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wmf" ContentType="image/x-wmf"/>
  <Default Extension="emf" ContentType="image/x-emf"/>
  <Default Extension="rels" ContentType="application/vnd.openxmlformats-package.relationships+xml"/>
  <Default Extension="xml" ContentType="application/xml"/>
  <Default Extension="gif" ContentType="image/gif"/>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901" r:id="rId1"/>
  </p:sldMasterIdLst>
  <p:notesMasterIdLst>
    <p:notesMasterId r:id="rId149"/>
  </p:notesMasterIdLst>
  <p:handoutMasterIdLst>
    <p:handoutMasterId r:id="rId150"/>
  </p:handoutMasterIdLst>
  <p:sldIdLst>
    <p:sldId id="493" r:id="rId2"/>
    <p:sldId id="314" r:id="rId3"/>
    <p:sldId id="316" r:id="rId4"/>
    <p:sldId id="315" r:id="rId5"/>
    <p:sldId id="490" r:id="rId6"/>
    <p:sldId id="323" r:id="rId7"/>
    <p:sldId id="325" r:id="rId8"/>
    <p:sldId id="326" r:id="rId9"/>
    <p:sldId id="327" r:id="rId10"/>
    <p:sldId id="328" r:id="rId11"/>
    <p:sldId id="329" r:id="rId12"/>
    <p:sldId id="330" r:id="rId13"/>
    <p:sldId id="331" r:id="rId14"/>
    <p:sldId id="332" r:id="rId15"/>
    <p:sldId id="333" r:id="rId16"/>
    <p:sldId id="334" r:id="rId17"/>
    <p:sldId id="335" r:id="rId18"/>
    <p:sldId id="336" r:id="rId19"/>
    <p:sldId id="372" r:id="rId20"/>
    <p:sldId id="338" r:id="rId21"/>
    <p:sldId id="339" r:id="rId22"/>
    <p:sldId id="344" r:id="rId23"/>
    <p:sldId id="418" r:id="rId24"/>
    <p:sldId id="256" r:id="rId25"/>
    <p:sldId id="257" r:id="rId26"/>
    <p:sldId id="258" r:id="rId27"/>
    <p:sldId id="259" r:id="rId28"/>
    <p:sldId id="368" r:id="rId29"/>
    <p:sldId id="371" r:id="rId30"/>
    <p:sldId id="491" r:id="rId31"/>
    <p:sldId id="261" r:id="rId32"/>
    <p:sldId id="476" r:id="rId33"/>
    <p:sldId id="482" r:id="rId34"/>
    <p:sldId id="425" r:id="rId35"/>
    <p:sldId id="426" r:id="rId36"/>
    <p:sldId id="435" r:id="rId37"/>
    <p:sldId id="483" r:id="rId38"/>
    <p:sldId id="427" r:id="rId39"/>
    <p:sldId id="428" r:id="rId40"/>
    <p:sldId id="376" r:id="rId41"/>
    <p:sldId id="458" r:id="rId42"/>
    <p:sldId id="375" r:id="rId43"/>
    <p:sldId id="429" r:id="rId44"/>
    <p:sldId id="347" r:id="rId45"/>
    <p:sldId id="348" r:id="rId46"/>
    <p:sldId id="381" r:id="rId47"/>
    <p:sldId id="430" r:id="rId48"/>
    <p:sldId id="349" r:id="rId49"/>
    <p:sldId id="350" r:id="rId50"/>
    <p:sldId id="431" r:id="rId51"/>
    <p:sldId id="351" r:id="rId52"/>
    <p:sldId id="432" r:id="rId53"/>
    <p:sldId id="352" r:id="rId54"/>
    <p:sldId id="379" r:id="rId55"/>
    <p:sldId id="380" r:id="rId56"/>
    <p:sldId id="433" r:id="rId57"/>
    <p:sldId id="353" r:id="rId58"/>
    <p:sldId id="354" r:id="rId59"/>
    <p:sldId id="377" r:id="rId60"/>
    <p:sldId id="378" r:id="rId61"/>
    <p:sldId id="382" r:id="rId62"/>
    <p:sldId id="434" r:id="rId63"/>
    <p:sldId id="355" r:id="rId64"/>
    <p:sldId id="356" r:id="rId65"/>
    <p:sldId id="438" r:id="rId66"/>
    <p:sldId id="436" r:id="rId67"/>
    <p:sldId id="437" r:id="rId68"/>
    <p:sldId id="309" r:id="rId69"/>
    <p:sldId id="346" r:id="rId70"/>
    <p:sldId id="461" r:id="rId71"/>
    <p:sldId id="462" r:id="rId72"/>
    <p:sldId id="446" r:id="rId73"/>
    <p:sldId id="447" r:id="rId74"/>
    <p:sldId id="464" r:id="rId75"/>
    <p:sldId id="465" r:id="rId76"/>
    <p:sldId id="474" r:id="rId77"/>
    <p:sldId id="466" r:id="rId78"/>
    <p:sldId id="475" r:id="rId79"/>
    <p:sldId id="467" r:id="rId80"/>
    <p:sldId id="492" r:id="rId81"/>
    <p:sldId id="468" r:id="rId82"/>
    <p:sldId id="469" r:id="rId83"/>
    <p:sldId id="470" r:id="rId84"/>
    <p:sldId id="471" r:id="rId85"/>
    <p:sldId id="472" r:id="rId86"/>
    <p:sldId id="479" r:id="rId87"/>
    <p:sldId id="278" r:id="rId88"/>
    <p:sldId id="279" r:id="rId89"/>
    <p:sldId id="294" r:id="rId90"/>
    <p:sldId id="300" r:id="rId91"/>
    <p:sldId id="304" r:id="rId92"/>
    <p:sldId id="305" r:id="rId93"/>
    <p:sldId id="297" r:id="rId94"/>
    <p:sldId id="288" r:id="rId95"/>
    <p:sldId id="454" r:id="rId96"/>
    <p:sldId id="452" r:id="rId97"/>
    <p:sldId id="477" r:id="rId98"/>
    <p:sldId id="478" r:id="rId99"/>
    <p:sldId id="473" r:id="rId100"/>
    <p:sldId id="480" r:id="rId101"/>
    <p:sldId id="481" r:id="rId102"/>
    <p:sldId id="267" r:id="rId103"/>
    <p:sldId id="268" r:id="rId104"/>
    <p:sldId id="269" r:id="rId105"/>
    <p:sldId id="270" r:id="rId106"/>
    <p:sldId id="445" r:id="rId107"/>
    <p:sldId id="271" r:id="rId108"/>
    <p:sldId id="439" r:id="rId109"/>
    <p:sldId id="440" r:id="rId110"/>
    <p:sldId id="441" r:id="rId111"/>
    <p:sldId id="455" r:id="rId112"/>
    <p:sldId id="484" r:id="rId113"/>
    <p:sldId id="485" r:id="rId114"/>
    <p:sldId id="486" r:id="rId115"/>
    <p:sldId id="487" r:id="rId116"/>
    <p:sldId id="488" r:id="rId117"/>
    <p:sldId id="277" r:id="rId118"/>
    <p:sldId id="321" r:id="rId119"/>
    <p:sldId id="392" r:id="rId120"/>
    <p:sldId id="393" r:id="rId121"/>
    <p:sldId id="394" r:id="rId122"/>
    <p:sldId id="395" r:id="rId123"/>
    <p:sldId id="396" r:id="rId124"/>
    <p:sldId id="399" r:id="rId125"/>
    <p:sldId id="403" r:id="rId126"/>
    <p:sldId id="401" r:id="rId127"/>
    <p:sldId id="402" r:id="rId128"/>
    <p:sldId id="405" r:id="rId129"/>
    <p:sldId id="408" r:id="rId130"/>
    <p:sldId id="409" r:id="rId131"/>
    <p:sldId id="414" r:id="rId132"/>
    <p:sldId id="415" r:id="rId133"/>
    <p:sldId id="416" r:id="rId134"/>
    <p:sldId id="417" r:id="rId135"/>
    <p:sldId id="420" r:id="rId136"/>
    <p:sldId id="421" r:id="rId137"/>
    <p:sldId id="422" r:id="rId138"/>
    <p:sldId id="423" r:id="rId139"/>
    <p:sldId id="442" r:id="rId140"/>
    <p:sldId id="443" r:id="rId141"/>
    <p:sldId id="444" r:id="rId142"/>
    <p:sldId id="449" r:id="rId143"/>
    <p:sldId id="450" r:id="rId144"/>
    <p:sldId id="456" r:id="rId145"/>
    <p:sldId id="457" r:id="rId146"/>
    <p:sldId id="459" r:id="rId147"/>
    <p:sldId id="460" r:id="rId148"/>
  </p:sldIdLst>
  <p:sldSz cx="9144000" cy="6858000" type="screen4x3"/>
  <p:notesSz cx="9296400" cy="14782800"/>
  <p:defaultTextStyle>
    <a:defPPr>
      <a:defRPr lang="en-US"/>
    </a:defPPr>
    <a:lvl1pPr algn="ctr" rtl="0" eaLnBrk="0" fontAlgn="base" hangingPunct="0">
      <a:spcBef>
        <a:spcPct val="0"/>
      </a:spcBef>
      <a:spcAft>
        <a:spcPct val="0"/>
      </a:spcAft>
      <a:defRPr sz="1200" b="1" kern="1200">
        <a:solidFill>
          <a:schemeClr val="accent1"/>
        </a:solidFill>
        <a:latin typeface="Arial" charset="0"/>
        <a:ea typeface="+mn-ea"/>
        <a:cs typeface="+mn-cs"/>
      </a:defRPr>
    </a:lvl1pPr>
    <a:lvl2pPr marL="457200" algn="ctr" rtl="0" eaLnBrk="0" fontAlgn="base" hangingPunct="0">
      <a:spcBef>
        <a:spcPct val="0"/>
      </a:spcBef>
      <a:spcAft>
        <a:spcPct val="0"/>
      </a:spcAft>
      <a:defRPr sz="1200" b="1" kern="1200">
        <a:solidFill>
          <a:schemeClr val="accent1"/>
        </a:solidFill>
        <a:latin typeface="Arial" charset="0"/>
        <a:ea typeface="+mn-ea"/>
        <a:cs typeface="+mn-cs"/>
      </a:defRPr>
    </a:lvl2pPr>
    <a:lvl3pPr marL="914400" algn="ctr" rtl="0" eaLnBrk="0" fontAlgn="base" hangingPunct="0">
      <a:spcBef>
        <a:spcPct val="0"/>
      </a:spcBef>
      <a:spcAft>
        <a:spcPct val="0"/>
      </a:spcAft>
      <a:defRPr sz="1200" b="1" kern="1200">
        <a:solidFill>
          <a:schemeClr val="accent1"/>
        </a:solidFill>
        <a:latin typeface="Arial" charset="0"/>
        <a:ea typeface="+mn-ea"/>
        <a:cs typeface="+mn-cs"/>
      </a:defRPr>
    </a:lvl3pPr>
    <a:lvl4pPr marL="1371600" algn="ctr" rtl="0" eaLnBrk="0" fontAlgn="base" hangingPunct="0">
      <a:spcBef>
        <a:spcPct val="0"/>
      </a:spcBef>
      <a:spcAft>
        <a:spcPct val="0"/>
      </a:spcAft>
      <a:defRPr sz="1200" b="1" kern="1200">
        <a:solidFill>
          <a:schemeClr val="accent1"/>
        </a:solidFill>
        <a:latin typeface="Arial" charset="0"/>
        <a:ea typeface="+mn-ea"/>
        <a:cs typeface="+mn-cs"/>
      </a:defRPr>
    </a:lvl4pPr>
    <a:lvl5pPr marL="1828800" algn="ctr" rtl="0" eaLnBrk="0" fontAlgn="base" hangingPunct="0">
      <a:spcBef>
        <a:spcPct val="0"/>
      </a:spcBef>
      <a:spcAft>
        <a:spcPct val="0"/>
      </a:spcAft>
      <a:defRPr sz="1200" b="1" kern="1200">
        <a:solidFill>
          <a:schemeClr val="accent1"/>
        </a:solidFill>
        <a:latin typeface="Arial" charset="0"/>
        <a:ea typeface="+mn-ea"/>
        <a:cs typeface="+mn-cs"/>
      </a:defRPr>
    </a:lvl5pPr>
    <a:lvl6pPr marL="2286000" algn="l" defTabSz="914400" rtl="0" eaLnBrk="1" latinLnBrk="0" hangingPunct="1">
      <a:defRPr sz="1200" b="1" kern="1200">
        <a:solidFill>
          <a:schemeClr val="accent1"/>
        </a:solidFill>
        <a:latin typeface="Arial" charset="0"/>
        <a:ea typeface="+mn-ea"/>
        <a:cs typeface="+mn-cs"/>
      </a:defRPr>
    </a:lvl6pPr>
    <a:lvl7pPr marL="2743200" algn="l" defTabSz="914400" rtl="0" eaLnBrk="1" latinLnBrk="0" hangingPunct="1">
      <a:defRPr sz="1200" b="1" kern="1200">
        <a:solidFill>
          <a:schemeClr val="accent1"/>
        </a:solidFill>
        <a:latin typeface="Arial" charset="0"/>
        <a:ea typeface="+mn-ea"/>
        <a:cs typeface="+mn-cs"/>
      </a:defRPr>
    </a:lvl7pPr>
    <a:lvl8pPr marL="3200400" algn="l" defTabSz="914400" rtl="0" eaLnBrk="1" latinLnBrk="0" hangingPunct="1">
      <a:defRPr sz="1200" b="1" kern="1200">
        <a:solidFill>
          <a:schemeClr val="accent1"/>
        </a:solidFill>
        <a:latin typeface="Arial" charset="0"/>
        <a:ea typeface="+mn-ea"/>
        <a:cs typeface="+mn-cs"/>
      </a:defRPr>
    </a:lvl8pPr>
    <a:lvl9pPr marL="3657600" algn="l" defTabSz="914400" rtl="0" eaLnBrk="1" latinLnBrk="0" hangingPunct="1">
      <a:defRPr sz="1200" b="1" kern="1200">
        <a:solidFill>
          <a:schemeClr val="accent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C3300"/>
    <a:srgbClr val="FFA500"/>
    <a:srgbClr val="0000FF"/>
    <a:srgbClr val="91806D"/>
    <a:srgbClr val="CC9900"/>
    <a:srgbClr val="996600"/>
    <a:srgbClr val="FFFF00"/>
    <a:srgbClr val="9933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719" autoAdjust="0"/>
    <p:restoredTop sz="66830" autoAdjust="0"/>
  </p:normalViewPr>
  <p:slideViewPr>
    <p:cSldViewPr snapToObjects="1">
      <p:cViewPr varScale="1">
        <p:scale>
          <a:sx n="54" d="100"/>
          <a:sy n="54" d="100"/>
        </p:scale>
        <p:origin x="-307" y="-67"/>
      </p:cViewPr>
      <p:guideLst>
        <p:guide orient="horz" pos="1164"/>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1170"/>
    </p:cViewPr>
  </p:sorter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38" Type="http://schemas.openxmlformats.org/officeDocument/2006/relationships/slide" Target="slides/slide137.xml"/><Relationship Id="rId154" Type="http://schemas.openxmlformats.org/officeDocument/2006/relationships/tableStyles" Target="tableStyles.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28" Type="http://schemas.openxmlformats.org/officeDocument/2006/relationships/slide" Target="slides/slide127.xml"/><Relationship Id="rId144" Type="http://schemas.openxmlformats.org/officeDocument/2006/relationships/slide" Target="slides/slide143.xml"/><Relationship Id="rId149" Type="http://schemas.openxmlformats.org/officeDocument/2006/relationships/notesMaster" Target="notesMasters/notesMaster1.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slide" Target="slides/slide112.xml"/><Relationship Id="rId118" Type="http://schemas.openxmlformats.org/officeDocument/2006/relationships/slide" Target="slides/slide117.xml"/><Relationship Id="rId134" Type="http://schemas.openxmlformats.org/officeDocument/2006/relationships/slide" Target="slides/slide133.xml"/><Relationship Id="rId139" Type="http://schemas.openxmlformats.org/officeDocument/2006/relationships/slide" Target="slides/slide138.xml"/><Relationship Id="rId80" Type="http://schemas.openxmlformats.org/officeDocument/2006/relationships/slide" Target="slides/slide79.xml"/><Relationship Id="rId85" Type="http://schemas.openxmlformats.org/officeDocument/2006/relationships/slide" Target="slides/slide84.xml"/><Relationship Id="rId150" Type="http://schemas.openxmlformats.org/officeDocument/2006/relationships/handoutMaster" Target="handoutMasters/handoutMaster1.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slide" Target="slides/slide102.xml"/><Relationship Id="rId108" Type="http://schemas.openxmlformats.org/officeDocument/2006/relationships/slide" Target="slides/slide107.xml"/><Relationship Id="rId116" Type="http://schemas.openxmlformats.org/officeDocument/2006/relationships/slide" Target="slides/slide115.xml"/><Relationship Id="rId124" Type="http://schemas.openxmlformats.org/officeDocument/2006/relationships/slide" Target="slides/slide123.xml"/><Relationship Id="rId129" Type="http://schemas.openxmlformats.org/officeDocument/2006/relationships/slide" Target="slides/slide128.xml"/><Relationship Id="rId137" Type="http://schemas.openxmlformats.org/officeDocument/2006/relationships/slide" Target="slides/slide13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11" Type="http://schemas.openxmlformats.org/officeDocument/2006/relationships/slide" Target="slides/slide110.xml"/><Relationship Id="rId132" Type="http://schemas.openxmlformats.org/officeDocument/2006/relationships/slide" Target="slides/slide131.xml"/><Relationship Id="rId140" Type="http://schemas.openxmlformats.org/officeDocument/2006/relationships/slide" Target="slides/slide139.xml"/><Relationship Id="rId145" Type="http://schemas.openxmlformats.org/officeDocument/2006/relationships/slide" Target="slides/slide144.xml"/><Relationship Id="rId153"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14" Type="http://schemas.openxmlformats.org/officeDocument/2006/relationships/slide" Target="slides/slide113.xml"/><Relationship Id="rId119" Type="http://schemas.openxmlformats.org/officeDocument/2006/relationships/slide" Target="slides/slide118.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30" Type="http://schemas.openxmlformats.org/officeDocument/2006/relationships/slide" Target="slides/slide129.xml"/><Relationship Id="rId135" Type="http://schemas.openxmlformats.org/officeDocument/2006/relationships/slide" Target="slides/slide134.xml"/><Relationship Id="rId143" Type="http://schemas.openxmlformats.org/officeDocument/2006/relationships/slide" Target="slides/slide142.xml"/><Relationship Id="rId148" Type="http://schemas.openxmlformats.org/officeDocument/2006/relationships/slide" Target="slides/slide147.xml"/><Relationship Id="rId15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141" Type="http://schemas.openxmlformats.org/officeDocument/2006/relationships/slide" Target="slides/slide140.xml"/><Relationship Id="rId146" Type="http://schemas.openxmlformats.org/officeDocument/2006/relationships/slide" Target="slides/slide145.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slide" Target="slides/slide135.xml"/><Relationship Id="rId61" Type="http://schemas.openxmlformats.org/officeDocument/2006/relationships/slide" Target="slides/slide60.xml"/><Relationship Id="rId82" Type="http://schemas.openxmlformats.org/officeDocument/2006/relationships/slide" Target="slides/slide81.xml"/><Relationship Id="rId152" Type="http://schemas.openxmlformats.org/officeDocument/2006/relationships/viewProps" Target="viewProps.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slide" Target="slides/slide14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3" Type="http://schemas.openxmlformats.org/officeDocument/2006/relationships/slide" Target="slides/slide2.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4.pn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64.png"/></Relationships>
</file>

<file path=ppt/drawings/_rels/vmlDrawing3.vml.rels><?xml version="1.0" encoding="UTF-8" standalone="yes"?>
<Relationships xmlns="http://schemas.openxmlformats.org/package/2006/relationships"><Relationship Id="rId1" Type="http://schemas.openxmlformats.org/officeDocument/2006/relationships/image" Target="../media/image65.png"/></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04.png"/></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10.png"/></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0"/>
            <a:ext cx="4029282" cy="739646"/>
          </a:xfrm>
          <a:prstGeom prst="rect">
            <a:avLst/>
          </a:prstGeom>
        </p:spPr>
        <p:txBody>
          <a:bodyPr vert="horz" lIns="135020" tIns="67510" rIns="135020" bIns="67510" rtlCol="0"/>
          <a:lstStyle>
            <a:lvl1pPr algn="l">
              <a:defRPr sz="1800" smtClean="0"/>
            </a:lvl1pPr>
          </a:lstStyle>
          <a:p>
            <a:pPr>
              <a:defRPr/>
            </a:pPr>
            <a:endParaRPr lang="en-US"/>
          </a:p>
        </p:txBody>
      </p:sp>
      <p:sp>
        <p:nvSpPr>
          <p:cNvPr id="3" name="Date Placeholder 2"/>
          <p:cNvSpPr>
            <a:spLocks noGrp="1"/>
          </p:cNvSpPr>
          <p:nvPr>
            <p:ph type="dt" sz="quarter" idx="1"/>
          </p:nvPr>
        </p:nvSpPr>
        <p:spPr>
          <a:xfrm>
            <a:off x="5265014" y="0"/>
            <a:ext cx="4029282" cy="739646"/>
          </a:xfrm>
          <a:prstGeom prst="rect">
            <a:avLst/>
          </a:prstGeom>
        </p:spPr>
        <p:txBody>
          <a:bodyPr vert="horz" lIns="135020" tIns="67510" rIns="135020" bIns="67510" rtlCol="0"/>
          <a:lstStyle>
            <a:lvl1pPr algn="r">
              <a:defRPr sz="1800" smtClean="0"/>
            </a:lvl1pPr>
          </a:lstStyle>
          <a:p>
            <a:pPr>
              <a:defRPr/>
            </a:pPr>
            <a:fld id="{4D855E83-9D85-4FE0-B5E6-1580D3EF8810}" type="datetimeFigureOut">
              <a:rPr lang="en-US"/>
              <a:pPr>
                <a:defRPr/>
              </a:pPr>
              <a:t>2/20/2013</a:t>
            </a:fld>
            <a:endParaRPr lang="en-US"/>
          </a:p>
        </p:txBody>
      </p:sp>
      <p:sp>
        <p:nvSpPr>
          <p:cNvPr id="4" name="Footer Placeholder 3"/>
          <p:cNvSpPr>
            <a:spLocks noGrp="1"/>
          </p:cNvSpPr>
          <p:nvPr>
            <p:ph type="ftr" sz="quarter" idx="2"/>
          </p:nvPr>
        </p:nvSpPr>
        <p:spPr>
          <a:xfrm>
            <a:off x="1" y="14040631"/>
            <a:ext cx="4029282" cy="739646"/>
          </a:xfrm>
          <a:prstGeom prst="rect">
            <a:avLst/>
          </a:prstGeom>
        </p:spPr>
        <p:txBody>
          <a:bodyPr vert="horz" lIns="135020" tIns="67510" rIns="135020" bIns="67510" rtlCol="0" anchor="b"/>
          <a:lstStyle>
            <a:lvl1pPr algn="l">
              <a:defRPr sz="1800" smtClean="0"/>
            </a:lvl1pPr>
          </a:lstStyle>
          <a:p>
            <a:pPr>
              <a:defRPr/>
            </a:pPr>
            <a:endParaRPr lang="en-US"/>
          </a:p>
        </p:txBody>
      </p:sp>
      <p:sp>
        <p:nvSpPr>
          <p:cNvPr id="5" name="Slide Number Placeholder 4"/>
          <p:cNvSpPr>
            <a:spLocks noGrp="1"/>
          </p:cNvSpPr>
          <p:nvPr>
            <p:ph type="sldNum" sz="quarter" idx="3"/>
          </p:nvPr>
        </p:nvSpPr>
        <p:spPr>
          <a:xfrm>
            <a:off x="5265014" y="14040631"/>
            <a:ext cx="4029282" cy="739646"/>
          </a:xfrm>
          <a:prstGeom prst="rect">
            <a:avLst/>
          </a:prstGeom>
        </p:spPr>
        <p:txBody>
          <a:bodyPr vert="horz" lIns="135020" tIns="67510" rIns="135020" bIns="67510" rtlCol="0" anchor="b"/>
          <a:lstStyle>
            <a:lvl1pPr algn="r">
              <a:defRPr sz="1800" smtClean="0"/>
            </a:lvl1pPr>
          </a:lstStyle>
          <a:p>
            <a:pPr>
              <a:defRPr/>
            </a:pPr>
            <a:fld id="{5B816E3C-089A-427B-A87D-84F9060AEBF2}" type="slidenum">
              <a:rPr lang="en-US"/>
              <a:pPr>
                <a:defRPr/>
              </a:pPr>
              <a:t>‹#›</a:t>
            </a:fld>
            <a:endParaRPr lang="en-US"/>
          </a:p>
        </p:txBody>
      </p:sp>
    </p:spTree>
    <p:extLst>
      <p:ext uri="{BB962C8B-B14F-4D97-AF65-F5344CB8AC3E}">
        <p14:creationId xmlns:p14="http://schemas.microsoft.com/office/powerpoint/2010/main" val="7751591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7586" name="Rectangle 2"/>
          <p:cNvSpPr>
            <a:spLocks noGrp="1" noChangeArrowheads="1"/>
          </p:cNvSpPr>
          <p:nvPr>
            <p:ph type="hdr" sz="quarter"/>
          </p:nvPr>
        </p:nvSpPr>
        <p:spPr bwMode="auto">
          <a:xfrm>
            <a:off x="0" y="0"/>
            <a:ext cx="4027178" cy="739646"/>
          </a:xfrm>
          <a:prstGeom prst="rect">
            <a:avLst/>
          </a:prstGeom>
          <a:noFill/>
          <a:ln w="9525">
            <a:noFill/>
            <a:miter lim="800000"/>
            <a:headEnd/>
            <a:tailEnd/>
          </a:ln>
          <a:effectLst/>
        </p:spPr>
        <p:txBody>
          <a:bodyPr vert="horz" wrap="square" lIns="135323" tIns="67662" rIns="135323" bIns="67662" numCol="1" anchor="t" anchorCtr="0" compatLnSpc="1">
            <a:prstTxWarp prst="textNoShape">
              <a:avLst/>
            </a:prstTxWarp>
          </a:bodyPr>
          <a:lstStyle>
            <a:lvl1pPr algn="l">
              <a:defRPr b="0">
                <a:solidFill>
                  <a:schemeClr val="tx1"/>
                </a:solidFill>
                <a:latin typeface="Times New Roman" pitchFamily="18" charset="0"/>
              </a:defRPr>
            </a:lvl1pPr>
          </a:lstStyle>
          <a:p>
            <a:pPr>
              <a:defRPr/>
            </a:pPr>
            <a:endParaRPr lang="en-US"/>
          </a:p>
        </p:txBody>
      </p:sp>
      <p:sp>
        <p:nvSpPr>
          <p:cNvPr id="67587" name="Rectangle 3"/>
          <p:cNvSpPr>
            <a:spLocks noGrp="1" noChangeArrowheads="1"/>
          </p:cNvSpPr>
          <p:nvPr>
            <p:ph type="dt" idx="1"/>
          </p:nvPr>
        </p:nvSpPr>
        <p:spPr bwMode="auto">
          <a:xfrm>
            <a:off x="5265014" y="0"/>
            <a:ext cx="4029282" cy="739646"/>
          </a:xfrm>
          <a:prstGeom prst="rect">
            <a:avLst/>
          </a:prstGeom>
          <a:noFill/>
          <a:ln w="9525">
            <a:noFill/>
            <a:miter lim="800000"/>
            <a:headEnd/>
            <a:tailEnd/>
          </a:ln>
          <a:effectLst/>
        </p:spPr>
        <p:txBody>
          <a:bodyPr vert="horz" wrap="square" lIns="135323" tIns="67662" rIns="135323" bIns="67662" numCol="1" anchor="t" anchorCtr="0" compatLnSpc="1">
            <a:prstTxWarp prst="textNoShape">
              <a:avLst/>
            </a:prstTxWarp>
          </a:bodyPr>
          <a:lstStyle>
            <a:lvl1pPr algn="r">
              <a:defRPr b="0">
                <a:solidFill>
                  <a:schemeClr val="tx1"/>
                </a:solidFill>
                <a:latin typeface="Times New Roman" pitchFamily="18" charset="0"/>
              </a:defRPr>
            </a:lvl1pPr>
          </a:lstStyle>
          <a:p>
            <a:pPr>
              <a:defRPr/>
            </a:pPr>
            <a:endParaRPr lang="en-US"/>
          </a:p>
        </p:txBody>
      </p:sp>
      <p:sp>
        <p:nvSpPr>
          <p:cNvPr id="153604" name="Rectangle 4"/>
          <p:cNvSpPr>
            <a:spLocks noGrp="1" noRot="1" noChangeAspect="1" noChangeArrowheads="1" noTextEdit="1"/>
          </p:cNvSpPr>
          <p:nvPr>
            <p:ph type="sldImg" idx="2"/>
          </p:nvPr>
        </p:nvSpPr>
        <p:spPr bwMode="auto">
          <a:xfrm>
            <a:off x="952500" y="1108075"/>
            <a:ext cx="7391400" cy="5543550"/>
          </a:xfrm>
          <a:prstGeom prst="rect">
            <a:avLst/>
          </a:prstGeom>
          <a:noFill/>
          <a:ln w="9525">
            <a:solidFill>
              <a:srgbClr val="000000"/>
            </a:solidFill>
            <a:miter lim="800000"/>
            <a:headEnd/>
            <a:tailEnd/>
          </a:ln>
        </p:spPr>
      </p:sp>
      <p:sp>
        <p:nvSpPr>
          <p:cNvPr id="67589" name="Rectangle 5"/>
          <p:cNvSpPr>
            <a:spLocks noGrp="1" noChangeArrowheads="1"/>
          </p:cNvSpPr>
          <p:nvPr>
            <p:ph type="body" sz="quarter" idx="3"/>
          </p:nvPr>
        </p:nvSpPr>
        <p:spPr bwMode="auto">
          <a:xfrm>
            <a:off x="930482" y="7020316"/>
            <a:ext cx="7435436" cy="6654280"/>
          </a:xfrm>
          <a:prstGeom prst="rect">
            <a:avLst/>
          </a:prstGeom>
          <a:noFill/>
          <a:ln w="9525">
            <a:noFill/>
            <a:miter lim="800000"/>
            <a:headEnd/>
            <a:tailEnd/>
          </a:ln>
          <a:effectLst/>
        </p:spPr>
        <p:txBody>
          <a:bodyPr vert="horz" wrap="square" lIns="135323" tIns="67662" rIns="135323" bIns="67662"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67590" name="Rectangle 6"/>
          <p:cNvSpPr>
            <a:spLocks noGrp="1" noChangeArrowheads="1"/>
          </p:cNvSpPr>
          <p:nvPr>
            <p:ph type="ftr" sz="quarter" idx="4"/>
          </p:nvPr>
        </p:nvSpPr>
        <p:spPr bwMode="auto">
          <a:xfrm>
            <a:off x="0" y="14040631"/>
            <a:ext cx="4027178" cy="739646"/>
          </a:xfrm>
          <a:prstGeom prst="rect">
            <a:avLst/>
          </a:prstGeom>
          <a:noFill/>
          <a:ln w="9525">
            <a:noFill/>
            <a:miter lim="800000"/>
            <a:headEnd/>
            <a:tailEnd/>
          </a:ln>
          <a:effectLst/>
        </p:spPr>
        <p:txBody>
          <a:bodyPr vert="horz" wrap="square" lIns="135323" tIns="67662" rIns="135323" bIns="67662" numCol="1" anchor="b" anchorCtr="0" compatLnSpc="1">
            <a:prstTxWarp prst="textNoShape">
              <a:avLst/>
            </a:prstTxWarp>
          </a:bodyPr>
          <a:lstStyle>
            <a:lvl1pPr algn="l">
              <a:defRPr b="0">
                <a:solidFill>
                  <a:schemeClr val="tx1"/>
                </a:solidFill>
                <a:latin typeface="Times New Roman" pitchFamily="18" charset="0"/>
              </a:defRPr>
            </a:lvl1pPr>
          </a:lstStyle>
          <a:p>
            <a:pPr>
              <a:defRPr/>
            </a:pPr>
            <a:endParaRPr lang="en-US"/>
          </a:p>
        </p:txBody>
      </p:sp>
      <p:sp>
        <p:nvSpPr>
          <p:cNvPr id="67591" name="Rectangle 7"/>
          <p:cNvSpPr>
            <a:spLocks noGrp="1" noChangeArrowheads="1"/>
          </p:cNvSpPr>
          <p:nvPr>
            <p:ph type="sldNum" sz="quarter" idx="5"/>
          </p:nvPr>
        </p:nvSpPr>
        <p:spPr bwMode="auto">
          <a:xfrm>
            <a:off x="5265014" y="14040631"/>
            <a:ext cx="4029282" cy="739646"/>
          </a:xfrm>
          <a:prstGeom prst="rect">
            <a:avLst/>
          </a:prstGeom>
          <a:noFill/>
          <a:ln w="9525">
            <a:noFill/>
            <a:miter lim="800000"/>
            <a:headEnd/>
            <a:tailEnd/>
          </a:ln>
          <a:effectLst/>
        </p:spPr>
        <p:txBody>
          <a:bodyPr vert="horz" wrap="square" lIns="135323" tIns="67662" rIns="135323" bIns="67662" numCol="1" anchor="b" anchorCtr="0" compatLnSpc="1">
            <a:prstTxWarp prst="textNoShape">
              <a:avLst/>
            </a:prstTxWarp>
          </a:bodyPr>
          <a:lstStyle>
            <a:lvl1pPr algn="r">
              <a:defRPr b="0">
                <a:solidFill>
                  <a:schemeClr val="tx1"/>
                </a:solidFill>
                <a:latin typeface="Times New Roman" pitchFamily="18" charset="0"/>
              </a:defRPr>
            </a:lvl1pPr>
          </a:lstStyle>
          <a:p>
            <a:pPr>
              <a:defRPr/>
            </a:pPr>
            <a:fld id="{027823E8-6F78-4D1A-A1C1-38726A03AC9E}" type="slidenum">
              <a:rPr lang="en-US"/>
              <a:pPr>
                <a:defRPr/>
              </a:pPr>
              <a:t>‹#›</a:t>
            </a:fld>
            <a:endParaRPr lang="en-US"/>
          </a:p>
        </p:txBody>
      </p:sp>
    </p:spTree>
    <p:extLst>
      <p:ext uri="{BB962C8B-B14F-4D97-AF65-F5344CB8AC3E}">
        <p14:creationId xmlns:p14="http://schemas.microsoft.com/office/powerpoint/2010/main" val="2223173018"/>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88E6E0DF-24E3-4AE2-9EC9-07FEF6D7A5D8}" type="slidenum">
              <a:rPr lang="en-US" smtClean="0">
                <a:solidFill>
                  <a:prstClr val="black"/>
                </a:solidFill>
              </a:rPr>
              <a:pPr>
                <a:defRPr/>
              </a:pPr>
              <a:t>1</a:t>
            </a:fld>
            <a:endParaRPr lang="en-US">
              <a:solidFill>
                <a:prstClr val="black"/>
              </a:solidFill>
            </a:endParaRPr>
          </a:p>
        </p:txBody>
      </p:sp>
    </p:spTree>
    <p:extLst>
      <p:ext uri="{BB962C8B-B14F-4D97-AF65-F5344CB8AC3E}">
        <p14:creationId xmlns:p14="http://schemas.microsoft.com/office/powerpoint/2010/main" val="287381675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626" name="Rectangle 7"/>
          <p:cNvSpPr>
            <a:spLocks noGrp="1" noChangeArrowheads="1"/>
          </p:cNvSpPr>
          <p:nvPr>
            <p:ph type="sldNum" sz="quarter" idx="5"/>
          </p:nvPr>
        </p:nvSpPr>
        <p:spPr>
          <a:noFill/>
        </p:spPr>
        <p:txBody>
          <a:bodyPr/>
          <a:lstStyle/>
          <a:p>
            <a:fld id="{46766F30-4A62-4536-9B3F-ABA4787C5580}" type="slidenum">
              <a:rPr lang="en-US" smtClean="0"/>
              <a:pPr/>
              <a:t>89</a:t>
            </a:fld>
            <a:endParaRPr lang="en-US" smtClean="0"/>
          </a:p>
        </p:txBody>
      </p:sp>
      <p:sp>
        <p:nvSpPr>
          <p:cNvPr id="154627" name="Rectangle 2"/>
          <p:cNvSpPr>
            <a:spLocks noGrp="1" noRot="1" noChangeAspect="1" noChangeArrowheads="1" noTextEdit="1"/>
          </p:cNvSpPr>
          <p:nvPr>
            <p:ph type="sldImg"/>
          </p:nvPr>
        </p:nvSpPr>
        <p:spPr>
          <a:ln/>
        </p:spPr>
      </p:sp>
      <p:sp>
        <p:nvSpPr>
          <p:cNvPr id="154628" name="Rectangle 3"/>
          <p:cNvSpPr>
            <a:spLocks noGrp="1" noChangeArrowheads="1"/>
          </p:cNvSpPr>
          <p:nvPr>
            <p:ph type="body" idx="1"/>
          </p:nvPr>
        </p:nvSpPr>
        <p:spPr>
          <a:noFill/>
          <a:ln/>
        </p:spPr>
        <p:txBody>
          <a:bodyPr/>
          <a:lstStyle/>
          <a:p>
            <a:r>
              <a:rPr lang="en-US" smtClean="0"/>
              <a:t>Bay 3 Relays</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650" name="Rectangle 7"/>
          <p:cNvSpPr>
            <a:spLocks noGrp="1" noChangeArrowheads="1"/>
          </p:cNvSpPr>
          <p:nvPr>
            <p:ph type="sldNum" sz="quarter" idx="5"/>
          </p:nvPr>
        </p:nvSpPr>
        <p:spPr>
          <a:noFill/>
        </p:spPr>
        <p:txBody>
          <a:bodyPr/>
          <a:lstStyle/>
          <a:p>
            <a:fld id="{56A8E2ED-7D72-41AD-8DF6-1E585EB3376E}" type="slidenum">
              <a:rPr lang="en-US" smtClean="0"/>
              <a:pPr/>
              <a:t>93</a:t>
            </a:fld>
            <a:endParaRPr lang="en-US" smtClean="0"/>
          </a:p>
        </p:txBody>
      </p:sp>
      <p:sp>
        <p:nvSpPr>
          <p:cNvPr id="155651" name="Rectangle 2"/>
          <p:cNvSpPr>
            <a:spLocks noGrp="1" noRot="1" noChangeAspect="1" noChangeArrowheads="1" noTextEdit="1"/>
          </p:cNvSpPr>
          <p:nvPr>
            <p:ph type="sldImg"/>
          </p:nvPr>
        </p:nvSpPr>
        <p:spPr>
          <a:ln/>
        </p:spPr>
      </p:sp>
      <p:sp>
        <p:nvSpPr>
          <p:cNvPr id="155652" name="Rectangle 3"/>
          <p:cNvSpPr>
            <a:spLocks noGrp="1" noChangeArrowheads="1"/>
          </p:cNvSpPr>
          <p:nvPr>
            <p:ph type="body" idx="1"/>
          </p:nvPr>
        </p:nvSpPr>
        <p:spPr>
          <a:noFill/>
          <a:ln/>
        </p:spPr>
        <p:txBody>
          <a:bodyPr/>
          <a:lstStyle/>
          <a:p>
            <a:r>
              <a:rPr lang="en-US" smtClean="0"/>
              <a:t>Power Supply Input Breaker</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3CBB3B81-8409-41A1-A868-C52B8C5F5AC3}" type="datetimeFigureOut">
              <a:rPr lang="en-US" smtClean="0">
                <a:solidFill>
                  <a:prstClr val="black">
                    <a:tint val="75000"/>
                  </a:prstClr>
                </a:solidFill>
              </a:rPr>
              <a:pPr/>
              <a:t>2/20/2013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1656A1EB-A153-4B6F-8537-B505D48940F6}"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31022726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3CBB3B81-8409-41A1-A868-C52B8C5F5AC3}" type="datetimeFigureOut">
              <a:rPr lang="en-US" smtClean="0">
                <a:solidFill>
                  <a:prstClr val="black">
                    <a:tint val="75000"/>
                  </a:prstClr>
                </a:solidFill>
              </a:rPr>
              <a:pPr/>
              <a:t>2/20/2013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1656A1EB-A153-4B6F-8537-B505D48940F6}"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63821269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3CBB3B81-8409-41A1-A868-C52B8C5F5AC3}" type="datetimeFigureOut">
              <a:rPr lang="en-US" smtClean="0">
                <a:solidFill>
                  <a:prstClr val="black">
                    <a:tint val="75000"/>
                  </a:prstClr>
                </a:solidFill>
              </a:rPr>
              <a:pPr/>
              <a:t>2/20/2013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1656A1EB-A153-4B6F-8537-B505D48940F6}"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14334273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fourObj">
  <p:cSld name="Title and 4 Content">
    <p:spTree>
      <p:nvGrpSpPr>
        <p:cNvPr id="1" name=""/>
        <p:cNvGrpSpPr/>
        <p:nvPr/>
      </p:nvGrpSpPr>
      <p:grpSpPr>
        <a:xfrm>
          <a:off x="0" y="0"/>
          <a:ext cx="0" cy="0"/>
          <a:chOff x="0" y="0"/>
          <a:chExt cx="0" cy="0"/>
        </a:xfrm>
      </p:grpSpPr>
      <p:sp>
        <p:nvSpPr>
          <p:cNvPr id="2" name="Title 1"/>
          <p:cNvSpPr>
            <a:spLocks noGrp="1"/>
          </p:cNvSpPr>
          <p:nvPr>
            <p:ph type="title" sz="quarter"/>
          </p:nvPr>
        </p:nvSpPr>
        <p:spPr>
          <a:xfrm>
            <a:off x="762000" y="228600"/>
            <a:ext cx="7772400" cy="1162050"/>
          </a:xfrm>
        </p:spPr>
        <p:txBody>
          <a:bodyPr/>
          <a:lstStyle/>
          <a:p>
            <a:r>
              <a:rPr lang="en-US" smtClean="0"/>
              <a:t>Click to edit Master title style</a:t>
            </a:r>
            <a:endParaRPr lang="en-US"/>
          </a:p>
        </p:txBody>
      </p:sp>
      <p:sp>
        <p:nvSpPr>
          <p:cNvPr id="3" name="Content Placeholder 2"/>
          <p:cNvSpPr>
            <a:spLocks noGrp="1"/>
          </p:cNvSpPr>
          <p:nvPr>
            <p:ph sz="quarter" idx="1"/>
          </p:nvPr>
        </p:nvSpPr>
        <p:spPr>
          <a:xfrm>
            <a:off x="1143000" y="1828800"/>
            <a:ext cx="3810000" cy="1981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5105400" y="1828800"/>
            <a:ext cx="3810000" cy="1981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1143000" y="3962400"/>
            <a:ext cx="3810000" cy="1981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Content Placeholder 5"/>
          <p:cNvSpPr>
            <a:spLocks noGrp="1"/>
          </p:cNvSpPr>
          <p:nvPr>
            <p:ph sz="quarter" idx="4"/>
          </p:nvPr>
        </p:nvSpPr>
        <p:spPr>
          <a:xfrm>
            <a:off x="5105400" y="3962400"/>
            <a:ext cx="3810000" cy="1981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a:xfrm>
            <a:off x="762000" y="6248400"/>
            <a:ext cx="1905000" cy="457200"/>
          </a:xfrm>
        </p:spPr>
        <p:txBody>
          <a:bodyPr/>
          <a:lstStyle>
            <a:lvl1pPr>
              <a:defRPr/>
            </a:lvl1pPr>
          </a:lstStyle>
          <a:p>
            <a:pPr>
              <a:defRPr/>
            </a:pPr>
            <a:endParaRPr lang="en-US"/>
          </a:p>
        </p:txBody>
      </p:sp>
      <p:sp>
        <p:nvSpPr>
          <p:cNvPr id="8" name="Footer Placeholder 7"/>
          <p:cNvSpPr>
            <a:spLocks noGrp="1"/>
          </p:cNvSpPr>
          <p:nvPr>
            <p:ph type="ftr" sz="quarter" idx="11"/>
          </p:nvPr>
        </p:nvSpPr>
        <p:spPr>
          <a:xfrm>
            <a:off x="3276600" y="6248400"/>
            <a:ext cx="2895600" cy="457200"/>
          </a:xfrm>
        </p:spPr>
        <p:txBody>
          <a:bodyPr/>
          <a:lstStyle>
            <a:lvl1pPr>
              <a:defRPr/>
            </a:lvl1pPr>
          </a:lstStyle>
          <a:p>
            <a:pPr>
              <a:defRPr/>
            </a:pPr>
            <a:endParaRPr lang="en-US"/>
          </a:p>
        </p:txBody>
      </p:sp>
      <p:sp>
        <p:nvSpPr>
          <p:cNvPr id="9" name="Slide Number Placeholder 8"/>
          <p:cNvSpPr>
            <a:spLocks noGrp="1"/>
          </p:cNvSpPr>
          <p:nvPr>
            <p:ph type="sldNum" sz="quarter" idx="12"/>
          </p:nvPr>
        </p:nvSpPr>
        <p:spPr>
          <a:xfrm>
            <a:off x="7010400" y="6248400"/>
            <a:ext cx="1905000" cy="457200"/>
          </a:xfrm>
        </p:spPr>
        <p:txBody>
          <a:bodyPr/>
          <a:lstStyle>
            <a:lvl1pPr>
              <a:defRPr/>
            </a:lvl1pPr>
          </a:lstStyle>
          <a:p>
            <a:pPr>
              <a:defRPr/>
            </a:pPr>
            <a:fld id="{510B304E-70E3-44F6-978A-8E91BD6903F2}" type="slidenum">
              <a:rPr lang="en-US"/>
              <a:pPr>
                <a:defRPr/>
              </a:pPr>
              <a:t>‹#›</a:t>
            </a:fld>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762000" y="228600"/>
            <a:ext cx="7772400" cy="1162050"/>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1143000" y="1828800"/>
            <a:ext cx="7772400" cy="4114800"/>
          </a:xfrm>
        </p:spPr>
        <p:txBody>
          <a:bodyPr>
            <a:normAutofit/>
          </a:bodyPr>
          <a:lstStyle/>
          <a:p>
            <a:pPr lvl="0"/>
            <a:endParaRPr lang="en-US" noProof="0"/>
          </a:p>
        </p:txBody>
      </p:sp>
      <p:sp>
        <p:nvSpPr>
          <p:cNvPr id="4" name="Date Placeholder 3"/>
          <p:cNvSpPr>
            <a:spLocks noGrp="1"/>
          </p:cNvSpPr>
          <p:nvPr>
            <p:ph type="dt" sz="half" idx="10"/>
          </p:nvPr>
        </p:nvSpPr>
        <p:spPr>
          <a:xfrm>
            <a:off x="762000" y="6248400"/>
            <a:ext cx="1905000" cy="457200"/>
          </a:xfrm>
        </p:spPr>
        <p:txBody>
          <a:bodyPr/>
          <a:lstStyle>
            <a:lvl1pPr>
              <a:defRPr/>
            </a:lvl1pPr>
          </a:lstStyle>
          <a:p>
            <a:pPr>
              <a:defRPr/>
            </a:pPr>
            <a:endParaRPr lang="en-US"/>
          </a:p>
        </p:txBody>
      </p:sp>
      <p:sp>
        <p:nvSpPr>
          <p:cNvPr id="5" name="Footer Placeholder 4"/>
          <p:cNvSpPr>
            <a:spLocks noGrp="1"/>
          </p:cNvSpPr>
          <p:nvPr>
            <p:ph type="ftr" sz="quarter" idx="11"/>
          </p:nvPr>
        </p:nvSpPr>
        <p:spPr>
          <a:xfrm>
            <a:off x="3276600" y="6248400"/>
            <a:ext cx="2895600" cy="457200"/>
          </a:xfrm>
        </p:spPr>
        <p:txBody>
          <a:bodyPr/>
          <a:lstStyle>
            <a:lvl1pPr>
              <a:defRPr/>
            </a:lvl1pPr>
          </a:lstStyle>
          <a:p>
            <a:pPr>
              <a:defRPr/>
            </a:pPr>
            <a:endParaRPr lang="en-US"/>
          </a:p>
        </p:txBody>
      </p:sp>
      <p:sp>
        <p:nvSpPr>
          <p:cNvPr id="6" name="Slide Number Placeholder 5"/>
          <p:cNvSpPr>
            <a:spLocks noGrp="1"/>
          </p:cNvSpPr>
          <p:nvPr>
            <p:ph type="sldNum" sz="quarter" idx="12"/>
          </p:nvPr>
        </p:nvSpPr>
        <p:spPr>
          <a:xfrm>
            <a:off x="7010400" y="6248400"/>
            <a:ext cx="1905000" cy="457200"/>
          </a:xfrm>
        </p:spPr>
        <p:txBody>
          <a:bodyPr/>
          <a:lstStyle>
            <a:lvl1pPr>
              <a:defRPr/>
            </a:lvl1pPr>
          </a:lstStyle>
          <a:p>
            <a:pPr>
              <a:defRPr/>
            </a:pPr>
            <a:fld id="{28ABAD04-BC62-4C70-AECB-B82A2B27A222}" type="slidenum">
              <a:rPr lang="en-US"/>
              <a:pPr>
                <a:defRPr/>
              </a:pPr>
              <a:t>‹#›</a:t>
            </a:fld>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Only">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762000" y="228600"/>
            <a:ext cx="8153400" cy="5715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3" name="Date Placeholder 2"/>
          <p:cNvSpPr>
            <a:spLocks noGrp="1"/>
          </p:cNvSpPr>
          <p:nvPr>
            <p:ph type="dt" sz="half" idx="10"/>
          </p:nvPr>
        </p:nvSpPr>
        <p:spPr>
          <a:xfrm>
            <a:off x="762000" y="6248400"/>
            <a:ext cx="1905000" cy="457200"/>
          </a:xfrm>
        </p:spPr>
        <p:txBody>
          <a:bodyPr/>
          <a:lstStyle>
            <a:lvl1pPr>
              <a:defRPr/>
            </a:lvl1pPr>
          </a:lstStyle>
          <a:p>
            <a:pPr>
              <a:defRPr/>
            </a:pPr>
            <a:endParaRPr lang="en-US"/>
          </a:p>
        </p:txBody>
      </p:sp>
      <p:sp>
        <p:nvSpPr>
          <p:cNvPr id="4" name="Footer Placeholder 3"/>
          <p:cNvSpPr>
            <a:spLocks noGrp="1"/>
          </p:cNvSpPr>
          <p:nvPr>
            <p:ph type="ftr" sz="quarter" idx="11"/>
          </p:nvPr>
        </p:nvSpPr>
        <p:spPr>
          <a:xfrm>
            <a:off x="3276600" y="6248400"/>
            <a:ext cx="2895600" cy="457200"/>
          </a:xfrm>
        </p:spPr>
        <p:txBody>
          <a:bodyPr/>
          <a:lstStyle>
            <a:lvl1pPr>
              <a:defRPr/>
            </a:lvl1pPr>
          </a:lstStyle>
          <a:p>
            <a:pPr>
              <a:defRPr/>
            </a:pPr>
            <a:endParaRPr lang="en-US"/>
          </a:p>
        </p:txBody>
      </p:sp>
      <p:sp>
        <p:nvSpPr>
          <p:cNvPr id="5" name="Slide Number Placeholder 4"/>
          <p:cNvSpPr>
            <a:spLocks noGrp="1"/>
          </p:cNvSpPr>
          <p:nvPr>
            <p:ph type="sldNum" sz="quarter" idx="12"/>
          </p:nvPr>
        </p:nvSpPr>
        <p:spPr>
          <a:xfrm>
            <a:off x="7010400" y="6248400"/>
            <a:ext cx="1905000" cy="457200"/>
          </a:xfrm>
        </p:spPr>
        <p:txBody>
          <a:bodyPr/>
          <a:lstStyle>
            <a:lvl1pPr>
              <a:defRPr/>
            </a:lvl1pPr>
          </a:lstStyle>
          <a:p>
            <a:pPr>
              <a:defRPr/>
            </a:pPr>
            <a:fld id="{627E00D1-D6C6-44C9-A369-D8FBB4AF19C5}" type="slidenum">
              <a:rPr lang="en-US"/>
              <a:pPr>
                <a:defRPr/>
              </a:pPr>
              <a:t>‹#›</a:t>
            </a:fld>
            <a:endParaRPr 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AndTwoObj">
  <p:cSld name="Title, Conten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762000" y="228600"/>
            <a:ext cx="7772400" cy="1162050"/>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1143000" y="1828800"/>
            <a:ext cx="3810000"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5105400" y="1828800"/>
            <a:ext cx="3810000" cy="1981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5105400" y="3962400"/>
            <a:ext cx="3810000" cy="1981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Date Placeholder 5"/>
          <p:cNvSpPr>
            <a:spLocks noGrp="1"/>
          </p:cNvSpPr>
          <p:nvPr>
            <p:ph type="dt" sz="half" idx="10"/>
          </p:nvPr>
        </p:nvSpPr>
        <p:spPr>
          <a:xfrm>
            <a:off x="762000" y="6248400"/>
            <a:ext cx="1905000" cy="457200"/>
          </a:xfrm>
        </p:spPr>
        <p:txBody>
          <a:bodyPr/>
          <a:lstStyle>
            <a:lvl1pPr>
              <a:defRPr/>
            </a:lvl1pPr>
          </a:lstStyle>
          <a:p>
            <a:pPr>
              <a:defRPr/>
            </a:pPr>
            <a:endParaRPr lang="en-US"/>
          </a:p>
        </p:txBody>
      </p:sp>
      <p:sp>
        <p:nvSpPr>
          <p:cNvPr id="7" name="Footer Placeholder 6"/>
          <p:cNvSpPr>
            <a:spLocks noGrp="1"/>
          </p:cNvSpPr>
          <p:nvPr>
            <p:ph type="ftr" sz="quarter" idx="11"/>
          </p:nvPr>
        </p:nvSpPr>
        <p:spPr>
          <a:xfrm>
            <a:off x="3276600" y="6248400"/>
            <a:ext cx="2895600" cy="457200"/>
          </a:xfrm>
        </p:spPr>
        <p:txBody>
          <a:bodyPr/>
          <a:lstStyle>
            <a:lvl1pPr>
              <a:defRPr/>
            </a:lvl1pPr>
          </a:lstStyle>
          <a:p>
            <a:pPr>
              <a:defRPr/>
            </a:pPr>
            <a:endParaRPr lang="en-US"/>
          </a:p>
        </p:txBody>
      </p:sp>
      <p:sp>
        <p:nvSpPr>
          <p:cNvPr id="8" name="Slide Number Placeholder 7"/>
          <p:cNvSpPr>
            <a:spLocks noGrp="1"/>
          </p:cNvSpPr>
          <p:nvPr>
            <p:ph type="sldNum" sz="quarter" idx="12"/>
          </p:nvPr>
        </p:nvSpPr>
        <p:spPr>
          <a:xfrm>
            <a:off x="7010400" y="6248400"/>
            <a:ext cx="1905000" cy="457200"/>
          </a:xfrm>
        </p:spPr>
        <p:txBody>
          <a:bodyPr/>
          <a:lstStyle>
            <a:lvl1pPr>
              <a:defRPr/>
            </a:lvl1pPr>
          </a:lstStyle>
          <a:p>
            <a:pPr>
              <a:defRPr/>
            </a:pPr>
            <a:fld id="{24FADC0F-5099-429D-80DC-34545A97C81A}"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3CBB3B81-8409-41A1-A868-C52B8C5F5AC3}" type="datetimeFigureOut">
              <a:rPr lang="en-US" smtClean="0">
                <a:solidFill>
                  <a:prstClr val="black">
                    <a:tint val="75000"/>
                  </a:prstClr>
                </a:solidFill>
              </a:rPr>
              <a:pPr/>
              <a:t>2/20/2013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1656A1EB-A153-4B6F-8537-B505D48940F6}"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34084729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3CBB3B81-8409-41A1-A868-C52B8C5F5AC3}" type="datetimeFigureOut">
              <a:rPr lang="en-US" smtClean="0">
                <a:solidFill>
                  <a:prstClr val="black">
                    <a:tint val="75000"/>
                  </a:prstClr>
                </a:solidFill>
              </a:rPr>
              <a:pPr/>
              <a:t>2/20/2013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1656A1EB-A153-4B6F-8537-B505D48940F6}"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98900251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3CBB3B81-8409-41A1-A868-C52B8C5F5AC3}" type="datetimeFigureOut">
              <a:rPr lang="en-US" smtClean="0">
                <a:solidFill>
                  <a:prstClr val="black">
                    <a:tint val="75000"/>
                  </a:prstClr>
                </a:solidFill>
              </a:rPr>
              <a:pPr/>
              <a:t>2/20/2013</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1656A1EB-A153-4B6F-8537-B505D48940F6}"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12064686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3CBB3B81-8409-41A1-A868-C52B8C5F5AC3}" type="datetimeFigureOut">
              <a:rPr lang="en-US" smtClean="0">
                <a:solidFill>
                  <a:prstClr val="black">
                    <a:tint val="75000"/>
                  </a:prstClr>
                </a:solidFill>
              </a:rPr>
              <a:pPr/>
              <a:t>2/20/2013</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1656A1EB-A153-4B6F-8537-B505D48940F6}"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15667766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3CBB3B81-8409-41A1-A868-C52B8C5F5AC3}" type="datetimeFigureOut">
              <a:rPr lang="en-US" smtClean="0">
                <a:solidFill>
                  <a:prstClr val="black">
                    <a:tint val="75000"/>
                  </a:prstClr>
                </a:solidFill>
              </a:rPr>
              <a:pPr/>
              <a:t>2/20/2013</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1656A1EB-A153-4B6F-8537-B505D48940F6}"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68343559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CBB3B81-8409-41A1-A868-C52B8C5F5AC3}" type="datetimeFigureOut">
              <a:rPr lang="en-US" smtClean="0">
                <a:solidFill>
                  <a:prstClr val="black">
                    <a:tint val="75000"/>
                  </a:prstClr>
                </a:solidFill>
              </a:rPr>
              <a:pPr/>
              <a:t>2/20/2013</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1656A1EB-A153-4B6F-8537-B505D48940F6}" type="slidenum">
              <a:rPr lang="en-US" smtClean="0">
                <a:solidFill>
                  <a:prstClr val="black">
                    <a:tint val="75000"/>
                  </a:prstClr>
                </a:solidFill>
              </a:rPr>
              <a:pPr/>
              <a:t>‹#›</a:t>
            </a:fld>
            <a:endParaRPr lang="en-US">
              <a:solidFill>
                <a:prstClr val="black">
                  <a:tint val="75000"/>
                </a:prstClr>
              </a:solidFill>
            </a:endParaRPr>
          </a:p>
        </p:txBody>
      </p:sp>
      <p:pic>
        <p:nvPicPr>
          <p:cNvPr id="5" name="Picture 4" descr="RCNET.jpg"/>
          <p:cNvPicPr>
            <a:picLocks noChangeAspect="1"/>
          </p:cNvPicPr>
          <p:nvPr/>
        </p:nvPicPr>
        <p:blipFill>
          <a:blip r:embed="rId2"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8121650" y="5961063"/>
            <a:ext cx="1044575" cy="966787"/>
          </a:xfrm>
          <a:prstGeom prst="rect">
            <a:avLst/>
          </a:prstGeom>
          <a:noFill/>
          <a:ln w="9525">
            <a:noFill/>
            <a:miter lim="800000"/>
            <a:headEnd/>
            <a:tailEnd/>
          </a:ln>
        </p:spPr>
      </p:pic>
      <p:pic>
        <p:nvPicPr>
          <p:cNvPr id="6" name="Picture 5" descr="IRSC_NSFPoster.jpg"/>
          <p:cNvPicPr>
            <a:picLocks noChangeAspect="1"/>
          </p:cNvPicPr>
          <p:nvPr/>
        </p:nvPicPr>
        <p:blipFill>
          <a:blip r:embed="rId3" cstate="print">
            <a:clrChange>
              <a:clrFrom>
                <a:srgbClr val="1A174E"/>
              </a:clrFrom>
              <a:clrTo>
                <a:srgbClr val="1A174E">
                  <a:alpha val="0"/>
                </a:srgbClr>
              </a:clrTo>
            </a:clrChange>
            <a:extLst>
              <a:ext uri="{28A0092B-C50C-407E-A947-70E740481C1C}">
                <a14:useLocalDpi xmlns:a14="http://schemas.microsoft.com/office/drawing/2010/main" val="0"/>
              </a:ext>
            </a:extLst>
          </a:blip>
          <a:srcRect/>
          <a:stretch>
            <a:fillRect/>
          </a:stretch>
        </p:blipFill>
        <p:spPr bwMode="auto">
          <a:xfrm>
            <a:off x="0" y="6443663"/>
            <a:ext cx="457200" cy="358775"/>
          </a:xfrm>
          <a:prstGeom prst="rect">
            <a:avLst/>
          </a:prstGeom>
          <a:noFill/>
          <a:ln w="9525">
            <a:noFill/>
            <a:miter lim="800000"/>
            <a:headEnd/>
            <a:tailEnd/>
          </a:ln>
        </p:spPr>
      </p:pic>
    </p:spTree>
    <p:extLst>
      <p:ext uri="{BB962C8B-B14F-4D97-AF65-F5344CB8AC3E}">
        <p14:creationId xmlns:p14="http://schemas.microsoft.com/office/powerpoint/2010/main" val="3918850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CBB3B81-8409-41A1-A868-C52B8C5F5AC3}" type="datetimeFigureOut">
              <a:rPr lang="en-US" smtClean="0">
                <a:solidFill>
                  <a:prstClr val="black">
                    <a:tint val="75000"/>
                  </a:prstClr>
                </a:solidFill>
              </a:rPr>
              <a:pPr/>
              <a:t>2/20/2013</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1656A1EB-A153-4B6F-8537-B505D48940F6}"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60753968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CBB3B81-8409-41A1-A868-C52B8C5F5AC3}" type="datetimeFigureOut">
              <a:rPr lang="en-US" smtClean="0">
                <a:solidFill>
                  <a:prstClr val="black">
                    <a:tint val="75000"/>
                  </a:prstClr>
                </a:solidFill>
              </a:rPr>
              <a:pPr/>
              <a:t>2/20/2013</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1656A1EB-A153-4B6F-8537-B505D48940F6}"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13058337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jpg"/><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7">
            <a:alphaModFix amt="25000"/>
            <a:lum/>
          </a:blip>
          <a:srcRect/>
          <a:stretch>
            <a:fillRect l="-1000" r="-1000"/>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eaLnBrk="1" fontAlgn="auto" hangingPunct="1">
              <a:spcBef>
                <a:spcPts val="0"/>
              </a:spcBef>
              <a:spcAft>
                <a:spcPts val="0"/>
              </a:spcAft>
            </a:pPr>
            <a:fld id="{3CBB3B81-8409-41A1-A868-C52B8C5F5AC3}" type="datetimeFigureOut">
              <a:rPr lang="en-US" b="0" smtClean="0">
                <a:solidFill>
                  <a:prstClr val="black">
                    <a:tint val="75000"/>
                  </a:prstClr>
                </a:solidFill>
                <a:latin typeface="Calibri"/>
              </a:rPr>
              <a:pPr eaLnBrk="1" fontAlgn="auto" hangingPunct="1">
                <a:spcBef>
                  <a:spcPts val="0"/>
                </a:spcBef>
                <a:spcAft>
                  <a:spcPts val="0"/>
                </a:spcAft>
              </a:pPr>
              <a:t>2/20/2013</a:t>
            </a:fld>
            <a:endParaRPr lang="en-US" b="0">
              <a:solidFill>
                <a:prstClr val="black">
                  <a:tint val="75000"/>
                </a:prstClr>
              </a:solidFill>
              <a:latin typeface="Calibri"/>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eaLnBrk="1" fontAlgn="auto" hangingPunct="1">
              <a:spcBef>
                <a:spcPts val="0"/>
              </a:spcBef>
              <a:spcAft>
                <a:spcPts val="0"/>
              </a:spcAft>
            </a:pPr>
            <a:endParaRPr lang="en-US" b="0">
              <a:solidFill>
                <a:prstClr val="black">
                  <a:tint val="75000"/>
                </a:prstClr>
              </a:solidFill>
              <a:latin typeface="Calibri"/>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eaLnBrk="1" fontAlgn="auto" hangingPunct="1">
              <a:spcBef>
                <a:spcPts val="0"/>
              </a:spcBef>
              <a:spcAft>
                <a:spcPts val="0"/>
              </a:spcAft>
            </a:pPr>
            <a:fld id="{1656A1EB-A153-4B6F-8537-B505D48940F6}" type="slidenum">
              <a:rPr lang="en-US" b="0" smtClean="0">
                <a:solidFill>
                  <a:prstClr val="black">
                    <a:tint val="75000"/>
                  </a:prstClr>
                </a:solidFill>
                <a:latin typeface="Calibri"/>
              </a:rPr>
              <a:pPr eaLnBrk="1" fontAlgn="auto" hangingPunct="1">
                <a:spcBef>
                  <a:spcPts val="0"/>
                </a:spcBef>
                <a:spcAft>
                  <a:spcPts val="0"/>
                </a:spcAft>
              </a:pPr>
              <a:t>‹#›</a:t>
            </a:fld>
            <a:endParaRPr lang="en-US" b="0">
              <a:solidFill>
                <a:prstClr val="black">
                  <a:tint val="75000"/>
                </a:prstClr>
              </a:solidFill>
              <a:latin typeface="Calibri"/>
            </a:endParaRPr>
          </a:p>
        </p:txBody>
      </p:sp>
    </p:spTree>
    <p:extLst>
      <p:ext uri="{BB962C8B-B14F-4D97-AF65-F5344CB8AC3E}">
        <p14:creationId xmlns:p14="http://schemas.microsoft.com/office/powerpoint/2010/main" val="1050049853"/>
      </p:ext>
    </p:extLst>
  </p:cSld>
  <p:clrMap bg1="lt1" tx1="dk1" bg2="lt2" tx2="dk2" accent1="accent1" accent2="accent2" accent3="accent3" accent4="accent4" accent5="accent5" accent6="accent6" hlink="hlink" folHlink="folHlink"/>
  <p:sldLayoutIdLst>
    <p:sldLayoutId id="2147483902" r:id="rId1"/>
    <p:sldLayoutId id="2147483903" r:id="rId2"/>
    <p:sldLayoutId id="2147483904" r:id="rId3"/>
    <p:sldLayoutId id="2147483905" r:id="rId4"/>
    <p:sldLayoutId id="2147483906" r:id="rId5"/>
    <p:sldLayoutId id="2147483907" r:id="rId6"/>
    <p:sldLayoutId id="2147483908" r:id="rId7"/>
    <p:sldLayoutId id="2147483909" r:id="rId8"/>
    <p:sldLayoutId id="2147483910" r:id="rId9"/>
    <p:sldLayoutId id="2147483911" r:id="rId10"/>
    <p:sldLayoutId id="2147483912" r:id="rId11"/>
    <p:sldLayoutId id="2147483913" r:id="rId12"/>
    <p:sldLayoutId id="2147483914" r:id="rId13"/>
    <p:sldLayoutId id="2147483915" r:id="rId14"/>
    <p:sldLayoutId id="2147483916" r:id="rId15"/>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0.xml.rels><?xml version="1.0" encoding="UTF-8" standalone="yes"?>
<Relationships xmlns="http://schemas.openxmlformats.org/package/2006/relationships"><Relationship Id="rId2" Type="http://schemas.openxmlformats.org/officeDocument/2006/relationships/image" Target="../media/image89.jpeg"/><Relationship Id="rId1" Type="http://schemas.openxmlformats.org/officeDocument/2006/relationships/slideLayout" Target="../slideLayouts/slideLayout7.xml"/></Relationships>
</file>

<file path=ppt/slides/_rels/slide101.xml.rels><?xml version="1.0" encoding="UTF-8" standalone="yes"?>
<Relationships xmlns="http://schemas.openxmlformats.org/package/2006/relationships"><Relationship Id="rId2" Type="http://schemas.openxmlformats.org/officeDocument/2006/relationships/image" Target="../media/image90.jpeg"/><Relationship Id="rId1" Type="http://schemas.openxmlformats.org/officeDocument/2006/relationships/slideLayout" Target="../slideLayouts/slideLayout7.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8.xml.rels><?xml version="1.0" encoding="UTF-8" standalone="yes"?>
<Relationships xmlns="http://schemas.openxmlformats.org/package/2006/relationships"><Relationship Id="rId2" Type="http://schemas.openxmlformats.org/officeDocument/2006/relationships/image" Target="../media/image91.jpeg"/><Relationship Id="rId1" Type="http://schemas.openxmlformats.org/officeDocument/2006/relationships/slideLayout" Target="../slideLayouts/slideLayout14.xml"/></Relationships>
</file>

<file path=ppt/slides/_rels/slide119.xml.rels><?xml version="1.0" encoding="UTF-8" standalone="yes"?>
<Relationships xmlns="http://schemas.openxmlformats.org/package/2006/relationships"><Relationship Id="rId2" Type="http://schemas.openxmlformats.org/officeDocument/2006/relationships/image" Target="../media/image92.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0.xml.rels><?xml version="1.0" encoding="UTF-8" standalone="yes"?>
<Relationships xmlns="http://schemas.openxmlformats.org/package/2006/relationships"><Relationship Id="rId2" Type="http://schemas.openxmlformats.org/officeDocument/2006/relationships/image" Target="../media/image93.png"/><Relationship Id="rId1" Type="http://schemas.openxmlformats.org/officeDocument/2006/relationships/slideLayout" Target="../slideLayouts/slideLayout7.xml"/></Relationships>
</file>

<file path=ppt/slides/_rels/slide121.xml.rels><?xml version="1.0" encoding="UTF-8" standalone="yes"?>
<Relationships xmlns="http://schemas.openxmlformats.org/package/2006/relationships"><Relationship Id="rId2" Type="http://schemas.openxmlformats.org/officeDocument/2006/relationships/image" Target="../media/image94.png"/><Relationship Id="rId1" Type="http://schemas.openxmlformats.org/officeDocument/2006/relationships/slideLayout" Target="../slideLayouts/slideLayout7.xml"/></Relationships>
</file>

<file path=ppt/slides/_rels/slide122.xml.rels><?xml version="1.0" encoding="UTF-8" standalone="yes"?>
<Relationships xmlns="http://schemas.openxmlformats.org/package/2006/relationships"><Relationship Id="rId2" Type="http://schemas.openxmlformats.org/officeDocument/2006/relationships/image" Target="../media/image95.png"/><Relationship Id="rId1" Type="http://schemas.openxmlformats.org/officeDocument/2006/relationships/slideLayout" Target="../slideLayouts/slideLayout7.xml"/></Relationships>
</file>

<file path=ppt/slides/_rels/slide123.xml.rels><?xml version="1.0" encoding="UTF-8" standalone="yes"?>
<Relationships xmlns="http://schemas.openxmlformats.org/package/2006/relationships"><Relationship Id="rId2" Type="http://schemas.openxmlformats.org/officeDocument/2006/relationships/image" Target="../media/image96.png"/><Relationship Id="rId1" Type="http://schemas.openxmlformats.org/officeDocument/2006/relationships/slideLayout" Target="../slideLayouts/slideLayout7.xml"/></Relationships>
</file>

<file path=ppt/slides/_rels/slide124.xml.rels><?xml version="1.0" encoding="UTF-8" standalone="yes"?>
<Relationships xmlns="http://schemas.openxmlformats.org/package/2006/relationships"><Relationship Id="rId2" Type="http://schemas.openxmlformats.org/officeDocument/2006/relationships/image" Target="../media/image97.jpeg"/><Relationship Id="rId1" Type="http://schemas.openxmlformats.org/officeDocument/2006/relationships/slideLayout" Target="../slideLayouts/slideLayout7.xml"/></Relationships>
</file>

<file path=ppt/slides/_rels/slide125.xml.rels><?xml version="1.0" encoding="UTF-8" standalone="yes"?>
<Relationships xmlns="http://schemas.openxmlformats.org/package/2006/relationships"><Relationship Id="rId2" Type="http://schemas.openxmlformats.org/officeDocument/2006/relationships/image" Target="../media/image98.png"/><Relationship Id="rId1" Type="http://schemas.openxmlformats.org/officeDocument/2006/relationships/slideLayout" Target="../slideLayouts/slideLayout7.xml"/></Relationships>
</file>

<file path=ppt/slides/_rels/slide126.xml.rels><?xml version="1.0" encoding="UTF-8" standalone="yes"?>
<Relationships xmlns="http://schemas.openxmlformats.org/package/2006/relationships"><Relationship Id="rId2" Type="http://schemas.openxmlformats.org/officeDocument/2006/relationships/image" Target="../media/image99.jpeg"/><Relationship Id="rId1" Type="http://schemas.openxmlformats.org/officeDocument/2006/relationships/slideLayout" Target="../slideLayouts/slideLayout7.xml"/></Relationships>
</file>

<file path=ppt/slides/_rels/slide127.xml.rels><?xml version="1.0" encoding="UTF-8" standalone="yes"?>
<Relationships xmlns="http://schemas.openxmlformats.org/package/2006/relationships"><Relationship Id="rId2" Type="http://schemas.openxmlformats.org/officeDocument/2006/relationships/image" Target="../media/image100.png"/><Relationship Id="rId1" Type="http://schemas.openxmlformats.org/officeDocument/2006/relationships/slideLayout" Target="../slideLayouts/slideLayout7.xml"/></Relationships>
</file>

<file path=ppt/slides/_rels/slide128.xml.rels><?xml version="1.0" encoding="UTF-8" standalone="yes"?>
<Relationships xmlns="http://schemas.openxmlformats.org/package/2006/relationships"><Relationship Id="rId2" Type="http://schemas.openxmlformats.org/officeDocument/2006/relationships/image" Target="../media/image101.png"/><Relationship Id="rId1" Type="http://schemas.openxmlformats.org/officeDocument/2006/relationships/slideLayout" Target="../slideLayouts/slideLayout7.xml"/></Relationships>
</file>

<file path=ppt/slides/_rels/slide129.xml.rels><?xml version="1.0" encoding="UTF-8" standalone="yes"?>
<Relationships xmlns="http://schemas.openxmlformats.org/package/2006/relationships"><Relationship Id="rId2" Type="http://schemas.openxmlformats.org/officeDocument/2006/relationships/image" Target="../media/image102.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0.xml.rels><?xml version="1.0" encoding="UTF-8" standalone="yes"?>
<Relationships xmlns="http://schemas.openxmlformats.org/package/2006/relationships"><Relationship Id="rId2" Type="http://schemas.openxmlformats.org/officeDocument/2006/relationships/image" Target="../media/image103.png"/><Relationship Id="rId1" Type="http://schemas.openxmlformats.org/officeDocument/2006/relationships/slideLayout" Target="../slideLayouts/slideLayout7.xml"/></Relationships>
</file>

<file path=ppt/slides/_rels/slide131.xml.rels><?xml version="1.0" encoding="UTF-8" standalone="yes"?>
<Relationships xmlns="http://schemas.openxmlformats.org/package/2006/relationships"><Relationship Id="rId3" Type="http://schemas.openxmlformats.org/officeDocument/2006/relationships/image" Target="../media/image10.gif"/><Relationship Id="rId2" Type="http://schemas.openxmlformats.org/officeDocument/2006/relationships/hyperlink" Target="../Tech%20Specs/Nuclear%20Operating%20License.pdf" TargetMode="External"/><Relationship Id="rId1" Type="http://schemas.openxmlformats.org/officeDocument/2006/relationships/slideLayout" Target="../slideLayouts/slideLayout2.xml"/></Relationships>
</file>

<file path=ppt/slides/_rels/slide1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5.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4.xml"/></Relationships>
</file>

<file path=ppt/slides/_rels/slide136.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4.xml"/></Relationships>
</file>

<file path=ppt/slides/_rels/slide137.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4.xml"/></Relationships>
</file>

<file path=ppt/slides/_rels/slide138.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4.xml"/></Relationships>
</file>

<file path=ppt/slides/_rels/slide139.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4.xml"/></Relationships>
</file>

<file path=ppt/slides/_rels/slide1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140.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4.xml"/></Relationships>
</file>

<file path=ppt/slides/_rels/slide141.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4.xml"/></Relationships>
</file>

<file path=ppt/slides/_rels/slide142.xml.rels><?xml version="1.0" encoding="UTF-8" standalone="yes"?>
<Relationships xmlns="http://schemas.openxmlformats.org/package/2006/relationships"><Relationship Id="rId3" Type="http://schemas.openxmlformats.org/officeDocument/2006/relationships/image" Target="../media/image105.png"/><Relationship Id="rId7" Type="http://schemas.openxmlformats.org/officeDocument/2006/relationships/image" Target="../media/image104.png"/><Relationship Id="rId2" Type="http://schemas.openxmlformats.org/officeDocument/2006/relationships/slideLayout" Target="../slideLayouts/slideLayout7.xml"/><Relationship Id="rId1" Type="http://schemas.openxmlformats.org/officeDocument/2006/relationships/vmlDrawing" Target="../drawings/vmlDrawing4.vml"/><Relationship Id="rId6" Type="http://schemas.openxmlformats.org/officeDocument/2006/relationships/oleObject" Target="../embeddings/oleObject4.bin"/><Relationship Id="rId5" Type="http://schemas.openxmlformats.org/officeDocument/2006/relationships/image" Target="../media/image107.png"/><Relationship Id="rId4" Type="http://schemas.openxmlformats.org/officeDocument/2006/relationships/image" Target="../media/image106.png"/></Relationships>
</file>

<file path=ppt/slides/_rels/slide143.xml.rels><?xml version="1.0" encoding="UTF-8" standalone="yes"?>
<Relationships xmlns="http://schemas.openxmlformats.org/package/2006/relationships"><Relationship Id="rId2" Type="http://schemas.openxmlformats.org/officeDocument/2006/relationships/image" Target="../media/image108.png"/><Relationship Id="rId1" Type="http://schemas.openxmlformats.org/officeDocument/2006/relationships/slideLayout" Target="../slideLayouts/slideLayout7.xml"/></Relationships>
</file>

<file path=ppt/slides/_rels/slide144.xml.rels><?xml version="1.0" encoding="UTF-8" standalone="yes"?>
<Relationships xmlns="http://schemas.openxmlformats.org/package/2006/relationships"><Relationship Id="rId2" Type="http://schemas.openxmlformats.org/officeDocument/2006/relationships/image" Target="../media/image109.wmf"/><Relationship Id="rId1" Type="http://schemas.openxmlformats.org/officeDocument/2006/relationships/slideLayout" Target="../slideLayouts/slideLayout14.xml"/></Relationships>
</file>

<file path=ppt/slides/_rels/slide145.xml.rels><?xml version="1.0" encoding="UTF-8" standalone="yes"?>
<Relationships xmlns="http://schemas.openxmlformats.org/package/2006/relationships"><Relationship Id="rId3" Type="http://schemas.openxmlformats.org/officeDocument/2006/relationships/image" Target="../media/image111.jpeg"/><Relationship Id="rId2" Type="http://schemas.openxmlformats.org/officeDocument/2006/relationships/slideLayout" Target="../slideLayouts/slideLayout15.xml"/><Relationship Id="rId1" Type="http://schemas.openxmlformats.org/officeDocument/2006/relationships/vmlDrawing" Target="../drawings/vmlDrawing5.vml"/><Relationship Id="rId6" Type="http://schemas.openxmlformats.org/officeDocument/2006/relationships/oleObject" Target="../embeddings/oleObject6.bin"/><Relationship Id="rId5" Type="http://schemas.openxmlformats.org/officeDocument/2006/relationships/image" Target="../media/image110.png"/><Relationship Id="rId4" Type="http://schemas.openxmlformats.org/officeDocument/2006/relationships/oleObject" Target="../embeddings/oleObject5.bin"/></Relationships>
</file>

<file path=ppt/slides/_rels/slide146.xml.rels><?xml version="1.0" encoding="UTF-8" standalone="yes"?>
<Relationships xmlns="http://schemas.openxmlformats.org/package/2006/relationships"><Relationship Id="rId2" Type="http://schemas.openxmlformats.org/officeDocument/2006/relationships/image" Target="../media/image112.png"/><Relationship Id="rId1" Type="http://schemas.openxmlformats.org/officeDocument/2006/relationships/slideLayout" Target="../slideLayouts/slideLayout7.xml"/></Relationships>
</file>

<file path=ppt/slides/_rels/slide147.xml.rels><?xml version="1.0" encoding="UTF-8" standalone="yes"?>
<Relationships xmlns="http://schemas.openxmlformats.org/package/2006/relationships"><Relationship Id="rId2" Type="http://schemas.openxmlformats.org/officeDocument/2006/relationships/image" Target="../media/image113.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hyperlink" Target="http://pvdailystatus/" TargetMode="Externa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3" Type="http://schemas.openxmlformats.org/officeDocument/2006/relationships/image" Target="../media/image10.gif"/><Relationship Id="rId2" Type="http://schemas.openxmlformats.org/officeDocument/2006/relationships/hyperlink" Target="../Tech%20Specs/Nuclear%20Operating%20License.pdf" TargetMode="Externa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0.gif"/><Relationship Id="rId2" Type="http://schemas.openxmlformats.org/officeDocument/2006/relationships/hyperlink" Target="../OE's/01-Tech%20Spec%20ESFAS%20instrumentation%20not%20bypassed.pdf" TargetMode="Externa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4.xml"/></Relationships>
</file>

<file path=ppt/slides/_rels/slide34.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7.xml"/><Relationship Id="rId1" Type="http://schemas.openxmlformats.org/officeDocument/2006/relationships/vmlDrawing" Target="../drawings/vmlDrawing1.vml"/><Relationship Id="rId4" Type="http://schemas.openxmlformats.org/officeDocument/2006/relationships/image" Target="../media/image14.png"/></Relationships>
</file>

<file path=ppt/slides/_rels/slide35.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4.xml"/></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12.xml"/></Relationships>
</file>

<file path=ppt/slides/_rels/slide40.xml.rels><?xml version="1.0" encoding="UTF-8" standalone="yes"?>
<Relationships xmlns="http://schemas.openxmlformats.org/package/2006/relationships"><Relationship Id="rId8" Type="http://schemas.openxmlformats.org/officeDocument/2006/relationships/image" Target="../media/image23.wmf"/><Relationship Id="rId3" Type="http://schemas.openxmlformats.org/officeDocument/2006/relationships/image" Target="../media/image18.wmf"/><Relationship Id="rId7" Type="http://schemas.openxmlformats.org/officeDocument/2006/relationships/image" Target="../media/image22.wmf"/><Relationship Id="rId2" Type="http://schemas.openxmlformats.org/officeDocument/2006/relationships/image" Target="../media/image17.wmf"/><Relationship Id="rId1" Type="http://schemas.openxmlformats.org/officeDocument/2006/relationships/slideLayout" Target="../slideLayouts/slideLayout7.xml"/><Relationship Id="rId6" Type="http://schemas.openxmlformats.org/officeDocument/2006/relationships/image" Target="../media/image21.wmf"/><Relationship Id="rId5" Type="http://schemas.openxmlformats.org/officeDocument/2006/relationships/image" Target="../media/image20.wmf"/><Relationship Id="rId10" Type="http://schemas.openxmlformats.org/officeDocument/2006/relationships/image" Target="../media/image25.wmf"/><Relationship Id="rId4" Type="http://schemas.openxmlformats.org/officeDocument/2006/relationships/image" Target="../media/image19.wmf"/><Relationship Id="rId9" Type="http://schemas.openxmlformats.org/officeDocument/2006/relationships/image" Target="../media/image24.wmf"/></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2.xml.rels><?xml version="1.0" encoding="UTF-8" standalone="yes"?>
<Relationships xmlns="http://schemas.openxmlformats.org/package/2006/relationships"><Relationship Id="rId2" Type="http://schemas.openxmlformats.org/officeDocument/2006/relationships/image" Target="../media/image26.wmf"/><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8" Type="http://schemas.openxmlformats.org/officeDocument/2006/relationships/image" Target="../media/image33.wmf"/><Relationship Id="rId13" Type="http://schemas.openxmlformats.org/officeDocument/2006/relationships/image" Target="../media/image38.wmf"/><Relationship Id="rId3" Type="http://schemas.openxmlformats.org/officeDocument/2006/relationships/image" Target="../media/image28.wmf"/><Relationship Id="rId7" Type="http://schemas.openxmlformats.org/officeDocument/2006/relationships/image" Target="../media/image32.wmf"/><Relationship Id="rId12" Type="http://schemas.openxmlformats.org/officeDocument/2006/relationships/image" Target="../media/image37.wmf"/><Relationship Id="rId17" Type="http://schemas.openxmlformats.org/officeDocument/2006/relationships/image" Target="../media/image42.emf"/><Relationship Id="rId2" Type="http://schemas.openxmlformats.org/officeDocument/2006/relationships/image" Target="../media/image27.wmf"/><Relationship Id="rId16" Type="http://schemas.openxmlformats.org/officeDocument/2006/relationships/image" Target="../media/image41.wmf"/><Relationship Id="rId1" Type="http://schemas.openxmlformats.org/officeDocument/2006/relationships/slideLayout" Target="../slideLayouts/slideLayout7.xml"/><Relationship Id="rId6" Type="http://schemas.openxmlformats.org/officeDocument/2006/relationships/image" Target="../media/image31.wmf"/><Relationship Id="rId11" Type="http://schemas.openxmlformats.org/officeDocument/2006/relationships/image" Target="../media/image36.wmf"/><Relationship Id="rId5" Type="http://schemas.openxmlformats.org/officeDocument/2006/relationships/image" Target="../media/image30.wmf"/><Relationship Id="rId15" Type="http://schemas.openxmlformats.org/officeDocument/2006/relationships/image" Target="../media/image40.wmf"/><Relationship Id="rId10" Type="http://schemas.openxmlformats.org/officeDocument/2006/relationships/image" Target="../media/image35.wmf"/><Relationship Id="rId4" Type="http://schemas.openxmlformats.org/officeDocument/2006/relationships/image" Target="../media/image29.wmf"/><Relationship Id="rId9" Type="http://schemas.openxmlformats.org/officeDocument/2006/relationships/image" Target="../media/image34.wmf"/><Relationship Id="rId14" Type="http://schemas.openxmlformats.org/officeDocument/2006/relationships/image" Target="../media/image39.wmf"/></Relationships>
</file>

<file path=ppt/slides/_rels/slide55.xml.rels><?xml version="1.0" encoding="UTF-8" standalone="yes"?>
<Relationships xmlns="http://schemas.openxmlformats.org/package/2006/relationships"><Relationship Id="rId8" Type="http://schemas.openxmlformats.org/officeDocument/2006/relationships/image" Target="../media/image48.wmf"/><Relationship Id="rId13" Type="http://schemas.openxmlformats.org/officeDocument/2006/relationships/image" Target="../media/image52.wmf"/><Relationship Id="rId3" Type="http://schemas.openxmlformats.org/officeDocument/2006/relationships/image" Target="../media/image43.wmf"/><Relationship Id="rId7" Type="http://schemas.openxmlformats.org/officeDocument/2006/relationships/image" Target="../media/image47.wmf"/><Relationship Id="rId12" Type="http://schemas.openxmlformats.org/officeDocument/2006/relationships/image" Target="../media/image51.wmf"/><Relationship Id="rId17" Type="http://schemas.openxmlformats.org/officeDocument/2006/relationships/image" Target="../media/image42.emf"/><Relationship Id="rId2" Type="http://schemas.openxmlformats.org/officeDocument/2006/relationships/image" Target="../media/image29.wmf"/><Relationship Id="rId16" Type="http://schemas.openxmlformats.org/officeDocument/2006/relationships/image" Target="../media/image54.wmf"/><Relationship Id="rId1" Type="http://schemas.openxmlformats.org/officeDocument/2006/relationships/slideLayout" Target="../slideLayouts/slideLayout7.xml"/><Relationship Id="rId6" Type="http://schemas.openxmlformats.org/officeDocument/2006/relationships/image" Target="../media/image46.wmf"/><Relationship Id="rId11" Type="http://schemas.openxmlformats.org/officeDocument/2006/relationships/image" Target="../media/image50.wmf"/><Relationship Id="rId5" Type="http://schemas.openxmlformats.org/officeDocument/2006/relationships/image" Target="../media/image45.wmf"/><Relationship Id="rId15" Type="http://schemas.openxmlformats.org/officeDocument/2006/relationships/image" Target="../media/image53.wmf"/><Relationship Id="rId10" Type="http://schemas.openxmlformats.org/officeDocument/2006/relationships/image" Target="../media/image25.wmf"/><Relationship Id="rId4" Type="http://schemas.openxmlformats.org/officeDocument/2006/relationships/image" Target="../media/image44.wmf"/><Relationship Id="rId9" Type="http://schemas.openxmlformats.org/officeDocument/2006/relationships/image" Target="../media/image49.wmf"/><Relationship Id="rId14" Type="http://schemas.openxmlformats.org/officeDocument/2006/relationships/image" Target="../media/image36.wmf"/></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image" Target="../media/image56.wmf"/><Relationship Id="rId2" Type="http://schemas.openxmlformats.org/officeDocument/2006/relationships/image" Target="../media/image55.wmf"/><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3" Type="http://schemas.openxmlformats.org/officeDocument/2006/relationships/image" Target="../media/image58.wmf"/><Relationship Id="rId2" Type="http://schemas.openxmlformats.org/officeDocument/2006/relationships/image" Target="../media/image57.wmf"/><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3" Type="http://schemas.openxmlformats.org/officeDocument/2006/relationships/image" Target="../media/image60.wmf"/><Relationship Id="rId2" Type="http://schemas.openxmlformats.org/officeDocument/2006/relationships/image" Target="../media/image59.wmf"/><Relationship Id="rId1" Type="http://schemas.openxmlformats.org/officeDocument/2006/relationships/slideLayout" Target="../slideLayouts/slideLayout7.xml"/><Relationship Id="rId5" Type="http://schemas.openxmlformats.org/officeDocument/2006/relationships/image" Target="../media/image62.wmf"/><Relationship Id="rId4" Type="http://schemas.openxmlformats.org/officeDocument/2006/relationships/image" Target="../media/image61.wmf"/></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image" Target="../media/image63.png"/><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7.xml"/><Relationship Id="rId1" Type="http://schemas.openxmlformats.org/officeDocument/2006/relationships/vmlDrawing" Target="../drawings/vmlDrawing2.vml"/><Relationship Id="rId4" Type="http://schemas.openxmlformats.org/officeDocument/2006/relationships/image" Target="../media/image64.png"/></Relationships>
</file>

<file path=ppt/slides/_rels/slide67.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Layout" Target="../slideLayouts/slideLayout7.xml"/><Relationship Id="rId1" Type="http://schemas.openxmlformats.org/officeDocument/2006/relationships/vmlDrawing" Target="../drawings/vmlDrawing3.vml"/><Relationship Id="rId4" Type="http://schemas.openxmlformats.org/officeDocument/2006/relationships/image" Target="../media/image65.png"/></Relationships>
</file>

<file path=ppt/slides/_rels/slide68.xml.rels><?xml version="1.0" encoding="UTF-8" standalone="yes"?>
<Relationships xmlns="http://schemas.openxmlformats.org/package/2006/relationships"><Relationship Id="rId2" Type="http://schemas.openxmlformats.org/officeDocument/2006/relationships/image" Target="../media/image66.png"/><Relationship Id="rId1" Type="http://schemas.openxmlformats.org/officeDocument/2006/relationships/slideLayout" Target="../slideLayouts/slideLayout7.xml"/></Relationships>
</file>

<file path=ppt/slides/_rels/slide69.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hyperlink" Target="../OIM/PVNGS%20Operator%20Information%20Manual.pdf" TargetMode="Externa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1.xml.rels><?xml version="1.0" encoding="UTF-8" standalone="yes"?>
<Relationships xmlns="http://schemas.openxmlformats.org/package/2006/relationships"><Relationship Id="rId2" Type="http://schemas.openxmlformats.org/officeDocument/2006/relationships/image" Target="../media/image68.png"/><Relationship Id="rId1" Type="http://schemas.openxmlformats.org/officeDocument/2006/relationships/slideLayout" Target="../slideLayouts/slideLayout7.xml"/></Relationships>
</file>

<file path=ppt/slides/_rels/slide72.xml.rels><?xml version="1.0" encoding="UTF-8" standalone="yes"?>
<Relationships xmlns="http://schemas.openxmlformats.org/package/2006/relationships"><Relationship Id="rId2" Type="http://schemas.openxmlformats.org/officeDocument/2006/relationships/image" Target="../media/image69.png"/><Relationship Id="rId1" Type="http://schemas.openxmlformats.org/officeDocument/2006/relationships/slideLayout" Target="../slideLayouts/slideLayout7.xml"/></Relationships>
</file>

<file path=ppt/slides/_rels/slide73.xml.rels><?xml version="1.0" encoding="UTF-8" standalone="yes"?>
<Relationships xmlns="http://schemas.openxmlformats.org/package/2006/relationships"><Relationship Id="rId2" Type="http://schemas.openxmlformats.org/officeDocument/2006/relationships/image" Target="../media/image70.png"/><Relationship Id="rId1" Type="http://schemas.openxmlformats.org/officeDocument/2006/relationships/slideLayout" Target="../slideLayouts/slideLayout7.xml"/></Relationships>
</file>

<file path=ppt/slides/_rels/slide74.xml.rels><?xml version="1.0" encoding="UTF-8" standalone="yes"?>
<Relationships xmlns="http://schemas.openxmlformats.org/package/2006/relationships"><Relationship Id="rId2" Type="http://schemas.openxmlformats.org/officeDocument/2006/relationships/image" Target="../media/image71.jpeg"/><Relationship Id="rId1" Type="http://schemas.openxmlformats.org/officeDocument/2006/relationships/slideLayout" Target="../slideLayouts/slideLayout7.xml"/></Relationships>
</file>

<file path=ppt/slides/_rels/slide75.xml.rels><?xml version="1.0" encoding="UTF-8" standalone="yes"?>
<Relationships xmlns="http://schemas.openxmlformats.org/package/2006/relationships"><Relationship Id="rId2" Type="http://schemas.openxmlformats.org/officeDocument/2006/relationships/image" Target="../media/image72.jpeg"/><Relationship Id="rId1" Type="http://schemas.openxmlformats.org/officeDocument/2006/relationships/slideLayout" Target="../slideLayouts/slideLayout7.xml"/></Relationships>
</file>

<file path=ppt/slides/_rels/slide76.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4.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8.xml.rels><?xml version="1.0" encoding="UTF-8" standalone="yes"?>
<Relationships xmlns="http://schemas.openxmlformats.org/package/2006/relationships"><Relationship Id="rId2" Type="http://schemas.openxmlformats.org/officeDocument/2006/relationships/image" Target="../media/image73.wmf"/><Relationship Id="rId1" Type="http://schemas.openxmlformats.org/officeDocument/2006/relationships/slideLayout" Target="../slideLayouts/slideLayout7.xml"/></Relationships>
</file>

<file path=ppt/slides/_rels/slide79.xml.rels><?xml version="1.0" encoding="UTF-8" standalone="yes"?>
<Relationships xmlns="http://schemas.openxmlformats.org/package/2006/relationships"><Relationship Id="rId2" Type="http://schemas.openxmlformats.org/officeDocument/2006/relationships/image" Target="../media/image74.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2" Type="http://schemas.openxmlformats.org/officeDocument/2006/relationships/image" Target="../media/image70.png"/><Relationship Id="rId1" Type="http://schemas.openxmlformats.org/officeDocument/2006/relationships/slideLayout" Target="../slideLayouts/slideLayout7.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4.xml.rels><?xml version="1.0" encoding="UTF-8" standalone="yes"?>
<Relationships xmlns="http://schemas.openxmlformats.org/package/2006/relationships"><Relationship Id="rId2" Type="http://schemas.openxmlformats.org/officeDocument/2006/relationships/image" Target="../media/image75.jpeg"/><Relationship Id="rId1" Type="http://schemas.openxmlformats.org/officeDocument/2006/relationships/slideLayout" Target="../slideLayouts/slideLayout7.xml"/></Relationships>
</file>

<file path=ppt/slides/_rels/slide85.xml.rels><?xml version="1.0" encoding="UTF-8" standalone="yes"?>
<Relationships xmlns="http://schemas.openxmlformats.org/package/2006/relationships"><Relationship Id="rId2" Type="http://schemas.openxmlformats.org/officeDocument/2006/relationships/image" Target="../media/image76.jpeg"/><Relationship Id="rId1" Type="http://schemas.openxmlformats.org/officeDocument/2006/relationships/slideLayout" Target="../slideLayouts/slideLayout7.xml"/></Relationships>
</file>

<file path=ppt/slides/_rels/slide86.xml.rels><?xml version="1.0" encoding="UTF-8" standalone="yes"?>
<Relationships xmlns="http://schemas.openxmlformats.org/package/2006/relationships"><Relationship Id="rId2" Type="http://schemas.openxmlformats.org/officeDocument/2006/relationships/image" Target="../media/image77.png"/><Relationship Id="rId1" Type="http://schemas.openxmlformats.org/officeDocument/2006/relationships/slideLayout" Target="../slideLayouts/slideLayout7.xml"/></Relationships>
</file>

<file path=ppt/slides/_rels/slide87.xml.rels><?xml version="1.0" encoding="UTF-8" standalone="yes"?>
<Relationships xmlns="http://schemas.openxmlformats.org/package/2006/relationships"><Relationship Id="rId2" Type="http://schemas.openxmlformats.org/officeDocument/2006/relationships/image" Target="../media/image78.jpeg"/><Relationship Id="rId1" Type="http://schemas.openxmlformats.org/officeDocument/2006/relationships/slideLayout" Target="../slideLayouts/slideLayout7.xml"/></Relationships>
</file>

<file path=ppt/slides/_rels/slide88.xml.rels><?xml version="1.0" encoding="UTF-8" standalone="yes"?>
<Relationships xmlns="http://schemas.openxmlformats.org/package/2006/relationships"><Relationship Id="rId2" Type="http://schemas.openxmlformats.org/officeDocument/2006/relationships/image" Target="../media/image78.jpeg"/><Relationship Id="rId1" Type="http://schemas.openxmlformats.org/officeDocument/2006/relationships/slideLayout" Target="../slideLayouts/slideLayout7.xml"/></Relationships>
</file>

<file path=ppt/slides/_rels/slide89.xml.rels><?xml version="1.0" encoding="UTF-8" standalone="yes"?>
<Relationships xmlns="http://schemas.openxmlformats.org/package/2006/relationships"><Relationship Id="rId3" Type="http://schemas.openxmlformats.org/officeDocument/2006/relationships/image" Target="../media/image79.jpe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0.xml.rels><?xml version="1.0" encoding="UTF-8" standalone="yes"?>
<Relationships xmlns="http://schemas.openxmlformats.org/package/2006/relationships"><Relationship Id="rId2" Type="http://schemas.openxmlformats.org/officeDocument/2006/relationships/image" Target="../media/image80.jpeg"/><Relationship Id="rId1" Type="http://schemas.openxmlformats.org/officeDocument/2006/relationships/slideLayout" Target="../slideLayouts/slideLayout7.xml"/></Relationships>
</file>

<file path=ppt/slides/_rels/slide91.xml.rels><?xml version="1.0" encoding="UTF-8" standalone="yes"?>
<Relationships xmlns="http://schemas.openxmlformats.org/package/2006/relationships"><Relationship Id="rId2" Type="http://schemas.openxmlformats.org/officeDocument/2006/relationships/image" Target="../media/image81.jpeg"/><Relationship Id="rId1" Type="http://schemas.openxmlformats.org/officeDocument/2006/relationships/slideLayout" Target="../slideLayouts/slideLayout7.xml"/></Relationships>
</file>

<file path=ppt/slides/_rels/slide92.xml.rels><?xml version="1.0" encoding="UTF-8" standalone="yes"?>
<Relationships xmlns="http://schemas.openxmlformats.org/package/2006/relationships"><Relationship Id="rId2" Type="http://schemas.openxmlformats.org/officeDocument/2006/relationships/image" Target="../media/image82.jpeg"/><Relationship Id="rId1" Type="http://schemas.openxmlformats.org/officeDocument/2006/relationships/slideLayout" Target="../slideLayouts/slideLayout7.xml"/></Relationships>
</file>

<file path=ppt/slides/_rels/slide93.xml.rels><?xml version="1.0" encoding="UTF-8" standalone="yes"?>
<Relationships xmlns="http://schemas.openxmlformats.org/package/2006/relationships"><Relationship Id="rId3" Type="http://schemas.openxmlformats.org/officeDocument/2006/relationships/image" Target="../media/image83.jpe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5.xml.rels><?xml version="1.0" encoding="UTF-8" standalone="yes"?>
<Relationships xmlns="http://schemas.openxmlformats.org/package/2006/relationships"><Relationship Id="rId3" Type="http://schemas.openxmlformats.org/officeDocument/2006/relationships/hyperlink" Target="../Tech%20Manual/VTD-E146-00006.pdf" TargetMode="External"/><Relationship Id="rId2" Type="http://schemas.openxmlformats.org/officeDocument/2006/relationships/image" Target="../media/image84.png"/><Relationship Id="rId1" Type="http://schemas.openxmlformats.org/officeDocument/2006/relationships/slideLayout" Target="../slideLayouts/slideLayout7.xml"/><Relationship Id="rId4" Type="http://schemas.openxmlformats.org/officeDocument/2006/relationships/image" Target="../media/image10.gif"/></Relationships>
</file>

<file path=ppt/slides/_rels/slide96.xml.rels><?xml version="1.0" encoding="UTF-8" standalone="yes"?>
<Relationships xmlns="http://schemas.openxmlformats.org/package/2006/relationships"><Relationship Id="rId2" Type="http://schemas.openxmlformats.org/officeDocument/2006/relationships/image" Target="../media/image85.jpeg"/><Relationship Id="rId1" Type="http://schemas.openxmlformats.org/officeDocument/2006/relationships/slideLayout" Target="../slideLayouts/slideLayout6.xml"/></Relationships>
</file>

<file path=ppt/slides/_rels/slide97.xml.rels><?xml version="1.0" encoding="UTF-8" standalone="yes"?>
<Relationships xmlns="http://schemas.openxmlformats.org/package/2006/relationships"><Relationship Id="rId2" Type="http://schemas.openxmlformats.org/officeDocument/2006/relationships/image" Target="../media/image86.jpeg"/><Relationship Id="rId1" Type="http://schemas.openxmlformats.org/officeDocument/2006/relationships/slideLayout" Target="../slideLayouts/slideLayout7.xml"/></Relationships>
</file>

<file path=ppt/slides/_rels/slide98.xml.rels><?xml version="1.0" encoding="UTF-8" standalone="yes"?>
<Relationships xmlns="http://schemas.openxmlformats.org/package/2006/relationships"><Relationship Id="rId2" Type="http://schemas.openxmlformats.org/officeDocument/2006/relationships/image" Target="../media/image87.png"/><Relationship Id="rId1" Type="http://schemas.openxmlformats.org/officeDocument/2006/relationships/slideLayout" Target="../slideLayouts/slideLayout7.xml"/></Relationships>
</file>

<file path=ppt/slides/_rels/slide99.xml.rels><?xml version="1.0" encoding="UTF-8" standalone="yes"?>
<Relationships xmlns="http://schemas.openxmlformats.org/package/2006/relationships"><Relationship Id="rId2" Type="http://schemas.openxmlformats.org/officeDocument/2006/relationships/image" Target="../media/image88.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52398" y="1023516"/>
            <a:ext cx="8839199" cy="4896544"/>
          </a:xfrm>
          <a:prstGeom prst="rect">
            <a:avLst/>
          </a:prstGeom>
          <a:noFill/>
        </p:spPr>
        <p:txBody>
          <a:bodyPr wrap="square" rtlCol="0">
            <a:noAutofit/>
          </a:bodyPr>
          <a:lstStyle/>
          <a:p>
            <a:pPr algn="l" eaLnBrk="1" hangingPunct="1"/>
            <a:r>
              <a:rPr lang="en-US" sz="1800" u="sng" dirty="0">
                <a:solidFill>
                  <a:srgbClr val="000000"/>
                </a:solidFill>
                <a:latin typeface="Calibri"/>
              </a:rPr>
              <a:t>ACADs (08-006)  Covered</a:t>
            </a:r>
          </a:p>
          <a:p>
            <a:pPr algn="l" eaLnBrk="1" hangingPunct="1"/>
            <a:endParaRPr lang="en-US" sz="1800" u="sng" dirty="0">
              <a:solidFill>
                <a:srgbClr val="000000"/>
              </a:solidFill>
              <a:latin typeface="Calibri"/>
            </a:endParaRPr>
          </a:p>
          <a:p>
            <a:pPr algn="l" eaLnBrk="1" hangingPunct="1"/>
            <a:endParaRPr lang="en-US" sz="1800" u="sng" dirty="0">
              <a:solidFill>
                <a:srgbClr val="000000"/>
              </a:solidFill>
              <a:latin typeface="Calibri"/>
            </a:endParaRPr>
          </a:p>
          <a:p>
            <a:pPr algn="l" eaLnBrk="1" hangingPunct="1"/>
            <a:endParaRPr lang="en-US" sz="1800" u="sng" dirty="0" smtClean="0">
              <a:solidFill>
                <a:srgbClr val="000000"/>
              </a:solidFill>
              <a:latin typeface="Calibri"/>
            </a:endParaRPr>
          </a:p>
          <a:p>
            <a:pPr algn="l" eaLnBrk="1" hangingPunct="1"/>
            <a:endParaRPr lang="en-US" sz="1800" u="sng" dirty="0" smtClean="0">
              <a:solidFill>
                <a:srgbClr val="000000"/>
              </a:solidFill>
              <a:latin typeface="Calibri"/>
            </a:endParaRPr>
          </a:p>
          <a:p>
            <a:pPr algn="l" eaLnBrk="1" hangingPunct="1"/>
            <a:endParaRPr lang="en-US" sz="1800" u="sng" dirty="0">
              <a:solidFill>
                <a:srgbClr val="000000"/>
              </a:solidFill>
              <a:latin typeface="Calibri"/>
            </a:endParaRPr>
          </a:p>
          <a:p>
            <a:pPr algn="l" eaLnBrk="1" hangingPunct="1"/>
            <a:endParaRPr lang="en-US" sz="1800" u="sng" dirty="0" smtClean="0">
              <a:solidFill>
                <a:srgbClr val="000000"/>
              </a:solidFill>
              <a:latin typeface="Calibri"/>
            </a:endParaRPr>
          </a:p>
          <a:p>
            <a:pPr algn="l" eaLnBrk="1" hangingPunct="1"/>
            <a:r>
              <a:rPr lang="en-US" sz="1800" u="sng" dirty="0" smtClean="0">
                <a:solidFill>
                  <a:srgbClr val="000000"/>
                </a:solidFill>
                <a:latin typeface="Calibri"/>
              </a:rPr>
              <a:t>Keywords</a:t>
            </a:r>
          </a:p>
          <a:p>
            <a:pPr algn="l" eaLnBrk="1" hangingPunct="1"/>
            <a:r>
              <a:rPr lang="en-US" sz="1800" b="0" dirty="0" smtClean="0">
                <a:solidFill>
                  <a:srgbClr val="000000"/>
                </a:solidFill>
                <a:latin typeface="Calibri"/>
              </a:rPr>
              <a:t>Technical specifications,  10 CFR50, LCO, Limiting conditions of operation, surveillance</a:t>
            </a:r>
            <a:r>
              <a:rPr lang="en-US" sz="1800" b="0" dirty="0">
                <a:solidFill>
                  <a:srgbClr val="000000"/>
                </a:solidFill>
                <a:latin typeface="Calibri"/>
              </a:rPr>
              <a:t>, Engineered Safety Features Actuation System (ESFAS) </a:t>
            </a:r>
            <a:r>
              <a:rPr lang="en-US" sz="1800" b="0" dirty="0" smtClean="0">
                <a:solidFill>
                  <a:srgbClr val="000000"/>
                </a:solidFill>
                <a:latin typeface="Calibri"/>
              </a:rPr>
              <a:t>Instrumentation,  main steam isolation, emergency </a:t>
            </a:r>
            <a:r>
              <a:rPr lang="en-US" sz="1800" b="0" dirty="0" err="1" smtClean="0">
                <a:solidFill>
                  <a:srgbClr val="000000"/>
                </a:solidFill>
                <a:latin typeface="Calibri"/>
              </a:rPr>
              <a:t>feedwater</a:t>
            </a:r>
            <a:r>
              <a:rPr lang="en-US" sz="1800" b="0" dirty="0" smtClean="0">
                <a:solidFill>
                  <a:srgbClr val="000000"/>
                </a:solidFill>
                <a:latin typeface="Calibri"/>
              </a:rPr>
              <a:t> actuation</a:t>
            </a:r>
            <a:r>
              <a:rPr lang="en-US" sz="1800" b="0" smtClean="0">
                <a:solidFill>
                  <a:srgbClr val="000000"/>
                </a:solidFill>
                <a:latin typeface="Calibri"/>
              </a:rPr>
              <a:t>, auxiliary relay</a:t>
            </a:r>
            <a:r>
              <a:rPr lang="en-US" sz="1800" b="0" dirty="0" smtClean="0">
                <a:solidFill>
                  <a:srgbClr val="000000"/>
                </a:solidFill>
                <a:latin typeface="Calibri"/>
              </a:rPr>
              <a:t>.</a:t>
            </a:r>
          </a:p>
          <a:p>
            <a:pPr algn="l" eaLnBrk="1" hangingPunct="1"/>
            <a:endParaRPr lang="en-US" sz="1800" u="sng" dirty="0">
              <a:solidFill>
                <a:srgbClr val="000000"/>
              </a:solidFill>
              <a:latin typeface="Calibri"/>
            </a:endParaRPr>
          </a:p>
          <a:p>
            <a:pPr algn="l" eaLnBrk="1" hangingPunct="1"/>
            <a:r>
              <a:rPr lang="en-US" sz="1800" u="sng" dirty="0" smtClean="0">
                <a:solidFill>
                  <a:srgbClr val="000000"/>
                </a:solidFill>
                <a:latin typeface="Calibri"/>
              </a:rPr>
              <a:t>Description</a:t>
            </a:r>
          </a:p>
          <a:p>
            <a:pPr algn="l" eaLnBrk="1" hangingPunct="1"/>
            <a:endParaRPr lang="en-US" sz="1800" b="0" dirty="0" smtClean="0">
              <a:solidFill>
                <a:srgbClr val="000000"/>
              </a:solidFill>
              <a:latin typeface="Calibri"/>
            </a:endParaRPr>
          </a:p>
          <a:p>
            <a:pPr algn="l" eaLnBrk="1" hangingPunct="1"/>
            <a:endParaRPr lang="en-US" sz="1800" u="sng" dirty="0">
              <a:solidFill>
                <a:srgbClr val="000000"/>
              </a:solidFill>
              <a:latin typeface="Calibri"/>
            </a:endParaRPr>
          </a:p>
          <a:p>
            <a:pPr algn="l" eaLnBrk="1" hangingPunct="1"/>
            <a:r>
              <a:rPr lang="en-US" sz="1800" u="sng" dirty="0" smtClean="0">
                <a:solidFill>
                  <a:srgbClr val="000000"/>
                </a:solidFill>
                <a:latin typeface="Calibri"/>
              </a:rPr>
              <a:t>Supporting Material</a:t>
            </a:r>
          </a:p>
          <a:p>
            <a:pPr algn="l" eaLnBrk="1" hangingPunct="1"/>
            <a:endParaRPr lang="en-US" sz="1800" b="0" dirty="0">
              <a:solidFill>
                <a:srgbClr val="000000"/>
              </a:solidFill>
              <a:latin typeface="Calibri"/>
            </a:endParaRPr>
          </a:p>
          <a:p>
            <a:pPr algn="l" eaLnBrk="1" hangingPunct="1"/>
            <a:endParaRPr lang="en-US" sz="1800" b="0" dirty="0">
              <a:solidFill>
                <a:srgbClr val="000000"/>
              </a:solidFill>
              <a:latin typeface="Calibri"/>
            </a:endParaRPr>
          </a:p>
        </p:txBody>
      </p:sp>
      <p:sp>
        <p:nvSpPr>
          <p:cNvPr id="8" name="Title 1"/>
          <p:cNvSpPr txBox="1">
            <a:spLocks/>
          </p:cNvSpPr>
          <p:nvPr/>
        </p:nvSpPr>
        <p:spPr>
          <a:xfrm>
            <a:off x="0" y="0"/>
            <a:ext cx="9144000" cy="990600"/>
          </a:xfrm>
          <a:prstGeom prst="rect">
            <a:avLst/>
          </a:prstGeom>
        </p:spPr>
        <p:txBody>
          <a:bodyPr anchor="b" anchorCtr="0"/>
          <a:lstStyle/>
          <a:p>
            <a:pPr algn="l" eaLnBrk="1" hangingPunct="1">
              <a:defRPr/>
            </a:pPr>
            <a:r>
              <a:rPr lang="en-US" sz="3600" kern="0" dirty="0" smtClean="0">
                <a:ln>
                  <a:solidFill>
                    <a:srgbClr val="000000">
                      <a:alpha val="50000"/>
                    </a:srgbClr>
                  </a:solidFill>
                </a:ln>
                <a:solidFill>
                  <a:srgbClr val="000000"/>
                </a:solidFill>
                <a:effectLst>
                  <a:outerShdw blurRad="38100" dist="38100" dir="2700000" algn="tl">
                    <a:srgbClr val="000000">
                      <a:alpha val="43137"/>
                    </a:srgbClr>
                  </a:outerShdw>
                </a:effectLst>
                <a:latin typeface="Garamond" pitchFamily="18" charset="0"/>
              </a:rPr>
              <a:t>Plant Status</a:t>
            </a:r>
            <a:endParaRPr lang="en-US" sz="3600" kern="0" dirty="0">
              <a:ln>
                <a:solidFill>
                  <a:srgbClr val="000000">
                    <a:alpha val="50000"/>
                  </a:srgbClr>
                </a:solidFill>
              </a:ln>
              <a:solidFill>
                <a:srgbClr val="000000"/>
              </a:solidFill>
              <a:effectLst>
                <a:outerShdw blurRad="38100" dist="38100" dir="2700000" algn="tl">
                  <a:srgbClr val="000000">
                    <a:alpha val="43137"/>
                  </a:srgbClr>
                </a:outerShdw>
              </a:effectLst>
              <a:latin typeface="Garamond" pitchFamily="18" charset="0"/>
            </a:endParaRPr>
          </a:p>
        </p:txBody>
      </p:sp>
      <p:graphicFrame>
        <p:nvGraphicFramePr>
          <p:cNvPr id="6" name="Table 5"/>
          <p:cNvGraphicFramePr>
            <a:graphicFrameLocks noGrp="1"/>
          </p:cNvGraphicFramePr>
          <p:nvPr>
            <p:extLst>
              <p:ext uri="{D42A27DB-BD31-4B8C-83A1-F6EECF244321}">
                <p14:modId xmlns:p14="http://schemas.microsoft.com/office/powerpoint/2010/main" val="3234550081"/>
              </p:ext>
            </p:extLst>
          </p:nvPr>
        </p:nvGraphicFramePr>
        <p:xfrm>
          <a:off x="124263" y="1434905"/>
          <a:ext cx="8753634" cy="1706880"/>
        </p:xfrm>
        <a:graphic>
          <a:graphicData uri="http://schemas.openxmlformats.org/drawingml/2006/table">
            <a:tbl>
              <a:tblPr>
                <a:effectLst/>
                <a:tableStyleId>{5C22544A-7EE6-4342-B048-85BDC9FD1C3A}</a:tableStyleId>
              </a:tblPr>
              <a:tblGrid>
                <a:gridCol w="990925"/>
                <a:gridCol w="1077330"/>
                <a:gridCol w="1084082"/>
                <a:gridCol w="1524000"/>
                <a:gridCol w="1038666"/>
                <a:gridCol w="1018734"/>
                <a:gridCol w="1028978"/>
                <a:gridCol w="990919"/>
              </a:tblGrid>
              <a:tr h="335280">
                <a:tc>
                  <a:txBody>
                    <a:bodyPr/>
                    <a:lstStyle/>
                    <a:p>
                      <a:r>
                        <a:rPr lang="en-US" sz="1600" dirty="0" smtClean="0">
                          <a:solidFill>
                            <a:schemeClr val="tx1"/>
                          </a:solidFill>
                        </a:rPr>
                        <a:t>1.1.2.11</a:t>
                      </a:r>
                      <a:endParaRPr lang="en-US" sz="1600" dirty="0">
                        <a:solidFill>
                          <a:schemeClr val="tx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r>
                        <a:rPr lang="en-US" sz="1600" dirty="0" smtClean="0">
                          <a:solidFill>
                            <a:schemeClr val="tx1"/>
                          </a:solidFill>
                        </a:rPr>
                        <a:t>1.1.4.6</a:t>
                      </a:r>
                      <a:endParaRPr lang="en-US" sz="1600" dirty="0">
                        <a:solidFill>
                          <a:schemeClr val="tx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dirty="0" smtClean="0">
                          <a:solidFill>
                            <a:schemeClr val="tx1"/>
                          </a:solidFill>
                        </a:rPr>
                        <a:t>1.1.9.1.5</a:t>
                      </a:r>
                      <a:endParaRPr lang="en-US" sz="1600" dirty="0">
                        <a:solidFill>
                          <a:schemeClr val="tx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dirty="0" smtClean="0">
                          <a:solidFill>
                            <a:schemeClr val="tx1"/>
                          </a:solidFill>
                        </a:rPr>
                        <a:t>1.3.7.4</a:t>
                      </a:r>
                      <a:endParaRPr lang="en-US" sz="1600" dirty="0">
                        <a:solidFill>
                          <a:schemeClr val="tx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r>
                        <a:rPr lang="en-US" sz="1600" dirty="0" smtClean="0">
                          <a:solidFill>
                            <a:schemeClr val="tx1"/>
                          </a:solidFill>
                        </a:rPr>
                        <a:t>1.3.8.4</a:t>
                      </a:r>
                      <a:endParaRPr lang="en-US" sz="1600" dirty="0">
                        <a:solidFill>
                          <a:schemeClr val="tx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r>
                        <a:rPr lang="en-US" sz="1600" dirty="0" smtClean="0">
                          <a:solidFill>
                            <a:schemeClr val="tx1"/>
                          </a:solidFill>
                        </a:rPr>
                        <a:t>2.1.2.1</a:t>
                      </a:r>
                      <a:endParaRPr lang="en-US" sz="1600" dirty="0">
                        <a:solidFill>
                          <a:schemeClr val="tx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smtClean="0">
                          <a:solidFill>
                            <a:schemeClr val="tx1"/>
                          </a:solidFill>
                        </a:rPr>
                        <a:t>2.1.2.4</a:t>
                      </a:r>
                      <a:endParaRPr lang="en-US" sz="1600" dirty="0">
                        <a:solidFill>
                          <a:schemeClr val="tx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600" dirty="0">
                        <a:solidFill>
                          <a:schemeClr val="tx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r>
              <a:tr h="335280">
                <a:tc>
                  <a:txBody>
                    <a:bodyPr/>
                    <a:lstStyle/>
                    <a:p>
                      <a:endParaRPr lang="en-US" sz="1600" dirty="0">
                        <a:solidFill>
                          <a:schemeClr val="tx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endParaRPr lang="en-US" sz="1600" dirty="0">
                        <a:solidFill>
                          <a:schemeClr val="tx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600" dirty="0">
                        <a:solidFill>
                          <a:schemeClr val="tx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600" dirty="0">
                        <a:solidFill>
                          <a:schemeClr val="tx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endParaRPr lang="en-US" sz="1600" dirty="0">
                        <a:solidFill>
                          <a:schemeClr val="tx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r>
                        <a:rPr lang="en-US" sz="1600" dirty="0" smtClean="0">
                          <a:solidFill>
                            <a:schemeClr val="tx1"/>
                          </a:solidFill>
                        </a:rPr>
                        <a:t>3.1.1.4</a:t>
                      </a:r>
                      <a:endParaRPr lang="en-US" sz="1600" dirty="0">
                        <a:solidFill>
                          <a:schemeClr val="tx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dirty="0" smtClean="0">
                          <a:solidFill>
                            <a:schemeClr val="tx1"/>
                          </a:solidFill>
                        </a:rPr>
                        <a:t>3.1.1.17</a:t>
                      </a:r>
                      <a:endParaRPr lang="en-US" sz="1600" dirty="0">
                        <a:solidFill>
                          <a:schemeClr val="tx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dirty="0" smtClean="0">
                          <a:solidFill>
                            <a:schemeClr val="tx1"/>
                          </a:solidFill>
                        </a:rPr>
                        <a:t>4.2.7.20</a:t>
                      </a:r>
                      <a:endParaRPr lang="en-US" sz="1600" dirty="0">
                        <a:solidFill>
                          <a:schemeClr val="tx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r>
              <a:tr h="216024">
                <a:tc>
                  <a:txBody>
                    <a:bodyPr/>
                    <a:lstStyle/>
                    <a:p>
                      <a:r>
                        <a:rPr lang="en-US" sz="1600" dirty="0" smtClean="0">
                          <a:solidFill>
                            <a:schemeClr val="tx1"/>
                          </a:solidFill>
                        </a:rPr>
                        <a:t>4.2.7.33</a:t>
                      </a:r>
                      <a:endParaRPr lang="en-US" sz="1600" dirty="0">
                        <a:solidFill>
                          <a:schemeClr val="tx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r>
                        <a:rPr lang="en-US" sz="1600" dirty="0" smtClean="0">
                          <a:solidFill>
                            <a:schemeClr val="tx1"/>
                          </a:solidFill>
                        </a:rPr>
                        <a:t>4.14.5</a:t>
                      </a:r>
                      <a:endParaRPr lang="en-US" sz="1600" dirty="0">
                        <a:solidFill>
                          <a:schemeClr val="tx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dirty="0" smtClean="0">
                          <a:solidFill>
                            <a:schemeClr val="tx1"/>
                          </a:solidFill>
                        </a:rPr>
                        <a:t>5.1.1.2.1.7</a:t>
                      </a:r>
                      <a:endParaRPr lang="en-US" sz="1600" dirty="0">
                        <a:solidFill>
                          <a:schemeClr val="tx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kern="1200" dirty="0" smtClean="0">
                          <a:solidFill>
                            <a:schemeClr val="dk1"/>
                          </a:solidFill>
                          <a:effectLst/>
                          <a:latin typeface="+mn-lt"/>
                          <a:ea typeface="+mn-ea"/>
                          <a:cs typeface="+mn-cs"/>
                        </a:rPr>
                        <a:t>5.1.1.2.1.12c2 </a:t>
                      </a:r>
                      <a:endParaRPr lang="en-US" sz="1600" dirty="0">
                        <a:solidFill>
                          <a:schemeClr val="tx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r>
                        <a:rPr lang="en-US" sz="1600" dirty="0" smtClean="0">
                          <a:solidFill>
                            <a:schemeClr val="tx1"/>
                          </a:solidFill>
                        </a:rPr>
                        <a:t>5.1.2.13.4</a:t>
                      </a:r>
                      <a:endParaRPr lang="en-US" sz="1600" dirty="0">
                        <a:solidFill>
                          <a:schemeClr val="tx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r>
                        <a:rPr lang="en-US" sz="1600" dirty="0" smtClean="0">
                          <a:solidFill>
                            <a:schemeClr val="tx1"/>
                          </a:solidFill>
                        </a:rPr>
                        <a:t>5.1.2.13.5</a:t>
                      </a:r>
                      <a:endParaRPr lang="en-US" sz="1600" dirty="0">
                        <a:solidFill>
                          <a:schemeClr val="tx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dirty="0" smtClean="0">
                          <a:solidFill>
                            <a:schemeClr val="tx1"/>
                          </a:solidFill>
                        </a:rPr>
                        <a:t>5.11.2.21</a:t>
                      </a:r>
                      <a:endParaRPr lang="en-US" sz="1600" dirty="0">
                        <a:solidFill>
                          <a:schemeClr val="tx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dirty="0" smtClean="0">
                          <a:solidFill>
                            <a:schemeClr val="tx1"/>
                          </a:solidFill>
                        </a:rPr>
                        <a:t>5.2.2.11</a:t>
                      </a:r>
                      <a:endParaRPr lang="en-US" sz="1600" dirty="0">
                        <a:solidFill>
                          <a:schemeClr val="tx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r>
              <a:tr h="21602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dirty="0" smtClean="0">
                          <a:solidFill>
                            <a:schemeClr val="tx1"/>
                          </a:solidFill>
                        </a:rPr>
                        <a:t>5.3.2.6</a:t>
                      </a:r>
                      <a:endParaRPr lang="en-US" sz="1600" dirty="0">
                        <a:solidFill>
                          <a:schemeClr val="tx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dirty="0" smtClean="0">
                          <a:solidFill>
                            <a:schemeClr val="tx1"/>
                          </a:solidFill>
                        </a:rPr>
                        <a:t>5.3.2.11</a:t>
                      </a:r>
                      <a:endParaRPr lang="en-US" sz="1600" dirty="0">
                        <a:solidFill>
                          <a:schemeClr val="tx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r>
                        <a:rPr lang="en-US" sz="1600" dirty="0" smtClean="0">
                          <a:solidFill>
                            <a:schemeClr val="tx1"/>
                          </a:solidFill>
                        </a:rPr>
                        <a:t>5.4.3.1</a:t>
                      </a:r>
                      <a:endParaRPr lang="en-US" sz="1600" dirty="0">
                        <a:solidFill>
                          <a:schemeClr val="tx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r>
                        <a:rPr lang="en-US" sz="1600" dirty="0" smtClean="0">
                          <a:solidFill>
                            <a:schemeClr val="tx1"/>
                          </a:solidFill>
                        </a:rPr>
                        <a:t>5.4.3.12</a:t>
                      </a:r>
                      <a:endParaRPr lang="en-US" sz="1600" dirty="0">
                        <a:solidFill>
                          <a:schemeClr val="tx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endParaRPr lang="en-US" sz="1600" dirty="0">
                        <a:solidFill>
                          <a:schemeClr val="tx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endParaRPr lang="en-US" sz="1600" dirty="0">
                        <a:solidFill>
                          <a:schemeClr val="tx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600" dirty="0">
                        <a:solidFill>
                          <a:schemeClr val="tx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600" dirty="0">
                        <a:solidFill>
                          <a:schemeClr val="tx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r>
              <a:tr h="21602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600" dirty="0">
                        <a:solidFill>
                          <a:schemeClr val="tx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600" dirty="0">
                        <a:solidFill>
                          <a:schemeClr val="tx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endParaRPr lang="en-US" sz="1600" dirty="0">
                        <a:solidFill>
                          <a:schemeClr val="tx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endParaRPr lang="en-US" sz="1600" dirty="0">
                        <a:solidFill>
                          <a:schemeClr val="tx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endParaRPr lang="en-US" sz="1600" dirty="0">
                        <a:solidFill>
                          <a:schemeClr val="tx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endParaRPr lang="en-US" sz="1600" dirty="0">
                        <a:solidFill>
                          <a:schemeClr val="tx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600" dirty="0">
                        <a:solidFill>
                          <a:schemeClr val="tx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600" dirty="0">
                        <a:solidFill>
                          <a:schemeClr val="tx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r>
            </a:tbl>
          </a:graphicData>
        </a:graphic>
      </p:graphicFrame>
    </p:spTree>
    <p:extLst>
      <p:ext uri="{BB962C8B-B14F-4D97-AF65-F5344CB8AC3E}">
        <p14:creationId xmlns:p14="http://schemas.microsoft.com/office/powerpoint/2010/main" val="374735120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Text Box 2"/>
          <p:cNvSpPr txBox="1">
            <a:spLocks noChangeArrowheads="1"/>
          </p:cNvSpPr>
          <p:nvPr/>
        </p:nvSpPr>
        <p:spPr bwMode="auto">
          <a:xfrm>
            <a:off x="381000" y="381000"/>
            <a:ext cx="8305800" cy="6370638"/>
          </a:xfrm>
          <a:prstGeom prst="rect">
            <a:avLst/>
          </a:prstGeom>
          <a:noFill/>
          <a:ln w="9525">
            <a:noFill/>
            <a:miter lim="800000"/>
            <a:headEnd/>
            <a:tailEnd/>
          </a:ln>
          <a:effectLst/>
        </p:spPr>
        <p:txBody>
          <a:bodyPr>
            <a:spAutoFit/>
          </a:bodyPr>
          <a:lstStyle/>
          <a:p>
            <a:pPr algn="l">
              <a:spcBef>
                <a:spcPct val="50000"/>
              </a:spcBef>
              <a:defRPr/>
            </a:pPr>
            <a:r>
              <a:rPr lang="en-US" sz="4000" dirty="0">
                <a:solidFill>
                  <a:schemeClr val="tx1"/>
                </a:solidFill>
                <a:effectLst>
                  <a:outerShdw blurRad="38100" dist="38100" dir="2700000" algn="tl">
                    <a:srgbClr val="000000">
                      <a:alpha val="43137"/>
                    </a:srgbClr>
                  </a:outerShdw>
                </a:effectLst>
                <a:latin typeface="Arial" pitchFamily="34" charset="0"/>
                <a:cs typeface="Arial" pitchFamily="34" charset="0"/>
              </a:rPr>
              <a:t>However, there is an exception:</a:t>
            </a:r>
          </a:p>
          <a:p>
            <a:pPr algn="l">
              <a:spcBef>
                <a:spcPct val="50000"/>
              </a:spcBef>
              <a:defRPr/>
            </a:pPr>
            <a:r>
              <a:rPr lang="en-US" sz="4000" dirty="0">
                <a:solidFill>
                  <a:schemeClr val="tx1"/>
                </a:solidFill>
                <a:effectLst>
                  <a:outerShdw blurRad="38100" dist="38100" dir="2700000" algn="tl">
                    <a:srgbClr val="000000">
                      <a:alpha val="43137"/>
                    </a:srgbClr>
                  </a:outerShdw>
                </a:effectLst>
                <a:latin typeface="Arial" pitchFamily="34" charset="0"/>
                <a:cs typeface="Arial" pitchFamily="34" charset="0"/>
              </a:rPr>
              <a:t>10 CFR 50.54X states</a:t>
            </a:r>
            <a:r>
              <a:rPr lang="en-US" sz="4000" b="0" dirty="0">
                <a:solidFill>
                  <a:schemeClr val="tx1"/>
                </a:solidFill>
                <a:effectLst>
                  <a:outerShdw blurRad="38100" dist="38100" dir="2700000" algn="tl">
                    <a:srgbClr val="000000">
                      <a:alpha val="43137"/>
                    </a:srgbClr>
                  </a:outerShdw>
                </a:effectLst>
                <a:latin typeface="Arial" pitchFamily="34" charset="0"/>
                <a:cs typeface="Arial" pitchFamily="34" charset="0"/>
              </a:rPr>
              <a:t>:</a:t>
            </a:r>
          </a:p>
          <a:p>
            <a:pPr algn="l">
              <a:spcBef>
                <a:spcPct val="50000"/>
              </a:spcBef>
              <a:defRPr/>
            </a:pPr>
            <a:r>
              <a:rPr lang="en-US" sz="2800" b="0" i="1" dirty="0">
                <a:solidFill>
                  <a:schemeClr val="tx1"/>
                </a:solidFill>
                <a:effectLst>
                  <a:outerShdw blurRad="38100" dist="38100" dir="2700000" algn="tl">
                    <a:srgbClr val="000000">
                      <a:alpha val="43137"/>
                    </a:srgbClr>
                  </a:outerShdw>
                </a:effectLst>
                <a:latin typeface="Arial" pitchFamily="34" charset="0"/>
                <a:cs typeface="Arial" pitchFamily="34" charset="0"/>
              </a:rPr>
              <a:t>A licensee may take reasonable action that departs from a license condition or a Technical Specification in an emergency when this action is immediately needed to protect the public health and safety and no action consistent with license conditions and Technical Specifications that can provide adequate or equivalent protection is immediately apparent.</a:t>
            </a:r>
          </a:p>
          <a:p>
            <a:pPr algn="l">
              <a:spcBef>
                <a:spcPct val="50000"/>
              </a:spcBef>
              <a:defRPr/>
            </a:pPr>
            <a:r>
              <a:rPr lang="en-US" sz="2800" i="1" u="sng" dirty="0" smtClean="0">
                <a:solidFill>
                  <a:schemeClr val="tx1"/>
                </a:solidFill>
                <a:effectLst>
                  <a:outerShdw blurRad="38100" dist="38100" dir="2700000" algn="tl">
                    <a:srgbClr val="000000">
                      <a:alpha val="43137"/>
                    </a:srgbClr>
                  </a:outerShdw>
                </a:effectLst>
                <a:latin typeface="Times New Roman" pitchFamily="18" charset="0"/>
              </a:rPr>
              <a:t>10CFR50.54X</a:t>
            </a:r>
            <a:r>
              <a:rPr lang="en-US" sz="2800" b="0" i="1" dirty="0" smtClean="0">
                <a:solidFill>
                  <a:schemeClr val="tx1"/>
                </a:solidFill>
                <a:effectLst>
                  <a:outerShdw blurRad="38100" dist="38100" dir="2700000" algn="tl">
                    <a:srgbClr val="000000">
                      <a:alpha val="43137"/>
                    </a:srgbClr>
                  </a:outerShdw>
                </a:effectLst>
                <a:latin typeface="Times New Roman" pitchFamily="18" charset="0"/>
              </a:rPr>
              <a:t> </a:t>
            </a:r>
            <a:r>
              <a:rPr lang="en-US" sz="2800" b="0" i="1" dirty="0">
                <a:solidFill>
                  <a:schemeClr val="tx1"/>
                </a:solidFill>
                <a:effectLst>
                  <a:outerShdw blurRad="38100" dist="38100" dir="2700000" algn="tl">
                    <a:srgbClr val="000000">
                      <a:alpha val="43137"/>
                    </a:srgbClr>
                  </a:outerShdw>
                </a:effectLst>
                <a:latin typeface="Times New Roman" pitchFamily="18" charset="0"/>
              </a:rPr>
              <a:t>requires prior approval by a licensed senior operator </a:t>
            </a:r>
          </a:p>
        </p:txBody>
      </p:sp>
    </p:spTree>
  </p:cSld>
  <p:clrMapOvr>
    <a:masterClrMapping/>
  </p:clrMapOvr>
  <p:transition/>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1378" name="Picture 2" descr="MVC-796F"/>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48131" name="Rectangle 3"/>
          <p:cNvSpPr>
            <a:spLocks noGrp="1" noChangeArrowheads="1"/>
          </p:cNvSpPr>
          <p:nvPr>
            <p:ph type="title" idx="4294967295"/>
          </p:nvPr>
        </p:nvSpPr>
        <p:spPr>
          <a:xfrm>
            <a:off x="0" y="5867400"/>
            <a:ext cx="2743200" cy="990600"/>
          </a:xfrm>
          <a:solidFill>
            <a:schemeClr val="tx1"/>
          </a:solidFill>
        </p:spPr>
        <p:txBody>
          <a:bodyPr/>
          <a:lstStyle/>
          <a:p>
            <a:pPr eaLnBrk="1" fontAlgn="auto" hangingPunct="1">
              <a:spcAft>
                <a:spcPts val="0"/>
              </a:spcAft>
              <a:defRPr/>
            </a:pPr>
            <a:r>
              <a:rPr lang="en-US" sz="2800" dirty="0">
                <a:solidFill>
                  <a:schemeClr val="bg1"/>
                </a:solidFill>
                <a:effectLst>
                  <a:outerShdw blurRad="38100" dist="38100" dir="2700000" algn="tl">
                    <a:srgbClr val="C0C0C0"/>
                  </a:outerShdw>
                </a:effectLst>
              </a:rPr>
              <a:t>Bay </a:t>
            </a:r>
            <a:r>
              <a:rPr lang="en-US" sz="2800" dirty="0" smtClean="0">
                <a:solidFill>
                  <a:schemeClr val="bg1"/>
                </a:solidFill>
                <a:effectLst>
                  <a:outerShdw blurRad="38100" dist="38100" dir="2700000" algn="tl">
                    <a:srgbClr val="C0C0C0"/>
                  </a:outerShdw>
                </a:effectLst>
              </a:rPr>
              <a:t>6/7 </a:t>
            </a:r>
            <a:br>
              <a:rPr lang="en-US" sz="2800" dirty="0" smtClean="0">
                <a:solidFill>
                  <a:schemeClr val="bg1"/>
                </a:solidFill>
                <a:effectLst>
                  <a:outerShdw blurRad="38100" dist="38100" dir="2700000" algn="tl">
                    <a:srgbClr val="C0C0C0"/>
                  </a:outerShdw>
                </a:effectLst>
              </a:rPr>
            </a:br>
            <a:r>
              <a:rPr lang="en-US" sz="2800" dirty="0" smtClean="0">
                <a:solidFill>
                  <a:schemeClr val="bg1"/>
                </a:solidFill>
                <a:effectLst>
                  <a:outerShdw blurRad="38100" dist="38100" dir="2700000" algn="tl">
                    <a:srgbClr val="C0C0C0"/>
                  </a:outerShdw>
                </a:effectLst>
              </a:rPr>
              <a:t>Control </a:t>
            </a:r>
            <a:r>
              <a:rPr lang="en-US" sz="2800" dirty="0">
                <a:solidFill>
                  <a:schemeClr val="bg1"/>
                </a:solidFill>
                <a:effectLst>
                  <a:outerShdw blurRad="38100" dist="38100" dir="2700000" algn="tl">
                    <a:srgbClr val="C0C0C0"/>
                  </a:outerShdw>
                </a:effectLst>
              </a:rPr>
              <a:t>Panel</a:t>
            </a:r>
          </a:p>
        </p:txBody>
      </p:sp>
      <p:sp>
        <p:nvSpPr>
          <p:cNvPr id="101380" name="TextBox 3"/>
          <p:cNvSpPr txBox="1">
            <a:spLocks noChangeArrowheads="1"/>
          </p:cNvSpPr>
          <p:nvPr/>
        </p:nvSpPr>
        <p:spPr bwMode="auto">
          <a:xfrm>
            <a:off x="7848600" y="2667000"/>
            <a:ext cx="990600" cy="461963"/>
          </a:xfrm>
          <a:prstGeom prst="rect">
            <a:avLst/>
          </a:prstGeom>
          <a:noFill/>
          <a:ln w="9525">
            <a:noFill/>
            <a:miter lim="800000"/>
            <a:headEnd/>
            <a:tailEnd/>
          </a:ln>
        </p:spPr>
        <p:txBody>
          <a:bodyPr>
            <a:spAutoFit/>
          </a:bodyPr>
          <a:lstStyle/>
          <a:p>
            <a:r>
              <a:rPr lang="en-US">
                <a:solidFill>
                  <a:schemeClr val="bg1"/>
                </a:solidFill>
              </a:rPr>
              <a:t>Power On</a:t>
            </a:r>
          </a:p>
          <a:p>
            <a:r>
              <a:rPr lang="en-US">
                <a:solidFill>
                  <a:schemeClr val="bg1"/>
                </a:solidFill>
              </a:rPr>
              <a:t>Indicators</a:t>
            </a:r>
          </a:p>
        </p:txBody>
      </p:sp>
      <p:sp>
        <p:nvSpPr>
          <p:cNvPr id="101381" name="TextBox 4"/>
          <p:cNvSpPr txBox="1">
            <a:spLocks noChangeArrowheads="1"/>
          </p:cNvSpPr>
          <p:nvPr/>
        </p:nvSpPr>
        <p:spPr bwMode="auto">
          <a:xfrm>
            <a:off x="7848600" y="3429000"/>
            <a:ext cx="990600" cy="461963"/>
          </a:xfrm>
          <a:prstGeom prst="rect">
            <a:avLst/>
          </a:prstGeom>
          <a:noFill/>
          <a:ln w="9525">
            <a:noFill/>
            <a:miter lim="800000"/>
            <a:headEnd/>
            <a:tailEnd/>
          </a:ln>
        </p:spPr>
        <p:txBody>
          <a:bodyPr>
            <a:spAutoFit/>
          </a:bodyPr>
          <a:lstStyle/>
          <a:p>
            <a:r>
              <a:rPr lang="en-US">
                <a:solidFill>
                  <a:schemeClr val="bg1"/>
                </a:solidFill>
              </a:rPr>
              <a:t>Lockout Reset PB’s</a:t>
            </a:r>
          </a:p>
        </p:txBody>
      </p:sp>
      <p:sp>
        <p:nvSpPr>
          <p:cNvPr id="101382" name="TextBox 5"/>
          <p:cNvSpPr txBox="1">
            <a:spLocks noChangeArrowheads="1"/>
          </p:cNvSpPr>
          <p:nvPr/>
        </p:nvSpPr>
        <p:spPr bwMode="auto">
          <a:xfrm>
            <a:off x="7848600" y="4114800"/>
            <a:ext cx="990600" cy="461963"/>
          </a:xfrm>
          <a:prstGeom prst="rect">
            <a:avLst/>
          </a:prstGeom>
          <a:noFill/>
          <a:ln w="9525">
            <a:noFill/>
            <a:miter lim="800000"/>
            <a:headEnd/>
            <a:tailEnd/>
          </a:ln>
        </p:spPr>
        <p:txBody>
          <a:bodyPr>
            <a:spAutoFit/>
          </a:bodyPr>
          <a:lstStyle/>
          <a:p>
            <a:r>
              <a:rPr lang="en-US">
                <a:solidFill>
                  <a:schemeClr val="bg1"/>
                </a:solidFill>
              </a:rPr>
              <a:t>Manual Trip PB’s</a:t>
            </a:r>
          </a:p>
        </p:txBody>
      </p:sp>
      <p:sp>
        <p:nvSpPr>
          <p:cNvPr id="101383" name="TextBox 6"/>
          <p:cNvSpPr txBox="1">
            <a:spLocks noChangeArrowheads="1"/>
          </p:cNvSpPr>
          <p:nvPr/>
        </p:nvSpPr>
        <p:spPr bwMode="auto">
          <a:xfrm>
            <a:off x="7848600" y="1143000"/>
            <a:ext cx="990600" cy="646113"/>
          </a:xfrm>
          <a:prstGeom prst="rect">
            <a:avLst/>
          </a:prstGeom>
          <a:noFill/>
          <a:ln w="9525">
            <a:noFill/>
            <a:miter lim="800000"/>
            <a:headEnd/>
            <a:tailEnd/>
          </a:ln>
        </p:spPr>
        <p:txBody>
          <a:bodyPr>
            <a:spAutoFit/>
          </a:bodyPr>
          <a:lstStyle/>
          <a:p>
            <a:r>
              <a:rPr lang="en-US">
                <a:solidFill>
                  <a:schemeClr val="bg1"/>
                </a:solidFill>
              </a:rPr>
              <a:t>Power Circuit Breakers</a:t>
            </a:r>
          </a:p>
        </p:txBody>
      </p:sp>
      <p:sp>
        <p:nvSpPr>
          <p:cNvPr id="101384" name="TextBox 7"/>
          <p:cNvSpPr txBox="1">
            <a:spLocks noChangeArrowheads="1"/>
          </p:cNvSpPr>
          <p:nvPr/>
        </p:nvSpPr>
        <p:spPr bwMode="auto">
          <a:xfrm>
            <a:off x="7848600" y="1974850"/>
            <a:ext cx="1143000" cy="461963"/>
          </a:xfrm>
          <a:prstGeom prst="rect">
            <a:avLst/>
          </a:prstGeom>
          <a:noFill/>
          <a:ln w="9525">
            <a:noFill/>
            <a:miter lim="800000"/>
            <a:headEnd/>
            <a:tailEnd/>
          </a:ln>
        </p:spPr>
        <p:txBody>
          <a:bodyPr>
            <a:spAutoFit/>
          </a:bodyPr>
          <a:lstStyle/>
          <a:p>
            <a:r>
              <a:rPr lang="en-US">
                <a:solidFill>
                  <a:schemeClr val="bg1"/>
                </a:solidFill>
              </a:rPr>
              <a:t>Blown Fuse Indicators</a:t>
            </a:r>
          </a:p>
        </p:txBody>
      </p:sp>
      <p:sp>
        <p:nvSpPr>
          <p:cNvPr id="101385" name="TextBox 8"/>
          <p:cNvSpPr txBox="1">
            <a:spLocks noChangeArrowheads="1"/>
          </p:cNvSpPr>
          <p:nvPr/>
        </p:nvSpPr>
        <p:spPr bwMode="auto">
          <a:xfrm>
            <a:off x="7772400" y="5405438"/>
            <a:ext cx="990600" cy="646112"/>
          </a:xfrm>
          <a:prstGeom prst="rect">
            <a:avLst/>
          </a:prstGeom>
          <a:noFill/>
          <a:ln w="9525">
            <a:noFill/>
            <a:miter lim="800000"/>
            <a:headEnd/>
            <a:tailEnd/>
          </a:ln>
        </p:spPr>
        <p:txBody>
          <a:bodyPr>
            <a:spAutoFit/>
          </a:bodyPr>
          <a:lstStyle/>
          <a:p>
            <a:r>
              <a:rPr lang="en-US">
                <a:solidFill>
                  <a:schemeClr val="bg1"/>
                </a:solidFill>
              </a:rPr>
              <a:t>Bypass Test</a:t>
            </a:r>
          </a:p>
          <a:p>
            <a:r>
              <a:rPr lang="en-US">
                <a:solidFill>
                  <a:schemeClr val="bg1"/>
                </a:solidFill>
              </a:rPr>
              <a:t>Indicators</a:t>
            </a:r>
          </a:p>
        </p:txBody>
      </p:sp>
      <p:cxnSp>
        <p:nvCxnSpPr>
          <p:cNvPr id="11" name="Straight Arrow Connector 10"/>
          <p:cNvCxnSpPr>
            <a:stCxn id="101385" idx="1"/>
          </p:cNvCxnSpPr>
          <p:nvPr/>
        </p:nvCxnSpPr>
        <p:spPr>
          <a:xfrm flipH="1" flipV="1">
            <a:off x="5943600" y="5715000"/>
            <a:ext cx="1828800" cy="14288"/>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2" name="Straight Arrow Connector 11"/>
          <p:cNvCxnSpPr>
            <a:stCxn id="101382" idx="1"/>
          </p:cNvCxnSpPr>
          <p:nvPr/>
        </p:nvCxnSpPr>
        <p:spPr>
          <a:xfrm flipH="1">
            <a:off x="6629400" y="4344988"/>
            <a:ext cx="1219200" cy="12700"/>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5" name="Straight Arrow Connector 14"/>
          <p:cNvCxnSpPr/>
          <p:nvPr/>
        </p:nvCxnSpPr>
        <p:spPr>
          <a:xfrm flipH="1">
            <a:off x="6781800" y="3744913"/>
            <a:ext cx="990600" cy="0"/>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9" name="Straight Arrow Connector 18"/>
          <p:cNvCxnSpPr/>
          <p:nvPr/>
        </p:nvCxnSpPr>
        <p:spPr>
          <a:xfrm flipH="1">
            <a:off x="6781800" y="2982913"/>
            <a:ext cx="1066800" cy="0"/>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1" name="Straight Arrow Connector 20"/>
          <p:cNvCxnSpPr>
            <a:stCxn id="101384" idx="1"/>
          </p:cNvCxnSpPr>
          <p:nvPr/>
        </p:nvCxnSpPr>
        <p:spPr>
          <a:xfrm flipH="1">
            <a:off x="6781800" y="2205038"/>
            <a:ext cx="1066800" cy="242887"/>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3" name="Straight Arrow Connector 22"/>
          <p:cNvCxnSpPr>
            <a:stCxn id="101383" idx="1"/>
          </p:cNvCxnSpPr>
          <p:nvPr/>
        </p:nvCxnSpPr>
        <p:spPr>
          <a:xfrm flipH="1">
            <a:off x="6019800" y="1466850"/>
            <a:ext cx="1828800" cy="68263"/>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6" name="TextBox 15"/>
          <p:cNvSpPr txBox="1"/>
          <p:nvPr/>
        </p:nvSpPr>
        <p:spPr>
          <a:xfrm>
            <a:off x="7381875" y="6294438"/>
            <a:ext cx="1381125" cy="461665"/>
          </a:xfrm>
          <a:prstGeom prst="rect">
            <a:avLst/>
          </a:prstGeom>
          <a:noFill/>
        </p:spPr>
        <p:txBody>
          <a:bodyPr wrap="square" rtlCol="0">
            <a:spAutoFit/>
          </a:bodyPr>
          <a:lstStyle/>
          <a:p>
            <a:r>
              <a:rPr lang="en-US" sz="2400" dirty="0" smtClean="0">
                <a:solidFill>
                  <a:schemeClr val="bg1"/>
                </a:solidFill>
              </a:rPr>
              <a:t>Pg. 40</a:t>
            </a:r>
            <a:endParaRPr lang="en-US" sz="2400" dirty="0">
              <a:solidFill>
                <a:schemeClr val="bg1"/>
              </a:solidFill>
            </a:endParaRPr>
          </a:p>
        </p:txBody>
      </p:sp>
    </p:spTree>
  </p:cSld>
  <p:clrMapOvr>
    <a:masterClrMapping/>
  </p:clrMapOvr>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02" name="Picture 3" descr="Bay 6 Panel-2"/>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Line 9"/>
          <p:cNvSpPr>
            <a:spLocks noChangeShapeType="1"/>
          </p:cNvSpPr>
          <p:nvPr/>
        </p:nvSpPr>
        <p:spPr bwMode="auto">
          <a:xfrm>
            <a:off x="160338" y="1409700"/>
            <a:ext cx="8896350" cy="0"/>
          </a:xfrm>
          <a:prstGeom prst="line">
            <a:avLst/>
          </a:prstGeom>
          <a:noFill/>
          <a:ln w="12700">
            <a:solidFill>
              <a:schemeClr val="accent1"/>
            </a:solidFill>
            <a:round/>
            <a:headEnd type="none" w="sm" len="sm"/>
            <a:tailEnd type="none" w="sm" len="sm"/>
          </a:ln>
        </p:spPr>
        <p:txBody>
          <a:bodyPr wrap="none" anchor="ctr"/>
          <a:lstStyle/>
          <a:p>
            <a:endParaRPr lang="en-US"/>
          </a:p>
        </p:txBody>
      </p:sp>
      <p:sp>
        <p:nvSpPr>
          <p:cNvPr id="21514" name="Rectangle 10"/>
          <p:cNvSpPr>
            <a:spLocks noGrp="1" noChangeArrowheads="1"/>
          </p:cNvSpPr>
          <p:nvPr>
            <p:ph type="title"/>
          </p:nvPr>
        </p:nvSpPr>
        <p:spPr/>
        <p:txBody>
          <a:bodyPr/>
          <a:lstStyle/>
          <a:p>
            <a:pPr eaLnBrk="1" fontAlgn="auto" hangingPunct="1">
              <a:spcAft>
                <a:spcPts val="0"/>
              </a:spcAft>
              <a:defRPr/>
            </a:pPr>
            <a:r>
              <a:rPr lang="en-US" sz="4400" dirty="0">
                <a:effectLst/>
              </a:rPr>
              <a:t>Surveillance Testing</a:t>
            </a:r>
          </a:p>
        </p:txBody>
      </p:sp>
      <p:sp>
        <p:nvSpPr>
          <p:cNvPr id="91140" name="Text Box 12"/>
          <p:cNvSpPr txBox="1">
            <a:spLocks noChangeArrowheads="1"/>
          </p:cNvSpPr>
          <p:nvPr/>
        </p:nvSpPr>
        <p:spPr bwMode="auto">
          <a:xfrm>
            <a:off x="0" y="1417638"/>
            <a:ext cx="9144000" cy="5678487"/>
          </a:xfrm>
          <a:prstGeom prst="rect">
            <a:avLst/>
          </a:prstGeom>
          <a:noFill/>
          <a:ln w="9525">
            <a:noFill/>
            <a:miter lim="800000"/>
            <a:headEnd/>
            <a:tailEnd/>
          </a:ln>
        </p:spPr>
        <p:txBody>
          <a:bodyPr>
            <a:spAutoFit/>
          </a:bodyPr>
          <a:lstStyle/>
          <a:p>
            <a:pPr>
              <a:defRPr/>
            </a:pPr>
            <a:r>
              <a:rPr lang="en-US" sz="2600" b="0" i="1" dirty="0">
                <a:solidFill>
                  <a:schemeClr val="tx1"/>
                </a:solidFill>
                <a:effectLst>
                  <a:outerShdw blurRad="38100" dist="38100" dir="2700000" algn="tl">
                    <a:srgbClr val="000000">
                      <a:alpha val="43137"/>
                    </a:srgbClr>
                  </a:outerShdw>
                </a:effectLst>
                <a:latin typeface="Arial" pitchFamily="34" charset="0"/>
                <a:cs typeface="Arial" pitchFamily="34" charset="0"/>
              </a:rPr>
              <a:t>36ST-9SA01</a:t>
            </a:r>
          </a:p>
          <a:p>
            <a:pPr>
              <a:defRPr/>
            </a:pPr>
            <a:endParaRPr lang="en-US" b="0" i="1" dirty="0">
              <a:solidFill>
                <a:schemeClr val="tx1"/>
              </a:solidFill>
              <a:effectLst>
                <a:outerShdw blurRad="38100" dist="38100" dir="2700000" algn="tl">
                  <a:srgbClr val="000000">
                    <a:alpha val="43137"/>
                  </a:srgbClr>
                </a:outerShdw>
              </a:effectLst>
              <a:latin typeface="Arial" pitchFamily="34" charset="0"/>
              <a:cs typeface="Arial" pitchFamily="34" charset="0"/>
            </a:endParaRPr>
          </a:p>
          <a:p>
            <a:pPr marL="461963" indent="-461963" algn="l">
              <a:buFont typeface="Wingdings" pitchFamily="2" charset="2"/>
              <a:buChar char="Ø"/>
              <a:defRPr/>
            </a:pPr>
            <a:r>
              <a:rPr lang="en-US" sz="2600" b="0" i="1" dirty="0">
                <a:solidFill>
                  <a:schemeClr val="tx1"/>
                </a:solidFill>
                <a:effectLst>
                  <a:outerShdw blurRad="38100" dist="38100" dir="2700000" algn="tl">
                    <a:srgbClr val="000000">
                      <a:alpha val="43137"/>
                    </a:srgbClr>
                  </a:outerShdw>
                </a:effectLst>
                <a:latin typeface="Arial" pitchFamily="34" charset="0"/>
                <a:cs typeface="Arial" pitchFamily="34" charset="0"/>
              </a:rPr>
              <a:t>ESFAS TRAIN “A” SUBGROUP RELAY FUNCTIONAL TEST</a:t>
            </a:r>
          </a:p>
          <a:p>
            <a:pPr marL="461963" indent="-461963" algn="l">
              <a:buFont typeface="Wingdings" pitchFamily="2" charset="2"/>
              <a:buChar char="Ø"/>
              <a:defRPr/>
            </a:pPr>
            <a:r>
              <a:rPr lang="en-US" sz="2600" b="0" i="1" dirty="0">
                <a:solidFill>
                  <a:schemeClr val="tx1"/>
                </a:solidFill>
                <a:effectLst>
                  <a:outerShdw blurRad="38100" dist="38100" dir="2700000" algn="tl">
                    <a:srgbClr val="000000">
                      <a:alpha val="43137"/>
                    </a:srgbClr>
                  </a:outerShdw>
                </a:effectLst>
                <a:latin typeface="Arial" pitchFamily="34" charset="0"/>
                <a:cs typeface="Arial" pitchFamily="34" charset="0"/>
              </a:rPr>
              <a:t>Verifies the Train “A” ESFAS automatic actuation subgroup relays and associated equipment actuation circuits operate properly.  Subgroup relays are tested one at a time.</a:t>
            </a:r>
          </a:p>
          <a:p>
            <a:pPr marL="461963" indent="-461963" algn="l">
              <a:buFont typeface="Wingdings" pitchFamily="2" charset="2"/>
              <a:buChar char="Ø"/>
              <a:defRPr/>
            </a:pPr>
            <a:r>
              <a:rPr lang="en-US" sz="2600" b="0" i="1" dirty="0">
                <a:solidFill>
                  <a:schemeClr val="tx1"/>
                </a:solidFill>
                <a:effectLst>
                  <a:outerShdw blurRad="38100" dist="38100" dir="2700000" algn="tl">
                    <a:srgbClr val="000000">
                      <a:alpha val="43137"/>
                    </a:srgbClr>
                  </a:outerShdw>
                </a:effectLst>
                <a:latin typeface="Arial" pitchFamily="34" charset="0"/>
                <a:cs typeface="Arial" pitchFamily="34" charset="0"/>
              </a:rPr>
              <a:t>At least every 9 months, staggered with 36ST-9SA02</a:t>
            </a:r>
          </a:p>
          <a:p>
            <a:pPr marL="461963" indent="-461963" algn="l">
              <a:buFont typeface="Wingdings" pitchFamily="2" charset="2"/>
              <a:buChar char="Ø"/>
              <a:defRPr/>
            </a:pPr>
            <a:r>
              <a:rPr lang="en-US" sz="2600" b="0" i="1" dirty="0">
                <a:solidFill>
                  <a:schemeClr val="tx1"/>
                </a:solidFill>
                <a:effectLst>
                  <a:outerShdw blurRad="38100" dist="38100" dir="2700000" algn="tl">
                    <a:srgbClr val="000000">
                      <a:alpha val="43137"/>
                    </a:srgbClr>
                  </a:outerShdw>
                </a:effectLst>
                <a:latin typeface="Arial" pitchFamily="34" charset="0"/>
                <a:cs typeface="Arial" pitchFamily="34" charset="0"/>
              </a:rPr>
              <a:t>Required in modes 1 through 4 for SIAS, CIAS and RAS relays. Required in mode 1 through 3 for CSAS, MSIS, AFAS-1 and AFAS-2. </a:t>
            </a:r>
          </a:p>
          <a:p>
            <a:pPr marL="461963" indent="-461963" algn="l">
              <a:buFont typeface="Wingdings" pitchFamily="2" charset="2"/>
              <a:buChar char="Ø"/>
              <a:defRPr/>
            </a:pPr>
            <a:r>
              <a:rPr lang="en-US" sz="2600" b="0" i="1" dirty="0">
                <a:solidFill>
                  <a:schemeClr val="tx1"/>
                </a:solidFill>
                <a:effectLst>
                  <a:outerShdw blurRad="38100" dist="38100" dir="2700000" algn="tl">
                    <a:srgbClr val="000000">
                      <a:alpha val="43137"/>
                    </a:srgbClr>
                  </a:outerShdw>
                </a:effectLst>
                <a:latin typeface="Arial" pitchFamily="34" charset="0"/>
                <a:cs typeface="Arial" pitchFamily="34" charset="0"/>
              </a:rPr>
              <a:t>Relays exempt from testing during power operations shall be tested every 18 months  by  36ST-9SA03</a:t>
            </a:r>
          </a:p>
          <a:p>
            <a:pPr algn="l">
              <a:spcBef>
                <a:spcPct val="50000"/>
              </a:spcBef>
              <a:defRPr/>
            </a:pPr>
            <a:endParaRPr lang="en-US" sz="1000" dirty="0">
              <a:solidFill>
                <a:schemeClr val="tx1"/>
              </a:solidFill>
            </a:endParaRPr>
          </a:p>
        </p:txBody>
      </p:sp>
      <p:sp>
        <p:nvSpPr>
          <p:cNvPr id="5" name="TextBox 4"/>
          <p:cNvSpPr txBox="1"/>
          <p:nvPr/>
        </p:nvSpPr>
        <p:spPr>
          <a:xfrm>
            <a:off x="7762875" y="6396335"/>
            <a:ext cx="1381125" cy="461665"/>
          </a:xfrm>
          <a:prstGeom prst="rect">
            <a:avLst/>
          </a:prstGeom>
          <a:noFill/>
        </p:spPr>
        <p:txBody>
          <a:bodyPr wrap="square" rtlCol="0">
            <a:spAutoFit/>
          </a:bodyPr>
          <a:lstStyle/>
          <a:p>
            <a:r>
              <a:rPr lang="en-US" sz="2400" dirty="0" smtClean="0">
                <a:solidFill>
                  <a:schemeClr val="bg1"/>
                </a:solidFill>
              </a:rPr>
              <a:t>Pg. 41</a:t>
            </a:r>
            <a:endParaRPr lang="en-US" sz="2400" dirty="0">
              <a:solidFill>
                <a:schemeClr val="bg1"/>
              </a:solidFill>
            </a:endParaRPr>
          </a:p>
        </p:txBody>
      </p:sp>
    </p:spTree>
  </p:cSld>
  <p:clrMapOvr>
    <a:masterClrMapping/>
  </p:clrMapOvr>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Line 9"/>
          <p:cNvSpPr>
            <a:spLocks noChangeShapeType="1"/>
          </p:cNvSpPr>
          <p:nvPr/>
        </p:nvSpPr>
        <p:spPr bwMode="auto">
          <a:xfrm>
            <a:off x="160338" y="1409700"/>
            <a:ext cx="8896350" cy="0"/>
          </a:xfrm>
          <a:prstGeom prst="line">
            <a:avLst/>
          </a:prstGeom>
          <a:noFill/>
          <a:ln w="12700">
            <a:solidFill>
              <a:schemeClr val="accent1"/>
            </a:solidFill>
            <a:round/>
            <a:headEnd type="none" w="sm" len="sm"/>
            <a:tailEnd type="none" w="sm" len="sm"/>
          </a:ln>
        </p:spPr>
        <p:txBody>
          <a:bodyPr wrap="none" anchor="ctr"/>
          <a:lstStyle/>
          <a:p>
            <a:endParaRPr lang="en-US"/>
          </a:p>
        </p:txBody>
      </p:sp>
      <p:sp>
        <p:nvSpPr>
          <p:cNvPr id="22538" name="Rectangle 10"/>
          <p:cNvSpPr>
            <a:spLocks noGrp="1" noChangeArrowheads="1"/>
          </p:cNvSpPr>
          <p:nvPr>
            <p:ph type="title"/>
          </p:nvPr>
        </p:nvSpPr>
        <p:spPr/>
        <p:txBody>
          <a:bodyPr/>
          <a:lstStyle/>
          <a:p>
            <a:pPr eaLnBrk="1" fontAlgn="auto" hangingPunct="1">
              <a:spcAft>
                <a:spcPts val="0"/>
              </a:spcAft>
              <a:defRPr/>
            </a:pPr>
            <a:r>
              <a:rPr lang="en-US" sz="4400" dirty="0">
                <a:effectLst/>
              </a:rPr>
              <a:t>Surveillance Testing</a:t>
            </a:r>
          </a:p>
        </p:txBody>
      </p:sp>
      <p:sp>
        <p:nvSpPr>
          <p:cNvPr id="22539" name="Text Box 11"/>
          <p:cNvSpPr txBox="1">
            <a:spLocks noChangeArrowheads="1"/>
          </p:cNvSpPr>
          <p:nvPr/>
        </p:nvSpPr>
        <p:spPr bwMode="auto">
          <a:xfrm>
            <a:off x="1524000" y="1828800"/>
            <a:ext cx="7315200" cy="396875"/>
          </a:xfrm>
          <a:prstGeom prst="rect">
            <a:avLst/>
          </a:prstGeom>
          <a:noFill/>
          <a:ln w="9525">
            <a:noFill/>
            <a:miter lim="800000"/>
            <a:headEnd/>
            <a:tailEnd/>
          </a:ln>
          <a:effectLst/>
        </p:spPr>
        <p:txBody>
          <a:bodyPr>
            <a:spAutoFit/>
          </a:bodyPr>
          <a:lstStyle/>
          <a:p>
            <a:pPr algn="l">
              <a:spcBef>
                <a:spcPct val="50000"/>
              </a:spcBef>
              <a:defRPr/>
            </a:pPr>
            <a:endParaRPr lang="en-US" sz="2000">
              <a:solidFill>
                <a:schemeClr val="tx1"/>
              </a:solidFill>
              <a:effectLst>
                <a:outerShdw blurRad="38100" dist="38100" dir="2700000" algn="tl">
                  <a:srgbClr val="000000"/>
                </a:outerShdw>
              </a:effectLst>
            </a:endParaRPr>
          </a:p>
        </p:txBody>
      </p:sp>
      <p:sp>
        <p:nvSpPr>
          <p:cNvPr id="92165" name="Text Box 12"/>
          <p:cNvSpPr txBox="1">
            <a:spLocks noChangeArrowheads="1"/>
          </p:cNvSpPr>
          <p:nvPr/>
        </p:nvSpPr>
        <p:spPr bwMode="auto">
          <a:xfrm>
            <a:off x="0" y="1417638"/>
            <a:ext cx="9144000" cy="5940425"/>
          </a:xfrm>
          <a:prstGeom prst="rect">
            <a:avLst/>
          </a:prstGeom>
          <a:noFill/>
          <a:ln w="9525">
            <a:noFill/>
            <a:miter lim="800000"/>
            <a:headEnd/>
            <a:tailEnd/>
          </a:ln>
        </p:spPr>
        <p:txBody>
          <a:bodyPr>
            <a:spAutoFit/>
          </a:bodyPr>
          <a:lstStyle/>
          <a:p>
            <a:pPr>
              <a:defRPr/>
            </a:pPr>
            <a:r>
              <a:rPr lang="en-US" sz="2600" b="0" i="1" dirty="0">
                <a:solidFill>
                  <a:schemeClr val="tx1"/>
                </a:solidFill>
                <a:effectLst>
                  <a:outerShdw blurRad="38100" dist="38100" dir="2700000" algn="tl">
                    <a:srgbClr val="000000">
                      <a:alpha val="43137"/>
                    </a:srgbClr>
                  </a:outerShdw>
                </a:effectLst>
                <a:latin typeface="Arial" pitchFamily="34" charset="0"/>
                <a:cs typeface="Arial" pitchFamily="34" charset="0"/>
              </a:rPr>
              <a:t>36ST-9SA02</a:t>
            </a:r>
          </a:p>
          <a:p>
            <a:pPr algn="l">
              <a:defRPr/>
            </a:pPr>
            <a:endParaRPr lang="en-US" b="0" dirty="0">
              <a:solidFill>
                <a:schemeClr val="tx1"/>
              </a:solidFill>
              <a:latin typeface="Times New Roman" pitchFamily="18" charset="0"/>
            </a:endParaRPr>
          </a:p>
          <a:p>
            <a:pPr marL="461963" indent="-461963" algn="l">
              <a:buFont typeface="Wingdings" pitchFamily="2" charset="2"/>
              <a:buChar char="Ø"/>
              <a:defRPr/>
            </a:pPr>
            <a:r>
              <a:rPr lang="en-US" sz="2600" b="0" i="1" dirty="0">
                <a:solidFill>
                  <a:schemeClr val="tx1"/>
                </a:solidFill>
                <a:effectLst>
                  <a:outerShdw blurRad="38100" dist="38100" dir="2700000" algn="tl">
                    <a:srgbClr val="000000">
                      <a:alpha val="43137"/>
                    </a:srgbClr>
                  </a:outerShdw>
                </a:effectLst>
                <a:latin typeface="Arial" pitchFamily="34" charset="0"/>
                <a:cs typeface="Arial" pitchFamily="34" charset="0"/>
              </a:rPr>
              <a:t>ESFAS TRAIN “B” SUBGROUP RELAY FUNCTIONAL TEST</a:t>
            </a:r>
          </a:p>
          <a:p>
            <a:pPr marL="461963" indent="-461963" algn="l">
              <a:buFont typeface="Wingdings" pitchFamily="2" charset="2"/>
              <a:buChar char="Ø"/>
              <a:defRPr/>
            </a:pPr>
            <a:r>
              <a:rPr lang="en-US" sz="2600" b="0" i="1" dirty="0">
                <a:solidFill>
                  <a:schemeClr val="tx1"/>
                </a:solidFill>
                <a:effectLst>
                  <a:outerShdw blurRad="38100" dist="38100" dir="2700000" algn="tl">
                    <a:srgbClr val="000000">
                      <a:alpha val="43137"/>
                    </a:srgbClr>
                  </a:outerShdw>
                </a:effectLst>
                <a:latin typeface="Arial" pitchFamily="34" charset="0"/>
                <a:cs typeface="Arial" pitchFamily="34" charset="0"/>
              </a:rPr>
              <a:t>Verifies the Train “B” ESFAS automatic actuation subgroup relays and associated equipment actuation circuits operate properly.  Subgroup relays are tested one at a time.  </a:t>
            </a:r>
          </a:p>
          <a:p>
            <a:pPr marL="461963" indent="-461963" algn="l">
              <a:buFont typeface="Wingdings" pitchFamily="2" charset="2"/>
              <a:buChar char="Ø"/>
              <a:defRPr/>
            </a:pPr>
            <a:r>
              <a:rPr lang="en-US" sz="2600" b="0" i="1" dirty="0">
                <a:solidFill>
                  <a:schemeClr val="tx1"/>
                </a:solidFill>
                <a:effectLst>
                  <a:outerShdw blurRad="38100" dist="38100" dir="2700000" algn="tl">
                    <a:srgbClr val="000000">
                      <a:alpha val="43137"/>
                    </a:srgbClr>
                  </a:outerShdw>
                </a:effectLst>
                <a:latin typeface="Arial" pitchFamily="34" charset="0"/>
                <a:cs typeface="Arial" pitchFamily="34" charset="0"/>
              </a:rPr>
              <a:t>At least every 9 months, staggered with 36ST-9SA01</a:t>
            </a:r>
          </a:p>
          <a:p>
            <a:pPr marL="461963" indent="-461963" algn="l">
              <a:buFont typeface="Wingdings" pitchFamily="2" charset="2"/>
              <a:buChar char="Ø"/>
              <a:defRPr/>
            </a:pPr>
            <a:r>
              <a:rPr lang="en-US" sz="2600" b="0" i="1" dirty="0">
                <a:solidFill>
                  <a:schemeClr val="tx1"/>
                </a:solidFill>
                <a:effectLst>
                  <a:outerShdw blurRad="38100" dist="38100" dir="2700000" algn="tl">
                    <a:srgbClr val="000000">
                      <a:alpha val="43137"/>
                    </a:srgbClr>
                  </a:outerShdw>
                </a:effectLst>
                <a:latin typeface="Arial" pitchFamily="34" charset="0"/>
                <a:cs typeface="Arial" pitchFamily="34" charset="0"/>
              </a:rPr>
              <a:t>Required in modes 1 through 4 for SIAS, CIAS and RAS relays. Required in mode 1 through 3 for CSAS, MSIS, AFAS-1 and AFAS-2.  </a:t>
            </a:r>
          </a:p>
          <a:p>
            <a:pPr marL="461963" indent="-461963" algn="l">
              <a:buFont typeface="Wingdings" pitchFamily="2" charset="2"/>
              <a:buChar char="Ø"/>
              <a:defRPr/>
            </a:pPr>
            <a:r>
              <a:rPr lang="en-US" sz="2600" b="0" i="1" dirty="0">
                <a:solidFill>
                  <a:schemeClr val="tx1"/>
                </a:solidFill>
                <a:effectLst>
                  <a:outerShdw blurRad="38100" dist="38100" dir="2700000" algn="tl">
                    <a:srgbClr val="000000">
                      <a:alpha val="43137"/>
                    </a:srgbClr>
                  </a:outerShdw>
                </a:effectLst>
                <a:latin typeface="Arial" pitchFamily="34" charset="0"/>
                <a:cs typeface="Arial" pitchFamily="34" charset="0"/>
              </a:rPr>
              <a:t>Relays exempt from testing during power operations shall be tested every 18 months  by  36ST-9SA04</a:t>
            </a:r>
          </a:p>
          <a:p>
            <a:pPr algn="l">
              <a:spcBef>
                <a:spcPct val="50000"/>
              </a:spcBef>
              <a:defRPr/>
            </a:pPr>
            <a:endParaRPr lang="en-US" sz="1000" i="1" dirty="0">
              <a:solidFill>
                <a:schemeClr val="tx1"/>
              </a:solidFill>
              <a:effectLst>
                <a:outerShdw blurRad="38100" dist="38100" dir="2700000" algn="tl">
                  <a:srgbClr val="000000">
                    <a:alpha val="43137"/>
                  </a:srgbClr>
                </a:outerShdw>
              </a:effectLst>
              <a:latin typeface="Arial" pitchFamily="34" charset="0"/>
              <a:cs typeface="Arial" pitchFamily="34" charset="0"/>
            </a:endParaRPr>
          </a:p>
          <a:p>
            <a:pPr algn="l">
              <a:spcBef>
                <a:spcPct val="50000"/>
              </a:spcBef>
              <a:defRPr/>
            </a:pPr>
            <a:endParaRPr lang="en-US" sz="1000" dirty="0">
              <a:solidFill>
                <a:schemeClr val="tx1"/>
              </a:solidFill>
            </a:endParaRPr>
          </a:p>
        </p:txBody>
      </p:sp>
    </p:spTree>
  </p:cSld>
  <p:clrMapOvr>
    <a:masterClrMapping/>
  </p:clrMapOvr>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Line 9"/>
          <p:cNvSpPr>
            <a:spLocks noChangeShapeType="1"/>
          </p:cNvSpPr>
          <p:nvPr/>
        </p:nvSpPr>
        <p:spPr bwMode="auto">
          <a:xfrm>
            <a:off x="160338" y="1409700"/>
            <a:ext cx="8896350" cy="0"/>
          </a:xfrm>
          <a:prstGeom prst="line">
            <a:avLst/>
          </a:prstGeom>
          <a:noFill/>
          <a:ln w="12700">
            <a:solidFill>
              <a:schemeClr val="accent1"/>
            </a:solidFill>
            <a:round/>
            <a:headEnd type="none" w="sm" len="sm"/>
            <a:tailEnd type="none" w="sm" len="sm"/>
          </a:ln>
        </p:spPr>
        <p:txBody>
          <a:bodyPr wrap="none" anchor="ctr"/>
          <a:lstStyle/>
          <a:p>
            <a:endParaRPr lang="en-US"/>
          </a:p>
        </p:txBody>
      </p:sp>
      <p:sp>
        <p:nvSpPr>
          <p:cNvPr id="23562" name="Rectangle 10"/>
          <p:cNvSpPr>
            <a:spLocks noGrp="1" noChangeArrowheads="1"/>
          </p:cNvSpPr>
          <p:nvPr>
            <p:ph type="title"/>
          </p:nvPr>
        </p:nvSpPr>
        <p:spPr/>
        <p:txBody>
          <a:bodyPr/>
          <a:lstStyle/>
          <a:p>
            <a:pPr eaLnBrk="1" fontAlgn="auto" hangingPunct="1">
              <a:spcAft>
                <a:spcPts val="0"/>
              </a:spcAft>
              <a:defRPr/>
            </a:pPr>
            <a:r>
              <a:rPr lang="en-US" sz="4400" dirty="0">
                <a:effectLst/>
              </a:rPr>
              <a:t>Surveillance Testing</a:t>
            </a:r>
          </a:p>
        </p:txBody>
      </p:sp>
      <p:sp>
        <p:nvSpPr>
          <p:cNvPr id="23563" name="Text Box 11"/>
          <p:cNvSpPr txBox="1">
            <a:spLocks noChangeArrowheads="1"/>
          </p:cNvSpPr>
          <p:nvPr/>
        </p:nvSpPr>
        <p:spPr bwMode="auto">
          <a:xfrm>
            <a:off x="1524000" y="1828800"/>
            <a:ext cx="7315200" cy="396875"/>
          </a:xfrm>
          <a:prstGeom prst="rect">
            <a:avLst/>
          </a:prstGeom>
          <a:noFill/>
          <a:ln w="9525">
            <a:noFill/>
            <a:miter lim="800000"/>
            <a:headEnd/>
            <a:tailEnd/>
          </a:ln>
          <a:effectLst/>
        </p:spPr>
        <p:txBody>
          <a:bodyPr>
            <a:spAutoFit/>
          </a:bodyPr>
          <a:lstStyle/>
          <a:p>
            <a:pPr algn="l">
              <a:spcBef>
                <a:spcPct val="50000"/>
              </a:spcBef>
              <a:defRPr/>
            </a:pPr>
            <a:endParaRPr lang="en-US" sz="2000">
              <a:solidFill>
                <a:schemeClr val="tx1"/>
              </a:solidFill>
              <a:effectLst>
                <a:outerShdw blurRad="38100" dist="38100" dir="2700000" algn="tl">
                  <a:srgbClr val="000000"/>
                </a:outerShdw>
              </a:effectLst>
            </a:endParaRPr>
          </a:p>
        </p:txBody>
      </p:sp>
      <p:sp>
        <p:nvSpPr>
          <p:cNvPr id="93189" name="Text Box 12"/>
          <p:cNvSpPr txBox="1">
            <a:spLocks noChangeArrowheads="1"/>
          </p:cNvSpPr>
          <p:nvPr/>
        </p:nvSpPr>
        <p:spPr bwMode="auto">
          <a:xfrm>
            <a:off x="0" y="1417638"/>
            <a:ext cx="9144000" cy="4908550"/>
          </a:xfrm>
          <a:prstGeom prst="rect">
            <a:avLst/>
          </a:prstGeom>
          <a:noFill/>
          <a:ln w="9525">
            <a:noFill/>
            <a:miter lim="800000"/>
            <a:headEnd/>
            <a:tailEnd/>
          </a:ln>
        </p:spPr>
        <p:txBody>
          <a:bodyPr>
            <a:spAutoFit/>
          </a:bodyPr>
          <a:lstStyle/>
          <a:p>
            <a:pPr>
              <a:defRPr/>
            </a:pPr>
            <a:r>
              <a:rPr lang="en-US" sz="2600" b="0" i="1" dirty="0">
                <a:solidFill>
                  <a:schemeClr val="tx1"/>
                </a:solidFill>
                <a:effectLst>
                  <a:outerShdw blurRad="38100" dist="38100" dir="2700000" algn="tl">
                    <a:srgbClr val="000000">
                      <a:alpha val="43137"/>
                    </a:srgbClr>
                  </a:outerShdw>
                </a:effectLst>
                <a:latin typeface="Arial" pitchFamily="34" charset="0"/>
                <a:cs typeface="Arial" pitchFamily="34" charset="0"/>
              </a:rPr>
              <a:t>36ST-9SA03</a:t>
            </a:r>
          </a:p>
          <a:p>
            <a:pPr algn="l">
              <a:defRPr/>
            </a:pPr>
            <a:endParaRPr lang="en-US" dirty="0">
              <a:solidFill>
                <a:schemeClr val="tx1"/>
              </a:solidFill>
              <a:latin typeface="Times New Roman" pitchFamily="18" charset="0"/>
            </a:endParaRPr>
          </a:p>
          <a:p>
            <a:pPr marL="461963" indent="-461963" algn="l">
              <a:buFont typeface="Wingdings" pitchFamily="2" charset="2"/>
              <a:buChar char="Ø"/>
              <a:defRPr/>
            </a:pPr>
            <a:r>
              <a:rPr lang="en-US" sz="2600" b="0" i="1" dirty="0">
                <a:solidFill>
                  <a:schemeClr val="tx1"/>
                </a:solidFill>
                <a:effectLst>
                  <a:outerShdw blurRad="38100" dist="38100" dir="2700000" algn="tl">
                    <a:srgbClr val="000000">
                      <a:alpha val="43137"/>
                    </a:srgbClr>
                  </a:outerShdw>
                </a:effectLst>
                <a:latin typeface="Arial" pitchFamily="34" charset="0"/>
                <a:cs typeface="Arial" pitchFamily="34" charset="0"/>
              </a:rPr>
              <a:t>ESFAS TRAIN “A” SUBGROUP RELAY SHUTDOWN FUNCTIONAL TEST</a:t>
            </a:r>
          </a:p>
          <a:p>
            <a:pPr marL="461963" indent="-461963" algn="l">
              <a:buFont typeface="Wingdings" pitchFamily="2" charset="2"/>
              <a:buChar char="Ø"/>
              <a:defRPr/>
            </a:pPr>
            <a:r>
              <a:rPr lang="en-US" sz="2600" b="0" i="1" dirty="0">
                <a:solidFill>
                  <a:schemeClr val="tx1"/>
                </a:solidFill>
                <a:effectLst>
                  <a:outerShdw blurRad="38100" dist="38100" dir="2700000" algn="tl">
                    <a:srgbClr val="000000">
                      <a:alpha val="43137"/>
                    </a:srgbClr>
                  </a:outerShdw>
                </a:effectLst>
                <a:latin typeface="Arial" pitchFamily="34" charset="0"/>
                <a:cs typeface="Arial" pitchFamily="34" charset="0"/>
              </a:rPr>
              <a:t>Verifies the Train “A” ESFAS automatic actuation subgroup relays and associated equipment actuation circuits, which are not tested during power operations, operate properly</a:t>
            </a:r>
          </a:p>
          <a:p>
            <a:pPr marL="461963" indent="-461963" algn="l">
              <a:buFont typeface="Wingdings" pitchFamily="2" charset="2"/>
              <a:buChar char="Ø"/>
              <a:defRPr/>
            </a:pPr>
            <a:r>
              <a:rPr lang="en-US" sz="2600" b="0" i="1" dirty="0">
                <a:solidFill>
                  <a:schemeClr val="tx1"/>
                </a:solidFill>
                <a:effectLst>
                  <a:outerShdw blurRad="38100" dist="38100" dir="2700000" algn="tl">
                    <a:srgbClr val="000000">
                      <a:alpha val="43137"/>
                    </a:srgbClr>
                  </a:outerShdw>
                </a:effectLst>
                <a:latin typeface="Arial" pitchFamily="34" charset="0"/>
                <a:cs typeface="Arial" pitchFamily="34" charset="0"/>
              </a:rPr>
              <a:t>At least every 18 months, but is designated as “N” (as required) during REFUELING, staggered with 36ST-9SA04</a:t>
            </a:r>
          </a:p>
          <a:p>
            <a:pPr marL="461963" indent="-461963" algn="l">
              <a:buFont typeface="Wingdings" pitchFamily="2" charset="2"/>
              <a:buChar char="Ø"/>
              <a:defRPr/>
            </a:pPr>
            <a:r>
              <a:rPr lang="en-US" sz="2600" b="0" i="1" dirty="0">
                <a:solidFill>
                  <a:schemeClr val="tx1"/>
                </a:solidFill>
                <a:effectLst>
                  <a:outerShdw blurRad="38100" dist="38100" dir="2700000" algn="tl">
                    <a:srgbClr val="000000">
                      <a:alpha val="43137"/>
                    </a:srgbClr>
                  </a:outerShdw>
                </a:effectLst>
                <a:latin typeface="Arial" pitchFamily="34" charset="0"/>
                <a:cs typeface="Arial" pitchFamily="34" charset="0"/>
              </a:rPr>
              <a:t>Required for modes 1 through 4</a:t>
            </a:r>
          </a:p>
          <a:p>
            <a:pPr algn="l">
              <a:spcBef>
                <a:spcPct val="50000"/>
              </a:spcBef>
              <a:defRPr/>
            </a:pPr>
            <a:endParaRPr lang="en-US" sz="1000" dirty="0">
              <a:solidFill>
                <a:schemeClr val="tx1"/>
              </a:solidFill>
            </a:endParaRPr>
          </a:p>
        </p:txBody>
      </p:sp>
    </p:spTree>
  </p:cSld>
  <p:clrMapOvr>
    <a:masterClrMapping/>
  </p:clrMapOvr>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86" name="Rectangle 10"/>
          <p:cNvSpPr>
            <a:spLocks noGrp="1" noChangeArrowheads="1"/>
          </p:cNvSpPr>
          <p:nvPr>
            <p:ph type="title"/>
          </p:nvPr>
        </p:nvSpPr>
        <p:spPr/>
        <p:txBody>
          <a:bodyPr/>
          <a:lstStyle/>
          <a:p>
            <a:pPr eaLnBrk="1" fontAlgn="auto" hangingPunct="1">
              <a:spcAft>
                <a:spcPts val="0"/>
              </a:spcAft>
              <a:defRPr/>
            </a:pPr>
            <a:r>
              <a:rPr lang="en-US" sz="4400" dirty="0">
                <a:effectLst/>
              </a:rPr>
              <a:t>Surveillance Testing</a:t>
            </a:r>
          </a:p>
        </p:txBody>
      </p:sp>
      <p:sp>
        <p:nvSpPr>
          <p:cNvPr id="24587" name="Text Box 11"/>
          <p:cNvSpPr txBox="1">
            <a:spLocks noChangeArrowheads="1"/>
          </p:cNvSpPr>
          <p:nvPr/>
        </p:nvSpPr>
        <p:spPr bwMode="auto">
          <a:xfrm>
            <a:off x="1524000" y="1828800"/>
            <a:ext cx="7315200" cy="396875"/>
          </a:xfrm>
          <a:prstGeom prst="rect">
            <a:avLst/>
          </a:prstGeom>
          <a:noFill/>
          <a:ln w="9525">
            <a:noFill/>
            <a:miter lim="800000"/>
            <a:headEnd/>
            <a:tailEnd/>
          </a:ln>
          <a:effectLst/>
        </p:spPr>
        <p:txBody>
          <a:bodyPr>
            <a:spAutoFit/>
          </a:bodyPr>
          <a:lstStyle/>
          <a:p>
            <a:pPr algn="l">
              <a:spcBef>
                <a:spcPct val="50000"/>
              </a:spcBef>
              <a:defRPr/>
            </a:pPr>
            <a:endParaRPr lang="en-US" sz="2000">
              <a:solidFill>
                <a:schemeClr val="tx1"/>
              </a:solidFill>
              <a:effectLst>
                <a:outerShdw blurRad="38100" dist="38100" dir="2700000" algn="tl">
                  <a:srgbClr val="000000"/>
                </a:outerShdw>
              </a:effectLst>
            </a:endParaRPr>
          </a:p>
        </p:txBody>
      </p:sp>
      <p:sp>
        <p:nvSpPr>
          <p:cNvPr id="94213" name="Text Box 12"/>
          <p:cNvSpPr txBox="1">
            <a:spLocks noChangeArrowheads="1"/>
          </p:cNvSpPr>
          <p:nvPr/>
        </p:nvSpPr>
        <p:spPr bwMode="auto">
          <a:xfrm>
            <a:off x="0" y="1417638"/>
            <a:ext cx="9056688" cy="4908550"/>
          </a:xfrm>
          <a:prstGeom prst="rect">
            <a:avLst/>
          </a:prstGeom>
          <a:noFill/>
          <a:ln w="9525">
            <a:noFill/>
            <a:miter lim="800000"/>
            <a:headEnd/>
            <a:tailEnd/>
          </a:ln>
        </p:spPr>
        <p:txBody>
          <a:bodyPr>
            <a:spAutoFit/>
          </a:bodyPr>
          <a:lstStyle/>
          <a:p>
            <a:pPr>
              <a:defRPr/>
            </a:pPr>
            <a:r>
              <a:rPr lang="en-US" sz="2600" b="0" i="1" dirty="0">
                <a:solidFill>
                  <a:schemeClr val="tx1"/>
                </a:solidFill>
                <a:effectLst>
                  <a:outerShdw blurRad="38100" dist="38100" dir="2700000" algn="tl">
                    <a:srgbClr val="000000">
                      <a:alpha val="43137"/>
                    </a:srgbClr>
                  </a:outerShdw>
                </a:effectLst>
                <a:latin typeface="Arial" pitchFamily="34" charset="0"/>
                <a:cs typeface="Arial" pitchFamily="34" charset="0"/>
              </a:rPr>
              <a:t>36ST-9SA04</a:t>
            </a:r>
          </a:p>
          <a:p>
            <a:pPr algn="l">
              <a:defRPr/>
            </a:pPr>
            <a:endParaRPr lang="en-US" dirty="0">
              <a:solidFill>
                <a:schemeClr val="tx1"/>
              </a:solidFill>
              <a:latin typeface="Times New Roman" pitchFamily="18" charset="0"/>
            </a:endParaRPr>
          </a:p>
          <a:p>
            <a:pPr marL="461963" indent="-461963" algn="l">
              <a:buFont typeface="Wingdings" pitchFamily="2" charset="2"/>
              <a:buChar char="Ø"/>
              <a:defRPr/>
            </a:pPr>
            <a:r>
              <a:rPr lang="en-US" sz="2600" b="0" i="1" dirty="0">
                <a:solidFill>
                  <a:schemeClr val="tx1"/>
                </a:solidFill>
                <a:effectLst>
                  <a:outerShdw blurRad="38100" dist="38100" dir="2700000" algn="tl">
                    <a:srgbClr val="000000">
                      <a:alpha val="43137"/>
                    </a:srgbClr>
                  </a:outerShdw>
                </a:effectLst>
                <a:latin typeface="Arial" pitchFamily="34" charset="0"/>
                <a:cs typeface="Arial" pitchFamily="34" charset="0"/>
              </a:rPr>
              <a:t>ESFAS TRAIN “B” SUBGROUP RELAY SHUTDOWN FUNCTIONAL TEST</a:t>
            </a:r>
          </a:p>
          <a:p>
            <a:pPr marL="461963" indent="-461963" algn="l">
              <a:buFont typeface="Wingdings" pitchFamily="2" charset="2"/>
              <a:buChar char="Ø"/>
              <a:defRPr/>
            </a:pPr>
            <a:r>
              <a:rPr lang="en-US" sz="2600" b="0" i="1" dirty="0">
                <a:solidFill>
                  <a:schemeClr val="tx1"/>
                </a:solidFill>
                <a:effectLst>
                  <a:outerShdw blurRad="38100" dist="38100" dir="2700000" algn="tl">
                    <a:srgbClr val="000000">
                      <a:alpha val="43137"/>
                    </a:srgbClr>
                  </a:outerShdw>
                </a:effectLst>
                <a:latin typeface="Arial" pitchFamily="34" charset="0"/>
                <a:cs typeface="Arial" pitchFamily="34" charset="0"/>
              </a:rPr>
              <a:t>Verifies the Train “B” ESFAS automatic actuation subgroup relays and associated equipment actuation circuits, which are not tested during power operations, operate properly</a:t>
            </a:r>
          </a:p>
          <a:p>
            <a:pPr marL="461963" indent="-461963" algn="l">
              <a:buFont typeface="Wingdings" pitchFamily="2" charset="2"/>
              <a:buChar char="Ø"/>
              <a:defRPr/>
            </a:pPr>
            <a:r>
              <a:rPr lang="en-US" sz="2600" b="0" i="1" dirty="0">
                <a:solidFill>
                  <a:schemeClr val="tx1"/>
                </a:solidFill>
                <a:effectLst>
                  <a:outerShdw blurRad="38100" dist="38100" dir="2700000" algn="tl">
                    <a:srgbClr val="000000">
                      <a:alpha val="43137"/>
                    </a:srgbClr>
                  </a:outerShdw>
                </a:effectLst>
                <a:latin typeface="Arial" pitchFamily="34" charset="0"/>
                <a:cs typeface="Arial" pitchFamily="34" charset="0"/>
              </a:rPr>
              <a:t>At least every 18 months, but is designated as “N” (as required) during REFUELING, staggered with 36ST-9SA03</a:t>
            </a:r>
          </a:p>
          <a:p>
            <a:pPr marL="461963" indent="-461963" algn="l">
              <a:buFont typeface="Wingdings" pitchFamily="2" charset="2"/>
              <a:buChar char="Ø"/>
              <a:defRPr/>
            </a:pPr>
            <a:r>
              <a:rPr lang="en-US" sz="2600" b="0" i="1" dirty="0">
                <a:solidFill>
                  <a:schemeClr val="tx1"/>
                </a:solidFill>
                <a:effectLst>
                  <a:outerShdw blurRad="38100" dist="38100" dir="2700000" algn="tl">
                    <a:srgbClr val="000000">
                      <a:alpha val="43137"/>
                    </a:srgbClr>
                  </a:outerShdw>
                </a:effectLst>
                <a:latin typeface="Arial" pitchFamily="34" charset="0"/>
                <a:cs typeface="Arial" pitchFamily="34" charset="0"/>
              </a:rPr>
              <a:t>Required for modes 1 through 4</a:t>
            </a:r>
          </a:p>
          <a:p>
            <a:pPr algn="l">
              <a:spcBef>
                <a:spcPct val="50000"/>
              </a:spcBef>
              <a:defRPr/>
            </a:pPr>
            <a:endParaRPr lang="en-US" sz="1000" dirty="0">
              <a:solidFill>
                <a:schemeClr val="tx1"/>
              </a:solidFill>
            </a:endParaRPr>
          </a:p>
        </p:txBody>
      </p:sp>
      <p:sp>
        <p:nvSpPr>
          <p:cNvPr id="110597" name="Line 9"/>
          <p:cNvSpPr>
            <a:spLocks noChangeShapeType="1"/>
          </p:cNvSpPr>
          <p:nvPr/>
        </p:nvSpPr>
        <p:spPr bwMode="auto">
          <a:xfrm>
            <a:off x="160338" y="1409700"/>
            <a:ext cx="8896350" cy="0"/>
          </a:xfrm>
          <a:prstGeom prst="line">
            <a:avLst/>
          </a:prstGeom>
          <a:noFill/>
          <a:ln w="12700">
            <a:solidFill>
              <a:schemeClr val="accent1"/>
            </a:solidFill>
            <a:round/>
            <a:headEnd type="none" w="sm" len="sm"/>
            <a:tailEnd type="none" w="sm" len="sm"/>
          </a:ln>
        </p:spPr>
        <p:txBody>
          <a:bodyPr wrap="none" anchor="ctr"/>
          <a:lstStyle/>
          <a:p>
            <a:endParaRPr lang="en-US"/>
          </a:p>
        </p:txBody>
      </p:sp>
    </p:spTree>
  </p:cSld>
  <p:clrMapOvr>
    <a:masterClrMapping/>
  </p:clrMapOvr>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86" name="Rectangle 10"/>
          <p:cNvSpPr>
            <a:spLocks noGrp="1" noChangeArrowheads="1"/>
          </p:cNvSpPr>
          <p:nvPr>
            <p:ph type="title"/>
          </p:nvPr>
        </p:nvSpPr>
        <p:spPr/>
        <p:txBody>
          <a:bodyPr/>
          <a:lstStyle/>
          <a:p>
            <a:pPr eaLnBrk="1" fontAlgn="auto" hangingPunct="1">
              <a:spcAft>
                <a:spcPts val="0"/>
              </a:spcAft>
              <a:defRPr/>
            </a:pPr>
            <a:r>
              <a:rPr lang="en-US" sz="4400" dirty="0">
                <a:effectLst/>
              </a:rPr>
              <a:t>Surveillance Testing</a:t>
            </a:r>
          </a:p>
        </p:txBody>
      </p:sp>
      <p:sp>
        <p:nvSpPr>
          <p:cNvPr id="24587" name="Text Box 11"/>
          <p:cNvSpPr txBox="1">
            <a:spLocks noChangeArrowheads="1"/>
          </p:cNvSpPr>
          <p:nvPr/>
        </p:nvSpPr>
        <p:spPr bwMode="auto">
          <a:xfrm>
            <a:off x="1524000" y="1828800"/>
            <a:ext cx="7315200" cy="396875"/>
          </a:xfrm>
          <a:prstGeom prst="rect">
            <a:avLst/>
          </a:prstGeom>
          <a:noFill/>
          <a:ln w="9525">
            <a:noFill/>
            <a:miter lim="800000"/>
            <a:headEnd/>
            <a:tailEnd/>
          </a:ln>
          <a:effectLst/>
        </p:spPr>
        <p:txBody>
          <a:bodyPr>
            <a:spAutoFit/>
          </a:bodyPr>
          <a:lstStyle/>
          <a:p>
            <a:pPr algn="l">
              <a:spcBef>
                <a:spcPct val="50000"/>
              </a:spcBef>
              <a:defRPr/>
            </a:pPr>
            <a:endParaRPr lang="en-US" sz="2000">
              <a:solidFill>
                <a:schemeClr val="tx1"/>
              </a:solidFill>
              <a:effectLst>
                <a:outerShdw blurRad="38100" dist="38100" dir="2700000" algn="tl">
                  <a:srgbClr val="000000"/>
                </a:outerShdw>
              </a:effectLst>
            </a:endParaRPr>
          </a:p>
        </p:txBody>
      </p:sp>
      <p:sp>
        <p:nvSpPr>
          <p:cNvPr id="94213" name="Text Box 12"/>
          <p:cNvSpPr txBox="1">
            <a:spLocks noChangeArrowheads="1"/>
          </p:cNvSpPr>
          <p:nvPr/>
        </p:nvSpPr>
        <p:spPr bwMode="auto">
          <a:xfrm>
            <a:off x="0" y="1417638"/>
            <a:ext cx="9056688" cy="2908300"/>
          </a:xfrm>
          <a:prstGeom prst="rect">
            <a:avLst/>
          </a:prstGeom>
          <a:noFill/>
          <a:ln w="9525">
            <a:noFill/>
            <a:miter lim="800000"/>
            <a:headEnd/>
            <a:tailEnd/>
          </a:ln>
        </p:spPr>
        <p:txBody>
          <a:bodyPr>
            <a:spAutoFit/>
          </a:bodyPr>
          <a:lstStyle/>
          <a:p>
            <a:pPr>
              <a:defRPr/>
            </a:pPr>
            <a:r>
              <a:rPr lang="en-US" sz="2600" b="0" i="1" dirty="0">
                <a:solidFill>
                  <a:schemeClr val="tx1"/>
                </a:solidFill>
                <a:effectLst>
                  <a:outerShdw blurRad="38100" dist="38100" dir="2700000" algn="tl">
                    <a:srgbClr val="000000">
                      <a:alpha val="43137"/>
                    </a:srgbClr>
                  </a:outerShdw>
                </a:effectLst>
                <a:latin typeface="Arial" pitchFamily="34" charset="0"/>
                <a:cs typeface="Arial" pitchFamily="34" charset="0"/>
              </a:rPr>
              <a:t>36ST-9SB04</a:t>
            </a:r>
          </a:p>
          <a:p>
            <a:pPr algn="l">
              <a:defRPr/>
            </a:pPr>
            <a:endParaRPr lang="en-US" dirty="0">
              <a:solidFill>
                <a:schemeClr val="tx1"/>
              </a:solidFill>
              <a:latin typeface="Times New Roman" pitchFamily="18" charset="0"/>
            </a:endParaRPr>
          </a:p>
          <a:p>
            <a:pPr marL="461963" indent="-461963" algn="l">
              <a:buFont typeface="Wingdings" pitchFamily="2" charset="2"/>
              <a:buChar char="Ø"/>
              <a:defRPr/>
            </a:pPr>
            <a:r>
              <a:rPr lang="en-US" sz="2600" b="0" i="1" dirty="0">
                <a:solidFill>
                  <a:schemeClr val="tx1"/>
                </a:solidFill>
                <a:effectLst>
                  <a:outerShdw blurRad="38100" dist="38100" dir="2700000" algn="tl">
                    <a:srgbClr val="000000">
                      <a:alpha val="43137"/>
                    </a:srgbClr>
                  </a:outerShdw>
                </a:effectLst>
                <a:latin typeface="Arial" pitchFamily="34" charset="0"/>
                <a:cs typeface="Arial" pitchFamily="34" charset="0"/>
              </a:rPr>
              <a:t>PPS  FUNCTIONAL TEST – RPS/ESFAS LOGIC</a:t>
            </a:r>
          </a:p>
          <a:p>
            <a:pPr marL="461963" indent="-461963" algn="l">
              <a:buFont typeface="Wingdings" pitchFamily="2" charset="2"/>
              <a:buChar char="Ø"/>
              <a:defRPr/>
            </a:pPr>
            <a:r>
              <a:rPr lang="en-US" sz="2600" b="0" i="1" dirty="0">
                <a:solidFill>
                  <a:schemeClr val="tx1"/>
                </a:solidFill>
                <a:effectLst>
                  <a:outerShdw blurRad="38100" dist="38100" dir="2700000" algn="tl">
                    <a:srgbClr val="000000">
                      <a:alpha val="43137"/>
                    </a:srgbClr>
                  </a:outerShdw>
                </a:effectLst>
                <a:latin typeface="Arial" pitchFamily="34" charset="0"/>
                <a:cs typeface="Arial" pitchFamily="34" charset="0"/>
              </a:rPr>
              <a:t>Verifies the RPS &amp; ESFAS Trip Paths and Matrix Logic are OPERABLE.</a:t>
            </a:r>
          </a:p>
          <a:p>
            <a:pPr marL="461963" indent="-461963" algn="l">
              <a:buFont typeface="Wingdings" pitchFamily="2" charset="2"/>
              <a:buChar char="Ø"/>
              <a:defRPr/>
            </a:pPr>
            <a:r>
              <a:rPr lang="en-US" sz="2600" b="0" i="1" dirty="0">
                <a:solidFill>
                  <a:schemeClr val="tx1"/>
                </a:solidFill>
                <a:effectLst>
                  <a:outerShdw blurRad="38100" dist="38100" dir="2700000" algn="tl">
                    <a:srgbClr val="000000">
                      <a:alpha val="43137"/>
                    </a:srgbClr>
                  </a:outerShdw>
                </a:effectLst>
                <a:latin typeface="Arial" pitchFamily="34" charset="0"/>
                <a:cs typeface="Arial" pitchFamily="34" charset="0"/>
              </a:rPr>
              <a:t>Quarterly</a:t>
            </a:r>
          </a:p>
          <a:p>
            <a:pPr marL="461963" indent="-461963" algn="l">
              <a:buFont typeface="Wingdings" pitchFamily="2" charset="2"/>
              <a:buChar char="Ø"/>
              <a:defRPr/>
            </a:pPr>
            <a:r>
              <a:rPr lang="en-US" sz="2600" b="0" i="1" dirty="0">
                <a:solidFill>
                  <a:schemeClr val="tx1"/>
                </a:solidFill>
                <a:effectLst>
                  <a:outerShdw blurRad="38100" dist="38100" dir="2700000" algn="tl">
                    <a:srgbClr val="000000">
                      <a:alpha val="43137"/>
                    </a:srgbClr>
                  </a:outerShdw>
                </a:effectLst>
                <a:latin typeface="Arial" pitchFamily="34" charset="0"/>
                <a:cs typeface="Arial" pitchFamily="34" charset="0"/>
              </a:rPr>
              <a:t>Required for modes 1 through 4</a:t>
            </a:r>
          </a:p>
          <a:p>
            <a:pPr algn="l">
              <a:spcBef>
                <a:spcPct val="50000"/>
              </a:spcBef>
              <a:defRPr/>
            </a:pPr>
            <a:endParaRPr lang="en-US" sz="1000" dirty="0">
              <a:solidFill>
                <a:schemeClr val="tx1"/>
              </a:solidFill>
            </a:endParaRPr>
          </a:p>
        </p:txBody>
      </p:sp>
      <p:sp>
        <p:nvSpPr>
          <p:cNvPr id="111621" name="Line 9"/>
          <p:cNvSpPr>
            <a:spLocks noChangeShapeType="1"/>
          </p:cNvSpPr>
          <p:nvPr/>
        </p:nvSpPr>
        <p:spPr bwMode="auto">
          <a:xfrm>
            <a:off x="160338" y="1409700"/>
            <a:ext cx="8896350" cy="0"/>
          </a:xfrm>
          <a:prstGeom prst="line">
            <a:avLst/>
          </a:prstGeom>
          <a:noFill/>
          <a:ln w="12700">
            <a:solidFill>
              <a:schemeClr val="accent1"/>
            </a:solidFill>
            <a:round/>
            <a:headEnd type="none" w="sm" len="sm"/>
            <a:tailEnd type="none" w="sm" len="sm"/>
          </a:ln>
        </p:spPr>
        <p:txBody>
          <a:bodyPr wrap="none" anchor="ctr"/>
          <a:lstStyle/>
          <a:p>
            <a:endParaRPr lang="en-US"/>
          </a:p>
        </p:txBody>
      </p:sp>
    </p:spTree>
  </p:cSld>
  <p:clrMapOvr>
    <a:masterClrMapping/>
  </p:clrMapOvr>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Line 9"/>
          <p:cNvSpPr>
            <a:spLocks noChangeShapeType="1"/>
          </p:cNvSpPr>
          <p:nvPr/>
        </p:nvSpPr>
        <p:spPr bwMode="auto">
          <a:xfrm>
            <a:off x="160338" y="1409700"/>
            <a:ext cx="8896350" cy="0"/>
          </a:xfrm>
          <a:prstGeom prst="line">
            <a:avLst/>
          </a:prstGeom>
          <a:noFill/>
          <a:ln w="12700">
            <a:solidFill>
              <a:schemeClr val="accent1"/>
            </a:solidFill>
            <a:round/>
            <a:headEnd type="none" w="sm" len="sm"/>
            <a:tailEnd type="none" w="sm" len="sm"/>
          </a:ln>
        </p:spPr>
        <p:txBody>
          <a:bodyPr wrap="none" anchor="ctr"/>
          <a:lstStyle/>
          <a:p>
            <a:endParaRPr lang="en-US"/>
          </a:p>
        </p:txBody>
      </p:sp>
      <p:sp>
        <p:nvSpPr>
          <p:cNvPr id="25610" name="Rectangle 10"/>
          <p:cNvSpPr>
            <a:spLocks noGrp="1" noChangeArrowheads="1"/>
          </p:cNvSpPr>
          <p:nvPr>
            <p:ph type="title"/>
          </p:nvPr>
        </p:nvSpPr>
        <p:spPr>
          <a:xfrm>
            <a:off x="762000" y="219075"/>
            <a:ext cx="7772400" cy="1162050"/>
          </a:xfrm>
        </p:spPr>
        <p:txBody>
          <a:bodyPr/>
          <a:lstStyle/>
          <a:p>
            <a:pPr eaLnBrk="1" fontAlgn="auto" hangingPunct="1">
              <a:spcAft>
                <a:spcPts val="0"/>
              </a:spcAft>
              <a:defRPr/>
            </a:pPr>
            <a:r>
              <a:rPr lang="en-US" sz="4400" dirty="0">
                <a:effectLst/>
              </a:rPr>
              <a:t>Surveillance Testing</a:t>
            </a:r>
          </a:p>
        </p:txBody>
      </p:sp>
      <p:sp>
        <p:nvSpPr>
          <p:cNvPr id="25611" name="Text Box 11"/>
          <p:cNvSpPr txBox="1">
            <a:spLocks noChangeArrowheads="1"/>
          </p:cNvSpPr>
          <p:nvPr/>
        </p:nvSpPr>
        <p:spPr bwMode="auto">
          <a:xfrm>
            <a:off x="1524000" y="1828800"/>
            <a:ext cx="7315200" cy="396875"/>
          </a:xfrm>
          <a:prstGeom prst="rect">
            <a:avLst/>
          </a:prstGeom>
          <a:noFill/>
          <a:ln w="9525">
            <a:noFill/>
            <a:miter lim="800000"/>
            <a:headEnd/>
            <a:tailEnd/>
          </a:ln>
          <a:effectLst/>
        </p:spPr>
        <p:txBody>
          <a:bodyPr>
            <a:spAutoFit/>
          </a:bodyPr>
          <a:lstStyle/>
          <a:p>
            <a:pPr algn="l">
              <a:spcBef>
                <a:spcPct val="50000"/>
              </a:spcBef>
              <a:defRPr/>
            </a:pPr>
            <a:endParaRPr lang="en-US" sz="2000">
              <a:solidFill>
                <a:schemeClr val="tx1"/>
              </a:solidFill>
              <a:effectLst>
                <a:outerShdw blurRad="38100" dist="38100" dir="2700000" algn="tl">
                  <a:srgbClr val="000000"/>
                </a:outerShdw>
              </a:effectLst>
            </a:endParaRPr>
          </a:p>
        </p:txBody>
      </p:sp>
      <p:sp>
        <p:nvSpPr>
          <p:cNvPr id="95237" name="Text Box 12"/>
          <p:cNvSpPr txBox="1">
            <a:spLocks noChangeArrowheads="1"/>
          </p:cNvSpPr>
          <p:nvPr/>
        </p:nvSpPr>
        <p:spPr bwMode="auto">
          <a:xfrm>
            <a:off x="0" y="1409700"/>
            <a:ext cx="9144000" cy="6078538"/>
          </a:xfrm>
          <a:prstGeom prst="rect">
            <a:avLst/>
          </a:prstGeom>
          <a:noFill/>
          <a:ln w="9525">
            <a:noFill/>
            <a:miter lim="800000"/>
            <a:headEnd/>
            <a:tailEnd/>
          </a:ln>
        </p:spPr>
        <p:txBody>
          <a:bodyPr>
            <a:spAutoFit/>
          </a:bodyPr>
          <a:lstStyle/>
          <a:p>
            <a:pPr>
              <a:defRPr/>
            </a:pPr>
            <a:r>
              <a:rPr lang="en-US" sz="2600" b="0" i="1" dirty="0">
                <a:solidFill>
                  <a:schemeClr val="tx1"/>
                </a:solidFill>
                <a:effectLst>
                  <a:outerShdw blurRad="38100" dist="38100" dir="2700000" algn="tl">
                    <a:srgbClr val="000000">
                      <a:alpha val="43137"/>
                    </a:srgbClr>
                  </a:outerShdw>
                </a:effectLst>
                <a:latin typeface="Arial" pitchFamily="34" charset="0"/>
                <a:cs typeface="Arial" pitchFamily="34" charset="0"/>
              </a:rPr>
              <a:t>73ST-9DG01 (Train A)/73ST-9DG02 (Train B)</a:t>
            </a:r>
          </a:p>
          <a:p>
            <a:pPr>
              <a:defRPr/>
            </a:pPr>
            <a:endParaRPr lang="en-US" b="0" i="1" dirty="0">
              <a:solidFill>
                <a:schemeClr val="tx1"/>
              </a:solidFill>
              <a:effectLst>
                <a:outerShdw blurRad="38100" dist="38100" dir="2700000" algn="tl">
                  <a:srgbClr val="000000">
                    <a:alpha val="43137"/>
                  </a:srgbClr>
                </a:outerShdw>
              </a:effectLst>
              <a:latin typeface="Arial" pitchFamily="34" charset="0"/>
              <a:cs typeface="Arial" pitchFamily="34" charset="0"/>
            </a:endParaRPr>
          </a:p>
          <a:p>
            <a:pPr marL="461963" indent="-461963" algn="l">
              <a:buFont typeface="Wingdings" pitchFamily="2" charset="2"/>
              <a:buChar char="Ø"/>
              <a:defRPr/>
            </a:pPr>
            <a:r>
              <a:rPr lang="en-US" sz="2400" b="0" i="1" dirty="0">
                <a:solidFill>
                  <a:schemeClr val="tx1"/>
                </a:solidFill>
                <a:effectLst>
                  <a:outerShdw blurRad="38100" dist="38100" dir="2700000" algn="tl">
                    <a:srgbClr val="000000">
                      <a:alpha val="43137"/>
                    </a:srgbClr>
                  </a:outerShdw>
                </a:effectLst>
                <a:latin typeface="Arial" pitchFamily="34" charset="0"/>
                <a:cs typeface="Arial" pitchFamily="34" charset="0"/>
              </a:rPr>
              <a:t>CLASS 1E DIESEL GENERATOR AND INTEGRATED SAFEGUARDS TEST </a:t>
            </a:r>
          </a:p>
          <a:p>
            <a:pPr marL="461963" indent="-461963" algn="l">
              <a:buFont typeface="Wingdings" pitchFamily="2" charset="2"/>
              <a:buChar char="Ø"/>
              <a:defRPr/>
            </a:pPr>
            <a:r>
              <a:rPr lang="en-US" sz="2400" b="0" i="1" dirty="0">
                <a:solidFill>
                  <a:schemeClr val="tx1"/>
                </a:solidFill>
                <a:effectLst>
                  <a:outerShdw blurRad="38100" dist="38100" dir="2700000" algn="tl">
                    <a:srgbClr val="000000">
                      <a:alpha val="43137"/>
                    </a:srgbClr>
                  </a:outerShdw>
                </a:effectLst>
                <a:latin typeface="Arial" pitchFamily="34" charset="0"/>
                <a:cs typeface="Arial" pitchFamily="34" charset="0"/>
              </a:rPr>
              <a:t>Performance of these procedures satisfies all of the requirements for the Subgroup Relay Functional Tests:</a:t>
            </a:r>
          </a:p>
          <a:p>
            <a:pPr marL="461963" indent="-461963" algn="l">
              <a:buFont typeface="Wingdings" pitchFamily="2" charset="2"/>
              <a:buChar char="Ø"/>
              <a:defRPr/>
            </a:pPr>
            <a:r>
              <a:rPr lang="en-US" sz="2400" b="0" i="1" dirty="0">
                <a:solidFill>
                  <a:schemeClr val="tx1"/>
                </a:solidFill>
                <a:effectLst>
                  <a:outerShdw blurRad="38100" dist="38100" dir="2700000" algn="tl">
                    <a:srgbClr val="000000">
                      <a:alpha val="43137"/>
                    </a:srgbClr>
                  </a:outerShdw>
                </a:effectLst>
                <a:latin typeface="Arial" pitchFamily="34" charset="0"/>
                <a:cs typeface="Arial" pitchFamily="34" charset="0"/>
              </a:rPr>
              <a:t>73ST-9DG01 satisfies: 36ST-9SA01 and 36ST-9SA03</a:t>
            </a:r>
          </a:p>
          <a:p>
            <a:pPr lvl="2" algn="l">
              <a:defRPr/>
            </a:pPr>
            <a:r>
              <a:rPr lang="en-US" sz="2400" b="0" i="1" dirty="0">
                <a:solidFill>
                  <a:schemeClr val="tx1"/>
                </a:solidFill>
                <a:effectLst>
                  <a:outerShdw blurRad="38100" dist="38100" dir="2700000" algn="tl">
                    <a:srgbClr val="000000">
                      <a:alpha val="43137"/>
                    </a:srgbClr>
                  </a:outerShdw>
                </a:effectLst>
                <a:latin typeface="Arial" pitchFamily="34" charset="0"/>
                <a:cs typeface="Arial" pitchFamily="34" charset="0"/>
              </a:rPr>
              <a:t>73ST-9DG02 satisfies: 36ST-9SA02 and 36ST-9SA04</a:t>
            </a:r>
          </a:p>
          <a:p>
            <a:pPr marL="461963" indent="-461963" algn="l">
              <a:buFont typeface="Wingdings" pitchFamily="2" charset="2"/>
              <a:buChar char="Ø"/>
              <a:defRPr/>
            </a:pPr>
            <a:r>
              <a:rPr lang="en-US" sz="2400" b="0" i="1" dirty="0">
                <a:solidFill>
                  <a:schemeClr val="tx1"/>
                </a:solidFill>
                <a:effectLst>
                  <a:outerShdw blurRad="38100" dist="38100" dir="2700000" algn="tl">
                    <a:srgbClr val="000000">
                      <a:alpha val="43137"/>
                    </a:srgbClr>
                  </a:outerShdw>
                </a:effectLst>
                <a:latin typeface="Arial" pitchFamily="34" charset="0"/>
                <a:cs typeface="Arial" pitchFamily="34" charset="0"/>
              </a:rPr>
              <a:t>Testing frequency is every 18 months</a:t>
            </a:r>
          </a:p>
          <a:p>
            <a:pPr marL="461963" indent="-461963" algn="l">
              <a:buFont typeface="Wingdings" pitchFamily="2" charset="2"/>
              <a:buChar char="Ø"/>
              <a:defRPr/>
            </a:pPr>
            <a:r>
              <a:rPr lang="en-US" sz="2400" b="0" i="1" dirty="0">
                <a:solidFill>
                  <a:schemeClr val="tx1"/>
                </a:solidFill>
                <a:effectLst>
                  <a:outerShdw blurRad="38100" dist="38100" dir="2700000" algn="tl">
                    <a:srgbClr val="000000">
                      <a:alpha val="43137"/>
                    </a:srgbClr>
                  </a:outerShdw>
                </a:effectLst>
                <a:latin typeface="Arial" pitchFamily="34" charset="0"/>
                <a:cs typeface="Arial" pitchFamily="34" charset="0"/>
              </a:rPr>
              <a:t>Mode applicability 1 through 4</a:t>
            </a:r>
          </a:p>
          <a:p>
            <a:pPr marL="461963" indent="-461963" algn="l">
              <a:buFont typeface="Wingdings" pitchFamily="2" charset="2"/>
              <a:buChar char="Ø"/>
              <a:defRPr/>
            </a:pPr>
            <a:r>
              <a:rPr lang="en-US" sz="2400" b="0" i="1" dirty="0">
                <a:solidFill>
                  <a:schemeClr val="tx1"/>
                </a:solidFill>
                <a:effectLst>
                  <a:outerShdw blurRad="38100" dist="38100" dir="2700000" algn="tl">
                    <a:srgbClr val="000000">
                      <a:alpha val="43137"/>
                    </a:srgbClr>
                  </a:outerShdw>
                </a:effectLst>
                <a:latin typeface="Arial" pitchFamily="34" charset="0"/>
                <a:cs typeface="Arial" pitchFamily="34" charset="0"/>
              </a:rPr>
              <a:t>Any subgroup relay that fails during the performance of the test will be tested per the Subgroup Relay Shutdown Functional Test:</a:t>
            </a:r>
          </a:p>
          <a:p>
            <a:pPr lvl="2" algn="l">
              <a:defRPr/>
            </a:pPr>
            <a:r>
              <a:rPr lang="en-US" sz="2400" b="0" i="1" dirty="0">
                <a:solidFill>
                  <a:schemeClr val="tx1"/>
                </a:solidFill>
                <a:effectLst>
                  <a:outerShdw blurRad="38100" dist="38100" dir="2700000" algn="tl">
                    <a:srgbClr val="000000">
                      <a:alpha val="43137"/>
                    </a:srgbClr>
                  </a:outerShdw>
                </a:effectLst>
                <a:latin typeface="Arial" pitchFamily="34" charset="0"/>
                <a:cs typeface="Arial" pitchFamily="34" charset="0"/>
              </a:rPr>
              <a:t>73ST-9DG01:     tested under 36ST-9SA03</a:t>
            </a:r>
          </a:p>
          <a:p>
            <a:pPr lvl="2" algn="l">
              <a:defRPr/>
            </a:pPr>
            <a:r>
              <a:rPr lang="en-US" sz="2400" b="0" i="1" dirty="0">
                <a:solidFill>
                  <a:schemeClr val="tx1"/>
                </a:solidFill>
                <a:effectLst>
                  <a:outerShdw blurRad="38100" dist="38100" dir="2700000" algn="tl">
                    <a:srgbClr val="000000">
                      <a:alpha val="43137"/>
                    </a:srgbClr>
                  </a:outerShdw>
                </a:effectLst>
                <a:latin typeface="Arial" pitchFamily="34" charset="0"/>
                <a:cs typeface="Arial" pitchFamily="34" charset="0"/>
              </a:rPr>
              <a:t>73ST-9DG02:     tested under 36ST-9SA04</a:t>
            </a:r>
          </a:p>
          <a:p>
            <a:pPr algn="l">
              <a:spcBef>
                <a:spcPct val="50000"/>
              </a:spcBef>
              <a:defRPr/>
            </a:pPr>
            <a:endParaRPr lang="en-US" sz="2600" i="1" dirty="0">
              <a:solidFill>
                <a:schemeClr val="tx1"/>
              </a:solidFill>
              <a:effectLst>
                <a:outerShdw blurRad="38100" dist="38100" dir="2700000" algn="tl">
                  <a:srgbClr val="000000">
                    <a:alpha val="43137"/>
                  </a:srgbClr>
                </a:outerShdw>
              </a:effectLst>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TextBox 1"/>
          <p:cNvSpPr txBox="1">
            <a:spLocks noChangeArrowheads="1"/>
          </p:cNvSpPr>
          <p:nvPr/>
        </p:nvSpPr>
        <p:spPr bwMode="auto">
          <a:xfrm>
            <a:off x="1600200" y="133350"/>
            <a:ext cx="5257800" cy="400050"/>
          </a:xfrm>
          <a:prstGeom prst="rect">
            <a:avLst/>
          </a:prstGeom>
          <a:noFill/>
          <a:ln w="9525">
            <a:noFill/>
            <a:miter lim="800000"/>
            <a:headEnd/>
            <a:tailEnd/>
          </a:ln>
        </p:spPr>
        <p:txBody>
          <a:bodyPr>
            <a:spAutoFit/>
          </a:bodyPr>
          <a:lstStyle/>
          <a:p>
            <a:r>
              <a:rPr lang="en-US" sz="2000" dirty="0">
                <a:solidFill>
                  <a:schemeClr val="tx1"/>
                </a:solidFill>
              </a:rPr>
              <a:t>System Interfaces</a:t>
            </a:r>
          </a:p>
        </p:txBody>
      </p:sp>
      <p:sp>
        <p:nvSpPr>
          <p:cNvPr id="3" name="Rectangle 2"/>
          <p:cNvSpPr/>
          <p:nvPr/>
        </p:nvSpPr>
        <p:spPr>
          <a:xfrm>
            <a:off x="0" y="533400"/>
            <a:ext cx="9144000" cy="6556375"/>
          </a:xfrm>
          <a:prstGeom prst="rect">
            <a:avLst/>
          </a:prstGeom>
        </p:spPr>
        <p:txBody>
          <a:bodyPr>
            <a:spAutoFit/>
          </a:bodyPr>
          <a:lstStyle/>
          <a:p>
            <a:pPr marL="225425" indent="-225425" algn="l">
              <a:buFont typeface="Wingdings" pitchFamily="2" charset="2"/>
              <a:buChar char="v"/>
              <a:defRPr/>
            </a:pPr>
            <a:r>
              <a:rPr lang="en-US" dirty="0">
                <a:solidFill>
                  <a:schemeClr val="tx1"/>
                </a:solidFill>
              </a:rPr>
              <a:t>Reactor coolant (RC)</a:t>
            </a:r>
          </a:p>
          <a:p>
            <a:pPr marL="225425" algn="l">
              <a:defRPr/>
            </a:pPr>
            <a:r>
              <a:rPr lang="en-US" dirty="0">
                <a:solidFill>
                  <a:schemeClr val="tx1"/>
                </a:solidFill>
              </a:rPr>
              <a:t>The RC system provides pressurizer pressure inputs to the PPS.</a:t>
            </a:r>
          </a:p>
          <a:p>
            <a:pPr marL="344488" indent="-119063" algn="l">
              <a:defRPr/>
            </a:pPr>
            <a:r>
              <a:rPr lang="en-US" dirty="0">
                <a:solidFill>
                  <a:schemeClr val="tx1"/>
                </a:solidFill>
              </a:rPr>
              <a:t>The pressurizer pressure signal is used in the low pressurizer pressure reactor trip as well as the SIAS and CIAS actuations.</a:t>
            </a:r>
          </a:p>
          <a:p>
            <a:pPr marL="225425" indent="-225425" algn="l">
              <a:buFont typeface="Wingdings" pitchFamily="2" charset="2"/>
              <a:buChar char="v"/>
              <a:defRPr/>
            </a:pPr>
            <a:r>
              <a:rPr lang="en-US" dirty="0">
                <a:solidFill>
                  <a:schemeClr val="tx1"/>
                </a:solidFill>
              </a:rPr>
              <a:t>Main steam (SG)</a:t>
            </a:r>
          </a:p>
          <a:p>
            <a:pPr marL="344488" indent="-119063" algn="l">
              <a:defRPr/>
            </a:pPr>
            <a:r>
              <a:rPr lang="en-US" dirty="0">
                <a:solidFill>
                  <a:schemeClr val="tx1"/>
                </a:solidFill>
              </a:rPr>
              <a:t>Each steam generator provides two water level signals to the PPS to be used as PPS bistable inputs. The SG wide range (WR) signals are used for the low steam generator water level reactor trip and auxiliary </a:t>
            </a:r>
            <a:r>
              <a:rPr lang="en-US" dirty="0" err="1">
                <a:solidFill>
                  <a:schemeClr val="tx1"/>
                </a:solidFill>
              </a:rPr>
              <a:t>feedwater</a:t>
            </a:r>
            <a:r>
              <a:rPr lang="en-US" dirty="0">
                <a:solidFill>
                  <a:schemeClr val="tx1"/>
                </a:solidFill>
              </a:rPr>
              <a:t> actuation system (AFAS) actuations. The SG narrow range (NR) signals are used for the high steam generator water level reactor trip and main steam isolation system (MSIS) actuations.</a:t>
            </a:r>
          </a:p>
          <a:p>
            <a:pPr marL="344488" indent="-119063" algn="l">
              <a:defRPr/>
            </a:pPr>
            <a:r>
              <a:rPr lang="en-US" dirty="0">
                <a:solidFill>
                  <a:schemeClr val="tx1"/>
                </a:solidFill>
              </a:rPr>
              <a:t>Pressure signals from each SG are also provided as inputs. These signals are used for the low steam generator pressure reactor trip, AFAS SG rupture logic and main steam isolation system (MSIS) actuations.</a:t>
            </a:r>
          </a:p>
          <a:p>
            <a:pPr marL="225425" indent="-225425" algn="l">
              <a:buFont typeface="Wingdings" pitchFamily="2" charset="2"/>
              <a:buChar char="v"/>
              <a:defRPr/>
            </a:pPr>
            <a:r>
              <a:rPr lang="en-US" dirty="0">
                <a:solidFill>
                  <a:schemeClr val="tx1"/>
                </a:solidFill>
              </a:rPr>
              <a:t>Auxiliary </a:t>
            </a:r>
            <a:r>
              <a:rPr lang="en-US" dirty="0" err="1">
                <a:solidFill>
                  <a:schemeClr val="tx1"/>
                </a:solidFill>
              </a:rPr>
              <a:t>feedwater</a:t>
            </a:r>
            <a:r>
              <a:rPr lang="en-US" dirty="0">
                <a:solidFill>
                  <a:schemeClr val="tx1"/>
                </a:solidFill>
              </a:rPr>
              <a:t> system (AF)</a:t>
            </a:r>
          </a:p>
          <a:p>
            <a:pPr marL="344488" indent="-119063" algn="l">
              <a:defRPr/>
            </a:pPr>
            <a:r>
              <a:rPr lang="en-US" dirty="0">
                <a:solidFill>
                  <a:schemeClr val="tx1"/>
                </a:solidFill>
              </a:rPr>
              <a:t>The AF system receives auxiliary </a:t>
            </a:r>
            <a:r>
              <a:rPr lang="en-US" dirty="0" err="1">
                <a:solidFill>
                  <a:schemeClr val="tx1"/>
                </a:solidFill>
              </a:rPr>
              <a:t>feedwater</a:t>
            </a:r>
            <a:r>
              <a:rPr lang="en-US" dirty="0">
                <a:solidFill>
                  <a:schemeClr val="tx1"/>
                </a:solidFill>
              </a:rPr>
              <a:t> actuation system (AFAS-1 and AFAS-2) and safety injection actuation system (SIAS) signals from the ESFAS.</a:t>
            </a:r>
          </a:p>
          <a:p>
            <a:pPr marL="225425" indent="-225425" algn="l">
              <a:buFont typeface="Wingdings" pitchFamily="2" charset="2"/>
              <a:buChar char="v"/>
              <a:defRPr/>
            </a:pPr>
            <a:r>
              <a:rPr lang="en-US" dirty="0">
                <a:solidFill>
                  <a:schemeClr val="tx1"/>
                </a:solidFill>
              </a:rPr>
              <a:t>Chemical &amp; volume control system (CH)</a:t>
            </a:r>
          </a:p>
          <a:p>
            <a:pPr marL="344488" indent="-119063" algn="l">
              <a:defRPr/>
            </a:pPr>
            <a:r>
              <a:rPr lang="en-US" dirty="0">
                <a:solidFill>
                  <a:schemeClr val="tx1"/>
                </a:solidFill>
              </a:rPr>
              <a:t>The CH system receives containment isolation actuation system (CIAS), containment spray actuation system (CSAS) and SIAS signals from the ESFAS.</a:t>
            </a:r>
          </a:p>
          <a:p>
            <a:pPr marL="225425" indent="-225425" algn="l">
              <a:buFont typeface="Wingdings" pitchFamily="2" charset="2"/>
              <a:buChar char="v"/>
              <a:defRPr/>
            </a:pPr>
            <a:r>
              <a:rPr lang="en-US" dirty="0">
                <a:solidFill>
                  <a:schemeClr val="tx1"/>
                </a:solidFill>
              </a:rPr>
              <a:t>Containment purge system (CP)</a:t>
            </a:r>
          </a:p>
          <a:p>
            <a:pPr indent="344488" algn="l">
              <a:defRPr/>
            </a:pPr>
            <a:r>
              <a:rPr lang="en-US" dirty="0">
                <a:solidFill>
                  <a:schemeClr val="tx1"/>
                </a:solidFill>
              </a:rPr>
              <a:t>The CP system receives CIAS signals from the ESFAS.</a:t>
            </a:r>
          </a:p>
          <a:p>
            <a:pPr marL="225425" indent="-225425" algn="l">
              <a:buFont typeface="Wingdings" pitchFamily="2" charset="2"/>
              <a:buChar char="v"/>
              <a:defRPr/>
            </a:pPr>
            <a:r>
              <a:rPr lang="en-US" dirty="0">
                <a:solidFill>
                  <a:schemeClr val="tx1"/>
                </a:solidFill>
              </a:rPr>
              <a:t>Condensate transfer system (CT)</a:t>
            </a:r>
          </a:p>
          <a:p>
            <a:pPr indent="225425" algn="l">
              <a:defRPr/>
            </a:pPr>
            <a:r>
              <a:rPr lang="en-US" dirty="0">
                <a:solidFill>
                  <a:schemeClr val="tx1"/>
                </a:solidFill>
              </a:rPr>
              <a:t>The CT system receives AFAS and SIAS signals from the ESFAS.</a:t>
            </a:r>
          </a:p>
          <a:p>
            <a:pPr marL="225425" indent="-225425" algn="l">
              <a:buFont typeface="Wingdings" pitchFamily="2" charset="2"/>
              <a:buChar char="v"/>
              <a:defRPr/>
            </a:pPr>
            <a:r>
              <a:rPr lang="en-US" dirty="0">
                <a:solidFill>
                  <a:schemeClr val="tx1"/>
                </a:solidFill>
              </a:rPr>
              <a:t>Diesel generator system (DG)</a:t>
            </a:r>
          </a:p>
          <a:p>
            <a:pPr indent="225425" algn="l">
              <a:defRPr/>
            </a:pPr>
            <a:r>
              <a:rPr lang="en-US" dirty="0">
                <a:solidFill>
                  <a:schemeClr val="tx1"/>
                </a:solidFill>
              </a:rPr>
              <a:t>The DG system receives AFAS, SIAS and CSAS signals from the ESFAS.</a:t>
            </a:r>
          </a:p>
          <a:p>
            <a:pPr marL="225425" indent="-225425" algn="l">
              <a:buFont typeface="Wingdings" pitchFamily="2" charset="2"/>
              <a:buChar char="v"/>
              <a:defRPr/>
            </a:pPr>
            <a:r>
              <a:rPr lang="en-US" dirty="0">
                <a:solidFill>
                  <a:schemeClr val="tx1"/>
                </a:solidFill>
              </a:rPr>
              <a:t>Safety equipment status system (ES)</a:t>
            </a:r>
          </a:p>
          <a:p>
            <a:pPr indent="225425" algn="l">
              <a:defRPr/>
            </a:pPr>
            <a:r>
              <a:rPr lang="en-US" dirty="0">
                <a:solidFill>
                  <a:schemeClr val="tx1"/>
                </a:solidFill>
              </a:rPr>
              <a:t>The ES system receives AFAS, CIAS, CSAS, MSIS, RAS and SIAS signals from the ESFAS.</a:t>
            </a:r>
          </a:p>
          <a:p>
            <a:pPr marL="225425" indent="-225425" algn="l">
              <a:buFont typeface="Wingdings" pitchFamily="2" charset="2"/>
              <a:buChar char="v"/>
              <a:defRPr/>
            </a:pPr>
            <a:r>
              <a:rPr lang="en-US" dirty="0">
                <a:solidFill>
                  <a:schemeClr val="tx1"/>
                </a:solidFill>
              </a:rPr>
              <a:t>Essential cooling water system (EW)</a:t>
            </a:r>
          </a:p>
          <a:p>
            <a:pPr marL="225425" algn="l">
              <a:defRPr/>
            </a:pPr>
            <a:r>
              <a:rPr lang="en-US" dirty="0">
                <a:solidFill>
                  <a:schemeClr val="tx1"/>
                </a:solidFill>
              </a:rPr>
              <a:t>The EW system receives a SIAS signal from the ESFAS.</a:t>
            </a:r>
          </a:p>
          <a:p>
            <a:pPr marL="225425" indent="-225425" algn="l">
              <a:buFont typeface="Wingdings" pitchFamily="2" charset="2"/>
              <a:buChar char="v"/>
              <a:defRPr/>
            </a:pPr>
            <a:r>
              <a:rPr lang="en-US" dirty="0">
                <a:solidFill>
                  <a:schemeClr val="tx1"/>
                </a:solidFill>
              </a:rPr>
              <a:t>Service gas system N2 &amp; H2 (GA)</a:t>
            </a:r>
          </a:p>
          <a:p>
            <a:pPr indent="225425" algn="l">
              <a:defRPr/>
            </a:pPr>
            <a:r>
              <a:rPr lang="en-US" dirty="0">
                <a:solidFill>
                  <a:schemeClr val="tx1"/>
                </a:solidFill>
              </a:rPr>
              <a:t>The GA system receives a CIAS signal from the ESFAS.</a:t>
            </a:r>
          </a:p>
          <a:p>
            <a:pPr marL="225425" indent="-225425" algn="l">
              <a:buFont typeface="Wingdings" pitchFamily="2" charset="2"/>
              <a:buChar char="v"/>
              <a:defRPr/>
            </a:pPr>
            <a:r>
              <a:rPr lang="en-US" dirty="0">
                <a:solidFill>
                  <a:schemeClr val="tx1"/>
                </a:solidFill>
              </a:rPr>
              <a:t>Gaseous </a:t>
            </a:r>
            <a:r>
              <a:rPr lang="en-US" dirty="0" err="1">
                <a:solidFill>
                  <a:schemeClr val="tx1"/>
                </a:solidFill>
              </a:rPr>
              <a:t>radwaste</a:t>
            </a:r>
            <a:r>
              <a:rPr lang="en-US" dirty="0">
                <a:solidFill>
                  <a:schemeClr val="tx1"/>
                </a:solidFill>
              </a:rPr>
              <a:t> system (GR)</a:t>
            </a:r>
          </a:p>
          <a:p>
            <a:pPr indent="225425" algn="l">
              <a:defRPr/>
            </a:pPr>
            <a:r>
              <a:rPr lang="en-US" dirty="0">
                <a:solidFill>
                  <a:schemeClr val="tx1"/>
                </a:solidFill>
              </a:rPr>
              <a:t>The GR system receives a CIAS signal from the ESFAS. </a:t>
            </a:r>
          </a:p>
          <a:p>
            <a:pPr indent="225425" algn="l">
              <a:buFont typeface="Wingdings" pitchFamily="2" charset="2"/>
              <a:buChar char="v"/>
              <a:defRPr/>
            </a:pPr>
            <a:r>
              <a:rPr lang="en-US" dirty="0">
                <a:solidFill>
                  <a:schemeClr val="tx1"/>
                </a:solidFill>
              </a:rPr>
              <a:t>HVAC - auxiliary building (HA) </a:t>
            </a:r>
          </a:p>
          <a:p>
            <a:pPr indent="225425" algn="l">
              <a:defRPr/>
            </a:pPr>
            <a:r>
              <a:rPr lang="en-US" dirty="0">
                <a:solidFill>
                  <a:schemeClr val="tx1"/>
                </a:solidFill>
              </a:rPr>
              <a:t>The HA system receives AFAS, CSAS and SIAS signals from the ESFAS.</a:t>
            </a:r>
          </a:p>
          <a:p>
            <a:pPr indent="225425" algn="l">
              <a:buFont typeface="Wingdings" pitchFamily="2" charset="2"/>
              <a:buChar char="v"/>
              <a:defRPr/>
            </a:pPr>
            <a:endParaRPr lang="en-US" dirty="0">
              <a:solidFill>
                <a:schemeClr val="tx1"/>
              </a:solidFill>
            </a:endParaRPr>
          </a:p>
          <a:p>
            <a:pPr indent="225425" algn="l">
              <a:defRPr/>
            </a:pPr>
            <a:endParaRPr lang="en-US" dirty="0">
              <a:solidFill>
                <a:schemeClr val="tx1"/>
              </a:solidFill>
            </a:endParaRPr>
          </a:p>
        </p:txBody>
      </p:sp>
      <p:sp>
        <p:nvSpPr>
          <p:cNvPr id="4" name="TextBox 3"/>
          <p:cNvSpPr txBox="1"/>
          <p:nvPr/>
        </p:nvSpPr>
        <p:spPr>
          <a:xfrm>
            <a:off x="7620000" y="6294438"/>
            <a:ext cx="1381125" cy="461665"/>
          </a:xfrm>
          <a:prstGeom prst="rect">
            <a:avLst/>
          </a:prstGeom>
          <a:noFill/>
        </p:spPr>
        <p:txBody>
          <a:bodyPr wrap="square" rtlCol="0">
            <a:spAutoFit/>
          </a:bodyPr>
          <a:lstStyle/>
          <a:p>
            <a:r>
              <a:rPr lang="en-US" sz="2400" dirty="0" smtClean="0">
                <a:solidFill>
                  <a:schemeClr val="tx1"/>
                </a:solidFill>
              </a:rPr>
              <a:t>Pg. 42</a:t>
            </a:r>
            <a:endParaRPr lang="en-US" sz="2400" dirty="0">
              <a:solidFill>
                <a:schemeClr val="tx1"/>
              </a:solidFill>
            </a:endParaRPr>
          </a:p>
        </p:txBody>
      </p:sp>
    </p:spTree>
  </p:cSld>
  <p:clrMapOvr>
    <a:masterClrMapping/>
  </p:clrMapOvr>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TextBox 1"/>
          <p:cNvSpPr txBox="1">
            <a:spLocks noChangeArrowheads="1"/>
          </p:cNvSpPr>
          <p:nvPr/>
        </p:nvSpPr>
        <p:spPr bwMode="auto">
          <a:xfrm>
            <a:off x="1752600" y="133350"/>
            <a:ext cx="5257800" cy="400050"/>
          </a:xfrm>
          <a:prstGeom prst="rect">
            <a:avLst/>
          </a:prstGeom>
          <a:noFill/>
          <a:ln w="9525">
            <a:noFill/>
            <a:miter lim="800000"/>
            <a:headEnd/>
            <a:tailEnd/>
          </a:ln>
        </p:spPr>
        <p:txBody>
          <a:bodyPr>
            <a:spAutoFit/>
          </a:bodyPr>
          <a:lstStyle/>
          <a:p>
            <a:r>
              <a:rPr lang="en-US" sz="2000">
                <a:solidFill>
                  <a:schemeClr val="tx1"/>
                </a:solidFill>
              </a:rPr>
              <a:t>System Interfaces</a:t>
            </a:r>
          </a:p>
        </p:txBody>
      </p:sp>
      <p:sp>
        <p:nvSpPr>
          <p:cNvPr id="3" name="Rectangle 2"/>
          <p:cNvSpPr/>
          <p:nvPr/>
        </p:nvSpPr>
        <p:spPr>
          <a:xfrm>
            <a:off x="0" y="762000"/>
            <a:ext cx="9144000" cy="6002338"/>
          </a:xfrm>
          <a:prstGeom prst="rect">
            <a:avLst/>
          </a:prstGeom>
        </p:spPr>
        <p:txBody>
          <a:bodyPr>
            <a:spAutoFit/>
          </a:bodyPr>
          <a:lstStyle/>
          <a:p>
            <a:pPr marL="225425" indent="-225425" algn="l">
              <a:buFont typeface="Wingdings" pitchFamily="2" charset="2"/>
              <a:buChar char="v"/>
              <a:defRPr/>
            </a:pPr>
            <a:r>
              <a:rPr lang="en-US" dirty="0">
                <a:solidFill>
                  <a:schemeClr val="tx1"/>
                </a:solidFill>
              </a:rPr>
              <a:t>HVAC - containment (HC)</a:t>
            </a:r>
          </a:p>
          <a:p>
            <a:pPr marL="225425" indent="-225425" algn="l">
              <a:defRPr/>
            </a:pPr>
            <a:r>
              <a:rPr lang="en-US" dirty="0">
                <a:solidFill>
                  <a:schemeClr val="tx1"/>
                </a:solidFill>
              </a:rPr>
              <a:t>	The HC system receives CIAS and SIAS signals from the ESFAS.</a:t>
            </a:r>
          </a:p>
          <a:p>
            <a:pPr marL="225425" indent="-225425" algn="l">
              <a:buFont typeface="Wingdings" pitchFamily="2" charset="2"/>
              <a:buChar char="v"/>
              <a:defRPr/>
            </a:pPr>
            <a:r>
              <a:rPr lang="en-US" dirty="0">
                <a:solidFill>
                  <a:schemeClr val="tx1"/>
                </a:solidFill>
              </a:rPr>
              <a:t>HVAC - fuel building (HF)</a:t>
            </a:r>
          </a:p>
          <a:p>
            <a:pPr marL="225425" indent="-225425" algn="l">
              <a:defRPr/>
            </a:pPr>
            <a:r>
              <a:rPr lang="en-US" dirty="0">
                <a:solidFill>
                  <a:schemeClr val="tx1"/>
                </a:solidFill>
              </a:rPr>
              <a:t>	The HF system receives SIAS signals from the ESFAS.</a:t>
            </a:r>
          </a:p>
          <a:p>
            <a:pPr marL="225425" indent="-225425" algn="l">
              <a:buFont typeface="Wingdings" pitchFamily="2" charset="2"/>
              <a:buChar char="v"/>
              <a:defRPr/>
            </a:pPr>
            <a:r>
              <a:rPr lang="en-US" dirty="0">
                <a:solidFill>
                  <a:schemeClr val="tx1"/>
                </a:solidFill>
              </a:rPr>
              <a:t>HVAC - control building (HJ)</a:t>
            </a:r>
          </a:p>
          <a:p>
            <a:pPr marL="225425" indent="-225425" algn="l">
              <a:defRPr/>
            </a:pPr>
            <a:r>
              <a:rPr lang="en-US" dirty="0">
                <a:solidFill>
                  <a:schemeClr val="tx1"/>
                </a:solidFill>
              </a:rPr>
              <a:t>	The HJ system receives SIAS signals from the ESFAS.</a:t>
            </a:r>
          </a:p>
          <a:p>
            <a:pPr marL="225425" indent="-225425" algn="l">
              <a:buFont typeface="Wingdings" pitchFamily="2" charset="2"/>
              <a:buChar char="v"/>
              <a:defRPr/>
            </a:pPr>
            <a:r>
              <a:rPr lang="en-US" dirty="0">
                <a:solidFill>
                  <a:schemeClr val="tx1"/>
                </a:solidFill>
              </a:rPr>
              <a:t>Containment hydrogen control system (HP)</a:t>
            </a:r>
          </a:p>
          <a:p>
            <a:pPr marL="225425" indent="-225425" algn="l">
              <a:defRPr/>
            </a:pPr>
            <a:r>
              <a:rPr lang="en-US" dirty="0">
                <a:solidFill>
                  <a:schemeClr val="tx1"/>
                </a:solidFill>
              </a:rPr>
              <a:t>	The HP system receives CIAS signals from the ESFAS.</a:t>
            </a:r>
          </a:p>
          <a:p>
            <a:pPr marL="225425" indent="-225425" algn="l">
              <a:buFont typeface="Wingdings" pitchFamily="2" charset="2"/>
              <a:buChar char="v"/>
              <a:defRPr/>
            </a:pPr>
            <a:r>
              <a:rPr lang="en-US" dirty="0">
                <a:solidFill>
                  <a:schemeClr val="tx1"/>
                </a:solidFill>
              </a:rPr>
              <a:t>Instrument and service air system (IA)</a:t>
            </a:r>
          </a:p>
          <a:p>
            <a:pPr marL="225425" indent="-225425" algn="l">
              <a:defRPr/>
            </a:pPr>
            <a:r>
              <a:rPr lang="en-US" dirty="0">
                <a:solidFill>
                  <a:schemeClr val="tx1"/>
                </a:solidFill>
              </a:rPr>
              <a:t>	The IA system receives CSAS signals from the ESFAS.</a:t>
            </a:r>
          </a:p>
          <a:p>
            <a:pPr marL="225425" indent="-225425" algn="l">
              <a:buFont typeface="Wingdings" pitchFamily="2" charset="2"/>
              <a:buChar char="v"/>
              <a:defRPr/>
            </a:pPr>
            <a:r>
              <a:rPr lang="en-US" dirty="0">
                <a:solidFill>
                  <a:schemeClr val="tx1"/>
                </a:solidFill>
              </a:rPr>
              <a:t>Nuclear cooling water system (NC)</a:t>
            </a:r>
          </a:p>
          <a:p>
            <a:pPr marL="225425" indent="-225425" algn="l">
              <a:defRPr/>
            </a:pPr>
            <a:r>
              <a:rPr lang="en-US" dirty="0">
                <a:solidFill>
                  <a:schemeClr val="tx1"/>
                </a:solidFill>
              </a:rPr>
              <a:t>	The NC system receives CSAS signals from the ESFAS.</a:t>
            </a:r>
          </a:p>
          <a:p>
            <a:pPr marL="225425" indent="-225425" algn="l">
              <a:buFont typeface="Wingdings" pitchFamily="2" charset="2"/>
              <a:buChar char="v"/>
              <a:defRPr/>
            </a:pPr>
            <a:r>
              <a:rPr lang="en-US" dirty="0">
                <a:solidFill>
                  <a:schemeClr val="tx1"/>
                </a:solidFill>
              </a:rPr>
              <a:t>Non-class 1E 480V power MCC system (NH)</a:t>
            </a:r>
          </a:p>
          <a:p>
            <a:pPr marL="225425" indent="-225425" algn="l">
              <a:defRPr/>
            </a:pPr>
            <a:r>
              <a:rPr lang="en-US" dirty="0">
                <a:solidFill>
                  <a:schemeClr val="tx1"/>
                </a:solidFill>
              </a:rPr>
              <a:t>	The NH system receives SIAS signals from the ESFAS.</a:t>
            </a:r>
          </a:p>
          <a:p>
            <a:pPr marL="225425" indent="-225425" algn="l">
              <a:buFont typeface="Wingdings" pitchFamily="2" charset="2"/>
              <a:buChar char="v"/>
              <a:defRPr/>
            </a:pPr>
            <a:r>
              <a:rPr lang="en-US" dirty="0">
                <a:solidFill>
                  <a:schemeClr val="tx1"/>
                </a:solidFill>
              </a:rPr>
              <a:t>Class 1E standby generation system (PE)</a:t>
            </a:r>
          </a:p>
          <a:p>
            <a:pPr marL="225425" indent="-225425" algn="l">
              <a:defRPr/>
            </a:pPr>
            <a:r>
              <a:rPr lang="en-US" dirty="0">
                <a:solidFill>
                  <a:schemeClr val="tx1"/>
                </a:solidFill>
              </a:rPr>
              <a:t>	The PE system receives AFAS and SIAS signals from the ESFAS.</a:t>
            </a:r>
          </a:p>
          <a:p>
            <a:pPr marL="225425" indent="-225425" algn="l">
              <a:buFont typeface="Wingdings" pitchFamily="2" charset="2"/>
              <a:buChar char="v"/>
              <a:defRPr/>
            </a:pPr>
            <a:r>
              <a:rPr lang="en-US" dirty="0">
                <a:solidFill>
                  <a:schemeClr val="tx1"/>
                </a:solidFill>
              </a:rPr>
              <a:t> Reactor coolant (RC)</a:t>
            </a:r>
          </a:p>
          <a:p>
            <a:pPr marL="225425" indent="-225425" algn="l">
              <a:defRPr/>
            </a:pPr>
            <a:r>
              <a:rPr lang="en-US" dirty="0">
                <a:solidFill>
                  <a:schemeClr val="tx1"/>
                </a:solidFill>
              </a:rPr>
              <a:t>	The RC system receives SIAS signals from the ESFAS.</a:t>
            </a:r>
          </a:p>
          <a:p>
            <a:pPr marL="225425" indent="-225425" algn="l">
              <a:buFont typeface="Wingdings" pitchFamily="2" charset="2"/>
              <a:buChar char="v"/>
              <a:defRPr/>
            </a:pPr>
            <a:r>
              <a:rPr lang="en-US" dirty="0">
                <a:solidFill>
                  <a:schemeClr val="tx1"/>
                </a:solidFill>
              </a:rPr>
              <a:t>Radioactive waste drains system (RD)</a:t>
            </a:r>
          </a:p>
          <a:p>
            <a:pPr marL="225425" indent="-225425" algn="l">
              <a:defRPr/>
            </a:pPr>
            <a:r>
              <a:rPr lang="en-US" dirty="0">
                <a:solidFill>
                  <a:schemeClr val="tx1"/>
                </a:solidFill>
              </a:rPr>
              <a:t>	The RD system receives CIAS signals from the ESFAS.</a:t>
            </a:r>
          </a:p>
          <a:p>
            <a:pPr marL="225425" indent="-225425" algn="l">
              <a:buFont typeface="Wingdings" pitchFamily="2" charset="2"/>
              <a:buChar char="v"/>
              <a:defRPr/>
            </a:pPr>
            <a:r>
              <a:rPr lang="en-US" dirty="0">
                <a:solidFill>
                  <a:schemeClr val="tx1"/>
                </a:solidFill>
              </a:rPr>
              <a:t>Plant computer (RJ)</a:t>
            </a:r>
          </a:p>
          <a:p>
            <a:pPr marL="225425" indent="-225425" algn="l">
              <a:defRPr/>
            </a:pPr>
            <a:r>
              <a:rPr lang="en-US" dirty="0">
                <a:solidFill>
                  <a:schemeClr val="tx1"/>
                </a:solidFill>
              </a:rPr>
              <a:t>	The PPS provides indication of abnormal system conditions to the RJ system.</a:t>
            </a:r>
          </a:p>
          <a:p>
            <a:pPr marL="225425" indent="-225425" algn="l">
              <a:buFont typeface="Wingdings" pitchFamily="2" charset="2"/>
              <a:buChar char="v"/>
              <a:defRPr/>
            </a:pPr>
            <a:r>
              <a:rPr lang="en-US" dirty="0">
                <a:solidFill>
                  <a:schemeClr val="tx1"/>
                </a:solidFill>
              </a:rPr>
              <a:t> Plant </a:t>
            </a:r>
            <a:r>
              <a:rPr lang="en-US" dirty="0" err="1">
                <a:solidFill>
                  <a:schemeClr val="tx1"/>
                </a:solidFill>
              </a:rPr>
              <a:t>annunciator</a:t>
            </a:r>
            <a:r>
              <a:rPr lang="en-US" dirty="0">
                <a:solidFill>
                  <a:schemeClr val="tx1"/>
                </a:solidFill>
              </a:rPr>
              <a:t> (RK)</a:t>
            </a:r>
          </a:p>
          <a:p>
            <a:pPr marL="225425" indent="-225425" algn="l">
              <a:defRPr/>
            </a:pPr>
            <a:r>
              <a:rPr lang="en-US" dirty="0">
                <a:solidFill>
                  <a:schemeClr val="tx1"/>
                </a:solidFill>
              </a:rPr>
              <a:t>	The RK system processes pre-trip, trip, channel test, channel bypass, operation bypass and trouble signals from the PPS to alert operations personnel of the PPS status.</a:t>
            </a:r>
          </a:p>
          <a:p>
            <a:pPr marL="225425" indent="-225425" algn="l">
              <a:buFont typeface="Wingdings" pitchFamily="2" charset="2"/>
              <a:buChar char="v"/>
              <a:defRPr/>
            </a:pPr>
            <a:r>
              <a:rPr lang="en-US" dirty="0">
                <a:solidFill>
                  <a:schemeClr val="tx1"/>
                </a:solidFill>
              </a:rPr>
              <a:t>Balance of plant - ESFAS (BOP)</a:t>
            </a:r>
          </a:p>
          <a:p>
            <a:pPr marL="225425" algn="l">
              <a:defRPr/>
            </a:pPr>
            <a:r>
              <a:rPr lang="en-US" dirty="0">
                <a:solidFill>
                  <a:schemeClr val="tx1"/>
                </a:solidFill>
              </a:rPr>
              <a:t>The SA system receives AFAS, CSAS and SIAS signals from the ESFAS. </a:t>
            </a:r>
          </a:p>
          <a:p>
            <a:pPr marL="225425" indent="-225425" algn="l">
              <a:buFont typeface="Wingdings" pitchFamily="2" charset="2"/>
              <a:buChar char="v"/>
              <a:defRPr/>
            </a:pPr>
            <a:r>
              <a:rPr lang="en-US" dirty="0">
                <a:solidFill>
                  <a:schemeClr val="tx1"/>
                </a:solidFill>
              </a:rPr>
              <a:t>Emergency response facilities data acquisition and display system (ERFDADS) (SD)</a:t>
            </a:r>
          </a:p>
          <a:p>
            <a:pPr marL="225425" indent="-225425" algn="l">
              <a:defRPr/>
            </a:pPr>
            <a:r>
              <a:rPr lang="en-US" dirty="0">
                <a:solidFill>
                  <a:schemeClr val="tx1"/>
                </a:solidFill>
              </a:rPr>
              <a:t>	The SD system receives AFAS, CIAS, CSAS, MSIS, RAS and SIAS signal from the ESFAS.</a:t>
            </a:r>
          </a:p>
          <a:p>
            <a:pPr marL="225425" indent="-225425" algn="l">
              <a:buFont typeface="Wingdings" pitchFamily="2" charset="2"/>
              <a:buChar char="v"/>
              <a:defRPr/>
            </a:pPr>
            <a:r>
              <a:rPr lang="en-US" dirty="0">
                <a:solidFill>
                  <a:schemeClr val="tx1"/>
                </a:solidFill>
              </a:rPr>
              <a:t>Main steam (SG)</a:t>
            </a:r>
          </a:p>
          <a:p>
            <a:pPr marL="225425" algn="l">
              <a:defRPr/>
            </a:pPr>
            <a:r>
              <a:rPr lang="en-US" dirty="0">
                <a:solidFill>
                  <a:schemeClr val="tx1"/>
                </a:solidFill>
              </a:rPr>
              <a:t>The SG system receives AFAS, CIAS, MSIS and SIAS signals from the ESFAS.</a:t>
            </a:r>
          </a:p>
          <a:p>
            <a:pPr algn="l">
              <a:defRPr/>
            </a:pPr>
            <a:endParaRPr lang="en-US" dirty="0">
              <a:solidFill>
                <a:schemeClr val="tx1"/>
              </a:solidFill>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Rectangle 2"/>
          <p:cNvSpPr>
            <a:spLocks noGrp="1" noChangeArrowheads="1"/>
          </p:cNvSpPr>
          <p:nvPr>
            <p:ph type="title"/>
          </p:nvPr>
        </p:nvSpPr>
        <p:spPr>
          <a:xfrm>
            <a:off x="457200" y="0"/>
            <a:ext cx="8229600" cy="1143000"/>
          </a:xfrm>
        </p:spPr>
        <p:txBody>
          <a:bodyPr/>
          <a:lstStyle/>
          <a:p>
            <a:pPr eaLnBrk="1" fontAlgn="auto" hangingPunct="1">
              <a:spcAft>
                <a:spcPts val="0"/>
              </a:spcAft>
              <a:defRPr/>
            </a:pPr>
            <a:r>
              <a:rPr lang="en-US" sz="4400" dirty="0"/>
              <a:t>The 5 Sections of Tech Spec </a:t>
            </a:r>
          </a:p>
        </p:txBody>
      </p:sp>
      <p:sp>
        <p:nvSpPr>
          <p:cNvPr id="99331" name="Rectangle 3"/>
          <p:cNvSpPr>
            <a:spLocks noGrp="1" noChangeArrowheads="1"/>
          </p:cNvSpPr>
          <p:nvPr>
            <p:ph idx="1"/>
          </p:nvPr>
        </p:nvSpPr>
        <p:spPr>
          <a:xfrm>
            <a:off x="0" y="1371600"/>
            <a:ext cx="9144000" cy="4708525"/>
          </a:xfrm>
        </p:spPr>
        <p:txBody>
          <a:bodyPr>
            <a:noAutofit/>
          </a:bodyPr>
          <a:lstStyle/>
          <a:p>
            <a:pPr marL="548640" indent="-411480" eaLnBrk="1" fontAlgn="auto" hangingPunct="1">
              <a:lnSpc>
                <a:spcPct val="80000"/>
              </a:lnSpc>
              <a:spcAft>
                <a:spcPts val="0"/>
              </a:spcAft>
              <a:buClr>
                <a:schemeClr val="tx1">
                  <a:shade val="95000"/>
                </a:schemeClr>
              </a:buClr>
              <a:buFont typeface="Monotype Sorts" pitchFamily="2" charset="2"/>
              <a:buNone/>
              <a:defRPr/>
            </a:pPr>
            <a:r>
              <a:rPr lang="en-US" sz="2800" i="1" u="sng" dirty="0">
                <a:effectLst>
                  <a:outerShdw blurRad="38100" dist="38100" dir="2700000" algn="tl">
                    <a:srgbClr val="000000">
                      <a:alpha val="43137"/>
                    </a:srgbClr>
                  </a:outerShdw>
                </a:effectLst>
                <a:latin typeface="Arial" pitchFamily="34" charset="0"/>
                <a:cs typeface="Arial" pitchFamily="34" charset="0"/>
              </a:rPr>
              <a:t>1. Use &amp; Applications:</a:t>
            </a:r>
            <a:r>
              <a:rPr lang="en-US" sz="2800" i="1" dirty="0">
                <a:effectLst>
                  <a:outerShdw blurRad="38100" dist="38100" dir="2700000" algn="tl">
                    <a:srgbClr val="000000">
                      <a:alpha val="43137"/>
                    </a:srgbClr>
                  </a:outerShdw>
                </a:effectLst>
                <a:latin typeface="Arial" pitchFamily="34" charset="0"/>
                <a:cs typeface="Arial" pitchFamily="34" charset="0"/>
              </a:rPr>
              <a:t> definitions, completion times &amp; frequencies, &amp; </a:t>
            </a:r>
            <a:r>
              <a:rPr lang="en-US" sz="2800" i="1" dirty="0" smtClean="0">
                <a:effectLst>
                  <a:outerShdw blurRad="38100" dist="38100" dir="2700000" algn="tl">
                    <a:srgbClr val="000000">
                      <a:alpha val="43137"/>
                    </a:srgbClr>
                  </a:outerShdw>
                </a:effectLst>
                <a:latin typeface="Arial" pitchFamily="34" charset="0"/>
                <a:cs typeface="Arial" pitchFamily="34" charset="0"/>
              </a:rPr>
              <a:t>logic</a:t>
            </a:r>
            <a:endParaRPr lang="en-US" sz="2800" i="1" dirty="0">
              <a:effectLst>
                <a:outerShdw blurRad="38100" dist="38100" dir="2700000" algn="tl">
                  <a:srgbClr val="000000">
                    <a:alpha val="43137"/>
                  </a:srgbClr>
                </a:outerShdw>
              </a:effectLst>
              <a:latin typeface="Arial" pitchFamily="34" charset="0"/>
              <a:cs typeface="Arial" pitchFamily="34" charset="0"/>
            </a:endParaRPr>
          </a:p>
          <a:p>
            <a:pPr marL="548640" indent="-411480" eaLnBrk="1" fontAlgn="auto" hangingPunct="1">
              <a:lnSpc>
                <a:spcPct val="80000"/>
              </a:lnSpc>
              <a:spcAft>
                <a:spcPts val="0"/>
              </a:spcAft>
              <a:buClr>
                <a:schemeClr val="tx1">
                  <a:shade val="95000"/>
                </a:schemeClr>
              </a:buClr>
              <a:buFont typeface="Monotype Sorts" pitchFamily="2" charset="2"/>
              <a:buNone/>
              <a:defRPr/>
            </a:pPr>
            <a:r>
              <a:rPr lang="en-US" sz="2800" i="1" u="sng" dirty="0">
                <a:effectLst>
                  <a:outerShdw blurRad="38100" dist="38100" dir="2700000" algn="tl">
                    <a:srgbClr val="000000">
                      <a:alpha val="43137"/>
                    </a:srgbClr>
                  </a:outerShdw>
                </a:effectLst>
                <a:latin typeface="Arial" pitchFamily="34" charset="0"/>
                <a:cs typeface="Arial" pitchFamily="34" charset="0"/>
              </a:rPr>
              <a:t>2. Safety Limits:</a:t>
            </a:r>
            <a:r>
              <a:rPr lang="en-US" sz="2800" i="1" dirty="0">
                <a:effectLst>
                  <a:outerShdw blurRad="38100" dist="38100" dir="2700000" algn="tl">
                    <a:srgbClr val="000000">
                      <a:alpha val="43137"/>
                    </a:srgbClr>
                  </a:outerShdw>
                </a:effectLst>
                <a:latin typeface="Arial" pitchFamily="34" charset="0"/>
                <a:cs typeface="Arial" pitchFamily="34" charset="0"/>
              </a:rPr>
              <a:t> pressure &amp; DNBR limits, peak fuel centerline </a:t>
            </a:r>
            <a:r>
              <a:rPr lang="en-US" sz="2800" i="1" dirty="0" smtClean="0">
                <a:effectLst>
                  <a:outerShdw blurRad="38100" dist="38100" dir="2700000" algn="tl">
                    <a:srgbClr val="000000">
                      <a:alpha val="43137"/>
                    </a:srgbClr>
                  </a:outerShdw>
                </a:effectLst>
                <a:latin typeface="Arial" pitchFamily="34" charset="0"/>
                <a:cs typeface="Arial" pitchFamily="34" charset="0"/>
              </a:rPr>
              <a:t>temp</a:t>
            </a:r>
            <a:endParaRPr lang="en-US" sz="2800" i="1" dirty="0">
              <a:effectLst>
                <a:outerShdw blurRad="38100" dist="38100" dir="2700000" algn="tl">
                  <a:srgbClr val="000000">
                    <a:alpha val="43137"/>
                  </a:srgbClr>
                </a:outerShdw>
              </a:effectLst>
              <a:latin typeface="Arial" pitchFamily="34" charset="0"/>
              <a:cs typeface="Arial" pitchFamily="34" charset="0"/>
            </a:endParaRPr>
          </a:p>
          <a:p>
            <a:pPr marL="548640" indent="-411480" eaLnBrk="1" fontAlgn="auto" hangingPunct="1">
              <a:lnSpc>
                <a:spcPct val="80000"/>
              </a:lnSpc>
              <a:spcAft>
                <a:spcPts val="0"/>
              </a:spcAft>
              <a:buClr>
                <a:schemeClr val="tx1">
                  <a:shade val="95000"/>
                </a:schemeClr>
              </a:buClr>
              <a:buFont typeface="Monotype Sorts" pitchFamily="2" charset="2"/>
              <a:buNone/>
              <a:defRPr/>
            </a:pPr>
            <a:r>
              <a:rPr lang="en-US" sz="2800" i="1" u="sng" dirty="0">
                <a:effectLst>
                  <a:outerShdw blurRad="38100" dist="38100" dir="2700000" algn="tl">
                    <a:srgbClr val="000000">
                      <a:alpha val="43137"/>
                    </a:srgbClr>
                  </a:outerShdw>
                </a:effectLst>
                <a:latin typeface="Arial" pitchFamily="34" charset="0"/>
                <a:cs typeface="Arial" pitchFamily="34" charset="0"/>
              </a:rPr>
              <a:t>3. Limiting Conditions for Operation:</a:t>
            </a:r>
            <a:r>
              <a:rPr lang="en-US" sz="2800" i="1" dirty="0">
                <a:effectLst>
                  <a:outerShdw blurRad="38100" dist="38100" dir="2700000" algn="tl">
                    <a:srgbClr val="000000">
                      <a:alpha val="43137"/>
                    </a:srgbClr>
                  </a:outerShdw>
                </a:effectLst>
                <a:latin typeface="Arial" pitchFamily="34" charset="0"/>
                <a:cs typeface="Arial" pitchFamily="34" charset="0"/>
              </a:rPr>
              <a:t> the longest section, and the one we are most concerned with in </a:t>
            </a:r>
            <a:r>
              <a:rPr lang="en-US" sz="2800" i="1" dirty="0" smtClean="0">
                <a:effectLst>
                  <a:outerShdw blurRad="38100" dist="38100" dir="2700000" algn="tl">
                    <a:srgbClr val="000000">
                      <a:alpha val="43137"/>
                    </a:srgbClr>
                  </a:outerShdw>
                </a:effectLst>
                <a:latin typeface="Arial" pitchFamily="34" charset="0"/>
                <a:cs typeface="Arial" pitchFamily="34" charset="0"/>
              </a:rPr>
              <a:t>I&amp;C</a:t>
            </a:r>
            <a:endParaRPr lang="en-US" sz="2800" i="1" dirty="0">
              <a:effectLst>
                <a:outerShdw blurRad="38100" dist="38100" dir="2700000" algn="tl">
                  <a:srgbClr val="000000">
                    <a:alpha val="43137"/>
                  </a:srgbClr>
                </a:outerShdw>
              </a:effectLst>
              <a:latin typeface="Arial" pitchFamily="34" charset="0"/>
              <a:cs typeface="Arial" pitchFamily="34" charset="0"/>
            </a:endParaRPr>
          </a:p>
          <a:p>
            <a:pPr marL="548640" indent="-411480" eaLnBrk="1" fontAlgn="auto" hangingPunct="1">
              <a:lnSpc>
                <a:spcPct val="80000"/>
              </a:lnSpc>
              <a:spcAft>
                <a:spcPts val="0"/>
              </a:spcAft>
              <a:buClr>
                <a:schemeClr val="tx1">
                  <a:shade val="95000"/>
                </a:schemeClr>
              </a:buClr>
              <a:buFont typeface="Monotype Sorts" pitchFamily="2" charset="2"/>
              <a:buNone/>
              <a:defRPr/>
            </a:pPr>
            <a:r>
              <a:rPr lang="en-US" sz="2800" i="1" u="sng" dirty="0">
                <a:effectLst>
                  <a:outerShdw blurRad="38100" dist="38100" dir="2700000" algn="tl">
                    <a:srgbClr val="000000">
                      <a:alpha val="43137"/>
                    </a:srgbClr>
                  </a:outerShdw>
                </a:effectLst>
                <a:latin typeface="Arial" pitchFamily="34" charset="0"/>
                <a:cs typeface="Arial" pitchFamily="34" charset="0"/>
              </a:rPr>
              <a:t>4. Design Features:</a:t>
            </a:r>
            <a:r>
              <a:rPr lang="en-US" sz="2800" i="1" dirty="0">
                <a:effectLst>
                  <a:outerShdw blurRad="38100" dist="38100" dir="2700000" algn="tl">
                    <a:srgbClr val="000000">
                      <a:alpha val="43137"/>
                    </a:srgbClr>
                  </a:outerShdw>
                </a:effectLst>
                <a:latin typeface="Arial" pitchFamily="34" charset="0"/>
                <a:cs typeface="Arial" pitchFamily="34" charset="0"/>
              </a:rPr>
              <a:t> calls out design criteria such as </a:t>
            </a:r>
            <a:r>
              <a:rPr lang="en-US" sz="2800" i="1" dirty="0" smtClean="0">
                <a:effectLst>
                  <a:outerShdw blurRad="38100" dist="38100" dir="2700000" algn="tl">
                    <a:srgbClr val="000000">
                      <a:alpha val="43137"/>
                    </a:srgbClr>
                  </a:outerShdw>
                </a:effectLst>
                <a:latin typeface="Arial" pitchFamily="34" charset="0"/>
                <a:cs typeface="Arial" pitchFamily="34" charset="0"/>
              </a:rPr>
              <a:t>maximum </a:t>
            </a:r>
            <a:r>
              <a:rPr lang="en-US" sz="2800" i="1" dirty="0">
                <a:effectLst>
                  <a:outerShdw blurRad="38100" dist="38100" dir="2700000" algn="tl">
                    <a:srgbClr val="000000">
                      <a:alpha val="43137"/>
                    </a:srgbClr>
                  </a:outerShdw>
                </a:effectLst>
                <a:latin typeface="Arial" pitchFamily="34" charset="0"/>
                <a:cs typeface="Arial" pitchFamily="34" charset="0"/>
              </a:rPr>
              <a:t>fuel enrichments, Spent Fuel Pool </a:t>
            </a:r>
            <a:r>
              <a:rPr lang="en-US" sz="2800" i="1" dirty="0" smtClean="0">
                <a:effectLst>
                  <a:outerShdw blurRad="38100" dist="38100" dir="2700000" algn="tl">
                    <a:srgbClr val="000000">
                      <a:alpha val="43137"/>
                    </a:srgbClr>
                  </a:outerShdw>
                </a:effectLst>
                <a:latin typeface="Arial" pitchFamily="34" charset="0"/>
                <a:cs typeface="Arial" pitchFamily="34" charset="0"/>
              </a:rPr>
              <a:t>design</a:t>
            </a:r>
            <a:endParaRPr lang="en-US" sz="2800" i="1" dirty="0">
              <a:effectLst>
                <a:outerShdw blurRad="38100" dist="38100" dir="2700000" algn="tl">
                  <a:srgbClr val="000000">
                    <a:alpha val="43137"/>
                  </a:srgbClr>
                </a:outerShdw>
              </a:effectLst>
              <a:latin typeface="Arial" pitchFamily="34" charset="0"/>
              <a:cs typeface="Arial" pitchFamily="34" charset="0"/>
            </a:endParaRPr>
          </a:p>
          <a:p>
            <a:pPr marL="548640" indent="-411480" eaLnBrk="1" fontAlgn="auto" hangingPunct="1">
              <a:lnSpc>
                <a:spcPct val="80000"/>
              </a:lnSpc>
              <a:spcAft>
                <a:spcPts val="0"/>
              </a:spcAft>
              <a:buClr>
                <a:schemeClr val="tx1">
                  <a:shade val="95000"/>
                </a:schemeClr>
              </a:buClr>
              <a:buFont typeface="Monotype Sorts" pitchFamily="2" charset="2"/>
              <a:buNone/>
              <a:defRPr/>
            </a:pPr>
            <a:r>
              <a:rPr lang="en-US" sz="2800" i="1" u="sng" dirty="0">
                <a:effectLst>
                  <a:outerShdw blurRad="38100" dist="38100" dir="2700000" algn="tl">
                    <a:srgbClr val="000000">
                      <a:alpha val="43137"/>
                    </a:srgbClr>
                  </a:outerShdw>
                </a:effectLst>
                <a:latin typeface="Arial" pitchFamily="34" charset="0"/>
                <a:cs typeface="Arial" pitchFamily="34" charset="0"/>
              </a:rPr>
              <a:t>5. Administrative Controls:</a:t>
            </a:r>
            <a:r>
              <a:rPr lang="en-US" sz="2800" i="1" dirty="0">
                <a:effectLst>
                  <a:outerShdw blurRad="38100" dist="38100" dir="2700000" algn="tl">
                    <a:srgbClr val="000000">
                      <a:alpha val="43137"/>
                    </a:srgbClr>
                  </a:outerShdw>
                </a:effectLst>
                <a:latin typeface="Arial" pitchFamily="34" charset="0"/>
                <a:cs typeface="Arial" pitchFamily="34" charset="0"/>
              </a:rPr>
              <a:t> dictates organizational structure and responsibilities, CR staffing, requirement for procedures, OT limits, ANSI 3.1 requirements, defines high radiation areas, record keeping and many other administrative requirements.</a:t>
            </a:r>
          </a:p>
        </p:txBody>
      </p:sp>
    </p:spTree>
  </p:cSld>
  <p:clrMapOvr>
    <a:masterClrMapping/>
  </p:clrMapOvr>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Rectangle 1"/>
          <p:cNvSpPr>
            <a:spLocks noChangeArrowheads="1"/>
          </p:cNvSpPr>
          <p:nvPr/>
        </p:nvSpPr>
        <p:spPr bwMode="auto">
          <a:xfrm>
            <a:off x="0" y="1371600"/>
            <a:ext cx="9144000" cy="1938338"/>
          </a:xfrm>
          <a:prstGeom prst="rect">
            <a:avLst/>
          </a:prstGeom>
          <a:noFill/>
          <a:ln w="9525">
            <a:noFill/>
            <a:miter lim="800000"/>
            <a:headEnd/>
            <a:tailEnd/>
          </a:ln>
        </p:spPr>
        <p:txBody>
          <a:bodyPr>
            <a:spAutoFit/>
          </a:bodyPr>
          <a:lstStyle/>
          <a:p>
            <a:pPr algn="l">
              <a:buFont typeface="Wingdings" pitchFamily="2" charset="2"/>
              <a:buChar char="v"/>
            </a:pPr>
            <a:r>
              <a:rPr lang="en-US" dirty="0">
                <a:solidFill>
                  <a:schemeClr val="tx1"/>
                </a:solidFill>
              </a:rPr>
              <a:t>  Qualified safety parameter display system (QSPDS) (SH)</a:t>
            </a:r>
          </a:p>
          <a:p>
            <a:pPr algn="l"/>
            <a:r>
              <a:rPr lang="en-US" dirty="0">
                <a:solidFill>
                  <a:schemeClr val="tx1"/>
                </a:solidFill>
              </a:rPr>
              <a:t>     The SH system receives AFAS, CIAS, CSAS, MSIS, RAS and SIAS signals from the ESFAS.</a:t>
            </a:r>
          </a:p>
          <a:p>
            <a:pPr algn="l">
              <a:buFont typeface="Wingdings" pitchFamily="2" charset="2"/>
              <a:buChar char="v"/>
            </a:pPr>
            <a:r>
              <a:rPr lang="en-US" dirty="0">
                <a:solidFill>
                  <a:schemeClr val="tx1"/>
                </a:solidFill>
              </a:rPr>
              <a:t>  Safety injection and shutdown cooling system (SI)</a:t>
            </a:r>
          </a:p>
          <a:p>
            <a:pPr algn="l"/>
            <a:r>
              <a:rPr lang="en-US" dirty="0">
                <a:solidFill>
                  <a:schemeClr val="tx1"/>
                </a:solidFill>
              </a:rPr>
              <a:t>     The safety injection system receives CIAS, CSAS, RAS and SIAS signals from the ESFAS.</a:t>
            </a:r>
          </a:p>
          <a:p>
            <a:pPr algn="l">
              <a:buFont typeface="Wingdings" pitchFamily="2" charset="2"/>
              <a:buChar char="v"/>
            </a:pPr>
            <a:r>
              <a:rPr lang="en-US" dirty="0">
                <a:solidFill>
                  <a:schemeClr val="tx1"/>
                </a:solidFill>
              </a:rPr>
              <a:t>  Nuclear sampling system (SS)</a:t>
            </a:r>
          </a:p>
          <a:p>
            <a:pPr algn="l"/>
            <a:r>
              <a:rPr lang="en-US" dirty="0">
                <a:solidFill>
                  <a:schemeClr val="tx1"/>
                </a:solidFill>
              </a:rPr>
              <a:t>     The nuclear sampling system receives CIAS signals from the ESFAS.</a:t>
            </a:r>
          </a:p>
          <a:p>
            <a:pPr algn="l">
              <a:buFont typeface="Wingdings" pitchFamily="2" charset="2"/>
              <a:buChar char="v"/>
            </a:pPr>
            <a:r>
              <a:rPr lang="en-US" dirty="0">
                <a:solidFill>
                  <a:schemeClr val="tx1"/>
                </a:solidFill>
              </a:rPr>
              <a:t>  Chilled water system (WC)</a:t>
            </a:r>
          </a:p>
          <a:p>
            <a:pPr algn="l"/>
            <a:r>
              <a:rPr lang="en-US" dirty="0">
                <a:solidFill>
                  <a:schemeClr val="tx1"/>
                </a:solidFill>
              </a:rPr>
              <a:t>     The chilled water system receives CIAS and SIAS signals from the ESFAS.</a:t>
            </a:r>
          </a:p>
          <a:p>
            <a:pPr algn="l">
              <a:buFont typeface="Wingdings" pitchFamily="2" charset="2"/>
              <a:buChar char="v"/>
            </a:pPr>
            <a:r>
              <a:rPr lang="en-US" dirty="0">
                <a:solidFill>
                  <a:schemeClr val="tx1"/>
                </a:solidFill>
              </a:rPr>
              <a:t>  Essential lighting system (QB)</a:t>
            </a:r>
          </a:p>
          <a:p>
            <a:pPr algn="l"/>
            <a:r>
              <a:rPr lang="en-US" dirty="0">
                <a:solidFill>
                  <a:schemeClr val="tx1"/>
                </a:solidFill>
              </a:rPr>
              <a:t>     The QB system receives SIAS signals from the ESFAS.</a:t>
            </a:r>
          </a:p>
        </p:txBody>
      </p:sp>
      <p:sp>
        <p:nvSpPr>
          <p:cNvPr id="115715" name="TextBox 2"/>
          <p:cNvSpPr txBox="1">
            <a:spLocks noChangeArrowheads="1"/>
          </p:cNvSpPr>
          <p:nvPr/>
        </p:nvSpPr>
        <p:spPr bwMode="auto">
          <a:xfrm>
            <a:off x="1295400" y="533400"/>
            <a:ext cx="5257800" cy="400050"/>
          </a:xfrm>
          <a:prstGeom prst="rect">
            <a:avLst/>
          </a:prstGeom>
          <a:noFill/>
          <a:ln w="9525">
            <a:noFill/>
            <a:miter lim="800000"/>
            <a:headEnd/>
            <a:tailEnd/>
          </a:ln>
        </p:spPr>
        <p:txBody>
          <a:bodyPr>
            <a:spAutoFit/>
          </a:bodyPr>
          <a:lstStyle/>
          <a:p>
            <a:r>
              <a:rPr lang="en-US" sz="2000">
                <a:solidFill>
                  <a:schemeClr val="tx1"/>
                </a:solidFill>
              </a:rPr>
              <a:t>System Interfaces</a:t>
            </a:r>
          </a:p>
        </p:txBody>
      </p:sp>
    </p:spTree>
  </p:cSld>
  <p:clrMapOvr>
    <a:masterClrMapping/>
  </p:clrMapOvr>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8" name="Freeform 7"/>
          <p:cNvSpPr>
            <a:spLocks/>
          </p:cNvSpPr>
          <p:nvPr/>
        </p:nvSpPr>
        <p:spPr bwMode="auto">
          <a:xfrm>
            <a:off x="15875" y="914400"/>
            <a:ext cx="9120188" cy="5113338"/>
          </a:xfrm>
          <a:custGeom>
            <a:avLst/>
            <a:gdLst>
              <a:gd name="T0" fmla="*/ 0 w 5584"/>
              <a:gd name="T1" fmla="*/ 0 h 3935"/>
              <a:gd name="T2" fmla="*/ 2147483647 w 5584"/>
              <a:gd name="T3" fmla="*/ 0 h 3935"/>
              <a:gd name="T4" fmla="*/ 2147483647 w 5584"/>
              <a:gd name="T5" fmla="*/ 2147483647 h 3935"/>
              <a:gd name="T6" fmla="*/ 0 w 5584"/>
              <a:gd name="T7" fmla="*/ 2147483647 h 3935"/>
              <a:gd name="T8" fmla="*/ 0 w 5584"/>
              <a:gd name="T9" fmla="*/ 0 h 3935"/>
              <a:gd name="T10" fmla="*/ 0 60000 65536"/>
              <a:gd name="T11" fmla="*/ 0 60000 65536"/>
              <a:gd name="T12" fmla="*/ 0 60000 65536"/>
              <a:gd name="T13" fmla="*/ 0 60000 65536"/>
              <a:gd name="T14" fmla="*/ 0 60000 65536"/>
              <a:gd name="T15" fmla="*/ 0 w 5584"/>
              <a:gd name="T16" fmla="*/ 0 h 3935"/>
              <a:gd name="T17" fmla="*/ 5584 w 5584"/>
              <a:gd name="T18" fmla="*/ 3935 h 3935"/>
            </a:gdLst>
            <a:ahLst/>
            <a:cxnLst>
              <a:cxn ang="T10">
                <a:pos x="T0" y="T1"/>
              </a:cxn>
              <a:cxn ang="T11">
                <a:pos x="T2" y="T3"/>
              </a:cxn>
              <a:cxn ang="T12">
                <a:pos x="T4" y="T5"/>
              </a:cxn>
              <a:cxn ang="T13">
                <a:pos x="T6" y="T7"/>
              </a:cxn>
              <a:cxn ang="T14">
                <a:pos x="T8" y="T9"/>
              </a:cxn>
            </a:cxnLst>
            <a:rect l="T15" t="T16" r="T17" b="T18"/>
            <a:pathLst>
              <a:path w="5584" h="3935">
                <a:moveTo>
                  <a:pt x="0" y="0"/>
                </a:moveTo>
                <a:lnTo>
                  <a:pt x="5583" y="0"/>
                </a:lnTo>
                <a:lnTo>
                  <a:pt x="5583" y="3934"/>
                </a:lnTo>
                <a:lnTo>
                  <a:pt x="0" y="3934"/>
                </a:lnTo>
                <a:lnTo>
                  <a:pt x="0" y="0"/>
                </a:lnTo>
              </a:path>
            </a:pathLst>
          </a:custGeom>
          <a:noFill/>
          <a:ln w="12700" cap="rnd" cmpd="sng">
            <a:noFill/>
            <a:prstDash val="solid"/>
            <a:round/>
            <a:headEnd type="none" w="med" len="med"/>
            <a:tailEnd type="none" w="med" len="med"/>
          </a:ln>
        </p:spPr>
        <p:txBody>
          <a:bodyPr/>
          <a:lstStyle/>
          <a:p>
            <a:endParaRPr lang="en-US">
              <a:solidFill>
                <a:schemeClr val="tx1"/>
              </a:solidFill>
            </a:endParaRPr>
          </a:p>
        </p:txBody>
      </p:sp>
      <p:sp>
        <p:nvSpPr>
          <p:cNvPr id="116739" name="Freeform 7"/>
          <p:cNvSpPr>
            <a:spLocks/>
          </p:cNvSpPr>
          <p:nvPr/>
        </p:nvSpPr>
        <p:spPr bwMode="auto">
          <a:xfrm>
            <a:off x="168275" y="1066800"/>
            <a:ext cx="9120188" cy="5113338"/>
          </a:xfrm>
          <a:custGeom>
            <a:avLst/>
            <a:gdLst>
              <a:gd name="T0" fmla="*/ 0 w 5584"/>
              <a:gd name="T1" fmla="*/ 0 h 3935"/>
              <a:gd name="T2" fmla="*/ 2147483647 w 5584"/>
              <a:gd name="T3" fmla="*/ 0 h 3935"/>
              <a:gd name="T4" fmla="*/ 2147483647 w 5584"/>
              <a:gd name="T5" fmla="*/ 2147483647 h 3935"/>
              <a:gd name="T6" fmla="*/ 0 w 5584"/>
              <a:gd name="T7" fmla="*/ 2147483647 h 3935"/>
              <a:gd name="T8" fmla="*/ 0 w 5584"/>
              <a:gd name="T9" fmla="*/ 0 h 3935"/>
              <a:gd name="T10" fmla="*/ 0 60000 65536"/>
              <a:gd name="T11" fmla="*/ 0 60000 65536"/>
              <a:gd name="T12" fmla="*/ 0 60000 65536"/>
              <a:gd name="T13" fmla="*/ 0 60000 65536"/>
              <a:gd name="T14" fmla="*/ 0 60000 65536"/>
              <a:gd name="T15" fmla="*/ 0 w 5584"/>
              <a:gd name="T16" fmla="*/ 0 h 3935"/>
              <a:gd name="T17" fmla="*/ 5584 w 5584"/>
              <a:gd name="T18" fmla="*/ 3935 h 3935"/>
            </a:gdLst>
            <a:ahLst/>
            <a:cxnLst>
              <a:cxn ang="T10">
                <a:pos x="T0" y="T1"/>
              </a:cxn>
              <a:cxn ang="T11">
                <a:pos x="T2" y="T3"/>
              </a:cxn>
              <a:cxn ang="T12">
                <a:pos x="T4" y="T5"/>
              </a:cxn>
              <a:cxn ang="T13">
                <a:pos x="T6" y="T7"/>
              </a:cxn>
              <a:cxn ang="T14">
                <a:pos x="T8" y="T9"/>
              </a:cxn>
            </a:cxnLst>
            <a:rect l="T15" t="T16" r="T17" b="T18"/>
            <a:pathLst>
              <a:path w="5584" h="3935">
                <a:moveTo>
                  <a:pt x="0" y="0"/>
                </a:moveTo>
                <a:lnTo>
                  <a:pt x="5583" y="0"/>
                </a:lnTo>
                <a:lnTo>
                  <a:pt x="5583" y="3934"/>
                </a:lnTo>
                <a:lnTo>
                  <a:pt x="0" y="3934"/>
                </a:lnTo>
                <a:lnTo>
                  <a:pt x="0" y="0"/>
                </a:lnTo>
              </a:path>
            </a:pathLst>
          </a:custGeom>
          <a:noFill/>
          <a:ln w="12700" cap="rnd" cmpd="sng">
            <a:noFill/>
            <a:prstDash val="solid"/>
            <a:round/>
            <a:headEnd type="none" w="med" len="med"/>
            <a:tailEnd type="none" w="med" len="med"/>
          </a:ln>
        </p:spPr>
        <p:txBody>
          <a:bodyPr/>
          <a:lstStyle/>
          <a:p>
            <a:endParaRPr lang="en-US"/>
          </a:p>
        </p:txBody>
      </p:sp>
      <p:graphicFrame>
        <p:nvGraphicFramePr>
          <p:cNvPr id="7" name="Table 6"/>
          <p:cNvGraphicFramePr>
            <a:graphicFrameLocks noGrp="1"/>
          </p:cNvGraphicFramePr>
          <p:nvPr>
            <p:extLst>
              <p:ext uri="{D42A27DB-BD31-4B8C-83A1-F6EECF244321}">
                <p14:modId xmlns:p14="http://schemas.microsoft.com/office/powerpoint/2010/main" val="3244768206"/>
              </p:ext>
            </p:extLst>
          </p:nvPr>
        </p:nvGraphicFramePr>
        <p:xfrm>
          <a:off x="533400" y="914400"/>
          <a:ext cx="8001000" cy="5935663"/>
        </p:xfrm>
        <a:graphic>
          <a:graphicData uri="http://schemas.openxmlformats.org/drawingml/2006/table">
            <a:tbl>
              <a:tblPr/>
              <a:tblGrid>
                <a:gridCol w="1649413"/>
                <a:gridCol w="1816100"/>
                <a:gridCol w="1155700"/>
                <a:gridCol w="1235075"/>
                <a:gridCol w="1073150"/>
                <a:gridCol w="1071562"/>
              </a:tblGrid>
              <a:tr h="314325">
                <a:tc>
                  <a:txBody>
                    <a:bodyPr/>
                    <a:lstStyle/>
                    <a:p>
                      <a:pPr marL="0" marR="0" lvl="0" indent="0" algn="ctr" defTabSz="914400" rtl="0" eaLnBrk="1" fontAlgn="base" latinLnBrk="0" hangingPunct="1">
                        <a:lnSpc>
                          <a:spcPct val="100000"/>
                        </a:lnSpc>
                        <a:spcBef>
                          <a:spcPct val="0"/>
                        </a:spcBef>
                        <a:spcAft>
                          <a:spcPts val="600"/>
                        </a:spcAft>
                        <a:buClrTx/>
                        <a:buSzTx/>
                        <a:buFontTx/>
                        <a:buNone/>
                        <a:tabLst/>
                      </a:pPr>
                      <a:r>
                        <a:rPr kumimoji="0" lang="en-US" sz="1200" b="1" i="0" u="none" strike="noStrike" cap="none" normalizeH="0" baseline="0" dirty="0" smtClean="0">
                          <a:ln>
                            <a:noFill/>
                          </a:ln>
                          <a:solidFill>
                            <a:schemeClr val="tx1"/>
                          </a:solidFill>
                          <a:effectLst/>
                          <a:latin typeface="Times New Roman" pitchFamily="18" charset="0"/>
                          <a:ea typeface="Times New Roman" pitchFamily="18" charset="0"/>
                          <a:cs typeface="Arial" charset="0"/>
                        </a:rPr>
                        <a:t>Component ID </a:t>
                      </a:r>
                      <a:endParaRPr kumimoji="0" lang="en-US" sz="1200" b="0" i="0" u="none" strike="noStrike" cap="none" normalizeH="0" baseline="0" dirty="0" smtClean="0">
                        <a:ln>
                          <a:noFill/>
                        </a:ln>
                        <a:solidFill>
                          <a:schemeClr val="tx1"/>
                        </a:solidFill>
                        <a:effectLst/>
                        <a:latin typeface="Times New Roman" pitchFamily="18" charset="0"/>
                        <a:ea typeface="Times New Roman" pitchFamily="18" charset="0"/>
                        <a:cs typeface="Arial" charset="0"/>
                      </a:endParaRPr>
                    </a:p>
                  </a:txBody>
                  <a:tcPr marL="38100" marR="3810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pattFill prst="pct10">
                      <a:fgClr>
                        <a:srgbClr val="FFFFFF"/>
                      </a:fgClr>
                      <a:bgClr>
                        <a:srgbClr val="E5E5E5"/>
                      </a:bgClr>
                    </a:pattFill>
                  </a:tcPr>
                </a:tc>
                <a:tc>
                  <a:txBody>
                    <a:bodyPr/>
                    <a:lstStyle/>
                    <a:p>
                      <a:pPr marL="0" marR="0" lvl="0" indent="0" algn="ctr" defTabSz="914400" rtl="0" eaLnBrk="1" fontAlgn="base" latinLnBrk="0" hangingPunct="1">
                        <a:lnSpc>
                          <a:spcPct val="100000"/>
                        </a:lnSpc>
                        <a:spcBef>
                          <a:spcPct val="0"/>
                        </a:spcBef>
                        <a:spcAft>
                          <a:spcPts val="600"/>
                        </a:spcAft>
                        <a:buClrTx/>
                        <a:buSzTx/>
                        <a:buFontTx/>
                        <a:buNone/>
                        <a:tabLst/>
                      </a:pPr>
                      <a:r>
                        <a:rPr kumimoji="0" lang="en-US" sz="1200" b="1" i="0" u="none" strike="noStrike" cap="none" normalizeH="0" baseline="0" smtClean="0">
                          <a:ln>
                            <a:noFill/>
                          </a:ln>
                          <a:solidFill>
                            <a:schemeClr val="tx1"/>
                          </a:solidFill>
                          <a:effectLst/>
                          <a:latin typeface="Times New Roman" pitchFamily="18" charset="0"/>
                          <a:ea typeface="Times New Roman" pitchFamily="18" charset="0"/>
                          <a:cs typeface="Arial" charset="0"/>
                        </a:rPr>
                        <a:t>Component name</a:t>
                      </a:r>
                      <a:endParaRPr kumimoji="0" lang="en-US" sz="12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marL="38100" marR="3810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pattFill prst="pct10">
                      <a:fgClr>
                        <a:srgbClr val="FFFFFF"/>
                      </a:fgClr>
                      <a:bgClr>
                        <a:srgbClr val="E5E5E5"/>
                      </a:bgClr>
                    </a:pattFill>
                  </a:tcPr>
                </a:tc>
                <a:tc>
                  <a:txBody>
                    <a:bodyPr/>
                    <a:lstStyle/>
                    <a:p>
                      <a:pPr marL="0" marR="0" lvl="0" indent="0" algn="ctr" defTabSz="914400" rtl="0" eaLnBrk="1" fontAlgn="base" latinLnBrk="0" hangingPunct="1">
                        <a:lnSpc>
                          <a:spcPct val="100000"/>
                        </a:lnSpc>
                        <a:spcBef>
                          <a:spcPct val="0"/>
                        </a:spcBef>
                        <a:spcAft>
                          <a:spcPts val="600"/>
                        </a:spcAft>
                        <a:buClrTx/>
                        <a:buSzTx/>
                        <a:buFontTx/>
                        <a:buNone/>
                        <a:tabLst/>
                      </a:pPr>
                      <a:r>
                        <a:rPr kumimoji="0" lang="en-US" sz="1200" b="1" i="0" u="none" strike="noStrike" cap="none" normalizeH="0" baseline="0" smtClean="0">
                          <a:ln>
                            <a:noFill/>
                          </a:ln>
                          <a:solidFill>
                            <a:schemeClr val="tx1"/>
                          </a:solidFill>
                          <a:effectLst/>
                          <a:latin typeface="Times New Roman" pitchFamily="18" charset="0"/>
                          <a:ea typeface="Times New Roman" pitchFamily="18" charset="0"/>
                          <a:cs typeface="Arial" charset="0"/>
                        </a:rPr>
                        <a:t>SIAS</a:t>
                      </a:r>
                      <a:endParaRPr kumimoji="0" lang="en-US" sz="12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marL="38100" marR="3810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pattFill prst="pct10">
                      <a:fgClr>
                        <a:srgbClr val="FFFFFF"/>
                      </a:fgClr>
                      <a:bgClr>
                        <a:srgbClr val="E5E5E5"/>
                      </a:bgClr>
                    </a:pattFill>
                  </a:tcPr>
                </a:tc>
                <a:tc>
                  <a:txBody>
                    <a:bodyPr/>
                    <a:lstStyle/>
                    <a:p>
                      <a:pPr marL="0" marR="0" lvl="0" indent="0" algn="ctr" defTabSz="914400" rtl="0" eaLnBrk="1" fontAlgn="base" latinLnBrk="0" hangingPunct="1">
                        <a:lnSpc>
                          <a:spcPct val="100000"/>
                        </a:lnSpc>
                        <a:spcBef>
                          <a:spcPct val="0"/>
                        </a:spcBef>
                        <a:spcAft>
                          <a:spcPts val="600"/>
                        </a:spcAft>
                        <a:buClrTx/>
                        <a:buSzTx/>
                        <a:buFontTx/>
                        <a:buNone/>
                        <a:tabLst/>
                      </a:pPr>
                      <a:r>
                        <a:rPr kumimoji="0" lang="en-US" sz="1200" b="1" i="0" u="none" strike="noStrike" cap="none" normalizeH="0" baseline="0" smtClean="0">
                          <a:ln>
                            <a:noFill/>
                          </a:ln>
                          <a:solidFill>
                            <a:schemeClr val="tx1"/>
                          </a:solidFill>
                          <a:effectLst/>
                          <a:latin typeface="Times New Roman" pitchFamily="18" charset="0"/>
                          <a:ea typeface="Times New Roman" pitchFamily="18" charset="0"/>
                          <a:cs typeface="Arial" charset="0"/>
                        </a:rPr>
                        <a:t>CSAS</a:t>
                      </a:r>
                      <a:endParaRPr kumimoji="0" lang="en-US" sz="12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marL="38100" marR="3810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pattFill prst="pct10">
                      <a:fgClr>
                        <a:srgbClr val="FFFFFF"/>
                      </a:fgClr>
                      <a:bgClr>
                        <a:srgbClr val="E5E5E5"/>
                      </a:bgClr>
                    </a:pattFill>
                  </a:tcPr>
                </a:tc>
                <a:tc>
                  <a:txBody>
                    <a:bodyPr/>
                    <a:lstStyle/>
                    <a:p>
                      <a:pPr marL="0" marR="0" lvl="0" indent="0" algn="ctr" defTabSz="914400" rtl="0" eaLnBrk="1" fontAlgn="base" latinLnBrk="0" hangingPunct="1">
                        <a:lnSpc>
                          <a:spcPct val="100000"/>
                        </a:lnSpc>
                        <a:spcBef>
                          <a:spcPct val="0"/>
                        </a:spcBef>
                        <a:spcAft>
                          <a:spcPts val="600"/>
                        </a:spcAft>
                        <a:buClrTx/>
                        <a:buSzTx/>
                        <a:buFontTx/>
                        <a:buNone/>
                        <a:tabLst/>
                      </a:pPr>
                      <a:r>
                        <a:rPr kumimoji="0" lang="en-US" sz="1200" b="1" i="0" u="none" strike="noStrike" cap="none" normalizeH="0" baseline="0" smtClean="0">
                          <a:ln>
                            <a:noFill/>
                          </a:ln>
                          <a:solidFill>
                            <a:schemeClr val="tx1"/>
                          </a:solidFill>
                          <a:effectLst/>
                          <a:latin typeface="Times New Roman" pitchFamily="18" charset="0"/>
                          <a:ea typeface="Times New Roman" pitchFamily="18" charset="0"/>
                          <a:cs typeface="Arial" charset="0"/>
                        </a:rPr>
                        <a:t>RAS</a:t>
                      </a:r>
                      <a:endParaRPr kumimoji="0" lang="en-US" sz="12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marL="38100" marR="3810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pattFill prst="pct10">
                      <a:fgClr>
                        <a:srgbClr val="FFFFFF"/>
                      </a:fgClr>
                      <a:bgClr>
                        <a:srgbClr val="E5E5E5"/>
                      </a:bgClr>
                    </a:pattFill>
                  </a:tcPr>
                </a:tc>
                <a:tc>
                  <a:txBody>
                    <a:bodyPr/>
                    <a:lstStyle/>
                    <a:p>
                      <a:pPr marL="0" marR="0" lvl="0" indent="0" algn="ctr" defTabSz="914400" rtl="0" eaLnBrk="1" fontAlgn="base" latinLnBrk="0" hangingPunct="1">
                        <a:lnSpc>
                          <a:spcPct val="100000"/>
                        </a:lnSpc>
                        <a:spcBef>
                          <a:spcPct val="0"/>
                        </a:spcBef>
                        <a:spcAft>
                          <a:spcPts val="600"/>
                        </a:spcAft>
                        <a:buClrTx/>
                        <a:buSzTx/>
                        <a:buFontTx/>
                        <a:buNone/>
                        <a:tabLst/>
                      </a:pPr>
                      <a:r>
                        <a:rPr kumimoji="0" lang="en-US" sz="1200" b="1" i="0" u="none" strike="noStrike" cap="none" normalizeH="0" baseline="0" dirty="0" smtClean="0">
                          <a:ln>
                            <a:noFill/>
                          </a:ln>
                          <a:solidFill>
                            <a:schemeClr val="tx1"/>
                          </a:solidFill>
                          <a:effectLst/>
                          <a:latin typeface="Times New Roman" pitchFamily="18" charset="0"/>
                          <a:ea typeface="Times New Roman" pitchFamily="18" charset="0"/>
                          <a:cs typeface="Arial" charset="0"/>
                        </a:rPr>
                        <a:t>LOP/LS</a:t>
                      </a:r>
                      <a:endParaRPr kumimoji="0" lang="en-US" sz="1200" b="0" i="0" u="none" strike="noStrike" cap="none" normalizeH="0" baseline="0" dirty="0" smtClean="0">
                        <a:ln>
                          <a:noFill/>
                        </a:ln>
                        <a:solidFill>
                          <a:schemeClr val="tx1"/>
                        </a:solidFill>
                        <a:effectLst/>
                        <a:latin typeface="Times New Roman" pitchFamily="18" charset="0"/>
                        <a:ea typeface="Times New Roman" pitchFamily="18" charset="0"/>
                        <a:cs typeface="Arial" charset="0"/>
                      </a:endParaRPr>
                    </a:p>
                  </a:txBody>
                  <a:tcPr marL="38100" marR="3810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pattFill prst="pct10">
                      <a:fgClr>
                        <a:srgbClr val="FFFFFF"/>
                      </a:fgClr>
                      <a:bgClr>
                        <a:srgbClr val="E5E5E5"/>
                      </a:bgClr>
                    </a:pattFill>
                  </a:tcPr>
                </a:tc>
              </a:tr>
              <a:tr h="314325">
                <a:tc>
                  <a:txBody>
                    <a:bodyPr/>
                    <a:lstStyle/>
                    <a:p>
                      <a:pPr marL="0" marR="0" lvl="0" indent="0" algn="l" defTabSz="914400" rtl="0" eaLnBrk="1" fontAlgn="base" latinLnBrk="0" hangingPunct="1">
                        <a:lnSpc>
                          <a:spcPct val="100000"/>
                        </a:lnSpc>
                        <a:spcBef>
                          <a:spcPct val="0"/>
                        </a:spcBef>
                        <a:spcAft>
                          <a:spcPts val="600"/>
                        </a:spcAft>
                        <a:buClrTx/>
                        <a:buSzTx/>
                        <a:buFontTx/>
                        <a:buNone/>
                        <a:tabLst/>
                      </a:pPr>
                      <a:r>
                        <a:rPr kumimoji="0" lang="en-US" sz="1200" b="0" i="0" u="none" strike="noStrike" cap="none" normalizeH="0" baseline="0" smtClean="0">
                          <a:ln>
                            <a:noFill/>
                          </a:ln>
                          <a:solidFill>
                            <a:schemeClr val="bg1"/>
                          </a:solidFill>
                          <a:effectLst/>
                          <a:latin typeface="Times New Roman" pitchFamily="18" charset="0"/>
                          <a:ea typeface="Times New Roman" pitchFamily="18" charset="0"/>
                          <a:cs typeface="Arial" charset="0"/>
                        </a:rPr>
                        <a:t>SIA P02, SIB P02</a:t>
                      </a:r>
                    </a:p>
                  </a:txBody>
                  <a:tcPr marL="38100" marR="3810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tx1"/>
                    </a:solidFill>
                  </a:tcPr>
                </a:tc>
                <a:tc>
                  <a:txBody>
                    <a:bodyPr/>
                    <a:lstStyle/>
                    <a:p>
                      <a:pPr marL="0" marR="0" lvl="0" indent="0" algn="l" defTabSz="914400" rtl="0" eaLnBrk="1" fontAlgn="base" latinLnBrk="0" hangingPunct="1">
                        <a:lnSpc>
                          <a:spcPct val="100000"/>
                        </a:lnSpc>
                        <a:spcBef>
                          <a:spcPct val="0"/>
                        </a:spcBef>
                        <a:spcAft>
                          <a:spcPts val="600"/>
                        </a:spcAft>
                        <a:buClrTx/>
                        <a:buSzTx/>
                        <a:buFontTx/>
                        <a:buNone/>
                        <a:tabLst/>
                      </a:pPr>
                      <a:r>
                        <a:rPr kumimoji="0" lang="en-US" sz="1200" b="0" i="0" u="none" strike="noStrike" cap="none" normalizeH="0" baseline="0" smtClean="0">
                          <a:ln>
                            <a:noFill/>
                          </a:ln>
                          <a:solidFill>
                            <a:schemeClr val="bg1"/>
                          </a:solidFill>
                          <a:effectLst/>
                          <a:latin typeface="Times New Roman" pitchFamily="18" charset="0"/>
                          <a:ea typeface="Times New Roman" pitchFamily="18" charset="0"/>
                          <a:cs typeface="Arial" charset="0"/>
                        </a:rPr>
                        <a:t>HPSI pump</a:t>
                      </a:r>
                    </a:p>
                  </a:txBody>
                  <a:tcPr marL="38100" marR="3810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tx1"/>
                    </a:solidFill>
                  </a:tcPr>
                </a:tc>
                <a:tc>
                  <a:txBody>
                    <a:bodyPr/>
                    <a:lstStyle/>
                    <a:p>
                      <a:pPr marL="0" marR="0" lvl="0" indent="0" algn="ctr" defTabSz="914400" rtl="0" eaLnBrk="1" fontAlgn="base" latinLnBrk="0" hangingPunct="1">
                        <a:lnSpc>
                          <a:spcPct val="100000"/>
                        </a:lnSpc>
                        <a:spcBef>
                          <a:spcPct val="0"/>
                        </a:spcBef>
                        <a:spcAft>
                          <a:spcPts val="600"/>
                        </a:spcAft>
                        <a:buClrTx/>
                        <a:buSzTx/>
                        <a:buFontTx/>
                        <a:buNone/>
                        <a:tabLst/>
                      </a:pPr>
                      <a:r>
                        <a:rPr kumimoji="0" lang="en-US" sz="1200" b="0" i="0" u="none" strike="noStrike" cap="none" normalizeH="0" baseline="0" smtClean="0">
                          <a:ln>
                            <a:noFill/>
                          </a:ln>
                          <a:solidFill>
                            <a:schemeClr val="bg1"/>
                          </a:solidFill>
                          <a:effectLst/>
                          <a:latin typeface="Times New Roman" pitchFamily="18" charset="0"/>
                          <a:ea typeface="Times New Roman" pitchFamily="18" charset="0"/>
                          <a:cs typeface="Arial" charset="0"/>
                        </a:rPr>
                        <a:t>start</a:t>
                      </a:r>
                    </a:p>
                  </a:txBody>
                  <a:tcPr marL="38100" marR="3810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tx1"/>
                    </a:solidFill>
                  </a:tcPr>
                </a:tc>
                <a:tc>
                  <a:txBody>
                    <a:bodyPr/>
                    <a:lstStyle/>
                    <a:p>
                      <a:pPr marL="0" marR="0" lvl="0" indent="0" algn="ctr" defTabSz="914400" rtl="0" eaLnBrk="1" fontAlgn="base" latinLnBrk="0" hangingPunct="1">
                        <a:lnSpc>
                          <a:spcPct val="100000"/>
                        </a:lnSpc>
                        <a:spcBef>
                          <a:spcPct val="0"/>
                        </a:spcBef>
                        <a:spcAft>
                          <a:spcPts val="600"/>
                        </a:spcAft>
                        <a:buClrTx/>
                        <a:buSzTx/>
                        <a:buFontTx/>
                        <a:buNone/>
                        <a:tabLst/>
                      </a:pPr>
                      <a:r>
                        <a:rPr kumimoji="0" lang="en-US" sz="1200" b="0" i="0" u="none" strike="noStrike" cap="none" normalizeH="0" baseline="0" smtClean="0">
                          <a:ln>
                            <a:noFill/>
                          </a:ln>
                          <a:solidFill>
                            <a:schemeClr val="bg1"/>
                          </a:solidFill>
                          <a:effectLst/>
                          <a:latin typeface="Times New Roman" pitchFamily="18" charset="0"/>
                          <a:ea typeface="Times New Roman" pitchFamily="18" charset="0"/>
                          <a:cs typeface="Arial" charset="0"/>
                        </a:rPr>
                        <a:t>start</a:t>
                      </a:r>
                    </a:p>
                  </a:txBody>
                  <a:tcPr marL="38100" marR="3810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tx1"/>
                    </a:solidFill>
                  </a:tcPr>
                </a:tc>
                <a:tc>
                  <a:txBody>
                    <a:bodyPr/>
                    <a:lstStyle/>
                    <a:p>
                      <a:pPr marL="0" marR="0" lvl="0" indent="0" algn="ctr" defTabSz="914400" rtl="0" eaLnBrk="1" fontAlgn="base" latinLnBrk="0" hangingPunct="1">
                        <a:lnSpc>
                          <a:spcPct val="100000"/>
                        </a:lnSpc>
                        <a:spcBef>
                          <a:spcPct val="0"/>
                        </a:spcBef>
                        <a:spcAft>
                          <a:spcPts val="600"/>
                        </a:spcAft>
                        <a:buClrTx/>
                        <a:buSzTx/>
                        <a:buFontTx/>
                        <a:buNone/>
                        <a:tabLst/>
                      </a:pPr>
                      <a:endParaRPr kumimoji="0" lang="en-US" sz="1200" b="0" i="0" u="none" strike="noStrike" cap="none" normalizeH="0" baseline="0" smtClean="0">
                        <a:ln>
                          <a:noFill/>
                        </a:ln>
                        <a:solidFill>
                          <a:schemeClr val="bg1"/>
                        </a:solidFill>
                        <a:effectLst/>
                        <a:latin typeface="Times New Roman" pitchFamily="18" charset="0"/>
                        <a:ea typeface="Times New Roman" pitchFamily="18" charset="0"/>
                        <a:cs typeface="Arial" charset="0"/>
                      </a:endParaRPr>
                    </a:p>
                  </a:txBody>
                  <a:tcPr marL="38100" marR="3810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tx1"/>
                    </a:solidFill>
                  </a:tcPr>
                </a:tc>
                <a:tc>
                  <a:txBody>
                    <a:bodyPr/>
                    <a:lstStyle/>
                    <a:p>
                      <a:pPr marL="0" marR="0" lvl="0" indent="0" algn="ctr" defTabSz="914400" rtl="0" eaLnBrk="1" fontAlgn="base" latinLnBrk="0" hangingPunct="1">
                        <a:lnSpc>
                          <a:spcPct val="100000"/>
                        </a:lnSpc>
                        <a:spcBef>
                          <a:spcPct val="0"/>
                        </a:spcBef>
                        <a:spcAft>
                          <a:spcPts val="600"/>
                        </a:spcAft>
                        <a:buClrTx/>
                        <a:buSzTx/>
                        <a:buFontTx/>
                        <a:buNone/>
                        <a:tabLst/>
                      </a:pPr>
                      <a:r>
                        <a:rPr kumimoji="0" lang="en-US" sz="1200" b="0" i="0" u="none" strike="noStrike" cap="none" normalizeH="0" baseline="0" smtClean="0">
                          <a:ln>
                            <a:noFill/>
                          </a:ln>
                          <a:solidFill>
                            <a:schemeClr val="bg1"/>
                          </a:solidFill>
                          <a:effectLst/>
                          <a:latin typeface="Times New Roman" pitchFamily="18" charset="0"/>
                          <a:ea typeface="Times New Roman" pitchFamily="18" charset="0"/>
                          <a:cs typeface="Arial" charset="0"/>
                        </a:rPr>
                        <a:t>stop</a:t>
                      </a:r>
                    </a:p>
                  </a:txBody>
                  <a:tcPr marL="38100" marR="3810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tx1"/>
                    </a:solidFill>
                  </a:tcPr>
                </a:tc>
              </a:tr>
              <a:tr h="314325">
                <a:tc>
                  <a:txBody>
                    <a:bodyPr/>
                    <a:lstStyle/>
                    <a:p>
                      <a:pPr marL="0" marR="0" lvl="0" indent="0" algn="l" defTabSz="914400" rtl="0" eaLnBrk="1" fontAlgn="base" latinLnBrk="0" hangingPunct="1">
                        <a:lnSpc>
                          <a:spcPct val="100000"/>
                        </a:lnSpc>
                        <a:spcBef>
                          <a:spcPct val="0"/>
                        </a:spcBef>
                        <a:spcAft>
                          <a:spcPts val="600"/>
                        </a:spcAft>
                        <a:buClrTx/>
                        <a:buSzTx/>
                        <a:buFontTx/>
                        <a:buNone/>
                        <a:tabLst/>
                      </a:pPr>
                      <a:r>
                        <a:rPr kumimoji="0" lang="en-US" sz="1200" b="0" i="0" u="none" strike="noStrike" cap="none" normalizeH="0" baseline="0" smtClean="0">
                          <a:ln>
                            <a:noFill/>
                          </a:ln>
                          <a:solidFill>
                            <a:schemeClr val="bg1"/>
                          </a:solidFill>
                          <a:effectLst/>
                          <a:latin typeface="Times New Roman" pitchFamily="18" charset="0"/>
                          <a:ea typeface="Times New Roman" pitchFamily="18" charset="0"/>
                          <a:cs typeface="Arial" charset="0"/>
                        </a:rPr>
                        <a:t>SIA P01, SIB P01</a:t>
                      </a:r>
                    </a:p>
                  </a:txBody>
                  <a:tcPr marL="38100" marR="3810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tx1"/>
                    </a:solidFill>
                  </a:tcPr>
                </a:tc>
                <a:tc>
                  <a:txBody>
                    <a:bodyPr/>
                    <a:lstStyle/>
                    <a:p>
                      <a:pPr marL="0" marR="0" lvl="0" indent="0" algn="l" defTabSz="914400" rtl="0" eaLnBrk="1" fontAlgn="base" latinLnBrk="0" hangingPunct="1">
                        <a:lnSpc>
                          <a:spcPct val="100000"/>
                        </a:lnSpc>
                        <a:spcBef>
                          <a:spcPct val="0"/>
                        </a:spcBef>
                        <a:spcAft>
                          <a:spcPts val="600"/>
                        </a:spcAft>
                        <a:buClrTx/>
                        <a:buSzTx/>
                        <a:buFontTx/>
                        <a:buNone/>
                        <a:tabLst/>
                      </a:pPr>
                      <a:r>
                        <a:rPr kumimoji="0" lang="en-US" sz="1200" b="0" i="0" u="none" strike="noStrike" cap="none" normalizeH="0" baseline="0" smtClean="0">
                          <a:ln>
                            <a:noFill/>
                          </a:ln>
                          <a:solidFill>
                            <a:schemeClr val="bg1"/>
                          </a:solidFill>
                          <a:effectLst/>
                          <a:latin typeface="Times New Roman" pitchFamily="18" charset="0"/>
                          <a:ea typeface="Times New Roman" pitchFamily="18" charset="0"/>
                          <a:cs typeface="Arial" charset="0"/>
                        </a:rPr>
                        <a:t>LPSI  pump</a:t>
                      </a:r>
                    </a:p>
                  </a:txBody>
                  <a:tcPr marL="38100" marR="3810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tx1"/>
                    </a:solidFill>
                  </a:tcPr>
                </a:tc>
                <a:tc>
                  <a:txBody>
                    <a:bodyPr/>
                    <a:lstStyle/>
                    <a:p>
                      <a:pPr marL="0" marR="0" lvl="0" indent="0" algn="ctr" defTabSz="914400" rtl="0" eaLnBrk="1" fontAlgn="base" latinLnBrk="0" hangingPunct="1">
                        <a:lnSpc>
                          <a:spcPct val="100000"/>
                        </a:lnSpc>
                        <a:spcBef>
                          <a:spcPct val="0"/>
                        </a:spcBef>
                        <a:spcAft>
                          <a:spcPts val="600"/>
                        </a:spcAft>
                        <a:buClrTx/>
                        <a:buSzTx/>
                        <a:buFontTx/>
                        <a:buNone/>
                        <a:tabLst/>
                      </a:pPr>
                      <a:r>
                        <a:rPr kumimoji="0" lang="en-US" sz="1200" b="0" i="0" u="none" strike="noStrike" cap="none" normalizeH="0" baseline="0" smtClean="0">
                          <a:ln>
                            <a:noFill/>
                          </a:ln>
                          <a:solidFill>
                            <a:schemeClr val="bg1"/>
                          </a:solidFill>
                          <a:effectLst/>
                          <a:latin typeface="Times New Roman" pitchFamily="18" charset="0"/>
                          <a:ea typeface="Times New Roman" pitchFamily="18" charset="0"/>
                          <a:cs typeface="Arial" charset="0"/>
                        </a:rPr>
                        <a:t>start</a:t>
                      </a:r>
                    </a:p>
                  </a:txBody>
                  <a:tcPr marL="38100" marR="3810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tx1"/>
                    </a:solidFill>
                  </a:tcPr>
                </a:tc>
                <a:tc>
                  <a:txBody>
                    <a:bodyPr/>
                    <a:lstStyle/>
                    <a:p>
                      <a:pPr marL="0" marR="0" lvl="0" indent="0" algn="ctr" defTabSz="914400" rtl="0" eaLnBrk="1" fontAlgn="base" latinLnBrk="0" hangingPunct="1">
                        <a:lnSpc>
                          <a:spcPct val="100000"/>
                        </a:lnSpc>
                        <a:spcBef>
                          <a:spcPct val="0"/>
                        </a:spcBef>
                        <a:spcAft>
                          <a:spcPts val="600"/>
                        </a:spcAft>
                        <a:buClrTx/>
                        <a:buSzTx/>
                        <a:buFontTx/>
                        <a:buNone/>
                        <a:tabLst/>
                      </a:pPr>
                      <a:r>
                        <a:rPr kumimoji="0" lang="en-US" sz="1200" b="0" i="0" u="none" strike="noStrike" cap="none" normalizeH="0" baseline="0" smtClean="0">
                          <a:ln>
                            <a:noFill/>
                          </a:ln>
                          <a:solidFill>
                            <a:schemeClr val="bg1"/>
                          </a:solidFill>
                          <a:effectLst/>
                          <a:latin typeface="Times New Roman" pitchFamily="18" charset="0"/>
                          <a:ea typeface="Times New Roman" pitchFamily="18" charset="0"/>
                          <a:cs typeface="Arial" charset="0"/>
                        </a:rPr>
                        <a:t>start</a:t>
                      </a:r>
                    </a:p>
                  </a:txBody>
                  <a:tcPr marL="38100" marR="3810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tx1"/>
                    </a:solidFill>
                  </a:tcPr>
                </a:tc>
                <a:tc>
                  <a:txBody>
                    <a:bodyPr/>
                    <a:lstStyle/>
                    <a:p>
                      <a:pPr marL="0" marR="0" lvl="0" indent="0" algn="ctr" defTabSz="914400" rtl="0" eaLnBrk="1" fontAlgn="base" latinLnBrk="0" hangingPunct="1">
                        <a:lnSpc>
                          <a:spcPct val="100000"/>
                        </a:lnSpc>
                        <a:spcBef>
                          <a:spcPct val="0"/>
                        </a:spcBef>
                        <a:spcAft>
                          <a:spcPts val="600"/>
                        </a:spcAft>
                        <a:buClrTx/>
                        <a:buSzTx/>
                        <a:buFontTx/>
                        <a:buNone/>
                        <a:tabLst/>
                      </a:pPr>
                      <a:r>
                        <a:rPr kumimoji="0" lang="en-US" sz="1200" b="0" i="0" u="none" strike="noStrike" cap="none" normalizeH="0" baseline="0" smtClean="0">
                          <a:ln>
                            <a:noFill/>
                          </a:ln>
                          <a:solidFill>
                            <a:schemeClr val="bg1"/>
                          </a:solidFill>
                          <a:effectLst/>
                          <a:latin typeface="Times New Roman" pitchFamily="18" charset="0"/>
                          <a:ea typeface="Times New Roman" pitchFamily="18" charset="0"/>
                          <a:cs typeface="Arial" charset="0"/>
                        </a:rPr>
                        <a:t>stop</a:t>
                      </a:r>
                    </a:p>
                  </a:txBody>
                  <a:tcPr marL="38100" marR="3810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tx1"/>
                    </a:solidFill>
                  </a:tcPr>
                </a:tc>
                <a:tc>
                  <a:txBody>
                    <a:bodyPr/>
                    <a:lstStyle/>
                    <a:p>
                      <a:pPr marL="0" marR="0" lvl="0" indent="0" algn="ctr" defTabSz="914400" rtl="0" eaLnBrk="1" fontAlgn="base" latinLnBrk="0" hangingPunct="1">
                        <a:lnSpc>
                          <a:spcPct val="100000"/>
                        </a:lnSpc>
                        <a:spcBef>
                          <a:spcPct val="0"/>
                        </a:spcBef>
                        <a:spcAft>
                          <a:spcPts val="600"/>
                        </a:spcAft>
                        <a:buClrTx/>
                        <a:buSzTx/>
                        <a:buFontTx/>
                        <a:buNone/>
                        <a:tabLst/>
                      </a:pPr>
                      <a:r>
                        <a:rPr kumimoji="0" lang="en-US" sz="1200" b="0" i="0" u="none" strike="noStrike" cap="none" normalizeH="0" baseline="0" smtClean="0">
                          <a:ln>
                            <a:noFill/>
                          </a:ln>
                          <a:solidFill>
                            <a:schemeClr val="bg1"/>
                          </a:solidFill>
                          <a:effectLst/>
                          <a:latin typeface="Times New Roman" pitchFamily="18" charset="0"/>
                          <a:ea typeface="Times New Roman" pitchFamily="18" charset="0"/>
                          <a:cs typeface="Arial" charset="0"/>
                        </a:rPr>
                        <a:t>stop</a:t>
                      </a:r>
                    </a:p>
                  </a:txBody>
                  <a:tcPr marL="38100" marR="3810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tx1"/>
                    </a:solidFill>
                  </a:tcPr>
                </a:tc>
              </a:tr>
              <a:tr h="314325">
                <a:tc>
                  <a:txBody>
                    <a:bodyPr/>
                    <a:lstStyle/>
                    <a:p>
                      <a:pPr marL="0" marR="0" lvl="0" indent="0" algn="l" defTabSz="914400" rtl="0" eaLnBrk="1" fontAlgn="base" latinLnBrk="0" hangingPunct="1">
                        <a:lnSpc>
                          <a:spcPct val="100000"/>
                        </a:lnSpc>
                        <a:spcBef>
                          <a:spcPct val="0"/>
                        </a:spcBef>
                        <a:spcAft>
                          <a:spcPts val="600"/>
                        </a:spcAft>
                        <a:buClrTx/>
                        <a:buSzTx/>
                        <a:buFontTx/>
                        <a:buNone/>
                        <a:tabLst/>
                      </a:pPr>
                      <a:r>
                        <a:rPr kumimoji="0" lang="en-US" sz="1200" b="0" i="0" u="none" strike="noStrike" cap="none" normalizeH="0" baseline="0" smtClean="0">
                          <a:ln>
                            <a:noFill/>
                          </a:ln>
                          <a:solidFill>
                            <a:schemeClr val="bg1"/>
                          </a:solidFill>
                          <a:effectLst/>
                          <a:latin typeface="Times New Roman" pitchFamily="18" charset="0"/>
                          <a:ea typeface="Times New Roman" pitchFamily="18" charset="0"/>
                          <a:cs typeface="Arial" charset="0"/>
                        </a:rPr>
                        <a:t>SIA P03, SIB P03</a:t>
                      </a:r>
                    </a:p>
                  </a:txBody>
                  <a:tcPr marL="38100" marR="3810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tx1"/>
                    </a:solidFill>
                  </a:tcPr>
                </a:tc>
                <a:tc>
                  <a:txBody>
                    <a:bodyPr/>
                    <a:lstStyle/>
                    <a:p>
                      <a:pPr marL="0" marR="0" lvl="0" indent="0" algn="l" defTabSz="914400" rtl="0" eaLnBrk="1" fontAlgn="base" latinLnBrk="0" hangingPunct="1">
                        <a:lnSpc>
                          <a:spcPct val="100000"/>
                        </a:lnSpc>
                        <a:spcBef>
                          <a:spcPct val="0"/>
                        </a:spcBef>
                        <a:spcAft>
                          <a:spcPts val="600"/>
                        </a:spcAft>
                        <a:buClrTx/>
                        <a:buSzTx/>
                        <a:buFontTx/>
                        <a:buNone/>
                        <a:tabLst/>
                      </a:pPr>
                      <a:r>
                        <a:rPr kumimoji="0" lang="en-US" sz="1200" b="0" i="0" u="none" strike="noStrike" cap="none" normalizeH="0" baseline="0" smtClean="0">
                          <a:ln>
                            <a:noFill/>
                          </a:ln>
                          <a:solidFill>
                            <a:schemeClr val="bg1"/>
                          </a:solidFill>
                          <a:effectLst/>
                          <a:latin typeface="Times New Roman" pitchFamily="18" charset="0"/>
                          <a:ea typeface="Times New Roman" pitchFamily="18" charset="0"/>
                          <a:cs typeface="Arial" charset="0"/>
                        </a:rPr>
                        <a:t>CS pump</a:t>
                      </a:r>
                    </a:p>
                  </a:txBody>
                  <a:tcPr marL="38100" marR="3810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tx1"/>
                    </a:solidFill>
                  </a:tcPr>
                </a:tc>
                <a:tc>
                  <a:txBody>
                    <a:bodyPr/>
                    <a:lstStyle/>
                    <a:p>
                      <a:pPr marL="0" marR="0" lvl="0" indent="0" algn="ctr" defTabSz="914400" rtl="0" eaLnBrk="1" fontAlgn="base" latinLnBrk="0" hangingPunct="1">
                        <a:lnSpc>
                          <a:spcPct val="100000"/>
                        </a:lnSpc>
                        <a:spcBef>
                          <a:spcPct val="0"/>
                        </a:spcBef>
                        <a:spcAft>
                          <a:spcPts val="600"/>
                        </a:spcAft>
                        <a:buClrTx/>
                        <a:buSzTx/>
                        <a:buFontTx/>
                        <a:buNone/>
                        <a:tabLst/>
                      </a:pPr>
                      <a:r>
                        <a:rPr kumimoji="0" lang="en-US" sz="1200" b="0" i="0" u="none" strike="noStrike" cap="none" normalizeH="0" baseline="0" smtClean="0">
                          <a:ln>
                            <a:noFill/>
                          </a:ln>
                          <a:solidFill>
                            <a:schemeClr val="bg1"/>
                          </a:solidFill>
                          <a:effectLst/>
                          <a:latin typeface="Times New Roman" pitchFamily="18" charset="0"/>
                          <a:ea typeface="Times New Roman" pitchFamily="18" charset="0"/>
                          <a:cs typeface="Arial" charset="0"/>
                        </a:rPr>
                        <a:t>start</a:t>
                      </a:r>
                    </a:p>
                  </a:txBody>
                  <a:tcPr marL="38100" marR="3810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tx1"/>
                    </a:solidFill>
                  </a:tcPr>
                </a:tc>
                <a:tc>
                  <a:txBody>
                    <a:bodyPr/>
                    <a:lstStyle/>
                    <a:p>
                      <a:pPr marL="0" marR="0" lvl="0" indent="0" algn="ctr" defTabSz="914400" rtl="0" eaLnBrk="1" fontAlgn="base" latinLnBrk="0" hangingPunct="1">
                        <a:lnSpc>
                          <a:spcPct val="100000"/>
                        </a:lnSpc>
                        <a:spcBef>
                          <a:spcPct val="0"/>
                        </a:spcBef>
                        <a:spcAft>
                          <a:spcPts val="600"/>
                        </a:spcAft>
                        <a:buClrTx/>
                        <a:buSzTx/>
                        <a:buFontTx/>
                        <a:buNone/>
                        <a:tabLst/>
                      </a:pPr>
                      <a:r>
                        <a:rPr kumimoji="0" lang="en-US" sz="1200" b="0" i="0" u="none" strike="noStrike" cap="none" normalizeH="0" baseline="0" smtClean="0">
                          <a:ln>
                            <a:noFill/>
                          </a:ln>
                          <a:solidFill>
                            <a:schemeClr val="bg1"/>
                          </a:solidFill>
                          <a:effectLst/>
                          <a:latin typeface="Times New Roman" pitchFamily="18" charset="0"/>
                          <a:ea typeface="Times New Roman" pitchFamily="18" charset="0"/>
                          <a:cs typeface="Arial" charset="0"/>
                        </a:rPr>
                        <a:t>start</a:t>
                      </a:r>
                    </a:p>
                  </a:txBody>
                  <a:tcPr marL="38100" marR="3810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tx1"/>
                    </a:solidFill>
                  </a:tcPr>
                </a:tc>
                <a:tc>
                  <a:txBody>
                    <a:bodyPr/>
                    <a:lstStyle/>
                    <a:p>
                      <a:pPr marL="0" marR="0" lvl="0" indent="0" algn="ctr" defTabSz="914400" rtl="0" eaLnBrk="1" fontAlgn="base" latinLnBrk="0" hangingPunct="1">
                        <a:lnSpc>
                          <a:spcPct val="100000"/>
                        </a:lnSpc>
                        <a:spcBef>
                          <a:spcPct val="0"/>
                        </a:spcBef>
                        <a:spcAft>
                          <a:spcPts val="600"/>
                        </a:spcAft>
                        <a:buClrTx/>
                        <a:buSzTx/>
                        <a:buFontTx/>
                        <a:buNone/>
                        <a:tabLst/>
                      </a:pPr>
                      <a:endParaRPr kumimoji="0" lang="en-US" sz="1200" b="0" i="0" u="none" strike="noStrike" cap="none" normalizeH="0" baseline="0" smtClean="0">
                        <a:ln>
                          <a:noFill/>
                        </a:ln>
                        <a:solidFill>
                          <a:schemeClr val="bg1"/>
                        </a:solidFill>
                        <a:effectLst/>
                        <a:latin typeface="Times New Roman" pitchFamily="18" charset="0"/>
                        <a:ea typeface="Times New Roman" pitchFamily="18" charset="0"/>
                        <a:cs typeface="Arial" charset="0"/>
                      </a:endParaRPr>
                    </a:p>
                  </a:txBody>
                  <a:tcPr marL="38100" marR="3810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tx1"/>
                    </a:solidFill>
                  </a:tcPr>
                </a:tc>
                <a:tc>
                  <a:txBody>
                    <a:bodyPr/>
                    <a:lstStyle/>
                    <a:p>
                      <a:pPr marL="0" marR="0" lvl="0" indent="0" algn="ctr" defTabSz="914400" rtl="0" eaLnBrk="1" fontAlgn="base" latinLnBrk="0" hangingPunct="1">
                        <a:lnSpc>
                          <a:spcPct val="100000"/>
                        </a:lnSpc>
                        <a:spcBef>
                          <a:spcPct val="0"/>
                        </a:spcBef>
                        <a:spcAft>
                          <a:spcPts val="600"/>
                        </a:spcAft>
                        <a:buClrTx/>
                        <a:buSzTx/>
                        <a:buFontTx/>
                        <a:buNone/>
                        <a:tabLst/>
                      </a:pPr>
                      <a:r>
                        <a:rPr kumimoji="0" lang="en-US" sz="1200" b="0" i="0" u="none" strike="noStrike" cap="none" normalizeH="0" baseline="0" smtClean="0">
                          <a:ln>
                            <a:noFill/>
                          </a:ln>
                          <a:solidFill>
                            <a:schemeClr val="bg1"/>
                          </a:solidFill>
                          <a:effectLst/>
                          <a:latin typeface="Times New Roman" pitchFamily="18" charset="0"/>
                          <a:ea typeface="Times New Roman" pitchFamily="18" charset="0"/>
                          <a:cs typeface="Arial" charset="0"/>
                        </a:rPr>
                        <a:t>stop</a:t>
                      </a:r>
                    </a:p>
                  </a:txBody>
                  <a:tcPr marL="38100" marR="3810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tx1"/>
                    </a:solidFill>
                  </a:tcPr>
                </a:tc>
              </a:tr>
              <a:tr h="503238">
                <a:tc>
                  <a:txBody>
                    <a:bodyPr/>
                    <a:lstStyle/>
                    <a:p>
                      <a:pPr marL="0" marR="0" lvl="0" indent="0" algn="l" defTabSz="914400" rtl="0" eaLnBrk="1" fontAlgn="base" latinLnBrk="0" hangingPunct="1">
                        <a:lnSpc>
                          <a:spcPct val="100000"/>
                        </a:lnSpc>
                        <a:spcBef>
                          <a:spcPct val="0"/>
                        </a:spcBef>
                        <a:spcAft>
                          <a:spcPts val="600"/>
                        </a:spcAft>
                        <a:buClrTx/>
                        <a:buSzTx/>
                        <a:buFontTx/>
                        <a:buNone/>
                        <a:tabLst/>
                      </a:pPr>
                      <a:r>
                        <a:rPr kumimoji="0" lang="en-US" sz="1200" b="0" i="0" u="none" strike="noStrike" cap="none" normalizeH="0" baseline="0" smtClean="0">
                          <a:ln>
                            <a:noFill/>
                          </a:ln>
                          <a:solidFill>
                            <a:schemeClr val="bg1"/>
                          </a:solidFill>
                          <a:effectLst/>
                          <a:latin typeface="Times New Roman" pitchFamily="18" charset="0"/>
                          <a:ea typeface="Times New Roman" pitchFamily="18" charset="0"/>
                          <a:cs typeface="Arial" charset="0"/>
                        </a:rPr>
                        <a:t>659-660&amp;664-669</a:t>
                      </a:r>
                    </a:p>
                  </a:txBody>
                  <a:tcPr marL="38100" marR="3810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tx1"/>
                    </a:solidFill>
                  </a:tcPr>
                </a:tc>
                <a:tc>
                  <a:txBody>
                    <a:bodyPr/>
                    <a:lstStyle/>
                    <a:p>
                      <a:pPr marL="0" marR="0" lvl="0" indent="0" algn="l" defTabSz="914400" rtl="0" eaLnBrk="1" fontAlgn="base" latinLnBrk="0" hangingPunct="1">
                        <a:lnSpc>
                          <a:spcPct val="100000"/>
                        </a:lnSpc>
                        <a:spcBef>
                          <a:spcPct val="0"/>
                        </a:spcBef>
                        <a:spcAft>
                          <a:spcPts val="600"/>
                        </a:spcAft>
                        <a:buClrTx/>
                        <a:buSzTx/>
                        <a:buFontTx/>
                        <a:buNone/>
                        <a:tabLst/>
                      </a:pPr>
                      <a:r>
                        <a:rPr kumimoji="0" lang="en-US" sz="1200" b="0" i="0" u="none" strike="noStrike" cap="none" normalizeH="0" baseline="0" smtClean="0">
                          <a:ln>
                            <a:noFill/>
                          </a:ln>
                          <a:solidFill>
                            <a:schemeClr val="bg1"/>
                          </a:solidFill>
                          <a:effectLst/>
                          <a:latin typeface="Times New Roman" pitchFamily="18" charset="0"/>
                          <a:ea typeface="Times New Roman" pitchFamily="18" charset="0"/>
                          <a:cs typeface="Arial" charset="0"/>
                        </a:rPr>
                        <a:t>SI pump recirculation valves</a:t>
                      </a:r>
                    </a:p>
                  </a:txBody>
                  <a:tcPr marL="38100" marR="3810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tx1"/>
                    </a:solidFill>
                  </a:tcPr>
                </a:tc>
                <a:tc>
                  <a:txBody>
                    <a:bodyPr/>
                    <a:lstStyle/>
                    <a:p>
                      <a:pPr marL="0" marR="0" lvl="0" indent="0" algn="ctr" defTabSz="914400" rtl="0" eaLnBrk="1" fontAlgn="base" latinLnBrk="0" hangingPunct="1">
                        <a:lnSpc>
                          <a:spcPct val="100000"/>
                        </a:lnSpc>
                        <a:spcBef>
                          <a:spcPct val="0"/>
                        </a:spcBef>
                        <a:spcAft>
                          <a:spcPts val="600"/>
                        </a:spcAft>
                        <a:buClrTx/>
                        <a:buSzTx/>
                        <a:buFontTx/>
                        <a:buNone/>
                        <a:tabLst/>
                      </a:pPr>
                      <a:endParaRPr kumimoji="0" lang="en-US" sz="1200" b="0" i="0" u="none" strike="noStrike" cap="none" normalizeH="0" baseline="0" smtClean="0">
                        <a:ln>
                          <a:noFill/>
                        </a:ln>
                        <a:solidFill>
                          <a:schemeClr val="bg1"/>
                        </a:solidFill>
                        <a:effectLst/>
                        <a:latin typeface="Times New Roman" pitchFamily="18" charset="0"/>
                        <a:ea typeface="Times New Roman" pitchFamily="18" charset="0"/>
                        <a:cs typeface="Arial" charset="0"/>
                      </a:endParaRPr>
                    </a:p>
                  </a:txBody>
                  <a:tcPr marL="38100" marR="3810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tx1"/>
                    </a:solidFill>
                  </a:tcPr>
                </a:tc>
                <a:tc>
                  <a:txBody>
                    <a:bodyPr/>
                    <a:lstStyle/>
                    <a:p>
                      <a:pPr marL="0" marR="0" lvl="0" indent="0" algn="ctr" defTabSz="914400" rtl="0" eaLnBrk="1" fontAlgn="base" latinLnBrk="0" hangingPunct="1">
                        <a:lnSpc>
                          <a:spcPct val="100000"/>
                        </a:lnSpc>
                        <a:spcBef>
                          <a:spcPct val="0"/>
                        </a:spcBef>
                        <a:spcAft>
                          <a:spcPts val="600"/>
                        </a:spcAft>
                        <a:buClrTx/>
                        <a:buSzTx/>
                        <a:buFontTx/>
                        <a:buNone/>
                        <a:tabLst/>
                      </a:pPr>
                      <a:endParaRPr kumimoji="0" lang="en-US" sz="1200" b="0" i="0" u="none" strike="noStrike" cap="none" normalizeH="0" baseline="0" smtClean="0">
                        <a:ln>
                          <a:noFill/>
                        </a:ln>
                        <a:solidFill>
                          <a:schemeClr val="bg1"/>
                        </a:solidFill>
                        <a:effectLst/>
                        <a:latin typeface="Times New Roman" pitchFamily="18" charset="0"/>
                        <a:ea typeface="Times New Roman" pitchFamily="18" charset="0"/>
                        <a:cs typeface="Arial" charset="0"/>
                      </a:endParaRPr>
                    </a:p>
                  </a:txBody>
                  <a:tcPr marL="38100" marR="3810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tx1"/>
                    </a:solidFill>
                  </a:tcPr>
                </a:tc>
                <a:tc>
                  <a:txBody>
                    <a:bodyPr/>
                    <a:lstStyle/>
                    <a:p>
                      <a:pPr marL="0" marR="0" lvl="0" indent="0" algn="ctr" defTabSz="914400" rtl="0" eaLnBrk="1" fontAlgn="base" latinLnBrk="0" hangingPunct="1">
                        <a:lnSpc>
                          <a:spcPct val="100000"/>
                        </a:lnSpc>
                        <a:spcBef>
                          <a:spcPct val="0"/>
                        </a:spcBef>
                        <a:spcAft>
                          <a:spcPts val="600"/>
                        </a:spcAft>
                        <a:buClrTx/>
                        <a:buSzTx/>
                        <a:buFontTx/>
                        <a:buNone/>
                        <a:tabLst/>
                      </a:pPr>
                      <a:r>
                        <a:rPr kumimoji="0" lang="en-US" sz="1200" b="0" i="0" u="none" strike="noStrike" cap="none" normalizeH="0" baseline="0" smtClean="0">
                          <a:ln>
                            <a:noFill/>
                          </a:ln>
                          <a:solidFill>
                            <a:schemeClr val="bg1"/>
                          </a:solidFill>
                          <a:effectLst/>
                          <a:latin typeface="Times New Roman" pitchFamily="18" charset="0"/>
                          <a:ea typeface="Times New Roman" pitchFamily="18" charset="0"/>
                          <a:cs typeface="Arial" charset="0"/>
                        </a:rPr>
                        <a:t>close</a:t>
                      </a:r>
                    </a:p>
                  </a:txBody>
                  <a:tcPr marL="38100" marR="3810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tx1"/>
                    </a:solidFill>
                  </a:tcPr>
                </a:tc>
                <a:tc>
                  <a:txBody>
                    <a:bodyPr/>
                    <a:lstStyle/>
                    <a:p>
                      <a:pPr marL="0" marR="0" lvl="0" indent="0" algn="ctr" defTabSz="914400" rtl="0" eaLnBrk="1" fontAlgn="base" latinLnBrk="0" hangingPunct="1">
                        <a:lnSpc>
                          <a:spcPct val="100000"/>
                        </a:lnSpc>
                        <a:spcBef>
                          <a:spcPct val="0"/>
                        </a:spcBef>
                        <a:spcAft>
                          <a:spcPts val="600"/>
                        </a:spcAft>
                        <a:buClrTx/>
                        <a:buSzTx/>
                        <a:buFontTx/>
                        <a:buNone/>
                        <a:tabLst/>
                      </a:pPr>
                      <a:endParaRPr kumimoji="0" lang="en-US" sz="1200" b="0" i="0" u="none" strike="noStrike" cap="none" normalizeH="0" baseline="0" smtClean="0">
                        <a:ln>
                          <a:noFill/>
                        </a:ln>
                        <a:solidFill>
                          <a:schemeClr val="bg1"/>
                        </a:solidFill>
                        <a:effectLst/>
                        <a:latin typeface="Times New Roman" pitchFamily="18" charset="0"/>
                        <a:ea typeface="Times New Roman" pitchFamily="18" charset="0"/>
                        <a:cs typeface="Arial" charset="0"/>
                      </a:endParaRPr>
                    </a:p>
                  </a:txBody>
                  <a:tcPr marL="38100" marR="3810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tx1"/>
                    </a:solidFill>
                  </a:tcPr>
                </a:tc>
              </a:tr>
              <a:tr h="1657350">
                <a:tc>
                  <a:txBody>
                    <a:bodyPr/>
                    <a:lstStyle/>
                    <a:p>
                      <a:pPr marL="0" marR="0" lvl="0" indent="0" algn="l" defTabSz="914400" rtl="0" eaLnBrk="1" fontAlgn="base" latinLnBrk="0" hangingPunct="1">
                        <a:lnSpc>
                          <a:spcPct val="100000"/>
                        </a:lnSpc>
                        <a:spcBef>
                          <a:spcPct val="0"/>
                        </a:spcBef>
                        <a:spcAft>
                          <a:spcPts val="600"/>
                        </a:spcAft>
                        <a:buClrTx/>
                        <a:buSzTx/>
                        <a:buFontTx/>
                        <a:buNone/>
                        <a:tabLst/>
                      </a:pPr>
                      <a:r>
                        <a:rPr kumimoji="0" lang="en-US" sz="1200" b="0" i="0" u="none" strike="noStrike" cap="none" normalizeH="0" baseline="0" smtClean="0">
                          <a:ln>
                            <a:noFill/>
                          </a:ln>
                          <a:solidFill>
                            <a:schemeClr val="bg1"/>
                          </a:solidFill>
                          <a:effectLst/>
                          <a:latin typeface="Times New Roman" pitchFamily="18" charset="0"/>
                          <a:ea typeface="Times New Roman" pitchFamily="18" charset="0"/>
                          <a:cs typeface="Arial" charset="0"/>
                        </a:rPr>
                        <a:t>615, 625, 635, </a:t>
                      </a:r>
                    </a:p>
                    <a:p>
                      <a:pPr marL="0" marR="0" lvl="0" indent="0" algn="l" defTabSz="914400" rtl="0" eaLnBrk="1" fontAlgn="base" latinLnBrk="0" hangingPunct="1">
                        <a:lnSpc>
                          <a:spcPct val="100000"/>
                        </a:lnSpc>
                        <a:spcBef>
                          <a:spcPct val="0"/>
                        </a:spcBef>
                        <a:spcAft>
                          <a:spcPts val="600"/>
                        </a:spcAft>
                        <a:buClrTx/>
                        <a:buSzTx/>
                        <a:buFontTx/>
                        <a:buNone/>
                        <a:tabLst/>
                      </a:pPr>
                      <a:r>
                        <a:rPr kumimoji="0" lang="en-US" sz="1200" b="0" i="0" u="none" strike="noStrike" cap="none" normalizeH="0" baseline="0" smtClean="0">
                          <a:ln>
                            <a:noFill/>
                          </a:ln>
                          <a:solidFill>
                            <a:schemeClr val="bg1"/>
                          </a:solidFill>
                          <a:effectLst/>
                          <a:latin typeface="Times New Roman" pitchFamily="18" charset="0"/>
                          <a:ea typeface="Times New Roman" pitchFamily="18" charset="0"/>
                          <a:cs typeface="Arial" charset="0"/>
                        </a:rPr>
                        <a:t>645, 616, 617, </a:t>
                      </a:r>
                    </a:p>
                    <a:p>
                      <a:pPr marL="0" marR="0" lvl="0" indent="0" algn="l" defTabSz="914400" rtl="0" eaLnBrk="1" fontAlgn="base" latinLnBrk="0" hangingPunct="1">
                        <a:lnSpc>
                          <a:spcPct val="100000"/>
                        </a:lnSpc>
                        <a:spcBef>
                          <a:spcPct val="0"/>
                        </a:spcBef>
                        <a:spcAft>
                          <a:spcPts val="600"/>
                        </a:spcAft>
                        <a:buClrTx/>
                        <a:buSzTx/>
                        <a:buFontTx/>
                        <a:buNone/>
                        <a:tabLst/>
                      </a:pPr>
                      <a:r>
                        <a:rPr kumimoji="0" lang="en-US" sz="1200" b="0" i="0" u="none" strike="noStrike" cap="none" normalizeH="0" baseline="0" smtClean="0">
                          <a:ln>
                            <a:noFill/>
                          </a:ln>
                          <a:solidFill>
                            <a:schemeClr val="bg1"/>
                          </a:solidFill>
                          <a:effectLst/>
                          <a:latin typeface="Times New Roman" pitchFamily="18" charset="0"/>
                          <a:ea typeface="Times New Roman" pitchFamily="18" charset="0"/>
                          <a:cs typeface="Arial" charset="0"/>
                        </a:rPr>
                        <a:t>626, 627, 636, </a:t>
                      </a:r>
                    </a:p>
                    <a:p>
                      <a:pPr marL="0" marR="0" lvl="0" indent="0" algn="l" defTabSz="914400" rtl="0" eaLnBrk="1" fontAlgn="base" latinLnBrk="0" hangingPunct="1">
                        <a:lnSpc>
                          <a:spcPct val="100000"/>
                        </a:lnSpc>
                        <a:spcBef>
                          <a:spcPct val="0"/>
                        </a:spcBef>
                        <a:spcAft>
                          <a:spcPts val="600"/>
                        </a:spcAft>
                        <a:buClrTx/>
                        <a:buSzTx/>
                        <a:buFontTx/>
                        <a:buNone/>
                        <a:tabLst/>
                      </a:pPr>
                      <a:r>
                        <a:rPr kumimoji="0" lang="en-US" sz="1200" b="0" i="0" u="none" strike="noStrike" cap="none" normalizeH="0" baseline="0" smtClean="0">
                          <a:ln>
                            <a:noFill/>
                          </a:ln>
                          <a:solidFill>
                            <a:schemeClr val="bg1"/>
                          </a:solidFill>
                          <a:effectLst/>
                          <a:latin typeface="Times New Roman" pitchFamily="18" charset="0"/>
                          <a:ea typeface="Times New Roman" pitchFamily="18" charset="0"/>
                          <a:cs typeface="Arial" charset="0"/>
                        </a:rPr>
                        <a:t>637, 646, 647</a:t>
                      </a:r>
                    </a:p>
                  </a:txBody>
                  <a:tcPr marL="38100" marR="3810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tx1"/>
                    </a:solidFill>
                  </a:tcPr>
                </a:tc>
                <a:tc>
                  <a:txBody>
                    <a:bodyPr/>
                    <a:lstStyle/>
                    <a:p>
                      <a:pPr marL="0" marR="0" lvl="0" indent="0" algn="l" defTabSz="914400" rtl="0" eaLnBrk="1" fontAlgn="base" latinLnBrk="0" hangingPunct="1">
                        <a:lnSpc>
                          <a:spcPct val="100000"/>
                        </a:lnSpc>
                        <a:spcBef>
                          <a:spcPct val="0"/>
                        </a:spcBef>
                        <a:spcAft>
                          <a:spcPts val="600"/>
                        </a:spcAft>
                        <a:buClrTx/>
                        <a:buSzTx/>
                        <a:buFontTx/>
                        <a:buNone/>
                        <a:tabLst/>
                      </a:pPr>
                      <a:r>
                        <a:rPr kumimoji="0" lang="en-US" sz="1200" b="0" i="0" u="none" strike="noStrike" cap="none" normalizeH="0" baseline="0" smtClean="0">
                          <a:ln>
                            <a:noFill/>
                          </a:ln>
                          <a:solidFill>
                            <a:schemeClr val="bg1"/>
                          </a:solidFill>
                          <a:effectLst/>
                          <a:latin typeface="Times New Roman" pitchFamily="18" charset="0"/>
                          <a:ea typeface="Times New Roman" pitchFamily="18" charset="0"/>
                          <a:cs typeface="Arial" charset="0"/>
                        </a:rPr>
                        <a:t>SI initiation valves</a:t>
                      </a:r>
                    </a:p>
                  </a:txBody>
                  <a:tcPr marL="38100" marR="3810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tx1"/>
                    </a:solidFill>
                  </a:tcPr>
                </a:tc>
                <a:tc>
                  <a:txBody>
                    <a:bodyPr/>
                    <a:lstStyle/>
                    <a:p>
                      <a:pPr marL="0" marR="0" lvl="0" indent="0" algn="ctr" defTabSz="914400" rtl="0" eaLnBrk="1" fontAlgn="base" latinLnBrk="0" hangingPunct="1">
                        <a:lnSpc>
                          <a:spcPct val="100000"/>
                        </a:lnSpc>
                        <a:spcBef>
                          <a:spcPct val="0"/>
                        </a:spcBef>
                        <a:spcAft>
                          <a:spcPts val="600"/>
                        </a:spcAft>
                        <a:buClrTx/>
                        <a:buSzTx/>
                        <a:buFontTx/>
                        <a:buNone/>
                        <a:tabLst/>
                      </a:pPr>
                      <a:r>
                        <a:rPr kumimoji="0" lang="en-US" sz="1200" b="0" i="0" u="none" strike="noStrike" cap="none" normalizeH="0" baseline="0" smtClean="0">
                          <a:ln>
                            <a:noFill/>
                          </a:ln>
                          <a:solidFill>
                            <a:schemeClr val="bg1"/>
                          </a:solidFill>
                          <a:effectLst/>
                          <a:latin typeface="Times New Roman" pitchFamily="18" charset="0"/>
                          <a:ea typeface="Times New Roman" pitchFamily="18" charset="0"/>
                          <a:cs typeface="Arial" charset="0"/>
                        </a:rPr>
                        <a:t>open</a:t>
                      </a:r>
                    </a:p>
                  </a:txBody>
                  <a:tcPr marL="38100" marR="3810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tx1"/>
                    </a:solidFill>
                  </a:tcPr>
                </a:tc>
                <a:tc>
                  <a:txBody>
                    <a:bodyPr/>
                    <a:lstStyle/>
                    <a:p>
                      <a:pPr marL="0" marR="0" lvl="0" indent="0" algn="ctr" defTabSz="914400" rtl="0" eaLnBrk="1" fontAlgn="base" latinLnBrk="0" hangingPunct="1">
                        <a:lnSpc>
                          <a:spcPct val="100000"/>
                        </a:lnSpc>
                        <a:spcBef>
                          <a:spcPct val="0"/>
                        </a:spcBef>
                        <a:spcAft>
                          <a:spcPts val="600"/>
                        </a:spcAft>
                        <a:buClrTx/>
                        <a:buSzTx/>
                        <a:buFontTx/>
                        <a:buNone/>
                        <a:tabLst/>
                      </a:pPr>
                      <a:endParaRPr kumimoji="0" lang="en-US" sz="1200" b="0" i="0" u="none" strike="noStrike" cap="none" normalizeH="0" baseline="0" smtClean="0">
                        <a:ln>
                          <a:noFill/>
                        </a:ln>
                        <a:solidFill>
                          <a:schemeClr val="bg1"/>
                        </a:solidFill>
                        <a:effectLst/>
                        <a:latin typeface="Times New Roman" pitchFamily="18" charset="0"/>
                        <a:ea typeface="Times New Roman" pitchFamily="18" charset="0"/>
                        <a:cs typeface="Arial" charset="0"/>
                      </a:endParaRPr>
                    </a:p>
                  </a:txBody>
                  <a:tcPr marL="38100" marR="3810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tx1"/>
                    </a:solidFill>
                  </a:tcPr>
                </a:tc>
                <a:tc>
                  <a:txBody>
                    <a:bodyPr/>
                    <a:lstStyle/>
                    <a:p>
                      <a:pPr marL="0" marR="0" lvl="0" indent="0" algn="ctr" defTabSz="914400" rtl="0" eaLnBrk="1" fontAlgn="base" latinLnBrk="0" hangingPunct="1">
                        <a:lnSpc>
                          <a:spcPct val="100000"/>
                        </a:lnSpc>
                        <a:spcBef>
                          <a:spcPct val="0"/>
                        </a:spcBef>
                        <a:spcAft>
                          <a:spcPts val="600"/>
                        </a:spcAft>
                        <a:buClrTx/>
                        <a:buSzTx/>
                        <a:buFontTx/>
                        <a:buNone/>
                        <a:tabLst/>
                      </a:pPr>
                      <a:endParaRPr kumimoji="0" lang="en-US" sz="1200" b="0" i="0" u="none" strike="noStrike" cap="none" normalizeH="0" baseline="0" smtClean="0">
                        <a:ln>
                          <a:noFill/>
                        </a:ln>
                        <a:solidFill>
                          <a:schemeClr val="bg1"/>
                        </a:solidFill>
                        <a:effectLst/>
                        <a:latin typeface="Times New Roman" pitchFamily="18" charset="0"/>
                        <a:ea typeface="Times New Roman" pitchFamily="18" charset="0"/>
                        <a:cs typeface="Arial" charset="0"/>
                      </a:endParaRPr>
                    </a:p>
                  </a:txBody>
                  <a:tcPr marL="38100" marR="3810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tx1"/>
                    </a:solidFill>
                  </a:tcPr>
                </a:tc>
                <a:tc>
                  <a:txBody>
                    <a:bodyPr/>
                    <a:lstStyle/>
                    <a:p>
                      <a:pPr marL="0" marR="0" lvl="0" indent="0" algn="ctr" defTabSz="914400" rtl="0" eaLnBrk="1" fontAlgn="base" latinLnBrk="0" hangingPunct="1">
                        <a:lnSpc>
                          <a:spcPct val="100000"/>
                        </a:lnSpc>
                        <a:spcBef>
                          <a:spcPct val="0"/>
                        </a:spcBef>
                        <a:spcAft>
                          <a:spcPts val="600"/>
                        </a:spcAft>
                        <a:buClrTx/>
                        <a:buSzTx/>
                        <a:buFontTx/>
                        <a:buNone/>
                        <a:tabLst/>
                      </a:pPr>
                      <a:endParaRPr kumimoji="0" lang="en-US" sz="1200" b="0" i="0" u="none" strike="noStrike" cap="none" normalizeH="0" baseline="0" smtClean="0">
                        <a:ln>
                          <a:noFill/>
                        </a:ln>
                        <a:solidFill>
                          <a:schemeClr val="bg1"/>
                        </a:solidFill>
                        <a:effectLst/>
                        <a:latin typeface="Times New Roman" pitchFamily="18" charset="0"/>
                        <a:ea typeface="Times New Roman" pitchFamily="18" charset="0"/>
                        <a:cs typeface="Arial" charset="0"/>
                      </a:endParaRPr>
                    </a:p>
                  </a:txBody>
                  <a:tcPr marL="38100" marR="3810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tx1"/>
                    </a:solidFill>
                  </a:tcPr>
                </a:tc>
              </a:tr>
              <a:tr h="314325">
                <a:tc>
                  <a:txBody>
                    <a:bodyPr/>
                    <a:lstStyle/>
                    <a:p>
                      <a:pPr marL="0" marR="0" lvl="0" indent="0" algn="l" defTabSz="914400" rtl="0" eaLnBrk="1" fontAlgn="base" latinLnBrk="0" hangingPunct="1">
                        <a:lnSpc>
                          <a:spcPct val="100000"/>
                        </a:lnSpc>
                        <a:spcBef>
                          <a:spcPct val="0"/>
                        </a:spcBef>
                        <a:spcAft>
                          <a:spcPts val="600"/>
                        </a:spcAft>
                        <a:buClrTx/>
                        <a:buSzTx/>
                        <a:buFontTx/>
                        <a:buNone/>
                        <a:tabLst/>
                      </a:pPr>
                      <a:r>
                        <a:rPr kumimoji="0" lang="en-US" sz="1200" b="0" i="0" u="none" strike="noStrike" cap="none" normalizeH="0" baseline="0" smtClean="0">
                          <a:ln>
                            <a:noFill/>
                          </a:ln>
                          <a:solidFill>
                            <a:schemeClr val="bg1"/>
                          </a:solidFill>
                          <a:effectLst/>
                          <a:latin typeface="Times New Roman" pitchFamily="18" charset="0"/>
                          <a:ea typeface="Times New Roman" pitchFamily="18" charset="0"/>
                          <a:cs typeface="Arial" charset="0"/>
                        </a:rPr>
                        <a:t>671, 672</a:t>
                      </a:r>
                    </a:p>
                  </a:txBody>
                  <a:tcPr marL="38100" marR="3810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tx1"/>
                    </a:solidFill>
                  </a:tcPr>
                </a:tc>
                <a:tc>
                  <a:txBody>
                    <a:bodyPr/>
                    <a:lstStyle/>
                    <a:p>
                      <a:pPr marL="0" marR="0" lvl="0" indent="0" algn="l" defTabSz="914400" rtl="0" eaLnBrk="1" fontAlgn="base" latinLnBrk="0" hangingPunct="1">
                        <a:lnSpc>
                          <a:spcPct val="100000"/>
                        </a:lnSpc>
                        <a:spcBef>
                          <a:spcPct val="0"/>
                        </a:spcBef>
                        <a:spcAft>
                          <a:spcPts val="600"/>
                        </a:spcAft>
                        <a:buClrTx/>
                        <a:buSzTx/>
                        <a:buFontTx/>
                        <a:buNone/>
                        <a:tabLst/>
                      </a:pPr>
                      <a:r>
                        <a:rPr kumimoji="0" lang="en-US" sz="1200" b="0" i="0" u="none" strike="noStrike" cap="none" normalizeH="0" baseline="0" smtClean="0">
                          <a:ln>
                            <a:noFill/>
                          </a:ln>
                          <a:solidFill>
                            <a:schemeClr val="bg1"/>
                          </a:solidFill>
                          <a:effectLst/>
                          <a:latin typeface="Times New Roman" pitchFamily="18" charset="0"/>
                          <a:ea typeface="Times New Roman" pitchFamily="18" charset="0"/>
                          <a:cs typeface="Arial" charset="0"/>
                        </a:rPr>
                        <a:t>CS iso valves</a:t>
                      </a:r>
                    </a:p>
                  </a:txBody>
                  <a:tcPr marL="38100" marR="3810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tx1"/>
                    </a:solidFill>
                  </a:tcPr>
                </a:tc>
                <a:tc>
                  <a:txBody>
                    <a:bodyPr/>
                    <a:lstStyle/>
                    <a:p>
                      <a:pPr marL="0" marR="0" lvl="0" indent="0" algn="ctr" defTabSz="914400" rtl="0" eaLnBrk="1" fontAlgn="base" latinLnBrk="0" hangingPunct="1">
                        <a:lnSpc>
                          <a:spcPct val="100000"/>
                        </a:lnSpc>
                        <a:spcBef>
                          <a:spcPct val="0"/>
                        </a:spcBef>
                        <a:spcAft>
                          <a:spcPts val="600"/>
                        </a:spcAft>
                        <a:buClrTx/>
                        <a:buSzTx/>
                        <a:buFontTx/>
                        <a:buNone/>
                        <a:tabLst/>
                      </a:pPr>
                      <a:endParaRPr kumimoji="0" lang="en-US" sz="1200" b="0" i="0" u="none" strike="noStrike" cap="none" normalizeH="0" baseline="0" smtClean="0">
                        <a:ln>
                          <a:noFill/>
                        </a:ln>
                        <a:solidFill>
                          <a:schemeClr val="bg1"/>
                        </a:solidFill>
                        <a:effectLst/>
                        <a:latin typeface="Times New Roman" pitchFamily="18" charset="0"/>
                        <a:ea typeface="Times New Roman" pitchFamily="18" charset="0"/>
                        <a:cs typeface="Arial" charset="0"/>
                      </a:endParaRPr>
                    </a:p>
                  </a:txBody>
                  <a:tcPr marL="38100" marR="3810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tx1"/>
                    </a:solidFill>
                  </a:tcPr>
                </a:tc>
                <a:tc>
                  <a:txBody>
                    <a:bodyPr/>
                    <a:lstStyle/>
                    <a:p>
                      <a:pPr marL="0" marR="0" lvl="0" indent="0" algn="ctr" defTabSz="914400" rtl="0" eaLnBrk="1" fontAlgn="base" latinLnBrk="0" hangingPunct="1">
                        <a:lnSpc>
                          <a:spcPct val="100000"/>
                        </a:lnSpc>
                        <a:spcBef>
                          <a:spcPct val="0"/>
                        </a:spcBef>
                        <a:spcAft>
                          <a:spcPts val="600"/>
                        </a:spcAft>
                        <a:buClrTx/>
                        <a:buSzTx/>
                        <a:buFontTx/>
                        <a:buNone/>
                        <a:tabLst/>
                      </a:pPr>
                      <a:r>
                        <a:rPr kumimoji="0" lang="en-US" sz="1200" b="0" i="0" u="none" strike="noStrike" cap="none" normalizeH="0" baseline="0" smtClean="0">
                          <a:ln>
                            <a:noFill/>
                          </a:ln>
                          <a:solidFill>
                            <a:schemeClr val="bg1"/>
                          </a:solidFill>
                          <a:effectLst/>
                          <a:latin typeface="Times New Roman" pitchFamily="18" charset="0"/>
                          <a:ea typeface="Times New Roman" pitchFamily="18" charset="0"/>
                          <a:cs typeface="Arial" charset="0"/>
                        </a:rPr>
                        <a:t>open</a:t>
                      </a:r>
                    </a:p>
                  </a:txBody>
                  <a:tcPr marL="38100" marR="3810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tx1"/>
                    </a:solidFill>
                  </a:tcPr>
                </a:tc>
                <a:tc>
                  <a:txBody>
                    <a:bodyPr/>
                    <a:lstStyle/>
                    <a:p>
                      <a:pPr marL="0" marR="0" lvl="0" indent="0" algn="ctr" defTabSz="914400" rtl="0" eaLnBrk="1" fontAlgn="base" latinLnBrk="0" hangingPunct="1">
                        <a:lnSpc>
                          <a:spcPct val="100000"/>
                        </a:lnSpc>
                        <a:spcBef>
                          <a:spcPct val="0"/>
                        </a:spcBef>
                        <a:spcAft>
                          <a:spcPts val="600"/>
                        </a:spcAft>
                        <a:buClrTx/>
                        <a:buSzTx/>
                        <a:buFontTx/>
                        <a:buNone/>
                        <a:tabLst/>
                      </a:pPr>
                      <a:endParaRPr kumimoji="0" lang="en-US" sz="1200" b="0" i="0" u="none" strike="noStrike" cap="none" normalizeH="0" baseline="0" smtClean="0">
                        <a:ln>
                          <a:noFill/>
                        </a:ln>
                        <a:solidFill>
                          <a:schemeClr val="bg1"/>
                        </a:solidFill>
                        <a:effectLst/>
                        <a:latin typeface="Times New Roman" pitchFamily="18" charset="0"/>
                        <a:ea typeface="Times New Roman" pitchFamily="18" charset="0"/>
                        <a:cs typeface="Arial" charset="0"/>
                      </a:endParaRPr>
                    </a:p>
                  </a:txBody>
                  <a:tcPr marL="38100" marR="3810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tx1"/>
                    </a:solidFill>
                  </a:tcPr>
                </a:tc>
                <a:tc>
                  <a:txBody>
                    <a:bodyPr/>
                    <a:lstStyle/>
                    <a:p>
                      <a:pPr marL="0" marR="0" lvl="0" indent="0" algn="ctr" defTabSz="914400" rtl="0" eaLnBrk="1" fontAlgn="base" latinLnBrk="0" hangingPunct="1">
                        <a:lnSpc>
                          <a:spcPct val="100000"/>
                        </a:lnSpc>
                        <a:spcBef>
                          <a:spcPct val="0"/>
                        </a:spcBef>
                        <a:spcAft>
                          <a:spcPts val="600"/>
                        </a:spcAft>
                        <a:buClrTx/>
                        <a:buSzTx/>
                        <a:buFontTx/>
                        <a:buNone/>
                        <a:tabLst/>
                      </a:pPr>
                      <a:endParaRPr kumimoji="0" lang="en-US" sz="1200" b="0" i="0" u="none" strike="noStrike" cap="none" normalizeH="0" baseline="0" smtClean="0">
                        <a:ln>
                          <a:noFill/>
                        </a:ln>
                        <a:solidFill>
                          <a:schemeClr val="bg1"/>
                        </a:solidFill>
                        <a:effectLst/>
                        <a:latin typeface="Times New Roman" pitchFamily="18" charset="0"/>
                        <a:ea typeface="Times New Roman" pitchFamily="18" charset="0"/>
                        <a:cs typeface="Arial" charset="0"/>
                      </a:endParaRPr>
                    </a:p>
                  </a:txBody>
                  <a:tcPr marL="38100" marR="3810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tx1"/>
                    </a:solidFill>
                  </a:tcPr>
                </a:tc>
              </a:tr>
              <a:tr h="314325">
                <a:tc>
                  <a:txBody>
                    <a:bodyPr/>
                    <a:lstStyle/>
                    <a:p>
                      <a:pPr marL="0" marR="0" lvl="0" indent="0" algn="l" defTabSz="914400" rtl="0" eaLnBrk="1" fontAlgn="base" latinLnBrk="0" hangingPunct="1">
                        <a:lnSpc>
                          <a:spcPct val="100000"/>
                        </a:lnSpc>
                        <a:spcBef>
                          <a:spcPct val="0"/>
                        </a:spcBef>
                        <a:spcAft>
                          <a:spcPts val="600"/>
                        </a:spcAft>
                        <a:buClrTx/>
                        <a:buSzTx/>
                        <a:buFontTx/>
                        <a:buNone/>
                        <a:tabLst/>
                      </a:pPr>
                      <a:r>
                        <a:rPr kumimoji="0" lang="en-US" sz="1200" b="0" i="0" u="none" strike="noStrike" cap="none" normalizeH="0" baseline="0" smtClean="0">
                          <a:ln>
                            <a:noFill/>
                          </a:ln>
                          <a:solidFill>
                            <a:schemeClr val="bg1"/>
                          </a:solidFill>
                          <a:effectLst/>
                          <a:latin typeface="Times New Roman" pitchFamily="18" charset="0"/>
                          <a:ea typeface="Times New Roman" pitchFamily="18" charset="0"/>
                          <a:cs typeface="Arial" charset="0"/>
                        </a:rPr>
                        <a:t>673-676</a:t>
                      </a:r>
                    </a:p>
                  </a:txBody>
                  <a:tcPr marL="38100" marR="3810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tx1"/>
                    </a:solidFill>
                  </a:tcPr>
                </a:tc>
                <a:tc>
                  <a:txBody>
                    <a:bodyPr/>
                    <a:lstStyle/>
                    <a:p>
                      <a:pPr marL="0" marR="0" lvl="0" indent="0" algn="l" defTabSz="914400" rtl="0" eaLnBrk="1" fontAlgn="base" latinLnBrk="0" hangingPunct="1">
                        <a:lnSpc>
                          <a:spcPct val="100000"/>
                        </a:lnSpc>
                        <a:spcBef>
                          <a:spcPct val="0"/>
                        </a:spcBef>
                        <a:spcAft>
                          <a:spcPts val="600"/>
                        </a:spcAft>
                        <a:buClrTx/>
                        <a:buSzTx/>
                        <a:buFontTx/>
                        <a:buNone/>
                        <a:tabLst/>
                      </a:pPr>
                      <a:r>
                        <a:rPr kumimoji="0" lang="en-US" sz="1200" b="0" i="0" u="none" strike="noStrike" cap="none" normalizeH="0" baseline="0" smtClean="0">
                          <a:ln>
                            <a:noFill/>
                          </a:ln>
                          <a:solidFill>
                            <a:schemeClr val="bg1"/>
                          </a:solidFill>
                          <a:effectLst/>
                          <a:latin typeface="Times New Roman" pitchFamily="18" charset="0"/>
                          <a:ea typeface="Times New Roman" pitchFamily="18" charset="0"/>
                          <a:cs typeface="Arial" charset="0"/>
                        </a:rPr>
                        <a:t>Cont.Smp to SI vlv</a:t>
                      </a:r>
                    </a:p>
                  </a:txBody>
                  <a:tcPr marL="38100" marR="3810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tx1"/>
                    </a:solidFill>
                  </a:tcPr>
                </a:tc>
                <a:tc>
                  <a:txBody>
                    <a:bodyPr/>
                    <a:lstStyle/>
                    <a:p>
                      <a:pPr marL="0" marR="0" lvl="0" indent="0" algn="ctr" defTabSz="914400" rtl="0" eaLnBrk="1" fontAlgn="base" latinLnBrk="0" hangingPunct="1">
                        <a:lnSpc>
                          <a:spcPct val="100000"/>
                        </a:lnSpc>
                        <a:spcBef>
                          <a:spcPct val="0"/>
                        </a:spcBef>
                        <a:spcAft>
                          <a:spcPts val="600"/>
                        </a:spcAft>
                        <a:buClrTx/>
                        <a:buSzTx/>
                        <a:buFontTx/>
                        <a:buNone/>
                        <a:tabLst/>
                      </a:pPr>
                      <a:endParaRPr kumimoji="0" lang="en-US" sz="1200" b="0" i="0" u="none" strike="noStrike" cap="none" normalizeH="0" baseline="0" smtClean="0">
                        <a:ln>
                          <a:noFill/>
                        </a:ln>
                        <a:solidFill>
                          <a:schemeClr val="bg1"/>
                        </a:solidFill>
                        <a:effectLst/>
                        <a:latin typeface="Times New Roman" pitchFamily="18" charset="0"/>
                        <a:ea typeface="Times New Roman" pitchFamily="18" charset="0"/>
                        <a:cs typeface="Arial" charset="0"/>
                      </a:endParaRPr>
                    </a:p>
                  </a:txBody>
                  <a:tcPr marL="38100" marR="3810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tx1"/>
                    </a:solidFill>
                  </a:tcPr>
                </a:tc>
                <a:tc>
                  <a:txBody>
                    <a:bodyPr/>
                    <a:lstStyle/>
                    <a:p>
                      <a:pPr marL="0" marR="0" lvl="0" indent="0" algn="ctr" defTabSz="914400" rtl="0" eaLnBrk="1" fontAlgn="base" latinLnBrk="0" hangingPunct="1">
                        <a:lnSpc>
                          <a:spcPct val="100000"/>
                        </a:lnSpc>
                        <a:spcBef>
                          <a:spcPct val="0"/>
                        </a:spcBef>
                        <a:spcAft>
                          <a:spcPts val="600"/>
                        </a:spcAft>
                        <a:buClrTx/>
                        <a:buSzTx/>
                        <a:buFontTx/>
                        <a:buNone/>
                        <a:tabLst/>
                      </a:pPr>
                      <a:endParaRPr kumimoji="0" lang="en-US" sz="1200" b="0" i="0" u="none" strike="noStrike" cap="none" normalizeH="0" baseline="0" smtClean="0">
                        <a:ln>
                          <a:noFill/>
                        </a:ln>
                        <a:solidFill>
                          <a:schemeClr val="bg1"/>
                        </a:solidFill>
                        <a:effectLst/>
                        <a:latin typeface="Times New Roman" pitchFamily="18" charset="0"/>
                        <a:ea typeface="Times New Roman" pitchFamily="18" charset="0"/>
                        <a:cs typeface="Arial" charset="0"/>
                      </a:endParaRPr>
                    </a:p>
                  </a:txBody>
                  <a:tcPr marL="38100" marR="3810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tx1"/>
                    </a:solidFill>
                  </a:tcPr>
                </a:tc>
                <a:tc>
                  <a:txBody>
                    <a:bodyPr/>
                    <a:lstStyle/>
                    <a:p>
                      <a:pPr marL="0" marR="0" lvl="0" indent="0" algn="ctr" defTabSz="914400" rtl="0" eaLnBrk="1" fontAlgn="base" latinLnBrk="0" hangingPunct="1">
                        <a:lnSpc>
                          <a:spcPct val="100000"/>
                        </a:lnSpc>
                        <a:spcBef>
                          <a:spcPct val="0"/>
                        </a:spcBef>
                        <a:spcAft>
                          <a:spcPts val="600"/>
                        </a:spcAft>
                        <a:buClrTx/>
                        <a:buSzTx/>
                        <a:buFontTx/>
                        <a:buNone/>
                        <a:tabLst/>
                      </a:pPr>
                      <a:r>
                        <a:rPr kumimoji="0" lang="en-US" sz="1200" b="0" i="0" u="none" strike="noStrike" cap="none" normalizeH="0" baseline="0" smtClean="0">
                          <a:ln>
                            <a:noFill/>
                          </a:ln>
                          <a:solidFill>
                            <a:schemeClr val="bg1"/>
                          </a:solidFill>
                          <a:effectLst/>
                          <a:latin typeface="Times New Roman" pitchFamily="18" charset="0"/>
                          <a:ea typeface="Times New Roman" pitchFamily="18" charset="0"/>
                          <a:cs typeface="Arial" charset="0"/>
                        </a:rPr>
                        <a:t>open</a:t>
                      </a:r>
                    </a:p>
                  </a:txBody>
                  <a:tcPr marL="38100" marR="3810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tx1"/>
                    </a:solidFill>
                  </a:tcPr>
                </a:tc>
                <a:tc>
                  <a:txBody>
                    <a:bodyPr/>
                    <a:lstStyle/>
                    <a:p>
                      <a:pPr marL="0" marR="0" lvl="0" indent="0" algn="ctr" defTabSz="914400" rtl="0" eaLnBrk="1" fontAlgn="base" latinLnBrk="0" hangingPunct="1">
                        <a:lnSpc>
                          <a:spcPct val="100000"/>
                        </a:lnSpc>
                        <a:spcBef>
                          <a:spcPct val="0"/>
                        </a:spcBef>
                        <a:spcAft>
                          <a:spcPts val="600"/>
                        </a:spcAft>
                        <a:buClrTx/>
                        <a:buSzTx/>
                        <a:buFontTx/>
                        <a:buNone/>
                        <a:tabLst/>
                      </a:pPr>
                      <a:endParaRPr kumimoji="0" lang="en-US" sz="1200" b="0" i="0" u="none" strike="noStrike" cap="none" normalizeH="0" baseline="0" smtClean="0">
                        <a:ln>
                          <a:noFill/>
                        </a:ln>
                        <a:solidFill>
                          <a:schemeClr val="bg1"/>
                        </a:solidFill>
                        <a:effectLst/>
                        <a:latin typeface="Times New Roman" pitchFamily="18" charset="0"/>
                        <a:ea typeface="Times New Roman" pitchFamily="18" charset="0"/>
                        <a:cs typeface="Arial" charset="0"/>
                      </a:endParaRPr>
                    </a:p>
                  </a:txBody>
                  <a:tcPr marL="38100" marR="3810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tx1"/>
                    </a:solidFill>
                  </a:tcPr>
                </a:tc>
              </a:tr>
              <a:tr h="314325">
                <a:tc>
                  <a:txBody>
                    <a:bodyPr/>
                    <a:lstStyle/>
                    <a:p>
                      <a:pPr marL="0" marR="0" lvl="0" indent="0" algn="l" defTabSz="914400" rtl="0" eaLnBrk="1" fontAlgn="base" latinLnBrk="0" hangingPunct="1">
                        <a:lnSpc>
                          <a:spcPct val="100000"/>
                        </a:lnSpc>
                        <a:spcBef>
                          <a:spcPct val="0"/>
                        </a:spcBef>
                        <a:spcAft>
                          <a:spcPts val="600"/>
                        </a:spcAft>
                        <a:buClrTx/>
                        <a:buSzTx/>
                        <a:buFontTx/>
                        <a:buNone/>
                        <a:tabLst/>
                      </a:pPr>
                      <a:r>
                        <a:rPr kumimoji="0" lang="en-US" sz="1200" b="0" i="0" u="none" strike="noStrike" cap="none" normalizeH="0" baseline="0" smtClean="0">
                          <a:ln>
                            <a:noFill/>
                          </a:ln>
                          <a:solidFill>
                            <a:schemeClr val="bg1"/>
                          </a:solidFill>
                          <a:effectLst/>
                          <a:latin typeface="Times New Roman" pitchFamily="18" charset="0"/>
                          <a:ea typeface="Times New Roman" pitchFamily="18" charset="0"/>
                          <a:cs typeface="Arial" charset="0"/>
                        </a:rPr>
                        <a:t>322, 332</a:t>
                      </a:r>
                    </a:p>
                  </a:txBody>
                  <a:tcPr marL="38100" marR="3810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tx1"/>
                    </a:solidFill>
                  </a:tcPr>
                </a:tc>
                <a:tc>
                  <a:txBody>
                    <a:bodyPr/>
                    <a:lstStyle/>
                    <a:p>
                      <a:pPr marL="0" marR="0" lvl="0" indent="0" algn="l" defTabSz="914400" rtl="0" eaLnBrk="1" fontAlgn="base" latinLnBrk="0" hangingPunct="1">
                        <a:lnSpc>
                          <a:spcPct val="100000"/>
                        </a:lnSpc>
                        <a:spcBef>
                          <a:spcPct val="0"/>
                        </a:spcBef>
                        <a:spcAft>
                          <a:spcPts val="600"/>
                        </a:spcAft>
                        <a:buClrTx/>
                        <a:buSzTx/>
                        <a:buFontTx/>
                        <a:buNone/>
                        <a:tabLst/>
                      </a:pPr>
                      <a:r>
                        <a:rPr kumimoji="0" lang="en-US" sz="1200" b="0" i="0" u="none" strike="noStrike" cap="none" normalizeH="0" baseline="0" smtClean="0">
                          <a:ln>
                            <a:noFill/>
                          </a:ln>
                          <a:solidFill>
                            <a:schemeClr val="bg1"/>
                          </a:solidFill>
                          <a:effectLst/>
                          <a:latin typeface="Times New Roman" pitchFamily="18" charset="0"/>
                          <a:ea typeface="Times New Roman" pitchFamily="18" charset="0"/>
                          <a:cs typeface="Arial" charset="0"/>
                        </a:rPr>
                        <a:t>Ht leg chk v lkg vlv</a:t>
                      </a:r>
                    </a:p>
                  </a:txBody>
                  <a:tcPr marL="38100" marR="3810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tx1"/>
                    </a:solidFill>
                  </a:tcPr>
                </a:tc>
                <a:tc>
                  <a:txBody>
                    <a:bodyPr/>
                    <a:lstStyle/>
                    <a:p>
                      <a:pPr marL="0" marR="0" lvl="0" indent="0" algn="ctr" defTabSz="914400" rtl="0" eaLnBrk="1" fontAlgn="base" latinLnBrk="0" hangingPunct="1">
                        <a:lnSpc>
                          <a:spcPct val="100000"/>
                        </a:lnSpc>
                        <a:spcBef>
                          <a:spcPct val="0"/>
                        </a:spcBef>
                        <a:spcAft>
                          <a:spcPts val="600"/>
                        </a:spcAft>
                        <a:buClrTx/>
                        <a:buSzTx/>
                        <a:buFontTx/>
                        <a:buNone/>
                        <a:tabLst/>
                      </a:pPr>
                      <a:r>
                        <a:rPr kumimoji="0" lang="en-US" sz="1200" b="0" i="0" u="none" strike="noStrike" cap="none" normalizeH="0" baseline="0" smtClean="0">
                          <a:ln>
                            <a:noFill/>
                          </a:ln>
                          <a:solidFill>
                            <a:schemeClr val="bg1"/>
                          </a:solidFill>
                          <a:effectLst/>
                          <a:latin typeface="Times New Roman" pitchFamily="18" charset="0"/>
                          <a:ea typeface="Times New Roman" pitchFamily="18" charset="0"/>
                          <a:cs typeface="Arial" charset="0"/>
                        </a:rPr>
                        <a:t>close</a:t>
                      </a:r>
                    </a:p>
                  </a:txBody>
                  <a:tcPr marL="38100" marR="3810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tx1"/>
                    </a:solidFill>
                  </a:tcPr>
                </a:tc>
                <a:tc>
                  <a:txBody>
                    <a:bodyPr/>
                    <a:lstStyle/>
                    <a:p>
                      <a:pPr marL="0" marR="0" lvl="0" indent="0" algn="ctr" defTabSz="914400" rtl="0" eaLnBrk="1" fontAlgn="base" latinLnBrk="0" hangingPunct="1">
                        <a:lnSpc>
                          <a:spcPct val="100000"/>
                        </a:lnSpc>
                        <a:spcBef>
                          <a:spcPct val="0"/>
                        </a:spcBef>
                        <a:spcAft>
                          <a:spcPts val="600"/>
                        </a:spcAft>
                        <a:buClrTx/>
                        <a:buSzTx/>
                        <a:buFontTx/>
                        <a:buNone/>
                        <a:tabLst/>
                      </a:pPr>
                      <a:endParaRPr kumimoji="0" lang="en-US" sz="1200" b="0" i="0" u="none" strike="noStrike" cap="none" normalizeH="0" baseline="0" smtClean="0">
                        <a:ln>
                          <a:noFill/>
                        </a:ln>
                        <a:solidFill>
                          <a:schemeClr val="bg1"/>
                        </a:solidFill>
                        <a:effectLst/>
                        <a:latin typeface="Times New Roman" pitchFamily="18" charset="0"/>
                        <a:ea typeface="Times New Roman" pitchFamily="18" charset="0"/>
                        <a:cs typeface="Arial" charset="0"/>
                      </a:endParaRPr>
                    </a:p>
                  </a:txBody>
                  <a:tcPr marL="38100" marR="3810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tx1"/>
                    </a:solidFill>
                  </a:tcPr>
                </a:tc>
                <a:tc>
                  <a:txBody>
                    <a:bodyPr/>
                    <a:lstStyle/>
                    <a:p>
                      <a:pPr marL="0" marR="0" lvl="0" indent="0" algn="ctr" defTabSz="914400" rtl="0" eaLnBrk="1" fontAlgn="base" latinLnBrk="0" hangingPunct="1">
                        <a:lnSpc>
                          <a:spcPct val="100000"/>
                        </a:lnSpc>
                        <a:spcBef>
                          <a:spcPct val="0"/>
                        </a:spcBef>
                        <a:spcAft>
                          <a:spcPts val="600"/>
                        </a:spcAft>
                        <a:buClrTx/>
                        <a:buSzTx/>
                        <a:buFontTx/>
                        <a:buNone/>
                        <a:tabLst/>
                      </a:pPr>
                      <a:endParaRPr kumimoji="0" lang="en-US" sz="1200" b="0" i="0" u="none" strike="noStrike" cap="none" normalizeH="0" baseline="0" smtClean="0">
                        <a:ln>
                          <a:noFill/>
                        </a:ln>
                        <a:solidFill>
                          <a:schemeClr val="bg1"/>
                        </a:solidFill>
                        <a:effectLst/>
                        <a:latin typeface="Times New Roman" pitchFamily="18" charset="0"/>
                        <a:ea typeface="Times New Roman" pitchFamily="18" charset="0"/>
                        <a:cs typeface="Arial" charset="0"/>
                      </a:endParaRPr>
                    </a:p>
                  </a:txBody>
                  <a:tcPr marL="38100" marR="3810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tx1"/>
                    </a:solidFill>
                  </a:tcPr>
                </a:tc>
                <a:tc>
                  <a:txBody>
                    <a:bodyPr/>
                    <a:lstStyle/>
                    <a:p>
                      <a:pPr marL="0" marR="0" lvl="0" indent="0" algn="ctr" defTabSz="914400" rtl="0" eaLnBrk="1" fontAlgn="base" latinLnBrk="0" hangingPunct="1">
                        <a:lnSpc>
                          <a:spcPct val="100000"/>
                        </a:lnSpc>
                        <a:spcBef>
                          <a:spcPct val="0"/>
                        </a:spcBef>
                        <a:spcAft>
                          <a:spcPts val="600"/>
                        </a:spcAft>
                        <a:buClrTx/>
                        <a:buSzTx/>
                        <a:buFontTx/>
                        <a:buNone/>
                        <a:tabLst/>
                      </a:pPr>
                      <a:endParaRPr kumimoji="0" lang="en-US" sz="1200" b="0" i="0" u="none" strike="noStrike" cap="none" normalizeH="0" baseline="0" smtClean="0">
                        <a:ln>
                          <a:noFill/>
                        </a:ln>
                        <a:solidFill>
                          <a:schemeClr val="bg1"/>
                        </a:solidFill>
                        <a:effectLst/>
                        <a:latin typeface="Times New Roman" pitchFamily="18" charset="0"/>
                        <a:ea typeface="Times New Roman" pitchFamily="18" charset="0"/>
                        <a:cs typeface="Arial" charset="0"/>
                      </a:endParaRPr>
                    </a:p>
                  </a:txBody>
                  <a:tcPr marL="38100" marR="3810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tx1"/>
                    </a:solidFill>
                  </a:tcPr>
                </a:tc>
              </a:tr>
              <a:tr h="631825">
                <a:tc>
                  <a:txBody>
                    <a:bodyPr/>
                    <a:lstStyle/>
                    <a:p>
                      <a:pPr marL="0" marR="0" lvl="0" indent="0" algn="l" defTabSz="914400" rtl="0" eaLnBrk="1" fontAlgn="base" latinLnBrk="0" hangingPunct="1">
                        <a:lnSpc>
                          <a:spcPct val="100000"/>
                        </a:lnSpc>
                        <a:spcBef>
                          <a:spcPct val="0"/>
                        </a:spcBef>
                        <a:spcAft>
                          <a:spcPts val="600"/>
                        </a:spcAft>
                        <a:buClrTx/>
                        <a:buSzTx/>
                        <a:buFontTx/>
                        <a:buNone/>
                        <a:tabLst/>
                      </a:pPr>
                      <a:r>
                        <a:rPr kumimoji="0" lang="en-US" sz="1200" b="0" i="0" u="none" strike="noStrike" cap="none" normalizeH="0" baseline="0" smtClean="0">
                          <a:ln>
                            <a:noFill/>
                          </a:ln>
                          <a:solidFill>
                            <a:schemeClr val="bg1"/>
                          </a:solidFill>
                          <a:effectLst/>
                          <a:latin typeface="Times New Roman" pitchFamily="18" charset="0"/>
                          <a:ea typeface="Times New Roman" pitchFamily="18" charset="0"/>
                          <a:cs typeface="Arial" charset="0"/>
                        </a:rPr>
                        <a:t>614, 624, 634, 644</a:t>
                      </a:r>
                    </a:p>
                  </a:txBody>
                  <a:tcPr marL="38100" marR="3810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tx1"/>
                    </a:solidFill>
                  </a:tcPr>
                </a:tc>
                <a:tc>
                  <a:txBody>
                    <a:bodyPr/>
                    <a:lstStyle/>
                    <a:p>
                      <a:pPr marL="0" marR="0" lvl="0" indent="0" algn="l" defTabSz="914400" rtl="0" eaLnBrk="1" fontAlgn="base" latinLnBrk="0" hangingPunct="1">
                        <a:lnSpc>
                          <a:spcPct val="100000"/>
                        </a:lnSpc>
                        <a:spcBef>
                          <a:spcPct val="0"/>
                        </a:spcBef>
                        <a:spcAft>
                          <a:spcPts val="600"/>
                        </a:spcAft>
                        <a:buClrTx/>
                        <a:buSzTx/>
                        <a:buFontTx/>
                        <a:buNone/>
                        <a:tabLst/>
                      </a:pPr>
                      <a:r>
                        <a:rPr kumimoji="0" lang="en-US" sz="1200" b="0" i="0" u="none" strike="noStrike" cap="none" normalizeH="0" baseline="0" smtClean="0">
                          <a:ln>
                            <a:noFill/>
                          </a:ln>
                          <a:solidFill>
                            <a:schemeClr val="bg1"/>
                          </a:solidFill>
                          <a:effectLst/>
                          <a:latin typeface="Times New Roman" pitchFamily="18" charset="0"/>
                          <a:ea typeface="Times New Roman" pitchFamily="18" charset="0"/>
                          <a:cs typeface="Arial" charset="0"/>
                        </a:rPr>
                        <a:t>SIT outlet to loops</a:t>
                      </a:r>
                    </a:p>
                  </a:txBody>
                  <a:tcPr marL="38100" marR="3810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tx1"/>
                    </a:solidFill>
                  </a:tcPr>
                </a:tc>
                <a:tc>
                  <a:txBody>
                    <a:bodyPr/>
                    <a:lstStyle/>
                    <a:p>
                      <a:pPr marL="0" marR="0" lvl="0" indent="0" algn="ctr" defTabSz="914400" rtl="0" eaLnBrk="1" fontAlgn="base" latinLnBrk="0" hangingPunct="1">
                        <a:lnSpc>
                          <a:spcPct val="100000"/>
                        </a:lnSpc>
                        <a:spcBef>
                          <a:spcPct val="0"/>
                        </a:spcBef>
                        <a:spcAft>
                          <a:spcPts val="600"/>
                        </a:spcAft>
                        <a:buClrTx/>
                        <a:buSzTx/>
                        <a:buFontTx/>
                        <a:buNone/>
                        <a:tabLst/>
                      </a:pPr>
                      <a:r>
                        <a:rPr kumimoji="0" lang="en-US" sz="1200" b="0" i="0" u="none" strike="noStrike" cap="none" normalizeH="0" baseline="0" smtClean="0">
                          <a:ln>
                            <a:noFill/>
                          </a:ln>
                          <a:solidFill>
                            <a:schemeClr val="bg1"/>
                          </a:solidFill>
                          <a:effectLst/>
                          <a:latin typeface="Times New Roman" pitchFamily="18" charset="0"/>
                          <a:ea typeface="Times New Roman" pitchFamily="18" charset="0"/>
                          <a:cs typeface="Arial" charset="0"/>
                        </a:rPr>
                        <a:t>open (</a:t>
                      </a:r>
                      <a:r>
                        <a:rPr kumimoji="0" lang="en-US" sz="1000" b="0" i="0" u="none" strike="noStrike" cap="none" normalizeH="0" baseline="0" smtClean="0">
                          <a:ln>
                            <a:noFill/>
                          </a:ln>
                          <a:solidFill>
                            <a:schemeClr val="bg1"/>
                          </a:solidFill>
                          <a:effectLst/>
                          <a:latin typeface="Times New Roman" pitchFamily="18" charset="0"/>
                          <a:ea typeface="Times New Roman" pitchFamily="18" charset="0"/>
                          <a:cs typeface="Arial" charset="0"/>
                        </a:rPr>
                        <a:t>or&gt;410psi</a:t>
                      </a:r>
                      <a:r>
                        <a:rPr kumimoji="0" lang="en-US" sz="1200" b="0" i="0" u="none" strike="noStrike" cap="none" normalizeH="0" baseline="0" smtClean="0">
                          <a:ln>
                            <a:noFill/>
                          </a:ln>
                          <a:solidFill>
                            <a:schemeClr val="bg1"/>
                          </a:solidFill>
                          <a:effectLst/>
                          <a:latin typeface="Times New Roman" pitchFamily="18" charset="0"/>
                          <a:ea typeface="Times New Roman" pitchFamily="18" charset="0"/>
                          <a:cs typeface="Arial" charset="0"/>
                        </a:rPr>
                        <a:t>)</a:t>
                      </a:r>
                    </a:p>
                  </a:txBody>
                  <a:tcPr marL="38100" marR="3810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tx1"/>
                    </a:solidFill>
                  </a:tcPr>
                </a:tc>
                <a:tc>
                  <a:txBody>
                    <a:bodyPr/>
                    <a:lstStyle/>
                    <a:p>
                      <a:pPr marL="0" marR="0" lvl="0" indent="0" algn="ctr" defTabSz="914400" rtl="0" eaLnBrk="1" fontAlgn="base" latinLnBrk="0" hangingPunct="1">
                        <a:lnSpc>
                          <a:spcPct val="100000"/>
                        </a:lnSpc>
                        <a:spcBef>
                          <a:spcPct val="0"/>
                        </a:spcBef>
                        <a:spcAft>
                          <a:spcPts val="600"/>
                        </a:spcAft>
                        <a:buClrTx/>
                        <a:buSzTx/>
                        <a:buFontTx/>
                        <a:buNone/>
                        <a:tabLst/>
                      </a:pPr>
                      <a:endParaRPr kumimoji="0" lang="en-US" sz="1200" b="0" i="0" u="none" strike="noStrike" cap="none" normalizeH="0" baseline="0" smtClean="0">
                        <a:ln>
                          <a:noFill/>
                        </a:ln>
                        <a:solidFill>
                          <a:schemeClr val="bg1"/>
                        </a:solidFill>
                        <a:effectLst/>
                        <a:latin typeface="Times New Roman" pitchFamily="18" charset="0"/>
                        <a:ea typeface="Times New Roman" pitchFamily="18" charset="0"/>
                        <a:cs typeface="Arial" charset="0"/>
                      </a:endParaRPr>
                    </a:p>
                  </a:txBody>
                  <a:tcPr marL="38100" marR="3810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tx1"/>
                    </a:solidFill>
                  </a:tcPr>
                </a:tc>
                <a:tc>
                  <a:txBody>
                    <a:bodyPr/>
                    <a:lstStyle/>
                    <a:p>
                      <a:pPr marL="0" marR="0" lvl="0" indent="0" algn="ctr" defTabSz="914400" rtl="0" eaLnBrk="1" fontAlgn="base" latinLnBrk="0" hangingPunct="1">
                        <a:lnSpc>
                          <a:spcPct val="100000"/>
                        </a:lnSpc>
                        <a:spcBef>
                          <a:spcPct val="0"/>
                        </a:spcBef>
                        <a:spcAft>
                          <a:spcPts val="600"/>
                        </a:spcAft>
                        <a:buClrTx/>
                        <a:buSzTx/>
                        <a:buFontTx/>
                        <a:buNone/>
                        <a:tabLst/>
                      </a:pPr>
                      <a:endParaRPr kumimoji="0" lang="en-US" sz="1200" b="0" i="0" u="none" strike="noStrike" cap="none" normalizeH="0" baseline="0" smtClean="0">
                        <a:ln>
                          <a:noFill/>
                        </a:ln>
                        <a:solidFill>
                          <a:schemeClr val="bg1"/>
                        </a:solidFill>
                        <a:effectLst/>
                        <a:latin typeface="Times New Roman" pitchFamily="18" charset="0"/>
                        <a:ea typeface="Times New Roman" pitchFamily="18" charset="0"/>
                        <a:cs typeface="Arial" charset="0"/>
                      </a:endParaRPr>
                    </a:p>
                  </a:txBody>
                  <a:tcPr marL="38100" marR="3810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tx1"/>
                    </a:solidFill>
                  </a:tcPr>
                </a:tc>
                <a:tc>
                  <a:txBody>
                    <a:bodyPr/>
                    <a:lstStyle/>
                    <a:p>
                      <a:pPr marL="0" marR="0" lvl="0" indent="0" algn="ctr" defTabSz="914400" rtl="0" eaLnBrk="1" fontAlgn="base" latinLnBrk="0" hangingPunct="1">
                        <a:lnSpc>
                          <a:spcPct val="100000"/>
                        </a:lnSpc>
                        <a:spcBef>
                          <a:spcPct val="0"/>
                        </a:spcBef>
                        <a:spcAft>
                          <a:spcPts val="600"/>
                        </a:spcAft>
                        <a:buClrTx/>
                        <a:buSzTx/>
                        <a:buFontTx/>
                        <a:buNone/>
                        <a:tabLst/>
                      </a:pPr>
                      <a:endParaRPr kumimoji="0" lang="en-US" sz="1200" b="0" i="0" u="none" strike="noStrike" cap="none" normalizeH="0" baseline="0" smtClean="0">
                        <a:ln>
                          <a:noFill/>
                        </a:ln>
                        <a:solidFill>
                          <a:schemeClr val="bg1"/>
                        </a:solidFill>
                        <a:effectLst/>
                        <a:latin typeface="Times New Roman" pitchFamily="18" charset="0"/>
                        <a:ea typeface="Times New Roman" pitchFamily="18" charset="0"/>
                        <a:cs typeface="Arial" charset="0"/>
                      </a:endParaRPr>
                    </a:p>
                  </a:txBody>
                  <a:tcPr marL="38100" marR="3810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tx1"/>
                    </a:solidFill>
                  </a:tcPr>
                </a:tc>
              </a:tr>
              <a:tr h="314325">
                <a:tc>
                  <a:txBody>
                    <a:bodyPr/>
                    <a:lstStyle/>
                    <a:p>
                      <a:pPr marL="0" marR="0" lvl="0" indent="0" algn="l" defTabSz="914400" rtl="0" eaLnBrk="1" fontAlgn="base" latinLnBrk="0" hangingPunct="1">
                        <a:lnSpc>
                          <a:spcPct val="100000"/>
                        </a:lnSpc>
                        <a:spcBef>
                          <a:spcPct val="0"/>
                        </a:spcBef>
                        <a:spcAft>
                          <a:spcPts val="600"/>
                        </a:spcAft>
                        <a:buClrTx/>
                        <a:buSzTx/>
                        <a:buFontTx/>
                        <a:buNone/>
                        <a:tabLst/>
                      </a:pPr>
                      <a:r>
                        <a:rPr kumimoji="0" lang="en-US" sz="1200" b="0" i="0" u="none" strike="noStrike" cap="none" normalizeH="0" baseline="0" smtClean="0">
                          <a:ln>
                            <a:noFill/>
                          </a:ln>
                          <a:solidFill>
                            <a:schemeClr val="bg1"/>
                          </a:solidFill>
                          <a:effectLst/>
                          <a:latin typeface="Times New Roman" pitchFamily="18" charset="0"/>
                          <a:ea typeface="Times New Roman" pitchFamily="18" charset="0"/>
                          <a:cs typeface="Arial" charset="0"/>
                        </a:rPr>
                        <a:t>611, 621, 631, 641</a:t>
                      </a:r>
                    </a:p>
                  </a:txBody>
                  <a:tcPr marL="38100" marR="3810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tx1"/>
                    </a:solidFill>
                  </a:tcPr>
                </a:tc>
                <a:tc>
                  <a:txBody>
                    <a:bodyPr/>
                    <a:lstStyle/>
                    <a:p>
                      <a:pPr marL="0" marR="0" lvl="0" indent="0" algn="l" defTabSz="914400" rtl="0" eaLnBrk="1" fontAlgn="base" latinLnBrk="0" hangingPunct="1">
                        <a:lnSpc>
                          <a:spcPct val="100000"/>
                        </a:lnSpc>
                        <a:spcBef>
                          <a:spcPct val="0"/>
                        </a:spcBef>
                        <a:spcAft>
                          <a:spcPts val="600"/>
                        </a:spcAft>
                        <a:buClrTx/>
                        <a:buSzTx/>
                        <a:buFontTx/>
                        <a:buNone/>
                        <a:tabLst/>
                      </a:pPr>
                      <a:r>
                        <a:rPr kumimoji="0" lang="en-US" sz="1200" b="0" i="0" u="none" strike="noStrike" cap="none" normalizeH="0" baseline="0" smtClean="0">
                          <a:ln>
                            <a:noFill/>
                          </a:ln>
                          <a:solidFill>
                            <a:schemeClr val="bg1"/>
                          </a:solidFill>
                          <a:effectLst/>
                          <a:latin typeface="Times New Roman" pitchFamily="18" charset="0"/>
                          <a:ea typeface="Times New Roman" pitchFamily="18" charset="0"/>
                          <a:cs typeface="Arial" charset="0"/>
                        </a:rPr>
                        <a:t>SIT fill &amp; drn  vlvs</a:t>
                      </a:r>
                    </a:p>
                  </a:txBody>
                  <a:tcPr marL="38100" marR="3810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tx1"/>
                    </a:solidFill>
                  </a:tcPr>
                </a:tc>
                <a:tc>
                  <a:txBody>
                    <a:bodyPr/>
                    <a:lstStyle/>
                    <a:p>
                      <a:pPr marL="0" marR="0" lvl="0" indent="0" algn="ctr" defTabSz="914400" rtl="0" eaLnBrk="1" fontAlgn="base" latinLnBrk="0" hangingPunct="1">
                        <a:lnSpc>
                          <a:spcPct val="100000"/>
                        </a:lnSpc>
                        <a:spcBef>
                          <a:spcPct val="0"/>
                        </a:spcBef>
                        <a:spcAft>
                          <a:spcPts val="600"/>
                        </a:spcAft>
                        <a:buClrTx/>
                        <a:buSzTx/>
                        <a:buFontTx/>
                        <a:buNone/>
                        <a:tabLst/>
                      </a:pPr>
                      <a:r>
                        <a:rPr kumimoji="0" lang="en-US" sz="1200" b="0" i="0" u="none" strike="noStrike" cap="none" normalizeH="0" baseline="0" smtClean="0">
                          <a:ln>
                            <a:noFill/>
                          </a:ln>
                          <a:solidFill>
                            <a:schemeClr val="bg1"/>
                          </a:solidFill>
                          <a:effectLst/>
                          <a:latin typeface="Times New Roman" pitchFamily="18" charset="0"/>
                          <a:ea typeface="Times New Roman" pitchFamily="18" charset="0"/>
                          <a:cs typeface="Arial" charset="0"/>
                        </a:rPr>
                        <a:t>close</a:t>
                      </a:r>
                    </a:p>
                  </a:txBody>
                  <a:tcPr marL="38100" marR="3810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tx1"/>
                    </a:solidFill>
                  </a:tcPr>
                </a:tc>
                <a:tc>
                  <a:txBody>
                    <a:bodyPr/>
                    <a:lstStyle/>
                    <a:p>
                      <a:pPr marL="0" marR="0" lvl="0" indent="0" algn="ctr" defTabSz="914400" rtl="0" eaLnBrk="1" fontAlgn="base" latinLnBrk="0" hangingPunct="1">
                        <a:lnSpc>
                          <a:spcPct val="100000"/>
                        </a:lnSpc>
                        <a:spcBef>
                          <a:spcPct val="0"/>
                        </a:spcBef>
                        <a:spcAft>
                          <a:spcPts val="600"/>
                        </a:spcAft>
                        <a:buClrTx/>
                        <a:buSzTx/>
                        <a:buFontTx/>
                        <a:buNone/>
                        <a:tabLst/>
                      </a:pPr>
                      <a:endParaRPr kumimoji="0" lang="en-US" sz="1200" b="0" i="0" u="none" strike="noStrike" cap="none" normalizeH="0" baseline="0" smtClean="0">
                        <a:ln>
                          <a:noFill/>
                        </a:ln>
                        <a:solidFill>
                          <a:schemeClr val="bg1"/>
                        </a:solidFill>
                        <a:effectLst/>
                        <a:latin typeface="Times New Roman" pitchFamily="18" charset="0"/>
                        <a:ea typeface="Times New Roman" pitchFamily="18" charset="0"/>
                        <a:cs typeface="Arial" charset="0"/>
                      </a:endParaRPr>
                    </a:p>
                  </a:txBody>
                  <a:tcPr marL="38100" marR="3810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tx1"/>
                    </a:solidFill>
                  </a:tcPr>
                </a:tc>
                <a:tc>
                  <a:txBody>
                    <a:bodyPr/>
                    <a:lstStyle/>
                    <a:p>
                      <a:pPr marL="0" marR="0" lvl="0" indent="0" algn="ctr" defTabSz="914400" rtl="0" eaLnBrk="1" fontAlgn="base" latinLnBrk="0" hangingPunct="1">
                        <a:lnSpc>
                          <a:spcPct val="100000"/>
                        </a:lnSpc>
                        <a:spcBef>
                          <a:spcPct val="0"/>
                        </a:spcBef>
                        <a:spcAft>
                          <a:spcPts val="600"/>
                        </a:spcAft>
                        <a:buClrTx/>
                        <a:buSzTx/>
                        <a:buFontTx/>
                        <a:buNone/>
                        <a:tabLst/>
                      </a:pPr>
                      <a:endParaRPr kumimoji="0" lang="en-US" sz="1200" b="0" i="0" u="none" strike="noStrike" cap="none" normalizeH="0" baseline="0" smtClean="0">
                        <a:ln>
                          <a:noFill/>
                        </a:ln>
                        <a:solidFill>
                          <a:schemeClr val="bg1"/>
                        </a:solidFill>
                        <a:effectLst/>
                        <a:latin typeface="Times New Roman" pitchFamily="18" charset="0"/>
                        <a:ea typeface="Times New Roman" pitchFamily="18" charset="0"/>
                        <a:cs typeface="Arial" charset="0"/>
                      </a:endParaRPr>
                    </a:p>
                  </a:txBody>
                  <a:tcPr marL="38100" marR="3810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tx1"/>
                    </a:solidFill>
                  </a:tcPr>
                </a:tc>
                <a:tc>
                  <a:txBody>
                    <a:bodyPr/>
                    <a:lstStyle/>
                    <a:p>
                      <a:pPr marL="0" marR="0" lvl="0" indent="0" algn="ctr" defTabSz="914400" rtl="0" eaLnBrk="1" fontAlgn="base" latinLnBrk="0" hangingPunct="1">
                        <a:lnSpc>
                          <a:spcPct val="100000"/>
                        </a:lnSpc>
                        <a:spcBef>
                          <a:spcPct val="0"/>
                        </a:spcBef>
                        <a:spcAft>
                          <a:spcPts val="600"/>
                        </a:spcAft>
                        <a:buClrTx/>
                        <a:buSzTx/>
                        <a:buFontTx/>
                        <a:buNone/>
                        <a:tabLst/>
                      </a:pPr>
                      <a:endParaRPr kumimoji="0" lang="en-US" sz="1200" b="0" i="0" u="none" strike="noStrike" cap="none" normalizeH="0" baseline="0" smtClean="0">
                        <a:ln>
                          <a:noFill/>
                        </a:ln>
                        <a:solidFill>
                          <a:schemeClr val="bg1"/>
                        </a:solidFill>
                        <a:effectLst/>
                        <a:latin typeface="Times New Roman" pitchFamily="18" charset="0"/>
                        <a:ea typeface="Times New Roman" pitchFamily="18" charset="0"/>
                        <a:cs typeface="Arial" charset="0"/>
                      </a:endParaRPr>
                    </a:p>
                  </a:txBody>
                  <a:tcPr marL="38100" marR="3810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tx1"/>
                    </a:solidFill>
                  </a:tcPr>
                </a:tc>
              </a:tr>
              <a:tr h="314325">
                <a:tc>
                  <a:txBody>
                    <a:bodyPr/>
                    <a:lstStyle/>
                    <a:p>
                      <a:pPr marL="0" marR="0" lvl="0" indent="0" algn="l" defTabSz="914400" rtl="0" eaLnBrk="1" fontAlgn="base" latinLnBrk="0" hangingPunct="1">
                        <a:lnSpc>
                          <a:spcPct val="100000"/>
                        </a:lnSpc>
                        <a:spcBef>
                          <a:spcPct val="0"/>
                        </a:spcBef>
                        <a:spcAft>
                          <a:spcPts val="600"/>
                        </a:spcAft>
                        <a:buClrTx/>
                        <a:buSzTx/>
                        <a:buFontTx/>
                        <a:buNone/>
                        <a:tabLst/>
                      </a:pPr>
                      <a:r>
                        <a:rPr kumimoji="0" lang="en-US" sz="1200" b="0" i="0" u="none" strike="noStrike" cap="none" normalizeH="0" baseline="0" smtClean="0">
                          <a:ln>
                            <a:noFill/>
                          </a:ln>
                          <a:solidFill>
                            <a:schemeClr val="bg1"/>
                          </a:solidFill>
                          <a:effectLst/>
                          <a:latin typeface="Times New Roman" pitchFamily="18" charset="0"/>
                          <a:ea typeface="Times New Roman" pitchFamily="18" charset="0"/>
                          <a:cs typeface="Arial" charset="0"/>
                        </a:rPr>
                        <a:t>618, 628, 638, 648</a:t>
                      </a:r>
                    </a:p>
                  </a:txBody>
                  <a:tcPr marL="38100" marR="3810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tx1"/>
                    </a:solidFill>
                  </a:tcPr>
                </a:tc>
                <a:tc>
                  <a:txBody>
                    <a:bodyPr/>
                    <a:lstStyle/>
                    <a:p>
                      <a:pPr marL="0" marR="0" lvl="0" indent="0" algn="l" defTabSz="914400" rtl="0" eaLnBrk="1" fontAlgn="base" latinLnBrk="0" hangingPunct="1">
                        <a:lnSpc>
                          <a:spcPct val="100000"/>
                        </a:lnSpc>
                        <a:spcBef>
                          <a:spcPct val="0"/>
                        </a:spcBef>
                        <a:spcAft>
                          <a:spcPts val="600"/>
                        </a:spcAft>
                        <a:buClrTx/>
                        <a:buSzTx/>
                        <a:buFontTx/>
                        <a:buNone/>
                        <a:tabLst/>
                      </a:pPr>
                      <a:r>
                        <a:rPr kumimoji="0" lang="en-US" sz="1200" b="0" i="0" u="none" strike="noStrike" cap="none" normalizeH="0" baseline="0" smtClean="0">
                          <a:ln>
                            <a:noFill/>
                          </a:ln>
                          <a:solidFill>
                            <a:schemeClr val="bg1"/>
                          </a:solidFill>
                          <a:effectLst/>
                          <a:latin typeface="Times New Roman" pitchFamily="18" charset="0"/>
                          <a:ea typeface="Times New Roman" pitchFamily="18" charset="0"/>
                          <a:cs typeface="Arial" charset="0"/>
                        </a:rPr>
                        <a:t>SI to RC loop drns</a:t>
                      </a:r>
                    </a:p>
                  </a:txBody>
                  <a:tcPr marL="38100" marR="3810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tx1"/>
                    </a:solidFill>
                  </a:tcPr>
                </a:tc>
                <a:tc>
                  <a:txBody>
                    <a:bodyPr/>
                    <a:lstStyle/>
                    <a:p>
                      <a:pPr marL="0" marR="0" lvl="0" indent="0" algn="ctr" defTabSz="914400" rtl="0" eaLnBrk="1" fontAlgn="base" latinLnBrk="0" hangingPunct="1">
                        <a:lnSpc>
                          <a:spcPct val="100000"/>
                        </a:lnSpc>
                        <a:spcBef>
                          <a:spcPct val="0"/>
                        </a:spcBef>
                        <a:spcAft>
                          <a:spcPts val="600"/>
                        </a:spcAft>
                        <a:buClrTx/>
                        <a:buSzTx/>
                        <a:buFontTx/>
                        <a:buNone/>
                        <a:tabLst/>
                      </a:pPr>
                      <a:r>
                        <a:rPr kumimoji="0" lang="en-US" sz="1200" b="0" i="0" u="none" strike="noStrike" cap="none" normalizeH="0" baseline="0" smtClean="0">
                          <a:ln>
                            <a:noFill/>
                          </a:ln>
                          <a:solidFill>
                            <a:schemeClr val="bg1"/>
                          </a:solidFill>
                          <a:effectLst/>
                          <a:latin typeface="Times New Roman" pitchFamily="18" charset="0"/>
                          <a:ea typeface="Times New Roman" pitchFamily="18" charset="0"/>
                          <a:cs typeface="Arial" charset="0"/>
                        </a:rPr>
                        <a:t>close</a:t>
                      </a:r>
                    </a:p>
                  </a:txBody>
                  <a:tcPr marL="38100" marR="3810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tx1"/>
                    </a:solidFill>
                  </a:tcPr>
                </a:tc>
                <a:tc>
                  <a:txBody>
                    <a:bodyPr/>
                    <a:lstStyle/>
                    <a:p>
                      <a:pPr marL="0" marR="0" lvl="0" indent="0" algn="ctr" defTabSz="914400" rtl="0" eaLnBrk="1" fontAlgn="base" latinLnBrk="0" hangingPunct="1">
                        <a:lnSpc>
                          <a:spcPct val="100000"/>
                        </a:lnSpc>
                        <a:spcBef>
                          <a:spcPct val="0"/>
                        </a:spcBef>
                        <a:spcAft>
                          <a:spcPts val="600"/>
                        </a:spcAft>
                        <a:buClrTx/>
                        <a:buSzTx/>
                        <a:buFontTx/>
                        <a:buNone/>
                        <a:tabLst/>
                      </a:pPr>
                      <a:endParaRPr kumimoji="0" lang="en-US" sz="1200" b="0" i="0" u="none" strike="noStrike" cap="none" normalizeH="0" baseline="0" smtClean="0">
                        <a:ln>
                          <a:noFill/>
                        </a:ln>
                        <a:solidFill>
                          <a:schemeClr val="bg1"/>
                        </a:solidFill>
                        <a:effectLst/>
                        <a:latin typeface="Times New Roman" pitchFamily="18" charset="0"/>
                        <a:ea typeface="Times New Roman" pitchFamily="18" charset="0"/>
                        <a:cs typeface="Arial" charset="0"/>
                      </a:endParaRPr>
                    </a:p>
                  </a:txBody>
                  <a:tcPr marL="38100" marR="3810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tx1"/>
                    </a:solidFill>
                  </a:tcPr>
                </a:tc>
                <a:tc>
                  <a:txBody>
                    <a:bodyPr/>
                    <a:lstStyle/>
                    <a:p>
                      <a:pPr marL="0" marR="0" lvl="0" indent="0" algn="ctr" defTabSz="914400" rtl="0" eaLnBrk="1" fontAlgn="base" latinLnBrk="0" hangingPunct="1">
                        <a:lnSpc>
                          <a:spcPct val="100000"/>
                        </a:lnSpc>
                        <a:spcBef>
                          <a:spcPct val="0"/>
                        </a:spcBef>
                        <a:spcAft>
                          <a:spcPts val="600"/>
                        </a:spcAft>
                        <a:buClrTx/>
                        <a:buSzTx/>
                        <a:buFontTx/>
                        <a:buNone/>
                        <a:tabLst/>
                      </a:pPr>
                      <a:endParaRPr kumimoji="0" lang="en-US" sz="1200" b="0" i="0" u="none" strike="noStrike" cap="none" normalizeH="0" baseline="0" smtClean="0">
                        <a:ln>
                          <a:noFill/>
                        </a:ln>
                        <a:solidFill>
                          <a:schemeClr val="bg1"/>
                        </a:solidFill>
                        <a:effectLst/>
                        <a:latin typeface="Times New Roman" pitchFamily="18" charset="0"/>
                        <a:ea typeface="Times New Roman" pitchFamily="18" charset="0"/>
                        <a:cs typeface="Arial" charset="0"/>
                      </a:endParaRPr>
                    </a:p>
                  </a:txBody>
                  <a:tcPr marL="38100" marR="3810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tx1"/>
                    </a:solidFill>
                  </a:tcPr>
                </a:tc>
                <a:tc>
                  <a:txBody>
                    <a:bodyPr/>
                    <a:lstStyle/>
                    <a:p>
                      <a:pPr marL="0" marR="0" lvl="0" indent="0" algn="ctr" defTabSz="914400" rtl="0" eaLnBrk="1" fontAlgn="base" latinLnBrk="0" hangingPunct="1">
                        <a:lnSpc>
                          <a:spcPct val="100000"/>
                        </a:lnSpc>
                        <a:spcBef>
                          <a:spcPct val="0"/>
                        </a:spcBef>
                        <a:spcAft>
                          <a:spcPts val="600"/>
                        </a:spcAft>
                        <a:buClrTx/>
                        <a:buSzTx/>
                        <a:buFontTx/>
                        <a:buNone/>
                        <a:tabLst/>
                      </a:pPr>
                      <a:endParaRPr kumimoji="0" lang="en-US" sz="1200" b="0" i="0" u="none" strike="noStrike" cap="none" normalizeH="0" baseline="0" smtClean="0">
                        <a:ln>
                          <a:noFill/>
                        </a:ln>
                        <a:solidFill>
                          <a:schemeClr val="bg1"/>
                        </a:solidFill>
                        <a:effectLst/>
                        <a:latin typeface="Times New Roman" pitchFamily="18" charset="0"/>
                        <a:ea typeface="Times New Roman" pitchFamily="18" charset="0"/>
                        <a:cs typeface="Arial" charset="0"/>
                      </a:endParaRPr>
                    </a:p>
                  </a:txBody>
                  <a:tcPr marL="38100" marR="3810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tx1"/>
                    </a:solidFill>
                  </a:tcPr>
                </a:tc>
              </a:tr>
              <a:tr h="314325">
                <a:tc>
                  <a:txBody>
                    <a:bodyPr/>
                    <a:lstStyle/>
                    <a:p>
                      <a:pPr marL="0" marR="0" lvl="0" indent="0" algn="l" defTabSz="914400" rtl="0" eaLnBrk="1" fontAlgn="base" latinLnBrk="0" hangingPunct="1">
                        <a:lnSpc>
                          <a:spcPct val="100000"/>
                        </a:lnSpc>
                        <a:spcBef>
                          <a:spcPct val="0"/>
                        </a:spcBef>
                        <a:spcAft>
                          <a:spcPts val="600"/>
                        </a:spcAft>
                        <a:buClrTx/>
                        <a:buSzTx/>
                        <a:buFontTx/>
                        <a:buNone/>
                        <a:tabLst/>
                      </a:pPr>
                      <a:r>
                        <a:rPr kumimoji="0" lang="en-US" sz="1200" b="0" i="0" u="none" strike="noStrike" cap="none" normalizeH="0" baseline="0" smtClean="0">
                          <a:ln>
                            <a:noFill/>
                          </a:ln>
                          <a:solidFill>
                            <a:schemeClr val="bg1"/>
                          </a:solidFill>
                          <a:effectLst/>
                          <a:latin typeface="Times New Roman" pitchFamily="18" charset="0"/>
                          <a:ea typeface="Times New Roman" pitchFamily="18" charset="0"/>
                          <a:cs typeface="Arial" charset="0"/>
                        </a:rPr>
                        <a:t>682</a:t>
                      </a:r>
                    </a:p>
                  </a:txBody>
                  <a:tcPr marL="38100" marR="3810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tx1"/>
                    </a:solidFill>
                  </a:tcPr>
                </a:tc>
                <a:tc>
                  <a:txBody>
                    <a:bodyPr/>
                    <a:lstStyle/>
                    <a:p>
                      <a:pPr marL="0" marR="0" lvl="0" indent="0" algn="l" defTabSz="914400" rtl="0" eaLnBrk="1" fontAlgn="base" latinLnBrk="0" hangingPunct="1">
                        <a:lnSpc>
                          <a:spcPct val="100000"/>
                        </a:lnSpc>
                        <a:spcBef>
                          <a:spcPct val="0"/>
                        </a:spcBef>
                        <a:spcAft>
                          <a:spcPts val="600"/>
                        </a:spcAft>
                        <a:buClrTx/>
                        <a:buSzTx/>
                        <a:buFontTx/>
                        <a:buNone/>
                        <a:tabLst/>
                      </a:pPr>
                      <a:r>
                        <a:rPr kumimoji="0" lang="en-US" sz="1200" b="0" i="0" u="none" strike="noStrike" cap="none" normalizeH="0" baseline="0" smtClean="0">
                          <a:ln>
                            <a:noFill/>
                          </a:ln>
                          <a:solidFill>
                            <a:schemeClr val="bg1"/>
                          </a:solidFill>
                          <a:effectLst/>
                          <a:latin typeface="Times New Roman" pitchFamily="18" charset="0"/>
                          <a:ea typeface="Times New Roman" pitchFamily="18" charset="0"/>
                          <a:cs typeface="Arial" charset="0"/>
                        </a:rPr>
                        <a:t>Msc drn hdr  RWT</a:t>
                      </a:r>
                    </a:p>
                  </a:txBody>
                  <a:tcPr marL="38100" marR="3810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tx1"/>
                    </a:solidFill>
                  </a:tcPr>
                </a:tc>
                <a:tc>
                  <a:txBody>
                    <a:bodyPr/>
                    <a:lstStyle/>
                    <a:p>
                      <a:pPr marL="0" marR="0" lvl="0" indent="0" algn="ctr" defTabSz="914400" rtl="0" eaLnBrk="1" fontAlgn="base" latinLnBrk="0" hangingPunct="1">
                        <a:lnSpc>
                          <a:spcPct val="100000"/>
                        </a:lnSpc>
                        <a:spcBef>
                          <a:spcPct val="0"/>
                        </a:spcBef>
                        <a:spcAft>
                          <a:spcPts val="600"/>
                        </a:spcAft>
                        <a:buClrTx/>
                        <a:buSzTx/>
                        <a:buFontTx/>
                        <a:buNone/>
                        <a:tabLst/>
                      </a:pPr>
                      <a:r>
                        <a:rPr kumimoji="0" lang="en-US" sz="1200" b="0" i="0" u="none" strike="noStrike" cap="none" normalizeH="0" baseline="0" smtClean="0">
                          <a:ln>
                            <a:noFill/>
                          </a:ln>
                          <a:solidFill>
                            <a:schemeClr val="bg1"/>
                          </a:solidFill>
                          <a:effectLst/>
                          <a:latin typeface="Times New Roman" pitchFamily="18" charset="0"/>
                          <a:ea typeface="Times New Roman" pitchFamily="18" charset="0"/>
                          <a:cs typeface="Arial" charset="0"/>
                        </a:rPr>
                        <a:t>close</a:t>
                      </a:r>
                    </a:p>
                  </a:txBody>
                  <a:tcPr marL="38100" marR="3810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tx1"/>
                    </a:solidFill>
                  </a:tcPr>
                </a:tc>
                <a:tc>
                  <a:txBody>
                    <a:bodyPr/>
                    <a:lstStyle/>
                    <a:p>
                      <a:pPr marL="0" marR="0" lvl="0" indent="0" algn="ctr" defTabSz="914400" rtl="0" eaLnBrk="1" fontAlgn="base" latinLnBrk="0" hangingPunct="1">
                        <a:lnSpc>
                          <a:spcPct val="100000"/>
                        </a:lnSpc>
                        <a:spcBef>
                          <a:spcPct val="0"/>
                        </a:spcBef>
                        <a:spcAft>
                          <a:spcPts val="600"/>
                        </a:spcAft>
                        <a:buClrTx/>
                        <a:buSzTx/>
                        <a:buFontTx/>
                        <a:buNone/>
                        <a:tabLst/>
                      </a:pPr>
                      <a:endParaRPr kumimoji="0" lang="en-US" sz="1200" b="0" i="0" u="none" strike="noStrike" cap="none" normalizeH="0" baseline="0" smtClean="0">
                        <a:ln>
                          <a:noFill/>
                        </a:ln>
                        <a:solidFill>
                          <a:schemeClr val="bg1"/>
                        </a:solidFill>
                        <a:effectLst/>
                        <a:latin typeface="Times New Roman" pitchFamily="18" charset="0"/>
                        <a:ea typeface="Times New Roman" pitchFamily="18" charset="0"/>
                        <a:cs typeface="Arial" charset="0"/>
                      </a:endParaRPr>
                    </a:p>
                  </a:txBody>
                  <a:tcPr marL="38100" marR="3810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tx1"/>
                    </a:solidFill>
                  </a:tcPr>
                </a:tc>
                <a:tc>
                  <a:txBody>
                    <a:bodyPr/>
                    <a:lstStyle/>
                    <a:p>
                      <a:pPr marL="0" marR="0" lvl="0" indent="0" algn="ctr" defTabSz="914400" rtl="0" eaLnBrk="1" fontAlgn="base" latinLnBrk="0" hangingPunct="1">
                        <a:lnSpc>
                          <a:spcPct val="100000"/>
                        </a:lnSpc>
                        <a:spcBef>
                          <a:spcPct val="0"/>
                        </a:spcBef>
                        <a:spcAft>
                          <a:spcPts val="600"/>
                        </a:spcAft>
                        <a:buClrTx/>
                        <a:buSzTx/>
                        <a:buFontTx/>
                        <a:buNone/>
                        <a:tabLst/>
                      </a:pPr>
                      <a:endParaRPr kumimoji="0" lang="en-US" sz="1200" b="0" i="0" u="none" strike="noStrike" cap="none" normalizeH="0" baseline="0" smtClean="0">
                        <a:ln>
                          <a:noFill/>
                        </a:ln>
                        <a:solidFill>
                          <a:schemeClr val="bg1"/>
                        </a:solidFill>
                        <a:effectLst/>
                        <a:latin typeface="Times New Roman" pitchFamily="18" charset="0"/>
                        <a:ea typeface="Times New Roman" pitchFamily="18" charset="0"/>
                        <a:cs typeface="Arial" charset="0"/>
                      </a:endParaRPr>
                    </a:p>
                  </a:txBody>
                  <a:tcPr marL="38100" marR="3810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tx1"/>
                    </a:solidFill>
                  </a:tcPr>
                </a:tc>
                <a:tc>
                  <a:txBody>
                    <a:bodyPr/>
                    <a:lstStyle/>
                    <a:p>
                      <a:pPr marL="0" marR="0" lvl="0" indent="0" algn="ctr" defTabSz="914400" rtl="0" eaLnBrk="1" fontAlgn="base" latinLnBrk="0" hangingPunct="1">
                        <a:lnSpc>
                          <a:spcPct val="100000"/>
                        </a:lnSpc>
                        <a:spcBef>
                          <a:spcPct val="0"/>
                        </a:spcBef>
                        <a:spcAft>
                          <a:spcPts val="600"/>
                        </a:spcAft>
                        <a:buClrTx/>
                        <a:buSzTx/>
                        <a:buFontTx/>
                        <a:buNone/>
                        <a:tabLst/>
                      </a:pPr>
                      <a:endParaRPr kumimoji="0" lang="en-US" sz="1200" b="0" i="0" u="none" strike="noStrike" cap="none" normalizeH="0" baseline="0" dirty="0" smtClean="0">
                        <a:ln>
                          <a:noFill/>
                        </a:ln>
                        <a:solidFill>
                          <a:schemeClr val="bg1"/>
                        </a:solidFill>
                        <a:effectLst/>
                        <a:latin typeface="Times New Roman" pitchFamily="18" charset="0"/>
                        <a:ea typeface="Times New Roman" pitchFamily="18" charset="0"/>
                        <a:cs typeface="Arial" charset="0"/>
                      </a:endParaRPr>
                    </a:p>
                  </a:txBody>
                  <a:tcPr marL="38100" marR="3810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tx1"/>
                    </a:solidFill>
                  </a:tcPr>
                </a:tc>
              </a:tr>
            </a:tbl>
          </a:graphicData>
        </a:graphic>
      </p:graphicFrame>
      <p:sp>
        <p:nvSpPr>
          <p:cNvPr id="116840" name="Rectangle 2"/>
          <p:cNvSpPr>
            <a:spLocks noChangeArrowheads="1"/>
          </p:cNvSpPr>
          <p:nvPr/>
        </p:nvSpPr>
        <p:spPr bwMode="auto">
          <a:xfrm>
            <a:off x="533400" y="0"/>
            <a:ext cx="8001000" cy="954088"/>
          </a:xfrm>
          <a:prstGeom prst="rect">
            <a:avLst/>
          </a:prstGeom>
          <a:noFill/>
          <a:ln w="9525" algn="ctr">
            <a:noFill/>
            <a:miter lim="800000"/>
            <a:headEnd/>
            <a:tailEnd/>
          </a:ln>
        </p:spPr>
        <p:txBody>
          <a:bodyPr anchor="ctr">
            <a:spAutoFit/>
          </a:bodyPr>
          <a:lstStyle/>
          <a:p>
            <a:r>
              <a:rPr lang="en-US" sz="2800" dirty="0">
                <a:solidFill>
                  <a:schemeClr val="tx1"/>
                </a:solidFill>
                <a:ea typeface="Times New Roman" pitchFamily="18" charset="0"/>
                <a:cs typeface="Arial" charset="0"/>
              </a:rPr>
              <a:t>On a SIAS, CSAS, RAS or LOP/LS actuation SI components respond as follows:</a:t>
            </a:r>
          </a:p>
        </p:txBody>
      </p:sp>
    </p:spTree>
  </p:cSld>
  <p:clrMapOvr>
    <a:masterClrMapping/>
  </p:clrMapOvr>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Rectangle 3"/>
          <p:cNvSpPr>
            <a:spLocks noGrp="1" noChangeArrowheads="1"/>
          </p:cNvSpPr>
          <p:nvPr>
            <p:ph type="ctrTitle"/>
          </p:nvPr>
        </p:nvSpPr>
        <p:spPr>
          <a:xfrm>
            <a:off x="0" y="381000"/>
            <a:ext cx="9144000" cy="1143000"/>
          </a:xfrm>
        </p:spPr>
        <p:txBody>
          <a:bodyPr>
            <a:noAutofit/>
          </a:bodyPr>
          <a:lstStyle/>
          <a:p>
            <a:pPr eaLnBrk="1" fontAlgn="auto" hangingPunct="1">
              <a:spcAft>
                <a:spcPts val="0"/>
              </a:spcAft>
              <a:defRPr/>
            </a:pPr>
            <a:r>
              <a:rPr lang="en-US" sz="4400" dirty="0" smtClean="0"/>
              <a:t>ENGINEERED </a:t>
            </a:r>
            <a:r>
              <a:rPr lang="en-US" sz="4400" dirty="0"/>
              <a:t>SAFETY FEATURES ACTUATION SYSTEM</a:t>
            </a:r>
          </a:p>
        </p:txBody>
      </p:sp>
      <p:sp>
        <p:nvSpPr>
          <p:cNvPr id="4100" name="Rectangle 4"/>
          <p:cNvSpPr>
            <a:spLocks noGrp="1" noChangeArrowheads="1"/>
          </p:cNvSpPr>
          <p:nvPr>
            <p:ph type="subTitle" idx="1"/>
          </p:nvPr>
        </p:nvSpPr>
        <p:spPr>
          <a:xfrm>
            <a:off x="0" y="1676400"/>
            <a:ext cx="9144000" cy="3429000"/>
          </a:xfrm>
        </p:spPr>
        <p:txBody>
          <a:bodyPr>
            <a:noAutofit/>
          </a:bodyPr>
          <a:lstStyle/>
          <a:p>
            <a:pPr algn="l" eaLnBrk="1" fontAlgn="auto" hangingPunct="1">
              <a:spcAft>
                <a:spcPts val="0"/>
              </a:spcAft>
              <a:buClr>
                <a:schemeClr val="tx1">
                  <a:shade val="95000"/>
                </a:schemeClr>
              </a:buClr>
              <a:buFont typeface="Wingdings 2"/>
              <a:buNone/>
              <a:defRPr/>
            </a:pPr>
            <a:r>
              <a:rPr lang="en-US" sz="3600" b="1" i="1" u="sng" dirty="0">
                <a:effectLst>
                  <a:outerShdw blurRad="38100" dist="38100" dir="2700000" algn="tl">
                    <a:srgbClr val="000000">
                      <a:alpha val="43137"/>
                    </a:srgbClr>
                  </a:outerShdw>
                </a:effectLst>
                <a:latin typeface="Arial" pitchFamily="34" charset="0"/>
                <a:cs typeface="Arial" pitchFamily="34" charset="0"/>
              </a:rPr>
              <a:t>Course Terminal Objective:</a:t>
            </a:r>
            <a:endParaRPr lang="en-US" sz="3600" i="1" dirty="0">
              <a:effectLst>
                <a:outerShdw blurRad="38100" dist="38100" dir="2700000" algn="tl">
                  <a:srgbClr val="000000">
                    <a:alpha val="43137"/>
                  </a:srgbClr>
                </a:outerShdw>
              </a:effectLst>
              <a:latin typeface="Arial" pitchFamily="34" charset="0"/>
              <a:cs typeface="Arial" pitchFamily="34" charset="0"/>
            </a:endParaRPr>
          </a:p>
          <a:p>
            <a:pPr algn="l" eaLnBrk="1" fontAlgn="auto" hangingPunct="1">
              <a:spcAft>
                <a:spcPts val="0"/>
              </a:spcAft>
              <a:buClr>
                <a:schemeClr val="tx1">
                  <a:shade val="95000"/>
                </a:schemeClr>
              </a:buClr>
              <a:buFont typeface="Wingdings 2"/>
              <a:buNone/>
              <a:defRPr/>
            </a:pPr>
            <a:r>
              <a:rPr lang="en-US" sz="3600" i="1" dirty="0">
                <a:effectLst>
                  <a:outerShdw blurRad="38100" dist="38100" dir="2700000" algn="tl">
                    <a:srgbClr val="000000">
                      <a:alpha val="43137"/>
                    </a:srgbClr>
                  </a:outerShdw>
                </a:effectLst>
                <a:latin typeface="Arial" pitchFamily="34" charset="0"/>
                <a:cs typeface="Arial" pitchFamily="34" charset="0"/>
              </a:rPr>
              <a:t>Given the appropriate references, the participant will be able to describe the purpose, operation, and maintenance of the Engineered Safety Features Actuation System.  The participant will demonstrate mastery of the material by achieving a score of 80% or greater on a written examination at the end of the course.</a:t>
            </a:r>
          </a:p>
        </p:txBody>
      </p:sp>
    </p:spTree>
  </p:cSld>
  <p:clrMapOvr>
    <a:masterClrMapping/>
  </p:clrMapOvr>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Line 11"/>
          <p:cNvSpPr>
            <a:spLocks noChangeShapeType="1"/>
          </p:cNvSpPr>
          <p:nvPr/>
        </p:nvSpPr>
        <p:spPr bwMode="auto">
          <a:xfrm>
            <a:off x="160338" y="1409700"/>
            <a:ext cx="8896350" cy="0"/>
          </a:xfrm>
          <a:prstGeom prst="line">
            <a:avLst/>
          </a:prstGeom>
          <a:noFill/>
          <a:ln w="12700">
            <a:solidFill>
              <a:schemeClr val="accent1"/>
            </a:solidFill>
            <a:round/>
            <a:headEnd type="none" w="sm" len="sm"/>
            <a:tailEnd type="none" w="sm" len="sm"/>
          </a:ln>
        </p:spPr>
        <p:txBody>
          <a:bodyPr wrap="none" anchor="ctr"/>
          <a:lstStyle/>
          <a:p>
            <a:endParaRPr lang="en-US"/>
          </a:p>
        </p:txBody>
      </p:sp>
      <p:sp>
        <p:nvSpPr>
          <p:cNvPr id="7170" name="Rectangle 2"/>
          <p:cNvSpPr>
            <a:spLocks noGrp="1" noChangeArrowheads="1"/>
          </p:cNvSpPr>
          <p:nvPr>
            <p:ph type="title"/>
          </p:nvPr>
        </p:nvSpPr>
        <p:spPr>
          <a:xfrm>
            <a:off x="0" y="152400"/>
            <a:ext cx="9144000" cy="1143000"/>
          </a:xfrm>
        </p:spPr>
        <p:txBody>
          <a:bodyPr>
            <a:noAutofit/>
          </a:bodyPr>
          <a:lstStyle/>
          <a:p>
            <a:pPr eaLnBrk="1" fontAlgn="auto" hangingPunct="1">
              <a:spcAft>
                <a:spcPts val="0"/>
              </a:spcAft>
              <a:defRPr/>
            </a:pPr>
            <a:r>
              <a:rPr lang="en-US" sz="4000" dirty="0" smtClean="0">
                <a:latin typeface="Arial" charset="0"/>
              </a:rPr>
              <a:t>ENGINEERED </a:t>
            </a:r>
            <a:r>
              <a:rPr lang="en-US" sz="4000" dirty="0">
                <a:latin typeface="Arial" charset="0"/>
              </a:rPr>
              <a:t>SAFETY FEATURES ACTUATION </a:t>
            </a:r>
            <a:r>
              <a:rPr lang="en-US" sz="4000" dirty="0" smtClean="0">
                <a:latin typeface="Arial" charset="0"/>
              </a:rPr>
              <a:t>SYSTEM (ESFAS)</a:t>
            </a:r>
            <a:endParaRPr lang="en-US" sz="4000" dirty="0">
              <a:latin typeface="Arial" charset="0"/>
            </a:endParaRPr>
          </a:p>
        </p:txBody>
      </p:sp>
      <p:sp>
        <p:nvSpPr>
          <p:cNvPr id="7171" name="Rectangle 3"/>
          <p:cNvSpPr>
            <a:spLocks noGrp="1" noChangeArrowheads="1"/>
          </p:cNvSpPr>
          <p:nvPr>
            <p:ph idx="1"/>
          </p:nvPr>
        </p:nvSpPr>
        <p:spPr/>
        <p:txBody>
          <a:bodyPr>
            <a:normAutofit fontScale="92500" lnSpcReduction="20000"/>
          </a:bodyPr>
          <a:lstStyle/>
          <a:p>
            <a:pPr marL="548640" indent="-411480" eaLnBrk="1" fontAlgn="auto" hangingPunct="1">
              <a:spcAft>
                <a:spcPts val="0"/>
              </a:spcAft>
              <a:buClr>
                <a:schemeClr val="tx1">
                  <a:shade val="95000"/>
                </a:schemeClr>
              </a:buClr>
              <a:buFont typeface="Monotype Sorts" pitchFamily="2" charset="2"/>
              <a:buNone/>
              <a:defRPr/>
            </a:pPr>
            <a:r>
              <a:rPr lang="en-US" sz="3900" b="1" i="1" u="sng" dirty="0">
                <a:effectLst>
                  <a:outerShdw blurRad="38100" dist="38100" dir="2700000" algn="tl">
                    <a:srgbClr val="000000">
                      <a:alpha val="43137"/>
                    </a:srgbClr>
                  </a:outerShdw>
                </a:effectLst>
                <a:latin typeface="Arial" pitchFamily="34" charset="0"/>
                <a:cs typeface="Arial" pitchFamily="34" charset="0"/>
              </a:rPr>
              <a:t>Enabling Objectives:</a:t>
            </a:r>
          </a:p>
          <a:p>
            <a:pPr marL="548640" indent="-411480" eaLnBrk="1" fontAlgn="auto" hangingPunct="1">
              <a:spcAft>
                <a:spcPts val="0"/>
              </a:spcAft>
              <a:buClr>
                <a:schemeClr val="tx1">
                  <a:shade val="95000"/>
                </a:schemeClr>
              </a:buClr>
              <a:buFont typeface="Monotype Sorts" pitchFamily="2" charset="2"/>
              <a:buNone/>
              <a:defRPr/>
            </a:pPr>
            <a:endParaRPr lang="en-US" sz="2400" b="1" i="1" u="sng" dirty="0">
              <a:effectLst>
                <a:outerShdw blurRad="38100" dist="38100" dir="2700000" algn="tl">
                  <a:srgbClr val="000000">
                    <a:alpha val="43137"/>
                  </a:srgbClr>
                </a:outerShdw>
              </a:effectLst>
              <a:latin typeface="Arial" pitchFamily="34" charset="0"/>
              <a:cs typeface="Arial" pitchFamily="34" charset="0"/>
            </a:endParaRPr>
          </a:p>
          <a:p>
            <a:pPr marL="1316038" indent="-1179513" eaLnBrk="1" fontAlgn="auto" hangingPunct="1">
              <a:spcAft>
                <a:spcPts val="0"/>
              </a:spcAft>
              <a:buClr>
                <a:schemeClr val="tx1">
                  <a:shade val="95000"/>
                </a:schemeClr>
              </a:buClr>
              <a:buFont typeface="Monotype Sorts" pitchFamily="2" charset="2"/>
              <a:buNone/>
              <a:defRPr/>
            </a:pPr>
            <a:r>
              <a:rPr lang="en-US" sz="3500" i="1" dirty="0">
                <a:effectLst>
                  <a:outerShdw blurRad="38100" dist="38100" dir="2700000" algn="tl">
                    <a:srgbClr val="000000">
                      <a:alpha val="43137"/>
                    </a:srgbClr>
                  </a:outerShdw>
                </a:effectLst>
                <a:latin typeface="Arial" pitchFamily="34" charset="0"/>
                <a:cs typeface="Arial" pitchFamily="34" charset="0"/>
              </a:rPr>
              <a:t>E001	IDENTIFY THE SAFETY SYSTEMS </a:t>
            </a:r>
            <a:r>
              <a:rPr lang="en-US" sz="3500" i="1" dirty="0" smtClean="0">
                <a:effectLst>
                  <a:outerShdw blurRad="38100" dist="38100" dir="2700000" algn="tl">
                    <a:srgbClr val="000000">
                      <a:alpha val="43137"/>
                    </a:srgbClr>
                  </a:outerShdw>
                </a:effectLst>
                <a:latin typeface="Arial" pitchFamily="34" charset="0"/>
                <a:cs typeface="Arial" pitchFamily="34" charset="0"/>
              </a:rPr>
              <a:t>CONTROLLED </a:t>
            </a:r>
            <a:r>
              <a:rPr lang="en-US" sz="3500" i="1" dirty="0">
                <a:effectLst>
                  <a:outerShdw blurRad="38100" dist="38100" dir="2700000" algn="tl">
                    <a:srgbClr val="000000">
                      <a:alpha val="43137"/>
                    </a:srgbClr>
                  </a:outerShdw>
                </a:effectLst>
                <a:latin typeface="Arial" pitchFamily="34" charset="0"/>
                <a:cs typeface="Arial" pitchFamily="34" charset="0"/>
              </a:rPr>
              <a:t>BY THE AUXILIARY RELAY 	</a:t>
            </a:r>
            <a:r>
              <a:rPr lang="en-US" sz="3500" i="1" dirty="0" smtClean="0">
                <a:effectLst>
                  <a:outerShdw blurRad="38100" dist="38100" dir="2700000" algn="tl">
                    <a:srgbClr val="000000">
                      <a:alpha val="43137"/>
                    </a:srgbClr>
                  </a:outerShdw>
                </a:effectLst>
                <a:latin typeface="Arial" pitchFamily="34" charset="0"/>
                <a:cs typeface="Arial" pitchFamily="34" charset="0"/>
              </a:rPr>
              <a:t>CABINET</a:t>
            </a:r>
            <a:r>
              <a:rPr lang="en-US" sz="3500" i="1" dirty="0">
                <a:effectLst>
                  <a:outerShdw blurRad="38100" dist="38100" dir="2700000" algn="tl">
                    <a:srgbClr val="000000">
                      <a:alpha val="43137"/>
                    </a:srgbClr>
                  </a:outerShdw>
                </a:effectLst>
                <a:latin typeface="Arial" pitchFamily="34" charset="0"/>
                <a:cs typeface="Arial" pitchFamily="34" charset="0"/>
              </a:rPr>
              <a:t>.</a:t>
            </a:r>
          </a:p>
          <a:p>
            <a:pPr marL="548640" indent="-411480" eaLnBrk="1" fontAlgn="auto" hangingPunct="1">
              <a:spcAft>
                <a:spcPts val="0"/>
              </a:spcAft>
              <a:buClr>
                <a:schemeClr val="tx1">
                  <a:shade val="95000"/>
                </a:schemeClr>
              </a:buClr>
              <a:buFont typeface="Monotype Sorts" pitchFamily="2" charset="2"/>
              <a:buNone/>
              <a:defRPr/>
            </a:pPr>
            <a:endParaRPr lang="en-US" sz="2400" i="1" dirty="0">
              <a:effectLst>
                <a:outerShdw blurRad="38100" dist="38100" dir="2700000" algn="tl">
                  <a:srgbClr val="000000">
                    <a:alpha val="43137"/>
                  </a:srgbClr>
                </a:outerShdw>
              </a:effectLst>
              <a:latin typeface="Arial" pitchFamily="34" charset="0"/>
              <a:cs typeface="Arial" pitchFamily="34" charset="0"/>
            </a:endParaRPr>
          </a:p>
          <a:p>
            <a:pPr marL="1316038" indent="-1179513" eaLnBrk="1" fontAlgn="auto" hangingPunct="1">
              <a:spcAft>
                <a:spcPts val="0"/>
              </a:spcAft>
              <a:buClr>
                <a:schemeClr val="tx1">
                  <a:shade val="95000"/>
                </a:schemeClr>
              </a:buClr>
              <a:buFont typeface="Monotype Sorts" pitchFamily="2" charset="2"/>
              <a:buNone/>
              <a:defRPr/>
            </a:pPr>
            <a:r>
              <a:rPr lang="en-US" sz="3500" i="1" dirty="0">
                <a:effectLst>
                  <a:outerShdw blurRad="38100" dist="38100" dir="2700000" algn="tl">
                    <a:srgbClr val="000000">
                      <a:alpha val="43137"/>
                    </a:srgbClr>
                  </a:outerShdw>
                </a:effectLst>
                <a:latin typeface="Arial" pitchFamily="34" charset="0"/>
                <a:cs typeface="Arial" pitchFamily="34" charset="0"/>
              </a:rPr>
              <a:t>E002</a:t>
            </a:r>
            <a:r>
              <a:rPr lang="en-US" sz="3500" b="1" i="1" dirty="0">
                <a:effectLst>
                  <a:outerShdw blurRad="38100" dist="38100" dir="2700000" algn="tl">
                    <a:srgbClr val="000000">
                      <a:alpha val="43137"/>
                    </a:srgbClr>
                  </a:outerShdw>
                </a:effectLst>
                <a:latin typeface="Arial" pitchFamily="34" charset="0"/>
                <a:cs typeface="Arial" pitchFamily="34" charset="0"/>
              </a:rPr>
              <a:t>	</a:t>
            </a:r>
            <a:r>
              <a:rPr lang="en-US" sz="3500" i="1" dirty="0">
                <a:effectLst>
                  <a:outerShdw blurRad="38100" dist="38100" dir="2700000" algn="tl">
                    <a:srgbClr val="000000">
                      <a:alpha val="43137"/>
                    </a:srgbClr>
                  </a:outerShdw>
                </a:effectLst>
                <a:latin typeface="Arial" pitchFamily="34" charset="0"/>
                <a:cs typeface="Arial" pitchFamily="34" charset="0"/>
              </a:rPr>
              <a:t>DESCRIBE THE GENERAL LAYOUT AND </a:t>
            </a:r>
            <a:r>
              <a:rPr lang="en-US" sz="3500" i="1" dirty="0" smtClean="0">
                <a:effectLst>
                  <a:outerShdw blurRad="38100" dist="38100" dir="2700000" algn="tl">
                    <a:srgbClr val="000000">
                      <a:alpha val="43137"/>
                    </a:srgbClr>
                  </a:outerShdw>
                </a:effectLst>
                <a:latin typeface="Arial" pitchFamily="34" charset="0"/>
                <a:cs typeface="Arial" pitchFamily="34" charset="0"/>
              </a:rPr>
              <a:t>CODING </a:t>
            </a:r>
            <a:r>
              <a:rPr lang="en-US" sz="3500" i="1" dirty="0">
                <a:effectLst>
                  <a:outerShdw blurRad="38100" dist="38100" dir="2700000" algn="tl">
                    <a:srgbClr val="000000">
                      <a:alpha val="43137"/>
                    </a:srgbClr>
                  </a:outerShdw>
                </a:effectLst>
                <a:latin typeface="Arial" pitchFamily="34" charset="0"/>
                <a:cs typeface="Arial" pitchFamily="34" charset="0"/>
              </a:rPr>
              <a:t>SYSTEM ASSOCIATED WITH </a:t>
            </a:r>
            <a:r>
              <a:rPr lang="en-US" sz="3500" i="1" dirty="0" smtClean="0">
                <a:effectLst>
                  <a:outerShdw blurRad="38100" dist="38100" dir="2700000" algn="tl">
                    <a:srgbClr val="000000">
                      <a:alpha val="43137"/>
                    </a:srgbClr>
                  </a:outerShdw>
                </a:effectLst>
                <a:latin typeface="Arial" pitchFamily="34" charset="0"/>
                <a:cs typeface="Arial" pitchFamily="34" charset="0"/>
              </a:rPr>
              <a:t>THE AUXILIARY </a:t>
            </a:r>
            <a:r>
              <a:rPr lang="en-US" sz="3500" i="1" dirty="0">
                <a:effectLst>
                  <a:outerShdw blurRad="38100" dist="38100" dir="2700000" algn="tl">
                    <a:srgbClr val="000000">
                      <a:alpha val="43137"/>
                    </a:srgbClr>
                  </a:outerShdw>
                </a:effectLst>
                <a:latin typeface="Arial" pitchFamily="34" charset="0"/>
                <a:cs typeface="Arial" pitchFamily="34" charset="0"/>
              </a:rPr>
              <a:t>RELAY CABINETS.</a:t>
            </a:r>
          </a:p>
          <a:p>
            <a:pPr marL="1133856" lvl="2" eaLnBrk="1" fontAlgn="auto" hangingPunct="1">
              <a:spcAft>
                <a:spcPts val="0"/>
              </a:spcAft>
              <a:buFontTx/>
              <a:buNone/>
              <a:defRPr/>
            </a:pPr>
            <a:endParaRPr lang="en-US" dirty="0"/>
          </a:p>
        </p:txBody>
      </p:sp>
    </p:spTree>
  </p:cSld>
  <p:clrMapOvr>
    <a:masterClrMapping/>
  </p:clrMapOvr>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Line 11"/>
          <p:cNvSpPr>
            <a:spLocks noChangeShapeType="1"/>
          </p:cNvSpPr>
          <p:nvPr/>
        </p:nvSpPr>
        <p:spPr bwMode="auto">
          <a:xfrm>
            <a:off x="160338" y="1409700"/>
            <a:ext cx="8896350" cy="0"/>
          </a:xfrm>
          <a:prstGeom prst="line">
            <a:avLst/>
          </a:prstGeom>
          <a:noFill/>
          <a:ln w="12700">
            <a:solidFill>
              <a:schemeClr val="accent1"/>
            </a:solidFill>
            <a:round/>
            <a:headEnd type="none" w="sm" len="sm"/>
            <a:tailEnd type="none" w="sm" len="sm"/>
          </a:ln>
        </p:spPr>
        <p:txBody>
          <a:bodyPr wrap="none" anchor="ctr"/>
          <a:lstStyle/>
          <a:p>
            <a:endParaRPr lang="en-US"/>
          </a:p>
        </p:txBody>
      </p:sp>
      <p:sp>
        <p:nvSpPr>
          <p:cNvPr id="8195" name="Rectangle 3"/>
          <p:cNvSpPr>
            <a:spLocks noGrp="1" noChangeArrowheads="1"/>
          </p:cNvSpPr>
          <p:nvPr>
            <p:ph idx="1"/>
          </p:nvPr>
        </p:nvSpPr>
        <p:spPr>
          <a:xfrm>
            <a:off x="0" y="1600200"/>
            <a:ext cx="9144000" cy="4708525"/>
          </a:xfrm>
        </p:spPr>
        <p:txBody>
          <a:bodyPr>
            <a:noAutofit/>
          </a:bodyPr>
          <a:lstStyle/>
          <a:p>
            <a:pPr marL="1195388" indent="-1195388" eaLnBrk="1" fontAlgn="auto" hangingPunct="1">
              <a:spcAft>
                <a:spcPts val="0"/>
              </a:spcAft>
              <a:buClr>
                <a:schemeClr val="tx1">
                  <a:shade val="95000"/>
                </a:schemeClr>
              </a:buClr>
              <a:buFont typeface="Monotype Sorts" pitchFamily="2" charset="2"/>
              <a:buNone/>
              <a:defRPr/>
            </a:pPr>
            <a:r>
              <a:rPr lang="en-US" sz="3200" i="1" dirty="0">
                <a:effectLst>
                  <a:outerShdw blurRad="38100" dist="38100" dir="2700000" algn="tl">
                    <a:srgbClr val="000000">
                      <a:alpha val="43137"/>
                    </a:srgbClr>
                  </a:outerShdw>
                </a:effectLst>
                <a:latin typeface="Arial" pitchFamily="34" charset="0"/>
                <a:cs typeface="Arial" pitchFamily="34" charset="0"/>
              </a:rPr>
              <a:t>E003</a:t>
            </a:r>
            <a:r>
              <a:rPr lang="en-US" sz="3200" b="1" i="1" dirty="0">
                <a:effectLst>
                  <a:outerShdw blurRad="38100" dist="38100" dir="2700000" algn="tl">
                    <a:srgbClr val="000000">
                      <a:alpha val="43137"/>
                    </a:srgbClr>
                  </a:outerShdw>
                </a:effectLst>
                <a:latin typeface="Arial" pitchFamily="34" charset="0"/>
                <a:cs typeface="Arial" pitchFamily="34" charset="0"/>
              </a:rPr>
              <a:t>	</a:t>
            </a:r>
            <a:r>
              <a:rPr lang="en-US" sz="3200" i="1" dirty="0">
                <a:effectLst>
                  <a:outerShdw blurRad="38100" dist="38100" dir="2700000" algn="tl">
                    <a:srgbClr val="000000">
                      <a:alpha val="43137"/>
                    </a:srgbClr>
                  </a:outerShdw>
                </a:effectLst>
                <a:latin typeface="Arial" pitchFamily="34" charset="0"/>
                <a:cs typeface="Arial" pitchFamily="34" charset="0"/>
              </a:rPr>
              <a:t>DESCRIBE THE </a:t>
            </a:r>
            <a:r>
              <a:rPr lang="en-US" sz="3200" i="1" dirty="0" smtClean="0">
                <a:effectLst>
                  <a:outerShdw blurRad="38100" dist="38100" dir="2700000" algn="tl">
                    <a:srgbClr val="000000">
                      <a:alpha val="43137"/>
                    </a:srgbClr>
                  </a:outerShdw>
                </a:effectLst>
                <a:latin typeface="Arial" pitchFamily="34" charset="0"/>
                <a:cs typeface="Arial" pitchFamily="34" charset="0"/>
              </a:rPr>
              <a:t>CONDITIONS NECESSARY TO </a:t>
            </a:r>
            <a:r>
              <a:rPr lang="en-US" sz="3200" i="1" dirty="0">
                <a:effectLst>
                  <a:outerShdw blurRad="38100" dist="38100" dir="2700000" algn="tl">
                    <a:srgbClr val="000000">
                      <a:alpha val="43137"/>
                    </a:srgbClr>
                  </a:outerShdw>
                </a:effectLst>
                <a:latin typeface="Arial" pitchFamily="34" charset="0"/>
                <a:cs typeface="Arial" pitchFamily="34" charset="0"/>
              </a:rPr>
              <a:t>INITIATE THE SAFETY SYSTEM</a:t>
            </a:r>
            <a:r>
              <a:rPr lang="en-US" sz="3200" i="1" dirty="0" smtClean="0">
                <a:effectLst>
                  <a:outerShdw blurRad="38100" dist="38100" dir="2700000" algn="tl">
                    <a:srgbClr val="000000">
                      <a:alpha val="43137"/>
                    </a:srgbClr>
                  </a:outerShdw>
                </a:effectLst>
                <a:latin typeface="Arial" pitchFamily="34" charset="0"/>
                <a:cs typeface="Arial" pitchFamily="34" charset="0"/>
              </a:rPr>
              <a:t>.</a:t>
            </a:r>
            <a:endParaRPr lang="en-US" sz="3200" i="1" dirty="0">
              <a:effectLst>
                <a:outerShdw blurRad="38100" dist="38100" dir="2700000" algn="tl">
                  <a:srgbClr val="000000">
                    <a:alpha val="43137"/>
                  </a:srgbClr>
                </a:outerShdw>
              </a:effectLst>
              <a:latin typeface="Arial" pitchFamily="34" charset="0"/>
              <a:cs typeface="Arial" pitchFamily="34" charset="0"/>
            </a:endParaRPr>
          </a:p>
          <a:p>
            <a:pPr marL="1195388" indent="-1195388" eaLnBrk="1" fontAlgn="auto" hangingPunct="1">
              <a:spcAft>
                <a:spcPts val="0"/>
              </a:spcAft>
              <a:buClr>
                <a:schemeClr val="tx1">
                  <a:shade val="95000"/>
                </a:schemeClr>
              </a:buClr>
              <a:buFont typeface="Monotype Sorts" pitchFamily="2" charset="2"/>
              <a:buNone/>
              <a:defRPr/>
            </a:pPr>
            <a:r>
              <a:rPr lang="en-US" sz="3200" i="1" dirty="0">
                <a:effectLst>
                  <a:outerShdw blurRad="38100" dist="38100" dir="2700000" algn="tl">
                    <a:srgbClr val="000000">
                      <a:alpha val="43137"/>
                    </a:srgbClr>
                  </a:outerShdw>
                </a:effectLst>
                <a:latin typeface="Arial" pitchFamily="34" charset="0"/>
                <a:cs typeface="Arial" pitchFamily="34" charset="0"/>
              </a:rPr>
              <a:t>E004	GIVEN A TYPICAL TRIP CIRCUIT DIAGRAM, </a:t>
            </a:r>
            <a:r>
              <a:rPr lang="en-US" sz="3200" i="1" dirty="0" smtClean="0">
                <a:effectLst>
                  <a:outerShdw blurRad="38100" dist="38100" dir="2700000" algn="tl">
                    <a:srgbClr val="000000">
                      <a:alpha val="43137"/>
                    </a:srgbClr>
                  </a:outerShdw>
                </a:effectLst>
                <a:latin typeface="Arial" pitchFamily="34" charset="0"/>
                <a:cs typeface="Arial" pitchFamily="34" charset="0"/>
              </a:rPr>
              <a:t>EXPLAIN </a:t>
            </a:r>
            <a:r>
              <a:rPr lang="en-US" sz="3200" i="1" dirty="0">
                <a:effectLst>
                  <a:outerShdw blurRad="38100" dist="38100" dir="2700000" algn="tl">
                    <a:srgbClr val="000000">
                      <a:alpha val="43137"/>
                    </a:srgbClr>
                  </a:outerShdw>
                </a:effectLst>
                <a:latin typeface="Arial" pitchFamily="34" charset="0"/>
                <a:cs typeface="Arial" pitchFamily="34" charset="0"/>
              </a:rPr>
              <a:t>THE OPERATION OF THE CIRCUIT 	FOR NORMAL, TRIP, RESET AND TEST </a:t>
            </a:r>
            <a:r>
              <a:rPr lang="en-US" sz="3200" i="1" dirty="0" smtClean="0">
                <a:effectLst>
                  <a:outerShdw blurRad="38100" dist="38100" dir="2700000" algn="tl">
                    <a:srgbClr val="000000">
                      <a:alpha val="43137"/>
                    </a:srgbClr>
                  </a:outerShdw>
                </a:effectLst>
                <a:latin typeface="Arial" pitchFamily="34" charset="0"/>
                <a:cs typeface="Arial" pitchFamily="34" charset="0"/>
              </a:rPr>
              <a:t>CONDITIONS</a:t>
            </a:r>
            <a:r>
              <a:rPr lang="en-US" sz="3200" i="1" dirty="0">
                <a:effectLst>
                  <a:outerShdw blurRad="38100" dist="38100" dir="2700000" algn="tl">
                    <a:srgbClr val="000000">
                      <a:alpha val="43137"/>
                    </a:srgbClr>
                  </a:outerShdw>
                </a:effectLst>
                <a:latin typeface="Arial" pitchFamily="34" charset="0"/>
                <a:cs typeface="Arial" pitchFamily="34" charset="0"/>
              </a:rPr>
              <a:t>.</a:t>
            </a:r>
          </a:p>
          <a:p>
            <a:pPr marL="1195388" indent="-1195388" eaLnBrk="1" fontAlgn="auto" hangingPunct="1">
              <a:spcAft>
                <a:spcPts val="0"/>
              </a:spcAft>
              <a:buClr>
                <a:schemeClr val="tx1">
                  <a:shade val="95000"/>
                </a:schemeClr>
              </a:buClr>
              <a:buFont typeface="Monotype Sorts" pitchFamily="2" charset="2"/>
              <a:buNone/>
              <a:defRPr/>
            </a:pPr>
            <a:r>
              <a:rPr lang="en-US" sz="3200" i="1" dirty="0" smtClean="0">
                <a:effectLst>
                  <a:outerShdw blurRad="38100" dist="38100" dir="2700000" algn="tl">
                    <a:srgbClr val="000000">
                      <a:alpha val="43137"/>
                    </a:srgbClr>
                  </a:outerShdw>
                </a:effectLst>
                <a:latin typeface="Arial" pitchFamily="34" charset="0"/>
                <a:cs typeface="Arial" pitchFamily="34" charset="0"/>
              </a:rPr>
              <a:t>E005</a:t>
            </a:r>
            <a:r>
              <a:rPr lang="en-US" sz="3200" b="1" i="1" dirty="0">
                <a:effectLst>
                  <a:outerShdw blurRad="38100" dist="38100" dir="2700000" algn="tl">
                    <a:srgbClr val="000000">
                      <a:alpha val="43137"/>
                    </a:srgbClr>
                  </a:outerShdw>
                </a:effectLst>
                <a:latin typeface="Arial" pitchFamily="34" charset="0"/>
                <a:cs typeface="Arial" pitchFamily="34" charset="0"/>
              </a:rPr>
              <a:t>	</a:t>
            </a:r>
            <a:r>
              <a:rPr lang="en-US" sz="3200" i="1" dirty="0">
                <a:effectLst>
                  <a:outerShdw blurRad="38100" dist="38100" dir="2700000" algn="tl">
                    <a:srgbClr val="000000">
                      <a:alpha val="43137"/>
                    </a:srgbClr>
                  </a:outerShdw>
                </a:effectLst>
                <a:latin typeface="Arial" pitchFamily="34" charset="0"/>
                <a:cs typeface="Arial" pitchFamily="34" charset="0"/>
              </a:rPr>
              <a:t>EXPLAIN SAFETY SYSTEM </a:t>
            </a:r>
            <a:r>
              <a:rPr lang="en-US" sz="3200" i="1" dirty="0" smtClean="0">
                <a:effectLst>
                  <a:outerShdw blurRad="38100" dist="38100" dir="2700000" algn="tl">
                    <a:srgbClr val="000000">
                      <a:alpha val="43137"/>
                    </a:srgbClr>
                  </a:outerShdw>
                </a:effectLst>
                <a:latin typeface="Arial" pitchFamily="34" charset="0"/>
                <a:cs typeface="Arial" pitchFamily="34" charset="0"/>
              </a:rPr>
              <a:t>TRIP CIRCUITS THAT EMPLOY INTERPOSING </a:t>
            </a:r>
            <a:r>
              <a:rPr lang="en-US" sz="3200" i="1" dirty="0">
                <a:effectLst>
                  <a:outerShdw blurRad="38100" dist="38100" dir="2700000" algn="tl">
                    <a:srgbClr val="000000">
                      <a:alpha val="43137"/>
                    </a:srgbClr>
                  </a:outerShdw>
                </a:effectLst>
                <a:latin typeface="Arial" pitchFamily="34" charset="0"/>
                <a:cs typeface="Arial" pitchFamily="34" charset="0"/>
              </a:rPr>
              <a:t>RELAYS.</a:t>
            </a:r>
          </a:p>
        </p:txBody>
      </p:sp>
      <p:sp>
        <p:nvSpPr>
          <p:cNvPr id="5" name="Rectangle 2"/>
          <p:cNvSpPr txBox="1">
            <a:spLocks noChangeArrowheads="1"/>
          </p:cNvSpPr>
          <p:nvPr/>
        </p:nvSpPr>
        <p:spPr>
          <a:xfrm>
            <a:off x="0" y="152400"/>
            <a:ext cx="9144000" cy="1143000"/>
          </a:xfrm>
          <a:prstGeom prst="rect">
            <a:avLst/>
          </a:prstGeom>
        </p:spPr>
        <p:txBody>
          <a:bodyPr anchor="ctr">
            <a:scene3d>
              <a:camera prst="orthographicFront"/>
              <a:lightRig rig="soft" dir="t">
                <a:rot lat="0" lon="0" rev="16800000"/>
              </a:lightRig>
            </a:scene3d>
            <a:sp3d prstMaterial="softEdge">
              <a:bevelT w="38100" h="38100"/>
            </a:sp3d>
          </a:bodyPr>
          <a:lstStyle/>
          <a:p>
            <a:pPr eaLnBrk="1" fontAlgn="auto" hangingPunct="1">
              <a:spcAft>
                <a:spcPts val="0"/>
              </a:spcAft>
              <a:defRPr/>
            </a:pPr>
            <a:r>
              <a:rPr lang="en-US" sz="4000" dirty="0" smtClean="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14300" dist="101600" dir="2700000" algn="tl" rotWithShape="0">
                    <a:srgbClr val="000000">
                      <a:alpha val="40000"/>
                    </a:srgbClr>
                  </a:outerShdw>
                </a:effectLst>
                <a:ea typeface="+mj-ea"/>
                <a:cs typeface="+mj-cs"/>
              </a:rPr>
              <a:t>ENGINEERED </a:t>
            </a:r>
            <a:r>
              <a:rPr lang="en-US" sz="4000" dirty="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14300" dist="101600" dir="2700000" algn="tl" rotWithShape="0">
                    <a:srgbClr val="000000">
                      <a:alpha val="40000"/>
                    </a:srgbClr>
                  </a:outerShdw>
                </a:effectLst>
                <a:ea typeface="+mj-ea"/>
                <a:cs typeface="+mj-cs"/>
              </a:rPr>
              <a:t>SAFETY FEATURES ACTUATION SYSTEM (ESFAS)</a:t>
            </a:r>
          </a:p>
        </p:txBody>
      </p:sp>
    </p:spTree>
  </p:cSld>
  <p:clrMapOvr>
    <a:masterClrMapping/>
  </p:clrMapOvr>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Line 11"/>
          <p:cNvSpPr>
            <a:spLocks noChangeShapeType="1"/>
          </p:cNvSpPr>
          <p:nvPr/>
        </p:nvSpPr>
        <p:spPr bwMode="auto">
          <a:xfrm>
            <a:off x="160338" y="1409700"/>
            <a:ext cx="8896350" cy="0"/>
          </a:xfrm>
          <a:prstGeom prst="line">
            <a:avLst/>
          </a:prstGeom>
          <a:noFill/>
          <a:ln w="12700">
            <a:solidFill>
              <a:schemeClr val="accent1"/>
            </a:solidFill>
            <a:round/>
            <a:headEnd type="none" w="sm" len="sm"/>
            <a:tailEnd type="none" w="sm" len="sm"/>
          </a:ln>
        </p:spPr>
        <p:txBody>
          <a:bodyPr wrap="none" anchor="ctr"/>
          <a:lstStyle/>
          <a:p>
            <a:endParaRPr lang="en-US"/>
          </a:p>
        </p:txBody>
      </p:sp>
      <p:sp>
        <p:nvSpPr>
          <p:cNvPr id="9219" name="Rectangle 3"/>
          <p:cNvSpPr>
            <a:spLocks noGrp="1" noChangeArrowheads="1"/>
          </p:cNvSpPr>
          <p:nvPr>
            <p:ph idx="1"/>
          </p:nvPr>
        </p:nvSpPr>
        <p:spPr>
          <a:xfrm>
            <a:off x="0" y="1600200"/>
            <a:ext cx="9144000" cy="4495800"/>
          </a:xfrm>
        </p:spPr>
        <p:txBody>
          <a:bodyPr>
            <a:noAutofit/>
          </a:bodyPr>
          <a:lstStyle/>
          <a:p>
            <a:pPr marL="1195388" indent="-1058863" eaLnBrk="1" fontAlgn="auto" hangingPunct="1">
              <a:spcAft>
                <a:spcPts val="0"/>
              </a:spcAft>
              <a:buClr>
                <a:schemeClr val="tx1">
                  <a:shade val="95000"/>
                </a:schemeClr>
              </a:buClr>
              <a:buFont typeface="Monotype Sorts" pitchFamily="2" charset="2"/>
              <a:buNone/>
              <a:defRPr/>
            </a:pPr>
            <a:r>
              <a:rPr lang="en-US" sz="3200" i="1" dirty="0">
                <a:effectLst>
                  <a:outerShdw blurRad="38100" dist="38100" dir="2700000" algn="tl">
                    <a:srgbClr val="000000">
                      <a:alpha val="43137"/>
                    </a:srgbClr>
                  </a:outerShdw>
                </a:effectLst>
                <a:latin typeface="Arial" pitchFamily="34" charset="0"/>
                <a:cs typeface="Arial" pitchFamily="34" charset="0"/>
              </a:rPr>
              <a:t>E006</a:t>
            </a:r>
            <a:r>
              <a:rPr lang="en-US" sz="3200" b="1" i="1" dirty="0">
                <a:effectLst>
                  <a:outerShdw blurRad="38100" dist="38100" dir="2700000" algn="tl">
                    <a:srgbClr val="000000">
                      <a:alpha val="43137"/>
                    </a:srgbClr>
                  </a:outerShdw>
                </a:effectLst>
                <a:latin typeface="Arial" pitchFamily="34" charset="0"/>
                <a:cs typeface="Arial" pitchFamily="34" charset="0"/>
              </a:rPr>
              <a:t>	</a:t>
            </a:r>
            <a:r>
              <a:rPr lang="en-US" sz="3200" i="1" dirty="0">
                <a:effectLst>
                  <a:outerShdw blurRad="38100" dist="38100" dir="2700000" algn="tl">
                    <a:srgbClr val="000000">
                      <a:alpha val="43137"/>
                    </a:srgbClr>
                  </a:outerShdw>
                </a:effectLst>
                <a:latin typeface="Arial" pitchFamily="34" charset="0"/>
                <a:cs typeface="Arial" pitchFamily="34" charset="0"/>
              </a:rPr>
              <a:t>DESCRIBE THE OPERATION OF THE EFAS </a:t>
            </a:r>
            <a:r>
              <a:rPr lang="en-US" sz="3200" i="1" dirty="0" smtClean="0">
                <a:effectLst>
                  <a:outerShdw blurRad="38100" dist="38100" dir="2700000" algn="tl">
                    <a:srgbClr val="000000">
                      <a:alpha val="43137"/>
                    </a:srgbClr>
                  </a:outerShdw>
                </a:effectLst>
                <a:latin typeface="Arial" pitchFamily="34" charset="0"/>
                <a:cs typeface="Arial" pitchFamily="34" charset="0"/>
              </a:rPr>
              <a:t>ACTUATION </a:t>
            </a:r>
            <a:r>
              <a:rPr lang="en-US" sz="3200" i="1" dirty="0">
                <a:effectLst>
                  <a:outerShdw blurRad="38100" dist="38100" dir="2700000" algn="tl">
                    <a:srgbClr val="000000">
                      <a:alpha val="43137"/>
                    </a:srgbClr>
                  </a:outerShdw>
                </a:effectLst>
                <a:latin typeface="Arial" pitchFamily="34" charset="0"/>
                <a:cs typeface="Arial" pitchFamily="34" charset="0"/>
              </a:rPr>
              <a:t>FROM THE CIRCUIT LOGIC TO </a:t>
            </a:r>
            <a:r>
              <a:rPr lang="en-US" sz="3200" i="1" dirty="0" smtClean="0">
                <a:effectLst>
                  <a:outerShdw blurRad="38100" dist="38100" dir="2700000" algn="tl">
                    <a:srgbClr val="000000">
                      <a:alpha val="43137"/>
                    </a:srgbClr>
                  </a:outerShdw>
                </a:effectLst>
                <a:latin typeface="Arial" pitchFamily="34" charset="0"/>
                <a:cs typeface="Arial" pitchFamily="34" charset="0"/>
              </a:rPr>
              <a:t>THE </a:t>
            </a:r>
            <a:r>
              <a:rPr lang="en-US" sz="3200" i="1" dirty="0">
                <a:effectLst>
                  <a:outerShdw blurRad="38100" dist="38100" dir="2700000" algn="tl">
                    <a:srgbClr val="000000">
                      <a:alpha val="43137"/>
                    </a:srgbClr>
                  </a:outerShdw>
                </a:effectLst>
                <a:latin typeface="Arial" pitchFamily="34" charset="0"/>
                <a:cs typeface="Arial" pitchFamily="34" charset="0"/>
              </a:rPr>
              <a:t>ACTUATED DEVICES</a:t>
            </a:r>
            <a:r>
              <a:rPr lang="en-US" sz="3200" i="1" dirty="0" smtClean="0">
                <a:effectLst>
                  <a:outerShdw blurRad="38100" dist="38100" dir="2700000" algn="tl">
                    <a:srgbClr val="000000">
                      <a:alpha val="43137"/>
                    </a:srgbClr>
                  </a:outerShdw>
                </a:effectLst>
                <a:latin typeface="Arial" pitchFamily="34" charset="0"/>
                <a:cs typeface="Arial" pitchFamily="34" charset="0"/>
              </a:rPr>
              <a:t>.</a:t>
            </a:r>
            <a:endParaRPr lang="en-US" sz="3200" i="1" dirty="0">
              <a:effectLst>
                <a:outerShdw blurRad="38100" dist="38100" dir="2700000" algn="tl">
                  <a:srgbClr val="000000">
                    <a:alpha val="43137"/>
                  </a:srgbClr>
                </a:outerShdw>
              </a:effectLst>
              <a:latin typeface="Arial" pitchFamily="34" charset="0"/>
              <a:cs typeface="Arial" pitchFamily="34" charset="0"/>
            </a:endParaRPr>
          </a:p>
          <a:p>
            <a:pPr marL="1195388" indent="-1058863" eaLnBrk="1" fontAlgn="auto" hangingPunct="1">
              <a:spcAft>
                <a:spcPts val="0"/>
              </a:spcAft>
              <a:buClr>
                <a:schemeClr val="tx1">
                  <a:shade val="95000"/>
                </a:schemeClr>
              </a:buClr>
              <a:buFont typeface="Monotype Sorts" pitchFamily="2" charset="2"/>
              <a:buNone/>
              <a:defRPr/>
            </a:pPr>
            <a:r>
              <a:rPr lang="en-US" sz="3200" i="1" dirty="0">
                <a:effectLst>
                  <a:outerShdw blurRad="38100" dist="38100" dir="2700000" algn="tl">
                    <a:srgbClr val="000000">
                      <a:alpha val="43137"/>
                    </a:srgbClr>
                  </a:outerShdw>
                </a:effectLst>
                <a:latin typeface="Arial" pitchFamily="34" charset="0"/>
                <a:cs typeface="Arial" pitchFamily="34" charset="0"/>
              </a:rPr>
              <a:t>E007	GIVEN AN ESFAS TEST CIRCUIT DIAGRAM </a:t>
            </a:r>
            <a:r>
              <a:rPr lang="en-US" sz="3200" i="1" dirty="0" smtClean="0">
                <a:effectLst>
                  <a:outerShdw blurRad="38100" dist="38100" dir="2700000" algn="tl">
                    <a:srgbClr val="000000">
                      <a:alpha val="43137"/>
                    </a:srgbClr>
                  </a:outerShdw>
                </a:effectLst>
                <a:latin typeface="Arial" pitchFamily="34" charset="0"/>
                <a:cs typeface="Arial" pitchFamily="34" charset="0"/>
              </a:rPr>
              <a:t>AND </a:t>
            </a:r>
            <a:r>
              <a:rPr lang="en-US" sz="3200" i="1" dirty="0">
                <a:effectLst>
                  <a:outerShdw blurRad="38100" dist="38100" dir="2700000" algn="tl">
                    <a:srgbClr val="000000">
                      <a:alpha val="43137"/>
                    </a:srgbClr>
                  </a:outerShdw>
                </a:effectLst>
                <a:latin typeface="Arial" pitchFamily="34" charset="0"/>
                <a:cs typeface="Arial" pitchFamily="34" charset="0"/>
              </a:rPr>
              <a:t>A FRONT PANEL DRAWING OF THE </a:t>
            </a:r>
            <a:r>
              <a:rPr lang="en-US" sz="3200" i="1" dirty="0" smtClean="0">
                <a:effectLst>
                  <a:outerShdw blurRad="38100" dist="38100" dir="2700000" algn="tl">
                    <a:srgbClr val="000000">
                      <a:alpha val="43137"/>
                    </a:srgbClr>
                  </a:outerShdw>
                </a:effectLst>
                <a:latin typeface="Arial" pitchFamily="34" charset="0"/>
                <a:cs typeface="Arial" pitchFamily="34" charset="0"/>
              </a:rPr>
              <a:t>ESFAS </a:t>
            </a:r>
            <a:r>
              <a:rPr lang="en-US" sz="3200" i="1" dirty="0">
                <a:effectLst>
                  <a:outerShdw blurRad="38100" dist="38100" dir="2700000" algn="tl">
                    <a:srgbClr val="000000">
                      <a:alpha val="43137"/>
                    </a:srgbClr>
                  </a:outerShdw>
                </a:effectLst>
                <a:latin typeface="Arial" pitchFamily="34" charset="0"/>
                <a:cs typeface="Arial" pitchFamily="34" charset="0"/>
              </a:rPr>
              <a:t>TEST MODULE, DESCRIBE THE 	</a:t>
            </a:r>
            <a:r>
              <a:rPr lang="en-US" sz="3200" i="1" dirty="0" smtClean="0">
                <a:effectLst>
                  <a:outerShdw blurRad="38100" dist="38100" dir="2700000" algn="tl">
                    <a:srgbClr val="000000">
                      <a:alpha val="43137"/>
                    </a:srgbClr>
                  </a:outerShdw>
                </a:effectLst>
                <a:latin typeface="Arial" pitchFamily="34" charset="0"/>
                <a:cs typeface="Arial" pitchFamily="34" charset="0"/>
              </a:rPr>
              <a:t>OPERATION </a:t>
            </a:r>
            <a:r>
              <a:rPr lang="en-US" sz="3200" i="1" dirty="0">
                <a:effectLst>
                  <a:outerShdw blurRad="38100" dist="38100" dir="2700000" algn="tl">
                    <a:srgbClr val="000000">
                      <a:alpha val="43137"/>
                    </a:srgbClr>
                  </a:outerShdw>
                </a:effectLst>
                <a:latin typeface="Arial" pitchFamily="34" charset="0"/>
                <a:cs typeface="Arial" pitchFamily="34" charset="0"/>
              </a:rPr>
              <a:t>OF THE TEST CIRCUITS</a:t>
            </a:r>
            <a:r>
              <a:rPr lang="en-US" sz="3200" i="1" dirty="0" smtClean="0">
                <a:effectLst>
                  <a:outerShdw blurRad="38100" dist="38100" dir="2700000" algn="tl">
                    <a:srgbClr val="000000">
                      <a:alpha val="43137"/>
                    </a:srgbClr>
                  </a:outerShdw>
                </a:effectLst>
                <a:latin typeface="Arial" pitchFamily="34" charset="0"/>
                <a:cs typeface="Arial" pitchFamily="34" charset="0"/>
              </a:rPr>
              <a:t>.</a:t>
            </a:r>
            <a:endParaRPr lang="en-US" sz="3200" b="1" i="1" dirty="0">
              <a:effectLst>
                <a:outerShdw blurRad="38100" dist="38100" dir="2700000" algn="tl">
                  <a:srgbClr val="000000">
                    <a:alpha val="43137"/>
                  </a:srgbClr>
                </a:outerShdw>
              </a:effectLst>
              <a:latin typeface="Arial" pitchFamily="34" charset="0"/>
              <a:cs typeface="Arial" pitchFamily="34" charset="0"/>
            </a:endParaRPr>
          </a:p>
          <a:p>
            <a:pPr marL="1195388" indent="-1058863" eaLnBrk="1" fontAlgn="auto" hangingPunct="1">
              <a:spcAft>
                <a:spcPts val="0"/>
              </a:spcAft>
              <a:buClr>
                <a:schemeClr val="tx1">
                  <a:shade val="95000"/>
                </a:schemeClr>
              </a:buClr>
              <a:buFont typeface="Monotype Sorts" pitchFamily="2" charset="2"/>
              <a:buNone/>
              <a:defRPr/>
            </a:pPr>
            <a:r>
              <a:rPr lang="en-US" sz="3200" i="1" dirty="0">
                <a:effectLst>
                  <a:outerShdw blurRad="38100" dist="38100" dir="2700000" algn="tl">
                    <a:srgbClr val="000000">
                      <a:alpha val="43137"/>
                    </a:srgbClr>
                  </a:outerShdw>
                </a:effectLst>
                <a:latin typeface="Arial" pitchFamily="34" charset="0"/>
                <a:cs typeface="Arial" pitchFamily="34" charset="0"/>
              </a:rPr>
              <a:t>E008</a:t>
            </a:r>
            <a:r>
              <a:rPr lang="en-US" sz="3200" b="1" i="1" dirty="0">
                <a:effectLst>
                  <a:outerShdw blurRad="38100" dist="38100" dir="2700000" algn="tl">
                    <a:srgbClr val="000000">
                      <a:alpha val="43137"/>
                    </a:srgbClr>
                  </a:outerShdw>
                </a:effectLst>
                <a:latin typeface="Arial" pitchFamily="34" charset="0"/>
                <a:cs typeface="Arial" pitchFamily="34" charset="0"/>
              </a:rPr>
              <a:t>	</a:t>
            </a:r>
            <a:r>
              <a:rPr lang="en-US" sz="3200" i="1" dirty="0">
                <a:effectLst>
                  <a:outerShdw blurRad="38100" dist="38100" dir="2700000" algn="tl">
                    <a:srgbClr val="000000">
                      <a:alpha val="43137"/>
                    </a:srgbClr>
                  </a:outerShdw>
                </a:effectLst>
                <a:latin typeface="Arial" pitchFamily="34" charset="0"/>
                <a:cs typeface="Arial" pitchFamily="34" charset="0"/>
              </a:rPr>
              <a:t>DESCRIBE THE SURVEILLANCE TESTS </a:t>
            </a:r>
            <a:r>
              <a:rPr lang="en-US" sz="3200" i="1" dirty="0" smtClean="0">
                <a:effectLst>
                  <a:outerShdw blurRad="38100" dist="38100" dir="2700000" algn="tl">
                    <a:srgbClr val="000000">
                      <a:alpha val="43137"/>
                    </a:srgbClr>
                  </a:outerShdw>
                </a:effectLst>
                <a:latin typeface="Arial" pitchFamily="34" charset="0"/>
                <a:cs typeface="Arial" pitchFamily="34" charset="0"/>
              </a:rPr>
              <a:t>ASSOCIATED </a:t>
            </a:r>
            <a:r>
              <a:rPr lang="en-US" sz="3200" i="1" dirty="0">
                <a:effectLst>
                  <a:outerShdw blurRad="38100" dist="38100" dir="2700000" algn="tl">
                    <a:srgbClr val="000000">
                      <a:alpha val="43137"/>
                    </a:srgbClr>
                  </a:outerShdw>
                </a:effectLst>
                <a:latin typeface="Arial" pitchFamily="34" charset="0"/>
                <a:cs typeface="Arial" pitchFamily="34" charset="0"/>
              </a:rPr>
              <a:t>WITH ESFAS.</a:t>
            </a:r>
          </a:p>
        </p:txBody>
      </p:sp>
      <p:sp>
        <p:nvSpPr>
          <p:cNvPr id="5" name="Rectangle 2"/>
          <p:cNvSpPr txBox="1">
            <a:spLocks noChangeArrowheads="1"/>
          </p:cNvSpPr>
          <p:nvPr/>
        </p:nvSpPr>
        <p:spPr>
          <a:xfrm>
            <a:off x="0" y="152400"/>
            <a:ext cx="9144000" cy="1143000"/>
          </a:xfrm>
          <a:prstGeom prst="rect">
            <a:avLst/>
          </a:prstGeom>
        </p:spPr>
        <p:txBody>
          <a:bodyPr anchor="ctr">
            <a:scene3d>
              <a:camera prst="orthographicFront"/>
              <a:lightRig rig="soft" dir="t">
                <a:rot lat="0" lon="0" rev="16800000"/>
              </a:lightRig>
            </a:scene3d>
            <a:sp3d prstMaterial="softEdge">
              <a:bevelT w="38100" h="38100"/>
            </a:sp3d>
          </a:bodyPr>
          <a:lstStyle/>
          <a:p>
            <a:pPr eaLnBrk="1" fontAlgn="auto" hangingPunct="1">
              <a:spcAft>
                <a:spcPts val="0"/>
              </a:spcAft>
              <a:defRPr/>
            </a:pPr>
            <a:r>
              <a:rPr lang="en-US" sz="4000" dirty="0" smtClean="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14300" dist="101600" dir="2700000" algn="tl" rotWithShape="0">
                    <a:srgbClr val="000000">
                      <a:alpha val="40000"/>
                    </a:srgbClr>
                  </a:outerShdw>
                </a:effectLst>
                <a:ea typeface="+mj-ea"/>
                <a:cs typeface="+mj-cs"/>
              </a:rPr>
              <a:t>ENGINEERED </a:t>
            </a:r>
            <a:r>
              <a:rPr lang="en-US" sz="4000" dirty="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14300" dist="101600" dir="2700000" algn="tl" rotWithShape="0">
                    <a:srgbClr val="000000">
                      <a:alpha val="40000"/>
                    </a:srgbClr>
                  </a:outerShdw>
                </a:effectLst>
                <a:ea typeface="+mj-ea"/>
                <a:cs typeface="+mj-cs"/>
              </a:rPr>
              <a:t>SAFETY FEATURES ACTUATION SYSTEM (ESFAS)</a:t>
            </a:r>
          </a:p>
        </p:txBody>
      </p:sp>
    </p:spTree>
  </p:cSld>
  <p:clrMapOvr>
    <a:masterClrMapping/>
  </p:clrMapOvr>
  <p:timing>
    <p:tnLst>
      <p:par>
        <p:cT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Line 9"/>
          <p:cNvSpPr>
            <a:spLocks noChangeShapeType="1"/>
          </p:cNvSpPr>
          <p:nvPr/>
        </p:nvSpPr>
        <p:spPr bwMode="auto">
          <a:xfrm>
            <a:off x="160338" y="1409700"/>
            <a:ext cx="8896350" cy="0"/>
          </a:xfrm>
          <a:prstGeom prst="line">
            <a:avLst/>
          </a:prstGeom>
          <a:noFill/>
          <a:ln w="12700">
            <a:solidFill>
              <a:schemeClr val="accent1"/>
            </a:solidFill>
            <a:round/>
            <a:headEnd type="none" w="sm" len="sm"/>
            <a:tailEnd type="none" w="sm" len="sm"/>
          </a:ln>
        </p:spPr>
        <p:txBody>
          <a:bodyPr wrap="none" anchor="ctr"/>
          <a:lstStyle/>
          <a:p>
            <a:endParaRPr lang="en-US"/>
          </a:p>
        </p:txBody>
      </p:sp>
      <p:sp>
        <p:nvSpPr>
          <p:cNvPr id="147466" name="Rectangle 10"/>
          <p:cNvSpPr>
            <a:spLocks noGrp="1" noChangeArrowheads="1"/>
          </p:cNvSpPr>
          <p:nvPr>
            <p:ph type="title"/>
          </p:nvPr>
        </p:nvSpPr>
        <p:spPr>
          <a:xfrm>
            <a:off x="0" y="274638"/>
            <a:ext cx="9144000" cy="1143000"/>
          </a:xfrm>
        </p:spPr>
        <p:txBody>
          <a:bodyPr>
            <a:noAutofit/>
          </a:bodyPr>
          <a:lstStyle/>
          <a:p>
            <a:pPr eaLnBrk="1" fontAlgn="auto" hangingPunct="1">
              <a:spcAft>
                <a:spcPts val="0"/>
              </a:spcAft>
              <a:defRPr/>
            </a:pPr>
            <a:r>
              <a:rPr lang="en-US" sz="4000" dirty="0" smtClean="0">
                <a:latin typeface="Arial" charset="0"/>
              </a:rPr>
              <a:t>ENGINEERING SAFETY FEATURES ACTUATION SYSTEM (ESFAS)</a:t>
            </a:r>
            <a:endParaRPr lang="en-US" sz="4000" dirty="0">
              <a:latin typeface="Arial" charset="0"/>
            </a:endParaRPr>
          </a:p>
        </p:txBody>
      </p:sp>
      <p:sp>
        <p:nvSpPr>
          <p:cNvPr id="147467" name="Rectangle 11"/>
          <p:cNvSpPr>
            <a:spLocks noGrp="1" noChangeArrowheads="1"/>
          </p:cNvSpPr>
          <p:nvPr>
            <p:ph idx="1"/>
          </p:nvPr>
        </p:nvSpPr>
        <p:spPr>
          <a:xfrm>
            <a:off x="0" y="1828800"/>
            <a:ext cx="9144000" cy="4800600"/>
          </a:xfrm>
        </p:spPr>
        <p:txBody>
          <a:bodyPr>
            <a:normAutofit fontScale="92500" lnSpcReduction="10000"/>
          </a:bodyPr>
          <a:lstStyle/>
          <a:p>
            <a:pPr marL="1316038" indent="-1179513" eaLnBrk="1" fontAlgn="auto" hangingPunct="1">
              <a:spcAft>
                <a:spcPts val="0"/>
              </a:spcAft>
              <a:buClr>
                <a:schemeClr val="tx1">
                  <a:shade val="95000"/>
                </a:schemeClr>
              </a:buClr>
              <a:buFont typeface="Monotype Sorts" pitchFamily="2" charset="2"/>
              <a:buNone/>
              <a:defRPr/>
            </a:pPr>
            <a:r>
              <a:rPr lang="en-US" sz="3500" i="1" dirty="0">
                <a:effectLst>
                  <a:outerShdw blurRad="38100" dist="38100" dir="2700000" algn="tl">
                    <a:srgbClr val="000000">
                      <a:alpha val="43137"/>
                    </a:srgbClr>
                  </a:outerShdw>
                </a:effectLst>
                <a:latin typeface="Arial" pitchFamily="34" charset="0"/>
                <a:cs typeface="Arial" pitchFamily="34" charset="0"/>
              </a:rPr>
              <a:t>EO09 </a:t>
            </a:r>
            <a:r>
              <a:rPr lang="en-US" sz="3500" i="1" dirty="0" smtClean="0">
                <a:effectLst>
                  <a:outerShdw blurRad="38100" dist="38100" dir="2700000" algn="tl">
                    <a:srgbClr val="000000">
                      <a:alpha val="43137"/>
                    </a:srgbClr>
                  </a:outerShdw>
                </a:effectLst>
                <a:latin typeface="Arial" pitchFamily="34" charset="0"/>
                <a:cs typeface="Arial" pitchFamily="34" charset="0"/>
              </a:rPr>
              <a:t> Describe </a:t>
            </a:r>
            <a:r>
              <a:rPr lang="en-US" sz="3500" i="1" dirty="0">
                <a:effectLst>
                  <a:outerShdw blurRad="38100" dist="38100" dir="2700000" algn="tl">
                    <a:srgbClr val="000000">
                      <a:alpha val="43137"/>
                    </a:srgbClr>
                  </a:outerShdw>
                </a:effectLst>
                <a:latin typeface="Arial" pitchFamily="34" charset="0"/>
                <a:cs typeface="Arial" pitchFamily="34" charset="0"/>
              </a:rPr>
              <a:t>the use of Prevent Event Tools and Electrical Safe Work Practices to minimize human performance errors during testing or maintenance of the NSSS ESFAS</a:t>
            </a:r>
            <a:r>
              <a:rPr lang="en-US" sz="3500" i="1" dirty="0" smtClean="0">
                <a:effectLst>
                  <a:outerShdw blurRad="38100" dist="38100" dir="2700000" algn="tl">
                    <a:srgbClr val="000000">
                      <a:alpha val="43137"/>
                    </a:srgbClr>
                  </a:outerShdw>
                </a:effectLst>
                <a:latin typeface="Arial" pitchFamily="34" charset="0"/>
                <a:cs typeface="Arial" pitchFamily="34" charset="0"/>
              </a:rPr>
              <a:t>.</a:t>
            </a:r>
            <a:endParaRPr lang="en-US" sz="3500" i="1" dirty="0">
              <a:effectLst>
                <a:outerShdw blurRad="38100" dist="38100" dir="2700000" algn="tl">
                  <a:srgbClr val="000000">
                    <a:alpha val="43137"/>
                  </a:srgbClr>
                </a:outerShdw>
              </a:effectLst>
              <a:latin typeface="Arial" pitchFamily="34" charset="0"/>
              <a:cs typeface="Arial" pitchFamily="34" charset="0"/>
            </a:endParaRPr>
          </a:p>
          <a:p>
            <a:pPr marL="1427163" indent="-1290638" eaLnBrk="1" fontAlgn="auto" hangingPunct="1">
              <a:spcAft>
                <a:spcPts val="0"/>
              </a:spcAft>
              <a:buClr>
                <a:schemeClr val="tx1">
                  <a:shade val="95000"/>
                </a:schemeClr>
              </a:buClr>
              <a:buFont typeface="Monotype Sorts" pitchFamily="2" charset="2"/>
              <a:buNone/>
              <a:defRPr/>
            </a:pPr>
            <a:r>
              <a:rPr lang="en-US" sz="3500" i="1" dirty="0">
                <a:effectLst>
                  <a:outerShdw blurRad="38100" dist="38100" dir="2700000" algn="tl">
                    <a:srgbClr val="000000">
                      <a:alpha val="43137"/>
                    </a:srgbClr>
                  </a:outerShdw>
                </a:effectLst>
                <a:latin typeface="Arial" pitchFamily="34" charset="0"/>
                <a:cs typeface="Arial" pitchFamily="34" charset="0"/>
              </a:rPr>
              <a:t>EO10 </a:t>
            </a:r>
            <a:r>
              <a:rPr lang="en-US" sz="3500" i="1" dirty="0" smtClean="0">
                <a:effectLst>
                  <a:outerShdw blurRad="38100" dist="38100" dir="2700000" algn="tl">
                    <a:srgbClr val="000000">
                      <a:alpha val="43137"/>
                    </a:srgbClr>
                  </a:outerShdw>
                </a:effectLst>
                <a:latin typeface="Arial" pitchFamily="34" charset="0"/>
                <a:cs typeface="Arial" pitchFamily="34" charset="0"/>
              </a:rPr>
              <a:t> Given </a:t>
            </a:r>
            <a:r>
              <a:rPr lang="en-US" sz="3500" i="1" dirty="0">
                <a:effectLst>
                  <a:outerShdw blurRad="38100" dist="38100" dir="2700000" algn="tl">
                    <a:srgbClr val="000000">
                      <a:alpha val="43137"/>
                    </a:srgbClr>
                  </a:outerShdw>
                </a:effectLst>
                <a:latin typeface="Arial" pitchFamily="34" charset="0"/>
                <a:cs typeface="Arial" pitchFamily="34" charset="0"/>
              </a:rPr>
              <a:t>examples of NSSS ESFAS maintenance problems, determine the fault using procedures, NSSS ESFAS prints, Tech Manuals, and applicable documents .</a:t>
            </a:r>
          </a:p>
          <a:p>
            <a:pPr marL="1133856" lvl="2" eaLnBrk="1" fontAlgn="auto" hangingPunct="1">
              <a:spcAft>
                <a:spcPts val="0"/>
              </a:spcAft>
              <a:buFontTx/>
              <a:buNone/>
              <a:defRPr/>
            </a:pPr>
            <a:endParaRPr lang="en-US" sz="2800" b="1" dirty="0"/>
          </a:p>
          <a:p>
            <a:pPr marL="548640" indent="-411480" eaLnBrk="1" fontAlgn="auto" hangingPunct="1">
              <a:spcAft>
                <a:spcPts val="0"/>
              </a:spcAft>
              <a:buClr>
                <a:schemeClr val="tx1">
                  <a:shade val="95000"/>
                </a:schemeClr>
              </a:buClr>
              <a:buFont typeface="Monotype Sorts" pitchFamily="2" charset="2"/>
              <a:buNone/>
              <a:defRPr/>
            </a:pPr>
            <a:endParaRPr lang="en-US" dirty="0"/>
          </a:p>
        </p:txBody>
      </p:sp>
    </p:spTree>
  </p:cSld>
  <p:clrMapOvr>
    <a:masterClrMapping/>
  </p:clrMapOvr>
  <p:timing>
    <p:tnLst>
      <p:par>
        <p:cTn id="1" dur="indefinite" restart="never" nodeType="tmRoot"/>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54" name="Rectangle 10"/>
          <p:cNvSpPr>
            <a:spLocks noGrp="1" noChangeArrowheads="1"/>
          </p:cNvSpPr>
          <p:nvPr>
            <p:ph type="title"/>
          </p:nvPr>
        </p:nvSpPr>
        <p:spPr>
          <a:xfrm>
            <a:off x="3200400" y="2771775"/>
            <a:ext cx="3886200" cy="1162050"/>
          </a:xfrm>
        </p:spPr>
        <p:txBody>
          <a:bodyPr>
            <a:normAutofit fontScale="90000"/>
          </a:bodyPr>
          <a:lstStyle/>
          <a:p>
            <a:pPr eaLnBrk="1" fontAlgn="auto" hangingPunct="1">
              <a:spcAft>
                <a:spcPts val="0"/>
              </a:spcAft>
              <a:defRPr/>
            </a:pPr>
            <a:r>
              <a:rPr lang="en-US" sz="9600" i="1" dirty="0">
                <a:solidFill>
                  <a:schemeClr val="accent1"/>
                </a:solidFill>
              </a:rPr>
              <a:t>END</a:t>
            </a:r>
          </a:p>
        </p:txBody>
      </p:sp>
      <p:sp>
        <p:nvSpPr>
          <p:cNvPr id="31755" name="Text Box 11"/>
          <p:cNvSpPr txBox="1">
            <a:spLocks noChangeArrowheads="1"/>
          </p:cNvSpPr>
          <p:nvPr/>
        </p:nvSpPr>
        <p:spPr bwMode="auto">
          <a:xfrm>
            <a:off x="1524000" y="1828800"/>
            <a:ext cx="7315200" cy="396875"/>
          </a:xfrm>
          <a:prstGeom prst="rect">
            <a:avLst/>
          </a:prstGeom>
          <a:noFill/>
          <a:ln w="9525">
            <a:noFill/>
            <a:miter lim="800000"/>
            <a:headEnd/>
            <a:tailEnd/>
          </a:ln>
          <a:effectLst/>
        </p:spPr>
        <p:txBody>
          <a:bodyPr>
            <a:spAutoFit/>
          </a:bodyPr>
          <a:lstStyle/>
          <a:p>
            <a:pPr algn="l">
              <a:spcBef>
                <a:spcPct val="50000"/>
              </a:spcBef>
              <a:defRPr/>
            </a:pPr>
            <a:endParaRPr lang="en-US" sz="2000">
              <a:solidFill>
                <a:schemeClr val="tx1"/>
              </a:solidFill>
              <a:effectLst>
                <a:outerShdw blurRad="38100" dist="38100" dir="2700000" algn="tl">
                  <a:srgbClr val="000000"/>
                </a:outerShdw>
              </a:effectLst>
            </a:endParaRPr>
          </a:p>
        </p:txBody>
      </p:sp>
    </p:spTree>
  </p:cSld>
  <p:clrMapOvr>
    <a:masterClrMapping/>
  </p:clrMapOvr>
  <p:timing>
    <p:tnLst>
      <p:par>
        <p:cTn id="1" dur="indefinite" restart="never" nodeType="tmRoot"/>
      </p:par>
    </p:tnLst>
  </p:timing>
</p:sld>
</file>

<file path=ppt/slides/slide11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119810" name="Picture 2" descr="ESFASTrip Simplified Sheet 1"/>
          <p:cNvPicPr>
            <a:picLocks noGrp="1" noChangeAspect="1" noChangeArrowheads="1"/>
          </p:cNvPicPr>
          <p:nvPr>
            <p:ph/>
          </p:nvPr>
        </p:nvPicPr>
        <p:blipFill>
          <a:blip r:embed="rId2" cstate="print"/>
          <a:srcRect l="1707" t="1328" r="1805"/>
          <a:stretch>
            <a:fillRect/>
          </a:stretch>
        </p:blipFill>
        <p:spPr>
          <a:xfrm>
            <a:off x="381000" y="0"/>
            <a:ext cx="8610600" cy="6843713"/>
          </a:xfrm>
          <a:noFill/>
        </p:spPr>
      </p:pic>
      <p:sp>
        <p:nvSpPr>
          <p:cNvPr id="119811" name="Line 3"/>
          <p:cNvSpPr>
            <a:spLocks noChangeShapeType="1"/>
          </p:cNvSpPr>
          <p:nvPr/>
        </p:nvSpPr>
        <p:spPr bwMode="auto">
          <a:xfrm>
            <a:off x="647700" y="1449388"/>
            <a:ext cx="144463" cy="0"/>
          </a:xfrm>
          <a:prstGeom prst="line">
            <a:avLst/>
          </a:prstGeom>
          <a:noFill/>
          <a:ln w="28575">
            <a:solidFill>
              <a:srgbClr val="FF0000"/>
            </a:solidFill>
            <a:round/>
            <a:headEnd/>
            <a:tailEnd/>
          </a:ln>
        </p:spPr>
        <p:txBody>
          <a:bodyPr/>
          <a:lstStyle/>
          <a:p>
            <a:endParaRPr lang="en-US"/>
          </a:p>
        </p:txBody>
      </p:sp>
      <p:sp>
        <p:nvSpPr>
          <p:cNvPr id="119812" name="Line 4"/>
          <p:cNvSpPr>
            <a:spLocks noChangeShapeType="1"/>
          </p:cNvSpPr>
          <p:nvPr/>
        </p:nvSpPr>
        <p:spPr bwMode="auto">
          <a:xfrm flipV="1">
            <a:off x="863600" y="1449388"/>
            <a:ext cx="863600" cy="0"/>
          </a:xfrm>
          <a:prstGeom prst="line">
            <a:avLst/>
          </a:prstGeom>
          <a:noFill/>
          <a:ln w="28575">
            <a:solidFill>
              <a:srgbClr val="FF0000"/>
            </a:solidFill>
            <a:round/>
            <a:headEnd/>
            <a:tailEnd/>
          </a:ln>
        </p:spPr>
        <p:txBody>
          <a:bodyPr/>
          <a:lstStyle/>
          <a:p>
            <a:endParaRPr lang="en-US"/>
          </a:p>
        </p:txBody>
      </p:sp>
      <p:sp>
        <p:nvSpPr>
          <p:cNvPr id="119813" name="Line 5"/>
          <p:cNvSpPr>
            <a:spLocks noChangeShapeType="1"/>
          </p:cNvSpPr>
          <p:nvPr/>
        </p:nvSpPr>
        <p:spPr bwMode="auto">
          <a:xfrm>
            <a:off x="647700" y="1557338"/>
            <a:ext cx="863600" cy="0"/>
          </a:xfrm>
          <a:prstGeom prst="line">
            <a:avLst/>
          </a:prstGeom>
          <a:noFill/>
          <a:ln w="28575">
            <a:solidFill>
              <a:srgbClr val="FF0000"/>
            </a:solidFill>
            <a:round/>
            <a:headEnd/>
            <a:tailEnd/>
          </a:ln>
        </p:spPr>
        <p:txBody>
          <a:bodyPr/>
          <a:lstStyle/>
          <a:p>
            <a:endParaRPr lang="en-US"/>
          </a:p>
        </p:txBody>
      </p:sp>
      <p:sp>
        <p:nvSpPr>
          <p:cNvPr id="119814" name="Line 6"/>
          <p:cNvSpPr>
            <a:spLocks noChangeShapeType="1"/>
          </p:cNvSpPr>
          <p:nvPr/>
        </p:nvSpPr>
        <p:spPr bwMode="auto">
          <a:xfrm>
            <a:off x="1079500" y="1700213"/>
            <a:ext cx="576263" cy="0"/>
          </a:xfrm>
          <a:prstGeom prst="line">
            <a:avLst/>
          </a:prstGeom>
          <a:noFill/>
          <a:ln w="28575">
            <a:solidFill>
              <a:srgbClr val="FF0000"/>
            </a:solidFill>
            <a:round/>
            <a:headEnd/>
            <a:tailEnd/>
          </a:ln>
        </p:spPr>
        <p:txBody>
          <a:bodyPr/>
          <a:lstStyle/>
          <a:p>
            <a:endParaRPr lang="en-US"/>
          </a:p>
        </p:txBody>
      </p:sp>
      <p:sp>
        <p:nvSpPr>
          <p:cNvPr id="119815" name="Line 7"/>
          <p:cNvSpPr>
            <a:spLocks noChangeShapeType="1"/>
          </p:cNvSpPr>
          <p:nvPr/>
        </p:nvSpPr>
        <p:spPr bwMode="auto">
          <a:xfrm flipV="1">
            <a:off x="1727200" y="1449388"/>
            <a:ext cx="0" cy="107950"/>
          </a:xfrm>
          <a:prstGeom prst="line">
            <a:avLst/>
          </a:prstGeom>
          <a:noFill/>
          <a:ln w="28575">
            <a:solidFill>
              <a:srgbClr val="FF0000"/>
            </a:solidFill>
            <a:round/>
            <a:headEnd/>
            <a:tailEnd/>
          </a:ln>
        </p:spPr>
        <p:txBody>
          <a:bodyPr/>
          <a:lstStyle/>
          <a:p>
            <a:endParaRPr lang="en-US"/>
          </a:p>
        </p:txBody>
      </p:sp>
      <p:sp>
        <p:nvSpPr>
          <p:cNvPr id="119816" name="Line 8"/>
          <p:cNvSpPr>
            <a:spLocks noChangeShapeType="1"/>
          </p:cNvSpPr>
          <p:nvPr/>
        </p:nvSpPr>
        <p:spPr bwMode="auto">
          <a:xfrm>
            <a:off x="1655763" y="1557338"/>
            <a:ext cx="71437" cy="0"/>
          </a:xfrm>
          <a:prstGeom prst="line">
            <a:avLst/>
          </a:prstGeom>
          <a:noFill/>
          <a:ln w="28575">
            <a:solidFill>
              <a:srgbClr val="FF0000"/>
            </a:solidFill>
            <a:round/>
            <a:headEnd/>
            <a:tailEnd/>
          </a:ln>
        </p:spPr>
        <p:txBody>
          <a:bodyPr/>
          <a:lstStyle/>
          <a:p>
            <a:endParaRPr lang="en-US"/>
          </a:p>
        </p:txBody>
      </p:sp>
      <p:sp>
        <p:nvSpPr>
          <p:cNvPr id="119817" name="Line 9"/>
          <p:cNvSpPr>
            <a:spLocks noChangeShapeType="1"/>
          </p:cNvSpPr>
          <p:nvPr/>
        </p:nvSpPr>
        <p:spPr bwMode="auto">
          <a:xfrm flipV="1">
            <a:off x="1655763" y="1628775"/>
            <a:ext cx="0" cy="215900"/>
          </a:xfrm>
          <a:prstGeom prst="line">
            <a:avLst/>
          </a:prstGeom>
          <a:noFill/>
          <a:ln w="28575">
            <a:solidFill>
              <a:srgbClr val="FF0000"/>
            </a:solidFill>
            <a:round/>
            <a:headEnd/>
            <a:tailEnd/>
          </a:ln>
        </p:spPr>
        <p:txBody>
          <a:bodyPr/>
          <a:lstStyle/>
          <a:p>
            <a:endParaRPr lang="en-US"/>
          </a:p>
        </p:txBody>
      </p:sp>
      <p:sp>
        <p:nvSpPr>
          <p:cNvPr id="119818" name="Line 10"/>
          <p:cNvSpPr>
            <a:spLocks noChangeShapeType="1"/>
          </p:cNvSpPr>
          <p:nvPr/>
        </p:nvSpPr>
        <p:spPr bwMode="auto">
          <a:xfrm flipV="1">
            <a:off x="1655763" y="1557338"/>
            <a:ext cx="0" cy="34925"/>
          </a:xfrm>
          <a:prstGeom prst="line">
            <a:avLst/>
          </a:prstGeom>
          <a:noFill/>
          <a:ln w="28575">
            <a:solidFill>
              <a:srgbClr val="FF0000"/>
            </a:solidFill>
            <a:round/>
            <a:headEnd/>
            <a:tailEnd/>
          </a:ln>
        </p:spPr>
        <p:txBody>
          <a:bodyPr/>
          <a:lstStyle/>
          <a:p>
            <a:endParaRPr lang="en-US"/>
          </a:p>
        </p:txBody>
      </p:sp>
      <p:sp>
        <p:nvSpPr>
          <p:cNvPr id="119819" name="Line 11"/>
          <p:cNvSpPr>
            <a:spLocks noChangeShapeType="1"/>
          </p:cNvSpPr>
          <p:nvPr/>
        </p:nvSpPr>
        <p:spPr bwMode="auto">
          <a:xfrm flipV="1">
            <a:off x="1655763" y="1881188"/>
            <a:ext cx="0" cy="71437"/>
          </a:xfrm>
          <a:prstGeom prst="line">
            <a:avLst/>
          </a:prstGeom>
          <a:noFill/>
          <a:ln w="28575">
            <a:solidFill>
              <a:srgbClr val="FF0000"/>
            </a:solidFill>
            <a:round/>
            <a:headEnd/>
            <a:tailEnd/>
          </a:ln>
        </p:spPr>
        <p:txBody>
          <a:bodyPr/>
          <a:lstStyle/>
          <a:p>
            <a:endParaRPr lang="en-US"/>
          </a:p>
        </p:txBody>
      </p:sp>
      <p:sp>
        <p:nvSpPr>
          <p:cNvPr id="119820" name="Line 12"/>
          <p:cNvSpPr>
            <a:spLocks noChangeShapeType="1"/>
          </p:cNvSpPr>
          <p:nvPr/>
        </p:nvSpPr>
        <p:spPr bwMode="auto">
          <a:xfrm>
            <a:off x="1619250" y="1952625"/>
            <a:ext cx="107950" cy="0"/>
          </a:xfrm>
          <a:prstGeom prst="line">
            <a:avLst/>
          </a:prstGeom>
          <a:noFill/>
          <a:ln w="28575">
            <a:solidFill>
              <a:srgbClr val="FF0000"/>
            </a:solidFill>
            <a:round/>
            <a:headEnd/>
            <a:tailEnd/>
          </a:ln>
        </p:spPr>
        <p:txBody>
          <a:bodyPr/>
          <a:lstStyle/>
          <a:p>
            <a:endParaRPr lang="en-US"/>
          </a:p>
        </p:txBody>
      </p:sp>
      <p:sp>
        <p:nvSpPr>
          <p:cNvPr id="119821" name="Line 13"/>
          <p:cNvSpPr>
            <a:spLocks noChangeShapeType="1"/>
          </p:cNvSpPr>
          <p:nvPr/>
        </p:nvSpPr>
        <p:spPr bwMode="auto">
          <a:xfrm flipV="1">
            <a:off x="1079500" y="1700213"/>
            <a:ext cx="0" cy="180975"/>
          </a:xfrm>
          <a:prstGeom prst="line">
            <a:avLst/>
          </a:prstGeom>
          <a:noFill/>
          <a:ln w="28575">
            <a:solidFill>
              <a:srgbClr val="FF0000"/>
            </a:solidFill>
            <a:round/>
            <a:headEnd/>
            <a:tailEnd/>
          </a:ln>
        </p:spPr>
        <p:txBody>
          <a:bodyPr/>
          <a:lstStyle/>
          <a:p>
            <a:endParaRPr lang="en-US"/>
          </a:p>
        </p:txBody>
      </p:sp>
      <p:sp>
        <p:nvSpPr>
          <p:cNvPr id="119822" name="Line 14"/>
          <p:cNvSpPr>
            <a:spLocks noChangeShapeType="1"/>
          </p:cNvSpPr>
          <p:nvPr/>
        </p:nvSpPr>
        <p:spPr bwMode="auto">
          <a:xfrm flipH="1" flipV="1">
            <a:off x="935038" y="1557338"/>
            <a:ext cx="0" cy="1187450"/>
          </a:xfrm>
          <a:prstGeom prst="line">
            <a:avLst/>
          </a:prstGeom>
          <a:noFill/>
          <a:ln w="28575">
            <a:solidFill>
              <a:srgbClr val="FF0000"/>
            </a:solidFill>
            <a:round/>
            <a:headEnd/>
            <a:tailEnd/>
          </a:ln>
        </p:spPr>
        <p:txBody>
          <a:bodyPr/>
          <a:lstStyle/>
          <a:p>
            <a:endParaRPr lang="en-US"/>
          </a:p>
        </p:txBody>
      </p:sp>
      <p:sp>
        <p:nvSpPr>
          <p:cNvPr id="119823" name="Line 15"/>
          <p:cNvSpPr>
            <a:spLocks noChangeShapeType="1"/>
          </p:cNvSpPr>
          <p:nvPr/>
        </p:nvSpPr>
        <p:spPr bwMode="auto">
          <a:xfrm flipV="1">
            <a:off x="1077913" y="1952625"/>
            <a:ext cx="0" cy="107950"/>
          </a:xfrm>
          <a:prstGeom prst="line">
            <a:avLst/>
          </a:prstGeom>
          <a:noFill/>
          <a:ln w="28575">
            <a:solidFill>
              <a:srgbClr val="FF0000"/>
            </a:solidFill>
            <a:round/>
            <a:headEnd/>
            <a:tailEnd/>
          </a:ln>
        </p:spPr>
        <p:txBody>
          <a:bodyPr/>
          <a:lstStyle/>
          <a:p>
            <a:endParaRPr lang="en-US"/>
          </a:p>
        </p:txBody>
      </p:sp>
      <p:sp>
        <p:nvSpPr>
          <p:cNvPr id="119824" name="Line 16"/>
          <p:cNvSpPr>
            <a:spLocks noChangeShapeType="1"/>
          </p:cNvSpPr>
          <p:nvPr/>
        </p:nvSpPr>
        <p:spPr bwMode="auto">
          <a:xfrm flipV="1">
            <a:off x="1082675" y="2114550"/>
            <a:ext cx="0" cy="107950"/>
          </a:xfrm>
          <a:prstGeom prst="line">
            <a:avLst/>
          </a:prstGeom>
          <a:noFill/>
          <a:ln w="28575">
            <a:solidFill>
              <a:srgbClr val="FF0000"/>
            </a:solidFill>
            <a:round/>
            <a:headEnd/>
            <a:tailEnd/>
          </a:ln>
        </p:spPr>
        <p:txBody>
          <a:bodyPr/>
          <a:lstStyle/>
          <a:p>
            <a:endParaRPr lang="en-US"/>
          </a:p>
        </p:txBody>
      </p:sp>
      <p:sp>
        <p:nvSpPr>
          <p:cNvPr id="119825" name="Line 17"/>
          <p:cNvSpPr>
            <a:spLocks noChangeShapeType="1"/>
          </p:cNvSpPr>
          <p:nvPr/>
        </p:nvSpPr>
        <p:spPr bwMode="auto">
          <a:xfrm flipV="1">
            <a:off x="1077913" y="2274888"/>
            <a:ext cx="0" cy="109537"/>
          </a:xfrm>
          <a:prstGeom prst="line">
            <a:avLst/>
          </a:prstGeom>
          <a:noFill/>
          <a:ln w="28575">
            <a:solidFill>
              <a:srgbClr val="FF0000"/>
            </a:solidFill>
            <a:round/>
            <a:headEnd/>
            <a:tailEnd/>
          </a:ln>
        </p:spPr>
        <p:txBody>
          <a:bodyPr/>
          <a:lstStyle/>
          <a:p>
            <a:endParaRPr lang="en-US"/>
          </a:p>
        </p:txBody>
      </p:sp>
      <p:sp>
        <p:nvSpPr>
          <p:cNvPr id="119826" name="Line 18"/>
          <p:cNvSpPr>
            <a:spLocks noChangeShapeType="1"/>
          </p:cNvSpPr>
          <p:nvPr/>
        </p:nvSpPr>
        <p:spPr bwMode="auto">
          <a:xfrm flipV="1">
            <a:off x="1073150" y="2420938"/>
            <a:ext cx="0" cy="36512"/>
          </a:xfrm>
          <a:prstGeom prst="line">
            <a:avLst/>
          </a:prstGeom>
          <a:noFill/>
          <a:ln w="28575">
            <a:solidFill>
              <a:srgbClr val="FF0000"/>
            </a:solidFill>
            <a:round/>
            <a:headEnd/>
            <a:tailEnd/>
          </a:ln>
        </p:spPr>
        <p:txBody>
          <a:bodyPr/>
          <a:lstStyle/>
          <a:p>
            <a:endParaRPr lang="en-US"/>
          </a:p>
        </p:txBody>
      </p:sp>
      <p:sp>
        <p:nvSpPr>
          <p:cNvPr id="119827" name="Line 19"/>
          <p:cNvSpPr>
            <a:spLocks noChangeShapeType="1"/>
          </p:cNvSpPr>
          <p:nvPr/>
        </p:nvSpPr>
        <p:spPr bwMode="auto">
          <a:xfrm flipH="1" flipV="1">
            <a:off x="1042988" y="2457450"/>
            <a:ext cx="144462" cy="0"/>
          </a:xfrm>
          <a:prstGeom prst="line">
            <a:avLst/>
          </a:prstGeom>
          <a:noFill/>
          <a:ln w="28575">
            <a:solidFill>
              <a:srgbClr val="FF0000"/>
            </a:solidFill>
            <a:round/>
            <a:headEnd/>
            <a:tailEnd/>
          </a:ln>
        </p:spPr>
        <p:txBody>
          <a:bodyPr/>
          <a:lstStyle/>
          <a:p>
            <a:endParaRPr lang="en-US"/>
          </a:p>
        </p:txBody>
      </p:sp>
      <p:sp>
        <p:nvSpPr>
          <p:cNvPr id="119828" name="Line 20"/>
          <p:cNvSpPr>
            <a:spLocks noChangeShapeType="1"/>
          </p:cNvSpPr>
          <p:nvPr/>
        </p:nvSpPr>
        <p:spPr bwMode="auto">
          <a:xfrm flipV="1">
            <a:off x="1042988" y="2455863"/>
            <a:ext cx="0" cy="107950"/>
          </a:xfrm>
          <a:prstGeom prst="line">
            <a:avLst/>
          </a:prstGeom>
          <a:noFill/>
          <a:ln w="28575">
            <a:solidFill>
              <a:srgbClr val="FF0000"/>
            </a:solidFill>
            <a:round/>
            <a:headEnd/>
            <a:tailEnd/>
          </a:ln>
        </p:spPr>
        <p:txBody>
          <a:bodyPr/>
          <a:lstStyle/>
          <a:p>
            <a:endParaRPr lang="en-US"/>
          </a:p>
        </p:txBody>
      </p:sp>
      <p:sp>
        <p:nvSpPr>
          <p:cNvPr id="119829" name="Line 21"/>
          <p:cNvSpPr>
            <a:spLocks noChangeShapeType="1"/>
          </p:cNvSpPr>
          <p:nvPr/>
        </p:nvSpPr>
        <p:spPr bwMode="auto">
          <a:xfrm flipV="1">
            <a:off x="1187450" y="2457450"/>
            <a:ext cx="0" cy="107950"/>
          </a:xfrm>
          <a:prstGeom prst="line">
            <a:avLst/>
          </a:prstGeom>
          <a:noFill/>
          <a:ln w="28575">
            <a:solidFill>
              <a:srgbClr val="FF0000"/>
            </a:solidFill>
            <a:round/>
            <a:headEnd/>
            <a:tailEnd/>
          </a:ln>
        </p:spPr>
        <p:txBody>
          <a:bodyPr/>
          <a:lstStyle/>
          <a:p>
            <a:endParaRPr lang="en-US"/>
          </a:p>
        </p:txBody>
      </p:sp>
      <p:sp>
        <p:nvSpPr>
          <p:cNvPr id="119830" name="Line 22"/>
          <p:cNvSpPr>
            <a:spLocks noChangeShapeType="1"/>
          </p:cNvSpPr>
          <p:nvPr/>
        </p:nvSpPr>
        <p:spPr bwMode="auto">
          <a:xfrm flipV="1">
            <a:off x="1042988" y="1881188"/>
            <a:ext cx="73025" cy="71437"/>
          </a:xfrm>
          <a:prstGeom prst="line">
            <a:avLst/>
          </a:prstGeom>
          <a:noFill/>
          <a:ln w="28575">
            <a:solidFill>
              <a:srgbClr val="FF0000"/>
            </a:solidFill>
            <a:round/>
            <a:headEnd/>
            <a:tailEnd/>
          </a:ln>
        </p:spPr>
        <p:txBody>
          <a:bodyPr/>
          <a:lstStyle/>
          <a:p>
            <a:endParaRPr lang="en-US"/>
          </a:p>
        </p:txBody>
      </p:sp>
      <p:sp>
        <p:nvSpPr>
          <p:cNvPr id="119831" name="Line 23"/>
          <p:cNvSpPr>
            <a:spLocks noChangeShapeType="1"/>
          </p:cNvSpPr>
          <p:nvPr/>
        </p:nvSpPr>
        <p:spPr bwMode="auto">
          <a:xfrm flipV="1">
            <a:off x="1042988" y="2062163"/>
            <a:ext cx="73025" cy="71437"/>
          </a:xfrm>
          <a:prstGeom prst="line">
            <a:avLst/>
          </a:prstGeom>
          <a:noFill/>
          <a:ln w="28575">
            <a:solidFill>
              <a:srgbClr val="FF0000"/>
            </a:solidFill>
            <a:round/>
            <a:headEnd/>
            <a:tailEnd/>
          </a:ln>
        </p:spPr>
        <p:txBody>
          <a:bodyPr/>
          <a:lstStyle/>
          <a:p>
            <a:endParaRPr lang="en-US"/>
          </a:p>
        </p:txBody>
      </p:sp>
      <p:sp>
        <p:nvSpPr>
          <p:cNvPr id="119832" name="Line 24"/>
          <p:cNvSpPr>
            <a:spLocks noChangeShapeType="1"/>
          </p:cNvSpPr>
          <p:nvPr/>
        </p:nvSpPr>
        <p:spPr bwMode="auto">
          <a:xfrm flipV="1">
            <a:off x="1042988" y="2205038"/>
            <a:ext cx="73025" cy="71437"/>
          </a:xfrm>
          <a:prstGeom prst="line">
            <a:avLst/>
          </a:prstGeom>
          <a:noFill/>
          <a:ln w="28575">
            <a:solidFill>
              <a:srgbClr val="FF0000"/>
            </a:solidFill>
            <a:round/>
            <a:headEnd/>
            <a:tailEnd/>
          </a:ln>
        </p:spPr>
        <p:txBody>
          <a:bodyPr/>
          <a:lstStyle/>
          <a:p>
            <a:endParaRPr lang="en-US"/>
          </a:p>
        </p:txBody>
      </p:sp>
      <p:sp>
        <p:nvSpPr>
          <p:cNvPr id="119833" name="Line 25"/>
          <p:cNvSpPr>
            <a:spLocks noChangeShapeType="1"/>
          </p:cNvSpPr>
          <p:nvPr/>
        </p:nvSpPr>
        <p:spPr bwMode="auto">
          <a:xfrm flipV="1">
            <a:off x="1042988" y="2384425"/>
            <a:ext cx="73025" cy="71438"/>
          </a:xfrm>
          <a:prstGeom prst="line">
            <a:avLst/>
          </a:prstGeom>
          <a:noFill/>
          <a:ln w="28575">
            <a:solidFill>
              <a:srgbClr val="FF0000"/>
            </a:solidFill>
            <a:round/>
            <a:headEnd/>
            <a:tailEnd/>
          </a:ln>
        </p:spPr>
        <p:txBody>
          <a:bodyPr/>
          <a:lstStyle/>
          <a:p>
            <a:endParaRPr lang="en-US"/>
          </a:p>
        </p:txBody>
      </p:sp>
      <p:sp>
        <p:nvSpPr>
          <p:cNvPr id="119834" name="Line 26"/>
          <p:cNvSpPr>
            <a:spLocks noChangeShapeType="1"/>
          </p:cNvSpPr>
          <p:nvPr/>
        </p:nvSpPr>
        <p:spPr bwMode="auto">
          <a:xfrm flipV="1">
            <a:off x="1187450" y="2673350"/>
            <a:ext cx="0" cy="71438"/>
          </a:xfrm>
          <a:prstGeom prst="line">
            <a:avLst/>
          </a:prstGeom>
          <a:noFill/>
          <a:ln w="28575">
            <a:solidFill>
              <a:srgbClr val="FF0000"/>
            </a:solidFill>
            <a:round/>
            <a:headEnd/>
            <a:tailEnd/>
          </a:ln>
        </p:spPr>
        <p:txBody>
          <a:bodyPr/>
          <a:lstStyle/>
          <a:p>
            <a:endParaRPr lang="en-US"/>
          </a:p>
        </p:txBody>
      </p:sp>
      <p:sp>
        <p:nvSpPr>
          <p:cNvPr id="119835" name="Line 27"/>
          <p:cNvSpPr>
            <a:spLocks noChangeShapeType="1"/>
          </p:cNvSpPr>
          <p:nvPr/>
        </p:nvSpPr>
        <p:spPr bwMode="auto">
          <a:xfrm flipV="1">
            <a:off x="1042988" y="2673350"/>
            <a:ext cx="0" cy="71438"/>
          </a:xfrm>
          <a:prstGeom prst="line">
            <a:avLst/>
          </a:prstGeom>
          <a:noFill/>
          <a:ln w="28575">
            <a:solidFill>
              <a:srgbClr val="FF0000"/>
            </a:solidFill>
            <a:round/>
            <a:headEnd/>
            <a:tailEnd/>
          </a:ln>
        </p:spPr>
        <p:txBody>
          <a:bodyPr/>
          <a:lstStyle/>
          <a:p>
            <a:endParaRPr lang="en-US"/>
          </a:p>
        </p:txBody>
      </p:sp>
      <p:sp>
        <p:nvSpPr>
          <p:cNvPr id="119836" name="Line 28"/>
          <p:cNvSpPr>
            <a:spLocks noChangeShapeType="1"/>
          </p:cNvSpPr>
          <p:nvPr/>
        </p:nvSpPr>
        <p:spPr bwMode="auto">
          <a:xfrm>
            <a:off x="935038" y="2744788"/>
            <a:ext cx="252412" cy="0"/>
          </a:xfrm>
          <a:prstGeom prst="line">
            <a:avLst/>
          </a:prstGeom>
          <a:noFill/>
          <a:ln w="28575">
            <a:solidFill>
              <a:srgbClr val="FF0000"/>
            </a:solidFill>
            <a:round/>
            <a:headEnd/>
            <a:tailEnd/>
          </a:ln>
        </p:spPr>
        <p:txBody>
          <a:bodyPr/>
          <a:lstStyle/>
          <a:p>
            <a:endParaRPr lang="en-US"/>
          </a:p>
        </p:txBody>
      </p:sp>
      <p:sp>
        <p:nvSpPr>
          <p:cNvPr id="119837" name="Line 29"/>
          <p:cNvSpPr>
            <a:spLocks noChangeShapeType="1"/>
          </p:cNvSpPr>
          <p:nvPr/>
        </p:nvSpPr>
        <p:spPr bwMode="auto">
          <a:xfrm flipV="1">
            <a:off x="1619250" y="1952625"/>
            <a:ext cx="0" cy="107950"/>
          </a:xfrm>
          <a:prstGeom prst="line">
            <a:avLst/>
          </a:prstGeom>
          <a:noFill/>
          <a:ln w="28575">
            <a:solidFill>
              <a:srgbClr val="FF0000"/>
            </a:solidFill>
            <a:round/>
            <a:headEnd/>
            <a:tailEnd/>
          </a:ln>
        </p:spPr>
        <p:txBody>
          <a:bodyPr/>
          <a:lstStyle/>
          <a:p>
            <a:endParaRPr lang="en-US"/>
          </a:p>
        </p:txBody>
      </p:sp>
      <p:sp>
        <p:nvSpPr>
          <p:cNvPr id="119838" name="Line 30"/>
          <p:cNvSpPr>
            <a:spLocks noChangeShapeType="1"/>
          </p:cNvSpPr>
          <p:nvPr/>
        </p:nvSpPr>
        <p:spPr bwMode="auto">
          <a:xfrm flipV="1">
            <a:off x="1727200" y="1952625"/>
            <a:ext cx="0" cy="107950"/>
          </a:xfrm>
          <a:prstGeom prst="line">
            <a:avLst/>
          </a:prstGeom>
          <a:noFill/>
          <a:ln w="28575">
            <a:solidFill>
              <a:srgbClr val="FF0000"/>
            </a:solidFill>
            <a:round/>
            <a:headEnd/>
            <a:tailEnd/>
          </a:ln>
        </p:spPr>
        <p:txBody>
          <a:bodyPr/>
          <a:lstStyle/>
          <a:p>
            <a:endParaRPr lang="en-US"/>
          </a:p>
        </p:txBody>
      </p:sp>
      <p:sp>
        <p:nvSpPr>
          <p:cNvPr id="119839" name="Line 31"/>
          <p:cNvSpPr>
            <a:spLocks noChangeShapeType="1"/>
          </p:cNvSpPr>
          <p:nvPr/>
        </p:nvSpPr>
        <p:spPr bwMode="auto">
          <a:xfrm flipV="1">
            <a:off x="1727200" y="2168525"/>
            <a:ext cx="0" cy="36513"/>
          </a:xfrm>
          <a:prstGeom prst="line">
            <a:avLst/>
          </a:prstGeom>
          <a:noFill/>
          <a:ln w="28575">
            <a:solidFill>
              <a:srgbClr val="FF0000"/>
            </a:solidFill>
            <a:round/>
            <a:headEnd/>
            <a:tailEnd/>
          </a:ln>
        </p:spPr>
        <p:txBody>
          <a:bodyPr/>
          <a:lstStyle/>
          <a:p>
            <a:endParaRPr lang="en-US"/>
          </a:p>
        </p:txBody>
      </p:sp>
      <p:sp>
        <p:nvSpPr>
          <p:cNvPr id="119840" name="Line 32"/>
          <p:cNvSpPr>
            <a:spLocks noChangeShapeType="1"/>
          </p:cNvSpPr>
          <p:nvPr/>
        </p:nvSpPr>
        <p:spPr bwMode="auto">
          <a:xfrm flipV="1">
            <a:off x="1619250" y="2168525"/>
            <a:ext cx="0" cy="36513"/>
          </a:xfrm>
          <a:prstGeom prst="line">
            <a:avLst/>
          </a:prstGeom>
          <a:noFill/>
          <a:ln w="28575">
            <a:solidFill>
              <a:srgbClr val="FF0000"/>
            </a:solidFill>
            <a:round/>
            <a:headEnd/>
            <a:tailEnd/>
          </a:ln>
        </p:spPr>
        <p:txBody>
          <a:bodyPr/>
          <a:lstStyle/>
          <a:p>
            <a:endParaRPr lang="en-US"/>
          </a:p>
        </p:txBody>
      </p:sp>
      <p:sp>
        <p:nvSpPr>
          <p:cNvPr id="119841" name="Line 33"/>
          <p:cNvSpPr>
            <a:spLocks noChangeShapeType="1"/>
          </p:cNvSpPr>
          <p:nvPr/>
        </p:nvSpPr>
        <p:spPr bwMode="auto">
          <a:xfrm>
            <a:off x="1511300" y="2205038"/>
            <a:ext cx="215900" cy="0"/>
          </a:xfrm>
          <a:prstGeom prst="line">
            <a:avLst/>
          </a:prstGeom>
          <a:noFill/>
          <a:ln w="28575">
            <a:solidFill>
              <a:srgbClr val="FF0000"/>
            </a:solidFill>
            <a:round/>
            <a:headEnd/>
            <a:tailEnd/>
          </a:ln>
        </p:spPr>
        <p:txBody>
          <a:bodyPr/>
          <a:lstStyle/>
          <a:p>
            <a:endParaRPr lang="en-US"/>
          </a:p>
        </p:txBody>
      </p:sp>
      <p:sp>
        <p:nvSpPr>
          <p:cNvPr id="119842" name="Line 34"/>
          <p:cNvSpPr>
            <a:spLocks noChangeShapeType="1"/>
          </p:cNvSpPr>
          <p:nvPr/>
        </p:nvSpPr>
        <p:spPr bwMode="auto">
          <a:xfrm flipV="1">
            <a:off x="1511300" y="1557338"/>
            <a:ext cx="0" cy="647700"/>
          </a:xfrm>
          <a:prstGeom prst="line">
            <a:avLst/>
          </a:prstGeom>
          <a:noFill/>
          <a:ln w="28575">
            <a:solidFill>
              <a:srgbClr val="FF0000"/>
            </a:solidFill>
            <a:round/>
            <a:headEnd/>
            <a:tailEnd/>
          </a:ln>
        </p:spPr>
        <p:txBody>
          <a:bodyPr/>
          <a:lstStyle/>
          <a:p>
            <a:endParaRPr lang="en-US"/>
          </a:p>
        </p:txBody>
      </p:sp>
      <p:sp>
        <p:nvSpPr>
          <p:cNvPr id="119843" name="Line 35"/>
          <p:cNvSpPr>
            <a:spLocks noChangeShapeType="1"/>
          </p:cNvSpPr>
          <p:nvPr/>
        </p:nvSpPr>
        <p:spPr bwMode="auto">
          <a:xfrm flipV="1">
            <a:off x="1619250" y="1844675"/>
            <a:ext cx="73025" cy="71438"/>
          </a:xfrm>
          <a:prstGeom prst="line">
            <a:avLst/>
          </a:prstGeom>
          <a:noFill/>
          <a:ln w="28575">
            <a:solidFill>
              <a:srgbClr val="FF0000"/>
            </a:solidFill>
            <a:round/>
            <a:headEnd/>
            <a:tailEnd/>
          </a:ln>
        </p:spPr>
        <p:txBody>
          <a:bodyPr/>
          <a:lstStyle/>
          <a:p>
            <a:endParaRPr lang="en-US"/>
          </a:p>
        </p:txBody>
      </p:sp>
      <p:sp>
        <p:nvSpPr>
          <p:cNvPr id="119844" name="Line 36"/>
          <p:cNvSpPr>
            <a:spLocks noChangeShapeType="1"/>
          </p:cNvSpPr>
          <p:nvPr/>
        </p:nvSpPr>
        <p:spPr bwMode="auto">
          <a:xfrm flipV="1">
            <a:off x="1619250" y="1592263"/>
            <a:ext cx="73025" cy="71437"/>
          </a:xfrm>
          <a:prstGeom prst="line">
            <a:avLst/>
          </a:prstGeom>
          <a:noFill/>
          <a:ln w="28575">
            <a:solidFill>
              <a:srgbClr val="FF0000"/>
            </a:solidFill>
            <a:round/>
            <a:headEnd/>
            <a:tailEnd/>
          </a:ln>
        </p:spPr>
        <p:txBody>
          <a:bodyPr/>
          <a:lstStyle/>
          <a:p>
            <a:endParaRPr lang="en-US"/>
          </a:p>
        </p:txBody>
      </p:sp>
      <p:sp>
        <p:nvSpPr>
          <p:cNvPr id="119845" name="Line 37"/>
          <p:cNvSpPr>
            <a:spLocks noChangeShapeType="1"/>
          </p:cNvSpPr>
          <p:nvPr/>
        </p:nvSpPr>
        <p:spPr bwMode="auto">
          <a:xfrm flipV="1">
            <a:off x="1763713" y="1449388"/>
            <a:ext cx="612775" cy="0"/>
          </a:xfrm>
          <a:prstGeom prst="line">
            <a:avLst/>
          </a:prstGeom>
          <a:noFill/>
          <a:ln w="28575">
            <a:solidFill>
              <a:srgbClr val="00FF00"/>
            </a:solidFill>
            <a:round/>
            <a:headEnd/>
            <a:tailEnd/>
          </a:ln>
        </p:spPr>
        <p:txBody>
          <a:bodyPr/>
          <a:lstStyle/>
          <a:p>
            <a:endParaRPr lang="en-US"/>
          </a:p>
        </p:txBody>
      </p:sp>
      <p:sp>
        <p:nvSpPr>
          <p:cNvPr id="119846" name="Line 38"/>
          <p:cNvSpPr>
            <a:spLocks noChangeShapeType="1"/>
          </p:cNvSpPr>
          <p:nvPr/>
        </p:nvSpPr>
        <p:spPr bwMode="auto">
          <a:xfrm flipV="1">
            <a:off x="1763713" y="1449388"/>
            <a:ext cx="0" cy="107950"/>
          </a:xfrm>
          <a:prstGeom prst="line">
            <a:avLst/>
          </a:prstGeom>
          <a:noFill/>
          <a:ln w="28575">
            <a:solidFill>
              <a:srgbClr val="00FF00"/>
            </a:solidFill>
            <a:round/>
            <a:headEnd/>
            <a:tailEnd/>
          </a:ln>
        </p:spPr>
        <p:txBody>
          <a:bodyPr/>
          <a:lstStyle/>
          <a:p>
            <a:endParaRPr lang="en-US"/>
          </a:p>
        </p:txBody>
      </p:sp>
      <p:sp>
        <p:nvSpPr>
          <p:cNvPr id="119847" name="Line 39"/>
          <p:cNvSpPr>
            <a:spLocks noChangeShapeType="1"/>
          </p:cNvSpPr>
          <p:nvPr/>
        </p:nvSpPr>
        <p:spPr bwMode="auto">
          <a:xfrm>
            <a:off x="1763713" y="1557338"/>
            <a:ext cx="144462" cy="0"/>
          </a:xfrm>
          <a:prstGeom prst="line">
            <a:avLst/>
          </a:prstGeom>
          <a:noFill/>
          <a:ln w="28575">
            <a:solidFill>
              <a:srgbClr val="00FF00"/>
            </a:solidFill>
            <a:round/>
            <a:headEnd/>
            <a:tailEnd/>
          </a:ln>
        </p:spPr>
        <p:txBody>
          <a:bodyPr/>
          <a:lstStyle/>
          <a:p>
            <a:endParaRPr lang="en-US"/>
          </a:p>
        </p:txBody>
      </p:sp>
      <p:sp>
        <p:nvSpPr>
          <p:cNvPr id="119848" name="Line 40"/>
          <p:cNvSpPr>
            <a:spLocks noChangeShapeType="1"/>
          </p:cNvSpPr>
          <p:nvPr/>
        </p:nvSpPr>
        <p:spPr bwMode="auto">
          <a:xfrm flipV="1">
            <a:off x="1908175" y="1557338"/>
            <a:ext cx="0" cy="34925"/>
          </a:xfrm>
          <a:prstGeom prst="line">
            <a:avLst/>
          </a:prstGeom>
          <a:noFill/>
          <a:ln w="28575">
            <a:solidFill>
              <a:srgbClr val="00FF00"/>
            </a:solidFill>
            <a:round/>
            <a:headEnd/>
            <a:tailEnd/>
          </a:ln>
        </p:spPr>
        <p:txBody>
          <a:bodyPr/>
          <a:lstStyle/>
          <a:p>
            <a:endParaRPr lang="en-US"/>
          </a:p>
        </p:txBody>
      </p:sp>
      <p:sp>
        <p:nvSpPr>
          <p:cNvPr id="119849" name="Line 41"/>
          <p:cNvSpPr>
            <a:spLocks noChangeShapeType="1"/>
          </p:cNvSpPr>
          <p:nvPr/>
        </p:nvSpPr>
        <p:spPr bwMode="auto">
          <a:xfrm>
            <a:off x="2087563" y="1557338"/>
            <a:ext cx="288925" cy="0"/>
          </a:xfrm>
          <a:prstGeom prst="line">
            <a:avLst/>
          </a:prstGeom>
          <a:noFill/>
          <a:ln w="28575">
            <a:solidFill>
              <a:srgbClr val="00FF00"/>
            </a:solidFill>
            <a:round/>
            <a:headEnd/>
            <a:tailEnd/>
          </a:ln>
        </p:spPr>
        <p:txBody>
          <a:bodyPr/>
          <a:lstStyle/>
          <a:p>
            <a:endParaRPr lang="en-US"/>
          </a:p>
        </p:txBody>
      </p:sp>
      <p:sp>
        <p:nvSpPr>
          <p:cNvPr id="119850" name="Line 42"/>
          <p:cNvSpPr>
            <a:spLocks noChangeShapeType="1"/>
          </p:cNvSpPr>
          <p:nvPr/>
        </p:nvSpPr>
        <p:spPr bwMode="auto">
          <a:xfrm flipV="1">
            <a:off x="1908175" y="1628775"/>
            <a:ext cx="0" cy="215900"/>
          </a:xfrm>
          <a:prstGeom prst="line">
            <a:avLst/>
          </a:prstGeom>
          <a:noFill/>
          <a:ln w="28575">
            <a:solidFill>
              <a:srgbClr val="00FF00"/>
            </a:solidFill>
            <a:round/>
            <a:headEnd/>
            <a:tailEnd/>
          </a:ln>
        </p:spPr>
        <p:txBody>
          <a:bodyPr/>
          <a:lstStyle/>
          <a:p>
            <a:endParaRPr lang="en-US"/>
          </a:p>
        </p:txBody>
      </p:sp>
      <p:sp>
        <p:nvSpPr>
          <p:cNvPr id="119851" name="Line 43"/>
          <p:cNvSpPr>
            <a:spLocks noChangeShapeType="1"/>
          </p:cNvSpPr>
          <p:nvPr/>
        </p:nvSpPr>
        <p:spPr bwMode="auto">
          <a:xfrm flipV="1">
            <a:off x="2087563" y="1557338"/>
            <a:ext cx="0" cy="647700"/>
          </a:xfrm>
          <a:prstGeom prst="line">
            <a:avLst/>
          </a:prstGeom>
          <a:noFill/>
          <a:ln w="28575">
            <a:solidFill>
              <a:srgbClr val="00FF00"/>
            </a:solidFill>
            <a:round/>
            <a:headEnd/>
            <a:tailEnd/>
          </a:ln>
        </p:spPr>
        <p:txBody>
          <a:bodyPr/>
          <a:lstStyle/>
          <a:p>
            <a:endParaRPr lang="en-US"/>
          </a:p>
        </p:txBody>
      </p:sp>
      <p:sp>
        <p:nvSpPr>
          <p:cNvPr id="119852" name="Line 44"/>
          <p:cNvSpPr>
            <a:spLocks noChangeShapeType="1"/>
          </p:cNvSpPr>
          <p:nvPr/>
        </p:nvSpPr>
        <p:spPr bwMode="auto">
          <a:xfrm flipV="1">
            <a:off x="1908175" y="1881188"/>
            <a:ext cx="0" cy="71437"/>
          </a:xfrm>
          <a:prstGeom prst="line">
            <a:avLst/>
          </a:prstGeom>
          <a:noFill/>
          <a:ln w="28575">
            <a:solidFill>
              <a:srgbClr val="00FF00"/>
            </a:solidFill>
            <a:round/>
            <a:headEnd/>
            <a:tailEnd/>
          </a:ln>
        </p:spPr>
        <p:txBody>
          <a:bodyPr/>
          <a:lstStyle/>
          <a:p>
            <a:endParaRPr lang="en-US"/>
          </a:p>
        </p:txBody>
      </p:sp>
      <p:sp>
        <p:nvSpPr>
          <p:cNvPr id="119853" name="Line 45"/>
          <p:cNvSpPr>
            <a:spLocks noChangeShapeType="1"/>
          </p:cNvSpPr>
          <p:nvPr/>
        </p:nvSpPr>
        <p:spPr bwMode="auto">
          <a:xfrm>
            <a:off x="1871663" y="1952625"/>
            <a:ext cx="107950" cy="0"/>
          </a:xfrm>
          <a:prstGeom prst="line">
            <a:avLst/>
          </a:prstGeom>
          <a:noFill/>
          <a:ln w="28575">
            <a:solidFill>
              <a:srgbClr val="00FF00"/>
            </a:solidFill>
            <a:round/>
            <a:headEnd/>
            <a:tailEnd/>
          </a:ln>
        </p:spPr>
        <p:txBody>
          <a:bodyPr/>
          <a:lstStyle/>
          <a:p>
            <a:endParaRPr lang="en-US"/>
          </a:p>
        </p:txBody>
      </p:sp>
      <p:sp>
        <p:nvSpPr>
          <p:cNvPr id="119854" name="Line 46"/>
          <p:cNvSpPr>
            <a:spLocks noChangeShapeType="1"/>
          </p:cNvSpPr>
          <p:nvPr/>
        </p:nvSpPr>
        <p:spPr bwMode="auto">
          <a:xfrm flipV="1">
            <a:off x="1979613" y="1952625"/>
            <a:ext cx="0" cy="71438"/>
          </a:xfrm>
          <a:prstGeom prst="line">
            <a:avLst/>
          </a:prstGeom>
          <a:noFill/>
          <a:ln w="28575">
            <a:solidFill>
              <a:srgbClr val="00FF00"/>
            </a:solidFill>
            <a:round/>
            <a:headEnd/>
            <a:tailEnd/>
          </a:ln>
        </p:spPr>
        <p:txBody>
          <a:bodyPr/>
          <a:lstStyle/>
          <a:p>
            <a:endParaRPr lang="en-US"/>
          </a:p>
        </p:txBody>
      </p:sp>
      <p:sp>
        <p:nvSpPr>
          <p:cNvPr id="119855" name="Line 47"/>
          <p:cNvSpPr>
            <a:spLocks noChangeShapeType="1"/>
          </p:cNvSpPr>
          <p:nvPr/>
        </p:nvSpPr>
        <p:spPr bwMode="auto">
          <a:xfrm flipV="1">
            <a:off x="1871663" y="1952625"/>
            <a:ext cx="0" cy="71438"/>
          </a:xfrm>
          <a:prstGeom prst="line">
            <a:avLst/>
          </a:prstGeom>
          <a:noFill/>
          <a:ln w="28575">
            <a:solidFill>
              <a:srgbClr val="00FF00"/>
            </a:solidFill>
            <a:round/>
            <a:headEnd/>
            <a:tailEnd/>
          </a:ln>
        </p:spPr>
        <p:txBody>
          <a:bodyPr/>
          <a:lstStyle/>
          <a:p>
            <a:endParaRPr lang="en-US"/>
          </a:p>
        </p:txBody>
      </p:sp>
      <p:sp>
        <p:nvSpPr>
          <p:cNvPr id="119856" name="Line 48"/>
          <p:cNvSpPr>
            <a:spLocks noChangeShapeType="1"/>
          </p:cNvSpPr>
          <p:nvPr/>
        </p:nvSpPr>
        <p:spPr bwMode="auto">
          <a:xfrm flipV="1">
            <a:off x="1979613" y="2132013"/>
            <a:ext cx="0" cy="71437"/>
          </a:xfrm>
          <a:prstGeom prst="line">
            <a:avLst/>
          </a:prstGeom>
          <a:noFill/>
          <a:ln w="28575">
            <a:solidFill>
              <a:srgbClr val="00FF00"/>
            </a:solidFill>
            <a:round/>
            <a:headEnd/>
            <a:tailEnd/>
          </a:ln>
        </p:spPr>
        <p:txBody>
          <a:bodyPr/>
          <a:lstStyle/>
          <a:p>
            <a:endParaRPr lang="en-US"/>
          </a:p>
        </p:txBody>
      </p:sp>
      <p:sp>
        <p:nvSpPr>
          <p:cNvPr id="119857" name="Line 49"/>
          <p:cNvSpPr>
            <a:spLocks noChangeShapeType="1"/>
          </p:cNvSpPr>
          <p:nvPr/>
        </p:nvSpPr>
        <p:spPr bwMode="auto">
          <a:xfrm flipV="1">
            <a:off x="1871663" y="2133600"/>
            <a:ext cx="0" cy="71438"/>
          </a:xfrm>
          <a:prstGeom prst="line">
            <a:avLst/>
          </a:prstGeom>
          <a:noFill/>
          <a:ln w="28575">
            <a:solidFill>
              <a:srgbClr val="00FF00"/>
            </a:solidFill>
            <a:round/>
            <a:headEnd/>
            <a:tailEnd/>
          </a:ln>
        </p:spPr>
        <p:txBody>
          <a:bodyPr/>
          <a:lstStyle/>
          <a:p>
            <a:endParaRPr lang="en-US"/>
          </a:p>
        </p:txBody>
      </p:sp>
      <p:sp>
        <p:nvSpPr>
          <p:cNvPr id="119858" name="Line 50"/>
          <p:cNvSpPr>
            <a:spLocks noChangeShapeType="1"/>
          </p:cNvSpPr>
          <p:nvPr/>
        </p:nvSpPr>
        <p:spPr bwMode="auto">
          <a:xfrm>
            <a:off x="1871663" y="2203450"/>
            <a:ext cx="215900" cy="1588"/>
          </a:xfrm>
          <a:prstGeom prst="line">
            <a:avLst/>
          </a:prstGeom>
          <a:noFill/>
          <a:ln w="28575">
            <a:solidFill>
              <a:srgbClr val="00FF00"/>
            </a:solidFill>
            <a:round/>
            <a:headEnd/>
            <a:tailEnd/>
          </a:ln>
        </p:spPr>
        <p:txBody>
          <a:bodyPr/>
          <a:lstStyle/>
          <a:p>
            <a:endParaRPr lang="en-US"/>
          </a:p>
        </p:txBody>
      </p:sp>
      <p:sp>
        <p:nvSpPr>
          <p:cNvPr id="119859" name="Line 51"/>
          <p:cNvSpPr>
            <a:spLocks noChangeShapeType="1"/>
          </p:cNvSpPr>
          <p:nvPr/>
        </p:nvSpPr>
        <p:spPr bwMode="auto">
          <a:xfrm>
            <a:off x="1692275" y="1736725"/>
            <a:ext cx="215900" cy="0"/>
          </a:xfrm>
          <a:prstGeom prst="line">
            <a:avLst/>
          </a:prstGeom>
          <a:noFill/>
          <a:ln w="28575">
            <a:solidFill>
              <a:srgbClr val="00FF00"/>
            </a:solidFill>
            <a:round/>
            <a:headEnd/>
            <a:tailEnd/>
          </a:ln>
        </p:spPr>
        <p:txBody>
          <a:bodyPr/>
          <a:lstStyle/>
          <a:p>
            <a:endParaRPr lang="en-US"/>
          </a:p>
        </p:txBody>
      </p:sp>
      <p:sp>
        <p:nvSpPr>
          <p:cNvPr id="119860" name="Line 52"/>
          <p:cNvSpPr>
            <a:spLocks noChangeShapeType="1"/>
          </p:cNvSpPr>
          <p:nvPr/>
        </p:nvSpPr>
        <p:spPr bwMode="auto">
          <a:xfrm>
            <a:off x="1547813" y="1736725"/>
            <a:ext cx="71437" cy="0"/>
          </a:xfrm>
          <a:prstGeom prst="line">
            <a:avLst/>
          </a:prstGeom>
          <a:noFill/>
          <a:ln w="28575">
            <a:solidFill>
              <a:srgbClr val="00FF00"/>
            </a:solidFill>
            <a:round/>
            <a:headEnd/>
            <a:tailEnd/>
          </a:ln>
        </p:spPr>
        <p:txBody>
          <a:bodyPr/>
          <a:lstStyle/>
          <a:p>
            <a:endParaRPr lang="en-US"/>
          </a:p>
        </p:txBody>
      </p:sp>
      <p:sp>
        <p:nvSpPr>
          <p:cNvPr id="119861" name="Line 53"/>
          <p:cNvSpPr>
            <a:spLocks noChangeShapeType="1"/>
          </p:cNvSpPr>
          <p:nvPr/>
        </p:nvSpPr>
        <p:spPr bwMode="auto">
          <a:xfrm>
            <a:off x="1368425" y="1736725"/>
            <a:ext cx="107950" cy="0"/>
          </a:xfrm>
          <a:prstGeom prst="line">
            <a:avLst/>
          </a:prstGeom>
          <a:noFill/>
          <a:ln w="28575">
            <a:solidFill>
              <a:srgbClr val="00FF00"/>
            </a:solidFill>
            <a:round/>
            <a:headEnd/>
            <a:tailEnd/>
          </a:ln>
        </p:spPr>
        <p:txBody>
          <a:bodyPr/>
          <a:lstStyle/>
          <a:p>
            <a:endParaRPr lang="en-US"/>
          </a:p>
        </p:txBody>
      </p:sp>
      <p:sp>
        <p:nvSpPr>
          <p:cNvPr id="119862" name="Line 54"/>
          <p:cNvSpPr>
            <a:spLocks noChangeShapeType="1"/>
          </p:cNvSpPr>
          <p:nvPr/>
        </p:nvSpPr>
        <p:spPr bwMode="auto">
          <a:xfrm flipV="1">
            <a:off x="1368425" y="1736725"/>
            <a:ext cx="0" cy="144463"/>
          </a:xfrm>
          <a:prstGeom prst="line">
            <a:avLst/>
          </a:prstGeom>
          <a:noFill/>
          <a:ln w="28575">
            <a:solidFill>
              <a:srgbClr val="00FF00"/>
            </a:solidFill>
            <a:round/>
            <a:headEnd/>
            <a:tailEnd/>
          </a:ln>
        </p:spPr>
        <p:txBody>
          <a:bodyPr/>
          <a:lstStyle/>
          <a:p>
            <a:endParaRPr lang="en-US"/>
          </a:p>
        </p:txBody>
      </p:sp>
      <p:sp>
        <p:nvSpPr>
          <p:cNvPr id="119863" name="Line 55"/>
          <p:cNvSpPr>
            <a:spLocks noChangeShapeType="1"/>
          </p:cNvSpPr>
          <p:nvPr/>
        </p:nvSpPr>
        <p:spPr bwMode="auto">
          <a:xfrm flipV="1">
            <a:off x="1368425" y="1916113"/>
            <a:ext cx="0" cy="144462"/>
          </a:xfrm>
          <a:prstGeom prst="line">
            <a:avLst/>
          </a:prstGeom>
          <a:noFill/>
          <a:ln w="28575">
            <a:solidFill>
              <a:srgbClr val="00FF00"/>
            </a:solidFill>
            <a:round/>
            <a:headEnd/>
            <a:tailEnd/>
          </a:ln>
        </p:spPr>
        <p:txBody>
          <a:bodyPr/>
          <a:lstStyle/>
          <a:p>
            <a:endParaRPr lang="en-US"/>
          </a:p>
        </p:txBody>
      </p:sp>
      <p:sp>
        <p:nvSpPr>
          <p:cNvPr id="119864" name="Line 56"/>
          <p:cNvSpPr>
            <a:spLocks noChangeShapeType="1"/>
          </p:cNvSpPr>
          <p:nvPr/>
        </p:nvSpPr>
        <p:spPr bwMode="auto">
          <a:xfrm flipV="1">
            <a:off x="1368425" y="2095500"/>
            <a:ext cx="0" cy="109538"/>
          </a:xfrm>
          <a:prstGeom prst="line">
            <a:avLst/>
          </a:prstGeom>
          <a:noFill/>
          <a:ln w="28575">
            <a:solidFill>
              <a:srgbClr val="00FF00"/>
            </a:solidFill>
            <a:round/>
            <a:headEnd/>
            <a:tailEnd/>
          </a:ln>
        </p:spPr>
        <p:txBody>
          <a:bodyPr/>
          <a:lstStyle/>
          <a:p>
            <a:endParaRPr lang="en-US"/>
          </a:p>
        </p:txBody>
      </p:sp>
      <p:sp>
        <p:nvSpPr>
          <p:cNvPr id="119865" name="Line 57"/>
          <p:cNvSpPr>
            <a:spLocks noChangeShapeType="1"/>
          </p:cNvSpPr>
          <p:nvPr/>
        </p:nvSpPr>
        <p:spPr bwMode="auto">
          <a:xfrm flipV="1">
            <a:off x="1368425" y="2274888"/>
            <a:ext cx="0" cy="109537"/>
          </a:xfrm>
          <a:prstGeom prst="line">
            <a:avLst/>
          </a:prstGeom>
          <a:noFill/>
          <a:ln w="28575">
            <a:solidFill>
              <a:srgbClr val="00FF00"/>
            </a:solidFill>
            <a:round/>
            <a:headEnd/>
            <a:tailEnd/>
          </a:ln>
        </p:spPr>
        <p:txBody>
          <a:bodyPr/>
          <a:lstStyle/>
          <a:p>
            <a:endParaRPr lang="en-US"/>
          </a:p>
        </p:txBody>
      </p:sp>
      <p:sp>
        <p:nvSpPr>
          <p:cNvPr id="119866" name="Line 58"/>
          <p:cNvSpPr>
            <a:spLocks noChangeShapeType="1"/>
          </p:cNvSpPr>
          <p:nvPr/>
        </p:nvSpPr>
        <p:spPr bwMode="auto">
          <a:xfrm>
            <a:off x="1295400" y="2455863"/>
            <a:ext cx="144463" cy="1587"/>
          </a:xfrm>
          <a:prstGeom prst="line">
            <a:avLst/>
          </a:prstGeom>
          <a:noFill/>
          <a:ln w="28575">
            <a:solidFill>
              <a:srgbClr val="00FF00"/>
            </a:solidFill>
            <a:round/>
            <a:headEnd/>
            <a:tailEnd/>
          </a:ln>
        </p:spPr>
        <p:txBody>
          <a:bodyPr/>
          <a:lstStyle/>
          <a:p>
            <a:endParaRPr lang="en-US"/>
          </a:p>
        </p:txBody>
      </p:sp>
      <p:sp>
        <p:nvSpPr>
          <p:cNvPr id="119867" name="Line 59"/>
          <p:cNvSpPr>
            <a:spLocks noChangeShapeType="1"/>
          </p:cNvSpPr>
          <p:nvPr/>
        </p:nvSpPr>
        <p:spPr bwMode="auto">
          <a:xfrm flipV="1">
            <a:off x="1295400" y="2454275"/>
            <a:ext cx="0" cy="109538"/>
          </a:xfrm>
          <a:prstGeom prst="line">
            <a:avLst/>
          </a:prstGeom>
          <a:noFill/>
          <a:ln w="28575">
            <a:solidFill>
              <a:srgbClr val="00FF00"/>
            </a:solidFill>
            <a:round/>
            <a:headEnd/>
            <a:tailEnd/>
          </a:ln>
        </p:spPr>
        <p:txBody>
          <a:bodyPr/>
          <a:lstStyle/>
          <a:p>
            <a:endParaRPr lang="en-US"/>
          </a:p>
        </p:txBody>
      </p:sp>
      <p:sp>
        <p:nvSpPr>
          <p:cNvPr id="119868" name="Line 60"/>
          <p:cNvSpPr>
            <a:spLocks noChangeShapeType="1"/>
          </p:cNvSpPr>
          <p:nvPr/>
        </p:nvSpPr>
        <p:spPr bwMode="auto">
          <a:xfrm flipV="1">
            <a:off x="1439863" y="2457450"/>
            <a:ext cx="0" cy="109538"/>
          </a:xfrm>
          <a:prstGeom prst="line">
            <a:avLst/>
          </a:prstGeom>
          <a:noFill/>
          <a:ln w="28575">
            <a:solidFill>
              <a:srgbClr val="00FF00"/>
            </a:solidFill>
            <a:round/>
            <a:headEnd/>
            <a:tailEnd/>
          </a:ln>
        </p:spPr>
        <p:txBody>
          <a:bodyPr/>
          <a:lstStyle/>
          <a:p>
            <a:endParaRPr lang="en-US"/>
          </a:p>
        </p:txBody>
      </p:sp>
      <p:sp>
        <p:nvSpPr>
          <p:cNvPr id="119869" name="Line 61"/>
          <p:cNvSpPr>
            <a:spLocks noChangeShapeType="1"/>
          </p:cNvSpPr>
          <p:nvPr/>
        </p:nvSpPr>
        <p:spPr bwMode="auto">
          <a:xfrm flipV="1">
            <a:off x="1439863" y="2671763"/>
            <a:ext cx="0" cy="73025"/>
          </a:xfrm>
          <a:prstGeom prst="line">
            <a:avLst/>
          </a:prstGeom>
          <a:noFill/>
          <a:ln w="28575">
            <a:solidFill>
              <a:srgbClr val="00FF00"/>
            </a:solidFill>
            <a:round/>
            <a:headEnd/>
            <a:tailEnd/>
          </a:ln>
        </p:spPr>
        <p:txBody>
          <a:bodyPr/>
          <a:lstStyle/>
          <a:p>
            <a:endParaRPr lang="en-US"/>
          </a:p>
        </p:txBody>
      </p:sp>
      <p:sp>
        <p:nvSpPr>
          <p:cNvPr id="119870" name="Line 62"/>
          <p:cNvSpPr>
            <a:spLocks noChangeShapeType="1"/>
          </p:cNvSpPr>
          <p:nvPr/>
        </p:nvSpPr>
        <p:spPr bwMode="auto">
          <a:xfrm>
            <a:off x="1295400" y="2743200"/>
            <a:ext cx="936625" cy="0"/>
          </a:xfrm>
          <a:prstGeom prst="line">
            <a:avLst/>
          </a:prstGeom>
          <a:noFill/>
          <a:ln w="28575">
            <a:solidFill>
              <a:srgbClr val="00FF00"/>
            </a:solidFill>
            <a:round/>
            <a:headEnd/>
            <a:tailEnd/>
          </a:ln>
        </p:spPr>
        <p:txBody>
          <a:bodyPr/>
          <a:lstStyle/>
          <a:p>
            <a:endParaRPr lang="en-US"/>
          </a:p>
        </p:txBody>
      </p:sp>
      <p:sp>
        <p:nvSpPr>
          <p:cNvPr id="119871" name="Line 63"/>
          <p:cNvSpPr>
            <a:spLocks noChangeShapeType="1"/>
          </p:cNvSpPr>
          <p:nvPr/>
        </p:nvSpPr>
        <p:spPr bwMode="auto">
          <a:xfrm flipV="1">
            <a:off x="1295400" y="2671763"/>
            <a:ext cx="0" cy="73025"/>
          </a:xfrm>
          <a:prstGeom prst="line">
            <a:avLst/>
          </a:prstGeom>
          <a:noFill/>
          <a:ln w="28575">
            <a:solidFill>
              <a:srgbClr val="00FF00"/>
            </a:solidFill>
            <a:round/>
            <a:headEnd/>
            <a:tailEnd/>
          </a:ln>
        </p:spPr>
        <p:txBody>
          <a:bodyPr/>
          <a:lstStyle/>
          <a:p>
            <a:endParaRPr lang="en-US"/>
          </a:p>
        </p:txBody>
      </p:sp>
      <p:sp>
        <p:nvSpPr>
          <p:cNvPr id="119872" name="Line 64"/>
          <p:cNvSpPr>
            <a:spLocks noChangeShapeType="1"/>
          </p:cNvSpPr>
          <p:nvPr/>
        </p:nvSpPr>
        <p:spPr bwMode="auto">
          <a:xfrm flipV="1">
            <a:off x="2232025" y="1557338"/>
            <a:ext cx="0" cy="1189037"/>
          </a:xfrm>
          <a:prstGeom prst="line">
            <a:avLst/>
          </a:prstGeom>
          <a:noFill/>
          <a:ln w="28575">
            <a:solidFill>
              <a:srgbClr val="00FF00"/>
            </a:solidFill>
            <a:round/>
            <a:headEnd/>
            <a:tailEnd/>
          </a:ln>
        </p:spPr>
        <p:txBody>
          <a:bodyPr/>
          <a:lstStyle/>
          <a:p>
            <a:endParaRPr lang="en-US"/>
          </a:p>
        </p:txBody>
      </p:sp>
      <p:sp>
        <p:nvSpPr>
          <p:cNvPr id="119873" name="Line 65"/>
          <p:cNvSpPr>
            <a:spLocks noChangeShapeType="1"/>
          </p:cNvSpPr>
          <p:nvPr/>
        </p:nvSpPr>
        <p:spPr bwMode="auto">
          <a:xfrm flipV="1">
            <a:off x="1330325" y="1881188"/>
            <a:ext cx="73025" cy="71437"/>
          </a:xfrm>
          <a:prstGeom prst="line">
            <a:avLst/>
          </a:prstGeom>
          <a:noFill/>
          <a:ln w="28575">
            <a:solidFill>
              <a:srgbClr val="00FF00"/>
            </a:solidFill>
            <a:round/>
            <a:headEnd/>
            <a:tailEnd/>
          </a:ln>
        </p:spPr>
        <p:txBody>
          <a:bodyPr/>
          <a:lstStyle/>
          <a:p>
            <a:endParaRPr lang="en-US"/>
          </a:p>
        </p:txBody>
      </p:sp>
      <p:sp>
        <p:nvSpPr>
          <p:cNvPr id="119874" name="Line 66"/>
          <p:cNvSpPr>
            <a:spLocks noChangeShapeType="1"/>
          </p:cNvSpPr>
          <p:nvPr/>
        </p:nvSpPr>
        <p:spPr bwMode="auto">
          <a:xfrm flipV="1">
            <a:off x="1331913" y="2025650"/>
            <a:ext cx="73025" cy="71438"/>
          </a:xfrm>
          <a:prstGeom prst="line">
            <a:avLst/>
          </a:prstGeom>
          <a:noFill/>
          <a:ln w="28575">
            <a:solidFill>
              <a:srgbClr val="00FF00"/>
            </a:solidFill>
            <a:round/>
            <a:headEnd/>
            <a:tailEnd/>
          </a:ln>
        </p:spPr>
        <p:txBody>
          <a:bodyPr/>
          <a:lstStyle/>
          <a:p>
            <a:endParaRPr lang="en-US"/>
          </a:p>
        </p:txBody>
      </p:sp>
      <p:sp>
        <p:nvSpPr>
          <p:cNvPr id="119875" name="Line 67"/>
          <p:cNvSpPr>
            <a:spLocks noChangeShapeType="1"/>
          </p:cNvSpPr>
          <p:nvPr/>
        </p:nvSpPr>
        <p:spPr bwMode="auto">
          <a:xfrm flipV="1">
            <a:off x="1333500" y="2205038"/>
            <a:ext cx="73025" cy="71437"/>
          </a:xfrm>
          <a:prstGeom prst="line">
            <a:avLst/>
          </a:prstGeom>
          <a:noFill/>
          <a:ln w="28575">
            <a:solidFill>
              <a:srgbClr val="00FF00"/>
            </a:solidFill>
            <a:round/>
            <a:headEnd/>
            <a:tailEnd/>
          </a:ln>
        </p:spPr>
        <p:txBody>
          <a:bodyPr/>
          <a:lstStyle/>
          <a:p>
            <a:endParaRPr lang="en-US"/>
          </a:p>
        </p:txBody>
      </p:sp>
      <p:sp>
        <p:nvSpPr>
          <p:cNvPr id="119876" name="Line 68"/>
          <p:cNvSpPr>
            <a:spLocks noChangeShapeType="1"/>
          </p:cNvSpPr>
          <p:nvPr/>
        </p:nvSpPr>
        <p:spPr bwMode="auto">
          <a:xfrm flipV="1">
            <a:off x="1335088" y="2384425"/>
            <a:ext cx="73025" cy="71438"/>
          </a:xfrm>
          <a:prstGeom prst="line">
            <a:avLst/>
          </a:prstGeom>
          <a:noFill/>
          <a:ln w="28575">
            <a:solidFill>
              <a:srgbClr val="00FF00"/>
            </a:solidFill>
            <a:round/>
            <a:headEnd/>
            <a:tailEnd/>
          </a:ln>
        </p:spPr>
        <p:txBody>
          <a:bodyPr/>
          <a:lstStyle/>
          <a:p>
            <a:endParaRPr lang="en-US"/>
          </a:p>
        </p:txBody>
      </p:sp>
      <p:sp>
        <p:nvSpPr>
          <p:cNvPr id="119877" name="Line 69"/>
          <p:cNvSpPr>
            <a:spLocks noChangeShapeType="1"/>
          </p:cNvSpPr>
          <p:nvPr/>
        </p:nvSpPr>
        <p:spPr bwMode="auto">
          <a:xfrm flipV="1">
            <a:off x="1870075" y="1844675"/>
            <a:ext cx="73025" cy="71438"/>
          </a:xfrm>
          <a:prstGeom prst="line">
            <a:avLst/>
          </a:prstGeom>
          <a:noFill/>
          <a:ln w="28575">
            <a:solidFill>
              <a:srgbClr val="00FF00"/>
            </a:solidFill>
            <a:round/>
            <a:headEnd/>
            <a:tailEnd/>
          </a:ln>
        </p:spPr>
        <p:txBody>
          <a:bodyPr/>
          <a:lstStyle/>
          <a:p>
            <a:endParaRPr lang="en-US"/>
          </a:p>
        </p:txBody>
      </p:sp>
      <p:sp>
        <p:nvSpPr>
          <p:cNvPr id="119878" name="Line 70"/>
          <p:cNvSpPr>
            <a:spLocks noChangeShapeType="1"/>
          </p:cNvSpPr>
          <p:nvPr/>
        </p:nvSpPr>
        <p:spPr bwMode="auto">
          <a:xfrm flipV="1">
            <a:off x="1871663" y="1592263"/>
            <a:ext cx="73025" cy="71437"/>
          </a:xfrm>
          <a:prstGeom prst="line">
            <a:avLst/>
          </a:prstGeom>
          <a:noFill/>
          <a:ln w="28575">
            <a:solidFill>
              <a:srgbClr val="00FF00"/>
            </a:solidFill>
            <a:round/>
            <a:headEnd/>
            <a:tailEnd/>
          </a:ln>
        </p:spPr>
        <p:txBody>
          <a:bodyPr/>
          <a:lstStyle/>
          <a:p>
            <a:endParaRPr lang="en-US"/>
          </a:p>
        </p:txBody>
      </p:sp>
      <p:sp>
        <p:nvSpPr>
          <p:cNvPr id="119879" name="Text Box 71"/>
          <p:cNvSpPr txBox="1">
            <a:spLocks noChangeArrowheads="1"/>
          </p:cNvSpPr>
          <p:nvPr/>
        </p:nvSpPr>
        <p:spPr bwMode="auto">
          <a:xfrm>
            <a:off x="7092950" y="190500"/>
            <a:ext cx="1295400" cy="214313"/>
          </a:xfrm>
          <a:prstGeom prst="rect">
            <a:avLst/>
          </a:prstGeom>
          <a:noFill/>
          <a:ln w="9525">
            <a:noFill/>
            <a:miter lim="800000"/>
            <a:headEnd/>
            <a:tailEnd/>
          </a:ln>
        </p:spPr>
        <p:txBody>
          <a:bodyPr>
            <a:spAutoFit/>
          </a:bodyPr>
          <a:lstStyle/>
          <a:p>
            <a:pPr algn="l">
              <a:spcBef>
                <a:spcPct val="50000"/>
              </a:spcBef>
            </a:pPr>
            <a:r>
              <a:rPr lang="en-US" sz="800" b="0" dirty="0">
                <a:solidFill>
                  <a:srgbClr val="3366FF"/>
                </a:solidFill>
                <a:latin typeface="Arial Black" pitchFamily="34" charset="0"/>
              </a:rPr>
              <a:t>ESFAS Parameters</a:t>
            </a:r>
          </a:p>
        </p:txBody>
      </p:sp>
      <p:sp>
        <p:nvSpPr>
          <p:cNvPr id="119880" name="Text Box 72"/>
          <p:cNvSpPr txBox="1">
            <a:spLocks noChangeArrowheads="1"/>
          </p:cNvSpPr>
          <p:nvPr/>
        </p:nvSpPr>
        <p:spPr bwMode="auto">
          <a:xfrm>
            <a:off x="228600" y="6569075"/>
            <a:ext cx="1393825" cy="274638"/>
          </a:xfrm>
          <a:prstGeom prst="rect">
            <a:avLst/>
          </a:prstGeom>
          <a:noFill/>
          <a:ln w="9525">
            <a:noFill/>
            <a:miter lim="800000"/>
            <a:headEnd/>
            <a:tailEnd/>
          </a:ln>
        </p:spPr>
        <p:txBody>
          <a:bodyPr>
            <a:spAutoFit/>
          </a:bodyPr>
          <a:lstStyle/>
          <a:p>
            <a:pPr algn="l">
              <a:spcBef>
                <a:spcPct val="50000"/>
              </a:spcBef>
            </a:pPr>
            <a:r>
              <a:rPr lang="en-US">
                <a:solidFill>
                  <a:schemeClr val="tx1"/>
                </a:solidFill>
                <a:latin typeface="Times New Roman" pitchFamily="18" charset="0"/>
              </a:rPr>
              <a:t>5-5 thru 5-7</a:t>
            </a:r>
          </a:p>
        </p:txBody>
      </p:sp>
      <p:sp>
        <p:nvSpPr>
          <p:cNvPr id="119881" name="Text Box 73"/>
          <p:cNvSpPr txBox="1">
            <a:spLocks noChangeArrowheads="1"/>
          </p:cNvSpPr>
          <p:nvPr/>
        </p:nvSpPr>
        <p:spPr bwMode="auto">
          <a:xfrm>
            <a:off x="8631238" y="6362700"/>
            <a:ext cx="817562" cy="519113"/>
          </a:xfrm>
          <a:prstGeom prst="rect">
            <a:avLst/>
          </a:prstGeom>
          <a:noFill/>
          <a:ln w="9525">
            <a:noFill/>
            <a:miter lim="800000"/>
            <a:headEnd/>
            <a:tailEnd/>
          </a:ln>
        </p:spPr>
        <p:txBody>
          <a:bodyPr>
            <a:spAutoFit/>
          </a:bodyPr>
          <a:lstStyle/>
          <a:p>
            <a:pPr algn="l">
              <a:spcBef>
                <a:spcPct val="50000"/>
              </a:spcBef>
            </a:pPr>
            <a:r>
              <a:rPr lang="en-US" sz="2800">
                <a:solidFill>
                  <a:schemeClr val="tx1"/>
                </a:solidFill>
                <a:latin typeface="Times New Roman" pitchFamily="18" charset="0"/>
              </a:rPr>
              <a:t>3</a:t>
            </a:r>
          </a:p>
        </p:txBody>
      </p:sp>
    </p:spTree>
  </p:cSld>
  <p:clrMapOvr>
    <a:masterClrMapping/>
  </p:clrMapOvr>
  <p:transition/>
  <p:timing>
    <p:tnLst>
      <p:par>
        <p:cTn id="1" dur="indefinite" restart="never" nodeType="tmRoot"/>
      </p:par>
    </p:tnLst>
  </p:timing>
</p:sld>
</file>

<file path=ppt/slides/slide11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121858" name="Picture 2" descr="PPS014-98"/>
          <p:cNvPicPr>
            <a:picLocks noChangeAspect="1" noChangeArrowheads="1"/>
          </p:cNvPicPr>
          <p:nvPr/>
        </p:nvPicPr>
        <p:blipFill>
          <a:blip r:embed="rId2" cstate="print"/>
          <a:srcRect/>
          <a:stretch>
            <a:fillRect/>
          </a:stretch>
        </p:blipFill>
        <p:spPr bwMode="auto">
          <a:xfrm>
            <a:off x="990600" y="457200"/>
            <a:ext cx="6986588" cy="5645150"/>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Rectangle 2"/>
          <p:cNvSpPr>
            <a:spLocks noGrp="1" noChangeArrowheads="1"/>
          </p:cNvSpPr>
          <p:nvPr>
            <p:ph type="title"/>
          </p:nvPr>
        </p:nvSpPr>
        <p:spPr/>
        <p:txBody>
          <a:bodyPr>
            <a:noAutofit/>
          </a:bodyPr>
          <a:lstStyle/>
          <a:p>
            <a:pPr eaLnBrk="1" fontAlgn="auto" hangingPunct="1">
              <a:spcAft>
                <a:spcPts val="0"/>
              </a:spcAft>
              <a:defRPr/>
            </a:pPr>
            <a:r>
              <a:rPr lang="en-US" sz="4400" dirty="0"/>
              <a:t>Definition of an LCO:</a:t>
            </a:r>
            <a:br>
              <a:rPr lang="en-US" sz="4400" dirty="0"/>
            </a:br>
            <a:r>
              <a:rPr lang="en-US" sz="4400" dirty="0"/>
              <a:t> (from 10 CFR 50.36)</a:t>
            </a:r>
          </a:p>
        </p:txBody>
      </p:sp>
      <p:sp>
        <p:nvSpPr>
          <p:cNvPr id="100355" name="Rectangle 3"/>
          <p:cNvSpPr>
            <a:spLocks noGrp="1" noChangeArrowheads="1"/>
          </p:cNvSpPr>
          <p:nvPr>
            <p:ph idx="1"/>
          </p:nvPr>
        </p:nvSpPr>
        <p:spPr/>
        <p:txBody>
          <a:bodyPr>
            <a:normAutofit/>
          </a:bodyPr>
          <a:lstStyle/>
          <a:p>
            <a:pPr marL="548640" indent="-411480" eaLnBrk="1" fontAlgn="auto" hangingPunct="1">
              <a:spcAft>
                <a:spcPts val="0"/>
              </a:spcAft>
              <a:buClr>
                <a:schemeClr val="tx1">
                  <a:shade val="95000"/>
                </a:schemeClr>
              </a:buClr>
              <a:buFont typeface="Wingdings 2"/>
              <a:buChar char=""/>
              <a:defRPr/>
            </a:pPr>
            <a:endParaRPr lang="en-US" dirty="0"/>
          </a:p>
          <a:p>
            <a:pPr marL="548640" indent="-411480" eaLnBrk="1" fontAlgn="auto" hangingPunct="1">
              <a:spcAft>
                <a:spcPts val="0"/>
              </a:spcAft>
              <a:buClr>
                <a:schemeClr val="tx1">
                  <a:shade val="95000"/>
                </a:schemeClr>
              </a:buClr>
              <a:buFont typeface="Wingdings 2"/>
              <a:buChar char=""/>
              <a:defRPr/>
            </a:pPr>
            <a:r>
              <a:rPr lang="en-US" sz="4000" i="1" dirty="0">
                <a:effectLst>
                  <a:outerShdw blurRad="38100" dist="38100" dir="2700000" algn="tl">
                    <a:srgbClr val="000000">
                      <a:alpha val="43137"/>
                    </a:srgbClr>
                  </a:outerShdw>
                </a:effectLst>
                <a:latin typeface="Arial" pitchFamily="34" charset="0"/>
                <a:cs typeface="Arial" pitchFamily="34" charset="0"/>
              </a:rPr>
              <a:t>Limiting conditions for operation are the lowest functional capability or performance levels of equipment required for safe operation of the facility. </a:t>
            </a:r>
          </a:p>
          <a:p>
            <a:pPr marL="548640" indent="-411480" eaLnBrk="1" fontAlgn="auto" hangingPunct="1">
              <a:spcAft>
                <a:spcPts val="0"/>
              </a:spcAft>
              <a:buClr>
                <a:schemeClr val="tx1">
                  <a:shade val="95000"/>
                </a:schemeClr>
              </a:buClr>
              <a:buFont typeface="Wingdings 2"/>
              <a:buChar char=""/>
              <a:defRPr/>
            </a:pPr>
            <a:endParaRPr lang="en-US" dirty="0"/>
          </a:p>
        </p:txBody>
      </p:sp>
    </p:spTree>
  </p:cSld>
  <p:clrMapOvr>
    <a:masterClrMapping/>
  </p:clrMapOvr>
  <p:timing>
    <p:tnLst>
      <p:par>
        <p:cT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122882" name="Picture 1026" descr="PPS022-98"/>
          <p:cNvPicPr>
            <a:picLocks noChangeAspect="1" noChangeArrowheads="1"/>
          </p:cNvPicPr>
          <p:nvPr/>
        </p:nvPicPr>
        <p:blipFill>
          <a:blip r:embed="rId2" cstate="print"/>
          <a:srcRect/>
          <a:stretch>
            <a:fillRect/>
          </a:stretch>
        </p:blipFill>
        <p:spPr bwMode="auto">
          <a:xfrm>
            <a:off x="1143000" y="457200"/>
            <a:ext cx="7386638" cy="5500688"/>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12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123906" name="Picture 2" descr="PPS018-98"/>
          <p:cNvPicPr>
            <a:picLocks noChangeAspect="1" noChangeArrowheads="1"/>
          </p:cNvPicPr>
          <p:nvPr/>
        </p:nvPicPr>
        <p:blipFill>
          <a:blip r:embed="rId2" cstate="print"/>
          <a:srcRect/>
          <a:stretch>
            <a:fillRect/>
          </a:stretch>
        </p:blipFill>
        <p:spPr bwMode="auto">
          <a:xfrm>
            <a:off x="762000" y="228600"/>
            <a:ext cx="7505700" cy="6242050"/>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12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124930" name="Picture 2" descr="PPS019-98"/>
          <p:cNvPicPr>
            <a:picLocks noChangeAspect="1" noChangeArrowheads="1"/>
          </p:cNvPicPr>
          <p:nvPr/>
        </p:nvPicPr>
        <p:blipFill>
          <a:blip r:embed="rId2" cstate="print"/>
          <a:srcRect/>
          <a:stretch>
            <a:fillRect/>
          </a:stretch>
        </p:blipFill>
        <p:spPr bwMode="auto">
          <a:xfrm>
            <a:off x="838200" y="261938"/>
            <a:ext cx="7696200" cy="6602412"/>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12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125954" name="Picture 2" descr="PPS020-98"/>
          <p:cNvPicPr>
            <a:picLocks noChangeAspect="1" noChangeArrowheads="1"/>
          </p:cNvPicPr>
          <p:nvPr/>
        </p:nvPicPr>
        <p:blipFill>
          <a:blip r:embed="rId2" cstate="print"/>
          <a:srcRect/>
          <a:stretch>
            <a:fillRect/>
          </a:stretch>
        </p:blipFill>
        <p:spPr bwMode="auto">
          <a:xfrm>
            <a:off x="152400" y="381000"/>
            <a:ext cx="8763000" cy="6019800"/>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12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126978" name="Picture 2" descr="0085-01"/>
          <p:cNvPicPr>
            <a:picLocks noChangeAspect="1" noChangeArrowheads="1"/>
          </p:cNvPicPr>
          <p:nvPr/>
        </p:nvPicPr>
        <p:blipFill>
          <a:blip r:embed="rId2" cstate="print"/>
          <a:srcRect/>
          <a:stretch>
            <a:fillRect/>
          </a:stretch>
        </p:blipFill>
        <p:spPr bwMode="auto">
          <a:xfrm>
            <a:off x="506413" y="304800"/>
            <a:ext cx="8027987" cy="6399213"/>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12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130050" name="Picture 2" descr="PPS039-98"/>
          <p:cNvPicPr>
            <a:picLocks noChangeAspect="1" noChangeArrowheads="1"/>
          </p:cNvPicPr>
          <p:nvPr/>
        </p:nvPicPr>
        <p:blipFill>
          <a:blip r:embed="rId2" cstate="print"/>
          <a:srcRect/>
          <a:stretch>
            <a:fillRect/>
          </a:stretch>
        </p:blipFill>
        <p:spPr bwMode="auto">
          <a:xfrm>
            <a:off x="152400" y="6350"/>
            <a:ext cx="8839200" cy="6851650"/>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12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128002" name="Picture 2" descr="0085b-01"/>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12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129026" name="Picture 2" descr="PPS025-98"/>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12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132098" name="Picture 2" descr="PPS028-98"/>
          <p:cNvPicPr>
            <a:picLocks noChangeAspect="1" noChangeArrowheads="1"/>
          </p:cNvPicPr>
          <p:nvPr/>
        </p:nvPicPr>
        <p:blipFill>
          <a:blip r:embed="rId2" cstate="print"/>
          <a:srcRect/>
          <a:stretch>
            <a:fillRect/>
          </a:stretch>
        </p:blipFill>
        <p:spPr bwMode="auto">
          <a:xfrm>
            <a:off x="609600" y="106363"/>
            <a:ext cx="8258175" cy="6751637"/>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12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134146" name="Picture 2" descr="PPS029-98"/>
          <p:cNvPicPr>
            <a:picLocks noChangeAspect="1" noChangeArrowheads="1"/>
          </p:cNvPicPr>
          <p:nvPr/>
        </p:nvPicPr>
        <p:blipFill>
          <a:blip r:embed="rId2" cstate="print"/>
          <a:srcRect/>
          <a:stretch>
            <a:fillRect/>
          </a:stretch>
        </p:blipFill>
        <p:spPr bwMode="auto">
          <a:xfrm>
            <a:off x="1371600" y="0"/>
            <a:ext cx="6526213" cy="6629400"/>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Rectangle 2"/>
          <p:cNvSpPr>
            <a:spLocks noGrp="1" noChangeArrowheads="1"/>
          </p:cNvSpPr>
          <p:nvPr>
            <p:ph type="ctrTitle"/>
          </p:nvPr>
        </p:nvSpPr>
        <p:spPr>
          <a:xfrm>
            <a:off x="422030" y="0"/>
            <a:ext cx="8229600" cy="1752600"/>
          </a:xfrm>
        </p:spPr>
        <p:txBody>
          <a:bodyPr/>
          <a:lstStyle/>
          <a:p>
            <a:pPr eaLnBrk="1" fontAlgn="auto" hangingPunct="1">
              <a:spcAft>
                <a:spcPts val="0"/>
              </a:spcAft>
              <a:defRPr/>
            </a:pPr>
            <a:r>
              <a:rPr lang="en-US" dirty="0"/>
              <a:t>LCO Logical Connectors</a:t>
            </a:r>
          </a:p>
        </p:txBody>
      </p:sp>
      <p:sp>
        <p:nvSpPr>
          <p:cNvPr id="101379" name="Rectangle 3"/>
          <p:cNvSpPr>
            <a:spLocks noGrp="1" noChangeArrowheads="1"/>
          </p:cNvSpPr>
          <p:nvPr>
            <p:ph type="subTitle" idx="1"/>
          </p:nvPr>
        </p:nvSpPr>
        <p:spPr>
          <a:xfrm>
            <a:off x="1371600" y="2743200"/>
            <a:ext cx="6400800" cy="1981200"/>
          </a:xfrm>
        </p:spPr>
        <p:txBody>
          <a:bodyPr>
            <a:normAutofit/>
          </a:bodyPr>
          <a:lstStyle/>
          <a:p>
            <a:pPr eaLnBrk="1" fontAlgn="auto" hangingPunct="1">
              <a:spcAft>
                <a:spcPts val="0"/>
              </a:spcAft>
              <a:buClr>
                <a:schemeClr val="tx1">
                  <a:shade val="95000"/>
                </a:schemeClr>
              </a:buClr>
              <a:buFont typeface="Wingdings 2"/>
              <a:buNone/>
              <a:defRPr/>
            </a:pPr>
            <a:r>
              <a:rPr lang="en-US" sz="4400" i="1" dirty="0">
                <a:effectLst>
                  <a:outerShdw blurRad="38100" dist="38100" dir="2700000" algn="tl">
                    <a:srgbClr val="000000">
                      <a:alpha val="43137"/>
                    </a:srgbClr>
                  </a:outerShdw>
                </a:effectLst>
                <a:latin typeface="Arial" pitchFamily="34" charset="0"/>
                <a:cs typeface="Arial" pitchFamily="34" charset="0"/>
              </a:rPr>
              <a:t>Trip </a:t>
            </a:r>
            <a:r>
              <a:rPr lang="en-US" sz="4400" i="1" u="sng" dirty="0">
                <a:effectLst>
                  <a:outerShdw blurRad="38100" dist="38100" dir="2700000" algn="tl">
                    <a:srgbClr val="000000">
                      <a:alpha val="43137"/>
                    </a:srgbClr>
                  </a:outerShdw>
                </a:effectLst>
                <a:latin typeface="Arial" pitchFamily="34" charset="0"/>
                <a:cs typeface="Arial" pitchFamily="34" charset="0"/>
              </a:rPr>
              <a:t>and</a:t>
            </a:r>
            <a:r>
              <a:rPr lang="en-US" sz="4400" i="1" dirty="0">
                <a:effectLst>
                  <a:outerShdw blurRad="38100" dist="38100" dir="2700000" algn="tl">
                    <a:srgbClr val="000000">
                      <a:alpha val="43137"/>
                    </a:srgbClr>
                  </a:outerShdw>
                </a:effectLst>
                <a:latin typeface="Arial" pitchFamily="34" charset="0"/>
                <a:cs typeface="Arial" pitchFamily="34" charset="0"/>
              </a:rPr>
              <a:t> verify </a:t>
            </a:r>
            <a:r>
              <a:rPr lang="en-US" sz="4400" i="1" u="sng" dirty="0">
                <a:effectLst>
                  <a:outerShdw blurRad="38100" dist="38100" dir="2700000" algn="tl">
                    <a:srgbClr val="000000">
                      <a:alpha val="43137"/>
                    </a:srgbClr>
                  </a:outerShdw>
                </a:effectLst>
                <a:latin typeface="Arial" pitchFamily="34" charset="0"/>
                <a:cs typeface="Arial" pitchFamily="34" charset="0"/>
              </a:rPr>
              <a:t>or</a:t>
            </a:r>
            <a:r>
              <a:rPr lang="en-US" sz="4400" i="1" dirty="0">
                <a:effectLst>
                  <a:outerShdw blurRad="38100" dist="38100" dir="2700000" algn="tl">
                    <a:srgbClr val="000000">
                      <a:alpha val="43137"/>
                    </a:srgbClr>
                  </a:outerShdw>
                </a:effectLst>
                <a:latin typeface="Arial" pitchFamily="34" charset="0"/>
                <a:cs typeface="Arial" pitchFamily="34" charset="0"/>
              </a:rPr>
              <a:t> Reduce </a:t>
            </a:r>
            <a:r>
              <a:rPr lang="en-US" sz="4400" i="1" u="sng" dirty="0">
                <a:effectLst>
                  <a:outerShdw blurRad="38100" dist="38100" dir="2700000" algn="tl">
                    <a:srgbClr val="000000">
                      <a:alpha val="43137"/>
                    </a:srgbClr>
                  </a:outerShdw>
                </a:effectLst>
                <a:latin typeface="Arial" pitchFamily="34" charset="0"/>
                <a:cs typeface="Arial" pitchFamily="34" charset="0"/>
              </a:rPr>
              <a:t>and</a:t>
            </a:r>
            <a:r>
              <a:rPr lang="en-US" sz="4400" i="1" dirty="0">
                <a:effectLst>
                  <a:outerShdw blurRad="38100" dist="38100" dir="2700000" algn="tl">
                    <a:srgbClr val="000000">
                      <a:alpha val="43137"/>
                    </a:srgbClr>
                  </a:outerShdw>
                </a:effectLst>
                <a:latin typeface="Arial" pitchFamily="34" charset="0"/>
                <a:cs typeface="Arial" pitchFamily="34" charset="0"/>
              </a:rPr>
              <a:t> Perform….. </a:t>
            </a:r>
          </a:p>
        </p:txBody>
      </p:sp>
    </p:spTree>
  </p:cSld>
  <p:clrMapOvr>
    <a:masterClrMapping/>
  </p:clrMapOvr>
  <p:transition/>
  <p:timing>
    <p:tnLst>
      <p:par>
        <p:cTn id="1" dur="indefinite" restart="never" nodeType="tmRoot"/>
      </p:par>
    </p:tnLst>
  </p:timing>
</p:sld>
</file>

<file path=ppt/slides/slide13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135170" name="Picture 2" descr="PPS032-98"/>
          <p:cNvPicPr>
            <a:picLocks noChangeAspect="1" noChangeArrowheads="1"/>
          </p:cNvPicPr>
          <p:nvPr/>
        </p:nvPicPr>
        <p:blipFill>
          <a:blip r:embed="rId2" cstate="print"/>
          <a:srcRect/>
          <a:stretch>
            <a:fillRect/>
          </a:stretch>
        </p:blipFill>
        <p:spPr bwMode="auto">
          <a:xfrm>
            <a:off x="1066800" y="152400"/>
            <a:ext cx="7391400" cy="6470650"/>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13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0594" name="Rectangle 2"/>
          <p:cNvSpPr>
            <a:spLocks noGrp="1" noChangeArrowheads="1"/>
          </p:cNvSpPr>
          <p:nvPr>
            <p:ph type="title"/>
          </p:nvPr>
        </p:nvSpPr>
        <p:spPr/>
        <p:txBody>
          <a:bodyPr/>
          <a:lstStyle/>
          <a:p>
            <a:pPr eaLnBrk="1" fontAlgn="auto" hangingPunct="1">
              <a:spcAft>
                <a:spcPts val="0"/>
              </a:spcAft>
              <a:defRPr/>
            </a:pPr>
            <a:r>
              <a:rPr lang="en-US" sz="4400" dirty="0"/>
              <a:t>Look at 3.3.7  </a:t>
            </a:r>
          </a:p>
        </p:txBody>
      </p:sp>
      <p:sp>
        <p:nvSpPr>
          <p:cNvPr id="30723" name="Rectangle 3"/>
          <p:cNvSpPr>
            <a:spLocks noGrp="1" noChangeArrowheads="1"/>
          </p:cNvSpPr>
          <p:nvPr>
            <p:ph idx="1"/>
          </p:nvPr>
        </p:nvSpPr>
        <p:spPr/>
        <p:txBody>
          <a:bodyPr/>
          <a:lstStyle/>
          <a:p>
            <a:pPr eaLnBrk="1" hangingPunct="1">
              <a:defRPr/>
            </a:pPr>
            <a:r>
              <a:rPr lang="en-US" sz="3600" i="1" dirty="0" smtClean="0">
                <a:effectLst>
                  <a:outerShdw blurRad="38100" dist="38100" dir="2700000" algn="tl">
                    <a:srgbClr val="000000">
                      <a:alpha val="43137"/>
                    </a:srgbClr>
                  </a:outerShdw>
                </a:effectLst>
                <a:latin typeface="Arial" pitchFamily="34" charset="0"/>
                <a:cs typeface="Arial" pitchFamily="34" charset="0"/>
              </a:rPr>
              <a:t>Specifically refers to DG Loss Of Voltage Start LOVS</a:t>
            </a:r>
          </a:p>
          <a:p>
            <a:pPr eaLnBrk="1" hangingPunct="1">
              <a:defRPr/>
            </a:pPr>
            <a:r>
              <a:rPr lang="en-US" sz="3600" i="1" dirty="0" smtClean="0">
                <a:effectLst>
                  <a:outerShdw blurRad="38100" dist="38100" dir="2700000" algn="tl">
                    <a:srgbClr val="000000">
                      <a:alpha val="43137"/>
                    </a:srgbClr>
                  </a:outerShdw>
                </a:effectLst>
                <a:latin typeface="Arial" pitchFamily="34" charset="0"/>
                <a:cs typeface="Arial" pitchFamily="34" charset="0"/>
              </a:rPr>
              <a:t>We call it LOP</a:t>
            </a:r>
          </a:p>
          <a:p>
            <a:pPr eaLnBrk="1" hangingPunct="1">
              <a:defRPr/>
            </a:pPr>
            <a:endParaRPr lang="en-US" dirty="0" smtClean="0"/>
          </a:p>
          <a:p>
            <a:pPr eaLnBrk="1" hangingPunct="1">
              <a:defRPr/>
            </a:pPr>
            <a:endParaRPr lang="en-US" dirty="0" smtClean="0"/>
          </a:p>
        </p:txBody>
      </p:sp>
      <p:pic>
        <p:nvPicPr>
          <p:cNvPr id="138244" name="Picture 4" descr="j0236210">
            <a:hlinkClick r:id="rId2" action="ppaction://hlinkfile"/>
          </p:cNvPr>
          <p:cNvPicPr>
            <a:picLocks noChangeAspect="1" noChangeArrowheads="1" noCrop="1"/>
          </p:cNvPicPr>
          <p:nvPr/>
        </p:nvPicPr>
        <p:blipFill>
          <a:blip r:embed="rId3" cstate="print"/>
          <a:srcRect/>
          <a:stretch>
            <a:fillRect/>
          </a:stretch>
        </p:blipFill>
        <p:spPr bwMode="auto">
          <a:xfrm>
            <a:off x="7543800" y="6249988"/>
            <a:ext cx="1419225" cy="495300"/>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13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1618" name="Rectangle 2"/>
          <p:cNvSpPr>
            <a:spLocks noGrp="1" noChangeArrowheads="1"/>
          </p:cNvSpPr>
          <p:nvPr>
            <p:ph type="title"/>
          </p:nvPr>
        </p:nvSpPr>
        <p:spPr/>
        <p:txBody>
          <a:bodyPr/>
          <a:lstStyle/>
          <a:p>
            <a:pPr eaLnBrk="1" fontAlgn="auto" hangingPunct="1">
              <a:spcAft>
                <a:spcPts val="0"/>
              </a:spcAft>
              <a:defRPr/>
            </a:pPr>
            <a:r>
              <a:rPr lang="en-US" sz="4400" dirty="0"/>
              <a:t>Look at 3.3.8 CPIAS</a:t>
            </a:r>
          </a:p>
        </p:txBody>
      </p:sp>
      <p:sp>
        <p:nvSpPr>
          <p:cNvPr id="31747" name="Rectangle 3"/>
          <p:cNvSpPr>
            <a:spLocks noGrp="1" noChangeArrowheads="1"/>
          </p:cNvSpPr>
          <p:nvPr>
            <p:ph idx="1"/>
          </p:nvPr>
        </p:nvSpPr>
        <p:spPr>
          <a:xfrm>
            <a:off x="0" y="1600200"/>
            <a:ext cx="9144000" cy="4708525"/>
          </a:xfrm>
        </p:spPr>
        <p:txBody>
          <a:bodyPr/>
          <a:lstStyle/>
          <a:p>
            <a:pPr eaLnBrk="1" hangingPunct="1">
              <a:defRPr/>
            </a:pPr>
            <a:r>
              <a:rPr lang="en-US" sz="3600" i="1" dirty="0" smtClean="0">
                <a:effectLst>
                  <a:outerShdw blurRad="38100" dist="38100" dir="2700000" algn="tl">
                    <a:srgbClr val="000000">
                      <a:alpha val="43137"/>
                    </a:srgbClr>
                  </a:outerShdw>
                </a:effectLst>
                <a:latin typeface="Arial" pitchFamily="34" charset="0"/>
                <a:cs typeface="Arial" pitchFamily="34" charset="0"/>
              </a:rPr>
              <a:t>One CPIAS shall be operable</a:t>
            </a:r>
          </a:p>
          <a:p>
            <a:pPr eaLnBrk="1" hangingPunct="1">
              <a:defRPr/>
            </a:pPr>
            <a:r>
              <a:rPr lang="en-US" sz="3600" i="1" dirty="0" smtClean="0">
                <a:effectLst>
                  <a:outerShdw blurRad="38100" dist="38100" dir="2700000" algn="tl">
                    <a:srgbClr val="000000">
                      <a:alpha val="43137"/>
                    </a:srgbClr>
                  </a:outerShdw>
                </a:effectLst>
                <a:latin typeface="Arial" pitchFamily="34" charset="0"/>
                <a:cs typeface="Arial" pitchFamily="34" charset="0"/>
              </a:rPr>
              <a:t>During modes 1-4, core alts or fuel movement in containment</a:t>
            </a:r>
          </a:p>
          <a:p>
            <a:pPr eaLnBrk="1" hangingPunct="1">
              <a:defRPr/>
            </a:pPr>
            <a:r>
              <a:rPr lang="en-US" sz="3600" i="1" dirty="0" smtClean="0">
                <a:effectLst>
                  <a:outerShdw blurRad="38100" dist="38100" dir="2700000" algn="tl">
                    <a:srgbClr val="000000">
                      <a:alpha val="43137"/>
                    </a:srgbClr>
                  </a:outerShdw>
                </a:effectLst>
                <a:latin typeface="Arial" pitchFamily="34" charset="0"/>
                <a:cs typeface="Arial" pitchFamily="34" charset="0"/>
              </a:rPr>
              <a:t>If not, shut down and close containment purge</a:t>
            </a:r>
          </a:p>
          <a:p>
            <a:pPr eaLnBrk="1" hangingPunct="1">
              <a:defRPr/>
            </a:pPr>
            <a:r>
              <a:rPr lang="en-US" sz="3600" i="1" dirty="0" smtClean="0">
                <a:effectLst>
                  <a:outerShdw blurRad="38100" dist="38100" dir="2700000" algn="tl">
                    <a:srgbClr val="000000">
                      <a:alpha val="43137"/>
                    </a:srgbClr>
                  </a:outerShdw>
                </a:effectLst>
                <a:latin typeface="Arial" pitchFamily="34" charset="0"/>
                <a:cs typeface="Arial" pitchFamily="34" charset="0"/>
              </a:rPr>
              <a:t>Minimizes offsite dose in event of a fuel handling accident in containment</a:t>
            </a:r>
          </a:p>
          <a:p>
            <a:pPr eaLnBrk="1" hangingPunct="1">
              <a:defRPr/>
            </a:pPr>
            <a:endParaRPr lang="en-US" dirty="0" smtClean="0"/>
          </a:p>
          <a:p>
            <a:pPr eaLnBrk="1" hangingPunct="1">
              <a:defRPr/>
            </a:pPr>
            <a:endParaRPr lang="en-US" dirty="0" smtClean="0"/>
          </a:p>
        </p:txBody>
      </p:sp>
    </p:spTree>
  </p:cSld>
  <p:clrMapOvr>
    <a:masterClrMapping/>
  </p:clrMapOvr>
  <p:transition/>
  <p:timing>
    <p:tnLst>
      <p:par>
        <p:cTn id="1" dur="indefinite" restart="never" nodeType="tmRoot"/>
      </p:par>
    </p:tnLst>
  </p:timing>
</p:sld>
</file>

<file path=ppt/slides/slide13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2642" name="Rectangle 2"/>
          <p:cNvSpPr>
            <a:spLocks noGrp="1" noChangeArrowheads="1"/>
          </p:cNvSpPr>
          <p:nvPr>
            <p:ph type="title"/>
          </p:nvPr>
        </p:nvSpPr>
        <p:spPr/>
        <p:txBody>
          <a:bodyPr/>
          <a:lstStyle/>
          <a:p>
            <a:pPr eaLnBrk="1" fontAlgn="auto" hangingPunct="1">
              <a:spcAft>
                <a:spcPts val="0"/>
              </a:spcAft>
              <a:defRPr/>
            </a:pPr>
            <a:r>
              <a:rPr lang="en-US" sz="4400" dirty="0"/>
              <a:t>Look at 3.3.9 CREFAS</a:t>
            </a:r>
          </a:p>
        </p:txBody>
      </p:sp>
      <p:sp>
        <p:nvSpPr>
          <p:cNvPr id="32771" name="Rectangle 3"/>
          <p:cNvSpPr>
            <a:spLocks noGrp="1" noChangeArrowheads="1"/>
          </p:cNvSpPr>
          <p:nvPr>
            <p:ph idx="1"/>
          </p:nvPr>
        </p:nvSpPr>
        <p:spPr/>
        <p:txBody>
          <a:bodyPr/>
          <a:lstStyle/>
          <a:p>
            <a:pPr eaLnBrk="1" hangingPunct="1">
              <a:defRPr/>
            </a:pPr>
            <a:r>
              <a:rPr lang="en-US" sz="3600" i="1" dirty="0" smtClean="0">
                <a:effectLst>
                  <a:outerShdw blurRad="38100" dist="38100" dir="2700000" algn="tl">
                    <a:srgbClr val="000000">
                      <a:alpha val="43137"/>
                    </a:srgbClr>
                  </a:outerShdw>
                </a:effectLst>
                <a:latin typeface="Arial" pitchFamily="34" charset="0"/>
                <a:cs typeface="Arial" pitchFamily="34" charset="0"/>
              </a:rPr>
              <a:t>One CREFAS shall be operable</a:t>
            </a:r>
          </a:p>
          <a:p>
            <a:pPr eaLnBrk="1" hangingPunct="1">
              <a:defRPr/>
            </a:pPr>
            <a:r>
              <a:rPr lang="en-US" sz="3600" i="1" dirty="0" smtClean="0">
                <a:effectLst>
                  <a:outerShdw blurRad="38100" dist="38100" dir="2700000" algn="tl">
                    <a:srgbClr val="000000">
                      <a:alpha val="43137"/>
                    </a:srgbClr>
                  </a:outerShdw>
                </a:effectLst>
                <a:latin typeface="Arial" pitchFamily="34" charset="0"/>
                <a:cs typeface="Arial" pitchFamily="34" charset="0"/>
              </a:rPr>
              <a:t>During modes 1-6 and during fuel movement</a:t>
            </a:r>
          </a:p>
          <a:p>
            <a:pPr eaLnBrk="1" hangingPunct="1">
              <a:defRPr/>
            </a:pPr>
            <a:r>
              <a:rPr lang="en-US" sz="3600" i="1" dirty="0" smtClean="0">
                <a:effectLst>
                  <a:outerShdw blurRad="38100" dist="38100" dir="2700000" algn="tl">
                    <a:srgbClr val="000000">
                      <a:alpha val="43137"/>
                    </a:srgbClr>
                  </a:outerShdw>
                </a:effectLst>
                <a:latin typeface="Arial" pitchFamily="34" charset="0"/>
                <a:cs typeface="Arial" pitchFamily="34" charset="0"/>
              </a:rPr>
              <a:t>Or place one CREFS in operation</a:t>
            </a:r>
          </a:p>
        </p:txBody>
      </p:sp>
    </p:spTree>
  </p:cSld>
  <p:clrMapOvr>
    <a:masterClrMapping/>
  </p:clrMapOvr>
  <p:transition/>
  <p:timing>
    <p:tnLst>
      <p:par>
        <p:cTn id="1" dur="indefinite" restart="never" nodeType="tmRoot"/>
      </p:par>
    </p:tnLst>
  </p:timing>
</p:sld>
</file>

<file path=ppt/slides/slide13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3666" name="Rectangle 2"/>
          <p:cNvSpPr>
            <a:spLocks noGrp="1" noChangeArrowheads="1"/>
          </p:cNvSpPr>
          <p:nvPr>
            <p:ph type="title"/>
          </p:nvPr>
        </p:nvSpPr>
        <p:spPr/>
        <p:txBody>
          <a:bodyPr/>
          <a:lstStyle/>
          <a:p>
            <a:pPr eaLnBrk="1" fontAlgn="auto" hangingPunct="1">
              <a:spcAft>
                <a:spcPts val="0"/>
              </a:spcAft>
              <a:defRPr/>
            </a:pPr>
            <a:r>
              <a:rPr lang="en-US" sz="4400" dirty="0"/>
              <a:t>3.7.12 CREATCS</a:t>
            </a:r>
          </a:p>
        </p:txBody>
      </p:sp>
      <p:sp>
        <p:nvSpPr>
          <p:cNvPr id="33795" name="Rectangle 3"/>
          <p:cNvSpPr>
            <a:spLocks noGrp="1" noChangeArrowheads="1"/>
          </p:cNvSpPr>
          <p:nvPr>
            <p:ph idx="1"/>
          </p:nvPr>
        </p:nvSpPr>
        <p:spPr/>
        <p:txBody>
          <a:bodyPr/>
          <a:lstStyle/>
          <a:p>
            <a:pPr eaLnBrk="1" hangingPunct="1">
              <a:defRPr/>
            </a:pPr>
            <a:r>
              <a:rPr lang="en-US" sz="3600" i="1" dirty="0" smtClean="0">
                <a:effectLst>
                  <a:outerShdw blurRad="38100" dist="38100" dir="2700000" algn="tl">
                    <a:srgbClr val="000000">
                      <a:alpha val="43137"/>
                    </a:srgbClr>
                  </a:outerShdw>
                </a:effectLst>
                <a:latin typeface="Arial" pitchFamily="34" charset="0"/>
                <a:cs typeface="Arial" pitchFamily="34" charset="0"/>
              </a:rPr>
              <a:t>Control Room Essential Air Temperature Control System</a:t>
            </a:r>
          </a:p>
          <a:p>
            <a:pPr eaLnBrk="1" hangingPunct="1">
              <a:defRPr/>
            </a:pPr>
            <a:r>
              <a:rPr lang="en-US" sz="3600" i="1" dirty="0" smtClean="0">
                <a:effectLst>
                  <a:outerShdw blurRad="38100" dist="38100" dir="2700000" algn="tl">
                    <a:srgbClr val="000000">
                      <a:alpha val="43137"/>
                    </a:srgbClr>
                  </a:outerShdw>
                </a:effectLst>
                <a:latin typeface="Arial" pitchFamily="34" charset="0"/>
                <a:cs typeface="Arial" pitchFamily="34" charset="0"/>
              </a:rPr>
              <a:t>Actuated by CREFAS</a:t>
            </a:r>
          </a:p>
        </p:txBody>
      </p:sp>
    </p:spTree>
  </p:cSld>
  <p:clrMapOvr>
    <a:masterClrMapping/>
  </p:clrMapOvr>
  <p:transition/>
  <p:timing>
    <p:tnLst>
      <p:par>
        <p:cTn id="1" dur="indefinite" restart="never" nodeType="tmRoot"/>
      </p:par>
    </p:tnLst>
  </p:timing>
</p:sld>
</file>

<file path=ppt/slides/slide13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pSp>
        <p:nvGrpSpPr>
          <p:cNvPr id="142338" name="Group 52"/>
          <p:cNvGrpSpPr>
            <a:grpSpLocks/>
          </p:cNvGrpSpPr>
          <p:nvPr/>
        </p:nvGrpSpPr>
        <p:grpSpPr bwMode="auto">
          <a:xfrm>
            <a:off x="250825" y="44450"/>
            <a:ext cx="9197975" cy="6837363"/>
            <a:chOff x="158" y="28"/>
            <a:chExt cx="5794" cy="4307"/>
          </a:xfrm>
        </p:grpSpPr>
        <p:pic>
          <p:nvPicPr>
            <p:cNvPr id="142339" name="Picture 2" descr="PPS Overall Logic Schematic"/>
            <p:cNvPicPr>
              <a:picLocks noChangeAspect="1" noChangeArrowheads="1"/>
            </p:cNvPicPr>
            <p:nvPr/>
          </p:nvPicPr>
          <p:blipFill>
            <a:blip r:embed="rId2" cstate="print"/>
            <a:srcRect/>
            <a:stretch>
              <a:fillRect/>
            </a:stretch>
          </p:blipFill>
          <p:spPr bwMode="auto">
            <a:xfrm>
              <a:off x="158" y="28"/>
              <a:ext cx="5534" cy="4135"/>
            </a:xfrm>
            <a:prstGeom prst="rect">
              <a:avLst/>
            </a:prstGeom>
            <a:noFill/>
            <a:ln w="9525">
              <a:noFill/>
              <a:miter lim="800000"/>
              <a:headEnd/>
              <a:tailEnd/>
            </a:ln>
          </p:spPr>
        </p:pic>
        <p:sp>
          <p:nvSpPr>
            <p:cNvPr id="142340" name="Line 3"/>
            <p:cNvSpPr>
              <a:spLocks noChangeShapeType="1"/>
            </p:cNvSpPr>
            <p:nvPr/>
          </p:nvSpPr>
          <p:spPr bwMode="auto">
            <a:xfrm>
              <a:off x="1292" y="595"/>
              <a:ext cx="0" cy="1452"/>
            </a:xfrm>
            <a:prstGeom prst="line">
              <a:avLst/>
            </a:prstGeom>
            <a:noFill/>
            <a:ln w="28575">
              <a:solidFill>
                <a:srgbClr val="FF00FF"/>
              </a:solidFill>
              <a:round/>
              <a:headEnd/>
              <a:tailEnd/>
            </a:ln>
          </p:spPr>
          <p:txBody>
            <a:bodyPr/>
            <a:lstStyle/>
            <a:p>
              <a:endParaRPr lang="en-US"/>
            </a:p>
          </p:txBody>
        </p:sp>
        <p:sp>
          <p:nvSpPr>
            <p:cNvPr id="142341" name="Line 4"/>
            <p:cNvSpPr>
              <a:spLocks noChangeShapeType="1"/>
            </p:cNvSpPr>
            <p:nvPr/>
          </p:nvSpPr>
          <p:spPr bwMode="auto">
            <a:xfrm>
              <a:off x="1315" y="2183"/>
              <a:ext cx="0" cy="136"/>
            </a:xfrm>
            <a:prstGeom prst="line">
              <a:avLst/>
            </a:prstGeom>
            <a:noFill/>
            <a:ln w="28575">
              <a:solidFill>
                <a:srgbClr val="FF00FF"/>
              </a:solidFill>
              <a:round/>
              <a:headEnd/>
              <a:tailEnd/>
            </a:ln>
          </p:spPr>
          <p:txBody>
            <a:bodyPr/>
            <a:lstStyle/>
            <a:p>
              <a:endParaRPr lang="en-US"/>
            </a:p>
          </p:txBody>
        </p:sp>
        <p:sp>
          <p:nvSpPr>
            <p:cNvPr id="142342" name="Line 5"/>
            <p:cNvSpPr>
              <a:spLocks noChangeShapeType="1"/>
            </p:cNvSpPr>
            <p:nvPr/>
          </p:nvSpPr>
          <p:spPr bwMode="auto">
            <a:xfrm>
              <a:off x="1247" y="2273"/>
              <a:ext cx="68" cy="0"/>
            </a:xfrm>
            <a:prstGeom prst="line">
              <a:avLst/>
            </a:prstGeom>
            <a:noFill/>
            <a:ln w="28575">
              <a:solidFill>
                <a:srgbClr val="FF00FF"/>
              </a:solidFill>
              <a:round/>
              <a:headEnd/>
              <a:tailEnd/>
            </a:ln>
          </p:spPr>
          <p:txBody>
            <a:bodyPr/>
            <a:lstStyle/>
            <a:p>
              <a:endParaRPr lang="en-US"/>
            </a:p>
          </p:txBody>
        </p:sp>
        <p:sp>
          <p:nvSpPr>
            <p:cNvPr id="142343" name="Line 6"/>
            <p:cNvSpPr>
              <a:spLocks noChangeShapeType="1"/>
            </p:cNvSpPr>
            <p:nvPr/>
          </p:nvSpPr>
          <p:spPr bwMode="auto">
            <a:xfrm>
              <a:off x="1315" y="2387"/>
              <a:ext cx="0" cy="68"/>
            </a:xfrm>
            <a:prstGeom prst="line">
              <a:avLst/>
            </a:prstGeom>
            <a:noFill/>
            <a:ln w="28575">
              <a:solidFill>
                <a:srgbClr val="FF00FF"/>
              </a:solidFill>
              <a:round/>
              <a:headEnd/>
              <a:tailEnd/>
            </a:ln>
          </p:spPr>
          <p:txBody>
            <a:bodyPr/>
            <a:lstStyle/>
            <a:p>
              <a:endParaRPr lang="en-US"/>
            </a:p>
          </p:txBody>
        </p:sp>
        <p:sp>
          <p:nvSpPr>
            <p:cNvPr id="142344" name="Line 7"/>
            <p:cNvSpPr>
              <a:spLocks noChangeShapeType="1"/>
            </p:cNvSpPr>
            <p:nvPr/>
          </p:nvSpPr>
          <p:spPr bwMode="auto">
            <a:xfrm>
              <a:off x="1247" y="2387"/>
              <a:ext cx="0" cy="271"/>
            </a:xfrm>
            <a:prstGeom prst="line">
              <a:avLst/>
            </a:prstGeom>
            <a:noFill/>
            <a:ln w="28575">
              <a:solidFill>
                <a:srgbClr val="FF00FF"/>
              </a:solidFill>
              <a:round/>
              <a:headEnd/>
              <a:tailEnd/>
            </a:ln>
          </p:spPr>
          <p:txBody>
            <a:bodyPr/>
            <a:lstStyle/>
            <a:p>
              <a:endParaRPr lang="en-US"/>
            </a:p>
          </p:txBody>
        </p:sp>
        <p:sp>
          <p:nvSpPr>
            <p:cNvPr id="142345" name="Line 8"/>
            <p:cNvSpPr>
              <a:spLocks noChangeShapeType="1"/>
            </p:cNvSpPr>
            <p:nvPr/>
          </p:nvSpPr>
          <p:spPr bwMode="auto">
            <a:xfrm>
              <a:off x="1247" y="2273"/>
              <a:ext cx="0" cy="46"/>
            </a:xfrm>
            <a:prstGeom prst="line">
              <a:avLst/>
            </a:prstGeom>
            <a:noFill/>
            <a:ln w="28575">
              <a:solidFill>
                <a:srgbClr val="FF00FF"/>
              </a:solidFill>
              <a:round/>
              <a:headEnd/>
              <a:tailEnd/>
            </a:ln>
          </p:spPr>
          <p:txBody>
            <a:bodyPr/>
            <a:lstStyle/>
            <a:p>
              <a:endParaRPr lang="en-US"/>
            </a:p>
          </p:txBody>
        </p:sp>
        <p:sp>
          <p:nvSpPr>
            <p:cNvPr id="142346" name="Line 9"/>
            <p:cNvSpPr>
              <a:spLocks noChangeShapeType="1"/>
            </p:cNvSpPr>
            <p:nvPr/>
          </p:nvSpPr>
          <p:spPr bwMode="auto">
            <a:xfrm>
              <a:off x="930" y="2659"/>
              <a:ext cx="430" cy="0"/>
            </a:xfrm>
            <a:prstGeom prst="line">
              <a:avLst/>
            </a:prstGeom>
            <a:noFill/>
            <a:ln w="28575">
              <a:solidFill>
                <a:srgbClr val="FF00FF"/>
              </a:solidFill>
              <a:round/>
              <a:headEnd/>
              <a:tailEnd/>
            </a:ln>
          </p:spPr>
          <p:txBody>
            <a:bodyPr/>
            <a:lstStyle/>
            <a:p>
              <a:endParaRPr lang="en-US"/>
            </a:p>
          </p:txBody>
        </p:sp>
        <p:sp>
          <p:nvSpPr>
            <p:cNvPr id="142347" name="Line 10"/>
            <p:cNvSpPr>
              <a:spLocks noChangeShapeType="1"/>
            </p:cNvSpPr>
            <p:nvPr/>
          </p:nvSpPr>
          <p:spPr bwMode="auto">
            <a:xfrm>
              <a:off x="930" y="2660"/>
              <a:ext cx="0" cy="203"/>
            </a:xfrm>
            <a:prstGeom prst="line">
              <a:avLst/>
            </a:prstGeom>
            <a:noFill/>
            <a:ln w="28575">
              <a:solidFill>
                <a:srgbClr val="FF00FF"/>
              </a:solidFill>
              <a:round/>
              <a:headEnd/>
              <a:tailEnd/>
            </a:ln>
          </p:spPr>
          <p:txBody>
            <a:bodyPr/>
            <a:lstStyle/>
            <a:p>
              <a:endParaRPr lang="en-US"/>
            </a:p>
          </p:txBody>
        </p:sp>
        <p:sp>
          <p:nvSpPr>
            <p:cNvPr id="142348" name="Line 11"/>
            <p:cNvSpPr>
              <a:spLocks noChangeShapeType="1"/>
            </p:cNvSpPr>
            <p:nvPr/>
          </p:nvSpPr>
          <p:spPr bwMode="auto">
            <a:xfrm>
              <a:off x="839" y="2863"/>
              <a:ext cx="90" cy="0"/>
            </a:xfrm>
            <a:prstGeom prst="line">
              <a:avLst/>
            </a:prstGeom>
            <a:noFill/>
            <a:ln w="28575">
              <a:solidFill>
                <a:srgbClr val="FF00FF"/>
              </a:solidFill>
              <a:round/>
              <a:headEnd/>
              <a:tailEnd/>
            </a:ln>
          </p:spPr>
          <p:txBody>
            <a:bodyPr/>
            <a:lstStyle/>
            <a:p>
              <a:endParaRPr lang="en-US"/>
            </a:p>
          </p:txBody>
        </p:sp>
        <p:sp>
          <p:nvSpPr>
            <p:cNvPr id="142349" name="Line 12"/>
            <p:cNvSpPr>
              <a:spLocks noChangeShapeType="1"/>
            </p:cNvSpPr>
            <p:nvPr/>
          </p:nvSpPr>
          <p:spPr bwMode="auto">
            <a:xfrm>
              <a:off x="839" y="2863"/>
              <a:ext cx="0" cy="91"/>
            </a:xfrm>
            <a:prstGeom prst="line">
              <a:avLst/>
            </a:prstGeom>
            <a:noFill/>
            <a:ln w="28575">
              <a:solidFill>
                <a:srgbClr val="FF00FF"/>
              </a:solidFill>
              <a:round/>
              <a:headEnd/>
              <a:tailEnd/>
            </a:ln>
          </p:spPr>
          <p:txBody>
            <a:bodyPr/>
            <a:lstStyle/>
            <a:p>
              <a:endParaRPr lang="en-US"/>
            </a:p>
          </p:txBody>
        </p:sp>
        <p:sp>
          <p:nvSpPr>
            <p:cNvPr id="142350" name="Line 13"/>
            <p:cNvSpPr>
              <a:spLocks noChangeShapeType="1"/>
            </p:cNvSpPr>
            <p:nvPr/>
          </p:nvSpPr>
          <p:spPr bwMode="auto">
            <a:xfrm>
              <a:off x="1360" y="2659"/>
              <a:ext cx="0" cy="68"/>
            </a:xfrm>
            <a:prstGeom prst="line">
              <a:avLst/>
            </a:prstGeom>
            <a:noFill/>
            <a:ln w="28575">
              <a:solidFill>
                <a:srgbClr val="FF00FF"/>
              </a:solidFill>
              <a:round/>
              <a:headEnd/>
              <a:tailEnd/>
            </a:ln>
          </p:spPr>
          <p:txBody>
            <a:bodyPr/>
            <a:lstStyle/>
            <a:p>
              <a:endParaRPr lang="en-US"/>
            </a:p>
          </p:txBody>
        </p:sp>
        <p:sp>
          <p:nvSpPr>
            <p:cNvPr id="142351" name="Line 14"/>
            <p:cNvSpPr>
              <a:spLocks noChangeShapeType="1"/>
            </p:cNvSpPr>
            <p:nvPr/>
          </p:nvSpPr>
          <p:spPr bwMode="auto">
            <a:xfrm>
              <a:off x="1315" y="822"/>
              <a:ext cx="522" cy="0"/>
            </a:xfrm>
            <a:prstGeom prst="line">
              <a:avLst/>
            </a:prstGeom>
            <a:noFill/>
            <a:ln w="28575">
              <a:solidFill>
                <a:srgbClr val="CC3300"/>
              </a:solidFill>
              <a:round/>
              <a:headEnd/>
              <a:tailEnd/>
            </a:ln>
          </p:spPr>
          <p:txBody>
            <a:bodyPr/>
            <a:lstStyle/>
            <a:p>
              <a:endParaRPr lang="en-US"/>
            </a:p>
          </p:txBody>
        </p:sp>
        <p:sp>
          <p:nvSpPr>
            <p:cNvPr id="142352" name="Line 15"/>
            <p:cNvSpPr>
              <a:spLocks noChangeShapeType="1"/>
            </p:cNvSpPr>
            <p:nvPr/>
          </p:nvSpPr>
          <p:spPr bwMode="auto">
            <a:xfrm flipV="1">
              <a:off x="816" y="2703"/>
              <a:ext cx="90" cy="1"/>
            </a:xfrm>
            <a:prstGeom prst="line">
              <a:avLst/>
            </a:prstGeom>
            <a:noFill/>
            <a:ln w="28575">
              <a:solidFill>
                <a:srgbClr val="3366FF"/>
              </a:solidFill>
              <a:round/>
              <a:headEnd/>
              <a:tailEnd/>
            </a:ln>
          </p:spPr>
          <p:txBody>
            <a:bodyPr/>
            <a:lstStyle/>
            <a:p>
              <a:endParaRPr lang="en-US"/>
            </a:p>
          </p:txBody>
        </p:sp>
        <p:sp>
          <p:nvSpPr>
            <p:cNvPr id="142353" name="Line 16"/>
            <p:cNvSpPr>
              <a:spLocks noChangeShapeType="1"/>
            </p:cNvSpPr>
            <p:nvPr/>
          </p:nvSpPr>
          <p:spPr bwMode="auto">
            <a:xfrm>
              <a:off x="884" y="822"/>
              <a:ext cx="387" cy="0"/>
            </a:xfrm>
            <a:prstGeom prst="line">
              <a:avLst/>
            </a:prstGeom>
            <a:noFill/>
            <a:ln w="28575">
              <a:solidFill>
                <a:srgbClr val="CC3300"/>
              </a:solidFill>
              <a:round/>
              <a:headEnd/>
              <a:tailEnd/>
            </a:ln>
          </p:spPr>
          <p:txBody>
            <a:bodyPr/>
            <a:lstStyle/>
            <a:p>
              <a:endParaRPr lang="en-US"/>
            </a:p>
          </p:txBody>
        </p:sp>
        <p:sp>
          <p:nvSpPr>
            <p:cNvPr id="142354" name="Line 17"/>
            <p:cNvSpPr>
              <a:spLocks noChangeShapeType="1"/>
            </p:cNvSpPr>
            <p:nvPr/>
          </p:nvSpPr>
          <p:spPr bwMode="auto">
            <a:xfrm>
              <a:off x="884" y="822"/>
              <a:ext cx="0" cy="1202"/>
            </a:xfrm>
            <a:prstGeom prst="line">
              <a:avLst/>
            </a:prstGeom>
            <a:noFill/>
            <a:ln w="28575">
              <a:solidFill>
                <a:srgbClr val="CC3300"/>
              </a:solidFill>
              <a:round/>
              <a:headEnd/>
              <a:tailEnd/>
            </a:ln>
          </p:spPr>
          <p:txBody>
            <a:bodyPr/>
            <a:lstStyle/>
            <a:p>
              <a:endParaRPr lang="en-US"/>
            </a:p>
          </p:txBody>
        </p:sp>
        <p:sp>
          <p:nvSpPr>
            <p:cNvPr id="142355" name="Line 18"/>
            <p:cNvSpPr>
              <a:spLocks noChangeShapeType="1"/>
            </p:cNvSpPr>
            <p:nvPr/>
          </p:nvSpPr>
          <p:spPr bwMode="auto">
            <a:xfrm>
              <a:off x="884" y="2183"/>
              <a:ext cx="0" cy="90"/>
            </a:xfrm>
            <a:prstGeom prst="line">
              <a:avLst/>
            </a:prstGeom>
            <a:noFill/>
            <a:ln w="28575">
              <a:solidFill>
                <a:srgbClr val="CC3300"/>
              </a:solidFill>
              <a:round/>
              <a:headEnd/>
              <a:tailEnd/>
            </a:ln>
          </p:spPr>
          <p:txBody>
            <a:bodyPr/>
            <a:lstStyle/>
            <a:p>
              <a:endParaRPr lang="en-US"/>
            </a:p>
          </p:txBody>
        </p:sp>
        <p:sp>
          <p:nvSpPr>
            <p:cNvPr id="142356" name="Line 19"/>
            <p:cNvSpPr>
              <a:spLocks noChangeShapeType="1"/>
            </p:cNvSpPr>
            <p:nvPr/>
          </p:nvSpPr>
          <p:spPr bwMode="auto">
            <a:xfrm>
              <a:off x="862" y="2273"/>
              <a:ext cx="68" cy="0"/>
            </a:xfrm>
            <a:prstGeom prst="line">
              <a:avLst/>
            </a:prstGeom>
            <a:noFill/>
            <a:ln w="28575">
              <a:solidFill>
                <a:srgbClr val="CC3300"/>
              </a:solidFill>
              <a:round/>
              <a:headEnd/>
              <a:tailEnd/>
            </a:ln>
          </p:spPr>
          <p:txBody>
            <a:bodyPr/>
            <a:lstStyle/>
            <a:p>
              <a:endParaRPr lang="en-US"/>
            </a:p>
          </p:txBody>
        </p:sp>
        <p:sp>
          <p:nvSpPr>
            <p:cNvPr id="142357" name="Line 20"/>
            <p:cNvSpPr>
              <a:spLocks noChangeShapeType="1"/>
            </p:cNvSpPr>
            <p:nvPr/>
          </p:nvSpPr>
          <p:spPr bwMode="auto">
            <a:xfrm>
              <a:off x="862" y="2387"/>
              <a:ext cx="0" cy="271"/>
            </a:xfrm>
            <a:prstGeom prst="line">
              <a:avLst/>
            </a:prstGeom>
            <a:noFill/>
            <a:ln w="28575">
              <a:solidFill>
                <a:srgbClr val="CC3300"/>
              </a:solidFill>
              <a:round/>
              <a:headEnd/>
              <a:tailEnd/>
            </a:ln>
          </p:spPr>
          <p:txBody>
            <a:bodyPr/>
            <a:lstStyle/>
            <a:p>
              <a:endParaRPr lang="en-US"/>
            </a:p>
          </p:txBody>
        </p:sp>
        <p:sp>
          <p:nvSpPr>
            <p:cNvPr id="142358" name="Line 21"/>
            <p:cNvSpPr>
              <a:spLocks noChangeShapeType="1"/>
            </p:cNvSpPr>
            <p:nvPr/>
          </p:nvSpPr>
          <p:spPr bwMode="auto">
            <a:xfrm>
              <a:off x="862" y="2273"/>
              <a:ext cx="0" cy="46"/>
            </a:xfrm>
            <a:prstGeom prst="line">
              <a:avLst/>
            </a:prstGeom>
            <a:noFill/>
            <a:ln w="28575">
              <a:solidFill>
                <a:srgbClr val="CC3300"/>
              </a:solidFill>
              <a:round/>
              <a:headEnd/>
              <a:tailEnd/>
            </a:ln>
          </p:spPr>
          <p:txBody>
            <a:bodyPr/>
            <a:lstStyle/>
            <a:p>
              <a:endParaRPr lang="en-US"/>
            </a:p>
          </p:txBody>
        </p:sp>
        <p:sp>
          <p:nvSpPr>
            <p:cNvPr id="142359" name="Line 22"/>
            <p:cNvSpPr>
              <a:spLocks noChangeShapeType="1"/>
            </p:cNvSpPr>
            <p:nvPr/>
          </p:nvSpPr>
          <p:spPr bwMode="auto">
            <a:xfrm>
              <a:off x="930" y="2273"/>
              <a:ext cx="0" cy="46"/>
            </a:xfrm>
            <a:prstGeom prst="line">
              <a:avLst/>
            </a:prstGeom>
            <a:noFill/>
            <a:ln w="28575">
              <a:solidFill>
                <a:srgbClr val="CC3300"/>
              </a:solidFill>
              <a:round/>
              <a:headEnd/>
              <a:tailEnd/>
            </a:ln>
          </p:spPr>
          <p:txBody>
            <a:bodyPr/>
            <a:lstStyle/>
            <a:p>
              <a:endParaRPr lang="en-US"/>
            </a:p>
          </p:txBody>
        </p:sp>
        <p:sp>
          <p:nvSpPr>
            <p:cNvPr id="142360" name="Line 23"/>
            <p:cNvSpPr>
              <a:spLocks noChangeShapeType="1"/>
            </p:cNvSpPr>
            <p:nvPr/>
          </p:nvSpPr>
          <p:spPr bwMode="auto">
            <a:xfrm>
              <a:off x="930" y="2387"/>
              <a:ext cx="0" cy="68"/>
            </a:xfrm>
            <a:prstGeom prst="line">
              <a:avLst/>
            </a:prstGeom>
            <a:noFill/>
            <a:ln w="28575">
              <a:solidFill>
                <a:srgbClr val="CC3300"/>
              </a:solidFill>
              <a:round/>
              <a:headEnd/>
              <a:tailEnd/>
            </a:ln>
          </p:spPr>
          <p:txBody>
            <a:bodyPr/>
            <a:lstStyle/>
            <a:p>
              <a:endParaRPr lang="en-US"/>
            </a:p>
          </p:txBody>
        </p:sp>
        <p:sp>
          <p:nvSpPr>
            <p:cNvPr id="142361" name="Line 24"/>
            <p:cNvSpPr>
              <a:spLocks noChangeShapeType="1"/>
            </p:cNvSpPr>
            <p:nvPr/>
          </p:nvSpPr>
          <p:spPr bwMode="auto">
            <a:xfrm>
              <a:off x="771" y="2659"/>
              <a:ext cx="0" cy="295"/>
            </a:xfrm>
            <a:prstGeom prst="line">
              <a:avLst/>
            </a:prstGeom>
            <a:noFill/>
            <a:ln w="28575">
              <a:solidFill>
                <a:srgbClr val="CC3300"/>
              </a:solidFill>
              <a:round/>
              <a:headEnd/>
              <a:tailEnd/>
            </a:ln>
          </p:spPr>
          <p:txBody>
            <a:bodyPr/>
            <a:lstStyle/>
            <a:p>
              <a:endParaRPr lang="en-US"/>
            </a:p>
          </p:txBody>
        </p:sp>
        <p:sp>
          <p:nvSpPr>
            <p:cNvPr id="142362" name="Line 25"/>
            <p:cNvSpPr>
              <a:spLocks noChangeShapeType="1"/>
            </p:cNvSpPr>
            <p:nvPr/>
          </p:nvSpPr>
          <p:spPr bwMode="auto">
            <a:xfrm flipV="1">
              <a:off x="771" y="2659"/>
              <a:ext cx="90" cy="1"/>
            </a:xfrm>
            <a:prstGeom prst="line">
              <a:avLst/>
            </a:prstGeom>
            <a:noFill/>
            <a:ln w="28575">
              <a:solidFill>
                <a:srgbClr val="CC3300"/>
              </a:solidFill>
              <a:round/>
              <a:headEnd/>
              <a:tailEnd/>
            </a:ln>
          </p:spPr>
          <p:txBody>
            <a:bodyPr/>
            <a:lstStyle/>
            <a:p>
              <a:endParaRPr lang="en-US"/>
            </a:p>
          </p:txBody>
        </p:sp>
        <p:sp>
          <p:nvSpPr>
            <p:cNvPr id="142363" name="Text Box 26"/>
            <p:cNvSpPr txBox="1">
              <a:spLocks noChangeArrowheads="1"/>
            </p:cNvSpPr>
            <p:nvPr/>
          </p:nvSpPr>
          <p:spPr bwMode="auto">
            <a:xfrm>
              <a:off x="204" y="28"/>
              <a:ext cx="4377" cy="231"/>
            </a:xfrm>
            <a:prstGeom prst="rect">
              <a:avLst/>
            </a:prstGeom>
            <a:noFill/>
            <a:ln w="9525">
              <a:noFill/>
              <a:miter lim="800000"/>
              <a:headEnd/>
              <a:tailEnd/>
            </a:ln>
          </p:spPr>
          <p:txBody>
            <a:bodyPr>
              <a:spAutoFit/>
            </a:bodyPr>
            <a:lstStyle/>
            <a:p>
              <a:pPr algn="l">
                <a:spcBef>
                  <a:spcPct val="50000"/>
                </a:spcBef>
              </a:pPr>
              <a:r>
                <a:rPr lang="en-US" sz="1800" dirty="0">
                  <a:solidFill>
                    <a:srgbClr val="FF0000"/>
                  </a:solidFill>
                  <a:latin typeface="Times New Roman" pitchFamily="18" charset="0"/>
                </a:rPr>
                <a:t>REACTOR TRIP &amp; ESFAS</a:t>
              </a:r>
              <a:r>
                <a:rPr lang="en-US" sz="1800" dirty="0">
                  <a:solidFill>
                    <a:srgbClr val="FF0000"/>
                  </a:solidFill>
                </a:rPr>
                <a:t> </a:t>
              </a:r>
              <a:r>
                <a:rPr lang="en-US" dirty="0">
                  <a:solidFill>
                    <a:srgbClr val="FF0000"/>
                  </a:solidFill>
                  <a:latin typeface="Times New Roman" pitchFamily="18" charset="0"/>
                </a:rPr>
                <a:t>(PARAMETERS 6 THROUGH 13)</a:t>
              </a:r>
              <a:endParaRPr lang="en-US" dirty="0">
                <a:solidFill>
                  <a:schemeClr val="tx1"/>
                </a:solidFill>
                <a:latin typeface="Times New Roman" pitchFamily="18" charset="0"/>
              </a:endParaRPr>
            </a:p>
          </p:txBody>
        </p:sp>
        <p:sp>
          <p:nvSpPr>
            <p:cNvPr id="142364" name="Line 27"/>
            <p:cNvSpPr>
              <a:spLocks noChangeShapeType="1"/>
            </p:cNvSpPr>
            <p:nvPr/>
          </p:nvSpPr>
          <p:spPr bwMode="auto">
            <a:xfrm flipV="1">
              <a:off x="1837" y="595"/>
              <a:ext cx="0" cy="227"/>
            </a:xfrm>
            <a:prstGeom prst="line">
              <a:avLst/>
            </a:prstGeom>
            <a:noFill/>
            <a:ln w="28575">
              <a:solidFill>
                <a:srgbClr val="CC3300"/>
              </a:solidFill>
              <a:round/>
              <a:headEnd/>
              <a:tailEnd/>
            </a:ln>
          </p:spPr>
          <p:txBody>
            <a:bodyPr/>
            <a:lstStyle/>
            <a:p>
              <a:endParaRPr lang="en-US"/>
            </a:p>
          </p:txBody>
        </p:sp>
        <p:sp>
          <p:nvSpPr>
            <p:cNvPr id="142365" name="Line 28"/>
            <p:cNvSpPr>
              <a:spLocks noChangeShapeType="1"/>
            </p:cNvSpPr>
            <p:nvPr/>
          </p:nvSpPr>
          <p:spPr bwMode="auto">
            <a:xfrm>
              <a:off x="2290" y="595"/>
              <a:ext cx="0" cy="1452"/>
            </a:xfrm>
            <a:prstGeom prst="line">
              <a:avLst/>
            </a:prstGeom>
            <a:noFill/>
            <a:ln w="28575">
              <a:solidFill>
                <a:srgbClr val="3366FF"/>
              </a:solidFill>
              <a:round/>
              <a:headEnd/>
              <a:tailEnd/>
            </a:ln>
          </p:spPr>
          <p:txBody>
            <a:bodyPr/>
            <a:lstStyle/>
            <a:p>
              <a:endParaRPr lang="en-US"/>
            </a:p>
          </p:txBody>
        </p:sp>
        <p:sp>
          <p:nvSpPr>
            <p:cNvPr id="142366" name="Line 29"/>
            <p:cNvSpPr>
              <a:spLocks noChangeShapeType="1"/>
            </p:cNvSpPr>
            <p:nvPr/>
          </p:nvSpPr>
          <p:spPr bwMode="auto">
            <a:xfrm>
              <a:off x="2293" y="2183"/>
              <a:ext cx="0" cy="136"/>
            </a:xfrm>
            <a:prstGeom prst="line">
              <a:avLst/>
            </a:prstGeom>
            <a:noFill/>
            <a:ln w="28575">
              <a:solidFill>
                <a:srgbClr val="3366FF"/>
              </a:solidFill>
              <a:round/>
              <a:headEnd/>
              <a:tailEnd/>
            </a:ln>
          </p:spPr>
          <p:txBody>
            <a:bodyPr/>
            <a:lstStyle/>
            <a:p>
              <a:endParaRPr lang="en-US"/>
            </a:p>
          </p:txBody>
        </p:sp>
        <p:sp>
          <p:nvSpPr>
            <p:cNvPr id="142367" name="Line 30"/>
            <p:cNvSpPr>
              <a:spLocks noChangeShapeType="1"/>
            </p:cNvSpPr>
            <p:nvPr/>
          </p:nvSpPr>
          <p:spPr bwMode="auto">
            <a:xfrm>
              <a:off x="2222" y="2273"/>
              <a:ext cx="68" cy="0"/>
            </a:xfrm>
            <a:prstGeom prst="line">
              <a:avLst/>
            </a:prstGeom>
            <a:noFill/>
            <a:ln w="28575">
              <a:solidFill>
                <a:srgbClr val="3366FF"/>
              </a:solidFill>
              <a:round/>
              <a:headEnd/>
              <a:tailEnd/>
            </a:ln>
          </p:spPr>
          <p:txBody>
            <a:bodyPr/>
            <a:lstStyle/>
            <a:p>
              <a:endParaRPr lang="en-US"/>
            </a:p>
          </p:txBody>
        </p:sp>
        <p:sp>
          <p:nvSpPr>
            <p:cNvPr id="142368" name="Line 31"/>
            <p:cNvSpPr>
              <a:spLocks noChangeShapeType="1"/>
            </p:cNvSpPr>
            <p:nvPr/>
          </p:nvSpPr>
          <p:spPr bwMode="auto">
            <a:xfrm>
              <a:off x="2222" y="2273"/>
              <a:ext cx="0" cy="46"/>
            </a:xfrm>
            <a:prstGeom prst="line">
              <a:avLst/>
            </a:prstGeom>
            <a:noFill/>
            <a:ln w="28575">
              <a:solidFill>
                <a:srgbClr val="3366FF"/>
              </a:solidFill>
              <a:round/>
              <a:headEnd/>
              <a:tailEnd/>
            </a:ln>
          </p:spPr>
          <p:txBody>
            <a:bodyPr/>
            <a:lstStyle/>
            <a:p>
              <a:endParaRPr lang="en-US"/>
            </a:p>
          </p:txBody>
        </p:sp>
        <p:sp>
          <p:nvSpPr>
            <p:cNvPr id="142369" name="Line 32"/>
            <p:cNvSpPr>
              <a:spLocks noChangeShapeType="1"/>
            </p:cNvSpPr>
            <p:nvPr/>
          </p:nvSpPr>
          <p:spPr bwMode="auto">
            <a:xfrm>
              <a:off x="2290" y="2387"/>
              <a:ext cx="0" cy="68"/>
            </a:xfrm>
            <a:prstGeom prst="line">
              <a:avLst/>
            </a:prstGeom>
            <a:noFill/>
            <a:ln w="28575">
              <a:solidFill>
                <a:srgbClr val="3366FF"/>
              </a:solidFill>
              <a:round/>
              <a:headEnd/>
              <a:tailEnd/>
            </a:ln>
          </p:spPr>
          <p:txBody>
            <a:bodyPr/>
            <a:lstStyle/>
            <a:p>
              <a:endParaRPr lang="en-US"/>
            </a:p>
          </p:txBody>
        </p:sp>
        <p:sp>
          <p:nvSpPr>
            <p:cNvPr id="142370" name="Line 33"/>
            <p:cNvSpPr>
              <a:spLocks noChangeShapeType="1"/>
            </p:cNvSpPr>
            <p:nvPr/>
          </p:nvSpPr>
          <p:spPr bwMode="auto">
            <a:xfrm>
              <a:off x="2222" y="2411"/>
              <a:ext cx="0" cy="180"/>
            </a:xfrm>
            <a:prstGeom prst="line">
              <a:avLst/>
            </a:prstGeom>
            <a:noFill/>
            <a:ln w="28575">
              <a:solidFill>
                <a:srgbClr val="3366FF"/>
              </a:solidFill>
              <a:round/>
              <a:headEnd/>
              <a:tailEnd/>
            </a:ln>
          </p:spPr>
          <p:txBody>
            <a:bodyPr/>
            <a:lstStyle/>
            <a:p>
              <a:endParaRPr lang="en-US"/>
            </a:p>
          </p:txBody>
        </p:sp>
        <p:sp>
          <p:nvSpPr>
            <p:cNvPr id="142371" name="Line 34"/>
            <p:cNvSpPr>
              <a:spLocks noChangeShapeType="1"/>
            </p:cNvSpPr>
            <p:nvPr/>
          </p:nvSpPr>
          <p:spPr bwMode="auto">
            <a:xfrm>
              <a:off x="907" y="2591"/>
              <a:ext cx="1315" cy="0"/>
            </a:xfrm>
            <a:prstGeom prst="line">
              <a:avLst/>
            </a:prstGeom>
            <a:noFill/>
            <a:ln w="28575">
              <a:solidFill>
                <a:srgbClr val="3366FF"/>
              </a:solidFill>
              <a:round/>
              <a:headEnd/>
              <a:tailEnd/>
            </a:ln>
          </p:spPr>
          <p:txBody>
            <a:bodyPr/>
            <a:lstStyle/>
            <a:p>
              <a:endParaRPr lang="en-US"/>
            </a:p>
          </p:txBody>
        </p:sp>
        <p:sp>
          <p:nvSpPr>
            <p:cNvPr id="142372" name="Line 35"/>
            <p:cNvSpPr>
              <a:spLocks noChangeShapeType="1"/>
            </p:cNvSpPr>
            <p:nvPr/>
          </p:nvSpPr>
          <p:spPr bwMode="auto">
            <a:xfrm flipH="1">
              <a:off x="906" y="2591"/>
              <a:ext cx="1" cy="113"/>
            </a:xfrm>
            <a:prstGeom prst="line">
              <a:avLst/>
            </a:prstGeom>
            <a:noFill/>
            <a:ln w="28575">
              <a:solidFill>
                <a:srgbClr val="3366FF"/>
              </a:solidFill>
              <a:round/>
              <a:headEnd/>
              <a:tailEnd/>
            </a:ln>
          </p:spPr>
          <p:txBody>
            <a:bodyPr/>
            <a:lstStyle/>
            <a:p>
              <a:endParaRPr lang="en-US"/>
            </a:p>
          </p:txBody>
        </p:sp>
        <p:sp>
          <p:nvSpPr>
            <p:cNvPr id="142373" name="Line 36"/>
            <p:cNvSpPr>
              <a:spLocks noChangeShapeType="1"/>
            </p:cNvSpPr>
            <p:nvPr/>
          </p:nvSpPr>
          <p:spPr bwMode="auto">
            <a:xfrm flipH="1">
              <a:off x="816" y="2704"/>
              <a:ext cx="1" cy="250"/>
            </a:xfrm>
            <a:prstGeom prst="line">
              <a:avLst/>
            </a:prstGeom>
            <a:noFill/>
            <a:ln w="28575">
              <a:solidFill>
                <a:srgbClr val="3366FF"/>
              </a:solidFill>
              <a:round/>
              <a:headEnd/>
              <a:tailEnd/>
            </a:ln>
          </p:spPr>
          <p:txBody>
            <a:bodyPr/>
            <a:lstStyle/>
            <a:p>
              <a:endParaRPr lang="en-US"/>
            </a:p>
          </p:txBody>
        </p:sp>
        <p:sp>
          <p:nvSpPr>
            <p:cNvPr id="142374" name="Line 37"/>
            <p:cNvSpPr>
              <a:spLocks noChangeShapeType="1"/>
            </p:cNvSpPr>
            <p:nvPr/>
          </p:nvSpPr>
          <p:spPr bwMode="auto">
            <a:xfrm>
              <a:off x="3447" y="595"/>
              <a:ext cx="0" cy="1021"/>
            </a:xfrm>
            <a:prstGeom prst="line">
              <a:avLst/>
            </a:prstGeom>
            <a:noFill/>
            <a:ln w="28575">
              <a:solidFill>
                <a:srgbClr val="99FF33"/>
              </a:solidFill>
              <a:round/>
              <a:headEnd/>
              <a:tailEnd/>
            </a:ln>
          </p:spPr>
          <p:txBody>
            <a:bodyPr/>
            <a:lstStyle/>
            <a:p>
              <a:endParaRPr lang="en-US"/>
            </a:p>
          </p:txBody>
        </p:sp>
        <p:sp>
          <p:nvSpPr>
            <p:cNvPr id="142375" name="Line 38"/>
            <p:cNvSpPr>
              <a:spLocks noChangeShapeType="1"/>
            </p:cNvSpPr>
            <p:nvPr/>
          </p:nvSpPr>
          <p:spPr bwMode="auto">
            <a:xfrm>
              <a:off x="3243" y="1616"/>
              <a:ext cx="204" cy="0"/>
            </a:xfrm>
            <a:prstGeom prst="line">
              <a:avLst/>
            </a:prstGeom>
            <a:noFill/>
            <a:ln w="28575">
              <a:solidFill>
                <a:srgbClr val="99FF33"/>
              </a:solidFill>
              <a:round/>
              <a:headEnd/>
              <a:tailEnd/>
            </a:ln>
          </p:spPr>
          <p:txBody>
            <a:bodyPr/>
            <a:lstStyle/>
            <a:p>
              <a:endParaRPr lang="en-US"/>
            </a:p>
          </p:txBody>
        </p:sp>
        <p:sp>
          <p:nvSpPr>
            <p:cNvPr id="142376" name="Line 39"/>
            <p:cNvSpPr>
              <a:spLocks noChangeShapeType="1"/>
            </p:cNvSpPr>
            <p:nvPr/>
          </p:nvSpPr>
          <p:spPr bwMode="auto">
            <a:xfrm>
              <a:off x="3243" y="1616"/>
              <a:ext cx="0" cy="113"/>
            </a:xfrm>
            <a:prstGeom prst="line">
              <a:avLst/>
            </a:prstGeom>
            <a:noFill/>
            <a:ln w="28575">
              <a:solidFill>
                <a:srgbClr val="99FF33"/>
              </a:solidFill>
              <a:round/>
              <a:headEnd/>
              <a:tailEnd/>
            </a:ln>
          </p:spPr>
          <p:txBody>
            <a:bodyPr/>
            <a:lstStyle/>
            <a:p>
              <a:endParaRPr lang="en-US"/>
            </a:p>
          </p:txBody>
        </p:sp>
        <p:sp>
          <p:nvSpPr>
            <p:cNvPr id="142377" name="Line 40"/>
            <p:cNvSpPr>
              <a:spLocks noChangeShapeType="1"/>
            </p:cNvSpPr>
            <p:nvPr/>
          </p:nvSpPr>
          <p:spPr bwMode="auto">
            <a:xfrm>
              <a:off x="3243" y="1616"/>
              <a:ext cx="0" cy="113"/>
            </a:xfrm>
            <a:prstGeom prst="line">
              <a:avLst/>
            </a:prstGeom>
            <a:noFill/>
            <a:ln w="28575">
              <a:solidFill>
                <a:srgbClr val="99FF33"/>
              </a:solidFill>
              <a:round/>
              <a:headEnd/>
              <a:tailEnd/>
            </a:ln>
          </p:spPr>
          <p:txBody>
            <a:bodyPr/>
            <a:lstStyle/>
            <a:p>
              <a:endParaRPr lang="en-US"/>
            </a:p>
          </p:txBody>
        </p:sp>
        <p:sp>
          <p:nvSpPr>
            <p:cNvPr id="142378" name="Line 41"/>
            <p:cNvSpPr>
              <a:spLocks noChangeShapeType="1"/>
            </p:cNvSpPr>
            <p:nvPr/>
          </p:nvSpPr>
          <p:spPr bwMode="auto">
            <a:xfrm>
              <a:off x="3243" y="1616"/>
              <a:ext cx="0" cy="113"/>
            </a:xfrm>
            <a:prstGeom prst="line">
              <a:avLst/>
            </a:prstGeom>
            <a:noFill/>
            <a:ln w="28575">
              <a:solidFill>
                <a:srgbClr val="99FF33"/>
              </a:solidFill>
              <a:round/>
              <a:headEnd/>
              <a:tailEnd/>
            </a:ln>
          </p:spPr>
          <p:txBody>
            <a:bodyPr/>
            <a:lstStyle/>
            <a:p>
              <a:endParaRPr lang="en-US"/>
            </a:p>
          </p:txBody>
        </p:sp>
        <p:sp>
          <p:nvSpPr>
            <p:cNvPr id="142379" name="Line 42"/>
            <p:cNvSpPr>
              <a:spLocks noChangeShapeType="1"/>
            </p:cNvSpPr>
            <p:nvPr/>
          </p:nvSpPr>
          <p:spPr bwMode="auto">
            <a:xfrm>
              <a:off x="3220" y="1866"/>
              <a:ext cx="0" cy="181"/>
            </a:xfrm>
            <a:prstGeom prst="line">
              <a:avLst/>
            </a:prstGeom>
            <a:noFill/>
            <a:ln w="28575">
              <a:solidFill>
                <a:srgbClr val="99FF33"/>
              </a:solidFill>
              <a:round/>
              <a:headEnd/>
              <a:tailEnd/>
            </a:ln>
          </p:spPr>
          <p:txBody>
            <a:bodyPr/>
            <a:lstStyle/>
            <a:p>
              <a:endParaRPr lang="en-US"/>
            </a:p>
          </p:txBody>
        </p:sp>
        <p:sp>
          <p:nvSpPr>
            <p:cNvPr id="142380" name="Line 43"/>
            <p:cNvSpPr>
              <a:spLocks noChangeShapeType="1"/>
            </p:cNvSpPr>
            <p:nvPr/>
          </p:nvSpPr>
          <p:spPr bwMode="auto">
            <a:xfrm>
              <a:off x="3220" y="2183"/>
              <a:ext cx="0" cy="136"/>
            </a:xfrm>
            <a:prstGeom prst="line">
              <a:avLst/>
            </a:prstGeom>
            <a:noFill/>
            <a:ln w="28575">
              <a:solidFill>
                <a:srgbClr val="99FF33"/>
              </a:solidFill>
              <a:round/>
              <a:headEnd/>
              <a:tailEnd/>
            </a:ln>
          </p:spPr>
          <p:txBody>
            <a:bodyPr/>
            <a:lstStyle/>
            <a:p>
              <a:endParaRPr lang="en-US"/>
            </a:p>
          </p:txBody>
        </p:sp>
        <p:sp>
          <p:nvSpPr>
            <p:cNvPr id="142381" name="Line 44"/>
            <p:cNvSpPr>
              <a:spLocks noChangeShapeType="1"/>
            </p:cNvSpPr>
            <p:nvPr/>
          </p:nvSpPr>
          <p:spPr bwMode="auto">
            <a:xfrm>
              <a:off x="3084" y="2295"/>
              <a:ext cx="136" cy="1"/>
            </a:xfrm>
            <a:prstGeom prst="line">
              <a:avLst/>
            </a:prstGeom>
            <a:noFill/>
            <a:ln w="28575">
              <a:solidFill>
                <a:srgbClr val="99FF33"/>
              </a:solidFill>
              <a:round/>
              <a:headEnd/>
              <a:tailEnd/>
            </a:ln>
          </p:spPr>
          <p:txBody>
            <a:bodyPr/>
            <a:lstStyle/>
            <a:p>
              <a:endParaRPr lang="en-US"/>
            </a:p>
          </p:txBody>
        </p:sp>
        <p:sp>
          <p:nvSpPr>
            <p:cNvPr id="142382" name="Line 45"/>
            <p:cNvSpPr>
              <a:spLocks noChangeShapeType="1"/>
            </p:cNvSpPr>
            <p:nvPr/>
          </p:nvSpPr>
          <p:spPr bwMode="auto">
            <a:xfrm>
              <a:off x="3084" y="2295"/>
              <a:ext cx="0" cy="46"/>
            </a:xfrm>
            <a:prstGeom prst="line">
              <a:avLst/>
            </a:prstGeom>
            <a:noFill/>
            <a:ln w="28575">
              <a:solidFill>
                <a:srgbClr val="99FF33"/>
              </a:solidFill>
              <a:round/>
              <a:headEnd/>
              <a:tailEnd/>
            </a:ln>
          </p:spPr>
          <p:txBody>
            <a:bodyPr/>
            <a:lstStyle/>
            <a:p>
              <a:endParaRPr lang="en-US"/>
            </a:p>
          </p:txBody>
        </p:sp>
        <p:sp>
          <p:nvSpPr>
            <p:cNvPr id="142383" name="Line 46"/>
            <p:cNvSpPr>
              <a:spLocks noChangeShapeType="1"/>
            </p:cNvSpPr>
            <p:nvPr/>
          </p:nvSpPr>
          <p:spPr bwMode="auto">
            <a:xfrm>
              <a:off x="3220" y="2410"/>
              <a:ext cx="0" cy="68"/>
            </a:xfrm>
            <a:prstGeom prst="line">
              <a:avLst/>
            </a:prstGeom>
            <a:noFill/>
            <a:ln w="28575">
              <a:solidFill>
                <a:srgbClr val="99FF33"/>
              </a:solidFill>
              <a:round/>
              <a:headEnd/>
              <a:tailEnd/>
            </a:ln>
          </p:spPr>
          <p:txBody>
            <a:bodyPr/>
            <a:lstStyle/>
            <a:p>
              <a:endParaRPr lang="en-US"/>
            </a:p>
          </p:txBody>
        </p:sp>
        <p:sp>
          <p:nvSpPr>
            <p:cNvPr id="142384" name="Line 47"/>
            <p:cNvSpPr>
              <a:spLocks noChangeShapeType="1"/>
            </p:cNvSpPr>
            <p:nvPr/>
          </p:nvSpPr>
          <p:spPr bwMode="auto">
            <a:xfrm>
              <a:off x="3084" y="2409"/>
              <a:ext cx="0" cy="137"/>
            </a:xfrm>
            <a:prstGeom prst="line">
              <a:avLst/>
            </a:prstGeom>
            <a:noFill/>
            <a:ln w="28575">
              <a:solidFill>
                <a:srgbClr val="99FF33"/>
              </a:solidFill>
              <a:round/>
              <a:headEnd/>
              <a:tailEnd/>
            </a:ln>
          </p:spPr>
          <p:txBody>
            <a:bodyPr/>
            <a:lstStyle/>
            <a:p>
              <a:endParaRPr lang="en-US"/>
            </a:p>
          </p:txBody>
        </p:sp>
        <p:sp>
          <p:nvSpPr>
            <p:cNvPr id="142385" name="Line 48"/>
            <p:cNvSpPr>
              <a:spLocks noChangeShapeType="1"/>
            </p:cNvSpPr>
            <p:nvPr/>
          </p:nvSpPr>
          <p:spPr bwMode="auto">
            <a:xfrm>
              <a:off x="1315" y="2546"/>
              <a:ext cx="1769" cy="0"/>
            </a:xfrm>
            <a:prstGeom prst="line">
              <a:avLst/>
            </a:prstGeom>
            <a:noFill/>
            <a:ln w="28575">
              <a:solidFill>
                <a:srgbClr val="99FF33"/>
              </a:solidFill>
              <a:round/>
              <a:headEnd/>
              <a:tailEnd/>
            </a:ln>
          </p:spPr>
          <p:txBody>
            <a:bodyPr/>
            <a:lstStyle/>
            <a:p>
              <a:endParaRPr lang="en-US"/>
            </a:p>
          </p:txBody>
        </p:sp>
        <p:sp>
          <p:nvSpPr>
            <p:cNvPr id="142386" name="Line 49"/>
            <p:cNvSpPr>
              <a:spLocks noChangeShapeType="1"/>
            </p:cNvSpPr>
            <p:nvPr/>
          </p:nvSpPr>
          <p:spPr bwMode="auto">
            <a:xfrm>
              <a:off x="1315" y="2546"/>
              <a:ext cx="0" cy="157"/>
            </a:xfrm>
            <a:prstGeom prst="line">
              <a:avLst/>
            </a:prstGeom>
            <a:noFill/>
            <a:ln w="28575">
              <a:solidFill>
                <a:srgbClr val="99FF33"/>
              </a:solidFill>
              <a:round/>
              <a:headEnd/>
              <a:tailEnd/>
            </a:ln>
          </p:spPr>
          <p:txBody>
            <a:bodyPr/>
            <a:lstStyle/>
            <a:p>
              <a:endParaRPr lang="en-US"/>
            </a:p>
          </p:txBody>
        </p:sp>
        <p:sp>
          <p:nvSpPr>
            <p:cNvPr id="142387" name="Text Box 50"/>
            <p:cNvSpPr txBox="1">
              <a:spLocks noChangeArrowheads="1"/>
            </p:cNvSpPr>
            <p:nvPr/>
          </p:nvSpPr>
          <p:spPr bwMode="auto">
            <a:xfrm>
              <a:off x="158" y="4119"/>
              <a:ext cx="748" cy="173"/>
            </a:xfrm>
            <a:prstGeom prst="rect">
              <a:avLst/>
            </a:prstGeom>
            <a:noFill/>
            <a:ln w="9525">
              <a:noFill/>
              <a:miter lim="800000"/>
              <a:headEnd/>
              <a:tailEnd/>
            </a:ln>
          </p:spPr>
          <p:txBody>
            <a:bodyPr>
              <a:spAutoFit/>
            </a:bodyPr>
            <a:lstStyle/>
            <a:p>
              <a:pPr algn="l">
                <a:spcBef>
                  <a:spcPct val="50000"/>
                </a:spcBef>
              </a:pPr>
              <a:r>
                <a:rPr lang="en-US">
                  <a:solidFill>
                    <a:schemeClr val="tx1"/>
                  </a:solidFill>
                  <a:latin typeface="Times New Roman" pitchFamily="18" charset="0"/>
                </a:rPr>
                <a:t>5-2/5-3</a:t>
              </a:r>
            </a:p>
          </p:txBody>
        </p:sp>
        <p:sp>
          <p:nvSpPr>
            <p:cNvPr id="142388" name="Text Box 51"/>
            <p:cNvSpPr txBox="1">
              <a:spLocks noChangeArrowheads="1"/>
            </p:cNvSpPr>
            <p:nvPr/>
          </p:nvSpPr>
          <p:spPr bwMode="auto">
            <a:xfrm>
              <a:off x="5437" y="4008"/>
              <a:ext cx="515" cy="327"/>
            </a:xfrm>
            <a:prstGeom prst="rect">
              <a:avLst/>
            </a:prstGeom>
            <a:noFill/>
            <a:ln w="9525">
              <a:noFill/>
              <a:miter lim="800000"/>
              <a:headEnd/>
              <a:tailEnd/>
            </a:ln>
          </p:spPr>
          <p:txBody>
            <a:bodyPr>
              <a:spAutoFit/>
            </a:bodyPr>
            <a:lstStyle/>
            <a:p>
              <a:pPr algn="l">
                <a:spcBef>
                  <a:spcPct val="50000"/>
                </a:spcBef>
              </a:pPr>
              <a:r>
                <a:rPr lang="en-US" sz="2800">
                  <a:solidFill>
                    <a:schemeClr val="tx1"/>
                  </a:solidFill>
                  <a:latin typeface="Times New Roman" pitchFamily="18" charset="0"/>
                </a:rPr>
                <a:t>1</a:t>
              </a:r>
            </a:p>
          </p:txBody>
        </p:sp>
      </p:grpSp>
    </p:spTree>
  </p:cSld>
  <p:clrMapOvr>
    <a:masterClrMapping/>
  </p:clrMapOvr>
  <p:transition/>
  <p:timing>
    <p:tnLst>
      <p:par>
        <p:cTn id="1" dur="indefinite" restart="never" nodeType="tmRoot"/>
      </p:par>
    </p:tnLst>
  </p:timing>
</p:sld>
</file>

<file path=ppt/slides/slide13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pSp>
        <p:nvGrpSpPr>
          <p:cNvPr id="143362" name="Group 52"/>
          <p:cNvGrpSpPr>
            <a:grpSpLocks/>
          </p:cNvGrpSpPr>
          <p:nvPr/>
        </p:nvGrpSpPr>
        <p:grpSpPr bwMode="auto">
          <a:xfrm>
            <a:off x="250825" y="46038"/>
            <a:ext cx="8785225" cy="6565900"/>
            <a:chOff x="158" y="28"/>
            <a:chExt cx="5534" cy="4135"/>
          </a:xfrm>
        </p:grpSpPr>
        <p:pic>
          <p:nvPicPr>
            <p:cNvPr id="143462" name="Picture 2" descr="PPS Overall Logic Schematic"/>
            <p:cNvPicPr>
              <a:picLocks noChangeAspect="1" noChangeArrowheads="1"/>
            </p:cNvPicPr>
            <p:nvPr/>
          </p:nvPicPr>
          <p:blipFill>
            <a:blip r:embed="rId2" cstate="print"/>
            <a:srcRect/>
            <a:stretch>
              <a:fillRect/>
            </a:stretch>
          </p:blipFill>
          <p:spPr bwMode="auto">
            <a:xfrm>
              <a:off x="158" y="28"/>
              <a:ext cx="5534" cy="4135"/>
            </a:xfrm>
            <a:prstGeom prst="rect">
              <a:avLst/>
            </a:prstGeom>
            <a:noFill/>
            <a:ln w="25400">
              <a:solidFill>
                <a:schemeClr val="tx1"/>
              </a:solidFill>
              <a:miter lim="800000"/>
              <a:headEnd/>
              <a:tailEnd/>
            </a:ln>
          </p:spPr>
        </p:pic>
        <p:sp>
          <p:nvSpPr>
            <p:cNvPr id="143463" name="Line 3"/>
            <p:cNvSpPr>
              <a:spLocks noChangeShapeType="1"/>
            </p:cNvSpPr>
            <p:nvPr/>
          </p:nvSpPr>
          <p:spPr bwMode="auto">
            <a:xfrm>
              <a:off x="1292" y="595"/>
              <a:ext cx="0" cy="1452"/>
            </a:xfrm>
            <a:prstGeom prst="line">
              <a:avLst/>
            </a:prstGeom>
            <a:noFill/>
            <a:ln w="25400">
              <a:solidFill>
                <a:srgbClr val="FF00FF"/>
              </a:solidFill>
              <a:round/>
              <a:headEnd/>
              <a:tailEnd/>
            </a:ln>
          </p:spPr>
          <p:txBody>
            <a:bodyPr/>
            <a:lstStyle/>
            <a:p>
              <a:endParaRPr lang="en-US"/>
            </a:p>
          </p:txBody>
        </p:sp>
        <p:sp>
          <p:nvSpPr>
            <p:cNvPr id="143464" name="Line 4"/>
            <p:cNvSpPr>
              <a:spLocks noChangeShapeType="1"/>
            </p:cNvSpPr>
            <p:nvPr/>
          </p:nvSpPr>
          <p:spPr bwMode="auto">
            <a:xfrm>
              <a:off x="1315" y="2183"/>
              <a:ext cx="0" cy="136"/>
            </a:xfrm>
            <a:prstGeom prst="line">
              <a:avLst/>
            </a:prstGeom>
            <a:noFill/>
            <a:ln w="25400">
              <a:solidFill>
                <a:srgbClr val="FF00FF"/>
              </a:solidFill>
              <a:round/>
              <a:headEnd/>
              <a:tailEnd/>
            </a:ln>
          </p:spPr>
          <p:txBody>
            <a:bodyPr/>
            <a:lstStyle/>
            <a:p>
              <a:endParaRPr lang="en-US"/>
            </a:p>
          </p:txBody>
        </p:sp>
        <p:sp>
          <p:nvSpPr>
            <p:cNvPr id="143465" name="Line 5"/>
            <p:cNvSpPr>
              <a:spLocks noChangeShapeType="1"/>
            </p:cNvSpPr>
            <p:nvPr/>
          </p:nvSpPr>
          <p:spPr bwMode="auto">
            <a:xfrm>
              <a:off x="1247" y="2273"/>
              <a:ext cx="68" cy="0"/>
            </a:xfrm>
            <a:prstGeom prst="line">
              <a:avLst/>
            </a:prstGeom>
            <a:noFill/>
            <a:ln w="25400">
              <a:solidFill>
                <a:srgbClr val="FF00FF"/>
              </a:solidFill>
              <a:round/>
              <a:headEnd/>
              <a:tailEnd/>
            </a:ln>
          </p:spPr>
          <p:txBody>
            <a:bodyPr/>
            <a:lstStyle/>
            <a:p>
              <a:endParaRPr lang="en-US"/>
            </a:p>
          </p:txBody>
        </p:sp>
        <p:sp>
          <p:nvSpPr>
            <p:cNvPr id="143466" name="Line 6"/>
            <p:cNvSpPr>
              <a:spLocks noChangeShapeType="1"/>
            </p:cNvSpPr>
            <p:nvPr/>
          </p:nvSpPr>
          <p:spPr bwMode="auto">
            <a:xfrm>
              <a:off x="1315" y="2387"/>
              <a:ext cx="0" cy="68"/>
            </a:xfrm>
            <a:prstGeom prst="line">
              <a:avLst/>
            </a:prstGeom>
            <a:noFill/>
            <a:ln w="25400">
              <a:solidFill>
                <a:srgbClr val="FF00FF"/>
              </a:solidFill>
              <a:round/>
              <a:headEnd/>
              <a:tailEnd/>
            </a:ln>
          </p:spPr>
          <p:txBody>
            <a:bodyPr/>
            <a:lstStyle/>
            <a:p>
              <a:endParaRPr lang="en-US"/>
            </a:p>
          </p:txBody>
        </p:sp>
        <p:sp>
          <p:nvSpPr>
            <p:cNvPr id="143467" name="Line 7"/>
            <p:cNvSpPr>
              <a:spLocks noChangeShapeType="1"/>
            </p:cNvSpPr>
            <p:nvPr/>
          </p:nvSpPr>
          <p:spPr bwMode="auto">
            <a:xfrm>
              <a:off x="1247" y="2387"/>
              <a:ext cx="0" cy="271"/>
            </a:xfrm>
            <a:prstGeom prst="line">
              <a:avLst/>
            </a:prstGeom>
            <a:noFill/>
            <a:ln w="25400">
              <a:solidFill>
                <a:srgbClr val="FF00FF"/>
              </a:solidFill>
              <a:round/>
              <a:headEnd/>
              <a:tailEnd/>
            </a:ln>
          </p:spPr>
          <p:txBody>
            <a:bodyPr/>
            <a:lstStyle/>
            <a:p>
              <a:endParaRPr lang="en-US"/>
            </a:p>
          </p:txBody>
        </p:sp>
        <p:sp>
          <p:nvSpPr>
            <p:cNvPr id="143468" name="Line 8"/>
            <p:cNvSpPr>
              <a:spLocks noChangeShapeType="1"/>
            </p:cNvSpPr>
            <p:nvPr/>
          </p:nvSpPr>
          <p:spPr bwMode="auto">
            <a:xfrm>
              <a:off x="1247" y="2273"/>
              <a:ext cx="0" cy="46"/>
            </a:xfrm>
            <a:prstGeom prst="line">
              <a:avLst/>
            </a:prstGeom>
            <a:noFill/>
            <a:ln w="25400">
              <a:solidFill>
                <a:srgbClr val="FF00FF"/>
              </a:solidFill>
              <a:round/>
              <a:headEnd/>
              <a:tailEnd/>
            </a:ln>
          </p:spPr>
          <p:txBody>
            <a:bodyPr/>
            <a:lstStyle/>
            <a:p>
              <a:endParaRPr lang="en-US"/>
            </a:p>
          </p:txBody>
        </p:sp>
        <p:sp>
          <p:nvSpPr>
            <p:cNvPr id="143469" name="Line 9"/>
            <p:cNvSpPr>
              <a:spLocks noChangeShapeType="1"/>
            </p:cNvSpPr>
            <p:nvPr/>
          </p:nvSpPr>
          <p:spPr bwMode="auto">
            <a:xfrm>
              <a:off x="930" y="2659"/>
              <a:ext cx="430" cy="0"/>
            </a:xfrm>
            <a:prstGeom prst="line">
              <a:avLst/>
            </a:prstGeom>
            <a:noFill/>
            <a:ln w="25400">
              <a:solidFill>
                <a:srgbClr val="FF00FF"/>
              </a:solidFill>
              <a:round/>
              <a:headEnd/>
              <a:tailEnd/>
            </a:ln>
          </p:spPr>
          <p:txBody>
            <a:bodyPr/>
            <a:lstStyle/>
            <a:p>
              <a:endParaRPr lang="en-US"/>
            </a:p>
          </p:txBody>
        </p:sp>
        <p:sp>
          <p:nvSpPr>
            <p:cNvPr id="143470" name="Line 10"/>
            <p:cNvSpPr>
              <a:spLocks noChangeShapeType="1"/>
            </p:cNvSpPr>
            <p:nvPr/>
          </p:nvSpPr>
          <p:spPr bwMode="auto">
            <a:xfrm>
              <a:off x="930" y="2660"/>
              <a:ext cx="0" cy="203"/>
            </a:xfrm>
            <a:prstGeom prst="line">
              <a:avLst/>
            </a:prstGeom>
            <a:noFill/>
            <a:ln w="25400">
              <a:solidFill>
                <a:srgbClr val="FF00FF"/>
              </a:solidFill>
              <a:round/>
              <a:headEnd/>
              <a:tailEnd/>
            </a:ln>
          </p:spPr>
          <p:txBody>
            <a:bodyPr/>
            <a:lstStyle/>
            <a:p>
              <a:endParaRPr lang="en-US"/>
            </a:p>
          </p:txBody>
        </p:sp>
        <p:sp>
          <p:nvSpPr>
            <p:cNvPr id="143471" name="Line 11"/>
            <p:cNvSpPr>
              <a:spLocks noChangeShapeType="1"/>
            </p:cNvSpPr>
            <p:nvPr/>
          </p:nvSpPr>
          <p:spPr bwMode="auto">
            <a:xfrm>
              <a:off x="839" y="2863"/>
              <a:ext cx="90" cy="0"/>
            </a:xfrm>
            <a:prstGeom prst="line">
              <a:avLst/>
            </a:prstGeom>
            <a:noFill/>
            <a:ln w="25400">
              <a:solidFill>
                <a:srgbClr val="FF00FF"/>
              </a:solidFill>
              <a:round/>
              <a:headEnd/>
              <a:tailEnd/>
            </a:ln>
          </p:spPr>
          <p:txBody>
            <a:bodyPr/>
            <a:lstStyle/>
            <a:p>
              <a:endParaRPr lang="en-US"/>
            </a:p>
          </p:txBody>
        </p:sp>
        <p:sp>
          <p:nvSpPr>
            <p:cNvPr id="143472" name="Line 12"/>
            <p:cNvSpPr>
              <a:spLocks noChangeShapeType="1"/>
            </p:cNvSpPr>
            <p:nvPr/>
          </p:nvSpPr>
          <p:spPr bwMode="auto">
            <a:xfrm>
              <a:off x="839" y="2863"/>
              <a:ext cx="0" cy="91"/>
            </a:xfrm>
            <a:prstGeom prst="line">
              <a:avLst/>
            </a:prstGeom>
            <a:noFill/>
            <a:ln w="25400">
              <a:solidFill>
                <a:srgbClr val="FF00FF"/>
              </a:solidFill>
              <a:round/>
              <a:headEnd/>
              <a:tailEnd/>
            </a:ln>
          </p:spPr>
          <p:txBody>
            <a:bodyPr/>
            <a:lstStyle/>
            <a:p>
              <a:endParaRPr lang="en-US"/>
            </a:p>
          </p:txBody>
        </p:sp>
        <p:sp>
          <p:nvSpPr>
            <p:cNvPr id="143473" name="Line 13"/>
            <p:cNvSpPr>
              <a:spLocks noChangeShapeType="1"/>
            </p:cNvSpPr>
            <p:nvPr/>
          </p:nvSpPr>
          <p:spPr bwMode="auto">
            <a:xfrm>
              <a:off x="1360" y="2659"/>
              <a:ext cx="0" cy="68"/>
            </a:xfrm>
            <a:prstGeom prst="line">
              <a:avLst/>
            </a:prstGeom>
            <a:noFill/>
            <a:ln w="25400">
              <a:solidFill>
                <a:srgbClr val="FF00FF"/>
              </a:solidFill>
              <a:round/>
              <a:headEnd/>
              <a:tailEnd/>
            </a:ln>
          </p:spPr>
          <p:txBody>
            <a:bodyPr/>
            <a:lstStyle/>
            <a:p>
              <a:endParaRPr lang="en-US"/>
            </a:p>
          </p:txBody>
        </p:sp>
        <p:sp>
          <p:nvSpPr>
            <p:cNvPr id="143474" name="Line 14"/>
            <p:cNvSpPr>
              <a:spLocks noChangeShapeType="1"/>
            </p:cNvSpPr>
            <p:nvPr/>
          </p:nvSpPr>
          <p:spPr bwMode="auto">
            <a:xfrm>
              <a:off x="1682" y="822"/>
              <a:ext cx="155" cy="0"/>
            </a:xfrm>
            <a:prstGeom prst="line">
              <a:avLst/>
            </a:prstGeom>
            <a:noFill/>
            <a:ln w="25400">
              <a:solidFill>
                <a:srgbClr val="CC3300"/>
              </a:solidFill>
              <a:round/>
              <a:headEnd/>
              <a:tailEnd/>
            </a:ln>
          </p:spPr>
          <p:txBody>
            <a:bodyPr/>
            <a:lstStyle/>
            <a:p>
              <a:endParaRPr lang="en-US"/>
            </a:p>
          </p:txBody>
        </p:sp>
        <p:sp>
          <p:nvSpPr>
            <p:cNvPr id="143475" name="Line 15"/>
            <p:cNvSpPr>
              <a:spLocks noChangeShapeType="1"/>
            </p:cNvSpPr>
            <p:nvPr/>
          </p:nvSpPr>
          <p:spPr bwMode="auto">
            <a:xfrm flipV="1">
              <a:off x="816" y="2703"/>
              <a:ext cx="90" cy="1"/>
            </a:xfrm>
            <a:prstGeom prst="line">
              <a:avLst/>
            </a:prstGeom>
            <a:noFill/>
            <a:ln w="25400">
              <a:solidFill>
                <a:srgbClr val="3366FF"/>
              </a:solidFill>
              <a:round/>
              <a:headEnd/>
              <a:tailEnd/>
            </a:ln>
          </p:spPr>
          <p:txBody>
            <a:bodyPr/>
            <a:lstStyle/>
            <a:p>
              <a:endParaRPr lang="en-US"/>
            </a:p>
          </p:txBody>
        </p:sp>
        <p:sp>
          <p:nvSpPr>
            <p:cNvPr id="143476" name="Line 16"/>
            <p:cNvSpPr>
              <a:spLocks noChangeShapeType="1"/>
            </p:cNvSpPr>
            <p:nvPr/>
          </p:nvSpPr>
          <p:spPr bwMode="auto">
            <a:xfrm>
              <a:off x="884" y="822"/>
              <a:ext cx="387" cy="0"/>
            </a:xfrm>
            <a:prstGeom prst="line">
              <a:avLst/>
            </a:prstGeom>
            <a:noFill/>
            <a:ln w="25400">
              <a:solidFill>
                <a:srgbClr val="CC3300"/>
              </a:solidFill>
              <a:round/>
              <a:headEnd/>
              <a:tailEnd/>
            </a:ln>
          </p:spPr>
          <p:txBody>
            <a:bodyPr/>
            <a:lstStyle/>
            <a:p>
              <a:endParaRPr lang="en-US"/>
            </a:p>
          </p:txBody>
        </p:sp>
        <p:sp>
          <p:nvSpPr>
            <p:cNvPr id="143477" name="Line 17"/>
            <p:cNvSpPr>
              <a:spLocks noChangeShapeType="1"/>
            </p:cNvSpPr>
            <p:nvPr/>
          </p:nvSpPr>
          <p:spPr bwMode="auto">
            <a:xfrm>
              <a:off x="884" y="822"/>
              <a:ext cx="0" cy="1202"/>
            </a:xfrm>
            <a:prstGeom prst="line">
              <a:avLst/>
            </a:prstGeom>
            <a:noFill/>
            <a:ln w="25400">
              <a:solidFill>
                <a:srgbClr val="CC3300"/>
              </a:solidFill>
              <a:round/>
              <a:headEnd/>
              <a:tailEnd/>
            </a:ln>
          </p:spPr>
          <p:txBody>
            <a:bodyPr/>
            <a:lstStyle/>
            <a:p>
              <a:endParaRPr lang="en-US"/>
            </a:p>
          </p:txBody>
        </p:sp>
        <p:sp>
          <p:nvSpPr>
            <p:cNvPr id="143478" name="Line 18"/>
            <p:cNvSpPr>
              <a:spLocks noChangeShapeType="1"/>
            </p:cNvSpPr>
            <p:nvPr/>
          </p:nvSpPr>
          <p:spPr bwMode="auto">
            <a:xfrm>
              <a:off x="884" y="2183"/>
              <a:ext cx="0" cy="90"/>
            </a:xfrm>
            <a:prstGeom prst="line">
              <a:avLst/>
            </a:prstGeom>
            <a:noFill/>
            <a:ln w="25400">
              <a:solidFill>
                <a:srgbClr val="CC3300"/>
              </a:solidFill>
              <a:round/>
              <a:headEnd/>
              <a:tailEnd/>
            </a:ln>
          </p:spPr>
          <p:txBody>
            <a:bodyPr/>
            <a:lstStyle/>
            <a:p>
              <a:endParaRPr lang="en-US"/>
            </a:p>
          </p:txBody>
        </p:sp>
        <p:sp>
          <p:nvSpPr>
            <p:cNvPr id="143479" name="Line 19"/>
            <p:cNvSpPr>
              <a:spLocks noChangeShapeType="1"/>
            </p:cNvSpPr>
            <p:nvPr/>
          </p:nvSpPr>
          <p:spPr bwMode="auto">
            <a:xfrm>
              <a:off x="862" y="2273"/>
              <a:ext cx="68" cy="0"/>
            </a:xfrm>
            <a:prstGeom prst="line">
              <a:avLst/>
            </a:prstGeom>
            <a:noFill/>
            <a:ln w="25400">
              <a:solidFill>
                <a:srgbClr val="CC3300"/>
              </a:solidFill>
              <a:round/>
              <a:headEnd/>
              <a:tailEnd/>
            </a:ln>
          </p:spPr>
          <p:txBody>
            <a:bodyPr/>
            <a:lstStyle/>
            <a:p>
              <a:endParaRPr lang="en-US"/>
            </a:p>
          </p:txBody>
        </p:sp>
        <p:sp>
          <p:nvSpPr>
            <p:cNvPr id="143480" name="Line 20"/>
            <p:cNvSpPr>
              <a:spLocks noChangeShapeType="1"/>
            </p:cNvSpPr>
            <p:nvPr/>
          </p:nvSpPr>
          <p:spPr bwMode="auto">
            <a:xfrm>
              <a:off x="862" y="2387"/>
              <a:ext cx="0" cy="271"/>
            </a:xfrm>
            <a:prstGeom prst="line">
              <a:avLst/>
            </a:prstGeom>
            <a:noFill/>
            <a:ln w="25400">
              <a:solidFill>
                <a:srgbClr val="CC3300"/>
              </a:solidFill>
              <a:round/>
              <a:headEnd/>
              <a:tailEnd/>
            </a:ln>
          </p:spPr>
          <p:txBody>
            <a:bodyPr/>
            <a:lstStyle/>
            <a:p>
              <a:endParaRPr lang="en-US"/>
            </a:p>
          </p:txBody>
        </p:sp>
        <p:sp>
          <p:nvSpPr>
            <p:cNvPr id="143481" name="Line 21"/>
            <p:cNvSpPr>
              <a:spLocks noChangeShapeType="1"/>
            </p:cNvSpPr>
            <p:nvPr/>
          </p:nvSpPr>
          <p:spPr bwMode="auto">
            <a:xfrm>
              <a:off x="862" y="2273"/>
              <a:ext cx="0" cy="46"/>
            </a:xfrm>
            <a:prstGeom prst="line">
              <a:avLst/>
            </a:prstGeom>
            <a:noFill/>
            <a:ln w="25400">
              <a:solidFill>
                <a:srgbClr val="CC3300"/>
              </a:solidFill>
              <a:round/>
              <a:headEnd/>
              <a:tailEnd/>
            </a:ln>
          </p:spPr>
          <p:txBody>
            <a:bodyPr/>
            <a:lstStyle/>
            <a:p>
              <a:endParaRPr lang="en-US"/>
            </a:p>
          </p:txBody>
        </p:sp>
        <p:sp>
          <p:nvSpPr>
            <p:cNvPr id="143482" name="Line 22"/>
            <p:cNvSpPr>
              <a:spLocks noChangeShapeType="1"/>
            </p:cNvSpPr>
            <p:nvPr/>
          </p:nvSpPr>
          <p:spPr bwMode="auto">
            <a:xfrm>
              <a:off x="930" y="2273"/>
              <a:ext cx="0" cy="46"/>
            </a:xfrm>
            <a:prstGeom prst="line">
              <a:avLst/>
            </a:prstGeom>
            <a:noFill/>
            <a:ln w="25400">
              <a:solidFill>
                <a:srgbClr val="CC3300"/>
              </a:solidFill>
              <a:round/>
              <a:headEnd/>
              <a:tailEnd/>
            </a:ln>
          </p:spPr>
          <p:txBody>
            <a:bodyPr/>
            <a:lstStyle/>
            <a:p>
              <a:endParaRPr lang="en-US"/>
            </a:p>
          </p:txBody>
        </p:sp>
        <p:sp>
          <p:nvSpPr>
            <p:cNvPr id="143483" name="Line 23"/>
            <p:cNvSpPr>
              <a:spLocks noChangeShapeType="1"/>
            </p:cNvSpPr>
            <p:nvPr/>
          </p:nvSpPr>
          <p:spPr bwMode="auto">
            <a:xfrm>
              <a:off x="930" y="2387"/>
              <a:ext cx="0" cy="68"/>
            </a:xfrm>
            <a:prstGeom prst="line">
              <a:avLst/>
            </a:prstGeom>
            <a:noFill/>
            <a:ln w="25400">
              <a:solidFill>
                <a:srgbClr val="CC3300"/>
              </a:solidFill>
              <a:round/>
              <a:headEnd/>
              <a:tailEnd/>
            </a:ln>
          </p:spPr>
          <p:txBody>
            <a:bodyPr/>
            <a:lstStyle/>
            <a:p>
              <a:endParaRPr lang="en-US"/>
            </a:p>
          </p:txBody>
        </p:sp>
        <p:sp>
          <p:nvSpPr>
            <p:cNvPr id="143484" name="Line 24"/>
            <p:cNvSpPr>
              <a:spLocks noChangeShapeType="1"/>
            </p:cNvSpPr>
            <p:nvPr/>
          </p:nvSpPr>
          <p:spPr bwMode="auto">
            <a:xfrm>
              <a:off x="771" y="2659"/>
              <a:ext cx="0" cy="295"/>
            </a:xfrm>
            <a:prstGeom prst="line">
              <a:avLst/>
            </a:prstGeom>
            <a:noFill/>
            <a:ln w="25400">
              <a:solidFill>
                <a:srgbClr val="CC3300"/>
              </a:solidFill>
              <a:round/>
              <a:headEnd/>
              <a:tailEnd/>
            </a:ln>
          </p:spPr>
          <p:txBody>
            <a:bodyPr/>
            <a:lstStyle/>
            <a:p>
              <a:endParaRPr lang="en-US"/>
            </a:p>
          </p:txBody>
        </p:sp>
        <p:sp>
          <p:nvSpPr>
            <p:cNvPr id="143485" name="Line 25"/>
            <p:cNvSpPr>
              <a:spLocks noChangeShapeType="1"/>
            </p:cNvSpPr>
            <p:nvPr/>
          </p:nvSpPr>
          <p:spPr bwMode="auto">
            <a:xfrm flipV="1">
              <a:off x="771" y="2659"/>
              <a:ext cx="90" cy="1"/>
            </a:xfrm>
            <a:prstGeom prst="line">
              <a:avLst/>
            </a:prstGeom>
            <a:noFill/>
            <a:ln w="25400">
              <a:solidFill>
                <a:srgbClr val="CC3300"/>
              </a:solidFill>
              <a:round/>
              <a:headEnd/>
              <a:tailEnd/>
            </a:ln>
          </p:spPr>
          <p:txBody>
            <a:bodyPr/>
            <a:lstStyle/>
            <a:p>
              <a:endParaRPr lang="en-US"/>
            </a:p>
          </p:txBody>
        </p:sp>
        <p:sp>
          <p:nvSpPr>
            <p:cNvPr id="143486" name="Text Box 26"/>
            <p:cNvSpPr txBox="1">
              <a:spLocks noChangeArrowheads="1"/>
            </p:cNvSpPr>
            <p:nvPr/>
          </p:nvSpPr>
          <p:spPr bwMode="auto">
            <a:xfrm>
              <a:off x="204" y="28"/>
              <a:ext cx="4377" cy="231"/>
            </a:xfrm>
            <a:prstGeom prst="rect">
              <a:avLst/>
            </a:prstGeom>
            <a:noFill/>
            <a:ln w="25400">
              <a:solidFill>
                <a:schemeClr val="tx1"/>
              </a:solidFill>
              <a:miter lim="800000"/>
              <a:headEnd/>
              <a:tailEnd/>
            </a:ln>
          </p:spPr>
          <p:txBody>
            <a:bodyPr>
              <a:spAutoFit/>
            </a:bodyPr>
            <a:lstStyle/>
            <a:p>
              <a:pPr algn="l">
                <a:spcBef>
                  <a:spcPct val="50000"/>
                </a:spcBef>
              </a:pPr>
              <a:r>
                <a:rPr lang="en-US" sz="1800" dirty="0">
                  <a:solidFill>
                    <a:srgbClr val="FF0000"/>
                  </a:solidFill>
                  <a:latin typeface="Times New Roman" pitchFamily="18" charset="0"/>
                </a:rPr>
                <a:t>REACTOR TRIP &amp; ESFAS</a:t>
              </a:r>
              <a:r>
                <a:rPr lang="en-US" sz="1800" dirty="0">
                  <a:solidFill>
                    <a:srgbClr val="FF0000"/>
                  </a:solidFill>
                </a:rPr>
                <a:t> </a:t>
              </a:r>
              <a:r>
                <a:rPr lang="en-US" dirty="0">
                  <a:solidFill>
                    <a:srgbClr val="FF0000"/>
                  </a:solidFill>
                  <a:latin typeface="Times New Roman" pitchFamily="18" charset="0"/>
                </a:rPr>
                <a:t>(PARAMETERS 6 THROUGH 13)</a:t>
              </a:r>
              <a:endParaRPr lang="en-US" dirty="0">
                <a:solidFill>
                  <a:schemeClr val="tx1"/>
                </a:solidFill>
                <a:latin typeface="Times New Roman" pitchFamily="18" charset="0"/>
              </a:endParaRPr>
            </a:p>
          </p:txBody>
        </p:sp>
        <p:sp>
          <p:nvSpPr>
            <p:cNvPr id="143487" name="Line 27"/>
            <p:cNvSpPr>
              <a:spLocks noChangeShapeType="1"/>
            </p:cNvSpPr>
            <p:nvPr/>
          </p:nvSpPr>
          <p:spPr bwMode="auto">
            <a:xfrm flipV="1">
              <a:off x="1837" y="595"/>
              <a:ext cx="0" cy="227"/>
            </a:xfrm>
            <a:prstGeom prst="line">
              <a:avLst/>
            </a:prstGeom>
            <a:noFill/>
            <a:ln w="25400">
              <a:solidFill>
                <a:srgbClr val="CC3300"/>
              </a:solidFill>
              <a:round/>
              <a:headEnd/>
              <a:tailEnd/>
            </a:ln>
          </p:spPr>
          <p:txBody>
            <a:bodyPr/>
            <a:lstStyle/>
            <a:p>
              <a:endParaRPr lang="en-US"/>
            </a:p>
          </p:txBody>
        </p:sp>
        <p:sp>
          <p:nvSpPr>
            <p:cNvPr id="143488" name="Line 28"/>
            <p:cNvSpPr>
              <a:spLocks noChangeShapeType="1"/>
            </p:cNvSpPr>
            <p:nvPr/>
          </p:nvSpPr>
          <p:spPr bwMode="auto">
            <a:xfrm>
              <a:off x="2290" y="595"/>
              <a:ext cx="0" cy="1452"/>
            </a:xfrm>
            <a:prstGeom prst="line">
              <a:avLst/>
            </a:prstGeom>
            <a:noFill/>
            <a:ln w="25400">
              <a:solidFill>
                <a:srgbClr val="3366FF"/>
              </a:solidFill>
              <a:round/>
              <a:headEnd/>
              <a:tailEnd/>
            </a:ln>
          </p:spPr>
          <p:txBody>
            <a:bodyPr/>
            <a:lstStyle/>
            <a:p>
              <a:endParaRPr lang="en-US"/>
            </a:p>
          </p:txBody>
        </p:sp>
        <p:sp>
          <p:nvSpPr>
            <p:cNvPr id="143489" name="Line 29"/>
            <p:cNvSpPr>
              <a:spLocks noChangeShapeType="1"/>
            </p:cNvSpPr>
            <p:nvPr/>
          </p:nvSpPr>
          <p:spPr bwMode="auto">
            <a:xfrm>
              <a:off x="2293" y="2183"/>
              <a:ext cx="0" cy="136"/>
            </a:xfrm>
            <a:prstGeom prst="line">
              <a:avLst/>
            </a:prstGeom>
            <a:noFill/>
            <a:ln w="25400">
              <a:solidFill>
                <a:srgbClr val="3366FF"/>
              </a:solidFill>
              <a:round/>
              <a:headEnd/>
              <a:tailEnd/>
            </a:ln>
          </p:spPr>
          <p:txBody>
            <a:bodyPr/>
            <a:lstStyle/>
            <a:p>
              <a:endParaRPr lang="en-US"/>
            </a:p>
          </p:txBody>
        </p:sp>
        <p:sp>
          <p:nvSpPr>
            <p:cNvPr id="143490" name="Line 30"/>
            <p:cNvSpPr>
              <a:spLocks noChangeShapeType="1"/>
            </p:cNvSpPr>
            <p:nvPr/>
          </p:nvSpPr>
          <p:spPr bwMode="auto">
            <a:xfrm>
              <a:off x="2222" y="2273"/>
              <a:ext cx="68" cy="0"/>
            </a:xfrm>
            <a:prstGeom prst="line">
              <a:avLst/>
            </a:prstGeom>
            <a:noFill/>
            <a:ln w="25400">
              <a:solidFill>
                <a:srgbClr val="3366FF"/>
              </a:solidFill>
              <a:round/>
              <a:headEnd/>
              <a:tailEnd/>
            </a:ln>
          </p:spPr>
          <p:txBody>
            <a:bodyPr/>
            <a:lstStyle/>
            <a:p>
              <a:endParaRPr lang="en-US"/>
            </a:p>
          </p:txBody>
        </p:sp>
        <p:sp>
          <p:nvSpPr>
            <p:cNvPr id="143491" name="Line 31"/>
            <p:cNvSpPr>
              <a:spLocks noChangeShapeType="1"/>
            </p:cNvSpPr>
            <p:nvPr/>
          </p:nvSpPr>
          <p:spPr bwMode="auto">
            <a:xfrm>
              <a:off x="2222" y="2273"/>
              <a:ext cx="0" cy="46"/>
            </a:xfrm>
            <a:prstGeom prst="line">
              <a:avLst/>
            </a:prstGeom>
            <a:noFill/>
            <a:ln w="25400">
              <a:solidFill>
                <a:srgbClr val="3366FF"/>
              </a:solidFill>
              <a:round/>
              <a:headEnd/>
              <a:tailEnd/>
            </a:ln>
          </p:spPr>
          <p:txBody>
            <a:bodyPr/>
            <a:lstStyle/>
            <a:p>
              <a:endParaRPr lang="en-US"/>
            </a:p>
          </p:txBody>
        </p:sp>
        <p:sp>
          <p:nvSpPr>
            <p:cNvPr id="143492" name="Line 32"/>
            <p:cNvSpPr>
              <a:spLocks noChangeShapeType="1"/>
            </p:cNvSpPr>
            <p:nvPr/>
          </p:nvSpPr>
          <p:spPr bwMode="auto">
            <a:xfrm>
              <a:off x="2290" y="2387"/>
              <a:ext cx="0" cy="68"/>
            </a:xfrm>
            <a:prstGeom prst="line">
              <a:avLst/>
            </a:prstGeom>
            <a:noFill/>
            <a:ln w="25400">
              <a:solidFill>
                <a:srgbClr val="3366FF"/>
              </a:solidFill>
              <a:round/>
              <a:headEnd/>
              <a:tailEnd/>
            </a:ln>
          </p:spPr>
          <p:txBody>
            <a:bodyPr/>
            <a:lstStyle/>
            <a:p>
              <a:endParaRPr lang="en-US"/>
            </a:p>
          </p:txBody>
        </p:sp>
        <p:sp>
          <p:nvSpPr>
            <p:cNvPr id="143493" name="Line 33"/>
            <p:cNvSpPr>
              <a:spLocks noChangeShapeType="1"/>
            </p:cNvSpPr>
            <p:nvPr/>
          </p:nvSpPr>
          <p:spPr bwMode="auto">
            <a:xfrm>
              <a:off x="2222" y="2411"/>
              <a:ext cx="0" cy="180"/>
            </a:xfrm>
            <a:prstGeom prst="line">
              <a:avLst/>
            </a:prstGeom>
            <a:noFill/>
            <a:ln w="25400">
              <a:solidFill>
                <a:srgbClr val="3366FF"/>
              </a:solidFill>
              <a:round/>
              <a:headEnd/>
              <a:tailEnd/>
            </a:ln>
          </p:spPr>
          <p:txBody>
            <a:bodyPr/>
            <a:lstStyle/>
            <a:p>
              <a:endParaRPr lang="en-US"/>
            </a:p>
          </p:txBody>
        </p:sp>
        <p:sp>
          <p:nvSpPr>
            <p:cNvPr id="143494" name="Line 34"/>
            <p:cNvSpPr>
              <a:spLocks noChangeShapeType="1"/>
            </p:cNvSpPr>
            <p:nvPr/>
          </p:nvSpPr>
          <p:spPr bwMode="auto">
            <a:xfrm>
              <a:off x="907" y="2591"/>
              <a:ext cx="1315" cy="0"/>
            </a:xfrm>
            <a:prstGeom prst="line">
              <a:avLst/>
            </a:prstGeom>
            <a:noFill/>
            <a:ln w="25400">
              <a:solidFill>
                <a:srgbClr val="3366FF"/>
              </a:solidFill>
              <a:round/>
              <a:headEnd/>
              <a:tailEnd/>
            </a:ln>
          </p:spPr>
          <p:txBody>
            <a:bodyPr/>
            <a:lstStyle/>
            <a:p>
              <a:endParaRPr lang="en-US"/>
            </a:p>
          </p:txBody>
        </p:sp>
        <p:sp>
          <p:nvSpPr>
            <p:cNvPr id="143495" name="Line 35"/>
            <p:cNvSpPr>
              <a:spLocks noChangeShapeType="1"/>
            </p:cNvSpPr>
            <p:nvPr/>
          </p:nvSpPr>
          <p:spPr bwMode="auto">
            <a:xfrm flipH="1">
              <a:off x="906" y="2591"/>
              <a:ext cx="1" cy="113"/>
            </a:xfrm>
            <a:prstGeom prst="line">
              <a:avLst/>
            </a:prstGeom>
            <a:noFill/>
            <a:ln w="25400">
              <a:solidFill>
                <a:srgbClr val="3366FF"/>
              </a:solidFill>
              <a:round/>
              <a:headEnd/>
              <a:tailEnd/>
            </a:ln>
          </p:spPr>
          <p:txBody>
            <a:bodyPr/>
            <a:lstStyle/>
            <a:p>
              <a:endParaRPr lang="en-US"/>
            </a:p>
          </p:txBody>
        </p:sp>
        <p:sp>
          <p:nvSpPr>
            <p:cNvPr id="143496" name="Line 36"/>
            <p:cNvSpPr>
              <a:spLocks noChangeShapeType="1"/>
            </p:cNvSpPr>
            <p:nvPr/>
          </p:nvSpPr>
          <p:spPr bwMode="auto">
            <a:xfrm flipH="1">
              <a:off x="816" y="2704"/>
              <a:ext cx="1" cy="250"/>
            </a:xfrm>
            <a:prstGeom prst="line">
              <a:avLst/>
            </a:prstGeom>
            <a:noFill/>
            <a:ln w="25400">
              <a:solidFill>
                <a:srgbClr val="3366FF"/>
              </a:solidFill>
              <a:round/>
              <a:headEnd/>
              <a:tailEnd/>
            </a:ln>
          </p:spPr>
          <p:txBody>
            <a:bodyPr/>
            <a:lstStyle/>
            <a:p>
              <a:endParaRPr lang="en-US"/>
            </a:p>
          </p:txBody>
        </p:sp>
        <p:sp>
          <p:nvSpPr>
            <p:cNvPr id="143497" name="Line 37"/>
            <p:cNvSpPr>
              <a:spLocks noChangeShapeType="1"/>
            </p:cNvSpPr>
            <p:nvPr/>
          </p:nvSpPr>
          <p:spPr bwMode="auto">
            <a:xfrm>
              <a:off x="3447" y="595"/>
              <a:ext cx="0" cy="1021"/>
            </a:xfrm>
            <a:prstGeom prst="line">
              <a:avLst/>
            </a:prstGeom>
            <a:noFill/>
            <a:ln w="25400">
              <a:solidFill>
                <a:srgbClr val="99FF33"/>
              </a:solidFill>
              <a:round/>
              <a:headEnd/>
              <a:tailEnd/>
            </a:ln>
          </p:spPr>
          <p:txBody>
            <a:bodyPr/>
            <a:lstStyle/>
            <a:p>
              <a:endParaRPr lang="en-US"/>
            </a:p>
          </p:txBody>
        </p:sp>
        <p:sp>
          <p:nvSpPr>
            <p:cNvPr id="143498" name="Line 38"/>
            <p:cNvSpPr>
              <a:spLocks noChangeShapeType="1"/>
            </p:cNvSpPr>
            <p:nvPr/>
          </p:nvSpPr>
          <p:spPr bwMode="auto">
            <a:xfrm>
              <a:off x="3243" y="1616"/>
              <a:ext cx="204" cy="0"/>
            </a:xfrm>
            <a:prstGeom prst="line">
              <a:avLst/>
            </a:prstGeom>
            <a:noFill/>
            <a:ln w="25400">
              <a:solidFill>
                <a:srgbClr val="99FF33"/>
              </a:solidFill>
              <a:round/>
              <a:headEnd/>
              <a:tailEnd/>
            </a:ln>
          </p:spPr>
          <p:txBody>
            <a:bodyPr/>
            <a:lstStyle/>
            <a:p>
              <a:endParaRPr lang="en-US"/>
            </a:p>
          </p:txBody>
        </p:sp>
        <p:sp>
          <p:nvSpPr>
            <p:cNvPr id="143499" name="Line 39"/>
            <p:cNvSpPr>
              <a:spLocks noChangeShapeType="1"/>
            </p:cNvSpPr>
            <p:nvPr/>
          </p:nvSpPr>
          <p:spPr bwMode="auto">
            <a:xfrm>
              <a:off x="3243" y="1616"/>
              <a:ext cx="0" cy="113"/>
            </a:xfrm>
            <a:prstGeom prst="line">
              <a:avLst/>
            </a:prstGeom>
            <a:noFill/>
            <a:ln w="25400">
              <a:solidFill>
                <a:srgbClr val="99FF33"/>
              </a:solidFill>
              <a:round/>
              <a:headEnd/>
              <a:tailEnd/>
            </a:ln>
          </p:spPr>
          <p:txBody>
            <a:bodyPr/>
            <a:lstStyle/>
            <a:p>
              <a:endParaRPr lang="en-US"/>
            </a:p>
          </p:txBody>
        </p:sp>
        <p:sp>
          <p:nvSpPr>
            <p:cNvPr id="143500" name="Line 40"/>
            <p:cNvSpPr>
              <a:spLocks noChangeShapeType="1"/>
            </p:cNvSpPr>
            <p:nvPr/>
          </p:nvSpPr>
          <p:spPr bwMode="auto">
            <a:xfrm>
              <a:off x="3243" y="1616"/>
              <a:ext cx="0" cy="113"/>
            </a:xfrm>
            <a:prstGeom prst="line">
              <a:avLst/>
            </a:prstGeom>
            <a:noFill/>
            <a:ln w="25400">
              <a:solidFill>
                <a:srgbClr val="99FF33"/>
              </a:solidFill>
              <a:round/>
              <a:headEnd/>
              <a:tailEnd/>
            </a:ln>
          </p:spPr>
          <p:txBody>
            <a:bodyPr/>
            <a:lstStyle/>
            <a:p>
              <a:endParaRPr lang="en-US"/>
            </a:p>
          </p:txBody>
        </p:sp>
        <p:sp>
          <p:nvSpPr>
            <p:cNvPr id="143501" name="Line 41"/>
            <p:cNvSpPr>
              <a:spLocks noChangeShapeType="1"/>
            </p:cNvSpPr>
            <p:nvPr/>
          </p:nvSpPr>
          <p:spPr bwMode="auto">
            <a:xfrm>
              <a:off x="3243" y="1616"/>
              <a:ext cx="0" cy="113"/>
            </a:xfrm>
            <a:prstGeom prst="line">
              <a:avLst/>
            </a:prstGeom>
            <a:noFill/>
            <a:ln w="25400">
              <a:solidFill>
                <a:srgbClr val="99FF33"/>
              </a:solidFill>
              <a:round/>
              <a:headEnd/>
              <a:tailEnd/>
            </a:ln>
          </p:spPr>
          <p:txBody>
            <a:bodyPr/>
            <a:lstStyle/>
            <a:p>
              <a:endParaRPr lang="en-US"/>
            </a:p>
          </p:txBody>
        </p:sp>
        <p:sp>
          <p:nvSpPr>
            <p:cNvPr id="143502" name="Line 42"/>
            <p:cNvSpPr>
              <a:spLocks noChangeShapeType="1"/>
            </p:cNvSpPr>
            <p:nvPr/>
          </p:nvSpPr>
          <p:spPr bwMode="auto">
            <a:xfrm>
              <a:off x="3220" y="1866"/>
              <a:ext cx="0" cy="181"/>
            </a:xfrm>
            <a:prstGeom prst="line">
              <a:avLst/>
            </a:prstGeom>
            <a:noFill/>
            <a:ln w="25400">
              <a:solidFill>
                <a:srgbClr val="99FF33"/>
              </a:solidFill>
              <a:round/>
              <a:headEnd/>
              <a:tailEnd/>
            </a:ln>
          </p:spPr>
          <p:txBody>
            <a:bodyPr/>
            <a:lstStyle/>
            <a:p>
              <a:endParaRPr lang="en-US"/>
            </a:p>
          </p:txBody>
        </p:sp>
        <p:sp>
          <p:nvSpPr>
            <p:cNvPr id="143503" name="Line 43"/>
            <p:cNvSpPr>
              <a:spLocks noChangeShapeType="1"/>
            </p:cNvSpPr>
            <p:nvPr/>
          </p:nvSpPr>
          <p:spPr bwMode="auto">
            <a:xfrm>
              <a:off x="3220" y="2183"/>
              <a:ext cx="0" cy="136"/>
            </a:xfrm>
            <a:prstGeom prst="line">
              <a:avLst/>
            </a:prstGeom>
            <a:noFill/>
            <a:ln w="25400">
              <a:solidFill>
                <a:srgbClr val="99FF33"/>
              </a:solidFill>
              <a:round/>
              <a:headEnd/>
              <a:tailEnd/>
            </a:ln>
          </p:spPr>
          <p:txBody>
            <a:bodyPr/>
            <a:lstStyle/>
            <a:p>
              <a:endParaRPr lang="en-US"/>
            </a:p>
          </p:txBody>
        </p:sp>
        <p:sp>
          <p:nvSpPr>
            <p:cNvPr id="143504" name="Line 44"/>
            <p:cNvSpPr>
              <a:spLocks noChangeShapeType="1"/>
            </p:cNvSpPr>
            <p:nvPr/>
          </p:nvSpPr>
          <p:spPr bwMode="auto">
            <a:xfrm>
              <a:off x="3084" y="2295"/>
              <a:ext cx="136" cy="1"/>
            </a:xfrm>
            <a:prstGeom prst="line">
              <a:avLst/>
            </a:prstGeom>
            <a:noFill/>
            <a:ln w="25400">
              <a:solidFill>
                <a:srgbClr val="99FF33"/>
              </a:solidFill>
              <a:round/>
              <a:headEnd/>
              <a:tailEnd/>
            </a:ln>
          </p:spPr>
          <p:txBody>
            <a:bodyPr/>
            <a:lstStyle/>
            <a:p>
              <a:endParaRPr lang="en-US"/>
            </a:p>
          </p:txBody>
        </p:sp>
        <p:sp>
          <p:nvSpPr>
            <p:cNvPr id="143505" name="Line 45"/>
            <p:cNvSpPr>
              <a:spLocks noChangeShapeType="1"/>
            </p:cNvSpPr>
            <p:nvPr/>
          </p:nvSpPr>
          <p:spPr bwMode="auto">
            <a:xfrm>
              <a:off x="3084" y="2295"/>
              <a:ext cx="0" cy="46"/>
            </a:xfrm>
            <a:prstGeom prst="line">
              <a:avLst/>
            </a:prstGeom>
            <a:noFill/>
            <a:ln w="25400">
              <a:solidFill>
                <a:srgbClr val="99FF33"/>
              </a:solidFill>
              <a:round/>
              <a:headEnd/>
              <a:tailEnd/>
            </a:ln>
          </p:spPr>
          <p:txBody>
            <a:bodyPr/>
            <a:lstStyle/>
            <a:p>
              <a:endParaRPr lang="en-US"/>
            </a:p>
          </p:txBody>
        </p:sp>
        <p:sp>
          <p:nvSpPr>
            <p:cNvPr id="143506" name="Line 46"/>
            <p:cNvSpPr>
              <a:spLocks noChangeShapeType="1"/>
            </p:cNvSpPr>
            <p:nvPr/>
          </p:nvSpPr>
          <p:spPr bwMode="auto">
            <a:xfrm>
              <a:off x="3220" y="2410"/>
              <a:ext cx="0" cy="68"/>
            </a:xfrm>
            <a:prstGeom prst="line">
              <a:avLst/>
            </a:prstGeom>
            <a:noFill/>
            <a:ln w="25400">
              <a:solidFill>
                <a:srgbClr val="99FF33"/>
              </a:solidFill>
              <a:round/>
              <a:headEnd/>
              <a:tailEnd/>
            </a:ln>
          </p:spPr>
          <p:txBody>
            <a:bodyPr/>
            <a:lstStyle/>
            <a:p>
              <a:endParaRPr lang="en-US"/>
            </a:p>
          </p:txBody>
        </p:sp>
        <p:sp>
          <p:nvSpPr>
            <p:cNvPr id="143507" name="Line 47"/>
            <p:cNvSpPr>
              <a:spLocks noChangeShapeType="1"/>
            </p:cNvSpPr>
            <p:nvPr/>
          </p:nvSpPr>
          <p:spPr bwMode="auto">
            <a:xfrm>
              <a:off x="3084" y="2409"/>
              <a:ext cx="0" cy="137"/>
            </a:xfrm>
            <a:prstGeom prst="line">
              <a:avLst/>
            </a:prstGeom>
            <a:noFill/>
            <a:ln w="25400">
              <a:solidFill>
                <a:srgbClr val="99FF33"/>
              </a:solidFill>
              <a:round/>
              <a:headEnd/>
              <a:tailEnd/>
            </a:ln>
          </p:spPr>
          <p:txBody>
            <a:bodyPr/>
            <a:lstStyle/>
            <a:p>
              <a:endParaRPr lang="en-US"/>
            </a:p>
          </p:txBody>
        </p:sp>
        <p:sp>
          <p:nvSpPr>
            <p:cNvPr id="143508" name="Line 48"/>
            <p:cNvSpPr>
              <a:spLocks noChangeShapeType="1"/>
            </p:cNvSpPr>
            <p:nvPr/>
          </p:nvSpPr>
          <p:spPr bwMode="auto">
            <a:xfrm>
              <a:off x="1315" y="2546"/>
              <a:ext cx="1769" cy="0"/>
            </a:xfrm>
            <a:prstGeom prst="line">
              <a:avLst/>
            </a:prstGeom>
            <a:noFill/>
            <a:ln w="25400">
              <a:solidFill>
                <a:srgbClr val="99FF33"/>
              </a:solidFill>
              <a:round/>
              <a:headEnd/>
              <a:tailEnd/>
            </a:ln>
          </p:spPr>
          <p:txBody>
            <a:bodyPr/>
            <a:lstStyle/>
            <a:p>
              <a:endParaRPr lang="en-US"/>
            </a:p>
          </p:txBody>
        </p:sp>
        <p:sp>
          <p:nvSpPr>
            <p:cNvPr id="143509" name="Line 49"/>
            <p:cNvSpPr>
              <a:spLocks noChangeShapeType="1"/>
            </p:cNvSpPr>
            <p:nvPr/>
          </p:nvSpPr>
          <p:spPr bwMode="auto">
            <a:xfrm>
              <a:off x="1315" y="2546"/>
              <a:ext cx="0" cy="157"/>
            </a:xfrm>
            <a:prstGeom prst="line">
              <a:avLst/>
            </a:prstGeom>
            <a:noFill/>
            <a:ln w="25400">
              <a:solidFill>
                <a:srgbClr val="99FF33"/>
              </a:solidFill>
              <a:round/>
              <a:headEnd/>
              <a:tailEnd/>
            </a:ln>
          </p:spPr>
          <p:txBody>
            <a:bodyPr/>
            <a:lstStyle/>
            <a:p>
              <a:endParaRPr lang="en-US"/>
            </a:p>
          </p:txBody>
        </p:sp>
      </p:grpSp>
      <p:sp>
        <p:nvSpPr>
          <p:cNvPr id="143363" name="Line 10"/>
          <p:cNvSpPr>
            <a:spLocks noChangeShapeType="1"/>
          </p:cNvSpPr>
          <p:nvPr/>
        </p:nvSpPr>
        <p:spPr bwMode="auto">
          <a:xfrm>
            <a:off x="2670175" y="1219200"/>
            <a:ext cx="0" cy="2035175"/>
          </a:xfrm>
          <a:prstGeom prst="line">
            <a:avLst/>
          </a:prstGeom>
          <a:noFill/>
          <a:ln w="25400">
            <a:solidFill>
              <a:srgbClr val="FF9900"/>
            </a:solidFill>
            <a:round/>
            <a:headEnd/>
            <a:tailEnd/>
          </a:ln>
        </p:spPr>
        <p:txBody>
          <a:bodyPr/>
          <a:lstStyle/>
          <a:p>
            <a:endParaRPr lang="en-US"/>
          </a:p>
        </p:txBody>
      </p:sp>
      <p:sp>
        <p:nvSpPr>
          <p:cNvPr id="143364" name="Line 10"/>
          <p:cNvSpPr>
            <a:spLocks noChangeShapeType="1"/>
          </p:cNvSpPr>
          <p:nvPr/>
        </p:nvSpPr>
        <p:spPr bwMode="auto">
          <a:xfrm>
            <a:off x="1063625" y="1219200"/>
            <a:ext cx="3175" cy="1993900"/>
          </a:xfrm>
          <a:prstGeom prst="line">
            <a:avLst/>
          </a:prstGeom>
          <a:noFill/>
          <a:ln w="25400">
            <a:solidFill>
              <a:srgbClr val="FF9900"/>
            </a:solidFill>
            <a:round/>
            <a:headEnd/>
            <a:tailEnd/>
          </a:ln>
        </p:spPr>
        <p:txBody>
          <a:bodyPr/>
          <a:lstStyle/>
          <a:p>
            <a:endParaRPr lang="en-US"/>
          </a:p>
        </p:txBody>
      </p:sp>
      <p:sp>
        <p:nvSpPr>
          <p:cNvPr id="143365" name="Line 10"/>
          <p:cNvSpPr>
            <a:spLocks noChangeShapeType="1"/>
          </p:cNvSpPr>
          <p:nvPr/>
        </p:nvSpPr>
        <p:spPr bwMode="auto">
          <a:xfrm>
            <a:off x="2743200" y="944563"/>
            <a:ext cx="0" cy="274637"/>
          </a:xfrm>
          <a:prstGeom prst="line">
            <a:avLst/>
          </a:prstGeom>
          <a:noFill/>
          <a:ln w="25400">
            <a:solidFill>
              <a:srgbClr val="FF9900"/>
            </a:solidFill>
            <a:round/>
            <a:headEnd/>
            <a:tailEnd/>
          </a:ln>
        </p:spPr>
        <p:txBody>
          <a:bodyPr/>
          <a:lstStyle/>
          <a:p>
            <a:endParaRPr lang="en-US"/>
          </a:p>
        </p:txBody>
      </p:sp>
      <p:sp>
        <p:nvSpPr>
          <p:cNvPr id="143366" name="Line 17"/>
          <p:cNvSpPr>
            <a:spLocks noChangeShapeType="1"/>
          </p:cNvSpPr>
          <p:nvPr/>
        </p:nvSpPr>
        <p:spPr bwMode="auto">
          <a:xfrm>
            <a:off x="2916238" y="1304925"/>
            <a:ext cx="0" cy="1908175"/>
          </a:xfrm>
          <a:prstGeom prst="line">
            <a:avLst/>
          </a:prstGeom>
          <a:noFill/>
          <a:ln w="25400">
            <a:solidFill>
              <a:srgbClr val="CC3300"/>
            </a:solidFill>
            <a:round/>
            <a:headEnd/>
            <a:tailEnd/>
          </a:ln>
        </p:spPr>
        <p:txBody>
          <a:bodyPr/>
          <a:lstStyle/>
          <a:p>
            <a:endParaRPr lang="en-US"/>
          </a:p>
        </p:txBody>
      </p:sp>
      <p:sp>
        <p:nvSpPr>
          <p:cNvPr id="143367" name="Line 17"/>
          <p:cNvSpPr>
            <a:spLocks noChangeShapeType="1"/>
          </p:cNvSpPr>
          <p:nvPr/>
        </p:nvSpPr>
        <p:spPr bwMode="auto">
          <a:xfrm>
            <a:off x="2916238" y="3444875"/>
            <a:ext cx="0" cy="746125"/>
          </a:xfrm>
          <a:prstGeom prst="line">
            <a:avLst/>
          </a:prstGeom>
          <a:noFill/>
          <a:ln w="25400">
            <a:solidFill>
              <a:srgbClr val="FF9999"/>
            </a:solidFill>
            <a:round/>
            <a:headEnd/>
            <a:tailEnd/>
          </a:ln>
        </p:spPr>
        <p:txBody>
          <a:bodyPr/>
          <a:lstStyle/>
          <a:p>
            <a:endParaRPr lang="en-US"/>
          </a:p>
        </p:txBody>
      </p:sp>
      <p:sp>
        <p:nvSpPr>
          <p:cNvPr id="143368" name="Line 17"/>
          <p:cNvSpPr>
            <a:spLocks noChangeShapeType="1"/>
          </p:cNvSpPr>
          <p:nvPr/>
        </p:nvSpPr>
        <p:spPr bwMode="auto">
          <a:xfrm flipH="1">
            <a:off x="2743200" y="2962275"/>
            <a:ext cx="0" cy="127000"/>
          </a:xfrm>
          <a:prstGeom prst="line">
            <a:avLst/>
          </a:prstGeom>
          <a:noFill/>
          <a:ln w="28575">
            <a:solidFill>
              <a:srgbClr val="CC3300"/>
            </a:solidFill>
            <a:round/>
            <a:headEnd/>
            <a:tailEnd/>
          </a:ln>
        </p:spPr>
        <p:txBody>
          <a:bodyPr/>
          <a:lstStyle/>
          <a:p>
            <a:endParaRPr lang="en-US"/>
          </a:p>
        </p:txBody>
      </p:sp>
      <p:sp>
        <p:nvSpPr>
          <p:cNvPr id="143369" name="Line 17"/>
          <p:cNvSpPr>
            <a:spLocks noChangeShapeType="1"/>
          </p:cNvSpPr>
          <p:nvPr/>
        </p:nvSpPr>
        <p:spPr bwMode="auto">
          <a:xfrm flipH="1">
            <a:off x="2743200" y="2962275"/>
            <a:ext cx="173038" cy="0"/>
          </a:xfrm>
          <a:prstGeom prst="line">
            <a:avLst/>
          </a:prstGeom>
          <a:noFill/>
          <a:ln w="25400">
            <a:solidFill>
              <a:srgbClr val="CC3300"/>
            </a:solidFill>
            <a:round/>
            <a:headEnd/>
            <a:tailEnd/>
          </a:ln>
        </p:spPr>
        <p:txBody>
          <a:bodyPr/>
          <a:lstStyle/>
          <a:p>
            <a:endParaRPr lang="en-US"/>
          </a:p>
        </p:txBody>
      </p:sp>
      <p:sp>
        <p:nvSpPr>
          <p:cNvPr id="143370" name="Line 14"/>
          <p:cNvSpPr>
            <a:spLocks noChangeShapeType="1"/>
          </p:cNvSpPr>
          <p:nvPr/>
        </p:nvSpPr>
        <p:spPr bwMode="auto">
          <a:xfrm>
            <a:off x="2087563" y="1304925"/>
            <a:ext cx="579437" cy="0"/>
          </a:xfrm>
          <a:prstGeom prst="line">
            <a:avLst/>
          </a:prstGeom>
          <a:noFill/>
          <a:ln w="25400">
            <a:solidFill>
              <a:srgbClr val="CC3300"/>
            </a:solidFill>
            <a:round/>
            <a:headEnd/>
            <a:tailEnd/>
          </a:ln>
        </p:spPr>
        <p:txBody>
          <a:bodyPr/>
          <a:lstStyle/>
          <a:p>
            <a:endParaRPr lang="en-US"/>
          </a:p>
        </p:txBody>
      </p:sp>
      <p:sp>
        <p:nvSpPr>
          <p:cNvPr id="143371" name="Line 10"/>
          <p:cNvSpPr>
            <a:spLocks noChangeShapeType="1"/>
          </p:cNvSpPr>
          <p:nvPr/>
        </p:nvSpPr>
        <p:spPr bwMode="auto">
          <a:xfrm flipV="1">
            <a:off x="1066800" y="1219200"/>
            <a:ext cx="950913" cy="0"/>
          </a:xfrm>
          <a:prstGeom prst="line">
            <a:avLst/>
          </a:prstGeom>
          <a:noFill/>
          <a:ln w="25400">
            <a:solidFill>
              <a:srgbClr val="FF9900"/>
            </a:solidFill>
            <a:round/>
            <a:headEnd/>
            <a:tailEnd/>
          </a:ln>
        </p:spPr>
        <p:txBody>
          <a:bodyPr/>
          <a:lstStyle/>
          <a:p>
            <a:endParaRPr lang="en-US"/>
          </a:p>
        </p:txBody>
      </p:sp>
      <p:sp>
        <p:nvSpPr>
          <p:cNvPr id="143372" name="Line 10"/>
          <p:cNvSpPr>
            <a:spLocks noChangeShapeType="1"/>
          </p:cNvSpPr>
          <p:nvPr/>
        </p:nvSpPr>
        <p:spPr bwMode="auto">
          <a:xfrm>
            <a:off x="2087563" y="1219200"/>
            <a:ext cx="655637" cy="0"/>
          </a:xfrm>
          <a:prstGeom prst="line">
            <a:avLst/>
          </a:prstGeom>
          <a:noFill/>
          <a:ln w="25400">
            <a:solidFill>
              <a:srgbClr val="FF9900"/>
            </a:solidFill>
            <a:round/>
            <a:headEnd/>
            <a:tailEnd/>
          </a:ln>
        </p:spPr>
        <p:txBody>
          <a:bodyPr/>
          <a:lstStyle/>
          <a:p>
            <a:endParaRPr lang="en-US"/>
          </a:p>
        </p:txBody>
      </p:sp>
      <p:sp>
        <p:nvSpPr>
          <p:cNvPr id="143373" name="Line 10"/>
          <p:cNvSpPr>
            <a:spLocks noChangeShapeType="1"/>
          </p:cNvSpPr>
          <p:nvPr/>
        </p:nvSpPr>
        <p:spPr bwMode="auto">
          <a:xfrm>
            <a:off x="1066800" y="3441700"/>
            <a:ext cx="0" cy="201613"/>
          </a:xfrm>
          <a:prstGeom prst="line">
            <a:avLst/>
          </a:prstGeom>
          <a:noFill/>
          <a:ln w="25400">
            <a:solidFill>
              <a:srgbClr val="FF9900"/>
            </a:solidFill>
            <a:round/>
            <a:headEnd/>
            <a:tailEnd/>
          </a:ln>
        </p:spPr>
        <p:txBody>
          <a:bodyPr/>
          <a:lstStyle/>
          <a:p>
            <a:endParaRPr lang="en-US"/>
          </a:p>
        </p:txBody>
      </p:sp>
      <p:sp>
        <p:nvSpPr>
          <p:cNvPr id="143374" name="Line 10"/>
          <p:cNvSpPr>
            <a:spLocks noChangeShapeType="1"/>
          </p:cNvSpPr>
          <p:nvPr/>
        </p:nvSpPr>
        <p:spPr bwMode="auto">
          <a:xfrm>
            <a:off x="914400" y="3608388"/>
            <a:ext cx="0" cy="73025"/>
          </a:xfrm>
          <a:prstGeom prst="line">
            <a:avLst/>
          </a:prstGeom>
          <a:noFill/>
          <a:ln w="28575">
            <a:solidFill>
              <a:srgbClr val="FF9900"/>
            </a:solidFill>
            <a:round/>
            <a:headEnd/>
            <a:tailEnd/>
          </a:ln>
        </p:spPr>
        <p:txBody>
          <a:bodyPr/>
          <a:lstStyle/>
          <a:p>
            <a:endParaRPr lang="en-US"/>
          </a:p>
        </p:txBody>
      </p:sp>
      <p:sp>
        <p:nvSpPr>
          <p:cNvPr id="143375" name="Line 10"/>
          <p:cNvSpPr>
            <a:spLocks noChangeShapeType="1"/>
          </p:cNvSpPr>
          <p:nvPr/>
        </p:nvSpPr>
        <p:spPr bwMode="auto">
          <a:xfrm>
            <a:off x="990600" y="3608388"/>
            <a:ext cx="0" cy="73025"/>
          </a:xfrm>
          <a:prstGeom prst="line">
            <a:avLst/>
          </a:prstGeom>
          <a:noFill/>
          <a:ln w="28575">
            <a:solidFill>
              <a:srgbClr val="FF9900"/>
            </a:solidFill>
            <a:round/>
            <a:headEnd/>
            <a:tailEnd/>
          </a:ln>
        </p:spPr>
        <p:txBody>
          <a:bodyPr/>
          <a:lstStyle/>
          <a:p>
            <a:endParaRPr lang="en-US"/>
          </a:p>
        </p:txBody>
      </p:sp>
      <p:sp>
        <p:nvSpPr>
          <p:cNvPr id="143376" name="Line 10"/>
          <p:cNvSpPr>
            <a:spLocks noChangeShapeType="1"/>
          </p:cNvSpPr>
          <p:nvPr/>
        </p:nvSpPr>
        <p:spPr bwMode="auto">
          <a:xfrm>
            <a:off x="1143000" y="3606800"/>
            <a:ext cx="0" cy="73025"/>
          </a:xfrm>
          <a:prstGeom prst="line">
            <a:avLst/>
          </a:prstGeom>
          <a:noFill/>
          <a:ln w="28575">
            <a:solidFill>
              <a:srgbClr val="FF9900"/>
            </a:solidFill>
            <a:round/>
            <a:headEnd/>
            <a:tailEnd/>
          </a:ln>
        </p:spPr>
        <p:txBody>
          <a:bodyPr/>
          <a:lstStyle/>
          <a:p>
            <a:endParaRPr lang="en-US"/>
          </a:p>
        </p:txBody>
      </p:sp>
      <p:sp>
        <p:nvSpPr>
          <p:cNvPr id="143377" name="Line 10"/>
          <p:cNvSpPr>
            <a:spLocks noChangeShapeType="1"/>
          </p:cNvSpPr>
          <p:nvPr/>
        </p:nvSpPr>
        <p:spPr bwMode="auto">
          <a:xfrm>
            <a:off x="914400" y="3608388"/>
            <a:ext cx="228600" cy="0"/>
          </a:xfrm>
          <a:prstGeom prst="line">
            <a:avLst/>
          </a:prstGeom>
          <a:noFill/>
          <a:ln w="25400">
            <a:solidFill>
              <a:srgbClr val="FF9900"/>
            </a:solidFill>
            <a:round/>
            <a:headEnd/>
            <a:tailEnd/>
          </a:ln>
        </p:spPr>
        <p:txBody>
          <a:bodyPr/>
          <a:lstStyle/>
          <a:p>
            <a:endParaRPr lang="en-US"/>
          </a:p>
        </p:txBody>
      </p:sp>
      <p:sp>
        <p:nvSpPr>
          <p:cNvPr id="143378" name="Line 10"/>
          <p:cNvSpPr>
            <a:spLocks noChangeShapeType="1"/>
          </p:cNvSpPr>
          <p:nvPr/>
        </p:nvSpPr>
        <p:spPr bwMode="auto">
          <a:xfrm>
            <a:off x="990600" y="3797300"/>
            <a:ext cx="0" cy="393700"/>
          </a:xfrm>
          <a:prstGeom prst="line">
            <a:avLst/>
          </a:prstGeom>
          <a:noFill/>
          <a:ln w="25400">
            <a:solidFill>
              <a:srgbClr val="FF9900"/>
            </a:solidFill>
            <a:round/>
            <a:headEnd/>
            <a:tailEnd/>
          </a:ln>
        </p:spPr>
        <p:txBody>
          <a:bodyPr/>
          <a:lstStyle/>
          <a:p>
            <a:endParaRPr lang="en-US"/>
          </a:p>
        </p:txBody>
      </p:sp>
      <p:sp>
        <p:nvSpPr>
          <p:cNvPr id="143379" name="Line 10"/>
          <p:cNvSpPr>
            <a:spLocks noChangeShapeType="1"/>
          </p:cNvSpPr>
          <p:nvPr/>
        </p:nvSpPr>
        <p:spPr bwMode="auto">
          <a:xfrm>
            <a:off x="1143000" y="4191000"/>
            <a:ext cx="0" cy="498475"/>
          </a:xfrm>
          <a:prstGeom prst="line">
            <a:avLst/>
          </a:prstGeom>
          <a:noFill/>
          <a:ln w="25400">
            <a:solidFill>
              <a:srgbClr val="FF9900"/>
            </a:solidFill>
            <a:round/>
            <a:headEnd/>
            <a:tailEnd/>
          </a:ln>
        </p:spPr>
        <p:txBody>
          <a:bodyPr/>
          <a:lstStyle/>
          <a:p>
            <a:endParaRPr lang="en-US"/>
          </a:p>
        </p:txBody>
      </p:sp>
      <p:sp>
        <p:nvSpPr>
          <p:cNvPr id="143380" name="Line 10"/>
          <p:cNvSpPr>
            <a:spLocks noChangeShapeType="1"/>
          </p:cNvSpPr>
          <p:nvPr/>
        </p:nvSpPr>
        <p:spPr bwMode="auto">
          <a:xfrm flipH="1" flipV="1">
            <a:off x="990600" y="4191000"/>
            <a:ext cx="152400" cy="0"/>
          </a:xfrm>
          <a:prstGeom prst="line">
            <a:avLst/>
          </a:prstGeom>
          <a:noFill/>
          <a:ln w="25400">
            <a:solidFill>
              <a:srgbClr val="FF9900"/>
            </a:solidFill>
            <a:round/>
            <a:headEnd/>
            <a:tailEnd/>
          </a:ln>
        </p:spPr>
        <p:txBody>
          <a:bodyPr/>
          <a:lstStyle/>
          <a:p>
            <a:endParaRPr lang="en-US"/>
          </a:p>
        </p:txBody>
      </p:sp>
      <p:sp>
        <p:nvSpPr>
          <p:cNvPr id="143381" name="Line 10"/>
          <p:cNvSpPr>
            <a:spLocks noChangeShapeType="1"/>
          </p:cNvSpPr>
          <p:nvPr/>
        </p:nvSpPr>
        <p:spPr bwMode="auto">
          <a:xfrm>
            <a:off x="762000" y="944563"/>
            <a:ext cx="3175" cy="2268537"/>
          </a:xfrm>
          <a:prstGeom prst="line">
            <a:avLst/>
          </a:prstGeom>
          <a:noFill/>
          <a:ln w="25400">
            <a:solidFill>
              <a:srgbClr val="008000"/>
            </a:solidFill>
            <a:round/>
            <a:headEnd/>
            <a:tailEnd/>
          </a:ln>
        </p:spPr>
        <p:txBody>
          <a:bodyPr/>
          <a:lstStyle/>
          <a:p>
            <a:endParaRPr lang="en-US"/>
          </a:p>
        </p:txBody>
      </p:sp>
      <p:sp>
        <p:nvSpPr>
          <p:cNvPr id="143382" name="Line 10"/>
          <p:cNvSpPr>
            <a:spLocks noChangeShapeType="1"/>
          </p:cNvSpPr>
          <p:nvPr/>
        </p:nvSpPr>
        <p:spPr bwMode="auto">
          <a:xfrm>
            <a:off x="765175" y="3444875"/>
            <a:ext cx="3175" cy="241300"/>
          </a:xfrm>
          <a:prstGeom prst="line">
            <a:avLst/>
          </a:prstGeom>
          <a:noFill/>
          <a:ln w="25400">
            <a:solidFill>
              <a:srgbClr val="008000"/>
            </a:solidFill>
            <a:round/>
            <a:headEnd/>
            <a:tailEnd/>
          </a:ln>
        </p:spPr>
        <p:txBody>
          <a:bodyPr/>
          <a:lstStyle/>
          <a:p>
            <a:endParaRPr lang="en-US"/>
          </a:p>
        </p:txBody>
      </p:sp>
      <p:sp>
        <p:nvSpPr>
          <p:cNvPr id="143383" name="Line 10"/>
          <p:cNvSpPr>
            <a:spLocks noChangeShapeType="1"/>
          </p:cNvSpPr>
          <p:nvPr/>
        </p:nvSpPr>
        <p:spPr bwMode="auto">
          <a:xfrm>
            <a:off x="758825" y="3797300"/>
            <a:ext cx="3175" cy="1270000"/>
          </a:xfrm>
          <a:prstGeom prst="line">
            <a:avLst/>
          </a:prstGeom>
          <a:noFill/>
          <a:ln w="25400">
            <a:solidFill>
              <a:srgbClr val="008000"/>
            </a:solidFill>
            <a:round/>
            <a:headEnd/>
            <a:tailEnd/>
          </a:ln>
        </p:spPr>
        <p:txBody>
          <a:bodyPr/>
          <a:lstStyle/>
          <a:p>
            <a:endParaRPr lang="en-US"/>
          </a:p>
        </p:txBody>
      </p:sp>
      <p:sp>
        <p:nvSpPr>
          <p:cNvPr id="143384" name="Line 10"/>
          <p:cNvSpPr>
            <a:spLocks noChangeShapeType="1"/>
          </p:cNvSpPr>
          <p:nvPr/>
        </p:nvSpPr>
        <p:spPr bwMode="auto">
          <a:xfrm>
            <a:off x="612775" y="3789363"/>
            <a:ext cx="0" cy="169862"/>
          </a:xfrm>
          <a:prstGeom prst="line">
            <a:avLst/>
          </a:prstGeom>
          <a:noFill/>
          <a:ln w="25400">
            <a:solidFill>
              <a:srgbClr val="008000"/>
            </a:solidFill>
            <a:round/>
            <a:headEnd/>
            <a:tailEnd/>
          </a:ln>
        </p:spPr>
        <p:txBody>
          <a:bodyPr/>
          <a:lstStyle/>
          <a:p>
            <a:endParaRPr lang="en-US"/>
          </a:p>
        </p:txBody>
      </p:sp>
      <p:sp>
        <p:nvSpPr>
          <p:cNvPr id="143385" name="Line 10"/>
          <p:cNvSpPr>
            <a:spLocks noChangeShapeType="1"/>
          </p:cNvSpPr>
          <p:nvPr/>
        </p:nvSpPr>
        <p:spPr bwMode="auto">
          <a:xfrm>
            <a:off x="615950" y="3606800"/>
            <a:ext cx="0" cy="73025"/>
          </a:xfrm>
          <a:prstGeom prst="line">
            <a:avLst/>
          </a:prstGeom>
          <a:noFill/>
          <a:ln w="25400">
            <a:solidFill>
              <a:srgbClr val="008000"/>
            </a:solidFill>
            <a:round/>
            <a:headEnd/>
            <a:tailEnd/>
          </a:ln>
        </p:spPr>
        <p:txBody>
          <a:bodyPr/>
          <a:lstStyle/>
          <a:p>
            <a:endParaRPr lang="en-US"/>
          </a:p>
        </p:txBody>
      </p:sp>
      <p:sp>
        <p:nvSpPr>
          <p:cNvPr id="143386" name="Line 10"/>
          <p:cNvSpPr>
            <a:spLocks noChangeShapeType="1"/>
          </p:cNvSpPr>
          <p:nvPr/>
        </p:nvSpPr>
        <p:spPr bwMode="auto">
          <a:xfrm>
            <a:off x="615950" y="3608388"/>
            <a:ext cx="152400" cy="0"/>
          </a:xfrm>
          <a:prstGeom prst="line">
            <a:avLst/>
          </a:prstGeom>
          <a:noFill/>
          <a:ln w="25400">
            <a:solidFill>
              <a:srgbClr val="008000"/>
            </a:solidFill>
            <a:round/>
            <a:headEnd/>
            <a:tailEnd/>
          </a:ln>
        </p:spPr>
        <p:txBody>
          <a:bodyPr/>
          <a:lstStyle/>
          <a:p>
            <a:endParaRPr lang="en-US"/>
          </a:p>
        </p:txBody>
      </p:sp>
      <p:sp>
        <p:nvSpPr>
          <p:cNvPr id="143387" name="TextBox 283"/>
          <p:cNvSpPr txBox="1">
            <a:spLocks noChangeArrowheads="1"/>
          </p:cNvSpPr>
          <p:nvPr/>
        </p:nvSpPr>
        <p:spPr bwMode="auto">
          <a:xfrm>
            <a:off x="528638" y="6254750"/>
            <a:ext cx="461962" cy="215900"/>
          </a:xfrm>
          <a:prstGeom prst="rect">
            <a:avLst/>
          </a:prstGeom>
          <a:solidFill>
            <a:schemeClr val="tx1"/>
          </a:solidFill>
          <a:ln w="9525">
            <a:noFill/>
            <a:miter lim="800000"/>
            <a:headEnd/>
            <a:tailEnd/>
          </a:ln>
        </p:spPr>
        <p:txBody>
          <a:bodyPr>
            <a:spAutoFit/>
          </a:bodyPr>
          <a:lstStyle/>
          <a:p>
            <a:pPr algn="l"/>
            <a:r>
              <a:rPr lang="en-US" sz="800">
                <a:solidFill>
                  <a:schemeClr val="bg1"/>
                </a:solidFill>
              </a:rPr>
              <a:t>RAS</a:t>
            </a:r>
          </a:p>
        </p:txBody>
      </p:sp>
      <p:sp>
        <p:nvSpPr>
          <p:cNvPr id="143388" name="Text Box 21"/>
          <p:cNvSpPr txBox="1">
            <a:spLocks noChangeArrowheads="1"/>
          </p:cNvSpPr>
          <p:nvPr/>
        </p:nvSpPr>
        <p:spPr bwMode="auto">
          <a:xfrm>
            <a:off x="579438" y="6248400"/>
            <a:ext cx="411162" cy="196850"/>
          </a:xfrm>
          <a:prstGeom prst="rect">
            <a:avLst/>
          </a:prstGeom>
          <a:solidFill>
            <a:schemeClr val="tx1"/>
          </a:solidFill>
          <a:ln w="9525">
            <a:noFill/>
            <a:miter lim="800000"/>
            <a:headEnd/>
            <a:tailEnd/>
          </a:ln>
        </p:spPr>
        <p:txBody>
          <a:bodyPr lIns="57150" tIns="28575" rIns="57150" bIns="28575">
            <a:spAutoFit/>
          </a:bodyPr>
          <a:lstStyle/>
          <a:p>
            <a:r>
              <a:rPr lang="en-US" sz="900">
                <a:solidFill>
                  <a:schemeClr val="bg1"/>
                </a:solidFill>
              </a:rPr>
              <a:t>RAS</a:t>
            </a:r>
          </a:p>
        </p:txBody>
      </p:sp>
      <p:sp>
        <p:nvSpPr>
          <p:cNvPr id="143389" name="Text Box 21"/>
          <p:cNvSpPr txBox="1">
            <a:spLocks noChangeArrowheads="1"/>
          </p:cNvSpPr>
          <p:nvPr/>
        </p:nvSpPr>
        <p:spPr bwMode="auto">
          <a:xfrm>
            <a:off x="1063625" y="6254750"/>
            <a:ext cx="412750" cy="196850"/>
          </a:xfrm>
          <a:prstGeom prst="rect">
            <a:avLst/>
          </a:prstGeom>
          <a:solidFill>
            <a:schemeClr val="tx1"/>
          </a:solidFill>
          <a:ln w="9525">
            <a:noFill/>
            <a:miter lim="800000"/>
            <a:headEnd/>
            <a:tailEnd/>
          </a:ln>
        </p:spPr>
        <p:txBody>
          <a:bodyPr lIns="57150" tIns="28575" rIns="57150" bIns="28575">
            <a:spAutoFit/>
          </a:bodyPr>
          <a:lstStyle/>
          <a:p>
            <a:r>
              <a:rPr lang="en-US" sz="900">
                <a:solidFill>
                  <a:schemeClr val="bg1"/>
                </a:solidFill>
              </a:rPr>
              <a:t>MSIS</a:t>
            </a:r>
          </a:p>
        </p:txBody>
      </p:sp>
      <p:sp>
        <p:nvSpPr>
          <p:cNvPr id="143390" name="Text Box 21"/>
          <p:cNvSpPr txBox="1">
            <a:spLocks noChangeArrowheads="1"/>
          </p:cNvSpPr>
          <p:nvPr/>
        </p:nvSpPr>
        <p:spPr bwMode="auto">
          <a:xfrm>
            <a:off x="1524000" y="6248400"/>
            <a:ext cx="455613" cy="196850"/>
          </a:xfrm>
          <a:prstGeom prst="rect">
            <a:avLst/>
          </a:prstGeom>
          <a:solidFill>
            <a:schemeClr val="tx1"/>
          </a:solidFill>
          <a:ln w="9525">
            <a:noFill/>
            <a:miter lim="800000"/>
            <a:headEnd/>
            <a:tailEnd/>
          </a:ln>
        </p:spPr>
        <p:txBody>
          <a:bodyPr lIns="57150" tIns="28575" rIns="57150" bIns="28575">
            <a:spAutoFit/>
          </a:bodyPr>
          <a:lstStyle/>
          <a:p>
            <a:r>
              <a:rPr lang="en-US" sz="900">
                <a:solidFill>
                  <a:schemeClr val="bg1"/>
                </a:solidFill>
              </a:rPr>
              <a:t>CSAS</a:t>
            </a:r>
          </a:p>
        </p:txBody>
      </p:sp>
      <p:sp>
        <p:nvSpPr>
          <p:cNvPr id="143391" name="Text Box 21"/>
          <p:cNvSpPr txBox="1">
            <a:spLocks noChangeArrowheads="1"/>
          </p:cNvSpPr>
          <p:nvPr/>
        </p:nvSpPr>
        <p:spPr bwMode="auto">
          <a:xfrm>
            <a:off x="2332038" y="6273800"/>
            <a:ext cx="411162" cy="196850"/>
          </a:xfrm>
          <a:prstGeom prst="rect">
            <a:avLst/>
          </a:prstGeom>
          <a:solidFill>
            <a:schemeClr val="tx1"/>
          </a:solidFill>
          <a:ln w="9525">
            <a:noFill/>
            <a:miter lim="800000"/>
            <a:headEnd/>
            <a:tailEnd/>
          </a:ln>
        </p:spPr>
        <p:txBody>
          <a:bodyPr lIns="57150" tIns="28575" rIns="57150" bIns="28575">
            <a:spAutoFit/>
          </a:bodyPr>
          <a:lstStyle/>
          <a:p>
            <a:r>
              <a:rPr lang="en-US" sz="900">
                <a:solidFill>
                  <a:schemeClr val="bg1"/>
                </a:solidFill>
              </a:rPr>
              <a:t>CIAS</a:t>
            </a:r>
          </a:p>
        </p:txBody>
      </p:sp>
      <p:sp>
        <p:nvSpPr>
          <p:cNvPr id="143392" name="Text Box 21"/>
          <p:cNvSpPr txBox="1">
            <a:spLocks noChangeArrowheads="1"/>
          </p:cNvSpPr>
          <p:nvPr/>
        </p:nvSpPr>
        <p:spPr bwMode="auto">
          <a:xfrm>
            <a:off x="2743200" y="6273800"/>
            <a:ext cx="533400" cy="196850"/>
          </a:xfrm>
          <a:prstGeom prst="rect">
            <a:avLst/>
          </a:prstGeom>
          <a:solidFill>
            <a:schemeClr val="tx1"/>
          </a:solidFill>
          <a:ln w="9525">
            <a:noFill/>
            <a:miter lim="800000"/>
            <a:headEnd/>
            <a:tailEnd/>
          </a:ln>
        </p:spPr>
        <p:txBody>
          <a:bodyPr lIns="57150" tIns="28575" rIns="57150" bIns="28575">
            <a:spAutoFit/>
          </a:bodyPr>
          <a:lstStyle/>
          <a:p>
            <a:r>
              <a:rPr lang="en-US" sz="900">
                <a:solidFill>
                  <a:schemeClr val="bg1"/>
                </a:solidFill>
              </a:rPr>
              <a:t>EFAS-1</a:t>
            </a:r>
          </a:p>
        </p:txBody>
      </p:sp>
      <p:sp>
        <p:nvSpPr>
          <p:cNvPr id="143393" name="Text Box 21"/>
          <p:cNvSpPr txBox="1">
            <a:spLocks noChangeArrowheads="1"/>
          </p:cNvSpPr>
          <p:nvPr/>
        </p:nvSpPr>
        <p:spPr bwMode="auto">
          <a:xfrm>
            <a:off x="1920875" y="6264275"/>
            <a:ext cx="411163" cy="196850"/>
          </a:xfrm>
          <a:prstGeom prst="rect">
            <a:avLst/>
          </a:prstGeom>
          <a:solidFill>
            <a:schemeClr val="tx1"/>
          </a:solidFill>
          <a:ln w="9525">
            <a:noFill/>
            <a:miter lim="800000"/>
            <a:headEnd/>
            <a:tailEnd/>
          </a:ln>
        </p:spPr>
        <p:txBody>
          <a:bodyPr lIns="57150" tIns="28575" rIns="57150" bIns="28575">
            <a:spAutoFit/>
          </a:bodyPr>
          <a:lstStyle/>
          <a:p>
            <a:r>
              <a:rPr lang="en-US" sz="900">
                <a:solidFill>
                  <a:schemeClr val="bg1"/>
                </a:solidFill>
              </a:rPr>
              <a:t>SIAS</a:t>
            </a:r>
          </a:p>
        </p:txBody>
      </p:sp>
      <p:sp>
        <p:nvSpPr>
          <p:cNvPr id="143394" name="Text Box 21"/>
          <p:cNvSpPr txBox="1">
            <a:spLocks noChangeArrowheads="1"/>
          </p:cNvSpPr>
          <p:nvPr/>
        </p:nvSpPr>
        <p:spPr bwMode="auto">
          <a:xfrm>
            <a:off x="3352800" y="6302375"/>
            <a:ext cx="411163" cy="196850"/>
          </a:xfrm>
          <a:prstGeom prst="rect">
            <a:avLst/>
          </a:prstGeom>
          <a:solidFill>
            <a:schemeClr val="tx1"/>
          </a:solidFill>
          <a:ln w="9525">
            <a:noFill/>
            <a:miter lim="800000"/>
            <a:headEnd/>
            <a:tailEnd/>
          </a:ln>
        </p:spPr>
        <p:txBody>
          <a:bodyPr lIns="57150" tIns="28575" rIns="57150" bIns="28575">
            <a:spAutoFit/>
          </a:bodyPr>
          <a:lstStyle/>
          <a:p>
            <a:r>
              <a:rPr lang="en-US" sz="900">
                <a:solidFill>
                  <a:schemeClr val="bg1"/>
                </a:solidFill>
              </a:rPr>
              <a:t>RAS</a:t>
            </a:r>
          </a:p>
        </p:txBody>
      </p:sp>
      <p:sp>
        <p:nvSpPr>
          <p:cNvPr id="143395" name="Text Box 21"/>
          <p:cNvSpPr txBox="1">
            <a:spLocks noChangeArrowheads="1"/>
          </p:cNvSpPr>
          <p:nvPr/>
        </p:nvSpPr>
        <p:spPr bwMode="auto">
          <a:xfrm>
            <a:off x="3352800" y="6273800"/>
            <a:ext cx="533400" cy="196850"/>
          </a:xfrm>
          <a:prstGeom prst="rect">
            <a:avLst/>
          </a:prstGeom>
          <a:solidFill>
            <a:schemeClr val="tx1"/>
          </a:solidFill>
          <a:ln w="9525">
            <a:noFill/>
            <a:miter lim="800000"/>
            <a:headEnd/>
            <a:tailEnd/>
          </a:ln>
        </p:spPr>
        <p:txBody>
          <a:bodyPr lIns="57150" tIns="28575" rIns="57150" bIns="28575">
            <a:spAutoFit/>
          </a:bodyPr>
          <a:lstStyle/>
          <a:p>
            <a:r>
              <a:rPr lang="en-US" sz="900">
                <a:solidFill>
                  <a:schemeClr val="bg1"/>
                </a:solidFill>
              </a:rPr>
              <a:t>EFAS-2</a:t>
            </a:r>
          </a:p>
        </p:txBody>
      </p:sp>
      <p:sp>
        <p:nvSpPr>
          <p:cNvPr id="143396" name="Line 10"/>
          <p:cNvSpPr>
            <a:spLocks noChangeShapeType="1"/>
          </p:cNvSpPr>
          <p:nvPr/>
        </p:nvSpPr>
        <p:spPr bwMode="auto">
          <a:xfrm>
            <a:off x="2895600" y="3089275"/>
            <a:ext cx="0" cy="123825"/>
          </a:xfrm>
          <a:prstGeom prst="line">
            <a:avLst/>
          </a:prstGeom>
          <a:noFill/>
          <a:ln w="25400">
            <a:solidFill>
              <a:srgbClr val="FF9900"/>
            </a:solidFill>
            <a:round/>
            <a:headEnd/>
            <a:tailEnd/>
          </a:ln>
        </p:spPr>
        <p:txBody>
          <a:bodyPr/>
          <a:lstStyle/>
          <a:p>
            <a:endParaRPr lang="en-US"/>
          </a:p>
        </p:txBody>
      </p:sp>
      <p:sp>
        <p:nvSpPr>
          <p:cNvPr id="143397" name="Line 10"/>
          <p:cNvSpPr>
            <a:spLocks noChangeShapeType="1"/>
          </p:cNvSpPr>
          <p:nvPr/>
        </p:nvSpPr>
        <p:spPr bwMode="auto">
          <a:xfrm>
            <a:off x="2670175" y="3089275"/>
            <a:ext cx="225425" cy="0"/>
          </a:xfrm>
          <a:prstGeom prst="line">
            <a:avLst/>
          </a:prstGeom>
          <a:noFill/>
          <a:ln w="25400">
            <a:solidFill>
              <a:srgbClr val="FF9900"/>
            </a:solidFill>
            <a:round/>
            <a:headEnd/>
            <a:tailEnd/>
          </a:ln>
        </p:spPr>
        <p:txBody>
          <a:bodyPr/>
          <a:lstStyle/>
          <a:p>
            <a:endParaRPr lang="en-US"/>
          </a:p>
        </p:txBody>
      </p:sp>
      <p:sp>
        <p:nvSpPr>
          <p:cNvPr id="143398" name="Line 17"/>
          <p:cNvSpPr>
            <a:spLocks noChangeShapeType="1"/>
          </p:cNvSpPr>
          <p:nvPr/>
        </p:nvSpPr>
        <p:spPr bwMode="auto">
          <a:xfrm flipH="1">
            <a:off x="2743200" y="3114675"/>
            <a:ext cx="0" cy="127000"/>
          </a:xfrm>
          <a:prstGeom prst="line">
            <a:avLst/>
          </a:prstGeom>
          <a:noFill/>
          <a:ln w="28575">
            <a:solidFill>
              <a:srgbClr val="CC3300"/>
            </a:solidFill>
            <a:round/>
            <a:headEnd/>
            <a:tailEnd/>
          </a:ln>
        </p:spPr>
        <p:txBody>
          <a:bodyPr/>
          <a:lstStyle/>
          <a:p>
            <a:endParaRPr lang="en-US"/>
          </a:p>
        </p:txBody>
      </p:sp>
      <p:sp>
        <p:nvSpPr>
          <p:cNvPr id="143399" name="Line 17"/>
          <p:cNvSpPr>
            <a:spLocks noChangeShapeType="1"/>
          </p:cNvSpPr>
          <p:nvPr/>
        </p:nvSpPr>
        <p:spPr bwMode="auto">
          <a:xfrm>
            <a:off x="2743200" y="3465513"/>
            <a:ext cx="0" cy="766762"/>
          </a:xfrm>
          <a:prstGeom prst="line">
            <a:avLst/>
          </a:prstGeom>
          <a:noFill/>
          <a:ln w="25400">
            <a:solidFill>
              <a:srgbClr val="FF9999"/>
            </a:solidFill>
            <a:round/>
            <a:headEnd/>
            <a:tailEnd/>
          </a:ln>
        </p:spPr>
        <p:txBody>
          <a:bodyPr/>
          <a:lstStyle/>
          <a:p>
            <a:endParaRPr lang="en-US"/>
          </a:p>
        </p:txBody>
      </p:sp>
      <p:sp>
        <p:nvSpPr>
          <p:cNvPr id="143400" name="Line 17"/>
          <p:cNvSpPr>
            <a:spLocks noChangeShapeType="1"/>
          </p:cNvSpPr>
          <p:nvPr/>
        </p:nvSpPr>
        <p:spPr bwMode="auto">
          <a:xfrm>
            <a:off x="3527425" y="4191000"/>
            <a:ext cx="0" cy="198438"/>
          </a:xfrm>
          <a:prstGeom prst="line">
            <a:avLst/>
          </a:prstGeom>
          <a:noFill/>
          <a:ln w="25400">
            <a:solidFill>
              <a:srgbClr val="FF9999"/>
            </a:solidFill>
            <a:round/>
            <a:headEnd/>
            <a:tailEnd/>
          </a:ln>
        </p:spPr>
        <p:txBody>
          <a:bodyPr/>
          <a:lstStyle/>
          <a:p>
            <a:endParaRPr lang="en-US"/>
          </a:p>
        </p:txBody>
      </p:sp>
      <p:sp>
        <p:nvSpPr>
          <p:cNvPr id="143401" name="Line 17"/>
          <p:cNvSpPr>
            <a:spLocks noChangeShapeType="1"/>
          </p:cNvSpPr>
          <p:nvPr/>
        </p:nvSpPr>
        <p:spPr bwMode="auto">
          <a:xfrm>
            <a:off x="2916238" y="4191000"/>
            <a:ext cx="611187" cy="0"/>
          </a:xfrm>
          <a:prstGeom prst="line">
            <a:avLst/>
          </a:prstGeom>
          <a:noFill/>
          <a:ln w="25400">
            <a:solidFill>
              <a:srgbClr val="FF9999"/>
            </a:solidFill>
            <a:round/>
            <a:headEnd/>
            <a:tailEnd/>
          </a:ln>
        </p:spPr>
        <p:txBody>
          <a:bodyPr/>
          <a:lstStyle/>
          <a:p>
            <a:endParaRPr lang="en-US"/>
          </a:p>
        </p:txBody>
      </p:sp>
      <p:sp>
        <p:nvSpPr>
          <p:cNvPr id="143402" name="Line 17"/>
          <p:cNvSpPr>
            <a:spLocks noChangeShapeType="1"/>
          </p:cNvSpPr>
          <p:nvPr/>
        </p:nvSpPr>
        <p:spPr bwMode="auto">
          <a:xfrm>
            <a:off x="3030538" y="4219575"/>
            <a:ext cx="0" cy="169863"/>
          </a:xfrm>
          <a:prstGeom prst="line">
            <a:avLst/>
          </a:prstGeom>
          <a:noFill/>
          <a:ln w="25400">
            <a:solidFill>
              <a:srgbClr val="FF9999"/>
            </a:solidFill>
            <a:round/>
            <a:headEnd/>
            <a:tailEnd/>
          </a:ln>
        </p:spPr>
        <p:txBody>
          <a:bodyPr/>
          <a:lstStyle/>
          <a:p>
            <a:endParaRPr lang="en-US"/>
          </a:p>
        </p:txBody>
      </p:sp>
      <p:sp>
        <p:nvSpPr>
          <p:cNvPr id="143403" name="Line 17"/>
          <p:cNvSpPr>
            <a:spLocks noChangeShapeType="1"/>
          </p:cNvSpPr>
          <p:nvPr/>
        </p:nvSpPr>
        <p:spPr bwMode="auto">
          <a:xfrm>
            <a:off x="2743200" y="4219575"/>
            <a:ext cx="304800" cy="12700"/>
          </a:xfrm>
          <a:prstGeom prst="line">
            <a:avLst/>
          </a:prstGeom>
          <a:noFill/>
          <a:ln w="25400">
            <a:solidFill>
              <a:srgbClr val="FF9999"/>
            </a:solidFill>
            <a:round/>
            <a:headEnd/>
            <a:tailEnd/>
          </a:ln>
        </p:spPr>
        <p:txBody>
          <a:bodyPr/>
          <a:lstStyle/>
          <a:p>
            <a:endParaRPr lang="en-US"/>
          </a:p>
        </p:txBody>
      </p:sp>
      <p:sp>
        <p:nvSpPr>
          <p:cNvPr id="143404" name="Line 3"/>
          <p:cNvSpPr>
            <a:spLocks noChangeShapeType="1"/>
          </p:cNvSpPr>
          <p:nvPr/>
        </p:nvSpPr>
        <p:spPr bwMode="auto">
          <a:xfrm>
            <a:off x="1752600" y="936625"/>
            <a:ext cx="0" cy="2305050"/>
          </a:xfrm>
          <a:prstGeom prst="line">
            <a:avLst/>
          </a:prstGeom>
          <a:noFill/>
          <a:ln w="25400">
            <a:solidFill>
              <a:srgbClr val="9933FF"/>
            </a:solidFill>
            <a:round/>
            <a:headEnd/>
            <a:tailEnd/>
          </a:ln>
        </p:spPr>
        <p:txBody>
          <a:bodyPr/>
          <a:lstStyle/>
          <a:p>
            <a:endParaRPr lang="en-US"/>
          </a:p>
        </p:txBody>
      </p:sp>
      <p:sp>
        <p:nvSpPr>
          <p:cNvPr id="143405" name="Line 3"/>
          <p:cNvSpPr>
            <a:spLocks noChangeShapeType="1"/>
          </p:cNvSpPr>
          <p:nvPr/>
        </p:nvSpPr>
        <p:spPr bwMode="auto">
          <a:xfrm flipV="1">
            <a:off x="3276600" y="3468688"/>
            <a:ext cx="0" cy="234950"/>
          </a:xfrm>
          <a:prstGeom prst="line">
            <a:avLst/>
          </a:prstGeom>
          <a:noFill/>
          <a:ln w="15875">
            <a:solidFill>
              <a:srgbClr val="000099"/>
            </a:solidFill>
            <a:round/>
            <a:headEnd/>
            <a:tailEnd/>
          </a:ln>
        </p:spPr>
        <p:txBody>
          <a:bodyPr/>
          <a:lstStyle/>
          <a:p>
            <a:endParaRPr lang="en-US"/>
          </a:p>
        </p:txBody>
      </p:sp>
      <p:sp>
        <p:nvSpPr>
          <p:cNvPr id="143406" name="Line 3"/>
          <p:cNvSpPr>
            <a:spLocks noChangeShapeType="1"/>
          </p:cNvSpPr>
          <p:nvPr/>
        </p:nvSpPr>
        <p:spPr bwMode="auto">
          <a:xfrm flipV="1">
            <a:off x="3124200" y="3625850"/>
            <a:ext cx="0" cy="77788"/>
          </a:xfrm>
          <a:prstGeom prst="line">
            <a:avLst/>
          </a:prstGeom>
          <a:noFill/>
          <a:ln w="15875">
            <a:solidFill>
              <a:srgbClr val="000099"/>
            </a:solidFill>
            <a:round/>
            <a:headEnd/>
            <a:tailEnd/>
          </a:ln>
        </p:spPr>
        <p:txBody>
          <a:bodyPr/>
          <a:lstStyle/>
          <a:p>
            <a:endParaRPr lang="en-US"/>
          </a:p>
        </p:txBody>
      </p:sp>
      <p:sp>
        <p:nvSpPr>
          <p:cNvPr id="143407" name="Line 3"/>
          <p:cNvSpPr>
            <a:spLocks noChangeShapeType="1"/>
          </p:cNvSpPr>
          <p:nvPr/>
        </p:nvSpPr>
        <p:spPr bwMode="auto">
          <a:xfrm flipH="1">
            <a:off x="3048000" y="3643313"/>
            <a:ext cx="228600" cy="0"/>
          </a:xfrm>
          <a:prstGeom prst="line">
            <a:avLst/>
          </a:prstGeom>
          <a:noFill/>
          <a:ln w="15875">
            <a:solidFill>
              <a:srgbClr val="000099"/>
            </a:solidFill>
            <a:round/>
            <a:headEnd/>
            <a:tailEnd/>
          </a:ln>
        </p:spPr>
        <p:txBody>
          <a:bodyPr/>
          <a:lstStyle/>
          <a:p>
            <a:endParaRPr lang="en-US"/>
          </a:p>
        </p:txBody>
      </p:sp>
      <p:sp>
        <p:nvSpPr>
          <p:cNvPr id="143408" name="Line 3"/>
          <p:cNvSpPr>
            <a:spLocks noChangeShapeType="1"/>
          </p:cNvSpPr>
          <p:nvPr/>
        </p:nvSpPr>
        <p:spPr bwMode="auto">
          <a:xfrm flipV="1">
            <a:off x="3048000" y="3830638"/>
            <a:ext cx="0" cy="160337"/>
          </a:xfrm>
          <a:prstGeom prst="line">
            <a:avLst/>
          </a:prstGeom>
          <a:noFill/>
          <a:ln w="15875">
            <a:solidFill>
              <a:srgbClr val="000099"/>
            </a:solidFill>
            <a:round/>
            <a:headEnd/>
            <a:tailEnd/>
          </a:ln>
        </p:spPr>
        <p:txBody>
          <a:bodyPr/>
          <a:lstStyle/>
          <a:p>
            <a:endParaRPr lang="en-US"/>
          </a:p>
        </p:txBody>
      </p:sp>
      <p:sp>
        <p:nvSpPr>
          <p:cNvPr id="143409" name="Line 3"/>
          <p:cNvSpPr>
            <a:spLocks noChangeShapeType="1"/>
          </p:cNvSpPr>
          <p:nvPr/>
        </p:nvSpPr>
        <p:spPr bwMode="auto">
          <a:xfrm flipV="1">
            <a:off x="3276600" y="3817938"/>
            <a:ext cx="0" cy="173037"/>
          </a:xfrm>
          <a:prstGeom prst="line">
            <a:avLst/>
          </a:prstGeom>
          <a:noFill/>
          <a:ln w="15875">
            <a:solidFill>
              <a:srgbClr val="000099"/>
            </a:solidFill>
            <a:round/>
            <a:headEnd/>
            <a:tailEnd/>
          </a:ln>
        </p:spPr>
        <p:txBody>
          <a:bodyPr/>
          <a:lstStyle/>
          <a:p>
            <a:endParaRPr lang="en-US"/>
          </a:p>
        </p:txBody>
      </p:sp>
      <p:sp>
        <p:nvSpPr>
          <p:cNvPr id="143410" name="Line 3"/>
          <p:cNvSpPr>
            <a:spLocks noChangeShapeType="1"/>
          </p:cNvSpPr>
          <p:nvPr/>
        </p:nvSpPr>
        <p:spPr bwMode="auto">
          <a:xfrm flipV="1">
            <a:off x="3155950" y="3817938"/>
            <a:ext cx="0" cy="193675"/>
          </a:xfrm>
          <a:prstGeom prst="line">
            <a:avLst/>
          </a:prstGeom>
          <a:noFill/>
          <a:ln w="15875">
            <a:solidFill>
              <a:srgbClr val="000099"/>
            </a:solidFill>
            <a:round/>
            <a:headEnd/>
            <a:tailEnd/>
          </a:ln>
        </p:spPr>
        <p:txBody>
          <a:bodyPr/>
          <a:lstStyle/>
          <a:p>
            <a:endParaRPr lang="en-US"/>
          </a:p>
        </p:txBody>
      </p:sp>
      <p:sp>
        <p:nvSpPr>
          <p:cNvPr id="143411" name="Line 3"/>
          <p:cNvSpPr>
            <a:spLocks noChangeShapeType="1"/>
          </p:cNvSpPr>
          <p:nvPr/>
        </p:nvSpPr>
        <p:spPr bwMode="auto">
          <a:xfrm flipV="1">
            <a:off x="1403350" y="4043363"/>
            <a:ext cx="0" cy="249237"/>
          </a:xfrm>
          <a:prstGeom prst="line">
            <a:avLst/>
          </a:prstGeom>
          <a:noFill/>
          <a:ln w="15875">
            <a:solidFill>
              <a:srgbClr val="000099"/>
            </a:solidFill>
            <a:round/>
            <a:headEnd/>
            <a:tailEnd/>
          </a:ln>
        </p:spPr>
        <p:txBody>
          <a:bodyPr/>
          <a:lstStyle/>
          <a:p>
            <a:endParaRPr lang="en-US"/>
          </a:p>
        </p:txBody>
      </p:sp>
      <p:sp>
        <p:nvSpPr>
          <p:cNvPr id="143412" name="Line 3"/>
          <p:cNvSpPr>
            <a:spLocks noChangeShapeType="1"/>
          </p:cNvSpPr>
          <p:nvPr/>
        </p:nvSpPr>
        <p:spPr bwMode="auto">
          <a:xfrm flipV="1">
            <a:off x="1828800" y="4648200"/>
            <a:ext cx="0" cy="419100"/>
          </a:xfrm>
          <a:prstGeom prst="line">
            <a:avLst/>
          </a:prstGeom>
          <a:noFill/>
          <a:ln w="25400">
            <a:solidFill>
              <a:srgbClr val="9933FF"/>
            </a:solidFill>
            <a:round/>
            <a:headEnd/>
            <a:tailEnd/>
          </a:ln>
        </p:spPr>
        <p:txBody>
          <a:bodyPr/>
          <a:lstStyle/>
          <a:p>
            <a:endParaRPr lang="en-US"/>
          </a:p>
        </p:txBody>
      </p:sp>
      <p:sp>
        <p:nvSpPr>
          <p:cNvPr id="143413" name="Line 3"/>
          <p:cNvSpPr>
            <a:spLocks noChangeShapeType="1"/>
          </p:cNvSpPr>
          <p:nvPr/>
        </p:nvSpPr>
        <p:spPr bwMode="auto">
          <a:xfrm flipH="1">
            <a:off x="1262063" y="4292600"/>
            <a:ext cx="141287" cy="0"/>
          </a:xfrm>
          <a:prstGeom prst="line">
            <a:avLst/>
          </a:prstGeom>
          <a:noFill/>
          <a:ln w="15875">
            <a:solidFill>
              <a:srgbClr val="000099"/>
            </a:solidFill>
            <a:round/>
            <a:headEnd/>
            <a:tailEnd/>
          </a:ln>
        </p:spPr>
        <p:txBody>
          <a:bodyPr/>
          <a:lstStyle/>
          <a:p>
            <a:endParaRPr lang="en-US"/>
          </a:p>
        </p:txBody>
      </p:sp>
      <p:sp>
        <p:nvSpPr>
          <p:cNvPr id="143414" name="Line 28"/>
          <p:cNvSpPr>
            <a:spLocks noChangeShapeType="1"/>
          </p:cNvSpPr>
          <p:nvPr/>
        </p:nvSpPr>
        <p:spPr bwMode="auto">
          <a:xfrm>
            <a:off x="3276600" y="949325"/>
            <a:ext cx="0" cy="2305050"/>
          </a:xfrm>
          <a:prstGeom prst="line">
            <a:avLst/>
          </a:prstGeom>
          <a:noFill/>
          <a:ln w="22225">
            <a:solidFill>
              <a:srgbClr val="000099"/>
            </a:solidFill>
            <a:round/>
            <a:headEnd/>
            <a:tailEnd/>
          </a:ln>
        </p:spPr>
        <p:txBody>
          <a:bodyPr/>
          <a:lstStyle/>
          <a:p>
            <a:endParaRPr lang="en-US"/>
          </a:p>
        </p:txBody>
      </p:sp>
      <p:sp>
        <p:nvSpPr>
          <p:cNvPr id="143415" name="Line 3"/>
          <p:cNvSpPr>
            <a:spLocks noChangeShapeType="1"/>
          </p:cNvSpPr>
          <p:nvPr/>
        </p:nvSpPr>
        <p:spPr bwMode="auto">
          <a:xfrm flipV="1">
            <a:off x="3048000" y="3640138"/>
            <a:ext cx="0" cy="79375"/>
          </a:xfrm>
          <a:prstGeom prst="line">
            <a:avLst/>
          </a:prstGeom>
          <a:noFill/>
          <a:ln w="15875">
            <a:solidFill>
              <a:srgbClr val="000099"/>
            </a:solidFill>
            <a:round/>
            <a:headEnd/>
            <a:tailEnd/>
          </a:ln>
        </p:spPr>
        <p:txBody>
          <a:bodyPr/>
          <a:lstStyle/>
          <a:p>
            <a:endParaRPr lang="en-US"/>
          </a:p>
        </p:txBody>
      </p:sp>
      <p:sp>
        <p:nvSpPr>
          <p:cNvPr id="143416" name="Line 3"/>
          <p:cNvSpPr>
            <a:spLocks noChangeShapeType="1"/>
          </p:cNvSpPr>
          <p:nvPr/>
        </p:nvSpPr>
        <p:spPr bwMode="auto">
          <a:xfrm flipV="1">
            <a:off x="1262063" y="4297363"/>
            <a:ext cx="0" cy="393700"/>
          </a:xfrm>
          <a:prstGeom prst="line">
            <a:avLst/>
          </a:prstGeom>
          <a:noFill/>
          <a:ln w="15875">
            <a:solidFill>
              <a:srgbClr val="000099"/>
            </a:solidFill>
            <a:round/>
            <a:headEnd/>
            <a:tailEnd/>
          </a:ln>
        </p:spPr>
        <p:txBody>
          <a:bodyPr/>
          <a:lstStyle/>
          <a:p>
            <a:endParaRPr lang="en-US"/>
          </a:p>
        </p:txBody>
      </p:sp>
      <p:sp>
        <p:nvSpPr>
          <p:cNvPr id="143417" name="Line 3"/>
          <p:cNvSpPr>
            <a:spLocks noChangeShapeType="1"/>
          </p:cNvSpPr>
          <p:nvPr/>
        </p:nvSpPr>
        <p:spPr bwMode="auto">
          <a:xfrm flipV="1">
            <a:off x="1403350" y="4043363"/>
            <a:ext cx="0" cy="249237"/>
          </a:xfrm>
          <a:prstGeom prst="line">
            <a:avLst/>
          </a:prstGeom>
          <a:noFill/>
          <a:ln w="15875">
            <a:solidFill>
              <a:srgbClr val="000099"/>
            </a:solidFill>
            <a:round/>
            <a:headEnd/>
            <a:tailEnd/>
          </a:ln>
        </p:spPr>
        <p:txBody>
          <a:bodyPr/>
          <a:lstStyle/>
          <a:p>
            <a:endParaRPr lang="en-US"/>
          </a:p>
        </p:txBody>
      </p:sp>
      <p:sp>
        <p:nvSpPr>
          <p:cNvPr id="316" name="Freeform 315"/>
          <p:cNvSpPr/>
          <p:nvPr/>
        </p:nvSpPr>
        <p:spPr>
          <a:xfrm>
            <a:off x="1401763" y="4057650"/>
            <a:ext cx="1754187" cy="28575"/>
          </a:xfrm>
          <a:custGeom>
            <a:avLst/>
            <a:gdLst>
              <a:gd name="connsiteX0" fmla="*/ 0 w 1753791"/>
              <a:gd name="connsiteY0" fmla="*/ 0 h 28575"/>
              <a:gd name="connsiteX1" fmla="*/ 1752600 w 1753791"/>
              <a:gd name="connsiteY1" fmla="*/ 26194 h 28575"/>
              <a:gd name="connsiteX2" fmla="*/ 0 w 1753791"/>
              <a:gd name="connsiteY2" fmla="*/ 0 h 28575"/>
            </a:gdLst>
            <a:ahLst/>
            <a:cxnLst>
              <a:cxn ang="0">
                <a:pos x="connsiteX0" y="connsiteY0"/>
              </a:cxn>
              <a:cxn ang="0">
                <a:pos x="connsiteX1" y="connsiteY1"/>
              </a:cxn>
              <a:cxn ang="0">
                <a:pos x="connsiteX2" y="connsiteY2"/>
              </a:cxn>
            </a:cxnLst>
            <a:rect l="l" t="t" r="r" b="b"/>
            <a:pathLst>
              <a:path w="1753791" h="28575">
                <a:moveTo>
                  <a:pt x="0" y="0"/>
                </a:moveTo>
                <a:lnTo>
                  <a:pt x="1752600" y="26194"/>
                </a:lnTo>
                <a:cubicBezTo>
                  <a:pt x="1753791" y="28575"/>
                  <a:pt x="0" y="0"/>
                  <a:pt x="0" y="0"/>
                </a:cubicBezTo>
                <a:close/>
              </a:path>
            </a:pathLst>
          </a:custGeom>
          <a:ln w="15875">
            <a:solidFill>
              <a:srgbClr val="00009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en-US"/>
          </a:p>
        </p:txBody>
      </p:sp>
      <p:sp>
        <p:nvSpPr>
          <p:cNvPr id="143419" name="Line 3"/>
          <p:cNvSpPr>
            <a:spLocks noChangeShapeType="1"/>
          </p:cNvSpPr>
          <p:nvPr/>
        </p:nvSpPr>
        <p:spPr bwMode="auto">
          <a:xfrm flipH="1" flipV="1">
            <a:off x="3155950" y="4057650"/>
            <a:ext cx="0" cy="28575"/>
          </a:xfrm>
          <a:prstGeom prst="line">
            <a:avLst/>
          </a:prstGeom>
          <a:noFill/>
          <a:ln w="15875">
            <a:solidFill>
              <a:srgbClr val="000099"/>
            </a:solidFill>
            <a:round/>
            <a:headEnd/>
            <a:tailEnd/>
          </a:ln>
        </p:spPr>
        <p:txBody>
          <a:bodyPr/>
          <a:lstStyle/>
          <a:p>
            <a:endParaRPr lang="en-US"/>
          </a:p>
        </p:txBody>
      </p:sp>
      <p:sp>
        <p:nvSpPr>
          <p:cNvPr id="143420" name="Line 3"/>
          <p:cNvSpPr>
            <a:spLocks noChangeShapeType="1"/>
          </p:cNvSpPr>
          <p:nvPr/>
        </p:nvSpPr>
        <p:spPr bwMode="auto">
          <a:xfrm flipV="1">
            <a:off x="1752600" y="3805238"/>
            <a:ext cx="0" cy="842962"/>
          </a:xfrm>
          <a:prstGeom prst="line">
            <a:avLst/>
          </a:prstGeom>
          <a:noFill/>
          <a:ln w="25400">
            <a:solidFill>
              <a:srgbClr val="9933FF"/>
            </a:solidFill>
            <a:round/>
            <a:headEnd/>
            <a:tailEnd/>
          </a:ln>
        </p:spPr>
        <p:txBody>
          <a:bodyPr/>
          <a:lstStyle/>
          <a:p>
            <a:endParaRPr lang="en-US"/>
          </a:p>
        </p:txBody>
      </p:sp>
      <p:sp>
        <p:nvSpPr>
          <p:cNvPr id="143421" name="Line 3"/>
          <p:cNvSpPr>
            <a:spLocks noChangeShapeType="1"/>
          </p:cNvSpPr>
          <p:nvPr/>
        </p:nvSpPr>
        <p:spPr bwMode="auto">
          <a:xfrm flipH="1" flipV="1">
            <a:off x="1752600" y="4648200"/>
            <a:ext cx="76200" cy="0"/>
          </a:xfrm>
          <a:prstGeom prst="line">
            <a:avLst/>
          </a:prstGeom>
          <a:noFill/>
          <a:ln w="25400">
            <a:solidFill>
              <a:srgbClr val="9933FF"/>
            </a:solidFill>
            <a:round/>
            <a:headEnd/>
            <a:tailEnd/>
          </a:ln>
        </p:spPr>
        <p:txBody>
          <a:bodyPr/>
          <a:lstStyle/>
          <a:p>
            <a:endParaRPr lang="en-US"/>
          </a:p>
        </p:txBody>
      </p:sp>
      <p:sp>
        <p:nvSpPr>
          <p:cNvPr id="143422" name="Line 3"/>
          <p:cNvSpPr>
            <a:spLocks noChangeShapeType="1"/>
          </p:cNvSpPr>
          <p:nvPr/>
        </p:nvSpPr>
        <p:spPr bwMode="auto">
          <a:xfrm flipV="1">
            <a:off x="1752600" y="3454400"/>
            <a:ext cx="0" cy="249238"/>
          </a:xfrm>
          <a:prstGeom prst="line">
            <a:avLst/>
          </a:prstGeom>
          <a:noFill/>
          <a:ln w="25400">
            <a:solidFill>
              <a:srgbClr val="9933FF"/>
            </a:solidFill>
            <a:round/>
            <a:headEnd/>
            <a:tailEnd/>
          </a:ln>
        </p:spPr>
        <p:txBody>
          <a:bodyPr/>
          <a:lstStyle/>
          <a:p>
            <a:endParaRPr lang="en-US"/>
          </a:p>
        </p:txBody>
      </p:sp>
      <p:sp>
        <p:nvSpPr>
          <p:cNvPr id="143423" name="Line 3"/>
          <p:cNvSpPr>
            <a:spLocks noChangeShapeType="1"/>
          </p:cNvSpPr>
          <p:nvPr/>
        </p:nvSpPr>
        <p:spPr bwMode="auto">
          <a:xfrm flipV="1">
            <a:off x="1600200" y="3625850"/>
            <a:ext cx="0" cy="77788"/>
          </a:xfrm>
          <a:prstGeom prst="line">
            <a:avLst/>
          </a:prstGeom>
          <a:noFill/>
          <a:ln w="25400">
            <a:solidFill>
              <a:srgbClr val="9933FF"/>
            </a:solidFill>
            <a:round/>
            <a:headEnd/>
            <a:tailEnd/>
          </a:ln>
        </p:spPr>
        <p:txBody>
          <a:bodyPr/>
          <a:lstStyle/>
          <a:p>
            <a:endParaRPr lang="en-US"/>
          </a:p>
        </p:txBody>
      </p:sp>
      <p:sp>
        <p:nvSpPr>
          <p:cNvPr id="143424" name="Line 3"/>
          <p:cNvSpPr>
            <a:spLocks noChangeShapeType="1"/>
          </p:cNvSpPr>
          <p:nvPr/>
        </p:nvSpPr>
        <p:spPr bwMode="auto">
          <a:xfrm>
            <a:off x="1600200" y="3625850"/>
            <a:ext cx="152400" cy="0"/>
          </a:xfrm>
          <a:prstGeom prst="line">
            <a:avLst/>
          </a:prstGeom>
          <a:noFill/>
          <a:ln w="25400">
            <a:solidFill>
              <a:srgbClr val="9933FF"/>
            </a:solidFill>
            <a:round/>
            <a:headEnd/>
            <a:tailEnd/>
          </a:ln>
        </p:spPr>
        <p:txBody>
          <a:bodyPr/>
          <a:lstStyle/>
          <a:p>
            <a:endParaRPr lang="en-US"/>
          </a:p>
        </p:txBody>
      </p:sp>
      <p:sp>
        <p:nvSpPr>
          <p:cNvPr id="143425" name="Line 3"/>
          <p:cNvSpPr>
            <a:spLocks noChangeShapeType="1"/>
          </p:cNvSpPr>
          <p:nvPr/>
        </p:nvSpPr>
        <p:spPr bwMode="auto">
          <a:xfrm flipV="1">
            <a:off x="1600200" y="3798888"/>
            <a:ext cx="0" cy="160337"/>
          </a:xfrm>
          <a:prstGeom prst="line">
            <a:avLst/>
          </a:prstGeom>
          <a:noFill/>
          <a:ln w="25400">
            <a:solidFill>
              <a:srgbClr val="9933FF"/>
            </a:solidFill>
            <a:round/>
            <a:headEnd/>
            <a:tailEnd/>
          </a:ln>
        </p:spPr>
        <p:txBody>
          <a:bodyPr/>
          <a:lstStyle/>
          <a:p>
            <a:endParaRPr lang="en-US"/>
          </a:p>
        </p:txBody>
      </p:sp>
      <p:sp>
        <p:nvSpPr>
          <p:cNvPr id="143426" name="Line 28"/>
          <p:cNvSpPr>
            <a:spLocks noChangeShapeType="1"/>
          </p:cNvSpPr>
          <p:nvPr/>
        </p:nvSpPr>
        <p:spPr bwMode="auto">
          <a:xfrm>
            <a:off x="4419600" y="949325"/>
            <a:ext cx="0" cy="2139950"/>
          </a:xfrm>
          <a:prstGeom prst="line">
            <a:avLst/>
          </a:prstGeom>
          <a:noFill/>
          <a:ln w="25400">
            <a:solidFill>
              <a:srgbClr val="91806D"/>
            </a:solidFill>
            <a:round/>
            <a:headEnd/>
            <a:tailEnd/>
          </a:ln>
        </p:spPr>
        <p:txBody>
          <a:bodyPr/>
          <a:lstStyle/>
          <a:p>
            <a:endParaRPr lang="en-US"/>
          </a:p>
        </p:txBody>
      </p:sp>
      <p:sp>
        <p:nvSpPr>
          <p:cNvPr id="143427" name="Line 28"/>
          <p:cNvSpPr>
            <a:spLocks noChangeShapeType="1"/>
          </p:cNvSpPr>
          <p:nvPr/>
        </p:nvSpPr>
        <p:spPr bwMode="auto">
          <a:xfrm>
            <a:off x="4800600" y="949325"/>
            <a:ext cx="0" cy="2265363"/>
          </a:xfrm>
          <a:prstGeom prst="line">
            <a:avLst/>
          </a:prstGeom>
          <a:noFill/>
          <a:ln w="25400">
            <a:solidFill>
              <a:srgbClr val="CC9900"/>
            </a:solidFill>
            <a:round/>
            <a:headEnd/>
            <a:tailEnd/>
          </a:ln>
        </p:spPr>
        <p:txBody>
          <a:bodyPr/>
          <a:lstStyle/>
          <a:p>
            <a:endParaRPr lang="en-US"/>
          </a:p>
        </p:txBody>
      </p:sp>
      <p:sp>
        <p:nvSpPr>
          <p:cNvPr id="330" name="Freeform 329"/>
          <p:cNvSpPr/>
          <p:nvPr/>
        </p:nvSpPr>
        <p:spPr>
          <a:xfrm>
            <a:off x="4148138" y="3152775"/>
            <a:ext cx="652462" cy="46038"/>
          </a:xfrm>
          <a:custGeom>
            <a:avLst/>
            <a:gdLst>
              <a:gd name="connsiteX0" fmla="*/ 0 w 595312"/>
              <a:gd name="connsiteY0" fmla="*/ 0 h 0"/>
              <a:gd name="connsiteX1" fmla="*/ 595312 w 595312"/>
              <a:gd name="connsiteY1" fmla="*/ 0 h 0"/>
              <a:gd name="connsiteX2" fmla="*/ 0 w 595312"/>
              <a:gd name="connsiteY2" fmla="*/ 0 h 0"/>
            </a:gdLst>
            <a:ahLst/>
            <a:cxnLst>
              <a:cxn ang="0">
                <a:pos x="connsiteX0" y="connsiteY0"/>
              </a:cxn>
              <a:cxn ang="0">
                <a:pos x="connsiteX1" y="connsiteY1"/>
              </a:cxn>
              <a:cxn ang="0">
                <a:pos x="connsiteX2" y="connsiteY2"/>
              </a:cxn>
            </a:cxnLst>
            <a:rect l="l" t="t" r="r" b="b"/>
            <a:pathLst>
              <a:path w="595312">
                <a:moveTo>
                  <a:pt x="0" y="0"/>
                </a:moveTo>
                <a:lnTo>
                  <a:pt x="595312" y="0"/>
                </a:lnTo>
                <a:lnTo>
                  <a:pt x="0" y="0"/>
                </a:lnTo>
                <a:close/>
              </a:path>
            </a:pathLst>
          </a:custGeom>
          <a:solidFill>
            <a:srgbClr val="CC9900"/>
          </a:solidFill>
          <a:ln>
            <a:solidFill>
              <a:srgbClr val="CC99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en-US"/>
          </a:p>
        </p:txBody>
      </p:sp>
      <p:sp>
        <p:nvSpPr>
          <p:cNvPr id="143429" name="Line 28"/>
          <p:cNvSpPr>
            <a:spLocks noChangeShapeType="1"/>
          </p:cNvSpPr>
          <p:nvPr/>
        </p:nvSpPr>
        <p:spPr bwMode="auto">
          <a:xfrm>
            <a:off x="4419600" y="3162300"/>
            <a:ext cx="0" cy="90488"/>
          </a:xfrm>
          <a:prstGeom prst="line">
            <a:avLst/>
          </a:prstGeom>
          <a:noFill/>
          <a:ln w="25400">
            <a:solidFill>
              <a:srgbClr val="91806D"/>
            </a:solidFill>
            <a:round/>
            <a:headEnd/>
            <a:tailEnd/>
          </a:ln>
        </p:spPr>
        <p:txBody>
          <a:bodyPr/>
          <a:lstStyle/>
          <a:p>
            <a:endParaRPr lang="en-US"/>
          </a:p>
        </p:txBody>
      </p:sp>
      <p:sp>
        <p:nvSpPr>
          <p:cNvPr id="143430" name="Line 28"/>
          <p:cNvSpPr>
            <a:spLocks noChangeShapeType="1"/>
          </p:cNvSpPr>
          <p:nvPr/>
        </p:nvSpPr>
        <p:spPr bwMode="auto">
          <a:xfrm flipH="1">
            <a:off x="3886200" y="3048000"/>
            <a:ext cx="533400" cy="0"/>
          </a:xfrm>
          <a:prstGeom prst="line">
            <a:avLst/>
          </a:prstGeom>
          <a:noFill/>
          <a:ln w="25400">
            <a:solidFill>
              <a:srgbClr val="91806D"/>
            </a:solidFill>
            <a:round/>
            <a:headEnd/>
            <a:tailEnd/>
          </a:ln>
        </p:spPr>
        <p:txBody>
          <a:bodyPr/>
          <a:lstStyle/>
          <a:p>
            <a:endParaRPr lang="en-US"/>
          </a:p>
        </p:txBody>
      </p:sp>
      <p:sp>
        <p:nvSpPr>
          <p:cNvPr id="143431" name="Line 28"/>
          <p:cNvSpPr>
            <a:spLocks noChangeShapeType="1"/>
          </p:cNvSpPr>
          <p:nvPr/>
        </p:nvSpPr>
        <p:spPr bwMode="auto">
          <a:xfrm flipH="1">
            <a:off x="3886200" y="3048000"/>
            <a:ext cx="0" cy="206375"/>
          </a:xfrm>
          <a:prstGeom prst="line">
            <a:avLst/>
          </a:prstGeom>
          <a:noFill/>
          <a:ln w="25400">
            <a:solidFill>
              <a:srgbClr val="91806D"/>
            </a:solidFill>
            <a:round/>
            <a:headEnd/>
            <a:tailEnd/>
          </a:ln>
        </p:spPr>
        <p:txBody>
          <a:bodyPr/>
          <a:lstStyle/>
          <a:p>
            <a:endParaRPr lang="en-US"/>
          </a:p>
        </p:txBody>
      </p:sp>
      <p:sp>
        <p:nvSpPr>
          <p:cNvPr id="143432" name="Line 28"/>
          <p:cNvSpPr>
            <a:spLocks noChangeShapeType="1"/>
          </p:cNvSpPr>
          <p:nvPr/>
        </p:nvSpPr>
        <p:spPr bwMode="auto">
          <a:xfrm flipH="1">
            <a:off x="3886200" y="3468688"/>
            <a:ext cx="0" cy="863600"/>
          </a:xfrm>
          <a:prstGeom prst="line">
            <a:avLst/>
          </a:prstGeom>
          <a:noFill/>
          <a:ln w="25400">
            <a:solidFill>
              <a:srgbClr val="91806D"/>
            </a:solidFill>
            <a:round/>
            <a:headEnd/>
            <a:tailEnd/>
          </a:ln>
        </p:spPr>
        <p:txBody>
          <a:bodyPr/>
          <a:lstStyle/>
          <a:p>
            <a:endParaRPr lang="en-US"/>
          </a:p>
        </p:txBody>
      </p:sp>
      <p:sp>
        <p:nvSpPr>
          <p:cNvPr id="143433" name="Line 28"/>
          <p:cNvSpPr>
            <a:spLocks noChangeShapeType="1"/>
          </p:cNvSpPr>
          <p:nvPr/>
        </p:nvSpPr>
        <p:spPr bwMode="auto">
          <a:xfrm>
            <a:off x="3640138" y="4332288"/>
            <a:ext cx="0" cy="392112"/>
          </a:xfrm>
          <a:prstGeom prst="line">
            <a:avLst/>
          </a:prstGeom>
          <a:noFill/>
          <a:ln w="25400">
            <a:solidFill>
              <a:srgbClr val="91806D"/>
            </a:solidFill>
            <a:round/>
            <a:headEnd/>
            <a:tailEnd/>
          </a:ln>
        </p:spPr>
        <p:txBody>
          <a:bodyPr/>
          <a:lstStyle/>
          <a:p>
            <a:endParaRPr lang="en-US"/>
          </a:p>
        </p:txBody>
      </p:sp>
      <p:sp>
        <p:nvSpPr>
          <p:cNvPr id="143434" name="Line 28"/>
          <p:cNvSpPr>
            <a:spLocks noChangeShapeType="1"/>
          </p:cNvSpPr>
          <p:nvPr/>
        </p:nvSpPr>
        <p:spPr bwMode="auto">
          <a:xfrm flipH="1">
            <a:off x="3635375" y="4332288"/>
            <a:ext cx="250825" cy="0"/>
          </a:xfrm>
          <a:prstGeom prst="line">
            <a:avLst/>
          </a:prstGeom>
          <a:noFill/>
          <a:ln w="25400">
            <a:solidFill>
              <a:srgbClr val="91806D"/>
            </a:solidFill>
            <a:round/>
            <a:headEnd/>
            <a:tailEnd/>
          </a:ln>
        </p:spPr>
        <p:txBody>
          <a:bodyPr/>
          <a:lstStyle/>
          <a:p>
            <a:endParaRPr lang="en-US"/>
          </a:p>
        </p:txBody>
      </p:sp>
      <p:sp>
        <p:nvSpPr>
          <p:cNvPr id="338" name="Freeform 337"/>
          <p:cNvSpPr/>
          <p:nvPr/>
        </p:nvSpPr>
        <p:spPr>
          <a:xfrm>
            <a:off x="3568700" y="4332288"/>
            <a:ext cx="66675" cy="0"/>
          </a:xfrm>
          <a:custGeom>
            <a:avLst/>
            <a:gdLst>
              <a:gd name="connsiteX0" fmla="*/ 66675 w 66675"/>
              <a:gd name="connsiteY0" fmla="*/ 0 h 0"/>
              <a:gd name="connsiteX1" fmla="*/ 0 w 66675"/>
              <a:gd name="connsiteY1" fmla="*/ 0 h 0"/>
              <a:gd name="connsiteX2" fmla="*/ 66675 w 66675"/>
              <a:gd name="connsiteY2" fmla="*/ 0 h 0"/>
            </a:gdLst>
            <a:ahLst/>
            <a:cxnLst>
              <a:cxn ang="0">
                <a:pos x="connsiteX0" y="connsiteY0"/>
              </a:cxn>
              <a:cxn ang="0">
                <a:pos x="connsiteX1" y="connsiteY1"/>
              </a:cxn>
              <a:cxn ang="0">
                <a:pos x="connsiteX2" y="connsiteY2"/>
              </a:cxn>
            </a:cxnLst>
            <a:rect l="l" t="t" r="r" b="b"/>
            <a:pathLst>
              <a:path w="66675">
                <a:moveTo>
                  <a:pt x="66675" y="0"/>
                </a:moveTo>
                <a:lnTo>
                  <a:pt x="0" y="0"/>
                </a:lnTo>
                <a:lnTo>
                  <a:pt x="66675" y="0"/>
                </a:lnTo>
                <a:close/>
              </a:path>
            </a:pathLst>
          </a:custGeom>
          <a:solidFill>
            <a:srgbClr val="91806D"/>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en-US"/>
          </a:p>
        </p:txBody>
      </p:sp>
      <p:sp>
        <p:nvSpPr>
          <p:cNvPr id="339" name="Freeform 338"/>
          <p:cNvSpPr/>
          <p:nvPr/>
        </p:nvSpPr>
        <p:spPr>
          <a:xfrm>
            <a:off x="3581400" y="4324350"/>
            <a:ext cx="46038" cy="65088"/>
          </a:xfrm>
          <a:custGeom>
            <a:avLst/>
            <a:gdLst>
              <a:gd name="connsiteX0" fmla="*/ 0 w 0"/>
              <a:gd name="connsiteY0" fmla="*/ 0 h 71438"/>
              <a:gd name="connsiteX1" fmla="*/ 0 w 0"/>
              <a:gd name="connsiteY1" fmla="*/ 71438 h 71438"/>
              <a:gd name="connsiteX2" fmla="*/ 0 w 0"/>
              <a:gd name="connsiteY2" fmla="*/ 0 h 71438"/>
            </a:gdLst>
            <a:ahLst/>
            <a:cxnLst>
              <a:cxn ang="0">
                <a:pos x="connsiteX0" y="connsiteY0"/>
              </a:cxn>
              <a:cxn ang="0">
                <a:pos x="connsiteX1" y="connsiteY1"/>
              </a:cxn>
              <a:cxn ang="0">
                <a:pos x="connsiteX2" y="connsiteY2"/>
              </a:cxn>
            </a:cxnLst>
            <a:rect l="l" t="t" r="r" b="b"/>
            <a:pathLst>
              <a:path h="71438">
                <a:moveTo>
                  <a:pt x="0" y="0"/>
                </a:moveTo>
                <a:lnTo>
                  <a:pt x="0" y="71438"/>
                </a:lnTo>
                <a:lnTo>
                  <a:pt x="0" y="0"/>
                </a:lnTo>
                <a:close/>
              </a:path>
            </a:pathLst>
          </a:custGeom>
          <a:solidFill>
            <a:srgbClr val="91806D"/>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en-US"/>
          </a:p>
        </p:txBody>
      </p:sp>
      <p:sp>
        <p:nvSpPr>
          <p:cNvPr id="143437" name="Line 28"/>
          <p:cNvSpPr>
            <a:spLocks noChangeShapeType="1"/>
          </p:cNvSpPr>
          <p:nvPr/>
        </p:nvSpPr>
        <p:spPr bwMode="auto">
          <a:xfrm>
            <a:off x="3763963" y="3640138"/>
            <a:ext cx="0" cy="63500"/>
          </a:xfrm>
          <a:prstGeom prst="line">
            <a:avLst/>
          </a:prstGeom>
          <a:noFill/>
          <a:ln w="25400">
            <a:solidFill>
              <a:srgbClr val="91806D"/>
            </a:solidFill>
            <a:round/>
            <a:headEnd/>
            <a:tailEnd/>
          </a:ln>
        </p:spPr>
        <p:txBody>
          <a:bodyPr/>
          <a:lstStyle/>
          <a:p>
            <a:endParaRPr lang="en-US"/>
          </a:p>
        </p:txBody>
      </p:sp>
      <p:sp>
        <p:nvSpPr>
          <p:cNvPr id="143438" name="Line 28"/>
          <p:cNvSpPr>
            <a:spLocks noChangeShapeType="1"/>
          </p:cNvSpPr>
          <p:nvPr/>
        </p:nvSpPr>
        <p:spPr bwMode="auto">
          <a:xfrm>
            <a:off x="3763963" y="3827463"/>
            <a:ext cx="0" cy="163512"/>
          </a:xfrm>
          <a:prstGeom prst="line">
            <a:avLst/>
          </a:prstGeom>
          <a:noFill/>
          <a:ln w="25400">
            <a:solidFill>
              <a:srgbClr val="91806D"/>
            </a:solidFill>
            <a:round/>
            <a:headEnd/>
            <a:tailEnd/>
          </a:ln>
        </p:spPr>
        <p:txBody>
          <a:bodyPr/>
          <a:lstStyle/>
          <a:p>
            <a:endParaRPr lang="en-US"/>
          </a:p>
        </p:txBody>
      </p:sp>
      <p:sp>
        <p:nvSpPr>
          <p:cNvPr id="143439" name="Line 28"/>
          <p:cNvSpPr>
            <a:spLocks noChangeShapeType="1"/>
          </p:cNvSpPr>
          <p:nvPr/>
        </p:nvSpPr>
        <p:spPr bwMode="auto">
          <a:xfrm flipH="1">
            <a:off x="3763963" y="3640138"/>
            <a:ext cx="122237" cy="3175"/>
          </a:xfrm>
          <a:prstGeom prst="line">
            <a:avLst/>
          </a:prstGeom>
          <a:noFill/>
          <a:ln w="25400">
            <a:solidFill>
              <a:srgbClr val="91806D"/>
            </a:solidFill>
            <a:round/>
            <a:headEnd/>
            <a:tailEnd/>
          </a:ln>
        </p:spPr>
        <p:txBody>
          <a:bodyPr/>
          <a:lstStyle/>
          <a:p>
            <a:endParaRPr lang="en-US"/>
          </a:p>
        </p:txBody>
      </p:sp>
      <p:sp>
        <p:nvSpPr>
          <p:cNvPr id="143440" name="Line 28"/>
          <p:cNvSpPr>
            <a:spLocks noChangeShapeType="1"/>
          </p:cNvSpPr>
          <p:nvPr/>
        </p:nvSpPr>
        <p:spPr bwMode="auto">
          <a:xfrm>
            <a:off x="4800600" y="3467100"/>
            <a:ext cx="0" cy="236538"/>
          </a:xfrm>
          <a:prstGeom prst="line">
            <a:avLst/>
          </a:prstGeom>
          <a:noFill/>
          <a:ln w="25400">
            <a:solidFill>
              <a:srgbClr val="CC9900"/>
            </a:solidFill>
            <a:round/>
            <a:headEnd/>
            <a:tailEnd/>
          </a:ln>
        </p:spPr>
        <p:txBody>
          <a:bodyPr/>
          <a:lstStyle/>
          <a:p>
            <a:endParaRPr lang="en-US"/>
          </a:p>
        </p:txBody>
      </p:sp>
      <p:sp>
        <p:nvSpPr>
          <p:cNvPr id="143441" name="Line 28"/>
          <p:cNvSpPr>
            <a:spLocks noChangeShapeType="1"/>
          </p:cNvSpPr>
          <p:nvPr/>
        </p:nvSpPr>
        <p:spPr bwMode="auto">
          <a:xfrm>
            <a:off x="4648200" y="3640138"/>
            <a:ext cx="0" cy="79375"/>
          </a:xfrm>
          <a:prstGeom prst="line">
            <a:avLst/>
          </a:prstGeom>
          <a:noFill/>
          <a:ln w="25400">
            <a:solidFill>
              <a:srgbClr val="CC9900"/>
            </a:solidFill>
            <a:round/>
            <a:headEnd/>
            <a:tailEnd/>
          </a:ln>
        </p:spPr>
        <p:txBody>
          <a:bodyPr/>
          <a:lstStyle/>
          <a:p>
            <a:endParaRPr lang="en-US"/>
          </a:p>
        </p:txBody>
      </p:sp>
      <p:sp>
        <p:nvSpPr>
          <p:cNvPr id="143442" name="Line 28"/>
          <p:cNvSpPr>
            <a:spLocks noChangeShapeType="1"/>
          </p:cNvSpPr>
          <p:nvPr/>
        </p:nvSpPr>
        <p:spPr bwMode="auto">
          <a:xfrm flipV="1">
            <a:off x="4648200" y="3643313"/>
            <a:ext cx="152400" cy="3175"/>
          </a:xfrm>
          <a:prstGeom prst="line">
            <a:avLst/>
          </a:prstGeom>
          <a:noFill/>
          <a:ln w="25400">
            <a:solidFill>
              <a:srgbClr val="CC9900"/>
            </a:solidFill>
            <a:round/>
            <a:headEnd/>
            <a:tailEnd/>
          </a:ln>
        </p:spPr>
        <p:txBody>
          <a:bodyPr/>
          <a:lstStyle/>
          <a:p>
            <a:endParaRPr lang="en-US"/>
          </a:p>
        </p:txBody>
      </p:sp>
      <p:sp>
        <p:nvSpPr>
          <p:cNvPr id="143443" name="Line 28"/>
          <p:cNvSpPr>
            <a:spLocks noChangeShapeType="1"/>
          </p:cNvSpPr>
          <p:nvPr/>
        </p:nvSpPr>
        <p:spPr bwMode="auto">
          <a:xfrm>
            <a:off x="4648200" y="3817938"/>
            <a:ext cx="0" cy="173037"/>
          </a:xfrm>
          <a:prstGeom prst="line">
            <a:avLst/>
          </a:prstGeom>
          <a:noFill/>
          <a:ln w="25400">
            <a:solidFill>
              <a:srgbClr val="CC9900"/>
            </a:solidFill>
            <a:round/>
            <a:headEnd/>
            <a:tailEnd/>
          </a:ln>
        </p:spPr>
        <p:txBody>
          <a:bodyPr/>
          <a:lstStyle/>
          <a:p>
            <a:endParaRPr lang="en-US"/>
          </a:p>
        </p:txBody>
      </p:sp>
      <p:sp>
        <p:nvSpPr>
          <p:cNvPr id="143444" name="Line 28"/>
          <p:cNvSpPr>
            <a:spLocks noChangeShapeType="1"/>
          </p:cNvSpPr>
          <p:nvPr/>
        </p:nvSpPr>
        <p:spPr bwMode="auto">
          <a:xfrm>
            <a:off x="4800600" y="3810000"/>
            <a:ext cx="0" cy="100013"/>
          </a:xfrm>
          <a:prstGeom prst="line">
            <a:avLst/>
          </a:prstGeom>
          <a:noFill/>
          <a:ln w="25400">
            <a:solidFill>
              <a:srgbClr val="CC9900"/>
            </a:solidFill>
            <a:round/>
            <a:headEnd/>
            <a:tailEnd/>
          </a:ln>
        </p:spPr>
        <p:txBody>
          <a:bodyPr/>
          <a:lstStyle/>
          <a:p>
            <a:endParaRPr lang="en-US"/>
          </a:p>
        </p:txBody>
      </p:sp>
      <p:sp>
        <p:nvSpPr>
          <p:cNvPr id="143445" name="Line 28"/>
          <p:cNvSpPr>
            <a:spLocks noChangeShapeType="1"/>
          </p:cNvSpPr>
          <p:nvPr/>
        </p:nvSpPr>
        <p:spPr bwMode="auto">
          <a:xfrm>
            <a:off x="4148138" y="3152775"/>
            <a:ext cx="0" cy="88900"/>
          </a:xfrm>
          <a:prstGeom prst="line">
            <a:avLst/>
          </a:prstGeom>
          <a:noFill/>
          <a:ln w="25400">
            <a:solidFill>
              <a:srgbClr val="CC9900"/>
            </a:solidFill>
            <a:round/>
            <a:headEnd/>
            <a:tailEnd/>
          </a:ln>
        </p:spPr>
        <p:txBody>
          <a:bodyPr/>
          <a:lstStyle/>
          <a:p>
            <a:endParaRPr lang="en-US"/>
          </a:p>
        </p:txBody>
      </p:sp>
      <p:sp>
        <p:nvSpPr>
          <p:cNvPr id="143446" name="Line 28"/>
          <p:cNvSpPr>
            <a:spLocks noChangeShapeType="1"/>
          </p:cNvSpPr>
          <p:nvPr/>
        </p:nvSpPr>
        <p:spPr bwMode="auto">
          <a:xfrm>
            <a:off x="4148138" y="3468688"/>
            <a:ext cx="0" cy="542925"/>
          </a:xfrm>
          <a:prstGeom prst="line">
            <a:avLst/>
          </a:prstGeom>
          <a:noFill/>
          <a:ln w="25400">
            <a:solidFill>
              <a:srgbClr val="CC9900"/>
            </a:solidFill>
            <a:round/>
            <a:headEnd/>
            <a:tailEnd/>
          </a:ln>
        </p:spPr>
        <p:txBody>
          <a:bodyPr/>
          <a:lstStyle/>
          <a:p>
            <a:endParaRPr lang="en-US"/>
          </a:p>
        </p:txBody>
      </p:sp>
      <p:sp>
        <p:nvSpPr>
          <p:cNvPr id="143447" name="Line 28"/>
          <p:cNvSpPr>
            <a:spLocks noChangeShapeType="1"/>
          </p:cNvSpPr>
          <p:nvPr/>
        </p:nvSpPr>
        <p:spPr bwMode="auto">
          <a:xfrm>
            <a:off x="4148138" y="4071938"/>
            <a:ext cx="0" cy="236537"/>
          </a:xfrm>
          <a:prstGeom prst="line">
            <a:avLst/>
          </a:prstGeom>
          <a:noFill/>
          <a:ln w="25400">
            <a:solidFill>
              <a:srgbClr val="CC9900"/>
            </a:solidFill>
            <a:round/>
            <a:headEnd/>
            <a:tailEnd/>
          </a:ln>
        </p:spPr>
        <p:txBody>
          <a:bodyPr/>
          <a:lstStyle/>
          <a:p>
            <a:endParaRPr lang="en-US"/>
          </a:p>
        </p:txBody>
      </p:sp>
      <p:sp>
        <p:nvSpPr>
          <p:cNvPr id="143448" name="Line 28"/>
          <p:cNvSpPr>
            <a:spLocks noChangeShapeType="1"/>
          </p:cNvSpPr>
          <p:nvPr/>
        </p:nvSpPr>
        <p:spPr bwMode="auto">
          <a:xfrm>
            <a:off x="4038600" y="3827463"/>
            <a:ext cx="0" cy="163512"/>
          </a:xfrm>
          <a:prstGeom prst="line">
            <a:avLst/>
          </a:prstGeom>
          <a:noFill/>
          <a:ln w="25400">
            <a:solidFill>
              <a:srgbClr val="CC9900"/>
            </a:solidFill>
            <a:round/>
            <a:headEnd/>
            <a:tailEnd/>
          </a:ln>
        </p:spPr>
        <p:txBody>
          <a:bodyPr/>
          <a:lstStyle/>
          <a:p>
            <a:endParaRPr lang="en-US"/>
          </a:p>
        </p:txBody>
      </p:sp>
      <p:sp>
        <p:nvSpPr>
          <p:cNvPr id="143449" name="Line 28"/>
          <p:cNvSpPr>
            <a:spLocks noChangeShapeType="1"/>
          </p:cNvSpPr>
          <p:nvPr/>
        </p:nvSpPr>
        <p:spPr bwMode="auto">
          <a:xfrm flipH="1">
            <a:off x="4038600" y="3640138"/>
            <a:ext cx="0" cy="79375"/>
          </a:xfrm>
          <a:prstGeom prst="line">
            <a:avLst/>
          </a:prstGeom>
          <a:noFill/>
          <a:ln w="25400">
            <a:solidFill>
              <a:srgbClr val="CC9900"/>
            </a:solidFill>
            <a:round/>
            <a:headEnd/>
            <a:tailEnd/>
          </a:ln>
        </p:spPr>
        <p:txBody>
          <a:bodyPr/>
          <a:lstStyle/>
          <a:p>
            <a:endParaRPr lang="en-US"/>
          </a:p>
        </p:txBody>
      </p:sp>
      <p:sp>
        <p:nvSpPr>
          <p:cNvPr id="143450" name="Line 28"/>
          <p:cNvSpPr>
            <a:spLocks noChangeShapeType="1"/>
          </p:cNvSpPr>
          <p:nvPr/>
        </p:nvSpPr>
        <p:spPr bwMode="auto">
          <a:xfrm>
            <a:off x="4038600" y="3643313"/>
            <a:ext cx="109538" cy="3175"/>
          </a:xfrm>
          <a:prstGeom prst="line">
            <a:avLst/>
          </a:prstGeom>
          <a:noFill/>
          <a:ln w="25400">
            <a:solidFill>
              <a:srgbClr val="CC9900"/>
            </a:solidFill>
            <a:round/>
            <a:headEnd/>
            <a:tailEnd/>
          </a:ln>
        </p:spPr>
        <p:txBody>
          <a:bodyPr/>
          <a:lstStyle/>
          <a:p>
            <a:endParaRPr lang="en-US"/>
          </a:p>
        </p:txBody>
      </p:sp>
      <p:sp>
        <p:nvSpPr>
          <p:cNvPr id="143451" name="Line 28"/>
          <p:cNvSpPr>
            <a:spLocks noChangeShapeType="1"/>
          </p:cNvSpPr>
          <p:nvPr/>
        </p:nvSpPr>
        <p:spPr bwMode="auto">
          <a:xfrm flipH="1" flipV="1">
            <a:off x="3962400" y="4292600"/>
            <a:ext cx="185738" cy="6350"/>
          </a:xfrm>
          <a:prstGeom prst="line">
            <a:avLst/>
          </a:prstGeom>
          <a:noFill/>
          <a:ln w="25400">
            <a:solidFill>
              <a:srgbClr val="CC9900"/>
            </a:solidFill>
            <a:round/>
            <a:headEnd/>
            <a:tailEnd/>
          </a:ln>
        </p:spPr>
        <p:txBody>
          <a:bodyPr/>
          <a:lstStyle/>
          <a:p>
            <a:endParaRPr lang="en-US"/>
          </a:p>
        </p:txBody>
      </p:sp>
      <p:sp>
        <p:nvSpPr>
          <p:cNvPr id="143452" name="Line 28"/>
          <p:cNvSpPr>
            <a:spLocks noChangeShapeType="1"/>
          </p:cNvSpPr>
          <p:nvPr/>
        </p:nvSpPr>
        <p:spPr bwMode="auto">
          <a:xfrm>
            <a:off x="3581400" y="4292600"/>
            <a:ext cx="228600" cy="0"/>
          </a:xfrm>
          <a:prstGeom prst="line">
            <a:avLst/>
          </a:prstGeom>
          <a:noFill/>
          <a:ln w="25400">
            <a:solidFill>
              <a:srgbClr val="CC9900"/>
            </a:solidFill>
            <a:round/>
            <a:headEnd/>
            <a:tailEnd/>
          </a:ln>
        </p:spPr>
        <p:txBody>
          <a:bodyPr/>
          <a:lstStyle/>
          <a:p>
            <a:endParaRPr lang="en-US"/>
          </a:p>
        </p:txBody>
      </p:sp>
      <p:sp>
        <p:nvSpPr>
          <p:cNvPr id="143453" name="Line 28"/>
          <p:cNvSpPr>
            <a:spLocks noChangeShapeType="1"/>
          </p:cNvSpPr>
          <p:nvPr/>
        </p:nvSpPr>
        <p:spPr bwMode="auto">
          <a:xfrm flipH="1">
            <a:off x="3048000" y="4292600"/>
            <a:ext cx="457200" cy="0"/>
          </a:xfrm>
          <a:prstGeom prst="line">
            <a:avLst/>
          </a:prstGeom>
          <a:noFill/>
          <a:ln w="25400">
            <a:solidFill>
              <a:srgbClr val="CC9900"/>
            </a:solidFill>
            <a:round/>
            <a:headEnd/>
            <a:tailEnd/>
          </a:ln>
        </p:spPr>
        <p:txBody>
          <a:bodyPr/>
          <a:lstStyle/>
          <a:p>
            <a:endParaRPr lang="en-US"/>
          </a:p>
        </p:txBody>
      </p:sp>
      <p:sp>
        <p:nvSpPr>
          <p:cNvPr id="143454" name="Line 28"/>
          <p:cNvSpPr>
            <a:spLocks noChangeShapeType="1"/>
          </p:cNvSpPr>
          <p:nvPr/>
        </p:nvSpPr>
        <p:spPr bwMode="auto">
          <a:xfrm flipV="1">
            <a:off x="2916238" y="4292600"/>
            <a:ext cx="114300" cy="1588"/>
          </a:xfrm>
          <a:prstGeom prst="line">
            <a:avLst/>
          </a:prstGeom>
          <a:noFill/>
          <a:ln w="25400">
            <a:solidFill>
              <a:srgbClr val="CC9900"/>
            </a:solidFill>
            <a:round/>
            <a:headEnd/>
            <a:tailEnd/>
          </a:ln>
        </p:spPr>
        <p:txBody>
          <a:bodyPr/>
          <a:lstStyle/>
          <a:p>
            <a:endParaRPr lang="en-US"/>
          </a:p>
        </p:txBody>
      </p:sp>
      <p:sp>
        <p:nvSpPr>
          <p:cNvPr id="143455" name="Line 28"/>
          <p:cNvSpPr>
            <a:spLocks noChangeShapeType="1"/>
          </p:cNvSpPr>
          <p:nvPr/>
        </p:nvSpPr>
        <p:spPr bwMode="auto">
          <a:xfrm flipH="1" flipV="1">
            <a:off x="2971800" y="4295775"/>
            <a:ext cx="0" cy="93663"/>
          </a:xfrm>
          <a:prstGeom prst="line">
            <a:avLst/>
          </a:prstGeom>
          <a:noFill/>
          <a:ln w="25400">
            <a:solidFill>
              <a:srgbClr val="CC9900"/>
            </a:solidFill>
            <a:round/>
            <a:headEnd/>
            <a:tailEnd/>
          </a:ln>
        </p:spPr>
        <p:txBody>
          <a:bodyPr/>
          <a:lstStyle/>
          <a:p>
            <a:endParaRPr lang="en-US"/>
          </a:p>
        </p:txBody>
      </p:sp>
      <p:sp>
        <p:nvSpPr>
          <p:cNvPr id="143456" name="Line 28"/>
          <p:cNvSpPr>
            <a:spLocks noChangeShapeType="1"/>
          </p:cNvSpPr>
          <p:nvPr/>
        </p:nvSpPr>
        <p:spPr bwMode="auto">
          <a:xfrm flipH="1" flipV="1">
            <a:off x="2916238" y="4292600"/>
            <a:ext cx="0" cy="431800"/>
          </a:xfrm>
          <a:prstGeom prst="line">
            <a:avLst/>
          </a:prstGeom>
          <a:noFill/>
          <a:ln w="25400">
            <a:solidFill>
              <a:srgbClr val="CC9900"/>
            </a:solidFill>
            <a:round/>
            <a:headEnd/>
            <a:tailEnd/>
          </a:ln>
        </p:spPr>
        <p:txBody>
          <a:bodyPr/>
          <a:lstStyle/>
          <a:p>
            <a:endParaRPr lang="en-US"/>
          </a:p>
        </p:txBody>
      </p:sp>
      <p:sp>
        <p:nvSpPr>
          <p:cNvPr id="143457" name="Line 23"/>
          <p:cNvSpPr>
            <a:spLocks noChangeShapeType="1"/>
          </p:cNvSpPr>
          <p:nvPr/>
        </p:nvSpPr>
        <p:spPr bwMode="auto">
          <a:xfrm flipH="1">
            <a:off x="3743325" y="4329113"/>
            <a:ext cx="1044575" cy="230187"/>
          </a:xfrm>
          <a:prstGeom prst="line">
            <a:avLst/>
          </a:prstGeom>
          <a:noFill/>
          <a:ln w="28575">
            <a:solidFill>
              <a:srgbClr val="FF0000"/>
            </a:solidFill>
            <a:round/>
            <a:headEnd/>
            <a:tailEnd type="triangle" w="med" len="med"/>
          </a:ln>
        </p:spPr>
        <p:txBody>
          <a:bodyPr/>
          <a:lstStyle/>
          <a:p>
            <a:endParaRPr lang="en-US"/>
          </a:p>
        </p:txBody>
      </p:sp>
      <p:sp>
        <p:nvSpPr>
          <p:cNvPr id="143458" name="Text Box 22"/>
          <p:cNvSpPr txBox="1">
            <a:spLocks noChangeArrowheads="1"/>
          </p:cNvSpPr>
          <p:nvPr/>
        </p:nvSpPr>
        <p:spPr bwMode="auto">
          <a:xfrm>
            <a:off x="4787900" y="4222750"/>
            <a:ext cx="1476375" cy="336550"/>
          </a:xfrm>
          <a:prstGeom prst="rect">
            <a:avLst/>
          </a:prstGeom>
          <a:noFill/>
          <a:ln w="9525">
            <a:noFill/>
            <a:miter lim="800000"/>
            <a:headEnd/>
            <a:tailEnd/>
          </a:ln>
        </p:spPr>
        <p:txBody>
          <a:bodyPr>
            <a:spAutoFit/>
          </a:bodyPr>
          <a:lstStyle/>
          <a:p>
            <a:pPr algn="l">
              <a:spcBef>
                <a:spcPct val="50000"/>
              </a:spcBef>
            </a:pPr>
            <a:r>
              <a:rPr lang="en-US" sz="800">
                <a:solidFill>
                  <a:srgbClr val="FF0000"/>
                </a:solidFill>
                <a:latin typeface="Times New Roman" pitchFamily="18" charset="0"/>
              </a:rPr>
              <a:t>STEAM GENERATOR RUPTURE CIRCUIT</a:t>
            </a:r>
          </a:p>
        </p:txBody>
      </p:sp>
      <p:sp>
        <p:nvSpPr>
          <p:cNvPr id="143459" name="Text Box 14"/>
          <p:cNvSpPr txBox="1">
            <a:spLocks noChangeArrowheads="1"/>
          </p:cNvSpPr>
          <p:nvPr/>
        </p:nvSpPr>
        <p:spPr bwMode="auto">
          <a:xfrm>
            <a:off x="431800" y="333375"/>
            <a:ext cx="2124075" cy="214313"/>
          </a:xfrm>
          <a:prstGeom prst="rect">
            <a:avLst/>
          </a:prstGeom>
          <a:noFill/>
          <a:ln w="9525">
            <a:noFill/>
            <a:miter lim="800000"/>
            <a:headEnd/>
            <a:tailEnd/>
          </a:ln>
        </p:spPr>
        <p:txBody>
          <a:bodyPr>
            <a:spAutoFit/>
          </a:bodyPr>
          <a:lstStyle/>
          <a:p>
            <a:pPr algn="l">
              <a:spcBef>
                <a:spcPct val="50000"/>
              </a:spcBef>
            </a:pPr>
            <a:r>
              <a:rPr lang="en-US" sz="800">
                <a:solidFill>
                  <a:srgbClr val="3366FF"/>
                </a:solidFill>
                <a:latin typeface="Times New Roman" pitchFamily="18" charset="0"/>
              </a:rPr>
              <a:t>LOCATED OUTSIDE CONTAINMENT</a:t>
            </a:r>
          </a:p>
        </p:txBody>
      </p:sp>
      <p:sp>
        <p:nvSpPr>
          <p:cNvPr id="143460" name="Line 15"/>
          <p:cNvSpPr>
            <a:spLocks noChangeShapeType="1"/>
          </p:cNvSpPr>
          <p:nvPr/>
        </p:nvSpPr>
        <p:spPr bwMode="auto">
          <a:xfrm flipH="1">
            <a:off x="900113" y="547688"/>
            <a:ext cx="431800" cy="252412"/>
          </a:xfrm>
          <a:prstGeom prst="line">
            <a:avLst/>
          </a:prstGeom>
          <a:noFill/>
          <a:ln w="28575">
            <a:solidFill>
              <a:srgbClr val="3366FF"/>
            </a:solidFill>
            <a:round/>
            <a:headEnd/>
            <a:tailEnd type="triangle" w="med" len="med"/>
          </a:ln>
        </p:spPr>
        <p:txBody>
          <a:bodyPr/>
          <a:lstStyle/>
          <a:p>
            <a:endParaRPr lang="en-US"/>
          </a:p>
        </p:txBody>
      </p:sp>
      <p:sp>
        <p:nvSpPr>
          <p:cNvPr id="143461" name="Line 16"/>
          <p:cNvSpPr>
            <a:spLocks noChangeShapeType="1"/>
          </p:cNvSpPr>
          <p:nvPr/>
        </p:nvSpPr>
        <p:spPr bwMode="auto">
          <a:xfrm>
            <a:off x="1331913" y="547688"/>
            <a:ext cx="252412" cy="252412"/>
          </a:xfrm>
          <a:prstGeom prst="line">
            <a:avLst/>
          </a:prstGeom>
          <a:noFill/>
          <a:ln w="28575">
            <a:solidFill>
              <a:srgbClr val="3366FF"/>
            </a:solidFill>
            <a:round/>
            <a:headEnd/>
            <a:tailEnd type="triangle" w="med" len="med"/>
          </a:ln>
        </p:spPr>
        <p:txBody>
          <a:bodyPr/>
          <a:lstStyle/>
          <a:p>
            <a:endParaRPr lang="en-US"/>
          </a:p>
        </p:txBody>
      </p:sp>
    </p:spTree>
  </p:cSld>
  <p:clrMapOvr>
    <a:masterClrMapping/>
  </p:clrMapOvr>
  <p:transition/>
  <p:timing>
    <p:tnLst>
      <p:par>
        <p:cTn id="1" dur="indefinite" restart="never" nodeType="tmRoot"/>
      </p:par>
    </p:tnLst>
  </p:timing>
</p:sld>
</file>

<file path=ppt/slides/slide13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pSp>
        <p:nvGrpSpPr>
          <p:cNvPr id="144386" name="Group 26"/>
          <p:cNvGrpSpPr>
            <a:grpSpLocks/>
          </p:cNvGrpSpPr>
          <p:nvPr/>
        </p:nvGrpSpPr>
        <p:grpSpPr bwMode="auto">
          <a:xfrm>
            <a:off x="250825" y="44450"/>
            <a:ext cx="9197975" cy="6837363"/>
            <a:chOff x="158" y="28"/>
            <a:chExt cx="5794" cy="4307"/>
          </a:xfrm>
        </p:grpSpPr>
        <p:pic>
          <p:nvPicPr>
            <p:cNvPr id="144387" name="Picture 2" descr="PPS Overall Logic Schematic"/>
            <p:cNvPicPr>
              <a:picLocks noChangeAspect="1" noChangeArrowheads="1"/>
            </p:cNvPicPr>
            <p:nvPr/>
          </p:nvPicPr>
          <p:blipFill>
            <a:blip r:embed="rId2" cstate="print"/>
            <a:srcRect/>
            <a:stretch>
              <a:fillRect/>
            </a:stretch>
          </p:blipFill>
          <p:spPr bwMode="auto">
            <a:xfrm>
              <a:off x="158" y="28"/>
              <a:ext cx="5534" cy="4135"/>
            </a:xfrm>
            <a:prstGeom prst="rect">
              <a:avLst/>
            </a:prstGeom>
            <a:noFill/>
            <a:ln w="9525">
              <a:noFill/>
              <a:miter lim="800000"/>
              <a:headEnd/>
              <a:tailEnd/>
            </a:ln>
          </p:spPr>
        </p:pic>
        <p:sp>
          <p:nvSpPr>
            <p:cNvPr id="144388" name="Line 3"/>
            <p:cNvSpPr>
              <a:spLocks noChangeShapeType="1"/>
            </p:cNvSpPr>
            <p:nvPr/>
          </p:nvSpPr>
          <p:spPr bwMode="auto">
            <a:xfrm>
              <a:off x="3016" y="595"/>
              <a:ext cx="0" cy="1429"/>
            </a:xfrm>
            <a:prstGeom prst="line">
              <a:avLst/>
            </a:prstGeom>
            <a:noFill/>
            <a:ln w="28575">
              <a:solidFill>
                <a:srgbClr val="3366FF"/>
              </a:solidFill>
              <a:round/>
              <a:headEnd/>
              <a:tailEnd/>
            </a:ln>
          </p:spPr>
          <p:txBody>
            <a:bodyPr/>
            <a:lstStyle/>
            <a:p>
              <a:endParaRPr lang="en-US"/>
            </a:p>
          </p:txBody>
        </p:sp>
        <p:sp>
          <p:nvSpPr>
            <p:cNvPr id="144389" name="Line 4"/>
            <p:cNvSpPr>
              <a:spLocks noChangeShapeType="1"/>
            </p:cNvSpPr>
            <p:nvPr/>
          </p:nvSpPr>
          <p:spPr bwMode="auto">
            <a:xfrm>
              <a:off x="2608" y="1979"/>
              <a:ext cx="408" cy="0"/>
            </a:xfrm>
            <a:prstGeom prst="line">
              <a:avLst/>
            </a:prstGeom>
            <a:noFill/>
            <a:ln w="28575">
              <a:solidFill>
                <a:srgbClr val="3366FF"/>
              </a:solidFill>
              <a:round/>
              <a:headEnd/>
              <a:tailEnd/>
            </a:ln>
          </p:spPr>
          <p:txBody>
            <a:bodyPr/>
            <a:lstStyle/>
            <a:p>
              <a:endParaRPr lang="en-US"/>
            </a:p>
          </p:txBody>
        </p:sp>
        <p:sp>
          <p:nvSpPr>
            <p:cNvPr id="144390" name="Line 5"/>
            <p:cNvSpPr>
              <a:spLocks noChangeShapeType="1"/>
            </p:cNvSpPr>
            <p:nvPr/>
          </p:nvSpPr>
          <p:spPr bwMode="auto">
            <a:xfrm>
              <a:off x="2608" y="2183"/>
              <a:ext cx="0" cy="521"/>
            </a:xfrm>
            <a:prstGeom prst="line">
              <a:avLst/>
            </a:prstGeom>
            <a:noFill/>
            <a:ln w="28575">
              <a:solidFill>
                <a:srgbClr val="3366FF"/>
              </a:solidFill>
              <a:round/>
              <a:headEnd/>
              <a:tailEnd/>
            </a:ln>
          </p:spPr>
          <p:txBody>
            <a:bodyPr/>
            <a:lstStyle/>
            <a:p>
              <a:endParaRPr lang="en-US"/>
            </a:p>
          </p:txBody>
        </p:sp>
        <p:sp>
          <p:nvSpPr>
            <p:cNvPr id="144391" name="Line 6"/>
            <p:cNvSpPr>
              <a:spLocks noChangeShapeType="1"/>
            </p:cNvSpPr>
            <p:nvPr/>
          </p:nvSpPr>
          <p:spPr bwMode="auto">
            <a:xfrm flipH="1">
              <a:off x="1859" y="2704"/>
              <a:ext cx="749" cy="0"/>
            </a:xfrm>
            <a:prstGeom prst="line">
              <a:avLst/>
            </a:prstGeom>
            <a:noFill/>
            <a:ln w="28575">
              <a:solidFill>
                <a:srgbClr val="3366FF"/>
              </a:solidFill>
              <a:round/>
              <a:headEnd/>
              <a:tailEnd/>
            </a:ln>
          </p:spPr>
          <p:txBody>
            <a:bodyPr/>
            <a:lstStyle/>
            <a:p>
              <a:endParaRPr lang="en-US"/>
            </a:p>
          </p:txBody>
        </p:sp>
        <p:sp>
          <p:nvSpPr>
            <p:cNvPr id="144392" name="Line 7"/>
            <p:cNvSpPr>
              <a:spLocks noChangeShapeType="1"/>
            </p:cNvSpPr>
            <p:nvPr/>
          </p:nvSpPr>
          <p:spPr bwMode="auto">
            <a:xfrm flipH="1">
              <a:off x="2608" y="1979"/>
              <a:ext cx="2" cy="45"/>
            </a:xfrm>
            <a:prstGeom prst="line">
              <a:avLst/>
            </a:prstGeom>
            <a:noFill/>
            <a:ln w="28575">
              <a:solidFill>
                <a:srgbClr val="3366FF"/>
              </a:solidFill>
              <a:round/>
              <a:headEnd/>
              <a:tailEnd/>
            </a:ln>
          </p:spPr>
          <p:txBody>
            <a:bodyPr/>
            <a:lstStyle/>
            <a:p>
              <a:endParaRPr lang="en-US"/>
            </a:p>
          </p:txBody>
        </p:sp>
        <p:sp>
          <p:nvSpPr>
            <p:cNvPr id="144393" name="Line 8"/>
            <p:cNvSpPr>
              <a:spLocks noChangeShapeType="1"/>
            </p:cNvSpPr>
            <p:nvPr/>
          </p:nvSpPr>
          <p:spPr bwMode="auto">
            <a:xfrm flipH="1">
              <a:off x="1859" y="2705"/>
              <a:ext cx="2" cy="45"/>
            </a:xfrm>
            <a:prstGeom prst="line">
              <a:avLst/>
            </a:prstGeom>
            <a:noFill/>
            <a:ln w="28575">
              <a:solidFill>
                <a:srgbClr val="3366FF"/>
              </a:solidFill>
              <a:round/>
              <a:headEnd/>
              <a:tailEnd/>
            </a:ln>
          </p:spPr>
          <p:txBody>
            <a:bodyPr/>
            <a:lstStyle/>
            <a:p>
              <a:endParaRPr lang="en-US"/>
            </a:p>
          </p:txBody>
        </p:sp>
        <p:sp>
          <p:nvSpPr>
            <p:cNvPr id="144394" name="Line 9"/>
            <p:cNvSpPr>
              <a:spLocks noChangeShapeType="1"/>
            </p:cNvSpPr>
            <p:nvPr/>
          </p:nvSpPr>
          <p:spPr bwMode="auto">
            <a:xfrm>
              <a:off x="1701" y="595"/>
              <a:ext cx="0" cy="1452"/>
            </a:xfrm>
            <a:prstGeom prst="line">
              <a:avLst/>
            </a:prstGeom>
            <a:noFill/>
            <a:ln w="28575">
              <a:solidFill>
                <a:srgbClr val="FF9900"/>
              </a:solidFill>
              <a:round/>
              <a:headEnd/>
              <a:tailEnd/>
            </a:ln>
          </p:spPr>
          <p:txBody>
            <a:bodyPr/>
            <a:lstStyle/>
            <a:p>
              <a:endParaRPr lang="en-US"/>
            </a:p>
          </p:txBody>
        </p:sp>
        <p:sp>
          <p:nvSpPr>
            <p:cNvPr id="144395" name="Line 10"/>
            <p:cNvSpPr>
              <a:spLocks noChangeShapeType="1"/>
            </p:cNvSpPr>
            <p:nvPr/>
          </p:nvSpPr>
          <p:spPr bwMode="auto">
            <a:xfrm>
              <a:off x="1859" y="822"/>
              <a:ext cx="2" cy="1066"/>
            </a:xfrm>
            <a:prstGeom prst="line">
              <a:avLst/>
            </a:prstGeom>
            <a:noFill/>
            <a:ln w="28575">
              <a:solidFill>
                <a:srgbClr val="FF9900"/>
              </a:solidFill>
              <a:round/>
              <a:headEnd/>
              <a:tailEnd/>
            </a:ln>
          </p:spPr>
          <p:txBody>
            <a:bodyPr/>
            <a:lstStyle/>
            <a:p>
              <a:endParaRPr lang="en-US"/>
            </a:p>
          </p:txBody>
        </p:sp>
        <p:sp>
          <p:nvSpPr>
            <p:cNvPr id="144396" name="Line 11"/>
            <p:cNvSpPr>
              <a:spLocks noChangeShapeType="1"/>
            </p:cNvSpPr>
            <p:nvPr/>
          </p:nvSpPr>
          <p:spPr bwMode="auto">
            <a:xfrm>
              <a:off x="1837" y="595"/>
              <a:ext cx="0" cy="227"/>
            </a:xfrm>
            <a:prstGeom prst="line">
              <a:avLst/>
            </a:prstGeom>
            <a:noFill/>
            <a:ln w="28575">
              <a:solidFill>
                <a:srgbClr val="FF9900"/>
              </a:solidFill>
              <a:round/>
              <a:headEnd/>
              <a:tailEnd/>
            </a:ln>
          </p:spPr>
          <p:txBody>
            <a:bodyPr/>
            <a:lstStyle/>
            <a:p>
              <a:endParaRPr lang="en-US"/>
            </a:p>
          </p:txBody>
        </p:sp>
        <p:sp>
          <p:nvSpPr>
            <p:cNvPr id="144397" name="Line 12"/>
            <p:cNvSpPr>
              <a:spLocks noChangeShapeType="1"/>
            </p:cNvSpPr>
            <p:nvPr/>
          </p:nvSpPr>
          <p:spPr bwMode="auto">
            <a:xfrm>
              <a:off x="1746" y="1888"/>
              <a:ext cx="113" cy="0"/>
            </a:xfrm>
            <a:prstGeom prst="line">
              <a:avLst/>
            </a:prstGeom>
            <a:noFill/>
            <a:ln w="28575">
              <a:solidFill>
                <a:srgbClr val="FF9900"/>
              </a:solidFill>
              <a:round/>
              <a:headEnd/>
              <a:tailEnd/>
            </a:ln>
          </p:spPr>
          <p:txBody>
            <a:bodyPr/>
            <a:lstStyle/>
            <a:p>
              <a:endParaRPr lang="en-US"/>
            </a:p>
          </p:txBody>
        </p:sp>
        <p:sp>
          <p:nvSpPr>
            <p:cNvPr id="144398" name="Line 13"/>
            <p:cNvSpPr>
              <a:spLocks noChangeShapeType="1"/>
            </p:cNvSpPr>
            <p:nvPr/>
          </p:nvSpPr>
          <p:spPr bwMode="auto">
            <a:xfrm>
              <a:off x="1746" y="1888"/>
              <a:ext cx="0" cy="159"/>
            </a:xfrm>
            <a:prstGeom prst="line">
              <a:avLst/>
            </a:prstGeom>
            <a:noFill/>
            <a:ln w="28575">
              <a:solidFill>
                <a:srgbClr val="FF9900"/>
              </a:solidFill>
              <a:round/>
              <a:headEnd/>
              <a:tailEnd/>
            </a:ln>
          </p:spPr>
          <p:txBody>
            <a:bodyPr/>
            <a:lstStyle/>
            <a:p>
              <a:endParaRPr lang="en-US"/>
            </a:p>
          </p:txBody>
        </p:sp>
        <p:sp>
          <p:nvSpPr>
            <p:cNvPr id="144399" name="Line 14"/>
            <p:cNvSpPr>
              <a:spLocks noChangeShapeType="1"/>
            </p:cNvSpPr>
            <p:nvPr/>
          </p:nvSpPr>
          <p:spPr bwMode="auto">
            <a:xfrm>
              <a:off x="1723" y="2182"/>
              <a:ext cx="0" cy="478"/>
            </a:xfrm>
            <a:prstGeom prst="line">
              <a:avLst/>
            </a:prstGeom>
            <a:noFill/>
            <a:ln w="28575">
              <a:solidFill>
                <a:srgbClr val="FF9900"/>
              </a:solidFill>
              <a:round/>
              <a:headEnd/>
              <a:tailEnd/>
            </a:ln>
          </p:spPr>
          <p:txBody>
            <a:bodyPr/>
            <a:lstStyle/>
            <a:p>
              <a:endParaRPr lang="en-US"/>
            </a:p>
          </p:txBody>
        </p:sp>
        <p:sp>
          <p:nvSpPr>
            <p:cNvPr id="144400" name="Line 15"/>
            <p:cNvSpPr>
              <a:spLocks noChangeShapeType="1"/>
            </p:cNvSpPr>
            <p:nvPr/>
          </p:nvSpPr>
          <p:spPr bwMode="auto">
            <a:xfrm flipV="1">
              <a:off x="1724" y="2658"/>
              <a:ext cx="158" cy="1"/>
            </a:xfrm>
            <a:prstGeom prst="line">
              <a:avLst/>
            </a:prstGeom>
            <a:noFill/>
            <a:ln w="28575">
              <a:solidFill>
                <a:srgbClr val="FF9900"/>
              </a:solidFill>
              <a:round/>
              <a:headEnd/>
              <a:tailEnd/>
            </a:ln>
          </p:spPr>
          <p:txBody>
            <a:bodyPr/>
            <a:lstStyle/>
            <a:p>
              <a:endParaRPr lang="en-US"/>
            </a:p>
          </p:txBody>
        </p:sp>
        <p:sp>
          <p:nvSpPr>
            <p:cNvPr id="144401" name="Line 16"/>
            <p:cNvSpPr>
              <a:spLocks noChangeShapeType="1"/>
            </p:cNvSpPr>
            <p:nvPr/>
          </p:nvSpPr>
          <p:spPr bwMode="auto">
            <a:xfrm>
              <a:off x="1882" y="2658"/>
              <a:ext cx="0" cy="24"/>
            </a:xfrm>
            <a:prstGeom prst="line">
              <a:avLst/>
            </a:prstGeom>
            <a:noFill/>
            <a:ln w="28575">
              <a:solidFill>
                <a:srgbClr val="FF9900"/>
              </a:solidFill>
              <a:round/>
              <a:headEnd/>
              <a:tailEnd/>
            </a:ln>
          </p:spPr>
          <p:txBody>
            <a:bodyPr/>
            <a:lstStyle/>
            <a:p>
              <a:endParaRPr lang="en-US"/>
            </a:p>
          </p:txBody>
        </p:sp>
        <p:sp>
          <p:nvSpPr>
            <p:cNvPr id="144402" name="Line 17"/>
            <p:cNvSpPr>
              <a:spLocks noChangeShapeType="1"/>
            </p:cNvSpPr>
            <p:nvPr/>
          </p:nvSpPr>
          <p:spPr bwMode="auto">
            <a:xfrm>
              <a:off x="1882" y="2727"/>
              <a:ext cx="0" cy="24"/>
            </a:xfrm>
            <a:prstGeom prst="line">
              <a:avLst/>
            </a:prstGeom>
            <a:noFill/>
            <a:ln w="28575">
              <a:solidFill>
                <a:srgbClr val="FF9900"/>
              </a:solidFill>
              <a:round/>
              <a:headEnd/>
              <a:tailEnd/>
            </a:ln>
          </p:spPr>
          <p:txBody>
            <a:bodyPr/>
            <a:lstStyle/>
            <a:p>
              <a:endParaRPr lang="en-US"/>
            </a:p>
          </p:txBody>
        </p:sp>
        <p:sp>
          <p:nvSpPr>
            <p:cNvPr id="144403" name="Line 18"/>
            <p:cNvSpPr>
              <a:spLocks noChangeShapeType="1"/>
            </p:cNvSpPr>
            <p:nvPr/>
          </p:nvSpPr>
          <p:spPr bwMode="auto">
            <a:xfrm>
              <a:off x="3016" y="2183"/>
              <a:ext cx="0" cy="136"/>
            </a:xfrm>
            <a:prstGeom prst="line">
              <a:avLst/>
            </a:prstGeom>
            <a:noFill/>
            <a:ln w="28575">
              <a:solidFill>
                <a:srgbClr val="3366FF"/>
              </a:solidFill>
              <a:round/>
              <a:headEnd/>
              <a:tailEnd/>
            </a:ln>
          </p:spPr>
          <p:txBody>
            <a:bodyPr/>
            <a:lstStyle/>
            <a:p>
              <a:endParaRPr lang="en-US"/>
            </a:p>
          </p:txBody>
        </p:sp>
        <p:sp>
          <p:nvSpPr>
            <p:cNvPr id="144404" name="Line 19"/>
            <p:cNvSpPr>
              <a:spLocks noChangeShapeType="1"/>
            </p:cNvSpPr>
            <p:nvPr/>
          </p:nvSpPr>
          <p:spPr bwMode="auto">
            <a:xfrm>
              <a:off x="3016" y="2387"/>
              <a:ext cx="0" cy="68"/>
            </a:xfrm>
            <a:prstGeom prst="line">
              <a:avLst/>
            </a:prstGeom>
            <a:noFill/>
            <a:ln w="28575">
              <a:solidFill>
                <a:srgbClr val="3366FF"/>
              </a:solidFill>
              <a:round/>
              <a:headEnd/>
              <a:tailEnd/>
            </a:ln>
          </p:spPr>
          <p:txBody>
            <a:bodyPr/>
            <a:lstStyle/>
            <a:p>
              <a:endParaRPr lang="en-US"/>
            </a:p>
          </p:txBody>
        </p:sp>
        <p:sp>
          <p:nvSpPr>
            <p:cNvPr id="144405" name="Line 20"/>
            <p:cNvSpPr>
              <a:spLocks noChangeShapeType="1"/>
            </p:cNvSpPr>
            <p:nvPr/>
          </p:nvSpPr>
          <p:spPr bwMode="auto">
            <a:xfrm>
              <a:off x="1837" y="822"/>
              <a:ext cx="24" cy="0"/>
            </a:xfrm>
            <a:prstGeom prst="line">
              <a:avLst/>
            </a:prstGeom>
            <a:noFill/>
            <a:ln w="28575">
              <a:solidFill>
                <a:srgbClr val="FF9900"/>
              </a:solidFill>
              <a:round/>
              <a:headEnd/>
              <a:tailEnd/>
            </a:ln>
          </p:spPr>
          <p:txBody>
            <a:bodyPr/>
            <a:lstStyle/>
            <a:p>
              <a:endParaRPr lang="en-US"/>
            </a:p>
          </p:txBody>
        </p:sp>
        <p:sp>
          <p:nvSpPr>
            <p:cNvPr id="144406" name="Text Box 21"/>
            <p:cNvSpPr txBox="1">
              <a:spLocks noChangeArrowheads="1"/>
            </p:cNvSpPr>
            <p:nvPr/>
          </p:nvSpPr>
          <p:spPr bwMode="auto">
            <a:xfrm>
              <a:off x="204" y="28"/>
              <a:ext cx="4377" cy="231"/>
            </a:xfrm>
            <a:prstGeom prst="rect">
              <a:avLst/>
            </a:prstGeom>
            <a:noFill/>
            <a:ln w="9525">
              <a:noFill/>
              <a:miter lim="800000"/>
              <a:headEnd/>
              <a:tailEnd/>
            </a:ln>
          </p:spPr>
          <p:txBody>
            <a:bodyPr>
              <a:spAutoFit/>
            </a:bodyPr>
            <a:lstStyle/>
            <a:p>
              <a:pPr algn="l">
                <a:spcBef>
                  <a:spcPct val="50000"/>
                </a:spcBef>
              </a:pPr>
              <a:r>
                <a:rPr lang="en-US" sz="1800" dirty="0">
                  <a:solidFill>
                    <a:srgbClr val="FF0000"/>
                  </a:solidFill>
                  <a:latin typeface="Times New Roman" pitchFamily="18" charset="0"/>
                </a:rPr>
                <a:t>REACTOR TRIP &amp; ESFAS</a:t>
              </a:r>
              <a:r>
                <a:rPr lang="en-US" sz="1800" dirty="0">
                  <a:solidFill>
                    <a:srgbClr val="FF0000"/>
                  </a:solidFill>
                </a:rPr>
                <a:t> </a:t>
              </a:r>
              <a:r>
                <a:rPr lang="en-US" b="0" dirty="0">
                  <a:solidFill>
                    <a:srgbClr val="FF0000"/>
                  </a:solidFill>
                  <a:latin typeface="Times New Roman" pitchFamily="18" charset="0"/>
                </a:rPr>
                <a:t>(PARAMETERS 6 THROUGH 13)</a:t>
              </a:r>
              <a:endParaRPr lang="en-US" b="0" dirty="0">
                <a:solidFill>
                  <a:schemeClr val="tx1"/>
                </a:solidFill>
                <a:latin typeface="Times New Roman" pitchFamily="18" charset="0"/>
              </a:endParaRPr>
            </a:p>
          </p:txBody>
        </p:sp>
        <p:sp>
          <p:nvSpPr>
            <p:cNvPr id="144407" name="Text Box 22"/>
            <p:cNvSpPr txBox="1">
              <a:spLocks noChangeArrowheads="1"/>
            </p:cNvSpPr>
            <p:nvPr/>
          </p:nvSpPr>
          <p:spPr bwMode="auto">
            <a:xfrm>
              <a:off x="3016" y="2660"/>
              <a:ext cx="930" cy="212"/>
            </a:xfrm>
            <a:prstGeom prst="rect">
              <a:avLst/>
            </a:prstGeom>
            <a:noFill/>
            <a:ln w="9525">
              <a:noFill/>
              <a:miter lim="800000"/>
              <a:headEnd/>
              <a:tailEnd/>
            </a:ln>
          </p:spPr>
          <p:txBody>
            <a:bodyPr>
              <a:spAutoFit/>
            </a:bodyPr>
            <a:lstStyle/>
            <a:p>
              <a:pPr algn="l">
                <a:spcBef>
                  <a:spcPct val="50000"/>
                </a:spcBef>
              </a:pPr>
              <a:r>
                <a:rPr lang="en-US" sz="800">
                  <a:solidFill>
                    <a:srgbClr val="FF0000"/>
                  </a:solidFill>
                  <a:latin typeface="Times New Roman" pitchFamily="18" charset="0"/>
                </a:rPr>
                <a:t>STEAM GENERATOR RUPTURE CIRCUIT</a:t>
              </a:r>
            </a:p>
          </p:txBody>
        </p:sp>
        <p:sp>
          <p:nvSpPr>
            <p:cNvPr id="144408" name="Line 23"/>
            <p:cNvSpPr>
              <a:spLocks noChangeShapeType="1"/>
            </p:cNvSpPr>
            <p:nvPr/>
          </p:nvSpPr>
          <p:spPr bwMode="auto">
            <a:xfrm flipH="1">
              <a:off x="2358" y="2727"/>
              <a:ext cx="658" cy="145"/>
            </a:xfrm>
            <a:prstGeom prst="line">
              <a:avLst/>
            </a:prstGeom>
            <a:noFill/>
            <a:ln w="28575">
              <a:solidFill>
                <a:srgbClr val="FF0000"/>
              </a:solidFill>
              <a:round/>
              <a:headEnd/>
              <a:tailEnd type="triangle" w="med" len="med"/>
            </a:ln>
          </p:spPr>
          <p:txBody>
            <a:bodyPr/>
            <a:lstStyle/>
            <a:p>
              <a:endParaRPr lang="en-US"/>
            </a:p>
          </p:txBody>
        </p:sp>
        <p:sp>
          <p:nvSpPr>
            <p:cNvPr id="144409" name="Text Box 24"/>
            <p:cNvSpPr txBox="1">
              <a:spLocks noChangeArrowheads="1"/>
            </p:cNvSpPr>
            <p:nvPr/>
          </p:nvSpPr>
          <p:spPr bwMode="auto">
            <a:xfrm>
              <a:off x="158" y="4119"/>
              <a:ext cx="748" cy="173"/>
            </a:xfrm>
            <a:prstGeom prst="rect">
              <a:avLst/>
            </a:prstGeom>
            <a:noFill/>
            <a:ln w="9525">
              <a:noFill/>
              <a:miter lim="800000"/>
              <a:headEnd/>
              <a:tailEnd/>
            </a:ln>
          </p:spPr>
          <p:txBody>
            <a:bodyPr>
              <a:spAutoFit/>
            </a:bodyPr>
            <a:lstStyle/>
            <a:p>
              <a:pPr algn="l">
                <a:spcBef>
                  <a:spcPct val="50000"/>
                </a:spcBef>
              </a:pPr>
              <a:r>
                <a:rPr lang="en-US">
                  <a:solidFill>
                    <a:schemeClr val="tx1"/>
                  </a:solidFill>
                  <a:latin typeface="Times New Roman" pitchFamily="18" charset="0"/>
                </a:rPr>
                <a:t>5-2/5-3</a:t>
              </a:r>
            </a:p>
          </p:txBody>
        </p:sp>
        <p:sp>
          <p:nvSpPr>
            <p:cNvPr id="144410" name="Text Box 25"/>
            <p:cNvSpPr txBox="1">
              <a:spLocks noChangeArrowheads="1"/>
            </p:cNvSpPr>
            <p:nvPr/>
          </p:nvSpPr>
          <p:spPr bwMode="auto">
            <a:xfrm>
              <a:off x="5437" y="4008"/>
              <a:ext cx="515" cy="327"/>
            </a:xfrm>
            <a:prstGeom prst="rect">
              <a:avLst/>
            </a:prstGeom>
            <a:noFill/>
            <a:ln w="9525">
              <a:noFill/>
              <a:miter lim="800000"/>
              <a:headEnd/>
              <a:tailEnd/>
            </a:ln>
          </p:spPr>
          <p:txBody>
            <a:bodyPr>
              <a:spAutoFit/>
            </a:bodyPr>
            <a:lstStyle/>
            <a:p>
              <a:pPr algn="l">
                <a:spcBef>
                  <a:spcPct val="50000"/>
                </a:spcBef>
              </a:pPr>
              <a:r>
                <a:rPr lang="en-US" sz="2800">
                  <a:solidFill>
                    <a:schemeClr val="tx1"/>
                  </a:solidFill>
                  <a:latin typeface="Times New Roman" pitchFamily="18" charset="0"/>
                </a:rPr>
                <a:t>1</a:t>
              </a:r>
            </a:p>
          </p:txBody>
        </p:sp>
      </p:grpSp>
    </p:spTree>
  </p:cSld>
  <p:clrMapOvr>
    <a:masterClrMapping/>
  </p:clrMapOvr>
  <p:transition/>
  <p:timing>
    <p:tnLst>
      <p:par>
        <p:cTn id="1" dur="indefinite" restart="never" nodeType="tmRoot"/>
      </p:par>
    </p:tnLst>
  </p:timing>
</p:sld>
</file>

<file path=ppt/slides/slide13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pSp>
        <p:nvGrpSpPr>
          <p:cNvPr id="145410" name="Group 19"/>
          <p:cNvGrpSpPr>
            <a:grpSpLocks/>
          </p:cNvGrpSpPr>
          <p:nvPr/>
        </p:nvGrpSpPr>
        <p:grpSpPr bwMode="auto">
          <a:xfrm>
            <a:off x="250825" y="44450"/>
            <a:ext cx="9197975" cy="6837363"/>
            <a:chOff x="158" y="28"/>
            <a:chExt cx="5794" cy="4307"/>
          </a:xfrm>
        </p:grpSpPr>
        <p:pic>
          <p:nvPicPr>
            <p:cNvPr id="145411" name="Picture 2" descr="PPS Overall Logic Schematic"/>
            <p:cNvPicPr>
              <a:picLocks noChangeAspect="1" noChangeArrowheads="1"/>
            </p:cNvPicPr>
            <p:nvPr/>
          </p:nvPicPr>
          <p:blipFill>
            <a:blip r:embed="rId2" cstate="print"/>
            <a:srcRect/>
            <a:stretch>
              <a:fillRect/>
            </a:stretch>
          </p:blipFill>
          <p:spPr bwMode="auto">
            <a:xfrm>
              <a:off x="158" y="28"/>
              <a:ext cx="5534" cy="4135"/>
            </a:xfrm>
            <a:prstGeom prst="rect">
              <a:avLst/>
            </a:prstGeom>
            <a:noFill/>
            <a:ln w="9525">
              <a:noFill/>
              <a:miter lim="800000"/>
              <a:headEnd/>
              <a:tailEnd/>
            </a:ln>
          </p:spPr>
        </p:pic>
        <p:sp>
          <p:nvSpPr>
            <p:cNvPr id="145412" name="Line 3"/>
            <p:cNvSpPr>
              <a:spLocks noChangeShapeType="1"/>
            </p:cNvSpPr>
            <p:nvPr/>
          </p:nvSpPr>
          <p:spPr bwMode="auto">
            <a:xfrm>
              <a:off x="1088" y="595"/>
              <a:ext cx="0" cy="1452"/>
            </a:xfrm>
            <a:prstGeom prst="line">
              <a:avLst/>
            </a:prstGeom>
            <a:noFill/>
            <a:ln w="28575">
              <a:solidFill>
                <a:srgbClr val="FF00FF"/>
              </a:solidFill>
              <a:round/>
              <a:headEnd/>
              <a:tailEnd/>
            </a:ln>
          </p:spPr>
          <p:txBody>
            <a:bodyPr/>
            <a:lstStyle/>
            <a:p>
              <a:endParaRPr lang="en-US"/>
            </a:p>
          </p:txBody>
        </p:sp>
        <p:sp>
          <p:nvSpPr>
            <p:cNvPr id="145413" name="Line 4"/>
            <p:cNvSpPr>
              <a:spLocks noChangeShapeType="1"/>
            </p:cNvSpPr>
            <p:nvPr/>
          </p:nvSpPr>
          <p:spPr bwMode="auto">
            <a:xfrm>
              <a:off x="1111" y="2183"/>
              <a:ext cx="0" cy="136"/>
            </a:xfrm>
            <a:prstGeom prst="line">
              <a:avLst/>
            </a:prstGeom>
            <a:noFill/>
            <a:ln w="28575">
              <a:solidFill>
                <a:srgbClr val="FF00FF"/>
              </a:solidFill>
              <a:round/>
              <a:headEnd/>
              <a:tailEnd/>
            </a:ln>
          </p:spPr>
          <p:txBody>
            <a:bodyPr/>
            <a:lstStyle/>
            <a:p>
              <a:endParaRPr lang="en-US"/>
            </a:p>
          </p:txBody>
        </p:sp>
        <p:sp>
          <p:nvSpPr>
            <p:cNvPr id="145414" name="Line 5"/>
            <p:cNvSpPr>
              <a:spLocks noChangeShapeType="1"/>
            </p:cNvSpPr>
            <p:nvPr/>
          </p:nvSpPr>
          <p:spPr bwMode="auto">
            <a:xfrm>
              <a:off x="1111" y="2387"/>
              <a:ext cx="0" cy="249"/>
            </a:xfrm>
            <a:prstGeom prst="line">
              <a:avLst/>
            </a:prstGeom>
            <a:noFill/>
            <a:ln w="28575">
              <a:solidFill>
                <a:srgbClr val="FF00FF"/>
              </a:solidFill>
              <a:round/>
              <a:headEnd/>
              <a:tailEnd/>
            </a:ln>
          </p:spPr>
          <p:txBody>
            <a:bodyPr/>
            <a:lstStyle/>
            <a:p>
              <a:endParaRPr lang="en-US"/>
            </a:p>
          </p:txBody>
        </p:sp>
        <p:sp>
          <p:nvSpPr>
            <p:cNvPr id="145415" name="Line 6"/>
            <p:cNvSpPr>
              <a:spLocks noChangeShapeType="1"/>
            </p:cNvSpPr>
            <p:nvPr/>
          </p:nvSpPr>
          <p:spPr bwMode="auto">
            <a:xfrm>
              <a:off x="1111" y="2682"/>
              <a:ext cx="0" cy="249"/>
            </a:xfrm>
            <a:prstGeom prst="line">
              <a:avLst/>
            </a:prstGeom>
            <a:noFill/>
            <a:ln w="28575">
              <a:solidFill>
                <a:srgbClr val="FF00FF"/>
              </a:solidFill>
              <a:round/>
              <a:headEnd/>
              <a:tailEnd/>
            </a:ln>
          </p:spPr>
          <p:txBody>
            <a:bodyPr/>
            <a:lstStyle/>
            <a:p>
              <a:endParaRPr lang="en-US"/>
            </a:p>
          </p:txBody>
        </p:sp>
        <p:sp>
          <p:nvSpPr>
            <p:cNvPr id="145416" name="Line 7"/>
            <p:cNvSpPr>
              <a:spLocks noChangeShapeType="1"/>
            </p:cNvSpPr>
            <p:nvPr/>
          </p:nvSpPr>
          <p:spPr bwMode="auto">
            <a:xfrm>
              <a:off x="1134" y="2931"/>
              <a:ext cx="0" cy="272"/>
            </a:xfrm>
            <a:prstGeom prst="line">
              <a:avLst/>
            </a:prstGeom>
            <a:noFill/>
            <a:ln w="28575">
              <a:solidFill>
                <a:srgbClr val="FF00FF"/>
              </a:solidFill>
              <a:round/>
              <a:headEnd/>
              <a:tailEnd/>
            </a:ln>
          </p:spPr>
          <p:txBody>
            <a:bodyPr/>
            <a:lstStyle/>
            <a:p>
              <a:endParaRPr lang="en-US"/>
            </a:p>
          </p:txBody>
        </p:sp>
        <p:sp>
          <p:nvSpPr>
            <p:cNvPr id="145417" name="Line 8"/>
            <p:cNvSpPr>
              <a:spLocks noChangeShapeType="1"/>
            </p:cNvSpPr>
            <p:nvPr/>
          </p:nvSpPr>
          <p:spPr bwMode="auto">
            <a:xfrm>
              <a:off x="1111" y="2931"/>
              <a:ext cx="23" cy="0"/>
            </a:xfrm>
            <a:prstGeom prst="line">
              <a:avLst/>
            </a:prstGeom>
            <a:noFill/>
            <a:ln w="28575">
              <a:solidFill>
                <a:srgbClr val="FF00FF"/>
              </a:solidFill>
              <a:round/>
              <a:headEnd/>
              <a:tailEnd/>
            </a:ln>
          </p:spPr>
          <p:txBody>
            <a:bodyPr/>
            <a:lstStyle/>
            <a:p>
              <a:endParaRPr lang="en-US"/>
            </a:p>
          </p:txBody>
        </p:sp>
        <p:sp>
          <p:nvSpPr>
            <p:cNvPr id="145418" name="Line 9"/>
            <p:cNvSpPr>
              <a:spLocks noChangeShapeType="1"/>
            </p:cNvSpPr>
            <p:nvPr/>
          </p:nvSpPr>
          <p:spPr bwMode="auto">
            <a:xfrm>
              <a:off x="453" y="595"/>
              <a:ext cx="0" cy="1452"/>
            </a:xfrm>
            <a:prstGeom prst="line">
              <a:avLst/>
            </a:prstGeom>
            <a:noFill/>
            <a:ln w="28575">
              <a:solidFill>
                <a:srgbClr val="FF9900"/>
              </a:solidFill>
              <a:round/>
              <a:headEnd/>
              <a:tailEnd/>
            </a:ln>
          </p:spPr>
          <p:txBody>
            <a:bodyPr/>
            <a:lstStyle/>
            <a:p>
              <a:endParaRPr lang="en-US"/>
            </a:p>
          </p:txBody>
        </p:sp>
        <p:sp>
          <p:nvSpPr>
            <p:cNvPr id="145419" name="Line 10"/>
            <p:cNvSpPr>
              <a:spLocks noChangeShapeType="1"/>
            </p:cNvSpPr>
            <p:nvPr/>
          </p:nvSpPr>
          <p:spPr bwMode="auto">
            <a:xfrm>
              <a:off x="476" y="2183"/>
              <a:ext cx="0" cy="136"/>
            </a:xfrm>
            <a:prstGeom prst="line">
              <a:avLst/>
            </a:prstGeom>
            <a:noFill/>
            <a:ln w="28575">
              <a:solidFill>
                <a:srgbClr val="FF9900"/>
              </a:solidFill>
              <a:round/>
              <a:headEnd/>
              <a:tailEnd/>
            </a:ln>
          </p:spPr>
          <p:txBody>
            <a:bodyPr/>
            <a:lstStyle/>
            <a:p>
              <a:endParaRPr lang="en-US"/>
            </a:p>
          </p:txBody>
        </p:sp>
        <p:sp>
          <p:nvSpPr>
            <p:cNvPr id="145420" name="Line 11"/>
            <p:cNvSpPr>
              <a:spLocks noChangeShapeType="1"/>
            </p:cNvSpPr>
            <p:nvPr/>
          </p:nvSpPr>
          <p:spPr bwMode="auto">
            <a:xfrm>
              <a:off x="476" y="2387"/>
              <a:ext cx="0" cy="816"/>
            </a:xfrm>
            <a:prstGeom prst="line">
              <a:avLst/>
            </a:prstGeom>
            <a:noFill/>
            <a:ln w="28575">
              <a:solidFill>
                <a:srgbClr val="FF9900"/>
              </a:solidFill>
              <a:round/>
              <a:headEnd/>
              <a:tailEnd/>
            </a:ln>
          </p:spPr>
          <p:txBody>
            <a:bodyPr/>
            <a:lstStyle/>
            <a:p>
              <a:endParaRPr lang="en-US"/>
            </a:p>
          </p:txBody>
        </p:sp>
        <p:sp>
          <p:nvSpPr>
            <p:cNvPr id="145421" name="Text Box 12"/>
            <p:cNvSpPr txBox="1">
              <a:spLocks noChangeArrowheads="1"/>
            </p:cNvSpPr>
            <p:nvPr/>
          </p:nvSpPr>
          <p:spPr bwMode="auto">
            <a:xfrm>
              <a:off x="249" y="28"/>
              <a:ext cx="1542" cy="231"/>
            </a:xfrm>
            <a:prstGeom prst="rect">
              <a:avLst/>
            </a:prstGeom>
            <a:noFill/>
            <a:ln w="9525">
              <a:noFill/>
              <a:miter lim="800000"/>
              <a:headEnd/>
              <a:tailEnd/>
            </a:ln>
          </p:spPr>
          <p:txBody>
            <a:bodyPr>
              <a:spAutoFit/>
            </a:bodyPr>
            <a:lstStyle/>
            <a:p>
              <a:pPr algn="l">
                <a:spcBef>
                  <a:spcPct val="50000"/>
                </a:spcBef>
              </a:pPr>
              <a:endParaRPr lang="en-US" sz="1800" b="0">
                <a:solidFill>
                  <a:schemeClr val="tx1"/>
                </a:solidFill>
              </a:endParaRPr>
            </a:p>
          </p:txBody>
        </p:sp>
        <p:sp>
          <p:nvSpPr>
            <p:cNvPr id="145422" name="Text Box 13"/>
            <p:cNvSpPr txBox="1">
              <a:spLocks noChangeArrowheads="1"/>
            </p:cNvSpPr>
            <p:nvPr/>
          </p:nvSpPr>
          <p:spPr bwMode="auto">
            <a:xfrm>
              <a:off x="158" y="28"/>
              <a:ext cx="2813" cy="231"/>
            </a:xfrm>
            <a:prstGeom prst="rect">
              <a:avLst/>
            </a:prstGeom>
            <a:noFill/>
            <a:ln w="9525">
              <a:noFill/>
              <a:miter lim="800000"/>
              <a:headEnd/>
              <a:tailEnd/>
            </a:ln>
          </p:spPr>
          <p:txBody>
            <a:bodyPr>
              <a:spAutoFit/>
            </a:bodyPr>
            <a:lstStyle/>
            <a:p>
              <a:pPr algn="l">
                <a:spcBef>
                  <a:spcPct val="50000"/>
                </a:spcBef>
              </a:pPr>
              <a:r>
                <a:rPr lang="en-US" sz="1800" dirty="0">
                  <a:solidFill>
                    <a:srgbClr val="FF0000"/>
                  </a:solidFill>
                  <a:latin typeface="Times New Roman" pitchFamily="18" charset="0"/>
                </a:rPr>
                <a:t>ESFAS ONLY</a:t>
              </a:r>
              <a:r>
                <a:rPr lang="en-US" sz="1800" dirty="0">
                  <a:solidFill>
                    <a:srgbClr val="FF0000"/>
                  </a:solidFill>
                </a:rPr>
                <a:t> </a:t>
              </a:r>
              <a:r>
                <a:rPr lang="en-US" b="0" dirty="0">
                  <a:solidFill>
                    <a:srgbClr val="FF0000"/>
                  </a:solidFill>
                  <a:latin typeface="Times New Roman" pitchFamily="18" charset="0"/>
                </a:rPr>
                <a:t>(PARAMETERS 17 AND 20)</a:t>
              </a:r>
              <a:endParaRPr lang="en-US" b="0" dirty="0">
                <a:solidFill>
                  <a:schemeClr val="tx1"/>
                </a:solidFill>
                <a:latin typeface="Times New Roman" pitchFamily="18" charset="0"/>
              </a:endParaRPr>
            </a:p>
          </p:txBody>
        </p:sp>
        <p:sp>
          <p:nvSpPr>
            <p:cNvPr id="145423" name="Text Box 14"/>
            <p:cNvSpPr txBox="1">
              <a:spLocks noChangeArrowheads="1"/>
            </p:cNvSpPr>
            <p:nvPr/>
          </p:nvSpPr>
          <p:spPr bwMode="auto">
            <a:xfrm>
              <a:off x="272" y="210"/>
              <a:ext cx="1338" cy="135"/>
            </a:xfrm>
            <a:prstGeom prst="rect">
              <a:avLst/>
            </a:prstGeom>
            <a:noFill/>
            <a:ln w="9525">
              <a:noFill/>
              <a:miter lim="800000"/>
              <a:headEnd/>
              <a:tailEnd/>
            </a:ln>
          </p:spPr>
          <p:txBody>
            <a:bodyPr>
              <a:spAutoFit/>
            </a:bodyPr>
            <a:lstStyle/>
            <a:p>
              <a:pPr algn="l">
                <a:spcBef>
                  <a:spcPct val="50000"/>
                </a:spcBef>
              </a:pPr>
              <a:r>
                <a:rPr lang="en-US" sz="800">
                  <a:solidFill>
                    <a:srgbClr val="3366FF"/>
                  </a:solidFill>
                  <a:latin typeface="Times New Roman" pitchFamily="18" charset="0"/>
                </a:rPr>
                <a:t>LOCATED OUTSIDE CONTAINMENT</a:t>
              </a:r>
            </a:p>
          </p:txBody>
        </p:sp>
        <p:sp>
          <p:nvSpPr>
            <p:cNvPr id="145424" name="Line 15"/>
            <p:cNvSpPr>
              <a:spLocks noChangeShapeType="1"/>
            </p:cNvSpPr>
            <p:nvPr/>
          </p:nvSpPr>
          <p:spPr bwMode="auto">
            <a:xfrm flipH="1">
              <a:off x="567" y="345"/>
              <a:ext cx="272" cy="159"/>
            </a:xfrm>
            <a:prstGeom prst="line">
              <a:avLst/>
            </a:prstGeom>
            <a:noFill/>
            <a:ln w="28575">
              <a:solidFill>
                <a:srgbClr val="3366FF"/>
              </a:solidFill>
              <a:round/>
              <a:headEnd/>
              <a:tailEnd type="triangle" w="med" len="med"/>
            </a:ln>
          </p:spPr>
          <p:txBody>
            <a:bodyPr/>
            <a:lstStyle/>
            <a:p>
              <a:endParaRPr lang="en-US"/>
            </a:p>
          </p:txBody>
        </p:sp>
        <p:sp>
          <p:nvSpPr>
            <p:cNvPr id="145425" name="Line 16"/>
            <p:cNvSpPr>
              <a:spLocks noChangeShapeType="1"/>
            </p:cNvSpPr>
            <p:nvPr/>
          </p:nvSpPr>
          <p:spPr bwMode="auto">
            <a:xfrm>
              <a:off x="839" y="345"/>
              <a:ext cx="159" cy="159"/>
            </a:xfrm>
            <a:prstGeom prst="line">
              <a:avLst/>
            </a:prstGeom>
            <a:noFill/>
            <a:ln w="28575">
              <a:solidFill>
                <a:srgbClr val="3366FF"/>
              </a:solidFill>
              <a:round/>
              <a:headEnd/>
              <a:tailEnd type="triangle" w="med" len="med"/>
            </a:ln>
          </p:spPr>
          <p:txBody>
            <a:bodyPr/>
            <a:lstStyle/>
            <a:p>
              <a:endParaRPr lang="en-US"/>
            </a:p>
          </p:txBody>
        </p:sp>
        <p:sp>
          <p:nvSpPr>
            <p:cNvPr id="145426" name="Text Box 17"/>
            <p:cNvSpPr txBox="1">
              <a:spLocks noChangeArrowheads="1"/>
            </p:cNvSpPr>
            <p:nvPr/>
          </p:nvSpPr>
          <p:spPr bwMode="auto">
            <a:xfrm>
              <a:off x="158" y="4119"/>
              <a:ext cx="748" cy="173"/>
            </a:xfrm>
            <a:prstGeom prst="rect">
              <a:avLst/>
            </a:prstGeom>
            <a:noFill/>
            <a:ln w="9525">
              <a:noFill/>
              <a:miter lim="800000"/>
              <a:headEnd/>
              <a:tailEnd/>
            </a:ln>
          </p:spPr>
          <p:txBody>
            <a:bodyPr>
              <a:spAutoFit/>
            </a:bodyPr>
            <a:lstStyle/>
            <a:p>
              <a:pPr algn="l">
                <a:spcBef>
                  <a:spcPct val="50000"/>
                </a:spcBef>
              </a:pPr>
              <a:r>
                <a:rPr lang="en-US">
                  <a:solidFill>
                    <a:schemeClr val="tx1"/>
                  </a:solidFill>
                  <a:latin typeface="Times New Roman" pitchFamily="18" charset="0"/>
                </a:rPr>
                <a:t>5-2/5-3</a:t>
              </a:r>
            </a:p>
          </p:txBody>
        </p:sp>
        <p:sp>
          <p:nvSpPr>
            <p:cNvPr id="145427" name="Text Box 18"/>
            <p:cNvSpPr txBox="1">
              <a:spLocks noChangeArrowheads="1"/>
            </p:cNvSpPr>
            <p:nvPr/>
          </p:nvSpPr>
          <p:spPr bwMode="auto">
            <a:xfrm>
              <a:off x="5437" y="4008"/>
              <a:ext cx="515" cy="327"/>
            </a:xfrm>
            <a:prstGeom prst="rect">
              <a:avLst/>
            </a:prstGeom>
            <a:noFill/>
            <a:ln w="9525">
              <a:noFill/>
              <a:miter lim="800000"/>
              <a:headEnd/>
              <a:tailEnd/>
            </a:ln>
          </p:spPr>
          <p:txBody>
            <a:bodyPr>
              <a:spAutoFit/>
            </a:bodyPr>
            <a:lstStyle/>
            <a:p>
              <a:pPr algn="l">
                <a:spcBef>
                  <a:spcPct val="50000"/>
                </a:spcBef>
              </a:pPr>
              <a:r>
                <a:rPr lang="en-US" sz="2800">
                  <a:solidFill>
                    <a:schemeClr val="tx1"/>
                  </a:solidFill>
                  <a:latin typeface="Times New Roman" pitchFamily="18" charset="0"/>
                </a:rPr>
                <a:t>1</a:t>
              </a:r>
            </a:p>
          </p:txBody>
        </p:sp>
      </p:grpSp>
    </p:spTree>
  </p:cSld>
  <p:clrMapOvr>
    <a:masterClrMapping/>
  </p:clrMapOvr>
  <p:transition/>
  <p:timing>
    <p:tnLst>
      <p:par>
        <p:cTn id="1" dur="indefinite" restart="never" nodeType="tmRoot"/>
      </p:par>
    </p:tnLst>
  </p:timing>
</p:sld>
</file>

<file path=ppt/slides/slide13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146434" name="Picture 2" descr="PPS Overall Logic Schematic"/>
          <p:cNvPicPr>
            <a:picLocks noGrp="1" noChangeAspect="1" noChangeArrowheads="1"/>
          </p:cNvPicPr>
          <p:nvPr>
            <p:ph/>
          </p:nvPr>
        </p:nvPicPr>
        <p:blipFill>
          <a:blip r:embed="rId2" cstate="print"/>
          <a:srcRect/>
          <a:stretch>
            <a:fillRect/>
          </a:stretch>
        </p:blipFill>
        <p:spPr>
          <a:xfrm>
            <a:off x="0" y="0"/>
            <a:ext cx="9144000" cy="6877050"/>
          </a:xfrm>
          <a:noFill/>
        </p:spPr>
      </p:pic>
      <p:sp>
        <p:nvSpPr>
          <p:cNvPr id="146435" name="Line 3"/>
          <p:cNvSpPr>
            <a:spLocks noChangeShapeType="1"/>
          </p:cNvSpPr>
          <p:nvPr/>
        </p:nvSpPr>
        <p:spPr bwMode="auto">
          <a:xfrm>
            <a:off x="2051050" y="944563"/>
            <a:ext cx="0" cy="2305050"/>
          </a:xfrm>
          <a:prstGeom prst="line">
            <a:avLst/>
          </a:prstGeom>
          <a:noFill/>
          <a:ln w="28575">
            <a:solidFill>
              <a:srgbClr val="FF00FF"/>
            </a:solidFill>
            <a:round/>
            <a:headEnd/>
            <a:tailEnd/>
          </a:ln>
        </p:spPr>
        <p:txBody>
          <a:bodyPr/>
          <a:lstStyle/>
          <a:p>
            <a:endParaRPr lang="en-US"/>
          </a:p>
        </p:txBody>
      </p:sp>
      <p:sp>
        <p:nvSpPr>
          <p:cNvPr id="146436" name="Line 4"/>
          <p:cNvSpPr>
            <a:spLocks noChangeShapeType="1"/>
          </p:cNvSpPr>
          <p:nvPr/>
        </p:nvSpPr>
        <p:spPr bwMode="auto">
          <a:xfrm>
            <a:off x="2087563" y="3465513"/>
            <a:ext cx="0" cy="215900"/>
          </a:xfrm>
          <a:prstGeom prst="line">
            <a:avLst/>
          </a:prstGeom>
          <a:noFill/>
          <a:ln w="28575">
            <a:solidFill>
              <a:srgbClr val="FF00FF"/>
            </a:solidFill>
            <a:round/>
            <a:headEnd/>
            <a:tailEnd/>
          </a:ln>
        </p:spPr>
        <p:txBody>
          <a:bodyPr/>
          <a:lstStyle/>
          <a:p>
            <a:endParaRPr lang="en-US"/>
          </a:p>
        </p:txBody>
      </p:sp>
      <p:sp>
        <p:nvSpPr>
          <p:cNvPr id="146437" name="Line 5"/>
          <p:cNvSpPr>
            <a:spLocks noChangeShapeType="1"/>
          </p:cNvSpPr>
          <p:nvPr/>
        </p:nvSpPr>
        <p:spPr bwMode="auto">
          <a:xfrm>
            <a:off x="1979613" y="3608388"/>
            <a:ext cx="107950" cy="0"/>
          </a:xfrm>
          <a:prstGeom prst="line">
            <a:avLst/>
          </a:prstGeom>
          <a:noFill/>
          <a:ln w="28575">
            <a:solidFill>
              <a:srgbClr val="FF00FF"/>
            </a:solidFill>
            <a:round/>
            <a:headEnd/>
            <a:tailEnd/>
          </a:ln>
        </p:spPr>
        <p:txBody>
          <a:bodyPr/>
          <a:lstStyle/>
          <a:p>
            <a:endParaRPr lang="en-US"/>
          </a:p>
        </p:txBody>
      </p:sp>
      <p:sp>
        <p:nvSpPr>
          <p:cNvPr id="146438" name="Line 6"/>
          <p:cNvSpPr>
            <a:spLocks noChangeShapeType="1"/>
          </p:cNvSpPr>
          <p:nvPr/>
        </p:nvSpPr>
        <p:spPr bwMode="auto">
          <a:xfrm>
            <a:off x="2087563" y="3789363"/>
            <a:ext cx="0" cy="107950"/>
          </a:xfrm>
          <a:prstGeom prst="line">
            <a:avLst/>
          </a:prstGeom>
          <a:noFill/>
          <a:ln w="28575">
            <a:solidFill>
              <a:srgbClr val="FF00FF"/>
            </a:solidFill>
            <a:round/>
            <a:headEnd/>
            <a:tailEnd/>
          </a:ln>
        </p:spPr>
        <p:txBody>
          <a:bodyPr/>
          <a:lstStyle/>
          <a:p>
            <a:endParaRPr lang="en-US"/>
          </a:p>
        </p:txBody>
      </p:sp>
      <p:sp>
        <p:nvSpPr>
          <p:cNvPr id="146439" name="Line 7"/>
          <p:cNvSpPr>
            <a:spLocks noChangeShapeType="1"/>
          </p:cNvSpPr>
          <p:nvPr/>
        </p:nvSpPr>
        <p:spPr bwMode="auto">
          <a:xfrm>
            <a:off x="1979613" y="3789363"/>
            <a:ext cx="0" cy="430212"/>
          </a:xfrm>
          <a:prstGeom prst="line">
            <a:avLst/>
          </a:prstGeom>
          <a:noFill/>
          <a:ln w="28575">
            <a:solidFill>
              <a:srgbClr val="FF00FF"/>
            </a:solidFill>
            <a:round/>
            <a:headEnd/>
            <a:tailEnd/>
          </a:ln>
        </p:spPr>
        <p:txBody>
          <a:bodyPr/>
          <a:lstStyle/>
          <a:p>
            <a:endParaRPr lang="en-US"/>
          </a:p>
        </p:txBody>
      </p:sp>
      <p:sp>
        <p:nvSpPr>
          <p:cNvPr id="146440" name="Line 8"/>
          <p:cNvSpPr>
            <a:spLocks noChangeShapeType="1"/>
          </p:cNvSpPr>
          <p:nvPr/>
        </p:nvSpPr>
        <p:spPr bwMode="auto">
          <a:xfrm>
            <a:off x="1979613" y="3608388"/>
            <a:ext cx="0" cy="73025"/>
          </a:xfrm>
          <a:prstGeom prst="line">
            <a:avLst/>
          </a:prstGeom>
          <a:noFill/>
          <a:ln w="28575">
            <a:solidFill>
              <a:srgbClr val="FF00FF"/>
            </a:solidFill>
            <a:round/>
            <a:headEnd/>
            <a:tailEnd/>
          </a:ln>
        </p:spPr>
        <p:txBody>
          <a:bodyPr/>
          <a:lstStyle/>
          <a:p>
            <a:endParaRPr lang="en-US"/>
          </a:p>
        </p:txBody>
      </p:sp>
      <p:sp>
        <p:nvSpPr>
          <p:cNvPr id="146441" name="Line 9"/>
          <p:cNvSpPr>
            <a:spLocks noChangeShapeType="1"/>
          </p:cNvSpPr>
          <p:nvPr/>
        </p:nvSpPr>
        <p:spPr bwMode="auto">
          <a:xfrm>
            <a:off x="1476375" y="4221163"/>
            <a:ext cx="682625" cy="0"/>
          </a:xfrm>
          <a:prstGeom prst="line">
            <a:avLst/>
          </a:prstGeom>
          <a:noFill/>
          <a:ln w="28575">
            <a:solidFill>
              <a:srgbClr val="FF00FF"/>
            </a:solidFill>
            <a:round/>
            <a:headEnd/>
            <a:tailEnd/>
          </a:ln>
        </p:spPr>
        <p:txBody>
          <a:bodyPr/>
          <a:lstStyle/>
          <a:p>
            <a:endParaRPr lang="en-US"/>
          </a:p>
        </p:txBody>
      </p:sp>
      <p:sp>
        <p:nvSpPr>
          <p:cNvPr id="146442" name="Line 10"/>
          <p:cNvSpPr>
            <a:spLocks noChangeShapeType="1"/>
          </p:cNvSpPr>
          <p:nvPr/>
        </p:nvSpPr>
        <p:spPr bwMode="auto">
          <a:xfrm>
            <a:off x="1476375" y="4222750"/>
            <a:ext cx="0" cy="322263"/>
          </a:xfrm>
          <a:prstGeom prst="line">
            <a:avLst/>
          </a:prstGeom>
          <a:noFill/>
          <a:ln w="28575">
            <a:solidFill>
              <a:srgbClr val="FF00FF"/>
            </a:solidFill>
            <a:round/>
            <a:headEnd/>
            <a:tailEnd/>
          </a:ln>
        </p:spPr>
        <p:txBody>
          <a:bodyPr/>
          <a:lstStyle/>
          <a:p>
            <a:endParaRPr lang="en-US"/>
          </a:p>
        </p:txBody>
      </p:sp>
      <p:sp>
        <p:nvSpPr>
          <p:cNvPr id="146443" name="Line 11"/>
          <p:cNvSpPr>
            <a:spLocks noChangeShapeType="1"/>
          </p:cNvSpPr>
          <p:nvPr/>
        </p:nvSpPr>
        <p:spPr bwMode="auto">
          <a:xfrm>
            <a:off x="1331913" y="4545013"/>
            <a:ext cx="142875" cy="0"/>
          </a:xfrm>
          <a:prstGeom prst="line">
            <a:avLst/>
          </a:prstGeom>
          <a:noFill/>
          <a:ln w="28575">
            <a:solidFill>
              <a:srgbClr val="FF00FF"/>
            </a:solidFill>
            <a:round/>
            <a:headEnd/>
            <a:tailEnd/>
          </a:ln>
        </p:spPr>
        <p:txBody>
          <a:bodyPr/>
          <a:lstStyle/>
          <a:p>
            <a:endParaRPr lang="en-US"/>
          </a:p>
        </p:txBody>
      </p:sp>
      <p:sp>
        <p:nvSpPr>
          <p:cNvPr id="146444" name="Line 12"/>
          <p:cNvSpPr>
            <a:spLocks noChangeShapeType="1"/>
          </p:cNvSpPr>
          <p:nvPr/>
        </p:nvSpPr>
        <p:spPr bwMode="auto">
          <a:xfrm>
            <a:off x="1331913" y="4545013"/>
            <a:ext cx="0" cy="144462"/>
          </a:xfrm>
          <a:prstGeom prst="line">
            <a:avLst/>
          </a:prstGeom>
          <a:noFill/>
          <a:ln w="28575">
            <a:solidFill>
              <a:srgbClr val="FF00FF"/>
            </a:solidFill>
            <a:round/>
            <a:headEnd/>
            <a:tailEnd/>
          </a:ln>
        </p:spPr>
        <p:txBody>
          <a:bodyPr/>
          <a:lstStyle/>
          <a:p>
            <a:endParaRPr lang="en-US"/>
          </a:p>
        </p:txBody>
      </p:sp>
      <p:sp>
        <p:nvSpPr>
          <p:cNvPr id="146445" name="Line 13"/>
          <p:cNvSpPr>
            <a:spLocks noChangeShapeType="1"/>
          </p:cNvSpPr>
          <p:nvPr/>
        </p:nvSpPr>
        <p:spPr bwMode="auto">
          <a:xfrm>
            <a:off x="2159000" y="4221163"/>
            <a:ext cx="0" cy="107950"/>
          </a:xfrm>
          <a:prstGeom prst="line">
            <a:avLst/>
          </a:prstGeom>
          <a:noFill/>
          <a:ln w="28575">
            <a:solidFill>
              <a:srgbClr val="FF00FF"/>
            </a:solidFill>
            <a:round/>
            <a:headEnd/>
            <a:tailEnd/>
          </a:ln>
        </p:spPr>
        <p:txBody>
          <a:bodyPr/>
          <a:lstStyle/>
          <a:p>
            <a:endParaRPr lang="en-US"/>
          </a:p>
        </p:txBody>
      </p:sp>
      <p:sp>
        <p:nvSpPr>
          <p:cNvPr id="146446" name="Line 14"/>
          <p:cNvSpPr>
            <a:spLocks noChangeShapeType="1"/>
          </p:cNvSpPr>
          <p:nvPr/>
        </p:nvSpPr>
        <p:spPr bwMode="auto">
          <a:xfrm>
            <a:off x="2087563" y="1304925"/>
            <a:ext cx="655637" cy="0"/>
          </a:xfrm>
          <a:prstGeom prst="line">
            <a:avLst/>
          </a:prstGeom>
          <a:noFill/>
          <a:ln w="28575">
            <a:solidFill>
              <a:srgbClr val="CC3300"/>
            </a:solidFill>
            <a:round/>
            <a:headEnd/>
            <a:tailEnd/>
          </a:ln>
        </p:spPr>
        <p:txBody>
          <a:bodyPr/>
          <a:lstStyle/>
          <a:p>
            <a:endParaRPr lang="en-US"/>
          </a:p>
        </p:txBody>
      </p:sp>
      <p:sp>
        <p:nvSpPr>
          <p:cNvPr id="146447" name="Line 15"/>
          <p:cNvSpPr>
            <a:spLocks noChangeShapeType="1"/>
          </p:cNvSpPr>
          <p:nvPr/>
        </p:nvSpPr>
        <p:spPr bwMode="auto">
          <a:xfrm flipV="1">
            <a:off x="1295400" y="4291013"/>
            <a:ext cx="142875" cy="1587"/>
          </a:xfrm>
          <a:prstGeom prst="line">
            <a:avLst/>
          </a:prstGeom>
          <a:noFill/>
          <a:ln w="28575">
            <a:solidFill>
              <a:srgbClr val="3366FF"/>
            </a:solidFill>
            <a:round/>
            <a:headEnd/>
            <a:tailEnd/>
          </a:ln>
        </p:spPr>
        <p:txBody>
          <a:bodyPr/>
          <a:lstStyle/>
          <a:p>
            <a:endParaRPr lang="en-US"/>
          </a:p>
        </p:txBody>
      </p:sp>
      <p:sp>
        <p:nvSpPr>
          <p:cNvPr id="146448" name="Line 16"/>
          <p:cNvSpPr>
            <a:spLocks noChangeShapeType="1"/>
          </p:cNvSpPr>
          <p:nvPr/>
        </p:nvSpPr>
        <p:spPr bwMode="auto">
          <a:xfrm>
            <a:off x="1223963" y="1304925"/>
            <a:ext cx="793750" cy="0"/>
          </a:xfrm>
          <a:prstGeom prst="line">
            <a:avLst/>
          </a:prstGeom>
          <a:noFill/>
          <a:ln w="28575">
            <a:solidFill>
              <a:srgbClr val="CC3300"/>
            </a:solidFill>
            <a:round/>
            <a:headEnd/>
            <a:tailEnd/>
          </a:ln>
        </p:spPr>
        <p:txBody>
          <a:bodyPr/>
          <a:lstStyle/>
          <a:p>
            <a:endParaRPr lang="en-US"/>
          </a:p>
        </p:txBody>
      </p:sp>
      <p:sp>
        <p:nvSpPr>
          <p:cNvPr id="146449" name="Line 17"/>
          <p:cNvSpPr>
            <a:spLocks noChangeShapeType="1"/>
          </p:cNvSpPr>
          <p:nvPr/>
        </p:nvSpPr>
        <p:spPr bwMode="auto">
          <a:xfrm>
            <a:off x="1223963" y="1304925"/>
            <a:ext cx="0" cy="2047875"/>
          </a:xfrm>
          <a:prstGeom prst="line">
            <a:avLst/>
          </a:prstGeom>
          <a:noFill/>
          <a:ln w="28575">
            <a:solidFill>
              <a:srgbClr val="CC3300"/>
            </a:solidFill>
            <a:round/>
            <a:headEnd/>
            <a:tailEnd/>
          </a:ln>
        </p:spPr>
        <p:txBody>
          <a:bodyPr/>
          <a:lstStyle/>
          <a:p>
            <a:endParaRPr lang="en-US"/>
          </a:p>
        </p:txBody>
      </p:sp>
      <p:sp>
        <p:nvSpPr>
          <p:cNvPr id="146450" name="Line 18"/>
          <p:cNvSpPr>
            <a:spLocks noChangeShapeType="1"/>
          </p:cNvSpPr>
          <p:nvPr/>
        </p:nvSpPr>
        <p:spPr bwMode="auto">
          <a:xfrm>
            <a:off x="1223963" y="3571875"/>
            <a:ext cx="0" cy="142875"/>
          </a:xfrm>
          <a:prstGeom prst="line">
            <a:avLst/>
          </a:prstGeom>
          <a:noFill/>
          <a:ln w="28575">
            <a:solidFill>
              <a:srgbClr val="CC3300"/>
            </a:solidFill>
            <a:round/>
            <a:headEnd/>
            <a:tailEnd/>
          </a:ln>
        </p:spPr>
        <p:txBody>
          <a:bodyPr/>
          <a:lstStyle/>
          <a:p>
            <a:endParaRPr lang="en-US"/>
          </a:p>
        </p:txBody>
      </p:sp>
      <p:sp>
        <p:nvSpPr>
          <p:cNvPr id="146451" name="Line 19"/>
          <p:cNvSpPr>
            <a:spLocks noChangeShapeType="1"/>
          </p:cNvSpPr>
          <p:nvPr/>
        </p:nvSpPr>
        <p:spPr bwMode="auto">
          <a:xfrm>
            <a:off x="1154113" y="3716338"/>
            <a:ext cx="142875" cy="0"/>
          </a:xfrm>
          <a:prstGeom prst="line">
            <a:avLst/>
          </a:prstGeom>
          <a:noFill/>
          <a:ln w="28575">
            <a:solidFill>
              <a:srgbClr val="CC3300"/>
            </a:solidFill>
            <a:round/>
            <a:headEnd/>
            <a:tailEnd/>
          </a:ln>
        </p:spPr>
        <p:txBody>
          <a:bodyPr/>
          <a:lstStyle/>
          <a:p>
            <a:endParaRPr lang="en-US"/>
          </a:p>
        </p:txBody>
      </p:sp>
      <p:sp>
        <p:nvSpPr>
          <p:cNvPr id="146452" name="Line 20"/>
          <p:cNvSpPr>
            <a:spLocks noChangeShapeType="1"/>
          </p:cNvSpPr>
          <p:nvPr/>
        </p:nvSpPr>
        <p:spPr bwMode="auto">
          <a:xfrm>
            <a:off x="1154113" y="3933825"/>
            <a:ext cx="0" cy="430213"/>
          </a:xfrm>
          <a:prstGeom prst="line">
            <a:avLst/>
          </a:prstGeom>
          <a:noFill/>
          <a:ln w="28575">
            <a:solidFill>
              <a:srgbClr val="CC3300"/>
            </a:solidFill>
            <a:round/>
            <a:headEnd/>
            <a:tailEnd/>
          </a:ln>
        </p:spPr>
        <p:txBody>
          <a:bodyPr/>
          <a:lstStyle/>
          <a:p>
            <a:endParaRPr lang="en-US"/>
          </a:p>
        </p:txBody>
      </p:sp>
      <p:sp>
        <p:nvSpPr>
          <p:cNvPr id="146453" name="Line 21"/>
          <p:cNvSpPr>
            <a:spLocks noChangeShapeType="1"/>
          </p:cNvSpPr>
          <p:nvPr/>
        </p:nvSpPr>
        <p:spPr bwMode="auto">
          <a:xfrm>
            <a:off x="1155700" y="3716338"/>
            <a:ext cx="0" cy="107950"/>
          </a:xfrm>
          <a:prstGeom prst="line">
            <a:avLst/>
          </a:prstGeom>
          <a:noFill/>
          <a:ln w="28575">
            <a:solidFill>
              <a:srgbClr val="CC3300"/>
            </a:solidFill>
            <a:round/>
            <a:headEnd/>
            <a:tailEnd/>
          </a:ln>
        </p:spPr>
        <p:txBody>
          <a:bodyPr/>
          <a:lstStyle/>
          <a:p>
            <a:endParaRPr lang="en-US"/>
          </a:p>
        </p:txBody>
      </p:sp>
      <p:sp>
        <p:nvSpPr>
          <p:cNvPr id="146454" name="Line 22"/>
          <p:cNvSpPr>
            <a:spLocks noChangeShapeType="1"/>
          </p:cNvSpPr>
          <p:nvPr/>
        </p:nvSpPr>
        <p:spPr bwMode="auto">
          <a:xfrm>
            <a:off x="1295400" y="3714750"/>
            <a:ext cx="0" cy="109538"/>
          </a:xfrm>
          <a:prstGeom prst="line">
            <a:avLst/>
          </a:prstGeom>
          <a:noFill/>
          <a:ln w="28575">
            <a:solidFill>
              <a:srgbClr val="CC3300"/>
            </a:solidFill>
            <a:round/>
            <a:headEnd/>
            <a:tailEnd/>
          </a:ln>
        </p:spPr>
        <p:txBody>
          <a:bodyPr/>
          <a:lstStyle/>
          <a:p>
            <a:endParaRPr lang="en-US"/>
          </a:p>
        </p:txBody>
      </p:sp>
      <p:sp>
        <p:nvSpPr>
          <p:cNvPr id="146455" name="Line 23"/>
          <p:cNvSpPr>
            <a:spLocks noChangeShapeType="1"/>
          </p:cNvSpPr>
          <p:nvPr/>
        </p:nvSpPr>
        <p:spPr bwMode="auto">
          <a:xfrm>
            <a:off x="1476375" y="3789363"/>
            <a:ext cx="0" cy="107950"/>
          </a:xfrm>
          <a:prstGeom prst="line">
            <a:avLst/>
          </a:prstGeom>
          <a:noFill/>
          <a:ln w="28575">
            <a:solidFill>
              <a:srgbClr val="CC3300"/>
            </a:solidFill>
            <a:round/>
            <a:headEnd/>
            <a:tailEnd/>
          </a:ln>
        </p:spPr>
        <p:txBody>
          <a:bodyPr/>
          <a:lstStyle/>
          <a:p>
            <a:endParaRPr lang="en-US"/>
          </a:p>
        </p:txBody>
      </p:sp>
      <p:sp>
        <p:nvSpPr>
          <p:cNvPr id="146456" name="Line 24"/>
          <p:cNvSpPr>
            <a:spLocks noChangeShapeType="1"/>
          </p:cNvSpPr>
          <p:nvPr/>
        </p:nvSpPr>
        <p:spPr bwMode="auto">
          <a:xfrm>
            <a:off x="1012825" y="4364038"/>
            <a:ext cx="0" cy="512762"/>
          </a:xfrm>
          <a:prstGeom prst="line">
            <a:avLst/>
          </a:prstGeom>
          <a:noFill/>
          <a:ln w="28575">
            <a:solidFill>
              <a:srgbClr val="CC3300"/>
            </a:solidFill>
            <a:round/>
            <a:headEnd/>
            <a:tailEnd/>
          </a:ln>
        </p:spPr>
        <p:txBody>
          <a:bodyPr/>
          <a:lstStyle/>
          <a:p>
            <a:endParaRPr lang="en-US"/>
          </a:p>
        </p:txBody>
      </p:sp>
      <p:sp>
        <p:nvSpPr>
          <p:cNvPr id="146457" name="Line 25"/>
          <p:cNvSpPr>
            <a:spLocks noChangeShapeType="1"/>
          </p:cNvSpPr>
          <p:nvPr/>
        </p:nvSpPr>
        <p:spPr bwMode="auto">
          <a:xfrm flipV="1">
            <a:off x="1012825" y="4364038"/>
            <a:ext cx="142875" cy="1587"/>
          </a:xfrm>
          <a:prstGeom prst="line">
            <a:avLst/>
          </a:prstGeom>
          <a:noFill/>
          <a:ln w="28575">
            <a:solidFill>
              <a:srgbClr val="CC3300"/>
            </a:solidFill>
            <a:round/>
            <a:headEnd/>
            <a:tailEnd/>
          </a:ln>
        </p:spPr>
        <p:txBody>
          <a:bodyPr/>
          <a:lstStyle/>
          <a:p>
            <a:endParaRPr lang="en-US"/>
          </a:p>
        </p:txBody>
      </p:sp>
      <p:sp>
        <p:nvSpPr>
          <p:cNvPr id="146458" name="Text Box 26"/>
          <p:cNvSpPr txBox="1">
            <a:spLocks noChangeArrowheads="1"/>
          </p:cNvSpPr>
          <p:nvPr/>
        </p:nvSpPr>
        <p:spPr bwMode="auto">
          <a:xfrm>
            <a:off x="323850" y="44450"/>
            <a:ext cx="6948488" cy="366713"/>
          </a:xfrm>
          <a:prstGeom prst="rect">
            <a:avLst/>
          </a:prstGeom>
          <a:noFill/>
          <a:ln w="9525">
            <a:noFill/>
            <a:miter lim="800000"/>
            <a:headEnd/>
            <a:tailEnd/>
          </a:ln>
        </p:spPr>
        <p:txBody>
          <a:bodyPr>
            <a:spAutoFit/>
          </a:bodyPr>
          <a:lstStyle/>
          <a:p>
            <a:pPr algn="l">
              <a:spcBef>
                <a:spcPct val="50000"/>
              </a:spcBef>
            </a:pPr>
            <a:r>
              <a:rPr lang="en-US" sz="1800" dirty="0">
                <a:solidFill>
                  <a:srgbClr val="FF0000"/>
                </a:solidFill>
                <a:latin typeface="Times New Roman" pitchFamily="18" charset="0"/>
              </a:rPr>
              <a:t>REACTOR TRIP &amp; ESFAS</a:t>
            </a:r>
            <a:r>
              <a:rPr lang="en-US" sz="1800" dirty="0">
                <a:solidFill>
                  <a:srgbClr val="FF0000"/>
                </a:solidFill>
              </a:rPr>
              <a:t> </a:t>
            </a:r>
            <a:r>
              <a:rPr lang="en-US" dirty="0">
                <a:solidFill>
                  <a:srgbClr val="FF0000"/>
                </a:solidFill>
                <a:latin typeface="Times New Roman" pitchFamily="18" charset="0"/>
              </a:rPr>
              <a:t>(PARAMETERS 6 THROUGH 13)</a:t>
            </a:r>
            <a:endParaRPr lang="en-US" dirty="0">
              <a:solidFill>
                <a:schemeClr val="tx1"/>
              </a:solidFill>
              <a:latin typeface="Times New Roman" pitchFamily="18" charset="0"/>
            </a:endParaRPr>
          </a:p>
        </p:txBody>
      </p:sp>
      <p:sp>
        <p:nvSpPr>
          <p:cNvPr id="146459" name="Line 27"/>
          <p:cNvSpPr>
            <a:spLocks noChangeShapeType="1"/>
          </p:cNvSpPr>
          <p:nvPr/>
        </p:nvSpPr>
        <p:spPr bwMode="auto">
          <a:xfrm flipV="1">
            <a:off x="2743200" y="944563"/>
            <a:ext cx="0" cy="360362"/>
          </a:xfrm>
          <a:prstGeom prst="line">
            <a:avLst/>
          </a:prstGeom>
          <a:noFill/>
          <a:ln w="28575">
            <a:solidFill>
              <a:srgbClr val="CC3300"/>
            </a:solidFill>
            <a:round/>
            <a:headEnd/>
            <a:tailEnd/>
          </a:ln>
        </p:spPr>
        <p:txBody>
          <a:bodyPr/>
          <a:lstStyle/>
          <a:p>
            <a:endParaRPr lang="en-US"/>
          </a:p>
        </p:txBody>
      </p:sp>
      <p:sp>
        <p:nvSpPr>
          <p:cNvPr id="146460" name="Line 28"/>
          <p:cNvSpPr>
            <a:spLocks noChangeShapeType="1"/>
          </p:cNvSpPr>
          <p:nvPr/>
        </p:nvSpPr>
        <p:spPr bwMode="auto">
          <a:xfrm>
            <a:off x="3635375" y="944563"/>
            <a:ext cx="0" cy="2305050"/>
          </a:xfrm>
          <a:prstGeom prst="line">
            <a:avLst/>
          </a:prstGeom>
          <a:noFill/>
          <a:ln w="28575">
            <a:solidFill>
              <a:srgbClr val="3366FF"/>
            </a:solidFill>
            <a:round/>
            <a:headEnd/>
            <a:tailEnd/>
          </a:ln>
        </p:spPr>
        <p:txBody>
          <a:bodyPr/>
          <a:lstStyle/>
          <a:p>
            <a:endParaRPr lang="en-US"/>
          </a:p>
        </p:txBody>
      </p:sp>
      <p:sp>
        <p:nvSpPr>
          <p:cNvPr id="146461" name="Line 29"/>
          <p:cNvSpPr>
            <a:spLocks noChangeShapeType="1"/>
          </p:cNvSpPr>
          <p:nvPr/>
        </p:nvSpPr>
        <p:spPr bwMode="auto">
          <a:xfrm>
            <a:off x="3640138" y="3465513"/>
            <a:ext cx="0" cy="215900"/>
          </a:xfrm>
          <a:prstGeom prst="line">
            <a:avLst/>
          </a:prstGeom>
          <a:noFill/>
          <a:ln w="28575">
            <a:solidFill>
              <a:srgbClr val="3366FF"/>
            </a:solidFill>
            <a:round/>
            <a:headEnd/>
            <a:tailEnd/>
          </a:ln>
        </p:spPr>
        <p:txBody>
          <a:bodyPr/>
          <a:lstStyle/>
          <a:p>
            <a:endParaRPr lang="en-US"/>
          </a:p>
        </p:txBody>
      </p:sp>
      <p:sp>
        <p:nvSpPr>
          <p:cNvPr id="146462" name="Line 30"/>
          <p:cNvSpPr>
            <a:spLocks noChangeShapeType="1"/>
          </p:cNvSpPr>
          <p:nvPr/>
        </p:nvSpPr>
        <p:spPr bwMode="auto">
          <a:xfrm>
            <a:off x="3527425" y="3608388"/>
            <a:ext cx="107950" cy="0"/>
          </a:xfrm>
          <a:prstGeom prst="line">
            <a:avLst/>
          </a:prstGeom>
          <a:noFill/>
          <a:ln w="28575">
            <a:solidFill>
              <a:srgbClr val="3366FF"/>
            </a:solidFill>
            <a:round/>
            <a:headEnd/>
            <a:tailEnd/>
          </a:ln>
        </p:spPr>
        <p:txBody>
          <a:bodyPr/>
          <a:lstStyle/>
          <a:p>
            <a:endParaRPr lang="en-US"/>
          </a:p>
        </p:txBody>
      </p:sp>
      <p:sp>
        <p:nvSpPr>
          <p:cNvPr id="146463" name="Line 31"/>
          <p:cNvSpPr>
            <a:spLocks noChangeShapeType="1"/>
          </p:cNvSpPr>
          <p:nvPr/>
        </p:nvSpPr>
        <p:spPr bwMode="auto">
          <a:xfrm>
            <a:off x="3527425" y="3608388"/>
            <a:ext cx="0" cy="73025"/>
          </a:xfrm>
          <a:prstGeom prst="line">
            <a:avLst/>
          </a:prstGeom>
          <a:noFill/>
          <a:ln w="28575">
            <a:solidFill>
              <a:srgbClr val="3366FF"/>
            </a:solidFill>
            <a:round/>
            <a:headEnd/>
            <a:tailEnd/>
          </a:ln>
        </p:spPr>
        <p:txBody>
          <a:bodyPr/>
          <a:lstStyle/>
          <a:p>
            <a:endParaRPr lang="en-US"/>
          </a:p>
        </p:txBody>
      </p:sp>
      <p:sp>
        <p:nvSpPr>
          <p:cNvPr id="146464" name="Line 32"/>
          <p:cNvSpPr>
            <a:spLocks noChangeShapeType="1"/>
          </p:cNvSpPr>
          <p:nvPr/>
        </p:nvSpPr>
        <p:spPr bwMode="auto">
          <a:xfrm>
            <a:off x="3635375" y="3789363"/>
            <a:ext cx="0" cy="107950"/>
          </a:xfrm>
          <a:prstGeom prst="line">
            <a:avLst/>
          </a:prstGeom>
          <a:noFill/>
          <a:ln w="28575">
            <a:solidFill>
              <a:srgbClr val="3366FF"/>
            </a:solidFill>
            <a:round/>
            <a:headEnd/>
            <a:tailEnd/>
          </a:ln>
        </p:spPr>
        <p:txBody>
          <a:bodyPr/>
          <a:lstStyle/>
          <a:p>
            <a:endParaRPr lang="en-US"/>
          </a:p>
        </p:txBody>
      </p:sp>
      <p:sp>
        <p:nvSpPr>
          <p:cNvPr id="146465" name="Line 33"/>
          <p:cNvSpPr>
            <a:spLocks noChangeShapeType="1"/>
          </p:cNvSpPr>
          <p:nvPr/>
        </p:nvSpPr>
        <p:spPr bwMode="auto">
          <a:xfrm>
            <a:off x="3527425" y="3827463"/>
            <a:ext cx="0" cy="285750"/>
          </a:xfrm>
          <a:prstGeom prst="line">
            <a:avLst/>
          </a:prstGeom>
          <a:noFill/>
          <a:ln w="28575">
            <a:solidFill>
              <a:srgbClr val="3366FF"/>
            </a:solidFill>
            <a:round/>
            <a:headEnd/>
            <a:tailEnd/>
          </a:ln>
        </p:spPr>
        <p:txBody>
          <a:bodyPr/>
          <a:lstStyle/>
          <a:p>
            <a:endParaRPr lang="en-US"/>
          </a:p>
        </p:txBody>
      </p:sp>
      <p:sp>
        <p:nvSpPr>
          <p:cNvPr id="146466" name="Line 34"/>
          <p:cNvSpPr>
            <a:spLocks noChangeShapeType="1"/>
          </p:cNvSpPr>
          <p:nvPr/>
        </p:nvSpPr>
        <p:spPr bwMode="auto">
          <a:xfrm>
            <a:off x="1439863" y="4113213"/>
            <a:ext cx="2087562" cy="0"/>
          </a:xfrm>
          <a:prstGeom prst="line">
            <a:avLst/>
          </a:prstGeom>
          <a:noFill/>
          <a:ln w="28575">
            <a:solidFill>
              <a:srgbClr val="3366FF"/>
            </a:solidFill>
            <a:round/>
            <a:headEnd/>
            <a:tailEnd/>
          </a:ln>
        </p:spPr>
        <p:txBody>
          <a:bodyPr/>
          <a:lstStyle/>
          <a:p>
            <a:endParaRPr lang="en-US"/>
          </a:p>
        </p:txBody>
      </p:sp>
      <p:sp>
        <p:nvSpPr>
          <p:cNvPr id="146467" name="Line 35"/>
          <p:cNvSpPr>
            <a:spLocks noChangeShapeType="1"/>
          </p:cNvSpPr>
          <p:nvPr/>
        </p:nvSpPr>
        <p:spPr bwMode="auto">
          <a:xfrm flipH="1">
            <a:off x="1438275" y="4113213"/>
            <a:ext cx="1588" cy="179387"/>
          </a:xfrm>
          <a:prstGeom prst="line">
            <a:avLst/>
          </a:prstGeom>
          <a:noFill/>
          <a:ln w="28575">
            <a:solidFill>
              <a:srgbClr val="3366FF"/>
            </a:solidFill>
            <a:round/>
            <a:headEnd/>
            <a:tailEnd/>
          </a:ln>
        </p:spPr>
        <p:txBody>
          <a:bodyPr/>
          <a:lstStyle/>
          <a:p>
            <a:endParaRPr lang="en-US"/>
          </a:p>
        </p:txBody>
      </p:sp>
      <p:sp>
        <p:nvSpPr>
          <p:cNvPr id="146468" name="Line 36"/>
          <p:cNvSpPr>
            <a:spLocks noChangeShapeType="1"/>
          </p:cNvSpPr>
          <p:nvPr/>
        </p:nvSpPr>
        <p:spPr bwMode="auto">
          <a:xfrm flipH="1">
            <a:off x="1295400" y="4292600"/>
            <a:ext cx="1588" cy="396875"/>
          </a:xfrm>
          <a:prstGeom prst="line">
            <a:avLst/>
          </a:prstGeom>
          <a:noFill/>
          <a:ln w="28575">
            <a:solidFill>
              <a:srgbClr val="3366FF"/>
            </a:solidFill>
            <a:round/>
            <a:headEnd/>
            <a:tailEnd/>
          </a:ln>
        </p:spPr>
        <p:txBody>
          <a:bodyPr/>
          <a:lstStyle/>
          <a:p>
            <a:endParaRPr lang="en-US"/>
          </a:p>
        </p:txBody>
      </p:sp>
      <p:sp>
        <p:nvSpPr>
          <p:cNvPr id="146469" name="Line 37"/>
          <p:cNvSpPr>
            <a:spLocks noChangeShapeType="1"/>
          </p:cNvSpPr>
          <p:nvPr/>
        </p:nvSpPr>
        <p:spPr bwMode="auto">
          <a:xfrm>
            <a:off x="5472113" y="944563"/>
            <a:ext cx="0" cy="1620837"/>
          </a:xfrm>
          <a:prstGeom prst="line">
            <a:avLst/>
          </a:prstGeom>
          <a:noFill/>
          <a:ln w="28575">
            <a:solidFill>
              <a:srgbClr val="99FF33"/>
            </a:solidFill>
            <a:round/>
            <a:headEnd/>
            <a:tailEnd/>
          </a:ln>
        </p:spPr>
        <p:txBody>
          <a:bodyPr/>
          <a:lstStyle/>
          <a:p>
            <a:endParaRPr lang="en-US"/>
          </a:p>
        </p:txBody>
      </p:sp>
      <p:sp>
        <p:nvSpPr>
          <p:cNvPr id="146470" name="Line 38"/>
          <p:cNvSpPr>
            <a:spLocks noChangeShapeType="1"/>
          </p:cNvSpPr>
          <p:nvPr/>
        </p:nvSpPr>
        <p:spPr bwMode="auto">
          <a:xfrm>
            <a:off x="5148263" y="2565400"/>
            <a:ext cx="323850" cy="0"/>
          </a:xfrm>
          <a:prstGeom prst="line">
            <a:avLst/>
          </a:prstGeom>
          <a:noFill/>
          <a:ln w="28575">
            <a:solidFill>
              <a:srgbClr val="99FF33"/>
            </a:solidFill>
            <a:round/>
            <a:headEnd/>
            <a:tailEnd/>
          </a:ln>
        </p:spPr>
        <p:txBody>
          <a:bodyPr/>
          <a:lstStyle/>
          <a:p>
            <a:endParaRPr lang="en-US"/>
          </a:p>
        </p:txBody>
      </p:sp>
      <p:sp>
        <p:nvSpPr>
          <p:cNvPr id="146471" name="Line 39"/>
          <p:cNvSpPr>
            <a:spLocks noChangeShapeType="1"/>
          </p:cNvSpPr>
          <p:nvPr/>
        </p:nvSpPr>
        <p:spPr bwMode="auto">
          <a:xfrm>
            <a:off x="5148263" y="2565400"/>
            <a:ext cx="0" cy="179388"/>
          </a:xfrm>
          <a:prstGeom prst="line">
            <a:avLst/>
          </a:prstGeom>
          <a:noFill/>
          <a:ln w="28575">
            <a:solidFill>
              <a:srgbClr val="99FF33"/>
            </a:solidFill>
            <a:round/>
            <a:headEnd/>
            <a:tailEnd/>
          </a:ln>
        </p:spPr>
        <p:txBody>
          <a:bodyPr/>
          <a:lstStyle/>
          <a:p>
            <a:endParaRPr lang="en-US"/>
          </a:p>
        </p:txBody>
      </p:sp>
      <p:sp>
        <p:nvSpPr>
          <p:cNvPr id="146472" name="Line 40"/>
          <p:cNvSpPr>
            <a:spLocks noChangeShapeType="1"/>
          </p:cNvSpPr>
          <p:nvPr/>
        </p:nvSpPr>
        <p:spPr bwMode="auto">
          <a:xfrm>
            <a:off x="5148263" y="2565400"/>
            <a:ext cx="0" cy="179388"/>
          </a:xfrm>
          <a:prstGeom prst="line">
            <a:avLst/>
          </a:prstGeom>
          <a:noFill/>
          <a:ln w="28575">
            <a:solidFill>
              <a:srgbClr val="99FF33"/>
            </a:solidFill>
            <a:round/>
            <a:headEnd/>
            <a:tailEnd/>
          </a:ln>
        </p:spPr>
        <p:txBody>
          <a:bodyPr/>
          <a:lstStyle/>
          <a:p>
            <a:endParaRPr lang="en-US"/>
          </a:p>
        </p:txBody>
      </p:sp>
      <p:sp>
        <p:nvSpPr>
          <p:cNvPr id="146473" name="Line 41"/>
          <p:cNvSpPr>
            <a:spLocks noChangeShapeType="1"/>
          </p:cNvSpPr>
          <p:nvPr/>
        </p:nvSpPr>
        <p:spPr bwMode="auto">
          <a:xfrm>
            <a:off x="5148263" y="2565400"/>
            <a:ext cx="0" cy="179388"/>
          </a:xfrm>
          <a:prstGeom prst="line">
            <a:avLst/>
          </a:prstGeom>
          <a:noFill/>
          <a:ln w="28575">
            <a:solidFill>
              <a:srgbClr val="99FF33"/>
            </a:solidFill>
            <a:round/>
            <a:headEnd/>
            <a:tailEnd/>
          </a:ln>
        </p:spPr>
        <p:txBody>
          <a:bodyPr/>
          <a:lstStyle/>
          <a:p>
            <a:endParaRPr lang="en-US"/>
          </a:p>
        </p:txBody>
      </p:sp>
      <p:sp>
        <p:nvSpPr>
          <p:cNvPr id="146474" name="Line 42"/>
          <p:cNvSpPr>
            <a:spLocks noChangeShapeType="1"/>
          </p:cNvSpPr>
          <p:nvPr/>
        </p:nvSpPr>
        <p:spPr bwMode="auto">
          <a:xfrm>
            <a:off x="5111750" y="2962275"/>
            <a:ext cx="0" cy="287338"/>
          </a:xfrm>
          <a:prstGeom prst="line">
            <a:avLst/>
          </a:prstGeom>
          <a:noFill/>
          <a:ln w="28575">
            <a:solidFill>
              <a:srgbClr val="99FF33"/>
            </a:solidFill>
            <a:round/>
            <a:headEnd/>
            <a:tailEnd/>
          </a:ln>
        </p:spPr>
        <p:txBody>
          <a:bodyPr/>
          <a:lstStyle/>
          <a:p>
            <a:endParaRPr lang="en-US"/>
          </a:p>
        </p:txBody>
      </p:sp>
      <p:sp>
        <p:nvSpPr>
          <p:cNvPr id="146475" name="Line 43"/>
          <p:cNvSpPr>
            <a:spLocks noChangeShapeType="1"/>
          </p:cNvSpPr>
          <p:nvPr/>
        </p:nvSpPr>
        <p:spPr bwMode="auto">
          <a:xfrm>
            <a:off x="5111750" y="3465513"/>
            <a:ext cx="0" cy="215900"/>
          </a:xfrm>
          <a:prstGeom prst="line">
            <a:avLst/>
          </a:prstGeom>
          <a:noFill/>
          <a:ln w="28575">
            <a:solidFill>
              <a:srgbClr val="99FF33"/>
            </a:solidFill>
            <a:round/>
            <a:headEnd/>
            <a:tailEnd/>
          </a:ln>
        </p:spPr>
        <p:txBody>
          <a:bodyPr/>
          <a:lstStyle/>
          <a:p>
            <a:endParaRPr lang="en-US"/>
          </a:p>
        </p:txBody>
      </p:sp>
      <p:sp>
        <p:nvSpPr>
          <p:cNvPr id="146476" name="Line 44"/>
          <p:cNvSpPr>
            <a:spLocks noChangeShapeType="1"/>
          </p:cNvSpPr>
          <p:nvPr/>
        </p:nvSpPr>
        <p:spPr bwMode="auto">
          <a:xfrm>
            <a:off x="4895850" y="3643313"/>
            <a:ext cx="215900" cy="1587"/>
          </a:xfrm>
          <a:prstGeom prst="line">
            <a:avLst/>
          </a:prstGeom>
          <a:noFill/>
          <a:ln w="28575">
            <a:solidFill>
              <a:srgbClr val="99FF33"/>
            </a:solidFill>
            <a:round/>
            <a:headEnd/>
            <a:tailEnd/>
          </a:ln>
        </p:spPr>
        <p:txBody>
          <a:bodyPr/>
          <a:lstStyle/>
          <a:p>
            <a:endParaRPr lang="en-US"/>
          </a:p>
        </p:txBody>
      </p:sp>
      <p:sp>
        <p:nvSpPr>
          <p:cNvPr id="146477" name="Line 45"/>
          <p:cNvSpPr>
            <a:spLocks noChangeShapeType="1"/>
          </p:cNvSpPr>
          <p:nvPr/>
        </p:nvSpPr>
        <p:spPr bwMode="auto">
          <a:xfrm>
            <a:off x="4895850" y="3643313"/>
            <a:ext cx="0" cy="73025"/>
          </a:xfrm>
          <a:prstGeom prst="line">
            <a:avLst/>
          </a:prstGeom>
          <a:noFill/>
          <a:ln w="28575">
            <a:solidFill>
              <a:srgbClr val="99FF33"/>
            </a:solidFill>
            <a:round/>
            <a:headEnd/>
            <a:tailEnd/>
          </a:ln>
        </p:spPr>
        <p:txBody>
          <a:bodyPr/>
          <a:lstStyle/>
          <a:p>
            <a:endParaRPr lang="en-US"/>
          </a:p>
        </p:txBody>
      </p:sp>
      <p:sp>
        <p:nvSpPr>
          <p:cNvPr id="146478" name="Line 46"/>
          <p:cNvSpPr>
            <a:spLocks noChangeShapeType="1"/>
          </p:cNvSpPr>
          <p:nvPr/>
        </p:nvSpPr>
        <p:spPr bwMode="auto">
          <a:xfrm>
            <a:off x="5111750" y="3825875"/>
            <a:ext cx="0" cy="107950"/>
          </a:xfrm>
          <a:prstGeom prst="line">
            <a:avLst/>
          </a:prstGeom>
          <a:noFill/>
          <a:ln w="28575">
            <a:solidFill>
              <a:srgbClr val="99FF33"/>
            </a:solidFill>
            <a:round/>
            <a:headEnd/>
            <a:tailEnd/>
          </a:ln>
        </p:spPr>
        <p:txBody>
          <a:bodyPr/>
          <a:lstStyle/>
          <a:p>
            <a:endParaRPr lang="en-US"/>
          </a:p>
        </p:txBody>
      </p:sp>
      <p:sp>
        <p:nvSpPr>
          <p:cNvPr id="146479" name="Line 47"/>
          <p:cNvSpPr>
            <a:spLocks noChangeShapeType="1"/>
          </p:cNvSpPr>
          <p:nvPr/>
        </p:nvSpPr>
        <p:spPr bwMode="auto">
          <a:xfrm>
            <a:off x="4895850" y="3824288"/>
            <a:ext cx="0" cy="217487"/>
          </a:xfrm>
          <a:prstGeom prst="line">
            <a:avLst/>
          </a:prstGeom>
          <a:noFill/>
          <a:ln w="28575">
            <a:solidFill>
              <a:srgbClr val="99FF33"/>
            </a:solidFill>
            <a:round/>
            <a:headEnd/>
            <a:tailEnd/>
          </a:ln>
        </p:spPr>
        <p:txBody>
          <a:bodyPr/>
          <a:lstStyle/>
          <a:p>
            <a:endParaRPr lang="en-US"/>
          </a:p>
        </p:txBody>
      </p:sp>
      <p:sp>
        <p:nvSpPr>
          <p:cNvPr id="146480" name="Line 48"/>
          <p:cNvSpPr>
            <a:spLocks noChangeShapeType="1"/>
          </p:cNvSpPr>
          <p:nvPr/>
        </p:nvSpPr>
        <p:spPr bwMode="auto">
          <a:xfrm>
            <a:off x="2087563" y="4041775"/>
            <a:ext cx="2808287" cy="0"/>
          </a:xfrm>
          <a:prstGeom prst="line">
            <a:avLst/>
          </a:prstGeom>
          <a:noFill/>
          <a:ln w="28575">
            <a:solidFill>
              <a:srgbClr val="99FF33"/>
            </a:solidFill>
            <a:round/>
            <a:headEnd/>
            <a:tailEnd/>
          </a:ln>
        </p:spPr>
        <p:txBody>
          <a:bodyPr/>
          <a:lstStyle/>
          <a:p>
            <a:endParaRPr lang="en-US"/>
          </a:p>
        </p:txBody>
      </p:sp>
      <p:sp>
        <p:nvSpPr>
          <p:cNvPr id="146481" name="Line 49"/>
          <p:cNvSpPr>
            <a:spLocks noChangeShapeType="1"/>
          </p:cNvSpPr>
          <p:nvPr/>
        </p:nvSpPr>
        <p:spPr bwMode="auto">
          <a:xfrm>
            <a:off x="2087563" y="4041775"/>
            <a:ext cx="0" cy="249238"/>
          </a:xfrm>
          <a:prstGeom prst="line">
            <a:avLst/>
          </a:prstGeom>
          <a:noFill/>
          <a:ln w="28575">
            <a:solidFill>
              <a:srgbClr val="99FF33"/>
            </a:solidFill>
            <a:round/>
            <a:headEnd/>
            <a:tailEnd/>
          </a:ln>
        </p:spPr>
        <p:txBody>
          <a:bodyPr/>
          <a:lstStyle/>
          <a:p>
            <a:endParaRPr lang="en-US"/>
          </a:p>
        </p:txBody>
      </p:sp>
      <p:sp>
        <p:nvSpPr>
          <p:cNvPr id="146482" name="Text Box 50"/>
          <p:cNvSpPr txBox="1">
            <a:spLocks noChangeArrowheads="1"/>
          </p:cNvSpPr>
          <p:nvPr/>
        </p:nvSpPr>
        <p:spPr bwMode="auto">
          <a:xfrm>
            <a:off x="250825" y="6538913"/>
            <a:ext cx="1187450" cy="274637"/>
          </a:xfrm>
          <a:prstGeom prst="rect">
            <a:avLst/>
          </a:prstGeom>
          <a:noFill/>
          <a:ln w="9525">
            <a:noFill/>
            <a:miter lim="800000"/>
            <a:headEnd/>
            <a:tailEnd/>
          </a:ln>
        </p:spPr>
        <p:txBody>
          <a:bodyPr>
            <a:spAutoFit/>
          </a:bodyPr>
          <a:lstStyle/>
          <a:p>
            <a:pPr algn="l">
              <a:spcBef>
                <a:spcPct val="50000"/>
              </a:spcBef>
            </a:pPr>
            <a:r>
              <a:rPr lang="en-US">
                <a:solidFill>
                  <a:schemeClr val="tx1"/>
                </a:solidFill>
                <a:latin typeface="Times New Roman" pitchFamily="18" charset="0"/>
              </a:rPr>
              <a:t>5-2/5-3</a:t>
            </a:r>
          </a:p>
        </p:txBody>
      </p:sp>
      <p:sp>
        <p:nvSpPr>
          <p:cNvPr id="146483" name="Text Box 51"/>
          <p:cNvSpPr txBox="1">
            <a:spLocks noChangeArrowheads="1"/>
          </p:cNvSpPr>
          <p:nvPr/>
        </p:nvSpPr>
        <p:spPr bwMode="auto">
          <a:xfrm>
            <a:off x="8631238" y="6362700"/>
            <a:ext cx="817562" cy="519113"/>
          </a:xfrm>
          <a:prstGeom prst="rect">
            <a:avLst/>
          </a:prstGeom>
          <a:noFill/>
          <a:ln w="9525">
            <a:noFill/>
            <a:miter lim="800000"/>
            <a:headEnd/>
            <a:tailEnd/>
          </a:ln>
        </p:spPr>
        <p:txBody>
          <a:bodyPr>
            <a:spAutoFit/>
          </a:bodyPr>
          <a:lstStyle/>
          <a:p>
            <a:pPr algn="l">
              <a:spcBef>
                <a:spcPct val="50000"/>
              </a:spcBef>
            </a:pPr>
            <a:r>
              <a:rPr lang="en-US" sz="2800">
                <a:solidFill>
                  <a:schemeClr val="tx1"/>
                </a:solidFill>
                <a:latin typeface="Times New Roman" pitchFamily="18" charset="0"/>
              </a:rPr>
              <a:t>1</a:t>
            </a:r>
          </a:p>
        </p:txBody>
      </p:sp>
    </p:spTree>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24578" name="Picture 2"/>
          <p:cNvPicPr>
            <a:picLocks noChangeAspect="1" noChangeArrowheads="1"/>
          </p:cNvPicPr>
          <p:nvPr/>
        </p:nvPicPr>
        <p:blipFill>
          <a:blip r:embed="rId2" cstate="print"/>
          <a:srcRect/>
          <a:stretch>
            <a:fillRect/>
          </a:stretch>
        </p:blipFill>
        <p:spPr bwMode="auto">
          <a:xfrm>
            <a:off x="163513" y="152400"/>
            <a:ext cx="8696325" cy="6553200"/>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14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147458" name="Picture 2" descr="PPS Overall Logic Schematic"/>
          <p:cNvPicPr>
            <a:picLocks noGrp="1" noChangeAspect="1" noChangeArrowheads="1"/>
          </p:cNvPicPr>
          <p:nvPr>
            <p:ph/>
          </p:nvPr>
        </p:nvPicPr>
        <p:blipFill>
          <a:blip r:embed="rId2" cstate="print"/>
          <a:srcRect/>
          <a:stretch>
            <a:fillRect/>
          </a:stretch>
        </p:blipFill>
        <p:spPr>
          <a:xfrm>
            <a:off x="250825" y="44450"/>
            <a:ext cx="8785225" cy="6564313"/>
          </a:xfrm>
          <a:noFill/>
        </p:spPr>
      </p:pic>
      <p:sp>
        <p:nvSpPr>
          <p:cNvPr id="147459" name="Line 3"/>
          <p:cNvSpPr>
            <a:spLocks noChangeShapeType="1"/>
          </p:cNvSpPr>
          <p:nvPr/>
        </p:nvSpPr>
        <p:spPr bwMode="auto">
          <a:xfrm>
            <a:off x="4787900" y="944563"/>
            <a:ext cx="0" cy="2268537"/>
          </a:xfrm>
          <a:prstGeom prst="line">
            <a:avLst/>
          </a:prstGeom>
          <a:noFill/>
          <a:ln w="28575">
            <a:solidFill>
              <a:srgbClr val="3366FF"/>
            </a:solidFill>
            <a:round/>
            <a:headEnd/>
            <a:tailEnd/>
          </a:ln>
        </p:spPr>
        <p:txBody>
          <a:bodyPr/>
          <a:lstStyle/>
          <a:p>
            <a:endParaRPr lang="en-US"/>
          </a:p>
        </p:txBody>
      </p:sp>
      <p:sp>
        <p:nvSpPr>
          <p:cNvPr id="147460" name="Line 4"/>
          <p:cNvSpPr>
            <a:spLocks noChangeShapeType="1"/>
          </p:cNvSpPr>
          <p:nvPr/>
        </p:nvSpPr>
        <p:spPr bwMode="auto">
          <a:xfrm>
            <a:off x="4140200" y="3141663"/>
            <a:ext cx="647700" cy="0"/>
          </a:xfrm>
          <a:prstGeom prst="line">
            <a:avLst/>
          </a:prstGeom>
          <a:noFill/>
          <a:ln w="28575">
            <a:solidFill>
              <a:srgbClr val="3366FF"/>
            </a:solidFill>
            <a:round/>
            <a:headEnd/>
            <a:tailEnd/>
          </a:ln>
        </p:spPr>
        <p:txBody>
          <a:bodyPr/>
          <a:lstStyle/>
          <a:p>
            <a:endParaRPr lang="en-US"/>
          </a:p>
        </p:txBody>
      </p:sp>
      <p:sp>
        <p:nvSpPr>
          <p:cNvPr id="147461" name="Line 5"/>
          <p:cNvSpPr>
            <a:spLocks noChangeShapeType="1"/>
          </p:cNvSpPr>
          <p:nvPr/>
        </p:nvSpPr>
        <p:spPr bwMode="auto">
          <a:xfrm>
            <a:off x="4140200" y="3465513"/>
            <a:ext cx="0" cy="827087"/>
          </a:xfrm>
          <a:prstGeom prst="line">
            <a:avLst/>
          </a:prstGeom>
          <a:noFill/>
          <a:ln w="28575">
            <a:solidFill>
              <a:srgbClr val="3366FF"/>
            </a:solidFill>
            <a:round/>
            <a:headEnd/>
            <a:tailEnd/>
          </a:ln>
        </p:spPr>
        <p:txBody>
          <a:bodyPr/>
          <a:lstStyle/>
          <a:p>
            <a:endParaRPr lang="en-US"/>
          </a:p>
        </p:txBody>
      </p:sp>
      <p:sp>
        <p:nvSpPr>
          <p:cNvPr id="147462" name="Line 6"/>
          <p:cNvSpPr>
            <a:spLocks noChangeShapeType="1"/>
          </p:cNvSpPr>
          <p:nvPr/>
        </p:nvSpPr>
        <p:spPr bwMode="auto">
          <a:xfrm flipH="1">
            <a:off x="2951163" y="4292600"/>
            <a:ext cx="1189037" cy="0"/>
          </a:xfrm>
          <a:prstGeom prst="line">
            <a:avLst/>
          </a:prstGeom>
          <a:noFill/>
          <a:ln w="28575">
            <a:solidFill>
              <a:srgbClr val="3366FF"/>
            </a:solidFill>
            <a:round/>
            <a:headEnd/>
            <a:tailEnd/>
          </a:ln>
        </p:spPr>
        <p:txBody>
          <a:bodyPr/>
          <a:lstStyle/>
          <a:p>
            <a:endParaRPr lang="en-US"/>
          </a:p>
        </p:txBody>
      </p:sp>
      <p:sp>
        <p:nvSpPr>
          <p:cNvPr id="147463" name="Line 7"/>
          <p:cNvSpPr>
            <a:spLocks noChangeShapeType="1"/>
          </p:cNvSpPr>
          <p:nvPr/>
        </p:nvSpPr>
        <p:spPr bwMode="auto">
          <a:xfrm flipH="1">
            <a:off x="4140200" y="3141663"/>
            <a:ext cx="3175" cy="71437"/>
          </a:xfrm>
          <a:prstGeom prst="line">
            <a:avLst/>
          </a:prstGeom>
          <a:noFill/>
          <a:ln w="28575">
            <a:solidFill>
              <a:srgbClr val="3366FF"/>
            </a:solidFill>
            <a:round/>
            <a:headEnd/>
            <a:tailEnd/>
          </a:ln>
        </p:spPr>
        <p:txBody>
          <a:bodyPr/>
          <a:lstStyle/>
          <a:p>
            <a:endParaRPr lang="en-US"/>
          </a:p>
        </p:txBody>
      </p:sp>
      <p:sp>
        <p:nvSpPr>
          <p:cNvPr id="147464" name="Line 8"/>
          <p:cNvSpPr>
            <a:spLocks noChangeShapeType="1"/>
          </p:cNvSpPr>
          <p:nvPr/>
        </p:nvSpPr>
        <p:spPr bwMode="auto">
          <a:xfrm flipH="1">
            <a:off x="2951163" y="4294188"/>
            <a:ext cx="3175" cy="71437"/>
          </a:xfrm>
          <a:prstGeom prst="line">
            <a:avLst/>
          </a:prstGeom>
          <a:noFill/>
          <a:ln w="28575">
            <a:solidFill>
              <a:srgbClr val="3366FF"/>
            </a:solidFill>
            <a:round/>
            <a:headEnd/>
            <a:tailEnd/>
          </a:ln>
        </p:spPr>
        <p:txBody>
          <a:bodyPr/>
          <a:lstStyle/>
          <a:p>
            <a:endParaRPr lang="en-US"/>
          </a:p>
        </p:txBody>
      </p:sp>
      <p:sp>
        <p:nvSpPr>
          <p:cNvPr id="147465" name="Line 9"/>
          <p:cNvSpPr>
            <a:spLocks noChangeShapeType="1"/>
          </p:cNvSpPr>
          <p:nvPr/>
        </p:nvSpPr>
        <p:spPr bwMode="auto">
          <a:xfrm>
            <a:off x="2700338" y="944563"/>
            <a:ext cx="0" cy="2305050"/>
          </a:xfrm>
          <a:prstGeom prst="line">
            <a:avLst/>
          </a:prstGeom>
          <a:noFill/>
          <a:ln w="28575">
            <a:solidFill>
              <a:srgbClr val="FF9900"/>
            </a:solidFill>
            <a:round/>
            <a:headEnd/>
            <a:tailEnd/>
          </a:ln>
        </p:spPr>
        <p:txBody>
          <a:bodyPr/>
          <a:lstStyle/>
          <a:p>
            <a:endParaRPr lang="en-US"/>
          </a:p>
        </p:txBody>
      </p:sp>
      <p:sp>
        <p:nvSpPr>
          <p:cNvPr id="147466" name="Line 10"/>
          <p:cNvSpPr>
            <a:spLocks noChangeShapeType="1"/>
          </p:cNvSpPr>
          <p:nvPr/>
        </p:nvSpPr>
        <p:spPr bwMode="auto">
          <a:xfrm>
            <a:off x="2951163" y="1304925"/>
            <a:ext cx="3175" cy="1692275"/>
          </a:xfrm>
          <a:prstGeom prst="line">
            <a:avLst/>
          </a:prstGeom>
          <a:noFill/>
          <a:ln w="28575">
            <a:solidFill>
              <a:srgbClr val="FF9900"/>
            </a:solidFill>
            <a:round/>
            <a:headEnd/>
            <a:tailEnd/>
          </a:ln>
        </p:spPr>
        <p:txBody>
          <a:bodyPr/>
          <a:lstStyle/>
          <a:p>
            <a:endParaRPr lang="en-US"/>
          </a:p>
        </p:txBody>
      </p:sp>
      <p:sp>
        <p:nvSpPr>
          <p:cNvPr id="147467" name="Line 11"/>
          <p:cNvSpPr>
            <a:spLocks noChangeShapeType="1"/>
          </p:cNvSpPr>
          <p:nvPr/>
        </p:nvSpPr>
        <p:spPr bwMode="auto">
          <a:xfrm>
            <a:off x="2916238" y="944563"/>
            <a:ext cx="0" cy="360362"/>
          </a:xfrm>
          <a:prstGeom prst="line">
            <a:avLst/>
          </a:prstGeom>
          <a:noFill/>
          <a:ln w="28575">
            <a:solidFill>
              <a:srgbClr val="FF9900"/>
            </a:solidFill>
            <a:round/>
            <a:headEnd/>
            <a:tailEnd/>
          </a:ln>
        </p:spPr>
        <p:txBody>
          <a:bodyPr/>
          <a:lstStyle/>
          <a:p>
            <a:endParaRPr lang="en-US"/>
          </a:p>
        </p:txBody>
      </p:sp>
      <p:sp>
        <p:nvSpPr>
          <p:cNvPr id="147468" name="Line 12"/>
          <p:cNvSpPr>
            <a:spLocks noChangeShapeType="1"/>
          </p:cNvSpPr>
          <p:nvPr/>
        </p:nvSpPr>
        <p:spPr bwMode="auto">
          <a:xfrm>
            <a:off x="2771775" y="2997200"/>
            <a:ext cx="179388" cy="0"/>
          </a:xfrm>
          <a:prstGeom prst="line">
            <a:avLst/>
          </a:prstGeom>
          <a:noFill/>
          <a:ln w="28575">
            <a:solidFill>
              <a:srgbClr val="FF9900"/>
            </a:solidFill>
            <a:round/>
            <a:headEnd/>
            <a:tailEnd/>
          </a:ln>
        </p:spPr>
        <p:txBody>
          <a:bodyPr/>
          <a:lstStyle/>
          <a:p>
            <a:endParaRPr lang="en-US"/>
          </a:p>
        </p:txBody>
      </p:sp>
      <p:sp>
        <p:nvSpPr>
          <p:cNvPr id="147469" name="Line 13"/>
          <p:cNvSpPr>
            <a:spLocks noChangeShapeType="1"/>
          </p:cNvSpPr>
          <p:nvPr/>
        </p:nvSpPr>
        <p:spPr bwMode="auto">
          <a:xfrm>
            <a:off x="2771775" y="2997200"/>
            <a:ext cx="0" cy="252413"/>
          </a:xfrm>
          <a:prstGeom prst="line">
            <a:avLst/>
          </a:prstGeom>
          <a:noFill/>
          <a:ln w="28575">
            <a:solidFill>
              <a:srgbClr val="FF9900"/>
            </a:solidFill>
            <a:round/>
            <a:headEnd/>
            <a:tailEnd/>
          </a:ln>
        </p:spPr>
        <p:txBody>
          <a:bodyPr/>
          <a:lstStyle/>
          <a:p>
            <a:endParaRPr lang="en-US"/>
          </a:p>
        </p:txBody>
      </p:sp>
      <p:sp>
        <p:nvSpPr>
          <p:cNvPr id="147470" name="Line 14"/>
          <p:cNvSpPr>
            <a:spLocks noChangeShapeType="1"/>
          </p:cNvSpPr>
          <p:nvPr/>
        </p:nvSpPr>
        <p:spPr bwMode="auto">
          <a:xfrm>
            <a:off x="2735263" y="3463925"/>
            <a:ext cx="0" cy="758825"/>
          </a:xfrm>
          <a:prstGeom prst="line">
            <a:avLst/>
          </a:prstGeom>
          <a:noFill/>
          <a:ln w="28575">
            <a:solidFill>
              <a:srgbClr val="FF9900"/>
            </a:solidFill>
            <a:round/>
            <a:headEnd/>
            <a:tailEnd/>
          </a:ln>
        </p:spPr>
        <p:txBody>
          <a:bodyPr/>
          <a:lstStyle/>
          <a:p>
            <a:endParaRPr lang="en-US"/>
          </a:p>
        </p:txBody>
      </p:sp>
      <p:sp>
        <p:nvSpPr>
          <p:cNvPr id="147471" name="Line 15"/>
          <p:cNvSpPr>
            <a:spLocks noChangeShapeType="1"/>
          </p:cNvSpPr>
          <p:nvPr/>
        </p:nvSpPr>
        <p:spPr bwMode="auto">
          <a:xfrm flipV="1">
            <a:off x="2736850" y="4219575"/>
            <a:ext cx="250825" cy="1588"/>
          </a:xfrm>
          <a:prstGeom prst="line">
            <a:avLst/>
          </a:prstGeom>
          <a:noFill/>
          <a:ln w="28575">
            <a:solidFill>
              <a:srgbClr val="FF9900"/>
            </a:solidFill>
            <a:round/>
            <a:headEnd/>
            <a:tailEnd/>
          </a:ln>
        </p:spPr>
        <p:txBody>
          <a:bodyPr/>
          <a:lstStyle/>
          <a:p>
            <a:endParaRPr lang="en-US"/>
          </a:p>
        </p:txBody>
      </p:sp>
      <p:sp>
        <p:nvSpPr>
          <p:cNvPr id="147472" name="Line 16"/>
          <p:cNvSpPr>
            <a:spLocks noChangeShapeType="1"/>
          </p:cNvSpPr>
          <p:nvPr/>
        </p:nvSpPr>
        <p:spPr bwMode="auto">
          <a:xfrm>
            <a:off x="2987675" y="4219575"/>
            <a:ext cx="0" cy="38100"/>
          </a:xfrm>
          <a:prstGeom prst="line">
            <a:avLst/>
          </a:prstGeom>
          <a:noFill/>
          <a:ln w="28575">
            <a:solidFill>
              <a:srgbClr val="FF9900"/>
            </a:solidFill>
            <a:round/>
            <a:headEnd/>
            <a:tailEnd/>
          </a:ln>
        </p:spPr>
        <p:txBody>
          <a:bodyPr/>
          <a:lstStyle/>
          <a:p>
            <a:endParaRPr lang="en-US"/>
          </a:p>
        </p:txBody>
      </p:sp>
      <p:sp>
        <p:nvSpPr>
          <p:cNvPr id="147473" name="Line 17"/>
          <p:cNvSpPr>
            <a:spLocks noChangeShapeType="1"/>
          </p:cNvSpPr>
          <p:nvPr/>
        </p:nvSpPr>
        <p:spPr bwMode="auto">
          <a:xfrm>
            <a:off x="2987675" y="4329113"/>
            <a:ext cx="0" cy="38100"/>
          </a:xfrm>
          <a:prstGeom prst="line">
            <a:avLst/>
          </a:prstGeom>
          <a:noFill/>
          <a:ln w="28575">
            <a:solidFill>
              <a:srgbClr val="FF9900"/>
            </a:solidFill>
            <a:round/>
            <a:headEnd/>
            <a:tailEnd/>
          </a:ln>
        </p:spPr>
        <p:txBody>
          <a:bodyPr/>
          <a:lstStyle/>
          <a:p>
            <a:endParaRPr lang="en-US"/>
          </a:p>
        </p:txBody>
      </p:sp>
      <p:sp>
        <p:nvSpPr>
          <p:cNvPr id="147474" name="Line 18"/>
          <p:cNvSpPr>
            <a:spLocks noChangeShapeType="1"/>
          </p:cNvSpPr>
          <p:nvPr/>
        </p:nvSpPr>
        <p:spPr bwMode="auto">
          <a:xfrm>
            <a:off x="4787900" y="3465513"/>
            <a:ext cx="0" cy="215900"/>
          </a:xfrm>
          <a:prstGeom prst="line">
            <a:avLst/>
          </a:prstGeom>
          <a:noFill/>
          <a:ln w="28575">
            <a:solidFill>
              <a:srgbClr val="3366FF"/>
            </a:solidFill>
            <a:round/>
            <a:headEnd/>
            <a:tailEnd/>
          </a:ln>
        </p:spPr>
        <p:txBody>
          <a:bodyPr/>
          <a:lstStyle/>
          <a:p>
            <a:endParaRPr lang="en-US"/>
          </a:p>
        </p:txBody>
      </p:sp>
      <p:sp>
        <p:nvSpPr>
          <p:cNvPr id="147475" name="Line 19"/>
          <p:cNvSpPr>
            <a:spLocks noChangeShapeType="1"/>
          </p:cNvSpPr>
          <p:nvPr/>
        </p:nvSpPr>
        <p:spPr bwMode="auto">
          <a:xfrm>
            <a:off x="4787900" y="3789363"/>
            <a:ext cx="0" cy="107950"/>
          </a:xfrm>
          <a:prstGeom prst="line">
            <a:avLst/>
          </a:prstGeom>
          <a:noFill/>
          <a:ln w="28575">
            <a:solidFill>
              <a:srgbClr val="3366FF"/>
            </a:solidFill>
            <a:round/>
            <a:headEnd/>
            <a:tailEnd/>
          </a:ln>
        </p:spPr>
        <p:txBody>
          <a:bodyPr/>
          <a:lstStyle/>
          <a:p>
            <a:endParaRPr lang="en-US"/>
          </a:p>
        </p:txBody>
      </p:sp>
      <p:sp>
        <p:nvSpPr>
          <p:cNvPr id="147476" name="Line 20"/>
          <p:cNvSpPr>
            <a:spLocks noChangeShapeType="1"/>
          </p:cNvSpPr>
          <p:nvPr/>
        </p:nvSpPr>
        <p:spPr bwMode="auto">
          <a:xfrm>
            <a:off x="2916238" y="1304925"/>
            <a:ext cx="38100" cy="0"/>
          </a:xfrm>
          <a:prstGeom prst="line">
            <a:avLst/>
          </a:prstGeom>
          <a:noFill/>
          <a:ln w="28575">
            <a:solidFill>
              <a:srgbClr val="FF9900"/>
            </a:solidFill>
            <a:round/>
            <a:headEnd/>
            <a:tailEnd/>
          </a:ln>
        </p:spPr>
        <p:txBody>
          <a:bodyPr/>
          <a:lstStyle/>
          <a:p>
            <a:endParaRPr lang="en-US"/>
          </a:p>
        </p:txBody>
      </p:sp>
      <p:sp>
        <p:nvSpPr>
          <p:cNvPr id="147477" name="Text Box 21"/>
          <p:cNvSpPr txBox="1">
            <a:spLocks noChangeArrowheads="1"/>
          </p:cNvSpPr>
          <p:nvPr/>
        </p:nvSpPr>
        <p:spPr bwMode="auto">
          <a:xfrm>
            <a:off x="323850" y="44450"/>
            <a:ext cx="6948488" cy="366713"/>
          </a:xfrm>
          <a:prstGeom prst="rect">
            <a:avLst/>
          </a:prstGeom>
          <a:noFill/>
          <a:ln w="9525">
            <a:noFill/>
            <a:miter lim="800000"/>
            <a:headEnd/>
            <a:tailEnd/>
          </a:ln>
        </p:spPr>
        <p:txBody>
          <a:bodyPr>
            <a:spAutoFit/>
          </a:bodyPr>
          <a:lstStyle/>
          <a:p>
            <a:pPr algn="l">
              <a:spcBef>
                <a:spcPct val="50000"/>
              </a:spcBef>
            </a:pPr>
            <a:r>
              <a:rPr lang="en-US" sz="1800" dirty="0">
                <a:solidFill>
                  <a:srgbClr val="FF0000"/>
                </a:solidFill>
                <a:latin typeface="Times New Roman" pitchFamily="18" charset="0"/>
              </a:rPr>
              <a:t>REACTOR TRIP &amp; ESFAS</a:t>
            </a:r>
            <a:r>
              <a:rPr lang="en-US" sz="1800" dirty="0">
                <a:solidFill>
                  <a:srgbClr val="FF0000"/>
                </a:solidFill>
              </a:rPr>
              <a:t> </a:t>
            </a:r>
            <a:r>
              <a:rPr lang="en-US" b="0" dirty="0">
                <a:solidFill>
                  <a:srgbClr val="FF0000"/>
                </a:solidFill>
                <a:latin typeface="Times New Roman" pitchFamily="18" charset="0"/>
              </a:rPr>
              <a:t>(PARAMETERS 6 THROUGH 13)</a:t>
            </a:r>
            <a:endParaRPr lang="en-US" b="0" dirty="0">
              <a:solidFill>
                <a:schemeClr val="tx1"/>
              </a:solidFill>
              <a:latin typeface="Times New Roman" pitchFamily="18" charset="0"/>
            </a:endParaRPr>
          </a:p>
        </p:txBody>
      </p:sp>
      <p:sp>
        <p:nvSpPr>
          <p:cNvPr id="147478" name="Text Box 22"/>
          <p:cNvSpPr txBox="1">
            <a:spLocks noChangeArrowheads="1"/>
          </p:cNvSpPr>
          <p:nvPr/>
        </p:nvSpPr>
        <p:spPr bwMode="auto">
          <a:xfrm>
            <a:off x="4787900" y="4222750"/>
            <a:ext cx="1476375" cy="336550"/>
          </a:xfrm>
          <a:prstGeom prst="rect">
            <a:avLst/>
          </a:prstGeom>
          <a:noFill/>
          <a:ln w="9525">
            <a:noFill/>
            <a:miter lim="800000"/>
            <a:headEnd/>
            <a:tailEnd/>
          </a:ln>
        </p:spPr>
        <p:txBody>
          <a:bodyPr>
            <a:spAutoFit/>
          </a:bodyPr>
          <a:lstStyle/>
          <a:p>
            <a:pPr algn="l">
              <a:spcBef>
                <a:spcPct val="50000"/>
              </a:spcBef>
            </a:pPr>
            <a:r>
              <a:rPr lang="en-US" sz="800">
                <a:solidFill>
                  <a:srgbClr val="FF0000"/>
                </a:solidFill>
                <a:latin typeface="Times New Roman" pitchFamily="18" charset="0"/>
              </a:rPr>
              <a:t>STEAM GENERATOR RUPTURE CIRCUIT</a:t>
            </a:r>
          </a:p>
        </p:txBody>
      </p:sp>
      <p:sp>
        <p:nvSpPr>
          <p:cNvPr id="147479" name="Line 23"/>
          <p:cNvSpPr>
            <a:spLocks noChangeShapeType="1"/>
          </p:cNvSpPr>
          <p:nvPr/>
        </p:nvSpPr>
        <p:spPr bwMode="auto">
          <a:xfrm flipH="1">
            <a:off x="3743325" y="4329113"/>
            <a:ext cx="1044575" cy="230187"/>
          </a:xfrm>
          <a:prstGeom prst="line">
            <a:avLst/>
          </a:prstGeom>
          <a:noFill/>
          <a:ln w="28575">
            <a:solidFill>
              <a:srgbClr val="FF0000"/>
            </a:solidFill>
            <a:round/>
            <a:headEnd/>
            <a:tailEnd type="triangle" w="med" len="med"/>
          </a:ln>
        </p:spPr>
        <p:txBody>
          <a:bodyPr/>
          <a:lstStyle/>
          <a:p>
            <a:endParaRPr lang="en-US"/>
          </a:p>
        </p:txBody>
      </p:sp>
      <p:sp>
        <p:nvSpPr>
          <p:cNvPr id="147480" name="Text Box 24"/>
          <p:cNvSpPr txBox="1">
            <a:spLocks noChangeArrowheads="1"/>
          </p:cNvSpPr>
          <p:nvPr/>
        </p:nvSpPr>
        <p:spPr bwMode="auto">
          <a:xfrm>
            <a:off x="250825" y="6538913"/>
            <a:ext cx="1187450" cy="274637"/>
          </a:xfrm>
          <a:prstGeom prst="rect">
            <a:avLst/>
          </a:prstGeom>
          <a:noFill/>
          <a:ln w="9525">
            <a:noFill/>
            <a:miter lim="800000"/>
            <a:headEnd/>
            <a:tailEnd/>
          </a:ln>
        </p:spPr>
        <p:txBody>
          <a:bodyPr>
            <a:spAutoFit/>
          </a:bodyPr>
          <a:lstStyle/>
          <a:p>
            <a:pPr algn="l">
              <a:spcBef>
                <a:spcPct val="50000"/>
              </a:spcBef>
            </a:pPr>
            <a:r>
              <a:rPr lang="en-US">
                <a:solidFill>
                  <a:schemeClr val="tx1"/>
                </a:solidFill>
                <a:latin typeface="Times New Roman" pitchFamily="18" charset="0"/>
              </a:rPr>
              <a:t>5-2/5-3</a:t>
            </a:r>
          </a:p>
        </p:txBody>
      </p:sp>
      <p:sp>
        <p:nvSpPr>
          <p:cNvPr id="147481" name="Text Box 25"/>
          <p:cNvSpPr txBox="1">
            <a:spLocks noChangeArrowheads="1"/>
          </p:cNvSpPr>
          <p:nvPr/>
        </p:nvSpPr>
        <p:spPr bwMode="auto">
          <a:xfrm>
            <a:off x="8631238" y="6362700"/>
            <a:ext cx="817562" cy="519113"/>
          </a:xfrm>
          <a:prstGeom prst="rect">
            <a:avLst/>
          </a:prstGeom>
          <a:noFill/>
          <a:ln w="9525">
            <a:noFill/>
            <a:miter lim="800000"/>
            <a:headEnd/>
            <a:tailEnd/>
          </a:ln>
        </p:spPr>
        <p:txBody>
          <a:bodyPr>
            <a:spAutoFit/>
          </a:bodyPr>
          <a:lstStyle/>
          <a:p>
            <a:pPr algn="l">
              <a:spcBef>
                <a:spcPct val="50000"/>
              </a:spcBef>
            </a:pPr>
            <a:r>
              <a:rPr lang="en-US" sz="2800">
                <a:solidFill>
                  <a:schemeClr val="tx1"/>
                </a:solidFill>
                <a:latin typeface="Times New Roman" pitchFamily="18" charset="0"/>
              </a:rPr>
              <a:t>1</a:t>
            </a:r>
          </a:p>
        </p:txBody>
      </p:sp>
    </p:spTree>
  </p:cSld>
  <p:clrMapOvr>
    <a:masterClrMapping/>
  </p:clrMapOvr>
  <p:transition/>
  <p:timing>
    <p:tnLst>
      <p:par>
        <p:cTn id="1" dur="indefinite" restart="never" nodeType="tmRoot"/>
      </p:par>
    </p:tnLst>
  </p:timing>
</p:sld>
</file>

<file path=ppt/slides/slide14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148482" name="Picture 2" descr="PPS Overall Logic Schematic"/>
          <p:cNvPicPr>
            <a:picLocks noGrp="1" noChangeAspect="1" noChangeArrowheads="1"/>
          </p:cNvPicPr>
          <p:nvPr>
            <p:ph/>
          </p:nvPr>
        </p:nvPicPr>
        <p:blipFill>
          <a:blip r:embed="rId2" cstate="print"/>
          <a:srcRect t="2681" r="2179"/>
          <a:stretch>
            <a:fillRect/>
          </a:stretch>
        </p:blipFill>
        <p:spPr>
          <a:xfrm>
            <a:off x="0" y="0"/>
            <a:ext cx="9144000" cy="6796088"/>
          </a:xfrm>
          <a:noFill/>
        </p:spPr>
      </p:pic>
      <p:sp>
        <p:nvSpPr>
          <p:cNvPr id="148483" name="Line 3"/>
          <p:cNvSpPr>
            <a:spLocks noChangeShapeType="1"/>
          </p:cNvSpPr>
          <p:nvPr/>
        </p:nvSpPr>
        <p:spPr bwMode="auto">
          <a:xfrm>
            <a:off x="1727200" y="944563"/>
            <a:ext cx="0" cy="2305050"/>
          </a:xfrm>
          <a:prstGeom prst="line">
            <a:avLst/>
          </a:prstGeom>
          <a:noFill/>
          <a:ln w="28575">
            <a:solidFill>
              <a:srgbClr val="FF00FF"/>
            </a:solidFill>
            <a:round/>
            <a:headEnd/>
            <a:tailEnd/>
          </a:ln>
        </p:spPr>
        <p:txBody>
          <a:bodyPr/>
          <a:lstStyle/>
          <a:p>
            <a:endParaRPr lang="en-US"/>
          </a:p>
        </p:txBody>
      </p:sp>
      <p:sp>
        <p:nvSpPr>
          <p:cNvPr id="148484" name="Line 4"/>
          <p:cNvSpPr>
            <a:spLocks noChangeShapeType="1"/>
          </p:cNvSpPr>
          <p:nvPr/>
        </p:nvSpPr>
        <p:spPr bwMode="auto">
          <a:xfrm>
            <a:off x="1763713" y="3465513"/>
            <a:ext cx="0" cy="215900"/>
          </a:xfrm>
          <a:prstGeom prst="line">
            <a:avLst/>
          </a:prstGeom>
          <a:noFill/>
          <a:ln w="28575">
            <a:solidFill>
              <a:srgbClr val="FF00FF"/>
            </a:solidFill>
            <a:round/>
            <a:headEnd/>
            <a:tailEnd/>
          </a:ln>
        </p:spPr>
        <p:txBody>
          <a:bodyPr/>
          <a:lstStyle/>
          <a:p>
            <a:endParaRPr lang="en-US"/>
          </a:p>
        </p:txBody>
      </p:sp>
      <p:sp>
        <p:nvSpPr>
          <p:cNvPr id="148485" name="Line 5"/>
          <p:cNvSpPr>
            <a:spLocks noChangeShapeType="1"/>
          </p:cNvSpPr>
          <p:nvPr/>
        </p:nvSpPr>
        <p:spPr bwMode="auto">
          <a:xfrm>
            <a:off x="1763713" y="3789363"/>
            <a:ext cx="0" cy="395287"/>
          </a:xfrm>
          <a:prstGeom prst="line">
            <a:avLst/>
          </a:prstGeom>
          <a:noFill/>
          <a:ln w="28575">
            <a:solidFill>
              <a:srgbClr val="FF00FF"/>
            </a:solidFill>
            <a:round/>
            <a:headEnd/>
            <a:tailEnd/>
          </a:ln>
        </p:spPr>
        <p:txBody>
          <a:bodyPr/>
          <a:lstStyle/>
          <a:p>
            <a:endParaRPr lang="en-US"/>
          </a:p>
        </p:txBody>
      </p:sp>
      <p:sp>
        <p:nvSpPr>
          <p:cNvPr id="148486" name="Line 6"/>
          <p:cNvSpPr>
            <a:spLocks noChangeShapeType="1"/>
          </p:cNvSpPr>
          <p:nvPr/>
        </p:nvSpPr>
        <p:spPr bwMode="auto">
          <a:xfrm>
            <a:off x="1763713" y="4257675"/>
            <a:ext cx="0" cy="395288"/>
          </a:xfrm>
          <a:prstGeom prst="line">
            <a:avLst/>
          </a:prstGeom>
          <a:noFill/>
          <a:ln w="28575">
            <a:solidFill>
              <a:srgbClr val="FF00FF"/>
            </a:solidFill>
            <a:round/>
            <a:headEnd/>
            <a:tailEnd/>
          </a:ln>
        </p:spPr>
        <p:txBody>
          <a:bodyPr/>
          <a:lstStyle/>
          <a:p>
            <a:endParaRPr lang="en-US"/>
          </a:p>
        </p:txBody>
      </p:sp>
      <p:sp>
        <p:nvSpPr>
          <p:cNvPr id="148487" name="Line 7"/>
          <p:cNvSpPr>
            <a:spLocks noChangeShapeType="1"/>
          </p:cNvSpPr>
          <p:nvPr/>
        </p:nvSpPr>
        <p:spPr bwMode="auto">
          <a:xfrm>
            <a:off x="1800225" y="4652963"/>
            <a:ext cx="0" cy="431800"/>
          </a:xfrm>
          <a:prstGeom prst="line">
            <a:avLst/>
          </a:prstGeom>
          <a:noFill/>
          <a:ln w="28575">
            <a:solidFill>
              <a:srgbClr val="FF00FF"/>
            </a:solidFill>
            <a:round/>
            <a:headEnd/>
            <a:tailEnd/>
          </a:ln>
        </p:spPr>
        <p:txBody>
          <a:bodyPr/>
          <a:lstStyle/>
          <a:p>
            <a:endParaRPr lang="en-US"/>
          </a:p>
        </p:txBody>
      </p:sp>
      <p:sp>
        <p:nvSpPr>
          <p:cNvPr id="148488" name="Line 8"/>
          <p:cNvSpPr>
            <a:spLocks noChangeShapeType="1"/>
          </p:cNvSpPr>
          <p:nvPr/>
        </p:nvSpPr>
        <p:spPr bwMode="auto">
          <a:xfrm>
            <a:off x="1763713" y="4652963"/>
            <a:ext cx="36512" cy="0"/>
          </a:xfrm>
          <a:prstGeom prst="line">
            <a:avLst/>
          </a:prstGeom>
          <a:noFill/>
          <a:ln w="28575">
            <a:solidFill>
              <a:srgbClr val="FF00FF"/>
            </a:solidFill>
            <a:round/>
            <a:headEnd/>
            <a:tailEnd/>
          </a:ln>
        </p:spPr>
        <p:txBody>
          <a:bodyPr/>
          <a:lstStyle/>
          <a:p>
            <a:endParaRPr lang="en-US"/>
          </a:p>
        </p:txBody>
      </p:sp>
      <p:sp>
        <p:nvSpPr>
          <p:cNvPr id="148489" name="Line 9"/>
          <p:cNvSpPr>
            <a:spLocks noChangeShapeType="1"/>
          </p:cNvSpPr>
          <p:nvPr/>
        </p:nvSpPr>
        <p:spPr bwMode="auto">
          <a:xfrm>
            <a:off x="719138" y="944563"/>
            <a:ext cx="0" cy="2305050"/>
          </a:xfrm>
          <a:prstGeom prst="line">
            <a:avLst/>
          </a:prstGeom>
          <a:noFill/>
          <a:ln w="28575">
            <a:solidFill>
              <a:srgbClr val="FF9900"/>
            </a:solidFill>
            <a:round/>
            <a:headEnd/>
            <a:tailEnd/>
          </a:ln>
        </p:spPr>
        <p:txBody>
          <a:bodyPr/>
          <a:lstStyle/>
          <a:p>
            <a:endParaRPr lang="en-US"/>
          </a:p>
        </p:txBody>
      </p:sp>
      <p:sp>
        <p:nvSpPr>
          <p:cNvPr id="148490" name="Line 10"/>
          <p:cNvSpPr>
            <a:spLocks noChangeShapeType="1"/>
          </p:cNvSpPr>
          <p:nvPr/>
        </p:nvSpPr>
        <p:spPr bwMode="auto">
          <a:xfrm>
            <a:off x="755650" y="3465513"/>
            <a:ext cx="0" cy="215900"/>
          </a:xfrm>
          <a:prstGeom prst="line">
            <a:avLst/>
          </a:prstGeom>
          <a:noFill/>
          <a:ln w="28575">
            <a:solidFill>
              <a:srgbClr val="FF9900"/>
            </a:solidFill>
            <a:round/>
            <a:headEnd/>
            <a:tailEnd/>
          </a:ln>
        </p:spPr>
        <p:txBody>
          <a:bodyPr/>
          <a:lstStyle/>
          <a:p>
            <a:endParaRPr lang="en-US"/>
          </a:p>
        </p:txBody>
      </p:sp>
      <p:sp>
        <p:nvSpPr>
          <p:cNvPr id="148491" name="Line 11"/>
          <p:cNvSpPr>
            <a:spLocks noChangeShapeType="1"/>
          </p:cNvSpPr>
          <p:nvPr/>
        </p:nvSpPr>
        <p:spPr bwMode="auto">
          <a:xfrm>
            <a:off x="755650" y="3789363"/>
            <a:ext cx="0" cy="1295400"/>
          </a:xfrm>
          <a:prstGeom prst="line">
            <a:avLst/>
          </a:prstGeom>
          <a:noFill/>
          <a:ln w="28575">
            <a:solidFill>
              <a:srgbClr val="FF9900"/>
            </a:solidFill>
            <a:round/>
            <a:headEnd/>
            <a:tailEnd/>
          </a:ln>
        </p:spPr>
        <p:txBody>
          <a:bodyPr/>
          <a:lstStyle/>
          <a:p>
            <a:endParaRPr lang="en-US"/>
          </a:p>
        </p:txBody>
      </p:sp>
      <p:sp>
        <p:nvSpPr>
          <p:cNvPr id="148492" name="Text Box 12"/>
          <p:cNvSpPr txBox="1">
            <a:spLocks noChangeArrowheads="1"/>
          </p:cNvSpPr>
          <p:nvPr/>
        </p:nvSpPr>
        <p:spPr bwMode="auto">
          <a:xfrm>
            <a:off x="395288" y="44450"/>
            <a:ext cx="2447925" cy="366713"/>
          </a:xfrm>
          <a:prstGeom prst="rect">
            <a:avLst/>
          </a:prstGeom>
          <a:noFill/>
          <a:ln w="9525">
            <a:noFill/>
            <a:miter lim="800000"/>
            <a:headEnd/>
            <a:tailEnd/>
          </a:ln>
        </p:spPr>
        <p:txBody>
          <a:bodyPr>
            <a:spAutoFit/>
          </a:bodyPr>
          <a:lstStyle/>
          <a:p>
            <a:pPr algn="l">
              <a:spcBef>
                <a:spcPct val="50000"/>
              </a:spcBef>
            </a:pPr>
            <a:endParaRPr lang="en-US" sz="1800" b="0">
              <a:solidFill>
                <a:schemeClr val="tx1"/>
              </a:solidFill>
            </a:endParaRPr>
          </a:p>
        </p:txBody>
      </p:sp>
      <p:sp>
        <p:nvSpPr>
          <p:cNvPr id="148493" name="Text Box 13"/>
          <p:cNvSpPr txBox="1">
            <a:spLocks noChangeArrowheads="1"/>
          </p:cNvSpPr>
          <p:nvPr/>
        </p:nvSpPr>
        <p:spPr bwMode="auto">
          <a:xfrm>
            <a:off x="250825" y="44450"/>
            <a:ext cx="4465638" cy="366713"/>
          </a:xfrm>
          <a:prstGeom prst="rect">
            <a:avLst/>
          </a:prstGeom>
          <a:noFill/>
          <a:ln w="9525">
            <a:noFill/>
            <a:miter lim="800000"/>
            <a:headEnd/>
            <a:tailEnd/>
          </a:ln>
        </p:spPr>
        <p:txBody>
          <a:bodyPr>
            <a:spAutoFit/>
          </a:bodyPr>
          <a:lstStyle/>
          <a:p>
            <a:pPr algn="l">
              <a:spcBef>
                <a:spcPct val="50000"/>
              </a:spcBef>
            </a:pPr>
            <a:r>
              <a:rPr lang="en-US" sz="1800" dirty="0">
                <a:solidFill>
                  <a:srgbClr val="FF0000"/>
                </a:solidFill>
                <a:latin typeface="Times New Roman" pitchFamily="18" charset="0"/>
              </a:rPr>
              <a:t>ESFAS ONLY</a:t>
            </a:r>
            <a:r>
              <a:rPr lang="en-US" sz="1800" dirty="0">
                <a:solidFill>
                  <a:srgbClr val="FF0000"/>
                </a:solidFill>
              </a:rPr>
              <a:t> </a:t>
            </a:r>
            <a:r>
              <a:rPr lang="en-US" b="0" dirty="0">
                <a:solidFill>
                  <a:srgbClr val="FF0000"/>
                </a:solidFill>
                <a:latin typeface="Times New Roman" pitchFamily="18" charset="0"/>
              </a:rPr>
              <a:t>(PARAMETERS 17 AND 20)</a:t>
            </a:r>
            <a:endParaRPr lang="en-US" b="0" dirty="0">
              <a:solidFill>
                <a:schemeClr val="tx1"/>
              </a:solidFill>
              <a:latin typeface="Times New Roman" pitchFamily="18" charset="0"/>
            </a:endParaRPr>
          </a:p>
        </p:txBody>
      </p:sp>
      <p:sp>
        <p:nvSpPr>
          <p:cNvPr id="148494" name="Text Box 14"/>
          <p:cNvSpPr txBox="1">
            <a:spLocks noChangeArrowheads="1"/>
          </p:cNvSpPr>
          <p:nvPr/>
        </p:nvSpPr>
        <p:spPr bwMode="auto">
          <a:xfrm>
            <a:off x="431800" y="333375"/>
            <a:ext cx="2124075" cy="214313"/>
          </a:xfrm>
          <a:prstGeom prst="rect">
            <a:avLst/>
          </a:prstGeom>
          <a:noFill/>
          <a:ln w="9525">
            <a:noFill/>
            <a:miter lim="800000"/>
            <a:headEnd/>
            <a:tailEnd/>
          </a:ln>
        </p:spPr>
        <p:txBody>
          <a:bodyPr>
            <a:spAutoFit/>
          </a:bodyPr>
          <a:lstStyle/>
          <a:p>
            <a:pPr algn="l">
              <a:spcBef>
                <a:spcPct val="50000"/>
              </a:spcBef>
            </a:pPr>
            <a:r>
              <a:rPr lang="en-US" sz="800">
                <a:solidFill>
                  <a:srgbClr val="3366FF"/>
                </a:solidFill>
                <a:latin typeface="Times New Roman" pitchFamily="18" charset="0"/>
              </a:rPr>
              <a:t>LOCATED OUTSIDE CONTAINMENT</a:t>
            </a:r>
          </a:p>
        </p:txBody>
      </p:sp>
      <p:sp>
        <p:nvSpPr>
          <p:cNvPr id="148495" name="Line 15"/>
          <p:cNvSpPr>
            <a:spLocks noChangeShapeType="1"/>
          </p:cNvSpPr>
          <p:nvPr/>
        </p:nvSpPr>
        <p:spPr bwMode="auto">
          <a:xfrm flipH="1">
            <a:off x="900113" y="547688"/>
            <a:ext cx="431800" cy="252412"/>
          </a:xfrm>
          <a:prstGeom prst="line">
            <a:avLst/>
          </a:prstGeom>
          <a:noFill/>
          <a:ln w="28575">
            <a:solidFill>
              <a:srgbClr val="3366FF"/>
            </a:solidFill>
            <a:round/>
            <a:headEnd/>
            <a:tailEnd type="triangle" w="med" len="med"/>
          </a:ln>
        </p:spPr>
        <p:txBody>
          <a:bodyPr/>
          <a:lstStyle/>
          <a:p>
            <a:endParaRPr lang="en-US"/>
          </a:p>
        </p:txBody>
      </p:sp>
      <p:sp>
        <p:nvSpPr>
          <p:cNvPr id="148496" name="Line 16"/>
          <p:cNvSpPr>
            <a:spLocks noChangeShapeType="1"/>
          </p:cNvSpPr>
          <p:nvPr/>
        </p:nvSpPr>
        <p:spPr bwMode="auto">
          <a:xfrm>
            <a:off x="1331913" y="547688"/>
            <a:ext cx="252412" cy="252412"/>
          </a:xfrm>
          <a:prstGeom prst="line">
            <a:avLst/>
          </a:prstGeom>
          <a:noFill/>
          <a:ln w="28575">
            <a:solidFill>
              <a:srgbClr val="3366FF"/>
            </a:solidFill>
            <a:round/>
            <a:headEnd/>
            <a:tailEnd type="triangle" w="med" len="med"/>
          </a:ln>
        </p:spPr>
        <p:txBody>
          <a:bodyPr/>
          <a:lstStyle/>
          <a:p>
            <a:endParaRPr lang="en-US"/>
          </a:p>
        </p:txBody>
      </p:sp>
      <p:sp>
        <p:nvSpPr>
          <p:cNvPr id="148497" name="Text Box 17"/>
          <p:cNvSpPr txBox="1">
            <a:spLocks noChangeArrowheads="1"/>
          </p:cNvSpPr>
          <p:nvPr/>
        </p:nvSpPr>
        <p:spPr bwMode="auto">
          <a:xfrm>
            <a:off x="250825" y="6538913"/>
            <a:ext cx="1187450" cy="274637"/>
          </a:xfrm>
          <a:prstGeom prst="rect">
            <a:avLst/>
          </a:prstGeom>
          <a:noFill/>
          <a:ln w="9525">
            <a:noFill/>
            <a:miter lim="800000"/>
            <a:headEnd/>
            <a:tailEnd/>
          </a:ln>
        </p:spPr>
        <p:txBody>
          <a:bodyPr>
            <a:spAutoFit/>
          </a:bodyPr>
          <a:lstStyle/>
          <a:p>
            <a:pPr algn="l">
              <a:spcBef>
                <a:spcPct val="50000"/>
              </a:spcBef>
            </a:pPr>
            <a:r>
              <a:rPr lang="en-US">
                <a:solidFill>
                  <a:schemeClr val="tx1"/>
                </a:solidFill>
                <a:latin typeface="Times New Roman" pitchFamily="18" charset="0"/>
              </a:rPr>
              <a:t>5-2/5-3</a:t>
            </a:r>
          </a:p>
        </p:txBody>
      </p:sp>
      <p:sp>
        <p:nvSpPr>
          <p:cNvPr id="148498" name="Text Box 18"/>
          <p:cNvSpPr txBox="1">
            <a:spLocks noChangeArrowheads="1"/>
          </p:cNvSpPr>
          <p:nvPr/>
        </p:nvSpPr>
        <p:spPr bwMode="auto">
          <a:xfrm>
            <a:off x="8631238" y="6362700"/>
            <a:ext cx="817562" cy="519113"/>
          </a:xfrm>
          <a:prstGeom prst="rect">
            <a:avLst/>
          </a:prstGeom>
          <a:noFill/>
          <a:ln w="9525">
            <a:noFill/>
            <a:miter lim="800000"/>
            <a:headEnd/>
            <a:tailEnd/>
          </a:ln>
        </p:spPr>
        <p:txBody>
          <a:bodyPr>
            <a:spAutoFit/>
          </a:bodyPr>
          <a:lstStyle/>
          <a:p>
            <a:pPr algn="l">
              <a:spcBef>
                <a:spcPct val="50000"/>
              </a:spcBef>
            </a:pPr>
            <a:r>
              <a:rPr lang="en-US" sz="2800">
                <a:solidFill>
                  <a:schemeClr val="tx1"/>
                </a:solidFill>
                <a:latin typeface="Times New Roman" pitchFamily="18" charset="0"/>
              </a:rPr>
              <a:t>1</a:t>
            </a:r>
          </a:p>
        </p:txBody>
      </p:sp>
    </p:spTree>
  </p:cSld>
  <p:clrMapOvr>
    <a:masterClrMapping/>
  </p:clrMapOvr>
  <p:transition/>
  <p:timing>
    <p:tnLst>
      <p:par>
        <p:cTn id="1" dur="indefinite" restart="never" nodeType="tmRoot"/>
      </p:par>
    </p:tnLst>
  </p:timing>
</p:sld>
</file>

<file path=ppt/slides/slide14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4099" name="Picture 58" descr="ESFAS Ckt"/>
          <p:cNvPicPr>
            <a:picLocks noChangeAspect="1" noChangeArrowheads="1"/>
          </p:cNvPicPr>
          <p:nvPr/>
        </p:nvPicPr>
        <p:blipFill>
          <a:blip r:embed="rId3" cstate="print"/>
          <a:srcRect/>
          <a:stretch>
            <a:fillRect/>
          </a:stretch>
        </p:blipFill>
        <p:spPr bwMode="auto">
          <a:xfrm>
            <a:off x="0" y="4343400"/>
            <a:ext cx="4572000" cy="2049463"/>
          </a:xfrm>
          <a:prstGeom prst="rect">
            <a:avLst/>
          </a:prstGeom>
          <a:noFill/>
          <a:ln w="9525">
            <a:noFill/>
            <a:miter lim="800000"/>
            <a:headEnd/>
            <a:tailEnd/>
          </a:ln>
        </p:spPr>
      </p:pic>
      <p:pic>
        <p:nvPicPr>
          <p:cNvPr id="4100" name="Picture 59" descr="ESFAS Ckt"/>
          <p:cNvPicPr>
            <a:picLocks noChangeAspect="1" noChangeArrowheads="1"/>
          </p:cNvPicPr>
          <p:nvPr/>
        </p:nvPicPr>
        <p:blipFill>
          <a:blip r:embed="rId4" cstate="print"/>
          <a:srcRect/>
          <a:stretch>
            <a:fillRect/>
          </a:stretch>
        </p:blipFill>
        <p:spPr bwMode="auto">
          <a:xfrm>
            <a:off x="4572000" y="4343400"/>
            <a:ext cx="4572000" cy="2109788"/>
          </a:xfrm>
          <a:prstGeom prst="rect">
            <a:avLst/>
          </a:prstGeom>
          <a:noFill/>
          <a:ln w="9525">
            <a:noFill/>
            <a:miter lim="800000"/>
            <a:headEnd/>
            <a:tailEnd/>
          </a:ln>
        </p:spPr>
      </p:pic>
      <p:pic>
        <p:nvPicPr>
          <p:cNvPr id="4101" name="Picture 60" descr="PPS Ckt"/>
          <p:cNvPicPr>
            <a:picLocks noChangeAspect="1" noChangeArrowheads="1"/>
          </p:cNvPicPr>
          <p:nvPr/>
        </p:nvPicPr>
        <p:blipFill>
          <a:blip r:embed="rId5" cstate="print"/>
          <a:srcRect/>
          <a:stretch>
            <a:fillRect/>
          </a:stretch>
        </p:blipFill>
        <p:spPr bwMode="auto">
          <a:xfrm>
            <a:off x="1676400" y="0"/>
            <a:ext cx="5919788" cy="4367213"/>
          </a:xfrm>
          <a:prstGeom prst="rect">
            <a:avLst/>
          </a:prstGeom>
          <a:noFill/>
          <a:ln w="9525">
            <a:noFill/>
            <a:miter lim="800000"/>
            <a:headEnd/>
            <a:tailEnd/>
          </a:ln>
        </p:spPr>
      </p:pic>
      <p:graphicFrame>
        <p:nvGraphicFramePr>
          <p:cNvPr id="4098" name="Object 64"/>
          <p:cNvGraphicFramePr>
            <a:graphicFrameLocks noChangeAspect="1"/>
          </p:cNvGraphicFramePr>
          <p:nvPr/>
        </p:nvGraphicFramePr>
        <p:xfrm>
          <a:off x="2981325" y="3352800"/>
          <a:ext cx="3181350" cy="150813"/>
        </p:xfrm>
        <a:graphic>
          <a:graphicData uri="http://schemas.openxmlformats.org/presentationml/2006/ole">
            <mc:AlternateContent xmlns:mc="http://schemas.openxmlformats.org/markup-compatibility/2006">
              <mc:Choice xmlns:v="urn:schemas-microsoft-com:vml" Requires="v">
                <p:oleObj spid="_x0000_s4106" name="Bitmap Image" r:id="rId6" imgW="3180952" imgH="152260" progId="PBrush">
                  <p:embed/>
                </p:oleObj>
              </mc:Choice>
              <mc:Fallback>
                <p:oleObj name="Bitmap Image" r:id="rId6" imgW="3180952" imgH="152260" progId="PBrush">
                  <p:embed/>
                  <p:pic>
                    <p:nvPicPr>
                      <p:cNvPr id="0" name="Object 64"/>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981325" y="3352800"/>
                        <a:ext cx="3181350" cy="1508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4102" name="Line 134"/>
          <p:cNvSpPr>
            <a:spLocks noChangeShapeType="1"/>
          </p:cNvSpPr>
          <p:nvPr/>
        </p:nvSpPr>
        <p:spPr bwMode="auto">
          <a:xfrm flipH="1">
            <a:off x="2209800" y="3581400"/>
            <a:ext cx="838200" cy="0"/>
          </a:xfrm>
          <a:prstGeom prst="line">
            <a:avLst/>
          </a:prstGeom>
          <a:noFill/>
          <a:ln w="19050">
            <a:solidFill>
              <a:schemeClr val="accent1"/>
            </a:solidFill>
            <a:round/>
            <a:headEnd/>
            <a:tailEnd/>
          </a:ln>
        </p:spPr>
        <p:txBody>
          <a:bodyPr wrap="none" anchor="ctr"/>
          <a:lstStyle/>
          <a:p>
            <a:endParaRPr lang="en-US"/>
          </a:p>
        </p:txBody>
      </p:sp>
      <p:sp>
        <p:nvSpPr>
          <p:cNvPr id="4103" name="Line 135"/>
          <p:cNvSpPr>
            <a:spLocks noChangeShapeType="1"/>
          </p:cNvSpPr>
          <p:nvPr/>
        </p:nvSpPr>
        <p:spPr bwMode="auto">
          <a:xfrm>
            <a:off x="2209800" y="3581400"/>
            <a:ext cx="0" cy="1295400"/>
          </a:xfrm>
          <a:prstGeom prst="line">
            <a:avLst/>
          </a:prstGeom>
          <a:noFill/>
          <a:ln w="19050">
            <a:solidFill>
              <a:schemeClr val="accent1"/>
            </a:solidFill>
            <a:round/>
            <a:headEnd/>
            <a:tailEnd/>
          </a:ln>
        </p:spPr>
        <p:txBody>
          <a:bodyPr wrap="none" anchor="ctr"/>
          <a:lstStyle/>
          <a:p>
            <a:endParaRPr lang="en-US"/>
          </a:p>
        </p:txBody>
      </p:sp>
      <p:sp>
        <p:nvSpPr>
          <p:cNvPr id="4104" name="Line 139"/>
          <p:cNvSpPr>
            <a:spLocks noChangeShapeType="1"/>
          </p:cNvSpPr>
          <p:nvPr/>
        </p:nvSpPr>
        <p:spPr bwMode="auto">
          <a:xfrm flipV="1">
            <a:off x="3581400" y="3581400"/>
            <a:ext cx="0" cy="1371600"/>
          </a:xfrm>
          <a:prstGeom prst="line">
            <a:avLst/>
          </a:prstGeom>
          <a:noFill/>
          <a:ln w="19050">
            <a:solidFill>
              <a:srgbClr val="00FF00"/>
            </a:solidFill>
            <a:round/>
            <a:headEnd/>
            <a:tailEnd/>
          </a:ln>
        </p:spPr>
        <p:txBody>
          <a:bodyPr wrap="none" anchor="ctr"/>
          <a:lstStyle/>
          <a:p>
            <a:endParaRPr lang="en-US"/>
          </a:p>
        </p:txBody>
      </p:sp>
      <p:sp>
        <p:nvSpPr>
          <p:cNvPr id="4105" name="Line 140"/>
          <p:cNvSpPr>
            <a:spLocks noChangeShapeType="1"/>
          </p:cNvSpPr>
          <p:nvPr/>
        </p:nvSpPr>
        <p:spPr bwMode="auto">
          <a:xfrm flipH="1">
            <a:off x="3276600" y="3581400"/>
            <a:ext cx="304800" cy="0"/>
          </a:xfrm>
          <a:prstGeom prst="line">
            <a:avLst/>
          </a:prstGeom>
          <a:noFill/>
          <a:ln w="19050">
            <a:solidFill>
              <a:srgbClr val="00FF00"/>
            </a:solidFill>
            <a:round/>
            <a:headEnd/>
            <a:tailEnd/>
          </a:ln>
        </p:spPr>
        <p:txBody>
          <a:bodyPr wrap="none" anchor="ctr"/>
          <a:lstStyle/>
          <a:p>
            <a:endParaRPr lang="en-US"/>
          </a:p>
        </p:txBody>
      </p:sp>
      <p:sp>
        <p:nvSpPr>
          <p:cNvPr id="4106" name="Line 141"/>
          <p:cNvSpPr>
            <a:spLocks noChangeShapeType="1"/>
          </p:cNvSpPr>
          <p:nvPr/>
        </p:nvSpPr>
        <p:spPr bwMode="auto">
          <a:xfrm flipH="1">
            <a:off x="1905000" y="4876800"/>
            <a:ext cx="304800" cy="0"/>
          </a:xfrm>
          <a:prstGeom prst="line">
            <a:avLst/>
          </a:prstGeom>
          <a:noFill/>
          <a:ln w="19050">
            <a:solidFill>
              <a:schemeClr val="accent1"/>
            </a:solidFill>
            <a:round/>
            <a:headEnd/>
            <a:tailEnd type="triangle" w="med" len="med"/>
          </a:ln>
        </p:spPr>
        <p:txBody>
          <a:bodyPr wrap="none" anchor="ctr"/>
          <a:lstStyle/>
          <a:p>
            <a:endParaRPr lang="en-US"/>
          </a:p>
        </p:txBody>
      </p:sp>
      <p:sp>
        <p:nvSpPr>
          <p:cNvPr id="4107" name="Line 143"/>
          <p:cNvSpPr>
            <a:spLocks noChangeShapeType="1"/>
          </p:cNvSpPr>
          <p:nvPr/>
        </p:nvSpPr>
        <p:spPr bwMode="auto">
          <a:xfrm>
            <a:off x="3581400" y="4953000"/>
            <a:ext cx="2895600" cy="0"/>
          </a:xfrm>
          <a:prstGeom prst="line">
            <a:avLst/>
          </a:prstGeom>
          <a:noFill/>
          <a:ln w="19050">
            <a:solidFill>
              <a:srgbClr val="00FF00"/>
            </a:solidFill>
            <a:round/>
            <a:headEnd/>
            <a:tailEnd type="triangle" w="med" len="med"/>
          </a:ln>
        </p:spPr>
        <p:txBody>
          <a:bodyPr wrap="none" anchor="ctr"/>
          <a:lstStyle/>
          <a:p>
            <a:endParaRPr lang="en-US"/>
          </a:p>
        </p:txBody>
      </p:sp>
      <p:sp>
        <p:nvSpPr>
          <p:cNvPr id="4108" name="Line 144"/>
          <p:cNvSpPr>
            <a:spLocks noChangeShapeType="1"/>
          </p:cNvSpPr>
          <p:nvPr/>
        </p:nvSpPr>
        <p:spPr bwMode="auto">
          <a:xfrm>
            <a:off x="2133600" y="1143000"/>
            <a:ext cx="0" cy="1219200"/>
          </a:xfrm>
          <a:prstGeom prst="line">
            <a:avLst/>
          </a:prstGeom>
          <a:noFill/>
          <a:ln w="38100">
            <a:solidFill>
              <a:srgbClr val="CC66FF"/>
            </a:solidFill>
            <a:round/>
            <a:headEnd/>
            <a:tailEnd/>
          </a:ln>
        </p:spPr>
        <p:txBody>
          <a:bodyPr wrap="none" anchor="ctr"/>
          <a:lstStyle/>
          <a:p>
            <a:endParaRPr lang="en-US"/>
          </a:p>
        </p:txBody>
      </p:sp>
      <p:sp>
        <p:nvSpPr>
          <p:cNvPr id="4109" name="Line 146"/>
          <p:cNvSpPr>
            <a:spLocks noChangeShapeType="1"/>
          </p:cNvSpPr>
          <p:nvPr/>
        </p:nvSpPr>
        <p:spPr bwMode="auto">
          <a:xfrm>
            <a:off x="2133600" y="2362200"/>
            <a:ext cx="685800" cy="0"/>
          </a:xfrm>
          <a:prstGeom prst="line">
            <a:avLst/>
          </a:prstGeom>
          <a:noFill/>
          <a:ln w="38100">
            <a:solidFill>
              <a:srgbClr val="CC66FF"/>
            </a:solidFill>
            <a:round/>
            <a:headEnd/>
            <a:tailEnd type="triangle" w="med" len="med"/>
          </a:ln>
        </p:spPr>
        <p:txBody>
          <a:bodyPr wrap="none" anchor="ctr"/>
          <a:lstStyle/>
          <a:p>
            <a:endParaRPr lang="en-US"/>
          </a:p>
        </p:txBody>
      </p:sp>
      <p:sp>
        <p:nvSpPr>
          <p:cNvPr id="4110" name="Line 150"/>
          <p:cNvSpPr>
            <a:spLocks noChangeShapeType="1"/>
          </p:cNvSpPr>
          <p:nvPr/>
        </p:nvSpPr>
        <p:spPr bwMode="auto">
          <a:xfrm>
            <a:off x="2286000" y="1143000"/>
            <a:ext cx="0" cy="704850"/>
          </a:xfrm>
          <a:prstGeom prst="line">
            <a:avLst/>
          </a:prstGeom>
          <a:noFill/>
          <a:ln w="38100">
            <a:solidFill>
              <a:srgbClr val="CC66FF"/>
            </a:solidFill>
            <a:round/>
            <a:headEnd/>
            <a:tailEnd/>
          </a:ln>
        </p:spPr>
        <p:txBody>
          <a:bodyPr wrap="none" anchor="ctr"/>
          <a:lstStyle/>
          <a:p>
            <a:endParaRPr lang="en-US"/>
          </a:p>
        </p:txBody>
      </p:sp>
      <p:sp>
        <p:nvSpPr>
          <p:cNvPr id="4111" name="Line 151"/>
          <p:cNvSpPr>
            <a:spLocks noChangeShapeType="1"/>
          </p:cNvSpPr>
          <p:nvPr/>
        </p:nvSpPr>
        <p:spPr bwMode="auto">
          <a:xfrm>
            <a:off x="2286000" y="1847850"/>
            <a:ext cx="2209800" cy="0"/>
          </a:xfrm>
          <a:prstGeom prst="line">
            <a:avLst/>
          </a:prstGeom>
          <a:noFill/>
          <a:ln w="38100">
            <a:solidFill>
              <a:srgbClr val="CC66FF"/>
            </a:solidFill>
            <a:round/>
            <a:headEnd/>
            <a:tailEnd/>
          </a:ln>
        </p:spPr>
        <p:txBody>
          <a:bodyPr wrap="none" anchor="ctr"/>
          <a:lstStyle/>
          <a:p>
            <a:endParaRPr lang="en-US"/>
          </a:p>
        </p:txBody>
      </p:sp>
      <p:sp>
        <p:nvSpPr>
          <p:cNvPr id="4112" name="Line 152"/>
          <p:cNvSpPr>
            <a:spLocks noChangeShapeType="1"/>
          </p:cNvSpPr>
          <p:nvPr/>
        </p:nvSpPr>
        <p:spPr bwMode="auto">
          <a:xfrm>
            <a:off x="4495800" y="1847850"/>
            <a:ext cx="0" cy="514350"/>
          </a:xfrm>
          <a:prstGeom prst="line">
            <a:avLst/>
          </a:prstGeom>
          <a:noFill/>
          <a:ln w="38100">
            <a:solidFill>
              <a:srgbClr val="CC66FF"/>
            </a:solidFill>
            <a:round/>
            <a:headEnd/>
            <a:tailEnd/>
          </a:ln>
        </p:spPr>
        <p:txBody>
          <a:bodyPr wrap="none" anchor="ctr"/>
          <a:lstStyle/>
          <a:p>
            <a:endParaRPr lang="en-US"/>
          </a:p>
        </p:txBody>
      </p:sp>
      <p:sp>
        <p:nvSpPr>
          <p:cNvPr id="4113" name="Line 153"/>
          <p:cNvSpPr>
            <a:spLocks noChangeShapeType="1"/>
          </p:cNvSpPr>
          <p:nvPr/>
        </p:nvSpPr>
        <p:spPr bwMode="auto">
          <a:xfrm>
            <a:off x="4495800" y="2362200"/>
            <a:ext cx="990600" cy="0"/>
          </a:xfrm>
          <a:prstGeom prst="line">
            <a:avLst/>
          </a:prstGeom>
          <a:noFill/>
          <a:ln w="38100">
            <a:solidFill>
              <a:srgbClr val="CC66FF"/>
            </a:solidFill>
            <a:round/>
            <a:headEnd/>
            <a:tailEnd type="triangle" w="med" len="med"/>
          </a:ln>
        </p:spPr>
        <p:txBody>
          <a:bodyPr wrap="none" anchor="ctr"/>
          <a:lstStyle/>
          <a:p>
            <a:endParaRPr lang="en-US"/>
          </a:p>
        </p:txBody>
      </p:sp>
    </p:spTree>
  </p:cSld>
  <p:clrMapOvr>
    <a:masterClrMapping/>
  </p:clrMapOvr>
  <p:transition/>
  <p:timing>
    <p:tnLst>
      <p:par>
        <p:cTn id="1" dur="indefinite" restart="never" nodeType="tmRoot"/>
      </p:par>
    </p:tnLst>
  </p:timing>
</p:sld>
</file>

<file path=ppt/slides/slide14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149506" name="Picture 4"/>
          <p:cNvPicPr>
            <a:picLocks noChangeAspect="1" noChangeArrowheads="1"/>
          </p:cNvPicPr>
          <p:nvPr/>
        </p:nvPicPr>
        <p:blipFill>
          <a:blip r:embed="rId2" cstate="print"/>
          <a:srcRect/>
          <a:stretch>
            <a:fillRect/>
          </a:stretch>
        </p:blipFill>
        <p:spPr bwMode="auto">
          <a:xfrm>
            <a:off x="0" y="392113"/>
            <a:ext cx="9180513" cy="6465887"/>
          </a:xfrm>
          <a:prstGeom prst="rect">
            <a:avLst/>
          </a:prstGeom>
          <a:noFill/>
          <a:ln w="9525">
            <a:noFill/>
            <a:miter lim="800000"/>
            <a:headEnd/>
            <a:tailEnd/>
          </a:ln>
        </p:spPr>
      </p:pic>
      <p:sp>
        <p:nvSpPr>
          <p:cNvPr id="149507" name="Oval 6"/>
          <p:cNvSpPr>
            <a:spLocks noChangeArrowheads="1"/>
          </p:cNvSpPr>
          <p:nvPr/>
        </p:nvSpPr>
        <p:spPr bwMode="auto">
          <a:xfrm>
            <a:off x="1279525" y="5181600"/>
            <a:ext cx="1371600" cy="609600"/>
          </a:xfrm>
          <a:prstGeom prst="ellipse">
            <a:avLst/>
          </a:prstGeom>
          <a:noFill/>
          <a:ln w="15875">
            <a:solidFill>
              <a:srgbClr val="FF0000"/>
            </a:solidFill>
            <a:round/>
            <a:headEnd/>
            <a:tailEnd/>
          </a:ln>
        </p:spPr>
        <p:txBody>
          <a:bodyPr wrap="none" anchor="ctr"/>
          <a:lstStyle/>
          <a:p>
            <a:endParaRPr lang="en-US"/>
          </a:p>
        </p:txBody>
      </p:sp>
      <p:sp>
        <p:nvSpPr>
          <p:cNvPr id="149508" name="Oval 7"/>
          <p:cNvSpPr>
            <a:spLocks noChangeArrowheads="1"/>
          </p:cNvSpPr>
          <p:nvPr/>
        </p:nvSpPr>
        <p:spPr bwMode="auto">
          <a:xfrm>
            <a:off x="7315200" y="5181600"/>
            <a:ext cx="1447800" cy="609600"/>
          </a:xfrm>
          <a:prstGeom prst="ellipse">
            <a:avLst/>
          </a:prstGeom>
          <a:noFill/>
          <a:ln w="15875" algn="ctr">
            <a:solidFill>
              <a:srgbClr val="00B050"/>
            </a:solidFill>
            <a:round/>
            <a:headEnd/>
            <a:tailEnd/>
          </a:ln>
        </p:spPr>
        <p:txBody>
          <a:bodyPr wrap="none" anchor="ctr"/>
          <a:lstStyle/>
          <a:p>
            <a:endParaRPr lang="en-US"/>
          </a:p>
        </p:txBody>
      </p:sp>
    </p:spTree>
  </p:cSld>
  <p:clrMapOvr>
    <a:masterClrMapping/>
  </p:clrMapOvr>
  <p:transition/>
  <p:timing>
    <p:tnLst>
      <p:par>
        <p:cTn id="1" dur="indefinite" restart="never" nodeType="tmRoot"/>
      </p:par>
    </p:tnLst>
  </p:timing>
</p:sld>
</file>

<file path=ppt/slides/slide14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150530" name="Picture 2"/>
          <p:cNvPicPr>
            <a:picLocks noGrp="1" noChangeAspect="1" noChangeArrowheads="1"/>
          </p:cNvPicPr>
          <p:nvPr>
            <p:ph/>
          </p:nvPr>
        </p:nvPicPr>
        <p:blipFill>
          <a:blip r:embed="rId2" cstate="print"/>
          <a:srcRect/>
          <a:stretch>
            <a:fillRect/>
          </a:stretch>
        </p:blipFill>
        <p:spPr>
          <a:xfrm>
            <a:off x="0" y="257175"/>
            <a:ext cx="9144000" cy="5886450"/>
          </a:xfrm>
        </p:spPr>
      </p:pic>
    </p:spTree>
  </p:cSld>
  <p:clrMapOvr>
    <a:masterClrMapping/>
  </p:clrMapOvr>
  <p:transition/>
  <p:timing>
    <p:tnLst>
      <p:par>
        <p:cTn id="1" dur="indefinite" restart="never" nodeType="tmRoot"/>
      </p:par>
    </p:tnLst>
  </p:timing>
</p:sld>
</file>

<file path=ppt/slides/slide14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5124" name="Picture 2" descr="ESFASTrip Simplified Sheet 2"/>
          <p:cNvPicPr>
            <a:picLocks noGrp="1" noChangeAspect="1" noChangeArrowheads="1"/>
          </p:cNvPicPr>
          <p:nvPr>
            <p:ph sz="half" idx="1"/>
          </p:nvPr>
        </p:nvPicPr>
        <p:blipFill>
          <a:blip r:embed="rId3" cstate="print"/>
          <a:srcRect/>
          <a:stretch>
            <a:fillRect/>
          </a:stretch>
        </p:blipFill>
        <p:spPr>
          <a:xfrm>
            <a:off x="457200" y="19050"/>
            <a:ext cx="8686800" cy="6794500"/>
          </a:xfrm>
          <a:noFill/>
        </p:spPr>
      </p:pic>
      <p:graphicFrame>
        <p:nvGraphicFramePr>
          <p:cNvPr id="5122" name="Object 16"/>
          <p:cNvGraphicFramePr>
            <a:graphicFrameLocks noGrp="1" noChangeAspect="1"/>
          </p:cNvGraphicFramePr>
          <p:nvPr>
            <p:ph sz="quarter" idx="2"/>
          </p:nvPr>
        </p:nvGraphicFramePr>
        <p:xfrm>
          <a:off x="3925888" y="5300663"/>
          <a:ext cx="2697162" cy="1082675"/>
        </p:xfrm>
        <a:graphic>
          <a:graphicData uri="http://schemas.openxmlformats.org/presentationml/2006/ole">
            <mc:AlternateContent xmlns:mc="http://schemas.openxmlformats.org/markup-compatibility/2006">
              <mc:Choice xmlns:v="urn:schemas-microsoft-com:vml" Requires="v">
                <p:oleObj spid="_x0000_s5138" name="Photo Editor Photo" r:id="rId4" imgW="20523810" imgH="8238095" progId="">
                  <p:embed/>
                </p:oleObj>
              </mc:Choice>
              <mc:Fallback>
                <p:oleObj name="Photo Editor Photo" r:id="rId4" imgW="20523810" imgH="8238095" progId="">
                  <p:embed/>
                  <p:pic>
                    <p:nvPicPr>
                      <p:cNvPr id="0" name="Object 1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925888" y="5300663"/>
                        <a:ext cx="2697162" cy="1082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5123" name="Object 15"/>
          <p:cNvGraphicFramePr>
            <a:graphicFrameLocks noGrp="1" noChangeAspect="1"/>
          </p:cNvGraphicFramePr>
          <p:nvPr>
            <p:ph sz="quarter" idx="3"/>
          </p:nvPr>
        </p:nvGraphicFramePr>
        <p:xfrm>
          <a:off x="5105400" y="4187825"/>
          <a:ext cx="3810000" cy="1528763"/>
        </p:xfrm>
        <a:graphic>
          <a:graphicData uri="http://schemas.openxmlformats.org/presentationml/2006/ole">
            <mc:AlternateContent xmlns:mc="http://schemas.openxmlformats.org/markup-compatibility/2006">
              <mc:Choice xmlns:v="urn:schemas-microsoft-com:vml" Requires="v">
                <p:oleObj spid="_x0000_s5139" name="Photo Editor Photo" r:id="rId6" imgW="20523810" imgH="8238095" progId="">
                  <p:embed/>
                </p:oleObj>
              </mc:Choice>
              <mc:Fallback>
                <p:oleObj name="Photo Editor Photo" r:id="rId6" imgW="20523810" imgH="8238095" progId="">
                  <p:embed/>
                  <p:pic>
                    <p:nvPicPr>
                      <p:cNvPr id="0" name="Object 1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105400" y="4187825"/>
                        <a:ext cx="3810000" cy="15287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5125" name="Line 3"/>
          <p:cNvSpPr>
            <a:spLocks noChangeShapeType="1"/>
          </p:cNvSpPr>
          <p:nvPr/>
        </p:nvSpPr>
        <p:spPr bwMode="auto">
          <a:xfrm>
            <a:off x="1366838" y="5480050"/>
            <a:ext cx="0" cy="323850"/>
          </a:xfrm>
          <a:prstGeom prst="line">
            <a:avLst/>
          </a:prstGeom>
          <a:noFill/>
          <a:ln w="28575">
            <a:solidFill>
              <a:srgbClr val="FF00FF"/>
            </a:solidFill>
            <a:round/>
            <a:headEnd/>
            <a:tailEnd/>
          </a:ln>
        </p:spPr>
        <p:txBody>
          <a:bodyPr/>
          <a:lstStyle/>
          <a:p>
            <a:endParaRPr lang="en-US"/>
          </a:p>
        </p:txBody>
      </p:sp>
      <p:sp>
        <p:nvSpPr>
          <p:cNvPr id="5126" name="Line 4"/>
          <p:cNvSpPr>
            <a:spLocks noChangeShapeType="1"/>
          </p:cNvSpPr>
          <p:nvPr/>
        </p:nvSpPr>
        <p:spPr bwMode="auto">
          <a:xfrm>
            <a:off x="1222375" y="5480050"/>
            <a:ext cx="0" cy="360363"/>
          </a:xfrm>
          <a:prstGeom prst="line">
            <a:avLst/>
          </a:prstGeom>
          <a:noFill/>
          <a:ln w="28575">
            <a:solidFill>
              <a:srgbClr val="FF00FF"/>
            </a:solidFill>
            <a:round/>
            <a:headEnd/>
            <a:tailEnd/>
          </a:ln>
        </p:spPr>
        <p:txBody>
          <a:bodyPr/>
          <a:lstStyle/>
          <a:p>
            <a:endParaRPr lang="en-US"/>
          </a:p>
        </p:txBody>
      </p:sp>
      <p:sp>
        <p:nvSpPr>
          <p:cNvPr id="5127" name="Line 5"/>
          <p:cNvSpPr>
            <a:spLocks noChangeShapeType="1"/>
          </p:cNvSpPr>
          <p:nvPr/>
        </p:nvSpPr>
        <p:spPr bwMode="auto">
          <a:xfrm>
            <a:off x="1227138" y="5948363"/>
            <a:ext cx="0" cy="252412"/>
          </a:xfrm>
          <a:prstGeom prst="line">
            <a:avLst/>
          </a:prstGeom>
          <a:noFill/>
          <a:ln w="28575">
            <a:solidFill>
              <a:srgbClr val="FF00FF"/>
            </a:solidFill>
            <a:round/>
            <a:headEnd/>
            <a:tailEnd/>
          </a:ln>
        </p:spPr>
        <p:txBody>
          <a:bodyPr/>
          <a:lstStyle/>
          <a:p>
            <a:endParaRPr lang="en-US"/>
          </a:p>
        </p:txBody>
      </p:sp>
      <p:sp>
        <p:nvSpPr>
          <p:cNvPr id="5128" name="Line 6"/>
          <p:cNvSpPr>
            <a:spLocks noChangeShapeType="1"/>
          </p:cNvSpPr>
          <p:nvPr/>
        </p:nvSpPr>
        <p:spPr bwMode="auto">
          <a:xfrm>
            <a:off x="1366838" y="6092825"/>
            <a:ext cx="0" cy="71438"/>
          </a:xfrm>
          <a:prstGeom prst="line">
            <a:avLst/>
          </a:prstGeom>
          <a:noFill/>
          <a:ln w="28575">
            <a:solidFill>
              <a:srgbClr val="FF00FF"/>
            </a:solidFill>
            <a:round/>
            <a:headEnd/>
            <a:tailEnd/>
          </a:ln>
        </p:spPr>
        <p:txBody>
          <a:bodyPr/>
          <a:lstStyle/>
          <a:p>
            <a:endParaRPr lang="en-US"/>
          </a:p>
        </p:txBody>
      </p:sp>
      <p:sp>
        <p:nvSpPr>
          <p:cNvPr id="5129" name="Line 7"/>
          <p:cNvSpPr>
            <a:spLocks noChangeShapeType="1"/>
          </p:cNvSpPr>
          <p:nvPr/>
        </p:nvSpPr>
        <p:spPr bwMode="auto">
          <a:xfrm>
            <a:off x="1222375" y="6235700"/>
            <a:ext cx="0" cy="71438"/>
          </a:xfrm>
          <a:prstGeom prst="line">
            <a:avLst/>
          </a:prstGeom>
          <a:noFill/>
          <a:ln w="28575">
            <a:solidFill>
              <a:srgbClr val="FF00FF"/>
            </a:solidFill>
            <a:round/>
            <a:headEnd/>
            <a:tailEnd/>
          </a:ln>
        </p:spPr>
        <p:txBody>
          <a:bodyPr/>
          <a:lstStyle/>
          <a:p>
            <a:endParaRPr lang="en-US"/>
          </a:p>
        </p:txBody>
      </p:sp>
      <p:sp>
        <p:nvSpPr>
          <p:cNvPr id="5130" name="Line 8"/>
          <p:cNvSpPr>
            <a:spLocks noChangeShapeType="1"/>
          </p:cNvSpPr>
          <p:nvPr/>
        </p:nvSpPr>
        <p:spPr bwMode="auto">
          <a:xfrm>
            <a:off x="1227138" y="6307138"/>
            <a:ext cx="392112" cy="0"/>
          </a:xfrm>
          <a:prstGeom prst="line">
            <a:avLst/>
          </a:prstGeom>
          <a:noFill/>
          <a:ln w="28575">
            <a:solidFill>
              <a:srgbClr val="FF00FF"/>
            </a:solidFill>
            <a:round/>
            <a:headEnd/>
            <a:tailEnd/>
          </a:ln>
        </p:spPr>
        <p:txBody>
          <a:bodyPr/>
          <a:lstStyle/>
          <a:p>
            <a:endParaRPr lang="en-US"/>
          </a:p>
        </p:txBody>
      </p:sp>
      <p:sp>
        <p:nvSpPr>
          <p:cNvPr id="5131" name="Line 9"/>
          <p:cNvSpPr>
            <a:spLocks noChangeShapeType="1"/>
          </p:cNvSpPr>
          <p:nvPr/>
        </p:nvSpPr>
        <p:spPr bwMode="auto">
          <a:xfrm>
            <a:off x="1370013" y="6164263"/>
            <a:ext cx="249237" cy="0"/>
          </a:xfrm>
          <a:prstGeom prst="line">
            <a:avLst/>
          </a:prstGeom>
          <a:noFill/>
          <a:ln w="28575">
            <a:solidFill>
              <a:srgbClr val="FF00FF"/>
            </a:solidFill>
            <a:round/>
            <a:headEnd/>
            <a:tailEnd/>
          </a:ln>
        </p:spPr>
        <p:txBody>
          <a:bodyPr/>
          <a:lstStyle/>
          <a:p>
            <a:endParaRPr lang="en-US"/>
          </a:p>
        </p:txBody>
      </p:sp>
      <p:sp>
        <p:nvSpPr>
          <p:cNvPr id="5132" name="Line 10"/>
          <p:cNvSpPr>
            <a:spLocks noChangeShapeType="1"/>
          </p:cNvSpPr>
          <p:nvPr/>
        </p:nvSpPr>
        <p:spPr bwMode="auto">
          <a:xfrm>
            <a:off x="1619250" y="6164263"/>
            <a:ext cx="0" cy="36512"/>
          </a:xfrm>
          <a:prstGeom prst="line">
            <a:avLst/>
          </a:prstGeom>
          <a:noFill/>
          <a:ln w="28575">
            <a:solidFill>
              <a:srgbClr val="FF00FF"/>
            </a:solidFill>
            <a:round/>
            <a:headEnd/>
            <a:tailEnd/>
          </a:ln>
        </p:spPr>
        <p:txBody>
          <a:bodyPr/>
          <a:lstStyle/>
          <a:p>
            <a:endParaRPr lang="en-US"/>
          </a:p>
        </p:txBody>
      </p:sp>
      <p:sp>
        <p:nvSpPr>
          <p:cNvPr id="5133" name="Line 11"/>
          <p:cNvSpPr>
            <a:spLocks noChangeShapeType="1"/>
          </p:cNvSpPr>
          <p:nvPr/>
        </p:nvSpPr>
        <p:spPr bwMode="auto">
          <a:xfrm>
            <a:off x="1474788" y="6164263"/>
            <a:ext cx="0" cy="36512"/>
          </a:xfrm>
          <a:prstGeom prst="line">
            <a:avLst/>
          </a:prstGeom>
          <a:noFill/>
          <a:ln w="28575">
            <a:solidFill>
              <a:srgbClr val="FF00FF"/>
            </a:solidFill>
            <a:round/>
            <a:headEnd/>
            <a:tailEnd/>
          </a:ln>
        </p:spPr>
        <p:txBody>
          <a:bodyPr/>
          <a:lstStyle/>
          <a:p>
            <a:endParaRPr lang="en-US"/>
          </a:p>
        </p:txBody>
      </p:sp>
      <p:sp>
        <p:nvSpPr>
          <p:cNvPr id="5134" name="Line 12"/>
          <p:cNvSpPr>
            <a:spLocks noChangeShapeType="1"/>
          </p:cNvSpPr>
          <p:nvPr/>
        </p:nvSpPr>
        <p:spPr bwMode="auto">
          <a:xfrm>
            <a:off x="1619250" y="6272213"/>
            <a:ext cx="0" cy="36512"/>
          </a:xfrm>
          <a:prstGeom prst="line">
            <a:avLst/>
          </a:prstGeom>
          <a:noFill/>
          <a:ln w="28575">
            <a:solidFill>
              <a:srgbClr val="FF00FF"/>
            </a:solidFill>
            <a:round/>
            <a:headEnd/>
            <a:tailEnd/>
          </a:ln>
        </p:spPr>
        <p:txBody>
          <a:bodyPr/>
          <a:lstStyle/>
          <a:p>
            <a:endParaRPr lang="en-US"/>
          </a:p>
        </p:txBody>
      </p:sp>
      <p:sp>
        <p:nvSpPr>
          <p:cNvPr id="5135" name="Line 13"/>
          <p:cNvSpPr>
            <a:spLocks noChangeShapeType="1"/>
          </p:cNvSpPr>
          <p:nvPr/>
        </p:nvSpPr>
        <p:spPr bwMode="auto">
          <a:xfrm>
            <a:off x="1474788" y="6272213"/>
            <a:ext cx="0" cy="36512"/>
          </a:xfrm>
          <a:prstGeom prst="line">
            <a:avLst/>
          </a:prstGeom>
          <a:noFill/>
          <a:ln w="28575">
            <a:solidFill>
              <a:srgbClr val="FF00FF"/>
            </a:solidFill>
            <a:round/>
            <a:headEnd/>
            <a:tailEnd/>
          </a:ln>
        </p:spPr>
        <p:txBody>
          <a:bodyPr/>
          <a:lstStyle/>
          <a:p>
            <a:endParaRPr lang="en-US"/>
          </a:p>
        </p:txBody>
      </p:sp>
      <p:sp>
        <p:nvSpPr>
          <p:cNvPr id="5136" name="Rectangle 14"/>
          <p:cNvSpPr>
            <a:spLocks noChangeArrowheads="1"/>
          </p:cNvSpPr>
          <p:nvPr/>
        </p:nvSpPr>
        <p:spPr bwMode="auto">
          <a:xfrm>
            <a:off x="4248150" y="5065713"/>
            <a:ext cx="4572000" cy="1547812"/>
          </a:xfrm>
          <a:prstGeom prst="rect">
            <a:avLst/>
          </a:prstGeom>
          <a:solidFill>
            <a:schemeClr val="bg1"/>
          </a:solidFill>
          <a:ln w="9525">
            <a:noFill/>
            <a:miter lim="800000"/>
            <a:headEnd/>
            <a:tailEnd/>
          </a:ln>
        </p:spPr>
        <p:txBody>
          <a:bodyPr wrap="none" anchor="ctr"/>
          <a:lstStyle/>
          <a:p>
            <a:endParaRPr lang="en-US"/>
          </a:p>
        </p:txBody>
      </p:sp>
      <p:sp>
        <p:nvSpPr>
          <p:cNvPr id="5137" name="Rectangle 17"/>
          <p:cNvSpPr>
            <a:spLocks noChangeArrowheads="1"/>
          </p:cNvSpPr>
          <p:nvPr/>
        </p:nvSpPr>
        <p:spPr bwMode="auto">
          <a:xfrm>
            <a:off x="5076825" y="5553075"/>
            <a:ext cx="287338" cy="180975"/>
          </a:xfrm>
          <a:prstGeom prst="rect">
            <a:avLst/>
          </a:prstGeom>
          <a:solidFill>
            <a:schemeClr val="bg1"/>
          </a:solidFill>
          <a:ln w="9525">
            <a:noFill/>
            <a:miter lim="800000"/>
            <a:headEnd/>
            <a:tailEnd/>
          </a:ln>
        </p:spPr>
        <p:txBody>
          <a:bodyPr wrap="none" anchor="ctr"/>
          <a:lstStyle/>
          <a:p>
            <a:endParaRPr lang="en-US"/>
          </a:p>
        </p:txBody>
      </p:sp>
      <p:sp>
        <p:nvSpPr>
          <p:cNvPr id="5138" name="Rectangle 18"/>
          <p:cNvSpPr>
            <a:spLocks noChangeArrowheads="1"/>
          </p:cNvSpPr>
          <p:nvPr/>
        </p:nvSpPr>
        <p:spPr bwMode="auto">
          <a:xfrm>
            <a:off x="4572000" y="5551488"/>
            <a:ext cx="395288" cy="217487"/>
          </a:xfrm>
          <a:prstGeom prst="rect">
            <a:avLst/>
          </a:prstGeom>
          <a:solidFill>
            <a:schemeClr val="bg1"/>
          </a:solidFill>
          <a:ln w="9525">
            <a:noFill/>
            <a:miter lim="800000"/>
            <a:headEnd/>
            <a:tailEnd/>
          </a:ln>
        </p:spPr>
        <p:txBody>
          <a:bodyPr wrap="none" anchor="ctr"/>
          <a:lstStyle/>
          <a:p>
            <a:endParaRPr lang="en-US"/>
          </a:p>
        </p:txBody>
      </p:sp>
      <p:sp>
        <p:nvSpPr>
          <p:cNvPr id="5139" name="Text Box 19"/>
          <p:cNvSpPr txBox="1">
            <a:spLocks noChangeArrowheads="1"/>
          </p:cNvSpPr>
          <p:nvPr/>
        </p:nvSpPr>
        <p:spPr bwMode="auto">
          <a:xfrm>
            <a:off x="4714875" y="5480050"/>
            <a:ext cx="396875" cy="214313"/>
          </a:xfrm>
          <a:prstGeom prst="rect">
            <a:avLst/>
          </a:prstGeom>
          <a:noFill/>
          <a:ln w="9525">
            <a:noFill/>
            <a:miter lim="800000"/>
            <a:headEnd/>
            <a:tailEnd/>
          </a:ln>
        </p:spPr>
        <p:txBody>
          <a:bodyPr>
            <a:spAutoFit/>
          </a:bodyPr>
          <a:lstStyle/>
          <a:p>
            <a:pPr algn="l">
              <a:spcBef>
                <a:spcPct val="50000"/>
              </a:spcBef>
            </a:pPr>
            <a:r>
              <a:rPr lang="en-US" sz="800">
                <a:solidFill>
                  <a:srgbClr val="FF0000"/>
                </a:solidFill>
                <a:latin typeface="Arial Black" pitchFamily="34" charset="0"/>
              </a:rPr>
              <a:t>1A</a:t>
            </a:r>
          </a:p>
        </p:txBody>
      </p:sp>
      <p:sp>
        <p:nvSpPr>
          <p:cNvPr id="5140" name="Text Box 20"/>
          <p:cNvSpPr txBox="1">
            <a:spLocks noChangeArrowheads="1"/>
          </p:cNvSpPr>
          <p:nvPr/>
        </p:nvSpPr>
        <p:spPr bwMode="auto">
          <a:xfrm>
            <a:off x="4711700" y="5589588"/>
            <a:ext cx="400050" cy="214312"/>
          </a:xfrm>
          <a:prstGeom prst="rect">
            <a:avLst/>
          </a:prstGeom>
          <a:noFill/>
          <a:ln w="9525">
            <a:noFill/>
            <a:miter lim="800000"/>
            <a:headEnd/>
            <a:tailEnd/>
          </a:ln>
        </p:spPr>
        <p:txBody>
          <a:bodyPr>
            <a:spAutoFit/>
          </a:bodyPr>
          <a:lstStyle/>
          <a:p>
            <a:pPr algn="l">
              <a:spcBef>
                <a:spcPct val="50000"/>
              </a:spcBef>
            </a:pPr>
            <a:r>
              <a:rPr lang="en-US" sz="800">
                <a:solidFill>
                  <a:srgbClr val="FF0000"/>
                </a:solidFill>
                <a:latin typeface="Arial Black" pitchFamily="34" charset="0"/>
              </a:rPr>
              <a:t>3A</a:t>
            </a:r>
          </a:p>
        </p:txBody>
      </p:sp>
      <p:sp>
        <p:nvSpPr>
          <p:cNvPr id="5141" name="Rectangle 21"/>
          <p:cNvSpPr>
            <a:spLocks noChangeArrowheads="1"/>
          </p:cNvSpPr>
          <p:nvPr/>
        </p:nvSpPr>
        <p:spPr bwMode="auto">
          <a:xfrm>
            <a:off x="5508625" y="5553075"/>
            <a:ext cx="395288" cy="217488"/>
          </a:xfrm>
          <a:prstGeom prst="rect">
            <a:avLst/>
          </a:prstGeom>
          <a:solidFill>
            <a:schemeClr val="bg1"/>
          </a:solidFill>
          <a:ln w="9525">
            <a:noFill/>
            <a:miter lim="800000"/>
            <a:headEnd/>
            <a:tailEnd/>
          </a:ln>
        </p:spPr>
        <p:txBody>
          <a:bodyPr wrap="none" anchor="ctr"/>
          <a:lstStyle/>
          <a:p>
            <a:endParaRPr lang="en-US"/>
          </a:p>
        </p:txBody>
      </p:sp>
      <p:sp>
        <p:nvSpPr>
          <p:cNvPr id="5142" name="Text Box 22"/>
          <p:cNvSpPr txBox="1">
            <a:spLocks noChangeArrowheads="1"/>
          </p:cNvSpPr>
          <p:nvPr/>
        </p:nvSpPr>
        <p:spPr bwMode="auto">
          <a:xfrm>
            <a:off x="5397500" y="5589588"/>
            <a:ext cx="361950" cy="214312"/>
          </a:xfrm>
          <a:prstGeom prst="rect">
            <a:avLst/>
          </a:prstGeom>
          <a:noFill/>
          <a:ln w="9525">
            <a:noFill/>
            <a:miter lim="800000"/>
            <a:headEnd/>
            <a:tailEnd/>
          </a:ln>
        </p:spPr>
        <p:txBody>
          <a:bodyPr>
            <a:spAutoFit/>
          </a:bodyPr>
          <a:lstStyle/>
          <a:p>
            <a:pPr algn="l">
              <a:spcBef>
                <a:spcPct val="50000"/>
              </a:spcBef>
            </a:pPr>
            <a:r>
              <a:rPr lang="en-US" sz="800">
                <a:solidFill>
                  <a:srgbClr val="FF0000"/>
                </a:solidFill>
                <a:latin typeface="Arial Black" pitchFamily="34" charset="0"/>
              </a:rPr>
              <a:t>4A</a:t>
            </a:r>
          </a:p>
        </p:txBody>
      </p:sp>
      <p:sp>
        <p:nvSpPr>
          <p:cNvPr id="5143" name="Text Box 23"/>
          <p:cNvSpPr txBox="1">
            <a:spLocks noChangeArrowheads="1"/>
          </p:cNvSpPr>
          <p:nvPr/>
        </p:nvSpPr>
        <p:spPr bwMode="auto">
          <a:xfrm>
            <a:off x="5397500" y="5481638"/>
            <a:ext cx="361950" cy="214312"/>
          </a:xfrm>
          <a:prstGeom prst="rect">
            <a:avLst/>
          </a:prstGeom>
          <a:noFill/>
          <a:ln w="9525">
            <a:noFill/>
            <a:miter lim="800000"/>
            <a:headEnd/>
            <a:tailEnd/>
          </a:ln>
        </p:spPr>
        <p:txBody>
          <a:bodyPr>
            <a:spAutoFit/>
          </a:bodyPr>
          <a:lstStyle/>
          <a:p>
            <a:pPr algn="l">
              <a:spcBef>
                <a:spcPct val="50000"/>
              </a:spcBef>
            </a:pPr>
            <a:r>
              <a:rPr lang="en-US" sz="800">
                <a:solidFill>
                  <a:srgbClr val="FF0000"/>
                </a:solidFill>
                <a:latin typeface="Arial Black" pitchFamily="34" charset="0"/>
              </a:rPr>
              <a:t>2A</a:t>
            </a:r>
          </a:p>
        </p:txBody>
      </p:sp>
      <p:sp>
        <p:nvSpPr>
          <p:cNvPr id="5144" name="Rectangle 24"/>
          <p:cNvSpPr>
            <a:spLocks noChangeArrowheads="1"/>
          </p:cNvSpPr>
          <p:nvPr/>
        </p:nvSpPr>
        <p:spPr bwMode="auto">
          <a:xfrm>
            <a:off x="7380288" y="5516563"/>
            <a:ext cx="287337" cy="180975"/>
          </a:xfrm>
          <a:prstGeom prst="rect">
            <a:avLst/>
          </a:prstGeom>
          <a:solidFill>
            <a:schemeClr val="bg1"/>
          </a:solidFill>
          <a:ln w="9525">
            <a:noFill/>
            <a:miter lim="800000"/>
            <a:headEnd/>
            <a:tailEnd/>
          </a:ln>
        </p:spPr>
        <p:txBody>
          <a:bodyPr wrap="none" anchor="ctr"/>
          <a:lstStyle/>
          <a:p>
            <a:endParaRPr lang="en-US"/>
          </a:p>
        </p:txBody>
      </p:sp>
      <p:sp>
        <p:nvSpPr>
          <p:cNvPr id="5145" name="Rectangle 25"/>
          <p:cNvSpPr>
            <a:spLocks noChangeArrowheads="1"/>
          </p:cNvSpPr>
          <p:nvPr/>
        </p:nvSpPr>
        <p:spPr bwMode="auto">
          <a:xfrm>
            <a:off x="6877050" y="5516563"/>
            <a:ext cx="395288" cy="217487"/>
          </a:xfrm>
          <a:prstGeom prst="rect">
            <a:avLst/>
          </a:prstGeom>
          <a:solidFill>
            <a:schemeClr val="bg1"/>
          </a:solidFill>
          <a:ln w="9525">
            <a:noFill/>
            <a:miter lim="800000"/>
            <a:headEnd/>
            <a:tailEnd/>
          </a:ln>
        </p:spPr>
        <p:txBody>
          <a:bodyPr wrap="none" anchor="ctr"/>
          <a:lstStyle/>
          <a:p>
            <a:endParaRPr lang="en-US"/>
          </a:p>
        </p:txBody>
      </p:sp>
      <p:sp>
        <p:nvSpPr>
          <p:cNvPr id="5146" name="Rectangle 26"/>
          <p:cNvSpPr>
            <a:spLocks noChangeArrowheads="1"/>
          </p:cNvSpPr>
          <p:nvPr/>
        </p:nvSpPr>
        <p:spPr bwMode="auto">
          <a:xfrm>
            <a:off x="7812088" y="5516563"/>
            <a:ext cx="395287" cy="217487"/>
          </a:xfrm>
          <a:prstGeom prst="rect">
            <a:avLst/>
          </a:prstGeom>
          <a:solidFill>
            <a:schemeClr val="bg1"/>
          </a:solidFill>
          <a:ln w="9525">
            <a:noFill/>
            <a:miter lim="800000"/>
            <a:headEnd/>
            <a:tailEnd/>
          </a:ln>
        </p:spPr>
        <p:txBody>
          <a:bodyPr wrap="none" anchor="ctr"/>
          <a:lstStyle/>
          <a:p>
            <a:endParaRPr lang="en-US"/>
          </a:p>
        </p:txBody>
      </p:sp>
      <p:sp>
        <p:nvSpPr>
          <p:cNvPr id="5147" name="Text Box 27"/>
          <p:cNvSpPr txBox="1">
            <a:spLocks noChangeArrowheads="1"/>
          </p:cNvSpPr>
          <p:nvPr/>
        </p:nvSpPr>
        <p:spPr bwMode="auto">
          <a:xfrm>
            <a:off x="6985000" y="5446713"/>
            <a:ext cx="396875" cy="214312"/>
          </a:xfrm>
          <a:prstGeom prst="rect">
            <a:avLst/>
          </a:prstGeom>
          <a:noFill/>
          <a:ln w="9525">
            <a:noFill/>
            <a:miter lim="800000"/>
            <a:headEnd/>
            <a:tailEnd/>
          </a:ln>
        </p:spPr>
        <p:txBody>
          <a:bodyPr>
            <a:spAutoFit/>
          </a:bodyPr>
          <a:lstStyle/>
          <a:p>
            <a:pPr algn="l">
              <a:spcBef>
                <a:spcPct val="50000"/>
              </a:spcBef>
            </a:pPr>
            <a:r>
              <a:rPr lang="en-US" sz="800">
                <a:solidFill>
                  <a:srgbClr val="009900"/>
                </a:solidFill>
                <a:latin typeface="Arial Black" pitchFamily="34" charset="0"/>
              </a:rPr>
              <a:t>1B</a:t>
            </a:r>
          </a:p>
        </p:txBody>
      </p:sp>
      <p:sp>
        <p:nvSpPr>
          <p:cNvPr id="5148" name="Text Box 28"/>
          <p:cNvSpPr txBox="1">
            <a:spLocks noChangeArrowheads="1"/>
          </p:cNvSpPr>
          <p:nvPr/>
        </p:nvSpPr>
        <p:spPr bwMode="auto">
          <a:xfrm>
            <a:off x="6983413" y="5554663"/>
            <a:ext cx="396875" cy="214312"/>
          </a:xfrm>
          <a:prstGeom prst="rect">
            <a:avLst/>
          </a:prstGeom>
          <a:noFill/>
          <a:ln w="9525">
            <a:noFill/>
            <a:miter lim="800000"/>
            <a:headEnd/>
            <a:tailEnd/>
          </a:ln>
        </p:spPr>
        <p:txBody>
          <a:bodyPr>
            <a:spAutoFit/>
          </a:bodyPr>
          <a:lstStyle/>
          <a:p>
            <a:pPr algn="l">
              <a:spcBef>
                <a:spcPct val="50000"/>
              </a:spcBef>
            </a:pPr>
            <a:r>
              <a:rPr lang="en-US" sz="800">
                <a:solidFill>
                  <a:srgbClr val="009900"/>
                </a:solidFill>
                <a:latin typeface="Arial Black" pitchFamily="34" charset="0"/>
              </a:rPr>
              <a:t>3B</a:t>
            </a:r>
          </a:p>
        </p:txBody>
      </p:sp>
      <p:sp>
        <p:nvSpPr>
          <p:cNvPr id="5149" name="Text Box 29"/>
          <p:cNvSpPr txBox="1">
            <a:spLocks noChangeArrowheads="1"/>
          </p:cNvSpPr>
          <p:nvPr/>
        </p:nvSpPr>
        <p:spPr bwMode="auto">
          <a:xfrm>
            <a:off x="7704138" y="5446713"/>
            <a:ext cx="396875" cy="214312"/>
          </a:xfrm>
          <a:prstGeom prst="rect">
            <a:avLst/>
          </a:prstGeom>
          <a:noFill/>
          <a:ln w="9525">
            <a:noFill/>
            <a:miter lim="800000"/>
            <a:headEnd/>
            <a:tailEnd/>
          </a:ln>
        </p:spPr>
        <p:txBody>
          <a:bodyPr>
            <a:spAutoFit/>
          </a:bodyPr>
          <a:lstStyle/>
          <a:p>
            <a:pPr algn="l">
              <a:spcBef>
                <a:spcPct val="50000"/>
              </a:spcBef>
            </a:pPr>
            <a:r>
              <a:rPr lang="en-US" sz="800">
                <a:solidFill>
                  <a:srgbClr val="009900"/>
                </a:solidFill>
                <a:latin typeface="Arial Black" pitchFamily="34" charset="0"/>
              </a:rPr>
              <a:t>2B</a:t>
            </a:r>
          </a:p>
        </p:txBody>
      </p:sp>
      <p:sp>
        <p:nvSpPr>
          <p:cNvPr id="5150" name="Text Box 30"/>
          <p:cNvSpPr txBox="1">
            <a:spLocks noChangeArrowheads="1"/>
          </p:cNvSpPr>
          <p:nvPr/>
        </p:nvSpPr>
        <p:spPr bwMode="auto">
          <a:xfrm>
            <a:off x="7704138" y="5553075"/>
            <a:ext cx="396875" cy="214313"/>
          </a:xfrm>
          <a:prstGeom prst="rect">
            <a:avLst/>
          </a:prstGeom>
          <a:noFill/>
          <a:ln w="9525">
            <a:noFill/>
            <a:miter lim="800000"/>
            <a:headEnd/>
            <a:tailEnd/>
          </a:ln>
        </p:spPr>
        <p:txBody>
          <a:bodyPr>
            <a:spAutoFit/>
          </a:bodyPr>
          <a:lstStyle/>
          <a:p>
            <a:pPr algn="l">
              <a:spcBef>
                <a:spcPct val="50000"/>
              </a:spcBef>
            </a:pPr>
            <a:r>
              <a:rPr lang="en-US" sz="800">
                <a:solidFill>
                  <a:srgbClr val="009900"/>
                </a:solidFill>
                <a:latin typeface="Arial Black" pitchFamily="34" charset="0"/>
              </a:rPr>
              <a:t>4B</a:t>
            </a:r>
          </a:p>
        </p:txBody>
      </p:sp>
      <p:sp>
        <p:nvSpPr>
          <p:cNvPr id="5151" name="Text Box 31"/>
          <p:cNvSpPr txBox="1">
            <a:spLocks noChangeArrowheads="1"/>
          </p:cNvSpPr>
          <p:nvPr/>
        </p:nvSpPr>
        <p:spPr bwMode="auto">
          <a:xfrm>
            <a:off x="4248150" y="5121275"/>
            <a:ext cx="2052638" cy="214313"/>
          </a:xfrm>
          <a:prstGeom prst="rect">
            <a:avLst/>
          </a:prstGeom>
          <a:noFill/>
          <a:ln w="9525">
            <a:noFill/>
            <a:miter lim="800000"/>
            <a:headEnd/>
            <a:tailEnd/>
          </a:ln>
        </p:spPr>
        <p:txBody>
          <a:bodyPr>
            <a:spAutoFit/>
          </a:bodyPr>
          <a:lstStyle/>
          <a:p>
            <a:pPr algn="l">
              <a:spcBef>
                <a:spcPct val="50000"/>
              </a:spcBef>
            </a:pPr>
            <a:r>
              <a:rPr lang="en-US" sz="800" b="0" u="sng">
                <a:solidFill>
                  <a:srgbClr val="FF0000"/>
                </a:solidFill>
                <a:latin typeface="Arial Black" pitchFamily="34" charset="0"/>
              </a:rPr>
              <a:t>CSAS ESFAS SIMPLIFIED LOGIC</a:t>
            </a:r>
          </a:p>
        </p:txBody>
      </p:sp>
      <p:sp>
        <p:nvSpPr>
          <p:cNvPr id="5152" name="Rectangle 32"/>
          <p:cNvSpPr>
            <a:spLocks noChangeArrowheads="1"/>
          </p:cNvSpPr>
          <p:nvPr/>
        </p:nvSpPr>
        <p:spPr bwMode="auto">
          <a:xfrm>
            <a:off x="3995738" y="5337175"/>
            <a:ext cx="719137" cy="71438"/>
          </a:xfrm>
          <a:prstGeom prst="rect">
            <a:avLst/>
          </a:prstGeom>
          <a:solidFill>
            <a:schemeClr val="bg1"/>
          </a:solidFill>
          <a:ln w="9525">
            <a:noFill/>
            <a:miter lim="800000"/>
            <a:headEnd/>
            <a:tailEnd/>
          </a:ln>
        </p:spPr>
        <p:txBody>
          <a:bodyPr wrap="none" anchor="ctr"/>
          <a:lstStyle/>
          <a:p>
            <a:endParaRPr lang="en-US"/>
          </a:p>
        </p:txBody>
      </p:sp>
      <p:sp>
        <p:nvSpPr>
          <p:cNvPr id="5153" name="Text Box 33"/>
          <p:cNvSpPr txBox="1">
            <a:spLocks noChangeArrowheads="1"/>
          </p:cNvSpPr>
          <p:nvPr/>
        </p:nvSpPr>
        <p:spPr bwMode="auto">
          <a:xfrm>
            <a:off x="6551613" y="5121275"/>
            <a:ext cx="2052637" cy="214313"/>
          </a:xfrm>
          <a:prstGeom prst="rect">
            <a:avLst/>
          </a:prstGeom>
          <a:noFill/>
          <a:ln w="9525">
            <a:noFill/>
            <a:miter lim="800000"/>
            <a:headEnd/>
            <a:tailEnd/>
          </a:ln>
        </p:spPr>
        <p:txBody>
          <a:bodyPr>
            <a:spAutoFit/>
          </a:bodyPr>
          <a:lstStyle/>
          <a:p>
            <a:pPr algn="l">
              <a:spcBef>
                <a:spcPct val="50000"/>
              </a:spcBef>
            </a:pPr>
            <a:r>
              <a:rPr lang="en-US" sz="800" b="0" u="sng">
                <a:solidFill>
                  <a:srgbClr val="009900"/>
                </a:solidFill>
                <a:latin typeface="Arial Black" pitchFamily="34" charset="0"/>
              </a:rPr>
              <a:t>CSAS ESFAS SIMPLIFIED LOGIC</a:t>
            </a:r>
          </a:p>
        </p:txBody>
      </p:sp>
      <p:sp>
        <p:nvSpPr>
          <p:cNvPr id="5154" name="Rectangle 34"/>
          <p:cNvSpPr>
            <a:spLocks noChangeArrowheads="1"/>
          </p:cNvSpPr>
          <p:nvPr/>
        </p:nvSpPr>
        <p:spPr bwMode="auto">
          <a:xfrm>
            <a:off x="6300788" y="5300663"/>
            <a:ext cx="719137" cy="71437"/>
          </a:xfrm>
          <a:prstGeom prst="rect">
            <a:avLst/>
          </a:prstGeom>
          <a:solidFill>
            <a:schemeClr val="bg1"/>
          </a:solidFill>
          <a:ln w="9525">
            <a:noFill/>
            <a:miter lim="800000"/>
            <a:headEnd/>
            <a:tailEnd/>
          </a:ln>
        </p:spPr>
        <p:txBody>
          <a:bodyPr wrap="none" anchor="ctr"/>
          <a:lstStyle/>
          <a:p>
            <a:endParaRPr lang="en-US"/>
          </a:p>
        </p:txBody>
      </p:sp>
      <p:sp>
        <p:nvSpPr>
          <p:cNvPr id="5155" name="Text Box 35"/>
          <p:cNvSpPr txBox="1">
            <a:spLocks noChangeArrowheads="1"/>
          </p:cNvSpPr>
          <p:nvPr/>
        </p:nvSpPr>
        <p:spPr bwMode="auto">
          <a:xfrm>
            <a:off x="228600" y="6569075"/>
            <a:ext cx="1393825" cy="274638"/>
          </a:xfrm>
          <a:prstGeom prst="rect">
            <a:avLst/>
          </a:prstGeom>
          <a:noFill/>
          <a:ln w="9525">
            <a:noFill/>
            <a:miter lim="800000"/>
            <a:headEnd/>
            <a:tailEnd/>
          </a:ln>
        </p:spPr>
        <p:txBody>
          <a:bodyPr>
            <a:spAutoFit/>
          </a:bodyPr>
          <a:lstStyle/>
          <a:p>
            <a:pPr algn="l">
              <a:spcBef>
                <a:spcPct val="50000"/>
              </a:spcBef>
            </a:pPr>
            <a:r>
              <a:rPr lang="en-US">
                <a:solidFill>
                  <a:schemeClr val="tx1"/>
                </a:solidFill>
                <a:latin typeface="Times New Roman" pitchFamily="18" charset="0"/>
              </a:rPr>
              <a:t>5-5 thru 5-7</a:t>
            </a:r>
          </a:p>
        </p:txBody>
      </p:sp>
      <p:sp>
        <p:nvSpPr>
          <p:cNvPr id="5156" name="Text Box 36"/>
          <p:cNvSpPr txBox="1">
            <a:spLocks noChangeArrowheads="1"/>
          </p:cNvSpPr>
          <p:nvPr/>
        </p:nvSpPr>
        <p:spPr bwMode="auto">
          <a:xfrm>
            <a:off x="8631238" y="6362700"/>
            <a:ext cx="817562" cy="519113"/>
          </a:xfrm>
          <a:prstGeom prst="rect">
            <a:avLst/>
          </a:prstGeom>
          <a:noFill/>
          <a:ln w="9525">
            <a:noFill/>
            <a:miter lim="800000"/>
            <a:headEnd/>
            <a:tailEnd/>
          </a:ln>
        </p:spPr>
        <p:txBody>
          <a:bodyPr>
            <a:spAutoFit/>
          </a:bodyPr>
          <a:lstStyle/>
          <a:p>
            <a:pPr algn="l">
              <a:spcBef>
                <a:spcPct val="50000"/>
              </a:spcBef>
            </a:pPr>
            <a:r>
              <a:rPr lang="en-US" sz="2800">
                <a:solidFill>
                  <a:schemeClr val="tx1"/>
                </a:solidFill>
                <a:latin typeface="Times New Roman" pitchFamily="18" charset="0"/>
              </a:rPr>
              <a:t>4</a:t>
            </a:r>
          </a:p>
        </p:txBody>
      </p:sp>
    </p:spTree>
  </p:cSld>
  <p:clrMapOvr>
    <a:masterClrMapping/>
  </p:clrMapOvr>
  <p:transition/>
  <p:timing>
    <p:tnLst>
      <p:par>
        <p:cTn id="1" dur="indefinite" restart="never" nodeType="tmRoot"/>
      </p:par>
    </p:tnLst>
  </p:timing>
</p:sld>
</file>

<file path=ppt/slides/slide14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151554" name="Picture 2" descr="PPS004-98"/>
          <p:cNvPicPr>
            <a:picLocks noChangeAspect="1" noChangeArrowheads="1"/>
          </p:cNvPicPr>
          <p:nvPr/>
        </p:nvPicPr>
        <p:blipFill>
          <a:blip r:embed="rId2" cstate="print"/>
          <a:srcRect/>
          <a:stretch>
            <a:fillRect/>
          </a:stretch>
        </p:blipFill>
        <p:spPr bwMode="auto">
          <a:xfrm>
            <a:off x="304800" y="0"/>
            <a:ext cx="8405813" cy="6594475"/>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14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152578" name="Picture 2" descr="PPS005-98"/>
          <p:cNvPicPr>
            <a:picLocks noChangeAspect="1" noChangeArrowheads="1"/>
          </p:cNvPicPr>
          <p:nvPr/>
        </p:nvPicPr>
        <p:blipFill>
          <a:blip r:embed="rId2" cstate="print"/>
          <a:srcRect/>
          <a:stretch>
            <a:fillRect/>
          </a:stretch>
        </p:blipFill>
        <p:spPr bwMode="auto">
          <a:xfrm>
            <a:off x="304800" y="423863"/>
            <a:ext cx="7772400" cy="6423025"/>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Rectangle 2"/>
          <p:cNvSpPr>
            <a:spLocks noGrp="1" noChangeArrowheads="1"/>
          </p:cNvSpPr>
          <p:nvPr>
            <p:ph type="title"/>
          </p:nvPr>
        </p:nvSpPr>
        <p:spPr/>
        <p:txBody>
          <a:bodyPr>
            <a:noAutofit/>
          </a:bodyPr>
          <a:lstStyle/>
          <a:p>
            <a:pPr eaLnBrk="1" fontAlgn="auto" hangingPunct="1">
              <a:spcAft>
                <a:spcPts val="0"/>
              </a:spcAft>
              <a:defRPr/>
            </a:pPr>
            <a:r>
              <a:rPr lang="en-US" sz="4400" dirty="0"/>
              <a:t>When do you enter an LCO?</a:t>
            </a:r>
            <a:br>
              <a:rPr lang="en-US" sz="4400" dirty="0"/>
            </a:br>
            <a:r>
              <a:rPr lang="en-US" sz="4400" dirty="0"/>
              <a:t>When do you exit?</a:t>
            </a:r>
          </a:p>
        </p:txBody>
      </p:sp>
      <p:sp>
        <p:nvSpPr>
          <p:cNvPr id="103427" name="Rectangle 3"/>
          <p:cNvSpPr>
            <a:spLocks noGrp="1" noChangeArrowheads="1"/>
          </p:cNvSpPr>
          <p:nvPr>
            <p:ph idx="1"/>
          </p:nvPr>
        </p:nvSpPr>
        <p:spPr>
          <a:xfrm>
            <a:off x="0" y="1828800"/>
            <a:ext cx="9144000" cy="4708525"/>
          </a:xfrm>
        </p:spPr>
        <p:txBody>
          <a:bodyPr>
            <a:noAutofit/>
          </a:bodyPr>
          <a:lstStyle/>
          <a:p>
            <a:pPr marL="548640" indent="-411480" eaLnBrk="1" fontAlgn="auto" hangingPunct="1">
              <a:lnSpc>
                <a:spcPct val="90000"/>
              </a:lnSpc>
              <a:spcAft>
                <a:spcPts val="0"/>
              </a:spcAft>
              <a:buClr>
                <a:schemeClr val="tx1">
                  <a:shade val="95000"/>
                </a:schemeClr>
              </a:buClr>
              <a:buFont typeface="Wingdings 2"/>
              <a:buChar char=""/>
              <a:defRPr/>
            </a:pPr>
            <a:r>
              <a:rPr lang="en-US" sz="3600" i="1" dirty="0">
                <a:effectLst>
                  <a:outerShdw blurRad="38100" dist="38100" dir="2700000" algn="tl">
                    <a:srgbClr val="000000">
                      <a:alpha val="43137"/>
                    </a:srgbClr>
                  </a:outerShdw>
                </a:effectLst>
                <a:latin typeface="Arial" pitchFamily="34" charset="0"/>
                <a:cs typeface="Arial" pitchFamily="34" charset="0"/>
              </a:rPr>
              <a:t>You enter an LCO upon discovery that the required conditions are not met</a:t>
            </a:r>
          </a:p>
          <a:p>
            <a:pPr marL="548640" indent="-411480" eaLnBrk="1" fontAlgn="auto" hangingPunct="1">
              <a:lnSpc>
                <a:spcPct val="90000"/>
              </a:lnSpc>
              <a:spcAft>
                <a:spcPts val="0"/>
              </a:spcAft>
              <a:buClr>
                <a:schemeClr val="tx1">
                  <a:shade val="95000"/>
                </a:schemeClr>
              </a:buClr>
              <a:buFont typeface="Wingdings 2"/>
              <a:buChar char=""/>
              <a:defRPr/>
            </a:pPr>
            <a:endParaRPr lang="en-US" sz="3600" i="1" dirty="0">
              <a:effectLst>
                <a:outerShdw blurRad="38100" dist="38100" dir="2700000" algn="tl">
                  <a:srgbClr val="000000">
                    <a:alpha val="43137"/>
                  </a:srgbClr>
                </a:outerShdw>
              </a:effectLst>
              <a:latin typeface="Arial" pitchFamily="34" charset="0"/>
              <a:cs typeface="Arial" pitchFamily="34" charset="0"/>
            </a:endParaRPr>
          </a:p>
          <a:p>
            <a:pPr marL="548640" indent="-411480" eaLnBrk="1" fontAlgn="auto" hangingPunct="1">
              <a:lnSpc>
                <a:spcPct val="90000"/>
              </a:lnSpc>
              <a:spcAft>
                <a:spcPts val="0"/>
              </a:spcAft>
              <a:buClr>
                <a:schemeClr val="tx1">
                  <a:shade val="95000"/>
                </a:schemeClr>
              </a:buClr>
              <a:buFont typeface="Wingdings 2"/>
              <a:buChar char=""/>
              <a:defRPr/>
            </a:pPr>
            <a:r>
              <a:rPr lang="en-US" sz="3600" i="1" dirty="0">
                <a:effectLst>
                  <a:outerShdw blurRad="38100" dist="38100" dir="2700000" algn="tl">
                    <a:srgbClr val="000000">
                      <a:alpha val="43137"/>
                    </a:srgbClr>
                  </a:outerShdw>
                </a:effectLst>
                <a:latin typeface="Arial" pitchFamily="34" charset="0"/>
                <a:cs typeface="Arial" pitchFamily="34" charset="0"/>
              </a:rPr>
              <a:t>Completion time is the time allowed for completing a required action </a:t>
            </a:r>
            <a:r>
              <a:rPr lang="en-US" sz="3600" i="1" u="sng" dirty="0">
                <a:effectLst>
                  <a:outerShdw blurRad="38100" dist="38100" dir="2700000" algn="tl">
                    <a:srgbClr val="000000">
                      <a:alpha val="43137"/>
                    </a:srgbClr>
                  </a:outerShdw>
                </a:effectLst>
                <a:latin typeface="Arial" pitchFamily="34" charset="0"/>
                <a:cs typeface="Arial" pitchFamily="34" charset="0"/>
              </a:rPr>
              <a:t>referenced to the time of discovery</a:t>
            </a:r>
            <a:r>
              <a:rPr lang="en-US" sz="3600" i="1" dirty="0">
                <a:effectLst>
                  <a:outerShdw blurRad="38100" dist="38100" dir="2700000" algn="tl">
                    <a:srgbClr val="000000">
                      <a:alpha val="43137"/>
                    </a:srgbClr>
                  </a:outerShdw>
                </a:effectLst>
                <a:latin typeface="Arial" pitchFamily="34" charset="0"/>
                <a:cs typeface="Arial" pitchFamily="34" charset="0"/>
              </a:rPr>
              <a:t>.</a:t>
            </a:r>
          </a:p>
          <a:p>
            <a:pPr marL="548640" indent="-411480" eaLnBrk="1" fontAlgn="auto" hangingPunct="1">
              <a:lnSpc>
                <a:spcPct val="90000"/>
              </a:lnSpc>
              <a:spcAft>
                <a:spcPts val="0"/>
              </a:spcAft>
              <a:buClr>
                <a:schemeClr val="tx1">
                  <a:shade val="95000"/>
                </a:schemeClr>
              </a:buClr>
              <a:buFont typeface="Wingdings 2"/>
              <a:buChar char=""/>
              <a:defRPr/>
            </a:pPr>
            <a:endParaRPr lang="en-US" sz="3600" i="1" dirty="0">
              <a:effectLst>
                <a:outerShdw blurRad="38100" dist="38100" dir="2700000" algn="tl">
                  <a:srgbClr val="000000">
                    <a:alpha val="43137"/>
                  </a:srgbClr>
                </a:outerShdw>
              </a:effectLst>
              <a:latin typeface="Arial" pitchFamily="34" charset="0"/>
              <a:cs typeface="Arial" pitchFamily="34" charset="0"/>
            </a:endParaRPr>
          </a:p>
          <a:p>
            <a:pPr marL="548640" indent="-411480" eaLnBrk="1" fontAlgn="auto" hangingPunct="1">
              <a:lnSpc>
                <a:spcPct val="90000"/>
              </a:lnSpc>
              <a:spcAft>
                <a:spcPts val="0"/>
              </a:spcAft>
              <a:buClr>
                <a:schemeClr val="tx1">
                  <a:shade val="95000"/>
                </a:schemeClr>
              </a:buClr>
              <a:buFont typeface="Wingdings 2"/>
              <a:buChar char=""/>
              <a:defRPr/>
            </a:pPr>
            <a:r>
              <a:rPr lang="en-US" sz="3600" i="1" dirty="0">
                <a:effectLst>
                  <a:outerShdw blurRad="38100" dist="38100" dir="2700000" algn="tl">
                    <a:srgbClr val="000000">
                      <a:alpha val="43137"/>
                    </a:srgbClr>
                  </a:outerShdw>
                </a:effectLst>
                <a:latin typeface="Arial" pitchFamily="34" charset="0"/>
                <a:cs typeface="Arial" pitchFamily="34" charset="0"/>
              </a:rPr>
              <a:t>You exit the LCO when the conditions for entry are no longer met</a:t>
            </a: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Rectangle 2"/>
          <p:cNvSpPr>
            <a:spLocks noGrp="1" noChangeArrowheads="1"/>
          </p:cNvSpPr>
          <p:nvPr>
            <p:ph type="title"/>
          </p:nvPr>
        </p:nvSpPr>
        <p:spPr/>
        <p:txBody>
          <a:bodyPr/>
          <a:lstStyle/>
          <a:p>
            <a:pPr eaLnBrk="1" fontAlgn="auto" hangingPunct="1">
              <a:spcAft>
                <a:spcPts val="0"/>
              </a:spcAft>
              <a:defRPr/>
            </a:pPr>
            <a:r>
              <a:rPr lang="en-US" sz="4400" dirty="0"/>
              <a:t>3.0.3, The General LCO</a:t>
            </a:r>
          </a:p>
        </p:txBody>
      </p:sp>
      <p:sp>
        <p:nvSpPr>
          <p:cNvPr id="104451" name="Rectangle 3"/>
          <p:cNvSpPr>
            <a:spLocks noGrp="1" noChangeArrowheads="1"/>
          </p:cNvSpPr>
          <p:nvPr>
            <p:ph idx="1"/>
          </p:nvPr>
        </p:nvSpPr>
        <p:spPr/>
        <p:txBody>
          <a:bodyPr>
            <a:normAutofit/>
          </a:bodyPr>
          <a:lstStyle/>
          <a:p>
            <a:pPr marL="548640" indent="-411480" eaLnBrk="1" fontAlgn="auto" hangingPunct="1">
              <a:spcAft>
                <a:spcPts val="0"/>
              </a:spcAft>
              <a:buClr>
                <a:schemeClr val="tx1">
                  <a:shade val="95000"/>
                </a:schemeClr>
              </a:buClr>
              <a:buFont typeface="Monotype Sorts" pitchFamily="2" charset="2"/>
              <a:buNone/>
              <a:defRPr/>
            </a:pPr>
            <a:r>
              <a:rPr lang="en-US" sz="3600" i="1" dirty="0">
                <a:effectLst>
                  <a:outerShdw blurRad="38100" dist="38100" dir="2700000" algn="tl">
                    <a:srgbClr val="000000">
                      <a:alpha val="43137"/>
                    </a:srgbClr>
                  </a:outerShdw>
                </a:effectLst>
                <a:latin typeface="Arial" pitchFamily="34" charset="0"/>
                <a:cs typeface="Arial" pitchFamily="34" charset="0"/>
              </a:rPr>
              <a:t>TS 3.0.3-When an LCO is not met and the associated ACTIONS are not met, an associated ACTION is not provided, or if directed by the associated ACTIONS, the unit shall be placed in a MODE or other specified condition in which the LCO is not applicable</a:t>
            </a: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Rectangle 2"/>
          <p:cNvSpPr>
            <a:spLocks noGrp="1" noChangeArrowheads="1"/>
          </p:cNvSpPr>
          <p:nvPr>
            <p:ph type="title"/>
          </p:nvPr>
        </p:nvSpPr>
        <p:spPr/>
        <p:txBody>
          <a:bodyPr/>
          <a:lstStyle/>
          <a:p>
            <a:pPr eaLnBrk="1" fontAlgn="auto" hangingPunct="1">
              <a:spcAft>
                <a:spcPts val="0"/>
              </a:spcAft>
              <a:defRPr/>
            </a:pPr>
            <a:r>
              <a:rPr lang="en-US" sz="4400" dirty="0" smtClean="0"/>
              <a:t>Surveillance </a:t>
            </a:r>
            <a:r>
              <a:rPr lang="en-US" sz="4400" dirty="0"/>
              <a:t>Requirement</a:t>
            </a:r>
            <a:r>
              <a:rPr lang="en-US" dirty="0"/>
              <a:t>s</a:t>
            </a:r>
          </a:p>
        </p:txBody>
      </p:sp>
      <p:sp>
        <p:nvSpPr>
          <p:cNvPr id="105475" name="Rectangle 3"/>
          <p:cNvSpPr>
            <a:spLocks noGrp="1" noChangeArrowheads="1"/>
          </p:cNvSpPr>
          <p:nvPr>
            <p:ph idx="1"/>
          </p:nvPr>
        </p:nvSpPr>
        <p:spPr/>
        <p:txBody>
          <a:bodyPr>
            <a:normAutofit/>
          </a:bodyPr>
          <a:lstStyle/>
          <a:p>
            <a:pPr marL="548640" indent="-411480" eaLnBrk="1" fontAlgn="auto" hangingPunct="1">
              <a:spcAft>
                <a:spcPts val="0"/>
              </a:spcAft>
              <a:buClr>
                <a:schemeClr val="tx1">
                  <a:shade val="95000"/>
                </a:schemeClr>
              </a:buClr>
              <a:buFont typeface="Monotype Sorts" pitchFamily="2" charset="2"/>
              <a:buNone/>
              <a:defRPr/>
            </a:pPr>
            <a:r>
              <a:rPr lang="en-US" sz="3600" i="1" dirty="0">
                <a:effectLst>
                  <a:outerShdw blurRad="38100" dist="38100" dir="2700000" algn="tl">
                    <a:srgbClr val="000000">
                      <a:alpha val="43137"/>
                    </a:srgbClr>
                  </a:outerShdw>
                </a:effectLst>
                <a:latin typeface="Arial" pitchFamily="34" charset="0"/>
                <a:cs typeface="Arial" pitchFamily="34" charset="0"/>
              </a:rPr>
              <a:t>"Surveillance requirements are requirements relating to test, calibration, or inspection to assure that the necessary quality of systems and components is maintained, that facility operation will be within the safety limits, and that the limiting conditions of operation will be met."</a:t>
            </a:r>
          </a:p>
          <a:p>
            <a:pPr marL="548640" indent="-411480" eaLnBrk="1" fontAlgn="auto" hangingPunct="1">
              <a:spcAft>
                <a:spcPts val="0"/>
              </a:spcAft>
              <a:buClr>
                <a:schemeClr val="tx1">
                  <a:shade val="95000"/>
                </a:schemeClr>
              </a:buClr>
              <a:buFont typeface="Wingdings 2"/>
              <a:buChar char=""/>
              <a:defRPr/>
            </a:pPr>
            <a:endParaRPr lang="en-US" dirty="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Rectangle 2"/>
          <p:cNvSpPr>
            <a:spLocks noGrp="1" noChangeArrowheads="1"/>
          </p:cNvSpPr>
          <p:nvPr>
            <p:ph type="title"/>
          </p:nvPr>
        </p:nvSpPr>
        <p:spPr>
          <a:xfrm>
            <a:off x="457200" y="304800"/>
            <a:ext cx="8229600" cy="781050"/>
          </a:xfrm>
        </p:spPr>
        <p:txBody>
          <a:bodyPr>
            <a:noAutofit/>
          </a:bodyPr>
          <a:lstStyle/>
          <a:p>
            <a:pPr eaLnBrk="1" fontAlgn="auto" hangingPunct="1">
              <a:spcAft>
                <a:spcPts val="0"/>
              </a:spcAft>
              <a:defRPr/>
            </a:pPr>
            <a:r>
              <a:rPr lang="en-US" sz="4400" dirty="0"/>
              <a:t>Tech Specs </a:t>
            </a:r>
            <a:r>
              <a:rPr lang="en-US" sz="4400" dirty="0" smtClean="0"/>
              <a:t>Relating </a:t>
            </a:r>
            <a:r>
              <a:rPr lang="en-US" sz="4400" dirty="0"/>
              <a:t>to ESFAS</a:t>
            </a:r>
          </a:p>
        </p:txBody>
      </p:sp>
      <p:sp>
        <p:nvSpPr>
          <p:cNvPr id="26627" name="Rectangle 3"/>
          <p:cNvSpPr>
            <a:spLocks noGrp="1" noChangeArrowheads="1"/>
          </p:cNvSpPr>
          <p:nvPr>
            <p:ph idx="1"/>
          </p:nvPr>
        </p:nvSpPr>
        <p:spPr>
          <a:xfrm>
            <a:off x="0" y="1524000"/>
            <a:ext cx="9144000" cy="5181600"/>
          </a:xfrm>
        </p:spPr>
        <p:txBody>
          <a:bodyPr>
            <a:normAutofit lnSpcReduction="10000"/>
          </a:bodyPr>
          <a:lstStyle/>
          <a:p>
            <a:pPr eaLnBrk="1" hangingPunct="1">
              <a:lnSpc>
                <a:spcPct val="80000"/>
              </a:lnSpc>
              <a:defRPr/>
            </a:pPr>
            <a:r>
              <a:rPr lang="en-US" i="1" dirty="0" smtClean="0">
                <a:effectLst>
                  <a:outerShdw blurRad="38100" dist="38100" dir="2700000" algn="tl">
                    <a:srgbClr val="000000">
                      <a:alpha val="43137"/>
                    </a:srgbClr>
                  </a:outerShdw>
                </a:effectLst>
                <a:latin typeface="Arial" pitchFamily="34" charset="0"/>
                <a:cs typeface="Arial" pitchFamily="34" charset="0"/>
              </a:rPr>
              <a:t>Section 3.3, Instrumentation</a:t>
            </a:r>
          </a:p>
          <a:p>
            <a:pPr lvl="1" eaLnBrk="1" hangingPunct="1">
              <a:lnSpc>
                <a:spcPct val="80000"/>
              </a:lnSpc>
              <a:defRPr/>
            </a:pPr>
            <a:r>
              <a:rPr lang="en-US" sz="2800" i="1" dirty="0" smtClean="0">
                <a:effectLst>
                  <a:outerShdw blurRad="38100" dist="38100" dir="2700000" algn="tl">
                    <a:srgbClr val="000000">
                      <a:alpha val="43137"/>
                    </a:srgbClr>
                  </a:outerShdw>
                </a:effectLst>
                <a:latin typeface="Arial" pitchFamily="34" charset="0"/>
                <a:cs typeface="Arial" pitchFamily="34" charset="0"/>
              </a:rPr>
              <a:t>3.3.5 Engineered Safety Features Actuation System (ESFAS) Instrumentation</a:t>
            </a:r>
          </a:p>
          <a:p>
            <a:pPr lvl="1" eaLnBrk="1" hangingPunct="1">
              <a:lnSpc>
                <a:spcPct val="80000"/>
              </a:lnSpc>
              <a:defRPr/>
            </a:pPr>
            <a:r>
              <a:rPr lang="en-US" sz="2800" i="1" dirty="0" smtClean="0">
                <a:effectLst>
                  <a:outerShdw blurRad="38100" dist="38100" dir="2700000" algn="tl">
                    <a:srgbClr val="000000">
                      <a:alpha val="43137"/>
                    </a:srgbClr>
                  </a:outerShdw>
                </a:effectLst>
                <a:latin typeface="Arial" pitchFamily="34" charset="0"/>
                <a:cs typeface="Arial" pitchFamily="34" charset="0"/>
              </a:rPr>
              <a:t>3.3.6 ESFAS Logic and Manual Trip</a:t>
            </a:r>
          </a:p>
          <a:p>
            <a:pPr lvl="1" eaLnBrk="1" hangingPunct="1">
              <a:lnSpc>
                <a:spcPct val="80000"/>
              </a:lnSpc>
              <a:defRPr/>
            </a:pPr>
            <a:r>
              <a:rPr lang="en-US" sz="2800" i="1" dirty="0" smtClean="0">
                <a:effectLst>
                  <a:outerShdw blurRad="38100" dist="38100" dir="2700000" algn="tl">
                    <a:srgbClr val="000000">
                      <a:alpha val="43137"/>
                    </a:srgbClr>
                  </a:outerShdw>
                </a:effectLst>
                <a:latin typeface="Arial" pitchFamily="34" charset="0"/>
                <a:cs typeface="Arial" pitchFamily="34" charset="0"/>
              </a:rPr>
              <a:t>3.3.7 Diesel Generator (DG) -- Loss of Voltage Start (LOVS)</a:t>
            </a:r>
          </a:p>
          <a:p>
            <a:pPr lvl="1" eaLnBrk="1" hangingPunct="1">
              <a:lnSpc>
                <a:spcPct val="80000"/>
              </a:lnSpc>
              <a:defRPr/>
            </a:pPr>
            <a:r>
              <a:rPr lang="en-US" sz="2800" i="1" dirty="0" smtClean="0">
                <a:effectLst>
                  <a:outerShdw blurRad="38100" dist="38100" dir="2700000" algn="tl">
                    <a:srgbClr val="000000">
                      <a:alpha val="43137"/>
                    </a:srgbClr>
                  </a:outerShdw>
                </a:effectLst>
                <a:latin typeface="Arial" pitchFamily="34" charset="0"/>
                <a:cs typeface="Arial" pitchFamily="34" charset="0"/>
              </a:rPr>
              <a:t>3.3.8 Containment Purge Isolation Actuation Signal (CPIAS)</a:t>
            </a:r>
          </a:p>
          <a:p>
            <a:pPr lvl="1" eaLnBrk="1" hangingPunct="1">
              <a:lnSpc>
                <a:spcPct val="80000"/>
              </a:lnSpc>
              <a:defRPr/>
            </a:pPr>
            <a:r>
              <a:rPr lang="en-US" sz="2800" i="1" dirty="0" smtClean="0">
                <a:effectLst>
                  <a:outerShdw blurRad="38100" dist="38100" dir="2700000" algn="tl">
                    <a:srgbClr val="000000">
                      <a:alpha val="43137"/>
                    </a:srgbClr>
                  </a:outerShdw>
                </a:effectLst>
                <a:latin typeface="Arial" pitchFamily="34" charset="0"/>
                <a:cs typeface="Arial" pitchFamily="34" charset="0"/>
              </a:rPr>
              <a:t>3.3.9 Control Room Essential Filtration Actuation Signal (CREFAS)</a:t>
            </a:r>
          </a:p>
          <a:p>
            <a:pPr lvl="1" eaLnBrk="1" hangingPunct="1">
              <a:lnSpc>
                <a:spcPct val="80000"/>
              </a:lnSpc>
              <a:buFont typeface="Wingdings 2" pitchFamily="18" charset="2"/>
              <a:buNone/>
              <a:defRPr/>
            </a:pPr>
            <a:endParaRPr lang="en-US" sz="2800" i="1" dirty="0" smtClean="0">
              <a:effectLst>
                <a:outerShdw blurRad="38100" dist="38100" dir="2700000" algn="tl">
                  <a:srgbClr val="000000">
                    <a:alpha val="43137"/>
                  </a:srgbClr>
                </a:outerShdw>
              </a:effectLst>
              <a:latin typeface="Arial" pitchFamily="34" charset="0"/>
              <a:cs typeface="Arial" pitchFamily="34" charset="0"/>
            </a:endParaRPr>
          </a:p>
          <a:p>
            <a:pPr eaLnBrk="1" hangingPunct="1">
              <a:lnSpc>
                <a:spcPct val="80000"/>
              </a:lnSpc>
              <a:defRPr/>
            </a:pPr>
            <a:r>
              <a:rPr lang="en-US" i="1" dirty="0" smtClean="0">
                <a:effectLst>
                  <a:outerShdw blurRad="38100" dist="38100" dir="2700000" algn="tl">
                    <a:srgbClr val="000000">
                      <a:alpha val="43137"/>
                    </a:srgbClr>
                  </a:outerShdw>
                </a:effectLst>
                <a:latin typeface="Arial" pitchFamily="34" charset="0"/>
                <a:cs typeface="Arial" pitchFamily="34" charset="0"/>
              </a:rPr>
              <a:t>ESFAS systems are very interconnected, and there are other tech specs affected</a:t>
            </a:r>
          </a:p>
          <a:p>
            <a:pPr lvl="1" eaLnBrk="1" hangingPunct="1">
              <a:lnSpc>
                <a:spcPct val="80000"/>
              </a:lnSpc>
              <a:defRPr/>
            </a:pPr>
            <a:endParaRPr lang="en-US" sz="2200" dirty="0" smtClean="0"/>
          </a:p>
          <a:p>
            <a:pPr eaLnBrk="1" hangingPunct="1">
              <a:lnSpc>
                <a:spcPct val="80000"/>
              </a:lnSpc>
              <a:defRPr/>
            </a:pPr>
            <a:endParaRPr lang="en-US" sz="2000" dirty="0" smtClean="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Rectangle 2"/>
          <p:cNvSpPr>
            <a:spLocks noGrp="1" noChangeArrowheads="1"/>
          </p:cNvSpPr>
          <p:nvPr>
            <p:ph type="title"/>
          </p:nvPr>
        </p:nvSpPr>
        <p:spPr>
          <a:xfrm>
            <a:off x="457200" y="390525"/>
            <a:ext cx="8229600" cy="781050"/>
          </a:xfrm>
        </p:spPr>
        <p:txBody>
          <a:bodyPr>
            <a:noAutofit/>
          </a:bodyPr>
          <a:lstStyle/>
          <a:p>
            <a:pPr eaLnBrk="1" fontAlgn="auto" hangingPunct="1">
              <a:spcAft>
                <a:spcPts val="0"/>
              </a:spcAft>
              <a:defRPr/>
            </a:pPr>
            <a:r>
              <a:rPr lang="en-US" sz="4400" dirty="0"/>
              <a:t>Tech Specs </a:t>
            </a:r>
            <a:r>
              <a:rPr lang="en-US" sz="4400" dirty="0" smtClean="0"/>
              <a:t>Relating </a:t>
            </a:r>
            <a:r>
              <a:rPr lang="en-US" sz="4400" dirty="0"/>
              <a:t>to ESFAS</a:t>
            </a:r>
          </a:p>
        </p:txBody>
      </p:sp>
      <p:sp>
        <p:nvSpPr>
          <p:cNvPr id="26627" name="Rectangle 3"/>
          <p:cNvSpPr>
            <a:spLocks noGrp="1" noChangeArrowheads="1"/>
          </p:cNvSpPr>
          <p:nvPr>
            <p:ph idx="1"/>
          </p:nvPr>
        </p:nvSpPr>
        <p:spPr>
          <a:xfrm>
            <a:off x="0" y="1981200"/>
            <a:ext cx="9144000" cy="3409950"/>
          </a:xfrm>
        </p:spPr>
        <p:txBody>
          <a:bodyPr>
            <a:normAutofit fontScale="92500" lnSpcReduction="10000"/>
          </a:bodyPr>
          <a:lstStyle/>
          <a:p>
            <a:pPr eaLnBrk="1" hangingPunct="1">
              <a:lnSpc>
                <a:spcPct val="80000"/>
              </a:lnSpc>
              <a:defRPr/>
            </a:pPr>
            <a:r>
              <a:rPr lang="en-US" i="1" dirty="0" smtClean="0">
                <a:effectLst>
                  <a:outerShdw blurRad="38100" dist="38100" dir="2700000" algn="tl">
                    <a:srgbClr val="000000">
                      <a:alpha val="43137"/>
                    </a:srgbClr>
                  </a:outerShdw>
                </a:effectLst>
                <a:latin typeface="Arial" pitchFamily="34" charset="0"/>
                <a:cs typeface="Arial" pitchFamily="34" charset="0"/>
              </a:rPr>
              <a:t>Section 3.7, Plant Systems</a:t>
            </a:r>
          </a:p>
          <a:p>
            <a:pPr lvl="1" eaLnBrk="1" hangingPunct="1">
              <a:lnSpc>
                <a:spcPct val="80000"/>
              </a:lnSpc>
              <a:defRPr/>
            </a:pPr>
            <a:r>
              <a:rPr lang="en-US" sz="2800" i="1" dirty="0" smtClean="0">
                <a:effectLst>
                  <a:outerShdw blurRad="38100" dist="38100" dir="2700000" algn="tl">
                    <a:srgbClr val="000000">
                      <a:alpha val="43137"/>
                    </a:srgbClr>
                  </a:outerShdw>
                </a:effectLst>
                <a:latin typeface="Arial" pitchFamily="34" charset="0"/>
                <a:cs typeface="Arial" pitchFamily="34" charset="0"/>
              </a:rPr>
              <a:t>3.7.11 Control Room Essential Filtration (CREFS) System</a:t>
            </a:r>
          </a:p>
          <a:p>
            <a:pPr lvl="1" eaLnBrk="1" hangingPunct="1">
              <a:lnSpc>
                <a:spcPct val="80000"/>
              </a:lnSpc>
              <a:defRPr/>
            </a:pPr>
            <a:r>
              <a:rPr lang="en-US" sz="2800" i="1" dirty="0" smtClean="0">
                <a:effectLst>
                  <a:outerShdw blurRad="38100" dist="38100" dir="2700000" algn="tl">
                    <a:srgbClr val="000000">
                      <a:alpha val="43137"/>
                    </a:srgbClr>
                  </a:outerShdw>
                </a:effectLst>
                <a:latin typeface="Arial" pitchFamily="34" charset="0"/>
                <a:cs typeface="Arial" pitchFamily="34" charset="0"/>
              </a:rPr>
              <a:t>3.7.12 Control Room Emergency Air Temperature Control System (CREATCS)</a:t>
            </a:r>
          </a:p>
          <a:p>
            <a:pPr lvl="1" eaLnBrk="1" hangingPunct="1">
              <a:lnSpc>
                <a:spcPct val="80000"/>
              </a:lnSpc>
              <a:defRPr/>
            </a:pPr>
            <a:r>
              <a:rPr lang="en-US" sz="2800" i="1" dirty="0" smtClean="0">
                <a:effectLst>
                  <a:outerShdw blurRad="38100" dist="38100" dir="2700000" algn="tl">
                    <a:srgbClr val="000000">
                      <a:alpha val="43137"/>
                    </a:srgbClr>
                  </a:outerShdw>
                </a:effectLst>
                <a:latin typeface="Arial" pitchFamily="34" charset="0"/>
                <a:cs typeface="Arial" pitchFamily="34" charset="0"/>
              </a:rPr>
              <a:t>3.7.13 Engineered Safety Feature (ESF) Pump Room Exhaust Air Cleanup System (PREACS)</a:t>
            </a:r>
          </a:p>
          <a:p>
            <a:pPr lvl="1" eaLnBrk="1" hangingPunct="1">
              <a:lnSpc>
                <a:spcPct val="80000"/>
              </a:lnSpc>
              <a:defRPr/>
            </a:pPr>
            <a:endParaRPr lang="en-US" sz="2800" i="1" dirty="0" smtClean="0">
              <a:effectLst>
                <a:outerShdw blurRad="38100" dist="38100" dir="2700000" algn="tl">
                  <a:srgbClr val="000000">
                    <a:alpha val="43137"/>
                  </a:srgbClr>
                </a:outerShdw>
              </a:effectLst>
              <a:latin typeface="Arial" pitchFamily="34" charset="0"/>
              <a:cs typeface="Arial" pitchFamily="34" charset="0"/>
            </a:endParaRPr>
          </a:p>
          <a:p>
            <a:pPr eaLnBrk="1" hangingPunct="1">
              <a:lnSpc>
                <a:spcPct val="80000"/>
              </a:lnSpc>
              <a:defRPr/>
            </a:pPr>
            <a:r>
              <a:rPr lang="en-US" i="1" dirty="0" smtClean="0">
                <a:effectLst>
                  <a:outerShdw blurRad="38100" dist="38100" dir="2700000" algn="tl">
                    <a:srgbClr val="000000">
                      <a:alpha val="43137"/>
                    </a:srgbClr>
                  </a:outerShdw>
                </a:effectLst>
                <a:latin typeface="Arial" pitchFamily="34" charset="0"/>
                <a:cs typeface="Arial" pitchFamily="34" charset="0"/>
              </a:rPr>
              <a:t>ESFAS systems are very interconnected, and there are other tech specs affected</a:t>
            </a:r>
          </a:p>
          <a:p>
            <a:pPr lvl="1" eaLnBrk="1" hangingPunct="1">
              <a:lnSpc>
                <a:spcPct val="80000"/>
              </a:lnSpc>
              <a:defRPr/>
            </a:pPr>
            <a:endParaRPr lang="en-US" sz="2200" dirty="0" smtClean="0"/>
          </a:p>
          <a:p>
            <a:pPr eaLnBrk="1" hangingPunct="1">
              <a:lnSpc>
                <a:spcPct val="80000"/>
              </a:lnSpc>
              <a:defRPr/>
            </a:pPr>
            <a:endParaRPr lang="en-US" sz="2000" dirty="0" smtClean="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290" name="Group 2"/>
          <p:cNvGrpSpPr>
            <a:grpSpLocks/>
          </p:cNvGrpSpPr>
          <p:nvPr/>
        </p:nvGrpSpPr>
        <p:grpSpPr bwMode="auto">
          <a:xfrm>
            <a:off x="-12700" y="914400"/>
            <a:ext cx="9156700" cy="5410200"/>
            <a:chOff x="72" y="80"/>
            <a:chExt cx="5607" cy="4163"/>
          </a:xfrm>
        </p:grpSpPr>
        <p:sp>
          <p:nvSpPr>
            <p:cNvPr id="12293" name="Freeform 3"/>
            <p:cNvSpPr>
              <a:spLocks/>
            </p:cNvSpPr>
            <p:nvPr/>
          </p:nvSpPr>
          <p:spPr bwMode="auto">
            <a:xfrm>
              <a:off x="94" y="88"/>
              <a:ext cx="5585" cy="4155"/>
            </a:xfrm>
            <a:custGeom>
              <a:avLst/>
              <a:gdLst>
                <a:gd name="T0" fmla="*/ 0 w 5585"/>
                <a:gd name="T1" fmla="*/ 0 h 4155"/>
                <a:gd name="T2" fmla="*/ 5584 w 5585"/>
                <a:gd name="T3" fmla="*/ 0 h 4155"/>
                <a:gd name="T4" fmla="*/ 5584 w 5585"/>
                <a:gd name="T5" fmla="*/ 4154 h 4155"/>
                <a:gd name="T6" fmla="*/ 0 w 5585"/>
                <a:gd name="T7" fmla="*/ 4154 h 4155"/>
                <a:gd name="T8" fmla="*/ 0 w 5585"/>
                <a:gd name="T9" fmla="*/ 0 h 4155"/>
                <a:gd name="T10" fmla="*/ 0 60000 65536"/>
                <a:gd name="T11" fmla="*/ 0 60000 65536"/>
                <a:gd name="T12" fmla="*/ 0 60000 65536"/>
                <a:gd name="T13" fmla="*/ 0 60000 65536"/>
                <a:gd name="T14" fmla="*/ 0 60000 65536"/>
                <a:gd name="T15" fmla="*/ 0 w 5585"/>
                <a:gd name="T16" fmla="*/ 0 h 4155"/>
                <a:gd name="T17" fmla="*/ 5585 w 5585"/>
                <a:gd name="T18" fmla="*/ 4155 h 4155"/>
              </a:gdLst>
              <a:ahLst/>
              <a:cxnLst>
                <a:cxn ang="T10">
                  <a:pos x="T0" y="T1"/>
                </a:cxn>
                <a:cxn ang="T11">
                  <a:pos x="T2" y="T3"/>
                </a:cxn>
                <a:cxn ang="T12">
                  <a:pos x="T4" y="T5"/>
                </a:cxn>
                <a:cxn ang="T13">
                  <a:pos x="T6" y="T7"/>
                </a:cxn>
                <a:cxn ang="T14">
                  <a:pos x="T8" y="T9"/>
                </a:cxn>
              </a:cxnLst>
              <a:rect l="T15" t="T16" r="T17" b="T18"/>
              <a:pathLst>
                <a:path w="5585" h="4155">
                  <a:moveTo>
                    <a:pt x="0" y="0"/>
                  </a:moveTo>
                  <a:lnTo>
                    <a:pt x="5584" y="0"/>
                  </a:lnTo>
                  <a:lnTo>
                    <a:pt x="5584" y="4154"/>
                  </a:lnTo>
                  <a:lnTo>
                    <a:pt x="0" y="4154"/>
                  </a:lnTo>
                  <a:lnTo>
                    <a:pt x="0" y="0"/>
                  </a:lnTo>
                </a:path>
              </a:pathLst>
            </a:custGeom>
            <a:gradFill rotWithShape="0">
              <a:gsLst>
                <a:gs pos="0">
                  <a:srgbClr val="F8EAC6"/>
                </a:gs>
                <a:gs pos="100000">
                  <a:srgbClr val="FAF0D7"/>
                </a:gs>
              </a:gsLst>
              <a:lin ang="5400000" scaled="1"/>
            </a:gradFill>
            <a:ln w="50800" cap="rnd" cmpd="sng">
              <a:solidFill>
                <a:srgbClr val="000000"/>
              </a:solidFill>
              <a:prstDash val="solid"/>
              <a:round/>
              <a:headEnd type="none" w="med" len="med"/>
              <a:tailEnd type="none" w="med" len="med"/>
            </a:ln>
          </p:spPr>
          <p:txBody>
            <a:bodyPr/>
            <a:lstStyle/>
            <a:p>
              <a:endParaRPr lang="en-US"/>
            </a:p>
          </p:txBody>
        </p:sp>
        <p:sp>
          <p:nvSpPr>
            <p:cNvPr id="12294" name="Freeform 4"/>
            <p:cNvSpPr>
              <a:spLocks/>
            </p:cNvSpPr>
            <p:nvPr/>
          </p:nvSpPr>
          <p:spPr bwMode="auto">
            <a:xfrm>
              <a:off x="556" y="642"/>
              <a:ext cx="4507" cy="3508"/>
            </a:xfrm>
            <a:custGeom>
              <a:avLst/>
              <a:gdLst>
                <a:gd name="T0" fmla="*/ 11 w 4507"/>
                <a:gd name="T1" fmla="*/ 3507 h 3508"/>
                <a:gd name="T2" fmla="*/ 0 w 4507"/>
                <a:gd name="T3" fmla="*/ 3055 h 3508"/>
                <a:gd name="T4" fmla="*/ 8 w 4507"/>
                <a:gd name="T5" fmla="*/ 1715 h 3508"/>
                <a:gd name="T6" fmla="*/ 1051 w 4507"/>
                <a:gd name="T7" fmla="*/ 1712 h 3508"/>
                <a:gd name="T8" fmla="*/ 1048 w 4507"/>
                <a:gd name="T9" fmla="*/ 708 h 3508"/>
                <a:gd name="T10" fmla="*/ 1062 w 4507"/>
                <a:gd name="T11" fmla="*/ 645 h 3508"/>
                <a:gd name="T12" fmla="*/ 1070 w 4507"/>
                <a:gd name="T13" fmla="*/ 577 h 3508"/>
                <a:gd name="T14" fmla="*/ 1088 w 4507"/>
                <a:gd name="T15" fmla="*/ 512 h 3508"/>
                <a:gd name="T16" fmla="*/ 1108 w 4507"/>
                <a:gd name="T17" fmla="*/ 444 h 3508"/>
                <a:gd name="T18" fmla="*/ 1149 w 4507"/>
                <a:gd name="T19" fmla="*/ 378 h 3508"/>
                <a:gd name="T20" fmla="*/ 1189 w 4507"/>
                <a:gd name="T21" fmla="*/ 307 h 3508"/>
                <a:gd name="T22" fmla="*/ 1263 w 4507"/>
                <a:gd name="T23" fmla="*/ 241 h 3508"/>
                <a:gd name="T24" fmla="*/ 1329 w 4507"/>
                <a:gd name="T25" fmla="*/ 174 h 3508"/>
                <a:gd name="T26" fmla="*/ 1426 w 4507"/>
                <a:gd name="T27" fmla="*/ 108 h 3508"/>
                <a:gd name="T28" fmla="*/ 1497 w 4507"/>
                <a:gd name="T29" fmla="*/ 74 h 3508"/>
                <a:gd name="T30" fmla="*/ 1593 w 4507"/>
                <a:gd name="T31" fmla="*/ 42 h 3508"/>
                <a:gd name="T32" fmla="*/ 1665 w 4507"/>
                <a:gd name="T33" fmla="*/ 20 h 3508"/>
                <a:gd name="T34" fmla="*/ 1770 w 4507"/>
                <a:gd name="T35" fmla="*/ 0 h 3508"/>
                <a:gd name="T36" fmla="*/ 1887 w 4507"/>
                <a:gd name="T37" fmla="*/ 5 h 3508"/>
                <a:gd name="T38" fmla="*/ 1959 w 4507"/>
                <a:gd name="T39" fmla="*/ 5 h 3508"/>
                <a:gd name="T40" fmla="*/ 2032 w 4507"/>
                <a:gd name="T41" fmla="*/ 22 h 3508"/>
                <a:gd name="T42" fmla="*/ 2132 w 4507"/>
                <a:gd name="T43" fmla="*/ 48 h 3508"/>
                <a:gd name="T44" fmla="*/ 2212 w 4507"/>
                <a:gd name="T45" fmla="*/ 74 h 3508"/>
                <a:gd name="T46" fmla="*/ 2280 w 4507"/>
                <a:gd name="T47" fmla="*/ 105 h 3508"/>
                <a:gd name="T48" fmla="*/ 2348 w 4507"/>
                <a:gd name="T49" fmla="*/ 142 h 3508"/>
                <a:gd name="T50" fmla="*/ 2425 w 4507"/>
                <a:gd name="T51" fmla="*/ 207 h 3508"/>
                <a:gd name="T52" fmla="*/ 2479 w 4507"/>
                <a:gd name="T53" fmla="*/ 264 h 3508"/>
                <a:gd name="T54" fmla="*/ 2547 w 4507"/>
                <a:gd name="T55" fmla="*/ 349 h 3508"/>
                <a:gd name="T56" fmla="*/ 2587 w 4507"/>
                <a:gd name="T57" fmla="*/ 432 h 3508"/>
                <a:gd name="T58" fmla="*/ 2610 w 4507"/>
                <a:gd name="T59" fmla="*/ 481 h 3508"/>
                <a:gd name="T60" fmla="*/ 2641 w 4507"/>
                <a:gd name="T61" fmla="*/ 562 h 3508"/>
                <a:gd name="T62" fmla="*/ 2653 w 4507"/>
                <a:gd name="T63" fmla="*/ 634 h 3508"/>
                <a:gd name="T64" fmla="*/ 2658 w 4507"/>
                <a:gd name="T65" fmla="*/ 720 h 3508"/>
                <a:gd name="T66" fmla="*/ 2647 w 4507"/>
                <a:gd name="T67" fmla="*/ 1178 h 3508"/>
                <a:gd name="T68" fmla="*/ 4474 w 4507"/>
                <a:gd name="T69" fmla="*/ 1175 h 3508"/>
                <a:gd name="T70" fmla="*/ 4477 w 4507"/>
                <a:gd name="T71" fmla="*/ 3077 h 3508"/>
                <a:gd name="T72" fmla="*/ 4506 w 4507"/>
                <a:gd name="T73" fmla="*/ 3499 h 3508"/>
                <a:gd name="T74" fmla="*/ 11 w 4507"/>
                <a:gd name="T75" fmla="*/ 3507 h 3508"/>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4507"/>
                <a:gd name="T115" fmla="*/ 0 h 3508"/>
                <a:gd name="T116" fmla="*/ 4507 w 4507"/>
                <a:gd name="T117" fmla="*/ 3508 h 3508"/>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4507" h="3508">
                  <a:moveTo>
                    <a:pt x="11" y="3507"/>
                  </a:moveTo>
                  <a:lnTo>
                    <a:pt x="0" y="3055"/>
                  </a:lnTo>
                  <a:lnTo>
                    <a:pt x="8" y="1715"/>
                  </a:lnTo>
                  <a:lnTo>
                    <a:pt x="1051" y="1712"/>
                  </a:lnTo>
                  <a:lnTo>
                    <a:pt x="1048" y="708"/>
                  </a:lnTo>
                  <a:lnTo>
                    <a:pt x="1062" y="645"/>
                  </a:lnTo>
                  <a:lnTo>
                    <a:pt x="1070" y="577"/>
                  </a:lnTo>
                  <a:lnTo>
                    <a:pt x="1088" y="512"/>
                  </a:lnTo>
                  <a:lnTo>
                    <a:pt x="1108" y="444"/>
                  </a:lnTo>
                  <a:lnTo>
                    <a:pt x="1149" y="378"/>
                  </a:lnTo>
                  <a:lnTo>
                    <a:pt x="1189" y="307"/>
                  </a:lnTo>
                  <a:lnTo>
                    <a:pt x="1263" y="241"/>
                  </a:lnTo>
                  <a:lnTo>
                    <a:pt x="1329" y="174"/>
                  </a:lnTo>
                  <a:lnTo>
                    <a:pt x="1426" y="108"/>
                  </a:lnTo>
                  <a:lnTo>
                    <a:pt x="1497" y="74"/>
                  </a:lnTo>
                  <a:lnTo>
                    <a:pt x="1593" y="42"/>
                  </a:lnTo>
                  <a:lnTo>
                    <a:pt x="1665" y="20"/>
                  </a:lnTo>
                  <a:lnTo>
                    <a:pt x="1770" y="0"/>
                  </a:lnTo>
                  <a:lnTo>
                    <a:pt x="1887" y="5"/>
                  </a:lnTo>
                  <a:lnTo>
                    <a:pt x="1959" y="5"/>
                  </a:lnTo>
                  <a:lnTo>
                    <a:pt x="2032" y="22"/>
                  </a:lnTo>
                  <a:lnTo>
                    <a:pt x="2132" y="48"/>
                  </a:lnTo>
                  <a:lnTo>
                    <a:pt x="2212" y="74"/>
                  </a:lnTo>
                  <a:lnTo>
                    <a:pt x="2280" y="105"/>
                  </a:lnTo>
                  <a:lnTo>
                    <a:pt x="2348" y="142"/>
                  </a:lnTo>
                  <a:lnTo>
                    <a:pt x="2425" y="207"/>
                  </a:lnTo>
                  <a:lnTo>
                    <a:pt x="2479" y="264"/>
                  </a:lnTo>
                  <a:lnTo>
                    <a:pt x="2547" y="349"/>
                  </a:lnTo>
                  <a:lnTo>
                    <a:pt x="2587" y="432"/>
                  </a:lnTo>
                  <a:lnTo>
                    <a:pt x="2610" y="481"/>
                  </a:lnTo>
                  <a:lnTo>
                    <a:pt x="2641" y="562"/>
                  </a:lnTo>
                  <a:lnTo>
                    <a:pt x="2653" y="634"/>
                  </a:lnTo>
                  <a:lnTo>
                    <a:pt x="2658" y="720"/>
                  </a:lnTo>
                  <a:lnTo>
                    <a:pt x="2647" y="1178"/>
                  </a:lnTo>
                  <a:lnTo>
                    <a:pt x="4474" y="1175"/>
                  </a:lnTo>
                  <a:lnTo>
                    <a:pt x="4477" y="3077"/>
                  </a:lnTo>
                  <a:lnTo>
                    <a:pt x="4506" y="3499"/>
                  </a:lnTo>
                  <a:lnTo>
                    <a:pt x="11" y="3507"/>
                  </a:lnTo>
                </a:path>
              </a:pathLst>
            </a:custGeom>
            <a:solidFill>
              <a:srgbClr val="EBEBEB"/>
            </a:solidFill>
            <a:ln w="12700" cap="rnd" cmpd="sng">
              <a:noFill/>
              <a:prstDash val="solid"/>
              <a:round/>
              <a:headEnd type="none" w="med" len="med"/>
              <a:tailEnd type="none" w="med" len="med"/>
            </a:ln>
          </p:spPr>
          <p:txBody>
            <a:bodyPr/>
            <a:lstStyle/>
            <a:p>
              <a:endParaRPr lang="en-US"/>
            </a:p>
          </p:txBody>
        </p:sp>
        <p:sp>
          <p:nvSpPr>
            <p:cNvPr id="12295" name="Freeform 5"/>
            <p:cNvSpPr>
              <a:spLocks/>
            </p:cNvSpPr>
            <p:nvPr/>
          </p:nvSpPr>
          <p:spPr bwMode="auto">
            <a:xfrm>
              <a:off x="1670" y="1366"/>
              <a:ext cx="1469" cy="2575"/>
            </a:xfrm>
            <a:custGeom>
              <a:avLst/>
              <a:gdLst>
                <a:gd name="T0" fmla="*/ 0 w 1469"/>
                <a:gd name="T1" fmla="*/ 0 h 2575"/>
                <a:gd name="T2" fmla="*/ 0 w 1469"/>
                <a:gd name="T3" fmla="*/ 2437 h 2575"/>
                <a:gd name="T4" fmla="*/ 499 w 1469"/>
                <a:gd name="T5" fmla="*/ 2437 h 2575"/>
                <a:gd name="T6" fmla="*/ 499 w 1469"/>
                <a:gd name="T7" fmla="*/ 2574 h 2575"/>
                <a:gd name="T8" fmla="*/ 969 w 1469"/>
                <a:gd name="T9" fmla="*/ 2574 h 2575"/>
                <a:gd name="T10" fmla="*/ 969 w 1469"/>
                <a:gd name="T11" fmla="*/ 2437 h 2575"/>
                <a:gd name="T12" fmla="*/ 1468 w 1469"/>
                <a:gd name="T13" fmla="*/ 2437 h 2575"/>
                <a:gd name="T14" fmla="*/ 1468 w 1469"/>
                <a:gd name="T15" fmla="*/ 0 h 2575"/>
                <a:gd name="T16" fmla="*/ 0 60000 65536"/>
                <a:gd name="T17" fmla="*/ 0 60000 65536"/>
                <a:gd name="T18" fmla="*/ 0 60000 65536"/>
                <a:gd name="T19" fmla="*/ 0 60000 65536"/>
                <a:gd name="T20" fmla="*/ 0 60000 65536"/>
                <a:gd name="T21" fmla="*/ 0 60000 65536"/>
                <a:gd name="T22" fmla="*/ 0 60000 65536"/>
                <a:gd name="T23" fmla="*/ 0 60000 65536"/>
                <a:gd name="T24" fmla="*/ 0 w 1469"/>
                <a:gd name="T25" fmla="*/ 0 h 2575"/>
                <a:gd name="T26" fmla="*/ 1469 w 1469"/>
                <a:gd name="T27" fmla="*/ 2575 h 257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469" h="2575">
                  <a:moveTo>
                    <a:pt x="0" y="0"/>
                  </a:moveTo>
                  <a:lnTo>
                    <a:pt x="0" y="2437"/>
                  </a:lnTo>
                  <a:lnTo>
                    <a:pt x="499" y="2437"/>
                  </a:lnTo>
                  <a:lnTo>
                    <a:pt x="499" y="2574"/>
                  </a:lnTo>
                  <a:lnTo>
                    <a:pt x="969" y="2574"/>
                  </a:lnTo>
                  <a:lnTo>
                    <a:pt x="969" y="2437"/>
                  </a:lnTo>
                  <a:lnTo>
                    <a:pt x="1468" y="2437"/>
                  </a:lnTo>
                  <a:lnTo>
                    <a:pt x="1468" y="0"/>
                  </a:lnTo>
                </a:path>
              </a:pathLst>
            </a:custGeom>
            <a:solidFill>
              <a:srgbClr val="EBEBEB"/>
            </a:solidFill>
            <a:ln w="25400" cap="rnd" cmpd="sng">
              <a:solidFill>
                <a:srgbClr val="000000"/>
              </a:solidFill>
              <a:prstDash val="solid"/>
              <a:round/>
              <a:headEnd type="none" w="med" len="med"/>
              <a:tailEnd type="none" w="med" len="med"/>
            </a:ln>
          </p:spPr>
          <p:txBody>
            <a:bodyPr/>
            <a:lstStyle/>
            <a:p>
              <a:endParaRPr lang="en-US"/>
            </a:p>
          </p:txBody>
        </p:sp>
        <p:sp>
          <p:nvSpPr>
            <p:cNvPr id="12296" name="Freeform 6"/>
            <p:cNvSpPr>
              <a:spLocks/>
            </p:cNvSpPr>
            <p:nvPr/>
          </p:nvSpPr>
          <p:spPr bwMode="auto">
            <a:xfrm>
              <a:off x="2429" y="2462"/>
              <a:ext cx="95" cy="445"/>
            </a:xfrm>
            <a:custGeom>
              <a:avLst/>
              <a:gdLst>
                <a:gd name="T0" fmla="*/ 29 w 95"/>
                <a:gd name="T1" fmla="*/ 444 h 445"/>
                <a:gd name="T2" fmla="*/ 30 w 95"/>
                <a:gd name="T3" fmla="*/ 311 h 445"/>
                <a:gd name="T4" fmla="*/ 16 w 95"/>
                <a:gd name="T5" fmla="*/ 311 h 445"/>
                <a:gd name="T6" fmla="*/ 3 w 95"/>
                <a:gd name="T7" fmla="*/ 304 h 445"/>
                <a:gd name="T8" fmla="*/ 0 w 95"/>
                <a:gd name="T9" fmla="*/ 300 h 445"/>
                <a:gd name="T10" fmla="*/ 0 w 95"/>
                <a:gd name="T11" fmla="*/ 61 h 445"/>
                <a:gd name="T12" fmla="*/ 8 w 95"/>
                <a:gd name="T13" fmla="*/ 36 h 445"/>
                <a:gd name="T14" fmla="*/ 22 w 95"/>
                <a:gd name="T15" fmla="*/ 15 h 445"/>
                <a:gd name="T16" fmla="*/ 37 w 95"/>
                <a:gd name="T17" fmla="*/ 4 h 445"/>
                <a:gd name="T18" fmla="*/ 51 w 95"/>
                <a:gd name="T19" fmla="*/ 0 h 445"/>
                <a:gd name="T20" fmla="*/ 73 w 95"/>
                <a:gd name="T21" fmla="*/ 13 h 445"/>
                <a:gd name="T22" fmla="*/ 89 w 95"/>
                <a:gd name="T23" fmla="*/ 44 h 445"/>
                <a:gd name="T24" fmla="*/ 93 w 95"/>
                <a:gd name="T25" fmla="*/ 76 h 445"/>
                <a:gd name="T26" fmla="*/ 94 w 95"/>
                <a:gd name="T27" fmla="*/ 303 h 445"/>
                <a:gd name="T28" fmla="*/ 85 w 95"/>
                <a:gd name="T29" fmla="*/ 311 h 445"/>
                <a:gd name="T30" fmla="*/ 69 w 95"/>
                <a:gd name="T31" fmla="*/ 311 h 445"/>
                <a:gd name="T32" fmla="*/ 69 w 95"/>
                <a:gd name="T33" fmla="*/ 442 h 445"/>
                <a:gd name="T34" fmla="*/ 29 w 95"/>
                <a:gd name="T35" fmla="*/ 444 h 445"/>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95"/>
                <a:gd name="T55" fmla="*/ 0 h 445"/>
                <a:gd name="T56" fmla="*/ 95 w 95"/>
                <a:gd name="T57" fmla="*/ 445 h 445"/>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95" h="445">
                  <a:moveTo>
                    <a:pt x="29" y="444"/>
                  </a:moveTo>
                  <a:lnTo>
                    <a:pt x="30" y="311"/>
                  </a:lnTo>
                  <a:lnTo>
                    <a:pt x="16" y="311"/>
                  </a:lnTo>
                  <a:lnTo>
                    <a:pt x="3" y="304"/>
                  </a:lnTo>
                  <a:lnTo>
                    <a:pt x="0" y="300"/>
                  </a:lnTo>
                  <a:lnTo>
                    <a:pt x="0" y="61"/>
                  </a:lnTo>
                  <a:lnTo>
                    <a:pt x="8" y="36"/>
                  </a:lnTo>
                  <a:lnTo>
                    <a:pt x="22" y="15"/>
                  </a:lnTo>
                  <a:lnTo>
                    <a:pt x="37" y="4"/>
                  </a:lnTo>
                  <a:lnTo>
                    <a:pt x="51" y="0"/>
                  </a:lnTo>
                  <a:lnTo>
                    <a:pt x="73" y="13"/>
                  </a:lnTo>
                  <a:lnTo>
                    <a:pt x="89" y="44"/>
                  </a:lnTo>
                  <a:lnTo>
                    <a:pt x="93" y="76"/>
                  </a:lnTo>
                  <a:lnTo>
                    <a:pt x="94" y="303"/>
                  </a:lnTo>
                  <a:lnTo>
                    <a:pt x="85" y="311"/>
                  </a:lnTo>
                  <a:lnTo>
                    <a:pt x="69" y="311"/>
                  </a:lnTo>
                  <a:lnTo>
                    <a:pt x="69" y="442"/>
                  </a:lnTo>
                  <a:lnTo>
                    <a:pt x="29" y="444"/>
                  </a:lnTo>
                </a:path>
              </a:pathLst>
            </a:custGeom>
            <a:gradFill rotWithShape="0">
              <a:gsLst>
                <a:gs pos="0">
                  <a:srgbClr val="FFD3D3"/>
                </a:gs>
                <a:gs pos="100000">
                  <a:srgbClr val="FF2525"/>
                </a:gs>
              </a:gsLst>
              <a:lin ang="5400000" scaled="1"/>
            </a:gradFill>
            <a:ln w="12700" cap="rnd" cmpd="sng">
              <a:noFill/>
              <a:prstDash val="solid"/>
              <a:round/>
              <a:headEnd type="none" w="med" len="med"/>
              <a:tailEnd type="none" w="med" len="med"/>
            </a:ln>
          </p:spPr>
          <p:txBody>
            <a:bodyPr/>
            <a:lstStyle/>
            <a:p>
              <a:endParaRPr lang="en-US"/>
            </a:p>
          </p:txBody>
        </p:sp>
        <p:sp>
          <p:nvSpPr>
            <p:cNvPr id="12297" name="Freeform 7"/>
            <p:cNvSpPr>
              <a:spLocks/>
            </p:cNvSpPr>
            <p:nvPr/>
          </p:nvSpPr>
          <p:spPr bwMode="auto">
            <a:xfrm>
              <a:off x="90" y="80"/>
              <a:ext cx="5584" cy="3935"/>
            </a:xfrm>
            <a:custGeom>
              <a:avLst/>
              <a:gdLst>
                <a:gd name="T0" fmla="*/ 0 w 5584"/>
                <a:gd name="T1" fmla="*/ 0 h 3935"/>
                <a:gd name="T2" fmla="*/ 5583 w 5584"/>
                <a:gd name="T3" fmla="*/ 0 h 3935"/>
                <a:gd name="T4" fmla="*/ 5583 w 5584"/>
                <a:gd name="T5" fmla="*/ 3934 h 3935"/>
                <a:gd name="T6" fmla="*/ 0 w 5584"/>
                <a:gd name="T7" fmla="*/ 3934 h 3935"/>
                <a:gd name="T8" fmla="*/ 0 w 5584"/>
                <a:gd name="T9" fmla="*/ 0 h 3935"/>
                <a:gd name="T10" fmla="*/ 0 60000 65536"/>
                <a:gd name="T11" fmla="*/ 0 60000 65536"/>
                <a:gd name="T12" fmla="*/ 0 60000 65536"/>
                <a:gd name="T13" fmla="*/ 0 60000 65536"/>
                <a:gd name="T14" fmla="*/ 0 60000 65536"/>
                <a:gd name="T15" fmla="*/ 0 w 5584"/>
                <a:gd name="T16" fmla="*/ 0 h 3935"/>
                <a:gd name="T17" fmla="*/ 5584 w 5584"/>
                <a:gd name="T18" fmla="*/ 3935 h 3935"/>
              </a:gdLst>
              <a:ahLst/>
              <a:cxnLst>
                <a:cxn ang="T10">
                  <a:pos x="T0" y="T1"/>
                </a:cxn>
                <a:cxn ang="T11">
                  <a:pos x="T2" y="T3"/>
                </a:cxn>
                <a:cxn ang="T12">
                  <a:pos x="T4" y="T5"/>
                </a:cxn>
                <a:cxn ang="T13">
                  <a:pos x="T6" y="T7"/>
                </a:cxn>
                <a:cxn ang="T14">
                  <a:pos x="T8" y="T9"/>
                </a:cxn>
              </a:cxnLst>
              <a:rect l="T15" t="T16" r="T17" b="T18"/>
              <a:pathLst>
                <a:path w="5584" h="3935">
                  <a:moveTo>
                    <a:pt x="0" y="0"/>
                  </a:moveTo>
                  <a:lnTo>
                    <a:pt x="5583" y="0"/>
                  </a:lnTo>
                  <a:lnTo>
                    <a:pt x="5583" y="3934"/>
                  </a:lnTo>
                  <a:lnTo>
                    <a:pt x="0" y="3934"/>
                  </a:lnTo>
                  <a:lnTo>
                    <a:pt x="0" y="0"/>
                  </a:lnTo>
                </a:path>
              </a:pathLst>
            </a:custGeom>
            <a:noFill/>
            <a:ln w="12700" cap="rnd" cmpd="sng">
              <a:noFill/>
              <a:prstDash val="solid"/>
              <a:round/>
              <a:headEnd type="none" w="med" len="med"/>
              <a:tailEnd type="none" w="med" len="med"/>
            </a:ln>
          </p:spPr>
          <p:txBody>
            <a:bodyPr/>
            <a:lstStyle/>
            <a:p>
              <a:endParaRPr lang="en-US"/>
            </a:p>
          </p:txBody>
        </p:sp>
        <p:sp>
          <p:nvSpPr>
            <p:cNvPr id="12298" name="Freeform 8"/>
            <p:cNvSpPr>
              <a:spLocks/>
            </p:cNvSpPr>
            <p:nvPr/>
          </p:nvSpPr>
          <p:spPr bwMode="auto">
            <a:xfrm>
              <a:off x="107" y="3709"/>
              <a:ext cx="5556" cy="517"/>
            </a:xfrm>
            <a:custGeom>
              <a:avLst/>
              <a:gdLst>
                <a:gd name="T0" fmla="*/ 0 w 5556"/>
                <a:gd name="T1" fmla="*/ 516 h 517"/>
                <a:gd name="T2" fmla="*/ 5555 w 5556"/>
                <a:gd name="T3" fmla="*/ 516 h 517"/>
                <a:gd name="T4" fmla="*/ 5555 w 5556"/>
                <a:gd name="T5" fmla="*/ 18 h 517"/>
                <a:gd name="T6" fmla="*/ 3094 w 5556"/>
                <a:gd name="T7" fmla="*/ 14 h 517"/>
                <a:gd name="T8" fmla="*/ 3085 w 5556"/>
                <a:gd name="T9" fmla="*/ 132 h 517"/>
                <a:gd name="T10" fmla="*/ 2612 w 5556"/>
                <a:gd name="T11" fmla="*/ 143 h 517"/>
                <a:gd name="T12" fmla="*/ 2606 w 5556"/>
                <a:gd name="T13" fmla="*/ 289 h 517"/>
                <a:gd name="T14" fmla="*/ 2007 w 5556"/>
                <a:gd name="T15" fmla="*/ 309 h 517"/>
                <a:gd name="T16" fmla="*/ 2007 w 5556"/>
                <a:gd name="T17" fmla="*/ 149 h 517"/>
                <a:gd name="T18" fmla="*/ 1513 w 5556"/>
                <a:gd name="T19" fmla="*/ 154 h 517"/>
                <a:gd name="T20" fmla="*/ 1513 w 5556"/>
                <a:gd name="T21" fmla="*/ 0 h 517"/>
                <a:gd name="T22" fmla="*/ 0 w 5556"/>
                <a:gd name="T23" fmla="*/ 0 h 517"/>
                <a:gd name="T24" fmla="*/ 0 w 5556"/>
                <a:gd name="T25" fmla="*/ 516 h 517"/>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5556"/>
                <a:gd name="T40" fmla="*/ 0 h 517"/>
                <a:gd name="T41" fmla="*/ 5556 w 5556"/>
                <a:gd name="T42" fmla="*/ 517 h 517"/>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5556" h="517">
                  <a:moveTo>
                    <a:pt x="0" y="516"/>
                  </a:moveTo>
                  <a:lnTo>
                    <a:pt x="5555" y="516"/>
                  </a:lnTo>
                  <a:lnTo>
                    <a:pt x="5555" y="18"/>
                  </a:lnTo>
                  <a:lnTo>
                    <a:pt x="3094" y="14"/>
                  </a:lnTo>
                  <a:lnTo>
                    <a:pt x="3085" y="132"/>
                  </a:lnTo>
                  <a:lnTo>
                    <a:pt x="2612" y="143"/>
                  </a:lnTo>
                  <a:lnTo>
                    <a:pt x="2606" y="289"/>
                  </a:lnTo>
                  <a:lnTo>
                    <a:pt x="2007" y="309"/>
                  </a:lnTo>
                  <a:lnTo>
                    <a:pt x="2007" y="149"/>
                  </a:lnTo>
                  <a:lnTo>
                    <a:pt x="1513" y="154"/>
                  </a:lnTo>
                  <a:lnTo>
                    <a:pt x="1513" y="0"/>
                  </a:lnTo>
                  <a:lnTo>
                    <a:pt x="0" y="0"/>
                  </a:lnTo>
                  <a:lnTo>
                    <a:pt x="0" y="516"/>
                  </a:lnTo>
                </a:path>
              </a:pathLst>
            </a:custGeom>
            <a:solidFill>
              <a:srgbClr val="BFBFBF"/>
            </a:solidFill>
            <a:ln w="12700" cap="rnd" cmpd="sng">
              <a:noFill/>
              <a:prstDash val="solid"/>
              <a:round/>
              <a:headEnd type="none" w="med" len="med"/>
              <a:tailEnd type="none" w="med" len="med"/>
            </a:ln>
          </p:spPr>
          <p:txBody>
            <a:bodyPr/>
            <a:lstStyle/>
            <a:p>
              <a:endParaRPr lang="en-US"/>
            </a:p>
          </p:txBody>
        </p:sp>
        <p:sp>
          <p:nvSpPr>
            <p:cNvPr id="12299" name="Freeform 9"/>
            <p:cNvSpPr>
              <a:spLocks/>
            </p:cNvSpPr>
            <p:nvPr/>
          </p:nvSpPr>
          <p:spPr bwMode="auto">
            <a:xfrm>
              <a:off x="1680" y="1366"/>
              <a:ext cx="1459" cy="2565"/>
            </a:xfrm>
            <a:custGeom>
              <a:avLst/>
              <a:gdLst>
                <a:gd name="T0" fmla="*/ 0 w 1459"/>
                <a:gd name="T1" fmla="*/ 0 h 2565"/>
                <a:gd name="T2" fmla="*/ 0 w 1459"/>
                <a:gd name="T3" fmla="*/ 2428 h 2565"/>
                <a:gd name="T4" fmla="*/ 495 w 1459"/>
                <a:gd name="T5" fmla="*/ 2428 h 2565"/>
                <a:gd name="T6" fmla="*/ 495 w 1459"/>
                <a:gd name="T7" fmla="*/ 2564 h 2565"/>
                <a:gd name="T8" fmla="*/ 963 w 1459"/>
                <a:gd name="T9" fmla="*/ 2564 h 2565"/>
                <a:gd name="T10" fmla="*/ 963 w 1459"/>
                <a:gd name="T11" fmla="*/ 2428 h 2565"/>
                <a:gd name="T12" fmla="*/ 1458 w 1459"/>
                <a:gd name="T13" fmla="*/ 2428 h 2565"/>
                <a:gd name="T14" fmla="*/ 1458 w 1459"/>
                <a:gd name="T15" fmla="*/ 0 h 2565"/>
                <a:gd name="T16" fmla="*/ 0 w 1459"/>
                <a:gd name="T17" fmla="*/ 0 h 256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459"/>
                <a:gd name="T28" fmla="*/ 0 h 2565"/>
                <a:gd name="T29" fmla="*/ 1459 w 1459"/>
                <a:gd name="T30" fmla="*/ 2565 h 256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459" h="2565">
                  <a:moveTo>
                    <a:pt x="0" y="0"/>
                  </a:moveTo>
                  <a:lnTo>
                    <a:pt x="0" y="2428"/>
                  </a:lnTo>
                  <a:lnTo>
                    <a:pt x="495" y="2428"/>
                  </a:lnTo>
                  <a:lnTo>
                    <a:pt x="495" y="2564"/>
                  </a:lnTo>
                  <a:lnTo>
                    <a:pt x="963" y="2564"/>
                  </a:lnTo>
                  <a:lnTo>
                    <a:pt x="963" y="2428"/>
                  </a:lnTo>
                  <a:lnTo>
                    <a:pt x="1458" y="2428"/>
                  </a:lnTo>
                  <a:lnTo>
                    <a:pt x="1458" y="0"/>
                  </a:lnTo>
                  <a:lnTo>
                    <a:pt x="0" y="0"/>
                  </a:lnTo>
                </a:path>
              </a:pathLst>
            </a:custGeom>
            <a:noFill/>
            <a:ln w="12700" cap="rnd" cmpd="sng">
              <a:noFill/>
              <a:prstDash val="solid"/>
              <a:round/>
              <a:headEnd type="none" w="med" len="med"/>
              <a:tailEnd type="none" w="med" len="med"/>
            </a:ln>
          </p:spPr>
          <p:txBody>
            <a:bodyPr/>
            <a:lstStyle/>
            <a:p>
              <a:endParaRPr lang="en-US"/>
            </a:p>
          </p:txBody>
        </p:sp>
        <p:sp>
          <p:nvSpPr>
            <p:cNvPr id="12300" name="Freeform 10"/>
            <p:cNvSpPr>
              <a:spLocks/>
            </p:cNvSpPr>
            <p:nvPr/>
          </p:nvSpPr>
          <p:spPr bwMode="auto">
            <a:xfrm>
              <a:off x="1680" y="704"/>
              <a:ext cx="1459" cy="673"/>
            </a:xfrm>
            <a:custGeom>
              <a:avLst/>
              <a:gdLst>
                <a:gd name="T0" fmla="*/ 0 w 1459"/>
                <a:gd name="T1" fmla="*/ 672 h 673"/>
                <a:gd name="T2" fmla="*/ 3 w 1459"/>
                <a:gd name="T3" fmla="*/ 625 h 673"/>
                <a:gd name="T4" fmla="*/ 6 w 1459"/>
                <a:gd name="T5" fmla="*/ 576 h 673"/>
                <a:gd name="T6" fmla="*/ 14 w 1459"/>
                <a:gd name="T7" fmla="*/ 534 h 673"/>
                <a:gd name="T8" fmla="*/ 23 w 1459"/>
                <a:gd name="T9" fmla="*/ 490 h 673"/>
                <a:gd name="T10" fmla="*/ 34 w 1459"/>
                <a:gd name="T11" fmla="*/ 450 h 673"/>
                <a:gd name="T12" fmla="*/ 48 w 1459"/>
                <a:gd name="T13" fmla="*/ 411 h 673"/>
                <a:gd name="T14" fmla="*/ 65 w 1459"/>
                <a:gd name="T15" fmla="*/ 374 h 673"/>
                <a:gd name="T16" fmla="*/ 84 w 1459"/>
                <a:gd name="T17" fmla="*/ 338 h 673"/>
                <a:gd name="T18" fmla="*/ 104 w 1459"/>
                <a:gd name="T19" fmla="*/ 303 h 673"/>
                <a:gd name="T20" fmla="*/ 127 w 1459"/>
                <a:gd name="T21" fmla="*/ 273 h 673"/>
                <a:gd name="T22" fmla="*/ 153 w 1459"/>
                <a:gd name="T23" fmla="*/ 242 h 673"/>
                <a:gd name="T24" fmla="*/ 178 w 1459"/>
                <a:gd name="T25" fmla="*/ 214 h 673"/>
                <a:gd name="T26" fmla="*/ 206 w 1459"/>
                <a:gd name="T27" fmla="*/ 186 h 673"/>
                <a:gd name="T28" fmla="*/ 235 w 1459"/>
                <a:gd name="T29" fmla="*/ 161 h 673"/>
                <a:gd name="T30" fmla="*/ 266 w 1459"/>
                <a:gd name="T31" fmla="*/ 138 h 673"/>
                <a:gd name="T32" fmla="*/ 297 w 1459"/>
                <a:gd name="T33" fmla="*/ 118 h 673"/>
                <a:gd name="T34" fmla="*/ 331 w 1459"/>
                <a:gd name="T35" fmla="*/ 99 h 673"/>
                <a:gd name="T36" fmla="*/ 365 w 1459"/>
                <a:gd name="T37" fmla="*/ 79 h 673"/>
                <a:gd name="T38" fmla="*/ 402 w 1459"/>
                <a:gd name="T39" fmla="*/ 65 h 673"/>
                <a:gd name="T40" fmla="*/ 439 w 1459"/>
                <a:gd name="T41" fmla="*/ 51 h 673"/>
                <a:gd name="T42" fmla="*/ 475 w 1459"/>
                <a:gd name="T43" fmla="*/ 36 h 673"/>
                <a:gd name="T44" fmla="*/ 512 w 1459"/>
                <a:gd name="T45" fmla="*/ 26 h 673"/>
                <a:gd name="T46" fmla="*/ 552 w 1459"/>
                <a:gd name="T47" fmla="*/ 18 h 673"/>
                <a:gd name="T48" fmla="*/ 589 w 1459"/>
                <a:gd name="T49" fmla="*/ 12 h 673"/>
                <a:gd name="T50" fmla="*/ 628 w 1459"/>
                <a:gd name="T51" fmla="*/ 6 h 673"/>
                <a:gd name="T52" fmla="*/ 668 w 1459"/>
                <a:gd name="T53" fmla="*/ 0 h 673"/>
                <a:gd name="T54" fmla="*/ 708 w 1459"/>
                <a:gd name="T55" fmla="*/ 0 h 673"/>
                <a:gd name="T56" fmla="*/ 747 w 1459"/>
                <a:gd name="T57" fmla="*/ 0 h 673"/>
                <a:gd name="T58" fmla="*/ 787 w 1459"/>
                <a:gd name="T59" fmla="*/ 0 h 673"/>
                <a:gd name="T60" fmla="*/ 827 w 1459"/>
                <a:gd name="T61" fmla="*/ 6 h 673"/>
                <a:gd name="T62" fmla="*/ 866 w 1459"/>
                <a:gd name="T63" fmla="*/ 12 h 673"/>
                <a:gd name="T64" fmla="*/ 906 w 1459"/>
                <a:gd name="T65" fmla="*/ 18 h 673"/>
                <a:gd name="T66" fmla="*/ 943 w 1459"/>
                <a:gd name="T67" fmla="*/ 26 h 673"/>
                <a:gd name="T68" fmla="*/ 980 w 1459"/>
                <a:gd name="T69" fmla="*/ 36 h 673"/>
                <a:gd name="T70" fmla="*/ 1019 w 1459"/>
                <a:gd name="T71" fmla="*/ 51 h 673"/>
                <a:gd name="T72" fmla="*/ 1053 w 1459"/>
                <a:gd name="T73" fmla="*/ 65 h 673"/>
                <a:gd name="T74" fmla="*/ 1090 w 1459"/>
                <a:gd name="T75" fmla="*/ 79 h 673"/>
                <a:gd name="T76" fmla="*/ 1124 w 1459"/>
                <a:gd name="T77" fmla="*/ 99 h 673"/>
                <a:gd name="T78" fmla="*/ 1158 w 1459"/>
                <a:gd name="T79" fmla="*/ 118 h 673"/>
                <a:gd name="T80" fmla="*/ 1189 w 1459"/>
                <a:gd name="T81" fmla="*/ 138 h 673"/>
                <a:gd name="T82" fmla="*/ 1220 w 1459"/>
                <a:gd name="T83" fmla="*/ 161 h 673"/>
                <a:gd name="T84" fmla="*/ 1252 w 1459"/>
                <a:gd name="T85" fmla="*/ 186 h 673"/>
                <a:gd name="T86" fmla="*/ 1277 w 1459"/>
                <a:gd name="T87" fmla="*/ 214 h 673"/>
                <a:gd name="T88" fmla="*/ 1305 w 1459"/>
                <a:gd name="T89" fmla="*/ 242 h 673"/>
                <a:gd name="T90" fmla="*/ 1328 w 1459"/>
                <a:gd name="T91" fmla="*/ 273 h 673"/>
                <a:gd name="T92" fmla="*/ 1354 w 1459"/>
                <a:gd name="T93" fmla="*/ 303 h 673"/>
                <a:gd name="T94" fmla="*/ 1373 w 1459"/>
                <a:gd name="T95" fmla="*/ 338 h 673"/>
                <a:gd name="T96" fmla="*/ 1392 w 1459"/>
                <a:gd name="T97" fmla="*/ 374 h 673"/>
                <a:gd name="T98" fmla="*/ 1407 w 1459"/>
                <a:gd name="T99" fmla="*/ 411 h 673"/>
                <a:gd name="T100" fmla="*/ 1424 w 1459"/>
                <a:gd name="T101" fmla="*/ 450 h 673"/>
                <a:gd name="T102" fmla="*/ 1435 w 1459"/>
                <a:gd name="T103" fmla="*/ 490 h 673"/>
                <a:gd name="T104" fmla="*/ 1444 w 1459"/>
                <a:gd name="T105" fmla="*/ 534 h 673"/>
                <a:gd name="T106" fmla="*/ 1452 w 1459"/>
                <a:gd name="T107" fmla="*/ 576 h 673"/>
                <a:gd name="T108" fmla="*/ 1455 w 1459"/>
                <a:gd name="T109" fmla="*/ 625 h 673"/>
                <a:gd name="T110" fmla="*/ 1458 w 1459"/>
                <a:gd name="T111" fmla="*/ 672 h 673"/>
                <a:gd name="T112" fmla="*/ 0 w 1459"/>
                <a:gd name="T113" fmla="*/ 672 h 673"/>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1459"/>
                <a:gd name="T172" fmla="*/ 0 h 673"/>
                <a:gd name="T173" fmla="*/ 1459 w 1459"/>
                <a:gd name="T174" fmla="*/ 673 h 673"/>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1459" h="673">
                  <a:moveTo>
                    <a:pt x="0" y="672"/>
                  </a:moveTo>
                  <a:lnTo>
                    <a:pt x="3" y="625"/>
                  </a:lnTo>
                  <a:lnTo>
                    <a:pt x="6" y="576"/>
                  </a:lnTo>
                  <a:lnTo>
                    <a:pt x="14" y="534"/>
                  </a:lnTo>
                  <a:lnTo>
                    <a:pt x="23" y="490"/>
                  </a:lnTo>
                  <a:lnTo>
                    <a:pt x="34" y="450"/>
                  </a:lnTo>
                  <a:lnTo>
                    <a:pt x="48" y="411"/>
                  </a:lnTo>
                  <a:lnTo>
                    <a:pt x="65" y="374"/>
                  </a:lnTo>
                  <a:lnTo>
                    <a:pt x="84" y="338"/>
                  </a:lnTo>
                  <a:lnTo>
                    <a:pt x="104" y="303"/>
                  </a:lnTo>
                  <a:lnTo>
                    <a:pt x="127" y="273"/>
                  </a:lnTo>
                  <a:lnTo>
                    <a:pt x="153" y="242"/>
                  </a:lnTo>
                  <a:lnTo>
                    <a:pt x="178" y="214"/>
                  </a:lnTo>
                  <a:lnTo>
                    <a:pt x="206" y="186"/>
                  </a:lnTo>
                  <a:lnTo>
                    <a:pt x="235" y="161"/>
                  </a:lnTo>
                  <a:lnTo>
                    <a:pt x="266" y="138"/>
                  </a:lnTo>
                  <a:lnTo>
                    <a:pt x="297" y="118"/>
                  </a:lnTo>
                  <a:lnTo>
                    <a:pt x="331" y="99"/>
                  </a:lnTo>
                  <a:lnTo>
                    <a:pt x="365" y="79"/>
                  </a:lnTo>
                  <a:lnTo>
                    <a:pt x="402" y="65"/>
                  </a:lnTo>
                  <a:lnTo>
                    <a:pt x="439" y="51"/>
                  </a:lnTo>
                  <a:lnTo>
                    <a:pt x="475" y="36"/>
                  </a:lnTo>
                  <a:lnTo>
                    <a:pt x="512" y="26"/>
                  </a:lnTo>
                  <a:lnTo>
                    <a:pt x="552" y="18"/>
                  </a:lnTo>
                  <a:lnTo>
                    <a:pt x="589" y="12"/>
                  </a:lnTo>
                  <a:lnTo>
                    <a:pt x="628" y="6"/>
                  </a:lnTo>
                  <a:lnTo>
                    <a:pt x="668" y="0"/>
                  </a:lnTo>
                  <a:lnTo>
                    <a:pt x="708" y="0"/>
                  </a:lnTo>
                  <a:lnTo>
                    <a:pt x="747" y="0"/>
                  </a:lnTo>
                  <a:lnTo>
                    <a:pt x="787" y="0"/>
                  </a:lnTo>
                  <a:lnTo>
                    <a:pt x="827" y="6"/>
                  </a:lnTo>
                  <a:lnTo>
                    <a:pt x="866" y="12"/>
                  </a:lnTo>
                  <a:lnTo>
                    <a:pt x="906" y="18"/>
                  </a:lnTo>
                  <a:lnTo>
                    <a:pt x="943" y="26"/>
                  </a:lnTo>
                  <a:lnTo>
                    <a:pt x="980" y="36"/>
                  </a:lnTo>
                  <a:lnTo>
                    <a:pt x="1019" y="51"/>
                  </a:lnTo>
                  <a:lnTo>
                    <a:pt x="1053" y="65"/>
                  </a:lnTo>
                  <a:lnTo>
                    <a:pt x="1090" y="79"/>
                  </a:lnTo>
                  <a:lnTo>
                    <a:pt x="1124" y="99"/>
                  </a:lnTo>
                  <a:lnTo>
                    <a:pt x="1158" y="118"/>
                  </a:lnTo>
                  <a:lnTo>
                    <a:pt x="1189" y="138"/>
                  </a:lnTo>
                  <a:lnTo>
                    <a:pt x="1220" y="161"/>
                  </a:lnTo>
                  <a:lnTo>
                    <a:pt x="1252" y="186"/>
                  </a:lnTo>
                  <a:lnTo>
                    <a:pt x="1277" y="214"/>
                  </a:lnTo>
                  <a:lnTo>
                    <a:pt x="1305" y="242"/>
                  </a:lnTo>
                  <a:lnTo>
                    <a:pt x="1328" y="273"/>
                  </a:lnTo>
                  <a:lnTo>
                    <a:pt x="1354" y="303"/>
                  </a:lnTo>
                  <a:lnTo>
                    <a:pt x="1373" y="338"/>
                  </a:lnTo>
                  <a:lnTo>
                    <a:pt x="1392" y="374"/>
                  </a:lnTo>
                  <a:lnTo>
                    <a:pt x="1407" y="411"/>
                  </a:lnTo>
                  <a:lnTo>
                    <a:pt x="1424" y="450"/>
                  </a:lnTo>
                  <a:lnTo>
                    <a:pt x="1435" y="490"/>
                  </a:lnTo>
                  <a:lnTo>
                    <a:pt x="1444" y="534"/>
                  </a:lnTo>
                  <a:lnTo>
                    <a:pt x="1452" y="576"/>
                  </a:lnTo>
                  <a:lnTo>
                    <a:pt x="1455" y="625"/>
                  </a:lnTo>
                  <a:lnTo>
                    <a:pt x="1458" y="672"/>
                  </a:lnTo>
                  <a:lnTo>
                    <a:pt x="0" y="672"/>
                  </a:lnTo>
                </a:path>
              </a:pathLst>
            </a:custGeom>
            <a:solidFill>
              <a:srgbClr val="EBEBEB"/>
            </a:solidFill>
            <a:ln w="12700" cap="rnd" cmpd="sng">
              <a:noFill/>
              <a:prstDash val="solid"/>
              <a:round/>
              <a:headEnd type="none" w="med" len="med"/>
              <a:tailEnd type="none" w="med" len="med"/>
            </a:ln>
          </p:spPr>
          <p:txBody>
            <a:bodyPr/>
            <a:lstStyle/>
            <a:p>
              <a:endParaRPr lang="en-US"/>
            </a:p>
          </p:txBody>
        </p:sp>
        <p:sp>
          <p:nvSpPr>
            <p:cNvPr id="12301" name="Freeform 11"/>
            <p:cNvSpPr>
              <a:spLocks/>
            </p:cNvSpPr>
            <p:nvPr/>
          </p:nvSpPr>
          <p:spPr bwMode="auto">
            <a:xfrm>
              <a:off x="1670" y="704"/>
              <a:ext cx="1469" cy="683"/>
            </a:xfrm>
            <a:custGeom>
              <a:avLst/>
              <a:gdLst>
                <a:gd name="T0" fmla="*/ 0 w 1469"/>
                <a:gd name="T1" fmla="*/ 682 h 683"/>
                <a:gd name="T2" fmla="*/ 3 w 1469"/>
                <a:gd name="T3" fmla="*/ 634 h 683"/>
                <a:gd name="T4" fmla="*/ 6 w 1469"/>
                <a:gd name="T5" fmla="*/ 585 h 683"/>
                <a:gd name="T6" fmla="*/ 14 w 1469"/>
                <a:gd name="T7" fmla="*/ 542 h 683"/>
                <a:gd name="T8" fmla="*/ 23 w 1469"/>
                <a:gd name="T9" fmla="*/ 497 h 683"/>
                <a:gd name="T10" fmla="*/ 34 w 1469"/>
                <a:gd name="T11" fmla="*/ 457 h 683"/>
                <a:gd name="T12" fmla="*/ 48 w 1469"/>
                <a:gd name="T13" fmla="*/ 417 h 683"/>
                <a:gd name="T14" fmla="*/ 65 w 1469"/>
                <a:gd name="T15" fmla="*/ 380 h 683"/>
                <a:gd name="T16" fmla="*/ 85 w 1469"/>
                <a:gd name="T17" fmla="*/ 343 h 683"/>
                <a:gd name="T18" fmla="*/ 105 w 1469"/>
                <a:gd name="T19" fmla="*/ 308 h 683"/>
                <a:gd name="T20" fmla="*/ 128 w 1469"/>
                <a:gd name="T21" fmla="*/ 277 h 683"/>
                <a:gd name="T22" fmla="*/ 154 w 1469"/>
                <a:gd name="T23" fmla="*/ 246 h 683"/>
                <a:gd name="T24" fmla="*/ 179 w 1469"/>
                <a:gd name="T25" fmla="*/ 217 h 683"/>
                <a:gd name="T26" fmla="*/ 208 w 1469"/>
                <a:gd name="T27" fmla="*/ 189 h 683"/>
                <a:gd name="T28" fmla="*/ 237 w 1469"/>
                <a:gd name="T29" fmla="*/ 163 h 683"/>
                <a:gd name="T30" fmla="*/ 268 w 1469"/>
                <a:gd name="T31" fmla="*/ 140 h 683"/>
                <a:gd name="T32" fmla="*/ 299 w 1469"/>
                <a:gd name="T33" fmla="*/ 120 h 683"/>
                <a:gd name="T34" fmla="*/ 334 w 1469"/>
                <a:gd name="T35" fmla="*/ 100 h 683"/>
                <a:gd name="T36" fmla="*/ 368 w 1469"/>
                <a:gd name="T37" fmla="*/ 80 h 683"/>
                <a:gd name="T38" fmla="*/ 405 w 1469"/>
                <a:gd name="T39" fmla="*/ 66 h 683"/>
                <a:gd name="T40" fmla="*/ 442 w 1469"/>
                <a:gd name="T41" fmla="*/ 52 h 683"/>
                <a:gd name="T42" fmla="*/ 479 w 1469"/>
                <a:gd name="T43" fmla="*/ 37 h 683"/>
                <a:gd name="T44" fmla="*/ 516 w 1469"/>
                <a:gd name="T45" fmla="*/ 26 h 683"/>
                <a:gd name="T46" fmla="*/ 556 w 1469"/>
                <a:gd name="T47" fmla="*/ 18 h 683"/>
                <a:gd name="T48" fmla="*/ 593 w 1469"/>
                <a:gd name="T49" fmla="*/ 12 h 683"/>
                <a:gd name="T50" fmla="*/ 633 w 1469"/>
                <a:gd name="T51" fmla="*/ 6 h 683"/>
                <a:gd name="T52" fmla="*/ 673 w 1469"/>
                <a:gd name="T53" fmla="*/ 0 h 683"/>
                <a:gd name="T54" fmla="*/ 713 w 1469"/>
                <a:gd name="T55" fmla="*/ 0 h 683"/>
                <a:gd name="T56" fmla="*/ 752 w 1469"/>
                <a:gd name="T57" fmla="*/ 0 h 683"/>
                <a:gd name="T58" fmla="*/ 792 w 1469"/>
                <a:gd name="T59" fmla="*/ 0 h 683"/>
                <a:gd name="T60" fmla="*/ 832 w 1469"/>
                <a:gd name="T61" fmla="*/ 6 h 683"/>
                <a:gd name="T62" fmla="*/ 872 w 1469"/>
                <a:gd name="T63" fmla="*/ 12 h 683"/>
                <a:gd name="T64" fmla="*/ 912 w 1469"/>
                <a:gd name="T65" fmla="*/ 18 h 683"/>
                <a:gd name="T66" fmla="*/ 949 w 1469"/>
                <a:gd name="T67" fmla="*/ 26 h 683"/>
                <a:gd name="T68" fmla="*/ 986 w 1469"/>
                <a:gd name="T69" fmla="*/ 37 h 683"/>
                <a:gd name="T70" fmla="*/ 1026 w 1469"/>
                <a:gd name="T71" fmla="*/ 52 h 683"/>
                <a:gd name="T72" fmla="*/ 1060 w 1469"/>
                <a:gd name="T73" fmla="*/ 66 h 683"/>
                <a:gd name="T74" fmla="*/ 1097 w 1469"/>
                <a:gd name="T75" fmla="*/ 80 h 683"/>
                <a:gd name="T76" fmla="*/ 1131 w 1469"/>
                <a:gd name="T77" fmla="*/ 100 h 683"/>
                <a:gd name="T78" fmla="*/ 1166 w 1469"/>
                <a:gd name="T79" fmla="*/ 120 h 683"/>
                <a:gd name="T80" fmla="*/ 1197 w 1469"/>
                <a:gd name="T81" fmla="*/ 140 h 683"/>
                <a:gd name="T82" fmla="*/ 1228 w 1469"/>
                <a:gd name="T83" fmla="*/ 163 h 683"/>
                <a:gd name="T84" fmla="*/ 1260 w 1469"/>
                <a:gd name="T85" fmla="*/ 189 h 683"/>
                <a:gd name="T86" fmla="*/ 1286 w 1469"/>
                <a:gd name="T87" fmla="*/ 217 h 683"/>
                <a:gd name="T88" fmla="*/ 1314 w 1469"/>
                <a:gd name="T89" fmla="*/ 246 h 683"/>
                <a:gd name="T90" fmla="*/ 1337 w 1469"/>
                <a:gd name="T91" fmla="*/ 277 h 683"/>
                <a:gd name="T92" fmla="*/ 1363 w 1469"/>
                <a:gd name="T93" fmla="*/ 308 h 683"/>
                <a:gd name="T94" fmla="*/ 1382 w 1469"/>
                <a:gd name="T95" fmla="*/ 343 h 683"/>
                <a:gd name="T96" fmla="*/ 1402 w 1469"/>
                <a:gd name="T97" fmla="*/ 380 h 683"/>
                <a:gd name="T98" fmla="*/ 1417 w 1469"/>
                <a:gd name="T99" fmla="*/ 417 h 683"/>
                <a:gd name="T100" fmla="*/ 1434 w 1469"/>
                <a:gd name="T101" fmla="*/ 457 h 683"/>
                <a:gd name="T102" fmla="*/ 1445 w 1469"/>
                <a:gd name="T103" fmla="*/ 497 h 683"/>
                <a:gd name="T104" fmla="*/ 1454 w 1469"/>
                <a:gd name="T105" fmla="*/ 542 h 683"/>
                <a:gd name="T106" fmla="*/ 1462 w 1469"/>
                <a:gd name="T107" fmla="*/ 585 h 683"/>
                <a:gd name="T108" fmla="*/ 1465 w 1469"/>
                <a:gd name="T109" fmla="*/ 634 h 683"/>
                <a:gd name="T110" fmla="*/ 1468 w 1469"/>
                <a:gd name="T111" fmla="*/ 682 h 683"/>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469"/>
                <a:gd name="T169" fmla="*/ 0 h 683"/>
                <a:gd name="T170" fmla="*/ 1469 w 1469"/>
                <a:gd name="T171" fmla="*/ 683 h 683"/>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469" h="683">
                  <a:moveTo>
                    <a:pt x="0" y="682"/>
                  </a:moveTo>
                  <a:lnTo>
                    <a:pt x="3" y="634"/>
                  </a:lnTo>
                  <a:lnTo>
                    <a:pt x="6" y="585"/>
                  </a:lnTo>
                  <a:lnTo>
                    <a:pt x="14" y="542"/>
                  </a:lnTo>
                  <a:lnTo>
                    <a:pt x="23" y="497"/>
                  </a:lnTo>
                  <a:lnTo>
                    <a:pt x="34" y="457"/>
                  </a:lnTo>
                  <a:lnTo>
                    <a:pt x="48" y="417"/>
                  </a:lnTo>
                  <a:lnTo>
                    <a:pt x="65" y="380"/>
                  </a:lnTo>
                  <a:lnTo>
                    <a:pt x="85" y="343"/>
                  </a:lnTo>
                  <a:lnTo>
                    <a:pt x="105" y="308"/>
                  </a:lnTo>
                  <a:lnTo>
                    <a:pt x="128" y="277"/>
                  </a:lnTo>
                  <a:lnTo>
                    <a:pt x="154" y="246"/>
                  </a:lnTo>
                  <a:lnTo>
                    <a:pt x="179" y="217"/>
                  </a:lnTo>
                  <a:lnTo>
                    <a:pt x="208" y="189"/>
                  </a:lnTo>
                  <a:lnTo>
                    <a:pt x="237" y="163"/>
                  </a:lnTo>
                  <a:lnTo>
                    <a:pt x="268" y="140"/>
                  </a:lnTo>
                  <a:lnTo>
                    <a:pt x="299" y="120"/>
                  </a:lnTo>
                  <a:lnTo>
                    <a:pt x="334" y="100"/>
                  </a:lnTo>
                  <a:lnTo>
                    <a:pt x="368" y="80"/>
                  </a:lnTo>
                  <a:lnTo>
                    <a:pt x="405" y="66"/>
                  </a:lnTo>
                  <a:lnTo>
                    <a:pt x="442" y="52"/>
                  </a:lnTo>
                  <a:lnTo>
                    <a:pt x="479" y="37"/>
                  </a:lnTo>
                  <a:lnTo>
                    <a:pt x="516" y="26"/>
                  </a:lnTo>
                  <a:lnTo>
                    <a:pt x="556" y="18"/>
                  </a:lnTo>
                  <a:lnTo>
                    <a:pt x="593" y="12"/>
                  </a:lnTo>
                  <a:lnTo>
                    <a:pt x="633" y="6"/>
                  </a:lnTo>
                  <a:lnTo>
                    <a:pt x="673" y="0"/>
                  </a:lnTo>
                  <a:lnTo>
                    <a:pt x="713" y="0"/>
                  </a:lnTo>
                  <a:lnTo>
                    <a:pt x="752" y="0"/>
                  </a:lnTo>
                  <a:lnTo>
                    <a:pt x="792" y="0"/>
                  </a:lnTo>
                  <a:lnTo>
                    <a:pt x="832" y="6"/>
                  </a:lnTo>
                  <a:lnTo>
                    <a:pt x="872" y="12"/>
                  </a:lnTo>
                  <a:lnTo>
                    <a:pt x="912" y="18"/>
                  </a:lnTo>
                  <a:lnTo>
                    <a:pt x="949" y="26"/>
                  </a:lnTo>
                  <a:lnTo>
                    <a:pt x="986" y="37"/>
                  </a:lnTo>
                  <a:lnTo>
                    <a:pt x="1026" y="52"/>
                  </a:lnTo>
                  <a:lnTo>
                    <a:pt x="1060" y="66"/>
                  </a:lnTo>
                  <a:lnTo>
                    <a:pt x="1097" y="80"/>
                  </a:lnTo>
                  <a:lnTo>
                    <a:pt x="1131" y="100"/>
                  </a:lnTo>
                  <a:lnTo>
                    <a:pt x="1166" y="120"/>
                  </a:lnTo>
                  <a:lnTo>
                    <a:pt x="1197" y="140"/>
                  </a:lnTo>
                  <a:lnTo>
                    <a:pt x="1228" y="163"/>
                  </a:lnTo>
                  <a:lnTo>
                    <a:pt x="1260" y="189"/>
                  </a:lnTo>
                  <a:lnTo>
                    <a:pt x="1286" y="217"/>
                  </a:lnTo>
                  <a:lnTo>
                    <a:pt x="1314" y="246"/>
                  </a:lnTo>
                  <a:lnTo>
                    <a:pt x="1337" y="277"/>
                  </a:lnTo>
                  <a:lnTo>
                    <a:pt x="1363" y="308"/>
                  </a:lnTo>
                  <a:lnTo>
                    <a:pt x="1382" y="343"/>
                  </a:lnTo>
                  <a:lnTo>
                    <a:pt x="1402" y="380"/>
                  </a:lnTo>
                  <a:lnTo>
                    <a:pt x="1417" y="417"/>
                  </a:lnTo>
                  <a:lnTo>
                    <a:pt x="1434" y="457"/>
                  </a:lnTo>
                  <a:lnTo>
                    <a:pt x="1445" y="497"/>
                  </a:lnTo>
                  <a:lnTo>
                    <a:pt x="1454" y="542"/>
                  </a:lnTo>
                  <a:lnTo>
                    <a:pt x="1462" y="585"/>
                  </a:lnTo>
                  <a:lnTo>
                    <a:pt x="1465" y="634"/>
                  </a:lnTo>
                  <a:lnTo>
                    <a:pt x="1468" y="682"/>
                  </a:lnTo>
                </a:path>
              </a:pathLst>
            </a:custGeom>
            <a:noFill/>
            <a:ln w="25400" cap="rnd" cmpd="sng">
              <a:solidFill>
                <a:srgbClr val="000000"/>
              </a:solidFill>
              <a:prstDash val="solid"/>
              <a:round/>
              <a:headEnd type="none" w="med" len="med"/>
              <a:tailEnd type="none" w="med" len="med"/>
            </a:ln>
          </p:spPr>
          <p:txBody>
            <a:bodyPr/>
            <a:lstStyle/>
            <a:p>
              <a:endParaRPr lang="en-US"/>
            </a:p>
          </p:txBody>
        </p:sp>
        <p:sp>
          <p:nvSpPr>
            <p:cNvPr id="12302" name="Freeform 12"/>
            <p:cNvSpPr>
              <a:spLocks/>
            </p:cNvSpPr>
            <p:nvPr/>
          </p:nvSpPr>
          <p:spPr bwMode="auto">
            <a:xfrm>
              <a:off x="3658" y="1877"/>
              <a:ext cx="1316" cy="1792"/>
            </a:xfrm>
            <a:custGeom>
              <a:avLst/>
              <a:gdLst>
                <a:gd name="T0" fmla="*/ 0 w 1316"/>
                <a:gd name="T1" fmla="*/ 0 h 1792"/>
                <a:gd name="T2" fmla="*/ 1315 w 1316"/>
                <a:gd name="T3" fmla="*/ 0 h 1792"/>
                <a:gd name="T4" fmla="*/ 1315 w 1316"/>
                <a:gd name="T5" fmla="*/ 1791 h 1792"/>
                <a:gd name="T6" fmla="*/ 0 w 1316"/>
                <a:gd name="T7" fmla="*/ 1791 h 1792"/>
                <a:gd name="T8" fmla="*/ 0 w 1316"/>
                <a:gd name="T9" fmla="*/ 0 h 1792"/>
                <a:gd name="T10" fmla="*/ 0 60000 65536"/>
                <a:gd name="T11" fmla="*/ 0 60000 65536"/>
                <a:gd name="T12" fmla="*/ 0 60000 65536"/>
                <a:gd name="T13" fmla="*/ 0 60000 65536"/>
                <a:gd name="T14" fmla="*/ 0 60000 65536"/>
                <a:gd name="T15" fmla="*/ 0 w 1316"/>
                <a:gd name="T16" fmla="*/ 0 h 1792"/>
                <a:gd name="T17" fmla="*/ 1316 w 1316"/>
                <a:gd name="T18" fmla="*/ 1792 h 1792"/>
              </a:gdLst>
              <a:ahLst/>
              <a:cxnLst>
                <a:cxn ang="T10">
                  <a:pos x="T0" y="T1"/>
                </a:cxn>
                <a:cxn ang="T11">
                  <a:pos x="T2" y="T3"/>
                </a:cxn>
                <a:cxn ang="T12">
                  <a:pos x="T4" y="T5"/>
                </a:cxn>
                <a:cxn ang="T13">
                  <a:pos x="T6" y="T7"/>
                </a:cxn>
                <a:cxn ang="T14">
                  <a:pos x="T8" y="T9"/>
                </a:cxn>
              </a:cxnLst>
              <a:rect l="T15" t="T16" r="T17" b="T18"/>
              <a:pathLst>
                <a:path w="1316" h="1792">
                  <a:moveTo>
                    <a:pt x="0" y="0"/>
                  </a:moveTo>
                  <a:lnTo>
                    <a:pt x="1315" y="0"/>
                  </a:lnTo>
                  <a:lnTo>
                    <a:pt x="1315" y="1791"/>
                  </a:lnTo>
                  <a:lnTo>
                    <a:pt x="0" y="1791"/>
                  </a:lnTo>
                  <a:lnTo>
                    <a:pt x="0" y="0"/>
                  </a:lnTo>
                </a:path>
              </a:pathLst>
            </a:custGeom>
            <a:solidFill>
              <a:srgbClr val="FFD4BF"/>
            </a:solidFill>
            <a:ln w="12700" cap="rnd" cmpd="sng">
              <a:noFill/>
              <a:prstDash val="solid"/>
              <a:round/>
              <a:headEnd type="none" w="med" len="med"/>
              <a:tailEnd type="none" w="med" len="med"/>
            </a:ln>
          </p:spPr>
          <p:txBody>
            <a:bodyPr/>
            <a:lstStyle/>
            <a:p>
              <a:endParaRPr lang="en-US"/>
            </a:p>
          </p:txBody>
        </p:sp>
        <p:sp>
          <p:nvSpPr>
            <p:cNvPr id="12303" name="Freeform 13"/>
            <p:cNvSpPr>
              <a:spLocks/>
            </p:cNvSpPr>
            <p:nvPr/>
          </p:nvSpPr>
          <p:spPr bwMode="auto">
            <a:xfrm>
              <a:off x="3658" y="1877"/>
              <a:ext cx="1316" cy="1793"/>
            </a:xfrm>
            <a:custGeom>
              <a:avLst/>
              <a:gdLst>
                <a:gd name="T0" fmla="*/ 0 w 1316"/>
                <a:gd name="T1" fmla="*/ 0 h 1793"/>
                <a:gd name="T2" fmla="*/ 1315 w 1316"/>
                <a:gd name="T3" fmla="*/ 0 h 1793"/>
                <a:gd name="T4" fmla="*/ 1315 w 1316"/>
                <a:gd name="T5" fmla="*/ 1792 h 1793"/>
                <a:gd name="T6" fmla="*/ 0 w 1316"/>
                <a:gd name="T7" fmla="*/ 1792 h 1793"/>
                <a:gd name="T8" fmla="*/ 0 w 1316"/>
                <a:gd name="T9" fmla="*/ 0 h 1793"/>
                <a:gd name="T10" fmla="*/ 0 60000 65536"/>
                <a:gd name="T11" fmla="*/ 0 60000 65536"/>
                <a:gd name="T12" fmla="*/ 0 60000 65536"/>
                <a:gd name="T13" fmla="*/ 0 60000 65536"/>
                <a:gd name="T14" fmla="*/ 0 60000 65536"/>
                <a:gd name="T15" fmla="*/ 0 w 1316"/>
                <a:gd name="T16" fmla="*/ 0 h 1793"/>
                <a:gd name="T17" fmla="*/ 1316 w 1316"/>
                <a:gd name="T18" fmla="*/ 1793 h 1793"/>
              </a:gdLst>
              <a:ahLst/>
              <a:cxnLst>
                <a:cxn ang="T10">
                  <a:pos x="T0" y="T1"/>
                </a:cxn>
                <a:cxn ang="T11">
                  <a:pos x="T2" y="T3"/>
                </a:cxn>
                <a:cxn ang="T12">
                  <a:pos x="T4" y="T5"/>
                </a:cxn>
                <a:cxn ang="T13">
                  <a:pos x="T6" y="T7"/>
                </a:cxn>
                <a:cxn ang="T14">
                  <a:pos x="T8" y="T9"/>
                </a:cxn>
              </a:cxnLst>
              <a:rect l="T15" t="T16" r="T17" b="T18"/>
              <a:pathLst>
                <a:path w="1316" h="1793">
                  <a:moveTo>
                    <a:pt x="0" y="0"/>
                  </a:moveTo>
                  <a:lnTo>
                    <a:pt x="1315" y="0"/>
                  </a:lnTo>
                  <a:lnTo>
                    <a:pt x="1315" y="1792"/>
                  </a:lnTo>
                  <a:lnTo>
                    <a:pt x="0" y="1792"/>
                  </a:lnTo>
                  <a:lnTo>
                    <a:pt x="0" y="0"/>
                  </a:lnTo>
                </a:path>
              </a:pathLst>
            </a:custGeom>
            <a:noFill/>
            <a:ln w="12700" cap="rnd" cmpd="sng">
              <a:solidFill>
                <a:srgbClr val="000000"/>
              </a:solidFill>
              <a:prstDash val="solid"/>
              <a:round/>
              <a:headEnd type="none" w="med" len="med"/>
              <a:tailEnd type="none" w="med" len="med"/>
            </a:ln>
          </p:spPr>
          <p:txBody>
            <a:bodyPr/>
            <a:lstStyle/>
            <a:p>
              <a:endParaRPr lang="en-US"/>
            </a:p>
          </p:txBody>
        </p:sp>
        <p:sp>
          <p:nvSpPr>
            <p:cNvPr id="12304" name="Freeform 14"/>
            <p:cNvSpPr>
              <a:spLocks/>
            </p:cNvSpPr>
            <p:nvPr/>
          </p:nvSpPr>
          <p:spPr bwMode="auto">
            <a:xfrm>
              <a:off x="3197" y="1877"/>
              <a:ext cx="405" cy="1792"/>
            </a:xfrm>
            <a:custGeom>
              <a:avLst/>
              <a:gdLst>
                <a:gd name="T0" fmla="*/ 0 w 405"/>
                <a:gd name="T1" fmla="*/ 0 h 1792"/>
                <a:gd name="T2" fmla="*/ 404 w 405"/>
                <a:gd name="T3" fmla="*/ 0 h 1792"/>
                <a:gd name="T4" fmla="*/ 404 w 405"/>
                <a:gd name="T5" fmla="*/ 1791 h 1792"/>
                <a:gd name="T6" fmla="*/ 0 w 405"/>
                <a:gd name="T7" fmla="*/ 1791 h 1792"/>
                <a:gd name="T8" fmla="*/ 0 w 405"/>
                <a:gd name="T9" fmla="*/ 0 h 1792"/>
                <a:gd name="T10" fmla="*/ 0 60000 65536"/>
                <a:gd name="T11" fmla="*/ 0 60000 65536"/>
                <a:gd name="T12" fmla="*/ 0 60000 65536"/>
                <a:gd name="T13" fmla="*/ 0 60000 65536"/>
                <a:gd name="T14" fmla="*/ 0 60000 65536"/>
                <a:gd name="T15" fmla="*/ 0 w 405"/>
                <a:gd name="T16" fmla="*/ 0 h 1792"/>
                <a:gd name="T17" fmla="*/ 405 w 405"/>
                <a:gd name="T18" fmla="*/ 1792 h 1792"/>
              </a:gdLst>
              <a:ahLst/>
              <a:cxnLst>
                <a:cxn ang="T10">
                  <a:pos x="T0" y="T1"/>
                </a:cxn>
                <a:cxn ang="T11">
                  <a:pos x="T2" y="T3"/>
                </a:cxn>
                <a:cxn ang="T12">
                  <a:pos x="T4" y="T5"/>
                </a:cxn>
                <a:cxn ang="T13">
                  <a:pos x="T6" y="T7"/>
                </a:cxn>
                <a:cxn ang="T14">
                  <a:pos x="T8" y="T9"/>
                </a:cxn>
              </a:cxnLst>
              <a:rect l="T15" t="T16" r="T17" b="T18"/>
              <a:pathLst>
                <a:path w="405" h="1792">
                  <a:moveTo>
                    <a:pt x="0" y="0"/>
                  </a:moveTo>
                  <a:lnTo>
                    <a:pt x="404" y="0"/>
                  </a:lnTo>
                  <a:lnTo>
                    <a:pt x="404" y="1791"/>
                  </a:lnTo>
                  <a:lnTo>
                    <a:pt x="0" y="1791"/>
                  </a:lnTo>
                  <a:lnTo>
                    <a:pt x="0" y="0"/>
                  </a:lnTo>
                </a:path>
              </a:pathLst>
            </a:custGeom>
            <a:solidFill>
              <a:srgbClr val="DFFFBF"/>
            </a:solidFill>
            <a:ln w="12700" cap="rnd" cmpd="sng">
              <a:noFill/>
              <a:prstDash val="solid"/>
              <a:round/>
              <a:headEnd type="none" w="med" len="med"/>
              <a:tailEnd type="none" w="med" len="med"/>
            </a:ln>
          </p:spPr>
          <p:txBody>
            <a:bodyPr/>
            <a:lstStyle/>
            <a:p>
              <a:endParaRPr lang="en-US"/>
            </a:p>
          </p:txBody>
        </p:sp>
        <p:sp>
          <p:nvSpPr>
            <p:cNvPr id="12305" name="Freeform 15"/>
            <p:cNvSpPr>
              <a:spLocks/>
            </p:cNvSpPr>
            <p:nvPr/>
          </p:nvSpPr>
          <p:spPr bwMode="auto">
            <a:xfrm>
              <a:off x="3196" y="1877"/>
              <a:ext cx="406" cy="1793"/>
            </a:xfrm>
            <a:custGeom>
              <a:avLst/>
              <a:gdLst>
                <a:gd name="T0" fmla="*/ 0 w 406"/>
                <a:gd name="T1" fmla="*/ 0 h 1793"/>
                <a:gd name="T2" fmla="*/ 405 w 406"/>
                <a:gd name="T3" fmla="*/ 0 h 1793"/>
                <a:gd name="T4" fmla="*/ 405 w 406"/>
                <a:gd name="T5" fmla="*/ 1792 h 1793"/>
                <a:gd name="T6" fmla="*/ 0 w 406"/>
                <a:gd name="T7" fmla="*/ 1792 h 1793"/>
                <a:gd name="T8" fmla="*/ 0 w 406"/>
                <a:gd name="T9" fmla="*/ 0 h 1793"/>
                <a:gd name="T10" fmla="*/ 0 60000 65536"/>
                <a:gd name="T11" fmla="*/ 0 60000 65536"/>
                <a:gd name="T12" fmla="*/ 0 60000 65536"/>
                <a:gd name="T13" fmla="*/ 0 60000 65536"/>
                <a:gd name="T14" fmla="*/ 0 60000 65536"/>
                <a:gd name="T15" fmla="*/ 0 w 406"/>
                <a:gd name="T16" fmla="*/ 0 h 1793"/>
                <a:gd name="T17" fmla="*/ 406 w 406"/>
                <a:gd name="T18" fmla="*/ 1793 h 1793"/>
              </a:gdLst>
              <a:ahLst/>
              <a:cxnLst>
                <a:cxn ang="T10">
                  <a:pos x="T0" y="T1"/>
                </a:cxn>
                <a:cxn ang="T11">
                  <a:pos x="T2" y="T3"/>
                </a:cxn>
                <a:cxn ang="T12">
                  <a:pos x="T4" y="T5"/>
                </a:cxn>
                <a:cxn ang="T13">
                  <a:pos x="T6" y="T7"/>
                </a:cxn>
                <a:cxn ang="T14">
                  <a:pos x="T8" y="T9"/>
                </a:cxn>
              </a:cxnLst>
              <a:rect l="T15" t="T16" r="T17" b="T18"/>
              <a:pathLst>
                <a:path w="406" h="1793">
                  <a:moveTo>
                    <a:pt x="0" y="0"/>
                  </a:moveTo>
                  <a:lnTo>
                    <a:pt x="405" y="0"/>
                  </a:lnTo>
                  <a:lnTo>
                    <a:pt x="405" y="1792"/>
                  </a:lnTo>
                  <a:lnTo>
                    <a:pt x="0" y="1792"/>
                  </a:lnTo>
                  <a:lnTo>
                    <a:pt x="0" y="0"/>
                  </a:lnTo>
                </a:path>
              </a:pathLst>
            </a:custGeom>
            <a:noFill/>
            <a:ln w="12700" cap="rnd" cmpd="sng">
              <a:solidFill>
                <a:srgbClr val="000000"/>
              </a:solidFill>
              <a:prstDash val="solid"/>
              <a:round/>
              <a:headEnd type="none" w="med" len="med"/>
              <a:tailEnd type="none" w="med" len="med"/>
            </a:ln>
          </p:spPr>
          <p:txBody>
            <a:bodyPr/>
            <a:lstStyle/>
            <a:p>
              <a:endParaRPr lang="en-US"/>
            </a:p>
          </p:txBody>
        </p:sp>
        <p:sp>
          <p:nvSpPr>
            <p:cNvPr id="12306" name="Freeform 16"/>
            <p:cNvSpPr>
              <a:spLocks/>
            </p:cNvSpPr>
            <p:nvPr/>
          </p:nvSpPr>
          <p:spPr bwMode="auto">
            <a:xfrm>
              <a:off x="602" y="2402"/>
              <a:ext cx="1003" cy="1246"/>
            </a:xfrm>
            <a:custGeom>
              <a:avLst/>
              <a:gdLst>
                <a:gd name="T0" fmla="*/ 0 w 1003"/>
                <a:gd name="T1" fmla="*/ 0 h 1246"/>
                <a:gd name="T2" fmla="*/ 1002 w 1003"/>
                <a:gd name="T3" fmla="*/ 0 h 1246"/>
                <a:gd name="T4" fmla="*/ 1002 w 1003"/>
                <a:gd name="T5" fmla="*/ 1245 h 1246"/>
                <a:gd name="T6" fmla="*/ 0 w 1003"/>
                <a:gd name="T7" fmla="*/ 1245 h 1246"/>
                <a:gd name="T8" fmla="*/ 0 w 1003"/>
                <a:gd name="T9" fmla="*/ 0 h 1246"/>
                <a:gd name="T10" fmla="*/ 0 60000 65536"/>
                <a:gd name="T11" fmla="*/ 0 60000 65536"/>
                <a:gd name="T12" fmla="*/ 0 60000 65536"/>
                <a:gd name="T13" fmla="*/ 0 60000 65536"/>
                <a:gd name="T14" fmla="*/ 0 60000 65536"/>
                <a:gd name="T15" fmla="*/ 0 w 1003"/>
                <a:gd name="T16" fmla="*/ 0 h 1246"/>
                <a:gd name="T17" fmla="*/ 1003 w 1003"/>
                <a:gd name="T18" fmla="*/ 1246 h 1246"/>
              </a:gdLst>
              <a:ahLst/>
              <a:cxnLst>
                <a:cxn ang="T10">
                  <a:pos x="T0" y="T1"/>
                </a:cxn>
                <a:cxn ang="T11">
                  <a:pos x="T2" y="T3"/>
                </a:cxn>
                <a:cxn ang="T12">
                  <a:pos x="T4" y="T5"/>
                </a:cxn>
                <a:cxn ang="T13">
                  <a:pos x="T6" y="T7"/>
                </a:cxn>
                <a:cxn ang="T14">
                  <a:pos x="T8" y="T9"/>
                </a:cxn>
              </a:cxnLst>
              <a:rect l="T15" t="T16" r="T17" b="T18"/>
              <a:pathLst>
                <a:path w="1003" h="1246">
                  <a:moveTo>
                    <a:pt x="0" y="0"/>
                  </a:moveTo>
                  <a:lnTo>
                    <a:pt x="1002" y="0"/>
                  </a:lnTo>
                  <a:lnTo>
                    <a:pt x="1002" y="1245"/>
                  </a:lnTo>
                  <a:lnTo>
                    <a:pt x="0" y="1245"/>
                  </a:lnTo>
                  <a:lnTo>
                    <a:pt x="0" y="0"/>
                  </a:lnTo>
                </a:path>
              </a:pathLst>
            </a:custGeom>
            <a:solidFill>
              <a:srgbClr val="FFE9BF"/>
            </a:solidFill>
            <a:ln w="12700" cap="rnd" cmpd="sng">
              <a:noFill/>
              <a:prstDash val="solid"/>
              <a:round/>
              <a:headEnd type="none" w="med" len="med"/>
              <a:tailEnd type="none" w="med" len="med"/>
            </a:ln>
          </p:spPr>
          <p:txBody>
            <a:bodyPr/>
            <a:lstStyle/>
            <a:p>
              <a:endParaRPr lang="en-US"/>
            </a:p>
          </p:txBody>
        </p:sp>
        <p:sp>
          <p:nvSpPr>
            <p:cNvPr id="12307" name="Freeform 17"/>
            <p:cNvSpPr>
              <a:spLocks/>
            </p:cNvSpPr>
            <p:nvPr/>
          </p:nvSpPr>
          <p:spPr bwMode="auto">
            <a:xfrm>
              <a:off x="600" y="2402"/>
              <a:ext cx="1005" cy="1256"/>
            </a:xfrm>
            <a:custGeom>
              <a:avLst/>
              <a:gdLst>
                <a:gd name="T0" fmla="*/ 0 w 1005"/>
                <a:gd name="T1" fmla="*/ 0 h 1256"/>
                <a:gd name="T2" fmla="*/ 1004 w 1005"/>
                <a:gd name="T3" fmla="*/ 0 h 1256"/>
                <a:gd name="T4" fmla="*/ 1004 w 1005"/>
                <a:gd name="T5" fmla="*/ 1255 h 1256"/>
                <a:gd name="T6" fmla="*/ 0 w 1005"/>
                <a:gd name="T7" fmla="*/ 1255 h 1256"/>
                <a:gd name="T8" fmla="*/ 0 w 1005"/>
                <a:gd name="T9" fmla="*/ 0 h 1256"/>
                <a:gd name="T10" fmla="*/ 0 60000 65536"/>
                <a:gd name="T11" fmla="*/ 0 60000 65536"/>
                <a:gd name="T12" fmla="*/ 0 60000 65536"/>
                <a:gd name="T13" fmla="*/ 0 60000 65536"/>
                <a:gd name="T14" fmla="*/ 0 60000 65536"/>
                <a:gd name="T15" fmla="*/ 0 w 1005"/>
                <a:gd name="T16" fmla="*/ 0 h 1256"/>
                <a:gd name="T17" fmla="*/ 1005 w 1005"/>
                <a:gd name="T18" fmla="*/ 1256 h 1256"/>
              </a:gdLst>
              <a:ahLst/>
              <a:cxnLst>
                <a:cxn ang="T10">
                  <a:pos x="T0" y="T1"/>
                </a:cxn>
                <a:cxn ang="T11">
                  <a:pos x="T2" y="T3"/>
                </a:cxn>
                <a:cxn ang="T12">
                  <a:pos x="T4" y="T5"/>
                </a:cxn>
                <a:cxn ang="T13">
                  <a:pos x="T6" y="T7"/>
                </a:cxn>
                <a:cxn ang="T14">
                  <a:pos x="T8" y="T9"/>
                </a:cxn>
              </a:cxnLst>
              <a:rect l="T15" t="T16" r="T17" b="T18"/>
              <a:pathLst>
                <a:path w="1005" h="1256">
                  <a:moveTo>
                    <a:pt x="0" y="0"/>
                  </a:moveTo>
                  <a:lnTo>
                    <a:pt x="1004" y="0"/>
                  </a:lnTo>
                  <a:lnTo>
                    <a:pt x="1004" y="1255"/>
                  </a:lnTo>
                  <a:lnTo>
                    <a:pt x="0" y="1255"/>
                  </a:lnTo>
                  <a:lnTo>
                    <a:pt x="0" y="0"/>
                  </a:lnTo>
                </a:path>
              </a:pathLst>
            </a:custGeom>
            <a:noFill/>
            <a:ln w="12700" cap="rnd" cmpd="sng">
              <a:solidFill>
                <a:srgbClr val="000000"/>
              </a:solidFill>
              <a:prstDash val="solid"/>
              <a:round/>
              <a:headEnd type="none" w="med" len="med"/>
              <a:tailEnd type="none" w="med" len="med"/>
            </a:ln>
          </p:spPr>
          <p:txBody>
            <a:bodyPr/>
            <a:lstStyle/>
            <a:p>
              <a:endParaRPr lang="en-US"/>
            </a:p>
          </p:txBody>
        </p:sp>
        <p:sp>
          <p:nvSpPr>
            <p:cNvPr id="12308" name="Freeform 18"/>
            <p:cNvSpPr>
              <a:spLocks/>
            </p:cNvSpPr>
            <p:nvPr/>
          </p:nvSpPr>
          <p:spPr bwMode="auto">
            <a:xfrm>
              <a:off x="2604" y="2465"/>
              <a:ext cx="334" cy="508"/>
            </a:xfrm>
            <a:custGeom>
              <a:avLst/>
              <a:gdLst>
                <a:gd name="T0" fmla="*/ 4 w 334"/>
                <a:gd name="T1" fmla="*/ 5 h 508"/>
                <a:gd name="T2" fmla="*/ 0 w 334"/>
                <a:gd name="T3" fmla="*/ 62 h 508"/>
                <a:gd name="T4" fmla="*/ 38 w 334"/>
                <a:gd name="T5" fmla="*/ 135 h 508"/>
                <a:gd name="T6" fmla="*/ 38 w 334"/>
                <a:gd name="T7" fmla="*/ 407 h 508"/>
                <a:gd name="T8" fmla="*/ 46 w 334"/>
                <a:gd name="T9" fmla="*/ 430 h 508"/>
                <a:gd name="T10" fmla="*/ 58 w 334"/>
                <a:gd name="T11" fmla="*/ 462 h 508"/>
                <a:gd name="T12" fmla="*/ 78 w 334"/>
                <a:gd name="T13" fmla="*/ 476 h 508"/>
                <a:gd name="T14" fmla="*/ 100 w 334"/>
                <a:gd name="T15" fmla="*/ 490 h 508"/>
                <a:gd name="T16" fmla="*/ 125 w 334"/>
                <a:gd name="T17" fmla="*/ 499 h 508"/>
                <a:gd name="T18" fmla="*/ 165 w 334"/>
                <a:gd name="T19" fmla="*/ 507 h 508"/>
                <a:gd name="T20" fmla="*/ 197 w 334"/>
                <a:gd name="T21" fmla="*/ 502 h 508"/>
                <a:gd name="T22" fmla="*/ 228 w 334"/>
                <a:gd name="T23" fmla="*/ 493 h 508"/>
                <a:gd name="T24" fmla="*/ 253 w 334"/>
                <a:gd name="T25" fmla="*/ 479 h 508"/>
                <a:gd name="T26" fmla="*/ 267 w 334"/>
                <a:gd name="T27" fmla="*/ 462 h 508"/>
                <a:gd name="T28" fmla="*/ 278 w 334"/>
                <a:gd name="T29" fmla="*/ 439 h 508"/>
                <a:gd name="T30" fmla="*/ 287 w 334"/>
                <a:gd name="T31" fmla="*/ 418 h 508"/>
                <a:gd name="T32" fmla="*/ 290 w 334"/>
                <a:gd name="T33" fmla="*/ 381 h 508"/>
                <a:gd name="T34" fmla="*/ 287 w 334"/>
                <a:gd name="T35" fmla="*/ 129 h 508"/>
                <a:gd name="T36" fmla="*/ 333 w 334"/>
                <a:gd name="T37" fmla="*/ 65 h 508"/>
                <a:gd name="T38" fmla="*/ 330 w 334"/>
                <a:gd name="T39" fmla="*/ 0 h 508"/>
                <a:gd name="T40" fmla="*/ 0 w 334"/>
                <a:gd name="T41" fmla="*/ 5 h 508"/>
                <a:gd name="T42" fmla="*/ 4 w 334"/>
                <a:gd name="T43" fmla="*/ 5 h 508"/>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334"/>
                <a:gd name="T67" fmla="*/ 0 h 508"/>
                <a:gd name="T68" fmla="*/ 334 w 334"/>
                <a:gd name="T69" fmla="*/ 508 h 508"/>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334" h="508">
                  <a:moveTo>
                    <a:pt x="4" y="5"/>
                  </a:moveTo>
                  <a:lnTo>
                    <a:pt x="0" y="62"/>
                  </a:lnTo>
                  <a:lnTo>
                    <a:pt x="38" y="135"/>
                  </a:lnTo>
                  <a:lnTo>
                    <a:pt x="38" y="407"/>
                  </a:lnTo>
                  <a:lnTo>
                    <a:pt x="46" y="430"/>
                  </a:lnTo>
                  <a:lnTo>
                    <a:pt x="58" y="462"/>
                  </a:lnTo>
                  <a:lnTo>
                    <a:pt x="78" y="476"/>
                  </a:lnTo>
                  <a:lnTo>
                    <a:pt x="100" y="490"/>
                  </a:lnTo>
                  <a:lnTo>
                    <a:pt x="125" y="499"/>
                  </a:lnTo>
                  <a:lnTo>
                    <a:pt x="165" y="507"/>
                  </a:lnTo>
                  <a:lnTo>
                    <a:pt x="197" y="502"/>
                  </a:lnTo>
                  <a:lnTo>
                    <a:pt x="228" y="493"/>
                  </a:lnTo>
                  <a:lnTo>
                    <a:pt x="253" y="479"/>
                  </a:lnTo>
                  <a:lnTo>
                    <a:pt x="267" y="462"/>
                  </a:lnTo>
                  <a:lnTo>
                    <a:pt x="278" y="439"/>
                  </a:lnTo>
                  <a:lnTo>
                    <a:pt x="287" y="418"/>
                  </a:lnTo>
                  <a:lnTo>
                    <a:pt x="290" y="381"/>
                  </a:lnTo>
                  <a:lnTo>
                    <a:pt x="287" y="129"/>
                  </a:lnTo>
                  <a:lnTo>
                    <a:pt x="333" y="65"/>
                  </a:lnTo>
                  <a:lnTo>
                    <a:pt x="330" y="0"/>
                  </a:lnTo>
                  <a:lnTo>
                    <a:pt x="0" y="5"/>
                  </a:lnTo>
                  <a:lnTo>
                    <a:pt x="4" y="5"/>
                  </a:lnTo>
                </a:path>
              </a:pathLst>
            </a:custGeom>
            <a:solidFill>
              <a:srgbClr val="3FFFFF"/>
            </a:solidFill>
            <a:ln w="12700" cap="rnd" cmpd="sng">
              <a:noFill/>
              <a:prstDash val="solid"/>
              <a:round/>
              <a:headEnd type="none" w="med" len="med"/>
              <a:tailEnd type="none" w="med" len="med"/>
            </a:ln>
          </p:spPr>
          <p:txBody>
            <a:bodyPr/>
            <a:lstStyle/>
            <a:p>
              <a:endParaRPr lang="en-US"/>
            </a:p>
          </p:txBody>
        </p:sp>
        <p:sp>
          <p:nvSpPr>
            <p:cNvPr id="12309" name="Freeform 19"/>
            <p:cNvSpPr>
              <a:spLocks/>
            </p:cNvSpPr>
            <p:nvPr/>
          </p:nvSpPr>
          <p:spPr bwMode="auto">
            <a:xfrm>
              <a:off x="2640" y="2864"/>
              <a:ext cx="251" cy="109"/>
            </a:xfrm>
            <a:custGeom>
              <a:avLst/>
              <a:gdLst>
                <a:gd name="T0" fmla="*/ 0 w 251"/>
                <a:gd name="T1" fmla="*/ 0 h 109"/>
                <a:gd name="T2" fmla="*/ 0 w 251"/>
                <a:gd name="T3" fmla="*/ 8 h 109"/>
                <a:gd name="T4" fmla="*/ 0 w 251"/>
                <a:gd name="T5" fmla="*/ 14 h 109"/>
                <a:gd name="T6" fmla="*/ 3 w 251"/>
                <a:gd name="T7" fmla="*/ 23 h 109"/>
                <a:gd name="T8" fmla="*/ 3 w 251"/>
                <a:gd name="T9" fmla="*/ 28 h 109"/>
                <a:gd name="T10" fmla="*/ 6 w 251"/>
                <a:gd name="T11" fmla="*/ 34 h 109"/>
                <a:gd name="T12" fmla="*/ 8 w 251"/>
                <a:gd name="T13" fmla="*/ 40 h 109"/>
                <a:gd name="T14" fmla="*/ 11 w 251"/>
                <a:gd name="T15" fmla="*/ 46 h 109"/>
                <a:gd name="T16" fmla="*/ 14 w 251"/>
                <a:gd name="T17" fmla="*/ 51 h 109"/>
                <a:gd name="T18" fmla="*/ 17 w 251"/>
                <a:gd name="T19" fmla="*/ 57 h 109"/>
                <a:gd name="T20" fmla="*/ 20 w 251"/>
                <a:gd name="T21" fmla="*/ 63 h 109"/>
                <a:gd name="T22" fmla="*/ 26 w 251"/>
                <a:gd name="T23" fmla="*/ 68 h 109"/>
                <a:gd name="T24" fmla="*/ 28 w 251"/>
                <a:gd name="T25" fmla="*/ 71 h 109"/>
                <a:gd name="T26" fmla="*/ 34 w 251"/>
                <a:gd name="T27" fmla="*/ 77 h 109"/>
                <a:gd name="T28" fmla="*/ 40 w 251"/>
                <a:gd name="T29" fmla="*/ 80 h 109"/>
                <a:gd name="T30" fmla="*/ 46 w 251"/>
                <a:gd name="T31" fmla="*/ 83 h 109"/>
                <a:gd name="T32" fmla="*/ 48 w 251"/>
                <a:gd name="T33" fmla="*/ 88 h 109"/>
                <a:gd name="T34" fmla="*/ 54 w 251"/>
                <a:gd name="T35" fmla="*/ 91 h 109"/>
                <a:gd name="T36" fmla="*/ 60 w 251"/>
                <a:gd name="T37" fmla="*/ 94 h 109"/>
                <a:gd name="T38" fmla="*/ 68 w 251"/>
                <a:gd name="T39" fmla="*/ 97 h 109"/>
                <a:gd name="T40" fmla="*/ 74 w 251"/>
                <a:gd name="T41" fmla="*/ 100 h 109"/>
                <a:gd name="T42" fmla="*/ 80 w 251"/>
                <a:gd name="T43" fmla="*/ 100 h 109"/>
                <a:gd name="T44" fmla="*/ 85 w 251"/>
                <a:gd name="T45" fmla="*/ 103 h 109"/>
                <a:gd name="T46" fmla="*/ 91 w 251"/>
                <a:gd name="T47" fmla="*/ 103 h 109"/>
                <a:gd name="T48" fmla="*/ 100 w 251"/>
                <a:gd name="T49" fmla="*/ 105 h 109"/>
                <a:gd name="T50" fmla="*/ 105 w 251"/>
                <a:gd name="T51" fmla="*/ 105 h 109"/>
                <a:gd name="T52" fmla="*/ 111 w 251"/>
                <a:gd name="T53" fmla="*/ 108 h 109"/>
                <a:gd name="T54" fmla="*/ 120 w 251"/>
                <a:gd name="T55" fmla="*/ 108 h 109"/>
                <a:gd name="T56" fmla="*/ 125 w 251"/>
                <a:gd name="T57" fmla="*/ 108 h 109"/>
                <a:gd name="T58" fmla="*/ 130 w 251"/>
                <a:gd name="T59" fmla="*/ 108 h 109"/>
                <a:gd name="T60" fmla="*/ 139 w 251"/>
                <a:gd name="T61" fmla="*/ 108 h 109"/>
                <a:gd name="T62" fmla="*/ 144 w 251"/>
                <a:gd name="T63" fmla="*/ 105 h 109"/>
                <a:gd name="T64" fmla="*/ 150 w 251"/>
                <a:gd name="T65" fmla="*/ 105 h 109"/>
                <a:gd name="T66" fmla="*/ 159 w 251"/>
                <a:gd name="T67" fmla="*/ 105 h 109"/>
                <a:gd name="T68" fmla="*/ 164 w 251"/>
                <a:gd name="T69" fmla="*/ 103 h 109"/>
                <a:gd name="T70" fmla="*/ 170 w 251"/>
                <a:gd name="T71" fmla="*/ 103 h 109"/>
                <a:gd name="T72" fmla="*/ 176 w 251"/>
                <a:gd name="T73" fmla="*/ 100 h 109"/>
                <a:gd name="T74" fmla="*/ 181 w 251"/>
                <a:gd name="T75" fmla="*/ 97 h 109"/>
                <a:gd name="T76" fmla="*/ 190 w 251"/>
                <a:gd name="T77" fmla="*/ 94 h 109"/>
                <a:gd name="T78" fmla="*/ 196 w 251"/>
                <a:gd name="T79" fmla="*/ 91 h 109"/>
                <a:gd name="T80" fmla="*/ 201 w 251"/>
                <a:gd name="T81" fmla="*/ 88 h 109"/>
                <a:gd name="T82" fmla="*/ 204 w 251"/>
                <a:gd name="T83" fmla="*/ 85 h 109"/>
                <a:gd name="T84" fmla="*/ 210 w 251"/>
                <a:gd name="T85" fmla="*/ 83 h 109"/>
                <a:gd name="T86" fmla="*/ 216 w 251"/>
                <a:gd name="T87" fmla="*/ 80 h 109"/>
                <a:gd name="T88" fmla="*/ 221 w 251"/>
                <a:gd name="T89" fmla="*/ 74 h 109"/>
                <a:gd name="T90" fmla="*/ 224 w 251"/>
                <a:gd name="T91" fmla="*/ 71 h 109"/>
                <a:gd name="T92" fmla="*/ 230 w 251"/>
                <a:gd name="T93" fmla="*/ 66 h 109"/>
                <a:gd name="T94" fmla="*/ 233 w 251"/>
                <a:gd name="T95" fmla="*/ 60 h 109"/>
                <a:gd name="T96" fmla="*/ 236 w 251"/>
                <a:gd name="T97" fmla="*/ 57 h 109"/>
                <a:gd name="T98" fmla="*/ 238 w 251"/>
                <a:gd name="T99" fmla="*/ 51 h 109"/>
                <a:gd name="T100" fmla="*/ 241 w 251"/>
                <a:gd name="T101" fmla="*/ 46 h 109"/>
                <a:gd name="T102" fmla="*/ 244 w 251"/>
                <a:gd name="T103" fmla="*/ 40 h 109"/>
                <a:gd name="T104" fmla="*/ 247 w 251"/>
                <a:gd name="T105" fmla="*/ 34 h 109"/>
                <a:gd name="T106" fmla="*/ 247 w 251"/>
                <a:gd name="T107" fmla="*/ 26 h 109"/>
                <a:gd name="T108" fmla="*/ 250 w 251"/>
                <a:gd name="T109" fmla="*/ 20 h 109"/>
                <a:gd name="T110" fmla="*/ 250 w 251"/>
                <a:gd name="T111" fmla="*/ 14 h 109"/>
                <a:gd name="T112" fmla="*/ 250 w 251"/>
                <a:gd name="T113" fmla="*/ 6 h 109"/>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51"/>
                <a:gd name="T172" fmla="*/ 0 h 109"/>
                <a:gd name="T173" fmla="*/ 251 w 251"/>
                <a:gd name="T174" fmla="*/ 109 h 109"/>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51" h="109">
                  <a:moveTo>
                    <a:pt x="0" y="0"/>
                  </a:moveTo>
                  <a:lnTo>
                    <a:pt x="0" y="8"/>
                  </a:lnTo>
                  <a:lnTo>
                    <a:pt x="0" y="14"/>
                  </a:lnTo>
                  <a:lnTo>
                    <a:pt x="3" y="23"/>
                  </a:lnTo>
                  <a:lnTo>
                    <a:pt x="3" y="28"/>
                  </a:lnTo>
                  <a:lnTo>
                    <a:pt x="6" y="34"/>
                  </a:lnTo>
                  <a:lnTo>
                    <a:pt x="8" y="40"/>
                  </a:lnTo>
                  <a:lnTo>
                    <a:pt x="11" y="46"/>
                  </a:lnTo>
                  <a:lnTo>
                    <a:pt x="14" y="51"/>
                  </a:lnTo>
                  <a:lnTo>
                    <a:pt x="17" y="57"/>
                  </a:lnTo>
                  <a:lnTo>
                    <a:pt x="20" y="63"/>
                  </a:lnTo>
                  <a:lnTo>
                    <a:pt x="26" y="68"/>
                  </a:lnTo>
                  <a:lnTo>
                    <a:pt x="28" y="71"/>
                  </a:lnTo>
                  <a:lnTo>
                    <a:pt x="34" y="77"/>
                  </a:lnTo>
                  <a:lnTo>
                    <a:pt x="40" y="80"/>
                  </a:lnTo>
                  <a:lnTo>
                    <a:pt x="46" y="83"/>
                  </a:lnTo>
                  <a:lnTo>
                    <a:pt x="48" y="88"/>
                  </a:lnTo>
                  <a:lnTo>
                    <a:pt x="54" y="91"/>
                  </a:lnTo>
                  <a:lnTo>
                    <a:pt x="60" y="94"/>
                  </a:lnTo>
                  <a:lnTo>
                    <a:pt x="68" y="97"/>
                  </a:lnTo>
                  <a:lnTo>
                    <a:pt x="74" y="100"/>
                  </a:lnTo>
                  <a:lnTo>
                    <a:pt x="80" y="100"/>
                  </a:lnTo>
                  <a:lnTo>
                    <a:pt x="85" y="103"/>
                  </a:lnTo>
                  <a:lnTo>
                    <a:pt x="91" y="103"/>
                  </a:lnTo>
                  <a:lnTo>
                    <a:pt x="100" y="105"/>
                  </a:lnTo>
                  <a:lnTo>
                    <a:pt x="105" y="105"/>
                  </a:lnTo>
                  <a:lnTo>
                    <a:pt x="111" y="108"/>
                  </a:lnTo>
                  <a:lnTo>
                    <a:pt x="120" y="108"/>
                  </a:lnTo>
                  <a:lnTo>
                    <a:pt x="125" y="108"/>
                  </a:lnTo>
                  <a:lnTo>
                    <a:pt x="130" y="108"/>
                  </a:lnTo>
                  <a:lnTo>
                    <a:pt x="139" y="108"/>
                  </a:lnTo>
                  <a:lnTo>
                    <a:pt x="144" y="105"/>
                  </a:lnTo>
                  <a:lnTo>
                    <a:pt x="150" y="105"/>
                  </a:lnTo>
                  <a:lnTo>
                    <a:pt x="159" y="105"/>
                  </a:lnTo>
                  <a:lnTo>
                    <a:pt x="164" y="103"/>
                  </a:lnTo>
                  <a:lnTo>
                    <a:pt x="170" y="103"/>
                  </a:lnTo>
                  <a:lnTo>
                    <a:pt x="176" y="100"/>
                  </a:lnTo>
                  <a:lnTo>
                    <a:pt x="181" y="97"/>
                  </a:lnTo>
                  <a:lnTo>
                    <a:pt x="190" y="94"/>
                  </a:lnTo>
                  <a:lnTo>
                    <a:pt x="196" y="91"/>
                  </a:lnTo>
                  <a:lnTo>
                    <a:pt x="201" y="88"/>
                  </a:lnTo>
                  <a:lnTo>
                    <a:pt x="204" y="85"/>
                  </a:lnTo>
                  <a:lnTo>
                    <a:pt x="210" y="83"/>
                  </a:lnTo>
                  <a:lnTo>
                    <a:pt x="216" y="80"/>
                  </a:lnTo>
                  <a:lnTo>
                    <a:pt x="221" y="74"/>
                  </a:lnTo>
                  <a:lnTo>
                    <a:pt x="224" y="71"/>
                  </a:lnTo>
                  <a:lnTo>
                    <a:pt x="230" y="66"/>
                  </a:lnTo>
                  <a:lnTo>
                    <a:pt x="233" y="60"/>
                  </a:lnTo>
                  <a:lnTo>
                    <a:pt x="236" y="57"/>
                  </a:lnTo>
                  <a:lnTo>
                    <a:pt x="238" y="51"/>
                  </a:lnTo>
                  <a:lnTo>
                    <a:pt x="241" y="46"/>
                  </a:lnTo>
                  <a:lnTo>
                    <a:pt x="244" y="40"/>
                  </a:lnTo>
                  <a:lnTo>
                    <a:pt x="247" y="34"/>
                  </a:lnTo>
                  <a:lnTo>
                    <a:pt x="247" y="26"/>
                  </a:lnTo>
                  <a:lnTo>
                    <a:pt x="250" y="20"/>
                  </a:lnTo>
                  <a:lnTo>
                    <a:pt x="250" y="14"/>
                  </a:lnTo>
                  <a:lnTo>
                    <a:pt x="250" y="6"/>
                  </a:lnTo>
                </a:path>
              </a:pathLst>
            </a:custGeom>
            <a:noFill/>
            <a:ln w="12700" cap="rnd" cmpd="sng">
              <a:solidFill>
                <a:srgbClr val="000000"/>
              </a:solidFill>
              <a:prstDash val="solid"/>
              <a:round/>
              <a:headEnd type="none" w="med" len="med"/>
              <a:tailEnd type="none" w="med" len="med"/>
            </a:ln>
          </p:spPr>
          <p:txBody>
            <a:bodyPr/>
            <a:lstStyle/>
            <a:p>
              <a:endParaRPr lang="en-US"/>
            </a:p>
          </p:txBody>
        </p:sp>
        <p:sp>
          <p:nvSpPr>
            <p:cNvPr id="12310" name="Freeform 20"/>
            <p:cNvSpPr>
              <a:spLocks/>
            </p:cNvSpPr>
            <p:nvPr/>
          </p:nvSpPr>
          <p:spPr bwMode="auto">
            <a:xfrm>
              <a:off x="3803" y="2410"/>
              <a:ext cx="855" cy="137"/>
            </a:xfrm>
            <a:custGeom>
              <a:avLst/>
              <a:gdLst>
                <a:gd name="T0" fmla="*/ 0 w 855"/>
                <a:gd name="T1" fmla="*/ 136 h 137"/>
                <a:gd name="T2" fmla="*/ 0 w 855"/>
                <a:gd name="T3" fmla="*/ 3 h 137"/>
                <a:gd name="T4" fmla="*/ 160 w 855"/>
                <a:gd name="T5" fmla="*/ 3 h 137"/>
                <a:gd name="T6" fmla="*/ 160 w 855"/>
                <a:gd name="T7" fmla="*/ 68 h 137"/>
                <a:gd name="T8" fmla="*/ 214 w 855"/>
                <a:gd name="T9" fmla="*/ 71 h 137"/>
                <a:gd name="T10" fmla="*/ 217 w 855"/>
                <a:gd name="T11" fmla="*/ 3 h 137"/>
                <a:gd name="T12" fmla="*/ 368 w 855"/>
                <a:gd name="T13" fmla="*/ 3 h 137"/>
                <a:gd name="T14" fmla="*/ 371 w 855"/>
                <a:gd name="T15" fmla="*/ 71 h 137"/>
                <a:gd name="T16" fmla="*/ 425 w 855"/>
                <a:gd name="T17" fmla="*/ 71 h 137"/>
                <a:gd name="T18" fmla="*/ 429 w 855"/>
                <a:gd name="T19" fmla="*/ 3 h 137"/>
                <a:gd name="T20" fmla="*/ 594 w 855"/>
                <a:gd name="T21" fmla="*/ 3 h 137"/>
                <a:gd name="T22" fmla="*/ 594 w 855"/>
                <a:gd name="T23" fmla="*/ 71 h 137"/>
                <a:gd name="T24" fmla="*/ 643 w 855"/>
                <a:gd name="T25" fmla="*/ 71 h 137"/>
                <a:gd name="T26" fmla="*/ 643 w 855"/>
                <a:gd name="T27" fmla="*/ 3 h 137"/>
                <a:gd name="T28" fmla="*/ 794 w 855"/>
                <a:gd name="T29" fmla="*/ 0 h 137"/>
                <a:gd name="T30" fmla="*/ 797 w 855"/>
                <a:gd name="T31" fmla="*/ 71 h 137"/>
                <a:gd name="T32" fmla="*/ 854 w 855"/>
                <a:gd name="T33" fmla="*/ 68 h 137"/>
                <a:gd name="T34" fmla="*/ 854 w 855"/>
                <a:gd name="T35" fmla="*/ 94 h 137"/>
                <a:gd name="T36" fmla="*/ 794 w 855"/>
                <a:gd name="T37" fmla="*/ 91 h 137"/>
                <a:gd name="T38" fmla="*/ 797 w 855"/>
                <a:gd name="T39" fmla="*/ 136 h 137"/>
                <a:gd name="T40" fmla="*/ 643 w 855"/>
                <a:gd name="T41" fmla="*/ 136 h 137"/>
                <a:gd name="T42" fmla="*/ 643 w 855"/>
                <a:gd name="T43" fmla="*/ 88 h 137"/>
                <a:gd name="T44" fmla="*/ 594 w 855"/>
                <a:gd name="T45" fmla="*/ 85 h 137"/>
                <a:gd name="T46" fmla="*/ 591 w 855"/>
                <a:gd name="T47" fmla="*/ 136 h 137"/>
                <a:gd name="T48" fmla="*/ 429 w 855"/>
                <a:gd name="T49" fmla="*/ 136 h 137"/>
                <a:gd name="T50" fmla="*/ 425 w 855"/>
                <a:gd name="T51" fmla="*/ 85 h 137"/>
                <a:gd name="T52" fmla="*/ 365 w 855"/>
                <a:gd name="T53" fmla="*/ 85 h 137"/>
                <a:gd name="T54" fmla="*/ 368 w 855"/>
                <a:gd name="T55" fmla="*/ 136 h 137"/>
                <a:gd name="T56" fmla="*/ 217 w 855"/>
                <a:gd name="T57" fmla="*/ 136 h 137"/>
                <a:gd name="T58" fmla="*/ 217 w 855"/>
                <a:gd name="T59" fmla="*/ 88 h 137"/>
                <a:gd name="T60" fmla="*/ 160 w 855"/>
                <a:gd name="T61" fmla="*/ 88 h 137"/>
                <a:gd name="T62" fmla="*/ 163 w 855"/>
                <a:gd name="T63" fmla="*/ 136 h 137"/>
                <a:gd name="T64" fmla="*/ 0 w 855"/>
                <a:gd name="T65" fmla="*/ 136 h 13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855"/>
                <a:gd name="T100" fmla="*/ 0 h 137"/>
                <a:gd name="T101" fmla="*/ 855 w 855"/>
                <a:gd name="T102" fmla="*/ 137 h 13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855" h="137">
                  <a:moveTo>
                    <a:pt x="0" y="136"/>
                  </a:moveTo>
                  <a:lnTo>
                    <a:pt x="0" y="3"/>
                  </a:lnTo>
                  <a:lnTo>
                    <a:pt x="160" y="3"/>
                  </a:lnTo>
                  <a:lnTo>
                    <a:pt x="160" y="68"/>
                  </a:lnTo>
                  <a:lnTo>
                    <a:pt x="214" y="71"/>
                  </a:lnTo>
                  <a:lnTo>
                    <a:pt x="217" y="3"/>
                  </a:lnTo>
                  <a:lnTo>
                    <a:pt x="368" y="3"/>
                  </a:lnTo>
                  <a:lnTo>
                    <a:pt x="371" y="71"/>
                  </a:lnTo>
                  <a:lnTo>
                    <a:pt x="425" y="71"/>
                  </a:lnTo>
                  <a:lnTo>
                    <a:pt x="429" y="3"/>
                  </a:lnTo>
                  <a:lnTo>
                    <a:pt x="594" y="3"/>
                  </a:lnTo>
                  <a:lnTo>
                    <a:pt x="594" y="71"/>
                  </a:lnTo>
                  <a:lnTo>
                    <a:pt x="643" y="71"/>
                  </a:lnTo>
                  <a:lnTo>
                    <a:pt x="643" y="3"/>
                  </a:lnTo>
                  <a:lnTo>
                    <a:pt x="794" y="0"/>
                  </a:lnTo>
                  <a:lnTo>
                    <a:pt x="797" y="71"/>
                  </a:lnTo>
                  <a:lnTo>
                    <a:pt x="854" y="68"/>
                  </a:lnTo>
                  <a:lnTo>
                    <a:pt x="854" y="94"/>
                  </a:lnTo>
                  <a:lnTo>
                    <a:pt x="794" y="91"/>
                  </a:lnTo>
                  <a:lnTo>
                    <a:pt x="797" y="136"/>
                  </a:lnTo>
                  <a:lnTo>
                    <a:pt x="643" y="136"/>
                  </a:lnTo>
                  <a:lnTo>
                    <a:pt x="643" y="88"/>
                  </a:lnTo>
                  <a:lnTo>
                    <a:pt x="594" y="85"/>
                  </a:lnTo>
                  <a:lnTo>
                    <a:pt x="591" y="136"/>
                  </a:lnTo>
                  <a:lnTo>
                    <a:pt x="429" y="136"/>
                  </a:lnTo>
                  <a:lnTo>
                    <a:pt x="425" y="85"/>
                  </a:lnTo>
                  <a:lnTo>
                    <a:pt x="365" y="85"/>
                  </a:lnTo>
                  <a:lnTo>
                    <a:pt x="368" y="136"/>
                  </a:lnTo>
                  <a:lnTo>
                    <a:pt x="217" y="136"/>
                  </a:lnTo>
                  <a:lnTo>
                    <a:pt x="217" y="88"/>
                  </a:lnTo>
                  <a:lnTo>
                    <a:pt x="160" y="88"/>
                  </a:lnTo>
                  <a:lnTo>
                    <a:pt x="163" y="136"/>
                  </a:lnTo>
                  <a:lnTo>
                    <a:pt x="0" y="136"/>
                  </a:lnTo>
                </a:path>
              </a:pathLst>
            </a:custGeom>
            <a:solidFill>
              <a:srgbClr val="BF3FFF"/>
            </a:solidFill>
            <a:ln w="12700" cap="rnd" cmpd="sng">
              <a:noFill/>
              <a:prstDash val="solid"/>
              <a:round/>
              <a:headEnd type="none" w="med" len="med"/>
              <a:tailEnd type="none" w="med" len="med"/>
            </a:ln>
          </p:spPr>
          <p:txBody>
            <a:bodyPr/>
            <a:lstStyle/>
            <a:p>
              <a:endParaRPr lang="en-US"/>
            </a:p>
          </p:txBody>
        </p:sp>
        <p:sp>
          <p:nvSpPr>
            <p:cNvPr id="12311" name="Freeform 21"/>
            <p:cNvSpPr>
              <a:spLocks/>
            </p:cNvSpPr>
            <p:nvPr/>
          </p:nvSpPr>
          <p:spPr bwMode="auto">
            <a:xfrm>
              <a:off x="3825" y="2094"/>
              <a:ext cx="716" cy="336"/>
            </a:xfrm>
            <a:custGeom>
              <a:avLst/>
              <a:gdLst>
                <a:gd name="T0" fmla="*/ 0 w 716"/>
                <a:gd name="T1" fmla="*/ 25 h 336"/>
                <a:gd name="T2" fmla="*/ 22 w 716"/>
                <a:gd name="T3" fmla="*/ 3 h 336"/>
                <a:gd name="T4" fmla="*/ 561 w 716"/>
                <a:gd name="T5" fmla="*/ 0 h 336"/>
                <a:gd name="T6" fmla="*/ 584 w 716"/>
                <a:gd name="T7" fmla="*/ 17 h 336"/>
                <a:gd name="T8" fmla="*/ 586 w 716"/>
                <a:gd name="T9" fmla="*/ 117 h 336"/>
                <a:gd name="T10" fmla="*/ 652 w 716"/>
                <a:gd name="T11" fmla="*/ 122 h 336"/>
                <a:gd name="T12" fmla="*/ 655 w 716"/>
                <a:gd name="T13" fmla="*/ 151 h 336"/>
                <a:gd name="T14" fmla="*/ 638 w 716"/>
                <a:gd name="T15" fmla="*/ 200 h 336"/>
                <a:gd name="T16" fmla="*/ 655 w 716"/>
                <a:gd name="T17" fmla="*/ 220 h 336"/>
                <a:gd name="T18" fmla="*/ 701 w 716"/>
                <a:gd name="T19" fmla="*/ 226 h 336"/>
                <a:gd name="T20" fmla="*/ 715 w 716"/>
                <a:gd name="T21" fmla="*/ 249 h 336"/>
                <a:gd name="T22" fmla="*/ 695 w 716"/>
                <a:gd name="T23" fmla="*/ 332 h 336"/>
                <a:gd name="T24" fmla="*/ 686 w 716"/>
                <a:gd name="T25" fmla="*/ 249 h 336"/>
                <a:gd name="T26" fmla="*/ 626 w 716"/>
                <a:gd name="T27" fmla="*/ 243 h 336"/>
                <a:gd name="T28" fmla="*/ 609 w 716"/>
                <a:gd name="T29" fmla="*/ 226 h 336"/>
                <a:gd name="T30" fmla="*/ 561 w 716"/>
                <a:gd name="T31" fmla="*/ 169 h 336"/>
                <a:gd name="T32" fmla="*/ 547 w 716"/>
                <a:gd name="T33" fmla="*/ 240 h 336"/>
                <a:gd name="T34" fmla="*/ 490 w 716"/>
                <a:gd name="T35" fmla="*/ 252 h 336"/>
                <a:gd name="T36" fmla="*/ 487 w 716"/>
                <a:gd name="T37" fmla="*/ 335 h 336"/>
                <a:gd name="T38" fmla="*/ 461 w 716"/>
                <a:gd name="T39" fmla="*/ 257 h 336"/>
                <a:gd name="T40" fmla="*/ 441 w 716"/>
                <a:gd name="T41" fmla="*/ 240 h 336"/>
                <a:gd name="T42" fmla="*/ 413 w 716"/>
                <a:gd name="T43" fmla="*/ 232 h 336"/>
                <a:gd name="T44" fmla="*/ 407 w 716"/>
                <a:gd name="T45" fmla="*/ 169 h 336"/>
                <a:gd name="T46" fmla="*/ 354 w 716"/>
                <a:gd name="T47" fmla="*/ 232 h 336"/>
                <a:gd name="T48" fmla="*/ 325 w 716"/>
                <a:gd name="T49" fmla="*/ 240 h 336"/>
                <a:gd name="T50" fmla="*/ 288 w 716"/>
                <a:gd name="T51" fmla="*/ 252 h 336"/>
                <a:gd name="T52" fmla="*/ 285 w 716"/>
                <a:gd name="T53" fmla="*/ 329 h 336"/>
                <a:gd name="T54" fmla="*/ 257 w 716"/>
                <a:gd name="T55" fmla="*/ 226 h 336"/>
                <a:gd name="T56" fmla="*/ 279 w 716"/>
                <a:gd name="T57" fmla="*/ 212 h 336"/>
                <a:gd name="T58" fmla="*/ 328 w 716"/>
                <a:gd name="T59" fmla="*/ 165 h 336"/>
                <a:gd name="T60" fmla="*/ 308 w 716"/>
                <a:gd name="T61" fmla="*/ 145 h 336"/>
                <a:gd name="T62" fmla="*/ 325 w 716"/>
                <a:gd name="T63" fmla="*/ 117 h 336"/>
                <a:gd name="T64" fmla="*/ 444 w 716"/>
                <a:gd name="T65" fmla="*/ 122 h 336"/>
                <a:gd name="T66" fmla="*/ 444 w 716"/>
                <a:gd name="T67" fmla="*/ 162 h 336"/>
                <a:gd name="T68" fmla="*/ 432 w 716"/>
                <a:gd name="T69" fmla="*/ 189 h 336"/>
                <a:gd name="T70" fmla="*/ 444 w 716"/>
                <a:gd name="T71" fmla="*/ 215 h 336"/>
                <a:gd name="T72" fmla="*/ 532 w 716"/>
                <a:gd name="T73" fmla="*/ 203 h 336"/>
                <a:gd name="T74" fmla="*/ 538 w 716"/>
                <a:gd name="T75" fmla="*/ 165 h 336"/>
                <a:gd name="T76" fmla="*/ 507 w 716"/>
                <a:gd name="T77" fmla="*/ 148 h 336"/>
                <a:gd name="T78" fmla="*/ 518 w 716"/>
                <a:gd name="T79" fmla="*/ 120 h 336"/>
                <a:gd name="T80" fmla="*/ 561 w 716"/>
                <a:gd name="T81" fmla="*/ 117 h 336"/>
                <a:gd name="T82" fmla="*/ 552 w 716"/>
                <a:gd name="T83" fmla="*/ 37 h 336"/>
                <a:gd name="T84" fmla="*/ 42 w 716"/>
                <a:gd name="T85" fmla="*/ 28 h 336"/>
                <a:gd name="T86" fmla="*/ 31 w 716"/>
                <a:gd name="T87" fmla="*/ 48 h 336"/>
                <a:gd name="T88" fmla="*/ 31 w 716"/>
                <a:gd name="T89" fmla="*/ 329 h 3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716"/>
                <a:gd name="T136" fmla="*/ 0 h 336"/>
                <a:gd name="T137" fmla="*/ 716 w 716"/>
                <a:gd name="T138" fmla="*/ 336 h 3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716" h="336">
                  <a:moveTo>
                    <a:pt x="0" y="320"/>
                  </a:moveTo>
                  <a:lnTo>
                    <a:pt x="0" y="25"/>
                  </a:lnTo>
                  <a:lnTo>
                    <a:pt x="6" y="11"/>
                  </a:lnTo>
                  <a:lnTo>
                    <a:pt x="22" y="3"/>
                  </a:lnTo>
                  <a:lnTo>
                    <a:pt x="31" y="0"/>
                  </a:lnTo>
                  <a:lnTo>
                    <a:pt x="561" y="0"/>
                  </a:lnTo>
                  <a:lnTo>
                    <a:pt x="581" y="8"/>
                  </a:lnTo>
                  <a:lnTo>
                    <a:pt x="584" y="17"/>
                  </a:lnTo>
                  <a:lnTo>
                    <a:pt x="586" y="40"/>
                  </a:lnTo>
                  <a:lnTo>
                    <a:pt x="586" y="117"/>
                  </a:lnTo>
                  <a:lnTo>
                    <a:pt x="638" y="117"/>
                  </a:lnTo>
                  <a:lnTo>
                    <a:pt x="652" y="122"/>
                  </a:lnTo>
                  <a:lnTo>
                    <a:pt x="658" y="137"/>
                  </a:lnTo>
                  <a:lnTo>
                    <a:pt x="655" y="151"/>
                  </a:lnTo>
                  <a:lnTo>
                    <a:pt x="638" y="165"/>
                  </a:lnTo>
                  <a:lnTo>
                    <a:pt x="638" y="200"/>
                  </a:lnTo>
                  <a:lnTo>
                    <a:pt x="644" y="215"/>
                  </a:lnTo>
                  <a:lnTo>
                    <a:pt x="655" y="220"/>
                  </a:lnTo>
                  <a:lnTo>
                    <a:pt x="681" y="220"/>
                  </a:lnTo>
                  <a:lnTo>
                    <a:pt x="701" y="226"/>
                  </a:lnTo>
                  <a:lnTo>
                    <a:pt x="712" y="235"/>
                  </a:lnTo>
                  <a:lnTo>
                    <a:pt x="715" y="249"/>
                  </a:lnTo>
                  <a:lnTo>
                    <a:pt x="715" y="329"/>
                  </a:lnTo>
                  <a:lnTo>
                    <a:pt x="695" y="332"/>
                  </a:lnTo>
                  <a:lnTo>
                    <a:pt x="692" y="260"/>
                  </a:lnTo>
                  <a:lnTo>
                    <a:pt x="686" y="249"/>
                  </a:lnTo>
                  <a:lnTo>
                    <a:pt x="672" y="243"/>
                  </a:lnTo>
                  <a:lnTo>
                    <a:pt x="626" y="243"/>
                  </a:lnTo>
                  <a:lnTo>
                    <a:pt x="612" y="235"/>
                  </a:lnTo>
                  <a:lnTo>
                    <a:pt x="609" y="226"/>
                  </a:lnTo>
                  <a:lnTo>
                    <a:pt x="606" y="165"/>
                  </a:lnTo>
                  <a:lnTo>
                    <a:pt x="561" y="169"/>
                  </a:lnTo>
                  <a:lnTo>
                    <a:pt x="564" y="223"/>
                  </a:lnTo>
                  <a:lnTo>
                    <a:pt x="547" y="240"/>
                  </a:lnTo>
                  <a:lnTo>
                    <a:pt x="504" y="243"/>
                  </a:lnTo>
                  <a:lnTo>
                    <a:pt x="490" y="252"/>
                  </a:lnTo>
                  <a:lnTo>
                    <a:pt x="487" y="257"/>
                  </a:lnTo>
                  <a:lnTo>
                    <a:pt x="487" y="335"/>
                  </a:lnTo>
                  <a:lnTo>
                    <a:pt x="458" y="332"/>
                  </a:lnTo>
                  <a:lnTo>
                    <a:pt x="461" y="257"/>
                  </a:lnTo>
                  <a:lnTo>
                    <a:pt x="450" y="249"/>
                  </a:lnTo>
                  <a:lnTo>
                    <a:pt x="441" y="240"/>
                  </a:lnTo>
                  <a:lnTo>
                    <a:pt x="418" y="240"/>
                  </a:lnTo>
                  <a:lnTo>
                    <a:pt x="413" y="232"/>
                  </a:lnTo>
                  <a:lnTo>
                    <a:pt x="410" y="218"/>
                  </a:lnTo>
                  <a:lnTo>
                    <a:pt x="407" y="169"/>
                  </a:lnTo>
                  <a:lnTo>
                    <a:pt x="356" y="169"/>
                  </a:lnTo>
                  <a:lnTo>
                    <a:pt x="354" y="232"/>
                  </a:lnTo>
                  <a:lnTo>
                    <a:pt x="345" y="238"/>
                  </a:lnTo>
                  <a:lnTo>
                    <a:pt x="325" y="240"/>
                  </a:lnTo>
                  <a:lnTo>
                    <a:pt x="305" y="240"/>
                  </a:lnTo>
                  <a:lnTo>
                    <a:pt x="288" y="252"/>
                  </a:lnTo>
                  <a:lnTo>
                    <a:pt x="282" y="260"/>
                  </a:lnTo>
                  <a:lnTo>
                    <a:pt x="285" y="329"/>
                  </a:lnTo>
                  <a:lnTo>
                    <a:pt x="259" y="323"/>
                  </a:lnTo>
                  <a:lnTo>
                    <a:pt x="257" y="226"/>
                  </a:lnTo>
                  <a:lnTo>
                    <a:pt x="265" y="218"/>
                  </a:lnTo>
                  <a:lnTo>
                    <a:pt x="279" y="212"/>
                  </a:lnTo>
                  <a:lnTo>
                    <a:pt x="328" y="212"/>
                  </a:lnTo>
                  <a:lnTo>
                    <a:pt x="328" y="165"/>
                  </a:lnTo>
                  <a:lnTo>
                    <a:pt x="317" y="162"/>
                  </a:lnTo>
                  <a:lnTo>
                    <a:pt x="308" y="145"/>
                  </a:lnTo>
                  <a:lnTo>
                    <a:pt x="314" y="122"/>
                  </a:lnTo>
                  <a:lnTo>
                    <a:pt x="325" y="117"/>
                  </a:lnTo>
                  <a:lnTo>
                    <a:pt x="432" y="117"/>
                  </a:lnTo>
                  <a:lnTo>
                    <a:pt x="444" y="122"/>
                  </a:lnTo>
                  <a:lnTo>
                    <a:pt x="452" y="145"/>
                  </a:lnTo>
                  <a:lnTo>
                    <a:pt x="444" y="162"/>
                  </a:lnTo>
                  <a:lnTo>
                    <a:pt x="432" y="169"/>
                  </a:lnTo>
                  <a:lnTo>
                    <a:pt x="432" y="189"/>
                  </a:lnTo>
                  <a:lnTo>
                    <a:pt x="432" y="206"/>
                  </a:lnTo>
                  <a:lnTo>
                    <a:pt x="444" y="215"/>
                  </a:lnTo>
                  <a:lnTo>
                    <a:pt x="521" y="212"/>
                  </a:lnTo>
                  <a:lnTo>
                    <a:pt x="532" y="203"/>
                  </a:lnTo>
                  <a:lnTo>
                    <a:pt x="538" y="195"/>
                  </a:lnTo>
                  <a:lnTo>
                    <a:pt x="538" y="165"/>
                  </a:lnTo>
                  <a:lnTo>
                    <a:pt x="515" y="162"/>
                  </a:lnTo>
                  <a:lnTo>
                    <a:pt x="507" y="148"/>
                  </a:lnTo>
                  <a:lnTo>
                    <a:pt x="504" y="131"/>
                  </a:lnTo>
                  <a:lnTo>
                    <a:pt x="518" y="120"/>
                  </a:lnTo>
                  <a:lnTo>
                    <a:pt x="544" y="117"/>
                  </a:lnTo>
                  <a:lnTo>
                    <a:pt x="561" y="117"/>
                  </a:lnTo>
                  <a:lnTo>
                    <a:pt x="561" y="45"/>
                  </a:lnTo>
                  <a:lnTo>
                    <a:pt x="552" y="37"/>
                  </a:lnTo>
                  <a:lnTo>
                    <a:pt x="541" y="28"/>
                  </a:lnTo>
                  <a:lnTo>
                    <a:pt x="42" y="28"/>
                  </a:lnTo>
                  <a:lnTo>
                    <a:pt x="37" y="37"/>
                  </a:lnTo>
                  <a:lnTo>
                    <a:pt x="31" y="48"/>
                  </a:lnTo>
                  <a:lnTo>
                    <a:pt x="31" y="323"/>
                  </a:lnTo>
                  <a:lnTo>
                    <a:pt x="31" y="329"/>
                  </a:lnTo>
                  <a:lnTo>
                    <a:pt x="0" y="320"/>
                  </a:lnTo>
                </a:path>
              </a:pathLst>
            </a:custGeom>
            <a:solidFill>
              <a:srgbClr val="BF3FFF"/>
            </a:solidFill>
            <a:ln w="12700" cap="rnd" cmpd="sng">
              <a:noFill/>
              <a:prstDash val="solid"/>
              <a:round/>
              <a:headEnd type="none" w="med" len="med"/>
              <a:tailEnd type="none" w="med" len="med"/>
            </a:ln>
          </p:spPr>
          <p:txBody>
            <a:bodyPr/>
            <a:lstStyle/>
            <a:p>
              <a:endParaRPr lang="en-US"/>
            </a:p>
          </p:txBody>
        </p:sp>
        <p:sp>
          <p:nvSpPr>
            <p:cNvPr id="12312" name="Freeform 22"/>
            <p:cNvSpPr>
              <a:spLocks/>
            </p:cNvSpPr>
            <p:nvPr/>
          </p:nvSpPr>
          <p:spPr bwMode="auto">
            <a:xfrm>
              <a:off x="3895" y="2145"/>
              <a:ext cx="315" cy="274"/>
            </a:xfrm>
            <a:custGeom>
              <a:avLst/>
              <a:gdLst>
                <a:gd name="T0" fmla="*/ 0 w 315"/>
                <a:gd name="T1" fmla="*/ 273 h 274"/>
                <a:gd name="T2" fmla="*/ 3 w 315"/>
                <a:gd name="T3" fmla="*/ 14 h 274"/>
                <a:gd name="T4" fmla="*/ 20 w 315"/>
                <a:gd name="T5" fmla="*/ 0 h 274"/>
                <a:gd name="T6" fmla="*/ 291 w 315"/>
                <a:gd name="T7" fmla="*/ 0 h 274"/>
                <a:gd name="T8" fmla="*/ 305 w 315"/>
                <a:gd name="T9" fmla="*/ 6 h 274"/>
                <a:gd name="T10" fmla="*/ 314 w 315"/>
                <a:gd name="T11" fmla="*/ 16 h 274"/>
                <a:gd name="T12" fmla="*/ 314 w 315"/>
                <a:gd name="T13" fmla="*/ 67 h 274"/>
                <a:gd name="T14" fmla="*/ 283 w 315"/>
                <a:gd name="T15" fmla="*/ 67 h 274"/>
                <a:gd name="T16" fmla="*/ 285 w 315"/>
                <a:gd name="T17" fmla="*/ 47 h 274"/>
                <a:gd name="T18" fmla="*/ 277 w 315"/>
                <a:gd name="T19" fmla="*/ 39 h 274"/>
                <a:gd name="T20" fmla="*/ 260 w 315"/>
                <a:gd name="T21" fmla="*/ 28 h 274"/>
                <a:gd name="T22" fmla="*/ 49 w 315"/>
                <a:gd name="T23" fmla="*/ 31 h 274"/>
                <a:gd name="T24" fmla="*/ 37 w 315"/>
                <a:gd name="T25" fmla="*/ 36 h 274"/>
                <a:gd name="T26" fmla="*/ 32 w 315"/>
                <a:gd name="T27" fmla="*/ 47 h 274"/>
                <a:gd name="T28" fmla="*/ 28 w 315"/>
                <a:gd name="T29" fmla="*/ 267 h 274"/>
                <a:gd name="T30" fmla="*/ 0 w 315"/>
                <a:gd name="T31" fmla="*/ 273 h 274"/>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315"/>
                <a:gd name="T49" fmla="*/ 0 h 274"/>
                <a:gd name="T50" fmla="*/ 315 w 315"/>
                <a:gd name="T51" fmla="*/ 274 h 274"/>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315" h="274">
                  <a:moveTo>
                    <a:pt x="0" y="273"/>
                  </a:moveTo>
                  <a:lnTo>
                    <a:pt x="3" y="14"/>
                  </a:lnTo>
                  <a:lnTo>
                    <a:pt x="20" y="0"/>
                  </a:lnTo>
                  <a:lnTo>
                    <a:pt x="291" y="0"/>
                  </a:lnTo>
                  <a:lnTo>
                    <a:pt x="305" y="6"/>
                  </a:lnTo>
                  <a:lnTo>
                    <a:pt x="314" y="16"/>
                  </a:lnTo>
                  <a:lnTo>
                    <a:pt x="314" y="67"/>
                  </a:lnTo>
                  <a:lnTo>
                    <a:pt x="283" y="67"/>
                  </a:lnTo>
                  <a:lnTo>
                    <a:pt x="285" y="47"/>
                  </a:lnTo>
                  <a:lnTo>
                    <a:pt x="277" y="39"/>
                  </a:lnTo>
                  <a:lnTo>
                    <a:pt x="260" y="28"/>
                  </a:lnTo>
                  <a:lnTo>
                    <a:pt x="49" y="31"/>
                  </a:lnTo>
                  <a:lnTo>
                    <a:pt x="37" y="36"/>
                  </a:lnTo>
                  <a:lnTo>
                    <a:pt x="32" y="47"/>
                  </a:lnTo>
                  <a:lnTo>
                    <a:pt x="28" y="267"/>
                  </a:lnTo>
                  <a:lnTo>
                    <a:pt x="0" y="273"/>
                  </a:lnTo>
                </a:path>
              </a:pathLst>
            </a:custGeom>
            <a:solidFill>
              <a:srgbClr val="BF3FFF"/>
            </a:solidFill>
            <a:ln w="12700" cap="rnd" cmpd="sng">
              <a:noFill/>
              <a:prstDash val="solid"/>
              <a:round/>
              <a:headEnd type="none" w="med" len="med"/>
              <a:tailEnd type="none" w="med" len="med"/>
            </a:ln>
          </p:spPr>
          <p:txBody>
            <a:bodyPr/>
            <a:lstStyle/>
            <a:p>
              <a:endParaRPr lang="en-US"/>
            </a:p>
          </p:txBody>
        </p:sp>
        <p:sp>
          <p:nvSpPr>
            <p:cNvPr id="12313" name="Freeform 23"/>
            <p:cNvSpPr>
              <a:spLocks/>
            </p:cNvSpPr>
            <p:nvPr/>
          </p:nvSpPr>
          <p:spPr bwMode="auto">
            <a:xfrm>
              <a:off x="145" y="3703"/>
              <a:ext cx="316" cy="5"/>
            </a:xfrm>
            <a:custGeom>
              <a:avLst/>
              <a:gdLst>
                <a:gd name="T0" fmla="*/ 0 w 316"/>
                <a:gd name="T1" fmla="*/ 0 h 5"/>
                <a:gd name="T2" fmla="*/ 315 w 316"/>
                <a:gd name="T3" fmla="*/ 0 h 5"/>
                <a:gd name="T4" fmla="*/ 315 w 316"/>
                <a:gd name="T5" fmla="*/ 4 h 5"/>
                <a:gd name="T6" fmla="*/ 0 w 316"/>
                <a:gd name="T7" fmla="*/ 4 h 5"/>
                <a:gd name="T8" fmla="*/ 0 w 316"/>
                <a:gd name="T9" fmla="*/ 0 h 5"/>
                <a:gd name="T10" fmla="*/ 0 60000 65536"/>
                <a:gd name="T11" fmla="*/ 0 60000 65536"/>
                <a:gd name="T12" fmla="*/ 0 60000 65536"/>
                <a:gd name="T13" fmla="*/ 0 60000 65536"/>
                <a:gd name="T14" fmla="*/ 0 60000 65536"/>
                <a:gd name="T15" fmla="*/ 0 w 316"/>
                <a:gd name="T16" fmla="*/ 0 h 5"/>
                <a:gd name="T17" fmla="*/ 316 w 316"/>
                <a:gd name="T18" fmla="*/ 5 h 5"/>
              </a:gdLst>
              <a:ahLst/>
              <a:cxnLst>
                <a:cxn ang="T10">
                  <a:pos x="T0" y="T1"/>
                </a:cxn>
                <a:cxn ang="T11">
                  <a:pos x="T2" y="T3"/>
                </a:cxn>
                <a:cxn ang="T12">
                  <a:pos x="T4" y="T5"/>
                </a:cxn>
                <a:cxn ang="T13">
                  <a:pos x="T6" y="T7"/>
                </a:cxn>
                <a:cxn ang="T14">
                  <a:pos x="T8" y="T9"/>
                </a:cxn>
              </a:cxnLst>
              <a:rect l="T15" t="T16" r="T17" b="T18"/>
              <a:pathLst>
                <a:path w="316" h="5">
                  <a:moveTo>
                    <a:pt x="0" y="0"/>
                  </a:moveTo>
                  <a:lnTo>
                    <a:pt x="315" y="0"/>
                  </a:lnTo>
                  <a:lnTo>
                    <a:pt x="315" y="4"/>
                  </a:lnTo>
                  <a:lnTo>
                    <a:pt x="0" y="4"/>
                  </a:lnTo>
                  <a:lnTo>
                    <a:pt x="0" y="0"/>
                  </a:lnTo>
                </a:path>
              </a:pathLst>
            </a:custGeom>
            <a:solidFill>
              <a:srgbClr val="BFBFBF"/>
            </a:solidFill>
            <a:ln w="12700" cap="rnd" cmpd="sng">
              <a:noFill/>
              <a:prstDash val="solid"/>
              <a:round/>
              <a:headEnd type="none" w="med" len="med"/>
              <a:tailEnd type="none" w="med" len="med"/>
            </a:ln>
          </p:spPr>
          <p:txBody>
            <a:bodyPr/>
            <a:lstStyle/>
            <a:p>
              <a:endParaRPr lang="en-US"/>
            </a:p>
          </p:txBody>
        </p:sp>
        <p:sp>
          <p:nvSpPr>
            <p:cNvPr id="12314" name="Freeform 24"/>
            <p:cNvSpPr>
              <a:spLocks/>
            </p:cNvSpPr>
            <p:nvPr/>
          </p:nvSpPr>
          <p:spPr bwMode="auto">
            <a:xfrm>
              <a:off x="549" y="1386"/>
              <a:ext cx="4482" cy="2632"/>
            </a:xfrm>
            <a:custGeom>
              <a:avLst/>
              <a:gdLst>
                <a:gd name="T0" fmla="*/ 1044 w 4482"/>
                <a:gd name="T1" fmla="*/ 9 h 2632"/>
                <a:gd name="T2" fmla="*/ 1044 w 4482"/>
                <a:gd name="T3" fmla="*/ 967 h 2632"/>
                <a:gd name="T4" fmla="*/ 0 w 4482"/>
                <a:gd name="T5" fmla="*/ 967 h 2632"/>
                <a:gd name="T6" fmla="*/ 0 w 4482"/>
                <a:gd name="T7" fmla="*/ 2325 h 2632"/>
                <a:gd name="T8" fmla="*/ 1067 w 4482"/>
                <a:gd name="T9" fmla="*/ 2325 h 2632"/>
                <a:gd name="T10" fmla="*/ 1067 w 4482"/>
                <a:gd name="T11" fmla="*/ 2477 h 2632"/>
                <a:gd name="T12" fmla="*/ 1563 w 4482"/>
                <a:gd name="T13" fmla="*/ 2477 h 2632"/>
                <a:gd name="T14" fmla="*/ 1563 w 4482"/>
                <a:gd name="T15" fmla="*/ 2631 h 2632"/>
                <a:gd name="T16" fmla="*/ 2159 w 4482"/>
                <a:gd name="T17" fmla="*/ 2631 h 2632"/>
                <a:gd name="T18" fmla="*/ 2159 w 4482"/>
                <a:gd name="T19" fmla="*/ 2465 h 2632"/>
                <a:gd name="T20" fmla="*/ 2647 w 4482"/>
                <a:gd name="T21" fmla="*/ 2465 h 2632"/>
                <a:gd name="T22" fmla="*/ 2647 w 4482"/>
                <a:gd name="T23" fmla="*/ 2334 h 2632"/>
                <a:gd name="T24" fmla="*/ 4481 w 4482"/>
                <a:gd name="T25" fmla="*/ 2334 h 2632"/>
                <a:gd name="T26" fmla="*/ 4481 w 4482"/>
                <a:gd name="T27" fmla="*/ 434 h 2632"/>
                <a:gd name="T28" fmla="*/ 2656 w 4482"/>
                <a:gd name="T29" fmla="*/ 434 h 2632"/>
                <a:gd name="T30" fmla="*/ 2656 w 4482"/>
                <a:gd name="T31" fmla="*/ 0 h 263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4482"/>
                <a:gd name="T49" fmla="*/ 0 h 2632"/>
                <a:gd name="T50" fmla="*/ 4482 w 4482"/>
                <a:gd name="T51" fmla="*/ 2632 h 2632"/>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4482" h="2632">
                  <a:moveTo>
                    <a:pt x="1044" y="9"/>
                  </a:moveTo>
                  <a:lnTo>
                    <a:pt x="1044" y="967"/>
                  </a:lnTo>
                  <a:lnTo>
                    <a:pt x="0" y="967"/>
                  </a:lnTo>
                  <a:lnTo>
                    <a:pt x="0" y="2325"/>
                  </a:lnTo>
                  <a:lnTo>
                    <a:pt x="1067" y="2325"/>
                  </a:lnTo>
                  <a:lnTo>
                    <a:pt x="1067" y="2477"/>
                  </a:lnTo>
                  <a:lnTo>
                    <a:pt x="1563" y="2477"/>
                  </a:lnTo>
                  <a:lnTo>
                    <a:pt x="1563" y="2631"/>
                  </a:lnTo>
                  <a:lnTo>
                    <a:pt x="2159" y="2631"/>
                  </a:lnTo>
                  <a:lnTo>
                    <a:pt x="2159" y="2465"/>
                  </a:lnTo>
                  <a:lnTo>
                    <a:pt x="2647" y="2465"/>
                  </a:lnTo>
                  <a:lnTo>
                    <a:pt x="2647" y="2334"/>
                  </a:lnTo>
                  <a:lnTo>
                    <a:pt x="4481" y="2334"/>
                  </a:lnTo>
                  <a:lnTo>
                    <a:pt x="4481" y="434"/>
                  </a:lnTo>
                  <a:lnTo>
                    <a:pt x="2656" y="434"/>
                  </a:lnTo>
                  <a:lnTo>
                    <a:pt x="2656" y="0"/>
                  </a:lnTo>
                </a:path>
              </a:pathLst>
            </a:custGeom>
            <a:noFill/>
            <a:ln w="50800" cap="rnd" cmpd="sng">
              <a:solidFill>
                <a:srgbClr val="000000"/>
              </a:solidFill>
              <a:prstDash val="solid"/>
              <a:round/>
              <a:headEnd type="none" w="med" len="med"/>
              <a:tailEnd type="none" w="med" len="med"/>
            </a:ln>
          </p:spPr>
          <p:txBody>
            <a:bodyPr/>
            <a:lstStyle/>
            <a:p>
              <a:endParaRPr lang="en-US"/>
            </a:p>
          </p:txBody>
        </p:sp>
        <p:sp>
          <p:nvSpPr>
            <p:cNvPr id="12315" name="Freeform 25"/>
            <p:cNvSpPr>
              <a:spLocks/>
            </p:cNvSpPr>
            <p:nvPr/>
          </p:nvSpPr>
          <p:spPr bwMode="auto">
            <a:xfrm>
              <a:off x="2019" y="2445"/>
              <a:ext cx="342" cy="290"/>
            </a:xfrm>
            <a:custGeom>
              <a:avLst/>
              <a:gdLst>
                <a:gd name="T0" fmla="*/ 60 w 342"/>
                <a:gd name="T1" fmla="*/ 286 h 290"/>
                <a:gd name="T2" fmla="*/ 60 w 342"/>
                <a:gd name="T3" fmla="*/ 30 h 290"/>
                <a:gd name="T4" fmla="*/ 0 w 342"/>
                <a:gd name="T5" fmla="*/ 30 h 290"/>
                <a:gd name="T6" fmla="*/ 0 w 342"/>
                <a:gd name="T7" fmla="*/ 0 h 290"/>
                <a:gd name="T8" fmla="*/ 339 w 342"/>
                <a:gd name="T9" fmla="*/ 0 h 290"/>
                <a:gd name="T10" fmla="*/ 341 w 342"/>
                <a:gd name="T11" fmla="*/ 30 h 290"/>
                <a:gd name="T12" fmla="*/ 287 w 342"/>
                <a:gd name="T13" fmla="*/ 30 h 290"/>
                <a:gd name="T14" fmla="*/ 287 w 342"/>
                <a:gd name="T15" fmla="*/ 289 h 290"/>
                <a:gd name="T16" fmla="*/ 60 w 342"/>
                <a:gd name="T17" fmla="*/ 286 h 29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42"/>
                <a:gd name="T28" fmla="*/ 0 h 290"/>
                <a:gd name="T29" fmla="*/ 342 w 342"/>
                <a:gd name="T30" fmla="*/ 290 h 29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42" h="290">
                  <a:moveTo>
                    <a:pt x="60" y="286"/>
                  </a:moveTo>
                  <a:lnTo>
                    <a:pt x="60" y="30"/>
                  </a:lnTo>
                  <a:lnTo>
                    <a:pt x="0" y="30"/>
                  </a:lnTo>
                  <a:lnTo>
                    <a:pt x="0" y="0"/>
                  </a:lnTo>
                  <a:lnTo>
                    <a:pt x="339" y="0"/>
                  </a:lnTo>
                  <a:lnTo>
                    <a:pt x="341" y="30"/>
                  </a:lnTo>
                  <a:lnTo>
                    <a:pt x="287" y="30"/>
                  </a:lnTo>
                  <a:lnTo>
                    <a:pt x="287" y="289"/>
                  </a:lnTo>
                  <a:lnTo>
                    <a:pt x="60" y="286"/>
                  </a:lnTo>
                </a:path>
              </a:pathLst>
            </a:custGeom>
            <a:solidFill>
              <a:srgbClr val="FFFFFF"/>
            </a:solidFill>
            <a:ln w="12700" cap="rnd" cmpd="sng">
              <a:noFill/>
              <a:prstDash val="solid"/>
              <a:round/>
              <a:headEnd type="none" w="med" len="med"/>
              <a:tailEnd type="none" w="med" len="med"/>
            </a:ln>
          </p:spPr>
          <p:txBody>
            <a:bodyPr/>
            <a:lstStyle/>
            <a:p>
              <a:endParaRPr lang="en-US"/>
            </a:p>
          </p:txBody>
        </p:sp>
        <p:sp>
          <p:nvSpPr>
            <p:cNvPr id="12316" name="Freeform 26"/>
            <p:cNvSpPr>
              <a:spLocks/>
            </p:cNvSpPr>
            <p:nvPr/>
          </p:nvSpPr>
          <p:spPr bwMode="auto">
            <a:xfrm>
              <a:off x="1868" y="1868"/>
              <a:ext cx="151" cy="103"/>
            </a:xfrm>
            <a:custGeom>
              <a:avLst/>
              <a:gdLst>
                <a:gd name="T0" fmla="*/ 0 w 151"/>
                <a:gd name="T1" fmla="*/ 76 h 103"/>
                <a:gd name="T2" fmla="*/ 0 w 151"/>
                <a:gd name="T3" fmla="*/ 24 h 103"/>
                <a:gd name="T4" fmla="*/ 13 w 151"/>
                <a:gd name="T5" fmla="*/ 14 h 103"/>
                <a:gd name="T6" fmla="*/ 29 w 151"/>
                <a:gd name="T7" fmla="*/ 8 h 103"/>
                <a:gd name="T8" fmla="*/ 51 w 151"/>
                <a:gd name="T9" fmla="*/ 3 h 103"/>
                <a:gd name="T10" fmla="*/ 78 w 151"/>
                <a:gd name="T11" fmla="*/ 0 h 103"/>
                <a:gd name="T12" fmla="*/ 97 w 151"/>
                <a:gd name="T13" fmla="*/ 0 h 103"/>
                <a:gd name="T14" fmla="*/ 115 w 151"/>
                <a:gd name="T15" fmla="*/ 8 h 103"/>
                <a:gd name="T16" fmla="*/ 137 w 151"/>
                <a:gd name="T17" fmla="*/ 14 h 103"/>
                <a:gd name="T18" fmla="*/ 147 w 151"/>
                <a:gd name="T19" fmla="*/ 18 h 103"/>
                <a:gd name="T20" fmla="*/ 150 w 151"/>
                <a:gd name="T21" fmla="*/ 29 h 103"/>
                <a:gd name="T22" fmla="*/ 150 w 151"/>
                <a:gd name="T23" fmla="*/ 94 h 103"/>
                <a:gd name="T24" fmla="*/ 0 w 151"/>
                <a:gd name="T25" fmla="*/ 102 h 103"/>
                <a:gd name="T26" fmla="*/ 0 w 151"/>
                <a:gd name="T27" fmla="*/ 76 h 103"/>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51"/>
                <a:gd name="T43" fmla="*/ 0 h 103"/>
                <a:gd name="T44" fmla="*/ 151 w 151"/>
                <a:gd name="T45" fmla="*/ 103 h 103"/>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51" h="103">
                  <a:moveTo>
                    <a:pt x="0" y="76"/>
                  </a:moveTo>
                  <a:lnTo>
                    <a:pt x="0" y="24"/>
                  </a:lnTo>
                  <a:lnTo>
                    <a:pt x="13" y="14"/>
                  </a:lnTo>
                  <a:lnTo>
                    <a:pt x="29" y="8"/>
                  </a:lnTo>
                  <a:lnTo>
                    <a:pt x="51" y="3"/>
                  </a:lnTo>
                  <a:lnTo>
                    <a:pt x="78" y="0"/>
                  </a:lnTo>
                  <a:lnTo>
                    <a:pt x="97" y="0"/>
                  </a:lnTo>
                  <a:lnTo>
                    <a:pt x="115" y="8"/>
                  </a:lnTo>
                  <a:lnTo>
                    <a:pt x="137" y="14"/>
                  </a:lnTo>
                  <a:lnTo>
                    <a:pt x="147" y="18"/>
                  </a:lnTo>
                  <a:lnTo>
                    <a:pt x="150" y="29"/>
                  </a:lnTo>
                  <a:lnTo>
                    <a:pt x="150" y="94"/>
                  </a:lnTo>
                  <a:lnTo>
                    <a:pt x="0" y="102"/>
                  </a:lnTo>
                  <a:lnTo>
                    <a:pt x="0" y="76"/>
                  </a:lnTo>
                </a:path>
              </a:pathLst>
            </a:custGeom>
            <a:solidFill>
              <a:srgbClr val="FFFFFF"/>
            </a:solidFill>
            <a:ln w="12700" cap="rnd" cmpd="sng">
              <a:noFill/>
              <a:prstDash val="solid"/>
              <a:round/>
              <a:headEnd type="none" w="med" len="med"/>
              <a:tailEnd type="none" w="med" len="med"/>
            </a:ln>
          </p:spPr>
          <p:txBody>
            <a:bodyPr/>
            <a:lstStyle/>
            <a:p>
              <a:endParaRPr lang="en-US"/>
            </a:p>
          </p:txBody>
        </p:sp>
        <p:sp>
          <p:nvSpPr>
            <p:cNvPr id="12317" name="Freeform 27"/>
            <p:cNvSpPr>
              <a:spLocks/>
            </p:cNvSpPr>
            <p:nvPr/>
          </p:nvSpPr>
          <p:spPr bwMode="auto">
            <a:xfrm>
              <a:off x="5169" y="2082"/>
              <a:ext cx="462" cy="553"/>
            </a:xfrm>
            <a:custGeom>
              <a:avLst/>
              <a:gdLst>
                <a:gd name="T0" fmla="*/ 5 w 462"/>
                <a:gd name="T1" fmla="*/ 28 h 553"/>
                <a:gd name="T2" fmla="*/ 0 w 462"/>
                <a:gd name="T3" fmla="*/ 216 h 553"/>
                <a:gd name="T4" fmla="*/ 50 w 462"/>
                <a:gd name="T5" fmla="*/ 213 h 553"/>
                <a:gd name="T6" fmla="*/ 48 w 462"/>
                <a:gd name="T7" fmla="*/ 303 h 553"/>
                <a:gd name="T8" fmla="*/ 104 w 462"/>
                <a:gd name="T9" fmla="*/ 303 h 553"/>
                <a:gd name="T10" fmla="*/ 104 w 462"/>
                <a:gd name="T11" fmla="*/ 407 h 553"/>
                <a:gd name="T12" fmla="*/ 157 w 462"/>
                <a:gd name="T13" fmla="*/ 407 h 553"/>
                <a:gd name="T14" fmla="*/ 157 w 462"/>
                <a:gd name="T15" fmla="*/ 513 h 553"/>
                <a:gd name="T16" fmla="*/ 218 w 462"/>
                <a:gd name="T17" fmla="*/ 513 h 553"/>
                <a:gd name="T18" fmla="*/ 218 w 462"/>
                <a:gd name="T19" fmla="*/ 547 h 553"/>
                <a:gd name="T20" fmla="*/ 458 w 462"/>
                <a:gd name="T21" fmla="*/ 552 h 553"/>
                <a:gd name="T22" fmla="*/ 461 w 462"/>
                <a:gd name="T23" fmla="*/ 0 h 553"/>
                <a:gd name="T24" fmla="*/ 8 w 462"/>
                <a:gd name="T25" fmla="*/ 0 h 553"/>
                <a:gd name="T26" fmla="*/ 5 w 462"/>
                <a:gd name="T27" fmla="*/ 28 h 553"/>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462"/>
                <a:gd name="T43" fmla="*/ 0 h 553"/>
                <a:gd name="T44" fmla="*/ 462 w 462"/>
                <a:gd name="T45" fmla="*/ 553 h 553"/>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462" h="553">
                  <a:moveTo>
                    <a:pt x="5" y="28"/>
                  </a:moveTo>
                  <a:lnTo>
                    <a:pt x="0" y="216"/>
                  </a:lnTo>
                  <a:lnTo>
                    <a:pt x="50" y="213"/>
                  </a:lnTo>
                  <a:lnTo>
                    <a:pt x="48" y="303"/>
                  </a:lnTo>
                  <a:lnTo>
                    <a:pt x="104" y="303"/>
                  </a:lnTo>
                  <a:lnTo>
                    <a:pt x="104" y="407"/>
                  </a:lnTo>
                  <a:lnTo>
                    <a:pt x="157" y="407"/>
                  </a:lnTo>
                  <a:lnTo>
                    <a:pt x="157" y="513"/>
                  </a:lnTo>
                  <a:lnTo>
                    <a:pt x="218" y="513"/>
                  </a:lnTo>
                  <a:lnTo>
                    <a:pt x="218" y="547"/>
                  </a:lnTo>
                  <a:lnTo>
                    <a:pt x="458" y="552"/>
                  </a:lnTo>
                  <a:lnTo>
                    <a:pt x="461" y="0"/>
                  </a:lnTo>
                  <a:lnTo>
                    <a:pt x="8" y="0"/>
                  </a:lnTo>
                  <a:lnTo>
                    <a:pt x="5" y="28"/>
                  </a:lnTo>
                </a:path>
              </a:pathLst>
            </a:custGeom>
            <a:solidFill>
              <a:srgbClr val="FFFFFF"/>
            </a:solidFill>
            <a:ln w="12700" cap="rnd" cmpd="sng">
              <a:noFill/>
              <a:prstDash val="solid"/>
              <a:round/>
              <a:headEnd type="none" w="med" len="med"/>
              <a:tailEnd type="none" w="med" len="med"/>
            </a:ln>
          </p:spPr>
          <p:txBody>
            <a:bodyPr/>
            <a:lstStyle/>
            <a:p>
              <a:endParaRPr lang="en-US"/>
            </a:p>
          </p:txBody>
        </p:sp>
        <p:sp>
          <p:nvSpPr>
            <p:cNvPr id="12318" name="Freeform 28"/>
            <p:cNvSpPr>
              <a:spLocks/>
            </p:cNvSpPr>
            <p:nvPr/>
          </p:nvSpPr>
          <p:spPr bwMode="auto">
            <a:xfrm>
              <a:off x="5182" y="1928"/>
              <a:ext cx="97" cy="155"/>
            </a:xfrm>
            <a:custGeom>
              <a:avLst/>
              <a:gdLst>
                <a:gd name="T0" fmla="*/ 0 w 97"/>
                <a:gd name="T1" fmla="*/ 154 h 155"/>
                <a:gd name="T2" fmla="*/ 10 w 97"/>
                <a:gd name="T3" fmla="*/ 132 h 155"/>
                <a:gd name="T4" fmla="*/ 21 w 97"/>
                <a:gd name="T5" fmla="*/ 103 h 155"/>
                <a:gd name="T6" fmla="*/ 21 w 97"/>
                <a:gd name="T7" fmla="*/ 69 h 155"/>
                <a:gd name="T8" fmla="*/ 15 w 97"/>
                <a:gd name="T9" fmla="*/ 32 h 155"/>
                <a:gd name="T10" fmla="*/ 5 w 97"/>
                <a:gd name="T11" fmla="*/ 9 h 155"/>
                <a:gd name="T12" fmla="*/ 3 w 97"/>
                <a:gd name="T13" fmla="*/ 0 h 155"/>
                <a:gd name="T14" fmla="*/ 96 w 97"/>
                <a:gd name="T15" fmla="*/ 0 h 155"/>
                <a:gd name="T16" fmla="*/ 88 w 97"/>
                <a:gd name="T17" fmla="*/ 23 h 155"/>
                <a:gd name="T18" fmla="*/ 80 w 97"/>
                <a:gd name="T19" fmla="*/ 60 h 155"/>
                <a:gd name="T20" fmla="*/ 80 w 97"/>
                <a:gd name="T21" fmla="*/ 97 h 155"/>
                <a:gd name="T22" fmla="*/ 88 w 97"/>
                <a:gd name="T23" fmla="*/ 132 h 155"/>
                <a:gd name="T24" fmla="*/ 96 w 97"/>
                <a:gd name="T25" fmla="*/ 149 h 155"/>
                <a:gd name="T26" fmla="*/ 96 w 97"/>
                <a:gd name="T27" fmla="*/ 154 h 155"/>
                <a:gd name="T28" fmla="*/ 0 w 97"/>
                <a:gd name="T29" fmla="*/ 154 h 155"/>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97"/>
                <a:gd name="T46" fmla="*/ 0 h 155"/>
                <a:gd name="T47" fmla="*/ 97 w 97"/>
                <a:gd name="T48" fmla="*/ 155 h 155"/>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97" h="155">
                  <a:moveTo>
                    <a:pt x="0" y="154"/>
                  </a:moveTo>
                  <a:lnTo>
                    <a:pt x="10" y="132"/>
                  </a:lnTo>
                  <a:lnTo>
                    <a:pt x="21" y="103"/>
                  </a:lnTo>
                  <a:lnTo>
                    <a:pt x="21" y="69"/>
                  </a:lnTo>
                  <a:lnTo>
                    <a:pt x="15" y="32"/>
                  </a:lnTo>
                  <a:lnTo>
                    <a:pt x="5" y="9"/>
                  </a:lnTo>
                  <a:lnTo>
                    <a:pt x="3" y="0"/>
                  </a:lnTo>
                  <a:lnTo>
                    <a:pt x="96" y="0"/>
                  </a:lnTo>
                  <a:lnTo>
                    <a:pt x="88" y="23"/>
                  </a:lnTo>
                  <a:lnTo>
                    <a:pt x="80" y="60"/>
                  </a:lnTo>
                  <a:lnTo>
                    <a:pt x="80" y="97"/>
                  </a:lnTo>
                  <a:lnTo>
                    <a:pt x="88" y="132"/>
                  </a:lnTo>
                  <a:lnTo>
                    <a:pt x="96" y="149"/>
                  </a:lnTo>
                  <a:lnTo>
                    <a:pt x="96" y="154"/>
                  </a:lnTo>
                  <a:lnTo>
                    <a:pt x="0" y="154"/>
                  </a:lnTo>
                </a:path>
              </a:pathLst>
            </a:custGeom>
            <a:solidFill>
              <a:srgbClr val="FFFFFF"/>
            </a:solidFill>
            <a:ln w="12700" cap="rnd" cmpd="sng">
              <a:noFill/>
              <a:prstDash val="solid"/>
              <a:round/>
              <a:headEnd type="none" w="med" len="med"/>
              <a:tailEnd type="none" w="med" len="med"/>
            </a:ln>
          </p:spPr>
          <p:txBody>
            <a:bodyPr/>
            <a:lstStyle/>
            <a:p>
              <a:endParaRPr lang="en-US"/>
            </a:p>
          </p:txBody>
        </p:sp>
        <p:sp>
          <p:nvSpPr>
            <p:cNvPr id="12319" name="Freeform 29"/>
            <p:cNvSpPr>
              <a:spLocks/>
            </p:cNvSpPr>
            <p:nvPr/>
          </p:nvSpPr>
          <p:spPr bwMode="auto">
            <a:xfrm>
              <a:off x="5332" y="1928"/>
              <a:ext cx="95" cy="155"/>
            </a:xfrm>
            <a:custGeom>
              <a:avLst/>
              <a:gdLst>
                <a:gd name="T0" fmla="*/ 0 w 95"/>
                <a:gd name="T1" fmla="*/ 154 h 155"/>
                <a:gd name="T2" fmla="*/ 10 w 95"/>
                <a:gd name="T3" fmla="*/ 132 h 155"/>
                <a:gd name="T4" fmla="*/ 21 w 95"/>
                <a:gd name="T5" fmla="*/ 103 h 155"/>
                <a:gd name="T6" fmla="*/ 21 w 95"/>
                <a:gd name="T7" fmla="*/ 69 h 155"/>
                <a:gd name="T8" fmla="*/ 14 w 95"/>
                <a:gd name="T9" fmla="*/ 32 h 155"/>
                <a:gd name="T10" fmla="*/ 4 w 95"/>
                <a:gd name="T11" fmla="*/ 9 h 155"/>
                <a:gd name="T12" fmla="*/ 3 w 95"/>
                <a:gd name="T13" fmla="*/ 0 h 155"/>
                <a:gd name="T14" fmla="*/ 94 w 95"/>
                <a:gd name="T15" fmla="*/ 0 h 155"/>
                <a:gd name="T16" fmla="*/ 91 w 95"/>
                <a:gd name="T17" fmla="*/ 23 h 155"/>
                <a:gd name="T18" fmla="*/ 81 w 95"/>
                <a:gd name="T19" fmla="*/ 60 h 155"/>
                <a:gd name="T20" fmla="*/ 81 w 95"/>
                <a:gd name="T21" fmla="*/ 97 h 155"/>
                <a:gd name="T22" fmla="*/ 91 w 95"/>
                <a:gd name="T23" fmla="*/ 132 h 155"/>
                <a:gd name="T24" fmla="*/ 94 w 95"/>
                <a:gd name="T25" fmla="*/ 149 h 155"/>
                <a:gd name="T26" fmla="*/ 94 w 95"/>
                <a:gd name="T27" fmla="*/ 154 h 155"/>
                <a:gd name="T28" fmla="*/ 0 w 95"/>
                <a:gd name="T29" fmla="*/ 154 h 155"/>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95"/>
                <a:gd name="T46" fmla="*/ 0 h 155"/>
                <a:gd name="T47" fmla="*/ 95 w 95"/>
                <a:gd name="T48" fmla="*/ 155 h 155"/>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95" h="155">
                  <a:moveTo>
                    <a:pt x="0" y="154"/>
                  </a:moveTo>
                  <a:lnTo>
                    <a:pt x="10" y="132"/>
                  </a:lnTo>
                  <a:lnTo>
                    <a:pt x="21" y="103"/>
                  </a:lnTo>
                  <a:lnTo>
                    <a:pt x="21" y="69"/>
                  </a:lnTo>
                  <a:lnTo>
                    <a:pt x="14" y="32"/>
                  </a:lnTo>
                  <a:lnTo>
                    <a:pt x="4" y="9"/>
                  </a:lnTo>
                  <a:lnTo>
                    <a:pt x="3" y="0"/>
                  </a:lnTo>
                  <a:lnTo>
                    <a:pt x="94" y="0"/>
                  </a:lnTo>
                  <a:lnTo>
                    <a:pt x="91" y="23"/>
                  </a:lnTo>
                  <a:lnTo>
                    <a:pt x="81" y="60"/>
                  </a:lnTo>
                  <a:lnTo>
                    <a:pt x="81" y="97"/>
                  </a:lnTo>
                  <a:lnTo>
                    <a:pt x="91" y="132"/>
                  </a:lnTo>
                  <a:lnTo>
                    <a:pt x="94" y="149"/>
                  </a:lnTo>
                  <a:lnTo>
                    <a:pt x="94" y="154"/>
                  </a:lnTo>
                  <a:lnTo>
                    <a:pt x="0" y="154"/>
                  </a:lnTo>
                </a:path>
              </a:pathLst>
            </a:custGeom>
            <a:solidFill>
              <a:srgbClr val="FFFFFF"/>
            </a:solidFill>
            <a:ln w="12700" cap="rnd" cmpd="sng">
              <a:noFill/>
              <a:prstDash val="solid"/>
              <a:round/>
              <a:headEnd type="none" w="med" len="med"/>
              <a:tailEnd type="none" w="med" len="med"/>
            </a:ln>
          </p:spPr>
          <p:txBody>
            <a:bodyPr/>
            <a:lstStyle/>
            <a:p>
              <a:endParaRPr lang="en-US"/>
            </a:p>
          </p:txBody>
        </p:sp>
        <p:sp>
          <p:nvSpPr>
            <p:cNvPr id="12320" name="Freeform 30"/>
            <p:cNvSpPr>
              <a:spLocks/>
            </p:cNvSpPr>
            <p:nvPr/>
          </p:nvSpPr>
          <p:spPr bwMode="auto">
            <a:xfrm>
              <a:off x="5490" y="1928"/>
              <a:ext cx="97" cy="158"/>
            </a:xfrm>
            <a:custGeom>
              <a:avLst/>
              <a:gdLst>
                <a:gd name="T0" fmla="*/ 0 w 97"/>
                <a:gd name="T1" fmla="*/ 157 h 158"/>
                <a:gd name="T2" fmla="*/ 8 w 97"/>
                <a:gd name="T3" fmla="*/ 135 h 158"/>
                <a:gd name="T4" fmla="*/ 18 w 97"/>
                <a:gd name="T5" fmla="*/ 105 h 158"/>
                <a:gd name="T6" fmla="*/ 18 w 97"/>
                <a:gd name="T7" fmla="*/ 70 h 158"/>
                <a:gd name="T8" fmla="*/ 14 w 97"/>
                <a:gd name="T9" fmla="*/ 33 h 158"/>
                <a:gd name="T10" fmla="*/ 3 w 97"/>
                <a:gd name="T11" fmla="*/ 9 h 158"/>
                <a:gd name="T12" fmla="*/ 3 w 97"/>
                <a:gd name="T13" fmla="*/ 0 h 158"/>
                <a:gd name="T14" fmla="*/ 96 w 97"/>
                <a:gd name="T15" fmla="*/ 0 h 158"/>
                <a:gd name="T16" fmla="*/ 88 w 97"/>
                <a:gd name="T17" fmla="*/ 23 h 158"/>
                <a:gd name="T18" fmla="*/ 78 w 97"/>
                <a:gd name="T19" fmla="*/ 61 h 158"/>
                <a:gd name="T20" fmla="*/ 78 w 97"/>
                <a:gd name="T21" fmla="*/ 99 h 158"/>
                <a:gd name="T22" fmla="*/ 88 w 97"/>
                <a:gd name="T23" fmla="*/ 135 h 158"/>
                <a:gd name="T24" fmla="*/ 96 w 97"/>
                <a:gd name="T25" fmla="*/ 152 h 158"/>
                <a:gd name="T26" fmla="*/ 96 w 97"/>
                <a:gd name="T27" fmla="*/ 157 h 158"/>
                <a:gd name="T28" fmla="*/ 0 w 97"/>
                <a:gd name="T29" fmla="*/ 157 h 158"/>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97"/>
                <a:gd name="T46" fmla="*/ 0 h 158"/>
                <a:gd name="T47" fmla="*/ 97 w 97"/>
                <a:gd name="T48" fmla="*/ 158 h 158"/>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97" h="158">
                  <a:moveTo>
                    <a:pt x="0" y="157"/>
                  </a:moveTo>
                  <a:lnTo>
                    <a:pt x="8" y="135"/>
                  </a:lnTo>
                  <a:lnTo>
                    <a:pt x="18" y="105"/>
                  </a:lnTo>
                  <a:lnTo>
                    <a:pt x="18" y="70"/>
                  </a:lnTo>
                  <a:lnTo>
                    <a:pt x="14" y="33"/>
                  </a:lnTo>
                  <a:lnTo>
                    <a:pt x="3" y="9"/>
                  </a:lnTo>
                  <a:lnTo>
                    <a:pt x="3" y="0"/>
                  </a:lnTo>
                  <a:lnTo>
                    <a:pt x="96" y="0"/>
                  </a:lnTo>
                  <a:lnTo>
                    <a:pt x="88" y="23"/>
                  </a:lnTo>
                  <a:lnTo>
                    <a:pt x="78" y="61"/>
                  </a:lnTo>
                  <a:lnTo>
                    <a:pt x="78" y="99"/>
                  </a:lnTo>
                  <a:lnTo>
                    <a:pt x="88" y="135"/>
                  </a:lnTo>
                  <a:lnTo>
                    <a:pt x="96" y="152"/>
                  </a:lnTo>
                  <a:lnTo>
                    <a:pt x="96" y="157"/>
                  </a:lnTo>
                  <a:lnTo>
                    <a:pt x="0" y="157"/>
                  </a:lnTo>
                </a:path>
              </a:pathLst>
            </a:custGeom>
            <a:solidFill>
              <a:srgbClr val="FFFFFF"/>
            </a:solidFill>
            <a:ln w="12700" cap="rnd" cmpd="sng">
              <a:noFill/>
              <a:prstDash val="solid"/>
              <a:round/>
              <a:headEnd type="none" w="med" len="med"/>
              <a:tailEnd type="none" w="med" len="med"/>
            </a:ln>
          </p:spPr>
          <p:txBody>
            <a:bodyPr/>
            <a:lstStyle/>
            <a:p>
              <a:endParaRPr lang="en-US"/>
            </a:p>
          </p:txBody>
        </p:sp>
        <p:sp>
          <p:nvSpPr>
            <p:cNvPr id="12321" name="Freeform 31"/>
            <p:cNvSpPr>
              <a:spLocks/>
            </p:cNvSpPr>
            <p:nvPr/>
          </p:nvSpPr>
          <p:spPr bwMode="auto">
            <a:xfrm>
              <a:off x="3800" y="2547"/>
              <a:ext cx="1134" cy="42"/>
            </a:xfrm>
            <a:custGeom>
              <a:avLst/>
              <a:gdLst>
                <a:gd name="T0" fmla="*/ 0 w 1134"/>
                <a:gd name="T1" fmla="*/ 0 h 42"/>
                <a:gd name="T2" fmla="*/ 1133 w 1134"/>
                <a:gd name="T3" fmla="*/ 0 h 42"/>
                <a:gd name="T4" fmla="*/ 1133 w 1134"/>
                <a:gd name="T5" fmla="*/ 41 h 42"/>
                <a:gd name="T6" fmla="*/ 0 w 1134"/>
                <a:gd name="T7" fmla="*/ 41 h 42"/>
                <a:gd name="T8" fmla="*/ 0 w 1134"/>
                <a:gd name="T9" fmla="*/ 0 h 42"/>
                <a:gd name="T10" fmla="*/ 0 60000 65536"/>
                <a:gd name="T11" fmla="*/ 0 60000 65536"/>
                <a:gd name="T12" fmla="*/ 0 60000 65536"/>
                <a:gd name="T13" fmla="*/ 0 60000 65536"/>
                <a:gd name="T14" fmla="*/ 0 60000 65536"/>
                <a:gd name="T15" fmla="*/ 0 w 1134"/>
                <a:gd name="T16" fmla="*/ 0 h 42"/>
                <a:gd name="T17" fmla="*/ 1134 w 1134"/>
                <a:gd name="T18" fmla="*/ 42 h 42"/>
              </a:gdLst>
              <a:ahLst/>
              <a:cxnLst>
                <a:cxn ang="T10">
                  <a:pos x="T0" y="T1"/>
                </a:cxn>
                <a:cxn ang="T11">
                  <a:pos x="T2" y="T3"/>
                </a:cxn>
                <a:cxn ang="T12">
                  <a:pos x="T4" y="T5"/>
                </a:cxn>
                <a:cxn ang="T13">
                  <a:pos x="T6" y="T7"/>
                </a:cxn>
                <a:cxn ang="T14">
                  <a:pos x="T8" y="T9"/>
                </a:cxn>
              </a:cxnLst>
              <a:rect l="T15" t="T16" r="T17" b="T18"/>
              <a:pathLst>
                <a:path w="1134" h="42">
                  <a:moveTo>
                    <a:pt x="0" y="0"/>
                  </a:moveTo>
                  <a:lnTo>
                    <a:pt x="1133" y="0"/>
                  </a:lnTo>
                  <a:lnTo>
                    <a:pt x="1133" y="41"/>
                  </a:lnTo>
                  <a:lnTo>
                    <a:pt x="0" y="41"/>
                  </a:lnTo>
                  <a:lnTo>
                    <a:pt x="0" y="0"/>
                  </a:lnTo>
                </a:path>
              </a:pathLst>
            </a:custGeom>
            <a:solidFill>
              <a:srgbClr val="FF7F3F"/>
            </a:solidFill>
            <a:ln w="12700" cap="rnd" cmpd="sng">
              <a:noFill/>
              <a:prstDash val="solid"/>
              <a:round/>
              <a:headEnd type="none" w="med" len="med"/>
              <a:tailEnd type="none" w="med" len="med"/>
            </a:ln>
          </p:spPr>
          <p:txBody>
            <a:bodyPr/>
            <a:lstStyle/>
            <a:p>
              <a:endParaRPr lang="en-US"/>
            </a:p>
          </p:txBody>
        </p:sp>
        <p:sp>
          <p:nvSpPr>
            <p:cNvPr id="12322" name="Freeform 32"/>
            <p:cNvSpPr>
              <a:spLocks/>
            </p:cNvSpPr>
            <p:nvPr/>
          </p:nvSpPr>
          <p:spPr bwMode="auto">
            <a:xfrm>
              <a:off x="1992" y="2690"/>
              <a:ext cx="402" cy="526"/>
            </a:xfrm>
            <a:custGeom>
              <a:avLst/>
              <a:gdLst>
                <a:gd name="T0" fmla="*/ 0 w 402"/>
                <a:gd name="T1" fmla="*/ 250 h 526"/>
                <a:gd name="T2" fmla="*/ 0 w 402"/>
                <a:gd name="T3" fmla="*/ 216 h 526"/>
                <a:gd name="T4" fmla="*/ 3 w 402"/>
                <a:gd name="T5" fmla="*/ 216 h 526"/>
                <a:gd name="T6" fmla="*/ 3 w 402"/>
                <a:gd name="T7" fmla="*/ 107 h 526"/>
                <a:gd name="T8" fmla="*/ 70 w 402"/>
                <a:gd name="T9" fmla="*/ 107 h 526"/>
                <a:gd name="T10" fmla="*/ 70 w 402"/>
                <a:gd name="T11" fmla="*/ 77 h 526"/>
                <a:gd name="T12" fmla="*/ 90 w 402"/>
                <a:gd name="T13" fmla="*/ 60 h 526"/>
                <a:gd name="T14" fmla="*/ 95 w 402"/>
                <a:gd name="T15" fmla="*/ 43 h 526"/>
                <a:gd name="T16" fmla="*/ 118 w 402"/>
                <a:gd name="T17" fmla="*/ 29 h 526"/>
                <a:gd name="T18" fmla="*/ 129 w 402"/>
                <a:gd name="T19" fmla="*/ 14 h 526"/>
                <a:gd name="T20" fmla="*/ 144 w 402"/>
                <a:gd name="T21" fmla="*/ 11 h 526"/>
                <a:gd name="T22" fmla="*/ 162 w 402"/>
                <a:gd name="T23" fmla="*/ 9 h 526"/>
                <a:gd name="T24" fmla="*/ 179 w 402"/>
                <a:gd name="T25" fmla="*/ 6 h 526"/>
                <a:gd name="T26" fmla="*/ 202 w 402"/>
                <a:gd name="T27" fmla="*/ 0 h 526"/>
                <a:gd name="T28" fmla="*/ 222 w 402"/>
                <a:gd name="T29" fmla="*/ 6 h 526"/>
                <a:gd name="T30" fmla="*/ 260 w 402"/>
                <a:gd name="T31" fmla="*/ 11 h 526"/>
                <a:gd name="T32" fmla="*/ 268 w 402"/>
                <a:gd name="T33" fmla="*/ 14 h 526"/>
                <a:gd name="T34" fmla="*/ 285 w 402"/>
                <a:gd name="T35" fmla="*/ 31 h 526"/>
                <a:gd name="T36" fmla="*/ 294 w 402"/>
                <a:gd name="T37" fmla="*/ 40 h 526"/>
                <a:gd name="T38" fmla="*/ 311 w 402"/>
                <a:gd name="T39" fmla="*/ 54 h 526"/>
                <a:gd name="T40" fmla="*/ 317 w 402"/>
                <a:gd name="T41" fmla="*/ 66 h 526"/>
                <a:gd name="T42" fmla="*/ 329 w 402"/>
                <a:gd name="T43" fmla="*/ 88 h 526"/>
                <a:gd name="T44" fmla="*/ 331 w 402"/>
                <a:gd name="T45" fmla="*/ 102 h 526"/>
                <a:gd name="T46" fmla="*/ 331 w 402"/>
                <a:gd name="T47" fmla="*/ 107 h 526"/>
                <a:gd name="T48" fmla="*/ 401 w 402"/>
                <a:gd name="T49" fmla="*/ 105 h 526"/>
                <a:gd name="T50" fmla="*/ 401 w 402"/>
                <a:gd name="T51" fmla="*/ 216 h 526"/>
                <a:gd name="T52" fmla="*/ 395 w 402"/>
                <a:gd name="T53" fmla="*/ 250 h 526"/>
                <a:gd name="T54" fmla="*/ 331 w 402"/>
                <a:gd name="T55" fmla="*/ 280 h 526"/>
                <a:gd name="T56" fmla="*/ 331 w 402"/>
                <a:gd name="T57" fmla="*/ 412 h 526"/>
                <a:gd name="T58" fmla="*/ 323 w 402"/>
                <a:gd name="T59" fmla="*/ 437 h 526"/>
                <a:gd name="T60" fmla="*/ 311 w 402"/>
                <a:gd name="T61" fmla="*/ 471 h 526"/>
                <a:gd name="T62" fmla="*/ 292 w 402"/>
                <a:gd name="T63" fmla="*/ 488 h 526"/>
                <a:gd name="T64" fmla="*/ 274 w 402"/>
                <a:gd name="T65" fmla="*/ 502 h 526"/>
                <a:gd name="T66" fmla="*/ 266 w 402"/>
                <a:gd name="T67" fmla="*/ 513 h 526"/>
                <a:gd name="T68" fmla="*/ 247 w 402"/>
                <a:gd name="T69" fmla="*/ 519 h 526"/>
                <a:gd name="T70" fmla="*/ 225 w 402"/>
                <a:gd name="T71" fmla="*/ 525 h 526"/>
                <a:gd name="T72" fmla="*/ 202 w 402"/>
                <a:gd name="T73" fmla="*/ 525 h 526"/>
                <a:gd name="T74" fmla="*/ 176 w 402"/>
                <a:gd name="T75" fmla="*/ 525 h 526"/>
                <a:gd name="T76" fmla="*/ 144 w 402"/>
                <a:gd name="T77" fmla="*/ 519 h 526"/>
                <a:gd name="T78" fmla="*/ 129 w 402"/>
                <a:gd name="T79" fmla="*/ 502 h 526"/>
                <a:gd name="T80" fmla="*/ 107 w 402"/>
                <a:gd name="T81" fmla="*/ 491 h 526"/>
                <a:gd name="T82" fmla="*/ 95 w 402"/>
                <a:gd name="T83" fmla="*/ 482 h 526"/>
                <a:gd name="T84" fmla="*/ 90 w 402"/>
                <a:gd name="T85" fmla="*/ 468 h 526"/>
                <a:gd name="T86" fmla="*/ 78 w 402"/>
                <a:gd name="T87" fmla="*/ 442 h 526"/>
                <a:gd name="T88" fmla="*/ 70 w 402"/>
                <a:gd name="T89" fmla="*/ 432 h 526"/>
                <a:gd name="T90" fmla="*/ 70 w 402"/>
                <a:gd name="T91" fmla="*/ 406 h 526"/>
                <a:gd name="T92" fmla="*/ 70 w 402"/>
                <a:gd name="T93" fmla="*/ 283 h 526"/>
                <a:gd name="T94" fmla="*/ 70 w 402"/>
                <a:gd name="T95" fmla="*/ 280 h 526"/>
                <a:gd name="T96" fmla="*/ 0 w 402"/>
                <a:gd name="T97" fmla="*/ 250 h 52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402"/>
                <a:gd name="T148" fmla="*/ 0 h 526"/>
                <a:gd name="T149" fmla="*/ 402 w 402"/>
                <a:gd name="T150" fmla="*/ 526 h 52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402" h="526">
                  <a:moveTo>
                    <a:pt x="0" y="250"/>
                  </a:moveTo>
                  <a:lnTo>
                    <a:pt x="0" y="216"/>
                  </a:lnTo>
                  <a:lnTo>
                    <a:pt x="3" y="216"/>
                  </a:lnTo>
                  <a:lnTo>
                    <a:pt x="3" y="107"/>
                  </a:lnTo>
                  <a:lnTo>
                    <a:pt x="70" y="107"/>
                  </a:lnTo>
                  <a:lnTo>
                    <a:pt x="70" y="77"/>
                  </a:lnTo>
                  <a:lnTo>
                    <a:pt x="90" y="60"/>
                  </a:lnTo>
                  <a:lnTo>
                    <a:pt x="95" y="43"/>
                  </a:lnTo>
                  <a:lnTo>
                    <a:pt x="118" y="29"/>
                  </a:lnTo>
                  <a:lnTo>
                    <a:pt x="129" y="14"/>
                  </a:lnTo>
                  <a:lnTo>
                    <a:pt x="144" y="11"/>
                  </a:lnTo>
                  <a:lnTo>
                    <a:pt x="162" y="9"/>
                  </a:lnTo>
                  <a:lnTo>
                    <a:pt x="179" y="6"/>
                  </a:lnTo>
                  <a:lnTo>
                    <a:pt x="202" y="0"/>
                  </a:lnTo>
                  <a:lnTo>
                    <a:pt x="222" y="6"/>
                  </a:lnTo>
                  <a:lnTo>
                    <a:pt x="260" y="11"/>
                  </a:lnTo>
                  <a:lnTo>
                    <a:pt x="268" y="14"/>
                  </a:lnTo>
                  <a:lnTo>
                    <a:pt x="285" y="31"/>
                  </a:lnTo>
                  <a:lnTo>
                    <a:pt x="294" y="40"/>
                  </a:lnTo>
                  <a:lnTo>
                    <a:pt x="311" y="54"/>
                  </a:lnTo>
                  <a:lnTo>
                    <a:pt x="317" y="66"/>
                  </a:lnTo>
                  <a:lnTo>
                    <a:pt x="329" y="88"/>
                  </a:lnTo>
                  <a:lnTo>
                    <a:pt x="331" y="102"/>
                  </a:lnTo>
                  <a:lnTo>
                    <a:pt x="331" y="107"/>
                  </a:lnTo>
                  <a:lnTo>
                    <a:pt x="401" y="105"/>
                  </a:lnTo>
                  <a:lnTo>
                    <a:pt x="401" y="216"/>
                  </a:lnTo>
                  <a:lnTo>
                    <a:pt x="395" y="250"/>
                  </a:lnTo>
                  <a:lnTo>
                    <a:pt x="331" y="280"/>
                  </a:lnTo>
                  <a:lnTo>
                    <a:pt x="331" y="412"/>
                  </a:lnTo>
                  <a:lnTo>
                    <a:pt x="323" y="437"/>
                  </a:lnTo>
                  <a:lnTo>
                    <a:pt x="311" y="471"/>
                  </a:lnTo>
                  <a:lnTo>
                    <a:pt x="292" y="488"/>
                  </a:lnTo>
                  <a:lnTo>
                    <a:pt x="274" y="502"/>
                  </a:lnTo>
                  <a:lnTo>
                    <a:pt x="266" y="513"/>
                  </a:lnTo>
                  <a:lnTo>
                    <a:pt x="247" y="519"/>
                  </a:lnTo>
                  <a:lnTo>
                    <a:pt x="225" y="525"/>
                  </a:lnTo>
                  <a:lnTo>
                    <a:pt x="202" y="525"/>
                  </a:lnTo>
                  <a:lnTo>
                    <a:pt x="176" y="525"/>
                  </a:lnTo>
                  <a:lnTo>
                    <a:pt x="144" y="519"/>
                  </a:lnTo>
                  <a:lnTo>
                    <a:pt x="129" y="502"/>
                  </a:lnTo>
                  <a:lnTo>
                    <a:pt x="107" y="491"/>
                  </a:lnTo>
                  <a:lnTo>
                    <a:pt x="95" y="482"/>
                  </a:lnTo>
                  <a:lnTo>
                    <a:pt x="90" y="468"/>
                  </a:lnTo>
                  <a:lnTo>
                    <a:pt x="78" y="442"/>
                  </a:lnTo>
                  <a:lnTo>
                    <a:pt x="70" y="432"/>
                  </a:lnTo>
                  <a:lnTo>
                    <a:pt x="70" y="406"/>
                  </a:lnTo>
                  <a:lnTo>
                    <a:pt x="70" y="283"/>
                  </a:lnTo>
                  <a:lnTo>
                    <a:pt x="70" y="280"/>
                  </a:lnTo>
                  <a:lnTo>
                    <a:pt x="0" y="250"/>
                  </a:lnTo>
                </a:path>
              </a:pathLst>
            </a:custGeom>
            <a:solidFill>
              <a:srgbClr val="FF3F3F"/>
            </a:solidFill>
            <a:ln w="12700" cap="rnd" cmpd="sng">
              <a:noFill/>
              <a:prstDash val="solid"/>
              <a:round/>
              <a:headEnd type="none" w="med" len="med"/>
              <a:tailEnd type="none" w="med" len="med"/>
            </a:ln>
          </p:spPr>
          <p:txBody>
            <a:bodyPr/>
            <a:lstStyle/>
            <a:p>
              <a:endParaRPr lang="en-US"/>
            </a:p>
          </p:txBody>
        </p:sp>
        <p:sp>
          <p:nvSpPr>
            <p:cNvPr id="12323" name="Freeform 33"/>
            <p:cNvSpPr>
              <a:spLocks/>
            </p:cNvSpPr>
            <p:nvPr/>
          </p:nvSpPr>
          <p:spPr bwMode="auto">
            <a:xfrm>
              <a:off x="2393" y="2544"/>
              <a:ext cx="540" cy="960"/>
            </a:xfrm>
            <a:custGeom>
              <a:avLst/>
              <a:gdLst>
                <a:gd name="T0" fmla="*/ 0 w 540"/>
                <a:gd name="T1" fmla="*/ 401 h 950"/>
                <a:gd name="T2" fmla="*/ 0 w 540"/>
                <a:gd name="T3" fmla="*/ 367 h 950"/>
                <a:gd name="T4" fmla="*/ 70 w 540"/>
                <a:gd name="T5" fmla="*/ 367 h 950"/>
                <a:gd name="T6" fmla="*/ 109 w 540"/>
                <a:gd name="T7" fmla="*/ 367 h 950"/>
                <a:gd name="T8" fmla="*/ 223 w 540"/>
                <a:gd name="T9" fmla="*/ 367 h 950"/>
                <a:gd name="T10" fmla="*/ 251 w 540"/>
                <a:gd name="T11" fmla="*/ 358 h 950"/>
                <a:gd name="T12" fmla="*/ 279 w 540"/>
                <a:gd name="T13" fmla="*/ 353 h 950"/>
                <a:gd name="T14" fmla="*/ 298 w 540"/>
                <a:gd name="T15" fmla="*/ 337 h 950"/>
                <a:gd name="T16" fmla="*/ 304 w 540"/>
                <a:gd name="T17" fmla="*/ 305 h 950"/>
                <a:gd name="T18" fmla="*/ 304 w 540"/>
                <a:gd name="T19" fmla="*/ 282 h 950"/>
                <a:gd name="T20" fmla="*/ 304 w 540"/>
                <a:gd name="T21" fmla="*/ 108 h 950"/>
                <a:gd name="T22" fmla="*/ 310 w 540"/>
                <a:gd name="T23" fmla="*/ 71 h 950"/>
                <a:gd name="T24" fmla="*/ 321 w 540"/>
                <a:gd name="T25" fmla="*/ 46 h 950"/>
                <a:gd name="T26" fmla="*/ 337 w 540"/>
                <a:gd name="T27" fmla="*/ 18 h 950"/>
                <a:gd name="T28" fmla="*/ 360 w 540"/>
                <a:gd name="T29" fmla="*/ 3 h 950"/>
                <a:gd name="T30" fmla="*/ 380 w 540"/>
                <a:gd name="T31" fmla="*/ 0 h 950"/>
                <a:gd name="T32" fmla="*/ 399 w 540"/>
                <a:gd name="T33" fmla="*/ 3 h 950"/>
                <a:gd name="T34" fmla="*/ 419 w 540"/>
                <a:gd name="T35" fmla="*/ 18 h 950"/>
                <a:gd name="T36" fmla="*/ 438 w 540"/>
                <a:gd name="T37" fmla="*/ 54 h 950"/>
                <a:gd name="T38" fmla="*/ 447 w 540"/>
                <a:gd name="T39" fmla="*/ 79 h 950"/>
                <a:gd name="T40" fmla="*/ 449 w 540"/>
                <a:gd name="T41" fmla="*/ 114 h 950"/>
                <a:gd name="T42" fmla="*/ 449 w 540"/>
                <a:gd name="T43" fmla="*/ 296 h 950"/>
                <a:gd name="T44" fmla="*/ 452 w 540"/>
                <a:gd name="T45" fmla="*/ 341 h 950"/>
                <a:gd name="T46" fmla="*/ 461 w 540"/>
                <a:gd name="T47" fmla="*/ 364 h 950"/>
                <a:gd name="T48" fmla="*/ 480 w 540"/>
                <a:gd name="T49" fmla="*/ 393 h 950"/>
                <a:gd name="T50" fmla="*/ 491 w 540"/>
                <a:gd name="T51" fmla="*/ 401 h 950"/>
                <a:gd name="T52" fmla="*/ 514 w 540"/>
                <a:gd name="T53" fmla="*/ 404 h 950"/>
                <a:gd name="T54" fmla="*/ 522 w 540"/>
                <a:gd name="T55" fmla="*/ 418 h 950"/>
                <a:gd name="T56" fmla="*/ 527 w 540"/>
                <a:gd name="T57" fmla="*/ 433 h 950"/>
                <a:gd name="T58" fmla="*/ 539 w 540"/>
                <a:gd name="T59" fmla="*/ 454 h 950"/>
                <a:gd name="T60" fmla="*/ 539 w 540"/>
                <a:gd name="T61" fmla="*/ 969 h 950"/>
                <a:gd name="T62" fmla="*/ 491 w 540"/>
                <a:gd name="T63" fmla="*/ 969 h 950"/>
                <a:gd name="T64" fmla="*/ 488 w 540"/>
                <a:gd name="T65" fmla="*/ 452 h 950"/>
                <a:gd name="T66" fmla="*/ 480 w 540"/>
                <a:gd name="T67" fmla="*/ 433 h 950"/>
                <a:gd name="T68" fmla="*/ 461 w 540"/>
                <a:gd name="T69" fmla="*/ 421 h 950"/>
                <a:gd name="T70" fmla="*/ 441 w 540"/>
                <a:gd name="T71" fmla="*/ 404 h 950"/>
                <a:gd name="T72" fmla="*/ 425 w 540"/>
                <a:gd name="T73" fmla="*/ 398 h 950"/>
                <a:gd name="T74" fmla="*/ 419 w 540"/>
                <a:gd name="T75" fmla="*/ 384 h 950"/>
                <a:gd name="T76" fmla="*/ 413 w 540"/>
                <a:gd name="T77" fmla="*/ 370 h 950"/>
                <a:gd name="T78" fmla="*/ 413 w 540"/>
                <a:gd name="T79" fmla="*/ 353 h 950"/>
                <a:gd name="T80" fmla="*/ 410 w 540"/>
                <a:gd name="T81" fmla="*/ 344 h 950"/>
                <a:gd name="T82" fmla="*/ 402 w 540"/>
                <a:gd name="T83" fmla="*/ 322 h 950"/>
                <a:gd name="T84" fmla="*/ 399 w 540"/>
                <a:gd name="T85" fmla="*/ 279 h 950"/>
                <a:gd name="T86" fmla="*/ 399 w 540"/>
                <a:gd name="T87" fmla="*/ 82 h 950"/>
                <a:gd name="T88" fmla="*/ 393 w 540"/>
                <a:gd name="T89" fmla="*/ 62 h 950"/>
                <a:gd name="T90" fmla="*/ 391 w 540"/>
                <a:gd name="T91" fmla="*/ 54 h 950"/>
                <a:gd name="T92" fmla="*/ 380 w 540"/>
                <a:gd name="T93" fmla="*/ 51 h 950"/>
                <a:gd name="T94" fmla="*/ 360 w 540"/>
                <a:gd name="T95" fmla="*/ 57 h 950"/>
                <a:gd name="T96" fmla="*/ 360 w 540"/>
                <a:gd name="T97" fmla="*/ 62 h 950"/>
                <a:gd name="T98" fmla="*/ 360 w 540"/>
                <a:gd name="T99" fmla="*/ 79 h 950"/>
                <a:gd name="T100" fmla="*/ 354 w 540"/>
                <a:gd name="T101" fmla="*/ 108 h 950"/>
                <a:gd name="T102" fmla="*/ 354 w 540"/>
                <a:gd name="T103" fmla="*/ 313 h 950"/>
                <a:gd name="T104" fmla="*/ 346 w 540"/>
                <a:gd name="T105" fmla="*/ 344 h 950"/>
                <a:gd name="T106" fmla="*/ 337 w 540"/>
                <a:gd name="T107" fmla="*/ 353 h 950"/>
                <a:gd name="T108" fmla="*/ 327 w 540"/>
                <a:gd name="T109" fmla="*/ 370 h 950"/>
                <a:gd name="T110" fmla="*/ 304 w 540"/>
                <a:gd name="T111" fmla="*/ 384 h 950"/>
                <a:gd name="T112" fmla="*/ 291 w 540"/>
                <a:gd name="T113" fmla="*/ 395 h 950"/>
                <a:gd name="T114" fmla="*/ 265 w 540"/>
                <a:gd name="T115" fmla="*/ 398 h 950"/>
                <a:gd name="T116" fmla="*/ 238 w 540"/>
                <a:gd name="T117" fmla="*/ 401 h 950"/>
                <a:gd name="T118" fmla="*/ 0 w 540"/>
                <a:gd name="T119" fmla="*/ 401 h 950"/>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540"/>
                <a:gd name="T181" fmla="*/ 0 h 950"/>
                <a:gd name="T182" fmla="*/ 540 w 540"/>
                <a:gd name="T183" fmla="*/ 950 h 950"/>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540" h="950">
                  <a:moveTo>
                    <a:pt x="0" y="393"/>
                  </a:moveTo>
                  <a:lnTo>
                    <a:pt x="0" y="359"/>
                  </a:lnTo>
                  <a:lnTo>
                    <a:pt x="70" y="359"/>
                  </a:lnTo>
                  <a:lnTo>
                    <a:pt x="109" y="359"/>
                  </a:lnTo>
                  <a:lnTo>
                    <a:pt x="223" y="359"/>
                  </a:lnTo>
                  <a:lnTo>
                    <a:pt x="251" y="350"/>
                  </a:lnTo>
                  <a:lnTo>
                    <a:pt x="279" y="345"/>
                  </a:lnTo>
                  <a:lnTo>
                    <a:pt x="298" y="330"/>
                  </a:lnTo>
                  <a:lnTo>
                    <a:pt x="304" y="299"/>
                  </a:lnTo>
                  <a:lnTo>
                    <a:pt x="304" y="276"/>
                  </a:lnTo>
                  <a:lnTo>
                    <a:pt x="304" y="106"/>
                  </a:lnTo>
                  <a:lnTo>
                    <a:pt x="310" y="69"/>
                  </a:lnTo>
                  <a:lnTo>
                    <a:pt x="321" y="46"/>
                  </a:lnTo>
                  <a:lnTo>
                    <a:pt x="337" y="18"/>
                  </a:lnTo>
                  <a:lnTo>
                    <a:pt x="360" y="3"/>
                  </a:lnTo>
                  <a:lnTo>
                    <a:pt x="380" y="0"/>
                  </a:lnTo>
                  <a:lnTo>
                    <a:pt x="399" y="3"/>
                  </a:lnTo>
                  <a:lnTo>
                    <a:pt x="419" y="18"/>
                  </a:lnTo>
                  <a:lnTo>
                    <a:pt x="438" y="52"/>
                  </a:lnTo>
                  <a:lnTo>
                    <a:pt x="447" y="77"/>
                  </a:lnTo>
                  <a:lnTo>
                    <a:pt x="449" y="112"/>
                  </a:lnTo>
                  <a:lnTo>
                    <a:pt x="449" y="290"/>
                  </a:lnTo>
                  <a:lnTo>
                    <a:pt x="452" y="333"/>
                  </a:lnTo>
                  <a:lnTo>
                    <a:pt x="461" y="356"/>
                  </a:lnTo>
                  <a:lnTo>
                    <a:pt x="480" y="385"/>
                  </a:lnTo>
                  <a:lnTo>
                    <a:pt x="491" y="393"/>
                  </a:lnTo>
                  <a:lnTo>
                    <a:pt x="514" y="396"/>
                  </a:lnTo>
                  <a:lnTo>
                    <a:pt x="522" y="410"/>
                  </a:lnTo>
                  <a:lnTo>
                    <a:pt x="527" y="424"/>
                  </a:lnTo>
                  <a:lnTo>
                    <a:pt x="539" y="444"/>
                  </a:lnTo>
                  <a:lnTo>
                    <a:pt x="539" y="949"/>
                  </a:lnTo>
                  <a:lnTo>
                    <a:pt x="491" y="949"/>
                  </a:lnTo>
                  <a:lnTo>
                    <a:pt x="488" y="442"/>
                  </a:lnTo>
                  <a:lnTo>
                    <a:pt x="480" y="424"/>
                  </a:lnTo>
                  <a:lnTo>
                    <a:pt x="461" y="413"/>
                  </a:lnTo>
                  <a:lnTo>
                    <a:pt x="441" y="396"/>
                  </a:lnTo>
                  <a:lnTo>
                    <a:pt x="425" y="390"/>
                  </a:lnTo>
                  <a:lnTo>
                    <a:pt x="419" y="376"/>
                  </a:lnTo>
                  <a:lnTo>
                    <a:pt x="413" y="362"/>
                  </a:lnTo>
                  <a:lnTo>
                    <a:pt x="413" y="345"/>
                  </a:lnTo>
                  <a:lnTo>
                    <a:pt x="410" y="336"/>
                  </a:lnTo>
                  <a:lnTo>
                    <a:pt x="402" y="316"/>
                  </a:lnTo>
                  <a:lnTo>
                    <a:pt x="399" y="273"/>
                  </a:lnTo>
                  <a:lnTo>
                    <a:pt x="399" y="80"/>
                  </a:lnTo>
                  <a:lnTo>
                    <a:pt x="393" y="60"/>
                  </a:lnTo>
                  <a:lnTo>
                    <a:pt x="391" y="52"/>
                  </a:lnTo>
                  <a:lnTo>
                    <a:pt x="380" y="49"/>
                  </a:lnTo>
                  <a:lnTo>
                    <a:pt x="360" y="55"/>
                  </a:lnTo>
                  <a:lnTo>
                    <a:pt x="360" y="60"/>
                  </a:lnTo>
                  <a:lnTo>
                    <a:pt x="360" y="77"/>
                  </a:lnTo>
                  <a:lnTo>
                    <a:pt x="354" y="106"/>
                  </a:lnTo>
                  <a:lnTo>
                    <a:pt x="354" y="307"/>
                  </a:lnTo>
                  <a:lnTo>
                    <a:pt x="346" y="336"/>
                  </a:lnTo>
                  <a:lnTo>
                    <a:pt x="337" y="345"/>
                  </a:lnTo>
                  <a:lnTo>
                    <a:pt x="327" y="362"/>
                  </a:lnTo>
                  <a:lnTo>
                    <a:pt x="304" y="376"/>
                  </a:lnTo>
                  <a:lnTo>
                    <a:pt x="291" y="387"/>
                  </a:lnTo>
                  <a:lnTo>
                    <a:pt x="265" y="390"/>
                  </a:lnTo>
                  <a:lnTo>
                    <a:pt x="238" y="393"/>
                  </a:lnTo>
                  <a:lnTo>
                    <a:pt x="0" y="393"/>
                  </a:lnTo>
                </a:path>
              </a:pathLst>
            </a:custGeom>
            <a:solidFill>
              <a:srgbClr val="FF3F3F"/>
            </a:solidFill>
            <a:ln w="12700" cap="rnd" cmpd="sng">
              <a:noFill/>
              <a:prstDash val="solid"/>
              <a:round/>
              <a:headEnd type="none" w="med" len="med"/>
              <a:tailEnd type="none" w="med" len="med"/>
            </a:ln>
          </p:spPr>
          <p:txBody>
            <a:bodyPr/>
            <a:lstStyle/>
            <a:p>
              <a:endParaRPr lang="en-US"/>
            </a:p>
          </p:txBody>
        </p:sp>
        <p:sp>
          <p:nvSpPr>
            <p:cNvPr id="12324" name="Freeform 34"/>
            <p:cNvSpPr>
              <a:spLocks/>
            </p:cNvSpPr>
            <p:nvPr/>
          </p:nvSpPr>
          <p:spPr bwMode="auto">
            <a:xfrm>
              <a:off x="1863" y="3495"/>
              <a:ext cx="1072" cy="145"/>
            </a:xfrm>
            <a:custGeom>
              <a:avLst/>
              <a:gdLst>
                <a:gd name="T0" fmla="*/ 1022 w 1072"/>
                <a:gd name="T1" fmla="*/ 0 h 145"/>
                <a:gd name="T2" fmla="*/ 1071 w 1072"/>
                <a:gd name="T3" fmla="*/ 0 h 145"/>
                <a:gd name="T4" fmla="*/ 1071 w 1072"/>
                <a:gd name="T5" fmla="*/ 24 h 145"/>
                <a:gd name="T6" fmla="*/ 1068 w 1072"/>
                <a:gd name="T7" fmla="*/ 35 h 145"/>
                <a:gd name="T8" fmla="*/ 1054 w 1072"/>
                <a:gd name="T9" fmla="*/ 55 h 145"/>
                <a:gd name="T10" fmla="*/ 1039 w 1072"/>
                <a:gd name="T11" fmla="*/ 80 h 145"/>
                <a:gd name="T12" fmla="*/ 1039 w 1072"/>
                <a:gd name="T13" fmla="*/ 76 h 145"/>
                <a:gd name="T14" fmla="*/ 1028 w 1072"/>
                <a:gd name="T15" fmla="*/ 88 h 145"/>
                <a:gd name="T16" fmla="*/ 1004 w 1072"/>
                <a:gd name="T17" fmla="*/ 101 h 145"/>
                <a:gd name="T18" fmla="*/ 987 w 1072"/>
                <a:gd name="T19" fmla="*/ 106 h 145"/>
                <a:gd name="T20" fmla="*/ 976 w 1072"/>
                <a:gd name="T21" fmla="*/ 110 h 145"/>
                <a:gd name="T22" fmla="*/ 956 w 1072"/>
                <a:gd name="T23" fmla="*/ 106 h 145"/>
                <a:gd name="T24" fmla="*/ 866 w 1072"/>
                <a:gd name="T25" fmla="*/ 113 h 145"/>
                <a:gd name="T26" fmla="*/ 812 w 1072"/>
                <a:gd name="T27" fmla="*/ 144 h 145"/>
                <a:gd name="T28" fmla="*/ 717 w 1072"/>
                <a:gd name="T29" fmla="*/ 144 h 145"/>
                <a:gd name="T30" fmla="*/ 671 w 1072"/>
                <a:gd name="T31" fmla="*/ 106 h 145"/>
                <a:gd name="T32" fmla="*/ 0 w 1072"/>
                <a:gd name="T33" fmla="*/ 106 h 145"/>
                <a:gd name="T34" fmla="*/ 0 w 1072"/>
                <a:gd name="T35" fmla="*/ 70 h 145"/>
                <a:gd name="T36" fmla="*/ 674 w 1072"/>
                <a:gd name="T37" fmla="*/ 70 h 145"/>
                <a:gd name="T38" fmla="*/ 717 w 1072"/>
                <a:gd name="T39" fmla="*/ 35 h 145"/>
                <a:gd name="T40" fmla="*/ 812 w 1072"/>
                <a:gd name="T41" fmla="*/ 33 h 145"/>
                <a:gd name="T42" fmla="*/ 860 w 1072"/>
                <a:gd name="T43" fmla="*/ 70 h 145"/>
                <a:gd name="T44" fmla="*/ 947 w 1072"/>
                <a:gd name="T45" fmla="*/ 70 h 145"/>
                <a:gd name="T46" fmla="*/ 961 w 1072"/>
                <a:gd name="T47" fmla="*/ 67 h 145"/>
                <a:gd name="T48" fmla="*/ 978 w 1072"/>
                <a:gd name="T49" fmla="*/ 63 h 145"/>
                <a:gd name="T50" fmla="*/ 990 w 1072"/>
                <a:gd name="T51" fmla="*/ 58 h 145"/>
                <a:gd name="T52" fmla="*/ 1007 w 1072"/>
                <a:gd name="T53" fmla="*/ 52 h 145"/>
                <a:gd name="T54" fmla="*/ 1010 w 1072"/>
                <a:gd name="T55" fmla="*/ 43 h 145"/>
                <a:gd name="T56" fmla="*/ 1014 w 1072"/>
                <a:gd name="T57" fmla="*/ 35 h 145"/>
                <a:gd name="T58" fmla="*/ 1016 w 1072"/>
                <a:gd name="T59" fmla="*/ 30 h 145"/>
                <a:gd name="T60" fmla="*/ 1019 w 1072"/>
                <a:gd name="T61" fmla="*/ 12 h 145"/>
                <a:gd name="T62" fmla="*/ 1022 w 1072"/>
                <a:gd name="T63" fmla="*/ 0 h 145"/>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1072"/>
                <a:gd name="T97" fmla="*/ 0 h 145"/>
                <a:gd name="T98" fmla="*/ 1072 w 1072"/>
                <a:gd name="T99" fmla="*/ 145 h 145"/>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1072" h="145">
                  <a:moveTo>
                    <a:pt x="1022" y="0"/>
                  </a:moveTo>
                  <a:lnTo>
                    <a:pt x="1071" y="0"/>
                  </a:lnTo>
                  <a:lnTo>
                    <a:pt x="1071" y="24"/>
                  </a:lnTo>
                  <a:lnTo>
                    <a:pt x="1068" y="35"/>
                  </a:lnTo>
                  <a:lnTo>
                    <a:pt x="1054" y="55"/>
                  </a:lnTo>
                  <a:lnTo>
                    <a:pt x="1039" y="80"/>
                  </a:lnTo>
                  <a:lnTo>
                    <a:pt x="1039" y="76"/>
                  </a:lnTo>
                  <a:lnTo>
                    <a:pt x="1028" y="88"/>
                  </a:lnTo>
                  <a:lnTo>
                    <a:pt x="1004" y="101"/>
                  </a:lnTo>
                  <a:lnTo>
                    <a:pt x="987" y="106"/>
                  </a:lnTo>
                  <a:lnTo>
                    <a:pt x="976" y="110"/>
                  </a:lnTo>
                  <a:lnTo>
                    <a:pt x="956" y="106"/>
                  </a:lnTo>
                  <a:lnTo>
                    <a:pt x="866" y="113"/>
                  </a:lnTo>
                  <a:lnTo>
                    <a:pt x="812" y="144"/>
                  </a:lnTo>
                  <a:lnTo>
                    <a:pt x="717" y="144"/>
                  </a:lnTo>
                  <a:lnTo>
                    <a:pt x="671" y="106"/>
                  </a:lnTo>
                  <a:lnTo>
                    <a:pt x="0" y="106"/>
                  </a:lnTo>
                  <a:lnTo>
                    <a:pt x="0" y="70"/>
                  </a:lnTo>
                  <a:lnTo>
                    <a:pt x="674" y="70"/>
                  </a:lnTo>
                  <a:lnTo>
                    <a:pt x="717" y="35"/>
                  </a:lnTo>
                  <a:lnTo>
                    <a:pt x="812" y="33"/>
                  </a:lnTo>
                  <a:lnTo>
                    <a:pt x="860" y="70"/>
                  </a:lnTo>
                  <a:lnTo>
                    <a:pt x="947" y="70"/>
                  </a:lnTo>
                  <a:lnTo>
                    <a:pt x="961" y="67"/>
                  </a:lnTo>
                  <a:lnTo>
                    <a:pt x="978" y="63"/>
                  </a:lnTo>
                  <a:lnTo>
                    <a:pt x="990" y="58"/>
                  </a:lnTo>
                  <a:lnTo>
                    <a:pt x="1007" y="52"/>
                  </a:lnTo>
                  <a:lnTo>
                    <a:pt x="1010" y="43"/>
                  </a:lnTo>
                  <a:lnTo>
                    <a:pt x="1014" y="35"/>
                  </a:lnTo>
                  <a:lnTo>
                    <a:pt x="1016" y="30"/>
                  </a:lnTo>
                  <a:lnTo>
                    <a:pt x="1019" y="12"/>
                  </a:lnTo>
                  <a:lnTo>
                    <a:pt x="1022" y="0"/>
                  </a:lnTo>
                </a:path>
              </a:pathLst>
            </a:custGeom>
            <a:solidFill>
              <a:srgbClr val="FF3F3F"/>
            </a:solidFill>
            <a:ln w="12700" cap="rnd" cmpd="sng">
              <a:noFill/>
              <a:prstDash val="solid"/>
              <a:round/>
              <a:headEnd type="none" w="med" len="med"/>
              <a:tailEnd type="none" w="med" len="med"/>
            </a:ln>
          </p:spPr>
          <p:txBody>
            <a:bodyPr/>
            <a:lstStyle/>
            <a:p>
              <a:endParaRPr lang="en-US"/>
            </a:p>
          </p:txBody>
        </p:sp>
        <p:sp>
          <p:nvSpPr>
            <p:cNvPr id="12325" name="Freeform 35"/>
            <p:cNvSpPr>
              <a:spLocks/>
            </p:cNvSpPr>
            <p:nvPr/>
          </p:nvSpPr>
          <p:spPr bwMode="auto">
            <a:xfrm>
              <a:off x="1770" y="2986"/>
              <a:ext cx="103" cy="612"/>
            </a:xfrm>
            <a:custGeom>
              <a:avLst/>
              <a:gdLst>
                <a:gd name="T0" fmla="*/ 102 w 103"/>
                <a:gd name="T1" fmla="*/ 576 h 612"/>
                <a:gd name="T2" fmla="*/ 102 w 103"/>
                <a:gd name="T3" fmla="*/ 611 h 612"/>
                <a:gd name="T4" fmla="*/ 83 w 103"/>
                <a:gd name="T5" fmla="*/ 606 h 612"/>
                <a:gd name="T6" fmla="*/ 66 w 103"/>
                <a:gd name="T7" fmla="*/ 600 h 612"/>
                <a:gd name="T8" fmla="*/ 61 w 103"/>
                <a:gd name="T9" fmla="*/ 597 h 612"/>
                <a:gd name="T10" fmla="*/ 52 w 103"/>
                <a:gd name="T11" fmla="*/ 591 h 612"/>
                <a:gd name="T12" fmla="*/ 33 w 103"/>
                <a:gd name="T13" fmla="*/ 585 h 612"/>
                <a:gd name="T14" fmla="*/ 33 w 103"/>
                <a:gd name="T15" fmla="*/ 582 h 612"/>
                <a:gd name="T16" fmla="*/ 27 w 103"/>
                <a:gd name="T17" fmla="*/ 573 h 612"/>
                <a:gd name="T18" fmla="*/ 14 w 103"/>
                <a:gd name="T19" fmla="*/ 551 h 612"/>
                <a:gd name="T20" fmla="*/ 11 w 103"/>
                <a:gd name="T21" fmla="*/ 544 h 612"/>
                <a:gd name="T22" fmla="*/ 5 w 103"/>
                <a:gd name="T23" fmla="*/ 532 h 612"/>
                <a:gd name="T24" fmla="*/ 5 w 103"/>
                <a:gd name="T25" fmla="*/ 521 h 612"/>
                <a:gd name="T26" fmla="*/ 3 w 103"/>
                <a:gd name="T27" fmla="*/ 507 h 612"/>
                <a:gd name="T28" fmla="*/ 0 w 103"/>
                <a:gd name="T29" fmla="*/ 501 h 612"/>
                <a:gd name="T30" fmla="*/ 0 w 103"/>
                <a:gd name="T31" fmla="*/ 483 h 612"/>
                <a:gd name="T32" fmla="*/ 0 w 103"/>
                <a:gd name="T33" fmla="*/ 0 h 612"/>
                <a:gd name="T34" fmla="*/ 52 w 103"/>
                <a:gd name="T35" fmla="*/ 0 h 612"/>
                <a:gd name="T36" fmla="*/ 52 w 103"/>
                <a:gd name="T37" fmla="*/ 501 h 612"/>
                <a:gd name="T38" fmla="*/ 52 w 103"/>
                <a:gd name="T39" fmla="*/ 507 h 612"/>
                <a:gd name="T40" fmla="*/ 58 w 103"/>
                <a:gd name="T41" fmla="*/ 521 h 612"/>
                <a:gd name="T42" fmla="*/ 61 w 103"/>
                <a:gd name="T43" fmla="*/ 532 h 612"/>
                <a:gd name="T44" fmla="*/ 63 w 103"/>
                <a:gd name="T45" fmla="*/ 542 h 612"/>
                <a:gd name="T46" fmla="*/ 66 w 103"/>
                <a:gd name="T47" fmla="*/ 548 h 612"/>
                <a:gd name="T48" fmla="*/ 72 w 103"/>
                <a:gd name="T49" fmla="*/ 559 h 612"/>
                <a:gd name="T50" fmla="*/ 80 w 103"/>
                <a:gd name="T51" fmla="*/ 565 h 612"/>
                <a:gd name="T52" fmla="*/ 85 w 103"/>
                <a:gd name="T53" fmla="*/ 568 h 612"/>
                <a:gd name="T54" fmla="*/ 99 w 103"/>
                <a:gd name="T55" fmla="*/ 573 h 612"/>
                <a:gd name="T56" fmla="*/ 102 w 103"/>
                <a:gd name="T57" fmla="*/ 576 h 612"/>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3"/>
                <a:gd name="T88" fmla="*/ 0 h 612"/>
                <a:gd name="T89" fmla="*/ 103 w 103"/>
                <a:gd name="T90" fmla="*/ 612 h 612"/>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3" h="612">
                  <a:moveTo>
                    <a:pt x="102" y="576"/>
                  </a:moveTo>
                  <a:lnTo>
                    <a:pt x="102" y="611"/>
                  </a:lnTo>
                  <a:lnTo>
                    <a:pt x="83" y="606"/>
                  </a:lnTo>
                  <a:lnTo>
                    <a:pt x="66" y="600"/>
                  </a:lnTo>
                  <a:lnTo>
                    <a:pt x="61" y="597"/>
                  </a:lnTo>
                  <a:lnTo>
                    <a:pt x="52" y="591"/>
                  </a:lnTo>
                  <a:lnTo>
                    <a:pt x="33" y="585"/>
                  </a:lnTo>
                  <a:lnTo>
                    <a:pt x="33" y="582"/>
                  </a:lnTo>
                  <a:lnTo>
                    <a:pt x="27" y="573"/>
                  </a:lnTo>
                  <a:lnTo>
                    <a:pt x="14" y="551"/>
                  </a:lnTo>
                  <a:lnTo>
                    <a:pt x="11" y="544"/>
                  </a:lnTo>
                  <a:lnTo>
                    <a:pt x="5" y="532"/>
                  </a:lnTo>
                  <a:lnTo>
                    <a:pt x="5" y="521"/>
                  </a:lnTo>
                  <a:lnTo>
                    <a:pt x="3" y="507"/>
                  </a:lnTo>
                  <a:lnTo>
                    <a:pt x="0" y="501"/>
                  </a:lnTo>
                  <a:lnTo>
                    <a:pt x="0" y="483"/>
                  </a:lnTo>
                  <a:lnTo>
                    <a:pt x="0" y="0"/>
                  </a:lnTo>
                  <a:lnTo>
                    <a:pt x="52" y="0"/>
                  </a:lnTo>
                  <a:lnTo>
                    <a:pt x="52" y="501"/>
                  </a:lnTo>
                  <a:lnTo>
                    <a:pt x="52" y="507"/>
                  </a:lnTo>
                  <a:lnTo>
                    <a:pt x="58" y="521"/>
                  </a:lnTo>
                  <a:lnTo>
                    <a:pt x="61" y="532"/>
                  </a:lnTo>
                  <a:lnTo>
                    <a:pt x="63" y="542"/>
                  </a:lnTo>
                  <a:lnTo>
                    <a:pt x="66" y="548"/>
                  </a:lnTo>
                  <a:lnTo>
                    <a:pt x="72" y="559"/>
                  </a:lnTo>
                  <a:lnTo>
                    <a:pt x="80" y="565"/>
                  </a:lnTo>
                  <a:lnTo>
                    <a:pt x="85" y="568"/>
                  </a:lnTo>
                  <a:lnTo>
                    <a:pt x="99" y="573"/>
                  </a:lnTo>
                  <a:lnTo>
                    <a:pt x="102" y="576"/>
                  </a:lnTo>
                </a:path>
              </a:pathLst>
            </a:custGeom>
            <a:solidFill>
              <a:srgbClr val="FF3F3F"/>
            </a:solidFill>
            <a:ln w="12700" cap="rnd" cmpd="sng">
              <a:noFill/>
              <a:prstDash val="solid"/>
              <a:round/>
              <a:headEnd type="none" w="med" len="med"/>
              <a:tailEnd type="none" w="med" len="med"/>
            </a:ln>
          </p:spPr>
          <p:txBody>
            <a:bodyPr/>
            <a:lstStyle/>
            <a:p>
              <a:endParaRPr lang="en-US"/>
            </a:p>
          </p:txBody>
        </p:sp>
        <p:sp>
          <p:nvSpPr>
            <p:cNvPr id="12326" name="Freeform 36"/>
            <p:cNvSpPr>
              <a:spLocks/>
            </p:cNvSpPr>
            <p:nvPr/>
          </p:nvSpPr>
          <p:spPr bwMode="auto">
            <a:xfrm>
              <a:off x="1775" y="2902"/>
              <a:ext cx="218" cy="84"/>
            </a:xfrm>
            <a:custGeom>
              <a:avLst/>
              <a:gdLst>
                <a:gd name="T0" fmla="*/ 0 w 218"/>
                <a:gd name="T1" fmla="*/ 83 h 84"/>
                <a:gd name="T2" fmla="*/ 3 w 218"/>
                <a:gd name="T3" fmla="*/ 76 h 84"/>
                <a:gd name="T4" fmla="*/ 5 w 218"/>
                <a:gd name="T5" fmla="*/ 59 h 84"/>
                <a:gd name="T6" fmla="*/ 19 w 218"/>
                <a:gd name="T7" fmla="*/ 41 h 84"/>
                <a:gd name="T8" fmla="*/ 30 w 218"/>
                <a:gd name="T9" fmla="*/ 28 h 84"/>
                <a:gd name="T10" fmla="*/ 46 w 218"/>
                <a:gd name="T11" fmla="*/ 18 h 84"/>
                <a:gd name="T12" fmla="*/ 68 w 218"/>
                <a:gd name="T13" fmla="*/ 13 h 84"/>
                <a:gd name="T14" fmla="*/ 82 w 218"/>
                <a:gd name="T15" fmla="*/ 5 h 84"/>
                <a:gd name="T16" fmla="*/ 94 w 218"/>
                <a:gd name="T17" fmla="*/ 3 h 84"/>
                <a:gd name="T18" fmla="*/ 118 w 218"/>
                <a:gd name="T19" fmla="*/ 0 h 84"/>
                <a:gd name="T20" fmla="*/ 217 w 218"/>
                <a:gd name="T21" fmla="*/ 0 h 84"/>
                <a:gd name="T22" fmla="*/ 217 w 218"/>
                <a:gd name="T23" fmla="*/ 31 h 84"/>
                <a:gd name="T24" fmla="*/ 121 w 218"/>
                <a:gd name="T25" fmla="*/ 31 h 84"/>
                <a:gd name="T26" fmla="*/ 101 w 218"/>
                <a:gd name="T27" fmla="*/ 34 h 84"/>
                <a:gd name="T28" fmla="*/ 85 w 218"/>
                <a:gd name="T29" fmla="*/ 41 h 84"/>
                <a:gd name="T30" fmla="*/ 77 w 218"/>
                <a:gd name="T31" fmla="*/ 44 h 84"/>
                <a:gd name="T32" fmla="*/ 68 w 218"/>
                <a:gd name="T33" fmla="*/ 55 h 84"/>
                <a:gd name="T34" fmla="*/ 61 w 218"/>
                <a:gd name="T35" fmla="*/ 62 h 84"/>
                <a:gd name="T36" fmla="*/ 58 w 218"/>
                <a:gd name="T37" fmla="*/ 76 h 84"/>
                <a:gd name="T38" fmla="*/ 52 w 218"/>
                <a:gd name="T39" fmla="*/ 78 h 84"/>
                <a:gd name="T40" fmla="*/ 52 w 218"/>
                <a:gd name="T41" fmla="*/ 83 h 84"/>
                <a:gd name="T42" fmla="*/ 0 w 218"/>
                <a:gd name="T43" fmla="*/ 83 h 84"/>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218"/>
                <a:gd name="T67" fmla="*/ 0 h 84"/>
                <a:gd name="T68" fmla="*/ 218 w 218"/>
                <a:gd name="T69" fmla="*/ 84 h 84"/>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218" h="84">
                  <a:moveTo>
                    <a:pt x="0" y="83"/>
                  </a:moveTo>
                  <a:lnTo>
                    <a:pt x="3" y="76"/>
                  </a:lnTo>
                  <a:lnTo>
                    <a:pt x="5" y="59"/>
                  </a:lnTo>
                  <a:lnTo>
                    <a:pt x="19" y="41"/>
                  </a:lnTo>
                  <a:lnTo>
                    <a:pt x="30" y="28"/>
                  </a:lnTo>
                  <a:lnTo>
                    <a:pt x="46" y="18"/>
                  </a:lnTo>
                  <a:lnTo>
                    <a:pt x="68" y="13"/>
                  </a:lnTo>
                  <a:lnTo>
                    <a:pt x="82" y="5"/>
                  </a:lnTo>
                  <a:lnTo>
                    <a:pt x="94" y="3"/>
                  </a:lnTo>
                  <a:lnTo>
                    <a:pt x="118" y="0"/>
                  </a:lnTo>
                  <a:lnTo>
                    <a:pt x="217" y="0"/>
                  </a:lnTo>
                  <a:lnTo>
                    <a:pt x="217" y="31"/>
                  </a:lnTo>
                  <a:lnTo>
                    <a:pt x="121" y="31"/>
                  </a:lnTo>
                  <a:lnTo>
                    <a:pt x="101" y="34"/>
                  </a:lnTo>
                  <a:lnTo>
                    <a:pt x="85" y="41"/>
                  </a:lnTo>
                  <a:lnTo>
                    <a:pt x="77" y="44"/>
                  </a:lnTo>
                  <a:lnTo>
                    <a:pt x="68" y="55"/>
                  </a:lnTo>
                  <a:lnTo>
                    <a:pt x="61" y="62"/>
                  </a:lnTo>
                  <a:lnTo>
                    <a:pt x="58" y="76"/>
                  </a:lnTo>
                  <a:lnTo>
                    <a:pt x="52" y="78"/>
                  </a:lnTo>
                  <a:lnTo>
                    <a:pt x="52" y="83"/>
                  </a:lnTo>
                  <a:lnTo>
                    <a:pt x="0" y="83"/>
                  </a:lnTo>
                </a:path>
              </a:pathLst>
            </a:custGeom>
            <a:solidFill>
              <a:srgbClr val="FF3F3F"/>
            </a:solidFill>
            <a:ln w="12700" cap="rnd" cmpd="sng">
              <a:noFill/>
              <a:prstDash val="solid"/>
              <a:round/>
              <a:headEnd type="none" w="med" len="med"/>
              <a:tailEnd type="none" w="med" len="med"/>
            </a:ln>
          </p:spPr>
          <p:txBody>
            <a:bodyPr/>
            <a:lstStyle/>
            <a:p>
              <a:endParaRPr lang="en-US"/>
            </a:p>
          </p:txBody>
        </p:sp>
        <p:sp>
          <p:nvSpPr>
            <p:cNvPr id="12327" name="Freeform 37"/>
            <p:cNvSpPr>
              <a:spLocks/>
            </p:cNvSpPr>
            <p:nvPr/>
          </p:nvSpPr>
          <p:spPr bwMode="auto">
            <a:xfrm>
              <a:off x="1817" y="1577"/>
              <a:ext cx="98" cy="76"/>
            </a:xfrm>
            <a:custGeom>
              <a:avLst/>
              <a:gdLst>
                <a:gd name="T0" fmla="*/ 44 w 98"/>
                <a:gd name="T1" fmla="*/ 0 h 76"/>
                <a:gd name="T2" fmla="*/ 0 w 98"/>
                <a:gd name="T3" fmla="*/ 75 h 76"/>
                <a:gd name="T4" fmla="*/ 97 w 98"/>
                <a:gd name="T5" fmla="*/ 75 h 76"/>
                <a:gd name="T6" fmla="*/ 44 w 98"/>
                <a:gd name="T7" fmla="*/ 0 h 76"/>
                <a:gd name="T8" fmla="*/ 0 60000 65536"/>
                <a:gd name="T9" fmla="*/ 0 60000 65536"/>
                <a:gd name="T10" fmla="*/ 0 60000 65536"/>
                <a:gd name="T11" fmla="*/ 0 60000 65536"/>
                <a:gd name="T12" fmla="*/ 0 w 98"/>
                <a:gd name="T13" fmla="*/ 0 h 76"/>
                <a:gd name="T14" fmla="*/ 98 w 98"/>
                <a:gd name="T15" fmla="*/ 76 h 76"/>
              </a:gdLst>
              <a:ahLst/>
              <a:cxnLst>
                <a:cxn ang="T8">
                  <a:pos x="T0" y="T1"/>
                </a:cxn>
                <a:cxn ang="T9">
                  <a:pos x="T2" y="T3"/>
                </a:cxn>
                <a:cxn ang="T10">
                  <a:pos x="T4" y="T5"/>
                </a:cxn>
                <a:cxn ang="T11">
                  <a:pos x="T6" y="T7"/>
                </a:cxn>
              </a:cxnLst>
              <a:rect l="T12" t="T13" r="T14" b="T15"/>
              <a:pathLst>
                <a:path w="98" h="76">
                  <a:moveTo>
                    <a:pt x="44" y="0"/>
                  </a:moveTo>
                  <a:lnTo>
                    <a:pt x="0" y="75"/>
                  </a:lnTo>
                  <a:lnTo>
                    <a:pt x="97" y="75"/>
                  </a:lnTo>
                  <a:lnTo>
                    <a:pt x="44" y="0"/>
                  </a:lnTo>
                </a:path>
              </a:pathLst>
            </a:custGeom>
            <a:solidFill>
              <a:srgbClr val="7F7FFF"/>
            </a:solidFill>
            <a:ln w="12700" cap="rnd" cmpd="sng">
              <a:noFill/>
              <a:prstDash val="solid"/>
              <a:round/>
              <a:headEnd type="none" w="med" len="med"/>
              <a:tailEnd type="none" w="med" len="med"/>
            </a:ln>
          </p:spPr>
          <p:txBody>
            <a:bodyPr/>
            <a:lstStyle/>
            <a:p>
              <a:endParaRPr lang="en-US"/>
            </a:p>
          </p:txBody>
        </p:sp>
        <p:sp>
          <p:nvSpPr>
            <p:cNvPr id="12328" name="Freeform 38"/>
            <p:cNvSpPr>
              <a:spLocks/>
            </p:cNvSpPr>
            <p:nvPr/>
          </p:nvSpPr>
          <p:spPr bwMode="auto">
            <a:xfrm>
              <a:off x="2012" y="1577"/>
              <a:ext cx="103" cy="76"/>
            </a:xfrm>
            <a:custGeom>
              <a:avLst/>
              <a:gdLst>
                <a:gd name="T0" fmla="*/ 47 w 103"/>
                <a:gd name="T1" fmla="*/ 0 h 76"/>
                <a:gd name="T2" fmla="*/ 0 w 103"/>
                <a:gd name="T3" fmla="*/ 75 h 76"/>
                <a:gd name="T4" fmla="*/ 102 w 103"/>
                <a:gd name="T5" fmla="*/ 75 h 76"/>
                <a:gd name="T6" fmla="*/ 47 w 103"/>
                <a:gd name="T7" fmla="*/ 0 h 76"/>
                <a:gd name="T8" fmla="*/ 0 60000 65536"/>
                <a:gd name="T9" fmla="*/ 0 60000 65536"/>
                <a:gd name="T10" fmla="*/ 0 60000 65536"/>
                <a:gd name="T11" fmla="*/ 0 60000 65536"/>
                <a:gd name="T12" fmla="*/ 0 w 103"/>
                <a:gd name="T13" fmla="*/ 0 h 76"/>
                <a:gd name="T14" fmla="*/ 103 w 103"/>
                <a:gd name="T15" fmla="*/ 76 h 76"/>
              </a:gdLst>
              <a:ahLst/>
              <a:cxnLst>
                <a:cxn ang="T8">
                  <a:pos x="T0" y="T1"/>
                </a:cxn>
                <a:cxn ang="T9">
                  <a:pos x="T2" y="T3"/>
                </a:cxn>
                <a:cxn ang="T10">
                  <a:pos x="T4" y="T5"/>
                </a:cxn>
                <a:cxn ang="T11">
                  <a:pos x="T6" y="T7"/>
                </a:cxn>
              </a:cxnLst>
              <a:rect l="T12" t="T13" r="T14" b="T15"/>
              <a:pathLst>
                <a:path w="103" h="76">
                  <a:moveTo>
                    <a:pt x="47" y="0"/>
                  </a:moveTo>
                  <a:lnTo>
                    <a:pt x="0" y="75"/>
                  </a:lnTo>
                  <a:lnTo>
                    <a:pt x="102" y="75"/>
                  </a:lnTo>
                  <a:lnTo>
                    <a:pt x="47" y="0"/>
                  </a:lnTo>
                </a:path>
              </a:pathLst>
            </a:custGeom>
            <a:solidFill>
              <a:srgbClr val="7F7FFF"/>
            </a:solidFill>
            <a:ln w="12700" cap="rnd" cmpd="sng">
              <a:noFill/>
              <a:prstDash val="solid"/>
              <a:round/>
              <a:headEnd type="none" w="med" len="med"/>
              <a:tailEnd type="none" w="med" len="med"/>
            </a:ln>
          </p:spPr>
          <p:txBody>
            <a:bodyPr/>
            <a:lstStyle/>
            <a:p>
              <a:endParaRPr lang="en-US"/>
            </a:p>
          </p:txBody>
        </p:sp>
        <p:sp>
          <p:nvSpPr>
            <p:cNvPr id="12329" name="Freeform 39"/>
            <p:cNvSpPr>
              <a:spLocks/>
            </p:cNvSpPr>
            <p:nvPr/>
          </p:nvSpPr>
          <p:spPr bwMode="auto">
            <a:xfrm>
              <a:off x="2205" y="1577"/>
              <a:ext cx="102" cy="76"/>
            </a:xfrm>
            <a:custGeom>
              <a:avLst/>
              <a:gdLst>
                <a:gd name="T0" fmla="*/ 50 w 102"/>
                <a:gd name="T1" fmla="*/ 0 h 76"/>
                <a:gd name="T2" fmla="*/ 0 w 102"/>
                <a:gd name="T3" fmla="*/ 75 h 76"/>
                <a:gd name="T4" fmla="*/ 101 w 102"/>
                <a:gd name="T5" fmla="*/ 75 h 76"/>
                <a:gd name="T6" fmla="*/ 50 w 102"/>
                <a:gd name="T7" fmla="*/ 0 h 76"/>
                <a:gd name="T8" fmla="*/ 0 60000 65536"/>
                <a:gd name="T9" fmla="*/ 0 60000 65536"/>
                <a:gd name="T10" fmla="*/ 0 60000 65536"/>
                <a:gd name="T11" fmla="*/ 0 60000 65536"/>
                <a:gd name="T12" fmla="*/ 0 w 102"/>
                <a:gd name="T13" fmla="*/ 0 h 76"/>
                <a:gd name="T14" fmla="*/ 102 w 102"/>
                <a:gd name="T15" fmla="*/ 76 h 76"/>
              </a:gdLst>
              <a:ahLst/>
              <a:cxnLst>
                <a:cxn ang="T8">
                  <a:pos x="T0" y="T1"/>
                </a:cxn>
                <a:cxn ang="T9">
                  <a:pos x="T2" y="T3"/>
                </a:cxn>
                <a:cxn ang="T10">
                  <a:pos x="T4" y="T5"/>
                </a:cxn>
                <a:cxn ang="T11">
                  <a:pos x="T6" y="T7"/>
                </a:cxn>
              </a:cxnLst>
              <a:rect l="T12" t="T13" r="T14" b="T15"/>
              <a:pathLst>
                <a:path w="102" h="76">
                  <a:moveTo>
                    <a:pt x="50" y="0"/>
                  </a:moveTo>
                  <a:lnTo>
                    <a:pt x="0" y="75"/>
                  </a:lnTo>
                  <a:lnTo>
                    <a:pt x="101" y="75"/>
                  </a:lnTo>
                  <a:lnTo>
                    <a:pt x="50" y="0"/>
                  </a:lnTo>
                </a:path>
              </a:pathLst>
            </a:custGeom>
            <a:solidFill>
              <a:srgbClr val="7F7FFF"/>
            </a:solidFill>
            <a:ln w="12700" cap="rnd" cmpd="sng">
              <a:noFill/>
              <a:prstDash val="solid"/>
              <a:round/>
              <a:headEnd type="none" w="med" len="med"/>
              <a:tailEnd type="none" w="med" len="med"/>
            </a:ln>
          </p:spPr>
          <p:txBody>
            <a:bodyPr/>
            <a:lstStyle/>
            <a:p>
              <a:endParaRPr lang="en-US"/>
            </a:p>
          </p:txBody>
        </p:sp>
        <p:sp>
          <p:nvSpPr>
            <p:cNvPr id="12330" name="Freeform 40"/>
            <p:cNvSpPr>
              <a:spLocks/>
            </p:cNvSpPr>
            <p:nvPr/>
          </p:nvSpPr>
          <p:spPr bwMode="auto">
            <a:xfrm>
              <a:off x="2403" y="1577"/>
              <a:ext cx="100" cy="76"/>
            </a:xfrm>
            <a:custGeom>
              <a:avLst/>
              <a:gdLst>
                <a:gd name="T0" fmla="*/ 50 w 100"/>
                <a:gd name="T1" fmla="*/ 0 h 76"/>
                <a:gd name="T2" fmla="*/ 0 w 100"/>
                <a:gd name="T3" fmla="*/ 75 h 76"/>
                <a:gd name="T4" fmla="*/ 99 w 100"/>
                <a:gd name="T5" fmla="*/ 75 h 76"/>
                <a:gd name="T6" fmla="*/ 50 w 100"/>
                <a:gd name="T7" fmla="*/ 0 h 76"/>
                <a:gd name="T8" fmla="*/ 0 60000 65536"/>
                <a:gd name="T9" fmla="*/ 0 60000 65536"/>
                <a:gd name="T10" fmla="*/ 0 60000 65536"/>
                <a:gd name="T11" fmla="*/ 0 60000 65536"/>
                <a:gd name="T12" fmla="*/ 0 w 100"/>
                <a:gd name="T13" fmla="*/ 0 h 76"/>
                <a:gd name="T14" fmla="*/ 100 w 100"/>
                <a:gd name="T15" fmla="*/ 76 h 76"/>
              </a:gdLst>
              <a:ahLst/>
              <a:cxnLst>
                <a:cxn ang="T8">
                  <a:pos x="T0" y="T1"/>
                </a:cxn>
                <a:cxn ang="T9">
                  <a:pos x="T2" y="T3"/>
                </a:cxn>
                <a:cxn ang="T10">
                  <a:pos x="T4" y="T5"/>
                </a:cxn>
                <a:cxn ang="T11">
                  <a:pos x="T6" y="T7"/>
                </a:cxn>
              </a:cxnLst>
              <a:rect l="T12" t="T13" r="T14" b="T15"/>
              <a:pathLst>
                <a:path w="100" h="76">
                  <a:moveTo>
                    <a:pt x="50" y="0"/>
                  </a:moveTo>
                  <a:lnTo>
                    <a:pt x="0" y="75"/>
                  </a:lnTo>
                  <a:lnTo>
                    <a:pt x="99" y="75"/>
                  </a:lnTo>
                  <a:lnTo>
                    <a:pt x="50" y="0"/>
                  </a:lnTo>
                </a:path>
              </a:pathLst>
            </a:custGeom>
            <a:solidFill>
              <a:srgbClr val="7F7FFF"/>
            </a:solidFill>
            <a:ln w="12700" cap="rnd" cmpd="sng">
              <a:noFill/>
              <a:prstDash val="solid"/>
              <a:round/>
              <a:headEnd type="none" w="med" len="med"/>
              <a:tailEnd type="none" w="med" len="med"/>
            </a:ln>
          </p:spPr>
          <p:txBody>
            <a:bodyPr/>
            <a:lstStyle/>
            <a:p>
              <a:endParaRPr lang="en-US"/>
            </a:p>
          </p:txBody>
        </p:sp>
        <p:sp>
          <p:nvSpPr>
            <p:cNvPr id="12331" name="Freeform 41"/>
            <p:cNvSpPr>
              <a:spLocks/>
            </p:cNvSpPr>
            <p:nvPr/>
          </p:nvSpPr>
          <p:spPr bwMode="auto">
            <a:xfrm>
              <a:off x="2600" y="1577"/>
              <a:ext cx="95" cy="76"/>
            </a:xfrm>
            <a:custGeom>
              <a:avLst/>
              <a:gdLst>
                <a:gd name="T0" fmla="*/ 39 w 95"/>
                <a:gd name="T1" fmla="*/ 0 h 76"/>
                <a:gd name="T2" fmla="*/ 0 w 95"/>
                <a:gd name="T3" fmla="*/ 75 h 76"/>
                <a:gd name="T4" fmla="*/ 94 w 95"/>
                <a:gd name="T5" fmla="*/ 75 h 76"/>
                <a:gd name="T6" fmla="*/ 39 w 95"/>
                <a:gd name="T7" fmla="*/ 0 h 76"/>
                <a:gd name="T8" fmla="*/ 0 60000 65536"/>
                <a:gd name="T9" fmla="*/ 0 60000 65536"/>
                <a:gd name="T10" fmla="*/ 0 60000 65536"/>
                <a:gd name="T11" fmla="*/ 0 60000 65536"/>
                <a:gd name="T12" fmla="*/ 0 w 95"/>
                <a:gd name="T13" fmla="*/ 0 h 76"/>
                <a:gd name="T14" fmla="*/ 95 w 95"/>
                <a:gd name="T15" fmla="*/ 76 h 76"/>
              </a:gdLst>
              <a:ahLst/>
              <a:cxnLst>
                <a:cxn ang="T8">
                  <a:pos x="T0" y="T1"/>
                </a:cxn>
                <a:cxn ang="T9">
                  <a:pos x="T2" y="T3"/>
                </a:cxn>
                <a:cxn ang="T10">
                  <a:pos x="T4" y="T5"/>
                </a:cxn>
                <a:cxn ang="T11">
                  <a:pos x="T6" y="T7"/>
                </a:cxn>
              </a:cxnLst>
              <a:rect l="T12" t="T13" r="T14" b="T15"/>
              <a:pathLst>
                <a:path w="95" h="76">
                  <a:moveTo>
                    <a:pt x="39" y="0"/>
                  </a:moveTo>
                  <a:lnTo>
                    <a:pt x="0" y="75"/>
                  </a:lnTo>
                  <a:lnTo>
                    <a:pt x="94" y="75"/>
                  </a:lnTo>
                  <a:lnTo>
                    <a:pt x="39" y="0"/>
                  </a:lnTo>
                </a:path>
              </a:pathLst>
            </a:custGeom>
            <a:solidFill>
              <a:srgbClr val="7F7FFF"/>
            </a:solidFill>
            <a:ln w="12700" cap="rnd" cmpd="sng">
              <a:noFill/>
              <a:prstDash val="solid"/>
              <a:round/>
              <a:headEnd type="none" w="med" len="med"/>
              <a:tailEnd type="none" w="med" len="med"/>
            </a:ln>
          </p:spPr>
          <p:txBody>
            <a:bodyPr/>
            <a:lstStyle/>
            <a:p>
              <a:endParaRPr lang="en-US"/>
            </a:p>
          </p:txBody>
        </p:sp>
        <p:sp>
          <p:nvSpPr>
            <p:cNvPr id="12332" name="Freeform 42"/>
            <p:cNvSpPr>
              <a:spLocks/>
            </p:cNvSpPr>
            <p:nvPr/>
          </p:nvSpPr>
          <p:spPr bwMode="auto">
            <a:xfrm>
              <a:off x="147" y="3075"/>
              <a:ext cx="371" cy="625"/>
            </a:xfrm>
            <a:custGeom>
              <a:avLst/>
              <a:gdLst>
                <a:gd name="T0" fmla="*/ 0 w 371"/>
                <a:gd name="T1" fmla="*/ 624 h 625"/>
                <a:gd name="T2" fmla="*/ 0 w 371"/>
                <a:gd name="T3" fmla="*/ 133 h 625"/>
                <a:gd name="T4" fmla="*/ 303 w 371"/>
                <a:gd name="T5" fmla="*/ 133 h 625"/>
                <a:gd name="T6" fmla="*/ 303 w 371"/>
                <a:gd name="T7" fmla="*/ 502 h 625"/>
                <a:gd name="T8" fmla="*/ 327 w 371"/>
                <a:gd name="T9" fmla="*/ 502 h 625"/>
                <a:gd name="T10" fmla="*/ 330 w 371"/>
                <a:gd name="T11" fmla="*/ 0 h 625"/>
                <a:gd name="T12" fmla="*/ 370 w 371"/>
                <a:gd name="T13" fmla="*/ 0 h 625"/>
                <a:gd name="T14" fmla="*/ 370 w 371"/>
                <a:gd name="T15" fmla="*/ 547 h 625"/>
                <a:gd name="T16" fmla="*/ 303 w 371"/>
                <a:gd name="T17" fmla="*/ 547 h 625"/>
                <a:gd name="T18" fmla="*/ 303 w 371"/>
                <a:gd name="T19" fmla="*/ 624 h 625"/>
                <a:gd name="T20" fmla="*/ 0 w 371"/>
                <a:gd name="T21" fmla="*/ 624 h 62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371"/>
                <a:gd name="T34" fmla="*/ 0 h 625"/>
                <a:gd name="T35" fmla="*/ 371 w 371"/>
                <a:gd name="T36" fmla="*/ 625 h 625"/>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371" h="625">
                  <a:moveTo>
                    <a:pt x="0" y="624"/>
                  </a:moveTo>
                  <a:lnTo>
                    <a:pt x="0" y="133"/>
                  </a:lnTo>
                  <a:lnTo>
                    <a:pt x="303" y="133"/>
                  </a:lnTo>
                  <a:lnTo>
                    <a:pt x="303" y="502"/>
                  </a:lnTo>
                  <a:lnTo>
                    <a:pt x="327" y="502"/>
                  </a:lnTo>
                  <a:lnTo>
                    <a:pt x="330" y="0"/>
                  </a:lnTo>
                  <a:lnTo>
                    <a:pt x="370" y="0"/>
                  </a:lnTo>
                  <a:lnTo>
                    <a:pt x="370" y="547"/>
                  </a:lnTo>
                  <a:lnTo>
                    <a:pt x="303" y="547"/>
                  </a:lnTo>
                  <a:lnTo>
                    <a:pt x="303" y="624"/>
                  </a:lnTo>
                  <a:lnTo>
                    <a:pt x="0" y="624"/>
                  </a:lnTo>
                </a:path>
              </a:pathLst>
            </a:custGeom>
            <a:solidFill>
              <a:srgbClr val="7F7FFF"/>
            </a:solidFill>
            <a:ln w="12700" cap="rnd" cmpd="sng">
              <a:noFill/>
              <a:prstDash val="solid"/>
              <a:round/>
              <a:headEnd type="none" w="med" len="med"/>
              <a:tailEnd type="none" w="med" len="med"/>
            </a:ln>
          </p:spPr>
          <p:txBody>
            <a:bodyPr/>
            <a:lstStyle/>
            <a:p>
              <a:endParaRPr lang="en-US"/>
            </a:p>
          </p:txBody>
        </p:sp>
        <p:sp>
          <p:nvSpPr>
            <p:cNvPr id="12333" name="Freeform 43"/>
            <p:cNvSpPr>
              <a:spLocks/>
            </p:cNvSpPr>
            <p:nvPr/>
          </p:nvSpPr>
          <p:spPr bwMode="auto">
            <a:xfrm>
              <a:off x="1857" y="1951"/>
              <a:ext cx="162" cy="127"/>
            </a:xfrm>
            <a:custGeom>
              <a:avLst/>
              <a:gdLst>
                <a:gd name="T0" fmla="*/ 60 w 162"/>
                <a:gd name="T1" fmla="*/ 126 h 127"/>
                <a:gd name="T2" fmla="*/ 26 w 162"/>
                <a:gd name="T3" fmla="*/ 126 h 127"/>
                <a:gd name="T4" fmla="*/ 0 w 162"/>
                <a:gd name="T5" fmla="*/ 114 h 127"/>
                <a:gd name="T6" fmla="*/ 3 w 162"/>
                <a:gd name="T7" fmla="*/ 0 h 127"/>
                <a:gd name="T8" fmla="*/ 23 w 162"/>
                <a:gd name="T9" fmla="*/ 20 h 127"/>
                <a:gd name="T10" fmla="*/ 37 w 162"/>
                <a:gd name="T11" fmla="*/ 20 h 127"/>
                <a:gd name="T12" fmla="*/ 49 w 162"/>
                <a:gd name="T13" fmla="*/ 3 h 127"/>
                <a:gd name="T14" fmla="*/ 57 w 162"/>
                <a:gd name="T15" fmla="*/ 20 h 127"/>
                <a:gd name="T16" fmla="*/ 69 w 162"/>
                <a:gd name="T17" fmla="*/ 20 h 127"/>
                <a:gd name="T18" fmla="*/ 81 w 162"/>
                <a:gd name="T19" fmla="*/ 0 h 127"/>
                <a:gd name="T20" fmla="*/ 95 w 162"/>
                <a:gd name="T21" fmla="*/ 20 h 127"/>
                <a:gd name="T22" fmla="*/ 109 w 162"/>
                <a:gd name="T23" fmla="*/ 20 h 127"/>
                <a:gd name="T24" fmla="*/ 112 w 162"/>
                <a:gd name="T25" fmla="*/ 3 h 127"/>
                <a:gd name="T26" fmla="*/ 132 w 162"/>
                <a:gd name="T27" fmla="*/ 20 h 127"/>
                <a:gd name="T28" fmla="*/ 161 w 162"/>
                <a:gd name="T29" fmla="*/ 0 h 127"/>
                <a:gd name="T30" fmla="*/ 161 w 162"/>
                <a:gd name="T31" fmla="*/ 114 h 127"/>
                <a:gd name="T32" fmla="*/ 138 w 162"/>
                <a:gd name="T33" fmla="*/ 126 h 127"/>
                <a:gd name="T34" fmla="*/ 121 w 162"/>
                <a:gd name="T35" fmla="*/ 126 h 127"/>
                <a:gd name="T36" fmla="*/ 109 w 162"/>
                <a:gd name="T37" fmla="*/ 126 h 127"/>
                <a:gd name="T38" fmla="*/ 57 w 162"/>
                <a:gd name="T39" fmla="*/ 126 h 127"/>
                <a:gd name="T40" fmla="*/ 60 w 162"/>
                <a:gd name="T41" fmla="*/ 126 h 127"/>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62"/>
                <a:gd name="T64" fmla="*/ 0 h 127"/>
                <a:gd name="T65" fmla="*/ 162 w 162"/>
                <a:gd name="T66" fmla="*/ 127 h 127"/>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62" h="127">
                  <a:moveTo>
                    <a:pt x="60" y="126"/>
                  </a:moveTo>
                  <a:lnTo>
                    <a:pt x="26" y="126"/>
                  </a:lnTo>
                  <a:lnTo>
                    <a:pt x="0" y="114"/>
                  </a:lnTo>
                  <a:lnTo>
                    <a:pt x="3" y="0"/>
                  </a:lnTo>
                  <a:lnTo>
                    <a:pt x="23" y="20"/>
                  </a:lnTo>
                  <a:lnTo>
                    <a:pt x="37" y="20"/>
                  </a:lnTo>
                  <a:lnTo>
                    <a:pt x="49" y="3"/>
                  </a:lnTo>
                  <a:lnTo>
                    <a:pt x="57" y="20"/>
                  </a:lnTo>
                  <a:lnTo>
                    <a:pt x="69" y="20"/>
                  </a:lnTo>
                  <a:lnTo>
                    <a:pt x="81" y="0"/>
                  </a:lnTo>
                  <a:lnTo>
                    <a:pt x="95" y="20"/>
                  </a:lnTo>
                  <a:lnTo>
                    <a:pt x="109" y="20"/>
                  </a:lnTo>
                  <a:lnTo>
                    <a:pt x="112" y="3"/>
                  </a:lnTo>
                  <a:lnTo>
                    <a:pt x="132" y="20"/>
                  </a:lnTo>
                  <a:lnTo>
                    <a:pt x="161" y="0"/>
                  </a:lnTo>
                  <a:lnTo>
                    <a:pt x="161" y="114"/>
                  </a:lnTo>
                  <a:lnTo>
                    <a:pt x="138" y="126"/>
                  </a:lnTo>
                  <a:lnTo>
                    <a:pt x="121" y="126"/>
                  </a:lnTo>
                  <a:lnTo>
                    <a:pt x="109" y="126"/>
                  </a:lnTo>
                  <a:lnTo>
                    <a:pt x="57" y="126"/>
                  </a:lnTo>
                  <a:lnTo>
                    <a:pt x="60" y="126"/>
                  </a:lnTo>
                </a:path>
              </a:pathLst>
            </a:custGeom>
            <a:solidFill>
              <a:srgbClr val="7F7FFF"/>
            </a:solidFill>
            <a:ln w="12700" cap="rnd" cmpd="sng">
              <a:noFill/>
              <a:prstDash val="solid"/>
              <a:round/>
              <a:headEnd type="none" w="med" len="med"/>
              <a:tailEnd type="none" w="med" len="med"/>
            </a:ln>
          </p:spPr>
          <p:txBody>
            <a:bodyPr/>
            <a:lstStyle/>
            <a:p>
              <a:endParaRPr lang="en-US"/>
            </a:p>
          </p:txBody>
        </p:sp>
        <p:sp>
          <p:nvSpPr>
            <p:cNvPr id="12334" name="Freeform 44"/>
            <p:cNvSpPr>
              <a:spLocks/>
            </p:cNvSpPr>
            <p:nvPr/>
          </p:nvSpPr>
          <p:spPr bwMode="auto">
            <a:xfrm>
              <a:off x="983" y="3566"/>
              <a:ext cx="1455" cy="270"/>
            </a:xfrm>
            <a:custGeom>
              <a:avLst/>
              <a:gdLst>
                <a:gd name="T0" fmla="*/ 0 w 1455"/>
                <a:gd name="T1" fmla="*/ 39 h 270"/>
                <a:gd name="T2" fmla="*/ 0 w 1455"/>
                <a:gd name="T3" fmla="*/ 3 h 270"/>
                <a:gd name="T4" fmla="*/ 0 w 1455"/>
                <a:gd name="T5" fmla="*/ 0 h 270"/>
                <a:gd name="T6" fmla="*/ 761 w 1455"/>
                <a:gd name="T7" fmla="*/ 0 h 270"/>
                <a:gd name="T8" fmla="*/ 761 w 1455"/>
                <a:gd name="T9" fmla="*/ 118 h 270"/>
                <a:gd name="T10" fmla="*/ 1445 w 1455"/>
                <a:gd name="T11" fmla="*/ 118 h 270"/>
                <a:gd name="T12" fmla="*/ 1445 w 1455"/>
                <a:gd name="T13" fmla="*/ 269 h 270"/>
                <a:gd name="T14" fmla="*/ 1454 w 1455"/>
                <a:gd name="T15" fmla="*/ 269 h 270"/>
                <a:gd name="T16" fmla="*/ 1445 w 1455"/>
                <a:gd name="T17" fmla="*/ 269 h 270"/>
                <a:gd name="T18" fmla="*/ 1411 w 1455"/>
                <a:gd name="T19" fmla="*/ 269 h 270"/>
                <a:gd name="T20" fmla="*/ 1411 w 1455"/>
                <a:gd name="T21" fmla="*/ 266 h 270"/>
                <a:gd name="T22" fmla="*/ 1411 w 1455"/>
                <a:gd name="T23" fmla="*/ 148 h 270"/>
                <a:gd name="T24" fmla="*/ 710 w 1455"/>
                <a:gd name="T25" fmla="*/ 148 h 270"/>
                <a:gd name="T26" fmla="*/ 710 w 1455"/>
                <a:gd name="T27" fmla="*/ 39 h 270"/>
                <a:gd name="T28" fmla="*/ 0 w 1455"/>
                <a:gd name="T29" fmla="*/ 39 h 27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455"/>
                <a:gd name="T46" fmla="*/ 0 h 270"/>
                <a:gd name="T47" fmla="*/ 1455 w 1455"/>
                <a:gd name="T48" fmla="*/ 270 h 27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455" h="270">
                  <a:moveTo>
                    <a:pt x="0" y="39"/>
                  </a:moveTo>
                  <a:lnTo>
                    <a:pt x="0" y="3"/>
                  </a:lnTo>
                  <a:lnTo>
                    <a:pt x="0" y="0"/>
                  </a:lnTo>
                  <a:lnTo>
                    <a:pt x="761" y="0"/>
                  </a:lnTo>
                  <a:lnTo>
                    <a:pt x="761" y="118"/>
                  </a:lnTo>
                  <a:lnTo>
                    <a:pt x="1445" y="118"/>
                  </a:lnTo>
                  <a:lnTo>
                    <a:pt x="1445" y="269"/>
                  </a:lnTo>
                  <a:lnTo>
                    <a:pt x="1454" y="269"/>
                  </a:lnTo>
                  <a:lnTo>
                    <a:pt x="1445" y="269"/>
                  </a:lnTo>
                  <a:lnTo>
                    <a:pt x="1411" y="269"/>
                  </a:lnTo>
                  <a:lnTo>
                    <a:pt x="1411" y="266"/>
                  </a:lnTo>
                  <a:lnTo>
                    <a:pt x="1411" y="148"/>
                  </a:lnTo>
                  <a:lnTo>
                    <a:pt x="710" y="148"/>
                  </a:lnTo>
                  <a:lnTo>
                    <a:pt x="710" y="39"/>
                  </a:lnTo>
                  <a:lnTo>
                    <a:pt x="0" y="39"/>
                  </a:lnTo>
                </a:path>
              </a:pathLst>
            </a:custGeom>
            <a:solidFill>
              <a:srgbClr val="7F7FFF"/>
            </a:solidFill>
            <a:ln w="12700" cap="rnd" cmpd="sng">
              <a:noFill/>
              <a:prstDash val="solid"/>
              <a:round/>
              <a:headEnd type="none" w="med" len="med"/>
              <a:tailEnd type="none" w="med" len="med"/>
            </a:ln>
          </p:spPr>
          <p:txBody>
            <a:bodyPr/>
            <a:lstStyle/>
            <a:p>
              <a:endParaRPr lang="en-US"/>
            </a:p>
          </p:txBody>
        </p:sp>
        <p:sp>
          <p:nvSpPr>
            <p:cNvPr id="12335" name="Freeform 45"/>
            <p:cNvSpPr>
              <a:spLocks/>
            </p:cNvSpPr>
            <p:nvPr/>
          </p:nvSpPr>
          <p:spPr bwMode="auto">
            <a:xfrm>
              <a:off x="1867" y="2944"/>
              <a:ext cx="586" cy="411"/>
            </a:xfrm>
            <a:custGeom>
              <a:avLst/>
              <a:gdLst>
                <a:gd name="T0" fmla="*/ 554 w 577"/>
                <a:gd name="T1" fmla="*/ 0 h 411"/>
                <a:gd name="T2" fmla="*/ 594 w 577"/>
                <a:gd name="T3" fmla="*/ 0 h 411"/>
                <a:gd name="T4" fmla="*/ 594 w 577"/>
                <a:gd name="T5" fmla="*/ 410 h 411"/>
                <a:gd name="T6" fmla="*/ 11 w 577"/>
                <a:gd name="T7" fmla="*/ 410 h 411"/>
                <a:gd name="T8" fmla="*/ 3 w 577"/>
                <a:gd name="T9" fmla="*/ 395 h 411"/>
                <a:gd name="T10" fmla="*/ 0 w 577"/>
                <a:gd name="T11" fmla="*/ 395 h 411"/>
                <a:gd name="T12" fmla="*/ 8 w 577"/>
                <a:gd name="T13" fmla="*/ 390 h 411"/>
                <a:gd name="T14" fmla="*/ 20 w 577"/>
                <a:gd name="T15" fmla="*/ 390 h 411"/>
                <a:gd name="T16" fmla="*/ 31 w 577"/>
                <a:gd name="T17" fmla="*/ 388 h 411"/>
                <a:gd name="T18" fmla="*/ 31 w 577"/>
                <a:gd name="T19" fmla="*/ 376 h 411"/>
                <a:gd name="T20" fmla="*/ 554 w 577"/>
                <a:gd name="T21" fmla="*/ 376 h 411"/>
                <a:gd name="T22" fmla="*/ 554 w 577"/>
                <a:gd name="T23" fmla="*/ 0 h 411"/>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577"/>
                <a:gd name="T37" fmla="*/ 0 h 411"/>
                <a:gd name="T38" fmla="*/ 577 w 577"/>
                <a:gd name="T39" fmla="*/ 411 h 411"/>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577" h="411">
                  <a:moveTo>
                    <a:pt x="537" y="0"/>
                  </a:moveTo>
                  <a:lnTo>
                    <a:pt x="576" y="0"/>
                  </a:lnTo>
                  <a:lnTo>
                    <a:pt x="576" y="410"/>
                  </a:lnTo>
                  <a:lnTo>
                    <a:pt x="11" y="410"/>
                  </a:lnTo>
                  <a:lnTo>
                    <a:pt x="3" y="395"/>
                  </a:lnTo>
                  <a:lnTo>
                    <a:pt x="0" y="395"/>
                  </a:lnTo>
                  <a:lnTo>
                    <a:pt x="8" y="390"/>
                  </a:lnTo>
                  <a:lnTo>
                    <a:pt x="20" y="390"/>
                  </a:lnTo>
                  <a:lnTo>
                    <a:pt x="31" y="388"/>
                  </a:lnTo>
                  <a:lnTo>
                    <a:pt x="31" y="376"/>
                  </a:lnTo>
                  <a:lnTo>
                    <a:pt x="537" y="376"/>
                  </a:lnTo>
                  <a:lnTo>
                    <a:pt x="537" y="0"/>
                  </a:lnTo>
                </a:path>
              </a:pathLst>
            </a:custGeom>
            <a:solidFill>
              <a:srgbClr val="7F7FFF"/>
            </a:solidFill>
            <a:ln w="12700" cap="rnd" cmpd="sng">
              <a:noFill/>
              <a:prstDash val="solid"/>
              <a:round/>
              <a:headEnd type="none" w="med" len="med"/>
              <a:tailEnd type="none" w="med" len="med"/>
            </a:ln>
          </p:spPr>
          <p:txBody>
            <a:bodyPr/>
            <a:lstStyle/>
            <a:p>
              <a:endParaRPr lang="en-US"/>
            </a:p>
          </p:txBody>
        </p:sp>
        <p:sp>
          <p:nvSpPr>
            <p:cNvPr id="12336" name="Freeform 46"/>
            <p:cNvSpPr>
              <a:spLocks/>
            </p:cNvSpPr>
            <p:nvPr/>
          </p:nvSpPr>
          <p:spPr bwMode="auto">
            <a:xfrm>
              <a:off x="3989" y="3378"/>
              <a:ext cx="98" cy="95"/>
            </a:xfrm>
            <a:custGeom>
              <a:avLst/>
              <a:gdLst>
                <a:gd name="T0" fmla="*/ 97 w 98"/>
                <a:gd name="T1" fmla="*/ 57 h 95"/>
                <a:gd name="T2" fmla="*/ 89 w 98"/>
                <a:gd name="T3" fmla="*/ 63 h 95"/>
                <a:gd name="T4" fmla="*/ 83 w 98"/>
                <a:gd name="T5" fmla="*/ 80 h 95"/>
                <a:gd name="T6" fmla="*/ 72 w 98"/>
                <a:gd name="T7" fmla="*/ 91 h 95"/>
                <a:gd name="T8" fmla="*/ 55 w 98"/>
                <a:gd name="T9" fmla="*/ 94 h 95"/>
                <a:gd name="T10" fmla="*/ 43 w 98"/>
                <a:gd name="T11" fmla="*/ 94 h 95"/>
                <a:gd name="T12" fmla="*/ 32 w 98"/>
                <a:gd name="T13" fmla="*/ 94 h 95"/>
                <a:gd name="T14" fmla="*/ 23 w 98"/>
                <a:gd name="T15" fmla="*/ 85 h 95"/>
                <a:gd name="T16" fmla="*/ 12 w 98"/>
                <a:gd name="T17" fmla="*/ 76 h 95"/>
                <a:gd name="T18" fmla="*/ 3 w 98"/>
                <a:gd name="T19" fmla="*/ 60 h 95"/>
                <a:gd name="T20" fmla="*/ 0 w 98"/>
                <a:gd name="T21" fmla="*/ 57 h 95"/>
                <a:gd name="T22" fmla="*/ 0 w 98"/>
                <a:gd name="T23" fmla="*/ 38 h 95"/>
                <a:gd name="T24" fmla="*/ 6 w 98"/>
                <a:gd name="T25" fmla="*/ 26 h 95"/>
                <a:gd name="T26" fmla="*/ 17 w 98"/>
                <a:gd name="T27" fmla="*/ 6 h 95"/>
                <a:gd name="T28" fmla="*/ 29 w 98"/>
                <a:gd name="T29" fmla="*/ 4 h 95"/>
                <a:gd name="T30" fmla="*/ 43 w 98"/>
                <a:gd name="T31" fmla="*/ 0 h 95"/>
                <a:gd name="T32" fmla="*/ 83 w 98"/>
                <a:gd name="T33" fmla="*/ 0 h 95"/>
                <a:gd name="T34" fmla="*/ 83 w 98"/>
                <a:gd name="T35" fmla="*/ 6 h 95"/>
                <a:gd name="T36" fmla="*/ 72 w 98"/>
                <a:gd name="T37" fmla="*/ 6 h 95"/>
                <a:gd name="T38" fmla="*/ 69 w 98"/>
                <a:gd name="T39" fmla="*/ 15 h 95"/>
                <a:gd name="T40" fmla="*/ 63 w 98"/>
                <a:gd name="T41" fmla="*/ 20 h 95"/>
                <a:gd name="T42" fmla="*/ 57 w 98"/>
                <a:gd name="T43" fmla="*/ 24 h 95"/>
                <a:gd name="T44" fmla="*/ 55 w 98"/>
                <a:gd name="T45" fmla="*/ 29 h 95"/>
                <a:gd name="T46" fmla="*/ 55 w 98"/>
                <a:gd name="T47" fmla="*/ 38 h 95"/>
                <a:gd name="T48" fmla="*/ 63 w 98"/>
                <a:gd name="T49" fmla="*/ 41 h 95"/>
                <a:gd name="T50" fmla="*/ 63 w 98"/>
                <a:gd name="T51" fmla="*/ 54 h 95"/>
                <a:gd name="T52" fmla="*/ 75 w 98"/>
                <a:gd name="T53" fmla="*/ 54 h 95"/>
                <a:gd name="T54" fmla="*/ 80 w 98"/>
                <a:gd name="T55" fmla="*/ 57 h 95"/>
                <a:gd name="T56" fmla="*/ 97 w 98"/>
                <a:gd name="T57" fmla="*/ 57 h 95"/>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8"/>
                <a:gd name="T88" fmla="*/ 0 h 95"/>
                <a:gd name="T89" fmla="*/ 98 w 98"/>
                <a:gd name="T90" fmla="*/ 95 h 95"/>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8" h="95">
                  <a:moveTo>
                    <a:pt x="97" y="57"/>
                  </a:moveTo>
                  <a:lnTo>
                    <a:pt x="89" y="63"/>
                  </a:lnTo>
                  <a:lnTo>
                    <a:pt x="83" y="80"/>
                  </a:lnTo>
                  <a:lnTo>
                    <a:pt x="72" y="91"/>
                  </a:lnTo>
                  <a:lnTo>
                    <a:pt x="55" y="94"/>
                  </a:lnTo>
                  <a:lnTo>
                    <a:pt x="43" y="94"/>
                  </a:lnTo>
                  <a:lnTo>
                    <a:pt x="32" y="94"/>
                  </a:lnTo>
                  <a:lnTo>
                    <a:pt x="23" y="85"/>
                  </a:lnTo>
                  <a:lnTo>
                    <a:pt x="12" y="76"/>
                  </a:lnTo>
                  <a:lnTo>
                    <a:pt x="3" y="60"/>
                  </a:lnTo>
                  <a:lnTo>
                    <a:pt x="0" y="57"/>
                  </a:lnTo>
                  <a:lnTo>
                    <a:pt x="0" y="38"/>
                  </a:lnTo>
                  <a:lnTo>
                    <a:pt x="6" y="26"/>
                  </a:lnTo>
                  <a:lnTo>
                    <a:pt x="17" y="6"/>
                  </a:lnTo>
                  <a:lnTo>
                    <a:pt x="29" y="4"/>
                  </a:lnTo>
                  <a:lnTo>
                    <a:pt x="43" y="0"/>
                  </a:lnTo>
                  <a:lnTo>
                    <a:pt x="83" y="0"/>
                  </a:lnTo>
                  <a:lnTo>
                    <a:pt x="83" y="6"/>
                  </a:lnTo>
                  <a:lnTo>
                    <a:pt x="72" y="6"/>
                  </a:lnTo>
                  <a:lnTo>
                    <a:pt x="69" y="15"/>
                  </a:lnTo>
                  <a:lnTo>
                    <a:pt x="63" y="20"/>
                  </a:lnTo>
                  <a:lnTo>
                    <a:pt x="57" y="24"/>
                  </a:lnTo>
                  <a:lnTo>
                    <a:pt x="55" y="29"/>
                  </a:lnTo>
                  <a:lnTo>
                    <a:pt x="55" y="38"/>
                  </a:lnTo>
                  <a:lnTo>
                    <a:pt x="63" y="41"/>
                  </a:lnTo>
                  <a:lnTo>
                    <a:pt x="63" y="54"/>
                  </a:lnTo>
                  <a:lnTo>
                    <a:pt x="75" y="54"/>
                  </a:lnTo>
                  <a:lnTo>
                    <a:pt x="80" y="57"/>
                  </a:lnTo>
                  <a:lnTo>
                    <a:pt x="97" y="57"/>
                  </a:lnTo>
                </a:path>
              </a:pathLst>
            </a:custGeom>
            <a:solidFill>
              <a:srgbClr val="3FFFFF"/>
            </a:solidFill>
            <a:ln w="12700" cap="rnd" cmpd="sng">
              <a:noFill/>
              <a:prstDash val="solid"/>
              <a:round/>
              <a:headEnd type="none" w="med" len="med"/>
              <a:tailEnd type="none" w="med" len="med"/>
            </a:ln>
          </p:spPr>
          <p:txBody>
            <a:bodyPr/>
            <a:lstStyle/>
            <a:p>
              <a:endParaRPr lang="en-US"/>
            </a:p>
          </p:txBody>
        </p:sp>
        <p:sp>
          <p:nvSpPr>
            <p:cNvPr id="12337" name="Oval 47"/>
            <p:cNvSpPr>
              <a:spLocks noChangeArrowheads="1"/>
            </p:cNvSpPr>
            <p:nvPr/>
          </p:nvSpPr>
          <p:spPr bwMode="auto">
            <a:xfrm>
              <a:off x="4566" y="3107"/>
              <a:ext cx="99" cy="98"/>
            </a:xfrm>
            <a:prstGeom prst="ellipse">
              <a:avLst/>
            </a:prstGeom>
            <a:solidFill>
              <a:srgbClr val="66CC00"/>
            </a:solidFill>
            <a:ln w="12700">
              <a:noFill/>
              <a:round/>
              <a:headEnd/>
              <a:tailEnd/>
            </a:ln>
          </p:spPr>
          <p:txBody>
            <a:bodyPr wrap="none" anchor="ctr"/>
            <a:lstStyle/>
            <a:p>
              <a:endParaRPr lang="en-US"/>
            </a:p>
          </p:txBody>
        </p:sp>
        <p:sp>
          <p:nvSpPr>
            <p:cNvPr id="12338" name="Freeform 48"/>
            <p:cNvSpPr>
              <a:spLocks/>
            </p:cNvSpPr>
            <p:nvPr/>
          </p:nvSpPr>
          <p:spPr bwMode="auto">
            <a:xfrm>
              <a:off x="4290" y="3050"/>
              <a:ext cx="272" cy="117"/>
            </a:xfrm>
            <a:custGeom>
              <a:avLst/>
              <a:gdLst>
                <a:gd name="T0" fmla="*/ 0 w 272"/>
                <a:gd name="T1" fmla="*/ 0 h 117"/>
                <a:gd name="T2" fmla="*/ 36 w 272"/>
                <a:gd name="T3" fmla="*/ 0 h 117"/>
                <a:gd name="T4" fmla="*/ 36 w 272"/>
                <a:gd name="T5" fmla="*/ 67 h 117"/>
                <a:gd name="T6" fmla="*/ 39 w 272"/>
                <a:gd name="T7" fmla="*/ 77 h 117"/>
                <a:gd name="T8" fmla="*/ 50 w 272"/>
                <a:gd name="T9" fmla="*/ 77 h 117"/>
                <a:gd name="T10" fmla="*/ 271 w 272"/>
                <a:gd name="T11" fmla="*/ 77 h 117"/>
                <a:gd name="T12" fmla="*/ 257 w 272"/>
                <a:gd name="T13" fmla="*/ 91 h 117"/>
                <a:gd name="T14" fmla="*/ 257 w 272"/>
                <a:gd name="T15" fmla="*/ 116 h 117"/>
                <a:gd name="T16" fmla="*/ 19 w 272"/>
                <a:gd name="T17" fmla="*/ 116 h 117"/>
                <a:gd name="T18" fmla="*/ 17 w 272"/>
                <a:gd name="T19" fmla="*/ 107 h 117"/>
                <a:gd name="T20" fmla="*/ 0 w 272"/>
                <a:gd name="T21" fmla="*/ 91 h 117"/>
                <a:gd name="T22" fmla="*/ 0 w 272"/>
                <a:gd name="T23" fmla="*/ 0 h 117"/>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72"/>
                <a:gd name="T37" fmla="*/ 0 h 117"/>
                <a:gd name="T38" fmla="*/ 272 w 272"/>
                <a:gd name="T39" fmla="*/ 117 h 117"/>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72" h="117">
                  <a:moveTo>
                    <a:pt x="0" y="0"/>
                  </a:moveTo>
                  <a:lnTo>
                    <a:pt x="36" y="0"/>
                  </a:lnTo>
                  <a:lnTo>
                    <a:pt x="36" y="67"/>
                  </a:lnTo>
                  <a:lnTo>
                    <a:pt x="39" y="77"/>
                  </a:lnTo>
                  <a:lnTo>
                    <a:pt x="50" y="77"/>
                  </a:lnTo>
                  <a:lnTo>
                    <a:pt x="271" y="77"/>
                  </a:lnTo>
                  <a:lnTo>
                    <a:pt x="257" y="91"/>
                  </a:lnTo>
                  <a:lnTo>
                    <a:pt x="257" y="116"/>
                  </a:lnTo>
                  <a:lnTo>
                    <a:pt x="19" y="116"/>
                  </a:lnTo>
                  <a:lnTo>
                    <a:pt x="17" y="107"/>
                  </a:lnTo>
                  <a:lnTo>
                    <a:pt x="0" y="91"/>
                  </a:lnTo>
                  <a:lnTo>
                    <a:pt x="0" y="0"/>
                  </a:lnTo>
                </a:path>
              </a:pathLst>
            </a:custGeom>
            <a:solidFill>
              <a:srgbClr val="66CC00"/>
            </a:solidFill>
            <a:ln w="12700" cap="rnd" cmpd="sng">
              <a:noFill/>
              <a:prstDash val="solid"/>
              <a:round/>
              <a:headEnd type="none" w="med" len="med"/>
              <a:tailEnd type="none" w="med" len="med"/>
            </a:ln>
          </p:spPr>
          <p:txBody>
            <a:bodyPr/>
            <a:lstStyle/>
            <a:p>
              <a:endParaRPr lang="en-US"/>
            </a:p>
          </p:txBody>
        </p:sp>
        <p:sp>
          <p:nvSpPr>
            <p:cNvPr id="12339" name="Freeform 49"/>
            <p:cNvSpPr>
              <a:spLocks/>
            </p:cNvSpPr>
            <p:nvPr/>
          </p:nvSpPr>
          <p:spPr bwMode="auto">
            <a:xfrm>
              <a:off x="4045" y="3132"/>
              <a:ext cx="826" cy="383"/>
            </a:xfrm>
            <a:custGeom>
              <a:avLst/>
              <a:gdLst>
                <a:gd name="T0" fmla="*/ 615 w 826"/>
                <a:gd name="T1" fmla="*/ 0 h 383"/>
                <a:gd name="T2" fmla="*/ 733 w 826"/>
                <a:gd name="T3" fmla="*/ 0 h 383"/>
                <a:gd name="T4" fmla="*/ 765 w 826"/>
                <a:gd name="T5" fmla="*/ 11 h 383"/>
                <a:gd name="T6" fmla="*/ 771 w 826"/>
                <a:gd name="T7" fmla="*/ 29 h 383"/>
                <a:gd name="T8" fmla="*/ 779 w 826"/>
                <a:gd name="T9" fmla="*/ 57 h 383"/>
                <a:gd name="T10" fmla="*/ 779 w 826"/>
                <a:gd name="T11" fmla="*/ 206 h 383"/>
                <a:gd name="T12" fmla="*/ 825 w 826"/>
                <a:gd name="T13" fmla="*/ 206 h 383"/>
                <a:gd name="T14" fmla="*/ 825 w 826"/>
                <a:gd name="T15" fmla="*/ 382 h 383"/>
                <a:gd name="T16" fmla="*/ 486 w 826"/>
                <a:gd name="T17" fmla="*/ 382 h 383"/>
                <a:gd name="T18" fmla="*/ 486 w 826"/>
                <a:gd name="T19" fmla="*/ 299 h 383"/>
                <a:gd name="T20" fmla="*/ 335 w 826"/>
                <a:gd name="T21" fmla="*/ 302 h 383"/>
                <a:gd name="T22" fmla="*/ 335 w 826"/>
                <a:gd name="T23" fmla="*/ 339 h 383"/>
                <a:gd name="T24" fmla="*/ 199 w 826"/>
                <a:gd name="T25" fmla="*/ 339 h 383"/>
                <a:gd name="T26" fmla="*/ 199 w 826"/>
                <a:gd name="T27" fmla="*/ 302 h 383"/>
                <a:gd name="T28" fmla="*/ 34 w 826"/>
                <a:gd name="T29" fmla="*/ 299 h 383"/>
                <a:gd name="T30" fmla="*/ 8 w 826"/>
                <a:gd name="T31" fmla="*/ 284 h 383"/>
                <a:gd name="T32" fmla="*/ 0 w 826"/>
                <a:gd name="T33" fmla="*/ 269 h 383"/>
                <a:gd name="T34" fmla="*/ 8 w 826"/>
                <a:gd name="T35" fmla="*/ 263 h 383"/>
                <a:gd name="T36" fmla="*/ 28 w 826"/>
                <a:gd name="T37" fmla="*/ 249 h 383"/>
                <a:gd name="T38" fmla="*/ 199 w 826"/>
                <a:gd name="T39" fmla="*/ 249 h 383"/>
                <a:gd name="T40" fmla="*/ 199 w 826"/>
                <a:gd name="T41" fmla="*/ 206 h 383"/>
                <a:gd name="T42" fmla="*/ 335 w 826"/>
                <a:gd name="T43" fmla="*/ 206 h 383"/>
                <a:gd name="T44" fmla="*/ 335 w 826"/>
                <a:gd name="T45" fmla="*/ 247 h 383"/>
                <a:gd name="T46" fmla="*/ 489 w 826"/>
                <a:gd name="T47" fmla="*/ 249 h 383"/>
                <a:gd name="T48" fmla="*/ 486 w 826"/>
                <a:gd name="T49" fmla="*/ 210 h 383"/>
                <a:gd name="T50" fmla="*/ 748 w 826"/>
                <a:gd name="T51" fmla="*/ 206 h 383"/>
                <a:gd name="T52" fmla="*/ 748 w 826"/>
                <a:gd name="T53" fmla="*/ 71 h 383"/>
                <a:gd name="T54" fmla="*/ 736 w 826"/>
                <a:gd name="T55" fmla="*/ 49 h 383"/>
                <a:gd name="T56" fmla="*/ 716 w 826"/>
                <a:gd name="T57" fmla="*/ 43 h 383"/>
                <a:gd name="T58" fmla="*/ 691 w 826"/>
                <a:gd name="T59" fmla="*/ 40 h 383"/>
                <a:gd name="T60" fmla="*/ 625 w 826"/>
                <a:gd name="T61" fmla="*/ 40 h 383"/>
                <a:gd name="T62" fmla="*/ 625 w 826"/>
                <a:gd name="T63" fmla="*/ 20 h 383"/>
                <a:gd name="T64" fmla="*/ 612 w 826"/>
                <a:gd name="T65" fmla="*/ 0 h 383"/>
                <a:gd name="T66" fmla="*/ 615 w 826"/>
                <a:gd name="T67" fmla="*/ 0 h 383"/>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826"/>
                <a:gd name="T103" fmla="*/ 0 h 383"/>
                <a:gd name="T104" fmla="*/ 826 w 826"/>
                <a:gd name="T105" fmla="*/ 383 h 383"/>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826" h="383">
                  <a:moveTo>
                    <a:pt x="615" y="0"/>
                  </a:moveTo>
                  <a:lnTo>
                    <a:pt x="733" y="0"/>
                  </a:lnTo>
                  <a:lnTo>
                    <a:pt x="765" y="11"/>
                  </a:lnTo>
                  <a:lnTo>
                    <a:pt x="771" y="29"/>
                  </a:lnTo>
                  <a:lnTo>
                    <a:pt x="779" y="57"/>
                  </a:lnTo>
                  <a:lnTo>
                    <a:pt x="779" y="206"/>
                  </a:lnTo>
                  <a:lnTo>
                    <a:pt x="825" y="206"/>
                  </a:lnTo>
                  <a:lnTo>
                    <a:pt x="825" y="382"/>
                  </a:lnTo>
                  <a:lnTo>
                    <a:pt x="486" y="382"/>
                  </a:lnTo>
                  <a:lnTo>
                    <a:pt x="486" y="299"/>
                  </a:lnTo>
                  <a:lnTo>
                    <a:pt x="335" y="302"/>
                  </a:lnTo>
                  <a:lnTo>
                    <a:pt x="335" y="339"/>
                  </a:lnTo>
                  <a:lnTo>
                    <a:pt x="199" y="339"/>
                  </a:lnTo>
                  <a:lnTo>
                    <a:pt x="199" y="302"/>
                  </a:lnTo>
                  <a:lnTo>
                    <a:pt x="34" y="299"/>
                  </a:lnTo>
                  <a:lnTo>
                    <a:pt x="8" y="284"/>
                  </a:lnTo>
                  <a:lnTo>
                    <a:pt x="0" y="269"/>
                  </a:lnTo>
                  <a:lnTo>
                    <a:pt x="8" y="263"/>
                  </a:lnTo>
                  <a:lnTo>
                    <a:pt x="28" y="249"/>
                  </a:lnTo>
                  <a:lnTo>
                    <a:pt x="199" y="249"/>
                  </a:lnTo>
                  <a:lnTo>
                    <a:pt x="199" y="206"/>
                  </a:lnTo>
                  <a:lnTo>
                    <a:pt x="335" y="206"/>
                  </a:lnTo>
                  <a:lnTo>
                    <a:pt x="335" y="247"/>
                  </a:lnTo>
                  <a:lnTo>
                    <a:pt x="489" y="249"/>
                  </a:lnTo>
                  <a:lnTo>
                    <a:pt x="486" y="210"/>
                  </a:lnTo>
                  <a:lnTo>
                    <a:pt x="748" y="206"/>
                  </a:lnTo>
                  <a:lnTo>
                    <a:pt x="748" y="71"/>
                  </a:lnTo>
                  <a:lnTo>
                    <a:pt x="736" y="49"/>
                  </a:lnTo>
                  <a:lnTo>
                    <a:pt x="716" y="43"/>
                  </a:lnTo>
                  <a:lnTo>
                    <a:pt x="691" y="40"/>
                  </a:lnTo>
                  <a:lnTo>
                    <a:pt x="625" y="40"/>
                  </a:lnTo>
                  <a:lnTo>
                    <a:pt x="625" y="20"/>
                  </a:lnTo>
                  <a:lnTo>
                    <a:pt x="612" y="0"/>
                  </a:lnTo>
                  <a:lnTo>
                    <a:pt x="615" y="0"/>
                  </a:lnTo>
                </a:path>
              </a:pathLst>
            </a:custGeom>
            <a:solidFill>
              <a:srgbClr val="66CC00"/>
            </a:solidFill>
            <a:ln w="12700" cap="rnd" cmpd="sng">
              <a:noFill/>
              <a:prstDash val="solid"/>
              <a:round/>
              <a:headEnd type="none" w="med" len="med"/>
              <a:tailEnd type="none" w="med" len="med"/>
            </a:ln>
          </p:spPr>
          <p:txBody>
            <a:bodyPr/>
            <a:lstStyle/>
            <a:p>
              <a:endParaRPr lang="en-US"/>
            </a:p>
          </p:txBody>
        </p:sp>
        <p:sp>
          <p:nvSpPr>
            <p:cNvPr id="12340" name="Freeform 50"/>
            <p:cNvSpPr>
              <a:spLocks/>
            </p:cNvSpPr>
            <p:nvPr/>
          </p:nvSpPr>
          <p:spPr bwMode="auto">
            <a:xfrm>
              <a:off x="4240" y="2963"/>
              <a:ext cx="141" cy="82"/>
            </a:xfrm>
            <a:custGeom>
              <a:avLst/>
              <a:gdLst>
                <a:gd name="T0" fmla="*/ 0 w 141"/>
                <a:gd name="T1" fmla="*/ 0 h 82"/>
                <a:gd name="T2" fmla="*/ 19 w 141"/>
                <a:gd name="T3" fmla="*/ 81 h 82"/>
                <a:gd name="T4" fmla="*/ 114 w 141"/>
                <a:gd name="T5" fmla="*/ 81 h 82"/>
                <a:gd name="T6" fmla="*/ 140 w 141"/>
                <a:gd name="T7" fmla="*/ 0 h 82"/>
                <a:gd name="T8" fmla="*/ 0 w 141"/>
                <a:gd name="T9" fmla="*/ 0 h 82"/>
                <a:gd name="T10" fmla="*/ 0 60000 65536"/>
                <a:gd name="T11" fmla="*/ 0 60000 65536"/>
                <a:gd name="T12" fmla="*/ 0 60000 65536"/>
                <a:gd name="T13" fmla="*/ 0 60000 65536"/>
                <a:gd name="T14" fmla="*/ 0 60000 65536"/>
                <a:gd name="T15" fmla="*/ 0 w 141"/>
                <a:gd name="T16" fmla="*/ 0 h 82"/>
                <a:gd name="T17" fmla="*/ 141 w 141"/>
                <a:gd name="T18" fmla="*/ 82 h 82"/>
              </a:gdLst>
              <a:ahLst/>
              <a:cxnLst>
                <a:cxn ang="T10">
                  <a:pos x="T0" y="T1"/>
                </a:cxn>
                <a:cxn ang="T11">
                  <a:pos x="T2" y="T3"/>
                </a:cxn>
                <a:cxn ang="T12">
                  <a:pos x="T4" y="T5"/>
                </a:cxn>
                <a:cxn ang="T13">
                  <a:pos x="T6" y="T7"/>
                </a:cxn>
                <a:cxn ang="T14">
                  <a:pos x="T8" y="T9"/>
                </a:cxn>
              </a:cxnLst>
              <a:rect l="T15" t="T16" r="T17" b="T18"/>
              <a:pathLst>
                <a:path w="141" h="82">
                  <a:moveTo>
                    <a:pt x="0" y="0"/>
                  </a:moveTo>
                  <a:lnTo>
                    <a:pt x="19" y="81"/>
                  </a:lnTo>
                  <a:lnTo>
                    <a:pt x="114" y="81"/>
                  </a:lnTo>
                  <a:lnTo>
                    <a:pt x="140" y="0"/>
                  </a:lnTo>
                  <a:lnTo>
                    <a:pt x="0" y="0"/>
                  </a:lnTo>
                </a:path>
              </a:pathLst>
            </a:custGeom>
            <a:solidFill>
              <a:srgbClr val="66CC00"/>
            </a:solidFill>
            <a:ln w="12700" cap="rnd" cmpd="sng">
              <a:noFill/>
              <a:prstDash val="solid"/>
              <a:round/>
              <a:headEnd type="none" w="med" len="med"/>
              <a:tailEnd type="none" w="med" len="med"/>
            </a:ln>
          </p:spPr>
          <p:txBody>
            <a:bodyPr/>
            <a:lstStyle/>
            <a:p>
              <a:endParaRPr lang="en-US"/>
            </a:p>
          </p:txBody>
        </p:sp>
        <p:sp>
          <p:nvSpPr>
            <p:cNvPr id="12341" name="Freeform 51"/>
            <p:cNvSpPr>
              <a:spLocks/>
            </p:cNvSpPr>
            <p:nvPr/>
          </p:nvSpPr>
          <p:spPr bwMode="auto">
            <a:xfrm>
              <a:off x="4020" y="2833"/>
              <a:ext cx="575" cy="133"/>
            </a:xfrm>
            <a:custGeom>
              <a:avLst/>
              <a:gdLst>
                <a:gd name="T0" fmla="*/ 219 w 575"/>
                <a:gd name="T1" fmla="*/ 132 h 133"/>
                <a:gd name="T2" fmla="*/ 0 w 575"/>
                <a:gd name="T3" fmla="*/ 132 h 133"/>
                <a:gd name="T4" fmla="*/ 0 w 575"/>
                <a:gd name="T5" fmla="*/ 0 h 133"/>
                <a:gd name="T6" fmla="*/ 159 w 575"/>
                <a:gd name="T7" fmla="*/ 0 h 133"/>
                <a:gd name="T8" fmla="*/ 159 w 575"/>
                <a:gd name="T9" fmla="*/ 47 h 133"/>
                <a:gd name="T10" fmla="*/ 213 w 575"/>
                <a:gd name="T11" fmla="*/ 47 h 133"/>
                <a:gd name="T12" fmla="*/ 213 w 575"/>
                <a:gd name="T13" fmla="*/ 2 h 133"/>
                <a:gd name="T14" fmla="*/ 375 w 575"/>
                <a:gd name="T15" fmla="*/ 2 h 133"/>
                <a:gd name="T16" fmla="*/ 375 w 575"/>
                <a:gd name="T17" fmla="*/ 50 h 133"/>
                <a:gd name="T18" fmla="*/ 427 w 575"/>
                <a:gd name="T19" fmla="*/ 50 h 133"/>
                <a:gd name="T20" fmla="*/ 427 w 575"/>
                <a:gd name="T21" fmla="*/ 2 h 133"/>
                <a:gd name="T22" fmla="*/ 574 w 575"/>
                <a:gd name="T23" fmla="*/ 2 h 133"/>
                <a:gd name="T24" fmla="*/ 574 w 575"/>
                <a:gd name="T25" fmla="*/ 132 h 133"/>
                <a:gd name="T26" fmla="*/ 361 w 575"/>
                <a:gd name="T27" fmla="*/ 132 h 133"/>
                <a:gd name="T28" fmla="*/ 219 w 575"/>
                <a:gd name="T29" fmla="*/ 132 h 133"/>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575"/>
                <a:gd name="T46" fmla="*/ 0 h 133"/>
                <a:gd name="T47" fmla="*/ 575 w 575"/>
                <a:gd name="T48" fmla="*/ 133 h 133"/>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575" h="133">
                  <a:moveTo>
                    <a:pt x="219" y="132"/>
                  </a:moveTo>
                  <a:lnTo>
                    <a:pt x="0" y="132"/>
                  </a:lnTo>
                  <a:lnTo>
                    <a:pt x="0" y="0"/>
                  </a:lnTo>
                  <a:lnTo>
                    <a:pt x="159" y="0"/>
                  </a:lnTo>
                  <a:lnTo>
                    <a:pt x="159" y="47"/>
                  </a:lnTo>
                  <a:lnTo>
                    <a:pt x="213" y="47"/>
                  </a:lnTo>
                  <a:lnTo>
                    <a:pt x="213" y="2"/>
                  </a:lnTo>
                  <a:lnTo>
                    <a:pt x="375" y="2"/>
                  </a:lnTo>
                  <a:lnTo>
                    <a:pt x="375" y="50"/>
                  </a:lnTo>
                  <a:lnTo>
                    <a:pt x="427" y="50"/>
                  </a:lnTo>
                  <a:lnTo>
                    <a:pt x="427" y="2"/>
                  </a:lnTo>
                  <a:lnTo>
                    <a:pt x="574" y="2"/>
                  </a:lnTo>
                  <a:lnTo>
                    <a:pt x="574" y="132"/>
                  </a:lnTo>
                  <a:lnTo>
                    <a:pt x="361" y="132"/>
                  </a:lnTo>
                  <a:lnTo>
                    <a:pt x="219" y="132"/>
                  </a:lnTo>
                </a:path>
              </a:pathLst>
            </a:custGeom>
            <a:solidFill>
              <a:srgbClr val="BF3FFF"/>
            </a:solidFill>
            <a:ln w="12700" cap="rnd" cmpd="sng">
              <a:noFill/>
              <a:prstDash val="solid"/>
              <a:round/>
              <a:headEnd type="none" w="med" len="med"/>
              <a:tailEnd type="none" w="med" len="med"/>
            </a:ln>
          </p:spPr>
          <p:txBody>
            <a:bodyPr/>
            <a:lstStyle/>
            <a:p>
              <a:endParaRPr lang="en-US"/>
            </a:p>
          </p:txBody>
        </p:sp>
        <p:sp>
          <p:nvSpPr>
            <p:cNvPr id="12342" name="Freeform 52"/>
            <p:cNvSpPr>
              <a:spLocks/>
            </p:cNvSpPr>
            <p:nvPr/>
          </p:nvSpPr>
          <p:spPr bwMode="auto">
            <a:xfrm>
              <a:off x="3900" y="2672"/>
              <a:ext cx="695" cy="283"/>
            </a:xfrm>
            <a:custGeom>
              <a:avLst/>
              <a:gdLst>
                <a:gd name="T0" fmla="*/ 60 w 695"/>
                <a:gd name="T1" fmla="*/ 282 h 283"/>
                <a:gd name="T2" fmla="*/ 46 w 695"/>
                <a:gd name="T3" fmla="*/ 279 h 283"/>
                <a:gd name="T4" fmla="*/ 22 w 695"/>
                <a:gd name="T5" fmla="*/ 276 h 283"/>
                <a:gd name="T6" fmla="*/ 17 w 695"/>
                <a:gd name="T7" fmla="*/ 262 h 283"/>
                <a:gd name="T8" fmla="*/ 11 w 695"/>
                <a:gd name="T9" fmla="*/ 256 h 283"/>
                <a:gd name="T10" fmla="*/ 0 w 695"/>
                <a:gd name="T11" fmla="*/ 236 h 283"/>
                <a:gd name="T12" fmla="*/ 0 w 695"/>
                <a:gd name="T13" fmla="*/ 145 h 283"/>
                <a:gd name="T14" fmla="*/ 0 w 695"/>
                <a:gd name="T15" fmla="*/ 131 h 283"/>
                <a:gd name="T16" fmla="*/ 17 w 695"/>
                <a:gd name="T17" fmla="*/ 119 h 283"/>
                <a:gd name="T18" fmla="*/ 22 w 695"/>
                <a:gd name="T19" fmla="*/ 107 h 283"/>
                <a:gd name="T20" fmla="*/ 31 w 695"/>
                <a:gd name="T21" fmla="*/ 98 h 283"/>
                <a:gd name="T22" fmla="*/ 46 w 695"/>
                <a:gd name="T23" fmla="*/ 90 h 283"/>
                <a:gd name="T24" fmla="*/ 120 w 695"/>
                <a:gd name="T25" fmla="*/ 90 h 283"/>
                <a:gd name="T26" fmla="*/ 120 w 695"/>
                <a:gd name="T27" fmla="*/ 0 h 283"/>
                <a:gd name="T28" fmla="*/ 274 w 695"/>
                <a:gd name="T29" fmla="*/ 0 h 283"/>
                <a:gd name="T30" fmla="*/ 274 w 695"/>
                <a:gd name="T31" fmla="*/ 35 h 283"/>
                <a:gd name="T32" fmla="*/ 325 w 695"/>
                <a:gd name="T33" fmla="*/ 35 h 283"/>
                <a:gd name="T34" fmla="*/ 325 w 695"/>
                <a:gd name="T35" fmla="*/ 0 h 283"/>
                <a:gd name="T36" fmla="*/ 497 w 695"/>
                <a:gd name="T37" fmla="*/ 0 h 283"/>
                <a:gd name="T38" fmla="*/ 497 w 695"/>
                <a:gd name="T39" fmla="*/ 87 h 283"/>
                <a:gd name="T40" fmla="*/ 540 w 695"/>
                <a:gd name="T41" fmla="*/ 87 h 283"/>
                <a:gd name="T42" fmla="*/ 540 w 695"/>
                <a:gd name="T43" fmla="*/ 0 h 283"/>
                <a:gd name="T44" fmla="*/ 691 w 695"/>
                <a:gd name="T45" fmla="*/ 0 h 283"/>
                <a:gd name="T46" fmla="*/ 694 w 695"/>
                <a:gd name="T47" fmla="*/ 157 h 283"/>
                <a:gd name="T48" fmla="*/ 546 w 695"/>
                <a:gd name="T49" fmla="*/ 157 h 283"/>
                <a:gd name="T50" fmla="*/ 537 w 695"/>
                <a:gd name="T51" fmla="*/ 131 h 283"/>
                <a:gd name="T52" fmla="*/ 492 w 695"/>
                <a:gd name="T53" fmla="*/ 131 h 283"/>
                <a:gd name="T54" fmla="*/ 492 w 695"/>
                <a:gd name="T55" fmla="*/ 159 h 283"/>
                <a:gd name="T56" fmla="*/ 331 w 695"/>
                <a:gd name="T57" fmla="*/ 159 h 283"/>
                <a:gd name="T58" fmla="*/ 331 w 695"/>
                <a:gd name="T59" fmla="*/ 69 h 283"/>
                <a:gd name="T60" fmla="*/ 274 w 695"/>
                <a:gd name="T61" fmla="*/ 69 h 283"/>
                <a:gd name="T62" fmla="*/ 274 w 695"/>
                <a:gd name="T63" fmla="*/ 157 h 283"/>
                <a:gd name="T64" fmla="*/ 117 w 695"/>
                <a:gd name="T65" fmla="*/ 157 h 283"/>
                <a:gd name="T66" fmla="*/ 117 w 695"/>
                <a:gd name="T67" fmla="*/ 131 h 283"/>
                <a:gd name="T68" fmla="*/ 63 w 695"/>
                <a:gd name="T69" fmla="*/ 131 h 283"/>
                <a:gd name="T70" fmla="*/ 54 w 695"/>
                <a:gd name="T71" fmla="*/ 134 h 283"/>
                <a:gd name="T72" fmla="*/ 46 w 695"/>
                <a:gd name="T73" fmla="*/ 139 h 283"/>
                <a:gd name="T74" fmla="*/ 40 w 695"/>
                <a:gd name="T75" fmla="*/ 148 h 283"/>
                <a:gd name="T76" fmla="*/ 40 w 695"/>
                <a:gd name="T77" fmla="*/ 216 h 283"/>
                <a:gd name="T78" fmla="*/ 48 w 695"/>
                <a:gd name="T79" fmla="*/ 236 h 283"/>
                <a:gd name="T80" fmla="*/ 54 w 695"/>
                <a:gd name="T81" fmla="*/ 244 h 283"/>
                <a:gd name="T82" fmla="*/ 77 w 695"/>
                <a:gd name="T83" fmla="*/ 247 h 283"/>
                <a:gd name="T84" fmla="*/ 91 w 695"/>
                <a:gd name="T85" fmla="*/ 253 h 283"/>
                <a:gd name="T86" fmla="*/ 91 w 695"/>
                <a:gd name="T87" fmla="*/ 259 h 283"/>
                <a:gd name="T88" fmla="*/ 83 w 695"/>
                <a:gd name="T89" fmla="*/ 265 h 283"/>
                <a:gd name="T90" fmla="*/ 68 w 695"/>
                <a:gd name="T91" fmla="*/ 268 h 283"/>
                <a:gd name="T92" fmla="*/ 68 w 695"/>
                <a:gd name="T93" fmla="*/ 276 h 283"/>
                <a:gd name="T94" fmla="*/ 77 w 695"/>
                <a:gd name="T95" fmla="*/ 282 h 283"/>
                <a:gd name="T96" fmla="*/ 60 w 695"/>
                <a:gd name="T97" fmla="*/ 282 h 283"/>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695"/>
                <a:gd name="T148" fmla="*/ 0 h 283"/>
                <a:gd name="T149" fmla="*/ 695 w 695"/>
                <a:gd name="T150" fmla="*/ 283 h 283"/>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695" h="283">
                  <a:moveTo>
                    <a:pt x="60" y="282"/>
                  </a:moveTo>
                  <a:lnTo>
                    <a:pt x="46" y="279"/>
                  </a:lnTo>
                  <a:lnTo>
                    <a:pt x="22" y="276"/>
                  </a:lnTo>
                  <a:lnTo>
                    <a:pt x="17" y="262"/>
                  </a:lnTo>
                  <a:lnTo>
                    <a:pt x="11" y="256"/>
                  </a:lnTo>
                  <a:lnTo>
                    <a:pt x="0" y="236"/>
                  </a:lnTo>
                  <a:lnTo>
                    <a:pt x="0" y="145"/>
                  </a:lnTo>
                  <a:lnTo>
                    <a:pt x="0" y="131"/>
                  </a:lnTo>
                  <a:lnTo>
                    <a:pt x="17" y="119"/>
                  </a:lnTo>
                  <a:lnTo>
                    <a:pt x="22" y="107"/>
                  </a:lnTo>
                  <a:lnTo>
                    <a:pt x="31" y="98"/>
                  </a:lnTo>
                  <a:lnTo>
                    <a:pt x="46" y="90"/>
                  </a:lnTo>
                  <a:lnTo>
                    <a:pt x="120" y="90"/>
                  </a:lnTo>
                  <a:lnTo>
                    <a:pt x="120" y="0"/>
                  </a:lnTo>
                  <a:lnTo>
                    <a:pt x="274" y="0"/>
                  </a:lnTo>
                  <a:lnTo>
                    <a:pt x="274" y="35"/>
                  </a:lnTo>
                  <a:lnTo>
                    <a:pt x="325" y="35"/>
                  </a:lnTo>
                  <a:lnTo>
                    <a:pt x="325" y="0"/>
                  </a:lnTo>
                  <a:lnTo>
                    <a:pt x="497" y="0"/>
                  </a:lnTo>
                  <a:lnTo>
                    <a:pt x="497" y="87"/>
                  </a:lnTo>
                  <a:lnTo>
                    <a:pt x="540" y="87"/>
                  </a:lnTo>
                  <a:lnTo>
                    <a:pt x="540" y="0"/>
                  </a:lnTo>
                  <a:lnTo>
                    <a:pt x="691" y="0"/>
                  </a:lnTo>
                  <a:lnTo>
                    <a:pt x="694" y="157"/>
                  </a:lnTo>
                  <a:lnTo>
                    <a:pt x="546" y="157"/>
                  </a:lnTo>
                  <a:lnTo>
                    <a:pt x="537" y="131"/>
                  </a:lnTo>
                  <a:lnTo>
                    <a:pt x="492" y="131"/>
                  </a:lnTo>
                  <a:lnTo>
                    <a:pt x="492" y="159"/>
                  </a:lnTo>
                  <a:lnTo>
                    <a:pt x="331" y="159"/>
                  </a:lnTo>
                  <a:lnTo>
                    <a:pt x="331" y="69"/>
                  </a:lnTo>
                  <a:lnTo>
                    <a:pt x="274" y="69"/>
                  </a:lnTo>
                  <a:lnTo>
                    <a:pt x="274" y="157"/>
                  </a:lnTo>
                  <a:lnTo>
                    <a:pt x="117" y="157"/>
                  </a:lnTo>
                  <a:lnTo>
                    <a:pt x="117" y="131"/>
                  </a:lnTo>
                  <a:lnTo>
                    <a:pt x="63" y="131"/>
                  </a:lnTo>
                  <a:lnTo>
                    <a:pt x="54" y="134"/>
                  </a:lnTo>
                  <a:lnTo>
                    <a:pt x="46" y="139"/>
                  </a:lnTo>
                  <a:lnTo>
                    <a:pt x="40" y="148"/>
                  </a:lnTo>
                  <a:lnTo>
                    <a:pt x="40" y="216"/>
                  </a:lnTo>
                  <a:lnTo>
                    <a:pt x="48" y="236"/>
                  </a:lnTo>
                  <a:lnTo>
                    <a:pt x="54" y="244"/>
                  </a:lnTo>
                  <a:lnTo>
                    <a:pt x="77" y="247"/>
                  </a:lnTo>
                  <a:lnTo>
                    <a:pt x="91" y="253"/>
                  </a:lnTo>
                  <a:lnTo>
                    <a:pt x="91" y="259"/>
                  </a:lnTo>
                  <a:lnTo>
                    <a:pt x="83" y="265"/>
                  </a:lnTo>
                  <a:lnTo>
                    <a:pt x="68" y="268"/>
                  </a:lnTo>
                  <a:lnTo>
                    <a:pt x="68" y="276"/>
                  </a:lnTo>
                  <a:lnTo>
                    <a:pt x="77" y="282"/>
                  </a:lnTo>
                  <a:lnTo>
                    <a:pt x="60" y="282"/>
                  </a:lnTo>
                </a:path>
              </a:pathLst>
            </a:custGeom>
            <a:solidFill>
              <a:srgbClr val="3FFF3F"/>
            </a:solidFill>
            <a:ln w="12700" cap="rnd" cmpd="sng">
              <a:noFill/>
              <a:prstDash val="solid"/>
              <a:round/>
              <a:headEnd type="none" w="med" len="med"/>
              <a:tailEnd type="none" w="med" len="med"/>
            </a:ln>
          </p:spPr>
          <p:txBody>
            <a:bodyPr/>
            <a:lstStyle/>
            <a:p>
              <a:endParaRPr lang="en-US"/>
            </a:p>
          </p:txBody>
        </p:sp>
        <p:sp>
          <p:nvSpPr>
            <p:cNvPr id="12343" name="Freeform 53"/>
            <p:cNvSpPr>
              <a:spLocks/>
            </p:cNvSpPr>
            <p:nvPr/>
          </p:nvSpPr>
          <p:spPr bwMode="auto">
            <a:xfrm>
              <a:off x="5205" y="2082"/>
              <a:ext cx="8" cy="51"/>
            </a:xfrm>
            <a:custGeom>
              <a:avLst/>
              <a:gdLst>
                <a:gd name="T0" fmla="*/ 0 w 8"/>
                <a:gd name="T1" fmla="*/ 50 h 51"/>
                <a:gd name="T2" fmla="*/ 1 w 8"/>
                <a:gd name="T3" fmla="*/ 50 h 51"/>
                <a:gd name="T4" fmla="*/ 2 w 8"/>
                <a:gd name="T5" fmla="*/ 50 h 51"/>
                <a:gd name="T6" fmla="*/ 4 w 8"/>
                <a:gd name="T7" fmla="*/ 48 h 51"/>
                <a:gd name="T8" fmla="*/ 5 w 8"/>
                <a:gd name="T9" fmla="*/ 48 h 51"/>
                <a:gd name="T10" fmla="*/ 5 w 8"/>
                <a:gd name="T11" fmla="*/ 46 h 51"/>
                <a:gd name="T12" fmla="*/ 6 w 8"/>
                <a:gd name="T13" fmla="*/ 46 h 51"/>
                <a:gd name="T14" fmla="*/ 6 w 8"/>
                <a:gd name="T15" fmla="*/ 43 h 51"/>
                <a:gd name="T16" fmla="*/ 7 w 8"/>
                <a:gd name="T17" fmla="*/ 43 h 51"/>
                <a:gd name="T18" fmla="*/ 7 w 8"/>
                <a:gd name="T19" fmla="*/ 41 h 51"/>
                <a:gd name="T20" fmla="*/ 7 w 8"/>
                <a:gd name="T21" fmla="*/ 38 h 51"/>
                <a:gd name="T22" fmla="*/ 7 w 8"/>
                <a:gd name="T23" fmla="*/ 36 h 51"/>
                <a:gd name="T24" fmla="*/ 7 w 8"/>
                <a:gd name="T25" fmla="*/ 33 h 51"/>
                <a:gd name="T26" fmla="*/ 7 w 8"/>
                <a:gd name="T27" fmla="*/ 31 h 51"/>
                <a:gd name="T28" fmla="*/ 7 w 8"/>
                <a:gd name="T29" fmla="*/ 29 h 51"/>
                <a:gd name="T30" fmla="*/ 7 w 8"/>
                <a:gd name="T31" fmla="*/ 27 h 51"/>
                <a:gd name="T32" fmla="*/ 6 w 8"/>
                <a:gd name="T33" fmla="*/ 24 h 51"/>
                <a:gd name="T34" fmla="*/ 6 w 8"/>
                <a:gd name="T35" fmla="*/ 22 h 51"/>
                <a:gd name="T36" fmla="*/ 6 w 8"/>
                <a:gd name="T37" fmla="*/ 19 h 51"/>
                <a:gd name="T38" fmla="*/ 5 w 8"/>
                <a:gd name="T39" fmla="*/ 17 h 51"/>
                <a:gd name="T40" fmla="*/ 5 w 8"/>
                <a:gd name="T41" fmla="*/ 14 h 51"/>
                <a:gd name="T42" fmla="*/ 4 w 8"/>
                <a:gd name="T43" fmla="*/ 14 h 51"/>
                <a:gd name="T44" fmla="*/ 4 w 8"/>
                <a:gd name="T45" fmla="*/ 13 h 51"/>
                <a:gd name="T46" fmla="*/ 4 w 8"/>
                <a:gd name="T47" fmla="*/ 10 h 51"/>
                <a:gd name="T48" fmla="*/ 2 w 8"/>
                <a:gd name="T49" fmla="*/ 10 h 51"/>
                <a:gd name="T50" fmla="*/ 2 w 8"/>
                <a:gd name="T51" fmla="*/ 8 h 51"/>
                <a:gd name="T52" fmla="*/ 2 w 8"/>
                <a:gd name="T53" fmla="*/ 5 h 51"/>
                <a:gd name="T54" fmla="*/ 1 w 8"/>
                <a:gd name="T55" fmla="*/ 3 h 51"/>
                <a:gd name="T56" fmla="*/ 1 w 8"/>
                <a:gd name="T57" fmla="*/ 0 h 51"/>
                <a:gd name="T58" fmla="*/ 0 w 8"/>
                <a:gd name="T59" fmla="*/ 50 h 51"/>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8"/>
                <a:gd name="T91" fmla="*/ 0 h 51"/>
                <a:gd name="T92" fmla="*/ 8 w 8"/>
                <a:gd name="T93" fmla="*/ 51 h 51"/>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8" h="51">
                  <a:moveTo>
                    <a:pt x="0" y="50"/>
                  </a:moveTo>
                  <a:lnTo>
                    <a:pt x="1" y="50"/>
                  </a:lnTo>
                  <a:lnTo>
                    <a:pt x="2" y="50"/>
                  </a:lnTo>
                  <a:lnTo>
                    <a:pt x="4" y="48"/>
                  </a:lnTo>
                  <a:lnTo>
                    <a:pt x="5" y="48"/>
                  </a:lnTo>
                  <a:lnTo>
                    <a:pt x="5" y="46"/>
                  </a:lnTo>
                  <a:lnTo>
                    <a:pt x="6" y="46"/>
                  </a:lnTo>
                  <a:lnTo>
                    <a:pt x="6" y="43"/>
                  </a:lnTo>
                  <a:lnTo>
                    <a:pt x="7" y="43"/>
                  </a:lnTo>
                  <a:lnTo>
                    <a:pt x="7" y="41"/>
                  </a:lnTo>
                  <a:lnTo>
                    <a:pt x="7" y="38"/>
                  </a:lnTo>
                  <a:lnTo>
                    <a:pt x="7" y="36"/>
                  </a:lnTo>
                  <a:lnTo>
                    <a:pt x="7" y="33"/>
                  </a:lnTo>
                  <a:lnTo>
                    <a:pt x="7" y="31"/>
                  </a:lnTo>
                  <a:lnTo>
                    <a:pt x="7" y="29"/>
                  </a:lnTo>
                  <a:lnTo>
                    <a:pt x="7" y="27"/>
                  </a:lnTo>
                  <a:lnTo>
                    <a:pt x="6" y="24"/>
                  </a:lnTo>
                  <a:lnTo>
                    <a:pt x="6" y="22"/>
                  </a:lnTo>
                  <a:lnTo>
                    <a:pt x="6" y="19"/>
                  </a:lnTo>
                  <a:lnTo>
                    <a:pt x="5" y="17"/>
                  </a:lnTo>
                  <a:lnTo>
                    <a:pt x="5" y="14"/>
                  </a:lnTo>
                  <a:lnTo>
                    <a:pt x="4" y="14"/>
                  </a:lnTo>
                  <a:lnTo>
                    <a:pt x="4" y="13"/>
                  </a:lnTo>
                  <a:lnTo>
                    <a:pt x="4" y="10"/>
                  </a:lnTo>
                  <a:lnTo>
                    <a:pt x="2" y="10"/>
                  </a:lnTo>
                  <a:lnTo>
                    <a:pt x="2" y="8"/>
                  </a:lnTo>
                  <a:lnTo>
                    <a:pt x="2" y="5"/>
                  </a:lnTo>
                  <a:lnTo>
                    <a:pt x="1" y="3"/>
                  </a:lnTo>
                  <a:lnTo>
                    <a:pt x="1" y="0"/>
                  </a:lnTo>
                  <a:lnTo>
                    <a:pt x="0" y="50"/>
                  </a:lnTo>
                </a:path>
              </a:pathLst>
            </a:custGeom>
            <a:solidFill>
              <a:srgbClr val="00CC00"/>
            </a:solidFill>
            <a:ln w="12700" cap="rnd" cmpd="sng">
              <a:noFill/>
              <a:prstDash val="solid"/>
              <a:round/>
              <a:headEnd type="none" w="med" len="med"/>
              <a:tailEnd type="none" w="med" len="med"/>
            </a:ln>
          </p:spPr>
          <p:txBody>
            <a:bodyPr/>
            <a:lstStyle/>
            <a:p>
              <a:endParaRPr lang="en-US"/>
            </a:p>
          </p:txBody>
        </p:sp>
        <p:sp>
          <p:nvSpPr>
            <p:cNvPr id="12344" name="Freeform 54"/>
            <p:cNvSpPr>
              <a:spLocks/>
            </p:cNvSpPr>
            <p:nvPr/>
          </p:nvSpPr>
          <p:spPr bwMode="auto">
            <a:xfrm>
              <a:off x="5220" y="2239"/>
              <a:ext cx="25" cy="40"/>
            </a:xfrm>
            <a:custGeom>
              <a:avLst/>
              <a:gdLst>
                <a:gd name="T0" fmla="*/ 24 w 25"/>
                <a:gd name="T1" fmla="*/ 39 h 40"/>
                <a:gd name="T2" fmla="*/ 23 w 25"/>
                <a:gd name="T3" fmla="*/ 39 h 40"/>
                <a:gd name="T4" fmla="*/ 20 w 25"/>
                <a:gd name="T5" fmla="*/ 39 h 40"/>
                <a:gd name="T6" fmla="*/ 18 w 25"/>
                <a:gd name="T7" fmla="*/ 39 h 40"/>
                <a:gd name="T8" fmla="*/ 16 w 25"/>
                <a:gd name="T9" fmla="*/ 37 h 40"/>
                <a:gd name="T10" fmla="*/ 14 w 25"/>
                <a:gd name="T11" fmla="*/ 37 h 40"/>
                <a:gd name="T12" fmla="*/ 13 w 25"/>
                <a:gd name="T13" fmla="*/ 34 h 40"/>
                <a:gd name="T14" fmla="*/ 10 w 25"/>
                <a:gd name="T15" fmla="*/ 34 h 40"/>
                <a:gd name="T16" fmla="*/ 10 w 25"/>
                <a:gd name="T17" fmla="*/ 32 h 40"/>
                <a:gd name="T18" fmla="*/ 8 w 25"/>
                <a:gd name="T19" fmla="*/ 32 h 40"/>
                <a:gd name="T20" fmla="*/ 8 w 25"/>
                <a:gd name="T21" fmla="*/ 29 h 40"/>
                <a:gd name="T22" fmla="*/ 8 w 25"/>
                <a:gd name="T23" fmla="*/ 27 h 40"/>
                <a:gd name="T24" fmla="*/ 6 w 25"/>
                <a:gd name="T25" fmla="*/ 27 h 40"/>
                <a:gd name="T26" fmla="*/ 6 w 25"/>
                <a:gd name="T27" fmla="*/ 25 h 40"/>
                <a:gd name="T28" fmla="*/ 6 w 25"/>
                <a:gd name="T29" fmla="*/ 23 h 40"/>
                <a:gd name="T30" fmla="*/ 6 w 25"/>
                <a:gd name="T31" fmla="*/ 21 h 40"/>
                <a:gd name="T32" fmla="*/ 6 w 25"/>
                <a:gd name="T33" fmla="*/ 18 h 40"/>
                <a:gd name="T34" fmla="*/ 8 w 25"/>
                <a:gd name="T35" fmla="*/ 18 h 40"/>
                <a:gd name="T36" fmla="*/ 8 w 25"/>
                <a:gd name="T37" fmla="*/ 16 h 40"/>
                <a:gd name="T38" fmla="*/ 8 w 25"/>
                <a:gd name="T39" fmla="*/ 14 h 40"/>
                <a:gd name="T40" fmla="*/ 8 w 25"/>
                <a:gd name="T41" fmla="*/ 12 h 40"/>
                <a:gd name="T42" fmla="*/ 6 w 25"/>
                <a:gd name="T43" fmla="*/ 12 h 40"/>
                <a:gd name="T44" fmla="*/ 6 w 25"/>
                <a:gd name="T45" fmla="*/ 10 h 40"/>
                <a:gd name="T46" fmla="*/ 6 w 25"/>
                <a:gd name="T47" fmla="*/ 7 h 40"/>
                <a:gd name="T48" fmla="*/ 4 w 25"/>
                <a:gd name="T49" fmla="*/ 5 h 40"/>
                <a:gd name="T50" fmla="*/ 2 w 25"/>
                <a:gd name="T51" fmla="*/ 2 h 40"/>
                <a:gd name="T52" fmla="*/ 0 w 25"/>
                <a:gd name="T53" fmla="*/ 0 h 40"/>
                <a:gd name="T54" fmla="*/ 24 w 25"/>
                <a:gd name="T55" fmla="*/ 39 h 40"/>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25"/>
                <a:gd name="T85" fmla="*/ 0 h 40"/>
                <a:gd name="T86" fmla="*/ 25 w 25"/>
                <a:gd name="T87" fmla="*/ 40 h 40"/>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25" h="40">
                  <a:moveTo>
                    <a:pt x="24" y="39"/>
                  </a:moveTo>
                  <a:lnTo>
                    <a:pt x="23" y="39"/>
                  </a:lnTo>
                  <a:lnTo>
                    <a:pt x="20" y="39"/>
                  </a:lnTo>
                  <a:lnTo>
                    <a:pt x="18" y="39"/>
                  </a:lnTo>
                  <a:lnTo>
                    <a:pt x="16" y="37"/>
                  </a:lnTo>
                  <a:lnTo>
                    <a:pt x="14" y="37"/>
                  </a:lnTo>
                  <a:lnTo>
                    <a:pt x="13" y="34"/>
                  </a:lnTo>
                  <a:lnTo>
                    <a:pt x="10" y="34"/>
                  </a:lnTo>
                  <a:lnTo>
                    <a:pt x="10" y="32"/>
                  </a:lnTo>
                  <a:lnTo>
                    <a:pt x="8" y="32"/>
                  </a:lnTo>
                  <a:lnTo>
                    <a:pt x="8" y="29"/>
                  </a:lnTo>
                  <a:lnTo>
                    <a:pt x="8" y="27"/>
                  </a:lnTo>
                  <a:lnTo>
                    <a:pt x="6" y="27"/>
                  </a:lnTo>
                  <a:lnTo>
                    <a:pt x="6" y="25"/>
                  </a:lnTo>
                  <a:lnTo>
                    <a:pt x="6" y="23"/>
                  </a:lnTo>
                  <a:lnTo>
                    <a:pt x="6" y="21"/>
                  </a:lnTo>
                  <a:lnTo>
                    <a:pt x="6" y="18"/>
                  </a:lnTo>
                  <a:lnTo>
                    <a:pt x="8" y="18"/>
                  </a:lnTo>
                  <a:lnTo>
                    <a:pt x="8" y="16"/>
                  </a:lnTo>
                  <a:lnTo>
                    <a:pt x="8" y="14"/>
                  </a:lnTo>
                  <a:lnTo>
                    <a:pt x="8" y="12"/>
                  </a:lnTo>
                  <a:lnTo>
                    <a:pt x="6" y="12"/>
                  </a:lnTo>
                  <a:lnTo>
                    <a:pt x="6" y="10"/>
                  </a:lnTo>
                  <a:lnTo>
                    <a:pt x="6" y="7"/>
                  </a:lnTo>
                  <a:lnTo>
                    <a:pt x="4" y="5"/>
                  </a:lnTo>
                  <a:lnTo>
                    <a:pt x="2" y="2"/>
                  </a:lnTo>
                  <a:lnTo>
                    <a:pt x="0" y="0"/>
                  </a:lnTo>
                  <a:lnTo>
                    <a:pt x="24" y="39"/>
                  </a:lnTo>
                </a:path>
              </a:pathLst>
            </a:custGeom>
            <a:solidFill>
              <a:srgbClr val="00CC00"/>
            </a:solidFill>
            <a:ln w="12700" cap="rnd" cmpd="sng">
              <a:noFill/>
              <a:prstDash val="solid"/>
              <a:round/>
              <a:headEnd type="none" w="med" len="med"/>
              <a:tailEnd type="none" w="med" len="med"/>
            </a:ln>
          </p:spPr>
          <p:txBody>
            <a:bodyPr/>
            <a:lstStyle/>
            <a:p>
              <a:endParaRPr lang="en-US"/>
            </a:p>
          </p:txBody>
        </p:sp>
        <p:sp>
          <p:nvSpPr>
            <p:cNvPr id="12345" name="Freeform 55"/>
            <p:cNvSpPr>
              <a:spLocks/>
            </p:cNvSpPr>
            <p:nvPr/>
          </p:nvSpPr>
          <p:spPr bwMode="auto">
            <a:xfrm>
              <a:off x="5220" y="2239"/>
              <a:ext cx="37" cy="40"/>
            </a:xfrm>
            <a:custGeom>
              <a:avLst/>
              <a:gdLst>
                <a:gd name="T0" fmla="*/ 27 w 37"/>
                <a:gd name="T1" fmla="*/ 39 h 40"/>
                <a:gd name="T2" fmla="*/ 30 w 37"/>
                <a:gd name="T3" fmla="*/ 39 h 40"/>
                <a:gd name="T4" fmla="*/ 30 w 37"/>
                <a:gd name="T5" fmla="*/ 37 h 40"/>
                <a:gd name="T6" fmla="*/ 31 w 37"/>
                <a:gd name="T7" fmla="*/ 37 h 40"/>
                <a:gd name="T8" fmla="*/ 31 w 37"/>
                <a:gd name="T9" fmla="*/ 34 h 40"/>
                <a:gd name="T10" fmla="*/ 34 w 37"/>
                <a:gd name="T11" fmla="*/ 34 h 40"/>
                <a:gd name="T12" fmla="*/ 34 w 37"/>
                <a:gd name="T13" fmla="*/ 32 h 40"/>
                <a:gd name="T14" fmla="*/ 34 w 37"/>
                <a:gd name="T15" fmla="*/ 29 h 40"/>
                <a:gd name="T16" fmla="*/ 36 w 37"/>
                <a:gd name="T17" fmla="*/ 27 h 40"/>
                <a:gd name="T18" fmla="*/ 36 w 37"/>
                <a:gd name="T19" fmla="*/ 25 h 40"/>
                <a:gd name="T20" fmla="*/ 34 w 37"/>
                <a:gd name="T21" fmla="*/ 25 h 40"/>
                <a:gd name="T22" fmla="*/ 34 w 37"/>
                <a:gd name="T23" fmla="*/ 23 h 40"/>
                <a:gd name="T24" fmla="*/ 34 w 37"/>
                <a:gd name="T25" fmla="*/ 21 h 40"/>
                <a:gd name="T26" fmla="*/ 31 w 37"/>
                <a:gd name="T27" fmla="*/ 18 h 40"/>
                <a:gd name="T28" fmla="*/ 30 w 37"/>
                <a:gd name="T29" fmla="*/ 16 h 40"/>
                <a:gd name="T30" fmla="*/ 27 w 37"/>
                <a:gd name="T31" fmla="*/ 16 h 40"/>
                <a:gd name="T32" fmla="*/ 27 w 37"/>
                <a:gd name="T33" fmla="*/ 14 h 40"/>
                <a:gd name="T34" fmla="*/ 25 w 37"/>
                <a:gd name="T35" fmla="*/ 14 h 40"/>
                <a:gd name="T36" fmla="*/ 25 w 37"/>
                <a:gd name="T37" fmla="*/ 12 h 40"/>
                <a:gd name="T38" fmla="*/ 23 w 37"/>
                <a:gd name="T39" fmla="*/ 12 h 40"/>
                <a:gd name="T40" fmla="*/ 20 w 37"/>
                <a:gd name="T41" fmla="*/ 12 h 40"/>
                <a:gd name="T42" fmla="*/ 20 w 37"/>
                <a:gd name="T43" fmla="*/ 10 h 40"/>
                <a:gd name="T44" fmla="*/ 18 w 37"/>
                <a:gd name="T45" fmla="*/ 10 h 40"/>
                <a:gd name="T46" fmla="*/ 16 w 37"/>
                <a:gd name="T47" fmla="*/ 10 h 40"/>
                <a:gd name="T48" fmla="*/ 14 w 37"/>
                <a:gd name="T49" fmla="*/ 7 h 40"/>
                <a:gd name="T50" fmla="*/ 11 w 37"/>
                <a:gd name="T51" fmla="*/ 7 h 40"/>
                <a:gd name="T52" fmla="*/ 9 w 37"/>
                <a:gd name="T53" fmla="*/ 5 h 40"/>
                <a:gd name="T54" fmla="*/ 7 w 37"/>
                <a:gd name="T55" fmla="*/ 5 h 40"/>
                <a:gd name="T56" fmla="*/ 5 w 37"/>
                <a:gd name="T57" fmla="*/ 2 h 40"/>
                <a:gd name="T58" fmla="*/ 2 w 37"/>
                <a:gd name="T59" fmla="*/ 2 h 40"/>
                <a:gd name="T60" fmla="*/ 0 w 37"/>
                <a:gd name="T61" fmla="*/ 0 h 40"/>
                <a:gd name="T62" fmla="*/ 27 w 37"/>
                <a:gd name="T63" fmla="*/ 39 h 4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37"/>
                <a:gd name="T97" fmla="*/ 0 h 40"/>
                <a:gd name="T98" fmla="*/ 37 w 37"/>
                <a:gd name="T99" fmla="*/ 40 h 40"/>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37" h="40">
                  <a:moveTo>
                    <a:pt x="27" y="39"/>
                  </a:moveTo>
                  <a:lnTo>
                    <a:pt x="30" y="39"/>
                  </a:lnTo>
                  <a:lnTo>
                    <a:pt x="30" y="37"/>
                  </a:lnTo>
                  <a:lnTo>
                    <a:pt x="31" y="37"/>
                  </a:lnTo>
                  <a:lnTo>
                    <a:pt x="31" y="34"/>
                  </a:lnTo>
                  <a:lnTo>
                    <a:pt x="34" y="34"/>
                  </a:lnTo>
                  <a:lnTo>
                    <a:pt x="34" y="32"/>
                  </a:lnTo>
                  <a:lnTo>
                    <a:pt x="34" y="29"/>
                  </a:lnTo>
                  <a:lnTo>
                    <a:pt x="36" y="27"/>
                  </a:lnTo>
                  <a:lnTo>
                    <a:pt x="36" y="25"/>
                  </a:lnTo>
                  <a:lnTo>
                    <a:pt x="34" y="25"/>
                  </a:lnTo>
                  <a:lnTo>
                    <a:pt x="34" y="23"/>
                  </a:lnTo>
                  <a:lnTo>
                    <a:pt x="34" y="21"/>
                  </a:lnTo>
                  <a:lnTo>
                    <a:pt x="31" y="18"/>
                  </a:lnTo>
                  <a:lnTo>
                    <a:pt x="30" y="16"/>
                  </a:lnTo>
                  <a:lnTo>
                    <a:pt x="27" y="16"/>
                  </a:lnTo>
                  <a:lnTo>
                    <a:pt x="27" y="14"/>
                  </a:lnTo>
                  <a:lnTo>
                    <a:pt x="25" y="14"/>
                  </a:lnTo>
                  <a:lnTo>
                    <a:pt x="25" y="12"/>
                  </a:lnTo>
                  <a:lnTo>
                    <a:pt x="23" y="12"/>
                  </a:lnTo>
                  <a:lnTo>
                    <a:pt x="20" y="12"/>
                  </a:lnTo>
                  <a:lnTo>
                    <a:pt x="20" y="10"/>
                  </a:lnTo>
                  <a:lnTo>
                    <a:pt x="18" y="10"/>
                  </a:lnTo>
                  <a:lnTo>
                    <a:pt x="16" y="10"/>
                  </a:lnTo>
                  <a:lnTo>
                    <a:pt x="14" y="7"/>
                  </a:lnTo>
                  <a:lnTo>
                    <a:pt x="11" y="7"/>
                  </a:lnTo>
                  <a:lnTo>
                    <a:pt x="9" y="5"/>
                  </a:lnTo>
                  <a:lnTo>
                    <a:pt x="7" y="5"/>
                  </a:lnTo>
                  <a:lnTo>
                    <a:pt x="5" y="2"/>
                  </a:lnTo>
                  <a:lnTo>
                    <a:pt x="2" y="2"/>
                  </a:lnTo>
                  <a:lnTo>
                    <a:pt x="0" y="0"/>
                  </a:lnTo>
                  <a:lnTo>
                    <a:pt x="27" y="39"/>
                  </a:lnTo>
                </a:path>
              </a:pathLst>
            </a:custGeom>
            <a:solidFill>
              <a:srgbClr val="00CC00"/>
            </a:solidFill>
            <a:ln w="12700" cap="rnd" cmpd="sng">
              <a:noFill/>
              <a:prstDash val="solid"/>
              <a:round/>
              <a:headEnd type="none" w="med" len="med"/>
              <a:tailEnd type="none" w="med" len="med"/>
            </a:ln>
          </p:spPr>
          <p:txBody>
            <a:bodyPr/>
            <a:lstStyle/>
            <a:p>
              <a:endParaRPr lang="en-US"/>
            </a:p>
          </p:txBody>
        </p:sp>
        <p:sp>
          <p:nvSpPr>
            <p:cNvPr id="12346" name="Freeform 56"/>
            <p:cNvSpPr>
              <a:spLocks/>
            </p:cNvSpPr>
            <p:nvPr/>
          </p:nvSpPr>
          <p:spPr bwMode="auto">
            <a:xfrm>
              <a:off x="4630" y="2633"/>
              <a:ext cx="997" cy="455"/>
            </a:xfrm>
            <a:custGeom>
              <a:avLst/>
              <a:gdLst>
                <a:gd name="T0" fmla="*/ 11 w 997"/>
                <a:gd name="T1" fmla="*/ 318 h 455"/>
                <a:gd name="T2" fmla="*/ 8 w 997"/>
                <a:gd name="T3" fmla="*/ 315 h 455"/>
                <a:gd name="T4" fmla="*/ 0 w 997"/>
                <a:gd name="T5" fmla="*/ 304 h 455"/>
                <a:gd name="T6" fmla="*/ 11 w 997"/>
                <a:gd name="T7" fmla="*/ 301 h 455"/>
                <a:gd name="T8" fmla="*/ 25 w 997"/>
                <a:gd name="T9" fmla="*/ 298 h 455"/>
                <a:gd name="T10" fmla="*/ 28 w 997"/>
                <a:gd name="T11" fmla="*/ 293 h 455"/>
                <a:gd name="T12" fmla="*/ 25 w 997"/>
                <a:gd name="T13" fmla="*/ 283 h 455"/>
                <a:gd name="T14" fmla="*/ 521 w 997"/>
                <a:gd name="T15" fmla="*/ 283 h 455"/>
                <a:gd name="T16" fmla="*/ 521 w 997"/>
                <a:gd name="T17" fmla="*/ 362 h 455"/>
                <a:gd name="T18" fmla="*/ 818 w 997"/>
                <a:gd name="T19" fmla="*/ 362 h 455"/>
                <a:gd name="T20" fmla="*/ 821 w 997"/>
                <a:gd name="T21" fmla="*/ 304 h 455"/>
                <a:gd name="T22" fmla="*/ 756 w 997"/>
                <a:gd name="T23" fmla="*/ 188 h 455"/>
                <a:gd name="T24" fmla="*/ 754 w 997"/>
                <a:gd name="T25" fmla="*/ 0 h 455"/>
                <a:gd name="T26" fmla="*/ 996 w 997"/>
                <a:gd name="T27" fmla="*/ 0 h 455"/>
                <a:gd name="T28" fmla="*/ 996 w 997"/>
                <a:gd name="T29" fmla="*/ 304 h 455"/>
                <a:gd name="T30" fmla="*/ 874 w 997"/>
                <a:gd name="T31" fmla="*/ 304 h 455"/>
                <a:gd name="T32" fmla="*/ 874 w 997"/>
                <a:gd name="T33" fmla="*/ 405 h 455"/>
                <a:gd name="T34" fmla="*/ 691 w 997"/>
                <a:gd name="T35" fmla="*/ 405 h 455"/>
                <a:gd name="T36" fmla="*/ 658 w 997"/>
                <a:gd name="T37" fmla="*/ 454 h 455"/>
                <a:gd name="T38" fmla="*/ 550 w 997"/>
                <a:gd name="T39" fmla="*/ 454 h 455"/>
                <a:gd name="T40" fmla="*/ 510 w 997"/>
                <a:gd name="T41" fmla="*/ 400 h 455"/>
                <a:gd name="T42" fmla="*/ 471 w 997"/>
                <a:gd name="T43" fmla="*/ 405 h 455"/>
                <a:gd name="T44" fmla="*/ 471 w 997"/>
                <a:gd name="T45" fmla="*/ 318 h 455"/>
                <a:gd name="T46" fmla="*/ 17 w 997"/>
                <a:gd name="T47" fmla="*/ 318 h 455"/>
                <a:gd name="T48" fmla="*/ 11 w 997"/>
                <a:gd name="T49" fmla="*/ 318 h 455"/>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997"/>
                <a:gd name="T76" fmla="*/ 0 h 455"/>
                <a:gd name="T77" fmla="*/ 997 w 997"/>
                <a:gd name="T78" fmla="*/ 455 h 455"/>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997" h="455">
                  <a:moveTo>
                    <a:pt x="11" y="318"/>
                  </a:moveTo>
                  <a:lnTo>
                    <a:pt x="8" y="315"/>
                  </a:lnTo>
                  <a:lnTo>
                    <a:pt x="0" y="304"/>
                  </a:lnTo>
                  <a:lnTo>
                    <a:pt x="11" y="301"/>
                  </a:lnTo>
                  <a:lnTo>
                    <a:pt x="25" y="298"/>
                  </a:lnTo>
                  <a:lnTo>
                    <a:pt x="28" y="293"/>
                  </a:lnTo>
                  <a:lnTo>
                    <a:pt x="25" y="283"/>
                  </a:lnTo>
                  <a:lnTo>
                    <a:pt x="521" y="283"/>
                  </a:lnTo>
                  <a:lnTo>
                    <a:pt x="521" y="362"/>
                  </a:lnTo>
                  <a:lnTo>
                    <a:pt x="818" y="362"/>
                  </a:lnTo>
                  <a:lnTo>
                    <a:pt x="821" y="304"/>
                  </a:lnTo>
                  <a:lnTo>
                    <a:pt x="756" y="188"/>
                  </a:lnTo>
                  <a:lnTo>
                    <a:pt x="754" y="0"/>
                  </a:lnTo>
                  <a:lnTo>
                    <a:pt x="996" y="0"/>
                  </a:lnTo>
                  <a:lnTo>
                    <a:pt x="996" y="304"/>
                  </a:lnTo>
                  <a:lnTo>
                    <a:pt x="874" y="304"/>
                  </a:lnTo>
                  <a:lnTo>
                    <a:pt x="874" y="405"/>
                  </a:lnTo>
                  <a:lnTo>
                    <a:pt x="691" y="405"/>
                  </a:lnTo>
                  <a:lnTo>
                    <a:pt x="658" y="454"/>
                  </a:lnTo>
                  <a:lnTo>
                    <a:pt x="550" y="454"/>
                  </a:lnTo>
                  <a:lnTo>
                    <a:pt x="510" y="400"/>
                  </a:lnTo>
                  <a:lnTo>
                    <a:pt x="471" y="405"/>
                  </a:lnTo>
                  <a:lnTo>
                    <a:pt x="471" y="318"/>
                  </a:lnTo>
                  <a:lnTo>
                    <a:pt x="17" y="318"/>
                  </a:lnTo>
                  <a:lnTo>
                    <a:pt x="11" y="318"/>
                  </a:lnTo>
                </a:path>
              </a:pathLst>
            </a:custGeom>
            <a:solidFill>
              <a:srgbClr val="3FFF3F"/>
            </a:solidFill>
            <a:ln w="12700" cap="rnd" cmpd="sng">
              <a:noFill/>
              <a:prstDash val="solid"/>
              <a:round/>
              <a:headEnd type="none" w="med" len="med"/>
              <a:tailEnd type="none" w="med" len="med"/>
            </a:ln>
          </p:spPr>
          <p:txBody>
            <a:bodyPr/>
            <a:lstStyle/>
            <a:p>
              <a:endParaRPr lang="en-US"/>
            </a:p>
          </p:txBody>
        </p:sp>
        <p:sp>
          <p:nvSpPr>
            <p:cNvPr id="12347" name="Freeform 57"/>
            <p:cNvSpPr>
              <a:spLocks/>
            </p:cNvSpPr>
            <p:nvPr/>
          </p:nvSpPr>
          <p:spPr bwMode="auto">
            <a:xfrm>
              <a:off x="5377" y="2271"/>
              <a:ext cx="20" cy="39"/>
            </a:xfrm>
            <a:custGeom>
              <a:avLst/>
              <a:gdLst>
                <a:gd name="T0" fmla="*/ 19 w 20"/>
                <a:gd name="T1" fmla="*/ 38 h 39"/>
                <a:gd name="T2" fmla="*/ 17 w 20"/>
                <a:gd name="T3" fmla="*/ 38 h 39"/>
                <a:gd name="T4" fmla="*/ 15 w 20"/>
                <a:gd name="T5" fmla="*/ 38 h 39"/>
                <a:gd name="T6" fmla="*/ 13 w 20"/>
                <a:gd name="T7" fmla="*/ 38 h 39"/>
                <a:gd name="T8" fmla="*/ 13 w 20"/>
                <a:gd name="T9" fmla="*/ 36 h 39"/>
                <a:gd name="T10" fmla="*/ 11 w 20"/>
                <a:gd name="T11" fmla="*/ 36 h 39"/>
                <a:gd name="T12" fmla="*/ 10 w 20"/>
                <a:gd name="T13" fmla="*/ 36 h 39"/>
                <a:gd name="T14" fmla="*/ 10 w 20"/>
                <a:gd name="T15" fmla="*/ 33 h 39"/>
                <a:gd name="T16" fmla="*/ 8 w 20"/>
                <a:gd name="T17" fmla="*/ 33 h 39"/>
                <a:gd name="T18" fmla="*/ 8 w 20"/>
                <a:gd name="T19" fmla="*/ 32 h 39"/>
                <a:gd name="T20" fmla="*/ 6 w 20"/>
                <a:gd name="T21" fmla="*/ 32 h 39"/>
                <a:gd name="T22" fmla="*/ 6 w 20"/>
                <a:gd name="T23" fmla="*/ 29 h 39"/>
                <a:gd name="T24" fmla="*/ 4 w 20"/>
                <a:gd name="T25" fmla="*/ 27 h 39"/>
                <a:gd name="T26" fmla="*/ 4 w 20"/>
                <a:gd name="T27" fmla="*/ 25 h 39"/>
                <a:gd name="T28" fmla="*/ 4 w 20"/>
                <a:gd name="T29" fmla="*/ 22 h 39"/>
                <a:gd name="T30" fmla="*/ 4 w 20"/>
                <a:gd name="T31" fmla="*/ 20 h 39"/>
                <a:gd name="T32" fmla="*/ 4 w 20"/>
                <a:gd name="T33" fmla="*/ 17 h 39"/>
                <a:gd name="T34" fmla="*/ 4 w 20"/>
                <a:gd name="T35" fmla="*/ 16 h 39"/>
                <a:gd name="T36" fmla="*/ 4 w 20"/>
                <a:gd name="T37" fmla="*/ 13 h 39"/>
                <a:gd name="T38" fmla="*/ 4 w 20"/>
                <a:gd name="T39" fmla="*/ 11 h 39"/>
                <a:gd name="T40" fmla="*/ 4 w 20"/>
                <a:gd name="T41" fmla="*/ 9 h 39"/>
                <a:gd name="T42" fmla="*/ 4 w 20"/>
                <a:gd name="T43" fmla="*/ 6 h 39"/>
                <a:gd name="T44" fmla="*/ 2 w 20"/>
                <a:gd name="T45" fmla="*/ 4 h 39"/>
                <a:gd name="T46" fmla="*/ 2 w 20"/>
                <a:gd name="T47" fmla="*/ 2 h 39"/>
                <a:gd name="T48" fmla="*/ 0 w 20"/>
                <a:gd name="T49" fmla="*/ 0 h 39"/>
                <a:gd name="T50" fmla="*/ 19 w 20"/>
                <a:gd name="T51" fmla="*/ 38 h 39"/>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20"/>
                <a:gd name="T79" fmla="*/ 0 h 39"/>
                <a:gd name="T80" fmla="*/ 20 w 20"/>
                <a:gd name="T81" fmla="*/ 39 h 39"/>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20" h="39">
                  <a:moveTo>
                    <a:pt x="19" y="38"/>
                  </a:moveTo>
                  <a:lnTo>
                    <a:pt x="17" y="38"/>
                  </a:lnTo>
                  <a:lnTo>
                    <a:pt x="15" y="38"/>
                  </a:lnTo>
                  <a:lnTo>
                    <a:pt x="13" y="38"/>
                  </a:lnTo>
                  <a:lnTo>
                    <a:pt x="13" y="36"/>
                  </a:lnTo>
                  <a:lnTo>
                    <a:pt x="11" y="36"/>
                  </a:lnTo>
                  <a:lnTo>
                    <a:pt x="10" y="36"/>
                  </a:lnTo>
                  <a:lnTo>
                    <a:pt x="10" y="33"/>
                  </a:lnTo>
                  <a:lnTo>
                    <a:pt x="8" y="33"/>
                  </a:lnTo>
                  <a:lnTo>
                    <a:pt x="8" y="32"/>
                  </a:lnTo>
                  <a:lnTo>
                    <a:pt x="6" y="32"/>
                  </a:lnTo>
                  <a:lnTo>
                    <a:pt x="6" y="29"/>
                  </a:lnTo>
                  <a:lnTo>
                    <a:pt x="4" y="27"/>
                  </a:lnTo>
                  <a:lnTo>
                    <a:pt x="4" y="25"/>
                  </a:lnTo>
                  <a:lnTo>
                    <a:pt x="4" y="22"/>
                  </a:lnTo>
                  <a:lnTo>
                    <a:pt x="4" y="20"/>
                  </a:lnTo>
                  <a:lnTo>
                    <a:pt x="4" y="17"/>
                  </a:lnTo>
                  <a:lnTo>
                    <a:pt x="4" y="16"/>
                  </a:lnTo>
                  <a:lnTo>
                    <a:pt x="4" y="13"/>
                  </a:lnTo>
                  <a:lnTo>
                    <a:pt x="4" y="11"/>
                  </a:lnTo>
                  <a:lnTo>
                    <a:pt x="4" y="9"/>
                  </a:lnTo>
                  <a:lnTo>
                    <a:pt x="4" y="6"/>
                  </a:lnTo>
                  <a:lnTo>
                    <a:pt x="2" y="4"/>
                  </a:lnTo>
                  <a:lnTo>
                    <a:pt x="2" y="2"/>
                  </a:lnTo>
                  <a:lnTo>
                    <a:pt x="0" y="0"/>
                  </a:lnTo>
                  <a:lnTo>
                    <a:pt x="19" y="38"/>
                  </a:lnTo>
                </a:path>
              </a:pathLst>
            </a:custGeom>
            <a:solidFill>
              <a:srgbClr val="00CC00"/>
            </a:solidFill>
            <a:ln w="12700" cap="rnd" cmpd="sng">
              <a:noFill/>
              <a:prstDash val="solid"/>
              <a:round/>
              <a:headEnd type="none" w="med" len="med"/>
              <a:tailEnd type="none" w="med" len="med"/>
            </a:ln>
          </p:spPr>
          <p:txBody>
            <a:bodyPr/>
            <a:lstStyle/>
            <a:p>
              <a:endParaRPr lang="en-US"/>
            </a:p>
          </p:txBody>
        </p:sp>
        <p:sp>
          <p:nvSpPr>
            <p:cNvPr id="12348" name="Freeform 58"/>
            <p:cNvSpPr>
              <a:spLocks/>
            </p:cNvSpPr>
            <p:nvPr/>
          </p:nvSpPr>
          <p:spPr bwMode="auto">
            <a:xfrm>
              <a:off x="5377" y="2271"/>
              <a:ext cx="30" cy="39"/>
            </a:xfrm>
            <a:custGeom>
              <a:avLst/>
              <a:gdLst>
                <a:gd name="T0" fmla="*/ 21 w 30"/>
                <a:gd name="T1" fmla="*/ 38 h 39"/>
                <a:gd name="T2" fmla="*/ 21 w 30"/>
                <a:gd name="T3" fmla="*/ 36 h 39"/>
                <a:gd name="T4" fmla="*/ 23 w 30"/>
                <a:gd name="T5" fmla="*/ 36 h 39"/>
                <a:gd name="T6" fmla="*/ 23 w 30"/>
                <a:gd name="T7" fmla="*/ 33 h 39"/>
                <a:gd name="T8" fmla="*/ 25 w 30"/>
                <a:gd name="T9" fmla="*/ 33 h 39"/>
                <a:gd name="T10" fmla="*/ 25 w 30"/>
                <a:gd name="T11" fmla="*/ 32 h 39"/>
                <a:gd name="T12" fmla="*/ 27 w 30"/>
                <a:gd name="T13" fmla="*/ 29 h 39"/>
                <a:gd name="T14" fmla="*/ 27 w 30"/>
                <a:gd name="T15" fmla="*/ 27 h 39"/>
                <a:gd name="T16" fmla="*/ 27 w 30"/>
                <a:gd name="T17" fmla="*/ 25 h 39"/>
                <a:gd name="T18" fmla="*/ 29 w 30"/>
                <a:gd name="T19" fmla="*/ 22 h 39"/>
                <a:gd name="T20" fmla="*/ 27 w 30"/>
                <a:gd name="T21" fmla="*/ 20 h 39"/>
                <a:gd name="T22" fmla="*/ 27 w 30"/>
                <a:gd name="T23" fmla="*/ 17 h 39"/>
                <a:gd name="T24" fmla="*/ 27 w 30"/>
                <a:gd name="T25" fmla="*/ 16 h 39"/>
                <a:gd name="T26" fmla="*/ 25 w 30"/>
                <a:gd name="T27" fmla="*/ 16 h 39"/>
                <a:gd name="T28" fmla="*/ 25 w 30"/>
                <a:gd name="T29" fmla="*/ 13 h 39"/>
                <a:gd name="T30" fmla="*/ 23 w 30"/>
                <a:gd name="T31" fmla="*/ 13 h 39"/>
                <a:gd name="T32" fmla="*/ 23 w 30"/>
                <a:gd name="T33" fmla="*/ 11 h 39"/>
                <a:gd name="T34" fmla="*/ 21 w 30"/>
                <a:gd name="T35" fmla="*/ 11 h 39"/>
                <a:gd name="T36" fmla="*/ 19 w 30"/>
                <a:gd name="T37" fmla="*/ 11 h 39"/>
                <a:gd name="T38" fmla="*/ 19 w 30"/>
                <a:gd name="T39" fmla="*/ 9 h 39"/>
                <a:gd name="T40" fmla="*/ 17 w 30"/>
                <a:gd name="T41" fmla="*/ 9 h 39"/>
                <a:gd name="T42" fmla="*/ 15 w 30"/>
                <a:gd name="T43" fmla="*/ 9 h 39"/>
                <a:gd name="T44" fmla="*/ 15 w 30"/>
                <a:gd name="T45" fmla="*/ 6 h 39"/>
                <a:gd name="T46" fmla="*/ 12 w 30"/>
                <a:gd name="T47" fmla="*/ 6 h 39"/>
                <a:gd name="T48" fmla="*/ 11 w 30"/>
                <a:gd name="T49" fmla="*/ 6 h 39"/>
                <a:gd name="T50" fmla="*/ 9 w 30"/>
                <a:gd name="T51" fmla="*/ 4 h 39"/>
                <a:gd name="T52" fmla="*/ 7 w 30"/>
                <a:gd name="T53" fmla="*/ 4 h 39"/>
                <a:gd name="T54" fmla="*/ 4 w 30"/>
                <a:gd name="T55" fmla="*/ 4 h 39"/>
                <a:gd name="T56" fmla="*/ 4 w 30"/>
                <a:gd name="T57" fmla="*/ 2 h 39"/>
                <a:gd name="T58" fmla="*/ 2 w 30"/>
                <a:gd name="T59" fmla="*/ 2 h 39"/>
                <a:gd name="T60" fmla="*/ 0 w 30"/>
                <a:gd name="T61" fmla="*/ 0 h 39"/>
                <a:gd name="T62" fmla="*/ 21 w 30"/>
                <a:gd name="T63" fmla="*/ 38 h 39"/>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30"/>
                <a:gd name="T97" fmla="*/ 0 h 39"/>
                <a:gd name="T98" fmla="*/ 30 w 30"/>
                <a:gd name="T99" fmla="*/ 39 h 39"/>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30" h="39">
                  <a:moveTo>
                    <a:pt x="21" y="38"/>
                  </a:moveTo>
                  <a:lnTo>
                    <a:pt x="21" y="36"/>
                  </a:lnTo>
                  <a:lnTo>
                    <a:pt x="23" y="36"/>
                  </a:lnTo>
                  <a:lnTo>
                    <a:pt x="23" y="33"/>
                  </a:lnTo>
                  <a:lnTo>
                    <a:pt x="25" y="33"/>
                  </a:lnTo>
                  <a:lnTo>
                    <a:pt x="25" y="32"/>
                  </a:lnTo>
                  <a:lnTo>
                    <a:pt x="27" y="29"/>
                  </a:lnTo>
                  <a:lnTo>
                    <a:pt x="27" y="27"/>
                  </a:lnTo>
                  <a:lnTo>
                    <a:pt x="27" y="25"/>
                  </a:lnTo>
                  <a:lnTo>
                    <a:pt x="29" y="22"/>
                  </a:lnTo>
                  <a:lnTo>
                    <a:pt x="27" y="20"/>
                  </a:lnTo>
                  <a:lnTo>
                    <a:pt x="27" y="17"/>
                  </a:lnTo>
                  <a:lnTo>
                    <a:pt x="27" y="16"/>
                  </a:lnTo>
                  <a:lnTo>
                    <a:pt x="25" y="16"/>
                  </a:lnTo>
                  <a:lnTo>
                    <a:pt x="25" y="13"/>
                  </a:lnTo>
                  <a:lnTo>
                    <a:pt x="23" y="13"/>
                  </a:lnTo>
                  <a:lnTo>
                    <a:pt x="23" y="11"/>
                  </a:lnTo>
                  <a:lnTo>
                    <a:pt x="21" y="11"/>
                  </a:lnTo>
                  <a:lnTo>
                    <a:pt x="19" y="11"/>
                  </a:lnTo>
                  <a:lnTo>
                    <a:pt x="19" y="9"/>
                  </a:lnTo>
                  <a:lnTo>
                    <a:pt x="17" y="9"/>
                  </a:lnTo>
                  <a:lnTo>
                    <a:pt x="15" y="9"/>
                  </a:lnTo>
                  <a:lnTo>
                    <a:pt x="15" y="6"/>
                  </a:lnTo>
                  <a:lnTo>
                    <a:pt x="12" y="6"/>
                  </a:lnTo>
                  <a:lnTo>
                    <a:pt x="11" y="6"/>
                  </a:lnTo>
                  <a:lnTo>
                    <a:pt x="9" y="4"/>
                  </a:lnTo>
                  <a:lnTo>
                    <a:pt x="7" y="4"/>
                  </a:lnTo>
                  <a:lnTo>
                    <a:pt x="4" y="4"/>
                  </a:lnTo>
                  <a:lnTo>
                    <a:pt x="4" y="2"/>
                  </a:lnTo>
                  <a:lnTo>
                    <a:pt x="2" y="2"/>
                  </a:lnTo>
                  <a:lnTo>
                    <a:pt x="0" y="0"/>
                  </a:lnTo>
                  <a:lnTo>
                    <a:pt x="21" y="38"/>
                  </a:lnTo>
                </a:path>
              </a:pathLst>
            </a:custGeom>
            <a:solidFill>
              <a:srgbClr val="00CC00"/>
            </a:solidFill>
            <a:ln w="12700" cap="rnd" cmpd="sng">
              <a:noFill/>
              <a:prstDash val="solid"/>
              <a:round/>
              <a:headEnd type="none" w="med" len="med"/>
              <a:tailEnd type="none" w="med" len="med"/>
            </a:ln>
          </p:spPr>
          <p:txBody>
            <a:bodyPr/>
            <a:lstStyle/>
            <a:p>
              <a:endParaRPr lang="en-US"/>
            </a:p>
          </p:txBody>
        </p:sp>
        <p:sp>
          <p:nvSpPr>
            <p:cNvPr id="12349" name="Freeform 59"/>
            <p:cNvSpPr>
              <a:spLocks/>
            </p:cNvSpPr>
            <p:nvPr/>
          </p:nvSpPr>
          <p:spPr bwMode="auto">
            <a:xfrm>
              <a:off x="5290" y="2348"/>
              <a:ext cx="24" cy="31"/>
            </a:xfrm>
            <a:custGeom>
              <a:avLst/>
              <a:gdLst>
                <a:gd name="T0" fmla="*/ 23 w 24"/>
                <a:gd name="T1" fmla="*/ 30 h 31"/>
                <a:gd name="T2" fmla="*/ 21 w 24"/>
                <a:gd name="T3" fmla="*/ 30 h 31"/>
                <a:gd name="T4" fmla="*/ 19 w 24"/>
                <a:gd name="T5" fmla="*/ 30 h 31"/>
                <a:gd name="T6" fmla="*/ 17 w 24"/>
                <a:gd name="T7" fmla="*/ 30 h 31"/>
                <a:gd name="T8" fmla="*/ 14 w 24"/>
                <a:gd name="T9" fmla="*/ 30 h 31"/>
                <a:gd name="T10" fmla="*/ 13 w 24"/>
                <a:gd name="T11" fmla="*/ 30 h 31"/>
                <a:gd name="T12" fmla="*/ 11 w 24"/>
                <a:gd name="T13" fmla="*/ 30 h 31"/>
                <a:gd name="T14" fmla="*/ 11 w 24"/>
                <a:gd name="T15" fmla="*/ 28 h 31"/>
                <a:gd name="T16" fmla="*/ 9 w 24"/>
                <a:gd name="T17" fmla="*/ 28 h 31"/>
                <a:gd name="T18" fmla="*/ 6 w 24"/>
                <a:gd name="T19" fmla="*/ 28 h 31"/>
                <a:gd name="T20" fmla="*/ 6 w 24"/>
                <a:gd name="T21" fmla="*/ 26 h 31"/>
                <a:gd name="T22" fmla="*/ 4 w 24"/>
                <a:gd name="T23" fmla="*/ 26 h 31"/>
                <a:gd name="T24" fmla="*/ 4 w 24"/>
                <a:gd name="T25" fmla="*/ 23 h 31"/>
                <a:gd name="T26" fmla="*/ 3 w 24"/>
                <a:gd name="T27" fmla="*/ 23 h 31"/>
                <a:gd name="T28" fmla="*/ 3 w 24"/>
                <a:gd name="T29" fmla="*/ 21 h 31"/>
                <a:gd name="T30" fmla="*/ 3 w 24"/>
                <a:gd name="T31" fmla="*/ 19 h 31"/>
                <a:gd name="T32" fmla="*/ 3 w 24"/>
                <a:gd name="T33" fmla="*/ 17 h 31"/>
                <a:gd name="T34" fmla="*/ 3 w 24"/>
                <a:gd name="T35" fmla="*/ 15 h 31"/>
                <a:gd name="T36" fmla="*/ 3 w 24"/>
                <a:gd name="T37" fmla="*/ 13 h 31"/>
                <a:gd name="T38" fmla="*/ 3 w 24"/>
                <a:gd name="T39" fmla="*/ 11 h 31"/>
                <a:gd name="T40" fmla="*/ 4 w 24"/>
                <a:gd name="T41" fmla="*/ 11 h 31"/>
                <a:gd name="T42" fmla="*/ 4 w 24"/>
                <a:gd name="T43" fmla="*/ 8 h 31"/>
                <a:gd name="T44" fmla="*/ 4 w 24"/>
                <a:gd name="T45" fmla="*/ 6 h 31"/>
                <a:gd name="T46" fmla="*/ 4 w 24"/>
                <a:gd name="T47" fmla="*/ 4 h 31"/>
                <a:gd name="T48" fmla="*/ 3 w 24"/>
                <a:gd name="T49" fmla="*/ 4 h 31"/>
                <a:gd name="T50" fmla="*/ 3 w 24"/>
                <a:gd name="T51" fmla="*/ 2 h 31"/>
                <a:gd name="T52" fmla="*/ 0 w 24"/>
                <a:gd name="T53" fmla="*/ 0 h 31"/>
                <a:gd name="T54" fmla="*/ 23 w 24"/>
                <a:gd name="T55" fmla="*/ 30 h 31"/>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24"/>
                <a:gd name="T85" fmla="*/ 0 h 31"/>
                <a:gd name="T86" fmla="*/ 24 w 24"/>
                <a:gd name="T87" fmla="*/ 31 h 31"/>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24" h="31">
                  <a:moveTo>
                    <a:pt x="23" y="30"/>
                  </a:moveTo>
                  <a:lnTo>
                    <a:pt x="21" y="30"/>
                  </a:lnTo>
                  <a:lnTo>
                    <a:pt x="19" y="30"/>
                  </a:lnTo>
                  <a:lnTo>
                    <a:pt x="17" y="30"/>
                  </a:lnTo>
                  <a:lnTo>
                    <a:pt x="14" y="30"/>
                  </a:lnTo>
                  <a:lnTo>
                    <a:pt x="13" y="30"/>
                  </a:lnTo>
                  <a:lnTo>
                    <a:pt x="11" y="30"/>
                  </a:lnTo>
                  <a:lnTo>
                    <a:pt x="11" y="28"/>
                  </a:lnTo>
                  <a:lnTo>
                    <a:pt x="9" y="28"/>
                  </a:lnTo>
                  <a:lnTo>
                    <a:pt x="6" y="28"/>
                  </a:lnTo>
                  <a:lnTo>
                    <a:pt x="6" y="26"/>
                  </a:lnTo>
                  <a:lnTo>
                    <a:pt x="4" y="26"/>
                  </a:lnTo>
                  <a:lnTo>
                    <a:pt x="4" y="23"/>
                  </a:lnTo>
                  <a:lnTo>
                    <a:pt x="3" y="23"/>
                  </a:lnTo>
                  <a:lnTo>
                    <a:pt x="3" y="21"/>
                  </a:lnTo>
                  <a:lnTo>
                    <a:pt x="3" y="19"/>
                  </a:lnTo>
                  <a:lnTo>
                    <a:pt x="3" y="17"/>
                  </a:lnTo>
                  <a:lnTo>
                    <a:pt x="3" y="15"/>
                  </a:lnTo>
                  <a:lnTo>
                    <a:pt x="3" y="13"/>
                  </a:lnTo>
                  <a:lnTo>
                    <a:pt x="3" y="11"/>
                  </a:lnTo>
                  <a:lnTo>
                    <a:pt x="4" y="11"/>
                  </a:lnTo>
                  <a:lnTo>
                    <a:pt x="4" y="8"/>
                  </a:lnTo>
                  <a:lnTo>
                    <a:pt x="4" y="6"/>
                  </a:lnTo>
                  <a:lnTo>
                    <a:pt x="4" y="4"/>
                  </a:lnTo>
                  <a:lnTo>
                    <a:pt x="3" y="4"/>
                  </a:lnTo>
                  <a:lnTo>
                    <a:pt x="3" y="2"/>
                  </a:lnTo>
                  <a:lnTo>
                    <a:pt x="0" y="0"/>
                  </a:lnTo>
                  <a:lnTo>
                    <a:pt x="23" y="30"/>
                  </a:lnTo>
                </a:path>
              </a:pathLst>
            </a:custGeom>
            <a:solidFill>
              <a:srgbClr val="00CC00"/>
            </a:solidFill>
            <a:ln w="12700" cap="rnd" cmpd="sng">
              <a:noFill/>
              <a:prstDash val="solid"/>
              <a:round/>
              <a:headEnd type="none" w="med" len="med"/>
              <a:tailEnd type="none" w="med" len="med"/>
            </a:ln>
          </p:spPr>
          <p:txBody>
            <a:bodyPr/>
            <a:lstStyle/>
            <a:p>
              <a:endParaRPr lang="en-US"/>
            </a:p>
          </p:txBody>
        </p:sp>
        <p:sp>
          <p:nvSpPr>
            <p:cNvPr id="12350" name="Freeform 60"/>
            <p:cNvSpPr>
              <a:spLocks/>
            </p:cNvSpPr>
            <p:nvPr/>
          </p:nvSpPr>
          <p:spPr bwMode="auto">
            <a:xfrm>
              <a:off x="5290" y="2348"/>
              <a:ext cx="27" cy="31"/>
            </a:xfrm>
            <a:custGeom>
              <a:avLst/>
              <a:gdLst>
                <a:gd name="T0" fmla="*/ 24 w 27"/>
                <a:gd name="T1" fmla="*/ 30 h 31"/>
                <a:gd name="T2" fmla="*/ 24 w 27"/>
                <a:gd name="T3" fmla="*/ 28 h 31"/>
                <a:gd name="T4" fmla="*/ 26 w 27"/>
                <a:gd name="T5" fmla="*/ 28 h 31"/>
                <a:gd name="T6" fmla="*/ 26 w 27"/>
                <a:gd name="T7" fmla="*/ 26 h 31"/>
                <a:gd name="T8" fmla="*/ 26 w 27"/>
                <a:gd name="T9" fmla="*/ 23 h 31"/>
                <a:gd name="T10" fmla="*/ 26 w 27"/>
                <a:gd name="T11" fmla="*/ 21 h 31"/>
                <a:gd name="T12" fmla="*/ 26 w 27"/>
                <a:gd name="T13" fmla="*/ 19 h 31"/>
                <a:gd name="T14" fmla="*/ 26 w 27"/>
                <a:gd name="T15" fmla="*/ 17 h 31"/>
                <a:gd name="T16" fmla="*/ 26 w 27"/>
                <a:gd name="T17" fmla="*/ 15 h 31"/>
                <a:gd name="T18" fmla="*/ 24 w 27"/>
                <a:gd name="T19" fmla="*/ 15 h 31"/>
                <a:gd name="T20" fmla="*/ 24 w 27"/>
                <a:gd name="T21" fmla="*/ 13 h 31"/>
                <a:gd name="T22" fmla="*/ 22 w 27"/>
                <a:gd name="T23" fmla="*/ 11 h 31"/>
                <a:gd name="T24" fmla="*/ 22 w 27"/>
                <a:gd name="T25" fmla="*/ 8 h 31"/>
                <a:gd name="T26" fmla="*/ 19 w 27"/>
                <a:gd name="T27" fmla="*/ 8 h 31"/>
                <a:gd name="T28" fmla="*/ 18 w 27"/>
                <a:gd name="T29" fmla="*/ 6 h 31"/>
                <a:gd name="T30" fmla="*/ 15 w 27"/>
                <a:gd name="T31" fmla="*/ 6 h 31"/>
                <a:gd name="T32" fmla="*/ 15 w 27"/>
                <a:gd name="T33" fmla="*/ 4 h 31"/>
                <a:gd name="T34" fmla="*/ 13 w 27"/>
                <a:gd name="T35" fmla="*/ 4 h 31"/>
                <a:gd name="T36" fmla="*/ 11 w 27"/>
                <a:gd name="T37" fmla="*/ 4 h 31"/>
                <a:gd name="T38" fmla="*/ 9 w 27"/>
                <a:gd name="T39" fmla="*/ 2 h 31"/>
                <a:gd name="T40" fmla="*/ 7 w 27"/>
                <a:gd name="T41" fmla="*/ 2 h 31"/>
                <a:gd name="T42" fmla="*/ 4 w 27"/>
                <a:gd name="T43" fmla="*/ 2 h 31"/>
                <a:gd name="T44" fmla="*/ 3 w 27"/>
                <a:gd name="T45" fmla="*/ 0 h 31"/>
                <a:gd name="T46" fmla="*/ 0 w 27"/>
                <a:gd name="T47" fmla="*/ 0 h 31"/>
                <a:gd name="T48" fmla="*/ 24 w 27"/>
                <a:gd name="T49" fmla="*/ 30 h 31"/>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27"/>
                <a:gd name="T76" fmla="*/ 0 h 31"/>
                <a:gd name="T77" fmla="*/ 27 w 27"/>
                <a:gd name="T78" fmla="*/ 31 h 31"/>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27" h="31">
                  <a:moveTo>
                    <a:pt x="24" y="30"/>
                  </a:moveTo>
                  <a:lnTo>
                    <a:pt x="24" y="28"/>
                  </a:lnTo>
                  <a:lnTo>
                    <a:pt x="26" y="28"/>
                  </a:lnTo>
                  <a:lnTo>
                    <a:pt x="26" y="26"/>
                  </a:lnTo>
                  <a:lnTo>
                    <a:pt x="26" y="23"/>
                  </a:lnTo>
                  <a:lnTo>
                    <a:pt x="26" y="21"/>
                  </a:lnTo>
                  <a:lnTo>
                    <a:pt x="26" y="19"/>
                  </a:lnTo>
                  <a:lnTo>
                    <a:pt x="26" y="17"/>
                  </a:lnTo>
                  <a:lnTo>
                    <a:pt x="26" y="15"/>
                  </a:lnTo>
                  <a:lnTo>
                    <a:pt x="24" y="15"/>
                  </a:lnTo>
                  <a:lnTo>
                    <a:pt x="24" y="13"/>
                  </a:lnTo>
                  <a:lnTo>
                    <a:pt x="22" y="11"/>
                  </a:lnTo>
                  <a:lnTo>
                    <a:pt x="22" y="8"/>
                  </a:lnTo>
                  <a:lnTo>
                    <a:pt x="19" y="8"/>
                  </a:lnTo>
                  <a:lnTo>
                    <a:pt x="18" y="6"/>
                  </a:lnTo>
                  <a:lnTo>
                    <a:pt x="15" y="6"/>
                  </a:lnTo>
                  <a:lnTo>
                    <a:pt x="15" y="4"/>
                  </a:lnTo>
                  <a:lnTo>
                    <a:pt x="13" y="4"/>
                  </a:lnTo>
                  <a:lnTo>
                    <a:pt x="11" y="4"/>
                  </a:lnTo>
                  <a:lnTo>
                    <a:pt x="9" y="2"/>
                  </a:lnTo>
                  <a:lnTo>
                    <a:pt x="7" y="2"/>
                  </a:lnTo>
                  <a:lnTo>
                    <a:pt x="4" y="2"/>
                  </a:lnTo>
                  <a:lnTo>
                    <a:pt x="3" y="0"/>
                  </a:lnTo>
                  <a:lnTo>
                    <a:pt x="0" y="0"/>
                  </a:lnTo>
                  <a:lnTo>
                    <a:pt x="24" y="30"/>
                  </a:lnTo>
                </a:path>
              </a:pathLst>
            </a:custGeom>
            <a:solidFill>
              <a:srgbClr val="00CC00"/>
            </a:solidFill>
            <a:ln w="12700" cap="rnd" cmpd="sng">
              <a:noFill/>
              <a:prstDash val="solid"/>
              <a:round/>
              <a:headEnd type="none" w="med" len="med"/>
              <a:tailEnd type="none" w="med" len="med"/>
            </a:ln>
          </p:spPr>
          <p:txBody>
            <a:bodyPr/>
            <a:lstStyle/>
            <a:p>
              <a:endParaRPr lang="en-US"/>
            </a:p>
          </p:txBody>
        </p:sp>
        <p:sp>
          <p:nvSpPr>
            <p:cNvPr id="12351" name="Freeform 61"/>
            <p:cNvSpPr>
              <a:spLocks/>
            </p:cNvSpPr>
            <p:nvPr/>
          </p:nvSpPr>
          <p:spPr bwMode="auto">
            <a:xfrm>
              <a:off x="5202" y="2948"/>
              <a:ext cx="49" cy="55"/>
            </a:xfrm>
            <a:custGeom>
              <a:avLst/>
              <a:gdLst>
                <a:gd name="T0" fmla="*/ 0 w 49"/>
                <a:gd name="T1" fmla="*/ 50 h 55"/>
                <a:gd name="T2" fmla="*/ 0 w 49"/>
                <a:gd name="T3" fmla="*/ 0 h 55"/>
                <a:gd name="T4" fmla="*/ 48 w 49"/>
                <a:gd name="T5" fmla="*/ 0 h 55"/>
                <a:gd name="T6" fmla="*/ 48 w 49"/>
                <a:gd name="T7" fmla="*/ 54 h 55"/>
                <a:gd name="T8" fmla="*/ 0 w 49"/>
                <a:gd name="T9" fmla="*/ 50 h 55"/>
                <a:gd name="T10" fmla="*/ 0 60000 65536"/>
                <a:gd name="T11" fmla="*/ 0 60000 65536"/>
                <a:gd name="T12" fmla="*/ 0 60000 65536"/>
                <a:gd name="T13" fmla="*/ 0 60000 65536"/>
                <a:gd name="T14" fmla="*/ 0 60000 65536"/>
                <a:gd name="T15" fmla="*/ 0 w 49"/>
                <a:gd name="T16" fmla="*/ 0 h 55"/>
                <a:gd name="T17" fmla="*/ 49 w 49"/>
                <a:gd name="T18" fmla="*/ 55 h 55"/>
              </a:gdLst>
              <a:ahLst/>
              <a:cxnLst>
                <a:cxn ang="T10">
                  <a:pos x="T0" y="T1"/>
                </a:cxn>
                <a:cxn ang="T11">
                  <a:pos x="T2" y="T3"/>
                </a:cxn>
                <a:cxn ang="T12">
                  <a:pos x="T4" y="T5"/>
                </a:cxn>
                <a:cxn ang="T13">
                  <a:pos x="T6" y="T7"/>
                </a:cxn>
                <a:cxn ang="T14">
                  <a:pos x="T8" y="T9"/>
                </a:cxn>
              </a:cxnLst>
              <a:rect l="T15" t="T16" r="T17" b="T18"/>
              <a:pathLst>
                <a:path w="49" h="55">
                  <a:moveTo>
                    <a:pt x="0" y="50"/>
                  </a:moveTo>
                  <a:lnTo>
                    <a:pt x="0" y="0"/>
                  </a:lnTo>
                  <a:lnTo>
                    <a:pt x="48" y="0"/>
                  </a:lnTo>
                  <a:lnTo>
                    <a:pt x="48" y="54"/>
                  </a:lnTo>
                  <a:lnTo>
                    <a:pt x="0" y="50"/>
                  </a:lnTo>
                </a:path>
              </a:pathLst>
            </a:custGeom>
            <a:solidFill>
              <a:srgbClr val="3FFF3F"/>
            </a:solidFill>
            <a:ln w="12700" cap="rnd" cmpd="sng">
              <a:noFill/>
              <a:prstDash val="solid"/>
              <a:round/>
              <a:headEnd type="none" w="med" len="med"/>
              <a:tailEnd type="none" w="med" len="med"/>
            </a:ln>
          </p:spPr>
          <p:txBody>
            <a:bodyPr/>
            <a:lstStyle/>
            <a:p>
              <a:endParaRPr lang="en-US"/>
            </a:p>
          </p:txBody>
        </p:sp>
        <p:sp>
          <p:nvSpPr>
            <p:cNvPr id="12352" name="Freeform 62"/>
            <p:cNvSpPr>
              <a:spLocks/>
            </p:cNvSpPr>
            <p:nvPr/>
          </p:nvSpPr>
          <p:spPr bwMode="auto">
            <a:xfrm>
              <a:off x="5432" y="2373"/>
              <a:ext cx="15" cy="31"/>
            </a:xfrm>
            <a:custGeom>
              <a:avLst/>
              <a:gdLst>
                <a:gd name="T0" fmla="*/ 14 w 15"/>
                <a:gd name="T1" fmla="*/ 30 h 31"/>
                <a:gd name="T2" fmla="*/ 12 w 15"/>
                <a:gd name="T3" fmla="*/ 30 h 31"/>
                <a:gd name="T4" fmla="*/ 11 w 15"/>
                <a:gd name="T5" fmla="*/ 30 h 31"/>
                <a:gd name="T6" fmla="*/ 10 w 15"/>
                <a:gd name="T7" fmla="*/ 30 h 31"/>
                <a:gd name="T8" fmla="*/ 8 w 15"/>
                <a:gd name="T9" fmla="*/ 30 h 31"/>
                <a:gd name="T10" fmla="*/ 8 w 15"/>
                <a:gd name="T11" fmla="*/ 28 h 31"/>
                <a:gd name="T12" fmla="*/ 6 w 15"/>
                <a:gd name="T13" fmla="*/ 28 h 31"/>
                <a:gd name="T14" fmla="*/ 4 w 15"/>
                <a:gd name="T15" fmla="*/ 28 h 31"/>
                <a:gd name="T16" fmla="*/ 4 w 15"/>
                <a:gd name="T17" fmla="*/ 26 h 31"/>
                <a:gd name="T18" fmla="*/ 3 w 15"/>
                <a:gd name="T19" fmla="*/ 26 h 31"/>
                <a:gd name="T20" fmla="*/ 3 w 15"/>
                <a:gd name="T21" fmla="*/ 24 h 31"/>
                <a:gd name="T22" fmla="*/ 1 w 15"/>
                <a:gd name="T23" fmla="*/ 24 h 31"/>
                <a:gd name="T24" fmla="*/ 1 w 15"/>
                <a:gd name="T25" fmla="*/ 22 h 31"/>
                <a:gd name="T26" fmla="*/ 1 w 15"/>
                <a:gd name="T27" fmla="*/ 20 h 31"/>
                <a:gd name="T28" fmla="*/ 0 w 15"/>
                <a:gd name="T29" fmla="*/ 20 h 31"/>
                <a:gd name="T30" fmla="*/ 0 w 15"/>
                <a:gd name="T31" fmla="*/ 17 h 31"/>
                <a:gd name="T32" fmla="*/ 0 w 15"/>
                <a:gd name="T33" fmla="*/ 15 h 31"/>
                <a:gd name="T34" fmla="*/ 0 w 15"/>
                <a:gd name="T35" fmla="*/ 13 h 31"/>
                <a:gd name="T36" fmla="*/ 0 w 15"/>
                <a:gd name="T37" fmla="*/ 11 h 31"/>
                <a:gd name="T38" fmla="*/ 1 w 15"/>
                <a:gd name="T39" fmla="*/ 11 h 31"/>
                <a:gd name="T40" fmla="*/ 1 w 15"/>
                <a:gd name="T41" fmla="*/ 9 h 31"/>
                <a:gd name="T42" fmla="*/ 1 w 15"/>
                <a:gd name="T43" fmla="*/ 7 h 31"/>
                <a:gd name="T44" fmla="*/ 1 w 15"/>
                <a:gd name="T45" fmla="*/ 5 h 31"/>
                <a:gd name="T46" fmla="*/ 1 w 15"/>
                <a:gd name="T47" fmla="*/ 2 h 31"/>
                <a:gd name="T48" fmla="*/ 0 w 15"/>
                <a:gd name="T49" fmla="*/ 2 h 31"/>
                <a:gd name="T50" fmla="*/ 0 w 15"/>
                <a:gd name="T51" fmla="*/ 0 h 31"/>
                <a:gd name="T52" fmla="*/ 14 w 15"/>
                <a:gd name="T53" fmla="*/ 30 h 31"/>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15"/>
                <a:gd name="T82" fmla="*/ 0 h 31"/>
                <a:gd name="T83" fmla="*/ 15 w 15"/>
                <a:gd name="T84" fmla="*/ 31 h 31"/>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15" h="31">
                  <a:moveTo>
                    <a:pt x="14" y="30"/>
                  </a:moveTo>
                  <a:lnTo>
                    <a:pt x="12" y="30"/>
                  </a:lnTo>
                  <a:lnTo>
                    <a:pt x="11" y="30"/>
                  </a:lnTo>
                  <a:lnTo>
                    <a:pt x="10" y="30"/>
                  </a:lnTo>
                  <a:lnTo>
                    <a:pt x="8" y="30"/>
                  </a:lnTo>
                  <a:lnTo>
                    <a:pt x="8" y="28"/>
                  </a:lnTo>
                  <a:lnTo>
                    <a:pt x="6" y="28"/>
                  </a:lnTo>
                  <a:lnTo>
                    <a:pt x="4" y="28"/>
                  </a:lnTo>
                  <a:lnTo>
                    <a:pt x="4" y="26"/>
                  </a:lnTo>
                  <a:lnTo>
                    <a:pt x="3" y="26"/>
                  </a:lnTo>
                  <a:lnTo>
                    <a:pt x="3" y="24"/>
                  </a:lnTo>
                  <a:lnTo>
                    <a:pt x="1" y="24"/>
                  </a:lnTo>
                  <a:lnTo>
                    <a:pt x="1" y="22"/>
                  </a:lnTo>
                  <a:lnTo>
                    <a:pt x="1" y="20"/>
                  </a:lnTo>
                  <a:lnTo>
                    <a:pt x="0" y="20"/>
                  </a:lnTo>
                  <a:lnTo>
                    <a:pt x="0" y="17"/>
                  </a:lnTo>
                  <a:lnTo>
                    <a:pt x="0" y="15"/>
                  </a:lnTo>
                  <a:lnTo>
                    <a:pt x="0" y="13"/>
                  </a:lnTo>
                  <a:lnTo>
                    <a:pt x="0" y="11"/>
                  </a:lnTo>
                  <a:lnTo>
                    <a:pt x="1" y="11"/>
                  </a:lnTo>
                  <a:lnTo>
                    <a:pt x="1" y="9"/>
                  </a:lnTo>
                  <a:lnTo>
                    <a:pt x="1" y="7"/>
                  </a:lnTo>
                  <a:lnTo>
                    <a:pt x="1" y="5"/>
                  </a:lnTo>
                  <a:lnTo>
                    <a:pt x="1" y="2"/>
                  </a:lnTo>
                  <a:lnTo>
                    <a:pt x="0" y="2"/>
                  </a:lnTo>
                  <a:lnTo>
                    <a:pt x="0" y="0"/>
                  </a:lnTo>
                  <a:lnTo>
                    <a:pt x="14" y="30"/>
                  </a:lnTo>
                </a:path>
              </a:pathLst>
            </a:custGeom>
            <a:solidFill>
              <a:srgbClr val="00CC00"/>
            </a:solidFill>
            <a:ln w="12700" cap="rnd" cmpd="sng">
              <a:noFill/>
              <a:prstDash val="solid"/>
              <a:round/>
              <a:headEnd type="none" w="med" len="med"/>
              <a:tailEnd type="none" w="med" len="med"/>
            </a:ln>
          </p:spPr>
          <p:txBody>
            <a:bodyPr/>
            <a:lstStyle/>
            <a:p>
              <a:endParaRPr lang="en-US"/>
            </a:p>
          </p:txBody>
        </p:sp>
        <p:sp>
          <p:nvSpPr>
            <p:cNvPr id="12353" name="Freeform 63"/>
            <p:cNvSpPr>
              <a:spLocks/>
            </p:cNvSpPr>
            <p:nvPr/>
          </p:nvSpPr>
          <p:spPr bwMode="auto">
            <a:xfrm>
              <a:off x="5432" y="2373"/>
              <a:ext cx="25" cy="31"/>
            </a:xfrm>
            <a:custGeom>
              <a:avLst/>
              <a:gdLst>
                <a:gd name="T0" fmla="*/ 18 w 25"/>
                <a:gd name="T1" fmla="*/ 30 h 31"/>
                <a:gd name="T2" fmla="*/ 20 w 25"/>
                <a:gd name="T3" fmla="*/ 30 h 31"/>
                <a:gd name="T4" fmla="*/ 20 w 25"/>
                <a:gd name="T5" fmla="*/ 28 h 31"/>
                <a:gd name="T6" fmla="*/ 22 w 25"/>
                <a:gd name="T7" fmla="*/ 28 h 31"/>
                <a:gd name="T8" fmla="*/ 22 w 25"/>
                <a:gd name="T9" fmla="*/ 26 h 31"/>
                <a:gd name="T10" fmla="*/ 22 w 25"/>
                <a:gd name="T11" fmla="*/ 24 h 31"/>
                <a:gd name="T12" fmla="*/ 24 w 25"/>
                <a:gd name="T13" fmla="*/ 24 h 31"/>
                <a:gd name="T14" fmla="*/ 24 w 25"/>
                <a:gd name="T15" fmla="*/ 22 h 31"/>
                <a:gd name="T16" fmla="*/ 24 w 25"/>
                <a:gd name="T17" fmla="*/ 20 h 31"/>
                <a:gd name="T18" fmla="*/ 24 w 25"/>
                <a:gd name="T19" fmla="*/ 17 h 31"/>
                <a:gd name="T20" fmla="*/ 24 w 25"/>
                <a:gd name="T21" fmla="*/ 15 h 31"/>
                <a:gd name="T22" fmla="*/ 22 w 25"/>
                <a:gd name="T23" fmla="*/ 15 h 31"/>
                <a:gd name="T24" fmla="*/ 22 w 25"/>
                <a:gd name="T25" fmla="*/ 13 h 31"/>
                <a:gd name="T26" fmla="*/ 22 w 25"/>
                <a:gd name="T27" fmla="*/ 11 h 31"/>
                <a:gd name="T28" fmla="*/ 20 w 25"/>
                <a:gd name="T29" fmla="*/ 11 h 31"/>
                <a:gd name="T30" fmla="*/ 18 w 25"/>
                <a:gd name="T31" fmla="*/ 9 h 31"/>
                <a:gd name="T32" fmla="*/ 16 w 25"/>
                <a:gd name="T33" fmla="*/ 9 h 31"/>
                <a:gd name="T34" fmla="*/ 16 w 25"/>
                <a:gd name="T35" fmla="*/ 7 h 31"/>
                <a:gd name="T36" fmla="*/ 13 w 25"/>
                <a:gd name="T37" fmla="*/ 7 h 31"/>
                <a:gd name="T38" fmla="*/ 12 w 25"/>
                <a:gd name="T39" fmla="*/ 5 h 31"/>
                <a:gd name="T40" fmla="*/ 10 w 25"/>
                <a:gd name="T41" fmla="*/ 5 h 31"/>
                <a:gd name="T42" fmla="*/ 8 w 25"/>
                <a:gd name="T43" fmla="*/ 5 h 31"/>
                <a:gd name="T44" fmla="*/ 8 w 25"/>
                <a:gd name="T45" fmla="*/ 2 h 31"/>
                <a:gd name="T46" fmla="*/ 6 w 25"/>
                <a:gd name="T47" fmla="*/ 2 h 31"/>
                <a:gd name="T48" fmla="*/ 4 w 25"/>
                <a:gd name="T49" fmla="*/ 2 h 31"/>
                <a:gd name="T50" fmla="*/ 1 w 25"/>
                <a:gd name="T51" fmla="*/ 2 h 31"/>
                <a:gd name="T52" fmla="*/ 1 w 25"/>
                <a:gd name="T53" fmla="*/ 0 h 31"/>
                <a:gd name="T54" fmla="*/ 0 w 25"/>
                <a:gd name="T55" fmla="*/ 0 h 31"/>
                <a:gd name="T56" fmla="*/ 18 w 25"/>
                <a:gd name="T57" fmla="*/ 30 h 3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25"/>
                <a:gd name="T88" fmla="*/ 0 h 31"/>
                <a:gd name="T89" fmla="*/ 25 w 25"/>
                <a:gd name="T90" fmla="*/ 31 h 3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25" h="31">
                  <a:moveTo>
                    <a:pt x="18" y="30"/>
                  </a:moveTo>
                  <a:lnTo>
                    <a:pt x="20" y="30"/>
                  </a:lnTo>
                  <a:lnTo>
                    <a:pt x="20" y="28"/>
                  </a:lnTo>
                  <a:lnTo>
                    <a:pt x="22" y="28"/>
                  </a:lnTo>
                  <a:lnTo>
                    <a:pt x="22" y="26"/>
                  </a:lnTo>
                  <a:lnTo>
                    <a:pt x="22" y="24"/>
                  </a:lnTo>
                  <a:lnTo>
                    <a:pt x="24" y="24"/>
                  </a:lnTo>
                  <a:lnTo>
                    <a:pt x="24" y="22"/>
                  </a:lnTo>
                  <a:lnTo>
                    <a:pt x="24" y="20"/>
                  </a:lnTo>
                  <a:lnTo>
                    <a:pt x="24" y="17"/>
                  </a:lnTo>
                  <a:lnTo>
                    <a:pt x="24" y="15"/>
                  </a:lnTo>
                  <a:lnTo>
                    <a:pt x="22" y="15"/>
                  </a:lnTo>
                  <a:lnTo>
                    <a:pt x="22" y="13"/>
                  </a:lnTo>
                  <a:lnTo>
                    <a:pt x="22" y="11"/>
                  </a:lnTo>
                  <a:lnTo>
                    <a:pt x="20" y="11"/>
                  </a:lnTo>
                  <a:lnTo>
                    <a:pt x="18" y="9"/>
                  </a:lnTo>
                  <a:lnTo>
                    <a:pt x="16" y="9"/>
                  </a:lnTo>
                  <a:lnTo>
                    <a:pt x="16" y="7"/>
                  </a:lnTo>
                  <a:lnTo>
                    <a:pt x="13" y="7"/>
                  </a:lnTo>
                  <a:lnTo>
                    <a:pt x="12" y="5"/>
                  </a:lnTo>
                  <a:lnTo>
                    <a:pt x="10" y="5"/>
                  </a:lnTo>
                  <a:lnTo>
                    <a:pt x="8" y="5"/>
                  </a:lnTo>
                  <a:lnTo>
                    <a:pt x="8" y="2"/>
                  </a:lnTo>
                  <a:lnTo>
                    <a:pt x="6" y="2"/>
                  </a:lnTo>
                  <a:lnTo>
                    <a:pt x="4" y="2"/>
                  </a:lnTo>
                  <a:lnTo>
                    <a:pt x="1" y="2"/>
                  </a:lnTo>
                  <a:lnTo>
                    <a:pt x="1" y="0"/>
                  </a:lnTo>
                  <a:lnTo>
                    <a:pt x="0" y="0"/>
                  </a:lnTo>
                  <a:lnTo>
                    <a:pt x="18" y="30"/>
                  </a:lnTo>
                </a:path>
              </a:pathLst>
            </a:custGeom>
            <a:solidFill>
              <a:srgbClr val="00CC00"/>
            </a:solidFill>
            <a:ln w="12700" cap="rnd" cmpd="sng">
              <a:noFill/>
              <a:prstDash val="solid"/>
              <a:round/>
              <a:headEnd type="none" w="med" len="med"/>
              <a:tailEnd type="none" w="med" len="med"/>
            </a:ln>
          </p:spPr>
          <p:txBody>
            <a:bodyPr/>
            <a:lstStyle/>
            <a:p>
              <a:endParaRPr lang="en-US"/>
            </a:p>
          </p:txBody>
        </p:sp>
        <p:sp>
          <p:nvSpPr>
            <p:cNvPr id="12354" name="Freeform 64"/>
            <p:cNvSpPr>
              <a:spLocks/>
            </p:cNvSpPr>
            <p:nvPr/>
          </p:nvSpPr>
          <p:spPr bwMode="auto">
            <a:xfrm>
              <a:off x="5340" y="2450"/>
              <a:ext cx="17" cy="28"/>
            </a:xfrm>
            <a:custGeom>
              <a:avLst/>
              <a:gdLst>
                <a:gd name="T0" fmla="*/ 16 w 17"/>
                <a:gd name="T1" fmla="*/ 27 h 28"/>
                <a:gd name="T2" fmla="*/ 14 w 17"/>
                <a:gd name="T3" fmla="*/ 27 h 28"/>
                <a:gd name="T4" fmla="*/ 12 w 17"/>
                <a:gd name="T5" fmla="*/ 27 h 28"/>
                <a:gd name="T6" fmla="*/ 10 w 17"/>
                <a:gd name="T7" fmla="*/ 27 h 28"/>
                <a:gd name="T8" fmla="*/ 9 w 17"/>
                <a:gd name="T9" fmla="*/ 26 h 28"/>
                <a:gd name="T10" fmla="*/ 7 w 17"/>
                <a:gd name="T11" fmla="*/ 26 h 28"/>
                <a:gd name="T12" fmla="*/ 7 w 17"/>
                <a:gd name="T13" fmla="*/ 23 h 28"/>
                <a:gd name="T14" fmla="*/ 5 w 17"/>
                <a:gd name="T15" fmla="*/ 23 h 28"/>
                <a:gd name="T16" fmla="*/ 4 w 17"/>
                <a:gd name="T17" fmla="*/ 21 h 28"/>
                <a:gd name="T18" fmla="*/ 4 w 17"/>
                <a:gd name="T19" fmla="*/ 19 h 28"/>
                <a:gd name="T20" fmla="*/ 2 w 17"/>
                <a:gd name="T21" fmla="*/ 19 h 28"/>
                <a:gd name="T22" fmla="*/ 2 w 17"/>
                <a:gd name="T23" fmla="*/ 17 h 28"/>
                <a:gd name="T24" fmla="*/ 2 w 17"/>
                <a:gd name="T25" fmla="*/ 15 h 28"/>
                <a:gd name="T26" fmla="*/ 2 w 17"/>
                <a:gd name="T27" fmla="*/ 12 h 28"/>
                <a:gd name="T28" fmla="*/ 2 w 17"/>
                <a:gd name="T29" fmla="*/ 11 h 28"/>
                <a:gd name="T30" fmla="*/ 2 w 17"/>
                <a:gd name="T31" fmla="*/ 9 h 28"/>
                <a:gd name="T32" fmla="*/ 4 w 17"/>
                <a:gd name="T33" fmla="*/ 9 h 28"/>
                <a:gd name="T34" fmla="*/ 4 w 17"/>
                <a:gd name="T35" fmla="*/ 7 h 28"/>
                <a:gd name="T36" fmla="*/ 4 w 17"/>
                <a:gd name="T37" fmla="*/ 4 h 28"/>
                <a:gd name="T38" fmla="*/ 2 w 17"/>
                <a:gd name="T39" fmla="*/ 4 h 28"/>
                <a:gd name="T40" fmla="*/ 2 w 17"/>
                <a:gd name="T41" fmla="*/ 2 h 28"/>
                <a:gd name="T42" fmla="*/ 2 w 17"/>
                <a:gd name="T43" fmla="*/ 0 h 28"/>
                <a:gd name="T44" fmla="*/ 0 w 17"/>
                <a:gd name="T45" fmla="*/ 0 h 28"/>
                <a:gd name="T46" fmla="*/ 16 w 17"/>
                <a:gd name="T47" fmla="*/ 27 h 28"/>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17"/>
                <a:gd name="T73" fmla="*/ 0 h 28"/>
                <a:gd name="T74" fmla="*/ 17 w 17"/>
                <a:gd name="T75" fmla="*/ 28 h 28"/>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17" h="28">
                  <a:moveTo>
                    <a:pt x="16" y="27"/>
                  </a:moveTo>
                  <a:lnTo>
                    <a:pt x="14" y="27"/>
                  </a:lnTo>
                  <a:lnTo>
                    <a:pt x="12" y="27"/>
                  </a:lnTo>
                  <a:lnTo>
                    <a:pt x="10" y="27"/>
                  </a:lnTo>
                  <a:lnTo>
                    <a:pt x="9" y="26"/>
                  </a:lnTo>
                  <a:lnTo>
                    <a:pt x="7" y="26"/>
                  </a:lnTo>
                  <a:lnTo>
                    <a:pt x="7" y="23"/>
                  </a:lnTo>
                  <a:lnTo>
                    <a:pt x="5" y="23"/>
                  </a:lnTo>
                  <a:lnTo>
                    <a:pt x="4" y="21"/>
                  </a:lnTo>
                  <a:lnTo>
                    <a:pt x="4" y="19"/>
                  </a:lnTo>
                  <a:lnTo>
                    <a:pt x="2" y="19"/>
                  </a:lnTo>
                  <a:lnTo>
                    <a:pt x="2" y="17"/>
                  </a:lnTo>
                  <a:lnTo>
                    <a:pt x="2" y="15"/>
                  </a:lnTo>
                  <a:lnTo>
                    <a:pt x="2" y="12"/>
                  </a:lnTo>
                  <a:lnTo>
                    <a:pt x="2" y="11"/>
                  </a:lnTo>
                  <a:lnTo>
                    <a:pt x="2" y="9"/>
                  </a:lnTo>
                  <a:lnTo>
                    <a:pt x="4" y="9"/>
                  </a:lnTo>
                  <a:lnTo>
                    <a:pt x="4" y="7"/>
                  </a:lnTo>
                  <a:lnTo>
                    <a:pt x="4" y="4"/>
                  </a:lnTo>
                  <a:lnTo>
                    <a:pt x="2" y="4"/>
                  </a:lnTo>
                  <a:lnTo>
                    <a:pt x="2" y="2"/>
                  </a:lnTo>
                  <a:lnTo>
                    <a:pt x="2" y="0"/>
                  </a:lnTo>
                  <a:lnTo>
                    <a:pt x="0" y="0"/>
                  </a:lnTo>
                  <a:lnTo>
                    <a:pt x="16" y="27"/>
                  </a:lnTo>
                </a:path>
              </a:pathLst>
            </a:custGeom>
            <a:solidFill>
              <a:srgbClr val="00CC00"/>
            </a:solidFill>
            <a:ln w="12700" cap="rnd" cmpd="sng">
              <a:noFill/>
              <a:prstDash val="solid"/>
              <a:round/>
              <a:headEnd type="none" w="med" len="med"/>
              <a:tailEnd type="none" w="med" len="med"/>
            </a:ln>
          </p:spPr>
          <p:txBody>
            <a:bodyPr/>
            <a:lstStyle/>
            <a:p>
              <a:endParaRPr lang="en-US"/>
            </a:p>
          </p:txBody>
        </p:sp>
        <p:sp>
          <p:nvSpPr>
            <p:cNvPr id="12355" name="Freeform 65"/>
            <p:cNvSpPr>
              <a:spLocks/>
            </p:cNvSpPr>
            <p:nvPr/>
          </p:nvSpPr>
          <p:spPr bwMode="auto">
            <a:xfrm>
              <a:off x="5340" y="2450"/>
              <a:ext cx="27" cy="28"/>
            </a:xfrm>
            <a:custGeom>
              <a:avLst/>
              <a:gdLst>
                <a:gd name="T0" fmla="*/ 18 w 27"/>
                <a:gd name="T1" fmla="*/ 27 h 28"/>
                <a:gd name="T2" fmla="*/ 20 w 27"/>
                <a:gd name="T3" fmla="*/ 27 h 28"/>
                <a:gd name="T4" fmla="*/ 20 w 27"/>
                <a:gd name="T5" fmla="*/ 26 h 28"/>
                <a:gd name="T6" fmla="*/ 22 w 27"/>
                <a:gd name="T7" fmla="*/ 26 h 28"/>
                <a:gd name="T8" fmla="*/ 22 w 27"/>
                <a:gd name="T9" fmla="*/ 23 h 28"/>
                <a:gd name="T10" fmla="*/ 24 w 27"/>
                <a:gd name="T11" fmla="*/ 23 h 28"/>
                <a:gd name="T12" fmla="*/ 24 w 27"/>
                <a:gd name="T13" fmla="*/ 21 h 28"/>
                <a:gd name="T14" fmla="*/ 24 w 27"/>
                <a:gd name="T15" fmla="*/ 19 h 28"/>
                <a:gd name="T16" fmla="*/ 26 w 27"/>
                <a:gd name="T17" fmla="*/ 19 h 28"/>
                <a:gd name="T18" fmla="*/ 26 w 27"/>
                <a:gd name="T19" fmla="*/ 17 h 28"/>
                <a:gd name="T20" fmla="*/ 26 w 27"/>
                <a:gd name="T21" fmla="*/ 15 h 28"/>
                <a:gd name="T22" fmla="*/ 24 w 27"/>
                <a:gd name="T23" fmla="*/ 15 h 28"/>
                <a:gd name="T24" fmla="*/ 24 w 27"/>
                <a:gd name="T25" fmla="*/ 12 h 28"/>
                <a:gd name="T26" fmla="*/ 24 w 27"/>
                <a:gd name="T27" fmla="*/ 11 h 28"/>
                <a:gd name="T28" fmla="*/ 22 w 27"/>
                <a:gd name="T29" fmla="*/ 11 h 28"/>
                <a:gd name="T30" fmla="*/ 22 w 27"/>
                <a:gd name="T31" fmla="*/ 9 h 28"/>
                <a:gd name="T32" fmla="*/ 20 w 27"/>
                <a:gd name="T33" fmla="*/ 9 h 28"/>
                <a:gd name="T34" fmla="*/ 20 w 27"/>
                <a:gd name="T35" fmla="*/ 7 h 28"/>
                <a:gd name="T36" fmla="*/ 18 w 27"/>
                <a:gd name="T37" fmla="*/ 7 h 28"/>
                <a:gd name="T38" fmla="*/ 16 w 27"/>
                <a:gd name="T39" fmla="*/ 4 h 28"/>
                <a:gd name="T40" fmla="*/ 14 w 27"/>
                <a:gd name="T41" fmla="*/ 4 h 28"/>
                <a:gd name="T42" fmla="*/ 12 w 27"/>
                <a:gd name="T43" fmla="*/ 2 h 28"/>
                <a:gd name="T44" fmla="*/ 11 w 27"/>
                <a:gd name="T45" fmla="*/ 2 h 28"/>
                <a:gd name="T46" fmla="*/ 8 w 27"/>
                <a:gd name="T47" fmla="*/ 2 h 28"/>
                <a:gd name="T48" fmla="*/ 6 w 27"/>
                <a:gd name="T49" fmla="*/ 2 h 28"/>
                <a:gd name="T50" fmla="*/ 4 w 27"/>
                <a:gd name="T51" fmla="*/ 0 h 28"/>
                <a:gd name="T52" fmla="*/ 2 w 27"/>
                <a:gd name="T53" fmla="*/ 0 h 28"/>
                <a:gd name="T54" fmla="*/ 0 w 27"/>
                <a:gd name="T55" fmla="*/ 0 h 28"/>
                <a:gd name="T56" fmla="*/ 18 w 27"/>
                <a:gd name="T57" fmla="*/ 27 h 28"/>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27"/>
                <a:gd name="T88" fmla="*/ 0 h 28"/>
                <a:gd name="T89" fmla="*/ 27 w 27"/>
                <a:gd name="T90" fmla="*/ 28 h 28"/>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27" h="28">
                  <a:moveTo>
                    <a:pt x="18" y="27"/>
                  </a:moveTo>
                  <a:lnTo>
                    <a:pt x="20" y="27"/>
                  </a:lnTo>
                  <a:lnTo>
                    <a:pt x="20" y="26"/>
                  </a:lnTo>
                  <a:lnTo>
                    <a:pt x="22" y="26"/>
                  </a:lnTo>
                  <a:lnTo>
                    <a:pt x="22" y="23"/>
                  </a:lnTo>
                  <a:lnTo>
                    <a:pt x="24" y="23"/>
                  </a:lnTo>
                  <a:lnTo>
                    <a:pt x="24" y="21"/>
                  </a:lnTo>
                  <a:lnTo>
                    <a:pt x="24" y="19"/>
                  </a:lnTo>
                  <a:lnTo>
                    <a:pt x="26" y="19"/>
                  </a:lnTo>
                  <a:lnTo>
                    <a:pt x="26" y="17"/>
                  </a:lnTo>
                  <a:lnTo>
                    <a:pt x="26" y="15"/>
                  </a:lnTo>
                  <a:lnTo>
                    <a:pt x="24" y="15"/>
                  </a:lnTo>
                  <a:lnTo>
                    <a:pt x="24" y="12"/>
                  </a:lnTo>
                  <a:lnTo>
                    <a:pt x="24" y="11"/>
                  </a:lnTo>
                  <a:lnTo>
                    <a:pt x="22" y="11"/>
                  </a:lnTo>
                  <a:lnTo>
                    <a:pt x="22" y="9"/>
                  </a:lnTo>
                  <a:lnTo>
                    <a:pt x="20" y="9"/>
                  </a:lnTo>
                  <a:lnTo>
                    <a:pt x="20" y="7"/>
                  </a:lnTo>
                  <a:lnTo>
                    <a:pt x="18" y="7"/>
                  </a:lnTo>
                  <a:lnTo>
                    <a:pt x="16" y="4"/>
                  </a:lnTo>
                  <a:lnTo>
                    <a:pt x="14" y="4"/>
                  </a:lnTo>
                  <a:lnTo>
                    <a:pt x="12" y="2"/>
                  </a:lnTo>
                  <a:lnTo>
                    <a:pt x="11" y="2"/>
                  </a:lnTo>
                  <a:lnTo>
                    <a:pt x="8" y="2"/>
                  </a:lnTo>
                  <a:lnTo>
                    <a:pt x="6" y="2"/>
                  </a:lnTo>
                  <a:lnTo>
                    <a:pt x="4" y="0"/>
                  </a:lnTo>
                  <a:lnTo>
                    <a:pt x="2" y="0"/>
                  </a:lnTo>
                  <a:lnTo>
                    <a:pt x="0" y="0"/>
                  </a:lnTo>
                  <a:lnTo>
                    <a:pt x="18" y="27"/>
                  </a:lnTo>
                </a:path>
              </a:pathLst>
            </a:custGeom>
            <a:solidFill>
              <a:srgbClr val="00CC00"/>
            </a:solidFill>
            <a:ln w="12700" cap="rnd" cmpd="sng">
              <a:noFill/>
              <a:prstDash val="solid"/>
              <a:round/>
              <a:headEnd type="none" w="med" len="med"/>
              <a:tailEnd type="none" w="med" len="med"/>
            </a:ln>
          </p:spPr>
          <p:txBody>
            <a:bodyPr/>
            <a:lstStyle/>
            <a:p>
              <a:endParaRPr lang="en-US"/>
            </a:p>
          </p:txBody>
        </p:sp>
        <p:sp>
          <p:nvSpPr>
            <p:cNvPr id="12356" name="Freeform 66"/>
            <p:cNvSpPr>
              <a:spLocks/>
            </p:cNvSpPr>
            <p:nvPr/>
          </p:nvSpPr>
          <p:spPr bwMode="auto">
            <a:xfrm>
              <a:off x="5489" y="2473"/>
              <a:ext cx="22" cy="31"/>
            </a:xfrm>
            <a:custGeom>
              <a:avLst/>
              <a:gdLst>
                <a:gd name="T0" fmla="*/ 21 w 22"/>
                <a:gd name="T1" fmla="*/ 30 h 31"/>
                <a:gd name="T2" fmla="*/ 19 w 22"/>
                <a:gd name="T3" fmla="*/ 30 h 31"/>
                <a:gd name="T4" fmla="*/ 17 w 22"/>
                <a:gd name="T5" fmla="*/ 30 h 31"/>
                <a:gd name="T6" fmla="*/ 15 w 22"/>
                <a:gd name="T7" fmla="*/ 30 h 31"/>
                <a:gd name="T8" fmla="*/ 14 w 22"/>
                <a:gd name="T9" fmla="*/ 30 h 31"/>
                <a:gd name="T10" fmla="*/ 12 w 22"/>
                <a:gd name="T11" fmla="*/ 28 h 31"/>
                <a:gd name="T12" fmla="*/ 9 w 22"/>
                <a:gd name="T13" fmla="*/ 28 h 31"/>
                <a:gd name="T14" fmla="*/ 9 w 22"/>
                <a:gd name="T15" fmla="*/ 26 h 31"/>
                <a:gd name="T16" fmla="*/ 7 w 22"/>
                <a:gd name="T17" fmla="*/ 26 h 31"/>
                <a:gd name="T18" fmla="*/ 5 w 22"/>
                <a:gd name="T19" fmla="*/ 24 h 31"/>
                <a:gd name="T20" fmla="*/ 5 w 22"/>
                <a:gd name="T21" fmla="*/ 22 h 31"/>
                <a:gd name="T22" fmla="*/ 3 w 22"/>
                <a:gd name="T23" fmla="*/ 22 h 31"/>
                <a:gd name="T24" fmla="*/ 3 w 22"/>
                <a:gd name="T25" fmla="*/ 20 h 31"/>
                <a:gd name="T26" fmla="*/ 3 w 22"/>
                <a:gd name="T27" fmla="*/ 17 h 31"/>
                <a:gd name="T28" fmla="*/ 3 w 22"/>
                <a:gd name="T29" fmla="*/ 15 h 31"/>
                <a:gd name="T30" fmla="*/ 3 w 22"/>
                <a:gd name="T31" fmla="*/ 13 h 31"/>
                <a:gd name="T32" fmla="*/ 3 w 22"/>
                <a:gd name="T33" fmla="*/ 11 h 31"/>
                <a:gd name="T34" fmla="*/ 3 w 22"/>
                <a:gd name="T35" fmla="*/ 9 h 31"/>
                <a:gd name="T36" fmla="*/ 3 w 22"/>
                <a:gd name="T37" fmla="*/ 7 h 31"/>
                <a:gd name="T38" fmla="*/ 3 w 22"/>
                <a:gd name="T39" fmla="*/ 5 h 31"/>
                <a:gd name="T40" fmla="*/ 1 w 22"/>
                <a:gd name="T41" fmla="*/ 5 h 31"/>
                <a:gd name="T42" fmla="*/ 1 w 22"/>
                <a:gd name="T43" fmla="*/ 2 h 31"/>
                <a:gd name="T44" fmla="*/ 0 w 22"/>
                <a:gd name="T45" fmla="*/ 0 h 31"/>
                <a:gd name="T46" fmla="*/ 21 w 22"/>
                <a:gd name="T47" fmla="*/ 30 h 31"/>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22"/>
                <a:gd name="T73" fmla="*/ 0 h 31"/>
                <a:gd name="T74" fmla="*/ 22 w 22"/>
                <a:gd name="T75" fmla="*/ 31 h 31"/>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22" h="31">
                  <a:moveTo>
                    <a:pt x="21" y="30"/>
                  </a:moveTo>
                  <a:lnTo>
                    <a:pt x="19" y="30"/>
                  </a:lnTo>
                  <a:lnTo>
                    <a:pt x="17" y="30"/>
                  </a:lnTo>
                  <a:lnTo>
                    <a:pt x="15" y="30"/>
                  </a:lnTo>
                  <a:lnTo>
                    <a:pt x="14" y="30"/>
                  </a:lnTo>
                  <a:lnTo>
                    <a:pt x="12" y="28"/>
                  </a:lnTo>
                  <a:lnTo>
                    <a:pt x="9" y="28"/>
                  </a:lnTo>
                  <a:lnTo>
                    <a:pt x="9" y="26"/>
                  </a:lnTo>
                  <a:lnTo>
                    <a:pt x="7" y="26"/>
                  </a:lnTo>
                  <a:lnTo>
                    <a:pt x="5" y="24"/>
                  </a:lnTo>
                  <a:lnTo>
                    <a:pt x="5" y="22"/>
                  </a:lnTo>
                  <a:lnTo>
                    <a:pt x="3" y="22"/>
                  </a:lnTo>
                  <a:lnTo>
                    <a:pt x="3" y="20"/>
                  </a:lnTo>
                  <a:lnTo>
                    <a:pt x="3" y="17"/>
                  </a:lnTo>
                  <a:lnTo>
                    <a:pt x="3" y="15"/>
                  </a:lnTo>
                  <a:lnTo>
                    <a:pt x="3" y="13"/>
                  </a:lnTo>
                  <a:lnTo>
                    <a:pt x="3" y="11"/>
                  </a:lnTo>
                  <a:lnTo>
                    <a:pt x="3" y="9"/>
                  </a:lnTo>
                  <a:lnTo>
                    <a:pt x="3" y="7"/>
                  </a:lnTo>
                  <a:lnTo>
                    <a:pt x="3" y="5"/>
                  </a:lnTo>
                  <a:lnTo>
                    <a:pt x="1" y="5"/>
                  </a:lnTo>
                  <a:lnTo>
                    <a:pt x="1" y="2"/>
                  </a:lnTo>
                  <a:lnTo>
                    <a:pt x="0" y="0"/>
                  </a:lnTo>
                  <a:lnTo>
                    <a:pt x="21" y="30"/>
                  </a:lnTo>
                </a:path>
              </a:pathLst>
            </a:custGeom>
            <a:solidFill>
              <a:srgbClr val="00CC00"/>
            </a:solidFill>
            <a:ln w="12700" cap="rnd" cmpd="sng">
              <a:noFill/>
              <a:prstDash val="solid"/>
              <a:round/>
              <a:headEnd type="none" w="med" len="med"/>
              <a:tailEnd type="none" w="med" len="med"/>
            </a:ln>
          </p:spPr>
          <p:txBody>
            <a:bodyPr/>
            <a:lstStyle/>
            <a:p>
              <a:endParaRPr lang="en-US"/>
            </a:p>
          </p:txBody>
        </p:sp>
        <p:sp>
          <p:nvSpPr>
            <p:cNvPr id="12357" name="Freeform 67"/>
            <p:cNvSpPr>
              <a:spLocks/>
            </p:cNvSpPr>
            <p:nvPr/>
          </p:nvSpPr>
          <p:spPr bwMode="auto">
            <a:xfrm>
              <a:off x="5489" y="2473"/>
              <a:ext cx="30" cy="31"/>
            </a:xfrm>
            <a:custGeom>
              <a:avLst/>
              <a:gdLst>
                <a:gd name="T0" fmla="*/ 22 w 30"/>
                <a:gd name="T1" fmla="*/ 30 h 31"/>
                <a:gd name="T2" fmla="*/ 25 w 30"/>
                <a:gd name="T3" fmla="*/ 28 h 31"/>
                <a:gd name="T4" fmla="*/ 27 w 30"/>
                <a:gd name="T5" fmla="*/ 26 h 31"/>
                <a:gd name="T6" fmla="*/ 27 w 30"/>
                <a:gd name="T7" fmla="*/ 24 h 31"/>
                <a:gd name="T8" fmla="*/ 29 w 30"/>
                <a:gd name="T9" fmla="*/ 24 h 31"/>
                <a:gd name="T10" fmla="*/ 29 w 30"/>
                <a:gd name="T11" fmla="*/ 22 h 31"/>
                <a:gd name="T12" fmla="*/ 29 w 30"/>
                <a:gd name="T13" fmla="*/ 20 h 31"/>
                <a:gd name="T14" fmla="*/ 29 w 30"/>
                <a:gd name="T15" fmla="*/ 17 h 31"/>
                <a:gd name="T16" fmla="*/ 27 w 30"/>
                <a:gd name="T17" fmla="*/ 15 h 31"/>
                <a:gd name="T18" fmla="*/ 27 w 30"/>
                <a:gd name="T19" fmla="*/ 13 h 31"/>
                <a:gd name="T20" fmla="*/ 25 w 30"/>
                <a:gd name="T21" fmla="*/ 13 h 31"/>
                <a:gd name="T22" fmla="*/ 25 w 30"/>
                <a:gd name="T23" fmla="*/ 11 h 31"/>
                <a:gd name="T24" fmla="*/ 22 w 30"/>
                <a:gd name="T25" fmla="*/ 11 h 31"/>
                <a:gd name="T26" fmla="*/ 20 w 30"/>
                <a:gd name="T27" fmla="*/ 9 h 31"/>
                <a:gd name="T28" fmla="*/ 18 w 30"/>
                <a:gd name="T29" fmla="*/ 9 h 31"/>
                <a:gd name="T30" fmla="*/ 16 w 30"/>
                <a:gd name="T31" fmla="*/ 7 h 31"/>
                <a:gd name="T32" fmla="*/ 15 w 30"/>
                <a:gd name="T33" fmla="*/ 7 h 31"/>
                <a:gd name="T34" fmla="*/ 12 w 30"/>
                <a:gd name="T35" fmla="*/ 7 h 31"/>
                <a:gd name="T36" fmla="*/ 12 w 30"/>
                <a:gd name="T37" fmla="*/ 5 h 31"/>
                <a:gd name="T38" fmla="*/ 10 w 30"/>
                <a:gd name="T39" fmla="*/ 5 h 31"/>
                <a:gd name="T40" fmla="*/ 8 w 30"/>
                <a:gd name="T41" fmla="*/ 5 h 31"/>
                <a:gd name="T42" fmla="*/ 6 w 30"/>
                <a:gd name="T43" fmla="*/ 2 h 31"/>
                <a:gd name="T44" fmla="*/ 4 w 30"/>
                <a:gd name="T45" fmla="*/ 2 h 31"/>
                <a:gd name="T46" fmla="*/ 1 w 30"/>
                <a:gd name="T47" fmla="*/ 2 h 31"/>
                <a:gd name="T48" fmla="*/ 1 w 30"/>
                <a:gd name="T49" fmla="*/ 0 h 31"/>
                <a:gd name="T50" fmla="*/ 0 w 30"/>
                <a:gd name="T51" fmla="*/ 0 h 31"/>
                <a:gd name="T52" fmla="*/ 22 w 30"/>
                <a:gd name="T53" fmla="*/ 30 h 31"/>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30"/>
                <a:gd name="T82" fmla="*/ 0 h 31"/>
                <a:gd name="T83" fmla="*/ 30 w 30"/>
                <a:gd name="T84" fmla="*/ 31 h 31"/>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30" h="31">
                  <a:moveTo>
                    <a:pt x="22" y="30"/>
                  </a:moveTo>
                  <a:lnTo>
                    <a:pt x="25" y="28"/>
                  </a:lnTo>
                  <a:lnTo>
                    <a:pt x="27" y="26"/>
                  </a:lnTo>
                  <a:lnTo>
                    <a:pt x="27" y="24"/>
                  </a:lnTo>
                  <a:lnTo>
                    <a:pt x="29" y="24"/>
                  </a:lnTo>
                  <a:lnTo>
                    <a:pt x="29" y="22"/>
                  </a:lnTo>
                  <a:lnTo>
                    <a:pt x="29" y="20"/>
                  </a:lnTo>
                  <a:lnTo>
                    <a:pt x="29" y="17"/>
                  </a:lnTo>
                  <a:lnTo>
                    <a:pt x="27" y="15"/>
                  </a:lnTo>
                  <a:lnTo>
                    <a:pt x="27" y="13"/>
                  </a:lnTo>
                  <a:lnTo>
                    <a:pt x="25" y="13"/>
                  </a:lnTo>
                  <a:lnTo>
                    <a:pt x="25" y="11"/>
                  </a:lnTo>
                  <a:lnTo>
                    <a:pt x="22" y="11"/>
                  </a:lnTo>
                  <a:lnTo>
                    <a:pt x="20" y="9"/>
                  </a:lnTo>
                  <a:lnTo>
                    <a:pt x="18" y="9"/>
                  </a:lnTo>
                  <a:lnTo>
                    <a:pt x="16" y="7"/>
                  </a:lnTo>
                  <a:lnTo>
                    <a:pt x="15" y="7"/>
                  </a:lnTo>
                  <a:lnTo>
                    <a:pt x="12" y="7"/>
                  </a:lnTo>
                  <a:lnTo>
                    <a:pt x="12" y="5"/>
                  </a:lnTo>
                  <a:lnTo>
                    <a:pt x="10" y="5"/>
                  </a:lnTo>
                  <a:lnTo>
                    <a:pt x="8" y="5"/>
                  </a:lnTo>
                  <a:lnTo>
                    <a:pt x="6" y="2"/>
                  </a:lnTo>
                  <a:lnTo>
                    <a:pt x="4" y="2"/>
                  </a:lnTo>
                  <a:lnTo>
                    <a:pt x="1" y="2"/>
                  </a:lnTo>
                  <a:lnTo>
                    <a:pt x="1" y="0"/>
                  </a:lnTo>
                  <a:lnTo>
                    <a:pt x="0" y="0"/>
                  </a:lnTo>
                  <a:lnTo>
                    <a:pt x="22" y="30"/>
                  </a:lnTo>
                </a:path>
              </a:pathLst>
            </a:custGeom>
            <a:solidFill>
              <a:srgbClr val="00CC00"/>
            </a:solidFill>
            <a:ln w="12700" cap="rnd" cmpd="sng">
              <a:noFill/>
              <a:prstDash val="solid"/>
              <a:round/>
              <a:headEnd type="none" w="med" len="med"/>
              <a:tailEnd type="none" w="med" len="med"/>
            </a:ln>
          </p:spPr>
          <p:txBody>
            <a:bodyPr/>
            <a:lstStyle/>
            <a:p>
              <a:endParaRPr lang="en-US"/>
            </a:p>
          </p:txBody>
        </p:sp>
        <p:sp>
          <p:nvSpPr>
            <p:cNvPr id="12358" name="Freeform 68"/>
            <p:cNvSpPr>
              <a:spLocks/>
            </p:cNvSpPr>
            <p:nvPr/>
          </p:nvSpPr>
          <p:spPr bwMode="auto">
            <a:xfrm>
              <a:off x="5394" y="2544"/>
              <a:ext cx="21" cy="40"/>
            </a:xfrm>
            <a:custGeom>
              <a:avLst/>
              <a:gdLst>
                <a:gd name="T0" fmla="*/ 20 w 21"/>
                <a:gd name="T1" fmla="*/ 39 h 40"/>
                <a:gd name="T2" fmla="*/ 19 w 21"/>
                <a:gd name="T3" fmla="*/ 39 h 40"/>
                <a:gd name="T4" fmla="*/ 17 w 21"/>
                <a:gd name="T5" fmla="*/ 39 h 40"/>
                <a:gd name="T6" fmla="*/ 15 w 21"/>
                <a:gd name="T7" fmla="*/ 39 h 40"/>
                <a:gd name="T8" fmla="*/ 15 w 21"/>
                <a:gd name="T9" fmla="*/ 37 h 40"/>
                <a:gd name="T10" fmla="*/ 13 w 21"/>
                <a:gd name="T11" fmla="*/ 37 h 40"/>
                <a:gd name="T12" fmla="*/ 12 w 21"/>
                <a:gd name="T13" fmla="*/ 37 h 40"/>
                <a:gd name="T14" fmla="*/ 12 w 21"/>
                <a:gd name="T15" fmla="*/ 34 h 40"/>
                <a:gd name="T16" fmla="*/ 10 w 21"/>
                <a:gd name="T17" fmla="*/ 34 h 40"/>
                <a:gd name="T18" fmla="*/ 8 w 21"/>
                <a:gd name="T19" fmla="*/ 32 h 40"/>
                <a:gd name="T20" fmla="*/ 6 w 21"/>
                <a:gd name="T21" fmla="*/ 30 h 40"/>
                <a:gd name="T22" fmla="*/ 6 w 21"/>
                <a:gd name="T23" fmla="*/ 28 h 40"/>
                <a:gd name="T24" fmla="*/ 4 w 21"/>
                <a:gd name="T25" fmla="*/ 28 h 40"/>
                <a:gd name="T26" fmla="*/ 4 w 21"/>
                <a:gd name="T27" fmla="*/ 25 h 40"/>
                <a:gd name="T28" fmla="*/ 4 w 21"/>
                <a:gd name="T29" fmla="*/ 23 h 40"/>
                <a:gd name="T30" fmla="*/ 4 w 21"/>
                <a:gd name="T31" fmla="*/ 21 h 40"/>
                <a:gd name="T32" fmla="*/ 4 w 21"/>
                <a:gd name="T33" fmla="*/ 18 h 40"/>
                <a:gd name="T34" fmla="*/ 4 w 21"/>
                <a:gd name="T35" fmla="*/ 16 h 40"/>
                <a:gd name="T36" fmla="*/ 4 w 21"/>
                <a:gd name="T37" fmla="*/ 14 h 40"/>
                <a:gd name="T38" fmla="*/ 4 w 21"/>
                <a:gd name="T39" fmla="*/ 12 h 40"/>
                <a:gd name="T40" fmla="*/ 4 w 21"/>
                <a:gd name="T41" fmla="*/ 10 h 40"/>
                <a:gd name="T42" fmla="*/ 4 w 21"/>
                <a:gd name="T43" fmla="*/ 7 h 40"/>
                <a:gd name="T44" fmla="*/ 4 w 21"/>
                <a:gd name="T45" fmla="*/ 5 h 40"/>
                <a:gd name="T46" fmla="*/ 4 w 21"/>
                <a:gd name="T47" fmla="*/ 2 h 40"/>
                <a:gd name="T48" fmla="*/ 2 w 21"/>
                <a:gd name="T49" fmla="*/ 2 h 40"/>
                <a:gd name="T50" fmla="*/ 2 w 21"/>
                <a:gd name="T51" fmla="*/ 0 h 40"/>
                <a:gd name="T52" fmla="*/ 0 w 21"/>
                <a:gd name="T53" fmla="*/ 0 h 40"/>
                <a:gd name="T54" fmla="*/ 20 w 21"/>
                <a:gd name="T55" fmla="*/ 39 h 40"/>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21"/>
                <a:gd name="T85" fmla="*/ 0 h 40"/>
                <a:gd name="T86" fmla="*/ 21 w 21"/>
                <a:gd name="T87" fmla="*/ 40 h 40"/>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21" h="40">
                  <a:moveTo>
                    <a:pt x="20" y="39"/>
                  </a:moveTo>
                  <a:lnTo>
                    <a:pt x="19" y="39"/>
                  </a:lnTo>
                  <a:lnTo>
                    <a:pt x="17" y="39"/>
                  </a:lnTo>
                  <a:lnTo>
                    <a:pt x="15" y="39"/>
                  </a:lnTo>
                  <a:lnTo>
                    <a:pt x="15" y="37"/>
                  </a:lnTo>
                  <a:lnTo>
                    <a:pt x="13" y="37"/>
                  </a:lnTo>
                  <a:lnTo>
                    <a:pt x="12" y="37"/>
                  </a:lnTo>
                  <a:lnTo>
                    <a:pt x="12" y="34"/>
                  </a:lnTo>
                  <a:lnTo>
                    <a:pt x="10" y="34"/>
                  </a:lnTo>
                  <a:lnTo>
                    <a:pt x="8" y="32"/>
                  </a:lnTo>
                  <a:lnTo>
                    <a:pt x="6" y="30"/>
                  </a:lnTo>
                  <a:lnTo>
                    <a:pt x="6" y="28"/>
                  </a:lnTo>
                  <a:lnTo>
                    <a:pt x="4" y="28"/>
                  </a:lnTo>
                  <a:lnTo>
                    <a:pt x="4" y="25"/>
                  </a:lnTo>
                  <a:lnTo>
                    <a:pt x="4" y="23"/>
                  </a:lnTo>
                  <a:lnTo>
                    <a:pt x="4" y="21"/>
                  </a:lnTo>
                  <a:lnTo>
                    <a:pt x="4" y="18"/>
                  </a:lnTo>
                  <a:lnTo>
                    <a:pt x="4" y="16"/>
                  </a:lnTo>
                  <a:lnTo>
                    <a:pt x="4" y="14"/>
                  </a:lnTo>
                  <a:lnTo>
                    <a:pt x="4" y="12"/>
                  </a:lnTo>
                  <a:lnTo>
                    <a:pt x="4" y="10"/>
                  </a:lnTo>
                  <a:lnTo>
                    <a:pt x="4" y="7"/>
                  </a:lnTo>
                  <a:lnTo>
                    <a:pt x="4" y="5"/>
                  </a:lnTo>
                  <a:lnTo>
                    <a:pt x="4" y="2"/>
                  </a:lnTo>
                  <a:lnTo>
                    <a:pt x="2" y="2"/>
                  </a:lnTo>
                  <a:lnTo>
                    <a:pt x="2" y="0"/>
                  </a:lnTo>
                  <a:lnTo>
                    <a:pt x="0" y="0"/>
                  </a:lnTo>
                  <a:lnTo>
                    <a:pt x="20" y="39"/>
                  </a:lnTo>
                </a:path>
              </a:pathLst>
            </a:custGeom>
            <a:solidFill>
              <a:srgbClr val="00CC00"/>
            </a:solidFill>
            <a:ln w="12700" cap="rnd" cmpd="sng">
              <a:noFill/>
              <a:prstDash val="solid"/>
              <a:round/>
              <a:headEnd type="none" w="med" len="med"/>
              <a:tailEnd type="none" w="med" len="med"/>
            </a:ln>
          </p:spPr>
          <p:txBody>
            <a:bodyPr/>
            <a:lstStyle/>
            <a:p>
              <a:endParaRPr lang="en-US"/>
            </a:p>
          </p:txBody>
        </p:sp>
        <p:sp>
          <p:nvSpPr>
            <p:cNvPr id="12359" name="Freeform 69"/>
            <p:cNvSpPr>
              <a:spLocks/>
            </p:cNvSpPr>
            <p:nvPr/>
          </p:nvSpPr>
          <p:spPr bwMode="auto">
            <a:xfrm>
              <a:off x="5394" y="2544"/>
              <a:ext cx="25" cy="40"/>
            </a:xfrm>
            <a:custGeom>
              <a:avLst/>
              <a:gdLst>
                <a:gd name="T0" fmla="*/ 21 w 25"/>
                <a:gd name="T1" fmla="*/ 39 h 40"/>
                <a:gd name="T2" fmla="*/ 21 w 25"/>
                <a:gd name="T3" fmla="*/ 37 h 40"/>
                <a:gd name="T4" fmla="*/ 24 w 25"/>
                <a:gd name="T5" fmla="*/ 34 h 40"/>
                <a:gd name="T6" fmla="*/ 24 w 25"/>
                <a:gd name="T7" fmla="*/ 32 h 40"/>
                <a:gd name="T8" fmla="*/ 24 w 25"/>
                <a:gd name="T9" fmla="*/ 30 h 40"/>
                <a:gd name="T10" fmla="*/ 24 w 25"/>
                <a:gd name="T11" fmla="*/ 28 h 40"/>
                <a:gd name="T12" fmla="*/ 24 w 25"/>
                <a:gd name="T13" fmla="*/ 25 h 40"/>
                <a:gd name="T14" fmla="*/ 24 w 25"/>
                <a:gd name="T15" fmla="*/ 23 h 40"/>
                <a:gd name="T16" fmla="*/ 21 w 25"/>
                <a:gd name="T17" fmla="*/ 21 h 40"/>
                <a:gd name="T18" fmla="*/ 21 w 25"/>
                <a:gd name="T19" fmla="*/ 18 h 40"/>
                <a:gd name="T20" fmla="*/ 21 w 25"/>
                <a:gd name="T21" fmla="*/ 16 h 40"/>
                <a:gd name="T22" fmla="*/ 20 w 25"/>
                <a:gd name="T23" fmla="*/ 14 h 40"/>
                <a:gd name="T24" fmla="*/ 20 w 25"/>
                <a:gd name="T25" fmla="*/ 12 h 40"/>
                <a:gd name="T26" fmla="*/ 18 w 25"/>
                <a:gd name="T27" fmla="*/ 12 h 40"/>
                <a:gd name="T28" fmla="*/ 18 w 25"/>
                <a:gd name="T29" fmla="*/ 10 h 40"/>
                <a:gd name="T30" fmla="*/ 16 w 25"/>
                <a:gd name="T31" fmla="*/ 10 h 40"/>
                <a:gd name="T32" fmla="*/ 16 w 25"/>
                <a:gd name="T33" fmla="*/ 7 h 40"/>
                <a:gd name="T34" fmla="*/ 14 w 25"/>
                <a:gd name="T35" fmla="*/ 7 h 40"/>
                <a:gd name="T36" fmla="*/ 12 w 25"/>
                <a:gd name="T37" fmla="*/ 5 h 40"/>
                <a:gd name="T38" fmla="*/ 10 w 25"/>
                <a:gd name="T39" fmla="*/ 5 h 40"/>
                <a:gd name="T40" fmla="*/ 8 w 25"/>
                <a:gd name="T41" fmla="*/ 2 h 40"/>
                <a:gd name="T42" fmla="*/ 6 w 25"/>
                <a:gd name="T43" fmla="*/ 2 h 40"/>
                <a:gd name="T44" fmla="*/ 4 w 25"/>
                <a:gd name="T45" fmla="*/ 2 h 40"/>
                <a:gd name="T46" fmla="*/ 2 w 25"/>
                <a:gd name="T47" fmla="*/ 0 h 40"/>
                <a:gd name="T48" fmla="*/ 0 w 25"/>
                <a:gd name="T49" fmla="*/ 0 h 40"/>
                <a:gd name="T50" fmla="*/ 21 w 25"/>
                <a:gd name="T51" fmla="*/ 39 h 40"/>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25"/>
                <a:gd name="T79" fmla="*/ 0 h 40"/>
                <a:gd name="T80" fmla="*/ 25 w 25"/>
                <a:gd name="T81" fmla="*/ 40 h 40"/>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25" h="40">
                  <a:moveTo>
                    <a:pt x="21" y="39"/>
                  </a:moveTo>
                  <a:lnTo>
                    <a:pt x="21" y="37"/>
                  </a:lnTo>
                  <a:lnTo>
                    <a:pt x="24" y="34"/>
                  </a:lnTo>
                  <a:lnTo>
                    <a:pt x="24" y="32"/>
                  </a:lnTo>
                  <a:lnTo>
                    <a:pt x="24" y="30"/>
                  </a:lnTo>
                  <a:lnTo>
                    <a:pt x="24" y="28"/>
                  </a:lnTo>
                  <a:lnTo>
                    <a:pt x="24" y="25"/>
                  </a:lnTo>
                  <a:lnTo>
                    <a:pt x="24" y="23"/>
                  </a:lnTo>
                  <a:lnTo>
                    <a:pt x="21" y="21"/>
                  </a:lnTo>
                  <a:lnTo>
                    <a:pt x="21" y="18"/>
                  </a:lnTo>
                  <a:lnTo>
                    <a:pt x="21" y="16"/>
                  </a:lnTo>
                  <a:lnTo>
                    <a:pt x="20" y="14"/>
                  </a:lnTo>
                  <a:lnTo>
                    <a:pt x="20" y="12"/>
                  </a:lnTo>
                  <a:lnTo>
                    <a:pt x="18" y="12"/>
                  </a:lnTo>
                  <a:lnTo>
                    <a:pt x="18" y="10"/>
                  </a:lnTo>
                  <a:lnTo>
                    <a:pt x="16" y="10"/>
                  </a:lnTo>
                  <a:lnTo>
                    <a:pt x="16" y="7"/>
                  </a:lnTo>
                  <a:lnTo>
                    <a:pt x="14" y="7"/>
                  </a:lnTo>
                  <a:lnTo>
                    <a:pt x="12" y="5"/>
                  </a:lnTo>
                  <a:lnTo>
                    <a:pt x="10" y="5"/>
                  </a:lnTo>
                  <a:lnTo>
                    <a:pt x="8" y="2"/>
                  </a:lnTo>
                  <a:lnTo>
                    <a:pt x="6" y="2"/>
                  </a:lnTo>
                  <a:lnTo>
                    <a:pt x="4" y="2"/>
                  </a:lnTo>
                  <a:lnTo>
                    <a:pt x="2" y="0"/>
                  </a:lnTo>
                  <a:lnTo>
                    <a:pt x="0" y="0"/>
                  </a:lnTo>
                  <a:lnTo>
                    <a:pt x="21" y="39"/>
                  </a:lnTo>
                </a:path>
              </a:pathLst>
            </a:custGeom>
            <a:solidFill>
              <a:srgbClr val="00CC00"/>
            </a:solidFill>
            <a:ln w="12700" cap="rnd" cmpd="sng">
              <a:noFill/>
              <a:prstDash val="solid"/>
              <a:round/>
              <a:headEnd type="none" w="med" len="med"/>
              <a:tailEnd type="none" w="med" len="med"/>
            </a:ln>
          </p:spPr>
          <p:txBody>
            <a:bodyPr/>
            <a:lstStyle/>
            <a:p>
              <a:endParaRPr lang="en-US"/>
            </a:p>
          </p:txBody>
        </p:sp>
        <p:sp>
          <p:nvSpPr>
            <p:cNvPr id="12360" name="Freeform 70"/>
            <p:cNvSpPr>
              <a:spLocks/>
            </p:cNvSpPr>
            <p:nvPr/>
          </p:nvSpPr>
          <p:spPr bwMode="auto">
            <a:xfrm>
              <a:off x="5534" y="2567"/>
              <a:ext cx="20" cy="34"/>
            </a:xfrm>
            <a:custGeom>
              <a:avLst/>
              <a:gdLst>
                <a:gd name="T0" fmla="*/ 19 w 20"/>
                <a:gd name="T1" fmla="*/ 33 h 34"/>
                <a:gd name="T2" fmla="*/ 17 w 20"/>
                <a:gd name="T3" fmla="*/ 33 h 34"/>
                <a:gd name="T4" fmla="*/ 15 w 20"/>
                <a:gd name="T5" fmla="*/ 33 h 34"/>
                <a:gd name="T6" fmla="*/ 13 w 20"/>
                <a:gd name="T7" fmla="*/ 33 h 34"/>
                <a:gd name="T8" fmla="*/ 11 w 20"/>
                <a:gd name="T9" fmla="*/ 33 h 34"/>
                <a:gd name="T10" fmla="*/ 9 w 20"/>
                <a:gd name="T11" fmla="*/ 31 h 34"/>
                <a:gd name="T12" fmla="*/ 8 w 20"/>
                <a:gd name="T13" fmla="*/ 31 h 34"/>
                <a:gd name="T14" fmla="*/ 6 w 20"/>
                <a:gd name="T15" fmla="*/ 31 h 34"/>
                <a:gd name="T16" fmla="*/ 4 w 20"/>
                <a:gd name="T17" fmla="*/ 28 h 34"/>
                <a:gd name="T18" fmla="*/ 2 w 20"/>
                <a:gd name="T19" fmla="*/ 28 h 34"/>
                <a:gd name="T20" fmla="*/ 2 w 20"/>
                <a:gd name="T21" fmla="*/ 26 h 34"/>
                <a:gd name="T22" fmla="*/ 0 w 20"/>
                <a:gd name="T23" fmla="*/ 26 h 34"/>
                <a:gd name="T24" fmla="*/ 0 w 20"/>
                <a:gd name="T25" fmla="*/ 25 h 34"/>
                <a:gd name="T26" fmla="*/ 0 w 20"/>
                <a:gd name="T27" fmla="*/ 22 h 34"/>
                <a:gd name="T28" fmla="*/ 0 w 20"/>
                <a:gd name="T29" fmla="*/ 20 h 34"/>
                <a:gd name="T30" fmla="*/ 2 w 20"/>
                <a:gd name="T31" fmla="*/ 18 h 34"/>
                <a:gd name="T32" fmla="*/ 2 w 20"/>
                <a:gd name="T33" fmla="*/ 15 h 34"/>
                <a:gd name="T34" fmla="*/ 2 w 20"/>
                <a:gd name="T35" fmla="*/ 13 h 34"/>
                <a:gd name="T36" fmla="*/ 2 w 20"/>
                <a:gd name="T37" fmla="*/ 12 h 34"/>
                <a:gd name="T38" fmla="*/ 2 w 20"/>
                <a:gd name="T39" fmla="*/ 9 h 34"/>
                <a:gd name="T40" fmla="*/ 2 w 20"/>
                <a:gd name="T41" fmla="*/ 7 h 34"/>
                <a:gd name="T42" fmla="*/ 2 w 20"/>
                <a:gd name="T43" fmla="*/ 5 h 34"/>
                <a:gd name="T44" fmla="*/ 0 w 20"/>
                <a:gd name="T45" fmla="*/ 2 h 34"/>
                <a:gd name="T46" fmla="*/ 0 w 20"/>
                <a:gd name="T47" fmla="*/ 0 h 34"/>
                <a:gd name="T48" fmla="*/ 19 w 20"/>
                <a:gd name="T49" fmla="*/ 33 h 34"/>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20"/>
                <a:gd name="T76" fmla="*/ 0 h 34"/>
                <a:gd name="T77" fmla="*/ 20 w 20"/>
                <a:gd name="T78" fmla="*/ 34 h 34"/>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20" h="34">
                  <a:moveTo>
                    <a:pt x="19" y="33"/>
                  </a:moveTo>
                  <a:lnTo>
                    <a:pt x="17" y="33"/>
                  </a:lnTo>
                  <a:lnTo>
                    <a:pt x="15" y="33"/>
                  </a:lnTo>
                  <a:lnTo>
                    <a:pt x="13" y="33"/>
                  </a:lnTo>
                  <a:lnTo>
                    <a:pt x="11" y="33"/>
                  </a:lnTo>
                  <a:lnTo>
                    <a:pt x="9" y="31"/>
                  </a:lnTo>
                  <a:lnTo>
                    <a:pt x="8" y="31"/>
                  </a:lnTo>
                  <a:lnTo>
                    <a:pt x="6" y="31"/>
                  </a:lnTo>
                  <a:lnTo>
                    <a:pt x="4" y="28"/>
                  </a:lnTo>
                  <a:lnTo>
                    <a:pt x="2" y="28"/>
                  </a:lnTo>
                  <a:lnTo>
                    <a:pt x="2" y="26"/>
                  </a:lnTo>
                  <a:lnTo>
                    <a:pt x="0" y="26"/>
                  </a:lnTo>
                  <a:lnTo>
                    <a:pt x="0" y="25"/>
                  </a:lnTo>
                  <a:lnTo>
                    <a:pt x="0" y="22"/>
                  </a:lnTo>
                  <a:lnTo>
                    <a:pt x="0" y="20"/>
                  </a:lnTo>
                  <a:lnTo>
                    <a:pt x="2" y="18"/>
                  </a:lnTo>
                  <a:lnTo>
                    <a:pt x="2" y="15"/>
                  </a:lnTo>
                  <a:lnTo>
                    <a:pt x="2" y="13"/>
                  </a:lnTo>
                  <a:lnTo>
                    <a:pt x="2" y="12"/>
                  </a:lnTo>
                  <a:lnTo>
                    <a:pt x="2" y="9"/>
                  </a:lnTo>
                  <a:lnTo>
                    <a:pt x="2" y="7"/>
                  </a:lnTo>
                  <a:lnTo>
                    <a:pt x="2" y="5"/>
                  </a:lnTo>
                  <a:lnTo>
                    <a:pt x="0" y="2"/>
                  </a:lnTo>
                  <a:lnTo>
                    <a:pt x="0" y="0"/>
                  </a:lnTo>
                  <a:lnTo>
                    <a:pt x="19" y="33"/>
                  </a:lnTo>
                </a:path>
              </a:pathLst>
            </a:custGeom>
            <a:solidFill>
              <a:srgbClr val="00CC00"/>
            </a:solidFill>
            <a:ln w="12700" cap="rnd" cmpd="sng">
              <a:noFill/>
              <a:prstDash val="solid"/>
              <a:round/>
              <a:headEnd type="none" w="med" len="med"/>
              <a:tailEnd type="none" w="med" len="med"/>
            </a:ln>
          </p:spPr>
          <p:txBody>
            <a:bodyPr/>
            <a:lstStyle/>
            <a:p>
              <a:endParaRPr lang="en-US"/>
            </a:p>
          </p:txBody>
        </p:sp>
        <p:sp>
          <p:nvSpPr>
            <p:cNvPr id="12361" name="Freeform 71"/>
            <p:cNvSpPr>
              <a:spLocks/>
            </p:cNvSpPr>
            <p:nvPr/>
          </p:nvSpPr>
          <p:spPr bwMode="auto">
            <a:xfrm>
              <a:off x="5534" y="2567"/>
              <a:ext cx="25" cy="34"/>
            </a:xfrm>
            <a:custGeom>
              <a:avLst/>
              <a:gdLst>
                <a:gd name="T0" fmla="*/ 20 w 25"/>
                <a:gd name="T1" fmla="*/ 33 h 34"/>
                <a:gd name="T2" fmla="*/ 23 w 25"/>
                <a:gd name="T3" fmla="*/ 33 h 34"/>
                <a:gd name="T4" fmla="*/ 23 w 25"/>
                <a:gd name="T5" fmla="*/ 31 h 34"/>
                <a:gd name="T6" fmla="*/ 23 w 25"/>
                <a:gd name="T7" fmla="*/ 28 h 34"/>
                <a:gd name="T8" fmla="*/ 24 w 25"/>
                <a:gd name="T9" fmla="*/ 26 h 34"/>
                <a:gd name="T10" fmla="*/ 24 w 25"/>
                <a:gd name="T11" fmla="*/ 25 h 34"/>
                <a:gd name="T12" fmla="*/ 23 w 25"/>
                <a:gd name="T13" fmla="*/ 25 h 34"/>
                <a:gd name="T14" fmla="*/ 23 w 25"/>
                <a:gd name="T15" fmla="*/ 22 h 34"/>
                <a:gd name="T16" fmla="*/ 23 w 25"/>
                <a:gd name="T17" fmla="*/ 20 h 34"/>
                <a:gd name="T18" fmla="*/ 20 w 25"/>
                <a:gd name="T19" fmla="*/ 20 h 34"/>
                <a:gd name="T20" fmla="*/ 20 w 25"/>
                <a:gd name="T21" fmla="*/ 18 h 34"/>
                <a:gd name="T22" fmla="*/ 18 w 25"/>
                <a:gd name="T23" fmla="*/ 18 h 34"/>
                <a:gd name="T24" fmla="*/ 18 w 25"/>
                <a:gd name="T25" fmla="*/ 15 h 34"/>
                <a:gd name="T26" fmla="*/ 16 w 25"/>
                <a:gd name="T27" fmla="*/ 15 h 34"/>
                <a:gd name="T28" fmla="*/ 16 w 25"/>
                <a:gd name="T29" fmla="*/ 13 h 34"/>
                <a:gd name="T30" fmla="*/ 14 w 25"/>
                <a:gd name="T31" fmla="*/ 13 h 34"/>
                <a:gd name="T32" fmla="*/ 14 w 25"/>
                <a:gd name="T33" fmla="*/ 12 h 34"/>
                <a:gd name="T34" fmla="*/ 12 w 25"/>
                <a:gd name="T35" fmla="*/ 12 h 34"/>
                <a:gd name="T36" fmla="*/ 10 w 25"/>
                <a:gd name="T37" fmla="*/ 12 h 34"/>
                <a:gd name="T38" fmla="*/ 10 w 25"/>
                <a:gd name="T39" fmla="*/ 9 h 34"/>
                <a:gd name="T40" fmla="*/ 8 w 25"/>
                <a:gd name="T41" fmla="*/ 9 h 34"/>
                <a:gd name="T42" fmla="*/ 6 w 25"/>
                <a:gd name="T43" fmla="*/ 7 h 34"/>
                <a:gd name="T44" fmla="*/ 4 w 25"/>
                <a:gd name="T45" fmla="*/ 7 h 34"/>
                <a:gd name="T46" fmla="*/ 4 w 25"/>
                <a:gd name="T47" fmla="*/ 5 h 34"/>
                <a:gd name="T48" fmla="*/ 2 w 25"/>
                <a:gd name="T49" fmla="*/ 5 h 34"/>
                <a:gd name="T50" fmla="*/ 2 w 25"/>
                <a:gd name="T51" fmla="*/ 2 h 34"/>
                <a:gd name="T52" fmla="*/ 0 w 25"/>
                <a:gd name="T53" fmla="*/ 0 h 34"/>
                <a:gd name="T54" fmla="*/ 20 w 25"/>
                <a:gd name="T55" fmla="*/ 33 h 34"/>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25"/>
                <a:gd name="T85" fmla="*/ 0 h 34"/>
                <a:gd name="T86" fmla="*/ 25 w 25"/>
                <a:gd name="T87" fmla="*/ 34 h 34"/>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25" h="34">
                  <a:moveTo>
                    <a:pt x="20" y="33"/>
                  </a:moveTo>
                  <a:lnTo>
                    <a:pt x="23" y="33"/>
                  </a:lnTo>
                  <a:lnTo>
                    <a:pt x="23" y="31"/>
                  </a:lnTo>
                  <a:lnTo>
                    <a:pt x="23" y="28"/>
                  </a:lnTo>
                  <a:lnTo>
                    <a:pt x="24" y="26"/>
                  </a:lnTo>
                  <a:lnTo>
                    <a:pt x="24" y="25"/>
                  </a:lnTo>
                  <a:lnTo>
                    <a:pt x="23" y="25"/>
                  </a:lnTo>
                  <a:lnTo>
                    <a:pt x="23" y="22"/>
                  </a:lnTo>
                  <a:lnTo>
                    <a:pt x="23" y="20"/>
                  </a:lnTo>
                  <a:lnTo>
                    <a:pt x="20" y="20"/>
                  </a:lnTo>
                  <a:lnTo>
                    <a:pt x="20" y="18"/>
                  </a:lnTo>
                  <a:lnTo>
                    <a:pt x="18" y="18"/>
                  </a:lnTo>
                  <a:lnTo>
                    <a:pt x="18" y="15"/>
                  </a:lnTo>
                  <a:lnTo>
                    <a:pt x="16" y="15"/>
                  </a:lnTo>
                  <a:lnTo>
                    <a:pt x="16" y="13"/>
                  </a:lnTo>
                  <a:lnTo>
                    <a:pt x="14" y="13"/>
                  </a:lnTo>
                  <a:lnTo>
                    <a:pt x="14" y="12"/>
                  </a:lnTo>
                  <a:lnTo>
                    <a:pt x="12" y="12"/>
                  </a:lnTo>
                  <a:lnTo>
                    <a:pt x="10" y="12"/>
                  </a:lnTo>
                  <a:lnTo>
                    <a:pt x="10" y="9"/>
                  </a:lnTo>
                  <a:lnTo>
                    <a:pt x="8" y="9"/>
                  </a:lnTo>
                  <a:lnTo>
                    <a:pt x="6" y="7"/>
                  </a:lnTo>
                  <a:lnTo>
                    <a:pt x="4" y="7"/>
                  </a:lnTo>
                  <a:lnTo>
                    <a:pt x="4" y="5"/>
                  </a:lnTo>
                  <a:lnTo>
                    <a:pt x="2" y="5"/>
                  </a:lnTo>
                  <a:lnTo>
                    <a:pt x="2" y="2"/>
                  </a:lnTo>
                  <a:lnTo>
                    <a:pt x="0" y="0"/>
                  </a:lnTo>
                  <a:lnTo>
                    <a:pt x="20" y="33"/>
                  </a:lnTo>
                </a:path>
              </a:pathLst>
            </a:custGeom>
            <a:solidFill>
              <a:srgbClr val="00CC00"/>
            </a:solidFill>
            <a:ln w="12700" cap="rnd" cmpd="sng">
              <a:noFill/>
              <a:prstDash val="solid"/>
              <a:round/>
              <a:headEnd type="none" w="med" len="med"/>
              <a:tailEnd type="none" w="med" len="med"/>
            </a:ln>
          </p:spPr>
          <p:txBody>
            <a:bodyPr/>
            <a:lstStyle/>
            <a:p>
              <a:endParaRPr lang="en-US"/>
            </a:p>
          </p:txBody>
        </p:sp>
        <p:sp>
          <p:nvSpPr>
            <p:cNvPr id="12362" name="Freeform 72"/>
            <p:cNvSpPr>
              <a:spLocks/>
            </p:cNvSpPr>
            <p:nvPr/>
          </p:nvSpPr>
          <p:spPr bwMode="auto">
            <a:xfrm>
              <a:off x="4594" y="2082"/>
              <a:ext cx="573" cy="659"/>
            </a:xfrm>
            <a:custGeom>
              <a:avLst/>
              <a:gdLst>
                <a:gd name="T0" fmla="*/ 0 w 573"/>
                <a:gd name="T1" fmla="*/ 653 h 659"/>
                <a:gd name="T2" fmla="*/ 0 w 573"/>
                <a:gd name="T3" fmla="*/ 618 h 659"/>
                <a:gd name="T4" fmla="*/ 445 w 573"/>
                <a:gd name="T5" fmla="*/ 618 h 659"/>
                <a:gd name="T6" fmla="*/ 456 w 573"/>
                <a:gd name="T7" fmla="*/ 615 h 659"/>
                <a:gd name="T8" fmla="*/ 462 w 573"/>
                <a:gd name="T9" fmla="*/ 613 h 659"/>
                <a:gd name="T10" fmla="*/ 465 w 573"/>
                <a:gd name="T11" fmla="*/ 601 h 659"/>
                <a:gd name="T12" fmla="*/ 465 w 573"/>
                <a:gd name="T13" fmla="*/ 29 h 659"/>
                <a:gd name="T14" fmla="*/ 471 w 573"/>
                <a:gd name="T15" fmla="*/ 12 h 659"/>
                <a:gd name="T16" fmla="*/ 482 w 573"/>
                <a:gd name="T17" fmla="*/ 6 h 659"/>
                <a:gd name="T18" fmla="*/ 488 w 573"/>
                <a:gd name="T19" fmla="*/ 6 h 659"/>
                <a:gd name="T20" fmla="*/ 501 w 573"/>
                <a:gd name="T21" fmla="*/ 0 h 659"/>
                <a:gd name="T22" fmla="*/ 572 w 573"/>
                <a:gd name="T23" fmla="*/ 0 h 659"/>
                <a:gd name="T24" fmla="*/ 572 w 573"/>
                <a:gd name="T25" fmla="*/ 29 h 659"/>
                <a:gd name="T26" fmla="*/ 521 w 573"/>
                <a:gd name="T27" fmla="*/ 29 h 659"/>
                <a:gd name="T28" fmla="*/ 512 w 573"/>
                <a:gd name="T29" fmla="*/ 46 h 659"/>
                <a:gd name="T30" fmla="*/ 507 w 573"/>
                <a:gd name="T31" fmla="*/ 49 h 659"/>
                <a:gd name="T32" fmla="*/ 501 w 573"/>
                <a:gd name="T33" fmla="*/ 57 h 659"/>
                <a:gd name="T34" fmla="*/ 501 w 573"/>
                <a:gd name="T35" fmla="*/ 638 h 659"/>
                <a:gd name="T36" fmla="*/ 493 w 573"/>
                <a:gd name="T37" fmla="*/ 647 h 659"/>
                <a:gd name="T38" fmla="*/ 479 w 573"/>
                <a:gd name="T39" fmla="*/ 653 h 659"/>
                <a:gd name="T40" fmla="*/ 454 w 573"/>
                <a:gd name="T41" fmla="*/ 658 h 659"/>
                <a:gd name="T42" fmla="*/ 0 w 573"/>
                <a:gd name="T43" fmla="*/ 658 h 659"/>
                <a:gd name="T44" fmla="*/ 0 w 573"/>
                <a:gd name="T45" fmla="*/ 653 h 659"/>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573"/>
                <a:gd name="T70" fmla="*/ 0 h 659"/>
                <a:gd name="T71" fmla="*/ 573 w 573"/>
                <a:gd name="T72" fmla="*/ 659 h 659"/>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573" h="659">
                  <a:moveTo>
                    <a:pt x="0" y="653"/>
                  </a:moveTo>
                  <a:lnTo>
                    <a:pt x="0" y="618"/>
                  </a:lnTo>
                  <a:lnTo>
                    <a:pt x="445" y="618"/>
                  </a:lnTo>
                  <a:lnTo>
                    <a:pt x="456" y="615"/>
                  </a:lnTo>
                  <a:lnTo>
                    <a:pt x="462" y="613"/>
                  </a:lnTo>
                  <a:lnTo>
                    <a:pt x="465" y="601"/>
                  </a:lnTo>
                  <a:lnTo>
                    <a:pt x="465" y="29"/>
                  </a:lnTo>
                  <a:lnTo>
                    <a:pt x="471" y="12"/>
                  </a:lnTo>
                  <a:lnTo>
                    <a:pt x="482" y="6"/>
                  </a:lnTo>
                  <a:lnTo>
                    <a:pt x="488" y="6"/>
                  </a:lnTo>
                  <a:lnTo>
                    <a:pt x="501" y="0"/>
                  </a:lnTo>
                  <a:lnTo>
                    <a:pt x="572" y="0"/>
                  </a:lnTo>
                  <a:lnTo>
                    <a:pt x="572" y="29"/>
                  </a:lnTo>
                  <a:lnTo>
                    <a:pt x="521" y="29"/>
                  </a:lnTo>
                  <a:lnTo>
                    <a:pt x="512" y="46"/>
                  </a:lnTo>
                  <a:lnTo>
                    <a:pt x="507" y="49"/>
                  </a:lnTo>
                  <a:lnTo>
                    <a:pt x="501" y="57"/>
                  </a:lnTo>
                  <a:lnTo>
                    <a:pt x="501" y="638"/>
                  </a:lnTo>
                  <a:lnTo>
                    <a:pt x="493" y="647"/>
                  </a:lnTo>
                  <a:lnTo>
                    <a:pt x="479" y="653"/>
                  </a:lnTo>
                  <a:lnTo>
                    <a:pt x="454" y="658"/>
                  </a:lnTo>
                  <a:lnTo>
                    <a:pt x="0" y="658"/>
                  </a:lnTo>
                  <a:lnTo>
                    <a:pt x="0" y="653"/>
                  </a:lnTo>
                </a:path>
              </a:pathLst>
            </a:custGeom>
            <a:solidFill>
              <a:srgbClr val="3FFF3F"/>
            </a:solidFill>
            <a:ln w="12700" cap="rnd" cmpd="sng">
              <a:noFill/>
              <a:prstDash val="solid"/>
              <a:round/>
              <a:headEnd type="none" w="med" len="med"/>
              <a:tailEnd type="none" w="med" len="med"/>
            </a:ln>
          </p:spPr>
          <p:txBody>
            <a:bodyPr/>
            <a:lstStyle/>
            <a:p>
              <a:endParaRPr lang="en-US"/>
            </a:p>
          </p:txBody>
        </p:sp>
        <p:sp>
          <p:nvSpPr>
            <p:cNvPr id="12363" name="Freeform 73"/>
            <p:cNvSpPr>
              <a:spLocks/>
            </p:cNvSpPr>
            <p:nvPr/>
          </p:nvSpPr>
          <p:spPr bwMode="auto">
            <a:xfrm>
              <a:off x="5274" y="2111"/>
              <a:ext cx="28" cy="37"/>
            </a:xfrm>
            <a:custGeom>
              <a:avLst/>
              <a:gdLst>
                <a:gd name="T0" fmla="*/ 27 w 28"/>
                <a:gd name="T1" fmla="*/ 36 h 37"/>
                <a:gd name="T2" fmla="*/ 26 w 28"/>
                <a:gd name="T3" fmla="*/ 36 h 37"/>
                <a:gd name="T4" fmla="*/ 23 w 28"/>
                <a:gd name="T5" fmla="*/ 36 h 37"/>
                <a:gd name="T6" fmla="*/ 21 w 28"/>
                <a:gd name="T7" fmla="*/ 36 h 37"/>
                <a:gd name="T8" fmla="*/ 19 w 28"/>
                <a:gd name="T9" fmla="*/ 36 h 37"/>
                <a:gd name="T10" fmla="*/ 17 w 28"/>
                <a:gd name="T11" fmla="*/ 36 h 37"/>
                <a:gd name="T12" fmla="*/ 15 w 28"/>
                <a:gd name="T13" fmla="*/ 34 h 37"/>
                <a:gd name="T14" fmla="*/ 12 w 28"/>
                <a:gd name="T15" fmla="*/ 34 h 37"/>
                <a:gd name="T16" fmla="*/ 11 w 28"/>
                <a:gd name="T17" fmla="*/ 34 h 37"/>
                <a:gd name="T18" fmla="*/ 11 w 28"/>
                <a:gd name="T19" fmla="*/ 31 h 37"/>
                <a:gd name="T20" fmla="*/ 8 w 28"/>
                <a:gd name="T21" fmla="*/ 31 h 37"/>
                <a:gd name="T22" fmla="*/ 8 w 28"/>
                <a:gd name="T23" fmla="*/ 29 h 37"/>
                <a:gd name="T24" fmla="*/ 8 w 28"/>
                <a:gd name="T25" fmla="*/ 27 h 37"/>
                <a:gd name="T26" fmla="*/ 6 w 28"/>
                <a:gd name="T27" fmla="*/ 27 h 37"/>
                <a:gd name="T28" fmla="*/ 6 w 28"/>
                <a:gd name="T29" fmla="*/ 24 h 37"/>
                <a:gd name="T30" fmla="*/ 6 w 28"/>
                <a:gd name="T31" fmla="*/ 22 h 37"/>
                <a:gd name="T32" fmla="*/ 6 w 28"/>
                <a:gd name="T33" fmla="*/ 20 h 37"/>
                <a:gd name="T34" fmla="*/ 6 w 28"/>
                <a:gd name="T35" fmla="*/ 18 h 37"/>
                <a:gd name="T36" fmla="*/ 6 w 28"/>
                <a:gd name="T37" fmla="*/ 16 h 37"/>
                <a:gd name="T38" fmla="*/ 6 w 28"/>
                <a:gd name="T39" fmla="*/ 13 h 37"/>
                <a:gd name="T40" fmla="*/ 6 w 28"/>
                <a:gd name="T41" fmla="*/ 11 h 37"/>
                <a:gd name="T42" fmla="*/ 6 w 28"/>
                <a:gd name="T43" fmla="*/ 9 h 37"/>
                <a:gd name="T44" fmla="*/ 6 w 28"/>
                <a:gd name="T45" fmla="*/ 6 h 37"/>
                <a:gd name="T46" fmla="*/ 4 w 28"/>
                <a:gd name="T47" fmla="*/ 6 h 37"/>
                <a:gd name="T48" fmla="*/ 4 w 28"/>
                <a:gd name="T49" fmla="*/ 5 h 37"/>
                <a:gd name="T50" fmla="*/ 2 w 28"/>
                <a:gd name="T51" fmla="*/ 2 h 37"/>
                <a:gd name="T52" fmla="*/ 0 w 28"/>
                <a:gd name="T53" fmla="*/ 0 h 37"/>
                <a:gd name="T54" fmla="*/ 27 w 28"/>
                <a:gd name="T55" fmla="*/ 36 h 37"/>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28"/>
                <a:gd name="T85" fmla="*/ 0 h 37"/>
                <a:gd name="T86" fmla="*/ 28 w 28"/>
                <a:gd name="T87" fmla="*/ 37 h 37"/>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28" h="37">
                  <a:moveTo>
                    <a:pt x="27" y="36"/>
                  </a:moveTo>
                  <a:lnTo>
                    <a:pt x="26" y="36"/>
                  </a:lnTo>
                  <a:lnTo>
                    <a:pt x="23" y="36"/>
                  </a:lnTo>
                  <a:lnTo>
                    <a:pt x="21" y="36"/>
                  </a:lnTo>
                  <a:lnTo>
                    <a:pt x="19" y="36"/>
                  </a:lnTo>
                  <a:lnTo>
                    <a:pt x="17" y="36"/>
                  </a:lnTo>
                  <a:lnTo>
                    <a:pt x="15" y="34"/>
                  </a:lnTo>
                  <a:lnTo>
                    <a:pt x="12" y="34"/>
                  </a:lnTo>
                  <a:lnTo>
                    <a:pt x="11" y="34"/>
                  </a:lnTo>
                  <a:lnTo>
                    <a:pt x="11" y="31"/>
                  </a:lnTo>
                  <a:lnTo>
                    <a:pt x="8" y="31"/>
                  </a:lnTo>
                  <a:lnTo>
                    <a:pt x="8" y="29"/>
                  </a:lnTo>
                  <a:lnTo>
                    <a:pt x="8" y="27"/>
                  </a:lnTo>
                  <a:lnTo>
                    <a:pt x="6" y="27"/>
                  </a:lnTo>
                  <a:lnTo>
                    <a:pt x="6" y="24"/>
                  </a:lnTo>
                  <a:lnTo>
                    <a:pt x="6" y="22"/>
                  </a:lnTo>
                  <a:lnTo>
                    <a:pt x="6" y="20"/>
                  </a:lnTo>
                  <a:lnTo>
                    <a:pt x="6" y="18"/>
                  </a:lnTo>
                  <a:lnTo>
                    <a:pt x="6" y="16"/>
                  </a:lnTo>
                  <a:lnTo>
                    <a:pt x="6" y="13"/>
                  </a:lnTo>
                  <a:lnTo>
                    <a:pt x="6" y="11"/>
                  </a:lnTo>
                  <a:lnTo>
                    <a:pt x="6" y="9"/>
                  </a:lnTo>
                  <a:lnTo>
                    <a:pt x="6" y="6"/>
                  </a:lnTo>
                  <a:lnTo>
                    <a:pt x="4" y="6"/>
                  </a:lnTo>
                  <a:lnTo>
                    <a:pt x="4" y="5"/>
                  </a:lnTo>
                  <a:lnTo>
                    <a:pt x="2" y="2"/>
                  </a:lnTo>
                  <a:lnTo>
                    <a:pt x="0" y="0"/>
                  </a:lnTo>
                  <a:lnTo>
                    <a:pt x="27" y="36"/>
                  </a:lnTo>
                </a:path>
              </a:pathLst>
            </a:custGeom>
            <a:solidFill>
              <a:srgbClr val="00CC00"/>
            </a:solidFill>
            <a:ln w="12700" cap="rnd" cmpd="sng">
              <a:noFill/>
              <a:prstDash val="solid"/>
              <a:round/>
              <a:headEnd type="none" w="med" len="med"/>
              <a:tailEnd type="none" w="med" len="med"/>
            </a:ln>
          </p:spPr>
          <p:txBody>
            <a:bodyPr/>
            <a:lstStyle/>
            <a:p>
              <a:endParaRPr lang="en-US"/>
            </a:p>
          </p:txBody>
        </p:sp>
        <p:sp>
          <p:nvSpPr>
            <p:cNvPr id="12364" name="Freeform 74"/>
            <p:cNvSpPr>
              <a:spLocks/>
            </p:cNvSpPr>
            <p:nvPr/>
          </p:nvSpPr>
          <p:spPr bwMode="auto">
            <a:xfrm>
              <a:off x="5274" y="2111"/>
              <a:ext cx="37" cy="37"/>
            </a:xfrm>
            <a:custGeom>
              <a:avLst/>
              <a:gdLst>
                <a:gd name="T0" fmla="*/ 29 w 37"/>
                <a:gd name="T1" fmla="*/ 36 h 37"/>
                <a:gd name="T2" fmla="*/ 32 w 37"/>
                <a:gd name="T3" fmla="*/ 34 h 37"/>
                <a:gd name="T4" fmla="*/ 34 w 37"/>
                <a:gd name="T5" fmla="*/ 34 h 37"/>
                <a:gd name="T6" fmla="*/ 34 w 37"/>
                <a:gd name="T7" fmla="*/ 31 h 37"/>
                <a:gd name="T8" fmla="*/ 34 w 37"/>
                <a:gd name="T9" fmla="*/ 29 h 37"/>
                <a:gd name="T10" fmla="*/ 36 w 37"/>
                <a:gd name="T11" fmla="*/ 29 h 37"/>
                <a:gd name="T12" fmla="*/ 36 w 37"/>
                <a:gd name="T13" fmla="*/ 27 h 37"/>
                <a:gd name="T14" fmla="*/ 36 w 37"/>
                <a:gd name="T15" fmla="*/ 24 h 37"/>
                <a:gd name="T16" fmla="*/ 36 w 37"/>
                <a:gd name="T17" fmla="*/ 22 h 37"/>
                <a:gd name="T18" fmla="*/ 34 w 37"/>
                <a:gd name="T19" fmla="*/ 22 h 37"/>
                <a:gd name="T20" fmla="*/ 34 w 37"/>
                <a:gd name="T21" fmla="*/ 20 h 37"/>
                <a:gd name="T22" fmla="*/ 32 w 37"/>
                <a:gd name="T23" fmla="*/ 18 h 37"/>
                <a:gd name="T24" fmla="*/ 29 w 37"/>
                <a:gd name="T25" fmla="*/ 18 h 37"/>
                <a:gd name="T26" fmla="*/ 29 w 37"/>
                <a:gd name="T27" fmla="*/ 16 h 37"/>
                <a:gd name="T28" fmla="*/ 27 w 37"/>
                <a:gd name="T29" fmla="*/ 16 h 37"/>
                <a:gd name="T30" fmla="*/ 25 w 37"/>
                <a:gd name="T31" fmla="*/ 13 h 37"/>
                <a:gd name="T32" fmla="*/ 22 w 37"/>
                <a:gd name="T33" fmla="*/ 13 h 37"/>
                <a:gd name="T34" fmla="*/ 20 w 37"/>
                <a:gd name="T35" fmla="*/ 11 h 37"/>
                <a:gd name="T36" fmla="*/ 18 w 37"/>
                <a:gd name="T37" fmla="*/ 11 h 37"/>
                <a:gd name="T38" fmla="*/ 16 w 37"/>
                <a:gd name="T39" fmla="*/ 9 h 37"/>
                <a:gd name="T40" fmla="*/ 13 w 37"/>
                <a:gd name="T41" fmla="*/ 9 h 37"/>
                <a:gd name="T42" fmla="*/ 11 w 37"/>
                <a:gd name="T43" fmla="*/ 9 h 37"/>
                <a:gd name="T44" fmla="*/ 11 w 37"/>
                <a:gd name="T45" fmla="*/ 6 h 37"/>
                <a:gd name="T46" fmla="*/ 9 w 37"/>
                <a:gd name="T47" fmla="*/ 6 h 37"/>
                <a:gd name="T48" fmla="*/ 6 w 37"/>
                <a:gd name="T49" fmla="*/ 5 h 37"/>
                <a:gd name="T50" fmla="*/ 4 w 37"/>
                <a:gd name="T51" fmla="*/ 5 h 37"/>
                <a:gd name="T52" fmla="*/ 2 w 37"/>
                <a:gd name="T53" fmla="*/ 2 h 37"/>
                <a:gd name="T54" fmla="*/ 0 w 37"/>
                <a:gd name="T55" fmla="*/ 0 h 37"/>
                <a:gd name="T56" fmla="*/ 29 w 37"/>
                <a:gd name="T57" fmla="*/ 36 h 37"/>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37"/>
                <a:gd name="T88" fmla="*/ 0 h 37"/>
                <a:gd name="T89" fmla="*/ 37 w 37"/>
                <a:gd name="T90" fmla="*/ 37 h 37"/>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37" h="37">
                  <a:moveTo>
                    <a:pt x="29" y="36"/>
                  </a:moveTo>
                  <a:lnTo>
                    <a:pt x="32" y="34"/>
                  </a:lnTo>
                  <a:lnTo>
                    <a:pt x="34" y="34"/>
                  </a:lnTo>
                  <a:lnTo>
                    <a:pt x="34" y="31"/>
                  </a:lnTo>
                  <a:lnTo>
                    <a:pt x="34" y="29"/>
                  </a:lnTo>
                  <a:lnTo>
                    <a:pt x="36" y="29"/>
                  </a:lnTo>
                  <a:lnTo>
                    <a:pt x="36" y="27"/>
                  </a:lnTo>
                  <a:lnTo>
                    <a:pt x="36" y="24"/>
                  </a:lnTo>
                  <a:lnTo>
                    <a:pt x="36" y="22"/>
                  </a:lnTo>
                  <a:lnTo>
                    <a:pt x="34" y="22"/>
                  </a:lnTo>
                  <a:lnTo>
                    <a:pt x="34" y="20"/>
                  </a:lnTo>
                  <a:lnTo>
                    <a:pt x="32" y="18"/>
                  </a:lnTo>
                  <a:lnTo>
                    <a:pt x="29" y="18"/>
                  </a:lnTo>
                  <a:lnTo>
                    <a:pt x="29" y="16"/>
                  </a:lnTo>
                  <a:lnTo>
                    <a:pt x="27" y="16"/>
                  </a:lnTo>
                  <a:lnTo>
                    <a:pt x="25" y="13"/>
                  </a:lnTo>
                  <a:lnTo>
                    <a:pt x="22" y="13"/>
                  </a:lnTo>
                  <a:lnTo>
                    <a:pt x="20" y="11"/>
                  </a:lnTo>
                  <a:lnTo>
                    <a:pt x="18" y="11"/>
                  </a:lnTo>
                  <a:lnTo>
                    <a:pt x="16" y="9"/>
                  </a:lnTo>
                  <a:lnTo>
                    <a:pt x="13" y="9"/>
                  </a:lnTo>
                  <a:lnTo>
                    <a:pt x="11" y="9"/>
                  </a:lnTo>
                  <a:lnTo>
                    <a:pt x="11" y="6"/>
                  </a:lnTo>
                  <a:lnTo>
                    <a:pt x="9" y="6"/>
                  </a:lnTo>
                  <a:lnTo>
                    <a:pt x="6" y="5"/>
                  </a:lnTo>
                  <a:lnTo>
                    <a:pt x="4" y="5"/>
                  </a:lnTo>
                  <a:lnTo>
                    <a:pt x="2" y="2"/>
                  </a:lnTo>
                  <a:lnTo>
                    <a:pt x="0" y="0"/>
                  </a:lnTo>
                  <a:lnTo>
                    <a:pt x="29" y="36"/>
                  </a:lnTo>
                </a:path>
              </a:pathLst>
            </a:custGeom>
            <a:solidFill>
              <a:srgbClr val="00CC00"/>
            </a:solidFill>
            <a:ln w="12700" cap="rnd" cmpd="sng">
              <a:noFill/>
              <a:prstDash val="solid"/>
              <a:round/>
              <a:headEnd type="none" w="med" len="med"/>
              <a:tailEnd type="none" w="med" len="med"/>
            </a:ln>
          </p:spPr>
          <p:txBody>
            <a:bodyPr/>
            <a:lstStyle/>
            <a:p>
              <a:endParaRPr lang="en-US"/>
            </a:p>
          </p:txBody>
        </p:sp>
        <p:sp>
          <p:nvSpPr>
            <p:cNvPr id="12365" name="Freeform 75"/>
            <p:cNvSpPr>
              <a:spLocks/>
            </p:cNvSpPr>
            <p:nvPr/>
          </p:nvSpPr>
          <p:spPr bwMode="auto">
            <a:xfrm>
              <a:off x="5329" y="2196"/>
              <a:ext cx="28" cy="29"/>
            </a:xfrm>
            <a:custGeom>
              <a:avLst/>
              <a:gdLst>
                <a:gd name="T0" fmla="*/ 27 w 28"/>
                <a:gd name="T1" fmla="*/ 28 h 29"/>
                <a:gd name="T2" fmla="*/ 25 w 28"/>
                <a:gd name="T3" fmla="*/ 28 h 29"/>
                <a:gd name="T4" fmla="*/ 23 w 28"/>
                <a:gd name="T5" fmla="*/ 28 h 29"/>
                <a:gd name="T6" fmla="*/ 20 w 28"/>
                <a:gd name="T7" fmla="*/ 28 h 29"/>
                <a:gd name="T8" fmla="*/ 19 w 28"/>
                <a:gd name="T9" fmla="*/ 28 h 29"/>
                <a:gd name="T10" fmla="*/ 17 w 28"/>
                <a:gd name="T11" fmla="*/ 28 h 29"/>
                <a:gd name="T12" fmla="*/ 14 w 28"/>
                <a:gd name="T13" fmla="*/ 28 h 29"/>
                <a:gd name="T14" fmla="*/ 12 w 28"/>
                <a:gd name="T15" fmla="*/ 28 h 29"/>
                <a:gd name="T16" fmla="*/ 12 w 28"/>
                <a:gd name="T17" fmla="*/ 26 h 29"/>
                <a:gd name="T18" fmla="*/ 10 w 28"/>
                <a:gd name="T19" fmla="*/ 26 h 29"/>
                <a:gd name="T20" fmla="*/ 8 w 28"/>
                <a:gd name="T21" fmla="*/ 24 h 29"/>
                <a:gd name="T22" fmla="*/ 6 w 28"/>
                <a:gd name="T23" fmla="*/ 24 h 29"/>
                <a:gd name="T24" fmla="*/ 6 w 28"/>
                <a:gd name="T25" fmla="*/ 21 h 29"/>
                <a:gd name="T26" fmla="*/ 6 w 28"/>
                <a:gd name="T27" fmla="*/ 19 h 29"/>
                <a:gd name="T28" fmla="*/ 6 w 28"/>
                <a:gd name="T29" fmla="*/ 17 h 29"/>
                <a:gd name="T30" fmla="*/ 6 w 28"/>
                <a:gd name="T31" fmla="*/ 15 h 29"/>
                <a:gd name="T32" fmla="*/ 6 w 28"/>
                <a:gd name="T33" fmla="*/ 13 h 29"/>
                <a:gd name="T34" fmla="*/ 6 w 28"/>
                <a:gd name="T35" fmla="*/ 11 h 29"/>
                <a:gd name="T36" fmla="*/ 6 w 28"/>
                <a:gd name="T37" fmla="*/ 9 h 29"/>
                <a:gd name="T38" fmla="*/ 6 w 28"/>
                <a:gd name="T39" fmla="*/ 7 h 29"/>
                <a:gd name="T40" fmla="*/ 4 w 28"/>
                <a:gd name="T41" fmla="*/ 7 h 29"/>
                <a:gd name="T42" fmla="*/ 4 w 28"/>
                <a:gd name="T43" fmla="*/ 4 h 29"/>
                <a:gd name="T44" fmla="*/ 4 w 28"/>
                <a:gd name="T45" fmla="*/ 2 h 29"/>
                <a:gd name="T46" fmla="*/ 2 w 28"/>
                <a:gd name="T47" fmla="*/ 2 h 29"/>
                <a:gd name="T48" fmla="*/ 0 w 28"/>
                <a:gd name="T49" fmla="*/ 0 h 29"/>
                <a:gd name="T50" fmla="*/ 27 w 28"/>
                <a:gd name="T51" fmla="*/ 28 h 29"/>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28"/>
                <a:gd name="T79" fmla="*/ 0 h 29"/>
                <a:gd name="T80" fmla="*/ 28 w 28"/>
                <a:gd name="T81" fmla="*/ 29 h 29"/>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28" h="29">
                  <a:moveTo>
                    <a:pt x="27" y="28"/>
                  </a:moveTo>
                  <a:lnTo>
                    <a:pt x="25" y="28"/>
                  </a:lnTo>
                  <a:lnTo>
                    <a:pt x="23" y="28"/>
                  </a:lnTo>
                  <a:lnTo>
                    <a:pt x="20" y="28"/>
                  </a:lnTo>
                  <a:lnTo>
                    <a:pt x="19" y="28"/>
                  </a:lnTo>
                  <a:lnTo>
                    <a:pt x="17" y="28"/>
                  </a:lnTo>
                  <a:lnTo>
                    <a:pt x="14" y="28"/>
                  </a:lnTo>
                  <a:lnTo>
                    <a:pt x="12" y="28"/>
                  </a:lnTo>
                  <a:lnTo>
                    <a:pt x="12" y="26"/>
                  </a:lnTo>
                  <a:lnTo>
                    <a:pt x="10" y="26"/>
                  </a:lnTo>
                  <a:lnTo>
                    <a:pt x="8" y="24"/>
                  </a:lnTo>
                  <a:lnTo>
                    <a:pt x="6" y="24"/>
                  </a:lnTo>
                  <a:lnTo>
                    <a:pt x="6" y="21"/>
                  </a:lnTo>
                  <a:lnTo>
                    <a:pt x="6" y="19"/>
                  </a:lnTo>
                  <a:lnTo>
                    <a:pt x="6" y="17"/>
                  </a:lnTo>
                  <a:lnTo>
                    <a:pt x="6" y="15"/>
                  </a:lnTo>
                  <a:lnTo>
                    <a:pt x="6" y="13"/>
                  </a:lnTo>
                  <a:lnTo>
                    <a:pt x="6" y="11"/>
                  </a:lnTo>
                  <a:lnTo>
                    <a:pt x="6" y="9"/>
                  </a:lnTo>
                  <a:lnTo>
                    <a:pt x="6" y="7"/>
                  </a:lnTo>
                  <a:lnTo>
                    <a:pt x="4" y="7"/>
                  </a:lnTo>
                  <a:lnTo>
                    <a:pt x="4" y="4"/>
                  </a:lnTo>
                  <a:lnTo>
                    <a:pt x="4" y="2"/>
                  </a:lnTo>
                  <a:lnTo>
                    <a:pt x="2" y="2"/>
                  </a:lnTo>
                  <a:lnTo>
                    <a:pt x="0" y="0"/>
                  </a:lnTo>
                  <a:lnTo>
                    <a:pt x="27" y="28"/>
                  </a:lnTo>
                </a:path>
              </a:pathLst>
            </a:custGeom>
            <a:solidFill>
              <a:srgbClr val="00CC00"/>
            </a:solidFill>
            <a:ln w="12700" cap="rnd" cmpd="sng">
              <a:noFill/>
              <a:prstDash val="solid"/>
              <a:round/>
              <a:headEnd type="none" w="med" len="med"/>
              <a:tailEnd type="none" w="med" len="med"/>
            </a:ln>
          </p:spPr>
          <p:txBody>
            <a:bodyPr/>
            <a:lstStyle/>
            <a:p>
              <a:endParaRPr lang="en-US"/>
            </a:p>
          </p:txBody>
        </p:sp>
        <p:sp>
          <p:nvSpPr>
            <p:cNvPr id="12366" name="Freeform 76"/>
            <p:cNvSpPr>
              <a:spLocks/>
            </p:cNvSpPr>
            <p:nvPr/>
          </p:nvSpPr>
          <p:spPr bwMode="auto">
            <a:xfrm>
              <a:off x="5329" y="2196"/>
              <a:ext cx="34" cy="29"/>
            </a:xfrm>
            <a:custGeom>
              <a:avLst/>
              <a:gdLst>
                <a:gd name="T0" fmla="*/ 28 w 34"/>
                <a:gd name="T1" fmla="*/ 28 h 29"/>
                <a:gd name="T2" fmla="*/ 30 w 34"/>
                <a:gd name="T3" fmla="*/ 28 h 29"/>
                <a:gd name="T4" fmla="*/ 30 w 34"/>
                <a:gd name="T5" fmla="*/ 26 h 29"/>
                <a:gd name="T6" fmla="*/ 30 w 34"/>
                <a:gd name="T7" fmla="*/ 24 h 29"/>
                <a:gd name="T8" fmla="*/ 33 w 34"/>
                <a:gd name="T9" fmla="*/ 24 h 29"/>
                <a:gd name="T10" fmla="*/ 33 w 34"/>
                <a:gd name="T11" fmla="*/ 21 h 29"/>
                <a:gd name="T12" fmla="*/ 33 w 34"/>
                <a:gd name="T13" fmla="*/ 19 h 29"/>
                <a:gd name="T14" fmla="*/ 33 w 34"/>
                <a:gd name="T15" fmla="*/ 17 h 29"/>
                <a:gd name="T16" fmla="*/ 33 w 34"/>
                <a:gd name="T17" fmla="*/ 15 h 29"/>
                <a:gd name="T18" fmla="*/ 30 w 34"/>
                <a:gd name="T19" fmla="*/ 15 h 29"/>
                <a:gd name="T20" fmla="*/ 30 w 34"/>
                <a:gd name="T21" fmla="*/ 13 h 29"/>
                <a:gd name="T22" fmla="*/ 28 w 34"/>
                <a:gd name="T23" fmla="*/ 13 h 29"/>
                <a:gd name="T24" fmla="*/ 28 w 34"/>
                <a:gd name="T25" fmla="*/ 11 h 29"/>
                <a:gd name="T26" fmla="*/ 26 w 34"/>
                <a:gd name="T27" fmla="*/ 11 h 29"/>
                <a:gd name="T28" fmla="*/ 26 w 34"/>
                <a:gd name="T29" fmla="*/ 9 h 29"/>
                <a:gd name="T30" fmla="*/ 24 w 34"/>
                <a:gd name="T31" fmla="*/ 9 h 29"/>
                <a:gd name="T32" fmla="*/ 21 w 34"/>
                <a:gd name="T33" fmla="*/ 9 h 29"/>
                <a:gd name="T34" fmla="*/ 20 w 34"/>
                <a:gd name="T35" fmla="*/ 7 h 29"/>
                <a:gd name="T36" fmla="*/ 18 w 34"/>
                <a:gd name="T37" fmla="*/ 7 h 29"/>
                <a:gd name="T38" fmla="*/ 15 w 34"/>
                <a:gd name="T39" fmla="*/ 7 h 29"/>
                <a:gd name="T40" fmla="*/ 13 w 34"/>
                <a:gd name="T41" fmla="*/ 4 h 29"/>
                <a:gd name="T42" fmla="*/ 11 w 34"/>
                <a:gd name="T43" fmla="*/ 4 h 29"/>
                <a:gd name="T44" fmla="*/ 8 w 34"/>
                <a:gd name="T45" fmla="*/ 4 h 29"/>
                <a:gd name="T46" fmla="*/ 6 w 34"/>
                <a:gd name="T47" fmla="*/ 2 h 29"/>
                <a:gd name="T48" fmla="*/ 5 w 34"/>
                <a:gd name="T49" fmla="*/ 2 h 29"/>
                <a:gd name="T50" fmla="*/ 2 w 34"/>
                <a:gd name="T51" fmla="*/ 2 h 29"/>
                <a:gd name="T52" fmla="*/ 2 w 34"/>
                <a:gd name="T53" fmla="*/ 0 h 29"/>
                <a:gd name="T54" fmla="*/ 0 w 34"/>
                <a:gd name="T55" fmla="*/ 0 h 29"/>
                <a:gd name="T56" fmla="*/ 28 w 34"/>
                <a:gd name="T57" fmla="*/ 28 h 29"/>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34"/>
                <a:gd name="T88" fmla="*/ 0 h 29"/>
                <a:gd name="T89" fmla="*/ 34 w 34"/>
                <a:gd name="T90" fmla="*/ 29 h 29"/>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34" h="29">
                  <a:moveTo>
                    <a:pt x="28" y="28"/>
                  </a:moveTo>
                  <a:lnTo>
                    <a:pt x="30" y="28"/>
                  </a:lnTo>
                  <a:lnTo>
                    <a:pt x="30" y="26"/>
                  </a:lnTo>
                  <a:lnTo>
                    <a:pt x="30" y="24"/>
                  </a:lnTo>
                  <a:lnTo>
                    <a:pt x="33" y="24"/>
                  </a:lnTo>
                  <a:lnTo>
                    <a:pt x="33" y="21"/>
                  </a:lnTo>
                  <a:lnTo>
                    <a:pt x="33" y="19"/>
                  </a:lnTo>
                  <a:lnTo>
                    <a:pt x="33" y="17"/>
                  </a:lnTo>
                  <a:lnTo>
                    <a:pt x="33" y="15"/>
                  </a:lnTo>
                  <a:lnTo>
                    <a:pt x="30" y="15"/>
                  </a:lnTo>
                  <a:lnTo>
                    <a:pt x="30" y="13"/>
                  </a:lnTo>
                  <a:lnTo>
                    <a:pt x="28" y="13"/>
                  </a:lnTo>
                  <a:lnTo>
                    <a:pt x="28" y="11"/>
                  </a:lnTo>
                  <a:lnTo>
                    <a:pt x="26" y="11"/>
                  </a:lnTo>
                  <a:lnTo>
                    <a:pt x="26" y="9"/>
                  </a:lnTo>
                  <a:lnTo>
                    <a:pt x="24" y="9"/>
                  </a:lnTo>
                  <a:lnTo>
                    <a:pt x="21" y="9"/>
                  </a:lnTo>
                  <a:lnTo>
                    <a:pt x="20" y="7"/>
                  </a:lnTo>
                  <a:lnTo>
                    <a:pt x="18" y="7"/>
                  </a:lnTo>
                  <a:lnTo>
                    <a:pt x="15" y="7"/>
                  </a:lnTo>
                  <a:lnTo>
                    <a:pt x="13" y="4"/>
                  </a:lnTo>
                  <a:lnTo>
                    <a:pt x="11" y="4"/>
                  </a:lnTo>
                  <a:lnTo>
                    <a:pt x="8" y="4"/>
                  </a:lnTo>
                  <a:lnTo>
                    <a:pt x="6" y="2"/>
                  </a:lnTo>
                  <a:lnTo>
                    <a:pt x="5" y="2"/>
                  </a:lnTo>
                  <a:lnTo>
                    <a:pt x="2" y="2"/>
                  </a:lnTo>
                  <a:lnTo>
                    <a:pt x="2" y="0"/>
                  </a:lnTo>
                  <a:lnTo>
                    <a:pt x="0" y="0"/>
                  </a:lnTo>
                  <a:lnTo>
                    <a:pt x="28" y="28"/>
                  </a:lnTo>
                </a:path>
              </a:pathLst>
            </a:custGeom>
            <a:solidFill>
              <a:srgbClr val="00CC00"/>
            </a:solidFill>
            <a:ln w="12700" cap="rnd" cmpd="sng">
              <a:noFill/>
              <a:prstDash val="solid"/>
              <a:round/>
              <a:headEnd type="none" w="med" len="med"/>
              <a:tailEnd type="none" w="med" len="med"/>
            </a:ln>
          </p:spPr>
          <p:txBody>
            <a:bodyPr/>
            <a:lstStyle/>
            <a:p>
              <a:endParaRPr lang="en-US"/>
            </a:p>
          </p:txBody>
        </p:sp>
        <p:sp>
          <p:nvSpPr>
            <p:cNvPr id="12367" name="Freeform 77"/>
            <p:cNvSpPr>
              <a:spLocks/>
            </p:cNvSpPr>
            <p:nvPr/>
          </p:nvSpPr>
          <p:spPr bwMode="auto">
            <a:xfrm>
              <a:off x="5194" y="2082"/>
              <a:ext cx="9" cy="48"/>
            </a:xfrm>
            <a:custGeom>
              <a:avLst/>
              <a:gdLst>
                <a:gd name="T0" fmla="*/ 7 w 9"/>
                <a:gd name="T1" fmla="*/ 47 h 48"/>
                <a:gd name="T2" fmla="*/ 5 w 9"/>
                <a:gd name="T3" fmla="*/ 47 h 48"/>
                <a:gd name="T4" fmla="*/ 5 w 9"/>
                <a:gd name="T5" fmla="*/ 45 h 48"/>
                <a:gd name="T6" fmla="*/ 4 w 9"/>
                <a:gd name="T7" fmla="*/ 45 h 48"/>
                <a:gd name="T8" fmla="*/ 3 w 9"/>
                <a:gd name="T9" fmla="*/ 45 h 48"/>
                <a:gd name="T10" fmla="*/ 3 w 9"/>
                <a:gd name="T11" fmla="*/ 43 h 48"/>
                <a:gd name="T12" fmla="*/ 1 w 9"/>
                <a:gd name="T13" fmla="*/ 40 h 48"/>
                <a:gd name="T14" fmla="*/ 1 w 9"/>
                <a:gd name="T15" fmla="*/ 38 h 48"/>
                <a:gd name="T16" fmla="*/ 0 w 9"/>
                <a:gd name="T17" fmla="*/ 38 h 48"/>
                <a:gd name="T18" fmla="*/ 0 w 9"/>
                <a:gd name="T19" fmla="*/ 35 h 48"/>
                <a:gd name="T20" fmla="*/ 0 w 9"/>
                <a:gd name="T21" fmla="*/ 33 h 48"/>
                <a:gd name="T22" fmla="*/ 0 w 9"/>
                <a:gd name="T23" fmla="*/ 31 h 48"/>
                <a:gd name="T24" fmla="*/ 0 w 9"/>
                <a:gd name="T25" fmla="*/ 29 h 48"/>
                <a:gd name="T26" fmla="*/ 0 w 9"/>
                <a:gd name="T27" fmla="*/ 26 h 48"/>
                <a:gd name="T28" fmla="*/ 1 w 9"/>
                <a:gd name="T29" fmla="*/ 26 h 48"/>
                <a:gd name="T30" fmla="*/ 1 w 9"/>
                <a:gd name="T31" fmla="*/ 24 h 48"/>
                <a:gd name="T32" fmla="*/ 1 w 9"/>
                <a:gd name="T33" fmla="*/ 21 h 48"/>
                <a:gd name="T34" fmla="*/ 3 w 9"/>
                <a:gd name="T35" fmla="*/ 21 h 48"/>
                <a:gd name="T36" fmla="*/ 3 w 9"/>
                <a:gd name="T37" fmla="*/ 19 h 48"/>
                <a:gd name="T38" fmla="*/ 4 w 9"/>
                <a:gd name="T39" fmla="*/ 19 h 48"/>
                <a:gd name="T40" fmla="*/ 4 w 9"/>
                <a:gd name="T41" fmla="*/ 16 h 48"/>
                <a:gd name="T42" fmla="*/ 5 w 9"/>
                <a:gd name="T43" fmla="*/ 16 h 48"/>
                <a:gd name="T44" fmla="*/ 5 w 9"/>
                <a:gd name="T45" fmla="*/ 14 h 48"/>
                <a:gd name="T46" fmla="*/ 7 w 9"/>
                <a:gd name="T47" fmla="*/ 14 h 48"/>
                <a:gd name="T48" fmla="*/ 7 w 9"/>
                <a:gd name="T49" fmla="*/ 12 h 48"/>
                <a:gd name="T50" fmla="*/ 7 w 9"/>
                <a:gd name="T51" fmla="*/ 10 h 48"/>
                <a:gd name="T52" fmla="*/ 8 w 9"/>
                <a:gd name="T53" fmla="*/ 10 h 48"/>
                <a:gd name="T54" fmla="*/ 8 w 9"/>
                <a:gd name="T55" fmla="*/ 7 h 48"/>
                <a:gd name="T56" fmla="*/ 8 w 9"/>
                <a:gd name="T57" fmla="*/ 5 h 48"/>
                <a:gd name="T58" fmla="*/ 8 w 9"/>
                <a:gd name="T59" fmla="*/ 2 h 48"/>
                <a:gd name="T60" fmla="*/ 8 w 9"/>
                <a:gd name="T61" fmla="*/ 0 h 48"/>
                <a:gd name="T62" fmla="*/ 7 w 9"/>
                <a:gd name="T63" fmla="*/ 47 h 48"/>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9"/>
                <a:gd name="T97" fmla="*/ 0 h 48"/>
                <a:gd name="T98" fmla="*/ 9 w 9"/>
                <a:gd name="T99" fmla="*/ 48 h 48"/>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9" h="48">
                  <a:moveTo>
                    <a:pt x="7" y="47"/>
                  </a:moveTo>
                  <a:lnTo>
                    <a:pt x="5" y="47"/>
                  </a:lnTo>
                  <a:lnTo>
                    <a:pt x="5" y="45"/>
                  </a:lnTo>
                  <a:lnTo>
                    <a:pt x="4" y="45"/>
                  </a:lnTo>
                  <a:lnTo>
                    <a:pt x="3" y="45"/>
                  </a:lnTo>
                  <a:lnTo>
                    <a:pt x="3" y="43"/>
                  </a:lnTo>
                  <a:lnTo>
                    <a:pt x="1" y="40"/>
                  </a:lnTo>
                  <a:lnTo>
                    <a:pt x="1" y="38"/>
                  </a:lnTo>
                  <a:lnTo>
                    <a:pt x="0" y="38"/>
                  </a:lnTo>
                  <a:lnTo>
                    <a:pt x="0" y="35"/>
                  </a:lnTo>
                  <a:lnTo>
                    <a:pt x="0" y="33"/>
                  </a:lnTo>
                  <a:lnTo>
                    <a:pt x="0" y="31"/>
                  </a:lnTo>
                  <a:lnTo>
                    <a:pt x="0" y="29"/>
                  </a:lnTo>
                  <a:lnTo>
                    <a:pt x="0" y="26"/>
                  </a:lnTo>
                  <a:lnTo>
                    <a:pt x="1" y="26"/>
                  </a:lnTo>
                  <a:lnTo>
                    <a:pt x="1" y="24"/>
                  </a:lnTo>
                  <a:lnTo>
                    <a:pt x="1" y="21"/>
                  </a:lnTo>
                  <a:lnTo>
                    <a:pt x="3" y="21"/>
                  </a:lnTo>
                  <a:lnTo>
                    <a:pt x="3" y="19"/>
                  </a:lnTo>
                  <a:lnTo>
                    <a:pt x="4" y="19"/>
                  </a:lnTo>
                  <a:lnTo>
                    <a:pt x="4" y="16"/>
                  </a:lnTo>
                  <a:lnTo>
                    <a:pt x="5" y="16"/>
                  </a:lnTo>
                  <a:lnTo>
                    <a:pt x="5" y="14"/>
                  </a:lnTo>
                  <a:lnTo>
                    <a:pt x="7" y="14"/>
                  </a:lnTo>
                  <a:lnTo>
                    <a:pt x="7" y="12"/>
                  </a:lnTo>
                  <a:lnTo>
                    <a:pt x="7" y="10"/>
                  </a:lnTo>
                  <a:lnTo>
                    <a:pt x="8" y="10"/>
                  </a:lnTo>
                  <a:lnTo>
                    <a:pt x="8" y="7"/>
                  </a:lnTo>
                  <a:lnTo>
                    <a:pt x="8" y="5"/>
                  </a:lnTo>
                  <a:lnTo>
                    <a:pt x="8" y="2"/>
                  </a:lnTo>
                  <a:lnTo>
                    <a:pt x="8" y="0"/>
                  </a:lnTo>
                  <a:lnTo>
                    <a:pt x="7" y="47"/>
                  </a:lnTo>
                </a:path>
              </a:pathLst>
            </a:custGeom>
            <a:solidFill>
              <a:srgbClr val="00CC00"/>
            </a:solidFill>
            <a:ln w="12700" cap="rnd" cmpd="sng">
              <a:noFill/>
              <a:prstDash val="solid"/>
              <a:round/>
              <a:headEnd type="none" w="med" len="med"/>
              <a:tailEnd type="none" w="med" len="med"/>
            </a:ln>
          </p:spPr>
          <p:txBody>
            <a:bodyPr/>
            <a:lstStyle/>
            <a:p>
              <a:endParaRPr lang="en-US"/>
            </a:p>
          </p:txBody>
        </p:sp>
        <p:sp>
          <p:nvSpPr>
            <p:cNvPr id="12368" name="Freeform 78"/>
            <p:cNvSpPr>
              <a:spLocks/>
            </p:cNvSpPr>
            <p:nvPr/>
          </p:nvSpPr>
          <p:spPr bwMode="auto">
            <a:xfrm>
              <a:off x="1858" y="1868"/>
              <a:ext cx="161" cy="33"/>
            </a:xfrm>
            <a:custGeom>
              <a:avLst/>
              <a:gdLst>
                <a:gd name="T0" fmla="*/ 0 w 161"/>
                <a:gd name="T1" fmla="*/ 32 h 33"/>
                <a:gd name="T2" fmla="*/ 0 w 161"/>
                <a:gd name="T3" fmla="*/ 29 h 33"/>
                <a:gd name="T4" fmla="*/ 0 w 161"/>
                <a:gd name="T5" fmla="*/ 26 h 33"/>
                <a:gd name="T6" fmla="*/ 3 w 161"/>
                <a:gd name="T7" fmla="*/ 23 h 33"/>
                <a:gd name="T8" fmla="*/ 3 w 161"/>
                <a:gd name="T9" fmla="*/ 20 h 33"/>
                <a:gd name="T10" fmla="*/ 6 w 161"/>
                <a:gd name="T11" fmla="*/ 20 h 33"/>
                <a:gd name="T12" fmla="*/ 6 w 161"/>
                <a:gd name="T13" fmla="*/ 18 h 33"/>
                <a:gd name="T14" fmla="*/ 9 w 161"/>
                <a:gd name="T15" fmla="*/ 15 h 33"/>
                <a:gd name="T16" fmla="*/ 11 w 161"/>
                <a:gd name="T17" fmla="*/ 15 h 33"/>
                <a:gd name="T18" fmla="*/ 14 w 161"/>
                <a:gd name="T19" fmla="*/ 12 h 33"/>
                <a:gd name="T20" fmla="*/ 17 w 161"/>
                <a:gd name="T21" fmla="*/ 12 h 33"/>
                <a:gd name="T22" fmla="*/ 20 w 161"/>
                <a:gd name="T23" fmla="*/ 9 h 33"/>
                <a:gd name="T24" fmla="*/ 23 w 161"/>
                <a:gd name="T25" fmla="*/ 9 h 33"/>
                <a:gd name="T26" fmla="*/ 26 w 161"/>
                <a:gd name="T27" fmla="*/ 9 h 33"/>
                <a:gd name="T28" fmla="*/ 29 w 161"/>
                <a:gd name="T29" fmla="*/ 6 h 33"/>
                <a:gd name="T30" fmla="*/ 31 w 161"/>
                <a:gd name="T31" fmla="*/ 6 h 33"/>
                <a:gd name="T32" fmla="*/ 34 w 161"/>
                <a:gd name="T33" fmla="*/ 3 h 33"/>
                <a:gd name="T34" fmla="*/ 40 w 161"/>
                <a:gd name="T35" fmla="*/ 3 h 33"/>
                <a:gd name="T36" fmla="*/ 43 w 161"/>
                <a:gd name="T37" fmla="*/ 3 h 33"/>
                <a:gd name="T38" fmla="*/ 46 w 161"/>
                <a:gd name="T39" fmla="*/ 3 h 33"/>
                <a:gd name="T40" fmla="*/ 51 w 161"/>
                <a:gd name="T41" fmla="*/ 0 h 33"/>
                <a:gd name="T42" fmla="*/ 54 w 161"/>
                <a:gd name="T43" fmla="*/ 0 h 33"/>
                <a:gd name="T44" fmla="*/ 60 w 161"/>
                <a:gd name="T45" fmla="*/ 0 h 33"/>
                <a:gd name="T46" fmla="*/ 63 w 161"/>
                <a:gd name="T47" fmla="*/ 0 h 33"/>
                <a:gd name="T48" fmla="*/ 69 w 161"/>
                <a:gd name="T49" fmla="*/ 0 h 33"/>
                <a:gd name="T50" fmla="*/ 71 w 161"/>
                <a:gd name="T51" fmla="*/ 0 h 33"/>
                <a:gd name="T52" fmla="*/ 77 w 161"/>
                <a:gd name="T53" fmla="*/ 0 h 33"/>
                <a:gd name="T54" fmla="*/ 80 w 161"/>
                <a:gd name="T55" fmla="*/ 0 h 33"/>
                <a:gd name="T56" fmla="*/ 83 w 161"/>
                <a:gd name="T57" fmla="*/ 0 h 33"/>
                <a:gd name="T58" fmla="*/ 88 w 161"/>
                <a:gd name="T59" fmla="*/ 0 h 33"/>
                <a:gd name="T60" fmla="*/ 91 w 161"/>
                <a:gd name="T61" fmla="*/ 0 h 33"/>
                <a:gd name="T62" fmla="*/ 97 w 161"/>
                <a:gd name="T63" fmla="*/ 0 h 33"/>
                <a:gd name="T64" fmla="*/ 100 w 161"/>
                <a:gd name="T65" fmla="*/ 0 h 33"/>
                <a:gd name="T66" fmla="*/ 106 w 161"/>
                <a:gd name="T67" fmla="*/ 0 h 33"/>
                <a:gd name="T68" fmla="*/ 108 w 161"/>
                <a:gd name="T69" fmla="*/ 0 h 33"/>
                <a:gd name="T70" fmla="*/ 114 w 161"/>
                <a:gd name="T71" fmla="*/ 3 h 33"/>
                <a:gd name="T72" fmla="*/ 117 w 161"/>
                <a:gd name="T73" fmla="*/ 3 h 33"/>
                <a:gd name="T74" fmla="*/ 120 w 161"/>
                <a:gd name="T75" fmla="*/ 3 h 33"/>
                <a:gd name="T76" fmla="*/ 126 w 161"/>
                <a:gd name="T77" fmla="*/ 3 h 33"/>
                <a:gd name="T78" fmla="*/ 128 w 161"/>
                <a:gd name="T79" fmla="*/ 6 h 33"/>
                <a:gd name="T80" fmla="*/ 131 w 161"/>
                <a:gd name="T81" fmla="*/ 6 h 33"/>
                <a:gd name="T82" fmla="*/ 134 w 161"/>
                <a:gd name="T83" fmla="*/ 9 h 33"/>
                <a:gd name="T84" fmla="*/ 137 w 161"/>
                <a:gd name="T85" fmla="*/ 9 h 33"/>
                <a:gd name="T86" fmla="*/ 140 w 161"/>
                <a:gd name="T87" fmla="*/ 9 h 33"/>
                <a:gd name="T88" fmla="*/ 143 w 161"/>
                <a:gd name="T89" fmla="*/ 12 h 33"/>
                <a:gd name="T90" fmla="*/ 146 w 161"/>
                <a:gd name="T91" fmla="*/ 12 h 33"/>
                <a:gd name="T92" fmla="*/ 148 w 161"/>
                <a:gd name="T93" fmla="*/ 15 h 33"/>
                <a:gd name="T94" fmla="*/ 151 w 161"/>
                <a:gd name="T95" fmla="*/ 15 h 33"/>
                <a:gd name="T96" fmla="*/ 154 w 161"/>
                <a:gd name="T97" fmla="*/ 18 h 33"/>
                <a:gd name="T98" fmla="*/ 154 w 161"/>
                <a:gd name="T99" fmla="*/ 20 h 33"/>
                <a:gd name="T100" fmla="*/ 157 w 161"/>
                <a:gd name="T101" fmla="*/ 20 h 33"/>
                <a:gd name="T102" fmla="*/ 157 w 161"/>
                <a:gd name="T103" fmla="*/ 23 h 33"/>
                <a:gd name="T104" fmla="*/ 160 w 161"/>
                <a:gd name="T105" fmla="*/ 26 h 33"/>
                <a:gd name="T106" fmla="*/ 160 w 161"/>
                <a:gd name="T107" fmla="*/ 29 h 33"/>
                <a:gd name="T108" fmla="*/ 160 w 161"/>
                <a:gd name="T109" fmla="*/ 32 h 33"/>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61"/>
                <a:gd name="T166" fmla="*/ 0 h 33"/>
                <a:gd name="T167" fmla="*/ 161 w 161"/>
                <a:gd name="T168" fmla="*/ 33 h 33"/>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61" h="33">
                  <a:moveTo>
                    <a:pt x="0" y="32"/>
                  </a:moveTo>
                  <a:lnTo>
                    <a:pt x="0" y="29"/>
                  </a:lnTo>
                  <a:lnTo>
                    <a:pt x="0" y="26"/>
                  </a:lnTo>
                  <a:lnTo>
                    <a:pt x="3" y="23"/>
                  </a:lnTo>
                  <a:lnTo>
                    <a:pt x="3" y="20"/>
                  </a:lnTo>
                  <a:lnTo>
                    <a:pt x="6" y="20"/>
                  </a:lnTo>
                  <a:lnTo>
                    <a:pt x="6" y="18"/>
                  </a:lnTo>
                  <a:lnTo>
                    <a:pt x="9" y="15"/>
                  </a:lnTo>
                  <a:lnTo>
                    <a:pt x="11" y="15"/>
                  </a:lnTo>
                  <a:lnTo>
                    <a:pt x="14" y="12"/>
                  </a:lnTo>
                  <a:lnTo>
                    <a:pt x="17" y="12"/>
                  </a:lnTo>
                  <a:lnTo>
                    <a:pt x="20" y="9"/>
                  </a:lnTo>
                  <a:lnTo>
                    <a:pt x="23" y="9"/>
                  </a:lnTo>
                  <a:lnTo>
                    <a:pt x="26" y="9"/>
                  </a:lnTo>
                  <a:lnTo>
                    <a:pt x="29" y="6"/>
                  </a:lnTo>
                  <a:lnTo>
                    <a:pt x="31" y="6"/>
                  </a:lnTo>
                  <a:lnTo>
                    <a:pt x="34" y="3"/>
                  </a:lnTo>
                  <a:lnTo>
                    <a:pt x="40" y="3"/>
                  </a:lnTo>
                  <a:lnTo>
                    <a:pt x="43" y="3"/>
                  </a:lnTo>
                  <a:lnTo>
                    <a:pt x="46" y="3"/>
                  </a:lnTo>
                  <a:lnTo>
                    <a:pt x="51" y="0"/>
                  </a:lnTo>
                  <a:lnTo>
                    <a:pt x="54" y="0"/>
                  </a:lnTo>
                  <a:lnTo>
                    <a:pt x="60" y="0"/>
                  </a:lnTo>
                  <a:lnTo>
                    <a:pt x="63" y="0"/>
                  </a:lnTo>
                  <a:lnTo>
                    <a:pt x="69" y="0"/>
                  </a:lnTo>
                  <a:lnTo>
                    <a:pt x="71" y="0"/>
                  </a:lnTo>
                  <a:lnTo>
                    <a:pt x="77" y="0"/>
                  </a:lnTo>
                  <a:lnTo>
                    <a:pt x="80" y="0"/>
                  </a:lnTo>
                  <a:lnTo>
                    <a:pt x="83" y="0"/>
                  </a:lnTo>
                  <a:lnTo>
                    <a:pt x="88" y="0"/>
                  </a:lnTo>
                  <a:lnTo>
                    <a:pt x="91" y="0"/>
                  </a:lnTo>
                  <a:lnTo>
                    <a:pt x="97" y="0"/>
                  </a:lnTo>
                  <a:lnTo>
                    <a:pt x="100" y="0"/>
                  </a:lnTo>
                  <a:lnTo>
                    <a:pt x="106" y="0"/>
                  </a:lnTo>
                  <a:lnTo>
                    <a:pt x="108" y="0"/>
                  </a:lnTo>
                  <a:lnTo>
                    <a:pt x="114" y="3"/>
                  </a:lnTo>
                  <a:lnTo>
                    <a:pt x="117" y="3"/>
                  </a:lnTo>
                  <a:lnTo>
                    <a:pt x="120" y="3"/>
                  </a:lnTo>
                  <a:lnTo>
                    <a:pt x="126" y="3"/>
                  </a:lnTo>
                  <a:lnTo>
                    <a:pt x="128" y="6"/>
                  </a:lnTo>
                  <a:lnTo>
                    <a:pt x="131" y="6"/>
                  </a:lnTo>
                  <a:lnTo>
                    <a:pt x="134" y="9"/>
                  </a:lnTo>
                  <a:lnTo>
                    <a:pt x="137" y="9"/>
                  </a:lnTo>
                  <a:lnTo>
                    <a:pt x="140" y="9"/>
                  </a:lnTo>
                  <a:lnTo>
                    <a:pt x="143" y="12"/>
                  </a:lnTo>
                  <a:lnTo>
                    <a:pt x="146" y="12"/>
                  </a:lnTo>
                  <a:lnTo>
                    <a:pt x="148" y="15"/>
                  </a:lnTo>
                  <a:lnTo>
                    <a:pt x="151" y="15"/>
                  </a:lnTo>
                  <a:lnTo>
                    <a:pt x="154" y="18"/>
                  </a:lnTo>
                  <a:lnTo>
                    <a:pt x="154" y="20"/>
                  </a:lnTo>
                  <a:lnTo>
                    <a:pt x="157" y="20"/>
                  </a:lnTo>
                  <a:lnTo>
                    <a:pt x="157" y="23"/>
                  </a:lnTo>
                  <a:lnTo>
                    <a:pt x="160" y="26"/>
                  </a:lnTo>
                  <a:lnTo>
                    <a:pt x="160" y="29"/>
                  </a:lnTo>
                  <a:lnTo>
                    <a:pt x="160" y="32"/>
                  </a:lnTo>
                </a:path>
              </a:pathLst>
            </a:custGeom>
            <a:noFill/>
            <a:ln w="12700" cap="rnd" cmpd="sng">
              <a:solidFill>
                <a:srgbClr val="000000"/>
              </a:solidFill>
              <a:prstDash val="solid"/>
              <a:round/>
              <a:headEnd type="none" w="med" len="med"/>
              <a:tailEnd type="none" w="med" len="med"/>
            </a:ln>
          </p:spPr>
          <p:txBody>
            <a:bodyPr/>
            <a:lstStyle/>
            <a:p>
              <a:endParaRPr lang="en-US"/>
            </a:p>
          </p:txBody>
        </p:sp>
        <p:sp>
          <p:nvSpPr>
            <p:cNvPr id="12369" name="Freeform 79"/>
            <p:cNvSpPr>
              <a:spLocks/>
            </p:cNvSpPr>
            <p:nvPr/>
          </p:nvSpPr>
          <p:spPr bwMode="auto">
            <a:xfrm>
              <a:off x="5318" y="1928"/>
              <a:ext cx="29" cy="155"/>
            </a:xfrm>
            <a:custGeom>
              <a:avLst/>
              <a:gdLst>
                <a:gd name="T0" fmla="*/ 0 w 29"/>
                <a:gd name="T1" fmla="*/ 154 h 155"/>
                <a:gd name="T2" fmla="*/ 3 w 29"/>
                <a:gd name="T3" fmla="*/ 152 h 155"/>
                <a:gd name="T4" fmla="*/ 6 w 29"/>
                <a:gd name="T5" fmla="*/ 146 h 155"/>
                <a:gd name="T6" fmla="*/ 8 w 29"/>
                <a:gd name="T7" fmla="*/ 143 h 155"/>
                <a:gd name="T8" fmla="*/ 11 w 29"/>
                <a:gd name="T9" fmla="*/ 137 h 155"/>
                <a:gd name="T10" fmla="*/ 14 w 29"/>
                <a:gd name="T11" fmla="*/ 134 h 155"/>
                <a:gd name="T12" fmla="*/ 17 w 29"/>
                <a:gd name="T13" fmla="*/ 129 h 155"/>
                <a:gd name="T14" fmla="*/ 19 w 29"/>
                <a:gd name="T15" fmla="*/ 126 h 155"/>
                <a:gd name="T16" fmla="*/ 19 w 29"/>
                <a:gd name="T17" fmla="*/ 120 h 155"/>
                <a:gd name="T18" fmla="*/ 23 w 29"/>
                <a:gd name="T19" fmla="*/ 114 h 155"/>
                <a:gd name="T20" fmla="*/ 23 w 29"/>
                <a:gd name="T21" fmla="*/ 112 h 155"/>
                <a:gd name="T22" fmla="*/ 26 w 29"/>
                <a:gd name="T23" fmla="*/ 106 h 155"/>
                <a:gd name="T24" fmla="*/ 26 w 29"/>
                <a:gd name="T25" fmla="*/ 103 h 155"/>
                <a:gd name="T26" fmla="*/ 28 w 29"/>
                <a:gd name="T27" fmla="*/ 97 h 155"/>
                <a:gd name="T28" fmla="*/ 28 w 29"/>
                <a:gd name="T29" fmla="*/ 94 h 155"/>
                <a:gd name="T30" fmla="*/ 28 w 29"/>
                <a:gd name="T31" fmla="*/ 89 h 155"/>
                <a:gd name="T32" fmla="*/ 28 w 29"/>
                <a:gd name="T33" fmla="*/ 83 h 155"/>
                <a:gd name="T34" fmla="*/ 28 w 29"/>
                <a:gd name="T35" fmla="*/ 80 h 155"/>
                <a:gd name="T36" fmla="*/ 28 w 29"/>
                <a:gd name="T37" fmla="*/ 75 h 155"/>
                <a:gd name="T38" fmla="*/ 28 w 29"/>
                <a:gd name="T39" fmla="*/ 69 h 155"/>
                <a:gd name="T40" fmla="*/ 28 w 29"/>
                <a:gd name="T41" fmla="*/ 66 h 155"/>
                <a:gd name="T42" fmla="*/ 26 w 29"/>
                <a:gd name="T43" fmla="*/ 60 h 155"/>
                <a:gd name="T44" fmla="*/ 26 w 29"/>
                <a:gd name="T45" fmla="*/ 55 h 155"/>
                <a:gd name="T46" fmla="*/ 23 w 29"/>
                <a:gd name="T47" fmla="*/ 52 h 155"/>
                <a:gd name="T48" fmla="*/ 23 w 29"/>
                <a:gd name="T49" fmla="*/ 46 h 155"/>
                <a:gd name="T50" fmla="*/ 19 w 29"/>
                <a:gd name="T51" fmla="*/ 40 h 155"/>
                <a:gd name="T52" fmla="*/ 19 w 29"/>
                <a:gd name="T53" fmla="*/ 35 h 155"/>
                <a:gd name="T54" fmla="*/ 17 w 29"/>
                <a:gd name="T55" fmla="*/ 32 h 155"/>
                <a:gd name="T56" fmla="*/ 14 w 29"/>
                <a:gd name="T57" fmla="*/ 26 h 155"/>
                <a:gd name="T58" fmla="*/ 11 w 29"/>
                <a:gd name="T59" fmla="*/ 20 h 155"/>
                <a:gd name="T60" fmla="*/ 8 w 29"/>
                <a:gd name="T61" fmla="*/ 15 h 155"/>
                <a:gd name="T62" fmla="*/ 6 w 29"/>
                <a:gd name="T63" fmla="*/ 12 h 155"/>
                <a:gd name="T64" fmla="*/ 3 w 29"/>
                <a:gd name="T65" fmla="*/ 6 h 155"/>
                <a:gd name="T66" fmla="*/ 0 w 29"/>
                <a:gd name="T67" fmla="*/ 0 h 155"/>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29"/>
                <a:gd name="T103" fmla="*/ 0 h 155"/>
                <a:gd name="T104" fmla="*/ 29 w 29"/>
                <a:gd name="T105" fmla="*/ 155 h 155"/>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29" h="155">
                  <a:moveTo>
                    <a:pt x="0" y="154"/>
                  </a:moveTo>
                  <a:lnTo>
                    <a:pt x="3" y="152"/>
                  </a:lnTo>
                  <a:lnTo>
                    <a:pt x="6" y="146"/>
                  </a:lnTo>
                  <a:lnTo>
                    <a:pt x="8" y="143"/>
                  </a:lnTo>
                  <a:lnTo>
                    <a:pt x="11" y="137"/>
                  </a:lnTo>
                  <a:lnTo>
                    <a:pt x="14" y="134"/>
                  </a:lnTo>
                  <a:lnTo>
                    <a:pt x="17" y="129"/>
                  </a:lnTo>
                  <a:lnTo>
                    <a:pt x="19" y="126"/>
                  </a:lnTo>
                  <a:lnTo>
                    <a:pt x="19" y="120"/>
                  </a:lnTo>
                  <a:lnTo>
                    <a:pt x="23" y="114"/>
                  </a:lnTo>
                  <a:lnTo>
                    <a:pt x="23" y="112"/>
                  </a:lnTo>
                  <a:lnTo>
                    <a:pt x="26" y="106"/>
                  </a:lnTo>
                  <a:lnTo>
                    <a:pt x="26" y="103"/>
                  </a:lnTo>
                  <a:lnTo>
                    <a:pt x="28" y="97"/>
                  </a:lnTo>
                  <a:lnTo>
                    <a:pt x="28" y="94"/>
                  </a:lnTo>
                  <a:lnTo>
                    <a:pt x="28" y="89"/>
                  </a:lnTo>
                  <a:lnTo>
                    <a:pt x="28" y="83"/>
                  </a:lnTo>
                  <a:lnTo>
                    <a:pt x="28" y="80"/>
                  </a:lnTo>
                  <a:lnTo>
                    <a:pt x="28" y="75"/>
                  </a:lnTo>
                  <a:lnTo>
                    <a:pt x="28" y="69"/>
                  </a:lnTo>
                  <a:lnTo>
                    <a:pt x="28" y="66"/>
                  </a:lnTo>
                  <a:lnTo>
                    <a:pt x="26" y="60"/>
                  </a:lnTo>
                  <a:lnTo>
                    <a:pt x="26" y="55"/>
                  </a:lnTo>
                  <a:lnTo>
                    <a:pt x="23" y="52"/>
                  </a:lnTo>
                  <a:lnTo>
                    <a:pt x="23" y="46"/>
                  </a:lnTo>
                  <a:lnTo>
                    <a:pt x="19" y="40"/>
                  </a:lnTo>
                  <a:lnTo>
                    <a:pt x="19" y="35"/>
                  </a:lnTo>
                  <a:lnTo>
                    <a:pt x="17" y="32"/>
                  </a:lnTo>
                  <a:lnTo>
                    <a:pt x="14" y="26"/>
                  </a:lnTo>
                  <a:lnTo>
                    <a:pt x="11" y="20"/>
                  </a:lnTo>
                  <a:lnTo>
                    <a:pt x="8" y="15"/>
                  </a:lnTo>
                  <a:lnTo>
                    <a:pt x="6" y="12"/>
                  </a:lnTo>
                  <a:lnTo>
                    <a:pt x="3" y="6"/>
                  </a:lnTo>
                  <a:lnTo>
                    <a:pt x="0" y="0"/>
                  </a:lnTo>
                </a:path>
              </a:pathLst>
            </a:custGeom>
            <a:noFill/>
            <a:ln w="12700" cap="rnd" cmpd="sng">
              <a:solidFill>
                <a:srgbClr val="000000"/>
              </a:solidFill>
              <a:prstDash val="solid"/>
              <a:round/>
              <a:headEnd type="none" w="med" len="med"/>
              <a:tailEnd type="none" w="med" len="med"/>
            </a:ln>
          </p:spPr>
          <p:txBody>
            <a:bodyPr/>
            <a:lstStyle/>
            <a:p>
              <a:endParaRPr lang="en-US"/>
            </a:p>
          </p:txBody>
        </p:sp>
        <p:sp>
          <p:nvSpPr>
            <p:cNvPr id="12370" name="Freeform 80"/>
            <p:cNvSpPr>
              <a:spLocks/>
            </p:cNvSpPr>
            <p:nvPr/>
          </p:nvSpPr>
          <p:spPr bwMode="auto">
            <a:xfrm>
              <a:off x="5410" y="1928"/>
              <a:ext cx="24" cy="155"/>
            </a:xfrm>
            <a:custGeom>
              <a:avLst/>
              <a:gdLst>
                <a:gd name="T0" fmla="*/ 23 w 24"/>
                <a:gd name="T1" fmla="*/ 0 h 155"/>
                <a:gd name="T2" fmla="*/ 17 w 24"/>
                <a:gd name="T3" fmla="*/ 9 h 155"/>
                <a:gd name="T4" fmla="*/ 14 w 24"/>
                <a:gd name="T5" fmla="*/ 17 h 155"/>
                <a:gd name="T6" fmla="*/ 12 w 24"/>
                <a:gd name="T7" fmla="*/ 26 h 155"/>
                <a:gd name="T8" fmla="*/ 9 w 24"/>
                <a:gd name="T9" fmla="*/ 35 h 155"/>
                <a:gd name="T10" fmla="*/ 5 w 24"/>
                <a:gd name="T11" fmla="*/ 43 h 155"/>
                <a:gd name="T12" fmla="*/ 3 w 24"/>
                <a:gd name="T13" fmla="*/ 52 h 155"/>
                <a:gd name="T14" fmla="*/ 3 w 24"/>
                <a:gd name="T15" fmla="*/ 60 h 155"/>
                <a:gd name="T16" fmla="*/ 0 w 24"/>
                <a:gd name="T17" fmla="*/ 69 h 155"/>
                <a:gd name="T18" fmla="*/ 0 w 24"/>
                <a:gd name="T19" fmla="*/ 77 h 155"/>
                <a:gd name="T20" fmla="*/ 0 w 24"/>
                <a:gd name="T21" fmla="*/ 86 h 155"/>
                <a:gd name="T22" fmla="*/ 0 w 24"/>
                <a:gd name="T23" fmla="*/ 94 h 155"/>
                <a:gd name="T24" fmla="*/ 3 w 24"/>
                <a:gd name="T25" fmla="*/ 103 h 155"/>
                <a:gd name="T26" fmla="*/ 3 w 24"/>
                <a:gd name="T27" fmla="*/ 109 h 155"/>
                <a:gd name="T28" fmla="*/ 5 w 24"/>
                <a:gd name="T29" fmla="*/ 117 h 155"/>
                <a:gd name="T30" fmla="*/ 9 w 24"/>
                <a:gd name="T31" fmla="*/ 126 h 155"/>
                <a:gd name="T32" fmla="*/ 12 w 24"/>
                <a:gd name="T33" fmla="*/ 132 h 155"/>
                <a:gd name="T34" fmla="*/ 14 w 24"/>
                <a:gd name="T35" fmla="*/ 140 h 155"/>
                <a:gd name="T36" fmla="*/ 17 w 24"/>
                <a:gd name="T37" fmla="*/ 146 h 155"/>
                <a:gd name="T38" fmla="*/ 23 w 24"/>
                <a:gd name="T39" fmla="*/ 154 h 155"/>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24"/>
                <a:gd name="T61" fmla="*/ 0 h 155"/>
                <a:gd name="T62" fmla="*/ 24 w 24"/>
                <a:gd name="T63" fmla="*/ 155 h 155"/>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24" h="155">
                  <a:moveTo>
                    <a:pt x="23" y="0"/>
                  </a:moveTo>
                  <a:lnTo>
                    <a:pt x="17" y="9"/>
                  </a:lnTo>
                  <a:lnTo>
                    <a:pt x="14" y="17"/>
                  </a:lnTo>
                  <a:lnTo>
                    <a:pt x="12" y="26"/>
                  </a:lnTo>
                  <a:lnTo>
                    <a:pt x="9" y="35"/>
                  </a:lnTo>
                  <a:lnTo>
                    <a:pt x="5" y="43"/>
                  </a:lnTo>
                  <a:lnTo>
                    <a:pt x="3" y="52"/>
                  </a:lnTo>
                  <a:lnTo>
                    <a:pt x="3" y="60"/>
                  </a:lnTo>
                  <a:lnTo>
                    <a:pt x="0" y="69"/>
                  </a:lnTo>
                  <a:lnTo>
                    <a:pt x="0" y="77"/>
                  </a:lnTo>
                  <a:lnTo>
                    <a:pt x="0" y="86"/>
                  </a:lnTo>
                  <a:lnTo>
                    <a:pt x="0" y="94"/>
                  </a:lnTo>
                  <a:lnTo>
                    <a:pt x="3" y="103"/>
                  </a:lnTo>
                  <a:lnTo>
                    <a:pt x="3" y="109"/>
                  </a:lnTo>
                  <a:lnTo>
                    <a:pt x="5" y="117"/>
                  </a:lnTo>
                  <a:lnTo>
                    <a:pt x="9" y="126"/>
                  </a:lnTo>
                  <a:lnTo>
                    <a:pt x="12" y="132"/>
                  </a:lnTo>
                  <a:lnTo>
                    <a:pt x="14" y="140"/>
                  </a:lnTo>
                  <a:lnTo>
                    <a:pt x="17" y="146"/>
                  </a:lnTo>
                  <a:lnTo>
                    <a:pt x="23" y="154"/>
                  </a:lnTo>
                </a:path>
              </a:pathLst>
            </a:custGeom>
            <a:noFill/>
            <a:ln w="12700" cap="rnd" cmpd="sng">
              <a:solidFill>
                <a:srgbClr val="000000"/>
              </a:solidFill>
              <a:prstDash val="solid"/>
              <a:round/>
              <a:headEnd type="none" w="med" len="med"/>
              <a:tailEnd type="none" w="med" len="med"/>
            </a:ln>
          </p:spPr>
          <p:txBody>
            <a:bodyPr/>
            <a:lstStyle/>
            <a:p>
              <a:endParaRPr lang="en-US"/>
            </a:p>
          </p:txBody>
        </p:sp>
        <p:sp>
          <p:nvSpPr>
            <p:cNvPr id="12371" name="Line 81"/>
            <p:cNvSpPr>
              <a:spLocks noChangeShapeType="1"/>
            </p:cNvSpPr>
            <p:nvPr/>
          </p:nvSpPr>
          <p:spPr bwMode="auto">
            <a:xfrm>
              <a:off x="5324" y="1928"/>
              <a:ext cx="105" cy="0"/>
            </a:xfrm>
            <a:prstGeom prst="line">
              <a:avLst/>
            </a:prstGeom>
            <a:noFill/>
            <a:ln w="12700">
              <a:solidFill>
                <a:srgbClr val="000000"/>
              </a:solidFill>
              <a:round/>
              <a:headEnd/>
              <a:tailEnd/>
            </a:ln>
          </p:spPr>
          <p:txBody>
            <a:bodyPr wrap="none" anchor="ctr"/>
            <a:lstStyle/>
            <a:p>
              <a:endParaRPr lang="en-US"/>
            </a:p>
          </p:txBody>
        </p:sp>
        <p:sp>
          <p:nvSpPr>
            <p:cNvPr id="12372" name="Freeform 82"/>
            <p:cNvSpPr>
              <a:spLocks/>
            </p:cNvSpPr>
            <p:nvPr/>
          </p:nvSpPr>
          <p:spPr bwMode="auto">
            <a:xfrm>
              <a:off x="5481" y="1928"/>
              <a:ext cx="24" cy="155"/>
            </a:xfrm>
            <a:custGeom>
              <a:avLst/>
              <a:gdLst>
                <a:gd name="T0" fmla="*/ 0 w 24"/>
                <a:gd name="T1" fmla="*/ 154 h 155"/>
                <a:gd name="T2" fmla="*/ 3 w 24"/>
                <a:gd name="T3" fmla="*/ 152 h 155"/>
                <a:gd name="T4" fmla="*/ 6 w 24"/>
                <a:gd name="T5" fmla="*/ 146 h 155"/>
                <a:gd name="T6" fmla="*/ 9 w 24"/>
                <a:gd name="T7" fmla="*/ 143 h 155"/>
                <a:gd name="T8" fmla="*/ 9 w 24"/>
                <a:gd name="T9" fmla="*/ 137 h 155"/>
                <a:gd name="T10" fmla="*/ 12 w 24"/>
                <a:gd name="T11" fmla="*/ 134 h 155"/>
                <a:gd name="T12" fmla="*/ 15 w 24"/>
                <a:gd name="T13" fmla="*/ 132 h 155"/>
                <a:gd name="T14" fmla="*/ 15 w 24"/>
                <a:gd name="T15" fmla="*/ 126 h 155"/>
                <a:gd name="T16" fmla="*/ 18 w 24"/>
                <a:gd name="T17" fmla="*/ 123 h 155"/>
                <a:gd name="T18" fmla="*/ 18 w 24"/>
                <a:gd name="T19" fmla="*/ 117 h 155"/>
                <a:gd name="T20" fmla="*/ 20 w 24"/>
                <a:gd name="T21" fmla="*/ 114 h 155"/>
                <a:gd name="T22" fmla="*/ 20 w 24"/>
                <a:gd name="T23" fmla="*/ 109 h 155"/>
                <a:gd name="T24" fmla="*/ 23 w 24"/>
                <a:gd name="T25" fmla="*/ 106 h 155"/>
                <a:gd name="T26" fmla="*/ 23 w 24"/>
                <a:gd name="T27" fmla="*/ 100 h 155"/>
                <a:gd name="T28" fmla="*/ 23 w 24"/>
                <a:gd name="T29" fmla="*/ 97 h 155"/>
                <a:gd name="T30" fmla="*/ 23 w 24"/>
                <a:gd name="T31" fmla="*/ 92 h 155"/>
                <a:gd name="T32" fmla="*/ 23 w 24"/>
                <a:gd name="T33" fmla="*/ 89 h 155"/>
                <a:gd name="T34" fmla="*/ 23 w 24"/>
                <a:gd name="T35" fmla="*/ 83 h 155"/>
                <a:gd name="T36" fmla="*/ 23 w 24"/>
                <a:gd name="T37" fmla="*/ 80 h 155"/>
                <a:gd name="T38" fmla="*/ 23 w 24"/>
                <a:gd name="T39" fmla="*/ 75 h 155"/>
                <a:gd name="T40" fmla="*/ 23 w 24"/>
                <a:gd name="T41" fmla="*/ 72 h 155"/>
                <a:gd name="T42" fmla="*/ 23 w 24"/>
                <a:gd name="T43" fmla="*/ 66 h 155"/>
                <a:gd name="T44" fmla="*/ 23 w 24"/>
                <a:gd name="T45" fmla="*/ 60 h 155"/>
                <a:gd name="T46" fmla="*/ 23 w 24"/>
                <a:gd name="T47" fmla="*/ 57 h 155"/>
                <a:gd name="T48" fmla="*/ 20 w 24"/>
                <a:gd name="T49" fmla="*/ 52 h 155"/>
                <a:gd name="T50" fmla="*/ 20 w 24"/>
                <a:gd name="T51" fmla="*/ 49 h 155"/>
                <a:gd name="T52" fmla="*/ 18 w 24"/>
                <a:gd name="T53" fmla="*/ 43 h 155"/>
                <a:gd name="T54" fmla="*/ 18 w 24"/>
                <a:gd name="T55" fmla="*/ 37 h 155"/>
                <a:gd name="T56" fmla="*/ 15 w 24"/>
                <a:gd name="T57" fmla="*/ 35 h 155"/>
                <a:gd name="T58" fmla="*/ 15 w 24"/>
                <a:gd name="T59" fmla="*/ 29 h 155"/>
                <a:gd name="T60" fmla="*/ 12 w 24"/>
                <a:gd name="T61" fmla="*/ 23 h 155"/>
                <a:gd name="T62" fmla="*/ 9 w 24"/>
                <a:gd name="T63" fmla="*/ 20 h 155"/>
                <a:gd name="T64" fmla="*/ 9 w 24"/>
                <a:gd name="T65" fmla="*/ 15 h 155"/>
                <a:gd name="T66" fmla="*/ 6 w 24"/>
                <a:gd name="T67" fmla="*/ 9 h 155"/>
                <a:gd name="T68" fmla="*/ 3 w 24"/>
                <a:gd name="T69" fmla="*/ 6 h 155"/>
                <a:gd name="T70" fmla="*/ 0 w 24"/>
                <a:gd name="T71" fmla="*/ 0 h 155"/>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24"/>
                <a:gd name="T109" fmla="*/ 0 h 155"/>
                <a:gd name="T110" fmla="*/ 24 w 24"/>
                <a:gd name="T111" fmla="*/ 155 h 155"/>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24" h="155">
                  <a:moveTo>
                    <a:pt x="0" y="154"/>
                  </a:moveTo>
                  <a:lnTo>
                    <a:pt x="3" y="152"/>
                  </a:lnTo>
                  <a:lnTo>
                    <a:pt x="6" y="146"/>
                  </a:lnTo>
                  <a:lnTo>
                    <a:pt x="9" y="143"/>
                  </a:lnTo>
                  <a:lnTo>
                    <a:pt x="9" y="137"/>
                  </a:lnTo>
                  <a:lnTo>
                    <a:pt x="12" y="134"/>
                  </a:lnTo>
                  <a:lnTo>
                    <a:pt x="15" y="132"/>
                  </a:lnTo>
                  <a:lnTo>
                    <a:pt x="15" y="126"/>
                  </a:lnTo>
                  <a:lnTo>
                    <a:pt x="18" y="123"/>
                  </a:lnTo>
                  <a:lnTo>
                    <a:pt x="18" y="117"/>
                  </a:lnTo>
                  <a:lnTo>
                    <a:pt x="20" y="114"/>
                  </a:lnTo>
                  <a:lnTo>
                    <a:pt x="20" y="109"/>
                  </a:lnTo>
                  <a:lnTo>
                    <a:pt x="23" y="106"/>
                  </a:lnTo>
                  <a:lnTo>
                    <a:pt x="23" y="100"/>
                  </a:lnTo>
                  <a:lnTo>
                    <a:pt x="23" y="97"/>
                  </a:lnTo>
                  <a:lnTo>
                    <a:pt x="23" y="92"/>
                  </a:lnTo>
                  <a:lnTo>
                    <a:pt x="23" y="89"/>
                  </a:lnTo>
                  <a:lnTo>
                    <a:pt x="23" y="83"/>
                  </a:lnTo>
                  <a:lnTo>
                    <a:pt x="23" y="80"/>
                  </a:lnTo>
                  <a:lnTo>
                    <a:pt x="23" y="75"/>
                  </a:lnTo>
                  <a:lnTo>
                    <a:pt x="23" y="72"/>
                  </a:lnTo>
                  <a:lnTo>
                    <a:pt x="23" y="66"/>
                  </a:lnTo>
                  <a:lnTo>
                    <a:pt x="23" y="60"/>
                  </a:lnTo>
                  <a:lnTo>
                    <a:pt x="23" y="57"/>
                  </a:lnTo>
                  <a:lnTo>
                    <a:pt x="20" y="52"/>
                  </a:lnTo>
                  <a:lnTo>
                    <a:pt x="20" y="49"/>
                  </a:lnTo>
                  <a:lnTo>
                    <a:pt x="18" y="43"/>
                  </a:lnTo>
                  <a:lnTo>
                    <a:pt x="18" y="37"/>
                  </a:lnTo>
                  <a:lnTo>
                    <a:pt x="15" y="35"/>
                  </a:lnTo>
                  <a:lnTo>
                    <a:pt x="15" y="29"/>
                  </a:lnTo>
                  <a:lnTo>
                    <a:pt x="12" y="23"/>
                  </a:lnTo>
                  <a:lnTo>
                    <a:pt x="9" y="20"/>
                  </a:lnTo>
                  <a:lnTo>
                    <a:pt x="9" y="15"/>
                  </a:lnTo>
                  <a:lnTo>
                    <a:pt x="6" y="9"/>
                  </a:lnTo>
                  <a:lnTo>
                    <a:pt x="3" y="6"/>
                  </a:lnTo>
                  <a:lnTo>
                    <a:pt x="0" y="0"/>
                  </a:lnTo>
                </a:path>
              </a:pathLst>
            </a:custGeom>
            <a:noFill/>
            <a:ln w="12700" cap="rnd" cmpd="sng">
              <a:solidFill>
                <a:srgbClr val="000000"/>
              </a:solidFill>
              <a:prstDash val="solid"/>
              <a:round/>
              <a:headEnd type="none" w="med" len="med"/>
              <a:tailEnd type="none" w="med" len="med"/>
            </a:ln>
          </p:spPr>
          <p:txBody>
            <a:bodyPr/>
            <a:lstStyle/>
            <a:p>
              <a:endParaRPr lang="en-US"/>
            </a:p>
          </p:txBody>
        </p:sp>
        <p:sp>
          <p:nvSpPr>
            <p:cNvPr id="12373" name="Freeform 83"/>
            <p:cNvSpPr>
              <a:spLocks/>
            </p:cNvSpPr>
            <p:nvPr/>
          </p:nvSpPr>
          <p:spPr bwMode="auto">
            <a:xfrm>
              <a:off x="5566" y="1928"/>
              <a:ext cx="25" cy="155"/>
            </a:xfrm>
            <a:custGeom>
              <a:avLst/>
              <a:gdLst>
                <a:gd name="T0" fmla="*/ 24 w 25"/>
                <a:gd name="T1" fmla="*/ 0 h 155"/>
                <a:gd name="T2" fmla="*/ 18 w 25"/>
                <a:gd name="T3" fmla="*/ 9 h 155"/>
                <a:gd name="T4" fmla="*/ 15 w 25"/>
                <a:gd name="T5" fmla="*/ 17 h 155"/>
                <a:gd name="T6" fmla="*/ 11 w 25"/>
                <a:gd name="T7" fmla="*/ 26 h 155"/>
                <a:gd name="T8" fmla="*/ 9 w 25"/>
                <a:gd name="T9" fmla="*/ 35 h 155"/>
                <a:gd name="T10" fmla="*/ 6 w 25"/>
                <a:gd name="T11" fmla="*/ 43 h 155"/>
                <a:gd name="T12" fmla="*/ 3 w 25"/>
                <a:gd name="T13" fmla="*/ 49 h 155"/>
                <a:gd name="T14" fmla="*/ 0 w 25"/>
                <a:gd name="T15" fmla="*/ 57 h 155"/>
                <a:gd name="T16" fmla="*/ 0 w 25"/>
                <a:gd name="T17" fmla="*/ 66 h 155"/>
                <a:gd name="T18" fmla="*/ 0 w 25"/>
                <a:gd name="T19" fmla="*/ 75 h 155"/>
                <a:gd name="T20" fmla="*/ 0 w 25"/>
                <a:gd name="T21" fmla="*/ 83 h 155"/>
                <a:gd name="T22" fmla="*/ 0 w 25"/>
                <a:gd name="T23" fmla="*/ 89 h 155"/>
                <a:gd name="T24" fmla="*/ 0 w 25"/>
                <a:gd name="T25" fmla="*/ 97 h 155"/>
                <a:gd name="T26" fmla="*/ 0 w 25"/>
                <a:gd name="T27" fmla="*/ 103 h 155"/>
                <a:gd name="T28" fmla="*/ 3 w 25"/>
                <a:gd name="T29" fmla="*/ 112 h 155"/>
                <a:gd name="T30" fmla="*/ 6 w 25"/>
                <a:gd name="T31" fmla="*/ 120 h 155"/>
                <a:gd name="T32" fmla="*/ 9 w 25"/>
                <a:gd name="T33" fmla="*/ 126 h 155"/>
                <a:gd name="T34" fmla="*/ 11 w 25"/>
                <a:gd name="T35" fmla="*/ 134 h 155"/>
                <a:gd name="T36" fmla="*/ 15 w 25"/>
                <a:gd name="T37" fmla="*/ 140 h 155"/>
                <a:gd name="T38" fmla="*/ 18 w 25"/>
                <a:gd name="T39" fmla="*/ 149 h 155"/>
                <a:gd name="T40" fmla="*/ 24 w 25"/>
                <a:gd name="T41" fmla="*/ 154 h 155"/>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5"/>
                <a:gd name="T64" fmla="*/ 0 h 155"/>
                <a:gd name="T65" fmla="*/ 25 w 25"/>
                <a:gd name="T66" fmla="*/ 155 h 155"/>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5" h="155">
                  <a:moveTo>
                    <a:pt x="24" y="0"/>
                  </a:moveTo>
                  <a:lnTo>
                    <a:pt x="18" y="9"/>
                  </a:lnTo>
                  <a:lnTo>
                    <a:pt x="15" y="17"/>
                  </a:lnTo>
                  <a:lnTo>
                    <a:pt x="11" y="26"/>
                  </a:lnTo>
                  <a:lnTo>
                    <a:pt x="9" y="35"/>
                  </a:lnTo>
                  <a:lnTo>
                    <a:pt x="6" y="43"/>
                  </a:lnTo>
                  <a:lnTo>
                    <a:pt x="3" y="49"/>
                  </a:lnTo>
                  <a:lnTo>
                    <a:pt x="0" y="57"/>
                  </a:lnTo>
                  <a:lnTo>
                    <a:pt x="0" y="66"/>
                  </a:lnTo>
                  <a:lnTo>
                    <a:pt x="0" y="75"/>
                  </a:lnTo>
                  <a:lnTo>
                    <a:pt x="0" y="83"/>
                  </a:lnTo>
                  <a:lnTo>
                    <a:pt x="0" y="89"/>
                  </a:lnTo>
                  <a:lnTo>
                    <a:pt x="0" y="97"/>
                  </a:lnTo>
                  <a:lnTo>
                    <a:pt x="0" y="103"/>
                  </a:lnTo>
                  <a:lnTo>
                    <a:pt x="3" y="112"/>
                  </a:lnTo>
                  <a:lnTo>
                    <a:pt x="6" y="120"/>
                  </a:lnTo>
                  <a:lnTo>
                    <a:pt x="9" y="126"/>
                  </a:lnTo>
                  <a:lnTo>
                    <a:pt x="11" y="134"/>
                  </a:lnTo>
                  <a:lnTo>
                    <a:pt x="15" y="140"/>
                  </a:lnTo>
                  <a:lnTo>
                    <a:pt x="18" y="149"/>
                  </a:lnTo>
                  <a:lnTo>
                    <a:pt x="24" y="154"/>
                  </a:lnTo>
                </a:path>
              </a:pathLst>
            </a:custGeom>
            <a:noFill/>
            <a:ln w="12700" cap="rnd" cmpd="sng">
              <a:solidFill>
                <a:srgbClr val="000000"/>
              </a:solidFill>
              <a:prstDash val="solid"/>
              <a:round/>
              <a:headEnd type="none" w="med" len="med"/>
              <a:tailEnd type="none" w="med" len="med"/>
            </a:ln>
          </p:spPr>
          <p:txBody>
            <a:bodyPr/>
            <a:lstStyle/>
            <a:p>
              <a:endParaRPr lang="en-US"/>
            </a:p>
          </p:txBody>
        </p:sp>
        <p:sp>
          <p:nvSpPr>
            <p:cNvPr id="12374" name="Line 84"/>
            <p:cNvSpPr>
              <a:spLocks noChangeShapeType="1"/>
            </p:cNvSpPr>
            <p:nvPr/>
          </p:nvSpPr>
          <p:spPr bwMode="auto">
            <a:xfrm>
              <a:off x="5485" y="1928"/>
              <a:ext cx="101" cy="0"/>
            </a:xfrm>
            <a:prstGeom prst="line">
              <a:avLst/>
            </a:prstGeom>
            <a:noFill/>
            <a:ln w="12700">
              <a:solidFill>
                <a:srgbClr val="000000"/>
              </a:solidFill>
              <a:round/>
              <a:headEnd/>
              <a:tailEnd/>
            </a:ln>
          </p:spPr>
          <p:txBody>
            <a:bodyPr wrap="none" anchor="ctr"/>
            <a:lstStyle/>
            <a:p>
              <a:endParaRPr lang="en-US"/>
            </a:p>
          </p:txBody>
        </p:sp>
        <p:sp>
          <p:nvSpPr>
            <p:cNvPr id="12375" name="Line 85"/>
            <p:cNvSpPr>
              <a:spLocks noChangeShapeType="1"/>
            </p:cNvSpPr>
            <p:nvPr/>
          </p:nvSpPr>
          <p:spPr bwMode="auto">
            <a:xfrm>
              <a:off x="5285" y="2082"/>
              <a:ext cx="29" cy="0"/>
            </a:xfrm>
            <a:prstGeom prst="line">
              <a:avLst/>
            </a:prstGeom>
            <a:noFill/>
            <a:ln w="12700">
              <a:solidFill>
                <a:srgbClr val="000000"/>
              </a:solidFill>
              <a:round/>
              <a:headEnd/>
              <a:tailEnd/>
            </a:ln>
          </p:spPr>
          <p:txBody>
            <a:bodyPr wrap="none" anchor="ctr"/>
            <a:lstStyle/>
            <a:p>
              <a:endParaRPr lang="en-US"/>
            </a:p>
          </p:txBody>
        </p:sp>
        <p:sp>
          <p:nvSpPr>
            <p:cNvPr id="12376" name="Rectangle 86"/>
            <p:cNvSpPr>
              <a:spLocks noChangeArrowheads="1"/>
            </p:cNvSpPr>
            <p:nvPr/>
          </p:nvSpPr>
          <p:spPr bwMode="auto">
            <a:xfrm rot="5400000">
              <a:off x="5275" y="1963"/>
              <a:ext cx="188" cy="158"/>
            </a:xfrm>
            <a:prstGeom prst="rect">
              <a:avLst/>
            </a:prstGeom>
            <a:noFill/>
            <a:ln w="12700">
              <a:noFill/>
              <a:miter lim="800000"/>
              <a:headEnd/>
              <a:tailEnd/>
            </a:ln>
          </p:spPr>
          <p:txBody>
            <a:bodyPr wrap="none" lIns="90462" tIns="44437" rIns="90462" bIns="44437">
              <a:spAutoFit/>
            </a:bodyPr>
            <a:lstStyle/>
            <a:p>
              <a:r>
                <a:rPr lang="en-US" sz="1100">
                  <a:solidFill>
                    <a:srgbClr val="000000"/>
                  </a:solidFill>
                  <a:latin typeface="Arial Narrow" pitchFamily="34" charset="0"/>
                </a:rPr>
                <a:t>8</a:t>
              </a:r>
            </a:p>
          </p:txBody>
        </p:sp>
        <p:sp>
          <p:nvSpPr>
            <p:cNvPr id="12377" name="Rectangle 87"/>
            <p:cNvSpPr>
              <a:spLocks noChangeArrowheads="1"/>
            </p:cNvSpPr>
            <p:nvPr/>
          </p:nvSpPr>
          <p:spPr bwMode="auto">
            <a:xfrm rot="5400000">
              <a:off x="5436" y="1963"/>
              <a:ext cx="188" cy="157"/>
            </a:xfrm>
            <a:prstGeom prst="rect">
              <a:avLst/>
            </a:prstGeom>
            <a:noFill/>
            <a:ln w="12700">
              <a:noFill/>
              <a:miter lim="800000"/>
              <a:headEnd/>
              <a:tailEnd/>
            </a:ln>
          </p:spPr>
          <p:txBody>
            <a:bodyPr wrap="none" lIns="90462" tIns="44437" rIns="90462" bIns="44437">
              <a:spAutoFit/>
            </a:bodyPr>
            <a:lstStyle/>
            <a:p>
              <a:r>
                <a:rPr lang="en-US" sz="1100">
                  <a:solidFill>
                    <a:srgbClr val="000000"/>
                  </a:solidFill>
                  <a:latin typeface="Arial Narrow" pitchFamily="34" charset="0"/>
                </a:rPr>
                <a:t>8</a:t>
              </a:r>
            </a:p>
          </p:txBody>
        </p:sp>
        <p:sp>
          <p:nvSpPr>
            <p:cNvPr id="12378" name="Freeform 88"/>
            <p:cNvSpPr>
              <a:spLocks/>
            </p:cNvSpPr>
            <p:nvPr/>
          </p:nvSpPr>
          <p:spPr bwMode="auto">
            <a:xfrm>
              <a:off x="1820" y="2080"/>
              <a:ext cx="95" cy="26"/>
            </a:xfrm>
            <a:custGeom>
              <a:avLst/>
              <a:gdLst>
                <a:gd name="T0" fmla="*/ 0 w 95"/>
                <a:gd name="T1" fmla="*/ 0 h 26"/>
                <a:gd name="T2" fmla="*/ 94 w 95"/>
                <a:gd name="T3" fmla="*/ 0 h 26"/>
                <a:gd name="T4" fmla="*/ 94 w 95"/>
                <a:gd name="T5" fmla="*/ 25 h 26"/>
                <a:gd name="T6" fmla="*/ 0 w 95"/>
                <a:gd name="T7" fmla="*/ 25 h 26"/>
                <a:gd name="T8" fmla="*/ 0 w 95"/>
                <a:gd name="T9" fmla="*/ 0 h 26"/>
                <a:gd name="T10" fmla="*/ 0 60000 65536"/>
                <a:gd name="T11" fmla="*/ 0 60000 65536"/>
                <a:gd name="T12" fmla="*/ 0 60000 65536"/>
                <a:gd name="T13" fmla="*/ 0 60000 65536"/>
                <a:gd name="T14" fmla="*/ 0 60000 65536"/>
                <a:gd name="T15" fmla="*/ 0 w 95"/>
                <a:gd name="T16" fmla="*/ 0 h 26"/>
                <a:gd name="T17" fmla="*/ 95 w 95"/>
                <a:gd name="T18" fmla="*/ 26 h 26"/>
              </a:gdLst>
              <a:ahLst/>
              <a:cxnLst>
                <a:cxn ang="T10">
                  <a:pos x="T0" y="T1"/>
                </a:cxn>
                <a:cxn ang="T11">
                  <a:pos x="T2" y="T3"/>
                </a:cxn>
                <a:cxn ang="T12">
                  <a:pos x="T4" y="T5"/>
                </a:cxn>
                <a:cxn ang="T13">
                  <a:pos x="T6" y="T7"/>
                </a:cxn>
                <a:cxn ang="T14">
                  <a:pos x="T8" y="T9"/>
                </a:cxn>
              </a:cxnLst>
              <a:rect l="T15" t="T16" r="T17" b="T18"/>
              <a:pathLst>
                <a:path w="95" h="26">
                  <a:moveTo>
                    <a:pt x="0" y="0"/>
                  </a:moveTo>
                  <a:lnTo>
                    <a:pt x="94" y="0"/>
                  </a:lnTo>
                  <a:lnTo>
                    <a:pt x="94" y="25"/>
                  </a:lnTo>
                  <a:lnTo>
                    <a:pt x="0" y="25"/>
                  </a:lnTo>
                  <a:lnTo>
                    <a:pt x="0" y="0"/>
                  </a:lnTo>
                </a:path>
              </a:pathLst>
            </a:custGeom>
            <a:solidFill>
              <a:srgbClr val="FFFFFF"/>
            </a:solidFill>
            <a:ln w="12700" cap="rnd" cmpd="sng">
              <a:noFill/>
              <a:prstDash val="solid"/>
              <a:round/>
              <a:headEnd type="none" w="med" len="med"/>
              <a:tailEnd type="none" w="med" len="med"/>
            </a:ln>
          </p:spPr>
          <p:txBody>
            <a:bodyPr/>
            <a:lstStyle/>
            <a:p>
              <a:endParaRPr lang="en-US"/>
            </a:p>
          </p:txBody>
        </p:sp>
        <p:sp>
          <p:nvSpPr>
            <p:cNvPr id="12379" name="Freeform 89"/>
            <p:cNvSpPr>
              <a:spLocks/>
            </p:cNvSpPr>
            <p:nvPr/>
          </p:nvSpPr>
          <p:spPr bwMode="auto">
            <a:xfrm>
              <a:off x="1766" y="3451"/>
              <a:ext cx="116" cy="150"/>
            </a:xfrm>
            <a:custGeom>
              <a:avLst/>
              <a:gdLst>
                <a:gd name="T0" fmla="*/ 0 w 116"/>
                <a:gd name="T1" fmla="*/ 0 h 150"/>
                <a:gd name="T2" fmla="*/ 0 w 116"/>
                <a:gd name="T3" fmla="*/ 12 h 150"/>
                <a:gd name="T4" fmla="*/ 0 w 116"/>
                <a:gd name="T5" fmla="*/ 21 h 150"/>
                <a:gd name="T6" fmla="*/ 0 w 116"/>
                <a:gd name="T7" fmla="*/ 32 h 150"/>
                <a:gd name="T8" fmla="*/ 3 w 116"/>
                <a:gd name="T9" fmla="*/ 41 h 150"/>
                <a:gd name="T10" fmla="*/ 3 w 116"/>
                <a:gd name="T11" fmla="*/ 49 h 150"/>
                <a:gd name="T12" fmla="*/ 5 w 116"/>
                <a:gd name="T13" fmla="*/ 58 h 150"/>
                <a:gd name="T14" fmla="*/ 8 w 116"/>
                <a:gd name="T15" fmla="*/ 66 h 150"/>
                <a:gd name="T16" fmla="*/ 11 w 116"/>
                <a:gd name="T17" fmla="*/ 72 h 150"/>
                <a:gd name="T18" fmla="*/ 11 w 116"/>
                <a:gd name="T19" fmla="*/ 81 h 150"/>
                <a:gd name="T20" fmla="*/ 14 w 116"/>
                <a:gd name="T21" fmla="*/ 86 h 150"/>
                <a:gd name="T22" fmla="*/ 20 w 116"/>
                <a:gd name="T23" fmla="*/ 95 h 150"/>
                <a:gd name="T24" fmla="*/ 23 w 116"/>
                <a:gd name="T25" fmla="*/ 101 h 150"/>
                <a:gd name="T26" fmla="*/ 25 w 116"/>
                <a:gd name="T27" fmla="*/ 106 h 150"/>
                <a:gd name="T28" fmla="*/ 31 w 116"/>
                <a:gd name="T29" fmla="*/ 112 h 150"/>
                <a:gd name="T30" fmla="*/ 34 w 116"/>
                <a:gd name="T31" fmla="*/ 118 h 150"/>
                <a:gd name="T32" fmla="*/ 40 w 116"/>
                <a:gd name="T33" fmla="*/ 121 h 150"/>
                <a:gd name="T34" fmla="*/ 45 w 116"/>
                <a:gd name="T35" fmla="*/ 126 h 150"/>
                <a:gd name="T36" fmla="*/ 51 w 116"/>
                <a:gd name="T37" fmla="*/ 129 h 150"/>
                <a:gd name="T38" fmla="*/ 58 w 116"/>
                <a:gd name="T39" fmla="*/ 135 h 150"/>
                <a:gd name="T40" fmla="*/ 64 w 116"/>
                <a:gd name="T41" fmla="*/ 138 h 150"/>
                <a:gd name="T42" fmla="*/ 69 w 116"/>
                <a:gd name="T43" fmla="*/ 141 h 150"/>
                <a:gd name="T44" fmla="*/ 78 w 116"/>
                <a:gd name="T45" fmla="*/ 143 h 150"/>
                <a:gd name="T46" fmla="*/ 83 w 116"/>
                <a:gd name="T47" fmla="*/ 143 h 150"/>
                <a:gd name="T48" fmla="*/ 92 w 116"/>
                <a:gd name="T49" fmla="*/ 146 h 150"/>
                <a:gd name="T50" fmla="*/ 98 w 116"/>
                <a:gd name="T51" fmla="*/ 146 h 150"/>
                <a:gd name="T52" fmla="*/ 106 w 116"/>
                <a:gd name="T53" fmla="*/ 149 h 150"/>
                <a:gd name="T54" fmla="*/ 115 w 116"/>
                <a:gd name="T55" fmla="*/ 149 h 150"/>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116"/>
                <a:gd name="T85" fmla="*/ 0 h 150"/>
                <a:gd name="T86" fmla="*/ 116 w 116"/>
                <a:gd name="T87" fmla="*/ 150 h 150"/>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116" h="150">
                  <a:moveTo>
                    <a:pt x="0" y="0"/>
                  </a:moveTo>
                  <a:lnTo>
                    <a:pt x="0" y="12"/>
                  </a:lnTo>
                  <a:lnTo>
                    <a:pt x="0" y="21"/>
                  </a:lnTo>
                  <a:lnTo>
                    <a:pt x="0" y="32"/>
                  </a:lnTo>
                  <a:lnTo>
                    <a:pt x="3" y="41"/>
                  </a:lnTo>
                  <a:lnTo>
                    <a:pt x="3" y="49"/>
                  </a:lnTo>
                  <a:lnTo>
                    <a:pt x="5" y="58"/>
                  </a:lnTo>
                  <a:lnTo>
                    <a:pt x="8" y="66"/>
                  </a:lnTo>
                  <a:lnTo>
                    <a:pt x="11" y="72"/>
                  </a:lnTo>
                  <a:lnTo>
                    <a:pt x="11" y="81"/>
                  </a:lnTo>
                  <a:lnTo>
                    <a:pt x="14" y="86"/>
                  </a:lnTo>
                  <a:lnTo>
                    <a:pt x="20" y="95"/>
                  </a:lnTo>
                  <a:lnTo>
                    <a:pt x="23" y="101"/>
                  </a:lnTo>
                  <a:lnTo>
                    <a:pt x="25" y="106"/>
                  </a:lnTo>
                  <a:lnTo>
                    <a:pt x="31" y="112"/>
                  </a:lnTo>
                  <a:lnTo>
                    <a:pt x="34" y="118"/>
                  </a:lnTo>
                  <a:lnTo>
                    <a:pt x="40" y="121"/>
                  </a:lnTo>
                  <a:lnTo>
                    <a:pt x="45" y="126"/>
                  </a:lnTo>
                  <a:lnTo>
                    <a:pt x="51" y="129"/>
                  </a:lnTo>
                  <a:lnTo>
                    <a:pt x="58" y="135"/>
                  </a:lnTo>
                  <a:lnTo>
                    <a:pt x="64" y="138"/>
                  </a:lnTo>
                  <a:lnTo>
                    <a:pt x="69" y="141"/>
                  </a:lnTo>
                  <a:lnTo>
                    <a:pt x="78" y="143"/>
                  </a:lnTo>
                  <a:lnTo>
                    <a:pt x="83" y="143"/>
                  </a:lnTo>
                  <a:lnTo>
                    <a:pt x="92" y="146"/>
                  </a:lnTo>
                  <a:lnTo>
                    <a:pt x="98" y="146"/>
                  </a:lnTo>
                  <a:lnTo>
                    <a:pt x="106" y="149"/>
                  </a:lnTo>
                  <a:lnTo>
                    <a:pt x="115" y="149"/>
                  </a:lnTo>
                </a:path>
              </a:pathLst>
            </a:custGeom>
            <a:noFill/>
            <a:ln w="12700" cap="rnd" cmpd="sng">
              <a:solidFill>
                <a:srgbClr val="000000"/>
              </a:solidFill>
              <a:prstDash val="solid"/>
              <a:round/>
              <a:headEnd type="none" w="med" len="med"/>
              <a:tailEnd type="none" w="med" len="med"/>
            </a:ln>
          </p:spPr>
          <p:txBody>
            <a:bodyPr/>
            <a:lstStyle/>
            <a:p>
              <a:endParaRPr lang="en-US"/>
            </a:p>
          </p:txBody>
        </p:sp>
        <p:sp>
          <p:nvSpPr>
            <p:cNvPr id="12380" name="Freeform 90"/>
            <p:cNvSpPr>
              <a:spLocks/>
            </p:cNvSpPr>
            <p:nvPr/>
          </p:nvSpPr>
          <p:spPr bwMode="auto">
            <a:xfrm>
              <a:off x="1821" y="3463"/>
              <a:ext cx="74" cy="98"/>
            </a:xfrm>
            <a:custGeom>
              <a:avLst/>
              <a:gdLst>
                <a:gd name="T0" fmla="*/ 0 w 74"/>
                <a:gd name="T1" fmla="*/ 0 h 98"/>
                <a:gd name="T2" fmla="*/ 0 w 74"/>
                <a:gd name="T3" fmla="*/ 6 h 98"/>
                <a:gd name="T4" fmla="*/ 0 w 74"/>
                <a:gd name="T5" fmla="*/ 14 h 98"/>
                <a:gd name="T6" fmla="*/ 0 w 74"/>
                <a:gd name="T7" fmla="*/ 20 h 98"/>
                <a:gd name="T8" fmla="*/ 3 w 74"/>
                <a:gd name="T9" fmla="*/ 26 h 98"/>
                <a:gd name="T10" fmla="*/ 3 w 74"/>
                <a:gd name="T11" fmla="*/ 32 h 98"/>
                <a:gd name="T12" fmla="*/ 3 w 74"/>
                <a:gd name="T13" fmla="*/ 37 h 98"/>
                <a:gd name="T14" fmla="*/ 6 w 74"/>
                <a:gd name="T15" fmla="*/ 43 h 98"/>
                <a:gd name="T16" fmla="*/ 6 w 74"/>
                <a:gd name="T17" fmla="*/ 49 h 98"/>
                <a:gd name="T18" fmla="*/ 9 w 74"/>
                <a:gd name="T19" fmla="*/ 54 h 98"/>
                <a:gd name="T20" fmla="*/ 11 w 74"/>
                <a:gd name="T21" fmla="*/ 60 h 98"/>
                <a:gd name="T22" fmla="*/ 11 w 74"/>
                <a:gd name="T23" fmla="*/ 63 h 98"/>
                <a:gd name="T24" fmla="*/ 14 w 74"/>
                <a:gd name="T25" fmla="*/ 69 h 98"/>
                <a:gd name="T26" fmla="*/ 17 w 74"/>
                <a:gd name="T27" fmla="*/ 72 h 98"/>
                <a:gd name="T28" fmla="*/ 20 w 74"/>
                <a:gd name="T29" fmla="*/ 74 h 98"/>
                <a:gd name="T30" fmla="*/ 23 w 74"/>
                <a:gd name="T31" fmla="*/ 77 h 98"/>
                <a:gd name="T32" fmla="*/ 26 w 74"/>
                <a:gd name="T33" fmla="*/ 80 h 98"/>
                <a:gd name="T34" fmla="*/ 28 w 74"/>
                <a:gd name="T35" fmla="*/ 83 h 98"/>
                <a:gd name="T36" fmla="*/ 34 w 74"/>
                <a:gd name="T37" fmla="*/ 86 h 98"/>
                <a:gd name="T38" fmla="*/ 37 w 74"/>
                <a:gd name="T39" fmla="*/ 89 h 98"/>
                <a:gd name="T40" fmla="*/ 39 w 74"/>
                <a:gd name="T41" fmla="*/ 91 h 98"/>
                <a:gd name="T42" fmla="*/ 45 w 74"/>
                <a:gd name="T43" fmla="*/ 91 h 98"/>
                <a:gd name="T44" fmla="*/ 47 w 74"/>
                <a:gd name="T45" fmla="*/ 94 h 98"/>
                <a:gd name="T46" fmla="*/ 53 w 74"/>
                <a:gd name="T47" fmla="*/ 94 h 98"/>
                <a:gd name="T48" fmla="*/ 59 w 74"/>
                <a:gd name="T49" fmla="*/ 97 h 98"/>
                <a:gd name="T50" fmla="*/ 62 w 74"/>
                <a:gd name="T51" fmla="*/ 97 h 98"/>
                <a:gd name="T52" fmla="*/ 67 w 74"/>
                <a:gd name="T53" fmla="*/ 97 h 98"/>
                <a:gd name="T54" fmla="*/ 73 w 74"/>
                <a:gd name="T55" fmla="*/ 97 h 98"/>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74"/>
                <a:gd name="T85" fmla="*/ 0 h 98"/>
                <a:gd name="T86" fmla="*/ 74 w 74"/>
                <a:gd name="T87" fmla="*/ 98 h 98"/>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74" h="98">
                  <a:moveTo>
                    <a:pt x="0" y="0"/>
                  </a:moveTo>
                  <a:lnTo>
                    <a:pt x="0" y="6"/>
                  </a:lnTo>
                  <a:lnTo>
                    <a:pt x="0" y="14"/>
                  </a:lnTo>
                  <a:lnTo>
                    <a:pt x="0" y="20"/>
                  </a:lnTo>
                  <a:lnTo>
                    <a:pt x="3" y="26"/>
                  </a:lnTo>
                  <a:lnTo>
                    <a:pt x="3" y="32"/>
                  </a:lnTo>
                  <a:lnTo>
                    <a:pt x="3" y="37"/>
                  </a:lnTo>
                  <a:lnTo>
                    <a:pt x="6" y="43"/>
                  </a:lnTo>
                  <a:lnTo>
                    <a:pt x="6" y="49"/>
                  </a:lnTo>
                  <a:lnTo>
                    <a:pt x="9" y="54"/>
                  </a:lnTo>
                  <a:lnTo>
                    <a:pt x="11" y="60"/>
                  </a:lnTo>
                  <a:lnTo>
                    <a:pt x="11" y="63"/>
                  </a:lnTo>
                  <a:lnTo>
                    <a:pt x="14" y="69"/>
                  </a:lnTo>
                  <a:lnTo>
                    <a:pt x="17" y="72"/>
                  </a:lnTo>
                  <a:lnTo>
                    <a:pt x="20" y="74"/>
                  </a:lnTo>
                  <a:lnTo>
                    <a:pt x="23" y="77"/>
                  </a:lnTo>
                  <a:lnTo>
                    <a:pt x="26" y="80"/>
                  </a:lnTo>
                  <a:lnTo>
                    <a:pt x="28" y="83"/>
                  </a:lnTo>
                  <a:lnTo>
                    <a:pt x="34" y="86"/>
                  </a:lnTo>
                  <a:lnTo>
                    <a:pt x="37" y="89"/>
                  </a:lnTo>
                  <a:lnTo>
                    <a:pt x="39" y="91"/>
                  </a:lnTo>
                  <a:lnTo>
                    <a:pt x="45" y="91"/>
                  </a:lnTo>
                  <a:lnTo>
                    <a:pt x="47" y="94"/>
                  </a:lnTo>
                  <a:lnTo>
                    <a:pt x="53" y="94"/>
                  </a:lnTo>
                  <a:lnTo>
                    <a:pt x="59" y="97"/>
                  </a:lnTo>
                  <a:lnTo>
                    <a:pt x="62" y="97"/>
                  </a:lnTo>
                  <a:lnTo>
                    <a:pt x="67" y="97"/>
                  </a:lnTo>
                  <a:lnTo>
                    <a:pt x="73" y="97"/>
                  </a:lnTo>
                </a:path>
              </a:pathLst>
            </a:custGeom>
            <a:noFill/>
            <a:ln w="12700" cap="rnd" cmpd="sng">
              <a:solidFill>
                <a:srgbClr val="000000"/>
              </a:solidFill>
              <a:prstDash val="solid"/>
              <a:round/>
              <a:headEnd type="none" w="med" len="med"/>
              <a:tailEnd type="none" w="med" len="med"/>
            </a:ln>
          </p:spPr>
          <p:txBody>
            <a:bodyPr/>
            <a:lstStyle/>
            <a:p>
              <a:endParaRPr lang="en-US"/>
            </a:p>
          </p:txBody>
        </p:sp>
        <p:sp>
          <p:nvSpPr>
            <p:cNvPr id="12381" name="Line 91"/>
            <p:cNvSpPr>
              <a:spLocks noChangeShapeType="1"/>
            </p:cNvSpPr>
            <p:nvPr/>
          </p:nvSpPr>
          <p:spPr bwMode="auto">
            <a:xfrm>
              <a:off x="1766" y="3013"/>
              <a:ext cx="0" cy="438"/>
            </a:xfrm>
            <a:prstGeom prst="line">
              <a:avLst/>
            </a:prstGeom>
            <a:noFill/>
            <a:ln w="12700">
              <a:solidFill>
                <a:srgbClr val="000000"/>
              </a:solidFill>
              <a:round/>
              <a:headEnd/>
              <a:tailEnd/>
            </a:ln>
          </p:spPr>
          <p:txBody>
            <a:bodyPr wrap="none" anchor="ctr"/>
            <a:lstStyle/>
            <a:p>
              <a:endParaRPr lang="en-US"/>
            </a:p>
          </p:txBody>
        </p:sp>
        <p:sp>
          <p:nvSpPr>
            <p:cNvPr id="12382" name="Line 92"/>
            <p:cNvSpPr>
              <a:spLocks noChangeShapeType="1"/>
            </p:cNvSpPr>
            <p:nvPr/>
          </p:nvSpPr>
          <p:spPr bwMode="auto">
            <a:xfrm>
              <a:off x="1821" y="3013"/>
              <a:ext cx="0" cy="443"/>
            </a:xfrm>
            <a:prstGeom prst="line">
              <a:avLst/>
            </a:prstGeom>
            <a:noFill/>
            <a:ln w="12700">
              <a:solidFill>
                <a:srgbClr val="000000"/>
              </a:solidFill>
              <a:round/>
              <a:headEnd/>
              <a:tailEnd/>
            </a:ln>
          </p:spPr>
          <p:txBody>
            <a:bodyPr wrap="none" anchor="ctr"/>
            <a:lstStyle/>
            <a:p>
              <a:endParaRPr lang="en-US"/>
            </a:p>
          </p:txBody>
        </p:sp>
        <p:sp>
          <p:nvSpPr>
            <p:cNvPr id="12383" name="Freeform 93"/>
            <p:cNvSpPr>
              <a:spLocks/>
            </p:cNvSpPr>
            <p:nvPr/>
          </p:nvSpPr>
          <p:spPr bwMode="auto">
            <a:xfrm>
              <a:off x="2061" y="2693"/>
              <a:ext cx="260" cy="103"/>
            </a:xfrm>
            <a:custGeom>
              <a:avLst/>
              <a:gdLst>
                <a:gd name="T0" fmla="*/ 0 w 260"/>
                <a:gd name="T1" fmla="*/ 102 h 103"/>
                <a:gd name="T2" fmla="*/ 0 w 260"/>
                <a:gd name="T3" fmla="*/ 94 h 103"/>
                <a:gd name="T4" fmla="*/ 0 w 260"/>
                <a:gd name="T5" fmla="*/ 88 h 103"/>
                <a:gd name="T6" fmla="*/ 2 w 260"/>
                <a:gd name="T7" fmla="*/ 82 h 103"/>
                <a:gd name="T8" fmla="*/ 2 w 260"/>
                <a:gd name="T9" fmla="*/ 74 h 103"/>
                <a:gd name="T10" fmla="*/ 5 w 260"/>
                <a:gd name="T11" fmla="*/ 68 h 103"/>
                <a:gd name="T12" fmla="*/ 8 w 260"/>
                <a:gd name="T13" fmla="*/ 63 h 103"/>
                <a:gd name="T14" fmla="*/ 11 w 260"/>
                <a:gd name="T15" fmla="*/ 57 h 103"/>
                <a:gd name="T16" fmla="*/ 14 w 260"/>
                <a:gd name="T17" fmla="*/ 51 h 103"/>
                <a:gd name="T18" fmla="*/ 17 w 260"/>
                <a:gd name="T19" fmla="*/ 48 h 103"/>
                <a:gd name="T20" fmla="*/ 22 w 260"/>
                <a:gd name="T21" fmla="*/ 43 h 103"/>
                <a:gd name="T22" fmla="*/ 25 w 260"/>
                <a:gd name="T23" fmla="*/ 37 h 103"/>
                <a:gd name="T24" fmla="*/ 31 w 260"/>
                <a:gd name="T25" fmla="*/ 34 h 103"/>
                <a:gd name="T26" fmla="*/ 34 w 260"/>
                <a:gd name="T27" fmla="*/ 28 h 103"/>
                <a:gd name="T28" fmla="*/ 39 w 260"/>
                <a:gd name="T29" fmla="*/ 25 h 103"/>
                <a:gd name="T30" fmla="*/ 45 w 260"/>
                <a:gd name="T31" fmla="*/ 23 h 103"/>
                <a:gd name="T32" fmla="*/ 51 w 260"/>
                <a:gd name="T33" fmla="*/ 20 h 103"/>
                <a:gd name="T34" fmla="*/ 57 w 260"/>
                <a:gd name="T35" fmla="*/ 17 h 103"/>
                <a:gd name="T36" fmla="*/ 62 w 260"/>
                <a:gd name="T37" fmla="*/ 14 h 103"/>
                <a:gd name="T38" fmla="*/ 68 w 260"/>
                <a:gd name="T39" fmla="*/ 11 h 103"/>
                <a:gd name="T40" fmla="*/ 77 w 260"/>
                <a:gd name="T41" fmla="*/ 8 h 103"/>
                <a:gd name="T42" fmla="*/ 82 w 260"/>
                <a:gd name="T43" fmla="*/ 5 h 103"/>
                <a:gd name="T44" fmla="*/ 88 w 260"/>
                <a:gd name="T45" fmla="*/ 5 h 103"/>
                <a:gd name="T46" fmla="*/ 94 w 260"/>
                <a:gd name="T47" fmla="*/ 3 h 103"/>
                <a:gd name="T48" fmla="*/ 102 w 260"/>
                <a:gd name="T49" fmla="*/ 3 h 103"/>
                <a:gd name="T50" fmla="*/ 108 w 260"/>
                <a:gd name="T51" fmla="*/ 0 h 103"/>
                <a:gd name="T52" fmla="*/ 117 w 260"/>
                <a:gd name="T53" fmla="*/ 0 h 103"/>
                <a:gd name="T54" fmla="*/ 122 w 260"/>
                <a:gd name="T55" fmla="*/ 0 h 103"/>
                <a:gd name="T56" fmla="*/ 131 w 260"/>
                <a:gd name="T57" fmla="*/ 0 h 103"/>
                <a:gd name="T58" fmla="*/ 136 w 260"/>
                <a:gd name="T59" fmla="*/ 0 h 103"/>
                <a:gd name="T60" fmla="*/ 143 w 260"/>
                <a:gd name="T61" fmla="*/ 0 h 103"/>
                <a:gd name="T62" fmla="*/ 151 w 260"/>
                <a:gd name="T63" fmla="*/ 0 h 103"/>
                <a:gd name="T64" fmla="*/ 156 w 260"/>
                <a:gd name="T65" fmla="*/ 3 h 103"/>
                <a:gd name="T66" fmla="*/ 165 w 260"/>
                <a:gd name="T67" fmla="*/ 3 h 103"/>
                <a:gd name="T68" fmla="*/ 171 w 260"/>
                <a:gd name="T69" fmla="*/ 5 h 103"/>
                <a:gd name="T70" fmla="*/ 176 w 260"/>
                <a:gd name="T71" fmla="*/ 5 h 103"/>
                <a:gd name="T72" fmla="*/ 182 w 260"/>
                <a:gd name="T73" fmla="*/ 8 h 103"/>
                <a:gd name="T74" fmla="*/ 191 w 260"/>
                <a:gd name="T75" fmla="*/ 11 h 103"/>
                <a:gd name="T76" fmla="*/ 196 w 260"/>
                <a:gd name="T77" fmla="*/ 14 h 103"/>
                <a:gd name="T78" fmla="*/ 202 w 260"/>
                <a:gd name="T79" fmla="*/ 17 h 103"/>
                <a:gd name="T80" fmla="*/ 208 w 260"/>
                <a:gd name="T81" fmla="*/ 20 h 103"/>
                <a:gd name="T82" fmla="*/ 213 w 260"/>
                <a:gd name="T83" fmla="*/ 23 h 103"/>
                <a:gd name="T84" fmla="*/ 220 w 260"/>
                <a:gd name="T85" fmla="*/ 25 h 103"/>
                <a:gd name="T86" fmla="*/ 225 w 260"/>
                <a:gd name="T87" fmla="*/ 28 h 103"/>
                <a:gd name="T88" fmla="*/ 228 w 260"/>
                <a:gd name="T89" fmla="*/ 34 h 103"/>
                <a:gd name="T90" fmla="*/ 233 w 260"/>
                <a:gd name="T91" fmla="*/ 37 h 103"/>
                <a:gd name="T92" fmla="*/ 236 w 260"/>
                <a:gd name="T93" fmla="*/ 43 h 103"/>
                <a:gd name="T94" fmla="*/ 242 w 260"/>
                <a:gd name="T95" fmla="*/ 48 h 103"/>
                <a:gd name="T96" fmla="*/ 245 w 260"/>
                <a:gd name="T97" fmla="*/ 51 h 103"/>
                <a:gd name="T98" fmla="*/ 248 w 260"/>
                <a:gd name="T99" fmla="*/ 57 h 103"/>
                <a:gd name="T100" fmla="*/ 251 w 260"/>
                <a:gd name="T101" fmla="*/ 63 h 103"/>
                <a:gd name="T102" fmla="*/ 253 w 260"/>
                <a:gd name="T103" fmla="*/ 68 h 103"/>
                <a:gd name="T104" fmla="*/ 257 w 260"/>
                <a:gd name="T105" fmla="*/ 74 h 103"/>
                <a:gd name="T106" fmla="*/ 257 w 260"/>
                <a:gd name="T107" fmla="*/ 82 h 103"/>
                <a:gd name="T108" fmla="*/ 259 w 260"/>
                <a:gd name="T109" fmla="*/ 88 h 103"/>
                <a:gd name="T110" fmla="*/ 259 w 260"/>
                <a:gd name="T111" fmla="*/ 94 h 103"/>
                <a:gd name="T112" fmla="*/ 259 w 260"/>
                <a:gd name="T113" fmla="*/ 102 h 103"/>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60"/>
                <a:gd name="T172" fmla="*/ 0 h 103"/>
                <a:gd name="T173" fmla="*/ 260 w 260"/>
                <a:gd name="T174" fmla="*/ 103 h 103"/>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60" h="103">
                  <a:moveTo>
                    <a:pt x="0" y="102"/>
                  </a:moveTo>
                  <a:lnTo>
                    <a:pt x="0" y="94"/>
                  </a:lnTo>
                  <a:lnTo>
                    <a:pt x="0" y="88"/>
                  </a:lnTo>
                  <a:lnTo>
                    <a:pt x="2" y="82"/>
                  </a:lnTo>
                  <a:lnTo>
                    <a:pt x="2" y="74"/>
                  </a:lnTo>
                  <a:lnTo>
                    <a:pt x="5" y="68"/>
                  </a:lnTo>
                  <a:lnTo>
                    <a:pt x="8" y="63"/>
                  </a:lnTo>
                  <a:lnTo>
                    <a:pt x="11" y="57"/>
                  </a:lnTo>
                  <a:lnTo>
                    <a:pt x="14" y="51"/>
                  </a:lnTo>
                  <a:lnTo>
                    <a:pt x="17" y="48"/>
                  </a:lnTo>
                  <a:lnTo>
                    <a:pt x="22" y="43"/>
                  </a:lnTo>
                  <a:lnTo>
                    <a:pt x="25" y="37"/>
                  </a:lnTo>
                  <a:lnTo>
                    <a:pt x="31" y="34"/>
                  </a:lnTo>
                  <a:lnTo>
                    <a:pt x="34" y="28"/>
                  </a:lnTo>
                  <a:lnTo>
                    <a:pt x="39" y="25"/>
                  </a:lnTo>
                  <a:lnTo>
                    <a:pt x="45" y="23"/>
                  </a:lnTo>
                  <a:lnTo>
                    <a:pt x="51" y="20"/>
                  </a:lnTo>
                  <a:lnTo>
                    <a:pt x="57" y="17"/>
                  </a:lnTo>
                  <a:lnTo>
                    <a:pt x="62" y="14"/>
                  </a:lnTo>
                  <a:lnTo>
                    <a:pt x="68" y="11"/>
                  </a:lnTo>
                  <a:lnTo>
                    <a:pt x="77" y="8"/>
                  </a:lnTo>
                  <a:lnTo>
                    <a:pt x="82" y="5"/>
                  </a:lnTo>
                  <a:lnTo>
                    <a:pt x="88" y="5"/>
                  </a:lnTo>
                  <a:lnTo>
                    <a:pt x="94" y="3"/>
                  </a:lnTo>
                  <a:lnTo>
                    <a:pt x="102" y="3"/>
                  </a:lnTo>
                  <a:lnTo>
                    <a:pt x="108" y="0"/>
                  </a:lnTo>
                  <a:lnTo>
                    <a:pt x="117" y="0"/>
                  </a:lnTo>
                  <a:lnTo>
                    <a:pt x="122" y="0"/>
                  </a:lnTo>
                  <a:lnTo>
                    <a:pt x="131" y="0"/>
                  </a:lnTo>
                  <a:lnTo>
                    <a:pt x="136" y="0"/>
                  </a:lnTo>
                  <a:lnTo>
                    <a:pt x="143" y="0"/>
                  </a:lnTo>
                  <a:lnTo>
                    <a:pt x="151" y="0"/>
                  </a:lnTo>
                  <a:lnTo>
                    <a:pt x="156" y="3"/>
                  </a:lnTo>
                  <a:lnTo>
                    <a:pt x="165" y="3"/>
                  </a:lnTo>
                  <a:lnTo>
                    <a:pt x="171" y="5"/>
                  </a:lnTo>
                  <a:lnTo>
                    <a:pt x="176" y="5"/>
                  </a:lnTo>
                  <a:lnTo>
                    <a:pt x="182" y="8"/>
                  </a:lnTo>
                  <a:lnTo>
                    <a:pt x="191" y="11"/>
                  </a:lnTo>
                  <a:lnTo>
                    <a:pt x="196" y="14"/>
                  </a:lnTo>
                  <a:lnTo>
                    <a:pt x="202" y="17"/>
                  </a:lnTo>
                  <a:lnTo>
                    <a:pt x="208" y="20"/>
                  </a:lnTo>
                  <a:lnTo>
                    <a:pt x="213" y="23"/>
                  </a:lnTo>
                  <a:lnTo>
                    <a:pt x="220" y="25"/>
                  </a:lnTo>
                  <a:lnTo>
                    <a:pt x="225" y="28"/>
                  </a:lnTo>
                  <a:lnTo>
                    <a:pt x="228" y="34"/>
                  </a:lnTo>
                  <a:lnTo>
                    <a:pt x="233" y="37"/>
                  </a:lnTo>
                  <a:lnTo>
                    <a:pt x="236" y="43"/>
                  </a:lnTo>
                  <a:lnTo>
                    <a:pt x="242" y="48"/>
                  </a:lnTo>
                  <a:lnTo>
                    <a:pt x="245" y="51"/>
                  </a:lnTo>
                  <a:lnTo>
                    <a:pt x="248" y="57"/>
                  </a:lnTo>
                  <a:lnTo>
                    <a:pt x="251" y="63"/>
                  </a:lnTo>
                  <a:lnTo>
                    <a:pt x="253" y="68"/>
                  </a:lnTo>
                  <a:lnTo>
                    <a:pt x="257" y="74"/>
                  </a:lnTo>
                  <a:lnTo>
                    <a:pt x="257" y="82"/>
                  </a:lnTo>
                  <a:lnTo>
                    <a:pt x="259" y="88"/>
                  </a:lnTo>
                  <a:lnTo>
                    <a:pt x="259" y="94"/>
                  </a:lnTo>
                  <a:lnTo>
                    <a:pt x="259" y="102"/>
                  </a:lnTo>
                </a:path>
              </a:pathLst>
            </a:custGeom>
            <a:noFill/>
            <a:ln w="12700" cap="rnd" cmpd="sng">
              <a:solidFill>
                <a:srgbClr val="000000"/>
              </a:solidFill>
              <a:prstDash val="solid"/>
              <a:round/>
              <a:headEnd type="none" w="med" len="med"/>
              <a:tailEnd type="none" w="med" len="med"/>
            </a:ln>
          </p:spPr>
          <p:txBody>
            <a:bodyPr/>
            <a:lstStyle/>
            <a:p>
              <a:endParaRPr lang="en-US"/>
            </a:p>
          </p:txBody>
        </p:sp>
        <p:sp>
          <p:nvSpPr>
            <p:cNvPr id="12384" name="Freeform 94"/>
            <p:cNvSpPr>
              <a:spLocks/>
            </p:cNvSpPr>
            <p:nvPr/>
          </p:nvSpPr>
          <p:spPr bwMode="auto">
            <a:xfrm>
              <a:off x="2061" y="3084"/>
              <a:ext cx="260" cy="132"/>
            </a:xfrm>
            <a:custGeom>
              <a:avLst/>
              <a:gdLst>
                <a:gd name="T0" fmla="*/ 0 w 260"/>
                <a:gd name="T1" fmla="*/ 0 h 132"/>
                <a:gd name="T2" fmla="*/ 0 w 260"/>
                <a:gd name="T3" fmla="*/ 8 h 132"/>
                <a:gd name="T4" fmla="*/ 0 w 260"/>
                <a:gd name="T5" fmla="*/ 17 h 132"/>
                <a:gd name="T6" fmla="*/ 2 w 260"/>
                <a:gd name="T7" fmla="*/ 26 h 132"/>
                <a:gd name="T8" fmla="*/ 2 w 260"/>
                <a:gd name="T9" fmla="*/ 34 h 132"/>
                <a:gd name="T10" fmla="*/ 5 w 260"/>
                <a:gd name="T11" fmla="*/ 42 h 132"/>
                <a:gd name="T12" fmla="*/ 8 w 260"/>
                <a:gd name="T13" fmla="*/ 51 h 132"/>
                <a:gd name="T14" fmla="*/ 11 w 260"/>
                <a:gd name="T15" fmla="*/ 57 h 132"/>
                <a:gd name="T16" fmla="*/ 14 w 260"/>
                <a:gd name="T17" fmla="*/ 62 h 132"/>
                <a:gd name="T18" fmla="*/ 17 w 260"/>
                <a:gd name="T19" fmla="*/ 71 h 132"/>
                <a:gd name="T20" fmla="*/ 22 w 260"/>
                <a:gd name="T21" fmla="*/ 77 h 132"/>
                <a:gd name="T22" fmla="*/ 25 w 260"/>
                <a:gd name="T23" fmla="*/ 83 h 132"/>
                <a:gd name="T24" fmla="*/ 31 w 260"/>
                <a:gd name="T25" fmla="*/ 88 h 132"/>
                <a:gd name="T26" fmla="*/ 34 w 260"/>
                <a:gd name="T27" fmla="*/ 94 h 132"/>
                <a:gd name="T28" fmla="*/ 39 w 260"/>
                <a:gd name="T29" fmla="*/ 97 h 132"/>
                <a:gd name="T30" fmla="*/ 45 w 260"/>
                <a:gd name="T31" fmla="*/ 103 h 132"/>
                <a:gd name="T32" fmla="*/ 51 w 260"/>
                <a:gd name="T33" fmla="*/ 105 h 132"/>
                <a:gd name="T34" fmla="*/ 57 w 260"/>
                <a:gd name="T35" fmla="*/ 111 h 132"/>
                <a:gd name="T36" fmla="*/ 62 w 260"/>
                <a:gd name="T37" fmla="*/ 114 h 132"/>
                <a:gd name="T38" fmla="*/ 68 w 260"/>
                <a:gd name="T39" fmla="*/ 116 h 132"/>
                <a:gd name="T40" fmla="*/ 77 w 260"/>
                <a:gd name="T41" fmla="*/ 119 h 132"/>
                <a:gd name="T42" fmla="*/ 82 w 260"/>
                <a:gd name="T43" fmla="*/ 123 h 132"/>
                <a:gd name="T44" fmla="*/ 88 w 260"/>
                <a:gd name="T45" fmla="*/ 125 h 132"/>
                <a:gd name="T46" fmla="*/ 94 w 260"/>
                <a:gd name="T47" fmla="*/ 125 h 132"/>
                <a:gd name="T48" fmla="*/ 102 w 260"/>
                <a:gd name="T49" fmla="*/ 128 h 132"/>
                <a:gd name="T50" fmla="*/ 108 w 260"/>
                <a:gd name="T51" fmla="*/ 128 h 132"/>
                <a:gd name="T52" fmla="*/ 117 w 260"/>
                <a:gd name="T53" fmla="*/ 131 h 132"/>
                <a:gd name="T54" fmla="*/ 122 w 260"/>
                <a:gd name="T55" fmla="*/ 131 h 132"/>
                <a:gd name="T56" fmla="*/ 131 w 260"/>
                <a:gd name="T57" fmla="*/ 131 h 132"/>
                <a:gd name="T58" fmla="*/ 136 w 260"/>
                <a:gd name="T59" fmla="*/ 131 h 132"/>
                <a:gd name="T60" fmla="*/ 143 w 260"/>
                <a:gd name="T61" fmla="*/ 131 h 132"/>
                <a:gd name="T62" fmla="*/ 151 w 260"/>
                <a:gd name="T63" fmla="*/ 128 h 132"/>
                <a:gd name="T64" fmla="*/ 156 w 260"/>
                <a:gd name="T65" fmla="*/ 128 h 132"/>
                <a:gd name="T66" fmla="*/ 165 w 260"/>
                <a:gd name="T67" fmla="*/ 125 h 132"/>
                <a:gd name="T68" fmla="*/ 171 w 260"/>
                <a:gd name="T69" fmla="*/ 125 h 132"/>
                <a:gd name="T70" fmla="*/ 176 w 260"/>
                <a:gd name="T71" fmla="*/ 123 h 132"/>
                <a:gd name="T72" fmla="*/ 182 w 260"/>
                <a:gd name="T73" fmla="*/ 119 h 132"/>
                <a:gd name="T74" fmla="*/ 191 w 260"/>
                <a:gd name="T75" fmla="*/ 116 h 132"/>
                <a:gd name="T76" fmla="*/ 196 w 260"/>
                <a:gd name="T77" fmla="*/ 114 h 132"/>
                <a:gd name="T78" fmla="*/ 202 w 260"/>
                <a:gd name="T79" fmla="*/ 111 h 132"/>
                <a:gd name="T80" fmla="*/ 208 w 260"/>
                <a:gd name="T81" fmla="*/ 105 h 132"/>
                <a:gd name="T82" fmla="*/ 213 w 260"/>
                <a:gd name="T83" fmla="*/ 103 h 132"/>
                <a:gd name="T84" fmla="*/ 220 w 260"/>
                <a:gd name="T85" fmla="*/ 97 h 132"/>
                <a:gd name="T86" fmla="*/ 225 w 260"/>
                <a:gd name="T87" fmla="*/ 94 h 132"/>
                <a:gd name="T88" fmla="*/ 228 w 260"/>
                <a:gd name="T89" fmla="*/ 88 h 132"/>
                <a:gd name="T90" fmla="*/ 233 w 260"/>
                <a:gd name="T91" fmla="*/ 83 h 132"/>
                <a:gd name="T92" fmla="*/ 236 w 260"/>
                <a:gd name="T93" fmla="*/ 77 h 132"/>
                <a:gd name="T94" fmla="*/ 242 w 260"/>
                <a:gd name="T95" fmla="*/ 71 h 132"/>
                <a:gd name="T96" fmla="*/ 245 w 260"/>
                <a:gd name="T97" fmla="*/ 62 h 132"/>
                <a:gd name="T98" fmla="*/ 248 w 260"/>
                <a:gd name="T99" fmla="*/ 57 h 132"/>
                <a:gd name="T100" fmla="*/ 251 w 260"/>
                <a:gd name="T101" fmla="*/ 51 h 132"/>
                <a:gd name="T102" fmla="*/ 253 w 260"/>
                <a:gd name="T103" fmla="*/ 42 h 132"/>
                <a:gd name="T104" fmla="*/ 257 w 260"/>
                <a:gd name="T105" fmla="*/ 34 h 132"/>
                <a:gd name="T106" fmla="*/ 257 w 260"/>
                <a:gd name="T107" fmla="*/ 26 h 132"/>
                <a:gd name="T108" fmla="*/ 259 w 260"/>
                <a:gd name="T109" fmla="*/ 17 h 132"/>
                <a:gd name="T110" fmla="*/ 259 w 260"/>
                <a:gd name="T111" fmla="*/ 8 h 132"/>
                <a:gd name="T112" fmla="*/ 259 w 260"/>
                <a:gd name="T113" fmla="*/ 0 h 13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60"/>
                <a:gd name="T172" fmla="*/ 0 h 132"/>
                <a:gd name="T173" fmla="*/ 260 w 260"/>
                <a:gd name="T174" fmla="*/ 132 h 13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60" h="132">
                  <a:moveTo>
                    <a:pt x="0" y="0"/>
                  </a:moveTo>
                  <a:lnTo>
                    <a:pt x="0" y="8"/>
                  </a:lnTo>
                  <a:lnTo>
                    <a:pt x="0" y="17"/>
                  </a:lnTo>
                  <a:lnTo>
                    <a:pt x="2" y="26"/>
                  </a:lnTo>
                  <a:lnTo>
                    <a:pt x="2" y="34"/>
                  </a:lnTo>
                  <a:lnTo>
                    <a:pt x="5" y="42"/>
                  </a:lnTo>
                  <a:lnTo>
                    <a:pt x="8" y="51"/>
                  </a:lnTo>
                  <a:lnTo>
                    <a:pt x="11" y="57"/>
                  </a:lnTo>
                  <a:lnTo>
                    <a:pt x="14" y="62"/>
                  </a:lnTo>
                  <a:lnTo>
                    <a:pt x="17" y="71"/>
                  </a:lnTo>
                  <a:lnTo>
                    <a:pt x="22" y="77"/>
                  </a:lnTo>
                  <a:lnTo>
                    <a:pt x="25" y="83"/>
                  </a:lnTo>
                  <a:lnTo>
                    <a:pt x="31" y="88"/>
                  </a:lnTo>
                  <a:lnTo>
                    <a:pt x="34" y="94"/>
                  </a:lnTo>
                  <a:lnTo>
                    <a:pt x="39" y="97"/>
                  </a:lnTo>
                  <a:lnTo>
                    <a:pt x="45" y="103"/>
                  </a:lnTo>
                  <a:lnTo>
                    <a:pt x="51" y="105"/>
                  </a:lnTo>
                  <a:lnTo>
                    <a:pt x="57" y="111"/>
                  </a:lnTo>
                  <a:lnTo>
                    <a:pt x="62" y="114"/>
                  </a:lnTo>
                  <a:lnTo>
                    <a:pt x="68" y="116"/>
                  </a:lnTo>
                  <a:lnTo>
                    <a:pt x="77" y="119"/>
                  </a:lnTo>
                  <a:lnTo>
                    <a:pt x="82" y="123"/>
                  </a:lnTo>
                  <a:lnTo>
                    <a:pt x="88" y="125"/>
                  </a:lnTo>
                  <a:lnTo>
                    <a:pt x="94" y="125"/>
                  </a:lnTo>
                  <a:lnTo>
                    <a:pt x="102" y="128"/>
                  </a:lnTo>
                  <a:lnTo>
                    <a:pt x="108" y="128"/>
                  </a:lnTo>
                  <a:lnTo>
                    <a:pt x="117" y="131"/>
                  </a:lnTo>
                  <a:lnTo>
                    <a:pt x="122" y="131"/>
                  </a:lnTo>
                  <a:lnTo>
                    <a:pt x="131" y="131"/>
                  </a:lnTo>
                  <a:lnTo>
                    <a:pt x="136" y="131"/>
                  </a:lnTo>
                  <a:lnTo>
                    <a:pt x="143" y="131"/>
                  </a:lnTo>
                  <a:lnTo>
                    <a:pt x="151" y="128"/>
                  </a:lnTo>
                  <a:lnTo>
                    <a:pt x="156" y="128"/>
                  </a:lnTo>
                  <a:lnTo>
                    <a:pt x="165" y="125"/>
                  </a:lnTo>
                  <a:lnTo>
                    <a:pt x="171" y="125"/>
                  </a:lnTo>
                  <a:lnTo>
                    <a:pt x="176" y="123"/>
                  </a:lnTo>
                  <a:lnTo>
                    <a:pt x="182" y="119"/>
                  </a:lnTo>
                  <a:lnTo>
                    <a:pt x="191" y="116"/>
                  </a:lnTo>
                  <a:lnTo>
                    <a:pt x="196" y="114"/>
                  </a:lnTo>
                  <a:lnTo>
                    <a:pt x="202" y="111"/>
                  </a:lnTo>
                  <a:lnTo>
                    <a:pt x="208" y="105"/>
                  </a:lnTo>
                  <a:lnTo>
                    <a:pt x="213" y="103"/>
                  </a:lnTo>
                  <a:lnTo>
                    <a:pt x="220" y="97"/>
                  </a:lnTo>
                  <a:lnTo>
                    <a:pt x="225" y="94"/>
                  </a:lnTo>
                  <a:lnTo>
                    <a:pt x="228" y="88"/>
                  </a:lnTo>
                  <a:lnTo>
                    <a:pt x="233" y="83"/>
                  </a:lnTo>
                  <a:lnTo>
                    <a:pt x="236" y="77"/>
                  </a:lnTo>
                  <a:lnTo>
                    <a:pt x="242" y="71"/>
                  </a:lnTo>
                  <a:lnTo>
                    <a:pt x="245" y="62"/>
                  </a:lnTo>
                  <a:lnTo>
                    <a:pt x="248" y="57"/>
                  </a:lnTo>
                  <a:lnTo>
                    <a:pt x="251" y="51"/>
                  </a:lnTo>
                  <a:lnTo>
                    <a:pt x="253" y="42"/>
                  </a:lnTo>
                  <a:lnTo>
                    <a:pt x="257" y="34"/>
                  </a:lnTo>
                  <a:lnTo>
                    <a:pt x="257" y="26"/>
                  </a:lnTo>
                  <a:lnTo>
                    <a:pt x="259" y="17"/>
                  </a:lnTo>
                  <a:lnTo>
                    <a:pt x="259" y="8"/>
                  </a:lnTo>
                  <a:lnTo>
                    <a:pt x="259" y="0"/>
                  </a:lnTo>
                </a:path>
              </a:pathLst>
            </a:custGeom>
            <a:noFill/>
            <a:ln w="12700" cap="rnd" cmpd="sng">
              <a:solidFill>
                <a:srgbClr val="000000"/>
              </a:solidFill>
              <a:prstDash val="solid"/>
              <a:round/>
              <a:headEnd type="none" w="med" len="med"/>
              <a:tailEnd type="none" w="med" len="med"/>
            </a:ln>
          </p:spPr>
          <p:txBody>
            <a:bodyPr/>
            <a:lstStyle/>
            <a:p>
              <a:endParaRPr lang="en-US"/>
            </a:p>
          </p:txBody>
        </p:sp>
        <p:sp>
          <p:nvSpPr>
            <p:cNvPr id="12385" name="Freeform 95"/>
            <p:cNvSpPr>
              <a:spLocks/>
            </p:cNvSpPr>
            <p:nvPr/>
          </p:nvSpPr>
          <p:spPr bwMode="auto">
            <a:xfrm>
              <a:off x="2820" y="3486"/>
              <a:ext cx="115" cy="115"/>
            </a:xfrm>
            <a:custGeom>
              <a:avLst/>
              <a:gdLst>
                <a:gd name="T0" fmla="*/ 0 w 115"/>
                <a:gd name="T1" fmla="*/ 114 h 115"/>
                <a:gd name="T2" fmla="*/ 8 w 115"/>
                <a:gd name="T3" fmla="*/ 114 h 115"/>
                <a:gd name="T4" fmla="*/ 17 w 115"/>
                <a:gd name="T5" fmla="*/ 114 h 115"/>
                <a:gd name="T6" fmla="*/ 22 w 115"/>
                <a:gd name="T7" fmla="*/ 111 h 115"/>
                <a:gd name="T8" fmla="*/ 31 w 115"/>
                <a:gd name="T9" fmla="*/ 111 h 115"/>
                <a:gd name="T10" fmla="*/ 37 w 115"/>
                <a:gd name="T11" fmla="*/ 108 h 115"/>
                <a:gd name="T12" fmla="*/ 45 w 115"/>
                <a:gd name="T13" fmla="*/ 106 h 115"/>
                <a:gd name="T14" fmla="*/ 51 w 115"/>
                <a:gd name="T15" fmla="*/ 106 h 115"/>
                <a:gd name="T16" fmla="*/ 57 w 115"/>
                <a:gd name="T17" fmla="*/ 103 h 115"/>
                <a:gd name="T18" fmla="*/ 62 w 115"/>
                <a:gd name="T19" fmla="*/ 100 h 115"/>
                <a:gd name="T20" fmla="*/ 68 w 115"/>
                <a:gd name="T21" fmla="*/ 97 h 115"/>
                <a:gd name="T22" fmla="*/ 74 w 115"/>
                <a:gd name="T23" fmla="*/ 91 h 115"/>
                <a:gd name="T24" fmla="*/ 79 w 115"/>
                <a:gd name="T25" fmla="*/ 88 h 115"/>
                <a:gd name="T26" fmla="*/ 82 w 115"/>
                <a:gd name="T27" fmla="*/ 86 h 115"/>
                <a:gd name="T28" fmla="*/ 88 w 115"/>
                <a:gd name="T29" fmla="*/ 80 h 115"/>
                <a:gd name="T30" fmla="*/ 91 w 115"/>
                <a:gd name="T31" fmla="*/ 77 h 115"/>
                <a:gd name="T32" fmla="*/ 94 w 115"/>
                <a:gd name="T33" fmla="*/ 71 h 115"/>
                <a:gd name="T34" fmla="*/ 99 w 115"/>
                <a:gd name="T35" fmla="*/ 66 h 115"/>
                <a:gd name="T36" fmla="*/ 102 w 115"/>
                <a:gd name="T37" fmla="*/ 60 h 115"/>
                <a:gd name="T38" fmla="*/ 102 w 115"/>
                <a:gd name="T39" fmla="*/ 54 h 115"/>
                <a:gd name="T40" fmla="*/ 105 w 115"/>
                <a:gd name="T41" fmla="*/ 49 h 115"/>
                <a:gd name="T42" fmla="*/ 108 w 115"/>
                <a:gd name="T43" fmla="*/ 42 h 115"/>
                <a:gd name="T44" fmla="*/ 111 w 115"/>
                <a:gd name="T45" fmla="*/ 37 h 115"/>
                <a:gd name="T46" fmla="*/ 111 w 115"/>
                <a:gd name="T47" fmla="*/ 29 h 115"/>
                <a:gd name="T48" fmla="*/ 114 w 115"/>
                <a:gd name="T49" fmla="*/ 23 h 115"/>
                <a:gd name="T50" fmla="*/ 114 w 115"/>
                <a:gd name="T51" fmla="*/ 14 h 115"/>
                <a:gd name="T52" fmla="*/ 114 w 115"/>
                <a:gd name="T53" fmla="*/ 9 h 115"/>
                <a:gd name="T54" fmla="*/ 114 w 115"/>
                <a:gd name="T55" fmla="*/ 0 h 115"/>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115"/>
                <a:gd name="T85" fmla="*/ 0 h 115"/>
                <a:gd name="T86" fmla="*/ 115 w 115"/>
                <a:gd name="T87" fmla="*/ 115 h 115"/>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115" h="115">
                  <a:moveTo>
                    <a:pt x="0" y="114"/>
                  </a:moveTo>
                  <a:lnTo>
                    <a:pt x="8" y="114"/>
                  </a:lnTo>
                  <a:lnTo>
                    <a:pt x="17" y="114"/>
                  </a:lnTo>
                  <a:lnTo>
                    <a:pt x="22" y="111"/>
                  </a:lnTo>
                  <a:lnTo>
                    <a:pt x="31" y="111"/>
                  </a:lnTo>
                  <a:lnTo>
                    <a:pt x="37" y="108"/>
                  </a:lnTo>
                  <a:lnTo>
                    <a:pt x="45" y="106"/>
                  </a:lnTo>
                  <a:lnTo>
                    <a:pt x="51" y="106"/>
                  </a:lnTo>
                  <a:lnTo>
                    <a:pt x="57" y="103"/>
                  </a:lnTo>
                  <a:lnTo>
                    <a:pt x="62" y="100"/>
                  </a:lnTo>
                  <a:lnTo>
                    <a:pt x="68" y="97"/>
                  </a:lnTo>
                  <a:lnTo>
                    <a:pt x="74" y="91"/>
                  </a:lnTo>
                  <a:lnTo>
                    <a:pt x="79" y="88"/>
                  </a:lnTo>
                  <a:lnTo>
                    <a:pt x="82" y="86"/>
                  </a:lnTo>
                  <a:lnTo>
                    <a:pt x="88" y="80"/>
                  </a:lnTo>
                  <a:lnTo>
                    <a:pt x="91" y="77"/>
                  </a:lnTo>
                  <a:lnTo>
                    <a:pt x="94" y="71"/>
                  </a:lnTo>
                  <a:lnTo>
                    <a:pt x="99" y="66"/>
                  </a:lnTo>
                  <a:lnTo>
                    <a:pt x="102" y="60"/>
                  </a:lnTo>
                  <a:lnTo>
                    <a:pt x="102" y="54"/>
                  </a:lnTo>
                  <a:lnTo>
                    <a:pt x="105" y="49"/>
                  </a:lnTo>
                  <a:lnTo>
                    <a:pt x="108" y="42"/>
                  </a:lnTo>
                  <a:lnTo>
                    <a:pt x="111" y="37"/>
                  </a:lnTo>
                  <a:lnTo>
                    <a:pt x="111" y="29"/>
                  </a:lnTo>
                  <a:lnTo>
                    <a:pt x="114" y="23"/>
                  </a:lnTo>
                  <a:lnTo>
                    <a:pt x="114" y="14"/>
                  </a:lnTo>
                  <a:lnTo>
                    <a:pt x="114" y="9"/>
                  </a:lnTo>
                  <a:lnTo>
                    <a:pt x="114" y="0"/>
                  </a:lnTo>
                </a:path>
              </a:pathLst>
            </a:custGeom>
            <a:noFill/>
            <a:ln w="12700" cap="rnd" cmpd="sng">
              <a:solidFill>
                <a:srgbClr val="000000"/>
              </a:solidFill>
              <a:prstDash val="solid"/>
              <a:round/>
              <a:headEnd type="none" w="med" len="med"/>
              <a:tailEnd type="none" w="med" len="med"/>
            </a:ln>
          </p:spPr>
          <p:txBody>
            <a:bodyPr/>
            <a:lstStyle/>
            <a:p>
              <a:endParaRPr lang="en-US"/>
            </a:p>
          </p:txBody>
        </p:sp>
        <p:sp>
          <p:nvSpPr>
            <p:cNvPr id="12386" name="Freeform 96"/>
            <p:cNvSpPr>
              <a:spLocks/>
            </p:cNvSpPr>
            <p:nvPr/>
          </p:nvSpPr>
          <p:spPr bwMode="auto">
            <a:xfrm>
              <a:off x="2810" y="3486"/>
              <a:ext cx="76" cy="75"/>
            </a:xfrm>
            <a:custGeom>
              <a:avLst/>
              <a:gdLst>
                <a:gd name="T0" fmla="*/ 0 w 76"/>
                <a:gd name="T1" fmla="*/ 74 h 75"/>
                <a:gd name="T2" fmla="*/ 6 w 76"/>
                <a:gd name="T3" fmla="*/ 74 h 75"/>
                <a:gd name="T4" fmla="*/ 11 w 76"/>
                <a:gd name="T5" fmla="*/ 74 h 75"/>
                <a:gd name="T6" fmla="*/ 14 w 76"/>
                <a:gd name="T7" fmla="*/ 74 h 75"/>
                <a:gd name="T8" fmla="*/ 20 w 76"/>
                <a:gd name="T9" fmla="*/ 71 h 75"/>
                <a:gd name="T10" fmla="*/ 23 w 76"/>
                <a:gd name="T11" fmla="*/ 71 h 75"/>
                <a:gd name="T12" fmla="*/ 29 w 76"/>
                <a:gd name="T13" fmla="*/ 71 h 75"/>
                <a:gd name="T14" fmla="*/ 31 w 76"/>
                <a:gd name="T15" fmla="*/ 68 h 75"/>
                <a:gd name="T16" fmla="*/ 38 w 76"/>
                <a:gd name="T17" fmla="*/ 68 h 75"/>
                <a:gd name="T18" fmla="*/ 41 w 76"/>
                <a:gd name="T19" fmla="*/ 66 h 75"/>
                <a:gd name="T20" fmla="*/ 44 w 76"/>
                <a:gd name="T21" fmla="*/ 66 h 75"/>
                <a:gd name="T22" fmla="*/ 47 w 76"/>
                <a:gd name="T23" fmla="*/ 63 h 75"/>
                <a:gd name="T24" fmla="*/ 52 w 76"/>
                <a:gd name="T25" fmla="*/ 60 h 75"/>
                <a:gd name="T26" fmla="*/ 55 w 76"/>
                <a:gd name="T27" fmla="*/ 57 h 75"/>
                <a:gd name="T28" fmla="*/ 58 w 76"/>
                <a:gd name="T29" fmla="*/ 57 h 75"/>
                <a:gd name="T30" fmla="*/ 58 w 76"/>
                <a:gd name="T31" fmla="*/ 54 h 75"/>
                <a:gd name="T32" fmla="*/ 61 w 76"/>
                <a:gd name="T33" fmla="*/ 51 h 75"/>
                <a:gd name="T34" fmla="*/ 64 w 76"/>
                <a:gd name="T35" fmla="*/ 46 h 75"/>
                <a:gd name="T36" fmla="*/ 67 w 76"/>
                <a:gd name="T37" fmla="*/ 42 h 75"/>
                <a:gd name="T38" fmla="*/ 67 w 76"/>
                <a:gd name="T39" fmla="*/ 40 h 75"/>
                <a:gd name="T40" fmla="*/ 69 w 76"/>
                <a:gd name="T41" fmla="*/ 37 h 75"/>
                <a:gd name="T42" fmla="*/ 69 w 76"/>
                <a:gd name="T43" fmla="*/ 31 h 75"/>
                <a:gd name="T44" fmla="*/ 72 w 76"/>
                <a:gd name="T45" fmla="*/ 29 h 75"/>
                <a:gd name="T46" fmla="*/ 72 w 76"/>
                <a:gd name="T47" fmla="*/ 23 h 75"/>
                <a:gd name="T48" fmla="*/ 72 w 76"/>
                <a:gd name="T49" fmla="*/ 20 h 75"/>
                <a:gd name="T50" fmla="*/ 75 w 76"/>
                <a:gd name="T51" fmla="*/ 14 h 75"/>
                <a:gd name="T52" fmla="*/ 75 w 76"/>
                <a:gd name="T53" fmla="*/ 11 h 75"/>
                <a:gd name="T54" fmla="*/ 75 w 76"/>
                <a:gd name="T55" fmla="*/ 6 h 75"/>
                <a:gd name="T56" fmla="*/ 75 w 76"/>
                <a:gd name="T57" fmla="*/ 0 h 75"/>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76"/>
                <a:gd name="T88" fmla="*/ 0 h 75"/>
                <a:gd name="T89" fmla="*/ 76 w 76"/>
                <a:gd name="T90" fmla="*/ 75 h 75"/>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76" h="75">
                  <a:moveTo>
                    <a:pt x="0" y="74"/>
                  </a:moveTo>
                  <a:lnTo>
                    <a:pt x="6" y="74"/>
                  </a:lnTo>
                  <a:lnTo>
                    <a:pt x="11" y="74"/>
                  </a:lnTo>
                  <a:lnTo>
                    <a:pt x="14" y="74"/>
                  </a:lnTo>
                  <a:lnTo>
                    <a:pt x="20" y="71"/>
                  </a:lnTo>
                  <a:lnTo>
                    <a:pt x="23" y="71"/>
                  </a:lnTo>
                  <a:lnTo>
                    <a:pt x="29" y="71"/>
                  </a:lnTo>
                  <a:lnTo>
                    <a:pt x="31" y="68"/>
                  </a:lnTo>
                  <a:lnTo>
                    <a:pt x="38" y="68"/>
                  </a:lnTo>
                  <a:lnTo>
                    <a:pt x="41" y="66"/>
                  </a:lnTo>
                  <a:lnTo>
                    <a:pt x="44" y="66"/>
                  </a:lnTo>
                  <a:lnTo>
                    <a:pt x="47" y="63"/>
                  </a:lnTo>
                  <a:lnTo>
                    <a:pt x="52" y="60"/>
                  </a:lnTo>
                  <a:lnTo>
                    <a:pt x="55" y="57"/>
                  </a:lnTo>
                  <a:lnTo>
                    <a:pt x="58" y="57"/>
                  </a:lnTo>
                  <a:lnTo>
                    <a:pt x="58" y="54"/>
                  </a:lnTo>
                  <a:lnTo>
                    <a:pt x="61" y="51"/>
                  </a:lnTo>
                  <a:lnTo>
                    <a:pt x="64" y="46"/>
                  </a:lnTo>
                  <a:lnTo>
                    <a:pt x="67" y="42"/>
                  </a:lnTo>
                  <a:lnTo>
                    <a:pt x="67" y="40"/>
                  </a:lnTo>
                  <a:lnTo>
                    <a:pt x="69" y="37"/>
                  </a:lnTo>
                  <a:lnTo>
                    <a:pt x="69" y="31"/>
                  </a:lnTo>
                  <a:lnTo>
                    <a:pt x="72" y="29"/>
                  </a:lnTo>
                  <a:lnTo>
                    <a:pt x="72" y="23"/>
                  </a:lnTo>
                  <a:lnTo>
                    <a:pt x="72" y="20"/>
                  </a:lnTo>
                  <a:lnTo>
                    <a:pt x="75" y="14"/>
                  </a:lnTo>
                  <a:lnTo>
                    <a:pt x="75" y="11"/>
                  </a:lnTo>
                  <a:lnTo>
                    <a:pt x="75" y="6"/>
                  </a:lnTo>
                  <a:lnTo>
                    <a:pt x="75" y="0"/>
                  </a:lnTo>
                </a:path>
              </a:pathLst>
            </a:custGeom>
            <a:noFill/>
            <a:ln w="12700" cap="rnd" cmpd="sng">
              <a:solidFill>
                <a:srgbClr val="000000"/>
              </a:solidFill>
              <a:prstDash val="solid"/>
              <a:round/>
              <a:headEnd type="none" w="med" len="med"/>
              <a:tailEnd type="none" w="med" len="med"/>
            </a:ln>
          </p:spPr>
          <p:txBody>
            <a:bodyPr/>
            <a:lstStyle/>
            <a:p>
              <a:endParaRPr lang="en-US"/>
            </a:p>
          </p:txBody>
        </p:sp>
        <p:sp>
          <p:nvSpPr>
            <p:cNvPr id="12387" name="Line 97"/>
            <p:cNvSpPr>
              <a:spLocks noChangeShapeType="1"/>
            </p:cNvSpPr>
            <p:nvPr/>
          </p:nvSpPr>
          <p:spPr bwMode="auto">
            <a:xfrm flipV="1">
              <a:off x="2885" y="3017"/>
              <a:ext cx="0" cy="473"/>
            </a:xfrm>
            <a:prstGeom prst="line">
              <a:avLst/>
            </a:prstGeom>
            <a:noFill/>
            <a:ln w="12700">
              <a:solidFill>
                <a:srgbClr val="000000"/>
              </a:solidFill>
              <a:round/>
              <a:headEnd/>
              <a:tailEnd/>
            </a:ln>
          </p:spPr>
          <p:txBody>
            <a:bodyPr wrap="none" anchor="ctr"/>
            <a:lstStyle/>
            <a:p>
              <a:endParaRPr lang="en-US"/>
            </a:p>
          </p:txBody>
        </p:sp>
        <p:sp>
          <p:nvSpPr>
            <p:cNvPr id="12388" name="Line 98"/>
            <p:cNvSpPr>
              <a:spLocks noChangeShapeType="1"/>
            </p:cNvSpPr>
            <p:nvPr/>
          </p:nvSpPr>
          <p:spPr bwMode="auto">
            <a:xfrm flipV="1">
              <a:off x="2934" y="3008"/>
              <a:ext cx="0" cy="482"/>
            </a:xfrm>
            <a:prstGeom prst="line">
              <a:avLst/>
            </a:prstGeom>
            <a:noFill/>
            <a:ln w="12700">
              <a:solidFill>
                <a:srgbClr val="000000"/>
              </a:solidFill>
              <a:round/>
              <a:headEnd/>
              <a:tailEnd/>
            </a:ln>
          </p:spPr>
          <p:txBody>
            <a:bodyPr wrap="none" anchor="ctr"/>
            <a:lstStyle/>
            <a:p>
              <a:endParaRPr lang="en-US"/>
            </a:p>
          </p:txBody>
        </p:sp>
        <p:sp>
          <p:nvSpPr>
            <p:cNvPr id="12389" name="Line 99"/>
            <p:cNvSpPr>
              <a:spLocks noChangeShapeType="1"/>
            </p:cNvSpPr>
            <p:nvPr/>
          </p:nvSpPr>
          <p:spPr bwMode="auto">
            <a:xfrm>
              <a:off x="5038" y="1202"/>
              <a:ext cx="0" cy="95"/>
            </a:xfrm>
            <a:prstGeom prst="line">
              <a:avLst/>
            </a:prstGeom>
            <a:noFill/>
            <a:ln w="12700">
              <a:solidFill>
                <a:srgbClr val="000000"/>
              </a:solidFill>
              <a:round/>
              <a:headEnd/>
              <a:tailEnd/>
            </a:ln>
          </p:spPr>
          <p:txBody>
            <a:bodyPr wrap="none" anchor="ctr"/>
            <a:lstStyle/>
            <a:p>
              <a:endParaRPr lang="en-US"/>
            </a:p>
          </p:txBody>
        </p:sp>
        <p:sp>
          <p:nvSpPr>
            <p:cNvPr id="12390" name="Freeform 100"/>
            <p:cNvSpPr>
              <a:spLocks/>
            </p:cNvSpPr>
            <p:nvPr/>
          </p:nvSpPr>
          <p:spPr bwMode="auto">
            <a:xfrm>
              <a:off x="1593" y="645"/>
              <a:ext cx="1613" cy="765"/>
            </a:xfrm>
            <a:custGeom>
              <a:avLst/>
              <a:gdLst>
                <a:gd name="T0" fmla="*/ 0 w 1613"/>
                <a:gd name="T1" fmla="*/ 764 h 765"/>
                <a:gd name="T2" fmla="*/ 3 w 1613"/>
                <a:gd name="T3" fmla="*/ 710 h 765"/>
                <a:gd name="T4" fmla="*/ 6 w 1613"/>
                <a:gd name="T5" fmla="*/ 656 h 765"/>
                <a:gd name="T6" fmla="*/ 14 w 1613"/>
                <a:gd name="T7" fmla="*/ 607 h 765"/>
                <a:gd name="T8" fmla="*/ 25 w 1613"/>
                <a:gd name="T9" fmla="*/ 559 h 765"/>
                <a:gd name="T10" fmla="*/ 37 w 1613"/>
                <a:gd name="T11" fmla="*/ 510 h 765"/>
                <a:gd name="T12" fmla="*/ 54 w 1613"/>
                <a:gd name="T13" fmla="*/ 467 h 765"/>
                <a:gd name="T14" fmla="*/ 71 w 1613"/>
                <a:gd name="T15" fmla="*/ 424 h 765"/>
                <a:gd name="T16" fmla="*/ 94 w 1613"/>
                <a:gd name="T17" fmla="*/ 385 h 765"/>
                <a:gd name="T18" fmla="*/ 117 w 1613"/>
                <a:gd name="T19" fmla="*/ 345 h 765"/>
                <a:gd name="T20" fmla="*/ 142 w 1613"/>
                <a:gd name="T21" fmla="*/ 310 h 765"/>
                <a:gd name="T22" fmla="*/ 168 w 1613"/>
                <a:gd name="T23" fmla="*/ 276 h 765"/>
                <a:gd name="T24" fmla="*/ 197 w 1613"/>
                <a:gd name="T25" fmla="*/ 242 h 765"/>
                <a:gd name="T26" fmla="*/ 228 w 1613"/>
                <a:gd name="T27" fmla="*/ 213 h 765"/>
                <a:gd name="T28" fmla="*/ 262 w 1613"/>
                <a:gd name="T29" fmla="*/ 185 h 765"/>
                <a:gd name="T30" fmla="*/ 296 w 1613"/>
                <a:gd name="T31" fmla="*/ 156 h 765"/>
                <a:gd name="T32" fmla="*/ 331 w 1613"/>
                <a:gd name="T33" fmla="*/ 134 h 765"/>
                <a:gd name="T34" fmla="*/ 368 w 1613"/>
                <a:gd name="T35" fmla="*/ 111 h 765"/>
                <a:gd name="T36" fmla="*/ 408 w 1613"/>
                <a:gd name="T37" fmla="*/ 91 h 765"/>
                <a:gd name="T38" fmla="*/ 445 w 1613"/>
                <a:gd name="T39" fmla="*/ 74 h 765"/>
                <a:gd name="T40" fmla="*/ 485 w 1613"/>
                <a:gd name="T41" fmla="*/ 57 h 765"/>
                <a:gd name="T42" fmla="*/ 527 w 1613"/>
                <a:gd name="T43" fmla="*/ 42 h 765"/>
                <a:gd name="T44" fmla="*/ 570 w 1613"/>
                <a:gd name="T45" fmla="*/ 31 h 765"/>
                <a:gd name="T46" fmla="*/ 613 w 1613"/>
                <a:gd name="T47" fmla="*/ 19 h 765"/>
                <a:gd name="T48" fmla="*/ 656 w 1613"/>
                <a:gd name="T49" fmla="*/ 11 h 765"/>
                <a:gd name="T50" fmla="*/ 699 w 1613"/>
                <a:gd name="T51" fmla="*/ 5 h 765"/>
                <a:gd name="T52" fmla="*/ 741 w 1613"/>
                <a:gd name="T53" fmla="*/ 2 h 765"/>
                <a:gd name="T54" fmla="*/ 787 w 1613"/>
                <a:gd name="T55" fmla="*/ 0 h 765"/>
                <a:gd name="T56" fmla="*/ 830 w 1613"/>
                <a:gd name="T57" fmla="*/ 0 h 765"/>
                <a:gd name="T58" fmla="*/ 873 w 1613"/>
                <a:gd name="T59" fmla="*/ 0 h 765"/>
                <a:gd name="T60" fmla="*/ 919 w 1613"/>
                <a:gd name="T61" fmla="*/ 5 h 765"/>
                <a:gd name="T62" fmla="*/ 961 w 1613"/>
                <a:gd name="T63" fmla="*/ 11 h 765"/>
                <a:gd name="T64" fmla="*/ 1004 w 1613"/>
                <a:gd name="T65" fmla="*/ 17 h 765"/>
                <a:gd name="T66" fmla="*/ 1047 w 1613"/>
                <a:gd name="T67" fmla="*/ 28 h 765"/>
                <a:gd name="T68" fmla="*/ 1090 w 1613"/>
                <a:gd name="T69" fmla="*/ 39 h 765"/>
                <a:gd name="T70" fmla="*/ 1130 w 1613"/>
                <a:gd name="T71" fmla="*/ 54 h 765"/>
                <a:gd name="T72" fmla="*/ 1170 w 1613"/>
                <a:gd name="T73" fmla="*/ 68 h 765"/>
                <a:gd name="T74" fmla="*/ 1209 w 1613"/>
                <a:gd name="T75" fmla="*/ 88 h 765"/>
                <a:gd name="T76" fmla="*/ 1247 w 1613"/>
                <a:gd name="T77" fmla="*/ 108 h 765"/>
                <a:gd name="T78" fmla="*/ 1284 w 1613"/>
                <a:gd name="T79" fmla="*/ 128 h 765"/>
                <a:gd name="T80" fmla="*/ 1318 w 1613"/>
                <a:gd name="T81" fmla="*/ 154 h 765"/>
                <a:gd name="T82" fmla="*/ 1352 w 1613"/>
                <a:gd name="T83" fmla="*/ 179 h 765"/>
                <a:gd name="T84" fmla="*/ 1386 w 1613"/>
                <a:gd name="T85" fmla="*/ 205 h 765"/>
                <a:gd name="T86" fmla="*/ 1418 w 1613"/>
                <a:gd name="T87" fmla="*/ 236 h 765"/>
                <a:gd name="T88" fmla="*/ 1446 w 1613"/>
                <a:gd name="T89" fmla="*/ 268 h 765"/>
                <a:gd name="T90" fmla="*/ 1472 w 1613"/>
                <a:gd name="T91" fmla="*/ 302 h 765"/>
                <a:gd name="T92" fmla="*/ 1498 w 1613"/>
                <a:gd name="T93" fmla="*/ 336 h 765"/>
                <a:gd name="T94" fmla="*/ 1520 w 1613"/>
                <a:gd name="T95" fmla="*/ 376 h 765"/>
                <a:gd name="T96" fmla="*/ 1540 w 1613"/>
                <a:gd name="T97" fmla="*/ 416 h 765"/>
                <a:gd name="T98" fmla="*/ 1560 w 1613"/>
                <a:gd name="T99" fmla="*/ 456 h 765"/>
                <a:gd name="T100" fmla="*/ 1575 w 1613"/>
                <a:gd name="T101" fmla="*/ 502 h 765"/>
                <a:gd name="T102" fmla="*/ 1589 w 1613"/>
                <a:gd name="T103" fmla="*/ 547 h 765"/>
                <a:gd name="T104" fmla="*/ 1597 w 1613"/>
                <a:gd name="T105" fmla="*/ 596 h 765"/>
                <a:gd name="T106" fmla="*/ 1606 w 1613"/>
                <a:gd name="T107" fmla="*/ 644 h 765"/>
                <a:gd name="T108" fmla="*/ 1612 w 1613"/>
                <a:gd name="T109" fmla="*/ 695 h 765"/>
                <a:gd name="T110" fmla="*/ 1612 w 1613"/>
                <a:gd name="T111" fmla="*/ 750 h 765"/>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613"/>
                <a:gd name="T169" fmla="*/ 0 h 765"/>
                <a:gd name="T170" fmla="*/ 1613 w 1613"/>
                <a:gd name="T171" fmla="*/ 765 h 765"/>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613" h="765">
                  <a:moveTo>
                    <a:pt x="0" y="764"/>
                  </a:moveTo>
                  <a:lnTo>
                    <a:pt x="3" y="710"/>
                  </a:lnTo>
                  <a:lnTo>
                    <a:pt x="6" y="656"/>
                  </a:lnTo>
                  <a:lnTo>
                    <a:pt x="14" y="607"/>
                  </a:lnTo>
                  <a:lnTo>
                    <a:pt x="25" y="559"/>
                  </a:lnTo>
                  <a:lnTo>
                    <a:pt x="37" y="510"/>
                  </a:lnTo>
                  <a:lnTo>
                    <a:pt x="54" y="467"/>
                  </a:lnTo>
                  <a:lnTo>
                    <a:pt x="71" y="424"/>
                  </a:lnTo>
                  <a:lnTo>
                    <a:pt x="94" y="385"/>
                  </a:lnTo>
                  <a:lnTo>
                    <a:pt x="117" y="345"/>
                  </a:lnTo>
                  <a:lnTo>
                    <a:pt x="142" y="310"/>
                  </a:lnTo>
                  <a:lnTo>
                    <a:pt x="168" y="276"/>
                  </a:lnTo>
                  <a:lnTo>
                    <a:pt x="197" y="242"/>
                  </a:lnTo>
                  <a:lnTo>
                    <a:pt x="228" y="213"/>
                  </a:lnTo>
                  <a:lnTo>
                    <a:pt x="262" y="185"/>
                  </a:lnTo>
                  <a:lnTo>
                    <a:pt x="296" y="156"/>
                  </a:lnTo>
                  <a:lnTo>
                    <a:pt x="331" y="134"/>
                  </a:lnTo>
                  <a:lnTo>
                    <a:pt x="368" y="111"/>
                  </a:lnTo>
                  <a:lnTo>
                    <a:pt x="408" y="91"/>
                  </a:lnTo>
                  <a:lnTo>
                    <a:pt x="445" y="74"/>
                  </a:lnTo>
                  <a:lnTo>
                    <a:pt x="485" y="57"/>
                  </a:lnTo>
                  <a:lnTo>
                    <a:pt x="527" y="42"/>
                  </a:lnTo>
                  <a:lnTo>
                    <a:pt x="570" y="31"/>
                  </a:lnTo>
                  <a:lnTo>
                    <a:pt x="613" y="19"/>
                  </a:lnTo>
                  <a:lnTo>
                    <a:pt x="656" y="11"/>
                  </a:lnTo>
                  <a:lnTo>
                    <a:pt x="699" y="5"/>
                  </a:lnTo>
                  <a:lnTo>
                    <a:pt x="741" y="2"/>
                  </a:lnTo>
                  <a:lnTo>
                    <a:pt x="787" y="0"/>
                  </a:lnTo>
                  <a:lnTo>
                    <a:pt x="830" y="0"/>
                  </a:lnTo>
                  <a:lnTo>
                    <a:pt x="873" y="0"/>
                  </a:lnTo>
                  <a:lnTo>
                    <a:pt x="919" y="5"/>
                  </a:lnTo>
                  <a:lnTo>
                    <a:pt x="961" y="11"/>
                  </a:lnTo>
                  <a:lnTo>
                    <a:pt x="1004" y="17"/>
                  </a:lnTo>
                  <a:lnTo>
                    <a:pt x="1047" y="28"/>
                  </a:lnTo>
                  <a:lnTo>
                    <a:pt x="1090" y="39"/>
                  </a:lnTo>
                  <a:lnTo>
                    <a:pt x="1130" y="54"/>
                  </a:lnTo>
                  <a:lnTo>
                    <a:pt x="1170" y="68"/>
                  </a:lnTo>
                  <a:lnTo>
                    <a:pt x="1209" y="88"/>
                  </a:lnTo>
                  <a:lnTo>
                    <a:pt x="1247" y="108"/>
                  </a:lnTo>
                  <a:lnTo>
                    <a:pt x="1284" y="128"/>
                  </a:lnTo>
                  <a:lnTo>
                    <a:pt x="1318" y="154"/>
                  </a:lnTo>
                  <a:lnTo>
                    <a:pt x="1352" y="179"/>
                  </a:lnTo>
                  <a:lnTo>
                    <a:pt x="1386" y="205"/>
                  </a:lnTo>
                  <a:lnTo>
                    <a:pt x="1418" y="236"/>
                  </a:lnTo>
                  <a:lnTo>
                    <a:pt x="1446" y="268"/>
                  </a:lnTo>
                  <a:lnTo>
                    <a:pt x="1472" y="302"/>
                  </a:lnTo>
                  <a:lnTo>
                    <a:pt x="1498" y="336"/>
                  </a:lnTo>
                  <a:lnTo>
                    <a:pt x="1520" y="376"/>
                  </a:lnTo>
                  <a:lnTo>
                    <a:pt x="1540" y="416"/>
                  </a:lnTo>
                  <a:lnTo>
                    <a:pt x="1560" y="456"/>
                  </a:lnTo>
                  <a:lnTo>
                    <a:pt x="1575" y="502"/>
                  </a:lnTo>
                  <a:lnTo>
                    <a:pt x="1589" y="547"/>
                  </a:lnTo>
                  <a:lnTo>
                    <a:pt x="1597" y="596"/>
                  </a:lnTo>
                  <a:lnTo>
                    <a:pt x="1606" y="644"/>
                  </a:lnTo>
                  <a:lnTo>
                    <a:pt x="1612" y="695"/>
                  </a:lnTo>
                  <a:lnTo>
                    <a:pt x="1612" y="750"/>
                  </a:lnTo>
                </a:path>
              </a:pathLst>
            </a:custGeom>
            <a:noFill/>
            <a:ln w="50800" cap="rnd" cmpd="sng">
              <a:solidFill>
                <a:srgbClr val="000000"/>
              </a:solidFill>
              <a:prstDash val="solid"/>
              <a:round/>
              <a:headEnd type="none" w="med" len="med"/>
              <a:tailEnd type="none" w="med" len="med"/>
            </a:ln>
          </p:spPr>
          <p:txBody>
            <a:bodyPr/>
            <a:lstStyle/>
            <a:p>
              <a:endParaRPr lang="en-US"/>
            </a:p>
          </p:txBody>
        </p:sp>
        <p:sp>
          <p:nvSpPr>
            <p:cNvPr id="12391" name="Rectangle 101"/>
            <p:cNvSpPr>
              <a:spLocks noChangeArrowheads="1"/>
            </p:cNvSpPr>
            <p:nvPr/>
          </p:nvSpPr>
          <p:spPr bwMode="auto">
            <a:xfrm>
              <a:off x="1918" y="1416"/>
              <a:ext cx="608" cy="151"/>
            </a:xfrm>
            <a:prstGeom prst="rect">
              <a:avLst/>
            </a:prstGeom>
            <a:noFill/>
            <a:ln w="12700">
              <a:noFill/>
              <a:miter lim="800000"/>
              <a:headEnd/>
              <a:tailEnd/>
            </a:ln>
          </p:spPr>
          <p:txBody>
            <a:bodyPr wrap="none" lIns="90462" tIns="44437" rIns="90462" bIns="44437">
              <a:spAutoFit/>
            </a:bodyPr>
            <a:lstStyle/>
            <a:p>
              <a:r>
                <a:rPr lang="en-US" sz="700">
                  <a:solidFill>
                    <a:srgbClr val="000000"/>
                  </a:solidFill>
                  <a:latin typeface="Arial Narrow" pitchFamily="34" charset="0"/>
                </a:rPr>
                <a:t>CONTAINMENT SPRAY</a:t>
              </a:r>
            </a:p>
          </p:txBody>
        </p:sp>
        <p:sp>
          <p:nvSpPr>
            <p:cNvPr id="12392" name="Freeform 102"/>
            <p:cNvSpPr>
              <a:spLocks/>
            </p:cNvSpPr>
            <p:nvPr/>
          </p:nvSpPr>
          <p:spPr bwMode="auto">
            <a:xfrm>
              <a:off x="5087" y="1102"/>
              <a:ext cx="59" cy="114"/>
            </a:xfrm>
            <a:custGeom>
              <a:avLst/>
              <a:gdLst>
                <a:gd name="T0" fmla="*/ 0 w 59"/>
                <a:gd name="T1" fmla="*/ 113 h 114"/>
                <a:gd name="T2" fmla="*/ 29 w 59"/>
                <a:gd name="T3" fmla="*/ 0 h 114"/>
                <a:gd name="T4" fmla="*/ 58 w 59"/>
                <a:gd name="T5" fmla="*/ 113 h 114"/>
                <a:gd name="T6" fmla="*/ 0 w 59"/>
                <a:gd name="T7" fmla="*/ 113 h 114"/>
                <a:gd name="T8" fmla="*/ 0 60000 65536"/>
                <a:gd name="T9" fmla="*/ 0 60000 65536"/>
                <a:gd name="T10" fmla="*/ 0 60000 65536"/>
                <a:gd name="T11" fmla="*/ 0 60000 65536"/>
                <a:gd name="T12" fmla="*/ 0 w 59"/>
                <a:gd name="T13" fmla="*/ 0 h 114"/>
                <a:gd name="T14" fmla="*/ 59 w 59"/>
                <a:gd name="T15" fmla="*/ 114 h 114"/>
              </a:gdLst>
              <a:ahLst/>
              <a:cxnLst>
                <a:cxn ang="T8">
                  <a:pos x="T0" y="T1"/>
                </a:cxn>
                <a:cxn ang="T9">
                  <a:pos x="T2" y="T3"/>
                </a:cxn>
                <a:cxn ang="T10">
                  <a:pos x="T4" y="T5"/>
                </a:cxn>
                <a:cxn ang="T11">
                  <a:pos x="T6" y="T7"/>
                </a:cxn>
              </a:cxnLst>
              <a:rect l="T12" t="T13" r="T14" b="T15"/>
              <a:pathLst>
                <a:path w="59" h="114">
                  <a:moveTo>
                    <a:pt x="0" y="113"/>
                  </a:moveTo>
                  <a:lnTo>
                    <a:pt x="29" y="0"/>
                  </a:lnTo>
                  <a:lnTo>
                    <a:pt x="58" y="113"/>
                  </a:lnTo>
                  <a:lnTo>
                    <a:pt x="0" y="113"/>
                  </a:lnTo>
                </a:path>
              </a:pathLst>
            </a:custGeom>
            <a:solidFill>
              <a:srgbClr val="000000"/>
            </a:solidFill>
            <a:ln w="12700" cap="rnd" cmpd="sng">
              <a:noFill/>
              <a:prstDash val="solid"/>
              <a:round/>
              <a:headEnd type="none" w="med" len="med"/>
              <a:tailEnd type="none" w="med" len="med"/>
            </a:ln>
          </p:spPr>
          <p:txBody>
            <a:bodyPr/>
            <a:lstStyle/>
            <a:p>
              <a:endParaRPr lang="en-US"/>
            </a:p>
          </p:txBody>
        </p:sp>
        <p:sp>
          <p:nvSpPr>
            <p:cNvPr id="12393" name="Line 103"/>
            <p:cNvSpPr>
              <a:spLocks noChangeShapeType="1"/>
            </p:cNvSpPr>
            <p:nvPr/>
          </p:nvSpPr>
          <p:spPr bwMode="auto">
            <a:xfrm flipV="1">
              <a:off x="5116" y="1206"/>
              <a:ext cx="0" cy="101"/>
            </a:xfrm>
            <a:prstGeom prst="line">
              <a:avLst/>
            </a:prstGeom>
            <a:noFill/>
            <a:ln w="12700">
              <a:solidFill>
                <a:srgbClr val="000000"/>
              </a:solidFill>
              <a:round/>
              <a:headEnd/>
              <a:tailEnd/>
            </a:ln>
          </p:spPr>
          <p:txBody>
            <a:bodyPr wrap="none" anchor="ctr"/>
            <a:lstStyle/>
            <a:p>
              <a:endParaRPr lang="en-US"/>
            </a:p>
          </p:txBody>
        </p:sp>
        <p:sp>
          <p:nvSpPr>
            <p:cNvPr id="12394" name="Freeform 104"/>
            <p:cNvSpPr>
              <a:spLocks/>
            </p:cNvSpPr>
            <p:nvPr/>
          </p:nvSpPr>
          <p:spPr bwMode="auto">
            <a:xfrm>
              <a:off x="2398" y="2390"/>
              <a:ext cx="57" cy="114"/>
            </a:xfrm>
            <a:custGeom>
              <a:avLst/>
              <a:gdLst>
                <a:gd name="T0" fmla="*/ 56 w 57"/>
                <a:gd name="T1" fmla="*/ 0 h 114"/>
                <a:gd name="T2" fmla="*/ 56 w 57"/>
                <a:gd name="T3" fmla="*/ 113 h 114"/>
                <a:gd name="T4" fmla="*/ 0 w 57"/>
                <a:gd name="T5" fmla="*/ 18 h 114"/>
                <a:gd name="T6" fmla="*/ 56 w 57"/>
                <a:gd name="T7" fmla="*/ 0 h 114"/>
                <a:gd name="T8" fmla="*/ 0 60000 65536"/>
                <a:gd name="T9" fmla="*/ 0 60000 65536"/>
                <a:gd name="T10" fmla="*/ 0 60000 65536"/>
                <a:gd name="T11" fmla="*/ 0 60000 65536"/>
                <a:gd name="T12" fmla="*/ 0 w 57"/>
                <a:gd name="T13" fmla="*/ 0 h 114"/>
                <a:gd name="T14" fmla="*/ 57 w 57"/>
                <a:gd name="T15" fmla="*/ 114 h 114"/>
              </a:gdLst>
              <a:ahLst/>
              <a:cxnLst>
                <a:cxn ang="T8">
                  <a:pos x="T0" y="T1"/>
                </a:cxn>
                <a:cxn ang="T9">
                  <a:pos x="T2" y="T3"/>
                </a:cxn>
                <a:cxn ang="T10">
                  <a:pos x="T4" y="T5"/>
                </a:cxn>
                <a:cxn ang="T11">
                  <a:pos x="T6" y="T7"/>
                </a:cxn>
              </a:cxnLst>
              <a:rect l="T12" t="T13" r="T14" b="T15"/>
              <a:pathLst>
                <a:path w="57" h="114">
                  <a:moveTo>
                    <a:pt x="56" y="0"/>
                  </a:moveTo>
                  <a:lnTo>
                    <a:pt x="56" y="113"/>
                  </a:lnTo>
                  <a:lnTo>
                    <a:pt x="0" y="18"/>
                  </a:lnTo>
                  <a:lnTo>
                    <a:pt x="56" y="0"/>
                  </a:lnTo>
                </a:path>
              </a:pathLst>
            </a:custGeom>
            <a:solidFill>
              <a:srgbClr val="000000"/>
            </a:solidFill>
            <a:ln w="12700" cap="rnd" cmpd="sng">
              <a:noFill/>
              <a:prstDash val="solid"/>
              <a:round/>
              <a:headEnd type="none" w="med" len="med"/>
              <a:tailEnd type="none" w="med" len="med"/>
            </a:ln>
          </p:spPr>
          <p:txBody>
            <a:bodyPr/>
            <a:lstStyle/>
            <a:p>
              <a:endParaRPr lang="en-US"/>
            </a:p>
          </p:txBody>
        </p:sp>
        <p:sp>
          <p:nvSpPr>
            <p:cNvPr id="12395" name="Line 105"/>
            <p:cNvSpPr>
              <a:spLocks noChangeShapeType="1"/>
            </p:cNvSpPr>
            <p:nvPr/>
          </p:nvSpPr>
          <p:spPr bwMode="auto">
            <a:xfrm>
              <a:off x="2382" y="2275"/>
              <a:ext cx="34" cy="120"/>
            </a:xfrm>
            <a:prstGeom prst="line">
              <a:avLst/>
            </a:prstGeom>
            <a:noFill/>
            <a:ln w="12700">
              <a:solidFill>
                <a:srgbClr val="000000"/>
              </a:solidFill>
              <a:round/>
              <a:headEnd/>
              <a:tailEnd/>
            </a:ln>
          </p:spPr>
          <p:txBody>
            <a:bodyPr wrap="none" anchor="ctr"/>
            <a:lstStyle/>
            <a:p>
              <a:endParaRPr lang="en-US"/>
            </a:p>
          </p:txBody>
        </p:sp>
        <p:sp>
          <p:nvSpPr>
            <p:cNvPr id="12396" name="Freeform 106"/>
            <p:cNvSpPr>
              <a:spLocks/>
            </p:cNvSpPr>
            <p:nvPr/>
          </p:nvSpPr>
          <p:spPr bwMode="auto">
            <a:xfrm>
              <a:off x="2598" y="2219"/>
              <a:ext cx="57" cy="114"/>
            </a:xfrm>
            <a:custGeom>
              <a:avLst/>
              <a:gdLst>
                <a:gd name="T0" fmla="*/ 56 w 57"/>
                <a:gd name="T1" fmla="*/ 0 h 114"/>
                <a:gd name="T2" fmla="*/ 51 w 57"/>
                <a:gd name="T3" fmla="*/ 113 h 114"/>
                <a:gd name="T4" fmla="*/ 0 w 57"/>
                <a:gd name="T5" fmla="*/ 14 h 114"/>
                <a:gd name="T6" fmla="*/ 56 w 57"/>
                <a:gd name="T7" fmla="*/ 0 h 114"/>
                <a:gd name="T8" fmla="*/ 0 60000 65536"/>
                <a:gd name="T9" fmla="*/ 0 60000 65536"/>
                <a:gd name="T10" fmla="*/ 0 60000 65536"/>
                <a:gd name="T11" fmla="*/ 0 60000 65536"/>
                <a:gd name="T12" fmla="*/ 0 w 57"/>
                <a:gd name="T13" fmla="*/ 0 h 114"/>
                <a:gd name="T14" fmla="*/ 57 w 57"/>
                <a:gd name="T15" fmla="*/ 114 h 114"/>
              </a:gdLst>
              <a:ahLst/>
              <a:cxnLst>
                <a:cxn ang="T8">
                  <a:pos x="T0" y="T1"/>
                </a:cxn>
                <a:cxn ang="T9">
                  <a:pos x="T2" y="T3"/>
                </a:cxn>
                <a:cxn ang="T10">
                  <a:pos x="T4" y="T5"/>
                </a:cxn>
                <a:cxn ang="T11">
                  <a:pos x="T6" y="T7"/>
                </a:cxn>
              </a:cxnLst>
              <a:rect l="T12" t="T13" r="T14" b="T15"/>
              <a:pathLst>
                <a:path w="57" h="114">
                  <a:moveTo>
                    <a:pt x="56" y="0"/>
                  </a:moveTo>
                  <a:lnTo>
                    <a:pt x="51" y="113"/>
                  </a:lnTo>
                  <a:lnTo>
                    <a:pt x="0" y="14"/>
                  </a:lnTo>
                  <a:lnTo>
                    <a:pt x="56" y="0"/>
                  </a:lnTo>
                </a:path>
              </a:pathLst>
            </a:custGeom>
            <a:solidFill>
              <a:srgbClr val="000000"/>
            </a:solidFill>
            <a:ln w="12700" cap="rnd" cmpd="sng">
              <a:noFill/>
              <a:prstDash val="solid"/>
              <a:round/>
              <a:headEnd type="none" w="med" len="med"/>
              <a:tailEnd type="none" w="med" len="med"/>
            </a:ln>
          </p:spPr>
          <p:txBody>
            <a:bodyPr/>
            <a:lstStyle/>
            <a:p>
              <a:endParaRPr lang="en-US"/>
            </a:p>
          </p:txBody>
        </p:sp>
        <p:sp>
          <p:nvSpPr>
            <p:cNvPr id="12397" name="Line 107"/>
            <p:cNvSpPr>
              <a:spLocks noChangeShapeType="1"/>
            </p:cNvSpPr>
            <p:nvPr/>
          </p:nvSpPr>
          <p:spPr bwMode="auto">
            <a:xfrm>
              <a:off x="2598" y="2135"/>
              <a:ext cx="18" cy="86"/>
            </a:xfrm>
            <a:prstGeom prst="line">
              <a:avLst/>
            </a:prstGeom>
            <a:noFill/>
            <a:ln w="12700">
              <a:solidFill>
                <a:srgbClr val="000000"/>
              </a:solidFill>
              <a:round/>
              <a:headEnd/>
              <a:tailEnd/>
            </a:ln>
          </p:spPr>
          <p:txBody>
            <a:bodyPr wrap="none" anchor="ctr"/>
            <a:lstStyle/>
            <a:p>
              <a:endParaRPr lang="en-US"/>
            </a:p>
          </p:txBody>
        </p:sp>
        <p:sp>
          <p:nvSpPr>
            <p:cNvPr id="12398" name="Freeform 108"/>
            <p:cNvSpPr>
              <a:spLocks/>
            </p:cNvSpPr>
            <p:nvPr/>
          </p:nvSpPr>
          <p:spPr bwMode="auto">
            <a:xfrm>
              <a:off x="5441" y="2661"/>
              <a:ext cx="64" cy="19"/>
            </a:xfrm>
            <a:custGeom>
              <a:avLst/>
              <a:gdLst>
                <a:gd name="T0" fmla="*/ 0 w 64"/>
                <a:gd name="T1" fmla="*/ 0 h 19"/>
                <a:gd name="T2" fmla="*/ 0 w 64"/>
                <a:gd name="T3" fmla="*/ 3 h 19"/>
                <a:gd name="T4" fmla="*/ 0 w 64"/>
                <a:gd name="T5" fmla="*/ 6 h 19"/>
                <a:gd name="T6" fmla="*/ 3 w 64"/>
                <a:gd name="T7" fmla="*/ 6 h 19"/>
                <a:gd name="T8" fmla="*/ 3 w 64"/>
                <a:gd name="T9" fmla="*/ 9 h 19"/>
                <a:gd name="T10" fmla="*/ 6 w 64"/>
                <a:gd name="T11" fmla="*/ 9 h 19"/>
                <a:gd name="T12" fmla="*/ 6 w 64"/>
                <a:gd name="T13" fmla="*/ 12 h 19"/>
                <a:gd name="T14" fmla="*/ 9 w 64"/>
                <a:gd name="T15" fmla="*/ 12 h 19"/>
                <a:gd name="T16" fmla="*/ 12 w 64"/>
                <a:gd name="T17" fmla="*/ 15 h 19"/>
                <a:gd name="T18" fmla="*/ 15 w 64"/>
                <a:gd name="T19" fmla="*/ 15 h 19"/>
                <a:gd name="T20" fmla="*/ 18 w 64"/>
                <a:gd name="T21" fmla="*/ 15 h 19"/>
                <a:gd name="T22" fmla="*/ 18 w 64"/>
                <a:gd name="T23" fmla="*/ 18 h 19"/>
                <a:gd name="T24" fmla="*/ 20 w 64"/>
                <a:gd name="T25" fmla="*/ 18 h 19"/>
                <a:gd name="T26" fmla="*/ 23 w 64"/>
                <a:gd name="T27" fmla="*/ 18 h 19"/>
                <a:gd name="T28" fmla="*/ 26 w 64"/>
                <a:gd name="T29" fmla="*/ 18 h 19"/>
                <a:gd name="T30" fmla="*/ 29 w 64"/>
                <a:gd name="T31" fmla="*/ 18 h 19"/>
                <a:gd name="T32" fmla="*/ 32 w 64"/>
                <a:gd name="T33" fmla="*/ 18 h 19"/>
                <a:gd name="T34" fmla="*/ 35 w 64"/>
                <a:gd name="T35" fmla="*/ 18 h 19"/>
                <a:gd name="T36" fmla="*/ 38 w 64"/>
                <a:gd name="T37" fmla="*/ 18 h 19"/>
                <a:gd name="T38" fmla="*/ 40 w 64"/>
                <a:gd name="T39" fmla="*/ 18 h 19"/>
                <a:gd name="T40" fmla="*/ 43 w 64"/>
                <a:gd name="T41" fmla="*/ 18 h 19"/>
                <a:gd name="T42" fmla="*/ 46 w 64"/>
                <a:gd name="T43" fmla="*/ 15 h 19"/>
                <a:gd name="T44" fmla="*/ 49 w 64"/>
                <a:gd name="T45" fmla="*/ 15 h 19"/>
                <a:gd name="T46" fmla="*/ 52 w 64"/>
                <a:gd name="T47" fmla="*/ 15 h 19"/>
                <a:gd name="T48" fmla="*/ 52 w 64"/>
                <a:gd name="T49" fmla="*/ 12 h 19"/>
                <a:gd name="T50" fmla="*/ 55 w 64"/>
                <a:gd name="T51" fmla="*/ 12 h 19"/>
                <a:gd name="T52" fmla="*/ 58 w 64"/>
                <a:gd name="T53" fmla="*/ 12 h 19"/>
                <a:gd name="T54" fmla="*/ 58 w 64"/>
                <a:gd name="T55" fmla="*/ 9 h 19"/>
                <a:gd name="T56" fmla="*/ 60 w 64"/>
                <a:gd name="T57" fmla="*/ 9 h 19"/>
                <a:gd name="T58" fmla="*/ 60 w 64"/>
                <a:gd name="T59" fmla="*/ 6 h 19"/>
                <a:gd name="T60" fmla="*/ 63 w 64"/>
                <a:gd name="T61" fmla="*/ 3 h 19"/>
                <a:gd name="T62" fmla="*/ 63 w 64"/>
                <a:gd name="T63" fmla="*/ 0 h 19"/>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64"/>
                <a:gd name="T97" fmla="*/ 0 h 19"/>
                <a:gd name="T98" fmla="*/ 64 w 64"/>
                <a:gd name="T99" fmla="*/ 19 h 19"/>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64" h="19">
                  <a:moveTo>
                    <a:pt x="0" y="0"/>
                  </a:moveTo>
                  <a:lnTo>
                    <a:pt x="0" y="3"/>
                  </a:lnTo>
                  <a:lnTo>
                    <a:pt x="0" y="6"/>
                  </a:lnTo>
                  <a:lnTo>
                    <a:pt x="3" y="6"/>
                  </a:lnTo>
                  <a:lnTo>
                    <a:pt x="3" y="9"/>
                  </a:lnTo>
                  <a:lnTo>
                    <a:pt x="6" y="9"/>
                  </a:lnTo>
                  <a:lnTo>
                    <a:pt x="6" y="12"/>
                  </a:lnTo>
                  <a:lnTo>
                    <a:pt x="9" y="12"/>
                  </a:lnTo>
                  <a:lnTo>
                    <a:pt x="12" y="15"/>
                  </a:lnTo>
                  <a:lnTo>
                    <a:pt x="15" y="15"/>
                  </a:lnTo>
                  <a:lnTo>
                    <a:pt x="18" y="15"/>
                  </a:lnTo>
                  <a:lnTo>
                    <a:pt x="18" y="18"/>
                  </a:lnTo>
                  <a:lnTo>
                    <a:pt x="20" y="18"/>
                  </a:lnTo>
                  <a:lnTo>
                    <a:pt x="23" y="18"/>
                  </a:lnTo>
                  <a:lnTo>
                    <a:pt x="26" y="18"/>
                  </a:lnTo>
                  <a:lnTo>
                    <a:pt x="29" y="18"/>
                  </a:lnTo>
                  <a:lnTo>
                    <a:pt x="32" y="18"/>
                  </a:lnTo>
                  <a:lnTo>
                    <a:pt x="35" y="18"/>
                  </a:lnTo>
                  <a:lnTo>
                    <a:pt x="38" y="18"/>
                  </a:lnTo>
                  <a:lnTo>
                    <a:pt x="40" y="18"/>
                  </a:lnTo>
                  <a:lnTo>
                    <a:pt x="43" y="18"/>
                  </a:lnTo>
                  <a:lnTo>
                    <a:pt x="46" y="15"/>
                  </a:lnTo>
                  <a:lnTo>
                    <a:pt x="49" y="15"/>
                  </a:lnTo>
                  <a:lnTo>
                    <a:pt x="52" y="15"/>
                  </a:lnTo>
                  <a:lnTo>
                    <a:pt x="52" y="12"/>
                  </a:lnTo>
                  <a:lnTo>
                    <a:pt x="55" y="12"/>
                  </a:lnTo>
                  <a:lnTo>
                    <a:pt x="58" y="12"/>
                  </a:lnTo>
                  <a:lnTo>
                    <a:pt x="58" y="9"/>
                  </a:lnTo>
                  <a:lnTo>
                    <a:pt x="60" y="9"/>
                  </a:lnTo>
                  <a:lnTo>
                    <a:pt x="60" y="6"/>
                  </a:lnTo>
                  <a:lnTo>
                    <a:pt x="63" y="3"/>
                  </a:lnTo>
                  <a:lnTo>
                    <a:pt x="63" y="0"/>
                  </a:lnTo>
                </a:path>
              </a:pathLst>
            </a:custGeom>
            <a:noFill/>
            <a:ln w="12700" cap="rnd" cmpd="sng">
              <a:solidFill>
                <a:srgbClr val="000000"/>
              </a:solidFill>
              <a:prstDash val="solid"/>
              <a:round/>
              <a:headEnd type="none" w="med" len="med"/>
              <a:tailEnd type="none" w="med" len="med"/>
            </a:ln>
          </p:spPr>
          <p:txBody>
            <a:bodyPr/>
            <a:lstStyle/>
            <a:p>
              <a:endParaRPr lang="en-US"/>
            </a:p>
          </p:txBody>
        </p:sp>
        <p:sp>
          <p:nvSpPr>
            <p:cNvPr id="12399" name="Freeform 109"/>
            <p:cNvSpPr>
              <a:spLocks/>
            </p:cNvSpPr>
            <p:nvPr/>
          </p:nvSpPr>
          <p:spPr bwMode="auto">
            <a:xfrm>
              <a:off x="5386" y="2661"/>
              <a:ext cx="59" cy="19"/>
            </a:xfrm>
            <a:custGeom>
              <a:avLst/>
              <a:gdLst>
                <a:gd name="T0" fmla="*/ 0 w 59"/>
                <a:gd name="T1" fmla="*/ 0 h 19"/>
                <a:gd name="T2" fmla="*/ 0 w 59"/>
                <a:gd name="T3" fmla="*/ 3 h 19"/>
                <a:gd name="T4" fmla="*/ 0 w 59"/>
                <a:gd name="T5" fmla="*/ 6 h 19"/>
                <a:gd name="T6" fmla="*/ 3 w 59"/>
                <a:gd name="T7" fmla="*/ 6 h 19"/>
                <a:gd name="T8" fmla="*/ 3 w 59"/>
                <a:gd name="T9" fmla="*/ 9 h 19"/>
                <a:gd name="T10" fmla="*/ 6 w 59"/>
                <a:gd name="T11" fmla="*/ 12 h 19"/>
                <a:gd name="T12" fmla="*/ 9 w 59"/>
                <a:gd name="T13" fmla="*/ 12 h 19"/>
                <a:gd name="T14" fmla="*/ 9 w 59"/>
                <a:gd name="T15" fmla="*/ 15 h 19"/>
                <a:gd name="T16" fmla="*/ 12 w 59"/>
                <a:gd name="T17" fmla="*/ 15 h 19"/>
                <a:gd name="T18" fmla="*/ 15 w 59"/>
                <a:gd name="T19" fmla="*/ 15 h 19"/>
                <a:gd name="T20" fmla="*/ 17 w 59"/>
                <a:gd name="T21" fmla="*/ 18 h 19"/>
                <a:gd name="T22" fmla="*/ 20 w 59"/>
                <a:gd name="T23" fmla="*/ 18 h 19"/>
                <a:gd name="T24" fmla="*/ 23 w 59"/>
                <a:gd name="T25" fmla="*/ 18 h 19"/>
                <a:gd name="T26" fmla="*/ 26 w 59"/>
                <a:gd name="T27" fmla="*/ 18 h 19"/>
                <a:gd name="T28" fmla="*/ 28 w 59"/>
                <a:gd name="T29" fmla="*/ 18 h 19"/>
                <a:gd name="T30" fmla="*/ 33 w 59"/>
                <a:gd name="T31" fmla="*/ 18 h 19"/>
                <a:gd name="T32" fmla="*/ 36 w 59"/>
                <a:gd name="T33" fmla="*/ 18 h 19"/>
                <a:gd name="T34" fmla="*/ 38 w 59"/>
                <a:gd name="T35" fmla="*/ 18 h 19"/>
                <a:gd name="T36" fmla="*/ 41 w 59"/>
                <a:gd name="T37" fmla="*/ 18 h 19"/>
                <a:gd name="T38" fmla="*/ 44 w 59"/>
                <a:gd name="T39" fmla="*/ 15 h 19"/>
                <a:gd name="T40" fmla="*/ 47 w 59"/>
                <a:gd name="T41" fmla="*/ 15 h 19"/>
                <a:gd name="T42" fmla="*/ 50 w 59"/>
                <a:gd name="T43" fmla="*/ 15 h 19"/>
                <a:gd name="T44" fmla="*/ 50 w 59"/>
                <a:gd name="T45" fmla="*/ 12 h 19"/>
                <a:gd name="T46" fmla="*/ 53 w 59"/>
                <a:gd name="T47" fmla="*/ 12 h 19"/>
                <a:gd name="T48" fmla="*/ 55 w 59"/>
                <a:gd name="T49" fmla="*/ 9 h 19"/>
                <a:gd name="T50" fmla="*/ 55 w 59"/>
                <a:gd name="T51" fmla="*/ 6 h 19"/>
                <a:gd name="T52" fmla="*/ 58 w 59"/>
                <a:gd name="T53" fmla="*/ 6 h 19"/>
                <a:gd name="T54" fmla="*/ 58 w 59"/>
                <a:gd name="T55" fmla="*/ 3 h 19"/>
                <a:gd name="T56" fmla="*/ 58 w 59"/>
                <a:gd name="T57" fmla="*/ 0 h 19"/>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59"/>
                <a:gd name="T88" fmla="*/ 0 h 19"/>
                <a:gd name="T89" fmla="*/ 59 w 59"/>
                <a:gd name="T90" fmla="*/ 19 h 19"/>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59" h="19">
                  <a:moveTo>
                    <a:pt x="0" y="0"/>
                  </a:moveTo>
                  <a:lnTo>
                    <a:pt x="0" y="3"/>
                  </a:lnTo>
                  <a:lnTo>
                    <a:pt x="0" y="6"/>
                  </a:lnTo>
                  <a:lnTo>
                    <a:pt x="3" y="6"/>
                  </a:lnTo>
                  <a:lnTo>
                    <a:pt x="3" y="9"/>
                  </a:lnTo>
                  <a:lnTo>
                    <a:pt x="6" y="12"/>
                  </a:lnTo>
                  <a:lnTo>
                    <a:pt x="9" y="12"/>
                  </a:lnTo>
                  <a:lnTo>
                    <a:pt x="9" y="15"/>
                  </a:lnTo>
                  <a:lnTo>
                    <a:pt x="12" y="15"/>
                  </a:lnTo>
                  <a:lnTo>
                    <a:pt x="15" y="15"/>
                  </a:lnTo>
                  <a:lnTo>
                    <a:pt x="17" y="18"/>
                  </a:lnTo>
                  <a:lnTo>
                    <a:pt x="20" y="18"/>
                  </a:lnTo>
                  <a:lnTo>
                    <a:pt x="23" y="18"/>
                  </a:lnTo>
                  <a:lnTo>
                    <a:pt x="26" y="18"/>
                  </a:lnTo>
                  <a:lnTo>
                    <a:pt x="28" y="18"/>
                  </a:lnTo>
                  <a:lnTo>
                    <a:pt x="33" y="18"/>
                  </a:lnTo>
                  <a:lnTo>
                    <a:pt x="36" y="18"/>
                  </a:lnTo>
                  <a:lnTo>
                    <a:pt x="38" y="18"/>
                  </a:lnTo>
                  <a:lnTo>
                    <a:pt x="41" y="18"/>
                  </a:lnTo>
                  <a:lnTo>
                    <a:pt x="44" y="15"/>
                  </a:lnTo>
                  <a:lnTo>
                    <a:pt x="47" y="15"/>
                  </a:lnTo>
                  <a:lnTo>
                    <a:pt x="50" y="15"/>
                  </a:lnTo>
                  <a:lnTo>
                    <a:pt x="50" y="12"/>
                  </a:lnTo>
                  <a:lnTo>
                    <a:pt x="53" y="12"/>
                  </a:lnTo>
                  <a:lnTo>
                    <a:pt x="55" y="9"/>
                  </a:lnTo>
                  <a:lnTo>
                    <a:pt x="55" y="6"/>
                  </a:lnTo>
                  <a:lnTo>
                    <a:pt x="58" y="6"/>
                  </a:lnTo>
                  <a:lnTo>
                    <a:pt x="58" y="3"/>
                  </a:lnTo>
                  <a:lnTo>
                    <a:pt x="58" y="0"/>
                  </a:lnTo>
                </a:path>
              </a:pathLst>
            </a:custGeom>
            <a:noFill/>
            <a:ln w="12700" cap="rnd" cmpd="sng">
              <a:solidFill>
                <a:srgbClr val="000000"/>
              </a:solidFill>
              <a:prstDash val="solid"/>
              <a:round/>
              <a:headEnd type="none" w="med" len="med"/>
              <a:tailEnd type="none" w="med" len="med"/>
            </a:ln>
          </p:spPr>
          <p:txBody>
            <a:bodyPr/>
            <a:lstStyle/>
            <a:p>
              <a:endParaRPr lang="en-US"/>
            </a:p>
          </p:txBody>
        </p:sp>
        <p:sp>
          <p:nvSpPr>
            <p:cNvPr id="12400" name="Freeform 110"/>
            <p:cNvSpPr>
              <a:spLocks/>
            </p:cNvSpPr>
            <p:nvPr/>
          </p:nvSpPr>
          <p:spPr bwMode="auto">
            <a:xfrm>
              <a:off x="5510" y="2659"/>
              <a:ext cx="57" cy="18"/>
            </a:xfrm>
            <a:custGeom>
              <a:avLst/>
              <a:gdLst>
                <a:gd name="T0" fmla="*/ 0 w 57"/>
                <a:gd name="T1" fmla="*/ 0 h 18"/>
                <a:gd name="T2" fmla="*/ 0 w 57"/>
                <a:gd name="T3" fmla="*/ 2 h 18"/>
                <a:gd name="T4" fmla="*/ 0 w 57"/>
                <a:gd name="T5" fmla="*/ 5 h 18"/>
                <a:gd name="T6" fmla="*/ 3 w 57"/>
                <a:gd name="T7" fmla="*/ 5 h 18"/>
                <a:gd name="T8" fmla="*/ 3 w 57"/>
                <a:gd name="T9" fmla="*/ 8 h 18"/>
                <a:gd name="T10" fmla="*/ 6 w 57"/>
                <a:gd name="T11" fmla="*/ 11 h 18"/>
                <a:gd name="T12" fmla="*/ 9 w 57"/>
                <a:gd name="T13" fmla="*/ 11 h 18"/>
                <a:gd name="T14" fmla="*/ 9 w 57"/>
                <a:gd name="T15" fmla="*/ 14 h 18"/>
                <a:gd name="T16" fmla="*/ 11 w 57"/>
                <a:gd name="T17" fmla="*/ 14 h 18"/>
                <a:gd name="T18" fmla="*/ 14 w 57"/>
                <a:gd name="T19" fmla="*/ 14 h 18"/>
                <a:gd name="T20" fmla="*/ 17 w 57"/>
                <a:gd name="T21" fmla="*/ 17 h 18"/>
                <a:gd name="T22" fmla="*/ 20 w 57"/>
                <a:gd name="T23" fmla="*/ 17 h 18"/>
                <a:gd name="T24" fmla="*/ 23 w 57"/>
                <a:gd name="T25" fmla="*/ 17 h 18"/>
                <a:gd name="T26" fmla="*/ 26 w 57"/>
                <a:gd name="T27" fmla="*/ 17 h 18"/>
                <a:gd name="T28" fmla="*/ 28 w 57"/>
                <a:gd name="T29" fmla="*/ 17 h 18"/>
                <a:gd name="T30" fmla="*/ 30 w 57"/>
                <a:gd name="T31" fmla="*/ 17 h 18"/>
                <a:gd name="T32" fmla="*/ 33 w 57"/>
                <a:gd name="T33" fmla="*/ 17 h 18"/>
                <a:gd name="T34" fmla="*/ 36 w 57"/>
                <a:gd name="T35" fmla="*/ 17 h 18"/>
                <a:gd name="T36" fmla="*/ 39 w 57"/>
                <a:gd name="T37" fmla="*/ 17 h 18"/>
                <a:gd name="T38" fmla="*/ 39 w 57"/>
                <a:gd name="T39" fmla="*/ 14 h 18"/>
                <a:gd name="T40" fmla="*/ 42 w 57"/>
                <a:gd name="T41" fmla="*/ 14 h 18"/>
                <a:gd name="T42" fmla="*/ 45 w 57"/>
                <a:gd name="T43" fmla="*/ 14 h 18"/>
                <a:gd name="T44" fmla="*/ 47 w 57"/>
                <a:gd name="T45" fmla="*/ 11 h 18"/>
                <a:gd name="T46" fmla="*/ 50 w 57"/>
                <a:gd name="T47" fmla="*/ 11 h 18"/>
                <a:gd name="T48" fmla="*/ 50 w 57"/>
                <a:gd name="T49" fmla="*/ 8 h 18"/>
                <a:gd name="T50" fmla="*/ 53 w 57"/>
                <a:gd name="T51" fmla="*/ 8 h 18"/>
                <a:gd name="T52" fmla="*/ 53 w 57"/>
                <a:gd name="T53" fmla="*/ 5 h 18"/>
                <a:gd name="T54" fmla="*/ 56 w 57"/>
                <a:gd name="T55" fmla="*/ 2 h 18"/>
                <a:gd name="T56" fmla="*/ 56 w 57"/>
                <a:gd name="T57" fmla="*/ 0 h 18"/>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57"/>
                <a:gd name="T88" fmla="*/ 0 h 18"/>
                <a:gd name="T89" fmla="*/ 57 w 57"/>
                <a:gd name="T90" fmla="*/ 18 h 18"/>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57" h="18">
                  <a:moveTo>
                    <a:pt x="0" y="0"/>
                  </a:moveTo>
                  <a:lnTo>
                    <a:pt x="0" y="2"/>
                  </a:lnTo>
                  <a:lnTo>
                    <a:pt x="0" y="5"/>
                  </a:lnTo>
                  <a:lnTo>
                    <a:pt x="3" y="5"/>
                  </a:lnTo>
                  <a:lnTo>
                    <a:pt x="3" y="8"/>
                  </a:lnTo>
                  <a:lnTo>
                    <a:pt x="6" y="11"/>
                  </a:lnTo>
                  <a:lnTo>
                    <a:pt x="9" y="11"/>
                  </a:lnTo>
                  <a:lnTo>
                    <a:pt x="9" y="14"/>
                  </a:lnTo>
                  <a:lnTo>
                    <a:pt x="11" y="14"/>
                  </a:lnTo>
                  <a:lnTo>
                    <a:pt x="14" y="14"/>
                  </a:lnTo>
                  <a:lnTo>
                    <a:pt x="17" y="17"/>
                  </a:lnTo>
                  <a:lnTo>
                    <a:pt x="20" y="17"/>
                  </a:lnTo>
                  <a:lnTo>
                    <a:pt x="23" y="17"/>
                  </a:lnTo>
                  <a:lnTo>
                    <a:pt x="26" y="17"/>
                  </a:lnTo>
                  <a:lnTo>
                    <a:pt x="28" y="17"/>
                  </a:lnTo>
                  <a:lnTo>
                    <a:pt x="30" y="17"/>
                  </a:lnTo>
                  <a:lnTo>
                    <a:pt x="33" y="17"/>
                  </a:lnTo>
                  <a:lnTo>
                    <a:pt x="36" y="17"/>
                  </a:lnTo>
                  <a:lnTo>
                    <a:pt x="39" y="17"/>
                  </a:lnTo>
                  <a:lnTo>
                    <a:pt x="39" y="14"/>
                  </a:lnTo>
                  <a:lnTo>
                    <a:pt x="42" y="14"/>
                  </a:lnTo>
                  <a:lnTo>
                    <a:pt x="45" y="14"/>
                  </a:lnTo>
                  <a:lnTo>
                    <a:pt x="47" y="11"/>
                  </a:lnTo>
                  <a:lnTo>
                    <a:pt x="50" y="11"/>
                  </a:lnTo>
                  <a:lnTo>
                    <a:pt x="50" y="8"/>
                  </a:lnTo>
                  <a:lnTo>
                    <a:pt x="53" y="8"/>
                  </a:lnTo>
                  <a:lnTo>
                    <a:pt x="53" y="5"/>
                  </a:lnTo>
                  <a:lnTo>
                    <a:pt x="56" y="2"/>
                  </a:lnTo>
                  <a:lnTo>
                    <a:pt x="56" y="0"/>
                  </a:lnTo>
                </a:path>
              </a:pathLst>
            </a:custGeom>
            <a:noFill/>
            <a:ln w="12700" cap="rnd" cmpd="sng">
              <a:solidFill>
                <a:srgbClr val="000000"/>
              </a:solidFill>
              <a:prstDash val="solid"/>
              <a:round/>
              <a:headEnd type="none" w="med" len="med"/>
              <a:tailEnd type="none" w="med" len="med"/>
            </a:ln>
          </p:spPr>
          <p:txBody>
            <a:bodyPr/>
            <a:lstStyle/>
            <a:p>
              <a:endParaRPr lang="en-US"/>
            </a:p>
          </p:txBody>
        </p:sp>
        <p:sp>
          <p:nvSpPr>
            <p:cNvPr id="12401" name="Freeform 111"/>
            <p:cNvSpPr>
              <a:spLocks/>
            </p:cNvSpPr>
            <p:nvPr/>
          </p:nvSpPr>
          <p:spPr bwMode="auto">
            <a:xfrm>
              <a:off x="5566" y="2659"/>
              <a:ext cx="61" cy="18"/>
            </a:xfrm>
            <a:custGeom>
              <a:avLst/>
              <a:gdLst>
                <a:gd name="T0" fmla="*/ 0 w 61"/>
                <a:gd name="T1" fmla="*/ 0 h 18"/>
                <a:gd name="T2" fmla="*/ 0 w 61"/>
                <a:gd name="T3" fmla="*/ 2 h 18"/>
                <a:gd name="T4" fmla="*/ 0 w 61"/>
                <a:gd name="T5" fmla="*/ 5 h 18"/>
                <a:gd name="T6" fmla="*/ 3 w 61"/>
                <a:gd name="T7" fmla="*/ 5 h 18"/>
                <a:gd name="T8" fmla="*/ 3 w 61"/>
                <a:gd name="T9" fmla="*/ 8 h 18"/>
                <a:gd name="T10" fmla="*/ 6 w 61"/>
                <a:gd name="T11" fmla="*/ 8 h 18"/>
                <a:gd name="T12" fmla="*/ 6 w 61"/>
                <a:gd name="T13" fmla="*/ 11 h 18"/>
                <a:gd name="T14" fmla="*/ 9 w 61"/>
                <a:gd name="T15" fmla="*/ 11 h 18"/>
                <a:gd name="T16" fmla="*/ 9 w 61"/>
                <a:gd name="T17" fmla="*/ 14 h 18"/>
                <a:gd name="T18" fmla="*/ 11 w 61"/>
                <a:gd name="T19" fmla="*/ 14 h 18"/>
                <a:gd name="T20" fmla="*/ 14 w 61"/>
                <a:gd name="T21" fmla="*/ 14 h 18"/>
                <a:gd name="T22" fmla="*/ 17 w 61"/>
                <a:gd name="T23" fmla="*/ 17 h 18"/>
                <a:gd name="T24" fmla="*/ 20 w 61"/>
                <a:gd name="T25" fmla="*/ 17 h 18"/>
                <a:gd name="T26" fmla="*/ 23 w 61"/>
                <a:gd name="T27" fmla="*/ 17 h 18"/>
                <a:gd name="T28" fmla="*/ 26 w 61"/>
                <a:gd name="T29" fmla="*/ 17 h 18"/>
                <a:gd name="T30" fmla="*/ 29 w 61"/>
                <a:gd name="T31" fmla="*/ 17 h 18"/>
                <a:gd name="T32" fmla="*/ 31 w 61"/>
                <a:gd name="T33" fmla="*/ 17 h 18"/>
                <a:gd name="T34" fmla="*/ 34 w 61"/>
                <a:gd name="T35" fmla="*/ 17 h 18"/>
                <a:gd name="T36" fmla="*/ 37 w 61"/>
                <a:gd name="T37" fmla="*/ 17 h 18"/>
                <a:gd name="T38" fmla="*/ 40 w 61"/>
                <a:gd name="T39" fmla="*/ 17 h 18"/>
                <a:gd name="T40" fmla="*/ 43 w 61"/>
                <a:gd name="T41" fmla="*/ 14 h 18"/>
                <a:gd name="T42" fmla="*/ 46 w 61"/>
                <a:gd name="T43" fmla="*/ 14 h 18"/>
                <a:gd name="T44" fmla="*/ 48 w 61"/>
                <a:gd name="T45" fmla="*/ 14 h 18"/>
                <a:gd name="T46" fmla="*/ 48 w 61"/>
                <a:gd name="T47" fmla="*/ 11 h 18"/>
                <a:gd name="T48" fmla="*/ 51 w 61"/>
                <a:gd name="T49" fmla="*/ 11 h 18"/>
                <a:gd name="T50" fmla="*/ 54 w 61"/>
                <a:gd name="T51" fmla="*/ 11 h 18"/>
                <a:gd name="T52" fmla="*/ 54 w 61"/>
                <a:gd name="T53" fmla="*/ 8 h 18"/>
                <a:gd name="T54" fmla="*/ 57 w 61"/>
                <a:gd name="T55" fmla="*/ 8 h 18"/>
                <a:gd name="T56" fmla="*/ 57 w 61"/>
                <a:gd name="T57" fmla="*/ 5 h 18"/>
                <a:gd name="T58" fmla="*/ 60 w 61"/>
                <a:gd name="T59" fmla="*/ 2 h 18"/>
                <a:gd name="T60" fmla="*/ 60 w 61"/>
                <a:gd name="T61" fmla="*/ 0 h 18"/>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61"/>
                <a:gd name="T94" fmla="*/ 0 h 18"/>
                <a:gd name="T95" fmla="*/ 61 w 61"/>
                <a:gd name="T96" fmla="*/ 18 h 18"/>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61" h="18">
                  <a:moveTo>
                    <a:pt x="0" y="0"/>
                  </a:moveTo>
                  <a:lnTo>
                    <a:pt x="0" y="2"/>
                  </a:lnTo>
                  <a:lnTo>
                    <a:pt x="0" y="5"/>
                  </a:lnTo>
                  <a:lnTo>
                    <a:pt x="3" y="5"/>
                  </a:lnTo>
                  <a:lnTo>
                    <a:pt x="3" y="8"/>
                  </a:lnTo>
                  <a:lnTo>
                    <a:pt x="6" y="8"/>
                  </a:lnTo>
                  <a:lnTo>
                    <a:pt x="6" y="11"/>
                  </a:lnTo>
                  <a:lnTo>
                    <a:pt x="9" y="11"/>
                  </a:lnTo>
                  <a:lnTo>
                    <a:pt x="9" y="14"/>
                  </a:lnTo>
                  <a:lnTo>
                    <a:pt x="11" y="14"/>
                  </a:lnTo>
                  <a:lnTo>
                    <a:pt x="14" y="14"/>
                  </a:lnTo>
                  <a:lnTo>
                    <a:pt x="17" y="17"/>
                  </a:lnTo>
                  <a:lnTo>
                    <a:pt x="20" y="17"/>
                  </a:lnTo>
                  <a:lnTo>
                    <a:pt x="23" y="17"/>
                  </a:lnTo>
                  <a:lnTo>
                    <a:pt x="26" y="17"/>
                  </a:lnTo>
                  <a:lnTo>
                    <a:pt x="29" y="17"/>
                  </a:lnTo>
                  <a:lnTo>
                    <a:pt x="31" y="17"/>
                  </a:lnTo>
                  <a:lnTo>
                    <a:pt x="34" y="17"/>
                  </a:lnTo>
                  <a:lnTo>
                    <a:pt x="37" y="17"/>
                  </a:lnTo>
                  <a:lnTo>
                    <a:pt x="40" y="17"/>
                  </a:lnTo>
                  <a:lnTo>
                    <a:pt x="43" y="14"/>
                  </a:lnTo>
                  <a:lnTo>
                    <a:pt x="46" y="14"/>
                  </a:lnTo>
                  <a:lnTo>
                    <a:pt x="48" y="14"/>
                  </a:lnTo>
                  <a:lnTo>
                    <a:pt x="48" y="11"/>
                  </a:lnTo>
                  <a:lnTo>
                    <a:pt x="51" y="11"/>
                  </a:lnTo>
                  <a:lnTo>
                    <a:pt x="54" y="11"/>
                  </a:lnTo>
                  <a:lnTo>
                    <a:pt x="54" y="8"/>
                  </a:lnTo>
                  <a:lnTo>
                    <a:pt x="57" y="8"/>
                  </a:lnTo>
                  <a:lnTo>
                    <a:pt x="57" y="5"/>
                  </a:lnTo>
                  <a:lnTo>
                    <a:pt x="60" y="2"/>
                  </a:lnTo>
                  <a:lnTo>
                    <a:pt x="60" y="0"/>
                  </a:lnTo>
                </a:path>
              </a:pathLst>
            </a:custGeom>
            <a:noFill/>
            <a:ln w="12700" cap="rnd" cmpd="sng">
              <a:solidFill>
                <a:srgbClr val="000000"/>
              </a:solidFill>
              <a:prstDash val="solid"/>
              <a:round/>
              <a:headEnd type="none" w="med" len="med"/>
              <a:tailEnd type="none" w="med" len="med"/>
            </a:ln>
          </p:spPr>
          <p:txBody>
            <a:bodyPr/>
            <a:lstStyle/>
            <a:p>
              <a:endParaRPr lang="en-US"/>
            </a:p>
          </p:txBody>
        </p:sp>
        <p:sp>
          <p:nvSpPr>
            <p:cNvPr id="12402" name="Freeform 112"/>
            <p:cNvSpPr>
              <a:spLocks/>
            </p:cNvSpPr>
            <p:nvPr/>
          </p:nvSpPr>
          <p:spPr bwMode="auto">
            <a:xfrm>
              <a:off x="5426" y="2690"/>
              <a:ext cx="59" cy="27"/>
            </a:xfrm>
            <a:custGeom>
              <a:avLst/>
              <a:gdLst>
                <a:gd name="T0" fmla="*/ 0 w 59"/>
                <a:gd name="T1" fmla="*/ 0 h 27"/>
                <a:gd name="T2" fmla="*/ 0 w 59"/>
                <a:gd name="T3" fmla="*/ 3 h 27"/>
                <a:gd name="T4" fmla="*/ 0 w 59"/>
                <a:gd name="T5" fmla="*/ 6 h 27"/>
                <a:gd name="T6" fmla="*/ 0 w 59"/>
                <a:gd name="T7" fmla="*/ 8 h 27"/>
                <a:gd name="T8" fmla="*/ 3 w 59"/>
                <a:gd name="T9" fmla="*/ 8 h 27"/>
                <a:gd name="T10" fmla="*/ 3 w 59"/>
                <a:gd name="T11" fmla="*/ 11 h 27"/>
                <a:gd name="T12" fmla="*/ 3 w 59"/>
                <a:gd name="T13" fmla="*/ 14 h 27"/>
                <a:gd name="T14" fmla="*/ 6 w 59"/>
                <a:gd name="T15" fmla="*/ 14 h 27"/>
                <a:gd name="T16" fmla="*/ 6 w 59"/>
                <a:gd name="T17" fmla="*/ 17 h 27"/>
                <a:gd name="T18" fmla="*/ 9 w 59"/>
                <a:gd name="T19" fmla="*/ 17 h 27"/>
                <a:gd name="T20" fmla="*/ 9 w 59"/>
                <a:gd name="T21" fmla="*/ 20 h 27"/>
                <a:gd name="T22" fmla="*/ 12 w 59"/>
                <a:gd name="T23" fmla="*/ 20 h 27"/>
                <a:gd name="T24" fmla="*/ 12 w 59"/>
                <a:gd name="T25" fmla="*/ 23 h 27"/>
                <a:gd name="T26" fmla="*/ 14 w 59"/>
                <a:gd name="T27" fmla="*/ 23 h 27"/>
                <a:gd name="T28" fmla="*/ 17 w 59"/>
                <a:gd name="T29" fmla="*/ 23 h 27"/>
                <a:gd name="T30" fmla="*/ 20 w 59"/>
                <a:gd name="T31" fmla="*/ 26 h 27"/>
                <a:gd name="T32" fmla="*/ 23 w 59"/>
                <a:gd name="T33" fmla="*/ 26 h 27"/>
                <a:gd name="T34" fmla="*/ 26 w 59"/>
                <a:gd name="T35" fmla="*/ 26 h 27"/>
                <a:gd name="T36" fmla="*/ 30 w 59"/>
                <a:gd name="T37" fmla="*/ 26 h 27"/>
                <a:gd name="T38" fmla="*/ 33 w 59"/>
                <a:gd name="T39" fmla="*/ 26 h 27"/>
                <a:gd name="T40" fmla="*/ 35 w 59"/>
                <a:gd name="T41" fmla="*/ 26 h 27"/>
                <a:gd name="T42" fmla="*/ 38 w 59"/>
                <a:gd name="T43" fmla="*/ 26 h 27"/>
                <a:gd name="T44" fmla="*/ 41 w 59"/>
                <a:gd name="T45" fmla="*/ 23 h 27"/>
                <a:gd name="T46" fmla="*/ 44 w 59"/>
                <a:gd name="T47" fmla="*/ 23 h 27"/>
                <a:gd name="T48" fmla="*/ 47 w 59"/>
                <a:gd name="T49" fmla="*/ 23 h 27"/>
                <a:gd name="T50" fmla="*/ 47 w 59"/>
                <a:gd name="T51" fmla="*/ 20 h 27"/>
                <a:gd name="T52" fmla="*/ 50 w 59"/>
                <a:gd name="T53" fmla="*/ 20 h 27"/>
                <a:gd name="T54" fmla="*/ 50 w 59"/>
                <a:gd name="T55" fmla="*/ 17 h 27"/>
                <a:gd name="T56" fmla="*/ 53 w 59"/>
                <a:gd name="T57" fmla="*/ 17 h 27"/>
                <a:gd name="T58" fmla="*/ 53 w 59"/>
                <a:gd name="T59" fmla="*/ 14 h 27"/>
                <a:gd name="T60" fmla="*/ 55 w 59"/>
                <a:gd name="T61" fmla="*/ 14 h 27"/>
                <a:gd name="T62" fmla="*/ 55 w 59"/>
                <a:gd name="T63" fmla="*/ 11 h 27"/>
                <a:gd name="T64" fmla="*/ 55 w 59"/>
                <a:gd name="T65" fmla="*/ 8 h 27"/>
                <a:gd name="T66" fmla="*/ 58 w 59"/>
                <a:gd name="T67" fmla="*/ 8 h 27"/>
                <a:gd name="T68" fmla="*/ 58 w 59"/>
                <a:gd name="T69" fmla="*/ 6 h 27"/>
                <a:gd name="T70" fmla="*/ 58 w 59"/>
                <a:gd name="T71" fmla="*/ 3 h 27"/>
                <a:gd name="T72" fmla="*/ 58 w 59"/>
                <a:gd name="T73" fmla="*/ 0 h 27"/>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59"/>
                <a:gd name="T112" fmla="*/ 0 h 27"/>
                <a:gd name="T113" fmla="*/ 59 w 59"/>
                <a:gd name="T114" fmla="*/ 27 h 27"/>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59" h="27">
                  <a:moveTo>
                    <a:pt x="0" y="0"/>
                  </a:moveTo>
                  <a:lnTo>
                    <a:pt x="0" y="3"/>
                  </a:lnTo>
                  <a:lnTo>
                    <a:pt x="0" y="6"/>
                  </a:lnTo>
                  <a:lnTo>
                    <a:pt x="0" y="8"/>
                  </a:lnTo>
                  <a:lnTo>
                    <a:pt x="3" y="8"/>
                  </a:lnTo>
                  <a:lnTo>
                    <a:pt x="3" y="11"/>
                  </a:lnTo>
                  <a:lnTo>
                    <a:pt x="3" y="14"/>
                  </a:lnTo>
                  <a:lnTo>
                    <a:pt x="6" y="14"/>
                  </a:lnTo>
                  <a:lnTo>
                    <a:pt x="6" y="17"/>
                  </a:lnTo>
                  <a:lnTo>
                    <a:pt x="9" y="17"/>
                  </a:lnTo>
                  <a:lnTo>
                    <a:pt x="9" y="20"/>
                  </a:lnTo>
                  <a:lnTo>
                    <a:pt x="12" y="20"/>
                  </a:lnTo>
                  <a:lnTo>
                    <a:pt x="12" y="23"/>
                  </a:lnTo>
                  <a:lnTo>
                    <a:pt x="14" y="23"/>
                  </a:lnTo>
                  <a:lnTo>
                    <a:pt x="17" y="23"/>
                  </a:lnTo>
                  <a:lnTo>
                    <a:pt x="20" y="26"/>
                  </a:lnTo>
                  <a:lnTo>
                    <a:pt x="23" y="26"/>
                  </a:lnTo>
                  <a:lnTo>
                    <a:pt x="26" y="26"/>
                  </a:lnTo>
                  <a:lnTo>
                    <a:pt x="30" y="26"/>
                  </a:lnTo>
                  <a:lnTo>
                    <a:pt x="33" y="26"/>
                  </a:lnTo>
                  <a:lnTo>
                    <a:pt x="35" y="26"/>
                  </a:lnTo>
                  <a:lnTo>
                    <a:pt x="38" y="26"/>
                  </a:lnTo>
                  <a:lnTo>
                    <a:pt x="41" y="23"/>
                  </a:lnTo>
                  <a:lnTo>
                    <a:pt x="44" y="23"/>
                  </a:lnTo>
                  <a:lnTo>
                    <a:pt x="47" y="23"/>
                  </a:lnTo>
                  <a:lnTo>
                    <a:pt x="47" y="20"/>
                  </a:lnTo>
                  <a:lnTo>
                    <a:pt x="50" y="20"/>
                  </a:lnTo>
                  <a:lnTo>
                    <a:pt x="50" y="17"/>
                  </a:lnTo>
                  <a:lnTo>
                    <a:pt x="53" y="17"/>
                  </a:lnTo>
                  <a:lnTo>
                    <a:pt x="53" y="14"/>
                  </a:lnTo>
                  <a:lnTo>
                    <a:pt x="55" y="14"/>
                  </a:lnTo>
                  <a:lnTo>
                    <a:pt x="55" y="11"/>
                  </a:lnTo>
                  <a:lnTo>
                    <a:pt x="55" y="8"/>
                  </a:lnTo>
                  <a:lnTo>
                    <a:pt x="58" y="8"/>
                  </a:lnTo>
                  <a:lnTo>
                    <a:pt x="58" y="6"/>
                  </a:lnTo>
                  <a:lnTo>
                    <a:pt x="58" y="3"/>
                  </a:lnTo>
                  <a:lnTo>
                    <a:pt x="58" y="0"/>
                  </a:lnTo>
                </a:path>
              </a:pathLst>
            </a:custGeom>
            <a:noFill/>
            <a:ln w="12700" cap="rnd" cmpd="sng">
              <a:solidFill>
                <a:srgbClr val="000000"/>
              </a:solidFill>
              <a:prstDash val="solid"/>
              <a:round/>
              <a:headEnd type="none" w="med" len="med"/>
              <a:tailEnd type="none" w="med" len="med"/>
            </a:ln>
          </p:spPr>
          <p:txBody>
            <a:bodyPr/>
            <a:lstStyle/>
            <a:p>
              <a:endParaRPr lang="en-US"/>
            </a:p>
          </p:txBody>
        </p:sp>
        <p:sp>
          <p:nvSpPr>
            <p:cNvPr id="12403" name="Freeform 113"/>
            <p:cNvSpPr>
              <a:spLocks/>
            </p:cNvSpPr>
            <p:nvPr/>
          </p:nvSpPr>
          <p:spPr bwMode="auto">
            <a:xfrm>
              <a:off x="5484" y="2690"/>
              <a:ext cx="53" cy="27"/>
            </a:xfrm>
            <a:custGeom>
              <a:avLst/>
              <a:gdLst>
                <a:gd name="T0" fmla="*/ 0 w 53"/>
                <a:gd name="T1" fmla="*/ 0 h 27"/>
                <a:gd name="T2" fmla="*/ 0 w 53"/>
                <a:gd name="T3" fmla="*/ 3 h 27"/>
                <a:gd name="T4" fmla="*/ 0 w 53"/>
                <a:gd name="T5" fmla="*/ 6 h 27"/>
                <a:gd name="T6" fmla="*/ 0 w 53"/>
                <a:gd name="T7" fmla="*/ 8 h 27"/>
                <a:gd name="T8" fmla="*/ 3 w 53"/>
                <a:gd name="T9" fmla="*/ 8 h 27"/>
                <a:gd name="T10" fmla="*/ 3 w 53"/>
                <a:gd name="T11" fmla="*/ 11 h 27"/>
                <a:gd name="T12" fmla="*/ 3 w 53"/>
                <a:gd name="T13" fmla="*/ 14 h 27"/>
                <a:gd name="T14" fmla="*/ 6 w 53"/>
                <a:gd name="T15" fmla="*/ 14 h 27"/>
                <a:gd name="T16" fmla="*/ 6 w 53"/>
                <a:gd name="T17" fmla="*/ 17 h 27"/>
                <a:gd name="T18" fmla="*/ 9 w 53"/>
                <a:gd name="T19" fmla="*/ 20 h 27"/>
                <a:gd name="T20" fmla="*/ 12 w 53"/>
                <a:gd name="T21" fmla="*/ 20 h 27"/>
                <a:gd name="T22" fmla="*/ 12 w 53"/>
                <a:gd name="T23" fmla="*/ 23 h 27"/>
                <a:gd name="T24" fmla="*/ 15 w 53"/>
                <a:gd name="T25" fmla="*/ 23 h 27"/>
                <a:gd name="T26" fmla="*/ 17 w 53"/>
                <a:gd name="T27" fmla="*/ 23 h 27"/>
                <a:gd name="T28" fmla="*/ 17 w 53"/>
                <a:gd name="T29" fmla="*/ 26 h 27"/>
                <a:gd name="T30" fmla="*/ 20 w 53"/>
                <a:gd name="T31" fmla="*/ 26 h 27"/>
                <a:gd name="T32" fmla="*/ 23 w 53"/>
                <a:gd name="T33" fmla="*/ 26 h 27"/>
                <a:gd name="T34" fmla="*/ 26 w 53"/>
                <a:gd name="T35" fmla="*/ 26 h 27"/>
                <a:gd name="T36" fmla="*/ 29 w 53"/>
                <a:gd name="T37" fmla="*/ 26 h 27"/>
                <a:gd name="T38" fmla="*/ 32 w 53"/>
                <a:gd name="T39" fmla="*/ 26 h 27"/>
                <a:gd name="T40" fmla="*/ 35 w 53"/>
                <a:gd name="T41" fmla="*/ 26 h 27"/>
                <a:gd name="T42" fmla="*/ 35 w 53"/>
                <a:gd name="T43" fmla="*/ 23 h 27"/>
                <a:gd name="T44" fmla="*/ 37 w 53"/>
                <a:gd name="T45" fmla="*/ 23 h 27"/>
                <a:gd name="T46" fmla="*/ 40 w 53"/>
                <a:gd name="T47" fmla="*/ 23 h 27"/>
                <a:gd name="T48" fmla="*/ 40 w 53"/>
                <a:gd name="T49" fmla="*/ 20 h 27"/>
                <a:gd name="T50" fmla="*/ 43 w 53"/>
                <a:gd name="T51" fmla="*/ 20 h 27"/>
                <a:gd name="T52" fmla="*/ 46 w 53"/>
                <a:gd name="T53" fmla="*/ 17 h 27"/>
                <a:gd name="T54" fmla="*/ 46 w 53"/>
                <a:gd name="T55" fmla="*/ 14 h 27"/>
                <a:gd name="T56" fmla="*/ 49 w 53"/>
                <a:gd name="T57" fmla="*/ 14 h 27"/>
                <a:gd name="T58" fmla="*/ 49 w 53"/>
                <a:gd name="T59" fmla="*/ 11 h 27"/>
                <a:gd name="T60" fmla="*/ 49 w 53"/>
                <a:gd name="T61" fmla="*/ 8 h 27"/>
                <a:gd name="T62" fmla="*/ 52 w 53"/>
                <a:gd name="T63" fmla="*/ 8 h 27"/>
                <a:gd name="T64" fmla="*/ 52 w 53"/>
                <a:gd name="T65" fmla="*/ 6 h 27"/>
                <a:gd name="T66" fmla="*/ 52 w 53"/>
                <a:gd name="T67" fmla="*/ 3 h 27"/>
                <a:gd name="T68" fmla="*/ 52 w 53"/>
                <a:gd name="T69" fmla="*/ 0 h 27"/>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53"/>
                <a:gd name="T106" fmla="*/ 0 h 27"/>
                <a:gd name="T107" fmla="*/ 53 w 53"/>
                <a:gd name="T108" fmla="*/ 27 h 27"/>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53" h="27">
                  <a:moveTo>
                    <a:pt x="0" y="0"/>
                  </a:moveTo>
                  <a:lnTo>
                    <a:pt x="0" y="3"/>
                  </a:lnTo>
                  <a:lnTo>
                    <a:pt x="0" y="6"/>
                  </a:lnTo>
                  <a:lnTo>
                    <a:pt x="0" y="8"/>
                  </a:lnTo>
                  <a:lnTo>
                    <a:pt x="3" y="8"/>
                  </a:lnTo>
                  <a:lnTo>
                    <a:pt x="3" y="11"/>
                  </a:lnTo>
                  <a:lnTo>
                    <a:pt x="3" y="14"/>
                  </a:lnTo>
                  <a:lnTo>
                    <a:pt x="6" y="14"/>
                  </a:lnTo>
                  <a:lnTo>
                    <a:pt x="6" y="17"/>
                  </a:lnTo>
                  <a:lnTo>
                    <a:pt x="9" y="20"/>
                  </a:lnTo>
                  <a:lnTo>
                    <a:pt x="12" y="20"/>
                  </a:lnTo>
                  <a:lnTo>
                    <a:pt x="12" y="23"/>
                  </a:lnTo>
                  <a:lnTo>
                    <a:pt x="15" y="23"/>
                  </a:lnTo>
                  <a:lnTo>
                    <a:pt x="17" y="23"/>
                  </a:lnTo>
                  <a:lnTo>
                    <a:pt x="17" y="26"/>
                  </a:lnTo>
                  <a:lnTo>
                    <a:pt x="20" y="26"/>
                  </a:lnTo>
                  <a:lnTo>
                    <a:pt x="23" y="26"/>
                  </a:lnTo>
                  <a:lnTo>
                    <a:pt x="26" y="26"/>
                  </a:lnTo>
                  <a:lnTo>
                    <a:pt x="29" y="26"/>
                  </a:lnTo>
                  <a:lnTo>
                    <a:pt x="32" y="26"/>
                  </a:lnTo>
                  <a:lnTo>
                    <a:pt x="35" y="26"/>
                  </a:lnTo>
                  <a:lnTo>
                    <a:pt x="35" y="23"/>
                  </a:lnTo>
                  <a:lnTo>
                    <a:pt x="37" y="23"/>
                  </a:lnTo>
                  <a:lnTo>
                    <a:pt x="40" y="23"/>
                  </a:lnTo>
                  <a:lnTo>
                    <a:pt x="40" y="20"/>
                  </a:lnTo>
                  <a:lnTo>
                    <a:pt x="43" y="20"/>
                  </a:lnTo>
                  <a:lnTo>
                    <a:pt x="46" y="17"/>
                  </a:lnTo>
                  <a:lnTo>
                    <a:pt x="46" y="14"/>
                  </a:lnTo>
                  <a:lnTo>
                    <a:pt x="49" y="14"/>
                  </a:lnTo>
                  <a:lnTo>
                    <a:pt x="49" y="11"/>
                  </a:lnTo>
                  <a:lnTo>
                    <a:pt x="49" y="8"/>
                  </a:lnTo>
                  <a:lnTo>
                    <a:pt x="52" y="8"/>
                  </a:lnTo>
                  <a:lnTo>
                    <a:pt x="52" y="6"/>
                  </a:lnTo>
                  <a:lnTo>
                    <a:pt x="52" y="3"/>
                  </a:lnTo>
                  <a:lnTo>
                    <a:pt x="52" y="0"/>
                  </a:lnTo>
                </a:path>
              </a:pathLst>
            </a:custGeom>
            <a:noFill/>
            <a:ln w="12700" cap="rnd" cmpd="sng">
              <a:solidFill>
                <a:srgbClr val="000000"/>
              </a:solidFill>
              <a:prstDash val="solid"/>
              <a:round/>
              <a:headEnd type="none" w="med" len="med"/>
              <a:tailEnd type="none" w="med" len="med"/>
            </a:ln>
          </p:spPr>
          <p:txBody>
            <a:bodyPr/>
            <a:lstStyle/>
            <a:p>
              <a:endParaRPr lang="en-US"/>
            </a:p>
          </p:txBody>
        </p:sp>
        <p:sp>
          <p:nvSpPr>
            <p:cNvPr id="12404" name="Freeform 114"/>
            <p:cNvSpPr>
              <a:spLocks/>
            </p:cNvSpPr>
            <p:nvPr/>
          </p:nvSpPr>
          <p:spPr bwMode="auto">
            <a:xfrm>
              <a:off x="5536" y="2690"/>
              <a:ext cx="46" cy="27"/>
            </a:xfrm>
            <a:custGeom>
              <a:avLst/>
              <a:gdLst>
                <a:gd name="T0" fmla="*/ 0 w 46"/>
                <a:gd name="T1" fmla="*/ 0 h 27"/>
                <a:gd name="T2" fmla="*/ 0 w 46"/>
                <a:gd name="T3" fmla="*/ 3 h 27"/>
                <a:gd name="T4" fmla="*/ 0 w 46"/>
                <a:gd name="T5" fmla="*/ 6 h 27"/>
                <a:gd name="T6" fmla="*/ 0 w 46"/>
                <a:gd name="T7" fmla="*/ 8 h 27"/>
                <a:gd name="T8" fmla="*/ 2 w 46"/>
                <a:gd name="T9" fmla="*/ 8 h 27"/>
                <a:gd name="T10" fmla="*/ 2 w 46"/>
                <a:gd name="T11" fmla="*/ 11 h 27"/>
                <a:gd name="T12" fmla="*/ 2 w 46"/>
                <a:gd name="T13" fmla="*/ 14 h 27"/>
                <a:gd name="T14" fmla="*/ 5 w 46"/>
                <a:gd name="T15" fmla="*/ 17 h 27"/>
                <a:gd name="T16" fmla="*/ 8 w 46"/>
                <a:gd name="T17" fmla="*/ 20 h 27"/>
                <a:gd name="T18" fmla="*/ 11 w 46"/>
                <a:gd name="T19" fmla="*/ 23 h 27"/>
                <a:gd name="T20" fmla="*/ 14 w 46"/>
                <a:gd name="T21" fmla="*/ 23 h 27"/>
                <a:gd name="T22" fmla="*/ 14 w 46"/>
                <a:gd name="T23" fmla="*/ 26 h 27"/>
                <a:gd name="T24" fmla="*/ 17 w 46"/>
                <a:gd name="T25" fmla="*/ 26 h 27"/>
                <a:gd name="T26" fmla="*/ 20 w 46"/>
                <a:gd name="T27" fmla="*/ 26 h 27"/>
                <a:gd name="T28" fmla="*/ 22 w 46"/>
                <a:gd name="T29" fmla="*/ 26 h 27"/>
                <a:gd name="T30" fmla="*/ 25 w 46"/>
                <a:gd name="T31" fmla="*/ 26 h 27"/>
                <a:gd name="T32" fmla="*/ 28 w 46"/>
                <a:gd name="T33" fmla="*/ 26 h 27"/>
                <a:gd name="T34" fmla="*/ 31 w 46"/>
                <a:gd name="T35" fmla="*/ 26 h 27"/>
                <a:gd name="T36" fmla="*/ 31 w 46"/>
                <a:gd name="T37" fmla="*/ 23 h 27"/>
                <a:gd name="T38" fmla="*/ 34 w 46"/>
                <a:gd name="T39" fmla="*/ 23 h 27"/>
                <a:gd name="T40" fmla="*/ 37 w 46"/>
                <a:gd name="T41" fmla="*/ 20 h 27"/>
                <a:gd name="T42" fmla="*/ 40 w 46"/>
                <a:gd name="T43" fmla="*/ 20 h 27"/>
                <a:gd name="T44" fmla="*/ 40 w 46"/>
                <a:gd name="T45" fmla="*/ 17 h 27"/>
                <a:gd name="T46" fmla="*/ 42 w 46"/>
                <a:gd name="T47" fmla="*/ 14 h 27"/>
                <a:gd name="T48" fmla="*/ 42 w 46"/>
                <a:gd name="T49" fmla="*/ 11 h 27"/>
                <a:gd name="T50" fmla="*/ 42 w 46"/>
                <a:gd name="T51" fmla="*/ 8 h 27"/>
                <a:gd name="T52" fmla="*/ 45 w 46"/>
                <a:gd name="T53" fmla="*/ 8 h 27"/>
                <a:gd name="T54" fmla="*/ 45 w 46"/>
                <a:gd name="T55" fmla="*/ 6 h 27"/>
                <a:gd name="T56" fmla="*/ 45 w 46"/>
                <a:gd name="T57" fmla="*/ 3 h 27"/>
                <a:gd name="T58" fmla="*/ 45 w 46"/>
                <a:gd name="T59" fmla="*/ 0 h 27"/>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46"/>
                <a:gd name="T91" fmla="*/ 0 h 27"/>
                <a:gd name="T92" fmla="*/ 46 w 46"/>
                <a:gd name="T93" fmla="*/ 27 h 27"/>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46" h="27">
                  <a:moveTo>
                    <a:pt x="0" y="0"/>
                  </a:moveTo>
                  <a:lnTo>
                    <a:pt x="0" y="3"/>
                  </a:lnTo>
                  <a:lnTo>
                    <a:pt x="0" y="6"/>
                  </a:lnTo>
                  <a:lnTo>
                    <a:pt x="0" y="8"/>
                  </a:lnTo>
                  <a:lnTo>
                    <a:pt x="2" y="8"/>
                  </a:lnTo>
                  <a:lnTo>
                    <a:pt x="2" y="11"/>
                  </a:lnTo>
                  <a:lnTo>
                    <a:pt x="2" y="14"/>
                  </a:lnTo>
                  <a:lnTo>
                    <a:pt x="5" y="17"/>
                  </a:lnTo>
                  <a:lnTo>
                    <a:pt x="8" y="20"/>
                  </a:lnTo>
                  <a:lnTo>
                    <a:pt x="11" y="23"/>
                  </a:lnTo>
                  <a:lnTo>
                    <a:pt x="14" y="23"/>
                  </a:lnTo>
                  <a:lnTo>
                    <a:pt x="14" y="26"/>
                  </a:lnTo>
                  <a:lnTo>
                    <a:pt x="17" y="26"/>
                  </a:lnTo>
                  <a:lnTo>
                    <a:pt x="20" y="26"/>
                  </a:lnTo>
                  <a:lnTo>
                    <a:pt x="22" y="26"/>
                  </a:lnTo>
                  <a:lnTo>
                    <a:pt x="25" y="26"/>
                  </a:lnTo>
                  <a:lnTo>
                    <a:pt x="28" y="26"/>
                  </a:lnTo>
                  <a:lnTo>
                    <a:pt x="31" y="26"/>
                  </a:lnTo>
                  <a:lnTo>
                    <a:pt x="31" y="23"/>
                  </a:lnTo>
                  <a:lnTo>
                    <a:pt x="34" y="23"/>
                  </a:lnTo>
                  <a:lnTo>
                    <a:pt x="37" y="20"/>
                  </a:lnTo>
                  <a:lnTo>
                    <a:pt x="40" y="20"/>
                  </a:lnTo>
                  <a:lnTo>
                    <a:pt x="40" y="17"/>
                  </a:lnTo>
                  <a:lnTo>
                    <a:pt x="42" y="14"/>
                  </a:lnTo>
                  <a:lnTo>
                    <a:pt x="42" y="11"/>
                  </a:lnTo>
                  <a:lnTo>
                    <a:pt x="42" y="8"/>
                  </a:lnTo>
                  <a:lnTo>
                    <a:pt x="45" y="8"/>
                  </a:lnTo>
                  <a:lnTo>
                    <a:pt x="45" y="6"/>
                  </a:lnTo>
                  <a:lnTo>
                    <a:pt x="45" y="3"/>
                  </a:lnTo>
                  <a:lnTo>
                    <a:pt x="45" y="0"/>
                  </a:lnTo>
                </a:path>
              </a:pathLst>
            </a:custGeom>
            <a:noFill/>
            <a:ln w="12700" cap="rnd" cmpd="sng">
              <a:solidFill>
                <a:srgbClr val="000000"/>
              </a:solidFill>
              <a:prstDash val="solid"/>
              <a:round/>
              <a:headEnd type="none" w="med" len="med"/>
              <a:tailEnd type="none" w="med" len="med"/>
            </a:ln>
          </p:spPr>
          <p:txBody>
            <a:bodyPr/>
            <a:lstStyle/>
            <a:p>
              <a:endParaRPr lang="en-US"/>
            </a:p>
          </p:txBody>
        </p:sp>
        <p:sp>
          <p:nvSpPr>
            <p:cNvPr id="12405" name="Freeform 115"/>
            <p:cNvSpPr>
              <a:spLocks/>
            </p:cNvSpPr>
            <p:nvPr/>
          </p:nvSpPr>
          <p:spPr bwMode="auto">
            <a:xfrm>
              <a:off x="5581" y="2690"/>
              <a:ext cx="38" cy="27"/>
            </a:xfrm>
            <a:custGeom>
              <a:avLst/>
              <a:gdLst>
                <a:gd name="T0" fmla="*/ 0 w 38"/>
                <a:gd name="T1" fmla="*/ 0 h 27"/>
                <a:gd name="T2" fmla="*/ 0 w 38"/>
                <a:gd name="T3" fmla="*/ 3 h 27"/>
                <a:gd name="T4" fmla="*/ 0 w 38"/>
                <a:gd name="T5" fmla="*/ 6 h 27"/>
                <a:gd name="T6" fmla="*/ 0 w 38"/>
                <a:gd name="T7" fmla="*/ 8 h 27"/>
                <a:gd name="T8" fmla="*/ 3 w 38"/>
                <a:gd name="T9" fmla="*/ 11 h 27"/>
                <a:gd name="T10" fmla="*/ 3 w 38"/>
                <a:gd name="T11" fmla="*/ 14 h 27"/>
                <a:gd name="T12" fmla="*/ 6 w 38"/>
                <a:gd name="T13" fmla="*/ 14 h 27"/>
                <a:gd name="T14" fmla="*/ 6 w 38"/>
                <a:gd name="T15" fmla="*/ 17 h 27"/>
                <a:gd name="T16" fmla="*/ 9 w 38"/>
                <a:gd name="T17" fmla="*/ 17 h 27"/>
                <a:gd name="T18" fmla="*/ 9 w 38"/>
                <a:gd name="T19" fmla="*/ 20 h 27"/>
                <a:gd name="T20" fmla="*/ 12 w 38"/>
                <a:gd name="T21" fmla="*/ 20 h 27"/>
                <a:gd name="T22" fmla="*/ 15 w 38"/>
                <a:gd name="T23" fmla="*/ 23 h 27"/>
                <a:gd name="T24" fmla="*/ 17 w 38"/>
                <a:gd name="T25" fmla="*/ 23 h 27"/>
                <a:gd name="T26" fmla="*/ 20 w 38"/>
                <a:gd name="T27" fmla="*/ 23 h 27"/>
                <a:gd name="T28" fmla="*/ 23 w 38"/>
                <a:gd name="T29" fmla="*/ 26 h 27"/>
                <a:gd name="T30" fmla="*/ 26 w 38"/>
                <a:gd name="T31" fmla="*/ 26 h 27"/>
                <a:gd name="T32" fmla="*/ 29 w 38"/>
                <a:gd name="T33" fmla="*/ 26 h 27"/>
                <a:gd name="T34" fmla="*/ 32 w 38"/>
                <a:gd name="T35" fmla="*/ 26 h 27"/>
                <a:gd name="T36" fmla="*/ 34 w 38"/>
                <a:gd name="T37" fmla="*/ 26 h 27"/>
                <a:gd name="T38" fmla="*/ 37 w 38"/>
                <a:gd name="T39" fmla="*/ 26 h 27"/>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38"/>
                <a:gd name="T61" fmla="*/ 0 h 27"/>
                <a:gd name="T62" fmla="*/ 38 w 38"/>
                <a:gd name="T63" fmla="*/ 27 h 27"/>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38" h="27">
                  <a:moveTo>
                    <a:pt x="0" y="0"/>
                  </a:moveTo>
                  <a:lnTo>
                    <a:pt x="0" y="3"/>
                  </a:lnTo>
                  <a:lnTo>
                    <a:pt x="0" y="6"/>
                  </a:lnTo>
                  <a:lnTo>
                    <a:pt x="0" y="8"/>
                  </a:lnTo>
                  <a:lnTo>
                    <a:pt x="3" y="11"/>
                  </a:lnTo>
                  <a:lnTo>
                    <a:pt x="3" y="14"/>
                  </a:lnTo>
                  <a:lnTo>
                    <a:pt x="6" y="14"/>
                  </a:lnTo>
                  <a:lnTo>
                    <a:pt x="6" y="17"/>
                  </a:lnTo>
                  <a:lnTo>
                    <a:pt x="9" y="17"/>
                  </a:lnTo>
                  <a:lnTo>
                    <a:pt x="9" y="20"/>
                  </a:lnTo>
                  <a:lnTo>
                    <a:pt x="12" y="20"/>
                  </a:lnTo>
                  <a:lnTo>
                    <a:pt x="15" y="23"/>
                  </a:lnTo>
                  <a:lnTo>
                    <a:pt x="17" y="23"/>
                  </a:lnTo>
                  <a:lnTo>
                    <a:pt x="20" y="23"/>
                  </a:lnTo>
                  <a:lnTo>
                    <a:pt x="23" y="26"/>
                  </a:lnTo>
                  <a:lnTo>
                    <a:pt x="26" y="26"/>
                  </a:lnTo>
                  <a:lnTo>
                    <a:pt x="29" y="26"/>
                  </a:lnTo>
                  <a:lnTo>
                    <a:pt x="32" y="26"/>
                  </a:lnTo>
                  <a:lnTo>
                    <a:pt x="34" y="26"/>
                  </a:lnTo>
                  <a:lnTo>
                    <a:pt x="37" y="26"/>
                  </a:lnTo>
                </a:path>
              </a:pathLst>
            </a:custGeom>
            <a:noFill/>
            <a:ln w="12700" cap="rnd" cmpd="sng">
              <a:solidFill>
                <a:srgbClr val="000000"/>
              </a:solidFill>
              <a:prstDash val="solid"/>
              <a:round/>
              <a:headEnd type="none" w="med" len="med"/>
              <a:tailEnd type="none" w="med" len="med"/>
            </a:ln>
          </p:spPr>
          <p:txBody>
            <a:bodyPr/>
            <a:lstStyle/>
            <a:p>
              <a:endParaRPr lang="en-US"/>
            </a:p>
          </p:txBody>
        </p:sp>
        <p:sp>
          <p:nvSpPr>
            <p:cNvPr id="12406" name="Freeform 116"/>
            <p:cNvSpPr>
              <a:spLocks/>
            </p:cNvSpPr>
            <p:nvPr/>
          </p:nvSpPr>
          <p:spPr bwMode="auto">
            <a:xfrm>
              <a:off x="5194" y="2844"/>
              <a:ext cx="88" cy="94"/>
            </a:xfrm>
            <a:custGeom>
              <a:avLst/>
              <a:gdLst>
                <a:gd name="T0" fmla="*/ 0 w 88"/>
                <a:gd name="T1" fmla="*/ 0 h 94"/>
                <a:gd name="T2" fmla="*/ 87 w 88"/>
                <a:gd name="T3" fmla="*/ 0 h 94"/>
                <a:gd name="T4" fmla="*/ 87 w 88"/>
                <a:gd name="T5" fmla="*/ 93 h 94"/>
                <a:gd name="T6" fmla="*/ 0 w 88"/>
                <a:gd name="T7" fmla="*/ 93 h 94"/>
                <a:gd name="T8" fmla="*/ 0 w 88"/>
                <a:gd name="T9" fmla="*/ 0 h 94"/>
                <a:gd name="T10" fmla="*/ 0 60000 65536"/>
                <a:gd name="T11" fmla="*/ 0 60000 65536"/>
                <a:gd name="T12" fmla="*/ 0 60000 65536"/>
                <a:gd name="T13" fmla="*/ 0 60000 65536"/>
                <a:gd name="T14" fmla="*/ 0 60000 65536"/>
                <a:gd name="T15" fmla="*/ 0 w 88"/>
                <a:gd name="T16" fmla="*/ 0 h 94"/>
                <a:gd name="T17" fmla="*/ 88 w 88"/>
                <a:gd name="T18" fmla="*/ 94 h 94"/>
              </a:gdLst>
              <a:ahLst/>
              <a:cxnLst>
                <a:cxn ang="T10">
                  <a:pos x="T0" y="T1"/>
                </a:cxn>
                <a:cxn ang="T11">
                  <a:pos x="T2" y="T3"/>
                </a:cxn>
                <a:cxn ang="T12">
                  <a:pos x="T4" y="T5"/>
                </a:cxn>
                <a:cxn ang="T13">
                  <a:pos x="T6" y="T7"/>
                </a:cxn>
                <a:cxn ang="T14">
                  <a:pos x="T8" y="T9"/>
                </a:cxn>
              </a:cxnLst>
              <a:rect l="T15" t="T16" r="T17" b="T18"/>
              <a:pathLst>
                <a:path w="88" h="94">
                  <a:moveTo>
                    <a:pt x="0" y="0"/>
                  </a:moveTo>
                  <a:lnTo>
                    <a:pt x="87" y="0"/>
                  </a:lnTo>
                  <a:lnTo>
                    <a:pt x="87" y="93"/>
                  </a:lnTo>
                  <a:lnTo>
                    <a:pt x="0" y="93"/>
                  </a:lnTo>
                  <a:lnTo>
                    <a:pt x="0" y="0"/>
                  </a:lnTo>
                </a:path>
              </a:pathLst>
            </a:custGeom>
            <a:solidFill>
              <a:srgbClr val="FFFFFF"/>
            </a:solidFill>
            <a:ln w="12700" cap="rnd" cmpd="sng">
              <a:noFill/>
              <a:prstDash val="solid"/>
              <a:round/>
              <a:headEnd type="none" w="med" len="med"/>
              <a:tailEnd type="none" w="med" len="med"/>
            </a:ln>
          </p:spPr>
          <p:txBody>
            <a:bodyPr/>
            <a:lstStyle/>
            <a:p>
              <a:endParaRPr lang="en-US"/>
            </a:p>
          </p:txBody>
        </p:sp>
        <p:sp>
          <p:nvSpPr>
            <p:cNvPr id="12407" name="Freeform 117"/>
            <p:cNvSpPr>
              <a:spLocks/>
            </p:cNvSpPr>
            <p:nvPr/>
          </p:nvSpPr>
          <p:spPr bwMode="auto">
            <a:xfrm>
              <a:off x="5038" y="2673"/>
              <a:ext cx="21" cy="26"/>
            </a:xfrm>
            <a:custGeom>
              <a:avLst/>
              <a:gdLst>
                <a:gd name="T0" fmla="*/ 20 w 21"/>
                <a:gd name="T1" fmla="*/ 0 h 26"/>
                <a:gd name="T2" fmla="*/ 20 w 21"/>
                <a:gd name="T3" fmla="*/ 3 h 26"/>
                <a:gd name="T4" fmla="*/ 20 w 21"/>
                <a:gd name="T5" fmla="*/ 6 h 26"/>
                <a:gd name="T6" fmla="*/ 20 w 21"/>
                <a:gd name="T7" fmla="*/ 8 h 26"/>
                <a:gd name="T8" fmla="*/ 20 w 21"/>
                <a:gd name="T9" fmla="*/ 11 h 26"/>
                <a:gd name="T10" fmla="*/ 17 w 21"/>
                <a:gd name="T11" fmla="*/ 14 h 26"/>
                <a:gd name="T12" fmla="*/ 17 w 21"/>
                <a:gd name="T13" fmla="*/ 17 h 26"/>
                <a:gd name="T14" fmla="*/ 14 w 21"/>
                <a:gd name="T15" fmla="*/ 20 h 26"/>
                <a:gd name="T16" fmla="*/ 14 w 21"/>
                <a:gd name="T17" fmla="*/ 23 h 26"/>
                <a:gd name="T18" fmla="*/ 11 w 21"/>
                <a:gd name="T19" fmla="*/ 23 h 26"/>
                <a:gd name="T20" fmla="*/ 9 w 21"/>
                <a:gd name="T21" fmla="*/ 23 h 26"/>
                <a:gd name="T22" fmla="*/ 9 w 21"/>
                <a:gd name="T23" fmla="*/ 25 h 26"/>
                <a:gd name="T24" fmla="*/ 6 w 21"/>
                <a:gd name="T25" fmla="*/ 25 h 26"/>
                <a:gd name="T26" fmla="*/ 3 w 21"/>
                <a:gd name="T27" fmla="*/ 25 h 26"/>
                <a:gd name="T28" fmla="*/ 0 w 21"/>
                <a:gd name="T29" fmla="*/ 25 h 2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21"/>
                <a:gd name="T46" fmla="*/ 0 h 26"/>
                <a:gd name="T47" fmla="*/ 21 w 21"/>
                <a:gd name="T48" fmla="*/ 26 h 2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21" h="26">
                  <a:moveTo>
                    <a:pt x="20" y="0"/>
                  </a:moveTo>
                  <a:lnTo>
                    <a:pt x="20" y="3"/>
                  </a:lnTo>
                  <a:lnTo>
                    <a:pt x="20" y="6"/>
                  </a:lnTo>
                  <a:lnTo>
                    <a:pt x="20" y="8"/>
                  </a:lnTo>
                  <a:lnTo>
                    <a:pt x="20" y="11"/>
                  </a:lnTo>
                  <a:lnTo>
                    <a:pt x="17" y="14"/>
                  </a:lnTo>
                  <a:lnTo>
                    <a:pt x="17" y="17"/>
                  </a:lnTo>
                  <a:lnTo>
                    <a:pt x="14" y="20"/>
                  </a:lnTo>
                  <a:lnTo>
                    <a:pt x="14" y="23"/>
                  </a:lnTo>
                  <a:lnTo>
                    <a:pt x="11" y="23"/>
                  </a:lnTo>
                  <a:lnTo>
                    <a:pt x="9" y="23"/>
                  </a:lnTo>
                  <a:lnTo>
                    <a:pt x="9" y="25"/>
                  </a:lnTo>
                  <a:lnTo>
                    <a:pt x="6" y="25"/>
                  </a:lnTo>
                  <a:lnTo>
                    <a:pt x="3" y="25"/>
                  </a:lnTo>
                  <a:lnTo>
                    <a:pt x="0" y="25"/>
                  </a:lnTo>
                </a:path>
              </a:pathLst>
            </a:custGeom>
            <a:noFill/>
            <a:ln w="12700" cap="rnd" cmpd="sng">
              <a:solidFill>
                <a:srgbClr val="000000"/>
              </a:solidFill>
              <a:prstDash val="solid"/>
              <a:round/>
              <a:headEnd type="none" w="med" len="med"/>
              <a:tailEnd type="none" w="med" len="med"/>
            </a:ln>
          </p:spPr>
          <p:txBody>
            <a:bodyPr/>
            <a:lstStyle/>
            <a:p>
              <a:endParaRPr lang="en-US"/>
            </a:p>
          </p:txBody>
        </p:sp>
        <p:sp>
          <p:nvSpPr>
            <p:cNvPr id="12408" name="Line 118"/>
            <p:cNvSpPr>
              <a:spLocks noChangeShapeType="1"/>
            </p:cNvSpPr>
            <p:nvPr/>
          </p:nvSpPr>
          <p:spPr bwMode="auto">
            <a:xfrm flipV="1">
              <a:off x="5058" y="2107"/>
              <a:ext cx="0" cy="570"/>
            </a:xfrm>
            <a:prstGeom prst="line">
              <a:avLst/>
            </a:prstGeom>
            <a:noFill/>
            <a:ln w="12700">
              <a:solidFill>
                <a:srgbClr val="000000"/>
              </a:solidFill>
              <a:round/>
              <a:headEnd/>
              <a:tailEnd/>
            </a:ln>
          </p:spPr>
          <p:txBody>
            <a:bodyPr wrap="none" anchor="ctr"/>
            <a:lstStyle/>
            <a:p>
              <a:endParaRPr lang="en-US"/>
            </a:p>
          </p:txBody>
        </p:sp>
        <p:sp>
          <p:nvSpPr>
            <p:cNvPr id="12409" name="Rectangle 119"/>
            <p:cNvSpPr>
              <a:spLocks noChangeArrowheads="1"/>
            </p:cNvSpPr>
            <p:nvPr/>
          </p:nvSpPr>
          <p:spPr bwMode="auto">
            <a:xfrm>
              <a:off x="625" y="2451"/>
              <a:ext cx="596" cy="173"/>
            </a:xfrm>
            <a:prstGeom prst="rect">
              <a:avLst/>
            </a:prstGeom>
            <a:noFill/>
            <a:ln w="12700">
              <a:noFill/>
              <a:miter lim="800000"/>
              <a:headEnd/>
              <a:tailEnd/>
            </a:ln>
          </p:spPr>
          <p:txBody>
            <a:bodyPr wrap="none" lIns="90462" tIns="44437" rIns="90462" bIns="44437">
              <a:spAutoFit/>
            </a:bodyPr>
            <a:lstStyle/>
            <a:p>
              <a:pPr algn="l"/>
              <a:r>
                <a:rPr lang="en-US" sz="900" b="0" dirty="0">
                  <a:solidFill>
                    <a:srgbClr val="000000"/>
                  </a:solidFill>
                  <a:latin typeface="Arial Narrow" pitchFamily="34" charset="0"/>
                </a:rPr>
                <a:t>Equipment Cooling</a:t>
              </a:r>
            </a:p>
          </p:txBody>
        </p:sp>
        <p:sp>
          <p:nvSpPr>
            <p:cNvPr id="12410" name="Freeform 120"/>
            <p:cNvSpPr>
              <a:spLocks/>
            </p:cNvSpPr>
            <p:nvPr/>
          </p:nvSpPr>
          <p:spPr bwMode="auto">
            <a:xfrm>
              <a:off x="1864" y="1951"/>
              <a:ext cx="43" cy="18"/>
            </a:xfrm>
            <a:custGeom>
              <a:avLst/>
              <a:gdLst>
                <a:gd name="T0" fmla="*/ 0 w 43"/>
                <a:gd name="T1" fmla="*/ 0 h 18"/>
                <a:gd name="T2" fmla="*/ 0 w 43"/>
                <a:gd name="T3" fmla="*/ 3 h 18"/>
                <a:gd name="T4" fmla="*/ 3 w 43"/>
                <a:gd name="T5" fmla="*/ 3 h 18"/>
                <a:gd name="T6" fmla="*/ 3 w 43"/>
                <a:gd name="T7" fmla="*/ 6 h 18"/>
                <a:gd name="T8" fmla="*/ 5 w 43"/>
                <a:gd name="T9" fmla="*/ 9 h 18"/>
                <a:gd name="T10" fmla="*/ 8 w 43"/>
                <a:gd name="T11" fmla="*/ 12 h 18"/>
                <a:gd name="T12" fmla="*/ 11 w 43"/>
                <a:gd name="T13" fmla="*/ 12 h 18"/>
                <a:gd name="T14" fmla="*/ 11 w 43"/>
                <a:gd name="T15" fmla="*/ 14 h 18"/>
                <a:gd name="T16" fmla="*/ 14 w 43"/>
                <a:gd name="T17" fmla="*/ 14 h 18"/>
                <a:gd name="T18" fmla="*/ 17 w 43"/>
                <a:gd name="T19" fmla="*/ 17 h 18"/>
                <a:gd name="T20" fmla="*/ 20 w 43"/>
                <a:gd name="T21" fmla="*/ 17 h 18"/>
                <a:gd name="T22" fmla="*/ 22 w 43"/>
                <a:gd name="T23" fmla="*/ 17 h 18"/>
                <a:gd name="T24" fmla="*/ 24 w 43"/>
                <a:gd name="T25" fmla="*/ 17 h 18"/>
                <a:gd name="T26" fmla="*/ 27 w 43"/>
                <a:gd name="T27" fmla="*/ 17 h 18"/>
                <a:gd name="T28" fmla="*/ 30 w 43"/>
                <a:gd name="T29" fmla="*/ 17 h 18"/>
                <a:gd name="T30" fmla="*/ 30 w 43"/>
                <a:gd name="T31" fmla="*/ 14 h 18"/>
                <a:gd name="T32" fmla="*/ 33 w 43"/>
                <a:gd name="T33" fmla="*/ 14 h 18"/>
                <a:gd name="T34" fmla="*/ 33 w 43"/>
                <a:gd name="T35" fmla="*/ 12 h 18"/>
                <a:gd name="T36" fmla="*/ 36 w 43"/>
                <a:gd name="T37" fmla="*/ 12 h 18"/>
                <a:gd name="T38" fmla="*/ 36 w 43"/>
                <a:gd name="T39" fmla="*/ 9 h 18"/>
                <a:gd name="T40" fmla="*/ 39 w 43"/>
                <a:gd name="T41" fmla="*/ 9 h 18"/>
                <a:gd name="T42" fmla="*/ 39 w 43"/>
                <a:gd name="T43" fmla="*/ 6 h 18"/>
                <a:gd name="T44" fmla="*/ 39 w 43"/>
                <a:gd name="T45" fmla="*/ 3 h 18"/>
                <a:gd name="T46" fmla="*/ 42 w 43"/>
                <a:gd name="T47" fmla="*/ 3 h 18"/>
                <a:gd name="T48" fmla="*/ 42 w 43"/>
                <a:gd name="T49" fmla="*/ 0 h 18"/>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43"/>
                <a:gd name="T76" fmla="*/ 0 h 18"/>
                <a:gd name="T77" fmla="*/ 43 w 43"/>
                <a:gd name="T78" fmla="*/ 18 h 18"/>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43" h="18">
                  <a:moveTo>
                    <a:pt x="0" y="0"/>
                  </a:moveTo>
                  <a:lnTo>
                    <a:pt x="0" y="3"/>
                  </a:lnTo>
                  <a:lnTo>
                    <a:pt x="3" y="3"/>
                  </a:lnTo>
                  <a:lnTo>
                    <a:pt x="3" y="6"/>
                  </a:lnTo>
                  <a:lnTo>
                    <a:pt x="5" y="9"/>
                  </a:lnTo>
                  <a:lnTo>
                    <a:pt x="8" y="12"/>
                  </a:lnTo>
                  <a:lnTo>
                    <a:pt x="11" y="12"/>
                  </a:lnTo>
                  <a:lnTo>
                    <a:pt x="11" y="14"/>
                  </a:lnTo>
                  <a:lnTo>
                    <a:pt x="14" y="14"/>
                  </a:lnTo>
                  <a:lnTo>
                    <a:pt x="17" y="17"/>
                  </a:lnTo>
                  <a:lnTo>
                    <a:pt x="20" y="17"/>
                  </a:lnTo>
                  <a:lnTo>
                    <a:pt x="22" y="17"/>
                  </a:lnTo>
                  <a:lnTo>
                    <a:pt x="24" y="17"/>
                  </a:lnTo>
                  <a:lnTo>
                    <a:pt x="27" y="17"/>
                  </a:lnTo>
                  <a:lnTo>
                    <a:pt x="30" y="17"/>
                  </a:lnTo>
                  <a:lnTo>
                    <a:pt x="30" y="14"/>
                  </a:lnTo>
                  <a:lnTo>
                    <a:pt x="33" y="14"/>
                  </a:lnTo>
                  <a:lnTo>
                    <a:pt x="33" y="12"/>
                  </a:lnTo>
                  <a:lnTo>
                    <a:pt x="36" y="12"/>
                  </a:lnTo>
                  <a:lnTo>
                    <a:pt x="36" y="9"/>
                  </a:lnTo>
                  <a:lnTo>
                    <a:pt x="39" y="9"/>
                  </a:lnTo>
                  <a:lnTo>
                    <a:pt x="39" y="6"/>
                  </a:lnTo>
                  <a:lnTo>
                    <a:pt x="39" y="3"/>
                  </a:lnTo>
                  <a:lnTo>
                    <a:pt x="42" y="3"/>
                  </a:lnTo>
                  <a:lnTo>
                    <a:pt x="42" y="0"/>
                  </a:lnTo>
                </a:path>
              </a:pathLst>
            </a:custGeom>
            <a:noFill/>
            <a:ln w="12700" cap="rnd" cmpd="sng">
              <a:solidFill>
                <a:srgbClr val="000000"/>
              </a:solidFill>
              <a:prstDash val="solid"/>
              <a:round/>
              <a:headEnd type="none" w="med" len="med"/>
              <a:tailEnd type="none" w="med" len="med"/>
            </a:ln>
          </p:spPr>
          <p:txBody>
            <a:bodyPr/>
            <a:lstStyle/>
            <a:p>
              <a:endParaRPr lang="en-US"/>
            </a:p>
          </p:txBody>
        </p:sp>
        <p:sp>
          <p:nvSpPr>
            <p:cNvPr id="12411" name="Freeform 121"/>
            <p:cNvSpPr>
              <a:spLocks/>
            </p:cNvSpPr>
            <p:nvPr/>
          </p:nvSpPr>
          <p:spPr bwMode="auto">
            <a:xfrm>
              <a:off x="1906" y="1951"/>
              <a:ext cx="36" cy="21"/>
            </a:xfrm>
            <a:custGeom>
              <a:avLst/>
              <a:gdLst>
                <a:gd name="T0" fmla="*/ 0 w 36"/>
                <a:gd name="T1" fmla="*/ 0 h 21"/>
                <a:gd name="T2" fmla="*/ 0 w 36"/>
                <a:gd name="T3" fmla="*/ 3 h 21"/>
                <a:gd name="T4" fmla="*/ 2 w 36"/>
                <a:gd name="T5" fmla="*/ 6 h 21"/>
                <a:gd name="T6" fmla="*/ 2 w 36"/>
                <a:gd name="T7" fmla="*/ 9 h 21"/>
                <a:gd name="T8" fmla="*/ 5 w 36"/>
                <a:gd name="T9" fmla="*/ 12 h 21"/>
                <a:gd name="T10" fmla="*/ 5 w 36"/>
                <a:gd name="T11" fmla="*/ 14 h 21"/>
                <a:gd name="T12" fmla="*/ 8 w 36"/>
                <a:gd name="T13" fmla="*/ 14 h 21"/>
                <a:gd name="T14" fmla="*/ 8 w 36"/>
                <a:gd name="T15" fmla="*/ 17 h 21"/>
                <a:gd name="T16" fmla="*/ 11 w 36"/>
                <a:gd name="T17" fmla="*/ 17 h 21"/>
                <a:gd name="T18" fmla="*/ 14 w 36"/>
                <a:gd name="T19" fmla="*/ 17 h 21"/>
                <a:gd name="T20" fmla="*/ 14 w 36"/>
                <a:gd name="T21" fmla="*/ 20 h 21"/>
                <a:gd name="T22" fmla="*/ 14 w 36"/>
                <a:gd name="T23" fmla="*/ 17 h 21"/>
                <a:gd name="T24" fmla="*/ 18 w 36"/>
                <a:gd name="T25" fmla="*/ 17 h 21"/>
                <a:gd name="T26" fmla="*/ 21 w 36"/>
                <a:gd name="T27" fmla="*/ 17 h 21"/>
                <a:gd name="T28" fmla="*/ 23 w 36"/>
                <a:gd name="T29" fmla="*/ 14 h 21"/>
                <a:gd name="T30" fmla="*/ 26 w 36"/>
                <a:gd name="T31" fmla="*/ 14 h 21"/>
                <a:gd name="T32" fmla="*/ 26 w 36"/>
                <a:gd name="T33" fmla="*/ 12 h 21"/>
                <a:gd name="T34" fmla="*/ 29 w 36"/>
                <a:gd name="T35" fmla="*/ 9 h 21"/>
                <a:gd name="T36" fmla="*/ 29 w 36"/>
                <a:gd name="T37" fmla="*/ 6 h 21"/>
                <a:gd name="T38" fmla="*/ 32 w 36"/>
                <a:gd name="T39" fmla="*/ 6 h 21"/>
                <a:gd name="T40" fmla="*/ 32 w 36"/>
                <a:gd name="T41" fmla="*/ 3 h 21"/>
                <a:gd name="T42" fmla="*/ 35 w 36"/>
                <a:gd name="T43" fmla="*/ 3 h 21"/>
                <a:gd name="T44" fmla="*/ 35 w 36"/>
                <a:gd name="T45" fmla="*/ 0 h 21"/>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36"/>
                <a:gd name="T70" fmla="*/ 0 h 21"/>
                <a:gd name="T71" fmla="*/ 36 w 36"/>
                <a:gd name="T72" fmla="*/ 21 h 21"/>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36" h="21">
                  <a:moveTo>
                    <a:pt x="0" y="0"/>
                  </a:moveTo>
                  <a:lnTo>
                    <a:pt x="0" y="3"/>
                  </a:lnTo>
                  <a:lnTo>
                    <a:pt x="2" y="6"/>
                  </a:lnTo>
                  <a:lnTo>
                    <a:pt x="2" y="9"/>
                  </a:lnTo>
                  <a:lnTo>
                    <a:pt x="5" y="12"/>
                  </a:lnTo>
                  <a:lnTo>
                    <a:pt x="5" y="14"/>
                  </a:lnTo>
                  <a:lnTo>
                    <a:pt x="8" y="14"/>
                  </a:lnTo>
                  <a:lnTo>
                    <a:pt x="8" y="17"/>
                  </a:lnTo>
                  <a:lnTo>
                    <a:pt x="11" y="17"/>
                  </a:lnTo>
                  <a:lnTo>
                    <a:pt x="14" y="17"/>
                  </a:lnTo>
                  <a:lnTo>
                    <a:pt x="14" y="20"/>
                  </a:lnTo>
                  <a:lnTo>
                    <a:pt x="14" y="17"/>
                  </a:lnTo>
                  <a:lnTo>
                    <a:pt x="18" y="17"/>
                  </a:lnTo>
                  <a:lnTo>
                    <a:pt x="21" y="17"/>
                  </a:lnTo>
                  <a:lnTo>
                    <a:pt x="23" y="14"/>
                  </a:lnTo>
                  <a:lnTo>
                    <a:pt x="26" y="14"/>
                  </a:lnTo>
                  <a:lnTo>
                    <a:pt x="26" y="12"/>
                  </a:lnTo>
                  <a:lnTo>
                    <a:pt x="29" y="9"/>
                  </a:lnTo>
                  <a:lnTo>
                    <a:pt x="29" y="6"/>
                  </a:lnTo>
                  <a:lnTo>
                    <a:pt x="32" y="6"/>
                  </a:lnTo>
                  <a:lnTo>
                    <a:pt x="32" y="3"/>
                  </a:lnTo>
                  <a:lnTo>
                    <a:pt x="35" y="3"/>
                  </a:lnTo>
                  <a:lnTo>
                    <a:pt x="35" y="0"/>
                  </a:lnTo>
                </a:path>
              </a:pathLst>
            </a:custGeom>
            <a:noFill/>
            <a:ln w="12700" cap="rnd" cmpd="sng">
              <a:solidFill>
                <a:srgbClr val="000000"/>
              </a:solidFill>
              <a:prstDash val="solid"/>
              <a:round/>
              <a:headEnd type="none" w="med" len="med"/>
              <a:tailEnd type="none" w="med" len="med"/>
            </a:ln>
          </p:spPr>
          <p:txBody>
            <a:bodyPr/>
            <a:lstStyle/>
            <a:p>
              <a:endParaRPr lang="en-US"/>
            </a:p>
          </p:txBody>
        </p:sp>
        <p:sp>
          <p:nvSpPr>
            <p:cNvPr id="12412" name="Freeform 122"/>
            <p:cNvSpPr>
              <a:spLocks/>
            </p:cNvSpPr>
            <p:nvPr/>
          </p:nvSpPr>
          <p:spPr bwMode="auto">
            <a:xfrm>
              <a:off x="1941" y="1951"/>
              <a:ext cx="29" cy="21"/>
            </a:xfrm>
            <a:custGeom>
              <a:avLst/>
              <a:gdLst>
                <a:gd name="T0" fmla="*/ 0 w 29"/>
                <a:gd name="T1" fmla="*/ 0 h 21"/>
                <a:gd name="T2" fmla="*/ 0 w 29"/>
                <a:gd name="T3" fmla="*/ 3 h 21"/>
                <a:gd name="T4" fmla="*/ 3 w 29"/>
                <a:gd name="T5" fmla="*/ 3 h 21"/>
                <a:gd name="T6" fmla="*/ 3 w 29"/>
                <a:gd name="T7" fmla="*/ 6 h 21"/>
                <a:gd name="T8" fmla="*/ 3 w 29"/>
                <a:gd name="T9" fmla="*/ 9 h 21"/>
                <a:gd name="T10" fmla="*/ 5 w 29"/>
                <a:gd name="T11" fmla="*/ 9 h 21"/>
                <a:gd name="T12" fmla="*/ 5 w 29"/>
                <a:gd name="T13" fmla="*/ 12 h 21"/>
                <a:gd name="T14" fmla="*/ 8 w 29"/>
                <a:gd name="T15" fmla="*/ 14 h 21"/>
                <a:gd name="T16" fmla="*/ 11 w 29"/>
                <a:gd name="T17" fmla="*/ 17 h 21"/>
                <a:gd name="T18" fmla="*/ 14 w 29"/>
                <a:gd name="T19" fmla="*/ 17 h 21"/>
                <a:gd name="T20" fmla="*/ 17 w 29"/>
                <a:gd name="T21" fmla="*/ 20 h 21"/>
                <a:gd name="T22" fmla="*/ 17 w 29"/>
                <a:gd name="T23" fmla="*/ 17 h 21"/>
                <a:gd name="T24" fmla="*/ 20 w 29"/>
                <a:gd name="T25" fmla="*/ 17 h 21"/>
                <a:gd name="T26" fmla="*/ 23 w 29"/>
                <a:gd name="T27" fmla="*/ 14 h 21"/>
                <a:gd name="T28" fmla="*/ 23 w 29"/>
                <a:gd name="T29" fmla="*/ 12 h 21"/>
                <a:gd name="T30" fmla="*/ 25 w 29"/>
                <a:gd name="T31" fmla="*/ 12 h 21"/>
                <a:gd name="T32" fmla="*/ 25 w 29"/>
                <a:gd name="T33" fmla="*/ 9 h 21"/>
                <a:gd name="T34" fmla="*/ 25 w 29"/>
                <a:gd name="T35" fmla="*/ 6 h 21"/>
                <a:gd name="T36" fmla="*/ 28 w 29"/>
                <a:gd name="T37" fmla="*/ 3 h 21"/>
                <a:gd name="T38" fmla="*/ 28 w 29"/>
                <a:gd name="T39" fmla="*/ 0 h 21"/>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29"/>
                <a:gd name="T61" fmla="*/ 0 h 21"/>
                <a:gd name="T62" fmla="*/ 29 w 29"/>
                <a:gd name="T63" fmla="*/ 21 h 21"/>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29" h="21">
                  <a:moveTo>
                    <a:pt x="0" y="0"/>
                  </a:moveTo>
                  <a:lnTo>
                    <a:pt x="0" y="3"/>
                  </a:lnTo>
                  <a:lnTo>
                    <a:pt x="3" y="3"/>
                  </a:lnTo>
                  <a:lnTo>
                    <a:pt x="3" y="6"/>
                  </a:lnTo>
                  <a:lnTo>
                    <a:pt x="3" y="9"/>
                  </a:lnTo>
                  <a:lnTo>
                    <a:pt x="5" y="9"/>
                  </a:lnTo>
                  <a:lnTo>
                    <a:pt x="5" y="12"/>
                  </a:lnTo>
                  <a:lnTo>
                    <a:pt x="8" y="14"/>
                  </a:lnTo>
                  <a:lnTo>
                    <a:pt x="11" y="17"/>
                  </a:lnTo>
                  <a:lnTo>
                    <a:pt x="14" y="17"/>
                  </a:lnTo>
                  <a:lnTo>
                    <a:pt x="17" y="20"/>
                  </a:lnTo>
                  <a:lnTo>
                    <a:pt x="17" y="17"/>
                  </a:lnTo>
                  <a:lnTo>
                    <a:pt x="20" y="17"/>
                  </a:lnTo>
                  <a:lnTo>
                    <a:pt x="23" y="14"/>
                  </a:lnTo>
                  <a:lnTo>
                    <a:pt x="23" y="12"/>
                  </a:lnTo>
                  <a:lnTo>
                    <a:pt x="25" y="12"/>
                  </a:lnTo>
                  <a:lnTo>
                    <a:pt x="25" y="9"/>
                  </a:lnTo>
                  <a:lnTo>
                    <a:pt x="25" y="6"/>
                  </a:lnTo>
                  <a:lnTo>
                    <a:pt x="28" y="3"/>
                  </a:lnTo>
                  <a:lnTo>
                    <a:pt x="28" y="0"/>
                  </a:lnTo>
                </a:path>
              </a:pathLst>
            </a:custGeom>
            <a:noFill/>
            <a:ln w="12700" cap="rnd" cmpd="sng">
              <a:solidFill>
                <a:srgbClr val="000000"/>
              </a:solidFill>
              <a:prstDash val="solid"/>
              <a:round/>
              <a:headEnd type="none" w="med" len="med"/>
              <a:tailEnd type="none" w="med" len="med"/>
            </a:ln>
          </p:spPr>
          <p:txBody>
            <a:bodyPr/>
            <a:lstStyle/>
            <a:p>
              <a:endParaRPr lang="en-US"/>
            </a:p>
          </p:txBody>
        </p:sp>
        <p:sp>
          <p:nvSpPr>
            <p:cNvPr id="12413" name="Freeform 123"/>
            <p:cNvSpPr>
              <a:spLocks/>
            </p:cNvSpPr>
            <p:nvPr/>
          </p:nvSpPr>
          <p:spPr bwMode="auto">
            <a:xfrm>
              <a:off x="1969" y="1951"/>
              <a:ext cx="41" cy="21"/>
            </a:xfrm>
            <a:custGeom>
              <a:avLst/>
              <a:gdLst>
                <a:gd name="T0" fmla="*/ 0 w 41"/>
                <a:gd name="T1" fmla="*/ 0 h 21"/>
                <a:gd name="T2" fmla="*/ 0 w 41"/>
                <a:gd name="T3" fmla="*/ 3 h 21"/>
                <a:gd name="T4" fmla="*/ 3 w 41"/>
                <a:gd name="T5" fmla="*/ 3 h 21"/>
                <a:gd name="T6" fmla="*/ 3 w 41"/>
                <a:gd name="T7" fmla="*/ 6 h 21"/>
                <a:gd name="T8" fmla="*/ 6 w 41"/>
                <a:gd name="T9" fmla="*/ 9 h 21"/>
                <a:gd name="T10" fmla="*/ 9 w 41"/>
                <a:gd name="T11" fmla="*/ 12 h 21"/>
                <a:gd name="T12" fmla="*/ 9 w 41"/>
                <a:gd name="T13" fmla="*/ 14 h 21"/>
                <a:gd name="T14" fmla="*/ 12 w 41"/>
                <a:gd name="T15" fmla="*/ 14 h 21"/>
                <a:gd name="T16" fmla="*/ 12 w 41"/>
                <a:gd name="T17" fmla="*/ 17 h 21"/>
                <a:gd name="T18" fmla="*/ 15 w 41"/>
                <a:gd name="T19" fmla="*/ 17 h 21"/>
                <a:gd name="T20" fmla="*/ 17 w 41"/>
                <a:gd name="T21" fmla="*/ 17 h 21"/>
                <a:gd name="T22" fmla="*/ 20 w 41"/>
                <a:gd name="T23" fmla="*/ 17 h 21"/>
                <a:gd name="T24" fmla="*/ 20 w 41"/>
                <a:gd name="T25" fmla="*/ 20 h 21"/>
                <a:gd name="T26" fmla="*/ 20 w 41"/>
                <a:gd name="T27" fmla="*/ 17 h 21"/>
                <a:gd name="T28" fmla="*/ 23 w 41"/>
                <a:gd name="T29" fmla="*/ 17 h 21"/>
                <a:gd name="T30" fmla="*/ 26 w 41"/>
                <a:gd name="T31" fmla="*/ 17 h 21"/>
                <a:gd name="T32" fmla="*/ 29 w 41"/>
                <a:gd name="T33" fmla="*/ 17 h 21"/>
                <a:gd name="T34" fmla="*/ 29 w 41"/>
                <a:gd name="T35" fmla="*/ 14 h 21"/>
                <a:gd name="T36" fmla="*/ 32 w 41"/>
                <a:gd name="T37" fmla="*/ 14 h 21"/>
                <a:gd name="T38" fmla="*/ 32 w 41"/>
                <a:gd name="T39" fmla="*/ 12 h 21"/>
                <a:gd name="T40" fmla="*/ 35 w 41"/>
                <a:gd name="T41" fmla="*/ 9 h 21"/>
                <a:gd name="T42" fmla="*/ 37 w 41"/>
                <a:gd name="T43" fmla="*/ 6 h 21"/>
                <a:gd name="T44" fmla="*/ 37 w 41"/>
                <a:gd name="T45" fmla="*/ 3 h 21"/>
                <a:gd name="T46" fmla="*/ 40 w 41"/>
                <a:gd name="T47" fmla="*/ 3 h 21"/>
                <a:gd name="T48" fmla="*/ 40 w 41"/>
                <a:gd name="T49" fmla="*/ 0 h 21"/>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41"/>
                <a:gd name="T76" fmla="*/ 0 h 21"/>
                <a:gd name="T77" fmla="*/ 41 w 41"/>
                <a:gd name="T78" fmla="*/ 21 h 21"/>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41" h="21">
                  <a:moveTo>
                    <a:pt x="0" y="0"/>
                  </a:moveTo>
                  <a:lnTo>
                    <a:pt x="0" y="3"/>
                  </a:lnTo>
                  <a:lnTo>
                    <a:pt x="3" y="3"/>
                  </a:lnTo>
                  <a:lnTo>
                    <a:pt x="3" y="6"/>
                  </a:lnTo>
                  <a:lnTo>
                    <a:pt x="6" y="9"/>
                  </a:lnTo>
                  <a:lnTo>
                    <a:pt x="9" y="12"/>
                  </a:lnTo>
                  <a:lnTo>
                    <a:pt x="9" y="14"/>
                  </a:lnTo>
                  <a:lnTo>
                    <a:pt x="12" y="14"/>
                  </a:lnTo>
                  <a:lnTo>
                    <a:pt x="12" y="17"/>
                  </a:lnTo>
                  <a:lnTo>
                    <a:pt x="15" y="17"/>
                  </a:lnTo>
                  <a:lnTo>
                    <a:pt x="17" y="17"/>
                  </a:lnTo>
                  <a:lnTo>
                    <a:pt x="20" y="17"/>
                  </a:lnTo>
                  <a:lnTo>
                    <a:pt x="20" y="20"/>
                  </a:lnTo>
                  <a:lnTo>
                    <a:pt x="20" y="17"/>
                  </a:lnTo>
                  <a:lnTo>
                    <a:pt x="23" y="17"/>
                  </a:lnTo>
                  <a:lnTo>
                    <a:pt x="26" y="17"/>
                  </a:lnTo>
                  <a:lnTo>
                    <a:pt x="29" y="17"/>
                  </a:lnTo>
                  <a:lnTo>
                    <a:pt x="29" y="14"/>
                  </a:lnTo>
                  <a:lnTo>
                    <a:pt x="32" y="14"/>
                  </a:lnTo>
                  <a:lnTo>
                    <a:pt x="32" y="12"/>
                  </a:lnTo>
                  <a:lnTo>
                    <a:pt x="35" y="9"/>
                  </a:lnTo>
                  <a:lnTo>
                    <a:pt x="37" y="6"/>
                  </a:lnTo>
                  <a:lnTo>
                    <a:pt x="37" y="3"/>
                  </a:lnTo>
                  <a:lnTo>
                    <a:pt x="40" y="3"/>
                  </a:lnTo>
                  <a:lnTo>
                    <a:pt x="40" y="0"/>
                  </a:lnTo>
                </a:path>
              </a:pathLst>
            </a:custGeom>
            <a:noFill/>
            <a:ln w="12700" cap="rnd" cmpd="sng">
              <a:solidFill>
                <a:srgbClr val="000000"/>
              </a:solidFill>
              <a:prstDash val="solid"/>
              <a:round/>
              <a:headEnd type="none" w="med" len="med"/>
              <a:tailEnd type="none" w="med" len="med"/>
            </a:ln>
          </p:spPr>
          <p:txBody>
            <a:bodyPr/>
            <a:lstStyle/>
            <a:p>
              <a:endParaRPr lang="en-US"/>
            </a:p>
          </p:txBody>
        </p:sp>
        <p:sp>
          <p:nvSpPr>
            <p:cNvPr id="12414" name="Freeform 124"/>
            <p:cNvSpPr>
              <a:spLocks/>
            </p:cNvSpPr>
            <p:nvPr/>
          </p:nvSpPr>
          <p:spPr bwMode="auto">
            <a:xfrm>
              <a:off x="2294" y="3787"/>
              <a:ext cx="236" cy="150"/>
            </a:xfrm>
            <a:custGeom>
              <a:avLst/>
              <a:gdLst>
                <a:gd name="T0" fmla="*/ 0 w 236"/>
                <a:gd name="T1" fmla="*/ 149 h 150"/>
                <a:gd name="T2" fmla="*/ 0 w 236"/>
                <a:gd name="T3" fmla="*/ 0 h 150"/>
                <a:gd name="T4" fmla="*/ 95 w 236"/>
                <a:gd name="T5" fmla="*/ 0 h 150"/>
                <a:gd name="T6" fmla="*/ 95 w 236"/>
                <a:gd name="T7" fmla="*/ 51 h 150"/>
                <a:gd name="T8" fmla="*/ 148 w 236"/>
                <a:gd name="T9" fmla="*/ 51 h 150"/>
                <a:gd name="T10" fmla="*/ 148 w 236"/>
                <a:gd name="T11" fmla="*/ 0 h 150"/>
                <a:gd name="T12" fmla="*/ 235 w 236"/>
                <a:gd name="T13" fmla="*/ 0 h 150"/>
                <a:gd name="T14" fmla="*/ 235 w 236"/>
                <a:gd name="T15" fmla="*/ 149 h 150"/>
                <a:gd name="T16" fmla="*/ 0 w 236"/>
                <a:gd name="T17" fmla="*/ 149 h 15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36"/>
                <a:gd name="T28" fmla="*/ 0 h 150"/>
                <a:gd name="T29" fmla="*/ 236 w 236"/>
                <a:gd name="T30" fmla="*/ 150 h 15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36" h="150">
                  <a:moveTo>
                    <a:pt x="0" y="149"/>
                  </a:moveTo>
                  <a:lnTo>
                    <a:pt x="0" y="0"/>
                  </a:lnTo>
                  <a:lnTo>
                    <a:pt x="95" y="0"/>
                  </a:lnTo>
                  <a:lnTo>
                    <a:pt x="95" y="51"/>
                  </a:lnTo>
                  <a:lnTo>
                    <a:pt x="148" y="51"/>
                  </a:lnTo>
                  <a:lnTo>
                    <a:pt x="148" y="0"/>
                  </a:lnTo>
                  <a:lnTo>
                    <a:pt x="235" y="0"/>
                  </a:lnTo>
                  <a:lnTo>
                    <a:pt x="235" y="149"/>
                  </a:lnTo>
                  <a:lnTo>
                    <a:pt x="0" y="149"/>
                  </a:lnTo>
                </a:path>
              </a:pathLst>
            </a:custGeom>
            <a:solidFill>
              <a:srgbClr val="BFBFFF"/>
            </a:solidFill>
            <a:ln w="12700" cap="rnd" cmpd="sng">
              <a:noFill/>
              <a:prstDash val="solid"/>
              <a:round/>
              <a:headEnd type="none" w="med" len="med"/>
              <a:tailEnd type="none" w="med" len="med"/>
            </a:ln>
          </p:spPr>
          <p:txBody>
            <a:bodyPr/>
            <a:lstStyle/>
            <a:p>
              <a:endParaRPr lang="en-US"/>
            </a:p>
          </p:txBody>
        </p:sp>
        <p:sp>
          <p:nvSpPr>
            <p:cNvPr id="12415" name="Freeform 125"/>
            <p:cNvSpPr>
              <a:spLocks/>
            </p:cNvSpPr>
            <p:nvPr/>
          </p:nvSpPr>
          <p:spPr bwMode="auto">
            <a:xfrm>
              <a:off x="1864" y="3315"/>
              <a:ext cx="23" cy="44"/>
            </a:xfrm>
            <a:custGeom>
              <a:avLst/>
              <a:gdLst>
                <a:gd name="T0" fmla="*/ 8 w 23"/>
                <a:gd name="T1" fmla="*/ 43 h 44"/>
                <a:gd name="T2" fmla="*/ 3 w 23"/>
                <a:gd name="T3" fmla="*/ 39 h 44"/>
                <a:gd name="T4" fmla="*/ 0 w 23"/>
                <a:gd name="T5" fmla="*/ 37 h 44"/>
                <a:gd name="T6" fmla="*/ 0 w 23"/>
                <a:gd name="T7" fmla="*/ 34 h 44"/>
                <a:gd name="T8" fmla="*/ 0 w 23"/>
                <a:gd name="T9" fmla="*/ 31 h 44"/>
                <a:gd name="T10" fmla="*/ 0 w 23"/>
                <a:gd name="T11" fmla="*/ 28 h 44"/>
                <a:gd name="T12" fmla="*/ 3 w 23"/>
                <a:gd name="T13" fmla="*/ 28 h 44"/>
                <a:gd name="T14" fmla="*/ 5 w 23"/>
                <a:gd name="T15" fmla="*/ 26 h 44"/>
                <a:gd name="T16" fmla="*/ 8 w 23"/>
                <a:gd name="T17" fmla="*/ 22 h 44"/>
                <a:gd name="T18" fmla="*/ 11 w 23"/>
                <a:gd name="T19" fmla="*/ 22 h 44"/>
                <a:gd name="T20" fmla="*/ 13 w 23"/>
                <a:gd name="T21" fmla="*/ 20 h 44"/>
                <a:gd name="T22" fmla="*/ 16 w 23"/>
                <a:gd name="T23" fmla="*/ 17 h 44"/>
                <a:gd name="T24" fmla="*/ 19 w 23"/>
                <a:gd name="T25" fmla="*/ 14 h 44"/>
                <a:gd name="T26" fmla="*/ 22 w 23"/>
                <a:gd name="T27" fmla="*/ 14 h 44"/>
                <a:gd name="T28" fmla="*/ 22 w 23"/>
                <a:gd name="T29" fmla="*/ 11 h 44"/>
                <a:gd name="T30" fmla="*/ 19 w 23"/>
                <a:gd name="T31" fmla="*/ 8 h 44"/>
                <a:gd name="T32" fmla="*/ 19 w 23"/>
                <a:gd name="T33" fmla="*/ 6 h 44"/>
                <a:gd name="T34" fmla="*/ 13 w 23"/>
                <a:gd name="T35" fmla="*/ 2 h 44"/>
                <a:gd name="T36" fmla="*/ 8 w 23"/>
                <a:gd name="T37" fmla="*/ 0 h 44"/>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3"/>
                <a:gd name="T58" fmla="*/ 0 h 44"/>
                <a:gd name="T59" fmla="*/ 23 w 23"/>
                <a:gd name="T60" fmla="*/ 44 h 44"/>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3" h="44">
                  <a:moveTo>
                    <a:pt x="8" y="43"/>
                  </a:moveTo>
                  <a:lnTo>
                    <a:pt x="3" y="39"/>
                  </a:lnTo>
                  <a:lnTo>
                    <a:pt x="0" y="37"/>
                  </a:lnTo>
                  <a:lnTo>
                    <a:pt x="0" y="34"/>
                  </a:lnTo>
                  <a:lnTo>
                    <a:pt x="0" y="31"/>
                  </a:lnTo>
                  <a:lnTo>
                    <a:pt x="0" y="28"/>
                  </a:lnTo>
                  <a:lnTo>
                    <a:pt x="3" y="28"/>
                  </a:lnTo>
                  <a:lnTo>
                    <a:pt x="5" y="26"/>
                  </a:lnTo>
                  <a:lnTo>
                    <a:pt x="8" y="22"/>
                  </a:lnTo>
                  <a:lnTo>
                    <a:pt x="11" y="22"/>
                  </a:lnTo>
                  <a:lnTo>
                    <a:pt x="13" y="20"/>
                  </a:lnTo>
                  <a:lnTo>
                    <a:pt x="16" y="17"/>
                  </a:lnTo>
                  <a:lnTo>
                    <a:pt x="19" y="14"/>
                  </a:lnTo>
                  <a:lnTo>
                    <a:pt x="22" y="14"/>
                  </a:lnTo>
                  <a:lnTo>
                    <a:pt x="22" y="11"/>
                  </a:lnTo>
                  <a:lnTo>
                    <a:pt x="19" y="8"/>
                  </a:lnTo>
                  <a:lnTo>
                    <a:pt x="19" y="6"/>
                  </a:lnTo>
                  <a:lnTo>
                    <a:pt x="13" y="2"/>
                  </a:lnTo>
                  <a:lnTo>
                    <a:pt x="8" y="0"/>
                  </a:lnTo>
                </a:path>
              </a:pathLst>
            </a:custGeom>
            <a:noFill/>
            <a:ln w="12700" cap="rnd" cmpd="sng">
              <a:solidFill>
                <a:srgbClr val="000000"/>
              </a:solidFill>
              <a:prstDash val="solid"/>
              <a:round/>
              <a:headEnd type="none" w="med" len="med"/>
              <a:tailEnd type="none" w="med" len="med"/>
            </a:ln>
          </p:spPr>
          <p:txBody>
            <a:bodyPr/>
            <a:lstStyle/>
            <a:p>
              <a:endParaRPr lang="en-US"/>
            </a:p>
          </p:txBody>
        </p:sp>
        <p:sp>
          <p:nvSpPr>
            <p:cNvPr id="12416" name="Freeform 126"/>
            <p:cNvSpPr>
              <a:spLocks/>
            </p:cNvSpPr>
            <p:nvPr/>
          </p:nvSpPr>
          <p:spPr bwMode="auto">
            <a:xfrm>
              <a:off x="1864" y="3315"/>
              <a:ext cx="9" cy="23"/>
            </a:xfrm>
            <a:custGeom>
              <a:avLst/>
              <a:gdLst>
                <a:gd name="T0" fmla="*/ 5 w 9"/>
                <a:gd name="T1" fmla="*/ 22 h 23"/>
                <a:gd name="T2" fmla="*/ 3 w 9"/>
                <a:gd name="T3" fmla="*/ 20 h 23"/>
                <a:gd name="T4" fmla="*/ 0 w 9"/>
                <a:gd name="T5" fmla="*/ 17 h 23"/>
                <a:gd name="T6" fmla="*/ 0 w 9"/>
                <a:gd name="T7" fmla="*/ 14 h 23"/>
                <a:gd name="T8" fmla="*/ 0 w 9"/>
                <a:gd name="T9" fmla="*/ 11 h 23"/>
                <a:gd name="T10" fmla="*/ 0 w 9"/>
                <a:gd name="T11" fmla="*/ 8 h 23"/>
                <a:gd name="T12" fmla="*/ 3 w 9"/>
                <a:gd name="T13" fmla="*/ 6 h 23"/>
                <a:gd name="T14" fmla="*/ 3 w 9"/>
                <a:gd name="T15" fmla="*/ 2 h 23"/>
                <a:gd name="T16" fmla="*/ 5 w 9"/>
                <a:gd name="T17" fmla="*/ 2 h 23"/>
                <a:gd name="T18" fmla="*/ 5 w 9"/>
                <a:gd name="T19" fmla="*/ 0 h 23"/>
                <a:gd name="T20" fmla="*/ 8 w 9"/>
                <a:gd name="T21" fmla="*/ 0 h 2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9"/>
                <a:gd name="T34" fmla="*/ 0 h 23"/>
                <a:gd name="T35" fmla="*/ 9 w 9"/>
                <a:gd name="T36" fmla="*/ 23 h 23"/>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9" h="23">
                  <a:moveTo>
                    <a:pt x="5" y="22"/>
                  </a:moveTo>
                  <a:lnTo>
                    <a:pt x="3" y="20"/>
                  </a:lnTo>
                  <a:lnTo>
                    <a:pt x="0" y="17"/>
                  </a:lnTo>
                  <a:lnTo>
                    <a:pt x="0" y="14"/>
                  </a:lnTo>
                  <a:lnTo>
                    <a:pt x="0" y="11"/>
                  </a:lnTo>
                  <a:lnTo>
                    <a:pt x="0" y="8"/>
                  </a:lnTo>
                  <a:lnTo>
                    <a:pt x="3" y="6"/>
                  </a:lnTo>
                  <a:lnTo>
                    <a:pt x="3" y="2"/>
                  </a:lnTo>
                  <a:lnTo>
                    <a:pt x="5" y="2"/>
                  </a:lnTo>
                  <a:lnTo>
                    <a:pt x="5" y="0"/>
                  </a:lnTo>
                  <a:lnTo>
                    <a:pt x="8" y="0"/>
                  </a:lnTo>
                </a:path>
              </a:pathLst>
            </a:custGeom>
            <a:noFill/>
            <a:ln w="12700" cap="rnd" cmpd="sng">
              <a:solidFill>
                <a:srgbClr val="000000"/>
              </a:solidFill>
              <a:prstDash val="solid"/>
              <a:round/>
              <a:headEnd type="none" w="med" len="med"/>
              <a:tailEnd type="none" w="med" len="med"/>
            </a:ln>
          </p:spPr>
          <p:txBody>
            <a:bodyPr/>
            <a:lstStyle/>
            <a:p>
              <a:endParaRPr lang="en-US"/>
            </a:p>
          </p:txBody>
        </p:sp>
        <p:sp>
          <p:nvSpPr>
            <p:cNvPr id="12417" name="Rectangle 127"/>
            <p:cNvSpPr>
              <a:spLocks noChangeArrowheads="1"/>
            </p:cNvSpPr>
            <p:nvPr/>
          </p:nvSpPr>
          <p:spPr bwMode="auto">
            <a:xfrm>
              <a:off x="4517" y="3503"/>
              <a:ext cx="432" cy="215"/>
            </a:xfrm>
            <a:prstGeom prst="rect">
              <a:avLst/>
            </a:prstGeom>
            <a:noFill/>
            <a:ln w="12700">
              <a:noFill/>
              <a:miter lim="800000"/>
              <a:headEnd/>
              <a:tailEnd/>
            </a:ln>
          </p:spPr>
          <p:txBody>
            <a:bodyPr wrap="none" lIns="90462" tIns="44437" rIns="90462" bIns="44437">
              <a:spAutoFit/>
            </a:bodyPr>
            <a:lstStyle/>
            <a:p>
              <a:pPr>
                <a:lnSpc>
                  <a:spcPct val="90000"/>
                </a:lnSpc>
              </a:pPr>
              <a:r>
                <a:rPr lang="en-US" sz="700">
                  <a:solidFill>
                    <a:srgbClr val="000000"/>
                  </a:solidFill>
                  <a:latin typeface="Arial Narrow" pitchFamily="34" charset="0"/>
                </a:rPr>
                <a:t>Polishing</a:t>
              </a:r>
            </a:p>
            <a:p>
              <a:pPr>
                <a:lnSpc>
                  <a:spcPct val="90000"/>
                </a:lnSpc>
              </a:pPr>
              <a:r>
                <a:rPr lang="en-US" sz="700">
                  <a:solidFill>
                    <a:srgbClr val="000000"/>
                  </a:solidFill>
                  <a:latin typeface="Arial Narrow" pitchFamily="34" charset="0"/>
                </a:rPr>
                <a:t>Demineralizers</a:t>
              </a:r>
            </a:p>
          </p:txBody>
        </p:sp>
        <p:sp>
          <p:nvSpPr>
            <p:cNvPr id="12418" name="Freeform 128"/>
            <p:cNvSpPr>
              <a:spLocks/>
            </p:cNvSpPr>
            <p:nvPr/>
          </p:nvSpPr>
          <p:spPr bwMode="auto">
            <a:xfrm>
              <a:off x="3901" y="2767"/>
              <a:ext cx="54" cy="72"/>
            </a:xfrm>
            <a:custGeom>
              <a:avLst/>
              <a:gdLst>
                <a:gd name="T0" fmla="*/ 53 w 54"/>
                <a:gd name="T1" fmla="*/ 0 h 72"/>
                <a:gd name="T2" fmla="*/ 50 w 54"/>
                <a:gd name="T3" fmla="*/ 0 h 72"/>
                <a:gd name="T4" fmla="*/ 45 w 54"/>
                <a:gd name="T5" fmla="*/ 0 h 72"/>
                <a:gd name="T6" fmla="*/ 42 w 54"/>
                <a:gd name="T7" fmla="*/ 0 h 72"/>
                <a:gd name="T8" fmla="*/ 39 w 54"/>
                <a:gd name="T9" fmla="*/ 3 h 72"/>
                <a:gd name="T10" fmla="*/ 36 w 54"/>
                <a:gd name="T11" fmla="*/ 3 h 72"/>
                <a:gd name="T12" fmla="*/ 30 w 54"/>
                <a:gd name="T13" fmla="*/ 3 h 72"/>
                <a:gd name="T14" fmla="*/ 27 w 54"/>
                <a:gd name="T15" fmla="*/ 6 h 72"/>
                <a:gd name="T16" fmla="*/ 26 w 54"/>
                <a:gd name="T17" fmla="*/ 6 h 72"/>
                <a:gd name="T18" fmla="*/ 22 w 54"/>
                <a:gd name="T19" fmla="*/ 8 h 72"/>
                <a:gd name="T20" fmla="*/ 20 w 54"/>
                <a:gd name="T21" fmla="*/ 11 h 72"/>
                <a:gd name="T22" fmla="*/ 17 w 54"/>
                <a:gd name="T23" fmla="*/ 14 h 72"/>
                <a:gd name="T24" fmla="*/ 14 w 54"/>
                <a:gd name="T25" fmla="*/ 17 h 72"/>
                <a:gd name="T26" fmla="*/ 11 w 54"/>
                <a:gd name="T27" fmla="*/ 20 h 72"/>
                <a:gd name="T28" fmla="*/ 11 w 54"/>
                <a:gd name="T29" fmla="*/ 23 h 72"/>
                <a:gd name="T30" fmla="*/ 8 w 54"/>
                <a:gd name="T31" fmla="*/ 26 h 72"/>
                <a:gd name="T32" fmla="*/ 8 w 54"/>
                <a:gd name="T33" fmla="*/ 28 h 72"/>
                <a:gd name="T34" fmla="*/ 6 w 54"/>
                <a:gd name="T35" fmla="*/ 31 h 72"/>
                <a:gd name="T36" fmla="*/ 6 w 54"/>
                <a:gd name="T37" fmla="*/ 34 h 72"/>
                <a:gd name="T38" fmla="*/ 2 w 54"/>
                <a:gd name="T39" fmla="*/ 40 h 72"/>
                <a:gd name="T40" fmla="*/ 2 w 54"/>
                <a:gd name="T41" fmla="*/ 43 h 72"/>
                <a:gd name="T42" fmla="*/ 2 w 54"/>
                <a:gd name="T43" fmla="*/ 48 h 72"/>
                <a:gd name="T44" fmla="*/ 0 w 54"/>
                <a:gd name="T45" fmla="*/ 51 h 72"/>
                <a:gd name="T46" fmla="*/ 0 w 54"/>
                <a:gd name="T47" fmla="*/ 57 h 72"/>
                <a:gd name="T48" fmla="*/ 0 w 54"/>
                <a:gd name="T49" fmla="*/ 60 h 72"/>
                <a:gd name="T50" fmla="*/ 0 w 54"/>
                <a:gd name="T51" fmla="*/ 66 h 72"/>
                <a:gd name="T52" fmla="*/ 0 w 54"/>
                <a:gd name="T53" fmla="*/ 71 h 72"/>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54"/>
                <a:gd name="T82" fmla="*/ 0 h 72"/>
                <a:gd name="T83" fmla="*/ 54 w 54"/>
                <a:gd name="T84" fmla="*/ 72 h 72"/>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54" h="72">
                  <a:moveTo>
                    <a:pt x="53" y="0"/>
                  </a:moveTo>
                  <a:lnTo>
                    <a:pt x="50" y="0"/>
                  </a:lnTo>
                  <a:lnTo>
                    <a:pt x="45" y="0"/>
                  </a:lnTo>
                  <a:lnTo>
                    <a:pt x="42" y="0"/>
                  </a:lnTo>
                  <a:lnTo>
                    <a:pt x="39" y="3"/>
                  </a:lnTo>
                  <a:lnTo>
                    <a:pt x="36" y="3"/>
                  </a:lnTo>
                  <a:lnTo>
                    <a:pt x="30" y="3"/>
                  </a:lnTo>
                  <a:lnTo>
                    <a:pt x="27" y="6"/>
                  </a:lnTo>
                  <a:lnTo>
                    <a:pt x="26" y="6"/>
                  </a:lnTo>
                  <a:lnTo>
                    <a:pt x="22" y="8"/>
                  </a:lnTo>
                  <a:lnTo>
                    <a:pt x="20" y="11"/>
                  </a:lnTo>
                  <a:lnTo>
                    <a:pt x="17" y="14"/>
                  </a:lnTo>
                  <a:lnTo>
                    <a:pt x="14" y="17"/>
                  </a:lnTo>
                  <a:lnTo>
                    <a:pt x="11" y="20"/>
                  </a:lnTo>
                  <a:lnTo>
                    <a:pt x="11" y="23"/>
                  </a:lnTo>
                  <a:lnTo>
                    <a:pt x="8" y="26"/>
                  </a:lnTo>
                  <a:lnTo>
                    <a:pt x="8" y="28"/>
                  </a:lnTo>
                  <a:lnTo>
                    <a:pt x="6" y="31"/>
                  </a:lnTo>
                  <a:lnTo>
                    <a:pt x="6" y="34"/>
                  </a:lnTo>
                  <a:lnTo>
                    <a:pt x="2" y="40"/>
                  </a:lnTo>
                  <a:lnTo>
                    <a:pt x="2" y="43"/>
                  </a:lnTo>
                  <a:lnTo>
                    <a:pt x="2" y="48"/>
                  </a:lnTo>
                  <a:lnTo>
                    <a:pt x="0" y="51"/>
                  </a:lnTo>
                  <a:lnTo>
                    <a:pt x="0" y="57"/>
                  </a:lnTo>
                  <a:lnTo>
                    <a:pt x="0" y="60"/>
                  </a:lnTo>
                  <a:lnTo>
                    <a:pt x="0" y="66"/>
                  </a:lnTo>
                  <a:lnTo>
                    <a:pt x="0" y="71"/>
                  </a:lnTo>
                </a:path>
              </a:pathLst>
            </a:custGeom>
            <a:noFill/>
            <a:ln w="12700" cap="rnd" cmpd="sng">
              <a:solidFill>
                <a:srgbClr val="000000"/>
              </a:solidFill>
              <a:prstDash val="solid"/>
              <a:round/>
              <a:headEnd type="none" w="med" len="med"/>
              <a:tailEnd type="none" w="med" len="med"/>
            </a:ln>
          </p:spPr>
          <p:txBody>
            <a:bodyPr/>
            <a:lstStyle/>
            <a:p>
              <a:endParaRPr lang="en-US"/>
            </a:p>
          </p:txBody>
        </p:sp>
        <p:sp>
          <p:nvSpPr>
            <p:cNvPr id="12419" name="Freeform 129"/>
            <p:cNvSpPr>
              <a:spLocks/>
            </p:cNvSpPr>
            <p:nvPr/>
          </p:nvSpPr>
          <p:spPr bwMode="auto">
            <a:xfrm>
              <a:off x="3941" y="2807"/>
              <a:ext cx="38" cy="32"/>
            </a:xfrm>
            <a:custGeom>
              <a:avLst/>
              <a:gdLst>
                <a:gd name="T0" fmla="*/ 37 w 38"/>
                <a:gd name="T1" fmla="*/ 0 h 32"/>
                <a:gd name="T2" fmla="*/ 34 w 38"/>
                <a:gd name="T3" fmla="*/ 0 h 32"/>
                <a:gd name="T4" fmla="*/ 31 w 38"/>
                <a:gd name="T5" fmla="*/ 0 h 32"/>
                <a:gd name="T6" fmla="*/ 28 w 38"/>
                <a:gd name="T7" fmla="*/ 0 h 32"/>
                <a:gd name="T8" fmla="*/ 26 w 38"/>
                <a:gd name="T9" fmla="*/ 0 h 32"/>
                <a:gd name="T10" fmla="*/ 23 w 38"/>
                <a:gd name="T11" fmla="*/ 3 h 32"/>
                <a:gd name="T12" fmla="*/ 20 w 38"/>
                <a:gd name="T13" fmla="*/ 3 h 32"/>
                <a:gd name="T14" fmla="*/ 17 w 38"/>
                <a:gd name="T15" fmla="*/ 3 h 32"/>
                <a:gd name="T16" fmla="*/ 14 w 38"/>
                <a:gd name="T17" fmla="*/ 6 h 32"/>
                <a:gd name="T18" fmla="*/ 11 w 38"/>
                <a:gd name="T19" fmla="*/ 6 h 32"/>
                <a:gd name="T20" fmla="*/ 8 w 38"/>
                <a:gd name="T21" fmla="*/ 8 h 32"/>
                <a:gd name="T22" fmla="*/ 6 w 38"/>
                <a:gd name="T23" fmla="*/ 11 h 32"/>
                <a:gd name="T24" fmla="*/ 3 w 38"/>
                <a:gd name="T25" fmla="*/ 14 h 32"/>
                <a:gd name="T26" fmla="*/ 3 w 38"/>
                <a:gd name="T27" fmla="*/ 17 h 32"/>
                <a:gd name="T28" fmla="*/ 3 w 38"/>
                <a:gd name="T29" fmla="*/ 20 h 32"/>
                <a:gd name="T30" fmla="*/ 0 w 38"/>
                <a:gd name="T31" fmla="*/ 20 h 32"/>
                <a:gd name="T32" fmla="*/ 0 w 38"/>
                <a:gd name="T33" fmla="*/ 23 h 32"/>
                <a:gd name="T34" fmla="*/ 0 w 38"/>
                <a:gd name="T35" fmla="*/ 26 h 32"/>
                <a:gd name="T36" fmla="*/ 0 w 38"/>
                <a:gd name="T37" fmla="*/ 28 h 32"/>
                <a:gd name="T38" fmla="*/ 0 w 38"/>
                <a:gd name="T39" fmla="*/ 31 h 32"/>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38"/>
                <a:gd name="T61" fmla="*/ 0 h 32"/>
                <a:gd name="T62" fmla="*/ 38 w 38"/>
                <a:gd name="T63" fmla="*/ 32 h 32"/>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38" h="32">
                  <a:moveTo>
                    <a:pt x="37" y="0"/>
                  </a:moveTo>
                  <a:lnTo>
                    <a:pt x="34" y="0"/>
                  </a:lnTo>
                  <a:lnTo>
                    <a:pt x="31" y="0"/>
                  </a:lnTo>
                  <a:lnTo>
                    <a:pt x="28" y="0"/>
                  </a:lnTo>
                  <a:lnTo>
                    <a:pt x="26" y="0"/>
                  </a:lnTo>
                  <a:lnTo>
                    <a:pt x="23" y="3"/>
                  </a:lnTo>
                  <a:lnTo>
                    <a:pt x="20" y="3"/>
                  </a:lnTo>
                  <a:lnTo>
                    <a:pt x="17" y="3"/>
                  </a:lnTo>
                  <a:lnTo>
                    <a:pt x="14" y="6"/>
                  </a:lnTo>
                  <a:lnTo>
                    <a:pt x="11" y="6"/>
                  </a:lnTo>
                  <a:lnTo>
                    <a:pt x="8" y="8"/>
                  </a:lnTo>
                  <a:lnTo>
                    <a:pt x="6" y="11"/>
                  </a:lnTo>
                  <a:lnTo>
                    <a:pt x="3" y="14"/>
                  </a:lnTo>
                  <a:lnTo>
                    <a:pt x="3" y="17"/>
                  </a:lnTo>
                  <a:lnTo>
                    <a:pt x="3" y="20"/>
                  </a:lnTo>
                  <a:lnTo>
                    <a:pt x="0" y="20"/>
                  </a:lnTo>
                  <a:lnTo>
                    <a:pt x="0" y="23"/>
                  </a:lnTo>
                  <a:lnTo>
                    <a:pt x="0" y="26"/>
                  </a:lnTo>
                  <a:lnTo>
                    <a:pt x="0" y="28"/>
                  </a:lnTo>
                  <a:lnTo>
                    <a:pt x="0" y="31"/>
                  </a:lnTo>
                </a:path>
              </a:pathLst>
            </a:custGeom>
            <a:noFill/>
            <a:ln w="12700" cap="rnd" cmpd="sng">
              <a:solidFill>
                <a:srgbClr val="000000"/>
              </a:solidFill>
              <a:prstDash val="solid"/>
              <a:round/>
              <a:headEnd type="none" w="med" len="med"/>
              <a:tailEnd type="none" w="med" len="med"/>
            </a:ln>
          </p:spPr>
          <p:txBody>
            <a:bodyPr/>
            <a:lstStyle/>
            <a:p>
              <a:endParaRPr lang="en-US"/>
            </a:p>
          </p:txBody>
        </p:sp>
        <p:sp>
          <p:nvSpPr>
            <p:cNvPr id="12420" name="Line 130"/>
            <p:cNvSpPr>
              <a:spLocks noChangeShapeType="1"/>
            </p:cNvSpPr>
            <p:nvPr/>
          </p:nvSpPr>
          <p:spPr bwMode="auto">
            <a:xfrm>
              <a:off x="3901" y="2842"/>
              <a:ext cx="0" cy="55"/>
            </a:xfrm>
            <a:prstGeom prst="line">
              <a:avLst/>
            </a:prstGeom>
            <a:noFill/>
            <a:ln w="12700">
              <a:solidFill>
                <a:srgbClr val="000000"/>
              </a:solidFill>
              <a:round/>
              <a:headEnd/>
              <a:tailEnd/>
            </a:ln>
          </p:spPr>
          <p:txBody>
            <a:bodyPr wrap="none" anchor="ctr"/>
            <a:lstStyle/>
            <a:p>
              <a:endParaRPr lang="en-US"/>
            </a:p>
          </p:txBody>
        </p:sp>
        <p:sp>
          <p:nvSpPr>
            <p:cNvPr id="12421" name="Line 131"/>
            <p:cNvSpPr>
              <a:spLocks noChangeShapeType="1"/>
            </p:cNvSpPr>
            <p:nvPr/>
          </p:nvSpPr>
          <p:spPr bwMode="auto">
            <a:xfrm>
              <a:off x="3941" y="2842"/>
              <a:ext cx="0" cy="38"/>
            </a:xfrm>
            <a:prstGeom prst="line">
              <a:avLst/>
            </a:prstGeom>
            <a:noFill/>
            <a:ln w="12700">
              <a:solidFill>
                <a:srgbClr val="000000"/>
              </a:solidFill>
              <a:round/>
              <a:headEnd/>
              <a:tailEnd/>
            </a:ln>
          </p:spPr>
          <p:txBody>
            <a:bodyPr wrap="none" anchor="ctr"/>
            <a:lstStyle/>
            <a:p>
              <a:endParaRPr lang="en-US"/>
            </a:p>
          </p:txBody>
        </p:sp>
        <p:sp>
          <p:nvSpPr>
            <p:cNvPr id="12422" name="Freeform 132"/>
            <p:cNvSpPr>
              <a:spLocks/>
            </p:cNvSpPr>
            <p:nvPr/>
          </p:nvSpPr>
          <p:spPr bwMode="auto">
            <a:xfrm>
              <a:off x="3941" y="2884"/>
              <a:ext cx="38" cy="38"/>
            </a:xfrm>
            <a:custGeom>
              <a:avLst/>
              <a:gdLst>
                <a:gd name="T0" fmla="*/ 0 w 38"/>
                <a:gd name="T1" fmla="*/ 0 h 38"/>
                <a:gd name="T2" fmla="*/ 0 w 38"/>
                <a:gd name="T3" fmla="*/ 3 h 38"/>
                <a:gd name="T4" fmla="*/ 0 w 38"/>
                <a:gd name="T5" fmla="*/ 6 h 38"/>
                <a:gd name="T6" fmla="*/ 0 w 38"/>
                <a:gd name="T7" fmla="*/ 8 h 38"/>
                <a:gd name="T8" fmla="*/ 0 w 38"/>
                <a:gd name="T9" fmla="*/ 11 h 38"/>
                <a:gd name="T10" fmla="*/ 3 w 38"/>
                <a:gd name="T11" fmla="*/ 14 h 38"/>
                <a:gd name="T12" fmla="*/ 3 w 38"/>
                <a:gd name="T13" fmla="*/ 17 h 38"/>
                <a:gd name="T14" fmla="*/ 3 w 38"/>
                <a:gd name="T15" fmla="*/ 20 h 38"/>
                <a:gd name="T16" fmla="*/ 6 w 38"/>
                <a:gd name="T17" fmla="*/ 23 h 38"/>
                <a:gd name="T18" fmla="*/ 8 w 38"/>
                <a:gd name="T19" fmla="*/ 26 h 38"/>
                <a:gd name="T20" fmla="*/ 8 w 38"/>
                <a:gd name="T21" fmla="*/ 28 h 38"/>
                <a:gd name="T22" fmla="*/ 11 w 38"/>
                <a:gd name="T23" fmla="*/ 28 h 38"/>
                <a:gd name="T24" fmla="*/ 14 w 38"/>
                <a:gd name="T25" fmla="*/ 31 h 38"/>
                <a:gd name="T26" fmla="*/ 17 w 38"/>
                <a:gd name="T27" fmla="*/ 34 h 38"/>
                <a:gd name="T28" fmla="*/ 20 w 38"/>
                <a:gd name="T29" fmla="*/ 34 h 38"/>
                <a:gd name="T30" fmla="*/ 23 w 38"/>
                <a:gd name="T31" fmla="*/ 34 h 38"/>
                <a:gd name="T32" fmla="*/ 26 w 38"/>
                <a:gd name="T33" fmla="*/ 37 h 38"/>
                <a:gd name="T34" fmla="*/ 28 w 38"/>
                <a:gd name="T35" fmla="*/ 37 h 38"/>
                <a:gd name="T36" fmla="*/ 31 w 38"/>
                <a:gd name="T37" fmla="*/ 37 h 38"/>
                <a:gd name="T38" fmla="*/ 34 w 38"/>
                <a:gd name="T39" fmla="*/ 37 h 38"/>
                <a:gd name="T40" fmla="*/ 37 w 38"/>
                <a:gd name="T41" fmla="*/ 37 h 3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38"/>
                <a:gd name="T64" fmla="*/ 0 h 38"/>
                <a:gd name="T65" fmla="*/ 38 w 38"/>
                <a:gd name="T66" fmla="*/ 38 h 38"/>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38" h="38">
                  <a:moveTo>
                    <a:pt x="0" y="0"/>
                  </a:moveTo>
                  <a:lnTo>
                    <a:pt x="0" y="3"/>
                  </a:lnTo>
                  <a:lnTo>
                    <a:pt x="0" y="6"/>
                  </a:lnTo>
                  <a:lnTo>
                    <a:pt x="0" y="8"/>
                  </a:lnTo>
                  <a:lnTo>
                    <a:pt x="0" y="11"/>
                  </a:lnTo>
                  <a:lnTo>
                    <a:pt x="3" y="14"/>
                  </a:lnTo>
                  <a:lnTo>
                    <a:pt x="3" y="17"/>
                  </a:lnTo>
                  <a:lnTo>
                    <a:pt x="3" y="20"/>
                  </a:lnTo>
                  <a:lnTo>
                    <a:pt x="6" y="23"/>
                  </a:lnTo>
                  <a:lnTo>
                    <a:pt x="8" y="26"/>
                  </a:lnTo>
                  <a:lnTo>
                    <a:pt x="8" y="28"/>
                  </a:lnTo>
                  <a:lnTo>
                    <a:pt x="11" y="28"/>
                  </a:lnTo>
                  <a:lnTo>
                    <a:pt x="14" y="31"/>
                  </a:lnTo>
                  <a:lnTo>
                    <a:pt x="17" y="34"/>
                  </a:lnTo>
                  <a:lnTo>
                    <a:pt x="20" y="34"/>
                  </a:lnTo>
                  <a:lnTo>
                    <a:pt x="23" y="34"/>
                  </a:lnTo>
                  <a:lnTo>
                    <a:pt x="26" y="37"/>
                  </a:lnTo>
                  <a:lnTo>
                    <a:pt x="28" y="37"/>
                  </a:lnTo>
                  <a:lnTo>
                    <a:pt x="31" y="37"/>
                  </a:lnTo>
                  <a:lnTo>
                    <a:pt x="34" y="37"/>
                  </a:lnTo>
                  <a:lnTo>
                    <a:pt x="37" y="37"/>
                  </a:lnTo>
                </a:path>
              </a:pathLst>
            </a:custGeom>
            <a:noFill/>
            <a:ln w="12700" cap="rnd" cmpd="sng">
              <a:solidFill>
                <a:srgbClr val="000000"/>
              </a:solidFill>
              <a:prstDash val="solid"/>
              <a:round/>
              <a:headEnd type="none" w="med" len="med"/>
              <a:tailEnd type="none" w="med" len="med"/>
            </a:ln>
          </p:spPr>
          <p:txBody>
            <a:bodyPr/>
            <a:lstStyle/>
            <a:p>
              <a:endParaRPr lang="en-US"/>
            </a:p>
          </p:txBody>
        </p:sp>
        <p:sp>
          <p:nvSpPr>
            <p:cNvPr id="12423" name="Freeform 133"/>
            <p:cNvSpPr>
              <a:spLocks/>
            </p:cNvSpPr>
            <p:nvPr/>
          </p:nvSpPr>
          <p:spPr bwMode="auto">
            <a:xfrm>
              <a:off x="3901" y="2901"/>
              <a:ext cx="54" cy="55"/>
            </a:xfrm>
            <a:custGeom>
              <a:avLst/>
              <a:gdLst>
                <a:gd name="T0" fmla="*/ 0 w 54"/>
                <a:gd name="T1" fmla="*/ 0 h 55"/>
                <a:gd name="T2" fmla="*/ 0 w 54"/>
                <a:gd name="T3" fmla="*/ 3 h 55"/>
                <a:gd name="T4" fmla="*/ 0 w 54"/>
                <a:gd name="T5" fmla="*/ 9 h 55"/>
                <a:gd name="T6" fmla="*/ 0 w 54"/>
                <a:gd name="T7" fmla="*/ 11 h 55"/>
                <a:gd name="T8" fmla="*/ 0 w 54"/>
                <a:gd name="T9" fmla="*/ 14 h 55"/>
                <a:gd name="T10" fmla="*/ 2 w 54"/>
                <a:gd name="T11" fmla="*/ 17 h 55"/>
                <a:gd name="T12" fmla="*/ 2 w 54"/>
                <a:gd name="T13" fmla="*/ 23 h 55"/>
                <a:gd name="T14" fmla="*/ 2 w 54"/>
                <a:gd name="T15" fmla="*/ 26 h 55"/>
                <a:gd name="T16" fmla="*/ 6 w 54"/>
                <a:gd name="T17" fmla="*/ 29 h 55"/>
                <a:gd name="T18" fmla="*/ 6 w 54"/>
                <a:gd name="T19" fmla="*/ 31 h 55"/>
                <a:gd name="T20" fmla="*/ 8 w 54"/>
                <a:gd name="T21" fmla="*/ 31 h 55"/>
                <a:gd name="T22" fmla="*/ 8 w 54"/>
                <a:gd name="T23" fmla="*/ 34 h 55"/>
                <a:gd name="T24" fmla="*/ 11 w 54"/>
                <a:gd name="T25" fmla="*/ 37 h 55"/>
                <a:gd name="T26" fmla="*/ 11 w 54"/>
                <a:gd name="T27" fmla="*/ 40 h 55"/>
                <a:gd name="T28" fmla="*/ 14 w 54"/>
                <a:gd name="T29" fmla="*/ 43 h 55"/>
                <a:gd name="T30" fmla="*/ 17 w 54"/>
                <a:gd name="T31" fmla="*/ 43 h 55"/>
                <a:gd name="T32" fmla="*/ 20 w 54"/>
                <a:gd name="T33" fmla="*/ 46 h 55"/>
                <a:gd name="T34" fmla="*/ 22 w 54"/>
                <a:gd name="T35" fmla="*/ 46 h 55"/>
                <a:gd name="T36" fmla="*/ 22 w 54"/>
                <a:gd name="T37" fmla="*/ 48 h 55"/>
                <a:gd name="T38" fmla="*/ 26 w 54"/>
                <a:gd name="T39" fmla="*/ 48 h 55"/>
                <a:gd name="T40" fmla="*/ 27 w 54"/>
                <a:gd name="T41" fmla="*/ 51 h 55"/>
                <a:gd name="T42" fmla="*/ 30 w 54"/>
                <a:gd name="T43" fmla="*/ 51 h 55"/>
                <a:gd name="T44" fmla="*/ 36 w 54"/>
                <a:gd name="T45" fmla="*/ 51 h 55"/>
                <a:gd name="T46" fmla="*/ 39 w 54"/>
                <a:gd name="T47" fmla="*/ 54 h 55"/>
                <a:gd name="T48" fmla="*/ 42 w 54"/>
                <a:gd name="T49" fmla="*/ 54 h 55"/>
                <a:gd name="T50" fmla="*/ 45 w 54"/>
                <a:gd name="T51" fmla="*/ 54 h 55"/>
                <a:gd name="T52" fmla="*/ 50 w 54"/>
                <a:gd name="T53" fmla="*/ 54 h 55"/>
                <a:gd name="T54" fmla="*/ 53 w 54"/>
                <a:gd name="T55" fmla="*/ 54 h 55"/>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54"/>
                <a:gd name="T85" fmla="*/ 0 h 55"/>
                <a:gd name="T86" fmla="*/ 54 w 54"/>
                <a:gd name="T87" fmla="*/ 55 h 55"/>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54" h="55">
                  <a:moveTo>
                    <a:pt x="0" y="0"/>
                  </a:moveTo>
                  <a:lnTo>
                    <a:pt x="0" y="3"/>
                  </a:lnTo>
                  <a:lnTo>
                    <a:pt x="0" y="9"/>
                  </a:lnTo>
                  <a:lnTo>
                    <a:pt x="0" y="11"/>
                  </a:lnTo>
                  <a:lnTo>
                    <a:pt x="0" y="14"/>
                  </a:lnTo>
                  <a:lnTo>
                    <a:pt x="2" y="17"/>
                  </a:lnTo>
                  <a:lnTo>
                    <a:pt x="2" y="23"/>
                  </a:lnTo>
                  <a:lnTo>
                    <a:pt x="2" y="26"/>
                  </a:lnTo>
                  <a:lnTo>
                    <a:pt x="6" y="29"/>
                  </a:lnTo>
                  <a:lnTo>
                    <a:pt x="6" y="31"/>
                  </a:lnTo>
                  <a:lnTo>
                    <a:pt x="8" y="31"/>
                  </a:lnTo>
                  <a:lnTo>
                    <a:pt x="8" y="34"/>
                  </a:lnTo>
                  <a:lnTo>
                    <a:pt x="11" y="37"/>
                  </a:lnTo>
                  <a:lnTo>
                    <a:pt x="11" y="40"/>
                  </a:lnTo>
                  <a:lnTo>
                    <a:pt x="14" y="43"/>
                  </a:lnTo>
                  <a:lnTo>
                    <a:pt x="17" y="43"/>
                  </a:lnTo>
                  <a:lnTo>
                    <a:pt x="20" y="46"/>
                  </a:lnTo>
                  <a:lnTo>
                    <a:pt x="22" y="46"/>
                  </a:lnTo>
                  <a:lnTo>
                    <a:pt x="22" y="48"/>
                  </a:lnTo>
                  <a:lnTo>
                    <a:pt x="26" y="48"/>
                  </a:lnTo>
                  <a:lnTo>
                    <a:pt x="27" y="51"/>
                  </a:lnTo>
                  <a:lnTo>
                    <a:pt x="30" y="51"/>
                  </a:lnTo>
                  <a:lnTo>
                    <a:pt x="36" y="51"/>
                  </a:lnTo>
                  <a:lnTo>
                    <a:pt x="39" y="54"/>
                  </a:lnTo>
                  <a:lnTo>
                    <a:pt x="42" y="54"/>
                  </a:lnTo>
                  <a:lnTo>
                    <a:pt x="45" y="54"/>
                  </a:lnTo>
                  <a:lnTo>
                    <a:pt x="50" y="54"/>
                  </a:lnTo>
                  <a:lnTo>
                    <a:pt x="53" y="54"/>
                  </a:lnTo>
                </a:path>
              </a:pathLst>
            </a:custGeom>
            <a:noFill/>
            <a:ln w="12700" cap="rnd" cmpd="sng">
              <a:solidFill>
                <a:srgbClr val="000000"/>
              </a:solidFill>
              <a:prstDash val="solid"/>
              <a:round/>
              <a:headEnd type="none" w="med" len="med"/>
              <a:tailEnd type="none" w="med" len="med"/>
            </a:ln>
          </p:spPr>
          <p:txBody>
            <a:bodyPr/>
            <a:lstStyle/>
            <a:p>
              <a:endParaRPr lang="en-US"/>
            </a:p>
          </p:txBody>
        </p:sp>
        <p:sp>
          <p:nvSpPr>
            <p:cNvPr id="12424" name="Line 134"/>
            <p:cNvSpPr>
              <a:spLocks noChangeShapeType="1"/>
            </p:cNvSpPr>
            <p:nvPr/>
          </p:nvSpPr>
          <p:spPr bwMode="auto">
            <a:xfrm>
              <a:off x="3958" y="2955"/>
              <a:ext cx="16" cy="0"/>
            </a:xfrm>
            <a:prstGeom prst="line">
              <a:avLst/>
            </a:prstGeom>
            <a:noFill/>
            <a:ln w="12700">
              <a:solidFill>
                <a:srgbClr val="000000"/>
              </a:solidFill>
              <a:round/>
              <a:headEnd/>
              <a:tailEnd/>
            </a:ln>
          </p:spPr>
          <p:txBody>
            <a:bodyPr wrap="none" anchor="ctr"/>
            <a:lstStyle/>
            <a:p>
              <a:endParaRPr lang="en-US"/>
            </a:p>
          </p:txBody>
        </p:sp>
        <p:sp>
          <p:nvSpPr>
            <p:cNvPr id="12425" name="Freeform 135"/>
            <p:cNvSpPr>
              <a:spLocks/>
            </p:cNvSpPr>
            <p:nvPr/>
          </p:nvSpPr>
          <p:spPr bwMode="auto">
            <a:xfrm>
              <a:off x="3966" y="2921"/>
              <a:ext cx="24" cy="35"/>
            </a:xfrm>
            <a:custGeom>
              <a:avLst/>
              <a:gdLst>
                <a:gd name="T0" fmla="*/ 12 w 24"/>
                <a:gd name="T1" fmla="*/ 0 h 35"/>
                <a:gd name="T2" fmla="*/ 14 w 24"/>
                <a:gd name="T3" fmla="*/ 0 h 35"/>
                <a:gd name="T4" fmla="*/ 18 w 24"/>
                <a:gd name="T5" fmla="*/ 3 h 35"/>
                <a:gd name="T6" fmla="*/ 21 w 24"/>
                <a:gd name="T7" fmla="*/ 3 h 35"/>
                <a:gd name="T8" fmla="*/ 23 w 24"/>
                <a:gd name="T9" fmla="*/ 6 h 35"/>
                <a:gd name="T10" fmla="*/ 23 w 24"/>
                <a:gd name="T11" fmla="*/ 9 h 35"/>
                <a:gd name="T12" fmla="*/ 23 w 24"/>
                <a:gd name="T13" fmla="*/ 11 h 35"/>
                <a:gd name="T14" fmla="*/ 21 w 24"/>
                <a:gd name="T15" fmla="*/ 11 h 35"/>
                <a:gd name="T16" fmla="*/ 21 w 24"/>
                <a:gd name="T17" fmla="*/ 14 h 35"/>
                <a:gd name="T18" fmla="*/ 18 w 24"/>
                <a:gd name="T19" fmla="*/ 14 h 35"/>
                <a:gd name="T20" fmla="*/ 14 w 24"/>
                <a:gd name="T21" fmla="*/ 17 h 35"/>
                <a:gd name="T22" fmla="*/ 12 w 24"/>
                <a:gd name="T23" fmla="*/ 17 h 35"/>
                <a:gd name="T24" fmla="*/ 8 w 24"/>
                <a:gd name="T25" fmla="*/ 17 h 35"/>
                <a:gd name="T26" fmla="*/ 8 w 24"/>
                <a:gd name="T27" fmla="*/ 20 h 35"/>
                <a:gd name="T28" fmla="*/ 5 w 24"/>
                <a:gd name="T29" fmla="*/ 20 h 35"/>
                <a:gd name="T30" fmla="*/ 2 w 24"/>
                <a:gd name="T31" fmla="*/ 23 h 35"/>
                <a:gd name="T32" fmla="*/ 0 w 24"/>
                <a:gd name="T33" fmla="*/ 23 h 35"/>
                <a:gd name="T34" fmla="*/ 0 w 24"/>
                <a:gd name="T35" fmla="*/ 26 h 35"/>
                <a:gd name="T36" fmla="*/ 0 w 24"/>
                <a:gd name="T37" fmla="*/ 28 h 35"/>
                <a:gd name="T38" fmla="*/ 2 w 24"/>
                <a:gd name="T39" fmla="*/ 28 h 35"/>
                <a:gd name="T40" fmla="*/ 2 w 24"/>
                <a:gd name="T41" fmla="*/ 31 h 35"/>
                <a:gd name="T42" fmla="*/ 5 w 24"/>
                <a:gd name="T43" fmla="*/ 31 h 35"/>
                <a:gd name="T44" fmla="*/ 8 w 24"/>
                <a:gd name="T45" fmla="*/ 34 h 35"/>
                <a:gd name="T46" fmla="*/ 12 w 24"/>
                <a:gd name="T47" fmla="*/ 34 h 35"/>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24"/>
                <a:gd name="T73" fmla="*/ 0 h 35"/>
                <a:gd name="T74" fmla="*/ 24 w 24"/>
                <a:gd name="T75" fmla="*/ 35 h 35"/>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24" h="35">
                  <a:moveTo>
                    <a:pt x="12" y="0"/>
                  </a:moveTo>
                  <a:lnTo>
                    <a:pt x="14" y="0"/>
                  </a:lnTo>
                  <a:lnTo>
                    <a:pt x="18" y="3"/>
                  </a:lnTo>
                  <a:lnTo>
                    <a:pt x="21" y="3"/>
                  </a:lnTo>
                  <a:lnTo>
                    <a:pt x="23" y="6"/>
                  </a:lnTo>
                  <a:lnTo>
                    <a:pt x="23" y="9"/>
                  </a:lnTo>
                  <a:lnTo>
                    <a:pt x="23" y="11"/>
                  </a:lnTo>
                  <a:lnTo>
                    <a:pt x="21" y="11"/>
                  </a:lnTo>
                  <a:lnTo>
                    <a:pt x="21" y="14"/>
                  </a:lnTo>
                  <a:lnTo>
                    <a:pt x="18" y="14"/>
                  </a:lnTo>
                  <a:lnTo>
                    <a:pt x="14" y="17"/>
                  </a:lnTo>
                  <a:lnTo>
                    <a:pt x="12" y="17"/>
                  </a:lnTo>
                  <a:lnTo>
                    <a:pt x="8" y="17"/>
                  </a:lnTo>
                  <a:lnTo>
                    <a:pt x="8" y="20"/>
                  </a:lnTo>
                  <a:lnTo>
                    <a:pt x="5" y="20"/>
                  </a:lnTo>
                  <a:lnTo>
                    <a:pt x="2" y="23"/>
                  </a:lnTo>
                  <a:lnTo>
                    <a:pt x="0" y="23"/>
                  </a:lnTo>
                  <a:lnTo>
                    <a:pt x="0" y="26"/>
                  </a:lnTo>
                  <a:lnTo>
                    <a:pt x="0" y="28"/>
                  </a:lnTo>
                  <a:lnTo>
                    <a:pt x="2" y="28"/>
                  </a:lnTo>
                  <a:lnTo>
                    <a:pt x="2" y="31"/>
                  </a:lnTo>
                  <a:lnTo>
                    <a:pt x="5" y="31"/>
                  </a:lnTo>
                  <a:lnTo>
                    <a:pt x="8" y="34"/>
                  </a:lnTo>
                  <a:lnTo>
                    <a:pt x="12" y="34"/>
                  </a:lnTo>
                </a:path>
              </a:pathLst>
            </a:custGeom>
            <a:noFill/>
            <a:ln w="12700" cap="rnd" cmpd="sng">
              <a:solidFill>
                <a:srgbClr val="000000"/>
              </a:solidFill>
              <a:prstDash val="solid"/>
              <a:round/>
              <a:headEnd type="none" w="med" len="med"/>
              <a:tailEnd type="none" w="med" len="med"/>
            </a:ln>
          </p:spPr>
          <p:txBody>
            <a:bodyPr/>
            <a:lstStyle/>
            <a:p>
              <a:endParaRPr lang="en-US"/>
            </a:p>
          </p:txBody>
        </p:sp>
        <p:sp>
          <p:nvSpPr>
            <p:cNvPr id="12426" name="Freeform 136"/>
            <p:cNvSpPr>
              <a:spLocks/>
            </p:cNvSpPr>
            <p:nvPr/>
          </p:nvSpPr>
          <p:spPr bwMode="auto">
            <a:xfrm>
              <a:off x="3974" y="2938"/>
              <a:ext cx="11" cy="18"/>
            </a:xfrm>
            <a:custGeom>
              <a:avLst/>
              <a:gdLst>
                <a:gd name="T0" fmla="*/ 3 w 11"/>
                <a:gd name="T1" fmla="*/ 0 h 18"/>
                <a:gd name="T2" fmla="*/ 6 w 11"/>
                <a:gd name="T3" fmla="*/ 3 h 18"/>
                <a:gd name="T4" fmla="*/ 10 w 11"/>
                <a:gd name="T5" fmla="*/ 6 h 18"/>
                <a:gd name="T6" fmla="*/ 10 w 11"/>
                <a:gd name="T7" fmla="*/ 9 h 18"/>
                <a:gd name="T8" fmla="*/ 10 w 11"/>
                <a:gd name="T9" fmla="*/ 11 h 18"/>
                <a:gd name="T10" fmla="*/ 10 w 11"/>
                <a:gd name="T11" fmla="*/ 14 h 18"/>
                <a:gd name="T12" fmla="*/ 6 w 11"/>
                <a:gd name="T13" fmla="*/ 14 h 18"/>
                <a:gd name="T14" fmla="*/ 3 w 11"/>
                <a:gd name="T15" fmla="*/ 14 h 18"/>
                <a:gd name="T16" fmla="*/ 3 w 11"/>
                <a:gd name="T17" fmla="*/ 17 h 18"/>
                <a:gd name="T18" fmla="*/ 0 w 11"/>
                <a:gd name="T19" fmla="*/ 17 h 1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
                <a:gd name="T31" fmla="*/ 0 h 18"/>
                <a:gd name="T32" fmla="*/ 11 w 11"/>
                <a:gd name="T33" fmla="*/ 18 h 1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 h="18">
                  <a:moveTo>
                    <a:pt x="3" y="0"/>
                  </a:moveTo>
                  <a:lnTo>
                    <a:pt x="6" y="3"/>
                  </a:lnTo>
                  <a:lnTo>
                    <a:pt x="10" y="6"/>
                  </a:lnTo>
                  <a:lnTo>
                    <a:pt x="10" y="9"/>
                  </a:lnTo>
                  <a:lnTo>
                    <a:pt x="10" y="11"/>
                  </a:lnTo>
                  <a:lnTo>
                    <a:pt x="10" y="14"/>
                  </a:lnTo>
                  <a:lnTo>
                    <a:pt x="6" y="14"/>
                  </a:lnTo>
                  <a:lnTo>
                    <a:pt x="3" y="14"/>
                  </a:lnTo>
                  <a:lnTo>
                    <a:pt x="3" y="17"/>
                  </a:lnTo>
                  <a:lnTo>
                    <a:pt x="0" y="17"/>
                  </a:lnTo>
                </a:path>
              </a:pathLst>
            </a:custGeom>
            <a:noFill/>
            <a:ln w="12700" cap="rnd" cmpd="sng">
              <a:solidFill>
                <a:srgbClr val="000000"/>
              </a:solidFill>
              <a:prstDash val="solid"/>
              <a:round/>
              <a:headEnd type="none" w="med" len="med"/>
              <a:tailEnd type="none" w="med" len="med"/>
            </a:ln>
          </p:spPr>
          <p:txBody>
            <a:bodyPr/>
            <a:lstStyle/>
            <a:p>
              <a:endParaRPr lang="en-US"/>
            </a:p>
          </p:txBody>
        </p:sp>
        <p:sp>
          <p:nvSpPr>
            <p:cNvPr id="12427" name="Rectangle 137"/>
            <p:cNvSpPr>
              <a:spLocks noChangeArrowheads="1"/>
            </p:cNvSpPr>
            <p:nvPr/>
          </p:nvSpPr>
          <p:spPr bwMode="auto">
            <a:xfrm rot="5400000">
              <a:off x="5127" y="1963"/>
              <a:ext cx="188" cy="158"/>
            </a:xfrm>
            <a:prstGeom prst="rect">
              <a:avLst/>
            </a:prstGeom>
            <a:noFill/>
            <a:ln w="12700">
              <a:noFill/>
              <a:miter lim="800000"/>
              <a:headEnd/>
              <a:tailEnd/>
            </a:ln>
          </p:spPr>
          <p:txBody>
            <a:bodyPr wrap="none" lIns="90462" tIns="44437" rIns="90462" bIns="44437">
              <a:spAutoFit/>
            </a:bodyPr>
            <a:lstStyle/>
            <a:p>
              <a:r>
                <a:rPr lang="en-US" sz="1100">
                  <a:solidFill>
                    <a:srgbClr val="000000"/>
                  </a:solidFill>
                  <a:latin typeface="Arial Narrow" pitchFamily="34" charset="0"/>
                </a:rPr>
                <a:t>8</a:t>
              </a:r>
            </a:p>
          </p:txBody>
        </p:sp>
        <p:sp>
          <p:nvSpPr>
            <p:cNvPr id="12428" name="Freeform 138"/>
            <p:cNvSpPr>
              <a:spLocks/>
            </p:cNvSpPr>
            <p:nvPr/>
          </p:nvSpPr>
          <p:spPr bwMode="auto">
            <a:xfrm>
              <a:off x="5173" y="1928"/>
              <a:ext cx="24" cy="155"/>
            </a:xfrm>
            <a:custGeom>
              <a:avLst/>
              <a:gdLst>
                <a:gd name="T0" fmla="*/ 0 w 24"/>
                <a:gd name="T1" fmla="*/ 154 h 155"/>
                <a:gd name="T2" fmla="*/ 3 w 24"/>
                <a:gd name="T3" fmla="*/ 152 h 155"/>
                <a:gd name="T4" fmla="*/ 6 w 24"/>
                <a:gd name="T5" fmla="*/ 146 h 155"/>
                <a:gd name="T6" fmla="*/ 6 w 24"/>
                <a:gd name="T7" fmla="*/ 143 h 155"/>
                <a:gd name="T8" fmla="*/ 9 w 24"/>
                <a:gd name="T9" fmla="*/ 140 h 155"/>
                <a:gd name="T10" fmla="*/ 11 w 24"/>
                <a:gd name="T11" fmla="*/ 134 h 155"/>
                <a:gd name="T12" fmla="*/ 11 w 24"/>
                <a:gd name="T13" fmla="*/ 132 h 155"/>
                <a:gd name="T14" fmla="*/ 14 w 24"/>
                <a:gd name="T15" fmla="*/ 126 h 155"/>
                <a:gd name="T16" fmla="*/ 17 w 24"/>
                <a:gd name="T17" fmla="*/ 123 h 155"/>
                <a:gd name="T18" fmla="*/ 17 w 24"/>
                <a:gd name="T19" fmla="*/ 120 h 155"/>
                <a:gd name="T20" fmla="*/ 17 w 24"/>
                <a:gd name="T21" fmla="*/ 114 h 155"/>
                <a:gd name="T22" fmla="*/ 20 w 24"/>
                <a:gd name="T23" fmla="*/ 112 h 155"/>
                <a:gd name="T24" fmla="*/ 20 w 24"/>
                <a:gd name="T25" fmla="*/ 106 h 155"/>
                <a:gd name="T26" fmla="*/ 20 w 24"/>
                <a:gd name="T27" fmla="*/ 103 h 155"/>
                <a:gd name="T28" fmla="*/ 23 w 24"/>
                <a:gd name="T29" fmla="*/ 97 h 155"/>
                <a:gd name="T30" fmla="*/ 23 w 24"/>
                <a:gd name="T31" fmla="*/ 94 h 155"/>
                <a:gd name="T32" fmla="*/ 23 w 24"/>
                <a:gd name="T33" fmla="*/ 89 h 155"/>
                <a:gd name="T34" fmla="*/ 23 w 24"/>
                <a:gd name="T35" fmla="*/ 86 h 155"/>
                <a:gd name="T36" fmla="*/ 23 w 24"/>
                <a:gd name="T37" fmla="*/ 80 h 155"/>
                <a:gd name="T38" fmla="*/ 23 w 24"/>
                <a:gd name="T39" fmla="*/ 77 h 155"/>
                <a:gd name="T40" fmla="*/ 23 w 24"/>
                <a:gd name="T41" fmla="*/ 72 h 155"/>
                <a:gd name="T42" fmla="*/ 23 w 24"/>
                <a:gd name="T43" fmla="*/ 69 h 155"/>
                <a:gd name="T44" fmla="*/ 23 w 24"/>
                <a:gd name="T45" fmla="*/ 63 h 155"/>
                <a:gd name="T46" fmla="*/ 20 w 24"/>
                <a:gd name="T47" fmla="*/ 60 h 155"/>
                <a:gd name="T48" fmla="*/ 20 w 24"/>
                <a:gd name="T49" fmla="*/ 55 h 155"/>
                <a:gd name="T50" fmla="*/ 20 w 24"/>
                <a:gd name="T51" fmla="*/ 52 h 155"/>
                <a:gd name="T52" fmla="*/ 17 w 24"/>
                <a:gd name="T53" fmla="*/ 46 h 155"/>
                <a:gd name="T54" fmla="*/ 17 w 24"/>
                <a:gd name="T55" fmla="*/ 43 h 155"/>
                <a:gd name="T56" fmla="*/ 17 w 24"/>
                <a:gd name="T57" fmla="*/ 37 h 155"/>
                <a:gd name="T58" fmla="*/ 14 w 24"/>
                <a:gd name="T59" fmla="*/ 32 h 155"/>
                <a:gd name="T60" fmla="*/ 11 w 24"/>
                <a:gd name="T61" fmla="*/ 29 h 155"/>
                <a:gd name="T62" fmla="*/ 11 w 24"/>
                <a:gd name="T63" fmla="*/ 23 h 155"/>
                <a:gd name="T64" fmla="*/ 9 w 24"/>
                <a:gd name="T65" fmla="*/ 20 h 155"/>
                <a:gd name="T66" fmla="*/ 6 w 24"/>
                <a:gd name="T67" fmla="*/ 15 h 155"/>
                <a:gd name="T68" fmla="*/ 6 w 24"/>
                <a:gd name="T69" fmla="*/ 9 h 155"/>
                <a:gd name="T70" fmla="*/ 3 w 24"/>
                <a:gd name="T71" fmla="*/ 6 h 155"/>
                <a:gd name="T72" fmla="*/ 0 w 24"/>
                <a:gd name="T73" fmla="*/ 0 h 155"/>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24"/>
                <a:gd name="T112" fmla="*/ 0 h 155"/>
                <a:gd name="T113" fmla="*/ 24 w 24"/>
                <a:gd name="T114" fmla="*/ 155 h 155"/>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24" h="155">
                  <a:moveTo>
                    <a:pt x="0" y="154"/>
                  </a:moveTo>
                  <a:lnTo>
                    <a:pt x="3" y="152"/>
                  </a:lnTo>
                  <a:lnTo>
                    <a:pt x="6" y="146"/>
                  </a:lnTo>
                  <a:lnTo>
                    <a:pt x="6" y="143"/>
                  </a:lnTo>
                  <a:lnTo>
                    <a:pt x="9" y="140"/>
                  </a:lnTo>
                  <a:lnTo>
                    <a:pt x="11" y="134"/>
                  </a:lnTo>
                  <a:lnTo>
                    <a:pt x="11" y="132"/>
                  </a:lnTo>
                  <a:lnTo>
                    <a:pt x="14" y="126"/>
                  </a:lnTo>
                  <a:lnTo>
                    <a:pt x="17" y="123"/>
                  </a:lnTo>
                  <a:lnTo>
                    <a:pt x="17" y="120"/>
                  </a:lnTo>
                  <a:lnTo>
                    <a:pt x="17" y="114"/>
                  </a:lnTo>
                  <a:lnTo>
                    <a:pt x="20" y="112"/>
                  </a:lnTo>
                  <a:lnTo>
                    <a:pt x="20" y="106"/>
                  </a:lnTo>
                  <a:lnTo>
                    <a:pt x="20" y="103"/>
                  </a:lnTo>
                  <a:lnTo>
                    <a:pt x="23" y="97"/>
                  </a:lnTo>
                  <a:lnTo>
                    <a:pt x="23" y="94"/>
                  </a:lnTo>
                  <a:lnTo>
                    <a:pt x="23" y="89"/>
                  </a:lnTo>
                  <a:lnTo>
                    <a:pt x="23" y="86"/>
                  </a:lnTo>
                  <a:lnTo>
                    <a:pt x="23" y="80"/>
                  </a:lnTo>
                  <a:lnTo>
                    <a:pt x="23" y="77"/>
                  </a:lnTo>
                  <a:lnTo>
                    <a:pt x="23" y="72"/>
                  </a:lnTo>
                  <a:lnTo>
                    <a:pt x="23" y="69"/>
                  </a:lnTo>
                  <a:lnTo>
                    <a:pt x="23" y="63"/>
                  </a:lnTo>
                  <a:lnTo>
                    <a:pt x="20" y="60"/>
                  </a:lnTo>
                  <a:lnTo>
                    <a:pt x="20" y="55"/>
                  </a:lnTo>
                  <a:lnTo>
                    <a:pt x="20" y="52"/>
                  </a:lnTo>
                  <a:lnTo>
                    <a:pt x="17" y="46"/>
                  </a:lnTo>
                  <a:lnTo>
                    <a:pt x="17" y="43"/>
                  </a:lnTo>
                  <a:lnTo>
                    <a:pt x="17" y="37"/>
                  </a:lnTo>
                  <a:lnTo>
                    <a:pt x="14" y="32"/>
                  </a:lnTo>
                  <a:lnTo>
                    <a:pt x="11" y="29"/>
                  </a:lnTo>
                  <a:lnTo>
                    <a:pt x="11" y="23"/>
                  </a:lnTo>
                  <a:lnTo>
                    <a:pt x="9" y="20"/>
                  </a:lnTo>
                  <a:lnTo>
                    <a:pt x="6" y="15"/>
                  </a:lnTo>
                  <a:lnTo>
                    <a:pt x="6" y="9"/>
                  </a:lnTo>
                  <a:lnTo>
                    <a:pt x="3" y="6"/>
                  </a:lnTo>
                  <a:lnTo>
                    <a:pt x="0" y="0"/>
                  </a:lnTo>
                </a:path>
              </a:pathLst>
            </a:custGeom>
            <a:noFill/>
            <a:ln w="12700" cap="rnd" cmpd="sng">
              <a:solidFill>
                <a:srgbClr val="000000"/>
              </a:solidFill>
              <a:prstDash val="solid"/>
              <a:round/>
              <a:headEnd type="none" w="med" len="med"/>
              <a:tailEnd type="none" w="med" len="med"/>
            </a:ln>
          </p:spPr>
          <p:txBody>
            <a:bodyPr/>
            <a:lstStyle/>
            <a:p>
              <a:endParaRPr lang="en-US"/>
            </a:p>
          </p:txBody>
        </p:sp>
        <p:sp>
          <p:nvSpPr>
            <p:cNvPr id="12429" name="Freeform 139"/>
            <p:cNvSpPr>
              <a:spLocks/>
            </p:cNvSpPr>
            <p:nvPr/>
          </p:nvSpPr>
          <p:spPr bwMode="auto">
            <a:xfrm>
              <a:off x="5258" y="1928"/>
              <a:ext cx="24" cy="155"/>
            </a:xfrm>
            <a:custGeom>
              <a:avLst/>
              <a:gdLst>
                <a:gd name="T0" fmla="*/ 23 w 24"/>
                <a:gd name="T1" fmla="*/ 0 h 155"/>
                <a:gd name="T2" fmla="*/ 18 w 24"/>
                <a:gd name="T3" fmla="*/ 9 h 155"/>
                <a:gd name="T4" fmla="*/ 15 w 24"/>
                <a:gd name="T5" fmla="*/ 17 h 155"/>
                <a:gd name="T6" fmla="*/ 12 w 24"/>
                <a:gd name="T7" fmla="*/ 26 h 155"/>
                <a:gd name="T8" fmla="*/ 9 w 24"/>
                <a:gd name="T9" fmla="*/ 35 h 155"/>
                <a:gd name="T10" fmla="*/ 6 w 24"/>
                <a:gd name="T11" fmla="*/ 43 h 155"/>
                <a:gd name="T12" fmla="*/ 2 w 24"/>
                <a:gd name="T13" fmla="*/ 52 h 155"/>
                <a:gd name="T14" fmla="*/ 2 w 24"/>
                <a:gd name="T15" fmla="*/ 60 h 155"/>
                <a:gd name="T16" fmla="*/ 0 w 24"/>
                <a:gd name="T17" fmla="*/ 69 h 155"/>
                <a:gd name="T18" fmla="*/ 0 w 24"/>
                <a:gd name="T19" fmla="*/ 77 h 155"/>
                <a:gd name="T20" fmla="*/ 0 w 24"/>
                <a:gd name="T21" fmla="*/ 86 h 155"/>
                <a:gd name="T22" fmla="*/ 0 w 24"/>
                <a:gd name="T23" fmla="*/ 94 h 155"/>
                <a:gd name="T24" fmla="*/ 2 w 24"/>
                <a:gd name="T25" fmla="*/ 103 h 155"/>
                <a:gd name="T26" fmla="*/ 2 w 24"/>
                <a:gd name="T27" fmla="*/ 109 h 155"/>
                <a:gd name="T28" fmla="*/ 6 w 24"/>
                <a:gd name="T29" fmla="*/ 117 h 155"/>
                <a:gd name="T30" fmla="*/ 9 w 24"/>
                <a:gd name="T31" fmla="*/ 126 h 155"/>
                <a:gd name="T32" fmla="*/ 12 w 24"/>
                <a:gd name="T33" fmla="*/ 132 h 155"/>
                <a:gd name="T34" fmla="*/ 15 w 24"/>
                <a:gd name="T35" fmla="*/ 140 h 155"/>
                <a:gd name="T36" fmla="*/ 18 w 24"/>
                <a:gd name="T37" fmla="*/ 146 h 155"/>
                <a:gd name="T38" fmla="*/ 23 w 24"/>
                <a:gd name="T39" fmla="*/ 154 h 155"/>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24"/>
                <a:gd name="T61" fmla="*/ 0 h 155"/>
                <a:gd name="T62" fmla="*/ 24 w 24"/>
                <a:gd name="T63" fmla="*/ 155 h 155"/>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24" h="155">
                  <a:moveTo>
                    <a:pt x="23" y="0"/>
                  </a:moveTo>
                  <a:lnTo>
                    <a:pt x="18" y="9"/>
                  </a:lnTo>
                  <a:lnTo>
                    <a:pt x="15" y="17"/>
                  </a:lnTo>
                  <a:lnTo>
                    <a:pt x="12" y="26"/>
                  </a:lnTo>
                  <a:lnTo>
                    <a:pt x="9" y="35"/>
                  </a:lnTo>
                  <a:lnTo>
                    <a:pt x="6" y="43"/>
                  </a:lnTo>
                  <a:lnTo>
                    <a:pt x="2" y="52"/>
                  </a:lnTo>
                  <a:lnTo>
                    <a:pt x="2" y="60"/>
                  </a:lnTo>
                  <a:lnTo>
                    <a:pt x="0" y="69"/>
                  </a:lnTo>
                  <a:lnTo>
                    <a:pt x="0" y="77"/>
                  </a:lnTo>
                  <a:lnTo>
                    <a:pt x="0" y="86"/>
                  </a:lnTo>
                  <a:lnTo>
                    <a:pt x="0" y="94"/>
                  </a:lnTo>
                  <a:lnTo>
                    <a:pt x="2" y="103"/>
                  </a:lnTo>
                  <a:lnTo>
                    <a:pt x="2" y="109"/>
                  </a:lnTo>
                  <a:lnTo>
                    <a:pt x="6" y="117"/>
                  </a:lnTo>
                  <a:lnTo>
                    <a:pt x="9" y="126"/>
                  </a:lnTo>
                  <a:lnTo>
                    <a:pt x="12" y="132"/>
                  </a:lnTo>
                  <a:lnTo>
                    <a:pt x="15" y="140"/>
                  </a:lnTo>
                  <a:lnTo>
                    <a:pt x="18" y="146"/>
                  </a:lnTo>
                  <a:lnTo>
                    <a:pt x="23" y="154"/>
                  </a:lnTo>
                </a:path>
              </a:pathLst>
            </a:custGeom>
            <a:noFill/>
            <a:ln w="12700" cap="rnd" cmpd="sng">
              <a:solidFill>
                <a:srgbClr val="000000"/>
              </a:solidFill>
              <a:prstDash val="solid"/>
              <a:round/>
              <a:headEnd type="none" w="med" len="med"/>
              <a:tailEnd type="none" w="med" len="med"/>
            </a:ln>
          </p:spPr>
          <p:txBody>
            <a:bodyPr/>
            <a:lstStyle/>
            <a:p>
              <a:endParaRPr lang="en-US"/>
            </a:p>
          </p:txBody>
        </p:sp>
        <p:sp>
          <p:nvSpPr>
            <p:cNvPr id="12430" name="Line 140"/>
            <p:cNvSpPr>
              <a:spLocks noChangeShapeType="1"/>
            </p:cNvSpPr>
            <p:nvPr/>
          </p:nvSpPr>
          <p:spPr bwMode="auto">
            <a:xfrm>
              <a:off x="5177" y="1928"/>
              <a:ext cx="100" cy="0"/>
            </a:xfrm>
            <a:prstGeom prst="line">
              <a:avLst/>
            </a:prstGeom>
            <a:noFill/>
            <a:ln w="12700">
              <a:solidFill>
                <a:srgbClr val="000000"/>
              </a:solidFill>
              <a:round/>
              <a:headEnd/>
              <a:tailEnd/>
            </a:ln>
          </p:spPr>
          <p:txBody>
            <a:bodyPr wrap="none" anchor="ctr"/>
            <a:lstStyle/>
            <a:p>
              <a:endParaRPr lang="en-US"/>
            </a:p>
          </p:txBody>
        </p:sp>
        <p:sp>
          <p:nvSpPr>
            <p:cNvPr id="12431" name="Line 141"/>
            <p:cNvSpPr>
              <a:spLocks noChangeShapeType="1"/>
            </p:cNvSpPr>
            <p:nvPr/>
          </p:nvSpPr>
          <p:spPr bwMode="auto">
            <a:xfrm>
              <a:off x="5437" y="2082"/>
              <a:ext cx="37" cy="0"/>
            </a:xfrm>
            <a:prstGeom prst="line">
              <a:avLst/>
            </a:prstGeom>
            <a:noFill/>
            <a:ln w="12700">
              <a:solidFill>
                <a:srgbClr val="000000"/>
              </a:solidFill>
              <a:round/>
              <a:headEnd/>
              <a:tailEnd/>
            </a:ln>
          </p:spPr>
          <p:txBody>
            <a:bodyPr wrap="none" anchor="ctr"/>
            <a:lstStyle/>
            <a:p>
              <a:endParaRPr lang="en-US"/>
            </a:p>
          </p:txBody>
        </p:sp>
        <p:sp>
          <p:nvSpPr>
            <p:cNvPr id="12432" name="Line 142"/>
            <p:cNvSpPr>
              <a:spLocks noChangeShapeType="1"/>
            </p:cNvSpPr>
            <p:nvPr/>
          </p:nvSpPr>
          <p:spPr bwMode="auto">
            <a:xfrm>
              <a:off x="5186" y="2143"/>
              <a:ext cx="91" cy="30"/>
            </a:xfrm>
            <a:prstGeom prst="line">
              <a:avLst/>
            </a:prstGeom>
            <a:noFill/>
            <a:ln w="12700">
              <a:solidFill>
                <a:srgbClr val="000000"/>
              </a:solidFill>
              <a:round/>
              <a:headEnd/>
              <a:tailEnd/>
            </a:ln>
          </p:spPr>
          <p:txBody>
            <a:bodyPr wrap="none" anchor="ctr"/>
            <a:lstStyle/>
            <a:p>
              <a:endParaRPr lang="en-US"/>
            </a:p>
          </p:txBody>
        </p:sp>
        <p:sp>
          <p:nvSpPr>
            <p:cNvPr id="12433" name="Freeform 143"/>
            <p:cNvSpPr>
              <a:spLocks/>
            </p:cNvSpPr>
            <p:nvPr/>
          </p:nvSpPr>
          <p:spPr bwMode="auto">
            <a:xfrm>
              <a:off x="5116" y="995"/>
              <a:ext cx="395" cy="102"/>
            </a:xfrm>
            <a:custGeom>
              <a:avLst/>
              <a:gdLst>
                <a:gd name="T0" fmla="*/ 0 w 395"/>
                <a:gd name="T1" fmla="*/ 101 h 102"/>
                <a:gd name="T2" fmla="*/ 0 w 395"/>
                <a:gd name="T3" fmla="*/ 32 h 102"/>
                <a:gd name="T4" fmla="*/ 26 w 395"/>
                <a:gd name="T5" fmla="*/ 32 h 102"/>
                <a:gd name="T6" fmla="*/ 37 w 395"/>
                <a:gd name="T7" fmla="*/ 0 h 102"/>
                <a:gd name="T8" fmla="*/ 55 w 395"/>
                <a:gd name="T9" fmla="*/ 57 h 102"/>
                <a:gd name="T10" fmla="*/ 63 w 395"/>
                <a:gd name="T11" fmla="*/ 0 h 102"/>
                <a:gd name="T12" fmla="*/ 80 w 395"/>
                <a:gd name="T13" fmla="*/ 57 h 102"/>
                <a:gd name="T14" fmla="*/ 88 w 395"/>
                <a:gd name="T15" fmla="*/ 0 h 102"/>
                <a:gd name="T16" fmla="*/ 103 w 395"/>
                <a:gd name="T17" fmla="*/ 57 h 102"/>
                <a:gd name="T18" fmla="*/ 120 w 395"/>
                <a:gd name="T19" fmla="*/ 0 h 102"/>
                <a:gd name="T20" fmla="*/ 128 w 395"/>
                <a:gd name="T21" fmla="*/ 57 h 102"/>
                <a:gd name="T22" fmla="*/ 145 w 395"/>
                <a:gd name="T23" fmla="*/ 0 h 102"/>
                <a:gd name="T24" fmla="*/ 149 w 395"/>
                <a:gd name="T25" fmla="*/ 32 h 102"/>
                <a:gd name="T26" fmla="*/ 394 w 395"/>
                <a:gd name="T27" fmla="*/ 32 h 102"/>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395"/>
                <a:gd name="T43" fmla="*/ 0 h 102"/>
                <a:gd name="T44" fmla="*/ 395 w 395"/>
                <a:gd name="T45" fmla="*/ 102 h 102"/>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395" h="102">
                  <a:moveTo>
                    <a:pt x="0" y="101"/>
                  </a:moveTo>
                  <a:lnTo>
                    <a:pt x="0" y="32"/>
                  </a:lnTo>
                  <a:lnTo>
                    <a:pt x="26" y="32"/>
                  </a:lnTo>
                  <a:lnTo>
                    <a:pt x="37" y="0"/>
                  </a:lnTo>
                  <a:lnTo>
                    <a:pt x="55" y="57"/>
                  </a:lnTo>
                  <a:lnTo>
                    <a:pt x="63" y="0"/>
                  </a:lnTo>
                  <a:lnTo>
                    <a:pt x="80" y="57"/>
                  </a:lnTo>
                  <a:lnTo>
                    <a:pt x="88" y="0"/>
                  </a:lnTo>
                  <a:lnTo>
                    <a:pt x="103" y="57"/>
                  </a:lnTo>
                  <a:lnTo>
                    <a:pt x="120" y="0"/>
                  </a:lnTo>
                  <a:lnTo>
                    <a:pt x="128" y="57"/>
                  </a:lnTo>
                  <a:lnTo>
                    <a:pt x="145" y="0"/>
                  </a:lnTo>
                  <a:lnTo>
                    <a:pt x="149" y="32"/>
                  </a:lnTo>
                  <a:lnTo>
                    <a:pt x="394" y="32"/>
                  </a:lnTo>
                </a:path>
              </a:pathLst>
            </a:custGeom>
            <a:noFill/>
            <a:ln w="12700" cap="rnd" cmpd="sng">
              <a:solidFill>
                <a:srgbClr val="000000"/>
              </a:solidFill>
              <a:prstDash val="solid"/>
              <a:round/>
              <a:headEnd type="none" w="med" len="med"/>
              <a:tailEnd type="none" w="med" len="med"/>
            </a:ln>
          </p:spPr>
          <p:txBody>
            <a:bodyPr/>
            <a:lstStyle/>
            <a:p>
              <a:endParaRPr lang="en-US"/>
            </a:p>
          </p:txBody>
        </p:sp>
        <p:sp>
          <p:nvSpPr>
            <p:cNvPr id="12434" name="Oval 144"/>
            <p:cNvSpPr>
              <a:spLocks noChangeArrowheads="1"/>
            </p:cNvSpPr>
            <p:nvPr/>
          </p:nvSpPr>
          <p:spPr bwMode="auto">
            <a:xfrm>
              <a:off x="4570" y="3111"/>
              <a:ext cx="91" cy="90"/>
            </a:xfrm>
            <a:prstGeom prst="ellipse">
              <a:avLst/>
            </a:prstGeom>
            <a:noFill/>
            <a:ln w="12700">
              <a:solidFill>
                <a:srgbClr val="000000"/>
              </a:solidFill>
              <a:round/>
              <a:headEnd/>
              <a:tailEnd/>
            </a:ln>
          </p:spPr>
          <p:txBody>
            <a:bodyPr wrap="none" anchor="ctr"/>
            <a:lstStyle/>
            <a:p>
              <a:endParaRPr lang="en-US"/>
            </a:p>
          </p:txBody>
        </p:sp>
        <p:sp>
          <p:nvSpPr>
            <p:cNvPr id="12435" name="Freeform 145"/>
            <p:cNvSpPr>
              <a:spLocks/>
            </p:cNvSpPr>
            <p:nvPr/>
          </p:nvSpPr>
          <p:spPr bwMode="auto">
            <a:xfrm>
              <a:off x="4548" y="3137"/>
              <a:ext cx="33" cy="28"/>
            </a:xfrm>
            <a:custGeom>
              <a:avLst/>
              <a:gdLst>
                <a:gd name="T0" fmla="*/ 0 w 33"/>
                <a:gd name="T1" fmla="*/ 27 h 28"/>
                <a:gd name="T2" fmla="*/ 2 w 33"/>
                <a:gd name="T3" fmla="*/ 27 h 28"/>
                <a:gd name="T4" fmla="*/ 5 w 33"/>
                <a:gd name="T5" fmla="*/ 27 h 28"/>
                <a:gd name="T6" fmla="*/ 7 w 33"/>
                <a:gd name="T7" fmla="*/ 27 h 28"/>
                <a:gd name="T8" fmla="*/ 10 w 33"/>
                <a:gd name="T9" fmla="*/ 27 h 28"/>
                <a:gd name="T10" fmla="*/ 12 w 33"/>
                <a:gd name="T11" fmla="*/ 27 h 28"/>
                <a:gd name="T12" fmla="*/ 14 w 33"/>
                <a:gd name="T13" fmla="*/ 27 h 28"/>
                <a:gd name="T14" fmla="*/ 16 w 33"/>
                <a:gd name="T15" fmla="*/ 27 h 28"/>
                <a:gd name="T16" fmla="*/ 16 w 33"/>
                <a:gd name="T17" fmla="*/ 25 h 28"/>
                <a:gd name="T18" fmla="*/ 18 w 33"/>
                <a:gd name="T19" fmla="*/ 25 h 28"/>
                <a:gd name="T20" fmla="*/ 21 w 33"/>
                <a:gd name="T21" fmla="*/ 25 h 28"/>
                <a:gd name="T22" fmla="*/ 23 w 33"/>
                <a:gd name="T23" fmla="*/ 24 h 28"/>
                <a:gd name="T24" fmla="*/ 26 w 33"/>
                <a:gd name="T25" fmla="*/ 24 h 28"/>
                <a:gd name="T26" fmla="*/ 26 w 33"/>
                <a:gd name="T27" fmla="*/ 21 h 28"/>
                <a:gd name="T28" fmla="*/ 27 w 33"/>
                <a:gd name="T29" fmla="*/ 21 h 28"/>
                <a:gd name="T30" fmla="*/ 27 w 33"/>
                <a:gd name="T31" fmla="*/ 20 h 28"/>
                <a:gd name="T32" fmla="*/ 30 w 33"/>
                <a:gd name="T33" fmla="*/ 20 h 28"/>
                <a:gd name="T34" fmla="*/ 30 w 33"/>
                <a:gd name="T35" fmla="*/ 18 h 28"/>
                <a:gd name="T36" fmla="*/ 32 w 33"/>
                <a:gd name="T37" fmla="*/ 16 h 28"/>
                <a:gd name="T38" fmla="*/ 32 w 33"/>
                <a:gd name="T39" fmla="*/ 14 h 28"/>
                <a:gd name="T40" fmla="*/ 32 w 33"/>
                <a:gd name="T41" fmla="*/ 11 h 28"/>
                <a:gd name="T42" fmla="*/ 30 w 33"/>
                <a:gd name="T43" fmla="*/ 11 h 28"/>
                <a:gd name="T44" fmla="*/ 30 w 33"/>
                <a:gd name="T45" fmla="*/ 9 h 28"/>
                <a:gd name="T46" fmla="*/ 30 w 33"/>
                <a:gd name="T47" fmla="*/ 7 h 28"/>
                <a:gd name="T48" fmla="*/ 27 w 33"/>
                <a:gd name="T49" fmla="*/ 7 h 28"/>
                <a:gd name="T50" fmla="*/ 27 w 33"/>
                <a:gd name="T51" fmla="*/ 6 h 28"/>
                <a:gd name="T52" fmla="*/ 26 w 33"/>
                <a:gd name="T53" fmla="*/ 6 h 28"/>
                <a:gd name="T54" fmla="*/ 26 w 33"/>
                <a:gd name="T55" fmla="*/ 4 h 28"/>
                <a:gd name="T56" fmla="*/ 23 w 33"/>
                <a:gd name="T57" fmla="*/ 4 h 28"/>
                <a:gd name="T58" fmla="*/ 21 w 33"/>
                <a:gd name="T59" fmla="*/ 4 h 28"/>
                <a:gd name="T60" fmla="*/ 18 w 33"/>
                <a:gd name="T61" fmla="*/ 2 h 28"/>
                <a:gd name="T62" fmla="*/ 16 w 33"/>
                <a:gd name="T63" fmla="*/ 2 h 28"/>
                <a:gd name="T64" fmla="*/ 14 w 33"/>
                <a:gd name="T65" fmla="*/ 0 h 28"/>
                <a:gd name="T66" fmla="*/ 12 w 33"/>
                <a:gd name="T67" fmla="*/ 0 h 28"/>
                <a:gd name="T68" fmla="*/ 10 w 33"/>
                <a:gd name="T69" fmla="*/ 0 h 28"/>
                <a:gd name="T70" fmla="*/ 7 w 33"/>
                <a:gd name="T71" fmla="*/ 0 h 28"/>
                <a:gd name="T72" fmla="*/ 5 w 33"/>
                <a:gd name="T73" fmla="*/ 0 h 28"/>
                <a:gd name="T74" fmla="*/ 2 w 33"/>
                <a:gd name="T75" fmla="*/ 0 h 28"/>
                <a:gd name="T76" fmla="*/ 0 w 33"/>
                <a:gd name="T77" fmla="*/ 27 h 28"/>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33"/>
                <a:gd name="T118" fmla="*/ 0 h 28"/>
                <a:gd name="T119" fmla="*/ 33 w 33"/>
                <a:gd name="T120" fmla="*/ 28 h 28"/>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33" h="28">
                  <a:moveTo>
                    <a:pt x="0" y="27"/>
                  </a:moveTo>
                  <a:lnTo>
                    <a:pt x="2" y="27"/>
                  </a:lnTo>
                  <a:lnTo>
                    <a:pt x="5" y="27"/>
                  </a:lnTo>
                  <a:lnTo>
                    <a:pt x="7" y="27"/>
                  </a:lnTo>
                  <a:lnTo>
                    <a:pt x="10" y="27"/>
                  </a:lnTo>
                  <a:lnTo>
                    <a:pt x="12" y="27"/>
                  </a:lnTo>
                  <a:lnTo>
                    <a:pt x="14" y="27"/>
                  </a:lnTo>
                  <a:lnTo>
                    <a:pt x="16" y="27"/>
                  </a:lnTo>
                  <a:lnTo>
                    <a:pt x="16" y="25"/>
                  </a:lnTo>
                  <a:lnTo>
                    <a:pt x="18" y="25"/>
                  </a:lnTo>
                  <a:lnTo>
                    <a:pt x="21" y="25"/>
                  </a:lnTo>
                  <a:lnTo>
                    <a:pt x="23" y="24"/>
                  </a:lnTo>
                  <a:lnTo>
                    <a:pt x="26" y="24"/>
                  </a:lnTo>
                  <a:lnTo>
                    <a:pt x="26" y="21"/>
                  </a:lnTo>
                  <a:lnTo>
                    <a:pt x="27" y="21"/>
                  </a:lnTo>
                  <a:lnTo>
                    <a:pt x="27" y="20"/>
                  </a:lnTo>
                  <a:lnTo>
                    <a:pt x="30" y="20"/>
                  </a:lnTo>
                  <a:lnTo>
                    <a:pt x="30" y="18"/>
                  </a:lnTo>
                  <a:lnTo>
                    <a:pt x="32" y="16"/>
                  </a:lnTo>
                  <a:lnTo>
                    <a:pt x="32" y="14"/>
                  </a:lnTo>
                  <a:lnTo>
                    <a:pt x="32" y="11"/>
                  </a:lnTo>
                  <a:lnTo>
                    <a:pt x="30" y="11"/>
                  </a:lnTo>
                  <a:lnTo>
                    <a:pt x="30" y="9"/>
                  </a:lnTo>
                  <a:lnTo>
                    <a:pt x="30" y="7"/>
                  </a:lnTo>
                  <a:lnTo>
                    <a:pt x="27" y="7"/>
                  </a:lnTo>
                  <a:lnTo>
                    <a:pt x="27" y="6"/>
                  </a:lnTo>
                  <a:lnTo>
                    <a:pt x="26" y="6"/>
                  </a:lnTo>
                  <a:lnTo>
                    <a:pt x="26" y="4"/>
                  </a:lnTo>
                  <a:lnTo>
                    <a:pt x="23" y="4"/>
                  </a:lnTo>
                  <a:lnTo>
                    <a:pt x="21" y="4"/>
                  </a:lnTo>
                  <a:lnTo>
                    <a:pt x="18" y="2"/>
                  </a:lnTo>
                  <a:lnTo>
                    <a:pt x="16" y="2"/>
                  </a:lnTo>
                  <a:lnTo>
                    <a:pt x="14" y="0"/>
                  </a:lnTo>
                  <a:lnTo>
                    <a:pt x="12" y="0"/>
                  </a:lnTo>
                  <a:lnTo>
                    <a:pt x="10" y="0"/>
                  </a:lnTo>
                  <a:lnTo>
                    <a:pt x="7" y="0"/>
                  </a:lnTo>
                  <a:lnTo>
                    <a:pt x="5" y="0"/>
                  </a:lnTo>
                  <a:lnTo>
                    <a:pt x="2" y="0"/>
                  </a:lnTo>
                  <a:lnTo>
                    <a:pt x="0" y="27"/>
                  </a:lnTo>
                </a:path>
              </a:pathLst>
            </a:custGeom>
            <a:solidFill>
              <a:srgbClr val="66CC00"/>
            </a:solidFill>
            <a:ln w="12700" cap="rnd" cmpd="sng">
              <a:noFill/>
              <a:prstDash val="solid"/>
              <a:round/>
              <a:headEnd type="none" w="med" len="med"/>
              <a:tailEnd type="none" w="med" len="med"/>
            </a:ln>
          </p:spPr>
          <p:txBody>
            <a:bodyPr/>
            <a:lstStyle/>
            <a:p>
              <a:endParaRPr lang="en-US"/>
            </a:p>
          </p:txBody>
        </p:sp>
        <p:sp>
          <p:nvSpPr>
            <p:cNvPr id="12436" name="Freeform 146"/>
            <p:cNvSpPr>
              <a:spLocks/>
            </p:cNvSpPr>
            <p:nvPr/>
          </p:nvSpPr>
          <p:spPr bwMode="auto">
            <a:xfrm>
              <a:off x="1821" y="1580"/>
              <a:ext cx="94" cy="76"/>
            </a:xfrm>
            <a:custGeom>
              <a:avLst/>
              <a:gdLst>
                <a:gd name="T0" fmla="*/ 43 w 94"/>
                <a:gd name="T1" fmla="*/ 0 h 76"/>
                <a:gd name="T2" fmla="*/ 0 w 94"/>
                <a:gd name="T3" fmla="*/ 75 h 76"/>
                <a:gd name="T4" fmla="*/ 93 w 94"/>
                <a:gd name="T5" fmla="*/ 75 h 76"/>
                <a:gd name="T6" fmla="*/ 43 w 94"/>
                <a:gd name="T7" fmla="*/ 0 h 76"/>
                <a:gd name="T8" fmla="*/ 0 60000 65536"/>
                <a:gd name="T9" fmla="*/ 0 60000 65536"/>
                <a:gd name="T10" fmla="*/ 0 60000 65536"/>
                <a:gd name="T11" fmla="*/ 0 60000 65536"/>
                <a:gd name="T12" fmla="*/ 0 w 94"/>
                <a:gd name="T13" fmla="*/ 0 h 76"/>
                <a:gd name="T14" fmla="*/ 94 w 94"/>
                <a:gd name="T15" fmla="*/ 76 h 76"/>
              </a:gdLst>
              <a:ahLst/>
              <a:cxnLst>
                <a:cxn ang="T8">
                  <a:pos x="T0" y="T1"/>
                </a:cxn>
                <a:cxn ang="T9">
                  <a:pos x="T2" y="T3"/>
                </a:cxn>
                <a:cxn ang="T10">
                  <a:pos x="T4" y="T5"/>
                </a:cxn>
                <a:cxn ang="T11">
                  <a:pos x="T6" y="T7"/>
                </a:cxn>
              </a:cxnLst>
              <a:rect l="T12" t="T13" r="T14" b="T15"/>
              <a:pathLst>
                <a:path w="94" h="76">
                  <a:moveTo>
                    <a:pt x="43" y="0"/>
                  </a:moveTo>
                  <a:lnTo>
                    <a:pt x="0" y="75"/>
                  </a:lnTo>
                  <a:lnTo>
                    <a:pt x="93" y="75"/>
                  </a:lnTo>
                  <a:lnTo>
                    <a:pt x="43" y="0"/>
                  </a:lnTo>
                </a:path>
              </a:pathLst>
            </a:custGeom>
            <a:noFill/>
            <a:ln w="12700" cap="rnd" cmpd="sng">
              <a:solidFill>
                <a:srgbClr val="000000"/>
              </a:solidFill>
              <a:prstDash val="solid"/>
              <a:round/>
              <a:headEnd type="none" w="med" len="med"/>
              <a:tailEnd type="none" w="med" len="med"/>
            </a:ln>
          </p:spPr>
          <p:txBody>
            <a:bodyPr/>
            <a:lstStyle/>
            <a:p>
              <a:endParaRPr lang="en-US"/>
            </a:p>
          </p:txBody>
        </p:sp>
        <p:sp>
          <p:nvSpPr>
            <p:cNvPr id="12437" name="Freeform 147"/>
            <p:cNvSpPr>
              <a:spLocks/>
            </p:cNvSpPr>
            <p:nvPr/>
          </p:nvSpPr>
          <p:spPr bwMode="auto">
            <a:xfrm>
              <a:off x="2014" y="1580"/>
              <a:ext cx="101" cy="76"/>
            </a:xfrm>
            <a:custGeom>
              <a:avLst/>
              <a:gdLst>
                <a:gd name="T0" fmla="*/ 46 w 101"/>
                <a:gd name="T1" fmla="*/ 0 h 76"/>
                <a:gd name="T2" fmla="*/ 0 w 101"/>
                <a:gd name="T3" fmla="*/ 75 h 76"/>
                <a:gd name="T4" fmla="*/ 100 w 101"/>
                <a:gd name="T5" fmla="*/ 75 h 76"/>
                <a:gd name="T6" fmla="*/ 46 w 101"/>
                <a:gd name="T7" fmla="*/ 0 h 76"/>
                <a:gd name="T8" fmla="*/ 0 60000 65536"/>
                <a:gd name="T9" fmla="*/ 0 60000 65536"/>
                <a:gd name="T10" fmla="*/ 0 60000 65536"/>
                <a:gd name="T11" fmla="*/ 0 60000 65536"/>
                <a:gd name="T12" fmla="*/ 0 w 101"/>
                <a:gd name="T13" fmla="*/ 0 h 76"/>
                <a:gd name="T14" fmla="*/ 101 w 101"/>
                <a:gd name="T15" fmla="*/ 76 h 76"/>
              </a:gdLst>
              <a:ahLst/>
              <a:cxnLst>
                <a:cxn ang="T8">
                  <a:pos x="T0" y="T1"/>
                </a:cxn>
                <a:cxn ang="T9">
                  <a:pos x="T2" y="T3"/>
                </a:cxn>
                <a:cxn ang="T10">
                  <a:pos x="T4" y="T5"/>
                </a:cxn>
                <a:cxn ang="T11">
                  <a:pos x="T6" y="T7"/>
                </a:cxn>
              </a:cxnLst>
              <a:rect l="T12" t="T13" r="T14" b="T15"/>
              <a:pathLst>
                <a:path w="101" h="76">
                  <a:moveTo>
                    <a:pt x="46" y="0"/>
                  </a:moveTo>
                  <a:lnTo>
                    <a:pt x="0" y="75"/>
                  </a:lnTo>
                  <a:lnTo>
                    <a:pt x="100" y="75"/>
                  </a:lnTo>
                  <a:lnTo>
                    <a:pt x="46" y="0"/>
                  </a:lnTo>
                </a:path>
              </a:pathLst>
            </a:custGeom>
            <a:noFill/>
            <a:ln w="12700" cap="rnd" cmpd="sng">
              <a:solidFill>
                <a:srgbClr val="000000"/>
              </a:solidFill>
              <a:prstDash val="solid"/>
              <a:round/>
              <a:headEnd type="none" w="med" len="med"/>
              <a:tailEnd type="none" w="med" len="med"/>
            </a:ln>
          </p:spPr>
          <p:txBody>
            <a:bodyPr/>
            <a:lstStyle/>
            <a:p>
              <a:endParaRPr lang="en-US"/>
            </a:p>
          </p:txBody>
        </p:sp>
        <p:sp>
          <p:nvSpPr>
            <p:cNvPr id="12438" name="Freeform 148"/>
            <p:cNvSpPr>
              <a:spLocks/>
            </p:cNvSpPr>
            <p:nvPr/>
          </p:nvSpPr>
          <p:spPr bwMode="auto">
            <a:xfrm>
              <a:off x="2209" y="1580"/>
              <a:ext cx="98" cy="76"/>
            </a:xfrm>
            <a:custGeom>
              <a:avLst/>
              <a:gdLst>
                <a:gd name="T0" fmla="*/ 48 w 98"/>
                <a:gd name="T1" fmla="*/ 0 h 76"/>
                <a:gd name="T2" fmla="*/ 0 w 98"/>
                <a:gd name="T3" fmla="*/ 75 h 76"/>
                <a:gd name="T4" fmla="*/ 97 w 98"/>
                <a:gd name="T5" fmla="*/ 75 h 76"/>
                <a:gd name="T6" fmla="*/ 48 w 98"/>
                <a:gd name="T7" fmla="*/ 0 h 76"/>
                <a:gd name="T8" fmla="*/ 0 60000 65536"/>
                <a:gd name="T9" fmla="*/ 0 60000 65536"/>
                <a:gd name="T10" fmla="*/ 0 60000 65536"/>
                <a:gd name="T11" fmla="*/ 0 60000 65536"/>
                <a:gd name="T12" fmla="*/ 0 w 98"/>
                <a:gd name="T13" fmla="*/ 0 h 76"/>
                <a:gd name="T14" fmla="*/ 98 w 98"/>
                <a:gd name="T15" fmla="*/ 76 h 76"/>
              </a:gdLst>
              <a:ahLst/>
              <a:cxnLst>
                <a:cxn ang="T8">
                  <a:pos x="T0" y="T1"/>
                </a:cxn>
                <a:cxn ang="T9">
                  <a:pos x="T2" y="T3"/>
                </a:cxn>
                <a:cxn ang="T10">
                  <a:pos x="T4" y="T5"/>
                </a:cxn>
                <a:cxn ang="T11">
                  <a:pos x="T6" y="T7"/>
                </a:cxn>
              </a:cxnLst>
              <a:rect l="T12" t="T13" r="T14" b="T15"/>
              <a:pathLst>
                <a:path w="98" h="76">
                  <a:moveTo>
                    <a:pt x="48" y="0"/>
                  </a:moveTo>
                  <a:lnTo>
                    <a:pt x="0" y="75"/>
                  </a:lnTo>
                  <a:lnTo>
                    <a:pt x="97" y="75"/>
                  </a:lnTo>
                  <a:lnTo>
                    <a:pt x="48" y="0"/>
                  </a:lnTo>
                </a:path>
              </a:pathLst>
            </a:custGeom>
            <a:noFill/>
            <a:ln w="12700" cap="rnd" cmpd="sng">
              <a:solidFill>
                <a:srgbClr val="000000"/>
              </a:solidFill>
              <a:prstDash val="solid"/>
              <a:round/>
              <a:headEnd type="none" w="med" len="med"/>
              <a:tailEnd type="none" w="med" len="med"/>
            </a:ln>
          </p:spPr>
          <p:txBody>
            <a:bodyPr/>
            <a:lstStyle/>
            <a:p>
              <a:endParaRPr lang="en-US"/>
            </a:p>
          </p:txBody>
        </p:sp>
        <p:sp>
          <p:nvSpPr>
            <p:cNvPr id="12439" name="Freeform 149"/>
            <p:cNvSpPr>
              <a:spLocks/>
            </p:cNvSpPr>
            <p:nvPr/>
          </p:nvSpPr>
          <p:spPr bwMode="auto">
            <a:xfrm>
              <a:off x="2406" y="1580"/>
              <a:ext cx="97" cy="76"/>
            </a:xfrm>
            <a:custGeom>
              <a:avLst/>
              <a:gdLst>
                <a:gd name="T0" fmla="*/ 48 w 97"/>
                <a:gd name="T1" fmla="*/ 0 h 76"/>
                <a:gd name="T2" fmla="*/ 0 w 97"/>
                <a:gd name="T3" fmla="*/ 75 h 76"/>
                <a:gd name="T4" fmla="*/ 96 w 97"/>
                <a:gd name="T5" fmla="*/ 75 h 76"/>
                <a:gd name="T6" fmla="*/ 48 w 97"/>
                <a:gd name="T7" fmla="*/ 0 h 76"/>
                <a:gd name="T8" fmla="*/ 0 60000 65536"/>
                <a:gd name="T9" fmla="*/ 0 60000 65536"/>
                <a:gd name="T10" fmla="*/ 0 60000 65536"/>
                <a:gd name="T11" fmla="*/ 0 60000 65536"/>
                <a:gd name="T12" fmla="*/ 0 w 97"/>
                <a:gd name="T13" fmla="*/ 0 h 76"/>
                <a:gd name="T14" fmla="*/ 97 w 97"/>
                <a:gd name="T15" fmla="*/ 76 h 76"/>
              </a:gdLst>
              <a:ahLst/>
              <a:cxnLst>
                <a:cxn ang="T8">
                  <a:pos x="T0" y="T1"/>
                </a:cxn>
                <a:cxn ang="T9">
                  <a:pos x="T2" y="T3"/>
                </a:cxn>
                <a:cxn ang="T10">
                  <a:pos x="T4" y="T5"/>
                </a:cxn>
                <a:cxn ang="T11">
                  <a:pos x="T6" y="T7"/>
                </a:cxn>
              </a:cxnLst>
              <a:rect l="T12" t="T13" r="T14" b="T15"/>
              <a:pathLst>
                <a:path w="97" h="76">
                  <a:moveTo>
                    <a:pt x="48" y="0"/>
                  </a:moveTo>
                  <a:lnTo>
                    <a:pt x="0" y="75"/>
                  </a:lnTo>
                  <a:lnTo>
                    <a:pt x="96" y="75"/>
                  </a:lnTo>
                  <a:lnTo>
                    <a:pt x="48" y="0"/>
                  </a:lnTo>
                </a:path>
              </a:pathLst>
            </a:custGeom>
            <a:noFill/>
            <a:ln w="12700" cap="rnd" cmpd="sng">
              <a:solidFill>
                <a:srgbClr val="000000"/>
              </a:solidFill>
              <a:prstDash val="solid"/>
              <a:round/>
              <a:headEnd type="none" w="med" len="med"/>
              <a:tailEnd type="none" w="med" len="med"/>
            </a:ln>
          </p:spPr>
          <p:txBody>
            <a:bodyPr/>
            <a:lstStyle/>
            <a:p>
              <a:endParaRPr lang="en-US"/>
            </a:p>
          </p:txBody>
        </p:sp>
        <p:sp>
          <p:nvSpPr>
            <p:cNvPr id="12440" name="Freeform 150"/>
            <p:cNvSpPr>
              <a:spLocks/>
            </p:cNvSpPr>
            <p:nvPr/>
          </p:nvSpPr>
          <p:spPr bwMode="auto">
            <a:xfrm>
              <a:off x="2602" y="1580"/>
              <a:ext cx="93" cy="76"/>
            </a:xfrm>
            <a:custGeom>
              <a:avLst/>
              <a:gdLst>
                <a:gd name="T0" fmla="*/ 38 w 93"/>
                <a:gd name="T1" fmla="*/ 0 h 76"/>
                <a:gd name="T2" fmla="*/ 0 w 93"/>
                <a:gd name="T3" fmla="*/ 75 h 76"/>
                <a:gd name="T4" fmla="*/ 92 w 93"/>
                <a:gd name="T5" fmla="*/ 75 h 76"/>
                <a:gd name="T6" fmla="*/ 38 w 93"/>
                <a:gd name="T7" fmla="*/ 0 h 76"/>
                <a:gd name="T8" fmla="*/ 0 60000 65536"/>
                <a:gd name="T9" fmla="*/ 0 60000 65536"/>
                <a:gd name="T10" fmla="*/ 0 60000 65536"/>
                <a:gd name="T11" fmla="*/ 0 60000 65536"/>
                <a:gd name="T12" fmla="*/ 0 w 93"/>
                <a:gd name="T13" fmla="*/ 0 h 76"/>
                <a:gd name="T14" fmla="*/ 93 w 93"/>
                <a:gd name="T15" fmla="*/ 76 h 76"/>
              </a:gdLst>
              <a:ahLst/>
              <a:cxnLst>
                <a:cxn ang="T8">
                  <a:pos x="T0" y="T1"/>
                </a:cxn>
                <a:cxn ang="T9">
                  <a:pos x="T2" y="T3"/>
                </a:cxn>
                <a:cxn ang="T10">
                  <a:pos x="T4" y="T5"/>
                </a:cxn>
                <a:cxn ang="T11">
                  <a:pos x="T6" y="T7"/>
                </a:cxn>
              </a:cxnLst>
              <a:rect l="T12" t="T13" r="T14" b="T15"/>
              <a:pathLst>
                <a:path w="93" h="76">
                  <a:moveTo>
                    <a:pt x="38" y="0"/>
                  </a:moveTo>
                  <a:lnTo>
                    <a:pt x="0" y="75"/>
                  </a:lnTo>
                  <a:lnTo>
                    <a:pt x="92" y="75"/>
                  </a:lnTo>
                  <a:lnTo>
                    <a:pt x="38" y="0"/>
                  </a:lnTo>
                </a:path>
              </a:pathLst>
            </a:custGeom>
            <a:noFill/>
            <a:ln w="12700" cap="rnd" cmpd="sng">
              <a:solidFill>
                <a:srgbClr val="000000"/>
              </a:solidFill>
              <a:prstDash val="solid"/>
              <a:round/>
              <a:headEnd type="none" w="med" len="med"/>
              <a:tailEnd type="none" w="med" len="med"/>
            </a:ln>
          </p:spPr>
          <p:txBody>
            <a:bodyPr/>
            <a:lstStyle/>
            <a:p>
              <a:endParaRPr lang="en-US"/>
            </a:p>
          </p:txBody>
        </p:sp>
        <p:sp>
          <p:nvSpPr>
            <p:cNvPr id="12441" name="Rectangle 151"/>
            <p:cNvSpPr>
              <a:spLocks noChangeArrowheads="1"/>
            </p:cNvSpPr>
            <p:nvPr/>
          </p:nvSpPr>
          <p:spPr bwMode="auto">
            <a:xfrm>
              <a:off x="4565" y="2927"/>
              <a:ext cx="367" cy="215"/>
            </a:xfrm>
            <a:prstGeom prst="rect">
              <a:avLst/>
            </a:prstGeom>
            <a:noFill/>
            <a:ln w="12700">
              <a:noFill/>
              <a:miter lim="800000"/>
              <a:headEnd/>
              <a:tailEnd/>
            </a:ln>
          </p:spPr>
          <p:txBody>
            <a:bodyPr wrap="none" lIns="90462" tIns="44437" rIns="90462" bIns="44437">
              <a:spAutoFit/>
            </a:bodyPr>
            <a:lstStyle/>
            <a:p>
              <a:pPr>
                <a:lnSpc>
                  <a:spcPct val="90000"/>
                </a:lnSpc>
              </a:pPr>
              <a:r>
                <a:rPr lang="en-US" sz="700">
                  <a:solidFill>
                    <a:srgbClr val="000000"/>
                  </a:solidFill>
                  <a:latin typeface="Arial Narrow" pitchFamily="34" charset="0"/>
                </a:rPr>
                <a:t>Condensate</a:t>
              </a:r>
            </a:p>
            <a:p>
              <a:pPr>
                <a:lnSpc>
                  <a:spcPct val="90000"/>
                </a:lnSpc>
              </a:pPr>
              <a:r>
                <a:rPr lang="en-US" sz="700">
                  <a:solidFill>
                    <a:srgbClr val="000000"/>
                  </a:solidFill>
                  <a:latin typeface="Arial Narrow" pitchFamily="34" charset="0"/>
                </a:rPr>
                <a:t>Pump</a:t>
              </a:r>
            </a:p>
          </p:txBody>
        </p:sp>
        <p:sp>
          <p:nvSpPr>
            <p:cNvPr id="12442" name="Line 152"/>
            <p:cNvSpPr>
              <a:spLocks noChangeShapeType="1"/>
            </p:cNvSpPr>
            <p:nvPr/>
          </p:nvSpPr>
          <p:spPr bwMode="auto">
            <a:xfrm>
              <a:off x="4664" y="3132"/>
              <a:ext cx="106" cy="0"/>
            </a:xfrm>
            <a:prstGeom prst="line">
              <a:avLst/>
            </a:prstGeom>
            <a:noFill/>
            <a:ln w="12700">
              <a:solidFill>
                <a:srgbClr val="000000"/>
              </a:solidFill>
              <a:round/>
              <a:headEnd/>
              <a:tailEnd/>
            </a:ln>
          </p:spPr>
          <p:txBody>
            <a:bodyPr wrap="none" anchor="ctr"/>
            <a:lstStyle/>
            <a:p>
              <a:endParaRPr lang="en-US"/>
            </a:p>
          </p:txBody>
        </p:sp>
        <p:sp>
          <p:nvSpPr>
            <p:cNvPr id="12443" name="Line 153"/>
            <p:cNvSpPr>
              <a:spLocks noChangeShapeType="1"/>
            </p:cNvSpPr>
            <p:nvPr/>
          </p:nvSpPr>
          <p:spPr bwMode="auto">
            <a:xfrm>
              <a:off x="4666" y="3175"/>
              <a:ext cx="64" cy="0"/>
            </a:xfrm>
            <a:prstGeom prst="line">
              <a:avLst/>
            </a:prstGeom>
            <a:noFill/>
            <a:ln w="12700">
              <a:solidFill>
                <a:srgbClr val="000000"/>
              </a:solidFill>
              <a:round/>
              <a:headEnd/>
              <a:tailEnd/>
            </a:ln>
          </p:spPr>
          <p:txBody>
            <a:bodyPr wrap="none" anchor="ctr"/>
            <a:lstStyle/>
            <a:p>
              <a:endParaRPr lang="en-US"/>
            </a:p>
          </p:txBody>
        </p:sp>
        <p:sp>
          <p:nvSpPr>
            <p:cNvPr id="12444" name="Freeform 154"/>
            <p:cNvSpPr>
              <a:spLocks/>
            </p:cNvSpPr>
            <p:nvPr/>
          </p:nvSpPr>
          <p:spPr bwMode="auto">
            <a:xfrm>
              <a:off x="4774" y="3132"/>
              <a:ext cx="52" cy="56"/>
            </a:xfrm>
            <a:custGeom>
              <a:avLst/>
              <a:gdLst>
                <a:gd name="T0" fmla="*/ 0 w 52"/>
                <a:gd name="T1" fmla="*/ 0 h 56"/>
                <a:gd name="T2" fmla="*/ 3 w 52"/>
                <a:gd name="T3" fmla="*/ 0 h 56"/>
                <a:gd name="T4" fmla="*/ 8 w 52"/>
                <a:gd name="T5" fmla="*/ 0 h 56"/>
                <a:gd name="T6" fmla="*/ 11 w 52"/>
                <a:gd name="T7" fmla="*/ 0 h 56"/>
                <a:gd name="T8" fmla="*/ 14 w 52"/>
                <a:gd name="T9" fmla="*/ 0 h 56"/>
                <a:gd name="T10" fmla="*/ 17 w 52"/>
                <a:gd name="T11" fmla="*/ 3 h 56"/>
                <a:gd name="T12" fmla="*/ 20 w 52"/>
                <a:gd name="T13" fmla="*/ 3 h 56"/>
                <a:gd name="T14" fmla="*/ 23 w 52"/>
                <a:gd name="T15" fmla="*/ 3 h 56"/>
                <a:gd name="T16" fmla="*/ 25 w 52"/>
                <a:gd name="T17" fmla="*/ 6 h 56"/>
                <a:gd name="T18" fmla="*/ 28 w 52"/>
                <a:gd name="T19" fmla="*/ 6 h 56"/>
                <a:gd name="T20" fmla="*/ 31 w 52"/>
                <a:gd name="T21" fmla="*/ 9 h 56"/>
                <a:gd name="T22" fmla="*/ 34 w 52"/>
                <a:gd name="T23" fmla="*/ 9 h 56"/>
                <a:gd name="T24" fmla="*/ 34 w 52"/>
                <a:gd name="T25" fmla="*/ 11 h 56"/>
                <a:gd name="T26" fmla="*/ 37 w 52"/>
                <a:gd name="T27" fmla="*/ 11 h 56"/>
                <a:gd name="T28" fmla="*/ 40 w 52"/>
                <a:gd name="T29" fmla="*/ 14 h 56"/>
                <a:gd name="T30" fmla="*/ 40 w 52"/>
                <a:gd name="T31" fmla="*/ 17 h 56"/>
                <a:gd name="T32" fmla="*/ 43 w 52"/>
                <a:gd name="T33" fmla="*/ 20 h 56"/>
                <a:gd name="T34" fmla="*/ 45 w 52"/>
                <a:gd name="T35" fmla="*/ 23 h 56"/>
                <a:gd name="T36" fmla="*/ 45 w 52"/>
                <a:gd name="T37" fmla="*/ 26 h 56"/>
                <a:gd name="T38" fmla="*/ 48 w 52"/>
                <a:gd name="T39" fmla="*/ 29 h 56"/>
                <a:gd name="T40" fmla="*/ 48 w 52"/>
                <a:gd name="T41" fmla="*/ 31 h 56"/>
                <a:gd name="T42" fmla="*/ 48 w 52"/>
                <a:gd name="T43" fmla="*/ 37 h 56"/>
                <a:gd name="T44" fmla="*/ 51 w 52"/>
                <a:gd name="T45" fmla="*/ 40 h 56"/>
                <a:gd name="T46" fmla="*/ 51 w 52"/>
                <a:gd name="T47" fmla="*/ 43 h 56"/>
                <a:gd name="T48" fmla="*/ 51 w 52"/>
                <a:gd name="T49" fmla="*/ 46 h 56"/>
                <a:gd name="T50" fmla="*/ 51 w 52"/>
                <a:gd name="T51" fmla="*/ 51 h 56"/>
                <a:gd name="T52" fmla="*/ 51 w 52"/>
                <a:gd name="T53" fmla="*/ 55 h 5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52"/>
                <a:gd name="T82" fmla="*/ 0 h 56"/>
                <a:gd name="T83" fmla="*/ 52 w 52"/>
                <a:gd name="T84" fmla="*/ 56 h 5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52" h="56">
                  <a:moveTo>
                    <a:pt x="0" y="0"/>
                  </a:moveTo>
                  <a:lnTo>
                    <a:pt x="3" y="0"/>
                  </a:lnTo>
                  <a:lnTo>
                    <a:pt x="8" y="0"/>
                  </a:lnTo>
                  <a:lnTo>
                    <a:pt x="11" y="0"/>
                  </a:lnTo>
                  <a:lnTo>
                    <a:pt x="14" y="0"/>
                  </a:lnTo>
                  <a:lnTo>
                    <a:pt x="17" y="3"/>
                  </a:lnTo>
                  <a:lnTo>
                    <a:pt x="20" y="3"/>
                  </a:lnTo>
                  <a:lnTo>
                    <a:pt x="23" y="3"/>
                  </a:lnTo>
                  <a:lnTo>
                    <a:pt x="25" y="6"/>
                  </a:lnTo>
                  <a:lnTo>
                    <a:pt x="28" y="6"/>
                  </a:lnTo>
                  <a:lnTo>
                    <a:pt x="31" y="9"/>
                  </a:lnTo>
                  <a:lnTo>
                    <a:pt x="34" y="9"/>
                  </a:lnTo>
                  <a:lnTo>
                    <a:pt x="34" y="11"/>
                  </a:lnTo>
                  <a:lnTo>
                    <a:pt x="37" y="11"/>
                  </a:lnTo>
                  <a:lnTo>
                    <a:pt x="40" y="14"/>
                  </a:lnTo>
                  <a:lnTo>
                    <a:pt x="40" y="17"/>
                  </a:lnTo>
                  <a:lnTo>
                    <a:pt x="43" y="20"/>
                  </a:lnTo>
                  <a:lnTo>
                    <a:pt x="45" y="23"/>
                  </a:lnTo>
                  <a:lnTo>
                    <a:pt x="45" y="26"/>
                  </a:lnTo>
                  <a:lnTo>
                    <a:pt x="48" y="29"/>
                  </a:lnTo>
                  <a:lnTo>
                    <a:pt x="48" y="31"/>
                  </a:lnTo>
                  <a:lnTo>
                    <a:pt x="48" y="37"/>
                  </a:lnTo>
                  <a:lnTo>
                    <a:pt x="51" y="40"/>
                  </a:lnTo>
                  <a:lnTo>
                    <a:pt x="51" y="43"/>
                  </a:lnTo>
                  <a:lnTo>
                    <a:pt x="51" y="46"/>
                  </a:lnTo>
                  <a:lnTo>
                    <a:pt x="51" y="51"/>
                  </a:lnTo>
                  <a:lnTo>
                    <a:pt x="51" y="55"/>
                  </a:lnTo>
                </a:path>
              </a:pathLst>
            </a:custGeom>
            <a:noFill/>
            <a:ln w="12700" cap="rnd" cmpd="sng">
              <a:solidFill>
                <a:srgbClr val="000000"/>
              </a:solidFill>
              <a:prstDash val="solid"/>
              <a:round/>
              <a:headEnd type="none" w="med" len="med"/>
              <a:tailEnd type="none" w="med" len="med"/>
            </a:ln>
          </p:spPr>
          <p:txBody>
            <a:bodyPr/>
            <a:lstStyle/>
            <a:p>
              <a:endParaRPr lang="en-US"/>
            </a:p>
          </p:txBody>
        </p:sp>
        <p:sp>
          <p:nvSpPr>
            <p:cNvPr id="12445" name="Freeform 155"/>
            <p:cNvSpPr>
              <a:spLocks/>
            </p:cNvSpPr>
            <p:nvPr/>
          </p:nvSpPr>
          <p:spPr bwMode="auto">
            <a:xfrm>
              <a:off x="4737" y="3175"/>
              <a:ext cx="58" cy="35"/>
            </a:xfrm>
            <a:custGeom>
              <a:avLst/>
              <a:gdLst>
                <a:gd name="T0" fmla="*/ 0 w 58"/>
                <a:gd name="T1" fmla="*/ 0 h 35"/>
                <a:gd name="T2" fmla="*/ 3 w 58"/>
                <a:gd name="T3" fmla="*/ 0 h 35"/>
                <a:gd name="T4" fmla="*/ 8 w 58"/>
                <a:gd name="T5" fmla="*/ 0 h 35"/>
                <a:gd name="T6" fmla="*/ 11 w 58"/>
                <a:gd name="T7" fmla="*/ 0 h 35"/>
                <a:gd name="T8" fmla="*/ 14 w 58"/>
                <a:gd name="T9" fmla="*/ 0 h 35"/>
                <a:gd name="T10" fmla="*/ 20 w 58"/>
                <a:gd name="T11" fmla="*/ 0 h 35"/>
                <a:gd name="T12" fmla="*/ 22 w 58"/>
                <a:gd name="T13" fmla="*/ 3 h 35"/>
                <a:gd name="T14" fmla="*/ 25 w 58"/>
                <a:gd name="T15" fmla="*/ 3 h 35"/>
                <a:gd name="T16" fmla="*/ 28 w 58"/>
                <a:gd name="T17" fmla="*/ 3 h 35"/>
                <a:gd name="T18" fmla="*/ 31 w 58"/>
                <a:gd name="T19" fmla="*/ 3 h 35"/>
                <a:gd name="T20" fmla="*/ 34 w 58"/>
                <a:gd name="T21" fmla="*/ 6 h 35"/>
                <a:gd name="T22" fmla="*/ 37 w 58"/>
                <a:gd name="T23" fmla="*/ 6 h 35"/>
                <a:gd name="T24" fmla="*/ 40 w 58"/>
                <a:gd name="T25" fmla="*/ 8 h 35"/>
                <a:gd name="T26" fmla="*/ 42 w 58"/>
                <a:gd name="T27" fmla="*/ 8 h 35"/>
                <a:gd name="T28" fmla="*/ 45 w 58"/>
                <a:gd name="T29" fmla="*/ 12 h 35"/>
                <a:gd name="T30" fmla="*/ 48 w 58"/>
                <a:gd name="T31" fmla="*/ 14 h 35"/>
                <a:gd name="T32" fmla="*/ 51 w 58"/>
                <a:gd name="T33" fmla="*/ 17 h 35"/>
                <a:gd name="T34" fmla="*/ 54 w 58"/>
                <a:gd name="T35" fmla="*/ 20 h 35"/>
                <a:gd name="T36" fmla="*/ 54 w 58"/>
                <a:gd name="T37" fmla="*/ 23 h 35"/>
                <a:gd name="T38" fmla="*/ 54 w 58"/>
                <a:gd name="T39" fmla="*/ 25 h 35"/>
                <a:gd name="T40" fmla="*/ 57 w 58"/>
                <a:gd name="T41" fmla="*/ 25 h 35"/>
                <a:gd name="T42" fmla="*/ 57 w 58"/>
                <a:gd name="T43" fmla="*/ 28 h 35"/>
                <a:gd name="T44" fmla="*/ 57 w 58"/>
                <a:gd name="T45" fmla="*/ 32 h 35"/>
                <a:gd name="T46" fmla="*/ 57 w 58"/>
                <a:gd name="T47" fmla="*/ 34 h 35"/>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58"/>
                <a:gd name="T73" fmla="*/ 0 h 35"/>
                <a:gd name="T74" fmla="*/ 58 w 58"/>
                <a:gd name="T75" fmla="*/ 35 h 35"/>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58" h="35">
                  <a:moveTo>
                    <a:pt x="0" y="0"/>
                  </a:moveTo>
                  <a:lnTo>
                    <a:pt x="3" y="0"/>
                  </a:lnTo>
                  <a:lnTo>
                    <a:pt x="8" y="0"/>
                  </a:lnTo>
                  <a:lnTo>
                    <a:pt x="11" y="0"/>
                  </a:lnTo>
                  <a:lnTo>
                    <a:pt x="14" y="0"/>
                  </a:lnTo>
                  <a:lnTo>
                    <a:pt x="20" y="0"/>
                  </a:lnTo>
                  <a:lnTo>
                    <a:pt x="22" y="3"/>
                  </a:lnTo>
                  <a:lnTo>
                    <a:pt x="25" y="3"/>
                  </a:lnTo>
                  <a:lnTo>
                    <a:pt x="28" y="3"/>
                  </a:lnTo>
                  <a:lnTo>
                    <a:pt x="31" y="3"/>
                  </a:lnTo>
                  <a:lnTo>
                    <a:pt x="34" y="6"/>
                  </a:lnTo>
                  <a:lnTo>
                    <a:pt x="37" y="6"/>
                  </a:lnTo>
                  <a:lnTo>
                    <a:pt x="40" y="8"/>
                  </a:lnTo>
                  <a:lnTo>
                    <a:pt x="42" y="8"/>
                  </a:lnTo>
                  <a:lnTo>
                    <a:pt x="45" y="12"/>
                  </a:lnTo>
                  <a:lnTo>
                    <a:pt x="48" y="14"/>
                  </a:lnTo>
                  <a:lnTo>
                    <a:pt x="51" y="17"/>
                  </a:lnTo>
                  <a:lnTo>
                    <a:pt x="54" y="20"/>
                  </a:lnTo>
                  <a:lnTo>
                    <a:pt x="54" y="23"/>
                  </a:lnTo>
                  <a:lnTo>
                    <a:pt x="54" y="25"/>
                  </a:lnTo>
                  <a:lnTo>
                    <a:pt x="57" y="25"/>
                  </a:lnTo>
                  <a:lnTo>
                    <a:pt x="57" y="28"/>
                  </a:lnTo>
                  <a:lnTo>
                    <a:pt x="57" y="32"/>
                  </a:lnTo>
                  <a:lnTo>
                    <a:pt x="57" y="34"/>
                  </a:lnTo>
                </a:path>
              </a:pathLst>
            </a:custGeom>
            <a:noFill/>
            <a:ln w="12700" cap="rnd" cmpd="sng">
              <a:solidFill>
                <a:srgbClr val="000000"/>
              </a:solidFill>
              <a:prstDash val="solid"/>
              <a:round/>
              <a:headEnd type="none" w="med" len="med"/>
              <a:tailEnd type="none" w="med" len="med"/>
            </a:ln>
          </p:spPr>
          <p:txBody>
            <a:bodyPr/>
            <a:lstStyle/>
            <a:p>
              <a:endParaRPr lang="en-US"/>
            </a:p>
          </p:txBody>
        </p:sp>
        <p:sp>
          <p:nvSpPr>
            <p:cNvPr id="84124" name="Rectangle 156"/>
            <p:cNvSpPr>
              <a:spLocks noChangeArrowheads="1"/>
            </p:cNvSpPr>
            <p:nvPr/>
          </p:nvSpPr>
          <p:spPr bwMode="auto">
            <a:xfrm>
              <a:off x="1557" y="104"/>
              <a:ext cx="2549" cy="348"/>
            </a:xfrm>
            <a:prstGeom prst="rect">
              <a:avLst/>
            </a:prstGeom>
            <a:noFill/>
            <a:ln w="12700">
              <a:noFill/>
              <a:miter lim="800000"/>
              <a:headEnd/>
              <a:tailEnd/>
            </a:ln>
            <a:effectLst/>
          </p:spPr>
          <p:txBody>
            <a:bodyPr wrap="none" lIns="90462" tIns="44437" rIns="90462" bIns="44437">
              <a:spAutoFit/>
            </a:bodyPr>
            <a:lstStyle/>
            <a:p>
              <a:pPr>
                <a:defRPr/>
              </a:pPr>
              <a:r>
                <a:rPr lang="en-US" sz="2400">
                  <a:solidFill>
                    <a:srgbClr val="714400"/>
                  </a:solidFill>
                  <a:effectLst>
                    <a:outerShdw blurRad="38100" dist="38100" dir="2700000" algn="tl">
                      <a:srgbClr val="000000"/>
                    </a:outerShdw>
                  </a:effectLst>
                </a:rPr>
                <a:t>General System Diagram of</a:t>
              </a:r>
            </a:p>
          </p:txBody>
        </p:sp>
        <p:sp>
          <p:nvSpPr>
            <p:cNvPr id="84125" name="Rectangle 157"/>
            <p:cNvSpPr>
              <a:spLocks noChangeArrowheads="1"/>
            </p:cNvSpPr>
            <p:nvPr/>
          </p:nvSpPr>
          <p:spPr bwMode="auto">
            <a:xfrm>
              <a:off x="1065" y="323"/>
              <a:ext cx="3531" cy="349"/>
            </a:xfrm>
            <a:prstGeom prst="rect">
              <a:avLst/>
            </a:prstGeom>
            <a:noFill/>
            <a:ln w="12700">
              <a:noFill/>
              <a:miter lim="800000"/>
              <a:headEnd/>
              <a:tailEnd/>
            </a:ln>
            <a:effectLst/>
          </p:spPr>
          <p:txBody>
            <a:bodyPr wrap="none" lIns="90462" tIns="44437" rIns="90462" bIns="44437">
              <a:spAutoFit/>
            </a:bodyPr>
            <a:lstStyle/>
            <a:p>
              <a:pPr>
                <a:defRPr/>
              </a:pPr>
              <a:r>
                <a:rPr lang="en-US" sz="2400">
                  <a:solidFill>
                    <a:srgbClr val="714400"/>
                  </a:solidFill>
                  <a:effectLst>
                    <a:outerShdw blurRad="38100" dist="38100" dir="2700000" algn="tl">
                      <a:srgbClr val="000000"/>
                    </a:outerShdw>
                  </a:effectLst>
                </a:rPr>
                <a:t>Palo Verde Nuclear Generating Station</a:t>
              </a:r>
            </a:p>
          </p:txBody>
        </p:sp>
        <p:sp>
          <p:nvSpPr>
            <p:cNvPr id="12448" name="Freeform 158"/>
            <p:cNvSpPr>
              <a:spLocks/>
            </p:cNvSpPr>
            <p:nvPr/>
          </p:nvSpPr>
          <p:spPr bwMode="auto">
            <a:xfrm>
              <a:off x="4656" y="2336"/>
              <a:ext cx="256" cy="205"/>
            </a:xfrm>
            <a:custGeom>
              <a:avLst/>
              <a:gdLst>
                <a:gd name="T0" fmla="*/ 0 w 256"/>
                <a:gd name="T1" fmla="*/ 165 h 205"/>
                <a:gd name="T2" fmla="*/ 0 w 256"/>
                <a:gd name="T3" fmla="*/ 204 h 205"/>
                <a:gd name="T4" fmla="*/ 255 w 256"/>
                <a:gd name="T5" fmla="*/ 204 h 205"/>
                <a:gd name="T6" fmla="*/ 255 w 256"/>
                <a:gd name="T7" fmla="*/ 0 h 205"/>
                <a:gd name="T8" fmla="*/ 231 w 256"/>
                <a:gd name="T9" fmla="*/ 0 h 205"/>
                <a:gd name="T10" fmla="*/ 211 w 256"/>
                <a:gd name="T11" fmla="*/ 6 h 205"/>
                <a:gd name="T12" fmla="*/ 189 w 256"/>
                <a:gd name="T13" fmla="*/ 16 h 205"/>
                <a:gd name="T14" fmla="*/ 177 w 256"/>
                <a:gd name="T15" fmla="*/ 42 h 205"/>
                <a:gd name="T16" fmla="*/ 175 w 256"/>
                <a:gd name="T17" fmla="*/ 64 h 205"/>
                <a:gd name="T18" fmla="*/ 169 w 256"/>
                <a:gd name="T19" fmla="*/ 72 h 205"/>
                <a:gd name="T20" fmla="*/ 0 w 256"/>
                <a:gd name="T21" fmla="*/ 72 h 205"/>
                <a:gd name="T22" fmla="*/ 0 w 256"/>
                <a:gd name="T23" fmla="*/ 165 h 205"/>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56"/>
                <a:gd name="T37" fmla="*/ 0 h 205"/>
                <a:gd name="T38" fmla="*/ 256 w 256"/>
                <a:gd name="T39" fmla="*/ 205 h 205"/>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56" h="205">
                  <a:moveTo>
                    <a:pt x="0" y="165"/>
                  </a:moveTo>
                  <a:lnTo>
                    <a:pt x="0" y="204"/>
                  </a:lnTo>
                  <a:lnTo>
                    <a:pt x="255" y="204"/>
                  </a:lnTo>
                  <a:lnTo>
                    <a:pt x="255" y="0"/>
                  </a:lnTo>
                  <a:lnTo>
                    <a:pt x="231" y="0"/>
                  </a:lnTo>
                  <a:lnTo>
                    <a:pt x="211" y="6"/>
                  </a:lnTo>
                  <a:lnTo>
                    <a:pt x="189" y="16"/>
                  </a:lnTo>
                  <a:lnTo>
                    <a:pt x="177" y="42"/>
                  </a:lnTo>
                  <a:lnTo>
                    <a:pt x="175" y="64"/>
                  </a:lnTo>
                  <a:lnTo>
                    <a:pt x="169" y="72"/>
                  </a:lnTo>
                  <a:lnTo>
                    <a:pt x="0" y="72"/>
                  </a:lnTo>
                  <a:lnTo>
                    <a:pt x="0" y="165"/>
                  </a:lnTo>
                </a:path>
              </a:pathLst>
            </a:custGeom>
            <a:solidFill>
              <a:srgbClr val="FF3FFF"/>
            </a:solidFill>
            <a:ln w="12700" cap="rnd" cmpd="sng">
              <a:noFill/>
              <a:prstDash val="solid"/>
              <a:round/>
              <a:headEnd type="none" w="med" len="med"/>
              <a:tailEnd type="none" w="med" len="med"/>
            </a:ln>
          </p:spPr>
          <p:txBody>
            <a:bodyPr/>
            <a:lstStyle/>
            <a:p>
              <a:endParaRPr lang="en-US"/>
            </a:p>
          </p:txBody>
        </p:sp>
        <p:sp>
          <p:nvSpPr>
            <p:cNvPr id="12449" name="Line 159"/>
            <p:cNvSpPr>
              <a:spLocks noChangeShapeType="1"/>
            </p:cNvSpPr>
            <p:nvPr/>
          </p:nvSpPr>
          <p:spPr bwMode="auto">
            <a:xfrm flipV="1">
              <a:off x="4890" y="1194"/>
              <a:ext cx="0" cy="590"/>
            </a:xfrm>
            <a:prstGeom prst="line">
              <a:avLst/>
            </a:prstGeom>
            <a:noFill/>
            <a:ln w="12700">
              <a:solidFill>
                <a:srgbClr val="000000"/>
              </a:solidFill>
              <a:round/>
              <a:headEnd/>
              <a:tailEnd/>
            </a:ln>
          </p:spPr>
          <p:txBody>
            <a:bodyPr wrap="none" anchor="ctr"/>
            <a:lstStyle/>
            <a:p>
              <a:endParaRPr lang="en-US"/>
            </a:p>
          </p:txBody>
        </p:sp>
        <p:sp>
          <p:nvSpPr>
            <p:cNvPr id="12450" name="Freeform 160"/>
            <p:cNvSpPr>
              <a:spLocks/>
            </p:cNvSpPr>
            <p:nvPr/>
          </p:nvSpPr>
          <p:spPr bwMode="auto">
            <a:xfrm>
              <a:off x="4836" y="2333"/>
              <a:ext cx="78" cy="76"/>
            </a:xfrm>
            <a:custGeom>
              <a:avLst/>
              <a:gdLst>
                <a:gd name="T0" fmla="*/ 0 w 78"/>
                <a:gd name="T1" fmla="*/ 75 h 76"/>
                <a:gd name="T2" fmla="*/ 0 w 78"/>
                <a:gd name="T3" fmla="*/ 69 h 76"/>
                <a:gd name="T4" fmla="*/ 0 w 78"/>
                <a:gd name="T5" fmla="*/ 63 h 76"/>
                <a:gd name="T6" fmla="*/ 0 w 78"/>
                <a:gd name="T7" fmla="*/ 60 h 76"/>
                <a:gd name="T8" fmla="*/ 0 w 78"/>
                <a:gd name="T9" fmla="*/ 55 h 76"/>
                <a:gd name="T10" fmla="*/ 3 w 78"/>
                <a:gd name="T11" fmla="*/ 52 h 76"/>
                <a:gd name="T12" fmla="*/ 3 w 78"/>
                <a:gd name="T13" fmla="*/ 46 h 76"/>
                <a:gd name="T14" fmla="*/ 3 w 78"/>
                <a:gd name="T15" fmla="*/ 43 h 76"/>
                <a:gd name="T16" fmla="*/ 6 w 78"/>
                <a:gd name="T17" fmla="*/ 37 h 76"/>
                <a:gd name="T18" fmla="*/ 9 w 78"/>
                <a:gd name="T19" fmla="*/ 35 h 76"/>
                <a:gd name="T20" fmla="*/ 9 w 78"/>
                <a:gd name="T21" fmla="*/ 32 h 76"/>
                <a:gd name="T22" fmla="*/ 12 w 78"/>
                <a:gd name="T23" fmla="*/ 29 h 76"/>
                <a:gd name="T24" fmla="*/ 15 w 78"/>
                <a:gd name="T25" fmla="*/ 26 h 76"/>
                <a:gd name="T26" fmla="*/ 18 w 78"/>
                <a:gd name="T27" fmla="*/ 20 h 76"/>
                <a:gd name="T28" fmla="*/ 20 w 78"/>
                <a:gd name="T29" fmla="*/ 20 h 76"/>
                <a:gd name="T30" fmla="*/ 23 w 78"/>
                <a:gd name="T31" fmla="*/ 17 h 76"/>
                <a:gd name="T32" fmla="*/ 26 w 78"/>
                <a:gd name="T33" fmla="*/ 15 h 76"/>
                <a:gd name="T34" fmla="*/ 29 w 78"/>
                <a:gd name="T35" fmla="*/ 12 h 76"/>
                <a:gd name="T36" fmla="*/ 35 w 78"/>
                <a:gd name="T37" fmla="*/ 9 h 76"/>
                <a:gd name="T38" fmla="*/ 38 w 78"/>
                <a:gd name="T39" fmla="*/ 9 h 76"/>
                <a:gd name="T40" fmla="*/ 40 w 78"/>
                <a:gd name="T41" fmla="*/ 6 h 76"/>
                <a:gd name="T42" fmla="*/ 46 w 78"/>
                <a:gd name="T43" fmla="*/ 6 h 76"/>
                <a:gd name="T44" fmla="*/ 52 w 78"/>
                <a:gd name="T45" fmla="*/ 3 h 76"/>
                <a:gd name="T46" fmla="*/ 55 w 78"/>
                <a:gd name="T47" fmla="*/ 3 h 76"/>
                <a:gd name="T48" fmla="*/ 60 w 78"/>
                <a:gd name="T49" fmla="*/ 3 h 76"/>
                <a:gd name="T50" fmla="*/ 66 w 78"/>
                <a:gd name="T51" fmla="*/ 0 h 76"/>
                <a:gd name="T52" fmla="*/ 72 w 78"/>
                <a:gd name="T53" fmla="*/ 0 h 76"/>
                <a:gd name="T54" fmla="*/ 77 w 78"/>
                <a:gd name="T55" fmla="*/ 0 h 7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78"/>
                <a:gd name="T85" fmla="*/ 0 h 76"/>
                <a:gd name="T86" fmla="*/ 78 w 78"/>
                <a:gd name="T87" fmla="*/ 76 h 7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78" h="76">
                  <a:moveTo>
                    <a:pt x="0" y="75"/>
                  </a:moveTo>
                  <a:lnTo>
                    <a:pt x="0" y="69"/>
                  </a:lnTo>
                  <a:lnTo>
                    <a:pt x="0" y="63"/>
                  </a:lnTo>
                  <a:lnTo>
                    <a:pt x="0" y="60"/>
                  </a:lnTo>
                  <a:lnTo>
                    <a:pt x="0" y="55"/>
                  </a:lnTo>
                  <a:lnTo>
                    <a:pt x="3" y="52"/>
                  </a:lnTo>
                  <a:lnTo>
                    <a:pt x="3" y="46"/>
                  </a:lnTo>
                  <a:lnTo>
                    <a:pt x="3" y="43"/>
                  </a:lnTo>
                  <a:lnTo>
                    <a:pt x="6" y="37"/>
                  </a:lnTo>
                  <a:lnTo>
                    <a:pt x="9" y="35"/>
                  </a:lnTo>
                  <a:lnTo>
                    <a:pt x="9" y="32"/>
                  </a:lnTo>
                  <a:lnTo>
                    <a:pt x="12" y="29"/>
                  </a:lnTo>
                  <a:lnTo>
                    <a:pt x="15" y="26"/>
                  </a:lnTo>
                  <a:lnTo>
                    <a:pt x="18" y="20"/>
                  </a:lnTo>
                  <a:lnTo>
                    <a:pt x="20" y="20"/>
                  </a:lnTo>
                  <a:lnTo>
                    <a:pt x="23" y="17"/>
                  </a:lnTo>
                  <a:lnTo>
                    <a:pt x="26" y="15"/>
                  </a:lnTo>
                  <a:lnTo>
                    <a:pt x="29" y="12"/>
                  </a:lnTo>
                  <a:lnTo>
                    <a:pt x="35" y="9"/>
                  </a:lnTo>
                  <a:lnTo>
                    <a:pt x="38" y="9"/>
                  </a:lnTo>
                  <a:lnTo>
                    <a:pt x="40" y="6"/>
                  </a:lnTo>
                  <a:lnTo>
                    <a:pt x="46" y="6"/>
                  </a:lnTo>
                  <a:lnTo>
                    <a:pt x="52" y="3"/>
                  </a:lnTo>
                  <a:lnTo>
                    <a:pt x="55" y="3"/>
                  </a:lnTo>
                  <a:lnTo>
                    <a:pt x="60" y="3"/>
                  </a:lnTo>
                  <a:lnTo>
                    <a:pt x="66" y="0"/>
                  </a:lnTo>
                  <a:lnTo>
                    <a:pt x="72" y="0"/>
                  </a:lnTo>
                  <a:lnTo>
                    <a:pt x="77" y="0"/>
                  </a:lnTo>
                </a:path>
              </a:pathLst>
            </a:custGeom>
            <a:noFill/>
            <a:ln w="12700" cap="rnd" cmpd="sng">
              <a:solidFill>
                <a:srgbClr val="000000"/>
              </a:solidFill>
              <a:prstDash val="solid"/>
              <a:round/>
              <a:headEnd type="none" w="med" len="med"/>
              <a:tailEnd type="none" w="med" len="med"/>
            </a:ln>
          </p:spPr>
          <p:txBody>
            <a:bodyPr/>
            <a:lstStyle/>
            <a:p>
              <a:endParaRPr lang="en-US"/>
            </a:p>
          </p:txBody>
        </p:sp>
        <p:sp>
          <p:nvSpPr>
            <p:cNvPr id="12451" name="Line 161"/>
            <p:cNvSpPr>
              <a:spLocks noChangeShapeType="1"/>
            </p:cNvSpPr>
            <p:nvPr/>
          </p:nvSpPr>
          <p:spPr bwMode="auto">
            <a:xfrm>
              <a:off x="4913" y="2337"/>
              <a:ext cx="0" cy="203"/>
            </a:xfrm>
            <a:prstGeom prst="line">
              <a:avLst/>
            </a:prstGeom>
            <a:noFill/>
            <a:ln w="12700">
              <a:solidFill>
                <a:srgbClr val="000000"/>
              </a:solidFill>
              <a:round/>
              <a:headEnd/>
              <a:tailEnd/>
            </a:ln>
          </p:spPr>
          <p:txBody>
            <a:bodyPr wrap="none" anchor="ctr"/>
            <a:lstStyle/>
            <a:p>
              <a:endParaRPr lang="en-US"/>
            </a:p>
          </p:txBody>
        </p:sp>
        <p:sp>
          <p:nvSpPr>
            <p:cNvPr id="12452" name="Rectangle 162"/>
            <p:cNvSpPr>
              <a:spLocks noChangeArrowheads="1"/>
            </p:cNvSpPr>
            <p:nvPr/>
          </p:nvSpPr>
          <p:spPr bwMode="auto">
            <a:xfrm>
              <a:off x="4644" y="2429"/>
              <a:ext cx="263" cy="127"/>
            </a:xfrm>
            <a:prstGeom prst="rect">
              <a:avLst/>
            </a:prstGeom>
            <a:noFill/>
            <a:ln w="12700">
              <a:noFill/>
              <a:miter lim="800000"/>
              <a:headEnd/>
              <a:tailEnd/>
            </a:ln>
          </p:spPr>
          <p:txBody>
            <a:bodyPr wrap="none" lIns="90462" tIns="44437" rIns="90462" bIns="44437">
              <a:spAutoFit/>
            </a:bodyPr>
            <a:lstStyle/>
            <a:p>
              <a:r>
                <a:rPr lang="en-US" sz="500">
                  <a:solidFill>
                    <a:srgbClr val="FFFF00"/>
                  </a:solidFill>
                  <a:latin typeface="Arial Narrow" pitchFamily="34" charset="0"/>
                </a:rPr>
                <a:t>Generator</a:t>
              </a:r>
            </a:p>
          </p:txBody>
        </p:sp>
        <p:sp>
          <p:nvSpPr>
            <p:cNvPr id="12453" name="Freeform 163"/>
            <p:cNvSpPr>
              <a:spLocks/>
            </p:cNvSpPr>
            <p:nvPr/>
          </p:nvSpPr>
          <p:spPr bwMode="auto">
            <a:xfrm>
              <a:off x="4018" y="2590"/>
              <a:ext cx="157" cy="82"/>
            </a:xfrm>
            <a:custGeom>
              <a:avLst/>
              <a:gdLst>
                <a:gd name="T0" fmla="*/ 0 w 157"/>
                <a:gd name="T1" fmla="*/ 81 h 82"/>
                <a:gd name="T2" fmla="*/ 0 w 157"/>
                <a:gd name="T3" fmla="*/ 0 h 82"/>
                <a:gd name="T4" fmla="*/ 156 w 157"/>
                <a:gd name="T5" fmla="*/ 0 h 82"/>
                <a:gd name="T6" fmla="*/ 156 w 157"/>
                <a:gd name="T7" fmla="*/ 81 h 82"/>
                <a:gd name="T8" fmla="*/ 0 w 157"/>
                <a:gd name="T9" fmla="*/ 81 h 82"/>
                <a:gd name="T10" fmla="*/ 0 60000 65536"/>
                <a:gd name="T11" fmla="*/ 0 60000 65536"/>
                <a:gd name="T12" fmla="*/ 0 60000 65536"/>
                <a:gd name="T13" fmla="*/ 0 60000 65536"/>
                <a:gd name="T14" fmla="*/ 0 60000 65536"/>
                <a:gd name="T15" fmla="*/ 0 w 157"/>
                <a:gd name="T16" fmla="*/ 0 h 82"/>
                <a:gd name="T17" fmla="*/ 157 w 157"/>
                <a:gd name="T18" fmla="*/ 82 h 82"/>
              </a:gdLst>
              <a:ahLst/>
              <a:cxnLst>
                <a:cxn ang="T10">
                  <a:pos x="T0" y="T1"/>
                </a:cxn>
                <a:cxn ang="T11">
                  <a:pos x="T2" y="T3"/>
                </a:cxn>
                <a:cxn ang="T12">
                  <a:pos x="T4" y="T5"/>
                </a:cxn>
                <a:cxn ang="T13">
                  <a:pos x="T6" y="T7"/>
                </a:cxn>
                <a:cxn ang="T14">
                  <a:pos x="T8" y="T9"/>
                </a:cxn>
              </a:cxnLst>
              <a:rect l="T15" t="T16" r="T17" b="T18"/>
              <a:pathLst>
                <a:path w="157" h="82">
                  <a:moveTo>
                    <a:pt x="0" y="81"/>
                  </a:moveTo>
                  <a:lnTo>
                    <a:pt x="0" y="0"/>
                  </a:lnTo>
                  <a:lnTo>
                    <a:pt x="156" y="0"/>
                  </a:lnTo>
                  <a:lnTo>
                    <a:pt x="156" y="81"/>
                  </a:lnTo>
                  <a:lnTo>
                    <a:pt x="0" y="81"/>
                  </a:lnTo>
                </a:path>
              </a:pathLst>
            </a:custGeom>
            <a:solidFill>
              <a:srgbClr val="BF3FFF"/>
            </a:solidFill>
            <a:ln w="12700" cap="rnd" cmpd="sng">
              <a:noFill/>
              <a:prstDash val="solid"/>
              <a:round/>
              <a:headEnd type="none" w="med" len="med"/>
              <a:tailEnd type="none" w="med" len="med"/>
            </a:ln>
          </p:spPr>
          <p:txBody>
            <a:bodyPr/>
            <a:lstStyle/>
            <a:p>
              <a:endParaRPr lang="en-US"/>
            </a:p>
          </p:txBody>
        </p:sp>
        <p:sp>
          <p:nvSpPr>
            <p:cNvPr id="12454" name="Freeform 164"/>
            <p:cNvSpPr>
              <a:spLocks/>
            </p:cNvSpPr>
            <p:nvPr/>
          </p:nvSpPr>
          <p:spPr bwMode="auto">
            <a:xfrm>
              <a:off x="4231" y="2590"/>
              <a:ext cx="167" cy="82"/>
            </a:xfrm>
            <a:custGeom>
              <a:avLst/>
              <a:gdLst>
                <a:gd name="T0" fmla="*/ 0 w 167"/>
                <a:gd name="T1" fmla="*/ 81 h 82"/>
                <a:gd name="T2" fmla="*/ 0 w 167"/>
                <a:gd name="T3" fmla="*/ 0 h 82"/>
                <a:gd name="T4" fmla="*/ 166 w 167"/>
                <a:gd name="T5" fmla="*/ 0 h 82"/>
                <a:gd name="T6" fmla="*/ 166 w 167"/>
                <a:gd name="T7" fmla="*/ 81 h 82"/>
                <a:gd name="T8" fmla="*/ 0 w 167"/>
                <a:gd name="T9" fmla="*/ 81 h 82"/>
                <a:gd name="T10" fmla="*/ 0 60000 65536"/>
                <a:gd name="T11" fmla="*/ 0 60000 65536"/>
                <a:gd name="T12" fmla="*/ 0 60000 65536"/>
                <a:gd name="T13" fmla="*/ 0 60000 65536"/>
                <a:gd name="T14" fmla="*/ 0 60000 65536"/>
                <a:gd name="T15" fmla="*/ 0 w 167"/>
                <a:gd name="T16" fmla="*/ 0 h 82"/>
                <a:gd name="T17" fmla="*/ 167 w 167"/>
                <a:gd name="T18" fmla="*/ 82 h 82"/>
              </a:gdLst>
              <a:ahLst/>
              <a:cxnLst>
                <a:cxn ang="T10">
                  <a:pos x="T0" y="T1"/>
                </a:cxn>
                <a:cxn ang="T11">
                  <a:pos x="T2" y="T3"/>
                </a:cxn>
                <a:cxn ang="T12">
                  <a:pos x="T4" y="T5"/>
                </a:cxn>
                <a:cxn ang="T13">
                  <a:pos x="T6" y="T7"/>
                </a:cxn>
                <a:cxn ang="T14">
                  <a:pos x="T8" y="T9"/>
                </a:cxn>
              </a:cxnLst>
              <a:rect l="T15" t="T16" r="T17" b="T18"/>
              <a:pathLst>
                <a:path w="167" h="82">
                  <a:moveTo>
                    <a:pt x="0" y="81"/>
                  </a:moveTo>
                  <a:lnTo>
                    <a:pt x="0" y="0"/>
                  </a:lnTo>
                  <a:lnTo>
                    <a:pt x="166" y="0"/>
                  </a:lnTo>
                  <a:lnTo>
                    <a:pt x="166" y="81"/>
                  </a:lnTo>
                  <a:lnTo>
                    <a:pt x="0" y="81"/>
                  </a:lnTo>
                </a:path>
              </a:pathLst>
            </a:custGeom>
            <a:solidFill>
              <a:srgbClr val="BF3FFF"/>
            </a:solidFill>
            <a:ln w="12700" cap="rnd" cmpd="sng">
              <a:noFill/>
              <a:prstDash val="solid"/>
              <a:round/>
              <a:headEnd type="none" w="med" len="med"/>
              <a:tailEnd type="none" w="med" len="med"/>
            </a:ln>
          </p:spPr>
          <p:txBody>
            <a:bodyPr/>
            <a:lstStyle/>
            <a:p>
              <a:endParaRPr lang="en-US"/>
            </a:p>
          </p:txBody>
        </p:sp>
        <p:sp>
          <p:nvSpPr>
            <p:cNvPr id="12455" name="Freeform 165"/>
            <p:cNvSpPr>
              <a:spLocks/>
            </p:cNvSpPr>
            <p:nvPr/>
          </p:nvSpPr>
          <p:spPr bwMode="auto">
            <a:xfrm>
              <a:off x="4444" y="2590"/>
              <a:ext cx="151" cy="82"/>
            </a:xfrm>
            <a:custGeom>
              <a:avLst/>
              <a:gdLst>
                <a:gd name="T0" fmla="*/ 0 w 151"/>
                <a:gd name="T1" fmla="*/ 81 h 82"/>
                <a:gd name="T2" fmla="*/ 0 w 151"/>
                <a:gd name="T3" fmla="*/ 0 h 82"/>
                <a:gd name="T4" fmla="*/ 150 w 151"/>
                <a:gd name="T5" fmla="*/ 0 h 82"/>
                <a:gd name="T6" fmla="*/ 150 w 151"/>
                <a:gd name="T7" fmla="*/ 81 h 82"/>
                <a:gd name="T8" fmla="*/ 0 w 151"/>
                <a:gd name="T9" fmla="*/ 81 h 82"/>
                <a:gd name="T10" fmla="*/ 0 60000 65536"/>
                <a:gd name="T11" fmla="*/ 0 60000 65536"/>
                <a:gd name="T12" fmla="*/ 0 60000 65536"/>
                <a:gd name="T13" fmla="*/ 0 60000 65536"/>
                <a:gd name="T14" fmla="*/ 0 60000 65536"/>
                <a:gd name="T15" fmla="*/ 0 w 151"/>
                <a:gd name="T16" fmla="*/ 0 h 82"/>
                <a:gd name="T17" fmla="*/ 151 w 151"/>
                <a:gd name="T18" fmla="*/ 82 h 82"/>
              </a:gdLst>
              <a:ahLst/>
              <a:cxnLst>
                <a:cxn ang="T10">
                  <a:pos x="T0" y="T1"/>
                </a:cxn>
                <a:cxn ang="T11">
                  <a:pos x="T2" y="T3"/>
                </a:cxn>
                <a:cxn ang="T12">
                  <a:pos x="T4" y="T5"/>
                </a:cxn>
                <a:cxn ang="T13">
                  <a:pos x="T6" y="T7"/>
                </a:cxn>
                <a:cxn ang="T14">
                  <a:pos x="T8" y="T9"/>
                </a:cxn>
              </a:cxnLst>
              <a:rect l="T15" t="T16" r="T17" b="T18"/>
              <a:pathLst>
                <a:path w="151" h="82">
                  <a:moveTo>
                    <a:pt x="0" y="81"/>
                  </a:moveTo>
                  <a:lnTo>
                    <a:pt x="0" y="0"/>
                  </a:lnTo>
                  <a:lnTo>
                    <a:pt x="150" y="0"/>
                  </a:lnTo>
                  <a:lnTo>
                    <a:pt x="150" y="81"/>
                  </a:lnTo>
                  <a:lnTo>
                    <a:pt x="0" y="81"/>
                  </a:lnTo>
                </a:path>
              </a:pathLst>
            </a:custGeom>
            <a:solidFill>
              <a:srgbClr val="BF3FFF"/>
            </a:solidFill>
            <a:ln w="12700" cap="rnd" cmpd="sng">
              <a:noFill/>
              <a:prstDash val="solid"/>
              <a:round/>
              <a:headEnd type="none" w="med" len="med"/>
              <a:tailEnd type="none" w="med" len="med"/>
            </a:ln>
          </p:spPr>
          <p:txBody>
            <a:bodyPr/>
            <a:lstStyle/>
            <a:p>
              <a:endParaRPr lang="en-US"/>
            </a:p>
          </p:txBody>
        </p:sp>
        <p:sp>
          <p:nvSpPr>
            <p:cNvPr id="12456" name="Line 166"/>
            <p:cNvSpPr>
              <a:spLocks noChangeShapeType="1"/>
            </p:cNvSpPr>
            <p:nvPr/>
          </p:nvSpPr>
          <p:spPr bwMode="auto">
            <a:xfrm flipV="1">
              <a:off x="4309" y="2027"/>
              <a:ext cx="0" cy="51"/>
            </a:xfrm>
            <a:prstGeom prst="line">
              <a:avLst/>
            </a:prstGeom>
            <a:noFill/>
            <a:ln w="12700">
              <a:solidFill>
                <a:srgbClr val="000000"/>
              </a:solidFill>
              <a:round/>
              <a:headEnd/>
              <a:tailEnd/>
            </a:ln>
          </p:spPr>
          <p:txBody>
            <a:bodyPr wrap="none" anchor="ctr"/>
            <a:lstStyle/>
            <a:p>
              <a:endParaRPr lang="en-US"/>
            </a:p>
          </p:txBody>
        </p:sp>
        <p:sp>
          <p:nvSpPr>
            <p:cNvPr id="12457" name="Freeform 167"/>
            <p:cNvSpPr>
              <a:spLocks/>
            </p:cNvSpPr>
            <p:nvPr/>
          </p:nvSpPr>
          <p:spPr bwMode="auto">
            <a:xfrm>
              <a:off x="4486" y="2336"/>
              <a:ext cx="32" cy="21"/>
            </a:xfrm>
            <a:custGeom>
              <a:avLst/>
              <a:gdLst>
                <a:gd name="T0" fmla="*/ 31 w 32"/>
                <a:gd name="T1" fmla="*/ 20 h 21"/>
                <a:gd name="T2" fmla="*/ 31 w 32"/>
                <a:gd name="T3" fmla="*/ 17 h 21"/>
                <a:gd name="T4" fmla="*/ 31 w 32"/>
                <a:gd name="T5" fmla="*/ 14 h 21"/>
                <a:gd name="T6" fmla="*/ 28 w 32"/>
                <a:gd name="T7" fmla="*/ 12 h 21"/>
                <a:gd name="T8" fmla="*/ 28 w 32"/>
                <a:gd name="T9" fmla="*/ 9 h 21"/>
                <a:gd name="T10" fmla="*/ 25 w 32"/>
                <a:gd name="T11" fmla="*/ 9 h 21"/>
                <a:gd name="T12" fmla="*/ 25 w 32"/>
                <a:gd name="T13" fmla="*/ 6 h 21"/>
                <a:gd name="T14" fmla="*/ 22 w 32"/>
                <a:gd name="T15" fmla="*/ 6 h 21"/>
                <a:gd name="T16" fmla="*/ 22 w 32"/>
                <a:gd name="T17" fmla="*/ 3 h 21"/>
                <a:gd name="T18" fmla="*/ 20 w 32"/>
                <a:gd name="T19" fmla="*/ 3 h 21"/>
                <a:gd name="T20" fmla="*/ 17 w 32"/>
                <a:gd name="T21" fmla="*/ 3 h 21"/>
                <a:gd name="T22" fmla="*/ 14 w 32"/>
                <a:gd name="T23" fmla="*/ 0 h 21"/>
                <a:gd name="T24" fmla="*/ 11 w 32"/>
                <a:gd name="T25" fmla="*/ 0 h 21"/>
                <a:gd name="T26" fmla="*/ 8 w 32"/>
                <a:gd name="T27" fmla="*/ 0 h 21"/>
                <a:gd name="T28" fmla="*/ 5 w 32"/>
                <a:gd name="T29" fmla="*/ 0 h 21"/>
                <a:gd name="T30" fmla="*/ 3 w 32"/>
                <a:gd name="T31" fmla="*/ 0 h 21"/>
                <a:gd name="T32" fmla="*/ 0 w 32"/>
                <a:gd name="T33" fmla="*/ 0 h 21"/>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32"/>
                <a:gd name="T52" fmla="*/ 0 h 21"/>
                <a:gd name="T53" fmla="*/ 32 w 32"/>
                <a:gd name="T54" fmla="*/ 21 h 21"/>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32" h="21">
                  <a:moveTo>
                    <a:pt x="31" y="20"/>
                  </a:moveTo>
                  <a:lnTo>
                    <a:pt x="31" y="17"/>
                  </a:lnTo>
                  <a:lnTo>
                    <a:pt x="31" y="14"/>
                  </a:lnTo>
                  <a:lnTo>
                    <a:pt x="28" y="12"/>
                  </a:lnTo>
                  <a:lnTo>
                    <a:pt x="28" y="9"/>
                  </a:lnTo>
                  <a:lnTo>
                    <a:pt x="25" y="9"/>
                  </a:lnTo>
                  <a:lnTo>
                    <a:pt x="25" y="6"/>
                  </a:lnTo>
                  <a:lnTo>
                    <a:pt x="22" y="6"/>
                  </a:lnTo>
                  <a:lnTo>
                    <a:pt x="22" y="3"/>
                  </a:lnTo>
                  <a:lnTo>
                    <a:pt x="20" y="3"/>
                  </a:lnTo>
                  <a:lnTo>
                    <a:pt x="17" y="3"/>
                  </a:lnTo>
                  <a:lnTo>
                    <a:pt x="14" y="0"/>
                  </a:lnTo>
                  <a:lnTo>
                    <a:pt x="11" y="0"/>
                  </a:lnTo>
                  <a:lnTo>
                    <a:pt x="8" y="0"/>
                  </a:lnTo>
                  <a:lnTo>
                    <a:pt x="5" y="0"/>
                  </a:lnTo>
                  <a:lnTo>
                    <a:pt x="3" y="0"/>
                  </a:lnTo>
                  <a:lnTo>
                    <a:pt x="0" y="0"/>
                  </a:lnTo>
                </a:path>
              </a:pathLst>
            </a:custGeom>
            <a:noFill/>
            <a:ln w="12700" cap="rnd" cmpd="sng">
              <a:solidFill>
                <a:srgbClr val="000000"/>
              </a:solidFill>
              <a:prstDash val="solid"/>
              <a:round/>
              <a:headEnd type="none" w="med" len="med"/>
              <a:tailEnd type="none" w="med" len="med"/>
            </a:ln>
          </p:spPr>
          <p:txBody>
            <a:bodyPr/>
            <a:lstStyle/>
            <a:p>
              <a:endParaRPr lang="en-US"/>
            </a:p>
          </p:txBody>
        </p:sp>
        <p:sp>
          <p:nvSpPr>
            <p:cNvPr id="12458" name="Freeform 168"/>
            <p:cNvSpPr>
              <a:spLocks/>
            </p:cNvSpPr>
            <p:nvPr/>
          </p:nvSpPr>
          <p:spPr bwMode="auto">
            <a:xfrm>
              <a:off x="4486" y="2313"/>
              <a:ext cx="52" cy="30"/>
            </a:xfrm>
            <a:custGeom>
              <a:avLst/>
              <a:gdLst>
                <a:gd name="T0" fmla="*/ 51 w 52"/>
                <a:gd name="T1" fmla="*/ 29 h 30"/>
                <a:gd name="T2" fmla="*/ 51 w 52"/>
                <a:gd name="T3" fmla="*/ 26 h 30"/>
                <a:gd name="T4" fmla="*/ 51 w 52"/>
                <a:gd name="T5" fmla="*/ 23 h 30"/>
                <a:gd name="T6" fmla="*/ 51 w 52"/>
                <a:gd name="T7" fmla="*/ 20 h 30"/>
                <a:gd name="T8" fmla="*/ 48 w 52"/>
                <a:gd name="T9" fmla="*/ 20 h 30"/>
                <a:gd name="T10" fmla="*/ 48 w 52"/>
                <a:gd name="T11" fmla="*/ 18 h 30"/>
                <a:gd name="T12" fmla="*/ 48 w 52"/>
                <a:gd name="T13" fmla="*/ 15 h 30"/>
                <a:gd name="T14" fmla="*/ 45 w 52"/>
                <a:gd name="T15" fmla="*/ 15 h 30"/>
                <a:gd name="T16" fmla="*/ 45 w 52"/>
                <a:gd name="T17" fmla="*/ 12 h 30"/>
                <a:gd name="T18" fmla="*/ 42 w 52"/>
                <a:gd name="T19" fmla="*/ 12 h 30"/>
                <a:gd name="T20" fmla="*/ 40 w 52"/>
                <a:gd name="T21" fmla="*/ 9 h 30"/>
                <a:gd name="T22" fmla="*/ 37 w 52"/>
                <a:gd name="T23" fmla="*/ 6 h 30"/>
                <a:gd name="T24" fmla="*/ 34 w 52"/>
                <a:gd name="T25" fmla="*/ 6 h 30"/>
                <a:gd name="T26" fmla="*/ 31 w 52"/>
                <a:gd name="T27" fmla="*/ 3 h 30"/>
                <a:gd name="T28" fmla="*/ 28 w 52"/>
                <a:gd name="T29" fmla="*/ 3 h 30"/>
                <a:gd name="T30" fmla="*/ 25 w 52"/>
                <a:gd name="T31" fmla="*/ 3 h 30"/>
                <a:gd name="T32" fmla="*/ 22 w 52"/>
                <a:gd name="T33" fmla="*/ 3 h 30"/>
                <a:gd name="T34" fmla="*/ 20 w 52"/>
                <a:gd name="T35" fmla="*/ 0 h 30"/>
                <a:gd name="T36" fmla="*/ 17 w 52"/>
                <a:gd name="T37" fmla="*/ 0 h 30"/>
                <a:gd name="T38" fmla="*/ 14 w 52"/>
                <a:gd name="T39" fmla="*/ 0 h 30"/>
                <a:gd name="T40" fmla="*/ 11 w 52"/>
                <a:gd name="T41" fmla="*/ 0 h 30"/>
                <a:gd name="T42" fmla="*/ 8 w 52"/>
                <a:gd name="T43" fmla="*/ 0 h 30"/>
                <a:gd name="T44" fmla="*/ 3 w 52"/>
                <a:gd name="T45" fmla="*/ 0 h 30"/>
                <a:gd name="T46" fmla="*/ 0 w 52"/>
                <a:gd name="T47" fmla="*/ 0 h 30"/>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52"/>
                <a:gd name="T73" fmla="*/ 0 h 30"/>
                <a:gd name="T74" fmla="*/ 52 w 52"/>
                <a:gd name="T75" fmla="*/ 30 h 30"/>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52" h="30">
                  <a:moveTo>
                    <a:pt x="51" y="29"/>
                  </a:moveTo>
                  <a:lnTo>
                    <a:pt x="51" y="26"/>
                  </a:lnTo>
                  <a:lnTo>
                    <a:pt x="51" y="23"/>
                  </a:lnTo>
                  <a:lnTo>
                    <a:pt x="51" y="20"/>
                  </a:lnTo>
                  <a:lnTo>
                    <a:pt x="48" y="20"/>
                  </a:lnTo>
                  <a:lnTo>
                    <a:pt x="48" y="18"/>
                  </a:lnTo>
                  <a:lnTo>
                    <a:pt x="48" y="15"/>
                  </a:lnTo>
                  <a:lnTo>
                    <a:pt x="45" y="15"/>
                  </a:lnTo>
                  <a:lnTo>
                    <a:pt x="45" y="12"/>
                  </a:lnTo>
                  <a:lnTo>
                    <a:pt x="42" y="12"/>
                  </a:lnTo>
                  <a:lnTo>
                    <a:pt x="40" y="9"/>
                  </a:lnTo>
                  <a:lnTo>
                    <a:pt x="37" y="6"/>
                  </a:lnTo>
                  <a:lnTo>
                    <a:pt x="34" y="6"/>
                  </a:lnTo>
                  <a:lnTo>
                    <a:pt x="31" y="3"/>
                  </a:lnTo>
                  <a:lnTo>
                    <a:pt x="28" y="3"/>
                  </a:lnTo>
                  <a:lnTo>
                    <a:pt x="25" y="3"/>
                  </a:lnTo>
                  <a:lnTo>
                    <a:pt x="22" y="3"/>
                  </a:lnTo>
                  <a:lnTo>
                    <a:pt x="20" y="0"/>
                  </a:lnTo>
                  <a:lnTo>
                    <a:pt x="17" y="0"/>
                  </a:lnTo>
                  <a:lnTo>
                    <a:pt x="14" y="0"/>
                  </a:lnTo>
                  <a:lnTo>
                    <a:pt x="11" y="0"/>
                  </a:lnTo>
                  <a:lnTo>
                    <a:pt x="8" y="0"/>
                  </a:lnTo>
                  <a:lnTo>
                    <a:pt x="3" y="0"/>
                  </a:lnTo>
                  <a:lnTo>
                    <a:pt x="0" y="0"/>
                  </a:lnTo>
                </a:path>
              </a:pathLst>
            </a:custGeom>
            <a:noFill/>
            <a:ln w="12700" cap="rnd" cmpd="sng">
              <a:solidFill>
                <a:srgbClr val="000000"/>
              </a:solidFill>
              <a:prstDash val="solid"/>
              <a:round/>
              <a:headEnd type="none" w="med" len="med"/>
              <a:tailEnd type="none" w="med" len="med"/>
            </a:ln>
          </p:spPr>
          <p:txBody>
            <a:bodyPr/>
            <a:lstStyle/>
            <a:p>
              <a:endParaRPr lang="en-US"/>
            </a:p>
          </p:txBody>
        </p:sp>
        <p:sp>
          <p:nvSpPr>
            <p:cNvPr id="12459" name="Line 169"/>
            <p:cNvSpPr>
              <a:spLocks noChangeShapeType="1"/>
            </p:cNvSpPr>
            <p:nvPr/>
          </p:nvSpPr>
          <p:spPr bwMode="auto">
            <a:xfrm>
              <a:off x="3856" y="2097"/>
              <a:ext cx="522" cy="0"/>
            </a:xfrm>
            <a:prstGeom prst="line">
              <a:avLst/>
            </a:prstGeom>
            <a:noFill/>
            <a:ln w="12700">
              <a:solidFill>
                <a:srgbClr val="000000"/>
              </a:solidFill>
              <a:round/>
              <a:headEnd/>
              <a:tailEnd/>
            </a:ln>
          </p:spPr>
          <p:txBody>
            <a:bodyPr wrap="none" anchor="ctr"/>
            <a:lstStyle/>
            <a:p>
              <a:endParaRPr lang="en-US"/>
            </a:p>
          </p:txBody>
        </p:sp>
        <p:sp>
          <p:nvSpPr>
            <p:cNvPr id="12460" name="Line 170"/>
            <p:cNvSpPr>
              <a:spLocks noChangeShapeType="1"/>
            </p:cNvSpPr>
            <p:nvPr/>
          </p:nvSpPr>
          <p:spPr bwMode="auto">
            <a:xfrm>
              <a:off x="3874" y="2128"/>
              <a:ext cx="482" cy="0"/>
            </a:xfrm>
            <a:prstGeom prst="line">
              <a:avLst/>
            </a:prstGeom>
            <a:noFill/>
            <a:ln w="12700">
              <a:solidFill>
                <a:srgbClr val="000000"/>
              </a:solidFill>
              <a:round/>
              <a:headEnd/>
              <a:tailEnd/>
            </a:ln>
          </p:spPr>
          <p:txBody>
            <a:bodyPr wrap="none" anchor="ctr"/>
            <a:lstStyle/>
            <a:p>
              <a:endParaRPr lang="en-US"/>
            </a:p>
          </p:txBody>
        </p:sp>
        <p:sp>
          <p:nvSpPr>
            <p:cNvPr id="12461" name="Line 171"/>
            <p:cNvSpPr>
              <a:spLocks noChangeShapeType="1"/>
            </p:cNvSpPr>
            <p:nvPr/>
          </p:nvSpPr>
          <p:spPr bwMode="auto">
            <a:xfrm>
              <a:off x="3926" y="2148"/>
              <a:ext cx="248" cy="0"/>
            </a:xfrm>
            <a:prstGeom prst="line">
              <a:avLst/>
            </a:prstGeom>
            <a:noFill/>
            <a:ln w="12700">
              <a:solidFill>
                <a:srgbClr val="000000"/>
              </a:solidFill>
              <a:round/>
              <a:headEnd/>
              <a:tailEnd/>
            </a:ln>
          </p:spPr>
          <p:txBody>
            <a:bodyPr wrap="none" anchor="ctr"/>
            <a:lstStyle/>
            <a:p>
              <a:endParaRPr lang="en-US"/>
            </a:p>
          </p:txBody>
        </p:sp>
        <p:sp>
          <p:nvSpPr>
            <p:cNvPr id="12462" name="Line 172"/>
            <p:cNvSpPr>
              <a:spLocks noChangeShapeType="1"/>
            </p:cNvSpPr>
            <p:nvPr/>
          </p:nvSpPr>
          <p:spPr bwMode="auto">
            <a:xfrm>
              <a:off x="3950" y="2177"/>
              <a:ext cx="198" cy="0"/>
            </a:xfrm>
            <a:prstGeom prst="line">
              <a:avLst/>
            </a:prstGeom>
            <a:noFill/>
            <a:ln w="12700">
              <a:solidFill>
                <a:srgbClr val="000000"/>
              </a:solidFill>
              <a:round/>
              <a:headEnd/>
              <a:tailEnd/>
            </a:ln>
          </p:spPr>
          <p:txBody>
            <a:bodyPr wrap="none" anchor="ctr"/>
            <a:lstStyle/>
            <a:p>
              <a:endParaRPr lang="en-US"/>
            </a:p>
          </p:txBody>
        </p:sp>
        <p:sp>
          <p:nvSpPr>
            <p:cNvPr id="12463" name="Line 173"/>
            <p:cNvSpPr>
              <a:spLocks noChangeShapeType="1"/>
            </p:cNvSpPr>
            <p:nvPr/>
          </p:nvSpPr>
          <p:spPr bwMode="auto">
            <a:xfrm>
              <a:off x="4206" y="2175"/>
              <a:ext cx="0" cy="32"/>
            </a:xfrm>
            <a:prstGeom prst="line">
              <a:avLst/>
            </a:prstGeom>
            <a:noFill/>
            <a:ln w="12700">
              <a:solidFill>
                <a:srgbClr val="000000"/>
              </a:solidFill>
              <a:round/>
              <a:headEnd/>
              <a:tailEnd/>
            </a:ln>
          </p:spPr>
          <p:txBody>
            <a:bodyPr wrap="none" anchor="ctr"/>
            <a:lstStyle/>
            <a:p>
              <a:endParaRPr lang="en-US"/>
            </a:p>
          </p:txBody>
        </p:sp>
        <p:sp>
          <p:nvSpPr>
            <p:cNvPr id="12464" name="Line 174"/>
            <p:cNvSpPr>
              <a:spLocks noChangeShapeType="1"/>
            </p:cNvSpPr>
            <p:nvPr/>
          </p:nvSpPr>
          <p:spPr bwMode="auto">
            <a:xfrm>
              <a:off x="4382" y="2152"/>
              <a:ext cx="0" cy="55"/>
            </a:xfrm>
            <a:prstGeom prst="line">
              <a:avLst/>
            </a:prstGeom>
            <a:noFill/>
            <a:ln w="12700">
              <a:solidFill>
                <a:srgbClr val="000000"/>
              </a:solidFill>
              <a:round/>
              <a:headEnd/>
              <a:tailEnd/>
            </a:ln>
          </p:spPr>
          <p:txBody>
            <a:bodyPr wrap="none" anchor="ctr"/>
            <a:lstStyle/>
            <a:p>
              <a:endParaRPr lang="en-US"/>
            </a:p>
          </p:txBody>
        </p:sp>
        <p:sp>
          <p:nvSpPr>
            <p:cNvPr id="12465" name="Line 175"/>
            <p:cNvSpPr>
              <a:spLocks noChangeShapeType="1"/>
            </p:cNvSpPr>
            <p:nvPr/>
          </p:nvSpPr>
          <p:spPr bwMode="auto">
            <a:xfrm>
              <a:off x="4409" y="2132"/>
              <a:ext cx="0" cy="75"/>
            </a:xfrm>
            <a:prstGeom prst="line">
              <a:avLst/>
            </a:prstGeom>
            <a:noFill/>
            <a:ln w="12700">
              <a:solidFill>
                <a:srgbClr val="000000"/>
              </a:solidFill>
              <a:round/>
              <a:headEnd/>
              <a:tailEnd/>
            </a:ln>
          </p:spPr>
          <p:txBody>
            <a:bodyPr wrap="none" anchor="ctr"/>
            <a:lstStyle/>
            <a:p>
              <a:endParaRPr lang="en-US"/>
            </a:p>
          </p:txBody>
        </p:sp>
        <p:sp>
          <p:nvSpPr>
            <p:cNvPr id="12466" name="Line 176"/>
            <p:cNvSpPr>
              <a:spLocks noChangeShapeType="1"/>
            </p:cNvSpPr>
            <p:nvPr/>
          </p:nvSpPr>
          <p:spPr bwMode="auto">
            <a:xfrm>
              <a:off x="4313" y="2178"/>
              <a:ext cx="29" cy="23"/>
            </a:xfrm>
            <a:prstGeom prst="line">
              <a:avLst/>
            </a:prstGeom>
            <a:noFill/>
            <a:ln w="12700">
              <a:solidFill>
                <a:srgbClr val="000000"/>
              </a:solidFill>
              <a:round/>
              <a:headEnd/>
              <a:tailEnd/>
            </a:ln>
          </p:spPr>
          <p:txBody>
            <a:bodyPr wrap="none" anchor="ctr"/>
            <a:lstStyle/>
            <a:p>
              <a:endParaRPr lang="en-US"/>
            </a:p>
          </p:txBody>
        </p:sp>
        <p:sp>
          <p:nvSpPr>
            <p:cNvPr id="12467" name="Freeform 177"/>
            <p:cNvSpPr>
              <a:spLocks/>
            </p:cNvSpPr>
            <p:nvPr/>
          </p:nvSpPr>
          <p:spPr bwMode="auto">
            <a:xfrm>
              <a:off x="3824" y="2097"/>
              <a:ext cx="31" cy="35"/>
            </a:xfrm>
            <a:custGeom>
              <a:avLst/>
              <a:gdLst>
                <a:gd name="T0" fmla="*/ 0 w 31"/>
                <a:gd name="T1" fmla="*/ 34 h 35"/>
                <a:gd name="T2" fmla="*/ 0 w 31"/>
                <a:gd name="T3" fmla="*/ 31 h 35"/>
                <a:gd name="T4" fmla="*/ 0 w 31"/>
                <a:gd name="T5" fmla="*/ 28 h 35"/>
                <a:gd name="T6" fmla="*/ 0 w 31"/>
                <a:gd name="T7" fmla="*/ 25 h 35"/>
                <a:gd name="T8" fmla="*/ 2 w 31"/>
                <a:gd name="T9" fmla="*/ 25 h 35"/>
                <a:gd name="T10" fmla="*/ 2 w 31"/>
                <a:gd name="T11" fmla="*/ 22 h 35"/>
                <a:gd name="T12" fmla="*/ 2 w 31"/>
                <a:gd name="T13" fmla="*/ 20 h 35"/>
                <a:gd name="T14" fmla="*/ 2 w 31"/>
                <a:gd name="T15" fmla="*/ 17 h 35"/>
                <a:gd name="T16" fmla="*/ 6 w 31"/>
                <a:gd name="T17" fmla="*/ 14 h 35"/>
                <a:gd name="T18" fmla="*/ 6 w 31"/>
                <a:gd name="T19" fmla="*/ 11 h 35"/>
                <a:gd name="T20" fmla="*/ 8 w 31"/>
                <a:gd name="T21" fmla="*/ 8 h 35"/>
                <a:gd name="T22" fmla="*/ 11 w 31"/>
                <a:gd name="T23" fmla="*/ 8 h 35"/>
                <a:gd name="T24" fmla="*/ 11 w 31"/>
                <a:gd name="T25" fmla="*/ 5 h 35"/>
                <a:gd name="T26" fmla="*/ 14 w 31"/>
                <a:gd name="T27" fmla="*/ 5 h 35"/>
                <a:gd name="T28" fmla="*/ 14 w 31"/>
                <a:gd name="T29" fmla="*/ 2 h 35"/>
                <a:gd name="T30" fmla="*/ 16 w 31"/>
                <a:gd name="T31" fmla="*/ 2 h 35"/>
                <a:gd name="T32" fmla="*/ 19 w 31"/>
                <a:gd name="T33" fmla="*/ 2 h 35"/>
                <a:gd name="T34" fmla="*/ 19 w 31"/>
                <a:gd name="T35" fmla="*/ 0 h 35"/>
                <a:gd name="T36" fmla="*/ 21 w 31"/>
                <a:gd name="T37" fmla="*/ 0 h 35"/>
                <a:gd name="T38" fmla="*/ 25 w 31"/>
                <a:gd name="T39" fmla="*/ 0 h 35"/>
                <a:gd name="T40" fmla="*/ 27 w 31"/>
                <a:gd name="T41" fmla="*/ 0 h 35"/>
                <a:gd name="T42" fmla="*/ 30 w 31"/>
                <a:gd name="T43" fmla="*/ 0 h 35"/>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31"/>
                <a:gd name="T67" fmla="*/ 0 h 35"/>
                <a:gd name="T68" fmla="*/ 31 w 31"/>
                <a:gd name="T69" fmla="*/ 35 h 35"/>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31" h="35">
                  <a:moveTo>
                    <a:pt x="0" y="34"/>
                  </a:moveTo>
                  <a:lnTo>
                    <a:pt x="0" y="31"/>
                  </a:lnTo>
                  <a:lnTo>
                    <a:pt x="0" y="28"/>
                  </a:lnTo>
                  <a:lnTo>
                    <a:pt x="0" y="25"/>
                  </a:lnTo>
                  <a:lnTo>
                    <a:pt x="2" y="25"/>
                  </a:lnTo>
                  <a:lnTo>
                    <a:pt x="2" y="22"/>
                  </a:lnTo>
                  <a:lnTo>
                    <a:pt x="2" y="20"/>
                  </a:lnTo>
                  <a:lnTo>
                    <a:pt x="2" y="17"/>
                  </a:lnTo>
                  <a:lnTo>
                    <a:pt x="6" y="14"/>
                  </a:lnTo>
                  <a:lnTo>
                    <a:pt x="6" y="11"/>
                  </a:lnTo>
                  <a:lnTo>
                    <a:pt x="8" y="8"/>
                  </a:lnTo>
                  <a:lnTo>
                    <a:pt x="11" y="8"/>
                  </a:lnTo>
                  <a:lnTo>
                    <a:pt x="11" y="5"/>
                  </a:lnTo>
                  <a:lnTo>
                    <a:pt x="14" y="5"/>
                  </a:lnTo>
                  <a:lnTo>
                    <a:pt x="14" y="2"/>
                  </a:lnTo>
                  <a:lnTo>
                    <a:pt x="16" y="2"/>
                  </a:lnTo>
                  <a:lnTo>
                    <a:pt x="19" y="2"/>
                  </a:lnTo>
                  <a:lnTo>
                    <a:pt x="19" y="0"/>
                  </a:lnTo>
                  <a:lnTo>
                    <a:pt x="21" y="0"/>
                  </a:lnTo>
                  <a:lnTo>
                    <a:pt x="25" y="0"/>
                  </a:lnTo>
                  <a:lnTo>
                    <a:pt x="27" y="0"/>
                  </a:lnTo>
                  <a:lnTo>
                    <a:pt x="30" y="0"/>
                  </a:lnTo>
                </a:path>
              </a:pathLst>
            </a:custGeom>
            <a:noFill/>
            <a:ln w="12700" cap="rnd" cmpd="sng">
              <a:solidFill>
                <a:srgbClr val="000000"/>
              </a:solidFill>
              <a:prstDash val="solid"/>
              <a:round/>
              <a:headEnd type="none" w="med" len="med"/>
              <a:tailEnd type="none" w="med" len="med"/>
            </a:ln>
          </p:spPr>
          <p:txBody>
            <a:bodyPr/>
            <a:lstStyle/>
            <a:p>
              <a:endParaRPr lang="en-US"/>
            </a:p>
          </p:txBody>
        </p:sp>
        <p:sp>
          <p:nvSpPr>
            <p:cNvPr id="12468" name="Freeform 178"/>
            <p:cNvSpPr>
              <a:spLocks/>
            </p:cNvSpPr>
            <p:nvPr/>
          </p:nvSpPr>
          <p:spPr bwMode="auto">
            <a:xfrm>
              <a:off x="3854" y="2128"/>
              <a:ext cx="17" cy="21"/>
            </a:xfrm>
            <a:custGeom>
              <a:avLst/>
              <a:gdLst>
                <a:gd name="T0" fmla="*/ 0 w 17"/>
                <a:gd name="T1" fmla="*/ 20 h 21"/>
                <a:gd name="T2" fmla="*/ 0 w 17"/>
                <a:gd name="T3" fmla="*/ 17 h 21"/>
                <a:gd name="T4" fmla="*/ 0 w 17"/>
                <a:gd name="T5" fmla="*/ 14 h 21"/>
                <a:gd name="T6" fmla="*/ 0 w 17"/>
                <a:gd name="T7" fmla="*/ 11 h 21"/>
                <a:gd name="T8" fmla="*/ 0 w 17"/>
                <a:gd name="T9" fmla="*/ 9 h 21"/>
                <a:gd name="T10" fmla="*/ 0 w 17"/>
                <a:gd name="T11" fmla="*/ 6 h 21"/>
                <a:gd name="T12" fmla="*/ 3 w 17"/>
                <a:gd name="T13" fmla="*/ 6 h 21"/>
                <a:gd name="T14" fmla="*/ 3 w 17"/>
                <a:gd name="T15" fmla="*/ 3 h 21"/>
                <a:gd name="T16" fmla="*/ 6 w 17"/>
                <a:gd name="T17" fmla="*/ 3 h 21"/>
                <a:gd name="T18" fmla="*/ 10 w 17"/>
                <a:gd name="T19" fmla="*/ 0 h 21"/>
                <a:gd name="T20" fmla="*/ 12 w 17"/>
                <a:gd name="T21" fmla="*/ 0 h 21"/>
                <a:gd name="T22" fmla="*/ 16 w 17"/>
                <a:gd name="T23" fmla="*/ 0 h 21"/>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7"/>
                <a:gd name="T37" fmla="*/ 0 h 21"/>
                <a:gd name="T38" fmla="*/ 17 w 17"/>
                <a:gd name="T39" fmla="*/ 21 h 21"/>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7" h="21">
                  <a:moveTo>
                    <a:pt x="0" y="20"/>
                  </a:moveTo>
                  <a:lnTo>
                    <a:pt x="0" y="17"/>
                  </a:lnTo>
                  <a:lnTo>
                    <a:pt x="0" y="14"/>
                  </a:lnTo>
                  <a:lnTo>
                    <a:pt x="0" y="11"/>
                  </a:lnTo>
                  <a:lnTo>
                    <a:pt x="0" y="9"/>
                  </a:lnTo>
                  <a:lnTo>
                    <a:pt x="0" y="6"/>
                  </a:lnTo>
                  <a:lnTo>
                    <a:pt x="3" y="6"/>
                  </a:lnTo>
                  <a:lnTo>
                    <a:pt x="3" y="3"/>
                  </a:lnTo>
                  <a:lnTo>
                    <a:pt x="6" y="3"/>
                  </a:lnTo>
                  <a:lnTo>
                    <a:pt x="10" y="0"/>
                  </a:lnTo>
                  <a:lnTo>
                    <a:pt x="12" y="0"/>
                  </a:lnTo>
                  <a:lnTo>
                    <a:pt x="16" y="0"/>
                  </a:lnTo>
                </a:path>
              </a:pathLst>
            </a:custGeom>
            <a:noFill/>
            <a:ln w="12700" cap="rnd" cmpd="sng">
              <a:solidFill>
                <a:srgbClr val="000000"/>
              </a:solidFill>
              <a:prstDash val="solid"/>
              <a:round/>
              <a:headEnd type="none" w="med" len="med"/>
              <a:tailEnd type="none" w="med" len="med"/>
            </a:ln>
          </p:spPr>
          <p:txBody>
            <a:bodyPr/>
            <a:lstStyle/>
            <a:p>
              <a:endParaRPr lang="en-US"/>
            </a:p>
          </p:txBody>
        </p:sp>
        <p:sp>
          <p:nvSpPr>
            <p:cNvPr id="12469" name="Freeform 179"/>
            <p:cNvSpPr>
              <a:spLocks/>
            </p:cNvSpPr>
            <p:nvPr/>
          </p:nvSpPr>
          <p:spPr bwMode="auto">
            <a:xfrm>
              <a:off x="3894" y="2148"/>
              <a:ext cx="29" cy="30"/>
            </a:xfrm>
            <a:custGeom>
              <a:avLst/>
              <a:gdLst>
                <a:gd name="T0" fmla="*/ 0 w 29"/>
                <a:gd name="T1" fmla="*/ 29 h 30"/>
                <a:gd name="T2" fmla="*/ 0 w 29"/>
                <a:gd name="T3" fmla="*/ 26 h 30"/>
                <a:gd name="T4" fmla="*/ 0 w 29"/>
                <a:gd name="T5" fmla="*/ 23 h 30"/>
                <a:gd name="T6" fmla="*/ 0 w 29"/>
                <a:gd name="T7" fmla="*/ 20 h 30"/>
                <a:gd name="T8" fmla="*/ 0 w 29"/>
                <a:gd name="T9" fmla="*/ 17 h 30"/>
                <a:gd name="T10" fmla="*/ 0 w 29"/>
                <a:gd name="T11" fmla="*/ 14 h 30"/>
                <a:gd name="T12" fmla="*/ 0 w 29"/>
                <a:gd name="T13" fmla="*/ 11 h 30"/>
                <a:gd name="T14" fmla="*/ 3 w 29"/>
                <a:gd name="T15" fmla="*/ 9 h 30"/>
                <a:gd name="T16" fmla="*/ 6 w 29"/>
                <a:gd name="T17" fmla="*/ 9 h 30"/>
                <a:gd name="T18" fmla="*/ 6 w 29"/>
                <a:gd name="T19" fmla="*/ 6 h 30"/>
                <a:gd name="T20" fmla="*/ 8 w 29"/>
                <a:gd name="T21" fmla="*/ 3 h 30"/>
                <a:gd name="T22" fmla="*/ 12 w 29"/>
                <a:gd name="T23" fmla="*/ 3 h 30"/>
                <a:gd name="T24" fmla="*/ 14 w 29"/>
                <a:gd name="T25" fmla="*/ 3 h 30"/>
                <a:gd name="T26" fmla="*/ 17 w 29"/>
                <a:gd name="T27" fmla="*/ 0 h 30"/>
                <a:gd name="T28" fmla="*/ 20 w 29"/>
                <a:gd name="T29" fmla="*/ 0 h 30"/>
                <a:gd name="T30" fmla="*/ 23 w 29"/>
                <a:gd name="T31" fmla="*/ 0 h 30"/>
                <a:gd name="T32" fmla="*/ 26 w 29"/>
                <a:gd name="T33" fmla="*/ 0 h 30"/>
                <a:gd name="T34" fmla="*/ 28 w 29"/>
                <a:gd name="T35" fmla="*/ 0 h 30"/>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29"/>
                <a:gd name="T55" fmla="*/ 0 h 30"/>
                <a:gd name="T56" fmla="*/ 29 w 29"/>
                <a:gd name="T57" fmla="*/ 30 h 30"/>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29" h="30">
                  <a:moveTo>
                    <a:pt x="0" y="29"/>
                  </a:moveTo>
                  <a:lnTo>
                    <a:pt x="0" y="26"/>
                  </a:lnTo>
                  <a:lnTo>
                    <a:pt x="0" y="23"/>
                  </a:lnTo>
                  <a:lnTo>
                    <a:pt x="0" y="20"/>
                  </a:lnTo>
                  <a:lnTo>
                    <a:pt x="0" y="17"/>
                  </a:lnTo>
                  <a:lnTo>
                    <a:pt x="0" y="14"/>
                  </a:lnTo>
                  <a:lnTo>
                    <a:pt x="0" y="11"/>
                  </a:lnTo>
                  <a:lnTo>
                    <a:pt x="3" y="9"/>
                  </a:lnTo>
                  <a:lnTo>
                    <a:pt x="6" y="9"/>
                  </a:lnTo>
                  <a:lnTo>
                    <a:pt x="6" y="6"/>
                  </a:lnTo>
                  <a:lnTo>
                    <a:pt x="8" y="3"/>
                  </a:lnTo>
                  <a:lnTo>
                    <a:pt x="12" y="3"/>
                  </a:lnTo>
                  <a:lnTo>
                    <a:pt x="14" y="3"/>
                  </a:lnTo>
                  <a:lnTo>
                    <a:pt x="17" y="0"/>
                  </a:lnTo>
                  <a:lnTo>
                    <a:pt x="20" y="0"/>
                  </a:lnTo>
                  <a:lnTo>
                    <a:pt x="23" y="0"/>
                  </a:lnTo>
                  <a:lnTo>
                    <a:pt x="26" y="0"/>
                  </a:lnTo>
                  <a:lnTo>
                    <a:pt x="28" y="0"/>
                  </a:lnTo>
                </a:path>
              </a:pathLst>
            </a:custGeom>
            <a:noFill/>
            <a:ln w="12700" cap="rnd" cmpd="sng">
              <a:solidFill>
                <a:srgbClr val="000000"/>
              </a:solidFill>
              <a:prstDash val="solid"/>
              <a:round/>
              <a:headEnd type="none" w="med" len="med"/>
              <a:tailEnd type="none" w="med" len="med"/>
            </a:ln>
          </p:spPr>
          <p:txBody>
            <a:bodyPr/>
            <a:lstStyle/>
            <a:p>
              <a:endParaRPr lang="en-US"/>
            </a:p>
          </p:txBody>
        </p:sp>
        <p:sp>
          <p:nvSpPr>
            <p:cNvPr id="12470" name="Freeform 180"/>
            <p:cNvSpPr>
              <a:spLocks/>
            </p:cNvSpPr>
            <p:nvPr/>
          </p:nvSpPr>
          <p:spPr bwMode="auto">
            <a:xfrm>
              <a:off x="3922" y="2177"/>
              <a:ext cx="25" cy="29"/>
            </a:xfrm>
            <a:custGeom>
              <a:avLst/>
              <a:gdLst>
                <a:gd name="T0" fmla="*/ 0 w 25"/>
                <a:gd name="T1" fmla="*/ 28 h 29"/>
                <a:gd name="T2" fmla="*/ 0 w 25"/>
                <a:gd name="T3" fmla="*/ 25 h 29"/>
                <a:gd name="T4" fmla="*/ 0 w 25"/>
                <a:gd name="T5" fmla="*/ 22 h 29"/>
                <a:gd name="T6" fmla="*/ 0 w 25"/>
                <a:gd name="T7" fmla="*/ 19 h 29"/>
                <a:gd name="T8" fmla="*/ 0 w 25"/>
                <a:gd name="T9" fmla="*/ 17 h 29"/>
                <a:gd name="T10" fmla="*/ 4 w 25"/>
                <a:gd name="T11" fmla="*/ 17 h 29"/>
                <a:gd name="T12" fmla="*/ 4 w 25"/>
                <a:gd name="T13" fmla="*/ 14 h 29"/>
                <a:gd name="T14" fmla="*/ 4 w 25"/>
                <a:gd name="T15" fmla="*/ 11 h 29"/>
                <a:gd name="T16" fmla="*/ 4 w 25"/>
                <a:gd name="T17" fmla="*/ 8 h 29"/>
                <a:gd name="T18" fmla="*/ 6 w 25"/>
                <a:gd name="T19" fmla="*/ 8 h 29"/>
                <a:gd name="T20" fmla="*/ 6 w 25"/>
                <a:gd name="T21" fmla="*/ 5 h 29"/>
                <a:gd name="T22" fmla="*/ 9 w 25"/>
                <a:gd name="T23" fmla="*/ 5 h 29"/>
                <a:gd name="T24" fmla="*/ 9 w 25"/>
                <a:gd name="T25" fmla="*/ 2 h 29"/>
                <a:gd name="T26" fmla="*/ 12 w 25"/>
                <a:gd name="T27" fmla="*/ 2 h 29"/>
                <a:gd name="T28" fmla="*/ 15 w 25"/>
                <a:gd name="T29" fmla="*/ 2 h 29"/>
                <a:gd name="T30" fmla="*/ 15 w 25"/>
                <a:gd name="T31" fmla="*/ 0 h 29"/>
                <a:gd name="T32" fmla="*/ 18 w 25"/>
                <a:gd name="T33" fmla="*/ 0 h 29"/>
                <a:gd name="T34" fmla="*/ 21 w 25"/>
                <a:gd name="T35" fmla="*/ 0 h 29"/>
                <a:gd name="T36" fmla="*/ 24 w 25"/>
                <a:gd name="T37" fmla="*/ 0 h 2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5"/>
                <a:gd name="T58" fmla="*/ 0 h 29"/>
                <a:gd name="T59" fmla="*/ 25 w 25"/>
                <a:gd name="T60" fmla="*/ 29 h 29"/>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5" h="29">
                  <a:moveTo>
                    <a:pt x="0" y="28"/>
                  </a:moveTo>
                  <a:lnTo>
                    <a:pt x="0" y="25"/>
                  </a:lnTo>
                  <a:lnTo>
                    <a:pt x="0" y="22"/>
                  </a:lnTo>
                  <a:lnTo>
                    <a:pt x="0" y="19"/>
                  </a:lnTo>
                  <a:lnTo>
                    <a:pt x="0" y="17"/>
                  </a:lnTo>
                  <a:lnTo>
                    <a:pt x="4" y="17"/>
                  </a:lnTo>
                  <a:lnTo>
                    <a:pt x="4" y="14"/>
                  </a:lnTo>
                  <a:lnTo>
                    <a:pt x="4" y="11"/>
                  </a:lnTo>
                  <a:lnTo>
                    <a:pt x="4" y="8"/>
                  </a:lnTo>
                  <a:lnTo>
                    <a:pt x="6" y="8"/>
                  </a:lnTo>
                  <a:lnTo>
                    <a:pt x="6" y="5"/>
                  </a:lnTo>
                  <a:lnTo>
                    <a:pt x="9" y="5"/>
                  </a:lnTo>
                  <a:lnTo>
                    <a:pt x="9" y="2"/>
                  </a:lnTo>
                  <a:lnTo>
                    <a:pt x="12" y="2"/>
                  </a:lnTo>
                  <a:lnTo>
                    <a:pt x="15" y="2"/>
                  </a:lnTo>
                  <a:lnTo>
                    <a:pt x="15" y="0"/>
                  </a:lnTo>
                  <a:lnTo>
                    <a:pt x="18" y="0"/>
                  </a:lnTo>
                  <a:lnTo>
                    <a:pt x="21" y="0"/>
                  </a:lnTo>
                  <a:lnTo>
                    <a:pt x="24" y="0"/>
                  </a:lnTo>
                </a:path>
              </a:pathLst>
            </a:custGeom>
            <a:noFill/>
            <a:ln w="12700" cap="rnd" cmpd="sng">
              <a:solidFill>
                <a:srgbClr val="000000"/>
              </a:solidFill>
              <a:prstDash val="solid"/>
              <a:round/>
              <a:headEnd type="none" w="med" len="med"/>
              <a:tailEnd type="none" w="med" len="med"/>
            </a:ln>
          </p:spPr>
          <p:txBody>
            <a:bodyPr/>
            <a:lstStyle/>
            <a:p>
              <a:endParaRPr lang="en-US"/>
            </a:p>
          </p:txBody>
        </p:sp>
        <p:sp>
          <p:nvSpPr>
            <p:cNvPr id="12471" name="Freeform 181"/>
            <p:cNvSpPr>
              <a:spLocks/>
            </p:cNvSpPr>
            <p:nvPr/>
          </p:nvSpPr>
          <p:spPr bwMode="auto">
            <a:xfrm>
              <a:off x="4360" y="2128"/>
              <a:ext cx="23" cy="21"/>
            </a:xfrm>
            <a:custGeom>
              <a:avLst/>
              <a:gdLst>
                <a:gd name="T0" fmla="*/ 0 w 23"/>
                <a:gd name="T1" fmla="*/ 0 h 21"/>
                <a:gd name="T2" fmla="*/ 3 w 23"/>
                <a:gd name="T3" fmla="*/ 0 h 21"/>
                <a:gd name="T4" fmla="*/ 6 w 23"/>
                <a:gd name="T5" fmla="*/ 0 h 21"/>
                <a:gd name="T6" fmla="*/ 9 w 23"/>
                <a:gd name="T7" fmla="*/ 0 h 21"/>
                <a:gd name="T8" fmla="*/ 11 w 23"/>
                <a:gd name="T9" fmla="*/ 0 h 21"/>
                <a:gd name="T10" fmla="*/ 11 w 23"/>
                <a:gd name="T11" fmla="*/ 3 h 21"/>
                <a:gd name="T12" fmla="*/ 13 w 23"/>
                <a:gd name="T13" fmla="*/ 3 h 21"/>
                <a:gd name="T14" fmla="*/ 16 w 23"/>
                <a:gd name="T15" fmla="*/ 3 h 21"/>
                <a:gd name="T16" fmla="*/ 16 w 23"/>
                <a:gd name="T17" fmla="*/ 6 h 21"/>
                <a:gd name="T18" fmla="*/ 19 w 23"/>
                <a:gd name="T19" fmla="*/ 6 h 21"/>
                <a:gd name="T20" fmla="*/ 19 w 23"/>
                <a:gd name="T21" fmla="*/ 9 h 21"/>
                <a:gd name="T22" fmla="*/ 19 w 23"/>
                <a:gd name="T23" fmla="*/ 11 h 21"/>
                <a:gd name="T24" fmla="*/ 22 w 23"/>
                <a:gd name="T25" fmla="*/ 11 h 21"/>
                <a:gd name="T26" fmla="*/ 22 w 23"/>
                <a:gd name="T27" fmla="*/ 14 h 21"/>
                <a:gd name="T28" fmla="*/ 22 w 23"/>
                <a:gd name="T29" fmla="*/ 17 h 21"/>
                <a:gd name="T30" fmla="*/ 22 w 23"/>
                <a:gd name="T31" fmla="*/ 20 h 21"/>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3"/>
                <a:gd name="T49" fmla="*/ 0 h 21"/>
                <a:gd name="T50" fmla="*/ 23 w 23"/>
                <a:gd name="T51" fmla="*/ 21 h 21"/>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3" h="21">
                  <a:moveTo>
                    <a:pt x="0" y="0"/>
                  </a:moveTo>
                  <a:lnTo>
                    <a:pt x="3" y="0"/>
                  </a:lnTo>
                  <a:lnTo>
                    <a:pt x="6" y="0"/>
                  </a:lnTo>
                  <a:lnTo>
                    <a:pt x="9" y="0"/>
                  </a:lnTo>
                  <a:lnTo>
                    <a:pt x="11" y="0"/>
                  </a:lnTo>
                  <a:lnTo>
                    <a:pt x="11" y="3"/>
                  </a:lnTo>
                  <a:lnTo>
                    <a:pt x="13" y="3"/>
                  </a:lnTo>
                  <a:lnTo>
                    <a:pt x="16" y="3"/>
                  </a:lnTo>
                  <a:lnTo>
                    <a:pt x="16" y="6"/>
                  </a:lnTo>
                  <a:lnTo>
                    <a:pt x="19" y="6"/>
                  </a:lnTo>
                  <a:lnTo>
                    <a:pt x="19" y="9"/>
                  </a:lnTo>
                  <a:lnTo>
                    <a:pt x="19" y="11"/>
                  </a:lnTo>
                  <a:lnTo>
                    <a:pt x="22" y="11"/>
                  </a:lnTo>
                  <a:lnTo>
                    <a:pt x="22" y="14"/>
                  </a:lnTo>
                  <a:lnTo>
                    <a:pt x="22" y="17"/>
                  </a:lnTo>
                  <a:lnTo>
                    <a:pt x="22" y="20"/>
                  </a:lnTo>
                </a:path>
              </a:pathLst>
            </a:custGeom>
            <a:noFill/>
            <a:ln w="12700" cap="rnd" cmpd="sng">
              <a:solidFill>
                <a:srgbClr val="000000"/>
              </a:solidFill>
              <a:prstDash val="solid"/>
              <a:round/>
              <a:headEnd type="none" w="med" len="med"/>
              <a:tailEnd type="none" w="med" len="med"/>
            </a:ln>
          </p:spPr>
          <p:txBody>
            <a:bodyPr/>
            <a:lstStyle/>
            <a:p>
              <a:endParaRPr lang="en-US"/>
            </a:p>
          </p:txBody>
        </p:sp>
        <p:sp>
          <p:nvSpPr>
            <p:cNvPr id="12472" name="Freeform 182"/>
            <p:cNvSpPr>
              <a:spLocks/>
            </p:cNvSpPr>
            <p:nvPr/>
          </p:nvSpPr>
          <p:spPr bwMode="auto">
            <a:xfrm>
              <a:off x="4382" y="2097"/>
              <a:ext cx="28" cy="38"/>
            </a:xfrm>
            <a:custGeom>
              <a:avLst/>
              <a:gdLst>
                <a:gd name="T0" fmla="*/ 0 w 28"/>
                <a:gd name="T1" fmla="*/ 0 h 38"/>
                <a:gd name="T2" fmla="*/ 3 w 28"/>
                <a:gd name="T3" fmla="*/ 0 h 38"/>
                <a:gd name="T4" fmla="*/ 6 w 28"/>
                <a:gd name="T5" fmla="*/ 0 h 38"/>
                <a:gd name="T6" fmla="*/ 9 w 28"/>
                <a:gd name="T7" fmla="*/ 0 h 38"/>
                <a:gd name="T8" fmla="*/ 11 w 28"/>
                <a:gd name="T9" fmla="*/ 2 h 38"/>
                <a:gd name="T10" fmla="*/ 15 w 28"/>
                <a:gd name="T11" fmla="*/ 2 h 38"/>
                <a:gd name="T12" fmla="*/ 15 w 28"/>
                <a:gd name="T13" fmla="*/ 5 h 38"/>
                <a:gd name="T14" fmla="*/ 18 w 28"/>
                <a:gd name="T15" fmla="*/ 5 h 38"/>
                <a:gd name="T16" fmla="*/ 18 w 28"/>
                <a:gd name="T17" fmla="*/ 8 h 38"/>
                <a:gd name="T18" fmla="*/ 21 w 28"/>
                <a:gd name="T19" fmla="*/ 8 h 38"/>
                <a:gd name="T20" fmla="*/ 21 w 28"/>
                <a:gd name="T21" fmla="*/ 11 h 38"/>
                <a:gd name="T22" fmla="*/ 24 w 28"/>
                <a:gd name="T23" fmla="*/ 14 h 38"/>
                <a:gd name="T24" fmla="*/ 24 w 28"/>
                <a:gd name="T25" fmla="*/ 17 h 38"/>
                <a:gd name="T26" fmla="*/ 24 w 28"/>
                <a:gd name="T27" fmla="*/ 20 h 38"/>
                <a:gd name="T28" fmla="*/ 27 w 28"/>
                <a:gd name="T29" fmla="*/ 22 h 38"/>
                <a:gd name="T30" fmla="*/ 27 w 28"/>
                <a:gd name="T31" fmla="*/ 25 h 38"/>
                <a:gd name="T32" fmla="*/ 27 w 28"/>
                <a:gd name="T33" fmla="*/ 28 h 38"/>
                <a:gd name="T34" fmla="*/ 27 w 28"/>
                <a:gd name="T35" fmla="*/ 31 h 38"/>
                <a:gd name="T36" fmla="*/ 27 w 28"/>
                <a:gd name="T37" fmla="*/ 34 h 38"/>
                <a:gd name="T38" fmla="*/ 27 w 28"/>
                <a:gd name="T39" fmla="*/ 37 h 38"/>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28"/>
                <a:gd name="T61" fmla="*/ 0 h 38"/>
                <a:gd name="T62" fmla="*/ 28 w 28"/>
                <a:gd name="T63" fmla="*/ 38 h 38"/>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28" h="38">
                  <a:moveTo>
                    <a:pt x="0" y="0"/>
                  </a:moveTo>
                  <a:lnTo>
                    <a:pt x="3" y="0"/>
                  </a:lnTo>
                  <a:lnTo>
                    <a:pt x="6" y="0"/>
                  </a:lnTo>
                  <a:lnTo>
                    <a:pt x="9" y="0"/>
                  </a:lnTo>
                  <a:lnTo>
                    <a:pt x="11" y="2"/>
                  </a:lnTo>
                  <a:lnTo>
                    <a:pt x="15" y="2"/>
                  </a:lnTo>
                  <a:lnTo>
                    <a:pt x="15" y="5"/>
                  </a:lnTo>
                  <a:lnTo>
                    <a:pt x="18" y="5"/>
                  </a:lnTo>
                  <a:lnTo>
                    <a:pt x="18" y="8"/>
                  </a:lnTo>
                  <a:lnTo>
                    <a:pt x="21" y="8"/>
                  </a:lnTo>
                  <a:lnTo>
                    <a:pt x="21" y="11"/>
                  </a:lnTo>
                  <a:lnTo>
                    <a:pt x="24" y="14"/>
                  </a:lnTo>
                  <a:lnTo>
                    <a:pt x="24" y="17"/>
                  </a:lnTo>
                  <a:lnTo>
                    <a:pt x="24" y="20"/>
                  </a:lnTo>
                  <a:lnTo>
                    <a:pt x="27" y="22"/>
                  </a:lnTo>
                  <a:lnTo>
                    <a:pt x="27" y="25"/>
                  </a:lnTo>
                  <a:lnTo>
                    <a:pt x="27" y="28"/>
                  </a:lnTo>
                  <a:lnTo>
                    <a:pt x="27" y="31"/>
                  </a:lnTo>
                  <a:lnTo>
                    <a:pt x="27" y="34"/>
                  </a:lnTo>
                  <a:lnTo>
                    <a:pt x="27" y="37"/>
                  </a:lnTo>
                </a:path>
              </a:pathLst>
            </a:custGeom>
            <a:noFill/>
            <a:ln w="12700" cap="rnd" cmpd="sng">
              <a:solidFill>
                <a:srgbClr val="000000"/>
              </a:solidFill>
              <a:prstDash val="solid"/>
              <a:round/>
              <a:headEnd type="none" w="med" len="med"/>
              <a:tailEnd type="none" w="med" len="med"/>
            </a:ln>
          </p:spPr>
          <p:txBody>
            <a:bodyPr/>
            <a:lstStyle/>
            <a:p>
              <a:endParaRPr lang="en-US"/>
            </a:p>
          </p:txBody>
        </p:sp>
        <p:sp>
          <p:nvSpPr>
            <p:cNvPr id="12473" name="Freeform 183"/>
            <p:cNvSpPr>
              <a:spLocks/>
            </p:cNvSpPr>
            <p:nvPr/>
          </p:nvSpPr>
          <p:spPr bwMode="auto">
            <a:xfrm>
              <a:off x="4178" y="2148"/>
              <a:ext cx="29" cy="30"/>
            </a:xfrm>
            <a:custGeom>
              <a:avLst/>
              <a:gdLst>
                <a:gd name="T0" fmla="*/ 0 w 29"/>
                <a:gd name="T1" fmla="*/ 0 h 30"/>
                <a:gd name="T2" fmla="*/ 2 w 29"/>
                <a:gd name="T3" fmla="*/ 0 h 30"/>
                <a:gd name="T4" fmla="*/ 5 w 29"/>
                <a:gd name="T5" fmla="*/ 0 h 30"/>
                <a:gd name="T6" fmla="*/ 8 w 29"/>
                <a:gd name="T7" fmla="*/ 0 h 30"/>
                <a:gd name="T8" fmla="*/ 11 w 29"/>
                <a:gd name="T9" fmla="*/ 0 h 30"/>
                <a:gd name="T10" fmla="*/ 14 w 29"/>
                <a:gd name="T11" fmla="*/ 3 h 30"/>
                <a:gd name="T12" fmla="*/ 17 w 29"/>
                <a:gd name="T13" fmla="*/ 3 h 30"/>
                <a:gd name="T14" fmla="*/ 17 w 29"/>
                <a:gd name="T15" fmla="*/ 6 h 30"/>
                <a:gd name="T16" fmla="*/ 20 w 29"/>
                <a:gd name="T17" fmla="*/ 6 h 30"/>
                <a:gd name="T18" fmla="*/ 22 w 29"/>
                <a:gd name="T19" fmla="*/ 9 h 30"/>
                <a:gd name="T20" fmla="*/ 22 w 29"/>
                <a:gd name="T21" fmla="*/ 11 h 30"/>
                <a:gd name="T22" fmla="*/ 25 w 29"/>
                <a:gd name="T23" fmla="*/ 11 h 30"/>
                <a:gd name="T24" fmla="*/ 25 w 29"/>
                <a:gd name="T25" fmla="*/ 14 h 30"/>
                <a:gd name="T26" fmla="*/ 28 w 29"/>
                <a:gd name="T27" fmla="*/ 17 h 30"/>
                <a:gd name="T28" fmla="*/ 28 w 29"/>
                <a:gd name="T29" fmla="*/ 20 h 30"/>
                <a:gd name="T30" fmla="*/ 28 w 29"/>
                <a:gd name="T31" fmla="*/ 23 h 30"/>
                <a:gd name="T32" fmla="*/ 28 w 29"/>
                <a:gd name="T33" fmla="*/ 26 h 30"/>
                <a:gd name="T34" fmla="*/ 28 w 29"/>
                <a:gd name="T35" fmla="*/ 29 h 30"/>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29"/>
                <a:gd name="T55" fmla="*/ 0 h 30"/>
                <a:gd name="T56" fmla="*/ 29 w 29"/>
                <a:gd name="T57" fmla="*/ 30 h 30"/>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29" h="30">
                  <a:moveTo>
                    <a:pt x="0" y="0"/>
                  </a:moveTo>
                  <a:lnTo>
                    <a:pt x="2" y="0"/>
                  </a:lnTo>
                  <a:lnTo>
                    <a:pt x="5" y="0"/>
                  </a:lnTo>
                  <a:lnTo>
                    <a:pt x="8" y="0"/>
                  </a:lnTo>
                  <a:lnTo>
                    <a:pt x="11" y="0"/>
                  </a:lnTo>
                  <a:lnTo>
                    <a:pt x="14" y="3"/>
                  </a:lnTo>
                  <a:lnTo>
                    <a:pt x="17" y="3"/>
                  </a:lnTo>
                  <a:lnTo>
                    <a:pt x="17" y="6"/>
                  </a:lnTo>
                  <a:lnTo>
                    <a:pt x="20" y="6"/>
                  </a:lnTo>
                  <a:lnTo>
                    <a:pt x="22" y="9"/>
                  </a:lnTo>
                  <a:lnTo>
                    <a:pt x="22" y="11"/>
                  </a:lnTo>
                  <a:lnTo>
                    <a:pt x="25" y="11"/>
                  </a:lnTo>
                  <a:lnTo>
                    <a:pt x="25" y="14"/>
                  </a:lnTo>
                  <a:lnTo>
                    <a:pt x="28" y="17"/>
                  </a:lnTo>
                  <a:lnTo>
                    <a:pt x="28" y="20"/>
                  </a:lnTo>
                  <a:lnTo>
                    <a:pt x="28" y="23"/>
                  </a:lnTo>
                  <a:lnTo>
                    <a:pt x="28" y="26"/>
                  </a:lnTo>
                  <a:lnTo>
                    <a:pt x="28" y="29"/>
                  </a:lnTo>
                </a:path>
              </a:pathLst>
            </a:custGeom>
            <a:noFill/>
            <a:ln w="12700" cap="rnd" cmpd="sng">
              <a:solidFill>
                <a:srgbClr val="000000"/>
              </a:solidFill>
              <a:prstDash val="solid"/>
              <a:round/>
              <a:headEnd type="none" w="med" len="med"/>
              <a:tailEnd type="none" w="med" len="med"/>
            </a:ln>
          </p:spPr>
          <p:txBody>
            <a:bodyPr/>
            <a:lstStyle/>
            <a:p>
              <a:endParaRPr lang="en-US"/>
            </a:p>
          </p:txBody>
        </p:sp>
        <p:sp>
          <p:nvSpPr>
            <p:cNvPr id="12474" name="Freeform 184"/>
            <p:cNvSpPr>
              <a:spLocks/>
            </p:cNvSpPr>
            <p:nvPr/>
          </p:nvSpPr>
          <p:spPr bwMode="auto">
            <a:xfrm>
              <a:off x="4152" y="2177"/>
              <a:ext cx="27" cy="29"/>
            </a:xfrm>
            <a:custGeom>
              <a:avLst/>
              <a:gdLst>
                <a:gd name="T0" fmla="*/ 0 w 27"/>
                <a:gd name="T1" fmla="*/ 0 h 29"/>
                <a:gd name="T2" fmla="*/ 3 w 27"/>
                <a:gd name="T3" fmla="*/ 0 h 29"/>
                <a:gd name="T4" fmla="*/ 6 w 27"/>
                <a:gd name="T5" fmla="*/ 0 h 29"/>
                <a:gd name="T6" fmla="*/ 8 w 27"/>
                <a:gd name="T7" fmla="*/ 0 h 29"/>
                <a:gd name="T8" fmla="*/ 11 w 27"/>
                <a:gd name="T9" fmla="*/ 0 h 29"/>
                <a:gd name="T10" fmla="*/ 11 w 27"/>
                <a:gd name="T11" fmla="*/ 2 h 29"/>
                <a:gd name="T12" fmla="*/ 14 w 27"/>
                <a:gd name="T13" fmla="*/ 2 h 29"/>
                <a:gd name="T14" fmla="*/ 17 w 27"/>
                <a:gd name="T15" fmla="*/ 5 h 29"/>
                <a:gd name="T16" fmla="*/ 20 w 27"/>
                <a:gd name="T17" fmla="*/ 5 h 29"/>
                <a:gd name="T18" fmla="*/ 20 w 27"/>
                <a:gd name="T19" fmla="*/ 8 h 29"/>
                <a:gd name="T20" fmla="*/ 23 w 27"/>
                <a:gd name="T21" fmla="*/ 11 h 29"/>
                <a:gd name="T22" fmla="*/ 23 w 27"/>
                <a:gd name="T23" fmla="*/ 14 h 29"/>
                <a:gd name="T24" fmla="*/ 26 w 27"/>
                <a:gd name="T25" fmla="*/ 17 h 29"/>
                <a:gd name="T26" fmla="*/ 26 w 27"/>
                <a:gd name="T27" fmla="*/ 19 h 29"/>
                <a:gd name="T28" fmla="*/ 26 w 27"/>
                <a:gd name="T29" fmla="*/ 22 h 29"/>
                <a:gd name="T30" fmla="*/ 26 w 27"/>
                <a:gd name="T31" fmla="*/ 25 h 29"/>
                <a:gd name="T32" fmla="*/ 26 w 27"/>
                <a:gd name="T33" fmla="*/ 28 h 29"/>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7"/>
                <a:gd name="T52" fmla="*/ 0 h 29"/>
                <a:gd name="T53" fmla="*/ 27 w 27"/>
                <a:gd name="T54" fmla="*/ 29 h 29"/>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7" h="29">
                  <a:moveTo>
                    <a:pt x="0" y="0"/>
                  </a:moveTo>
                  <a:lnTo>
                    <a:pt x="3" y="0"/>
                  </a:lnTo>
                  <a:lnTo>
                    <a:pt x="6" y="0"/>
                  </a:lnTo>
                  <a:lnTo>
                    <a:pt x="8" y="0"/>
                  </a:lnTo>
                  <a:lnTo>
                    <a:pt x="11" y="0"/>
                  </a:lnTo>
                  <a:lnTo>
                    <a:pt x="11" y="2"/>
                  </a:lnTo>
                  <a:lnTo>
                    <a:pt x="14" y="2"/>
                  </a:lnTo>
                  <a:lnTo>
                    <a:pt x="17" y="5"/>
                  </a:lnTo>
                  <a:lnTo>
                    <a:pt x="20" y="5"/>
                  </a:lnTo>
                  <a:lnTo>
                    <a:pt x="20" y="8"/>
                  </a:lnTo>
                  <a:lnTo>
                    <a:pt x="23" y="11"/>
                  </a:lnTo>
                  <a:lnTo>
                    <a:pt x="23" y="14"/>
                  </a:lnTo>
                  <a:lnTo>
                    <a:pt x="26" y="17"/>
                  </a:lnTo>
                  <a:lnTo>
                    <a:pt x="26" y="19"/>
                  </a:lnTo>
                  <a:lnTo>
                    <a:pt x="26" y="22"/>
                  </a:lnTo>
                  <a:lnTo>
                    <a:pt x="26" y="25"/>
                  </a:lnTo>
                  <a:lnTo>
                    <a:pt x="26" y="28"/>
                  </a:lnTo>
                </a:path>
              </a:pathLst>
            </a:custGeom>
            <a:noFill/>
            <a:ln w="12700" cap="rnd" cmpd="sng">
              <a:solidFill>
                <a:srgbClr val="000000"/>
              </a:solidFill>
              <a:prstDash val="solid"/>
              <a:round/>
              <a:headEnd type="none" w="med" len="med"/>
              <a:tailEnd type="none" w="med" len="med"/>
            </a:ln>
          </p:spPr>
          <p:txBody>
            <a:bodyPr/>
            <a:lstStyle/>
            <a:p>
              <a:endParaRPr lang="en-US"/>
            </a:p>
          </p:txBody>
        </p:sp>
        <p:sp>
          <p:nvSpPr>
            <p:cNvPr id="12475" name="Line 185"/>
            <p:cNvSpPr>
              <a:spLocks noChangeShapeType="1"/>
            </p:cNvSpPr>
            <p:nvPr/>
          </p:nvSpPr>
          <p:spPr bwMode="auto">
            <a:xfrm flipV="1">
              <a:off x="4309" y="2135"/>
              <a:ext cx="0" cy="47"/>
            </a:xfrm>
            <a:prstGeom prst="line">
              <a:avLst/>
            </a:prstGeom>
            <a:noFill/>
            <a:ln w="12700">
              <a:solidFill>
                <a:srgbClr val="000000"/>
              </a:solidFill>
              <a:round/>
              <a:headEnd/>
              <a:tailEnd/>
            </a:ln>
          </p:spPr>
          <p:txBody>
            <a:bodyPr wrap="none" anchor="ctr"/>
            <a:lstStyle/>
            <a:p>
              <a:endParaRPr lang="en-US"/>
            </a:p>
          </p:txBody>
        </p:sp>
        <p:sp>
          <p:nvSpPr>
            <p:cNvPr id="12476" name="Line 186"/>
            <p:cNvSpPr>
              <a:spLocks noChangeShapeType="1"/>
            </p:cNvSpPr>
            <p:nvPr/>
          </p:nvSpPr>
          <p:spPr bwMode="auto">
            <a:xfrm>
              <a:off x="4105" y="2308"/>
              <a:ext cx="40" cy="0"/>
            </a:xfrm>
            <a:prstGeom prst="line">
              <a:avLst/>
            </a:prstGeom>
            <a:noFill/>
            <a:ln w="12700">
              <a:solidFill>
                <a:srgbClr val="000000"/>
              </a:solidFill>
              <a:round/>
              <a:headEnd/>
              <a:tailEnd/>
            </a:ln>
          </p:spPr>
          <p:txBody>
            <a:bodyPr wrap="none" anchor="ctr"/>
            <a:lstStyle/>
            <a:p>
              <a:endParaRPr lang="en-US"/>
            </a:p>
          </p:txBody>
        </p:sp>
        <p:sp>
          <p:nvSpPr>
            <p:cNvPr id="12477" name="Freeform 187"/>
            <p:cNvSpPr>
              <a:spLocks/>
            </p:cNvSpPr>
            <p:nvPr/>
          </p:nvSpPr>
          <p:spPr bwMode="auto">
            <a:xfrm>
              <a:off x="4081" y="2308"/>
              <a:ext cx="21" cy="26"/>
            </a:xfrm>
            <a:custGeom>
              <a:avLst/>
              <a:gdLst>
                <a:gd name="T0" fmla="*/ 0 w 21"/>
                <a:gd name="T1" fmla="*/ 25 h 26"/>
                <a:gd name="T2" fmla="*/ 0 w 21"/>
                <a:gd name="T3" fmla="*/ 23 h 26"/>
                <a:gd name="T4" fmla="*/ 0 w 21"/>
                <a:gd name="T5" fmla="*/ 20 h 26"/>
                <a:gd name="T6" fmla="*/ 0 w 21"/>
                <a:gd name="T7" fmla="*/ 17 h 26"/>
                <a:gd name="T8" fmla="*/ 0 w 21"/>
                <a:gd name="T9" fmla="*/ 14 h 26"/>
                <a:gd name="T10" fmla="*/ 0 w 21"/>
                <a:gd name="T11" fmla="*/ 11 h 26"/>
                <a:gd name="T12" fmla="*/ 2 w 21"/>
                <a:gd name="T13" fmla="*/ 8 h 26"/>
                <a:gd name="T14" fmla="*/ 2 w 21"/>
                <a:gd name="T15" fmla="*/ 5 h 26"/>
                <a:gd name="T16" fmla="*/ 5 w 21"/>
                <a:gd name="T17" fmla="*/ 5 h 26"/>
                <a:gd name="T18" fmla="*/ 5 w 21"/>
                <a:gd name="T19" fmla="*/ 3 h 26"/>
                <a:gd name="T20" fmla="*/ 8 w 21"/>
                <a:gd name="T21" fmla="*/ 3 h 26"/>
                <a:gd name="T22" fmla="*/ 11 w 21"/>
                <a:gd name="T23" fmla="*/ 3 h 26"/>
                <a:gd name="T24" fmla="*/ 11 w 21"/>
                <a:gd name="T25" fmla="*/ 0 h 26"/>
                <a:gd name="T26" fmla="*/ 14 w 21"/>
                <a:gd name="T27" fmla="*/ 0 h 26"/>
                <a:gd name="T28" fmla="*/ 17 w 21"/>
                <a:gd name="T29" fmla="*/ 0 h 26"/>
                <a:gd name="T30" fmla="*/ 20 w 21"/>
                <a:gd name="T31" fmla="*/ 0 h 2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1"/>
                <a:gd name="T49" fmla="*/ 0 h 26"/>
                <a:gd name="T50" fmla="*/ 21 w 21"/>
                <a:gd name="T51" fmla="*/ 26 h 2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1" h="26">
                  <a:moveTo>
                    <a:pt x="0" y="25"/>
                  </a:moveTo>
                  <a:lnTo>
                    <a:pt x="0" y="23"/>
                  </a:lnTo>
                  <a:lnTo>
                    <a:pt x="0" y="20"/>
                  </a:lnTo>
                  <a:lnTo>
                    <a:pt x="0" y="17"/>
                  </a:lnTo>
                  <a:lnTo>
                    <a:pt x="0" y="14"/>
                  </a:lnTo>
                  <a:lnTo>
                    <a:pt x="0" y="11"/>
                  </a:lnTo>
                  <a:lnTo>
                    <a:pt x="2" y="8"/>
                  </a:lnTo>
                  <a:lnTo>
                    <a:pt x="2" y="5"/>
                  </a:lnTo>
                  <a:lnTo>
                    <a:pt x="5" y="5"/>
                  </a:lnTo>
                  <a:lnTo>
                    <a:pt x="5" y="3"/>
                  </a:lnTo>
                  <a:lnTo>
                    <a:pt x="8" y="3"/>
                  </a:lnTo>
                  <a:lnTo>
                    <a:pt x="11" y="3"/>
                  </a:lnTo>
                  <a:lnTo>
                    <a:pt x="11" y="0"/>
                  </a:lnTo>
                  <a:lnTo>
                    <a:pt x="14" y="0"/>
                  </a:lnTo>
                  <a:lnTo>
                    <a:pt x="17" y="0"/>
                  </a:lnTo>
                  <a:lnTo>
                    <a:pt x="20" y="0"/>
                  </a:lnTo>
                </a:path>
              </a:pathLst>
            </a:custGeom>
            <a:noFill/>
            <a:ln w="12700" cap="rnd" cmpd="sng">
              <a:solidFill>
                <a:srgbClr val="000000"/>
              </a:solidFill>
              <a:prstDash val="solid"/>
              <a:round/>
              <a:headEnd type="none" w="med" len="med"/>
              <a:tailEnd type="none" w="med" len="med"/>
            </a:ln>
          </p:spPr>
          <p:txBody>
            <a:bodyPr/>
            <a:lstStyle/>
            <a:p>
              <a:endParaRPr lang="en-US"/>
            </a:p>
          </p:txBody>
        </p:sp>
        <p:sp>
          <p:nvSpPr>
            <p:cNvPr id="12478" name="Freeform 188"/>
            <p:cNvSpPr>
              <a:spLocks/>
            </p:cNvSpPr>
            <p:nvPr/>
          </p:nvSpPr>
          <p:spPr bwMode="auto">
            <a:xfrm>
              <a:off x="4106" y="2336"/>
              <a:ext cx="27" cy="21"/>
            </a:xfrm>
            <a:custGeom>
              <a:avLst/>
              <a:gdLst>
                <a:gd name="T0" fmla="*/ 0 w 27"/>
                <a:gd name="T1" fmla="*/ 20 h 21"/>
                <a:gd name="T2" fmla="*/ 0 w 27"/>
                <a:gd name="T3" fmla="*/ 17 h 21"/>
                <a:gd name="T4" fmla="*/ 0 w 27"/>
                <a:gd name="T5" fmla="*/ 14 h 21"/>
                <a:gd name="T6" fmla="*/ 0 w 27"/>
                <a:gd name="T7" fmla="*/ 12 h 21"/>
                <a:gd name="T8" fmla="*/ 3 w 27"/>
                <a:gd name="T9" fmla="*/ 12 h 21"/>
                <a:gd name="T10" fmla="*/ 3 w 27"/>
                <a:gd name="T11" fmla="*/ 9 h 21"/>
                <a:gd name="T12" fmla="*/ 6 w 27"/>
                <a:gd name="T13" fmla="*/ 6 h 21"/>
                <a:gd name="T14" fmla="*/ 9 w 27"/>
                <a:gd name="T15" fmla="*/ 6 h 21"/>
                <a:gd name="T16" fmla="*/ 9 w 27"/>
                <a:gd name="T17" fmla="*/ 3 h 21"/>
                <a:gd name="T18" fmla="*/ 12 w 27"/>
                <a:gd name="T19" fmla="*/ 3 h 21"/>
                <a:gd name="T20" fmla="*/ 15 w 27"/>
                <a:gd name="T21" fmla="*/ 3 h 21"/>
                <a:gd name="T22" fmla="*/ 15 w 27"/>
                <a:gd name="T23" fmla="*/ 0 h 21"/>
                <a:gd name="T24" fmla="*/ 17 w 27"/>
                <a:gd name="T25" fmla="*/ 0 h 21"/>
                <a:gd name="T26" fmla="*/ 20 w 27"/>
                <a:gd name="T27" fmla="*/ 0 h 21"/>
                <a:gd name="T28" fmla="*/ 23 w 27"/>
                <a:gd name="T29" fmla="*/ 0 h 21"/>
                <a:gd name="T30" fmla="*/ 26 w 27"/>
                <a:gd name="T31" fmla="*/ 0 h 21"/>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7"/>
                <a:gd name="T49" fmla="*/ 0 h 21"/>
                <a:gd name="T50" fmla="*/ 27 w 27"/>
                <a:gd name="T51" fmla="*/ 21 h 21"/>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7" h="21">
                  <a:moveTo>
                    <a:pt x="0" y="20"/>
                  </a:moveTo>
                  <a:lnTo>
                    <a:pt x="0" y="17"/>
                  </a:lnTo>
                  <a:lnTo>
                    <a:pt x="0" y="14"/>
                  </a:lnTo>
                  <a:lnTo>
                    <a:pt x="0" y="12"/>
                  </a:lnTo>
                  <a:lnTo>
                    <a:pt x="3" y="12"/>
                  </a:lnTo>
                  <a:lnTo>
                    <a:pt x="3" y="9"/>
                  </a:lnTo>
                  <a:lnTo>
                    <a:pt x="6" y="6"/>
                  </a:lnTo>
                  <a:lnTo>
                    <a:pt x="9" y="6"/>
                  </a:lnTo>
                  <a:lnTo>
                    <a:pt x="9" y="3"/>
                  </a:lnTo>
                  <a:lnTo>
                    <a:pt x="12" y="3"/>
                  </a:lnTo>
                  <a:lnTo>
                    <a:pt x="15" y="3"/>
                  </a:lnTo>
                  <a:lnTo>
                    <a:pt x="15" y="0"/>
                  </a:lnTo>
                  <a:lnTo>
                    <a:pt x="17" y="0"/>
                  </a:lnTo>
                  <a:lnTo>
                    <a:pt x="20" y="0"/>
                  </a:lnTo>
                  <a:lnTo>
                    <a:pt x="23" y="0"/>
                  </a:lnTo>
                  <a:lnTo>
                    <a:pt x="26" y="0"/>
                  </a:lnTo>
                </a:path>
              </a:pathLst>
            </a:custGeom>
            <a:noFill/>
            <a:ln w="12700" cap="rnd" cmpd="sng">
              <a:solidFill>
                <a:srgbClr val="000000"/>
              </a:solidFill>
              <a:prstDash val="solid"/>
              <a:round/>
              <a:headEnd type="none" w="med" len="med"/>
              <a:tailEnd type="none" w="med" len="med"/>
            </a:ln>
          </p:spPr>
          <p:txBody>
            <a:bodyPr/>
            <a:lstStyle/>
            <a:p>
              <a:endParaRPr lang="en-US"/>
            </a:p>
          </p:txBody>
        </p:sp>
        <p:sp>
          <p:nvSpPr>
            <p:cNvPr id="12479" name="Line 189"/>
            <p:cNvSpPr>
              <a:spLocks noChangeShapeType="1"/>
            </p:cNvSpPr>
            <p:nvPr/>
          </p:nvSpPr>
          <p:spPr bwMode="auto">
            <a:xfrm>
              <a:off x="4158" y="2211"/>
              <a:ext cx="90" cy="0"/>
            </a:xfrm>
            <a:prstGeom prst="line">
              <a:avLst/>
            </a:prstGeom>
            <a:noFill/>
            <a:ln w="12700">
              <a:solidFill>
                <a:srgbClr val="000000"/>
              </a:solidFill>
              <a:round/>
              <a:headEnd/>
              <a:tailEnd/>
            </a:ln>
          </p:spPr>
          <p:txBody>
            <a:bodyPr wrap="none" anchor="ctr"/>
            <a:lstStyle/>
            <a:p>
              <a:endParaRPr lang="en-US"/>
            </a:p>
          </p:txBody>
        </p:sp>
        <p:sp>
          <p:nvSpPr>
            <p:cNvPr id="12480" name="Line 190"/>
            <p:cNvSpPr>
              <a:spLocks noChangeShapeType="1"/>
            </p:cNvSpPr>
            <p:nvPr/>
          </p:nvSpPr>
          <p:spPr bwMode="auto">
            <a:xfrm>
              <a:off x="4158" y="2262"/>
              <a:ext cx="90" cy="0"/>
            </a:xfrm>
            <a:prstGeom prst="line">
              <a:avLst/>
            </a:prstGeom>
            <a:noFill/>
            <a:ln w="12700">
              <a:solidFill>
                <a:srgbClr val="000000"/>
              </a:solidFill>
              <a:round/>
              <a:headEnd/>
              <a:tailEnd/>
            </a:ln>
          </p:spPr>
          <p:txBody>
            <a:bodyPr wrap="none" anchor="ctr"/>
            <a:lstStyle/>
            <a:p>
              <a:endParaRPr lang="en-US"/>
            </a:p>
          </p:txBody>
        </p:sp>
        <p:sp>
          <p:nvSpPr>
            <p:cNvPr id="12481" name="Line 191"/>
            <p:cNvSpPr>
              <a:spLocks noChangeShapeType="1"/>
            </p:cNvSpPr>
            <p:nvPr/>
          </p:nvSpPr>
          <p:spPr bwMode="auto">
            <a:xfrm flipV="1">
              <a:off x="4252" y="2207"/>
              <a:ext cx="0" cy="59"/>
            </a:xfrm>
            <a:prstGeom prst="line">
              <a:avLst/>
            </a:prstGeom>
            <a:noFill/>
            <a:ln w="12700">
              <a:solidFill>
                <a:srgbClr val="000000"/>
              </a:solidFill>
              <a:round/>
              <a:headEnd/>
              <a:tailEnd/>
            </a:ln>
          </p:spPr>
          <p:txBody>
            <a:bodyPr wrap="none" anchor="ctr"/>
            <a:lstStyle/>
            <a:p>
              <a:endParaRPr lang="en-US"/>
            </a:p>
          </p:txBody>
        </p:sp>
        <p:sp>
          <p:nvSpPr>
            <p:cNvPr id="12482" name="Line 192"/>
            <p:cNvSpPr>
              <a:spLocks noChangeShapeType="1"/>
            </p:cNvSpPr>
            <p:nvPr/>
          </p:nvSpPr>
          <p:spPr bwMode="auto">
            <a:xfrm flipV="1">
              <a:off x="4154" y="2207"/>
              <a:ext cx="0" cy="59"/>
            </a:xfrm>
            <a:prstGeom prst="line">
              <a:avLst/>
            </a:prstGeom>
            <a:noFill/>
            <a:ln w="12700">
              <a:solidFill>
                <a:srgbClr val="000000"/>
              </a:solidFill>
              <a:round/>
              <a:headEnd/>
              <a:tailEnd/>
            </a:ln>
          </p:spPr>
          <p:txBody>
            <a:bodyPr wrap="none" anchor="ctr"/>
            <a:lstStyle/>
            <a:p>
              <a:endParaRPr lang="en-US"/>
            </a:p>
          </p:txBody>
        </p:sp>
        <p:sp>
          <p:nvSpPr>
            <p:cNvPr id="12483" name="Freeform 193"/>
            <p:cNvSpPr>
              <a:spLocks/>
            </p:cNvSpPr>
            <p:nvPr/>
          </p:nvSpPr>
          <p:spPr bwMode="auto">
            <a:xfrm>
              <a:off x="4132" y="2211"/>
              <a:ext cx="23" cy="52"/>
            </a:xfrm>
            <a:custGeom>
              <a:avLst/>
              <a:gdLst>
                <a:gd name="T0" fmla="*/ 22 w 23"/>
                <a:gd name="T1" fmla="*/ 0 h 52"/>
                <a:gd name="T2" fmla="*/ 19 w 23"/>
                <a:gd name="T3" fmla="*/ 0 h 52"/>
                <a:gd name="T4" fmla="*/ 16 w 23"/>
                <a:gd name="T5" fmla="*/ 0 h 52"/>
                <a:gd name="T6" fmla="*/ 13 w 23"/>
                <a:gd name="T7" fmla="*/ 0 h 52"/>
                <a:gd name="T8" fmla="*/ 13 w 23"/>
                <a:gd name="T9" fmla="*/ 3 h 52"/>
                <a:gd name="T10" fmla="*/ 11 w 23"/>
                <a:gd name="T11" fmla="*/ 3 h 52"/>
                <a:gd name="T12" fmla="*/ 9 w 23"/>
                <a:gd name="T13" fmla="*/ 3 h 52"/>
                <a:gd name="T14" fmla="*/ 9 w 23"/>
                <a:gd name="T15" fmla="*/ 5 h 52"/>
                <a:gd name="T16" fmla="*/ 6 w 23"/>
                <a:gd name="T17" fmla="*/ 5 h 52"/>
                <a:gd name="T18" fmla="*/ 6 w 23"/>
                <a:gd name="T19" fmla="*/ 8 h 52"/>
                <a:gd name="T20" fmla="*/ 3 w 23"/>
                <a:gd name="T21" fmla="*/ 8 h 52"/>
                <a:gd name="T22" fmla="*/ 3 w 23"/>
                <a:gd name="T23" fmla="*/ 11 h 52"/>
                <a:gd name="T24" fmla="*/ 3 w 23"/>
                <a:gd name="T25" fmla="*/ 14 h 52"/>
                <a:gd name="T26" fmla="*/ 0 w 23"/>
                <a:gd name="T27" fmla="*/ 14 h 52"/>
                <a:gd name="T28" fmla="*/ 0 w 23"/>
                <a:gd name="T29" fmla="*/ 17 h 52"/>
                <a:gd name="T30" fmla="*/ 0 w 23"/>
                <a:gd name="T31" fmla="*/ 20 h 52"/>
                <a:gd name="T32" fmla="*/ 0 w 23"/>
                <a:gd name="T33" fmla="*/ 23 h 52"/>
                <a:gd name="T34" fmla="*/ 0 w 23"/>
                <a:gd name="T35" fmla="*/ 25 h 52"/>
                <a:gd name="T36" fmla="*/ 0 w 23"/>
                <a:gd name="T37" fmla="*/ 28 h 52"/>
                <a:gd name="T38" fmla="*/ 0 w 23"/>
                <a:gd name="T39" fmla="*/ 31 h 52"/>
                <a:gd name="T40" fmla="*/ 0 w 23"/>
                <a:gd name="T41" fmla="*/ 34 h 52"/>
                <a:gd name="T42" fmla="*/ 0 w 23"/>
                <a:gd name="T43" fmla="*/ 37 h 52"/>
                <a:gd name="T44" fmla="*/ 3 w 23"/>
                <a:gd name="T45" fmla="*/ 37 h 52"/>
                <a:gd name="T46" fmla="*/ 3 w 23"/>
                <a:gd name="T47" fmla="*/ 40 h 52"/>
                <a:gd name="T48" fmla="*/ 3 w 23"/>
                <a:gd name="T49" fmla="*/ 43 h 52"/>
                <a:gd name="T50" fmla="*/ 6 w 23"/>
                <a:gd name="T51" fmla="*/ 43 h 52"/>
                <a:gd name="T52" fmla="*/ 6 w 23"/>
                <a:gd name="T53" fmla="*/ 45 h 52"/>
                <a:gd name="T54" fmla="*/ 9 w 23"/>
                <a:gd name="T55" fmla="*/ 45 h 52"/>
                <a:gd name="T56" fmla="*/ 9 w 23"/>
                <a:gd name="T57" fmla="*/ 48 h 52"/>
                <a:gd name="T58" fmla="*/ 11 w 23"/>
                <a:gd name="T59" fmla="*/ 48 h 52"/>
                <a:gd name="T60" fmla="*/ 13 w 23"/>
                <a:gd name="T61" fmla="*/ 48 h 52"/>
                <a:gd name="T62" fmla="*/ 13 w 23"/>
                <a:gd name="T63" fmla="*/ 51 h 52"/>
                <a:gd name="T64" fmla="*/ 16 w 23"/>
                <a:gd name="T65" fmla="*/ 51 h 52"/>
                <a:gd name="T66" fmla="*/ 19 w 23"/>
                <a:gd name="T67" fmla="*/ 51 h 52"/>
                <a:gd name="T68" fmla="*/ 22 w 23"/>
                <a:gd name="T69" fmla="*/ 51 h 52"/>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23"/>
                <a:gd name="T106" fmla="*/ 0 h 52"/>
                <a:gd name="T107" fmla="*/ 23 w 23"/>
                <a:gd name="T108" fmla="*/ 52 h 52"/>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23" h="52">
                  <a:moveTo>
                    <a:pt x="22" y="0"/>
                  </a:moveTo>
                  <a:lnTo>
                    <a:pt x="19" y="0"/>
                  </a:lnTo>
                  <a:lnTo>
                    <a:pt x="16" y="0"/>
                  </a:lnTo>
                  <a:lnTo>
                    <a:pt x="13" y="0"/>
                  </a:lnTo>
                  <a:lnTo>
                    <a:pt x="13" y="3"/>
                  </a:lnTo>
                  <a:lnTo>
                    <a:pt x="11" y="3"/>
                  </a:lnTo>
                  <a:lnTo>
                    <a:pt x="9" y="3"/>
                  </a:lnTo>
                  <a:lnTo>
                    <a:pt x="9" y="5"/>
                  </a:lnTo>
                  <a:lnTo>
                    <a:pt x="6" y="5"/>
                  </a:lnTo>
                  <a:lnTo>
                    <a:pt x="6" y="8"/>
                  </a:lnTo>
                  <a:lnTo>
                    <a:pt x="3" y="8"/>
                  </a:lnTo>
                  <a:lnTo>
                    <a:pt x="3" y="11"/>
                  </a:lnTo>
                  <a:lnTo>
                    <a:pt x="3" y="14"/>
                  </a:lnTo>
                  <a:lnTo>
                    <a:pt x="0" y="14"/>
                  </a:lnTo>
                  <a:lnTo>
                    <a:pt x="0" y="17"/>
                  </a:lnTo>
                  <a:lnTo>
                    <a:pt x="0" y="20"/>
                  </a:lnTo>
                  <a:lnTo>
                    <a:pt x="0" y="23"/>
                  </a:lnTo>
                  <a:lnTo>
                    <a:pt x="0" y="25"/>
                  </a:lnTo>
                  <a:lnTo>
                    <a:pt x="0" y="28"/>
                  </a:lnTo>
                  <a:lnTo>
                    <a:pt x="0" y="31"/>
                  </a:lnTo>
                  <a:lnTo>
                    <a:pt x="0" y="34"/>
                  </a:lnTo>
                  <a:lnTo>
                    <a:pt x="0" y="37"/>
                  </a:lnTo>
                  <a:lnTo>
                    <a:pt x="3" y="37"/>
                  </a:lnTo>
                  <a:lnTo>
                    <a:pt x="3" y="40"/>
                  </a:lnTo>
                  <a:lnTo>
                    <a:pt x="3" y="43"/>
                  </a:lnTo>
                  <a:lnTo>
                    <a:pt x="6" y="43"/>
                  </a:lnTo>
                  <a:lnTo>
                    <a:pt x="6" y="45"/>
                  </a:lnTo>
                  <a:lnTo>
                    <a:pt x="9" y="45"/>
                  </a:lnTo>
                  <a:lnTo>
                    <a:pt x="9" y="48"/>
                  </a:lnTo>
                  <a:lnTo>
                    <a:pt x="11" y="48"/>
                  </a:lnTo>
                  <a:lnTo>
                    <a:pt x="13" y="48"/>
                  </a:lnTo>
                  <a:lnTo>
                    <a:pt x="13" y="51"/>
                  </a:lnTo>
                  <a:lnTo>
                    <a:pt x="16" y="51"/>
                  </a:lnTo>
                  <a:lnTo>
                    <a:pt x="19" y="51"/>
                  </a:lnTo>
                  <a:lnTo>
                    <a:pt x="22" y="51"/>
                  </a:lnTo>
                </a:path>
              </a:pathLst>
            </a:custGeom>
            <a:noFill/>
            <a:ln w="12700" cap="rnd" cmpd="sng">
              <a:solidFill>
                <a:srgbClr val="000000"/>
              </a:solidFill>
              <a:prstDash val="solid"/>
              <a:round/>
              <a:headEnd type="none" w="med" len="med"/>
              <a:tailEnd type="none" w="med" len="med"/>
            </a:ln>
          </p:spPr>
          <p:txBody>
            <a:bodyPr/>
            <a:lstStyle/>
            <a:p>
              <a:endParaRPr lang="en-US"/>
            </a:p>
          </p:txBody>
        </p:sp>
        <p:sp>
          <p:nvSpPr>
            <p:cNvPr id="12484" name="Freeform 194"/>
            <p:cNvSpPr>
              <a:spLocks/>
            </p:cNvSpPr>
            <p:nvPr/>
          </p:nvSpPr>
          <p:spPr bwMode="auto">
            <a:xfrm>
              <a:off x="4252" y="2211"/>
              <a:ext cx="26" cy="52"/>
            </a:xfrm>
            <a:custGeom>
              <a:avLst/>
              <a:gdLst>
                <a:gd name="T0" fmla="*/ 0 w 26"/>
                <a:gd name="T1" fmla="*/ 0 h 52"/>
                <a:gd name="T2" fmla="*/ 3 w 26"/>
                <a:gd name="T3" fmla="*/ 0 h 52"/>
                <a:gd name="T4" fmla="*/ 5 w 26"/>
                <a:gd name="T5" fmla="*/ 0 h 52"/>
                <a:gd name="T6" fmla="*/ 8 w 26"/>
                <a:gd name="T7" fmla="*/ 0 h 52"/>
                <a:gd name="T8" fmla="*/ 8 w 26"/>
                <a:gd name="T9" fmla="*/ 3 h 52"/>
                <a:gd name="T10" fmla="*/ 11 w 26"/>
                <a:gd name="T11" fmla="*/ 3 h 52"/>
                <a:gd name="T12" fmla="*/ 14 w 26"/>
                <a:gd name="T13" fmla="*/ 3 h 52"/>
                <a:gd name="T14" fmla="*/ 14 w 26"/>
                <a:gd name="T15" fmla="*/ 5 h 52"/>
                <a:gd name="T16" fmla="*/ 17 w 26"/>
                <a:gd name="T17" fmla="*/ 5 h 52"/>
                <a:gd name="T18" fmla="*/ 17 w 26"/>
                <a:gd name="T19" fmla="*/ 8 h 52"/>
                <a:gd name="T20" fmla="*/ 20 w 26"/>
                <a:gd name="T21" fmla="*/ 8 h 52"/>
                <a:gd name="T22" fmla="*/ 20 w 26"/>
                <a:gd name="T23" fmla="*/ 11 h 52"/>
                <a:gd name="T24" fmla="*/ 23 w 26"/>
                <a:gd name="T25" fmla="*/ 11 h 52"/>
                <a:gd name="T26" fmla="*/ 23 w 26"/>
                <a:gd name="T27" fmla="*/ 14 h 52"/>
                <a:gd name="T28" fmla="*/ 23 w 26"/>
                <a:gd name="T29" fmla="*/ 17 h 52"/>
                <a:gd name="T30" fmla="*/ 25 w 26"/>
                <a:gd name="T31" fmla="*/ 17 h 52"/>
                <a:gd name="T32" fmla="*/ 25 w 26"/>
                <a:gd name="T33" fmla="*/ 20 h 52"/>
                <a:gd name="T34" fmla="*/ 25 w 26"/>
                <a:gd name="T35" fmla="*/ 23 h 52"/>
                <a:gd name="T36" fmla="*/ 25 w 26"/>
                <a:gd name="T37" fmla="*/ 25 h 52"/>
                <a:gd name="T38" fmla="*/ 25 w 26"/>
                <a:gd name="T39" fmla="*/ 28 h 52"/>
                <a:gd name="T40" fmla="*/ 25 w 26"/>
                <a:gd name="T41" fmla="*/ 31 h 52"/>
                <a:gd name="T42" fmla="*/ 25 w 26"/>
                <a:gd name="T43" fmla="*/ 34 h 52"/>
                <a:gd name="T44" fmla="*/ 23 w 26"/>
                <a:gd name="T45" fmla="*/ 34 h 52"/>
                <a:gd name="T46" fmla="*/ 23 w 26"/>
                <a:gd name="T47" fmla="*/ 37 h 52"/>
                <a:gd name="T48" fmla="*/ 23 w 26"/>
                <a:gd name="T49" fmla="*/ 40 h 52"/>
                <a:gd name="T50" fmla="*/ 20 w 26"/>
                <a:gd name="T51" fmla="*/ 40 h 52"/>
                <a:gd name="T52" fmla="*/ 20 w 26"/>
                <a:gd name="T53" fmla="*/ 43 h 52"/>
                <a:gd name="T54" fmla="*/ 17 w 26"/>
                <a:gd name="T55" fmla="*/ 43 h 52"/>
                <a:gd name="T56" fmla="*/ 17 w 26"/>
                <a:gd name="T57" fmla="*/ 45 h 52"/>
                <a:gd name="T58" fmla="*/ 14 w 26"/>
                <a:gd name="T59" fmla="*/ 45 h 52"/>
                <a:gd name="T60" fmla="*/ 14 w 26"/>
                <a:gd name="T61" fmla="*/ 48 h 52"/>
                <a:gd name="T62" fmla="*/ 11 w 26"/>
                <a:gd name="T63" fmla="*/ 48 h 52"/>
                <a:gd name="T64" fmla="*/ 8 w 26"/>
                <a:gd name="T65" fmla="*/ 48 h 52"/>
                <a:gd name="T66" fmla="*/ 8 w 26"/>
                <a:gd name="T67" fmla="*/ 51 h 52"/>
                <a:gd name="T68" fmla="*/ 5 w 26"/>
                <a:gd name="T69" fmla="*/ 51 h 52"/>
                <a:gd name="T70" fmla="*/ 3 w 26"/>
                <a:gd name="T71" fmla="*/ 51 h 52"/>
                <a:gd name="T72" fmla="*/ 0 w 26"/>
                <a:gd name="T73" fmla="*/ 51 h 5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26"/>
                <a:gd name="T112" fmla="*/ 0 h 52"/>
                <a:gd name="T113" fmla="*/ 26 w 26"/>
                <a:gd name="T114" fmla="*/ 52 h 5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26" h="52">
                  <a:moveTo>
                    <a:pt x="0" y="0"/>
                  </a:moveTo>
                  <a:lnTo>
                    <a:pt x="3" y="0"/>
                  </a:lnTo>
                  <a:lnTo>
                    <a:pt x="5" y="0"/>
                  </a:lnTo>
                  <a:lnTo>
                    <a:pt x="8" y="0"/>
                  </a:lnTo>
                  <a:lnTo>
                    <a:pt x="8" y="3"/>
                  </a:lnTo>
                  <a:lnTo>
                    <a:pt x="11" y="3"/>
                  </a:lnTo>
                  <a:lnTo>
                    <a:pt x="14" y="3"/>
                  </a:lnTo>
                  <a:lnTo>
                    <a:pt x="14" y="5"/>
                  </a:lnTo>
                  <a:lnTo>
                    <a:pt x="17" y="5"/>
                  </a:lnTo>
                  <a:lnTo>
                    <a:pt x="17" y="8"/>
                  </a:lnTo>
                  <a:lnTo>
                    <a:pt x="20" y="8"/>
                  </a:lnTo>
                  <a:lnTo>
                    <a:pt x="20" y="11"/>
                  </a:lnTo>
                  <a:lnTo>
                    <a:pt x="23" y="11"/>
                  </a:lnTo>
                  <a:lnTo>
                    <a:pt x="23" y="14"/>
                  </a:lnTo>
                  <a:lnTo>
                    <a:pt x="23" y="17"/>
                  </a:lnTo>
                  <a:lnTo>
                    <a:pt x="25" y="17"/>
                  </a:lnTo>
                  <a:lnTo>
                    <a:pt x="25" y="20"/>
                  </a:lnTo>
                  <a:lnTo>
                    <a:pt x="25" y="23"/>
                  </a:lnTo>
                  <a:lnTo>
                    <a:pt x="25" y="25"/>
                  </a:lnTo>
                  <a:lnTo>
                    <a:pt x="25" y="28"/>
                  </a:lnTo>
                  <a:lnTo>
                    <a:pt x="25" y="31"/>
                  </a:lnTo>
                  <a:lnTo>
                    <a:pt x="25" y="34"/>
                  </a:lnTo>
                  <a:lnTo>
                    <a:pt x="23" y="34"/>
                  </a:lnTo>
                  <a:lnTo>
                    <a:pt x="23" y="37"/>
                  </a:lnTo>
                  <a:lnTo>
                    <a:pt x="23" y="40"/>
                  </a:lnTo>
                  <a:lnTo>
                    <a:pt x="20" y="40"/>
                  </a:lnTo>
                  <a:lnTo>
                    <a:pt x="20" y="43"/>
                  </a:lnTo>
                  <a:lnTo>
                    <a:pt x="17" y="43"/>
                  </a:lnTo>
                  <a:lnTo>
                    <a:pt x="17" y="45"/>
                  </a:lnTo>
                  <a:lnTo>
                    <a:pt x="14" y="45"/>
                  </a:lnTo>
                  <a:lnTo>
                    <a:pt x="14" y="48"/>
                  </a:lnTo>
                  <a:lnTo>
                    <a:pt x="11" y="48"/>
                  </a:lnTo>
                  <a:lnTo>
                    <a:pt x="8" y="48"/>
                  </a:lnTo>
                  <a:lnTo>
                    <a:pt x="8" y="51"/>
                  </a:lnTo>
                  <a:lnTo>
                    <a:pt x="5" y="51"/>
                  </a:lnTo>
                  <a:lnTo>
                    <a:pt x="3" y="51"/>
                  </a:lnTo>
                  <a:lnTo>
                    <a:pt x="0" y="51"/>
                  </a:lnTo>
                </a:path>
              </a:pathLst>
            </a:custGeom>
            <a:noFill/>
            <a:ln w="12700" cap="rnd" cmpd="sng">
              <a:solidFill>
                <a:srgbClr val="000000"/>
              </a:solidFill>
              <a:prstDash val="solid"/>
              <a:round/>
              <a:headEnd type="none" w="med" len="med"/>
              <a:tailEnd type="none" w="med" len="med"/>
            </a:ln>
          </p:spPr>
          <p:txBody>
            <a:bodyPr/>
            <a:lstStyle/>
            <a:p>
              <a:endParaRPr lang="en-US"/>
            </a:p>
          </p:txBody>
        </p:sp>
        <p:sp>
          <p:nvSpPr>
            <p:cNvPr id="12485" name="Line 195"/>
            <p:cNvSpPr>
              <a:spLocks noChangeShapeType="1"/>
            </p:cNvSpPr>
            <p:nvPr/>
          </p:nvSpPr>
          <p:spPr bwMode="auto">
            <a:xfrm>
              <a:off x="4364" y="2211"/>
              <a:ext cx="86" cy="0"/>
            </a:xfrm>
            <a:prstGeom prst="line">
              <a:avLst/>
            </a:prstGeom>
            <a:noFill/>
            <a:ln w="12700">
              <a:solidFill>
                <a:srgbClr val="000000"/>
              </a:solidFill>
              <a:round/>
              <a:headEnd/>
              <a:tailEnd/>
            </a:ln>
          </p:spPr>
          <p:txBody>
            <a:bodyPr wrap="none" anchor="ctr"/>
            <a:lstStyle/>
            <a:p>
              <a:endParaRPr lang="en-US"/>
            </a:p>
          </p:txBody>
        </p:sp>
        <p:sp>
          <p:nvSpPr>
            <p:cNvPr id="12486" name="Line 196"/>
            <p:cNvSpPr>
              <a:spLocks noChangeShapeType="1"/>
            </p:cNvSpPr>
            <p:nvPr/>
          </p:nvSpPr>
          <p:spPr bwMode="auto">
            <a:xfrm>
              <a:off x="4364" y="2262"/>
              <a:ext cx="86" cy="0"/>
            </a:xfrm>
            <a:prstGeom prst="line">
              <a:avLst/>
            </a:prstGeom>
            <a:noFill/>
            <a:ln w="12700">
              <a:solidFill>
                <a:srgbClr val="000000"/>
              </a:solidFill>
              <a:round/>
              <a:headEnd/>
              <a:tailEnd/>
            </a:ln>
          </p:spPr>
          <p:txBody>
            <a:bodyPr wrap="none" anchor="ctr"/>
            <a:lstStyle/>
            <a:p>
              <a:endParaRPr lang="en-US"/>
            </a:p>
          </p:txBody>
        </p:sp>
        <p:sp>
          <p:nvSpPr>
            <p:cNvPr id="12487" name="Line 197"/>
            <p:cNvSpPr>
              <a:spLocks noChangeShapeType="1"/>
            </p:cNvSpPr>
            <p:nvPr/>
          </p:nvSpPr>
          <p:spPr bwMode="auto">
            <a:xfrm flipV="1">
              <a:off x="4454" y="2207"/>
              <a:ext cx="0" cy="59"/>
            </a:xfrm>
            <a:prstGeom prst="line">
              <a:avLst/>
            </a:prstGeom>
            <a:noFill/>
            <a:ln w="12700">
              <a:solidFill>
                <a:srgbClr val="000000"/>
              </a:solidFill>
              <a:round/>
              <a:headEnd/>
              <a:tailEnd/>
            </a:ln>
          </p:spPr>
          <p:txBody>
            <a:bodyPr wrap="none" anchor="ctr"/>
            <a:lstStyle/>
            <a:p>
              <a:endParaRPr lang="en-US"/>
            </a:p>
          </p:txBody>
        </p:sp>
        <p:sp>
          <p:nvSpPr>
            <p:cNvPr id="12488" name="Line 198"/>
            <p:cNvSpPr>
              <a:spLocks noChangeShapeType="1"/>
            </p:cNvSpPr>
            <p:nvPr/>
          </p:nvSpPr>
          <p:spPr bwMode="auto">
            <a:xfrm flipV="1">
              <a:off x="4360" y="2207"/>
              <a:ext cx="0" cy="59"/>
            </a:xfrm>
            <a:prstGeom prst="line">
              <a:avLst/>
            </a:prstGeom>
            <a:noFill/>
            <a:ln w="12700">
              <a:solidFill>
                <a:srgbClr val="000000"/>
              </a:solidFill>
              <a:round/>
              <a:headEnd/>
              <a:tailEnd/>
            </a:ln>
          </p:spPr>
          <p:txBody>
            <a:bodyPr wrap="none" anchor="ctr"/>
            <a:lstStyle/>
            <a:p>
              <a:endParaRPr lang="en-US"/>
            </a:p>
          </p:txBody>
        </p:sp>
        <p:sp>
          <p:nvSpPr>
            <p:cNvPr id="12489" name="Freeform 199"/>
            <p:cNvSpPr>
              <a:spLocks/>
            </p:cNvSpPr>
            <p:nvPr/>
          </p:nvSpPr>
          <p:spPr bwMode="auto">
            <a:xfrm>
              <a:off x="4332" y="2211"/>
              <a:ext cx="29" cy="52"/>
            </a:xfrm>
            <a:custGeom>
              <a:avLst/>
              <a:gdLst>
                <a:gd name="T0" fmla="*/ 28 w 29"/>
                <a:gd name="T1" fmla="*/ 0 h 52"/>
                <a:gd name="T2" fmla="*/ 25 w 29"/>
                <a:gd name="T3" fmla="*/ 0 h 52"/>
                <a:gd name="T4" fmla="*/ 22 w 29"/>
                <a:gd name="T5" fmla="*/ 0 h 52"/>
                <a:gd name="T6" fmla="*/ 20 w 29"/>
                <a:gd name="T7" fmla="*/ 0 h 52"/>
                <a:gd name="T8" fmla="*/ 17 w 29"/>
                <a:gd name="T9" fmla="*/ 3 h 52"/>
                <a:gd name="T10" fmla="*/ 14 w 29"/>
                <a:gd name="T11" fmla="*/ 3 h 52"/>
                <a:gd name="T12" fmla="*/ 11 w 29"/>
                <a:gd name="T13" fmla="*/ 3 h 52"/>
                <a:gd name="T14" fmla="*/ 11 w 29"/>
                <a:gd name="T15" fmla="*/ 5 h 52"/>
                <a:gd name="T16" fmla="*/ 8 w 29"/>
                <a:gd name="T17" fmla="*/ 5 h 52"/>
                <a:gd name="T18" fmla="*/ 5 w 29"/>
                <a:gd name="T19" fmla="*/ 8 h 52"/>
                <a:gd name="T20" fmla="*/ 2 w 29"/>
                <a:gd name="T21" fmla="*/ 11 h 52"/>
                <a:gd name="T22" fmla="*/ 2 w 29"/>
                <a:gd name="T23" fmla="*/ 14 h 52"/>
                <a:gd name="T24" fmla="*/ 0 w 29"/>
                <a:gd name="T25" fmla="*/ 14 h 52"/>
                <a:gd name="T26" fmla="*/ 0 w 29"/>
                <a:gd name="T27" fmla="*/ 17 h 52"/>
                <a:gd name="T28" fmla="*/ 0 w 29"/>
                <a:gd name="T29" fmla="*/ 20 h 52"/>
                <a:gd name="T30" fmla="*/ 0 w 29"/>
                <a:gd name="T31" fmla="*/ 23 h 52"/>
                <a:gd name="T32" fmla="*/ 0 w 29"/>
                <a:gd name="T33" fmla="*/ 25 h 52"/>
                <a:gd name="T34" fmla="*/ 0 w 29"/>
                <a:gd name="T35" fmla="*/ 28 h 52"/>
                <a:gd name="T36" fmla="*/ 0 w 29"/>
                <a:gd name="T37" fmla="*/ 31 h 52"/>
                <a:gd name="T38" fmla="*/ 0 w 29"/>
                <a:gd name="T39" fmla="*/ 34 h 52"/>
                <a:gd name="T40" fmla="*/ 0 w 29"/>
                <a:gd name="T41" fmla="*/ 37 h 52"/>
                <a:gd name="T42" fmla="*/ 2 w 29"/>
                <a:gd name="T43" fmla="*/ 37 h 52"/>
                <a:gd name="T44" fmla="*/ 2 w 29"/>
                <a:gd name="T45" fmla="*/ 40 h 52"/>
                <a:gd name="T46" fmla="*/ 5 w 29"/>
                <a:gd name="T47" fmla="*/ 43 h 52"/>
                <a:gd name="T48" fmla="*/ 8 w 29"/>
                <a:gd name="T49" fmla="*/ 45 h 52"/>
                <a:gd name="T50" fmla="*/ 11 w 29"/>
                <a:gd name="T51" fmla="*/ 45 h 52"/>
                <a:gd name="T52" fmla="*/ 11 w 29"/>
                <a:gd name="T53" fmla="*/ 48 h 52"/>
                <a:gd name="T54" fmla="*/ 14 w 29"/>
                <a:gd name="T55" fmla="*/ 48 h 52"/>
                <a:gd name="T56" fmla="*/ 17 w 29"/>
                <a:gd name="T57" fmla="*/ 48 h 52"/>
                <a:gd name="T58" fmla="*/ 20 w 29"/>
                <a:gd name="T59" fmla="*/ 51 h 52"/>
                <a:gd name="T60" fmla="*/ 22 w 29"/>
                <a:gd name="T61" fmla="*/ 51 h 52"/>
                <a:gd name="T62" fmla="*/ 25 w 29"/>
                <a:gd name="T63" fmla="*/ 51 h 52"/>
                <a:gd name="T64" fmla="*/ 28 w 29"/>
                <a:gd name="T65" fmla="*/ 51 h 52"/>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9"/>
                <a:gd name="T100" fmla="*/ 0 h 52"/>
                <a:gd name="T101" fmla="*/ 29 w 29"/>
                <a:gd name="T102" fmla="*/ 52 h 52"/>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9" h="52">
                  <a:moveTo>
                    <a:pt x="28" y="0"/>
                  </a:moveTo>
                  <a:lnTo>
                    <a:pt x="25" y="0"/>
                  </a:lnTo>
                  <a:lnTo>
                    <a:pt x="22" y="0"/>
                  </a:lnTo>
                  <a:lnTo>
                    <a:pt x="20" y="0"/>
                  </a:lnTo>
                  <a:lnTo>
                    <a:pt x="17" y="3"/>
                  </a:lnTo>
                  <a:lnTo>
                    <a:pt x="14" y="3"/>
                  </a:lnTo>
                  <a:lnTo>
                    <a:pt x="11" y="3"/>
                  </a:lnTo>
                  <a:lnTo>
                    <a:pt x="11" y="5"/>
                  </a:lnTo>
                  <a:lnTo>
                    <a:pt x="8" y="5"/>
                  </a:lnTo>
                  <a:lnTo>
                    <a:pt x="5" y="8"/>
                  </a:lnTo>
                  <a:lnTo>
                    <a:pt x="2" y="11"/>
                  </a:lnTo>
                  <a:lnTo>
                    <a:pt x="2" y="14"/>
                  </a:lnTo>
                  <a:lnTo>
                    <a:pt x="0" y="14"/>
                  </a:lnTo>
                  <a:lnTo>
                    <a:pt x="0" y="17"/>
                  </a:lnTo>
                  <a:lnTo>
                    <a:pt x="0" y="20"/>
                  </a:lnTo>
                  <a:lnTo>
                    <a:pt x="0" y="23"/>
                  </a:lnTo>
                  <a:lnTo>
                    <a:pt x="0" y="25"/>
                  </a:lnTo>
                  <a:lnTo>
                    <a:pt x="0" y="28"/>
                  </a:lnTo>
                  <a:lnTo>
                    <a:pt x="0" y="31"/>
                  </a:lnTo>
                  <a:lnTo>
                    <a:pt x="0" y="34"/>
                  </a:lnTo>
                  <a:lnTo>
                    <a:pt x="0" y="37"/>
                  </a:lnTo>
                  <a:lnTo>
                    <a:pt x="2" y="37"/>
                  </a:lnTo>
                  <a:lnTo>
                    <a:pt x="2" y="40"/>
                  </a:lnTo>
                  <a:lnTo>
                    <a:pt x="5" y="43"/>
                  </a:lnTo>
                  <a:lnTo>
                    <a:pt x="8" y="45"/>
                  </a:lnTo>
                  <a:lnTo>
                    <a:pt x="11" y="45"/>
                  </a:lnTo>
                  <a:lnTo>
                    <a:pt x="11" y="48"/>
                  </a:lnTo>
                  <a:lnTo>
                    <a:pt x="14" y="48"/>
                  </a:lnTo>
                  <a:lnTo>
                    <a:pt x="17" y="48"/>
                  </a:lnTo>
                  <a:lnTo>
                    <a:pt x="20" y="51"/>
                  </a:lnTo>
                  <a:lnTo>
                    <a:pt x="22" y="51"/>
                  </a:lnTo>
                  <a:lnTo>
                    <a:pt x="25" y="51"/>
                  </a:lnTo>
                  <a:lnTo>
                    <a:pt x="28" y="51"/>
                  </a:lnTo>
                </a:path>
              </a:pathLst>
            </a:custGeom>
            <a:noFill/>
            <a:ln w="12700" cap="rnd" cmpd="sng">
              <a:solidFill>
                <a:srgbClr val="000000"/>
              </a:solidFill>
              <a:prstDash val="solid"/>
              <a:round/>
              <a:headEnd type="none" w="med" len="med"/>
              <a:tailEnd type="none" w="med" len="med"/>
            </a:ln>
          </p:spPr>
          <p:txBody>
            <a:bodyPr/>
            <a:lstStyle/>
            <a:p>
              <a:endParaRPr lang="en-US"/>
            </a:p>
          </p:txBody>
        </p:sp>
        <p:sp>
          <p:nvSpPr>
            <p:cNvPr id="12490" name="Freeform 200"/>
            <p:cNvSpPr>
              <a:spLocks/>
            </p:cNvSpPr>
            <p:nvPr/>
          </p:nvSpPr>
          <p:spPr bwMode="auto">
            <a:xfrm>
              <a:off x="4454" y="2211"/>
              <a:ext cx="24" cy="52"/>
            </a:xfrm>
            <a:custGeom>
              <a:avLst/>
              <a:gdLst>
                <a:gd name="T0" fmla="*/ 0 w 24"/>
                <a:gd name="T1" fmla="*/ 0 h 52"/>
                <a:gd name="T2" fmla="*/ 3 w 24"/>
                <a:gd name="T3" fmla="*/ 0 h 52"/>
                <a:gd name="T4" fmla="*/ 6 w 24"/>
                <a:gd name="T5" fmla="*/ 0 h 52"/>
                <a:gd name="T6" fmla="*/ 9 w 24"/>
                <a:gd name="T7" fmla="*/ 0 h 52"/>
                <a:gd name="T8" fmla="*/ 9 w 24"/>
                <a:gd name="T9" fmla="*/ 3 h 52"/>
                <a:gd name="T10" fmla="*/ 12 w 24"/>
                <a:gd name="T11" fmla="*/ 3 h 52"/>
                <a:gd name="T12" fmla="*/ 15 w 24"/>
                <a:gd name="T13" fmla="*/ 3 h 52"/>
                <a:gd name="T14" fmla="*/ 15 w 24"/>
                <a:gd name="T15" fmla="*/ 5 h 52"/>
                <a:gd name="T16" fmla="*/ 17 w 24"/>
                <a:gd name="T17" fmla="*/ 5 h 52"/>
                <a:gd name="T18" fmla="*/ 17 w 24"/>
                <a:gd name="T19" fmla="*/ 8 h 52"/>
                <a:gd name="T20" fmla="*/ 20 w 24"/>
                <a:gd name="T21" fmla="*/ 8 h 52"/>
                <a:gd name="T22" fmla="*/ 20 w 24"/>
                <a:gd name="T23" fmla="*/ 11 h 52"/>
                <a:gd name="T24" fmla="*/ 20 w 24"/>
                <a:gd name="T25" fmla="*/ 14 h 52"/>
                <a:gd name="T26" fmla="*/ 23 w 24"/>
                <a:gd name="T27" fmla="*/ 14 h 52"/>
                <a:gd name="T28" fmla="*/ 23 w 24"/>
                <a:gd name="T29" fmla="*/ 17 h 52"/>
                <a:gd name="T30" fmla="*/ 23 w 24"/>
                <a:gd name="T31" fmla="*/ 20 h 52"/>
                <a:gd name="T32" fmla="*/ 23 w 24"/>
                <a:gd name="T33" fmla="*/ 23 h 52"/>
                <a:gd name="T34" fmla="*/ 23 w 24"/>
                <a:gd name="T35" fmla="*/ 25 h 52"/>
                <a:gd name="T36" fmla="*/ 23 w 24"/>
                <a:gd name="T37" fmla="*/ 28 h 52"/>
                <a:gd name="T38" fmla="*/ 23 w 24"/>
                <a:gd name="T39" fmla="*/ 31 h 52"/>
                <a:gd name="T40" fmla="*/ 23 w 24"/>
                <a:gd name="T41" fmla="*/ 34 h 52"/>
                <a:gd name="T42" fmla="*/ 23 w 24"/>
                <a:gd name="T43" fmla="*/ 37 h 52"/>
                <a:gd name="T44" fmla="*/ 20 w 24"/>
                <a:gd name="T45" fmla="*/ 37 h 52"/>
                <a:gd name="T46" fmla="*/ 20 w 24"/>
                <a:gd name="T47" fmla="*/ 40 h 52"/>
                <a:gd name="T48" fmla="*/ 20 w 24"/>
                <a:gd name="T49" fmla="*/ 43 h 52"/>
                <a:gd name="T50" fmla="*/ 17 w 24"/>
                <a:gd name="T51" fmla="*/ 43 h 52"/>
                <a:gd name="T52" fmla="*/ 17 w 24"/>
                <a:gd name="T53" fmla="*/ 45 h 52"/>
                <a:gd name="T54" fmla="*/ 15 w 24"/>
                <a:gd name="T55" fmla="*/ 45 h 52"/>
                <a:gd name="T56" fmla="*/ 15 w 24"/>
                <a:gd name="T57" fmla="*/ 48 h 52"/>
                <a:gd name="T58" fmla="*/ 12 w 24"/>
                <a:gd name="T59" fmla="*/ 48 h 52"/>
                <a:gd name="T60" fmla="*/ 9 w 24"/>
                <a:gd name="T61" fmla="*/ 48 h 52"/>
                <a:gd name="T62" fmla="*/ 9 w 24"/>
                <a:gd name="T63" fmla="*/ 51 h 52"/>
                <a:gd name="T64" fmla="*/ 6 w 24"/>
                <a:gd name="T65" fmla="*/ 51 h 52"/>
                <a:gd name="T66" fmla="*/ 3 w 24"/>
                <a:gd name="T67" fmla="*/ 51 h 52"/>
                <a:gd name="T68" fmla="*/ 0 w 24"/>
                <a:gd name="T69" fmla="*/ 51 h 52"/>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24"/>
                <a:gd name="T106" fmla="*/ 0 h 52"/>
                <a:gd name="T107" fmla="*/ 24 w 24"/>
                <a:gd name="T108" fmla="*/ 52 h 52"/>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24" h="52">
                  <a:moveTo>
                    <a:pt x="0" y="0"/>
                  </a:moveTo>
                  <a:lnTo>
                    <a:pt x="3" y="0"/>
                  </a:lnTo>
                  <a:lnTo>
                    <a:pt x="6" y="0"/>
                  </a:lnTo>
                  <a:lnTo>
                    <a:pt x="9" y="0"/>
                  </a:lnTo>
                  <a:lnTo>
                    <a:pt x="9" y="3"/>
                  </a:lnTo>
                  <a:lnTo>
                    <a:pt x="12" y="3"/>
                  </a:lnTo>
                  <a:lnTo>
                    <a:pt x="15" y="3"/>
                  </a:lnTo>
                  <a:lnTo>
                    <a:pt x="15" y="5"/>
                  </a:lnTo>
                  <a:lnTo>
                    <a:pt x="17" y="5"/>
                  </a:lnTo>
                  <a:lnTo>
                    <a:pt x="17" y="8"/>
                  </a:lnTo>
                  <a:lnTo>
                    <a:pt x="20" y="8"/>
                  </a:lnTo>
                  <a:lnTo>
                    <a:pt x="20" y="11"/>
                  </a:lnTo>
                  <a:lnTo>
                    <a:pt x="20" y="14"/>
                  </a:lnTo>
                  <a:lnTo>
                    <a:pt x="23" y="14"/>
                  </a:lnTo>
                  <a:lnTo>
                    <a:pt x="23" y="17"/>
                  </a:lnTo>
                  <a:lnTo>
                    <a:pt x="23" y="20"/>
                  </a:lnTo>
                  <a:lnTo>
                    <a:pt x="23" y="23"/>
                  </a:lnTo>
                  <a:lnTo>
                    <a:pt x="23" y="25"/>
                  </a:lnTo>
                  <a:lnTo>
                    <a:pt x="23" y="28"/>
                  </a:lnTo>
                  <a:lnTo>
                    <a:pt x="23" y="31"/>
                  </a:lnTo>
                  <a:lnTo>
                    <a:pt x="23" y="34"/>
                  </a:lnTo>
                  <a:lnTo>
                    <a:pt x="23" y="37"/>
                  </a:lnTo>
                  <a:lnTo>
                    <a:pt x="20" y="37"/>
                  </a:lnTo>
                  <a:lnTo>
                    <a:pt x="20" y="40"/>
                  </a:lnTo>
                  <a:lnTo>
                    <a:pt x="20" y="43"/>
                  </a:lnTo>
                  <a:lnTo>
                    <a:pt x="17" y="43"/>
                  </a:lnTo>
                  <a:lnTo>
                    <a:pt x="17" y="45"/>
                  </a:lnTo>
                  <a:lnTo>
                    <a:pt x="15" y="45"/>
                  </a:lnTo>
                  <a:lnTo>
                    <a:pt x="15" y="48"/>
                  </a:lnTo>
                  <a:lnTo>
                    <a:pt x="12" y="48"/>
                  </a:lnTo>
                  <a:lnTo>
                    <a:pt x="9" y="48"/>
                  </a:lnTo>
                  <a:lnTo>
                    <a:pt x="9" y="51"/>
                  </a:lnTo>
                  <a:lnTo>
                    <a:pt x="6" y="51"/>
                  </a:lnTo>
                  <a:lnTo>
                    <a:pt x="3" y="51"/>
                  </a:lnTo>
                  <a:lnTo>
                    <a:pt x="0" y="51"/>
                  </a:lnTo>
                </a:path>
              </a:pathLst>
            </a:custGeom>
            <a:noFill/>
            <a:ln w="12700" cap="rnd" cmpd="sng">
              <a:solidFill>
                <a:srgbClr val="000000"/>
              </a:solidFill>
              <a:prstDash val="solid"/>
              <a:round/>
              <a:headEnd type="none" w="med" len="med"/>
              <a:tailEnd type="none" w="med" len="med"/>
            </a:ln>
          </p:spPr>
          <p:txBody>
            <a:bodyPr/>
            <a:lstStyle/>
            <a:p>
              <a:endParaRPr lang="en-US"/>
            </a:p>
          </p:txBody>
        </p:sp>
        <p:sp>
          <p:nvSpPr>
            <p:cNvPr id="12491" name="Line 201"/>
            <p:cNvSpPr>
              <a:spLocks noChangeShapeType="1"/>
            </p:cNvSpPr>
            <p:nvPr/>
          </p:nvSpPr>
          <p:spPr bwMode="auto">
            <a:xfrm>
              <a:off x="4133" y="2336"/>
              <a:ext cx="15" cy="0"/>
            </a:xfrm>
            <a:prstGeom prst="line">
              <a:avLst/>
            </a:prstGeom>
            <a:noFill/>
            <a:ln w="12700">
              <a:solidFill>
                <a:srgbClr val="000000"/>
              </a:solidFill>
              <a:round/>
              <a:headEnd/>
              <a:tailEnd/>
            </a:ln>
          </p:spPr>
          <p:txBody>
            <a:bodyPr wrap="none" anchor="ctr"/>
            <a:lstStyle/>
            <a:p>
              <a:endParaRPr lang="en-US"/>
            </a:p>
          </p:txBody>
        </p:sp>
        <p:sp>
          <p:nvSpPr>
            <p:cNvPr id="12492" name="Line 202"/>
            <p:cNvSpPr>
              <a:spLocks noChangeShapeType="1"/>
            </p:cNvSpPr>
            <p:nvPr/>
          </p:nvSpPr>
          <p:spPr bwMode="auto">
            <a:xfrm flipV="1">
              <a:off x="4178" y="2261"/>
              <a:ext cx="0" cy="51"/>
            </a:xfrm>
            <a:prstGeom prst="line">
              <a:avLst/>
            </a:prstGeom>
            <a:noFill/>
            <a:ln w="12700">
              <a:solidFill>
                <a:srgbClr val="000000"/>
              </a:solidFill>
              <a:round/>
              <a:headEnd/>
              <a:tailEnd/>
            </a:ln>
          </p:spPr>
          <p:txBody>
            <a:bodyPr wrap="none" anchor="ctr"/>
            <a:lstStyle/>
            <a:p>
              <a:endParaRPr lang="en-US"/>
            </a:p>
          </p:txBody>
        </p:sp>
        <p:sp>
          <p:nvSpPr>
            <p:cNvPr id="12493" name="Line 203"/>
            <p:cNvSpPr>
              <a:spLocks noChangeShapeType="1"/>
            </p:cNvSpPr>
            <p:nvPr/>
          </p:nvSpPr>
          <p:spPr bwMode="auto">
            <a:xfrm flipV="1">
              <a:off x="4149" y="2261"/>
              <a:ext cx="0" cy="48"/>
            </a:xfrm>
            <a:prstGeom prst="line">
              <a:avLst/>
            </a:prstGeom>
            <a:noFill/>
            <a:ln w="12700">
              <a:solidFill>
                <a:srgbClr val="000000"/>
              </a:solidFill>
              <a:round/>
              <a:headEnd/>
              <a:tailEnd/>
            </a:ln>
          </p:spPr>
          <p:txBody>
            <a:bodyPr wrap="none" anchor="ctr"/>
            <a:lstStyle/>
            <a:p>
              <a:endParaRPr lang="en-US"/>
            </a:p>
          </p:txBody>
        </p:sp>
        <p:sp>
          <p:nvSpPr>
            <p:cNvPr id="12494" name="Line 204"/>
            <p:cNvSpPr>
              <a:spLocks noChangeShapeType="1"/>
            </p:cNvSpPr>
            <p:nvPr/>
          </p:nvSpPr>
          <p:spPr bwMode="auto">
            <a:xfrm>
              <a:off x="4232" y="2269"/>
              <a:ext cx="0" cy="35"/>
            </a:xfrm>
            <a:prstGeom prst="line">
              <a:avLst/>
            </a:prstGeom>
            <a:noFill/>
            <a:ln w="12700">
              <a:solidFill>
                <a:srgbClr val="000000"/>
              </a:solidFill>
              <a:round/>
              <a:headEnd/>
              <a:tailEnd/>
            </a:ln>
          </p:spPr>
          <p:txBody>
            <a:bodyPr wrap="none" anchor="ctr"/>
            <a:lstStyle/>
            <a:p>
              <a:endParaRPr lang="en-US"/>
            </a:p>
          </p:txBody>
        </p:sp>
        <p:sp>
          <p:nvSpPr>
            <p:cNvPr id="12495" name="Line 205"/>
            <p:cNvSpPr>
              <a:spLocks noChangeShapeType="1"/>
            </p:cNvSpPr>
            <p:nvPr/>
          </p:nvSpPr>
          <p:spPr bwMode="auto">
            <a:xfrm>
              <a:off x="4254" y="2266"/>
              <a:ext cx="0" cy="12"/>
            </a:xfrm>
            <a:prstGeom prst="line">
              <a:avLst/>
            </a:prstGeom>
            <a:noFill/>
            <a:ln w="12700">
              <a:solidFill>
                <a:srgbClr val="000000"/>
              </a:solidFill>
              <a:round/>
              <a:headEnd/>
              <a:tailEnd/>
            </a:ln>
          </p:spPr>
          <p:txBody>
            <a:bodyPr wrap="none" anchor="ctr"/>
            <a:lstStyle/>
            <a:p>
              <a:endParaRPr lang="en-US"/>
            </a:p>
          </p:txBody>
        </p:sp>
        <p:sp>
          <p:nvSpPr>
            <p:cNvPr id="12496" name="Line 206"/>
            <p:cNvSpPr>
              <a:spLocks noChangeShapeType="1"/>
            </p:cNvSpPr>
            <p:nvPr/>
          </p:nvSpPr>
          <p:spPr bwMode="auto">
            <a:xfrm>
              <a:off x="4281" y="2308"/>
              <a:ext cx="47" cy="0"/>
            </a:xfrm>
            <a:prstGeom prst="line">
              <a:avLst/>
            </a:prstGeom>
            <a:noFill/>
            <a:ln w="12700">
              <a:solidFill>
                <a:srgbClr val="000000"/>
              </a:solidFill>
              <a:round/>
              <a:headEnd/>
              <a:tailEnd/>
            </a:ln>
          </p:spPr>
          <p:txBody>
            <a:bodyPr wrap="none" anchor="ctr"/>
            <a:lstStyle/>
            <a:p>
              <a:endParaRPr lang="en-US"/>
            </a:p>
          </p:txBody>
        </p:sp>
        <p:sp>
          <p:nvSpPr>
            <p:cNvPr id="12497" name="Line 207"/>
            <p:cNvSpPr>
              <a:spLocks noChangeShapeType="1"/>
            </p:cNvSpPr>
            <p:nvPr/>
          </p:nvSpPr>
          <p:spPr bwMode="auto">
            <a:xfrm flipV="1">
              <a:off x="4360" y="2261"/>
              <a:ext cx="0" cy="25"/>
            </a:xfrm>
            <a:prstGeom prst="line">
              <a:avLst/>
            </a:prstGeom>
            <a:noFill/>
            <a:ln w="12700">
              <a:solidFill>
                <a:srgbClr val="000000"/>
              </a:solidFill>
              <a:round/>
              <a:headEnd/>
              <a:tailEnd/>
            </a:ln>
          </p:spPr>
          <p:txBody>
            <a:bodyPr wrap="none" anchor="ctr"/>
            <a:lstStyle/>
            <a:p>
              <a:endParaRPr lang="en-US"/>
            </a:p>
          </p:txBody>
        </p:sp>
        <p:sp>
          <p:nvSpPr>
            <p:cNvPr id="12498" name="Line 208"/>
            <p:cNvSpPr>
              <a:spLocks noChangeShapeType="1"/>
            </p:cNvSpPr>
            <p:nvPr/>
          </p:nvSpPr>
          <p:spPr bwMode="auto">
            <a:xfrm>
              <a:off x="4382" y="2269"/>
              <a:ext cx="0" cy="35"/>
            </a:xfrm>
            <a:prstGeom prst="line">
              <a:avLst/>
            </a:prstGeom>
            <a:noFill/>
            <a:ln w="12700">
              <a:solidFill>
                <a:srgbClr val="000000"/>
              </a:solidFill>
              <a:round/>
              <a:headEnd/>
              <a:tailEnd/>
            </a:ln>
          </p:spPr>
          <p:txBody>
            <a:bodyPr wrap="none" anchor="ctr"/>
            <a:lstStyle/>
            <a:p>
              <a:endParaRPr lang="en-US"/>
            </a:p>
          </p:txBody>
        </p:sp>
        <p:sp>
          <p:nvSpPr>
            <p:cNvPr id="12499" name="Line 209"/>
            <p:cNvSpPr>
              <a:spLocks noChangeShapeType="1"/>
            </p:cNvSpPr>
            <p:nvPr/>
          </p:nvSpPr>
          <p:spPr bwMode="auto">
            <a:xfrm flipH="1">
              <a:off x="4328" y="2336"/>
              <a:ext cx="36" cy="0"/>
            </a:xfrm>
            <a:prstGeom prst="line">
              <a:avLst/>
            </a:prstGeom>
            <a:noFill/>
            <a:ln w="12700">
              <a:solidFill>
                <a:srgbClr val="000000"/>
              </a:solidFill>
              <a:round/>
              <a:headEnd/>
              <a:tailEnd/>
            </a:ln>
          </p:spPr>
          <p:txBody>
            <a:bodyPr wrap="none" anchor="ctr"/>
            <a:lstStyle/>
            <a:p>
              <a:endParaRPr lang="en-US"/>
            </a:p>
          </p:txBody>
        </p:sp>
        <p:sp>
          <p:nvSpPr>
            <p:cNvPr id="12500" name="Line 210"/>
            <p:cNvSpPr>
              <a:spLocks noChangeShapeType="1"/>
            </p:cNvSpPr>
            <p:nvPr/>
          </p:nvSpPr>
          <p:spPr bwMode="auto">
            <a:xfrm>
              <a:off x="4430" y="2269"/>
              <a:ext cx="0" cy="35"/>
            </a:xfrm>
            <a:prstGeom prst="line">
              <a:avLst/>
            </a:prstGeom>
            <a:noFill/>
            <a:ln w="12700">
              <a:solidFill>
                <a:srgbClr val="000000"/>
              </a:solidFill>
              <a:round/>
              <a:headEnd/>
              <a:tailEnd/>
            </a:ln>
          </p:spPr>
          <p:txBody>
            <a:bodyPr wrap="none" anchor="ctr"/>
            <a:lstStyle/>
            <a:p>
              <a:endParaRPr lang="en-US"/>
            </a:p>
          </p:txBody>
        </p:sp>
        <p:sp>
          <p:nvSpPr>
            <p:cNvPr id="12501" name="Line 211"/>
            <p:cNvSpPr>
              <a:spLocks noChangeShapeType="1"/>
            </p:cNvSpPr>
            <p:nvPr/>
          </p:nvSpPr>
          <p:spPr bwMode="auto">
            <a:xfrm>
              <a:off x="4460" y="2263"/>
              <a:ext cx="0" cy="15"/>
            </a:xfrm>
            <a:prstGeom prst="line">
              <a:avLst/>
            </a:prstGeom>
            <a:noFill/>
            <a:ln w="12700">
              <a:solidFill>
                <a:srgbClr val="000000"/>
              </a:solidFill>
              <a:round/>
              <a:headEnd/>
              <a:tailEnd/>
            </a:ln>
          </p:spPr>
          <p:txBody>
            <a:bodyPr wrap="none" anchor="ctr"/>
            <a:lstStyle/>
            <a:p>
              <a:endParaRPr lang="en-US"/>
            </a:p>
          </p:txBody>
        </p:sp>
        <p:sp>
          <p:nvSpPr>
            <p:cNvPr id="12502" name="Line 212"/>
            <p:cNvSpPr>
              <a:spLocks noChangeShapeType="1"/>
            </p:cNvSpPr>
            <p:nvPr/>
          </p:nvSpPr>
          <p:spPr bwMode="auto">
            <a:xfrm>
              <a:off x="4464" y="2336"/>
              <a:ext cx="18" cy="0"/>
            </a:xfrm>
            <a:prstGeom prst="line">
              <a:avLst/>
            </a:prstGeom>
            <a:noFill/>
            <a:ln w="12700">
              <a:solidFill>
                <a:srgbClr val="000000"/>
              </a:solidFill>
              <a:round/>
              <a:headEnd/>
              <a:tailEnd/>
            </a:ln>
          </p:spPr>
          <p:txBody>
            <a:bodyPr wrap="none" anchor="ctr"/>
            <a:lstStyle/>
            <a:p>
              <a:endParaRPr lang="en-US"/>
            </a:p>
          </p:txBody>
        </p:sp>
        <p:sp>
          <p:nvSpPr>
            <p:cNvPr id="12503" name="Line 213"/>
            <p:cNvSpPr>
              <a:spLocks noChangeShapeType="1"/>
            </p:cNvSpPr>
            <p:nvPr/>
          </p:nvSpPr>
          <p:spPr bwMode="auto">
            <a:xfrm>
              <a:off x="4486" y="2313"/>
              <a:ext cx="18" cy="0"/>
            </a:xfrm>
            <a:prstGeom prst="line">
              <a:avLst/>
            </a:prstGeom>
            <a:noFill/>
            <a:ln w="12700">
              <a:solidFill>
                <a:srgbClr val="000000"/>
              </a:solidFill>
              <a:round/>
              <a:headEnd/>
              <a:tailEnd/>
            </a:ln>
          </p:spPr>
          <p:txBody>
            <a:bodyPr wrap="none" anchor="ctr"/>
            <a:lstStyle/>
            <a:p>
              <a:endParaRPr lang="en-US"/>
            </a:p>
          </p:txBody>
        </p:sp>
        <p:sp>
          <p:nvSpPr>
            <p:cNvPr id="12504" name="Freeform 214"/>
            <p:cNvSpPr>
              <a:spLocks/>
            </p:cNvSpPr>
            <p:nvPr/>
          </p:nvSpPr>
          <p:spPr bwMode="auto">
            <a:xfrm>
              <a:off x="4312" y="2336"/>
              <a:ext cx="21" cy="24"/>
            </a:xfrm>
            <a:custGeom>
              <a:avLst/>
              <a:gdLst>
                <a:gd name="T0" fmla="*/ 0 w 21"/>
                <a:gd name="T1" fmla="*/ 23 h 24"/>
                <a:gd name="T2" fmla="*/ 0 w 21"/>
                <a:gd name="T3" fmla="*/ 20 h 24"/>
                <a:gd name="T4" fmla="*/ 0 w 21"/>
                <a:gd name="T5" fmla="*/ 17 h 24"/>
                <a:gd name="T6" fmla="*/ 0 w 21"/>
                <a:gd name="T7" fmla="*/ 14 h 24"/>
                <a:gd name="T8" fmla="*/ 0 w 21"/>
                <a:gd name="T9" fmla="*/ 12 h 24"/>
                <a:gd name="T10" fmla="*/ 0 w 21"/>
                <a:gd name="T11" fmla="*/ 9 h 24"/>
                <a:gd name="T12" fmla="*/ 3 w 21"/>
                <a:gd name="T13" fmla="*/ 9 h 24"/>
                <a:gd name="T14" fmla="*/ 3 w 21"/>
                <a:gd name="T15" fmla="*/ 6 h 24"/>
                <a:gd name="T16" fmla="*/ 5 w 21"/>
                <a:gd name="T17" fmla="*/ 6 h 24"/>
                <a:gd name="T18" fmla="*/ 5 w 21"/>
                <a:gd name="T19" fmla="*/ 3 h 24"/>
                <a:gd name="T20" fmla="*/ 8 w 21"/>
                <a:gd name="T21" fmla="*/ 3 h 24"/>
                <a:gd name="T22" fmla="*/ 11 w 21"/>
                <a:gd name="T23" fmla="*/ 0 h 24"/>
                <a:gd name="T24" fmla="*/ 14 w 21"/>
                <a:gd name="T25" fmla="*/ 0 h 24"/>
                <a:gd name="T26" fmla="*/ 17 w 21"/>
                <a:gd name="T27" fmla="*/ 0 h 24"/>
                <a:gd name="T28" fmla="*/ 20 w 21"/>
                <a:gd name="T29" fmla="*/ 0 h 2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21"/>
                <a:gd name="T46" fmla="*/ 0 h 24"/>
                <a:gd name="T47" fmla="*/ 21 w 21"/>
                <a:gd name="T48" fmla="*/ 24 h 24"/>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21" h="24">
                  <a:moveTo>
                    <a:pt x="0" y="23"/>
                  </a:moveTo>
                  <a:lnTo>
                    <a:pt x="0" y="20"/>
                  </a:lnTo>
                  <a:lnTo>
                    <a:pt x="0" y="17"/>
                  </a:lnTo>
                  <a:lnTo>
                    <a:pt x="0" y="14"/>
                  </a:lnTo>
                  <a:lnTo>
                    <a:pt x="0" y="12"/>
                  </a:lnTo>
                  <a:lnTo>
                    <a:pt x="0" y="9"/>
                  </a:lnTo>
                  <a:lnTo>
                    <a:pt x="3" y="9"/>
                  </a:lnTo>
                  <a:lnTo>
                    <a:pt x="3" y="6"/>
                  </a:lnTo>
                  <a:lnTo>
                    <a:pt x="5" y="6"/>
                  </a:lnTo>
                  <a:lnTo>
                    <a:pt x="5" y="3"/>
                  </a:lnTo>
                  <a:lnTo>
                    <a:pt x="8" y="3"/>
                  </a:lnTo>
                  <a:lnTo>
                    <a:pt x="11" y="0"/>
                  </a:lnTo>
                  <a:lnTo>
                    <a:pt x="14" y="0"/>
                  </a:lnTo>
                  <a:lnTo>
                    <a:pt x="17" y="0"/>
                  </a:lnTo>
                  <a:lnTo>
                    <a:pt x="20" y="0"/>
                  </a:lnTo>
                </a:path>
              </a:pathLst>
            </a:custGeom>
            <a:noFill/>
            <a:ln w="12700" cap="rnd" cmpd="sng">
              <a:solidFill>
                <a:srgbClr val="000000"/>
              </a:solidFill>
              <a:prstDash val="solid"/>
              <a:round/>
              <a:headEnd type="none" w="med" len="med"/>
              <a:tailEnd type="none" w="med" len="med"/>
            </a:ln>
          </p:spPr>
          <p:txBody>
            <a:bodyPr/>
            <a:lstStyle/>
            <a:p>
              <a:endParaRPr lang="en-US"/>
            </a:p>
          </p:txBody>
        </p:sp>
        <p:sp>
          <p:nvSpPr>
            <p:cNvPr id="12505" name="Freeform 215"/>
            <p:cNvSpPr>
              <a:spLocks/>
            </p:cNvSpPr>
            <p:nvPr/>
          </p:nvSpPr>
          <p:spPr bwMode="auto">
            <a:xfrm>
              <a:off x="4332" y="2282"/>
              <a:ext cx="29" cy="27"/>
            </a:xfrm>
            <a:custGeom>
              <a:avLst/>
              <a:gdLst>
                <a:gd name="T0" fmla="*/ 0 w 29"/>
                <a:gd name="T1" fmla="*/ 26 h 27"/>
                <a:gd name="T2" fmla="*/ 2 w 29"/>
                <a:gd name="T3" fmla="*/ 26 h 27"/>
                <a:gd name="T4" fmla="*/ 5 w 29"/>
                <a:gd name="T5" fmla="*/ 26 h 27"/>
                <a:gd name="T6" fmla="*/ 8 w 29"/>
                <a:gd name="T7" fmla="*/ 26 h 27"/>
                <a:gd name="T8" fmla="*/ 11 w 29"/>
                <a:gd name="T9" fmla="*/ 26 h 27"/>
                <a:gd name="T10" fmla="*/ 11 w 29"/>
                <a:gd name="T11" fmla="*/ 23 h 27"/>
                <a:gd name="T12" fmla="*/ 14 w 29"/>
                <a:gd name="T13" fmla="*/ 23 h 27"/>
                <a:gd name="T14" fmla="*/ 17 w 29"/>
                <a:gd name="T15" fmla="*/ 23 h 27"/>
                <a:gd name="T16" fmla="*/ 20 w 29"/>
                <a:gd name="T17" fmla="*/ 20 h 27"/>
                <a:gd name="T18" fmla="*/ 22 w 29"/>
                <a:gd name="T19" fmla="*/ 20 h 27"/>
                <a:gd name="T20" fmla="*/ 22 w 29"/>
                <a:gd name="T21" fmla="*/ 17 h 27"/>
                <a:gd name="T22" fmla="*/ 25 w 29"/>
                <a:gd name="T23" fmla="*/ 14 h 27"/>
                <a:gd name="T24" fmla="*/ 25 w 29"/>
                <a:gd name="T25" fmla="*/ 11 h 27"/>
                <a:gd name="T26" fmla="*/ 28 w 29"/>
                <a:gd name="T27" fmla="*/ 9 h 27"/>
                <a:gd name="T28" fmla="*/ 28 w 29"/>
                <a:gd name="T29" fmla="*/ 6 h 27"/>
                <a:gd name="T30" fmla="*/ 28 w 29"/>
                <a:gd name="T31" fmla="*/ 3 h 27"/>
                <a:gd name="T32" fmla="*/ 28 w 29"/>
                <a:gd name="T33" fmla="*/ 0 h 27"/>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9"/>
                <a:gd name="T52" fmla="*/ 0 h 27"/>
                <a:gd name="T53" fmla="*/ 29 w 29"/>
                <a:gd name="T54" fmla="*/ 27 h 27"/>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9" h="27">
                  <a:moveTo>
                    <a:pt x="0" y="26"/>
                  </a:moveTo>
                  <a:lnTo>
                    <a:pt x="2" y="26"/>
                  </a:lnTo>
                  <a:lnTo>
                    <a:pt x="5" y="26"/>
                  </a:lnTo>
                  <a:lnTo>
                    <a:pt x="8" y="26"/>
                  </a:lnTo>
                  <a:lnTo>
                    <a:pt x="11" y="26"/>
                  </a:lnTo>
                  <a:lnTo>
                    <a:pt x="11" y="23"/>
                  </a:lnTo>
                  <a:lnTo>
                    <a:pt x="14" y="23"/>
                  </a:lnTo>
                  <a:lnTo>
                    <a:pt x="17" y="23"/>
                  </a:lnTo>
                  <a:lnTo>
                    <a:pt x="20" y="20"/>
                  </a:lnTo>
                  <a:lnTo>
                    <a:pt x="22" y="20"/>
                  </a:lnTo>
                  <a:lnTo>
                    <a:pt x="22" y="17"/>
                  </a:lnTo>
                  <a:lnTo>
                    <a:pt x="25" y="14"/>
                  </a:lnTo>
                  <a:lnTo>
                    <a:pt x="25" y="11"/>
                  </a:lnTo>
                  <a:lnTo>
                    <a:pt x="28" y="9"/>
                  </a:lnTo>
                  <a:lnTo>
                    <a:pt x="28" y="6"/>
                  </a:lnTo>
                  <a:lnTo>
                    <a:pt x="28" y="3"/>
                  </a:lnTo>
                  <a:lnTo>
                    <a:pt x="28" y="0"/>
                  </a:lnTo>
                </a:path>
              </a:pathLst>
            </a:custGeom>
            <a:noFill/>
            <a:ln w="12700" cap="rnd" cmpd="sng">
              <a:solidFill>
                <a:srgbClr val="000000"/>
              </a:solidFill>
              <a:prstDash val="solid"/>
              <a:round/>
              <a:headEnd type="none" w="med" len="med"/>
              <a:tailEnd type="none" w="med" len="med"/>
            </a:ln>
          </p:spPr>
          <p:txBody>
            <a:bodyPr/>
            <a:lstStyle/>
            <a:p>
              <a:endParaRPr lang="en-US"/>
            </a:p>
          </p:txBody>
        </p:sp>
        <p:sp>
          <p:nvSpPr>
            <p:cNvPr id="12506" name="Freeform 216"/>
            <p:cNvSpPr>
              <a:spLocks/>
            </p:cNvSpPr>
            <p:nvPr/>
          </p:nvSpPr>
          <p:spPr bwMode="auto">
            <a:xfrm>
              <a:off x="4152" y="2308"/>
              <a:ext cx="27" cy="29"/>
            </a:xfrm>
            <a:custGeom>
              <a:avLst/>
              <a:gdLst>
                <a:gd name="T0" fmla="*/ 0 w 27"/>
                <a:gd name="T1" fmla="*/ 28 h 29"/>
                <a:gd name="T2" fmla="*/ 3 w 27"/>
                <a:gd name="T3" fmla="*/ 28 h 29"/>
                <a:gd name="T4" fmla="*/ 6 w 27"/>
                <a:gd name="T5" fmla="*/ 28 h 29"/>
                <a:gd name="T6" fmla="*/ 8 w 27"/>
                <a:gd name="T7" fmla="*/ 28 h 29"/>
                <a:gd name="T8" fmla="*/ 11 w 27"/>
                <a:gd name="T9" fmla="*/ 25 h 29"/>
                <a:gd name="T10" fmla="*/ 14 w 27"/>
                <a:gd name="T11" fmla="*/ 25 h 29"/>
                <a:gd name="T12" fmla="*/ 17 w 27"/>
                <a:gd name="T13" fmla="*/ 23 h 29"/>
                <a:gd name="T14" fmla="*/ 20 w 27"/>
                <a:gd name="T15" fmla="*/ 23 h 29"/>
                <a:gd name="T16" fmla="*/ 20 w 27"/>
                <a:gd name="T17" fmla="*/ 20 h 29"/>
                <a:gd name="T18" fmla="*/ 23 w 27"/>
                <a:gd name="T19" fmla="*/ 17 h 29"/>
                <a:gd name="T20" fmla="*/ 23 w 27"/>
                <a:gd name="T21" fmla="*/ 14 h 29"/>
                <a:gd name="T22" fmla="*/ 23 w 27"/>
                <a:gd name="T23" fmla="*/ 11 h 29"/>
                <a:gd name="T24" fmla="*/ 26 w 27"/>
                <a:gd name="T25" fmla="*/ 11 h 29"/>
                <a:gd name="T26" fmla="*/ 26 w 27"/>
                <a:gd name="T27" fmla="*/ 8 h 29"/>
                <a:gd name="T28" fmla="*/ 26 w 27"/>
                <a:gd name="T29" fmla="*/ 5 h 29"/>
                <a:gd name="T30" fmla="*/ 26 w 27"/>
                <a:gd name="T31" fmla="*/ 3 h 29"/>
                <a:gd name="T32" fmla="*/ 26 w 27"/>
                <a:gd name="T33" fmla="*/ 0 h 29"/>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7"/>
                <a:gd name="T52" fmla="*/ 0 h 29"/>
                <a:gd name="T53" fmla="*/ 27 w 27"/>
                <a:gd name="T54" fmla="*/ 29 h 29"/>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7" h="29">
                  <a:moveTo>
                    <a:pt x="0" y="28"/>
                  </a:moveTo>
                  <a:lnTo>
                    <a:pt x="3" y="28"/>
                  </a:lnTo>
                  <a:lnTo>
                    <a:pt x="6" y="28"/>
                  </a:lnTo>
                  <a:lnTo>
                    <a:pt x="8" y="28"/>
                  </a:lnTo>
                  <a:lnTo>
                    <a:pt x="11" y="25"/>
                  </a:lnTo>
                  <a:lnTo>
                    <a:pt x="14" y="25"/>
                  </a:lnTo>
                  <a:lnTo>
                    <a:pt x="17" y="23"/>
                  </a:lnTo>
                  <a:lnTo>
                    <a:pt x="20" y="23"/>
                  </a:lnTo>
                  <a:lnTo>
                    <a:pt x="20" y="20"/>
                  </a:lnTo>
                  <a:lnTo>
                    <a:pt x="23" y="17"/>
                  </a:lnTo>
                  <a:lnTo>
                    <a:pt x="23" y="14"/>
                  </a:lnTo>
                  <a:lnTo>
                    <a:pt x="23" y="11"/>
                  </a:lnTo>
                  <a:lnTo>
                    <a:pt x="26" y="11"/>
                  </a:lnTo>
                  <a:lnTo>
                    <a:pt x="26" y="8"/>
                  </a:lnTo>
                  <a:lnTo>
                    <a:pt x="26" y="5"/>
                  </a:lnTo>
                  <a:lnTo>
                    <a:pt x="26" y="3"/>
                  </a:lnTo>
                  <a:lnTo>
                    <a:pt x="26" y="0"/>
                  </a:lnTo>
                </a:path>
              </a:pathLst>
            </a:custGeom>
            <a:noFill/>
            <a:ln w="12700" cap="rnd" cmpd="sng">
              <a:solidFill>
                <a:srgbClr val="000000"/>
              </a:solidFill>
              <a:prstDash val="solid"/>
              <a:round/>
              <a:headEnd type="none" w="med" len="med"/>
              <a:tailEnd type="none" w="med" len="med"/>
            </a:ln>
          </p:spPr>
          <p:txBody>
            <a:bodyPr/>
            <a:lstStyle/>
            <a:p>
              <a:endParaRPr lang="en-US"/>
            </a:p>
          </p:txBody>
        </p:sp>
        <p:sp>
          <p:nvSpPr>
            <p:cNvPr id="12507" name="Freeform 217"/>
            <p:cNvSpPr>
              <a:spLocks/>
            </p:cNvSpPr>
            <p:nvPr/>
          </p:nvSpPr>
          <p:spPr bwMode="auto">
            <a:xfrm>
              <a:off x="4254" y="2336"/>
              <a:ext cx="29" cy="18"/>
            </a:xfrm>
            <a:custGeom>
              <a:avLst/>
              <a:gdLst>
                <a:gd name="T0" fmla="*/ 28 w 29"/>
                <a:gd name="T1" fmla="*/ 17 h 18"/>
                <a:gd name="T2" fmla="*/ 28 w 29"/>
                <a:gd name="T3" fmla="*/ 14 h 18"/>
                <a:gd name="T4" fmla="*/ 25 w 29"/>
                <a:gd name="T5" fmla="*/ 12 h 18"/>
                <a:gd name="T6" fmla="*/ 22 w 29"/>
                <a:gd name="T7" fmla="*/ 9 h 18"/>
                <a:gd name="T8" fmla="*/ 22 w 29"/>
                <a:gd name="T9" fmla="*/ 6 h 18"/>
                <a:gd name="T10" fmla="*/ 20 w 29"/>
                <a:gd name="T11" fmla="*/ 6 h 18"/>
                <a:gd name="T12" fmla="*/ 17 w 29"/>
                <a:gd name="T13" fmla="*/ 3 h 18"/>
                <a:gd name="T14" fmla="*/ 14 w 29"/>
                <a:gd name="T15" fmla="*/ 3 h 18"/>
                <a:gd name="T16" fmla="*/ 11 w 29"/>
                <a:gd name="T17" fmla="*/ 3 h 18"/>
                <a:gd name="T18" fmla="*/ 11 w 29"/>
                <a:gd name="T19" fmla="*/ 0 h 18"/>
                <a:gd name="T20" fmla="*/ 8 w 29"/>
                <a:gd name="T21" fmla="*/ 0 h 18"/>
                <a:gd name="T22" fmla="*/ 5 w 29"/>
                <a:gd name="T23" fmla="*/ 0 h 18"/>
                <a:gd name="T24" fmla="*/ 2 w 29"/>
                <a:gd name="T25" fmla="*/ 0 h 18"/>
                <a:gd name="T26" fmla="*/ 0 w 29"/>
                <a:gd name="T27" fmla="*/ 0 h 1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9"/>
                <a:gd name="T43" fmla="*/ 0 h 18"/>
                <a:gd name="T44" fmla="*/ 29 w 29"/>
                <a:gd name="T45" fmla="*/ 18 h 18"/>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9" h="18">
                  <a:moveTo>
                    <a:pt x="28" y="17"/>
                  </a:moveTo>
                  <a:lnTo>
                    <a:pt x="28" y="14"/>
                  </a:lnTo>
                  <a:lnTo>
                    <a:pt x="25" y="12"/>
                  </a:lnTo>
                  <a:lnTo>
                    <a:pt x="22" y="9"/>
                  </a:lnTo>
                  <a:lnTo>
                    <a:pt x="22" y="6"/>
                  </a:lnTo>
                  <a:lnTo>
                    <a:pt x="20" y="6"/>
                  </a:lnTo>
                  <a:lnTo>
                    <a:pt x="17" y="3"/>
                  </a:lnTo>
                  <a:lnTo>
                    <a:pt x="14" y="3"/>
                  </a:lnTo>
                  <a:lnTo>
                    <a:pt x="11" y="3"/>
                  </a:lnTo>
                  <a:lnTo>
                    <a:pt x="11" y="0"/>
                  </a:lnTo>
                  <a:lnTo>
                    <a:pt x="8" y="0"/>
                  </a:lnTo>
                  <a:lnTo>
                    <a:pt x="5" y="0"/>
                  </a:lnTo>
                  <a:lnTo>
                    <a:pt x="2" y="0"/>
                  </a:lnTo>
                  <a:lnTo>
                    <a:pt x="0" y="0"/>
                  </a:lnTo>
                </a:path>
              </a:pathLst>
            </a:custGeom>
            <a:noFill/>
            <a:ln w="12700" cap="rnd" cmpd="sng">
              <a:solidFill>
                <a:srgbClr val="000000"/>
              </a:solidFill>
              <a:prstDash val="solid"/>
              <a:round/>
              <a:headEnd type="none" w="med" len="med"/>
              <a:tailEnd type="none" w="med" len="med"/>
            </a:ln>
          </p:spPr>
          <p:txBody>
            <a:bodyPr/>
            <a:lstStyle/>
            <a:p>
              <a:endParaRPr lang="en-US"/>
            </a:p>
          </p:txBody>
        </p:sp>
        <p:sp>
          <p:nvSpPr>
            <p:cNvPr id="12508" name="Freeform 218"/>
            <p:cNvSpPr>
              <a:spLocks/>
            </p:cNvSpPr>
            <p:nvPr/>
          </p:nvSpPr>
          <p:spPr bwMode="auto">
            <a:xfrm>
              <a:off x="4360" y="2308"/>
              <a:ext cx="23" cy="29"/>
            </a:xfrm>
            <a:custGeom>
              <a:avLst/>
              <a:gdLst>
                <a:gd name="T0" fmla="*/ 0 w 23"/>
                <a:gd name="T1" fmla="*/ 28 h 29"/>
                <a:gd name="T2" fmla="*/ 3 w 23"/>
                <a:gd name="T3" fmla="*/ 28 h 29"/>
                <a:gd name="T4" fmla="*/ 6 w 23"/>
                <a:gd name="T5" fmla="*/ 28 h 29"/>
                <a:gd name="T6" fmla="*/ 9 w 23"/>
                <a:gd name="T7" fmla="*/ 28 h 29"/>
                <a:gd name="T8" fmla="*/ 11 w 23"/>
                <a:gd name="T9" fmla="*/ 25 h 29"/>
                <a:gd name="T10" fmla="*/ 13 w 23"/>
                <a:gd name="T11" fmla="*/ 25 h 29"/>
                <a:gd name="T12" fmla="*/ 13 w 23"/>
                <a:gd name="T13" fmla="*/ 23 h 29"/>
                <a:gd name="T14" fmla="*/ 16 w 23"/>
                <a:gd name="T15" fmla="*/ 23 h 29"/>
                <a:gd name="T16" fmla="*/ 16 w 23"/>
                <a:gd name="T17" fmla="*/ 20 h 29"/>
                <a:gd name="T18" fmla="*/ 19 w 23"/>
                <a:gd name="T19" fmla="*/ 20 h 29"/>
                <a:gd name="T20" fmla="*/ 19 w 23"/>
                <a:gd name="T21" fmla="*/ 17 h 29"/>
                <a:gd name="T22" fmla="*/ 19 w 23"/>
                <a:gd name="T23" fmla="*/ 14 h 29"/>
                <a:gd name="T24" fmla="*/ 22 w 23"/>
                <a:gd name="T25" fmla="*/ 11 h 29"/>
                <a:gd name="T26" fmla="*/ 22 w 23"/>
                <a:gd name="T27" fmla="*/ 8 h 29"/>
                <a:gd name="T28" fmla="*/ 22 w 23"/>
                <a:gd name="T29" fmla="*/ 5 h 29"/>
                <a:gd name="T30" fmla="*/ 22 w 23"/>
                <a:gd name="T31" fmla="*/ 3 h 29"/>
                <a:gd name="T32" fmla="*/ 22 w 23"/>
                <a:gd name="T33" fmla="*/ 0 h 29"/>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3"/>
                <a:gd name="T52" fmla="*/ 0 h 29"/>
                <a:gd name="T53" fmla="*/ 23 w 23"/>
                <a:gd name="T54" fmla="*/ 29 h 29"/>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3" h="29">
                  <a:moveTo>
                    <a:pt x="0" y="28"/>
                  </a:moveTo>
                  <a:lnTo>
                    <a:pt x="3" y="28"/>
                  </a:lnTo>
                  <a:lnTo>
                    <a:pt x="6" y="28"/>
                  </a:lnTo>
                  <a:lnTo>
                    <a:pt x="9" y="28"/>
                  </a:lnTo>
                  <a:lnTo>
                    <a:pt x="11" y="25"/>
                  </a:lnTo>
                  <a:lnTo>
                    <a:pt x="13" y="25"/>
                  </a:lnTo>
                  <a:lnTo>
                    <a:pt x="13" y="23"/>
                  </a:lnTo>
                  <a:lnTo>
                    <a:pt x="16" y="23"/>
                  </a:lnTo>
                  <a:lnTo>
                    <a:pt x="16" y="20"/>
                  </a:lnTo>
                  <a:lnTo>
                    <a:pt x="19" y="20"/>
                  </a:lnTo>
                  <a:lnTo>
                    <a:pt x="19" y="17"/>
                  </a:lnTo>
                  <a:lnTo>
                    <a:pt x="19" y="14"/>
                  </a:lnTo>
                  <a:lnTo>
                    <a:pt x="22" y="11"/>
                  </a:lnTo>
                  <a:lnTo>
                    <a:pt x="22" y="8"/>
                  </a:lnTo>
                  <a:lnTo>
                    <a:pt x="22" y="5"/>
                  </a:lnTo>
                  <a:lnTo>
                    <a:pt x="22" y="3"/>
                  </a:lnTo>
                  <a:lnTo>
                    <a:pt x="22" y="0"/>
                  </a:lnTo>
                </a:path>
              </a:pathLst>
            </a:custGeom>
            <a:noFill/>
            <a:ln w="12700" cap="rnd" cmpd="sng">
              <a:solidFill>
                <a:srgbClr val="000000"/>
              </a:solidFill>
              <a:prstDash val="solid"/>
              <a:round/>
              <a:headEnd type="none" w="med" len="med"/>
              <a:tailEnd type="none" w="med" len="med"/>
            </a:ln>
          </p:spPr>
          <p:txBody>
            <a:bodyPr/>
            <a:lstStyle/>
            <a:p>
              <a:endParaRPr lang="en-US"/>
            </a:p>
          </p:txBody>
        </p:sp>
        <p:sp>
          <p:nvSpPr>
            <p:cNvPr id="12509" name="Freeform 219"/>
            <p:cNvSpPr>
              <a:spLocks/>
            </p:cNvSpPr>
            <p:nvPr/>
          </p:nvSpPr>
          <p:spPr bwMode="auto">
            <a:xfrm>
              <a:off x="4430" y="2308"/>
              <a:ext cx="31" cy="29"/>
            </a:xfrm>
            <a:custGeom>
              <a:avLst/>
              <a:gdLst>
                <a:gd name="T0" fmla="*/ 30 w 31"/>
                <a:gd name="T1" fmla="*/ 28 h 29"/>
                <a:gd name="T2" fmla="*/ 27 w 31"/>
                <a:gd name="T3" fmla="*/ 28 h 29"/>
                <a:gd name="T4" fmla="*/ 24 w 31"/>
                <a:gd name="T5" fmla="*/ 28 h 29"/>
                <a:gd name="T6" fmla="*/ 21 w 31"/>
                <a:gd name="T7" fmla="*/ 28 h 29"/>
                <a:gd name="T8" fmla="*/ 19 w 31"/>
                <a:gd name="T9" fmla="*/ 28 h 29"/>
                <a:gd name="T10" fmla="*/ 16 w 31"/>
                <a:gd name="T11" fmla="*/ 25 h 29"/>
                <a:gd name="T12" fmla="*/ 12 w 31"/>
                <a:gd name="T13" fmla="*/ 25 h 29"/>
                <a:gd name="T14" fmla="*/ 12 w 31"/>
                <a:gd name="T15" fmla="*/ 23 h 29"/>
                <a:gd name="T16" fmla="*/ 9 w 31"/>
                <a:gd name="T17" fmla="*/ 23 h 29"/>
                <a:gd name="T18" fmla="*/ 6 w 31"/>
                <a:gd name="T19" fmla="*/ 20 h 29"/>
                <a:gd name="T20" fmla="*/ 6 w 31"/>
                <a:gd name="T21" fmla="*/ 17 h 29"/>
                <a:gd name="T22" fmla="*/ 3 w 31"/>
                <a:gd name="T23" fmla="*/ 17 h 29"/>
                <a:gd name="T24" fmla="*/ 3 w 31"/>
                <a:gd name="T25" fmla="*/ 14 h 29"/>
                <a:gd name="T26" fmla="*/ 0 w 31"/>
                <a:gd name="T27" fmla="*/ 11 h 29"/>
                <a:gd name="T28" fmla="*/ 0 w 31"/>
                <a:gd name="T29" fmla="*/ 8 h 29"/>
                <a:gd name="T30" fmla="*/ 0 w 31"/>
                <a:gd name="T31" fmla="*/ 5 h 29"/>
                <a:gd name="T32" fmla="*/ 0 w 31"/>
                <a:gd name="T33" fmla="*/ 3 h 29"/>
                <a:gd name="T34" fmla="*/ 0 w 31"/>
                <a:gd name="T35" fmla="*/ 0 h 29"/>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31"/>
                <a:gd name="T55" fmla="*/ 0 h 29"/>
                <a:gd name="T56" fmla="*/ 31 w 31"/>
                <a:gd name="T57" fmla="*/ 29 h 29"/>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31" h="29">
                  <a:moveTo>
                    <a:pt x="30" y="28"/>
                  </a:moveTo>
                  <a:lnTo>
                    <a:pt x="27" y="28"/>
                  </a:lnTo>
                  <a:lnTo>
                    <a:pt x="24" y="28"/>
                  </a:lnTo>
                  <a:lnTo>
                    <a:pt x="21" y="28"/>
                  </a:lnTo>
                  <a:lnTo>
                    <a:pt x="19" y="28"/>
                  </a:lnTo>
                  <a:lnTo>
                    <a:pt x="16" y="25"/>
                  </a:lnTo>
                  <a:lnTo>
                    <a:pt x="12" y="25"/>
                  </a:lnTo>
                  <a:lnTo>
                    <a:pt x="12" y="23"/>
                  </a:lnTo>
                  <a:lnTo>
                    <a:pt x="9" y="23"/>
                  </a:lnTo>
                  <a:lnTo>
                    <a:pt x="6" y="20"/>
                  </a:lnTo>
                  <a:lnTo>
                    <a:pt x="6" y="17"/>
                  </a:lnTo>
                  <a:lnTo>
                    <a:pt x="3" y="17"/>
                  </a:lnTo>
                  <a:lnTo>
                    <a:pt x="3" y="14"/>
                  </a:lnTo>
                  <a:lnTo>
                    <a:pt x="0" y="11"/>
                  </a:lnTo>
                  <a:lnTo>
                    <a:pt x="0" y="8"/>
                  </a:lnTo>
                  <a:lnTo>
                    <a:pt x="0" y="5"/>
                  </a:lnTo>
                  <a:lnTo>
                    <a:pt x="0" y="3"/>
                  </a:lnTo>
                  <a:lnTo>
                    <a:pt x="0" y="0"/>
                  </a:lnTo>
                </a:path>
              </a:pathLst>
            </a:custGeom>
            <a:noFill/>
            <a:ln w="12700" cap="rnd" cmpd="sng">
              <a:solidFill>
                <a:srgbClr val="000000"/>
              </a:solidFill>
              <a:prstDash val="solid"/>
              <a:round/>
              <a:headEnd type="none" w="med" len="med"/>
              <a:tailEnd type="none" w="med" len="med"/>
            </a:ln>
          </p:spPr>
          <p:txBody>
            <a:bodyPr/>
            <a:lstStyle/>
            <a:p>
              <a:endParaRPr lang="en-US"/>
            </a:p>
          </p:txBody>
        </p:sp>
        <p:sp>
          <p:nvSpPr>
            <p:cNvPr id="12510" name="Freeform 220"/>
            <p:cNvSpPr>
              <a:spLocks/>
            </p:cNvSpPr>
            <p:nvPr/>
          </p:nvSpPr>
          <p:spPr bwMode="auto">
            <a:xfrm>
              <a:off x="4232" y="2308"/>
              <a:ext cx="23" cy="29"/>
            </a:xfrm>
            <a:custGeom>
              <a:avLst/>
              <a:gdLst>
                <a:gd name="T0" fmla="*/ 22 w 23"/>
                <a:gd name="T1" fmla="*/ 28 h 29"/>
                <a:gd name="T2" fmla="*/ 19 w 23"/>
                <a:gd name="T3" fmla="*/ 28 h 29"/>
                <a:gd name="T4" fmla="*/ 16 w 23"/>
                <a:gd name="T5" fmla="*/ 28 h 29"/>
                <a:gd name="T6" fmla="*/ 13 w 23"/>
                <a:gd name="T7" fmla="*/ 28 h 29"/>
                <a:gd name="T8" fmla="*/ 11 w 23"/>
                <a:gd name="T9" fmla="*/ 25 h 29"/>
                <a:gd name="T10" fmla="*/ 8 w 23"/>
                <a:gd name="T11" fmla="*/ 25 h 29"/>
                <a:gd name="T12" fmla="*/ 8 w 23"/>
                <a:gd name="T13" fmla="*/ 23 h 29"/>
                <a:gd name="T14" fmla="*/ 6 w 23"/>
                <a:gd name="T15" fmla="*/ 23 h 29"/>
                <a:gd name="T16" fmla="*/ 6 w 23"/>
                <a:gd name="T17" fmla="*/ 20 h 29"/>
                <a:gd name="T18" fmla="*/ 3 w 23"/>
                <a:gd name="T19" fmla="*/ 17 h 29"/>
                <a:gd name="T20" fmla="*/ 3 w 23"/>
                <a:gd name="T21" fmla="*/ 14 h 29"/>
                <a:gd name="T22" fmla="*/ 0 w 23"/>
                <a:gd name="T23" fmla="*/ 11 h 29"/>
                <a:gd name="T24" fmla="*/ 0 w 23"/>
                <a:gd name="T25" fmla="*/ 8 h 29"/>
                <a:gd name="T26" fmla="*/ 0 w 23"/>
                <a:gd name="T27" fmla="*/ 5 h 29"/>
                <a:gd name="T28" fmla="*/ 0 w 23"/>
                <a:gd name="T29" fmla="*/ 3 h 29"/>
                <a:gd name="T30" fmla="*/ 0 w 23"/>
                <a:gd name="T31" fmla="*/ 0 h 29"/>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3"/>
                <a:gd name="T49" fmla="*/ 0 h 29"/>
                <a:gd name="T50" fmla="*/ 23 w 23"/>
                <a:gd name="T51" fmla="*/ 29 h 29"/>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3" h="29">
                  <a:moveTo>
                    <a:pt x="22" y="28"/>
                  </a:moveTo>
                  <a:lnTo>
                    <a:pt x="19" y="28"/>
                  </a:lnTo>
                  <a:lnTo>
                    <a:pt x="16" y="28"/>
                  </a:lnTo>
                  <a:lnTo>
                    <a:pt x="13" y="28"/>
                  </a:lnTo>
                  <a:lnTo>
                    <a:pt x="11" y="25"/>
                  </a:lnTo>
                  <a:lnTo>
                    <a:pt x="8" y="25"/>
                  </a:lnTo>
                  <a:lnTo>
                    <a:pt x="8" y="23"/>
                  </a:lnTo>
                  <a:lnTo>
                    <a:pt x="6" y="23"/>
                  </a:lnTo>
                  <a:lnTo>
                    <a:pt x="6" y="20"/>
                  </a:lnTo>
                  <a:lnTo>
                    <a:pt x="3" y="17"/>
                  </a:lnTo>
                  <a:lnTo>
                    <a:pt x="3" y="14"/>
                  </a:lnTo>
                  <a:lnTo>
                    <a:pt x="0" y="11"/>
                  </a:lnTo>
                  <a:lnTo>
                    <a:pt x="0" y="8"/>
                  </a:lnTo>
                  <a:lnTo>
                    <a:pt x="0" y="5"/>
                  </a:lnTo>
                  <a:lnTo>
                    <a:pt x="0" y="3"/>
                  </a:lnTo>
                  <a:lnTo>
                    <a:pt x="0" y="0"/>
                  </a:lnTo>
                </a:path>
              </a:pathLst>
            </a:custGeom>
            <a:noFill/>
            <a:ln w="12700" cap="rnd" cmpd="sng">
              <a:solidFill>
                <a:srgbClr val="000000"/>
              </a:solidFill>
              <a:prstDash val="solid"/>
              <a:round/>
              <a:headEnd type="none" w="med" len="med"/>
              <a:tailEnd type="none" w="med" len="med"/>
            </a:ln>
          </p:spPr>
          <p:txBody>
            <a:bodyPr/>
            <a:lstStyle/>
            <a:p>
              <a:endParaRPr lang="en-US"/>
            </a:p>
          </p:txBody>
        </p:sp>
        <p:sp>
          <p:nvSpPr>
            <p:cNvPr id="12511" name="Freeform 221"/>
            <p:cNvSpPr>
              <a:spLocks/>
            </p:cNvSpPr>
            <p:nvPr/>
          </p:nvSpPr>
          <p:spPr bwMode="auto">
            <a:xfrm>
              <a:off x="4254" y="2282"/>
              <a:ext cx="24" cy="27"/>
            </a:xfrm>
            <a:custGeom>
              <a:avLst/>
              <a:gdLst>
                <a:gd name="T0" fmla="*/ 23 w 24"/>
                <a:gd name="T1" fmla="*/ 26 h 27"/>
                <a:gd name="T2" fmla="*/ 21 w 24"/>
                <a:gd name="T3" fmla="*/ 26 h 27"/>
                <a:gd name="T4" fmla="*/ 18 w 24"/>
                <a:gd name="T5" fmla="*/ 26 h 27"/>
                <a:gd name="T6" fmla="*/ 15 w 24"/>
                <a:gd name="T7" fmla="*/ 26 h 27"/>
                <a:gd name="T8" fmla="*/ 12 w 24"/>
                <a:gd name="T9" fmla="*/ 23 h 27"/>
                <a:gd name="T10" fmla="*/ 8 w 24"/>
                <a:gd name="T11" fmla="*/ 23 h 27"/>
                <a:gd name="T12" fmla="*/ 5 w 24"/>
                <a:gd name="T13" fmla="*/ 20 h 27"/>
                <a:gd name="T14" fmla="*/ 5 w 24"/>
                <a:gd name="T15" fmla="*/ 17 h 27"/>
                <a:gd name="T16" fmla="*/ 2 w 24"/>
                <a:gd name="T17" fmla="*/ 17 h 27"/>
                <a:gd name="T18" fmla="*/ 2 w 24"/>
                <a:gd name="T19" fmla="*/ 14 h 27"/>
                <a:gd name="T20" fmla="*/ 2 w 24"/>
                <a:gd name="T21" fmla="*/ 11 h 27"/>
                <a:gd name="T22" fmla="*/ 0 w 24"/>
                <a:gd name="T23" fmla="*/ 11 h 27"/>
                <a:gd name="T24" fmla="*/ 0 w 24"/>
                <a:gd name="T25" fmla="*/ 9 h 27"/>
                <a:gd name="T26" fmla="*/ 0 w 24"/>
                <a:gd name="T27" fmla="*/ 6 h 27"/>
                <a:gd name="T28" fmla="*/ 0 w 24"/>
                <a:gd name="T29" fmla="*/ 3 h 27"/>
                <a:gd name="T30" fmla="*/ 0 w 24"/>
                <a:gd name="T31" fmla="*/ 0 h 27"/>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4"/>
                <a:gd name="T49" fmla="*/ 0 h 27"/>
                <a:gd name="T50" fmla="*/ 24 w 24"/>
                <a:gd name="T51" fmla="*/ 27 h 27"/>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4" h="27">
                  <a:moveTo>
                    <a:pt x="23" y="26"/>
                  </a:moveTo>
                  <a:lnTo>
                    <a:pt x="21" y="26"/>
                  </a:lnTo>
                  <a:lnTo>
                    <a:pt x="18" y="26"/>
                  </a:lnTo>
                  <a:lnTo>
                    <a:pt x="15" y="26"/>
                  </a:lnTo>
                  <a:lnTo>
                    <a:pt x="12" y="23"/>
                  </a:lnTo>
                  <a:lnTo>
                    <a:pt x="8" y="23"/>
                  </a:lnTo>
                  <a:lnTo>
                    <a:pt x="5" y="20"/>
                  </a:lnTo>
                  <a:lnTo>
                    <a:pt x="5" y="17"/>
                  </a:lnTo>
                  <a:lnTo>
                    <a:pt x="2" y="17"/>
                  </a:lnTo>
                  <a:lnTo>
                    <a:pt x="2" y="14"/>
                  </a:lnTo>
                  <a:lnTo>
                    <a:pt x="2" y="11"/>
                  </a:lnTo>
                  <a:lnTo>
                    <a:pt x="0" y="11"/>
                  </a:lnTo>
                  <a:lnTo>
                    <a:pt x="0" y="9"/>
                  </a:lnTo>
                  <a:lnTo>
                    <a:pt x="0" y="6"/>
                  </a:lnTo>
                  <a:lnTo>
                    <a:pt x="0" y="3"/>
                  </a:lnTo>
                  <a:lnTo>
                    <a:pt x="0" y="0"/>
                  </a:lnTo>
                </a:path>
              </a:pathLst>
            </a:custGeom>
            <a:noFill/>
            <a:ln w="12700" cap="rnd" cmpd="sng">
              <a:solidFill>
                <a:srgbClr val="000000"/>
              </a:solidFill>
              <a:prstDash val="solid"/>
              <a:round/>
              <a:headEnd type="none" w="med" len="med"/>
              <a:tailEnd type="none" w="med" len="med"/>
            </a:ln>
          </p:spPr>
          <p:txBody>
            <a:bodyPr/>
            <a:lstStyle/>
            <a:p>
              <a:endParaRPr lang="en-US"/>
            </a:p>
          </p:txBody>
        </p:sp>
        <p:sp>
          <p:nvSpPr>
            <p:cNvPr id="12512" name="Freeform 222"/>
            <p:cNvSpPr>
              <a:spLocks/>
            </p:cNvSpPr>
            <p:nvPr/>
          </p:nvSpPr>
          <p:spPr bwMode="auto">
            <a:xfrm>
              <a:off x="4460" y="2285"/>
              <a:ext cx="23" cy="29"/>
            </a:xfrm>
            <a:custGeom>
              <a:avLst/>
              <a:gdLst>
                <a:gd name="T0" fmla="*/ 22 w 23"/>
                <a:gd name="T1" fmla="*/ 28 h 29"/>
                <a:gd name="T2" fmla="*/ 19 w 23"/>
                <a:gd name="T3" fmla="*/ 28 h 29"/>
                <a:gd name="T4" fmla="*/ 16 w 23"/>
                <a:gd name="T5" fmla="*/ 28 h 29"/>
                <a:gd name="T6" fmla="*/ 13 w 23"/>
                <a:gd name="T7" fmla="*/ 28 h 29"/>
                <a:gd name="T8" fmla="*/ 11 w 23"/>
                <a:gd name="T9" fmla="*/ 26 h 29"/>
                <a:gd name="T10" fmla="*/ 9 w 23"/>
                <a:gd name="T11" fmla="*/ 26 h 29"/>
                <a:gd name="T12" fmla="*/ 9 w 23"/>
                <a:gd name="T13" fmla="*/ 23 h 29"/>
                <a:gd name="T14" fmla="*/ 6 w 23"/>
                <a:gd name="T15" fmla="*/ 23 h 29"/>
                <a:gd name="T16" fmla="*/ 6 w 23"/>
                <a:gd name="T17" fmla="*/ 20 h 29"/>
                <a:gd name="T18" fmla="*/ 3 w 23"/>
                <a:gd name="T19" fmla="*/ 17 h 29"/>
                <a:gd name="T20" fmla="*/ 3 w 23"/>
                <a:gd name="T21" fmla="*/ 14 h 29"/>
                <a:gd name="T22" fmla="*/ 0 w 23"/>
                <a:gd name="T23" fmla="*/ 11 h 29"/>
                <a:gd name="T24" fmla="*/ 0 w 23"/>
                <a:gd name="T25" fmla="*/ 8 h 29"/>
                <a:gd name="T26" fmla="*/ 0 w 23"/>
                <a:gd name="T27" fmla="*/ 6 h 29"/>
                <a:gd name="T28" fmla="*/ 0 w 23"/>
                <a:gd name="T29" fmla="*/ 3 h 29"/>
                <a:gd name="T30" fmla="*/ 0 w 23"/>
                <a:gd name="T31" fmla="*/ 0 h 29"/>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3"/>
                <a:gd name="T49" fmla="*/ 0 h 29"/>
                <a:gd name="T50" fmla="*/ 23 w 23"/>
                <a:gd name="T51" fmla="*/ 29 h 29"/>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3" h="29">
                  <a:moveTo>
                    <a:pt x="22" y="28"/>
                  </a:moveTo>
                  <a:lnTo>
                    <a:pt x="19" y="28"/>
                  </a:lnTo>
                  <a:lnTo>
                    <a:pt x="16" y="28"/>
                  </a:lnTo>
                  <a:lnTo>
                    <a:pt x="13" y="28"/>
                  </a:lnTo>
                  <a:lnTo>
                    <a:pt x="11" y="26"/>
                  </a:lnTo>
                  <a:lnTo>
                    <a:pt x="9" y="26"/>
                  </a:lnTo>
                  <a:lnTo>
                    <a:pt x="9" y="23"/>
                  </a:lnTo>
                  <a:lnTo>
                    <a:pt x="6" y="23"/>
                  </a:lnTo>
                  <a:lnTo>
                    <a:pt x="6" y="20"/>
                  </a:lnTo>
                  <a:lnTo>
                    <a:pt x="3" y="17"/>
                  </a:lnTo>
                  <a:lnTo>
                    <a:pt x="3" y="14"/>
                  </a:lnTo>
                  <a:lnTo>
                    <a:pt x="0" y="11"/>
                  </a:lnTo>
                  <a:lnTo>
                    <a:pt x="0" y="8"/>
                  </a:lnTo>
                  <a:lnTo>
                    <a:pt x="0" y="6"/>
                  </a:lnTo>
                  <a:lnTo>
                    <a:pt x="0" y="3"/>
                  </a:lnTo>
                  <a:lnTo>
                    <a:pt x="0" y="0"/>
                  </a:lnTo>
                </a:path>
              </a:pathLst>
            </a:custGeom>
            <a:noFill/>
            <a:ln w="12700" cap="rnd" cmpd="sng">
              <a:solidFill>
                <a:srgbClr val="000000"/>
              </a:solidFill>
              <a:prstDash val="solid"/>
              <a:round/>
              <a:headEnd type="none" w="med" len="med"/>
              <a:tailEnd type="none" w="med" len="med"/>
            </a:ln>
          </p:spPr>
          <p:txBody>
            <a:bodyPr/>
            <a:lstStyle/>
            <a:p>
              <a:endParaRPr lang="en-US"/>
            </a:p>
          </p:txBody>
        </p:sp>
        <p:sp>
          <p:nvSpPr>
            <p:cNvPr id="12513" name="Line 223"/>
            <p:cNvSpPr>
              <a:spLocks noChangeShapeType="1"/>
            </p:cNvSpPr>
            <p:nvPr/>
          </p:nvSpPr>
          <p:spPr bwMode="auto">
            <a:xfrm>
              <a:off x="4178" y="2205"/>
              <a:ext cx="0" cy="6"/>
            </a:xfrm>
            <a:prstGeom prst="line">
              <a:avLst/>
            </a:prstGeom>
            <a:noFill/>
            <a:ln w="12700">
              <a:solidFill>
                <a:srgbClr val="000000"/>
              </a:solidFill>
              <a:round/>
              <a:headEnd/>
              <a:tailEnd/>
            </a:ln>
          </p:spPr>
          <p:txBody>
            <a:bodyPr wrap="none" anchor="ctr"/>
            <a:lstStyle/>
            <a:p>
              <a:endParaRPr lang="en-US"/>
            </a:p>
          </p:txBody>
        </p:sp>
        <p:sp>
          <p:nvSpPr>
            <p:cNvPr id="12514" name="Freeform 224"/>
            <p:cNvSpPr>
              <a:spLocks/>
            </p:cNvSpPr>
            <p:nvPr/>
          </p:nvSpPr>
          <p:spPr bwMode="auto">
            <a:xfrm>
              <a:off x="3925" y="2630"/>
              <a:ext cx="28" cy="37"/>
            </a:xfrm>
            <a:custGeom>
              <a:avLst/>
              <a:gdLst>
                <a:gd name="T0" fmla="*/ 27 w 28"/>
                <a:gd name="T1" fmla="*/ 22 h 37"/>
                <a:gd name="T2" fmla="*/ 0 w 28"/>
                <a:gd name="T3" fmla="*/ 0 h 37"/>
                <a:gd name="T4" fmla="*/ 0 w 28"/>
                <a:gd name="T5" fmla="*/ 36 h 37"/>
                <a:gd name="T6" fmla="*/ 27 w 28"/>
                <a:gd name="T7" fmla="*/ 22 h 37"/>
                <a:gd name="T8" fmla="*/ 0 60000 65536"/>
                <a:gd name="T9" fmla="*/ 0 60000 65536"/>
                <a:gd name="T10" fmla="*/ 0 60000 65536"/>
                <a:gd name="T11" fmla="*/ 0 60000 65536"/>
                <a:gd name="T12" fmla="*/ 0 w 28"/>
                <a:gd name="T13" fmla="*/ 0 h 37"/>
                <a:gd name="T14" fmla="*/ 28 w 28"/>
                <a:gd name="T15" fmla="*/ 37 h 37"/>
              </a:gdLst>
              <a:ahLst/>
              <a:cxnLst>
                <a:cxn ang="T8">
                  <a:pos x="T0" y="T1"/>
                </a:cxn>
                <a:cxn ang="T9">
                  <a:pos x="T2" y="T3"/>
                </a:cxn>
                <a:cxn ang="T10">
                  <a:pos x="T4" y="T5"/>
                </a:cxn>
                <a:cxn ang="T11">
                  <a:pos x="T6" y="T7"/>
                </a:cxn>
              </a:cxnLst>
              <a:rect l="T12" t="T13" r="T14" b="T15"/>
              <a:pathLst>
                <a:path w="28" h="37">
                  <a:moveTo>
                    <a:pt x="27" y="22"/>
                  </a:moveTo>
                  <a:lnTo>
                    <a:pt x="0" y="0"/>
                  </a:lnTo>
                  <a:lnTo>
                    <a:pt x="0" y="36"/>
                  </a:lnTo>
                  <a:lnTo>
                    <a:pt x="27" y="22"/>
                  </a:lnTo>
                </a:path>
              </a:pathLst>
            </a:custGeom>
            <a:solidFill>
              <a:srgbClr val="FFFFFF"/>
            </a:solidFill>
            <a:ln w="12700" cap="rnd" cmpd="sng">
              <a:noFill/>
              <a:prstDash val="solid"/>
              <a:round/>
              <a:headEnd type="none" w="med" len="med"/>
              <a:tailEnd type="none" w="med" len="med"/>
            </a:ln>
          </p:spPr>
          <p:txBody>
            <a:bodyPr/>
            <a:lstStyle/>
            <a:p>
              <a:endParaRPr lang="en-US"/>
            </a:p>
          </p:txBody>
        </p:sp>
        <p:sp>
          <p:nvSpPr>
            <p:cNvPr id="12515" name="Freeform 225"/>
            <p:cNvSpPr>
              <a:spLocks/>
            </p:cNvSpPr>
            <p:nvPr/>
          </p:nvSpPr>
          <p:spPr bwMode="auto">
            <a:xfrm>
              <a:off x="3957" y="2630"/>
              <a:ext cx="24" cy="37"/>
            </a:xfrm>
            <a:custGeom>
              <a:avLst/>
              <a:gdLst>
                <a:gd name="T0" fmla="*/ 0 w 24"/>
                <a:gd name="T1" fmla="*/ 22 h 37"/>
                <a:gd name="T2" fmla="*/ 23 w 24"/>
                <a:gd name="T3" fmla="*/ 0 h 37"/>
                <a:gd name="T4" fmla="*/ 23 w 24"/>
                <a:gd name="T5" fmla="*/ 36 h 37"/>
                <a:gd name="T6" fmla="*/ 0 w 24"/>
                <a:gd name="T7" fmla="*/ 22 h 37"/>
                <a:gd name="T8" fmla="*/ 0 60000 65536"/>
                <a:gd name="T9" fmla="*/ 0 60000 65536"/>
                <a:gd name="T10" fmla="*/ 0 60000 65536"/>
                <a:gd name="T11" fmla="*/ 0 60000 65536"/>
                <a:gd name="T12" fmla="*/ 0 w 24"/>
                <a:gd name="T13" fmla="*/ 0 h 37"/>
                <a:gd name="T14" fmla="*/ 24 w 24"/>
                <a:gd name="T15" fmla="*/ 37 h 37"/>
              </a:gdLst>
              <a:ahLst/>
              <a:cxnLst>
                <a:cxn ang="T8">
                  <a:pos x="T0" y="T1"/>
                </a:cxn>
                <a:cxn ang="T9">
                  <a:pos x="T2" y="T3"/>
                </a:cxn>
                <a:cxn ang="T10">
                  <a:pos x="T4" y="T5"/>
                </a:cxn>
                <a:cxn ang="T11">
                  <a:pos x="T6" y="T7"/>
                </a:cxn>
              </a:cxnLst>
              <a:rect l="T12" t="T13" r="T14" b="T15"/>
              <a:pathLst>
                <a:path w="24" h="37">
                  <a:moveTo>
                    <a:pt x="0" y="22"/>
                  </a:moveTo>
                  <a:lnTo>
                    <a:pt x="23" y="0"/>
                  </a:lnTo>
                  <a:lnTo>
                    <a:pt x="23" y="36"/>
                  </a:lnTo>
                  <a:lnTo>
                    <a:pt x="0" y="22"/>
                  </a:lnTo>
                </a:path>
              </a:pathLst>
            </a:custGeom>
            <a:solidFill>
              <a:srgbClr val="FFFFFF"/>
            </a:solidFill>
            <a:ln w="12700" cap="rnd" cmpd="sng">
              <a:noFill/>
              <a:prstDash val="solid"/>
              <a:round/>
              <a:headEnd type="none" w="med" len="med"/>
              <a:tailEnd type="none" w="med" len="med"/>
            </a:ln>
          </p:spPr>
          <p:txBody>
            <a:bodyPr/>
            <a:lstStyle/>
            <a:p>
              <a:endParaRPr lang="en-US"/>
            </a:p>
          </p:txBody>
        </p:sp>
        <p:sp>
          <p:nvSpPr>
            <p:cNvPr id="12516" name="Line 226"/>
            <p:cNvSpPr>
              <a:spLocks noChangeShapeType="1"/>
            </p:cNvSpPr>
            <p:nvPr/>
          </p:nvSpPr>
          <p:spPr bwMode="auto">
            <a:xfrm flipV="1">
              <a:off x="3952" y="2620"/>
              <a:ext cx="0" cy="34"/>
            </a:xfrm>
            <a:prstGeom prst="line">
              <a:avLst/>
            </a:prstGeom>
            <a:noFill/>
            <a:ln w="12700">
              <a:solidFill>
                <a:srgbClr val="000000"/>
              </a:solidFill>
              <a:round/>
              <a:headEnd/>
              <a:tailEnd/>
            </a:ln>
          </p:spPr>
          <p:txBody>
            <a:bodyPr wrap="none" anchor="ctr"/>
            <a:lstStyle/>
            <a:p>
              <a:endParaRPr lang="en-US"/>
            </a:p>
          </p:txBody>
        </p:sp>
        <p:sp>
          <p:nvSpPr>
            <p:cNvPr id="12517" name="Line 227"/>
            <p:cNvSpPr>
              <a:spLocks noChangeShapeType="1"/>
            </p:cNvSpPr>
            <p:nvPr/>
          </p:nvSpPr>
          <p:spPr bwMode="auto">
            <a:xfrm>
              <a:off x="3990" y="2653"/>
              <a:ext cx="18" cy="0"/>
            </a:xfrm>
            <a:prstGeom prst="line">
              <a:avLst/>
            </a:prstGeom>
            <a:noFill/>
            <a:ln w="12700">
              <a:solidFill>
                <a:srgbClr val="000000"/>
              </a:solidFill>
              <a:round/>
              <a:headEnd/>
              <a:tailEnd/>
            </a:ln>
          </p:spPr>
          <p:txBody>
            <a:bodyPr wrap="none" anchor="ctr"/>
            <a:lstStyle/>
            <a:p>
              <a:endParaRPr lang="en-US"/>
            </a:p>
          </p:txBody>
        </p:sp>
        <p:sp>
          <p:nvSpPr>
            <p:cNvPr id="12518" name="Rectangle 228"/>
            <p:cNvSpPr>
              <a:spLocks noChangeArrowheads="1"/>
            </p:cNvSpPr>
            <p:nvPr/>
          </p:nvSpPr>
          <p:spPr bwMode="auto">
            <a:xfrm>
              <a:off x="4441" y="2402"/>
              <a:ext cx="151" cy="127"/>
            </a:xfrm>
            <a:prstGeom prst="rect">
              <a:avLst/>
            </a:prstGeom>
            <a:noFill/>
            <a:ln w="12700">
              <a:noFill/>
              <a:miter lim="800000"/>
              <a:headEnd/>
              <a:tailEnd/>
            </a:ln>
          </p:spPr>
          <p:txBody>
            <a:bodyPr wrap="none" lIns="90462" tIns="44437" rIns="90462" bIns="44437">
              <a:spAutoFit/>
            </a:bodyPr>
            <a:lstStyle/>
            <a:p>
              <a:r>
                <a:rPr lang="en-US" sz="500">
                  <a:solidFill>
                    <a:srgbClr val="FFFF00"/>
                  </a:solidFill>
                  <a:latin typeface="Arial Narrow" pitchFamily="34" charset="0"/>
                </a:rPr>
                <a:t>LP</a:t>
              </a:r>
            </a:p>
          </p:txBody>
        </p:sp>
        <p:sp>
          <p:nvSpPr>
            <p:cNvPr id="12519" name="Rectangle 229"/>
            <p:cNvSpPr>
              <a:spLocks noChangeArrowheads="1"/>
            </p:cNvSpPr>
            <p:nvPr/>
          </p:nvSpPr>
          <p:spPr bwMode="auto">
            <a:xfrm>
              <a:off x="4410" y="2441"/>
              <a:ext cx="228" cy="127"/>
            </a:xfrm>
            <a:prstGeom prst="rect">
              <a:avLst/>
            </a:prstGeom>
            <a:noFill/>
            <a:ln w="12700">
              <a:noFill/>
              <a:miter lim="800000"/>
              <a:headEnd/>
              <a:tailEnd/>
            </a:ln>
          </p:spPr>
          <p:txBody>
            <a:bodyPr wrap="none" lIns="90462" tIns="44437" rIns="90462" bIns="44437">
              <a:spAutoFit/>
            </a:bodyPr>
            <a:lstStyle/>
            <a:p>
              <a:r>
                <a:rPr lang="en-US" sz="500">
                  <a:solidFill>
                    <a:srgbClr val="FFFF00"/>
                  </a:solidFill>
                  <a:latin typeface="Arial Narrow" pitchFamily="34" charset="0"/>
                </a:rPr>
                <a:t>Turbine</a:t>
              </a:r>
            </a:p>
          </p:txBody>
        </p:sp>
        <p:sp>
          <p:nvSpPr>
            <p:cNvPr id="12520" name="Rectangle 230"/>
            <p:cNvSpPr>
              <a:spLocks noChangeArrowheads="1"/>
            </p:cNvSpPr>
            <p:nvPr/>
          </p:nvSpPr>
          <p:spPr bwMode="auto">
            <a:xfrm>
              <a:off x="3799" y="2402"/>
              <a:ext cx="156" cy="127"/>
            </a:xfrm>
            <a:prstGeom prst="rect">
              <a:avLst/>
            </a:prstGeom>
            <a:noFill/>
            <a:ln w="12700">
              <a:noFill/>
              <a:miter lim="800000"/>
              <a:headEnd/>
              <a:tailEnd/>
            </a:ln>
          </p:spPr>
          <p:txBody>
            <a:bodyPr wrap="none" lIns="90462" tIns="44437" rIns="90462" bIns="44437">
              <a:spAutoFit/>
            </a:bodyPr>
            <a:lstStyle/>
            <a:p>
              <a:r>
                <a:rPr lang="en-US" sz="500">
                  <a:solidFill>
                    <a:srgbClr val="FFFF00"/>
                  </a:solidFill>
                  <a:latin typeface="Arial Narrow" pitchFamily="34" charset="0"/>
                </a:rPr>
                <a:t>HP</a:t>
              </a:r>
            </a:p>
          </p:txBody>
        </p:sp>
        <p:sp>
          <p:nvSpPr>
            <p:cNvPr id="12521" name="Rectangle 231"/>
            <p:cNvSpPr>
              <a:spLocks noChangeArrowheads="1"/>
            </p:cNvSpPr>
            <p:nvPr/>
          </p:nvSpPr>
          <p:spPr bwMode="auto">
            <a:xfrm>
              <a:off x="3774" y="2441"/>
              <a:ext cx="227" cy="127"/>
            </a:xfrm>
            <a:prstGeom prst="rect">
              <a:avLst/>
            </a:prstGeom>
            <a:noFill/>
            <a:ln w="12700">
              <a:noFill/>
              <a:miter lim="800000"/>
              <a:headEnd/>
              <a:tailEnd/>
            </a:ln>
          </p:spPr>
          <p:txBody>
            <a:bodyPr wrap="none" lIns="90462" tIns="44437" rIns="90462" bIns="44437">
              <a:spAutoFit/>
            </a:bodyPr>
            <a:lstStyle/>
            <a:p>
              <a:r>
                <a:rPr lang="en-US" sz="500">
                  <a:solidFill>
                    <a:srgbClr val="FFFF00"/>
                  </a:solidFill>
                  <a:latin typeface="Arial Narrow" pitchFamily="34" charset="0"/>
                </a:rPr>
                <a:t>Turbine</a:t>
              </a:r>
            </a:p>
          </p:txBody>
        </p:sp>
        <p:sp>
          <p:nvSpPr>
            <p:cNvPr id="12522" name="Rectangle 232"/>
            <p:cNvSpPr>
              <a:spLocks noChangeArrowheads="1"/>
            </p:cNvSpPr>
            <p:nvPr/>
          </p:nvSpPr>
          <p:spPr bwMode="auto">
            <a:xfrm>
              <a:off x="4010" y="2402"/>
              <a:ext cx="152" cy="127"/>
            </a:xfrm>
            <a:prstGeom prst="rect">
              <a:avLst/>
            </a:prstGeom>
            <a:noFill/>
            <a:ln w="12700">
              <a:noFill/>
              <a:miter lim="800000"/>
              <a:headEnd/>
              <a:tailEnd/>
            </a:ln>
          </p:spPr>
          <p:txBody>
            <a:bodyPr wrap="none" lIns="90462" tIns="44437" rIns="90462" bIns="44437">
              <a:spAutoFit/>
            </a:bodyPr>
            <a:lstStyle/>
            <a:p>
              <a:r>
                <a:rPr lang="en-US" sz="500">
                  <a:solidFill>
                    <a:srgbClr val="FFFF00"/>
                  </a:solidFill>
                  <a:latin typeface="Arial Narrow" pitchFamily="34" charset="0"/>
                </a:rPr>
                <a:t>LP</a:t>
              </a:r>
            </a:p>
          </p:txBody>
        </p:sp>
        <p:sp>
          <p:nvSpPr>
            <p:cNvPr id="12523" name="Rectangle 233"/>
            <p:cNvSpPr>
              <a:spLocks noChangeArrowheads="1"/>
            </p:cNvSpPr>
            <p:nvPr/>
          </p:nvSpPr>
          <p:spPr bwMode="auto">
            <a:xfrm>
              <a:off x="3985" y="2441"/>
              <a:ext cx="227" cy="127"/>
            </a:xfrm>
            <a:prstGeom prst="rect">
              <a:avLst/>
            </a:prstGeom>
            <a:noFill/>
            <a:ln w="12700">
              <a:noFill/>
              <a:miter lim="800000"/>
              <a:headEnd/>
              <a:tailEnd/>
            </a:ln>
          </p:spPr>
          <p:txBody>
            <a:bodyPr wrap="none" lIns="90462" tIns="44437" rIns="90462" bIns="44437">
              <a:spAutoFit/>
            </a:bodyPr>
            <a:lstStyle/>
            <a:p>
              <a:r>
                <a:rPr lang="en-US" sz="500">
                  <a:solidFill>
                    <a:srgbClr val="FFFF00"/>
                  </a:solidFill>
                  <a:latin typeface="Arial Narrow" pitchFamily="34" charset="0"/>
                </a:rPr>
                <a:t>Turbine</a:t>
              </a:r>
            </a:p>
          </p:txBody>
        </p:sp>
        <p:sp>
          <p:nvSpPr>
            <p:cNvPr id="12524" name="Rectangle 234"/>
            <p:cNvSpPr>
              <a:spLocks noChangeArrowheads="1"/>
            </p:cNvSpPr>
            <p:nvPr/>
          </p:nvSpPr>
          <p:spPr bwMode="auto">
            <a:xfrm>
              <a:off x="4227" y="2402"/>
              <a:ext cx="151" cy="127"/>
            </a:xfrm>
            <a:prstGeom prst="rect">
              <a:avLst/>
            </a:prstGeom>
            <a:noFill/>
            <a:ln w="12700">
              <a:noFill/>
              <a:miter lim="800000"/>
              <a:headEnd/>
              <a:tailEnd/>
            </a:ln>
          </p:spPr>
          <p:txBody>
            <a:bodyPr wrap="none" lIns="90462" tIns="44437" rIns="90462" bIns="44437">
              <a:spAutoFit/>
            </a:bodyPr>
            <a:lstStyle/>
            <a:p>
              <a:r>
                <a:rPr lang="en-US" sz="500">
                  <a:solidFill>
                    <a:srgbClr val="FFFF00"/>
                  </a:solidFill>
                  <a:latin typeface="Arial Narrow" pitchFamily="34" charset="0"/>
                </a:rPr>
                <a:t>LP</a:t>
              </a:r>
            </a:p>
          </p:txBody>
        </p:sp>
        <p:sp>
          <p:nvSpPr>
            <p:cNvPr id="12525" name="Rectangle 235"/>
            <p:cNvSpPr>
              <a:spLocks noChangeArrowheads="1"/>
            </p:cNvSpPr>
            <p:nvPr/>
          </p:nvSpPr>
          <p:spPr bwMode="auto">
            <a:xfrm>
              <a:off x="4204" y="2441"/>
              <a:ext cx="228" cy="127"/>
            </a:xfrm>
            <a:prstGeom prst="rect">
              <a:avLst/>
            </a:prstGeom>
            <a:noFill/>
            <a:ln w="12700">
              <a:noFill/>
              <a:miter lim="800000"/>
              <a:headEnd/>
              <a:tailEnd/>
            </a:ln>
          </p:spPr>
          <p:txBody>
            <a:bodyPr wrap="none" lIns="90462" tIns="44437" rIns="90462" bIns="44437">
              <a:spAutoFit/>
            </a:bodyPr>
            <a:lstStyle/>
            <a:p>
              <a:r>
                <a:rPr lang="en-US" sz="500">
                  <a:solidFill>
                    <a:srgbClr val="FFFF00"/>
                  </a:solidFill>
                  <a:latin typeface="Arial Narrow" pitchFamily="34" charset="0"/>
                </a:rPr>
                <a:t>Turbine</a:t>
              </a:r>
            </a:p>
          </p:txBody>
        </p:sp>
        <p:sp>
          <p:nvSpPr>
            <p:cNvPr id="12526" name="Freeform 236"/>
            <p:cNvSpPr>
              <a:spLocks/>
            </p:cNvSpPr>
            <p:nvPr/>
          </p:nvSpPr>
          <p:spPr bwMode="auto">
            <a:xfrm>
              <a:off x="2292" y="3783"/>
              <a:ext cx="238" cy="159"/>
            </a:xfrm>
            <a:custGeom>
              <a:avLst/>
              <a:gdLst>
                <a:gd name="T0" fmla="*/ 0 w 238"/>
                <a:gd name="T1" fmla="*/ 158 h 159"/>
                <a:gd name="T2" fmla="*/ 0 w 238"/>
                <a:gd name="T3" fmla="*/ 0 h 159"/>
                <a:gd name="T4" fmla="*/ 96 w 238"/>
                <a:gd name="T5" fmla="*/ 0 h 159"/>
                <a:gd name="T6" fmla="*/ 96 w 238"/>
                <a:gd name="T7" fmla="*/ 54 h 159"/>
                <a:gd name="T8" fmla="*/ 149 w 238"/>
                <a:gd name="T9" fmla="*/ 54 h 159"/>
                <a:gd name="T10" fmla="*/ 149 w 238"/>
                <a:gd name="T11" fmla="*/ 0 h 159"/>
                <a:gd name="T12" fmla="*/ 237 w 238"/>
                <a:gd name="T13" fmla="*/ 0 h 159"/>
                <a:gd name="T14" fmla="*/ 237 w 238"/>
                <a:gd name="T15" fmla="*/ 158 h 159"/>
                <a:gd name="T16" fmla="*/ 0 w 238"/>
                <a:gd name="T17" fmla="*/ 158 h 15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38"/>
                <a:gd name="T28" fmla="*/ 0 h 159"/>
                <a:gd name="T29" fmla="*/ 238 w 238"/>
                <a:gd name="T30" fmla="*/ 159 h 159"/>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38" h="159">
                  <a:moveTo>
                    <a:pt x="0" y="158"/>
                  </a:moveTo>
                  <a:lnTo>
                    <a:pt x="0" y="0"/>
                  </a:lnTo>
                  <a:lnTo>
                    <a:pt x="96" y="0"/>
                  </a:lnTo>
                  <a:lnTo>
                    <a:pt x="96" y="54"/>
                  </a:lnTo>
                  <a:lnTo>
                    <a:pt x="149" y="54"/>
                  </a:lnTo>
                  <a:lnTo>
                    <a:pt x="149" y="0"/>
                  </a:lnTo>
                  <a:lnTo>
                    <a:pt x="237" y="0"/>
                  </a:lnTo>
                  <a:lnTo>
                    <a:pt x="237" y="158"/>
                  </a:lnTo>
                  <a:lnTo>
                    <a:pt x="0" y="158"/>
                  </a:lnTo>
                </a:path>
              </a:pathLst>
            </a:custGeom>
            <a:noFill/>
            <a:ln w="12700" cap="rnd" cmpd="sng">
              <a:solidFill>
                <a:srgbClr val="000000"/>
              </a:solidFill>
              <a:prstDash val="solid"/>
              <a:round/>
              <a:headEnd type="none" w="med" len="med"/>
              <a:tailEnd type="none" w="med" len="med"/>
            </a:ln>
          </p:spPr>
          <p:txBody>
            <a:bodyPr/>
            <a:lstStyle/>
            <a:p>
              <a:endParaRPr lang="en-US"/>
            </a:p>
          </p:txBody>
        </p:sp>
        <p:sp>
          <p:nvSpPr>
            <p:cNvPr id="12527" name="Freeform 237"/>
            <p:cNvSpPr>
              <a:spLocks/>
            </p:cNvSpPr>
            <p:nvPr/>
          </p:nvSpPr>
          <p:spPr bwMode="auto">
            <a:xfrm>
              <a:off x="2889" y="2639"/>
              <a:ext cx="174" cy="270"/>
            </a:xfrm>
            <a:custGeom>
              <a:avLst/>
              <a:gdLst>
                <a:gd name="T0" fmla="*/ 0 w 174"/>
                <a:gd name="T1" fmla="*/ 0 h 270"/>
                <a:gd name="T2" fmla="*/ 173 w 174"/>
                <a:gd name="T3" fmla="*/ 0 h 270"/>
                <a:gd name="T4" fmla="*/ 173 w 174"/>
                <a:gd name="T5" fmla="*/ 269 h 270"/>
                <a:gd name="T6" fmla="*/ 128 w 174"/>
                <a:gd name="T7" fmla="*/ 269 h 270"/>
                <a:gd name="T8" fmla="*/ 128 w 174"/>
                <a:gd name="T9" fmla="*/ 30 h 270"/>
                <a:gd name="T10" fmla="*/ 3 w 174"/>
                <a:gd name="T11" fmla="*/ 30 h 270"/>
                <a:gd name="T12" fmla="*/ 0 w 174"/>
                <a:gd name="T13" fmla="*/ 0 h 270"/>
                <a:gd name="T14" fmla="*/ 0 60000 65536"/>
                <a:gd name="T15" fmla="*/ 0 60000 65536"/>
                <a:gd name="T16" fmla="*/ 0 60000 65536"/>
                <a:gd name="T17" fmla="*/ 0 60000 65536"/>
                <a:gd name="T18" fmla="*/ 0 60000 65536"/>
                <a:gd name="T19" fmla="*/ 0 60000 65536"/>
                <a:gd name="T20" fmla="*/ 0 60000 65536"/>
                <a:gd name="T21" fmla="*/ 0 w 174"/>
                <a:gd name="T22" fmla="*/ 0 h 270"/>
                <a:gd name="T23" fmla="*/ 174 w 174"/>
                <a:gd name="T24" fmla="*/ 270 h 27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74" h="270">
                  <a:moveTo>
                    <a:pt x="0" y="0"/>
                  </a:moveTo>
                  <a:lnTo>
                    <a:pt x="173" y="0"/>
                  </a:lnTo>
                  <a:lnTo>
                    <a:pt x="173" y="269"/>
                  </a:lnTo>
                  <a:lnTo>
                    <a:pt x="128" y="269"/>
                  </a:lnTo>
                  <a:lnTo>
                    <a:pt x="128" y="30"/>
                  </a:lnTo>
                  <a:lnTo>
                    <a:pt x="3" y="30"/>
                  </a:lnTo>
                  <a:lnTo>
                    <a:pt x="0" y="0"/>
                  </a:lnTo>
                </a:path>
              </a:pathLst>
            </a:custGeom>
            <a:solidFill>
              <a:srgbClr val="3FFFFF"/>
            </a:solidFill>
            <a:ln w="12700" cap="rnd" cmpd="sng">
              <a:noFill/>
              <a:prstDash val="solid"/>
              <a:round/>
              <a:headEnd type="none" w="med" len="med"/>
              <a:tailEnd type="none" w="med" len="med"/>
            </a:ln>
          </p:spPr>
          <p:txBody>
            <a:bodyPr/>
            <a:lstStyle/>
            <a:p>
              <a:endParaRPr lang="en-US"/>
            </a:p>
          </p:txBody>
        </p:sp>
        <p:sp>
          <p:nvSpPr>
            <p:cNvPr id="12528" name="Freeform 238"/>
            <p:cNvSpPr>
              <a:spLocks/>
            </p:cNvSpPr>
            <p:nvPr/>
          </p:nvSpPr>
          <p:spPr bwMode="auto">
            <a:xfrm>
              <a:off x="2606" y="2195"/>
              <a:ext cx="1136" cy="481"/>
            </a:xfrm>
            <a:custGeom>
              <a:avLst/>
              <a:gdLst>
                <a:gd name="T0" fmla="*/ 0 w 1136"/>
                <a:gd name="T1" fmla="*/ 282 h 481"/>
                <a:gd name="T2" fmla="*/ 0 w 1136"/>
                <a:gd name="T3" fmla="*/ 254 h 481"/>
                <a:gd name="T4" fmla="*/ 18 w 1136"/>
                <a:gd name="T5" fmla="*/ 212 h 481"/>
                <a:gd name="T6" fmla="*/ 41 w 1136"/>
                <a:gd name="T7" fmla="*/ 175 h 481"/>
                <a:gd name="T8" fmla="*/ 83 w 1136"/>
                <a:gd name="T9" fmla="*/ 156 h 481"/>
                <a:gd name="T10" fmla="*/ 111 w 1136"/>
                <a:gd name="T11" fmla="*/ 151 h 481"/>
                <a:gd name="T12" fmla="*/ 142 w 1136"/>
                <a:gd name="T13" fmla="*/ 151 h 481"/>
                <a:gd name="T14" fmla="*/ 145 w 1136"/>
                <a:gd name="T15" fmla="*/ 0 h 481"/>
                <a:gd name="T16" fmla="*/ 1135 w 1136"/>
                <a:gd name="T17" fmla="*/ 0 h 481"/>
                <a:gd name="T18" fmla="*/ 1135 w 1136"/>
                <a:gd name="T19" fmla="*/ 477 h 481"/>
                <a:gd name="T20" fmla="*/ 1089 w 1136"/>
                <a:gd name="T21" fmla="*/ 480 h 481"/>
                <a:gd name="T22" fmla="*/ 1089 w 1136"/>
                <a:gd name="T23" fmla="*/ 39 h 481"/>
                <a:gd name="T24" fmla="*/ 188 w 1136"/>
                <a:gd name="T25" fmla="*/ 39 h 481"/>
                <a:gd name="T26" fmla="*/ 188 w 1136"/>
                <a:gd name="T27" fmla="*/ 151 h 481"/>
                <a:gd name="T28" fmla="*/ 222 w 1136"/>
                <a:gd name="T29" fmla="*/ 153 h 481"/>
                <a:gd name="T30" fmla="*/ 264 w 1136"/>
                <a:gd name="T31" fmla="*/ 159 h 481"/>
                <a:gd name="T32" fmla="*/ 298 w 1136"/>
                <a:gd name="T33" fmla="*/ 181 h 481"/>
                <a:gd name="T34" fmla="*/ 313 w 1136"/>
                <a:gd name="T35" fmla="*/ 207 h 481"/>
                <a:gd name="T36" fmla="*/ 324 w 1136"/>
                <a:gd name="T37" fmla="*/ 231 h 481"/>
                <a:gd name="T38" fmla="*/ 330 w 1136"/>
                <a:gd name="T39" fmla="*/ 257 h 481"/>
                <a:gd name="T40" fmla="*/ 330 w 1136"/>
                <a:gd name="T41" fmla="*/ 282 h 481"/>
                <a:gd name="T42" fmla="*/ 0 w 1136"/>
                <a:gd name="T43" fmla="*/ 282 h 481"/>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1136"/>
                <a:gd name="T67" fmla="*/ 0 h 481"/>
                <a:gd name="T68" fmla="*/ 1136 w 1136"/>
                <a:gd name="T69" fmla="*/ 481 h 481"/>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1136" h="481">
                  <a:moveTo>
                    <a:pt x="0" y="282"/>
                  </a:moveTo>
                  <a:lnTo>
                    <a:pt x="0" y="254"/>
                  </a:lnTo>
                  <a:lnTo>
                    <a:pt x="18" y="212"/>
                  </a:lnTo>
                  <a:lnTo>
                    <a:pt x="41" y="175"/>
                  </a:lnTo>
                  <a:lnTo>
                    <a:pt x="83" y="156"/>
                  </a:lnTo>
                  <a:lnTo>
                    <a:pt x="111" y="151"/>
                  </a:lnTo>
                  <a:lnTo>
                    <a:pt x="142" y="151"/>
                  </a:lnTo>
                  <a:lnTo>
                    <a:pt x="145" y="0"/>
                  </a:lnTo>
                  <a:lnTo>
                    <a:pt x="1135" y="0"/>
                  </a:lnTo>
                  <a:lnTo>
                    <a:pt x="1135" y="477"/>
                  </a:lnTo>
                  <a:lnTo>
                    <a:pt x="1089" y="480"/>
                  </a:lnTo>
                  <a:lnTo>
                    <a:pt x="1089" y="39"/>
                  </a:lnTo>
                  <a:lnTo>
                    <a:pt x="188" y="39"/>
                  </a:lnTo>
                  <a:lnTo>
                    <a:pt x="188" y="151"/>
                  </a:lnTo>
                  <a:lnTo>
                    <a:pt x="222" y="153"/>
                  </a:lnTo>
                  <a:lnTo>
                    <a:pt x="264" y="159"/>
                  </a:lnTo>
                  <a:lnTo>
                    <a:pt x="298" y="181"/>
                  </a:lnTo>
                  <a:lnTo>
                    <a:pt x="313" y="207"/>
                  </a:lnTo>
                  <a:lnTo>
                    <a:pt x="324" y="231"/>
                  </a:lnTo>
                  <a:lnTo>
                    <a:pt x="330" y="257"/>
                  </a:lnTo>
                  <a:lnTo>
                    <a:pt x="330" y="282"/>
                  </a:lnTo>
                  <a:lnTo>
                    <a:pt x="0" y="282"/>
                  </a:lnTo>
                </a:path>
              </a:pathLst>
            </a:custGeom>
            <a:solidFill>
              <a:srgbClr val="BF3FFF"/>
            </a:solidFill>
            <a:ln w="12700" cap="rnd" cmpd="sng">
              <a:noFill/>
              <a:prstDash val="solid"/>
              <a:round/>
              <a:headEnd type="none" w="med" len="med"/>
              <a:tailEnd type="none" w="med" len="med"/>
            </a:ln>
          </p:spPr>
          <p:txBody>
            <a:bodyPr/>
            <a:lstStyle/>
            <a:p>
              <a:endParaRPr lang="en-US"/>
            </a:p>
          </p:txBody>
        </p:sp>
        <p:sp>
          <p:nvSpPr>
            <p:cNvPr id="12529" name="Freeform 239"/>
            <p:cNvSpPr>
              <a:spLocks/>
            </p:cNvSpPr>
            <p:nvPr/>
          </p:nvSpPr>
          <p:spPr bwMode="auto">
            <a:xfrm>
              <a:off x="3703" y="2592"/>
              <a:ext cx="182" cy="128"/>
            </a:xfrm>
            <a:custGeom>
              <a:avLst/>
              <a:gdLst>
                <a:gd name="T0" fmla="*/ 0 w 182"/>
                <a:gd name="T1" fmla="*/ 88 h 128"/>
                <a:gd name="T2" fmla="*/ 0 w 182"/>
                <a:gd name="T3" fmla="*/ 127 h 128"/>
                <a:gd name="T4" fmla="*/ 179 w 182"/>
                <a:gd name="T5" fmla="*/ 127 h 128"/>
                <a:gd name="T6" fmla="*/ 181 w 182"/>
                <a:gd name="T7" fmla="*/ 0 h 128"/>
                <a:gd name="T8" fmla="*/ 134 w 182"/>
                <a:gd name="T9" fmla="*/ 0 h 128"/>
                <a:gd name="T10" fmla="*/ 134 w 182"/>
                <a:gd name="T11" fmla="*/ 88 h 128"/>
                <a:gd name="T12" fmla="*/ 45 w 182"/>
                <a:gd name="T13" fmla="*/ 88 h 128"/>
                <a:gd name="T14" fmla="*/ 0 w 182"/>
                <a:gd name="T15" fmla="*/ 88 h 128"/>
                <a:gd name="T16" fmla="*/ 0 60000 65536"/>
                <a:gd name="T17" fmla="*/ 0 60000 65536"/>
                <a:gd name="T18" fmla="*/ 0 60000 65536"/>
                <a:gd name="T19" fmla="*/ 0 60000 65536"/>
                <a:gd name="T20" fmla="*/ 0 60000 65536"/>
                <a:gd name="T21" fmla="*/ 0 60000 65536"/>
                <a:gd name="T22" fmla="*/ 0 60000 65536"/>
                <a:gd name="T23" fmla="*/ 0 60000 65536"/>
                <a:gd name="T24" fmla="*/ 0 w 182"/>
                <a:gd name="T25" fmla="*/ 0 h 128"/>
                <a:gd name="T26" fmla="*/ 182 w 182"/>
                <a:gd name="T27" fmla="*/ 128 h 12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82" h="128">
                  <a:moveTo>
                    <a:pt x="0" y="88"/>
                  </a:moveTo>
                  <a:lnTo>
                    <a:pt x="0" y="127"/>
                  </a:lnTo>
                  <a:lnTo>
                    <a:pt x="179" y="127"/>
                  </a:lnTo>
                  <a:lnTo>
                    <a:pt x="181" y="0"/>
                  </a:lnTo>
                  <a:lnTo>
                    <a:pt x="134" y="0"/>
                  </a:lnTo>
                  <a:lnTo>
                    <a:pt x="134" y="88"/>
                  </a:lnTo>
                  <a:lnTo>
                    <a:pt x="45" y="88"/>
                  </a:lnTo>
                  <a:lnTo>
                    <a:pt x="0" y="88"/>
                  </a:lnTo>
                </a:path>
              </a:pathLst>
            </a:custGeom>
            <a:solidFill>
              <a:srgbClr val="BF3FFF"/>
            </a:solidFill>
            <a:ln w="12700" cap="rnd" cmpd="sng">
              <a:noFill/>
              <a:prstDash val="solid"/>
              <a:round/>
              <a:headEnd type="none" w="med" len="med"/>
              <a:tailEnd type="none" w="med" len="med"/>
            </a:ln>
          </p:spPr>
          <p:txBody>
            <a:bodyPr/>
            <a:lstStyle/>
            <a:p>
              <a:endParaRPr lang="en-US"/>
            </a:p>
          </p:txBody>
        </p:sp>
        <p:sp>
          <p:nvSpPr>
            <p:cNvPr id="12530" name="Line 240"/>
            <p:cNvSpPr>
              <a:spLocks noChangeShapeType="1"/>
            </p:cNvSpPr>
            <p:nvPr/>
          </p:nvSpPr>
          <p:spPr bwMode="auto">
            <a:xfrm>
              <a:off x="3698" y="2417"/>
              <a:ext cx="0" cy="64"/>
            </a:xfrm>
            <a:prstGeom prst="line">
              <a:avLst/>
            </a:prstGeom>
            <a:noFill/>
            <a:ln w="12700">
              <a:solidFill>
                <a:srgbClr val="000000"/>
              </a:solidFill>
              <a:round/>
              <a:headEnd/>
              <a:tailEnd/>
            </a:ln>
          </p:spPr>
          <p:txBody>
            <a:bodyPr wrap="none" anchor="ctr"/>
            <a:lstStyle/>
            <a:p>
              <a:endParaRPr lang="en-US"/>
            </a:p>
          </p:txBody>
        </p:sp>
        <p:sp>
          <p:nvSpPr>
            <p:cNvPr id="12531" name="Line 241"/>
            <p:cNvSpPr>
              <a:spLocks noChangeShapeType="1"/>
            </p:cNvSpPr>
            <p:nvPr/>
          </p:nvSpPr>
          <p:spPr bwMode="auto">
            <a:xfrm flipV="1">
              <a:off x="3726" y="2328"/>
              <a:ext cx="23" cy="31"/>
            </a:xfrm>
            <a:prstGeom prst="line">
              <a:avLst/>
            </a:prstGeom>
            <a:noFill/>
            <a:ln w="12700">
              <a:noFill/>
              <a:round/>
              <a:headEnd/>
              <a:tailEnd/>
            </a:ln>
          </p:spPr>
          <p:txBody>
            <a:bodyPr wrap="none" anchor="ctr"/>
            <a:lstStyle/>
            <a:p>
              <a:endParaRPr lang="en-US"/>
            </a:p>
          </p:txBody>
        </p:sp>
        <p:sp>
          <p:nvSpPr>
            <p:cNvPr id="12532" name="Line 242"/>
            <p:cNvSpPr>
              <a:spLocks noChangeShapeType="1"/>
            </p:cNvSpPr>
            <p:nvPr/>
          </p:nvSpPr>
          <p:spPr bwMode="auto">
            <a:xfrm flipV="1">
              <a:off x="3726" y="2493"/>
              <a:ext cx="23" cy="43"/>
            </a:xfrm>
            <a:prstGeom prst="line">
              <a:avLst/>
            </a:prstGeom>
            <a:noFill/>
            <a:ln w="12700">
              <a:noFill/>
              <a:round/>
              <a:headEnd/>
              <a:tailEnd/>
            </a:ln>
          </p:spPr>
          <p:txBody>
            <a:bodyPr wrap="none" anchor="ctr"/>
            <a:lstStyle/>
            <a:p>
              <a:endParaRPr lang="en-US"/>
            </a:p>
          </p:txBody>
        </p:sp>
        <p:sp>
          <p:nvSpPr>
            <p:cNvPr id="12533" name="Freeform 243"/>
            <p:cNvSpPr>
              <a:spLocks/>
            </p:cNvSpPr>
            <p:nvPr/>
          </p:nvSpPr>
          <p:spPr bwMode="auto">
            <a:xfrm>
              <a:off x="3588" y="2339"/>
              <a:ext cx="99" cy="31"/>
            </a:xfrm>
            <a:custGeom>
              <a:avLst/>
              <a:gdLst>
                <a:gd name="T0" fmla="*/ 0 w 99"/>
                <a:gd name="T1" fmla="*/ 0 h 31"/>
                <a:gd name="T2" fmla="*/ 98 w 99"/>
                <a:gd name="T3" fmla="*/ 0 h 31"/>
                <a:gd name="T4" fmla="*/ 98 w 99"/>
                <a:gd name="T5" fmla="*/ 30 h 31"/>
                <a:gd name="T6" fmla="*/ 0 w 99"/>
                <a:gd name="T7" fmla="*/ 30 h 31"/>
                <a:gd name="T8" fmla="*/ 0 w 99"/>
                <a:gd name="T9" fmla="*/ 0 h 31"/>
                <a:gd name="T10" fmla="*/ 0 60000 65536"/>
                <a:gd name="T11" fmla="*/ 0 60000 65536"/>
                <a:gd name="T12" fmla="*/ 0 60000 65536"/>
                <a:gd name="T13" fmla="*/ 0 60000 65536"/>
                <a:gd name="T14" fmla="*/ 0 60000 65536"/>
                <a:gd name="T15" fmla="*/ 0 w 99"/>
                <a:gd name="T16" fmla="*/ 0 h 31"/>
                <a:gd name="T17" fmla="*/ 99 w 99"/>
                <a:gd name="T18" fmla="*/ 31 h 31"/>
              </a:gdLst>
              <a:ahLst/>
              <a:cxnLst>
                <a:cxn ang="T10">
                  <a:pos x="T0" y="T1"/>
                </a:cxn>
                <a:cxn ang="T11">
                  <a:pos x="T2" y="T3"/>
                </a:cxn>
                <a:cxn ang="T12">
                  <a:pos x="T4" y="T5"/>
                </a:cxn>
                <a:cxn ang="T13">
                  <a:pos x="T6" y="T7"/>
                </a:cxn>
                <a:cxn ang="T14">
                  <a:pos x="T8" y="T9"/>
                </a:cxn>
              </a:cxnLst>
              <a:rect l="T15" t="T16" r="T17" b="T18"/>
              <a:pathLst>
                <a:path w="99" h="31">
                  <a:moveTo>
                    <a:pt x="0" y="0"/>
                  </a:moveTo>
                  <a:lnTo>
                    <a:pt x="98" y="0"/>
                  </a:lnTo>
                  <a:lnTo>
                    <a:pt x="98" y="30"/>
                  </a:lnTo>
                  <a:lnTo>
                    <a:pt x="0" y="30"/>
                  </a:lnTo>
                  <a:lnTo>
                    <a:pt x="0" y="0"/>
                  </a:lnTo>
                </a:path>
              </a:pathLst>
            </a:custGeom>
            <a:solidFill>
              <a:srgbClr val="FFFFFF"/>
            </a:solidFill>
            <a:ln w="12700" cap="rnd" cmpd="sng">
              <a:noFill/>
              <a:prstDash val="solid"/>
              <a:round/>
              <a:headEnd type="none" w="med" len="med"/>
              <a:tailEnd type="none" w="med" len="med"/>
            </a:ln>
          </p:spPr>
          <p:txBody>
            <a:bodyPr/>
            <a:lstStyle/>
            <a:p>
              <a:endParaRPr lang="en-US"/>
            </a:p>
          </p:txBody>
        </p:sp>
        <p:sp>
          <p:nvSpPr>
            <p:cNvPr id="12534" name="Freeform 244"/>
            <p:cNvSpPr>
              <a:spLocks/>
            </p:cNvSpPr>
            <p:nvPr/>
          </p:nvSpPr>
          <p:spPr bwMode="auto">
            <a:xfrm>
              <a:off x="3582" y="2510"/>
              <a:ext cx="105" cy="34"/>
            </a:xfrm>
            <a:custGeom>
              <a:avLst/>
              <a:gdLst>
                <a:gd name="T0" fmla="*/ 0 w 105"/>
                <a:gd name="T1" fmla="*/ 0 h 34"/>
                <a:gd name="T2" fmla="*/ 104 w 105"/>
                <a:gd name="T3" fmla="*/ 0 h 34"/>
                <a:gd name="T4" fmla="*/ 104 w 105"/>
                <a:gd name="T5" fmla="*/ 33 h 34"/>
                <a:gd name="T6" fmla="*/ 0 w 105"/>
                <a:gd name="T7" fmla="*/ 33 h 34"/>
                <a:gd name="T8" fmla="*/ 0 w 105"/>
                <a:gd name="T9" fmla="*/ 0 h 34"/>
                <a:gd name="T10" fmla="*/ 0 60000 65536"/>
                <a:gd name="T11" fmla="*/ 0 60000 65536"/>
                <a:gd name="T12" fmla="*/ 0 60000 65536"/>
                <a:gd name="T13" fmla="*/ 0 60000 65536"/>
                <a:gd name="T14" fmla="*/ 0 60000 65536"/>
                <a:gd name="T15" fmla="*/ 0 w 105"/>
                <a:gd name="T16" fmla="*/ 0 h 34"/>
                <a:gd name="T17" fmla="*/ 105 w 105"/>
                <a:gd name="T18" fmla="*/ 34 h 34"/>
              </a:gdLst>
              <a:ahLst/>
              <a:cxnLst>
                <a:cxn ang="T10">
                  <a:pos x="T0" y="T1"/>
                </a:cxn>
                <a:cxn ang="T11">
                  <a:pos x="T2" y="T3"/>
                </a:cxn>
                <a:cxn ang="T12">
                  <a:pos x="T4" y="T5"/>
                </a:cxn>
                <a:cxn ang="T13">
                  <a:pos x="T6" y="T7"/>
                </a:cxn>
                <a:cxn ang="T14">
                  <a:pos x="T8" y="T9"/>
                </a:cxn>
              </a:cxnLst>
              <a:rect l="T15" t="T16" r="T17" b="T18"/>
              <a:pathLst>
                <a:path w="105" h="34">
                  <a:moveTo>
                    <a:pt x="0" y="0"/>
                  </a:moveTo>
                  <a:lnTo>
                    <a:pt x="104" y="0"/>
                  </a:lnTo>
                  <a:lnTo>
                    <a:pt x="104" y="33"/>
                  </a:lnTo>
                  <a:lnTo>
                    <a:pt x="0" y="33"/>
                  </a:lnTo>
                  <a:lnTo>
                    <a:pt x="0" y="0"/>
                  </a:lnTo>
                </a:path>
              </a:pathLst>
            </a:custGeom>
            <a:solidFill>
              <a:srgbClr val="FFFFFF"/>
            </a:solidFill>
            <a:ln w="12700" cap="rnd" cmpd="sng">
              <a:noFill/>
              <a:prstDash val="solid"/>
              <a:round/>
              <a:headEnd type="none" w="med" len="med"/>
              <a:tailEnd type="none" w="med" len="med"/>
            </a:ln>
          </p:spPr>
          <p:txBody>
            <a:bodyPr/>
            <a:lstStyle/>
            <a:p>
              <a:endParaRPr lang="en-US"/>
            </a:p>
          </p:txBody>
        </p:sp>
        <p:sp>
          <p:nvSpPr>
            <p:cNvPr id="12535" name="Line 245"/>
            <p:cNvSpPr>
              <a:spLocks noChangeShapeType="1"/>
            </p:cNvSpPr>
            <p:nvPr/>
          </p:nvSpPr>
          <p:spPr bwMode="auto">
            <a:xfrm>
              <a:off x="3741" y="2419"/>
              <a:ext cx="0" cy="62"/>
            </a:xfrm>
            <a:prstGeom prst="line">
              <a:avLst/>
            </a:prstGeom>
            <a:noFill/>
            <a:ln w="12700">
              <a:solidFill>
                <a:srgbClr val="000000"/>
              </a:solidFill>
              <a:round/>
              <a:headEnd/>
              <a:tailEnd/>
            </a:ln>
          </p:spPr>
          <p:txBody>
            <a:bodyPr wrap="none" anchor="ctr"/>
            <a:lstStyle/>
            <a:p>
              <a:endParaRPr lang="en-US"/>
            </a:p>
          </p:txBody>
        </p:sp>
        <p:sp>
          <p:nvSpPr>
            <p:cNvPr id="12536" name="Freeform 246"/>
            <p:cNvSpPr>
              <a:spLocks/>
            </p:cNvSpPr>
            <p:nvPr/>
          </p:nvSpPr>
          <p:spPr bwMode="auto">
            <a:xfrm>
              <a:off x="3694" y="2316"/>
              <a:ext cx="59" cy="88"/>
            </a:xfrm>
            <a:custGeom>
              <a:avLst/>
              <a:gdLst>
                <a:gd name="T0" fmla="*/ 58 w 59"/>
                <a:gd name="T1" fmla="*/ 87 h 88"/>
                <a:gd name="T2" fmla="*/ 29 w 59"/>
                <a:gd name="T3" fmla="*/ 39 h 88"/>
                <a:gd name="T4" fmla="*/ 0 w 59"/>
                <a:gd name="T5" fmla="*/ 87 h 88"/>
                <a:gd name="T6" fmla="*/ 3 w 59"/>
                <a:gd name="T7" fmla="*/ 0 h 88"/>
                <a:gd name="T8" fmla="*/ 29 w 59"/>
                <a:gd name="T9" fmla="*/ 39 h 88"/>
                <a:gd name="T10" fmla="*/ 58 w 59"/>
                <a:gd name="T11" fmla="*/ 0 h 88"/>
                <a:gd name="T12" fmla="*/ 58 w 59"/>
                <a:gd name="T13" fmla="*/ 87 h 88"/>
                <a:gd name="T14" fmla="*/ 0 60000 65536"/>
                <a:gd name="T15" fmla="*/ 0 60000 65536"/>
                <a:gd name="T16" fmla="*/ 0 60000 65536"/>
                <a:gd name="T17" fmla="*/ 0 60000 65536"/>
                <a:gd name="T18" fmla="*/ 0 60000 65536"/>
                <a:gd name="T19" fmla="*/ 0 60000 65536"/>
                <a:gd name="T20" fmla="*/ 0 60000 65536"/>
                <a:gd name="T21" fmla="*/ 0 w 59"/>
                <a:gd name="T22" fmla="*/ 0 h 88"/>
                <a:gd name="T23" fmla="*/ 59 w 59"/>
                <a:gd name="T24" fmla="*/ 88 h 8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9" h="88">
                  <a:moveTo>
                    <a:pt x="58" y="87"/>
                  </a:moveTo>
                  <a:lnTo>
                    <a:pt x="29" y="39"/>
                  </a:lnTo>
                  <a:lnTo>
                    <a:pt x="0" y="87"/>
                  </a:lnTo>
                  <a:lnTo>
                    <a:pt x="3" y="0"/>
                  </a:lnTo>
                  <a:lnTo>
                    <a:pt x="29" y="39"/>
                  </a:lnTo>
                  <a:lnTo>
                    <a:pt x="58" y="0"/>
                  </a:lnTo>
                  <a:lnTo>
                    <a:pt x="58" y="87"/>
                  </a:lnTo>
                </a:path>
              </a:pathLst>
            </a:custGeom>
            <a:solidFill>
              <a:srgbClr val="FFD4BF"/>
            </a:solidFill>
            <a:ln w="12700" cap="rnd" cmpd="sng">
              <a:noFill/>
              <a:prstDash val="solid"/>
              <a:round/>
              <a:headEnd type="none" w="med" len="med"/>
              <a:tailEnd type="none" w="med" len="med"/>
            </a:ln>
          </p:spPr>
          <p:txBody>
            <a:bodyPr/>
            <a:lstStyle/>
            <a:p>
              <a:endParaRPr lang="en-US"/>
            </a:p>
          </p:txBody>
        </p:sp>
        <p:sp>
          <p:nvSpPr>
            <p:cNvPr id="12537" name="Freeform 247"/>
            <p:cNvSpPr>
              <a:spLocks/>
            </p:cNvSpPr>
            <p:nvPr/>
          </p:nvSpPr>
          <p:spPr bwMode="auto">
            <a:xfrm>
              <a:off x="3694" y="2485"/>
              <a:ext cx="59" cy="99"/>
            </a:xfrm>
            <a:custGeom>
              <a:avLst/>
              <a:gdLst>
                <a:gd name="T0" fmla="*/ 58 w 59"/>
                <a:gd name="T1" fmla="*/ 98 h 99"/>
                <a:gd name="T2" fmla="*/ 29 w 59"/>
                <a:gd name="T3" fmla="*/ 46 h 99"/>
                <a:gd name="T4" fmla="*/ 0 w 59"/>
                <a:gd name="T5" fmla="*/ 98 h 99"/>
                <a:gd name="T6" fmla="*/ 3 w 59"/>
                <a:gd name="T7" fmla="*/ 0 h 99"/>
                <a:gd name="T8" fmla="*/ 29 w 59"/>
                <a:gd name="T9" fmla="*/ 46 h 99"/>
                <a:gd name="T10" fmla="*/ 58 w 59"/>
                <a:gd name="T11" fmla="*/ 0 h 99"/>
                <a:gd name="T12" fmla="*/ 58 w 59"/>
                <a:gd name="T13" fmla="*/ 98 h 99"/>
                <a:gd name="T14" fmla="*/ 0 60000 65536"/>
                <a:gd name="T15" fmla="*/ 0 60000 65536"/>
                <a:gd name="T16" fmla="*/ 0 60000 65536"/>
                <a:gd name="T17" fmla="*/ 0 60000 65536"/>
                <a:gd name="T18" fmla="*/ 0 60000 65536"/>
                <a:gd name="T19" fmla="*/ 0 60000 65536"/>
                <a:gd name="T20" fmla="*/ 0 60000 65536"/>
                <a:gd name="T21" fmla="*/ 0 w 59"/>
                <a:gd name="T22" fmla="*/ 0 h 99"/>
                <a:gd name="T23" fmla="*/ 59 w 59"/>
                <a:gd name="T24" fmla="*/ 99 h 9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9" h="99">
                  <a:moveTo>
                    <a:pt x="58" y="98"/>
                  </a:moveTo>
                  <a:lnTo>
                    <a:pt x="29" y="46"/>
                  </a:lnTo>
                  <a:lnTo>
                    <a:pt x="0" y="98"/>
                  </a:lnTo>
                  <a:lnTo>
                    <a:pt x="3" y="0"/>
                  </a:lnTo>
                  <a:lnTo>
                    <a:pt x="29" y="46"/>
                  </a:lnTo>
                  <a:lnTo>
                    <a:pt x="58" y="0"/>
                  </a:lnTo>
                  <a:lnTo>
                    <a:pt x="58" y="98"/>
                  </a:lnTo>
                </a:path>
              </a:pathLst>
            </a:custGeom>
            <a:solidFill>
              <a:srgbClr val="FFD4BF"/>
            </a:solidFill>
            <a:ln w="12700" cap="rnd" cmpd="sng">
              <a:noFill/>
              <a:prstDash val="solid"/>
              <a:round/>
              <a:headEnd type="none" w="med" len="med"/>
              <a:tailEnd type="none" w="med" len="med"/>
            </a:ln>
          </p:spPr>
          <p:txBody>
            <a:bodyPr/>
            <a:lstStyle/>
            <a:p>
              <a:endParaRPr lang="en-US"/>
            </a:p>
          </p:txBody>
        </p:sp>
        <p:sp>
          <p:nvSpPr>
            <p:cNvPr id="12538" name="Freeform 248"/>
            <p:cNvSpPr>
              <a:spLocks/>
            </p:cNvSpPr>
            <p:nvPr/>
          </p:nvSpPr>
          <p:spPr bwMode="auto">
            <a:xfrm>
              <a:off x="2609" y="2824"/>
              <a:ext cx="137" cy="115"/>
            </a:xfrm>
            <a:custGeom>
              <a:avLst/>
              <a:gdLst>
                <a:gd name="T0" fmla="*/ 0 w 137"/>
                <a:gd name="T1" fmla="*/ 114 h 115"/>
                <a:gd name="T2" fmla="*/ 8 w 137"/>
                <a:gd name="T3" fmla="*/ 114 h 115"/>
                <a:gd name="T4" fmla="*/ 19 w 137"/>
                <a:gd name="T5" fmla="*/ 114 h 115"/>
                <a:gd name="T6" fmla="*/ 28 w 137"/>
                <a:gd name="T7" fmla="*/ 114 h 115"/>
                <a:gd name="T8" fmla="*/ 37 w 137"/>
                <a:gd name="T9" fmla="*/ 111 h 115"/>
                <a:gd name="T10" fmla="*/ 45 w 137"/>
                <a:gd name="T11" fmla="*/ 111 h 115"/>
                <a:gd name="T12" fmla="*/ 51 w 137"/>
                <a:gd name="T13" fmla="*/ 108 h 115"/>
                <a:gd name="T14" fmla="*/ 59 w 137"/>
                <a:gd name="T15" fmla="*/ 108 h 115"/>
                <a:gd name="T16" fmla="*/ 68 w 137"/>
                <a:gd name="T17" fmla="*/ 106 h 115"/>
                <a:gd name="T18" fmla="*/ 74 w 137"/>
                <a:gd name="T19" fmla="*/ 103 h 115"/>
                <a:gd name="T20" fmla="*/ 79 w 137"/>
                <a:gd name="T21" fmla="*/ 100 h 115"/>
                <a:gd name="T22" fmla="*/ 85 w 137"/>
                <a:gd name="T23" fmla="*/ 97 h 115"/>
                <a:gd name="T24" fmla="*/ 91 w 137"/>
                <a:gd name="T25" fmla="*/ 94 h 115"/>
                <a:gd name="T26" fmla="*/ 97 w 137"/>
                <a:gd name="T27" fmla="*/ 88 h 115"/>
                <a:gd name="T28" fmla="*/ 102 w 137"/>
                <a:gd name="T29" fmla="*/ 86 h 115"/>
                <a:gd name="T30" fmla="*/ 108 w 137"/>
                <a:gd name="T31" fmla="*/ 83 h 115"/>
                <a:gd name="T32" fmla="*/ 111 w 137"/>
                <a:gd name="T33" fmla="*/ 77 h 115"/>
                <a:gd name="T34" fmla="*/ 116 w 137"/>
                <a:gd name="T35" fmla="*/ 71 h 115"/>
                <a:gd name="T36" fmla="*/ 119 w 137"/>
                <a:gd name="T37" fmla="*/ 66 h 115"/>
                <a:gd name="T38" fmla="*/ 122 w 137"/>
                <a:gd name="T39" fmla="*/ 63 h 115"/>
                <a:gd name="T40" fmla="*/ 125 w 137"/>
                <a:gd name="T41" fmla="*/ 57 h 115"/>
                <a:gd name="T42" fmla="*/ 128 w 137"/>
                <a:gd name="T43" fmla="*/ 51 h 115"/>
                <a:gd name="T44" fmla="*/ 131 w 137"/>
                <a:gd name="T45" fmla="*/ 43 h 115"/>
                <a:gd name="T46" fmla="*/ 131 w 137"/>
                <a:gd name="T47" fmla="*/ 37 h 115"/>
                <a:gd name="T48" fmla="*/ 134 w 137"/>
                <a:gd name="T49" fmla="*/ 31 h 115"/>
                <a:gd name="T50" fmla="*/ 134 w 137"/>
                <a:gd name="T51" fmla="*/ 23 h 115"/>
                <a:gd name="T52" fmla="*/ 136 w 137"/>
                <a:gd name="T53" fmla="*/ 17 h 115"/>
                <a:gd name="T54" fmla="*/ 136 w 137"/>
                <a:gd name="T55" fmla="*/ 9 h 115"/>
                <a:gd name="T56" fmla="*/ 136 w 137"/>
                <a:gd name="T57" fmla="*/ 0 h 115"/>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37"/>
                <a:gd name="T88" fmla="*/ 0 h 115"/>
                <a:gd name="T89" fmla="*/ 137 w 137"/>
                <a:gd name="T90" fmla="*/ 115 h 115"/>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37" h="115">
                  <a:moveTo>
                    <a:pt x="0" y="114"/>
                  </a:moveTo>
                  <a:lnTo>
                    <a:pt x="8" y="114"/>
                  </a:lnTo>
                  <a:lnTo>
                    <a:pt x="19" y="114"/>
                  </a:lnTo>
                  <a:lnTo>
                    <a:pt x="28" y="114"/>
                  </a:lnTo>
                  <a:lnTo>
                    <a:pt x="37" y="111"/>
                  </a:lnTo>
                  <a:lnTo>
                    <a:pt x="45" y="111"/>
                  </a:lnTo>
                  <a:lnTo>
                    <a:pt x="51" y="108"/>
                  </a:lnTo>
                  <a:lnTo>
                    <a:pt x="59" y="108"/>
                  </a:lnTo>
                  <a:lnTo>
                    <a:pt x="68" y="106"/>
                  </a:lnTo>
                  <a:lnTo>
                    <a:pt x="74" y="103"/>
                  </a:lnTo>
                  <a:lnTo>
                    <a:pt x="79" y="100"/>
                  </a:lnTo>
                  <a:lnTo>
                    <a:pt x="85" y="97"/>
                  </a:lnTo>
                  <a:lnTo>
                    <a:pt x="91" y="94"/>
                  </a:lnTo>
                  <a:lnTo>
                    <a:pt x="97" y="88"/>
                  </a:lnTo>
                  <a:lnTo>
                    <a:pt x="102" y="86"/>
                  </a:lnTo>
                  <a:lnTo>
                    <a:pt x="108" y="83"/>
                  </a:lnTo>
                  <a:lnTo>
                    <a:pt x="111" y="77"/>
                  </a:lnTo>
                  <a:lnTo>
                    <a:pt x="116" y="71"/>
                  </a:lnTo>
                  <a:lnTo>
                    <a:pt x="119" y="66"/>
                  </a:lnTo>
                  <a:lnTo>
                    <a:pt x="122" y="63"/>
                  </a:lnTo>
                  <a:lnTo>
                    <a:pt x="125" y="57"/>
                  </a:lnTo>
                  <a:lnTo>
                    <a:pt x="128" y="51"/>
                  </a:lnTo>
                  <a:lnTo>
                    <a:pt x="131" y="43"/>
                  </a:lnTo>
                  <a:lnTo>
                    <a:pt x="131" y="37"/>
                  </a:lnTo>
                  <a:lnTo>
                    <a:pt x="134" y="31"/>
                  </a:lnTo>
                  <a:lnTo>
                    <a:pt x="134" y="23"/>
                  </a:lnTo>
                  <a:lnTo>
                    <a:pt x="136" y="17"/>
                  </a:lnTo>
                  <a:lnTo>
                    <a:pt x="136" y="9"/>
                  </a:lnTo>
                  <a:lnTo>
                    <a:pt x="136" y="0"/>
                  </a:lnTo>
                </a:path>
              </a:pathLst>
            </a:custGeom>
            <a:noFill/>
            <a:ln w="12700" cap="rnd" cmpd="sng">
              <a:solidFill>
                <a:srgbClr val="000000"/>
              </a:solidFill>
              <a:prstDash val="solid"/>
              <a:round/>
              <a:headEnd type="none" w="med" len="med"/>
              <a:tailEnd type="none" w="med" len="med"/>
            </a:ln>
          </p:spPr>
          <p:txBody>
            <a:bodyPr/>
            <a:lstStyle/>
            <a:p>
              <a:endParaRPr lang="en-US"/>
            </a:p>
          </p:txBody>
        </p:sp>
        <p:sp>
          <p:nvSpPr>
            <p:cNvPr id="12539" name="Freeform 249"/>
            <p:cNvSpPr>
              <a:spLocks/>
            </p:cNvSpPr>
            <p:nvPr/>
          </p:nvSpPr>
          <p:spPr bwMode="auto">
            <a:xfrm>
              <a:off x="2594" y="2824"/>
              <a:ext cx="101" cy="81"/>
            </a:xfrm>
            <a:custGeom>
              <a:avLst/>
              <a:gdLst>
                <a:gd name="T0" fmla="*/ 0 w 101"/>
                <a:gd name="T1" fmla="*/ 80 h 81"/>
                <a:gd name="T2" fmla="*/ 6 w 101"/>
                <a:gd name="T3" fmla="*/ 80 h 81"/>
                <a:gd name="T4" fmla="*/ 15 w 101"/>
                <a:gd name="T5" fmla="*/ 80 h 81"/>
                <a:gd name="T6" fmla="*/ 20 w 101"/>
                <a:gd name="T7" fmla="*/ 80 h 81"/>
                <a:gd name="T8" fmla="*/ 26 w 101"/>
                <a:gd name="T9" fmla="*/ 77 h 81"/>
                <a:gd name="T10" fmla="*/ 32 w 101"/>
                <a:gd name="T11" fmla="*/ 77 h 81"/>
                <a:gd name="T12" fmla="*/ 37 w 101"/>
                <a:gd name="T13" fmla="*/ 77 h 81"/>
                <a:gd name="T14" fmla="*/ 43 w 101"/>
                <a:gd name="T15" fmla="*/ 74 h 81"/>
                <a:gd name="T16" fmla="*/ 49 w 101"/>
                <a:gd name="T17" fmla="*/ 74 h 81"/>
                <a:gd name="T18" fmla="*/ 54 w 101"/>
                <a:gd name="T19" fmla="*/ 71 h 81"/>
                <a:gd name="T20" fmla="*/ 60 w 101"/>
                <a:gd name="T21" fmla="*/ 68 h 81"/>
                <a:gd name="T22" fmla="*/ 63 w 101"/>
                <a:gd name="T23" fmla="*/ 68 h 81"/>
                <a:gd name="T24" fmla="*/ 69 w 101"/>
                <a:gd name="T25" fmla="*/ 66 h 81"/>
                <a:gd name="T26" fmla="*/ 72 w 101"/>
                <a:gd name="T27" fmla="*/ 63 h 81"/>
                <a:gd name="T28" fmla="*/ 74 w 101"/>
                <a:gd name="T29" fmla="*/ 60 h 81"/>
                <a:gd name="T30" fmla="*/ 77 w 101"/>
                <a:gd name="T31" fmla="*/ 57 h 81"/>
                <a:gd name="T32" fmla="*/ 83 w 101"/>
                <a:gd name="T33" fmla="*/ 54 h 81"/>
                <a:gd name="T34" fmla="*/ 86 w 101"/>
                <a:gd name="T35" fmla="*/ 51 h 81"/>
                <a:gd name="T36" fmla="*/ 89 w 101"/>
                <a:gd name="T37" fmla="*/ 46 h 81"/>
                <a:gd name="T38" fmla="*/ 89 w 101"/>
                <a:gd name="T39" fmla="*/ 43 h 81"/>
                <a:gd name="T40" fmla="*/ 92 w 101"/>
                <a:gd name="T41" fmla="*/ 40 h 81"/>
                <a:gd name="T42" fmla="*/ 94 w 101"/>
                <a:gd name="T43" fmla="*/ 34 h 81"/>
                <a:gd name="T44" fmla="*/ 94 w 101"/>
                <a:gd name="T45" fmla="*/ 31 h 81"/>
                <a:gd name="T46" fmla="*/ 97 w 101"/>
                <a:gd name="T47" fmla="*/ 26 h 81"/>
                <a:gd name="T48" fmla="*/ 97 w 101"/>
                <a:gd name="T49" fmla="*/ 20 h 81"/>
                <a:gd name="T50" fmla="*/ 100 w 101"/>
                <a:gd name="T51" fmla="*/ 17 h 81"/>
                <a:gd name="T52" fmla="*/ 100 w 101"/>
                <a:gd name="T53" fmla="*/ 11 h 81"/>
                <a:gd name="T54" fmla="*/ 100 w 101"/>
                <a:gd name="T55" fmla="*/ 6 h 81"/>
                <a:gd name="T56" fmla="*/ 100 w 101"/>
                <a:gd name="T57" fmla="*/ 0 h 8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1"/>
                <a:gd name="T88" fmla="*/ 0 h 81"/>
                <a:gd name="T89" fmla="*/ 101 w 101"/>
                <a:gd name="T90" fmla="*/ 81 h 8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1" h="81">
                  <a:moveTo>
                    <a:pt x="0" y="80"/>
                  </a:moveTo>
                  <a:lnTo>
                    <a:pt x="6" y="80"/>
                  </a:lnTo>
                  <a:lnTo>
                    <a:pt x="15" y="80"/>
                  </a:lnTo>
                  <a:lnTo>
                    <a:pt x="20" y="80"/>
                  </a:lnTo>
                  <a:lnTo>
                    <a:pt x="26" y="77"/>
                  </a:lnTo>
                  <a:lnTo>
                    <a:pt x="32" y="77"/>
                  </a:lnTo>
                  <a:lnTo>
                    <a:pt x="37" y="77"/>
                  </a:lnTo>
                  <a:lnTo>
                    <a:pt x="43" y="74"/>
                  </a:lnTo>
                  <a:lnTo>
                    <a:pt x="49" y="74"/>
                  </a:lnTo>
                  <a:lnTo>
                    <a:pt x="54" y="71"/>
                  </a:lnTo>
                  <a:lnTo>
                    <a:pt x="60" y="68"/>
                  </a:lnTo>
                  <a:lnTo>
                    <a:pt x="63" y="68"/>
                  </a:lnTo>
                  <a:lnTo>
                    <a:pt x="69" y="66"/>
                  </a:lnTo>
                  <a:lnTo>
                    <a:pt x="72" y="63"/>
                  </a:lnTo>
                  <a:lnTo>
                    <a:pt x="74" y="60"/>
                  </a:lnTo>
                  <a:lnTo>
                    <a:pt x="77" y="57"/>
                  </a:lnTo>
                  <a:lnTo>
                    <a:pt x="83" y="54"/>
                  </a:lnTo>
                  <a:lnTo>
                    <a:pt x="86" y="51"/>
                  </a:lnTo>
                  <a:lnTo>
                    <a:pt x="89" y="46"/>
                  </a:lnTo>
                  <a:lnTo>
                    <a:pt x="89" y="43"/>
                  </a:lnTo>
                  <a:lnTo>
                    <a:pt x="92" y="40"/>
                  </a:lnTo>
                  <a:lnTo>
                    <a:pt x="94" y="34"/>
                  </a:lnTo>
                  <a:lnTo>
                    <a:pt x="94" y="31"/>
                  </a:lnTo>
                  <a:lnTo>
                    <a:pt x="97" y="26"/>
                  </a:lnTo>
                  <a:lnTo>
                    <a:pt x="97" y="20"/>
                  </a:lnTo>
                  <a:lnTo>
                    <a:pt x="100" y="17"/>
                  </a:lnTo>
                  <a:lnTo>
                    <a:pt x="100" y="11"/>
                  </a:lnTo>
                  <a:lnTo>
                    <a:pt x="100" y="6"/>
                  </a:lnTo>
                  <a:lnTo>
                    <a:pt x="100" y="0"/>
                  </a:lnTo>
                </a:path>
              </a:pathLst>
            </a:custGeom>
            <a:noFill/>
            <a:ln w="12700" cap="rnd" cmpd="sng">
              <a:solidFill>
                <a:srgbClr val="000000"/>
              </a:solidFill>
              <a:prstDash val="solid"/>
              <a:round/>
              <a:headEnd type="none" w="med" len="med"/>
              <a:tailEnd type="none" w="med" len="med"/>
            </a:ln>
          </p:spPr>
          <p:txBody>
            <a:bodyPr/>
            <a:lstStyle/>
            <a:p>
              <a:endParaRPr lang="en-US"/>
            </a:p>
          </p:txBody>
        </p:sp>
        <p:sp>
          <p:nvSpPr>
            <p:cNvPr id="12540" name="Line 250"/>
            <p:cNvSpPr>
              <a:spLocks noChangeShapeType="1"/>
            </p:cNvSpPr>
            <p:nvPr/>
          </p:nvSpPr>
          <p:spPr bwMode="auto">
            <a:xfrm flipV="1">
              <a:off x="2694" y="2655"/>
              <a:ext cx="0" cy="173"/>
            </a:xfrm>
            <a:prstGeom prst="line">
              <a:avLst/>
            </a:prstGeom>
            <a:noFill/>
            <a:ln w="12700">
              <a:solidFill>
                <a:srgbClr val="000000"/>
              </a:solidFill>
              <a:round/>
              <a:headEnd/>
              <a:tailEnd/>
            </a:ln>
          </p:spPr>
          <p:txBody>
            <a:bodyPr wrap="none" anchor="ctr"/>
            <a:lstStyle/>
            <a:p>
              <a:endParaRPr lang="en-US"/>
            </a:p>
          </p:txBody>
        </p:sp>
        <p:sp>
          <p:nvSpPr>
            <p:cNvPr id="12541" name="Line 251"/>
            <p:cNvSpPr>
              <a:spLocks noChangeShapeType="1"/>
            </p:cNvSpPr>
            <p:nvPr/>
          </p:nvSpPr>
          <p:spPr bwMode="auto">
            <a:xfrm flipV="1">
              <a:off x="2745" y="2655"/>
              <a:ext cx="0" cy="173"/>
            </a:xfrm>
            <a:prstGeom prst="line">
              <a:avLst/>
            </a:prstGeom>
            <a:noFill/>
            <a:ln w="12700">
              <a:solidFill>
                <a:srgbClr val="000000"/>
              </a:solidFill>
              <a:round/>
              <a:headEnd/>
              <a:tailEnd/>
            </a:ln>
          </p:spPr>
          <p:txBody>
            <a:bodyPr wrap="none" anchor="ctr"/>
            <a:lstStyle/>
            <a:p>
              <a:endParaRPr lang="en-US"/>
            </a:p>
          </p:txBody>
        </p:sp>
        <p:sp>
          <p:nvSpPr>
            <p:cNvPr id="12542" name="Line 252"/>
            <p:cNvSpPr>
              <a:spLocks noChangeShapeType="1"/>
            </p:cNvSpPr>
            <p:nvPr/>
          </p:nvSpPr>
          <p:spPr bwMode="auto">
            <a:xfrm flipV="1">
              <a:off x="2790" y="2655"/>
              <a:ext cx="0" cy="173"/>
            </a:xfrm>
            <a:prstGeom prst="line">
              <a:avLst/>
            </a:prstGeom>
            <a:noFill/>
            <a:ln w="12700">
              <a:solidFill>
                <a:srgbClr val="000000"/>
              </a:solidFill>
              <a:round/>
              <a:headEnd/>
              <a:tailEnd/>
            </a:ln>
          </p:spPr>
          <p:txBody>
            <a:bodyPr wrap="none" anchor="ctr"/>
            <a:lstStyle/>
            <a:p>
              <a:endParaRPr lang="en-US"/>
            </a:p>
          </p:txBody>
        </p:sp>
        <p:sp>
          <p:nvSpPr>
            <p:cNvPr id="12543" name="Line 253"/>
            <p:cNvSpPr>
              <a:spLocks noChangeShapeType="1"/>
            </p:cNvSpPr>
            <p:nvPr/>
          </p:nvSpPr>
          <p:spPr bwMode="auto">
            <a:xfrm flipV="1">
              <a:off x="2842" y="2655"/>
              <a:ext cx="0" cy="173"/>
            </a:xfrm>
            <a:prstGeom prst="line">
              <a:avLst/>
            </a:prstGeom>
            <a:noFill/>
            <a:ln w="12700">
              <a:solidFill>
                <a:srgbClr val="000000"/>
              </a:solidFill>
              <a:round/>
              <a:headEnd/>
              <a:tailEnd/>
            </a:ln>
          </p:spPr>
          <p:txBody>
            <a:bodyPr wrap="none" anchor="ctr"/>
            <a:lstStyle/>
            <a:p>
              <a:endParaRPr lang="en-US"/>
            </a:p>
          </p:txBody>
        </p:sp>
        <p:sp>
          <p:nvSpPr>
            <p:cNvPr id="12544" name="Freeform 254"/>
            <p:cNvSpPr>
              <a:spLocks/>
            </p:cNvSpPr>
            <p:nvPr/>
          </p:nvSpPr>
          <p:spPr bwMode="auto">
            <a:xfrm>
              <a:off x="2694" y="2550"/>
              <a:ext cx="149" cy="110"/>
            </a:xfrm>
            <a:custGeom>
              <a:avLst/>
              <a:gdLst>
                <a:gd name="T0" fmla="*/ 0 w 149"/>
                <a:gd name="T1" fmla="*/ 109 h 110"/>
                <a:gd name="T2" fmla="*/ 0 w 149"/>
                <a:gd name="T3" fmla="*/ 100 h 110"/>
                <a:gd name="T4" fmla="*/ 0 w 149"/>
                <a:gd name="T5" fmla="*/ 94 h 110"/>
                <a:gd name="T6" fmla="*/ 0 w 149"/>
                <a:gd name="T7" fmla="*/ 86 h 110"/>
                <a:gd name="T8" fmla="*/ 3 w 149"/>
                <a:gd name="T9" fmla="*/ 80 h 110"/>
                <a:gd name="T10" fmla="*/ 3 w 149"/>
                <a:gd name="T11" fmla="*/ 74 h 110"/>
                <a:gd name="T12" fmla="*/ 6 w 149"/>
                <a:gd name="T13" fmla="*/ 66 h 110"/>
                <a:gd name="T14" fmla="*/ 6 w 149"/>
                <a:gd name="T15" fmla="*/ 60 h 110"/>
                <a:gd name="T16" fmla="*/ 9 w 149"/>
                <a:gd name="T17" fmla="*/ 54 h 110"/>
                <a:gd name="T18" fmla="*/ 12 w 149"/>
                <a:gd name="T19" fmla="*/ 49 h 110"/>
                <a:gd name="T20" fmla="*/ 12 w 149"/>
                <a:gd name="T21" fmla="*/ 46 h 110"/>
                <a:gd name="T22" fmla="*/ 14 w 149"/>
                <a:gd name="T23" fmla="*/ 40 h 110"/>
                <a:gd name="T24" fmla="*/ 17 w 149"/>
                <a:gd name="T25" fmla="*/ 34 h 110"/>
                <a:gd name="T26" fmla="*/ 20 w 149"/>
                <a:gd name="T27" fmla="*/ 32 h 110"/>
                <a:gd name="T28" fmla="*/ 23 w 149"/>
                <a:gd name="T29" fmla="*/ 26 h 110"/>
                <a:gd name="T30" fmla="*/ 26 w 149"/>
                <a:gd name="T31" fmla="*/ 23 h 110"/>
                <a:gd name="T32" fmla="*/ 29 w 149"/>
                <a:gd name="T33" fmla="*/ 20 h 110"/>
                <a:gd name="T34" fmla="*/ 31 w 149"/>
                <a:gd name="T35" fmla="*/ 17 h 110"/>
                <a:gd name="T36" fmla="*/ 37 w 149"/>
                <a:gd name="T37" fmla="*/ 14 h 110"/>
                <a:gd name="T38" fmla="*/ 40 w 149"/>
                <a:gd name="T39" fmla="*/ 12 h 110"/>
                <a:gd name="T40" fmla="*/ 43 w 149"/>
                <a:gd name="T41" fmla="*/ 9 h 110"/>
                <a:gd name="T42" fmla="*/ 46 w 149"/>
                <a:gd name="T43" fmla="*/ 6 h 110"/>
                <a:gd name="T44" fmla="*/ 51 w 149"/>
                <a:gd name="T45" fmla="*/ 6 h 110"/>
                <a:gd name="T46" fmla="*/ 54 w 149"/>
                <a:gd name="T47" fmla="*/ 3 h 110"/>
                <a:gd name="T48" fmla="*/ 57 w 149"/>
                <a:gd name="T49" fmla="*/ 3 h 110"/>
                <a:gd name="T50" fmla="*/ 63 w 149"/>
                <a:gd name="T51" fmla="*/ 0 h 110"/>
                <a:gd name="T52" fmla="*/ 66 w 149"/>
                <a:gd name="T53" fmla="*/ 0 h 110"/>
                <a:gd name="T54" fmla="*/ 71 w 149"/>
                <a:gd name="T55" fmla="*/ 0 h 110"/>
                <a:gd name="T56" fmla="*/ 74 w 149"/>
                <a:gd name="T57" fmla="*/ 0 h 110"/>
                <a:gd name="T58" fmla="*/ 77 w 149"/>
                <a:gd name="T59" fmla="*/ 0 h 110"/>
                <a:gd name="T60" fmla="*/ 83 w 149"/>
                <a:gd name="T61" fmla="*/ 0 h 110"/>
                <a:gd name="T62" fmla="*/ 86 w 149"/>
                <a:gd name="T63" fmla="*/ 0 h 110"/>
                <a:gd name="T64" fmla="*/ 91 w 149"/>
                <a:gd name="T65" fmla="*/ 3 h 110"/>
                <a:gd name="T66" fmla="*/ 94 w 149"/>
                <a:gd name="T67" fmla="*/ 3 h 110"/>
                <a:gd name="T68" fmla="*/ 97 w 149"/>
                <a:gd name="T69" fmla="*/ 6 h 110"/>
                <a:gd name="T70" fmla="*/ 103 w 149"/>
                <a:gd name="T71" fmla="*/ 6 h 110"/>
                <a:gd name="T72" fmla="*/ 106 w 149"/>
                <a:gd name="T73" fmla="*/ 9 h 110"/>
                <a:gd name="T74" fmla="*/ 108 w 149"/>
                <a:gd name="T75" fmla="*/ 12 h 110"/>
                <a:gd name="T76" fmla="*/ 111 w 149"/>
                <a:gd name="T77" fmla="*/ 14 h 110"/>
                <a:gd name="T78" fmla="*/ 117 w 149"/>
                <a:gd name="T79" fmla="*/ 17 h 110"/>
                <a:gd name="T80" fmla="*/ 120 w 149"/>
                <a:gd name="T81" fmla="*/ 20 h 110"/>
                <a:gd name="T82" fmla="*/ 123 w 149"/>
                <a:gd name="T83" fmla="*/ 23 h 110"/>
                <a:gd name="T84" fmla="*/ 126 w 149"/>
                <a:gd name="T85" fmla="*/ 26 h 110"/>
                <a:gd name="T86" fmla="*/ 128 w 149"/>
                <a:gd name="T87" fmla="*/ 32 h 110"/>
                <a:gd name="T88" fmla="*/ 131 w 149"/>
                <a:gd name="T89" fmla="*/ 34 h 110"/>
                <a:gd name="T90" fmla="*/ 134 w 149"/>
                <a:gd name="T91" fmla="*/ 40 h 110"/>
                <a:gd name="T92" fmla="*/ 137 w 149"/>
                <a:gd name="T93" fmla="*/ 46 h 110"/>
                <a:gd name="T94" fmla="*/ 137 w 149"/>
                <a:gd name="T95" fmla="*/ 49 h 110"/>
                <a:gd name="T96" fmla="*/ 140 w 149"/>
                <a:gd name="T97" fmla="*/ 54 h 110"/>
                <a:gd name="T98" fmla="*/ 143 w 149"/>
                <a:gd name="T99" fmla="*/ 60 h 110"/>
                <a:gd name="T100" fmla="*/ 143 w 149"/>
                <a:gd name="T101" fmla="*/ 66 h 110"/>
                <a:gd name="T102" fmla="*/ 146 w 149"/>
                <a:gd name="T103" fmla="*/ 74 h 110"/>
                <a:gd name="T104" fmla="*/ 146 w 149"/>
                <a:gd name="T105" fmla="*/ 80 h 110"/>
                <a:gd name="T106" fmla="*/ 148 w 149"/>
                <a:gd name="T107" fmla="*/ 86 h 110"/>
                <a:gd name="T108" fmla="*/ 148 w 149"/>
                <a:gd name="T109" fmla="*/ 94 h 110"/>
                <a:gd name="T110" fmla="*/ 148 w 149"/>
                <a:gd name="T111" fmla="*/ 100 h 110"/>
                <a:gd name="T112" fmla="*/ 148 w 149"/>
                <a:gd name="T113" fmla="*/ 109 h 11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149"/>
                <a:gd name="T172" fmla="*/ 0 h 110"/>
                <a:gd name="T173" fmla="*/ 149 w 149"/>
                <a:gd name="T174" fmla="*/ 110 h 110"/>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149" h="110">
                  <a:moveTo>
                    <a:pt x="0" y="109"/>
                  </a:moveTo>
                  <a:lnTo>
                    <a:pt x="0" y="100"/>
                  </a:lnTo>
                  <a:lnTo>
                    <a:pt x="0" y="94"/>
                  </a:lnTo>
                  <a:lnTo>
                    <a:pt x="0" y="86"/>
                  </a:lnTo>
                  <a:lnTo>
                    <a:pt x="3" y="80"/>
                  </a:lnTo>
                  <a:lnTo>
                    <a:pt x="3" y="74"/>
                  </a:lnTo>
                  <a:lnTo>
                    <a:pt x="6" y="66"/>
                  </a:lnTo>
                  <a:lnTo>
                    <a:pt x="6" y="60"/>
                  </a:lnTo>
                  <a:lnTo>
                    <a:pt x="9" y="54"/>
                  </a:lnTo>
                  <a:lnTo>
                    <a:pt x="12" y="49"/>
                  </a:lnTo>
                  <a:lnTo>
                    <a:pt x="12" y="46"/>
                  </a:lnTo>
                  <a:lnTo>
                    <a:pt x="14" y="40"/>
                  </a:lnTo>
                  <a:lnTo>
                    <a:pt x="17" y="34"/>
                  </a:lnTo>
                  <a:lnTo>
                    <a:pt x="20" y="32"/>
                  </a:lnTo>
                  <a:lnTo>
                    <a:pt x="23" y="26"/>
                  </a:lnTo>
                  <a:lnTo>
                    <a:pt x="26" y="23"/>
                  </a:lnTo>
                  <a:lnTo>
                    <a:pt x="29" y="20"/>
                  </a:lnTo>
                  <a:lnTo>
                    <a:pt x="31" y="17"/>
                  </a:lnTo>
                  <a:lnTo>
                    <a:pt x="37" y="14"/>
                  </a:lnTo>
                  <a:lnTo>
                    <a:pt x="40" y="12"/>
                  </a:lnTo>
                  <a:lnTo>
                    <a:pt x="43" y="9"/>
                  </a:lnTo>
                  <a:lnTo>
                    <a:pt x="46" y="6"/>
                  </a:lnTo>
                  <a:lnTo>
                    <a:pt x="51" y="6"/>
                  </a:lnTo>
                  <a:lnTo>
                    <a:pt x="54" y="3"/>
                  </a:lnTo>
                  <a:lnTo>
                    <a:pt x="57" y="3"/>
                  </a:lnTo>
                  <a:lnTo>
                    <a:pt x="63" y="0"/>
                  </a:lnTo>
                  <a:lnTo>
                    <a:pt x="66" y="0"/>
                  </a:lnTo>
                  <a:lnTo>
                    <a:pt x="71" y="0"/>
                  </a:lnTo>
                  <a:lnTo>
                    <a:pt x="74" y="0"/>
                  </a:lnTo>
                  <a:lnTo>
                    <a:pt x="77" y="0"/>
                  </a:lnTo>
                  <a:lnTo>
                    <a:pt x="83" y="0"/>
                  </a:lnTo>
                  <a:lnTo>
                    <a:pt x="86" y="0"/>
                  </a:lnTo>
                  <a:lnTo>
                    <a:pt x="91" y="3"/>
                  </a:lnTo>
                  <a:lnTo>
                    <a:pt x="94" y="3"/>
                  </a:lnTo>
                  <a:lnTo>
                    <a:pt x="97" y="6"/>
                  </a:lnTo>
                  <a:lnTo>
                    <a:pt x="103" y="6"/>
                  </a:lnTo>
                  <a:lnTo>
                    <a:pt x="106" y="9"/>
                  </a:lnTo>
                  <a:lnTo>
                    <a:pt x="108" y="12"/>
                  </a:lnTo>
                  <a:lnTo>
                    <a:pt x="111" y="14"/>
                  </a:lnTo>
                  <a:lnTo>
                    <a:pt x="117" y="17"/>
                  </a:lnTo>
                  <a:lnTo>
                    <a:pt x="120" y="20"/>
                  </a:lnTo>
                  <a:lnTo>
                    <a:pt x="123" y="23"/>
                  </a:lnTo>
                  <a:lnTo>
                    <a:pt x="126" y="26"/>
                  </a:lnTo>
                  <a:lnTo>
                    <a:pt x="128" y="32"/>
                  </a:lnTo>
                  <a:lnTo>
                    <a:pt x="131" y="34"/>
                  </a:lnTo>
                  <a:lnTo>
                    <a:pt x="134" y="40"/>
                  </a:lnTo>
                  <a:lnTo>
                    <a:pt x="137" y="46"/>
                  </a:lnTo>
                  <a:lnTo>
                    <a:pt x="137" y="49"/>
                  </a:lnTo>
                  <a:lnTo>
                    <a:pt x="140" y="54"/>
                  </a:lnTo>
                  <a:lnTo>
                    <a:pt x="143" y="60"/>
                  </a:lnTo>
                  <a:lnTo>
                    <a:pt x="143" y="66"/>
                  </a:lnTo>
                  <a:lnTo>
                    <a:pt x="146" y="74"/>
                  </a:lnTo>
                  <a:lnTo>
                    <a:pt x="146" y="80"/>
                  </a:lnTo>
                  <a:lnTo>
                    <a:pt x="148" y="86"/>
                  </a:lnTo>
                  <a:lnTo>
                    <a:pt x="148" y="94"/>
                  </a:lnTo>
                  <a:lnTo>
                    <a:pt x="148" y="100"/>
                  </a:lnTo>
                  <a:lnTo>
                    <a:pt x="148" y="109"/>
                  </a:lnTo>
                </a:path>
              </a:pathLst>
            </a:custGeom>
            <a:noFill/>
            <a:ln w="12700" cap="rnd" cmpd="sng">
              <a:solidFill>
                <a:srgbClr val="000000"/>
              </a:solidFill>
              <a:prstDash val="solid"/>
              <a:round/>
              <a:headEnd type="none" w="med" len="med"/>
              <a:tailEnd type="none" w="med" len="med"/>
            </a:ln>
          </p:spPr>
          <p:txBody>
            <a:bodyPr/>
            <a:lstStyle/>
            <a:p>
              <a:endParaRPr lang="en-US"/>
            </a:p>
          </p:txBody>
        </p:sp>
        <p:sp>
          <p:nvSpPr>
            <p:cNvPr id="12545" name="Freeform 255"/>
            <p:cNvSpPr>
              <a:spLocks/>
            </p:cNvSpPr>
            <p:nvPr/>
          </p:nvSpPr>
          <p:spPr bwMode="auto">
            <a:xfrm>
              <a:off x="2745" y="2587"/>
              <a:ext cx="46" cy="73"/>
            </a:xfrm>
            <a:custGeom>
              <a:avLst/>
              <a:gdLst>
                <a:gd name="T0" fmla="*/ 0 w 46"/>
                <a:gd name="T1" fmla="*/ 72 h 73"/>
                <a:gd name="T2" fmla="*/ 0 w 46"/>
                <a:gd name="T3" fmla="*/ 66 h 73"/>
                <a:gd name="T4" fmla="*/ 0 w 46"/>
                <a:gd name="T5" fmla="*/ 60 h 73"/>
                <a:gd name="T6" fmla="*/ 0 w 46"/>
                <a:gd name="T7" fmla="*/ 57 h 73"/>
                <a:gd name="T8" fmla="*/ 0 w 46"/>
                <a:gd name="T9" fmla="*/ 52 h 73"/>
                <a:gd name="T10" fmla="*/ 0 w 46"/>
                <a:gd name="T11" fmla="*/ 49 h 73"/>
                <a:gd name="T12" fmla="*/ 3 w 46"/>
                <a:gd name="T13" fmla="*/ 43 h 73"/>
                <a:gd name="T14" fmla="*/ 3 w 46"/>
                <a:gd name="T15" fmla="*/ 40 h 73"/>
                <a:gd name="T16" fmla="*/ 3 w 46"/>
                <a:gd name="T17" fmla="*/ 37 h 73"/>
                <a:gd name="T18" fmla="*/ 3 w 46"/>
                <a:gd name="T19" fmla="*/ 32 h 73"/>
                <a:gd name="T20" fmla="*/ 3 w 46"/>
                <a:gd name="T21" fmla="*/ 29 h 73"/>
                <a:gd name="T22" fmla="*/ 6 w 46"/>
                <a:gd name="T23" fmla="*/ 26 h 73"/>
                <a:gd name="T24" fmla="*/ 6 w 46"/>
                <a:gd name="T25" fmla="*/ 23 h 73"/>
                <a:gd name="T26" fmla="*/ 6 w 46"/>
                <a:gd name="T27" fmla="*/ 20 h 73"/>
                <a:gd name="T28" fmla="*/ 9 w 46"/>
                <a:gd name="T29" fmla="*/ 17 h 73"/>
                <a:gd name="T30" fmla="*/ 9 w 46"/>
                <a:gd name="T31" fmla="*/ 14 h 73"/>
                <a:gd name="T32" fmla="*/ 9 w 46"/>
                <a:gd name="T33" fmla="*/ 12 h 73"/>
                <a:gd name="T34" fmla="*/ 12 w 46"/>
                <a:gd name="T35" fmla="*/ 9 h 73"/>
                <a:gd name="T36" fmla="*/ 15 w 46"/>
                <a:gd name="T37" fmla="*/ 6 h 73"/>
                <a:gd name="T38" fmla="*/ 15 w 46"/>
                <a:gd name="T39" fmla="*/ 3 h 73"/>
                <a:gd name="T40" fmla="*/ 18 w 46"/>
                <a:gd name="T41" fmla="*/ 3 h 73"/>
                <a:gd name="T42" fmla="*/ 18 w 46"/>
                <a:gd name="T43" fmla="*/ 0 h 73"/>
                <a:gd name="T44" fmla="*/ 20 w 46"/>
                <a:gd name="T45" fmla="*/ 0 h 73"/>
                <a:gd name="T46" fmla="*/ 23 w 46"/>
                <a:gd name="T47" fmla="*/ 0 h 73"/>
                <a:gd name="T48" fmla="*/ 25 w 46"/>
                <a:gd name="T49" fmla="*/ 0 h 73"/>
                <a:gd name="T50" fmla="*/ 28 w 46"/>
                <a:gd name="T51" fmla="*/ 0 h 73"/>
                <a:gd name="T52" fmla="*/ 31 w 46"/>
                <a:gd name="T53" fmla="*/ 0 h 73"/>
                <a:gd name="T54" fmla="*/ 31 w 46"/>
                <a:gd name="T55" fmla="*/ 3 h 73"/>
                <a:gd name="T56" fmla="*/ 34 w 46"/>
                <a:gd name="T57" fmla="*/ 6 h 73"/>
                <a:gd name="T58" fmla="*/ 37 w 46"/>
                <a:gd name="T59" fmla="*/ 9 h 73"/>
                <a:gd name="T60" fmla="*/ 37 w 46"/>
                <a:gd name="T61" fmla="*/ 12 h 73"/>
                <a:gd name="T62" fmla="*/ 39 w 46"/>
                <a:gd name="T63" fmla="*/ 14 h 73"/>
                <a:gd name="T64" fmla="*/ 39 w 46"/>
                <a:gd name="T65" fmla="*/ 17 h 73"/>
                <a:gd name="T66" fmla="*/ 39 w 46"/>
                <a:gd name="T67" fmla="*/ 20 h 73"/>
                <a:gd name="T68" fmla="*/ 42 w 46"/>
                <a:gd name="T69" fmla="*/ 23 h 73"/>
                <a:gd name="T70" fmla="*/ 42 w 46"/>
                <a:gd name="T71" fmla="*/ 26 h 73"/>
                <a:gd name="T72" fmla="*/ 42 w 46"/>
                <a:gd name="T73" fmla="*/ 29 h 73"/>
                <a:gd name="T74" fmla="*/ 42 w 46"/>
                <a:gd name="T75" fmla="*/ 32 h 73"/>
                <a:gd name="T76" fmla="*/ 42 w 46"/>
                <a:gd name="T77" fmla="*/ 37 h 73"/>
                <a:gd name="T78" fmla="*/ 45 w 46"/>
                <a:gd name="T79" fmla="*/ 40 h 73"/>
                <a:gd name="T80" fmla="*/ 45 w 46"/>
                <a:gd name="T81" fmla="*/ 43 h 73"/>
                <a:gd name="T82" fmla="*/ 45 w 46"/>
                <a:gd name="T83" fmla="*/ 49 h 73"/>
                <a:gd name="T84" fmla="*/ 45 w 46"/>
                <a:gd name="T85" fmla="*/ 52 h 73"/>
                <a:gd name="T86" fmla="*/ 45 w 46"/>
                <a:gd name="T87" fmla="*/ 57 h 73"/>
                <a:gd name="T88" fmla="*/ 45 w 46"/>
                <a:gd name="T89" fmla="*/ 60 h 73"/>
                <a:gd name="T90" fmla="*/ 45 w 46"/>
                <a:gd name="T91" fmla="*/ 66 h 73"/>
                <a:gd name="T92" fmla="*/ 45 w 46"/>
                <a:gd name="T93" fmla="*/ 72 h 73"/>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46"/>
                <a:gd name="T142" fmla="*/ 0 h 73"/>
                <a:gd name="T143" fmla="*/ 46 w 46"/>
                <a:gd name="T144" fmla="*/ 73 h 73"/>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46" h="73">
                  <a:moveTo>
                    <a:pt x="0" y="72"/>
                  </a:moveTo>
                  <a:lnTo>
                    <a:pt x="0" y="66"/>
                  </a:lnTo>
                  <a:lnTo>
                    <a:pt x="0" y="60"/>
                  </a:lnTo>
                  <a:lnTo>
                    <a:pt x="0" y="57"/>
                  </a:lnTo>
                  <a:lnTo>
                    <a:pt x="0" y="52"/>
                  </a:lnTo>
                  <a:lnTo>
                    <a:pt x="0" y="49"/>
                  </a:lnTo>
                  <a:lnTo>
                    <a:pt x="3" y="43"/>
                  </a:lnTo>
                  <a:lnTo>
                    <a:pt x="3" y="40"/>
                  </a:lnTo>
                  <a:lnTo>
                    <a:pt x="3" y="37"/>
                  </a:lnTo>
                  <a:lnTo>
                    <a:pt x="3" y="32"/>
                  </a:lnTo>
                  <a:lnTo>
                    <a:pt x="3" y="29"/>
                  </a:lnTo>
                  <a:lnTo>
                    <a:pt x="6" y="26"/>
                  </a:lnTo>
                  <a:lnTo>
                    <a:pt x="6" y="23"/>
                  </a:lnTo>
                  <a:lnTo>
                    <a:pt x="6" y="20"/>
                  </a:lnTo>
                  <a:lnTo>
                    <a:pt x="9" y="17"/>
                  </a:lnTo>
                  <a:lnTo>
                    <a:pt x="9" y="14"/>
                  </a:lnTo>
                  <a:lnTo>
                    <a:pt x="9" y="12"/>
                  </a:lnTo>
                  <a:lnTo>
                    <a:pt x="12" y="9"/>
                  </a:lnTo>
                  <a:lnTo>
                    <a:pt x="15" y="6"/>
                  </a:lnTo>
                  <a:lnTo>
                    <a:pt x="15" y="3"/>
                  </a:lnTo>
                  <a:lnTo>
                    <a:pt x="18" y="3"/>
                  </a:lnTo>
                  <a:lnTo>
                    <a:pt x="18" y="0"/>
                  </a:lnTo>
                  <a:lnTo>
                    <a:pt x="20" y="0"/>
                  </a:lnTo>
                  <a:lnTo>
                    <a:pt x="23" y="0"/>
                  </a:lnTo>
                  <a:lnTo>
                    <a:pt x="25" y="0"/>
                  </a:lnTo>
                  <a:lnTo>
                    <a:pt x="28" y="0"/>
                  </a:lnTo>
                  <a:lnTo>
                    <a:pt x="31" y="0"/>
                  </a:lnTo>
                  <a:lnTo>
                    <a:pt x="31" y="3"/>
                  </a:lnTo>
                  <a:lnTo>
                    <a:pt x="34" y="6"/>
                  </a:lnTo>
                  <a:lnTo>
                    <a:pt x="37" y="9"/>
                  </a:lnTo>
                  <a:lnTo>
                    <a:pt x="37" y="12"/>
                  </a:lnTo>
                  <a:lnTo>
                    <a:pt x="39" y="14"/>
                  </a:lnTo>
                  <a:lnTo>
                    <a:pt x="39" y="17"/>
                  </a:lnTo>
                  <a:lnTo>
                    <a:pt x="39" y="20"/>
                  </a:lnTo>
                  <a:lnTo>
                    <a:pt x="42" y="23"/>
                  </a:lnTo>
                  <a:lnTo>
                    <a:pt x="42" y="26"/>
                  </a:lnTo>
                  <a:lnTo>
                    <a:pt x="42" y="29"/>
                  </a:lnTo>
                  <a:lnTo>
                    <a:pt x="42" y="32"/>
                  </a:lnTo>
                  <a:lnTo>
                    <a:pt x="42" y="37"/>
                  </a:lnTo>
                  <a:lnTo>
                    <a:pt x="45" y="40"/>
                  </a:lnTo>
                  <a:lnTo>
                    <a:pt x="45" y="43"/>
                  </a:lnTo>
                  <a:lnTo>
                    <a:pt x="45" y="49"/>
                  </a:lnTo>
                  <a:lnTo>
                    <a:pt x="45" y="52"/>
                  </a:lnTo>
                  <a:lnTo>
                    <a:pt x="45" y="57"/>
                  </a:lnTo>
                  <a:lnTo>
                    <a:pt x="45" y="60"/>
                  </a:lnTo>
                  <a:lnTo>
                    <a:pt x="45" y="66"/>
                  </a:lnTo>
                  <a:lnTo>
                    <a:pt x="45" y="72"/>
                  </a:lnTo>
                </a:path>
              </a:pathLst>
            </a:custGeom>
            <a:noFill/>
            <a:ln w="12700" cap="rnd" cmpd="sng">
              <a:solidFill>
                <a:srgbClr val="000000"/>
              </a:solidFill>
              <a:prstDash val="solid"/>
              <a:round/>
              <a:headEnd type="none" w="med" len="med"/>
              <a:tailEnd type="none" w="med" len="med"/>
            </a:ln>
          </p:spPr>
          <p:txBody>
            <a:bodyPr/>
            <a:lstStyle/>
            <a:p>
              <a:endParaRPr lang="en-US"/>
            </a:p>
          </p:txBody>
        </p:sp>
        <p:sp>
          <p:nvSpPr>
            <p:cNvPr id="12546" name="Freeform 256"/>
            <p:cNvSpPr>
              <a:spLocks/>
            </p:cNvSpPr>
            <p:nvPr/>
          </p:nvSpPr>
          <p:spPr bwMode="auto">
            <a:xfrm>
              <a:off x="2790" y="2348"/>
              <a:ext cx="145" cy="140"/>
            </a:xfrm>
            <a:custGeom>
              <a:avLst/>
              <a:gdLst>
                <a:gd name="T0" fmla="*/ 0 w 145"/>
                <a:gd name="T1" fmla="*/ 0 h 140"/>
                <a:gd name="T2" fmla="*/ 11 w 145"/>
                <a:gd name="T3" fmla="*/ 0 h 140"/>
                <a:gd name="T4" fmla="*/ 20 w 145"/>
                <a:gd name="T5" fmla="*/ 0 h 140"/>
                <a:gd name="T6" fmla="*/ 29 w 145"/>
                <a:gd name="T7" fmla="*/ 2 h 140"/>
                <a:gd name="T8" fmla="*/ 40 w 145"/>
                <a:gd name="T9" fmla="*/ 2 h 140"/>
                <a:gd name="T10" fmla="*/ 49 w 145"/>
                <a:gd name="T11" fmla="*/ 5 h 140"/>
                <a:gd name="T12" fmla="*/ 57 w 145"/>
                <a:gd name="T13" fmla="*/ 5 h 140"/>
                <a:gd name="T14" fmla="*/ 66 w 145"/>
                <a:gd name="T15" fmla="*/ 8 h 140"/>
                <a:gd name="T16" fmla="*/ 71 w 145"/>
                <a:gd name="T17" fmla="*/ 11 h 140"/>
                <a:gd name="T18" fmla="*/ 81 w 145"/>
                <a:gd name="T19" fmla="*/ 14 h 140"/>
                <a:gd name="T20" fmla="*/ 87 w 145"/>
                <a:gd name="T21" fmla="*/ 20 h 140"/>
                <a:gd name="T22" fmla="*/ 92 w 145"/>
                <a:gd name="T23" fmla="*/ 22 h 140"/>
                <a:gd name="T24" fmla="*/ 101 w 145"/>
                <a:gd name="T25" fmla="*/ 28 h 140"/>
                <a:gd name="T26" fmla="*/ 107 w 145"/>
                <a:gd name="T27" fmla="*/ 31 h 140"/>
                <a:gd name="T28" fmla="*/ 109 w 145"/>
                <a:gd name="T29" fmla="*/ 37 h 140"/>
                <a:gd name="T30" fmla="*/ 115 w 145"/>
                <a:gd name="T31" fmla="*/ 42 h 140"/>
                <a:gd name="T32" fmla="*/ 121 w 145"/>
                <a:gd name="T33" fmla="*/ 48 h 140"/>
                <a:gd name="T34" fmla="*/ 124 w 145"/>
                <a:gd name="T35" fmla="*/ 54 h 140"/>
                <a:gd name="T36" fmla="*/ 127 w 145"/>
                <a:gd name="T37" fmla="*/ 62 h 140"/>
                <a:gd name="T38" fmla="*/ 132 w 145"/>
                <a:gd name="T39" fmla="*/ 68 h 140"/>
                <a:gd name="T40" fmla="*/ 135 w 145"/>
                <a:gd name="T41" fmla="*/ 77 h 140"/>
                <a:gd name="T42" fmla="*/ 138 w 145"/>
                <a:gd name="T43" fmla="*/ 85 h 140"/>
                <a:gd name="T44" fmla="*/ 138 w 145"/>
                <a:gd name="T45" fmla="*/ 94 h 140"/>
                <a:gd name="T46" fmla="*/ 141 w 145"/>
                <a:gd name="T47" fmla="*/ 102 h 140"/>
                <a:gd name="T48" fmla="*/ 141 w 145"/>
                <a:gd name="T49" fmla="*/ 111 h 140"/>
                <a:gd name="T50" fmla="*/ 144 w 145"/>
                <a:gd name="T51" fmla="*/ 119 h 140"/>
                <a:gd name="T52" fmla="*/ 144 w 145"/>
                <a:gd name="T53" fmla="*/ 128 h 140"/>
                <a:gd name="T54" fmla="*/ 144 w 145"/>
                <a:gd name="T55" fmla="*/ 139 h 140"/>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145"/>
                <a:gd name="T85" fmla="*/ 0 h 140"/>
                <a:gd name="T86" fmla="*/ 145 w 145"/>
                <a:gd name="T87" fmla="*/ 140 h 140"/>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145" h="140">
                  <a:moveTo>
                    <a:pt x="0" y="0"/>
                  </a:moveTo>
                  <a:lnTo>
                    <a:pt x="11" y="0"/>
                  </a:lnTo>
                  <a:lnTo>
                    <a:pt x="20" y="0"/>
                  </a:lnTo>
                  <a:lnTo>
                    <a:pt x="29" y="2"/>
                  </a:lnTo>
                  <a:lnTo>
                    <a:pt x="40" y="2"/>
                  </a:lnTo>
                  <a:lnTo>
                    <a:pt x="49" y="5"/>
                  </a:lnTo>
                  <a:lnTo>
                    <a:pt x="57" y="5"/>
                  </a:lnTo>
                  <a:lnTo>
                    <a:pt x="66" y="8"/>
                  </a:lnTo>
                  <a:lnTo>
                    <a:pt x="71" y="11"/>
                  </a:lnTo>
                  <a:lnTo>
                    <a:pt x="81" y="14"/>
                  </a:lnTo>
                  <a:lnTo>
                    <a:pt x="87" y="20"/>
                  </a:lnTo>
                  <a:lnTo>
                    <a:pt x="92" y="22"/>
                  </a:lnTo>
                  <a:lnTo>
                    <a:pt x="101" y="28"/>
                  </a:lnTo>
                  <a:lnTo>
                    <a:pt x="107" y="31"/>
                  </a:lnTo>
                  <a:lnTo>
                    <a:pt x="109" y="37"/>
                  </a:lnTo>
                  <a:lnTo>
                    <a:pt x="115" y="42"/>
                  </a:lnTo>
                  <a:lnTo>
                    <a:pt x="121" y="48"/>
                  </a:lnTo>
                  <a:lnTo>
                    <a:pt x="124" y="54"/>
                  </a:lnTo>
                  <a:lnTo>
                    <a:pt x="127" y="62"/>
                  </a:lnTo>
                  <a:lnTo>
                    <a:pt x="132" y="68"/>
                  </a:lnTo>
                  <a:lnTo>
                    <a:pt x="135" y="77"/>
                  </a:lnTo>
                  <a:lnTo>
                    <a:pt x="138" y="85"/>
                  </a:lnTo>
                  <a:lnTo>
                    <a:pt x="138" y="94"/>
                  </a:lnTo>
                  <a:lnTo>
                    <a:pt x="141" y="102"/>
                  </a:lnTo>
                  <a:lnTo>
                    <a:pt x="141" y="111"/>
                  </a:lnTo>
                  <a:lnTo>
                    <a:pt x="144" y="119"/>
                  </a:lnTo>
                  <a:lnTo>
                    <a:pt x="144" y="128"/>
                  </a:lnTo>
                  <a:lnTo>
                    <a:pt x="144" y="139"/>
                  </a:lnTo>
                </a:path>
              </a:pathLst>
            </a:custGeom>
            <a:noFill/>
            <a:ln w="12700" cap="rnd" cmpd="sng">
              <a:solidFill>
                <a:srgbClr val="000000"/>
              </a:solidFill>
              <a:prstDash val="solid"/>
              <a:round/>
              <a:headEnd type="none" w="med" len="med"/>
              <a:tailEnd type="none" w="med" len="med"/>
            </a:ln>
          </p:spPr>
          <p:txBody>
            <a:bodyPr/>
            <a:lstStyle/>
            <a:p>
              <a:endParaRPr lang="en-US"/>
            </a:p>
          </p:txBody>
        </p:sp>
        <p:sp>
          <p:nvSpPr>
            <p:cNvPr id="12547" name="Freeform 257"/>
            <p:cNvSpPr>
              <a:spLocks/>
            </p:cNvSpPr>
            <p:nvPr/>
          </p:nvSpPr>
          <p:spPr bwMode="auto">
            <a:xfrm>
              <a:off x="2602" y="2348"/>
              <a:ext cx="144" cy="140"/>
            </a:xfrm>
            <a:custGeom>
              <a:avLst/>
              <a:gdLst>
                <a:gd name="T0" fmla="*/ 143 w 144"/>
                <a:gd name="T1" fmla="*/ 0 h 140"/>
                <a:gd name="T2" fmla="*/ 132 w 144"/>
                <a:gd name="T3" fmla="*/ 0 h 140"/>
                <a:gd name="T4" fmla="*/ 123 w 144"/>
                <a:gd name="T5" fmla="*/ 0 h 140"/>
                <a:gd name="T6" fmla="*/ 115 w 144"/>
                <a:gd name="T7" fmla="*/ 2 h 140"/>
                <a:gd name="T8" fmla="*/ 104 w 144"/>
                <a:gd name="T9" fmla="*/ 2 h 140"/>
                <a:gd name="T10" fmla="*/ 95 w 144"/>
                <a:gd name="T11" fmla="*/ 5 h 140"/>
                <a:gd name="T12" fmla="*/ 86 w 144"/>
                <a:gd name="T13" fmla="*/ 5 h 140"/>
                <a:gd name="T14" fmla="*/ 78 w 144"/>
                <a:gd name="T15" fmla="*/ 8 h 140"/>
                <a:gd name="T16" fmla="*/ 72 w 144"/>
                <a:gd name="T17" fmla="*/ 11 h 140"/>
                <a:gd name="T18" fmla="*/ 64 w 144"/>
                <a:gd name="T19" fmla="*/ 14 h 140"/>
                <a:gd name="T20" fmla="*/ 58 w 144"/>
                <a:gd name="T21" fmla="*/ 20 h 140"/>
                <a:gd name="T22" fmla="*/ 52 w 144"/>
                <a:gd name="T23" fmla="*/ 22 h 140"/>
                <a:gd name="T24" fmla="*/ 44 w 144"/>
                <a:gd name="T25" fmla="*/ 28 h 140"/>
                <a:gd name="T26" fmla="*/ 38 w 144"/>
                <a:gd name="T27" fmla="*/ 31 h 140"/>
                <a:gd name="T28" fmla="*/ 35 w 144"/>
                <a:gd name="T29" fmla="*/ 37 h 140"/>
                <a:gd name="T30" fmla="*/ 29 w 144"/>
                <a:gd name="T31" fmla="*/ 42 h 140"/>
                <a:gd name="T32" fmla="*/ 24 w 144"/>
                <a:gd name="T33" fmla="*/ 48 h 140"/>
                <a:gd name="T34" fmla="*/ 21 w 144"/>
                <a:gd name="T35" fmla="*/ 54 h 140"/>
                <a:gd name="T36" fmla="*/ 18 w 144"/>
                <a:gd name="T37" fmla="*/ 62 h 140"/>
                <a:gd name="T38" fmla="*/ 12 w 144"/>
                <a:gd name="T39" fmla="*/ 68 h 140"/>
                <a:gd name="T40" fmla="*/ 9 w 144"/>
                <a:gd name="T41" fmla="*/ 77 h 140"/>
                <a:gd name="T42" fmla="*/ 7 w 144"/>
                <a:gd name="T43" fmla="*/ 85 h 140"/>
                <a:gd name="T44" fmla="*/ 7 w 144"/>
                <a:gd name="T45" fmla="*/ 94 h 140"/>
                <a:gd name="T46" fmla="*/ 4 w 144"/>
                <a:gd name="T47" fmla="*/ 102 h 140"/>
                <a:gd name="T48" fmla="*/ 4 w 144"/>
                <a:gd name="T49" fmla="*/ 111 h 140"/>
                <a:gd name="T50" fmla="*/ 0 w 144"/>
                <a:gd name="T51" fmla="*/ 119 h 140"/>
                <a:gd name="T52" fmla="*/ 0 w 144"/>
                <a:gd name="T53" fmla="*/ 128 h 140"/>
                <a:gd name="T54" fmla="*/ 0 w 144"/>
                <a:gd name="T55" fmla="*/ 139 h 140"/>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144"/>
                <a:gd name="T85" fmla="*/ 0 h 140"/>
                <a:gd name="T86" fmla="*/ 144 w 144"/>
                <a:gd name="T87" fmla="*/ 140 h 140"/>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144" h="140">
                  <a:moveTo>
                    <a:pt x="143" y="0"/>
                  </a:moveTo>
                  <a:lnTo>
                    <a:pt x="132" y="0"/>
                  </a:lnTo>
                  <a:lnTo>
                    <a:pt x="123" y="0"/>
                  </a:lnTo>
                  <a:lnTo>
                    <a:pt x="115" y="2"/>
                  </a:lnTo>
                  <a:lnTo>
                    <a:pt x="104" y="2"/>
                  </a:lnTo>
                  <a:lnTo>
                    <a:pt x="95" y="5"/>
                  </a:lnTo>
                  <a:lnTo>
                    <a:pt x="86" y="5"/>
                  </a:lnTo>
                  <a:lnTo>
                    <a:pt x="78" y="8"/>
                  </a:lnTo>
                  <a:lnTo>
                    <a:pt x="72" y="11"/>
                  </a:lnTo>
                  <a:lnTo>
                    <a:pt x="64" y="14"/>
                  </a:lnTo>
                  <a:lnTo>
                    <a:pt x="58" y="20"/>
                  </a:lnTo>
                  <a:lnTo>
                    <a:pt x="52" y="22"/>
                  </a:lnTo>
                  <a:lnTo>
                    <a:pt x="44" y="28"/>
                  </a:lnTo>
                  <a:lnTo>
                    <a:pt x="38" y="31"/>
                  </a:lnTo>
                  <a:lnTo>
                    <a:pt x="35" y="37"/>
                  </a:lnTo>
                  <a:lnTo>
                    <a:pt x="29" y="42"/>
                  </a:lnTo>
                  <a:lnTo>
                    <a:pt x="24" y="48"/>
                  </a:lnTo>
                  <a:lnTo>
                    <a:pt x="21" y="54"/>
                  </a:lnTo>
                  <a:lnTo>
                    <a:pt x="18" y="62"/>
                  </a:lnTo>
                  <a:lnTo>
                    <a:pt x="12" y="68"/>
                  </a:lnTo>
                  <a:lnTo>
                    <a:pt x="9" y="77"/>
                  </a:lnTo>
                  <a:lnTo>
                    <a:pt x="7" y="85"/>
                  </a:lnTo>
                  <a:lnTo>
                    <a:pt x="7" y="94"/>
                  </a:lnTo>
                  <a:lnTo>
                    <a:pt x="4" y="102"/>
                  </a:lnTo>
                  <a:lnTo>
                    <a:pt x="4" y="111"/>
                  </a:lnTo>
                  <a:lnTo>
                    <a:pt x="0" y="119"/>
                  </a:lnTo>
                  <a:lnTo>
                    <a:pt x="0" y="128"/>
                  </a:lnTo>
                  <a:lnTo>
                    <a:pt x="0" y="139"/>
                  </a:lnTo>
                </a:path>
              </a:pathLst>
            </a:custGeom>
            <a:noFill/>
            <a:ln w="12700" cap="rnd" cmpd="sng">
              <a:solidFill>
                <a:srgbClr val="000000"/>
              </a:solidFill>
              <a:prstDash val="solid"/>
              <a:round/>
              <a:headEnd type="none" w="med" len="med"/>
              <a:tailEnd type="none" w="med" len="med"/>
            </a:ln>
          </p:spPr>
          <p:txBody>
            <a:bodyPr/>
            <a:lstStyle/>
            <a:p>
              <a:endParaRPr lang="en-US"/>
            </a:p>
          </p:txBody>
        </p:sp>
        <p:sp>
          <p:nvSpPr>
            <p:cNvPr id="12548" name="Freeform 258"/>
            <p:cNvSpPr>
              <a:spLocks/>
            </p:cNvSpPr>
            <p:nvPr/>
          </p:nvSpPr>
          <p:spPr bwMode="auto">
            <a:xfrm>
              <a:off x="2609" y="2467"/>
              <a:ext cx="34" cy="16"/>
            </a:xfrm>
            <a:custGeom>
              <a:avLst/>
              <a:gdLst>
                <a:gd name="T0" fmla="*/ 0 w 34"/>
                <a:gd name="T1" fmla="*/ 0 h 16"/>
                <a:gd name="T2" fmla="*/ 0 w 34"/>
                <a:gd name="T3" fmla="*/ 3 h 16"/>
                <a:gd name="T4" fmla="*/ 2 w 34"/>
                <a:gd name="T5" fmla="*/ 3 h 16"/>
                <a:gd name="T6" fmla="*/ 2 w 34"/>
                <a:gd name="T7" fmla="*/ 6 h 16"/>
                <a:gd name="T8" fmla="*/ 5 w 34"/>
                <a:gd name="T9" fmla="*/ 9 h 16"/>
                <a:gd name="T10" fmla="*/ 8 w 34"/>
                <a:gd name="T11" fmla="*/ 12 h 16"/>
                <a:gd name="T12" fmla="*/ 11 w 34"/>
                <a:gd name="T13" fmla="*/ 12 h 16"/>
                <a:gd name="T14" fmla="*/ 11 w 34"/>
                <a:gd name="T15" fmla="*/ 15 h 16"/>
                <a:gd name="T16" fmla="*/ 14 w 34"/>
                <a:gd name="T17" fmla="*/ 15 h 16"/>
                <a:gd name="T18" fmla="*/ 17 w 34"/>
                <a:gd name="T19" fmla="*/ 15 h 16"/>
                <a:gd name="T20" fmla="*/ 18 w 34"/>
                <a:gd name="T21" fmla="*/ 15 h 16"/>
                <a:gd name="T22" fmla="*/ 21 w 34"/>
                <a:gd name="T23" fmla="*/ 12 h 16"/>
                <a:gd name="T24" fmla="*/ 24 w 34"/>
                <a:gd name="T25" fmla="*/ 12 h 16"/>
                <a:gd name="T26" fmla="*/ 24 w 34"/>
                <a:gd name="T27" fmla="*/ 9 h 16"/>
                <a:gd name="T28" fmla="*/ 27 w 34"/>
                <a:gd name="T29" fmla="*/ 9 h 16"/>
                <a:gd name="T30" fmla="*/ 27 w 34"/>
                <a:gd name="T31" fmla="*/ 6 h 16"/>
                <a:gd name="T32" fmla="*/ 30 w 34"/>
                <a:gd name="T33" fmla="*/ 6 h 16"/>
                <a:gd name="T34" fmla="*/ 30 w 34"/>
                <a:gd name="T35" fmla="*/ 3 h 16"/>
                <a:gd name="T36" fmla="*/ 33 w 34"/>
                <a:gd name="T37" fmla="*/ 3 h 16"/>
                <a:gd name="T38" fmla="*/ 33 w 34"/>
                <a:gd name="T39" fmla="*/ 0 h 1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34"/>
                <a:gd name="T61" fmla="*/ 0 h 16"/>
                <a:gd name="T62" fmla="*/ 34 w 34"/>
                <a:gd name="T63" fmla="*/ 16 h 1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34" h="16">
                  <a:moveTo>
                    <a:pt x="0" y="0"/>
                  </a:moveTo>
                  <a:lnTo>
                    <a:pt x="0" y="3"/>
                  </a:lnTo>
                  <a:lnTo>
                    <a:pt x="2" y="3"/>
                  </a:lnTo>
                  <a:lnTo>
                    <a:pt x="2" y="6"/>
                  </a:lnTo>
                  <a:lnTo>
                    <a:pt x="5" y="9"/>
                  </a:lnTo>
                  <a:lnTo>
                    <a:pt x="8" y="12"/>
                  </a:lnTo>
                  <a:lnTo>
                    <a:pt x="11" y="12"/>
                  </a:lnTo>
                  <a:lnTo>
                    <a:pt x="11" y="15"/>
                  </a:lnTo>
                  <a:lnTo>
                    <a:pt x="14" y="15"/>
                  </a:lnTo>
                  <a:lnTo>
                    <a:pt x="17" y="15"/>
                  </a:lnTo>
                  <a:lnTo>
                    <a:pt x="18" y="15"/>
                  </a:lnTo>
                  <a:lnTo>
                    <a:pt x="21" y="12"/>
                  </a:lnTo>
                  <a:lnTo>
                    <a:pt x="24" y="12"/>
                  </a:lnTo>
                  <a:lnTo>
                    <a:pt x="24" y="9"/>
                  </a:lnTo>
                  <a:lnTo>
                    <a:pt x="27" y="9"/>
                  </a:lnTo>
                  <a:lnTo>
                    <a:pt x="27" y="6"/>
                  </a:lnTo>
                  <a:lnTo>
                    <a:pt x="30" y="6"/>
                  </a:lnTo>
                  <a:lnTo>
                    <a:pt x="30" y="3"/>
                  </a:lnTo>
                  <a:lnTo>
                    <a:pt x="33" y="3"/>
                  </a:lnTo>
                  <a:lnTo>
                    <a:pt x="33" y="0"/>
                  </a:lnTo>
                </a:path>
              </a:pathLst>
            </a:custGeom>
            <a:noFill/>
            <a:ln w="12700" cap="rnd" cmpd="sng">
              <a:solidFill>
                <a:srgbClr val="000000"/>
              </a:solidFill>
              <a:prstDash val="solid"/>
              <a:round/>
              <a:headEnd type="none" w="med" len="med"/>
              <a:tailEnd type="none" w="med" len="med"/>
            </a:ln>
          </p:spPr>
          <p:txBody>
            <a:bodyPr/>
            <a:lstStyle/>
            <a:p>
              <a:endParaRPr lang="en-US"/>
            </a:p>
          </p:txBody>
        </p:sp>
        <p:sp>
          <p:nvSpPr>
            <p:cNvPr id="12549" name="Freeform 259"/>
            <p:cNvSpPr>
              <a:spLocks/>
            </p:cNvSpPr>
            <p:nvPr/>
          </p:nvSpPr>
          <p:spPr bwMode="auto">
            <a:xfrm>
              <a:off x="2642" y="2470"/>
              <a:ext cx="41" cy="16"/>
            </a:xfrm>
            <a:custGeom>
              <a:avLst/>
              <a:gdLst>
                <a:gd name="T0" fmla="*/ 0 w 41"/>
                <a:gd name="T1" fmla="*/ 0 h 16"/>
                <a:gd name="T2" fmla="*/ 0 w 41"/>
                <a:gd name="T3" fmla="*/ 3 h 16"/>
                <a:gd name="T4" fmla="*/ 3 w 41"/>
                <a:gd name="T5" fmla="*/ 3 h 16"/>
                <a:gd name="T6" fmla="*/ 3 w 41"/>
                <a:gd name="T7" fmla="*/ 6 h 16"/>
                <a:gd name="T8" fmla="*/ 5 w 41"/>
                <a:gd name="T9" fmla="*/ 9 h 16"/>
                <a:gd name="T10" fmla="*/ 5 w 41"/>
                <a:gd name="T11" fmla="*/ 12 h 16"/>
                <a:gd name="T12" fmla="*/ 8 w 41"/>
                <a:gd name="T13" fmla="*/ 12 h 16"/>
                <a:gd name="T14" fmla="*/ 11 w 41"/>
                <a:gd name="T15" fmla="*/ 12 h 16"/>
                <a:gd name="T16" fmla="*/ 11 w 41"/>
                <a:gd name="T17" fmla="*/ 15 h 16"/>
                <a:gd name="T18" fmla="*/ 14 w 41"/>
                <a:gd name="T19" fmla="*/ 15 h 16"/>
                <a:gd name="T20" fmla="*/ 17 w 41"/>
                <a:gd name="T21" fmla="*/ 15 h 16"/>
                <a:gd name="T22" fmla="*/ 20 w 41"/>
                <a:gd name="T23" fmla="*/ 15 h 16"/>
                <a:gd name="T24" fmla="*/ 23 w 41"/>
                <a:gd name="T25" fmla="*/ 15 h 16"/>
                <a:gd name="T26" fmla="*/ 25 w 41"/>
                <a:gd name="T27" fmla="*/ 15 h 16"/>
                <a:gd name="T28" fmla="*/ 28 w 41"/>
                <a:gd name="T29" fmla="*/ 12 h 16"/>
                <a:gd name="T30" fmla="*/ 31 w 41"/>
                <a:gd name="T31" fmla="*/ 12 h 16"/>
                <a:gd name="T32" fmla="*/ 31 w 41"/>
                <a:gd name="T33" fmla="*/ 9 h 16"/>
                <a:gd name="T34" fmla="*/ 34 w 41"/>
                <a:gd name="T35" fmla="*/ 9 h 16"/>
                <a:gd name="T36" fmla="*/ 34 w 41"/>
                <a:gd name="T37" fmla="*/ 6 h 16"/>
                <a:gd name="T38" fmla="*/ 37 w 41"/>
                <a:gd name="T39" fmla="*/ 6 h 16"/>
                <a:gd name="T40" fmla="*/ 37 w 41"/>
                <a:gd name="T41" fmla="*/ 3 h 16"/>
                <a:gd name="T42" fmla="*/ 40 w 41"/>
                <a:gd name="T43" fmla="*/ 3 h 16"/>
                <a:gd name="T44" fmla="*/ 40 w 41"/>
                <a:gd name="T45" fmla="*/ 0 h 1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41"/>
                <a:gd name="T70" fmla="*/ 0 h 16"/>
                <a:gd name="T71" fmla="*/ 41 w 41"/>
                <a:gd name="T72" fmla="*/ 16 h 1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41" h="16">
                  <a:moveTo>
                    <a:pt x="0" y="0"/>
                  </a:moveTo>
                  <a:lnTo>
                    <a:pt x="0" y="3"/>
                  </a:lnTo>
                  <a:lnTo>
                    <a:pt x="3" y="3"/>
                  </a:lnTo>
                  <a:lnTo>
                    <a:pt x="3" y="6"/>
                  </a:lnTo>
                  <a:lnTo>
                    <a:pt x="5" y="9"/>
                  </a:lnTo>
                  <a:lnTo>
                    <a:pt x="5" y="12"/>
                  </a:lnTo>
                  <a:lnTo>
                    <a:pt x="8" y="12"/>
                  </a:lnTo>
                  <a:lnTo>
                    <a:pt x="11" y="12"/>
                  </a:lnTo>
                  <a:lnTo>
                    <a:pt x="11" y="15"/>
                  </a:lnTo>
                  <a:lnTo>
                    <a:pt x="14" y="15"/>
                  </a:lnTo>
                  <a:lnTo>
                    <a:pt x="17" y="15"/>
                  </a:lnTo>
                  <a:lnTo>
                    <a:pt x="20" y="15"/>
                  </a:lnTo>
                  <a:lnTo>
                    <a:pt x="23" y="15"/>
                  </a:lnTo>
                  <a:lnTo>
                    <a:pt x="25" y="15"/>
                  </a:lnTo>
                  <a:lnTo>
                    <a:pt x="28" y="12"/>
                  </a:lnTo>
                  <a:lnTo>
                    <a:pt x="31" y="12"/>
                  </a:lnTo>
                  <a:lnTo>
                    <a:pt x="31" y="9"/>
                  </a:lnTo>
                  <a:lnTo>
                    <a:pt x="34" y="9"/>
                  </a:lnTo>
                  <a:lnTo>
                    <a:pt x="34" y="6"/>
                  </a:lnTo>
                  <a:lnTo>
                    <a:pt x="37" y="6"/>
                  </a:lnTo>
                  <a:lnTo>
                    <a:pt x="37" y="3"/>
                  </a:lnTo>
                  <a:lnTo>
                    <a:pt x="40" y="3"/>
                  </a:lnTo>
                  <a:lnTo>
                    <a:pt x="40" y="0"/>
                  </a:lnTo>
                </a:path>
              </a:pathLst>
            </a:custGeom>
            <a:noFill/>
            <a:ln w="12700" cap="rnd" cmpd="sng">
              <a:solidFill>
                <a:srgbClr val="000000"/>
              </a:solidFill>
              <a:prstDash val="solid"/>
              <a:round/>
              <a:headEnd type="none" w="med" len="med"/>
              <a:tailEnd type="none" w="med" len="med"/>
            </a:ln>
          </p:spPr>
          <p:txBody>
            <a:bodyPr/>
            <a:lstStyle/>
            <a:p>
              <a:endParaRPr lang="en-US"/>
            </a:p>
          </p:txBody>
        </p:sp>
        <p:sp>
          <p:nvSpPr>
            <p:cNvPr id="12550" name="Freeform 260"/>
            <p:cNvSpPr>
              <a:spLocks/>
            </p:cNvSpPr>
            <p:nvPr/>
          </p:nvSpPr>
          <p:spPr bwMode="auto">
            <a:xfrm>
              <a:off x="2690" y="2470"/>
              <a:ext cx="45" cy="16"/>
            </a:xfrm>
            <a:custGeom>
              <a:avLst/>
              <a:gdLst>
                <a:gd name="T0" fmla="*/ 0 w 45"/>
                <a:gd name="T1" fmla="*/ 0 h 16"/>
                <a:gd name="T2" fmla="*/ 0 w 45"/>
                <a:gd name="T3" fmla="*/ 3 h 16"/>
                <a:gd name="T4" fmla="*/ 3 w 45"/>
                <a:gd name="T5" fmla="*/ 6 h 16"/>
                <a:gd name="T6" fmla="*/ 3 w 45"/>
                <a:gd name="T7" fmla="*/ 9 h 16"/>
                <a:gd name="T8" fmla="*/ 6 w 45"/>
                <a:gd name="T9" fmla="*/ 9 h 16"/>
                <a:gd name="T10" fmla="*/ 6 w 45"/>
                <a:gd name="T11" fmla="*/ 12 h 16"/>
                <a:gd name="T12" fmla="*/ 9 w 45"/>
                <a:gd name="T13" fmla="*/ 12 h 16"/>
                <a:gd name="T14" fmla="*/ 9 w 45"/>
                <a:gd name="T15" fmla="*/ 15 h 16"/>
                <a:gd name="T16" fmla="*/ 12 w 45"/>
                <a:gd name="T17" fmla="*/ 15 h 16"/>
                <a:gd name="T18" fmla="*/ 15 w 45"/>
                <a:gd name="T19" fmla="*/ 15 h 16"/>
                <a:gd name="T20" fmla="*/ 17 w 45"/>
                <a:gd name="T21" fmla="*/ 15 h 16"/>
                <a:gd name="T22" fmla="*/ 20 w 45"/>
                <a:gd name="T23" fmla="*/ 15 h 16"/>
                <a:gd name="T24" fmla="*/ 24 w 45"/>
                <a:gd name="T25" fmla="*/ 15 h 16"/>
                <a:gd name="T26" fmla="*/ 27 w 45"/>
                <a:gd name="T27" fmla="*/ 15 h 16"/>
                <a:gd name="T28" fmla="*/ 27 w 45"/>
                <a:gd name="T29" fmla="*/ 12 h 16"/>
                <a:gd name="T30" fmla="*/ 30 w 45"/>
                <a:gd name="T31" fmla="*/ 12 h 16"/>
                <a:gd name="T32" fmla="*/ 33 w 45"/>
                <a:gd name="T33" fmla="*/ 12 h 16"/>
                <a:gd name="T34" fmla="*/ 33 w 45"/>
                <a:gd name="T35" fmla="*/ 9 h 16"/>
                <a:gd name="T36" fmla="*/ 35 w 45"/>
                <a:gd name="T37" fmla="*/ 9 h 16"/>
                <a:gd name="T38" fmla="*/ 38 w 45"/>
                <a:gd name="T39" fmla="*/ 6 h 16"/>
                <a:gd name="T40" fmla="*/ 41 w 45"/>
                <a:gd name="T41" fmla="*/ 3 h 16"/>
                <a:gd name="T42" fmla="*/ 44 w 45"/>
                <a:gd name="T43" fmla="*/ 0 h 1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45"/>
                <a:gd name="T67" fmla="*/ 0 h 16"/>
                <a:gd name="T68" fmla="*/ 45 w 45"/>
                <a:gd name="T69" fmla="*/ 16 h 1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45" h="16">
                  <a:moveTo>
                    <a:pt x="0" y="0"/>
                  </a:moveTo>
                  <a:lnTo>
                    <a:pt x="0" y="3"/>
                  </a:lnTo>
                  <a:lnTo>
                    <a:pt x="3" y="6"/>
                  </a:lnTo>
                  <a:lnTo>
                    <a:pt x="3" y="9"/>
                  </a:lnTo>
                  <a:lnTo>
                    <a:pt x="6" y="9"/>
                  </a:lnTo>
                  <a:lnTo>
                    <a:pt x="6" y="12"/>
                  </a:lnTo>
                  <a:lnTo>
                    <a:pt x="9" y="12"/>
                  </a:lnTo>
                  <a:lnTo>
                    <a:pt x="9" y="15"/>
                  </a:lnTo>
                  <a:lnTo>
                    <a:pt x="12" y="15"/>
                  </a:lnTo>
                  <a:lnTo>
                    <a:pt x="15" y="15"/>
                  </a:lnTo>
                  <a:lnTo>
                    <a:pt x="17" y="15"/>
                  </a:lnTo>
                  <a:lnTo>
                    <a:pt x="20" y="15"/>
                  </a:lnTo>
                  <a:lnTo>
                    <a:pt x="24" y="15"/>
                  </a:lnTo>
                  <a:lnTo>
                    <a:pt x="27" y="15"/>
                  </a:lnTo>
                  <a:lnTo>
                    <a:pt x="27" y="12"/>
                  </a:lnTo>
                  <a:lnTo>
                    <a:pt x="30" y="12"/>
                  </a:lnTo>
                  <a:lnTo>
                    <a:pt x="33" y="12"/>
                  </a:lnTo>
                  <a:lnTo>
                    <a:pt x="33" y="9"/>
                  </a:lnTo>
                  <a:lnTo>
                    <a:pt x="35" y="9"/>
                  </a:lnTo>
                  <a:lnTo>
                    <a:pt x="38" y="6"/>
                  </a:lnTo>
                  <a:lnTo>
                    <a:pt x="41" y="3"/>
                  </a:lnTo>
                  <a:lnTo>
                    <a:pt x="44" y="0"/>
                  </a:lnTo>
                </a:path>
              </a:pathLst>
            </a:custGeom>
            <a:noFill/>
            <a:ln w="12700" cap="rnd" cmpd="sng">
              <a:solidFill>
                <a:srgbClr val="000000"/>
              </a:solidFill>
              <a:prstDash val="solid"/>
              <a:round/>
              <a:headEnd type="none" w="med" len="med"/>
              <a:tailEnd type="none" w="med" len="med"/>
            </a:ln>
          </p:spPr>
          <p:txBody>
            <a:bodyPr/>
            <a:lstStyle/>
            <a:p>
              <a:endParaRPr lang="en-US"/>
            </a:p>
          </p:txBody>
        </p:sp>
        <p:sp>
          <p:nvSpPr>
            <p:cNvPr id="12551" name="Freeform 261"/>
            <p:cNvSpPr>
              <a:spLocks/>
            </p:cNvSpPr>
            <p:nvPr/>
          </p:nvSpPr>
          <p:spPr bwMode="auto">
            <a:xfrm>
              <a:off x="2734" y="2470"/>
              <a:ext cx="41" cy="16"/>
            </a:xfrm>
            <a:custGeom>
              <a:avLst/>
              <a:gdLst>
                <a:gd name="T0" fmla="*/ 0 w 41"/>
                <a:gd name="T1" fmla="*/ 0 h 16"/>
                <a:gd name="T2" fmla="*/ 0 w 41"/>
                <a:gd name="T3" fmla="*/ 3 h 16"/>
                <a:gd name="T4" fmla="*/ 3 w 41"/>
                <a:gd name="T5" fmla="*/ 3 h 16"/>
                <a:gd name="T6" fmla="*/ 3 w 41"/>
                <a:gd name="T7" fmla="*/ 6 h 16"/>
                <a:gd name="T8" fmla="*/ 6 w 41"/>
                <a:gd name="T9" fmla="*/ 9 h 16"/>
                <a:gd name="T10" fmla="*/ 6 w 41"/>
                <a:gd name="T11" fmla="*/ 12 h 16"/>
                <a:gd name="T12" fmla="*/ 9 w 41"/>
                <a:gd name="T13" fmla="*/ 12 h 16"/>
                <a:gd name="T14" fmla="*/ 11 w 41"/>
                <a:gd name="T15" fmla="*/ 12 h 16"/>
                <a:gd name="T16" fmla="*/ 11 w 41"/>
                <a:gd name="T17" fmla="*/ 15 h 16"/>
                <a:gd name="T18" fmla="*/ 14 w 41"/>
                <a:gd name="T19" fmla="*/ 15 h 16"/>
                <a:gd name="T20" fmla="*/ 17 w 41"/>
                <a:gd name="T21" fmla="*/ 15 h 16"/>
                <a:gd name="T22" fmla="*/ 20 w 41"/>
                <a:gd name="T23" fmla="*/ 15 h 16"/>
                <a:gd name="T24" fmla="*/ 23 w 41"/>
                <a:gd name="T25" fmla="*/ 15 h 16"/>
                <a:gd name="T26" fmla="*/ 26 w 41"/>
                <a:gd name="T27" fmla="*/ 15 h 16"/>
                <a:gd name="T28" fmla="*/ 29 w 41"/>
                <a:gd name="T29" fmla="*/ 12 h 16"/>
                <a:gd name="T30" fmla="*/ 31 w 41"/>
                <a:gd name="T31" fmla="*/ 12 h 16"/>
                <a:gd name="T32" fmla="*/ 31 w 41"/>
                <a:gd name="T33" fmla="*/ 9 h 16"/>
                <a:gd name="T34" fmla="*/ 34 w 41"/>
                <a:gd name="T35" fmla="*/ 9 h 16"/>
                <a:gd name="T36" fmla="*/ 34 w 41"/>
                <a:gd name="T37" fmla="*/ 6 h 16"/>
                <a:gd name="T38" fmla="*/ 37 w 41"/>
                <a:gd name="T39" fmla="*/ 6 h 16"/>
                <a:gd name="T40" fmla="*/ 37 w 41"/>
                <a:gd name="T41" fmla="*/ 3 h 16"/>
                <a:gd name="T42" fmla="*/ 40 w 41"/>
                <a:gd name="T43" fmla="*/ 3 h 16"/>
                <a:gd name="T44" fmla="*/ 40 w 41"/>
                <a:gd name="T45" fmla="*/ 0 h 1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41"/>
                <a:gd name="T70" fmla="*/ 0 h 16"/>
                <a:gd name="T71" fmla="*/ 41 w 41"/>
                <a:gd name="T72" fmla="*/ 16 h 1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41" h="16">
                  <a:moveTo>
                    <a:pt x="0" y="0"/>
                  </a:moveTo>
                  <a:lnTo>
                    <a:pt x="0" y="3"/>
                  </a:lnTo>
                  <a:lnTo>
                    <a:pt x="3" y="3"/>
                  </a:lnTo>
                  <a:lnTo>
                    <a:pt x="3" y="6"/>
                  </a:lnTo>
                  <a:lnTo>
                    <a:pt x="6" y="9"/>
                  </a:lnTo>
                  <a:lnTo>
                    <a:pt x="6" y="12"/>
                  </a:lnTo>
                  <a:lnTo>
                    <a:pt x="9" y="12"/>
                  </a:lnTo>
                  <a:lnTo>
                    <a:pt x="11" y="12"/>
                  </a:lnTo>
                  <a:lnTo>
                    <a:pt x="11" y="15"/>
                  </a:lnTo>
                  <a:lnTo>
                    <a:pt x="14" y="15"/>
                  </a:lnTo>
                  <a:lnTo>
                    <a:pt x="17" y="15"/>
                  </a:lnTo>
                  <a:lnTo>
                    <a:pt x="20" y="15"/>
                  </a:lnTo>
                  <a:lnTo>
                    <a:pt x="23" y="15"/>
                  </a:lnTo>
                  <a:lnTo>
                    <a:pt x="26" y="15"/>
                  </a:lnTo>
                  <a:lnTo>
                    <a:pt x="29" y="12"/>
                  </a:lnTo>
                  <a:lnTo>
                    <a:pt x="31" y="12"/>
                  </a:lnTo>
                  <a:lnTo>
                    <a:pt x="31" y="9"/>
                  </a:lnTo>
                  <a:lnTo>
                    <a:pt x="34" y="9"/>
                  </a:lnTo>
                  <a:lnTo>
                    <a:pt x="34" y="6"/>
                  </a:lnTo>
                  <a:lnTo>
                    <a:pt x="37" y="6"/>
                  </a:lnTo>
                  <a:lnTo>
                    <a:pt x="37" y="3"/>
                  </a:lnTo>
                  <a:lnTo>
                    <a:pt x="40" y="3"/>
                  </a:lnTo>
                  <a:lnTo>
                    <a:pt x="40" y="0"/>
                  </a:lnTo>
                </a:path>
              </a:pathLst>
            </a:custGeom>
            <a:noFill/>
            <a:ln w="12700" cap="rnd" cmpd="sng">
              <a:solidFill>
                <a:srgbClr val="000000"/>
              </a:solidFill>
              <a:prstDash val="solid"/>
              <a:round/>
              <a:headEnd type="none" w="med" len="med"/>
              <a:tailEnd type="none" w="med" len="med"/>
            </a:ln>
          </p:spPr>
          <p:txBody>
            <a:bodyPr/>
            <a:lstStyle/>
            <a:p>
              <a:endParaRPr lang="en-US"/>
            </a:p>
          </p:txBody>
        </p:sp>
        <p:sp>
          <p:nvSpPr>
            <p:cNvPr id="12552" name="Freeform 262"/>
            <p:cNvSpPr>
              <a:spLocks/>
            </p:cNvSpPr>
            <p:nvPr/>
          </p:nvSpPr>
          <p:spPr bwMode="auto">
            <a:xfrm>
              <a:off x="2774" y="2470"/>
              <a:ext cx="37" cy="16"/>
            </a:xfrm>
            <a:custGeom>
              <a:avLst/>
              <a:gdLst>
                <a:gd name="T0" fmla="*/ 0 w 37"/>
                <a:gd name="T1" fmla="*/ 0 h 16"/>
                <a:gd name="T2" fmla="*/ 0 w 37"/>
                <a:gd name="T3" fmla="*/ 3 h 16"/>
                <a:gd name="T4" fmla="*/ 3 w 37"/>
                <a:gd name="T5" fmla="*/ 3 h 16"/>
                <a:gd name="T6" fmla="*/ 3 w 37"/>
                <a:gd name="T7" fmla="*/ 6 h 16"/>
                <a:gd name="T8" fmla="*/ 3 w 37"/>
                <a:gd name="T9" fmla="*/ 9 h 16"/>
                <a:gd name="T10" fmla="*/ 6 w 37"/>
                <a:gd name="T11" fmla="*/ 9 h 16"/>
                <a:gd name="T12" fmla="*/ 6 w 37"/>
                <a:gd name="T13" fmla="*/ 12 h 16"/>
                <a:gd name="T14" fmla="*/ 9 w 37"/>
                <a:gd name="T15" fmla="*/ 12 h 16"/>
                <a:gd name="T16" fmla="*/ 9 w 37"/>
                <a:gd name="T17" fmla="*/ 15 h 16"/>
                <a:gd name="T18" fmla="*/ 11 w 37"/>
                <a:gd name="T19" fmla="*/ 15 h 16"/>
                <a:gd name="T20" fmla="*/ 14 w 37"/>
                <a:gd name="T21" fmla="*/ 15 h 16"/>
                <a:gd name="T22" fmla="*/ 17 w 37"/>
                <a:gd name="T23" fmla="*/ 15 h 16"/>
                <a:gd name="T24" fmla="*/ 19 w 37"/>
                <a:gd name="T25" fmla="*/ 15 h 16"/>
                <a:gd name="T26" fmla="*/ 22 w 37"/>
                <a:gd name="T27" fmla="*/ 15 h 16"/>
                <a:gd name="T28" fmla="*/ 25 w 37"/>
                <a:gd name="T29" fmla="*/ 15 h 16"/>
                <a:gd name="T30" fmla="*/ 25 w 37"/>
                <a:gd name="T31" fmla="*/ 12 h 16"/>
                <a:gd name="T32" fmla="*/ 27 w 37"/>
                <a:gd name="T33" fmla="*/ 12 h 16"/>
                <a:gd name="T34" fmla="*/ 27 w 37"/>
                <a:gd name="T35" fmla="*/ 9 h 16"/>
                <a:gd name="T36" fmla="*/ 30 w 37"/>
                <a:gd name="T37" fmla="*/ 9 h 16"/>
                <a:gd name="T38" fmla="*/ 30 w 37"/>
                <a:gd name="T39" fmla="*/ 6 h 16"/>
                <a:gd name="T40" fmla="*/ 33 w 37"/>
                <a:gd name="T41" fmla="*/ 6 h 16"/>
                <a:gd name="T42" fmla="*/ 33 w 37"/>
                <a:gd name="T43" fmla="*/ 3 h 16"/>
                <a:gd name="T44" fmla="*/ 36 w 37"/>
                <a:gd name="T45" fmla="*/ 3 h 16"/>
                <a:gd name="T46" fmla="*/ 36 w 37"/>
                <a:gd name="T47" fmla="*/ 0 h 1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37"/>
                <a:gd name="T73" fmla="*/ 0 h 16"/>
                <a:gd name="T74" fmla="*/ 37 w 37"/>
                <a:gd name="T75" fmla="*/ 16 h 1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37" h="16">
                  <a:moveTo>
                    <a:pt x="0" y="0"/>
                  </a:moveTo>
                  <a:lnTo>
                    <a:pt x="0" y="3"/>
                  </a:lnTo>
                  <a:lnTo>
                    <a:pt x="3" y="3"/>
                  </a:lnTo>
                  <a:lnTo>
                    <a:pt x="3" y="6"/>
                  </a:lnTo>
                  <a:lnTo>
                    <a:pt x="3" y="9"/>
                  </a:lnTo>
                  <a:lnTo>
                    <a:pt x="6" y="9"/>
                  </a:lnTo>
                  <a:lnTo>
                    <a:pt x="6" y="12"/>
                  </a:lnTo>
                  <a:lnTo>
                    <a:pt x="9" y="12"/>
                  </a:lnTo>
                  <a:lnTo>
                    <a:pt x="9" y="15"/>
                  </a:lnTo>
                  <a:lnTo>
                    <a:pt x="11" y="15"/>
                  </a:lnTo>
                  <a:lnTo>
                    <a:pt x="14" y="15"/>
                  </a:lnTo>
                  <a:lnTo>
                    <a:pt x="17" y="15"/>
                  </a:lnTo>
                  <a:lnTo>
                    <a:pt x="19" y="15"/>
                  </a:lnTo>
                  <a:lnTo>
                    <a:pt x="22" y="15"/>
                  </a:lnTo>
                  <a:lnTo>
                    <a:pt x="25" y="15"/>
                  </a:lnTo>
                  <a:lnTo>
                    <a:pt x="25" y="12"/>
                  </a:lnTo>
                  <a:lnTo>
                    <a:pt x="27" y="12"/>
                  </a:lnTo>
                  <a:lnTo>
                    <a:pt x="27" y="9"/>
                  </a:lnTo>
                  <a:lnTo>
                    <a:pt x="30" y="9"/>
                  </a:lnTo>
                  <a:lnTo>
                    <a:pt x="30" y="6"/>
                  </a:lnTo>
                  <a:lnTo>
                    <a:pt x="33" y="6"/>
                  </a:lnTo>
                  <a:lnTo>
                    <a:pt x="33" y="3"/>
                  </a:lnTo>
                  <a:lnTo>
                    <a:pt x="36" y="3"/>
                  </a:lnTo>
                  <a:lnTo>
                    <a:pt x="36" y="0"/>
                  </a:lnTo>
                </a:path>
              </a:pathLst>
            </a:custGeom>
            <a:noFill/>
            <a:ln w="12700" cap="rnd" cmpd="sng">
              <a:solidFill>
                <a:srgbClr val="000000"/>
              </a:solidFill>
              <a:prstDash val="solid"/>
              <a:round/>
              <a:headEnd type="none" w="med" len="med"/>
              <a:tailEnd type="none" w="med" len="med"/>
            </a:ln>
          </p:spPr>
          <p:txBody>
            <a:bodyPr/>
            <a:lstStyle/>
            <a:p>
              <a:endParaRPr lang="en-US"/>
            </a:p>
          </p:txBody>
        </p:sp>
        <p:sp>
          <p:nvSpPr>
            <p:cNvPr id="12553" name="Freeform 263"/>
            <p:cNvSpPr>
              <a:spLocks/>
            </p:cNvSpPr>
            <p:nvPr/>
          </p:nvSpPr>
          <p:spPr bwMode="auto">
            <a:xfrm>
              <a:off x="2810" y="2470"/>
              <a:ext cx="36" cy="18"/>
            </a:xfrm>
            <a:custGeom>
              <a:avLst/>
              <a:gdLst>
                <a:gd name="T0" fmla="*/ 0 w 36"/>
                <a:gd name="T1" fmla="*/ 0 h 18"/>
                <a:gd name="T2" fmla="*/ 0 w 36"/>
                <a:gd name="T3" fmla="*/ 3 h 18"/>
                <a:gd name="T4" fmla="*/ 3 w 36"/>
                <a:gd name="T5" fmla="*/ 6 h 18"/>
                <a:gd name="T6" fmla="*/ 3 w 36"/>
                <a:gd name="T7" fmla="*/ 9 h 18"/>
                <a:gd name="T8" fmla="*/ 6 w 36"/>
                <a:gd name="T9" fmla="*/ 9 h 18"/>
                <a:gd name="T10" fmla="*/ 6 w 36"/>
                <a:gd name="T11" fmla="*/ 12 h 18"/>
                <a:gd name="T12" fmla="*/ 9 w 36"/>
                <a:gd name="T13" fmla="*/ 15 h 18"/>
                <a:gd name="T14" fmla="*/ 11 w 36"/>
                <a:gd name="T15" fmla="*/ 15 h 18"/>
                <a:gd name="T16" fmla="*/ 14 w 36"/>
                <a:gd name="T17" fmla="*/ 15 h 18"/>
                <a:gd name="T18" fmla="*/ 14 w 36"/>
                <a:gd name="T19" fmla="*/ 17 h 18"/>
                <a:gd name="T20" fmla="*/ 14 w 36"/>
                <a:gd name="T21" fmla="*/ 15 h 18"/>
                <a:gd name="T22" fmla="*/ 18 w 36"/>
                <a:gd name="T23" fmla="*/ 15 h 18"/>
                <a:gd name="T24" fmla="*/ 21 w 36"/>
                <a:gd name="T25" fmla="*/ 15 h 18"/>
                <a:gd name="T26" fmla="*/ 24 w 36"/>
                <a:gd name="T27" fmla="*/ 15 h 18"/>
                <a:gd name="T28" fmla="*/ 24 w 36"/>
                <a:gd name="T29" fmla="*/ 12 h 18"/>
                <a:gd name="T30" fmla="*/ 27 w 36"/>
                <a:gd name="T31" fmla="*/ 12 h 18"/>
                <a:gd name="T32" fmla="*/ 27 w 36"/>
                <a:gd name="T33" fmla="*/ 9 h 18"/>
                <a:gd name="T34" fmla="*/ 30 w 36"/>
                <a:gd name="T35" fmla="*/ 9 h 18"/>
                <a:gd name="T36" fmla="*/ 30 w 36"/>
                <a:gd name="T37" fmla="*/ 6 h 18"/>
                <a:gd name="T38" fmla="*/ 32 w 36"/>
                <a:gd name="T39" fmla="*/ 6 h 18"/>
                <a:gd name="T40" fmla="*/ 32 w 36"/>
                <a:gd name="T41" fmla="*/ 3 h 18"/>
                <a:gd name="T42" fmla="*/ 35 w 36"/>
                <a:gd name="T43" fmla="*/ 3 h 18"/>
                <a:gd name="T44" fmla="*/ 35 w 36"/>
                <a:gd name="T45" fmla="*/ 0 h 18"/>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36"/>
                <a:gd name="T70" fmla="*/ 0 h 18"/>
                <a:gd name="T71" fmla="*/ 36 w 36"/>
                <a:gd name="T72" fmla="*/ 18 h 18"/>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36" h="18">
                  <a:moveTo>
                    <a:pt x="0" y="0"/>
                  </a:moveTo>
                  <a:lnTo>
                    <a:pt x="0" y="3"/>
                  </a:lnTo>
                  <a:lnTo>
                    <a:pt x="3" y="6"/>
                  </a:lnTo>
                  <a:lnTo>
                    <a:pt x="3" y="9"/>
                  </a:lnTo>
                  <a:lnTo>
                    <a:pt x="6" y="9"/>
                  </a:lnTo>
                  <a:lnTo>
                    <a:pt x="6" y="12"/>
                  </a:lnTo>
                  <a:lnTo>
                    <a:pt x="9" y="15"/>
                  </a:lnTo>
                  <a:lnTo>
                    <a:pt x="11" y="15"/>
                  </a:lnTo>
                  <a:lnTo>
                    <a:pt x="14" y="15"/>
                  </a:lnTo>
                  <a:lnTo>
                    <a:pt x="14" y="17"/>
                  </a:lnTo>
                  <a:lnTo>
                    <a:pt x="14" y="15"/>
                  </a:lnTo>
                  <a:lnTo>
                    <a:pt x="18" y="15"/>
                  </a:lnTo>
                  <a:lnTo>
                    <a:pt x="21" y="15"/>
                  </a:lnTo>
                  <a:lnTo>
                    <a:pt x="24" y="15"/>
                  </a:lnTo>
                  <a:lnTo>
                    <a:pt x="24" y="12"/>
                  </a:lnTo>
                  <a:lnTo>
                    <a:pt x="27" y="12"/>
                  </a:lnTo>
                  <a:lnTo>
                    <a:pt x="27" y="9"/>
                  </a:lnTo>
                  <a:lnTo>
                    <a:pt x="30" y="9"/>
                  </a:lnTo>
                  <a:lnTo>
                    <a:pt x="30" y="6"/>
                  </a:lnTo>
                  <a:lnTo>
                    <a:pt x="32" y="6"/>
                  </a:lnTo>
                  <a:lnTo>
                    <a:pt x="32" y="3"/>
                  </a:lnTo>
                  <a:lnTo>
                    <a:pt x="35" y="3"/>
                  </a:lnTo>
                  <a:lnTo>
                    <a:pt x="35" y="0"/>
                  </a:lnTo>
                </a:path>
              </a:pathLst>
            </a:custGeom>
            <a:noFill/>
            <a:ln w="12700" cap="rnd" cmpd="sng">
              <a:solidFill>
                <a:srgbClr val="000000"/>
              </a:solidFill>
              <a:prstDash val="solid"/>
              <a:round/>
              <a:headEnd type="none" w="med" len="med"/>
              <a:tailEnd type="none" w="med" len="med"/>
            </a:ln>
          </p:spPr>
          <p:txBody>
            <a:bodyPr/>
            <a:lstStyle/>
            <a:p>
              <a:endParaRPr lang="en-US"/>
            </a:p>
          </p:txBody>
        </p:sp>
        <p:sp>
          <p:nvSpPr>
            <p:cNvPr id="12554" name="Freeform 264"/>
            <p:cNvSpPr>
              <a:spLocks/>
            </p:cNvSpPr>
            <p:nvPr/>
          </p:nvSpPr>
          <p:spPr bwMode="auto">
            <a:xfrm>
              <a:off x="2850" y="2470"/>
              <a:ext cx="36" cy="18"/>
            </a:xfrm>
            <a:custGeom>
              <a:avLst/>
              <a:gdLst>
                <a:gd name="T0" fmla="*/ 0 w 36"/>
                <a:gd name="T1" fmla="*/ 0 h 18"/>
                <a:gd name="T2" fmla="*/ 0 w 36"/>
                <a:gd name="T3" fmla="*/ 3 h 18"/>
                <a:gd name="T4" fmla="*/ 3 w 36"/>
                <a:gd name="T5" fmla="*/ 6 h 18"/>
                <a:gd name="T6" fmla="*/ 3 w 36"/>
                <a:gd name="T7" fmla="*/ 9 h 18"/>
                <a:gd name="T8" fmla="*/ 6 w 36"/>
                <a:gd name="T9" fmla="*/ 9 h 18"/>
                <a:gd name="T10" fmla="*/ 6 w 36"/>
                <a:gd name="T11" fmla="*/ 12 h 18"/>
                <a:gd name="T12" fmla="*/ 9 w 36"/>
                <a:gd name="T13" fmla="*/ 15 h 18"/>
                <a:gd name="T14" fmla="*/ 11 w 36"/>
                <a:gd name="T15" fmla="*/ 15 h 18"/>
                <a:gd name="T16" fmla="*/ 14 w 36"/>
                <a:gd name="T17" fmla="*/ 15 h 18"/>
                <a:gd name="T18" fmla="*/ 14 w 36"/>
                <a:gd name="T19" fmla="*/ 17 h 18"/>
                <a:gd name="T20" fmla="*/ 14 w 36"/>
                <a:gd name="T21" fmla="*/ 15 h 18"/>
                <a:gd name="T22" fmla="*/ 18 w 36"/>
                <a:gd name="T23" fmla="*/ 15 h 18"/>
                <a:gd name="T24" fmla="*/ 21 w 36"/>
                <a:gd name="T25" fmla="*/ 15 h 18"/>
                <a:gd name="T26" fmla="*/ 24 w 36"/>
                <a:gd name="T27" fmla="*/ 15 h 18"/>
                <a:gd name="T28" fmla="*/ 24 w 36"/>
                <a:gd name="T29" fmla="*/ 12 h 18"/>
                <a:gd name="T30" fmla="*/ 27 w 36"/>
                <a:gd name="T31" fmla="*/ 12 h 18"/>
                <a:gd name="T32" fmla="*/ 27 w 36"/>
                <a:gd name="T33" fmla="*/ 9 h 18"/>
                <a:gd name="T34" fmla="*/ 29 w 36"/>
                <a:gd name="T35" fmla="*/ 9 h 18"/>
                <a:gd name="T36" fmla="*/ 29 w 36"/>
                <a:gd name="T37" fmla="*/ 6 h 18"/>
                <a:gd name="T38" fmla="*/ 32 w 36"/>
                <a:gd name="T39" fmla="*/ 6 h 18"/>
                <a:gd name="T40" fmla="*/ 32 w 36"/>
                <a:gd name="T41" fmla="*/ 3 h 18"/>
                <a:gd name="T42" fmla="*/ 35 w 36"/>
                <a:gd name="T43" fmla="*/ 3 h 18"/>
                <a:gd name="T44" fmla="*/ 35 w 36"/>
                <a:gd name="T45" fmla="*/ 0 h 18"/>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36"/>
                <a:gd name="T70" fmla="*/ 0 h 18"/>
                <a:gd name="T71" fmla="*/ 36 w 36"/>
                <a:gd name="T72" fmla="*/ 18 h 18"/>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36" h="18">
                  <a:moveTo>
                    <a:pt x="0" y="0"/>
                  </a:moveTo>
                  <a:lnTo>
                    <a:pt x="0" y="3"/>
                  </a:lnTo>
                  <a:lnTo>
                    <a:pt x="3" y="6"/>
                  </a:lnTo>
                  <a:lnTo>
                    <a:pt x="3" y="9"/>
                  </a:lnTo>
                  <a:lnTo>
                    <a:pt x="6" y="9"/>
                  </a:lnTo>
                  <a:lnTo>
                    <a:pt x="6" y="12"/>
                  </a:lnTo>
                  <a:lnTo>
                    <a:pt x="9" y="15"/>
                  </a:lnTo>
                  <a:lnTo>
                    <a:pt x="11" y="15"/>
                  </a:lnTo>
                  <a:lnTo>
                    <a:pt x="14" y="15"/>
                  </a:lnTo>
                  <a:lnTo>
                    <a:pt x="14" y="17"/>
                  </a:lnTo>
                  <a:lnTo>
                    <a:pt x="14" y="15"/>
                  </a:lnTo>
                  <a:lnTo>
                    <a:pt x="18" y="15"/>
                  </a:lnTo>
                  <a:lnTo>
                    <a:pt x="21" y="15"/>
                  </a:lnTo>
                  <a:lnTo>
                    <a:pt x="24" y="15"/>
                  </a:lnTo>
                  <a:lnTo>
                    <a:pt x="24" y="12"/>
                  </a:lnTo>
                  <a:lnTo>
                    <a:pt x="27" y="12"/>
                  </a:lnTo>
                  <a:lnTo>
                    <a:pt x="27" y="9"/>
                  </a:lnTo>
                  <a:lnTo>
                    <a:pt x="29" y="9"/>
                  </a:lnTo>
                  <a:lnTo>
                    <a:pt x="29" y="6"/>
                  </a:lnTo>
                  <a:lnTo>
                    <a:pt x="32" y="6"/>
                  </a:lnTo>
                  <a:lnTo>
                    <a:pt x="32" y="3"/>
                  </a:lnTo>
                  <a:lnTo>
                    <a:pt x="35" y="3"/>
                  </a:lnTo>
                  <a:lnTo>
                    <a:pt x="35" y="0"/>
                  </a:lnTo>
                </a:path>
              </a:pathLst>
            </a:custGeom>
            <a:noFill/>
            <a:ln w="12700" cap="rnd" cmpd="sng">
              <a:solidFill>
                <a:srgbClr val="000000"/>
              </a:solidFill>
              <a:prstDash val="solid"/>
              <a:round/>
              <a:headEnd type="none" w="med" len="med"/>
              <a:tailEnd type="none" w="med" len="med"/>
            </a:ln>
          </p:spPr>
          <p:txBody>
            <a:bodyPr/>
            <a:lstStyle/>
            <a:p>
              <a:endParaRPr lang="en-US"/>
            </a:p>
          </p:txBody>
        </p:sp>
        <p:sp>
          <p:nvSpPr>
            <p:cNvPr id="12555" name="Freeform 265"/>
            <p:cNvSpPr>
              <a:spLocks/>
            </p:cNvSpPr>
            <p:nvPr/>
          </p:nvSpPr>
          <p:spPr bwMode="auto">
            <a:xfrm>
              <a:off x="2897" y="2470"/>
              <a:ext cx="29" cy="16"/>
            </a:xfrm>
            <a:custGeom>
              <a:avLst/>
              <a:gdLst>
                <a:gd name="T0" fmla="*/ 0 w 29"/>
                <a:gd name="T1" fmla="*/ 0 h 16"/>
                <a:gd name="T2" fmla="*/ 0 w 29"/>
                <a:gd name="T3" fmla="*/ 3 h 16"/>
                <a:gd name="T4" fmla="*/ 0 w 29"/>
                <a:gd name="T5" fmla="*/ 6 h 16"/>
                <a:gd name="T6" fmla="*/ 2 w 29"/>
                <a:gd name="T7" fmla="*/ 6 h 16"/>
                <a:gd name="T8" fmla="*/ 2 w 29"/>
                <a:gd name="T9" fmla="*/ 9 h 16"/>
                <a:gd name="T10" fmla="*/ 2 w 29"/>
                <a:gd name="T11" fmla="*/ 12 h 16"/>
                <a:gd name="T12" fmla="*/ 5 w 29"/>
                <a:gd name="T13" fmla="*/ 12 h 16"/>
                <a:gd name="T14" fmla="*/ 5 w 29"/>
                <a:gd name="T15" fmla="*/ 15 h 16"/>
                <a:gd name="T16" fmla="*/ 8 w 29"/>
                <a:gd name="T17" fmla="*/ 15 h 16"/>
                <a:gd name="T18" fmla="*/ 11 w 29"/>
                <a:gd name="T19" fmla="*/ 15 h 16"/>
                <a:gd name="T20" fmla="*/ 14 w 29"/>
                <a:gd name="T21" fmla="*/ 15 h 16"/>
                <a:gd name="T22" fmla="*/ 17 w 29"/>
                <a:gd name="T23" fmla="*/ 15 h 16"/>
                <a:gd name="T24" fmla="*/ 17 w 29"/>
                <a:gd name="T25" fmla="*/ 12 h 16"/>
                <a:gd name="T26" fmla="*/ 20 w 29"/>
                <a:gd name="T27" fmla="*/ 12 h 16"/>
                <a:gd name="T28" fmla="*/ 20 w 29"/>
                <a:gd name="T29" fmla="*/ 9 h 16"/>
                <a:gd name="T30" fmla="*/ 22 w 29"/>
                <a:gd name="T31" fmla="*/ 9 h 16"/>
                <a:gd name="T32" fmla="*/ 22 w 29"/>
                <a:gd name="T33" fmla="*/ 6 h 16"/>
                <a:gd name="T34" fmla="*/ 25 w 29"/>
                <a:gd name="T35" fmla="*/ 3 h 16"/>
                <a:gd name="T36" fmla="*/ 28 w 29"/>
                <a:gd name="T37" fmla="*/ 3 h 16"/>
                <a:gd name="T38" fmla="*/ 28 w 29"/>
                <a:gd name="T39" fmla="*/ 0 h 1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29"/>
                <a:gd name="T61" fmla="*/ 0 h 16"/>
                <a:gd name="T62" fmla="*/ 29 w 29"/>
                <a:gd name="T63" fmla="*/ 16 h 1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29" h="16">
                  <a:moveTo>
                    <a:pt x="0" y="0"/>
                  </a:moveTo>
                  <a:lnTo>
                    <a:pt x="0" y="3"/>
                  </a:lnTo>
                  <a:lnTo>
                    <a:pt x="0" y="6"/>
                  </a:lnTo>
                  <a:lnTo>
                    <a:pt x="2" y="6"/>
                  </a:lnTo>
                  <a:lnTo>
                    <a:pt x="2" y="9"/>
                  </a:lnTo>
                  <a:lnTo>
                    <a:pt x="2" y="12"/>
                  </a:lnTo>
                  <a:lnTo>
                    <a:pt x="5" y="12"/>
                  </a:lnTo>
                  <a:lnTo>
                    <a:pt x="5" y="15"/>
                  </a:lnTo>
                  <a:lnTo>
                    <a:pt x="8" y="15"/>
                  </a:lnTo>
                  <a:lnTo>
                    <a:pt x="11" y="15"/>
                  </a:lnTo>
                  <a:lnTo>
                    <a:pt x="14" y="15"/>
                  </a:lnTo>
                  <a:lnTo>
                    <a:pt x="17" y="15"/>
                  </a:lnTo>
                  <a:lnTo>
                    <a:pt x="17" y="12"/>
                  </a:lnTo>
                  <a:lnTo>
                    <a:pt x="20" y="12"/>
                  </a:lnTo>
                  <a:lnTo>
                    <a:pt x="20" y="9"/>
                  </a:lnTo>
                  <a:lnTo>
                    <a:pt x="22" y="9"/>
                  </a:lnTo>
                  <a:lnTo>
                    <a:pt x="22" y="6"/>
                  </a:lnTo>
                  <a:lnTo>
                    <a:pt x="25" y="3"/>
                  </a:lnTo>
                  <a:lnTo>
                    <a:pt x="28" y="3"/>
                  </a:lnTo>
                  <a:lnTo>
                    <a:pt x="28" y="0"/>
                  </a:lnTo>
                </a:path>
              </a:pathLst>
            </a:custGeom>
            <a:noFill/>
            <a:ln w="12700" cap="rnd" cmpd="sng">
              <a:solidFill>
                <a:srgbClr val="000000"/>
              </a:solidFill>
              <a:prstDash val="solid"/>
              <a:round/>
              <a:headEnd type="none" w="med" len="med"/>
              <a:tailEnd type="none" w="med" len="med"/>
            </a:ln>
          </p:spPr>
          <p:txBody>
            <a:bodyPr/>
            <a:lstStyle/>
            <a:p>
              <a:endParaRPr lang="en-US"/>
            </a:p>
          </p:txBody>
        </p:sp>
        <p:sp>
          <p:nvSpPr>
            <p:cNvPr id="12556" name="Freeform 266"/>
            <p:cNvSpPr>
              <a:spLocks/>
            </p:cNvSpPr>
            <p:nvPr/>
          </p:nvSpPr>
          <p:spPr bwMode="auto">
            <a:xfrm>
              <a:off x="3992" y="3372"/>
              <a:ext cx="95" cy="101"/>
            </a:xfrm>
            <a:custGeom>
              <a:avLst/>
              <a:gdLst>
                <a:gd name="T0" fmla="*/ 94 w 95"/>
                <a:gd name="T1" fmla="*/ 63 h 101"/>
                <a:gd name="T2" fmla="*/ 94 w 95"/>
                <a:gd name="T3" fmla="*/ 68 h 101"/>
                <a:gd name="T4" fmla="*/ 91 w 95"/>
                <a:gd name="T5" fmla="*/ 74 h 101"/>
                <a:gd name="T6" fmla="*/ 89 w 95"/>
                <a:gd name="T7" fmla="*/ 79 h 101"/>
                <a:gd name="T8" fmla="*/ 86 w 95"/>
                <a:gd name="T9" fmla="*/ 86 h 101"/>
                <a:gd name="T10" fmla="*/ 80 w 95"/>
                <a:gd name="T11" fmla="*/ 91 h 101"/>
                <a:gd name="T12" fmla="*/ 74 w 95"/>
                <a:gd name="T13" fmla="*/ 94 h 101"/>
                <a:gd name="T14" fmla="*/ 69 w 95"/>
                <a:gd name="T15" fmla="*/ 97 h 101"/>
                <a:gd name="T16" fmla="*/ 63 w 95"/>
                <a:gd name="T17" fmla="*/ 97 h 101"/>
                <a:gd name="T18" fmla="*/ 60 w 95"/>
                <a:gd name="T19" fmla="*/ 100 h 101"/>
                <a:gd name="T20" fmla="*/ 54 w 95"/>
                <a:gd name="T21" fmla="*/ 100 h 101"/>
                <a:gd name="T22" fmla="*/ 49 w 95"/>
                <a:gd name="T23" fmla="*/ 100 h 101"/>
                <a:gd name="T24" fmla="*/ 43 w 95"/>
                <a:gd name="T25" fmla="*/ 100 h 101"/>
                <a:gd name="T26" fmla="*/ 37 w 95"/>
                <a:gd name="T27" fmla="*/ 97 h 101"/>
                <a:gd name="T28" fmla="*/ 32 w 95"/>
                <a:gd name="T29" fmla="*/ 94 h 101"/>
                <a:gd name="T30" fmla="*/ 26 w 95"/>
                <a:gd name="T31" fmla="*/ 91 h 101"/>
                <a:gd name="T32" fmla="*/ 23 w 95"/>
                <a:gd name="T33" fmla="*/ 88 h 101"/>
                <a:gd name="T34" fmla="*/ 17 w 95"/>
                <a:gd name="T35" fmla="*/ 86 h 101"/>
                <a:gd name="T36" fmla="*/ 14 w 95"/>
                <a:gd name="T37" fmla="*/ 83 h 101"/>
                <a:gd name="T38" fmla="*/ 9 w 95"/>
                <a:gd name="T39" fmla="*/ 77 h 101"/>
                <a:gd name="T40" fmla="*/ 6 w 95"/>
                <a:gd name="T41" fmla="*/ 71 h 101"/>
                <a:gd name="T42" fmla="*/ 3 w 95"/>
                <a:gd name="T43" fmla="*/ 66 h 101"/>
                <a:gd name="T44" fmla="*/ 0 w 95"/>
                <a:gd name="T45" fmla="*/ 60 h 101"/>
                <a:gd name="T46" fmla="*/ 0 w 95"/>
                <a:gd name="T47" fmla="*/ 54 h 101"/>
                <a:gd name="T48" fmla="*/ 0 w 95"/>
                <a:gd name="T49" fmla="*/ 48 h 101"/>
                <a:gd name="T50" fmla="*/ 0 w 95"/>
                <a:gd name="T51" fmla="*/ 43 h 101"/>
                <a:gd name="T52" fmla="*/ 0 w 95"/>
                <a:gd name="T53" fmla="*/ 37 h 101"/>
                <a:gd name="T54" fmla="*/ 3 w 95"/>
                <a:gd name="T55" fmla="*/ 31 h 101"/>
                <a:gd name="T56" fmla="*/ 6 w 95"/>
                <a:gd name="T57" fmla="*/ 26 h 101"/>
                <a:gd name="T58" fmla="*/ 9 w 95"/>
                <a:gd name="T59" fmla="*/ 20 h 101"/>
                <a:gd name="T60" fmla="*/ 14 w 95"/>
                <a:gd name="T61" fmla="*/ 17 h 101"/>
                <a:gd name="T62" fmla="*/ 20 w 95"/>
                <a:gd name="T63" fmla="*/ 11 h 101"/>
                <a:gd name="T64" fmla="*/ 26 w 95"/>
                <a:gd name="T65" fmla="*/ 8 h 101"/>
                <a:gd name="T66" fmla="*/ 32 w 95"/>
                <a:gd name="T67" fmla="*/ 6 h 101"/>
                <a:gd name="T68" fmla="*/ 37 w 95"/>
                <a:gd name="T69" fmla="*/ 2 h 101"/>
                <a:gd name="T70" fmla="*/ 46 w 95"/>
                <a:gd name="T71" fmla="*/ 2 h 101"/>
                <a:gd name="T72" fmla="*/ 57 w 95"/>
                <a:gd name="T73" fmla="*/ 0 h 101"/>
                <a:gd name="T74" fmla="*/ 66 w 95"/>
                <a:gd name="T75" fmla="*/ 0 h 101"/>
                <a:gd name="T76" fmla="*/ 77 w 95"/>
                <a:gd name="T77" fmla="*/ 2 h 101"/>
                <a:gd name="T78" fmla="*/ 89 w 95"/>
                <a:gd name="T79" fmla="*/ 6 h 101"/>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95"/>
                <a:gd name="T121" fmla="*/ 0 h 101"/>
                <a:gd name="T122" fmla="*/ 95 w 95"/>
                <a:gd name="T123" fmla="*/ 101 h 101"/>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95" h="101">
                  <a:moveTo>
                    <a:pt x="94" y="60"/>
                  </a:moveTo>
                  <a:lnTo>
                    <a:pt x="94" y="63"/>
                  </a:lnTo>
                  <a:lnTo>
                    <a:pt x="94" y="66"/>
                  </a:lnTo>
                  <a:lnTo>
                    <a:pt x="94" y="68"/>
                  </a:lnTo>
                  <a:lnTo>
                    <a:pt x="91" y="71"/>
                  </a:lnTo>
                  <a:lnTo>
                    <a:pt x="91" y="74"/>
                  </a:lnTo>
                  <a:lnTo>
                    <a:pt x="91" y="77"/>
                  </a:lnTo>
                  <a:lnTo>
                    <a:pt x="89" y="79"/>
                  </a:lnTo>
                  <a:lnTo>
                    <a:pt x="86" y="83"/>
                  </a:lnTo>
                  <a:lnTo>
                    <a:pt x="86" y="86"/>
                  </a:lnTo>
                  <a:lnTo>
                    <a:pt x="83" y="88"/>
                  </a:lnTo>
                  <a:lnTo>
                    <a:pt x="80" y="91"/>
                  </a:lnTo>
                  <a:lnTo>
                    <a:pt x="77" y="91"/>
                  </a:lnTo>
                  <a:lnTo>
                    <a:pt x="74" y="94"/>
                  </a:lnTo>
                  <a:lnTo>
                    <a:pt x="72" y="94"/>
                  </a:lnTo>
                  <a:lnTo>
                    <a:pt x="69" y="97"/>
                  </a:lnTo>
                  <a:lnTo>
                    <a:pt x="66" y="97"/>
                  </a:lnTo>
                  <a:lnTo>
                    <a:pt x="63" y="97"/>
                  </a:lnTo>
                  <a:lnTo>
                    <a:pt x="63" y="100"/>
                  </a:lnTo>
                  <a:lnTo>
                    <a:pt x="60" y="100"/>
                  </a:lnTo>
                  <a:lnTo>
                    <a:pt x="57" y="100"/>
                  </a:lnTo>
                  <a:lnTo>
                    <a:pt x="54" y="100"/>
                  </a:lnTo>
                  <a:lnTo>
                    <a:pt x="52" y="100"/>
                  </a:lnTo>
                  <a:lnTo>
                    <a:pt x="49" y="100"/>
                  </a:lnTo>
                  <a:lnTo>
                    <a:pt x="46" y="100"/>
                  </a:lnTo>
                  <a:lnTo>
                    <a:pt x="43" y="100"/>
                  </a:lnTo>
                  <a:lnTo>
                    <a:pt x="40" y="97"/>
                  </a:lnTo>
                  <a:lnTo>
                    <a:pt x="37" y="97"/>
                  </a:lnTo>
                  <a:lnTo>
                    <a:pt x="34" y="97"/>
                  </a:lnTo>
                  <a:lnTo>
                    <a:pt x="32" y="94"/>
                  </a:lnTo>
                  <a:lnTo>
                    <a:pt x="29" y="94"/>
                  </a:lnTo>
                  <a:lnTo>
                    <a:pt x="26" y="91"/>
                  </a:lnTo>
                  <a:lnTo>
                    <a:pt x="23" y="91"/>
                  </a:lnTo>
                  <a:lnTo>
                    <a:pt x="23" y="88"/>
                  </a:lnTo>
                  <a:lnTo>
                    <a:pt x="20" y="88"/>
                  </a:lnTo>
                  <a:lnTo>
                    <a:pt x="17" y="86"/>
                  </a:lnTo>
                  <a:lnTo>
                    <a:pt x="14" y="86"/>
                  </a:lnTo>
                  <a:lnTo>
                    <a:pt x="14" y="83"/>
                  </a:lnTo>
                  <a:lnTo>
                    <a:pt x="12" y="79"/>
                  </a:lnTo>
                  <a:lnTo>
                    <a:pt x="9" y="77"/>
                  </a:lnTo>
                  <a:lnTo>
                    <a:pt x="6" y="74"/>
                  </a:lnTo>
                  <a:lnTo>
                    <a:pt x="6" y="71"/>
                  </a:lnTo>
                  <a:lnTo>
                    <a:pt x="3" y="68"/>
                  </a:lnTo>
                  <a:lnTo>
                    <a:pt x="3" y="66"/>
                  </a:lnTo>
                  <a:lnTo>
                    <a:pt x="0" y="63"/>
                  </a:lnTo>
                  <a:lnTo>
                    <a:pt x="0" y="60"/>
                  </a:lnTo>
                  <a:lnTo>
                    <a:pt x="0" y="57"/>
                  </a:lnTo>
                  <a:lnTo>
                    <a:pt x="0" y="54"/>
                  </a:lnTo>
                  <a:lnTo>
                    <a:pt x="0" y="51"/>
                  </a:lnTo>
                  <a:lnTo>
                    <a:pt x="0" y="48"/>
                  </a:lnTo>
                  <a:lnTo>
                    <a:pt x="0" y="46"/>
                  </a:lnTo>
                  <a:lnTo>
                    <a:pt x="0" y="43"/>
                  </a:lnTo>
                  <a:lnTo>
                    <a:pt x="0" y="40"/>
                  </a:lnTo>
                  <a:lnTo>
                    <a:pt x="0" y="37"/>
                  </a:lnTo>
                  <a:lnTo>
                    <a:pt x="0" y="34"/>
                  </a:lnTo>
                  <a:lnTo>
                    <a:pt x="3" y="31"/>
                  </a:lnTo>
                  <a:lnTo>
                    <a:pt x="6" y="28"/>
                  </a:lnTo>
                  <a:lnTo>
                    <a:pt x="6" y="26"/>
                  </a:lnTo>
                  <a:lnTo>
                    <a:pt x="9" y="22"/>
                  </a:lnTo>
                  <a:lnTo>
                    <a:pt x="9" y="20"/>
                  </a:lnTo>
                  <a:lnTo>
                    <a:pt x="12" y="20"/>
                  </a:lnTo>
                  <a:lnTo>
                    <a:pt x="14" y="17"/>
                  </a:lnTo>
                  <a:lnTo>
                    <a:pt x="17" y="14"/>
                  </a:lnTo>
                  <a:lnTo>
                    <a:pt x="20" y="11"/>
                  </a:lnTo>
                  <a:lnTo>
                    <a:pt x="23" y="11"/>
                  </a:lnTo>
                  <a:lnTo>
                    <a:pt x="26" y="8"/>
                  </a:lnTo>
                  <a:lnTo>
                    <a:pt x="29" y="8"/>
                  </a:lnTo>
                  <a:lnTo>
                    <a:pt x="32" y="6"/>
                  </a:lnTo>
                  <a:lnTo>
                    <a:pt x="34" y="6"/>
                  </a:lnTo>
                  <a:lnTo>
                    <a:pt x="37" y="2"/>
                  </a:lnTo>
                  <a:lnTo>
                    <a:pt x="43" y="2"/>
                  </a:lnTo>
                  <a:lnTo>
                    <a:pt x="46" y="2"/>
                  </a:lnTo>
                  <a:lnTo>
                    <a:pt x="52" y="2"/>
                  </a:lnTo>
                  <a:lnTo>
                    <a:pt x="57" y="0"/>
                  </a:lnTo>
                  <a:lnTo>
                    <a:pt x="60" y="0"/>
                  </a:lnTo>
                  <a:lnTo>
                    <a:pt x="66" y="0"/>
                  </a:lnTo>
                  <a:lnTo>
                    <a:pt x="72" y="2"/>
                  </a:lnTo>
                  <a:lnTo>
                    <a:pt x="77" y="2"/>
                  </a:lnTo>
                  <a:lnTo>
                    <a:pt x="83" y="2"/>
                  </a:lnTo>
                  <a:lnTo>
                    <a:pt x="89" y="6"/>
                  </a:lnTo>
                  <a:lnTo>
                    <a:pt x="94" y="6"/>
                  </a:lnTo>
                </a:path>
              </a:pathLst>
            </a:custGeom>
            <a:noFill/>
            <a:ln w="12700" cap="rnd" cmpd="sng">
              <a:solidFill>
                <a:srgbClr val="000000"/>
              </a:solidFill>
              <a:prstDash val="solid"/>
              <a:round/>
              <a:headEnd type="none" w="med" len="med"/>
              <a:tailEnd type="none" w="med" len="med"/>
            </a:ln>
          </p:spPr>
          <p:txBody>
            <a:bodyPr/>
            <a:lstStyle/>
            <a:p>
              <a:endParaRPr lang="en-US"/>
            </a:p>
          </p:txBody>
        </p:sp>
        <p:sp>
          <p:nvSpPr>
            <p:cNvPr id="12557" name="Freeform 267"/>
            <p:cNvSpPr>
              <a:spLocks/>
            </p:cNvSpPr>
            <p:nvPr/>
          </p:nvSpPr>
          <p:spPr bwMode="auto">
            <a:xfrm>
              <a:off x="4046" y="3378"/>
              <a:ext cx="49" cy="55"/>
            </a:xfrm>
            <a:custGeom>
              <a:avLst/>
              <a:gdLst>
                <a:gd name="T0" fmla="*/ 48 w 49"/>
                <a:gd name="T1" fmla="*/ 0 h 55"/>
                <a:gd name="T2" fmla="*/ 45 w 49"/>
                <a:gd name="T3" fmla="*/ 0 h 55"/>
                <a:gd name="T4" fmla="*/ 42 w 49"/>
                <a:gd name="T5" fmla="*/ 0 h 55"/>
                <a:gd name="T6" fmla="*/ 39 w 49"/>
                <a:gd name="T7" fmla="*/ 0 h 55"/>
                <a:gd name="T8" fmla="*/ 36 w 49"/>
                <a:gd name="T9" fmla="*/ 0 h 55"/>
                <a:gd name="T10" fmla="*/ 34 w 49"/>
                <a:gd name="T11" fmla="*/ 2 h 55"/>
                <a:gd name="T12" fmla="*/ 31 w 49"/>
                <a:gd name="T13" fmla="*/ 2 h 55"/>
                <a:gd name="T14" fmla="*/ 28 w 49"/>
                <a:gd name="T15" fmla="*/ 2 h 55"/>
                <a:gd name="T16" fmla="*/ 25 w 49"/>
                <a:gd name="T17" fmla="*/ 2 h 55"/>
                <a:gd name="T18" fmla="*/ 23 w 49"/>
                <a:gd name="T19" fmla="*/ 5 h 55"/>
                <a:gd name="T20" fmla="*/ 20 w 49"/>
                <a:gd name="T21" fmla="*/ 5 h 55"/>
                <a:gd name="T22" fmla="*/ 18 w 49"/>
                <a:gd name="T23" fmla="*/ 5 h 55"/>
                <a:gd name="T24" fmla="*/ 18 w 49"/>
                <a:gd name="T25" fmla="*/ 8 h 55"/>
                <a:gd name="T26" fmla="*/ 15 w 49"/>
                <a:gd name="T27" fmla="*/ 8 h 55"/>
                <a:gd name="T28" fmla="*/ 12 w 49"/>
                <a:gd name="T29" fmla="*/ 8 h 55"/>
                <a:gd name="T30" fmla="*/ 12 w 49"/>
                <a:gd name="T31" fmla="*/ 11 h 55"/>
                <a:gd name="T32" fmla="*/ 9 w 49"/>
                <a:gd name="T33" fmla="*/ 11 h 55"/>
                <a:gd name="T34" fmla="*/ 9 w 49"/>
                <a:gd name="T35" fmla="*/ 14 h 55"/>
                <a:gd name="T36" fmla="*/ 6 w 49"/>
                <a:gd name="T37" fmla="*/ 14 h 55"/>
                <a:gd name="T38" fmla="*/ 6 w 49"/>
                <a:gd name="T39" fmla="*/ 16 h 55"/>
                <a:gd name="T40" fmla="*/ 3 w 49"/>
                <a:gd name="T41" fmla="*/ 20 h 55"/>
                <a:gd name="T42" fmla="*/ 3 w 49"/>
                <a:gd name="T43" fmla="*/ 22 h 55"/>
                <a:gd name="T44" fmla="*/ 0 w 49"/>
                <a:gd name="T45" fmla="*/ 25 h 55"/>
                <a:gd name="T46" fmla="*/ 0 w 49"/>
                <a:gd name="T47" fmla="*/ 28 h 55"/>
                <a:gd name="T48" fmla="*/ 0 w 49"/>
                <a:gd name="T49" fmla="*/ 31 h 55"/>
                <a:gd name="T50" fmla="*/ 0 w 49"/>
                <a:gd name="T51" fmla="*/ 34 h 55"/>
                <a:gd name="T52" fmla="*/ 3 w 49"/>
                <a:gd name="T53" fmla="*/ 37 h 55"/>
                <a:gd name="T54" fmla="*/ 3 w 49"/>
                <a:gd name="T55" fmla="*/ 40 h 55"/>
                <a:gd name="T56" fmla="*/ 6 w 49"/>
                <a:gd name="T57" fmla="*/ 40 h 55"/>
                <a:gd name="T58" fmla="*/ 6 w 49"/>
                <a:gd name="T59" fmla="*/ 42 h 55"/>
                <a:gd name="T60" fmla="*/ 9 w 49"/>
                <a:gd name="T61" fmla="*/ 45 h 55"/>
                <a:gd name="T62" fmla="*/ 12 w 49"/>
                <a:gd name="T63" fmla="*/ 45 h 55"/>
                <a:gd name="T64" fmla="*/ 12 w 49"/>
                <a:gd name="T65" fmla="*/ 48 h 55"/>
                <a:gd name="T66" fmla="*/ 15 w 49"/>
                <a:gd name="T67" fmla="*/ 48 h 55"/>
                <a:gd name="T68" fmla="*/ 18 w 49"/>
                <a:gd name="T69" fmla="*/ 48 h 55"/>
                <a:gd name="T70" fmla="*/ 18 w 49"/>
                <a:gd name="T71" fmla="*/ 51 h 55"/>
                <a:gd name="T72" fmla="*/ 20 w 49"/>
                <a:gd name="T73" fmla="*/ 51 h 55"/>
                <a:gd name="T74" fmla="*/ 23 w 49"/>
                <a:gd name="T75" fmla="*/ 51 h 55"/>
                <a:gd name="T76" fmla="*/ 25 w 49"/>
                <a:gd name="T77" fmla="*/ 54 h 55"/>
                <a:gd name="T78" fmla="*/ 28 w 49"/>
                <a:gd name="T79" fmla="*/ 54 h 55"/>
                <a:gd name="T80" fmla="*/ 31 w 49"/>
                <a:gd name="T81" fmla="*/ 54 h 55"/>
                <a:gd name="T82" fmla="*/ 34 w 49"/>
                <a:gd name="T83" fmla="*/ 54 h 55"/>
                <a:gd name="T84" fmla="*/ 36 w 49"/>
                <a:gd name="T85" fmla="*/ 54 h 55"/>
                <a:gd name="T86" fmla="*/ 39 w 49"/>
                <a:gd name="T87" fmla="*/ 54 h 55"/>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49"/>
                <a:gd name="T133" fmla="*/ 0 h 55"/>
                <a:gd name="T134" fmla="*/ 49 w 49"/>
                <a:gd name="T135" fmla="*/ 55 h 55"/>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49" h="55">
                  <a:moveTo>
                    <a:pt x="48" y="0"/>
                  </a:moveTo>
                  <a:lnTo>
                    <a:pt x="45" y="0"/>
                  </a:lnTo>
                  <a:lnTo>
                    <a:pt x="42" y="0"/>
                  </a:lnTo>
                  <a:lnTo>
                    <a:pt x="39" y="0"/>
                  </a:lnTo>
                  <a:lnTo>
                    <a:pt x="36" y="0"/>
                  </a:lnTo>
                  <a:lnTo>
                    <a:pt x="34" y="2"/>
                  </a:lnTo>
                  <a:lnTo>
                    <a:pt x="31" y="2"/>
                  </a:lnTo>
                  <a:lnTo>
                    <a:pt x="28" y="2"/>
                  </a:lnTo>
                  <a:lnTo>
                    <a:pt x="25" y="2"/>
                  </a:lnTo>
                  <a:lnTo>
                    <a:pt x="23" y="5"/>
                  </a:lnTo>
                  <a:lnTo>
                    <a:pt x="20" y="5"/>
                  </a:lnTo>
                  <a:lnTo>
                    <a:pt x="18" y="5"/>
                  </a:lnTo>
                  <a:lnTo>
                    <a:pt x="18" y="8"/>
                  </a:lnTo>
                  <a:lnTo>
                    <a:pt x="15" y="8"/>
                  </a:lnTo>
                  <a:lnTo>
                    <a:pt x="12" y="8"/>
                  </a:lnTo>
                  <a:lnTo>
                    <a:pt x="12" y="11"/>
                  </a:lnTo>
                  <a:lnTo>
                    <a:pt x="9" y="11"/>
                  </a:lnTo>
                  <a:lnTo>
                    <a:pt x="9" y="14"/>
                  </a:lnTo>
                  <a:lnTo>
                    <a:pt x="6" y="14"/>
                  </a:lnTo>
                  <a:lnTo>
                    <a:pt x="6" y="16"/>
                  </a:lnTo>
                  <a:lnTo>
                    <a:pt x="3" y="20"/>
                  </a:lnTo>
                  <a:lnTo>
                    <a:pt x="3" y="22"/>
                  </a:lnTo>
                  <a:lnTo>
                    <a:pt x="0" y="25"/>
                  </a:lnTo>
                  <a:lnTo>
                    <a:pt x="0" y="28"/>
                  </a:lnTo>
                  <a:lnTo>
                    <a:pt x="0" y="31"/>
                  </a:lnTo>
                  <a:lnTo>
                    <a:pt x="0" y="34"/>
                  </a:lnTo>
                  <a:lnTo>
                    <a:pt x="3" y="37"/>
                  </a:lnTo>
                  <a:lnTo>
                    <a:pt x="3" y="40"/>
                  </a:lnTo>
                  <a:lnTo>
                    <a:pt x="6" y="40"/>
                  </a:lnTo>
                  <a:lnTo>
                    <a:pt x="6" y="42"/>
                  </a:lnTo>
                  <a:lnTo>
                    <a:pt x="9" y="45"/>
                  </a:lnTo>
                  <a:lnTo>
                    <a:pt x="12" y="45"/>
                  </a:lnTo>
                  <a:lnTo>
                    <a:pt x="12" y="48"/>
                  </a:lnTo>
                  <a:lnTo>
                    <a:pt x="15" y="48"/>
                  </a:lnTo>
                  <a:lnTo>
                    <a:pt x="18" y="48"/>
                  </a:lnTo>
                  <a:lnTo>
                    <a:pt x="18" y="51"/>
                  </a:lnTo>
                  <a:lnTo>
                    <a:pt x="20" y="51"/>
                  </a:lnTo>
                  <a:lnTo>
                    <a:pt x="23" y="51"/>
                  </a:lnTo>
                  <a:lnTo>
                    <a:pt x="25" y="54"/>
                  </a:lnTo>
                  <a:lnTo>
                    <a:pt x="28" y="54"/>
                  </a:lnTo>
                  <a:lnTo>
                    <a:pt x="31" y="54"/>
                  </a:lnTo>
                  <a:lnTo>
                    <a:pt x="34" y="54"/>
                  </a:lnTo>
                  <a:lnTo>
                    <a:pt x="36" y="54"/>
                  </a:lnTo>
                  <a:lnTo>
                    <a:pt x="39" y="54"/>
                  </a:lnTo>
                </a:path>
              </a:pathLst>
            </a:custGeom>
            <a:noFill/>
            <a:ln w="12700" cap="rnd" cmpd="sng">
              <a:solidFill>
                <a:srgbClr val="000000"/>
              </a:solidFill>
              <a:prstDash val="solid"/>
              <a:round/>
              <a:headEnd type="none" w="med" len="med"/>
              <a:tailEnd type="none" w="med" len="med"/>
            </a:ln>
          </p:spPr>
          <p:txBody>
            <a:bodyPr/>
            <a:lstStyle/>
            <a:p>
              <a:endParaRPr lang="en-US"/>
            </a:p>
          </p:txBody>
        </p:sp>
        <p:sp>
          <p:nvSpPr>
            <p:cNvPr id="12558" name="Rectangle 268"/>
            <p:cNvSpPr>
              <a:spLocks noChangeArrowheads="1"/>
            </p:cNvSpPr>
            <p:nvPr/>
          </p:nvSpPr>
          <p:spPr bwMode="auto">
            <a:xfrm>
              <a:off x="3154" y="2333"/>
              <a:ext cx="346" cy="221"/>
            </a:xfrm>
            <a:prstGeom prst="rect">
              <a:avLst/>
            </a:prstGeom>
            <a:noFill/>
            <a:ln w="12700">
              <a:noFill/>
              <a:miter lim="800000"/>
              <a:headEnd/>
              <a:tailEnd/>
            </a:ln>
          </p:spPr>
          <p:txBody>
            <a:bodyPr wrap="none" lIns="90462" tIns="44437" rIns="90462" bIns="44437">
              <a:spAutoFit/>
            </a:bodyPr>
            <a:lstStyle/>
            <a:p>
              <a:pPr algn="l"/>
              <a:r>
                <a:rPr lang="en-US" sz="1300">
                  <a:solidFill>
                    <a:srgbClr val="009900"/>
                  </a:solidFill>
                  <a:latin typeface="Arial Narrow" pitchFamily="34" charset="0"/>
                </a:rPr>
                <a:t>MSSS</a:t>
              </a:r>
            </a:p>
          </p:txBody>
        </p:sp>
        <p:sp>
          <p:nvSpPr>
            <p:cNvPr id="12559" name="Rectangle 269"/>
            <p:cNvSpPr>
              <a:spLocks noChangeArrowheads="1"/>
            </p:cNvSpPr>
            <p:nvPr/>
          </p:nvSpPr>
          <p:spPr bwMode="auto">
            <a:xfrm>
              <a:off x="3152" y="2438"/>
              <a:ext cx="319" cy="221"/>
            </a:xfrm>
            <a:prstGeom prst="rect">
              <a:avLst/>
            </a:prstGeom>
            <a:noFill/>
            <a:ln w="12700">
              <a:noFill/>
              <a:miter lim="800000"/>
              <a:headEnd/>
              <a:tailEnd/>
            </a:ln>
          </p:spPr>
          <p:txBody>
            <a:bodyPr wrap="none" lIns="90462" tIns="44437" rIns="90462" bIns="44437">
              <a:spAutoFit/>
            </a:bodyPr>
            <a:lstStyle/>
            <a:p>
              <a:pPr algn="l"/>
              <a:r>
                <a:rPr lang="en-US" sz="1300">
                  <a:solidFill>
                    <a:srgbClr val="009900"/>
                  </a:solidFill>
                  <a:latin typeface="Arial Narrow" pitchFamily="34" charset="0"/>
                </a:rPr>
                <a:t>Bldg.</a:t>
              </a:r>
            </a:p>
          </p:txBody>
        </p:sp>
        <p:sp>
          <p:nvSpPr>
            <p:cNvPr id="12560" name="Freeform 270"/>
            <p:cNvSpPr>
              <a:spLocks/>
            </p:cNvSpPr>
            <p:nvPr/>
          </p:nvSpPr>
          <p:spPr bwMode="auto">
            <a:xfrm>
              <a:off x="3018" y="2907"/>
              <a:ext cx="995" cy="561"/>
            </a:xfrm>
            <a:custGeom>
              <a:avLst/>
              <a:gdLst>
                <a:gd name="T0" fmla="*/ 994 w 995"/>
                <a:gd name="T1" fmla="*/ 471 h 561"/>
                <a:gd name="T2" fmla="*/ 965 w 995"/>
                <a:gd name="T3" fmla="*/ 523 h 561"/>
                <a:gd name="T4" fmla="*/ 847 w 995"/>
                <a:gd name="T5" fmla="*/ 523 h 561"/>
                <a:gd name="T6" fmla="*/ 849 w 995"/>
                <a:gd name="T7" fmla="*/ 560 h 561"/>
                <a:gd name="T8" fmla="*/ 711 w 995"/>
                <a:gd name="T9" fmla="*/ 560 h 561"/>
                <a:gd name="T10" fmla="*/ 711 w 995"/>
                <a:gd name="T11" fmla="*/ 520 h 561"/>
                <a:gd name="T12" fmla="*/ 0 w 995"/>
                <a:gd name="T13" fmla="*/ 520 h 561"/>
                <a:gd name="T14" fmla="*/ 0 w 995"/>
                <a:gd name="T15" fmla="*/ 0 h 561"/>
                <a:gd name="T16" fmla="*/ 50 w 995"/>
                <a:gd name="T17" fmla="*/ 3 h 561"/>
                <a:gd name="T18" fmla="*/ 42 w 995"/>
                <a:gd name="T19" fmla="*/ 471 h 561"/>
                <a:gd name="T20" fmla="*/ 711 w 995"/>
                <a:gd name="T21" fmla="*/ 471 h 561"/>
                <a:gd name="T22" fmla="*/ 711 w 995"/>
                <a:gd name="T23" fmla="*/ 428 h 561"/>
                <a:gd name="T24" fmla="*/ 847 w 995"/>
                <a:gd name="T25" fmla="*/ 428 h 561"/>
                <a:gd name="T26" fmla="*/ 847 w 995"/>
                <a:gd name="T27" fmla="*/ 469 h 561"/>
                <a:gd name="T28" fmla="*/ 994 w 995"/>
                <a:gd name="T29" fmla="*/ 469 h 561"/>
                <a:gd name="T30" fmla="*/ 994 w 995"/>
                <a:gd name="T31" fmla="*/ 471 h 561"/>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995"/>
                <a:gd name="T49" fmla="*/ 0 h 561"/>
                <a:gd name="T50" fmla="*/ 995 w 995"/>
                <a:gd name="T51" fmla="*/ 561 h 561"/>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995" h="561">
                  <a:moveTo>
                    <a:pt x="994" y="471"/>
                  </a:moveTo>
                  <a:lnTo>
                    <a:pt x="965" y="523"/>
                  </a:lnTo>
                  <a:lnTo>
                    <a:pt x="847" y="523"/>
                  </a:lnTo>
                  <a:lnTo>
                    <a:pt x="849" y="560"/>
                  </a:lnTo>
                  <a:lnTo>
                    <a:pt x="711" y="560"/>
                  </a:lnTo>
                  <a:lnTo>
                    <a:pt x="711" y="520"/>
                  </a:lnTo>
                  <a:lnTo>
                    <a:pt x="0" y="520"/>
                  </a:lnTo>
                  <a:lnTo>
                    <a:pt x="0" y="0"/>
                  </a:lnTo>
                  <a:lnTo>
                    <a:pt x="50" y="3"/>
                  </a:lnTo>
                  <a:lnTo>
                    <a:pt x="42" y="471"/>
                  </a:lnTo>
                  <a:lnTo>
                    <a:pt x="711" y="471"/>
                  </a:lnTo>
                  <a:lnTo>
                    <a:pt x="711" y="428"/>
                  </a:lnTo>
                  <a:lnTo>
                    <a:pt x="847" y="428"/>
                  </a:lnTo>
                  <a:lnTo>
                    <a:pt x="847" y="469"/>
                  </a:lnTo>
                  <a:lnTo>
                    <a:pt x="994" y="469"/>
                  </a:lnTo>
                  <a:lnTo>
                    <a:pt x="994" y="471"/>
                  </a:lnTo>
                </a:path>
              </a:pathLst>
            </a:custGeom>
            <a:solidFill>
              <a:srgbClr val="3FFFFF"/>
            </a:solidFill>
            <a:ln w="12700" cap="rnd" cmpd="sng">
              <a:noFill/>
              <a:prstDash val="solid"/>
              <a:round/>
              <a:headEnd type="none" w="med" len="med"/>
              <a:tailEnd type="none" w="med" len="med"/>
            </a:ln>
          </p:spPr>
          <p:txBody>
            <a:bodyPr/>
            <a:lstStyle/>
            <a:p>
              <a:endParaRPr lang="en-US"/>
            </a:p>
          </p:txBody>
        </p:sp>
        <p:sp>
          <p:nvSpPr>
            <p:cNvPr id="12561" name="Freeform 271"/>
            <p:cNvSpPr>
              <a:spLocks/>
            </p:cNvSpPr>
            <p:nvPr/>
          </p:nvSpPr>
          <p:spPr bwMode="auto">
            <a:xfrm>
              <a:off x="3381" y="2022"/>
              <a:ext cx="61" cy="48"/>
            </a:xfrm>
            <a:custGeom>
              <a:avLst/>
              <a:gdLst>
                <a:gd name="T0" fmla="*/ 31 w 61"/>
                <a:gd name="T1" fmla="*/ 0 h 48"/>
                <a:gd name="T2" fmla="*/ 0 w 61"/>
                <a:gd name="T3" fmla="*/ 47 h 48"/>
                <a:gd name="T4" fmla="*/ 60 w 61"/>
                <a:gd name="T5" fmla="*/ 47 h 48"/>
                <a:gd name="T6" fmla="*/ 31 w 61"/>
                <a:gd name="T7" fmla="*/ 0 h 48"/>
                <a:gd name="T8" fmla="*/ 0 60000 65536"/>
                <a:gd name="T9" fmla="*/ 0 60000 65536"/>
                <a:gd name="T10" fmla="*/ 0 60000 65536"/>
                <a:gd name="T11" fmla="*/ 0 60000 65536"/>
                <a:gd name="T12" fmla="*/ 0 w 61"/>
                <a:gd name="T13" fmla="*/ 0 h 48"/>
                <a:gd name="T14" fmla="*/ 61 w 61"/>
                <a:gd name="T15" fmla="*/ 48 h 48"/>
              </a:gdLst>
              <a:ahLst/>
              <a:cxnLst>
                <a:cxn ang="T8">
                  <a:pos x="T0" y="T1"/>
                </a:cxn>
                <a:cxn ang="T9">
                  <a:pos x="T2" y="T3"/>
                </a:cxn>
                <a:cxn ang="T10">
                  <a:pos x="T4" y="T5"/>
                </a:cxn>
                <a:cxn ang="T11">
                  <a:pos x="T6" y="T7"/>
                </a:cxn>
              </a:cxnLst>
              <a:rect l="T12" t="T13" r="T14" b="T15"/>
              <a:pathLst>
                <a:path w="61" h="48">
                  <a:moveTo>
                    <a:pt x="31" y="0"/>
                  </a:moveTo>
                  <a:lnTo>
                    <a:pt x="0" y="47"/>
                  </a:lnTo>
                  <a:lnTo>
                    <a:pt x="60" y="47"/>
                  </a:lnTo>
                  <a:lnTo>
                    <a:pt x="31" y="0"/>
                  </a:lnTo>
                </a:path>
              </a:pathLst>
            </a:custGeom>
            <a:solidFill>
              <a:srgbClr val="FFFFFF"/>
            </a:solidFill>
            <a:ln w="12700" cap="rnd" cmpd="sng">
              <a:noFill/>
              <a:prstDash val="solid"/>
              <a:round/>
              <a:headEnd type="none" w="med" len="med"/>
              <a:tailEnd type="none" w="med" len="med"/>
            </a:ln>
          </p:spPr>
          <p:txBody>
            <a:bodyPr/>
            <a:lstStyle/>
            <a:p>
              <a:endParaRPr lang="en-US"/>
            </a:p>
          </p:txBody>
        </p:sp>
        <p:sp>
          <p:nvSpPr>
            <p:cNvPr id="12562" name="Freeform 272"/>
            <p:cNvSpPr>
              <a:spLocks/>
            </p:cNvSpPr>
            <p:nvPr/>
          </p:nvSpPr>
          <p:spPr bwMode="auto">
            <a:xfrm>
              <a:off x="3377" y="1971"/>
              <a:ext cx="65" cy="43"/>
            </a:xfrm>
            <a:custGeom>
              <a:avLst/>
              <a:gdLst>
                <a:gd name="T0" fmla="*/ 33 w 65"/>
                <a:gd name="T1" fmla="*/ 42 h 43"/>
                <a:gd name="T2" fmla="*/ 0 w 65"/>
                <a:gd name="T3" fmla="*/ 0 h 43"/>
                <a:gd name="T4" fmla="*/ 64 w 65"/>
                <a:gd name="T5" fmla="*/ 0 h 43"/>
                <a:gd name="T6" fmla="*/ 33 w 65"/>
                <a:gd name="T7" fmla="*/ 42 h 43"/>
                <a:gd name="T8" fmla="*/ 0 60000 65536"/>
                <a:gd name="T9" fmla="*/ 0 60000 65536"/>
                <a:gd name="T10" fmla="*/ 0 60000 65536"/>
                <a:gd name="T11" fmla="*/ 0 60000 65536"/>
                <a:gd name="T12" fmla="*/ 0 w 65"/>
                <a:gd name="T13" fmla="*/ 0 h 43"/>
                <a:gd name="T14" fmla="*/ 65 w 65"/>
                <a:gd name="T15" fmla="*/ 43 h 43"/>
              </a:gdLst>
              <a:ahLst/>
              <a:cxnLst>
                <a:cxn ang="T8">
                  <a:pos x="T0" y="T1"/>
                </a:cxn>
                <a:cxn ang="T9">
                  <a:pos x="T2" y="T3"/>
                </a:cxn>
                <a:cxn ang="T10">
                  <a:pos x="T4" y="T5"/>
                </a:cxn>
                <a:cxn ang="T11">
                  <a:pos x="T6" y="T7"/>
                </a:cxn>
              </a:cxnLst>
              <a:rect l="T12" t="T13" r="T14" b="T15"/>
              <a:pathLst>
                <a:path w="65" h="43">
                  <a:moveTo>
                    <a:pt x="33" y="42"/>
                  </a:moveTo>
                  <a:lnTo>
                    <a:pt x="0" y="0"/>
                  </a:lnTo>
                  <a:lnTo>
                    <a:pt x="64" y="0"/>
                  </a:lnTo>
                  <a:lnTo>
                    <a:pt x="33" y="42"/>
                  </a:lnTo>
                </a:path>
              </a:pathLst>
            </a:custGeom>
            <a:solidFill>
              <a:srgbClr val="FFFFFF"/>
            </a:solidFill>
            <a:ln w="12700" cap="rnd" cmpd="sng">
              <a:noFill/>
              <a:prstDash val="solid"/>
              <a:round/>
              <a:headEnd type="none" w="med" len="med"/>
              <a:tailEnd type="none" w="med" len="med"/>
            </a:ln>
          </p:spPr>
          <p:txBody>
            <a:bodyPr/>
            <a:lstStyle/>
            <a:p>
              <a:endParaRPr lang="en-US"/>
            </a:p>
          </p:txBody>
        </p:sp>
        <p:sp>
          <p:nvSpPr>
            <p:cNvPr id="12563" name="Rectangle 273"/>
            <p:cNvSpPr>
              <a:spLocks noChangeArrowheads="1"/>
            </p:cNvSpPr>
            <p:nvPr/>
          </p:nvSpPr>
          <p:spPr bwMode="auto">
            <a:xfrm>
              <a:off x="3332" y="1885"/>
              <a:ext cx="212" cy="140"/>
            </a:xfrm>
            <a:prstGeom prst="rect">
              <a:avLst/>
            </a:prstGeom>
            <a:noFill/>
            <a:ln w="12700">
              <a:noFill/>
              <a:miter lim="800000"/>
              <a:headEnd/>
              <a:tailEnd/>
            </a:ln>
          </p:spPr>
          <p:txBody>
            <a:bodyPr wrap="none" lIns="90462" tIns="44437" rIns="90462" bIns="44437">
              <a:spAutoFit/>
            </a:bodyPr>
            <a:lstStyle/>
            <a:p>
              <a:r>
                <a:rPr lang="en-US" sz="600">
                  <a:solidFill>
                    <a:srgbClr val="000000"/>
                  </a:solidFill>
                  <a:latin typeface="Arial Narrow" pitchFamily="34" charset="0"/>
                </a:rPr>
                <a:t>ADVs</a:t>
              </a:r>
            </a:p>
          </p:txBody>
        </p:sp>
        <p:sp>
          <p:nvSpPr>
            <p:cNvPr id="12564" name="Line 274"/>
            <p:cNvSpPr>
              <a:spLocks noChangeShapeType="1"/>
            </p:cNvSpPr>
            <p:nvPr/>
          </p:nvSpPr>
          <p:spPr bwMode="auto">
            <a:xfrm>
              <a:off x="3513" y="2219"/>
              <a:ext cx="45" cy="20"/>
            </a:xfrm>
            <a:prstGeom prst="line">
              <a:avLst/>
            </a:prstGeom>
            <a:noFill/>
            <a:ln w="12700">
              <a:noFill/>
              <a:round/>
              <a:headEnd/>
              <a:tailEnd/>
            </a:ln>
          </p:spPr>
          <p:txBody>
            <a:bodyPr wrap="none" anchor="ctr"/>
            <a:lstStyle/>
            <a:p>
              <a:endParaRPr lang="en-US"/>
            </a:p>
          </p:txBody>
        </p:sp>
        <p:sp>
          <p:nvSpPr>
            <p:cNvPr id="12565" name="Freeform 275"/>
            <p:cNvSpPr>
              <a:spLocks/>
            </p:cNvSpPr>
            <p:nvPr/>
          </p:nvSpPr>
          <p:spPr bwMode="auto">
            <a:xfrm>
              <a:off x="3474" y="2174"/>
              <a:ext cx="97" cy="65"/>
            </a:xfrm>
            <a:custGeom>
              <a:avLst/>
              <a:gdLst>
                <a:gd name="T0" fmla="*/ 0 w 97"/>
                <a:gd name="T1" fmla="*/ 64 h 65"/>
                <a:gd name="T2" fmla="*/ 44 w 97"/>
                <a:gd name="T3" fmla="*/ 35 h 65"/>
                <a:gd name="T4" fmla="*/ 0 w 97"/>
                <a:gd name="T5" fmla="*/ 0 h 65"/>
                <a:gd name="T6" fmla="*/ 96 w 97"/>
                <a:gd name="T7" fmla="*/ 4 h 65"/>
                <a:gd name="T8" fmla="*/ 44 w 97"/>
                <a:gd name="T9" fmla="*/ 35 h 65"/>
                <a:gd name="T10" fmla="*/ 96 w 97"/>
                <a:gd name="T11" fmla="*/ 64 h 65"/>
                <a:gd name="T12" fmla="*/ 0 w 97"/>
                <a:gd name="T13" fmla="*/ 64 h 65"/>
                <a:gd name="T14" fmla="*/ 0 60000 65536"/>
                <a:gd name="T15" fmla="*/ 0 60000 65536"/>
                <a:gd name="T16" fmla="*/ 0 60000 65536"/>
                <a:gd name="T17" fmla="*/ 0 60000 65536"/>
                <a:gd name="T18" fmla="*/ 0 60000 65536"/>
                <a:gd name="T19" fmla="*/ 0 60000 65536"/>
                <a:gd name="T20" fmla="*/ 0 60000 65536"/>
                <a:gd name="T21" fmla="*/ 0 w 97"/>
                <a:gd name="T22" fmla="*/ 0 h 65"/>
                <a:gd name="T23" fmla="*/ 97 w 97"/>
                <a:gd name="T24" fmla="*/ 65 h 6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97" h="65">
                  <a:moveTo>
                    <a:pt x="0" y="64"/>
                  </a:moveTo>
                  <a:lnTo>
                    <a:pt x="44" y="35"/>
                  </a:lnTo>
                  <a:lnTo>
                    <a:pt x="0" y="0"/>
                  </a:lnTo>
                  <a:lnTo>
                    <a:pt x="96" y="4"/>
                  </a:lnTo>
                  <a:lnTo>
                    <a:pt x="44" y="35"/>
                  </a:lnTo>
                  <a:lnTo>
                    <a:pt x="96" y="64"/>
                  </a:lnTo>
                  <a:lnTo>
                    <a:pt x="0" y="64"/>
                  </a:lnTo>
                </a:path>
              </a:pathLst>
            </a:custGeom>
            <a:solidFill>
              <a:srgbClr val="DFFFBF"/>
            </a:solidFill>
            <a:ln w="12700" cap="rnd" cmpd="sng">
              <a:noFill/>
              <a:prstDash val="solid"/>
              <a:round/>
              <a:headEnd type="none" w="med" len="med"/>
              <a:tailEnd type="none" w="med" len="med"/>
            </a:ln>
          </p:spPr>
          <p:txBody>
            <a:bodyPr/>
            <a:lstStyle/>
            <a:p>
              <a:endParaRPr lang="en-US"/>
            </a:p>
          </p:txBody>
        </p:sp>
        <p:sp>
          <p:nvSpPr>
            <p:cNvPr id="12566" name="Freeform 276"/>
            <p:cNvSpPr>
              <a:spLocks/>
            </p:cNvSpPr>
            <p:nvPr/>
          </p:nvSpPr>
          <p:spPr bwMode="auto">
            <a:xfrm>
              <a:off x="3464" y="2179"/>
              <a:ext cx="51" cy="70"/>
            </a:xfrm>
            <a:custGeom>
              <a:avLst/>
              <a:gdLst>
                <a:gd name="T0" fmla="*/ 50 w 51"/>
                <a:gd name="T1" fmla="*/ 35 h 70"/>
                <a:gd name="T2" fmla="*/ 0 w 51"/>
                <a:gd name="T3" fmla="*/ 0 h 70"/>
                <a:gd name="T4" fmla="*/ 0 w 51"/>
                <a:gd name="T5" fmla="*/ 69 h 70"/>
                <a:gd name="T6" fmla="*/ 50 w 51"/>
                <a:gd name="T7" fmla="*/ 35 h 70"/>
                <a:gd name="T8" fmla="*/ 0 60000 65536"/>
                <a:gd name="T9" fmla="*/ 0 60000 65536"/>
                <a:gd name="T10" fmla="*/ 0 60000 65536"/>
                <a:gd name="T11" fmla="*/ 0 60000 65536"/>
                <a:gd name="T12" fmla="*/ 0 w 51"/>
                <a:gd name="T13" fmla="*/ 0 h 70"/>
                <a:gd name="T14" fmla="*/ 51 w 51"/>
                <a:gd name="T15" fmla="*/ 70 h 70"/>
              </a:gdLst>
              <a:ahLst/>
              <a:cxnLst>
                <a:cxn ang="T8">
                  <a:pos x="T0" y="T1"/>
                </a:cxn>
                <a:cxn ang="T9">
                  <a:pos x="T2" y="T3"/>
                </a:cxn>
                <a:cxn ang="T10">
                  <a:pos x="T4" y="T5"/>
                </a:cxn>
                <a:cxn ang="T11">
                  <a:pos x="T6" y="T7"/>
                </a:cxn>
              </a:cxnLst>
              <a:rect l="T12" t="T13" r="T14" b="T15"/>
              <a:pathLst>
                <a:path w="51" h="70">
                  <a:moveTo>
                    <a:pt x="50" y="35"/>
                  </a:moveTo>
                  <a:lnTo>
                    <a:pt x="0" y="0"/>
                  </a:lnTo>
                  <a:lnTo>
                    <a:pt x="0" y="69"/>
                  </a:lnTo>
                  <a:lnTo>
                    <a:pt x="50" y="35"/>
                  </a:lnTo>
                </a:path>
              </a:pathLst>
            </a:custGeom>
            <a:solidFill>
              <a:srgbClr val="000000"/>
            </a:solidFill>
            <a:ln w="12700" cap="rnd" cmpd="sng">
              <a:noFill/>
              <a:prstDash val="solid"/>
              <a:round/>
              <a:headEnd type="none" w="med" len="med"/>
              <a:tailEnd type="none" w="med" len="med"/>
            </a:ln>
          </p:spPr>
          <p:txBody>
            <a:bodyPr/>
            <a:lstStyle/>
            <a:p>
              <a:endParaRPr lang="en-US"/>
            </a:p>
          </p:txBody>
        </p:sp>
        <p:sp>
          <p:nvSpPr>
            <p:cNvPr id="12567" name="Freeform 277"/>
            <p:cNvSpPr>
              <a:spLocks/>
            </p:cNvSpPr>
            <p:nvPr/>
          </p:nvSpPr>
          <p:spPr bwMode="auto">
            <a:xfrm>
              <a:off x="3516" y="2179"/>
              <a:ext cx="55" cy="66"/>
            </a:xfrm>
            <a:custGeom>
              <a:avLst/>
              <a:gdLst>
                <a:gd name="T0" fmla="*/ 0 w 55"/>
                <a:gd name="T1" fmla="*/ 33 h 66"/>
                <a:gd name="T2" fmla="*/ 54 w 55"/>
                <a:gd name="T3" fmla="*/ 0 h 66"/>
                <a:gd name="T4" fmla="*/ 54 w 55"/>
                <a:gd name="T5" fmla="*/ 65 h 66"/>
                <a:gd name="T6" fmla="*/ 0 w 55"/>
                <a:gd name="T7" fmla="*/ 33 h 66"/>
                <a:gd name="T8" fmla="*/ 0 60000 65536"/>
                <a:gd name="T9" fmla="*/ 0 60000 65536"/>
                <a:gd name="T10" fmla="*/ 0 60000 65536"/>
                <a:gd name="T11" fmla="*/ 0 60000 65536"/>
                <a:gd name="T12" fmla="*/ 0 w 55"/>
                <a:gd name="T13" fmla="*/ 0 h 66"/>
                <a:gd name="T14" fmla="*/ 55 w 55"/>
                <a:gd name="T15" fmla="*/ 66 h 66"/>
              </a:gdLst>
              <a:ahLst/>
              <a:cxnLst>
                <a:cxn ang="T8">
                  <a:pos x="T0" y="T1"/>
                </a:cxn>
                <a:cxn ang="T9">
                  <a:pos x="T2" y="T3"/>
                </a:cxn>
                <a:cxn ang="T10">
                  <a:pos x="T4" y="T5"/>
                </a:cxn>
                <a:cxn ang="T11">
                  <a:pos x="T6" y="T7"/>
                </a:cxn>
              </a:cxnLst>
              <a:rect l="T12" t="T13" r="T14" b="T15"/>
              <a:pathLst>
                <a:path w="55" h="66">
                  <a:moveTo>
                    <a:pt x="0" y="33"/>
                  </a:moveTo>
                  <a:lnTo>
                    <a:pt x="54" y="0"/>
                  </a:lnTo>
                  <a:lnTo>
                    <a:pt x="54" y="65"/>
                  </a:lnTo>
                  <a:lnTo>
                    <a:pt x="0" y="33"/>
                  </a:lnTo>
                </a:path>
              </a:pathLst>
            </a:custGeom>
            <a:solidFill>
              <a:srgbClr val="000000"/>
            </a:solidFill>
            <a:ln w="12700" cap="rnd" cmpd="sng">
              <a:noFill/>
              <a:prstDash val="solid"/>
              <a:round/>
              <a:headEnd type="none" w="med" len="med"/>
              <a:tailEnd type="none" w="med" len="med"/>
            </a:ln>
          </p:spPr>
          <p:txBody>
            <a:bodyPr/>
            <a:lstStyle/>
            <a:p>
              <a:endParaRPr lang="en-US"/>
            </a:p>
          </p:txBody>
        </p:sp>
        <p:sp>
          <p:nvSpPr>
            <p:cNvPr id="12568" name="Rectangle 278"/>
            <p:cNvSpPr>
              <a:spLocks noChangeArrowheads="1"/>
            </p:cNvSpPr>
            <p:nvPr/>
          </p:nvSpPr>
          <p:spPr bwMode="auto">
            <a:xfrm>
              <a:off x="3402" y="2096"/>
              <a:ext cx="189" cy="127"/>
            </a:xfrm>
            <a:prstGeom prst="rect">
              <a:avLst/>
            </a:prstGeom>
            <a:noFill/>
            <a:ln w="12700">
              <a:noFill/>
              <a:miter lim="800000"/>
              <a:headEnd/>
              <a:tailEnd/>
            </a:ln>
          </p:spPr>
          <p:txBody>
            <a:bodyPr wrap="none" lIns="90462" tIns="44437" rIns="90462" bIns="44437">
              <a:spAutoFit/>
            </a:bodyPr>
            <a:lstStyle/>
            <a:p>
              <a:r>
                <a:rPr lang="en-US" sz="500">
                  <a:solidFill>
                    <a:srgbClr val="000000"/>
                  </a:solidFill>
                  <a:latin typeface="Arial Narrow" pitchFamily="34" charset="0"/>
                </a:rPr>
                <a:t>MSIV</a:t>
              </a:r>
            </a:p>
          </p:txBody>
        </p:sp>
        <p:sp>
          <p:nvSpPr>
            <p:cNvPr id="12569" name="Freeform 279"/>
            <p:cNvSpPr>
              <a:spLocks/>
            </p:cNvSpPr>
            <p:nvPr/>
          </p:nvSpPr>
          <p:spPr bwMode="auto">
            <a:xfrm>
              <a:off x="3384" y="2074"/>
              <a:ext cx="50" cy="122"/>
            </a:xfrm>
            <a:custGeom>
              <a:avLst/>
              <a:gdLst>
                <a:gd name="T0" fmla="*/ 0 w 50"/>
                <a:gd name="T1" fmla="*/ 0 h 122"/>
                <a:gd name="T2" fmla="*/ 49 w 50"/>
                <a:gd name="T3" fmla="*/ 0 h 122"/>
                <a:gd name="T4" fmla="*/ 49 w 50"/>
                <a:gd name="T5" fmla="*/ 121 h 122"/>
                <a:gd name="T6" fmla="*/ 0 w 50"/>
                <a:gd name="T7" fmla="*/ 121 h 122"/>
                <a:gd name="T8" fmla="*/ 0 w 50"/>
                <a:gd name="T9" fmla="*/ 0 h 122"/>
                <a:gd name="T10" fmla="*/ 0 60000 65536"/>
                <a:gd name="T11" fmla="*/ 0 60000 65536"/>
                <a:gd name="T12" fmla="*/ 0 60000 65536"/>
                <a:gd name="T13" fmla="*/ 0 60000 65536"/>
                <a:gd name="T14" fmla="*/ 0 60000 65536"/>
                <a:gd name="T15" fmla="*/ 0 w 50"/>
                <a:gd name="T16" fmla="*/ 0 h 122"/>
                <a:gd name="T17" fmla="*/ 50 w 50"/>
                <a:gd name="T18" fmla="*/ 122 h 122"/>
              </a:gdLst>
              <a:ahLst/>
              <a:cxnLst>
                <a:cxn ang="T10">
                  <a:pos x="T0" y="T1"/>
                </a:cxn>
                <a:cxn ang="T11">
                  <a:pos x="T2" y="T3"/>
                </a:cxn>
                <a:cxn ang="T12">
                  <a:pos x="T4" y="T5"/>
                </a:cxn>
                <a:cxn ang="T13">
                  <a:pos x="T6" y="T7"/>
                </a:cxn>
                <a:cxn ang="T14">
                  <a:pos x="T8" y="T9"/>
                </a:cxn>
              </a:cxnLst>
              <a:rect l="T15" t="T16" r="T17" b="T18"/>
              <a:pathLst>
                <a:path w="50" h="122">
                  <a:moveTo>
                    <a:pt x="0" y="0"/>
                  </a:moveTo>
                  <a:lnTo>
                    <a:pt x="49" y="0"/>
                  </a:lnTo>
                  <a:lnTo>
                    <a:pt x="49" y="121"/>
                  </a:lnTo>
                  <a:lnTo>
                    <a:pt x="0" y="121"/>
                  </a:lnTo>
                  <a:lnTo>
                    <a:pt x="0" y="0"/>
                  </a:lnTo>
                </a:path>
              </a:pathLst>
            </a:custGeom>
            <a:solidFill>
              <a:srgbClr val="BF3FFF"/>
            </a:solidFill>
            <a:ln w="12700" cap="rnd" cmpd="sng">
              <a:noFill/>
              <a:prstDash val="solid"/>
              <a:round/>
              <a:headEnd type="none" w="med" len="med"/>
              <a:tailEnd type="none" w="med" len="med"/>
            </a:ln>
          </p:spPr>
          <p:txBody>
            <a:bodyPr/>
            <a:lstStyle/>
            <a:p>
              <a:endParaRPr lang="en-US"/>
            </a:p>
          </p:txBody>
        </p:sp>
        <p:sp>
          <p:nvSpPr>
            <p:cNvPr id="12570" name="Line 280"/>
            <p:cNvSpPr>
              <a:spLocks noChangeShapeType="1"/>
            </p:cNvSpPr>
            <p:nvPr/>
          </p:nvSpPr>
          <p:spPr bwMode="auto">
            <a:xfrm>
              <a:off x="3414" y="2022"/>
              <a:ext cx="38" cy="0"/>
            </a:xfrm>
            <a:prstGeom prst="line">
              <a:avLst/>
            </a:prstGeom>
            <a:noFill/>
            <a:ln w="12700">
              <a:solidFill>
                <a:srgbClr val="000000"/>
              </a:solidFill>
              <a:round/>
              <a:headEnd/>
              <a:tailEnd/>
            </a:ln>
          </p:spPr>
          <p:txBody>
            <a:bodyPr wrap="none" anchor="ctr"/>
            <a:lstStyle/>
            <a:p>
              <a:endParaRPr lang="en-US"/>
            </a:p>
          </p:txBody>
        </p:sp>
        <p:sp>
          <p:nvSpPr>
            <p:cNvPr id="12571" name="Freeform 281"/>
            <p:cNvSpPr>
              <a:spLocks/>
            </p:cNvSpPr>
            <p:nvPr/>
          </p:nvSpPr>
          <p:spPr bwMode="auto">
            <a:xfrm>
              <a:off x="3459" y="1985"/>
              <a:ext cx="40" cy="68"/>
            </a:xfrm>
            <a:custGeom>
              <a:avLst/>
              <a:gdLst>
                <a:gd name="T0" fmla="*/ 0 w 40"/>
                <a:gd name="T1" fmla="*/ 0 h 68"/>
                <a:gd name="T2" fmla="*/ 39 w 40"/>
                <a:gd name="T3" fmla="*/ 0 h 68"/>
                <a:gd name="T4" fmla="*/ 39 w 40"/>
                <a:gd name="T5" fmla="*/ 67 h 68"/>
                <a:gd name="T6" fmla="*/ 0 w 40"/>
                <a:gd name="T7" fmla="*/ 67 h 68"/>
                <a:gd name="T8" fmla="*/ 0 w 40"/>
                <a:gd name="T9" fmla="*/ 0 h 68"/>
                <a:gd name="T10" fmla="*/ 0 60000 65536"/>
                <a:gd name="T11" fmla="*/ 0 60000 65536"/>
                <a:gd name="T12" fmla="*/ 0 60000 65536"/>
                <a:gd name="T13" fmla="*/ 0 60000 65536"/>
                <a:gd name="T14" fmla="*/ 0 60000 65536"/>
                <a:gd name="T15" fmla="*/ 0 w 40"/>
                <a:gd name="T16" fmla="*/ 0 h 68"/>
                <a:gd name="T17" fmla="*/ 40 w 40"/>
                <a:gd name="T18" fmla="*/ 68 h 68"/>
              </a:gdLst>
              <a:ahLst/>
              <a:cxnLst>
                <a:cxn ang="T10">
                  <a:pos x="T0" y="T1"/>
                </a:cxn>
                <a:cxn ang="T11">
                  <a:pos x="T2" y="T3"/>
                </a:cxn>
                <a:cxn ang="T12">
                  <a:pos x="T4" y="T5"/>
                </a:cxn>
                <a:cxn ang="T13">
                  <a:pos x="T6" y="T7"/>
                </a:cxn>
                <a:cxn ang="T14">
                  <a:pos x="T8" y="T9"/>
                </a:cxn>
              </a:cxnLst>
              <a:rect l="T15" t="T16" r="T17" b="T18"/>
              <a:pathLst>
                <a:path w="40" h="68">
                  <a:moveTo>
                    <a:pt x="0" y="0"/>
                  </a:moveTo>
                  <a:lnTo>
                    <a:pt x="39" y="0"/>
                  </a:lnTo>
                  <a:lnTo>
                    <a:pt x="39" y="67"/>
                  </a:lnTo>
                  <a:lnTo>
                    <a:pt x="0" y="67"/>
                  </a:lnTo>
                  <a:lnTo>
                    <a:pt x="0" y="0"/>
                  </a:lnTo>
                </a:path>
              </a:pathLst>
            </a:custGeom>
            <a:solidFill>
              <a:srgbClr val="FFFFFF"/>
            </a:solidFill>
            <a:ln w="12700" cap="rnd" cmpd="sng">
              <a:noFill/>
              <a:prstDash val="solid"/>
              <a:round/>
              <a:headEnd type="none" w="med" len="med"/>
              <a:tailEnd type="none" w="med" len="med"/>
            </a:ln>
          </p:spPr>
          <p:txBody>
            <a:bodyPr/>
            <a:lstStyle/>
            <a:p>
              <a:endParaRPr lang="en-US"/>
            </a:p>
          </p:txBody>
        </p:sp>
        <p:sp>
          <p:nvSpPr>
            <p:cNvPr id="12572" name="Line 282"/>
            <p:cNvSpPr>
              <a:spLocks noChangeShapeType="1"/>
            </p:cNvSpPr>
            <p:nvPr/>
          </p:nvSpPr>
          <p:spPr bwMode="auto">
            <a:xfrm flipH="1" flipV="1">
              <a:off x="3364" y="3378"/>
              <a:ext cx="32" cy="22"/>
            </a:xfrm>
            <a:prstGeom prst="line">
              <a:avLst/>
            </a:prstGeom>
            <a:noFill/>
            <a:ln w="12700">
              <a:noFill/>
              <a:round/>
              <a:headEnd/>
              <a:tailEnd/>
            </a:ln>
          </p:spPr>
          <p:txBody>
            <a:bodyPr wrap="none" anchor="ctr"/>
            <a:lstStyle/>
            <a:p>
              <a:endParaRPr lang="en-US"/>
            </a:p>
          </p:txBody>
        </p:sp>
        <p:sp>
          <p:nvSpPr>
            <p:cNvPr id="12573" name="Freeform 283"/>
            <p:cNvSpPr>
              <a:spLocks/>
            </p:cNvSpPr>
            <p:nvPr/>
          </p:nvSpPr>
          <p:spPr bwMode="auto">
            <a:xfrm>
              <a:off x="3366" y="3406"/>
              <a:ext cx="85" cy="28"/>
            </a:xfrm>
            <a:custGeom>
              <a:avLst/>
              <a:gdLst>
                <a:gd name="T0" fmla="*/ 0 w 85"/>
                <a:gd name="T1" fmla="*/ 23 h 28"/>
                <a:gd name="T2" fmla="*/ 38 w 85"/>
                <a:gd name="T3" fmla="*/ 0 h 28"/>
                <a:gd name="T4" fmla="*/ 84 w 85"/>
                <a:gd name="T5" fmla="*/ 27 h 28"/>
                <a:gd name="T6" fmla="*/ 0 w 85"/>
                <a:gd name="T7" fmla="*/ 23 h 28"/>
                <a:gd name="T8" fmla="*/ 0 60000 65536"/>
                <a:gd name="T9" fmla="*/ 0 60000 65536"/>
                <a:gd name="T10" fmla="*/ 0 60000 65536"/>
                <a:gd name="T11" fmla="*/ 0 60000 65536"/>
                <a:gd name="T12" fmla="*/ 0 w 85"/>
                <a:gd name="T13" fmla="*/ 0 h 28"/>
                <a:gd name="T14" fmla="*/ 85 w 85"/>
                <a:gd name="T15" fmla="*/ 28 h 28"/>
              </a:gdLst>
              <a:ahLst/>
              <a:cxnLst>
                <a:cxn ang="T8">
                  <a:pos x="T0" y="T1"/>
                </a:cxn>
                <a:cxn ang="T9">
                  <a:pos x="T2" y="T3"/>
                </a:cxn>
                <a:cxn ang="T10">
                  <a:pos x="T4" y="T5"/>
                </a:cxn>
                <a:cxn ang="T11">
                  <a:pos x="T6" y="T7"/>
                </a:cxn>
              </a:cxnLst>
              <a:rect l="T12" t="T13" r="T14" b="T15"/>
              <a:pathLst>
                <a:path w="85" h="28">
                  <a:moveTo>
                    <a:pt x="0" y="23"/>
                  </a:moveTo>
                  <a:lnTo>
                    <a:pt x="38" y="0"/>
                  </a:lnTo>
                  <a:lnTo>
                    <a:pt x="84" y="27"/>
                  </a:lnTo>
                  <a:lnTo>
                    <a:pt x="0" y="23"/>
                  </a:lnTo>
                </a:path>
              </a:pathLst>
            </a:custGeom>
            <a:solidFill>
              <a:srgbClr val="DFFFBF"/>
            </a:solidFill>
            <a:ln w="12700" cap="rnd" cmpd="sng">
              <a:noFill/>
              <a:prstDash val="solid"/>
              <a:round/>
              <a:headEnd type="none" w="med" len="med"/>
              <a:tailEnd type="none" w="med" len="med"/>
            </a:ln>
          </p:spPr>
          <p:txBody>
            <a:bodyPr/>
            <a:lstStyle/>
            <a:p>
              <a:endParaRPr lang="en-US"/>
            </a:p>
          </p:txBody>
        </p:sp>
        <p:sp>
          <p:nvSpPr>
            <p:cNvPr id="12574" name="Freeform 284"/>
            <p:cNvSpPr>
              <a:spLocks/>
            </p:cNvSpPr>
            <p:nvPr/>
          </p:nvSpPr>
          <p:spPr bwMode="auto">
            <a:xfrm>
              <a:off x="3366" y="3372"/>
              <a:ext cx="85" cy="25"/>
            </a:xfrm>
            <a:custGeom>
              <a:avLst/>
              <a:gdLst>
                <a:gd name="T0" fmla="*/ 0 w 85"/>
                <a:gd name="T1" fmla="*/ 1 h 25"/>
                <a:gd name="T2" fmla="*/ 38 w 85"/>
                <a:gd name="T3" fmla="*/ 24 h 25"/>
                <a:gd name="T4" fmla="*/ 84 w 85"/>
                <a:gd name="T5" fmla="*/ 0 h 25"/>
                <a:gd name="T6" fmla="*/ 0 w 85"/>
                <a:gd name="T7" fmla="*/ 1 h 25"/>
                <a:gd name="T8" fmla="*/ 0 60000 65536"/>
                <a:gd name="T9" fmla="*/ 0 60000 65536"/>
                <a:gd name="T10" fmla="*/ 0 60000 65536"/>
                <a:gd name="T11" fmla="*/ 0 60000 65536"/>
                <a:gd name="T12" fmla="*/ 0 w 85"/>
                <a:gd name="T13" fmla="*/ 0 h 25"/>
                <a:gd name="T14" fmla="*/ 85 w 85"/>
                <a:gd name="T15" fmla="*/ 25 h 25"/>
              </a:gdLst>
              <a:ahLst/>
              <a:cxnLst>
                <a:cxn ang="T8">
                  <a:pos x="T0" y="T1"/>
                </a:cxn>
                <a:cxn ang="T9">
                  <a:pos x="T2" y="T3"/>
                </a:cxn>
                <a:cxn ang="T10">
                  <a:pos x="T4" y="T5"/>
                </a:cxn>
                <a:cxn ang="T11">
                  <a:pos x="T6" y="T7"/>
                </a:cxn>
              </a:cxnLst>
              <a:rect l="T12" t="T13" r="T14" b="T15"/>
              <a:pathLst>
                <a:path w="85" h="25">
                  <a:moveTo>
                    <a:pt x="0" y="1"/>
                  </a:moveTo>
                  <a:lnTo>
                    <a:pt x="38" y="24"/>
                  </a:lnTo>
                  <a:lnTo>
                    <a:pt x="84" y="0"/>
                  </a:lnTo>
                  <a:lnTo>
                    <a:pt x="0" y="1"/>
                  </a:lnTo>
                </a:path>
              </a:pathLst>
            </a:custGeom>
            <a:solidFill>
              <a:srgbClr val="DFFFBF"/>
            </a:solidFill>
            <a:ln w="12700" cap="rnd" cmpd="sng">
              <a:noFill/>
              <a:prstDash val="solid"/>
              <a:round/>
              <a:headEnd type="none" w="med" len="med"/>
              <a:tailEnd type="none" w="med" len="med"/>
            </a:ln>
          </p:spPr>
          <p:txBody>
            <a:bodyPr/>
            <a:lstStyle/>
            <a:p>
              <a:endParaRPr lang="en-US"/>
            </a:p>
          </p:txBody>
        </p:sp>
        <p:sp>
          <p:nvSpPr>
            <p:cNvPr id="12575" name="Freeform 285"/>
            <p:cNvSpPr>
              <a:spLocks/>
            </p:cNvSpPr>
            <p:nvPr/>
          </p:nvSpPr>
          <p:spPr bwMode="auto">
            <a:xfrm>
              <a:off x="3054" y="3055"/>
              <a:ext cx="230" cy="57"/>
            </a:xfrm>
            <a:custGeom>
              <a:avLst/>
              <a:gdLst>
                <a:gd name="T0" fmla="*/ 0 w 230"/>
                <a:gd name="T1" fmla="*/ 0 h 48"/>
                <a:gd name="T2" fmla="*/ 229 w 230"/>
                <a:gd name="T3" fmla="*/ 0 h 48"/>
                <a:gd name="T4" fmla="*/ 229 w 230"/>
                <a:gd name="T5" fmla="*/ 66 h 48"/>
                <a:gd name="T6" fmla="*/ 0 w 230"/>
                <a:gd name="T7" fmla="*/ 66 h 48"/>
                <a:gd name="T8" fmla="*/ 0 w 230"/>
                <a:gd name="T9" fmla="*/ 0 h 48"/>
                <a:gd name="T10" fmla="*/ 0 60000 65536"/>
                <a:gd name="T11" fmla="*/ 0 60000 65536"/>
                <a:gd name="T12" fmla="*/ 0 60000 65536"/>
                <a:gd name="T13" fmla="*/ 0 60000 65536"/>
                <a:gd name="T14" fmla="*/ 0 60000 65536"/>
                <a:gd name="T15" fmla="*/ 0 w 230"/>
                <a:gd name="T16" fmla="*/ 0 h 48"/>
                <a:gd name="T17" fmla="*/ 230 w 230"/>
                <a:gd name="T18" fmla="*/ 48 h 48"/>
              </a:gdLst>
              <a:ahLst/>
              <a:cxnLst>
                <a:cxn ang="T10">
                  <a:pos x="T0" y="T1"/>
                </a:cxn>
                <a:cxn ang="T11">
                  <a:pos x="T2" y="T3"/>
                </a:cxn>
                <a:cxn ang="T12">
                  <a:pos x="T4" y="T5"/>
                </a:cxn>
                <a:cxn ang="T13">
                  <a:pos x="T6" y="T7"/>
                </a:cxn>
                <a:cxn ang="T14">
                  <a:pos x="T8" y="T9"/>
                </a:cxn>
              </a:cxnLst>
              <a:rect l="T15" t="T16" r="T17" b="T18"/>
              <a:pathLst>
                <a:path w="230" h="48">
                  <a:moveTo>
                    <a:pt x="0" y="0"/>
                  </a:moveTo>
                  <a:lnTo>
                    <a:pt x="229" y="0"/>
                  </a:lnTo>
                  <a:lnTo>
                    <a:pt x="229" y="47"/>
                  </a:lnTo>
                  <a:lnTo>
                    <a:pt x="0" y="47"/>
                  </a:lnTo>
                  <a:lnTo>
                    <a:pt x="0" y="0"/>
                  </a:lnTo>
                </a:path>
              </a:pathLst>
            </a:custGeom>
            <a:solidFill>
              <a:srgbClr val="CCCC00"/>
            </a:solidFill>
            <a:ln w="12700" cap="rnd" cmpd="sng">
              <a:noFill/>
              <a:prstDash val="solid"/>
              <a:round/>
              <a:headEnd type="none" w="med" len="med"/>
              <a:tailEnd type="none" w="med" len="med"/>
            </a:ln>
          </p:spPr>
          <p:txBody>
            <a:bodyPr/>
            <a:lstStyle/>
            <a:p>
              <a:endParaRPr lang="en-US"/>
            </a:p>
          </p:txBody>
        </p:sp>
        <p:sp>
          <p:nvSpPr>
            <p:cNvPr id="12576" name="Freeform 286"/>
            <p:cNvSpPr>
              <a:spLocks/>
            </p:cNvSpPr>
            <p:nvPr/>
          </p:nvSpPr>
          <p:spPr bwMode="auto">
            <a:xfrm>
              <a:off x="3385" y="3055"/>
              <a:ext cx="112" cy="53"/>
            </a:xfrm>
            <a:custGeom>
              <a:avLst/>
              <a:gdLst>
                <a:gd name="T0" fmla="*/ 3 w 112"/>
                <a:gd name="T1" fmla="*/ 0 h 53"/>
                <a:gd name="T2" fmla="*/ 99 w 112"/>
                <a:gd name="T3" fmla="*/ 0 h 53"/>
                <a:gd name="T4" fmla="*/ 111 w 112"/>
                <a:gd name="T5" fmla="*/ 3 h 53"/>
                <a:gd name="T6" fmla="*/ 111 w 112"/>
                <a:gd name="T7" fmla="*/ 6 h 53"/>
                <a:gd name="T8" fmla="*/ 111 w 112"/>
                <a:gd name="T9" fmla="*/ 16 h 53"/>
                <a:gd name="T10" fmla="*/ 93 w 112"/>
                <a:gd name="T11" fmla="*/ 27 h 53"/>
                <a:gd name="T12" fmla="*/ 91 w 112"/>
                <a:gd name="T13" fmla="*/ 41 h 53"/>
                <a:gd name="T14" fmla="*/ 93 w 112"/>
                <a:gd name="T15" fmla="*/ 52 h 53"/>
                <a:gd name="T16" fmla="*/ 0 w 112"/>
                <a:gd name="T17" fmla="*/ 52 h 53"/>
                <a:gd name="T18" fmla="*/ 3 w 112"/>
                <a:gd name="T19" fmla="*/ 0 h 5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2"/>
                <a:gd name="T31" fmla="*/ 0 h 53"/>
                <a:gd name="T32" fmla="*/ 112 w 112"/>
                <a:gd name="T33" fmla="*/ 53 h 5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2" h="53">
                  <a:moveTo>
                    <a:pt x="3" y="0"/>
                  </a:moveTo>
                  <a:lnTo>
                    <a:pt x="99" y="0"/>
                  </a:lnTo>
                  <a:lnTo>
                    <a:pt x="111" y="3"/>
                  </a:lnTo>
                  <a:lnTo>
                    <a:pt x="111" y="6"/>
                  </a:lnTo>
                  <a:lnTo>
                    <a:pt x="111" y="16"/>
                  </a:lnTo>
                  <a:lnTo>
                    <a:pt x="93" y="27"/>
                  </a:lnTo>
                  <a:lnTo>
                    <a:pt x="91" y="41"/>
                  </a:lnTo>
                  <a:lnTo>
                    <a:pt x="93" y="52"/>
                  </a:lnTo>
                  <a:lnTo>
                    <a:pt x="0" y="52"/>
                  </a:lnTo>
                  <a:lnTo>
                    <a:pt x="3" y="0"/>
                  </a:lnTo>
                </a:path>
              </a:pathLst>
            </a:custGeom>
            <a:solidFill>
              <a:srgbClr val="CCCC00"/>
            </a:solidFill>
            <a:ln w="12700" cap="rnd" cmpd="sng">
              <a:noFill/>
              <a:prstDash val="solid"/>
              <a:round/>
              <a:headEnd type="none" w="med" len="med"/>
              <a:tailEnd type="none" w="med" len="med"/>
            </a:ln>
          </p:spPr>
          <p:txBody>
            <a:bodyPr/>
            <a:lstStyle/>
            <a:p>
              <a:endParaRPr lang="en-US"/>
            </a:p>
          </p:txBody>
        </p:sp>
        <p:sp>
          <p:nvSpPr>
            <p:cNvPr id="12577" name="Freeform 287"/>
            <p:cNvSpPr>
              <a:spLocks/>
            </p:cNvSpPr>
            <p:nvPr/>
          </p:nvSpPr>
          <p:spPr bwMode="auto">
            <a:xfrm>
              <a:off x="3297" y="3044"/>
              <a:ext cx="42" cy="65"/>
            </a:xfrm>
            <a:custGeom>
              <a:avLst/>
              <a:gdLst>
                <a:gd name="T0" fmla="*/ 41 w 42"/>
                <a:gd name="T1" fmla="*/ 32 h 65"/>
                <a:gd name="T2" fmla="*/ 0 w 42"/>
                <a:gd name="T3" fmla="*/ 0 h 65"/>
                <a:gd name="T4" fmla="*/ 0 w 42"/>
                <a:gd name="T5" fmla="*/ 64 h 65"/>
                <a:gd name="T6" fmla="*/ 41 w 42"/>
                <a:gd name="T7" fmla="*/ 32 h 65"/>
                <a:gd name="T8" fmla="*/ 0 60000 65536"/>
                <a:gd name="T9" fmla="*/ 0 60000 65536"/>
                <a:gd name="T10" fmla="*/ 0 60000 65536"/>
                <a:gd name="T11" fmla="*/ 0 60000 65536"/>
                <a:gd name="T12" fmla="*/ 0 w 42"/>
                <a:gd name="T13" fmla="*/ 0 h 65"/>
                <a:gd name="T14" fmla="*/ 42 w 42"/>
                <a:gd name="T15" fmla="*/ 65 h 65"/>
              </a:gdLst>
              <a:ahLst/>
              <a:cxnLst>
                <a:cxn ang="T8">
                  <a:pos x="T0" y="T1"/>
                </a:cxn>
                <a:cxn ang="T9">
                  <a:pos x="T2" y="T3"/>
                </a:cxn>
                <a:cxn ang="T10">
                  <a:pos x="T4" y="T5"/>
                </a:cxn>
                <a:cxn ang="T11">
                  <a:pos x="T6" y="T7"/>
                </a:cxn>
              </a:cxnLst>
              <a:rect l="T12" t="T13" r="T14" b="T15"/>
              <a:pathLst>
                <a:path w="42" h="65">
                  <a:moveTo>
                    <a:pt x="41" y="32"/>
                  </a:moveTo>
                  <a:lnTo>
                    <a:pt x="0" y="0"/>
                  </a:lnTo>
                  <a:lnTo>
                    <a:pt x="0" y="64"/>
                  </a:lnTo>
                  <a:lnTo>
                    <a:pt x="41" y="32"/>
                  </a:lnTo>
                </a:path>
              </a:pathLst>
            </a:custGeom>
            <a:solidFill>
              <a:srgbClr val="FFFFFF"/>
            </a:solidFill>
            <a:ln w="12700" cap="rnd" cmpd="sng">
              <a:noFill/>
              <a:prstDash val="solid"/>
              <a:round/>
              <a:headEnd type="none" w="med" len="med"/>
              <a:tailEnd type="none" w="med" len="med"/>
            </a:ln>
          </p:spPr>
          <p:txBody>
            <a:bodyPr/>
            <a:lstStyle/>
            <a:p>
              <a:endParaRPr lang="en-US"/>
            </a:p>
          </p:txBody>
        </p:sp>
        <p:sp>
          <p:nvSpPr>
            <p:cNvPr id="12578" name="Freeform 288"/>
            <p:cNvSpPr>
              <a:spLocks/>
            </p:cNvSpPr>
            <p:nvPr/>
          </p:nvSpPr>
          <p:spPr bwMode="auto">
            <a:xfrm>
              <a:off x="3349" y="3044"/>
              <a:ext cx="38" cy="65"/>
            </a:xfrm>
            <a:custGeom>
              <a:avLst/>
              <a:gdLst>
                <a:gd name="T0" fmla="*/ 0 w 38"/>
                <a:gd name="T1" fmla="*/ 32 h 65"/>
                <a:gd name="T2" fmla="*/ 37 w 38"/>
                <a:gd name="T3" fmla="*/ 0 h 65"/>
                <a:gd name="T4" fmla="*/ 37 w 38"/>
                <a:gd name="T5" fmla="*/ 64 h 65"/>
                <a:gd name="T6" fmla="*/ 0 w 38"/>
                <a:gd name="T7" fmla="*/ 32 h 65"/>
                <a:gd name="T8" fmla="*/ 0 60000 65536"/>
                <a:gd name="T9" fmla="*/ 0 60000 65536"/>
                <a:gd name="T10" fmla="*/ 0 60000 65536"/>
                <a:gd name="T11" fmla="*/ 0 60000 65536"/>
                <a:gd name="T12" fmla="*/ 0 w 38"/>
                <a:gd name="T13" fmla="*/ 0 h 65"/>
                <a:gd name="T14" fmla="*/ 38 w 38"/>
                <a:gd name="T15" fmla="*/ 65 h 65"/>
              </a:gdLst>
              <a:ahLst/>
              <a:cxnLst>
                <a:cxn ang="T8">
                  <a:pos x="T0" y="T1"/>
                </a:cxn>
                <a:cxn ang="T9">
                  <a:pos x="T2" y="T3"/>
                </a:cxn>
                <a:cxn ang="T10">
                  <a:pos x="T4" y="T5"/>
                </a:cxn>
                <a:cxn ang="T11">
                  <a:pos x="T6" y="T7"/>
                </a:cxn>
              </a:cxnLst>
              <a:rect l="T12" t="T13" r="T14" b="T15"/>
              <a:pathLst>
                <a:path w="38" h="65">
                  <a:moveTo>
                    <a:pt x="0" y="32"/>
                  </a:moveTo>
                  <a:lnTo>
                    <a:pt x="37" y="0"/>
                  </a:lnTo>
                  <a:lnTo>
                    <a:pt x="37" y="64"/>
                  </a:lnTo>
                  <a:lnTo>
                    <a:pt x="0" y="32"/>
                  </a:lnTo>
                </a:path>
              </a:pathLst>
            </a:custGeom>
            <a:solidFill>
              <a:srgbClr val="FFFFFF"/>
            </a:solidFill>
            <a:ln w="12700" cap="rnd" cmpd="sng">
              <a:noFill/>
              <a:prstDash val="solid"/>
              <a:round/>
              <a:headEnd type="none" w="med" len="med"/>
              <a:tailEnd type="none" w="med" len="med"/>
            </a:ln>
          </p:spPr>
          <p:txBody>
            <a:bodyPr/>
            <a:lstStyle/>
            <a:p>
              <a:endParaRPr lang="en-US"/>
            </a:p>
          </p:txBody>
        </p:sp>
        <p:sp>
          <p:nvSpPr>
            <p:cNvPr id="12579" name="Line 289"/>
            <p:cNvSpPr>
              <a:spLocks noChangeShapeType="1"/>
            </p:cNvSpPr>
            <p:nvPr/>
          </p:nvSpPr>
          <p:spPr bwMode="auto">
            <a:xfrm>
              <a:off x="3338" y="3022"/>
              <a:ext cx="0" cy="49"/>
            </a:xfrm>
            <a:prstGeom prst="line">
              <a:avLst/>
            </a:prstGeom>
            <a:noFill/>
            <a:ln w="12700">
              <a:solidFill>
                <a:srgbClr val="000000"/>
              </a:solidFill>
              <a:round/>
              <a:headEnd/>
              <a:tailEnd/>
            </a:ln>
          </p:spPr>
          <p:txBody>
            <a:bodyPr wrap="none" anchor="ctr"/>
            <a:lstStyle/>
            <a:p>
              <a:endParaRPr lang="en-US"/>
            </a:p>
          </p:txBody>
        </p:sp>
        <p:sp>
          <p:nvSpPr>
            <p:cNvPr id="12580" name="Freeform 290"/>
            <p:cNvSpPr>
              <a:spLocks/>
            </p:cNvSpPr>
            <p:nvPr/>
          </p:nvSpPr>
          <p:spPr bwMode="auto">
            <a:xfrm>
              <a:off x="3314" y="2975"/>
              <a:ext cx="60" cy="34"/>
            </a:xfrm>
            <a:custGeom>
              <a:avLst/>
              <a:gdLst>
                <a:gd name="T0" fmla="*/ 0 w 60"/>
                <a:gd name="T1" fmla="*/ 0 h 34"/>
                <a:gd name="T2" fmla="*/ 59 w 60"/>
                <a:gd name="T3" fmla="*/ 0 h 34"/>
                <a:gd name="T4" fmla="*/ 59 w 60"/>
                <a:gd name="T5" fmla="*/ 33 h 34"/>
                <a:gd name="T6" fmla="*/ 0 w 60"/>
                <a:gd name="T7" fmla="*/ 33 h 34"/>
                <a:gd name="T8" fmla="*/ 0 w 60"/>
                <a:gd name="T9" fmla="*/ 0 h 34"/>
                <a:gd name="T10" fmla="*/ 0 60000 65536"/>
                <a:gd name="T11" fmla="*/ 0 60000 65536"/>
                <a:gd name="T12" fmla="*/ 0 60000 65536"/>
                <a:gd name="T13" fmla="*/ 0 60000 65536"/>
                <a:gd name="T14" fmla="*/ 0 60000 65536"/>
                <a:gd name="T15" fmla="*/ 0 w 60"/>
                <a:gd name="T16" fmla="*/ 0 h 34"/>
                <a:gd name="T17" fmla="*/ 60 w 60"/>
                <a:gd name="T18" fmla="*/ 34 h 34"/>
              </a:gdLst>
              <a:ahLst/>
              <a:cxnLst>
                <a:cxn ang="T10">
                  <a:pos x="T0" y="T1"/>
                </a:cxn>
                <a:cxn ang="T11">
                  <a:pos x="T2" y="T3"/>
                </a:cxn>
                <a:cxn ang="T12">
                  <a:pos x="T4" y="T5"/>
                </a:cxn>
                <a:cxn ang="T13">
                  <a:pos x="T6" y="T7"/>
                </a:cxn>
                <a:cxn ang="T14">
                  <a:pos x="T8" y="T9"/>
                </a:cxn>
              </a:cxnLst>
              <a:rect l="T15" t="T16" r="T17" b="T18"/>
              <a:pathLst>
                <a:path w="60" h="34">
                  <a:moveTo>
                    <a:pt x="0" y="0"/>
                  </a:moveTo>
                  <a:lnTo>
                    <a:pt x="59" y="0"/>
                  </a:lnTo>
                  <a:lnTo>
                    <a:pt x="59" y="33"/>
                  </a:lnTo>
                  <a:lnTo>
                    <a:pt x="0" y="33"/>
                  </a:lnTo>
                  <a:lnTo>
                    <a:pt x="0" y="0"/>
                  </a:lnTo>
                </a:path>
              </a:pathLst>
            </a:custGeom>
            <a:solidFill>
              <a:srgbClr val="FFFFFF"/>
            </a:solidFill>
            <a:ln w="12700" cap="rnd" cmpd="sng">
              <a:noFill/>
              <a:prstDash val="solid"/>
              <a:round/>
              <a:headEnd type="none" w="med" len="med"/>
              <a:tailEnd type="none" w="med" len="med"/>
            </a:ln>
          </p:spPr>
          <p:txBody>
            <a:bodyPr/>
            <a:lstStyle/>
            <a:p>
              <a:endParaRPr lang="en-US"/>
            </a:p>
          </p:txBody>
        </p:sp>
        <p:sp>
          <p:nvSpPr>
            <p:cNvPr id="12581" name="Line 291"/>
            <p:cNvSpPr>
              <a:spLocks noChangeShapeType="1"/>
            </p:cNvSpPr>
            <p:nvPr/>
          </p:nvSpPr>
          <p:spPr bwMode="auto">
            <a:xfrm flipH="1">
              <a:off x="3061" y="3055"/>
              <a:ext cx="228" cy="0"/>
            </a:xfrm>
            <a:prstGeom prst="line">
              <a:avLst/>
            </a:prstGeom>
            <a:noFill/>
            <a:ln w="12700">
              <a:solidFill>
                <a:srgbClr val="000000"/>
              </a:solidFill>
              <a:round/>
              <a:headEnd/>
              <a:tailEnd/>
            </a:ln>
          </p:spPr>
          <p:txBody>
            <a:bodyPr wrap="none" anchor="ctr"/>
            <a:lstStyle/>
            <a:p>
              <a:endParaRPr lang="en-US"/>
            </a:p>
          </p:txBody>
        </p:sp>
        <p:sp>
          <p:nvSpPr>
            <p:cNvPr id="12582" name="Line 292"/>
            <p:cNvSpPr>
              <a:spLocks noChangeShapeType="1"/>
            </p:cNvSpPr>
            <p:nvPr/>
          </p:nvSpPr>
          <p:spPr bwMode="auto">
            <a:xfrm flipH="1">
              <a:off x="3061" y="3110"/>
              <a:ext cx="228" cy="0"/>
            </a:xfrm>
            <a:prstGeom prst="line">
              <a:avLst/>
            </a:prstGeom>
            <a:noFill/>
            <a:ln w="12700">
              <a:solidFill>
                <a:srgbClr val="000000"/>
              </a:solidFill>
              <a:round/>
              <a:headEnd/>
              <a:tailEnd/>
            </a:ln>
          </p:spPr>
          <p:txBody>
            <a:bodyPr wrap="none" anchor="ctr"/>
            <a:lstStyle/>
            <a:p>
              <a:endParaRPr lang="en-US"/>
            </a:p>
          </p:txBody>
        </p:sp>
        <p:sp>
          <p:nvSpPr>
            <p:cNvPr id="12583" name="Line 293"/>
            <p:cNvSpPr>
              <a:spLocks noChangeShapeType="1"/>
            </p:cNvSpPr>
            <p:nvPr/>
          </p:nvSpPr>
          <p:spPr bwMode="auto">
            <a:xfrm flipH="1">
              <a:off x="3384" y="3055"/>
              <a:ext cx="98" cy="0"/>
            </a:xfrm>
            <a:prstGeom prst="line">
              <a:avLst/>
            </a:prstGeom>
            <a:noFill/>
            <a:ln w="12700">
              <a:solidFill>
                <a:srgbClr val="000000"/>
              </a:solidFill>
              <a:round/>
              <a:headEnd/>
              <a:tailEnd/>
            </a:ln>
          </p:spPr>
          <p:txBody>
            <a:bodyPr wrap="none" anchor="ctr"/>
            <a:lstStyle/>
            <a:p>
              <a:endParaRPr lang="en-US"/>
            </a:p>
          </p:txBody>
        </p:sp>
        <p:sp>
          <p:nvSpPr>
            <p:cNvPr id="12584" name="Line 294"/>
            <p:cNvSpPr>
              <a:spLocks noChangeShapeType="1"/>
            </p:cNvSpPr>
            <p:nvPr/>
          </p:nvSpPr>
          <p:spPr bwMode="auto">
            <a:xfrm flipH="1">
              <a:off x="3384" y="3110"/>
              <a:ext cx="98" cy="0"/>
            </a:xfrm>
            <a:prstGeom prst="line">
              <a:avLst/>
            </a:prstGeom>
            <a:noFill/>
            <a:ln w="12700">
              <a:solidFill>
                <a:srgbClr val="000000"/>
              </a:solidFill>
              <a:round/>
              <a:headEnd/>
              <a:tailEnd/>
            </a:ln>
          </p:spPr>
          <p:txBody>
            <a:bodyPr wrap="none" anchor="ctr"/>
            <a:lstStyle/>
            <a:p>
              <a:endParaRPr lang="en-US"/>
            </a:p>
          </p:txBody>
        </p:sp>
        <p:sp>
          <p:nvSpPr>
            <p:cNvPr id="12585" name="Freeform 295"/>
            <p:cNvSpPr>
              <a:spLocks/>
            </p:cNvSpPr>
            <p:nvPr/>
          </p:nvSpPr>
          <p:spPr bwMode="auto">
            <a:xfrm>
              <a:off x="3473" y="3055"/>
              <a:ext cx="26" cy="49"/>
            </a:xfrm>
            <a:custGeom>
              <a:avLst/>
              <a:gdLst>
                <a:gd name="T0" fmla="*/ 11 w 26"/>
                <a:gd name="T1" fmla="*/ 0 h 49"/>
                <a:gd name="T2" fmla="*/ 14 w 26"/>
                <a:gd name="T3" fmla="*/ 0 h 49"/>
                <a:gd name="T4" fmla="*/ 14 w 26"/>
                <a:gd name="T5" fmla="*/ 3 h 49"/>
                <a:gd name="T6" fmla="*/ 17 w 26"/>
                <a:gd name="T7" fmla="*/ 3 h 49"/>
                <a:gd name="T8" fmla="*/ 20 w 26"/>
                <a:gd name="T9" fmla="*/ 3 h 49"/>
                <a:gd name="T10" fmla="*/ 20 w 26"/>
                <a:gd name="T11" fmla="*/ 6 h 49"/>
                <a:gd name="T12" fmla="*/ 23 w 26"/>
                <a:gd name="T13" fmla="*/ 6 h 49"/>
                <a:gd name="T14" fmla="*/ 23 w 26"/>
                <a:gd name="T15" fmla="*/ 9 h 49"/>
                <a:gd name="T16" fmla="*/ 25 w 26"/>
                <a:gd name="T17" fmla="*/ 9 h 49"/>
                <a:gd name="T18" fmla="*/ 25 w 26"/>
                <a:gd name="T19" fmla="*/ 11 h 49"/>
                <a:gd name="T20" fmla="*/ 25 w 26"/>
                <a:gd name="T21" fmla="*/ 14 h 49"/>
                <a:gd name="T22" fmla="*/ 23 w 26"/>
                <a:gd name="T23" fmla="*/ 14 h 49"/>
                <a:gd name="T24" fmla="*/ 23 w 26"/>
                <a:gd name="T25" fmla="*/ 17 h 49"/>
                <a:gd name="T26" fmla="*/ 20 w 26"/>
                <a:gd name="T27" fmla="*/ 20 h 49"/>
                <a:gd name="T28" fmla="*/ 17 w 26"/>
                <a:gd name="T29" fmla="*/ 20 h 49"/>
                <a:gd name="T30" fmla="*/ 17 w 26"/>
                <a:gd name="T31" fmla="*/ 23 h 49"/>
                <a:gd name="T32" fmla="*/ 14 w 26"/>
                <a:gd name="T33" fmla="*/ 23 h 49"/>
                <a:gd name="T34" fmla="*/ 14 w 26"/>
                <a:gd name="T35" fmla="*/ 26 h 49"/>
                <a:gd name="T36" fmla="*/ 11 w 26"/>
                <a:gd name="T37" fmla="*/ 26 h 49"/>
                <a:gd name="T38" fmla="*/ 8 w 26"/>
                <a:gd name="T39" fmla="*/ 29 h 49"/>
                <a:gd name="T40" fmla="*/ 5 w 26"/>
                <a:gd name="T41" fmla="*/ 29 h 49"/>
                <a:gd name="T42" fmla="*/ 5 w 26"/>
                <a:gd name="T43" fmla="*/ 31 h 49"/>
                <a:gd name="T44" fmla="*/ 3 w 26"/>
                <a:gd name="T45" fmla="*/ 31 h 49"/>
                <a:gd name="T46" fmla="*/ 3 w 26"/>
                <a:gd name="T47" fmla="*/ 34 h 49"/>
                <a:gd name="T48" fmla="*/ 0 w 26"/>
                <a:gd name="T49" fmla="*/ 34 h 49"/>
                <a:gd name="T50" fmla="*/ 0 w 26"/>
                <a:gd name="T51" fmla="*/ 37 h 49"/>
                <a:gd name="T52" fmla="*/ 0 w 26"/>
                <a:gd name="T53" fmla="*/ 40 h 49"/>
                <a:gd name="T54" fmla="*/ 0 w 26"/>
                <a:gd name="T55" fmla="*/ 43 h 49"/>
                <a:gd name="T56" fmla="*/ 3 w 26"/>
                <a:gd name="T57" fmla="*/ 43 h 49"/>
                <a:gd name="T58" fmla="*/ 3 w 26"/>
                <a:gd name="T59" fmla="*/ 46 h 49"/>
                <a:gd name="T60" fmla="*/ 5 w 26"/>
                <a:gd name="T61" fmla="*/ 46 h 49"/>
                <a:gd name="T62" fmla="*/ 8 w 26"/>
                <a:gd name="T63" fmla="*/ 46 h 49"/>
                <a:gd name="T64" fmla="*/ 8 w 26"/>
                <a:gd name="T65" fmla="*/ 48 h 49"/>
                <a:gd name="T66" fmla="*/ 11 w 26"/>
                <a:gd name="T67" fmla="*/ 48 h 49"/>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26"/>
                <a:gd name="T103" fmla="*/ 0 h 49"/>
                <a:gd name="T104" fmla="*/ 26 w 26"/>
                <a:gd name="T105" fmla="*/ 49 h 49"/>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26" h="49">
                  <a:moveTo>
                    <a:pt x="11" y="0"/>
                  </a:moveTo>
                  <a:lnTo>
                    <a:pt x="14" y="0"/>
                  </a:lnTo>
                  <a:lnTo>
                    <a:pt x="14" y="3"/>
                  </a:lnTo>
                  <a:lnTo>
                    <a:pt x="17" y="3"/>
                  </a:lnTo>
                  <a:lnTo>
                    <a:pt x="20" y="3"/>
                  </a:lnTo>
                  <a:lnTo>
                    <a:pt x="20" y="6"/>
                  </a:lnTo>
                  <a:lnTo>
                    <a:pt x="23" y="6"/>
                  </a:lnTo>
                  <a:lnTo>
                    <a:pt x="23" y="9"/>
                  </a:lnTo>
                  <a:lnTo>
                    <a:pt x="25" y="9"/>
                  </a:lnTo>
                  <a:lnTo>
                    <a:pt x="25" y="11"/>
                  </a:lnTo>
                  <a:lnTo>
                    <a:pt x="25" y="14"/>
                  </a:lnTo>
                  <a:lnTo>
                    <a:pt x="23" y="14"/>
                  </a:lnTo>
                  <a:lnTo>
                    <a:pt x="23" y="17"/>
                  </a:lnTo>
                  <a:lnTo>
                    <a:pt x="20" y="20"/>
                  </a:lnTo>
                  <a:lnTo>
                    <a:pt x="17" y="20"/>
                  </a:lnTo>
                  <a:lnTo>
                    <a:pt x="17" y="23"/>
                  </a:lnTo>
                  <a:lnTo>
                    <a:pt x="14" y="23"/>
                  </a:lnTo>
                  <a:lnTo>
                    <a:pt x="14" y="26"/>
                  </a:lnTo>
                  <a:lnTo>
                    <a:pt x="11" y="26"/>
                  </a:lnTo>
                  <a:lnTo>
                    <a:pt x="8" y="29"/>
                  </a:lnTo>
                  <a:lnTo>
                    <a:pt x="5" y="29"/>
                  </a:lnTo>
                  <a:lnTo>
                    <a:pt x="5" y="31"/>
                  </a:lnTo>
                  <a:lnTo>
                    <a:pt x="3" y="31"/>
                  </a:lnTo>
                  <a:lnTo>
                    <a:pt x="3" y="34"/>
                  </a:lnTo>
                  <a:lnTo>
                    <a:pt x="0" y="34"/>
                  </a:lnTo>
                  <a:lnTo>
                    <a:pt x="0" y="37"/>
                  </a:lnTo>
                  <a:lnTo>
                    <a:pt x="0" y="40"/>
                  </a:lnTo>
                  <a:lnTo>
                    <a:pt x="0" y="43"/>
                  </a:lnTo>
                  <a:lnTo>
                    <a:pt x="3" y="43"/>
                  </a:lnTo>
                  <a:lnTo>
                    <a:pt x="3" y="46"/>
                  </a:lnTo>
                  <a:lnTo>
                    <a:pt x="5" y="46"/>
                  </a:lnTo>
                  <a:lnTo>
                    <a:pt x="8" y="46"/>
                  </a:lnTo>
                  <a:lnTo>
                    <a:pt x="8" y="48"/>
                  </a:lnTo>
                  <a:lnTo>
                    <a:pt x="11" y="48"/>
                  </a:lnTo>
                </a:path>
              </a:pathLst>
            </a:custGeom>
            <a:noFill/>
            <a:ln w="12700" cap="rnd" cmpd="sng">
              <a:solidFill>
                <a:srgbClr val="000000"/>
              </a:solidFill>
              <a:prstDash val="solid"/>
              <a:round/>
              <a:headEnd type="none" w="med" len="med"/>
              <a:tailEnd type="none" w="med" len="med"/>
            </a:ln>
          </p:spPr>
          <p:txBody>
            <a:bodyPr/>
            <a:lstStyle/>
            <a:p>
              <a:endParaRPr lang="en-US"/>
            </a:p>
          </p:txBody>
        </p:sp>
        <p:sp>
          <p:nvSpPr>
            <p:cNvPr id="12586" name="Freeform 296"/>
            <p:cNvSpPr>
              <a:spLocks/>
            </p:cNvSpPr>
            <p:nvPr/>
          </p:nvSpPr>
          <p:spPr bwMode="auto">
            <a:xfrm>
              <a:off x="3476" y="3081"/>
              <a:ext cx="15" cy="23"/>
            </a:xfrm>
            <a:custGeom>
              <a:avLst/>
              <a:gdLst>
                <a:gd name="T0" fmla="*/ 8 w 15"/>
                <a:gd name="T1" fmla="*/ 0 h 23"/>
                <a:gd name="T2" fmla="*/ 11 w 15"/>
                <a:gd name="T3" fmla="*/ 3 h 23"/>
                <a:gd name="T4" fmla="*/ 11 w 15"/>
                <a:gd name="T5" fmla="*/ 5 h 23"/>
                <a:gd name="T6" fmla="*/ 14 w 15"/>
                <a:gd name="T7" fmla="*/ 8 h 23"/>
                <a:gd name="T8" fmla="*/ 14 w 15"/>
                <a:gd name="T9" fmla="*/ 11 h 23"/>
                <a:gd name="T10" fmla="*/ 14 w 15"/>
                <a:gd name="T11" fmla="*/ 14 h 23"/>
                <a:gd name="T12" fmla="*/ 11 w 15"/>
                <a:gd name="T13" fmla="*/ 17 h 23"/>
                <a:gd name="T14" fmla="*/ 11 w 15"/>
                <a:gd name="T15" fmla="*/ 20 h 23"/>
                <a:gd name="T16" fmla="*/ 8 w 15"/>
                <a:gd name="T17" fmla="*/ 20 h 23"/>
                <a:gd name="T18" fmla="*/ 5 w 15"/>
                <a:gd name="T19" fmla="*/ 20 h 23"/>
                <a:gd name="T20" fmla="*/ 2 w 15"/>
                <a:gd name="T21" fmla="*/ 22 h 23"/>
                <a:gd name="T22" fmla="*/ 0 w 15"/>
                <a:gd name="T23" fmla="*/ 22 h 23"/>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5"/>
                <a:gd name="T37" fmla="*/ 0 h 23"/>
                <a:gd name="T38" fmla="*/ 15 w 15"/>
                <a:gd name="T39" fmla="*/ 23 h 23"/>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5" h="23">
                  <a:moveTo>
                    <a:pt x="8" y="0"/>
                  </a:moveTo>
                  <a:lnTo>
                    <a:pt x="11" y="3"/>
                  </a:lnTo>
                  <a:lnTo>
                    <a:pt x="11" y="5"/>
                  </a:lnTo>
                  <a:lnTo>
                    <a:pt x="14" y="8"/>
                  </a:lnTo>
                  <a:lnTo>
                    <a:pt x="14" y="11"/>
                  </a:lnTo>
                  <a:lnTo>
                    <a:pt x="14" y="14"/>
                  </a:lnTo>
                  <a:lnTo>
                    <a:pt x="11" y="17"/>
                  </a:lnTo>
                  <a:lnTo>
                    <a:pt x="11" y="20"/>
                  </a:lnTo>
                  <a:lnTo>
                    <a:pt x="8" y="20"/>
                  </a:lnTo>
                  <a:lnTo>
                    <a:pt x="5" y="20"/>
                  </a:lnTo>
                  <a:lnTo>
                    <a:pt x="2" y="22"/>
                  </a:lnTo>
                  <a:lnTo>
                    <a:pt x="0" y="22"/>
                  </a:lnTo>
                </a:path>
              </a:pathLst>
            </a:custGeom>
            <a:noFill/>
            <a:ln w="12700" cap="rnd" cmpd="sng">
              <a:solidFill>
                <a:srgbClr val="000000"/>
              </a:solidFill>
              <a:prstDash val="solid"/>
              <a:round/>
              <a:headEnd type="none" w="med" len="med"/>
              <a:tailEnd type="none" w="med" len="med"/>
            </a:ln>
          </p:spPr>
          <p:txBody>
            <a:bodyPr/>
            <a:lstStyle/>
            <a:p>
              <a:endParaRPr lang="en-US"/>
            </a:p>
          </p:txBody>
        </p:sp>
        <p:sp>
          <p:nvSpPr>
            <p:cNvPr id="12587" name="Freeform 297"/>
            <p:cNvSpPr>
              <a:spLocks/>
            </p:cNvSpPr>
            <p:nvPr/>
          </p:nvSpPr>
          <p:spPr bwMode="auto">
            <a:xfrm>
              <a:off x="134" y="3703"/>
              <a:ext cx="327" cy="15"/>
            </a:xfrm>
            <a:custGeom>
              <a:avLst/>
              <a:gdLst>
                <a:gd name="T0" fmla="*/ 0 w 327"/>
                <a:gd name="T1" fmla="*/ 0 h 15"/>
                <a:gd name="T2" fmla="*/ 326 w 327"/>
                <a:gd name="T3" fmla="*/ 0 h 15"/>
                <a:gd name="T4" fmla="*/ 326 w 327"/>
                <a:gd name="T5" fmla="*/ 14 h 15"/>
                <a:gd name="T6" fmla="*/ 0 w 327"/>
                <a:gd name="T7" fmla="*/ 14 h 15"/>
                <a:gd name="T8" fmla="*/ 0 w 327"/>
                <a:gd name="T9" fmla="*/ 0 h 15"/>
                <a:gd name="T10" fmla="*/ 0 60000 65536"/>
                <a:gd name="T11" fmla="*/ 0 60000 65536"/>
                <a:gd name="T12" fmla="*/ 0 60000 65536"/>
                <a:gd name="T13" fmla="*/ 0 60000 65536"/>
                <a:gd name="T14" fmla="*/ 0 60000 65536"/>
                <a:gd name="T15" fmla="*/ 0 w 327"/>
                <a:gd name="T16" fmla="*/ 0 h 15"/>
                <a:gd name="T17" fmla="*/ 327 w 327"/>
                <a:gd name="T18" fmla="*/ 15 h 15"/>
              </a:gdLst>
              <a:ahLst/>
              <a:cxnLst>
                <a:cxn ang="T10">
                  <a:pos x="T0" y="T1"/>
                </a:cxn>
                <a:cxn ang="T11">
                  <a:pos x="T2" y="T3"/>
                </a:cxn>
                <a:cxn ang="T12">
                  <a:pos x="T4" y="T5"/>
                </a:cxn>
                <a:cxn ang="T13">
                  <a:pos x="T6" y="T7"/>
                </a:cxn>
                <a:cxn ang="T14">
                  <a:pos x="T8" y="T9"/>
                </a:cxn>
              </a:cxnLst>
              <a:rect l="T15" t="T16" r="T17" b="T18"/>
              <a:pathLst>
                <a:path w="327" h="15">
                  <a:moveTo>
                    <a:pt x="0" y="0"/>
                  </a:moveTo>
                  <a:lnTo>
                    <a:pt x="326" y="0"/>
                  </a:lnTo>
                  <a:lnTo>
                    <a:pt x="326" y="14"/>
                  </a:lnTo>
                  <a:lnTo>
                    <a:pt x="0" y="14"/>
                  </a:lnTo>
                  <a:lnTo>
                    <a:pt x="0" y="0"/>
                  </a:lnTo>
                </a:path>
              </a:pathLst>
            </a:custGeom>
            <a:noFill/>
            <a:ln w="12700" cap="rnd" cmpd="sng">
              <a:solidFill>
                <a:srgbClr val="000000"/>
              </a:solidFill>
              <a:prstDash val="solid"/>
              <a:round/>
              <a:headEnd type="none" w="med" len="med"/>
              <a:tailEnd type="none" w="med" len="med"/>
            </a:ln>
          </p:spPr>
          <p:txBody>
            <a:bodyPr/>
            <a:lstStyle/>
            <a:p>
              <a:endParaRPr lang="en-US"/>
            </a:p>
          </p:txBody>
        </p:sp>
        <p:sp>
          <p:nvSpPr>
            <p:cNvPr id="12588" name="Freeform 298"/>
            <p:cNvSpPr>
              <a:spLocks/>
            </p:cNvSpPr>
            <p:nvPr/>
          </p:nvSpPr>
          <p:spPr bwMode="auto">
            <a:xfrm>
              <a:off x="3249" y="2022"/>
              <a:ext cx="58" cy="51"/>
            </a:xfrm>
            <a:custGeom>
              <a:avLst/>
              <a:gdLst>
                <a:gd name="T0" fmla="*/ 31 w 58"/>
                <a:gd name="T1" fmla="*/ 0 h 51"/>
                <a:gd name="T2" fmla="*/ 0 w 58"/>
                <a:gd name="T3" fmla="*/ 50 h 51"/>
                <a:gd name="T4" fmla="*/ 57 w 58"/>
                <a:gd name="T5" fmla="*/ 50 h 51"/>
                <a:gd name="T6" fmla="*/ 31 w 58"/>
                <a:gd name="T7" fmla="*/ 0 h 51"/>
                <a:gd name="T8" fmla="*/ 0 60000 65536"/>
                <a:gd name="T9" fmla="*/ 0 60000 65536"/>
                <a:gd name="T10" fmla="*/ 0 60000 65536"/>
                <a:gd name="T11" fmla="*/ 0 60000 65536"/>
                <a:gd name="T12" fmla="*/ 0 w 58"/>
                <a:gd name="T13" fmla="*/ 0 h 51"/>
                <a:gd name="T14" fmla="*/ 58 w 58"/>
                <a:gd name="T15" fmla="*/ 51 h 51"/>
              </a:gdLst>
              <a:ahLst/>
              <a:cxnLst>
                <a:cxn ang="T8">
                  <a:pos x="T0" y="T1"/>
                </a:cxn>
                <a:cxn ang="T9">
                  <a:pos x="T2" y="T3"/>
                </a:cxn>
                <a:cxn ang="T10">
                  <a:pos x="T4" y="T5"/>
                </a:cxn>
                <a:cxn ang="T11">
                  <a:pos x="T6" y="T7"/>
                </a:cxn>
              </a:cxnLst>
              <a:rect l="T12" t="T13" r="T14" b="T15"/>
              <a:pathLst>
                <a:path w="58" h="51">
                  <a:moveTo>
                    <a:pt x="31" y="0"/>
                  </a:moveTo>
                  <a:lnTo>
                    <a:pt x="0" y="50"/>
                  </a:lnTo>
                  <a:lnTo>
                    <a:pt x="57" y="50"/>
                  </a:lnTo>
                  <a:lnTo>
                    <a:pt x="31" y="0"/>
                  </a:lnTo>
                </a:path>
              </a:pathLst>
            </a:custGeom>
            <a:solidFill>
              <a:srgbClr val="FFFFFF"/>
            </a:solidFill>
            <a:ln w="12700" cap="rnd" cmpd="sng">
              <a:noFill/>
              <a:prstDash val="solid"/>
              <a:round/>
              <a:headEnd type="none" w="med" len="med"/>
              <a:tailEnd type="none" w="med" len="med"/>
            </a:ln>
          </p:spPr>
          <p:txBody>
            <a:bodyPr/>
            <a:lstStyle/>
            <a:p>
              <a:endParaRPr lang="en-US"/>
            </a:p>
          </p:txBody>
        </p:sp>
        <p:sp>
          <p:nvSpPr>
            <p:cNvPr id="12589" name="Freeform 299"/>
            <p:cNvSpPr>
              <a:spLocks/>
            </p:cNvSpPr>
            <p:nvPr/>
          </p:nvSpPr>
          <p:spPr bwMode="auto">
            <a:xfrm>
              <a:off x="3286" y="1991"/>
              <a:ext cx="39" cy="58"/>
            </a:xfrm>
            <a:custGeom>
              <a:avLst/>
              <a:gdLst>
                <a:gd name="T0" fmla="*/ 0 w 39"/>
                <a:gd name="T1" fmla="*/ 28 h 58"/>
                <a:gd name="T2" fmla="*/ 38 w 39"/>
                <a:gd name="T3" fmla="*/ 0 h 58"/>
                <a:gd name="T4" fmla="*/ 38 w 39"/>
                <a:gd name="T5" fmla="*/ 57 h 58"/>
                <a:gd name="T6" fmla="*/ 0 w 39"/>
                <a:gd name="T7" fmla="*/ 28 h 58"/>
                <a:gd name="T8" fmla="*/ 0 60000 65536"/>
                <a:gd name="T9" fmla="*/ 0 60000 65536"/>
                <a:gd name="T10" fmla="*/ 0 60000 65536"/>
                <a:gd name="T11" fmla="*/ 0 60000 65536"/>
                <a:gd name="T12" fmla="*/ 0 w 39"/>
                <a:gd name="T13" fmla="*/ 0 h 58"/>
                <a:gd name="T14" fmla="*/ 39 w 39"/>
                <a:gd name="T15" fmla="*/ 58 h 58"/>
              </a:gdLst>
              <a:ahLst/>
              <a:cxnLst>
                <a:cxn ang="T8">
                  <a:pos x="T0" y="T1"/>
                </a:cxn>
                <a:cxn ang="T9">
                  <a:pos x="T2" y="T3"/>
                </a:cxn>
                <a:cxn ang="T10">
                  <a:pos x="T4" y="T5"/>
                </a:cxn>
                <a:cxn ang="T11">
                  <a:pos x="T6" y="T7"/>
                </a:cxn>
              </a:cxnLst>
              <a:rect l="T12" t="T13" r="T14" b="T15"/>
              <a:pathLst>
                <a:path w="39" h="58">
                  <a:moveTo>
                    <a:pt x="0" y="28"/>
                  </a:moveTo>
                  <a:lnTo>
                    <a:pt x="38" y="0"/>
                  </a:lnTo>
                  <a:lnTo>
                    <a:pt x="38" y="57"/>
                  </a:lnTo>
                  <a:lnTo>
                    <a:pt x="0" y="28"/>
                  </a:lnTo>
                </a:path>
              </a:pathLst>
            </a:custGeom>
            <a:solidFill>
              <a:srgbClr val="FFFFFF"/>
            </a:solidFill>
            <a:ln w="12700" cap="rnd" cmpd="sng">
              <a:noFill/>
              <a:prstDash val="solid"/>
              <a:round/>
              <a:headEnd type="none" w="med" len="med"/>
              <a:tailEnd type="none" w="med" len="med"/>
            </a:ln>
          </p:spPr>
          <p:txBody>
            <a:bodyPr/>
            <a:lstStyle/>
            <a:p>
              <a:endParaRPr lang="en-US"/>
            </a:p>
          </p:txBody>
        </p:sp>
        <p:sp>
          <p:nvSpPr>
            <p:cNvPr id="12590" name="Freeform 300"/>
            <p:cNvSpPr>
              <a:spLocks/>
            </p:cNvSpPr>
            <p:nvPr/>
          </p:nvSpPr>
          <p:spPr bwMode="auto">
            <a:xfrm>
              <a:off x="3258" y="2074"/>
              <a:ext cx="47" cy="122"/>
            </a:xfrm>
            <a:custGeom>
              <a:avLst/>
              <a:gdLst>
                <a:gd name="T0" fmla="*/ 0 w 47"/>
                <a:gd name="T1" fmla="*/ 0 h 122"/>
                <a:gd name="T2" fmla="*/ 46 w 47"/>
                <a:gd name="T3" fmla="*/ 0 h 122"/>
                <a:gd name="T4" fmla="*/ 46 w 47"/>
                <a:gd name="T5" fmla="*/ 121 h 122"/>
                <a:gd name="T6" fmla="*/ 0 w 47"/>
                <a:gd name="T7" fmla="*/ 121 h 122"/>
                <a:gd name="T8" fmla="*/ 0 w 47"/>
                <a:gd name="T9" fmla="*/ 0 h 122"/>
                <a:gd name="T10" fmla="*/ 0 60000 65536"/>
                <a:gd name="T11" fmla="*/ 0 60000 65536"/>
                <a:gd name="T12" fmla="*/ 0 60000 65536"/>
                <a:gd name="T13" fmla="*/ 0 60000 65536"/>
                <a:gd name="T14" fmla="*/ 0 60000 65536"/>
                <a:gd name="T15" fmla="*/ 0 w 47"/>
                <a:gd name="T16" fmla="*/ 0 h 122"/>
                <a:gd name="T17" fmla="*/ 47 w 47"/>
                <a:gd name="T18" fmla="*/ 122 h 122"/>
              </a:gdLst>
              <a:ahLst/>
              <a:cxnLst>
                <a:cxn ang="T10">
                  <a:pos x="T0" y="T1"/>
                </a:cxn>
                <a:cxn ang="T11">
                  <a:pos x="T2" y="T3"/>
                </a:cxn>
                <a:cxn ang="T12">
                  <a:pos x="T4" y="T5"/>
                </a:cxn>
                <a:cxn ang="T13">
                  <a:pos x="T6" y="T7"/>
                </a:cxn>
                <a:cxn ang="T14">
                  <a:pos x="T8" y="T9"/>
                </a:cxn>
              </a:cxnLst>
              <a:rect l="T15" t="T16" r="T17" b="T18"/>
              <a:pathLst>
                <a:path w="47" h="122">
                  <a:moveTo>
                    <a:pt x="0" y="0"/>
                  </a:moveTo>
                  <a:lnTo>
                    <a:pt x="46" y="0"/>
                  </a:lnTo>
                  <a:lnTo>
                    <a:pt x="46" y="121"/>
                  </a:lnTo>
                  <a:lnTo>
                    <a:pt x="0" y="121"/>
                  </a:lnTo>
                  <a:lnTo>
                    <a:pt x="0" y="0"/>
                  </a:lnTo>
                </a:path>
              </a:pathLst>
            </a:custGeom>
            <a:solidFill>
              <a:srgbClr val="BF3FFF"/>
            </a:solidFill>
            <a:ln w="12700" cap="rnd" cmpd="sng">
              <a:noFill/>
              <a:prstDash val="solid"/>
              <a:round/>
              <a:headEnd type="none" w="med" len="med"/>
              <a:tailEnd type="none" w="med" len="med"/>
            </a:ln>
          </p:spPr>
          <p:txBody>
            <a:bodyPr/>
            <a:lstStyle/>
            <a:p>
              <a:endParaRPr lang="en-US"/>
            </a:p>
          </p:txBody>
        </p:sp>
        <p:sp>
          <p:nvSpPr>
            <p:cNvPr id="12591" name="Rectangle 301"/>
            <p:cNvSpPr>
              <a:spLocks noChangeArrowheads="1"/>
            </p:cNvSpPr>
            <p:nvPr/>
          </p:nvSpPr>
          <p:spPr bwMode="auto">
            <a:xfrm>
              <a:off x="3167" y="1885"/>
              <a:ext cx="240" cy="140"/>
            </a:xfrm>
            <a:prstGeom prst="rect">
              <a:avLst/>
            </a:prstGeom>
            <a:noFill/>
            <a:ln w="12700">
              <a:noFill/>
              <a:miter lim="800000"/>
              <a:headEnd/>
              <a:tailEnd/>
            </a:ln>
          </p:spPr>
          <p:txBody>
            <a:bodyPr wrap="none" lIns="90462" tIns="44437" rIns="90462" bIns="44437">
              <a:spAutoFit/>
            </a:bodyPr>
            <a:lstStyle/>
            <a:p>
              <a:r>
                <a:rPr lang="en-US" sz="600">
                  <a:solidFill>
                    <a:srgbClr val="000000"/>
                  </a:solidFill>
                  <a:latin typeface="Arial Narrow" pitchFamily="34" charset="0"/>
                </a:rPr>
                <a:t>MSSVs</a:t>
              </a:r>
            </a:p>
          </p:txBody>
        </p:sp>
        <p:sp>
          <p:nvSpPr>
            <p:cNvPr id="12592" name="Line 302"/>
            <p:cNvSpPr>
              <a:spLocks noChangeShapeType="1"/>
            </p:cNvSpPr>
            <p:nvPr/>
          </p:nvSpPr>
          <p:spPr bwMode="auto">
            <a:xfrm>
              <a:off x="3905" y="2650"/>
              <a:ext cx="12" cy="0"/>
            </a:xfrm>
            <a:prstGeom prst="line">
              <a:avLst/>
            </a:prstGeom>
            <a:noFill/>
            <a:ln w="12700">
              <a:solidFill>
                <a:srgbClr val="000000"/>
              </a:solidFill>
              <a:round/>
              <a:headEnd/>
              <a:tailEnd/>
            </a:ln>
          </p:spPr>
          <p:txBody>
            <a:bodyPr wrap="none" anchor="ctr"/>
            <a:lstStyle/>
            <a:p>
              <a:endParaRPr lang="en-US"/>
            </a:p>
          </p:txBody>
        </p:sp>
        <p:sp>
          <p:nvSpPr>
            <p:cNvPr id="12593" name="Line 303"/>
            <p:cNvSpPr>
              <a:spLocks noChangeShapeType="1"/>
            </p:cNvSpPr>
            <p:nvPr/>
          </p:nvSpPr>
          <p:spPr bwMode="auto">
            <a:xfrm flipV="1">
              <a:off x="3885" y="2680"/>
              <a:ext cx="52" cy="111"/>
            </a:xfrm>
            <a:prstGeom prst="line">
              <a:avLst/>
            </a:prstGeom>
            <a:noFill/>
            <a:ln w="12700">
              <a:solidFill>
                <a:srgbClr val="000000"/>
              </a:solidFill>
              <a:round/>
              <a:headEnd/>
              <a:tailEnd/>
            </a:ln>
          </p:spPr>
          <p:txBody>
            <a:bodyPr wrap="none" anchor="ctr"/>
            <a:lstStyle/>
            <a:p>
              <a:endParaRPr lang="en-US"/>
            </a:p>
          </p:txBody>
        </p:sp>
        <p:sp>
          <p:nvSpPr>
            <p:cNvPr id="12594" name="Freeform 304"/>
            <p:cNvSpPr>
              <a:spLocks/>
            </p:cNvSpPr>
            <p:nvPr/>
          </p:nvSpPr>
          <p:spPr bwMode="auto">
            <a:xfrm>
              <a:off x="3692" y="2361"/>
              <a:ext cx="56" cy="51"/>
            </a:xfrm>
            <a:custGeom>
              <a:avLst/>
              <a:gdLst>
                <a:gd name="T0" fmla="*/ 26 w 56"/>
                <a:gd name="T1" fmla="*/ 0 h 51"/>
                <a:gd name="T2" fmla="*/ 0 w 56"/>
                <a:gd name="T3" fmla="*/ 50 h 51"/>
                <a:gd name="T4" fmla="*/ 55 w 56"/>
                <a:gd name="T5" fmla="*/ 50 h 51"/>
                <a:gd name="T6" fmla="*/ 26 w 56"/>
                <a:gd name="T7" fmla="*/ 0 h 51"/>
                <a:gd name="T8" fmla="*/ 0 60000 65536"/>
                <a:gd name="T9" fmla="*/ 0 60000 65536"/>
                <a:gd name="T10" fmla="*/ 0 60000 65536"/>
                <a:gd name="T11" fmla="*/ 0 60000 65536"/>
                <a:gd name="T12" fmla="*/ 0 w 56"/>
                <a:gd name="T13" fmla="*/ 0 h 51"/>
                <a:gd name="T14" fmla="*/ 56 w 56"/>
                <a:gd name="T15" fmla="*/ 51 h 51"/>
              </a:gdLst>
              <a:ahLst/>
              <a:cxnLst>
                <a:cxn ang="T8">
                  <a:pos x="T0" y="T1"/>
                </a:cxn>
                <a:cxn ang="T9">
                  <a:pos x="T2" y="T3"/>
                </a:cxn>
                <a:cxn ang="T10">
                  <a:pos x="T4" y="T5"/>
                </a:cxn>
                <a:cxn ang="T11">
                  <a:pos x="T6" y="T7"/>
                </a:cxn>
              </a:cxnLst>
              <a:rect l="T12" t="T13" r="T14" b="T15"/>
              <a:pathLst>
                <a:path w="56" h="51">
                  <a:moveTo>
                    <a:pt x="26" y="0"/>
                  </a:moveTo>
                  <a:lnTo>
                    <a:pt x="0" y="50"/>
                  </a:lnTo>
                  <a:lnTo>
                    <a:pt x="55" y="50"/>
                  </a:lnTo>
                  <a:lnTo>
                    <a:pt x="26" y="0"/>
                  </a:lnTo>
                </a:path>
              </a:pathLst>
            </a:custGeom>
            <a:solidFill>
              <a:srgbClr val="000000"/>
            </a:solidFill>
            <a:ln w="12700" cap="rnd" cmpd="sng">
              <a:noFill/>
              <a:prstDash val="solid"/>
              <a:round/>
              <a:headEnd type="none" w="med" len="med"/>
              <a:tailEnd type="none" w="med" len="med"/>
            </a:ln>
          </p:spPr>
          <p:txBody>
            <a:bodyPr/>
            <a:lstStyle/>
            <a:p>
              <a:endParaRPr lang="en-US"/>
            </a:p>
          </p:txBody>
        </p:sp>
        <p:sp>
          <p:nvSpPr>
            <p:cNvPr id="12595" name="Freeform 305"/>
            <p:cNvSpPr>
              <a:spLocks/>
            </p:cNvSpPr>
            <p:nvPr/>
          </p:nvSpPr>
          <p:spPr bwMode="auto">
            <a:xfrm>
              <a:off x="3688" y="2316"/>
              <a:ext cx="60" cy="37"/>
            </a:xfrm>
            <a:custGeom>
              <a:avLst/>
              <a:gdLst>
                <a:gd name="T0" fmla="*/ 28 w 60"/>
                <a:gd name="T1" fmla="*/ 36 h 37"/>
                <a:gd name="T2" fmla="*/ 0 w 60"/>
                <a:gd name="T3" fmla="*/ 0 h 37"/>
                <a:gd name="T4" fmla="*/ 59 w 60"/>
                <a:gd name="T5" fmla="*/ 0 h 37"/>
                <a:gd name="T6" fmla="*/ 28 w 60"/>
                <a:gd name="T7" fmla="*/ 36 h 37"/>
                <a:gd name="T8" fmla="*/ 0 60000 65536"/>
                <a:gd name="T9" fmla="*/ 0 60000 65536"/>
                <a:gd name="T10" fmla="*/ 0 60000 65536"/>
                <a:gd name="T11" fmla="*/ 0 60000 65536"/>
                <a:gd name="T12" fmla="*/ 0 w 60"/>
                <a:gd name="T13" fmla="*/ 0 h 37"/>
                <a:gd name="T14" fmla="*/ 60 w 60"/>
                <a:gd name="T15" fmla="*/ 37 h 37"/>
              </a:gdLst>
              <a:ahLst/>
              <a:cxnLst>
                <a:cxn ang="T8">
                  <a:pos x="T0" y="T1"/>
                </a:cxn>
                <a:cxn ang="T9">
                  <a:pos x="T2" y="T3"/>
                </a:cxn>
                <a:cxn ang="T10">
                  <a:pos x="T4" y="T5"/>
                </a:cxn>
                <a:cxn ang="T11">
                  <a:pos x="T6" y="T7"/>
                </a:cxn>
              </a:cxnLst>
              <a:rect l="T12" t="T13" r="T14" b="T15"/>
              <a:pathLst>
                <a:path w="60" h="37">
                  <a:moveTo>
                    <a:pt x="28" y="36"/>
                  </a:moveTo>
                  <a:lnTo>
                    <a:pt x="0" y="0"/>
                  </a:lnTo>
                  <a:lnTo>
                    <a:pt x="59" y="0"/>
                  </a:lnTo>
                  <a:lnTo>
                    <a:pt x="28" y="36"/>
                  </a:lnTo>
                </a:path>
              </a:pathLst>
            </a:custGeom>
            <a:solidFill>
              <a:srgbClr val="000000"/>
            </a:solidFill>
            <a:ln w="12700" cap="rnd" cmpd="sng">
              <a:noFill/>
              <a:prstDash val="solid"/>
              <a:round/>
              <a:headEnd type="none" w="med" len="med"/>
              <a:tailEnd type="none" w="med" len="med"/>
            </a:ln>
          </p:spPr>
          <p:txBody>
            <a:bodyPr/>
            <a:lstStyle/>
            <a:p>
              <a:endParaRPr lang="en-US"/>
            </a:p>
          </p:txBody>
        </p:sp>
        <p:sp>
          <p:nvSpPr>
            <p:cNvPr id="12596" name="Freeform 306"/>
            <p:cNvSpPr>
              <a:spLocks/>
            </p:cNvSpPr>
            <p:nvPr/>
          </p:nvSpPr>
          <p:spPr bwMode="auto">
            <a:xfrm>
              <a:off x="3691" y="2536"/>
              <a:ext cx="60" cy="54"/>
            </a:xfrm>
            <a:custGeom>
              <a:avLst/>
              <a:gdLst>
                <a:gd name="T0" fmla="*/ 28 w 60"/>
                <a:gd name="T1" fmla="*/ 0 h 54"/>
                <a:gd name="T2" fmla="*/ 0 w 60"/>
                <a:gd name="T3" fmla="*/ 53 h 54"/>
                <a:gd name="T4" fmla="*/ 59 w 60"/>
                <a:gd name="T5" fmla="*/ 53 h 54"/>
                <a:gd name="T6" fmla="*/ 28 w 60"/>
                <a:gd name="T7" fmla="*/ 0 h 54"/>
                <a:gd name="T8" fmla="*/ 0 60000 65536"/>
                <a:gd name="T9" fmla="*/ 0 60000 65536"/>
                <a:gd name="T10" fmla="*/ 0 60000 65536"/>
                <a:gd name="T11" fmla="*/ 0 60000 65536"/>
                <a:gd name="T12" fmla="*/ 0 w 60"/>
                <a:gd name="T13" fmla="*/ 0 h 54"/>
                <a:gd name="T14" fmla="*/ 60 w 60"/>
                <a:gd name="T15" fmla="*/ 54 h 54"/>
              </a:gdLst>
              <a:ahLst/>
              <a:cxnLst>
                <a:cxn ang="T8">
                  <a:pos x="T0" y="T1"/>
                </a:cxn>
                <a:cxn ang="T9">
                  <a:pos x="T2" y="T3"/>
                </a:cxn>
                <a:cxn ang="T10">
                  <a:pos x="T4" y="T5"/>
                </a:cxn>
                <a:cxn ang="T11">
                  <a:pos x="T6" y="T7"/>
                </a:cxn>
              </a:cxnLst>
              <a:rect l="T12" t="T13" r="T14" b="T15"/>
              <a:pathLst>
                <a:path w="60" h="54">
                  <a:moveTo>
                    <a:pt x="28" y="0"/>
                  </a:moveTo>
                  <a:lnTo>
                    <a:pt x="0" y="53"/>
                  </a:lnTo>
                  <a:lnTo>
                    <a:pt x="59" y="53"/>
                  </a:lnTo>
                  <a:lnTo>
                    <a:pt x="28" y="0"/>
                  </a:lnTo>
                </a:path>
              </a:pathLst>
            </a:custGeom>
            <a:solidFill>
              <a:srgbClr val="000000"/>
            </a:solidFill>
            <a:ln w="12700" cap="rnd" cmpd="sng">
              <a:noFill/>
              <a:prstDash val="solid"/>
              <a:round/>
              <a:headEnd type="none" w="med" len="med"/>
              <a:tailEnd type="none" w="med" len="med"/>
            </a:ln>
          </p:spPr>
          <p:txBody>
            <a:bodyPr/>
            <a:lstStyle/>
            <a:p>
              <a:endParaRPr lang="en-US"/>
            </a:p>
          </p:txBody>
        </p:sp>
        <p:sp>
          <p:nvSpPr>
            <p:cNvPr id="12597" name="Freeform 307"/>
            <p:cNvSpPr>
              <a:spLocks/>
            </p:cNvSpPr>
            <p:nvPr/>
          </p:nvSpPr>
          <p:spPr bwMode="auto">
            <a:xfrm>
              <a:off x="3690" y="2485"/>
              <a:ext cx="58" cy="49"/>
            </a:xfrm>
            <a:custGeom>
              <a:avLst/>
              <a:gdLst>
                <a:gd name="T0" fmla="*/ 27 w 58"/>
                <a:gd name="T1" fmla="*/ 48 h 49"/>
                <a:gd name="T2" fmla="*/ 0 w 58"/>
                <a:gd name="T3" fmla="*/ 0 h 49"/>
                <a:gd name="T4" fmla="*/ 57 w 58"/>
                <a:gd name="T5" fmla="*/ 0 h 49"/>
                <a:gd name="T6" fmla="*/ 27 w 58"/>
                <a:gd name="T7" fmla="*/ 48 h 49"/>
                <a:gd name="T8" fmla="*/ 0 60000 65536"/>
                <a:gd name="T9" fmla="*/ 0 60000 65536"/>
                <a:gd name="T10" fmla="*/ 0 60000 65536"/>
                <a:gd name="T11" fmla="*/ 0 60000 65536"/>
                <a:gd name="T12" fmla="*/ 0 w 58"/>
                <a:gd name="T13" fmla="*/ 0 h 49"/>
                <a:gd name="T14" fmla="*/ 58 w 58"/>
                <a:gd name="T15" fmla="*/ 49 h 49"/>
              </a:gdLst>
              <a:ahLst/>
              <a:cxnLst>
                <a:cxn ang="T8">
                  <a:pos x="T0" y="T1"/>
                </a:cxn>
                <a:cxn ang="T9">
                  <a:pos x="T2" y="T3"/>
                </a:cxn>
                <a:cxn ang="T10">
                  <a:pos x="T4" y="T5"/>
                </a:cxn>
                <a:cxn ang="T11">
                  <a:pos x="T6" y="T7"/>
                </a:cxn>
              </a:cxnLst>
              <a:rect l="T12" t="T13" r="T14" b="T15"/>
              <a:pathLst>
                <a:path w="58" h="49">
                  <a:moveTo>
                    <a:pt x="27" y="48"/>
                  </a:moveTo>
                  <a:lnTo>
                    <a:pt x="0" y="0"/>
                  </a:lnTo>
                  <a:lnTo>
                    <a:pt x="57" y="0"/>
                  </a:lnTo>
                  <a:lnTo>
                    <a:pt x="27" y="48"/>
                  </a:lnTo>
                </a:path>
              </a:pathLst>
            </a:custGeom>
            <a:solidFill>
              <a:srgbClr val="000000"/>
            </a:solidFill>
            <a:ln w="12700" cap="rnd" cmpd="sng">
              <a:noFill/>
              <a:prstDash val="solid"/>
              <a:round/>
              <a:headEnd type="none" w="med" len="med"/>
              <a:tailEnd type="none" w="med" len="med"/>
            </a:ln>
          </p:spPr>
          <p:txBody>
            <a:bodyPr/>
            <a:lstStyle/>
            <a:p>
              <a:endParaRPr lang="en-US"/>
            </a:p>
          </p:txBody>
        </p:sp>
        <p:sp>
          <p:nvSpPr>
            <p:cNvPr id="12598" name="Freeform 308"/>
            <p:cNvSpPr>
              <a:spLocks/>
            </p:cNvSpPr>
            <p:nvPr/>
          </p:nvSpPr>
          <p:spPr bwMode="auto">
            <a:xfrm>
              <a:off x="3686" y="2359"/>
              <a:ext cx="67" cy="55"/>
            </a:xfrm>
            <a:custGeom>
              <a:avLst/>
              <a:gdLst>
                <a:gd name="T0" fmla="*/ 31 w 67"/>
                <a:gd name="T1" fmla="*/ 0 h 55"/>
                <a:gd name="T2" fmla="*/ 0 w 67"/>
                <a:gd name="T3" fmla="*/ 54 h 55"/>
                <a:gd name="T4" fmla="*/ 66 w 67"/>
                <a:gd name="T5" fmla="*/ 54 h 55"/>
                <a:gd name="T6" fmla="*/ 31 w 67"/>
                <a:gd name="T7" fmla="*/ 0 h 55"/>
                <a:gd name="T8" fmla="*/ 0 60000 65536"/>
                <a:gd name="T9" fmla="*/ 0 60000 65536"/>
                <a:gd name="T10" fmla="*/ 0 60000 65536"/>
                <a:gd name="T11" fmla="*/ 0 60000 65536"/>
                <a:gd name="T12" fmla="*/ 0 w 67"/>
                <a:gd name="T13" fmla="*/ 0 h 55"/>
                <a:gd name="T14" fmla="*/ 67 w 67"/>
                <a:gd name="T15" fmla="*/ 55 h 55"/>
              </a:gdLst>
              <a:ahLst/>
              <a:cxnLst>
                <a:cxn ang="T8">
                  <a:pos x="T0" y="T1"/>
                </a:cxn>
                <a:cxn ang="T9">
                  <a:pos x="T2" y="T3"/>
                </a:cxn>
                <a:cxn ang="T10">
                  <a:pos x="T4" y="T5"/>
                </a:cxn>
                <a:cxn ang="T11">
                  <a:pos x="T6" y="T7"/>
                </a:cxn>
              </a:cxnLst>
              <a:rect l="T12" t="T13" r="T14" b="T15"/>
              <a:pathLst>
                <a:path w="67" h="55">
                  <a:moveTo>
                    <a:pt x="31" y="0"/>
                  </a:moveTo>
                  <a:lnTo>
                    <a:pt x="0" y="54"/>
                  </a:lnTo>
                  <a:lnTo>
                    <a:pt x="66" y="54"/>
                  </a:lnTo>
                  <a:lnTo>
                    <a:pt x="31" y="0"/>
                  </a:lnTo>
                </a:path>
              </a:pathLst>
            </a:custGeom>
            <a:noFill/>
            <a:ln w="12700" cap="rnd" cmpd="sng">
              <a:solidFill>
                <a:srgbClr val="000000"/>
              </a:solidFill>
              <a:prstDash val="solid"/>
              <a:round/>
              <a:headEnd type="none" w="med" len="med"/>
              <a:tailEnd type="none" w="med" len="med"/>
            </a:ln>
          </p:spPr>
          <p:txBody>
            <a:bodyPr/>
            <a:lstStyle/>
            <a:p>
              <a:endParaRPr lang="en-US"/>
            </a:p>
          </p:txBody>
        </p:sp>
        <p:sp>
          <p:nvSpPr>
            <p:cNvPr id="12599" name="Freeform 309"/>
            <p:cNvSpPr>
              <a:spLocks/>
            </p:cNvSpPr>
            <p:nvPr/>
          </p:nvSpPr>
          <p:spPr bwMode="auto">
            <a:xfrm>
              <a:off x="3686" y="2316"/>
              <a:ext cx="67" cy="44"/>
            </a:xfrm>
            <a:custGeom>
              <a:avLst/>
              <a:gdLst>
                <a:gd name="T0" fmla="*/ 31 w 67"/>
                <a:gd name="T1" fmla="*/ 43 h 44"/>
                <a:gd name="T2" fmla="*/ 0 w 67"/>
                <a:gd name="T3" fmla="*/ 0 h 44"/>
                <a:gd name="T4" fmla="*/ 66 w 67"/>
                <a:gd name="T5" fmla="*/ 0 h 44"/>
                <a:gd name="T6" fmla="*/ 31 w 67"/>
                <a:gd name="T7" fmla="*/ 43 h 44"/>
                <a:gd name="T8" fmla="*/ 0 60000 65536"/>
                <a:gd name="T9" fmla="*/ 0 60000 65536"/>
                <a:gd name="T10" fmla="*/ 0 60000 65536"/>
                <a:gd name="T11" fmla="*/ 0 60000 65536"/>
                <a:gd name="T12" fmla="*/ 0 w 67"/>
                <a:gd name="T13" fmla="*/ 0 h 44"/>
                <a:gd name="T14" fmla="*/ 67 w 67"/>
                <a:gd name="T15" fmla="*/ 44 h 44"/>
              </a:gdLst>
              <a:ahLst/>
              <a:cxnLst>
                <a:cxn ang="T8">
                  <a:pos x="T0" y="T1"/>
                </a:cxn>
                <a:cxn ang="T9">
                  <a:pos x="T2" y="T3"/>
                </a:cxn>
                <a:cxn ang="T10">
                  <a:pos x="T4" y="T5"/>
                </a:cxn>
                <a:cxn ang="T11">
                  <a:pos x="T6" y="T7"/>
                </a:cxn>
              </a:cxnLst>
              <a:rect l="T12" t="T13" r="T14" b="T15"/>
              <a:pathLst>
                <a:path w="67" h="44">
                  <a:moveTo>
                    <a:pt x="31" y="43"/>
                  </a:moveTo>
                  <a:lnTo>
                    <a:pt x="0" y="0"/>
                  </a:lnTo>
                  <a:lnTo>
                    <a:pt x="66" y="0"/>
                  </a:lnTo>
                  <a:lnTo>
                    <a:pt x="31" y="43"/>
                  </a:lnTo>
                </a:path>
              </a:pathLst>
            </a:custGeom>
            <a:noFill/>
            <a:ln w="12700" cap="rnd" cmpd="sng">
              <a:solidFill>
                <a:srgbClr val="000000"/>
              </a:solidFill>
              <a:prstDash val="solid"/>
              <a:round/>
              <a:headEnd type="none" w="med" len="med"/>
              <a:tailEnd type="none" w="med" len="med"/>
            </a:ln>
          </p:spPr>
          <p:txBody>
            <a:bodyPr/>
            <a:lstStyle/>
            <a:p>
              <a:endParaRPr lang="en-US"/>
            </a:p>
          </p:txBody>
        </p:sp>
        <p:sp>
          <p:nvSpPr>
            <p:cNvPr id="12600" name="Freeform 310"/>
            <p:cNvSpPr>
              <a:spLocks/>
            </p:cNvSpPr>
            <p:nvPr/>
          </p:nvSpPr>
          <p:spPr bwMode="auto">
            <a:xfrm>
              <a:off x="3686" y="2536"/>
              <a:ext cx="67" cy="58"/>
            </a:xfrm>
            <a:custGeom>
              <a:avLst/>
              <a:gdLst>
                <a:gd name="T0" fmla="*/ 31 w 67"/>
                <a:gd name="T1" fmla="*/ 0 h 58"/>
                <a:gd name="T2" fmla="*/ 0 w 67"/>
                <a:gd name="T3" fmla="*/ 57 h 58"/>
                <a:gd name="T4" fmla="*/ 66 w 67"/>
                <a:gd name="T5" fmla="*/ 57 h 58"/>
                <a:gd name="T6" fmla="*/ 31 w 67"/>
                <a:gd name="T7" fmla="*/ 0 h 58"/>
                <a:gd name="T8" fmla="*/ 0 60000 65536"/>
                <a:gd name="T9" fmla="*/ 0 60000 65536"/>
                <a:gd name="T10" fmla="*/ 0 60000 65536"/>
                <a:gd name="T11" fmla="*/ 0 60000 65536"/>
                <a:gd name="T12" fmla="*/ 0 w 67"/>
                <a:gd name="T13" fmla="*/ 0 h 58"/>
                <a:gd name="T14" fmla="*/ 67 w 67"/>
                <a:gd name="T15" fmla="*/ 58 h 58"/>
              </a:gdLst>
              <a:ahLst/>
              <a:cxnLst>
                <a:cxn ang="T8">
                  <a:pos x="T0" y="T1"/>
                </a:cxn>
                <a:cxn ang="T9">
                  <a:pos x="T2" y="T3"/>
                </a:cxn>
                <a:cxn ang="T10">
                  <a:pos x="T4" y="T5"/>
                </a:cxn>
                <a:cxn ang="T11">
                  <a:pos x="T6" y="T7"/>
                </a:cxn>
              </a:cxnLst>
              <a:rect l="T12" t="T13" r="T14" b="T15"/>
              <a:pathLst>
                <a:path w="67" h="58">
                  <a:moveTo>
                    <a:pt x="31" y="0"/>
                  </a:moveTo>
                  <a:lnTo>
                    <a:pt x="0" y="57"/>
                  </a:lnTo>
                  <a:lnTo>
                    <a:pt x="66" y="57"/>
                  </a:lnTo>
                  <a:lnTo>
                    <a:pt x="31" y="0"/>
                  </a:lnTo>
                </a:path>
              </a:pathLst>
            </a:custGeom>
            <a:noFill/>
            <a:ln w="12700" cap="rnd" cmpd="sng">
              <a:solidFill>
                <a:srgbClr val="000000"/>
              </a:solidFill>
              <a:prstDash val="solid"/>
              <a:round/>
              <a:headEnd type="none" w="med" len="med"/>
              <a:tailEnd type="none" w="med" len="med"/>
            </a:ln>
          </p:spPr>
          <p:txBody>
            <a:bodyPr/>
            <a:lstStyle/>
            <a:p>
              <a:endParaRPr lang="en-US"/>
            </a:p>
          </p:txBody>
        </p:sp>
        <p:sp>
          <p:nvSpPr>
            <p:cNvPr id="12601" name="Freeform 311"/>
            <p:cNvSpPr>
              <a:spLocks/>
            </p:cNvSpPr>
            <p:nvPr/>
          </p:nvSpPr>
          <p:spPr bwMode="auto">
            <a:xfrm>
              <a:off x="3686" y="2485"/>
              <a:ext cx="67" cy="52"/>
            </a:xfrm>
            <a:custGeom>
              <a:avLst/>
              <a:gdLst>
                <a:gd name="T0" fmla="*/ 31 w 67"/>
                <a:gd name="T1" fmla="*/ 51 h 52"/>
                <a:gd name="T2" fmla="*/ 0 w 67"/>
                <a:gd name="T3" fmla="*/ 0 h 52"/>
                <a:gd name="T4" fmla="*/ 66 w 67"/>
                <a:gd name="T5" fmla="*/ 0 h 52"/>
                <a:gd name="T6" fmla="*/ 31 w 67"/>
                <a:gd name="T7" fmla="*/ 51 h 52"/>
                <a:gd name="T8" fmla="*/ 0 60000 65536"/>
                <a:gd name="T9" fmla="*/ 0 60000 65536"/>
                <a:gd name="T10" fmla="*/ 0 60000 65536"/>
                <a:gd name="T11" fmla="*/ 0 60000 65536"/>
                <a:gd name="T12" fmla="*/ 0 w 67"/>
                <a:gd name="T13" fmla="*/ 0 h 52"/>
                <a:gd name="T14" fmla="*/ 67 w 67"/>
                <a:gd name="T15" fmla="*/ 52 h 52"/>
              </a:gdLst>
              <a:ahLst/>
              <a:cxnLst>
                <a:cxn ang="T8">
                  <a:pos x="T0" y="T1"/>
                </a:cxn>
                <a:cxn ang="T9">
                  <a:pos x="T2" y="T3"/>
                </a:cxn>
                <a:cxn ang="T10">
                  <a:pos x="T4" y="T5"/>
                </a:cxn>
                <a:cxn ang="T11">
                  <a:pos x="T6" y="T7"/>
                </a:cxn>
              </a:cxnLst>
              <a:rect l="T12" t="T13" r="T14" b="T15"/>
              <a:pathLst>
                <a:path w="67" h="52">
                  <a:moveTo>
                    <a:pt x="31" y="51"/>
                  </a:moveTo>
                  <a:lnTo>
                    <a:pt x="0" y="0"/>
                  </a:lnTo>
                  <a:lnTo>
                    <a:pt x="66" y="0"/>
                  </a:lnTo>
                  <a:lnTo>
                    <a:pt x="31" y="51"/>
                  </a:lnTo>
                </a:path>
              </a:pathLst>
            </a:custGeom>
            <a:noFill/>
            <a:ln w="12700" cap="rnd" cmpd="sng">
              <a:solidFill>
                <a:srgbClr val="000000"/>
              </a:solidFill>
              <a:prstDash val="solid"/>
              <a:round/>
              <a:headEnd type="none" w="med" len="med"/>
              <a:tailEnd type="none" w="med" len="med"/>
            </a:ln>
          </p:spPr>
          <p:txBody>
            <a:bodyPr/>
            <a:lstStyle/>
            <a:p>
              <a:endParaRPr lang="en-US"/>
            </a:p>
          </p:txBody>
        </p:sp>
        <p:sp>
          <p:nvSpPr>
            <p:cNvPr id="12602" name="Freeform 312"/>
            <p:cNvSpPr>
              <a:spLocks/>
            </p:cNvSpPr>
            <p:nvPr/>
          </p:nvSpPr>
          <p:spPr bwMode="auto">
            <a:xfrm>
              <a:off x="3464" y="2179"/>
              <a:ext cx="50" cy="70"/>
            </a:xfrm>
            <a:custGeom>
              <a:avLst/>
              <a:gdLst>
                <a:gd name="T0" fmla="*/ 49 w 50"/>
                <a:gd name="T1" fmla="*/ 35 h 70"/>
                <a:gd name="T2" fmla="*/ 0 w 50"/>
                <a:gd name="T3" fmla="*/ 0 h 70"/>
                <a:gd name="T4" fmla="*/ 0 w 50"/>
                <a:gd name="T5" fmla="*/ 69 h 70"/>
                <a:gd name="T6" fmla="*/ 49 w 50"/>
                <a:gd name="T7" fmla="*/ 35 h 70"/>
                <a:gd name="T8" fmla="*/ 0 60000 65536"/>
                <a:gd name="T9" fmla="*/ 0 60000 65536"/>
                <a:gd name="T10" fmla="*/ 0 60000 65536"/>
                <a:gd name="T11" fmla="*/ 0 60000 65536"/>
                <a:gd name="T12" fmla="*/ 0 w 50"/>
                <a:gd name="T13" fmla="*/ 0 h 70"/>
                <a:gd name="T14" fmla="*/ 50 w 50"/>
                <a:gd name="T15" fmla="*/ 70 h 70"/>
              </a:gdLst>
              <a:ahLst/>
              <a:cxnLst>
                <a:cxn ang="T8">
                  <a:pos x="T0" y="T1"/>
                </a:cxn>
                <a:cxn ang="T9">
                  <a:pos x="T2" y="T3"/>
                </a:cxn>
                <a:cxn ang="T10">
                  <a:pos x="T4" y="T5"/>
                </a:cxn>
                <a:cxn ang="T11">
                  <a:pos x="T6" y="T7"/>
                </a:cxn>
              </a:cxnLst>
              <a:rect l="T12" t="T13" r="T14" b="T15"/>
              <a:pathLst>
                <a:path w="50" h="70">
                  <a:moveTo>
                    <a:pt x="49" y="35"/>
                  </a:moveTo>
                  <a:lnTo>
                    <a:pt x="0" y="0"/>
                  </a:lnTo>
                  <a:lnTo>
                    <a:pt x="0" y="69"/>
                  </a:lnTo>
                  <a:lnTo>
                    <a:pt x="49" y="35"/>
                  </a:lnTo>
                </a:path>
              </a:pathLst>
            </a:custGeom>
            <a:noFill/>
            <a:ln w="12700" cap="rnd" cmpd="sng">
              <a:solidFill>
                <a:srgbClr val="000000"/>
              </a:solidFill>
              <a:prstDash val="solid"/>
              <a:round/>
              <a:headEnd type="none" w="med" len="med"/>
              <a:tailEnd type="none" w="med" len="med"/>
            </a:ln>
          </p:spPr>
          <p:txBody>
            <a:bodyPr/>
            <a:lstStyle/>
            <a:p>
              <a:endParaRPr lang="en-US"/>
            </a:p>
          </p:txBody>
        </p:sp>
        <p:sp>
          <p:nvSpPr>
            <p:cNvPr id="12603" name="Freeform 313"/>
            <p:cNvSpPr>
              <a:spLocks/>
            </p:cNvSpPr>
            <p:nvPr/>
          </p:nvSpPr>
          <p:spPr bwMode="auto">
            <a:xfrm>
              <a:off x="3513" y="2179"/>
              <a:ext cx="58" cy="70"/>
            </a:xfrm>
            <a:custGeom>
              <a:avLst/>
              <a:gdLst>
                <a:gd name="T0" fmla="*/ 0 w 58"/>
                <a:gd name="T1" fmla="*/ 35 h 70"/>
                <a:gd name="T2" fmla="*/ 57 w 58"/>
                <a:gd name="T3" fmla="*/ 0 h 70"/>
                <a:gd name="T4" fmla="*/ 57 w 58"/>
                <a:gd name="T5" fmla="*/ 69 h 70"/>
                <a:gd name="T6" fmla="*/ 0 w 58"/>
                <a:gd name="T7" fmla="*/ 35 h 70"/>
                <a:gd name="T8" fmla="*/ 0 60000 65536"/>
                <a:gd name="T9" fmla="*/ 0 60000 65536"/>
                <a:gd name="T10" fmla="*/ 0 60000 65536"/>
                <a:gd name="T11" fmla="*/ 0 60000 65536"/>
                <a:gd name="T12" fmla="*/ 0 w 58"/>
                <a:gd name="T13" fmla="*/ 0 h 70"/>
                <a:gd name="T14" fmla="*/ 58 w 58"/>
                <a:gd name="T15" fmla="*/ 70 h 70"/>
              </a:gdLst>
              <a:ahLst/>
              <a:cxnLst>
                <a:cxn ang="T8">
                  <a:pos x="T0" y="T1"/>
                </a:cxn>
                <a:cxn ang="T9">
                  <a:pos x="T2" y="T3"/>
                </a:cxn>
                <a:cxn ang="T10">
                  <a:pos x="T4" y="T5"/>
                </a:cxn>
                <a:cxn ang="T11">
                  <a:pos x="T6" y="T7"/>
                </a:cxn>
              </a:cxnLst>
              <a:rect l="T12" t="T13" r="T14" b="T15"/>
              <a:pathLst>
                <a:path w="58" h="70">
                  <a:moveTo>
                    <a:pt x="0" y="35"/>
                  </a:moveTo>
                  <a:lnTo>
                    <a:pt x="57" y="0"/>
                  </a:lnTo>
                  <a:lnTo>
                    <a:pt x="57" y="69"/>
                  </a:lnTo>
                  <a:lnTo>
                    <a:pt x="0" y="35"/>
                  </a:lnTo>
                </a:path>
              </a:pathLst>
            </a:custGeom>
            <a:noFill/>
            <a:ln w="12700" cap="rnd" cmpd="sng">
              <a:solidFill>
                <a:srgbClr val="000000"/>
              </a:solidFill>
              <a:prstDash val="solid"/>
              <a:round/>
              <a:headEnd type="none" w="med" len="med"/>
              <a:tailEnd type="none" w="med" len="med"/>
            </a:ln>
          </p:spPr>
          <p:txBody>
            <a:bodyPr/>
            <a:lstStyle/>
            <a:p>
              <a:endParaRPr lang="en-US"/>
            </a:p>
          </p:txBody>
        </p:sp>
        <p:sp>
          <p:nvSpPr>
            <p:cNvPr id="12604" name="Line 314"/>
            <p:cNvSpPr>
              <a:spLocks noChangeShapeType="1"/>
            </p:cNvSpPr>
            <p:nvPr/>
          </p:nvSpPr>
          <p:spPr bwMode="auto">
            <a:xfrm>
              <a:off x="3328" y="2022"/>
              <a:ext cx="18" cy="0"/>
            </a:xfrm>
            <a:prstGeom prst="line">
              <a:avLst/>
            </a:prstGeom>
            <a:noFill/>
            <a:ln w="12700">
              <a:solidFill>
                <a:srgbClr val="000000"/>
              </a:solidFill>
              <a:round/>
              <a:headEnd/>
              <a:tailEnd/>
            </a:ln>
          </p:spPr>
          <p:txBody>
            <a:bodyPr wrap="none" anchor="ctr"/>
            <a:lstStyle/>
            <a:p>
              <a:endParaRPr lang="en-US"/>
            </a:p>
          </p:txBody>
        </p:sp>
        <p:sp>
          <p:nvSpPr>
            <p:cNvPr id="12605" name="Freeform 315"/>
            <p:cNvSpPr>
              <a:spLocks/>
            </p:cNvSpPr>
            <p:nvPr/>
          </p:nvSpPr>
          <p:spPr bwMode="auto">
            <a:xfrm>
              <a:off x="5184" y="2844"/>
              <a:ext cx="98" cy="104"/>
            </a:xfrm>
            <a:custGeom>
              <a:avLst/>
              <a:gdLst>
                <a:gd name="T0" fmla="*/ 0 w 98"/>
                <a:gd name="T1" fmla="*/ 0 h 104"/>
                <a:gd name="T2" fmla="*/ 97 w 98"/>
                <a:gd name="T3" fmla="*/ 0 h 104"/>
                <a:gd name="T4" fmla="*/ 97 w 98"/>
                <a:gd name="T5" fmla="*/ 103 h 104"/>
                <a:gd name="T6" fmla="*/ 0 w 98"/>
                <a:gd name="T7" fmla="*/ 103 h 104"/>
                <a:gd name="T8" fmla="*/ 0 w 98"/>
                <a:gd name="T9" fmla="*/ 0 h 104"/>
                <a:gd name="T10" fmla="*/ 0 60000 65536"/>
                <a:gd name="T11" fmla="*/ 0 60000 65536"/>
                <a:gd name="T12" fmla="*/ 0 60000 65536"/>
                <a:gd name="T13" fmla="*/ 0 60000 65536"/>
                <a:gd name="T14" fmla="*/ 0 60000 65536"/>
                <a:gd name="T15" fmla="*/ 0 w 98"/>
                <a:gd name="T16" fmla="*/ 0 h 104"/>
                <a:gd name="T17" fmla="*/ 98 w 98"/>
                <a:gd name="T18" fmla="*/ 104 h 104"/>
              </a:gdLst>
              <a:ahLst/>
              <a:cxnLst>
                <a:cxn ang="T10">
                  <a:pos x="T0" y="T1"/>
                </a:cxn>
                <a:cxn ang="T11">
                  <a:pos x="T2" y="T3"/>
                </a:cxn>
                <a:cxn ang="T12">
                  <a:pos x="T4" y="T5"/>
                </a:cxn>
                <a:cxn ang="T13">
                  <a:pos x="T6" y="T7"/>
                </a:cxn>
                <a:cxn ang="T14">
                  <a:pos x="T8" y="T9"/>
                </a:cxn>
              </a:cxnLst>
              <a:rect l="T15" t="T16" r="T17" b="T18"/>
              <a:pathLst>
                <a:path w="98" h="104">
                  <a:moveTo>
                    <a:pt x="0" y="0"/>
                  </a:moveTo>
                  <a:lnTo>
                    <a:pt x="97" y="0"/>
                  </a:lnTo>
                  <a:lnTo>
                    <a:pt x="97" y="103"/>
                  </a:lnTo>
                  <a:lnTo>
                    <a:pt x="0" y="103"/>
                  </a:lnTo>
                  <a:lnTo>
                    <a:pt x="0" y="0"/>
                  </a:lnTo>
                </a:path>
              </a:pathLst>
            </a:custGeom>
            <a:noFill/>
            <a:ln w="12700" cap="rnd" cmpd="sng">
              <a:solidFill>
                <a:srgbClr val="000000"/>
              </a:solidFill>
              <a:prstDash val="solid"/>
              <a:round/>
              <a:headEnd type="none" w="med" len="med"/>
              <a:tailEnd type="none" w="med" len="med"/>
            </a:ln>
          </p:spPr>
          <p:txBody>
            <a:bodyPr/>
            <a:lstStyle/>
            <a:p>
              <a:endParaRPr lang="en-US"/>
            </a:p>
          </p:txBody>
        </p:sp>
        <p:sp>
          <p:nvSpPr>
            <p:cNvPr id="12606" name="Freeform 316"/>
            <p:cNvSpPr>
              <a:spLocks/>
            </p:cNvSpPr>
            <p:nvPr/>
          </p:nvSpPr>
          <p:spPr bwMode="auto">
            <a:xfrm>
              <a:off x="2550" y="3238"/>
              <a:ext cx="153" cy="287"/>
            </a:xfrm>
            <a:custGeom>
              <a:avLst/>
              <a:gdLst>
                <a:gd name="T0" fmla="*/ 101 w 153"/>
                <a:gd name="T1" fmla="*/ 286 h 287"/>
                <a:gd name="T2" fmla="*/ 101 w 153"/>
                <a:gd name="T3" fmla="*/ 196 h 287"/>
                <a:gd name="T4" fmla="*/ 152 w 153"/>
                <a:gd name="T5" fmla="*/ 196 h 287"/>
                <a:gd name="T6" fmla="*/ 152 w 153"/>
                <a:gd name="T7" fmla="*/ 96 h 287"/>
                <a:gd name="T8" fmla="*/ 101 w 153"/>
                <a:gd name="T9" fmla="*/ 96 h 287"/>
                <a:gd name="T10" fmla="*/ 101 w 153"/>
                <a:gd name="T11" fmla="*/ 71 h 287"/>
                <a:gd name="T12" fmla="*/ 140 w 153"/>
                <a:gd name="T13" fmla="*/ 71 h 287"/>
                <a:gd name="T14" fmla="*/ 140 w 153"/>
                <a:gd name="T15" fmla="*/ 20 h 287"/>
                <a:gd name="T16" fmla="*/ 104 w 153"/>
                <a:gd name="T17" fmla="*/ 20 h 287"/>
                <a:gd name="T18" fmla="*/ 104 w 153"/>
                <a:gd name="T19" fmla="*/ 0 h 287"/>
                <a:gd name="T20" fmla="*/ 67 w 153"/>
                <a:gd name="T21" fmla="*/ 0 h 287"/>
                <a:gd name="T22" fmla="*/ 67 w 153"/>
                <a:gd name="T23" fmla="*/ 20 h 287"/>
                <a:gd name="T24" fmla="*/ 31 w 153"/>
                <a:gd name="T25" fmla="*/ 20 h 287"/>
                <a:gd name="T26" fmla="*/ 31 w 153"/>
                <a:gd name="T27" fmla="*/ 71 h 287"/>
                <a:gd name="T28" fmla="*/ 67 w 153"/>
                <a:gd name="T29" fmla="*/ 71 h 287"/>
                <a:gd name="T30" fmla="*/ 67 w 153"/>
                <a:gd name="T31" fmla="*/ 96 h 287"/>
                <a:gd name="T32" fmla="*/ 17 w 153"/>
                <a:gd name="T33" fmla="*/ 96 h 287"/>
                <a:gd name="T34" fmla="*/ 17 w 153"/>
                <a:gd name="T35" fmla="*/ 127 h 287"/>
                <a:gd name="T36" fmla="*/ 0 w 153"/>
                <a:gd name="T37" fmla="*/ 127 h 287"/>
                <a:gd name="T38" fmla="*/ 0 w 153"/>
                <a:gd name="T39" fmla="*/ 173 h 287"/>
                <a:gd name="T40" fmla="*/ 17 w 153"/>
                <a:gd name="T41" fmla="*/ 173 h 287"/>
                <a:gd name="T42" fmla="*/ 17 w 153"/>
                <a:gd name="T43" fmla="*/ 196 h 287"/>
                <a:gd name="T44" fmla="*/ 67 w 153"/>
                <a:gd name="T45" fmla="*/ 196 h 287"/>
                <a:gd name="T46" fmla="*/ 67 w 153"/>
                <a:gd name="T47" fmla="*/ 286 h 287"/>
                <a:gd name="T48" fmla="*/ 101 w 153"/>
                <a:gd name="T49" fmla="*/ 286 h 287"/>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153"/>
                <a:gd name="T76" fmla="*/ 0 h 287"/>
                <a:gd name="T77" fmla="*/ 153 w 153"/>
                <a:gd name="T78" fmla="*/ 287 h 287"/>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153" h="287">
                  <a:moveTo>
                    <a:pt x="101" y="286"/>
                  </a:moveTo>
                  <a:lnTo>
                    <a:pt x="101" y="196"/>
                  </a:lnTo>
                  <a:lnTo>
                    <a:pt x="152" y="196"/>
                  </a:lnTo>
                  <a:lnTo>
                    <a:pt x="152" y="96"/>
                  </a:lnTo>
                  <a:lnTo>
                    <a:pt x="101" y="96"/>
                  </a:lnTo>
                  <a:lnTo>
                    <a:pt x="101" y="71"/>
                  </a:lnTo>
                  <a:lnTo>
                    <a:pt x="140" y="71"/>
                  </a:lnTo>
                  <a:lnTo>
                    <a:pt x="140" y="20"/>
                  </a:lnTo>
                  <a:lnTo>
                    <a:pt x="104" y="20"/>
                  </a:lnTo>
                  <a:lnTo>
                    <a:pt x="104" y="0"/>
                  </a:lnTo>
                  <a:lnTo>
                    <a:pt x="67" y="0"/>
                  </a:lnTo>
                  <a:lnTo>
                    <a:pt x="67" y="20"/>
                  </a:lnTo>
                  <a:lnTo>
                    <a:pt x="31" y="20"/>
                  </a:lnTo>
                  <a:lnTo>
                    <a:pt x="31" y="71"/>
                  </a:lnTo>
                  <a:lnTo>
                    <a:pt x="67" y="71"/>
                  </a:lnTo>
                  <a:lnTo>
                    <a:pt x="67" y="96"/>
                  </a:lnTo>
                  <a:lnTo>
                    <a:pt x="17" y="96"/>
                  </a:lnTo>
                  <a:lnTo>
                    <a:pt x="17" y="127"/>
                  </a:lnTo>
                  <a:lnTo>
                    <a:pt x="0" y="127"/>
                  </a:lnTo>
                  <a:lnTo>
                    <a:pt x="0" y="173"/>
                  </a:lnTo>
                  <a:lnTo>
                    <a:pt x="17" y="173"/>
                  </a:lnTo>
                  <a:lnTo>
                    <a:pt x="17" y="196"/>
                  </a:lnTo>
                  <a:lnTo>
                    <a:pt x="67" y="196"/>
                  </a:lnTo>
                  <a:lnTo>
                    <a:pt x="67" y="286"/>
                  </a:lnTo>
                  <a:lnTo>
                    <a:pt x="101" y="286"/>
                  </a:lnTo>
                </a:path>
              </a:pathLst>
            </a:custGeom>
            <a:solidFill>
              <a:srgbClr val="FFBFE9"/>
            </a:solidFill>
            <a:ln w="12700" cap="rnd" cmpd="sng">
              <a:noFill/>
              <a:prstDash val="solid"/>
              <a:round/>
              <a:headEnd type="none" w="med" len="med"/>
              <a:tailEnd type="none" w="med" len="med"/>
            </a:ln>
          </p:spPr>
          <p:txBody>
            <a:bodyPr/>
            <a:lstStyle/>
            <a:p>
              <a:endParaRPr lang="en-US"/>
            </a:p>
          </p:txBody>
        </p:sp>
        <p:sp>
          <p:nvSpPr>
            <p:cNvPr id="12607" name="Freeform 317"/>
            <p:cNvSpPr>
              <a:spLocks/>
            </p:cNvSpPr>
            <p:nvPr/>
          </p:nvSpPr>
          <p:spPr bwMode="auto">
            <a:xfrm>
              <a:off x="2549" y="3238"/>
              <a:ext cx="154" cy="289"/>
            </a:xfrm>
            <a:custGeom>
              <a:avLst/>
              <a:gdLst>
                <a:gd name="T0" fmla="*/ 101 w 154"/>
                <a:gd name="T1" fmla="*/ 288 h 289"/>
                <a:gd name="T2" fmla="*/ 101 w 154"/>
                <a:gd name="T3" fmla="*/ 197 h 289"/>
                <a:gd name="T4" fmla="*/ 153 w 154"/>
                <a:gd name="T5" fmla="*/ 197 h 289"/>
                <a:gd name="T6" fmla="*/ 153 w 154"/>
                <a:gd name="T7" fmla="*/ 97 h 289"/>
                <a:gd name="T8" fmla="*/ 101 w 154"/>
                <a:gd name="T9" fmla="*/ 97 h 289"/>
                <a:gd name="T10" fmla="*/ 101 w 154"/>
                <a:gd name="T11" fmla="*/ 71 h 289"/>
                <a:gd name="T12" fmla="*/ 141 w 154"/>
                <a:gd name="T13" fmla="*/ 71 h 289"/>
                <a:gd name="T14" fmla="*/ 141 w 154"/>
                <a:gd name="T15" fmla="*/ 20 h 289"/>
                <a:gd name="T16" fmla="*/ 104 w 154"/>
                <a:gd name="T17" fmla="*/ 20 h 289"/>
                <a:gd name="T18" fmla="*/ 104 w 154"/>
                <a:gd name="T19" fmla="*/ 0 h 289"/>
                <a:gd name="T20" fmla="*/ 68 w 154"/>
                <a:gd name="T21" fmla="*/ 0 h 289"/>
                <a:gd name="T22" fmla="*/ 68 w 154"/>
                <a:gd name="T23" fmla="*/ 20 h 289"/>
                <a:gd name="T24" fmla="*/ 31 w 154"/>
                <a:gd name="T25" fmla="*/ 20 h 289"/>
                <a:gd name="T26" fmla="*/ 31 w 154"/>
                <a:gd name="T27" fmla="*/ 71 h 289"/>
                <a:gd name="T28" fmla="*/ 68 w 154"/>
                <a:gd name="T29" fmla="*/ 71 h 289"/>
                <a:gd name="T30" fmla="*/ 68 w 154"/>
                <a:gd name="T31" fmla="*/ 97 h 289"/>
                <a:gd name="T32" fmla="*/ 17 w 154"/>
                <a:gd name="T33" fmla="*/ 97 h 289"/>
                <a:gd name="T34" fmla="*/ 17 w 154"/>
                <a:gd name="T35" fmla="*/ 128 h 289"/>
                <a:gd name="T36" fmla="*/ 0 w 154"/>
                <a:gd name="T37" fmla="*/ 128 h 289"/>
                <a:gd name="T38" fmla="*/ 0 w 154"/>
                <a:gd name="T39" fmla="*/ 174 h 289"/>
                <a:gd name="T40" fmla="*/ 17 w 154"/>
                <a:gd name="T41" fmla="*/ 174 h 289"/>
                <a:gd name="T42" fmla="*/ 17 w 154"/>
                <a:gd name="T43" fmla="*/ 197 h 289"/>
                <a:gd name="T44" fmla="*/ 68 w 154"/>
                <a:gd name="T45" fmla="*/ 197 h 289"/>
                <a:gd name="T46" fmla="*/ 68 w 154"/>
                <a:gd name="T47" fmla="*/ 288 h 289"/>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154"/>
                <a:gd name="T73" fmla="*/ 0 h 289"/>
                <a:gd name="T74" fmla="*/ 154 w 154"/>
                <a:gd name="T75" fmla="*/ 289 h 289"/>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154" h="289">
                  <a:moveTo>
                    <a:pt x="101" y="288"/>
                  </a:moveTo>
                  <a:lnTo>
                    <a:pt x="101" y="197"/>
                  </a:lnTo>
                  <a:lnTo>
                    <a:pt x="153" y="197"/>
                  </a:lnTo>
                  <a:lnTo>
                    <a:pt x="153" y="97"/>
                  </a:lnTo>
                  <a:lnTo>
                    <a:pt x="101" y="97"/>
                  </a:lnTo>
                  <a:lnTo>
                    <a:pt x="101" y="71"/>
                  </a:lnTo>
                  <a:lnTo>
                    <a:pt x="141" y="71"/>
                  </a:lnTo>
                  <a:lnTo>
                    <a:pt x="141" y="20"/>
                  </a:lnTo>
                  <a:lnTo>
                    <a:pt x="104" y="20"/>
                  </a:lnTo>
                  <a:lnTo>
                    <a:pt x="104" y="0"/>
                  </a:lnTo>
                  <a:lnTo>
                    <a:pt x="68" y="0"/>
                  </a:lnTo>
                  <a:lnTo>
                    <a:pt x="68" y="20"/>
                  </a:lnTo>
                  <a:lnTo>
                    <a:pt x="31" y="20"/>
                  </a:lnTo>
                  <a:lnTo>
                    <a:pt x="31" y="71"/>
                  </a:lnTo>
                  <a:lnTo>
                    <a:pt x="68" y="71"/>
                  </a:lnTo>
                  <a:lnTo>
                    <a:pt x="68" y="97"/>
                  </a:lnTo>
                  <a:lnTo>
                    <a:pt x="17" y="97"/>
                  </a:lnTo>
                  <a:lnTo>
                    <a:pt x="17" y="128"/>
                  </a:lnTo>
                  <a:lnTo>
                    <a:pt x="0" y="128"/>
                  </a:lnTo>
                  <a:lnTo>
                    <a:pt x="0" y="174"/>
                  </a:lnTo>
                  <a:lnTo>
                    <a:pt x="17" y="174"/>
                  </a:lnTo>
                  <a:lnTo>
                    <a:pt x="17" y="197"/>
                  </a:lnTo>
                  <a:lnTo>
                    <a:pt x="68" y="197"/>
                  </a:lnTo>
                  <a:lnTo>
                    <a:pt x="68" y="288"/>
                  </a:lnTo>
                </a:path>
              </a:pathLst>
            </a:custGeom>
            <a:noFill/>
            <a:ln w="12700" cap="rnd" cmpd="sng">
              <a:solidFill>
                <a:srgbClr val="000000"/>
              </a:solidFill>
              <a:prstDash val="solid"/>
              <a:round/>
              <a:headEnd type="none" w="med" len="med"/>
              <a:tailEnd type="none" w="med" len="med"/>
            </a:ln>
          </p:spPr>
          <p:txBody>
            <a:bodyPr/>
            <a:lstStyle/>
            <a:p>
              <a:endParaRPr lang="en-US"/>
            </a:p>
          </p:txBody>
        </p:sp>
        <p:sp>
          <p:nvSpPr>
            <p:cNvPr id="12608" name="Line 318"/>
            <p:cNvSpPr>
              <a:spLocks noChangeShapeType="1"/>
            </p:cNvSpPr>
            <p:nvPr/>
          </p:nvSpPr>
          <p:spPr bwMode="auto">
            <a:xfrm>
              <a:off x="2621" y="3309"/>
              <a:ext cx="25" cy="0"/>
            </a:xfrm>
            <a:prstGeom prst="line">
              <a:avLst/>
            </a:prstGeom>
            <a:noFill/>
            <a:ln w="12700">
              <a:solidFill>
                <a:srgbClr val="000000"/>
              </a:solidFill>
              <a:round/>
              <a:headEnd/>
              <a:tailEnd/>
            </a:ln>
          </p:spPr>
          <p:txBody>
            <a:bodyPr wrap="none" anchor="ctr"/>
            <a:lstStyle/>
            <a:p>
              <a:endParaRPr lang="en-US"/>
            </a:p>
          </p:txBody>
        </p:sp>
        <p:sp>
          <p:nvSpPr>
            <p:cNvPr id="12609" name="Line 319"/>
            <p:cNvSpPr>
              <a:spLocks noChangeShapeType="1"/>
            </p:cNvSpPr>
            <p:nvPr/>
          </p:nvSpPr>
          <p:spPr bwMode="auto">
            <a:xfrm>
              <a:off x="2621" y="3335"/>
              <a:ext cx="25" cy="0"/>
            </a:xfrm>
            <a:prstGeom prst="line">
              <a:avLst/>
            </a:prstGeom>
            <a:noFill/>
            <a:ln w="12700">
              <a:solidFill>
                <a:srgbClr val="000000"/>
              </a:solidFill>
              <a:round/>
              <a:headEnd/>
              <a:tailEnd/>
            </a:ln>
          </p:spPr>
          <p:txBody>
            <a:bodyPr wrap="none" anchor="ctr"/>
            <a:lstStyle/>
            <a:p>
              <a:endParaRPr lang="en-US"/>
            </a:p>
          </p:txBody>
        </p:sp>
        <p:sp>
          <p:nvSpPr>
            <p:cNvPr id="12610" name="Line 320"/>
            <p:cNvSpPr>
              <a:spLocks noChangeShapeType="1"/>
            </p:cNvSpPr>
            <p:nvPr/>
          </p:nvSpPr>
          <p:spPr bwMode="auto">
            <a:xfrm flipV="1">
              <a:off x="2566" y="3357"/>
              <a:ext cx="0" cy="59"/>
            </a:xfrm>
            <a:prstGeom prst="line">
              <a:avLst/>
            </a:prstGeom>
            <a:noFill/>
            <a:ln w="12700">
              <a:solidFill>
                <a:srgbClr val="000000"/>
              </a:solidFill>
              <a:round/>
              <a:headEnd/>
              <a:tailEnd/>
            </a:ln>
          </p:spPr>
          <p:txBody>
            <a:bodyPr wrap="none" anchor="ctr"/>
            <a:lstStyle/>
            <a:p>
              <a:endParaRPr lang="en-US"/>
            </a:p>
          </p:txBody>
        </p:sp>
        <p:sp>
          <p:nvSpPr>
            <p:cNvPr id="12611" name="Rectangle 321"/>
            <p:cNvSpPr>
              <a:spLocks noChangeArrowheads="1"/>
            </p:cNvSpPr>
            <p:nvPr/>
          </p:nvSpPr>
          <p:spPr bwMode="auto">
            <a:xfrm>
              <a:off x="72" y="2857"/>
              <a:ext cx="400" cy="501"/>
            </a:xfrm>
            <a:prstGeom prst="rect">
              <a:avLst/>
            </a:prstGeom>
            <a:noFill/>
            <a:ln w="12700">
              <a:noFill/>
              <a:miter lim="800000"/>
              <a:headEnd/>
              <a:tailEnd/>
            </a:ln>
          </p:spPr>
          <p:txBody>
            <a:bodyPr wrap="none" lIns="90462" tIns="44437" rIns="90462" bIns="44437">
              <a:spAutoFit/>
            </a:bodyPr>
            <a:lstStyle/>
            <a:p>
              <a:pPr>
                <a:lnSpc>
                  <a:spcPct val="90000"/>
                </a:lnSpc>
              </a:pPr>
              <a:r>
                <a:rPr lang="en-US" sz="1000">
                  <a:solidFill>
                    <a:srgbClr val="664400"/>
                  </a:solidFill>
                  <a:latin typeface="Arial Narrow" pitchFamily="34" charset="0"/>
                </a:rPr>
                <a:t>Refueling</a:t>
              </a:r>
            </a:p>
            <a:p>
              <a:pPr>
                <a:lnSpc>
                  <a:spcPct val="90000"/>
                </a:lnSpc>
              </a:pPr>
              <a:r>
                <a:rPr lang="en-US" sz="1000">
                  <a:solidFill>
                    <a:srgbClr val="664400"/>
                  </a:solidFill>
                  <a:latin typeface="Arial Narrow" pitchFamily="34" charset="0"/>
                </a:rPr>
                <a:t>Water</a:t>
              </a:r>
            </a:p>
            <a:p>
              <a:pPr>
                <a:lnSpc>
                  <a:spcPct val="90000"/>
                </a:lnSpc>
              </a:pPr>
              <a:r>
                <a:rPr lang="en-US" sz="1000">
                  <a:solidFill>
                    <a:srgbClr val="664400"/>
                  </a:solidFill>
                  <a:latin typeface="Arial Narrow" pitchFamily="34" charset="0"/>
                </a:rPr>
                <a:t>Tank</a:t>
              </a:r>
            </a:p>
            <a:p>
              <a:endParaRPr lang="en-US" sz="1000">
                <a:solidFill>
                  <a:srgbClr val="664400"/>
                </a:solidFill>
                <a:latin typeface="Arial Narrow" pitchFamily="34" charset="0"/>
              </a:endParaRPr>
            </a:p>
          </p:txBody>
        </p:sp>
        <p:sp>
          <p:nvSpPr>
            <p:cNvPr id="12612" name="Rectangle 322"/>
            <p:cNvSpPr>
              <a:spLocks noChangeArrowheads="1"/>
            </p:cNvSpPr>
            <p:nvPr/>
          </p:nvSpPr>
          <p:spPr bwMode="auto">
            <a:xfrm>
              <a:off x="3189" y="1060"/>
              <a:ext cx="616" cy="373"/>
            </a:xfrm>
            <a:prstGeom prst="rect">
              <a:avLst/>
            </a:prstGeom>
            <a:noFill/>
            <a:ln w="12700">
              <a:noFill/>
              <a:miter lim="800000"/>
              <a:headEnd/>
              <a:tailEnd/>
            </a:ln>
          </p:spPr>
          <p:txBody>
            <a:bodyPr wrap="none" lIns="90462" tIns="44437" rIns="90462" bIns="44437">
              <a:spAutoFit/>
            </a:bodyPr>
            <a:lstStyle/>
            <a:p>
              <a:r>
                <a:rPr lang="en-US" sz="1300">
                  <a:solidFill>
                    <a:srgbClr val="000000"/>
                  </a:solidFill>
                  <a:latin typeface="Arial Narrow" pitchFamily="34" charset="0"/>
                </a:rPr>
                <a:t>Containment</a:t>
              </a:r>
            </a:p>
            <a:p>
              <a:r>
                <a:rPr lang="en-US" sz="1300">
                  <a:solidFill>
                    <a:srgbClr val="000000"/>
                  </a:solidFill>
                  <a:latin typeface="Arial Narrow" pitchFamily="34" charset="0"/>
                </a:rPr>
                <a:t>Building</a:t>
              </a:r>
            </a:p>
          </p:txBody>
        </p:sp>
        <p:sp>
          <p:nvSpPr>
            <p:cNvPr id="12613" name="Rectangle 323"/>
            <p:cNvSpPr>
              <a:spLocks noChangeArrowheads="1"/>
            </p:cNvSpPr>
            <p:nvPr/>
          </p:nvSpPr>
          <p:spPr bwMode="auto">
            <a:xfrm>
              <a:off x="3712" y="1633"/>
              <a:ext cx="769" cy="221"/>
            </a:xfrm>
            <a:prstGeom prst="rect">
              <a:avLst/>
            </a:prstGeom>
            <a:noFill/>
            <a:ln w="12700">
              <a:noFill/>
              <a:miter lim="800000"/>
              <a:headEnd/>
              <a:tailEnd/>
            </a:ln>
          </p:spPr>
          <p:txBody>
            <a:bodyPr wrap="none" lIns="90462" tIns="44437" rIns="90462" bIns="44437">
              <a:spAutoFit/>
            </a:bodyPr>
            <a:lstStyle/>
            <a:p>
              <a:pPr algn="l"/>
              <a:r>
                <a:rPr lang="en-US" sz="1300">
                  <a:solidFill>
                    <a:srgbClr val="993300"/>
                  </a:solidFill>
                  <a:latin typeface="Arial Narrow" pitchFamily="34" charset="0"/>
                </a:rPr>
                <a:t>Turbine Building</a:t>
              </a:r>
            </a:p>
          </p:txBody>
        </p:sp>
        <p:sp>
          <p:nvSpPr>
            <p:cNvPr id="12614" name="Line 324"/>
            <p:cNvSpPr>
              <a:spLocks noChangeShapeType="1"/>
            </p:cNvSpPr>
            <p:nvPr/>
          </p:nvSpPr>
          <p:spPr bwMode="auto">
            <a:xfrm>
              <a:off x="4022" y="2833"/>
              <a:ext cx="148" cy="0"/>
            </a:xfrm>
            <a:prstGeom prst="line">
              <a:avLst/>
            </a:prstGeom>
            <a:noFill/>
            <a:ln w="12700">
              <a:solidFill>
                <a:srgbClr val="000000"/>
              </a:solidFill>
              <a:round/>
              <a:headEnd/>
              <a:tailEnd/>
            </a:ln>
          </p:spPr>
          <p:txBody>
            <a:bodyPr wrap="none" anchor="ctr"/>
            <a:lstStyle/>
            <a:p>
              <a:endParaRPr lang="en-US"/>
            </a:p>
          </p:txBody>
        </p:sp>
        <p:sp>
          <p:nvSpPr>
            <p:cNvPr id="12615" name="Line 325"/>
            <p:cNvSpPr>
              <a:spLocks noChangeShapeType="1"/>
            </p:cNvSpPr>
            <p:nvPr/>
          </p:nvSpPr>
          <p:spPr bwMode="auto">
            <a:xfrm>
              <a:off x="4242" y="2835"/>
              <a:ext cx="148" cy="0"/>
            </a:xfrm>
            <a:prstGeom prst="line">
              <a:avLst/>
            </a:prstGeom>
            <a:noFill/>
            <a:ln w="12700">
              <a:solidFill>
                <a:srgbClr val="000000"/>
              </a:solidFill>
              <a:round/>
              <a:headEnd/>
              <a:tailEnd/>
            </a:ln>
          </p:spPr>
          <p:txBody>
            <a:bodyPr wrap="none" anchor="ctr"/>
            <a:lstStyle/>
            <a:p>
              <a:endParaRPr lang="en-US"/>
            </a:p>
          </p:txBody>
        </p:sp>
        <p:sp>
          <p:nvSpPr>
            <p:cNvPr id="12616" name="Line 326"/>
            <p:cNvSpPr>
              <a:spLocks noChangeShapeType="1"/>
            </p:cNvSpPr>
            <p:nvPr/>
          </p:nvSpPr>
          <p:spPr bwMode="auto">
            <a:xfrm>
              <a:off x="4450" y="2835"/>
              <a:ext cx="136" cy="0"/>
            </a:xfrm>
            <a:prstGeom prst="line">
              <a:avLst/>
            </a:prstGeom>
            <a:noFill/>
            <a:ln w="12700">
              <a:solidFill>
                <a:srgbClr val="000000"/>
              </a:solidFill>
              <a:round/>
              <a:headEnd/>
              <a:tailEnd/>
            </a:ln>
          </p:spPr>
          <p:txBody>
            <a:bodyPr wrap="none" anchor="ctr"/>
            <a:lstStyle/>
            <a:p>
              <a:endParaRPr lang="en-US"/>
            </a:p>
          </p:txBody>
        </p:sp>
        <p:sp>
          <p:nvSpPr>
            <p:cNvPr id="12617" name="Line 327"/>
            <p:cNvSpPr>
              <a:spLocks noChangeShapeType="1"/>
            </p:cNvSpPr>
            <p:nvPr/>
          </p:nvSpPr>
          <p:spPr bwMode="auto">
            <a:xfrm flipH="1">
              <a:off x="3950" y="2767"/>
              <a:ext cx="68" cy="0"/>
            </a:xfrm>
            <a:prstGeom prst="line">
              <a:avLst/>
            </a:prstGeom>
            <a:noFill/>
            <a:ln w="12700">
              <a:solidFill>
                <a:srgbClr val="000000"/>
              </a:solidFill>
              <a:round/>
              <a:headEnd/>
              <a:tailEnd/>
            </a:ln>
          </p:spPr>
          <p:txBody>
            <a:bodyPr wrap="none" anchor="ctr"/>
            <a:lstStyle/>
            <a:p>
              <a:endParaRPr lang="en-US"/>
            </a:p>
          </p:txBody>
        </p:sp>
        <p:sp>
          <p:nvSpPr>
            <p:cNvPr id="12618" name="Freeform 328"/>
            <p:cNvSpPr>
              <a:spLocks/>
            </p:cNvSpPr>
            <p:nvPr/>
          </p:nvSpPr>
          <p:spPr bwMode="auto">
            <a:xfrm>
              <a:off x="4622" y="2918"/>
              <a:ext cx="27" cy="35"/>
            </a:xfrm>
            <a:custGeom>
              <a:avLst/>
              <a:gdLst>
                <a:gd name="T0" fmla="*/ 15 w 27"/>
                <a:gd name="T1" fmla="*/ 34 h 35"/>
                <a:gd name="T2" fmla="*/ 5 w 27"/>
                <a:gd name="T3" fmla="*/ 31 h 35"/>
                <a:gd name="T4" fmla="*/ 2 w 27"/>
                <a:gd name="T5" fmla="*/ 29 h 35"/>
                <a:gd name="T6" fmla="*/ 0 w 27"/>
                <a:gd name="T7" fmla="*/ 26 h 35"/>
                <a:gd name="T8" fmla="*/ 2 w 27"/>
                <a:gd name="T9" fmla="*/ 23 h 35"/>
                <a:gd name="T10" fmla="*/ 5 w 27"/>
                <a:gd name="T11" fmla="*/ 20 h 35"/>
                <a:gd name="T12" fmla="*/ 8 w 27"/>
                <a:gd name="T13" fmla="*/ 17 h 35"/>
                <a:gd name="T14" fmla="*/ 15 w 27"/>
                <a:gd name="T15" fmla="*/ 14 h 35"/>
                <a:gd name="T16" fmla="*/ 21 w 27"/>
                <a:gd name="T17" fmla="*/ 12 h 35"/>
                <a:gd name="T18" fmla="*/ 23 w 27"/>
                <a:gd name="T19" fmla="*/ 9 h 35"/>
                <a:gd name="T20" fmla="*/ 26 w 27"/>
                <a:gd name="T21" fmla="*/ 9 h 35"/>
                <a:gd name="T22" fmla="*/ 26 w 27"/>
                <a:gd name="T23" fmla="*/ 6 h 35"/>
                <a:gd name="T24" fmla="*/ 21 w 27"/>
                <a:gd name="T25" fmla="*/ 3 h 35"/>
                <a:gd name="T26" fmla="*/ 15 w 27"/>
                <a:gd name="T27" fmla="*/ 0 h 35"/>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7"/>
                <a:gd name="T43" fmla="*/ 0 h 35"/>
                <a:gd name="T44" fmla="*/ 27 w 27"/>
                <a:gd name="T45" fmla="*/ 35 h 35"/>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7" h="35">
                  <a:moveTo>
                    <a:pt x="15" y="34"/>
                  </a:moveTo>
                  <a:lnTo>
                    <a:pt x="5" y="31"/>
                  </a:lnTo>
                  <a:lnTo>
                    <a:pt x="2" y="29"/>
                  </a:lnTo>
                  <a:lnTo>
                    <a:pt x="0" y="26"/>
                  </a:lnTo>
                  <a:lnTo>
                    <a:pt x="2" y="23"/>
                  </a:lnTo>
                  <a:lnTo>
                    <a:pt x="5" y="20"/>
                  </a:lnTo>
                  <a:lnTo>
                    <a:pt x="8" y="17"/>
                  </a:lnTo>
                  <a:lnTo>
                    <a:pt x="15" y="14"/>
                  </a:lnTo>
                  <a:lnTo>
                    <a:pt x="21" y="12"/>
                  </a:lnTo>
                  <a:lnTo>
                    <a:pt x="23" y="9"/>
                  </a:lnTo>
                  <a:lnTo>
                    <a:pt x="26" y="9"/>
                  </a:lnTo>
                  <a:lnTo>
                    <a:pt x="26" y="6"/>
                  </a:lnTo>
                  <a:lnTo>
                    <a:pt x="21" y="3"/>
                  </a:lnTo>
                  <a:lnTo>
                    <a:pt x="15" y="0"/>
                  </a:lnTo>
                </a:path>
              </a:pathLst>
            </a:custGeom>
            <a:noFill/>
            <a:ln w="12700" cap="rnd" cmpd="sng">
              <a:solidFill>
                <a:srgbClr val="000000"/>
              </a:solidFill>
              <a:prstDash val="solid"/>
              <a:round/>
              <a:headEnd type="none" w="med" len="med"/>
              <a:tailEnd type="none" w="med" len="med"/>
            </a:ln>
          </p:spPr>
          <p:txBody>
            <a:bodyPr/>
            <a:lstStyle/>
            <a:p>
              <a:endParaRPr lang="en-US"/>
            </a:p>
          </p:txBody>
        </p:sp>
        <p:sp>
          <p:nvSpPr>
            <p:cNvPr id="12619" name="Freeform 329"/>
            <p:cNvSpPr>
              <a:spLocks/>
            </p:cNvSpPr>
            <p:nvPr/>
          </p:nvSpPr>
          <p:spPr bwMode="auto">
            <a:xfrm>
              <a:off x="4628" y="2918"/>
              <a:ext cx="18" cy="18"/>
            </a:xfrm>
            <a:custGeom>
              <a:avLst/>
              <a:gdLst>
                <a:gd name="T0" fmla="*/ 9 w 18"/>
                <a:gd name="T1" fmla="*/ 17 h 18"/>
                <a:gd name="T2" fmla="*/ 6 w 18"/>
                <a:gd name="T3" fmla="*/ 17 h 18"/>
                <a:gd name="T4" fmla="*/ 3 w 18"/>
                <a:gd name="T5" fmla="*/ 14 h 18"/>
                <a:gd name="T6" fmla="*/ 0 w 18"/>
                <a:gd name="T7" fmla="*/ 12 h 18"/>
                <a:gd name="T8" fmla="*/ 0 w 18"/>
                <a:gd name="T9" fmla="*/ 9 h 18"/>
                <a:gd name="T10" fmla="*/ 3 w 18"/>
                <a:gd name="T11" fmla="*/ 9 h 18"/>
                <a:gd name="T12" fmla="*/ 3 w 18"/>
                <a:gd name="T13" fmla="*/ 6 h 18"/>
                <a:gd name="T14" fmla="*/ 6 w 18"/>
                <a:gd name="T15" fmla="*/ 6 h 18"/>
                <a:gd name="T16" fmla="*/ 9 w 18"/>
                <a:gd name="T17" fmla="*/ 3 h 18"/>
                <a:gd name="T18" fmla="*/ 12 w 18"/>
                <a:gd name="T19" fmla="*/ 3 h 18"/>
                <a:gd name="T20" fmla="*/ 17 w 18"/>
                <a:gd name="T21" fmla="*/ 0 h 1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8"/>
                <a:gd name="T34" fmla="*/ 0 h 18"/>
                <a:gd name="T35" fmla="*/ 18 w 18"/>
                <a:gd name="T36" fmla="*/ 18 h 1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8" h="18">
                  <a:moveTo>
                    <a:pt x="9" y="17"/>
                  </a:moveTo>
                  <a:lnTo>
                    <a:pt x="6" y="17"/>
                  </a:lnTo>
                  <a:lnTo>
                    <a:pt x="3" y="14"/>
                  </a:lnTo>
                  <a:lnTo>
                    <a:pt x="0" y="12"/>
                  </a:lnTo>
                  <a:lnTo>
                    <a:pt x="0" y="9"/>
                  </a:lnTo>
                  <a:lnTo>
                    <a:pt x="3" y="9"/>
                  </a:lnTo>
                  <a:lnTo>
                    <a:pt x="3" y="6"/>
                  </a:lnTo>
                  <a:lnTo>
                    <a:pt x="6" y="6"/>
                  </a:lnTo>
                  <a:lnTo>
                    <a:pt x="9" y="3"/>
                  </a:lnTo>
                  <a:lnTo>
                    <a:pt x="12" y="3"/>
                  </a:lnTo>
                  <a:lnTo>
                    <a:pt x="17" y="0"/>
                  </a:lnTo>
                </a:path>
              </a:pathLst>
            </a:custGeom>
            <a:noFill/>
            <a:ln w="12700" cap="rnd" cmpd="sng">
              <a:solidFill>
                <a:srgbClr val="000000"/>
              </a:solidFill>
              <a:prstDash val="solid"/>
              <a:round/>
              <a:headEnd type="none" w="med" len="med"/>
              <a:tailEnd type="none" w="med" len="med"/>
            </a:ln>
          </p:spPr>
          <p:txBody>
            <a:bodyPr/>
            <a:lstStyle/>
            <a:p>
              <a:endParaRPr lang="en-US"/>
            </a:p>
          </p:txBody>
        </p:sp>
        <p:sp>
          <p:nvSpPr>
            <p:cNvPr id="12620" name="Line 330"/>
            <p:cNvSpPr>
              <a:spLocks noChangeShapeType="1"/>
            </p:cNvSpPr>
            <p:nvPr/>
          </p:nvSpPr>
          <p:spPr bwMode="auto">
            <a:xfrm>
              <a:off x="4022" y="2673"/>
              <a:ext cx="148" cy="0"/>
            </a:xfrm>
            <a:prstGeom prst="line">
              <a:avLst/>
            </a:prstGeom>
            <a:noFill/>
            <a:ln w="12700">
              <a:solidFill>
                <a:srgbClr val="000000"/>
              </a:solidFill>
              <a:round/>
              <a:headEnd/>
              <a:tailEnd/>
            </a:ln>
          </p:spPr>
          <p:txBody>
            <a:bodyPr wrap="none" anchor="ctr"/>
            <a:lstStyle/>
            <a:p>
              <a:endParaRPr lang="en-US"/>
            </a:p>
          </p:txBody>
        </p:sp>
        <p:sp>
          <p:nvSpPr>
            <p:cNvPr id="12621" name="Line 331"/>
            <p:cNvSpPr>
              <a:spLocks noChangeShapeType="1"/>
            </p:cNvSpPr>
            <p:nvPr/>
          </p:nvSpPr>
          <p:spPr bwMode="auto">
            <a:xfrm>
              <a:off x="4233" y="2673"/>
              <a:ext cx="157" cy="0"/>
            </a:xfrm>
            <a:prstGeom prst="line">
              <a:avLst/>
            </a:prstGeom>
            <a:noFill/>
            <a:ln w="12700">
              <a:solidFill>
                <a:srgbClr val="000000"/>
              </a:solidFill>
              <a:round/>
              <a:headEnd/>
              <a:tailEnd/>
            </a:ln>
          </p:spPr>
          <p:txBody>
            <a:bodyPr wrap="none" anchor="ctr"/>
            <a:lstStyle/>
            <a:p>
              <a:endParaRPr lang="en-US"/>
            </a:p>
          </p:txBody>
        </p:sp>
        <p:sp>
          <p:nvSpPr>
            <p:cNvPr id="12622" name="Line 332"/>
            <p:cNvSpPr>
              <a:spLocks noChangeShapeType="1"/>
            </p:cNvSpPr>
            <p:nvPr/>
          </p:nvSpPr>
          <p:spPr bwMode="auto">
            <a:xfrm>
              <a:off x="4450" y="2673"/>
              <a:ext cx="136" cy="0"/>
            </a:xfrm>
            <a:prstGeom prst="line">
              <a:avLst/>
            </a:prstGeom>
            <a:noFill/>
            <a:ln w="12700">
              <a:solidFill>
                <a:srgbClr val="000000"/>
              </a:solidFill>
              <a:round/>
              <a:headEnd/>
              <a:tailEnd/>
            </a:ln>
          </p:spPr>
          <p:txBody>
            <a:bodyPr wrap="none" anchor="ctr"/>
            <a:lstStyle/>
            <a:p>
              <a:endParaRPr lang="en-US"/>
            </a:p>
          </p:txBody>
        </p:sp>
        <p:sp>
          <p:nvSpPr>
            <p:cNvPr id="12623" name="Line 333"/>
            <p:cNvSpPr>
              <a:spLocks noChangeShapeType="1"/>
            </p:cNvSpPr>
            <p:nvPr/>
          </p:nvSpPr>
          <p:spPr bwMode="auto">
            <a:xfrm>
              <a:off x="4018" y="2594"/>
              <a:ext cx="0" cy="166"/>
            </a:xfrm>
            <a:prstGeom prst="line">
              <a:avLst/>
            </a:prstGeom>
            <a:noFill/>
            <a:ln w="12700">
              <a:solidFill>
                <a:srgbClr val="000000"/>
              </a:solidFill>
              <a:round/>
              <a:headEnd/>
              <a:tailEnd/>
            </a:ln>
          </p:spPr>
          <p:txBody>
            <a:bodyPr wrap="none" anchor="ctr"/>
            <a:lstStyle/>
            <a:p>
              <a:endParaRPr lang="en-US"/>
            </a:p>
          </p:txBody>
        </p:sp>
        <p:sp>
          <p:nvSpPr>
            <p:cNvPr id="12624" name="Line 334"/>
            <p:cNvSpPr>
              <a:spLocks noChangeShapeType="1"/>
            </p:cNvSpPr>
            <p:nvPr/>
          </p:nvSpPr>
          <p:spPr bwMode="auto">
            <a:xfrm>
              <a:off x="2621" y="3258"/>
              <a:ext cx="29" cy="0"/>
            </a:xfrm>
            <a:prstGeom prst="line">
              <a:avLst/>
            </a:prstGeom>
            <a:noFill/>
            <a:ln w="12700">
              <a:solidFill>
                <a:srgbClr val="000000"/>
              </a:solidFill>
              <a:round/>
              <a:headEnd/>
              <a:tailEnd/>
            </a:ln>
          </p:spPr>
          <p:txBody>
            <a:bodyPr wrap="none" anchor="ctr"/>
            <a:lstStyle/>
            <a:p>
              <a:endParaRPr lang="en-US"/>
            </a:p>
          </p:txBody>
        </p:sp>
        <p:sp>
          <p:nvSpPr>
            <p:cNvPr id="12625" name="Oval 335"/>
            <p:cNvSpPr>
              <a:spLocks noChangeArrowheads="1"/>
            </p:cNvSpPr>
            <p:nvPr/>
          </p:nvSpPr>
          <p:spPr bwMode="auto">
            <a:xfrm>
              <a:off x="2606" y="3269"/>
              <a:ext cx="8" cy="7"/>
            </a:xfrm>
            <a:prstGeom prst="ellipse">
              <a:avLst/>
            </a:prstGeom>
            <a:solidFill>
              <a:srgbClr val="000000"/>
            </a:solidFill>
            <a:ln w="12700">
              <a:noFill/>
              <a:round/>
              <a:headEnd/>
              <a:tailEnd/>
            </a:ln>
          </p:spPr>
          <p:txBody>
            <a:bodyPr wrap="none" anchor="ctr"/>
            <a:lstStyle/>
            <a:p>
              <a:endParaRPr lang="en-US"/>
            </a:p>
          </p:txBody>
        </p:sp>
        <p:sp>
          <p:nvSpPr>
            <p:cNvPr id="12626" name="Freeform 336"/>
            <p:cNvSpPr>
              <a:spLocks/>
            </p:cNvSpPr>
            <p:nvPr/>
          </p:nvSpPr>
          <p:spPr bwMode="auto">
            <a:xfrm>
              <a:off x="3397" y="3374"/>
              <a:ext cx="54" cy="64"/>
            </a:xfrm>
            <a:custGeom>
              <a:avLst/>
              <a:gdLst>
                <a:gd name="T0" fmla="*/ 0 w 54"/>
                <a:gd name="T1" fmla="*/ 32 h 64"/>
                <a:gd name="T2" fmla="*/ 53 w 54"/>
                <a:gd name="T3" fmla="*/ 63 h 64"/>
                <a:gd name="T4" fmla="*/ 53 w 54"/>
                <a:gd name="T5" fmla="*/ 0 h 64"/>
                <a:gd name="T6" fmla="*/ 0 w 54"/>
                <a:gd name="T7" fmla="*/ 32 h 64"/>
                <a:gd name="T8" fmla="*/ 0 60000 65536"/>
                <a:gd name="T9" fmla="*/ 0 60000 65536"/>
                <a:gd name="T10" fmla="*/ 0 60000 65536"/>
                <a:gd name="T11" fmla="*/ 0 60000 65536"/>
                <a:gd name="T12" fmla="*/ 0 w 54"/>
                <a:gd name="T13" fmla="*/ 0 h 64"/>
                <a:gd name="T14" fmla="*/ 54 w 54"/>
                <a:gd name="T15" fmla="*/ 64 h 64"/>
              </a:gdLst>
              <a:ahLst/>
              <a:cxnLst>
                <a:cxn ang="T8">
                  <a:pos x="T0" y="T1"/>
                </a:cxn>
                <a:cxn ang="T9">
                  <a:pos x="T2" y="T3"/>
                </a:cxn>
                <a:cxn ang="T10">
                  <a:pos x="T4" y="T5"/>
                </a:cxn>
                <a:cxn ang="T11">
                  <a:pos x="T6" y="T7"/>
                </a:cxn>
              </a:cxnLst>
              <a:rect l="T12" t="T13" r="T14" b="T15"/>
              <a:pathLst>
                <a:path w="54" h="64">
                  <a:moveTo>
                    <a:pt x="0" y="32"/>
                  </a:moveTo>
                  <a:lnTo>
                    <a:pt x="53" y="63"/>
                  </a:lnTo>
                  <a:lnTo>
                    <a:pt x="53" y="0"/>
                  </a:lnTo>
                  <a:lnTo>
                    <a:pt x="0" y="32"/>
                  </a:lnTo>
                </a:path>
              </a:pathLst>
            </a:custGeom>
            <a:solidFill>
              <a:srgbClr val="000000"/>
            </a:solidFill>
            <a:ln w="12700" cap="rnd" cmpd="sng">
              <a:noFill/>
              <a:prstDash val="solid"/>
              <a:round/>
              <a:headEnd type="none" w="med" len="med"/>
              <a:tailEnd type="none" w="med" len="med"/>
            </a:ln>
          </p:spPr>
          <p:txBody>
            <a:bodyPr/>
            <a:lstStyle/>
            <a:p>
              <a:endParaRPr lang="en-US"/>
            </a:p>
          </p:txBody>
        </p:sp>
        <p:sp>
          <p:nvSpPr>
            <p:cNvPr id="12627" name="Freeform 337"/>
            <p:cNvSpPr>
              <a:spLocks/>
            </p:cNvSpPr>
            <p:nvPr/>
          </p:nvSpPr>
          <p:spPr bwMode="auto">
            <a:xfrm>
              <a:off x="3352" y="3374"/>
              <a:ext cx="45" cy="55"/>
            </a:xfrm>
            <a:custGeom>
              <a:avLst/>
              <a:gdLst>
                <a:gd name="T0" fmla="*/ 44 w 45"/>
                <a:gd name="T1" fmla="*/ 27 h 55"/>
                <a:gd name="T2" fmla="*/ 0 w 45"/>
                <a:gd name="T3" fmla="*/ 54 h 55"/>
                <a:gd name="T4" fmla="*/ 0 w 45"/>
                <a:gd name="T5" fmla="*/ 0 h 55"/>
                <a:gd name="T6" fmla="*/ 44 w 45"/>
                <a:gd name="T7" fmla="*/ 27 h 55"/>
                <a:gd name="T8" fmla="*/ 0 60000 65536"/>
                <a:gd name="T9" fmla="*/ 0 60000 65536"/>
                <a:gd name="T10" fmla="*/ 0 60000 65536"/>
                <a:gd name="T11" fmla="*/ 0 60000 65536"/>
                <a:gd name="T12" fmla="*/ 0 w 45"/>
                <a:gd name="T13" fmla="*/ 0 h 55"/>
                <a:gd name="T14" fmla="*/ 45 w 45"/>
                <a:gd name="T15" fmla="*/ 55 h 55"/>
              </a:gdLst>
              <a:ahLst/>
              <a:cxnLst>
                <a:cxn ang="T8">
                  <a:pos x="T0" y="T1"/>
                </a:cxn>
                <a:cxn ang="T9">
                  <a:pos x="T2" y="T3"/>
                </a:cxn>
                <a:cxn ang="T10">
                  <a:pos x="T4" y="T5"/>
                </a:cxn>
                <a:cxn ang="T11">
                  <a:pos x="T6" y="T7"/>
                </a:cxn>
              </a:cxnLst>
              <a:rect l="T12" t="T13" r="T14" b="T15"/>
              <a:pathLst>
                <a:path w="45" h="55">
                  <a:moveTo>
                    <a:pt x="44" y="27"/>
                  </a:moveTo>
                  <a:lnTo>
                    <a:pt x="0" y="54"/>
                  </a:lnTo>
                  <a:lnTo>
                    <a:pt x="0" y="0"/>
                  </a:lnTo>
                  <a:lnTo>
                    <a:pt x="44" y="27"/>
                  </a:lnTo>
                </a:path>
              </a:pathLst>
            </a:custGeom>
            <a:solidFill>
              <a:srgbClr val="000000"/>
            </a:solidFill>
            <a:ln w="12700" cap="rnd" cmpd="sng">
              <a:noFill/>
              <a:prstDash val="solid"/>
              <a:round/>
              <a:headEnd type="none" w="med" len="med"/>
              <a:tailEnd type="none" w="med" len="med"/>
            </a:ln>
          </p:spPr>
          <p:txBody>
            <a:bodyPr/>
            <a:lstStyle/>
            <a:p>
              <a:endParaRPr lang="en-US"/>
            </a:p>
          </p:txBody>
        </p:sp>
        <p:sp>
          <p:nvSpPr>
            <p:cNvPr id="12628" name="Line 338"/>
            <p:cNvSpPr>
              <a:spLocks noChangeShapeType="1"/>
            </p:cNvSpPr>
            <p:nvPr/>
          </p:nvSpPr>
          <p:spPr bwMode="auto">
            <a:xfrm flipV="1">
              <a:off x="3396" y="3328"/>
              <a:ext cx="0" cy="76"/>
            </a:xfrm>
            <a:prstGeom prst="line">
              <a:avLst/>
            </a:prstGeom>
            <a:noFill/>
            <a:ln w="12700">
              <a:solidFill>
                <a:srgbClr val="000000"/>
              </a:solidFill>
              <a:round/>
              <a:headEnd/>
              <a:tailEnd/>
            </a:ln>
          </p:spPr>
          <p:txBody>
            <a:bodyPr wrap="none" anchor="ctr"/>
            <a:lstStyle/>
            <a:p>
              <a:endParaRPr lang="en-US"/>
            </a:p>
          </p:txBody>
        </p:sp>
        <p:sp>
          <p:nvSpPr>
            <p:cNvPr id="12629" name="Freeform 339"/>
            <p:cNvSpPr>
              <a:spLocks/>
            </p:cNvSpPr>
            <p:nvPr/>
          </p:nvSpPr>
          <p:spPr bwMode="auto">
            <a:xfrm>
              <a:off x="3396" y="3374"/>
              <a:ext cx="55" cy="65"/>
            </a:xfrm>
            <a:custGeom>
              <a:avLst/>
              <a:gdLst>
                <a:gd name="T0" fmla="*/ 0 w 55"/>
                <a:gd name="T1" fmla="*/ 32 h 65"/>
                <a:gd name="T2" fmla="*/ 54 w 55"/>
                <a:gd name="T3" fmla="*/ 64 h 65"/>
                <a:gd name="T4" fmla="*/ 54 w 55"/>
                <a:gd name="T5" fmla="*/ 0 h 65"/>
                <a:gd name="T6" fmla="*/ 0 w 55"/>
                <a:gd name="T7" fmla="*/ 32 h 65"/>
                <a:gd name="T8" fmla="*/ 0 60000 65536"/>
                <a:gd name="T9" fmla="*/ 0 60000 65536"/>
                <a:gd name="T10" fmla="*/ 0 60000 65536"/>
                <a:gd name="T11" fmla="*/ 0 60000 65536"/>
                <a:gd name="T12" fmla="*/ 0 w 55"/>
                <a:gd name="T13" fmla="*/ 0 h 65"/>
                <a:gd name="T14" fmla="*/ 55 w 55"/>
                <a:gd name="T15" fmla="*/ 65 h 65"/>
              </a:gdLst>
              <a:ahLst/>
              <a:cxnLst>
                <a:cxn ang="T8">
                  <a:pos x="T0" y="T1"/>
                </a:cxn>
                <a:cxn ang="T9">
                  <a:pos x="T2" y="T3"/>
                </a:cxn>
                <a:cxn ang="T10">
                  <a:pos x="T4" y="T5"/>
                </a:cxn>
                <a:cxn ang="T11">
                  <a:pos x="T6" y="T7"/>
                </a:cxn>
              </a:cxnLst>
              <a:rect l="T12" t="T13" r="T14" b="T15"/>
              <a:pathLst>
                <a:path w="55" h="65">
                  <a:moveTo>
                    <a:pt x="0" y="32"/>
                  </a:moveTo>
                  <a:lnTo>
                    <a:pt x="54" y="64"/>
                  </a:lnTo>
                  <a:lnTo>
                    <a:pt x="54" y="0"/>
                  </a:lnTo>
                  <a:lnTo>
                    <a:pt x="0" y="32"/>
                  </a:lnTo>
                </a:path>
              </a:pathLst>
            </a:custGeom>
            <a:noFill/>
            <a:ln w="12700" cap="rnd" cmpd="sng">
              <a:solidFill>
                <a:srgbClr val="000000"/>
              </a:solidFill>
              <a:prstDash val="solid"/>
              <a:round/>
              <a:headEnd type="none" w="med" len="med"/>
              <a:tailEnd type="none" w="med" len="med"/>
            </a:ln>
          </p:spPr>
          <p:txBody>
            <a:bodyPr/>
            <a:lstStyle/>
            <a:p>
              <a:endParaRPr lang="en-US"/>
            </a:p>
          </p:txBody>
        </p:sp>
        <p:sp>
          <p:nvSpPr>
            <p:cNvPr id="12630" name="Freeform 340"/>
            <p:cNvSpPr>
              <a:spLocks/>
            </p:cNvSpPr>
            <p:nvPr/>
          </p:nvSpPr>
          <p:spPr bwMode="auto">
            <a:xfrm>
              <a:off x="3350" y="3374"/>
              <a:ext cx="47" cy="65"/>
            </a:xfrm>
            <a:custGeom>
              <a:avLst/>
              <a:gdLst>
                <a:gd name="T0" fmla="*/ 46 w 47"/>
                <a:gd name="T1" fmla="*/ 32 h 65"/>
                <a:gd name="T2" fmla="*/ 0 w 47"/>
                <a:gd name="T3" fmla="*/ 64 h 65"/>
                <a:gd name="T4" fmla="*/ 0 w 47"/>
                <a:gd name="T5" fmla="*/ 0 h 65"/>
                <a:gd name="T6" fmla="*/ 46 w 47"/>
                <a:gd name="T7" fmla="*/ 32 h 65"/>
                <a:gd name="T8" fmla="*/ 0 60000 65536"/>
                <a:gd name="T9" fmla="*/ 0 60000 65536"/>
                <a:gd name="T10" fmla="*/ 0 60000 65536"/>
                <a:gd name="T11" fmla="*/ 0 60000 65536"/>
                <a:gd name="T12" fmla="*/ 0 w 47"/>
                <a:gd name="T13" fmla="*/ 0 h 65"/>
                <a:gd name="T14" fmla="*/ 47 w 47"/>
                <a:gd name="T15" fmla="*/ 65 h 65"/>
              </a:gdLst>
              <a:ahLst/>
              <a:cxnLst>
                <a:cxn ang="T8">
                  <a:pos x="T0" y="T1"/>
                </a:cxn>
                <a:cxn ang="T9">
                  <a:pos x="T2" y="T3"/>
                </a:cxn>
                <a:cxn ang="T10">
                  <a:pos x="T4" y="T5"/>
                </a:cxn>
                <a:cxn ang="T11">
                  <a:pos x="T6" y="T7"/>
                </a:cxn>
              </a:cxnLst>
              <a:rect l="T12" t="T13" r="T14" b="T15"/>
              <a:pathLst>
                <a:path w="47" h="65">
                  <a:moveTo>
                    <a:pt x="46" y="32"/>
                  </a:moveTo>
                  <a:lnTo>
                    <a:pt x="0" y="64"/>
                  </a:lnTo>
                  <a:lnTo>
                    <a:pt x="0" y="0"/>
                  </a:lnTo>
                  <a:lnTo>
                    <a:pt x="46" y="32"/>
                  </a:lnTo>
                </a:path>
              </a:pathLst>
            </a:custGeom>
            <a:noFill/>
            <a:ln w="12700" cap="rnd" cmpd="sng">
              <a:solidFill>
                <a:srgbClr val="000000"/>
              </a:solidFill>
              <a:prstDash val="solid"/>
              <a:round/>
              <a:headEnd type="none" w="med" len="med"/>
              <a:tailEnd type="none" w="med" len="med"/>
            </a:ln>
          </p:spPr>
          <p:txBody>
            <a:bodyPr/>
            <a:lstStyle/>
            <a:p>
              <a:endParaRPr lang="en-US"/>
            </a:p>
          </p:txBody>
        </p:sp>
        <p:sp>
          <p:nvSpPr>
            <p:cNvPr id="12631" name="Line 341"/>
            <p:cNvSpPr>
              <a:spLocks noChangeShapeType="1"/>
            </p:cNvSpPr>
            <p:nvPr/>
          </p:nvSpPr>
          <p:spPr bwMode="auto">
            <a:xfrm flipV="1">
              <a:off x="4594" y="2586"/>
              <a:ext cx="0" cy="116"/>
            </a:xfrm>
            <a:prstGeom prst="line">
              <a:avLst/>
            </a:prstGeom>
            <a:noFill/>
            <a:ln w="12700">
              <a:solidFill>
                <a:srgbClr val="000000"/>
              </a:solidFill>
              <a:round/>
              <a:headEnd/>
              <a:tailEnd/>
            </a:ln>
          </p:spPr>
          <p:txBody>
            <a:bodyPr wrap="none" anchor="ctr"/>
            <a:lstStyle/>
            <a:p>
              <a:endParaRPr lang="en-US"/>
            </a:p>
          </p:txBody>
        </p:sp>
        <p:sp>
          <p:nvSpPr>
            <p:cNvPr id="12632" name="Line 342"/>
            <p:cNvSpPr>
              <a:spLocks noChangeShapeType="1"/>
            </p:cNvSpPr>
            <p:nvPr/>
          </p:nvSpPr>
          <p:spPr bwMode="auto">
            <a:xfrm>
              <a:off x="4598" y="2701"/>
              <a:ext cx="436" cy="0"/>
            </a:xfrm>
            <a:prstGeom prst="line">
              <a:avLst/>
            </a:prstGeom>
            <a:noFill/>
            <a:ln w="12700">
              <a:solidFill>
                <a:srgbClr val="000000"/>
              </a:solidFill>
              <a:round/>
              <a:headEnd/>
              <a:tailEnd/>
            </a:ln>
          </p:spPr>
          <p:txBody>
            <a:bodyPr wrap="none" anchor="ctr"/>
            <a:lstStyle/>
            <a:p>
              <a:endParaRPr lang="en-US"/>
            </a:p>
          </p:txBody>
        </p:sp>
        <p:sp>
          <p:nvSpPr>
            <p:cNvPr id="12633" name="Line 343"/>
            <p:cNvSpPr>
              <a:spLocks noChangeShapeType="1"/>
            </p:cNvSpPr>
            <p:nvPr/>
          </p:nvSpPr>
          <p:spPr bwMode="auto">
            <a:xfrm flipV="1">
              <a:off x="5096" y="2138"/>
              <a:ext cx="0" cy="579"/>
            </a:xfrm>
            <a:prstGeom prst="line">
              <a:avLst/>
            </a:prstGeom>
            <a:noFill/>
            <a:ln w="12700">
              <a:solidFill>
                <a:srgbClr val="000000"/>
              </a:solidFill>
              <a:round/>
              <a:headEnd/>
              <a:tailEnd/>
            </a:ln>
          </p:spPr>
          <p:txBody>
            <a:bodyPr wrap="none" anchor="ctr"/>
            <a:lstStyle/>
            <a:p>
              <a:endParaRPr lang="en-US"/>
            </a:p>
          </p:txBody>
        </p:sp>
        <p:sp>
          <p:nvSpPr>
            <p:cNvPr id="12634" name="Freeform 344"/>
            <p:cNvSpPr>
              <a:spLocks/>
            </p:cNvSpPr>
            <p:nvPr/>
          </p:nvSpPr>
          <p:spPr bwMode="auto">
            <a:xfrm>
              <a:off x="5068" y="2713"/>
              <a:ext cx="29" cy="29"/>
            </a:xfrm>
            <a:custGeom>
              <a:avLst/>
              <a:gdLst>
                <a:gd name="T0" fmla="*/ 28 w 29"/>
                <a:gd name="T1" fmla="*/ 0 h 29"/>
                <a:gd name="T2" fmla="*/ 28 w 29"/>
                <a:gd name="T3" fmla="*/ 3 h 29"/>
                <a:gd name="T4" fmla="*/ 28 w 29"/>
                <a:gd name="T5" fmla="*/ 5 h 29"/>
                <a:gd name="T6" fmla="*/ 28 w 29"/>
                <a:gd name="T7" fmla="*/ 8 h 29"/>
                <a:gd name="T8" fmla="*/ 26 w 29"/>
                <a:gd name="T9" fmla="*/ 11 h 29"/>
                <a:gd name="T10" fmla="*/ 26 w 29"/>
                <a:gd name="T11" fmla="*/ 14 h 29"/>
                <a:gd name="T12" fmla="*/ 22 w 29"/>
                <a:gd name="T13" fmla="*/ 17 h 29"/>
                <a:gd name="T14" fmla="*/ 22 w 29"/>
                <a:gd name="T15" fmla="*/ 20 h 29"/>
                <a:gd name="T16" fmla="*/ 19 w 29"/>
                <a:gd name="T17" fmla="*/ 20 h 29"/>
                <a:gd name="T18" fmla="*/ 17 w 29"/>
                <a:gd name="T19" fmla="*/ 23 h 29"/>
                <a:gd name="T20" fmla="*/ 14 w 29"/>
                <a:gd name="T21" fmla="*/ 23 h 29"/>
                <a:gd name="T22" fmla="*/ 11 w 29"/>
                <a:gd name="T23" fmla="*/ 25 h 29"/>
                <a:gd name="T24" fmla="*/ 8 w 29"/>
                <a:gd name="T25" fmla="*/ 25 h 29"/>
                <a:gd name="T26" fmla="*/ 5 w 29"/>
                <a:gd name="T27" fmla="*/ 25 h 29"/>
                <a:gd name="T28" fmla="*/ 5 w 29"/>
                <a:gd name="T29" fmla="*/ 28 h 29"/>
                <a:gd name="T30" fmla="*/ 2 w 29"/>
                <a:gd name="T31" fmla="*/ 28 h 29"/>
                <a:gd name="T32" fmla="*/ 0 w 29"/>
                <a:gd name="T33" fmla="*/ 28 h 29"/>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9"/>
                <a:gd name="T52" fmla="*/ 0 h 29"/>
                <a:gd name="T53" fmla="*/ 29 w 29"/>
                <a:gd name="T54" fmla="*/ 29 h 29"/>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9" h="29">
                  <a:moveTo>
                    <a:pt x="28" y="0"/>
                  </a:moveTo>
                  <a:lnTo>
                    <a:pt x="28" y="3"/>
                  </a:lnTo>
                  <a:lnTo>
                    <a:pt x="28" y="5"/>
                  </a:lnTo>
                  <a:lnTo>
                    <a:pt x="28" y="8"/>
                  </a:lnTo>
                  <a:lnTo>
                    <a:pt x="26" y="11"/>
                  </a:lnTo>
                  <a:lnTo>
                    <a:pt x="26" y="14"/>
                  </a:lnTo>
                  <a:lnTo>
                    <a:pt x="22" y="17"/>
                  </a:lnTo>
                  <a:lnTo>
                    <a:pt x="22" y="20"/>
                  </a:lnTo>
                  <a:lnTo>
                    <a:pt x="19" y="20"/>
                  </a:lnTo>
                  <a:lnTo>
                    <a:pt x="17" y="23"/>
                  </a:lnTo>
                  <a:lnTo>
                    <a:pt x="14" y="23"/>
                  </a:lnTo>
                  <a:lnTo>
                    <a:pt x="11" y="25"/>
                  </a:lnTo>
                  <a:lnTo>
                    <a:pt x="8" y="25"/>
                  </a:lnTo>
                  <a:lnTo>
                    <a:pt x="5" y="25"/>
                  </a:lnTo>
                  <a:lnTo>
                    <a:pt x="5" y="28"/>
                  </a:lnTo>
                  <a:lnTo>
                    <a:pt x="2" y="28"/>
                  </a:lnTo>
                  <a:lnTo>
                    <a:pt x="0" y="28"/>
                  </a:lnTo>
                </a:path>
              </a:pathLst>
            </a:custGeom>
            <a:noFill/>
            <a:ln w="12700" cap="rnd" cmpd="sng">
              <a:solidFill>
                <a:srgbClr val="000000"/>
              </a:solidFill>
              <a:prstDash val="solid"/>
              <a:round/>
              <a:headEnd type="none" w="med" len="med"/>
              <a:tailEnd type="none" w="med" len="med"/>
            </a:ln>
          </p:spPr>
          <p:txBody>
            <a:bodyPr/>
            <a:lstStyle/>
            <a:p>
              <a:endParaRPr lang="en-US"/>
            </a:p>
          </p:txBody>
        </p:sp>
        <p:sp>
          <p:nvSpPr>
            <p:cNvPr id="12635" name="Freeform 345"/>
            <p:cNvSpPr>
              <a:spLocks/>
            </p:cNvSpPr>
            <p:nvPr/>
          </p:nvSpPr>
          <p:spPr bwMode="auto">
            <a:xfrm>
              <a:off x="5096" y="2111"/>
              <a:ext cx="41" cy="32"/>
            </a:xfrm>
            <a:custGeom>
              <a:avLst/>
              <a:gdLst>
                <a:gd name="T0" fmla="*/ 0 w 41"/>
                <a:gd name="T1" fmla="*/ 31 h 32"/>
                <a:gd name="T2" fmla="*/ 0 w 41"/>
                <a:gd name="T3" fmla="*/ 28 h 32"/>
                <a:gd name="T4" fmla="*/ 0 w 41"/>
                <a:gd name="T5" fmla="*/ 26 h 32"/>
                <a:gd name="T6" fmla="*/ 0 w 41"/>
                <a:gd name="T7" fmla="*/ 23 h 32"/>
                <a:gd name="T8" fmla="*/ 0 w 41"/>
                <a:gd name="T9" fmla="*/ 20 h 32"/>
                <a:gd name="T10" fmla="*/ 3 w 41"/>
                <a:gd name="T11" fmla="*/ 20 h 32"/>
                <a:gd name="T12" fmla="*/ 3 w 41"/>
                <a:gd name="T13" fmla="*/ 17 h 32"/>
                <a:gd name="T14" fmla="*/ 3 w 41"/>
                <a:gd name="T15" fmla="*/ 14 h 32"/>
                <a:gd name="T16" fmla="*/ 6 w 41"/>
                <a:gd name="T17" fmla="*/ 14 h 32"/>
                <a:gd name="T18" fmla="*/ 6 w 41"/>
                <a:gd name="T19" fmla="*/ 11 h 32"/>
                <a:gd name="T20" fmla="*/ 9 w 41"/>
                <a:gd name="T21" fmla="*/ 11 h 32"/>
                <a:gd name="T22" fmla="*/ 9 w 41"/>
                <a:gd name="T23" fmla="*/ 8 h 32"/>
                <a:gd name="T24" fmla="*/ 11 w 41"/>
                <a:gd name="T25" fmla="*/ 8 h 32"/>
                <a:gd name="T26" fmla="*/ 11 w 41"/>
                <a:gd name="T27" fmla="*/ 6 h 32"/>
                <a:gd name="T28" fmla="*/ 14 w 41"/>
                <a:gd name="T29" fmla="*/ 6 h 32"/>
                <a:gd name="T30" fmla="*/ 17 w 41"/>
                <a:gd name="T31" fmla="*/ 3 h 32"/>
                <a:gd name="T32" fmla="*/ 20 w 41"/>
                <a:gd name="T33" fmla="*/ 3 h 32"/>
                <a:gd name="T34" fmla="*/ 23 w 41"/>
                <a:gd name="T35" fmla="*/ 3 h 32"/>
                <a:gd name="T36" fmla="*/ 26 w 41"/>
                <a:gd name="T37" fmla="*/ 3 h 32"/>
                <a:gd name="T38" fmla="*/ 26 w 41"/>
                <a:gd name="T39" fmla="*/ 0 h 32"/>
                <a:gd name="T40" fmla="*/ 29 w 41"/>
                <a:gd name="T41" fmla="*/ 0 h 32"/>
                <a:gd name="T42" fmla="*/ 31 w 41"/>
                <a:gd name="T43" fmla="*/ 0 h 32"/>
                <a:gd name="T44" fmla="*/ 34 w 41"/>
                <a:gd name="T45" fmla="*/ 0 h 32"/>
                <a:gd name="T46" fmla="*/ 37 w 41"/>
                <a:gd name="T47" fmla="*/ 0 h 32"/>
                <a:gd name="T48" fmla="*/ 40 w 41"/>
                <a:gd name="T49" fmla="*/ 0 h 3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41"/>
                <a:gd name="T76" fmla="*/ 0 h 32"/>
                <a:gd name="T77" fmla="*/ 41 w 41"/>
                <a:gd name="T78" fmla="*/ 32 h 32"/>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41" h="32">
                  <a:moveTo>
                    <a:pt x="0" y="31"/>
                  </a:moveTo>
                  <a:lnTo>
                    <a:pt x="0" y="28"/>
                  </a:lnTo>
                  <a:lnTo>
                    <a:pt x="0" y="26"/>
                  </a:lnTo>
                  <a:lnTo>
                    <a:pt x="0" y="23"/>
                  </a:lnTo>
                  <a:lnTo>
                    <a:pt x="0" y="20"/>
                  </a:lnTo>
                  <a:lnTo>
                    <a:pt x="3" y="20"/>
                  </a:lnTo>
                  <a:lnTo>
                    <a:pt x="3" y="17"/>
                  </a:lnTo>
                  <a:lnTo>
                    <a:pt x="3" y="14"/>
                  </a:lnTo>
                  <a:lnTo>
                    <a:pt x="6" y="14"/>
                  </a:lnTo>
                  <a:lnTo>
                    <a:pt x="6" y="11"/>
                  </a:lnTo>
                  <a:lnTo>
                    <a:pt x="9" y="11"/>
                  </a:lnTo>
                  <a:lnTo>
                    <a:pt x="9" y="8"/>
                  </a:lnTo>
                  <a:lnTo>
                    <a:pt x="11" y="8"/>
                  </a:lnTo>
                  <a:lnTo>
                    <a:pt x="11" y="6"/>
                  </a:lnTo>
                  <a:lnTo>
                    <a:pt x="14" y="6"/>
                  </a:lnTo>
                  <a:lnTo>
                    <a:pt x="17" y="3"/>
                  </a:lnTo>
                  <a:lnTo>
                    <a:pt x="20" y="3"/>
                  </a:lnTo>
                  <a:lnTo>
                    <a:pt x="23" y="3"/>
                  </a:lnTo>
                  <a:lnTo>
                    <a:pt x="26" y="3"/>
                  </a:lnTo>
                  <a:lnTo>
                    <a:pt x="26" y="0"/>
                  </a:lnTo>
                  <a:lnTo>
                    <a:pt x="29" y="0"/>
                  </a:lnTo>
                  <a:lnTo>
                    <a:pt x="31" y="0"/>
                  </a:lnTo>
                  <a:lnTo>
                    <a:pt x="34" y="0"/>
                  </a:lnTo>
                  <a:lnTo>
                    <a:pt x="37" y="0"/>
                  </a:lnTo>
                  <a:lnTo>
                    <a:pt x="40" y="0"/>
                  </a:lnTo>
                </a:path>
              </a:pathLst>
            </a:custGeom>
            <a:noFill/>
            <a:ln w="12700" cap="rnd" cmpd="sng">
              <a:solidFill>
                <a:srgbClr val="000000"/>
              </a:solidFill>
              <a:prstDash val="solid"/>
              <a:round/>
              <a:headEnd type="none" w="med" len="med"/>
              <a:tailEnd type="none" w="med" len="med"/>
            </a:ln>
          </p:spPr>
          <p:txBody>
            <a:bodyPr/>
            <a:lstStyle/>
            <a:p>
              <a:endParaRPr lang="en-US"/>
            </a:p>
          </p:txBody>
        </p:sp>
        <p:sp>
          <p:nvSpPr>
            <p:cNvPr id="12636" name="Freeform 346"/>
            <p:cNvSpPr>
              <a:spLocks/>
            </p:cNvSpPr>
            <p:nvPr/>
          </p:nvSpPr>
          <p:spPr bwMode="auto">
            <a:xfrm>
              <a:off x="5058" y="2082"/>
              <a:ext cx="41" cy="30"/>
            </a:xfrm>
            <a:custGeom>
              <a:avLst/>
              <a:gdLst>
                <a:gd name="T0" fmla="*/ 0 w 41"/>
                <a:gd name="T1" fmla="*/ 29 h 30"/>
                <a:gd name="T2" fmla="*/ 0 w 41"/>
                <a:gd name="T3" fmla="*/ 26 h 30"/>
                <a:gd name="T4" fmla="*/ 0 w 41"/>
                <a:gd name="T5" fmla="*/ 23 h 30"/>
                <a:gd name="T6" fmla="*/ 3 w 41"/>
                <a:gd name="T7" fmla="*/ 20 h 30"/>
                <a:gd name="T8" fmla="*/ 3 w 41"/>
                <a:gd name="T9" fmla="*/ 17 h 30"/>
                <a:gd name="T10" fmla="*/ 3 w 41"/>
                <a:gd name="T11" fmla="*/ 15 h 30"/>
                <a:gd name="T12" fmla="*/ 6 w 41"/>
                <a:gd name="T13" fmla="*/ 15 h 30"/>
                <a:gd name="T14" fmla="*/ 6 w 41"/>
                <a:gd name="T15" fmla="*/ 12 h 30"/>
                <a:gd name="T16" fmla="*/ 9 w 41"/>
                <a:gd name="T17" fmla="*/ 12 h 30"/>
                <a:gd name="T18" fmla="*/ 9 w 41"/>
                <a:gd name="T19" fmla="*/ 9 h 30"/>
                <a:gd name="T20" fmla="*/ 11 w 41"/>
                <a:gd name="T21" fmla="*/ 9 h 30"/>
                <a:gd name="T22" fmla="*/ 14 w 41"/>
                <a:gd name="T23" fmla="*/ 6 h 30"/>
                <a:gd name="T24" fmla="*/ 17 w 41"/>
                <a:gd name="T25" fmla="*/ 3 h 30"/>
                <a:gd name="T26" fmla="*/ 20 w 41"/>
                <a:gd name="T27" fmla="*/ 3 h 30"/>
                <a:gd name="T28" fmla="*/ 23 w 41"/>
                <a:gd name="T29" fmla="*/ 3 h 30"/>
                <a:gd name="T30" fmla="*/ 26 w 41"/>
                <a:gd name="T31" fmla="*/ 3 h 30"/>
                <a:gd name="T32" fmla="*/ 26 w 41"/>
                <a:gd name="T33" fmla="*/ 0 h 30"/>
                <a:gd name="T34" fmla="*/ 28 w 41"/>
                <a:gd name="T35" fmla="*/ 0 h 30"/>
                <a:gd name="T36" fmla="*/ 31 w 41"/>
                <a:gd name="T37" fmla="*/ 0 h 30"/>
                <a:gd name="T38" fmla="*/ 35 w 41"/>
                <a:gd name="T39" fmla="*/ 0 h 30"/>
                <a:gd name="T40" fmla="*/ 37 w 41"/>
                <a:gd name="T41" fmla="*/ 0 h 30"/>
                <a:gd name="T42" fmla="*/ 40 w 41"/>
                <a:gd name="T43" fmla="*/ 0 h 3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41"/>
                <a:gd name="T67" fmla="*/ 0 h 30"/>
                <a:gd name="T68" fmla="*/ 41 w 41"/>
                <a:gd name="T69" fmla="*/ 30 h 30"/>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41" h="30">
                  <a:moveTo>
                    <a:pt x="0" y="29"/>
                  </a:moveTo>
                  <a:lnTo>
                    <a:pt x="0" y="26"/>
                  </a:lnTo>
                  <a:lnTo>
                    <a:pt x="0" y="23"/>
                  </a:lnTo>
                  <a:lnTo>
                    <a:pt x="3" y="20"/>
                  </a:lnTo>
                  <a:lnTo>
                    <a:pt x="3" y="17"/>
                  </a:lnTo>
                  <a:lnTo>
                    <a:pt x="3" y="15"/>
                  </a:lnTo>
                  <a:lnTo>
                    <a:pt x="6" y="15"/>
                  </a:lnTo>
                  <a:lnTo>
                    <a:pt x="6" y="12"/>
                  </a:lnTo>
                  <a:lnTo>
                    <a:pt x="9" y="12"/>
                  </a:lnTo>
                  <a:lnTo>
                    <a:pt x="9" y="9"/>
                  </a:lnTo>
                  <a:lnTo>
                    <a:pt x="11" y="9"/>
                  </a:lnTo>
                  <a:lnTo>
                    <a:pt x="14" y="6"/>
                  </a:lnTo>
                  <a:lnTo>
                    <a:pt x="17" y="3"/>
                  </a:lnTo>
                  <a:lnTo>
                    <a:pt x="20" y="3"/>
                  </a:lnTo>
                  <a:lnTo>
                    <a:pt x="23" y="3"/>
                  </a:lnTo>
                  <a:lnTo>
                    <a:pt x="26" y="3"/>
                  </a:lnTo>
                  <a:lnTo>
                    <a:pt x="26" y="0"/>
                  </a:lnTo>
                  <a:lnTo>
                    <a:pt x="28" y="0"/>
                  </a:lnTo>
                  <a:lnTo>
                    <a:pt x="31" y="0"/>
                  </a:lnTo>
                  <a:lnTo>
                    <a:pt x="35" y="0"/>
                  </a:lnTo>
                  <a:lnTo>
                    <a:pt x="37" y="0"/>
                  </a:lnTo>
                  <a:lnTo>
                    <a:pt x="40" y="0"/>
                  </a:lnTo>
                </a:path>
              </a:pathLst>
            </a:custGeom>
            <a:noFill/>
            <a:ln w="12700" cap="rnd" cmpd="sng">
              <a:solidFill>
                <a:srgbClr val="000000"/>
              </a:solidFill>
              <a:prstDash val="solid"/>
              <a:round/>
              <a:headEnd type="none" w="med" len="med"/>
              <a:tailEnd type="none" w="med" len="med"/>
            </a:ln>
          </p:spPr>
          <p:txBody>
            <a:bodyPr/>
            <a:lstStyle/>
            <a:p>
              <a:endParaRPr lang="en-US"/>
            </a:p>
          </p:txBody>
        </p:sp>
        <p:sp>
          <p:nvSpPr>
            <p:cNvPr id="12637" name="Freeform 347"/>
            <p:cNvSpPr>
              <a:spLocks/>
            </p:cNvSpPr>
            <p:nvPr/>
          </p:nvSpPr>
          <p:spPr bwMode="auto">
            <a:xfrm>
              <a:off x="3746" y="2216"/>
              <a:ext cx="73" cy="435"/>
            </a:xfrm>
            <a:custGeom>
              <a:avLst/>
              <a:gdLst>
                <a:gd name="T0" fmla="*/ 72 w 73"/>
                <a:gd name="T1" fmla="*/ 434 h 435"/>
                <a:gd name="T2" fmla="*/ 28 w 73"/>
                <a:gd name="T3" fmla="*/ 434 h 435"/>
                <a:gd name="T4" fmla="*/ 28 w 73"/>
                <a:gd name="T5" fmla="*/ 0 h 435"/>
                <a:gd name="T6" fmla="*/ 0 w 73"/>
                <a:gd name="T7" fmla="*/ 0 h 435"/>
                <a:gd name="T8" fmla="*/ 0 60000 65536"/>
                <a:gd name="T9" fmla="*/ 0 60000 65536"/>
                <a:gd name="T10" fmla="*/ 0 60000 65536"/>
                <a:gd name="T11" fmla="*/ 0 60000 65536"/>
                <a:gd name="T12" fmla="*/ 0 w 73"/>
                <a:gd name="T13" fmla="*/ 0 h 435"/>
                <a:gd name="T14" fmla="*/ 73 w 73"/>
                <a:gd name="T15" fmla="*/ 435 h 435"/>
              </a:gdLst>
              <a:ahLst/>
              <a:cxnLst>
                <a:cxn ang="T8">
                  <a:pos x="T0" y="T1"/>
                </a:cxn>
                <a:cxn ang="T9">
                  <a:pos x="T2" y="T3"/>
                </a:cxn>
                <a:cxn ang="T10">
                  <a:pos x="T4" y="T5"/>
                </a:cxn>
                <a:cxn ang="T11">
                  <a:pos x="T6" y="T7"/>
                </a:cxn>
              </a:cxnLst>
              <a:rect l="T12" t="T13" r="T14" b="T15"/>
              <a:pathLst>
                <a:path w="73" h="435">
                  <a:moveTo>
                    <a:pt x="72" y="434"/>
                  </a:moveTo>
                  <a:lnTo>
                    <a:pt x="28" y="434"/>
                  </a:lnTo>
                  <a:lnTo>
                    <a:pt x="28" y="0"/>
                  </a:lnTo>
                  <a:lnTo>
                    <a:pt x="0" y="0"/>
                  </a:lnTo>
                </a:path>
              </a:pathLst>
            </a:custGeom>
            <a:noFill/>
            <a:ln w="12700" cap="rnd" cmpd="sng">
              <a:solidFill>
                <a:srgbClr val="000000"/>
              </a:solidFill>
              <a:prstDash val="solid"/>
              <a:round/>
              <a:headEnd type="none" w="med" len="med"/>
              <a:tailEnd type="none" w="med" len="med"/>
            </a:ln>
          </p:spPr>
          <p:txBody>
            <a:bodyPr/>
            <a:lstStyle/>
            <a:p>
              <a:endParaRPr lang="en-US"/>
            </a:p>
          </p:txBody>
        </p:sp>
        <p:sp>
          <p:nvSpPr>
            <p:cNvPr id="12638" name="Freeform 348"/>
            <p:cNvSpPr>
              <a:spLocks/>
            </p:cNvSpPr>
            <p:nvPr/>
          </p:nvSpPr>
          <p:spPr bwMode="auto">
            <a:xfrm>
              <a:off x="1766" y="2904"/>
              <a:ext cx="149" cy="106"/>
            </a:xfrm>
            <a:custGeom>
              <a:avLst/>
              <a:gdLst>
                <a:gd name="T0" fmla="*/ 148 w 149"/>
                <a:gd name="T1" fmla="*/ 0 h 106"/>
                <a:gd name="T2" fmla="*/ 137 w 149"/>
                <a:gd name="T3" fmla="*/ 0 h 106"/>
                <a:gd name="T4" fmla="*/ 128 w 149"/>
                <a:gd name="T5" fmla="*/ 0 h 106"/>
                <a:gd name="T6" fmla="*/ 117 w 149"/>
                <a:gd name="T7" fmla="*/ 0 h 106"/>
                <a:gd name="T8" fmla="*/ 108 w 149"/>
                <a:gd name="T9" fmla="*/ 3 h 106"/>
                <a:gd name="T10" fmla="*/ 100 w 149"/>
                <a:gd name="T11" fmla="*/ 3 h 106"/>
                <a:gd name="T12" fmla="*/ 88 w 149"/>
                <a:gd name="T13" fmla="*/ 6 h 106"/>
                <a:gd name="T14" fmla="*/ 82 w 149"/>
                <a:gd name="T15" fmla="*/ 6 h 106"/>
                <a:gd name="T16" fmla="*/ 74 w 149"/>
                <a:gd name="T17" fmla="*/ 8 h 106"/>
                <a:gd name="T18" fmla="*/ 65 w 149"/>
                <a:gd name="T19" fmla="*/ 11 h 106"/>
                <a:gd name="T20" fmla="*/ 60 w 149"/>
                <a:gd name="T21" fmla="*/ 14 h 106"/>
                <a:gd name="T22" fmla="*/ 51 w 149"/>
                <a:gd name="T23" fmla="*/ 17 h 106"/>
                <a:gd name="T24" fmla="*/ 45 w 149"/>
                <a:gd name="T25" fmla="*/ 20 h 106"/>
                <a:gd name="T26" fmla="*/ 40 w 149"/>
                <a:gd name="T27" fmla="*/ 26 h 106"/>
                <a:gd name="T28" fmla="*/ 34 w 149"/>
                <a:gd name="T29" fmla="*/ 28 h 106"/>
                <a:gd name="T30" fmla="*/ 28 w 149"/>
                <a:gd name="T31" fmla="*/ 31 h 106"/>
                <a:gd name="T32" fmla="*/ 25 w 149"/>
                <a:gd name="T33" fmla="*/ 37 h 106"/>
                <a:gd name="T34" fmla="*/ 20 w 149"/>
                <a:gd name="T35" fmla="*/ 43 h 106"/>
                <a:gd name="T36" fmla="*/ 17 w 149"/>
                <a:gd name="T37" fmla="*/ 45 h 106"/>
                <a:gd name="T38" fmla="*/ 14 w 149"/>
                <a:gd name="T39" fmla="*/ 51 h 106"/>
                <a:gd name="T40" fmla="*/ 8 w 149"/>
                <a:gd name="T41" fmla="*/ 57 h 106"/>
                <a:gd name="T42" fmla="*/ 8 w 149"/>
                <a:gd name="T43" fmla="*/ 63 h 106"/>
                <a:gd name="T44" fmla="*/ 5 w 149"/>
                <a:gd name="T45" fmla="*/ 71 h 106"/>
                <a:gd name="T46" fmla="*/ 3 w 149"/>
                <a:gd name="T47" fmla="*/ 77 h 106"/>
                <a:gd name="T48" fmla="*/ 3 w 149"/>
                <a:gd name="T49" fmla="*/ 83 h 106"/>
                <a:gd name="T50" fmla="*/ 0 w 149"/>
                <a:gd name="T51" fmla="*/ 91 h 106"/>
                <a:gd name="T52" fmla="*/ 0 w 149"/>
                <a:gd name="T53" fmla="*/ 97 h 106"/>
                <a:gd name="T54" fmla="*/ 0 w 149"/>
                <a:gd name="T55" fmla="*/ 105 h 10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149"/>
                <a:gd name="T85" fmla="*/ 0 h 106"/>
                <a:gd name="T86" fmla="*/ 149 w 149"/>
                <a:gd name="T87" fmla="*/ 106 h 10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149" h="106">
                  <a:moveTo>
                    <a:pt x="148" y="0"/>
                  </a:moveTo>
                  <a:lnTo>
                    <a:pt x="137" y="0"/>
                  </a:lnTo>
                  <a:lnTo>
                    <a:pt x="128" y="0"/>
                  </a:lnTo>
                  <a:lnTo>
                    <a:pt x="117" y="0"/>
                  </a:lnTo>
                  <a:lnTo>
                    <a:pt x="108" y="3"/>
                  </a:lnTo>
                  <a:lnTo>
                    <a:pt x="100" y="3"/>
                  </a:lnTo>
                  <a:lnTo>
                    <a:pt x="88" y="6"/>
                  </a:lnTo>
                  <a:lnTo>
                    <a:pt x="82" y="6"/>
                  </a:lnTo>
                  <a:lnTo>
                    <a:pt x="74" y="8"/>
                  </a:lnTo>
                  <a:lnTo>
                    <a:pt x="65" y="11"/>
                  </a:lnTo>
                  <a:lnTo>
                    <a:pt x="60" y="14"/>
                  </a:lnTo>
                  <a:lnTo>
                    <a:pt x="51" y="17"/>
                  </a:lnTo>
                  <a:lnTo>
                    <a:pt x="45" y="20"/>
                  </a:lnTo>
                  <a:lnTo>
                    <a:pt x="40" y="26"/>
                  </a:lnTo>
                  <a:lnTo>
                    <a:pt x="34" y="28"/>
                  </a:lnTo>
                  <a:lnTo>
                    <a:pt x="28" y="31"/>
                  </a:lnTo>
                  <a:lnTo>
                    <a:pt x="25" y="37"/>
                  </a:lnTo>
                  <a:lnTo>
                    <a:pt x="20" y="43"/>
                  </a:lnTo>
                  <a:lnTo>
                    <a:pt x="17" y="45"/>
                  </a:lnTo>
                  <a:lnTo>
                    <a:pt x="14" y="51"/>
                  </a:lnTo>
                  <a:lnTo>
                    <a:pt x="8" y="57"/>
                  </a:lnTo>
                  <a:lnTo>
                    <a:pt x="8" y="63"/>
                  </a:lnTo>
                  <a:lnTo>
                    <a:pt x="5" y="71"/>
                  </a:lnTo>
                  <a:lnTo>
                    <a:pt x="3" y="77"/>
                  </a:lnTo>
                  <a:lnTo>
                    <a:pt x="3" y="83"/>
                  </a:lnTo>
                  <a:lnTo>
                    <a:pt x="0" y="91"/>
                  </a:lnTo>
                  <a:lnTo>
                    <a:pt x="0" y="97"/>
                  </a:lnTo>
                  <a:lnTo>
                    <a:pt x="0" y="105"/>
                  </a:lnTo>
                </a:path>
              </a:pathLst>
            </a:custGeom>
            <a:noFill/>
            <a:ln w="12700" cap="rnd" cmpd="sng">
              <a:solidFill>
                <a:srgbClr val="000000"/>
              </a:solidFill>
              <a:prstDash val="solid"/>
              <a:round/>
              <a:headEnd type="none" w="med" len="med"/>
              <a:tailEnd type="none" w="med" len="med"/>
            </a:ln>
          </p:spPr>
          <p:txBody>
            <a:bodyPr/>
            <a:lstStyle/>
            <a:p>
              <a:endParaRPr lang="en-US"/>
            </a:p>
          </p:txBody>
        </p:sp>
        <p:sp>
          <p:nvSpPr>
            <p:cNvPr id="12639" name="Freeform 349"/>
            <p:cNvSpPr>
              <a:spLocks/>
            </p:cNvSpPr>
            <p:nvPr/>
          </p:nvSpPr>
          <p:spPr bwMode="auto">
            <a:xfrm>
              <a:off x="1821" y="2938"/>
              <a:ext cx="92" cy="72"/>
            </a:xfrm>
            <a:custGeom>
              <a:avLst/>
              <a:gdLst>
                <a:gd name="T0" fmla="*/ 91 w 92"/>
                <a:gd name="T1" fmla="*/ 0 h 72"/>
                <a:gd name="T2" fmla="*/ 86 w 92"/>
                <a:gd name="T3" fmla="*/ 0 h 72"/>
                <a:gd name="T4" fmla="*/ 77 w 92"/>
                <a:gd name="T5" fmla="*/ 0 h 72"/>
                <a:gd name="T6" fmla="*/ 71 w 92"/>
                <a:gd name="T7" fmla="*/ 0 h 72"/>
                <a:gd name="T8" fmla="*/ 66 w 92"/>
                <a:gd name="T9" fmla="*/ 3 h 72"/>
                <a:gd name="T10" fmla="*/ 60 w 92"/>
                <a:gd name="T11" fmla="*/ 3 h 72"/>
                <a:gd name="T12" fmla="*/ 54 w 92"/>
                <a:gd name="T13" fmla="*/ 3 h 72"/>
                <a:gd name="T14" fmla="*/ 51 w 92"/>
                <a:gd name="T15" fmla="*/ 6 h 72"/>
                <a:gd name="T16" fmla="*/ 46 w 92"/>
                <a:gd name="T17" fmla="*/ 6 h 72"/>
                <a:gd name="T18" fmla="*/ 40 w 92"/>
                <a:gd name="T19" fmla="*/ 9 h 72"/>
                <a:gd name="T20" fmla="*/ 37 w 92"/>
                <a:gd name="T21" fmla="*/ 9 h 72"/>
                <a:gd name="T22" fmla="*/ 31 w 92"/>
                <a:gd name="T23" fmla="*/ 11 h 72"/>
                <a:gd name="T24" fmla="*/ 28 w 92"/>
                <a:gd name="T25" fmla="*/ 14 h 72"/>
                <a:gd name="T26" fmla="*/ 26 w 92"/>
                <a:gd name="T27" fmla="*/ 17 h 72"/>
                <a:gd name="T28" fmla="*/ 20 w 92"/>
                <a:gd name="T29" fmla="*/ 20 h 72"/>
                <a:gd name="T30" fmla="*/ 17 w 92"/>
                <a:gd name="T31" fmla="*/ 23 h 72"/>
                <a:gd name="T32" fmla="*/ 14 w 92"/>
                <a:gd name="T33" fmla="*/ 26 h 72"/>
                <a:gd name="T34" fmla="*/ 11 w 92"/>
                <a:gd name="T35" fmla="*/ 29 h 72"/>
                <a:gd name="T36" fmla="*/ 11 w 92"/>
                <a:gd name="T37" fmla="*/ 31 h 72"/>
                <a:gd name="T38" fmla="*/ 9 w 92"/>
                <a:gd name="T39" fmla="*/ 34 h 72"/>
                <a:gd name="T40" fmla="*/ 6 w 92"/>
                <a:gd name="T41" fmla="*/ 40 h 72"/>
                <a:gd name="T42" fmla="*/ 6 w 92"/>
                <a:gd name="T43" fmla="*/ 43 h 72"/>
                <a:gd name="T44" fmla="*/ 3 w 92"/>
                <a:gd name="T45" fmla="*/ 49 h 72"/>
                <a:gd name="T46" fmla="*/ 3 w 92"/>
                <a:gd name="T47" fmla="*/ 51 h 72"/>
                <a:gd name="T48" fmla="*/ 0 w 92"/>
                <a:gd name="T49" fmla="*/ 57 h 72"/>
                <a:gd name="T50" fmla="*/ 0 w 92"/>
                <a:gd name="T51" fmla="*/ 60 h 72"/>
                <a:gd name="T52" fmla="*/ 0 w 92"/>
                <a:gd name="T53" fmla="*/ 66 h 72"/>
                <a:gd name="T54" fmla="*/ 0 w 92"/>
                <a:gd name="T55" fmla="*/ 71 h 72"/>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92"/>
                <a:gd name="T85" fmla="*/ 0 h 72"/>
                <a:gd name="T86" fmla="*/ 92 w 92"/>
                <a:gd name="T87" fmla="*/ 72 h 72"/>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92" h="72">
                  <a:moveTo>
                    <a:pt x="91" y="0"/>
                  </a:moveTo>
                  <a:lnTo>
                    <a:pt x="86" y="0"/>
                  </a:lnTo>
                  <a:lnTo>
                    <a:pt x="77" y="0"/>
                  </a:lnTo>
                  <a:lnTo>
                    <a:pt x="71" y="0"/>
                  </a:lnTo>
                  <a:lnTo>
                    <a:pt x="66" y="3"/>
                  </a:lnTo>
                  <a:lnTo>
                    <a:pt x="60" y="3"/>
                  </a:lnTo>
                  <a:lnTo>
                    <a:pt x="54" y="3"/>
                  </a:lnTo>
                  <a:lnTo>
                    <a:pt x="51" y="6"/>
                  </a:lnTo>
                  <a:lnTo>
                    <a:pt x="46" y="6"/>
                  </a:lnTo>
                  <a:lnTo>
                    <a:pt x="40" y="9"/>
                  </a:lnTo>
                  <a:lnTo>
                    <a:pt x="37" y="9"/>
                  </a:lnTo>
                  <a:lnTo>
                    <a:pt x="31" y="11"/>
                  </a:lnTo>
                  <a:lnTo>
                    <a:pt x="28" y="14"/>
                  </a:lnTo>
                  <a:lnTo>
                    <a:pt x="26" y="17"/>
                  </a:lnTo>
                  <a:lnTo>
                    <a:pt x="20" y="20"/>
                  </a:lnTo>
                  <a:lnTo>
                    <a:pt x="17" y="23"/>
                  </a:lnTo>
                  <a:lnTo>
                    <a:pt x="14" y="26"/>
                  </a:lnTo>
                  <a:lnTo>
                    <a:pt x="11" y="29"/>
                  </a:lnTo>
                  <a:lnTo>
                    <a:pt x="11" y="31"/>
                  </a:lnTo>
                  <a:lnTo>
                    <a:pt x="9" y="34"/>
                  </a:lnTo>
                  <a:lnTo>
                    <a:pt x="6" y="40"/>
                  </a:lnTo>
                  <a:lnTo>
                    <a:pt x="6" y="43"/>
                  </a:lnTo>
                  <a:lnTo>
                    <a:pt x="3" y="49"/>
                  </a:lnTo>
                  <a:lnTo>
                    <a:pt x="3" y="51"/>
                  </a:lnTo>
                  <a:lnTo>
                    <a:pt x="0" y="57"/>
                  </a:lnTo>
                  <a:lnTo>
                    <a:pt x="0" y="60"/>
                  </a:lnTo>
                  <a:lnTo>
                    <a:pt x="0" y="66"/>
                  </a:lnTo>
                  <a:lnTo>
                    <a:pt x="0" y="71"/>
                  </a:lnTo>
                </a:path>
              </a:pathLst>
            </a:custGeom>
            <a:noFill/>
            <a:ln w="12700" cap="rnd" cmpd="sng">
              <a:solidFill>
                <a:srgbClr val="000000"/>
              </a:solidFill>
              <a:prstDash val="solid"/>
              <a:round/>
              <a:headEnd type="none" w="med" len="med"/>
              <a:tailEnd type="none" w="med" len="med"/>
            </a:ln>
          </p:spPr>
          <p:txBody>
            <a:bodyPr/>
            <a:lstStyle/>
            <a:p>
              <a:endParaRPr lang="en-US"/>
            </a:p>
          </p:txBody>
        </p:sp>
        <p:sp>
          <p:nvSpPr>
            <p:cNvPr id="12640" name="Freeform 350"/>
            <p:cNvSpPr>
              <a:spLocks/>
            </p:cNvSpPr>
            <p:nvPr/>
          </p:nvSpPr>
          <p:spPr bwMode="auto">
            <a:xfrm>
              <a:off x="1597" y="2707"/>
              <a:ext cx="30" cy="82"/>
            </a:xfrm>
            <a:custGeom>
              <a:avLst/>
              <a:gdLst>
                <a:gd name="T0" fmla="*/ 0 w 30"/>
                <a:gd name="T1" fmla="*/ 0 h 82"/>
                <a:gd name="T2" fmla="*/ 29 w 30"/>
                <a:gd name="T3" fmla="*/ 0 h 82"/>
                <a:gd name="T4" fmla="*/ 29 w 30"/>
                <a:gd name="T5" fmla="*/ 81 h 82"/>
                <a:gd name="T6" fmla="*/ 0 w 30"/>
                <a:gd name="T7" fmla="*/ 81 h 82"/>
                <a:gd name="T8" fmla="*/ 0 w 30"/>
                <a:gd name="T9" fmla="*/ 0 h 82"/>
                <a:gd name="T10" fmla="*/ 0 60000 65536"/>
                <a:gd name="T11" fmla="*/ 0 60000 65536"/>
                <a:gd name="T12" fmla="*/ 0 60000 65536"/>
                <a:gd name="T13" fmla="*/ 0 60000 65536"/>
                <a:gd name="T14" fmla="*/ 0 60000 65536"/>
                <a:gd name="T15" fmla="*/ 0 w 30"/>
                <a:gd name="T16" fmla="*/ 0 h 82"/>
                <a:gd name="T17" fmla="*/ 30 w 30"/>
                <a:gd name="T18" fmla="*/ 82 h 82"/>
              </a:gdLst>
              <a:ahLst/>
              <a:cxnLst>
                <a:cxn ang="T10">
                  <a:pos x="T0" y="T1"/>
                </a:cxn>
                <a:cxn ang="T11">
                  <a:pos x="T2" y="T3"/>
                </a:cxn>
                <a:cxn ang="T12">
                  <a:pos x="T4" y="T5"/>
                </a:cxn>
                <a:cxn ang="T13">
                  <a:pos x="T6" y="T7"/>
                </a:cxn>
                <a:cxn ang="T14">
                  <a:pos x="T8" y="T9"/>
                </a:cxn>
              </a:cxnLst>
              <a:rect l="T15" t="T16" r="T17" b="T18"/>
              <a:pathLst>
                <a:path w="30" h="82">
                  <a:moveTo>
                    <a:pt x="0" y="0"/>
                  </a:moveTo>
                  <a:lnTo>
                    <a:pt x="29" y="0"/>
                  </a:lnTo>
                  <a:lnTo>
                    <a:pt x="29" y="81"/>
                  </a:lnTo>
                  <a:lnTo>
                    <a:pt x="0" y="81"/>
                  </a:lnTo>
                  <a:lnTo>
                    <a:pt x="0" y="0"/>
                  </a:lnTo>
                </a:path>
              </a:pathLst>
            </a:custGeom>
            <a:solidFill>
              <a:srgbClr val="FFFFFF"/>
            </a:solidFill>
            <a:ln w="12700" cap="rnd" cmpd="sng">
              <a:noFill/>
              <a:prstDash val="solid"/>
              <a:round/>
              <a:headEnd type="none" w="med" len="med"/>
              <a:tailEnd type="none" w="med" len="med"/>
            </a:ln>
          </p:spPr>
          <p:txBody>
            <a:bodyPr/>
            <a:lstStyle/>
            <a:p>
              <a:endParaRPr lang="en-US"/>
            </a:p>
          </p:txBody>
        </p:sp>
        <p:sp>
          <p:nvSpPr>
            <p:cNvPr id="12641" name="Freeform 351"/>
            <p:cNvSpPr>
              <a:spLocks/>
            </p:cNvSpPr>
            <p:nvPr/>
          </p:nvSpPr>
          <p:spPr bwMode="auto">
            <a:xfrm>
              <a:off x="2745" y="2074"/>
              <a:ext cx="720" cy="275"/>
            </a:xfrm>
            <a:custGeom>
              <a:avLst/>
              <a:gdLst>
                <a:gd name="T0" fmla="*/ 0 w 720"/>
                <a:gd name="T1" fmla="*/ 274 h 275"/>
                <a:gd name="T2" fmla="*/ 0 w 720"/>
                <a:gd name="T3" fmla="*/ 120 h 275"/>
                <a:gd name="T4" fmla="*/ 511 w 720"/>
                <a:gd name="T5" fmla="*/ 120 h 275"/>
                <a:gd name="T6" fmla="*/ 511 w 720"/>
                <a:gd name="T7" fmla="*/ 0 h 275"/>
                <a:gd name="T8" fmla="*/ 559 w 720"/>
                <a:gd name="T9" fmla="*/ 0 h 275"/>
                <a:gd name="T10" fmla="*/ 559 w 720"/>
                <a:gd name="T11" fmla="*/ 120 h 275"/>
                <a:gd name="T12" fmla="*/ 636 w 720"/>
                <a:gd name="T13" fmla="*/ 120 h 275"/>
                <a:gd name="T14" fmla="*/ 636 w 720"/>
                <a:gd name="T15" fmla="*/ 0 h 275"/>
                <a:gd name="T16" fmla="*/ 691 w 720"/>
                <a:gd name="T17" fmla="*/ 0 h 275"/>
                <a:gd name="T18" fmla="*/ 691 w 720"/>
                <a:gd name="T19" fmla="*/ 120 h 275"/>
                <a:gd name="T20" fmla="*/ 719 w 720"/>
                <a:gd name="T21" fmla="*/ 120 h 27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720"/>
                <a:gd name="T34" fmla="*/ 0 h 275"/>
                <a:gd name="T35" fmla="*/ 720 w 720"/>
                <a:gd name="T36" fmla="*/ 275 h 275"/>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720" h="275">
                  <a:moveTo>
                    <a:pt x="0" y="274"/>
                  </a:moveTo>
                  <a:lnTo>
                    <a:pt x="0" y="120"/>
                  </a:lnTo>
                  <a:lnTo>
                    <a:pt x="511" y="120"/>
                  </a:lnTo>
                  <a:lnTo>
                    <a:pt x="511" y="0"/>
                  </a:lnTo>
                  <a:lnTo>
                    <a:pt x="559" y="0"/>
                  </a:lnTo>
                  <a:lnTo>
                    <a:pt x="559" y="120"/>
                  </a:lnTo>
                  <a:lnTo>
                    <a:pt x="636" y="120"/>
                  </a:lnTo>
                  <a:lnTo>
                    <a:pt x="636" y="0"/>
                  </a:lnTo>
                  <a:lnTo>
                    <a:pt x="691" y="0"/>
                  </a:lnTo>
                  <a:lnTo>
                    <a:pt x="691" y="120"/>
                  </a:lnTo>
                  <a:lnTo>
                    <a:pt x="719" y="120"/>
                  </a:lnTo>
                </a:path>
              </a:pathLst>
            </a:custGeom>
            <a:noFill/>
            <a:ln w="12700" cap="rnd" cmpd="sng">
              <a:solidFill>
                <a:srgbClr val="000000"/>
              </a:solidFill>
              <a:prstDash val="solid"/>
              <a:round/>
              <a:headEnd type="none" w="med" len="med"/>
              <a:tailEnd type="none" w="med" len="med"/>
            </a:ln>
          </p:spPr>
          <p:txBody>
            <a:bodyPr/>
            <a:lstStyle/>
            <a:p>
              <a:endParaRPr lang="en-US"/>
            </a:p>
          </p:txBody>
        </p:sp>
        <p:sp>
          <p:nvSpPr>
            <p:cNvPr id="12642" name="Freeform 352"/>
            <p:cNvSpPr>
              <a:spLocks/>
            </p:cNvSpPr>
            <p:nvPr/>
          </p:nvSpPr>
          <p:spPr bwMode="auto">
            <a:xfrm>
              <a:off x="2790" y="2234"/>
              <a:ext cx="675" cy="115"/>
            </a:xfrm>
            <a:custGeom>
              <a:avLst/>
              <a:gdLst>
                <a:gd name="T0" fmla="*/ 0 w 675"/>
                <a:gd name="T1" fmla="*/ 114 h 115"/>
                <a:gd name="T2" fmla="*/ 0 w 675"/>
                <a:gd name="T3" fmla="*/ 0 h 115"/>
                <a:gd name="T4" fmla="*/ 674 w 675"/>
                <a:gd name="T5" fmla="*/ 0 h 115"/>
                <a:gd name="T6" fmla="*/ 0 60000 65536"/>
                <a:gd name="T7" fmla="*/ 0 60000 65536"/>
                <a:gd name="T8" fmla="*/ 0 60000 65536"/>
                <a:gd name="T9" fmla="*/ 0 w 675"/>
                <a:gd name="T10" fmla="*/ 0 h 115"/>
                <a:gd name="T11" fmla="*/ 675 w 675"/>
                <a:gd name="T12" fmla="*/ 115 h 115"/>
              </a:gdLst>
              <a:ahLst/>
              <a:cxnLst>
                <a:cxn ang="T6">
                  <a:pos x="T0" y="T1"/>
                </a:cxn>
                <a:cxn ang="T7">
                  <a:pos x="T2" y="T3"/>
                </a:cxn>
                <a:cxn ang="T8">
                  <a:pos x="T4" y="T5"/>
                </a:cxn>
              </a:cxnLst>
              <a:rect l="T9" t="T10" r="T11" b="T12"/>
              <a:pathLst>
                <a:path w="675" h="115">
                  <a:moveTo>
                    <a:pt x="0" y="114"/>
                  </a:moveTo>
                  <a:lnTo>
                    <a:pt x="0" y="0"/>
                  </a:lnTo>
                  <a:lnTo>
                    <a:pt x="674" y="0"/>
                  </a:lnTo>
                </a:path>
              </a:pathLst>
            </a:custGeom>
            <a:noFill/>
            <a:ln w="12700" cap="rnd" cmpd="sng">
              <a:solidFill>
                <a:srgbClr val="000000"/>
              </a:solidFill>
              <a:prstDash val="solid"/>
              <a:round/>
              <a:headEnd type="none" w="med" len="med"/>
              <a:tailEnd type="none" w="med" len="med"/>
            </a:ln>
          </p:spPr>
          <p:txBody>
            <a:bodyPr/>
            <a:lstStyle/>
            <a:p>
              <a:endParaRPr lang="en-US"/>
            </a:p>
          </p:txBody>
        </p:sp>
        <p:sp>
          <p:nvSpPr>
            <p:cNvPr id="12643" name="Freeform 353"/>
            <p:cNvSpPr>
              <a:spLocks/>
            </p:cNvSpPr>
            <p:nvPr/>
          </p:nvSpPr>
          <p:spPr bwMode="auto">
            <a:xfrm>
              <a:off x="3573" y="2194"/>
              <a:ext cx="174" cy="120"/>
            </a:xfrm>
            <a:custGeom>
              <a:avLst/>
              <a:gdLst>
                <a:gd name="T0" fmla="*/ 0 w 174"/>
                <a:gd name="T1" fmla="*/ 0 h 120"/>
                <a:gd name="T2" fmla="*/ 173 w 174"/>
                <a:gd name="T3" fmla="*/ 0 h 120"/>
                <a:gd name="T4" fmla="*/ 173 w 174"/>
                <a:gd name="T5" fmla="*/ 119 h 120"/>
                <a:gd name="T6" fmla="*/ 0 60000 65536"/>
                <a:gd name="T7" fmla="*/ 0 60000 65536"/>
                <a:gd name="T8" fmla="*/ 0 60000 65536"/>
                <a:gd name="T9" fmla="*/ 0 w 174"/>
                <a:gd name="T10" fmla="*/ 0 h 120"/>
                <a:gd name="T11" fmla="*/ 174 w 174"/>
                <a:gd name="T12" fmla="*/ 120 h 120"/>
              </a:gdLst>
              <a:ahLst/>
              <a:cxnLst>
                <a:cxn ang="T6">
                  <a:pos x="T0" y="T1"/>
                </a:cxn>
                <a:cxn ang="T7">
                  <a:pos x="T2" y="T3"/>
                </a:cxn>
                <a:cxn ang="T8">
                  <a:pos x="T4" y="T5"/>
                </a:cxn>
              </a:cxnLst>
              <a:rect l="T9" t="T10" r="T11" b="T12"/>
              <a:pathLst>
                <a:path w="174" h="120">
                  <a:moveTo>
                    <a:pt x="0" y="0"/>
                  </a:moveTo>
                  <a:lnTo>
                    <a:pt x="173" y="0"/>
                  </a:lnTo>
                  <a:lnTo>
                    <a:pt x="173" y="119"/>
                  </a:lnTo>
                </a:path>
              </a:pathLst>
            </a:custGeom>
            <a:noFill/>
            <a:ln w="12700" cap="rnd" cmpd="sng">
              <a:solidFill>
                <a:srgbClr val="000000"/>
              </a:solidFill>
              <a:prstDash val="solid"/>
              <a:round/>
              <a:headEnd type="none" w="med" len="med"/>
              <a:tailEnd type="none" w="med" len="med"/>
            </a:ln>
          </p:spPr>
          <p:txBody>
            <a:bodyPr/>
            <a:lstStyle/>
            <a:p>
              <a:endParaRPr lang="en-US"/>
            </a:p>
          </p:txBody>
        </p:sp>
        <p:sp>
          <p:nvSpPr>
            <p:cNvPr id="12644" name="Freeform 354"/>
            <p:cNvSpPr>
              <a:spLocks/>
            </p:cNvSpPr>
            <p:nvPr/>
          </p:nvSpPr>
          <p:spPr bwMode="auto">
            <a:xfrm>
              <a:off x="3573" y="2234"/>
              <a:ext cx="126" cy="80"/>
            </a:xfrm>
            <a:custGeom>
              <a:avLst/>
              <a:gdLst>
                <a:gd name="T0" fmla="*/ 0 w 126"/>
                <a:gd name="T1" fmla="*/ 0 h 80"/>
                <a:gd name="T2" fmla="*/ 125 w 126"/>
                <a:gd name="T3" fmla="*/ 0 h 80"/>
                <a:gd name="T4" fmla="*/ 125 w 126"/>
                <a:gd name="T5" fmla="*/ 79 h 80"/>
                <a:gd name="T6" fmla="*/ 0 60000 65536"/>
                <a:gd name="T7" fmla="*/ 0 60000 65536"/>
                <a:gd name="T8" fmla="*/ 0 60000 65536"/>
                <a:gd name="T9" fmla="*/ 0 w 126"/>
                <a:gd name="T10" fmla="*/ 0 h 80"/>
                <a:gd name="T11" fmla="*/ 126 w 126"/>
                <a:gd name="T12" fmla="*/ 80 h 80"/>
              </a:gdLst>
              <a:ahLst/>
              <a:cxnLst>
                <a:cxn ang="T6">
                  <a:pos x="T0" y="T1"/>
                </a:cxn>
                <a:cxn ang="T7">
                  <a:pos x="T2" y="T3"/>
                </a:cxn>
                <a:cxn ang="T8">
                  <a:pos x="T4" y="T5"/>
                </a:cxn>
              </a:cxnLst>
              <a:rect l="T9" t="T10" r="T11" b="T12"/>
              <a:pathLst>
                <a:path w="126" h="80">
                  <a:moveTo>
                    <a:pt x="0" y="0"/>
                  </a:moveTo>
                  <a:lnTo>
                    <a:pt x="125" y="0"/>
                  </a:lnTo>
                  <a:lnTo>
                    <a:pt x="125" y="79"/>
                  </a:lnTo>
                </a:path>
              </a:pathLst>
            </a:custGeom>
            <a:noFill/>
            <a:ln w="12700" cap="rnd" cmpd="sng">
              <a:solidFill>
                <a:srgbClr val="000000"/>
              </a:solidFill>
              <a:prstDash val="solid"/>
              <a:round/>
              <a:headEnd type="none" w="med" len="med"/>
              <a:tailEnd type="none" w="med" len="med"/>
            </a:ln>
          </p:spPr>
          <p:txBody>
            <a:bodyPr/>
            <a:lstStyle/>
            <a:p>
              <a:endParaRPr lang="en-US"/>
            </a:p>
          </p:txBody>
        </p:sp>
        <p:sp>
          <p:nvSpPr>
            <p:cNvPr id="12645" name="Freeform 355"/>
            <p:cNvSpPr>
              <a:spLocks/>
            </p:cNvSpPr>
            <p:nvPr/>
          </p:nvSpPr>
          <p:spPr bwMode="auto">
            <a:xfrm>
              <a:off x="3698" y="2590"/>
              <a:ext cx="185" cy="129"/>
            </a:xfrm>
            <a:custGeom>
              <a:avLst/>
              <a:gdLst>
                <a:gd name="T0" fmla="*/ 0 w 185"/>
                <a:gd name="T1" fmla="*/ 6 h 129"/>
                <a:gd name="T2" fmla="*/ 0 w 185"/>
                <a:gd name="T3" fmla="*/ 128 h 129"/>
                <a:gd name="T4" fmla="*/ 184 w 185"/>
                <a:gd name="T5" fmla="*/ 128 h 129"/>
                <a:gd name="T6" fmla="*/ 184 w 185"/>
                <a:gd name="T7" fmla="*/ 0 h 129"/>
                <a:gd name="T8" fmla="*/ 0 60000 65536"/>
                <a:gd name="T9" fmla="*/ 0 60000 65536"/>
                <a:gd name="T10" fmla="*/ 0 60000 65536"/>
                <a:gd name="T11" fmla="*/ 0 60000 65536"/>
                <a:gd name="T12" fmla="*/ 0 w 185"/>
                <a:gd name="T13" fmla="*/ 0 h 129"/>
                <a:gd name="T14" fmla="*/ 185 w 185"/>
                <a:gd name="T15" fmla="*/ 129 h 129"/>
              </a:gdLst>
              <a:ahLst/>
              <a:cxnLst>
                <a:cxn ang="T8">
                  <a:pos x="T0" y="T1"/>
                </a:cxn>
                <a:cxn ang="T9">
                  <a:pos x="T2" y="T3"/>
                </a:cxn>
                <a:cxn ang="T10">
                  <a:pos x="T4" y="T5"/>
                </a:cxn>
                <a:cxn ang="T11">
                  <a:pos x="T6" y="T7"/>
                </a:cxn>
              </a:cxnLst>
              <a:rect l="T12" t="T13" r="T14" b="T15"/>
              <a:pathLst>
                <a:path w="185" h="129">
                  <a:moveTo>
                    <a:pt x="0" y="6"/>
                  </a:moveTo>
                  <a:lnTo>
                    <a:pt x="0" y="128"/>
                  </a:lnTo>
                  <a:lnTo>
                    <a:pt x="184" y="128"/>
                  </a:lnTo>
                  <a:lnTo>
                    <a:pt x="184" y="0"/>
                  </a:lnTo>
                </a:path>
              </a:pathLst>
            </a:custGeom>
            <a:noFill/>
            <a:ln w="12700" cap="rnd" cmpd="sng">
              <a:solidFill>
                <a:srgbClr val="000000"/>
              </a:solidFill>
              <a:prstDash val="solid"/>
              <a:round/>
              <a:headEnd type="none" w="med" len="med"/>
              <a:tailEnd type="none" w="med" len="med"/>
            </a:ln>
          </p:spPr>
          <p:txBody>
            <a:bodyPr/>
            <a:lstStyle/>
            <a:p>
              <a:endParaRPr lang="en-US"/>
            </a:p>
          </p:txBody>
        </p:sp>
        <p:sp>
          <p:nvSpPr>
            <p:cNvPr id="12646" name="Freeform 356"/>
            <p:cNvSpPr>
              <a:spLocks/>
            </p:cNvSpPr>
            <p:nvPr/>
          </p:nvSpPr>
          <p:spPr bwMode="auto">
            <a:xfrm>
              <a:off x="3741" y="2590"/>
              <a:ext cx="94" cy="90"/>
            </a:xfrm>
            <a:custGeom>
              <a:avLst/>
              <a:gdLst>
                <a:gd name="T0" fmla="*/ 0 w 94"/>
                <a:gd name="T1" fmla="*/ 0 h 90"/>
                <a:gd name="T2" fmla="*/ 0 w 94"/>
                <a:gd name="T3" fmla="*/ 89 h 90"/>
                <a:gd name="T4" fmla="*/ 93 w 94"/>
                <a:gd name="T5" fmla="*/ 89 h 90"/>
                <a:gd name="T6" fmla="*/ 93 w 94"/>
                <a:gd name="T7" fmla="*/ 0 h 90"/>
                <a:gd name="T8" fmla="*/ 0 60000 65536"/>
                <a:gd name="T9" fmla="*/ 0 60000 65536"/>
                <a:gd name="T10" fmla="*/ 0 60000 65536"/>
                <a:gd name="T11" fmla="*/ 0 60000 65536"/>
                <a:gd name="T12" fmla="*/ 0 w 94"/>
                <a:gd name="T13" fmla="*/ 0 h 90"/>
                <a:gd name="T14" fmla="*/ 94 w 94"/>
                <a:gd name="T15" fmla="*/ 90 h 90"/>
              </a:gdLst>
              <a:ahLst/>
              <a:cxnLst>
                <a:cxn ang="T8">
                  <a:pos x="T0" y="T1"/>
                </a:cxn>
                <a:cxn ang="T9">
                  <a:pos x="T2" y="T3"/>
                </a:cxn>
                <a:cxn ang="T10">
                  <a:pos x="T4" y="T5"/>
                </a:cxn>
                <a:cxn ang="T11">
                  <a:pos x="T6" y="T7"/>
                </a:cxn>
              </a:cxnLst>
              <a:rect l="T12" t="T13" r="T14" b="T15"/>
              <a:pathLst>
                <a:path w="94" h="90">
                  <a:moveTo>
                    <a:pt x="0" y="0"/>
                  </a:moveTo>
                  <a:lnTo>
                    <a:pt x="0" y="89"/>
                  </a:lnTo>
                  <a:lnTo>
                    <a:pt x="93" y="89"/>
                  </a:lnTo>
                  <a:lnTo>
                    <a:pt x="93" y="0"/>
                  </a:lnTo>
                </a:path>
              </a:pathLst>
            </a:custGeom>
            <a:noFill/>
            <a:ln w="12700" cap="rnd" cmpd="sng">
              <a:solidFill>
                <a:srgbClr val="000000"/>
              </a:solidFill>
              <a:prstDash val="solid"/>
              <a:round/>
              <a:headEnd type="none" w="med" len="med"/>
              <a:tailEnd type="none" w="med" len="med"/>
            </a:ln>
          </p:spPr>
          <p:txBody>
            <a:bodyPr/>
            <a:lstStyle/>
            <a:p>
              <a:endParaRPr lang="en-US"/>
            </a:p>
          </p:txBody>
        </p:sp>
        <p:sp>
          <p:nvSpPr>
            <p:cNvPr id="12647" name="Freeform 357"/>
            <p:cNvSpPr>
              <a:spLocks/>
            </p:cNvSpPr>
            <p:nvPr/>
          </p:nvSpPr>
          <p:spPr bwMode="auto">
            <a:xfrm>
              <a:off x="3804" y="2122"/>
              <a:ext cx="21" cy="426"/>
            </a:xfrm>
            <a:custGeom>
              <a:avLst/>
              <a:gdLst>
                <a:gd name="T0" fmla="*/ 0 w 21"/>
                <a:gd name="T1" fmla="*/ 425 h 426"/>
                <a:gd name="T2" fmla="*/ 0 w 21"/>
                <a:gd name="T3" fmla="*/ 291 h 426"/>
                <a:gd name="T4" fmla="*/ 20 w 21"/>
                <a:gd name="T5" fmla="*/ 291 h 426"/>
                <a:gd name="T6" fmla="*/ 20 w 21"/>
                <a:gd name="T7" fmla="*/ 0 h 426"/>
                <a:gd name="T8" fmla="*/ 0 60000 65536"/>
                <a:gd name="T9" fmla="*/ 0 60000 65536"/>
                <a:gd name="T10" fmla="*/ 0 60000 65536"/>
                <a:gd name="T11" fmla="*/ 0 60000 65536"/>
                <a:gd name="T12" fmla="*/ 0 w 21"/>
                <a:gd name="T13" fmla="*/ 0 h 426"/>
                <a:gd name="T14" fmla="*/ 21 w 21"/>
                <a:gd name="T15" fmla="*/ 426 h 426"/>
              </a:gdLst>
              <a:ahLst/>
              <a:cxnLst>
                <a:cxn ang="T8">
                  <a:pos x="T0" y="T1"/>
                </a:cxn>
                <a:cxn ang="T9">
                  <a:pos x="T2" y="T3"/>
                </a:cxn>
                <a:cxn ang="T10">
                  <a:pos x="T4" y="T5"/>
                </a:cxn>
                <a:cxn ang="T11">
                  <a:pos x="T6" y="T7"/>
                </a:cxn>
              </a:cxnLst>
              <a:rect l="T12" t="T13" r="T14" b="T15"/>
              <a:pathLst>
                <a:path w="21" h="426">
                  <a:moveTo>
                    <a:pt x="0" y="425"/>
                  </a:moveTo>
                  <a:lnTo>
                    <a:pt x="0" y="291"/>
                  </a:lnTo>
                  <a:lnTo>
                    <a:pt x="20" y="291"/>
                  </a:lnTo>
                  <a:lnTo>
                    <a:pt x="20" y="0"/>
                  </a:lnTo>
                </a:path>
              </a:pathLst>
            </a:custGeom>
            <a:noFill/>
            <a:ln w="12700" cap="rnd" cmpd="sng">
              <a:solidFill>
                <a:srgbClr val="000000"/>
              </a:solidFill>
              <a:prstDash val="solid"/>
              <a:round/>
              <a:headEnd type="none" w="med" len="med"/>
              <a:tailEnd type="none" w="med" len="med"/>
            </a:ln>
          </p:spPr>
          <p:txBody>
            <a:bodyPr/>
            <a:lstStyle/>
            <a:p>
              <a:endParaRPr lang="en-US"/>
            </a:p>
          </p:txBody>
        </p:sp>
        <p:sp>
          <p:nvSpPr>
            <p:cNvPr id="12648" name="Freeform 358"/>
            <p:cNvSpPr>
              <a:spLocks/>
            </p:cNvSpPr>
            <p:nvPr/>
          </p:nvSpPr>
          <p:spPr bwMode="auto">
            <a:xfrm>
              <a:off x="3854" y="2148"/>
              <a:ext cx="41" cy="266"/>
            </a:xfrm>
            <a:custGeom>
              <a:avLst/>
              <a:gdLst>
                <a:gd name="T0" fmla="*/ 0 w 41"/>
                <a:gd name="T1" fmla="*/ 0 h 266"/>
                <a:gd name="T2" fmla="*/ 0 w 41"/>
                <a:gd name="T3" fmla="*/ 265 h 266"/>
                <a:gd name="T4" fmla="*/ 40 w 41"/>
                <a:gd name="T5" fmla="*/ 265 h 266"/>
                <a:gd name="T6" fmla="*/ 40 w 41"/>
                <a:gd name="T7" fmla="*/ 23 h 266"/>
                <a:gd name="T8" fmla="*/ 0 60000 65536"/>
                <a:gd name="T9" fmla="*/ 0 60000 65536"/>
                <a:gd name="T10" fmla="*/ 0 60000 65536"/>
                <a:gd name="T11" fmla="*/ 0 60000 65536"/>
                <a:gd name="T12" fmla="*/ 0 w 41"/>
                <a:gd name="T13" fmla="*/ 0 h 266"/>
                <a:gd name="T14" fmla="*/ 41 w 41"/>
                <a:gd name="T15" fmla="*/ 266 h 266"/>
              </a:gdLst>
              <a:ahLst/>
              <a:cxnLst>
                <a:cxn ang="T8">
                  <a:pos x="T0" y="T1"/>
                </a:cxn>
                <a:cxn ang="T9">
                  <a:pos x="T2" y="T3"/>
                </a:cxn>
                <a:cxn ang="T10">
                  <a:pos x="T4" y="T5"/>
                </a:cxn>
                <a:cxn ang="T11">
                  <a:pos x="T6" y="T7"/>
                </a:cxn>
              </a:cxnLst>
              <a:rect l="T12" t="T13" r="T14" b="T15"/>
              <a:pathLst>
                <a:path w="41" h="266">
                  <a:moveTo>
                    <a:pt x="0" y="0"/>
                  </a:moveTo>
                  <a:lnTo>
                    <a:pt x="0" y="265"/>
                  </a:lnTo>
                  <a:lnTo>
                    <a:pt x="40" y="265"/>
                  </a:lnTo>
                  <a:lnTo>
                    <a:pt x="40" y="23"/>
                  </a:lnTo>
                </a:path>
              </a:pathLst>
            </a:custGeom>
            <a:noFill/>
            <a:ln w="12700" cap="rnd" cmpd="sng">
              <a:solidFill>
                <a:srgbClr val="000000"/>
              </a:solidFill>
              <a:prstDash val="solid"/>
              <a:round/>
              <a:headEnd type="none" w="med" len="med"/>
              <a:tailEnd type="none" w="med" len="med"/>
            </a:ln>
          </p:spPr>
          <p:txBody>
            <a:bodyPr/>
            <a:lstStyle/>
            <a:p>
              <a:endParaRPr lang="en-US"/>
            </a:p>
          </p:txBody>
        </p:sp>
        <p:sp>
          <p:nvSpPr>
            <p:cNvPr id="12649" name="Freeform 359"/>
            <p:cNvSpPr>
              <a:spLocks/>
            </p:cNvSpPr>
            <p:nvPr/>
          </p:nvSpPr>
          <p:spPr bwMode="auto">
            <a:xfrm>
              <a:off x="3922" y="2199"/>
              <a:ext cx="160" cy="284"/>
            </a:xfrm>
            <a:custGeom>
              <a:avLst/>
              <a:gdLst>
                <a:gd name="T0" fmla="*/ 0 w 160"/>
                <a:gd name="T1" fmla="*/ 0 h 284"/>
                <a:gd name="T2" fmla="*/ 0 w 160"/>
                <a:gd name="T3" fmla="*/ 214 h 284"/>
                <a:gd name="T4" fmla="*/ 41 w 160"/>
                <a:gd name="T5" fmla="*/ 214 h 284"/>
                <a:gd name="T6" fmla="*/ 41 w 160"/>
                <a:gd name="T7" fmla="*/ 283 h 284"/>
                <a:gd name="T8" fmla="*/ 96 w 160"/>
                <a:gd name="T9" fmla="*/ 283 h 284"/>
                <a:gd name="T10" fmla="*/ 96 w 160"/>
                <a:gd name="T11" fmla="*/ 214 h 284"/>
                <a:gd name="T12" fmla="*/ 159 w 160"/>
                <a:gd name="T13" fmla="*/ 214 h 284"/>
                <a:gd name="T14" fmla="*/ 159 w 160"/>
                <a:gd name="T15" fmla="*/ 129 h 284"/>
                <a:gd name="T16" fmla="*/ 0 60000 65536"/>
                <a:gd name="T17" fmla="*/ 0 60000 65536"/>
                <a:gd name="T18" fmla="*/ 0 60000 65536"/>
                <a:gd name="T19" fmla="*/ 0 60000 65536"/>
                <a:gd name="T20" fmla="*/ 0 60000 65536"/>
                <a:gd name="T21" fmla="*/ 0 60000 65536"/>
                <a:gd name="T22" fmla="*/ 0 60000 65536"/>
                <a:gd name="T23" fmla="*/ 0 60000 65536"/>
                <a:gd name="T24" fmla="*/ 0 w 160"/>
                <a:gd name="T25" fmla="*/ 0 h 284"/>
                <a:gd name="T26" fmla="*/ 160 w 160"/>
                <a:gd name="T27" fmla="*/ 284 h 28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60" h="284">
                  <a:moveTo>
                    <a:pt x="0" y="0"/>
                  </a:moveTo>
                  <a:lnTo>
                    <a:pt x="0" y="214"/>
                  </a:lnTo>
                  <a:lnTo>
                    <a:pt x="41" y="214"/>
                  </a:lnTo>
                  <a:lnTo>
                    <a:pt x="41" y="283"/>
                  </a:lnTo>
                  <a:lnTo>
                    <a:pt x="96" y="283"/>
                  </a:lnTo>
                  <a:lnTo>
                    <a:pt x="96" y="214"/>
                  </a:lnTo>
                  <a:lnTo>
                    <a:pt x="159" y="214"/>
                  </a:lnTo>
                  <a:lnTo>
                    <a:pt x="159" y="129"/>
                  </a:lnTo>
                </a:path>
              </a:pathLst>
            </a:custGeom>
            <a:noFill/>
            <a:ln w="12700" cap="rnd" cmpd="sng">
              <a:solidFill>
                <a:srgbClr val="000000"/>
              </a:solidFill>
              <a:prstDash val="solid"/>
              <a:round/>
              <a:headEnd type="none" w="med" len="med"/>
              <a:tailEnd type="none" w="med" len="med"/>
            </a:ln>
          </p:spPr>
          <p:txBody>
            <a:bodyPr/>
            <a:lstStyle/>
            <a:p>
              <a:endParaRPr lang="en-US"/>
            </a:p>
          </p:txBody>
        </p:sp>
        <p:sp>
          <p:nvSpPr>
            <p:cNvPr id="12650" name="Freeform 360"/>
            <p:cNvSpPr>
              <a:spLocks/>
            </p:cNvSpPr>
            <p:nvPr/>
          </p:nvSpPr>
          <p:spPr bwMode="auto">
            <a:xfrm>
              <a:off x="4106" y="2353"/>
              <a:ext cx="177" cy="130"/>
            </a:xfrm>
            <a:custGeom>
              <a:avLst/>
              <a:gdLst>
                <a:gd name="T0" fmla="*/ 0 w 177"/>
                <a:gd name="T1" fmla="*/ 0 h 130"/>
                <a:gd name="T2" fmla="*/ 0 w 177"/>
                <a:gd name="T3" fmla="*/ 60 h 130"/>
                <a:gd name="T4" fmla="*/ 66 w 177"/>
                <a:gd name="T5" fmla="*/ 60 h 130"/>
                <a:gd name="T6" fmla="*/ 66 w 177"/>
                <a:gd name="T7" fmla="*/ 129 h 130"/>
                <a:gd name="T8" fmla="*/ 122 w 177"/>
                <a:gd name="T9" fmla="*/ 129 h 130"/>
                <a:gd name="T10" fmla="*/ 122 w 177"/>
                <a:gd name="T11" fmla="*/ 60 h 130"/>
                <a:gd name="T12" fmla="*/ 176 w 177"/>
                <a:gd name="T13" fmla="*/ 60 h 130"/>
                <a:gd name="T14" fmla="*/ 176 w 177"/>
                <a:gd name="T15" fmla="*/ 0 h 130"/>
                <a:gd name="T16" fmla="*/ 0 60000 65536"/>
                <a:gd name="T17" fmla="*/ 0 60000 65536"/>
                <a:gd name="T18" fmla="*/ 0 60000 65536"/>
                <a:gd name="T19" fmla="*/ 0 60000 65536"/>
                <a:gd name="T20" fmla="*/ 0 60000 65536"/>
                <a:gd name="T21" fmla="*/ 0 60000 65536"/>
                <a:gd name="T22" fmla="*/ 0 60000 65536"/>
                <a:gd name="T23" fmla="*/ 0 60000 65536"/>
                <a:gd name="T24" fmla="*/ 0 w 177"/>
                <a:gd name="T25" fmla="*/ 0 h 130"/>
                <a:gd name="T26" fmla="*/ 177 w 177"/>
                <a:gd name="T27" fmla="*/ 130 h 13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77" h="130">
                  <a:moveTo>
                    <a:pt x="0" y="0"/>
                  </a:moveTo>
                  <a:lnTo>
                    <a:pt x="0" y="60"/>
                  </a:lnTo>
                  <a:lnTo>
                    <a:pt x="66" y="60"/>
                  </a:lnTo>
                  <a:lnTo>
                    <a:pt x="66" y="129"/>
                  </a:lnTo>
                  <a:lnTo>
                    <a:pt x="122" y="129"/>
                  </a:lnTo>
                  <a:lnTo>
                    <a:pt x="122" y="60"/>
                  </a:lnTo>
                  <a:lnTo>
                    <a:pt x="176" y="60"/>
                  </a:lnTo>
                  <a:lnTo>
                    <a:pt x="176" y="0"/>
                  </a:lnTo>
                </a:path>
              </a:pathLst>
            </a:custGeom>
            <a:noFill/>
            <a:ln w="12700" cap="rnd" cmpd="sng">
              <a:solidFill>
                <a:srgbClr val="000000"/>
              </a:solidFill>
              <a:prstDash val="solid"/>
              <a:round/>
              <a:headEnd type="none" w="med" len="med"/>
              <a:tailEnd type="none" w="med" len="med"/>
            </a:ln>
          </p:spPr>
          <p:txBody>
            <a:bodyPr/>
            <a:lstStyle/>
            <a:p>
              <a:endParaRPr lang="en-US"/>
            </a:p>
          </p:txBody>
        </p:sp>
        <p:sp>
          <p:nvSpPr>
            <p:cNvPr id="12651" name="Freeform 361"/>
            <p:cNvSpPr>
              <a:spLocks/>
            </p:cNvSpPr>
            <p:nvPr/>
          </p:nvSpPr>
          <p:spPr bwMode="auto">
            <a:xfrm>
              <a:off x="4312" y="2353"/>
              <a:ext cx="206" cy="130"/>
            </a:xfrm>
            <a:custGeom>
              <a:avLst/>
              <a:gdLst>
                <a:gd name="T0" fmla="*/ 0 w 206"/>
                <a:gd name="T1" fmla="*/ 0 h 130"/>
                <a:gd name="T2" fmla="*/ 0 w 206"/>
                <a:gd name="T3" fmla="*/ 60 h 130"/>
                <a:gd name="T4" fmla="*/ 82 w 206"/>
                <a:gd name="T5" fmla="*/ 60 h 130"/>
                <a:gd name="T6" fmla="*/ 82 w 206"/>
                <a:gd name="T7" fmla="*/ 129 h 130"/>
                <a:gd name="T8" fmla="*/ 131 w 206"/>
                <a:gd name="T9" fmla="*/ 129 h 130"/>
                <a:gd name="T10" fmla="*/ 131 w 206"/>
                <a:gd name="T11" fmla="*/ 60 h 130"/>
                <a:gd name="T12" fmla="*/ 205 w 206"/>
                <a:gd name="T13" fmla="*/ 60 h 130"/>
                <a:gd name="T14" fmla="*/ 205 w 206"/>
                <a:gd name="T15" fmla="*/ 0 h 130"/>
                <a:gd name="T16" fmla="*/ 0 60000 65536"/>
                <a:gd name="T17" fmla="*/ 0 60000 65536"/>
                <a:gd name="T18" fmla="*/ 0 60000 65536"/>
                <a:gd name="T19" fmla="*/ 0 60000 65536"/>
                <a:gd name="T20" fmla="*/ 0 60000 65536"/>
                <a:gd name="T21" fmla="*/ 0 60000 65536"/>
                <a:gd name="T22" fmla="*/ 0 60000 65536"/>
                <a:gd name="T23" fmla="*/ 0 60000 65536"/>
                <a:gd name="T24" fmla="*/ 0 w 206"/>
                <a:gd name="T25" fmla="*/ 0 h 130"/>
                <a:gd name="T26" fmla="*/ 206 w 206"/>
                <a:gd name="T27" fmla="*/ 130 h 13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6" h="130">
                  <a:moveTo>
                    <a:pt x="0" y="0"/>
                  </a:moveTo>
                  <a:lnTo>
                    <a:pt x="0" y="60"/>
                  </a:lnTo>
                  <a:lnTo>
                    <a:pt x="82" y="60"/>
                  </a:lnTo>
                  <a:lnTo>
                    <a:pt x="82" y="129"/>
                  </a:lnTo>
                  <a:lnTo>
                    <a:pt x="131" y="129"/>
                  </a:lnTo>
                  <a:lnTo>
                    <a:pt x="131" y="60"/>
                  </a:lnTo>
                  <a:lnTo>
                    <a:pt x="205" y="60"/>
                  </a:lnTo>
                  <a:lnTo>
                    <a:pt x="205" y="0"/>
                  </a:lnTo>
                </a:path>
              </a:pathLst>
            </a:custGeom>
            <a:noFill/>
            <a:ln w="12700" cap="rnd" cmpd="sng">
              <a:solidFill>
                <a:srgbClr val="000000"/>
              </a:solidFill>
              <a:prstDash val="solid"/>
              <a:round/>
              <a:headEnd type="none" w="med" len="med"/>
              <a:tailEnd type="none" w="med" len="med"/>
            </a:ln>
          </p:spPr>
          <p:txBody>
            <a:bodyPr/>
            <a:lstStyle/>
            <a:p>
              <a:endParaRPr lang="en-US"/>
            </a:p>
          </p:txBody>
        </p:sp>
        <p:sp>
          <p:nvSpPr>
            <p:cNvPr id="12652" name="Freeform 362"/>
            <p:cNvSpPr>
              <a:spLocks/>
            </p:cNvSpPr>
            <p:nvPr/>
          </p:nvSpPr>
          <p:spPr bwMode="auto">
            <a:xfrm>
              <a:off x="3798" y="2547"/>
              <a:ext cx="1139" cy="44"/>
            </a:xfrm>
            <a:custGeom>
              <a:avLst/>
              <a:gdLst>
                <a:gd name="T0" fmla="*/ 0 w 1139"/>
                <a:gd name="T1" fmla="*/ 0 h 44"/>
                <a:gd name="T2" fmla="*/ 1138 w 1139"/>
                <a:gd name="T3" fmla="*/ 0 h 44"/>
                <a:gd name="T4" fmla="*/ 1138 w 1139"/>
                <a:gd name="T5" fmla="*/ 43 h 44"/>
                <a:gd name="T6" fmla="*/ 0 w 1139"/>
                <a:gd name="T7" fmla="*/ 43 h 44"/>
                <a:gd name="T8" fmla="*/ 0 w 1139"/>
                <a:gd name="T9" fmla="*/ 0 h 44"/>
                <a:gd name="T10" fmla="*/ 0 60000 65536"/>
                <a:gd name="T11" fmla="*/ 0 60000 65536"/>
                <a:gd name="T12" fmla="*/ 0 60000 65536"/>
                <a:gd name="T13" fmla="*/ 0 60000 65536"/>
                <a:gd name="T14" fmla="*/ 0 60000 65536"/>
                <a:gd name="T15" fmla="*/ 0 w 1139"/>
                <a:gd name="T16" fmla="*/ 0 h 44"/>
                <a:gd name="T17" fmla="*/ 1139 w 1139"/>
                <a:gd name="T18" fmla="*/ 44 h 44"/>
              </a:gdLst>
              <a:ahLst/>
              <a:cxnLst>
                <a:cxn ang="T10">
                  <a:pos x="T0" y="T1"/>
                </a:cxn>
                <a:cxn ang="T11">
                  <a:pos x="T2" y="T3"/>
                </a:cxn>
                <a:cxn ang="T12">
                  <a:pos x="T4" y="T5"/>
                </a:cxn>
                <a:cxn ang="T13">
                  <a:pos x="T6" y="T7"/>
                </a:cxn>
                <a:cxn ang="T14">
                  <a:pos x="T8" y="T9"/>
                </a:cxn>
              </a:cxnLst>
              <a:rect l="T15" t="T16" r="T17" b="T18"/>
              <a:pathLst>
                <a:path w="1139" h="44">
                  <a:moveTo>
                    <a:pt x="0" y="0"/>
                  </a:moveTo>
                  <a:lnTo>
                    <a:pt x="1138" y="0"/>
                  </a:lnTo>
                  <a:lnTo>
                    <a:pt x="1138" y="43"/>
                  </a:lnTo>
                  <a:lnTo>
                    <a:pt x="0" y="43"/>
                  </a:lnTo>
                  <a:lnTo>
                    <a:pt x="0" y="0"/>
                  </a:lnTo>
                </a:path>
              </a:pathLst>
            </a:custGeom>
            <a:noFill/>
            <a:ln w="12700" cap="rnd" cmpd="sng">
              <a:solidFill>
                <a:srgbClr val="000000"/>
              </a:solidFill>
              <a:prstDash val="solid"/>
              <a:round/>
              <a:headEnd type="none" w="med" len="med"/>
              <a:tailEnd type="none" w="med" len="med"/>
            </a:ln>
          </p:spPr>
          <p:txBody>
            <a:bodyPr/>
            <a:lstStyle/>
            <a:p>
              <a:endParaRPr lang="en-US"/>
            </a:p>
          </p:txBody>
        </p:sp>
        <p:sp>
          <p:nvSpPr>
            <p:cNvPr id="12653" name="Freeform 363"/>
            <p:cNvSpPr>
              <a:spLocks/>
            </p:cNvSpPr>
            <p:nvPr/>
          </p:nvSpPr>
          <p:spPr bwMode="auto">
            <a:xfrm>
              <a:off x="3964" y="2499"/>
              <a:ext cx="55" cy="49"/>
            </a:xfrm>
            <a:custGeom>
              <a:avLst/>
              <a:gdLst>
                <a:gd name="T0" fmla="*/ 0 w 55"/>
                <a:gd name="T1" fmla="*/ 0 h 49"/>
                <a:gd name="T2" fmla="*/ 54 w 55"/>
                <a:gd name="T3" fmla="*/ 0 h 49"/>
                <a:gd name="T4" fmla="*/ 54 w 55"/>
                <a:gd name="T5" fmla="*/ 48 h 49"/>
                <a:gd name="T6" fmla="*/ 0 w 55"/>
                <a:gd name="T7" fmla="*/ 48 h 49"/>
                <a:gd name="T8" fmla="*/ 0 w 55"/>
                <a:gd name="T9" fmla="*/ 0 h 49"/>
                <a:gd name="T10" fmla="*/ 0 60000 65536"/>
                <a:gd name="T11" fmla="*/ 0 60000 65536"/>
                <a:gd name="T12" fmla="*/ 0 60000 65536"/>
                <a:gd name="T13" fmla="*/ 0 60000 65536"/>
                <a:gd name="T14" fmla="*/ 0 60000 65536"/>
                <a:gd name="T15" fmla="*/ 0 w 55"/>
                <a:gd name="T16" fmla="*/ 0 h 49"/>
                <a:gd name="T17" fmla="*/ 55 w 55"/>
                <a:gd name="T18" fmla="*/ 49 h 49"/>
              </a:gdLst>
              <a:ahLst/>
              <a:cxnLst>
                <a:cxn ang="T10">
                  <a:pos x="T0" y="T1"/>
                </a:cxn>
                <a:cxn ang="T11">
                  <a:pos x="T2" y="T3"/>
                </a:cxn>
                <a:cxn ang="T12">
                  <a:pos x="T4" y="T5"/>
                </a:cxn>
                <a:cxn ang="T13">
                  <a:pos x="T6" y="T7"/>
                </a:cxn>
                <a:cxn ang="T14">
                  <a:pos x="T8" y="T9"/>
                </a:cxn>
              </a:cxnLst>
              <a:rect l="T15" t="T16" r="T17" b="T18"/>
              <a:pathLst>
                <a:path w="55" h="49">
                  <a:moveTo>
                    <a:pt x="0" y="0"/>
                  </a:moveTo>
                  <a:lnTo>
                    <a:pt x="54" y="0"/>
                  </a:lnTo>
                  <a:lnTo>
                    <a:pt x="54" y="48"/>
                  </a:lnTo>
                  <a:lnTo>
                    <a:pt x="0" y="48"/>
                  </a:lnTo>
                  <a:lnTo>
                    <a:pt x="0" y="0"/>
                  </a:lnTo>
                </a:path>
              </a:pathLst>
            </a:custGeom>
            <a:noFill/>
            <a:ln w="12700" cap="rnd" cmpd="sng">
              <a:solidFill>
                <a:srgbClr val="000000"/>
              </a:solidFill>
              <a:prstDash val="solid"/>
              <a:round/>
              <a:headEnd type="none" w="med" len="med"/>
              <a:tailEnd type="none" w="med" len="med"/>
            </a:ln>
          </p:spPr>
          <p:txBody>
            <a:bodyPr/>
            <a:lstStyle/>
            <a:p>
              <a:endParaRPr lang="en-US"/>
            </a:p>
          </p:txBody>
        </p:sp>
        <p:sp>
          <p:nvSpPr>
            <p:cNvPr id="12654" name="Freeform 364"/>
            <p:cNvSpPr>
              <a:spLocks/>
            </p:cNvSpPr>
            <p:nvPr/>
          </p:nvSpPr>
          <p:spPr bwMode="auto">
            <a:xfrm>
              <a:off x="4172" y="2499"/>
              <a:ext cx="58" cy="49"/>
            </a:xfrm>
            <a:custGeom>
              <a:avLst/>
              <a:gdLst>
                <a:gd name="T0" fmla="*/ 0 w 58"/>
                <a:gd name="T1" fmla="*/ 0 h 49"/>
                <a:gd name="T2" fmla="*/ 57 w 58"/>
                <a:gd name="T3" fmla="*/ 0 h 49"/>
                <a:gd name="T4" fmla="*/ 57 w 58"/>
                <a:gd name="T5" fmla="*/ 48 h 49"/>
                <a:gd name="T6" fmla="*/ 0 w 58"/>
                <a:gd name="T7" fmla="*/ 48 h 49"/>
                <a:gd name="T8" fmla="*/ 0 w 58"/>
                <a:gd name="T9" fmla="*/ 0 h 49"/>
                <a:gd name="T10" fmla="*/ 0 60000 65536"/>
                <a:gd name="T11" fmla="*/ 0 60000 65536"/>
                <a:gd name="T12" fmla="*/ 0 60000 65536"/>
                <a:gd name="T13" fmla="*/ 0 60000 65536"/>
                <a:gd name="T14" fmla="*/ 0 60000 65536"/>
                <a:gd name="T15" fmla="*/ 0 w 58"/>
                <a:gd name="T16" fmla="*/ 0 h 49"/>
                <a:gd name="T17" fmla="*/ 58 w 58"/>
                <a:gd name="T18" fmla="*/ 49 h 49"/>
              </a:gdLst>
              <a:ahLst/>
              <a:cxnLst>
                <a:cxn ang="T10">
                  <a:pos x="T0" y="T1"/>
                </a:cxn>
                <a:cxn ang="T11">
                  <a:pos x="T2" y="T3"/>
                </a:cxn>
                <a:cxn ang="T12">
                  <a:pos x="T4" y="T5"/>
                </a:cxn>
                <a:cxn ang="T13">
                  <a:pos x="T6" y="T7"/>
                </a:cxn>
                <a:cxn ang="T14">
                  <a:pos x="T8" y="T9"/>
                </a:cxn>
              </a:cxnLst>
              <a:rect l="T15" t="T16" r="T17" b="T18"/>
              <a:pathLst>
                <a:path w="58" h="49">
                  <a:moveTo>
                    <a:pt x="0" y="0"/>
                  </a:moveTo>
                  <a:lnTo>
                    <a:pt x="57" y="0"/>
                  </a:lnTo>
                  <a:lnTo>
                    <a:pt x="57" y="48"/>
                  </a:lnTo>
                  <a:lnTo>
                    <a:pt x="0" y="48"/>
                  </a:lnTo>
                  <a:lnTo>
                    <a:pt x="0" y="0"/>
                  </a:lnTo>
                </a:path>
              </a:pathLst>
            </a:custGeom>
            <a:noFill/>
            <a:ln w="12700" cap="rnd" cmpd="sng">
              <a:solidFill>
                <a:srgbClr val="000000"/>
              </a:solidFill>
              <a:prstDash val="solid"/>
              <a:round/>
              <a:headEnd type="none" w="med" len="med"/>
              <a:tailEnd type="none" w="med" len="med"/>
            </a:ln>
          </p:spPr>
          <p:txBody>
            <a:bodyPr/>
            <a:lstStyle/>
            <a:p>
              <a:endParaRPr lang="en-US"/>
            </a:p>
          </p:txBody>
        </p:sp>
        <p:sp>
          <p:nvSpPr>
            <p:cNvPr id="12655" name="Freeform 365"/>
            <p:cNvSpPr>
              <a:spLocks/>
            </p:cNvSpPr>
            <p:nvPr/>
          </p:nvSpPr>
          <p:spPr bwMode="auto">
            <a:xfrm>
              <a:off x="4394" y="2499"/>
              <a:ext cx="49" cy="49"/>
            </a:xfrm>
            <a:custGeom>
              <a:avLst/>
              <a:gdLst>
                <a:gd name="T0" fmla="*/ 0 w 49"/>
                <a:gd name="T1" fmla="*/ 0 h 49"/>
                <a:gd name="T2" fmla="*/ 48 w 49"/>
                <a:gd name="T3" fmla="*/ 0 h 49"/>
                <a:gd name="T4" fmla="*/ 48 w 49"/>
                <a:gd name="T5" fmla="*/ 48 h 49"/>
                <a:gd name="T6" fmla="*/ 0 w 49"/>
                <a:gd name="T7" fmla="*/ 48 h 49"/>
                <a:gd name="T8" fmla="*/ 0 w 49"/>
                <a:gd name="T9" fmla="*/ 0 h 49"/>
                <a:gd name="T10" fmla="*/ 0 60000 65536"/>
                <a:gd name="T11" fmla="*/ 0 60000 65536"/>
                <a:gd name="T12" fmla="*/ 0 60000 65536"/>
                <a:gd name="T13" fmla="*/ 0 60000 65536"/>
                <a:gd name="T14" fmla="*/ 0 60000 65536"/>
                <a:gd name="T15" fmla="*/ 0 w 49"/>
                <a:gd name="T16" fmla="*/ 0 h 49"/>
                <a:gd name="T17" fmla="*/ 49 w 49"/>
                <a:gd name="T18" fmla="*/ 49 h 49"/>
              </a:gdLst>
              <a:ahLst/>
              <a:cxnLst>
                <a:cxn ang="T10">
                  <a:pos x="T0" y="T1"/>
                </a:cxn>
                <a:cxn ang="T11">
                  <a:pos x="T2" y="T3"/>
                </a:cxn>
                <a:cxn ang="T12">
                  <a:pos x="T4" y="T5"/>
                </a:cxn>
                <a:cxn ang="T13">
                  <a:pos x="T6" y="T7"/>
                </a:cxn>
                <a:cxn ang="T14">
                  <a:pos x="T8" y="T9"/>
                </a:cxn>
              </a:cxnLst>
              <a:rect l="T15" t="T16" r="T17" b="T18"/>
              <a:pathLst>
                <a:path w="49" h="49">
                  <a:moveTo>
                    <a:pt x="0" y="0"/>
                  </a:moveTo>
                  <a:lnTo>
                    <a:pt x="48" y="0"/>
                  </a:lnTo>
                  <a:lnTo>
                    <a:pt x="48" y="48"/>
                  </a:lnTo>
                  <a:lnTo>
                    <a:pt x="0" y="48"/>
                  </a:lnTo>
                  <a:lnTo>
                    <a:pt x="0" y="0"/>
                  </a:lnTo>
                </a:path>
              </a:pathLst>
            </a:custGeom>
            <a:noFill/>
            <a:ln w="12700" cap="rnd" cmpd="sng">
              <a:solidFill>
                <a:srgbClr val="000000"/>
              </a:solidFill>
              <a:prstDash val="solid"/>
              <a:round/>
              <a:headEnd type="none" w="med" len="med"/>
              <a:tailEnd type="none" w="med" len="med"/>
            </a:ln>
          </p:spPr>
          <p:txBody>
            <a:bodyPr/>
            <a:lstStyle/>
            <a:p>
              <a:endParaRPr lang="en-US"/>
            </a:p>
          </p:txBody>
        </p:sp>
        <p:sp>
          <p:nvSpPr>
            <p:cNvPr id="12656" name="Freeform 366"/>
            <p:cNvSpPr>
              <a:spLocks/>
            </p:cNvSpPr>
            <p:nvPr/>
          </p:nvSpPr>
          <p:spPr bwMode="auto">
            <a:xfrm>
              <a:off x="4597" y="2505"/>
              <a:ext cx="58" cy="43"/>
            </a:xfrm>
            <a:custGeom>
              <a:avLst/>
              <a:gdLst>
                <a:gd name="T0" fmla="*/ 0 w 58"/>
                <a:gd name="T1" fmla="*/ 0 h 43"/>
                <a:gd name="T2" fmla="*/ 57 w 58"/>
                <a:gd name="T3" fmla="*/ 0 h 43"/>
                <a:gd name="T4" fmla="*/ 57 w 58"/>
                <a:gd name="T5" fmla="*/ 42 h 43"/>
                <a:gd name="T6" fmla="*/ 0 w 58"/>
                <a:gd name="T7" fmla="*/ 42 h 43"/>
                <a:gd name="T8" fmla="*/ 0 w 58"/>
                <a:gd name="T9" fmla="*/ 0 h 43"/>
                <a:gd name="T10" fmla="*/ 0 60000 65536"/>
                <a:gd name="T11" fmla="*/ 0 60000 65536"/>
                <a:gd name="T12" fmla="*/ 0 60000 65536"/>
                <a:gd name="T13" fmla="*/ 0 60000 65536"/>
                <a:gd name="T14" fmla="*/ 0 60000 65536"/>
                <a:gd name="T15" fmla="*/ 0 w 58"/>
                <a:gd name="T16" fmla="*/ 0 h 43"/>
                <a:gd name="T17" fmla="*/ 58 w 58"/>
                <a:gd name="T18" fmla="*/ 43 h 43"/>
              </a:gdLst>
              <a:ahLst/>
              <a:cxnLst>
                <a:cxn ang="T10">
                  <a:pos x="T0" y="T1"/>
                </a:cxn>
                <a:cxn ang="T11">
                  <a:pos x="T2" y="T3"/>
                </a:cxn>
                <a:cxn ang="T12">
                  <a:pos x="T4" y="T5"/>
                </a:cxn>
                <a:cxn ang="T13">
                  <a:pos x="T6" y="T7"/>
                </a:cxn>
                <a:cxn ang="T14">
                  <a:pos x="T8" y="T9"/>
                </a:cxn>
              </a:cxnLst>
              <a:rect l="T15" t="T16" r="T17" b="T18"/>
              <a:pathLst>
                <a:path w="58" h="43">
                  <a:moveTo>
                    <a:pt x="0" y="0"/>
                  </a:moveTo>
                  <a:lnTo>
                    <a:pt x="57" y="0"/>
                  </a:lnTo>
                  <a:lnTo>
                    <a:pt x="57" y="42"/>
                  </a:lnTo>
                  <a:lnTo>
                    <a:pt x="0" y="42"/>
                  </a:lnTo>
                  <a:lnTo>
                    <a:pt x="0" y="0"/>
                  </a:lnTo>
                </a:path>
              </a:pathLst>
            </a:custGeom>
            <a:noFill/>
            <a:ln w="12700" cap="rnd" cmpd="sng">
              <a:solidFill>
                <a:srgbClr val="000000"/>
              </a:solidFill>
              <a:prstDash val="solid"/>
              <a:round/>
              <a:headEnd type="none" w="med" len="med"/>
              <a:tailEnd type="none" w="med" len="med"/>
            </a:ln>
          </p:spPr>
          <p:txBody>
            <a:bodyPr/>
            <a:lstStyle/>
            <a:p>
              <a:endParaRPr lang="en-US"/>
            </a:p>
          </p:txBody>
        </p:sp>
        <p:sp>
          <p:nvSpPr>
            <p:cNvPr id="12657" name="Freeform 367"/>
            <p:cNvSpPr>
              <a:spLocks/>
            </p:cNvSpPr>
            <p:nvPr/>
          </p:nvSpPr>
          <p:spPr bwMode="auto">
            <a:xfrm>
              <a:off x="4537" y="2339"/>
              <a:ext cx="300" cy="144"/>
            </a:xfrm>
            <a:custGeom>
              <a:avLst/>
              <a:gdLst>
                <a:gd name="T0" fmla="*/ 0 w 300"/>
                <a:gd name="T1" fmla="*/ 0 h 144"/>
                <a:gd name="T2" fmla="*/ 0 w 300"/>
                <a:gd name="T3" fmla="*/ 74 h 144"/>
                <a:gd name="T4" fmla="*/ 60 w 300"/>
                <a:gd name="T5" fmla="*/ 74 h 144"/>
                <a:gd name="T6" fmla="*/ 60 w 300"/>
                <a:gd name="T7" fmla="*/ 143 h 144"/>
                <a:gd name="T8" fmla="*/ 117 w 300"/>
                <a:gd name="T9" fmla="*/ 143 h 144"/>
                <a:gd name="T10" fmla="*/ 117 w 300"/>
                <a:gd name="T11" fmla="*/ 69 h 144"/>
                <a:gd name="T12" fmla="*/ 299 w 300"/>
                <a:gd name="T13" fmla="*/ 69 h 144"/>
                <a:gd name="T14" fmla="*/ 0 60000 65536"/>
                <a:gd name="T15" fmla="*/ 0 60000 65536"/>
                <a:gd name="T16" fmla="*/ 0 60000 65536"/>
                <a:gd name="T17" fmla="*/ 0 60000 65536"/>
                <a:gd name="T18" fmla="*/ 0 60000 65536"/>
                <a:gd name="T19" fmla="*/ 0 60000 65536"/>
                <a:gd name="T20" fmla="*/ 0 60000 65536"/>
                <a:gd name="T21" fmla="*/ 0 w 300"/>
                <a:gd name="T22" fmla="*/ 0 h 144"/>
                <a:gd name="T23" fmla="*/ 300 w 300"/>
                <a:gd name="T24" fmla="*/ 144 h 14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00" h="144">
                  <a:moveTo>
                    <a:pt x="0" y="0"/>
                  </a:moveTo>
                  <a:lnTo>
                    <a:pt x="0" y="74"/>
                  </a:lnTo>
                  <a:lnTo>
                    <a:pt x="60" y="74"/>
                  </a:lnTo>
                  <a:lnTo>
                    <a:pt x="60" y="143"/>
                  </a:lnTo>
                  <a:lnTo>
                    <a:pt x="117" y="143"/>
                  </a:lnTo>
                  <a:lnTo>
                    <a:pt x="117" y="69"/>
                  </a:lnTo>
                  <a:lnTo>
                    <a:pt x="299" y="69"/>
                  </a:lnTo>
                </a:path>
              </a:pathLst>
            </a:custGeom>
            <a:noFill/>
            <a:ln w="12700" cap="rnd" cmpd="sng">
              <a:solidFill>
                <a:srgbClr val="000000"/>
              </a:solidFill>
              <a:prstDash val="solid"/>
              <a:round/>
              <a:headEnd type="none" w="med" len="med"/>
              <a:tailEnd type="none" w="med" len="med"/>
            </a:ln>
          </p:spPr>
          <p:txBody>
            <a:bodyPr/>
            <a:lstStyle/>
            <a:p>
              <a:endParaRPr lang="en-US"/>
            </a:p>
          </p:txBody>
        </p:sp>
        <p:sp>
          <p:nvSpPr>
            <p:cNvPr id="12658" name="Freeform 368"/>
            <p:cNvSpPr>
              <a:spLocks/>
            </p:cNvSpPr>
            <p:nvPr/>
          </p:nvSpPr>
          <p:spPr bwMode="auto">
            <a:xfrm>
              <a:off x="4970" y="1578"/>
              <a:ext cx="221" cy="20"/>
            </a:xfrm>
            <a:custGeom>
              <a:avLst/>
              <a:gdLst>
                <a:gd name="T0" fmla="*/ 0 w 221"/>
                <a:gd name="T1" fmla="*/ 0 h 20"/>
                <a:gd name="T2" fmla="*/ 220 w 221"/>
                <a:gd name="T3" fmla="*/ 0 h 20"/>
                <a:gd name="T4" fmla="*/ 220 w 221"/>
                <a:gd name="T5" fmla="*/ 19 h 20"/>
                <a:gd name="T6" fmla="*/ 0 w 221"/>
                <a:gd name="T7" fmla="*/ 19 h 20"/>
                <a:gd name="T8" fmla="*/ 0 w 221"/>
                <a:gd name="T9" fmla="*/ 0 h 20"/>
                <a:gd name="T10" fmla="*/ 0 60000 65536"/>
                <a:gd name="T11" fmla="*/ 0 60000 65536"/>
                <a:gd name="T12" fmla="*/ 0 60000 65536"/>
                <a:gd name="T13" fmla="*/ 0 60000 65536"/>
                <a:gd name="T14" fmla="*/ 0 60000 65536"/>
                <a:gd name="T15" fmla="*/ 0 w 221"/>
                <a:gd name="T16" fmla="*/ 0 h 20"/>
                <a:gd name="T17" fmla="*/ 221 w 221"/>
                <a:gd name="T18" fmla="*/ 20 h 20"/>
              </a:gdLst>
              <a:ahLst/>
              <a:cxnLst>
                <a:cxn ang="T10">
                  <a:pos x="T0" y="T1"/>
                </a:cxn>
                <a:cxn ang="T11">
                  <a:pos x="T2" y="T3"/>
                </a:cxn>
                <a:cxn ang="T12">
                  <a:pos x="T4" y="T5"/>
                </a:cxn>
                <a:cxn ang="T13">
                  <a:pos x="T6" y="T7"/>
                </a:cxn>
                <a:cxn ang="T14">
                  <a:pos x="T8" y="T9"/>
                </a:cxn>
              </a:cxnLst>
              <a:rect l="T15" t="T16" r="T17" b="T18"/>
              <a:pathLst>
                <a:path w="221" h="20">
                  <a:moveTo>
                    <a:pt x="0" y="0"/>
                  </a:moveTo>
                  <a:lnTo>
                    <a:pt x="220" y="0"/>
                  </a:lnTo>
                  <a:lnTo>
                    <a:pt x="220" y="19"/>
                  </a:lnTo>
                  <a:lnTo>
                    <a:pt x="0" y="19"/>
                  </a:lnTo>
                  <a:lnTo>
                    <a:pt x="0" y="0"/>
                  </a:lnTo>
                </a:path>
              </a:pathLst>
            </a:custGeom>
            <a:solidFill>
              <a:srgbClr val="FF7F3F"/>
            </a:solidFill>
            <a:ln w="12700" cap="rnd" cmpd="sng">
              <a:noFill/>
              <a:prstDash val="solid"/>
              <a:round/>
              <a:headEnd type="none" w="med" len="med"/>
              <a:tailEnd type="none" w="med" len="med"/>
            </a:ln>
          </p:spPr>
          <p:txBody>
            <a:bodyPr/>
            <a:lstStyle/>
            <a:p>
              <a:endParaRPr lang="en-US"/>
            </a:p>
          </p:txBody>
        </p:sp>
        <p:sp>
          <p:nvSpPr>
            <p:cNvPr id="12659" name="Freeform 369"/>
            <p:cNvSpPr>
              <a:spLocks/>
            </p:cNvSpPr>
            <p:nvPr/>
          </p:nvSpPr>
          <p:spPr bwMode="auto">
            <a:xfrm>
              <a:off x="5001" y="1378"/>
              <a:ext cx="153" cy="198"/>
            </a:xfrm>
            <a:custGeom>
              <a:avLst/>
              <a:gdLst>
                <a:gd name="T0" fmla="*/ 0 w 153"/>
                <a:gd name="T1" fmla="*/ 0 h 198"/>
                <a:gd name="T2" fmla="*/ 152 w 153"/>
                <a:gd name="T3" fmla="*/ 0 h 198"/>
                <a:gd name="T4" fmla="*/ 152 w 153"/>
                <a:gd name="T5" fmla="*/ 197 h 198"/>
                <a:gd name="T6" fmla="*/ 0 w 153"/>
                <a:gd name="T7" fmla="*/ 197 h 198"/>
                <a:gd name="T8" fmla="*/ 0 w 153"/>
                <a:gd name="T9" fmla="*/ 0 h 198"/>
                <a:gd name="T10" fmla="*/ 0 60000 65536"/>
                <a:gd name="T11" fmla="*/ 0 60000 65536"/>
                <a:gd name="T12" fmla="*/ 0 60000 65536"/>
                <a:gd name="T13" fmla="*/ 0 60000 65536"/>
                <a:gd name="T14" fmla="*/ 0 60000 65536"/>
                <a:gd name="T15" fmla="*/ 0 w 153"/>
                <a:gd name="T16" fmla="*/ 0 h 198"/>
                <a:gd name="T17" fmla="*/ 153 w 153"/>
                <a:gd name="T18" fmla="*/ 198 h 198"/>
              </a:gdLst>
              <a:ahLst/>
              <a:cxnLst>
                <a:cxn ang="T10">
                  <a:pos x="T0" y="T1"/>
                </a:cxn>
                <a:cxn ang="T11">
                  <a:pos x="T2" y="T3"/>
                </a:cxn>
                <a:cxn ang="T12">
                  <a:pos x="T4" y="T5"/>
                </a:cxn>
                <a:cxn ang="T13">
                  <a:pos x="T6" y="T7"/>
                </a:cxn>
                <a:cxn ang="T14">
                  <a:pos x="T8" y="T9"/>
                </a:cxn>
              </a:cxnLst>
              <a:rect l="T15" t="T16" r="T17" b="T18"/>
              <a:pathLst>
                <a:path w="153" h="198">
                  <a:moveTo>
                    <a:pt x="0" y="0"/>
                  </a:moveTo>
                  <a:lnTo>
                    <a:pt x="152" y="0"/>
                  </a:lnTo>
                  <a:lnTo>
                    <a:pt x="152" y="197"/>
                  </a:lnTo>
                  <a:lnTo>
                    <a:pt x="0" y="197"/>
                  </a:lnTo>
                  <a:lnTo>
                    <a:pt x="0" y="0"/>
                  </a:lnTo>
                </a:path>
              </a:pathLst>
            </a:custGeom>
            <a:solidFill>
              <a:srgbClr val="FF7F3F"/>
            </a:solidFill>
            <a:ln w="12700" cap="rnd" cmpd="sng">
              <a:noFill/>
              <a:prstDash val="solid"/>
              <a:round/>
              <a:headEnd type="none" w="med" len="med"/>
              <a:tailEnd type="none" w="med" len="med"/>
            </a:ln>
          </p:spPr>
          <p:txBody>
            <a:bodyPr/>
            <a:lstStyle/>
            <a:p>
              <a:endParaRPr lang="en-US"/>
            </a:p>
          </p:txBody>
        </p:sp>
        <p:sp>
          <p:nvSpPr>
            <p:cNvPr id="12660" name="Freeform 370"/>
            <p:cNvSpPr>
              <a:spLocks/>
            </p:cNvSpPr>
            <p:nvPr/>
          </p:nvSpPr>
          <p:spPr bwMode="auto">
            <a:xfrm>
              <a:off x="5016" y="1307"/>
              <a:ext cx="47" cy="67"/>
            </a:xfrm>
            <a:custGeom>
              <a:avLst/>
              <a:gdLst>
                <a:gd name="T0" fmla="*/ 0 w 47"/>
                <a:gd name="T1" fmla="*/ 0 h 67"/>
                <a:gd name="T2" fmla="*/ 46 w 47"/>
                <a:gd name="T3" fmla="*/ 0 h 67"/>
                <a:gd name="T4" fmla="*/ 46 w 47"/>
                <a:gd name="T5" fmla="*/ 66 h 67"/>
                <a:gd name="T6" fmla="*/ 0 w 47"/>
                <a:gd name="T7" fmla="*/ 66 h 67"/>
                <a:gd name="T8" fmla="*/ 0 w 47"/>
                <a:gd name="T9" fmla="*/ 0 h 67"/>
                <a:gd name="T10" fmla="*/ 0 60000 65536"/>
                <a:gd name="T11" fmla="*/ 0 60000 65536"/>
                <a:gd name="T12" fmla="*/ 0 60000 65536"/>
                <a:gd name="T13" fmla="*/ 0 60000 65536"/>
                <a:gd name="T14" fmla="*/ 0 60000 65536"/>
                <a:gd name="T15" fmla="*/ 0 w 47"/>
                <a:gd name="T16" fmla="*/ 0 h 67"/>
                <a:gd name="T17" fmla="*/ 47 w 47"/>
                <a:gd name="T18" fmla="*/ 67 h 67"/>
              </a:gdLst>
              <a:ahLst/>
              <a:cxnLst>
                <a:cxn ang="T10">
                  <a:pos x="T0" y="T1"/>
                </a:cxn>
                <a:cxn ang="T11">
                  <a:pos x="T2" y="T3"/>
                </a:cxn>
                <a:cxn ang="T12">
                  <a:pos x="T4" y="T5"/>
                </a:cxn>
                <a:cxn ang="T13">
                  <a:pos x="T6" y="T7"/>
                </a:cxn>
                <a:cxn ang="T14">
                  <a:pos x="T8" y="T9"/>
                </a:cxn>
              </a:cxnLst>
              <a:rect l="T15" t="T16" r="T17" b="T18"/>
              <a:pathLst>
                <a:path w="47" h="67">
                  <a:moveTo>
                    <a:pt x="0" y="0"/>
                  </a:moveTo>
                  <a:lnTo>
                    <a:pt x="46" y="0"/>
                  </a:lnTo>
                  <a:lnTo>
                    <a:pt x="46" y="66"/>
                  </a:lnTo>
                  <a:lnTo>
                    <a:pt x="0" y="66"/>
                  </a:lnTo>
                  <a:lnTo>
                    <a:pt x="0" y="0"/>
                  </a:lnTo>
                </a:path>
              </a:pathLst>
            </a:custGeom>
            <a:solidFill>
              <a:srgbClr val="FF7F3F"/>
            </a:solidFill>
            <a:ln w="12700" cap="rnd" cmpd="sng">
              <a:noFill/>
              <a:prstDash val="solid"/>
              <a:round/>
              <a:headEnd type="none" w="med" len="med"/>
              <a:tailEnd type="none" w="med" len="med"/>
            </a:ln>
          </p:spPr>
          <p:txBody>
            <a:bodyPr/>
            <a:lstStyle/>
            <a:p>
              <a:endParaRPr lang="en-US"/>
            </a:p>
          </p:txBody>
        </p:sp>
        <p:sp>
          <p:nvSpPr>
            <p:cNvPr id="12661" name="Freeform 371"/>
            <p:cNvSpPr>
              <a:spLocks/>
            </p:cNvSpPr>
            <p:nvPr/>
          </p:nvSpPr>
          <p:spPr bwMode="auto">
            <a:xfrm>
              <a:off x="5097" y="1307"/>
              <a:ext cx="42" cy="70"/>
            </a:xfrm>
            <a:custGeom>
              <a:avLst/>
              <a:gdLst>
                <a:gd name="T0" fmla="*/ 0 w 42"/>
                <a:gd name="T1" fmla="*/ 0 h 70"/>
                <a:gd name="T2" fmla="*/ 41 w 42"/>
                <a:gd name="T3" fmla="*/ 0 h 70"/>
                <a:gd name="T4" fmla="*/ 41 w 42"/>
                <a:gd name="T5" fmla="*/ 69 h 70"/>
                <a:gd name="T6" fmla="*/ 0 w 42"/>
                <a:gd name="T7" fmla="*/ 69 h 70"/>
                <a:gd name="T8" fmla="*/ 0 w 42"/>
                <a:gd name="T9" fmla="*/ 0 h 70"/>
                <a:gd name="T10" fmla="*/ 0 60000 65536"/>
                <a:gd name="T11" fmla="*/ 0 60000 65536"/>
                <a:gd name="T12" fmla="*/ 0 60000 65536"/>
                <a:gd name="T13" fmla="*/ 0 60000 65536"/>
                <a:gd name="T14" fmla="*/ 0 60000 65536"/>
                <a:gd name="T15" fmla="*/ 0 w 42"/>
                <a:gd name="T16" fmla="*/ 0 h 70"/>
                <a:gd name="T17" fmla="*/ 42 w 42"/>
                <a:gd name="T18" fmla="*/ 70 h 70"/>
              </a:gdLst>
              <a:ahLst/>
              <a:cxnLst>
                <a:cxn ang="T10">
                  <a:pos x="T0" y="T1"/>
                </a:cxn>
                <a:cxn ang="T11">
                  <a:pos x="T2" y="T3"/>
                </a:cxn>
                <a:cxn ang="T12">
                  <a:pos x="T4" y="T5"/>
                </a:cxn>
                <a:cxn ang="T13">
                  <a:pos x="T6" y="T7"/>
                </a:cxn>
                <a:cxn ang="T14">
                  <a:pos x="T8" y="T9"/>
                </a:cxn>
              </a:cxnLst>
              <a:rect l="T15" t="T16" r="T17" b="T18"/>
              <a:pathLst>
                <a:path w="42" h="70">
                  <a:moveTo>
                    <a:pt x="0" y="0"/>
                  </a:moveTo>
                  <a:lnTo>
                    <a:pt x="41" y="0"/>
                  </a:lnTo>
                  <a:lnTo>
                    <a:pt x="41" y="69"/>
                  </a:lnTo>
                  <a:lnTo>
                    <a:pt x="0" y="69"/>
                  </a:lnTo>
                  <a:lnTo>
                    <a:pt x="0" y="0"/>
                  </a:lnTo>
                </a:path>
              </a:pathLst>
            </a:custGeom>
            <a:solidFill>
              <a:srgbClr val="FF7F3F"/>
            </a:solidFill>
            <a:ln w="12700" cap="rnd" cmpd="sng">
              <a:noFill/>
              <a:prstDash val="solid"/>
              <a:round/>
              <a:headEnd type="none" w="med" len="med"/>
              <a:tailEnd type="none" w="med" len="med"/>
            </a:ln>
          </p:spPr>
          <p:txBody>
            <a:bodyPr/>
            <a:lstStyle/>
            <a:p>
              <a:endParaRPr lang="en-US"/>
            </a:p>
          </p:txBody>
        </p:sp>
        <p:sp>
          <p:nvSpPr>
            <p:cNvPr id="12662" name="Freeform 372"/>
            <p:cNvSpPr>
              <a:spLocks/>
            </p:cNvSpPr>
            <p:nvPr/>
          </p:nvSpPr>
          <p:spPr bwMode="auto">
            <a:xfrm>
              <a:off x="4968" y="1578"/>
              <a:ext cx="223" cy="18"/>
            </a:xfrm>
            <a:custGeom>
              <a:avLst/>
              <a:gdLst>
                <a:gd name="T0" fmla="*/ 0 w 223"/>
                <a:gd name="T1" fmla="*/ 0 h 18"/>
                <a:gd name="T2" fmla="*/ 222 w 223"/>
                <a:gd name="T3" fmla="*/ 0 h 18"/>
                <a:gd name="T4" fmla="*/ 222 w 223"/>
                <a:gd name="T5" fmla="*/ 17 h 18"/>
                <a:gd name="T6" fmla="*/ 0 w 223"/>
                <a:gd name="T7" fmla="*/ 17 h 18"/>
                <a:gd name="T8" fmla="*/ 0 w 223"/>
                <a:gd name="T9" fmla="*/ 0 h 18"/>
                <a:gd name="T10" fmla="*/ 0 60000 65536"/>
                <a:gd name="T11" fmla="*/ 0 60000 65536"/>
                <a:gd name="T12" fmla="*/ 0 60000 65536"/>
                <a:gd name="T13" fmla="*/ 0 60000 65536"/>
                <a:gd name="T14" fmla="*/ 0 60000 65536"/>
                <a:gd name="T15" fmla="*/ 0 w 223"/>
                <a:gd name="T16" fmla="*/ 0 h 18"/>
                <a:gd name="T17" fmla="*/ 223 w 223"/>
                <a:gd name="T18" fmla="*/ 18 h 18"/>
              </a:gdLst>
              <a:ahLst/>
              <a:cxnLst>
                <a:cxn ang="T10">
                  <a:pos x="T0" y="T1"/>
                </a:cxn>
                <a:cxn ang="T11">
                  <a:pos x="T2" y="T3"/>
                </a:cxn>
                <a:cxn ang="T12">
                  <a:pos x="T4" y="T5"/>
                </a:cxn>
                <a:cxn ang="T13">
                  <a:pos x="T6" y="T7"/>
                </a:cxn>
                <a:cxn ang="T14">
                  <a:pos x="T8" y="T9"/>
                </a:cxn>
              </a:cxnLst>
              <a:rect l="T15" t="T16" r="T17" b="T18"/>
              <a:pathLst>
                <a:path w="223" h="18">
                  <a:moveTo>
                    <a:pt x="0" y="0"/>
                  </a:moveTo>
                  <a:lnTo>
                    <a:pt x="222" y="0"/>
                  </a:lnTo>
                  <a:lnTo>
                    <a:pt x="222" y="17"/>
                  </a:lnTo>
                  <a:lnTo>
                    <a:pt x="0" y="17"/>
                  </a:lnTo>
                  <a:lnTo>
                    <a:pt x="0" y="0"/>
                  </a:lnTo>
                </a:path>
              </a:pathLst>
            </a:custGeom>
            <a:noFill/>
            <a:ln w="12700" cap="rnd" cmpd="sng">
              <a:solidFill>
                <a:srgbClr val="000000"/>
              </a:solidFill>
              <a:prstDash val="solid"/>
              <a:round/>
              <a:headEnd type="none" w="med" len="med"/>
              <a:tailEnd type="none" w="med" len="med"/>
            </a:ln>
          </p:spPr>
          <p:txBody>
            <a:bodyPr/>
            <a:lstStyle/>
            <a:p>
              <a:endParaRPr lang="en-US"/>
            </a:p>
          </p:txBody>
        </p:sp>
        <p:sp>
          <p:nvSpPr>
            <p:cNvPr id="12663" name="Freeform 373"/>
            <p:cNvSpPr>
              <a:spLocks/>
            </p:cNvSpPr>
            <p:nvPr/>
          </p:nvSpPr>
          <p:spPr bwMode="auto">
            <a:xfrm>
              <a:off x="4998" y="1378"/>
              <a:ext cx="156" cy="201"/>
            </a:xfrm>
            <a:custGeom>
              <a:avLst/>
              <a:gdLst>
                <a:gd name="T0" fmla="*/ 0 w 156"/>
                <a:gd name="T1" fmla="*/ 0 h 201"/>
                <a:gd name="T2" fmla="*/ 155 w 156"/>
                <a:gd name="T3" fmla="*/ 0 h 201"/>
                <a:gd name="T4" fmla="*/ 155 w 156"/>
                <a:gd name="T5" fmla="*/ 200 h 201"/>
                <a:gd name="T6" fmla="*/ 0 w 156"/>
                <a:gd name="T7" fmla="*/ 200 h 201"/>
                <a:gd name="T8" fmla="*/ 0 w 156"/>
                <a:gd name="T9" fmla="*/ 0 h 201"/>
                <a:gd name="T10" fmla="*/ 0 60000 65536"/>
                <a:gd name="T11" fmla="*/ 0 60000 65536"/>
                <a:gd name="T12" fmla="*/ 0 60000 65536"/>
                <a:gd name="T13" fmla="*/ 0 60000 65536"/>
                <a:gd name="T14" fmla="*/ 0 60000 65536"/>
                <a:gd name="T15" fmla="*/ 0 w 156"/>
                <a:gd name="T16" fmla="*/ 0 h 201"/>
                <a:gd name="T17" fmla="*/ 156 w 156"/>
                <a:gd name="T18" fmla="*/ 201 h 201"/>
              </a:gdLst>
              <a:ahLst/>
              <a:cxnLst>
                <a:cxn ang="T10">
                  <a:pos x="T0" y="T1"/>
                </a:cxn>
                <a:cxn ang="T11">
                  <a:pos x="T2" y="T3"/>
                </a:cxn>
                <a:cxn ang="T12">
                  <a:pos x="T4" y="T5"/>
                </a:cxn>
                <a:cxn ang="T13">
                  <a:pos x="T6" y="T7"/>
                </a:cxn>
                <a:cxn ang="T14">
                  <a:pos x="T8" y="T9"/>
                </a:cxn>
              </a:cxnLst>
              <a:rect l="T15" t="T16" r="T17" b="T18"/>
              <a:pathLst>
                <a:path w="156" h="201">
                  <a:moveTo>
                    <a:pt x="0" y="0"/>
                  </a:moveTo>
                  <a:lnTo>
                    <a:pt x="155" y="0"/>
                  </a:lnTo>
                  <a:lnTo>
                    <a:pt x="155" y="200"/>
                  </a:lnTo>
                  <a:lnTo>
                    <a:pt x="0" y="200"/>
                  </a:lnTo>
                  <a:lnTo>
                    <a:pt x="0" y="0"/>
                  </a:lnTo>
                </a:path>
              </a:pathLst>
            </a:custGeom>
            <a:noFill/>
            <a:ln w="12700" cap="rnd" cmpd="sng">
              <a:solidFill>
                <a:srgbClr val="000000"/>
              </a:solidFill>
              <a:prstDash val="solid"/>
              <a:round/>
              <a:headEnd type="none" w="med" len="med"/>
              <a:tailEnd type="none" w="med" len="med"/>
            </a:ln>
          </p:spPr>
          <p:txBody>
            <a:bodyPr/>
            <a:lstStyle/>
            <a:p>
              <a:endParaRPr lang="en-US"/>
            </a:p>
          </p:txBody>
        </p:sp>
        <p:sp>
          <p:nvSpPr>
            <p:cNvPr id="12664" name="Freeform 374"/>
            <p:cNvSpPr>
              <a:spLocks/>
            </p:cNvSpPr>
            <p:nvPr/>
          </p:nvSpPr>
          <p:spPr bwMode="auto">
            <a:xfrm>
              <a:off x="5018" y="1307"/>
              <a:ext cx="45" cy="72"/>
            </a:xfrm>
            <a:custGeom>
              <a:avLst/>
              <a:gdLst>
                <a:gd name="T0" fmla="*/ 0 w 45"/>
                <a:gd name="T1" fmla="*/ 0 h 72"/>
                <a:gd name="T2" fmla="*/ 44 w 45"/>
                <a:gd name="T3" fmla="*/ 0 h 72"/>
                <a:gd name="T4" fmla="*/ 44 w 45"/>
                <a:gd name="T5" fmla="*/ 71 h 72"/>
                <a:gd name="T6" fmla="*/ 0 w 45"/>
                <a:gd name="T7" fmla="*/ 71 h 72"/>
                <a:gd name="T8" fmla="*/ 0 w 45"/>
                <a:gd name="T9" fmla="*/ 0 h 72"/>
                <a:gd name="T10" fmla="*/ 0 60000 65536"/>
                <a:gd name="T11" fmla="*/ 0 60000 65536"/>
                <a:gd name="T12" fmla="*/ 0 60000 65536"/>
                <a:gd name="T13" fmla="*/ 0 60000 65536"/>
                <a:gd name="T14" fmla="*/ 0 60000 65536"/>
                <a:gd name="T15" fmla="*/ 0 w 45"/>
                <a:gd name="T16" fmla="*/ 0 h 72"/>
                <a:gd name="T17" fmla="*/ 45 w 45"/>
                <a:gd name="T18" fmla="*/ 72 h 72"/>
              </a:gdLst>
              <a:ahLst/>
              <a:cxnLst>
                <a:cxn ang="T10">
                  <a:pos x="T0" y="T1"/>
                </a:cxn>
                <a:cxn ang="T11">
                  <a:pos x="T2" y="T3"/>
                </a:cxn>
                <a:cxn ang="T12">
                  <a:pos x="T4" y="T5"/>
                </a:cxn>
                <a:cxn ang="T13">
                  <a:pos x="T6" y="T7"/>
                </a:cxn>
                <a:cxn ang="T14">
                  <a:pos x="T8" y="T9"/>
                </a:cxn>
              </a:cxnLst>
              <a:rect l="T15" t="T16" r="T17" b="T18"/>
              <a:pathLst>
                <a:path w="45" h="72">
                  <a:moveTo>
                    <a:pt x="0" y="0"/>
                  </a:moveTo>
                  <a:lnTo>
                    <a:pt x="44" y="0"/>
                  </a:lnTo>
                  <a:lnTo>
                    <a:pt x="44" y="71"/>
                  </a:lnTo>
                  <a:lnTo>
                    <a:pt x="0" y="71"/>
                  </a:lnTo>
                  <a:lnTo>
                    <a:pt x="0" y="0"/>
                  </a:lnTo>
                </a:path>
              </a:pathLst>
            </a:custGeom>
            <a:noFill/>
            <a:ln w="12700" cap="rnd" cmpd="sng">
              <a:solidFill>
                <a:srgbClr val="000000"/>
              </a:solidFill>
              <a:prstDash val="solid"/>
              <a:round/>
              <a:headEnd type="none" w="med" len="med"/>
              <a:tailEnd type="none" w="med" len="med"/>
            </a:ln>
          </p:spPr>
          <p:txBody>
            <a:bodyPr/>
            <a:lstStyle/>
            <a:p>
              <a:endParaRPr lang="en-US"/>
            </a:p>
          </p:txBody>
        </p:sp>
        <p:sp>
          <p:nvSpPr>
            <p:cNvPr id="12665" name="Freeform 375"/>
            <p:cNvSpPr>
              <a:spLocks/>
            </p:cNvSpPr>
            <p:nvPr/>
          </p:nvSpPr>
          <p:spPr bwMode="auto">
            <a:xfrm>
              <a:off x="5096" y="1307"/>
              <a:ext cx="43" cy="72"/>
            </a:xfrm>
            <a:custGeom>
              <a:avLst/>
              <a:gdLst>
                <a:gd name="T0" fmla="*/ 0 w 43"/>
                <a:gd name="T1" fmla="*/ 0 h 72"/>
                <a:gd name="T2" fmla="*/ 42 w 43"/>
                <a:gd name="T3" fmla="*/ 0 h 72"/>
                <a:gd name="T4" fmla="*/ 42 w 43"/>
                <a:gd name="T5" fmla="*/ 71 h 72"/>
                <a:gd name="T6" fmla="*/ 0 w 43"/>
                <a:gd name="T7" fmla="*/ 71 h 72"/>
                <a:gd name="T8" fmla="*/ 0 w 43"/>
                <a:gd name="T9" fmla="*/ 0 h 72"/>
                <a:gd name="T10" fmla="*/ 0 60000 65536"/>
                <a:gd name="T11" fmla="*/ 0 60000 65536"/>
                <a:gd name="T12" fmla="*/ 0 60000 65536"/>
                <a:gd name="T13" fmla="*/ 0 60000 65536"/>
                <a:gd name="T14" fmla="*/ 0 60000 65536"/>
                <a:gd name="T15" fmla="*/ 0 w 43"/>
                <a:gd name="T16" fmla="*/ 0 h 72"/>
                <a:gd name="T17" fmla="*/ 43 w 43"/>
                <a:gd name="T18" fmla="*/ 72 h 72"/>
              </a:gdLst>
              <a:ahLst/>
              <a:cxnLst>
                <a:cxn ang="T10">
                  <a:pos x="T0" y="T1"/>
                </a:cxn>
                <a:cxn ang="T11">
                  <a:pos x="T2" y="T3"/>
                </a:cxn>
                <a:cxn ang="T12">
                  <a:pos x="T4" y="T5"/>
                </a:cxn>
                <a:cxn ang="T13">
                  <a:pos x="T6" y="T7"/>
                </a:cxn>
                <a:cxn ang="T14">
                  <a:pos x="T8" y="T9"/>
                </a:cxn>
              </a:cxnLst>
              <a:rect l="T15" t="T16" r="T17" b="T18"/>
              <a:pathLst>
                <a:path w="43" h="72">
                  <a:moveTo>
                    <a:pt x="0" y="0"/>
                  </a:moveTo>
                  <a:lnTo>
                    <a:pt x="42" y="0"/>
                  </a:lnTo>
                  <a:lnTo>
                    <a:pt x="42" y="71"/>
                  </a:lnTo>
                  <a:lnTo>
                    <a:pt x="0" y="71"/>
                  </a:lnTo>
                  <a:lnTo>
                    <a:pt x="0" y="0"/>
                  </a:lnTo>
                </a:path>
              </a:pathLst>
            </a:custGeom>
            <a:noFill/>
            <a:ln w="12700" cap="rnd" cmpd="sng">
              <a:solidFill>
                <a:srgbClr val="000000"/>
              </a:solidFill>
              <a:prstDash val="solid"/>
              <a:round/>
              <a:headEnd type="none" w="med" len="med"/>
              <a:tailEnd type="none" w="med" len="med"/>
            </a:ln>
          </p:spPr>
          <p:txBody>
            <a:bodyPr/>
            <a:lstStyle/>
            <a:p>
              <a:endParaRPr lang="en-US"/>
            </a:p>
          </p:txBody>
        </p:sp>
        <p:sp>
          <p:nvSpPr>
            <p:cNvPr id="12666" name="Freeform 376"/>
            <p:cNvSpPr>
              <a:spLocks/>
            </p:cNvSpPr>
            <p:nvPr/>
          </p:nvSpPr>
          <p:spPr bwMode="auto">
            <a:xfrm>
              <a:off x="4648" y="2111"/>
              <a:ext cx="799" cy="882"/>
            </a:xfrm>
            <a:custGeom>
              <a:avLst/>
              <a:gdLst>
                <a:gd name="T0" fmla="*/ 481 w 799"/>
                <a:gd name="T1" fmla="*/ 0 h 882"/>
                <a:gd name="T2" fmla="*/ 518 w 799"/>
                <a:gd name="T3" fmla="*/ 0 h 882"/>
                <a:gd name="T4" fmla="*/ 518 w 799"/>
                <a:gd name="T5" fmla="*/ 185 h 882"/>
                <a:gd name="T6" fmla="*/ 561 w 799"/>
                <a:gd name="T7" fmla="*/ 185 h 882"/>
                <a:gd name="T8" fmla="*/ 561 w 799"/>
                <a:gd name="T9" fmla="*/ 285 h 882"/>
                <a:gd name="T10" fmla="*/ 616 w 799"/>
                <a:gd name="T11" fmla="*/ 285 h 882"/>
                <a:gd name="T12" fmla="*/ 616 w 799"/>
                <a:gd name="T13" fmla="*/ 382 h 882"/>
                <a:gd name="T14" fmla="*/ 673 w 799"/>
                <a:gd name="T15" fmla="*/ 382 h 882"/>
                <a:gd name="T16" fmla="*/ 673 w 799"/>
                <a:gd name="T17" fmla="*/ 490 h 882"/>
                <a:gd name="T18" fmla="*/ 735 w 799"/>
                <a:gd name="T19" fmla="*/ 490 h 882"/>
                <a:gd name="T20" fmla="*/ 735 w 799"/>
                <a:gd name="T21" fmla="*/ 719 h 882"/>
                <a:gd name="T22" fmla="*/ 798 w 799"/>
                <a:gd name="T23" fmla="*/ 827 h 882"/>
                <a:gd name="T24" fmla="*/ 798 w 799"/>
                <a:gd name="T25" fmla="*/ 881 h 882"/>
                <a:gd name="T26" fmla="*/ 607 w 799"/>
                <a:gd name="T27" fmla="*/ 881 h 882"/>
                <a:gd name="T28" fmla="*/ 607 w 799"/>
                <a:gd name="T29" fmla="*/ 836 h 882"/>
                <a:gd name="T30" fmla="*/ 555 w 799"/>
                <a:gd name="T31" fmla="*/ 836 h 882"/>
                <a:gd name="T32" fmla="*/ 555 w 799"/>
                <a:gd name="T33" fmla="*/ 881 h 882"/>
                <a:gd name="T34" fmla="*/ 498 w 799"/>
                <a:gd name="T35" fmla="*/ 881 h 882"/>
                <a:gd name="T36" fmla="*/ 498 w 799"/>
                <a:gd name="T37" fmla="*/ 804 h 882"/>
                <a:gd name="T38" fmla="*/ 0 w 799"/>
                <a:gd name="T39" fmla="*/ 804 h 882"/>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799"/>
                <a:gd name="T61" fmla="*/ 0 h 882"/>
                <a:gd name="T62" fmla="*/ 799 w 799"/>
                <a:gd name="T63" fmla="*/ 882 h 882"/>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799" h="882">
                  <a:moveTo>
                    <a:pt x="481" y="0"/>
                  </a:moveTo>
                  <a:lnTo>
                    <a:pt x="518" y="0"/>
                  </a:lnTo>
                  <a:lnTo>
                    <a:pt x="518" y="185"/>
                  </a:lnTo>
                  <a:lnTo>
                    <a:pt x="561" y="185"/>
                  </a:lnTo>
                  <a:lnTo>
                    <a:pt x="561" y="285"/>
                  </a:lnTo>
                  <a:lnTo>
                    <a:pt x="616" y="285"/>
                  </a:lnTo>
                  <a:lnTo>
                    <a:pt x="616" y="382"/>
                  </a:lnTo>
                  <a:lnTo>
                    <a:pt x="673" y="382"/>
                  </a:lnTo>
                  <a:lnTo>
                    <a:pt x="673" y="490"/>
                  </a:lnTo>
                  <a:lnTo>
                    <a:pt x="735" y="490"/>
                  </a:lnTo>
                  <a:lnTo>
                    <a:pt x="735" y="719"/>
                  </a:lnTo>
                  <a:lnTo>
                    <a:pt x="798" y="827"/>
                  </a:lnTo>
                  <a:lnTo>
                    <a:pt x="798" y="881"/>
                  </a:lnTo>
                  <a:lnTo>
                    <a:pt x="607" y="881"/>
                  </a:lnTo>
                  <a:lnTo>
                    <a:pt x="607" y="836"/>
                  </a:lnTo>
                  <a:lnTo>
                    <a:pt x="555" y="836"/>
                  </a:lnTo>
                  <a:lnTo>
                    <a:pt x="555" y="881"/>
                  </a:lnTo>
                  <a:lnTo>
                    <a:pt x="498" y="881"/>
                  </a:lnTo>
                  <a:lnTo>
                    <a:pt x="498" y="804"/>
                  </a:lnTo>
                  <a:lnTo>
                    <a:pt x="0" y="804"/>
                  </a:lnTo>
                </a:path>
              </a:pathLst>
            </a:custGeom>
            <a:noFill/>
            <a:ln w="12700" cap="rnd" cmpd="sng">
              <a:solidFill>
                <a:srgbClr val="000000"/>
              </a:solidFill>
              <a:prstDash val="solid"/>
              <a:round/>
              <a:headEnd type="none" w="med" len="med"/>
              <a:tailEnd type="none" w="med" len="med"/>
            </a:ln>
          </p:spPr>
          <p:txBody>
            <a:bodyPr/>
            <a:lstStyle/>
            <a:p>
              <a:endParaRPr lang="en-US"/>
            </a:p>
          </p:txBody>
        </p:sp>
        <p:sp>
          <p:nvSpPr>
            <p:cNvPr id="12667" name="Freeform 377"/>
            <p:cNvSpPr>
              <a:spLocks/>
            </p:cNvSpPr>
            <p:nvPr/>
          </p:nvSpPr>
          <p:spPr bwMode="auto">
            <a:xfrm>
              <a:off x="4630" y="2082"/>
              <a:ext cx="997" cy="1003"/>
            </a:xfrm>
            <a:custGeom>
              <a:avLst/>
              <a:gdLst>
                <a:gd name="T0" fmla="*/ 956 w 997"/>
                <a:gd name="T1" fmla="*/ 0 h 1003"/>
                <a:gd name="T2" fmla="*/ 996 w 997"/>
                <a:gd name="T3" fmla="*/ 0 h 1003"/>
                <a:gd name="T4" fmla="*/ 996 w 997"/>
                <a:gd name="T5" fmla="*/ 856 h 1003"/>
                <a:gd name="T6" fmla="*/ 873 w 997"/>
                <a:gd name="T7" fmla="*/ 856 h 1003"/>
                <a:gd name="T8" fmla="*/ 873 w 997"/>
                <a:gd name="T9" fmla="*/ 956 h 1003"/>
                <a:gd name="T10" fmla="*/ 688 w 997"/>
                <a:gd name="T11" fmla="*/ 956 h 1003"/>
                <a:gd name="T12" fmla="*/ 656 w 997"/>
                <a:gd name="T13" fmla="*/ 1002 h 1003"/>
                <a:gd name="T14" fmla="*/ 542 w 997"/>
                <a:gd name="T15" fmla="*/ 1002 h 1003"/>
                <a:gd name="T16" fmla="*/ 505 w 997"/>
                <a:gd name="T17" fmla="*/ 951 h 1003"/>
                <a:gd name="T18" fmla="*/ 465 w 997"/>
                <a:gd name="T19" fmla="*/ 951 h 1003"/>
                <a:gd name="T20" fmla="*/ 465 w 997"/>
                <a:gd name="T21" fmla="*/ 870 h 1003"/>
                <a:gd name="T22" fmla="*/ 0 w 997"/>
                <a:gd name="T23" fmla="*/ 870 h 1003"/>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997"/>
                <a:gd name="T37" fmla="*/ 0 h 1003"/>
                <a:gd name="T38" fmla="*/ 997 w 997"/>
                <a:gd name="T39" fmla="*/ 1003 h 1003"/>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997" h="1003">
                  <a:moveTo>
                    <a:pt x="956" y="0"/>
                  </a:moveTo>
                  <a:lnTo>
                    <a:pt x="996" y="0"/>
                  </a:lnTo>
                  <a:lnTo>
                    <a:pt x="996" y="856"/>
                  </a:lnTo>
                  <a:lnTo>
                    <a:pt x="873" y="856"/>
                  </a:lnTo>
                  <a:lnTo>
                    <a:pt x="873" y="956"/>
                  </a:lnTo>
                  <a:lnTo>
                    <a:pt x="688" y="956"/>
                  </a:lnTo>
                  <a:lnTo>
                    <a:pt x="656" y="1002"/>
                  </a:lnTo>
                  <a:lnTo>
                    <a:pt x="542" y="1002"/>
                  </a:lnTo>
                  <a:lnTo>
                    <a:pt x="505" y="951"/>
                  </a:lnTo>
                  <a:lnTo>
                    <a:pt x="465" y="951"/>
                  </a:lnTo>
                  <a:lnTo>
                    <a:pt x="465" y="870"/>
                  </a:lnTo>
                  <a:lnTo>
                    <a:pt x="0" y="870"/>
                  </a:lnTo>
                </a:path>
              </a:pathLst>
            </a:custGeom>
            <a:noFill/>
            <a:ln w="12700" cap="rnd" cmpd="sng">
              <a:solidFill>
                <a:srgbClr val="000000"/>
              </a:solidFill>
              <a:prstDash val="solid"/>
              <a:round/>
              <a:headEnd type="none" w="med" len="med"/>
              <a:tailEnd type="none" w="med" len="med"/>
            </a:ln>
          </p:spPr>
          <p:txBody>
            <a:bodyPr/>
            <a:lstStyle/>
            <a:p>
              <a:endParaRPr lang="en-US"/>
            </a:p>
          </p:txBody>
        </p:sp>
        <p:sp>
          <p:nvSpPr>
            <p:cNvPr id="12668" name="Freeform 378"/>
            <p:cNvSpPr>
              <a:spLocks/>
            </p:cNvSpPr>
            <p:nvPr/>
          </p:nvSpPr>
          <p:spPr bwMode="auto">
            <a:xfrm>
              <a:off x="5386" y="2690"/>
              <a:ext cx="41" cy="27"/>
            </a:xfrm>
            <a:custGeom>
              <a:avLst/>
              <a:gdLst>
                <a:gd name="T0" fmla="*/ 0 w 41"/>
                <a:gd name="T1" fmla="*/ 0 h 27"/>
                <a:gd name="T2" fmla="*/ 0 w 41"/>
                <a:gd name="T3" fmla="*/ 3 h 27"/>
                <a:gd name="T4" fmla="*/ 0 w 41"/>
                <a:gd name="T5" fmla="*/ 6 h 27"/>
                <a:gd name="T6" fmla="*/ 0 w 41"/>
                <a:gd name="T7" fmla="*/ 8 h 27"/>
                <a:gd name="T8" fmla="*/ 3 w 41"/>
                <a:gd name="T9" fmla="*/ 11 h 27"/>
                <a:gd name="T10" fmla="*/ 3 w 41"/>
                <a:gd name="T11" fmla="*/ 14 h 27"/>
                <a:gd name="T12" fmla="*/ 3 w 41"/>
                <a:gd name="T13" fmla="*/ 17 h 27"/>
                <a:gd name="T14" fmla="*/ 6 w 41"/>
                <a:gd name="T15" fmla="*/ 17 h 27"/>
                <a:gd name="T16" fmla="*/ 6 w 41"/>
                <a:gd name="T17" fmla="*/ 20 h 27"/>
                <a:gd name="T18" fmla="*/ 9 w 41"/>
                <a:gd name="T19" fmla="*/ 20 h 27"/>
                <a:gd name="T20" fmla="*/ 9 w 41"/>
                <a:gd name="T21" fmla="*/ 23 h 27"/>
                <a:gd name="T22" fmla="*/ 12 w 41"/>
                <a:gd name="T23" fmla="*/ 23 h 27"/>
                <a:gd name="T24" fmla="*/ 15 w 41"/>
                <a:gd name="T25" fmla="*/ 26 h 27"/>
                <a:gd name="T26" fmla="*/ 17 w 41"/>
                <a:gd name="T27" fmla="*/ 26 h 27"/>
                <a:gd name="T28" fmla="*/ 20 w 41"/>
                <a:gd name="T29" fmla="*/ 26 h 27"/>
                <a:gd name="T30" fmla="*/ 23 w 41"/>
                <a:gd name="T31" fmla="*/ 26 h 27"/>
                <a:gd name="T32" fmla="*/ 26 w 41"/>
                <a:gd name="T33" fmla="*/ 26 h 27"/>
                <a:gd name="T34" fmla="*/ 28 w 41"/>
                <a:gd name="T35" fmla="*/ 23 h 27"/>
                <a:gd name="T36" fmla="*/ 32 w 41"/>
                <a:gd name="T37" fmla="*/ 23 h 27"/>
                <a:gd name="T38" fmla="*/ 32 w 41"/>
                <a:gd name="T39" fmla="*/ 20 h 27"/>
                <a:gd name="T40" fmla="*/ 35 w 41"/>
                <a:gd name="T41" fmla="*/ 20 h 27"/>
                <a:gd name="T42" fmla="*/ 35 w 41"/>
                <a:gd name="T43" fmla="*/ 17 h 27"/>
                <a:gd name="T44" fmla="*/ 37 w 41"/>
                <a:gd name="T45" fmla="*/ 17 h 27"/>
                <a:gd name="T46" fmla="*/ 37 w 41"/>
                <a:gd name="T47" fmla="*/ 14 h 27"/>
                <a:gd name="T48" fmla="*/ 37 w 41"/>
                <a:gd name="T49" fmla="*/ 11 h 27"/>
                <a:gd name="T50" fmla="*/ 40 w 41"/>
                <a:gd name="T51" fmla="*/ 8 h 27"/>
                <a:gd name="T52" fmla="*/ 40 w 41"/>
                <a:gd name="T53" fmla="*/ 6 h 27"/>
                <a:gd name="T54" fmla="*/ 40 w 41"/>
                <a:gd name="T55" fmla="*/ 3 h 27"/>
                <a:gd name="T56" fmla="*/ 40 w 41"/>
                <a:gd name="T57" fmla="*/ 0 h 27"/>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41"/>
                <a:gd name="T88" fmla="*/ 0 h 27"/>
                <a:gd name="T89" fmla="*/ 41 w 41"/>
                <a:gd name="T90" fmla="*/ 27 h 27"/>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41" h="27">
                  <a:moveTo>
                    <a:pt x="0" y="0"/>
                  </a:moveTo>
                  <a:lnTo>
                    <a:pt x="0" y="3"/>
                  </a:lnTo>
                  <a:lnTo>
                    <a:pt x="0" y="6"/>
                  </a:lnTo>
                  <a:lnTo>
                    <a:pt x="0" y="8"/>
                  </a:lnTo>
                  <a:lnTo>
                    <a:pt x="3" y="11"/>
                  </a:lnTo>
                  <a:lnTo>
                    <a:pt x="3" y="14"/>
                  </a:lnTo>
                  <a:lnTo>
                    <a:pt x="3" y="17"/>
                  </a:lnTo>
                  <a:lnTo>
                    <a:pt x="6" y="17"/>
                  </a:lnTo>
                  <a:lnTo>
                    <a:pt x="6" y="20"/>
                  </a:lnTo>
                  <a:lnTo>
                    <a:pt x="9" y="20"/>
                  </a:lnTo>
                  <a:lnTo>
                    <a:pt x="9" y="23"/>
                  </a:lnTo>
                  <a:lnTo>
                    <a:pt x="12" y="23"/>
                  </a:lnTo>
                  <a:lnTo>
                    <a:pt x="15" y="26"/>
                  </a:lnTo>
                  <a:lnTo>
                    <a:pt x="17" y="26"/>
                  </a:lnTo>
                  <a:lnTo>
                    <a:pt x="20" y="26"/>
                  </a:lnTo>
                  <a:lnTo>
                    <a:pt x="23" y="26"/>
                  </a:lnTo>
                  <a:lnTo>
                    <a:pt x="26" y="26"/>
                  </a:lnTo>
                  <a:lnTo>
                    <a:pt x="28" y="23"/>
                  </a:lnTo>
                  <a:lnTo>
                    <a:pt x="32" y="23"/>
                  </a:lnTo>
                  <a:lnTo>
                    <a:pt x="32" y="20"/>
                  </a:lnTo>
                  <a:lnTo>
                    <a:pt x="35" y="20"/>
                  </a:lnTo>
                  <a:lnTo>
                    <a:pt x="35" y="17"/>
                  </a:lnTo>
                  <a:lnTo>
                    <a:pt x="37" y="17"/>
                  </a:lnTo>
                  <a:lnTo>
                    <a:pt x="37" y="14"/>
                  </a:lnTo>
                  <a:lnTo>
                    <a:pt x="37" y="11"/>
                  </a:lnTo>
                  <a:lnTo>
                    <a:pt x="40" y="8"/>
                  </a:lnTo>
                  <a:lnTo>
                    <a:pt x="40" y="6"/>
                  </a:lnTo>
                  <a:lnTo>
                    <a:pt x="40" y="3"/>
                  </a:lnTo>
                  <a:lnTo>
                    <a:pt x="40" y="0"/>
                  </a:lnTo>
                </a:path>
              </a:pathLst>
            </a:custGeom>
            <a:noFill/>
            <a:ln w="12700" cap="rnd" cmpd="sng">
              <a:solidFill>
                <a:srgbClr val="000000"/>
              </a:solidFill>
              <a:prstDash val="solid"/>
              <a:round/>
              <a:headEnd type="none" w="med" len="med"/>
              <a:tailEnd type="none" w="med" len="med"/>
            </a:ln>
          </p:spPr>
          <p:txBody>
            <a:bodyPr/>
            <a:lstStyle/>
            <a:p>
              <a:endParaRPr lang="en-US"/>
            </a:p>
          </p:txBody>
        </p:sp>
        <p:sp>
          <p:nvSpPr>
            <p:cNvPr id="12669" name="Line 379"/>
            <p:cNvSpPr>
              <a:spLocks noChangeShapeType="1"/>
            </p:cNvSpPr>
            <p:nvPr/>
          </p:nvSpPr>
          <p:spPr bwMode="auto">
            <a:xfrm>
              <a:off x="5100" y="2082"/>
              <a:ext cx="69" cy="0"/>
            </a:xfrm>
            <a:prstGeom prst="line">
              <a:avLst/>
            </a:prstGeom>
            <a:noFill/>
            <a:ln w="12700">
              <a:solidFill>
                <a:srgbClr val="000000"/>
              </a:solidFill>
              <a:round/>
              <a:headEnd/>
              <a:tailEnd/>
            </a:ln>
          </p:spPr>
          <p:txBody>
            <a:bodyPr wrap="none" anchor="ctr"/>
            <a:lstStyle/>
            <a:p>
              <a:endParaRPr lang="en-US"/>
            </a:p>
          </p:txBody>
        </p:sp>
        <p:sp>
          <p:nvSpPr>
            <p:cNvPr id="12670" name="Freeform 380"/>
            <p:cNvSpPr>
              <a:spLocks/>
            </p:cNvSpPr>
            <p:nvPr/>
          </p:nvSpPr>
          <p:spPr bwMode="auto">
            <a:xfrm>
              <a:off x="3969" y="2741"/>
              <a:ext cx="1105" cy="306"/>
            </a:xfrm>
            <a:custGeom>
              <a:avLst/>
              <a:gdLst>
                <a:gd name="T0" fmla="*/ 0 w 1105"/>
                <a:gd name="T1" fmla="*/ 63 h 306"/>
                <a:gd name="T2" fmla="*/ 49 w 1105"/>
                <a:gd name="T3" fmla="*/ 63 h 306"/>
                <a:gd name="T4" fmla="*/ 49 w 1105"/>
                <a:gd name="T5" fmla="*/ 226 h 306"/>
                <a:gd name="T6" fmla="*/ 271 w 1105"/>
                <a:gd name="T7" fmla="*/ 226 h 306"/>
                <a:gd name="T8" fmla="*/ 291 w 1105"/>
                <a:gd name="T9" fmla="*/ 305 h 306"/>
                <a:gd name="T10" fmla="*/ 388 w 1105"/>
                <a:gd name="T11" fmla="*/ 305 h 306"/>
                <a:gd name="T12" fmla="*/ 408 w 1105"/>
                <a:gd name="T13" fmla="*/ 226 h 306"/>
                <a:gd name="T14" fmla="*/ 628 w 1105"/>
                <a:gd name="T15" fmla="*/ 226 h 306"/>
                <a:gd name="T16" fmla="*/ 628 w 1105"/>
                <a:gd name="T17" fmla="*/ 0 h 306"/>
                <a:gd name="T18" fmla="*/ 1104 w 1105"/>
                <a:gd name="T19" fmla="*/ 0 h 30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05"/>
                <a:gd name="T31" fmla="*/ 0 h 306"/>
                <a:gd name="T32" fmla="*/ 1105 w 1105"/>
                <a:gd name="T33" fmla="*/ 306 h 30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05" h="306">
                  <a:moveTo>
                    <a:pt x="0" y="63"/>
                  </a:moveTo>
                  <a:lnTo>
                    <a:pt x="49" y="63"/>
                  </a:lnTo>
                  <a:lnTo>
                    <a:pt x="49" y="226"/>
                  </a:lnTo>
                  <a:lnTo>
                    <a:pt x="271" y="226"/>
                  </a:lnTo>
                  <a:lnTo>
                    <a:pt x="291" y="305"/>
                  </a:lnTo>
                  <a:lnTo>
                    <a:pt x="388" y="305"/>
                  </a:lnTo>
                  <a:lnTo>
                    <a:pt x="408" y="226"/>
                  </a:lnTo>
                  <a:lnTo>
                    <a:pt x="628" y="226"/>
                  </a:lnTo>
                  <a:lnTo>
                    <a:pt x="628" y="0"/>
                  </a:lnTo>
                  <a:lnTo>
                    <a:pt x="1104" y="0"/>
                  </a:lnTo>
                </a:path>
              </a:pathLst>
            </a:custGeom>
            <a:noFill/>
            <a:ln w="12700" cap="rnd" cmpd="sng">
              <a:solidFill>
                <a:srgbClr val="000000"/>
              </a:solidFill>
              <a:prstDash val="solid"/>
              <a:round/>
              <a:headEnd type="none" w="med" len="med"/>
              <a:tailEnd type="none" w="med" len="med"/>
            </a:ln>
          </p:spPr>
          <p:txBody>
            <a:bodyPr/>
            <a:lstStyle/>
            <a:p>
              <a:endParaRPr lang="en-US"/>
            </a:p>
          </p:txBody>
        </p:sp>
        <p:sp>
          <p:nvSpPr>
            <p:cNvPr id="12671" name="Freeform 381"/>
            <p:cNvSpPr>
              <a:spLocks/>
            </p:cNvSpPr>
            <p:nvPr/>
          </p:nvSpPr>
          <p:spPr bwMode="auto">
            <a:xfrm>
              <a:off x="4240" y="2967"/>
              <a:ext cx="33" cy="18"/>
            </a:xfrm>
            <a:custGeom>
              <a:avLst/>
              <a:gdLst>
                <a:gd name="T0" fmla="*/ 0 w 33"/>
                <a:gd name="T1" fmla="*/ 0 h 18"/>
                <a:gd name="T2" fmla="*/ 0 w 33"/>
                <a:gd name="T3" fmla="*/ 2 h 18"/>
                <a:gd name="T4" fmla="*/ 0 w 33"/>
                <a:gd name="T5" fmla="*/ 5 h 18"/>
                <a:gd name="T6" fmla="*/ 0 w 33"/>
                <a:gd name="T7" fmla="*/ 8 h 18"/>
                <a:gd name="T8" fmla="*/ 3 w 33"/>
                <a:gd name="T9" fmla="*/ 8 h 18"/>
                <a:gd name="T10" fmla="*/ 3 w 33"/>
                <a:gd name="T11" fmla="*/ 11 h 18"/>
                <a:gd name="T12" fmla="*/ 6 w 33"/>
                <a:gd name="T13" fmla="*/ 11 h 18"/>
                <a:gd name="T14" fmla="*/ 6 w 33"/>
                <a:gd name="T15" fmla="*/ 14 h 18"/>
                <a:gd name="T16" fmla="*/ 9 w 33"/>
                <a:gd name="T17" fmla="*/ 14 h 18"/>
                <a:gd name="T18" fmla="*/ 9 w 33"/>
                <a:gd name="T19" fmla="*/ 17 h 18"/>
                <a:gd name="T20" fmla="*/ 12 w 33"/>
                <a:gd name="T21" fmla="*/ 17 h 18"/>
                <a:gd name="T22" fmla="*/ 15 w 33"/>
                <a:gd name="T23" fmla="*/ 17 h 18"/>
                <a:gd name="T24" fmla="*/ 17 w 33"/>
                <a:gd name="T25" fmla="*/ 17 h 18"/>
                <a:gd name="T26" fmla="*/ 20 w 33"/>
                <a:gd name="T27" fmla="*/ 17 h 18"/>
                <a:gd name="T28" fmla="*/ 23 w 33"/>
                <a:gd name="T29" fmla="*/ 17 h 18"/>
                <a:gd name="T30" fmla="*/ 23 w 33"/>
                <a:gd name="T31" fmla="*/ 14 h 18"/>
                <a:gd name="T32" fmla="*/ 26 w 33"/>
                <a:gd name="T33" fmla="*/ 14 h 18"/>
                <a:gd name="T34" fmla="*/ 26 w 33"/>
                <a:gd name="T35" fmla="*/ 11 h 18"/>
                <a:gd name="T36" fmla="*/ 29 w 33"/>
                <a:gd name="T37" fmla="*/ 11 h 18"/>
                <a:gd name="T38" fmla="*/ 29 w 33"/>
                <a:gd name="T39" fmla="*/ 8 h 18"/>
                <a:gd name="T40" fmla="*/ 32 w 33"/>
                <a:gd name="T41" fmla="*/ 8 h 18"/>
                <a:gd name="T42" fmla="*/ 32 w 33"/>
                <a:gd name="T43" fmla="*/ 5 h 18"/>
                <a:gd name="T44" fmla="*/ 32 w 33"/>
                <a:gd name="T45" fmla="*/ 2 h 18"/>
                <a:gd name="T46" fmla="*/ 32 w 33"/>
                <a:gd name="T47" fmla="*/ 0 h 18"/>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33"/>
                <a:gd name="T73" fmla="*/ 0 h 18"/>
                <a:gd name="T74" fmla="*/ 33 w 33"/>
                <a:gd name="T75" fmla="*/ 18 h 18"/>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33" h="18">
                  <a:moveTo>
                    <a:pt x="0" y="0"/>
                  </a:moveTo>
                  <a:lnTo>
                    <a:pt x="0" y="2"/>
                  </a:lnTo>
                  <a:lnTo>
                    <a:pt x="0" y="5"/>
                  </a:lnTo>
                  <a:lnTo>
                    <a:pt x="0" y="8"/>
                  </a:lnTo>
                  <a:lnTo>
                    <a:pt x="3" y="8"/>
                  </a:lnTo>
                  <a:lnTo>
                    <a:pt x="3" y="11"/>
                  </a:lnTo>
                  <a:lnTo>
                    <a:pt x="6" y="11"/>
                  </a:lnTo>
                  <a:lnTo>
                    <a:pt x="6" y="14"/>
                  </a:lnTo>
                  <a:lnTo>
                    <a:pt x="9" y="14"/>
                  </a:lnTo>
                  <a:lnTo>
                    <a:pt x="9" y="17"/>
                  </a:lnTo>
                  <a:lnTo>
                    <a:pt x="12" y="17"/>
                  </a:lnTo>
                  <a:lnTo>
                    <a:pt x="15" y="17"/>
                  </a:lnTo>
                  <a:lnTo>
                    <a:pt x="17" y="17"/>
                  </a:lnTo>
                  <a:lnTo>
                    <a:pt x="20" y="17"/>
                  </a:lnTo>
                  <a:lnTo>
                    <a:pt x="23" y="17"/>
                  </a:lnTo>
                  <a:lnTo>
                    <a:pt x="23" y="14"/>
                  </a:lnTo>
                  <a:lnTo>
                    <a:pt x="26" y="14"/>
                  </a:lnTo>
                  <a:lnTo>
                    <a:pt x="26" y="11"/>
                  </a:lnTo>
                  <a:lnTo>
                    <a:pt x="29" y="11"/>
                  </a:lnTo>
                  <a:lnTo>
                    <a:pt x="29" y="8"/>
                  </a:lnTo>
                  <a:lnTo>
                    <a:pt x="32" y="8"/>
                  </a:lnTo>
                  <a:lnTo>
                    <a:pt x="32" y="5"/>
                  </a:lnTo>
                  <a:lnTo>
                    <a:pt x="32" y="2"/>
                  </a:lnTo>
                  <a:lnTo>
                    <a:pt x="32" y="0"/>
                  </a:lnTo>
                </a:path>
              </a:pathLst>
            </a:custGeom>
            <a:noFill/>
            <a:ln w="12700" cap="rnd" cmpd="sng">
              <a:solidFill>
                <a:srgbClr val="000000"/>
              </a:solidFill>
              <a:prstDash val="solid"/>
              <a:round/>
              <a:headEnd type="none" w="med" len="med"/>
              <a:tailEnd type="none" w="med" len="med"/>
            </a:ln>
          </p:spPr>
          <p:txBody>
            <a:bodyPr/>
            <a:lstStyle/>
            <a:p>
              <a:endParaRPr lang="en-US"/>
            </a:p>
          </p:txBody>
        </p:sp>
        <p:sp>
          <p:nvSpPr>
            <p:cNvPr id="12672" name="Freeform 382"/>
            <p:cNvSpPr>
              <a:spLocks/>
            </p:cNvSpPr>
            <p:nvPr/>
          </p:nvSpPr>
          <p:spPr bwMode="auto">
            <a:xfrm>
              <a:off x="4272" y="2967"/>
              <a:ext cx="35" cy="18"/>
            </a:xfrm>
            <a:custGeom>
              <a:avLst/>
              <a:gdLst>
                <a:gd name="T0" fmla="*/ 0 w 35"/>
                <a:gd name="T1" fmla="*/ 0 h 18"/>
                <a:gd name="T2" fmla="*/ 0 w 35"/>
                <a:gd name="T3" fmla="*/ 2 h 18"/>
                <a:gd name="T4" fmla="*/ 0 w 35"/>
                <a:gd name="T5" fmla="*/ 5 h 18"/>
                <a:gd name="T6" fmla="*/ 3 w 35"/>
                <a:gd name="T7" fmla="*/ 8 h 18"/>
                <a:gd name="T8" fmla="*/ 3 w 35"/>
                <a:gd name="T9" fmla="*/ 11 h 18"/>
                <a:gd name="T10" fmla="*/ 5 w 35"/>
                <a:gd name="T11" fmla="*/ 11 h 18"/>
                <a:gd name="T12" fmla="*/ 5 w 35"/>
                <a:gd name="T13" fmla="*/ 14 h 18"/>
                <a:gd name="T14" fmla="*/ 8 w 35"/>
                <a:gd name="T15" fmla="*/ 14 h 18"/>
                <a:gd name="T16" fmla="*/ 8 w 35"/>
                <a:gd name="T17" fmla="*/ 17 h 18"/>
                <a:gd name="T18" fmla="*/ 11 w 35"/>
                <a:gd name="T19" fmla="*/ 17 h 18"/>
                <a:gd name="T20" fmla="*/ 14 w 35"/>
                <a:gd name="T21" fmla="*/ 17 h 18"/>
                <a:gd name="T22" fmla="*/ 17 w 35"/>
                <a:gd name="T23" fmla="*/ 17 h 18"/>
                <a:gd name="T24" fmla="*/ 20 w 35"/>
                <a:gd name="T25" fmla="*/ 17 h 18"/>
                <a:gd name="T26" fmla="*/ 23 w 35"/>
                <a:gd name="T27" fmla="*/ 17 h 18"/>
                <a:gd name="T28" fmla="*/ 25 w 35"/>
                <a:gd name="T29" fmla="*/ 17 h 18"/>
                <a:gd name="T30" fmla="*/ 25 w 35"/>
                <a:gd name="T31" fmla="*/ 14 h 18"/>
                <a:gd name="T32" fmla="*/ 28 w 35"/>
                <a:gd name="T33" fmla="*/ 14 h 18"/>
                <a:gd name="T34" fmla="*/ 28 w 35"/>
                <a:gd name="T35" fmla="*/ 11 h 18"/>
                <a:gd name="T36" fmla="*/ 31 w 35"/>
                <a:gd name="T37" fmla="*/ 11 h 18"/>
                <a:gd name="T38" fmla="*/ 31 w 35"/>
                <a:gd name="T39" fmla="*/ 8 h 18"/>
                <a:gd name="T40" fmla="*/ 34 w 35"/>
                <a:gd name="T41" fmla="*/ 5 h 18"/>
                <a:gd name="T42" fmla="*/ 34 w 35"/>
                <a:gd name="T43" fmla="*/ 2 h 18"/>
                <a:gd name="T44" fmla="*/ 34 w 35"/>
                <a:gd name="T45" fmla="*/ 0 h 18"/>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35"/>
                <a:gd name="T70" fmla="*/ 0 h 18"/>
                <a:gd name="T71" fmla="*/ 35 w 35"/>
                <a:gd name="T72" fmla="*/ 18 h 18"/>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35" h="18">
                  <a:moveTo>
                    <a:pt x="0" y="0"/>
                  </a:moveTo>
                  <a:lnTo>
                    <a:pt x="0" y="2"/>
                  </a:lnTo>
                  <a:lnTo>
                    <a:pt x="0" y="5"/>
                  </a:lnTo>
                  <a:lnTo>
                    <a:pt x="3" y="8"/>
                  </a:lnTo>
                  <a:lnTo>
                    <a:pt x="3" y="11"/>
                  </a:lnTo>
                  <a:lnTo>
                    <a:pt x="5" y="11"/>
                  </a:lnTo>
                  <a:lnTo>
                    <a:pt x="5" y="14"/>
                  </a:lnTo>
                  <a:lnTo>
                    <a:pt x="8" y="14"/>
                  </a:lnTo>
                  <a:lnTo>
                    <a:pt x="8" y="17"/>
                  </a:lnTo>
                  <a:lnTo>
                    <a:pt x="11" y="17"/>
                  </a:lnTo>
                  <a:lnTo>
                    <a:pt x="14" y="17"/>
                  </a:lnTo>
                  <a:lnTo>
                    <a:pt x="17" y="17"/>
                  </a:lnTo>
                  <a:lnTo>
                    <a:pt x="20" y="17"/>
                  </a:lnTo>
                  <a:lnTo>
                    <a:pt x="23" y="17"/>
                  </a:lnTo>
                  <a:lnTo>
                    <a:pt x="25" y="17"/>
                  </a:lnTo>
                  <a:lnTo>
                    <a:pt x="25" y="14"/>
                  </a:lnTo>
                  <a:lnTo>
                    <a:pt x="28" y="14"/>
                  </a:lnTo>
                  <a:lnTo>
                    <a:pt x="28" y="11"/>
                  </a:lnTo>
                  <a:lnTo>
                    <a:pt x="31" y="11"/>
                  </a:lnTo>
                  <a:lnTo>
                    <a:pt x="31" y="8"/>
                  </a:lnTo>
                  <a:lnTo>
                    <a:pt x="34" y="5"/>
                  </a:lnTo>
                  <a:lnTo>
                    <a:pt x="34" y="2"/>
                  </a:lnTo>
                  <a:lnTo>
                    <a:pt x="34" y="0"/>
                  </a:lnTo>
                </a:path>
              </a:pathLst>
            </a:custGeom>
            <a:noFill/>
            <a:ln w="12700" cap="rnd" cmpd="sng">
              <a:solidFill>
                <a:srgbClr val="000000"/>
              </a:solidFill>
              <a:prstDash val="solid"/>
              <a:round/>
              <a:headEnd type="none" w="med" len="med"/>
              <a:tailEnd type="none" w="med" len="med"/>
            </a:ln>
          </p:spPr>
          <p:txBody>
            <a:bodyPr/>
            <a:lstStyle/>
            <a:p>
              <a:endParaRPr lang="en-US"/>
            </a:p>
          </p:txBody>
        </p:sp>
        <p:sp>
          <p:nvSpPr>
            <p:cNvPr id="12673" name="Freeform 383"/>
            <p:cNvSpPr>
              <a:spLocks/>
            </p:cNvSpPr>
            <p:nvPr/>
          </p:nvSpPr>
          <p:spPr bwMode="auto">
            <a:xfrm>
              <a:off x="4306" y="2967"/>
              <a:ext cx="32" cy="18"/>
            </a:xfrm>
            <a:custGeom>
              <a:avLst/>
              <a:gdLst>
                <a:gd name="T0" fmla="*/ 0 w 32"/>
                <a:gd name="T1" fmla="*/ 0 h 18"/>
                <a:gd name="T2" fmla="*/ 0 w 32"/>
                <a:gd name="T3" fmla="*/ 2 h 18"/>
                <a:gd name="T4" fmla="*/ 0 w 32"/>
                <a:gd name="T5" fmla="*/ 5 h 18"/>
                <a:gd name="T6" fmla="*/ 0 w 32"/>
                <a:gd name="T7" fmla="*/ 8 h 18"/>
                <a:gd name="T8" fmla="*/ 3 w 32"/>
                <a:gd name="T9" fmla="*/ 8 h 18"/>
                <a:gd name="T10" fmla="*/ 3 w 32"/>
                <a:gd name="T11" fmla="*/ 11 h 18"/>
                <a:gd name="T12" fmla="*/ 6 w 32"/>
                <a:gd name="T13" fmla="*/ 11 h 18"/>
                <a:gd name="T14" fmla="*/ 6 w 32"/>
                <a:gd name="T15" fmla="*/ 14 h 18"/>
                <a:gd name="T16" fmla="*/ 9 w 32"/>
                <a:gd name="T17" fmla="*/ 14 h 18"/>
                <a:gd name="T18" fmla="*/ 9 w 32"/>
                <a:gd name="T19" fmla="*/ 17 h 18"/>
                <a:gd name="T20" fmla="*/ 11 w 32"/>
                <a:gd name="T21" fmla="*/ 17 h 18"/>
                <a:gd name="T22" fmla="*/ 14 w 32"/>
                <a:gd name="T23" fmla="*/ 17 h 18"/>
                <a:gd name="T24" fmla="*/ 17 w 32"/>
                <a:gd name="T25" fmla="*/ 17 h 18"/>
                <a:gd name="T26" fmla="*/ 20 w 32"/>
                <a:gd name="T27" fmla="*/ 17 h 18"/>
                <a:gd name="T28" fmla="*/ 23 w 32"/>
                <a:gd name="T29" fmla="*/ 17 h 18"/>
                <a:gd name="T30" fmla="*/ 23 w 32"/>
                <a:gd name="T31" fmla="*/ 14 h 18"/>
                <a:gd name="T32" fmla="*/ 26 w 32"/>
                <a:gd name="T33" fmla="*/ 14 h 18"/>
                <a:gd name="T34" fmla="*/ 26 w 32"/>
                <a:gd name="T35" fmla="*/ 11 h 18"/>
                <a:gd name="T36" fmla="*/ 28 w 32"/>
                <a:gd name="T37" fmla="*/ 11 h 18"/>
                <a:gd name="T38" fmla="*/ 28 w 32"/>
                <a:gd name="T39" fmla="*/ 8 h 18"/>
                <a:gd name="T40" fmla="*/ 31 w 32"/>
                <a:gd name="T41" fmla="*/ 8 h 18"/>
                <a:gd name="T42" fmla="*/ 31 w 32"/>
                <a:gd name="T43" fmla="*/ 5 h 18"/>
                <a:gd name="T44" fmla="*/ 31 w 32"/>
                <a:gd name="T45" fmla="*/ 2 h 18"/>
                <a:gd name="T46" fmla="*/ 31 w 32"/>
                <a:gd name="T47" fmla="*/ 0 h 18"/>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32"/>
                <a:gd name="T73" fmla="*/ 0 h 18"/>
                <a:gd name="T74" fmla="*/ 32 w 32"/>
                <a:gd name="T75" fmla="*/ 18 h 18"/>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32" h="18">
                  <a:moveTo>
                    <a:pt x="0" y="0"/>
                  </a:moveTo>
                  <a:lnTo>
                    <a:pt x="0" y="2"/>
                  </a:lnTo>
                  <a:lnTo>
                    <a:pt x="0" y="5"/>
                  </a:lnTo>
                  <a:lnTo>
                    <a:pt x="0" y="8"/>
                  </a:lnTo>
                  <a:lnTo>
                    <a:pt x="3" y="8"/>
                  </a:lnTo>
                  <a:lnTo>
                    <a:pt x="3" y="11"/>
                  </a:lnTo>
                  <a:lnTo>
                    <a:pt x="6" y="11"/>
                  </a:lnTo>
                  <a:lnTo>
                    <a:pt x="6" y="14"/>
                  </a:lnTo>
                  <a:lnTo>
                    <a:pt x="9" y="14"/>
                  </a:lnTo>
                  <a:lnTo>
                    <a:pt x="9" y="17"/>
                  </a:lnTo>
                  <a:lnTo>
                    <a:pt x="11" y="17"/>
                  </a:lnTo>
                  <a:lnTo>
                    <a:pt x="14" y="17"/>
                  </a:lnTo>
                  <a:lnTo>
                    <a:pt x="17" y="17"/>
                  </a:lnTo>
                  <a:lnTo>
                    <a:pt x="20" y="17"/>
                  </a:lnTo>
                  <a:lnTo>
                    <a:pt x="23" y="17"/>
                  </a:lnTo>
                  <a:lnTo>
                    <a:pt x="23" y="14"/>
                  </a:lnTo>
                  <a:lnTo>
                    <a:pt x="26" y="14"/>
                  </a:lnTo>
                  <a:lnTo>
                    <a:pt x="26" y="11"/>
                  </a:lnTo>
                  <a:lnTo>
                    <a:pt x="28" y="11"/>
                  </a:lnTo>
                  <a:lnTo>
                    <a:pt x="28" y="8"/>
                  </a:lnTo>
                  <a:lnTo>
                    <a:pt x="31" y="8"/>
                  </a:lnTo>
                  <a:lnTo>
                    <a:pt x="31" y="5"/>
                  </a:lnTo>
                  <a:lnTo>
                    <a:pt x="31" y="2"/>
                  </a:lnTo>
                  <a:lnTo>
                    <a:pt x="31" y="0"/>
                  </a:lnTo>
                </a:path>
              </a:pathLst>
            </a:custGeom>
            <a:noFill/>
            <a:ln w="12700" cap="rnd" cmpd="sng">
              <a:solidFill>
                <a:srgbClr val="000000"/>
              </a:solidFill>
              <a:prstDash val="solid"/>
              <a:round/>
              <a:headEnd type="none" w="med" len="med"/>
              <a:tailEnd type="none" w="med" len="med"/>
            </a:ln>
          </p:spPr>
          <p:txBody>
            <a:bodyPr/>
            <a:lstStyle/>
            <a:p>
              <a:endParaRPr lang="en-US"/>
            </a:p>
          </p:txBody>
        </p:sp>
        <p:sp>
          <p:nvSpPr>
            <p:cNvPr id="12674" name="Freeform 384"/>
            <p:cNvSpPr>
              <a:spLocks/>
            </p:cNvSpPr>
            <p:nvPr/>
          </p:nvSpPr>
          <p:spPr bwMode="auto">
            <a:xfrm>
              <a:off x="4337" y="2967"/>
              <a:ext cx="36" cy="18"/>
            </a:xfrm>
            <a:custGeom>
              <a:avLst/>
              <a:gdLst>
                <a:gd name="T0" fmla="*/ 0 w 36"/>
                <a:gd name="T1" fmla="*/ 0 h 18"/>
                <a:gd name="T2" fmla="*/ 0 w 36"/>
                <a:gd name="T3" fmla="*/ 2 h 18"/>
                <a:gd name="T4" fmla="*/ 0 w 36"/>
                <a:gd name="T5" fmla="*/ 5 h 18"/>
                <a:gd name="T6" fmla="*/ 3 w 36"/>
                <a:gd name="T7" fmla="*/ 8 h 18"/>
                <a:gd name="T8" fmla="*/ 3 w 36"/>
                <a:gd name="T9" fmla="*/ 11 h 18"/>
                <a:gd name="T10" fmla="*/ 6 w 36"/>
                <a:gd name="T11" fmla="*/ 11 h 18"/>
                <a:gd name="T12" fmla="*/ 6 w 36"/>
                <a:gd name="T13" fmla="*/ 14 h 18"/>
                <a:gd name="T14" fmla="*/ 9 w 36"/>
                <a:gd name="T15" fmla="*/ 14 h 18"/>
                <a:gd name="T16" fmla="*/ 9 w 36"/>
                <a:gd name="T17" fmla="*/ 17 h 18"/>
                <a:gd name="T18" fmla="*/ 12 w 36"/>
                <a:gd name="T19" fmla="*/ 17 h 18"/>
                <a:gd name="T20" fmla="*/ 15 w 36"/>
                <a:gd name="T21" fmla="*/ 17 h 18"/>
                <a:gd name="T22" fmla="*/ 17 w 36"/>
                <a:gd name="T23" fmla="*/ 17 h 18"/>
                <a:gd name="T24" fmla="*/ 20 w 36"/>
                <a:gd name="T25" fmla="*/ 17 h 18"/>
                <a:gd name="T26" fmla="*/ 23 w 36"/>
                <a:gd name="T27" fmla="*/ 17 h 18"/>
                <a:gd name="T28" fmla="*/ 26 w 36"/>
                <a:gd name="T29" fmla="*/ 17 h 18"/>
                <a:gd name="T30" fmla="*/ 26 w 36"/>
                <a:gd name="T31" fmla="*/ 14 h 18"/>
                <a:gd name="T32" fmla="*/ 29 w 36"/>
                <a:gd name="T33" fmla="*/ 14 h 18"/>
                <a:gd name="T34" fmla="*/ 29 w 36"/>
                <a:gd name="T35" fmla="*/ 11 h 18"/>
                <a:gd name="T36" fmla="*/ 32 w 36"/>
                <a:gd name="T37" fmla="*/ 11 h 18"/>
                <a:gd name="T38" fmla="*/ 32 w 36"/>
                <a:gd name="T39" fmla="*/ 8 h 18"/>
                <a:gd name="T40" fmla="*/ 35 w 36"/>
                <a:gd name="T41" fmla="*/ 5 h 18"/>
                <a:gd name="T42" fmla="*/ 35 w 36"/>
                <a:gd name="T43" fmla="*/ 2 h 18"/>
                <a:gd name="T44" fmla="*/ 35 w 36"/>
                <a:gd name="T45" fmla="*/ 0 h 18"/>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36"/>
                <a:gd name="T70" fmla="*/ 0 h 18"/>
                <a:gd name="T71" fmla="*/ 36 w 36"/>
                <a:gd name="T72" fmla="*/ 18 h 18"/>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36" h="18">
                  <a:moveTo>
                    <a:pt x="0" y="0"/>
                  </a:moveTo>
                  <a:lnTo>
                    <a:pt x="0" y="2"/>
                  </a:lnTo>
                  <a:lnTo>
                    <a:pt x="0" y="5"/>
                  </a:lnTo>
                  <a:lnTo>
                    <a:pt x="3" y="8"/>
                  </a:lnTo>
                  <a:lnTo>
                    <a:pt x="3" y="11"/>
                  </a:lnTo>
                  <a:lnTo>
                    <a:pt x="6" y="11"/>
                  </a:lnTo>
                  <a:lnTo>
                    <a:pt x="6" y="14"/>
                  </a:lnTo>
                  <a:lnTo>
                    <a:pt x="9" y="14"/>
                  </a:lnTo>
                  <a:lnTo>
                    <a:pt x="9" y="17"/>
                  </a:lnTo>
                  <a:lnTo>
                    <a:pt x="12" y="17"/>
                  </a:lnTo>
                  <a:lnTo>
                    <a:pt x="15" y="17"/>
                  </a:lnTo>
                  <a:lnTo>
                    <a:pt x="17" y="17"/>
                  </a:lnTo>
                  <a:lnTo>
                    <a:pt x="20" y="17"/>
                  </a:lnTo>
                  <a:lnTo>
                    <a:pt x="23" y="17"/>
                  </a:lnTo>
                  <a:lnTo>
                    <a:pt x="26" y="17"/>
                  </a:lnTo>
                  <a:lnTo>
                    <a:pt x="26" y="14"/>
                  </a:lnTo>
                  <a:lnTo>
                    <a:pt x="29" y="14"/>
                  </a:lnTo>
                  <a:lnTo>
                    <a:pt x="29" y="11"/>
                  </a:lnTo>
                  <a:lnTo>
                    <a:pt x="32" y="11"/>
                  </a:lnTo>
                  <a:lnTo>
                    <a:pt x="32" y="8"/>
                  </a:lnTo>
                  <a:lnTo>
                    <a:pt x="35" y="5"/>
                  </a:lnTo>
                  <a:lnTo>
                    <a:pt x="35" y="2"/>
                  </a:lnTo>
                  <a:lnTo>
                    <a:pt x="35" y="0"/>
                  </a:lnTo>
                </a:path>
              </a:pathLst>
            </a:custGeom>
            <a:noFill/>
            <a:ln w="12700" cap="rnd" cmpd="sng">
              <a:solidFill>
                <a:srgbClr val="000000"/>
              </a:solidFill>
              <a:prstDash val="solid"/>
              <a:round/>
              <a:headEnd type="none" w="med" len="med"/>
              <a:tailEnd type="none" w="med" len="med"/>
            </a:ln>
          </p:spPr>
          <p:txBody>
            <a:bodyPr/>
            <a:lstStyle/>
            <a:p>
              <a:endParaRPr lang="en-US"/>
            </a:p>
          </p:txBody>
        </p:sp>
        <p:sp>
          <p:nvSpPr>
            <p:cNvPr id="12675" name="Freeform 385"/>
            <p:cNvSpPr>
              <a:spLocks/>
            </p:cNvSpPr>
            <p:nvPr/>
          </p:nvSpPr>
          <p:spPr bwMode="auto">
            <a:xfrm>
              <a:off x="4180" y="2747"/>
              <a:ext cx="50" cy="134"/>
            </a:xfrm>
            <a:custGeom>
              <a:avLst/>
              <a:gdLst>
                <a:gd name="T0" fmla="*/ 0 w 50"/>
                <a:gd name="T1" fmla="*/ 0 h 134"/>
                <a:gd name="T2" fmla="*/ 49 w 50"/>
                <a:gd name="T3" fmla="*/ 0 h 134"/>
                <a:gd name="T4" fmla="*/ 49 w 50"/>
                <a:gd name="T5" fmla="*/ 133 h 134"/>
                <a:gd name="T6" fmla="*/ 0 w 50"/>
                <a:gd name="T7" fmla="*/ 133 h 134"/>
                <a:gd name="T8" fmla="*/ 0 w 50"/>
                <a:gd name="T9" fmla="*/ 0 h 134"/>
                <a:gd name="T10" fmla="*/ 0 60000 65536"/>
                <a:gd name="T11" fmla="*/ 0 60000 65536"/>
                <a:gd name="T12" fmla="*/ 0 60000 65536"/>
                <a:gd name="T13" fmla="*/ 0 60000 65536"/>
                <a:gd name="T14" fmla="*/ 0 60000 65536"/>
                <a:gd name="T15" fmla="*/ 0 w 50"/>
                <a:gd name="T16" fmla="*/ 0 h 134"/>
                <a:gd name="T17" fmla="*/ 50 w 50"/>
                <a:gd name="T18" fmla="*/ 134 h 134"/>
              </a:gdLst>
              <a:ahLst/>
              <a:cxnLst>
                <a:cxn ang="T10">
                  <a:pos x="T0" y="T1"/>
                </a:cxn>
                <a:cxn ang="T11">
                  <a:pos x="T2" y="T3"/>
                </a:cxn>
                <a:cxn ang="T12">
                  <a:pos x="T4" y="T5"/>
                </a:cxn>
                <a:cxn ang="T13">
                  <a:pos x="T6" y="T7"/>
                </a:cxn>
                <a:cxn ang="T14">
                  <a:pos x="T8" y="T9"/>
                </a:cxn>
              </a:cxnLst>
              <a:rect l="T15" t="T16" r="T17" b="T18"/>
              <a:pathLst>
                <a:path w="50" h="134">
                  <a:moveTo>
                    <a:pt x="0" y="0"/>
                  </a:moveTo>
                  <a:lnTo>
                    <a:pt x="49" y="0"/>
                  </a:lnTo>
                  <a:lnTo>
                    <a:pt x="49" y="133"/>
                  </a:lnTo>
                  <a:lnTo>
                    <a:pt x="0" y="133"/>
                  </a:lnTo>
                  <a:lnTo>
                    <a:pt x="0" y="0"/>
                  </a:lnTo>
                </a:path>
              </a:pathLst>
            </a:custGeom>
            <a:solidFill>
              <a:srgbClr val="FFFFFF"/>
            </a:solidFill>
            <a:ln w="12700" cap="rnd" cmpd="sng">
              <a:noFill/>
              <a:prstDash val="solid"/>
              <a:round/>
              <a:headEnd type="none" w="med" len="med"/>
              <a:tailEnd type="none" w="med" len="med"/>
            </a:ln>
          </p:spPr>
          <p:txBody>
            <a:bodyPr/>
            <a:lstStyle/>
            <a:p>
              <a:endParaRPr lang="en-US"/>
            </a:p>
          </p:txBody>
        </p:sp>
        <p:sp>
          <p:nvSpPr>
            <p:cNvPr id="12676" name="Freeform 386"/>
            <p:cNvSpPr>
              <a:spLocks/>
            </p:cNvSpPr>
            <p:nvPr/>
          </p:nvSpPr>
          <p:spPr bwMode="auto">
            <a:xfrm>
              <a:off x="4397" y="2804"/>
              <a:ext cx="46" cy="77"/>
            </a:xfrm>
            <a:custGeom>
              <a:avLst/>
              <a:gdLst>
                <a:gd name="T0" fmla="*/ 0 w 46"/>
                <a:gd name="T1" fmla="*/ 0 h 77"/>
                <a:gd name="T2" fmla="*/ 45 w 46"/>
                <a:gd name="T3" fmla="*/ 0 h 77"/>
                <a:gd name="T4" fmla="*/ 45 w 46"/>
                <a:gd name="T5" fmla="*/ 76 h 77"/>
                <a:gd name="T6" fmla="*/ 0 w 46"/>
                <a:gd name="T7" fmla="*/ 76 h 77"/>
                <a:gd name="T8" fmla="*/ 0 w 46"/>
                <a:gd name="T9" fmla="*/ 0 h 77"/>
                <a:gd name="T10" fmla="*/ 0 60000 65536"/>
                <a:gd name="T11" fmla="*/ 0 60000 65536"/>
                <a:gd name="T12" fmla="*/ 0 60000 65536"/>
                <a:gd name="T13" fmla="*/ 0 60000 65536"/>
                <a:gd name="T14" fmla="*/ 0 60000 65536"/>
                <a:gd name="T15" fmla="*/ 0 w 46"/>
                <a:gd name="T16" fmla="*/ 0 h 77"/>
                <a:gd name="T17" fmla="*/ 46 w 46"/>
                <a:gd name="T18" fmla="*/ 77 h 77"/>
              </a:gdLst>
              <a:ahLst/>
              <a:cxnLst>
                <a:cxn ang="T10">
                  <a:pos x="T0" y="T1"/>
                </a:cxn>
                <a:cxn ang="T11">
                  <a:pos x="T2" y="T3"/>
                </a:cxn>
                <a:cxn ang="T12">
                  <a:pos x="T4" y="T5"/>
                </a:cxn>
                <a:cxn ang="T13">
                  <a:pos x="T6" y="T7"/>
                </a:cxn>
                <a:cxn ang="T14">
                  <a:pos x="T8" y="T9"/>
                </a:cxn>
              </a:cxnLst>
              <a:rect l="T15" t="T16" r="T17" b="T18"/>
              <a:pathLst>
                <a:path w="46" h="77">
                  <a:moveTo>
                    <a:pt x="0" y="0"/>
                  </a:moveTo>
                  <a:lnTo>
                    <a:pt x="45" y="0"/>
                  </a:lnTo>
                  <a:lnTo>
                    <a:pt x="45" y="76"/>
                  </a:lnTo>
                  <a:lnTo>
                    <a:pt x="0" y="76"/>
                  </a:lnTo>
                  <a:lnTo>
                    <a:pt x="0" y="0"/>
                  </a:lnTo>
                </a:path>
              </a:pathLst>
            </a:custGeom>
            <a:solidFill>
              <a:srgbClr val="FFFFFF"/>
            </a:solidFill>
            <a:ln w="12700" cap="rnd" cmpd="sng">
              <a:noFill/>
              <a:prstDash val="solid"/>
              <a:round/>
              <a:headEnd type="none" w="med" len="med"/>
              <a:tailEnd type="none" w="med" len="med"/>
            </a:ln>
          </p:spPr>
          <p:txBody>
            <a:bodyPr/>
            <a:lstStyle/>
            <a:p>
              <a:endParaRPr lang="en-US"/>
            </a:p>
          </p:txBody>
        </p:sp>
        <p:sp>
          <p:nvSpPr>
            <p:cNvPr id="12677" name="Freeform 387"/>
            <p:cNvSpPr>
              <a:spLocks/>
            </p:cNvSpPr>
            <p:nvPr/>
          </p:nvSpPr>
          <p:spPr bwMode="auto">
            <a:xfrm>
              <a:off x="4178" y="2747"/>
              <a:ext cx="52" cy="135"/>
            </a:xfrm>
            <a:custGeom>
              <a:avLst/>
              <a:gdLst>
                <a:gd name="T0" fmla="*/ 0 w 52"/>
                <a:gd name="T1" fmla="*/ 0 h 135"/>
                <a:gd name="T2" fmla="*/ 51 w 52"/>
                <a:gd name="T3" fmla="*/ 0 h 135"/>
                <a:gd name="T4" fmla="*/ 51 w 52"/>
                <a:gd name="T5" fmla="*/ 134 h 135"/>
                <a:gd name="T6" fmla="*/ 0 w 52"/>
                <a:gd name="T7" fmla="*/ 134 h 135"/>
                <a:gd name="T8" fmla="*/ 0 w 52"/>
                <a:gd name="T9" fmla="*/ 0 h 135"/>
                <a:gd name="T10" fmla="*/ 0 60000 65536"/>
                <a:gd name="T11" fmla="*/ 0 60000 65536"/>
                <a:gd name="T12" fmla="*/ 0 60000 65536"/>
                <a:gd name="T13" fmla="*/ 0 60000 65536"/>
                <a:gd name="T14" fmla="*/ 0 60000 65536"/>
                <a:gd name="T15" fmla="*/ 0 w 52"/>
                <a:gd name="T16" fmla="*/ 0 h 135"/>
                <a:gd name="T17" fmla="*/ 52 w 52"/>
                <a:gd name="T18" fmla="*/ 135 h 135"/>
              </a:gdLst>
              <a:ahLst/>
              <a:cxnLst>
                <a:cxn ang="T10">
                  <a:pos x="T0" y="T1"/>
                </a:cxn>
                <a:cxn ang="T11">
                  <a:pos x="T2" y="T3"/>
                </a:cxn>
                <a:cxn ang="T12">
                  <a:pos x="T4" y="T5"/>
                </a:cxn>
                <a:cxn ang="T13">
                  <a:pos x="T6" y="T7"/>
                </a:cxn>
                <a:cxn ang="T14">
                  <a:pos x="T8" y="T9"/>
                </a:cxn>
              </a:cxnLst>
              <a:rect l="T15" t="T16" r="T17" b="T18"/>
              <a:pathLst>
                <a:path w="52" h="135">
                  <a:moveTo>
                    <a:pt x="0" y="0"/>
                  </a:moveTo>
                  <a:lnTo>
                    <a:pt x="51" y="0"/>
                  </a:lnTo>
                  <a:lnTo>
                    <a:pt x="51" y="134"/>
                  </a:lnTo>
                  <a:lnTo>
                    <a:pt x="0" y="134"/>
                  </a:lnTo>
                  <a:lnTo>
                    <a:pt x="0" y="0"/>
                  </a:lnTo>
                </a:path>
              </a:pathLst>
            </a:custGeom>
            <a:noFill/>
            <a:ln w="12700" cap="rnd" cmpd="sng">
              <a:solidFill>
                <a:srgbClr val="000000"/>
              </a:solidFill>
              <a:prstDash val="solid"/>
              <a:round/>
              <a:headEnd type="none" w="med" len="med"/>
              <a:tailEnd type="none" w="med" len="med"/>
            </a:ln>
          </p:spPr>
          <p:txBody>
            <a:bodyPr/>
            <a:lstStyle/>
            <a:p>
              <a:endParaRPr lang="en-US"/>
            </a:p>
          </p:txBody>
        </p:sp>
        <p:sp>
          <p:nvSpPr>
            <p:cNvPr id="12678" name="Freeform 388"/>
            <p:cNvSpPr>
              <a:spLocks/>
            </p:cNvSpPr>
            <p:nvPr/>
          </p:nvSpPr>
          <p:spPr bwMode="auto">
            <a:xfrm>
              <a:off x="4394" y="2804"/>
              <a:ext cx="49" cy="78"/>
            </a:xfrm>
            <a:custGeom>
              <a:avLst/>
              <a:gdLst>
                <a:gd name="T0" fmla="*/ 0 w 49"/>
                <a:gd name="T1" fmla="*/ 0 h 78"/>
                <a:gd name="T2" fmla="*/ 48 w 49"/>
                <a:gd name="T3" fmla="*/ 0 h 78"/>
                <a:gd name="T4" fmla="*/ 48 w 49"/>
                <a:gd name="T5" fmla="*/ 77 h 78"/>
                <a:gd name="T6" fmla="*/ 0 w 49"/>
                <a:gd name="T7" fmla="*/ 77 h 78"/>
                <a:gd name="T8" fmla="*/ 0 w 49"/>
                <a:gd name="T9" fmla="*/ 0 h 78"/>
                <a:gd name="T10" fmla="*/ 0 60000 65536"/>
                <a:gd name="T11" fmla="*/ 0 60000 65536"/>
                <a:gd name="T12" fmla="*/ 0 60000 65536"/>
                <a:gd name="T13" fmla="*/ 0 60000 65536"/>
                <a:gd name="T14" fmla="*/ 0 60000 65536"/>
                <a:gd name="T15" fmla="*/ 0 w 49"/>
                <a:gd name="T16" fmla="*/ 0 h 78"/>
                <a:gd name="T17" fmla="*/ 49 w 49"/>
                <a:gd name="T18" fmla="*/ 78 h 78"/>
              </a:gdLst>
              <a:ahLst/>
              <a:cxnLst>
                <a:cxn ang="T10">
                  <a:pos x="T0" y="T1"/>
                </a:cxn>
                <a:cxn ang="T11">
                  <a:pos x="T2" y="T3"/>
                </a:cxn>
                <a:cxn ang="T12">
                  <a:pos x="T4" y="T5"/>
                </a:cxn>
                <a:cxn ang="T13">
                  <a:pos x="T6" y="T7"/>
                </a:cxn>
                <a:cxn ang="T14">
                  <a:pos x="T8" y="T9"/>
                </a:cxn>
              </a:cxnLst>
              <a:rect l="T15" t="T16" r="T17" b="T18"/>
              <a:pathLst>
                <a:path w="49" h="78">
                  <a:moveTo>
                    <a:pt x="0" y="0"/>
                  </a:moveTo>
                  <a:lnTo>
                    <a:pt x="48" y="0"/>
                  </a:lnTo>
                  <a:lnTo>
                    <a:pt x="48" y="77"/>
                  </a:lnTo>
                  <a:lnTo>
                    <a:pt x="0" y="77"/>
                  </a:lnTo>
                  <a:lnTo>
                    <a:pt x="0" y="0"/>
                  </a:lnTo>
                </a:path>
              </a:pathLst>
            </a:custGeom>
            <a:noFill/>
            <a:ln w="12700" cap="rnd" cmpd="sng">
              <a:solidFill>
                <a:srgbClr val="000000"/>
              </a:solidFill>
              <a:prstDash val="solid"/>
              <a:round/>
              <a:headEnd type="none" w="med" len="med"/>
              <a:tailEnd type="none" w="med" len="med"/>
            </a:ln>
          </p:spPr>
          <p:txBody>
            <a:bodyPr/>
            <a:lstStyle/>
            <a:p>
              <a:endParaRPr lang="en-US"/>
            </a:p>
          </p:txBody>
        </p:sp>
        <p:sp>
          <p:nvSpPr>
            <p:cNvPr id="12679" name="Freeform 389"/>
            <p:cNvSpPr>
              <a:spLocks/>
            </p:cNvSpPr>
            <p:nvPr/>
          </p:nvSpPr>
          <p:spPr bwMode="auto">
            <a:xfrm>
              <a:off x="4173" y="2590"/>
              <a:ext cx="57" cy="117"/>
            </a:xfrm>
            <a:custGeom>
              <a:avLst/>
              <a:gdLst>
                <a:gd name="T0" fmla="*/ 0 w 57"/>
                <a:gd name="T1" fmla="*/ 0 h 117"/>
                <a:gd name="T2" fmla="*/ 56 w 57"/>
                <a:gd name="T3" fmla="*/ 0 h 117"/>
                <a:gd name="T4" fmla="*/ 56 w 57"/>
                <a:gd name="T5" fmla="*/ 116 h 117"/>
                <a:gd name="T6" fmla="*/ 0 w 57"/>
                <a:gd name="T7" fmla="*/ 116 h 117"/>
                <a:gd name="T8" fmla="*/ 0 w 57"/>
                <a:gd name="T9" fmla="*/ 0 h 117"/>
                <a:gd name="T10" fmla="*/ 0 60000 65536"/>
                <a:gd name="T11" fmla="*/ 0 60000 65536"/>
                <a:gd name="T12" fmla="*/ 0 60000 65536"/>
                <a:gd name="T13" fmla="*/ 0 60000 65536"/>
                <a:gd name="T14" fmla="*/ 0 60000 65536"/>
                <a:gd name="T15" fmla="*/ 0 w 57"/>
                <a:gd name="T16" fmla="*/ 0 h 117"/>
                <a:gd name="T17" fmla="*/ 57 w 57"/>
                <a:gd name="T18" fmla="*/ 117 h 117"/>
              </a:gdLst>
              <a:ahLst/>
              <a:cxnLst>
                <a:cxn ang="T10">
                  <a:pos x="T0" y="T1"/>
                </a:cxn>
                <a:cxn ang="T11">
                  <a:pos x="T2" y="T3"/>
                </a:cxn>
                <a:cxn ang="T12">
                  <a:pos x="T4" y="T5"/>
                </a:cxn>
                <a:cxn ang="T13">
                  <a:pos x="T6" y="T7"/>
                </a:cxn>
                <a:cxn ang="T14">
                  <a:pos x="T8" y="T9"/>
                </a:cxn>
              </a:cxnLst>
              <a:rect l="T15" t="T16" r="T17" b="T18"/>
              <a:pathLst>
                <a:path w="57" h="117">
                  <a:moveTo>
                    <a:pt x="0" y="0"/>
                  </a:moveTo>
                  <a:lnTo>
                    <a:pt x="56" y="0"/>
                  </a:lnTo>
                  <a:lnTo>
                    <a:pt x="56" y="116"/>
                  </a:lnTo>
                  <a:lnTo>
                    <a:pt x="0" y="116"/>
                  </a:lnTo>
                  <a:lnTo>
                    <a:pt x="0" y="0"/>
                  </a:lnTo>
                </a:path>
              </a:pathLst>
            </a:custGeom>
            <a:solidFill>
              <a:srgbClr val="FFFFFF"/>
            </a:solidFill>
            <a:ln w="12700" cap="rnd" cmpd="sng">
              <a:noFill/>
              <a:prstDash val="solid"/>
              <a:round/>
              <a:headEnd type="none" w="med" len="med"/>
              <a:tailEnd type="none" w="med" len="med"/>
            </a:ln>
          </p:spPr>
          <p:txBody>
            <a:bodyPr/>
            <a:lstStyle/>
            <a:p>
              <a:endParaRPr lang="en-US"/>
            </a:p>
          </p:txBody>
        </p:sp>
        <p:sp>
          <p:nvSpPr>
            <p:cNvPr id="12680" name="Freeform 390"/>
            <p:cNvSpPr>
              <a:spLocks/>
            </p:cNvSpPr>
            <p:nvPr/>
          </p:nvSpPr>
          <p:spPr bwMode="auto">
            <a:xfrm>
              <a:off x="4398" y="2590"/>
              <a:ext cx="45" cy="175"/>
            </a:xfrm>
            <a:custGeom>
              <a:avLst/>
              <a:gdLst>
                <a:gd name="T0" fmla="*/ 0 w 45"/>
                <a:gd name="T1" fmla="*/ 0 h 175"/>
                <a:gd name="T2" fmla="*/ 44 w 45"/>
                <a:gd name="T3" fmla="*/ 0 h 175"/>
                <a:gd name="T4" fmla="*/ 44 w 45"/>
                <a:gd name="T5" fmla="*/ 174 h 175"/>
                <a:gd name="T6" fmla="*/ 0 w 45"/>
                <a:gd name="T7" fmla="*/ 174 h 175"/>
                <a:gd name="T8" fmla="*/ 0 w 45"/>
                <a:gd name="T9" fmla="*/ 0 h 175"/>
                <a:gd name="T10" fmla="*/ 0 60000 65536"/>
                <a:gd name="T11" fmla="*/ 0 60000 65536"/>
                <a:gd name="T12" fmla="*/ 0 60000 65536"/>
                <a:gd name="T13" fmla="*/ 0 60000 65536"/>
                <a:gd name="T14" fmla="*/ 0 60000 65536"/>
                <a:gd name="T15" fmla="*/ 0 w 45"/>
                <a:gd name="T16" fmla="*/ 0 h 175"/>
                <a:gd name="T17" fmla="*/ 45 w 45"/>
                <a:gd name="T18" fmla="*/ 175 h 175"/>
              </a:gdLst>
              <a:ahLst/>
              <a:cxnLst>
                <a:cxn ang="T10">
                  <a:pos x="T0" y="T1"/>
                </a:cxn>
                <a:cxn ang="T11">
                  <a:pos x="T2" y="T3"/>
                </a:cxn>
                <a:cxn ang="T12">
                  <a:pos x="T4" y="T5"/>
                </a:cxn>
                <a:cxn ang="T13">
                  <a:pos x="T6" y="T7"/>
                </a:cxn>
                <a:cxn ang="T14">
                  <a:pos x="T8" y="T9"/>
                </a:cxn>
              </a:cxnLst>
              <a:rect l="T15" t="T16" r="T17" b="T18"/>
              <a:pathLst>
                <a:path w="45" h="175">
                  <a:moveTo>
                    <a:pt x="0" y="0"/>
                  </a:moveTo>
                  <a:lnTo>
                    <a:pt x="44" y="0"/>
                  </a:lnTo>
                  <a:lnTo>
                    <a:pt x="44" y="174"/>
                  </a:lnTo>
                  <a:lnTo>
                    <a:pt x="0" y="174"/>
                  </a:lnTo>
                  <a:lnTo>
                    <a:pt x="0" y="0"/>
                  </a:lnTo>
                </a:path>
              </a:pathLst>
            </a:custGeom>
            <a:solidFill>
              <a:srgbClr val="FFFFFF"/>
            </a:solidFill>
            <a:ln w="12700" cap="rnd" cmpd="sng">
              <a:noFill/>
              <a:prstDash val="solid"/>
              <a:round/>
              <a:headEnd type="none" w="med" len="med"/>
              <a:tailEnd type="none" w="med" len="med"/>
            </a:ln>
          </p:spPr>
          <p:txBody>
            <a:bodyPr/>
            <a:lstStyle/>
            <a:p>
              <a:endParaRPr lang="en-US"/>
            </a:p>
          </p:txBody>
        </p:sp>
        <p:sp>
          <p:nvSpPr>
            <p:cNvPr id="12681" name="Freeform 391"/>
            <p:cNvSpPr>
              <a:spLocks/>
            </p:cNvSpPr>
            <p:nvPr/>
          </p:nvSpPr>
          <p:spPr bwMode="auto">
            <a:xfrm>
              <a:off x="4172" y="2590"/>
              <a:ext cx="58" cy="118"/>
            </a:xfrm>
            <a:custGeom>
              <a:avLst/>
              <a:gdLst>
                <a:gd name="T0" fmla="*/ 0 w 58"/>
                <a:gd name="T1" fmla="*/ 0 h 118"/>
                <a:gd name="T2" fmla="*/ 57 w 58"/>
                <a:gd name="T3" fmla="*/ 0 h 118"/>
                <a:gd name="T4" fmla="*/ 57 w 58"/>
                <a:gd name="T5" fmla="*/ 117 h 118"/>
                <a:gd name="T6" fmla="*/ 0 w 58"/>
                <a:gd name="T7" fmla="*/ 117 h 118"/>
                <a:gd name="T8" fmla="*/ 0 w 58"/>
                <a:gd name="T9" fmla="*/ 0 h 118"/>
                <a:gd name="T10" fmla="*/ 0 60000 65536"/>
                <a:gd name="T11" fmla="*/ 0 60000 65536"/>
                <a:gd name="T12" fmla="*/ 0 60000 65536"/>
                <a:gd name="T13" fmla="*/ 0 60000 65536"/>
                <a:gd name="T14" fmla="*/ 0 60000 65536"/>
                <a:gd name="T15" fmla="*/ 0 w 58"/>
                <a:gd name="T16" fmla="*/ 0 h 118"/>
                <a:gd name="T17" fmla="*/ 58 w 58"/>
                <a:gd name="T18" fmla="*/ 118 h 118"/>
              </a:gdLst>
              <a:ahLst/>
              <a:cxnLst>
                <a:cxn ang="T10">
                  <a:pos x="T0" y="T1"/>
                </a:cxn>
                <a:cxn ang="T11">
                  <a:pos x="T2" y="T3"/>
                </a:cxn>
                <a:cxn ang="T12">
                  <a:pos x="T4" y="T5"/>
                </a:cxn>
                <a:cxn ang="T13">
                  <a:pos x="T6" y="T7"/>
                </a:cxn>
                <a:cxn ang="T14">
                  <a:pos x="T8" y="T9"/>
                </a:cxn>
              </a:cxnLst>
              <a:rect l="T15" t="T16" r="T17" b="T18"/>
              <a:pathLst>
                <a:path w="58" h="118">
                  <a:moveTo>
                    <a:pt x="0" y="0"/>
                  </a:moveTo>
                  <a:lnTo>
                    <a:pt x="57" y="0"/>
                  </a:lnTo>
                  <a:lnTo>
                    <a:pt x="57" y="117"/>
                  </a:lnTo>
                  <a:lnTo>
                    <a:pt x="0" y="117"/>
                  </a:lnTo>
                  <a:lnTo>
                    <a:pt x="0" y="0"/>
                  </a:lnTo>
                </a:path>
              </a:pathLst>
            </a:custGeom>
            <a:noFill/>
            <a:ln w="12700" cap="rnd" cmpd="sng">
              <a:solidFill>
                <a:srgbClr val="000000"/>
              </a:solidFill>
              <a:prstDash val="solid"/>
              <a:round/>
              <a:headEnd type="none" w="med" len="med"/>
              <a:tailEnd type="none" w="med" len="med"/>
            </a:ln>
          </p:spPr>
          <p:txBody>
            <a:bodyPr/>
            <a:lstStyle/>
            <a:p>
              <a:endParaRPr lang="en-US"/>
            </a:p>
          </p:txBody>
        </p:sp>
        <p:sp>
          <p:nvSpPr>
            <p:cNvPr id="12682" name="Freeform 392"/>
            <p:cNvSpPr>
              <a:spLocks/>
            </p:cNvSpPr>
            <p:nvPr/>
          </p:nvSpPr>
          <p:spPr bwMode="auto">
            <a:xfrm>
              <a:off x="4394" y="2590"/>
              <a:ext cx="49" cy="178"/>
            </a:xfrm>
            <a:custGeom>
              <a:avLst/>
              <a:gdLst>
                <a:gd name="T0" fmla="*/ 0 w 49"/>
                <a:gd name="T1" fmla="*/ 0 h 178"/>
                <a:gd name="T2" fmla="*/ 48 w 49"/>
                <a:gd name="T3" fmla="*/ 0 h 178"/>
                <a:gd name="T4" fmla="*/ 48 w 49"/>
                <a:gd name="T5" fmla="*/ 177 h 178"/>
                <a:gd name="T6" fmla="*/ 0 w 49"/>
                <a:gd name="T7" fmla="*/ 177 h 178"/>
                <a:gd name="T8" fmla="*/ 0 w 49"/>
                <a:gd name="T9" fmla="*/ 0 h 178"/>
                <a:gd name="T10" fmla="*/ 0 60000 65536"/>
                <a:gd name="T11" fmla="*/ 0 60000 65536"/>
                <a:gd name="T12" fmla="*/ 0 60000 65536"/>
                <a:gd name="T13" fmla="*/ 0 60000 65536"/>
                <a:gd name="T14" fmla="*/ 0 60000 65536"/>
                <a:gd name="T15" fmla="*/ 0 w 49"/>
                <a:gd name="T16" fmla="*/ 0 h 178"/>
                <a:gd name="T17" fmla="*/ 49 w 49"/>
                <a:gd name="T18" fmla="*/ 178 h 178"/>
              </a:gdLst>
              <a:ahLst/>
              <a:cxnLst>
                <a:cxn ang="T10">
                  <a:pos x="T0" y="T1"/>
                </a:cxn>
                <a:cxn ang="T11">
                  <a:pos x="T2" y="T3"/>
                </a:cxn>
                <a:cxn ang="T12">
                  <a:pos x="T4" y="T5"/>
                </a:cxn>
                <a:cxn ang="T13">
                  <a:pos x="T6" y="T7"/>
                </a:cxn>
                <a:cxn ang="T14">
                  <a:pos x="T8" y="T9"/>
                </a:cxn>
              </a:cxnLst>
              <a:rect l="T15" t="T16" r="T17" b="T18"/>
              <a:pathLst>
                <a:path w="49" h="178">
                  <a:moveTo>
                    <a:pt x="0" y="0"/>
                  </a:moveTo>
                  <a:lnTo>
                    <a:pt x="48" y="0"/>
                  </a:lnTo>
                  <a:lnTo>
                    <a:pt x="48" y="177"/>
                  </a:lnTo>
                  <a:lnTo>
                    <a:pt x="0" y="177"/>
                  </a:lnTo>
                  <a:lnTo>
                    <a:pt x="0" y="0"/>
                  </a:lnTo>
                </a:path>
              </a:pathLst>
            </a:custGeom>
            <a:noFill/>
            <a:ln w="12700" cap="rnd" cmpd="sng">
              <a:solidFill>
                <a:srgbClr val="000000"/>
              </a:solidFill>
              <a:prstDash val="solid"/>
              <a:round/>
              <a:headEnd type="none" w="med" len="med"/>
              <a:tailEnd type="none" w="med" len="med"/>
            </a:ln>
          </p:spPr>
          <p:txBody>
            <a:bodyPr/>
            <a:lstStyle/>
            <a:p>
              <a:endParaRPr lang="en-US"/>
            </a:p>
          </p:txBody>
        </p:sp>
        <p:sp>
          <p:nvSpPr>
            <p:cNvPr id="12683" name="Freeform 393"/>
            <p:cNvSpPr>
              <a:spLocks/>
            </p:cNvSpPr>
            <p:nvPr/>
          </p:nvSpPr>
          <p:spPr bwMode="auto">
            <a:xfrm>
              <a:off x="4557" y="3132"/>
              <a:ext cx="41" cy="41"/>
            </a:xfrm>
            <a:custGeom>
              <a:avLst/>
              <a:gdLst>
                <a:gd name="T0" fmla="*/ 0 w 41"/>
                <a:gd name="T1" fmla="*/ 40 h 41"/>
                <a:gd name="T2" fmla="*/ 3 w 41"/>
                <a:gd name="T3" fmla="*/ 40 h 41"/>
                <a:gd name="T4" fmla="*/ 6 w 41"/>
                <a:gd name="T5" fmla="*/ 40 h 41"/>
                <a:gd name="T6" fmla="*/ 9 w 41"/>
                <a:gd name="T7" fmla="*/ 40 h 41"/>
                <a:gd name="T8" fmla="*/ 11 w 41"/>
                <a:gd name="T9" fmla="*/ 40 h 41"/>
                <a:gd name="T10" fmla="*/ 14 w 41"/>
                <a:gd name="T11" fmla="*/ 40 h 41"/>
                <a:gd name="T12" fmla="*/ 17 w 41"/>
                <a:gd name="T13" fmla="*/ 40 h 41"/>
                <a:gd name="T14" fmla="*/ 20 w 41"/>
                <a:gd name="T15" fmla="*/ 40 h 41"/>
                <a:gd name="T16" fmla="*/ 20 w 41"/>
                <a:gd name="T17" fmla="*/ 37 h 41"/>
                <a:gd name="T18" fmla="*/ 23 w 41"/>
                <a:gd name="T19" fmla="*/ 37 h 41"/>
                <a:gd name="T20" fmla="*/ 26 w 41"/>
                <a:gd name="T21" fmla="*/ 37 h 41"/>
                <a:gd name="T22" fmla="*/ 28 w 41"/>
                <a:gd name="T23" fmla="*/ 35 h 41"/>
                <a:gd name="T24" fmla="*/ 31 w 41"/>
                <a:gd name="T25" fmla="*/ 35 h 41"/>
                <a:gd name="T26" fmla="*/ 31 w 41"/>
                <a:gd name="T27" fmla="*/ 31 h 41"/>
                <a:gd name="T28" fmla="*/ 34 w 41"/>
                <a:gd name="T29" fmla="*/ 31 h 41"/>
                <a:gd name="T30" fmla="*/ 34 w 41"/>
                <a:gd name="T31" fmla="*/ 29 h 41"/>
                <a:gd name="T32" fmla="*/ 37 w 41"/>
                <a:gd name="T33" fmla="*/ 29 h 41"/>
                <a:gd name="T34" fmla="*/ 37 w 41"/>
                <a:gd name="T35" fmla="*/ 26 h 41"/>
                <a:gd name="T36" fmla="*/ 40 w 41"/>
                <a:gd name="T37" fmla="*/ 23 h 41"/>
                <a:gd name="T38" fmla="*/ 40 w 41"/>
                <a:gd name="T39" fmla="*/ 20 h 41"/>
                <a:gd name="T40" fmla="*/ 40 w 41"/>
                <a:gd name="T41" fmla="*/ 17 h 41"/>
                <a:gd name="T42" fmla="*/ 37 w 41"/>
                <a:gd name="T43" fmla="*/ 17 h 41"/>
                <a:gd name="T44" fmla="*/ 37 w 41"/>
                <a:gd name="T45" fmla="*/ 14 h 41"/>
                <a:gd name="T46" fmla="*/ 37 w 41"/>
                <a:gd name="T47" fmla="*/ 11 h 41"/>
                <a:gd name="T48" fmla="*/ 34 w 41"/>
                <a:gd name="T49" fmla="*/ 11 h 41"/>
                <a:gd name="T50" fmla="*/ 34 w 41"/>
                <a:gd name="T51" fmla="*/ 9 h 41"/>
                <a:gd name="T52" fmla="*/ 31 w 41"/>
                <a:gd name="T53" fmla="*/ 9 h 41"/>
                <a:gd name="T54" fmla="*/ 31 w 41"/>
                <a:gd name="T55" fmla="*/ 6 h 41"/>
                <a:gd name="T56" fmla="*/ 28 w 41"/>
                <a:gd name="T57" fmla="*/ 6 h 41"/>
                <a:gd name="T58" fmla="*/ 26 w 41"/>
                <a:gd name="T59" fmla="*/ 6 h 41"/>
                <a:gd name="T60" fmla="*/ 23 w 41"/>
                <a:gd name="T61" fmla="*/ 3 h 41"/>
                <a:gd name="T62" fmla="*/ 20 w 41"/>
                <a:gd name="T63" fmla="*/ 3 h 41"/>
                <a:gd name="T64" fmla="*/ 17 w 41"/>
                <a:gd name="T65" fmla="*/ 0 h 41"/>
                <a:gd name="T66" fmla="*/ 14 w 41"/>
                <a:gd name="T67" fmla="*/ 0 h 41"/>
                <a:gd name="T68" fmla="*/ 11 w 41"/>
                <a:gd name="T69" fmla="*/ 0 h 41"/>
                <a:gd name="T70" fmla="*/ 9 w 41"/>
                <a:gd name="T71" fmla="*/ 0 h 41"/>
                <a:gd name="T72" fmla="*/ 6 w 41"/>
                <a:gd name="T73" fmla="*/ 0 h 41"/>
                <a:gd name="T74" fmla="*/ 3 w 41"/>
                <a:gd name="T75" fmla="*/ 0 h 4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41"/>
                <a:gd name="T115" fmla="*/ 0 h 41"/>
                <a:gd name="T116" fmla="*/ 41 w 41"/>
                <a:gd name="T117" fmla="*/ 41 h 41"/>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41" h="41">
                  <a:moveTo>
                    <a:pt x="0" y="40"/>
                  </a:moveTo>
                  <a:lnTo>
                    <a:pt x="3" y="40"/>
                  </a:lnTo>
                  <a:lnTo>
                    <a:pt x="6" y="40"/>
                  </a:lnTo>
                  <a:lnTo>
                    <a:pt x="9" y="40"/>
                  </a:lnTo>
                  <a:lnTo>
                    <a:pt x="11" y="40"/>
                  </a:lnTo>
                  <a:lnTo>
                    <a:pt x="14" y="40"/>
                  </a:lnTo>
                  <a:lnTo>
                    <a:pt x="17" y="40"/>
                  </a:lnTo>
                  <a:lnTo>
                    <a:pt x="20" y="40"/>
                  </a:lnTo>
                  <a:lnTo>
                    <a:pt x="20" y="37"/>
                  </a:lnTo>
                  <a:lnTo>
                    <a:pt x="23" y="37"/>
                  </a:lnTo>
                  <a:lnTo>
                    <a:pt x="26" y="37"/>
                  </a:lnTo>
                  <a:lnTo>
                    <a:pt x="28" y="35"/>
                  </a:lnTo>
                  <a:lnTo>
                    <a:pt x="31" y="35"/>
                  </a:lnTo>
                  <a:lnTo>
                    <a:pt x="31" y="31"/>
                  </a:lnTo>
                  <a:lnTo>
                    <a:pt x="34" y="31"/>
                  </a:lnTo>
                  <a:lnTo>
                    <a:pt x="34" y="29"/>
                  </a:lnTo>
                  <a:lnTo>
                    <a:pt x="37" y="29"/>
                  </a:lnTo>
                  <a:lnTo>
                    <a:pt x="37" y="26"/>
                  </a:lnTo>
                  <a:lnTo>
                    <a:pt x="40" y="23"/>
                  </a:lnTo>
                  <a:lnTo>
                    <a:pt x="40" y="20"/>
                  </a:lnTo>
                  <a:lnTo>
                    <a:pt x="40" y="17"/>
                  </a:lnTo>
                  <a:lnTo>
                    <a:pt x="37" y="17"/>
                  </a:lnTo>
                  <a:lnTo>
                    <a:pt x="37" y="14"/>
                  </a:lnTo>
                  <a:lnTo>
                    <a:pt x="37" y="11"/>
                  </a:lnTo>
                  <a:lnTo>
                    <a:pt x="34" y="11"/>
                  </a:lnTo>
                  <a:lnTo>
                    <a:pt x="34" y="9"/>
                  </a:lnTo>
                  <a:lnTo>
                    <a:pt x="31" y="9"/>
                  </a:lnTo>
                  <a:lnTo>
                    <a:pt x="31" y="6"/>
                  </a:lnTo>
                  <a:lnTo>
                    <a:pt x="28" y="6"/>
                  </a:lnTo>
                  <a:lnTo>
                    <a:pt x="26" y="6"/>
                  </a:lnTo>
                  <a:lnTo>
                    <a:pt x="23" y="3"/>
                  </a:lnTo>
                  <a:lnTo>
                    <a:pt x="20" y="3"/>
                  </a:lnTo>
                  <a:lnTo>
                    <a:pt x="17" y="0"/>
                  </a:lnTo>
                  <a:lnTo>
                    <a:pt x="14" y="0"/>
                  </a:lnTo>
                  <a:lnTo>
                    <a:pt x="11" y="0"/>
                  </a:lnTo>
                  <a:lnTo>
                    <a:pt x="9" y="0"/>
                  </a:lnTo>
                  <a:lnTo>
                    <a:pt x="6" y="0"/>
                  </a:lnTo>
                  <a:lnTo>
                    <a:pt x="3" y="0"/>
                  </a:lnTo>
                </a:path>
              </a:pathLst>
            </a:custGeom>
            <a:noFill/>
            <a:ln w="12700" cap="rnd" cmpd="sng">
              <a:solidFill>
                <a:srgbClr val="000000"/>
              </a:solidFill>
              <a:prstDash val="solid"/>
              <a:round/>
              <a:headEnd type="none" w="med" len="med"/>
              <a:tailEnd type="none" w="med" len="med"/>
            </a:ln>
          </p:spPr>
          <p:txBody>
            <a:bodyPr/>
            <a:lstStyle/>
            <a:p>
              <a:endParaRPr lang="en-US"/>
            </a:p>
          </p:txBody>
        </p:sp>
        <p:sp>
          <p:nvSpPr>
            <p:cNvPr id="12684" name="Line 394"/>
            <p:cNvSpPr>
              <a:spLocks noChangeShapeType="1"/>
            </p:cNvSpPr>
            <p:nvPr/>
          </p:nvSpPr>
          <p:spPr bwMode="auto">
            <a:xfrm flipV="1">
              <a:off x="4292" y="3044"/>
              <a:ext cx="0" cy="92"/>
            </a:xfrm>
            <a:prstGeom prst="line">
              <a:avLst/>
            </a:prstGeom>
            <a:noFill/>
            <a:ln w="12700">
              <a:solidFill>
                <a:srgbClr val="000000"/>
              </a:solidFill>
              <a:round/>
              <a:headEnd/>
              <a:tailEnd/>
            </a:ln>
          </p:spPr>
          <p:txBody>
            <a:bodyPr wrap="none" anchor="ctr"/>
            <a:lstStyle/>
            <a:p>
              <a:endParaRPr lang="en-US"/>
            </a:p>
          </p:txBody>
        </p:sp>
        <p:sp>
          <p:nvSpPr>
            <p:cNvPr id="12685" name="Line 395"/>
            <p:cNvSpPr>
              <a:spLocks noChangeShapeType="1"/>
            </p:cNvSpPr>
            <p:nvPr/>
          </p:nvSpPr>
          <p:spPr bwMode="auto">
            <a:xfrm flipV="1">
              <a:off x="4329" y="3043"/>
              <a:ext cx="0" cy="64"/>
            </a:xfrm>
            <a:prstGeom prst="line">
              <a:avLst/>
            </a:prstGeom>
            <a:noFill/>
            <a:ln w="12700">
              <a:solidFill>
                <a:srgbClr val="000000"/>
              </a:solidFill>
              <a:round/>
              <a:headEnd/>
              <a:tailEnd/>
            </a:ln>
          </p:spPr>
          <p:txBody>
            <a:bodyPr wrap="none" anchor="ctr"/>
            <a:lstStyle/>
            <a:p>
              <a:endParaRPr lang="en-US"/>
            </a:p>
          </p:txBody>
        </p:sp>
        <p:sp>
          <p:nvSpPr>
            <p:cNvPr id="12686" name="Line 396"/>
            <p:cNvSpPr>
              <a:spLocks noChangeShapeType="1"/>
            </p:cNvSpPr>
            <p:nvPr/>
          </p:nvSpPr>
          <p:spPr bwMode="auto">
            <a:xfrm>
              <a:off x="4318" y="3172"/>
              <a:ext cx="235" cy="0"/>
            </a:xfrm>
            <a:prstGeom prst="line">
              <a:avLst/>
            </a:prstGeom>
            <a:noFill/>
            <a:ln w="12700">
              <a:solidFill>
                <a:srgbClr val="000000"/>
              </a:solidFill>
              <a:round/>
              <a:headEnd/>
              <a:tailEnd/>
            </a:ln>
          </p:spPr>
          <p:txBody>
            <a:bodyPr wrap="none" anchor="ctr"/>
            <a:lstStyle/>
            <a:p>
              <a:endParaRPr lang="en-US"/>
            </a:p>
          </p:txBody>
        </p:sp>
        <p:sp>
          <p:nvSpPr>
            <p:cNvPr id="12687" name="Line 397"/>
            <p:cNvSpPr>
              <a:spLocks noChangeShapeType="1"/>
            </p:cNvSpPr>
            <p:nvPr/>
          </p:nvSpPr>
          <p:spPr bwMode="auto">
            <a:xfrm>
              <a:off x="4346" y="3132"/>
              <a:ext cx="220" cy="0"/>
            </a:xfrm>
            <a:prstGeom prst="line">
              <a:avLst/>
            </a:prstGeom>
            <a:noFill/>
            <a:ln w="12700">
              <a:solidFill>
                <a:srgbClr val="000000"/>
              </a:solidFill>
              <a:round/>
              <a:headEnd/>
              <a:tailEnd/>
            </a:ln>
          </p:spPr>
          <p:txBody>
            <a:bodyPr wrap="none" anchor="ctr"/>
            <a:lstStyle/>
            <a:p>
              <a:endParaRPr lang="en-US"/>
            </a:p>
          </p:txBody>
        </p:sp>
        <p:sp>
          <p:nvSpPr>
            <p:cNvPr id="12688" name="Freeform 398"/>
            <p:cNvSpPr>
              <a:spLocks/>
            </p:cNvSpPr>
            <p:nvPr/>
          </p:nvSpPr>
          <p:spPr bwMode="auto">
            <a:xfrm>
              <a:off x="4292" y="3135"/>
              <a:ext cx="23" cy="38"/>
            </a:xfrm>
            <a:custGeom>
              <a:avLst/>
              <a:gdLst>
                <a:gd name="T0" fmla="*/ 0 w 23"/>
                <a:gd name="T1" fmla="*/ 0 h 38"/>
                <a:gd name="T2" fmla="*/ 0 w 23"/>
                <a:gd name="T3" fmla="*/ 3 h 38"/>
                <a:gd name="T4" fmla="*/ 0 w 23"/>
                <a:gd name="T5" fmla="*/ 6 h 38"/>
                <a:gd name="T6" fmla="*/ 0 w 23"/>
                <a:gd name="T7" fmla="*/ 8 h 38"/>
                <a:gd name="T8" fmla="*/ 0 w 23"/>
                <a:gd name="T9" fmla="*/ 11 h 38"/>
                <a:gd name="T10" fmla="*/ 0 w 23"/>
                <a:gd name="T11" fmla="*/ 14 h 38"/>
                <a:gd name="T12" fmla="*/ 3 w 23"/>
                <a:gd name="T13" fmla="*/ 17 h 38"/>
                <a:gd name="T14" fmla="*/ 3 w 23"/>
                <a:gd name="T15" fmla="*/ 20 h 38"/>
                <a:gd name="T16" fmla="*/ 3 w 23"/>
                <a:gd name="T17" fmla="*/ 23 h 38"/>
                <a:gd name="T18" fmla="*/ 5 w 23"/>
                <a:gd name="T19" fmla="*/ 26 h 38"/>
                <a:gd name="T20" fmla="*/ 5 w 23"/>
                <a:gd name="T21" fmla="*/ 28 h 38"/>
                <a:gd name="T22" fmla="*/ 8 w 23"/>
                <a:gd name="T23" fmla="*/ 32 h 38"/>
                <a:gd name="T24" fmla="*/ 11 w 23"/>
                <a:gd name="T25" fmla="*/ 34 h 38"/>
                <a:gd name="T26" fmla="*/ 13 w 23"/>
                <a:gd name="T27" fmla="*/ 34 h 38"/>
                <a:gd name="T28" fmla="*/ 13 w 23"/>
                <a:gd name="T29" fmla="*/ 37 h 38"/>
                <a:gd name="T30" fmla="*/ 16 w 23"/>
                <a:gd name="T31" fmla="*/ 37 h 38"/>
                <a:gd name="T32" fmla="*/ 19 w 23"/>
                <a:gd name="T33" fmla="*/ 37 h 38"/>
                <a:gd name="T34" fmla="*/ 22 w 23"/>
                <a:gd name="T35" fmla="*/ 37 h 38"/>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23"/>
                <a:gd name="T55" fmla="*/ 0 h 38"/>
                <a:gd name="T56" fmla="*/ 23 w 23"/>
                <a:gd name="T57" fmla="*/ 38 h 38"/>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23" h="38">
                  <a:moveTo>
                    <a:pt x="0" y="0"/>
                  </a:moveTo>
                  <a:lnTo>
                    <a:pt x="0" y="3"/>
                  </a:lnTo>
                  <a:lnTo>
                    <a:pt x="0" y="6"/>
                  </a:lnTo>
                  <a:lnTo>
                    <a:pt x="0" y="8"/>
                  </a:lnTo>
                  <a:lnTo>
                    <a:pt x="0" y="11"/>
                  </a:lnTo>
                  <a:lnTo>
                    <a:pt x="0" y="14"/>
                  </a:lnTo>
                  <a:lnTo>
                    <a:pt x="3" y="17"/>
                  </a:lnTo>
                  <a:lnTo>
                    <a:pt x="3" y="20"/>
                  </a:lnTo>
                  <a:lnTo>
                    <a:pt x="3" y="23"/>
                  </a:lnTo>
                  <a:lnTo>
                    <a:pt x="5" y="26"/>
                  </a:lnTo>
                  <a:lnTo>
                    <a:pt x="5" y="28"/>
                  </a:lnTo>
                  <a:lnTo>
                    <a:pt x="8" y="32"/>
                  </a:lnTo>
                  <a:lnTo>
                    <a:pt x="11" y="34"/>
                  </a:lnTo>
                  <a:lnTo>
                    <a:pt x="13" y="34"/>
                  </a:lnTo>
                  <a:lnTo>
                    <a:pt x="13" y="37"/>
                  </a:lnTo>
                  <a:lnTo>
                    <a:pt x="16" y="37"/>
                  </a:lnTo>
                  <a:lnTo>
                    <a:pt x="19" y="37"/>
                  </a:lnTo>
                  <a:lnTo>
                    <a:pt x="22" y="37"/>
                  </a:lnTo>
                </a:path>
              </a:pathLst>
            </a:custGeom>
            <a:noFill/>
            <a:ln w="12700" cap="rnd" cmpd="sng">
              <a:solidFill>
                <a:srgbClr val="000000"/>
              </a:solidFill>
              <a:prstDash val="solid"/>
              <a:round/>
              <a:headEnd type="none" w="med" len="med"/>
              <a:tailEnd type="none" w="med" len="med"/>
            </a:ln>
          </p:spPr>
          <p:txBody>
            <a:bodyPr/>
            <a:lstStyle/>
            <a:p>
              <a:endParaRPr lang="en-US"/>
            </a:p>
          </p:txBody>
        </p:sp>
        <p:sp>
          <p:nvSpPr>
            <p:cNvPr id="12689" name="Freeform 399"/>
            <p:cNvSpPr>
              <a:spLocks/>
            </p:cNvSpPr>
            <p:nvPr/>
          </p:nvSpPr>
          <p:spPr bwMode="auto">
            <a:xfrm>
              <a:off x="4329" y="3103"/>
              <a:ext cx="14" cy="30"/>
            </a:xfrm>
            <a:custGeom>
              <a:avLst/>
              <a:gdLst>
                <a:gd name="T0" fmla="*/ 0 w 14"/>
                <a:gd name="T1" fmla="*/ 0 h 30"/>
                <a:gd name="T2" fmla="*/ 0 w 14"/>
                <a:gd name="T3" fmla="*/ 3 h 30"/>
                <a:gd name="T4" fmla="*/ 0 w 14"/>
                <a:gd name="T5" fmla="*/ 7 h 30"/>
                <a:gd name="T6" fmla="*/ 0 w 14"/>
                <a:gd name="T7" fmla="*/ 9 h 30"/>
                <a:gd name="T8" fmla="*/ 0 w 14"/>
                <a:gd name="T9" fmla="*/ 12 h 30"/>
                <a:gd name="T10" fmla="*/ 0 w 14"/>
                <a:gd name="T11" fmla="*/ 15 h 30"/>
                <a:gd name="T12" fmla="*/ 3 w 14"/>
                <a:gd name="T13" fmla="*/ 18 h 30"/>
                <a:gd name="T14" fmla="*/ 3 w 14"/>
                <a:gd name="T15" fmla="*/ 20 h 30"/>
                <a:gd name="T16" fmla="*/ 3 w 14"/>
                <a:gd name="T17" fmla="*/ 23 h 30"/>
                <a:gd name="T18" fmla="*/ 5 w 14"/>
                <a:gd name="T19" fmla="*/ 23 h 30"/>
                <a:gd name="T20" fmla="*/ 5 w 14"/>
                <a:gd name="T21" fmla="*/ 26 h 30"/>
                <a:gd name="T22" fmla="*/ 7 w 14"/>
                <a:gd name="T23" fmla="*/ 26 h 30"/>
                <a:gd name="T24" fmla="*/ 7 w 14"/>
                <a:gd name="T25" fmla="*/ 29 h 30"/>
                <a:gd name="T26" fmla="*/ 10 w 14"/>
                <a:gd name="T27" fmla="*/ 29 h 30"/>
                <a:gd name="T28" fmla="*/ 13 w 14"/>
                <a:gd name="T29" fmla="*/ 29 h 3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4"/>
                <a:gd name="T46" fmla="*/ 0 h 30"/>
                <a:gd name="T47" fmla="*/ 14 w 14"/>
                <a:gd name="T48" fmla="*/ 30 h 3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4" h="30">
                  <a:moveTo>
                    <a:pt x="0" y="0"/>
                  </a:moveTo>
                  <a:lnTo>
                    <a:pt x="0" y="3"/>
                  </a:lnTo>
                  <a:lnTo>
                    <a:pt x="0" y="7"/>
                  </a:lnTo>
                  <a:lnTo>
                    <a:pt x="0" y="9"/>
                  </a:lnTo>
                  <a:lnTo>
                    <a:pt x="0" y="12"/>
                  </a:lnTo>
                  <a:lnTo>
                    <a:pt x="0" y="15"/>
                  </a:lnTo>
                  <a:lnTo>
                    <a:pt x="3" y="18"/>
                  </a:lnTo>
                  <a:lnTo>
                    <a:pt x="3" y="20"/>
                  </a:lnTo>
                  <a:lnTo>
                    <a:pt x="3" y="23"/>
                  </a:lnTo>
                  <a:lnTo>
                    <a:pt x="5" y="23"/>
                  </a:lnTo>
                  <a:lnTo>
                    <a:pt x="5" y="26"/>
                  </a:lnTo>
                  <a:lnTo>
                    <a:pt x="7" y="26"/>
                  </a:lnTo>
                  <a:lnTo>
                    <a:pt x="7" y="29"/>
                  </a:lnTo>
                  <a:lnTo>
                    <a:pt x="10" y="29"/>
                  </a:lnTo>
                  <a:lnTo>
                    <a:pt x="13" y="29"/>
                  </a:lnTo>
                </a:path>
              </a:pathLst>
            </a:custGeom>
            <a:noFill/>
            <a:ln w="12700" cap="rnd" cmpd="sng">
              <a:solidFill>
                <a:srgbClr val="000000"/>
              </a:solidFill>
              <a:prstDash val="solid"/>
              <a:round/>
              <a:headEnd type="none" w="med" len="med"/>
              <a:tailEnd type="none" w="med" len="med"/>
            </a:ln>
          </p:spPr>
          <p:txBody>
            <a:bodyPr/>
            <a:lstStyle/>
            <a:p>
              <a:endParaRPr lang="en-US"/>
            </a:p>
          </p:txBody>
        </p:sp>
        <p:sp>
          <p:nvSpPr>
            <p:cNvPr id="12690" name="Freeform 400"/>
            <p:cNvSpPr>
              <a:spLocks/>
            </p:cNvSpPr>
            <p:nvPr/>
          </p:nvSpPr>
          <p:spPr bwMode="auto">
            <a:xfrm>
              <a:off x="4081" y="3187"/>
              <a:ext cx="794" cy="326"/>
            </a:xfrm>
            <a:custGeom>
              <a:avLst/>
              <a:gdLst>
                <a:gd name="T0" fmla="*/ 744 w 794"/>
                <a:gd name="T1" fmla="*/ 0 h 326"/>
                <a:gd name="T2" fmla="*/ 744 w 794"/>
                <a:gd name="T3" fmla="*/ 150 h 326"/>
                <a:gd name="T4" fmla="*/ 793 w 794"/>
                <a:gd name="T5" fmla="*/ 150 h 326"/>
                <a:gd name="T6" fmla="*/ 793 w 794"/>
                <a:gd name="T7" fmla="*/ 325 h 326"/>
                <a:gd name="T8" fmla="*/ 453 w 794"/>
                <a:gd name="T9" fmla="*/ 325 h 326"/>
                <a:gd name="T10" fmla="*/ 453 w 794"/>
                <a:gd name="T11" fmla="*/ 245 h 326"/>
                <a:gd name="T12" fmla="*/ 302 w 794"/>
                <a:gd name="T13" fmla="*/ 245 h 326"/>
                <a:gd name="T14" fmla="*/ 302 w 794"/>
                <a:gd name="T15" fmla="*/ 282 h 326"/>
                <a:gd name="T16" fmla="*/ 165 w 794"/>
                <a:gd name="T17" fmla="*/ 282 h 326"/>
                <a:gd name="T18" fmla="*/ 165 w 794"/>
                <a:gd name="T19" fmla="*/ 245 h 326"/>
                <a:gd name="T20" fmla="*/ 0 w 794"/>
                <a:gd name="T21" fmla="*/ 245 h 32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794"/>
                <a:gd name="T34" fmla="*/ 0 h 326"/>
                <a:gd name="T35" fmla="*/ 794 w 794"/>
                <a:gd name="T36" fmla="*/ 326 h 32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794" h="326">
                  <a:moveTo>
                    <a:pt x="744" y="0"/>
                  </a:moveTo>
                  <a:lnTo>
                    <a:pt x="744" y="150"/>
                  </a:lnTo>
                  <a:lnTo>
                    <a:pt x="793" y="150"/>
                  </a:lnTo>
                  <a:lnTo>
                    <a:pt x="793" y="325"/>
                  </a:lnTo>
                  <a:lnTo>
                    <a:pt x="453" y="325"/>
                  </a:lnTo>
                  <a:lnTo>
                    <a:pt x="453" y="245"/>
                  </a:lnTo>
                  <a:lnTo>
                    <a:pt x="302" y="245"/>
                  </a:lnTo>
                  <a:lnTo>
                    <a:pt x="302" y="282"/>
                  </a:lnTo>
                  <a:lnTo>
                    <a:pt x="165" y="282"/>
                  </a:lnTo>
                  <a:lnTo>
                    <a:pt x="165" y="245"/>
                  </a:lnTo>
                  <a:lnTo>
                    <a:pt x="0" y="245"/>
                  </a:lnTo>
                </a:path>
              </a:pathLst>
            </a:custGeom>
            <a:noFill/>
            <a:ln w="12700" cap="rnd" cmpd="sng">
              <a:solidFill>
                <a:srgbClr val="000000"/>
              </a:solidFill>
              <a:prstDash val="solid"/>
              <a:round/>
              <a:headEnd type="none" w="med" len="med"/>
              <a:tailEnd type="none" w="med" len="med"/>
            </a:ln>
          </p:spPr>
          <p:txBody>
            <a:bodyPr/>
            <a:lstStyle/>
            <a:p>
              <a:endParaRPr lang="en-US"/>
            </a:p>
          </p:txBody>
        </p:sp>
        <p:sp>
          <p:nvSpPr>
            <p:cNvPr id="12691" name="Freeform 401"/>
            <p:cNvSpPr>
              <a:spLocks/>
            </p:cNvSpPr>
            <p:nvPr/>
          </p:nvSpPr>
          <p:spPr bwMode="auto">
            <a:xfrm>
              <a:off x="4086" y="3198"/>
              <a:ext cx="709" cy="181"/>
            </a:xfrm>
            <a:custGeom>
              <a:avLst/>
              <a:gdLst>
                <a:gd name="T0" fmla="*/ 708 w 709"/>
                <a:gd name="T1" fmla="*/ 0 h 181"/>
                <a:gd name="T2" fmla="*/ 708 w 709"/>
                <a:gd name="T3" fmla="*/ 139 h 181"/>
                <a:gd name="T4" fmla="*/ 448 w 709"/>
                <a:gd name="T5" fmla="*/ 139 h 181"/>
                <a:gd name="T6" fmla="*/ 448 w 709"/>
                <a:gd name="T7" fmla="*/ 180 h 181"/>
                <a:gd name="T8" fmla="*/ 297 w 709"/>
                <a:gd name="T9" fmla="*/ 180 h 181"/>
                <a:gd name="T10" fmla="*/ 297 w 709"/>
                <a:gd name="T11" fmla="*/ 139 h 181"/>
                <a:gd name="T12" fmla="*/ 160 w 709"/>
                <a:gd name="T13" fmla="*/ 139 h 181"/>
                <a:gd name="T14" fmla="*/ 160 w 709"/>
                <a:gd name="T15" fmla="*/ 180 h 181"/>
                <a:gd name="T16" fmla="*/ 0 w 709"/>
                <a:gd name="T17" fmla="*/ 180 h 18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709"/>
                <a:gd name="T28" fmla="*/ 0 h 181"/>
                <a:gd name="T29" fmla="*/ 709 w 709"/>
                <a:gd name="T30" fmla="*/ 181 h 18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709" h="181">
                  <a:moveTo>
                    <a:pt x="708" y="0"/>
                  </a:moveTo>
                  <a:lnTo>
                    <a:pt x="708" y="139"/>
                  </a:lnTo>
                  <a:lnTo>
                    <a:pt x="448" y="139"/>
                  </a:lnTo>
                  <a:lnTo>
                    <a:pt x="448" y="180"/>
                  </a:lnTo>
                  <a:lnTo>
                    <a:pt x="297" y="180"/>
                  </a:lnTo>
                  <a:lnTo>
                    <a:pt x="297" y="139"/>
                  </a:lnTo>
                  <a:lnTo>
                    <a:pt x="160" y="139"/>
                  </a:lnTo>
                  <a:lnTo>
                    <a:pt x="160" y="180"/>
                  </a:lnTo>
                  <a:lnTo>
                    <a:pt x="0" y="180"/>
                  </a:lnTo>
                </a:path>
              </a:pathLst>
            </a:custGeom>
            <a:noFill/>
            <a:ln w="12700" cap="rnd" cmpd="sng">
              <a:solidFill>
                <a:srgbClr val="000000"/>
              </a:solidFill>
              <a:prstDash val="solid"/>
              <a:round/>
              <a:headEnd type="none" w="med" len="med"/>
              <a:tailEnd type="none" w="med" len="med"/>
            </a:ln>
          </p:spPr>
          <p:txBody>
            <a:bodyPr/>
            <a:lstStyle/>
            <a:p>
              <a:endParaRPr lang="en-US"/>
            </a:p>
          </p:txBody>
        </p:sp>
        <p:sp>
          <p:nvSpPr>
            <p:cNvPr id="12692" name="Freeform 402"/>
            <p:cNvSpPr>
              <a:spLocks/>
            </p:cNvSpPr>
            <p:nvPr/>
          </p:nvSpPr>
          <p:spPr bwMode="auto">
            <a:xfrm>
              <a:off x="3446" y="3337"/>
              <a:ext cx="579" cy="44"/>
            </a:xfrm>
            <a:custGeom>
              <a:avLst/>
              <a:gdLst>
                <a:gd name="T0" fmla="*/ 578 w 579"/>
                <a:gd name="T1" fmla="*/ 41 h 44"/>
                <a:gd name="T2" fmla="*/ 420 w 579"/>
                <a:gd name="T3" fmla="*/ 41 h 44"/>
                <a:gd name="T4" fmla="*/ 426 w 579"/>
                <a:gd name="T5" fmla="*/ 0 h 44"/>
                <a:gd name="T6" fmla="*/ 290 w 579"/>
                <a:gd name="T7" fmla="*/ 0 h 44"/>
                <a:gd name="T8" fmla="*/ 290 w 579"/>
                <a:gd name="T9" fmla="*/ 43 h 44"/>
                <a:gd name="T10" fmla="*/ 0 w 579"/>
                <a:gd name="T11" fmla="*/ 43 h 44"/>
                <a:gd name="T12" fmla="*/ 0 60000 65536"/>
                <a:gd name="T13" fmla="*/ 0 60000 65536"/>
                <a:gd name="T14" fmla="*/ 0 60000 65536"/>
                <a:gd name="T15" fmla="*/ 0 60000 65536"/>
                <a:gd name="T16" fmla="*/ 0 60000 65536"/>
                <a:gd name="T17" fmla="*/ 0 60000 65536"/>
                <a:gd name="T18" fmla="*/ 0 w 579"/>
                <a:gd name="T19" fmla="*/ 0 h 44"/>
                <a:gd name="T20" fmla="*/ 579 w 579"/>
                <a:gd name="T21" fmla="*/ 44 h 44"/>
              </a:gdLst>
              <a:ahLst/>
              <a:cxnLst>
                <a:cxn ang="T12">
                  <a:pos x="T0" y="T1"/>
                </a:cxn>
                <a:cxn ang="T13">
                  <a:pos x="T2" y="T3"/>
                </a:cxn>
                <a:cxn ang="T14">
                  <a:pos x="T4" y="T5"/>
                </a:cxn>
                <a:cxn ang="T15">
                  <a:pos x="T6" y="T7"/>
                </a:cxn>
                <a:cxn ang="T16">
                  <a:pos x="T8" y="T9"/>
                </a:cxn>
                <a:cxn ang="T17">
                  <a:pos x="T10" y="T11"/>
                </a:cxn>
              </a:cxnLst>
              <a:rect l="T18" t="T19" r="T20" b="T21"/>
              <a:pathLst>
                <a:path w="579" h="44">
                  <a:moveTo>
                    <a:pt x="578" y="41"/>
                  </a:moveTo>
                  <a:lnTo>
                    <a:pt x="420" y="41"/>
                  </a:lnTo>
                  <a:lnTo>
                    <a:pt x="426" y="0"/>
                  </a:lnTo>
                  <a:lnTo>
                    <a:pt x="290" y="0"/>
                  </a:lnTo>
                  <a:lnTo>
                    <a:pt x="290" y="43"/>
                  </a:lnTo>
                  <a:lnTo>
                    <a:pt x="0" y="43"/>
                  </a:lnTo>
                </a:path>
              </a:pathLst>
            </a:custGeom>
            <a:noFill/>
            <a:ln w="12700" cap="rnd" cmpd="sng">
              <a:solidFill>
                <a:srgbClr val="000000"/>
              </a:solidFill>
              <a:prstDash val="solid"/>
              <a:round/>
              <a:headEnd type="none" w="med" len="med"/>
              <a:tailEnd type="none" w="med" len="med"/>
            </a:ln>
          </p:spPr>
          <p:txBody>
            <a:bodyPr/>
            <a:lstStyle/>
            <a:p>
              <a:endParaRPr lang="en-US"/>
            </a:p>
          </p:txBody>
        </p:sp>
        <p:sp>
          <p:nvSpPr>
            <p:cNvPr id="12693" name="Freeform 403"/>
            <p:cNvSpPr>
              <a:spLocks/>
            </p:cNvSpPr>
            <p:nvPr/>
          </p:nvSpPr>
          <p:spPr bwMode="auto">
            <a:xfrm>
              <a:off x="3446" y="3426"/>
              <a:ext cx="544" cy="44"/>
            </a:xfrm>
            <a:custGeom>
              <a:avLst/>
              <a:gdLst>
                <a:gd name="T0" fmla="*/ 543 w 544"/>
                <a:gd name="T1" fmla="*/ 6 h 44"/>
                <a:gd name="T2" fmla="*/ 420 w 544"/>
                <a:gd name="T3" fmla="*/ 6 h 44"/>
                <a:gd name="T4" fmla="*/ 420 w 544"/>
                <a:gd name="T5" fmla="*/ 43 h 44"/>
                <a:gd name="T6" fmla="*/ 290 w 544"/>
                <a:gd name="T7" fmla="*/ 43 h 44"/>
                <a:gd name="T8" fmla="*/ 290 w 544"/>
                <a:gd name="T9" fmla="*/ 0 h 44"/>
                <a:gd name="T10" fmla="*/ 0 w 544"/>
                <a:gd name="T11" fmla="*/ 0 h 44"/>
                <a:gd name="T12" fmla="*/ 0 60000 65536"/>
                <a:gd name="T13" fmla="*/ 0 60000 65536"/>
                <a:gd name="T14" fmla="*/ 0 60000 65536"/>
                <a:gd name="T15" fmla="*/ 0 60000 65536"/>
                <a:gd name="T16" fmla="*/ 0 60000 65536"/>
                <a:gd name="T17" fmla="*/ 0 60000 65536"/>
                <a:gd name="T18" fmla="*/ 0 w 544"/>
                <a:gd name="T19" fmla="*/ 0 h 44"/>
                <a:gd name="T20" fmla="*/ 544 w 544"/>
                <a:gd name="T21" fmla="*/ 44 h 44"/>
              </a:gdLst>
              <a:ahLst/>
              <a:cxnLst>
                <a:cxn ang="T12">
                  <a:pos x="T0" y="T1"/>
                </a:cxn>
                <a:cxn ang="T13">
                  <a:pos x="T2" y="T3"/>
                </a:cxn>
                <a:cxn ang="T14">
                  <a:pos x="T4" y="T5"/>
                </a:cxn>
                <a:cxn ang="T15">
                  <a:pos x="T6" y="T7"/>
                </a:cxn>
                <a:cxn ang="T16">
                  <a:pos x="T8" y="T9"/>
                </a:cxn>
                <a:cxn ang="T17">
                  <a:pos x="T10" y="T11"/>
                </a:cxn>
              </a:cxnLst>
              <a:rect l="T18" t="T19" r="T20" b="T21"/>
              <a:pathLst>
                <a:path w="544" h="44">
                  <a:moveTo>
                    <a:pt x="543" y="6"/>
                  </a:moveTo>
                  <a:lnTo>
                    <a:pt x="420" y="6"/>
                  </a:lnTo>
                  <a:lnTo>
                    <a:pt x="420" y="43"/>
                  </a:lnTo>
                  <a:lnTo>
                    <a:pt x="290" y="43"/>
                  </a:lnTo>
                  <a:lnTo>
                    <a:pt x="290" y="0"/>
                  </a:lnTo>
                  <a:lnTo>
                    <a:pt x="0" y="0"/>
                  </a:lnTo>
                </a:path>
              </a:pathLst>
            </a:custGeom>
            <a:noFill/>
            <a:ln w="12700" cap="rnd" cmpd="sng">
              <a:solidFill>
                <a:srgbClr val="000000"/>
              </a:solidFill>
              <a:prstDash val="solid"/>
              <a:round/>
              <a:headEnd type="none" w="med" len="med"/>
              <a:tailEnd type="none" w="med" len="med"/>
            </a:ln>
          </p:spPr>
          <p:txBody>
            <a:bodyPr/>
            <a:lstStyle/>
            <a:p>
              <a:endParaRPr lang="en-US"/>
            </a:p>
          </p:txBody>
        </p:sp>
        <p:sp>
          <p:nvSpPr>
            <p:cNvPr id="12694" name="Freeform 404"/>
            <p:cNvSpPr>
              <a:spLocks/>
            </p:cNvSpPr>
            <p:nvPr/>
          </p:nvSpPr>
          <p:spPr bwMode="auto">
            <a:xfrm>
              <a:off x="2890" y="2476"/>
              <a:ext cx="461" cy="905"/>
            </a:xfrm>
            <a:custGeom>
              <a:avLst/>
              <a:gdLst>
                <a:gd name="T0" fmla="*/ 43 w 461"/>
                <a:gd name="T1" fmla="*/ 0 h 905"/>
                <a:gd name="T2" fmla="*/ 43 w 461"/>
                <a:gd name="T3" fmla="*/ 57 h 905"/>
                <a:gd name="T4" fmla="*/ 0 w 461"/>
                <a:gd name="T5" fmla="*/ 120 h 905"/>
                <a:gd name="T6" fmla="*/ 0 w 461"/>
                <a:gd name="T7" fmla="*/ 163 h 905"/>
                <a:gd name="T8" fmla="*/ 171 w 461"/>
                <a:gd name="T9" fmla="*/ 163 h 905"/>
                <a:gd name="T10" fmla="*/ 171 w 461"/>
                <a:gd name="T11" fmla="*/ 904 h 905"/>
                <a:gd name="T12" fmla="*/ 460 w 461"/>
                <a:gd name="T13" fmla="*/ 904 h 905"/>
                <a:gd name="T14" fmla="*/ 0 60000 65536"/>
                <a:gd name="T15" fmla="*/ 0 60000 65536"/>
                <a:gd name="T16" fmla="*/ 0 60000 65536"/>
                <a:gd name="T17" fmla="*/ 0 60000 65536"/>
                <a:gd name="T18" fmla="*/ 0 60000 65536"/>
                <a:gd name="T19" fmla="*/ 0 60000 65536"/>
                <a:gd name="T20" fmla="*/ 0 60000 65536"/>
                <a:gd name="T21" fmla="*/ 0 w 461"/>
                <a:gd name="T22" fmla="*/ 0 h 905"/>
                <a:gd name="T23" fmla="*/ 461 w 461"/>
                <a:gd name="T24" fmla="*/ 905 h 90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61" h="905">
                  <a:moveTo>
                    <a:pt x="43" y="0"/>
                  </a:moveTo>
                  <a:lnTo>
                    <a:pt x="43" y="57"/>
                  </a:lnTo>
                  <a:lnTo>
                    <a:pt x="0" y="120"/>
                  </a:lnTo>
                  <a:lnTo>
                    <a:pt x="0" y="163"/>
                  </a:lnTo>
                  <a:lnTo>
                    <a:pt x="171" y="163"/>
                  </a:lnTo>
                  <a:lnTo>
                    <a:pt x="171" y="904"/>
                  </a:lnTo>
                  <a:lnTo>
                    <a:pt x="460" y="904"/>
                  </a:lnTo>
                </a:path>
              </a:pathLst>
            </a:custGeom>
            <a:noFill/>
            <a:ln w="12700" cap="rnd" cmpd="sng">
              <a:solidFill>
                <a:srgbClr val="000000"/>
              </a:solidFill>
              <a:prstDash val="solid"/>
              <a:round/>
              <a:headEnd type="none" w="med" len="med"/>
              <a:tailEnd type="none" w="med" len="med"/>
            </a:ln>
          </p:spPr>
          <p:txBody>
            <a:bodyPr/>
            <a:lstStyle/>
            <a:p>
              <a:endParaRPr lang="en-US"/>
            </a:p>
          </p:txBody>
        </p:sp>
        <p:sp>
          <p:nvSpPr>
            <p:cNvPr id="12695" name="Freeform 405"/>
            <p:cNvSpPr>
              <a:spLocks/>
            </p:cNvSpPr>
            <p:nvPr/>
          </p:nvSpPr>
          <p:spPr bwMode="auto">
            <a:xfrm>
              <a:off x="2890" y="2673"/>
              <a:ext cx="461" cy="760"/>
            </a:xfrm>
            <a:custGeom>
              <a:avLst/>
              <a:gdLst>
                <a:gd name="T0" fmla="*/ 0 w 461"/>
                <a:gd name="T1" fmla="*/ 197 h 760"/>
                <a:gd name="T2" fmla="*/ 0 w 461"/>
                <a:gd name="T3" fmla="*/ 0 h 760"/>
                <a:gd name="T4" fmla="*/ 123 w 461"/>
                <a:gd name="T5" fmla="*/ 0 h 760"/>
                <a:gd name="T6" fmla="*/ 123 w 461"/>
                <a:gd name="T7" fmla="*/ 759 h 760"/>
                <a:gd name="T8" fmla="*/ 460 w 461"/>
                <a:gd name="T9" fmla="*/ 759 h 760"/>
                <a:gd name="T10" fmla="*/ 0 60000 65536"/>
                <a:gd name="T11" fmla="*/ 0 60000 65536"/>
                <a:gd name="T12" fmla="*/ 0 60000 65536"/>
                <a:gd name="T13" fmla="*/ 0 60000 65536"/>
                <a:gd name="T14" fmla="*/ 0 60000 65536"/>
                <a:gd name="T15" fmla="*/ 0 w 461"/>
                <a:gd name="T16" fmla="*/ 0 h 760"/>
                <a:gd name="T17" fmla="*/ 461 w 461"/>
                <a:gd name="T18" fmla="*/ 760 h 760"/>
              </a:gdLst>
              <a:ahLst/>
              <a:cxnLst>
                <a:cxn ang="T10">
                  <a:pos x="T0" y="T1"/>
                </a:cxn>
                <a:cxn ang="T11">
                  <a:pos x="T2" y="T3"/>
                </a:cxn>
                <a:cxn ang="T12">
                  <a:pos x="T4" y="T5"/>
                </a:cxn>
                <a:cxn ang="T13">
                  <a:pos x="T6" y="T7"/>
                </a:cxn>
                <a:cxn ang="T14">
                  <a:pos x="T8" y="T9"/>
                </a:cxn>
              </a:cxnLst>
              <a:rect l="T15" t="T16" r="T17" b="T18"/>
              <a:pathLst>
                <a:path w="461" h="760">
                  <a:moveTo>
                    <a:pt x="0" y="197"/>
                  </a:moveTo>
                  <a:lnTo>
                    <a:pt x="0" y="0"/>
                  </a:lnTo>
                  <a:lnTo>
                    <a:pt x="123" y="0"/>
                  </a:lnTo>
                  <a:lnTo>
                    <a:pt x="123" y="759"/>
                  </a:lnTo>
                  <a:lnTo>
                    <a:pt x="460" y="759"/>
                  </a:lnTo>
                </a:path>
              </a:pathLst>
            </a:custGeom>
            <a:noFill/>
            <a:ln w="12700" cap="rnd" cmpd="sng">
              <a:solidFill>
                <a:srgbClr val="000000"/>
              </a:solidFill>
              <a:prstDash val="solid"/>
              <a:round/>
              <a:headEnd type="none" w="med" len="med"/>
              <a:tailEnd type="none" w="med" len="med"/>
            </a:ln>
          </p:spPr>
          <p:txBody>
            <a:bodyPr/>
            <a:lstStyle/>
            <a:p>
              <a:endParaRPr lang="en-US"/>
            </a:p>
          </p:txBody>
        </p:sp>
        <p:sp>
          <p:nvSpPr>
            <p:cNvPr id="12696" name="Freeform 406"/>
            <p:cNvSpPr>
              <a:spLocks/>
            </p:cNvSpPr>
            <p:nvPr/>
          </p:nvSpPr>
          <p:spPr bwMode="auto">
            <a:xfrm>
              <a:off x="2602" y="2465"/>
              <a:ext cx="39" cy="411"/>
            </a:xfrm>
            <a:custGeom>
              <a:avLst/>
              <a:gdLst>
                <a:gd name="T0" fmla="*/ 0 w 39"/>
                <a:gd name="T1" fmla="*/ 0 h 411"/>
                <a:gd name="T2" fmla="*/ 0 w 39"/>
                <a:gd name="T3" fmla="*/ 62 h 411"/>
                <a:gd name="T4" fmla="*/ 38 w 39"/>
                <a:gd name="T5" fmla="*/ 131 h 411"/>
                <a:gd name="T6" fmla="*/ 38 w 39"/>
                <a:gd name="T7" fmla="*/ 410 h 411"/>
                <a:gd name="T8" fmla="*/ 0 60000 65536"/>
                <a:gd name="T9" fmla="*/ 0 60000 65536"/>
                <a:gd name="T10" fmla="*/ 0 60000 65536"/>
                <a:gd name="T11" fmla="*/ 0 60000 65536"/>
                <a:gd name="T12" fmla="*/ 0 w 39"/>
                <a:gd name="T13" fmla="*/ 0 h 411"/>
                <a:gd name="T14" fmla="*/ 39 w 39"/>
                <a:gd name="T15" fmla="*/ 411 h 411"/>
              </a:gdLst>
              <a:ahLst/>
              <a:cxnLst>
                <a:cxn ang="T8">
                  <a:pos x="T0" y="T1"/>
                </a:cxn>
                <a:cxn ang="T9">
                  <a:pos x="T2" y="T3"/>
                </a:cxn>
                <a:cxn ang="T10">
                  <a:pos x="T4" y="T5"/>
                </a:cxn>
                <a:cxn ang="T11">
                  <a:pos x="T6" y="T7"/>
                </a:cxn>
              </a:cxnLst>
              <a:rect l="T12" t="T13" r="T14" b="T15"/>
              <a:pathLst>
                <a:path w="39" h="411">
                  <a:moveTo>
                    <a:pt x="0" y="0"/>
                  </a:moveTo>
                  <a:lnTo>
                    <a:pt x="0" y="62"/>
                  </a:lnTo>
                  <a:lnTo>
                    <a:pt x="38" y="131"/>
                  </a:lnTo>
                  <a:lnTo>
                    <a:pt x="38" y="410"/>
                  </a:lnTo>
                </a:path>
              </a:pathLst>
            </a:custGeom>
            <a:noFill/>
            <a:ln w="12700" cap="rnd" cmpd="sng">
              <a:solidFill>
                <a:srgbClr val="000000"/>
              </a:solidFill>
              <a:prstDash val="solid"/>
              <a:round/>
              <a:headEnd type="none" w="med" len="med"/>
              <a:tailEnd type="none" w="med" len="med"/>
            </a:ln>
          </p:spPr>
          <p:txBody>
            <a:bodyPr/>
            <a:lstStyle/>
            <a:p>
              <a:endParaRPr lang="en-US"/>
            </a:p>
          </p:txBody>
        </p:sp>
        <p:sp>
          <p:nvSpPr>
            <p:cNvPr id="12697" name="Freeform 407"/>
            <p:cNvSpPr>
              <a:spLocks/>
            </p:cNvSpPr>
            <p:nvPr/>
          </p:nvSpPr>
          <p:spPr bwMode="auto">
            <a:xfrm>
              <a:off x="1912" y="2077"/>
              <a:ext cx="51" cy="491"/>
            </a:xfrm>
            <a:custGeom>
              <a:avLst/>
              <a:gdLst>
                <a:gd name="T0" fmla="*/ 0 w 51"/>
                <a:gd name="T1" fmla="*/ 2 h 491"/>
                <a:gd name="T2" fmla="*/ 50 w 51"/>
                <a:gd name="T3" fmla="*/ 0 h 491"/>
                <a:gd name="T4" fmla="*/ 50 w 51"/>
                <a:gd name="T5" fmla="*/ 490 h 491"/>
                <a:gd name="T6" fmla="*/ 8 w 51"/>
                <a:gd name="T7" fmla="*/ 490 h 491"/>
                <a:gd name="T8" fmla="*/ 0 w 51"/>
                <a:gd name="T9" fmla="*/ 2 h 491"/>
                <a:gd name="T10" fmla="*/ 0 60000 65536"/>
                <a:gd name="T11" fmla="*/ 0 60000 65536"/>
                <a:gd name="T12" fmla="*/ 0 60000 65536"/>
                <a:gd name="T13" fmla="*/ 0 60000 65536"/>
                <a:gd name="T14" fmla="*/ 0 60000 65536"/>
                <a:gd name="T15" fmla="*/ 0 w 51"/>
                <a:gd name="T16" fmla="*/ 0 h 491"/>
                <a:gd name="T17" fmla="*/ 51 w 51"/>
                <a:gd name="T18" fmla="*/ 491 h 491"/>
              </a:gdLst>
              <a:ahLst/>
              <a:cxnLst>
                <a:cxn ang="T10">
                  <a:pos x="T0" y="T1"/>
                </a:cxn>
                <a:cxn ang="T11">
                  <a:pos x="T2" y="T3"/>
                </a:cxn>
                <a:cxn ang="T12">
                  <a:pos x="T4" y="T5"/>
                </a:cxn>
                <a:cxn ang="T13">
                  <a:pos x="T6" y="T7"/>
                </a:cxn>
                <a:cxn ang="T14">
                  <a:pos x="T8" y="T9"/>
                </a:cxn>
              </a:cxnLst>
              <a:rect l="T15" t="T16" r="T17" b="T18"/>
              <a:pathLst>
                <a:path w="51" h="491">
                  <a:moveTo>
                    <a:pt x="0" y="2"/>
                  </a:moveTo>
                  <a:lnTo>
                    <a:pt x="50" y="0"/>
                  </a:lnTo>
                  <a:lnTo>
                    <a:pt x="50" y="490"/>
                  </a:lnTo>
                  <a:lnTo>
                    <a:pt x="8" y="490"/>
                  </a:lnTo>
                  <a:lnTo>
                    <a:pt x="0" y="2"/>
                  </a:lnTo>
                </a:path>
              </a:pathLst>
            </a:custGeom>
            <a:solidFill>
              <a:srgbClr val="7F7FFF"/>
            </a:solidFill>
            <a:ln w="12700" cap="rnd" cmpd="sng">
              <a:noFill/>
              <a:prstDash val="solid"/>
              <a:round/>
              <a:headEnd type="none" w="med" len="med"/>
              <a:tailEnd type="none" w="med" len="med"/>
            </a:ln>
          </p:spPr>
          <p:txBody>
            <a:bodyPr/>
            <a:lstStyle/>
            <a:p>
              <a:endParaRPr lang="en-US"/>
            </a:p>
          </p:txBody>
        </p:sp>
        <p:sp>
          <p:nvSpPr>
            <p:cNvPr id="12698" name="Freeform 408"/>
            <p:cNvSpPr>
              <a:spLocks/>
            </p:cNvSpPr>
            <p:nvPr/>
          </p:nvSpPr>
          <p:spPr bwMode="auto">
            <a:xfrm>
              <a:off x="1967" y="2080"/>
              <a:ext cx="95" cy="29"/>
            </a:xfrm>
            <a:custGeom>
              <a:avLst/>
              <a:gdLst>
                <a:gd name="T0" fmla="*/ 0 w 95"/>
                <a:gd name="T1" fmla="*/ 0 h 29"/>
                <a:gd name="T2" fmla="*/ 94 w 95"/>
                <a:gd name="T3" fmla="*/ 0 h 29"/>
                <a:gd name="T4" fmla="*/ 94 w 95"/>
                <a:gd name="T5" fmla="*/ 28 h 29"/>
                <a:gd name="T6" fmla="*/ 0 w 95"/>
                <a:gd name="T7" fmla="*/ 28 h 29"/>
                <a:gd name="T8" fmla="*/ 0 w 95"/>
                <a:gd name="T9" fmla="*/ 0 h 29"/>
                <a:gd name="T10" fmla="*/ 0 60000 65536"/>
                <a:gd name="T11" fmla="*/ 0 60000 65536"/>
                <a:gd name="T12" fmla="*/ 0 60000 65536"/>
                <a:gd name="T13" fmla="*/ 0 60000 65536"/>
                <a:gd name="T14" fmla="*/ 0 60000 65536"/>
                <a:gd name="T15" fmla="*/ 0 w 95"/>
                <a:gd name="T16" fmla="*/ 0 h 29"/>
                <a:gd name="T17" fmla="*/ 95 w 95"/>
                <a:gd name="T18" fmla="*/ 29 h 29"/>
              </a:gdLst>
              <a:ahLst/>
              <a:cxnLst>
                <a:cxn ang="T10">
                  <a:pos x="T0" y="T1"/>
                </a:cxn>
                <a:cxn ang="T11">
                  <a:pos x="T2" y="T3"/>
                </a:cxn>
                <a:cxn ang="T12">
                  <a:pos x="T4" y="T5"/>
                </a:cxn>
                <a:cxn ang="T13">
                  <a:pos x="T6" y="T7"/>
                </a:cxn>
                <a:cxn ang="T14">
                  <a:pos x="T8" y="T9"/>
                </a:cxn>
              </a:cxnLst>
              <a:rect l="T15" t="T16" r="T17" b="T18"/>
              <a:pathLst>
                <a:path w="95" h="29">
                  <a:moveTo>
                    <a:pt x="0" y="0"/>
                  </a:moveTo>
                  <a:lnTo>
                    <a:pt x="94" y="0"/>
                  </a:lnTo>
                  <a:lnTo>
                    <a:pt x="94" y="28"/>
                  </a:lnTo>
                  <a:lnTo>
                    <a:pt x="0" y="28"/>
                  </a:lnTo>
                  <a:lnTo>
                    <a:pt x="0" y="0"/>
                  </a:lnTo>
                </a:path>
              </a:pathLst>
            </a:custGeom>
            <a:solidFill>
              <a:srgbClr val="FFFFFF"/>
            </a:solidFill>
            <a:ln w="12700" cap="rnd" cmpd="sng">
              <a:noFill/>
              <a:prstDash val="solid"/>
              <a:round/>
              <a:headEnd type="none" w="med" len="med"/>
              <a:tailEnd type="none" w="med" len="med"/>
            </a:ln>
          </p:spPr>
          <p:txBody>
            <a:bodyPr/>
            <a:lstStyle/>
            <a:p>
              <a:endParaRPr lang="en-US"/>
            </a:p>
          </p:txBody>
        </p:sp>
        <p:sp>
          <p:nvSpPr>
            <p:cNvPr id="12699" name="Line 409"/>
            <p:cNvSpPr>
              <a:spLocks noChangeShapeType="1"/>
            </p:cNvSpPr>
            <p:nvPr/>
          </p:nvSpPr>
          <p:spPr bwMode="auto">
            <a:xfrm flipV="1">
              <a:off x="1918" y="2076"/>
              <a:ext cx="0" cy="501"/>
            </a:xfrm>
            <a:prstGeom prst="line">
              <a:avLst/>
            </a:prstGeom>
            <a:noFill/>
            <a:ln w="12700">
              <a:solidFill>
                <a:srgbClr val="000000"/>
              </a:solidFill>
              <a:round/>
              <a:headEnd/>
              <a:tailEnd/>
            </a:ln>
          </p:spPr>
          <p:txBody>
            <a:bodyPr wrap="none" anchor="ctr"/>
            <a:lstStyle/>
            <a:p>
              <a:endParaRPr lang="en-US"/>
            </a:p>
          </p:txBody>
        </p:sp>
        <p:sp>
          <p:nvSpPr>
            <p:cNvPr id="12700" name="Line 410"/>
            <p:cNvSpPr>
              <a:spLocks noChangeShapeType="1"/>
            </p:cNvSpPr>
            <p:nvPr/>
          </p:nvSpPr>
          <p:spPr bwMode="auto">
            <a:xfrm flipV="1">
              <a:off x="1966" y="2076"/>
              <a:ext cx="0" cy="512"/>
            </a:xfrm>
            <a:prstGeom prst="line">
              <a:avLst/>
            </a:prstGeom>
            <a:noFill/>
            <a:ln w="12700">
              <a:solidFill>
                <a:srgbClr val="000000"/>
              </a:solidFill>
              <a:round/>
              <a:headEnd/>
              <a:tailEnd/>
            </a:ln>
          </p:spPr>
          <p:txBody>
            <a:bodyPr wrap="none" anchor="ctr"/>
            <a:lstStyle/>
            <a:p>
              <a:endParaRPr lang="en-US"/>
            </a:p>
          </p:txBody>
        </p:sp>
        <p:sp>
          <p:nvSpPr>
            <p:cNvPr id="12701" name="Freeform 411"/>
            <p:cNvSpPr>
              <a:spLocks/>
            </p:cNvSpPr>
            <p:nvPr/>
          </p:nvSpPr>
          <p:spPr bwMode="auto">
            <a:xfrm>
              <a:off x="1858" y="2054"/>
              <a:ext cx="161" cy="27"/>
            </a:xfrm>
            <a:custGeom>
              <a:avLst/>
              <a:gdLst>
                <a:gd name="T0" fmla="*/ 0 w 161"/>
                <a:gd name="T1" fmla="*/ 0 h 27"/>
                <a:gd name="T2" fmla="*/ 0 w 161"/>
                <a:gd name="T3" fmla="*/ 3 h 27"/>
                <a:gd name="T4" fmla="*/ 0 w 161"/>
                <a:gd name="T5" fmla="*/ 6 h 27"/>
                <a:gd name="T6" fmla="*/ 3 w 161"/>
                <a:gd name="T7" fmla="*/ 6 h 27"/>
                <a:gd name="T8" fmla="*/ 3 w 161"/>
                <a:gd name="T9" fmla="*/ 8 h 27"/>
                <a:gd name="T10" fmla="*/ 6 w 161"/>
                <a:gd name="T11" fmla="*/ 8 h 27"/>
                <a:gd name="T12" fmla="*/ 6 w 161"/>
                <a:gd name="T13" fmla="*/ 11 h 27"/>
                <a:gd name="T14" fmla="*/ 9 w 161"/>
                <a:gd name="T15" fmla="*/ 11 h 27"/>
                <a:gd name="T16" fmla="*/ 11 w 161"/>
                <a:gd name="T17" fmla="*/ 14 h 27"/>
                <a:gd name="T18" fmla="*/ 14 w 161"/>
                <a:gd name="T19" fmla="*/ 14 h 27"/>
                <a:gd name="T20" fmla="*/ 17 w 161"/>
                <a:gd name="T21" fmla="*/ 17 h 27"/>
                <a:gd name="T22" fmla="*/ 20 w 161"/>
                <a:gd name="T23" fmla="*/ 17 h 27"/>
                <a:gd name="T24" fmla="*/ 23 w 161"/>
                <a:gd name="T25" fmla="*/ 17 h 27"/>
                <a:gd name="T26" fmla="*/ 26 w 161"/>
                <a:gd name="T27" fmla="*/ 20 h 27"/>
                <a:gd name="T28" fmla="*/ 29 w 161"/>
                <a:gd name="T29" fmla="*/ 20 h 27"/>
                <a:gd name="T30" fmla="*/ 31 w 161"/>
                <a:gd name="T31" fmla="*/ 20 h 27"/>
                <a:gd name="T32" fmla="*/ 34 w 161"/>
                <a:gd name="T33" fmla="*/ 23 h 27"/>
                <a:gd name="T34" fmla="*/ 40 w 161"/>
                <a:gd name="T35" fmla="*/ 23 h 27"/>
                <a:gd name="T36" fmla="*/ 43 w 161"/>
                <a:gd name="T37" fmla="*/ 23 h 27"/>
                <a:gd name="T38" fmla="*/ 46 w 161"/>
                <a:gd name="T39" fmla="*/ 23 h 27"/>
                <a:gd name="T40" fmla="*/ 51 w 161"/>
                <a:gd name="T41" fmla="*/ 23 h 27"/>
                <a:gd name="T42" fmla="*/ 54 w 161"/>
                <a:gd name="T43" fmla="*/ 26 h 27"/>
                <a:gd name="T44" fmla="*/ 60 w 161"/>
                <a:gd name="T45" fmla="*/ 26 h 27"/>
                <a:gd name="T46" fmla="*/ 63 w 161"/>
                <a:gd name="T47" fmla="*/ 26 h 27"/>
                <a:gd name="T48" fmla="*/ 69 w 161"/>
                <a:gd name="T49" fmla="*/ 26 h 27"/>
                <a:gd name="T50" fmla="*/ 71 w 161"/>
                <a:gd name="T51" fmla="*/ 26 h 27"/>
                <a:gd name="T52" fmla="*/ 77 w 161"/>
                <a:gd name="T53" fmla="*/ 26 h 27"/>
                <a:gd name="T54" fmla="*/ 80 w 161"/>
                <a:gd name="T55" fmla="*/ 26 h 27"/>
                <a:gd name="T56" fmla="*/ 83 w 161"/>
                <a:gd name="T57" fmla="*/ 26 h 27"/>
                <a:gd name="T58" fmla="*/ 88 w 161"/>
                <a:gd name="T59" fmla="*/ 26 h 27"/>
                <a:gd name="T60" fmla="*/ 91 w 161"/>
                <a:gd name="T61" fmla="*/ 26 h 27"/>
                <a:gd name="T62" fmla="*/ 97 w 161"/>
                <a:gd name="T63" fmla="*/ 26 h 27"/>
                <a:gd name="T64" fmla="*/ 100 w 161"/>
                <a:gd name="T65" fmla="*/ 26 h 27"/>
                <a:gd name="T66" fmla="*/ 106 w 161"/>
                <a:gd name="T67" fmla="*/ 26 h 27"/>
                <a:gd name="T68" fmla="*/ 108 w 161"/>
                <a:gd name="T69" fmla="*/ 23 h 27"/>
                <a:gd name="T70" fmla="*/ 114 w 161"/>
                <a:gd name="T71" fmla="*/ 23 h 27"/>
                <a:gd name="T72" fmla="*/ 117 w 161"/>
                <a:gd name="T73" fmla="*/ 23 h 27"/>
                <a:gd name="T74" fmla="*/ 120 w 161"/>
                <a:gd name="T75" fmla="*/ 23 h 27"/>
                <a:gd name="T76" fmla="*/ 126 w 161"/>
                <a:gd name="T77" fmla="*/ 23 h 27"/>
                <a:gd name="T78" fmla="*/ 128 w 161"/>
                <a:gd name="T79" fmla="*/ 20 h 27"/>
                <a:gd name="T80" fmla="*/ 131 w 161"/>
                <a:gd name="T81" fmla="*/ 20 h 27"/>
                <a:gd name="T82" fmla="*/ 134 w 161"/>
                <a:gd name="T83" fmla="*/ 20 h 27"/>
                <a:gd name="T84" fmla="*/ 137 w 161"/>
                <a:gd name="T85" fmla="*/ 17 h 27"/>
                <a:gd name="T86" fmla="*/ 140 w 161"/>
                <a:gd name="T87" fmla="*/ 17 h 27"/>
                <a:gd name="T88" fmla="*/ 143 w 161"/>
                <a:gd name="T89" fmla="*/ 17 h 27"/>
                <a:gd name="T90" fmla="*/ 146 w 161"/>
                <a:gd name="T91" fmla="*/ 14 h 27"/>
                <a:gd name="T92" fmla="*/ 148 w 161"/>
                <a:gd name="T93" fmla="*/ 14 h 27"/>
                <a:gd name="T94" fmla="*/ 151 w 161"/>
                <a:gd name="T95" fmla="*/ 11 h 27"/>
                <a:gd name="T96" fmla="*/ 154 w 161"/>
                <a:gd name="T97" fmla="*/ 11 h 27"/>
                <a:gd name="T98" fmla="*/ 154 w 161"/>
                <a:gd name="T99" fmla="*/ 8 h 27"/>
                <a:gd name="T100" fmla="*/ 157 w 161"/>
                <a:gd name="T101" fmla="*/ 8 h 27"/>
                <a:gd name="T102" fmla="*/ 157 w 161"/>
                <a:gd name="T103" fmla="*/ 6 h 27"/>
                <a:gd name="T104" fmla="*/ 160 w 161"/>
                <a:gd name="T105" fmla="*/ 6 h 27"/>
                <a:gd name="T106" fmla="*/ 160 w 161"/>
                <a:gd name="T107" fmla="*/ 3 h 27"/>
                <a:gd name="T108" fmla="*/ 160 w 161"/>
                <a:gd name="T109" fmla="*/ 0 h 27"/>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61"/>
                <a:gd name="T166" fmla="*/ 0 h 27"/>
                <a:gd name="T167" fmla="*/ 161 w 161"/>
                <a:gd name="T168" fmla="*/ 27 h 27"/>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61" h="27">
                  <a:moveTo>
                    <a:pt x="0" y="0"/>
                  </a:moveTo>
                  <a:lnTo>
                    <a:pt x="0" y="3"/>
                  </a:lnTo>
                  <a:lnTo>
                    <a:pt x="0" y="6"/>
                  </a:lnTo>
                  <a:lnTo>
                    <a:pt x="3" y="6"/>
                  </a:lnTo>
                  <a:lnTo>
                    <a:pt x="3" y="8"/>
                  </a:lnTo>
                  <a:lnTo>
                    <a:pt x="6" y="8"/>
                  </a:lnTo>
                  <a:lnTo>
                    <a:pt x="6" y="11"/>
                  </a:lnTo>
                  <a:lnTo>
                    <a:pt x="9" y="11"/>
                  </a:lnTo>
                  <a:lnTo>
                    <a:pt x="11" y="14"/>
                  </a:lnTo>
                  <a:lnTo>
                    <a:pt x="14" y="14"/>
                  </a:lnTo>
                  <a:lnTo>
                    <a:pt x="17" y="17"/>
                  </a:lnTo>
                  <a:lnTo>
                    <a:pt x="20" y="17"/>
                  </a:lnTo>
                  <a:lnTo>
                    <a:pt x="23" y="17"/>
                  </a:lnTo>
                  <a:lnTo>
                    <a:pt x="26" y="20"/>
                  </a:lnTo>
                  <a:lnTo>
                    <a:pt x="29" y="20"/>
                  </a:lnTo>
                  <a:lnTo>
                    <a:pt x="31" y="20"/>
                  </a:lnTo>
                  <a:lnTo>
                    <a:pt x="34" y="23"/>
                  </a:lnTo>
                  <a:lnTo>
                    <a:pt x="40" y="23"/>
                  </a:lnTo>
                  <a:lnTo>
                    <a:pt x="43" y="23"/>
                  </a:lnTo>
                  <a:lnTo>
                    <a:pt x="46" y="23"/>
                  </a:lnTo>
                  <a:lnTo>
                    <a:pt x="51" y="23"/>
                  </a:lnTo>
                  <a:lnTo>
                    <a:pt x="54" y="26"/>
                  </a:lnTo>
                  <a:lnTo>
                    <a:pt x="60" y="26"/>
                  </a:lnTo>
                  <a:lnTo>
                    <a:pt x="63" y="26"/>
                  </a:lnTo>
                  <a:lnTo>
                    <a:pt x="69" y="26"/>
                  </a:lnTo>
                  <a:lnTo>
                    <a:pt x="71" y="26"/>
                  </a:lnTo>
                  <a:lnTo>
                    <a:pt x="77" y="26"/>
                  </a:lnTo>
                  <a:lnTo>
                    <a:pt x="80" y="26"/>
                  </a:lnTo>
                  <a:lnTo>
                    <a:pt x="83" y="26"/>
                  </a:lnTo>
                  <a:lnTo>
                    <a:pt x="88" y="26"/>
                  </a:lnTo>
                  <a:lnTo>
                    <a:pt x="91" y="26"/>
                  </a:lnTo>
                  <a:lnTo>
                    <a:pt x="97" y="26"/>
                  </a:lnTo>
                  <a:lnTo>
                    <a:pt x="100" y="26"/>
                  </a:lnTo>
                  <a:lnTo>
                    <a:pt x="106" y="26"/>
                  </a:lnTo>
                  <a:lnTo>
                    <a:pt x="108" y="23"/>
                  </a:lnTo>
                  <a:lnTo>
                    <a:pt x="114" y="23"/>
                  </a:lnTo>
                  <a:lnTo>
                    <a:pt x="117" y="23"/>
                  </a:lnTo>
                  <a:lnTo>
                    <a:pt x="120" y="23"/>
                  </a:lnTo>
                  <a:lnTo>
                    <a:pt x="126" y="23"/>
                  </a:lnTo>
                  <a:lnTo>
                    <a:pt x="128" y="20"/>
                  </a:lnTo>
                  <a:lnTo>
                    <a:pt x="131" y="20"/>
                  </a:lnTo>
                  <a:lnTo>
                    <a:pt x="134" y="20"/>
                  </a:lnTo>
                  <a:lnTo>
                    <a:pt x="137" y="17"/>
                  </a:lnTo>
                  <a:lnTo>
                    <a:pt x="140" y="17"/>
                  </a:lnTo>
                  <a:lnTo>
                    <a:pt x="143" y="17"/>
                  </a:lnTo>
                  <a:lnTo>
                    <a:pt x="146" y="14"/>
                  </a:lnTo>
                  <a:lnTo>
                    <a:pt x="148" y="14"/>
                  </a:lnTo>
                  <a:lnTo>
                    <a:pt x="151" y="11"/>
                  </a:lnTo>
                  <a:lnTo>
                    <a:pt x="154" y="11"/>
                  </a:lnTo>
                  <a:lnTo>
                    <a:pt x="154" y="8"/>
                  </a:lnTo>
                  <a:lnTo>
                    <a:pt x="157" y="8"/>
                  </a:lnTo>
                  <a:lnTo>
                    <a:pt x="157" y="6"/>
                  </a:lnTo>
                  <a:lnTo>
                    <a:pt x="160" y="6"/>
                  </a:lnTo>
                  <a:lnTo>
                    <a:pt x="160" y="3"/>
                  </a:lnTo>
                  <a:lnTo>
                    <a:pt x="160" y="0"/>
                  </a:lnTo>
                </a:path>
              </a:pathLst>
            </a:custGeom>
            <a:noFill/>
            <a:ln w="12700" cap="rnd" cmpd="sng">
              <a:solidFill>
                <a:srgbClr val="000000"/>
              </a:solidFill>
              <a:prstDash val="solid"/>
              <a:round/>
              <a:headEnd type="none" w="med" len="med"/>
              <a:tailEnd type="none" w="med" len="med"/>
            </a:ln>
          </p:spPr>
          <p:txBody>
            <a:bodyPr/>
            <a:lstStyle/>
            <a:p>
              <a:endParaRPr lang="en-US"/>
            </a:p>
          </p:txBody>
        </p:sp>
        <p:sp>
          <p:nvSpPr>
            <p:cNvPr id="12702" name="Line 412"/>
            <p:cNvSpPr>
              <a:spLocks noChangeShapeType="1"/>
            </p:cNvSpPr>
            <p:nvPr/>
          </p:nvSpPr>
          <p:spPr bwMode="auto">
            <a:xfrm flipV="1">
              <a:off x="1858" y="1896"/>
              <a:ext cx="0" cy="162"/>
            </a:xfrm>
            <a:prstGeom prst="line">
              <a:avLst/>
            </a:prstGeom>
            <a:noFill/>
            <a:ln w="12700">
              <a:solidFill>
                <a:srgbClr val="000000"/>
              </a:solidFill>
              <a:round/>
              <a:headEnd/>
              <a:tailEnd/>
            </a:ln>
          </p:spPr>
          <p:txBody>
            <a:bodyPr wrap="none" anchor="ctr"/>
            <a:lstStyle/>
            <a:p>
              <a:endParaRPr lang="en-US"/>
            </a:p>
          </p:txBody>
        </p:sp>
        <p:sp>
          <p:nvSpPr>
            <p:cNvPr id="12703" name="Line 413"/>
            <p:cNvSpPr>
              <a:spLocks noChangeShapeType="1"/>
            </p:cNvSpPr>
            <p:nvPr/>
          </p:nvSpPr>
          <p:spPr bwMode="auto">
            <a:xfrm flipV="1">
              <a:off x="2018" y="1896"/>
              <a:ext cx="0" cy="162"/>
            </a:xfrm>
            <a:prstGeom prst="line">
              <a:avLst/>
            </a:prstGeom>
            <a:noFill/>
            <a:ln w="12700">
              <a:solidFill>
                <a:srgbClr val="000000"/>
              </a:solidFill>
              <a:round/>
              <a:headEnd/>
              <a:tailEnd/>
            </a:ln>
          </p:spPr>
          <p:txBody>
            <a:bodyPr wrap="none" anchor="ctr"/>
            <a:lstStyle/>
            <a:p>
              <a:endParaRPr lang="en-US"/>
            </a:p>
          </p:txBody>
        </p:sp>
        <p:sp>
          <p:nvSpPr>
            <p:cNvPr id="12704" name="Freeform 414"/>
            <p:cNvSpPr>
              <a:spLocks/>
            </p:cNvSpPr>
            <p:nvPr/>
          </p:nvSpPr>
          <p:spPr bwMode="auto">
            <a:xfrm>
              <a:off x="1886" y="2938"/>
              <a:ext cx="521" cy="386"/>
            </a:xfrm>
            <a:custGeom>
              <a:avLst/>
              <a:gdLst>
                <a:gd name="T0" fmla="*/ 0 w 521"/>
                <a:gd name="T1" fmla="*/ 385 h 386"/>
                <a:gd name="T2" fmla="*/ 520 w 521"/>
                <a:gd name="T3" fmla="*/ 385 h 386"/>
                <a:gd name="T4" fmla="*/ 520 w 521"/>
                <a:gd name="T5" fmla="*/ 0 h 386"/>
                <a:gd name="T6" fmla="*/ 497 w 521"/>
                <a:gd name="T7" fmla="*/ 0 h 386"/>
                <a:gd name="T8" fmla="*/ 434 w 521"/>
                <a:gd name="T9" fmla="*/ 29 h 386"/>
                <a:gd name="T10" fmla="*/ 434 w 521"/>
                <a:gd name="T11" fmla="*/ 151 h 386"/>
                <a:gd name="T12" fmla="*/ 0 60000 65536"/>
                <a:gd name="T13" fmla="*/ 0 60000 65536"/>
                <a:gd name="T14" fmla="*/ 0 60000 65536"/>
                <a:gd name="T15" fmla="*/ 0 60000 65536"/>
                <a:gd name="T16" fmla="*/ 0 60000 65536"/>
                <a:gd name="T17" fmla="*/ 0 60000 65536"/>
                <a:gd name="T18" fmla="*/ 0 w 521"/>
                <a:gd name="T19" fmla="*/ 0 h 386"/>
                <a:gd name="T20" fmla="*/ 521 w 521"/>
                <a:gd name="T21" fmla="*/ 386 h 386"/>
              </a:gdLst>
              <a:ahLst/>
              <a:cxnLst>
                <a:cxn ang="T12">
                  <a:pos x="T0" y="T1"/>
                </a:cxn>
                <a:cxn ang="T13">
                  <a:pos x="T2" y="T3"/>
                </a:cxn>
                <a:cxn ang="T14">
                  <a:pos x="T4" y="T5"/>
                </a:cxn>
                <a:cxn ang="T15">
                  <a:pos x="T6" y="T7"/>
                </a:cxn>
                <a:cxn ang="T16">
                  <a:pos x="T8" y="T9"/>
                </a:cxn>
                <a:cxn ang="T17">
                  <a:pos x="T10" y="T11"/>
                </a:cxn>
              </a:cxnLst>
              <a:rect l="T18" t="T19" r="T20" b="T21"/>
              <a:pathLst>
                <a:path w="521" h="386">
                  <a:moveTo>
                    <a:pt x="0" y="385"/>
                  </a:moveTo>
                  <a:lnTo>
                    <a:pt x="520" y="385"/>
                  </a:lnTo>
                  <a:lnTo>
                    <a:pt x="520" y="0"/>
                  </a:lnTo>
                  <a:lnTo>
                    <a:pt x="497" y="0"/>
                  </a:lnTo>
                  <a:lnTo>
                    <a:pt x="434" y="29"/>
                  </a:lnTo>
                  <a:lnTo>
                    <a:pt x="434" y="151"/>
                  </a:lnTo>
                </a:path>
              </a:pathLst>
            </a:custGeom>
            <a:noFill/>
            <a:ln w="12700" cap="rnd" cmpd="sng">
              <a:solidFill>
                <a:srgbClr val="000000"/>
              </a:solidFill>
              <a:prstDash val="solid"/>
              <a:round/>
              <a:headEnd type="none" w="med" len="med"/>
              <a:tailEnd type="none" w="med" len="med"/>
            </a:ln>
          </p:spPr>
          <p:txBody>
            <a:bodyPr/>
            <a:lstStyle/>
            <a:p>
              <a:endParaRPr lang="en-US"/>
            </a:p>
          </p:txBody>
        </p:sp>
        <p:sp>
          <p:nvSpPr>
            <p:cNvPr id="12705" name="Freeform 415"/>
            <p:cNvSpPr>
              <a:spLocks/>
            </p:cNvSpPr>
            <p:nvPr/>
          </p:nvSpPr>
          <p:spPr bwMode="auto">
            <a:xfrm>
              <a:off x="1869" y="2938"/>
              <a:ext cx="758" cy="417"/>
            </a:xfrm>
            <a:custGeom>
              <a:avLst/>
              <a:gdLst>
                <a:gd name="T0" fmla="*/ 0 w 758"/>
                <a:gd name="T1" fmla="*/ 416 h 417"/>
                <a:gd name="T2" fmla="*/ 583 w 758"/>
                <a:gd name="T3" fmla="*/ 416 h 417"/>
                <a:gd name="T4" fmla="*/ 583 w 758"/>
                <a:gd name="T5" fmla="*/ 0 h 417"/>
                <a:gd name="T6" fmla="*/ 757 w 758"/>
                <a:gd name="T7" fmla="*/ 0 h 417"/>
                <a:gd name="T8" fmla="*/ 0 60000 65536"/>
                <a:gd name="T9" fmla="*/ 0 60000 65536"/>
                <a:gd name="T10" fmla="*/ 0 60000 65536"/>
                <a:gd name="T11" fmla="*/ 0 60000 65536"/>
                <a:gd name="T12" fmla="*/ 0 w 758"/>
                <a:gd name="T13" fmla="*/ 0 h 417"/>
                <a:gd name="T14" fmla="*/ 758 w 758"/>
                <a:gd name="T15" fmla="*/ 417 h 417"/>
              </a:gdLst>
              <a:ahLst/>
              <a:cxnLst>
                <a:cxn ang="T8">
                  <a:pos x="T0" y="T1"/>
                </a:cxn>
                <a:cxn ang="T9">
                  <a:pos x="T2" y="T3"/>
                </a:cxn>
                <a:cxn ang="T10">
                  <a:pos x="T4" y="T5"/>
                </a:cxn>
                <a:cxn ang="T11">
                  <a:pos x="T6" y="T7"/>
                </a:cxn>
              </a:cxnLst>
              <a:rect l="T12" t="T13" r="T14" b="T15"/>
              <a:pathLst>
                <a:path w="758" h="417">
                  <a:moveTo>
                    <a:pt x="0" y="416"/>
                  </a:moveTo>
                  <a:lnTo>
                    <a:pt x="583" y="416"/>
                  </a:lnTo>
                  <a:lnTo>
                    <a:pt x="583" y="0"/>
                  </a:lnTo>
                  <a:lnTo>
                    <a:pt x="757" y="0"/>
                  </a:lnTo>
                </a:path>
              </a:pathLst>
            </a:custGeom>
            <a:noFill/>
            <a:ln w="12700" cap="rnd" cmpd="sng">
              <a:solidFill>
                <a:srgbClr val="000000"/>
              </a:solidFill>
              <a:prstDash val="solid"/>
              <a:round/>
              <a:headEnd type="none" w="med" len="med"/>
              <a:tailEnd type="none" w="med" len="med"/>
            </a:ln>
          </p:spPr>
          <p:txBody>
            <a:bodyPr/>
            <a:lstStyle/>
            <a:p>
              <a:endParaRPr lang="en-US"/>
            </a:p>
          </p:txBody>
        </p:sp>
        <p:sp>
          <p:nvSpPr>
            <p:cNvPr id="12706" name="Freeform 416"/>
            <p:cNvSpPr>
              <a:spLocks/>
            </p:cNvSpPr>
            <p:nvPr/>
          </p:nvSpPr>
          <p:spPr bwMode="auto">
            <a:xfrm>
              <a:off x="1909" y="2938"/>
              <a:ext cx="153" cy="152"/>
            </a:xfrm>
            <a:custGeom>
              <a:avLst/>
              <a:gdLst>
                <a:gd name="T0" fmla="*/ 0 w 153"/>
                <a:gd name="T1" fmla="*/ 0 h 152"/>
                <a:gd name="T2" fmla="*/ 83 w 153"/>
                <a:gd name="T3" fmla="*/ 0 h 152"/>
                <a:gd name="T4" fmla="*/ 152 w 153"/>
                <a:gd name="T5" fmla="*/ 29 h 152"/>
                <a:gd name="T6" fmla="*/ 152 w 153"/>
                <a:gd name="T7" fmla="*/ 151 h 152"/>
                <a:gd name="T8" fmla="*/ 0 60000 65536"/>
                <a:gd name="T9" fmla="*/ 0 60000 65536"/>
                <a:gd name="T10" fmla="*/ 0 60000 65536"/>
                <a:gd name="T11" fmla="*/ 0 60000 65536"/>
                <a:gd name="T12" fmla="*/ 0 w 153"/>
                <a:gd name="T13" fmla="*/ 0 h 152"/>
                <a:gd name="T14" fmla="*/ 153 w 153"/>
                <a:gd name="T15" fmla="*/ 152 h 152"/>
              </a:gdLst>
              <a:ahLst/>
              <a:cxnLst>
                <a:cxn ang="T8">
                  <a:pos x="T0" y="T1"/>
                </a:cxn>
                <a:cxn ang="T9">
                  <a:pos x="T2" y="T3"/>
                </a:cxn>
                <a:cxn ang="T10">
                  <a:pos x="T4" y="T5"/>
                </a:cxn>
                <a:cxn ang="T11">
                  <a:pos x="T6" y="T7"/>
                </a:cxn>
              </a:cxnLst>
              <a:rect l="T12" t="T13" r="T14" b="T15"/>
              <a:pathLst>
                <a:path w="153" h="152">
                  <a:moveTo>
                    <a:pt x="0" y="0"/>
                  </a:moveTo>
                  <a:lnTo>
                    <a:pt x="83" y="0"/>
                  </a:lnTo>
                  <a:lnTo>
                    <a:pt x="152" y="29"/>
                  </a:lnTo>
                  <a:lnTo>
                    <a:pt x="152" y="151"/>
                  </a:lnTo>
                </a:path>
              </a:pathLst>
            </a:custGeom>
            <a:noFill/>
            <a:ln w="12700" cap="rnd" cmpd="sng">
              <a:solidFill>
                <a:srgbClr val="000000"/>
              </a:solidFill>
              <a:prstDash val="solid"/>
              <a:round/>
              <a:headEnd type="none" w="med" len="med"/>
              <a:tailEnd type="none" w="med" len="med"/>
            </a:ln>
          </p:spPr>
          <p:txBody>
            <a:bodyPr/>
            <a:lstStyle/>
            <a:p>
              <a:endParaRPr lang="en-US"/>
            </a:p>
          </p:txBody>
        </p:sp>
        <p:sp>
          <p:nvSpPr>
            <p:cNvPr id="12707" name="Freeform 417"/>
            <p:cNvSpPr>
              <a:spLocks/>
            </p:cNvSpPr>
            <p:nvPr/>
          </p:nvSpPr>
          <p:spPr bwMode="auto">
            <a:xfrm>
              <a:off x="2018" y="2442"/>
              <a:ext cx="345" cy="306"/>
            </a:xfrm>
            <a:custGeom>
              <a:avLst/>
              <a:gdLst>
                <a:gd name="T0" fmla="*/ 63 w 345"/>
                <a:gd name="T1" fmla="*/ 299 h 306"/>
                <a:gd name="T2" fmla="*/ 63 w 345"/>
                <a:gd name="T3" fmla="*/ 34 h 306"/>
                <a:gd name="T4" fmla="*/ 0 w 345"/>
                <a:gd name="T5" fmla="*/ 34 h 306"/>
                <a:gd name="T6" fmla="*/ 0 w 345"/>
                <a:gd name="T7" fmla="*/ 0 h 306"/>
                <a:gd name="T8" fmla="*/ 344 w 345"/>
                <a:gd name="T9" fmla="*/ 0 h 306"/>
                <a:gd name="T10" fmla="*/ 344 w 345"/>
                <a:gd name="T11" fmla="*/ 34 h 306"/>
                <a:gd name="T12" fmla="*/ 290 w 345"/>
                <a:gd name="T13" fmla="*/ 34 h 306"/>
                <a:gd name="T14" fmla="*/ 290 w 345"/>
                <a:gd name="T15" fmla="*/ 305 h 306"/>
                <a:gd name="T16" fmla="*/ 0 60000 65536"/>
                <a:gd name="T17" fmla="*/ 0 60000 65536"/>
                <a:gd name="T18" fmla="*/ 0 60000 65536"/>
                <a:gd name="T19" fmla="*/ 0 60000 65536"/>
                <a:gd name="T20" fmla="*/ 0 60000 65536"/>
                <a:gd name="T21" fmla="*/ 0 60000 65536"/>
                <a:gd name="T22" fmla="*/ 0 60000 65536"/>
                <a:gd name="T23" fmla="*/ 0 60000 65536"/>
                <a:gd name="T24" fmla="*/ 0 w 345"/>
                <a:gd name="T25" fmla="*/ 0 h 306"/>
                <a:gd name="T26" fmla="*/ 345 w 345"/>
                <a:gd name="T27" fmla="*/ 306 h 30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45" h="306">
                  <a:moveTo>
                    <a:pt x="63" y="299"/>
                  </a:moveTo>
                  <a:lnTo>
                    <a:pt x="63" y="34"/>
                  </a:lnTo>
                  <a:lnTo>
                    <a:pt x="0" y="34"/>
                  </a:lnTo>
                  <a:lnTo>
                    <a:pt x="0" y="0"/>
                  </a:lnTo>
                  <a:lnTo>
                    <a:pt x="344" y="0"/>
                  </a:lnTo>
                  <a:lnTo>
                    <a:pt x="344" y="34"/>
                  </a:lnTo>
                  <a:lnTo>
                    <a:pt x="290" y="34"/>
                  </a:lnTo>
                  <a:lnTo>
                    <a:pt x="290" y="305"/>
                  </a:lnTo>
                </a:path>
              </a:pathLst>
            </a:custGeom>
            <a:noFill/>
            <a:ln w="12700" cap="rnd" cmpd="sng">
              <a:solidFill>
                <a:srgbClr val="000000"/>
              </a:solidFill>
              <a:prstDash val="solid"/>
              <a:round/>
              <a:headEnd type="none" w="med" len="med"/>
              <a:tailEnd type="none" w="med" len="med"/>
            </a:ln>
          </p:spPr>
          <p:txBody>
            <a:bodyPr/>
            <a:lstStyle/>
            <a:p>
              <a:endParaRPr lang="en-US"/>
            </a:p>
          </p:txBody>
        </p:sp>
        <p:sp>
          <p:nvSpPr>
            <p:cNvPr id="12708" name="Freeform 418"/>
            <p:cNvSpPr>
              <a:spLocks/>
            </p:cNvSpPr>
            <p:nvPr/>
          </p:nvSpPr>
          <p:spPr bwMode="auto">
            <a:xfrm>
              <a:off x="1553" y="1555"/>
              <a:ext cx="1138" cy="1129"/>
            </a:xfrm>
            <a:custGeom>
              <a:avLst/>
              <a:gdLst>
                <a:gd name="T0" fmla="*/ 0 w 1138"/>
                <a:gd name="T1" fmla="*/ 1100 h 1129"/>
                <a:gd name="T2" fmla="*/ 171 w 1138"/>
                <a:gd name="T3" fmla="*/ 1100 h 1129"/>
                <a:gd name="T4" fmla="*/ 171 w 1138"/>
                <a:gd name="T5" fmla="*/ 0 h 1129"/>
                <a:gd name="T6" fmla="*/ 1137 w 1138"/>
                <a:gd name="T7" fmla="*/ 0 h 1129"/>
                <a:gd name="T8" fmla="*/ 1137 w 1138"/>
                <a:gd name="T9" fmla="*/ 26 h 1129"/>
                <a:gd name="T10" fmla="*/ 202 w 1138"/>
                <a:gd name="T11" fmla="*/ 26 h 1129"/>
                <a:gd name="T12" fmla="*/ 202 w 1138"/>
                <a:gd name="T13" fmla="*/ 1128 h 1129"/>
                <a:gd name="T14" fmla="*/ 0 w 1138"/>
                <a:gd name="T15" fmla="*/ 1128 h 1129"/>
                <a:gd name="T16" fmla="*/ 0 w 1138"/>
                <a:gd name="T17" fmla="*/ 1100 h 112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138"/>
                <a:gd name="T28" fmla="*/ 0 h 1129"/>
                <a:gd name="T29" fmla="*/ 1138 w 1138"/>
                <a:gd name="T30" fmla="*/ 1129 h 1129"/>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138" h="1129">
                  <a:moveTo>
                    <a:pt x="0" y="1100"/>
                  </a:moveTo>
                  <a:lnTo>
                    <a:pt x="171" y="1100"/>
                  </a:lnTo>
                  <a:lnTo>
                    <a:pt x="171" y="0"/>
                  </a:lnTo>
                  <a:lnTo>
                    <a:pt x="1137" y="0"/>
                  </a:lnTo>
                  <a:lnTo>
                    <a:pt x="1137" y="26"/>
                  </a:lnTo>
                  <a:lnTo>
                    <a:pt x="202" y="26"/>
                  </a:lnTo>
                  <a:lnTo>
                    <a:pt x="202" y="1128"/>
                  </a:lnTo>
                  <a:lnTo>
                    <a:pt x="0" y="1128"/>
                  </a:lnTo>
                  <a:lnTo>
                    <a:pt x="0" y="1100"/>
                  </a:lnTo>
                </a:path>
              </a:pathLst>
            </a:custGeom>
            <a:solidFill>
              <a:srgbClr val="7F7FFF"/>
            </a:solidFill>
            <a:ln w="12700" cap="rnd" cmpd="sng">
              <a:noFill/>
              <a:prstDash val="solid"/>
              <a:round/>
              <a:headEnd type="none" w="med" len="med"/>
              <a:tailEnd type="none" w="med" len="med"/>
            </a:ln>
          </p:spPr>
          <p:txBody>
            <a:bodyPr/>
            <a:lstStyle/>
            <a:p>
              <a:endParaRPr lang="en-US"/>
            </a:p>
          </p:txBody>
        </p:sp>
        <p:sp>
          <p:nvSpPr>
            <p:cNvPr id="12709" name="Freeform 419"/>
            <p:cNvSpPr>
              <a:spLocks/>
            </p:cNvSpPr>
            <p:nvPr/>
          </p:nvSpPr>
          <p:spPr bwMode="auto">
            <a:xfrm>
              <a:off x="1874" y="3528"/>
              <a:ext cx="957" cy="33"/>
            </a:xfrm>
            <a:custGeom>
              <a:avLst/>
              <a:gdLst>
                <a:gd name="T0" fmla="*/ 956 w 957"/>
                <a:gd name="T1" fmla="*/ 32 h 33"/>
                <a:gd name="T2" fmla="*/ 856 w 957"/>
                <a:gd name="T3" fmla="*/ 32 h 33"/>
                <a:gd name="T4" fmla="*/ 802 w 957"/>
                <a:gd name="T5" fmla="*/ 0 h 33"/>
                <a:gd name="T6" fmla="*/ 708 w 957"/>
                <a:gd name="T7" fmla="*/ 0 h 33"/>
                <a:gd name="T8" fmla="*/ 668 w 957"/>
                <a:gd name="T9" fmla="*/ 32 h 33"/>
                <a:gd name="T10" fmla="*/ 0 w 957"/>
                <a:gd name="T11" fmla="*/ 32 h 33"/>
                <a:gd name="T12" fmla="*/ 0 60000 65536"/>
                <a:gd name="T13" fmla="*/ 0 60000 65536"/>
                <a:gd name="T14" fmla="*/ 0 60000 65536"/>
                <a:gd name="T15" fmla="*/ 0 60000 65536"/>
                <a:gd name="T16" fmla="*/ 0 60000 65536"/>
                <a:gd name="T17" fmla="*/ 0 60000 65536"/>
                <a:gd name="T18" fmla="*/ 0 w 957"/>
                <a:gd name="T19" fmla="*/ 0 h 33"/>
                <a:gd name="T20" fmla="*/ 957 w 957"/>
                <a:gd name="T21" fmla="*/ 33 h 33"/>
              </a:gdLst>
              <a:ahLst/>
              <a:cxnLst>
                <a:cxn ang="T12">
                  <a:pos x="T0" y="T1"/>
                </a:cxn>
                <a:cxn ang="T13">
                  <a:pos x="T2" y="T3"/>
                </a:cxn>
                <a:cxn ang="T14">
                  <a:pos x="T4" y="T5"/>
                </a:cxn>
                <a:cxn ang="T15">
                  <a:pos x="T6" y="T7"/>
                </a:cxn>
                <a:cxn ang="T16">
                  <a:pos x="T8" y="T9"/>
                </a:cxn>
                <a:cxn ang="T17">
                  <a:pos x="T10" y="T11"/>
                </a:cxn>
              </a:cxnLst>
              <a:rect l="T18" t="T19" r="T20" b="T21"/>
              <a:pathLst>
                <a:path w="957" h="33">
                  <a:moveTo>
                    <a:pt x="956" y="32"/>
                  </a:moveTo>
                  <a:lnTo>
                    <a:pt x="856" y="32"/>
                  </a:lnTo>
                  <a:lnTo>
                    <a:pt x="802" y="0"/>
                  </a:lnTo>
                  <a:lnTo>
                    <a:pt x="708" y="0"/>
                  </a:lnTo>
                  <a:lnTo>
                    <a:pt x="668" y="32"/>
                  </a:lnTo>
                  <a:lnTo>
                    <a:pt x="0" y="32"/>
                  </a:lnTo>
                </a:path>
              </a:pathLst>
            </a:custGeom>
            <a:noFill/>
            <a:ln w="12700" cap="rnd" cmpd="sng">
              <a:solidFill>
                <a:srgbClr val="000000"/>
              </a:solidFill>
              <a:prstDash val="solid"/>
              <a:round/>
              <a:headEnd type="none" w="med" len="med"/>
              <a:tailEnd type="none" w="med" len="med"/>
            </a:ln>
          </p:spPr>
          <p:txBody>
            <a:bodyPr/>
            <a:lstStyle/>
            <a:p>
              <a:endParaRPr lang="en-US"/>
            </a:p>
          </p:txBody>
        </p:sp>
        <p:sp>
          <p:nvSpPr>
            <p:cNvPr id="12710" name="Freeform 420"/>
            <p:cNvSpPr>
              <a:spLocks/>
            </p:cNvSpPr>
            <p:nvPr/>
          </p:nvSpPr>
          <p:spPr bwMode="auto">
            <a:xfrm>
              <a:off x="1874" y="3600"/>
              <a:ext cx="957" cy="32"/>
            </a:xfrm>
            <a:custGeom>
              <a:avLst/>
              <a:gdLst>
                <a:gd name="T0" fmla="*/ 956 w 957"/>
                <a:gd name="T1" fmla="*/ 0 h 32"/>
                <a:gd name="T2" fmla="*/ 856 w 957"/>
                <a:gd name="T3" fmla="*/ 0 h 32"/>
                <a:gd name="T4" fmla="*/ 802 w 957"/>
                <a:gd name="T5" fmla="*/ 31 h 32"/>
                <a:gd name="T6" fmla="*/ 708 w 957"/>
                <a:gd name="T7" fmla="*/ 31 h 32"/>
                <a:gd name="T8" fmla="*/ 668 w 957"/>
                <a:gd name="T9" fmla="*/ 0 h 32"/>
                <a:gd name="T10" fmla="*/ 0 w 957"/>
                <a:gd name="T11" fmla="*/ 0 h 32"/>
                <a:gd name="T12" fmla="*/ 0 60000 65536"/>
                <a:gd name="T13" fmla="*/ 0 60000 65536"/>
                <a:gd name="T14" fmla="*/ 0 60000 65536"/>
                <a:gd name="T15" fmla="*/ 0 60000 65536"/>
                <a:gd name="T16" fmla="*/ 0 60000 65536"/>
                <a:gd name="T17" fmla="*/ 0 60000 65536"/>
                <a:gd name="T18" fmla="*/ 0 w 957"/>
                <a:gd name="T19" fmla="*/ 0 h 32"/>
                <a:gd name="T20" fmla="*/ 957 w 957"/>
                <a:gd name="T21" fmla="*/ 32 h 32"/>
              </a:gdLst>
              <a:ahLst/>
              <a:cxnLst>
                <a:cxn ang="T12">
                  <a:pos x="T0" y="T1"/>
                </a:cxn>
                <a:cxn ang="T13">
                  <a:pos x="T2" y="T3"/>
                </a:cxn>
                <a:cxn ang="T14">
                  <a:pos x="T4" y="T5"/>
                </a:cxn>
                <a:cxn ang="T15">
                  <a:pos x="T6" y="T7"/>
                </a:cxn>
                <a:cxn ang="T16">
                  <a:pos x="T8" y="T9"/>
                </a:cxn>
                <a:cxn ang="T17">
                  <a:pos x="T10" y="T11"/>
                </a:cxn>
              </a:cxnLst>
              <a:rect l="T18" t="T19" r="T20" b="T21"/>
              <a:pathLst>
                <a:path w="957" h="32">
                  <a:moveTo>
                    <a:pt x="956" y="0"/>
                  </a:moveTo>
                  <a:lnTo>
                    <a:pt x="856" y="0"/>
                  </a:lnTo>
                  <a:lnTo>
                    <a:pt x="802" y="31"/>
                  </a:lnTo>
                  <a:lnTo>
                    <a:pt x="708" y="31"/>
                  </a:lnTo>
                  <a:lnTo>
                    <a:pt x="668" y="0"/>
                  </a:lnTo>
                  <a:lnTo>
                    <a:pt x="0" y="0"/>
                  </a:lnTo>
                </a:path>
              </a:pathLst>
            </a:custGeom>
            <a:noFill/>
            <a:ln w="12700" cap="rnd" cmpd="sng">
              <a:solidFill>
                <a:srgbClr val="000000"/>
              </a:solidFill>
              <a:prstDash val="solid"/>
              <a:round/>
              <a:headEnd type="none" w="med" len="med"/>
              <a:tailEnd type="none" w="med" len="med"/>
            </a:ln>
          </p:spPr>
          <p:txBody>
            <a:bodyPr/>
            <a:lstStyle/>
            <a:p>
              <a:endParaRPr lang="en-US"/>
            </a:p>
          </p:txBody>
        </p:sp>
        <p:sp>
          <p:nvSpPr>
            <p:cNvPr id="12711" name="Oval 421"/>
            <p:cNvSpPr>
              <a:spLocks noChangeArrowheads="1"/>
            </p:cNvSpPr>
            <p:nvPr/>
          </p:nvSpPr>
          <p:spPr bwMode="auto">
            <a:xfrm>
              <a:off x="806" y="2647"/>
              <a:ext cx="88" cy="87"/>
            </a:xfrm>
            <a:prstGeom prst="ellipse">
              <a:avLst/>
            </a:prstGeom>
            <a:solidFill>
              <a:srgbClr val="7F7FFF"/>
            </a:solidFill>
            <a:ln w="12700">
              <a:noFill/>
              <a:round/>
              <a:headEnd/>
              <a:tailEnd/>
            </a:ln>
          </p:spPr>
          <p:txBody>
            <a:bodyPr wrap="none" anchor="ctr"/>
            <a:lstStyle/>
            <a:p>
              <a:endParaRPr lang="en-US"/>
            </a:p>
          </p:txBody>
        </p:sp>
        <p:sp>
          <p:nvSpPr>
            <p:cNvPr id="12712" name="Oval 422"/>
            <p:cNvSpPr>
              <a:spLocks noChangeArrowheads="1"/>
            </p:cNvSpPr>
            <p:nvPr/>
          </p:nvSpPr>
          <p:spPr bwMode="auto">
            <a:xfrm>
              <a:off x="806" y="2964"/>
              <a:ext cx="88" cy="87"/>
            </a:xfrm>
            <a:prstGeom prst="ellipse">
              <a:avLst/>
            </a:prstGeom>
            <a:solidFill>
              <a:srgbClr val="7F7FFF"/>
            </a:solidFill>
            <a:ln w="12700">
              <a:noFill/>
              <a:round/>
              <a:headEnd/>
              <a:tailEnd/>
            </a:ln>
          </p:spPr>
          <p:txBody>
            <a:bodyPr wrap="none" anchor="ctr"/>
            <a:lstStyle/>
            <a:p>
              <a:endParaRPr lang="en-US"/>
            </a:p>
          </p:txBody>
        </p:sp>
        <p:sp>
          <p:nvSpPr>
            <p:cNvPr id="12713" name="Oval 423"/>
            <p:cNvSpPr>
              <a:spLocks noChangeArrowheads="1"/>
            </p:cNvSpPr>
            <p:nvPr/>
          </p:nvSpPr>
          <p:spPr bwMode="auto">
            <a:xfrm>
              <a:off x="806" y="3318"/>
              <a:ext cx="88" cy="87"/>
            </a:xfrm>
            <a:prstGeom prst="ellipse">
              <a:avLst/>
            </a:prstGeom>
            <a:solidFill>
              <a:srgbClr val="7F7FFF"/>
            </a:solidFill>
            <a:ln w="12700">
              <a:noFill/>
              <a:round/>
              <a:headEnd/>
              <a:tailEnd/>
            </a:ln>
          </p:spPr>
          <p:txBody>
            <a:bodyPr wrap="none" anchor="ctr"/>
            <a:lstStyle/>
            <a:p>
              <a:endParaRPr lang="en-US"/>
            </a:p>
          </p:txBody>
        </p:sp>
        <p:sp>
          <p:nvSpPr>
            <p:cNvPr id="12714" name="Oval 424"/>
            <p:cNvSpPr>
              <a:spLocks noChangeArrowheads="1"/>
            </p:cNvSpPr>
            <p:nvPr/>
          </p:nvSpPr>
          <p:spPr bwMode="auto">
            <a:xfrm>
              <a:off x="810" y="2651"/>
              <a:ext cx="80" cy="79"/>
            </a:xfrm>
            <a:prstGeom prst="ellipse">
              <a:avLst/>
            </a:prstGeom>
            <a:noFill/>
            <a:ln w="12700">
              <a:solidFill>
                <a:srgbClr val="000000"/>
              </a:solidFill>
              <a:round/>
              <a:headEnd/>
              <a:tailEnd/>
            </a:ln>
          </p:spPr>
          <p:txBody>
            <a:bodyPr wrap="none" anchor="ctr"/>
            <a:lstStyle/>
            <a:p>
              <a:endParaRPr lang="en-US"/>
            </a:p>
          </p:txBody>
        </p:sp>
        <p:sp>
          <p:nvSpPr>
            <p:cNvPr id="12715" name="Oval 425"/>
            <p:cNvSpPr>
              <a:spLocks noChangeArrowheads="1"/>
            </p:cNvSpPr>
            <p:nvPr/>
          </p:nvSpPr>
          <p:spPr bwMode="auto">
            <a:xfrm>
              <a:off x="810" y="2968"/>
              <a:ext cx="80" cy="79"/>
            </a:xfrm>
            <a:prstGeom prst="ellipse">
              <a:avLst/>
            </a:prstGeom>
            <a:noFill/>
            <a:ln w="12700">
              <a:solidFill>
                <a:srgbClr val="000000"/>
              </a:solidFill>
              <a:round/>
              <a:headEnd/>
              <a:tailEnd/>
            </a:ln>
          </p:spPr>
          <p:txBody>
            <a:bodyPr wrap="none" anchor="ctr"/>
            <a:lstStyle/>
            <a:p>
              <a:endParaRPr lang="en-US"/>
            </a:p>
          </p:txBody>
        </p:sp>
        <p:sp>
          <p:nvSpPr>
            <p:cNvPr id="12716" name="Oval 426"/>
            <p:cNvSpPr>
              <a:spLocks noChangeArrowheads="1"/>
            </p:cNvSpPr>
            <p:nvPr/>
          </p:nvSpPr>
          <p:spPr bwMode="auto">
            <a:xfrm>
              <a:off x="810" y="3322"/>
              <a:ext cx="80" cy="79"/>
            </a:xfrm>
            <a:prstGeom prst="ellipse">
              <a:avLst/>
            </a:prstGeom>
            <a:noFill/>
            <a:ln w="12700">
              <a:solidFill>
                <a:srgbClr val="000000"/>
              </a:solidFill>
              <a:round/>
              <a:headEnd/>
              <a:tailEnd/>
            </a:ln>
          </p:spPr>
          <p:txBody>
            <a:bodyPr wrap="none" anchor="ctr"/>
            <a:lstStyle/>
            <a:p>
              <a:endParaRPr lang="en-US"/>
            </a:p>
          </p:txBody>
        </p:sp>
        <p:sp>
          <p:nvSpPr>
            <p:cNvPr id="12717" name="Freeform 427"/>
            <p:cNvSpPr>
              <a:spLocks/>
            </p:cNvSpPr>
            <p:nvPr/>
          </p:nvSpPr>
          <p:spPr bwMode="auto">
            <a:xfrm>
              <a:off x="797" y="2684"/>
              <a:ext cx="30" cy="34"/>
            </a:xfrm>
            <a:custGeom>
              <a:avLst/>
              <a:gdLst>
                <a:gd name="T0" fmla="*/ 0 w 30"/>
                <a:gd name="T1" fmla="*/ 0 h 34"/>
                <a:gd name="T2" fmla="*/ 3 w 30"/>
                <a:gd name="T3" fmla="*/ 0 h 34"/>
                <a:gd name="T4" fmla="*/ 5 w 30"/>
                <a:gd name="T5" fmla="*/ 0 h 34"/>
                <a:gd name="T6" fmla="*/ 8 w 30"/>
                <a:gd name="T7" fmla="*/ 0 h 34"/>
                <a:gd name="T8" fmla="*/ 11 w 30"/>
                <a:gd name="T9" fmla="*/ 0 h 34"/>
                <a:gd name="T10" fmla="*/ 11 w 30"/>
                <a:gd name="T11" fmla="*/ 2 h 34"/>
                <a:gd name="T12" fmla="*/ 14 w 30"/>
                <a:gd name="T13" fmla="*/ 2 h 34"/>
                <a:gd name="T14" fmla="*/ 17 w 30"/>
                <a:gd name="T15" fmla="*/ 2 h 34"/>
                <a:gd name="T16" fmla="*/ 17 w 30"/>
                <a:gd name="T17" fmla="*/ 5 h 34"/>
                <a:gd name="T18" fmla="*/ 20 w 30"/>
                <a:gd name="T19" fmla="*/ 5 h 34"/>
                <a:gd name="T20" fmla="*/ 23 w 30"/>
                <a:gd name="T21" fmla="*/ 7 h 34"/>
                <a:gd name="T22" fmla="*/ 25 w 30"/>
                <a:gd name="T23" fmla="*/ 9 h 34"/>
                <a:gd name="T24" fmla="*/ 25 w 30"/>
                <a:gd name="T25" fmla="*/ 11 h 34"/>
                <a:gd name="T26" fmla="*/ 25 w 30"/>
                <a:gd name="T27" fmla="*/ 13 h 34"/>
                <a:gd name="T28" fmla="*/ 29 w 30"/>
                <a:gd name="T29" fmla="*/ 13 h 34"/>
                <a:gd name="T30" fmla="*/ 29 w 30"/>
                <a:gd name="T31" fmla="*/ 15 h 34"/>
                <a:gd name="T32" fmla="*/ 29 w 30"/>
                <a:gd name="T33" fmla="*/ 18 h 34"/>
                <a:gd name="T34" fmla="*/ 29 w 30"/>
                <a:gd name="T35" fmla="*/ 20 h 34"/>
                <a:gd name="T36" fmla="*/ 25 w 30"/>
                <a:gd name="T37" fmla="*/ 20 h 34"/>
                <a:gd name="T38" fmla="*/ 25 w 30"/>
                <a:gd name="T39" fmla="*/ 22 h 34"/>
                <a:gd name="T40" fmla="*/ 25 w 30"/>
                <a:gd name="T41" fmla="*/ 25 h 34"/>
                <a:gd name="T42" fmla="*/ 23 w 30"/>
                <a:gd name="T43" fmla="*/ 26 h 34"/>
                <a:gd name="T44" fmla="*/ 20 w 30"/>
                <a:gd name="T45" fmla="*/ 28 h 34"/>
                <a:gd name="T46" fmla="*/ 17 w 30"/>
                <a:gd name="T47" fmla="*/ 28 h 34"/>
                <a:gd name="T48" fmla="*/ 17 w 30"/>
                <a:gd name="T49" fmla="*/ 31 h 34"/>
                <a:gd name="T50" fmla="*/ 14 w 30"/>
                <a:gd name="T51" fmla="*/ 31 h 34"/>
                <a:gd name="T52" fmla="*/ 11 w 30"/>
                <a:gd name="T53" fmla="*/ 31 h 34"/>
                <a:gd name="T54" fmla="*/ 11 w 30"/>
                <a:gd name="T55" fmla="*/ 33 h 34"/>
                <a:gd name="T56" fmla="*/ 8 w 30"/>
                <a:gd name="T57" fmla="*/ 33 h 34"/>
                <a:gd name="T58" fmla="*/ 5 w 30"/>
                <a:gd name="T59" fmla="*/ 33 h 34"/>
                <a:gd name="T60" fmla="*/ 3 w 30"/>
                <a:gd name="T61" fmla="*/ 33 h 34"/>
                <a:gd name="T62" fmla="*/ 0 w 30"/>
                <a:gd name="T63" fmla="*/ 33 h 34"/>
                <a:gd name="T64" fmla="*/ 0 w 30"/>
                <a:gd name="T65" fmla="*/ 0 h 34"/>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30"/>
                <a:gd name="T100" fmla="*/ 0 h 34"/>
                <a:gd name="T101" fmla="*/ 30 w 30"/>
                <a:gd name="T102" fmla="*/ 34 h 34"/>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30" h="34">
                  <a:moveTo>
                    <a:pt x="0" y="0"/>
                  </a:moveTo>
                  <a:lnTo>
                    <a:pt x="3" y="0"/>
                  </a:lnTo>
                  <a:lnTo>
                    <a:pt x="5" y="0"/>
                  </a:lnTo>
                  <a:lnTo>
                    <a:pt x="8" y="0"/>
                  </a:lnTo>
                  <a:lnTo>
                    <a:pt x="11" y="0"/>
                  </a:lnTo>
                  <a:lnTo>
                    <a:pt x="11" y="2"/>
                  </a:lnTo>
                  <a:lnTo>
                    <a:pt x="14" y="2"/>
                  </a:lnTo>
                  <a:lnTo>
                    <a:pt x="17" y="2"/>
                  </a:lnTo>
                  <a:lnTo>
                    <a:pt x="17" y="5"/>
                  </a:lnTo>
                  <a:lnTo>
                    <a:pt x="20" y="5"/>
                  </a:lnTo>
                  <a:lnTo>
                    <a:pt x="23" y="7"/>
                  </a:lnTo>
                  <a:lnTo>
                    <a:pt x="25" y="9"/>
                  </a:lnTo>
                  <a:lnTo>
                    <a:pt x="25" y="11"/>
                  </a:lnTo>
                  <a:lnTo>
                    <a:pt x="25" y="13"/>
                  </a:lnTo>
                  <a:lnTo>
                    <a:pt x="29" y="13"/>
                  </a:lnTo>
                  <a:lnTo>
                    <a:pt x="29" y="15"/>
                  </a:lnTo>
                  <a:lnTo>
                    <a:pt x="29" y="18"/>
                  </a:lnTo>
                  <a:lnTo>
                    <a:pt x="29" y="20"/>
                  </a:lnTo>
                  <a:lnTo>
                    <a:pt x="25" y="20"/>
                  </a:lnTo>
                  <a:lnTo>
                    <a:pt x="25" y="22"/>
                  </a:lnTo>
                  <a:lnTo>
                    <a:pt x="25" y="25"/>
                  </a:lnTo>
                  <a:lnTo>
                    <a:pt x="23" y="26"/>
                  </a:lnTo>
                  <a:lnTo>
                    <a:pt x="20" y="28"/>
                  </a:lnTo>
                  <a:lnTo>
                    <a:pt x="17" y="28"/>
                  </a:lnTo>
                  <a:lnTo>
                    <a:pt x="17" y="31"/>
                  </a:lnTo>
                  <a:lnTo>
                    <a:pt x="14" y="31"/>
                  </a:lnTo>
                  <a:lnTo>
                    <a:pt x="11" y="31"/>
                  </a:lnTo>
                  <a:lnTo>
                    <a:pt x="11" y="33"/>
                  </a:lnTo>
                  <a:lnTo>
                    <a:pt x="8" y="33"/>
                  </a:lnTo>
                  <a:lnTo>
                    <a:pt x="5" y="33"/>
                  </a:lnTo>
                  <a:lnTo>
                    <a:pt x="3" y="33"/>
                  </a:lnTo>
                  <a:lnTo>
                    <a:pt x="0" y="33"/>
                  </a:lnTo>
                  <a:lnTo>
                    <a:pt x="0" y="0"/>
                  </a:lnTo>
                </a:path>
              </a:pathLst>
            </a:custGeom>
            <a:solidFill>
              <a:srgbClr val="7F7FFF"/>
            </a:solidFill>
            <a:ln w="12700" cap="rnd" cmpd="sng">
              <a:noFill/>
              <a:prstDash val="solid"/>
              <a:round/>
              <a:headEnd type="none" w="med" len="med"/>
              <a:tailEnd type="none" w="med" len="med"/>
            </a:ln>
          </p:spPr>
          <p:txBody>
            <a:bodyPr/>
            <a:lstStyle/>
            <a:p>
              <a:endParaRPr lang="en-US"/>
            </a:p>
          </p:txBody>
        </p:sp>
        <p:sp>
          <p:nvSpPr>
            <p:cNvPr id="12718" name="Freeform 428"/>
            <p:cNvSpPr>
              <a:spLocks/>
            </p:cNvSpPr>
            <p:nvPr/>
          </p:nvSpPr>
          <p:spPr bwMode="auto">
            <a:xfrm>
              <a:off x="800" y="3007"/>
              <a:ext cx="27" cy="36"/>
            </a:xfrm>
            <a:custGeom>
              <a:avLst/>
              <a:gdLst>
                <a:gd name="T0" fmla="*/ 0 w 27"/>
                <a:gd name="T1" fmla="*/ 0 h 36"/>
                <a:gd name="T2" fmla="*/ 3 w 27"/>
                <a:gd name="T3" fmla="*/ 0 h 36"/>
                <a:gd name="T4" fmla="*/ 4 w 27"/>
                <a:gd name="T5" fmla="*/ 0 h 36"/>
                <a:gd name="T6" fmla="*/ 7 w 27"/>
                <a:gd name="T7" fmla="*/ 0 h 36"/>
                <a:gd name="T8" fmla="*/ 10 w 27"/>
                <a:gd name="T9" fmla="*/ 0 h 36"/>
                <a:gd name="T10" fmla="*/ 10 w 27"/>
                <a:gd name="T11" fmla="*/ 2 h 36"/>
                <a:gd name="T12" fmla="*/ 13 w 27"/>
                <a:gd name="T13" fmla="*/ 2 h 36"/>
                <a:gd name="T14" fmla="*/ 15 w 27"/>
                <a:gd name="T15" fmla="*/ 2 h 36"/>
                <a:gd name="T16" fmla="*/ 18 w 27"/>
                <a:gd name="T17" fmla="*/ 5 h 36"/>
                <a:gd name="T18" fmla="*/ 21 w 27"/>
                <a:gd name="T19" fmla="*/ 5 h 36"/>
                <a:gd name="T20" fmla="*/ 21 w 27"/>
                <a:gd name="T21" fmla="*/ 8 h 36"/>
                <a:gd name="T22" fmla="*/ 22 w 27"/>
                <a:gd name="T23" fmla="*/ 8 h 36"/>
                <a:gd name="T24" fmla="*/ 22 w 27"/>
                <a:gd name="T25" fmla="*/ 10 h 36"/>
                <a:gd name="T26" fmla="*/ 22 w 27"/>
                <a:gd name="T27" fmla="*/ 13 h 36"/>
                <a:gd name="T28" fmla="*/ 26 w 27"/>
                <a:gd name="T29" fmla="*/ 13 h 36"/>
                <a:gd name="T30" fmla="*/ 26 w 27"/>
                <a:gd name="T31" fmla="*/ 16 h 36"/>
                <a:gd name="T32" fmla="*/ 26 w 27"/>
                <a:gd name="T33" fmla="*/ 18 h 36"/>
                <a:gd name="T34" fmla="*/ 26 w 27"/>
                <a:gd name="T35" fmla="*/ 21 h 36"/>
                <a:gd name="T36" fmla="*/ 22 w 27"/>
                <a:gd name="T37" fmla="*/ 21 h 36"/>
                <a:gd name="T38" fmla="*/ 22 w 27"/>
                <a:gd name="T39" fmla="*/ 25 h 36"/>
                <a:gd name="T40" fmla="*/ 22 w 27"/>
                <a:gd name="T41" fmla="*/ 26 h 36"/>
                <a:gd name="T42" fmla="*/ 21 w 27"/>
                <a:gd name="T43" fmla="*/ 26 h 36"/>
                <a:gd name="T44" fmla="*/ 21 w 27"/>
                <a:gd name="T45" fmla="*/ 29 h 36"/>
                <a:gd name="T46" fmla="*/ 18 w 27"/>
                <a:gd name="T47" fmla="*/ 29 h 36"/>
                <a:gd name="T48" fmla="*/ 15 w 27"/>
                <a:gd name="T49" fmla="*/ 32 h 36"/>
                <a:gd name="T50" fmla="*/ 13 w 27"/>
                <a:gd name="T51" fmla="*/ 32 h 36"/>
                <a:gd name="T52" fmla="*/ 10 w 27"/>
                <a:gd name="T53" fmla="*/ 32 h 36"/>
                <a:gd name="T54" fmla="*/ 10 w 27"/>
                <a:gd name="T55" fmla="*/ 35 h 36"/>
                <a:gd name="T56" fmla="*/ 7 w 27"/>
                <a:gd name="T57" fmla="*/ 35 h 36"/>
                <a:gd name="T58" fmla="*/ 4 w 27"/>
                <a:gd name="T59" fmla="*/ 35 h 36"/>
                <a:gd name="T60" fmla="*/ 3 w 27"/>
                <a:gd name="T61" fmla="*/ 35 h 36"/>
                <a:gd name="T62" fmla="*/ 0 w 27"/>
                <a:gd name="T63" fmla="*/ 35 h 36"/>
                <a:gd name="T64" fmla="*/ 0 w 27"/>
                <a:gd name="T65" fmla="*/ 0 h 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7"/>
                <a:gd name="T100" fmla="*/ 0 h 36"/>
                <a:gd name="T101" fmla="*/ 27 w 27"/>
                <a:gd name="T102" fmla="*/ 36 h 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7" h="36">
                  <a:moveTo>
                    <a:pt x="0" y="0"/>
                  </a:moveTo>
                  <a:lnTo>
                    <a:pt x="3" y="0"/>
                  </a:lnTo>
                  <a:lnTo>
                    <a:pt x="4" y="0"/>
                  </a:lnTo>
                  <a:lnTo>
                    <a:pt x="7" y="0"/>
                  </a:lnTo>
                  <a:lnTo>
                    <a:pt x="10" y="0"/>
                  </a:lnTo>
                  <a:lnTo>
                    <a:pt x="10" y="2"/>
                  </a:lnTo>
                  <a:lnTo>
                    <a:pt x="13" y="2"/>
                  </a:lnTo>
                  <a:lnTo>
                    <a:pt x="15" y="2"/>
                  </a:lnTo>
                  <a:lnTo>
                    <a:pt x="18" y="5"/>
                  </a:lnTo>
                  <a:lnTo>
                    <a:pt x="21" y="5"/>
                  </a:lnTo>
                  <a:lnTo>
                    <a:pt x="21" y="8"/>
                  </a:lnTo>
                  <a:lnTo>
                    <a:pt x="22" y="8"/>
                  </a:lnTo>
                  <a:lnTo>
                    <a:pt x="22" y="10"/>
                  </a:lnTo>
                  <a:lnTo>
                    <a:pt x="22" y="13"/>
                  </a:lnTo>
                  <a:lnTo>
                    <a:pt x="26" y="13"/>
                  </a:lnTo>
                  <a:lnTo>
                    <a:pt x="26" y="16"/>
                  </a:lnTo>
                  <a:lnTo>
                    <a:pt x="26" y="18"/>
                  </a:lnTo>
                  <a:lnTo>
                    <a:pt x="26" y="21"/>
                  </a:lnTo>
                  <a:lnTo>
                    <a:pt x="22" y="21"/>
                  </a:lnTo>
                  <a:lnTo>
                    <a:pt x="22" y="25"/>
                  </a:lnTo>
                  <a:lnTo>
                    <a:pt x="22" y="26"/>
                  </a:lnTo>
                  <a:lnTo>
                    <a:pt x="21" y="26"/>
                  </a:lnTo>
                  <a:lnTo>
                    <a:pt x="21" y="29"/>
                  </a:lnTo>
                  <a:lnTo>
                    <a:pt x="18" y="29"/>
                  </a:lnTo>
                  <a:lnTo>
                    <a:pt x="15" y="32"/>
                  </a:lnTo>
                  <a:lnTo>
                    <a:pt x="13" y="32"/>
                  </a:lnTo>
                  <a:lnTo>
                    <a:pt x="10" y="32"/>
                  </a:lnTo>
                  <a:lnTo>
                    <a:pt x="10" y="35"/>
                  </a:lnTo>
                  <a:lnTo>
                    <a:pt x="7" y="35"/>
                  </a:lnTo>
                  <a:lnTo>
                    <a:pt x="4" y="35"/>
                  </a:lnTo>
                  <a:lnTo>
                    <a:pt x="3" y="35"/>
                  </a:lnTo>
                  <a:lnTo>
                    <a:pt x="0" y="35"/>
                  </a:lnTo>
                  <a:lnTo>
                    <a:pt x="0" y="0"/>
                  </a:lnTo>
                </a:path>
              </a:pathLst>
            </a:custGeom>
            <a:solidFill>
              <a:srgbClr val="7F7FFF"/>
            </a:solidFill>
            <a:ln w="12700" cap="rnd" cmpd="sng">
              <a:noFill/>
              <a:prstDash val="solid"/>
              <a:round/>
              <a:headEnd type="none" w="med" len="med"/>
              <a:tailEnd type="none" w="med" len="med"/>
            </a:ln>
          </p:spPr>
          <p:txBody>
            <a:bodyPr/>
            <a:lstStyle/>
            <a:p>
              <a:endParaRPr lang="en-US"/>
            </a:p>
          </p:txBody>
        </p:sp>
        <p:sp>
          <p:nvSpPr>
            <p:cNvPr id="12719" name="Freeform 429"/>
            <p:cNvSpPr>
              <a:spLocks/>
            </p:cNvSpPr>
            <p:nvPr/>
          </p:nvSpPr>
          <p:spPr bwMode="auto">
            <a:xfrm>
              <a:off x="796" y="3354"/>
              <a:ext cx="31" cy="41"/>
            </a:xfrm>
            <a:custGeom>
              <a:avLst/>
              <a:gdLst>
                <a:gd name="T0" fmla="*/ 0 w 31"/>
                <a:gd name="T1" fmla="*/ 0 h 41"/>
                <a:gd name="T2" fmla="*/ 3 w 31"/>
                <a:gd name="T3" fmla="*/ 0 h 41"/>
                <a:gd name="T4" fmla="*/ 6 w 31"/>
                <a:gd name="T5" fmla="*/ 0 h 41"/>
                <a:gd name="T6" fmla="*/ 8 w 31"/>
                <a:gd name="T7" fmla="*/ 0 h 41"/>
                <a:gd name="T8" fmla="*/ 10 w 31"/>
                <a:gd name="T9" fmla="*/ 4 h 41"/>
                <a:gd name="T10" fmla="*/ 13 w 31"/>
                <a:gd name="T11" fmla="*/ 4 h 41"/>
                <a:gd name="T12" fmla="*/ 16 w 31"/>
                <a:gd name="T13" fmla="*/ 4 h 41"/>
                <a:gd name="T14" fmla="*/ 16 w 31"/>
                <a:gd name="T15" fmla="*/ 6 h 41"/>
                <a:gd name="T16" fmla="*/ 19 w 31"/>
                <a:gd name="T17" fmla="*/ 6 h 41"/>
                <a:gd name="T18" fmla="*/ 22 w 31"/>
                <a:gd name="T19" fmla="*/ 8 h 41"/>
                <a:gd name="T20" fmla="*/ 24 w 31"/>
                <a:gd name="T21" fmla="*/ 11 h 41"/>
                <a:gd name="T22" fmla="*/ 26 w 31"/>
                <a:gd name="T23" fmla="*/ 14 h 41"/>
                <a:gd name="T24" fmla="*/ 26 w 31"/>
                <a:gd name="T25" fmla="*/ 16 h 41"/>
                <a:gd name="T26" fmla="*/ 26 w 31"/>
                <a:gd name="T27" fmla="*/ 18 h 41"/>
                <a:gd name="T28" fmla="*/ 30 w 31"/>
                <a:gd name="T29" fmla="*/ 18 h 41"/>
                <a:gd name="T30" fmla="*/ 30 w 31"/>
                <a:gd name="T31" fmla="*/ 22 h 41"/>
                <a:gd name="T32" fmla="*/ 30 w 31"/>
                <a:gd name="T33" fmla="*/ 24 h 41"/>
                <a:gd name="T34" fmla="*/ 26 w 31"/>
                <a:gd name="T35" fmla="*/ 24 h 41"/>
                <a:gd name="T36" fmla="*/ 26 w 31"/>
                <a:gd name="T37" fmla="*/ 26 h 41"/>
                <a:gd name="T38" fmla="*/ 26 w 31"/>
                <a:gd name="T39" fmla="*/ 29 h 41"/>
                <a:gd name="T40" fmla="*/ 24 w 31"/>
                <a:gd name="T41" fmla="*/ 32 h 41"/>
                <a:gd name="T42" fmla="*/ 22 w 31"/>
                <a:gd name="T43" fmla="*/ 35 h 41"/>
                <a:gd name="T44" fmla="*/ 19 w 31"/>
                <a:gd name="T45" fmla="*/ 35 h 41"/>
                <a:gd name="T46" fmla="*/ 19 w 31"/>
                <a:gd name="T47" fmla="*/ 36 h 41"/>
                <a:gd name="T48" fmla="*/ 16 w 31"/>
                <a:gd name="T49" fmla="*/ 36 h 41"/>
                <a:gd name="T50" fmla="*/ 13 w 31"/>
                <a:gd name="T51" fmla="*/ 36 h 41"/>
                <a:gd name="T52" fmla="*/ 13 w 31"/>
                <a:gd name="T53" fmla="*/ 40 h 41"/>
                <a:gd name="T54" fmla="*/ 10 w 31"/>
                <a:gd name="T55" fmla="*/ 40 h 41"/>
                <a:gd name="T56" fmla="*/ 8 w 31"/>
                <a:gd name="T57" fmla="*/ 40 h 41"/>
                <a:gd name="T58" fmla="*/ 6 w 31"/>
                <a:gd name="T59" fmla="*/ 40 h 41"/>
                <a:gd name="T60" fmla="*/ 3 w 31"/>
                <a:gd name="T61" fmla="*/ 40 h 41"/>
                <a:gd name="T62" fmla="*/ 0 w 31"/>
                <a:gd name="T63" fmla="*/ 0 h 41"/>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31"/>
                <a:gd name="T97" fmla="*/ 0 h 41"/>
                <a:gd name="T98" fmla="*/ 31 w 31"/>
                <a:gd name="T99" fmla="*/ 41 h 41"/>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31" h="41">
                  <a:moveTo>
                    <a:pt x="0" y="0"/>
                  </a:moveTo>
                  <a:lnTo>
                    <a:pt x="3" y="0"/>
                  </a:lnTo>
                  <a:lnTo>
                    <a:pt x="6" y="0"/>
                  </a:lnTo>
                  <a:lnTo>
                    <a:pt x="8" y="0"/>
                  </a:lnTo>
                  <a:lnTo>
                    <a:pt x="10" y="4"/>
                  </a:lnTo>
                  <a:lnTo>
                    <a:pt x="13" y="4"/>
                  </a:lnTo>
                  <a:lnTo>
                    <a:pt x="16" y="4"/>
                  </a:lnTo>
                  <a:lnTo>
                    <a:pt x="16" y="6"/>
                  </a:lnTo>
                  <a:lnTo>
                    <a:pt x="19" y="6"/>
                  </a:lnTo>
                  <a:lnTo>
                    <a:pt x="22" y="8"/>
                  </a:lnTo>
                  <a:lnTo>
                    <a:pt x="24" y="11"/>
                  </a:lnTo>
                  <a:lnTo>
                    <a:pt x="26" y="14"/>
                  </a:lnTo>
                  <a:lnTo>
                    <a:pt x="26" y="16"/>
                  </a:lnTo>
                  <a:lnTo>
                    <a:pt x="26" y="18"/>
                  </a:lnTo>
                  <a:lnTo>
                    <a:pt x="30" y="18"/>
                  </a:lnTo>
                  <a:lnTo>
                    <a:pt x="30" y="22"/>
                  </a:lnTo>
                  <a:lnTo>
                    <a:pt x="30" y="24"/>
                  </a:lnTo>
                  <a:lnTo>
                    <a:pt x="26" y="24"/>
                  </a:lnTo>
                  <a:lnTo>
                    <a:pt x="26" y="26"/>
                  </a:lnTo>
                  <a:lnTo>
                    <a:pt x="26" y="29"/>
                  </a:lnTo>
                  <a:lnTo>
                    <a:pt x="24" y="32"/>
                  </a:lnTo>
                  <a:lnTo>
                    <a:pt x="22" y="35"/>
                  </a:lnTo>
                  <a:lnTo>
                    <a:pt x="19" y="35"/>
                  </a:lnTo>
                  <a:lnTo>
                    <a:pt x="19" y="36"/>
                  </a:lnTo>
                  <a:lnTo>
                    <a:pt x="16" y="36"/>
                  </a:lnTo>
                  <a:lnTo>
                    <a:pt x="13" y="36"/>
                  </a:lnTo>
                  <a:lnTo>
                    <a:pt x="13" y="40"/>
                  </a:lnTo>
                  <a:lnTo>
                    <a:pt x="10" y="40"/>
                  </a:lnTo>
                  <a:lnTo>
                    <a:pt x="8" y="40"/>
                  </a:lnTo>
                  <a:lnTo>
                    <a:pt x="6" y="40"/>
                  </a:lnTo>
                  <a:lnTo>
                    <a:pt x="3" y="40"/>
                  </a:lnTo>
                  <a:lnTo>
                    <a:pt x="0" y="0"/>
                  </a:lnTo>
                </a:path>
              </a:pathLst>
            </a:custGeom>
            <a:solidFill>
              <a:srgbClr val="7F7FFF"/>
            </a:solidFill>
            <a:ln w="12700" cap="rnd" cmpd="sng">
              <a:noFill/>
              <a:prstDash val="solid"/>
              <a:round/>
              <a:headEnd type="none" w="med" len="med"/>
              <a:tailEnd type="none" w="med" len="med"/>
            </a:ln>
          </p:spPr>
          <p:txBody>
            <a:bodyPr/>
            <a:lstStyle/>
            <a:p>
              <a:endParaRPr lang="en-US"/>
            </a:p>
          </p:txBody>
        </p:sp>
        <p:sp>
          <p:nvSpPr>
            <p:cNvPr id="12720" name="Freeform 430"/>
            <p:cNvSpPr>
              <a:spLocks/>
            </p:cNvSpPr>
            <p:nvPr/>
          </p:nvSpPr>
          <p:spPr bwMode="auto">
            <a:xfrm>
              <a:off x="1283" y="2824"/>
              <a:ext cx="56" cy="63"/>
            </a:xfrm>
            <a:custGeom>
              <a:avLst/>
              <a:gdLst>
                <a:gd name="T0" fmla="*/ 0 w 56"/>
                <a:gd name="T1" fmla="*/ 62 h 63"/>
                <a:gd name="T2" fmla="*/ 0 w 56"/>
                <a:gd name="T3" fmla="*/ 0 h 63"/>
                <a:gd name="T4" fmla="*/ 25 w 56"/>
                <a:gd name="T5" fmla="*/ 32 h 63"/>
                <a:gd name="T6" fmla="*/ 55 w 56"/>
                <a:gd name="T7" fmla="*/ 0 h 63"/>
                <a:gd name="T8" fmla="*/ 55 w 56"/>
                <a:gd name="T9" fmla="*/ 62 h 63"/>
                <a:gd name="T10" fmla="*/ 25 w 56"/>
                <a:gd name="T11" fmla="*/ 32 h 63"/>
                <a:gd name="T12" fmla="*/ 0 w 56"/>
                <a:gd name="T13" fmla="*/ 62 h 63"/>
                <a:gd name="T14" fmla="*/ 0 60000 65536"/>
                <a:gd name="T15" fmla="*/ 0 60000 65536"/>
                <a:gd name="T16" fmla="*/ 0 60000 65536"/>
                <a:gd name="T17" fmla="*/ 0 60000 65536"/>
                <a:gd name="T18" fmla="*/ 0 60000 65536"/>
                <a:gd name="T19" fmla="*/ 0 60000 65536"/>
                <a:gd name="T20" fmla="*/ 0 60000 65536"/>
                <a:gd name="T21" fmla="*/ 0 w 56"/>
                <a:gd name="T22" fmla="*/ 0 h 63"/>
                <a:gd name="T23" fmla="*/ 56 w 56"/>
                <a:gd name="T24" fmla="*/ 63 h 6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6" h="63">
                  <a:moveTo>
                    <a:pt x="0" y="62"/>
                  </a:moveTo>
                  <a:lnTo>
                    <a:pt x="0" y="0"/>
                  </a:lnTo>
                  <a:lnTo>
                    <a:pt x="25" y="32"/>
                  </a:lnTo>
                  <a:lnTo>
                    <a:pt x="55" y="0"/>
                  </a:lnTo>
                  <a:lnTo>
                    <a:pt x="55" y="62"/>
                  </a:lnTo>
                  <a:lnTo>
                    <a:pt x="25" y="32"/>
                  </a:lnTo>
                  <a:lnTo>
                    <a:pt x="0" y="62"/>
                  </a:lnTo>
                </a:path>
              </a:pathLst>
            </a:custGeom>
            <a:solidFill>
              <a:srgbClr val="FFFFFF"/>
            </a:solidFill>
            <a:ln w="12700" cap="rnd" cmpd="sng">
              <a:noFill/>
              <a:prstDash val="solid"/>
              <a:round/>
              <a:headEnd type="none" w="med" len="med"/>
              <a:tailEnd type="none" w="med" len="med"/>
            </a:ln>
          </p:spPr>
          <p:txBody>
            <a:bodyPr/>
            <a:lstStyle/>
            <a:p>
              <a:endParaRPr lang="en-US"/>
            </a:p>
          </p:txBody>
        </p:sp>
        <p:sp>
          <p:nvSpPr>
            <p:cNvPr id="12721" name="Freeform 431"/>
            <p:cNvSpPr>
              <a:spLocks/>
            </p:cNvSpPr>
            <p:nvPr/>
          </p:nvSpPr>
          <p:spPr bwMode="auto">
            <a:xfrm>
              <a:off x="144" y="3078"/>
              <a:ext cx="334" cy="626"/>
            </a:xfrm>
            <a:custGeom>
              <a:avLst/>
              <a:gdLst>
                <a:gd name="T0" fmla="*/ 305 w 334"/>
                <a:gd name="T1" fmla="*/ 548 h 626"/>
                <a:gd name="T2" fmla="*/ 305 w 334"/>
                <a:gd name="T3" fmla="*/ 625 h 626"/>
                <a:gd name="T4" fmla="*/ 0 w 334"/>
                <a:gd name="T5" fmla="*/ 625 h 626"/>
                <a:gd name="T6" fmla="*/ 0 w 334"/>
                <a:gd name="T7" fmla="*/ 131 h 626"/>
                <a:gd name="T8" fmla="*/ 305 w 334"/>
                <a:gd name="T9" fmla="*/ 131 h 626"/>
                <a:gd name="T10" fmla="*/ 305 w 334"/>
                <a:gd name="T11" fmla="*/ 502 h 626"/>
                <a:gd name="T12" fmla="*/ 333 w 334"/>
                <a:gd name="T13" fmla="*/ 502 h 626"/>
                <a:gd name="T14" fmla="*/ 333 w 334"/>
                <a:gd name="T15" fmla="*/ 0 h 626"/>
                <a:gd name="T16" fmla="*/ 0 60000 65536"/>
                <a:gd name="T17" fmla="*/ 0 60000 65536"/>
                <a:gd name="T18" fmla="*/ 0 60000 65536"/>
                <a:gd name="T19" fmla="*/ 0 60000 65536"/>
                <a:gd name="T20" fmla="*/ 0 60000 65536"/>
                <a:gd name="T21" fmla="*/ 0 60000 65536"/>
                <a:gd name="T22" fmla="*/ 0 60000 65536"/>
                <a:gd name="T23" fmla="*/ 0 60000 65536"/>
                <a:gd name="T24" fmla="*/ 0 w 334"/>
                <a:gd name="T25" fmla="*/ 0 h 626"/>
                <a:gd name="T26" fmla="*/ 334 w 334"/>
                <a:gd name="T27" fmla="*/ 626 h 62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34" h="626">
                  <a:moveTo>
                    <a:pt x="305" y="548"/>
                  </a:moveTo>
                  <a:lnTo>
                    <a:pt x="305" y="625"/>
                  </a:lnTo>
                  <a:lnTo>
                    <a:pt x="0" y="625"/>
                  </a:lnTo>
                  <a:lnTo>
                    <a:pt x="0" y="131"/>
                  </a:lnTo>
                  <a:lnTo>
                    <a:pt x="305" y="131"/>
                  </a:lnTo>
                  <a:lnTo>
                    <a:pt x="305" y="502"/>
                  </a:lnTo>
                  <a:lnTo>
                    <a:pt x="333" y="502"/>
                  </a:lnTo>
                  <a:lnTo>
                    <a:pt x="333" y="0"/>
                  </a:lnTo>
                </a:path>
              </a:pathLst>
            </a:custGeom>
            <a:noFill/>
            <a:ln w="12700" cap="rnd" cmpd="sng">
              <a:solidFill>
                <a:srgbClr val="000000"/>
              </a:solidFill>
              <a:prstDash val="solid"/>
              <a:round/>
              <a:headEnd type="none" w="med" len="med"/>
              <a:tailEnd type="none" w="med" len="med"/>
            </a:ln>
          </p:spPr>
          <p:txBody>
            <a:bodyPr/>
            <a:lstStyle/>
            <a:p>
              <a:endParaRPr lang="en-US"/>
            </a:p>
          </p:txBody>
        </p:sp>
        <p:sp>
          <p:nvSpPr>
            <p:cNvPr id="12722" name="Freeform 432"/>
            <p:cNvSpPr>
              <a:spLocks/>
            </p:cNvSpPr>
            <p:nvPr/>
          </p:nvSpPr>
          <p:spPr bwMode="auto">
            <a:xfrm>
              <a:off x="449" y="3078"/>
              <a:ext cx="72" cy="549"/>
            </a:xfrm>
            <a:custGeom>
              <a:avLst/>
              <a:gdLst>
                <a:gd name="T0" fmla="*/ 0 w 72"/>
                <a:gd name="T1" fmla="*/ 548 h 549"/>
                <a:gd name="T2" fmla="*/ 71 w 72"/>
                <a:gd name="T3" fmla="*/ 548 h 549"/>
                <a:gd name="T4" fmla="*/ 71 w 72"/>
                <a:gd name="T5" fmla="*/ 0 h 549"/>
                <a:gd name="T6" fmla="*/ 0 60000 65536"/>
                <a:gd name="T7" fmla="*/ 0 60000 65536"/>
                <a:gd name="T8" fmla="*/ 0 60000 65536"/>
                <a:gd name="T9" fmla="*/ 0 w 72"/>
                <a:gd name="T10" fmla="*/ 0 h 549"/>
                <a:gd name="T11" fmla="*/ 72 w 72"/>
                <a:gd name="T12" fmla="*/ 549 h 549"/>
              </a:gdLst>
              <a:ahLst/>
              <a:cxnLst>
                <a:cxn ang="T6">
                  <a:pos x="T0" y="T1"/>
                </a:cxn>
                <a:cxn ang="T7">
                  <a:pos x="T2" y="T3"/>
                </a:cxn>
                <a:cxn ang="T8">
                  <a:pos x="T4" y="T5"/>
                </a:cxn>
              </a:cxnLst>
              <a:rect l="T9" t="T10" r="T11" b="T12"/>
              <a:pathLst>
                <a:path w="72" h="549">
                  <a:moveTo>
                    <a:pt x="0" y="548"/>
                  </a:moveTo>
                  <a:lnTo>
                    <a:pt x="71" y="548"/>
                  </a:lnTo>
                  <a:lnTo>
                    <a:pt x="71" y="0"/>
                  </a:lnTo>
                </a:path>
              </a:pathLst>
            </a:custGeom>
            <a:noFill/>
            <a:ln w="12700" cap="rnd" cmpd="sng">
              <a:solidFill>
                <a:srgbClr val="000000"/>
              </a:solidFill>
              <a:prstDash val="solid"/>
              <a:round/>
              <a:headEnd type="none" w="med" len="med"/>
              <a:tailEnd type="none" w="med" len="med"/>
            </a:ln>
          </p:spPr>
          <p:txBody>
            <a:bodyPr/>
            <a:lstStyle/>
            <a:p>
              <a:endParaRPr lang="en-US"/>
            </a:p>
          </p:txBody>
        </p:sp>
        <p:sp>
          <p:nvSpPr>
            <p:cNvPr id="12723" name="Freeform 433"/>
            <p:cNvSpPr>
              <a:spLocks/>
            </p:cNvSpPr>
            <p:nvPr/>
          </p:nvSpPr>
          <p:spPr bwMode="auto">
            <a:xfrm>
              <a:off x="475" y="2684"/>
              <a:ext cx="454" cy="919"/>
            </a:xfrm>
            <a:custGeom>
              <a:avLst/>
              <a:gdLst>
                <a:gd name="T0" fmla="*/ 0 w 454"/>
                <a:gd name="T1" fmla="*/ 334 h 919"/>
                <a:gd name="T2" fmla="*/ 6 w 454"/>
                <a:gd name="T3" fmla="*/ 206 h 919"/>
                <a:gd name="T4" fmla="*/ 170 w 454"/>
                <a:gd name="T5" fmla="*/ 206 h 919"/>
                <a:gd name="T6" fmla="*/ 170 w 454"/>
                <a:gd name="T7" fmla="*/ 0 h 919"/>
                <a:gd name="T8" fmla="*/ 326 w 454"/>
                <a:gd name="T9" fmla="*/ 0 h 919"/>
                <a:gd name="T10" fmla="*/ 326 w 454"/>
                <a:gd name="T11" fmla="*/ 40 h 919"/>
                <a:gd name="T12" fmla="*/ 227 w 454"/>
                <a:gd name="T13" fmla="*/ 40 h 919"/>
                <a:gd name="T14" fmla="*/ 227 w 454"/>
                <a:gd name="T15" fmla="*/ 323 h 919"/>
                <a:gd name="T16" fmla="*/ 326 w 454"/>
                <a:gd name="T17" fmla="*/ 323 h 919"/>
                <a:gd name="T18" fmla="*/ 326 w 454"/>
                <a:gd name="T19" fmla="*/ 360 h 919"/>
                <a:gd name="T20" fmla="*/ 218 w 454"/>
                <a:gd name="T21" fmla="*/ 360 h 919"/>
                <a:gd name="T22" fmla="*/ 218 w 454"/>
                <a:gd name="T23" fmla="*/ 669 h 919"/>
                <a:gd name="T24" fmla="*/ 326 w 454"/>
                <a:gd name="T25" fmla="*/ 669 h 919"/>
                <a:gd name="T26" fmla="*/ 326 w 454"/>
                <a:gd name="T27" fmla="*/ 713 h 919"/>
                <a:gd name="T28" fmla="*/ 218 w 454"/>
                <a:gd name="T29" fmla="*/ 713 h 919"/>
                <a:gd name="T30" fmla="*/ 218 w 454"/>
                <a:gd name="T31" fmla="*/ 875 h 919"/>
                <a:gd name="T32" fmla="*/ 453 w 454"/>
                <a:gd name="T33" fmla="*/ 875 h 919"/>
                <a:gd name="T34" fmla="*/ 453 w 454"/>
                <a:gd name="T35" fmla="*/ 918 h 919"/>
                <a:gd name="T36" fmla="*/ 170 w 454"/>
                <a:gd name="T37" fmla="*/ 918 h 919"/>
                <a:gd name="T38" fmla="*/ 170 w 454"/>
                <a:gd name="T39" fmla="*/ 248 h 919"/>
                <a:gd name="T40" fmla="*/ 43 w 454"/>
                <a:gd name="T41" fmla="*/ 248 h 919"/>
                <a:gd name="T42" fmla="*/ 43 w 454"/>
                <a:gd name="T43" fmla="*/ 340 h 919"/>
                <a:gd name="T44" fmla="*/ 0 w 454"/>
                <a:gd name="T45" fmla="*/ 334 h 919"/>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454"/>
                <a:gd name="T70" fmla="*/ 0 h 919"/>
                <a:gd name="T71" fmla="*/ 454 w 454"/>
                <a:gd name="T72" fmla="*/ 919 h 919"/>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454" h="919">
                  <a:moveTo>
                    <a:pt x="0" y="334"/>
                  </a:moveTo>
                  <a:lnTo>
                    <a:pt x="6" y="206"/>
                  </a:lnTo>
                  <a:lnTo>
                    <a:pt x="170" y="206"/>
                  </a:lnTo>
                  <a:lnTo>
                    <a:pt x="170" y="0"/>
                  </a:lnTo>
                  <a:lnTo>
                    <a:pt x="326" y="0"/>
                  </a:lnTo>
                  <a:lnTo>
                    <a:pt x="326" y="40"/>
                  </a:lnTo>
                  <a:lnTo>
                    <a:pt x="227" y="40"/>
                  </a:lnTo>
                  <a:lnTo>
                    <a:pt x="227" y="323"/>
                  </a:lnTo>
                  <a:lnTo>
                    <a:pt x="326" y="323"/>
                  </a:lnTo>
                  <a:lnTo>
                    <a:pt x="326" y="360"/>
                  </a:lnTo>
                  <a:lnTo>
                    <a:pt x="218" y="360"/>
                  </a:lnTo>
                  <a:lnTo>
                    <a:pt x="218" y="669"/>
                  </a:lnTo>
                  <a:lnTo>
                    <a:pt x="326" y="669"/>
                  </a:lnTo>
                  <a:lnTo>
                    <a:pt x="326" y="713"/>
                  </a:lnTo>
                  <a:lnTo>
                    <a:pt x="218" y="713"/>
                  </a:lnTo>
                  <a:lnTo>
                    <a:pt x="218" y="875"/>
                  </a:lnTo>
                  <a:lnTo>
                    <a:pt x="453" y="875"/>
                  </a:lnTo>
                  <a:lnTo>
                    <a:pt x="453" y="918"/>
                  </a:lnTo>
                  <a:lnTo>
                    <a:pt x="170" y="918"/>
                  </a:lnTo>
                  <a:lnTo>
                    <a:pt x="170" y="248"/>
                  </a:lnTo>
                  <a:lnTo>
                    <a:pt x="43" y="248"/>
                  </a:lnTo>
                  <a:lnTo>
                    <a:pt x="43" y="340"/>
                  </a:lnTo>
                  <a:lnTo>
                    <a:pt x="0" y="334"/>
                  </a:lnTo>
                </a:path>
              </a:pathLst>
            </a:custGeom>
            <a:solidFill>
              <a:srgbClr val="7F7FFF"/>
            </a:solidFill>
            <a:ln w="12700" cap="rnd" cmpd="sng">
              <a:noFill/>
              <a:prstDash val="solid"/>
              <a:round/>
              <a:headEnd type="none" w="med" len="med"/>
              <a:tailEnd type="none" w="med" len="med"/>
            </a:ln>
          </p:spPr>
          <p:txBody>
            <a:bodyPr/>
            <a:lstStyle/>
            <a:p>
              <a:endParaRPr lang="en-US"/>
            </a:p>
          </p:txBody>
        </p:sp>
        <p:sp>
          <p:nvSpPr>
            <p:cNvPr id="12724" name="Freeform 434"/>
            <p:cNvSpPr>
              <a:spLocks/>
            </p:cNvSpPr>
            <p:nvPr/>
          </p:nvSpPr>
          <p:spPr bwMode="auto">
            <a:xfrm>
              <a:off x="864" y="3210"/>
              <a:ext cx="871" cy="153"/>
            </a:xfrm>
            <a:custGeom>
              <a:avLst/>
              <a:gdLst>
                <a:gd name="T0" fmla="*/ 23 w 871"/>
                <a:gd name="T1" fmla="*/ 155 h 150"/>
                <a:gd name="T2" fmla="*/ 845 w 871"/>
                <a:gd name="T3" fmla="*/ 155 h 150"/>
                <a:gd name="T4" fmla="*/ 845 w 871"/>
                <a:gd name="T5" fmla="*/ 144 h 150"/>
                <a:gd name="T6" fmla="*/ 859 w 871"/>
                <a:gd name="T7" fmla="*/ 138 h 150"/>
                <a:gd name="T8" fmla="*/ 870 w 871"/>
                <a:gd name="T9" fmla="*/ 138 h 150"/>
                <a:gd name="T10" fmla="*/ 865 w 871"/>
                <a:gd name="T11" fmla="*/ 133 h 150"/>
                <a:gd name="T12" fmla="*/ 859 w 871"/>
                <a:gd name="T13" fmla="*/ 122 h 150"/>
                <a:gd name="T14" fmla="*/ 637 w 871"/>
                <a:gd name="T15" fmla="*/ 122 h 150"/>
                <a:gd name="T16" fmla="*/ 637 w 871"/>
                <a:gd name="T17" fmla="*/ 0 h 150"/>
                <a:gd name="T18" fmla="*/ 602 w 871"/>
                <a:gd name="T19" fmla="*/ 0 h 150"/>
                <a:gd name="T20" fmla="*/ 602 w 871"/>
                <a:gd name="T21" fmla="*/ 122 h 150"/>
                <a:gd name="T22" fmla="*/ 0 w 871"/>
                <a:gd name="T23" fmla="*/ 122 h 150"/>
                <a:gd name="T24" fmla="*/ 0 w 871"/>
                <a:gd name="T25" fmla="*/ 144 h 150"/>
                <a:gd name="T26" fmla="*/ 23 w 871"/>
                <a:gd name="T27" fmla="*/ 155 h 15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871"/>
                <a:gd name="T43" fmla="*/ 0 h 150"/>
                <a:gd name="T44" fmla="*/ 871 w 871"/>
                <a:gd name="T45" fmla="*/ 150 h 150"/>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871" h="150">
                  <a:moveTo>
                    <a:pt x="23" y="149"/>
                  </a:moveTo>
                  <a:lnTo>
                    <a:pt x="845" y="149"/>
                  </a:lnTo>
                  <a:lnTo>
                    <a:pt x="845" y="138"/>
                  </a:lnTo>
                  <a:lnTo>
                    <a:pt x="859" y="132"/>
                  </a:lnTo>
                  <a:lnTo>
                    <a:pt x="870" y="132"/>
                  </a:lnTo>
                  <a:lnTo>
                    <a:pt x="865" y="127"/>
                  </a:lnTo>
                  <a:lnTo>
                    <a:pt x="859" y="118"/>
                  </a:lnTo>
                  <a:lnTo>
                    <a:pt x="637" y="118"/>
                  </a:lnTo>
                  <a:lnTo>
                    <a:pt x="637" y="0"/>
                  </a:lnTo>
                  <a:lnTo>
                    <a:pt x="602" y="0"/>
                  </a:lnTo>
                  <a:lnTo>
                    <a:pt x="602" y="118"/>
                  </a:lnTo>
                  <a:lnTo>
                    <a:pt x="0" y="118"/>
                  </a:lnTo>
                  <a:lnTo>
                    <a:pt x="0" y="138"/>
                  </a:lnTo>
                  <a:lnTo>
                    <a:pt x="23" y="149"/>
                  </a:lnTo>
                </a:path>
              </a:pathLst>
            </a:custGeom>
            <a:solidFill>
              <a:srgbClr val="7F7FFF"/>
            </a:solidFill>
            <a:ln w="12700" cap="rnd" cmpd="sng">
              <a:noFill/>
              <a:prstDash val="solid"/>
              <a:round/>
              <a:headEnd type="none" w="med" len="med"/>
              <a:tailEnd type="none" w="med" len="med"/>
            </a:ln>
          </p:spPr>
          <p:txBody>
            <a:bodyPr/>
            <a:lstStyle/>
            <a:p>
              <a:endParaRPr lang="en-US"/>
            </a:p>
          </p:txBody>
        </p:sp>
        <p:sp>
          <p:nvSpPr>
            <p:cNvPr id="12725" name="Freeform 435"/>
            <p:cNvSpPr>
              <a:spLocks/>
            </p:cNvSpPr>
            <p:nvPr/>
          </p:nvSpPr>
          <p:spPr bwMode="auto">
            <a:xfrm>
              <a:off x="843" y="2650"/>
              <a:ext cx="440" cy="360"/>
            </a:xfrm>
            <a:custGeom>
              <a:avLst/>
              <a:gdLst>
                <a:gd name="T0" fmla="*/ 32 w 440"/>
                <a:gd name="T1" fmla="*/ 357 h 357"/>
                <a:gd name="T2" fmla="*/ 324 w 440"/>
                <a:gd name="T3" fmla="*/ 357 h 357"/>
                <a:gd name="T4" fmla="*/ 324 w 440"/>
                <a:gd name="T5" fmla="*/ 231 h 357"/>
                <a:gd name="T6" fmla="*/ 439 w 440"/>
                <a:gd name="T7" fmla="*/ 231 h 357"/>
                <a:gd name="T8" fmla="*/ 439 w 440"/>
                <a:gd name="T9" fmla="*/ 186 h 357"/>
                <a:gd name="T10" fmla="*/ 324 w 440"/>
                <a:gd name="T11" fmla="*/ 186 h 357"/>
                <a:gd name="T12" fmla="*/ 324 w 440"/>
                <a:gd name="T13" fmla="*/ 33 h 357"/>
                <a:gd name="T14" fmla="*/ 352 w 440"/>
                <a:gd name="T15" fmla="*/ 33 h 357"/>
                <a:gd name="T16" fmla="*/ 352 w 440"/>
                <a:gd name="T17" fmla="*/ 0 h 357"/>
                <a:gd name="T18" fmla="*/ 3 w 440"/>
                <a:gd name="T19" fmla="*/ 6 h 357"/>
                <a:gd name="T20" fmla="*/ 3 w 440"/>
                <a:gd name="T21" fmla="*/ 23 h 357"/>
                <a:gd name="T22" fmla="*/ 20 w 440"/>
                <a:gd name="T23" fmla="*/ 39 h 357"/>
                <a:gd name="T24" fmla="*/ 32 w 440"/>
                <a:gd name="T25" fmla="*/ 33 h 357"/>
                <a:gd name="T26" fmla="*/ 61 w 440"/>
                <a:gd name="T27" fmla="*/ 33 h 357"/>
                <a:gd name="T28" fmla="*/ 280 w 440"/>
                <a:gd name="T29" fmla="*/ 33 h 357"/>
                <a:gd name="T30" fmla="*/ 286 w 440"/>
                <a:gd name="T31" fmla="*/ 318 h 357"/>
                <a:gd name="T32" fmla="*/ 8 w 440"/>
                <a:gd name="T33" fmla="*/ 318 h 357"/>
                <a:gd name="T34" fmla="*/ 0 w 440"/>
                <a:gd name="T35" fmla="*/ 334 h 357"/>
                <a:gd name="T36" fmla="*/ 20 w 440"/>
                <a:gd name="T37" fmla="*/ 342 h 357"/>
                <a:gd name="T38" fmla="*/ 32 w 440"/>
                <a:gd name="T39" fmla="*/ 362 h 357"/>
                <a:gd name="T40" fmla="*/ 32 w 440"/>
                <a:gd name="T41" fmla="*/ 357 h 357"/>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440"/>
                <a:gd name="T64" fmla="*/ 0 h 357"/>
                <a:gd name="T65" fmla="*/ 440 w 440"/>
                <a:gd name="T66" fmla="*/ 357 h 357"/>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440" h="357">
                  <a:moveTo>
                    <a:pt x="32" y="351"/>
                  </a:moveTo>
                  <a:lnTo>
                    <a:pt x="324" y="351"/>
                  </a:lnTo>
                  <a:lnTo>
                    <a:pt x="324" y="227"/>
                  </a:lnTo>
                  <a:lnTo>
                    <a:pt x="439" y="227"/>
                  </a:lnTo>
                  <a:lnTo>
                    <a:pt x="439" y="182"/>
                  </a:lnTo>
                  <a:lnTo>
                    <a:pt x="324" y="182"/>
                  </a:lnTo>
                  <a:lnTo>
                    <a:pt x="324" y="33"/>
                  </a:lnTo>
                  <a:lnTo>
                    <a:pt x="352" y="33"/>
                  </a:lnTo>
                  <a:lnTo>
                    <a:pt x="352" y="0"/>
                  </a:lnTo>
                  <a:lnTo>
                    <a:pt x="3" y="6"/>
                  </a:lnTo>
                  <a:lnTo>
                    <a:pt x="3" y="23"/>
                  </a:lnTo>
                  <a:lnTo>
                    <a:pt x="20" y="39"/>
                  </a:lnTo>
                  <a:lnTo>
                    <a:pt x="32" y="33"/>
                  </a:lnTo>
                  <a:lnTo>
                    <a:pt x="61" y="33"/>
                  </a:lnTo>
                  <a:lnTo>
                    <a:pt x="280" y="33"/>
                  </a:lnTo>
                  <a:lnTo>
                    <a:pt x="286" y="312"/>
                  </a:lnTo>
                  <a:lnTo>
                    <a:pt x="8" y="312"/>
                  </a:lnTo>
                  <a:lnTo>
                    <a:pt x="0" y="328"/>
                  </a:lnTo>
                  <a:lnTo>
                    <a:pt x="20" y="336"/>
                  </a:lnTo>
                  <a:lnTo>
                    <a:pt x="32" y="356"/>
                  </a:lnTo>
                  <a:lnTo>
                    <a:pt x="32" y="351"/>
                  </a:lnTo>
                </a:path>
              </a:pathLst>
            </a:custGeom>
            <a:solidFill>
              <a:srgbClr val="7F7FFF"/>
            </a:solidFill>
            <a:ln w="12700" cap="rnd" cmpd="sng">
              <a:noFill/>
              <a:prstDash val="solid"/>
              <a:round/>
              <a:headEnd type="none" w="med" len="med"/>
              <a:tailEnd type="none" w="med" len="med"/>
            </a:ln>
          </p:spPr>
          <p:txBody>
            <a:bodyPr/>
            <a:lstStyle/>
            <a:p>
              <a:endParaRPr lang="en-US"/>
            </a:p>
          </p:txBody>
        </p:sp>
        <p:sp>
          <p:nvSpPr>
            <p:cNvPr id="12726" name="Freeform 436"/>
            <p:cNvSpPr>
              <a:spLocks/>
            </p:cNvSpPr>
            <p:nvPr/>
          </p:nvSpPr>
          <p:spPr bwMode="auto">
            <a:xfrm>
              <a:off x="1337" y="2743"/>
              <a:ext cx="224" cy="411"/>
            </a:xfrm>
            <a:custGeom>
              <a:avLst/>
              <a:gdLst>
                <a:gd name="T0" fmla="*/ 124 w 224"/>
                <a:gd name="T1" fmla="*/ 401 h 411"/>
                <a:gd name="T2" fmla="*/ 124 w 224"/>
                <a:gd name="T3" fmla="*/ 225 h 411"/>
                <a:gd name="T4" fmla="*/ 164 w 224"/>
                <a:gd name="T5" fmla="*/ 225 h 411"/>
                <a:gd name="T6" fmla="*/ 164 w 224"/>
                <a:gd name="T7" fmla="*/ 140 h 411"/>
                <a:gd name="T8" fmla="*/ 0 w 224"/>
                <a:gd name="T9" fmla="*/ 140 h 411"/>
                <a:gd name="T10" fmla="*/ 0 w 224"/>
                <a:gd name="T11" fmla="*/ 94 h 411"/>
                <a:gd name="T12" fmla="*/ 67 w 224"/>
                <a:gd name="T13" fmla="*/ 94 h 411"/>
                <a:gd name="T14" fmla="*/ 67 w 224"/>
                <a:gd name="T15" fmla="*/ 40 h 411"/>
                <a:gd name="T16" fmla="*/ 107 w 224"/>
                <a:gd name="T17" fmla="*/ 40 h 411"/>
                <a:gd name="T18" fmla="*/ 107 w 224"/>
                <a:gd name="T19" fmla="*/ 94 h 411"/>
                <a:gd name="T20" fmla="*/ 164 w 224"/>
                <a:gd name="T21" fmla="*/ 94 h 411"/>
                <a:gd name="T22" fmla="*/ 164 w 224"/>
                <a:gd name="T23" fmla="*/ 0 h 411"/>
                <a:gd name="T24" fmla="*/ 223 w 224"/>
                <a:gd name="T25" fmla="*/ 0 h 411"/>
                <a:gd name="T26" fmla="*/ 223 w 224"/>
                <a:gd name="T27" fmla="*/ 29 h 411"/>
                <a:gd name="T28" fmla="*/ 195 w 224"/>
                <a:gd name="T29" fmla="*/ 29 h 411"/>
                <a:gd name="T30" fmla="*/ 195 w 224"/>
                <a:gd name="T31" fmla="*/ 250 h 411"/>
                <a:gd name="T32" fmla="*/ 159 w 224"/>
                <a:gd name="T33" fmla="*/ 250 h 411"/>
                <a:gd name="T34" fmla="*/ 164 w 224"/>
                <a:gd name="T35" fmla="*/ 410 h 411"/>
                <a:gd name="T36" fmla="*/ 124 w 224"/>
                <a:gd name="T37" fmla="*/ 401 h 411"/>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24"/>
                <a:gd name="T58" fmla="*/ 0 h 411"/>
                <a:gd name="T59" fmla="*/ 224 w 224"/>
                <a:gd name="T60" fmla="*/ 411 h 411"/>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24" h="411">
                  <a:moveTo>
                    <a:pt x="124" y="401"/>
                  </a:moveTo>
                  <a:lnTo>
                    <a:pt x="124" y="225"/>
                  </a:lnTo>
                  <a:lnTo>
                    <a:pt x="164" y="225"/>
                  </a:lnTo>
                  <a:lnTo>
                    <a:pt x="164" y="140"/>
                  </a:lnTo>
                  <a:lnTo>
                    <a:pt x="0" y="140"/>
                  </a:lnTo>
                  <a:lnTo>
                    <a:pt x="0" y="94"/>
                  </a:lnTo>
                  <a:lnTo>
                    <a:pt x="67" y="94"/>
                  </a:lnTo>
                  <a:lnTo>
                    <a:pt x="67" y="40"/>
                  </a:lnTo>
                  <a:lnTo>
                    <a:pt x="107" y="40"/>
                  </a:lnTo>
                  <a:lnTo>
                    <a:pt x="107" y="94"/>
                  </a:lnTo>
                  <a:lnTo>
                    <a:pt x="164" y="94"/>
                  </a:lnTo>
                  <a:lnTo>
                    <a:pt x="164" y="0"/>
                  </a:lnTo>
                  <a:lnTo>
                    <a:pt x="223" y="0"/>
                  </a:lnTo>
                  <a:lnTo>
                    <a:pt x="223" y="29"/>
                  </a:lnTo>
                  <a:lnTo>
                    <a:pt x="195" y="29"/>
                  </a:lnTo>
                  <a:lnTo>
                    <a:pt x="195" y="250"/>
                  </a:lnTo>
                  <a:lnTo>
                    <a:pt x="159" y="250"/>
                  </a:lnTo>
                  <a:lnTo>
                    <a:pt x="164" y="410"/>
                  </a:lnTo>
                  <a:lnTo>
                    <a:pt x="124" y="401"/>
                  </a:lnTo>
                </a:path>
              </a:pathLst>
            </a:custGeom>
            <a:solidFill>
              <a:srgbClr val="7F7FFF"/>
            </a:solidFill>
            <a:ln w="12700" cap="rnd" cmpd="sng">
              <a:noFill/>
              <a:prstDash val="solid"/>
              <a:round/>
              <a:headEnd type="none" w="med" len="med"/>
              <a:tailEnd type="none" w="med" len="med"/>
            </a:ln>
          </p:spPr>
          <p:txBody>
            <a:bodyPr/>
            <a:lstStyle/>
            <a:p>
              <a:endParaRPr lang="en-US"/>
            </a:p>
          </p:txBody>
        </p:sp>
        <p:sp>
          <p:nvSpPr>
            <p:cNvPr id="12727" name="Freeform 437"/>
            <p:cNvSpPr>
              <a:spLocks/>
            </p:cNvSpPr>
            <p:nvPr/>
          </p:nvSpPr>
          <p:spPr bwMode="auto">
            <a:xfrm>
              <a:off x="1390" y="2656"/>
              <a:ext cx="109" cy="74"/>
            </a:xfrm>
            <a:custGeom>
              <a:avLst/>
              <a:gdLst>
                <a:gd name="T0" fmla="*/ 19 w 109"/>
                <a:gd name="T1" fmla="*/ 67 h 74"/>
                <a:gd name="T2" fmla="*/ 19 w 109"/>
                <a:gd name="T3" fmla="*/ 28 h 74"/>
                <a:gd name="T4" fmla="*/ 0 w 109"/>
                <a:gd name="T5" fmla="*/ 28 h 74"/>
                <a:gd name="T6" fmla="*/ 6 w 109"/>
                <a:gd name="T7" fmla="*/ 17 h 74"/>
                <a:gd name="T8" fmla="*/ 6 w 109"/>
                <a:gd name="T9" fmla="*/ 8 h 74"/>
                <a:gd name="T10" fmla="*/ 0 w 109"/>
                <a:gd name="T11" fmla="*/ 0 h 74"/>
                <a:gd name="T12" fmla="*/ 108 w 109"/>
                <a:gd name="T13" fmla="*/ 0 h 74"/>
                <a:gd name="T14" fmla="*/ 108 w 109"/>
                <a:gd name="T15" fmla="*/ 28 h 74"/>
                <a:gd name="T16" fmla="*/ 58 w 109"/>
                <a:gd name="T17" fmla="*/ 28 h 74"/>
                <a:gd name="T18" fmla="*/ 58 w 109"/>
                <a:gd name="T19" fmla="*/ 73 h 74"/>
                <a:gd name="T20" fmla="*/ 19 w 109"/>
                <a:gd name="T21" fmla="*/ 67 h 7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09"/>
                <a:gd name="T34" fmla="*/ 0 h 74"/>
                <a:gd name="T35" fmla="*/ 109 w 109"/>
                <a:gd name="T36" fmla="*/ 74 h 74"/>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09" h="74">
                  <a:moveTo>
                    <a:pt x="19" y="67"/>
                  </a:moveTo>
                  <a:lnTo>
                    <a:pt x="19" y="28"/>
                  </a:lnTo>
                  <a:lnTo>
                    <a:pt x="0" y="28"/>
                  </a:lnTo>
                  <a:lnTo>
                    <a:pt x="6" y="17"/>
                  </a:lnTo>
                  <a:lnTo>
                    <a:pt x="6" y="8"/>
                  </a:lnTo>
                  <a:lnTo>
                    <a:pt x="0" y="0"/>
                  </a:lnTo>
                  <a:lnTo>
                    <a:pt x="108" y="0"/>
                  </a:lnTo>
                  <a:lnTo>
                    <a:pt x="108" y="28"/>
                  </a:lnTo>
                  <a:lnTo>
                    <a:pt x="58" y="28"/>
                  </a:lnTo>
                  <a:lnTo>
                    <a:pt x="58" y="73"/>
                  </a:lnTo>
                  <a:lnTo>
                    <a:pt x="19" y="67"/>
                  </a:lnTo>
                </a:path>
              </a:pathLst>
            </a:custGeom>
            <a:solidFill>
              <a:srgbClr val="7F7FFF"/>
            </a:solidFill>
            <a:ln w="12700" cap="rnd" cmpd="sng">
              <a:noFill/>
              <a:prstDash val="solid"/>
              <a:round/>
              <a:headEnd type="none" w="med" len="med"/>
              <a:tailEnd type="none" w="med" len="med"/>
            </a:ln>
          </p:spPr>
          <p:txBody>
            <a:bodyPr/>
            <a:lstStyle/>
            <a:p>
              <a:endParaRPr lang="en-US"/>
            </a:p>
          </p:txBody>
        </p:sp>
        <p:sp>
          <p:nvSpPr>
            <p:cNvPr id="12728" name="Line 438"/>
            <p:cNvSpPr>
              <a:spLocks noChangeShapeType="1"/>
            </p:cNvSpPr>
            <p:nvPr/>
          </p:nvSpPr>
          <p:spPr bwMode="auto">
            <a:xfrm>
              <a:off x="874" y="2656"/>
              <a:ext cx="312" cy="0"/>
            </a:xfrm>
            <a:prstGeom prst="line">
              <a:avLst/>
            </a:prstGeom>
            <a:noFill/>
            <a:ln w="12700">
              <a:solidFill>
                <a:srgbClr val="000000"/>
              </a:solidFill>
              <a:round/>
              <a:headEnd/>
              <a:tailEnd/>
            </a:ln>
          </p:spPr>
          <p:txBody>
            <a:bodyPr wrap="none" anchor="ctr"/>
            <a:lstStyle/>
            <a:p>
              <a:endParaRPr lang="en-US"/>
            </a:p>
          </p:txBody>
        </p:sp>
        <p:sp>
          <p:nvSpPr>
            <p:cNvPr id="12729" name="Line 439"/>
            <p:cNvSpPr>
              <a:spLocks noChangeShapeType="1"/>
            </p:cNvSpPr>
            <p:nvPr/>
          </p:nvSpPr>
          <p:spPr bwMode="auto">
            <a:xfrm>
              <a:off x="912" y="3360"/>
              <a:ext cx="814" cy="0"/>
            </a:xfrm>
            <a:prstGeom prst="line">
              <a:avLst/>
            </a:prstGeom>
            <a:noFill/>
            <a:ln w="12700">
              <a:solidFill>
                <a:srgbClr val="000000"/>
              </a:solidFill>
              <a:round/>
              <a:headEnd/>
              <a:tailEnd/>
            </a:ln>
          </p:spPr>
          <p:txBody>
            <a:bodyPr wrap="none" anchor="ctr"/>
            <a:lstStyle/>
            <a:p>
              <a:endParaRPr lang="en-US"/>
            </a:p>
          </p:txBody>
        </p:sp>
        <p:sp>
          <p:nvSpPr>
            <p:cNvPr id="12730" name="Line 440"/>
            <p:cNvSpPr>
              <a:spLocks noChangeShapeType="1"/>
            </p:cNvSpPr>
            <p:nvPr/>
          </p:nvSpPr>
          <p:spPr bwMode="auto">
            <a:xfrm flipH="1">
              <a:off x="1382" y="2656"/>
              <a:ext cx="118" cy="0"/>
            </a:xfrm>
            <a:prstGeom prst="line">
              <a:avLst/>
            </a:prstGeom>
            <a:noFill/>
            <a:ln w="12700">
              <a:solidFill>
                <a:srgbClr val="000000"/>
              </a:solidFill>
              <a:round/>
              <a:headEnd/>
              <a:tailEnd/>
            </a:ln>
          </p:spPr>
          <p:txBody>
            <a:bodyPr wrap="none" anchor="ctr"/>
            <a:lstStyle/>
            <a:p>
              <a:endParaRPr lang="en-US"/>
            </a:p>
          </p:txBody>
        </p:sp>
        <p:sp>
          <p:nvSpPr>
            <p:cNvPr id="12731" name="Freeform 441"/>
            <p:cNvSpPr>
              <a:spLocks/>
            </p:cNvSpPr>
            <p:nvPr/>
          </p:nvSpPr>
          <p:spPr bwMode="auto">
            <a:xfrm>
              <a:off x="976" y="3563"/>
              <a:ext cx="1455" cy="275"/>
            </a:xfrm>
            <a:custGeom>
              <a:avLst/>
              <a:gdLst>
                <a:gd name="T0" fmla="*/ 0 w 1455"/>
                <a:gd name="T1" fmla="*/ 0 h 275"/>
                <a:gd name="T2" fmla="*/ 767 w 1455"/>
                <a:gd name="T3" fmla="*/ 0 h 275"/>
                <a:gd name="T4" fmla="*/ 767 w 1455"/>
                <a:gd name="T5" fmla="*/ 120 h 275"/>
                <a:gd name="T6" fmla="*/ 1454 w 1455"/>
                <a:gd name="T7" fmla="*/ 120 h 275"/>
                <a:gd name="T8" fmla="*/ 1454 w 1455"/>
                <a:gd name="T9" fmla="*/ 274 h 275"/>
                <a:gd name="T10" fmla="*/ 0 60000 65536"/>
                <a:gd name="T11" fmla="*/ 0 60000 65536"/>
                <a:gd name="T12" fmla="*/ 0 60000 65536"/>
                <a:gd name="T13" fmla="*/ 0 60000 65536"/>
                <a:gd name="T14" fmla="*/ 0 60000 65536"/>
                <a:gd name="T15" fmla="*/ 0 w 1455"/>
                <a:gd name="T16" fmla="*/ 0 h 275"/>
                <a:gd name="T17" fmla="*/ 1455 w 1455"/>
                <a:gd name="T18" fmla="*/ 275 h 275"/>
              </a:gdLst>
              <a:ahLst/>
              <a:cxnLst>
                <a:cxn ang="T10">
                  <a:pos x="T0" y="T1"/>
                </a:cxn>
                <a:cxn ang="T11">
                  <a:pos x="T2" y="T3"/>
                </a:cxn>
                <a:cxn ang="T12">
                  <a:pos x="T4" y="T5"/>
                </a:cxn>
                <a:cxn ang="T13">
                  <a:pos x="T6" y="T7"/>
                </a:cxn>
                <a:cxn ang="T14">
                  <a:pos x="T8" y="T9"/>
                </a:cxn>
              </a:cxnLst>
              <a:rect l="T15" t="T16" r="T17" b="T18"/>
              <a:pathLst>
                <a:path w="1455" h="275">
                  <a:moveTo>
                    <a:pt x="0" y="0"/>
                  </a:moveTo>
                  <a:lnTo>
                    <a:pt x="767" y="0"/>
                  </a:lnTo>
                  <a:lnTo>
                    <a:pt x="767" y="120"/>
                  </a:lnTo>
                  <a:lnTo>
                    <a:pt x="1454" y="120"/>
                  </a:lnTo>
                  <a:lnTo>
                    <a:pt x="1454" y="274"/>
                  </a:lnTo>
                </a:path>
              </a:pathLst>
            </a:custGeom>
            <a:noFill/>
            <a:ln w="12700" cap="rnd" cmpd="sng">
              <a:solidFill>
                <a:srgbClr val="000000"/>
              </a:solidFill>
              <a:prstDash val="solid"/>
              <a:round/>
              <a:headEnd type="none" w="med" len="med"/>
              <a:tailEnd type="none" w="med" len="med"/>
            </a:ln>
          </p:spPr>
          <p:txBody>
            <a:bodyPr/>
            <a:lstStyle/>
            <a:p>
              <a:endParaRPr lang="en-US"/>
            </a:p>
          </p:txBody>
        </p:sp>
        <p:sp>
          <p:nvSpPr>
            <p:cNvPr id="12732" name="Freeform 442"/>
            <p:cNvSpPr>
              <a:spLocks/>
            </p:cNvSpPr>
            <p:nvPr/>
          </p:nvSpPr>
          <p:spPr bwMode="auto">
            <a:xfrm>
              <a:off x="976" y="3606"/>
              <a:ext cx="1422" cy="232"/>
            </a:xfrm>
            <a:custGeom>
              <a:avLst/>
              <a:gdLst>
                <a:gd name="T0" fmla="*/ 0 w 1422"/>
                <a:gd name="T1" fmla="*/ 0 h 232"/>
                <a:gd name="T2" fmla="*/ 722 w 1422"/>
                <a:gd name="T3" fmla="*/ 0 h 232"/>
                <a:gd name="T4" fmla="*/ 722 w 1422"/>
                <a:gd name="T5" fmla="*/ 108 h 232"/>
                <a:gd name="T6" fmla="*/ 1421 w 1422"/>
                <a:gd name="T7" fmla="*/ 108 h 232"/>
                <a:gd name="T8" fmla="*/ 1421 w 1422"/>
                <a:gd name="T9" fmla="*/ 231 h 232"/>
                <a:gd name="T10" fmla="*/ 0 60000 65536"/>
                <a:gd name="T11" fmla="*/ 0 60000 65536"/>
                <a:gd name="T12" fmla="*/ 0 60000 65536"/>
                <a:gd name="T13" fmla="*/ 0 60000 65536"/>
                <a:gd name="T14" fmla="*/ 0 60000 65536"/>
                <a:gd name="T15" fmla="*/ 0 w 1422"/>
                <a:gd name="T16" fmla="*/ 0 h 232"/>
                <a:gd name="T17" fmla="*/ 1422 w 1422"/>
                <a:gd name="T18" fmla="*/ 232 h 232"/>
              </a:gdLst>
              <a:ahLst/>
              <a:cxnLst>
                <a:cxn ang="T10">
                  <a:pos x="T0" y="T1"/>
                </a:cxn>
                <a:cxn ang="T11">
                  <a:pos x="T2" y="T3"/>
                </a:cxn>
                <a:cxn ang="T12">
                  <a:pos x="T4" y="T5"/>
                </a:cxn>
                <a:cxn ang="T13">
                  <a:pos x="T6" y="T7"/>
                </a:cxn>
                <a:cxn ang="T14">
                  <a:pos x="T8" y="T9"/>
                </a:cxn>
              </a:cxnLst>
              <a:rect l="T15" t="T16" r="T17" b="T18"/>
              <a:pathLst>
                <a:path w="1422" h="232">
                  <a:moveTo>
                    <a:pt x="0" y="0"/>
                  </a:moveTo>
                  <a:lnTo>
                    <a:pt x="722" y="0"/>
                  </a:lnTo>
                  <a:lnTo>
                    <a:pt x="722" y="108"/>
                  </a:lnTo>
                  <a:lnTo>
                    <a:pt x="1421" y="108"/>
                  </a:lnTo>
                  <a:lnTo>
                    <a:pt x="1421" y="231"/>
                  </a:lnTo>
                </a:path>
              </a:pathLst>
            </a:custGeom>
            <a:noFill/>
            <a:ln w="12700" cap="rnd" cmpd="sng">
              <a:solidFill>
                <a:srgbClr val="000000"/>
              </a:solidFill>
              <a:prstDash val="solid"/>
              <a:round/>
              <a:headEnd type="none" w="med" len="med"/>
              <a:tailEnd type="none" w="med" len="med"/>
            </a:ln>
          </p:spPr>
          <p:txBody>
            <a:bodyPr/>
            <a:lstStyle/>
            <a:p>
              <a:endParaRPr lang="en-US"/>
            </a:p>
          </p:txBody>
        </p:sp>
        <p:sp>
          <p:nvSpPr>
            <p:cNvPr id="12733" name="Freeform 443"/>
            <p:cNvSpPr>
              <a:spLocks/>
            </p:cNvSpPr>
            <p:nvPr/>
          </p:nvSpPr>
          <p:spPr bwMode="auto">
            <a:xfrm>
              <a:off x="1558" y="1552"/>
              <a:ext cx="1140" cy="1133"/>
            </a:xfrm>
            <a:custGeom>
              <a:avLst/>
              <a:gdLst>
                <a:gd name="T0" fmla="*/ 0 w 1140"/>
                <a:gd name="T1" fmla="*/ 1104 h 1133"/>
                <a:gd name="T2" fmla="*/ 171 w 1140"/>
                <a:gd name="T3" fmla="*/ 1104 h 1133"/>
                <a:gd name="T4" fmla="*/ 171 w 1140"/>
                <a:gd name="T5" fmla="*/ 0 h 1133"/>
                <a:gd name="T6" fmla="*/ 1139 w 1140"/>
                <a:gd name="T7" fmla="*/ 0 h 1133"/>
                <a:gd name="T8" fmla="*/ 1139 w 1140"/>
                <a:gd name="T9" fmla="*/ 26 h 1133"/>
                <a:gd name="T10" fmla="*/ 202 w 1140"/>
                <a:gd name="T11" fmla="*/ 26 h 1133"/>
                <a:gd name="T12" fmla="*/ 202 w 1140"/>
                <a:gd name="T13" fmla="*/ 1132 h 1133"/>
                <a:gd name="T14" fmla="*/ 0 w 1140"/>
                <a:gd name="T15" fmla="*/ 1132 h 1133"/>
                <a:gd name="T16" fmla="*/ 0 60000 65536"/>
                <a:gd name="T17" fmla="*/ 0 60000 65536"/>
                <a:gd name="T18" fmla="*/ 0 60000 65536"/>
                <a:gd name="T19" fmla="*/ 0 60000 65536"/>
                <a:gd name="T20" fmla="*/ 0 60000 65536"/>
                <a:gd name="T21" fmla="*/ 0 60000 65536"/>
                <a:gd name="T22" fmla="*/ 0 60000 65536"/>
                <a:gd name="T23" fmla="*/ 0 60000 65536"/>
                <a:gd name="T24" fmla="*/ 0 w 1140"/>
                <a:gd name="T25" fmla="*/ 0 h 1133"/>
                <a:gd name="T26" fmla="*/ 1140 w 1140"/>
                <a:gd name="T27" fmla="*/ 1133 h 113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140" h="1133">
                  <a:moveTo>
                    <a:pt x="0" y="1104"/>
                  </a:moveTo>
                  <a:lnTo>
                    <a:pt x="171" y="1104"/>
                  </a:lnTo>
                  <a:lnTo>
                    <a:pt x="171" y="0"/>
                  </a:lnTo>
                  <a:lnTo>
                    <a:pt x="1139" y="0"/>
                  </a:lnTo>
                  <a:lnTo>
                    <a:pt x="1139" y="26"/>
                  </a:lnTo>
                  <a:lnTo>
                    <a:pt x="202" y="26"/>
                  </a:lnTo>
                  <a:lnTo>
                    <a:pt x="202" y="1132"/>
                  </a:lnTo>
                  <a:lnTo>
                    <a:pt x="0" y="1132"/>
                  </a:lnTo>
                </a:path>
              </a:pathLst>
            </a:custGeom>
            <a:noFill/>
            <a:ln w="12700" cap="rnd" cmpd="sng">
              <a:solidFill>
                <a:srgbClr val="000000"/>
              </a:solidFill>
              <a:prstDash val="solid"/>
              <a:round/>
              <a:headEnd type="none" w="med" len="med"/>
              <a:tailEnd type="none" w="med" len="med"/>
            </a:ln>
          </p:spPr>
          <p:txBody>
            <a:bodyPr/>
            <a:lstStyle/>
            <a:p>
              <a:endParaRPr lang="en-US"/>
            </a:p>
          </p:txBody>
        </p:sp>
        <p:sp>
          <p:nvSpPr>
            <p:cNvPr id="12734" name="Freeform 444"/>
            <p:cNvSpPr>
              <a:spLocks/>
            </p:cNvSpPr>
            <p:nvPr/>
          </p:nvSpPr>
          <p:spPr bwMode="auto">
            <a:xfrm>
              <a:off x="1498" y="2644"/>
              <a:ext cx="56" cy="50"/>
            </a:xfrm>
            <a:custGeom>
              <a:avLst/>
              <a:gdLst>
                <a:gd name="T0" fmla="*/ 0 w 56"/>
                <a:gd name="T1" fmla="*/ 49 h 50"/>
                <a:gd name="T2" fmla="*/ 0 w 56"/>
                <a:gd name="T3" fmla="*/ 0 h 50"/>
                <a:gd name="T4" fmla="*/ 25 w 56"/>
                <a:gd name="T5" fmla="*/ 22 h 50"/>
                <a:gd name="T6" fmla="*/ 55 w 56"/>
                <a:gd name="T7" fmla="*/ 0 h 50"/>
                <a:gd name="T8" fmla="*/ 55 w 56"/>
                <a:gd name="T9" fmla="*/ 49 h 50"/>
                <a:gd name="T10" fmla="*/ 25 w 56"/>
                <a:gd name="T11" fmla="*/ 22 h 50"/>
                <a:gd name="T12" fmla="*/ 0 w 56"/>
                <a:gd name="T13" fmla="*/ 49 h 50"/>
                <a:gd name="T14" fmla="*/ 0 60000 65536"/>
                <a:gd name="T15" fmla="*/ 0 60000 65536"/>
                <a:gd name="T16" fmla="*/ 0 60000 65536"/>
                <a:gd name="T17" fmla="*/ 0 60000 65536"/>
                <a:gd name="T18" fmla="*/ 0 60000 65536"/>
                <a:gd name="T19" fmla="*/ 0 60000 65536"/>
                <a:gd name="T20" fmla="*/ 0 60000 65536"/>
                <a:gd name="T21" fmla="*/ 0 w 56"/>
                <a:gd name="T22" fmla="*/ 0 h 50"/>
                <a:gd name="T23" fmla="*/ 56 w 56"/>
                <a:gd name="T24" fmla="*/ 50 h 5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6" h="50">
                  <a:moveTo>
                    <a:pt x="0" y="49"/>
                  </a:moveTo>
                  <a:lnTo>
                    <a:pt x="0" y="0"/>
                  </a:lnTo>
                  <a:lnTo>
                    <a:pt x="25" y="22"/>
                  </a:lnTo>
                  <a:lnTo>
                    <a:pt x="55" y="0"/>
                  </a:lnTo>
                  <a:lnTo>
                    <a:pt x="55" y="49"/>
                  </a:lnTo>
                  <a:lnTo>
                    <a:pt x="25" y="22"/>
                  </a:lnTo>
                  <a:lnTo>
                    <a:pt x="0" y="49"/>
                  </a:lnTo>
                </a:path>
              </a:pathLst>
            </a:custGeom>
            <a:solidFill>
              <a:srgbClr val="000000"/>
            </a:solidFill>
            <a:ln w="12700" cap="rnd" cmpd="sng">
              <a:noFill/>
              <a:prstDash val="solid"/>
              <a:round/>
              <a:headEnd type="none" w="med" len="med"/>
              <a:tailEnd type="none" w="med" len="med"/>
            </a:ln>
          </p:spPr>
          <p:txBody>
            <a:bodyPr/>
            <a:lstStyle/>
            <a:p>
              <a:endParaRPr lang="en-US"/>
            </a:p>
          </p:txBody>
        </p:sp>
        <p:sp>
          <p:nvSpPr>
            <p:cNvPr id="12735" name="Freeform 445"/>
            <p:cNvSpPr>
              <a:spLocks/>
            </p:cNvSpPr>
            <p:nvPr/>
          </p:nvSpPr>
          <p:spPr bwMode="auto">
            <a:xfrm>
              <a:off x="1498" y="2644"/>
              <a:ext cx="56" cy="53"/>
            </a:xfrm>
            <a:custGeom>
              <a:avLst/>
              <a:gdLst>
                <a:gd name="T0" fmla="*/ 0 w 56"/>
                <a:gd name="T1" fmla="*/ 52 h 53"/>
                <a:gd name="T2" fmla="*/ 0 w 56"/>
                <a:gd name="T3" fmla="*/ 0 h 53"/>
                <a:gd name="T4" fmla="*/ 25 w 56"/>
                <a:gd name="T5" fmla="*/ 23 h 53"/>
                <a:gd name="T6" fmla="*/ 55 w 56"/>
                <a:gd name="T7" fmla="*/ 0 h 53"/>
                <a:gd name="T8" fmla="*/ 55 w 56"/>
                <a:gd name="T9" fmla="*/ 52 h 53"/>
                <a:gd name="T10" fmla="*/ 25 w 56"/>
                <a:gd name="T11" fmla="*/ 23 h 53"/>
                <a:gd name="T12" fmla="*/ 0 w 56"/>
                <a:gd name="T13" fmla="*/ 52 h 53"/>
                <a:gd name="T14" fmla="*/ 0 60000 65536"/>
                <a:gd name="T15" fmla="*/ 0 60000 65536"/>
                <a:gd name="T16" fmla="*/ 0 60000 65536"/>
                <a:gd name="T17" fmla="*/ 0 60000 65536"/>
                <a:gd name="T18" fmla="*/ 0 60000 65536"/>
                <a:gd name="T19" fmla="*/ 0 60000 65536"/>
                <a:gd name="T20" fmla="*/ 0 60000 65536"/>
                <a:gd name="T21" fmla="*/ 0 w 56"/>
                <a:gd name="T22" fmla="*/ 0 h 53"/>
                <a:gd name="T23" fmla="*/ 56 w 56"/>
                <a:gd name="T24" fmla="*/ 53 h 5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6" h="53">
                  <a:moveTo>
                    <a:pt x="0" y="52"/>
                  </a:moveTo>
                  <a:lnTo>
                    <a:pt x="0" y="0"/>
                  </a:lnTo>
                  <a:lnTo>
                    <a:pt x="25" y="23"/>
                  </a:lnTo>
                  <a:lnTo>
                    <a:pt x="55" y="0"/>
                  </a:lnTo>
                  <a:lnTo>
                    <a:pt x="55" y="52"/>
                  </a:lnTo>
                  <a:lnTo>
                    <a:pt x="25" y="23"/>
                  </a:lnTo>
                  <a:lnTo>
                    <a:pt x="0" y="52"/>
                  </a:lnTo>
                </a:path>
              </a:pathLst>
            </a:custGeom>
            <a:noFill/>
            <a:ln w="12700" cap="rnd" cmpd="sng">
              <a:solidFill>
                <a:srgbClr val="000000"/>
              </a:solidFill>
              <a:prstDash val="solid"/>
              <a:round/>
              <a:headEnd type="none" w="med" len="med"/>
              <a:tailEnd type="none" w="med" len="med"/>
            </a:ln>
          </p:spPr>
          <p:txBody>
            <a:bodyPr/>
            <a:lstStyle/>
            <a:p>
              <a:endParaRPr lang="en-US"/>
            </a:p>
          </p:txBody>
        </p:sp>
        <p:sp>
          <p:nvSpPr>
            <p:cNvPr id="12736" name="Freeform 446"/>
            <p:cNvSpPr>
              <a:spLocks/>
            </p:cNvSpPr>
            <p:nvPr/>
          </p:nvSpPr>
          <p:spPr bwMode="auto">
            <a:xfrm>
              <a:off x="1398" y="2730"/>
              <a:ext cx="56" cy="47"/>
            </a:xfrm>
            <a:custGeom>
              <a:avLst/>
              <a:gdLst>
                <a:gd name="T0" fmla="*/ 55 w 56"/>
                <a:gd name="T1" fmla="*/ 46 h 47"/>
                <a:gd name="T2" fmla="*/ 0 w 56"/>
                <a:gd name="T3" fmla="*/ 46 h 47"/>
                <a:gd name="T4" fmla="*/ 25 w 56"/>
                <a:gd name="T5" fmla="*/ 23 h 47"/>
                <a:gd name="T6" fmla="*/ 0 w 56"/>
                <a:gd name="T7" fmla="*/ 0 h 47"/>
                <a:gd name="T8" fmla="*/ 55 w 56"/>
                <a:gd name="T9" fmla="*/ 0 h 47"/>
                <a:gd name="T10" fmla="*/ 25 w 56"/>
                <a:gd name="T11" fmla="*/ 23 h 47"/>
                <a:gd name="T12" fmla="*/ 55 w 56"/>
                <a:gd name="T13" fmla="*/ 46 h 47"/>
                <a:gd name="T14" fmla="*/ 0 60000 65536"/>
                <a:gd name="T15" fmla="*/ 0 60000 65536"/>
                <a:gd name="T16" fmla="*/ 0 60000 65536"/>
                <a:gd name="T17" fmla="*/ 0 60000 65536"/>
                <a:gd name="T18" fmla="*/ 0 60000 65536"/>
                <a:gd name="T19" fmla="*/ 0 60000 65536"/>
                <a:gd name="T20" fmla="*/ 0 60000 65536"/>
                <a:gd name="T21" fmla="*/ 0 w 56"/>
                <a:gd name="T22" fmla="*/ 0 h 47"/>
                <a:gd name="T23" fmla="*/ 56 w 56"/>
                <a:gd name="T24" fmla="*/ 47 h 4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6" h="47">
                  <a:moveTo>
                    <a:pt x="55" y="46"/>
                  </a:moveTo>
                  <a:lnTo>
                    <a:pt x="0" y="46"/>
                  </a:lnTo>
                  <a:lnTo>
                    <a:pt x="25" y="23"/>
                  </a:lnTo>
                  <a:lnTo>
                    <a:pt x="0" y="0"/>
                  </a:lnTo>
                  <a:lnTo>
                    <a:pt x="55" y="0"/>
                  </a:lnTo>
                  <a:lnTo>
                    <a:pt x="25" y="23"/>
                  </a:lnTo>
                  <a:lnTo>
                    <a:pt x="55" y="46"/>
                  </a:lnTo>
                </a:path>
              </a:pathLst>
            </a:custGeom>
            <a:solidFill>
              <a:srgbClr val="000000"/>
            </a:solidFill>
            <a:ln w="12700" cap="rnd" cmpd="sng">
              <a:noFill/>
              <a:prstDash val="solid"/>
              <a:round/>
              <a:headEnd type="none" w="med" len="med"/>
              <a:tailEnd type="none" w="med" len="med"/>
            </a:ln>
          </p:spPr>
          <p:txBody>
            <a:bodyPr/>
            <a:lstStyle/>
            <a:p>
              <a:endParaRPr lang="en-US"/>
            </a:p>
          </p:txBody>
        </p:sp>
        <p:sp>
          <p:nvSpPr>
            <p:cNvPr id="12737" name="Freeform 447"/>
            <p:cNvSpPr>
              <a:spLocks/>
            </p:cNvSpPr>
            <p:nvPr/>
          </p:nvSpPr>
          <p:spPr bwMode="auto">
            <a:xfrm>
              <a:off x="1391" y="2729"/>
              <a:ext cx="63" cy="53"/>
            </a:xfrm>
            <a:custGeom>
              <a:avLst/>
              <a:gdLst>
                <a:gd name="T0" fmla="*/ 62 w 63"/>
                <a:gd name="T1" fmla="*/ 52 h 53"/>
                <a:gd name="T2" fmla="*/ 0 w 63"/>
                <a:gd name="T3" fmla="*/ 52 h 53"/>
                <a:gd name="T4" fmla="*/ 28 w 63"/>
                <a:gd name="T5" fmla="*/ 27 h 53"/>
                <a:gd name="T6" fmla="*/ 0 w 63"/>
                <a:gd name="T7" fmla="*/ 0 h 53"/>
                <a:gd name="T8" fmla="*/ 62 w 63"/>
                <a:gd name="T9" fmla="*/ 0 h 53"/>
                <a:gd name="T10" fmla="*/ 28 w 63"/>
                <a:gd name="T11" fmla="*/ 27 h 53"/>
                <a:gd name="T12" fmla="*/ 62 w 63"/>
                <a:gd name="T13" fmla="*/ 52 h 53"/>
                <a:gd name="T14" fmla="*/ 0 60000 65536"/>
                <a:gd name="T15" fmla="*/ 0 60000 65536"/>
                <a:gd name="T16" fmla="*/ 0 60000 65536"/>
                <a:gd name="T17" fmla="*/ 0 60000 65536"/>
                <a:gd name="T18" fmla="*/ 0 60000 65536"/>
                <a:gd name="T19" fmla="*/ 0 60000 65536"/>
                <a:gd name="T20" fmla="*/ 0 60000 65536"/>
                <a:gd name="T21" fmla="*/ 0 w 63"/>
                <a:gd name="T22" fmla="*/ 0 h 53"/>
                <a:gd name="T23" fmla="*/ 63 w 63"/>
                <a:gd name="T24" fmla="*/ 53 h 5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3" h="53">
                  <a:moveTo>
                    <a:pt x="62" y="52"/>
                  </a:moveTo>
                  <a:lnTo>
                    <a:pt x="0" y="52"/>
                  </a:lnTo>
                  <a:lnTo>
                    <a:pt x="28" y="27"/>
                  </a:lnTo>
                  <a:lnTo>
                    <a:pt x="0" y="0"/>
                  </a:lnTo>
                  <a:lnTo>
                    <a:pt x="62" y="0"/>
                  </a:lnTo>
                  <a:lnTo>
                    <a:pt x="28" y="27"/>
                  </a:lnTo>
                  <a:lnTo>
                    <a:pt x="62" y="52"/>
                  </a:lnTo>
                </a:path>
              </a:pathLst>
            </a:custGeom>
            <a:noFill/>
            <a:ln w="12700" cap="rnd" cmpd="sng">
              <a:solidFill>
                <a:srgbClr val="000000"/>
              </a:solidFill>
              <a:prstDash val="solid"/>
              <a:round/>
              <a:headEnd type="none" w="med" len="med"/>
              <a:tailEnd type="none" w="med" len="med"/>
            </a:ln>
          </p:spPr>
          <p:txBody>
            <a:bodyPr/>
            <a:lstStyle/>
            <a:p>
              <a:endParaRPr lang="en-US"/>
            </a:p>
          </p:txBody>
        </p:sp>
        <p:sp>
          <p:nvSpPr>
            <p:cNvPr id="12738" name="Freeform 448"/>
            <p:cNvSpPr>
              <a:spLocks/>
            </p:cNvSpPr>
            <p:nvPr/>
          </p:nvSpPr>
          <p:spPr bwMode="auto">
            <a:xfrm>
              <a:off x="1456" y="3152"/>
              <a:ext cx="55" cy="54"/>
            </a:xfrm>
            <a:custGeom>
              <a:avLst/>
              <a:gdLst>
                <a:gd name="T0" fmla="*/ 54 w 55"/>
                <a:gd name="T1" fmla="*/ 53 h 54"/>
                <a:gd name="T2" fmla="*/ 0 w 55"/>
                <a:gd name="T3" fmla="*/ 53 h 54"/>
                <a:gd name="T4" fmla="*/ 25 w 55"/>
                <a:gd name="T5" fmla="*/ 24 h 54"/>
                <a:gd name="T6" fmla="*/ 0 w 55"/>
                <a:gd name="T7" fmla="*/ 0 h 54"/>
                <a:gd name="T8" fmla="*/ 54 w 55"/>
                <a:gd name="T9" fmla="*/ 0 h 54"/>
                <a:gd name="T10" fmla="*/ 25 w 55"/>
                <a:gd name="T11" fmla="*/ 24 h 54"/>
                <a:gd name="T12" fmla="*/ 54 w 55"/>
                <a:gd name="T13" fmla="*/ 53 h 54"/>
                <a:gd name="T14" fmla="*/ 0 60000 65536"/>
                <a:gd name="T15" fmla="*/ 0 60000 65536"/>
                <a:gd name="T16" fmla="*/ 0 60000 65536"/>
                <a:gd name="T17" fmla="*/ 0 60000 65536"/>
                <a:gd name="T18" fmla="*/ 0 60000 65536"/>
                <a:gd name="T19" fmla="*/ 0 60000 65536"/>
                <a:gd name="T20" fmla="*/ 0 60000 65536"/>
                <a:gd name="T21" fmla="*/ 0 w 55"/>
                <a:gd name="T22" fmla="*/ 0 h 54"/>
                <a:gd name="T23" fmla="*/ 55 w 55"/>
                <a:gd name="T24" fmla="*/ 54 h 5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5" h="54">
                  <a:moveTo>
                    <a:pt x="54" y="53"/>
                  </a:moveTo>
                  <a:lnTo>
                    <a:pt x="0" y="53"/>
                  </a:lnTo>
                  <a:lnTo>
                    <a:pt x="25" y="24"/>
                  </a:lnTo>
                  <a:lnTo>
                    <a:pt x="0" y="0"/>
                  </a:lnTo>
                  <a:lnTo>
                    <a:pt x="54" y="0"/>
                  </a:lnTo>
                  <a:lnTo>
                    <a:pt x="25" y="24"/>
                  </a:lnTo>
                  <a:lnTo>
                    <a:pt x="54" y="53"/>
                  </a:lnTo>
                </a:path>
              </a:pathLst>
            </a:custGeom>
            <a:solidFill>
              <a:srgbClr val="000000"/>
            </a:solidFill>
            <a:ln w="12700" cap="rnd" cmpd="sng">
              <a:noFill/>
              <a:prstDash val="solid"/>
              <a:round/>
              <a:headEnd type="none" w="med" len="med"/>
              <a:tailEnd type="none" w="med" len="med"/>
            </a:ln>
          </p:spPr>
          <p:txBody>
            <a:bodyPr/>
            <a:lstStyle/>
            <a:p>
              <a:endParaRPr lang="en-US"/>
            </a:p>
          </p:txBody>
        </p:sp>
        <p:sp>
          <p:nvSpPr>
            <p:cNvPr id="12739" name="Freeform 449"/>
            <p:cNvSpPr>
              <a:spLocks/>
            </p:cNvSpPr>
            <p:nvPr/>
          </p:nvSpPr>
          <p:spPr bwMode="auto">
            <a:xfrm>
              <a:off x="800" y="3402"/>
              <a:ext cx="98" cy="27"/>
            </a:xfrm>
            <a:custGeom>
              <a:avLst/>
              <a:gdLst>
                <a:gd name="T0" fmla="*/ 20 w 98"/>
                <a:gd name="T1" fmla="*/ 0 h 27"/>
                <a:gd name="T2" fmla="*/ 0 w 98"/>
                <a:gd name="T3" fmla="*/ 26 h 27"/>
                <a:gd name="T4" fmla="*/ 97 w 98"/>
                <a:gd name="T5" fmla="*/ 26 h 27"/>
                <a:gd name="T6" fmla="*/ 74 w 98"/>
                <a:gd name="T7" fmla="*/ 0 h 27"/>
                <a:gd name="T8" fmla="*/ 0 60000 65536"/>
                <a:gd name="T9" fmla="*/ 0 60000 65536"/>
                <a:gd name="T10" fmla="*/ 0 60000 65536"/>
                <a:gd name="T11" fmla="*/ 0 60000 65536"/>
                <a:gd name="T12" fmla="*/ 0 w 98"/>
                <a:gd name="T13" fmla="*/ 0 h 27"/>
                <a:gd name="T14" fmla="*/ 98 w 98"/>
                <a:gd name="T15" fmla="*/ 27 h 27"/>
              </a:gdLst>
              <a:ahLst/>
              <a:cxnLst>
                <a:cxn ang="T8">
                  <a:pos x="T0" y="T1"/>
                </a:cxn>
                <a:cxn ang="T9">
                  <a:pos x="T2" y="T3"/>
                </a:cxn>
                <a:cxn ang="T10">
                  <a:pos x="T4" y="T5"/>
                </a:cxn>
                <a:cxn ang="T11">
                  <a:pos x="T6" y="T7"/>
                </a:cxn>
              </a:cxnLst>
              <a:rect l="T12" t="T13" r="T14" b="T15"/>
              <a:pathLst>
                <a:path w="98" h="27">
                  <a:moveTo>
                    <a:pt x="20" y="0"/>
                  </a:moveTo>
                  <a:lnTo>
                    <a:pt x="0" y="26"/>
                  </a:lnTo>
                  <a:lnTo>
                    <a:pt x="97" y="26"/>
                  </a:lnTo>
                  <a:lnTo>
                    <a:pt x="74" y="0"/>
                  </a:lnTo>
                </a:path>
              </a:pathLst>
            </a:custGeom>
            <a:noFill/>
            <a:ln w="12700" cap="rnd" cmpd="sng">
              <a:solidFill>
                <a:srgbClr val="000000"/>
              </a:solidFill>
              <a:prstDash val="solid"/>
              <a:round/>
              <a:headEnd type="none" w="med" len="med"/>
              <a:tailEnd type="none" w="med" len="med"/>
            </a:ln>
          </p:spPr>
          <p:txBody>
            <a:bodyPr/>
            <a:lstStyle/>
            <a:p>
              <a:endParaRPr lang="en-US"/>
            </a:p>
          </p:txBody>
        </p:sp>
        <p:sp>
          <p:nvSpPr>
            <p:cNvPr id="12740" name="Freeform 450"/>
            <p:cNvSpPr>
              <a:spLocks/>
            </p:cNvSpPr>
            <p:nvPr/>
          </p:nvSpPr>
          <p:spPr bwMode="auto">
            <a:xfrm>
              <a:off x="801" y="3048"/>
              <a:ext cx="98" cy="33"/>
            </a:xfrm>
            <a:custGeom>
              <a:avLst/>
              <a:gdLst>
                <a:gd name="T0" fmla="*/ 20 w 98"/>
                <a:gd name="T1" fmla="*/ 0 h 33"/>
                <a:gd name="T2" fmla="*/ 0 w 98"/>
                <a:gd name="T3" fmla="*/ 32 h 33"/>
                <a:gd name="T4" fmla="*/ 97 w 98"/>
                <a:gd name="T5" fmla="*/ 32 h 33"/>
                <a:gd name="T6" fmla="*/ 74 w 98"/>
                <a:gd name="T7" fmla="*/ 0 h 33"/>
                <a:gd name="T8" fmla="*/ 0 60000 65536"/>
                <a:gd name="T9" fmla="*/ 0 60000 65536"/>
                <a:gd name="T10" fmla="*/ 0 60000 65536"/>
                <a:gd name="T11" fmla="*/ 0 60000 65536"/>
                <a:gd name="T12" fmla="*/ 0 w 98"/>
                <a:gd name="T13" fmla="*/ 0 h 33"/>
                <a:gd name="T14" fmla="*/ 98 w 98"/>
                <a:gd name="T15" fmla="*/ 33 h 33"/>
              </a:gdLst>
              <a:ahLst/>
              <a:cxnLst>
                <a:cxn ang="T8">
                  <a:pos x="T0" y="T1"/>
                </a:cxn>
                <a:cxn ang="T9">
                  <a:pos x="T2" y="T3"/>
                </a:cxn>
                <a:cxn ang="T10">
                  <a:pos x="T4" y="T5"/>
                </a:cxn>
                <a:cxn ang="T11">
                  <a:pos x="T6" y="T7"/>
                </a:cxn>
              </a:cxnLst>
              <a:rect l="T12" t="T13" r="T14" b="T15"/>
              <a:pathLst>
                <a:path w="98" h="33">
                  <a:moveTo>
                    <a:pt x="20" y="0"/>
                  </a:moveTo>
                  <a:lnTo>
                    <a:pt x="0" y="32"/>
                  </a:lnTo>
                  <a:lnTo>
                    <a:pt x="97" y="32"/>
                  </a:lnTo>
                  <a:lnTo>
                    <a:pt x="74" y="0"/>
                  </a:lnTo>
                </a:path>
              </a:pathLst>
            </a:custGeom>
            <a:noFill/>
            <a:ln w="12700" cap="rnd" cmpd="sng">
              <a:solidFill>
                <a:srgbClr val="000000"/>
              </a:solidFill>
              <a:prstDash val="solid"/>
              <a:round/>
              <a:headEnd type="none" w="med" len="med"/>
              <a:tailEnd type="none" w="med" len="med"/>
            </a:ln>
          </p:spPr>
          <p:txBody>
            <a:bodyPr/>
            <a:lstStyle/>
            <a:p>
              <a:endParaRPr lang="en-US"/>
            </a:p>
          </p:txBody>
        </p:sp>
        <p:sp>
          <p:nvSpPr>
            <p:cNvPr id="12741" name="Freeform 451"/>
            <p:cNvSpPr>
              <a:spLocks/>
            </p:cNvSpPr>
            <p:nvPr/>
          </p:nvSpPr>
          <p:spPr bwMode="auto">
            <a:xfrm>
              <a:off x="802" y="2730"/>
              <a:ext cx="98" cy="27"/>
            </a:xfrm>
            <a:custGeom>
              <a:avLst/>
              <a:gdLst>
                <a:gd name="T0" fmla="*/ 20 w 98"/>
                <a:gd name="T1" fmla="*/ 0 h 27"/>
                <a:gd name="T2" fmla="*/ 0 w 98"/>
                <a:gd name="T3" fmla="*/ 26 h 27"/>
                <a:gd name="T4" fmla="*/ 97 w 98"/>
                <a:gd name="T5" fmla="*/ 26 h 27"/>
                <a:gd name="T6" fmla="*/ 74 w 98"/>
                <a:gd name="T7" fmla="*/ 0 h 27"/>
                <a:gd name="T8" fmla="*/ 0 60000 65536"/>
                <a:gd name="T9" fmla="*/ 0 60000 65536"/>
                <a:gd name="T10" fmla="*/ 0 60000 65536"/>
                <a:gd name="T11" fmla="*/ 0 60000 65536"/>
                <a:gd name="T12" fmla="*/ 0 w 98"/>
                <a:gd name="T13" fmla="*/ 0 h 27"/>
                <a:gd name="T14" fmla="*/ 98 w 98"/>
                <a:gd name="T15" fmla="*/ 27 h 27"/>
              </a:gdLst>
              <a:ahLst/>
              <a:cxnLst>
                <a:cxn ang="T8">
                  <a:pos x="T0" y="T1"/>
                </a:cxn>
                <a:cxn ang="T9">
                  <a:pos x="T2" y="T3"/>
                </a:cxn>
                <a:cxn ang="T10">
                  <a:pos x="T4" y="T5"/>
                </a:cxn>
                <a:cxn ang="T11">
                  <a:pos x="T6" y="T7"/>
                </a:cxn>
              </a:cxnLst>
              <a:rect l="T12" t="T13" r="T14" b="T15"/>
              <a:pathLst>
                <a:path w="98" h="27">
                  <a:moveTo>
                    <a:pt x="20" y="0"/>
                  </a:moveTo>
                  <a:lnTo>
                    <a:pt x="0" y="26"/>
                  </a:lnTo>
                  <a:lnTo>
                    <a:pt x="97" y="26"/>
                  </a:lnTo>
                  <a:lnTo>
                    <a:pt x="74" y="0"/>
                  </a:lnTo>
                </a:path>
              </a:pathLst>
            </a:custGeom>
            <a:noFill/>
            <a:ln w="12700" cap="rnd" cmpd="sng">
              <a:solidFill>
                <a:srgbClr val="000000"/>
              </a:solidFill>
              <a:prstDash val="solid"/>
              <a:round/>
              <a:headEnd type="none" w="med" len="med"/>
              <a:tailEnd type="none" w="med" len="med"/>
            </a:ln>
          </p:spPr>
          <p:txBody>
            <a:bodyPr/>
            <a:lstStyle/>
            <a:p>
              <a:endParaRPr lang="en-US"/>
            </a:p>
          </p:txBody>
        </p:sp>
        <p:sp>
          <p:nvSpPr>
            <p:cNvPr id="12742" name="Freeform 452"/>
            <p:cNvSpPr>
              <a:spLocks/>
            </p:cNvSpPr>
            <p:nvPr/>
          </p:nvSpPr>
          <p:spPr bwMode="auto">
            <a:xfrm>
              <a:off x="870" y="2684"/>
              <a:ext cx="259" cy="284"/>
            </a:xfrm>
            <a:custGeom>
              <a:avLst/>
              <a:gdLst>
                <a:gd name="T0" fmla="*/ 23 w 259"/>
                <a:gd name="T1" fmla="*/ 0 h 284"/>
                <a:gd name="T2" fmla="*/ 258 w 259"/>
                <a:gd name="T3" fmla="*/ 0 h 284"/>
                <a:gd name="T4" fmla="*/ 258 w 259"/>
                <a:gd name="T5" fmla="*/ 283 h 284"/>
                <a:gd name="T6" fmla="*/ 0 w 259"/>
                <a:gd name="T7" fmla="*/ 283 h 284"/>
                <a:gd name="T8" fmla="*/ 0 60000 65536"/>
                <a:gd name="T9" fmla="*/ 0 60000 65536"/>
                <a:gd name="T10" fmla="*/ 0 60000 65536"/>
                <a:gd name="T11" fmla="*/ 0 60000 65536"/>
                <a:gd name="T12" fmla="*/ 0 w 259"/>
                <a:gd name="T13" fmla="*/ 0 h 284"/>
                <a:gd name="T14" fmla="*/ 259 w 259"/>
                <a:gd name="T15" fmla="*/ 284 h 284"/>
              </a:gdLst>
              <a:ahLst/>
              <a:cxnLst>
                <a:cxn ang="T8">
                  <a:pos x="T0" y="T1"/>
                </a:cxn>
                <a:cxn ang="T9">
                  <a:pos x="T2" y="T3"/>
                </a:cxn>
                <a:cxn ang="T10">
                  <a:pos x="T4" y="T5"/>
                </a:cxn>
                <a:cxn ang="T11">
                  <a:pos x="T6" y="T7"/>
                </a:cxn>
              </a:cxnLst>
              <a:rect l="T12" t="T13" r="T14" b="T15"/>
              <a:pathLst>
                <a:path w="259" h="284">
                  <a:moveTo>
                    <a:pt x="23" y="0"/>
                  </a:moveTo>
                  <a:lnTo>
                    <a:pt x="258" y="0"/>
                  </a:lnTo>
                  <a:lnTo>
                    <a:pt x="258" y="283"/>
                  </a:lnTo>
                  <a:lnTo>
                    <a:pt x="0" y="283"/>
                  </a:lnTo>
                </a:path>
              </a:pathLst>
            </a:custGeom>
            <a:noFill/>
            <a:ln w="12700" cap="rnd" cmpd="sng">
              <a:solidFill>
                <a:srgbClr val="000000"/>
              </a:solidFill>
              <a:prstDash val="solid"/>
              <a:round/>
              <a:headEnd type="none" w="med" len="med"/>
              <a:tailEnd type="none" w="med" len="med"/>
            </a:ln>
          </p:spPr>
          <p:txBody>
            <a:bodyPr/>
            <a:lstStyle/>
            <a:p>
              <a:endParaRPr lang="en-US"/>
            </a:p>
          </p:txBody>
        </p:sp>
        <p:sp>
          <p:nvSpPr>
            <p:cNvPr id="12743" name="Freeform 453"/>
            <p:cNvSpPr>
              <a:spLocks/>
            </p:cNvSpPr>
            <p:nvPr/>
          </p:nvSpPr>
          <p:spPr bwMode="auto">
            <a:xfrm>
              <a:off x="879" y="2881"/>
              <a:ext cx="407" cy="127"/>
            </a:xfrm>
            <a:custGeom>
              <a:avLst/>
              <a:gdLst>
                <a:gd name="T0" fmla="*/ 0 w 407"/>
                <a:gd name="T1" fmla="*/ 126 h 127"/>
                <a:gd name="T2" fmla="*/ 286 w 407"/>
                <a:gd name="T3" fmla="*/ 126 h 127"/>
                <a:gd name="T4" fmla="*/ 286 w 407"/>
                <a:gd name="T5" fmla="*/ 0 h 127"/>
                <a:gd name="T6" fmla="*/ 406 w 407"/>
                <a:gd name="T7" fmla="*/ 0 h 127"/>
                <a:gd name="T8" fmla="*/ 0 60000 65536"/>
                <a:gd name="T9" fmla="*/ 0 60000 65536"/>
                <a:gd name="T10" fmla="*/ 0 60000 65536"/>
                <a:gd name="T11" fmla="*/ 0 60000 65536"/>
                <a:gd name="T12" fmla="*/ 0 w 407"/>
                <a:gd name="T13" fmla="*/ 0 h 127"/>
                <a:gd name="T14" fmla="*/ 407 w 407"/>
                <a:gd name="T15" fmla="*/ 127 h 127"/>
              </a:gdLst>
              <a:ahLst/>
              <a:cxnLst>
                <a:cxn ang="T8">
                  <a:pos x="T0" y="T1"/>
                </a:cxn>
                <a:cxn ang="T9">
                  <a:pos x="T2" y="T3"/>
                </a:cxn>
                <a:cxn ang="T10">
                  <a:pos x="T4" y="T5"/>
                </a:cxn>
                <a:cxn ang="T11">
                  <a:pos x="T6" y="T7"/>
                </a:cxn>
              </a:cxnLst>
              <a:rect l="T12" t="T13" r="T14" b="T15"/>
              <a:pathLst>
                <a:path w="407" h="127">
                  <a:moveTo>
                    <a:pt x="0" y="126"/>
                  </a:moveTo>
                  <a:lnTo>
                    <a:pt x="286" y="126"/>
                  </a:lnTo>
                  <a:lnTo>
                    <a:pt x="286" y="0"/>
                  </a:lnTo>
                  <a:lnTo>
                    <a:pt x="406" y="0"/>
                  </a:lnTo>
                </a:path>
              </a:pathLst>
            </a:custGeom>
            <a:noFill/>
            <a:ln w="12700" cap="rnd" cmpd="sng">
              <a:solidFill>
                <a:srgbClr val="000000"/>
              </a:solidFill>
              <a:prstDash val="solid"/>
              <a:round/>
              <a:headEnd type="none" w="med" len="med"/>
              <a:tailEnd type="none" w="med" len="med"/>
            </a:ln>
          </p:spPr>
          <p:txBody>
            <a:bodyPr/>
            <a:lstStyle/>
            <a:p>
              <a:endParaRPr lang="en-US"/>
            </a:p>
          </p:txBody>
        </p:sp>
        <p:sp>
          <p:nvSpPr>
            <p:cNvPr id="12744" name="Freeform 454"/>
            <p:cNvSpPr>
              <a:spLocks/>
            </p:cNvSpPr>
            <p:nvPr/>
          </p:nvSpPr>
          <p:spPr bwMode="auto">
            <a:xfrm>
              <a:off x="1338" y="2881"/>
              <a:ext cx="167" cy="272"/>
            </a:xfrm>
            <a:custGeom>
              <a:avLst/>
              <a:gdLst>
                <a:gd name="T0" fmla="*/ 0 w 167"/>
                <a:gd name="T1" fmla="*/ 0 h 272"/>
                <a:gd name="T2" fmla="*/ 166 w 167"/>
                <a:gd name="T3" fmla="*/ 0 h 272"/>
                <a:gd name="T4" fmla="*/ 166 w 167"/>
                <a:gd name="T5" fmla="*/ 86 h 272"/>
                <a:gd name="T6" fmla="*/ 126 w 167"/>
                <a:gd name="T7" fmla="*/ 86 h 272"/>
                <a:gd name="T8" fmla="*/ 126 w 167"/>
                <a:gd name="T9" fmla="*/ 271 h 272"/>
                <a:gd name="T10" fmla="*/ 0 60000 65536"/>
                <a:gd name="T11" fmla="*/ 0 60000 65536"/>
                <a:gd name="T12" fmla="*/ 0 60000 65536"/>
                <a:gd name="T13" fmla="*/ 0 60000 65536"/>
                <a:gd name="T14" fmla="*/ 0 60000 65536"/>
                <a:gd name="T15" fmla="*/ 0 w 167"/>
                <a:gd name="T16" fmla="*/ 0 h 272"/>
                <a:gd name="T17" fmla="*/ 167 w 167"/>
                <a:gd name="T18" fmla="*/ 272 h 272"/>
              </a:gdLst>
              <a:ahLst/>
              <a:cxnLst>
                <a:cxn ang="T10">
                  <a:pos x="T0" y="T1"/>
                </a:cxn>
                <a:cxn ang="T11">
                  <a:pos x="T2" y="T3"/>
                </a:cxn>
                <a:cxn ang="T12">
                  <a:pos x="T4" y="T5"/>
                </a:cxn>
                <a:cxn ang="T13">
                  <a:pos x="T6" y="T7"/>
                </a:cxn>
                <a:cxn ang="T14">
                  <a:pos x="T8" y="T9"/>
                </a:cxn>
              </a:cxnLst>
              <a:rect l="T15" t="T16" r="T17" b="T18"/>
              <a:pathLst>
                <a:path w="167" h="272">
                  <a:moveTo>
                    <a:pt x="0" y="0"/>
                  </a:moveTo>
                  <a:lnTo>
                    <a:pt x="166" y="0"/>
                  </a:lnTo>
                  <a:lnTo>
                    <a:pt x="166" y="86"/>
                  </a:lnTo>
                  <a:lnTo>
                    <a:pt x="126" y="86"/>
                  </a:lnTo>
                  <a:lnTo>
                    <a:pt x="126" y="271"/>
                  </a:lnTo>
                </a:path>
              </a:pathLst>
            </a:custGeom>
            <a:noFill/>
            <a:ln w="12700" cap="rnd" cmpd="sng">
              <a:solidFill>
                <a:srgbClr val="000000"/>
              </a:solidFill>
              <a:prstDash val="solid"/>
              <a:round/>
              <a:headEnd type="none" w="med" len="med"/>
              <a:tailEnd type="none" w="med" len="med"/>
            </a:ln>
          </p:spPr>
          <p:txBody>
            <a:bodyPr/>
            <a:lstStyle/>
            <a:p>
              <a:endParaRPr lang="en-US"/>
            </a:p>
          </p:txBody>
        </p:sp>
        <p:sp>
          <p:nvSpPr>
            <p:cNvPr id="12745" name="Freeform 455"/>
            <p:cNvSpPr>
              <a:spLocks/>
            </p:cNvSpPr>
            <p:nvPr/>
          </p:nvSpPr>
          <p:spPr bwMode="auto">
            <a:xfrm>
              <a:off x="867" y="3203"/>
              <a:ext cx="598" cy="121"/>
            </a:xfrm>
            <a:custGeom>
              <a:avLst/>
              <a:gdLst>
                <a:gd name="T0" fmla="*/ 597 w 598"/>
                <a:gd name="T1" fmla="*/ 0 h 121"/>
                <a:gd name="T2" fmla="*/ 597 w 598"/>
                <a:gd name="T3" fmla="*/ 120 h 121"/>
                <a:gd name="T4" fmla="*/ 0 w 598"/>
                <a:gd name="T5" fmla="*/ 120 h 121"/>
                <a:gd name="T6" fmla="*/ 0 60000 65536"/>
                <a:gd name="T7" fmla="*/ 0 60000 65536"/>
                <a:gd name="T8" fmla="*/ 0 60000 65536"/>
                <a:gd name="T9" fmla="*/ 0 w 598"/>
                <a:gd name="T10" fmla="*/ 0 h 121"/>
                <a:gd name="T11" fmla="*/ 598 w 598"/>
                <a:gd name="T12" fmla="*/ 121 h 121"/>
              </a:gdLst>
              <a:ahLst/>
              <a:cxnLst>
                <a:cxn ang="T6">
                  <a:pos x="T0" y="T1"/>
                </a:cxn>
                <a:cxn ang="T7">
                  <a:pos x="T2" y="T3"/>
                </a:cxn>
                <a:cxn ang="T8">
                  <a:pos x="T4" y="T5"/>
                </a:cxn>
              </a:cxnLst>
              <a:rect l="T9" t="T10" r="T11" b="T12"/>
              <a:pathLst>
                <a:path w="598" h="121">
                  <a:moveTo>
                    <a:pt x="597" y="0"/>
                  </a:moveTo>
                  <a:lnTo>
                    <a:pt x="597" y="120"/>
                  </a:lnTo>
                  <a:lnTo>
                    <a:pt x="0" y="120"/>
                  </a:lnTo>
                </a:path>
              </a:pathLst>
            </a:custGeom>
            <a:noFill/>
            <a:ln w="12700" cap="rnd" cmpd="sng">
              <a:solidFill>
                <a:srgbClr val="000000"/>
              </a:solidFill>
              <a:prstDash val="solid"/>
              <a:round/>
              <a:headEnd type="none" w="med" len="med"/>
              <a:tailEnd type="none" w="med" len="med"/>
            </a:ln>
          </p:spPr>
          <p:txBody>
            <a:bodyPr/>
            <a:lstStyle/>
            <a:p>
              <a:endParaRPr lang="en-US"/>
            </a:p>
          </p:txBody>
        </p:sp>
        <p:sp>
          <p:nvSpPr>
            <p:cNvPr id="12746" name="Freeform 456"/>
            <p:cNvSpPr>
              <a:spLocks/>
            </p:cNvSpPr>
            <p:nvPr/>
          </p:nvSpPr>
          <p:spPr bwMode="auto">
            <a:xfrm>
              <a:off x="1498" y="3203"/>
              <a:ext cx="217" cy="121"/>
            </a:xfrm>
            <a:custGeom>
              <a:avLst/>
              <a:gdLst>
                <a:gd name="T0" fmla="*/ 0 w 217"/>
                <a:gd name="T1" fmla="*/ 0 h 121"/>
                <a:gd name="T2" fmla="*/ 0 w 217"/>
                <a:gd name="T3" fmla="*/ 120 h 121"/>
                <a:gd name="T4" fmla="*/ 216 w 217"/>
                <a:gd name="T5" fmla="*/ 120 h 121"/>
                <a:gd name="T6" fmla="*/ 0 60000 65536"/>
                <a:gd name="T7" fmla="*/ 0 60000 65536"/>
                <a:gd name="T8" fmla="*/ 0 60000 65536"/>
                <a:gd name="T9" fmla="*/ 0 w 217"/>
                <a:gd name="T10" fmla="*/ 0 h 121"/>
                <a:gd name="T11" fmla="*/ 217 w 217"/>
                <a:gd name="T12" fmla="*/ 121 h 121"/>
              </a:gdLst>
              <a:ahLst/>
              <a:cxnLst>
                <a:cxn ang="T6">
                  <a:pos x="T0" y="T1"/>
                </a:cxn>
                <a:cxn ang="T7">
                  <a:pos x="T2" y="T3"/>
                </a:cxn>
                <a:cxn ang="T8">
                  <a:pos x="T4" y="T5"/>
                </a:cxn>
              </a:cxnLst>
              <a:rect l="T9" t="T10" r="T11" b="T12"/>
              <a:pathLst>
                <a:path w="217" h="121">
                  <a:moveTo>
                    <a:pt x="0" y="0"/>
                  </a:moveTo>
                  <a:lnTo>
                    <a:pt x="0" y="120"/>
                  </a:lnTo>
                  <a:lnTo>
                    <a:pt x="216" y="120"/>
                  </a:lnTo>
                </a:path>
              </a:pathLst>
            </a:custGeom>
            <a:noFill/>
            <a:ln w="12700" cap="rnd" cmpd="sng">
              <a:solidFill>
                <a:srgbClr val="000000"/>
              </a:solidFill>
              <a:prstDash val="solid"/>
              <a:round/>
              <a:headEnd type="none" w="med" len="med"/>
              <a:tailEnd type="none" w="med" len="med"/>
            </a:ln>
          </p:spPr>
          <p:txBody>
            <a:bodyPr/>
            <a:lstStyle/>
            <a:p>
              <a:endParaRPr lang="en-US"/>
            </a:p>
          </p:txBody>
        </p:sp>
        <p:sp>
          <p:nvSpPr>
            <p:cNvPr id="12747" name="Freeform 457"/>
            <p:cNvSpPr>
              <a:spLocks/>
            </p:cNvSpPr>
            <p:nvPr/>
          </p:nvSpPr>
          <p:spPr bwMode="auto">
            <a:xfrm>
              <a:off x="1338" y="2781"/>
              <a:ext cx="69" cy="55"/>
            </a:xfrm>
            <a:custGeom>
              <a:avLst/>
              <a:gdLst>
                <a:gd name="T0" fmla="*/ 0 w 69"/>
                <a:gd name="T1" fmla="*/ 54 h 55"/>
                <a:gd name="T2" fmla="*/ 68 w 69"/>
                <a:gd name="T3" fmla="*/ 54 h 55"/>
                <a:gd name="T4" fmla="*/ 68 w 69"/>
                <a:gd name="T5" fmla="*/ 0 h 55"/>
                <a:gd name="T6" fmla="*/ 0 60000 65536"/>
                <a:gd name="T7" fmla="*/ 0 60000 65536"/>
                <a:gd name="T8" fmla="*/ 0 60000 65536"/>
                <a:gd name="T9" fmla="*/ 0 w 69"/>
                <a:gd name="T10" fmla="*/ 0 h 55"/>
                <a:gd name="T11" fmla="*/ 69 w 69"/>
                <a:gd name="T12" fmla="*/ 55 h 55"/>
              </a:gdLst>
              <a:ahLst/>
              <a:cxnLst>
                <a:cxn ang="T6">
                  <a:pos x="T0" y="T1"/>
                </a:cxn>
                <a:cxn ang="T7">
                  <a:pos x="T2" y="T3"/>
                </a:cxn>
                <a:cxn ang="T8">
                  <a:pos x="T4" y="T5"/>
                </a:cxn>
              </a:cxnLst>
              <a:rect l="T9" t="T10" r="T11" b="T12"/>
              <a:pathLst>
                <a:path w="69" h="55">
                  <a:moveTo>
                    <a:pt x="0" y="54"/>
                  </a:moveTo>
                  <a:lnTo>
                    <a:pt x="68" y="54"/>
                  </a:lnTo>
                  <a:lnTo>
                    <a:pt x="68" y="0"/>
                  </a:lnTo>
                </a:path>
              </a:pathLst>
            </a:custGeom>
            <a:noFill/>
            <a:ln w="12700" cap="rnd" cmpd="sng">
              <a:solidFill>
                <a:srgbClr val="000000"/>
              </a:solidFill>
              <a:prstDash val="solid"/>
              <a:round/>
              <a:headEnd type="none" w="med" len="med"/>
              <a:tailEnd type="none" w="med" len="med"/>
            </a:ln>
          </p:spPr>
          <p:txBody>
            <a:bodyPr/>
            <a:lstStyle/>
            <a:p>
              <a:endParaRPr lang="en-US"/>
            </a:p>
          </p:txBody>
        </p:sp>
        <p:sp>
          <p:nvSpPr>
            <p:cNvPr id="12748" name="Freeform 458"/>
            <p:cNvSpPr>
              <a:spLocks/>
            </p:cNvSpPr>
            <p:nvPr/>
          </p:nvSpPr>
          <p:spPr bwMode="auto">
            <a:xfrm>
              <a:off x="1446" y="2741"/>
              <a:ext cx="119" cy="95"/>
            </a:xfrm>
            <a:custGeom>
              <a:avLst/>
              <a:gdLst>
                <a:gd name="T0" fmla="*/ 0 w 119"/>
                <a:gd name="T1" fmla="*/ 40 h 95"/>
                <a:gd name="T2" fmla="*/ 0 w 119"/>
                <a:gd name="T3" fmla="*/ 94 h 95"/>
                <a:gd name="T4" fmla="*/ 57 w 119"/>
                <a:gd name="T5" fmla="*/ 94 h 95"/>
                <a:gd name="T6" fmla="*/ 57 w 119"/>
                <a:gd name="T7" fmla="*/ 0 h 95"/>
                <a:gd name="T8" fmla="*/ 118 w 119"/>
                <a:gd name="T9" fmla="*/ 0 h 95"/>
                <a:gd name="T10" fmla="*/ 0 60000 65536"/>
                <a:gd name="T11" fmla="*/ 0 60000 65536"/>
                <a:gd name="T12" fmla="*/ 0 60000 65536"/>
                <a:gd name="T13" fmla="*/ 0 60000 65536"/>
                <a:gd name="T14" fmla="*/ 0 60000 65536"/>
                <a:gd name="T15" fmla="*/ 0 w 119"/>
                <a:gd name="T16" fmla="*/ 0 h 95"/>
                <a:gd name="T17" fmla="*/ 119 w 119"/>
                <a:gd name="T18" fmla="*/ 95 h 95"/>
              </a:gdLst>
              <a:ahLst/>
              <a:cxnLst>
                <a:cxn ang="T10">
                  <a:pos x="T0" y="T1"/>
                </a:cxn>
                <a:cxn ang="T11">
                  <a:pos x="T2" y="T3"/>
                </a:cxn>
                <a:cxn ang="T12">
                  <a:pos x="T4" y="T5"/>
                </a:cxn>
                <a:cxn ang="T13">
                  <a:pos x="T6" y="T7"/>
                </a:cxn>
                <a:cxn ang="T14">
                  <a:pos x="T8" y="T9"/>
                </a:cxn>
              </a:cxnLst>
              <a:rect l="T15" t="T16" r="T17" b="T18"/>
              <a:pathLst>
                <a:path w="119" h="95">
                  <a:moveTo>
                    <a:pt x="0" y="40"/>
                  </a:moveTo>
                  <a:lnTo>
                    <a:pt x="0" y="94"/>
                  </a:lnTo>
                  <a:lnTo>
                    <a:pt x="57" y="94"/>
                  </a:lnTo>
                  <a:lnTo>
                    <a:pt x="57" y="0"/>
                  </a:lnTo>
                  <a:lnTo>
                    <a:pt x="118" y="0"/>
                  </a:lnTo>
                </a:path>
              </a:pathLst>
            </a:custGeom>
            <a:noFill/>
            <a:ln w="12700" cap="rnd" cmpd="sng">
              <a:solidFill>
                <a:srgbClr val="000000"/>
              </a:solidFill>
              <a:prstDash val="solid"/>
              <a:round/>
              <a:headEnd type="none" w="med" len="med"/>
              <a:tailEnd type="none" w="med" len="med"/>
            </a:ln>
          </p:spPr>
          <p:txBody>
            <a:bodyPr/>
            <a:lstStyle/>
            <a:p>
              <a:endParaRPr lang="en-US"/>
            </a:p>
          </p:txBody>
        </p:sp>
        <p:sp>
          <p:nvSpPr>
            <p:cNvPr id="12749" name="Freeform 459"/>
            <p:cNvSpPr>
              <a:spLocks/>
            </p:cNvSpPr>
            <p:nvPr/>
          </p:nvSpPr>
          <p:spPr bwMode="auto">
            <a:xfrm>
              <a:off x="1446" y="2684"/>
              <a:ext cx="53" cy="47"/>
            </a:xfrm>
            <a:custGeom>
              <a:avLst/>
              <a:gdLst>
                <a:gd name="T0" fmla="*/ 52 w 53"/>
                <a:gd name="T1" fmla="*/ 0 h 47"/>
                <a:gd name="T2" fmla="*/ 0 w 53"/>
                <a:gd name="T3" fmla="*/ 0 h 47"/>
                <a:gd name="T4" fmla="*/ 0 w 53"/>
                <a:gd name="T5" fmla="*/ 46 h 47"/>
                <a:gd name="T6" fmla="*/ 0 60000 65536"/>
                <a:gd name="T7" fmla="*/ 0 60000 65536"/>
                <a:gd name="T8" fmla="*/ 0 60000 65536"/>
                <a:gd name="T9" fmla="*/ 0 w 53"/>
                <a:gd name="T10" fmla="*/ 0 h 47"/>
                <a:gd name="T11" fmla="*/ 53 w 53"/>
                <a:gd name="T12" fmla="*/ 47 h 47"/>
              </a:gdLst>
              <a:ahLst/>
              <a:cxnLst>
                <a:cxn ang="T6">
                  <a:pos x="T0" y="T1"/>
                </a:cxn>
                <a:cxn ang="T7">
                  <a:pos x="T2" y="T3"/>
                </a:cxn>
                <a:cxn ang="T8">
                  <a:pos x="T4" y="T5"/>
                </a:cxn>
              </a:cxnLst>
              <a:rect l="T9" t="T10" r="T11" b="T12"/>
              <a:pathLst>
                <a:path w="53" h="47">
                  <a:moveTo>
                    <a:pt x="52" y="0"/>
                  </a:moveTo>
                  <a:lnTo>
                    <a:pt x="0" y="0"/>
                  </a:lnTo>
                  <a:lnTo>
                    <a:pt x="0" y="46"/>
                  </a:lnTo>
                </a:path>
              </a:pathLst>
            </a:custGeom>
            <a:noFill/>
            <a:ln w="12700" cap="rnd" cmpd="sng">
              <a:solidFill>
                <a:srgbClr val="000000"/>
              </a:solidFill>
              <a:prstDash val="solid"/>
              <a:round/>
              <a:headEnd type="none" w="med" len="med"/>
              <a:tailEnd type="none" w="med" len="med"/>
            </a:ln>
          </p:spPr>
          <p:txBody>
            <a:bodyPr/>
            <a:lstStyle/>
            <a:p>
              <a:endParaRPr lang="en-US"/>
            </a:p>
          </p:txBody>
        </p:sp>
        <p:sp>
          <p:nvSpPr>
            <p:cNvPr id="12750" name="Freeform 460"/>
            <p:cNvSpPr>
              <a:spLocks/>
            </p:cNvSpPr>
            <p:nvPr/>
          </p:nvSpPr>
          <p:spPr bwMode="auto">
            <a:xfrm>
              <a:off x="1285" y="2824"/>
              <a:ext cx="54" cy="61"/>
            </a:xfrm>
            <a:custGeom>
              <a:avLst/>
              <a:gdLst>
                <a:gd name="T0" fmla="*/ 0 w 54"/>
                <a:gd name="T1" fmla="*/ 60 h 61"/>
                <a:gd name="T2" fmla="*/ 0 w 54"/>
                <a:gd name="T3" fmla="*/ 0 h 61"/>
                <a:gd name="T4" fmla="*/ 25 w 54"/>
                <a:gd name="T5" fmla="*/ 31 h 61"/>
                <a:gd name="T6" fmla="*/ 53 w 54"/>
                <a:gd name="T7" fmla="*/ 0 h 61"/>
                <a:gd name="T8" fmla="*/ 53 w 54"/>
                <a:gd name="T9" fmla="*/ 60 h 61"/>
                <a:gd name="T10" fmla="*/ 25 w 54"/>
                <a:gd name="T11" fmla="*/ 31 h 61"/>
                <a:gd name="T12" fmla="*/ 0 w 54"/>
                <a:gd name="T13" fmla="*/ 60 h 61"/>
                <a:gd name="T14" fmla="*/ 0 60000 65536"/>
                <a:gd name="T15" fmla="*/ 0 60000 65536"/>
                <a:gd name="T16" fmla="*/ 0 60000 65536"/>
                <a:gd name="T17" fmla="*/ 0 60000 65536"/>
                <a:gd name="T18" fmla="*/ 0 60000 65536"/>
                <a:gd name="T19" fmla="*/ 0 60000 65536"/>
                <a:gd name="T20" fmla="*/ 0 60000 65536"/>
                <a:gd name="T21" fmla="*/ 0 w 54"/>
                <a:gd name="T22" fmla="*/ 0 h 61"/>
                <a:gd name="T23" fmla="*/ 54 w 54"/>
                <a:gd name="T24" fmla="*/ 61 h 6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4" h="61">
                  <a:moveTo>
                    <a:pt x="0" y="60"/>
                  </a:moveTo>
                  <a:lnTo>
                    <a:pt x="0" y="0"/>
                  </a:lnTo>
                  <a:lnTo>
                    <a:pt x="25" y="31"/>
                  </a:lnTo>
                  <a:lnTo>
                    <a:pt x="53" y="0"/>
                  </a:lnTo>
                  <a:lnTo>
                    <a:pt x="53" y="60"/>
                  </a:lnTo>
                  <a:lnTo>
                    <a:pt x="25" y="31"/>
                  </a:lnTo>
                  <a:lnTo>
                    <a:pt x="0" y="60"/>
                  </a:lnTo>
                </a:path>
              </a:pathLst>
            </a:custGeom>
            <a:noFill/>
            <a:ln w="12700" cap="rnd" cmpd="sng">
              <a:solidFill>
                <a:srgbClr val="000000"/>
              </a:solidFill>
              <a:prstDash val="solid"/>
              <a:round/>
              <a:headEnd type="none" w="med" len="med"/>
              <a:tailEnd type="none" w="med" len="med"/>
            </a:ln>
          </p:spPr>
          <p:txBody>
            <a:bodyPr/>
            <a:lstStyle/>
            <a:p>
              <a:endParaRPr lang="en-US"/>
            </a:p>
          </p:txBody>
        </p:sp>
        <p:sp>
          <p:nvSpPr>
            <p:cNvPr id="12751" name="Freeform 461"/>
            <p:cNvSpPr>
              <a:spLocks/>
            </p:cNvSpPr>
            <p:nvPr/>
          </p:nvSpPr>
          <p:spPr bwMode="auto">
            <a:xfrm>
              <a:off x="1453" y="3152"/>
              <a:ext cx="58" cy="52"/>
            </a:xfrm>
            <a:custGeom>
              <a:avLst/>
              <a:gdLst>
                <a:gd name="T0" fmla="*/ 57 w 58"/>
                <a:gd name="T1" fmla="*/ 51 h 52"/>
                <a:gd name="T2" fmla="*/ 0 w 58"/>
                <a:gd name="T3" fmla="*/ 51 h 52"/>
                <a:gd name="T4" fmla="*/ 26 w 58"/>
                <a:gd name="T5" fmla="*/ 23 h 52"/>
                <a:gd name="T6" fmla="*/ 0 w 58"/>
                <a:gd name="T7" fmla="*/ 0 h 52"/>
                <a:gd name="T8" fmla="*/ 57 w 58"/>
                <a:gd name="T9" fmla="*/ 0 h 52"/>
                <a:gd name="T10" fmla="*/ 26 w 58"/>
                <a:gd name="T11" fmla="*/ 23 h 52"/>
                <a:gd name="T12" fmla="*/ 57 w 58"/>
                <a:gd name="T13" fmla="*/ 51 h 52"/>
                <a:gd name="T14" fmla="*/ 0 60000 65536"/>
                <a:gd name="T15" fmla="*/ 0 60000 65536"/>
                <a:gd name="T16" fmla="*/ 0 60000 65536"/>
                <a:gd name="T17" fmla="*/ 0 60000 65536"/>
                <a:gd name="T18" fmla="*/ 0 60000 65536"/>
                <a:gd name="T19" fmla="*/ 0 60000 65536"/>
                <a:gd name="T20" fmla="*/ 0 60000 65536"/>
                <a:gd name="T21" fmla="*/ 0 w 58"/>
                <a:gd name="T22" fmla="*/ 0 h 52"/>
                <a:gd name="T23" fmla="*/ 58 w 58"/>
                <a:gd name="T24" fmla="*/ 52 h 5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8" h="52">
                  <a:moveTo>
                    <a:pt x="57" y="51"/>
                  </a:moveTo>
                  <a:lnTo>
                    <a:pt x="0" y="51"/>
                  </a:lnTo>
                  <a:lnTo>
                    <a:pt x="26" y="23"/>
                  </a:lnTo>
                  <a:lnTo>
                    <a:pt x="0" y="0"/>
                  </a:lnTo>
                  <a:lnTo>
                    <a:pt x="57" y="0"/>
                  </a:lnTo>
                  <a:lnTo>
                    <a:pt x="26" y="23"/>
                  </a:lnTo>
                  <a:lnTo>
                    <a:pt x="57" y="51"/>
                  </a:lnTo>
                </a:path>
              </a:pathLst>
            </a:custGeom>
            <a:noFill/>
            <a:ln w="12700" cap="rnd" cmpd="sng">
              <a:solidFill>
                <a:srgbClr val="000000"/>
              </a:solidFill>
              <a:prstDash val="solid"/>
              <a:round/>
              <a:headEnd type="none" w="med" len="med"/>
              <a:tailEnd type="none" w="med" len="med"/>
            </a:ln>
          </p:spPr>
          <p:txBody>
            <a:bodyPr/>
            <a:lstStyle/>
            <a:p>
              <a:endParaRPr lang="en-US"/>
            </a:p>
          </p:txBody>
        </p:sp>
        <p:sp>
          <p:nvSpPr>
            <p:cNvPr id="12752" name="Freeform 462"/>
            <p:cNvSpPr>
              <a:spLocks/>
            </p:cNvSpPr>
            <p:nvPr/>
          </p:nvSpPr>
          <p:spPr bwMode="auto">
            <a:xfrm>
              <a:off x="520" y="2932"/>
              <a:ext cx="409" cy="672"/>
            </a:xfrm>
            <a:custGeom>
              <a:avLst/>
              <a:gdLst>
                <a:gd name="T0" fmla="*/ 0 w 409"/>
                <a:gd name="T1" fmla="*/ 86 h 672"/>
                <a:gd name="T2" fmla="*/ 0 w 409"/>
                <a:gd name="T3" fmla="*/ 0 h 672"/>
                <a:gd name="T4" fmla="*/ 126 w 409"/>
                <a:gd name="T5" fmla="*/ 0 h 672"/>
                <a:gd name="T6" fmla="*/ 126 w 409"/>
                <a:gd name="T7" fmla="*/ 671 h 672"/>
                <a:gd name="T8" fmla="*/ 408 w 409"/>
                <a:gd name="T9" fmla="*/ 671 h 672"/>
                <a:gd name="T10" fmla="*/ 0 60000 65536"/>
                <a:gd name="T11" fmla="*/ 0 60000 65536"/>
                <a:gd name="T12" fmla="*/ 0 60000 65536"/>
                <a:gd name="T13" fmla="*/ 0 60000 65536"/>
                <a:gd name="T14" fmla="*/ 0 60000 65536"/>
                <a:gd name="T15" fmla="*/ 0 w 409"/>
                <a:gd name="T16" fmla="*/ 0 h 672"/>
                <a:gd name="T17" fmla="*/ 409 w 409"/>
                <a:gd name="T18" fmla="*/ 672 h 672"/>
              </a:gdLst>
              <a:ahLst/>
              <a:cxnLst>
                <a:cxn ang="T10">
                  <a:pos x="T0" y="T1"/>
                </a:cxn>
                <a:cxn ang="T11">
                  <a:pos x="T2" y="T3"/>
                </a:cxn>
                <a:cxn ang="T12">
                  <a:pos x="T4" y="T5"/>
                </a:cxn>
                <a:cxn ang="T13">
                  <a:pos x="T6" y="T7"/>
                </a:cxn>
                <a:cxn ang="T14">
                  <a:pos x="T8" y="T9"/>
                </a:cxn>
              </a:cxnLst>
              <a:rect l="T15" t="T16" r="T17" b="T18"/>
              <a:pathLst>
                <a:path w="409" h="672">
                  <a:moveTo>
                    <a:pt x="0" y="86"/>
                  </a:moveTo>
                  <a:lnTo>
                    <a:pt x="0" y="0"/>
                  </a:lnTo>
                  <a:lnTo>
                    <a:pt x="126" y="0"/>
                  </a:lnTo>
                  <a:lnTo>
                    <a:pt x="126" y="671"/>
                  </a:lnTo>
                  <a:lnTo>
                    <a:pt x="408" y="671"/>
                  </a:lnTo>
                </a:path>
              </a:pathLst>
            </a:custGeom>
            <a:noFill/>
            <a:ln w="12700" cap="rnd" cmpd="sng">
              <a:solidFill>
                <a:srgbClr val="000000"/>
              </a:solidFill>
              <a:prstDash val="solid"/>
              <a:round/>
              <a:headEnd type="none" w="med" len="med"/>
              <a:tailEnd type="none" w="med" len="med"/>
            </a:ln>
          </p:spPr>
          <p:txBody>
            <a:bodyPr/>
            <a:lstStyle/>
            <a:p>
              <a:endParaRPr lang="en-US"/>
            </a:p>
          </p:txBody>
        </p:sp>
        <p:sp>
          <p:nvSpPr>
            <p:cNvPr id="12753" name="Freeform 463"/>
            <p:cNvSpPr>
              <a:spLocks/>
            </p:cNvSpPr>
            <p:nvPr/>
          </p:nvSpPr>
          <p:spPr bwMode="auto">
            <a:xfrm>
              <a:off x="694" y="3398"/>
              <a:ext cx="235" cy="163"/>
            </a:xfrm>
            <a:custGeom>
              <a:avLst/>
              <a:gdLst>
                <a:gd name="T0" fmla="*/ 234 w 235"/>
                <a:gd name="T1" fmla="*/ 162 h 163"/>
                <a:gd name="T2" fmla="*/ 0 w 235"/>
                <a:gd name="T3" fmla="*/ 162 h 163"/>
                <a:gd name="T4" fmla="*/ 0 w 235"/>
                <a:gd name="T5" fmla="*/ 0 h 163"/>
                <a:gd name="T6" fmla="*/ 108 w 235"/>
                <a:gd name="T7" fmla="*/ 0 h 163"/>
                <a:gd name="T8" fmla="*/ 0 60000 65536"/>
                <a:gd name="T9" fmla="*/ 0 60000 65536"/>
                <a:gd name="T10" fmla="*/ 0 60000 65536"/>
                <a:gd name="T11" fmla="*/ 0 60000 65536"/>
                <a:gd name="T12" fmla="*/ 0 w 235"/>
                <a:gd name="T13" fmla="*/ 0 h 163"/>
                <a:gd name="T14" fmla="*/ 235 w 235"/>
                <a:gd name="T15" fmla="*/ 163 h 163"/>
              </a:gdLst>
              <a:ahLst/>
              <a:cxnLst>
                <a:cxn ang="T8">
                  <a:pos x="T0" y="T1"/>
                </a:cxn>
                <a:cxn ang="T9">
                  <a:pos x="T2" y="T3"/>
                </a:cxn>
                <a:cxn ang="T10">
                  <a:pos x="T4" y="T5"/>
                </a:cxn>
                <a:cxn ang="T11">
                  <a:pos x="T6" y="T7"/>
                </a:cxn>
              </a:cxnLst>
              <a:rect l="T12" t="T13" r="T14" b="T15"/>
              <a:pathLst>
                <a:path w="235" h="163">
                  <a:moveTo>
                    <a:pt x="234" y="162"/>
                  </a:moveTo>
                  <a:lnTo>
                    <a:pt x="0" y="162"/>
                  </a:lnTo>
                  <a:lnTo>
                    <a:pt x="0" y="0"/>
                  </a:lnTo>
                  <a:lnTo>
                    <a:pt x="108" y="0"/>
                  </a:lnTo>
                </a:path>
              </a:pathLst>
            </a:custGeom>
            <a:noFill/>
            <a:ln w="12700" cap="rnd" cmpd="sng">
              <a:solidFill>
                <a:srgbClr val="000000"/>
              </a:solidFill>
              <a:prstDash val="solid"/>
              <a:round/>
              <a:headEnd type="none" w="med" len="med"/>
              <a:tailEnd type="none" w="med" len="med"/>
            </a:ln>
          </p:spPr>
          <p:txBody>
            <a:bodyPr/>
            <a:lstStyle/>
            <a:p>
              <a:endParaRPr lang="en-US"/>
            </a:p>
          </p:txBody>
        </p:sp>
        <p:sp>
          <p:nvSpPr>
            <p:cNvPr id="12754" name="Freeform 464"/>
            <p:cNvSpPr>
              <a:spLocks/>
            </p:cNvSpPr>
            <p:nvPr/>
          </p:nvSpPr>
          <p:spPr bwMode="auto">
            <a:xfrm>
              <a:off x="694" y="3044"/>
              <a:ext cx="115" cy="311"/>
            </a:xfrm>
            <a:custGeom>
              <a:avLst/>
              <a:gdLst>
                <a:gd name="T0" fmla="*/ 103 w 115"/>
                <a:gd name="T1" fmla="*/ 310 h 311"/>
                <a:gd name="T2" fmla="*/ 0 w 115"/>
                <a:gd name="T3" fmla="*/ 310 h 311"/>
                <a:gd name="T4" fmla="*/ 0 w 115"/>
                <a:gd name="T5" fmla="*/ 0 h 311"/>
                <a:gd name="T6" fmla="*/ 114 w 115"/>
                <a:gd name="T7" fmla="*/ 0 h 311"/>
                <a:gd name="T8" fmla="*/ 0 60000 65536"/>
                <a:gd name="T9" fmla="*/ 0 60000 65536"/>
                <a:gd name="T10" fmla="*/ 0 60000 65536"/>
                <a:gd name="T11" fmla="*/ 0 60000 65536"/>
                <a:gd name="T12" fmla="*/ 0 w 115"/>
                <a:gd name="T13" fmla="*/ 0 h 311"/>
                <a:gd name="T14" fmla="*/ 115 w 115"/>
                <a:gd name="T15" fmla="*/ 311 h 311"/>
              </a:gdLst>
              <a:ahLst/>
              <a:cxnLst>
                <a:cxn ang="T8">
                  <a:pos x="T0" y="T1"/>
                </a:cxn>
                <a:cxn ang="T9">
                  <a:pos x="T2" y="T3"/>
                </a:cxn>
                <a:cxn ang="T10">
                  <a:pos x="T4" y="T5"/>
                </a:cxn>
                <a:cxn ang="T11">
                  <a:pos x="T6" y="T7"/>
                </a:cxn>
              </a:cxnLst>
              <a:rect l="T12" t="T13" r="T14" b="T15"/>
              <a:pathLst>
                <a:path w="115" h="311">
                  <a:moveTo>
                    <a:pt x="103" y="310"/>
                  </a:moveTo>
                  <a:lnTo>
                    <a:pt x="0" y="310"/>
                  </a:lnTo>
                  <a:lnTo>
                    <a:pt x="0" y="0"/>
                  </a:lnTo>
                  <a:lnTo>
                    <a:pt x="114" y="0"/>
                  </a:lnTo>
                </a:path>
              </a:pathLst>
            </a:custGeom>
            <a:noFill/>
            <a:ln w="12700" cap="rnd" cmpd="sng">
              <a:solidFill>
                <a:srgbClr val="000000"/>
              </a:solidFill>
              <a:prstDash val="solid"/>
              <a:round/>
              <a:headEnd type="none" w="med" len="med"/>
              <a:tailEnd type="none" w="med" len="med"/>
            </a:ln>
          </p:spPr>
          <p:txBody>
            <a:bodyPr/>
            <a:lstStyle/>
            <a:p>
              <a:endParaRPr lang="en-US"/>
            </a:p>
          </p:txBody>
        </p:sp>
        <p:sp>
          <p:nvSpPr>
            <p:cNvPr id="12755" name="Freeform 465"/>
            <p:cNvSpPr>
              <a:spLocks/>
            </p:cNvSpPr>
            <p:nvPr/>
          </p:nvSpPr>
          <p:spPr bwMode="auto">
            <a:xfrm>
              <a:off x="929" y="3554"/>
              <a:ext cx="54" cy="57"/>
            </a:xfrm>
            <a:custGeom>
              <a:avLst/>
              <a:gdLst>
                <a:gd name="T0" fmla="*/ 0 w 54"/>
                <a:gd name="T1" fmla="*/ 56 h 57"/>
                <a:gd name="T2" fmla="*/ 0 w 54"/>
                <a:gd name="T3" fmla="*/ 0 h 57"/>
                <a:gd name="T4" fmla="*/ 27 w 54"/>
                <a:gd name="T5" fmla="*/ 26 h 57"/>
                <a:gd name="T6" fmla="*/ 53 w 54"/>
                <a:gd name="T7" fmla="*/ 0 h 57"/>
                <a:gd name="T8" fmla="*/ 53 w 54"/>
                <a:gd name="T9" fmla="*/ 56 h 57"/>
                <a:gd name="T10" fmla="*/ 27 w 54"/>
                <a:gd name="T11" fmla="*/ 26 h 57"/>
                <a:gd name="T12" fmla="*/ 0 w 54"/>
                <a:gd name="T13" fmla="*/ 56 h 57"/>
                <a:gd name="T14" fmla="*/ 0 60000 65536"/>
                <a:gd name="T15" fmla="*/ 0 60000 65536"/>
                <a:gd name="T16" fmla="*/ 0 60000 65536"/>
                <a:gd name="T17" fmla="*/ 0 60000 65536"/>
                <a:gd name="T18" fmla="*/ 0 60000 65536"/>
                <a:gd name="T19" fmla="*/ 0 60000 65536"/>
                <a:gd name="T20" fmla="*/ 0 60000 65536"/>
                <a:gd name="T21" fmla="*/ 0 w 54"/>
                <a:gd name="T22" fmla="*/ 0 h 57"/>
                <a:gd name="T23" fmla="*/ 54 w 54"/>
                <a:gd name="T24" fmla="*/ 57 h 5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4" h="57">
                  <a:moveTo>
                    <a:pt x="0" y="56"/>
                  </a:moveTo>
                  <a:lnTo>
                    <a:pt x="0" y="0"/>
                  </a:lnTo>
                  <a:lnTo>
                    <a:pt x="27" y="26"/>
                  </a:lnTo>
                  <a:lnTo>
                    <a:pt x="53" y="0"/>
                  </a:lnTo>
                  <a:lnTo>
                    <a:pt x="53" y="56"/>
                  </a:lnTo>
                  <a:lnTo>
                    <a:pt x="27" y="26"/>
                  </a:lnTo>
                  <a:lnTo>
                    <a:pt x="0" y="56"/>
                  </a:lnTo>
                </a:path>
              </a:pathLst>
            </a:custGeom>
            <a:solidFill>
              <a:srgbClr val="000000"/>
            </a:solidFill>
            <a:ln w="12700" cap="rnd" cmpd="sng">
              <a:noFill/>
              <a:prstDash val="solid"/>
              <a:round/>
              <a:headEnd type="none" w="med" len="med"/>
              <a:tailEnd type="none" w="med" len="med"/>
            </a:ln>
          </p:spPr>
          <p:txBody>
            <a:bodyPr/>
            <a:lstStyle/>
            <a:p>
              <a:endParaRPr lang="en-US"/>
            </a:p>
          </p:txBody>
        </p:sp>
        <p:sp>
          <p:nvSpPr>
            <p:cNvPr id="12756" name="Freeform 466"/>
            <p:cNvSpPr>
              <a:spLocks/>
            </p:cNvSpPr>
            <p:nvPr/>
          </p:nvSpPr>
          <p:spPr bwMode="auto">
            <a:xfrm>
              <a:off x="928" y="3554"/>
              <a:ext cx="55" cy="56"/>
            </a:xfrm>
            <a:custGeom>
              <a:avLst/>
              <a:gdLst>
                <a:gd name="T0" fmla="*/ 0 w 55"/>
                <a:gd name="T1" fmla="*/ 55 h 56"/>
                <a:gd name="T2" fmla="*/ 0 w 55"/>
                <a:gd name="T3" fmla="*/ 0 h 56"/>
                <a:gd name="T4" fmla="*/ 28 w 55"/>
                <a:gd name="T5" fmla="*/ 26 h 56"/>
                <a:gd name="T6" fmla="*/ 54 w 55"/>
                <a:gd name="T7" fmla="*/ 0 h 56"/>
                <a:gd name="T8" fmla="*/ 54 w 55"/>
                <a:gd name="T9" fmla="*/ 55 h 56"/>
                <a:gd name="T10" fmla="*/ 28 w 55"/>
                <a:gd name="T11" fmla="*/ 26 h 56"/>
                <a:gd name="T12" fmla="*/ 0 w 55"/>
                <a:gd name="T13" fmla="*/ 55 h 56"/>
                <a:gd name="T14" fmla="*/ 0 60000 65536"/>
                <a:gd name="T15" fmla="*/ 0 60000 65536"/>
                <a:gd name="T16" fmla="*/ 0 60000 65536"/>
                <a:gd name="T17" fmla="*/ 0 60000 65536"/>
                <a:gd name="T18" fmla="*/ 0 60000 65536"/>
                <a:gd name="T19" fmla="*/ 0 60000 65536"/>
                <a:gd name="T20" fmla="*/ 0 60000 65536"/>
                <a:gd name="T21" fmla="*/ 0 w 55"/>
                <a:gd name="T22" fmla="*/ 0 h 56"/>
                <a:gd name="T23" fmla="*/ 55 w 55"/>
                <a:gd name="T24" fmla="*/ 56 h 5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5" h="56">
                  <a:moveTo>
                    <a:pt x="0" y="55"/>
                  </a:moveTo>
                  <a:lnTo>
                    <a:pt x="0" y="0"/>
                  </a:lnTo>
                  <a:lnTo>
                    <a:pt x="28" y="26"/>
                  </a:lnTo>
                  <a:lnTo>
                    <a:pt x="54" y="0"/>
                  </a:lnTo>
                  <a:lnTo>
                    <a:pt x="54" y="55"/>
                  </a:lnTo>
                  <a:lnTo>
                    <a:pt x="28" y="26"/>
                  </a:lnTo>
                  <a:lnTo>
                    <a:pt x="0" y="55"/>
                  </a:lnTo>
                </a:path>
              </a:pathLst>
            </a:custGeom>
            <a:noFill/>
            <a:ln w="12700" cap="rnd" cmpd="sng">
              <a:solidFill>
                <a:srgbClr val="000000"/>
              </a:solidFill>
              <a:prstDash val="solid"/>
              <a:round/>
              <a:headEnd type="none" w="med" len="med"/>
              <a:tailEnd type="none" w="med" len="med"/>
            </a:ln>
          </p:spPr>
          <p:txBody>
            <a:bodyPr/>
            <a:lstStyle/>
            <a:p>
              <a:endParaRPr lang="en-US"/>
            </a:p>
          </p:txBody>
        </p:sp>
        <p:sp>
          <p:nvSpPr>
            <p:cNvPr id="12757" name="Freeform 467"/>
            <p:cNvSpPr>
              <a:spLocks/>
            </p:cNvSpPr>
            <p:nvPr/>
          </p:nvSpPr>
          <p:spPr bwMode="auto">
            <a:xfrm>
              <a:off x="477" y="2684"/>
              <a:ext cx="321" cy="341"/>
            </a:xfrm>
            <a:custGeom>
              <a:avLst/>
              <a:gdLst>
                <a:gd name="T0" fmla="*/ 0 w 321"/>
                <a:gd name="T1" fmla="*/ 340 h 341"/>
                <a:gd name="T2" fmla="*/ 0 w 321"/>
                <a:gd name="T3" fmla="*/ 206 h 341"/>
                <a:gd name="T4" fmla="*/ 169 w 321"/>
                <a:gd name="T5" fmla="*/ 206 h 341"/>
                <a:gd name="T6" fmla="*/ 169 w 321"/>
                <a:gd name="T7" fmla="*/ 0 h 341"/>
                <a:gd name="T8" fmla="*/ 320 w 321"/>
                <a:gd name="T9" fmla="*/ 0 h 341"/>
                <a:gd name="T10" fmla="*/ 0 60000 65536"/>
                <a:gd name="T11" fmla="*/ 0 60000 65536"/>
                <a:gd name="T12" fmla="*/ 0 60000 65536"/>
                <a:gd name="T13" fmla="*/ 0 60000 65536"/>
                <a:gd name="T14" fmla="*/ 0 60000 65536"/>
                <a:gd name="T15" fmla="*/ 0 w 321"/>
                <a:gd name="T16" fmla="*/ 0 h 341"/>
                <a:gd name="T17" fmla="*/ 321 w 321"/>
                <a:gd name="T18" fmla="*/ 341 h 341"/>
              </a:gdLst>
              <a:ahLst/>
              <a:cxnLst>
                <a:cxn ang="T10">
                  <a:pos x="T0" y="T1"/>
                </a:cxn>
                <a:cxn ang="T11">
                  <a:pos x="T2" y="T3"/>
                </a:cxn>
                <a:cxn ang="T12">
                  <a:pos x="T4" y="T5"/>
                </a:cxn>
                <a:cxn ang="T13">
                  <a:pos x="T6" y="T7"/>
                </a:cxn>
                <a:cxn ang="T14">
                  <a:pos x="T8" y="T9"/>
                </a:cxn>
              </a:cxnLst>
              <a:rect l="T15" t="T16" r="T17" b="T18"/>
              <a:pathLst>
                <a:path w="321" h="341">
                  <a:moveTo>
                    <a:pt x="0" y="340"/>
                  </a:moveTo>
                  <a:lnTo>
                    <a:pt x="0" y="206"/>
                  </a:lnTo>
                  <a:lnTo>
                    <a:pt x="169" y="206"/>
                  </a:lnTo>
                  <a:lnTo>
                    <a:pt x="169" y="0"/>
                  </a:lnTo>
                  <a:lnTo>
                    <a:pt x="320" y="0"/>
                  </a:lnTo>
                </a:path>
              </a:pathLst>
            </a:custGeom>
            <a:noFill/>
            <a:ln w="12700" cap="rnd" cmpd="sng">
              <a:solidFill>
                <a:srgbClr val="000000"/>
              </a:solidFill>
              <a:prstDash val="solid"/>
              <a:round/>
              <a:headEnd type="none" w="med" len="med"/>
              <a:tailEnd type="none" w="med" len="med"/>
            </a:ln>
          </p:spPr>
          <p:txBody>
            <a:bodyPr/>
            <a:lstStyle/>
            <a:p>
              <a:endParaRPr lang="en-US"/>
            </a:p>
          </p:txBody>
        </p:sp>
        <p:sp>
          <p:nvSpPr>
            <p:cNvPr id="12758" name="Freeform 468"/>
            <p:cNvSpPr>
              <a:spLocks/>
            </p:cNvSpPr>
            <p:nvPr/>
          </p:nvSpPr>
          <p:spPr bwMode="auto">
            <a:xfrm>
              <a:off x="702" y="2724"/>
              <a:ext cx="101" cy="284"/>
            </a:xfrm>
            <a:custGeom>
              <a:avLst/>
              <a:gdLst>
                <a:gd name="T0" fmla="*/ 92 w 101"/>
                <a:gd name="T1" fmla="*/ 283 h 284"/>
                <a:gd name="T2" fmla="*/ 0 w 101"/>
                <a:gd name="T3" fmla="*/ 283 h 284"/>
                <a:gd name="T4" fmla="*/ 0 w 101"/>
                <a:gd name="T5" fmla="*/ 0 h 284"/>
                <a:gd name="T6" fmla="*/ 100 w 101"/>
                <a:gd name="T7" fmla="*/ 0 h 284"/>
                <a:gd name="T8" fmla="*/ 0 60000 65536"/>
                <a:gd name="T9" fmla="*/ 0 60000 65536"/>
                <a:gd name="T10" fmla="*/ 0 60000 65536"/>
                <a:gd name="T11" fmla="*/ 0 60000 65536"/>
                <a:gd name="T12" fmla="*/ 0 w 101"/>
                <a:gd name="T13" fmla="*/ 0 h 284"/>
                <a:gd name="T14" fmla="*/ 101 w 101"/>
                <a:gd name="T15" fmla="*/ 284 h 284"/>
              </a:gdLst>
              <a:ahLst/>
              <a:cxnLst>
                <a:cxn ang="T8">
                  <a:pos x="T0" y="T1"/>
                </a:cxn>
                <a:cxn ang="T9">
                  <a:pos x="T2" y="T3"/>
                </a:cxn>
                <a:cxn ang="T10">
                  <a:pos x="T4" y="T5"/>
                </a:cxn>
                <a:cxn ang="T11">
                  <a:pos x="T6" y="T7"/>
                </a:cxn>
              </a:cxnLst>
              <a:rect l="T12" t="T13" r="T14" b="T15"/>
              <a:pathLst>
                <a:path w="101" h="284">
                  <a:moveTo>
                    <a:pt x="92" y="283"/>
                  </a:moveTo>
                  <a:lnTo>
                    <a:pt x="0" y="283"/>
                  </a:lnTo>
                  <a:lnTo>
                    <a:pt x="0" y="0"/>
                  </a:lnTo>
                  <a:lnTo>
                    <a:pt x="100" y="0"/>
                  </a:lnTo>
                </a:path>
              </a:pathLst>
            </a:custGeom>
            <a:noFill/>
            <a:ln w="12700" cap="rnd" cmpd="sng">
              <a:solidFill>
                <a:srgbClr val="000000"/>
              </a:solidFill>
              <a:prstDash val="solid"/>
              <a:round/>
              <a:headEnd type="none" w="med" len="med"/>
              <a:tailEnd type="none" w="med" len="med"/>
            </a:ln>
          </p:spPr>
          <p:txBody>
            <a:bodyPr/>
            <a:lstStyle/>
            <a:p>
              <a:endParaRPr lang="en-US"/>
            </a:p>
          </p:txBody>
        </p:sp>
        <p:sp>
          <p:nvSpPr>
            <p:cNvPr id="12759" name="Freeform 469"/>
            <p:cNvSpPr>
              <a:spLocks/>
            </p:cNvSpPr>
            <p:nvPr/>
          </p:nvSpPr>
          <p:spPr bwMode="auto">
            <a:xfrm>
              <a:off x="794" y="2684"/>
              <a:ext cx="33" cy="41"/>
            </a:xfrm>
            <a:custGeom>
              <a:avLst/>
              <a:gdLst>
                <a:gd name="T0" fmla="*/ 3 w 33"/>
                <a:gd name="T1" fmla="*/ 0 h 41"/>
                <a:gd name="T2" fmla="*/ 6 w 33"/>
                <a:gd name="T3" fmla="*/ 0 h 41"/>
                <a:gd name="T4" fmla="*/ 8 w 33"/>
                <a:gd name="T5" fmla="*/ 0 h 41"/>
                <a:gd name="T6" fmla="*/ 11 w 33"/>
                <a:gd name="T7" fmla="*/ 0 h 41"/>
                <a:gd name="T8" fmla="*/ 14 w 33"/>
                <a:gd name="T9" fmla="*/ 0 h 41"/>
                <a:gd name="T10" fmla="*/ 14 w 33"/>
                <a:gd name="T11" fmla="*/ 3 h 41"/>
                <a:gd name="T12" fmla="*/ 17 w 33"/>
                <a:gd name="T13" fmla="*/ 3 h 41"/>
                <a:gd name="T14" fmla="*/ 20 w 33"/>
                <a:gd name="T15" fmla="*/ 3 h 41"/>
                <a:gd name="T16" fmla="*/ 20 w 33"/>
                <a:gd name="T17" fmla="*/ 6 h 41"/>
                <a:gd name="T18" fmla="*/ 23 w 33"/>
                <a:gd name="T19" fmla="*/ 6 h 41"/>
                <a:gd name="T20" fmla="*/ 26 w 33"/>
                <a:gd name="T21" fmla="*/ 9 h 41"/>
                <a:gd name="T22" fmla="*/ 26 w 33"/>
                <a:gd name="T23" fmla="*/ 12 h 41"/>
                <a:gd name="T24" fmla="*/ 28 w 33"/>
                <a:gd name="T25" fmla="*/ 12 h 41"/>
                <a:gd name="T26" fmla="*/ 28 w 33"/>
                <a:gd name="T27" fmla="*/ 14 h 41"/>
                <a:gd name="T28" fmla="*/ 28 w 33"/>
                <a:gd name="T29" fmla="*/ 17 h 41"/>
                <a:gd name="T30" fmla="*/ 32 w 33"/>
                <a:gd name="T31" fmla="*/ 17 h 41"/>
                <a:gd name="T32" fmla="*/ 32 w 33"/>
                <a:gd name="T33" fmla="*/ 20 h 41"/>
                <a:gd name="T34" fmla="*/ 32 w 33"/>
                <a:gd name="T35" fmla="*/ 23 h 41"/>
                <a:gd name="T36" fmla="*/ 28 w 33"/>
                <a:gd name="T37" fmla="*/ 26 h 41"/>
                <a:gd name="T38" fmla="*/ 28 w 33"/>
                <a:gd name="T39" fmla="*/ 29 h 41"/>
                <a:gd name="T40" fmla="*/ 26 w 33"/>
                <a:gd name="T41" fmla="*/ 32 h 41"/>
                <a:gd name="T42" fmla="*/ 26 w 33"/>
                <a:gd name="T43" fmla="*/ 34 h 41"/>
                <a:gd name="T44" fmla="*/ 23 w 33"/>
                <a:gd name="T45" fmla="*/ 34 h 41"/>
                <a:gd name="T46" fmla="*/ 20 w 33"/>
                <a:gd name="T47" fmla="*/ 37 h 41"/>
                <a:gd name="T48" fmla="*/ 17 w 33"/>
                <a:gd name="T49" fmla="*/ 37 h 41"/>
                <a:gd name="T50" fmla="*/ 14 w 33"/>
                <a:gd name="T51" fmla="*/ 40 h 41"/>
                <a:gd name="T52" fmla="*/ 11 w 33"/>
                <a:gd name="T53" fmla="*/ 40 h 41"/>
                <a:gd name="T54" fmla="*/ 8 w 33"/>
                <a:gd name="T55" fmla="*/ 40 h 41"/>
                <a:gd name="T56" fmla="*/ 6 w 33"/>
                <a:gd name="T57" fmla="*/ 40 h 41"/>
                <a:gd name="T58" fmla="*/ 3 w 33"/>
                <a:gd name="T59" fmla="*/ 40 h 41"/>
                <a:gd name="T60" fmla="*/ 0 w 33"/>
                <a:gd name="T61" fmla="*/ 40 h 41"/>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33"/>
                <a:gd name="T94" fmla="*/ 0 h 41"/>
                <a:gd name="T95" fmla="*/ 33 w 33"/>
                <a:gd name="T96" fmla="*/ 41 h 41"/>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33" h="41">
                  <a:moveTo>
                    <a:pt x="3" y="0"/>
                  </a:moveTo>
                  <a:lnTo>
                    <a:pt x="6" y="0"/>
                  </a:lnTo>
                  <a:lnTo>
                    <a:pt x="8" y="0"/>
                  </a:lnTo>
                  <a:lnTo>
                    <a:pt x="11" y="0"/>
                  </a:lnTo>
                  <a:lnTo>
                    <a:pt x="14" y="0"/>
                  </a:lnTo>
                  <a:lnTo>
                    <a:pt x="14" y="3"/>
                  </a:lnTo>
                  <a:lnTo>
                    <a:pt x="17" y="3"/>
                  </a:lnTo>
                  <a:lnTo>
                    <a:pt x="20" y="3"/>
                  </a:lnTo>
                  <a:lnTo>
                    <a:pt x="20" y="6"/>
                  </a:lnTo>
                  <a:lnTo>
                    <a:pt x="23" y="6"/>
                  </a:lnTo>
                  <a:lnTo>
                    <a:pt x="26" y="9"/>
                  </a:lnTo>
                  <a:lnTo>
                    <a:pt x="26" y="12"/>
                  </a:lnTo>
                  <a:lnTo>
                    <a:pt x="28" y="12"/>
                  </a:lnTo>
                  <a:lnTo>
                    <a:pt x="28" y="14"/>
                  </a:lnTo>
                  <a:lnTo>
                    <a:pt x="28" y="17"/>
                  </a:lnTo>
                  <a:lnTo>
                    <a:pt x="32" y="17"/>
                  </a:lnTo>
                  <a:lnTo>
                    <a:pt x="32" y="20"/>
                  </a:lnTo>
                  <a:lnTo>
                    <a:pt x="32" y="23"/>
                  </a:lnTo>
                  <a:lnTo>
                    <a:pt x="28" y="26"/>
                  </a:lnTo>
                  <a:lnTo>
                    <a:pt x="28" y="29"/>
                  </a:lnTo>
                  <a:lnTo>
                    <a:pt x="26" y="32"/>
                  </a:lnTo>
                  <a:lnTo>
                    <a:pt x="26" y="34"/>
                  </a:lnTo>
                  <a:lnTo>
                    <a:pt x="23" y="34"/>
                  </a:lnTo>
                  <a:lnTo>
                    <a:pt x="20" y="37"/>
                  </a:lnTo>
                  <a:lnTo>
                    <a:pt x="17" y="37"/>
                  </a:lnTo>
                  <a:lnTo>
                    <a:pt x="14" y="40"/>
                  </a:lnTo>
                  <a:lnTo>
                    <a:pt x="11" y="40"/>
                  </a:lnTo>
                  <a:lnTo>
                    <a:pt x="8" y="40"/>
                  </a:lnTo>
                  <a:lnTo>
                    <a:pt x="6" y="40"/>
                  </a:lnTo>
                  <a:lnTo>
                    <a:pt x="3" y="40"/>
                  </a:lnTo>
                  <a:lnTo>
                    <a:pt x="0" y="40"/>
                  </a:lnTo>
                </a:path>
              </a:pathLst>
            </a:custGeom>
            <a:noFill/>
            <a:ln w="12700" cap="rnd" cmpd="sng">
              <a:solidFill>
                <a:srgbClr val="000000"/>
              </a:solidFill>
              <a:prstDash val="solid"/>
              <a:round/>
              <a:headEnd type="none" w="med" len="med"/>
              <a:tailEnd type="none" w="med" len="med"/>
            </a:ln>
          </p:spPr>
          <p:txBody>
            <a:bodyPr/>
            <a:lstStyle/>
            <a:p>
              <a:endParaRPr lang="en-US"/>
            </a:p>
          </p:txBody>
        </p:sp>
        <p:sp>
          <p:nvSpPr>
            <p:cNvPr id="12760" name="Freeform 470"/>
            <p:cNvSpPr>
              <a:spLocks/>
            </p:cNvSpPr>
            <p:nvPr/>
          </p:nvSpPr>
          <p:spPr bwMode="auto">
            <a:xfrm>
              <a:off x="797" y="3007"/>
              <a:ext cx="30" cy="38"/>
            </a:xfrm>
            <a:custGeom>
              <a:avLst/>
              <a:gdLst>
                <a:gd name="T0" fmla="*/ 0 w 30"/>
                <a:gd name="T1" fmla="*/ 0 h 38"/>
                <a:gd name="T2" fmla="*/ 3 w 30"/>
                <a:gd name="T3" fmla="*/ 0 h 38"/>
                <a:gd name="T4" fmla="*/ 5 w 30"/>
                <a:gd name="T5" fmla="*/ 0 h 38"/>
                <a:gd name="T6" fmla="*/ 8 w 30"/>
                <a:gd name="T7" fmla="*/ 0 h 38"/>
                <a:gd name="T8" fmla="*/ 11 w 30"/>
                <a:gd name="T9" fmla="*/ 0 h 38"/>
                <a:gd name="T10" fmla="*/ 11 w 30"/>
                <a:gd name="T11" fmla="*/ 2 h 38"/>
                <a:gd name="T12" fmla="*/ 14 w 30"/>
                <a:gd name="T13" fmla="*/ 2 h 38"/>
                <a:gd name="T14" fmla="*/ 17 w 30"/>
                <a:gd name="T15" fmla="*/ 2 h 38"/>
                <a:gd name="T16" fmla="*/ 20 w 30"/>
                <a:gd name="T17" fmla="*/ 5 h 38"/>
                <a:gd name="T18" fmla="*/ 23 w 30"/>
                <a:gd name="T19" fmla="*/ 5 h 38"/>
                <a:gd name="T20" fmla="*/ 23 w 30"/>
                <a:gd name="T21" fmla="*/ 8 h 38"/>
                <a:gd name="T22" fmla="*/ 25 w 30"/>
                <a:gd name="T23" fmla="*/ 8 h 38"/>
                <a:gd name="T24" fmla="*/ 25 w 30"/>
                <a:gd name="T25" fmla="*/ 11 h 38"/>
                <a:gd name="T26" fmla="*/ 25 w 30"/>
                <a:gd name="T27" fmla="*/ 14 h 38"/>
                <a:gd name="T28" fmla="*/ 29 w 30"/>
                <a:gd name="T29" fmla="*/ 14 h 38"/>
                <a:gd name="T30" fmla="*/ 29 w 30"/>
                <a:gd name="T31" fmla="*/ 17 h 38"/>
                <a:gd name="T32" fmla="*/ 29 w 30"/>
                <a:gd name="T33" fmla="*/ 19 h 38"/>
                <a:gd name="T34" fmla="*/ 29 w 30"/>
                <a:gd name="T35" fmla="*/ 22 h 38"/>
                <a:gd name="T36" fmla="*/ 25 w 30"/>
                <a:gd name="T37" fmla="*/ 22 h 38"/>
                <a:gd name="T38" fmla="*/ 25 w 30"/>
                <a:gd name="T39" fmla="*/ 26 h 38"/>
                <a:gd name="T40" fmla="*/ 25 w 30"/>
                <a:gd name="T41" fmla="*/ 28 h 38"/>
                <a:gd name="T42" fmla="*/ 23 w 30"/>
                <a:gd name="T43" fmla="*/ 28 h 38"/>
                <a:gd name="T44" fmla="*/ 23 w 30"/>
                <a:gd name="T45" fmla="*/ 31 h 38"/>
                <a:gd name="T46" fmla="*/ 20 w 30"/>
                <a:gd name="T47" fmla="*/ 31 h 38"/>
                <a:gd name="T48" fmla="*/ 17 w 30"/>
                <a:gd name="T49" fmla="*/ 34 h 38"/>
                <a:gd name="T50" fmla="*/ 14 w 30"/>
                <a:gd name="T51" fmla="*/ 34 h 38"/>
                <a:gd name="T52" fmla="*/ 11 w 30"/>
                <a:gd name="T53" fmla="*/ 34 h 38"/>
                <a:gd name="T54" fmla="*/ 11 w 30"/>
                <a:gd name="T55" fmla="*/ 37 h 38"/>
                <a:gd name="T56" fmla="*/ 8 w 30"/>
                <a:gd name="T57" fmla="*/ 37 h 38"/>
                <a:gd name="T58" fmla="*/ 5 w 30"/>
                <a:gd name="T59" fmla="*/ 37 h 38"/>
                <a:gd name="T60" fmla="*/ 3 w 30"/>
                <a:gd name="T61" fmla="*/ 37 h 38"/>
                <a:gd name="T62" fmla="*/ 0 w 30"/>
                <a:gd name="T63" fmla="*/ 37 h 38"/>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30"/>
                <a:gd name="T97" fmla="*/ 0 h 38"/>
                <a:gd name="T98" fmla="*/ 30 w 30"/>
                <a:gd name="T99" fmla="*/ 38 h 38"/>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30" h="38">
                  <a:moveTo>
                    <a:pt x="0" y="0"/>
                  </a:moveTo>
                  <a:lnTo>
                    <a:pt x="3" y="0"/>
                  </a:lnTo>
                  <a:lnTo>
                    <a:pt x="5" y="0"/>
                  </a:lnTo>
                  <a:lnTo>
                    <a:pt x="8" y="0"/>
                  </a:lnTo>
                  <a:lnTo>
                    <a:pt x="11" y="0"/>
                  </a:lnTo>
                  <a:lnTo>
                    <a:pt x="11" y="2"/>
                  </a:lnTo>
                  <a:lnTo>
                    <a:pt x="14" y="2"/>
                  </a:lnTo>
                  <a:lnTo>
                    <a:pt x="17" y="2"/>
                  </a:lnTo>
                  <a:lnTo>
                    <a:pt x="20" y="5"/>
                  </a:lnTo>
                  <a:lnTo>
                    <a:pt x="23" y="5"/>
                  </a:lnTo>
                  <a:lnTo>
                    <a:pt x="23" y="8"/>
                  </a:lnTo>
                  <a:lnTo>
                    <a:pt x="25" y="8"/>
                  </a:lnTo>
                  <a:lnTo>
                    <a:pt x="25" y="11"/>
                  </a:lnTo>
                  <a:lnTo>
                    <a:pt x="25" y="14"/>
                  </a:lnTo>
                  <a:lnTo>
                    <a:pt x="29" y="14"/>
                  </a:lnTo>
                  <a:lnTo>
                    <a:pt x="29" y="17"/>
                  </a:lnTo>
                  <a:lnTo>
                    <a:pt x="29" y="19"/>
                  </a:lnTo>
                  <a:lnTo>
                    <a:pt x="29" y="22"/>
                  </a:lnTo>
                  <a:lnTo>
                    <a:pt x="25" y="22"/>
                  </a:lnTo>
                  <a:lnTo>
                    <a:pt x="25" y="26"/>
                  </a:lnTo>
                  <a:lnTo>
                    <a:pt x="25" y="28"/>
                  </a:lnTo>
                  <a:lnTo>
                    <a:pt x="23" y="28"/>
                  </a:lnTo>
                  <a:lnTo>
                    <a:pt x="23" y="31"/>
                  </a:lnTo>
                  <a:lnTo>
                    <a:pt x="20" y="31"/>
                  </a:lnTo>
                  <a:lnTo>
                    <a:pt x="17" y="34"/>
                  </a:lnTo>
                  <a:lnTo>
                    <a:pt x="14" y="34"/>
                  </a:lnTo>
                  <a:lnTo>
                    <a:pt x="11" y="34"/>
                  </a:lnTo>
                  <a:lnTo>
                    <a:pt x="11" y="37"/>
                  </a:lnTo>
                  <a:lnTo>
                    <a:pt x="8" y="37"/>
                  </a:lnTo>
                  <a:lnTo>
                    <a:pt x="5" y="37"/>
                  </a:lnTo>
                  <a:lnTo>
                    <a:pt x="3" y="37"/>
                  </a:lnTo>
                  <a:lnTo>
                    <a:pt x="0" y="37"/>
                  </a:lnTo>
                </a:path>
              </a:pathLst>
            </a:custGeom>
            <a:noFill/>
            <a:ln w="12700" cap="rnd" cmpd="sng">
              <a:solidFill>
                <a:srgbClr val="000000"/>
              </a:solidFill>
              <a:prstDash val="solid"/>
              <a:round/>
              <a:headEnd type="none" w="med" len="med"/>
              <a:tailEnd type="none" w="med" len="med"/>
            </a:ln>
          </p:spPr>
          <p:txBody>
            <a:bodyPr/>
            <a:lstStyle/>
            <a:p>
              <a:endParaRPr lang="en-US"/>
            </a:p>
          </p:txBody>
        </p:sp>
        <p:sp>
          <p:nvSpPr>
            <p:cNvPr id="12761" name="Freeform 471"/>
            <p:cNvSpPr>
              <a:spLocks/>
            </p:cNvSpPr>
            <p:nvPr/>
          </p:nvSpPr>
          <p:spPr bwMode="auto">
            <a:xfrm>
              <a:off x="794" y="3354"/>
              <a:ext cx="33" cy="45"/>
            </a:xfrm>
            <a:custGeom>
              <a:avLst/>
              <a:gdLst>
                <a:gd name="T0" fmla="*/ 0 w 33"/>
                <a:gd name="T1" fmla="*/ 0 h 45"/>
                <a:gd name="T2" fmla="*/ 3 w 33"/>
                <a:gd name="T3" fmla="*/ 0 h 45"/>
                <a:gd name="T4" fmla="*/ 6 w 33"/>
                <a:gd name="T5" fmla="*/ 0 h 45"/>
                <a:gd name="T6" fmla="*/ 8 w 33"/>
                <a:gd name="T7" fmla="*/ 0 h 45"/>
                <a:gd name="T8" fmla="*/ 11 w 33"/>
                <a:gd name="T9" fmla="*/ 4 h 45"/>
                <a:gd name="T10" fmla="*/ 14 w 33"/>
                <a:gd name="T11" fmla="*/ 4 h 45"/>
                <a:gd name="T12" fmla="*/ 17 w 33"/>
                <a:gd name="T13" fmla="*/ 4 h 45"/>
                <a:gd name="T14" fmla="*/ 17 w 33"/>
                <a:gd name="T15" fmla="*/ 7 h 45"/>
                <a:gd name="T16" fmla="*/ 20 w 33"/>
                <a:gd name="T17" fmla="*/ 7 h 45"/>
                <a:gd name="T18" fmla="*/ 23 w 33"/>
                <a:gd name="T19" fmla="*/ 9 h 45"/>
                <a:gd name="T20" fmla="*/ 26 w 33"/>
                <a:gd name="T21" fmla="*/ 12 h 45"/>
                <a:gd name="T22" fmla="*/ 28 w 33"/>
                <a:gd name="T23" fmla="*/ 15 h 45"/>
                <a:gd name="T24" fmla="*/ 28 w 33"/>
                <a:gd name="T25" fmla="*/ 18 h 45"/>
                <a:gd name="T26" fmla="*/ 28 w 33"/>
                <a:gd name="T27" fmla="*/ 20 h 45"/>
                <a:gd name="T28" fmla="*/ 32 w 33"/>
                <a:gd name="T29" fmla="*/ 20 h 45"/>
                <a:gd name="T30" fmla="*/ 32 w 33"/>
                <a:gd name="T31" fmla="*/ 24 h 45"/>
                <a:gd name="T32" fmla="*/ 32 w 33"/>
                <a:gd name="T33" fmla="*/ 26 h 45"/>
                <a:gd name="T34" fmla="*/ 28 w 33"/>
                <a:gd name="T35" fmla="*/ 26 h 45"/>
                <a:gd name="T36" fmla="*/ 28 w 33"/>
                <a:gd name="T37" fmla="*/ 29 h 45"/>
                <a:gd name="T38" fmla="*/ 28 w 33"/>
                <a:gd name="T39" fmla="*/ 32 h 45"/>
                <a:gd name="T40" fmla="*/ 26 w 33"/>
                <a:gd name="T41" fmla="*/ 35 h 45"/>
                <a:gd name="T42" fmla="*/ 23 w 33"/>
                <a:gd name="T43" fmla="*/ 38 h 45"/>
                <a:gd name="T44" fmla="*/ 20 w 33"/>
                <a:gd name="T45" fmla="*/ 38 h 45"/>
                <a:gd name="T46" fmla="*/ 20 w 33"/>
                <a:gd name="T47" fmla="*/ 40 h 45"/>
                <a:gd name="T48" fmla="*/ 17 w 33"/>
                <a:gd name="T49" fmla="*/ 40 h 45"/>
                <a:gd name="T50" fmla="*/ 14 w 33"/>
                <a:gd name="T51" fmla="*/ 40 h 45"/>
                <a:gd name="T52" fmla="*/ 14 w 33"/>
                <a:gd name="T53" fmla="*/ 44 h 45"/>
                <a:gd name="T54" fmla="*/ 11 w 33"/>
                <a:gd name="T55" fmla="*/ 44 h 45"/>
                <a:gd name="T56" fmla="*/ 8 w 33"/>
                <a:gd name="T57" fmla="*/ 44 h 45"/>
                <a:gd name="T58" fmla="*/ 6 w 33"/>
                <a:gd name="T59" fmla="*/ 44 h 45"/>
                <a:gd name="T60" fmla="*/ 3 w 33"/>
                <a:gd name="T61" fmla="*/ 44 h 45"/>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33"/>
                <a:gd name="T94" fmla="*/ 0 h 45"/>
                <a:gd name="T95" fmla="*/ 33 w 33"/>
                <a:gd name="T96" fmla="*/ 45 h 45"/>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33" h="45">
                  <a:moveTo>
                    <a:pt x="0" y="0"/>
                  </a:moveTo>
                  <a:lnTo>
                    <a:pt x="3" y="0"/>
                  </a:lnTo>
                  <a:lnTo>
                    <a:pt x="6" y="0"/>
                  </a:lnTo>
                  <a:lnTo>
                    <a:pt x="8" y="0"/>
                  </a:lnTo>
                  <a:lnTo>
                    <a:pt x="11" y="4"/>
                  </a:lnTo>
                  <a:lnTo>
                    <a:pt x="14" y="4"/>
                  </a:lnTo>
                  <a:lnTo>
                    <a:pt x="17" y="4"/>
                  </a:lnTo>
                  <a:lnTo>
                    <a:pt x="17" y="7"/>
                  </a:lnTo>
                  <a:lnTo>
                    <a:pt x="20" y="7"/>
                  </a:lnTo>
                  <a:lnTo>
                    <a:pt x="23" y="9"/>
                  </a:lnTo>
                  <a:lnTo>
                    <a:pt x="26" y="12"/>
                  </a:lnTo>
                  <a:lnTo>
                    <a:pt x="28" y="15"/>
                  </a:lnTo>
                  <a:lnTo>
                    <a:pt x="28" y="18"/>
                  </a:lnTo>
                  <a:lnTo>
                    <a:pt x="28" y="20"/>
                  </a:lnTo>
                  <a:lnTo>
                    <a:pt x="32" y="20"/>
                  </a:lnTo>
                  <a:lnTo>
                    <a:pt x="32" y="24"/>
                  </a:lnTo>
                  <a:lnTo>
                    <a:pt x="32" y="26"/>
                  </a:lnTo>
                  <a:lnTo>
                    <a:pt x="28" y="26"/>
                  </a:lnTo>
                  <a:lnTo>
                    <a:pt x="28" y="29"/>
                  </a:lnTo>
                  <a:lnTo>
                    <a:pt x="28" y="32"/>
                  </a:lnTo>
                  <a:lnTo>
                    <a:pt x="26" y="35"/>
                  </a:lnTo>
                  <a:lnTo>
                    <a:pt x="23" y="38"/>
                  </a:lnTo>
                  <a:lnTo>
                    <a:pt x="20" y="38"/>
                  </a:lnTo>
                  <a:lnTo>
                    <a:pt x="20" y="40"/>
                  </a:lnTo>
                  <a:lnTo>
                    <a:pt x="17" y="40"/>
                  </a:lnTo>
                  <a:lnTo>
                    <a:pt x="14" y="40"/>
                  </a:lnTo>
                  <a:lnTo>
                    <a:pt x="14" y="44"/>
                  </a:lnTo>
                  <a:lnTo>
                    <a:pt x="11" y="44"/>
                  </a:lnTo>
                  <a:lnTo>
                    <a:pt x="8" y="44"/>
                  </a:lnTo>
                  <a:lnTo>
                    <a:pt x="6" y="44"/>
                  </a:lnTo>
                  <a:lnTo>
                    <a:pt x="3" y="44"/>
                  </a:lnTo>
                </a:path>
              </a:pathLst>
            </a:custGeom>
            <a:noFill/>
            <a:ln w="12700" cap="rnd" cmpd="sng">
              <a:solidFill>
                <a:srgbClr val="000000"/>
              </a:solidFill>
              <a:prstDash val="solid"/>
              <a:round/>
              <a:headEnd type="none" w="med" len="med"/>
              <a:tailEnd type="none" w="med" len="med"/>
            </a:ln>
          </p:spPr>
          <p:txBody>
            <a:bodyPr/>
            <a:lstStyle/>
            <a:p>
              <a:endParaRPr lang="en-US"/>
            </a:p>
          </p:txBody>
        </p:sp>
        <p:sp>
          <p:nvSpPr>
            <p:cNvPr id="12762" name="Freeform 472"/>
            <p:cNvSpPr>
              <a:spLocks/>
            </p:cNvSpPr>
            <p:nvPr/>
          </p:nvSpPr>
          <p:spPr bwMode="auto">
            <a:xfrm>
              <a:off x="1706" y="3323"/>
              <a:ext cx="25" cy="32"/>
            </a:xfrm>
            <a:custGeom>
              <a:avLst/>
              <a:gdLst>
                <a:gd name="T0" fmla="*/ 8 w 25"/>
                <a:gd name="T1" fmla="*/ 0 h 32"/>
                <a:gd name="T2" fmla="*/ 11 w 25"/>
                <a:gd name="T3" fmla="*/ 0 h 32"/>
                <a:gd name="T4" fmla="*/ 15 w 25"/>
                <a:gd name="T5" fmla="*/ 3 h 32"/>
                <a:gd name="T6" fmla="*/ 18 w 25"/>
                <a:gd name="T7" fmla="*/ 3 h 32"/>
                <a:gd name="T8" fmla="*/ 21 w 25"/>
                <a:gd name="T9" fmla="*/ 3 h 32"/>
                <a:gd name="T10" fmla="*/ 21 w 25"/>
                <a:gd name="T11" fmla="*/ 6 h 32"/>
                <a:gd name="T12" fmla="*/ 24 w 25"/>
                <a:gd name="T13" fmla="*/ 6 h 32"/>
                <a:gd name="T14" fmla="*/ 24 w 25"/>
                <a:gd name="T15" fmla="*/ 9 h 32"/>
                <a:gd name="T16" fmla="*/ 24 w 25"/>
                <a:gd name="T17" fmla="*/ 12 h 32"/>
                <a:gd name="T18" fmla="*/ 21 w 25"/>
                <a:gd name="T19" fmla="*/ 12 h 32"/>
                <a:gd name="T20" fmla="*/ 21 w 25"/>
                <a:gd name="T21" fmla="*/ 14 h 32"/>
                <a:gd name="T22" fmla="*/ 18 w 25"/>
                <a:gd name="T23" fmla="*/ 14 h 32"/>
                <a:gd name="T24" fmla="*/ 15 w 25"/>
                <a:gd name="T25" fmla="*/ 14 h 32"/>
                <a:gd name="T26" fmla="*/ 15 w 25"/>
                <a:gd name="T27" fmla="*/ 18 h 32"/>
                <a:gd name="T28" fmla="*/ 11 w 25"/>
                <a:gd name="T29" fmla="*/ 18 h 32"/>
                <a:gd name="T30" fmla="*/ 8 w 25"/>
                <a:gd name="T31" fmla="*/ 18 h 32"/>
                <a:gd name="T32" fmla="*/ 8 w 25"/>
                <a:gd name="T33" fmla="*/ 20 h 32"/>
                <a:gd name="T34" fmla="*/ 6 w 25"/>
                <a:gd name="T35" fmla="*/ 20 h 32"/>
                <a:gd name="T36" fmla="*/ 3 w 25"/>
                <a:gd name="T37" fmla="*/ 20 h 32"/>
                <a:gd name="T38" fmla="*/ 3 w 25"/>
                <a:gd name="T39" fmla="*/ 23 h 32"/>
                <a:gd name="T40" fmla="*/ 0 w 25"/>
                <a:gd name="T41" fmla="*/ 23 h 32"/>
                <a:gd name="T42" fmla="*/ 0 w 25"/>
                <a:gd name="T43" fmla="*/ 26 h 32"/>
                <a:gd name="T44" fmla="*/ 0 w 25"/>
                <a:gd name="T45" fmla="*/ 29 h 32"/>
                <a:gd name="T46" fmla="*/ 3 w 25"/>
                <a:gd name="T47" fmla="*/ 29 h 32"/>
                <a:gd name="T48" fmla="*/ 6 w 25"/>
                <a:gd name="T49" fmla="*/ 31 h 32"/>
                <a:gd name="T50" fmla="*/ 8 w 25"/>
                <a:gd name="T51" fmla="*/ 31 h 32"/>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25"/>
                <a:gd name="T79" fmla="*/ 0 h 32"/>
                <a:gd name="T80" fmla="*/ 25 w 25"/>
                <a:gd name="T81" fmla="*/ 32 h 32"/>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25" h="32">
                  <a:moveTo>
                    <a:pt x="8" y="0"/>
                  </a:moveTo>
                  <a:lnTo>
                    <a:pt x="11" y="0"/>
                  </a:lnTo>
                  <a:lnTo>
                    <a:pt x="15" y="3"/>
                  </a:lnTo>
                  <a:lnTo>
                    <a:pt x="18" y="3"/>
                  </a:lnTo>
                  <a:lnTo>
                    <a:pt x="21" y="3"/>
                  </a:lnTo>
                  <a:lnTo>
                    <a:pt x="21" y="6"/>
                  </a:lnTo>
                  <a:lnTo>
                    <a:pt x="24" y="6"/>
                  </a:lnTo>
                  <a:lnTo>
                    <a:pt x="24" y="9"/>
                  </a:lnTo>
                  <a:lnTo>
                    <a:pt x="24" y="12"/>
                  </a:lnTo>
                  <a:lnTo>
                    <a:pt x="21" y="12"/>
                  </a:lnTo>
                  <a:lnTo>
                    <a:pt x="21" y="14"/>
                  </a:lnTo>
                  <a:lnTo>
                    <a:pt x="18" y="14"/>
                  </a:lnTo>
                  <a:lnTo>
                    <a:pt x="15" y="14"/>
                  </a:lnTo>
                  <a:lnTo>
                    <a:pt x="15" y="18"/>
                  </a:lnTo>
                  <a:lnTo>
                    <a:pt x="11" y="18"/>
                  </a:lnTo>
                  <a:lnTo>
                    <a:pt x="8" y="18"/>
                  </a:lnTo>
                  <a:lnTo>
                    <a:pt x="8" y="20"/>
                  </a:lnTo>
                  <a:lnTo>
                    <a:pt x="6" y="20"/>
                  </a:lnTo>
                  <a:lnTo>
                    <a:pt x="3" y="20"/>
                  </a:lnTo>
                  <a:lnTo>
                    <a:pt x="3" y="23"/>
                  </a:lnTo>
                  <a:lnTo>
                    <a:pt x="0" y="23"/>
                  </a:lnTo>
                  <a:lnTo>
                    <a:pt x="0" y="26"/>
                  </a:lnTo>
                  <a:lnTo>
                    <a:pt x="0" y="29"/>
                  </a:lnTo>
                  <a:lnTo>
                    <a:pt x="3" y="29"/>
                  </a:lnTo>
                  <a:lnTo>
                    <a:pt x="6" y="31"/>
                  </a:lnTo>
                  <a:lnTo>
                    <a:pt x="8" y="31"/>
                  </a:lnTo>
                </a:path>
              </a:pathLst>
            </a:custGeom>
            <a:noFill/>
            <a:ln w="12700" cap="rnd" cmpd="sng">
              <a:solidFill>
                <a:srgbClr val="000000"/>
              </a:solidFill>
              <a:prstDash val="solid"/>
              <a:round/>
              <a:headEnd type="none" w="med" len="med"/>
              <a:tailEnd type="none" w="med" len="med"/>
            </a:ln>
          </p:spPr>
          <p:txBody>
            <a:bodyPr/>
            <a:lstStyle/>
            <a:p>
              <a:endParaRPr lang="en-US"/>
            </a:p>
          </p:txBody>
        </p:sp>
        <p:sp>
          <p:nvSpPr>
            <p:cNvPr id="12763" name="Freeform 473"/>
            <p:cNvSpPr>
              <a:spLocks/>
            </p:cNvSpPr>
            <p:nvPr/>
          </p:nvSpPr>
          <p:spPr bwMode="auto">
            <a:xfrm>
              <a:off x="1724" y="3337"/>
              <a:ext cx="11" cy="18"/>
            </a:xfrm>
            <a:custGeom>
              <a:avLst/>
              <a:gdLst>
                <a:gd name="T0" fmla="*/ 3 w 11"/>
                <a:gd name="T1" fmla="*/ 0 h 18"/>
                <a:gd name="T2" fmla="*/ 5 w 11"/>
                <a:gd name="T3" fmla="*/ 0 h 18"/>
                <a:gd name="T4" fmla="*/ 5 w 11"/>
                <a:gd name="T5" fmla="*/ 4 h 18"/>
                <a:gd name="T6" fmla="*/ 8 w 11"/>
                <a:gd name="T7" fmla="*/ 6 h 18"/>
                <a:gd name="T8" fmla="*/ 8 w 11"/>
                <a:gd name="T9" fmla="*/ 9 h 18"/>
                <a:gd name="T10" fmla="*/ 10 w 11"/>
                <a:gd name="T11" fmla="*/ 9 h 18"/>
                <a:gd name="T12" fmla="*/ 10 w 11"/>
                <a:gd name="T13" fmla="*/ 12 h 18"/>
                <a:gd name="T14" fmla="*/ 8 w 11"/>
                <a:gd name="T15" fmla="*/ 15 h 18"/>
                <a:gd name="T16" fmla="*/ 5 w 11"/>
                <a:gd name="T17" fmla="*/ 15 h 18"/>
                <a:gd name="T18" fmla="*/ 5 w 11"/>
                <a:gd name="T19" fmla="*/ 17 h 18"/>
                <a:gd name="T20" fmla="*/ 3 w 11"/>
                <a:gd name="T21" fmla="*/ 17 h 18"/>
                <a:gd name="T22" fmla="*/ 0 w 11"/>
                <a:gd name="T23" fmla="*/ 17 h 18"/>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1"/>
                <a:gd name="T37" fmla="*/ 0 h 18"/>
                <a:gd name="T38" fmla="*/ 11 w 11"/>
                <a:gd name="T39" fmla="*/ 18 h 18"/>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1" h="18">
                  <a:moveTo>
                    <a:pt x="3" y="0"/>
                  </a:moveTo>
                  <a:lnTo>
                    <a:pt x="5" y="0"/>
                  </a:lnTo>
                  <a:lnTo>
                    <a:pt x="5" y="4"/>
                  </a:lnTo>
                  <a:lnTo>
                    <a:pt x="8" y="6"/>
                  </a:lnTo>
                  <a:lnTo>
                    <a:pt x="8" y="9"/>
                  </a:lnTo>
                  <a:lnTo>
                    <a:pt x="10" y="9"/>
                  </a:lnTo>
                  <a:lnTo>
                    <a:pt x="10" y="12"/>
                  </a:lnTo>
                  <a:lnTo>
                    <a:pt x="8" y="15"/>
                  </a:lnTo>
                  <a:lnTo>
                    <a:pt x="5" y="15"/>
                  </a:lnTo>
                  <a:lnTo>
                    <a:pt x="5" y="17"/>
                  </a:lnTo>
                  <a:lnTo>
                    <a:pt x="3" y="17"/>
                  </a:lnTo>
                  <a:lnTo>
                    <a:pt x="0" y="17"/>
                  </a:lnTo>
                </a:path>
              </a:pathLst>
            </a:custGeom>
            <a:noFill/>
            <a:ln w="12700" cap="rnd" cmpd="sng">
              <a:solidFill>
                <a:srgbClr val="000000"/>
              </a:solidFill>
              <a:prstDash val="solid"/>
              <a:round/>
              <a:headEnd type="none" w="med" len="med"/>
              <a:tailEnd type="none" w="med" len="med"/>
            </a:ln>
          </p:spPr>
          <p:txBody>
            <a:bodyPr/>
            <a:lstStyle/>
            <a:p>
              <a:endParaRPr lang="en-US"/>
            </a:p>
          </p:txBody>
        </p:sp>
        <p:sp>
          <p:nvSpPr>
            <p:cNvPr id="12764" name="Freeform 474"/>
            <p:cNvSpPr>
              <a:spLocks/>
            </p:cNvSpPr>
            <p:nvPr/>
          </p:nvSpPr>
          <p:spPr bwMode="auto">
            <a:xfrm>
              <a:off x="1619" y="2627"/>
              <a:ext cx="342" cy="275"/>
            </a:xfrm>
            <a:custGeom>
              <a:avLst/>
              <a:gdLst>
                <a:gd name="T0" fmla="*/ 6 w 342"/>
                <a:gd name="T1" fmla="*/ 141 h 275"/>
                <a:gd name="T2" fmla="*/ 6 w 342"/>
                <a:gd name="T3" fmla="*/ 113 h 275"/>
                <a:gd name="T4" fmla="*/ 295 w 342"/>
                <a:gd name="T5" fmla="*/ 113 h 275"/>
                <a:gd name="T6" fmla="*/ 295 w 342"/>
                <a:gd name="T7" fmla="*/ 0 h 275"/>
                <a:gd name="T8" fmla="*/ 341 w 342"/>
                <a:gd name="T9" fmla="*/ 0 h 275"/>
                <a:gd name="T10" fmla="*/ 341 w 342"/>
                <a:gd name="T11" fmla="*/ 274 h 275"/>
                <a:gd name="T12" fmla="*/ 298 w 342"/>
                <a:gd name="T13" fmla="*/ 274 h 275"/>
                <a:gd name="T14" fmla="*/ 295 w 342"/>
                <a:gd name="T15" fmla="*/ 141 h 275"/>
                <a:gd name="T16" fmla="*/ 0 w 342"/>
                <a:gd name="T17" fmla="*/ 141 h 275"/>
                <a:gd name="T18" fmla="*/ 6 w 342"/>
                <a:gd name="T19" fmla="*/ 141 h 27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42"/>
                <a:gd name="T31" fmla="*/ 0 h 275"/>
                <a:gd name="T32" fmla="*/ 342 w 342"/>
                <a:gd name="T33" fmla="*/ 275 h 27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42" h="275">
                  <a:moveTo>
                    <a:pt x="6" y="141"/>
                  </a:moveTo>
                  <a:lnTo>
                    <a:pt x="6" y="113"/>
                  </a:lnTo>
                  <a:lnTo>
                    <a:pt x="295" y="113"/>
                  </a:lnTo>
                  <a:lnTo>
                    <a:pt x="295" y="0"/>
                  </a:lnTo>
                  <a:lnTo>
                    <a:pt x="341" y="0"/>
                  </a:lnTo>
                  <a:lnTo>
                    <a:pt x="341" y="274"/>
                  </a:lnTo>
                  <a:lnTo>
                    <a:pt x="298" y="274"/>
                  </a:lnTo>
                  <a:lnTo>
                    <a:pt x="295" y="141"/>
                  </a:lnTo>
                  <a:lnTo>
                    <a:pt x="0" y="141"/>
                  </a:lnTo>
                  <a:lnTo>
                    <a:pt x="6" y="141"/>
                  </a:lnTo>
                </a:path>
              </a:pathLst>
            </a:custGeom>
            <a:solidFill>
              <a:srgbClr val="7F7FFF"/>
            </a:solidFill>
            <a:ln w="12700" cap="rnd" cmpd="sng">
              <a:noFill/>
              <a:prstDash val="solid"/>
              <a:round/>
              <a:headEnd type="none" w="med" len="med"/>
              <a:tailEnd type="none" w="med" len="med"/>
            </a:ln>
          </p:spPr>
          <p:txBody>
            <a:bodyPr/>
            <a:lstStyle/>
            <a:p>
              <a:endParaRPr lang="en-US"/>
            </a:p>
          </p:txBody>
        </p:sp>
        <p:sp>
          <p:nvSpPr>
            <p:cNvPr id="12765" name="Freeform 475"/>
            <p:cNvSpPr>
              <a:spLocks/>
            </p:cNvSpPr>
            <p:nvPr/>
          </p:nvSpPr>
          <p:spPr bwMode="auto">
            <a:xfrm>
              <a:off x="1626" y="2627"/>
              <a:ext cx="293" cy="115"/>
            </a:xfrm>
            <a:custGeom>
              <a:avLst/>
              <a:gdLst>
                <a:gd name="T0" fmla="*/ 0 w 293"/>
                <a:gd name="T1" fmla="*/ 114 h 115"/>
                <a:gd name="T2" fmla="*/ 292 w 293"/>
                <a:gd name="T3" fmla="*/ 114 h 115"/>
                <a:gd name="T4" fmla="*/ 292 w 293"/>
                <a:gd name="T5" fmla="*/ 0 h 115"/>
                <a:gd name="T6" fmla="*/ 0 60000 65536"/>
                <a:gd name="T7" fmla="*/ 0 60000 65536"/>
                <a:gd name="T8" fmla="*/ 0 60000 65536"/>
                <a:gd name="T9" fmla="*/ 0 w 293"/>
                <a:gd name="T10" fmla="*/ 0 h 115"/>
                <a:gd name="T11" fmla="*/ 293 w 293"/>
                <a:gd name="T12" fmla="*/ 115 h 115"/>
              </a:gdLst>
              <a:ahLst/>
              <a:cxnLst>
                <a:cxn ang="T6">
                  <a:pos x="T0" y="T1"/>
                </a:cxn>
                <a:cxn ang="T7">
                  <a:pos x="T2" y="T3"/>
                </a:cxn>
                <a:cxn ang="T8">
                  <a:pos x="T4" y="T5"/>
                </a:cxn>
              </a:cxnLst>
              <a:rect l="T9" t="T10" r="T11" b="T12"/>
              <a:pathLst>
                <a:path w="293" h="115">
                  <a:moveTo>
                    <a:pt x="0" y="114"/>
                  </a:moveTo>
                  <a:lnTo>
                    <a:pt x="292" y="114"/>
                  </a:lnTo>
                  <a:lnTo>
                    <a:pt x="292" y="0"/>
                  </a:lnTo>
                </a:path>
              </a:pathLst>
            </a:custGeom>
            <a:noFill/>
            <a:ln w="12700" cap="rnd" cmpd="sng">
              <a:solidFill>
                <a:srgbClr val="000000"/>
              </a:solidFill>
              <a:prstDash val="solid"/>
              <a:round/>
              <a:headEnd type="none" w="med" len="med"/>
              <a:tailEnd type="none" w="med" len="med"/>
            </a:ln>
          </p:spPr>
          <p:txBody>
            <a:bodyPr/>
            <a:lstStyle/>
            <a:p>
              <a:endParaRPr lang="en-US"/>
            </a:p>
          </p:txBody>
        </p:sp>
        <p:sp>
          <p:nvSpPr>
            <p:cNvPr id="12766" name="Freeform 476"/>
            <p:cNvSpPr>
              <a:spLocks/>
            </p:cNvSpPr>
            <p:nvPr/>
          </p:nvSpPr>
          <p:spPr bwMode="auto">
            <a:xfrm>
              <a:off x="1626" y="2770"/>
              <a:ext cx="293" cy="129"/>
            </a:xfrm>
            <a:custGeom>
              <a:avLst/>
              <a:gdLst>
                <a:gd name="T0" fmla="*/ 0 w 293"/>
                <a:gd name="T1" fmla="*/ 0 h 129"/>
                <a:gd name="T2" fmla="*/ 292 w 293"/>
                <a:gd name="T3" fmla="*/ 0 h 129"/>
                <a:gd name="T4" fmla="*/ 292 w 293"/>
                <a:gd name="T5" fmla="*/ 128 h 129"/>
                <a:gd name="T6" fmla="*/ 0 60000 65536"/>
                <a:gd name="T7" fmla="*/ 0 60000 65536"/>
                <a:gd name="T8" fmla="*/ 0 60000 65536"/>
                <a:gd name="T9" fmla="*/ 0 w 293"/>
                <a:gd name="T10" fmla="*/ 0 h 129"/>
                <a:gd name="T11" fmla="*/ 293 w 293"/>
                <a:gd name="T12" fmla="*/ 129 h 129"/>
              </a:gdLst>
              <a:ahLst/>
              <a:cxnLst>
                <a:cxn ang="T6">
                  <a:pos x="T0" y="T1"/>
                </a:cxn>
                <a:cxn ang="T7">
                  <a:pos x="T2" y="T3"/>
                </a:cxn>
                <a:cxn ang="T8">
                  <a:pos x="T4" y="T5"/>
                </a:cxn>
              </a:cxnLst>
              <a:rect l="T9" t="T10" r="T11" b="T12"/>
              <a:pathLst>
                <a:path w="293" h="129">
                  <a:moveTo>
                    <a:pt x="0" y="0"/>
                  </a:moveTo>
                  <a:lnTo>
                    <a:pt x="292" y="0"/>
                  </a:lnTo>
                  <a:lnTo>
                    <a:pt x="292" y="128"/>
                  </a:lnTo>
                </a:path>
              </a:pathLst>
            </a:custGeom>
            <a:noFill/>
            <a:ln w="12700" cap="rnd" cmpd="sng">
              <a:solidFill>
                <a:srgbClr val="000000"/>
              </a:solidFill>
              <a:prstDash val="solid"/>
              <a:round/>
              <a:headEnd type="none" w="med" len="med"/>
              <a:tailEnd type="none" w="med" len="med"/>
            </a:ln>
          </p:spPr>
          <p:txBody>
            <a:bodyPr/>
            <a:lstStyle/>
            <a:p>
              <a:endParaRPr lang="en-US"/>
            </a:p>
          </p:txBody>
        </p:sp>
        <p:sp>
          <p:nvSpPr>
            <p:cNvPr id="12767" name="Freeform 477"/>
            <p:cNvSpPr>
              <a:spLocks/>
            </p:cNvSpPr>
            <p:nvPr/>
          </p:nvSpPr>
          <p:spPr bwMode="auto">
            <a:xfrm>
              <a:off x="1964" y="2627"/>
              <a:ext cx="98" cy="278"/>
            </a:xfrm>
            <a:custGeom>
              <a:avLst/>
              <a:gdLst>
                <a:gd name="T0" fmla="*/ 0 w 98"/>
                <a:gd name="T1" fmla="*/ 0 h 278"/>
                <a:gd name="T2" fmla="*/ 0 w 98"/>
                <a:gd name="T3" fmla="*/ 277 h 278"/>
                <a:gd name="T4" fmla="*/ 34 w 98"/>
                <a:gd name="T5" fmla="*/ 277 h 278"/>
                <a:gd name="T6" fmla="*/ 34 w 98"/>
                <a:gd name="T7" fmla="*/ 166 h 278"/>
                <a:gd name="T8" fmla="*/ 97 w 98"/>
                <a:gd name="T9" fmla="*/ 166 h 278"/>
                <a:gd name="T10" fmla="*/ 0 60000 65536"/>
                <a:gd name="T11" fmla="*/ 0 60000 65536"/>
                <a:gd name="T12" fmla="*/ 0 60000 65536"/>
                <a:gd name="T13" fmla="*/ 0 60000 65536"/>
                <a:gd name="T14" fmla="*/ 0 60000 65536"/>
                <a:gd name="T15" fmla="*/ 0 w 98"/>
                <a:gd name="T16" fmla="*/ 0 h 278"/>
                <a:gd name="T17" fmla="*/ 98 w 98"/>
                <a:gd name="T18" fmla="*/ 278 h 278"/>
              </a:gdLst>
              <a:ahLst/>
              <a:cxnLst>
                <a:cxn ang="T10">
                  <a:pos x="T0" y="T1"/>
                </a:cxn>
                <a:cxn ang="T11">
                  <a:pos x="T2" y="T3"/>
                </a:cxn>
                <a:cxn ang="T12">
                  <a:pos x="T4" y="T5"/>
                </a:cxn>
                <a:cxn ang="T13">
                  <a:pos x="T6" y="T7"/>
                </a:cxn>
                <a:cxn ang="T14">
                  <a:pos x="T8" y="T9"/>
                </a:cxn>
              </a:cxnLst>
              <a:rect l="T15" t="T16" r="T17" b="T18"/>
              <a:pathLst>
                <a:path w="98" h="278">
                  <a:moveTo>
                    <a:pt x="0" y="0"/>
                  </a:moveTo>
                  <a:lnTo>
                    <a:pt x="0" y="277"/>
                  </a:lnTo>
                  <a:lnTo>
                    <a:pt x="34" y="277"/>
                  </a:lnTo>
                  <a:lnTo>
                    <a:pt x="34" y="166"/>
                  </a:lnTo>
                  <a:lnTo>
                    <a:pt x="97" y="166"/>
                  </a:lnTo>
                </a:path>
              </a:pathLst>
            </a:custGeom>
            <a:noFill/>
            <a:ln w="12700" cap="rnd" cmpd="sng">
              <a:solidFill>
                <a:srgbClr val="000000"/>
              </a:solidFill>
              <a:prstDash val="solid"/>
              <a:round/>
              <a:headEnd type="none" w="med" len="med"/>
              <a:tailEnd type="none" w="med" len="med"/>
            </a:ln>
          </p:spPr>
          <p:txBody>
            <a:bodyPr/>
            <a:lstStyle/>
            <a:p>
              <a:endParaRPr lang="en-US"/>
            </a:p>
          </p:txBody>
        </p:sp>
        <p:sp>
          <p:nvSpPr>
            <p:cNvPr id="12768" name="Freeform 478"/>
            <p:cNvSpPr>
              <a:spLocks/>
            </p:cNvSpPr>
            <p:nvPr/>
          </p:nvSpPr>
          <p:spPr bwMode="auto">
            <a:xfrm>
              <a:off x="1498" y="2770"/>
              <a:ext cx="67" cy="383"/>
            </a:xfrm>
            <a:custGeom>
              <a:avLst/>
              <a:gdLst>
                <a:gd name="T0" fmla="*/ 66 w 67"/>
                <a:gd name="T1" fmla="*/ 0 h 383"/>
                <a:gd name="T2" fmla="*/ 38 w 67"/>
                <a:gd name="T3" fmla="*/ 0 h 383"/>
                <a:gd name="T4" fmla="*/ 38 w 67"/>
                <a:gd name="T5" fmla="*/ 222 h 383"/>
                <a:gd name="T6" fmla="*/ 0 w 67"/>
                <a:gd name="T7" fmla="*/ 222 h 383"/>
                <a:gd name="T8" fmla="*/ 0 w 67"/>
                <a:gd name="T9" fmla="*/ 382 h 383"/>
                <a:gd name="T10" fmla="*/ 0 60000 65536"/>
                <a:gd name="T11" fmla="*/ 0 60000 65536"/>
                <a:gd name="T12" fmla="*/ 0 60000 65536"/>
                <a:gd name="T13" fmla="*/ 0 60000 65536"/>
                <a:gd name="T14" fmla="*/ 0 60000 65536"/>
                <a:gd name="T15" fmla="*/ 0 w 67"/>
                <a:gd name="T16" fmla="*/ 0 h 383"/>
                <a:gd name="T17" fmla="*/ 67 w 67"/>
                <a:gd name="T18" fmla="*/ 383 h 383"/>
              </a:gdLst>
              <a:ahLst/>
              <a:cxnLst>
                <a:cxn ang="T10">
                  <a:pos x="T0" y="T1"/>
                </a:cxn>
                <a:cxn ang="T11">
                  <a:pos x="T2" y="T3"/>
                </a:cxn>
                <a:cxn ang="T12">
                  <a:pos x="T4" y="T5"/>
                </a:cxn>
                <a:cxn ang="T13">
                  <a:pos x="T6" y="T7"/>
                </a:cxn>
                <a:cxn ang="T14">
                  <a:pos x="T8" y="T9"/>
                </a:cxn>
              </a:cxnLst>
              <a:rect l="T15" t="T16" r="T17" b="T18"/>
              <a:pathLst>
                <a:path w="67" h="383">
                  <a:moveTo>
                    <a:pt x="66" y="0"/>
                  </a:moveTo>
                  <a:lnTo>
                    <a:pt x="38" y="0"/>
                  </a:lnTo>
                  <a:lnTo>
                    <a:pt x="38" y="222"/>
                  </a:lnTo>
                  <a:lnTo>
                    <a:pt x="0" y="222"/>
                  </a:lnTo>
                  <a:lnTo>
                    <a:pt x="0" y="382"/>
                  </a:lnTo>
                </a:path>
              </a:pathLst>
            </a:custGeom>
            <a:noFill/>
            <a:ln w="12700" cap="rnd" cmpd="sng">
              <a:solidFill>
                <a:srgbClr val="000000"/>
              </a:solidFill>
              <a:prstDash val="solid"/>
              <a:round/>
              <a:headEnd type="none" w="med" len="med"/>
              <a:tailEnd type="none" w="med" len="med"/>
            </a:ln>
          </p:spPr>
          <p:txBody>
            <a:bodyPr/>
            <a:lstStyle/>
            <a:p>
              <a:endParaRPr lang="en-US"/>
            </a:p>
          </p:txBody>
        </p:sp>
        <p:sp>
          <p:nvSpPr>
            <p:cNvPr id="12769" name="Freeform 479"/>
            <p:cNvSpPr>
              <a:spLocks/>
            </p:cNvSpPr>
            <p:nvPr/>
          </p:nvSpPr>
          <p:spPr bwMode="auto">
            <a:xfrm>
              <a:off x="1563" y="2730"/>
              <a:ext cx="59" cy="53"/>
            </a:xfrm>
            <a:custGeom>
              <a:avLst/>
              <a:gdLst>
                <a:gd name="T0" fmla="*/ 0 w 59"/>
                <a:gd name="T1" fmla="*/ 52 h 53"/>
                <a:gd name="T2" fmla="*/ 0 w 59"/>
                <a:gd name="T3" fmla="*/ 0 h 53"/>
                <a:gd name="T4" fmla="*/ 30 w 59"/>
                <a:gd name="T5" fmla="*/ 27 h 53"/>
                <a:gd name="T6" fmla="*/ 58 w 59"/>
                <a:gd name="T7" fmla="*/ 0 h 53"/>
                <a:gd name="T8" fmla="*/ 58 w 59"/>
                <a:gd name="T9" fmla="*/ 52 h 53"/>
                <a:gd name="T10" fmla="*/ 30 w 59"/>
                <a:gd name="T11" fmla="*/ 27 h 53"/>
                <a:gd name="T12" fmla="*/ 0 w 59"/>
                <a:gd name="T13" fmla="*/ 52 h 53"/>
                <a:gd name="T14" fmla="*/ 0 60000 65536"/>
                <a:gd name="T15" fmla="*/ 0 60000 65536"/>
                <a:gd name="T16" fmla="*/ 0 60000 65536"/>
                <a:gd name="T17" fmla="*/ 0 60000 65536"/>
                <a:gd name="T18" fmla="*/ 0 60000 65536"/>
                <a:gd name="T19" fmla="*/ 0 60000 65536"/>
                <a:gd name="T20" fmla="*/ 0 60000 65536"/>
                <a:gd name="T21" fmla="*/ 0 w 59"/>
                <a:gd name="T22" fmla="*/ 0 h 53"/>
                <a:gd name="T23" fmla="*/ 59 w 59"/>
                <a:gd name="T24" fmla="*/ 53 h 5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9" h="53">
                  <a:moveTo>
                    <a:pt x="0" y="52"/>
                  </a:moveTo>
                  <a:lnTo>
                    <a:pt x="0" y="0"/>
                  </a:lnTo>
                  <a:lnTo>
                    <a:pt x="30" y="27"/>
                  </a:lnTo>
                  <a:lnTo>
                    <a:pt x="58" y="0"/>
                  </a:lnTo>
                  <a:lnTo>
                    <a:pt x="58" y="52"/>
                  </a:lnTo>
                  <a:lnTo>
                    <a:pt x="30" y="27"/>
                  </a:lnTo>
                  <a:lnTo>
                    <a:pt x="0" y="52"/>
                  </a:lnTo>
                </a:path>
              </a:pathLst>
            </a:custGeom>
            <a:solidFill>
              <a:srgbClr val="FFFFFF"/>
            </a:solidFill>
            <a:ln w="12700" cap="rnd" cmpd="sng">
              <a:noFill/>
              <a:prstDash val="solid"/>
              <a:round/>
              <a:headEnd type="none" w="med" len="med"/>
              <a:tailEnd type="none" w="med" len="med"/>
            </a:ln>
          </p:spPr>
          <p:txBody>
            <a:bodyPr/>
            <a:lstStyle/>
            <a:p>
              <a:endParaRPr lang="en-US"/>
            </a:p>
          </p:txBody>
        </p:sp>
        <p:sp>
          <p:nvSpPr>
            <p:cNvPr id="12770" name="Freeform 480"/>
            <p:cNvSpPr>
              <a:spLocks/>
            </p:cNvSpPr>
            <p:nvPr/>
          </p:nvSpPr>
          <p:spPr bwMode="auto">
            <a:xfrm>
              <a:off x="1564" y="2730"/>
              <a:ext cx="58" cy="52"/>
            </a:xfrm>
            <a:custGeom>
              <a:avLst/>
              <a:gdLst>
                <a:gd name="T0" fmla="*/ 0 w 58"/>
                <a:gd name="T1" fmla="*/ 51 h 52"/>
                <a:gd name="T2" fmla="*/ 0 w 58"/>
                <a:gd name="T3" fmla="*/ 0 h 52"/>
                <a:gd name="T4" fmla="*/ 29 w 58"/>
                <a:gd name="T5" fmla="*/ 26 h 52"/>
                <a:gd name="T6" fmla="*/ 57 w 58"/>
                <a:gd name="T7" fmla="*/ 0 h 52"/>
                <a:gd name="T8" fmla="*/ 57 w 58"/>
                <a:gd name="T9" fmla="*/ 51 h 52"/>
                <a:gd name="T10" fmla="*/ 29 w 58"/>
                <a:gd name="T11" fmla="*/ 26 h 52"/>
                <a:gd name="T12" fmla="*/ 0 w 58"/>
                <a:gd name="T13" fmla="*/ 51 h 52"/>
                <a:gd name="T14" fmla="*/ 0 60000 65536"/>
                <a:gd name="T15" fmla="*/ 0 60000 65536"/>
                <a:gd name="T16" fmla="*/ 0 60000 65536"/>
                <a:gd name="T17" fmla="*/ 0 60000 65536"/>
                <a:gd name="T18" fmla="*/ 0 60000 65536"/>
                <a:gd name="T19" fmla="*/ 0 60000 65536"/>
                <a:gd name="T20" fmla="*/ 0 60000 65536"/>
                <a:gd name="T21" fmla="*/ 0 w 58"/>
                <a:gd name="T22" fmla="*/ 0 h 52"/>
                <a:gd name="T23" fmla="*/ 58 w 58"/>
                <a:gd name="T24" fmla="*/ 52 h 5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8" h="52">
                  <a:moveTo>
                    <a:pt x="0" y="51"/>
                  </a:moveTo>
                  <a:lnTo>
                    <a:pt x="0" y="0"/>
                  </a:lnTo>
                  <a:lnTo>
                    <a:pt x="29" y="26"/>
                  </a:lnTo>
                  <a:lnTo>
                    <a:pt x="57" y="0"/>
                  </a:lnTo>
                  <a:lnTo>
                    <a:pt x="57" y="51"/>
                  </a:lnTo>
                  <a:lnTo>
                    <a:pt x="29" y="26"/>
                  </a:lnTo>
                  <a:lnTo>
                    <a:pt x="0" y="51"/>
                  </a:lnTo>
                </a:path>
              </a:pathLst>
            </a:custGeom>
            <a:noFill/>
            <a:ln w="12700" cap="rnd" cmpd="sng">
              <a:solidFill>
                <a:srgbClr val="000000"/>
              </a:solidFill>
              <a:prstDash val="solid"/>
              <a:round/>
              <a:headEnd type="none" w="med" len="med"/>
              <a:tailEnd type="none" w="med" len="med"/>
            </a:ln>
          </p:spPr>
          <p:txBody>
            <a:bodyPr/>
            <a:lstStyle/>
            <a:p>
              <a:endParaRPr lang="en-US"/>
            </a:p>
          </p:txBody>
        </p:sp>
        <p:sp>
          <p:nvSpPr>
            <p:cNvPr id="12771" name="Rectangle 481"/>
            <p:cNvSpPr>
              <a:spLocks noChangeArrowheads="1"/>
            </p:cNvSpPr>
            <p:nvPr/>
          </p:nvSpPr>
          <p:spPr bwMode="auto">
            <a:xfrm>
              <a:off x="1858" y="2521"/>
              <a:ext cx="168" cy="209"/>
            </a:xfrm>
            <a:prstGeom prst="rect">
              <a:avLst/>
            </a:prstGeom>
            <a:noFill/>
            <a:ln w="12700">
              <a:noFill/>
              <a:miter lim="800000"/>
              <a:headEnd/>
              <a:tailEnd/>
            </a:ln>
          </p:spPr>
          <p:txBody>
            <a:bodyPr wrap="none" lIns="90462" tIns="44437" rIns="90462" bIns="44437">
              <a:spAutoFit/>
            </a:bodyPr>
            <a:lstStyle/>
            <a:p>
              <a:r>
                <a:rPr lang="en-US">
                  <a:solidFill>
                    <a:srgbClr val="51DC00"/>
                  </a:solidFill>
                </a:rPr>
                <a:t>Z</a:t>
              </a:r>
            </a:p>
          </p:txBody>
        </p:sp>
        <p:sp>
          <p:nvSpPr>
            <p:cNvPr id="12772" name="Oval 482"/>
            <p:cNvSpPr>
              <a:spLocks noChangeArrowheads="1"/>
            </p:cNvSpPr>
            <p:nvPr/>
          </p:nvSpPr>
          <p:spPr bwMode="auto">
            <a:xfrm>
              <a:off x="1965" y="2565"/>
              <a:ext cx="17" cy="18"/>
            </a:xfrm>
            <a:prstGeom prst="ellipse">
              <a:avLst/>
            </a:prstGeom>
            <a:solidFill>
              <a:srgbClr val="51DC00"/>
            </a:solidFill>
            <a:ln w="12700">
              <a:noFill/>
              <a:round/>
              <a:headEnd/>
              <a:tailEnd/>
            </a:ln>
          </p:spPr>
          <p:txBody>
            <a:bodyPr wrap="none" anchor="ctr"/>
            <a:lstStyle/>
            <a:p>
              <a:endParaRPr lang="en-US"/>
            </a:p>
          </p:txBody>
        </p:sp>
        <p:sp>
          <p:nvSpPr>
            <p:cNvPr id="12773" name="Rectangle 483"/>
            <p:cNvSpPr>
              <a:spLocks noChangeArrowheads="1"/>
            </p:cNvSpPr>
            <p:nvPr/>
          </p:nvSpPr>
          <p:spPr bwMode="auto">
            <a:xfrm>
              <a:off x="3533" y="2302"/>
              <a:ext cx="199" cy="127"/>
            </a:xfrm>
            <a:prstGeom prst="rect">
              <a:avLst/>
            </a:prstGeom>
            <a:noFill/>
            <a:ln w="12700">
              <a:noFill/>
              <a:miter lim="800000"/>
              <a:headEnd/>
              <a:tailEnd/>
            </a:ln>
          </p:spPr>
          <p:txBody>
            <a:bodyPr wrap="none" lIns="90462" tIns="44437" rIns="90462" bIns="44437">
              <a:spAutoFit/>
            </a:bodyPr>
            <a:lstStyle/>
            <a:p>
              <a:r>
                <a:rPr lang="en-US" sz="500">
                  <a:solidFill>
                    <a:srgbClr val="000000"/>
                  </a:solidFill>
                  <a:latin typeface="Arial Narrow" pitchFamily="34" charset="0"/>
                </a:rPr>
                <a:t>MTSV</a:t>
              </a:r>
            </a:p>
          </p:txBody>
        </p:sp>
        <p:sp>
          <p:nvSpPr>
            <p:cNvPr id="12774" name="Rectangle 484"/>
            <p:cNvSpPr>
              <a:spLocks noChangeArrowheads="1"/>
            </p:cNvSpPr>
            <p:nvPr/>
          </p:nvSpPr>
          <p:spPr bwMode="auto">
            <a:xfrm>
              <a:off x="3524" y="2477"/>
              <a:ext cx="201" cy="127"/>
            </a:xfrm>
            <a:prstGeom prst="rect">
              <a:avLst/>
            </a:prstGeom>
            <a:noFill/>
            <a:ln w="12700">
              <a:noFill/>
              <a:miter lim="800000"/>
              <a:headEnd/>
              <a:tailEnd/>
            </a:ln>
          </p:spPr>
          <p:txBody>
            <a:bodyPr wrap="none" lIns="90462" tIns="44437" rIns="90462" bIns="44437">
              <a:spAutoFit/>
            </a:bodyPr>
            <a:lstStyle/>
            <a:p>
              <a:r>
                <a:rPr lang="en-US" sz="500">
                  <a:solidFill>
                    <a:srgbClr val="000000"/>
                  </a:solidFill>
                  <a:latin typeface="Arial Narrow" pitchFamily="34" charset="0"/>
                </a:rPr>
                <a:t>MTCV</a:t>
              </a:r>
            </a:p>
          </p:txBody>
        </p:sp>
        <p:sp>
          <p:nvSpPr>
            <p:cNvPr id="12775" name="Freeform 485"/>
            <p:cNvSpPr>
              <a:spLocks/>
            </p:cNvSpPr>
            <p:nvPr/>
          </p:nvSpPr>
          <p:spPr bwMode="auto">
            <a:xfrm>
              <a:off x="3922" y="2630"/>
              <a:ext cx="31" cy="38"/>
            </a:xfrm>
            <a:custGeom>
              <a:avLst/>
              <a:gdLst>
                <a:gd name="T0" fmla="*/ 30 w 31"/>
                <a:gd name="T1" fmla="*/ 23 h 38"/>
                <a:gd name="T2" fmla="*/ 0 w 31"/>
                <a:gd name="T3" fmla="*/ 0 h 38"/>
                <a:gd name="T4" fmla="*/ 0 w 31"/>
                <a:gd name="T5" fmla="*/ 37 h 38"/>
                <a:gd name="T6" fmla="*/ 30 w 31"/>
                <a:gd name="T7" fmla="*/ 23 h 38"/>
                <a:gd name="T8" fmla="*/ 0 60000 65536"/>
                <a:gd name="T9" fmla="*/ 0 60000 65536"/>
                <a:gd name="T10" fmla="*/ 0 60000 65536"/>
                <a:gd name="T11" fmla="*/ 0 60000 65536"/>
                <a:gd name="T12" fmla="*/ 0 w 31"/>
                <a:gd name="T13" fmla="*/ 0 h 38"/>
                <a:gd name="T14" fmla="*/ 31 w 31"/>
                <a:gd name="T15" fmla="*/ 38 h 38"/>
              </a:gdLst>
              <a:ahLst/>
              <a:cxnLst>
                <a:cxn ang="T8">
                  <a:pos x="T0" y="T1"/>
                </a:cxn>
                <a:cxn ang="T9">
                  <a:pos x="T2" y="T3"/>
                </a:cxn>
                <a:cxn ang="T10">
                  <a:pos x="T4" y="T5"/>
                </a:cxn>
                <a:cxn ang="T11">
                  <a:pos x="T6" y="T7"/>
                </a:cxn>
              </a:cxnLst>
              <a:rect l="T12" t="T13" r="T14" b="T15"/>
              <a:pathLst>
                <a:path w="31" h="38">
                  <a:moveTo>
                    <a:pt x="30" y="23"/>
                  </a:moveTo>
                  <a:lnTo>
                    <a:pt x="0" y="0"/>
                  </a:lnTo>
                  <a:lnTo>
                    <a:pt x="0" y="37"/>
                  </a:lnTo>
                  <a:lnTo>
                    <a:pt x="30" y="23"/>
                  </a:lnTo>
                </a:path>
              </a:pathLst>
            </a:custGeom>
            <a:noFill/>
            <a:ln w="12700" cap="rnd" cmpd="sng">
              <a:solidFill>
                <a:srgbClr val="000000"/>
              </a:solidFill>
              <a:prstDash val="solid"/>
              <a:round/>
              <a:headEnd type="none" w="med" len="med"/>
              <a:tailEnd type="none" w="med" len="med"/>
            </a:ln>
          </p:spPr>
          <p:txBody>
            <a:bodyPr/>
            <a:lstStyle/>
            <a:p>
              <a:endParaRPr lang="en-US"/>
            </a:p>
          </p:txBody>
        </p:sp>
        <p:sp>
          <p:nvSpPr>
            <p:cNvPr id="12776" name="Freeform 486"/>
            <p:cNvSpPr>
              <a:spLocks/>
            </p:cNvSpPr>
            <p:nvPr/>
          </p:nvSpPr>
          <p:spPr bwMode="auto">
            <a:xfrm>
              <a:off x="3952" y="2630"/>
              <a:ext cx="29" cy="38"/>
            </a:xfrm>
            <a:custGeom>
              <a:avLst/>
              <a:gdLst>
                <a:gd name="T0" fmla="*/ 0 w 29"/>
                <a:gd name="T1" fmla="*/ 23 h 38"/>
                <a:gd name="T2" fmla="*/ 28 w 29"/>
                <a:gd name="T3" fmla="*/ 0 h 38"/>
                <a:gd name="T4" fmla="*/ 28 w 29"/>
                <a:gd name="T5" fmla="*/ 37 h 38"/>
                <a:gd name="T6" fmla="*/ 0 w 29"/>
                <a:gd name="T7" fmla="*/ 23 h 38"/>
                <a:gd name="T8" fmla="*/ 0 60000 65536"/>
                <a:gd name="T9" fmla="*/ 0 60000 65536"/>
                <a:gd name="T10" fmla="*/ 0 60000 65536"/>
                <a:gd name="T11" fmla="*/ 0 60000 65536"/>
                <a:gd name="T12" fmla="*/ 0 w 29"/>
                <a:gd name="T13" fmla="*/ 0 h 38"/>
                <a:gd name="T14" fmla="*/ 29 w 29"/>
                <a:gd name="T15" fmla="*/ 38 h 38"/>
              </a:gdLst>
              <a:ahLst/>
              <a:cxnLst>
                <a:cxn ang="T8">
                  <a:pos x="T0" y="T1"/>
                </a:cxn>
                <a:cxn ang="T9">
                  <a:pos x="T2" y="T3"/>
                </a:cxn>
                <a:cxn ang="T10">
                  <a:pos x="T4" y="T5"/>
                </a:cxn>
                <a:cxn ang="T11">
                  <a:pos x="T6" y="T7"/>
                </a:cxn>
              </a:cxnLst>
              <a:rect l="T12" t="T13" r="T14" b="T15"/>
              <a:pathLst>
                <a:path w="29" h="38">
                  <a:moveTo>
                    <a:pt x="0" y="23"/>
                  </a:moveTo>
                  <a:lnTo>
                    <a:pt x="28" y="0"/>
                  </a:lnTo>
                  <a:lnTo>
                    <a:pt x="28" y="37"/>
                  </a:lnTo>
                  <a:lnTo>
                    <a:pt x="0" y="23"/>
                  </a:lnTo>
                </a:path>
              </a:pathLst>
            </a:custGeom>
            <a:noFill/>
            <a:ln w="12700" cap="rnd" cmpd="sng">
              <a:solidFill>
                <a:srgbClr val="000000"/>
              </a:solidFill>
              <a:prstDash val="solid"/>
              <a:round/>
              <a:headEnd type="none" w="med" len="med"/>
              <a:tailEnd type="none" w="med" len="med"/>
            </a:ln>
          </p:spPr>
          <p:txBody>
            <a:bodyPr/>
            <a:lstStyle/>
            <a:p>
              <a:endParaRPr lang="en-US"/>
            </a:p>
          </p:txBody>
        </p:sp>
        <p:sp>
          <p:nvSpPr>
            <p:cNvPr id="12777" name="Freeform 487"/>
            <p:cNvSpPr>
              <a:spLocks/>
            </p:cNvSpPr>
            <p:nvPr/>
          </p:nvSpPr>
          <p:spPr bwMode="auto">
            <a:xfrm>
              <a:off x="3930" y="2596"/>
              <a:ext cx="51" cy="21"/>
            </a:xfrm>
            <a:custGeom>
              <a:avLst/>
              <a:gdLst>
                <a:gd name="T0" fmla="*/ 3 w 51"/>
                <a:gd name="T1" fmla="*/ 20 h 21"/>
                <a:gd name="T2" fmla="*/ 3 w 51"/>
                <a:gd name="T3" fmla="*/ 11 h 21"/>
                <a:gd name="T4" fmla="*/ 16 w 51"/>
                <a:gd name="T5" fmla="*/ 3 h 21"/>
                <a:gd name="T6" fmla="*/ 27 w 51"/>
                <a:gd name="T7" fmla="*/ 0 h 21"/>
                <a:gd name="T8" fmla="*/ 36 w 51"/>
                <a:gd name="T9" fmla="*/ 3 h 21"/>
                <a:gd name="T10" fmla="*/ 45 w 51"/>
                <a:gd name="T11" fmla="*/ 8 h 21"/>
                <a:gd name="T12" fmla="*/ 50 w 51"/>
                <a:gd name="T13" fmla="*/ 20 h 21"/>
                <a:gd name="T14" fmla="*/ 0 w 51"/>
                <a:gd name="T15" fmla="*/ 20 h 21"/>
                <a:gd name="T16" fmla="*/ 3 w 51"/>
                <a:gd name="T17" fmla="*/ 20 h 2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1"/>
                <a:gd name="T28" fmla="*/ 0 h 21"/>
                <a:gd name="T29" fmla="*/ 51 w 51"/>
                <a:gd name="T30" fmla="*/ 21 h 2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1" h="21">
                  <a:moveTo>
                    <a:pt x="3" y="20"/>
                  </a:moveTo>
                  <a:lnTo>
                    <a:pt x="3" y="11"/>
                  </a:lnTo>
                  <a:lnTo>
                    <a:pt x="16" y="3"/>
                  </a:lnTo>
                  <a:lnTo>
                    <a:pt x="27" y="0"/>
                  </a:lnTo>
                  <a:lnTo>
                    <a:pt x="36" y="3"/>
                  </a:lnTo>
                  <a:lnTo>
                    <a:pt x="45" y="8"/>
                  </a:lnTo>
                  <a:lnTo>
                    <a:pt x="50" y="20"/>
                  </a:lnTo>
                  <a:lnTo>
                    <a:pt x="0" y="20"/>
                  </a:lnTo>
                  <a:lnTo>
                    <a:pt x="3" y="20"/>
                  </a:lnTo>
                </a:path>
              </a:pathLst>
            </a:custGeom>
            <a:solidFill>
              <a:srgbClr val="FFFFFF"/>
            </a:solidFill>
            <a:ln w="12700" cap="rnd" cmpd="sng">
              <a:noFill/>
              <a:prstDash val="solid"/>
              <a:round/>
              <a:headEnd type="none" w="med" len="med"/>
              <a:tailEnd type="none" w="med" len="med"/>
            </a:ln>
          </p:spPr>
          <p:txBody>
            <a:bodyPr/>
            <a:lstStyle/>
            <a:p>
              <a:endParaRPr lang="en-US"/>
            </a:p>
          </p:txBody>
        </p:sp>
        <p:sp>
          <p:nvSpPr>
            <p:cNvPr id="12778" name="Line 488"/>
            <p:cNvSpPr>
              <a:spLocks noChangeShapeType="1"/>
            </p:cNvSpPr>
            <p:nvPr/>
          </p:nvSpPr>
          <p:spPr bwMode="auto">
            <a:xfrm>
              <a:off x="3930" y="2616"/>
              <a:ext cx="44" cy="0"/>
            </a:xfrm>
            <a:prstGeom prst="line">
              <a:avLst/>
            </a:prstGeom>
            <a:noFill/>
            <a:ln w="12700">
              <a:solidFill>
                <a:srgbClr val="000000"/>
              </a:solidFill>
              <a:round/>
              <a:headEnd/>
              <a:tailEnd/>
            </a:ln>
          </p:spPr>
          <p:txBody>
            <a:bodyPr wrap="none" anchor="ctr"/>
            <a:lstStyle/>
            <a:p>
              <a:endParaRPr lang="en-US"/>
            </a:p>
          </p:txBody>
        </p:sp>
        <p:sp>
          <p:nvSpPr>
            <p:cNvPr id="12779" name="Freeform 489"/>
            <p:cNvSpPr>
              <a:spLocks/>
            </p:cNvSpPr>
            <p:nvPr/>
          </p:nvSpPr>
          <p:spPr bwMode="auto">
            <a:xfrm>
              <a:off x="3922" y="2596"/>
              <a:ext cx="57" cy="21"/>
            </a:xfrm>
            <a:custGeom>
              <a:avLst/>
              <a:gdLst>
                <a:gd name="T0" fmla="*/ 0 w 57"/>
                <a:gd name="T1" fmla="*/ 20 h 21"/>
                <a:gd name="T2" fmla="*/ 4 w 57"/>
                <a:gd name="T3" fmla="*/ 17 h 21"/>
                <a:gd name="T4" fmla="*/ 4 w 57"/>
                <a:gd name="T5" fmla="*/ 14 h 21"/>
                <a:gd name="T6" fmla="*/ 6 w 57"/>
                <a:gd name="T7" fmla="*/ 14 h 21"/>
                <a:gd name="T8" fmla="*/ 6 w 57"/>
                <a:gd name="T9" fmla="*/ 11 h 21"/>
                <a:gd name="T10" fmla="*/ 9 w 57"/>
                <a:gd name="T11" fmla="*/ 8 h 21"/>
                <a:gd name="T12" fmla="*/ 12 w 57"/>
                <a:gd name="T13" fmla="*/ 5 h 21"/>
                <a:gd name="T14" fmla="*/ 15 w 57"/>
                <a:gd name="T15" fmla="*/ 5 h 21"/>
                <a:gd name="T16" fmla="*/ 15 w 57"/>
                <a:gd name="T17" fmla="*/ 3 h 21"/>
                <a:gd name="T18" fmla="*/ 18 w 57"/>
                <a:gd name="T19" fmla="*/ 3 h 21"/>
                <a:gd name="T20" fmla="*/ 21 w 57"/>
                <a:gd name="T21" fmla="*/ 0 h 21"/>
                <a:gd name="T22" fmla="*/ 24 w 57"/>
                <a:gd name="T23" fmla="*/ 0 h 21"/>
                <a:gd name="T24" fmla="*/ 26 w 57"/>
                <a:gd name="T25" fmla="*/ 0 h 21"/>
                <a:gd name="T26" fmla="*/ 30 w 57"/>
                <a:gd name="T27" fmla="*/ 0 h 21"/>
                <a:gd name="T28" fmla="*/ 33 w 57"/>
                <a:gd name="T29" fmla="*/ 0 h 21"/>
                <a:gd name="T30" fmla="*/ 36 w 57"/>
                <a:gd name="T31" fmla="*/ 0 h 21"/>
                <a:gd name="T32" fmla="*/ 39 w 57"/>
                <a:gd name="T33" fmla="*/ 0 h 21"/>
                <a:gd name="T34" fmla="*/ 39 w 57"/>
                <a:gd name="T35" fmla="*/ 3 h 21"/>
                <a:gd name="T36" fmla="*/ 42 w 57"/>
                <a:gd name="T37" fmla="*/ 3 h 21"/>
                <a:gd name="T38" fmla="*/ 45 w 57"/>
                <a:gd name="T39" fmla="*/ 5 h 21"/>
                <a:gd name="T40" fmla="*/ 47 w 57"/>
                <a:gd name="T41" fmla="*/ 8 h 21"/>
                <a:gd name="T42" fmla="*/ 50 w 57"/>
                <a:gd name="T43" fmla="*/ 11 h 21"/>
                <a:gd name="T44" fmla="*/ 50 w 57"/>
                <a:gd name="T45" fmla="*/ 14 h 21"/>
                <a:gd name="T46" fmla="*/ 53 w 57"/>
                <a:gd name="T47" fmla="*/ 14 h 21"/>
                <a:gd name="T48" fmla="*/ 53 w 57"/>
                <a:gd name="T49" fmla="*/ 17 h 21"/>
                <a:gd name="T50" fmla="*/ 56 w 57"/>
                <a:gd name="T51" fmla="*/ 20 h 21"/>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57"/>
                <a:gd name="T79" fmla="*/ 0 h 21"/>
                <a:gd name="T80" fmla="*/ 57 w 57"/>
                <a:gd name="T81" fmla="*/ 21 h 21"/>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57" h="21">
                  <a:moveTo>
                    <a:pt x="0" y="20"/>
                  </a:moveTo>
                  <a:lnTo>
                    <a:pt x="4" y="17"/>
                  </a:lnTo>
                  <a:lnTo>
                    <a:pt x="4" y="14"/>
                  </a:lnTo>
                  <a:lnTo>
                    <a:pt x="6" y="14"/>
                  </a:lnTo>
                  <a:lnTo>
                    <a:pt x="6" y="11"/>
                  </a:lnTo>
                  <a:lnTo>
                    <a:pt x="9" y="8"/>
                  </a:lnTo>
                  <a:lnTo>
                    <a:pt x="12" y="5"/>
                  </a:lnTo>
                  <a:lnTo>
                    <a:pt x="15" y="5"/>
                  </a:lnTo>
                  <a:lnTo>
                    <a:pt x="15" y="3"/>
                  </a:lnTo>
                  <a:lnTo>
                    <a:pt x="18" y="3"/>
                  </a:lnTo>
                  <a:lnTo>
                    <a:pt x="21" y="0"/>
                  </a:lnTo>
                  <a:lnTo>
                    <a:pt x="24" y="0"/>
                  </a:lnTo>
                  <a:lnTo>
                    <a:pt x="26" y="0"/>
                  </a:lnTo>
                  <a:lnTo>
                    <a:pt x="30" y="0"/>
                  </a:lnTo>
                  <a:lnTo>
                    <a:pt x="33" y="0"/>
                  </a:lnTo>
                  <a:lnTo>
                    <a:pt x="36" y="0"/>
                  </a:lnTo>
                  <a:lnTo>
                    <a:pt x="39" y="0"/>
                  </a:lnTo>
                  <a:lnTo>
                    <a:pt x="39" y="3"/>
                  </a:lnTo>
                  <a:lnTo>
                    <a:pt x="42" y="3"/>
                  </a:lnTo>
                  <a:lnTo>
                    <a:pt x="45" y="5"/>
                  </a:lnTo>
                  <a:lnTo>
                    <a:pt x="47" y="8"/>
                  </a:lnTo>
                  <a:lnTo>
                    <a:pt x="50" y="11"/>
                  </a:lnTo>
                  <a:lnTo>
                    <a:pt x="50" y="14"/>
                  </a:lnTo>
                  <a:lnTo>
                    <a:pt x="53" y="14"/>
                  </a:lnTo>
                  <a:lnTo>
                    <a:pt x="53" y="17"/>
                  </a:lnTo>
                  <a:lnTo>
                    <a:pt x="56" y="20"/>
                  </a:lnTo>
                </a:path>
              </a:pathLst>
            </a:custGeom>
            <a:noFill/>
            <a:ln w="12700" cap="rnd" cmpd="sng">
              <a:solidFill>
                <a:srgbClr val="000000"/>
              </a:solidFill>
              <a:prstDash val="solid"/>
              <a:round/>
              <a:headEnd type="none" w="med" len="med"/>
              <a:tailEnd type="none" w="med" len="med"/>
            </a:ln>
          </p:spPr>
          <p:txBody>
            <a:bodyPr/>
            <a:lstStyle/>
            <a:p>
              <a:endParaRPr lang="en-US"/>
            </a:p>
          </p:txBody>
        </p:sp>
        <p:sp>
          <p:nvSpPr>
            <p:cNvPr id="12780" name="Freeform 490"/>
            <p:cNvSpPr>
              <a:spLocks/>
            </p:cNvSpPr>
            <p:nvPr/>
          </p:nvSpPr>
          <p:spPr bwMode="auto">
            <a:xfrm>
              <a:off x="933" y="2453"/>
              <a:ext cx="461" cy="257"/>
            </a:xfrm>
            <a:custGeom>
              <a:avLst/>
              <a:gdLst>
                <a:gd name="T0" fmla="*/ 0 w 461"/>
                <a:gd name="T1" fmla="*/ 0 h 257"/>
                <a:gd name="T2" fmla="*/ 363 w 461"/>
                <a:gd name="T3" fmla="*/ 0 h 257"/>
                <a:gd name="T4" fmla="*/ 363 w 461"/>
                <a:gd name="T5" fmla="*/ 192 h 257"/>
                <a:gd name="T6" fmla="*/ 437 w 461"/>
                <a:gd name="T7" fmla="*/ 192 h 257"/>
                <a:gd name="T8" fmla="*/ 449 w 461"/>
                <a:gd name="T9" fmla="*/ 198 h 257"/>
                <a:gd name="T10" fmla="*/ 460 w 461"/>
                <a:gd name="T11" fmla="*/ 205 h 257"/>
                <a:gd name="T12" fmla="*/ 460 w 461"/>
                <a:gd name="T13" fmla="*/ 220 h 257"/>
                <a:gd name="T14" fmla="*/ 449 w 461"/>
                <a:gd name="T15" fmla="*/ 231 h 257"/>
                <a:gd name="T16" fmla="*/ 434 w 461"/>
                <a:gd name="T17" fmla="*/ 237 h 257"/>
                <a:gd name="T18" fmla="*/ 320 w 461"/>
                <a:gd name="T19" fmla="*/ 237 h 257"/>
                <a:gd name="T20" fmla="*/ 320 w 461"/>
                <a:gd name="T21" fmla="*/ 256 h 257"/>
                <a:gd name="T22" fmla="*/ 266 w 461"/>
                <a:gd name="T23" fmla="*/ 256 h 257"/>
                <a:gd name="T24" fmla="*/ 266 w 461"/>
                <a:gd name="T25" fmla="*/ 164 h 257"/>
                <a:gd name="T26" fmla="*/ 283 w 461"/>
                <a:gd name="T27" fmla="*/ 164 h 257"/>
                <a:gd name="T28" fmla="*/ 283 w 461"/>
                <a:gd name="T29" fmla="*/ 133 h 257"/>
                <a:gd name="T30" fmla="*/ 0 w 461"/>
                <a:gd name="T31" fmla="*/ 133 h 257"/>
                <a:gd name="T32" fmla="*/ 0 w 461"/>
                <a:gd name="T33" fmla="*/ 111 h 257"/>
                <a:gd name="T34" fmla="*/ 306 w 461"/>
                <a:gd name="T35" fmla="*/ 111 h 257"/>
                <a:gd name="T36" fmla="*/ 306 w 461"/>
                <a:gd name="T37" fmla="*/ 164 h 257"/>
                <a:gd name="T38" fmla="*/ 320 w 461"/>
                <a:gd name="T39" fmla="*/ 164 h 257"/>
                <a:gd name="T40" fmla="*/ 320 w 461"/>
                <a:gd name="T41" fmla="*/ 192 h 257"/>
                <a:gd name="T42" fmla="*/ 337 w 461"/>
                <a:gd name="T43" fmla="*/ 192 h 257"/>
                <a:gd name="T44" fmla="*/ 337 w 461"/>
                <a:gd name="T45" fmla="*/ 22 h 257"/>
                <a:gd name="T46" fmla="*/ 0 w 461"/>
                <a:gd name="T47" fmla="*/ 22 h 257"/>
                <a:gd name="T48" fmla="*/ 0 w 461"/>
                <a:gd name="T49" fmla="*/ 0 h 257"/>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461"/>
                <a:gd name="T76" fmla="*/ 0 h 257"/>
                <a:gd name="T77" fmla="*/ 461 w 461"/>
                <a:gd name="T78" fmla="*/ 257 h 257"/>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461" h="257">
                  <a:moveTo>
                    <a:pt x="0" y="0"/>
                  </a:moveTo>
                  <a:lnTo>
                    <a:pt x="363" y="0"/>
                  </a:lnTo>
                  <a:lnTo>
                    <a:pt x="363" y="192"/>
                  </a:lnTo>
                  <a:lnTo>
                    <a:pt x="437" y="192"/>
                  </a:lnTo>
                  <a:lnTo>
                    <a:pt x="449" y="198"/>
                  </a:lnTo>
                  <a:lnTo>
                    <a:pt x="460" y="205"/>
                  </a:lnTo>
                  <a:lnTo>
                    <a:pt x="460" y="220"/>
                  </a:lnTo>
                  <a:lnTo>
                    <a:pt x="449" y="231"/>
                  </a:lnTo>
                  <a:lnTo>
                    <a:pt x="434" y="237"/>
                  </a:lnTo>
                  <a:lnTo>
                    <a:pt x="320" y="237"/>
                  </a:lnTo>
                  <a:lnTo>
                    <a:pt x="320" y="256"/>
                  </a:lnTo>
                  <a:lnTo>
                    <a:pt x="266" y="256"/>
                  </a:lnTo>
                  <a:lnTo>
                    <a:pt x="266" y="164"/>
                  </a:lnTo>
                  <a:lnTo>
                    <a:pt x="283" y="164"/>
                  </a:lnTo>
                  <a:lnTo>
                    <a:pt x="283" y="133"/>
                  </a:lnTo>
                  <a:lnTo>
                    <a:pt x="0" y="133"/>
                  </a:lnTo>
                  <a:lnTo>
                    <a:pt x="0" y="111"/>
                  </a:lnTo>
                  <a:lnTo>
                    <a:pt x="306" y="111"/>
                  </a:lnTo>
                  <a:lnTo>
                    <a:pt x="306" y="164"/>
                  </a:lnTo>
                  <a:lnTo>
                    <a:pt x="320" y="164"/>
                  </a:lnTo>
                  <a:lnTo>
                    <a:pt x="320" y="192"/>
                  </a:lnTo>
                  <a:lnTo>
                    <a:pt x="337" y="192"/>
                  </a:lnTo>
                  <a:lnTo>
                    <a:pt x="337" y="22"/>
                  </a:lnTo>
                  <a:lnTo>
                    <a:pt x="0" y="22"/>
                  </a:lnTo>
                  <a:lnTo>
                    <a:pt x="0" y="0"/>
                  </a:lnTo>
                </a:path>
              </a:pathLst>
            </a:custGeom>
            <a:solidFill>
              <a:srgbClr val="FFFFFF"/>
            </a:solidFill>
            <a:ln w="12700" cap="rnd" cmpd="sng">
              <a:noFill/>
              <a:prstDash val="solid"/>
              <a:round/>
              <a:headEnd type="none" w="med" len="med"/>
              <a:tailEnd type="none" w="med" len="med"/>
            </a:ln>
          </p:spPr>
          <p:txBody>
            <a:bodyPr/>
            <a:lstStyle/>
            <a:p>
              <a:endParaRPr lang="en-US"/>
            </a:p>
          </p:txBody>
        </p:sp>
        <p:sp>
          <p:nvSpPr>
            <p:cNvPr id="12781" name="Oval 491"/>
            <p:cNvSpPr>
              <a:spLocks noChangeArrowheads="1"/>
            </p:cNvSpPr>
            <p:nvPr/>
          </p:nvSpPr>
          <p:spPr bwMode="auto">
            <a:xfrm>
              <a:off x="1226" y="2662"/>
              <a:ext cx="7" cy="6"/>
            </a:xfrm>
            <a:prstGeom prst="ellipse">
              <a:avLst/>
            </a:prstGeom>
            <a:solidFill>
              <a:srgbClr val="000000"/>
            </a:solidFill>
            <a:ln w="12700">
              <a:noFill/>
              <a:round/>
              <a:headEnd/>
              <a:tailEnd/>
            </a:ln>
          </p:spPr>
          <p:txBody>
            <a:bodyPr wrap="none" anchor="ctr"/>
            <a:lstStyle/>
            <a:p>
              <a:endParaRPr lang="en-US"/>
            </a:p>
          </p:txBody>
        </p:sp>
        <p:sp>
          <p:nvSpPr>
            <p:cNvPr id="12782" name="Freeform 492"/>
            <p:cNvSpPr>
              <a:spLocks/>
            </p:cNvSpPr>
            <p:nvPr/>
          </p:nvSpPr>
          <p:spPr bwMode="auto">
            <a:xfrm>
              <a:off x="1193" y="2624"/>
              <a:ext cx="61" cy="93"/>
            </a:xfrm>
            <a:custGeom>
              <a:avLst/>
              <a:gdLst>
                <a:gd name="T0" fmla="*/ 0 w 61"/>
                <a:gd name="T1" fmla="*/ 0 h 93"/>
                <a:gd name="T2" fmla="*/ 60 w 61"/>
                <a:gd name="T3" fmla="*/ 0 h 93"/>
                <a:gd name="T4" fmla="*/ 60 w 61"/>
                <a:gd name="T5" fmla="*/ 92 h 93"/>
                <a:gd name="T6" fmla="*/ 0 w 61"/>
                <a:gd name="T7" fmla="*/ 92 h 93"/>
                <a:gd name="T8" fmla="*/ 0 w 61"/>
                <a:gd name="T9" fmla="*/ 0 h 93"/>
                <a:gd name="T10" fmla="*/ 0 60000 65536"/>
                <a:gd name="T11" fmla="*/ 0 60000 65536"/>
                <a:gd name="T12" fmla="*/ 0 60000 65536"/>
                <a:gd name="T13" fmla="*/ 0 60000 65536"/>
                <a:gd name="T14" fmla="*/ 0 60000 65536"/>
                <a:gd name="T15" fmla="*/ 0 w 61"/>
                <a:gd name="T16" fmla="*/ 0 h 93"/>
                <a:gd name="T17" fmla="*/ 61 w 61"/>
                <a:gd name="T18" fmla="*/ 93 h 93"/>
              </a:gdLst>
              <a:ahLst/>
              <a:cxnLst>
                <a:cxn ang="T10">
                  <a:pos x="T0" y="T1"/>
                </a:cxn>
                <a:cxn ang="T11">
                  <a:pos x="T2" y="T3"/>
                </a:cxn>
                <a:cxn ang="T12">
                  <a:pos x="T4" y="T5"/>
                </a:cxn>
                <a:cxn ang="T13">
                  <a:pos x="T6" y="T7"/>
                </a:cxn>
                <a:cxn ang="T14">
                  <a:pos x="T8" y="T9"/>
                </a:cxn>
              </a:cxnLst>
              <a:rect l="T15" t="T16" r="T17" b="T18"/>
              <a:pathLst>
                <a:path w="61" h="93">
                  <a:moveTo>
                    <a:pt x="0" y="0"/>
                  </a:moveTo>
                  <a:lnTo>
                    <a:pt x="60" y="0"/>
                  </a:lnTo>
                  <a:lnTo>
                    <a:pt x="60" y="92"/>
                  </a:lnTo>
                  <a:lnTo>
                    <a:pt x="0" y="92"/>
                  </a:lnTo>
                  <a:lnTo>
                    <a:pt x="0" y="0"/>
                  </a:lnTo>
                </a:path>
              </a:pathLst>
            </a:custGeom>
            <a:noFill/>
            <a:ln w="12700" cap="rnd" cmpd="sng">
              <a:solidFill>
                <a:srgbClr val="000000"/>
              </a:solidFill>
              <a:prstDash val="solid"/>
              <a:round/>
              <a:headEnd type="none" w="med" len="med"/>
              <a:tailEnd type="none" w="med" len="med"/>
            </a:ln>
          </p:spPr>
          <p:txBody>
            <a:bodyPr/>
            <a:lstStyle/>
            <a:p>
              <a:endParaRPr lang="en-US"/>
            </a:p>
          </p:txBody>
        </p:sp>
        <p:sp>
          <p:nvSpPr>
            <p:cNvPr id="12783" name="Line 493"/>
            <p:cNvSpPr>
              <a:spLocks noChangeShapeType="1"/>
            </p:cNvSpPr>
            <p:nvPr/>
          </p:nvSpPr>
          <p:spPr bwMode="auto">
            <a:xfrm>
              <a:off x="1260" y="2650"/>
              <a:ext cx="102" cy="0"/>
            </a:xfrm>
            <a:prstGeom prst="line">
              <a:avLst/>
            </a:prstGeom>
            <a:noFill/>
            <a:ln w="12700">
              <a:solidFill>
                <a:srgbClr val="000000"/>
              </a:solidFill>
              <a:round/>
              <a:headEnd/>
              <a:tailEnd/>
            </a:ln>
          </p:spPr>
          <p:txBody>
            <a:bodyPr wrap="none" anchor="ctr"/>
            <a:lstStyle/>
            <a:p>
              <a:endParaRPr lang="en-US"/>
            </a:p>
          </p:txBody>
        </p:sp>
        <p:sp>
          <p:nvSpPr>
            <p:cNvPr id="12784" name="Freeform 494"/>
            <p:cNvSpPr>
              <a:spLocks/>
            </p:cNvSpPr>
            <p:nvPr/>
          </p:nvSpPr>
          <p:spPr bwMode="auto">
            <a:xfrm>
              <a:off x="1366" y="2650"/>
              <a:ext cx="25" cy="47"/>
            </a:xfrm>
            <a:custGeom>
              <a:avLst/>
              <a:gdLst>
                <a:gd name="T0" fmla="*/ 0 w 25"/>
                <a:gd name="T1" fmla="*/ 0 h 47"/>
                <a:gd name="T2" fmla="*/ 3 w 25"/>
                <a:gd name="T3" fmla="*/ 0 h 47"/>
                <a:gd name="T4" fmla="*/ 6 w 25"/>
                <a:gd name="T5" fmla="*/ 0 h 47"/>
                <a:gd name="T6" fmla="*/ 9 w 25"/>
                <a:gd name="T7" fmla="*/ 0 h 47"/>
                <a:gd name="T8" fmla="*/ 9 w 25"/>
                <a:gd name="T9" fmla="*/ 3 h 47"/>
                <a:gd name="T10" fmla="*/ 13 w 25"/>
                <a:gd name="T11" fmla="*/ 3 h 47"/>
                <a:gd name="T12" fmla="*/ 16 w 25"/>
                <a:gd name="T13" fmla="*/ 3 h 47"/>
                <a:gd name="T14" fmla="*/ 16 w 25"/>
                <a:gd name="T15" fmla="*/ 6 h 47"/>
                <a:gd name="T16" fmla="*/ 19 w 25"/>
                <a:gd name="T17" fmla="*/ 6 h 47"/>
                <a:gd name="T18" fmla="*/ 19 w 25"/>
                <a:gd name="T19" fmla="*/ 9 h 47"/>
                <a:gd name="T20" fmla="*/ 21 w 25"/>
                <a:gd name="T21" fmla="*/ 9 h 47"/>
                <a:gd name="T22" fmla="*/ 21 w 25"/>
                <a:gd name="T23" fmla="*/ 11 h 47"/>
                <a:gd name="T24" fmla="*/ 24 w 25"/>
                <a:gd name="T25" fmla="*/ 14 h 47"/>
                <a:gd name="T26" fmla="*/ 24 w 25"/>
                <a:gd name="T27" fmla="*/ 17 h 47"/>
                <a:gd name="T28" fmla="*/ 24 w 25"/>
                <a:gd name="T29" fmla="*/ 20 h 47"/>
                <a:gd name="T30" fmla="*/ 24 w 25"/>
                <a:gd name="T31" fmla="*/ 23 h 47"/>
                <a:gd name="T32" fmla="*/ 24 w 25"/>
                <a:gd name="T33" fmla="*/ 26 h 47"/>
                <a:gd name="T34" fmla="*/ 24 w 25"/>
                <a:gd name="T35" fmla="*/ 29 h 47"/>
                <a:gd name="T36" fmla="*/ 24 w 25"/>
                <a:gd name="T37" fmla="*/ 31 h 47"/>
                <a:gd name="T38" fmla="*/ 21 w 25"/>
                <a:gd name="T39" fmla="*/ 34 h 47"/>
                <a:gd name="T40" fmla="*/ 21 w 25"/>
                <a:gd name="T41" fmla="*/ 37 h 47"/>
                <a:gd name="T42" fmla="*/ 19 w 25"/>
                <a:gd name="T43" fmla="*/ 37 h 47"/>
                <a:gd name="T44" fmla="*/ 19 w 25"/>
                <a:gd name="T45" fmla="*/ 40 h 47"/>
                <a:gd name="T46" fmla="*/ 16 w 25"/>
                <a:gd name="T47" fmla="*/ 40 h 47"/>
                <a:gd name="T48" fmla="*/ 16 w 25"/>
                <a:gd name="T49" fmla="*/ 43 h 47"/>
                <a:gd name="T50" fmla="*/ 13 w 25"/>
                <a:gd name="T51" fmla="*/ 43 h 47"/>
                <a:gd name="T52" fmla="*/ 9 w 25"/>
                <a:gd name="T53" fmla="*/ 43 h 47"/>
                <a:gd name="T54" fmla="*/ 9 w 25"/>
                <a:gd name="T55" fmla="*/ 46 h 47"/>
                <a:gd name="T56" fmla="*/ 6 w 25"/>
                <a:gd name="T57" fmla="*/ 46 h 47"/>
                <a:gd name="T58" fmla="*/ 3 w 25"/>
                <a:gd name="T59" fmla="*/ 46 h 47"/>
                <a:gd name="T60" fmla="*/ 0 w 25"/>
                <a:gd name="T61" fmla="*/ 46 h 47"/>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25"/>
                <a:gd name="T94" fmla="*/ 0 h 47"/>
                <a:gd name="T95" fmla="*/ 25 w 25"/>
                <a:gd name="T96" fmla="*/ 47 h 47"/>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25" h="47">
                  <a:moveTo>
                    <a:pt x="0" y="0"/>
                  </a:moveTo>
                  <a:lnTo>
                    <a:pt x="3" y="0"/>
                  </a:lnTo>
                  <a:lnTo>
                    <a:pt x="6" y="0"/>
                  </a:lnTo>
                  <a:lnTo>
                    <a:pt x="9" y="0"/>
                  </a:lnTo>
                  <a:lnTo>
                    <a:pt x="9" y="3"/>
                  </a:lnTo>
                  <a:lnTo>
                    <a:pt x="13" y="3"/>
                  </a:lnTo>
                  <a:lnTo>
                    <a:pt x="16" y="3"/>
                  </a:lnTo>
                  <a:lnTo>
                    <a:pt x="16" y="6"/>
                  </a:lnTo>
                  <a:lnTo>
                    <a:pt x="19" y="6"/>
                  </a:lnTo>
                  <a:lnTo>
                    <a:pt x="19" y="9"/>
                  </a:lnTo>
                  <a:lnTo>
                    <a:pt x="21" y="9"/>
                  </a:lnTo>
                  <a:lnTo>
                    <a:pt x="21" y="11"/>
                  </a:lnTo>
                  <a:lnTo>
                    <a:pt x="24" y="14"/>
                  </a:lnTo>
                  <a:lnTo>
                    <a:pt x="24" y="17"/>
                  </a:lnTo>
                  <a:lnTo>
                    <a:pt x="24" y="20"/>
                  </a:lnTo>
                  <a:lnTo>
                    <a:pt x="24" y="23"/>
                  </a:lnTo>
                  <a:lnTo>
                    <a:pt x="24" y="26"/>
                  </a:lnTo>
                  <a:lnTo>
                    <a:pt x="24" y="29"/>
                  </a:lnTo>
                  <a:lnTo>
                    <a:pt x="24" y="31"/>
                  </a:lnTo>
                  <a:lnTo>
                    <a:pt x="21" y="34"/>
                  </a:lnTo>
                  <a:lnTo>
                    <a:pt x="21" y="37"/>
                  </a:lnTo>
                  <a:lnTo>
                    <a:pt x="19" y="37"/>
                  </a:lnTo>
                  <a:lnTo>
                    <a:pt x="19" y="40"/>
                  </a:lnTo>
                  <a:lnTo>
                    <a:pt x="16" y="40"/>
                  </a:lnTo>
                  <a:lnTo>
                    <a:pt x="16" y="43"/>
                  </a:lnTo>
                  <a:lnTo>
                    <a:pt x="13" y="43"/>
                  </a:lnTo>
                  <a:lnTo>
                    <a:pt x="9" y="43"/>
                  </a:lnTo>
                  <a:lnTo>
                    <a:pt x="9" y="46"/>
                  </a:lnTo>
                  <a:lnTo>
                    <a:pt x="6" y="46"/>
                  </a:lnTo>
                  <a:lnTo>
                    <a:pt x="3" y="46"/>
                  </a:lnTo>
                  <a:lnTo>
                    <a:pt x="0" y="46"/>
                  </a:lnTo>
                </a:path>
              </a:pathLst>
            </a:custGeom>
            <a:noFill/>
            <a:ln w="12700" cap="rnd" cmpd="sng">
              <a:solidFill>
                <a:srgbClr val="000000"/>
              </a:solidFill>
              <a:prstDash val="solid"/>
              <a:round/>
              <a:headEnd type="none" w="med" len="med"/>
              <a:tailEnd type="none" w="med" len="med"/>
            </a:ln>
          </p:spPr>
          <p:txBody>
            <a:bodyPr/>
            <a:lstStyle/>
            <a:p>
              <a:endParaRPr lang="en-US"/>
            </a:p>
          </p:txBody>
        </p:sp>
        <p:sp>
          <p:nvSpPr>
            <p:cNvPr id="12785" name="Freeform 495"/>
            <p:cNvSpPr>
              <a:spLocks/>
            </p:cNvSpPr>
            <p:nvPr/>
          </p:nvSpPr>
          <p:spPr bwMode="auto">
            <a:xfrm>
              <a:off x="934" y="2567"/>
              <a:ext cx="305" cy="55"/>
            </a:xfrm>
            <a:custGeom>
              <a:avLst/>
              <a:gdLst>
                <a:gd name="T0" fmla="*/ 304 w 305"/>
                <a:gd name="T1" fmla="*/ 54 h 55"/>
                <a:gd name="T2" fmla="*/ 304 w 305"/>
                <a:gd name="T3" fmla="*/ 0 h 55"/>
                <a:gd name="T4" fmla="*/ 0 w 305"/>
                <a:gd name="T5" fmla="*/ 0 h 55"/>
                <a:gd name="T6" fmla="*/ 0 60000 65536"/>
                <a:gd name="T7" fmla="*/ 0 60000 65536"/>
                <a:gd name="T8" fmla="*/ 0 60000 65536"/>
                <a:gd name="T9" fmla="*/ 0 w 305"/>
                <a:gd name="T10" fmla="*/ 0 h 55"/>
                <a:gd name="T11" fmla="*/ 305 w 305"/>
                <a:gd name="T12" fmla="*/ 55 h 55"/>
              </a:gdLst>
              <a:ahLst/>
              <a:cxnLst>
                <a:cxn ang="T6">
                  <a:pos x="T0" y="T1"/>
                </a:cxn>
                <a:cxn ang="T7">
                  <a:pos x="T2" y="T3"/>
                </a:cxn>
                <a:cxn ang="T8">
                  <a:pos x="T4" y="T5"/>
                </a:cxn>
              </a:cxnLst>
              <a:rect l="T9" t="T10" r="T11" b="T12"/>
              <a:pathLst>
                <a:path w="305" h="55">
                  <a:moveTo>
                    <a:pt x="304" y="54"/>
                  </a:moveTo>
                  <a:lnTo>
                    <a:pt x="304" y="0"/>
                  </a:lnTo>
                  <a:lnTo>
                    <a:pt x="0" y="0"/>
                  </a:lnTo>
                </a:path>
              </a:pathLst>
            </a:custGeom>
            <a:noFill/>
            <a:ln w="12700" cap="rnd" cmpd="sng">
              <a:solidFill>
                <a:srgbClr val="000000"/>
              </a:solidFill>
              <a:prstDash val="solid"/>
              <a:round/>
              <a:headEnd type="none" w="med" len="med"/>
              <a:tailEnd type="none" w="med" len="med"/>
            </a:ln>
          </p:spPr>
          <p:txBody>
            <a:bodyPr/>
            <a:lstStyle/>
            <a:p>
              <a:endParaRPr lang="en-US"/>
            </a:p>
          </p:txBody>
        </p:sp>
        <p:sp>
          <p:nvSpPr>
            <p:cNvPr id="12786" name="Freeform 496"/>
            <p:cNvSpPr>
              <a:spLocks/>
            </p:cNvSpPr>
            <p:nvPr/>
          </p:nvSpPr>
          <p:spPr bwMode="auto">
            <a:xfrm>
              <a:off x="934" y="2590"/>
              <a:ext cx="283" cy="32"/>
            </a:xfrm>
            <a:custGeom>
              <a:avLst/>
              <a:gdLst>
                <a:gd name="T0" fmla="*/ 282 w 283"/>
                <a:gd name="T1" fmla="*/ 31 h 32"/>
                <a:gd name="T2" fmla="*/ 282 w 283"/>
                <a:gd name="T3" fmla="*/ 0 h 32"/>
                <a:gd name="T4" fmla="*/ 0 w 283"/>
                <a:gd name="T5" fmla="*/ 0 h 32"/>
                <a:gd name="T6" fmla="*/ 0 60000 65536"/>
                <a:gd name="T7" fmla="*/ 0 60000 65536"/>
                <a:gd name="T8" fmla="*/ 0 60000 65536"/>
                <a:gd name="T9" fmla="*/ 0 w 283"/>
                <a:gd name="T10" fmla="*/ 0 h 32"/>
                <a:gd name="T11" fmla="*/ 283 w 283"/>
                <a:gd name="T12" fmla="*/ 32 h 32"/>
              </a:gdLst>
              <a:ahLst/>
              <a:cxnLst>
                <a:cxn ang="T6">
                  <a:pos x="T0" y="T1"/>
                </a:cxn>
                <a:cxn ang="T7">
                  <a:pos x="T2" y="T3"/>
                </a:cxn>
                <a:cxn ang="T8">
                  <a:pos x="T4" y="T5"/>
                </a:cxn>
              </a:cxnLst>
              <a:rect l="T9" t="T10" r="T11" b="T12"/>
              <a:pathLst>
                <a:path w="283" h="32">
                  <a:moveTo>
                    <a:pt x="282" y="31"/>
                  </a:moveTo>
                  <a:lnTo>
                    <a:pt x="282" y="0"/>
                  </a:lnTo>
                  <a:lnTo>
                    <a:pt x="0" y="0"/>
                  </a:lnTo>
                </a:path>
              </a:pathLst>
            </a:custGeom>
            <a:noFill/>
            <a:ln w="12700" cap="rnd" cmpd="sng">
              <a:solidFill>
                <a:srgbClr val="000000"/>
              </a:solidFill>
              <a:prstDash val="solid"/>
              <a:round/>
              <a:headEnd type="none" w="med" len="med"/>
              <a:tailEnd type="none" w="med" len="med"/>
            </a:ln>
          </p:spPr>
          <p:txBody>
            <a:bodyPr/>
            <a:lstStyle/>
            <a:p>
              <a:endParaRPr lang="en-US"/>
            </a:p>
          </p:txBody>
        </p:sp>
        <p:sp>
          <p:nvSpPr>
            <p:cNvPr id="12787" name="Freeform 497"/>
            <p:cNvSpPr>
              <a:spLocks/>
            </p:cNvSpPr>
            <p:nvPr/>
          </p:nvSpPr>
          <p:spPr bwMode="auto">
            <a:xfrm>
              <a:off x="1170" y="2684"/>
              <a:ext cx="116" cy="152"/>
            </a:xfrm>
            <a:custGeom>
              <a:avLst/>
              <a:gdLst>
                <a:gd name="T0" fmla="*/ 28 w 116"/>
                <a:gd name="T1" fmla="*/ 0 h 152"/>
                <a:gd name="T2" fmla="*/ 0 w 116"/>
                <a:gd name="T3" fmla="*/ 0 h 152"/>
                <a:gd name="T4" fmla="*/ 0 w 116"/>
                <a:gd name="T5" fmla="*/ 151 h 152"/>
                <a:gd name="T6" fmla="*/ 115 w 116"/>
                <a:gd name="T7" fmla="*/ 151 h 152"/>
                <a:gd name="T8" fmla="*/ 0 60000 65536"/>
                <a:gd name="T9" fmla="*/ 0 60000 65536"/>
                <a:gd name="T10" fmla="*/ 0 60000 65536"/>
                <a:gd name="T11" fmla="*/ 0 60000 65536"/>
                <a:gd name="T12" fmla="*/ 0 w 116"/>
                <a:gd name="T13" fmla="*/ 0 h 152"/>
                <a:gd name="T14" fmla="*/ 116 w 116"/>
                <a:gd name="T15" fmla="*/ 152 h 152"/>
              </a:gdLst>
              <a:ahLst/>
              <a:cxnLst>
                <a:cxn ang="T8">
                  <a:pos x="T0" y="T1"/>
                </a:cxn>
                <a:cxn ang="T9">
                  <a:pos x="T2" y="T3"/>
                </a:cxn>
                <a:cxn ang="T10">
                  <a:pos x="T4" y="T5"/>
                </a:cxn>
                <a:cxn ang="T11">
                  <a:pos x="T6" y="T7"/>
                </a:cxn>
              </a:cxnLst>
              <a:rect l="T12" t="T13" r="T14" b="T15"/>
              <a:pathLst>
                <a:path w="116" h="152">
                  <a:moveTo>
                    <a:pt x="28" y="0"/>
                  </a:moveTo>
                  <a:lnTo>
                    <a:pt x="0" y="0"/>
                  </a:lnTo>
                  <a:lnTo>
                    <a:pt x="0" y="151"/>
                  </a:lnTo>
                  <a:lnTo>
                    <a:pt x="115" y="151"/>
                  </a:lnTo>
                </a:path>
              </a:pathLst>
            </a:custGeom>
            <a:noFill/>
            <a:ln w="12700" cap="rnd" cmpd="sng">
              <a:solidFill>
                <a:srgbClr val="000000"/>
              </a:solidFill>
              <a:prstDash val="solid"/>
              <a:round/>
              <a:headEnd type="none" w="med" len="med"/>
              <a:tailEnd type="none" w="med" len="med"/>
            </a:ln>
          </p:spPr>
          <p:txBody>
            <a:bodyPr/>
            <a:lstStyle/>
            <a:p>
              <a:endParaRPr lang="en-US"/>
            </a:p>
          </p:txBody>
        </p:sp>
        <p:sp>
          <p:nvSpPr>
            <p:cNvPr id="12788" name="Freeform 498"/>
            <p:cNvSpPr>
              <a:spLocks/>
            </p:cNvSpPr>
            <p:nvPr/>
          </p:nvSpPr>
          <p:spPr bwMode="auto">
            <a:xfrm>
              <a:off x="1393" y="2684"/>
              <a:ext cx="14" cy="47"/>
            </a:xfrm>
            <a:custGeom>
              <a:avLst/>
              <a:gdLst>
                <a:gd name="T0" fmla="*/ 0 w 14"/>
                <a:gd name="T1" fmla="*/ 0 h 47"/>
                <a:gd name="T2" fmla="*/ 13 w 14"/>
                <a:gd name="T3" fmla="*/ 0 h 47"/>
                <a:gd name="T4" fmla="*/ 13 w 14"/>
                <a:gd name="T5" fmla="*/ 46 h 47"/>
                <a:gd name="T6" fmla="*/ 0 60000 65536"/>
                <a:gd name="T7" fmla="*/ 0 60000 65536"/>
                <a:gd name="T8" fmla="*/ 0 60000 65536"/>
                <a:gd name="T9" fmla="*/ 0 w 14"/>
                <a:gd name="T10" fmla="*/ 0 h 47"/>
                <a:gd name="T11" fmla="*/ 14 w 14"/>
                <a:gd name="T12" fmla="*/ 47 h 47"/>
              </a:gdLst>
              <a:ahLst/>
              <a:cxnLst>
                <a:cxn ang="T6">
                  <a:pos x="T0" y="T1"/>
                </a:cxn>
                <a:cxn ang="T7">
                  <a:pos x="T2" y="T3"/>
                </a:cxn>
                <a:cxn ang="T8">
                  <a:pos x="T4" y="T5"/>
                </a:cxn>
              </a:cxnLst>
              <a:rect l="T9" t="T10" r="T11" b="T12"/>
              <a:pathLst>
                <a:path w="14" h="47">
                  <a:moveTo>
                    <a:pt x="0" y="0"/>
                  </a:moveTo>
                  <a:lnTo>
                    <a:pt x="13" y="0"/>
                  </a:lnTo>
                  <a:lnTo>
                    <a:pt x="13" y="46"/>
                  </a:lnTo>
                </a:path>
              </a:pathLst>
            </a:custGeom>
            <a:noFill/>
            <a:ln w="12700" cap="rnd" cmpd="sng">
              <a:solidFill>
                <a:srgbClr val="000000"/>
              </a:solidFill>
              <a:prstDash val="solid"/>
              <a:round/>
              <a:headEnd type="none" w="med" len="med"/>
              <a:tailEnd type="none" w="med" len="med"/>
            </a:ln>
          </p:spPr>
          <p:txBody>
            <a:bodyPr/>
            <a:lstStyle/>
            <a:p>
              <a:endParaRPr lang="en-US"/>
            </a:p>
          </p:txBody>
        </p:sp>
        <p:sp>
          <p:nvSpPr>
            <p:cNvPr id="12789" name="Line 499"/>
            <p:cNvSpPr>
              <a:spLocks noChangeShapeType="1"/>
            </p:cNvSpPr>
            <p:nvPr/>
          </p:nvSpPr>
          <p:spPr bwMode="auto">
            <a:xfrm>
              <a:off x="1260" y="2696"/>
              <a:ext cx="102" cy="0"/>
            </a:xfrm>
            <a:prstGeom prst="line">
              <a:avLst/>
            </a:prstGeom>
            <a:noFill/>
            <a:ln w="12700">
              <a:solidFill>
                <a:srgbClr val="000000"/>
              </a:solidFill>
              <a:round/>
              <a:headEnd/>
              <a:tailEnd/>
            </a:ln>
          </p:spPr>
          <p:txBody>
            <a:bodyPr wrap="none" anchor="ctr"/>
            <a:lstStyle/>
            <a:p>
              <a:endParaRPr lang="en-US"/>
            </a:p>
          </p:txBody>
        </p:sp>
        <p:sp>
          <p:nvSpPr>
            <p:cNvPr id="12790" name="Freeform 500"/>
            <p:cNvSpPr>
              <a:spLocks/>
            </p:cNvSpPr>
            <p:nvPr/>
          </p:nvSpPr>
          <p:spPr bwMode="auto">
            <a:xfrm>
              <a:off x="934" y="2453"/>
              <a:ext cx="363" cy="198"/>
            </a:xfrm>
            <a:custGeom>
              <a:avLst/>
              <a:gdLst>
                <a:gd name="T0" fmla="*/ 0 w 363"/>
                <a:gd name="T1" fmla="*/ 0 h 198"/>
                <a:gd name="T2" fmla="*/ 362 w 363"/>
                <a:gd name="T3" fmla="*/ 0 h 198"/>
                <a:gd name="T4" fmla="*/ 362 w 363"/>
                <a:gd name="T5" fmla="*/ 197 h 198"/>
                <a:gd name="T6" fmla="*/ 0 60000 65536"/>
                <a:gd name="T7" fmla="*/ 0 60000 65536"/>
                <a:gd name="T8" fmla="*/ 0 60000 65536"/>
                <a:gd name="T9" fmla="*/ 0 w 363"/>
                <a:gd name="T10" fmla="*/ 0 h 198"/>
                <a:gd name="T11" fmla="*/ 363 w 363"/>
                <a:gd name="T12" fmla="*/ 198 h 198"/>
              </a:gdLst>
              <a:ahLst/>
              <a:cxnLst>
                <a:cxn ang="T6">
                  <a:pos x="T0" y="T1"/>
                </a:cxn>
                <a:cxn ang="T7">
                  <a:pos x="T2" y="T3"/>
                </a:cxn>
                <a:cxn ang="T8">
                  <a:pos x="T4" y="T5"/>
                </a:cxn>
              </a:cxnLst>
              <a:rect l="T9" t="T10" r="T11" b="T12"/>
              <a:pathLst>
                <a:path w="363" h="198">
                  <a:moveTo>
                    <a:pt x="0" y="0"/>
                  </a:moveTo>
                  <a:lnTo>
                    <a:pt x="362" y="0"/>
                  </a:lnTo>
                  <a:lnTo>
                    <a:pt x="362" y="197"/>
                  </a:lnTo>
                </a:path>
              </a:pathLst>
            </a:custGeom>
            <a:noFill/>
            <a:ln w="12700" cap="rnd" cmpd="sng">
              <a:solidFill>
                <a:srgbClr val="000000"/>
              </a:solidFill>
              <a:prstDash val="solid"/>
              <a:round/>
              <a:headEnd type="none" w="med" len="med"/>
              <a:tailEnd type="none" w="med" len="med"/>
            </a:ln>
          </p:spPr>
          <p:txBody>
            <a:bodyPr/>
            <a:lstStyle/>
            <a:p>
              <a:endParaRPr lang="en-US"/>
            </a:p>
          </p:txBody>
        </p:sp>
        <p:sp>
          <p:nvSpPr>
            <p:cNvPr id="12791" name="Freeform 501"/>
            <p:cNvSpPr>
              <a:spLocks/>
            </p:cNvSpPr>
            <p:nvPr/>
          </p:nvSpPr>
          <p:spPr bwMode="auto">
            <a:xfrm>
              <a:off x="934" y="2476"/>
              <a:ext cx="337" cy="169"/>
            </a:xfrm>
            <a:custGeom>
              <a:avLst/>
              <a:gdLst>
                <a:gd name="T0" fmla="*/ 0 w 337"/>
                <a:gd name="T1" fmla="*/ 0 h 169"/>
                <a:gd name="T2" fmla="*/ 336 w 337"/>
                <a:gd name="T3" fmla="*/ 0 h 169"/>
                <a:gd name="T4" fmla="*/ 336 w 337"/>
                <a:gd name="T5" fmla="*/ 168 h 169"/>
                <a:gd name="T6" fmla="*/ 0 60000 65536"/>
                <a:gd name="T7" fmla="*/ 0 60000 65536"/>
                <a:gd name="T8" fmla="*/ 0 60000 65536"/>
                <a:gd name="T9" fmla="*/ 0 w 337"/>
                <a:gd name="T10" fmla="*/ 0 h 169"/>
                <a:gd name="T11" fmla="*/ 337 w 337"/>
                <a:gd name="T12" fmla="*/ 169 h 169"/>
              </a:gdLst>
              <a:ahLst/>
              <a:cxnLst>
                <a:cxn ang="T6">
                  <a:pos x="T0" y="T1"/>
                </a:cxn>
                <a:cxn ang="T7">
                  <a:pos x="T2" y="T3"/>
                </a:cxn>
                <a:cxn ang="T8">
                  <a:pos x="T4" y="T5"/>
                </a:cxn>
              </a:cxnLst>
              <a:rect l="T9" t="T10" r="T11" b="T12"/>
              <a:pathLst>
                <a:path w="337" h="169">
                  <a:moveTo>
                    <a:pt x="0" y="0"/>
                  </a:moveTo>
                  <a:lnTo>
                    <a:pt x="336" y="0"/>
                  </a:lnTo>
                  <a:lnTo>
                    <a:pt x="336" y="168"/>
                  </a:lnTo>
                </a:path>
              </a:pathLst>
            </a:custGeom>
            <a:noFill/>
            <a:ln w="12700" cap="rnd" cmpd="sng">
              <a:solidFill>
                <a:srgbClr val="000000"/>
              </a:solidFill>
              <a:prstDash val="solid"/>
              <a:round/>
              <a:headEnd type="none" w="med" len="med"/>
              <a:tailEnd type="none" w="med" len="med"/>
            </a:ln>
          </p:spPr>
          <p:txBody>
            <a:bodyPr/>
            <a:lstStyle/>
            <a:p>
              <a:endParaRPr lang="en-US"/>
            </a:p>
          </p:txBody>
        </p:sp>
        <p:sp>
          <p:nvSpPr>
            <p:cNvPr id="12792" name="Freeform 502"/>
            <p:cNvSpPr>
              <a:spLocks/>
            </p:cNvSpPr>
            <p:nvPr/>
          </p:nvSpPr>
          <p:spPr bwMode="auto">
            <a:xfrm>
              <a:off x="1821" y="2080"/>
              <a:ext cx="94" cy="32"/>
            </a:xfrm>
            <a:custGeom>
              <a:avLst/>
              <a:gdLst>
                <a:gd name="T0" fmla="*/ 0 w 94"/>
                <a:gd name="T1" fmla="*/ 0 h 32"/>
                <a:gd name="T2" fmla="*/ 93 w 94"/>
                <a:gd name="T3" fmla="*/ 0 h 32"/>
                <a:gd name="T4" fmla="*/ 93 w 94"/>
                <a:gd name="T5" fmla="*/ 31 h 32"/>
                <a:gd name="T6" fmla="*/ 0 w 94"/>
                <a:gd name="T7" fmla="*/ 31 h 32"/>
                <a:gd name="T8" fmla="*/ 0 w 94"/>
                <a:gd name="T9" fmla="*/ 0 h 32"/>
                <a:gd name="T10" fmla="*/ 0 60000 65536"/>
                <a:gd name="T11" fmla="*/ 0 60000 65536"/>
                <a:gd name="T12" fmla="*/ 0 60000 65536"/>
                <a:gd name="T13" fmla="*/ 0 60000 65536"/>
                <a:gd name="T14" fmla="*/ 0 60000 65536"/>
                <a:gd name="T15" fmla="*/ 0 w 94"/>
                <a:gd name="T16" fmla="*/ 0 h 32"/>
                <a:gd name="T17" fmla="*/ 94 w 94"/>
                <a:gd name="T18" fmla="*/ 32 h 32"/>
              </a:gdLst>
              <a:ahLst/>
              <a:cxnLst>
                <a:cxn ang="T10">
                  <a:pos x="T0" y="T1"/>
                </a:cxn>
                <a:cxn ang="T11">
                  <a:pos x="T2" y="T3"/>
                </a:cxn>
                <a:cxn ang="T12">
                  <a:pos x="T4" y="T5"/>
                </a:cxn>
                <a:cxn ang="T13">
                  <a:pos x="T6" y="T7"/>
                </a:cxn>
                <a:cxn ang="T14">
                  <a:pos x="T8" y="T9"/>
                </a:cxn>
              </a:cxnLst>
              <a:rect l="T15" t="T16" r="T17" b="T18"/>
              <a:pathLst>
                <a:path w="94" h="32">
                  <a:moveTo>
                    <a:pt x="0" y="0"/>
                  </a:moveTo>
                  <a:lnTo>
                    <a:pt x="93" y="0"/>
                  </a:lnTo>
                  <a:lnTo>
                    <a:pt x="93" y="31"/>
                  </a:lnTo>
                  <a:lnTo>
                    <a:pt x="0" y="31"/>
                  </a:lnTo>
                  <a:lnTo>
                    <a:pt x="0" y="0"/>
                  </a:lnTo>
                </a:path>
              </a:pathLst>
            </a:custGeom>
            <a:noFill/>
            <a:ln w="12700" cap="rnd" cmpd="sng">
              <a:solidFill>
                <a:srgbClr val="000000"/>
              </a:solidFill>
              <a:prstDash val="solid"/>
              <a:round/>
              <a:headEnd type="none" w="med" len="med"/>
              <a:tailEnd type="none" w="med" len="med"/>
            </a:ln>
          </p:spPr>
          <p:txBody>
            <a:bodyPr/>
            <a:lstStyle/>
            <a:p>
              <a:endParaRPr lang="en-US"/>
            </a:p>
          </p:txBody>
        </p:sp>
        <p:sp>
          <p:nvSpPr>
            <p:cNvPr id="12793" name="Freeform 503"/>
            <p:cNvSpPr>
              <a:spLocks/>
            </p:cNvSpPr>
            <p:nvPr/>
          </p:nvSpPr>
          <p:spPr bwMode="auto">
            <a:xfrm>
              <a:off x="1966" y="2080"/>
              <a:ext cx="96" cy="32"/>
            </a:xfrm>
            <a:custGeom>
              <a:avLst/>
              <a:gdLst>
                <a:gd name="T0" fmla="*/ 0 w 96"/>
                <a:gd name="T1" fmla="*/ 0 h 32"/>
                <a:gd name="T2" fmla="*/ 95 w 96"/>
                <a:gd name="T3" fmla="*/ 0 h 32"/>
                <a:gd name="T4" fmla="*/ 95 w 96"/>
                <a:gd name="T5" fmla="*/ 31 h 32"/>
                <a:gd name="T6" fmla="*/ 0 w 96"/>
                <a:gd name="T7" fmla="*/ 31 h 32"/>
                <a:gd name="T8" fmla="*/ 0 w 96"/>
                <a:gd name="T9" fmla="*/ 0 h 32"/>
                <a:gd name="T10" fmla="*/ 0 60000 65536"/>
                <a:gd name="T11" fmla="*/ 0 60000 65536"/>
                <a:gd name="T12" fmla="*/ 0 60000 65536"/>
                <a:gd name="T13" fmla="*/ 0 60000 65536"/>
                <a:gd name="T14" fmla="*/ 0 60000 65536"/>
                <a:gd name="T15" fmla="*/ 0 w 96"/>
                <a:gd name="T16" fmla="*/ 0 h 32"/>
                <a:gd name="T17" fmla="*/ 96 w 96"/>
                <a:gd name="T18" fmla="*/ 32 h 32"/>
              </a:gdLst>
              <a:ahLst/>
              <a:cxnLst>
                <a:cxn ang="T10">
                  <a:pos x="T0" y="T1"/>
                </a:cxn>
                <a:cxn ang="T11">
                  <a:pos x="T2" y="T3"/>
                </a:cxn>
                <a:cxn ang="T12">
                  <a:pos x="T4" y="T5"/>
                </a:cxn>
                <a:cxn ang="T13">
                  <a:pos x="T6" y="T7"/>
                </a:cxn>
                <a:cxn ang="T14">
                  <a:pos x="T8" y="T9"/>
                </a:cxn>
              </a:cxnLst>
              <a:rect l="T15" t="T16" r="T17" b="T18"/>
              <a:pathLst>
                <a:path w="96" h="32">
                  <a:moveTo>
                    <a:pt x="0" y="0"/>
                  </a:moveTo>
                  <a:lnTo>
                    <a:pt x="95" y="0"/>
                  </a:lnTo>
                  <a:lnTo>
                    <a:pt x="95" y="31"/>
                  </a:lnTo>
                  <a:lnTo>
                    <a:pt x="0" y="31"/>
                  </a:lnTo>
                  <a:lnTo>
                    <a:pt x="0" y="0"/>
                  </a:lnTo>
                </a:path>
              </a:pathLst>
            </a:custGeom>
            <a:noFill/>
            <a:ln w="12700" cap="rnd" cmpd="sng">
              <a:solidFill>
                <a:srgbClr val="000000"/>
              </a:solidFill>
              <a:prstDash val="solid"/>
              <a:round/>
              <a:headEnd type="none" w="med" len="med"/>
              <a:tailEnd type="none" w="med" len="med"/>
            </a:ln>
          </p:spPr>
          <p:txBody>
            <a:bodyPr/>
            <a:lstStyle/>
            <a:p>
              <a:endParaRPr lang="en-US"/>
            </a:p>
          </p:txBody>
        </p:sp>
        <p:sp>
          <p:nvSpPr>
            <p:cNvPr id="12794" name="Freeform 504"/>
            <p:cNvSpPr>
              <a:spLocks/>
            </p:cNvSpPr>
            <p:nvPr/>
          </p:nvSpPr>
          <p:spPr bwMode="auto">
            <a:xfrm>
              <a:off x="3245" y="2022"/>
              <a:ext cx="62" cy="53"/>
            </a:xfrm>
            <a:custGeom>
              <a:avLst/>
              <a:gdLst>
                <a:gd name="T0" fmla="*/ 33 w 62"/>
                <a:gd name="T1" fmla="*/ 0 h 53"/>
                <a:gd name="T2" fmla="*/ 0 w 62"/>
                <a:gd name="T3" fmla="*/ 52 h 53"/>
                <a:gd name="T4" fmla="*/ 61 w 62"/>
                <a:gd name="T5" fmla="*/ 52 h 53"/>
                <a:gd name="T6" fmla="*/ 33 w 62"/>
                <a:gd name="T7" fmla="*/ 0 h 53"/>
                <a:gd name="T8" fmla="*/ 0 60000 65536"/>
                <a:gd name="T9" fmla="*/ 0 60000 65536"/>
                <a:gd name="T10" fmla="*/ 0 60000 65536"/>
                <a:gd name="T11" fmla="*/ 0 60000 65536"/>
                <a:gd name="T12" fmla="*/ 0 w 62"/>
                <a:gd name="T13" fmla="*/ 0 h 53"/>
                <a:gd name="T14" fmla="*/ 62 w 62"/>
                <a:gd name="T15" fmla="*/ 53 h 53"/>
              </a:gdLst>
              <a:ahLst/>
              <a:cxnLst>
                <a:cxn ang="T8">
                  <a:pos x="T0" y="T1"/>
                </a:cxn>
                <a:cxn ang="T9">
                  <a:pos x="T2" y="T3"/>
                </a:cxn>
                <a:cxn ang="T10">
                  <a:pos x="T4" y="T5"/>
                </a:cxn>
                <a:cxn ang="T11">
                  <a:pos x="T6" y="T7"/>
                </a:cxn>
              </a:cxnLst>
              <a:rect l="T12" t="T13" r="T14" b="T15"/>
              <a:pathLst>
                <a:path w="62" h="53">
                  <a:moveTo>
                    <a:pt x="33" y="0"/>
                  </a:moveTo>
                  <a:lnTo>
                    <a:pt x="0" y="52"/>
                  </a:lnTo>
                  <a:lnTo>
                    <a:pt x="61" y="52"/>
                  </a:lnTo>
                  <a:lnTo>
                    <a:pt x="33" y="0"/>
                  </a:lnTo>
                </a:path>
              </a:pathLst>
            </a:custGeom>
            <a:noFill/>
            <a:ln w="12700" cap="rnd" cmpd="sng">
              <a:solidFill>
                <a:srgbClr val="000000"/>
              </a:solidFill>
              <a:prstDash val="solid"/>
              <a:round/>
              <a:headEnd type="none" w="med" len="med"/>
              <a:tailEnd type="none" w="med" len="med"/>
            </a:ln>
          </p:spPr>
          <p:txBody>
            <a:bodyPr/>
            <a:lstStyle/>
            <a:p>
              <a:endParaRPr lang="en-US"/>
            </a:p>
          </p:txBody>
        </p:sp>
        <p:sp>
          <p:nvSpPr>
            <p:cNvPr id="12795" name="Freeform 505"/>
            <p:cNvSpPr>
              <a:spLocks/>
            </p:cNvSpPr>
            <p:nvPr/>
          </p:nvSpPr>
          <p:spPr bwMode="auto">
            <a:xfrm>
              <a:off x="3278" y="1991"/>
              <a:ext cx="47" cy="64"/>
            </a:xfrm>
            <a:custGeom>
              <a:avLst/>
              <a:gdLst>
                <a:gd name="T0" fmla="*/ 0 w 47"/>
                <a:gd name="T1" fmla="*/ 31 h 64"/>
                <a:gd name="T2" fmla="*/ 46 w 47"/>
                <a:gd name="T3" fmla="*/ 0 h 64"/>
                <a:gd name="T4" fmla="*/ 46 w 47"/>
                <a:gd name="T5" fmla="*/ 63 h 64"/>
                <a:gd name="T6" fmla="*/ 0 w 47"/>
                <a:gd name="T7" fmla="*/ 31 h 64"/>
                <a:gd name="T8" fmla="*/ 0 60000 65536"/>
                <a:gd name="T9" fmla="*/ 0 60000 65536"/>
                <a:gd name="T10" fmla="*/ 0 60000 65536"/>
                <a:gd name="T11" fmla="*/ 0 60000 65536"/>
                <a:gd name="T12" fmla="*/ 0 w 47"/>
                <a:gd name="T13" fmla="*/ 0 h 64"/>
                <a:gd name="T14" fmla="*/ 47 w 47"/>
                <a:gd name="T15" fmla="*/ 64 h 64"/>
              </a:gdLst>
              <a:ahLst/>
              <a:cxnLst>
                <a:cxn ang="T8">
                  <a:pos x="T0" y="T1"/>
                </a:cxn>
                <a:cxn ang="T9">
                  <a:pos x="T2" y="T3"/>
                </a:cxn>
                <a:cxn ang="T10">
                  <a:pos x="T4" y="T5"/>
                </a:cxn>
                <a:cxn ang="T11">
                  <a:pos x="T6" y="T7"/>
                </a:cxn>
              </a:cxnLst>
              <a:rect l="T12" t="T13" r="T14" b="T15"/>
              <a:pathLst>
                <a:path w="47" h="64">
                  <a:moveTo>
                    <a:pt x="0" y="31"/>
                  </a:moveTo>
                  <a:lnTo>
                    <a:pt x="46" y="0"/>
                  </a:lnTo>
                  <a:lnTo>
                    <a:pt x="46" y="63"/>
                  </a:lnTo>
                  <a:lnTo>
                    <a:pt x="0" y="31"/>
                  </a:lnTo>
                </a:path>
              </a:pathLst>
            </a:custGeom>
            <a:noFill/>
            <a:ln w="12700" cap="rnd" cmpd="sng">
              <a:solidFill>
                <a:srgbClr val="000000"/>
              </a:solidFill>
              <a:prstDash val="solid"/>
              <a:round/>
              <a:headEnd type="none" w="med" len="med"/>
              <a:tailEnd type="none" w="med" len="med"/>
            </a:ln>
          </p:spPr>
          <p:txBody>
            <a:bodyPr/>
            <a:lstStyle/>
            <a:p>
              <a:endParaRPr lang="en-US"/>
            </a:p>
          </p:txBody>
        </p:sp>
        <p:sp>
          <p:nvSpPr>
            <p:cNvPr id="12796" name="Freeform 506"/>
            <p:cNvSpPr>
              <a:spLocks/>
            </p:cNvSpPr>
            <p:nvPr/>
          </p:nvSpPr>
          <p:spPr bwMode="auto">
            <a:xfrm>
              <a:off x="3376" y="2022"/>
              <a:ext cx="66" cy="53"/>
            </a:xfrm>
            <a:custGeom>
              <a:avLst/>
              <a:gdLst>
                <a:gd name="T0" fmla="*/ 34 w 66"/>
                <a:gd name="T1" fmla="*/ 0 h 53"/>
                <a:gd name="T2" fmla="*/ 0 w 66"/>
                <a:gd name="T3" fmla="*/ 52 h 53"/>
                <a:gd name="T4" fmla="*/ 65 w 66"/>
                <a:gd name="T5" fmla="*/ 52 h 53"/>
                <a:gd name="T6" fmla="*/ 34 w 66"/>
                <a:gd name="T7" fmla="*/ 0 h 53"/>
                <a:gd name="T8" fmla="*/ 0 60000 65536"/>
                <a:gd name="T9" fmla="*/ 0 60000 65536"/>
                <a:gd name="T10" fmla="*/ 0 60000 65536"/>
                <a:gd name="T11" fmla="*/ 0 60000 65536"/>
                <a:gd name="T12" fmla="*/ 0 w 66"/>
                <a:gd name="T13" fmla="*/ 0 h 53"/>
                <a:gd name="T14" fmla="*/ 66 w 66"/>
                <a:gd name="T15" fmla="*/ 53 h 53"/>
              </a:gdLst>
              <a:ahLst/>
              <a:cxnLst>
                <a:cxn ang="T8">
                  <a:pos x="T0" y="T1"/>
                </a:cxn>
                <a:cxn ang="T9">
                  <a:pos x="T2" y="T3"/>
                </a:cxn>
                <a:cxn ang="T10">
                  <a:pos x="T4" y="T5"/>
                </a:cxn>
                <a:cxn ang="T11">
                  <a:pos x="T6" y="T7"/>
                </a:cxn>
              </a:cxnLst>
              <a:rect l="T12" t="T13" r="T14" b="T15"/>
              <a:pathLst>
                <a:path w="66" h="53">
                  <a:moveTo>
                    <a:pt x="34" y="0"/>
                  </a:moveTo>
                  <a:lnTo>
                    <a:pt x="0" y="52"/>
                  </a:lnTo>
                  <a:lnTo>
                    <a:pt x="65" y="52"/>
                  </a:lnTo>
                  <a:lnTo>
                    <a:pt x="34" y="0"/>
                  </a:lnTo>
                </a:path>
              </a:pathLst>
            </a:custGeom>
            <a:noFill/>
            <a:ln w="12700" cap="rnd" cmpd="sng">
              <a:solidFill>
                <a:srgbClr val="000000"/>
              </a:solidFill>
              <a:prstDash val="solid"/>
              <a:round/>
              <a:headEnd type="none" w="med" len="med"/>
              <a:tailEnd type="none" w="med" len="med"/>
            </a:ln>
          </p:spPr>
          <p:txBody>
            <a:bodyPr/>
            <a:lstStyle/>
            <a:p>
              <a:endParaRPr lang="en-US"/>
            </a:p>
          </p:txBody>
        </p:sp>
        <p:sp>
          <p:nvSpPr>
            <p:cNvPr id="12797" name="Freeform 507"/>
            <p:cNvSpPr>
              <a:spLocks/>
            </p:cNvSpPr>
            <p:nvPr/>
          </p:nvSpPr>
          <p:spPr bwMode="auto">
            <a:xfrm>
              <a:off x="3376" y="1971"/>
              <a:ext cx="66" cy="52"/>
            </a:xfrm>
            <a:custGeom>
              <a:avLst/>
              <a:gdLst>
                <a:gd name="T0" fmla="*/ 34 w 66"/>
                <a:gd name="T1" fmla="*/ 51 h 52"/>
                <a:gd name="T2" fmla="*/ 0 w 66"/>
                <a:gd name="T3" fmla="*/ 0 h 52"/>
                <a:gd name="T4" fmla="*/ 65 w 66"/>
                <a:gd name="T5" fmla="*/ 0 h 52"/>
                <a:gd name="T6" fmla="*/ 34 w 66"/>
                <a:gd name="T7" fmla="*/ 51 h 52"/>
                <a:gd name="T8" fmla="*/ 0 60000 65536"/>
                <a:gd name="T9" fmla="*/ 0 60000 65536"/>
                <a:gd name="T10" fmla="*/ 0 60000 65536"/>
                <a:gd name="T11" fmla="*/ 0 60000 65536"/>
                <a:gd name="T12" fmla="*/ 0 w 66"/>
                <a:gd name="T13" fmla="*/ 0 h 52"/>
                <a:gd name="T14" fmla="*/ 66 w 66"/>
                <a:gd name="T15" fmla="*/ 52 h 52"/>
              </a:gdLst>
              <a:ahLst/>
              <a:cxnLst>
                <a:cxn ang="T8">
                  <a:pos x="T0" y="T1"/>
                </a:cxn>
                <a:cxn ang="T9">
                  <a:pos x="T2" y="T3"/>
                </a:cxn>
                <a:cxn ang="T10">
                  <a:pos x="T4" y="T5"/>
                </a:cxn>
                <a:cxn ang="T11">
                  <a:pos x="T6" y="T7"/>
                </a:cxn>
              </a:cxnLst>
              <a:rect l="T12" t="T13" r="T14" b="T15"/>
              <a:pathLst>
                <a:path w="66" h="52">
                  <a:moveTo>
                    <a:pt x="34" y="51"/>
                  </a:moveTo>
                  <a:lnTo>
                    <a:pt x="0" y="0"/>
                  </a:lnTo>
                  <a:lnTo>
                    <a:pt x="65" y="0"/>
                  </a:lnTo>
                  <a:lnTo>
                    <a:pt x="34" y="51"/>
                  </a:lnTo>
                </a:path>
              </a:pathLst>
            </a:custGeom>
            <a:noFill/>
            <a:ln w="12700" cap="rnd" cmpd="sng">
              <a:solidFill>
                <a:srgbClr val="000000"/>
              </a:solidFill>
              <a:prstDash val="solid"/>
              <a:round/>
              <a:headEnd type="none" w="med" len="med"/>
              <a:tailEnd type="none" w="med" len="med"/>
            </a:ln>
          </p:spPr>
          <p:txBody>
            <a:bodyPr/>
            <a:lstStyle/>
            <a:p>
              <a:endParaRPr lang="en-US"/>
            </a:p>
          </p:txBody>
        </p:sp>
        <p:sp>
          <p:nvSpPr>
            <p:cNvPr id="12798" name="Freeform 508"/>
            <p:cNvSpPr>
              <a:spLocks/>
            </p:cNvSpPr>
            <p:nvPr/>
          </p:nvSpPr>
          <p:spPr bwMode="auto">
            <a:xfrm>
              <a:off x="3458" y="1985"/>
              <a:ext cx="41" cy="67"/>
            </a:xfrm>
            <a:custGeom>
              <a:avLst/>
              <a:gdLst>
                <a:gd name="T0" fmla="*/ 0 w 41"/>
                <a:gd name="T1" fmla="*/ 0 h 67"/>
                <a:gd name="T2" fmla="*/ 40 w 41"/>
                <a:gd name="T3" fmla="*/ 0 h 67"/>
                <a:gd name="T4" fmla="*/ 40 w 41"/>
                <a:gd name="T5" fmla="*/ 66 h 67"/>
                <a:gd name="T6" fmla="*/ 0 w 41"/>
                <a:gd name="T7" fmla="*/ 66 h 67"/>
                <a:gd name="T8" fmla="*/ 0 w 41"/>
                <a:gd name="T9" fmla="*/ 0 h 67"/>
                <a:gd name="T10" fmla="*/ 0 60000 65536"/>
                <a:gd name="T11" fmla="*/ 0 60000 65536"/>
                <a:gd name="T12" fmla="*/ 0 60000 65536"/>
                <a:gd name="T13" fmla="*/ 0 60000 65536"/>
                <a:gd name="T14" fmla="*/ 0 60000 65536"/>
                <a:gd name="T15" fmla="*/ 0 w 41"/>
                <a:gd name="T16" fmla="*/ 0 h 67"/>
                <a:gd name="T17" fmla="*/ 41 w 41"/>
                <a:gd name="T18" fmla="*/ 67 h 67"/>
              </a:gdLst>
              <a:ahLst/>
              <a:cxnLst>
                <a:cxn ang="T10">
                  <a:pos x="T0" y="T1"/>
                </a:cxn>
                <a:cxn ang="T11">
                  <a:pos x="T2" y="T3"/>
                </a:cxn>
                <a:cxn ang="T12">
                  <a:pos x="T4" y="T5"/>
                </a:cxn>
                <a:cxn ang="T13">
                  <a:pos x="T6" y="T7"/>
                </a:cxn>
                <a:cxn ang="T14">
                  <a:pos x="T8" y="T9"/>
                </a:cxn>
              </a:cxnLst>
              <a:rect l="T15" t="T16" r="T17" b="T18"/>
              <a:pathLst>
                <a:path w="41" h="67">
                  <a:moveTo>
                    <a:pt x="0" y="0"/>
                  </a:moveTo>
                  <a:lnTo>
                    <a:pt x="40" y="0"/>
                  </a:lnTo>
                  <a:lnTo>
                    <a:pt x="40" y="66"/>
                  </a:lnTo>
                  <a:lnTo>
                    <a:pt x="0" y="66"/>
                  </a:lnTo>
                  <a:lnTo>
                    <a:pt x="0" y="0"/>
                  </a:lnTo>
                </a:path>
              </a:pathLst>
            </a:custGeom>
            <a:noFill/>
            <a:ln w="12700" cap="rnd" cmpd="sng">
              <a:solidFill>
                <a:srgbClr val="000000"/>
              </a:solidFill>
              <a:prstDash val="solid"/>
              <a:round/>
              <a:headEnd type="none" w="med" len="med"/>
              <a:tailEnd type="none" w="med" len="med"/>
            </a:ln>
          </p:spPr>
          <p:txBody>
            <a:bodyPr/>
            <a:lstStyle/>
            <a:p>
              <a:endParaRPr lang="en-US"/>
            </a:p>
          </p:txBody>
        </p:sp>
        <p:sp>
          <p:nvSpPr>
            <p:cNvPr id="12799" name="Freeform 509"/>
            <p:cNvSpPr>
              <a:spLocks/>
            </p:cNvSpPr>
            <p:nvPr/>
          </p:nvSpPr>
          <p:spPr bwMode="auto">
            <a:xfrm>
              <a:off x="3286" y="3044"/>
              <a:ext cx="53" cy="75"/>
            </a:xfrm>
            <a:custGeom>
              <a:avLst/>
              <a:gdLst>
                <a:gd name="T0" fmla="*/ 52 w 53"/>
                <a:gd name="T1" fmla="*/ 37 h 75"/>
                <a:gd name="T2" fmla="*/ 0 w 53"/>
                <a:gd name="T3" fmla="*/ 0 h 75"/>
                <a:gd name="T4" fmla="*/ 0 w 53"/>
                <a:gd name="T5" fmla="*/ 74 h 75"/>
                <a:gd name="T6" fmla="*/ 52 w 53"/>
                <a:gd name="T7" fmla="*/ 37 h 75"/>
                <a:gd name="T8" fmla="*/ 0 60000 65536"/>
                <a:gd name="T9" fmla="*/ 0 60000 65536"/>
                <a:gd name="T10" fmla="*/ 0 60000 65536"/>
                <a:gd name="T11" fmla="*/ 0 60000 65536"/>
                <a:gd name="T12" fmla="*/ 0 w 53"/>
                <a:gd name="T13" fmla="*/ 0 h 75"/>
                <a:gd name="T14" fmla="*/ 53 w 53"/>
                <a:gd name="T15" fmla="*/ 75 h 75"/>
              </a:gdLst>
              <a:ahLst/>
              <a:cxnLst>
                <a:cxn ang="T8">
                  <a:pos x="T0" y="T1"/>
                </a:cxn>
                <a:cxn ang="T9">
                  <a:pos x="T2" y="T3"/>
                </a:cxn>
                <a:cxn ang="T10">
                  <a:pos x="T4" y="T5"/>
                </a:cxn>
                <a:cxn ang="T11">
                  <a:pos x="T6" y="T7"/>
                </a:cxn>
              </a:cxnLst>
              <a:rect l="T12" t="T13" r="T14" b="T15"/>
              <a:pathLst>
                <a:path w="53" h="75">
                  <a:moveTo>
                    <a:pt x="52" y="37"/>
                  </a:moveTo>
                  <a:lnTo>
                    <a:pt x="0" y="0"/>
                  </a:lnTo>
                  <a:lnTo>
                    <a:pt x="0" y="74"/>
                  </a:lnTo>
                  <a:lnTo>
                    <a:pt x="52" y="37"/>
                  </a:lnTo>
                </a:path>
              </a:pathLst>
            </a:custGeom>
            <a:noFill/>
            <a:ln w="12700" cap="rnd" cmpd="sng">
              <a:solidFill>
                <a:srgbClr val="000000"/>
              </a:solidFill>
              <a:prstDash val="solid"/>
              <a:round/>
              <a:headEnd type="none" w="med" len="med"/>
              <a:tailEnd type="none" w="med" len="med"/>
            </a:ln>
          </p:spPr>
          <p:txBody>
            <a:bodyPr/>
            <a:lstStyle/>
            <a:p>
              <a:endParaRPr lang="en-US"/>
            </a:p>
          </p:txBody>
        </p:sp>
        <p:sp>
          <p:nvSpPr>
            <p:cNvPr id="12800" name="Freeform 510"/>
            <p:cNvSpPr>
              <a:spLocks/>
            </p:cNvSpPr>
            <p:nvPr/>
          </p:nvSpPr>
          <p:spPr bwMode="auto">
            <a:xfrm>
              <a:off x="3338" y="3044"/>
              <a:ext cx="49" cy="75"/>
            </a:xfrm>
            <a:custGeom>
              <a:avLst/>
              <a:gdLst>
                <a:gd name="T0" fmla="*/ 0 w 49"/>
                <a:gd name="T1" fmla="*/ 37 h 75"/>
                <a:gd name="T2" fmla="*/ 48 w 49"/>
                <a:gd name="T3" fmla="*/ 0 h 75"/>
                <a:gd name="T4" fmla="*/ 48 w 49"/>
                <a:gd name="T5" fmla="*/ 74 h 75"/>
                <a:gd name="T6" fmla="*/ 0 w 49"/>
                <a:gd name="T7" fmla="*/ 37 h 75"/>
                <a:gd name="T8" fmla="*/ 0 60000 65536"/>
                <a:gd name="T9" fmla="*/ 0 60000 65536"/>
                <a:gd name="T10" fmla="*/ 0 60000 65536"/>
                <a:gd name="T11" fmla="*/ 0 60000 65536"/>
                <a:gd name="T12" fmla="*/ 0 w 49"/>
                <a:gd name="T13" fmla="*/ 0 h 75"/>
                <a:gd name="T14" fmla="*/ 49 w 49"/>
                <a:gd name="T15" fmla="*/ 75 h 75"/>
              </a:gdLst>
              <a:ahLst/>
              <a:cxnLst>
                <a:cxn ang="T8">
                  <a:pos x="T0" y="T1"/>
                </a:cxn>
                <a:cxn ang="T9">
                  <a:pos x="T2" y="T3"/>
                </a:cxn>
                <a:cxn ang="T10">
                  <a:pos x="T4" y="T5"/>
                </a:cxn>
                <a:cxn ang="T11">
                  <a:pos x="T6" y="T7"/>
                </a:cxn>
              </a:cxnLst>
              <a:rect l="T12" t="T13" r="T14" b="T15"/>
              <a:pathLst>
                <a:path w="49" h="75">
                  <a:moveTo>
                    <a:pt x="0" y="37"/>
                  </a:moveTo>
                  <a:lnTo>
                    <a:pt x="48" y="0"/>
                  </a:lnTo>
                  <a:lnTo>
                    <a:pt x="48" y="74"/>
                  </a:lnTo>
                  <a:lnTo>
                    <a:pt x="0" y="37"/>
                  </a:lnTo>
                </a:path>
              </a:pathLst>
            </a:custGeom>
            <a:noFill/>
            <a:ln w="12700" cap="rnd" cmpd="sng">
              <a:solidFill>
                <a:srgbClr val="000000"/>
              </a:solidFill>
              <a:prstDash val="solid"/>
              <a:round/>
              <a:headEnd type="none" w="med" len="med"/>
              <a:tailEnd type="none" w="med" len="med"/>
            </a:ln>
          </p:spPr>
          <p:txBody>
            <a:bodyPr/>
            <a:lstStyle/>
            <a:p>
              <a:endParaRPr lang="en-US"/>
            </a:p>
          </p:txBody>
        </p:sp>
        <p:sp>
          <p:nvSpPr>
            <p:cNvPr id="12801" name="Freeform 511"/>
            <p:cNvSpPr>
              <a:spLocks/>
            </p:cNvSpPr>
            <p:nvPr/>
          </p:nvSpPr>
          <p:spPr bwMode="auto">
            <a:xfrm>
              <a:off x="3304" y="2975"/>
              <a:ext cx="70" cy="44"/>
            </a:xfrm>
            <a:custGeom>
              <a:avLst/>
              <a:gdLst>
                <a:gd name="T0" fmla="*/ 0 w 70"/>
                <a:gd name="T1" fmla="*/ 0 h 44"/>
                <a:gd name="T2" fmla="*/ 69 w 70"/>
                <a:gd name="T3" fmla="*/ 0 h 44"/>
                <a:gd name="T4" fmla="*/ 69 w 70"/>
                <a:gd name="T5" fmla="*/ 43 h 44"/>
                <a:gd name="T6" fmla="*/ 0 w 70"/>
                <a:gd name="T7" fmla="*/ 43 h 44"/>
                <a:gd name="T8" fmla="*/ 0 w 70"/>
                <a:gd name="T9" fmla="*/ 0 h 44"/>
                <a:gd name="T10" fmla="*/ 0 60000 65536"/>
                <a:gd name="T11" fmla="*/ 0 60000 65536"/>
                <a:gd name="T12" fmla="*/ 0 60000 65536"/>
                <a:gd name="T13" fmla="*/ 0 60000 65536"/>
                <a:gd name="T14" fmla="*/ 0 60000 65536"/>
                <a:gd name="T15" fmla="*/ 0 w 70"/>
                <a:gd name="T16" fmla="*/ 0 h 44"/>
                <a:gd name="T17" fmla="*/ 70 w 70"/>
                <a:gd name="T18" fmla="*/ 44 h 44"/>
              </a:gdLst>
              <a:ahLst/>
              <a:cxnLst>
                <a:cxn ang="T10">
                  <a:pos x="T0" y="T1"/>
                </a:cxn>
                <a:cxn ang="T11">
                  <a:pos x="T2" y="T3"/>
                </a:cxn>
                <a:cxn ang="T12">
                  <a:pos x="T4" y="T5"/>
                </a:cxn>
                <a:cxn ang="T13">
                  <a:pos x="T6" y="T7"/>
                </a:cxn>
                <a:cxn ang="T14">
                  <a:pos x="T8" y="T9"/>
                </a:cxn>
              </a:cxnLst>
              <a:rect l="T15" t="T16" r="T17" b="T18"/>
              <a:pathLst>
                <a:path w="70" h="44">
                  <a:moveTo>
                    <a:pt x="0" y="0"/>
                  </a:moveTo>
                  <a:lnTo>
                    <a:pt x="69" y="0"/>
                  </a:lnTo>
                  <a:lnTo>
                    <a:pt x="69" y="43"/>
                  </a:lnTo>
                  <a:lnTo>
                    <a:pt x="0" y="43"/>
                  </a:lnTo>
                  <a:lnTo>
                    <a:pt x="0" y="0"/>
                  </a:lnTo>
                </a:path>
              </a:pathLst>
            </a:custGeom>
            <a:noFill/>
            <a:ln w="12700" cap="rnd" cmpd="sng">
              <a:solidFill>
                <a:srgbClr val="000000"/>
              </a:solidFill>
              <a:prstDash val="solid"/>
              <a:round/>
              <a:headEnd type="none" w="med" len="med"/>
              <a:tailEnd type="none" w="med" len="med"/>
            </a:ln>
          </p:spPr>
          <p:txBody>
            <a:bodyPr/>
            <a:lstStyle/>
            <a:p>
              <a:endParaRPr lang="en-US"/>
            </a:p>
          </p:txBody>
        </p:sp>
        <p:sp>
          <p:nvSpPr>
            <p:cNvPr id="12802" name="Freeform 512"/>
            <p:cNvSpPr>
              <a:spLocks/>
            </p:cNvSpPr>
            <p:nvPr/>
          </p:nvSpPr>
          <p:spPr bwMode="auto">
            <a:xfrm>
              <a:off x="3364" y="3286"/>
              <a:ext cx="75" cy="45"/>
            </a:xfrm>
            <a:custGeom>
              <a:avLst/>
              <a:gdLst>
                <a:gd name="T0" fmla="*/ 0 w 75"/>
                <a:gd name="T1" fmla="*/ 44 h 45"/>
                <a:gd name="T2" fmla="*/ 3 w 75"/>
                <a:gd name="T3" fmla="*/ 32 h 45"/>
                <a:gd name="T4" fmla="*/ 9 w 75"/>
                <a:gd name="T5" fmla="*/ 19 h 45"/>
                <a:gd name="T6" fmla="*/ 23 w 75"/>
                <a:gd name="T7" fmla="*/ 7 h 45"/>
                <a:gd name="T8" fmla="*/ 39 w 75"/>
                <a:gd name="T9" fmla="*/ 0 h 45"/>
                <a:gd name="T10" fmla="*/ 54 w 75"/>
                <a:gd name="T11" fmla="*/ 0 h 45"/>
                <a:gd name="T12" fmla="*/ 59 w 75"/>
                <a:gd name="T13" fmla="*/ 17 h 45"/>
                <a:gd name="T14" fmla="*/ 68 w 75"/>
                <a:gd name="T15" fmla="*/ 29 h 45"/>
                <a:gd name="T16" fmla="*/ 71 w 75"/>
                <a:gd name="T17" fmla="*/ 39 h 45"/>
                <a:gd name="T18" fmla="*/ 74 w 75"/>
                <a:gd name="T19" fmla="*/ 44 h 45"/>
                <a:gd name="T20" fmla="*/ 0 w 75"/>
                <a:gd name="T21" fmla="*/ 44 h 4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75"/>
                <a:gd name="T34" fmla="*/ 0 h 45"/>
                <a:gd name="T35" fmla="*/ 75 w 75"/>
                <a:gd name="T36" fmla="*/ 45 h 45"/>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75" h="45">
                  <a:moveTo>
                    <a:pt x="0" y="44"/>
                  </a:moveTo>
                  <a:lnTo>
                    <a:pt x="3" y="32"/>
                  </a:lnTo>
                  <a:lnTo>
                    <a:pt x="9" y="19"/>
                  </a:lnTo>
                  <a:lnTo>
                    <a:pt x="23" y="7"/>
                  </a:lnTo>
                  <a:lnTo>
                    <a:pt x="39" y="0"/>
                  </a:lnTo>
                  <a:lnTo>
                    <a:pt x="54" y="0"/>
                  </a:lnTo>
                  <a:lnTo>
                    <a:pt x="59" y="17"/>
                  </a:lnTo>
                  <a:lnTo>
                    <a:pt x="68" y="29"/>
                  </a:lnTo>
                  <a:lnTo>
                    <a:pt x="71" y="39"/>
                  </a:lnTo>
                  <a:lnTo>
                    <a:pt x="74" y="44"/>
                  </a:lnTo>
                  <a:lnTo>
                    <a:pt x="0" y="44"/>
                  </a:lnTo>
                </a:path>
              </a:pathLst>
            </a:custGeom>
            <a:solidFill>
              <a:srgbClr val="FFFFFF"/>
            </a:solidFill>
            <a:ln w="12700" cap="rnd" cmpd="sng">
              <a:noFill/>
              <a:prstDash val="solid"/>
              <a:round/>
              <a:headEnd type="none" w="med" len="med"/>
              <a:tailEnd type="none" w="med" len="med"/>
            </a:ln>
          </p:spPr>
          <p:txBody>
            <a:bodyPr/>
            <a:lstStyle/>
            <a:p>
              <a:endParaRPr lang="en-US"/>
            </a:p>
          </p:txBody>
        </p:sp>
        <p:sp>
          <p:nvSpPr>
            <p:cNvPr id="12803" name="Line 513"/>
            <p:cNvSpPr>
              <a:spLocks noChangeShapeType="1"/>
            </p:cNvSpPr>
            <p:nvPr/>
          </p:nvSpPr>
          <p:spPr bwMode="auto">
            <a:xfrm>
              <a:off x="3368" y="3329"/>
              <a:ext cx="61" cy="0"/>
            </a:xfrm>
            <a:prstGeom prst="line">
              <a:avLst/>
            </a:prstGeom>
            <a:noFill/>
            <a:ln w="12700">
              <a:solidFill>
                <a:srgbClr val="000000"/>
              </a:solidFill>
              <a:round/>
              <a:headEnd/>
              <a:tailEnd/>
            </a:ln>
          </p:spPr>
          <p:txBody>
            <a:bodyPr wrap="none" anchor="ctr"/>
            <a:lstStyle/>
            <a:p>
              <a:endParaRPr lang="en-US"/>
            </a:p>
          </p:txBody>
        </p:sp>
        <p:sp>
          <p:nvSpPr>
            <p:cNvPr id="12804" name="Freeform 514"/>
            <p:cNvSpPr>
              <a:spLocks/>
            </p:cNvSpPr>
            <p:nvPr/>
          </p:nvSpPr>
          <p:spPr bwMode="auto">
            <a:xfrm>
              <a:off x="3364" y="3286"/>
              <a:ext cx="73" cy="44"/>
            </a:xfrm>
            <a:custGeom>
              <a:avLst/>
              <a:gdLst>
                <a:gd name="T0" fmla="*/ 0 w 73"/>
                <a:gd name="T1" fmla="*/ 43 h 44"/>
                <a:gd name="T2" fmla="*/ 0 w 73"/>
                <a:gd name="T3" fmla="*/ 40 h 44"/>
                <a:gd name="T4" fmla="*/ 0 w 73"/>
                <a:gd name="T5" fmla="*/ 37 h 44"/>
                <a:gd name="T6" fmla="*/ 0 w 73"/>
                <a:gd name="T7" fmla="*/ 35 h 44"/>
                <a:gd name="T8" fmla="*/ 0 w 73"/>
                <a:gd name="T9" fmla="*/ 31 h 44"/>
                <a:gd name="T10" fmla="*/ 3 w 73"/>
                <a:gd name="T11" fmla="*/ 29 h 44"/>
                <a:gd name="T12" fmla="*/ 3 w 73"/>
                <a:gd name="T13" fmla="*/ 26 h 44"/>
                <a:gd name="T14" fmla="*/ 3 w 73"/>
                <a:gd name="T15" fmla="*/ 23 h 44"/>
                <a:gd name="T16" fmla="*/ 6 w 73"/>
                <a:gd name="T17" fmla="*/ 20 h 44"/>
                <a:gd name="T18" fmla="*/ 6 w 73"/>
                <a:gd name="T19" fmla="*/ 17 h 44"/>
                <a:gd name="T20" fmla="*/ 9 w 73"/>
                <a:gd name="T21" fmla="*/ 17 h 44"/>
                <a:gd name="T22" fmla="*/ 9 w 73"/>
                <a:gd name="T23" fmla="*/ 15 h 44"/>
                <a:gd name="T24" fmla="*/ 9 w 73"/>
                <a:gd name="T25" fmla="*/ 11 h 44"/>
                <a:gd name="T26" fmla="*/ 12 w 73"/>
                <a:gd name="T27" fmla="*/ 11 h 44"/>
                <a:gd name="T28" fmla="*/ 12 w 73"/>
                <a:gd name="T29" fmla="*/ 9 h 44"/>
                <a:gd name="T30" fmla="*/ 15 w 73"/>
                <a:gd name="T31" fmla="*/ 9 h 44"/>
                <a:gd name="T32" fmla="*/ 17 w 73"/>
                <a:gd name="T33" fmla="*/ 6 h 44"/>
                <a:gd name="T34" fmla="*/ 20 w 73"/>
                <a:gd name="T35" fmla="*/ 6 h 44"/>
                <a:gd name="T36" fmla="*/ 20 w 73"/>
                <a:gd name="T37" fmla="*/ 3 h 44"/>
                <a:gd name="T38" fmla="*/ 23 w 73"/>
                <a:gd name="T39" fmla="*/ 3 h 44"/>
                <a:gd name="T40" fmla="*/ 26 w 73"/>
                <a:gd name="T41" fmla="*/ 3 h 44"/>
                <a:gd name="T42" fmla="*/ 26 w 73"/>
                <a:gd name="T43" fmla="*/ 0 h 44"/>
                <a:gd name="T44" fmla="*/ 29 w 73"/>
                <a:gd name="T45" fmla="*/ 0 h 44"/>
                <a:gd name="T46" fmla="*/ 32 w 73"/>
                <a:gd name="T47" fmla="*/ 0 h 44"/>
                <a:gd name="T48" fmla="*/ 35 w 73"/>
                <a:gd name="T49" fmla="*/ 0 h 44"/>
                <a:gd name="T50" fmla="*/ 37 w 73"/>
                <a:gd name="T51" fmla="*/ 0 h 44"/>
                <a:gd name="T52" fmla="*/ 40 w 73"/>
                <a:gd name="T53" fmla="*/ 0 h 44"/>
                <a:gd name="T54" fmla="*/ 43 w 73"/>
                <a:gd name="T55" fmla="*/ 0 h 44"/>
                <a:gd name="T56" fmla="*/ 46 w 73"/>
                <a:gd name="T57" fmla="*/ 0 h 44"/>
                <a:gd name="T58" fmla="*/ 46 w 73"/>
                <a:gd name="T59" fmla="*/ 3 h 44"/>
                <a:gd name="T60" fmla="*/ 49 w 73"/>
                <a:gd name="T61" fmla="*/ 3 h 44"/>
                <a:gd name="T62" fmla="*/ 52 w 73"/>
                <a:gd name="T63" fmla="*/ 3 h 44"/>
                <a:gd name="T64" fmla="*/ 52 w 73"/>
                <a:gd name="T65" fmla="*/ 6 h 44"/>
                <a:gd name="T66" fmla="*/ 55 w 73"/>
                <a:gd name="T67" fmla="*/ 6 h 44"/>
                <a:gd name="T68" fmla="*/ 57 w 73"/>
                <a:gd name="T69" fmla="*/ 9 h 44"/>
                <a:gd name="T70" fmla="*/ 60 w 73"/>
                <a:gd name="T71" fmla="*/ 9 h 44"/>
                <a:gd name="T72" fmla="*/ 60 w 73"/>
                <a:gd name="T73" fmla="*/ 11 h 44"/>
                <a:gd name="T74" fmla="*/ 63 w 73"/>
                <a:gd name="T75" fmla="*/ 11 h 44"/>
                <a:gd name="T76" fmla="*/ 63 w 73"/>
                <a:gd name="T77" fmla="*/ 15 h 44"/>
                <a:gd name="T78" fmla="*/ 63 w 73"/>
                <a:gd name="T79" fmla="*/ 17 h 44"/>
                <a:gd name="T80" fmla="*/ 66 w 73"/>
                <a:gd name="T81" fmla="*/ 17 h 44"/>
                <a:gd name="T82" fmla="*/ 66 w 73"/>
                <a:gd name="T83" fmla="*/ 20 h 44"/>
                <a:gd name="T84" fmla="*/ 69 w 73"/>
                <a:gd name="T85" fmla="*/ 23 h 44"/>
                <a:gd name="T86" fmla="*/ 69 w 73"/>
                <a:gd name="T87" fmla="*/ 26 h 44"/>
                <a:gd name="T88" fmla="*/ 69 w 73"/>
                <a:gd name="T89" fmla="*/ 29 h 44"/>
                <a:gd name="T90" fmla="*/ 72 w 73"/>
                <a:gd name="T91" fmla="*/ 31 h 44"/>
                <a:gd name="T92" fmla="*/ 72 w 73"/>
                <a:gd name="T93" fmla="*/ 35 h 44"/>
                <a:gd name="T94" fmla="*/ 72 w 73"/>
                <a:gd name="T95" fmla="*/ 37 h 44"/>
                <a:gd name="T96" fmla="*/ 72 w 73"/>
                <a:gd name="T97" fmla="*/ 40 h 44"/>
                <a:gd name="T98" fmla="*/ 72 w 73"/>
                <a:gd name="T99" fmla="*/ 43 h 4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73"/>
                <a:gd name="T151" fmla="*/ 0 h 44"/>
                <a:gd name="T152" fmla="*/ 73 w 73"/>
                <a:gd name="T153" fmla="*/ 44 h 44"/>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73" h="44">
                  <a:moveTo>
                    <a:pt x="0" y="43"/>
                  </a:moveTo>
                  <a:lnTo>
                    <a:pt x="0" y="40"/>
                  </a:lnTo>
                  <a:lnTo>
                    <a:pt x="0" y="37"/>
                  </a:lnTo>
                  <a:lnTo>
                    <a:pt x="0" y="35"/>
                  </a:lnTo>
                  <a:lnTo>
                    <a:pt x="0" y="31"/>
                  </a:lnTo>
                  <a:lnTo>
                    <a:pt x="3" y="29"/>
                  </a:lnTo>
                  <a:lnTo>
                    <a:pt x="3" y="26"/>
                  </a:lnTo>
                  <a:lnTo>
                    <a:pt x="3" y="23"/>
                  </a:lnTo>
                  <a:lnTo>
                    <a:pt x="6" y="20"/>
                  </a:lnTo>
                  <a:lnTo>
                    <a:pt x="6" y="17"/>
                  </a:lnTo>
                  <a:lnTo>
                    <a:pt x="9" y="17"/>
                  </a:lnTo>
                  <a:lnTo>
                    <a:pt x="9" y="15"/>
                  </a:lnTo>
                  <a:lnTo>
                    <a:pt x="9" y="11"/>
                  </a:lnTo>
                  <a:lnTo>
                    <a:pt x="12" y="11"/>
                  </a:lnTo>
                  <a:lnTo>
                    <a:pt x="12" y="9"/>
                  </a:lnTo>
                  <a:lnTo>
                    <a:pt x="15" y="9"/>
                  </a:lnTo>
                  <a:lnTo>
                    <a:pt x="17" y="6"/>
                  </a:lnTo>
                  <a:lnTo>
                    <a:pt x="20" y="6"/>
                  </a:lnTo>
                  <a:lnTo>
                    <a:pt x="20" y="3"/>
                  </a:lnTo>
                  <a:lnTo>
                    <a:pt x="23" y="3"/>
                  </a:lnTo>
                  <a:lnTo>
                    <a:pt x="26" y="3"/>
                  </a:lnTo>
                  <a:lnTo>
                    <a:pt x="26" y="0"/>
                  </a:lnTo>
                  <a:lnTo>
                    <a:pt x="29" y="0"/>
                  </a:lnTo>
                  <a:lnTo>
                    <a:pt x="32" y="0"/>
                  </a:lnTo>
                  <a:lnTo>
                    <a:pt x="35" y="0"/>
                  </a:lnTo>
                  <a:lnTo>
                    <a:pt x="37" y="0"/>
                  </a:lnTo>
                  <a:lnTo>
                    <a:pt x="40" y="0"/>
                  </a:lnTo>
                  <a:lnTo>
                    <a:pt x="43" y="0"/>
                  </a:lnTo>
                  <a:lnTo>
                    <a:pt x="46" y="0"/>
                  </a:lnTo>
                  <a:lnTo>
                    <a:pt x="46" y="3"/>
                  </a:lnTo>
                  <a:lnTo>
                    <a:pt x="49" y="3"/>
                  </a:lnTo>
                  <a:lnTo>
                    <a:pt x="52" y="3"/>
                  </a:lnTo>
                  <a:lnTo>
                    <a:pt x="52" y="6"/>
                  </a:lnTo>
                  <a:lnTo>
                    <a:pt x="55" y="6"/>
                  </a:lnTo>
                  <a:lnTo>
                    <a:pt x="57" y="9"/>
                  </a:lnTo>
                  <a:lnTo>
                    <a:pt x="60" y="9"/>
                  </a:lnTo>
                  <a:lnTo>
                    <a:pt x="60" y="11"/>
                  </a:lnTo>
                  <a:lnTo>
                    <a:pt x="63" y="11"/>
                  </a:lnTo>
                  <a:lnTo>
                    <a:pt x="63" y="15"/>
                  </a:lnTo>
                  <a:lnTo>
                    <a:pt x="63" y="17"/>
                  </a:lnTo>
                  <a:lnTo>
                    <a:pt x="66" y="17"/>
                  </a:lnTo>
                  <a:lnTo>
                    <a:pt x="66" y="20"/>
                  </a:lnTo>
                  <a:lnTo>
                    <a:pt x="69" y="23"/>
                  </a:lnTo>
                  <a:lnTo>
                    <a:pt x="69" y="26"/>
                  </a:lnTo>
                  <a:lnTo>
                    <a:pt x="69" y="29"/>
                  </a:lnTo>
                  <a:lnTo>
                    <a:pt x="72" y="31"/>
                  </a:lnTo>
                  <a:lnTo>
                    <a:pt x="72" y="35"/>
                  </a:lnTo>
                  <a:lnTo>
                    <a:pt x="72" y="37"/>
                  </a:lnTo>
                  <a:lnTo>
                    <a:pt x="72" y="40"/>
                  </a:lnTo>
                  <a:lnTo>
                    <a:pt x="72" y="43"/>
                  </a:lnTo>
                </a:path>
              </a:pathLst>
            </a:custGeom>
            <a:noFill/>
            <a:ln w="12700" cap="rnd" cmpd="sng">
              <a:solidFill>
                <a:srgbClr val="000000"/>
              </a:solidFill>
              <a:prstDash val="solid"/>
              <a:round/>
              <a:headEnd type="none" w="med" len="med"/>
              <a:tailEnd type="none" w="med" len="med"/>
            </a:ln>
          </p:spPr>
          <p:txBody>
            <a:bodyPr/>
            <a:lstStyle/>
            <a:p>
              <a:endParaRPr lang="en-US"/>
            </a:p>
          </p:txBody>
        </p:sp>
        <p:sp>
          <p:nvSpPr>
            <p:cNvPr id="12805" name="Line 515"/>
            <p:cNvSpPr>
              <a:spLocks noChangeShapeType="1"/>
            </p:cNvSpPr>
            <p:nvPr/>
          </p:nvSpPr>
          <p:spPr bwMode="auto">
            <a:xfrm flipV="1">
              <a:off x="4890" y="1904"/>
              <a:ext cx="0" cy="433"/>
            </a:xfrm>
            <a:prstGeom prst="line">
              <a:avLst/>
            </a:prstGeom>
            <a:noFill/>
            <a:ln w="12700">
              <a:solidFill>
                <a:srgbClr val="000000"/>
              </a:solidFill>
              <a:round/>
              <a:headEnd/>
              <a:tailEnd/>
            </a:ln>
          </p:spPr>
          <p:txBody>
            <a:bodyPr wrap="none" anchor="ctr"/>
            <a:lstStyle/>
            <a:p>
              <a:endParaRPr lang="en-US"/>
            </a:p>
          </p:txBody>
        </p:sp>
        <p:sp>
          <p:nvSpPr>
            <p:cNvPr id="12806" name="Line 516"/>
            <p:cNvSpPr>
              <a:spLocks noChangeShapeType="1"/>
            </p:cNvSpPr>
            <p:nvPr/>
          </p:nvSpPr>
          <p:spPr bwMode="auto">
            <a:xfrm flipH="1">
              <a:off x="4265" y="2178"/>
              <a:ext cx="48" cy="23"/>
            </a:xfrm>
            <a:prstGeom prst="line">
              <a:avLst/>
            </a:prstGeom>
            <a:noFill/>
            <a:ln w="12700">
              <a:solidFill>
                <a:srgbClr val="000000"/>
              </a:solidFill>
              <a:round/>
              <a:headEnd/>
              <a:tailEnd/>
            </a:ln>
          </p:spPr>
          <p:txBody>
            <a:bodyPr wrap="none" anchor="ctr"/>
            <a:lstStyle/>
            <a:p>
              <a:endParaRPr lang="en-US"/>
            </a:p>
          </p:txBody>
        </p:sp>
        <p:sp>
          <p:nvSpPr>
            <p:cNvPr id="12807" name="Freeform 517"/>
            <p:cNvSpPr>
              <a:spLocks/>
            </p:cNvSpPr>
            <p:nvPr/>
          </p:nvSpPr>
          <p:spPr bwMode="auto">
            <a:xfrm>
              <a:off x="482" y="3024"/>
              <a:ext cx="45" cy="45"/>
            </a:xfrm>
            <a:custGeom>
              <a:avLst/>
              <a:gdLst>
                <a:gd name="T0" fmla="*/ 44 w 45"/>
                <a:gd name="T1" fmla="*/ 44 h 45"/>
                <a:gd name="T2" fmla="*/ 0 w 45"/>
                <a:gd name="T3" fmla="*/ 44 h 45"/>
                <a:gd name="T4" fmla="*/ 23 w 45"/>
                <a:gd name="T5" fmla="*/ 18 h 45"/>
                <a:gd name="T6" fmla="*/ 0 w 45"/>
                <a:gd name="T7" fmla="*/ 0 h 45"/>
                <a:gd name="T8" fmla="*/ 44 w 45"/>
                <a:gd name="T9" fmla="*/ 0 h 45"/>
                <a:gd name="T10" fmla="*/ 23 w 45"/>
                <a:gd name="T11" fmla="*/ 18 h 45"/>
                <a:gd name="T12" fmla="*/ 44 w 45"/>
                <a:gd name="T13" fmla="*/ 44 h 45"/>
                <a:gd name="T14" fmla="*/ 0 60000 65536"/>
                <a:gd name="T15" fmla="*/ 0 60000 65536"/>
                <a:gd name="T16" fmla="*/ 0 60000 65536"/>
                <a:gd name="T17" fmla="*/ 0 60000 65536"/>
                <a:gd name="T18" fmla="*/ 0 60000 65536"/>
                <a:gd name="T19" fmla="*/ 0 60000 65536"/>
                <a:gd name="T20" fmla="*/ 0 60000 65536"/>
                <a:gd name="T21" fmla="*/ 0 w 45"/>
                <a:gd name="T22" fmla="*/ 0 h 45"/>
                <a:gd name="T23" fmla="*/ 45 w 45"/>
                <a:gd name="T24" fmla="*/ 45 h 4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5" h="45">
                  <a:moveTo>
                    <a:pt x="44" y="44"/>
                  </a:moveTo>
                  <a:lnTo>
                    <a:pt x="0" y="44"/>
                  </a:lnTo>
                  <a:lnTo>
                    <a:pt x="23" y="18"/>
                  </a:lnTo>
                  <a:lnTo>
                    <a:pt x="0" y="0"/>
                  </a:lnTo>
                  <a:lnTo>
                    <a:pt x="44" y="0"/>
                  </a:lnTo>
                  <a:lnTo>
                    <a:pt x="23" y="18"/>
                  </a:lnTo>
                  <a:lnTo>
                    <a:pt x="44" y="44"/>
                  </a:lnTo>
                </a:path>
              </a:pathLst>
            </a:custGeom>
            <a:solidFill>
              <a:srgbClr val="FFFFFF"/>
            </a:solidFill>
            <a:ln w="12700" cap="rnd" cmpd="sng">
              <a:noFill/>
              <a:prstDash val="solid"/>
              <a:round/>
              <a:headEnd type="none" w="med" len="med"/>
              <a:tailEnd type="none" w="med" len="med"/>
            </a:ln>
          </p:spPr>
          <p:txBody>
            <a:bodyPr/>
            <a:lstStyle/>
            <a:p>
              <a:endParaRPr lang="en-US"/>
            </a:p>
          </p:txBody>
        </p:sp>
        <p:sp>
          <p:nvSpPr>
            <p:cNvPr id="12808" name="Freeform 518"/>
            <p:cNvSpPr>
              <a:spLocks/>
            </p:cNvSpPr>
            <p:nvPr/>
          </p:nvSpPr>
          <p:spPr bwMode="auto">
            <a:xfrm>
              <a:off x="472" y="3024"/>
              <a:ext cx="55" cy="55"/>
            </a:xfrm>
            <a:custGeom>
              <a:avLst/>
              <a:gdLst>
                <a:gd name="T0" fmla="*/ 54 w 55"/>
                <a:gd name="T1" fmla="*/ 54 h 55"/>
                <a:gd name="T2" fmla="*/ 0 w 55"/>
                <a:gd name="T3" fmla="*/ 54 h 55"/>
                <a:gd name="T4" fmla="*/ 28 w 55"/>
                <a:gd name="T5" fmla="*/ 22 h 55"/>
                <a:gd name="T6" fmla="*/ 0 w 55"/>
                <a:gd name="T7" fmla="*/ 0 h 55"/>
                <a:gd name="T8" fmla="*/ 54 w 55"/>
                <a:gd name="T9" fmla="*/ 0 h 55"/>
                <a:gd name="T10" fmla="*/ 28 w 55"/>
                <a:gd name="T11" fmla="*/ 22 h 55"/>
                <a:gd name="T12" fmla="*/ 54 w 55"/>
                <a:gd name="T13" fmla="*/ 54 h 55"/>
                <a:gd name="T14" fmla="*/ 0 60000 65536"/>
                <a:gd name="T15" fmla="*/ 0 60000 65536"/>
                <a:gd name="T16" fmla="*/ 0 60000 65536"/>
                <a:gd name="T17" fmla="*/ 0 60000 65536"/>
                <a:gd name="T18" fmla="*/ 0 60000 65536"/>
                <a:gd name="T19" fmla="*/ 0 60000 65536"/>
                <a:gd name="T20" fmla="*/ 0 60000 65536"/>
                <a:gd name="T21" fmla="*/ 0 w 55"/>
                <a:gd name="T22" fmla="*/ 0 h 55"/>
                <a:gd name="T23" fmla="*/ 55 w 55"/>
                <a:gd name="T24" fmla="*/ 55 h 5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5" h="55">
                  <a:moveTo>
                    <a:pt x="54" y="54"/>
                  </a:moveTo>
                  <a:lnTo>
                    <a:pt x="0" y="54"/>
                  </a:lnTo>
                  <a:lnTo>
                    <a:pt x="28" y="22"/>
                  </a:lnTo>
                  <a:lnTo>
                    <a:pt x="0" y="0"/>
                  </a:lnTo>
                  <a:lnTo>
                    <a:pt x="54" y="0"/>
                  </a:lnTo>
                  <a:lnTo>
                    <a:pt x="28" y="22"/>
                  </a:lnTo>
                  <a:lnTo>
                    <a:pt x="54" y="54"/>
                  </a:lnTo>
                </a:path>
              </a:pathLst>
            </a:custGeom>
            <a:noFill/>
            <a:ln w="12700" cap="rnd" cmpd="sng">
              <a:solidFill>
                <a:srgbClr val="000000"/>
              </a:solidFill>
              <a:prstDash val="solid"/>
              <a:round/>
              <a:headEnd type="none" w="med" len="med"/>
              <a:tailEnd type="none" w="med" len="med"/>
            </a:ln>
          </p:spPr>
          <p:txBody>
            <a:bodyPr/>
            <a:lstStyle/>
            <a:p>
              <a:endParaRPr lang="en-US"/>
            </a:p>
          </p:txBody>
        </p:sp>
        <p:sp>
          <p:nvSpPr>
            <p:cNvPr id="12809" name="Freeform 519"/>
            <p:cNvSpPr>
              <a:spLocks/>
            </p:cNvSpPr>
            <p:nvPr/>
          </p:nvSpPr>
          <p:spPr bwMode="auto">
            <a:xfrm>
              <a:off x="3996" y="3470"/>
              <a:ext cx="97" cy="24"/>
            </a:xfrm>
            <a:custGeom>
              <a:avLst/>
              <a:gdLst>
                <a:gd name="T0" fmla="*/ 20 w 97"/>
                <a:gd name="T1" fmla="*/ 0 h 24"/>
                <a:gd name="T2" fmla="*/ 0 w 97"/>
                <a:gd name="T3" fmla="*/ 23 h 24"/>
                <a:gd name="T4" fmla="*/ 96 w 97"/>
                <a:gd name="T5" fmla="*/ 23 h 24"/>
                <a:gd name="T6" fmla="*/ 76 w 97"/>
                <a:gd name="T7" fmla="*/ 0 h 24"/>
                <a:gd name="T8" fmla="*/ 0 60000 65536"/>
                <a:gd name="T9" fmla="*/ 0 60000 65536"/>
                <a:gd name="T10" fmla="*/ 0 60000 65536"/>
                <a:gd name="T11" fmla="*/ 0 60000 65536"/>
                <a:gd name="T12" fmla="*/ 0 w 97"/>
                <a:gd name="T13" fmla="*/ 0 h 24"/>
                <a:gd name="T14" fmla="*/ 97 w 97"/>
                <a:gd name="T15" fmla="*/ 24 h 24"/>
              </a:gdLst>
              <a:ahLst/>
              <a:cxnLst>
                <a:cxn ang="T8">
                  <a:pos x="T0" y="T1"/>
                </a:cxn>
                <a:cxn ang="T9">
                  <a:pos x="T2" y="T3"/>
                </a:cxn>
                <a:cxn ang="T10">
                  <a:pos x="T4" y="T5"/>
                </a:cxn>
                <a:cxn ang="T11">
                  <a:pos x="T6" y="T7"/>
                </a:cxn>
              </a:cxnLst>
              <a:rect l="T12" t="T13" r="T14" b="T15"/>
              <a:pathLst>
                <a:path w="97" h="24">
                  <a:moveTo>
                    <a:pt x="20" y="0"/>
                  </a:moveTo>
                  <a:lnTo>
                    <a:pt x="0" y="23"/>
                  </a:lnTo>
                  <a:lnTo>
                    <a:pt x="96" y="23"/>
                  </a:lnTo>
                  <a:lnTo>
                    <a:pt x="76" y="0"/>
                  </a:lnTo>
                </a:path>
              </a:pathLst>
            </a:custGeom>
            <a:noFill/>
            <a:ln w="12700" cap="rnd" cmpd="sng">
              <a:solidFill>
                <a:srgbClr val="000000"/>
              </a:solidFill>
              <a:prstDash val="solid"/>
              <a:round/>
              <a:headEnd type="none" w="med" len="med"/>
              <a:tailEnd type="none" w="med" len="med"/>
            </a:ln>
          </p:spPr>
          <p:txBody>
            <a:bodyPr/>
            <a:lstStyle/>
            <a:p>
              <a:endParaRPr lang="en-US"/>
            </a:p>
          </p:txBody>
        </p:sp>
        <p:sp>
          <p:nvSpPr>
            <p:cNvPr id="12810" name="Freeform 520"/>
            <p:cNvSpPr>
              <a:spLocks/>
            </p:cNvSpPr>
            <p:nvPr/>
          </p:nvSpPr>
          <p:spPr bwMode="auto">
            <a:xfrm>
              <a:off x="4566" y="3201"/>
              <a:ext cx="100" cy="24"/>
            </a:xfrm>
            <a:custGeom>
              <a:avLst/>
              <a:gdLst>
                <a:gd name="T0" fmla="*/ 22 w 100"/>
                <a:gd name="T1" fmla="*/ 0 h 24"/>
                <a:gd name="T2" fmla="*/ 0 w 100"/>
                <a:gd name="T3" fmla="*/ 23 h 24"/>
                <a:gd name="T4" fmla="*/ 99 w 100"/>
                <a:gd name="T5" fmla="*/ 23 h 24"/>
                <a:gd name="T6" fmla="*/ 79 w 100"/>
                <a:gd name="T7" fmla="*/ 0 h 24"/>
                <a:gd name="T8" fmla="*/ 0 60000 65536"/>
                <a:gd name="T9" fmla="*/ 0 60000 65536"/>
                <a:gd name="T10" fmla="*/ 0 60000 65536"/>
                <a:gd name="T11" fmla="*/ 0 60000 65536"/>
                <a:gd name="T12" fmla="*/ 0 w 100"/>
                <a:gd name="T13" fmla="*/ 0 h 24"/>
                <a:gd name="T14" fmla="*/ 100 w 100"/>
                <a:gd name="T15" fmla="*/ 24 h 24"/>
              </a:gdLst>
              <a:ahLst/>
              <a:cxnLst>
                <a:cxn ang="T8">
                  <a:pos x="T0" y="T1"/>
                </a:cxn>
                <a:cxn ang="T9">
                  <a:pos x="T2" y="T3"/>
                </a:cxn>
                <a:cxn ang="T10">
                  <a:pos x="T4" y="T5"/>
                </a:cxn>
                <a:cxn ang="T11">
                  <a:pos x="T6" y="T7"/>
                </a:cxn>
              </a:cxnLst>
              <a:rect l="T12" t="T13" r="T14" b="T15"/>
              <a:pathLst>
                <a:path w="100" h="24">
                  <a:moveTo>
                    <a:pt x="22" y="0"/>
                  </a:moveTo>
                  <a:lnTo>
                    <a:pt x="0" y="23"/>
                  </a:lnTo>
                  <a:lnTo>
                    <a:pt x="99" y="23"/>
                  </a:lnTo>
                  <a:lnTo>
                    <a:pt x="79" y="0"/>
                  </a:lnTo>
                </a:path>
              </a:pathLst>
            </a:custGeom>
            <a:noFill/>
            <a:ln w="12700" cap="rnd" cmpd="sng">
              <a:solidFill>
                <a:srgbClr val="000000"/>
              </a:solidFill>
              <a:prstDash val="solid"/>
              <a:round/>
              <a:headEnd type="none" w="med" len="med"/>
              <a:tailEnd type="none" w="med" len="med"/>
            </a:ln>
          </p:spPr>
          <p:txBody>
            <a:bodyPr/>
            <a:lstStyle/>
            <a:p>
              <a:endParaRPr lang="en-US"/>
            </a:p>
          </p:txBody>
        </p:sp>
        <p:sp>
          <p:nvSpPr>
            <p:cNvPr id="12811" name="Freeform 521"/>
            <p:cNvSpPr>
              <a:spLocks/>
            </p:cNvSpPr>
            <p:nvPr/>
          </p:nvSpPr>
          <p:spPr bwMode="auto">
            <a:xfrm>
              <a:off x="2790" y="2830"/>
              <a:ext cx="96" cy="189"/>
            </a:xfrm>
            <a:custGeom>
              <a:avLst/>
              <a:gdLst>
                <a:gd name="T0" fmla="*/ 0 w 96"/>
                <a:gd name="T1" fmla="*/ 0 h 189"/>
                <a:gd name="T2" fmla="*/ 0 w 96"/>
                <a:gd name="T3" fmla="*/ 5 h 189"/>
                <a:gd name="T4" fmla="*/ 0 w 96"/>
                <a:gd name="T5" fmla="*/ 11 h 189"/>
                <a:gd name="T6" fmla="*/ 3 w 96"/>
                <a:gd name="T7" fmla="*/ 17 h 189"/>
                <a:gd name="T8" fmla="*/ 3 w 96"/>
                <a:gd name="T9" fmla="*/ 25 h 189"/>
                <a:gd name="T10" fmla="*/ 6 w 96"/>
                <a:gd name="T11" fmla="*/ 31 h 189"/>
                <a:gd name="T12" fmla="*/ 6 w 96"/>
                <a:gd name="T13" fmla="*/ 37 h 189"/>
                <a:gd name="T14" fmla="*/ 9 w 96"/>
                <a:gd name="T15" fmla="*/ 45 h 189"/>
                <a:gd name="T16" fmla="*/ 9 w 96"/>
                <a:gd name="T17" fmla="*/ 51 h 189"/>
                <a:gd name="T18" fmla="*/ 9 w 96"/>
                <a:gd name="T19" fmla="*/ 60 h 189"/>
                <a:gd name="T20" fmla="*/ 11 w 96"/>
                <a:gd name="T21" fmla="*/ 65 h 189"/>
                <a:gd name="T22" fmla="*/ 11 w 96"/>
                <a:gd name="T23" fmla="*/ 71 h 189"/>
                <a:gd name="T24" fmla="*/ 14 w 96"/>
                <a:gd name="T25" fmla="*/ 80 h 189"/>
                <a:gd name="T26" fmla="*/ 17 w 96"/>
                <a:gd name="T27" fmla="*/ 85 h 189"/>
                <a:gd name="T28" fmla="*/ 20 w 96"/>
                <a:gd name="T29" fmla="*/ 91 h 189"/>
                <a:gd name="T30" fmla="*/ 26 w 96"/>
                <a:gd name="T31" fmla="*/ 97 h 189"/>
                <a:gd name="T32" fmla="*/ 29 w 96"/>
                <a:gd name="T33" fmla="*/ 102 h 189"/>
                <a:gd name="T34" fmla="*/ 34 w 96"/>
                <a:gd name="T35" fmla="*/ 105 h 189"/>
                <a:gd name="T36" fmla="*/ 40 w 96"/>
                <a:gd name="T37" fmla="*/ 111 h 189"/>
                <a:gd name="T38" fmla="*/ 46 w 96"/>
                <a:gd name="T39" fmla="*/ 114 h 189"/>
                <a:gd name="T40" fmla="*/ 52 w 96"/>
                <a:gd name="T41" fmla="*/ 117 h 189"/>
                <a:gd name="T42" fmla="*/ 58 w 96"/>
                <a:gd name="T43" fmla="*/ 122 h 189"/>
                <a:gd name="T44" fmla="*/ 64 w 96"/>
                <a:gd name="T45" fmla="*/ 125 h 189"/>
                <a:gd name="T46" fmla="*/ 70 w 96"/>
                <a:gd name="T47" fmla="*/ 128 h 189"/>
                <a:gd name="T48" fmla="*/ 75 w 96"/>
                <a:gd name="T49" fmla="*/ 131 h 189"/>
                <a:gd name="T50" fmla="*/ 81 w 96"/>
                <a:gd name="T51" fmla="*/ 137 h 189"/>
                <a:gd name="T52" fmla="*/ 84 w 96"/>
                <a:gd name="T53" fmla="*/ 142 h 189"/>
                <a:gd name="T54" fmla="*/ 89 w 96"/>
                <a:gd name="T55" fmla="*/ 148 h 189"/>
                <a:gd name="T56" fmla="*/ 92 w 96"/>
                <a:gd name="T57" fmla="*/ 154 h 189"/>
                <a:gd name="T58" fmla="*/ 95 w 96"/>
                <a:gd name="T59" fmla="*/ 159 h 189"/>
                <a:gd name="T60" fmla="*/ 95 w 96"/>
                <a:gd name="T61" fmla="*/ 165 h 189"/>
                <a:gd name="T62" fmla="*/ 95 w 96"/>
                <a:gd name="T63" fmla="*/ 174 h 189"/>
                <a:gd name="T64" fmla="*/ 95 w 96"/>
                <a:gd name="T65" fmla="*/ 179 h 189"/>
                <a:gd name="T66" fmla="*/ 95 w 96"/>
                <a:gd name="T67" fmla="*/ 188 h 189"/>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96"/>
                <a:gd name="T103" fmla="*/ 0 h 189"/>
                <a:gd name="T104" fmla="*/ 96 w 96"/>
                <a:gd name="T105" fmla="*/ 189 h 189"/>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96" h="189">
                  <a:moveTo>
                    <a:pt x="0" y="0"/>
                  </a:moveTo>
                  <a:lnTo>
                    <a:pt x="0" y="5"/>
                  </a:lnTo>
                  <a:lnTo>
                    <a:pt x="0" y="11"/>
                  </a:lnTo>
                  <a:lnTo>
                    <a:pt x="3" y="17"/>
                  </a:lnTo>
                  <a:lnTo>
                    <a:pt x="3" y="25"/>
                  </a:lnTo>
                  <a:lnTo>
                    <a:pt x="6" y="31"/>
                  </a:lnTo>
                  <a:lnTo>
                    <a:pt x="6" y="37"/>
                  </a:lnTo>
                  <a:lnTo>
                    <a:pt x="9" y="45"/>
                  </a:lnTo>
                  <a:lnTo>
                    <a:pt x="9" y="51"/>
                  </a:lnTo>
                  <a:lnTo>
                    <a:pt x="9" y="60"/>
                  </a:lnTo>
                  <a:lnTo>
                    <a:pt x="11" y="65"/>
                  </a:lnTo>
                  <a:lnTo>
                    <a:pt x="11" y="71"/>
                  </a:lnTo>
                  <a:lnTo>
                    <a:pt x="14" y="80"/>
                  </a:lnTo>
                  <a:lnTo>
                    <a:pt x="17" y="85"/>
                  </a:lnTo>
                  <a:lnTo>
                    <a:pt x="20" y="91"/>
                  </a:lnTo>
                  <a:lnTo>
                    <a:pt x="26" y="97"/>
                  </a:lnTo>
                  <a:lnTo>
                    <a:pt x="29" y="102"/>
                  </a:lnTo>
                  <a:lnTo>
                    <a:pt x="34" y="105"/>
                  </a:lnTo>
                  <a:lnTo>
                    <a:pt x="40" y="111"/>
                  </a:lnTo>
                  <a:lnTo>
                    <a:pt x="46" y="114"/>
                  </a:lnTo>
                  <a:lnTo>
                    <a:pt x="52" y="117"/>
                  </a:lnTo>
                  <a:lnTo>
                    <a:pt x="58" y="122"/>
                  </a:lnTo>
                  <a:lnTo>
                    <a:pt x="64" y="125"/>
                  </a:lnTo>
                  <a:lnTo>
                    <a:pt x="70" y="128"/>
                  </a:lnTo>
                  <a:lnTo>
                    <a:pt x="75" y="131"/>
                  </a:lnTo>
                  <a:lnTo>
                    <a:pt x="81" y="137"/>
                  </a:lnTo>
                  <a:lnTo>
                    <a:pt x="84" y="142"/>
                  </a:lnTo>
                  <a:lnTo>
                    <a:pt x="89" y="148"/>
                  </a:lnTo>
                  <a:lnTo>
                    <a:pt x="92" y="154"/>
                  </a:lnTo>
                  <a:lnTo>
                    <a:pt x="95" y="159"/>
                  </a:lnTo>
                  <a:lnTo>
                    <a:pt x="95" y="165"/>
                  </a:lnTo>
                  <a:lnTo>
                    <a:pt x="95" y="174"/>
                  </a:lnTo>
                  <a:lnTo>
                    <a:pt x="95" y="179"/>
                  </a:lnTo>
                  <a:lnTo>
                    <a:pt x="95" y="188"/>
                  </a:lnTo>
                </a:path>
              </a:pathLst>
            </a:custGeom>
            <a:noFill/>
            <a:ln w="12700" cap="rnd" cmpd="sng">
              <a:solidFill>
                <a:srgbClr val="000000"/>
              </a:solidFill>
              <a:prstDash val="solid"/>
              <a:round/>
              <a:headEnd type="none" w="med" len="med"/>
              <a:tailEnd type="none" w="med" len="med"/>
            </a:ln>
          </p:spPr>
          <p:txBody>
            <a:bodyPr/>
            <a:lstStyle/>
            <a:p>
              <a:endParaRPr lang="en-US"/>
            </a:p>
          </p:txBody>
        </p:sp>
        <p:sp>
          <p:nvSpPr>
            <p:cNvPr id="12812" name="Freeform 522"/>
            <p:cNvSpPr>
              <a:spLocks/>
            </p:cNvSpPr>
            <p:nvPr/>
          </p:nvSpPr>
          <p:spPr bwMode="auto">
            <a:xfrm>
              <a:off x="2840" y="2824"/>
              <a:ext cx="95" cy="189"/>
            </a:xfrm>
            <a:custGeom>
              <a:avLst/>
              <a:gdLst>
                <a:gd name="T0" fmla="*/ 2 w 95"/>
                <a:gd name="T1" fmla="*/ 0 h 189"/>
                <a:gd name="T2" fmla="*/ 0 w 95"/>
                <a:gd name="T3" fmla="*/ 6 h 189"/>
                <a:gd name="T4" fmla="*/ 0 w 95"/>
                <a:gd name="T5" fmla="*/ 11 h 189"/>
                <a:gd name="T6" fmla="*/ 0 w 95"/>
                <a:gd name="T7" fmla="*/ 17 h 189"/>
                <a:gd name="T8" fmla="*/ 2 w 95"/>
                <a:gd name="T9" fmla="*/ 23 h 189"/>
                <a:gd name="T10" fmla="*/ 2 w 95"/>
                <a:gd name="T11" fmla="*/ 31 h 189"/>
                <a:gd name="T12" fmla="*/ 2 w 95"/>
                <a:gd name="T13" fmla="*/ 37 h 189"/>
                <a:gd name="T14" fmla="*/ 2 w 95"/>
                <a:gd name="T15" fmla="*/ 43 h 189"/>
                <a:gd name="T16" fmla="*/ 5 w 95"/>
                <a:gd name="T17" fmla="*/ 48 h 189"/>
                <a:gd name="T18" fmla="*/ 5 w 95"/>
                <a:gd name="T19" fmla="*/ 57 h 189"/>
                <a:gd name="T20" fmla="*/ 8 w 95"/>
                <a:gd name="T21" fmla="*/ 63 h 189"/>
                <a:gd name="T22" fmla="*/ 11 w 95"/>
                <a:gd name="T23" fmla="*/ 68 h 189"/>
                <a:gd name="T24" fmla="*/ 14 w 95"/>
                <a:gd name="T25" fmla="*/ 74 h 189"/>
                <a:gd name="T26" fmla="*/ 17 w 95"/>
                <a:gd name="T27" fmla="*/ 80 h 189"/>
                <a:gd name="T28" fmla="*/ 20 w 95"/>
                <a:gd name="T29" fmla="*/ 86 h 189"/>
                <a:gd name="T30" fmla="*/ 22 w 95"/>
                <a:gd name="T31" fmla="*/ 91 h 189"/>
                <a:gd name="T32" fmla="*/ 25 w 95"/>
                <a:gd name="T33" fmla="*/ 97 h 189"/>
                <a:gd name="T34" fmla="*/ 31 w 95"/>
                <a:gd name="T35" fmla="*/ 100 h 189"/>
                <a:gd name="T36" fmla="*/ 37 w 95"/>
                <a:gd name="T37" fmla="*/ 103 h 189"/>
                <a:gd name="T38" fmla="*/ 42 w 95"/>
                <a:gd name="T39" fmla="*/ 106 h 189"/>
                <a:gd name="T40" fmla="*/ 48 w 95"/>
                <a:gd name="T41" fmla="*/ 108 h 189"/>
                <a:gd name="T42" fmla="*/ 54 w 95"/>
                <a:gd name="T43" fmla="*/ 111 h 189"/>
                <a:gd name="T44" fmla="*/ 59 w 95"/>
                <a:gd name="T45" fmla="*/ 114 h 189"/>
                <a:gd name="T46" fmla="*/ 65 w 95"/>
                <a:gd name="T47" fmla="*/ 120 h 189"/>
                <a:gd name="T48" fmla="*/ 71 w 95"/>
                <a:gd name="T49" fmla="*/ 123 h 189"/>
                <a:gd name="T50" fmla="*/ 74 w 95"/>
                <a:gd name="T51" fmla="*/ 125 h 189"/>
                <a:gd name="T52" fmla="*/ 79 w 95"/>
                <a:gd name="T53" fmla="*/ 131 h 189"/>
                <a:gd name="T54" fmla="*/ 82 w 95"/>
                <a:gd name="T55" fmla="*/ 137 h 189"/>
                <a:gd name="T56" fmla="*/ 85 w 95"/>
                <a:gd name="T57" fmla="*/ 143 h 189"/>
                <a:gd name="T58" fmla="*/ 88 w 95"/>
                <a:gd name="T59" fmla="*/ 148 h 189"/>
                <a:gd name="T60" fmla="*/ 88 w 95"/>
                <a:gd name="T61" fmla="*/ 154 h 189"/>
                <a:gd name="T62" fmla="*/ 91 w 95"/>
                <a:gd name="T63" fmla="*/ 163 h 189"/>
                <a:gd name="T64" fmla="*/ 91 w 95"/>
                <a:gd name="T65" fmla="*/ 168 h 189"/>
                <a:gd name="T66" fmla="*/ 94 w 95"/>
                <a:gd name="T67" fmla="*/ 174 h 189"/>
                <a:gd name="T68" fmla="*/ 94 w 95"/>
                <a:gd name="T69" fmla="*/ 180 h 189"/>
                <a:gd name="T70" fmla="*/ 94 w 95"/>
                <a:gd name="T71" fmla="*/ 188 h 189"/>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95"/>
                <a:gd name="T109" fmla="*/ 0 h 189"/>
                <a:gd name="T110" fmla="*/ 95 w 95"/>
                <a:gd name="T111" fmla="*/ 189 h 189"/>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95" h="189">
                  <a:moveTo>
                    <a:pt x="2" y="0"/>
                  </a:moveTo>
                  <a:lnTo>
                    <a:pt x="0" y="6"/>
                  </a:lnTo>
                  <a:lnTo>
                    <a:pt x="0" y="11"/>
                  </a:lnTo>
                  <a:lnTo>
                    <a:pt x="0" y="17"/>
                  </a:lnTo>
                  <a:lnTo>
                    <a:pt x="2" y="23"/>
                  </a:lnTo>
                  <a:lnTo>
                    <a:pt x="2" y="31"/>
                  </a:lnTo>
                  <a:lnTo>
                    <a:pt x="2" y="37"/>
                  </a:lnTo>
                  <a:lnTo>
                    <a:pt x="2" y="43"/>
                  </a:lnTo>
                  <a:lnTo>
                    <a:pt x="5" y="48"/>
                  </a:lnTo>
                  <a:lnTo>
                    <a:pt x="5" y="57"/>
                  </a:lnTo>
                  <a:lnTo>
                    <a:pt x="8" y="63"/>
                  </a:lnTo>
                  <a:lnTo>
                    <a:pt x="11" y="68"/>
                  </a:lnTo>
                  <a:lnTo>
                    <a:pt x="14" y="74"/>
                  </a:lnTo>
                  <a:lnTo>
                    <a:pt x="17" y="80"/>
                  </a:lnTo>
                  <a:lnTo>
                    <a:pt x="20" y="86"/>
                  </a:lnTo>
                  <a:lnTo>
                    <a:pt x="22" y="91"/>
                  </a:lnTo>
                  <a:lnTo>
                    <a:pt x="25" y="97"/>
                  </a:lnTo>
                  <a:lnTo>
                    <a:pt x="31" y="100"/>
                  </a:lnTo>
                  <a:lnTo>
                    <a:pt x="37" y="103"/>
                  </a:lnTo>
                  <a:lnTo>
                    <a:pt x="42" y="106"/>
                  </a:lnTo>
                  <a:lnTo>
                    <a:pt x="48" y="108"/>
                  </a:lnTo>
                  <a:lnTo>
                    <a:pt x="54" y="111"/>
                  </a:lnTo>
                  <a:lnTo>
                    <a:pt x="59" y="114"/>
                  </a:lnTo>
                  <a:lnTo>
                    <a:pt x="65" y="120"/>
                  </a:lnTo>
                  <a:lnTo>
                    <a:pt x="71" y="123"/>
                  </a:lnTo>
                  <a:lnTo>
                    <a:pt x="74" y="125"/>
                  </a:lnTo>
                  <a:lnTo>
                    <a:pt x="79" y="131"/>
                  </a:lnTo>
                  <a:lnTo>
                    <a:pt x="82" y="137"/>
                  </a:lnTo>
                  <a:lnTo>
                    <a:pt x="85" y="143"/>
                  </a:lnTo>
                  <a:lnTo>
                    <a:pt x="88" y="148"/>
                  </a:lnTo>
                  <a:lnTo>
                    <a:pt x="88" y="154"/>
                  </a:lnTo>
                  <a:lnTo>
                    <a:pt x="91" y="163"/>
                  </a:lnTo>
                  <a:lnTo>
                    <a:pt x="91" y="168"/>
                  </a:lnTo>
                  <a:lnTo>
                    <a:pt x="94" y="174"/>
                  </a:lnTo>
                  <a:lnTo>
                    <a:pt x="94" y="180"/>
                  </a:lnTo>
                  <a:lnTo>
                    <a:pt x="94" y="188"/>
                  </a:lnTo>
                </a:path>
              </a:pathLst>
            </a:custGeom>
            <a:noFill/>
            <a:ln w="12700" cap="rnd" cmpd="sng">
              <a:solidFill>
                <a:srgbClr val="000000"/>
              </a:solidFill>
              <a:prstDash val="solid"/>
              <a:round/>
              <a:headEnd type="none" w="med" len="med"/>
              <a:tailEnd type="none" w="med" len="med"/>
            </a:ln>
          </p:spPr>
          <p:txBody>
            <a:bodyPr/>
            <a:lstStyle/>
            <a:p>
              <a:endParaRPr lang="en-US"/>
            </a:p>
          </p:txBody>
        </p:sp>
        <p:sp>
          <p:nvSpPr>
            <p:cNvPr id="12813" name="Freeform 523"/>
            <p:cNvSpPr>
              <a:spLocks/>
            </p:cNvSpPr>
            <p:nvPr/>
          </p:nvSpPr>
          <p:spPr bwMode="auto">
            <a:xfrm>
              <a:off x="2320" y="2775"/>
              <a:ext cx="138" cy="130"/>
            </a:xfrm>
            <a:custGeom>
              <a:avLst/>
              <a:gdLst>
                <a:gd name="T0" fmla="*/ 137 w 138"/>
                <a:gd name="T1" fmla="*/ 0 h 130"/>
                <a:gd name="T2" fmla="*/ 137 w 138"/>
                <a:gd name="T3" fmla="*/ 129 h 130"/>
                <a:gd name="T4" fmla="*/ 69 w 138"/>
                <a:gd name="T5" fmla="*/ 129 h 130"/>
                <a:gd name="T6" fmla="*/ 69 w 138"/>
                <a:gd name="T7" fmla="*/ 18 h 130"/>
                <a:gd name="T8" fmla="*/ 0 w 138"/>
                <a:gd name="T9" fmla="*/ 18 h 130"/>
                <a:gd name="T10" fmla="*/ 0 60000 65536"/>
                <a:gd name="T11" fmla="*/ 0 60000 65536"/>
                <a:gd name="T12" fmla="*/ 0 60000 65536"/>
                <a:gd name="T13" fmla="*/ 0 60000 65536"/>
                <a:gd name="T14" fmla="*/ 0 60000 65536"/>
                <a:gd name="T15" fmla="*/ 0 w 138"/>
                <a:gd name="T16" fmla="*/ 0 h 130"/>
                <a:gd name="T17" fmla="*/ 138 w 138"/>
                <a:gd name="T18" fmla="*/ 130 h 130"/>
              </a:gdLst>
              <a:ahLst/>
              <a:cxnLst>
                <a:cxn ang="T10">
                  <a:pos x="T0" y="T1"/>
                </a:cxn>
                <a:cxn ang="T11">
                  <a:pos x="T2" y="T3"/>
                </a:cxn>
                <a:cxn ang="T12">
                  <a:pos x="T4" y="T5"/>
                </a:cxn>
                <a:cxn ang="T13">
                  <a:pos x="T6" y="T7"/>
                </a:cxn>
                <a:cxn ang="T14">
                  <a:pos x="T8" y="T9"/>
                </a:cxn>
              </a:cxnLst>
              <a:rect l="T15" t="T16" r="T17" b="T18"/>
              <a:pathLst>
                <a:path w="138" h="130">
                  <a:moveTo>
                    <a:pt x="137" y="0"/>
                  </a:moveTo>
                  <a:lnTo>
                    <a:pt x="137" y="129"/>
                  </a:lnTo>
                  <a:lnTo>
                    <a:pt x="69" y="129"/>
                  </a:lnTo>
                  <a:lnTo>
                    <a:pt x="69" y="18"/>
                  </a:lnTo>
                  <a:lnTo>
                    <a:pt x="0" y="18"/>
                  </a:lnTo>
                </a:path>
              </a:pathLst>
            </a:custGeom>
            <a:noFill/>
            <a:ln w="12700" cap="rnd" cmpd="sng">
              <a:solidFill>
                <a:srgbClr val="000000"/>
              </a:solidFill>
              <a:prstDash val="solid"/>
              <a:round/>
              <a:headEnd type="none" w="med" len="med"/>
              <a:tailEnd type="none" w="med" len="med"/>
            </a:ln>
          </p:spPr>
          <p:txBody>
            <a:bodyPr/>
            <a:lstStyle/>
            <a:p>
              <a:endParaRPr lang="en-US"/>
            </a:p>
          </p:txBody>
        </p:sp>
        <p:sp>
          <p:nvSpPr>
            <p:cNvPr id="12814" name="Freeform 524"/>
            <p:cNvSpPr>
              <a:spLocks/>
            </p:cNvSpPr>
            <p:nvPr/>
          </p:nvSpPr>
          <p:spPr bwMode="auto">
            <a:xfrm>
              <a:off x="2429" y="2756"/>
              <a:ext cx="26" cy="20"/>
            </a:xfrm>
            <a:custGeom>
              <a:avLst/>
              <a:gdLst>
                <a:gd name="T0" fmla="*/ 25 w 26"/>
                <a:gd name="T1" fmla="*/ 19 h 20"/>
                <a:gd name="T2" fmla="*/ 22 w 26"/>
                <a:gd name="T3" fmla="*/ 19 h 20"/>
                <a:gd name="T4" fmla="*/ 18 w 26"/>
                <a:gd name="T5" fmla="*/ 19 h 20"/>
                <a:gd name="T6" fmla="*/ 16 w 26"/>
                <a:gd name="T7" fmla="*/ 19 h 20"/>
                <a:gd name="T8" fmla="*/ 13 w 26"/>
                <a:gd name="T9" fmla="*/ 19 h 20"/>
                <a:gd name="T10" fmla="*/ 11 w 26"/>
                <a:gd name="T11" fmla="*/ 17 h 20"/>
                <a:gd name="T12" fmla="*/ 8 w 26"/>
                <a:gd name="T13" fmla="*/ 17 h 20"/>
                <a:gd name="T14" fmla="*/ 6 w 26"/>
                <a:gd name="T15" fmla="*/ 14 h 20"/>
                <a:gd name="T16" fmla="*/ 2 w 26"/>
                <a:gd name="T17" fmla="*/ 14 h 20"/>
                <a:gd name="T18" fmla="*/ 2 w 26"/>
                <a:gd name="T19" fmla="*/ 11 h 20"/>
                <a:gd name="T20" fmla="*/ 2 w 26"/>
                <a:gd name="T21" fmla="*/ 8 h 20"/>
                <a:gd name="T22" fmla="*/ 0 w 26"/>
                <a:gd name="T23" fmla="*/ 8 h 20"/>
                <a:gd name="T24" fmla="*/ 0 w 26"/>
                <a:gd name="T25" fmla="*/ 5 h 20"/>
                <a:gd name="T26" fmla="*/ 0 w 26"/>
                <a:gd name="T27" fmla="*/ 2 h 20"/>
                <a:gd name="T28" fmla="*/ 0 w 26"/>
                <a:gd name="T29" fmla="*/ 0 h 2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26"/>
                <a:gd name="T46" fmla="*/ 0 h 20"/>
                <a:gd name="T47" fmla="*/ 26 w 26"/>
                <a:gd name="T48" fmla="*/ 20 h 2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26" h="20">
                  <a:moveTo>
                    <a:pt x="25" y="19"/>
                  </a:moveTo>
                  <a:lnTo>
                    <a:pt x="22" y="19"/>
                  </a:lnTo>
                  <a:lnTo>
                    <a:pt x="18" y="19"/>
                  </a:lnTo>
                  <a:lnTo>
                    <a:pt x="16" y="19"/>
                  </a:lnTo>
                  <a:lnTo>
                    <a:pt x="13" y="19"/>
                  </a:lnTo>
                  <a:lnTo>
                    <a:pt x="11" y="17"/>
                  </a:lnTo>
                  <a:lnTo>
                    <a:pt x="8" y="17"/>
                  </a:lnTo>
                  <a:lnTo>
                    <a:pt x="6" y="14"/>
                  </a:lnTo>
                  <a:lnTo>
                    <a:pt x="2" y="14"/>
                  </a:lnTo>
                  <a:lnTo>
                    <a:pt x="2" y="11"/>
                  </a:lnTo>
                  <a:lnTo>
                    <a:pt x="2" y="8"/>
                  </a:lnTo>
                  <a:lnTo>
                    <a:pt x="0" y="8"/>
                  </a:lnTo>
                  <a:lnTo>
                    <a:pt x="0" y="5"/>
                  </a:lnTo>
                  <a:lnTo>
                    <a:pt x="0" y="2"/>
                  </a:lnTo>
                  <a:lnTo>
                    <a:pt x="0" y="0"/>
                  </a:lnTo>
                </a:path>
              </a:pathLst>
            </a:custGeom>
            <a:noFill/>
            <a:ln w="12700" cap="rnd" cmpd="sng">
              <a:solidFill>
                <a:srgbClr val="000000"/>
              </a:solidFill>
              <a:prstDash val="solid"/>
              <a:round/>
              <a:headEnd type="none" w="med" len="med"/>
              <a:tailEnd type="none" w="med" len="med"/>
            </a:ln>
          </p:spPr>
          <p:txBody>
            <a:bodyPr/>
            <a:lstStyle/>
            <a:p>
              <a:endParaRPr lang="en-US"/>
            </a:p>
          </p:txBody>
        </p:sp>
        <p:sp>
          <p:nvSpPr>
            <p:cNvPr id="12815" name="Freeform 525"/>
            <p:cNvSpPr>
              <a:spLocks/>
            </p:cNvSpPr>
            <p:nvPr/>
          </p:nvSpPr>
          <p:spPr bwMode="auto">
            <a:xfrm>
              <a:off x="2497" y="2756"/>
              <a:ext cx="26" cy="20"/>
            </a:xfrm>
            <a:custGeom>
              <a:avLst/>
              <a:gdLst>
                <a:gd name="T0" fmla="*/ 0 w 26"/>
                <a:gd name="T1" fmla="*/ 19 h 20"/>
                <a:gd name="T2" fmla="*/ 3 w 26"/>
                <a:gd name="T3" fmla="*/ 19 h 20"/>
                <a:gd name="T4" fmla="*/ 6 w 26"/>
                <a:gd name="T5" fmla="*/ 19 h 20"/>
                <a:gd name="T6" fmla="*/ 9 w 26"/>
                <a:gd name="T7" fmla="*/ 19 h 20"/>
                <a:gd name="T8" fmla="*/ 12 w 26"/>
                <a:gd name="T9" fmla="*/ 19 h 20"/>
                <a:gd name="T10" fmla="*/ 12 w 26"/>
                <a:gd name="T11" fmla="*/ 17 h 20"/>
                <a:gd name="T12" fmla="*/ 14 w 26"/>
                <a:gd name="T13" fmla="*/ 17 h 20"/>
                <a:gd name="T14" fmla="*/ 16 w 26"/>
                <a:gd name="T15" fmla="*/ 17 h 20"/>
                <a:gd name="T16" fmla="*/ 16 w 26"/>
                <a:gd name="T17" fmla="*/ 14 h 20"/>
                <a:gd name="T18" fmla="*/ 19 w 26"/>
                <a:gd name="T19" fmla="*/ 14 h 20"/>
                <a:gd name="T20" fmla="*/ 22 w 26"/>
                <a:gd name="T21" fmla="*/ 11 h 20"/>
                <a:gd name="T22" fmla="*/ 22 w 26"/>
                <a:gd name="T23" fmla="*/ 8 h 20"/>
                <a:gd name="T24" fmla="*/ 25 w 26"/>
                <a:gd name="T25" fmla="*/ 8 h 20"/>
                <a:gd name="T26" fmla="*/ 25 w 26"/>
                <a:gd name="T27" fmla="*/ 5 h 20"/>
                <a:gd name="T28" fmla="*/ 25 w 26"/>
                <a:gd name="T29" fmla="*/ 2 h 20"/>
                <a:gd name="T30" fmla="*/ 25 w 26"/>
                <a:gd name="T31" fmla="*/ 0 h 20"/>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6"/>
                <a:gd name="T49" fmla="*/ 0 h 20"/>
                <a:gd name="T50" fmla="*/ 26 w 26"/>
                <a:gd name="T51" fmla="*/ 20 h 20"/>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6" h="20">
                  <a:moveTo>
                    <a:pt x="0" y="19"/>
                  </a:moveTo>
                  <a:lnTo>
                    <a:pt x="3" y="19"/>
                  </a:lnTo>
                  <a:lnTo>
                    <a:pt x="6" y="19"/>
                  </a:lnTo>
                  <a:lnTo>
                    <a:pt x="9" y="19"/>
                  </a:lnTo>
                  <a:lnTo>
                    <a:pt x="12" y="19"/>
                  </a:lnTo>
                  <a:lnTo>
                    <a:pt x="12" y="17"/>
                  </a:lnTo>
                  <a:lnTo>
                    <a:pt x="14" y="17"/>
                  </a:lnTo>
                  <a:lnTo>
                    <a:pt x="16" y="17"/>
                  </a:lnTo>
                  <a:lnTo>
                    <a:pt x="16" y="14"/>
                  </a:lnTo>
                  <a:lnTo>
                    <a:pt x="19" y="14"/>
                  </a:lnTo>
                  <a:lnTo>
                    <a:pt x="22" y="11"/>
                  </a:lnTo>
                  <a:lnTo>
                    <a:pt x="22" y="8"/>
                  </a:lnTo>
                  <a:lnTo>
                    <a:pt x="25" y="8"/>
                  </a:lnTo>
                  <a:lnTo>
                    <a:pt x="25" y="5"/>
                  </a:lnTo>
                  <a:lnTo>
                    <a:pt x="25" y="2"/>
                  </a:lnTo>
                  <a:lnTo>
                    <a:pt x="25" y="0"/>
                  </a:lnTo>
                </a:path>
              </a:pathLst>
            </a:custGeom>
            <a:noFill/>
            <a:ln w="12700" cap="rnd" cmpd="sng">
              <a:solidFill>
                <a:srgbClr val="000000"/>
              </a:solidFill>
              <a:prstDash val="solid"/>
              <a:round/>
              <a:headEnd type="none" w="med" len="med"/>
              <a:tailEnd type="none" w="med" len="med"/>
            </a:ln>
          </p:spPr>
          <p:txBody>
            <a:bodyPr/>
            <a:lstStyle/>
            <a:p>
              <a:endParaRPr lang="en-US"/>
            </a:p>
          </p:txBody>
        </p:sp>
        <p:sp>
          <p:nvSpPr>
            <p:cNvPr id="12816" name="Freeform 526"/>
            <p:cNvSpPr>
              <a:spLocks/>
            </p:cNvSpPr>
            <p:nvPr/>
          </p:nvSpPr>
          <p:spPr bwMode="auto">
            <a:xfrm>
              <a:off x="2429" y="2464"/>
              <a:ext cx="94" cy="89"/>
            </a:xfrm>
            <a:custGeom>
              <a:avLst/>
              <a:gdLst>
                <a:gd name="T0" fmla="*/ 0 w 94"/>
                <a:gd name="T1" fmla="*/ 88 h 89"/>
                <a:gd name="T2" fmla="*/ 0 w 94"/>
                <a:gd name="T3" fmla="*/ 80 h 89"/>
                <a:gd name="T4" fmla="*/ 0 w 94"/>
                <a:gd name="T5" fmla="*/ 74 h 89"/>
                <a:gd name="T6" fmla="*/ 0 w 94"/>
                <a:gd name="T7" fmla="*/ 69 h 89"/>
                <a:gd name="T8" fmla="*/ 0 w 94"/>
                <a:gd name="T9" fmla="*/ 63 h 89"/>
                <a:gd name="T10" fmla="*/ 2 w 94"/>
                <a:gd name="T11" fmla="*/ 57 h 89"/>
                <a:gd name="T12" fmla="*/ 2 w 94"/>
                <a:gd name="T13" fmla="*/ 51 h 89"/>
                <a:gd name="T14" fmla="*/ 2 w 94"/>
                <a:gd name="T15" fmla="*/ 46 h 89"/>
                <a:gd name="T16" fmla="*/ 6 w 94"/>
                <a:gd name="T17" fmla="*/ 40 h 89"/>
                <a:gd name="T18" fmla="*/ 6 w 94"/>
                <a:gd name="T19" fmla="*/ 37 h 89"/>
                <a:gd name="T20" fmla="*/ 8 w 94"/>
                <a:gd name="T21" fmla="*/ 31 h 89"/>
                <a:gd name="T22" fmla="*/ 8 w 94"/>
                <a:gd name="T23" fmla="*/ 29 h 89"/>
                <a:gd name="T24" fmla="*/ 11 w 94"/>
                <a:gd name="T25" fmla="*/ 26 h 89"/>
                <a:gd name="T26" fmla="*/ 11 w 94"/>
                <a:gd name="T27" fmla="*/ 23 h 89"/>
                <a:gd name="T28" fmla="*/ 14 w 94"/>
                <a:gd name="T29" fmla="*/ 20 h 89"/>
                <a:gd name="T30" fmla="*/ 17 w 94"/>
                <a:gd name="T31" fmla="*/ 17 h 89"/>
                <a:gd name="T32" fmla="*/ 17 w 94"/>
                <a:gd name="T33" fmla="*/ 14 h 89"/>
                <a:gd name="T34" fmla="*/ 19 w 94"/>
                <a:gd name="T35" fmla="*/ 11 h 89"/>
                <a:gd name="T36" fmla="*/ 23 w 94"/>
                <a:gd name="T37" fmla="*/ 9 h 89"/>
                <a:gd name="T38" fmla="*/ 26 w 94"/>
                <a:gd name="T39" fmla="*/ 6 h 89"/>
                <a:gd name="T40" fmla="*/ 28 w 94"/>
                <a:gd name="T41" fmla="*/ 3 h 89"/>
                <a:gd name="T42" fmla="*/ 31 w 94"/>
                <a:gd name="T43" fmla="*/ 3 h 89"/>
                <a:gd name="T44" fmla="*/ 34 w 94"/>
                <a:gd name="T45" fmla="*/ 0 h 89"/>
                <a:gd name="T46" fmla="*/ 37 w 94"/>
                <a:gd name="T47" fmla="*/ 0 h 89"/>
                <a:gd name="T48" fmla="*/ 39 w 94"/>
                <a:gd name="T49" fmla="*/ 0 h 89"/>
                <a:gd name="T50" fmla="*/ 43 w 94"/>
                <a:gd name="T51" fmla="*/ 0 h 89"/>
                <a:gd name="T52" fmla="*/ 45 w 94"/>
                <a:gd name="T53" fmla="*/ 0 h 89"/>
                <a:gd name="T54" fmla="*/ 47 w 94"/>
                <a:gd name="T55" fmla="*/ 0 h 89"/>
                <a:gd name="T56" fmla="*/ 50 w 94"/>
                <a:gd name="T57" fmla="*/ 0 h 89"/>
                <a:gd name="T58" fmla="*/ 53 w 94"/>
                <a:gd name="T59" fmla="*/ 0 h 89"/>
                <a:gd name="T60" fmla="*/ 56 w 94"/>
                <a:gd name="T61" fmla="*/ 0 h 89"/>
                <a:gd name="T62" fmla="*/ 58 w 94"/>
                <a:gd name="T63" fmla="*/ 0 h 89"/>
                <a:gd name="T64" fmla="*/ 62 w 94"/>
                <a:gd name="T65" fmla="*/ 3 h 89"/>
                <a:gd name="T66" fmla="*/ 64 w 94"/>
                <a:gd name="T67" fmla="*/ 6 h 89"/>
                <a:gd name="T68" fmla="*/ 67 w 94"/>
                <a:gd name="T69" fmla="*/ 6 h 89"/>
                <a:gd name="T70" fmla="*/ 70 w 94"/>
                <a:gd name="T71" fmla="*/ 9 h 89"/>
                <a:gd name="T72" fmla="*/ 73 w 94"/>
                <a:gd name="T73" fmla="*/ 11 h 89"/>
                <a:gd name="T74" fmla="*/ 73 w 94"/>
                <a:gd name="T75" fmla="*/ 14 h 89"/>
                <a:gd name="T76" fmla="*/ 76 w 94"/>
                <a:gd name="T77" fmla="*/ 17 h 89"/>
                <a:gd name="T78" fmla="*/ 79 w 94"/>
                <a:gd name="T79" fmla="*/ 20 h 89"/>
                <a:gd name="T80" fmla="*/ 79 w 94"/>
                <a:gd name="T81" fmla="*/ 23 h 89"/>
                <a:gd name="T82" fmla="*/ 82 w 94"/>
                <a:gd name="T83" fmla="*/ 26 h 89"/>
                <a:gd name="T84" fmla="*/ 84 w 94"/>
                <a:gd name="T85" fmla="*/ 29 h 89"/>
                <a:gd name="T86" fmla="*/ 84 w 94"/>
                <a:gd name="T87" fmla="*/ 31 h 89"/>
                <a:gd name="T88" fmla="*/ 87 w 94"/>
                <a:gd name="T89" fmla="*/ 37 h 89"/>
                <a:gd name="T90" fmla="*/ 87 w 94"/>
                <a:gd name="T91" fmla="*/ 40 h 89"/>
                <a:gd name="T92" fmla="*/ 90 w 94"/>
                <a:gd name="T93" fmla="*/ 46 h 89"/>
                <a:gd name="T94" fmla="*/ 90 w 94"/>
                <a:gd name="T95" fmla="*/ 51 h 89"/>
                <a:gd name="T96" fmla="*/ 90 w 94"/>
                <a:gd name="T97" fmla="*/ 57 h 89"/>
                <a:gd name="T98" fmla="*/ 93 w 94"/>
                <a:gd name="T99" fmla="*/ 63 h 89"/>
                <a:gd name="T100" fmla="*/ 93 w 94"/>
                <a:gd name="T101" fmla="*/ 69 h 89"/>
                <a:gd name="T102" fmla="*/ 93 w 94"/>
                <a:gd name="T103" fmla="*/ 74 h 89"/>
                <a:gd name="T104" fmla="*/ 93 w 94"/>
                <a:gd name="T105" fmla="*/ 80 h 89"/>
                <a:gd name="T106" fmla="*/ 93 w 94"/>
                <a:gd name="T107" fmla="*/ 88 h 89"/>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94"/>
                <a:gd name="T163" fmla="*/ 0 h 89"/>
                <a:gd name="T164" fmla="*/ 94 w 94"/>
                <a:gd name="T165" fmla="*/ 89 h 89"/>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94" h="89">
                  <a:moveTo>
                    <a:pt x="0" y="88"/>
                  </a:moveTo>
                  <a:lnTo>
                    <a:pt x="0" y="80"/>
                  </a:lnTo>
                  <a:lnTo>
                    <a:pt x="0" y="74"/>
                  </a:lnTo>
                  <a:lnTo>
                    <a:pt x="0" y="69"/>
                  </a:lnTo>
                  <a:lnTo>
                    <a:pt x="0" y="63"/>
                  </a:lnTo>
                  <a:lnTo>
                    <a:pt x="2" y="57"/>
                  </a:lnTo>
                  <a:lnTo>
                    <a:pt x="2" y="51"/>
                  </a:lnTo>
                  <a:lnTo>
                    <a:pt x="2" y="46"/>
                  </a:lnTo>
                  <a:lnTo>
                    <a:pt x="6" y="40"/>
                  </a:lnTo>
                  <a:lnTo>
                    <a:pt x="6" y="37"/>
                  </a:lnTo>
                  <a:lnTo>
                    <a:pt x="8" y="31"/>
                  </a:lnTo>
                  <a:lnTo>
                    <a:pt x="8" y="29"/>
                  </a:lnTo>
                  <a:lnTo>
                    <a:pt x="11" y="26"/>
                  </a:lnTo>
                  <a:lnTo>
                    <a:pt x="11" y="23"/>
                  </a:lnTo>
                  <a:lnTo>
                    <a:pt x="14" y="20"/>
                  </a:lnTo>
                  <a:lnTo>
                    <a:pt x="17" y="17"/>
                  </a:lnTo>
                  <a:lnTo>
                    <a:pt x="17" y="14"/>
                  </a:lnTo>
                  <a:lnTo>
                    <a:pt x="19" y="11"/>
                  </a:lnTo>
                  <a:lnTo>
                    <a:pt x="23" y="9"/>
                  </a:lnTo>
                  <a:lnTo>
                    <a:pt x="26" y="6"/>
                  </a:lnTo>
                  <a:lnTo>
                    <a:pt x="28" y="3"/>
                  </a:lnTo>
                  <a:lnTo>
                    <a:pt x="31" y="3"/>
                  </a:lnTo>
                  <a:lnTo>
                    <a:pt x="34" y="0"/>
                  </a:lnTo>
                  <a:lnTo>
                    <a:pt x="37" y="0"/>
                  </a:lnTo>
                  <a:lnTo>
                    <a:pt x="39" y="0"/>
                  </a:lnTo>
                  <a:lnTo>
                    <a:pt x="43" y="0"/>
                  </a:lnTo>
                  <a:lnTo>
                    <a:pt x="45" y="0"/>
                  </a:lnTo>
                  <a:lnTo>
                    <a:pt x="47" y="0"/>
                  </a:lnTo>
                  <a:lnTo>
                    <a:pt x="50" y="0"/>
                  </a:lnTo>
                  <a:lnTo>
                    <a:pt x="53" y="0"/>
                  </a:lnTo>
                  <a:lnTo>
                    <a:pt x="56" y="0"/>
                  </a:lnTo>
                  <a:lnTo>
                    <a:pt x="58" y="0"/>
                  </a:lnTo>
                  <a:lnTo>
                    <a:pt x="62" y="3"/>
                  </a:lnTo>
                  <a:lnTo>
                    <a:pt x="64" y="6"/>
                  </a:lnTo>
                  <a:lnTo>
                    <a:pt x="67" y="6"/>
                  </a:lnTo>
                  <a:lnTo>
                    <a:pt x="70" y="9"/>
                  </a:lnTo>
                  <a:lnTo>
                    <a:pt x="73" y="11"/>
                  </a:lnTo>
                  <a:lnTo>
                    <a:pt x="73" y="14"/>
                  </a:lnTo>
                  <a:lnTo>
                    <a:pt x="76" y="17"/>
                  </a:lnTo>
                  <a:lnTo>
                    <a:pt x="79" y="20"/>
                  </a:lnTo>
                  <a:lnTo>
                    <a:pt x="79" y="23"/>
                  </a:lnTo>
                  <a:lnTo>
                    <a:pt x="82" y="26"/>
                  </a:lnTo>
                  <a:lnTo>
                    <a:pt x="84" y="29"/>
                  </a:lnTo>
                  <a:lnTo>
                    <a:pt x="84" y="31"/>
                  </a:lnTo>
                  <a:lnTo>
                    <a:pt x="87" y="37"/>
                  </a:lnTo>
                  <a:lnTo>
                    <a:pt x="87" y="40"/>
                  </a:lnTo>
                  <a:lnTo>
                    <a:pt x="90" y="46"/>
                  </a:lnTo>
                  <a:lnTo>
                    <a:pt x="90" y="51"/>
                  </a:lnTo>
                  <a:lnTo>
                    <a:pt x="90" y="57"/>
                  </a:lnTo>
                  <a:lnTo>
                    <a:pt x="93" y="63"/>
                  </a:lnTo>
                  <a:lnTo>
                    <a:pt x="93" y="69"/>
                  </a:lnTo>
                  <a:lnTo>
                    <a:pt x="93" y="74"/>
                  </a:lnTo>
                  <a:lnTo>
                    <a:pt x="93" y="80"/>
                  </a:lnTo>
                  <a:lnTo>
                    <a:pt x="93" y="88"/>
                  </a:lnTo>
                </a:path>
              </a:pathLst>
            </a:custGeom>
            <a:noFill/>
            <a:ln w="12700" cap="rnd" cmpd="sng">
              <a:solidFill>
                <a:srgbClr val="000000"/>
              </a:solidFill>
              <a:prstDash val="solid"/>
              <a:round/>
              <a:headEnd type="none" w="med" len="med"/>
              <a:tailEnd type="none" w="med" len="med"/>
            </a:ln>
          </p:spPr>
          <p:txBody>
            <a:bodyPr/>
            <a:lstStyle/>
            <a:p>
              <a:endParaRPr lang="en-US"/>
            </a:p>
          </p:txBody>
        </p:sp>
        <p:sp>
          <p:nvSpPr>
            <p:cNvPr id="12817" name="Freeform 527"/>
            <p:cNvSpPr>
              <a:spLocks/>
            </p:cNvSpPr>
            <p:nvPr/>
          </p:nvSpPr>
          <p:spPr bwMode="auto">
            <a:xfrm>
              <a:off x="4888" y="1164"/>
              <a:ext cx="151" cy="55"/>
            </a:xfrm>
            <a:custGeom>
              <a:avLst/>
              <a:gdLst>
                <a:gd name="T0" fmla="*/ 0 w 151"/>
                <a:gd name="T1" fmla="*/ 34 h 55"/>
                <a:gd name="T2" fmla="*/ 28 w 151"/>
                <a:gd name="T3" fmla="*/ 34 h 55"/>
                <a:gd name="T4" fmla="*/ 40 w 151"/>
                <a:gd name="T5" fmla="*/ 0 h 55"/>
                <a:gd name="T6" fmla="*/ 57 w 151"/>
                <a:gd name="T7" fmla="*/ 54 h 55"/>
                <a:gd name="T8" fmla="*/ 65 w 151"/>
                <a:gd name="T9" fmla="*/ 0 h 55"/>
                <a:gd name="T10" fmla="*/ 82 w 151"/>
                <a:gd name="T11" fmla="*/ 54 h 55"/>
                <a:gd name="T12" fmla="*/ 93 w 151"/>
                <a:gd name="T13" fmla="*/ 0 h 55"/>
                <a:gd name="T14" fmla="*/ 104 w 151"/>
                <a:gd name="T15" fmla="*/ 54 h 55"/>
                <a:gd name="T16" fmla="*/ 119 w 151"/>
                <a:gd name="T17" fmla="*/ 0 h 55"/>
                <a:gd name="T18" fmla="*/ 130 w 151"/>
                <a:gd name="T19" fmla="*/ 54 h 55"/>
                <a:gd name="T20" fmla="*/ 147 w 151"/>
                <a:gd name="T21" fmla="*/ 0 h 55"/>
                <a:gd name="T22" fmla="*/ 150 w 151"/>
                <a:gd name="T23" fmla="*/ 34 h 55"/>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51"/>
                <a:gd name="T37" fmla="*/ 0 h 55"/>
                <a:gd name="T38" fmla="*/ 151 w 151"/>
                <a:gd name="T39" fmla="*/ 55 h 55"/>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51" h="55">
                  <a:moveTo>
                    <a:pt x="0" y="34"/>
                  </a:moveTo>
                  <a:lnTo>
                    <a:pt x="28" y="34"/>
                  </a:lnTo>
                  <a:lnTo>
                    <a:pt x="40" y="0"/>
                  </a:lnTo>
                  <a:lnTo>
                    <a:pt x="57" y="54"/>
                  </a:lnTo>
                  <a:lnTo>
                    <a:pt x="65" y="0"/>
                  </a:lnTo>
                  <a:lnTo>
                    <a:pt x="82" y="54"/>
                  </a:lnTo>
                  <a:lnTo>
                    <a:pt x="93" y="0"/>
                  </a:lnTo>
                  <a:lnTo>
                    <a:pt x="104" y="54"/>
                  </a:lnTo>
                  <a:lnTo>
                    <a:pt x="119" y="0"/>
                  </a:lnTo>
                  <a:lnTo>
                    <a:pt x="130" y="54"/>
                  </a:lnTo>
                  <a:lnTo>
                    <a:pt x="147" y="0"/>
                  </a:lnTo>
                  <a:lnTo>
                    <a:pt x="150" y="34"/>
                  </a:lnTo>
                </a:path>
              </a:pathLst>
            </a:custGeom>
            <a:noFill/>
            <a:ln w="12700" cap="rnd" cmpd="sng">
              <a:solidFill>
                <a:srgbClr val="000000"/>
              </a:solidFill>
              <a:prstDash val="solid"/>
              <a:round/>
              <a:headEnd type="none" w="med" len="med"/>
              <a:tailEnd type="none" w="med" len="med"/>
            </a:ln>
          </p:spPr>
          <p:txBody>
            <a:bodyPr/>
            <a:lstStyle/>
            <a:p>
              <a:endParaRPr lang="en-US"/>
            </a:p>
          </p:txBody>
        </p:sp>
        <p:sp>
          <p:nvSpPr>
            <p:cNvPr id="12818" name="Line 528"/>
            <p:cNvSpPr>
              <a:spLocks noChangeShapeType="1"/>
            </p:cNvSpPr>
            <p:nvPr/>
          </p:nvSpPr>
          <p:spPr bwMode="auto">
            <a:xfrm>
              <a:off x="5212" y="2195"/>
              <a:ext cx="97" cy="26"/>
            </a:xfrm>
            <a:prstGeom prst="line">
              <a:avLst/>
            </a:prstGeom>
            <a:noFill/>
            <a:ln w="12700">
              <a:solidFill>
                <a:srgbClr val="000000"/>
              </a:solidFill>
              <a:round/>
              <a:headEnd/>
              <a:tailEnd/>
            </a:ln>
          </p:spPr>
          <p:txBody>
            <a:bodyPr wrap="none" anchor="ctr"/>
            <a:lstStyle/>
            <a:p>
              <a:endParaRPr lang="en-US"/>
            </a:p>
          </p:txBody>
        </p:sp>
        <p:sp>
          <p:nvSpPr>
            <p:cNvPr id="12819" name="Line 529"/>
            <p:cNvSpPr>
              <a:spLocks noChangeShapeType="1"/>
            </p:cNvSpPr>
            <p:nvPr/>
          </p:nvSpPr>
          <p:spPr bwMode="auto">
            <a:xfrm>
              <a:off x="5242" y="2246"/>
              <a:ext cx="92" cy="29"/>
            </a:xfrm>
            <a:prstGeom prst="line">
              <a:avLst/>
            </a:prstGeom>
            <a:noFill/>
            <a:ln w="12700">
              <a:solidFill>
                <a:srgbClr val="000000"/>
              </a:solidFill>
              <a:round/>
              <a:headEnd/>
              <a:tailEnd/>
            </a:ln>
          </p:spPr>
          <p:txBody>
            <a:bodyPr wrap="none" anchor="ctr"/>
            <a:lstStyle/>
            <a:p>
              <a:endParaRPr lang="en-US"/>
            </a:p>
          </p:txBody>
        </p:sp>
        <p:sp>
          <p:nvSpPr>
            <p:cNvPr id="12820" name="Line 530"/>
            <p:cNvSpPr>
              <a:spLocks noChangeShapeType="1"/>
            </p:cNvSpPr>
            <p:nvPr/>
          </p:nvSpPr>
          <p:spPr bwMode="auto">
            <a:xfrm>
              <a:off x="5269" y="2297"/>
              <a:ext cx="93" cy="27"/>
            </a:xfrm>
            <a:prstGeom prst="line">
              <a:avLst/>
            </a:prstGeom>
            <a:noFill/>
            <a:ln w="12700">
              <a:solidFill>
                <a:srgbClr val="000000"/>
              </a:solidFill>
              <a:round/>
              <a:headEnd/>
              <a:tailEnd/>
            </a:ln>
          </p:spPr>
          <p:txBody>
            <a:bodyPr wrap="none" anchor="ctr"/>
            <a:lstStyle/>
            <a:p>
              <a:endParaRPr lang="en-US"/>
            </a:p>
          </p:txBody>
        </p:sp>
        <p:sp>
          <p:nvSpPr>
            <p:cNvPr id="12821" name="Line 531"/>
            <p:cNvSpPr>
              <a:spLocks noChangeShapeType="1"/>
            </p:cNvSpPr>
            <p:nvPr/>
          </p:nvSpPr>
          <p:spPr bwMode="auto">
            <a:xfrm>
              <a:off x="5297" y="2346"/>
              <a:ext cx="95" cy="29"/>
            </a:xfrm>
            <a:prstGeom prst="line">
              <a:avLst/>
            </a:prstGeom>
            <a:noFill/>
            <a:ln w="12700">
              <a:solidFill>
                <a:srgbClr val="000000"/>
              </a:solidFill>
              <a:round/>
              <a:headEnd/>
              <a:tailEnd/>
            </a:ln>
          </p:spPr>
          <p:txBody>
            <a:bodyPr wrap="none" anchor="ctr"/>
            <a:lstStyle/>
            <a:p>
              <a:endParaRPr lang="en-US"/>
            </a:p>
          </p:txBody>
        </p:sp>
        <p:sp>
          <p:nvSpPr>
            <p:cNvPr id="12822" name="Line 532"/>
            <p:cNvSpPr>
              <a:spLocks noChangeShapeType="1"/>
            </p:cNvSpPr>
            <p:nvPr/>
          </p:nvSpPr>
          <p:spPr bwMode="auto">
            <a:xfrm>
              <a:off x="5326" y="2392"/>
              <a:ext cx="94" cy="34"/>
            </a:xfrm>
            <a:prstGeom prst="line">
              <a:avLst/>
            </a:prstGeom>
            <a:noFill/>
            <a:ln w="12700">
              <a:solidFill>
                <a:srgbClr val="000000"/>
              </a:solidFill>
              <a:round/>
              <a:headEnd/>
              <a:tailEnd/>
            </a:ln>
          </p:spPr>
          <p:txBody>
            <a:bodyPr wrap="none" anchor="ctr"/>
            <a:lstStyle/>
            <a:p>
              <a:endParaRPr lang="en-US"/>
            </a:p>
          </p:txBody>
        </p:sp>
        <p:sp>
          <p:nvSpPr>
            <p:cNvPr id="12823" name="Line 533"/>
            <p:cNvSpPr>
              <a:spLocks noChangeShapeType="1"/>
            </p:cNvSpPr>
            <p:nvPr/>
          </p:nvSpPr>
          <p:spPr bwMode="auto">
            <a:xfrm>
              <a:off x="5354" y="2446"/>
              <a:ext cx="88" cy="29"/>
            </a:xfrm>
            <a:prstGeom prst="line">
              <a:avLst/>
            </a:prstGeom>
            <a:noFill/>
            <a:ln w="12700">
              <a:solidFill>
                <a:srgbClr val="000000"/>
              </a:solidFill>
              <a:round/>
              <a:headEnd/>
              <a:tailEnd/>
            </a:ln>
          </p:spPr>
          <p:txBody>
            <a:bodyPr wrap="none" anchor="ctr"/>
            <a:lstStyle/>
            <a:p>
              <a:endParaRPr lang="en-US"/>
            </a:p>
          </p:txBody>
        </p:sp>
        <p:sp>
          <p:nvSpPr>
            <p:cNvPr id="12824" name="Line 534"/>
            <p:cNvSpPr>
              <a:spLocks noChangeShapeType="1"/>
            </p:cNvSpPr>
            <p:nvPr/>
          </p:nvSpPr>
          <p:spPr bwMode="auto">
            <a:xfrm>
              <a:off x="5380" y="2497"/>
              <a:ext cx="92" cy="26"/>
            </a:xfrm>
            <a:prstGeom prst="line">
              <a:avLst/>
            </a:prstGeom>
            <a:noFill/>
            <a:ln w="12700">
              <a:solidFill>
                <a:srgbClr val="000000"/>
              </a:solidFill>
              <a:round/>
              <a:headEnd/>
              <a:tailEnd/>
            </a:ln>
          </p:spPr>
          <p:txBody>
            <a:bodyPr wrap="none" anchor="ctr"/>
            <a:lstStyle/>
            <a:p>
              <a:endParaRPr lang="en-US"/>
            </a:p>
          </p:txBody>
        </p:sp>
        <p:sp>
          <p:nvSpPr>
            <p:cNvPr id="12825" name="Line 535"/>
            <p:cNvSpPr>
              <a:spLocks noChangeShapeType="1"/>
            </p:cNvSpPr>
            <p:nvPr/>
          </p:nvSpPr>
          <p:spPr bwMode="auto">
            <a:xfrm>
              <a:off x="5408" y="2546"/>
              <a:ext cx="89" cy="29"/>
            </a:xfrm>
            <a:prstGeom prst="line">
              <a:avLst/>
            </a:prstGeom>
            <a:noFill/>
            <a:ln w="12700">
              <a:solidFill>
                <a:srgbClr val="000000"/>
              </a:solidFill>
              <a:round/>
              <a:headEnd/>
              <a:tailEnd/>
            </a:ln>
          </p:spPr>
          <p:txBody>
            <a:bodyPr wrap="none" anchor="ctr"/>
            <a:lstStyle/>
            <a:p>
              <a:endParaRPr lang="en-US"/>
            </a:p>
          </p:txBody>
        </p:sp>
        <p:sp>
          <p:nvSpPr>
            <p:cNvPr id="12826" name="Line 536"/>
            <p:cNvSpPr>
              <a:spLocks noChangeShapeType="1"/>
            </p:cNvSpPr>
            <p:nvPr/>
          </p:nvSpPr>
          <p:spPr bwMode="auto">
            <a:xfrm>
              <a:off x="5430" y="2597"/>
              <a:ext cx="92" cy="29"/>
            </a:xfrm>
            <a:prstGeom prst="line">
              <a:avLst/>
            </a:prstGeom>
            <a:noFill/>
            <a:ln w="12700">
              <a:solidFill>
                <a:srgbClr val="000000"/>
              </a:solidFill>
              <a:round/>
              <a:headEnd/>
              <a:tailEnd/>
            </a:ln>
          </p:spPr>
          <p:txBody>
            <a:bodyPr wrap="none" anchor="ctr"/>
            <a:lstStyle/>
            <a:p>
              <a:endParaRPr lang="en-US"/>
            </a:p>
          </p:txBody>
        </p:sp>
        <p:sp>
          <p:nvSpPr>
            <p:cNvPr id="12827" name="Freeform 537"/>
            <p:cNvSpPr>
              <a:spLocks/>
            </p:cNvSpPr>
            <p:nvPr/>
          </p:nvSpPr>
          <p:spPr bwMode="auto">
            <a:xfrm>
              <a:off x="3965" y="2502"/>
              <a:ext cx="50" cy="40"/>
            </a:xfrm>
            <a:custGeom>
              <a:avLst/>
              <a:gdLst>
                <a:gd name="T0" fmla="*/ 0 w 50"/>
                <a:gd name="T1" fmla="*/ 0 h 40"/>
                <a:gd name="T2" fmla="*/ 49 w 50"/>
                <a:gd name="T3" fmla="*/ 0 h 40"/>
                <a:gd name="T4" fmla="*/ 49 w 50"/>
                <a:gd name="T5" fmla="*/ 39 h 40"/>
                <a:gd name="T6" fmla="*/ 0 w 50"/>
                <a:gd name="T7" fmla="*/ 39 h 40"/>
                <a:gd name="T8" fmla="*/ 0 w 50"/>
                <a:gd name="T9" fmla="*/ 0 h 40"/>
                <a:gd name="T10" fmla="*/ 0 60000 65536"/>
                <a:gd name="T11" fmla="*/ 0 60000 65536"/>
                <a:gd name="T12" fmla="*/ 0 60000 65536"/>
                <a:gd name="T13" fmla="*/ 0 60000 65536"/>
                <a:gd name="T14" fmla="*/ 0 60000 65536"/>
                <a:gd name="T15" fmla="*/ 0 w 50"/>
                <a:gd name="T16" fmla="*/ 0 h 40"/>
                <a:gd name="T17" fmla="*/ 50 w 50"/>
                <a:gd name="T18" fmla="*/ 40 h 40"/>
              </a:gdLst>
              <a:ahLst/>
              <a:cxnLst>
                <a:cxn ang="T10">
                  <a:pos x="T0" y="T1"/>
                </a:cxn>
                <a:cxn ang="T11">
                  <a:pos x="T2" y="T3"/>
                </a:cxn>
                <a:cxn ang="T12">
                  <a:pos x="T4" y="T5"/>
                </a:cxn>
                <a:cxn ang="T13">
                  <a:pos x="T6" y="T7"/>
                </a:cxn>
                <a:cxn ang="T14">
                  <a:pos x="T8" y="T9"/>
                </a:cxn>
              </a:cxnLst>
              <a:rect l="T15" t="T16" r="T17" b="T18"/>
              <a:pathLst>
                <a:path w="50" h="40">
                  <a:moveTo>
                    <a:pt x="0" y="0"/>
                  </a:moveTo>
                  <a:lnTo>
                    <a:pt x="49" y="0"/>
                  </a:lnTo>
                  <a:lnTo>
                    <a:pt x="49" y="39"/>
                  </a:lnTo>
                  <a:lnTo>
                    <a:pt x="0" y="39"/>
                  </a:lnTo>
                  <a:lnTo>
                    <a:pt x="0" y="0"/>
                  </a:lnTo>
                </a:path>
              </a:pathLst>
            </a:custGeom>
            <a:solidFill>
              <a:srgbClr val="FFFFFF"/>
            </a:solidFill>
            <a:ln w="12700" cap="rnd" cmpd="sng">
              <a:noFill/>
              <a:prstDash val="solid"/>
              <a:round/>
              <a:headEnd type="none" w="med" len="med"/>
              <a:tailEnd type="none" w="med" len="med"/>
            </a:ln>
          </p:spPr>
          <p:txBody>
            <a:bodyPr/>
            <a:lstStyle/>
            <a:p>
              <a:endParaRPr lang="en-US"/>
            </a:p>
          </p:txBody>
        </p:sp>
        <p:sp>
          <p:nvSpPr>
            <p:cNvPr id="12828" name="Freeform 538"/>
            <p:cNvSpPr>
              <a:spLocks/>
            </p:cNvSpPr>
            <p:nvPr/>
          </p:nvSpPr>
          <p:spPr bwMode="auto">
            <a:xfrm>
              <a:off x="4174" y="2502"/>
              <a:ext cx="48" cy="39"/>
            </a:xfrm>
            <a:custGeom>
              <a:avLst/>
              <a:gdLst>
                <a:gd name="T0" fmla="*/ 0 w 48"/>
                <a:gd name="T1" fmla="*/ 0 h 39"/>
                <a:gd name="T2" fmla="*/ 47 w 48"/>
                <a:gd name="T3" fmla="*/ 0 h 39"/>
                <a:gd name="T4" fmla="*/ 47 w 48"/>
                <a:gd name="T5" fmla="*/ 38 h 39"/>
                <a:gd name="T6" fmla="*/ 0 w 48"/>
                <a:gd name="T7" fmla="*/ 38 h 39"/>
                <a:gd name="T8" fmla="*/ 0 w 48"/>
                <a:gd name="T9" fmla="*/ 0 h 39"/>
                <a:gd name="T10" fmla="*/ 0 60000 65536"/>
                <a:gd name="T11" fmla="*/ 0 60000 65536"/>
                <a:gd name="T12" fmla="*/ 0 60000 65536"/>
                <a:gd name="T13" fmla="*/ 0 60000 65536"/>
                <a:gd name="T14" fmla="*/ 0 60000 65536"/>
                <a:gd name="T15" fmla="*/ 0 w 48"/>
                <a:gd name="T16" fmla="*/ 0 h 39"/>
                <a:gd name="T17" fmla="*/ 48 w 48"/>
                <a:gd name="T18" fmla="*/ 39 h 39"/>
              </a:gdLst>
              <a:ahLst/>
              <a:cxnLst>
                <a:cxn ang="T10">
                  <a:pos x="T0" y="T1"/>
                </a:cxn>
                <a:cxn ang="T11">
                  <a:pos x="T2" y="T3"/>
                </a:cxn>
                <a:cxn ang="T12">
                  <a:pos x="T4" y="T5"/>
                </a:cxn>
                <a:cxn ang="T13">
                  <a:pos x="T6" y="T7"/>
                </a:cxn>
                <a:cxn ang="T14">
                  <a:pos x="T8" y="T9"/>
                </a:cxn>
              </a:cxnLst>
              <a:rect l="T15" t="T16" r="T17" b="T18"/>
              <a:pathLst>
                <a:path w="48" h="39">
                  <a:moveTo>
                    <a:pt x="0" y="0"/>
                  </a:moveTo>
                  <a:lnTo>
                    <a:pt x="47" y="0"/>
                  </a:lnTo>
                  <a:lnTo>
                    <a:pt x="47" y="38"/>
                  </a:lnTo>
                  <a:lnTo>
                    <a:pt x="0" y="38"/>
                  </a:lnTo>
                  <a:lnTo>
                    <a:pt x="0" y="0"/>
                  </a:lnTo>
                </a:path>
              </a:pathLst>
            </a:custGeom>
            <a:solidFill>
              <a:srgbClr val="FFFFFF"/>
            </a:solidFill>
            <a:ln w="12700" cap="rnd" cmpd="sng">
              <a:noFill/>
              <a:prstDash val="solid"/>
              <a:round/>
              <a:headEnd type="none" w="med" len="med"/>
              <a:tailEnd type="none" w="med" len="med"/>
            </a:ln>
          </p:spPr>
          <p:txBody>
            <a:bodyPr/>
            <a:lstStyle/>
            <a:p>
              <a:endParaRPr lang="en-US"/>
            </a:p>
          </p:txBody>
        </p:sp>
        <p:sp>
          <p:nvSpPr>
            <p:cNvPr id="12829" name="Freeform 539"/>
            <p:cNvSpPr>
              <a:spLocks/>
            </p:cNvSpPr>
            <p:nvPr/>
          </p:nvSpPr>
          <p:spPr bwMode="auto">
            <a:xfrm>
              <a:off x="4399" y="2502"/>
              <a:ext cx="39" cy="39"/>
            </a:xfrm>
            <a:custGeom>
              <a:avLst/>
              <a:gdLst>
                <a:gd name="T0" fmla="*/ 0 w 39"/>
                <a:gd name="T1" fmla="*/ 0 h 39"/>
                <a:gd name="T2" fmla="*/ 38 w 39"/>
                <a:gd name="T3" fmla="*/ 0 h 39"/>
                <a:gd name="T4" fmla="*/ 38 w 39"/>
                <a:gd name="T5" fmla="*/ 38 h 39"/>
                <a:gd name="T6" fmla="*/ 0 w 39"/>
                <a:gd name="T7" fmla="*/ 38 h 39"/>
                <a:gd name="T8" fmla="*/ 0 w 39"/>
                <a:gd name="T9" fmla="*/ 0 h 39"/>
                <a:gd name="T10" fmla="*/ 0 60000 65536"/>
                <a:gd name="T11" fmla="*/ 0 60000 65536"/>
                <a:gd name="T12" fmla="*/ 0 60000 65536"/>
                <a:gd name="T13" fmla="*/ 0 60000 65536"/>
                <a:gd name="T14" fmla="*/ 0 60000 65536"/>
                <a:gd name="T15" fmla="*/ 0 w 39"/>
                <a:gd name="T16" fmla="*/ 0 h 39"/>
                <a:gd name="T17" fmla="*/ 39 w 39"/>
                <a:gd name="T18" fmla="*/ 39 h 39"/>
              </a:gdLst>
              <a:ahLst/>
              <a:cxnLst>
                <a:cxn ang="T10">
                  <a:pos x="T0" y="T1"/>
                </a:cxn>
                <a:cxn ang="T11">
                  <a:pos x="T2" y="T3"/>
                </a:cxn>
                <a:cxn ang="T12">
                  <a:pos x="T4" y="T5"/>
                </a:cxn>
                <a:cxn ang="T13">
                  <a:pos x="T6" y="T7"/>
                </a:cxn>
                <a:cxn ang="T14">
                  <a:pos x="T8" y="T9"/>
                </a:cxn>
              </a:cxnLst>
              <a:rect l="T15" t="T16" r="T17" b="T18"/>
              <a:pathLst>
                <a:path w="39" h="39">
                  <a:moveTo>
                    <a:pt x="0" y="0"/>
                  </a:moveTo>
                  <a:lnTo>
                    <a:pt x="38" y="0"/>
                  </a:lnTo>
                  <a:lnTo>
                    <a:pt x="38" y="38"/>
                  </a:lnTo>
                  <a:lnTo>
                    <a:pt x="0" y="38"/>
                  </a:lnTo>
                  <a:lnTo>
                    <a:pt x="0" y="0"/>
                  </a:lnTo>
                </a:path>
              </a:pathLst>
            </a:custGeom>
            <a:solidFill>
              <a:srgbClr val="FFFFFF"/>
            </a:solidFill>
            <a:ln w="12700" cap="rnd" cmpd="sng">
              <a:noFill/>
              <a:prstDash val="solid"/>
              <a:round/>
              <a:headEnd type="none" w="med" len="med"/>
              <a:tailEnd type="none" w="med" len="med"/>
            </a:ln>
          </p:spPr>
          <p:txBody>
            <a:bodyPr/>
            <a:lstStyle/>
            <a:p>
              <a:endParaRPr lang="en-US"/>
            </a:p>
          </p:txBody>
        </p:sp>
        <p:sp>
          <p:nvSpPr>
            <p:cNvPr id="12830" name="Freeform 540"/>
            <p:cNvSpPr>
              <a:spLocks/>
            </p:cNvSpPr>
            <p:nvPr/>
          </p:nvSpPr>
          <p:spPr bwMode="auto">
            <a:xfrm>
              <a:off x="4601" y="2509"/>
              <a:ext cx="47" cy="34"/>
            </a:xfrm>
            <a:custGeom>
              <a:avLst/>
              <a:gdLst>
                <a:gd name="T0" fmla="*/ 0 w 47"/>
                <a:gd name="T1" fmla="*/ 0 h 34"/>
                <a:gd name="T2" fmla="*/ 46 w 47"/>
                <a:gd name="T3" fmla="*/ 0 h 34"/>
                <a:gd name="T4" fmla="*/ 46 w 47"/>
                <a:gd name="T5" fmla="*/ 33 h 34"/>
                <a:gd name="T6" fmla="*/ 0 w 47"/>
                <a:gd name="T7" fmla="*/ 33 h 34"/>
                <a:gd name="T8" fmla="*/ 0 w 47"/>
                <a:gd name="T9" fmla="*/ 0 h 34"/>
                <a:gd name="T10" fmla="*/ 0 60000 65536"/>
                <a:gd name="T11" fmla="*/ 0 60000 65536"/>
                <a:gd name="T12" fmla="*/ 0 60000 65536"/>
                <a:gd name="T13" fmla="*/ 0 60000 65536"/>
                <a:gd name="T14" fmla="*/ 0 60000 65536"/>
                <a:gd name="T15" fmla="*/ 0 w 47"/>
                <a:gd name="T16" fmla="*/ 0 h 34"/>
                <a:gd name="T17" fmla="*/ 47 w 47"/>
                <a:gd name="T18" fmla="*/ 34 h 34"/>
              </a:gdLst>
              <a:ahLst/>
              <a:cxnLst>
                <a:cxn ang="T10">
                  <a:pos x="T0" y="T1"/>
                </a:cxn>
                <a:cxn ang="T11">
                  <a:pos x="T2" y="T3"/>
                </a:cxn>
                <a:cxn ang="T12">
                  <a:pos x="T4" y="T5"/>
                </a:cxn>
                <a:cxn ang="T13">
                  <a:pos x="T6" y="T7"/>
                </a:cxn>
                <a:cxn ang="T14">
                  <a:pos x="T8" y="T9"/>
                </a:cxn>
              </a:cxnLst>
              <a:rect l="T15" t="T16" r="T17" b="T18"/>
              <a:pathLst>
                <a:path w="47" h="34">
                  <a:moveTo>
                    <a:pt x="0" y="0"/>
                  </a:moveTo>
                  <a:lnTo>
                    <a:pt x="46" y="0"/>
                  </a:lnTo>
                  <a:lnTo>
                    <a:pt x="46" y="33"/>
                  </a:lnTo>
                  <a:lnTo>
                    <a:pt x="0" y="33"/>
                  </a:lnTo>
                  <a:lnTo>
                    <a:pt x="0" y="0"/>
                  </a:lnTo>
                </a:path>
              </a:pathLst>
            </a:custGeom>
            <a:solidFill>
              <a:srgbClr val="FFFFFF"/>
            </a:solidFill>
            <a:ln w="12700" cap="rnd" cmpd="sng">
              <a:noFill/>
              <a:prstDash val="solid"/>
              <a:round/>
              <a:headEnd type="none" w="med" len="med"/>
              <a:tailEnd type="none" w="med" len="med"/>
            </a:ln>
          </p:spPr>
          <p:txBody>
            <a:bodyPr/>
            <a:lstStyle/>
            <a:p>
              <a:endParaRPr lang="en-US"/>
            </a:p>
          </p:txBody>
        </p:sp>
        <p:sp>
          <p:nvSpPr>
            <p:cNvPr id="12831" name="Rectangle 541"/>
            <p:cNvSpPr>
              <a:spLocks noChangeArrowheads="1"/>
            </p:cNvSpPr>
            <p:nvPr/>
          </p:nvSpPr>
          <p:spPr bwMode="auto">
            <a:xfrm>
              <a:off x="3704" y="2669"/>
              <a:ext cx="32" cy="23"/>
            </a:xfrm>
            <a:prstGeom prst="rect">
              <a:avLst/>
            </a:prstGeom>
            <a:solidFill>
              <a:srgbClr val="BF3FFF"/>
            </a:solidFill>
            <a:ln w="12700">
              <a:noFill/>
              <a:miter lim="800000"/>
              <a:headEnd/>
              <a:tailEnd/>
            </a:ln>
          </p:spPr>
          <p:txBody>
            <a:bodyPr wrap="none" anchor="ctr"/>
            <a:lstStyle/>
            <a:p>
              <a:endParaRPr lang="en-US"/>
            </a:p>
          </p:txBody>
        </p:sp>
        <p:grpSp>
          <p:nvGrpSpPr>
            <p:cNvPr id="12832" name="Group 542"/>
            <p:cNvGrpSpPr>
              <a:grpSpLocks/>
            </p:cNvGrpSpPr>
            <p:nvPr/>
          </p:nvGrpSpPr>
          <p:grpSpPr bwMode="auto">
            <a:xfrm>
              <a:off x="2104" y="2904"/>
              <a:ext cx="153" cy="49"/>
              <a:chOff x="2104" y="2904"/>
              <a:chExt cx="153" cy="49"/>
            </a:xfrm>
          </p:grpSpPr>
          <p:sp>
            <p:nvSpPr>
              <p:cNvPr id="12912" name="Freeform 543"/>
              <p:cNvSpPr>
                <a:spLocks/>
              </p:cNvSpPr>
              <p:nvPr/>
            </p:nvSpPr>
            <p:spPr bwMode="auto">
              <a:xfrm>
                <a:off x="2184" y="2904"/>
                <a:ext cx="73" cy="49"/>
              </a:xfrm>
              <a:custGeom>
                <a:avLst/>
                <a:gdLst>
                  <a:gd name="T0" fmla="*/ 72 w 73"/>
                  <a:gd name="T1" fmla="*/ 24 h 49"/>
                  <a:gd name="T2" fmla="*/ 0 w 73"/>
                  <a:gd name="T3" fmla="*/ 48 h 49"/>
                  <a:gd name="T4" fmla="*/ 0 w 73"/>
                  <a:gd name="T5" fmla="*/ 0 h 49"/>
                  <a:gd name="T6" fmla="*/ 72 w 73"/>
                  <a:gd name="T7" fmla="*/ 24 h 49"/>
                  <a:gd name="T8" fmla="*/ 0 60000 65536"/>
                  <a:gd name="T9" fmla="*/ 0 60000 65536"/>
                  <a:gd name="T10" fmla="*/ 0 60000 65536"/>
                  <a:gd name="T11" fmla="*/ 0 60000 65536"/>
                  <a:gd name="T12" fmla="*/ 0 w 73"/>
                  <a:gd name="T13" fmla="*/ 0 h 49"/>
                  <a:gd name="T14" fmla="*/ 73 w 73"/>
                  <a:gd name="T15" fmla="*/ 49 h 49"/>
                </a:gdLst>
                <a:ahLst/>
                <a:cxnLst>
                  <a:cxn ang="T8">
                    <a:pos x="T0" y="T1"/>
                  </a:cxn>
                  <a:cxn ang="T9">
                    <a:pos x="T2" y="T3"/>
                  </a:cxn>
                  <a:cxn ang="T10">
                    <a:pos x="T4" y="T5"/>
                  </a:cxn>
                  <a:cxn ang="T11">
                    <a:pos x="T6" y="T7"/>
                  </a:cxn>
                </a:cxnLst>
                <a:rect l="T12" t="T13" r="T14" b="T15"/>
                <a:pathLst>
                  <a:path w="73" h="49">
                    <a:moveTo>
                      <a:pt x="72" y="24"/>
                    </a:moveTo>
                    <a:lnTo>
                      <a:pt x="0" y="48"/>
                    </a:lnTo>
                    <a:lnTo>
                      <a:pt x="0" y="0"/>
                    </a:lnTo>
                    <a:lnTo>
                      <a:pt x="72" y="24"/>
                    </a:lnTo>
                  </a:path>
                </a:pathLst>
              </a:custGeom>
              <a:solidFill>
                <a:schemeClr val="bg1"/>
              </a:solidFill>
              <a:ln w="12700" cap="rnd" cmpd="sng">
                <a:solidFill>
                  <a:schemeClr val="bg1"/>
                </a:solidFill>
                <a:prstDash val="solid"/>
                <a:round/>
                <a:headEnd type="none" w="med" len="med"/>
                <a:tailEnd type="none" w="med" len="med"/>
              </a:ln>
            </p:spPr>
            <p:txBody>
              <a:bodyPr/>
              <a:lstStyle/>
              <a:p>
                <a:endParaRPr lang="en-US"/>
              </a:p>
            </p:txBody>
          </p:sp>
          <p:sp>
            <p:nvSpPr>
              <p:cNvPr id="12913" name="Line 544"/>
              <p:cNvSpPr>
                <a:spLocks noChangeShapeType="1"/>
              </p:cNvSpPr>
              <p:nvPr/>
            </p:nvSpPr>
            <p:spPr bwMode="auto">
              <a:xfrm flipH="1">
                <a:off x="2104" y="2928"/>
                <a:ext cx="112" cy="0"/>
              </a:xfrm>
              <a:prstGeom prst="line">
                <a:avLst/>
              </a:prstGeom>
              <a:noFill/>
              <a:ln w="25400">
                <a:solidFill>
                  <a:schemeClr val="bg1"/>
                </a:solidFill>
                <a:round/>
                <a:headEnd/>
                <a:tailEnd/>
              </a:ln>
            </p:spPr>
            <p:txBody>
              <a:bodyPr wrap="none" anchor="ctr"/>
              <a:lstStyle/>
              <a:p>
                <a:endParaRPr lang="en-US"/>
              </a:p>
            </p:txBody>
          </p:sp>
        </p:grpSp>
        <p:grpSp>
          <p:nvGrpSpPr>
            <p:cNvPr id="12833" name="Group 545"/>
            <p:cNvGrpSpPr>
              <a:grpSpLocks/>
            </p:cNvGrpSpPr>
            <p:nvPr/>
          </p:nvGrpSpPr>
          <p:grpSpPr bwMode="auto">
            <a:xfrm>
              <a:off x="2560" y="3556"/>
              <a:ext cx="136" cy="49"/>
              <a:chOff x="2560" y="3556"/>
              <a:chExt cx="136" cy="49"/>
            </a:xfrm>
          </p:grpSpPr>
          <p:sp>
            <p:nvSpPr>
              <p:cNvPr id="12910" name="Freeform 546"/>
              <p:cNvSpPr>
                <a:spLocks/>
              </p:cNvSpPr>
              <p:nvPr/>
            </p:nvSpPr>
            <p:spPr bwMode="auto">
              <a:xfrm>
                <a:off x="2560" y="3556"/>
                <a:ext cx="73" cy="49"/>
              </a:xfrm>
              <a:custGeom>
                <a:avLst/>
                <a:gdLst>
                  <a:gd name="T0" fmla="*/ 0 w 73"/>
                  <a:gd name="T1" fmla="*/ 24 h 49"/>
                  <a:gd name="T2" fmla="*/ 72 w 73"/>
                  <a:gd name="T3" fmla="*/ 0 h 49"/>
                  <a:gd name="T4" fmla="*/ 72 w 73"/>
                  <a:gd name="T5" fmla="*/ 48 h 49"/>
                  <a:gd name="T6" fmla="*/ 0 w 73"/>
                  <a:gd name="T7" fmla="*/ 24 h 49"/>
                  <a:gd name="T8" fmla="*/ 0 60000 65536"/>
                  <a:gd name="T9" fmla="*/ 0 60000 65536"/>
                  <a:gd name="T10" fmla="*/ 0 60000 65536"/>
                  <a:gd name="T11" fmla="*/ 0 60000 65536"/>
                  <a:gd name="T12" fmla="*/ 0 w 73"/>
                  <a:gd name="T13" fmla="*/ 0 h 49"/>
                  <a:gd name="T14" fmla="*/ 73 w 73"/>
                  <a:gd name="T15" fmla="*/ 49 h 49"/>
                </a:gdLst>
                <a:ahLst/>
                <a:cxnLst>
                  <a:cxn ang="T8">
                    <a:pos x="T0" y="T1"/>
                  </a:cxn>
                  <a:cxn ang="T9">
                    <a:pos x="T2" y="T3"/>
                  </a:cxn>
                  <a:cxn ang="T10">
                    <a:pos x="T4" y="T5"/>
                  </a:cxn>
                  <a:cxn ang="T11">
                    <a:pos x="T6" y="T7"/>
                  </a:cxn>
                </a:cxnLst>
                <a:rect l="T12" t="T13" r="T14" b="T15"/>
                <a:pathLst>
                  <a:path w="73" h="49">
                    <a:moveTo>
                      <a:pt x="0" y="24"/>
                    </a:moveTo>
                    <a:lnTo>
                      <a:pt x="72" y="0"/>
                    </a:lnTo>
                    <a:lnTo>
                      <a:pt x="72" y="48"/>
                    </a:lnTo>
                    <a:lnTo>
                      <a:pt x="0" y="24"/>
                    </a:lnTo>
                  </a:path>
                </a:pathLst>
              </a:custGeom>
              <a:solidFill>
                <a:schemeClr val="bg1"/>
              </a:solidFill>
              <a:ln w="12700" cap="rnd" cmpd="sng">
                <a:solidFill>
                  <a:schemeClr val="bg1"/>
                </a:solidFill>
                <a:prstDash val="solid"/>
                <a:round/>
                <a:headEnd type="none" w="med" len="med"/>
                <a:tailEnd type="none" w="med" len="med"/>
              </a:ln>
            </p:spPr>
            <p:txBody>
              <a:bodyPr/>
              <a:lstStyle/>
              <a:p>
                <a:endParaRPr lang="en-US"/>
              </a:p>
            </p:txBody>
          </p:sp>
          <p:sp>
            <p:nvSpPr>
              <p:cNvPr id="12911" name="Line 547"/>
              <p:cNvSpPr>
                <a:spLocks noChangeShapeType="1"/>
              </p:cNvSpPr>
              <p:nvPr/>
            </p:nvSpPr>
            <p:spPr bwMode="auto">
              <a:xfrm>
                <a:off x="2616" y="3580"/>
                <a:ext cx="80" cy="0"/>
              </a:xfrm>
              <a:prstGeom prst="line">
                <a:avLst/>
              </a:prstGeom>
              <a:noFill/>
              <a:ln w="25400">
                <a:solidFill>
                  <a:schemeClr val="bg1"/>
                </a:solidFill>
                <a:round/>
                <a:headEnd/>
                <a:tailEnd/>
              </a:ln>
            </p:spPr>
            <p:txBody>
              <a:bodyPr wrap="none" anchor="ctr"/>
              <a:lstStyle/>
              <a:p>
                <a:endParaRPr lang="en-US"/>
              </a:p>
            </p:txBody>
          </p:sp>
        </p:grpSp>
        <p:grpSp>
          <p:nvGrpSpPr>
            <p:cNvPr id="12834" name="Group 548"/>
            <p:cNvGrpSpPr>
              <a:grpSpLocks/>
            </p:cNvGrpSpPr>
            <p:nvPr/>
          </p:nvGrpSpPr>
          <p:grpSpPr bwMode="auto">
            <a:xfrm>
              <a:off x="3969" y="2764"/>
              <a:ext cx="153" cy="49"/>
              <a:chOff x="3969" y="2764"/>
              <a:chExt cx="153" cy="49"/>
            </a:xfrm>
          </p:grpSpPr>
          <p:sp>
            <p:nvSpPr>
              <p:cNvPr id="12908" name="Freeform 549"/>
              <p:cNvSpPr>
                <a:spLocks/>
              </p:cNvSpPr>
              <p:nvPr/>
            </p:nvSpPr>
            <p:spPr bwMode="auto">
              <a:xfrm>
                <a:off x="4049" y="2764"/>
                <a:ext cx="73" cy="49"/>
              </a:xfrm>
              <a:custGeom>
                <a:avLst/>
                <a:gdLst>
                  <a:gd name="T0" fmla="*/ 72 w 73"/>
                  <a:gd name="T1" fmla="*/ 24 h 49"/>
                  <a:gd name="T2" fmla="*/ 0 w 73"/>
                  <a:gd name="T3" fmla="*/ 48 h 49"/>
                  <a:gd name="T4" fmla="*/ 0 w 73"/>
                  <a:gd name="T5" fmla="*/ 0 h 49"/>
                  <a:gd name="T6" fmla="*/ 72 w 73"/>
                  <a:gd name="T7" fmla="*/ 24 h 49"/>
                  <a:gd name="T8" fmla="*/ 0 60000 65536"/>
                  <a:gd name="T9" fmla="*/ 0 60000 65536"/>
                  <a:gd name="T10" fmla="*/ 0 60000 65536"/>
                  <a:gd name="T11" fmla="*/ 0 60000 65536"/>
                  <a:gd name="T12" fmla="*/ 0 w 73"/>
                  <a:gd name="T13" fmla="*/ 0 h 49"/>
                  <a:gd name="T14" fmla="*/ 73 w 73"/>
                  <a:gd name="T15" fmla="*/ 49 h 49"/>
                </a:gdLst>
                <a:ahLst/>
                <a:cxnLst>
                  <a:cxn ang="T8">
                    <a:pos x="T0" y="T1"/>
                  </a:cxn>
                  <a:cxn ang="T9">
                    <a:pos x="T2" y="T3"/>
                  </a:cxn>
                  <a:cxn ang="T10">
                    <a:pos x="T4" y="T5"/>
                  </a:cxn>
                  <a:cxn ang="T11">
                    <a:pos x="T6" y="T7"/>
                  </a:cxn>
                </a:cxnLst>
                <a:rect l="T12" t="T13" r="T14" b="T15"/>
                <a:pathLst>
                  <a:path w="73" h="49">
                    <a:moveTo>
                      <a:pt x="72" y="24"/>
                    </a:moveTo>
                    <a:lnTo>
                      <a:pt x="0" y="48"/>
                    </a:lnTo>
                    <a:lnTo>
                      <a:pt x="0" y="0"/>
                    </a:lnTo>
                    <a:lnTo>
                      <a:pt x="72" y="24"/>
                    </a:lnTo>
                  </a:path>
                </a:pathLst>
              </a:custGeom>
              <a:solidFill>
                <a:schemeClr val="bg1"/>
              </a:solidFill>
              <a:ln w="12700" cap="rnd" cmpd="sng">
                <a:solidFill>
                  <a:schemeClr val="bg1"/>
                </a:solidFill>
                <a:prstDash val="solid"/>
                <a:round/>
                <a:headEnd type="none" w="med" len="med"/>
                <a:tailEnd type="none" w="med" len="med"/>
              </a:ln>
            </p:spPr>
            <p:txBody>
              <a:bodyPr/>
              <a:lstStyle/>
              <a:p>
                <a:endParaRPr lang="en-US"/>
              </a:p>
            </p:txBody>
          </p:sp>
          <p:sp>
            <p:nvSpPr>
              <p:cNvPr id="12909" name="Line 550"/>
              <p:cNvSpPr>
                <a:spLocks noChangeShapeType="1"/>
              </p:cNvSpPr>
              <p:nvPr/>
            </p:nvSpPr>
            <p:spPr bwMode="auto">
              <a:xfrm flipH="1">
                <a:off x="3969" y="2788"/>
                <a:ext cx="112" cy="0"/>
              </a:xfrm>
              <a:prstGeom prst="line">
                <a:avLst/>
              </a:prstGeom>
              <a:noFill/>
              <a:ln w="25400">
                <a:solidFill>
                  <a:schemeClr val="bg1"/>
                </a:solidFill>
                <a:round/>
                <a:headEnd/>
                <a:tailEnd/>
              </a:ln>
            </p:spPr>
            <p:txBody>
              <a:bodyPr wrap="none" anchor="ctr"/>
              <a:lstStyle/>
              <a:p>
                <a:endParaRPr lang="en-US"/>
              </a:p>
            </p:txBody>
          </p:sp>
        </p:grpSp>
        <p:grpSp>
          <p:nvGrpSpPr>
            <p:cNvPr id="12835" name="Group 551"/>
            <p:cNvGrpSpPr>
              <a:grpSpLocks/>
            </p:cNvGrpSpPr>
            <p:nvPr/>
          </p:nvGrpSpPr>
          <p:grpSpPr bwMode="auto">
            <a:xfrm>
              <a:off x="4456" y="2696"/>
              <a:ext cx="153" cy="49"/>
              <a:chOff x="4456" y="2696"/>
              <a:chExt cx="153" cy="49"/>
            </a:xfrm>
          </p:grpSpPr>
          <p:sp>
            <p:nvSpPr>
              <p:cNvPr id="12906" name="Freeform 552"/>
              <p:cNvSpPr>
                <a:spLocks/>
              </p:cNvSpPr>
              <p:nvPr/>
            </p:nvSpPr>
            <p:spPr bwMode="auto">
              <a:xfrm>
                <a:off x="4536" y="2696"/>
                <a:ext cx="73" cy="49"/>
              </a:xfrm>
              <a:custGeom>
                <a:avLst/>
                <a:gdLst>
                  <a:gd name="T0" fmla="*/ 72 w 73"/>
                  <a:gd name="T1" fmla="*/ 24 h 49"/>
                  <a:gd name="T2" fmla="*/ 0 w 73"/>
                  <a:gd name="T3" fmla="*/ 48 h 49"/>
                  <a:gd name="T4" fmla="*/ 0 w 73"/>
                  <a:gd name="T5" fmla="*/ 0 h 49"/>
                  <a:gd name="T6" fmla="*/ 72 w 73"/>
                  <a:gd name="T7" fmla="*/ 24 h 49"/>
                  <a:gd name="T8" fmla="*/ 0 60000 65536"/>
                  <a:gd name="T9" fmla="*/ 0 60000 65536"/>
                  <a:gd name="T10" fmla="*/ 0 60000 65536"/>
                  <a:gd name="T11" fmla="*/ 0 60000 65536"/>
                  <a:gd name="T12" fmla="*/ 0 w 73"/>
                  <a:gd name="T13" fmla="*/ 0 h 49"/>
                  <a:gd name="T14" fmla="*/ 73 w 73"/>
                  <a:gd name="T15" fmla="*/ 49 h 49"/>
                </a:gdLst>
                <a:ahLst/>
                <a:cxnLst>
                  <a:cxn ang="T8">
                    <a:pos x="T0" y="T1"/>
                  </a:cxn>
                  <a:cxn ang="T9">
                    <a:pos x="T2" y="T3"/>
                  </a:cxn>
                  <a:cxn ang="T10">
                    <a:pos x="T4" y="T5"/>
                  </a:cxn>
                  <a:cxn ang="T11">
                    <a:pos x="T6" y="T7"/>
                  </a:cxn>
                </a:cxnLst>
                <a:rect l="T12" t="T13" r="T14" b="T15"/>
                <a:pathLst>
                  <a:path w="73" h="49">
                    <a:moveTo>
                      <a:pt x="72" y="24"/>
                    </a:moveTo>
                    <a:lnTo>
                      <a:pt x="0" y="48"/>
                    </a:lnTo>
                    <a:lnTo>
                      <a:pt x="0" y="0"/>
                    </a:lnTo>
                    <a:lnTo>
                      <a:pt x="72" y="24"/>
                    </a:lnTo>
                  </a:path>
                </a:pathLst>
              </a:custGeom>
              <a:solidFill>
                <a:schemeClr val="bg1"/>
              </a:solidFill>
              <a:ln w="12700" cap="rnd" cmpd="sng">
                <a:solidFill>
                  <a:schemeClr val="bg1"/>
                </a:solidFill>
                <a:prstDash val="solid"/>
                <a:round/>
                <a:headEnd type="none" w="med" len="med"/>
                <a:tailEnd type="none" w="med" len="med"/>
              </a:ln>
            </p:spPr>
            <p:txBody>
              <a:bodyPr/>
              <a:lstStyle/>
              <a:p>
                <a:endParaRPr lang="en-US"/>
              </a:p>
            </p:txBody>
          </p:sp>
          <p:sp>
            <p:nvSpPr>
              <p:cNvPr id="12907" name="Line 553"/>
              <p:cNvSpPr>
                <a:spLocks noChangeShapeType="1"/>
              </p:cNvSpPr>
              <p:nvPr/>
            </p:nvSpPr>
            <p:spPr bwMode="auto">
              <a:xfrm flipH="1">
                <a:off x="4456" y="2720"/>
                <a:ext cx="112" cy="0"/>
              </a:xfrm>
              <a:prstGeom prst="line">
                <a:avLst/>
              </a:prstGeom>
              <a:noFill/>
              <a:ln w="25400">
                <a:solidFill>
                  <a:schemeClr val="bg1"/>
                </a:solidFill>
                <a:round/>
                <a:headEnd/>
                <a:tailEnd/>
              </a:ln>
            </p:spPr>
            <p:txBody>
              <a:bodyPr wrap="none" anchor="ctr"/>
              <a:lstStyle/>
              <a:p>
                <a:endParaRPr lang="en-US"/>
              </a:p>
            </p:txBody>
          </p:sp>
        </p:grpSp>
        <p:grpSp>
          <p:nvGrpSpPr>
            <p:cNvPr id="12836" name="Group 554"/>
            <p:cNvGrpSpPr>
              <a:grpSpLocks/>
            </p:cNvGrpSpPr>
            <p:nvPr/>
          </p:nvGrpSpPr>
          <p:grpSpPr bwMode="auto">
            <a:xfrm>
              <a:off x="4557" y="3390"/>
              <a:ext cx="136" cy="49"/>
              <a:chOff x="4557" y="3390"/>
              <a:chExt cx="136" cy="49"/>
            </a:xfrm>
          </p:grpSpPr>
          <p:sp>
            <p:nvSpPr>
              <p:cNvPr id="12904" name="Freeform 555"/>
              <p:cNvSpPr>
                <a:spLocks/>
              </p:cNvSpPr>
              <p:nvPr/>
            </p:nvSpPr>
            <p:spPr bwMode="auto">
              <a:xfrm>
                <a:off x="4557" y="3390"/>
                <a:ext cx="73" cy="49"/>
              </a:xfrm>
              <a:custGeom>
                <a:avLst/>
                <a:gdLst>
                  <a:gd name="T0" fmla="*/ 0 w 73"/>
                  <a:gd name="T1" fmla="*/ 24 h 49"/>
                  <a:gd name="T2" fmla="*/ 72 w 73"/>
                  <a:gd name="T3" fmla="*/ 0 h 49"/>
                  <a:gd name="T4" fmla="*/ 72 w 73"/>
                  <a:gd name="T5" fmla="*/ 48 h 49"/>
                  <a:gd name="T6" fmla="*/ 0 w 73"/>
                  <a:gd name="T7" fmla="*/ 24 h 49"/>
                  <a:gd name="T8" fmla="*/ 0 60000 65536"/>
                  <a:gd name="T9" fmla="*/ 0 60000 65536"/>
                  <a:gd name="T10" fmla="*/ 0 60000 65536"/>
                  <a:gd name="T11" fmla="*/ 0 60000 65536"/>
                  <a:gd name="T12" fmla="*/ 0 w 73"/>
                  <a:gd name="T13" fmla="*/ 0 h 49"/>
                  <a:gd name="T14" fmla="*/ 73 w 73"/>
                  <a:gd name="T15" fmla="*/ 49 h 49"/>
                </a:gdLst>
                <a:ahLst/>
                <a:cxnLst>
                  <a:cxn ang="T8">
                    <a:pos x="T0" y="T1"/>
                  </a:cxn>
                  <a:cxn ang="T9">
                    <a:pos x="T2" y="T3"/>
                  </a:cxn>
                  <a:cxn ang="T10">
                    <a:pos x="T4" y="T5"/>
                  </a:cxn>
                  <a:cxn ang="T11">
                    <a:pos x="T6" y="T7"/>
                  </a:cxn>
                </a:cxnLst>
                <a:rect l="T12" t="T13" r="T14" b="T15"/>
                <a:pathLst>
                  <a:path w="73" h="49">
                    <a:moveTo>
                      <a:pt x="0" y="24"/>
                    </a:moveTo>
                    <a:lnTo>
                      <a:pt x="72" y="0"/>
                    </a:lnTo>
                    <a:lnTo>
                      <a:pt x="72" y="48"/>
                    </a:lnTo>
                    <a:lnTo>
                      <a:pt x="0" y="24"/>
                    </a:lnTo>
                  </a:path>
                </a:pathLst>
              </a:custGeom>
              <a:solidFill>
                <a:schemeClr val="bg1"/>
              </a:solidFill>
              <a:ln w="12700" cap="rnd" cmpd="sng">
                <a:solidFill>
                  <a:schemeClr val="bg1"/>
                </a:solidFill>
                <a:prstDash val="solid"/>
                <a:round/>
                <a:headEnd type="none" w="med" len="med"/>
                <a:tailEnd type="none" w="med" len="med"/>
              </a:ln>
            </p:spPr>
            <p:txBody>
              <a:bodyPr/>
              <a:lstStyle/>
              <a:p>
                <a:endParaRPr lang="en-US"/>
              </a:p>
            </p:txBody>
          </p:sp>
          <p:sp>
            <p:nvSpPr>
              <p:cNvPr id="12905" name="Line 556"/>
              <p:cNvSpPr>
                <a:spLocks noChangeShapeType="1"/>
              </p:cNvSpPr>
              <p:nvPr/>
            </p:nvSpPr>
            <p:spPr bwMode="auto">
              <a:xfrm>
                <a:off x="4613" y="3414"/>
                <a:ext cx="80" cy="0"/>
              </a:xfrm>
              <a:prstGeom prst="line">
                <a:avLst/>
              </a:prstGeom>
              <a:noFill/>
              <a:ln w="25400">
                <a:solidFill>
                  <a:schemeClr val="bg1"/>
                </a:solidFill>
                <a:round/>
                <a:headEnd/>
                <a:tailEnd/>
              </a:ln>
            </p:spPr>
            <p:txBody>
              <a:bodyPr wrap="none" anchor="ctr"/>
              <a:lstStyle/>
              <a:p>
                <a:endParaRPr lang="en-US"/>
              </a:p>
            </p:txBody>
          </p:sp>
        </p:grpSp>
        <p:grpSp>
          <p:nvGrpSpPr>
            <p:cNvPr id="12837" name="Group 557"/>
            <p:cNvGrpSpPr>
              <a:grpSpLocks/>
            </p:cNvGrpSpPr>
            <p:nvPr/>
          </p:nvGrpSpPr>
          <p:grpSpPr bwMode="auto">
            <a:xfrm>
              <a:off x="3734" y="3380"/>
              <a:ext cx="136" cy="49"/>
              <a:chOff x="3734" y="3380"/>
              <a:chExt cx="136" cy="49"/>
            </a:xfrm>
          </p:grpSpPr>
          <p:sp>
            <p:nvSpPr>
              <p:cNvPr id="12902" name="Freeform 558"/>
              <p:cNvSpPr>
                <a:spLocks/>
              </p:cNvSpPr>
              <p:nvPr/>
            </p:nvSpPr>
            <p:spPr bwMode="auto">
              <a:xfrm>
                <a:off x="3734" y="3380"/>
                <a:ext cx="73" cy="49"/>
              </a:xfrm>
              <a:custGeom>
                <a:avLst/>
                <a:gdLst>
                  <a:gd name="T0" fmla="*/ 0 w 73"/>
                  <a:gd name="T1" fmla="*/ 24 h 49"/>
                  <a:gd name="T2" fmla="*/ 72 w 73"/>
                  <a:gd name="T3" fmla="*/ 0 h 49"/>
                  <a:gd name="T4" fmla="*/ 72 w 73"/>
                  <a:gd name="T5" fmla="*/ 48 h 49"/>
                  <a:gd name="T6" fmla="*/ 0 w 73"/>
                  <a:gd name="T7" fmla="*/ 24 h 49"/>
                  <a:gd name="T8" fmla="*/ 0 60000 65536"/>
                  <a:gd name="T9" fmla="*/ 0 60000 65536"/>
                  <a:gd name="T10" fmla="*/ 0 60000 65536"/>
                  <a:gd name="T11" fmla="*/ 0 60000 65536"/>
                  <a:gd name="T12" fmla="*/ 0 w 73"/>
                  <a:gd name="T13" fmla="*/ 0 h 49"/>
                  <a:gd name="T14" fmla="*/ 73 w 73"/>
                  <a:gd name="T15" fmla="*/ 49 h 49"/>
                </a:gdLst>
                <a:ahLst/>
                <a:cxnLst>
                  <a:cxn ang="T8">
                    <a:pos x="T0" y="T1"/>
                  </a:cxn>
                  <a:cxn ang="T9">
                    <a:pos x="T2" y="T3"/>
                  </a:cxn>
                  <a:cxn ang="T10">
                    <a:pos x="T4" y="T5"/>
                  </a:cxn>
                  <a:cxn ang="T11">
                    <a:pos x="T6" y="T7"/>
                  </a:cxn>
                </a:cxnLst>
                <a:rect l="T12" t="T13" r="T14" b="T15"/>
                <a:pathLst>
                  <a:path w="73" h="49">
                    <a:moveTo>
                      <a:pt x="0" y="24"/>
                    </a:moveTo>
                    <a:lnTo>
                      <a:pt x="72" y="0"/>
                    </a:lnTo>
                    <a:lnTo>
                      <a:pt x="72" y="48"/>
                    </a:lnTo>
                    <a:lnTo>
                      <a:pt x="0" y="24"/>
                    </a:lnTo>
                  </a:path>
                </a:pathLst>
              </a:custGeom>
              <a:solidFill>
                <a:schemeClr val="bg1"/>
              </a:solidFill>
              <a:ln w="12700" cap="rnd" cmpd="sng">
                <a:solidFill>
                  <a:schemeClr val="bg1"/>
                </a:solidFill>
                <a:prstDash val="solid"/>
                <a:round/>
                <a:headEnd type="none" w="med" len="med"/>
                <a:tailEnd type="none" w="med" len="med"/>
              </a:ln>
            </p:spPr>
            <p:txBody>
              <a:bodyPr/>
              <a:lstStyle/>
              <a:p>
                <a:endParaRPr lang="en-US"/>
              </a:p>
            </p:txBody>
          </p:sp>
          <p:sp>
            <p:nvSpPr>
              <p:cNvPr id="12903" name="Line 559"/>
              <p:cNvSpPr>
                <a:spLocks noChangeShapeType="1"/>
              </p:cNvSpPr>
              <p:nvPr/>
            </p:nvSpPr>
            <p:spPr bwMode="auto">
              <a:xfrm>
                <a:off x="3790" y="3404"/>
                <a:ext cx="80" cy="0"/>
              </a:xfrm>
              <a:prstGeom prst="line">
                <a:avLst/>
              </a:prstGeom>
              <a:noFill/>
              <a:ln w="25400">
                <a:solidFill>
                  <a:schemeClr val="bg1"/>
                </a:solidFill>
                <a:round/>
                <a:headEnd/>
                <a:tailEnd/>
              </a:ln>
            </p:spPr>
            <p:txBody>
              <a:bodyPr wrap="none" anchor="ctr"/>
              <a:lstStyle/>
              <a:p>
                <a:endParaRPr lang="en-US"/>
              </a:p>
            </p:txBody>
          </p:sp>
        </p:grpSp>
        <p:grpSp>
          <p:nvGrpSpPr>
            <p:cNvPr id="12838" name="Group 560"/>
            <p:cNvGrpSpPr>
              <a:grpSpLocks/>
            </p:cNvGrpSpPr>
            <p:nvPr/>
          </p:nvGrpSpPr>
          <p:grpSpPr bwMode="auto">
            <a:xfrm>
              <a:off x="3084" y="3056"/>
              <a:ext cx="136" cy="49"/>
              <a:chOff x="3084" y="3056"/>
              <a:chExt cx="136" cy="49"/>
            </a:xfrm>
          </p:grpSpPr>
          <p:sp>
            <p:nvSpPr>
              <p:cNvPr id="12900" name="Freeform 561"/>
              <p:cNvSpPr>
                <a:spLocks/>
              </p:cNvSpPr>
              <p:nvPr/>
            </p:nvSpPr>
            <p:spPr bwMode="auto">
              <a:xfrm>
                <a:off x="3084" y="3056"/>
                <a:ext cx="73" cy="49"/>
              </a:xfrm>
              <a:custGeom>
                <a:avLst/>
                <a:gdLst>
                  <a:gd name="T0" fmla="*/ 0 w 73"/>
                  <a:gd name="T1" fmla="*/ 24 h 49"/>
                  <a:gd name="T2" fmla="*/ 72 w 73"/>
                  <a:gd name="T3" fmla="*/ 0 h 49"/>
                  <a:gd name="T4" fmla="*/ 72 w 73"/>
                  <a:gd name="T5" fmla="*/ 48 h 49"/>
                  <a:gd name="T6" fmla="*/ 0 w 73"/>
                  <a:gd name="T7" fmla="*/ 24 h 49"/>
                  <a:gd name="T8" fmla="*/ 0 60000 65536"/>
                  <a:gd name="T9" fmla="*/ 0 60000 65536"/>
                  <a:gd name="T10" fmla="*/ 0 60000 65536"/>
                  <a:gd name="T11" fmla="*/ 0 60000 65536"/>
                  <a:gd name="T12" fmla="*/ 0 w 73"/>
                  <a:gd name="T13" fmla="*/ 0 h 49"/>
                  <a:gd name="T14" fmla="*/ 73 w 73"/>
                  <a:gd name="T15" fmla="*/ 49 h 49"/>
                </a:gdLst>
                <a:ahLst/>
                <a:cxnLst>
                  <a:cxn ang="T8">
                    <a:pos x="T0" y="T1"/>
                  </a:cxn>
                  <a:cxn ang="T9">
                    <a:pos x="T2" y="T3"/>
                  </a:cxn>
                  <a:cxn ang="T10">
                    <a:pos x="T4" y="T5"/>
                  </a:cxn>
                  <a:cxn ang="T11">
                    <a:pos x="T6" y="T7"/>
                  </a:cxn>
                </a:cxnLst>
                <a:rect l="T12" t="T13" r="T14" b="T15"/>
                <a:pathLst>
                  <a:path w="73" h="49">
                    <a:moveTo>
                      <a:pt x="0" y="24"/>
                    </a:moveTo>
                    <a:lnTo>
                      <a:pt x="72" y="0"/>
                    </a:lnTo>
                    <a:lnTo>
                      <a:pt x="72" y="48"/>
                    </a:lnTo>
                    <a:lnTo>
                      <a:pt x="0" y="24"/>
                    </a:lnTo>
                  </a:path>
                </a:pathLst>
              </a:custGeom>
              <a:solidFill>
                <a:schemeClr val="bg1"/>
              </a:solidFill>
              <a:ln w="12700" cap="rnd" cmpd="sng">
                <a:solidFill>
                  <a:schemeClr val="bg1"/>
                </a:solidFill>
                <a:prstDash val="solid"/>
                <a:round/>
                <a:headEnd type="none" w="med" len="med"/>
                <a:tailEnd type="none" w="med" len="med"/>
              </a:ln>
            </p:spPr>
            <p:txBody>
              <a:bodyPr/>
              <a:lstStyle/>
              <a:p>
                <a:endParaRPr lang="en-US"/>
              </a:p>
            </p:txBody>
          </p:sp>
          <p:sp>
            <p:nvSpPr>
              <p:cNvPr id="12901" name="Line 562"/>
              <p:cNvSpPr>
                <a:spLocks noChangeShapeType="1"/>
              </p:cNvSpPr>
              <p:nvPr/>
            </p:nvSpPr>
            <p:spPr bwMode="auto">
              <a:xfrm>
                <a:off x="3140" y="3080"/>
                <a:ext cx="80" cy="0"/>
              </a:xfrm>
              <a:prstGeom prst="line">
                <a:avLst/>
              </a:prstGeom>
              <a:noFill/>
              <a:ln w="25400">
                <a:solidFill>
                  <a:schemeClr val="bg1"/>
                </a:solidFill>
                <a:round/>
                <a:headEnd/>
                <a:tailEnd/>
              </a:ln>
            </p:spPr>
            <p:txBody>
              <a:bodyPr wrap="none" anchor="ctr"/>
              <a:lstStyle/>
              <a:p>
                <a:endParaRPr lang="en-US"/>
              </a:p>
            </p:txBody>
          </p:sp>
        </p:grpSp>
        <p:grpSp>
          <p:nvGrpSpPr>
            <p:cNvPr id="12839" name="Group 563"/>
            <p:cNvGrpSpPr>
              <a:grpSpLocks/>
            </p:cNvGrpSpPr>
            <p:nvPr/>
          </p:nvGrpSpPr>
          <p:grpSpPr bwMode="auto">
            <a:xfrm>
              <a:off x="3219" y="2196"/>
              <a:ext cx="101" cy="31"/>
              <a:chOff x="3219" y="2196"/>
              <a:chExt cx="101" cy="31"/>
            </a:xfrm>
          </p:grpSpPr>
          <p:sp>
            <p:nvSpPr>
              <p:cNvPr id="12898" name="Freeform 564"/>
              <p:cNvSpPr>
                <a:spLocks/>
              </p:cNvSpPr>
              <p:nvPr/>
            </p:nvSpPr>
            <p:spPr bwMode="auto">
              <a:xfrm>
                <a:off x="3273" y="2196"/>
                <a:ext cx="47" cy="31"/>
              </a:xfrm>
              <a:custGeom>
                <a:avLst/>
                <a:gdLst>
                  <a:gd name="T0" fmla="*/ 46 w 47"/>
                  <a:gd name="T1" fmla="*/ 15 h 31"/>
                  <a:gd name="T2" fmla="*/ 0 w 47"/>
                  <a:gd name="T3" fmla="*/ 30 h 31"/>
                  <a:gd name="T4" fmla="*/ 0 w 47"/>
                  <a:gd name="T5" fmla="*/ 0 h 31"/>
                  <a:gd name="T6" fmla="*/ 46 w 47"/>
                  <a:gd name="T7" fmla="*/ 15 h 31"/>
                  <a:gd name="T8" fmla="*/ 0 60000 65536"/>
                  <a:gd name="T9" fmla="*/ 0 60000 65536"/>
                  <a:gd name="T10" fmla="*/ 0 60000 65536"/>
                  <a:gd name="T11" fmla="*/ 0 60000 65536"/>
                  <a:gd name="T12" fmla="*/ 0 w 47"/>
                  <a:gd name="T13" fmla="*/ 0 h 31"/>
                  <a:gd name="T14" fmla="*/ 47 w 47"/>
                  <a:gd name="T15" fmla="*/ 31 h 31"/>
                </a:gdLst>
                <a:ahLst/>
                <a:cxnLst>
                  <a:cxn ang="T8">
                    <a:pos x="T0" y="T1"/>
                  </a:cxn>
                  <a:cxn ang="T9">
                    <a:pos x="T2" y="T3"/>
                  </a:cxn>
                  <a:cxn ang="T10">
                    <a:pos x="T4" y="T5"/>
                  </a:cxn>
                  <a:cxn ang="T11">
                    <a:pos x="T6" y="T7"/>
                  </a:cxn>
                </a:cxnLst>
                <a:rect l="T12" t="T13" r="T14" b="T15"/>
                <a:pathLst>
                  <a:path w="47" h="31">
                    <a:moveTo>
                      <a:pt x="46" y="15"/>
                    </a:moveTo>
                    <a:lnTo>
                      <a:pt x="0" y="30"/>
                    </a:lnTo>
                    <a:lnTo>
                      <a:pt x="0" y="0"/>
                    </a:lnTo>
                    <a:lnTo>
                      <a:pt x="46" y="15"/>
                    </a:lnTo>
                  </a:path>
                </a:pathLst>
              </a:custGeom>
              <a:solidFill>
                <a:schemeClr val="bg1"/>
              </a:solidFill>
              <a:ln w="12700" cap="rnd" cmpd="sng">
                <a:solidFill>
                  <a:schemeClr val="bg1"/>
                </a:solidFill>
                <a:prstDash val="solid"/>
                <a:round/>
                <a:headEnd type="none" w="med" len="med"/>
                <a:tailEnd type="none" w="med" len="med"/>
              </a:ln>
            </p:spPr>
            <p:txBody>
              <a:bodyPr/>
              <a:lstStyle/>
              <a:p>
                <a:endParaRPr lang="en-US"/>
              </a:p>
            </p:txBody>
          </p:sp>
          <p:sp>
            <p:nvSpPr>
              <p:cNvPr id="12899" name="Line 565"/>
              <p:cNvSpPr>
                <a:spLocks noChangeShapeType="1"/>
              </p:cNvSpPr>
              <p:nvPr/>
            </p:nvSpPr>
            <p:spPr bwMode="auto">
              <a:xfrm flipH="1">
                <a:off x="3219" y="2211"/>
                <a:ext cx="77" cy="0"/>
              </a:xfrm>
              <a:prstGeom prst="line">
                <a:avLst/>
              </a:prstGeom>
              <a:noFill/>
              <a:ln w="25400">
                <a:solidFill>
                  <a:schemeClr val="bg1"/>
                </a:solidFill>
                <a:round/>
                <a:headEnd/>
                <a:tailEnd/>
              </a:ln>
            </p:spPr>
            <p:txBody>
              <a:bodyPr wrap="none" anchor="ctr"/>
              <a:lstStyle/>
              <a:p>
                <a:endParaRPr lang="en-US"/>
              </a:p>
            </p:txBody>
          </p:sp>
        </p:grpSp>
        <p:sp>
          <p:nvSpPr>
            <p:cNvPr id="12840" name="Line 566"/>
            <p:cNvSpPr>
              <a:spLocks noChangeShapeType="1"/>
            </p:cNvSpPr>
            <p:nvPr/>
          </p:nvSpPr>
          <p:spPr bwMode="auto">
            <a:xfrm flipV="1">
              <a:off x="2429" y="2545"/>
              <a:ext cx="0" cy="214"/>
            </a:xfrm>
            <a:prstGeom prst="line">
              <a:avLst/>
            </a:prstGeom>
            <a:noFill/>
            <a:ln w="12700">
              <a:solidFill>
                <a:schemeClr val="tx1"/>
              </a:solidFill>
              <a:round/>
              <a:headEnd/>
              <a:tailEnd/>
            </a:ln>
          </p:spPr>
          <p:txBody>
            <a:bodyPr wrap="none" anchor="ctr"/>
            <a:lstStyle/>
            <a:p>
              <a:endParaRPr lang="en-US"/>
            </a:p>
          </p:txBody>
        </p:sp>
        <p:sp>
          <p:nvSpPr>
            <p:cNvPr id="12841" name="Line 567"/>
            <p:cNvSpPr>
              <a:spLocks noChangeShapeType="1"/>
            </p:cNvSpPr>
            <p:nvPr/>
          </p:nvSpPr>
          <p:spPr bwMode="auto">
            <a:xfrm flipV="1">
              <a:off x="2522" y="2545"/>
              <a:ext cx="0" cy="214"/>
            </a:xfrm>
            <a:prstGeom prst="line">
              <a:avLst/>
            </a:prstGeom>
            <a:noFill/>
            <a:ln w="12700">
              <a:solidFill>
                <a:schemeClr val="tx1"/>
              </a:solidFill>
              <a:round/>
              <a:headEnd/>
              <a:tailEnd/>
            </a:ln>
          </p:spPr>
          <p:txBody>
            <a:bodyPr wrap="none" anchor="ctr"/>
            <a:lstStyle/>
            <a:p>
              <a:endParaRPr lang="en-US"/>
            </a:p>
          </p:txBody>
        </p:sp>
        <p:sp>
          <p:nvSpPr>
            <p:cNvPr id="12842" name="Line 568"/>
            <p:cNvSpPr>
              <a:spLocks noChangeShapeType="1"/>
            </p:cNvSpPr>
            <p:nvPr/>
          </p:nvSpPr>
          <p:spPr bwMode="auto">
            <a:xfrm>
              <a:off x="2498" y="2778"/>
              <a:ext cx="0" cy="120"/>
            </a:xfrm>
            <a:prstGeom prst="line">
              <a:avLst/>
            </a:prstGeom>
            <a:noFill/>
            <a:ln w="12700">
              <a:solidFill>
                <a:schemeClr val="tx1"/>
              </a:solidFill>
              <a:round/>
              <a:headEnd/>
              <a:tailEnd/>
            </a:ln>
          </p:spPr>
          <p:txBody>
            <a:bodyPr wrap="none" anchor="ctr"/>
            <a:lstStyle/>
            <a:p>
              <a:endParaRPr lang="en-US"/>
            </a:p>
          </p:txBody>
        </p:sp>
        <p:sp>
          <p:nvSpPr>
            <p:cNvPr id="12843" name="Line 569"/>
            <p:cNvSpPr>
              <a:spLocks noChangeShapeType="1"/>
            </p:cNvSpPr>
            <p:nvPr/>
          </p:nvSpPr>
          <p:spPr bwMode="auto">
            <a:xfrm>
              <a:off x="2502" y="2904"/>
              <a:ext cx="84" cy="0"/>
            </a:xfrm>
            <a:prstGeom prst="line">
              <a:avLst/>
            </a:prstGeom>
            <a:noFill/>
            <a:ln w="12700">
              <a:solidFill>
                <a:schemeClr val="tx1"/>
              </a:solidFill>
              <a:round/>
              <a:headEnd/>
              <a:tailEnd/>
            </a:ln>
          </p:spPr>
          <p:txBody>
            <a:bodyPr wrap="none" anchor="ctr"/>
            <a:lstStyle/>
            <a:p>
              <a:endParaRPr lang="en-US"/>
            </a:p>
          </p:txBody>
        </p:sp>
        <p:sp>
          <p:nvSpPr>
            <p:cNvPr id="12844" name="Line 570"/>
            <p:cNvSpPr>
              <a:spLocks noChangeShapeType="1"/>
            </p:cNvSpPr>
            <p:nvPr/>
          </p:nvSpPr>
          <p:spPr bwMode="auto">
            <a:xfrm>
              <a:off x="2447" y="2734"/>
              <a:ext cx="18" cy="0"/>
            </a:xfrm>
            <a:prstGeom prst="line">
              <a:avLst/>
            </a:prstGeom>
            <a:noFill/>
            <a:ln w="12700">
              <a:solidFill>
                <a:schemeClr val="tx1"/>
              </a:solidFill>
              <a:round/>
              <a:headEnd/>
              <a:tailEnd/>
            </a:ln>
          </p:spPr>
          <p:txBody>
            <a:bodyPr wrap="none" anchor="ctr"/>
            <a:lstStyle/>
            <a:p>
              <a:endParaRPr lang="en-US"/>
            </a:p>
          </p:txBody>
        </p:sp>
        <p:sp>
          <p:nvSpPr>
            <p:cNvPr id="12845" name="Line 571"/>
            <p:cNvSpPr>
              <a:spLocks noChangeShapeType="1"/>
            </p:cNvSpPr>
            <p:nvPr/>
          </p:nvSpPr>
          <p:spPr bwMode="auto">
            <a:xfrm>
              <a:off x="2491" y="2707"/>
              <a:ext cx="18" cy="0"/>
            </a:xfrm>
            <a:prstGeom prst="line">
              <a:avLst/>
            </a:prstGeom>
            <a:noFill/>
            <a:ln w="12700">
              <a:solidFill>
                <a:schemeClr val="tx1"/>
              </a:solidFill>
              <a:round/>
              <a:headEnd/>
              <a:tailEnd/>
            </a:ln>
          </p:spPr>
          <p:txBody>
            <a:bodyPr wrap="none" anchor="ctr"/>
            <a:lstStyle/>
            <a:p>
              <a:endParaRPr lang="en-US"/>
            </a:p>
          </p:txBody>
        </p:sp>
        <p:sp>
          <p:nvSpPr>
            <p:cNvPr id="12846" name="Line 572"/>
            <p:cNvSpPr>
              <a:spLocks noChangeShapeType="1"/>
            </p:cNvSpPr>
            <p:nvPr/>
          </p:nvSpPr>
          <p:spPr bwMode="auto">
            <a:xfrm>
              <a:off x="2445" y="2677"/>
              <a:ext cx="18" cy="0"/>
            </a:xfrm>
            <a:prstGeom prst="line">
              <a:avLst/>
            </a:prstGeom>
            <a:noFill/>
            <a:ln w="12700">
              <a:solidFill>
                <a:schemeClr val="tx1"/>
              </a:solidFill>
              <a:round/>
              <a:headEnd/>
              <a:tailEnd/>
            </a:ln>
          </p:spPr>
          <p:txBody>
            <a:bodyPr wrap="none" anchor="ctr"/>
            <a:lstStyle/>
            <a:p>
              <a:endParaRPr lang="en-US"/>
            </a:p>
          </p:txBody>
        </p:sp>
        <p:sp>
          <p:nvSpPr>
            <p:cNvPr id="12847" name="Line 573"/>
            <p:cNvSpPr>
              <a:spLocks noChangeShapeType="1"/>
            </p:cNvSpPr>
            <p:nvPr/>
          </p:nvSpPr>
          <p:spPr bwMode="auto">
            <a:xfrm>
              <a:off x="2485" y="2655"/>
              <a:ext cx="18" cy="0"/>
            </a:xfrm>
            <a:prstGeom prst="line">
              <a:avLst/>
            </a:prstGeom>
            <a:noFill/>
            <a:ln w="12700">
              <a:solidFill>
                <a:schemeClr val="tx1"/>
              </a:solidFill>
              <a:round/>
              <a:headEnd/>
              <a:tailEnd/>
            </a:ln>
          </p:spPr>
          <p:txBody>
            <a:bodyPr wrap="none" anchor="ctr"/>
            <a:lstStyle/>
            <a:p>
              <a:endParaRPr lang="en-US"/>
            </a:p>
          </p:txBody>
        </p:sp>
        <p:sp>
          <p:nvSpPr>
            <p:cNvPr id="12848" name="Line 574"/>
            <p:cNvSpPr>
              <a:spLocks noChangeShapeType="1"/>
            </p:cNvSpPr>
            <p:nvPr/>
          </p:nvSpPr>
          <p:spPr bwMode="auto">
            <a:xfrm>
              <a:off x="2445" y="2625"/>
              <a:ext cx="18" cy="0"/>
            </a:xfrm>
            <a:prstGeom prst="line">
              <a:avLst/>
            </a:prstGeom>
            <a:noFill/>
            <a:ln w="12700">
              <a:solidFill>
                <a:schemeClr val="tx1"/>
              </a:solidFill>
              <a:round/>
              <a:headEnd/>
              <a:tailEnd/>
            </a:ln>
          </p:spPr>
          <p:txBody>
            <a:bodyPr wrap="none" anchor="ctr"/>
            <a:lstStyle/>
            <a:p>
              <a:endParaRPr lang="en-US"/>
            </a:p>
          </p:txBody>
        </p:sp>
        <p:sp>
          <p:nvSpPr>
            <p:cNvPr id="12849" name="Line 575"/>
            <p:cNvSpPr>
              <a:spLocks noChangeShapeType="1"/>
            </p:cNvSpPr>
            <p:nvPr/>
          </p:nvSpPr>
          <p:spPr bwMode="auto">
            <a:xfrm flipH="1">
              <a:off x="844" y="2967"/>
              <a:ext cx="35" cy="0"/>
            </a:xfrm>
            <a:prstGeom prst="line">
              <a:avLst/>
            </a:prstGeom>
            <a:noFill/>
            <a:ln w="12700">
              <a:solidFill>
                <a:schemeClr val="tx1"/>
              </a:solidFill>
              <a:round/>
              <a:headEnd/>
              <a:tailEnd/>
            </a:ln>
          </p:spPr>
          <p:txBody>
            <a:bodyPr wrap="none" anchor="ctr"/>
            <a:lstStyle/>
            <a:p>
              <a:endParaRPr lang="en-US"/>
            </a:p>
          </p:txBody>
        </p:sp>
        <p:sp>
          <p:nvSpPr>
            <p:cNvPr id="12850" name="Arc 576"/>
            <p:cNvSpPr>
              <a:spLocks/>
            </p:cNvSpPr>
            <p:nvPr/>
          </p:nvSpPr>
          <p:spPr bwMode="auto">
            <a:xfrm>
              <a:off x="3995" y="3378"/>
              <a:ext cx="37" cy="56"/>
            </a:xfrm>
            <a:custGeom>
              <a:avLst/>
              <a:gdLst>
                <a:gd name="T0" fmla="*/ 0 w 21600"/>
                <a:gd name="T1" fmla="*/ 0 h 21592"/>
                <a:gd name="T2" fmla="*/ 0 w 21600"/>
                <a:gd name="T3" fmla="*/ 0 h 21592"/>
                <a:gd name="T4" fmla="*/ 0 w 21600"/>
                <a:gd name="T5" fmla="*/ 0 h 21592"/>
                <a:gd name="T6" fmla="*/ 0 60000 65536"/>
                <a:gd name="T7" fmla="*/ 0 60000 65536"/>
                <a:gd name="T8" fmla="*/ 0 60000 65536"/>
                <a:gd name="T9" fmla="*/ 0 w 21600"/>
                <a:gd name="T10" fmla="*/ 0 h 21592"/>
                <a:gd name="T11" fmla="*/ 21600 w 21600"/>
                <a:gd name="T12" fmla="*/ 21592 h 21592"/>
              </a:gdLst>
              <a:ahLst/>
              <a:cxnLst>
                <a:cxn ang="T6">
                  <a:pos x="T0" y="T1"/>
                </a:cxn>
                <a:cxn ang="T7">
                  <a:pos x="T2" y="T3"/>
                </a:cxn>
                <a:cxn ang="T8">
                  <a:pos x="T4" y="T5"/>
                </a:cxn>
              </a:cxnLst>
              <a:rect l="T9" t="T10" r="T11" b="T12"/>
              <a:pathLst>
                <a:path w="21600" h="21592" fill="none" extrusionOk="0">
                  <a:moveTo>
                    <a:pt x="0" y="21592"/>
                  </a:moveTo>
                  <a:cubicBezTo>
                    <a:pt x="0" y="9890"/>
                    <a:pt x="9318" y="316"/>
                    <a:pt x="21015" y="-1"/>
                  </a:cubicBezTo>
                </a:path>
                <a:path w="21600" h="21592" stroke="0" extrusionOk="0">
                  <a:moveTo>
                    <a:pt x="0" y="21592"/>
                  </a:moveTo>
                  <a:cubicBezTo>
                    <a:pt x="0" y="9890"/>
                    <a:pt x="9318" y="316"/>
                    <a:pt x="21015" y="-1"/>
                  </a:cubicBezTo>
                  <a:lnTo>
                    <a:pt x="21600" y="21592"/>
                  </a:lnTo>
                  <a:close/>
                </a:path>
              </a:pathLst>
            </a:custGeom>
            <a:noFill/>
            <a:ln w="12700" cap="rnd">
              <a:solidFill>
                <a:schemeClr val="tx1"/>
              </a:solidFill>
              <a:round/>
              <a:headEnd/>
              <a:tailEnd/>
            </a:ln>
          </p:spPr>
          <p:txBody>
            <a:bodyPr wrap="none" anchor="ctr"/>
            <a:lstStyle/>
            <a:p>
              <a:endParaRPr lang="en-US"/>
            </a:p>
          </p:txBody>
        </p:sp>
        <p:grpSp>
          <p:nvGrpSpPr>
            <p:cNvPr id="12851" name="Group 577"/>
            <p:cNvGrpSpPr>
              <a:grpSpLocks/>
            </p:cNvGrpSpPr>
            <p:nvPr/>
          </p:nvGrpSpPr>
          <p:grpSpPr bwMode="auto">
            <a:xfrm>
              <a:off x="124" y="661"/>
              <a:ext cx="1370" cy="1197"/>
              <a:chOff x="124" y="661"/>
              <a:chExt cx="1370" cy="1197"/>
            </a:xfrm>
          </p:grpSpPr>
          <p:sp>
            <p:nvSpPr>
              <p:cNvPr id="12876" name="Rectangle 578"/>
              <p:cNvSpPr>
                <a:spLocks noChangeArrowheads="1"/>
              </p:cNvSpPr>
              <p:nvPr/>
            </p:nvSpPr>
            <p:spPr bwMode="auto">
              <a:xfrm>
                <a:off x="356" y="1672"/>
                <a:ext cx="1138" cy="186"/>
              </a:xfrm>
              <a:prstGeom prst="rect">
                <a:avLst/>
              </a:prstGeom>
              <a:noFill/>
              <a:ln w="12700">
                <a:noFill/>
                <a:miter lim="800000"/>
                <a:headEnd/>
                <a:tailEnd/>
              </a:ln>
            </p:spPr>
            <p:txBody>
              <a:bodyPr wrap="none" lIns="90462" tIns="44437" rIns="90462" bIns="44437">
                <a:spAutoFit/>
              </a:bodyPr>
              <a:lstStyle/>
              <a:p>
                <a:pPr algn="l"/>
                <a:r>
                  <a:rPr lang="en-US" sz="1000" dirty="0">
                    <a:solidFill>
                      <a:srgbClr val="000000"/>
                    </a:solidFill>
                  </a:rPr>
                  <a:t>Auxiliary Feedwater System</a:t>
                </a:r>
              </a:p>
            </p:txBody>
          </p:sp>
          <p:sp>
            <p:nvSpPr>
              <p:cNvPr id="12877" name="Freeform 579"/>
              <p:cNvSpPr>
                <a:spLocks/>
              </p:cNvSpPr>
              <p:nvPr/>
            </p:nvSpPr>
            <p:spPr bwMode="auto">
              <a:xfrm>
                <a:off x="176" y="1007"/>
                <a:ext cx="217" cy="97"/>
              </a:xfrm>
              <a:custGeom>
                <a:avLst/>
                <a:gdLst>
                  <a:gd name="T0" fmla="*/ 0 w 217"/>
                  <a:gd name="T1" fmla="*/ 0 h 93"/>
                  <a:gd name="T2" fmla="*/ 216 w 217"/>
                  <a:gd name="T3" fmla="*/ 0 h 93"/>
                  <a:gd name="T4" fmla="*/ 216 w 217"/>
                  <a:gd name="T5" fmla="*/ 100 h 93"/>
                  <a:gd name="T6" fmla="*/ 0 w 217"/>
                  <a:gd name="T7" fmla="*/ 100 h 93"/>
                  <a:gd name="T8" fmla="*/ 0 w 217"/>
                  <a:gd name="T9" fmla="*/ 0 h 93"/>
                  <a:gd name="T10" fmla="*/ 0 60000 65536"/>
                  <a:gd name="T11" fmla="*/ 0 60000 65536"/>
                  <a:gd name="T12" fmla="*/ 0 60000 65536"/>
                  <a:gd name="T13" fmla="*/ 0 60000 65536"/>
                  <a:gd name="T14" fmla="*/ 0 60000 65536"/>
                  <a:gd name="T15" fmla="*/ 0 w 217"/>
                  <a:gd name="T16" fmla="*/ 0 h 93"/>
                  <a:gd name="T17" fmla="*/ 217 w 217"/>
                  <a:gd name="T18" fmla="*/ 93 h 93"/>
                </a:gdLst>
                <a:ahLst/>
                <a:cxnLst>
                  <a:cxn ang="T10">
                    <a:pos x="T0" y="T1"/>
                  </a:cxn>
                  <a:cxn ang="T11">
                    <a:pos x="T2" y="T3"/>
                  </a:cxn>
                  <a:cxn ang="T12">
                    <a:pos x="T4" y="T5"/>
                  </a:cxn>
                  <a:cxn ang="T13">
                    <a:pos x="T6" y="T7"/>
                  </a:cxn>
                  <a:cxn ang="T14">
                    <a:pos x="T8" y="T9"/>
                  </a:cxn>
                </a:cxnLst>
                <a:rect l="T15" t="T16" r="T17" b="T18"/>
                <a:pathLst>
                  <a:path w="217" h="93">
                    <a:moveTo>
                      <a:pt x="0" y="0"/>
                    </a:moveTo>
                    <a:lnTo>
                      <a:pt x="216" y="0"/>
                    </a:lnTo>
                    <a:lnTo>
                      <a:pt x="216" y="92"/>
                    </a:lnTo>
                    <a:lnTo>
                      <a:pt x="0" y="92"/>
                    </a:lnTo>
                    <a:lnTo>
                      <a:pt x="0" y="0"/>
                    </a:lnTo>
                  </a:path>
                </a:pathLst>
              </a:custGeom>
              <a:solidFill>
                <a:srgbClr val="FF3F3F"/>
              </a:solidFill>
              <a:ln w="12700" cap="rnd" cmpd="sng">
                <a:noFill/>
                <a:prstDash val="solid"/>
                <a:round/>
                <a:headEnd type="none" w="med" len="med"/>
                <a:tailEnd type="none" w="med" len="med"/>
              </a:ln>
            </p:spPr>
            <p:txBody>
              <a:bodyPr/>
              <a:lstStyle/>
              <a:p>
                <a:endParaRPr lang="en-US"/>
              </a:p>
            </p:txBody>
          </p:sp>
          <p:sp>
            <p:nvSpPr>
              <p:cNvPr id="12878" name="Freeform 580"/>
              <p:cNvSpPr>
                <a:spLocks/>
              </p:cNvSpPr>
              <p:nvPr/>
            </p:nvSpPr>
            <p:spPr bwMode="auto">
              <a:xfrm>
                <a:off x="176" y="865"/>
                <a:ext cx="217" cy="98"/>
              </a:xfrm>
              <a:custGeom>
                <a:avLst/>
                <a:gdLst>
                  <a:gd name="T0" fmla="*/ 0 w 217"/>
                  <a:gd name="T1" fmla="*/ 0 h 98"/>
                  <a:gd name="T2" fmla="*/ 216 w 217"/>
                  <a:gd name="T3" fmla="*/ 0 h 98"/>
                  <a:gd name="T4" fmla="*/ 216 w 217"/>
                  <a:gd name="T5" fmla="*/ 97 h 98"/>
                  <a:gd name="T6" fmla="*/ 0 w 217"/>
                  <a:gd name="T7" fmla="*/ 97 h 98"/>
                  <a:gd name="T8" fmla="*/ 0 w 217"/>
                  <a:gd name="T9" fmla="*/ 0 h 98"/>
                  <a:gd name="T10" fmla="*/ 0 60000 65536"/>
                  <a:gd name="T11" fmla="*/ 0 60000 65536"/>
                  <a:gd name="T12" fmla="*/ 0 60000 65536"/>
                  <a:gd name="T13" fmla="*/ 0 60000 65536"/>
                  <a:gd name="T14" fmla="*/ 0 60000 65536"/>
                  <a:gd name="T15" fmla="*/ 0 w 217"/>
                  <a:gd name="T16" fmla="*/ 0 h 98"/>
                  <a:gd name="T17" fmla="*/ 217 w 217"/>
                  <a:gd name="T18" fmla="*/ 98 h 98"/>
                </a:gdLst>
                <a:ahLst/>
                <a:cxnLst>
                  <a:cxn ang="T10">
                    <a:pos x="T0" y="T1"/>
                  </a:cxn>
                  <a:cxn ang="T11">
                    <a:pos x="T2" y="T3"/>
                  </a:cxn>
                  <a:cxn ang="T12">
                    <a:pos x="T4" y="T5"/>
                  </a:cxn>
                  <a:cxn ang="T13">
                    <a:pos x="T6" y="T7"/>
                  </a:cxn>
                  <a:cxn ang="T14">
                    <a:pos x="T8" y="T9"/>
                  </a:cxn>
                </a:cxnLst>
                <a:rect l="T15" t="T16" r="T17" b="T18"/>
                <a:pathLst>
                  <a:path w="217" h="98">
                    <a:moveTo>
                      <a:pt x="0" y="0"/>
                    </a:moveTo>
                    <a:lnTo>
                      <a:pt x="216" y="0"/>
                    </a:lnTo>
                    <a:lnTo>
                      <a:pt x="216" y="97"/>
                    </a:lnTo>
                    <a:lnTo>
                      <a:pt x="0" y="97"/>
                    </a:lnTo>
                    <a:lnTo>
                      <a:pt x="0" y="0"/>
                    </a:lnTo>
                  </a:path>
                </a:pathLst>
              </a:custGeom>
              <a:solidFill>
                <a:srgbClr val="7F7FFF"/>
              </a:solidFill>
              <a:ln w="12700" cap="rnd" cmpd="sng">
                <a:noFill/>
                <a:prstDash val="solid"/>
                <a:round/>
                <a:headEnd type="none" w="med" len="med"/>
                <a:tailEnd type="none" w="med" len="med"/>
              </a:ln>
            </p:spPr>
            <p:txBody>
              <a:bodyPr/>
              <a:lstStyle/>
              <a:p>
                <a:endParaRPr lang="en-US"/>
              </a:p>
            </p:txBody>
          </p:sp>
          <p:sp>
            <p:nvSpPr>
              <p:cNvPr id="12879" name="Freeform 581"/>
              <p:cNvSpPr>
                <a:spLocks/>
              </p:cNvSpPr>
              <p:nvPr/>
            </p:nvSpPr>
            <p:spPr bwMode="auto">
              <a:xfrm>
                <a:off x="176" y="1282"/>
                <a:ext cx="217" cy="96"/>
              </a:xfrm>
              <a:custGeom>
                <a:avLst/>
                <a:gdLst>
                  <a:gd name="T0" fmla="*/ 0 w 217"/>
                  <a:gd name="T1" fmla="*/ 0 h 96"/>
                  <a:gd name="T2" fmla="*/ 216 w 217"/>
                  <a:gd name="T3" fmla="*/ 0 h 96"/>
                  <a:gd name="T4" fmla="*/ 216 w 217"/>
                  <a:gd name="T5" fmla="*/ 95 h 96"/>
                  <a:gd name="T6" fmla="*/ 0 w 217"/>
                  <a:gd name="T7" fmla="*/ 95 h 96"/>
                  <a:gd name="T8" fmla="*/ 0 w 217"/>
                  <a:gd name="T9" fmla="*/ 0 h 96"/>
                  <a:gd name="T10" fmla="*/ 0 60000 65536"/>
                  <a:gd name="T11" fmla="*/ 0 60000 65536"/>
                  <a:gd name="T12" fmla="*/ 0 60000 65536"/>
                  <a:gd name="T13" fmla="*/ 0 60000 65536"/>
                  <a:gd name="T14" fmla="*/ 0 60000 65536"/>
                  <a:gd name="T15" fmla="*/ 0 w 217"/>
                  <a:gd name="T16" fmla="*/ 0 h 96"/>
                  <a:gd name="T17" fmla="*/ 217 w 217"/>
                  <a:gd name="T18" fmla="*/ 96 h 96"/>
                </a:gdLst>
                <a:ahLst/>
                <a:cxnLst>
                  <a:cxn ang="T10">
                    <a:pos x="T0" y="T1"/>
                  </a:cxn>
                  <a:cxn ang="T11">
                    <a:pos x="T2" y="T3"/>
                  </a:cxn>
                  <a:cxn ang="T12">
                    <a:pos x="T4" y="T5"/>
                  </a:cxn>
                  <a:cxn ang="T13">
                    <a:pos x="T6" y="T7"/>
                  </a:cxn>
                  <a:cxn ang="T14">
                    <a:pos x="T8" y="T9"/>
                  </a:cxn>
                </a:cxnLst>
                <a:rect l="T15" t="T16" r="T17" b="T18"/>
                <a:pathLst>
                  <a:path w="217" h="96">
                    <a:moveTo>
                      <a:pt x="0" y="0"/>
                    </a:moveTo>
                    <a:lnTo>
                      <a:pt x="216" y="0"/>
                    </a:lnTo>
                    <a:lnTo>
                      <a:pt x="216" y="95"/>
                    </a:lnTo>
                    <a:lnTo>
                      <a:pt x="0" y="95"/>
                    </a:lnTo>
                    <a:lnTo>
                      <a:pt x="0" y="0"/>
                    </a:lnTo>
                  </a:path>
                </a:pathLst>
              </a:custGeom>
              <a:solidFill>
                <a:srgbClr val="3FFFFF"/>
              </a:solidFill>
              <a:ln w="12700" cap="rnd" cmpd="sng">
                <a:noFill/>
                <a:prstDash val="solid"/>
                <a:round/>
                <a:headEnd type="none" w="med" len="med"/>
                <a:tailEnd type="none" w="med" len="med"/>
              </a:ln>
            </p:spPr>
            <p:txBody>
              <a:bodyPr/>
              <a:lstStyle/>
              <a:p>
                <a:endParaRPr lang="en-US"/>
              </a:p>
            </p:txBody>
          </p:sp>
          <p:sp>
            <p:nvSpPr>
              <p:cNvPr id="12880" name="Freeform 582"/>
              <p:cNvSpPr>
                <a:spLocks/>
              </p:cNvSpPr>
              <p:nvPr/>
            </p:nvSpPr>
            <p:spPr bwMode="auto">
              <a:xfrm>
                <a:off x="179" y="1416"/>
                <a:ext cx="214" cy="102"/>
              </a:xfrm>
              <a:custGeom>
                <a:avLst/>
                <a:gdLst>
                  <a:gd name="T0" fmla="*/ 0 w 214"/>
                  <a:gd name="T1" fmla="*/ 0 h 99"/>
                  <a:gd name="T2" fmla="*/ 213 w 214"/>
                  <a:gd name="T3" fmla="*/ 0 h 99"/>
                  <a:gd name="T4" fmla="*/ 213 w 214"/>
                  <a:gd name="T5" fmla="*/ 104 h 99"/>
                  <a:gd name="T6" fmla="*/ 0 w 214"/>
                  <a:gd name="T7" fmla="*/ 104 h 99"/>
                  <a:gd name="T8" fmla="*/ 0 w 214"/>
                  <a:gd name="T9" fmla="*/ 0 h 99"/>
                  <a:gd name="T10" fmla="*/ 0 60000 65536"/>
                  <a:gd name="T11" fmla="*/ 0 60000 65536"/>
                  <a:gd name="T12" fmla="*/ 0 60000 65536"/>
                  <a:gd name="T13" fmla="*/ 0 60000 65536"/>
                  <a:gd name="T14" fmla="*/ 0 60000 65536"/>
                  <a:gd name="T15" fmla="*/ 0 w 214"/>
                  <a:gd name="T16" fmla="*/ 0 h 99"/>
                  <a:gd name="T17" fmla="*/ 214 w 214"/>
                  <a:gd name="T18" fmla="*/ 99 h 99"/>
                </a:gdLst>
                <a:ahLst/>
                <a:cxnLst>
                  <a:cxn ang="T10">
                    <a:pos x="T0" y="T1"/>
                  </a:cxn>
                  <a:cxn ang="T11">
                    <a:pos x="T2" y="T3"/>
                  </a:cxn>
                  <a:cxn ang="T12">
                    <a:pos x="T4" y="T5"/>
                  </a:cxn>
                  <a:cxn ang="T13">
                    <a:pos x="T6" y="T7"/>
                  </a:cxn>
                  <a:cxn ang="T14">
                    <a:pos x="T8" y="T9"/>
                  </a:cxn>
                </a:cxnLst>
                <a:rect l="T15" t="T16" r="T17" b="T18"/>
                <a:pathLst>
                  <a:path w="214" h="99">
                    <a:moveTo>
                      <a:pt x="0" y="0"/>
                    </a:moveTo>
                    <a:lnTo>
                      <a:pt x="213" y="0"/>
                    </a:lnTo>
                    <a:lnTo>
                      <a:pt x="213" y="98"/>
                    </a:lnTo>
                    <a:lnTo>
                      <a:pt x="0" y="98"/>
                    </a:lnTo>
                    <a:lnTo>
                      <a:pt x="0" y="0"/>
                    </a:lnTo>
                  </a:path>
                </a:pathLst>
              </a:custGeom>
              <a:solidFill>
                <a:srgbClr val="66CC00"/>
              </a:solidFill>
              <a:ln w="12700" cap="rnd" cmpd="sng">
                <a:noFill/>
                <a:prstDash val="solid"/>
                <a:round/>
                <a:headEnd type="none" w="med" len="med"/>
                <a:tailEnd type="none" w="med" len="med"/>
              </a:ln>
            </p:spPr>
            <p:txBody>
              <a:bodyPr/>
              <a:lstStyle/>
              <a:p>
                <a:endParaRPr lang="en-US"/>
              </a:p>
            </p:txBody>
          </p:sp>
          <p:sp>
            <p:nvSpPr>
              <p:cNvPr id="12881" name="Freeform 583"/>
              <p:cNvSpPr>
                <a:spLocks/>
              </p:cNvSpPr>
              <p:nvPr/>
            </p:nvSpPr>
            <p:spPr bwMode="auto">
              <a:xfrm>
                <a:off x="176" y="1141"/>
                <a:ext cx="217" cy="105"/>
              </a:xfrm>
              <a:custGeom>
                <a:avLst/>
                <a:gdLst>
                  <a:gd name="T0" fmla="*/ 0 w 217"/>
                  <a:gd name="T1" fmla="*/ 0 h 105"/>
                  <a:gd name="T2" fmla="*/ 216 w 217"/>
                  <a:gd name="T3" fmla="*/ 0 h 105"/>
                  <a:gd name="T4" fmla="*/ 216 w 217"/>
                  <a:gd name="T5" fmla="*/ 104 h 105"/>
                  <a:gd name="T6" fmla="*/ 0 w 217"/>
                  <a:gd name="T7" fmla="*/ 104 h 105"/>
                  <a:gd name="T8" fmla="*/ 0 w 217"/>
                  <a:gd name="T9" fmla="*/ 0 h 105"/>
                  <a:gd name="T10" fmla="*/ 0 60000 65536"/>
                  <a:gd name="T11" fmla="*/ 0 60000 65536"/>
                  <a:gd name="T12" fmla="*/ 0 60000 65536"/>
                  <a:gd name="T13" fmla="*/ 0 60000 65536"/>
                  <a:gd name="T14" fmla="*/ 0 60000 65536"/>
                  <a:gd name="T15" fmla="*/ 0 w 217"/>
                  <a:gd name="T16" fmla="*/ 0 h 105"/>
                  <a:gd name="T17" fmla="*/ 217 w 217"/>
                  <a:gd name="T18" fmla="*/ 105 h 105"/>
                </a:gdLst>
                <a:ahLst/>
                <a:cxnLst>
                  <a:cxn ang="T10">
                    <a:pos x="T0" y="T1"/>
                  </a:cxn>
                  <a:cxn ang="T11">
                    <a:pos x="T2" y="T3"/>
                  </a:cxn>
                  <a:cxn ang="T12">
                    <a:pos x="T4" y="T5"/>
                  </a:cxn>
                  <a:cxn ang="T13">
                    <a:pos x="T6" y="T7"/>
                  </a:cxn>
                  <a:cxn ang="T14">
                    <a:pos x="T8" y="T9"/>
                  </a:cxn>
                </a:cxnLst>
                <a:rect l="T15" t="T16" r="T17" b="T18"/>
                <a:pathLst>
                  <a:path w="217" h="105">
                    <a:moveTo>
                      <a:pt x="0" y="0"/>
                    </a:moveTo>
                    <a:lnTo>
                      <a:pt x="216" y="0"/>
                    </a:lnTo>
                    <a:lnTo>
                      <a:pt x="216" y="104"/>
                    </a:lnTo>
                    <a:lnTo>
                      <a:pt x="0" y="104"/>
                    </a:lnTo>
                    <a:lnTo>
                      <a:pt x="0" y="0"/>
                    </a:lnTo>
                  </a:path>
                </a:pathLst>
              </a:custGeom>
              <a:solidFill>
                <a:srgbClr val="BF3FFF"/>
              </a:solidFill>
              <a:ln w="12700" cap="rnd" cmpd="sng">
                <a:noFill/>
                <a:prstDash val="solid"/>
                <a:round/>
                <a:headEnd type="none" w="med" len="med"/>
                <a:tailEnd type="none" w="med" len="med"/>
              </a:ln>
            </p:spPr>
            <p:txBody>
              <a:bodyPr/>
              <a:lstStyle/>
              <a:p>
                <a:endParaRPr lang="en-US"/>
              </a:p>
            </p:txBody>
          </p:sp>
          <p:sp>
            <p:nvSpPr>
              <p:cNvPr id="12882" name="Freeform 584"/>
              <p:cNvSpPr>
                <a:spLocks/>
              </p:cNvSpPr>
              <p:nvPr/>
            </p:nvSpPr>
            <p:spPr bwMode="auto">
              <a:xfrm>
                <a:off x="179" y="1564"/>
                <a:ext cx="214" cy="86"/>
              </a:xfrm>
              <a:custGeom>
                <a:avLst/>
                <a:gdLst>
                  <a:gd name="T0" fmla="*/ 0 w 214"/>
                  <a:gd name="T1" fmla="*/ 0 h 86"/>
                  <a:gd name="T2" fmla="*/ 213 w 214"/>
                  <a:gd name="T3" fmla="*/ 0 h 86"/>
                  <a:gd name="T4" fmla="*/ 213 w 214"/>
                  <a:gd name="T5" fmla="*/ 85 h 86"/>
                  <a:gd name="T6" fmla="*/ 0 w 214"/>
                  <a:gd name="T7" fmla="*/ 85 h 86"/>
                  <a:gd name="T8" fmla="*/ 0 w 214"/>
                  <a:gd name="T9" fmla="*/ 0 h 86"/>
                  <a:gd name="T10" fmla="*/ 0 60000 65536"/>
                  <a:gd name="T11" fmla="*/ 0 60000 65536"/>
                  <a:gd name="T12" fmla="*/ 0 60000 65536"/>
                  <a:gd name="T13" fmla="*/ 0 60000 65536"/>
                  <a:gd name="T14" fmla="*/ 0 60000 65536"/>
                  <a:gd name="T15" fmla="*/ 0 w 214"/>
                  <a:gd name="T16" fmla="*/ 0 h 86"/>
                  <a:gd name="T17" fmla="*/ 214 w 214"/>
                  <a:gd name="T18" fmla="*/ 86 h 86"/>
                </a:gdLst>
                <a:ahLst/>
                <a:cxnLst>
                  <a:cxn ang="T10">
                    <a:pos x="T0" y="T1"/>
                  </a:cxn>
                  <a:cxn ang="T11">
                    <a:pos x="T2" y="T3"/>
                  </a:cxn>
                  <a:cxn ang="T12">
                    <a:pos x="T4" y="T5"/>
                  </a:cxn>
                  <a:cxn ang="T13">
                    <a:pos x="T6" y="T7"/>
                  </a:cxn>
                  <a:cxn ang="T14">
                    <a:pos x="T8" y="T9"/>
                  </a:cxn>
                </a:cxnLst>
                <a:rect l="T15" t="T16" r="T17" b="T18"/>
                <a:pathLst>
                  <a:path w="214" h="86">
                    <a:moveTo>
                      <a:pt x="0" y="0"/>
                    </a:moveTo>
                    <a:lnTo>
                      <a:pt x="213" y="0"/>
                    </a:lnTo>
                    <a:lnTo>
                      <a:pt x="213" y="85"/>
                    </a:lnTo>
                    <a:lnTo>
                      <a:pt x="0" y="85"/>
                    </a:lnTo>
                    <a:lnTo>
                      <a:pt x="0" y="0"/>
                    </a:lnTo>
                  </a:path>
                </a:pathLst>
              </a:custGeom>
              <a:solidFill>
                <a:srgbClr val="3FFF3F"/>
              </a:solidFill>
              <a:ln w="12700" cap="rnd" cmpd="sng">
                <a:noFill/>
                <a:prstDash val="solid"/>
                <a:round/>
                <a:headEnd type="none" w="med" len="med"/>
                <a:tailEnd type="none" w="med" len="med"/>
              </a:ln>
            </p:spPr>
            <p:txBody>
              <a:bodyPr/>
              <a:lstStyle/>
              <a:p>
                <a:endParaRPr lang="en-US"/>
              </a:p>
            </p:txBody>
          </p:sp>
          <p:sp>
            <p:nvSpPr>
              <p:cNvPr id="12883" name="Rectangle 585"/>
              <p:cNvSpPr>
                <a:spLocks noChangeArrowheads="1"/>
              </p:cNvSpPr>
              <p:nvPr/>
            </p:nvSpPr>
            <p:spPr bwMode="auto">
              <a:xfrm>
                <a:off x="356" y="839"/>
                <a:ext cx="1022" cy="186"/>
              </a:xfrm>
              <a:prstGeom prst="rect">
                <a:avLst/>
              </a:prstGeom>
              <a:noFill/>
              <a:ln w="12700">
                <a:noFill/>
                <a:miter lim="800000"/>
                <a:headEnd/>
                <a:tailEnd/>
              </a:ln>
            </p:spPr>
            <p:txBody>
              <a:bodyPr wrap="none" lIns="90462" tIns="44437" rIns="90462" bIns="44437">
                <a:spAutoFit/>
              </a:bodyPr>
              <a:lstStyle/>
              <a:p>
                <a:pPr algn="l"/>
                <a:r>
                  <a:rPr lang="en-US" sz="1000">
                    <a:solidFill>
                      <a:srgbClr val="000000"/>
                    </a:solidFill>
                  </a:rPr>
                  <a:t>Safety Injection Systems</a:t>
                </a:r>
              </a:p>
            </p:txBody>
          </p:sp>
          <p:sp>
            <p:nvSpPr>
              <p:cNvPr id="12884" name="Rectangle 586"/>
              <p:cNvSpPr>
                <a:spLocks noChangeArrowheads="1"/>
              </p:cNvSpPr>
              <p:nvPr/>
            </p:nvSpPr>
            <p:spPr bwMode="auto">
              <a:xfrm>
                <a:off x="124" y="661"/>
                <a:ext cx="488" cy="232"/>
              </a:xfrm>
              <a:prstGeom prst="rect">
                <a:avLst/>
              </a:prstGeom>
              <a:noFill/>
              <a:ln w="12700">
                <a:noFill/>
                <a:miter lim="800000"/>
                <a:headEnd/>
                <a:tailEnd/>
              </a:ln>
            </p:spPr>
            <p:txBody>
              <a:bodyPr wrap="none" lIns="90462" tIns="44437" rIns="90462" bIns="44437">
                <a:spAutoFit/>
              </a:bodyPr>
              <a:lstStyle/>
              <a:p>
                <a:pPr algn="l"/>
                <a:r>
                  <a:rPr lang="en-US" sz="1400" u="sng">
                    <a:solidFill>
                      <a:srgbClr val="000000"/>
                    </a:solidFill>
                    <a:latin typeface="Arial Narrow" pitchFamily="34" charset="0"/>
                  </a:rPr>
                  <a:t>Legend::</a:t>
                </a:r>
              </a:p>
            </p:txBody>
          </p:sp>
          <p:sp>
            <p:nvSpPr>
              <p:cNvPr id="12885" name="Freeform 587"/>
              <p:cNvSpPr>
                <a:spLocks/>
              </p:cNvSpPr>
              <p:nvPr/>
            </p:nvSpPr>
            <p:spPr bwMode="auto">
              <a:xfrm>
                <a:off x="177" y="865"/>
                <a:ext cx="216" cy="95"/>
              </a:xfrm>
              <a:custGeom>
                <a:avLst/>
                <a:gdLst>
                  <a:gd name="T0" fmla="*/ 0 w 216"/>
                  <a:gd name="T1" fmla="*/ 0 h 106"/>
                  <a:gd name="T2" fmla="*/ 215 w 216"/>
                  <a:gd name="T3" fmla="*/ 0 h 106"/>
                  <a:gd name="T4" fmla="*/ 215 w 216"/>
                  <a:gd name="T5" fmla="*/ 84 h 106"/>
                  <a:gd name="T6" fmla="*/ 0 w 216"/>
                  <a:gd name="T7" fmla="*/ 84 h 106"/>
                  <a:gd name="T8" fmla="*/ 0 w 216"/>
                  <a:gd name="T9" fmla="*/ 0 h 106"/>
                  <a:gd name="T10" fmla="*/ 0 60000 65536"/>
                  <a:gd name="T11" fmla="*/ 0 60000 65536"/>
                  <a:gd name="T12" fmla="*/ 0 60000 65536"/>
                  <a:gd name="T13" fmla="*/ 0 60000 65536"/>
                  <a:gd name="T14" fmla="*/ 0 60000 65536"/>
                  <a:gd name="T15" fmla="*/ 0 w 216"/>
                  <a:gd name="T16" fmla="*/ 0 h 106"/>
                  <a:gd name="T17" fmla="*/ 216 w 216"/>
                  <a:gd name="T18" fmla="*/ 106 h 106"/>
                </a:gdLst>
                <a:ahLst/>
                <a:cxnLst>
                  <a:cxn ang="T10">
                    <a:pos x="T0" y="T1"/>
                  </a:cxn>
                  <a:cxn ang="T11">
                    <a:pos x="T2" y="T3"/>
                  </a:cxn>
                  <a:cxn ang="T12">
                    <a:pos x="T4" y="T5"/>
                  </a:cxn>
                  <a:cxn ang="T13">
                    <a:pos x="T6" y="T7"/>
                  </a:cxn>
                  <a:cxn ang="T14">
                    <a:pos x="T8" y="T9"/>
                  </a:cxn>
                </a:cxnLst>
                <a:rect l="T15" t="T16" r="T17" b="T18"/>
                <a:pathLst>
                  <a:path w="216" h="106">
                    <a:moveTo>
                      <a:pt x="0" y="0"/>
                    </a:moveTo>
                    <a:lnTo>
                      <a:pt x="215" y="0"/>
                    </a:lnTo>
                    <a:lnTo>
                      <a:pt x="215" y="105"/>
                    </a:lnTo>
                    <a:lnTo>
                      <a:pt x="0" y="105"/>
                    </a:lnTo>
                    <a:lnTo>
                      <a:pt x="0" y="0"/>
                    </a:lnTo>
                  </a:path>
                </a:pathLst>
              </a:custGeom>
              <a:noFill/>
              <a:ln w="12700" cap="rnd" cmpd="sng">
                <a:solidFill>
                  <a:srgbClr val="000000"/>
                </a:solidFill>
                <a:prstDash val="solid"/>
                <a:round/>
                <a:headEnd type="none" w="med" len="med"/>
                <a:tailEnd type="none" w="med" len="med"/>
              </a:ln>
            </p:spPr>
            <p:txBody>
              <a:bodyPr/>
              <a:lstStyle/>
              <a:p>
                <a:endParaRPr lang="en-US"/>
              </a:p>
            </p:txBody>
          </p:sp>
          <p:sp>
            <p:nvSpPr>
              <p:cNvPr id="12886" name="Freeform 588"/>
              <p:cNvSpPr>
                <a:spLocks/>
              </p:cNvSpPr>
              <p:nvPr/>
            </p:nvSpPr>
            <p:spPr bwMode="auto">
              <a:xfrm>
                <a:off x="177" y="1007"/>
                <a:ext cx="216" cy="96"/>
              </a:xfrm>
              <a:custGeom>
                <a:avLst/>
                <a:gdLst>
                  <a:gd name="T0" fmla="*/ 0 w 216"/>
                  <a:gd name="T1" fmla="*/ 0 h 96"/>
                  <a:gd name="T2" fmla="*/ 215 w 216"/>
                  <a:gd name="T3" fmla="*/ 0 h 96"/>
                  <a:gd name="T4" fmla="*/ 215 w 216"/>
                  <a:gd name="T5" fmla="*/ 95 h 96"/>
                  <a:gd name="T6" fmla="*/ 0 w 216"/>
                  <a:gd name="T7" fmla="*/ 95 h 96"/>
                  <a:gd name="T8" fmla="*/ 0 w 216"/>
                  <a:gd name="T9" fmla="*/ 0 h 96"/>
                  <a:gd name="T10" fmla="*/ 0 60000 65536"/>
                  <a:gd name="T11" fmla="*/ 0 60000 65536"/>
                  <a:gd name="T12" fmla="*/ 0 60000 65536"/>
                  <a:gd name="T13" fmla="*/ 0 60000 65536"/>
                  <a:gd name="T14" fmla="*/ 0 60000 65536"/>
                  <a:gd name="T15" fmla="*/ 0 w 216"/>
                  <a:gd name="T16" fmla="*/ 0 h 96"/>
                  <a:gd name="T17" fmla="*/ 216 w 216"/>
                  <a:gd name="T18" fmla="*/ 96 h 96"/>
                </a:gdLst>
                <a:ahLst/>
                <a:cxnLst>
                  <a:cxn ang="T10">
                    <a:pos x="T0" y="T1"/>
                  </a:cxn>
                  <a:cxn ang="T11">
                    <a:pos x="T2" y="T3"/>
                  </a:cxn>
                  <a:cxn ang="T12">
                    <a:pos x="T4" y="T5"/>
                  </a:cxn>
                  <a:cxn ang="T13">
                    <a:pos x="T6" y="T7"/>
                  </a:cxn>
                  <a:cxn ang="T14">
                    <a:pos x="T8" y="T9"/>
                  </a:cxn>
                </a:cxnLst>
                <a:rect l="T15" t="T16" r="T17" b="T18"/>
                <a:pathLst>
                  <a:path w="216" h="96">
                    <a:moveTo>
                      <a:pt x="0" y="0"/>
                    </a:moveTo>
                    <a:lnTo>
                      <a:pt x="215" y="0"/>
                    </a:lnTo>
                    <a:lnTo>
                      <a:pt x="215" y="95"/>
                    </a:lnTo>
                    <a:lnTo>
                      <a:pt x="0" y="95"/>
                    </a:lnTo>
                    <a:lnTo>
                      <a:pt x="0" y="0"/>
                    </a:lnTo>
                  </a:path>
                </a:pathLst>
              </a:custGeom>
              <a:noFill/>
              <a:ln w="12700" cap="rnd" cmpd="sng">
                <a:solidFill>
                  <a:srgbClr val="000000"/>
                </a:solidFill>
                <a:prstDash val="solid"/>
                <a:round/>
                <a:headEnd type="none" w="med" len="med"/>
                <a:tailEnd type="none" w="med" len="med"/>
              </a:ln>
            </p:spPr>
            <p:txBody>
              <a:bodyPr/>
              <a:lstStyle/>
              <a:p>
                <a:endParaRPr lang="en-US"/>
              </a:p>
            </p:txBody>
          </p:sp>
          <p:sp>
            <p:nvSpPr>
              <p:cNvPr id="12887" name="Freeform 589"/>
              <p:cNvSpPr>
                <a:spLocks/>
              </p:cNvSpPr>
              <p:nvPr/>
            </p:nvSpPr>
            <p:spPr bwMode="auto">
              <a:xfrm>
                <a:off x="177" y="1141"/>
                <a:ext cx="216" cy="105"/>
              </a:xfrm>
              <a:custGeom>
                <a:avLst/>
                <a:gdLst>
                  <a:gd name="T0" fmla="*/ 0 w 216"/>
                  <a:gd name="T1" fmla="*/ 0 h 105"/>
                  <a:gd name="T2" fmla="*/ 215 w 216"/>
                  <a:gd name="T3" fmla="*/ 0 h 105"/>
                  <a:gd name="T4" fmla="*/ 215 w 216"/>
                  <a:gd name="T5" fmla="*/ 104 h 105"/>
                  <a:gd name="T6" fmla="*/ 0 w 216"/>
                  <a:gd name="T7" fmla="*/ 104 h 105"/>
                  <a:gd name="T8" fmla="*/ 0 w 216"/>
                  <a:gd name="T9" fmla="*/ 0 h 105"/>
                  <a:gd name="T10" fmla="*/ 0 60000 65536"/>
                  <a:gd name="T11" fmla="*/ 0 60000 65536"/>
                  <a:gd name="T12" fmla="*/ 0 60000 65536"/>
                  <a:gd name="T13" fmla="*/ 0 60000 65536"/>
                  <a:gd name="T14" fmla="*/ 0 60000 65536"/>
                  <a:gd name="T15" fmla="*/ 0 w 216"/>
                  <a:gd name="T16" fmla="*/ 0 h 105"/>
                  <a:gd name="T17" fmla="*/ 216 w 216"/>
                  <a:gd name="T18" fmla="*/ 105 h 105"/>
                </a:gdLst>
                <a:ahLst/>
                <a:cxnLst>
                  <a:cxn ang="T10">
                    <a:pos x="T0" y="T1"/>
                  </a:cxn>
                  <a:cxn ang="T11">
                    <a:pos x="T2" y="T3"/>
                  </a:cxn>
                  <a:cxn ang="T12">
                    <a:pos x="T4" y="T5"/>
                  </a:cxn>
                  <a:cxn ang="T13">
                    <a:pos x="T6" y="T7"/>
                  </a:cxn>
                  <a:cxn ang="T14">
                    <a:pos x="T8" y="T9"/>
                  </a:cxn>
                </a:cxnLst>
                <a:rect l="T15" t="T16" r="T17" b="T18"/>
                <a:pathLst>
                  <a:path w="216" h="105">
                    <a:moveTo>
                      <a:pt x="0" y="0"/>
                    </a:moveTo>
                    <a:lnTo>
                      <a:pt x="215" y="0"/>
                    </a:lnTo>
                    <a:lnTo>
                      <a:pt x="215" y="104"/>
                    </a:lnTo>
                    <a:lnTo>
                      <a:pt x="0" y="104"/>
                    </a:lnTo>
                    <a:lnTo>
                      <a:pt x="0" y="0"/>
                    </a:lnTo>
                  </a:path>
                </a:pathLst>
              </a:custGeom>
              <a:noFill/>
              <a:ln w="12700" cap="rnd" cmpd="sng">
                <a:solidFill>
                  <a:srgbClr val="000000"/>
                </a:solidFill>
                <a:prstDash val="solid"/>
                <a:round/>
                <a:headEnd type="none" w="med" len="med"/>
                <a:tailEnd type="none" w="med" len="med"/>
              </a:ln>
            </p:spPr>
            <p:txBody>
              <a:bodyPr/>
              <a:lstStyle/>
              <a:p>
                <a:endParaRPr lang="en-US"/>
              </a:p>
            </p:txBody>
          </p:sp>
          <p:sp>
            <p:nvSpPr>
              <p:cNvPr id="12888" name="Freeform 590"/>
              <p:cNvSpPr>
                <a:spLocks/>
              </p:cNvSpPr>
              <p:nvPr/>
            </p:nvSpPr>
            <p:spPr bwMode="auto">
              <a:xfrm>
                <a:off x="177" y="1416"/>
                <a:ext cx="216" cy="103"/>
              </a:xfrm>
              <a:custGeom>
                <a:avLst/>
                <a:gdLst>
                  <a:gd name="T0" fmla="*/ 0 w 216"/>
                  <a:gd name="T1" fmla="*/ 0 h 103"/>
                  <a:gd name="T2" fmla="*/ 215 w 216"/>
                  <a:gd name="T3" fmla="*/ 0 h 103"/>
                  <a:gd name="T4" fmla="*/ 215 w 216"/>
                  <a:gd name="T5" fmla="*/ 102 h 103"/>
                  <a:gd name="T6" fmla="*/ 0 w 216"/>
                  <a:gd name="T7" fmla="*/ 102 h 103"/>
                  <a:gd name="T8" fmla="*/ 0 w 216"/>
                  <a:gd name="T9" fmla="*/ 0 h 103"/>
                  <a:gd name="T10" fmla="*/ 0 60000 65536"/>
                  <a:gd name="T11" fmla="*/ 0 60000 65536"/>
                  <a:gd name="T12" fmla="*/ 0 60000 65536"/>
                  <a:gd name="T13" fmla="*/ 0 60000 65536"/>
                  <a:gd name="T14" fmla="*/ 0 60000 65536"/>
                  <a:gd name="T15" fmla="*/ 0 w 216"/>
                  <a:gd name="T16" fmla="*/ 0 h 103"/>
                  <a:gd name="T17" fmla="*/ 216 w 216"/>
                  <a:gd name="T18" fmla="*/ 103 h 103"/>
                </a:gdLst>
                <a:ahLst/>
                <a:cxnLst>
                  <a:cxn ang="T10">
                    <a:pos x="T0" y="T1"/>
                  </a:cxn>
                  <a:cxn ang="T11">
                    <a:pos x="T2" y="T3"/>
                  </a:cxn>
                  <a:cxn ang="T12">
                    <a:pos x="T4" y="T5"/>
                  </a:cxn>
                  <a:cxn ang="T13">
                    <a:pos x="T6" y="T7"/>
                  </a:cxn>
                  <a:cxn ang="T14">
                    <a:pos x="T8" y="T9"/>
                  </a:cxn>
                </a:cxnLst>
                <a:rect l="T15" t="T16" r="T17" b="T18"/>
                <a:pathLst>
                  <a:path w="216" h="103">
                    <a:moveTo>
                      <a:pt x="0" y="0"/>
                    </a:moveTo>
                    <a:lnTo>
                      <a:pt x="215" y="0"/>
                    </a:lnTo>
                    <a:lnTo>
                      <a:pt x="215" y="102"/>
                    </a:lnTo>
                    <a:lnTo>
                      <a:pt x="0" y="102"/>
                    </a:lnTo>
                    <a:lnTo>
                      <a:pt x="0" y="0"/>
                    </a:lnTo>
                  </a:path>
                </a:pathLst>
              </a:custGeom>
              <a:noFill/>
              <a:ln w="12700" cap="rnd" cmpd="sng">
                <a:solidFill>
                  <a:srgbClr val="000000"/>
                </a:solidFill>
                <a:prstDash val="solid"/>
                <a:round/>
                <a:headEnd type="none" w="med" len="med"/>
                <a:tailEnd type="none" w="med" len="med"/>
              </a:ln>
            </p:spPr>
            <p:txBody>
              <a:bodyPr/>
              <a:lstStyle/>
              <a:p>
                <a:endParaRPr lang="en-US"/>
              </a:p>
            </p:txBody>
          </p:sp>
          <p:sp>
            <p:nvSpPr>
              <p:cNvPr id="12889" name="Freeform 591"/>
              <p:cNvSpPr>
                <a:spLocks/>
              </p:cNvSpPr>
              <p:nvPr/>
            </p:nvSpPr>
            <p:spPr bwMode="auto">
              <a:xfrm>
                <a:off x="177" y="1564"/>
                <a:ext cx="216" cy="89"/>
              </a:xfrm>
              <a:custGeom>
                <a:avLst/>
                <a:gdLst>
                  <a:gd name="T0" fmla="*/ 0 w 216"/>
                  <a:gd name="T1" fmla="*/ 0 h 89"/>
                  <a:gd name="T2" fmla="*/ 215 w 216"/>
                  <a:gd name="T3" fmla="*/ 0 h 89"/>
                  <a:gd name="T4" fmla="*/ 215 w 216"/>
                  <a:gd name="T5" fmla="*/ 88 h 89"/>
                  <a:gd name="T6" fmla="*/ 0 w 216"/>
                  <a:gd name="T7" fmla="*/ 88 h 89"/>
                  <a:gd name="T8" fmla="*/ 0 w 216"/>
                  <a:gd name="T9" fmla="*/ 0 h 89"/>
                  <a:gd name="T10" fmla="*/ 0 60000 65536"/>
                  <a:gd name="T11" fmla="*/ 0 60000 65536"/>
                  <a:gd name="T12" fmla="*/ 0 60000 65536"/>
                  <a:gd name="T13" fmla="*/ 0 60000 65536"/>
                  <a:gd name="T14" fmla="*/ 0 60000 65536"/>
                  <a:gd name="T15" fmla="*/ 0 w 216"/>
                  <a:gd name="T16" fmla="*/ 0 h 89"/>
                  <a:gd name="T17" fmla="*/ 216 w 216"/>
                  <a:gd name="T18" fmla="*/ 89 h 89"/>
                </a:gdLst>
                <a:ahLst/>
                <a:cxnLst>
                  <a:cxn ang="T10">
                    <a:pos x="T0" y="T1"/>
                  </a:cxn>
                  <a:cxn ang="T11">
                    <a:pos x="T2" y="T3"/>
                  </a:cxn>
                  <a:cxn ang="T12">
                    <a:pos x="T4" y="T5"/>
                  </a:cxn>
                  <a:cxn ang="T13">
                    <a:pos x="T6" y="T7"/>
                  </a:cxn>
                  <a:cxn ang="T14">
                    <a:pos x="T8" y="T9"/>
                  </a:cxn>
                </a:cxnLst>
                <a:rect l="T15" t="T16" r="T17" b="T18"/>
                <a:pathLst>
                  <a:path w="216" h="89">
                    <a:moveTo>
                      <a:pt x="0" y="0"/>
                    </a:moveTo>
                    <a:lnTo>
                      <a:pt x="215" y="0"/>
                    </a:lnTo>
                    <a:lnTo>
                      <a:pt x="215" y="88"/>
                    </a:lnTo>
                    <a:lnTo>
                      <a:pt x="0" y="88"/>
                    </a:lnTo>
                    <a:lnTo>
                      <a:pt x="0" y="0"/>
                    </a:lnTo>
                  </a:path>
                </a:pathLst>
              </a:custGeom>
              <a:noFill/>
              <a:ln w="12700" cap="rnd" cmpd="sng">
                <a:solidFill>
                  <a:srgbClr val="000000"/>
                </a:solidFill>
                <a:prstDash val="solid"/>
                <a:round/>
                <a:headEnd type="none" w="med" len="med"/>
                <a:tailEnd type="none" w="med" len="med"/>
              </a:ln>
            </p:spPr>
            <p:txBody>
              <a:bodyPr/>
              <a:lstStyle/>
              <a:p>
                <a:endParaRPr lang="en-US"/>
              </a:p>
            </p:txBody>
          </p:sp>
          <p:sp>
            <p:nvSpPr>
              <p:cNvPr id="12890" name="Freeform 592"/>
              <p:cNvSpPr>
                <a:spLocks/>
              </p:cNvSpPr>
              <p:nvPr/>
            </p:nvSpPr>
            <p:spPr bwMode="auto">
              <a:xfrm>
                <a:off x="177" y="1282"/>
                <a:ext cx="216" cy="98"/>
              </a:xfrm>
              <a:custGeom>
                <a:avLst/>
                <a:gdLst>
                  <a:gd name="T0" fmla="*/ 0 w 216"/>
                  <a:gd name="T1" fmla="*/ 0 h 98"/>
                  <a:gd name="T2" fmla="*/ 215 w 216"/>
                  <a:gd name="T3" fmla="*/ 0 h 98"/>
                  <a:gd name="T4" fmla="*/ 215 w 216"/>
                  <a:gd name="T5" fmla="*/ 97 h 98"/>
                  <a:gd name="T6" fmla="*/ 0 w 216"/>
                  <a:gd name="T7" fmla="*/ 97 h 98"/>
                  <a:gd name="T8" fmla="*/ 0 w 216"/>
                  <a:gd name="T9" fmla="*/ 0 h 98"/>
                  <a:gd name="T10" fmla="*/ 0 60000 65536"/>
                  <a:gd name="T11" fmla="*/ 0 60000 65536"/>
                  <a:gd name="T12" fmla="*/ 0 60000 65536"/>
                  <a:gd name="T13" fmla="*/ 0 60000 65536"/>
                  <a:gd name="T14" fmla="*/ 0 60000 65536"/>
                  <a:gd name="T15" fmla="*/ 0 w 216"/>
                  <a:gd name="T16" fmla="*/ 0 h 98"/>
                  <a:gd name="T17" fmla="*/ 216 w 216"/>
                  <a:gd name="T18" fmla="*/ 98 h 98"/>
                </a:gdLst>
                <a:ahLst/>
                <a:cxnLst>
                  <a:cxn ang="T10">
                    <a:pos x="T0" y="T1"/>
                  </a:cxn>
                  <a:cxn ang="T11">
                    <a:pos x="T2" y="T3"/>
                  </a:cxn>
                  <a:cxn ang="T12">
                    <a:pos x="T4" y="T5"/>
                  </a:cxn>
                  <a:cxn ang="T13">
                    <a:pos x="T6" y="T7"/>
                  </a:cxn>
                  <a:cxn ang="T14">
                    <a:pos x="T8" y="T9"/>
                  </a:cxn>
                </a:cxnLst>
                <a:rect l="T15" t="T16" r="T17" b="T18"/>
                <a:pathLst>
                  <a:path w="216" h="98">
                    <a:moveTo>
                      <a:pt x="0" y="0"/>
                    </a:moveTo>
                    <a:lnTo>
                      <a:pt x="215" y="0"/>
                    </a:lnTo>
                    <a:lnTo>
                      <a:pt x="215" y="97"/>
                    </a:lnTo>
                    <a:lnTo>
                      <a:pt x="0" y="97"/>
                    </a:lnTo>
                    <a:lnTo>
                      <a:pt x="0" y="0"/>
                    </a:lnTo>
                  </a:path>
                </a:pathLst>
              </a:custGeom>
              <a:noFill/>
              <a:ln w="12700" cap="rnd" cmpd="sng">
                <a:solidFill>
                  <a:srgbClr val="000000"/>
                </a:solidFill>
                <a:prstDash val="solid"/>
                <a:round/>
                <a:headEnd type="none" w="med" len="med"/>
                <a:tailEnd type="none" w="med" len="med"/>
              </a:ln>
            </p:spPr>
            <p:txBody>
              <a:bodyPr/>
              <a:lstStyle/>
              <a:p>
                <a:endParaRPr lang="en-US"/>
              </a:p>
            </p:txBody>
          </p:sp>
          <p:sp>
            <p:nvSpPr>
              <p:cNvPr id="12891" name="Freeform 593"/>
              <p:cNvSpPr>
                <a:spLocks/>
              </p:cNvSpPr>
              <p:nvPr/>
            </p:nvSpPr>
            <p:spPr bwMode="auto">
              <a:xfrm>
                <a:off x="179" y="1689"/>
                <a:ext cx="214" cy="93"/>
              </a:xfrm>
              <a:custGeom>
                <a:avLst/>
                <a:gdLst>
                  <a:gd name="T0" fmla="*/ 0 w 214"/>
                  <a:gd name="T1" fmla="*/ 0 h 93"/>
                  <a:gd name="T2" fmla="*/ 213 w 214"/>
                  <a:gd name="T3" fmla="*/ 0 h 93"/>
                  <a:gd name="T4" fmla="*/ 213 w 214"/>
                  <a:gd name="T5" fmla="*/ 92 h 93"/>
                  <a:gd name="T6" fmla="*/ 0 w 214"/>
                  <a:gd name="T7" fmla="*/ 92 h 93"/>
                  <a:gd name="T8" fmla="*/ 0 w 214"/>
                  <a:gd name="T9" fmla="*/ 0 h 93"/>
                  <a:gd name="T10" fmla="*/ 0 60000 65536"/>
                  <a:gd name="T11" fmla="*/ 0 60000 65536"/>
                  <a:gd name="T12" fmla="*/ 0 60000 65536"/>
                  <a:gd name="T13" fmla="*/ 0 60000 65536"/>
                  <a:gd name="T14" fmla="*/ 0 60000 65536"/>
                  <a:gd name="T15" fmla="*/ 0 w 214"/>
                  <a:gd name="T16" fmla="*/ 0 h 93"/>
                  <a:gd name="T17" fmla="*/ 214 w 214"/>
                  <a:gd name="T18" fmla="*/ 93 h 93"/>
                </a:gdLst>
                <a:ahLst/>
                <a:cxnLst>
                  <a:cxn ang="T10">
                    <a:pos x="T0" y="T1"/>
                  </a:cxn>
                  <a:cxn ang="T11">
                    <a:pos x="T2" y="T3"/>
                  </a:cxn>
                  <a:cxn ang="T12">
                    <a:pos x="T4" y="T5"/>
                  </a:cxn>
                  <a:cxn ang="T13">
                    <a:pos x="T6" y="T7"/>
                  </a:cxn>
                  <a:cxn ang="T14">
                    <a:pos x="T8" y="T9"/>
                  </a:cxn>
                </a:cxnLst>
                <a:rect l="T15" t="T16" r="T17" b="T18"/>
                <a:pathLst>
                  <a:path w="214" h="93">
                    <a:moveTo>
                      <a:pt x="0" y="0"/>
                    </a:moveTo>
                    <a:lnTo>
                      <a:pt x="213" y="0"/>
                    </a:lnTo>
                    <a:lnTo>
                      <a:pt x="213" y="92"/>
                    </a:lnTo>
                    <a:lnTo>
                      <a:pt x="0" y="92"/>
                    </a:lnTo>
                    <a:lnTo>
                      <a:pt x="0" y="0"/>
                    </a:lnTo>
                  </a:path>
                </a:pathLst>
              </a:custGeom>
              <a:solidFill>
                <a:srgbClr val="CCCC00"/>
              </a:solidFill>
              <a:ln w="12700" cap="rnd" cmpd="sng">
                <a:noFill/>
                <a:prstDash val="solid"/>
                <a:round/>
                <a:headEnd type="none" w="med" len="med"/>
                <a:tailEnd type="none" w="med" len="med"/>
              </a:ln>
            </p:spPr>
            <p:txBody>
              <a:bodyPr/>
              <a:lstStyle/>
              <a:p>
                <a:endParaRPr lang="en-US"/>
              </a:p>
            </p:txBody>
          </p:sp>
          <p:sp>
            <p:nvSpPr>
              <p:cNvPr id="12892" name="Freeform 594"/>
              <p:cNvSpPr>
                <a:spLocks/>
              </p:cNvSpPr>
              <p:nvPr/>
            </p:nvSpPr>
            <p:spPr bwMode="auto">
              <a:xfrm>
                <a:off x="177" y="1689"/>
                <a:ext cx="216" cy="96"/>
              </a:xfrm>
              <a:custGeom>
                <a:avLst/>
                <a:gdLst>
                  <a:gd name="T0" fmla="*/ 0 w 216"/>
                  <a:gd name="T1" fmla="*/ 0 h 96"/>
                  <a:gd name="T2" fmla="*/ 215 w 216"/>
                  <a:gd name="T3" fmla="*/ 0 h 96"/>
                  <a:gd name="T4" fmla="*/ 215 w 216"/>
                  <a:gd name="T5" fmla="*/ 95 h 96"/>
                  <a:gd name="T6" fmla="*/ 0 w 216"/>
                  <a:gd name="T7" fmla="*/ 95 h 96"/>
                  <a:gd name="T8" fmla="*/ 0 w 216"/>
                  <a:gd name="T9" fmla="*/ 0 h 96"/>
                  <a:gd name="T10" fmla="*/ 0 60000 65536"/>
                  <a:gd name="T11" fmla="*/ 0 60000 65536"/>
                  <a:gd name="T12" fmla="*/ 0 60000 65536"/>
                  <a:gd name="T13" fmla="*/ 0 60000 65536"/>
                  <a:gd name="T14" fmla="*/ 0 60000 65536"/>
                  <a:gd name="T15" fmla="*/ 0 w 216"/>
                  <a:gd name="T16" fmla="*/ 0 h 96"/>
                  <a:gd name="T17" fmla="*/ 216 w 216"/>
                  <a:gd name="T18" fmla="*/ 96 h 96"/>
                </a:gdLst>
                <a:ahLst/>
                <a:cxnLst>
                  <a:cxn ang="T10">
                    <a:pos x="T0" y="T1"/>
                  </a:cxn>
                  <a:cxn ang="T11">
                    <a:pos x="T2" y="T3"/>
                  </a:cxn>
                  <a:cxn ang="T12">
                    <a:pos x="T4" y="T5"/>
                  </a:cxn>
                  <a:cxn ang="T13">
                    <a:pos x="T6" y="T7"/>
                  </a:cxn>
                  <a:cxn ang="T14">
                    <a:pos x="T8" y="T9"/>
                  </a:cxn>
                </a:cxnLst>
                <a:rect l="T15" t="T16" r="T17" b="T18"/>
                <a:pathLst>
                  <a:path w="216" h="96">
                    <a:moveTo>
                      <a:pt x="0" y="0"/>
                    </a:moveTo>
                    <a:lnTo>
                      <a:pt x="215" y="0"/>
                    </a:lnTo>
                    <a:lnTo>
                      <a:pt x="215" y="95"/>
                    </a:lnTo>
                    <a:lnTo>
                      <a:pt x="0" y="95"/>
                    </a:lnTo>
                    <a:lnTo>
                      <a:pt x="0" y="0"/>
                    </a:lnTo>
                  </a:path>
                </a:pathLst>
              </a:custGeom>
              <a:noFill/>
              <a:ln w="12700" cap="rnd" cmpd="sng">
                <a:solidFill>
                  <a:srgbClr val="000000"/>
                </a:solidFill>
                <a:prstDash val="solid"/>
                <a:round/>
                <a:headEnd type="none" w="med" len="med"/>
                <a:tailEnd type="none" w="med" len="med"/>
              </a:ln>
            </p:spPr>
            <p:txBody>
              <a:bodyPr/>
              <a:lstStyle/>
              <a:p>
                <a:endParaRPr lang="en-US"/>
              </a:p>
            </p:txBody>
          </p:sp>
          <p:sp>
            <p:nvSpPr>
              <p:cNvPr id="12893" name="Rectangle 595"/>
              <p:cNvSpPr>
                <a:spLocks noChangeArrowheads="1"/>
              </p:cNvSpPr>
              <p:nvPr/>
            </p:nvSpPr>
            <p:spPr bwMode="auto">
              <a:xfrm>
                <a:off x="356" y="1118"/>
                <a:ext cx="838" cy="186"/>
              </a:xfrm>
              <a:prstGeom prst="rect">
                <a:avLst/>
              </a:prstGeom>
              <a:noFill/>
              <a:ln w="12700">
                <a:noFill/>
                <a:miter lim="800000"/>
                <a:headEnd/>
                <a:tailEnd/>
              </a:ln>
            </p:spPr>
            <p:txBody>
              <a:bodyPr wrap="none" lIns="90462" tIns="44437" rIns="90462" bIns="44437">
                <a:spAutoFit/>
              </a:bodyPr>
              <a:lstStyle/>
              <a:p>
                <a:pPr algn="l"/>
                <a:r>
                  <a:rPr lang="en-US" sz="1000">
                    <a:solidFill>
                      <a:srgbClr val="000000"/>
                    </a:solidFill>
                  </a:rPr>
                  <a:t>Main Steam System</a:t>
                </a:r>
              </a:p>
            </p:txBody>
          </p:sp>
          <p:sp>
            <p:nvSpPr>
              <p:cNvPr id="12894" name="Rectangle 596"/>
              <p:cNvSpPr>
                <a:spLocks noChangeArrowheads="1"/>
              </p:cNvSpPr>
              <p:nvPr/>
            </p:nvSpPr>
            <p:spPr bwMode="auto">
              <a:xfrm>
                <a:off x="356" y="1256"/>
                <a:ext cx="988" cy="186"/>
              </a:xfrm>
              <a:prstGeom prst="rect">
                <a:avLst/>
              </a:prstGeom>
              <a:noFill/>
              <a:ln w="12700">
                <a:noFill/>
                <a:miter lim="800000"/>
                <a:headEnd/>
                <a:tailEnd/>
              </a:ln>
            </p:spPr>
            <p:txBody>
              <a:bodyPr wrap="none" lIns="90462" tIns="44437" rIns="90462" bIns="44437">
                <a:spAutoFit/>
              </a:bodyPr>
              <a:lstStyle/>
              <a:p>
                <a:pPr algn="l"/>
                <a:r>
                  <a:rPr lang="en-US" sz="1000" dirty="0">
                    <a:solidFill>
                      <a:srgbClr val="000000"/>
                    </a:solidFill>
                  </a:rPr>
                  <a:t>Main Feedwater System</a:t>
                </a:r>
              </a:p>
            </p:txBody>
          </p:sp>
          <p:sp>
            <p:nvSpPr>
              <p:cNvPr id="12895" name="Rectangle 597"/>
              <p:cNvSpPr>
                <a:spLocks noChangeArrowheads="1"/>
              </p:cNvSpPr>
              <p:nvPr/>
            </p:nvSpPr>
            <p:spPr bwMode="auto">
              <a:xfrm>
                <a:off x="356" y="1395"/>
                <a:ext cx="1050" cy="186"/>
              </a:xfrm>
              <a:prstGeom prst="rect">
                <a:avLst/>
              </a:prstGeom>
              <a:noFill/>
              <a:ln w="12700">
                <a:noFill/>
                <a:miter lim="800000"/>
                <a:headEnd/>
                <a:tailEnd/>
              </a:ln>
            </p:spPr>
            <p:txBody>
              <a:bodyPr wrap="none" lIns="90462" tIns="44437" rIns="90462" bIns="44437">
                <a:spAutoFit/>
              </a:bodyPr>
              <a:lstStyle/>
              <a:p>
                <a:pPr algn="l"/>
                <a:r>
                  <a:rPr lang="en-US" sz="1000">
                    <a:solidFill>
                      <a:srgbClr val="000000"/>
                    </a:solidFill>
                  </a:rPr>
                  <a:t>Main Condensate System</a:t>
                </a:r>
              </a:p>
            </p:txBody>
          </p:sp>
          <p:sp>
            <p:nvSpPr>
              <p:cNvPr id="12896" name="Rectangle 598"/>
              <p:cNvSpPr>
                <a:spLocks noChangeArrowheads="1"/>
              </p:cNvSpPr>
              <p:nvPr/>
            </p:nvSpPr>
            <p:spPr bwMode="auto">
              <a:xfrm>
                <a:off x="356" y="1534"/>
                <a:ext cx="1050" cy="186"/>
              </a:xfrm>
              <a:prstGeom prst="rect">
                <a:avLst/>
              </a:prstGeom>
              <a:noFill/>
              <a:ln w="12700">
                <a:noFill/>
                <a:miter lim="800000"/>
                <a:headEnd/>
                <a:tailEnd/>
              </a:ln>
            </p:spPr>
            <p:txBody>
              <a:bodyPr wrap="none" lIns="90462" tIns="44437" rIns="90462" bIns="44437">
                <a:spAutoFit/>
              </a:bodyPr>
              <a:lstStyle/>
              <a:p>
                <a:pPr algn="l"/>
                <a:r>
                  <a:rPr lang="en-US" sz="1000">
                    <a:solidFill>
                      <a:srgbClr val="000000"/>
                    </a:solidFill>
                  </a:rPr>
                  <a:t>Circulating Water System</a:t>
                </a:r>
              </a:p>
            </p:txBody>
          </p:sp>
          <p:sp>
            <p:nvSpPr>
              <p:cNvPr id="12897" name="Rectangle 599"/>
              <p:cNvSpPr>
                <a:spLocks noChangeArrowheads="1"/>
              </p:cNvSpPr>
              <p:nvPr/>
            </p:nvSpPr>
            <p:spPr bwMode="auto">
              <a:xfrm>
                <a:off x="356" y="980"/>
                <a:ext cx="1007" cy="185"/>
              </a:xfrm>
              <a:prstGeom prst="rect">
                <a:avLst/>
              </a:prstGeom>
              <a:noFill/>
              <a:ln w="12700">
                <a:noFill/>
                <a:miter lim="800000"/>
                <a:headEnd/>
                <a:tailEnd/>
              </a:ln>
            </p:spPr>
            <p:txBody>
              <a:bodyPr wrap="none" lIns="90462" tIns="44437" rIns="90462" bIns="44437">
                <a:spAutoFit/>
              </a:bodyPr>
              <a:lstStyle/>
              <a:p>
                <a:pPr algn="l"/>
                <a:r>
                  <a:rPr lang="en-US" sz="1000">
                    <a:solidFill>
                      <a:srgbClr val="000000"/>
                    </a:solidFill>
                  </a:rPr>
                  <a:t>Reactor Coolant System</a:t>
                </a:r>
              </a:p>
            </p:txBody>
          </p:sp>
        </p:grpSp>
        <p:sp>
          <p:nvSpPr>
            <p:cNvPr id="12852" name="Rectangle 600"/>
            <p:cNvSpPr>
              <a:spLocks noChangeArrowheads="1"/>
            </p:cNvSpPr>
            <p:nvPr/>
          </p:nvSpPr>
          <p:spPr bwMode="auto">
            <a:xfrm>
              <a:off x="1070" y="2014"/>
              <a:ext cx="460" cy="526"/>
            </a:xfrm>
            <a:prstGeom prst="rect">
              <a:avLst/>
            </a:prstGeom>
            <a:noFill/>
            <a:ln w="12700">
              <a:noFill/>
              <a:miter lim="800000"/>
              <a:headEnd/>
              <a:tailEnd/>
            </a:ln>
          </p:spPr>
          <p:txBody>
            <a:bodyPr wrap="none" lIns="90462" tIns="44437" rIns="90462" bIns="44437">
              <a:spAutoFit/>
            </a:bodyPr>
            <a:lstStyle/>
            <a:p>
              <a:pPr algn="r"/>
              <a:r>
                <a:rPr lang="en-US" sz="1300">
                  <a:solidFill>
                    <a:srgbClr val="664400"/>
                  </a:solidFill>
                  <a:latin typeface="Arial Narrow" pitchFamily="34" charset="0"/>
                </a:rPr>
                <a:t>Auxiliary</a:t>
              </a:r>
            </a:p>
            <a:p>
              <a:pPr algn="r"/>
              <a:r>
                <a:rPr lang="en-US" sz="1300">
                  <a:solidFill>
                    <a:srgbClr val="664400"/>
                  </a:solidFill>
                  <a:latin typeface="Arial Narrow" pitchFamily="34" charset="0"/>
                </a:rPr>
                <a:t>Building</a:t>
              </a:r>
            </a:p>
            <a:p>
              <a:pPr algn="r"/>
              <a:endParaRPr lang="en-US" sz="1300">
                <a:solidFill>
                  <a:srgbClr val="664400"/>
                </a:solidFill>
                <a:latin typeface="Arial Narrow" pitchFamily="34" charset="0"/>
              </a:endParaRPr>
            </a:p>
          </p:txBody>
        </p:sp>
        <p:sp>
          <p:nvSpPr>
            <p:cNvPr id="12853" name="Rectangle 601"/>
            <p:cNvSpPr>
              <a:spLocks noChangeArrowheads="1"/>
            </p:cNvSpPr>
            <p:nvPr/>
          </p:nvSpPr>
          <p:spPr bwMode="auto">
            <a:xfrm>
              <a:off x="672" y="2736"/>
              <a:ext cx="436" cy="246"/>
            </a:xfrm>
            <a:prstGeom prst="rect">
              <a:avLst/>
            </a:prstGeom>
            <a:noFill/>
            <a:ln w="12700">
              <a:noFill/>
              <a:miter lim="800000"/>
              <a:headEnd/>
              <a:tailEnd/>
            </a:ln>
          </p:spPr>
          <p:txBody>
            <a:bodyPr wrap="none" lIns="90462" tIns="44437" rIns="90462" bIns="44437">
              <a:spAutoFit/>
            </a:bodyPr>
            <a:lstStyle/>
            <a:p>
              <a:pPr algn="l">
                <a:lnSpc>
                  <a:spcPct val="85000"/>
                </a:lnSpc>
              </a:pPr>
              <a:r>
                <a:rPr lang="en-US" sz="900" b="0">
                  <a:solidFill>
                    <a:srgbClr val="000000"/>
                  </a:solidFill>
                  <a:latin typeface="Arial Narrow" pitchFamily="34" charset="0"/>
                </a:rPr>
                <a:t>Containment</a:t>
              </a:r>
            </a:p>
            <a:p>
              <a:pPr algn="l">
                <a:lnSpc>
                  <a:spcPct val="85000"/>
                </a:lnSpc>
              </a:pPr>
              <a:r>
                <a:rPr lang="en-US" sz="900" b="0">
                  <a:solidFill>
                    <a:srgbClr val="000000"/>
                  </a:solidFill>
                  <a:latin typeface="Arial Narrow" pitchFamily="34" charset="0"/>
                </a:rPr>
                <a:t>Spray Pump</a:t>
              </a:r>
            </a:p>
          </p:txBody>
        </p:sp>
        <p:sp>
          <p:nvSpPr>
            <p:cNvPr id="12854" name="Rectangle 602"/>
            <p:cNvSpPr>
              <a:spLocks noChangeArrowheads="1"/>
            </p:cNvSpPr>
            <p:nvPr/>
          </p:nvSpPr>
          <p:spPr bwMode="auto">
            <a:xfrm>
              <a:off x="672" y="3073"/>
              <a:ext cx="642" cy="247"/>
            </a:xfrm>
            <a:prstGeom prst="rect">
              <a:avLst/>
            </a:prstGeom>
            <a:noFill/>
            <a:ln w="12700">
              <a:noFill/>
              <a:miter lim="800000"/>
              <a:headEnd/>
              <a:tailEnd/>
            </a:ln>
          </p:spPr>
          <p:txBody>
            <a:bodyPr wrap="none" lIns="90462" tIns="44437" rIns="90462" bIns="44437">
              <a:spAutoFit/>
            </a:bodyPr>
            <a:lstStyle/>
            <a:p>
              <a:pPr algn="l">
                <a:lnSpc>
                  <a:spcPct val="85000"/>
                </a:lnSpc>
              </a:pPr>
              <a:r>
                <a:rPr lang="en-US" sz="900" b="0">
                  <a:solidFill>
                    <a:srgbClr val="000000"/>
                  </a:solidFill>
                  <a:latin typeface="Arial Narrow" pitchFamily="34" charset="0"/>
                </a:rPr>
                <a:t>Low Pressure Safety</a:t>
              </a:r>
            </a:p>
            <a:p>
              <a:pPr algn="l">
                <a:lnSpc>
                  <a:spcPct val="85000"/>
                </a:lnSpc>
              </a:pPr>
              <a:r>
                <a:rPr lang="en-US" sz="900" b="0">
                  <a:solidFill>
                    <a:srgbClr val="000000"/>
                  </a:solidFill>
                  <a:latin typeface="Arial Narrow" pitchFamily="34" charset="0"/>
                </a:rPr>
                <a:t>Injection Pump</a:t>
              </a:r>
            </a:p>
          </p:txBody>
        </p:sp>
        <p:sp>
          <p:nvSpPr>
            <p:cNvPr id="12855" name="Rectangle 603"/>
            <p:cNvSpPr>
              <a:spLocks noChangeArrowheads="1"/>
            </p:cNvSpPr>
            <p:nvPr/>
          </p:nvSpPr>
          <p:spPr bwMode="auto">
            <a:xfrm>
              <a:off x="846" y="3331"/>
              <a:ext cx="654" cy="247"/>
            </a:xfrm>
            <a:prstGeom prst="rect">
              <a:avLst/>
            </a:prstGeom>
            <a:noFill/>
            <a:ln w="12700">
              <a:noFill/>
              <a:miter lim="800000"/>
              <a:headEnd/>
              <a:tailEnd/>
            </a:ln>
          </p:spPr>
          <p:txBody>
            <a:bodyPr wrap="none" lIns="90462" tIns="44437" rIns="90462" bIns="44437">
              <a:spAutoFit/>
            </a:bodyPr>
            <a:lstStyle/>
            <a:p>
              <a:pPr algn="l">
                <a:lnSpc>
                  <a:spcPct val="85000"/>
                </a:lnSpc>
              </a:pPr>
              <a:r>
                <a:rPr lang="en-US" sz="900" b="0">
                  <a:solidFill>
                    <a:srgbClr val="000000"/>
                  </a:solidFill>
                  <a:latin typeface="Arial Narrow" pitchFamily="34" charset="0"/>
                </a:rPr>
                <a:t>High Pressure Safety</a:t>
              </a:r>
            </a:p>
            <a:p>
              <a:pPr algn="l">
                <a:lnSpc>
                  <a:spcPct val="85000"/>
                </a:lnSpc>
              </a:pPr>
              <a:r>
                <a:rPr lang="en-US" sz="900" b="0">
                  <a:solidFill>
                    <a:srgbClr val="000000"/>
                  </a:solidFill>
                  <a:latin typeface="Arial Narrow" pitchFamily="34" charset="0"/>
                </a:rPr>
                <a:t>Injection Pump</a:t>
              </a:r>
            </a:p>
          </p:txBody>
        </p:sp>
        <p:sp>
          <p:nvSpPr>
            <p:cNvPr id="12856" name="Rectangle 604"/>
            <p:cNvSpPr>
              <a:spLocks noChangeArrowheads="1"/>
            </p:cNvSpPr>
            <p:nvPr/>
          </p:nvSpPr>
          <p:spPr bwMode="auto">
            <a:xfrm>
              <a:off x="1283" y="2365"/>
              <a:ext cx="387" cy="336"/>
            </a:xfrm>
            <a:prstGeom prst="rect">
              <a:avLst/>
            </a:prstGeom>
            <a:noFill/>
            <a:ln w="12700">
              <a:noFill/>
              <a:miter lim="800000"/>
              <a:headEnd/>
              <a:tailEnd/>
            </a:ln>
          </p:spPr>
          <p:txBody>
            <a:bodyPr wrap="none" lIns="90462" tIns="44437" rIns="90462" bIns="44437">
              <a:spAutoFit/>
            </a:bodyPr>
            <a:lstStyle/>
            <a:p>
              <a:pPr>
                <a:lnSpc>
                  <a:spcPct val="85000"/>
                </a:lnSpc>
              </a:pPr>
              <a:r>
                <a:rPr lang="en-US" sz="900" b="0">
                  <a:solidFill>
                    <a:srgbClr val="000000"/>
                  </a:solidFill>
                  <a:latin typeface="Arial Narrow" pitchFamily="34" charset="0"/>
                </a:rPr>
                <a:t>Shutdown</a:t>
              </a:r>
            </a:p>
            <a:p>
              <a:pPr>
                <a:lnSpc>
                  <a:spcPct val="85000"/>
                </a:lnSpc>
              </a:pPr>
              <a:r>
                <a:rPr lang="en-US" sz="900" b="0">
                  <a:solidFill>
                    <a:srgbClr val="000000"/>
                  </a:solidFill>
                  <a:latin typeface="Arial Narrow" pitchFamily="34" charset="0"/>
                </a:rPr>
                <a:t>Heat</a:t>
              </a:r>
            </a:p>
            <a:p>
              <a:pPr>
                <a:lnSpc>
                  <a:spcPct val="85000"/>
                </a:lnSpc>
              </a:pPr>
              <a:r>
                <a:rPr lang="en-US" sz="900" b="0">
                  <a:solidFill>
                    <a:srgbClr val="000000"/>
                  </a:solidFill>
                  <a:latin typeface="Arial Narrow" pitchFamily="34" charset="0"/>
                </a:rPr>
                <a:t>Exchanger</a:t>
              </a:r>
            </a:p>
          </p:txBody>
        </p:sp>
        <p:sp>
          <p:nvSpPr>
            <p:cNvPr id="12857" name="Rectangle 605"/>
            <p:cNvSpPr>
              <a:spLocks noChangeArrowheads="1"/>
            </p:cNvSpPr>
            <p:nvPr/>
          </p:nvSpPr>
          <p:spPr bwMode="auto">
            <a:xfrm>
              <a:off x="1974" y="1775"/>
              <a:ext cx="324" cy="336"/>
            </a:xfrm>
            <a:prstGeom prst="rect">
              <a:avLst/>
            </a:prstGeom>
            <a:noFill/>
            <a:ln w="12700">
              <a:noFill/>
              <a:miter lim="800000"/>
              <a:headEnd/>
              <a:tailEnd/>
            </a:ln>
          </p:spPr>
          <p:txBody>
            <a:bodyPr wrap="none" lIns="90462" tIns="44437" rIns="90462" bIns="44437">
              <a:spAutoFit/>
            </a:bodyPr>
            <a:lstStyle/>
            <a:p>
              <a:pPr>
                <a:lnSpc>
                  <a:spcPct val="85000"/>
                </a:lnSpc>
              </a:pPr>
              <a:r>
                <a:rPr lang="en-US" sz="900" b="0">
                  <a:solidFill>
                    <a:srgbClr val="000000"/>
                  </a:solidFill>
                  <a:latin typeface="Arial Narrow" pitchFamily="34" charset="0"/>
                </a:rPr>
                <a:t>Safety</a:t>
              </a:r>
            </a:p>
            <a:p>
              <a:pPr>
                <a:lnSpc>
                  <a:spcPct val="85000"/>
                </a:lnSpc>
              </a:pPr>
              <a:r>
                <a:rPr lang="en-US" sz="900" b="0">
                  <a:solidFill>
                    <a:srgbClr val="000000"/>
                  </a:solidFill>
                  <a:latin typeface="Arial Narrow" pitchFamily="34" charset="0"/>
                </a:rPr>
                <a:t>Injection</a:t>
              </a:r>
            </a:p>
            <a:p>
              <a:pPr>
                <a:lnSpc>
                  <a:spcPct val="85000"/>
                </a:lnSpc>
              </a:pPr>
              <a:r>
                <a:rPr lang="en-US" sz="900" b="0">
                  <a:solidFill>
                    <a:srgbClr val="000000"/>
                  </a:solidFill>
                  <a:latin typeface="Arial Narrow" pitchFamily="34" charset="0"/>
                </a:rPr>
                <a:t>Tank</a:t>
              </a:r>
            </a:p>
          </p:txBody>
        </p:sp>
        <p:sp>
          <p:nvSpPr>
            <p:cNvPr id="12858" name="Rectangle 606"/>
            <p:cNvSpPr>
              <a:spLocks noChangeArrowheads="1"/>
            </p:cNvSpPr>
            <p:nvPr/>
          </p:nvSpPr>
          <p:spPr bwMode="auto">
            <a:xfrm>
              <a:off x="2384" y="1968"/>
              <a:ext cx="370" cy="247"/>
            </a:xfrm>
            <a:prstGeom prst="rect">
              <a:avLst/>
            </a:prstGeom>
            <a:noFill/>
            <a:ln w="12700">
              <a:noFill/>
              <a:miter lim="800000"/>
              <a:headEnd/>
              <a:tailEnd/>
            </a:ln>
          </p:spPr>
          <p:txBody>
            <a:bodyPr wrap="none" lIns="90462" tIns="44437" rIns="90462" bIns="44437">
              <a:spAutoFit/>
            </a:bodyPr>
            <a:lstStyle/>
            <a:p>
              <a:pPr>
                <a:lnSpc>
                  <a:spcPct val="85000"/>
                </a:lnSpc>
              </a:pPr>
              <a:r>
                <a:rPr lang="en-US" sz="900" b="0">
                  <a:solidFill>
                    <a:srgbClr val="000000"/>
                  </a:solidFill>
                  <a:latin typeface="Arial Narrow" pitchFamily="34" charset="0"/>
                </a:rPr>
                <a:t>Steam</a:t>
              </a:r>
            </a:p>
            <a:p>
              <a:pPr>
                <a:lnSpc>
                  <a:spcPct val="85000"/>
                </a:lnSpc>
              </a:pPr>
              <a:r>
                <a:rPr lang="en-US" sz="900" b="0">
                  <a:solidFill>
                    <a:srgbClr val="000000"/>
                  </a:solidFill>
                  <a:latin typeface="Arial Narrow" pitchFamily="34" charset="0"/>
                </a:rPr>
                <a:t>Generator</a:t>
              </a:r>
            </a:p>
          </p:txBody>
        </p:sp>
        <p:sp>
          <p:nvSpPr>
            <p:cNvPr id="12859" name="Rectangle 607"/>
            <p:cNvSpPr>
              <a:spLocks noChangeArrowheads="1"/>
            </p:cNvSpPr>
            <p:nvPr/>
          </p:nvSpPr>
          <p:spPr bwMode="auto">
            <a:xfrm>
              <a:off x="2102" y="2162"/>
              <a:ext cx="403" cy="157"/>
            </a:xfrm>
            <a:prstGeom prst="rect">
              <a:avLst/>
            </a:prstGeom>
            <a:noFill/>
            <a:ln w="12700">
              <a:noFill/>
              <a:miter lim="800000"/>
              <a:headEnd/>
              <a:tailEnd/>
            </a:ln>
          </p:spPr>
          <p:txBody>
            <a:bodyPr wrap="none" lIns="90462" tIns="44437" rIns="90462" bIns="44437">
              <a:spAutoFit/>
            </a:bodyPr>
            <a:lstStyle/>
            <a:p>
              <a:pPr>
                <a:lnSpc>
                  <a:spcPct val="85000"/>
                </a:lnSpc>
              </a:pPr>
              <a:r>
                <a:rPr lang="en-US" sz="900" b="0">
                  <a:solidFill>
                    <a:srgbClr val="000000"/>
                  </a:solidFill>
                  <a:latin typeface="Arial Narrow" pitchFamily="34" charset="0"/>
                </a:rPr>
                <a:t>Pressurizer</a:t>
              </a:r>
            </a:p>
          </p:txBody>
        </p:sp>
        <p:sp>
          <p:nvSpPr>
            <p:cNvPr id="12860" name="Rectangle 608"/>
            <p:cNvSpPr>
              <a:spLocks noChangeArrowheads="1"/>
            </p:cNvSpPr>
            <p:nvPr/>
          </p:nvSpPr>
          <p:spPr bwMode="auto">
            <a:xfrm>
              <a:off x="2057" y="2420"/>
              <a:ext cx="296" cy="269"/>
            </a:xfrm>
            <a:prstGeom prst="rect">
              <a:avLst/>
            </a:prstGeom>
            <a:noFill/>
            <a:ln w="12700">
              <a:noFill/>
              <a:miter lim="800000"/>
              <a:headEnd/>
              <a:tailEnd/>
            </a:ln>
          </p:spPr>
          <p:txBody>
            <a:bodyPr wrap="none" lIns="90462" tIns="44437" rIns="90462" bIns="44437">
              <a:spAutoFit/>
            </a:bodyPr>
            <a:lstStyle/>
            <a:p>
              <a:pPr>
                <a:lnSpc>
                  <a:spcPct val="95000"/>
                </a:lnSpc>
              </a:pPr>
              <a:r>
                <a:rPr lang="en-US" sz="900" b="0">
                  <a:solidFill>
                    <a:srgbClr val="000000"/>
                  </a:solidFill>
                  <a:latin typeface="Arial Narrow" pitchFamily="34" charset="0"/>
                </a:rPr>
                <a:t>Control</a:t>
              </a:r>
            </a:p>
            <a:p>
              <a:pPr>
                <a:lnSpc>
                  <a:spcPct val="95000"/>
                </a:lnSpc>
              </a:pPr>
              <a:r>
                <a:rPr lang="en-US" sz="900" b="0">
                  <a:solidFill>
                    <a:srgbClr val="000000"/>
                  </a:solidFill>
                  <a:latin typeface="Arial Narrow" pitchFamily="34" charset="0"/>
                </a:rPr>
                <a:t>Rods</a:t>
              </a:r>
            </a:p>
          </p:txBody>
        </p:sp>
        <p:sp>
          <p:nvSpPr>
            <p:cNvPr id="12861" name="Rectangle 609"/>
            <p:cNvSpPr>
              <a:spLocks noChangeArrowheads="1"/>
            </p:cNvSpPr>
            <p:nvPr/>
          </p:nvSpPr>
          <p:spPr bwMode="auto">
            <a:xfrm>
              <a:off x="2020" y="2784"/>
              <a:ext cx="313" cy="369"/>
            </a:xfrm>
            <a:prstGeom prst="rect">
              <a:avLst/>
            </a:prstGeom>
            <a:noFill/>
            <a:ln w="12700">
              <a:noFill/>
              <a:miter lim="800000"/>
              <a:headEnd/>
              <a:tailEnd/>
            </a:ln>
          </p:spPr>
          <p:txBody>
            <a:bodyPr wrap="none" lIns="90462" tIns="44437" rIns="90462" bIns="44437">
              <a:spAutoFit/>
            </a:bodyPr>
            <a:lstStyle/>
            <a:p>
              <a:pPr>
                <a:lnSpc>
                  <a:spcPct val="95000"/>
                </a:lnSpc>
              </a:pPr>
              <a:r>
                <a:rPr lang="en-US" sz="900" b="0">
                  <a:solidFill>
                    <a:schemeClr val="bg1"/>
                  </a:solidFill>
                  <a:latin typeface="Arial Narrow" pitchFamily="34" charset="0"/>
                </a:rPr>
                <a:t>Reactor</a:t>
              </a:r>
            </a:p>
            <a:p>
              <a:pPr>
                <a:lnSpc>
                  <a:spcPct val="95000"/>
                </a:lnSpc>
              </a:pPr>
              <a:endParaRPr lang="en-US" sz="900" b="0">
                <a:solidFill>
                  <a:schemeClr val="bg1"/>
                </a:solidFill>
                <a:latin typeface="Arial Narrow" pitchFamily="34" charset="0"/>
              </a:endParaRPr>
            </a:p>
            <a:p>
              <a:pPr>
                <a:lnSpc>
                  <a:spcPct val="95000"/>
                </a:lnSpc>
              </a:pPr>
              <a:r>
                <a:rPr lang="en-US" sz="900" b="0">
                  <a:solidFill>
                    <a:schemeClr val="bg1"/>
                  </a:solidFill>
                  <a:latin typeface="Arial Narrow" pitchFamily="34" charset="0"/>
                </a:rPr>
                <a:t>Core</a:t>
              </a:r>
              <a:endParaRPr lang="en-US" sz="900" b="0">
                <a:solidFill>
                  <a:srgbClr val="000000"/>
                </a:solidFill>
                <a:latin typeface="Arial Narrow" pitchFamily="34" charset="0"/>
              </a:endParaRPr>
            </a:p>
          </p:txBody>
        </p:sp>
        <p:sp>
          <p:nvSpPr>
            <p:cNvPr id="12862" name="Rectangle 610"/>
            <p:cNvSpPr>
              <a:spLocks noChangeArrowheads="1"/>
            </p:cNvSpPr>
            <p:nvPr/>
          </p:nvSpPr>
          <p:spPr bwMode="auto">
            <a:xfrm>
              <a:off x="2494" y="2975"/>
              <a:ext cx="325" cy="336"/>
            </a:xfrm>
            <a:prstGeom prst="rect">
              <a:avLst/>
            </a:prstGeom>
            <a:noFill/>
            <a:ln w="12700">
              <a:noFill/>
              <a:miter lim="800000"/>
              <a:headEnd/>
              <a:tailEnd/>
            </a:ln>
          </p:spPr>
          <p:txBody>
            <a:bodyPr wrap="none" lIns="90462" tIns="44437" rIns="90462" bIns="44437">
              <a:spAutoFit/>
            </a:bodyPr>
            <a:lstStyle/>
            <a:p>
              <a:pPr>
                <a:lnSpc>
                  <a:spcPct val="85000"/>
                </a:lnSpc>
              </a:pPr>
              <a:r>
                <a:rPr lang="en-US" sz="900">
                  <a:solidFill>
                    <a:srgbClr val="000000"/>
                  </a:solidFill>
                  <a:latin typeface="Arial Narrow" pitchFamily="34" charset="0"/>
                </a:rPr>
                <a:t>Reactor</a:t>
              </a:r>
            </a:p>
            <a:p>
              <a:pPr>
                <a:lnSpc>
                  <a:spcPct val="85000"/>
                </a:lnSpc>
              </a:pPr>
              <a:r>
                <a:rPr lang="en-US" sz="900">
                  <a:solidFill>
                    <a:srgbClr val="000000"/>
                  </a:solidFill>
                  <a:latin typeface="Arial Narrow" pitchFamily="34" charset="0"/>
                </a:rPr>
                <a:t>Coolant</a:t>
              </a:r>
            </a:p>
            <a:p>
              <a:pPr>
                <a:lnSpc>
                  <a:spcPct val="85000"/>
                </a:lnSpc>
              </a:pPr>
              <a:r>
                <a:rPr lang="en-US" sz="900">
                  <a:solidFill>
                    <a:srgbClr val="000000"/>
                  </a:solidFill>
                  <a:latin typeface="Arial Narrow" pitchFamily="34" charset="0"/>
                </a:rPr>
                <a:t>Pump</a:t>
              </a:r>
              <a:endParaRPr lang="en-US" sz="900" b="0">
                <a:solidFill>
                  <a:srgbClr val="000000"/>
                </a:solidFill>
                <a:latin typeface="Arial Narrow" pitchFamily="34" charset="0"/>
              </a:endParaRPr>
            </a:p>
          </p:txBody>
        </p:sp>
        <p:sp>
          <p:nvSpPr>
            <p:cNvPr id="12863" name="Rectangle 611"/>
            <p:cNvSpPr>
              <a:spLocks noChangeArrowheads="1"/>
            </p:cNvSpPr>
            <p:nvPr/>
          </p:nvSpPr>
          <p:spPr bwMode="auto">
            <a:xfrm>
              <a:off x="3173" y="2600"/>
              <a:ext cx="383" cy="425"/>
            </a:xfrm>
            <a:prstGeom prst="rect">
              <a:avLst/>
            </a:prstGeom>
            <a:noFill/>
            <a:ln w="12700">
              <a:noFill/>
              <a:miter lim="800000"/>
              <a:headEnd/>
              <a:tailEnd/>
            </a:ln>
          </p:spPr>
          <p:txBody>
            <a:bodyPr wrap="none" lIns="90462" tIns="44437" rIns="90462" bIns="44437">
              <a:spAutoFit/>
            </a:bodyPr>
            <a:lstStyle/>
            <a:p>
              <a:pPr>
                <a:lnSpc>
                  <a:spcPct val="85000"/>
                </a:lnSpc>
              </a:pPr>
              <a:r>
                <a:rPr lang="en-US" sz="900" b="0" dirty="0">
                  <a:solidFill>
                    <a:srgbClr val="000000"/>
                  </a:solidFill>
                  <a:latin typeface="Arial Narrow" pitchFamily="34" charset="0"/>
                </a:rPr>
                <a:t>From</a:t>
              </a:r>
            </a:p>
            <a:p>
              <a:pPr>
                <a:lnSpc>
                  <a:spcPct val="85000"/>
                </a:lnSpc>
              </a:pPr>
              <a:r>
                <a:rPr lang="en-US" sz="900" b="0" dirty="0">
                  <a:solidFill>
                    <a:srgbClr val="000000"/>
                  </a:solidFill>
                  <a:latin typeface="Arial Narrow" pitchFamily="34" charset="0"/>
                </a:rPr>
                <a:t>Auxiliary</a:t>
              </a:r>
            </a:p>
            <a:p>
              <a:pPr>
                <a:lnSpc>
                  <a:spcPct val="85000"/>
                </a:lnSpc>
              </a:pPr>
              <a:r>
                <a:rPr lang="en-US" sz="900" b="0" dirty="0">
                  <a:solidFill>
                    <a:srgbClr val="000000"/>
                  </a:solidFill>
                  <a:latin typeface="Arial Narrow" pitchFamily="34" charset="0"/>
                </a:rPr>
                <a:t>Feedwater</a:t>
              </a:r>
            </a:p>
            <a:p>
              <a:pPr>
                <a:lnSpc>
                  <a:spcPct val="85000"/>
                </a:lnSpc>
              </a:pPr>
              <a:r>
                <a:rPr lang="en-US" sz="900" b="0" dirty="0">
                  <a:solidFill>
                    <a:srgbClr val="000000"/>
                  </a:solidFill>
                  <a:latin typeface="Arial Narrow" pitchFamily="34" charset="0"/>
                </a:rPr>
                <a:t>Pumps</a:t>
              </a:r>
            </a:p>
          </p:txBody>
        </p:sp>
        <p:sp>
          <p:nvSpPr>
            <p:cNvPr id="12864" name="Rectangle 612"/>
            <p:cNvSpPr>
              <a:spLocks noChangeArrowheads="1"/>
            </p:cNvSpPr>
            <p:nvPr/>
          </p:nvSpPr>
          <p:spPr bwMode="auto">
            <a:xfrm>
              <a:off x="3207" y="3418"/>
              <a:ext cx="386" cy="336"/>
            </a:xfrm>
            <a:prstGeom prst="rect">
              <a:avLst/>
            </a:prstGeom>
            <a:noFill/>
            <a:ln w="12700">
              <a:noFill/>
              <a:miter lim="800000"/>
              <a:headEnd/>
              <a:tailEnd/>
            </a:ln>
          </p:spPr>
          <p:txBody>
            <a:bodyPr wrap="none" lIns="90462" tIns="44437" rIns="90462" bIns="44437">
              <a:spAutoFit/>
            </a:bodyPr>
            <a:lstStyle/>
            <a:p>
              <a:pPr>
                <a:lnSpc>
                  <a:spcPct val="85000"/>
                </a:lnSpc>
              </a:pPr>
              <a:r>
                <a:rPr lang="en-US" sz="900" b="0" dirty="0">
                  <a:solidFill>
                    <a:srgbClr val="000000"/>
                  </a:solidFill>
                  <a:latin typeface="Arial Narrow" pitchFamily="34" charset="0"/>
                </a:rPr>
                <a:t>Feedwater</a:t>
              </a:r>
            </a:p>
            <a:p>
              <a:pPr>
                <a:lnSpc>
                  <a:spcPct val="85000"/>
                </a:lnSpc>
              </a:pPr>
              <a:r>
                <a:rPr lang="en-US" sz="900" b="0" dirty="0">
                  <a:solidFill>
                    <a:srgbClr val="000000"/>
                  </a:solidFill>
                  <a:latin typeface="Arial Narrow" pitchFamily="34" charset="0"/>
                </a:rPr>
                <a:t>Regulation</a:t>
              </a:r>
            </a:p>
            <a:p>
              <a:pPr>
                <a:lnSpc>
                  <a:spcPct val="85000"/>
                </a:lnSpc>
              </a:pPr>
              <a:r>
                <a:rPr lang="en-US" sz="900" b="0" dirty="0">
                  <a:solidFill>
                    <a:srgbClr val="000000"/>
                  </a:solidFill>
                  <a:latin typeface="Arial Narrow" pitchFamily="34" charset="0"/>
                </a:rPr>
                <a:t>Valve</a:t>
              </a:r>
            </a:p>
          </p:txBody>
        </p:sp>
        <p:sp>
          <p:nvSpPr>
            <p:cNvPr id="12865" name="Rectangle 613"/>
            <p:cNvSpPr>
              <a:spLocks noChangeArrowheads="1"/>
            </p:cNvSpPr>
            <p:nvPr/>
          </p:nvSpPr>
          <p:spPr bwMode="auto">
            <a:xfrm>
              <a:off x="3886" y="3503"/>
              <a:ext cx="448" cy="215"/>
            </a:xfrm>
            <a:prstGeom prst="rect">
              <a:avLst/>
            </a:prstGeom>
            <a:noFill/>
            <a:ln w="12700">
              <a:noFill/>
              <a:miter lim="800000"/>
              <a:headEnd/>
              <a:tailEnd/>
            </a:ln>
          </p:spPr>
          <p:txBody>
            <a:bodyPr wrap="none" lIns="90462" tIns="44437" rIns="90462" bIns="44437">
              <a:spAutoFit/>
            </a:bodyPr>
            <a:lstStyle/>
            <a:p>
              <a:pPr>
                <a:lnSpc>
                  <a:spcPct val="90000"/>
                </a:lnSpc>
              </a:pPr>
              <a:r>
                <a:rPr lang="en-US" sz="700" dirty="0">
                  <a:solidFill>
                    <a:srgbClr val="000000"/>
                  </a:solidFill>
                  <a:latin typeface="Arial Narrow" pitchFamily="34" charset="0"/>
                </a:rPr>
                <a:t>Main Feedwater</a:t>
              </a:r>
            </a:p>
            <a:p>
              <a:pPr>
                <a:lnSpc>
                  <a:spcPct val="90000"/>
                </a:lnSpc>
              </a:pPr>
              <a:r>
                <a:rPr lang="en-US" sz="700" dirty="0">
                  <a:solidFill>
                    <a:srgbClr val="000000"/>
                  </a:solidFill>
                  <a:latin typeface="Arial Narrow" pitchFamily="34" charset="0"/>
                </a:rPr>
                <a:t>Pump</a:t>
              </a:r>
            </a:p>
          </p:txBody>
        </p:sp>
        <p:sp>
          <p:nvSpPr>
            <p:cNvPr id="12866" name="Rectangle 614"/>
            <p:cNvSpPr>
              <a:spLocks noChangeArrowheads="1"/>
            </p:cNvSpPr>
            <p:nvPr/>
          </p:nvSpPr>
          <p:spPr bwMode="auto">
            <a:xfrm>
              <a:off x="3652" y="3120"/>
              <a:ext cx="334" cy="289"/>
            </a:xfrm>
            <a:prstGeom prst="rect">
              <a:avLst/>
            </a:prstGeom>
            <a:noFill/>
            <a:ln w="12700">
              <a:noFill/>
              <a:miter lim="800000"/>
              <a:headEnd/>
              <a:tailEnd/>
            </a:ln>
          </p:spPr>
          <p:txBody>
            <a:bodyPr wrap="none" lIns="90462" tIns="44437" rIns="90462" bIns="44437">
              <a:spAutoFit/>
            </a:bodyPr>
            <a:lstStyle/>
            <a:p>
              <a:pPr>
                <a:lnSpc>
                  <a:spcPct val="90000"/>
                </a:lnSpc>
              </a:pPr>
              <a:r>
                <a:rPr lang="en-US" sz="700" dirty="0">
                  <a:solidFill>
                    <a:srgbClr val="000000"/>
                  </a:solidFill>
                  <a:latin typeface="Arial Narrow" pitchFamily="34" charset="0"/>
                </a:rPr>
                <a:t>(HP)</a:t>
              </a:r>
            </a:p>
            <a:p>
              <a:pPr>
                <a:lnSpc>
                  <a:spcPct val="90000"/>
                </a:lnSpc>
              </a:pPr>
              <a:r>
                <a:rPr lang="en-US" sz="700" dirty="0">
                  <a:solidFill>
                    <a:srgbClr val="000000"/>
                  </a:solidFill>
                  <a:latin typeface="Arial Narrow" pitchFamily="34" charset="0"/>
                </a:rPr>
                <a:t>Feedwater</a:t>
              </a:r>
            </a:p>
            <a:p>
              <a:pPr>
                <a:lnSpc>
                  <a:spcPct val="90000"/>
                </a:lnSpc>
              </a:pPr>
              <a:r>
                <a:rPr lang="en-US" sz="700" dirty="0">
                  <a:solidFill>
                    <a:srgbClr val="000000"/>
                  </a:solidFill>
                  <a:latin typeface="Arial Narrow" pitchFamily="34" charset="0"/>
                </a:rPr>
                <a:t>Heaters</a:t>
              </a:r>
            </a:p>
          </p:txBody>
        </p:sp>
        <p:sp>
          <p:nvSpPr>
            <p:cNvPr id="12867" name="Rectangle 615"/>
            <p:cNvSpPr>
              <a:spLocks noChangeArrowheads="1"/>
            </p:cNvSpPr>
            <p:nvPr/>
          </p:nvSpPr>
          <p:spPr bwMode="auto">
            <a:xfrm>
              <a:off x="4032" y="3089"/>
              <a:ext cx="334" cy="289"/>
            </a:xfrm>
            <a:prstGeom prst="rect">
              <a:avLst/>
            </a:prstGeom>
            <a:noFill/>
            <a:ln w="12700">
              <a:noFill/>
              <a:miter lim="800000"/>
              <a:headEnd/>
              <a:tailEnd/>
            </a:ln>
          </p:spPr>
          <p:txBody>
            <a:bodyPr wrap="none" lIns="90462" tIns="44437" rIns="90462" bIns="44437">
              <a:spAutoFit/>
            </a:bodyPr>
            <a:lstStyle/>
            <a:p>
              <a:pPr>
                <a:lnSpc>
                  <a:spcPct val="90000"/>
                </a:lnSpc>
              </a:pPr>
              <a:r>
                <a:rPr lang="en-US" sz="700" dirty="0">
                  <a:solidFill>
                    <a:srgbClr val="000000"/>
                  </a:solidFill>
                  <a:latin typeface="Arial Narrow" pitchFamily="34" charset="0"/>
                </a:rPr>
                <a:t>(LP)</a:t>
              </a:r>
            </a:p>
            <a:p>
              <a:pPr>
                <a:lnSpc>
                  <a:spcPct val="90000"/>
                </a:lnSpc>
              </a:pPr>
              <a:r>
                <a:rPr lang="en-US" sz="700" dirty="0">
                  <a:solidFill>
                    <a:srgbClr val="000000"/>
                  </a:solidFill>
                  <a:latin typeface="Arial Narrow" pitchFamily="34" charset="0"/>
                </a:rPr>
                <a:t>Feedwater</a:t>
              </a:r>
            </a:p>
            <a:p>
              <a:pPr>
                <a:lnSpc>
                  <a:spcPct val="90000"/>
                </a:lnSpc>
              </a:pPr>
              <a:r>
                <a:rPr lang="en-US" sz="700" dirty="0">
                  <a:solidFill>
                    <a:srgbClr val="000000"/>
                  </a:solidFill>
                  <a:latin typeface="Arial Narrow" pitchFamily="34" charset="0"/>
                </a:rPr>
                <a:t>Heaters</a:t>
              </a:r>
            </a:p>
          </p:txBody>
        </p:sp>
        <p:sp>
          <p:nvSpPr>
            <p:cNvPr id="12868" name="Rectangle 616"/>
            <p:cNvSpPr>
              <a:spLocks noChangeArrowheads="1"/>
            </p:cNvSpPr>
            <p:nvPr/>
          </p:nvSpPr>
          <p:spPr bwMode="auto">
            <a:xfrm>
              <a:off x="3654" y="2975"/>
              <a:ext cx="557" cy="163"/>
            </a:xfrm>
            <a:prstGeom prst="rect">
              <a:avLst/>
            </a:prstGeom>
            <a:noFill/>
            <a:ln w="12700">
              <a:noFill/>
              <a:miter lim="800000"/>
              <a:headEnd/>
              <a:tailEnd/>
            </a:ln>
          </p:spPr>
          <p:txBody>
            <a:bodyPr wrap="none" lIns="90462" tIns="44437" rIns="90462" bIns="44437">
              <a:spAutoFit/>
            </a:bodyPr>
            <a:lstStyle/>
            <a:p>
              <a:pPr>
                <a:lnSpc>
                  <a:spcPct val="90000"/>
                </a:lnSpc>
              </a:pPr>
              <a:r>
                <a:rPr lang="en-US" sz="900">
                  <a:solidFill>
                    <a:srgbClr val="000000"/>
                  </a:solidFill>
                  <a:latin typeface="Arial Narrow" pitchFamily="34" charset="0"/>
                </a:rPr>
                <a:t>Main Condenser</a:t>
              </a:r>
            </a:p>
          </p:txBody>
        </p:sp>
        <p:sp>
          <p:nvSpPr>
            <p:cNvPr id="12869" name="Rectangle 617"/>
            <p:cNvSpPr>
              <a:spLocks noChangeArrowheads="1"/>
            </p:cNvSpPr>
            <p:nvPr/>
          </p:nvSpPr>
          <p:spPr bwMode="auto">
            <a:xfrm>
              <a:off x="3996" y="1862"/>
              <a:ext cx="600" cy="247"/>
            </a:xfrm>
            <a:prstGeom prst="rect">
              <a:avLst/>
            </a:prstGeom>
            <a:noFill/>
            <a:ln w="12700">
              <a:noFill/>
              <a:miter lim="800000"/>
              <a:headEnd/>
              <a:tailEnd/>
            </a:ln>
          </p:spPr>
          <p:txBody>
            <a:bodyPr wrap="none" lIns="90462" tIns="44437" rIns="90462" bIns="44437">
              <a:spAutoFit/>
            </a:bodyPr>
            <a:lstStyle/>
            <a:p>
              <a:pPr>
                <a:lnSpc>
                  <a:spcPct val="85000"/>
                </a:lnSpc>
              </a:pPr>
              <a:r>
                <a:rPr lang="en-US" sz="900" b="0">
                  <a:solidFill>
                    <a:srgbClr val="000000"/>
                  </a:solidFill>
                  <a:latin typeface="Arial Narrow" pitchFamily="34" charset="0"/>
                </a:rPr>
                <a:t>Moisture Separator</a:t>
              </a:r>
            </a:p>
            <a:p>
              <a:pPr>
                <a:lnSpc>
                  <a:spcPct val="85000"/>
                </a:lnSpc>
              </a:pPr>
              <a:r>
                <a:rPr lang="en-US" sz="900" b="0">
                  <a:solidFill>
                    <a:srgbClr val="000000"/>
                  </a:solidFill>
                  <a:latin typeface="Arial Narrow" pitchFamily="34" charset="0"/>
                </a:rPr>
                <a:t>Reheaters</a:t>
              </a:r>
            </a:p>
          </p:txBody>
        </p:sp>
        <p:sp>
          <p:nvSpPr>
            <p:cNvPr id="12870" name="Rectangle 618"/>
            <p:cNvSpPr>
              <a:spLocks noChangeArrowheads="1"/>
            </p:cNvSpPr>
            <p:nvPr/>
          </p:nvSpPr>
          <p:spPr bwMode="auto">
            <a:xfrm>
              <a:off x="3652" y="2736"/>
              <a:ext cx="275" cy="288"/>
            </a:xfrm>
            <a:prstGeom prst="rect">
              <a:avLst/>
            </a:prstGeom>
            <a:noFill/>
            <a:ln w="12700">
              <a:noFill/>
              <a:miter lim="800000"/>
              <a:headEnd/>
              <a:tailEnd/>
            </a:ln>
          </p:spPr>
          <p:txBody>
            <a:bodyPr wrap="none" lIns="90462" tIns="44437" rIns="90462" bIns="44437">
              <a:spAutoFit/>
            </a:bodyPr>
            <a:lstStyle/>
            <a:p>
              <a:pPr>
                <a:lnSpc>
                  <a:spcPct val="90000"/>
                </a:lnSpc>
              </a:pPr>
              <a:r>
                <a:rPr lang="en-US" sz="700">
                  <a:solidFill>
                    <a:srgbClr val="000000"/>
                  </a:solidFill>
                  <a:latin typeface="Arial Narrow" pitchFamily="34" charset="0"/>
                </a:rPr>
                <a:t>Turbine</a:t>
              </a:r>
            </a:p>
            <a:p>
              <a:pPr>
                <a:lnSpc>
                  <a:spcPct val="90000"/>
                </a:lnSpc>
              </a:pPr>
              <a:r>
                <a:rPr lang="en-US" sz="700">
                  <a:solidFill>
                    <a:srgbClr val="000000"/>
                  </a:solidFill>
                  <a:latin typeface="Arial Narrow" pitchFamily="34" charset="0"/>
                </a:rPr>
                <a:t>Bypass</a:t>
              </a:r>
            </a:p>
            <a:p>
              <a:pPr>
                <a:lnSpc>
                  <a:spcPct val="90000"/>
                </a:lnSpc>
              </a:pPr>
              <a:r>
                <a:rPr lang="en-US" sz="700">
                  <a:solidFill>
                    <a:srgbClr val="000000"/>
                  </a:solidFill>
                  <a:latin typeface="Arial Narrow" pitchFamily="34" charset="0"/>
                </a:rPr>
                <a:t>Valves</a:t>
              </a:r>
            </a:p>
          </p:txBody>
        </p:sp>
        <p:sp>
          <p:nvSpPr>
            <p:cNvPr id="12871" name="Rectangle 619"/>
            <p:cNvSpPr>
              <a:spLocks noChangeArrowheads="1"/>
            </p:cNvSpPr>
            <p:nvPr/>
          </p:nvSpPr>
          <p:spPr bwMode="auto">
            <a:xfrm>
              <a:off x="5105" y="3120"/>
              <a:ext cx="445" cy="247"/>
            </a:xfrm>
            <a:prstGeom prst="rect">
              <a:avLst/>
            </a:prstGeom>
            <a:noFill/>
            <a:ln w="12700">
              <a:noFill/>
              <a:miter lim="800000"/>
              <a:headEnd/>
              <a:tailEnd/>
            </a:ln>
          </p:spPr>
          <p:txBody>
            <a:bodyPr wrap="none" lIns="90462" tIns="44437" rIns="90462" bIns="44437">
              <a:spAutoFit/>
            </a:bodyPr>
            <a:lstStyle/>
            <a:p>
              <a:pPr>
                <a:lnSpc>
                  <a:spcPct val="85000"/>
                </a:lnSpc>
              </a:pPr>
              <a:r>
                <a:rPr lang="en-US" sz="900">
                  <a:solidFill>
                    <a:srgbClr val="000000"/>
                  </a:solidFill>
                  <a:latin typeface="Arial Narrow" pitchFamily="34" charset="0"/>
                </a:rPr>
                <a:t>Circulating</a:t>
              </a:r>
            </a:p>
            <a:p>
              <a:pPr>
                <a:lnSpc>
                  <a:spcPct val="85000"/>
                </a:lnSpc>
              </a:pPr>
              <a:r>
                <a:rPr lang="en-US" sz="900">
                  <a:solidFill>
                    <a:srgbClr val="000000"/>
                  </a:solidFill>
                  <a:latin typeface="Arial Narrow" pitchFamily="34" charset="0"/>
                </a:rPr>
                <a:t>Water Pump</a:t>
              </a:r>
            </a:p>
          </p:txBody>
        </p:sp>
        <p:sp>
          <p:nvSpPr>
            <p:cNvPr id="12872" name="Rectangle 620"/>
            <p:cNvSpPr>
              <a:spLocks noChangeArrowheads="1"/>
            </p:cNvSpPr>
            <p:nvPr/>
          </p:nvSpPr>
          <p:spPr bwMode="auto">
            <a:xfrm>
              <a:off x="5065" y="1728"/>
              <a:ext cx="482" cy="247"/>
            </a:xfrm>
            <a:prstGeom prst="rect">
              <a:avLst/>
            </a:prstGeom>
            <a:noFill/>
            <a:ln w="12700">
              <a:noFill/>
              <a:miter lim="800000"/>
              <a:headEnd/>
              <a:tailEnd/>
            </a:ln>
          </p:spPr>
          <p:txBody>
            <a:bodyPr wrap="none" lIns="90462" tIns="44437" rIns="90462" bIns="44437">
              <a:spAutoFit/>
            </a:bodyPr>
            <a:lstStyle/>
            <a:p>
              <a:pPr>
                <a:lnSpc>
                  <a:spcPct val="85000"/>
                </a:lnSpc>
              </a:pPr>
              <a:r>
                <a:rPr lang="en-US" sz="900" b="0" dirty="0">
                  <a:solidFill>
                    <a:srgbClr val="000000"/>
                  </a:solidFill>
                  <a:latin typeface="Arial Narrow" pitchFamily="34" charset="0"/>
                </a:rPr>
                <a:t>Cooling Tower</a:t>
              </a:r>
            </a:p>
            <a:p>
              <a:pPr>
                <a:lnSpc>
                  <a:spcPct val="85000"/>
                </a:lnSpc>
              </a:pPr>
              <a:r>
                <a:rPr lang="en-US" sz="900" b="0" dirty="0">
                  <a:solidFill>
                    <a:srgbClr val="000000"/>
                  </a:solidFill>
                  <a:latin typeface="Arial Narrow" pitchFamily="34" charset="0"/>
                </a:rPr>
                <a:t>and Fans</a:t>
              </a:r>
            </a:p>
          </p:txBody>
        </p:sp>
        <p:sp>
          <p:nvSpPr>
            <p:cNvPr id="12873" name="Rectangle 621"/>
            <p:cNvSpPr>
              <a:spLocks noChangeArrowheads="1"/>
            </p:cNvSpPr>
            <p:nvPr/>
          </p:nvSpPr>
          <p:spPr bwMode="auto">
            <a:xfrm>
              <a:off x="4855" y="1585"/>
              <a:ext cx="424" cy="158"/>
            </a:xfrm>
            <a:prstGeom prst="rect">
              <a:avLst/>
            </a:prstGeom>
            <a:noFill/>
            <a:ln w="12700">
              <a:noFill/>
              <a:miter lim="800000"/>
              <a:headEnd/>
              <a:tailEnd/>
            </a:ln>
          </p:spPr>
          <p:txBody>
            <a:bodyPr wrap="none" lIns="90462" tIns="44437" rIns="90462" bIns="44437">
              <a:spAutoFit/>
            </a:bodyPr>
            <a:lstStyle/>
            <a:p>
              <a:pPr>
                <a:lnSpc>
                  <a:spcPct val="85000"/>
                </a:lnSpc>
              </a:pPr>
              <a:r>
                <a:rPr lang="en-US" sz="900" b="0">
                  <a:solidFill>
                    <a:srgbClr val="000000"/>
                  </a:solidFill>
                  <a:latin typeface="Arial Narrow" pitchFamily="34" charset="0"/>
                </a:rPr>
                <a:t>Transformer</a:t>
              </a:r>
            </a:p>
          </p:txBody>
        </p:sp>
        <p:sp>
          <p:nvSpPr>
            <p:cNvPr id="12874" name="Rectangle 622"/>
            <p:cNvSpPr>
              <a:spLocks noChangeArrowheads="1"/>
            </p:cNvSpPr>
            <p:nvPr/>
          </p:nvSpPr>
          <p:spPr bwMode="auto">
            <a:xfrm>
              <a:off x="5159" y="1008"/>
              <a:ext cx="393" cy="247"/>
            </a:xfrm>
            <a:prstGeom prst="rect">
              <a:avLst/>
            </a:prstGeom>
            <a:noFill/>
            <a:ln w="12700">
              <a:noFill/>
              <a:miter lim="800000"/>
              <a:headEnd/>
              <a:tailEnd/>
            </a:ln>
          </p:spPr>
          <p:txBody>
            <a:bodyPr wrap="none" lIns="90462" tIns="44437" rIns="90462" bIns="44437">
              <a:spAutoFit/>
            </a:bodyPr>
            <a:lstStyle/>
            <a:p>
              <a:pPr>
                <a:lnSpc>
                  <a:spcPct val="85000"/>
                </a:lnSpc>
              </a:pPr>
              <a:r>
                <a:rPr lang="en-US" sz="900" b="0">
                  <a:solidFill>
                    <a:srgbClr val="000000"/>
                  </a:solidFill>
                  <a:latin typeface="Arial Narrow" pitchFamily="34" charset="0"/>
                </a:rPr>
                <a:t>To </a:t>
              </a:r>
            </a:p>
            <a:p>
              <a:pPr>
                <a:lnSpc>
                  <a:spcPct val="85000"/>
                </a:lnSpc>
              </a:pPr>
              <a:r>
                <a:rPr lang="en-US" sz="900" b="0">
                  <a:solidFill>
                    <a:srgbClr val="000000"/>
                  </a:solidFill>
                  <a:latin typeface="Arial Narrow" pitchFamily="34" charset="0"/>
                </a:rPr>
                <a:t>Switchyard</a:t>
              </a:r>
            </a:p>
          </p:txBody>
        </p:sp>
        <p:sp>
          <p:nvSpPr>
            <p:cNvPr id="12875" name="Rectangle 623"/>
            <p:cNvSpPr>
              <a:spLocks noChangeArrowheads="1"/>
            </p:cNvSpPr>
            <p:nvPr/>
          </p:nvSpPr>
          <p:spPr bwMode="auto">
            <a:xfrm>
              <a:off x="2413" y="3664"/>
              <a:ext cx="602" cy="158"/>
            </a:xfrm>
            <a:prstGeom prst="rect">
              <a:avLst/>
            </a:prstGeom>
            <a:noFill/>
            <a:ln w="12700">
              <a:noFill/>
              <a:miter lim="800000"/>
              <a:headEnd/>
              <a:tailEnd/>
            </a:ln>
          </p:spPr>
          <p:txBody>
            <a:bodyPr wrap="none" lIns="90462" tIns="44437" rIns="90462" bIns="44437">
              <a:spAutoFit/>
            </a:bodyPr>
            <a:lstStyle/>
            <a:p>
              <a:pPr>
                <a:lnSpc>
                  <a:spcPct val="85000"/>
                </a:lnSpc>
              </a:pPr>
              <a:r>
                <a:rPr lang="en-US" sz="900" b="0">
                  <a:solidFill>
                    <a:srgbClr val="000000"/>
                  </a:solidFill>
                  <a:latin typeface="Arial Narrow" pitchFamily="34" charset="0"/>
                </a:rPr>
                <a:t>Containment Sump</a:t>
              </a:r>
            </a:p>
          </p:txBody>
        </p:sp>
      </p:grpSp>
      <p:sp>
        <p:nvSpPr>
          <p:cNvPr id="12291" name="Rectangle 624"/>
          <p:cNvSpPr>
            <a:spLocks noChangeArrowheads="1"/>
          </p:cNvSpPr>
          <p:nvPr/>
        </p:nvSpPr>
        <p:spPr bwMode="auto">
          <a:xfrm>
            <a:off x="0" y="0"/>
            <a:ext cx="9144000" cy="641350"/>
          </a:xfrm>
          <a:prstGeom prst="rect">
            <a:avLst/>
          </a:prstGeom>
          <a:noFill/>
          <a:ln w="9525">
            <a:noFill/>
            <a:miter lim="800000"/>
            <a:headEnd/>
            <a:tailEnd/>
          </a:ln>
        </p:spPr>
        <p:txBody>
          <a:bodyPr lIns="91414" tIns="45707" rIns="91414" bIns="45707">
            <a:spAutoFit/>
          </a:bodyPr>
          <a:lstStyle/>
          <a:p>
            <a:pPr eaLnBrk="1" hangingPunct="1"/>
            <a:r>
              <a:rPr lang="en-US" sz="3600" dirty="0">
                <a:solidFill>
                  <a:srgbClr val="660033"/>
                </a:solidFill>
              </a:rPr>
              <a:t>PLANT STATUS!</a:t>
            </a:r>
          </a:p>
        </p:txBody>
      </p:sp>
      <p:sp>
        <p:nvSpPr>
          <p:cNvPr id="12292" name="Text Box 625">
            <a:hlinkClick r:id="rId2"/>
          </p:cNvPr>
          <p:cNvSpPr txBox="1">
            <a:spLocks noChangeArrowheads="1"/>
          </p:cNvSpPr>
          <p:nvPr/>
        </p:nvSpPr>
        <p:spPr bwMode="auto">
          <a:xfrm>
            <a:off x="5791200" y="6400800"/>
            <a:ext cx="2971800" cy="366713"/>
          </a:xfrm>
          <a:prstGeom prst="rect">
            <a:avLst/>
          </a:prstGeom>
          <a:solidFill>
            <a:srgbClr val="008000"/>
          </a:solidFill>
          <a:ln w="9525">
            <a:noFill/>
            <a:miter lim="800000"/>
            <a:headEnd/>
            <a:tailEnd/>
          </a:ln>
        </p:spPr>
        <p:txBody>
          <a:bodyPr lIns="91414" tIns="45707" rIns="91414" bIns="45707">
            <a:spAutoFit/>
          </a:bodyPr>
          <a:lstStyle/>
          <a:p>
            <a:pPr eaLnBrk="1" hangingPunct="1">
              <a:spcBef>
                <a:spcPct val="50000"/>
              </a:spcBef>
            </a:pPr>
            <a:r>
              <a:rPr lang="en-US" sz="1800" b="0">
                <a:solidFill>
                  <a:schemeClr val="tx1"/>
                </a:solidFill>
              </a:rPr>
              <a:t>PV Daily Status Report</a:t>
            </a: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Rectangle 2"/>
          <p:cNvSpPr>
            <a:spLocks noGrp="1" noChangeArrowheads="1"/>
          </p:cNvSpPr>
          <p:nvPr>
            <p:ph type="title"/>
          </p:nvPr>
        </p:nvSpPr>
        <p:spPr>
          <a:xfrm>
            <a:off x="0" y="228600"/>
            <a:ext cx="9144000" cy="1162050"/>
          </a:xfrm>
        </p:spPr>
        <p:txBody>
          <a:bodyPr>
            <a:noAutofit/>
          </a:bodyPr>
          <a:lstStyle/>
          <a:p>
            <a:pPr eaLnBrk="1" fontAlgn="auto" hangingPunct="1">
              <a:spcAft>
                <a:spcPts val="0"/>
              </a:spcAft>
              <a:defRPr/>
            </a:pPr>
            <a:r>
              <a:rPr lang="en-US" sz="4400" dirty="0"/>
              <a:t>Standard </a:t>
            </a:r>
            <a:r>
              <a:rPr lang="en-US" sz="4400" dirty="0" smtClean="0"/>
              <a:t>Format </a:t>
            </a:r>
            <a:r>
              <a:rPr lang="en-US" sz="4400" dirty="0"/>
              <a:t>for an LCO</a:t>
            </a:r>
          </a:p>
        </p:txBody>
      </p:sp>
      <p:graphicFrame>
        <p:nvGraphicFramePr>
          <p:cNvPr id="108550" name="Group 6"/>
          <p:cNvGraphicFramePr>
            <a:graphicFrameLocks noGrp="1"/>
          </p:cNvGraphicFramePr>
          <p:nvPr>
            <p:ph type="tbl" idx="1"/>
          </p:nvPr>
        </p:nvGraphicFramePr>
        <p:xfrm>
          <a:off x="1982788" y="4495800"/>
          <a:ext cx="5334000" cy="2574925"/>
        </p:xfrm>
        <a:graphic>
          <a:graphicData uri="http://schemas.openxmlformats.org/drawingml/2006/table">
            <a:tbl>
              <a:tblPr/>
              <a:tblGrid>
                <a:gridCol w="1778000"/>
                <a:gridCol w="1778000"/>
                <a:gridCol w="1778000"/>
              </a:tblGrid>
              <a:tr h="381000">
                <a:tc>
                  <a:txBody>
                    <a:bodyPr/>
                    <a:lstStyle/>
                    <a:p>
                      <a:pPr marL="0" marR="0" lvl="0" indent="0" algn="ctr" defTabSz="914400" rtl="0" eaLnBrk="0" fontAlgn="base" latinLnBrk="0" hangingPunct="0">
                        <a:lnSpc>
                          <a:spcPct val="100000"/>
                        </a:lnSpc>
                        <a:spcBef>
                          <a:spcPct val="20000"/>
                        </a:spcBef>
                        <a:spcAft>
                          <a:spcPct val="0"/>
                        </a:spcAft>
                        <a:buClr>
                          <a:schemeClr val="accent1"/>
                        </a:buClr>
                        <a:buSzPct val="75000"/>
                        <a:buFont typeface="Monotype Sorts" pitchFamily="2" charset="2"/>
                        <a:buNone/>
                        <a:tabLst/>
                      </a:pPr>
                      <a:r>
                        <a:rPr kumimoji="0" lang="en-US" sz="1400" b="0" i="1" u="none" strike="noStrike" cap="none" normalizeH="0" baseline="0" smtClean="0">
                          <a:ln>
                            <a:noFill/>
                          </a:ln>
                          <a:solidFill>
                            <a:schemeClr val="tx1"/>
                          </a:solidFill>
                          <a:effectLst>
                            <a:outerShdw blurRad="38100" dist="38100" dir="2700000" algn="tl">
                              <a:srgbClr val="000000"/>
                            </a:outerShdw>
                          </a:effectLst>
                          <a:latin typeface="Arial" charset="0"/>
                        </a:rPr>
                        <a:t>Condition</a:t>
                      </a:r>
                    </a:p>
                  </a:txBody>
                  <a:tcPr horzOverflow="overflow">
                    <a:lnL cap="flat">
                      <a:noFill/>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accent1"/>
                        </a:buClr>
                        <a:buSzPct val="75000"/>
                        <a:buFont typeface="Monotype Sorts" pitchFamily="2" charset="2"/>
                        <a:buNone/>
                        <a:tabLst/>
                      </a:pPr>
                      <a:r>
                        <a:rPr kumimoji="0" lang="en-US" sz="1400" b="0" i="1" u="none" strike="noStrike" cap="none" normalizeH="0" baseline="0" smtClean="0">
                          <a:ln>
                            <a:noFill/>
                          </a:ln>
                          <a:solidFill>
                            <a:schemeClr val="tx1"/>
                          </a:solidFill>
                          <a:effectLst>
                            <a:outerShdw blurRad="38100" dist="38100" dir="2700000" algn="tl">
                              <a:srgbClr val="000000"/>
                            </a:outerShdw>
                          </a:effectLst>
                          <a:latin typeface="Arial" charset="0"/>
                        </a:rPr>
                        <a:t>Required Action</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accent1"/>
                        </a:buClr>
                        <a:buSzPct val="75000"/>
                        <a:buFont typeface="Monotype Sorts" pitchFamily="2" charset="2"/>
                        <a:buNone/>
                        <a:tabLst/>
                      </a:pPr>
                      <a:r>
                        <a:rPr kumimoji="0" lang="en-US" sz="1400" b="0" i="1" u="none" strike="noStrike" cap="none" normalizeH="0" baseline="0" smtClean="0">
                          <a:ln>
                            <a:noFill/>
                          </a:ln>
                          <a:solidFill>
                            <a:schemeClr val="tx1"/>
                          </a:solidFill>
                          <a:effectLst>
                            <a:outerShdw blurRad="38100" dist="38100" dir="2700000" algn="tl">
                              <a:srgbClr val="000000"/>
                            </a:outerShdw>
                          </a:effectLst>
                          <a:latin typeface="Arial" charset="0"/>
                        </a:rPr>
                        <a:t>Comletion Time</a:t>
                      </a:r>
                    </a:p>
                  </a:txBody>
                  <a:tcPr horzOverflow="overflow">
                    <a:lnL w="12700" cap="flat" cmpd="sng" algn="ctr">
                      <a:solidFill>
                        <a:schemeClr val="tx1"/>
                      </a:solidFill>
                      <a:prstDash val="solid"/>
                      <a:round/>
                      <a:headEnd type="none" w="med" len="med"/>
                      <a:tailEnd type="none" w="med" len="med"/>
                    </a:lnL>
                    <a:lnR cap="flat">
                      <a:noFill/>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85800">
                <a:tc>
                  <a:txBody>
                    <a:bodyPr/>
                    <a:lstStyle/>
                    <a:p>
                      <a:pPr marL="0" marR="0" lvl="0" indent="0" algn="l" defTabSz="914400" rtl="0" eaLnBrk="0" fontAlgn="base" latinLnBrk="0" hangingPunct="0">
                        <a:lnSpc>
                          <a:spcPct val="100000"/>
                        </a:lnSpc>
                        <a:spcBef>
                          <a:spcPct val="20000"/>
                        </a:spcBef>
                        <a:spcAft>
                          <a:spcPct val="0"/>
                        </a:spcAft>
                        <a:buClr>
                          <a:schemeClr val="accent1"/>
                        </a:buClr>
                        <a:buSzPct val="75000"/>
                        <a:buFont typeface="Monotype Sorts" pitchFamily="2" charset="2"/>
                        <a:buNone/>
                        <a:tabLst/>
                      </a:pPr>
                      <a:r>
                        <a:rPr kumimoji="0" lang="en-US" sz="1400" b="0" i="1" u="none" strike="noStrike" cap="none" normalizeH="0" baseline="0" smtClean="0">
                          <a:ln>
                            <a:noFill/>
                          </a:ln>
                          <a:solidFill>
                            <a:schemeClr val="tx1"/>
                          </a:solidFill>
                          <a:effectLst>
                            <a:outerShdw blurRad="38100" dist="38100" dir="2700000" algn="tl">
                              <a:srgbClr val="000000"/>
                            </a:outerShdw>
                          </a:effectLst>
                          <a:latin typeface="Arial" charset="0"/>
                        </a:rPr>
                        <a:t>A. This is what is      inoperable</a:t>
                      </a:r>
                    </a:p>
                  </a:txBody>
                  <a:tcPr horzOverflow="overflow">
                    <a:lnL cap="flat">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
                          <a:schemeClr val="accent1"/>
                        </a:buClr>
                        <a:buSzPct val="75000"/>
                        <a:buFont typeface="Monotype Sorts" pitchFamily="2" charset="2"/>
                        <a:buNone/>
                        <a:tabLst/>
                      </a:pPr>
                      <a:r>
                        <a:rPr kumimoji="0" lang="en-US" sz="1400" b="0" i="1" u="none" strike="noStrike" cap="none" normalizeH="0" baseline="0" smtClean="0">
                          <a:ln>
                            <a:noFill/>
                          </a:ln>
                          <a:solidFill>
                            <a:schemeClr val="tx1"/>
                          </a:solidFill>
                          <a:effectLst>
                            <a:outerShdw blurRad="38100" dist="38100" dir="2700000" algn="tl">
                              <a:srgbClr val="000000"/>
                            </a:outerShdw>
                          </a:effectLst>
                          <a:latin typeface="Arial" charset="0"/>
                        </a:rPr>
                        <a:t>A.1 This is what you have to do</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
                          <a:schemeClr val="accent1"/>
                        </a:buClr>
                        <a:buSzPct val="75000"/>
                        <a:buFont typeface="Monotype Sorts" pitchFamily="2" charset="2"/>
                        <a:buNone/>
                        <a:tabLst/>
                      </a:pPr>
                      <a:r>
                        <a:rPr kumimoji="0" lang="en-US" sz="1400" b="0" i="1" u="none" strike="noStrike" cap="none" normalizeH="0" baseline="0" smtClean="0">
                          <a:ln>
                            <a:noFill/>
                          </a:ln>
                          <a:solidFill>
                            <a:schemeClr val="tx1"/>
                          </a:solidFill>
                          <a:effectLst>
                            <a:outerShdw blurRad="38100" dist="38100" dir="2700000" algn="tl">
                              <a:srgbClr val="000000"/>
                            </a:outerShdw>
                          </a:effectLst>
                          <a:latin typeface="Arial" charset="0"/>
                        </a:rPr>
                        <a:t>This is how long you have to do it</a:t>
                      </a:r>
                    </a:p>
                  </a:txBody>
                  <a:tcPr horzOverflow="overflow">
                    <a:lnL w="12700" cap="flat" cmpd="sng" algn="ctr">
                      <a:solidFill>
                        <a:schemeClr val="tx1"/>
                      </a:solidFill>
                      <a:prstDash val="solid"/>
                      <a:round/>
                      <a:headEnd type="none" w="med" len="med"/>
                      <a:tailEnd type="none" w="med" len="med"/>
                    </a:lnL>
                    <a:lnR cap="flat">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508125">
                <a:tc>
                  <a:txBody>
                    <a:bodyPr/>
                    <a:lstStyle/>
                    <a:p>
                      <a:pPr marL="0" marR="0" lvl="0" indent="0" algn="l" defTabSz="914400" rtl="0" eaLnBrk="0" fontAlgn="base" latinLnBrk="0" hangingPunct="0">
                        <a:lnSpc>
                          <a:spcPct val="100000"/>
                        </a:lnSpc>
                        <a:spcBef>
                          <a:spcPct val="20000"/>
                        </a:spcBef>
                        <a:spcAft>
                          <a:spcPct val="0"/>
                        </a:spcAft>
                        <a:buClr>
                          <a:schemeClr val="accent1"/>
                        </a:buClr>
                        <a:buSzPct val="75000"/>
                        <a:buFont typeface="Monotype Sorts" pitchFamily="2" charset="2"/>
                        <a:buNone/>
                        <a:tabLst/>
                      </a:pPr>
                      <a:r>
                        <a:rPr kumimoji="0" lang="en-US" sz="1400" b="0" i="1" u="none" strike="noStrike" cap="none" normalizeH="0" baseline="0" smtClean="0">
                          <a:ln>
                            <a:noFill/>
                          </a:ln>
                          <a:solidFill>
                            <a:schemeClr val="tx1"/>
                          </a:solidFill>
                          <a:effectLst>
                            <a:outerShdw blurRad="38100" dist="38100" dir="2700000" algn="tl">
                              <a:srgbClr val="000000"/>
                            </a:outerShdw>
                          </a:effectLst>
                          <a:latin typeface="Arial" charset="0"/>
                        </a:rPr>
                        <a:t>B. This is what else is inoperable</a:t>
                      </a:r>
                    </a:p>
                  </a:txBody>
                  <a:tcPr horzOverflow="overflow">
                    <a:lnL cap="flat">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
                          <a:schemeClr val="accent1"/>
                        </a:buClr>
                        <a:buSzPct val="75000"/>
                        <a:buFont typeface="Monotype Sorts" pitchFamily="2" charset="2"/>
                        <a:buNone/>
                        <a:tabLst/>
                      </a:pPr>
                      <a:r>
                        <a:rPr kumimoji="0" lang="en-US" sz="1400" b="0" i="1" u="none" strike="noStrike" cap="none" normalizeH="0" baseline="0" smtClean="0">
                          <a:ln>
                            <a:noFill/>
                          </a:ln>
                          <a:solidFill>
                            <a:schemeClr val="tx1"/>
                          </a:solidFill>
                          <a:effectLst>
                            <a:outerShdw blurRad="38100" dist="38100" dir="2700000" algn="tl">
                              <a:srgbClr val="000000"/>
                            </a:outerShdw>
                          </a:effectLst>
                          <a:latin typeface="Arial" charset="0"/>
                        </a:rPr>
                        <a:t>B.1 This is what else you have to do</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
                          <a:schemeClr val="accent1"/>
                        </a:buClr>
                        <a:buSzPct val="75000"/>
                        <a:buFont typeface="Monotype Sorts" pitchFamily="2" charset="2"/>
                        <a:buNone/>
                        <a:tabLst/>
                      </a:pPr>
                      <a:r>
                        <a:rPr kumimoji="0" lang="en-US" sz="1400" b="0" i="1" u="none" strike="noStrike" cap="none" normalizeH="0" baseline="0" smtClean="0">
                          <a:ln>
                            <a:noFill/>
                          </a:ln>
                          <a:solidFill>
                            <a:schemeClr val="tx1"/>
                          </a:solidFill>
                          <a:effectLst>
                            <a:outerShdw blurRad="38100" dist="38100" dir="2700000" algn="tl">
                              <a:srgbClr val="000000"/>
                            </a:outerShdw>
                          </a:effectLst>
                          <a:latin typeface="Arial" charset="0"/>
                        </a:rPr>
                        <a:t>This is how long you have to do it</a:t>
                      </a:r>
                    </a:p>
                  </a:txBody>
                  <a:tcPr horzOverflow="overflow">
                    <a:lnL w="12700" cap="flat" cmpd="sng" algn="ctr">
                      <a:solidFill>
                        <a:schemeClr val="tx1"/>
                      </a:solidFill>
                      <a:prstDash val="solid"/>
                      <a:round/>
                      <a:headEnd type="none" w="med" len="med"/>
                      <a:tailEnd type="none" w="med" len="med"/>
                    </a:lnL>
                    <a:lnR cap="flat">
                      <a:noFill/>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30739" name="Rectangle 3"/>
          <p:cNvSpPr>
            <a:spLocks noChangeArrowheads="1"/>
          </p:cNvSpPr>
          <p:nvPr/>
        </p:nvSpPr>
        <p:spPr bwMode="auto">
          <a:xfrm>
            <a:off x="1828800" y="1371600"/>
            <a:ext cx="5715000" cy="6248400"/>
          </a:xfrm>
          <a:prstGeom prst="rect">
            <a:avLst/>
          </a:prstGeom>
          <a:solidFill>
            <a:schemeClr val="bg1">
              <a:alpha val="0"/>
            </a:schemeClr>
          </a:solidFill>
          <a:ln w="9525">
            <a:solidFill>
              <a:schemeClr val="tx1"/>
            </a:solidFill>
            <a:miter lim="800000"/>
            <a:headEnd/>
            <a:tailEnd/>
          </a:ln>
        </p:spPr>
        <p:txBody>
          <a:bodyPr wrap="none" anchor="ctr"/>
          <a:lstStyle/>
          <a:p>
            <a:endParaRPr lang="en-US"/>
          </a:p>
        </p:txBody>
      </p:sp>
      <p:sp>
        <p:nvSpPr>
          <p:cNvPr id="28692" name="Text Box 4"/>
          <p:cNvSpPr txBox="1">
            <a:spLocks noChangeArrowheads="1"/>
          </p:cNvSpPr>
          <p:nvPr/>
        </p:nvSpPr>
        <p:spPr bwMode="auto">
          <a:xfrm>
            <a:off x="1905000" y="1600200"/>
            <a:ext cx="5410200" cy="3255963"/>
          </a:xfrm>
          <a:prstGeom prst="rect">
            <a:avLst/>
          </a:prstGeom>
          <a:noFill/>
          <a:ln w="9525">
            <a:noFill/>
            <a:miter lim="800000"/>
            <a:headEnd/>
            <a:tailEnd/>
          </a:ln>
        </p:spPr>
        <p:txBody>
          <a:bodyPr>
            <a:spAutoFit/>
          </a:bodyPr>
          <a:lstStyle/>
          <a:p>
            <a:pPr algn="l" eaLnBrk="1" hangingPunct="1">
              <a:spcBef>
                <a:spcPct val="50000"/>
              </a:spcBef>
              <a:defRPr/>
            </a:pPr>
            <a:r>
              <a:rPr lang="en-US" sz="1800" b="0" i="1" dirty="0">
                <a:solidFill>
                  <a:schemeClr val="tx1"/>
                </a:solidFill>
                <a:effectLst>
                  <a:outerShdw blurRad="38100" dist="38100" dir="2700000" algn="tl">
                    <a:srgbClr val="000000">
                      <a:alpha val="43137"/>
                    </a:srgbClr>
                  </a:outerShdw>
                </a:effectLst>
              </a:rPr>
              <a:t>3.3 Section</a:t>
            </a:r>
          </a:p>
          <a:p>
            <a:pPr algn="l" eaLnBrk="1" hangingPunct="1">
              <a:spcBef>
                <a:spcPct val="50000"/>
              </a:spcBef>
              <a:defRPr/>
            </a:pPr>
            <a:r>
              <a:rPr lang="en-US" sz="1800" b="0" i="1" dirty="0">
                <a:solidFill>
                  <a:schemeClr val="tx1"/>
                </a:solidFill>
                <a:effectLst>
                  <a:outerShdw blurRad="38100" dist="38100" dir="2700000" algn="tl">
                    <a:srgbClr val="000000">
                      <a:alpha val="43137"/>
                    </a:srgbClr>
                  </a:outerShdw>
                </a:effectLst>
              </a:rPr>
              <a:t>3.3.10 Title of the LCO</a:t>
            </a:r>
          </a:p>
          <a:p>
            <a:pPr algn="l" eaLnBrk="1" hangingPunct="1">
              <a:spcBef>
                <a:spcPct val="50000"/>
              </a:spcBef>
              <a:defRPr/>
            </a:pPr>
            <a:r>
              <a:rPr lang="en-US" sz="1800" b="0" i="1" dirty="0">
                <a:solidFill>
                  <a:schemeClr val="tx1"/>
                </a:solidFill>
                <a:effectLst>
                  <a:outerShdw blurRad="38100" dist="38100" dir="2700000" algn="tl">
                    <a:srgbClr val="000000">
                      <a:alpha val="43137"/>
                    </a:srgbClr>
                  </a:outerShdw>
                </a:effectLst>
              </a:rPr>
              <a:t>LCO 3.3.10 This is the condition we must maintain</a:t>
            </a:r>
          </a:p>
          <a:p>
            <a:pPr algn="l" eaLnBrk="1" hangingPunct="1">
              <a:spcBef>
                <a:spcPct val="50000"/>
              </a:spcBef>
              <a:defRPr/>
            </a:pPr>
            <a:endParaRPr lang="en-US" sz="1800" b="0" i="1" dirty="0">
              <a:solidFill>
                <a:schemeClr val="tx1"/>
              </a:solidFill>
              <a:effectLst>
                <a:outerShdw blurRad="38100" dist="38100" dir="2700000" algn="tl">
                  <a:srgbClr val="000000">
                    <a:alpha val="43137"/>
                  </a:srgbClr>
                </a:outerShdw>
              </a:effectLst>
            </a:endParaRPr>
          </a:p>
          <a:p>
            <a:pPr algn="l" eaLnBrk="1" hangingPunct="1">
              <a:spcBef>
                <a:spcPct val="50000"/>
              </a:spcBef>
              <a:defRPr/>
            </a:pPr>
            <a:r>
              <a:rPr lang="en-US" sz="1800" b="0" i="1" dirty="0">
                <a:solidFill>
                  <a:schemeClr val="tx1"/>
                </a:solidFill>
                <a:effectLst>
                  <a:outerShdw blurRad="38100" dist="38100" dir="2700000" algn="tl">
                    <a:srgbClr val="000000">
                      <a:alpha val="43137"/>
                    </a:srgbClr>
                  </a:outerShdw>
                </a:effectLst>
              </a:rPr>
              <a:t>Applicability:</a:t>
            </a:r>
          </a:p>
          <a:p>
            <a:pPr algn="l" eaLnBrk="1" hangingPunct="1">
              <a:spcBef>
                <a:spcPct val="50000"/>
              </a:spcBef>
              <a:defRPr/>
            </a:pPr>
            <a:endParaRPr lang="en-US" sz="1800" b="0" dirty="0">
              <a:solidFill>
                <a:schemeClr val="tx1"/>
              </a:solidFill>
            </a:endParaRPr>
          </a:p>
          <a:p>
            <a:pPr algn="l" eaLnBrk="1" hangingPunct="1">
              <a:spcBef>
                <a:spcPct val="50000"/>
              </a:spcBef>
              <a:defRPr/>
            </a:pPr>
            <a:r>
              <a:rPr lang="en-US" sz="1800" b="0" i="1" dirty="0">
                <a:solidFill>
                  <a:schemeClr val="tx1"/>
                </a:solidFill>
                <a:effectLst>
                  <a:outerShdw blurRad="38100" dist="38100" dir="2700000" algn="tl">
                    <a:srgbClr val="000000">
                      <a:alpha val="43137"/>
                    </a:srgbClr>
                  </a:outerShdw>
                </a:effectLst>
              </a:rPr>
              <a:t>Actions: </a:t>
            </a:r>
          </a:p>
          <a:p>
            <a:pPr algn="l" eaLnBrk="1" hangingPunct="1">
              <a:spcBef>
                <a:spcPct val="50000"/>
              </a:spcBef>
              <a:defRPr/>
            </a:pPr>
            <a:endParaRPr lang="en-US" sz="1800" b="0" dirty="0">
              <a:solidFill>
                <a:schemeClr val="tx1"/>
              </a:solidFill>
            </a:endParaRPr>
          </a:p>
        </p:txBody>
      </p:sp>
      <p:sp>
        <p:nvSpPr>
          <p:cNvPr id="28693" name="Text Box 5"/>
          <p:cNvSpPr txBox="1">
            <a:spLocks noChangeArrowheads="1"/>
          </p:cNvSpPr>
          <p:nvPr/>
        </p:nvSpPr>
        <p:spPr bwMode="auto">
          <a:xfrm>
            <a:off x="3429000" y="3254375"/>
            <a:ext cx="3733800" cy="641350"/>
          </a:xfrm>
          <a:prstGeom prst="rect">
            <a:avLst/>
          </a:prstGeom>
          <a:noFill/>
          <a:ln w="9525">
            <a:noFill/>
            <a:miter lim="800000"/>
            <a:headEnd/>
            <a:tailEnd/>
          </a:ln>
        </p:spPr>
        <p:txBody>
          <a:bodyPr>
            <a:spAutoFit/>
          </a:bodyPr>
          <a:lstStyle/>
          <a:p>
            <a:pPr algn="l" eaLnBrk="1" hangingPunct="1">
              <a:spcBef>
                <a:spcPct val="50000"/>
              </a:spcBef>
              <a:defRPr/>
            </a:pPr>
            <a:r>
              <a:rPr lang="en-US" sz="1800" b="0" i="1" dirty="0">
                <a:solidFill>
                  <a:schemeClr val="tx1"/>
                </a:solidFill>
                <a:effectLst>
                  <a:outerShdw blurRad="38100" dist="38100" dir="2700000" algn="tl">
                    <a:srgbClr val="000000">
                      <a:alpha val="43137"/>
                    </a:srgbClr>
                  </a:outerShdw>
                </a:effectLst>
              </a:rPr>
              <a:t>This is when, or what plant mode applies to this condition</a:t>
            </a: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Rectangle 2"/>
          <p:cNvSpPr>
            <a:spLocks noGrp="1" noChangeArrowheads="1"/>
          </p:cNvSpPr>
          <p:nvPr>
            <p:ph type="title"/>
          </p:nvPr>
        </p:nvSpPr>
        <p:spPr/>
        <p:txBody>
          <a:bodyPr/>
          <a:lstStyle/>
          <a:p>
            <a:pPr eaLnBrk="1" fontAlgn="auto" hangingPunct="1">
              <a:spcAft>
                <a:spcPts val="0"/>
              </a:spcAft>
              <a:defRPr/>
            </a:pPr>
            <a:r>
              <a:rPr lang="en-US" sz="4400" dirty="0"/>
              <a:t>Look at 3.3.5 and 3.3.6</a:t>
            </a:r>
          </a:p>
        </p:txBody>
      </p:sp>
      <p:sp>
        <p:nvSpPr>
          <p:cNvPr id="29699" name="Rectangle 3"/>
          <p:cNvSpPr>
            <a:spLocks noGrp="1" noChangeArrowheads="1"/>
          </p:cNvSpPr>
          <p:nvPr>
            <p:ph idx="1"/>
          </p:nvPr>
        </p:nvSpPr>
        <p:spPr>
          <a:xfrm>
            <a:off x="0" y="1417638"/>
            <a:ext cx="9144000" cy="4708525"/>
          </a:xfrm>
        </p:spPr>
        <p:txBody>
          <a:bodyPr>
            <a:normAutofit lnSpcReduction="10000"/>
          </a:bodyPr>
          <a:lstStyle/>
          <a:p>
            <a:pPr eaLnBrk="1" hangingPunct="1">
              <a:defRPr/>
            </a:pPr>
            <a:r>
              <a:rPr lang="en-US" sz="3600" i="1" dirty="0" smtClean="0">
                <a:effectLst>
                  <a:outerShdw blurRad="38100" dist="38100" dir="2700000" algn="tl">
                    <a:srgbClr val="000000">
                      <a:alpha val="43137"/>
                    </a:srgbClr>
                  </a:outerShdw>
                </a:effectLst>
                <a:latin typeface="Arial" pitchFamily="34" charset="0"/>
                <a:cs typeface="Arial" pitchFamily="34" charset="0"/>
              </a:rPr>
              <a:t>Specifically refers to NSSS ESFAS</a:t>
            </a:r>
          </a:p>
          <a:p>
            <a:pPr eaLnBrk="1" hangingPunct="1">
              <a:defRPr/>
            </a:pPr>
            <a:r>
              <a:rPr lang="en-US" sz="3600" i="1" dirty="0" smtClean="0">
                <a:effectLst>
                  <a:outerShdw blurRad="38100" dist="38100" dir="2700000" algn="tl">
                    <a:srgbClr val="000000">
                      <a:alpha val="43137"/>
                    </a:srgbClr>
                  </a:outerShdw>
                </a:effectLst>
                <a:latin typeface="Arial" pitchFamily="34" charset="0"/>
                <a:cs typeface="Arial" pitchFamily="34" charset="0"/>
              </a:rPr>
              <a:t>Four ESFAS trip and bypass removal channels for each function in Table 3.3.5-1 shall be OPERABLE.</a:t>
            </a:r>
          </a:p>
          <a:p>
            <a:pPr eaLnBrk="1" hangingPunct="1">
              <a:defRPr/>
            </a:pPr>
            <a:r>
              <a:rPr lang="en-US" sz="3600" i="1" dirty="0" smtClean="0">
                <a:effectLst>
                  <a:outerShdw blurRad="38100" dist="38100" dir="2700000" algn="tl">
                    <a:srgbClr val="000000">
                      <a:alpha val="43137"/>
                    </a:srgbClr>
                  </a:outerShdw>
                </a:effectLst>
                <a:latin typeface="Arial" pitchFamily="34" charset="0"/>
                <a:cs typeface="Arial" pitchFamily="34" charset="0"/>
              </a:rPr>
              <a:t>If one channel is out, place that channel in trip OR bypass within 1 hour</a:t>
            </a:r>
          </a:p>
          <a:p>
            <a:pPr eaLnBrk="1" hangingPunct="1">
              <a:defRPr/>
            </a:pPr>
            <a:r>
              <a:rPr lang="en-US" sz="3600" i="1" dirty="0" smtClean="0">
                <a:effectLst>
                  <a:outerShdw blurRad="38100" dist="38100" dir="2700000" algn="tl">
                    <a:srgbClr val="000000">
                      <a:alpha val="43137"/>
                    </a:srgbClr>
                  </a:outerShdw>
                </a:effectLst>
                <a:latin typeface="Arial" pitchFamily="34" charset="0"/>
                <a:cs typeface="Arial" pitchFamily="34" charset="0"/>
              </a:rPr>
              <a:t>If two channels out, place one in bypass and the other in trip within 1 hour</a:t>
            </a:r>
          </a:p>
          <a:p>
            <a:pPr eaLnBrk="1" hangingPunct="1">
              <a:defRPr/>
            </a:pPr>
            <a:endParaRPr lang="en-US" dirty="0" smtClean="0"/>
          </a:p>
        </p:txBody>
      </p:sp>
      <p:pic>
        <p:nvPicPr>
          <p:cNvPr id="31748" name="Picture 4" descr="j0236210">
            <a:hlinkClick r:id="rId2" action="ppaction://hlinkfile"/>
          </p:cNvPr>
          <p:cNvPicPr>
            <a:picLocks noChangeAspect="1" noChangeArrowheads="1" noCrop="1"/>
          </p:cNvPicPr>
          <p:nvPr/>
        </p:nvPicPr>
        <p:blipFill>
          <a:blip r:embed="rId3" cstate="print"/>
          <a:srcRect/>
          <a:stretch>
            <a:fillRect/>
          </a:stretch>
        </p:blipFill>
        <p:spPr bwMode="auto">
          <a:xfrm>
            <a:off x="7543800" y="6249988"/>
            <a:ext cx="1419225" cy="4953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Rectangle 2"/>
          <p:cNvSpPr>
            <a:spLocks noGrp="1" noChangeArrowheads="1"/>
          </p:cNvSpPr>
          <p:nvPr>
            <p:ph type="title"/>
          </p:nvPr>
        </p:nvSpPr>
        <p:spPr>
          <a:xfrm>
            <a:off x="0" y="0"/>
            <a:ext cx="9144000" cy="1417638"/>
          </a:xfrm>
        </p:spPr>
        <p:txBody>
          <a:bodyPr>
            <a:noAutofit/>
          </a:bodyPr>
          <a:lstStyle/>
          <a:p>
            <a:pPr eaLnBrk="1" fontAlgn="auto" hangingPunct="1">
              <a:spcAft>
                <a:spcPts val="0"/>
              </a:spcAft>
              <a:defRPr/>
            </a:pPr>
            <a:r>
              <a:rPr lang="en-US" sz="4000" dirty="0"/>
              <a:t>The two books that are used with the Technical Specifications </a:t>
            </a:r>
          </a:p>
        </p:txBody>
      </p:sp>
      <p:sp>
        <p:nvSpPr>
          <p:cNvPr id="34819" name="Rectangle 3"/>
          <p:cNvSpPr>
            <a:spLocks noGrp="1" noChangeArrowheads="1"/>
          </p:cNvSpPr>
          <p:nvPr>
            <p:ph idx="1"/>
          </p:nvPr>
        </p:nvSpPr>
        <p:spPr>
          <a:xfrm>
            <a:off x="0" y="1600200"/>
            <a:ext cx="9144000" cy="4708525"/>
          </a:xfrm>
        </p:spPr>
        <p:txBody>
          <a:bodyPr>
            <a:normAutofit fontScale="92500"/>
          </a:bodyPr>
          <a:lstStyle/>
          <a:p>
            <a:pPr eaLnBrk="1" hangingPunct="1">
              <a:defRPr/>
            </a:pPr>
            <a:r>
              <a:rPr lang="en-US" sz="3600" b="1" i="1" dirty="0" smtClean="0">
                <a:effectLst>
                  <a:outerShdw blurRad="38100" dist="38100" dir="2700000" algn="tl">
                    <a:srgbClr val="000000">
                      <a:alpha val="43137"/>
                    </a:srgbClr>
                  </a:outerShdw>
                </a:effectLst>
                <a:latin typeface="Arial" pitchFamily="34" charset="0"/>
                <a:cs typeface="Arial" pitchFamily="34" charset="0"/>
              </a:rPr>
              <a:t>Tech Specs are about 345 pages long</a:t>
            </a:r>
          </a:p>
          <a:p>
            <a:pPr eaLnBrk="1" hangingPunct="1">
              <a:defRPr/>
            </a:pPr>
            <a:r>
              <a:rPr lang="en-US" sz="3600" b="1" i="1" dirty="0" smtClean="0">
                <a:effectLst>
                  <a:outerShdw blurRad="38100" dist="38100" dir="2700000" algn="tl">
                    <a:srgbClr val="000000">
                      <a:alpha val="43137"/>
                    </a:srgbClr>
                  </a:outerShdw>
                </a:effectLst>
                <a:latin typeface="Arial" pitchFamily="34" charset="0"/>
                <a:cs typeface="Arial" pitchFamily="34" charset="0"/>
              </a:rPr>
              <a:t>Technical Specification Basis Document – does not drive plant operations, only explains our interpretation of Tech Specs.  853 pages long</a:t>
            </a:r>
            <a:endParaRPr lang="en-US" sz="3600" i="1" dirty="0" smtClean="0">
              <a:effectLst>
                <a:outerShdw blurRad="38100" dist="38100" dir="2700000" algn="tl">
                  <a:srgbClr val="000000">
                    <a:alpha val="43137"/>
                  </a:srgbClr>
                </a:outerShdw>
              </a:effectLst>
              <a:latin typeface="Arial" pitchFamily="34" charset="0"/>
              <a:cs typeface="Arial" pitchFamily="34" charset="0"/>
            </a:endParaRPr>
          </a:p>
          <a:p>
            <a:pPr eaLnBrk="1" hangingPunct="1">
              <a:defRPr/>
            </a:pPr>
            <a:r>
              <a:rPr lang="en-US" sz="3600" b="1" i="1" dirty="0" smtClean="0">
                <a:effectLst>
                  <a:outerShdw blurRad="38100" dist="38100" dir="2700000" algn="tl">
                    <a:srgbClr val="000000">
                      <a:alpha val="43137"/>
                    </a:srgbClr>
                  </a:outerShdw>
                </a:effectLst>
                <a:latin typeface="Arial" pitchFamily="34" charset="0"/>
                <a:cs typeface="Arial" pitchFamily="34" charset="0"/>
              </a:rPr>
              <a:t>Technical Requirements Manual – contains other requirements not in our license</a:t>
            </a:r>
            <a:endParaRPr lang="en-US" sz="3600" i="1" dirty="0" smtClean="0">
              <a:effectLst>
                <a:outerShdw blurRad="38100" dist="38100" dir="2700000" algn="tl">
                  <a:srgbClr val="000000">
                    <a:alpha val="43137"/>
                  </a:srgbClr>
                </a:outerShdw>
              </a:effectLst>
              <a:latin typeface="Arial" pitchFamily="34" charset="0"/>
              <a:cs typeface="Arial" pitchFamily="34" charset="0"/>
            </a:endParaRPr>
          </a:p>
        </p:txBody>
      </p:sp>
      <p:pic>
        <p:nvPicPr>
          <p:cNvPr id="32772" name="Picture 7" descr="j0236210">
            <a:hlinkClick r:id="rId2" action="ppaction://hlinkfile"/>
          </p:cNvPr>
          <p:cNvPicPr>
            <a:picLocks noChangeAspect="1" noChangeArrowheads="1" noCrop="1"/>
          </p:cNvPicPr>
          <p:nvPr/>
        </p:nvPicPr>
        <p:blipFill>
          <a:blip r:embed="rId3" cstate="print"/>
          <a:srcRect/>
          <a:stretch>
            <a:fillRect/>
          </a:stretch>
        </p:blipFill>
        <p:spPr bwMode="auto">
          <a:xfrm>
            <a:off x="6999890" y="5630452"/>
            <a:ext cx="1828800" cy="63658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1143000"/>
          </a:xfrm>
        </p:spPr>
        <p:txBody>
          <a:bodyPr/>
          <a:lstStyle/>
          <a:p>
            <a:pPr>
              <a:defRPr/>
            </a:pPr>
            <a:r>
              <a:rPr lang="en-US" dirty="0" smtClean="0"/>
              <a:t>Tech Spec Zones</a:t>
            </a:r>
            <a:endParaRPr lang="en-US" dirty="0"/>
          </a:p>
        </p:txBody>
      </p:sp>
      <p:sp>
        <p:nvSpPr>
          <p:cNvPr id="33795" name="Content Placeholder 2"/>
          <p:cNvSpPr>
            <a:spLocks noGrp="1"/>
          </p:cNvSpPr>
          <p:nvPr>
            <p:ph idx="1"/>
          </p:nvPr>
        </p:nvSpPr>
        <p:spPr/>
        <p:txBody>
          <a:bodyPr/>
          <a:lstStyle/>
          <a:p>
            <a:endParaRPr lang="en-US" smtClean="0"/>
          </a:p>
        </p:txBody>
      </p:sp>
      <p:pic>
        <p:nvPicPr>
          <p:cNvPr id="33796" name="Picture 2"/>
          <p:cNvPicPr>
            <a:picLocks noChangeAspect="1" noChangeArrowheads="1"/>
          </p:cNvPicPr>
          <p:nvPr/>
        </p:nvPicPr>
        <p:blipFill>
          <a:blip r:embed="rId2" cstate="print"/>
          <a:srcRect/>
          <a:stretch>
            <a:fillRect/>
          </a:stretch>
        </p:blipFill>
        <p:spPr bwMode="auto">
          <a:xfrm>
            <a:off x="0" y="898525"/>
            <a:ext cx="9144000" cy="5959475"/>
          </a:xfrm>
          <a:prstGeom prst="rect">
            <a:avLst/>
          </a:prstGeom>
          <a:noFill/>
          <a:ln w="9525" algn="ctr">
            <a:noFill/>
            <a:miter lim="800000"/>
            <a:headEnd/>
            <a:tailEnd/>
          </a:ln>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Rectangle 3"/>
          <p:cNvSpPr>
            <a:spLocks noGrp="1" noChangeArrowheads="1"/>
          </p:cNvSpPr>
          <p:nvPr>
            <p:ph type="ctrTitle"/>
          </p:nvPr>
        </p:nvSpPr>
        <p:spPr>
          <a:xfrm>
            <a:off x="0" y="381000"/>
            <a:ext cx="9144000" cy="1143000"/>
          </a:xfrm>
        </p:spPr>
        <p:txBody>
          <a:bodyPr>
            <a:noAutofit/>
          </a:bodyPr>
          <a:lstStyle/>
          <a:p>
            <a:pPr eaLnBrk="1" fontAlgn="auto" hangingPunct="1">
              <a:spcAft>
                <a:spcPts val="0"/>
              </a:spcAft>
              <a:defRPr/>
            </a:pPr>
            <a:r>
              <a:rPr lang="en-US" sz="4400" dirty="0" err="1" smtClean="0"/>
              <a:t>ENGINEERed</a:t>
            </a:r>
            <a:r>
              <a:rPr lang="en-US" sz="4400" dirty="0" smtClean="0"/>
              <a:t> </a:t>
            </a:r>
            <a:r>
              <a:rPr lang="en-US" sz="4400" dirty="0"/>
              <a:t>SAFETY FEATURES ACTUATION SYSTEM</a:t>
            </a:r>
          </a:p>
        </p:txBody>
      </p:sp>
      <p:sp>
        <p:nvSpPr>
          <p:cNvPr id="4100" name="Rectangle 4"/>
          <p:cNvSpPr>
            <a:spLocks noGrp="1" noChangeArrowheads="1"/>
          </p:cNvSpPr>
          <p:nvPr>
            <p:ph type="subTitle" idx="1"/>
          </p:nvPr>
        </p:nvSpPr>
        <p:spPr>
          <a:xfrm>
            <a:off x="0" y="1676400"/>
            <a:ext cx="9144000" cy="3429000"/>
          </a:xfrm>
        </p:spPr>
        <p:txBody>
          <a:bodyPr>
            <a:noAutofit/>
          </a:bodyPr>
          <a:lstStyle/>
          <a:p>
            <a:pPr algn="l" eaLnBrk="1" fontAlgn="auto" hangingPunct="1">
              <a:spcAft>
                <a:spcPts val="0"/>
              </a:spcAft>
              <a:buClr>
                <a:schemeClr val="tx1">
                  <a:shade val="95000"/>
                </a:schemeClr>
              </a:buClr>
              <a:buFont typeface="Wingdings 2"/>
              <a:buNone/>
              <a:defRPr/>
            </a:pPr>
            <a:r>
              <a:rPr lang="en-US" sz="3600" b="1" i="1" u="sng" dirty="0">
                <a:effectLst>
                  <a:outerShdw blurRad="38100" dist="38100" dir="2700000" algn="tl">
                    <a:srgbClr val="000000">
                      <a:alpha val="43137"/>
                    </a:srgbClr>
                  </a:outerShdw>
                </a:effectLst>
                <a:latin typeface="Arial" pitchFamily="34" charset="0"/>
                <a:cs typeface="Arial" pitchFamily="34" charset="0"/>
              </a:rPr>
              <a:t>Course Terminal Objective:</a:t>
            </a:r>
            <a:endParaRPr lang="en-US" sz="3600" i="1" dirty="0">
              <a:effectLst>
                <a:outerShdw blurRad="38100" dist="38100" dir="2700000" algn="tl">
                  <a:srgbClr val="000000">
                    <a:alpha val="43137"/>
                  </a:srgbClr>
                </a:outerShdw>
              </a:effectLst>
              <a:latin typeface="Arial" pitchFamily="34" charset="0"/>
              <a:cs typeface="Arial" pitchFamily="34" charset="0"/>
            </a:endParaRPr>
          </a:p>
          <a:p>
            <a:pPr algn="l" eaLnBrk="1" fontAlgn="auto" hangingPunct="1">
              <a:spcAft>
                <a:spcPts val="0"/>
              </a:spcAft>
              <a:buClr>
                <a:schemeClr val="tx1">
                  <a:shade val="95000"/>
                </a:schemeClr>
              </a:buClr>
              <a:buFont typeface="Wingdings 2"/>
              <a:buNone/>
              <a:defRPr/>
            </a:pPr>
            <a:r>
              <a:rPr lang="en-US" sz="3600" i="1" dirty="0">
                <a:effectLst>
                  <a:outerShdw blurRad="38100" dist="38100" dir="2700000" algn="tl">
                    <a:srgbClr val="000000">
                      <a:alpha val="43137"/>
                    </a:srgbClr>
                  </a:outerShdw>
                </a:effectLst>
                <a:latin typeface="Arial" pitchFamily="34" charset="0"/>
                <a:cs typeface="Arial" pitchFamily="34" charset="0"/>
              </a:rPr>
              <a:t>Given the appropriate references, the participant will be able to describe the purpose, operation, and maintenance of the Engineered Safety Features Actuation System.  The participant will demonstrate mastery of the material by achieving a score of 80% or greater on a written examination at the end of the course.</a:t>
            </a: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Line 11"/>
          <p:cNvSpPr>
            <a:spLocks noChangeShapeType="1"/>
          </p:cNvSpPr>
          <p:nvPr/>
        </p:nvSpPr>
        <p:spPr bwMode="auto">
          <a:xfrm>
            <a:off x="160338" y="1409700"/>
            <a:ext cx="8896350" cy="0"/>
          </a:xfrm>
          <a:prstGeom prst="line">
            <a:avLst/>
          </a:prstGeom>
          <a:noFill/>
          <a:ln w="12700">
            <a:solidFill>
              <a:schemeClr val="accent1"/>
            </a:solidFill>
            <a:round/>
            <a:headEnd type="none" w="sm" len="sm"/>
            <a:tailEnd type="none" w="sm" len="sm"/>
          </a:ln>
        </p:spPr>
        <p:txBody>
          <a:bodyPr wrap="none" anchor="ctr"/>
          <a:lstStyle/>
          <a:p>
            <a:endParaRPr lang="en-US"/>
          </a:p>
        </p:txBody>
      </p:sp>
      <p:sp>
        <p:nvSpPr>
          <p:cNvPr id="7170" name="Rectangle 2"/>
          <p:cNvSpPr>
            <a:spLocks noGrp="1" noChangeArrowheads="1"/>
          </p:cNvSpPr>
          <p:nvPr>
            <p:ph type="title"/>
          </p:nvPr>
        </p:nvSpPr>
        <p:spPr>
          <a:xfrm>
            <a:off x="0" y="152400"/>
            <a:ext cx="9144000" cy="1143000"/>
          </a:xfrm>
        </p:spPr>
        <p:txBody>
          <a:bodyPr>
            <a:noAutofit/>
          </a:bodyPr>
          <a:lstStyle/>
          <a:p>
            <a:pPr eaLnBrk="1" fontAlgn="auto" hangingPunct="1">
              <a:spcAft>
                <a:spcPts val="0"/>
              </a:spcAft>
              <a:defRPr/>
            </a:pPr>
            <a:r>
              <a:rPr lang="en-US" sz="4000" dirty="0" smtClean="0">
                <a:latin typeface="Arial" charset="0"/>
              </a:rPr>
              <a:t>ENGINEERED </a:t>
            </a:r>
            <a:r>
              <a:rPr lang="en-US" sz="4000" dirty="0">
                <a:latin typeface="Arial" charset="0"/>
              </a:rPr>
              <a:t>SAFETY FEATURES ACTUATION </a:t>
            </a:r>
            <a:r>
              <a:rPr lang="en-US" sz="4000" dirty="0" smtClean="0">
                <a:latin typeface="Arial" charset="0"/>
              </a:rPr>
              <a:t>SYSTEM (ESFAS)</a:t>
            </a:r>
            <a:endParaRPr lang="en-US" sz="4000" dirty="0">
              <a:latin typeface="Arial" charset="0"/>
            </a:endParaRPr>
          </a:p>
        </p:txBody>
      </p:sp>
      <p:sp>
        <p:nvSpPr>
          <p:cNvPr id="7171" name="Rectangle 3"/>
          <p:cNvSpPr>
            <a:spLocks noGrp="1" noChangeArrowheads="1"/>
          </p:cNvSpPr>
          <p:nvPr>
            <p:ph idx="1"/>
          </p:nvPr>
        </p:nvSpPr>
        <p:spPr/>
        <p:txBody>
          <a:bodyPr>
            <a:normAutofit fontScale="92500" lnSpcReduction="20000"/>
          </a:bodyPr>
          <a:lstStyle/>
          <a:p>
            <a:pPr marL="548640" indent="-411480" eaLnBrk="1" fontAlgn="auto" hangingPunct="1">
              <a:spcAft>
                <a:spcPts val="0"/>
              </a:spcAft>
              <a:buClr>
                <a:schemeClr val="tx1">
                  <a:shade val="95000"/>
                </a:schemeClr>
              </a:buClr>
              <a:buFont typeface="Monotype Sorts" pitchFamily="2" charset="2"/>
              <a:buNone/>
              <a:defRPr/>
            </a:pPr>
            <a:r>
              <a:rPr lang="en-US" sz="3900" b="1" i="1" u="sng" dirty="0">
                <a:effectLst>
                  <a:outerShdw blurRad="38100" dist="38100" dir="2700000" algn="tl">
                    <a:srgbClr val="000000">
                      <a:alpha val="43137"/>
                    </a:srgbClr>
                  </a:outerShdw>
                </a:effectLst>
                <a:latin typeface="Arial" pitchFamily="34" charset="0"/>
                <a:cs typeface="Arial" pitchFamily="34" charset="0"/>
              </a:rPr>
              <a:t>Enabling Objectives:</a:t>
            </a:r>
          </a:p>
          <a:p>
            <a:pPr marL="548640" indent="-411480" eaLnBrk="1" fontAlgn="auto" hangingPunct="1">
              <a:spcAft>
                <a:spcPts val="0"/>
              </a:spcAft>
              <a:buClr>
                <a:schemeClr val="tx1">
                  <a:shade val="95000"/>
                </a:schemeClr>
              </a:buClr>
              <a:buFont typeface="Monotype Sorts" pitchFamily="2" charset="2"/>
              <a:buNone/>
              <a:defRPr/>
            </a:pPr>
            <a:endParaRPr lang="en-US" sz="2400" b="1" i="1" u="sng" dirty="0">
              <a:effectLst>
                <a:outerShdw blurRad="38100" dist="38100" dir="2700000" algn="tl">
                  <a:srgbClr val="000000">
                    <a:alpha val="43137"/>
                  </a:srgbClr>
                </a:outerShdw>
              </a:effectLst>
              <a:latin typeface="Arial" pitchFamily="34" charset="0"/>
              <a:cs typeface="Arial" pitchFamily="34" charset="0"/>
            </a:endParaRPr>
          </a:p>
          <a:p>
            <a:pPr marL="1316038" indent="-1179513" eaLnBrk="1" fontAlgn="auto" hangingPunct="1">
              <a:spcAft>
                <a:spcPts val="0"/>
              </a:spcAft>
              <a:buClr>
                <a:schemeClr val="tx1">
                  <a:shade val="95000"/>
                </a:schemeClr>
              </a:buClr>
              <a:buFont typeface="Monotype Sorts" pitchFamily="2" charset="2"/>
              <a:buNone/>
              <a:defRPr/>
            </a:pPr>
            <a:r>
              <a:rPr lang="en-US" sz="3500" i="1" dirty="0">
                <a:effectLst>
                  <a:outerShdw blurRad="38100" dist="38100" dir="2700000" algn="tl">
                    <a:srgbClr val="000000">
                      <a:alpha val="43137"/>
                    </a:srgbClr>
                  </a:outerShdw>
                </a:effectLst>
                <a:latin typeface="Arial" pitchFamily="34" charset="0"/>
                <a:cs typeface="Arial" pitchFamily="34" charset="0"/>
              </a:rPr>
              <a:t>E001	IDENTIFY THE SAFETY SYSTEMS </a:t>
            </a:r>
            <a:r>
              <a:rPr lang="en-US" sz="3500" i="1" dirty="0" smtClean="0">
                <a:effectLst>
                  <a:outerShdw blurRad="38100" dist="38100" dir="2700000" algn="tl">
                    <a:srgbClr val="000000">
                      <a:alpha val="43137"/>
                    </a:srgbClr>
                  </a:outerShdw>
                </a:effectLst>
                <a:latin typeface="Arial" pitchFamily="34" charset="0"/>
                <a:cs typeface="Arial" pitchFamily="34" charset="0"/>
              </a:rPr>
              <a:t>CONTROLLED </a:t>
            </a:r>
            <a:r>
              <a:rPr lang="en-US" sz="3500" i="1" dirty="0">
                <a:effectLst>
                  <a:outerShdw blurRad="38100" dist="38100" dir="2700000" algn="tl">
                    <a:srgbClr val="000000">
                      <a:alpha val="43137"/>
                    </a:srgbClr>
                  </a:outerShdw>
                </a:effectLst>
                <a:latin typeface="Arial" pitchFamily="34" charset="0"/>
                <a:cs typeface="Arial" pitchFamily="34" charset="0"/>
              </a:rPr>
              <a:t>BY THE AUXILIARY RELAY 	</a:t>
            </a:r>
            <a:r>
              <a:rPr lang="en-US" sz="3500" i="1" dirty="0" smtClean="0">
                <a:effectLst>
                  <a:outerShdw blurRad="38100" dist="38100" dir="2700000" algn="tl">
                    <a:srgbClr val="000000">
                      <a:alpha val="43137"/>
                    </a:srgbClr>
                  </a:outerShdw>
                </a:effectLst>
                <a:latin typeface="Arial" pitchFamily="34" charset="0"/>
                <a:cs typeface="Arial" pitchFamily="34" charset="0"/>
              </a:rPr>
              <a:t>CABINET</a:t>
            </a:r>
            <a:r>
              <a:rPr lang="en-US" sz="3500" i="1" dirty="0">
                <a:effectLst>
                  <a:outerShdw blurRad="38100" dist="38100" dir="2700000" algn="tl">
                    <a:srgbClr val="000000">
                      <a:alpha val="43137"/>
                    </a:srgbClr>
                  </a:outerShdw>
                </a:effectLst>
                <a:latin typeface="Arial" pitchFamily="34" charset="0"/>
                <a:cs typeface="Arial" pitchFamily="34" charset="0"/>
              </a:rPr>
              <a:t>.</a:t>
            </a:r>
          </a:p>
          <a:p>
            <a:pPr marL="548640" indent="-411480" eaLnBrk="1" fontAlgn="auto" hangingPunct="1">
              <a:spcAft>
                <a:spcPts val="0"/>
              </a:spcAft>
              <a:buClr>
                <a:schemeClr val="tx1">
                  <a:shade val="95000"/>
                </a:schemeClr>
              </a:buClr>
              <a:buFont typeface="Monotype Sorts" pitchFamily="2" charset="2"/>
              <a:buNone/>
              <a:defRPr/>
            </a:pPr>
            <a:endParaRPr lang="en-US" sz="2400" i="1" dirty="0">
              <a:effectLst>
                <a:outerShdw blurRad="38100" dist="38100" dir="2700000" algn="tl">
                  <a:srgbClr val="000000">
                    <a:alpha val="43137"/>
                  </a:srgbClr>
                </a:outerShdw>
              </a:effectLst>
              <a:latin typeface="Arial" pitchFamily="34" charset="0"/>
              <a:cs typeface="Arial" pitchFamily="34" charset="0"/>
            </a:endParaRPr>
          </a:p>
          <a:p>
            <a:pPr marL="1316038" indent="-1179513" eaLnBrk="1" fontAlgn="auto" hangingPunct="1">
              <a:spcAft>
                <a:spcPts val="0"/>
              </a:spcAft>
              <a:buClr>
                <a:schemeClr val="tx1">
                  <a:shade val="95000"/>
                </a:schemeClr>
              </a:buClr>
              <a:buFont typeface="Monotype Sorts" pitchFamily="2" charset="2"/>
              <a:buNone/>
              <a:defRPr/>
            </a:pPr>
            <a:r>
              <a:rPr lang="en-US" sz="3500" i="1" dirty="0">
                <a:effectLst>
                  <a:outerShdw blurRad="38100" dist="38100" dir="2700000" algn="tl">
                    <a:srgbClr val="000000">
                      <a:alpha val="43137"/>
                    </a:srgbClr>
                  </a:outerShdw>
                </a:effectLst>
                <a:latin typeface="Arial" pitchFamily="34" charset="0"/>
                <a:cs typeface="Arial" pitchFamily="34" charset="0"/>
              </a:rPr>
              <a:t>E002</a:t>
            </a:r>
            <a:r>
              <a:rPr lang="en-US" sz="3500" b="1" i="1" dirty="0">
                <a:effectLst>
                  <a:outerShdw blurRad="38100" dist="38100" dir="2700000" algn="tl">
                    <a:srgbClr val="000000">
                      <a:alpha val="43137"/>
                    </a:srgbClr>
                  </a:outerShdw>
                </a:effectLst>
                <a:latin typeface="Arial" pitchFamily="34" charset="0"/>
                <a:cs typeface="Arial" pitchFamily="34" charset="0"/>
              </a:rPr>
              <a:t>	</a:t>
            </a:r>
            <a:r>
              <a:rPr lang="en-US" sz="3500" i="1" dirty="0">
                <a:effectLst>
                  <a:outerShdw blurRad="38100" dist="38100" dir="2700000" algn="tl">
                    <a:srgbClr val="000000">
                      <a:alpha val="43137"/>
                    </a:srgbClr>
                  </a:outerShdw>
                </a:effectLst>
                <a:latin typeface="Arial" pitchFamily="34" charset="0"/>
                <a:cs typeface="Arial" pitchFamily="34" charset="0"/>
              </a:rPr>
              <a:t>DESCRIBE THE GENERAL LAYOUT AND </a:t>
            </a:r>
            <a:r>
              <a:rPr lang="en-US" sz="3500" i="1" dirty="0" smtClean="0">
                <a:effectLst>
                  <a:outerShdw blurRad="38100" dist="38100" dir="2700000" algn="tl">
                    <a:srgbClr val="000000">
                      <a:alpha val="43137"/>
                    </a:srgbClr>
                  </a:outerShdw>
                </a:effectLst>
                <a:latin typeface="Arial" pitchFamily="34" charset="0"/>
                <a:cs typeface="Arial" pitchFamily="34" charset="0"/>
              </a:rPr>
              <a:t>CODING </a:t>
            </a:r>
            <a:r>
              <a:rPr lang="en-US" sz="3500" i="1" dirty="0">
                <a:effectLst>
                  <a:outerShdw blurRad="38100" dist="38100" dir="2700000" algn="tl">
                    <a:srgbClr val="000000">
                      <a:alpha val="43137"/>
                    </a:srgbClr>
                  </a:outerShdw>
                </a:effectLst>
                <a:latin typeface="Arial" pitchFamily="34" charset="0"/>
                <a:cs typeface="Arial" pitchFamily="34" charset="0"/>
              </a:rPr>
              <a:t>SYSTEM ASSOCIATED WITH </a:t>
            </a:r>
            <a:r>
              <a:rPr lang="en-US" sz="3500" i="1" dirty="0" smtClean="0">
                <a:effectLst>
                  <a:outerShdw blurRad="38100" dist="38100" dir="2700000" algn="tl">
                    <a:srgbClr val="000000">
                      <a:alpha val="43137"/>
                    </a:srgbClr>
                  </a:outerShdw>
                </a:effectLst>
                <a:latin typeface="Arial" pitchFamily="34" charset="0"/>
                <a:cs typeface="Arial" pitchFamily="34" charset="0"/>
              </a:rPr>
              <a:t>THE AUXILIARY </a:t>
            </a:r>
            <a:r>
              <a:rPr lang="en-US" sz="3500" i="1" dirty="0">
                <a:effectLst>
                  <a:outerShdw blurRad="38100" dist="38100" dir="2700000" algn="tl">
                    <a:srgbClr val="000000">
                      <a:alpha val="43137"/>
                    </a:srgbClr>
                  </a:outerShdw>
                </a:effectLst>
                <a:latin typeface="Arial" pitchFamily="34" charset="0"/>
                <a:cs typeface="Arial" pitchFamily="34" charset="0"/>
              </a:rPr>
              <a:t>RELAY CABINETS.</a:t>
            </a:r>
          </a:p>
          <a:p>
            <a:pPr marL="1133856" lvl="2" eaLnBrk="1" fontAlgn="auto" hangingPunct="1">
              <a:spcAft>
                <a:spcPts val="0"/>
              </a:spcAft>
              <a:buFontTx/>
              <a:buNone/>
              <a:defRPr/>
            </a:pPr>
            <a:endParaRPr lang="en-US" dirty="0"/>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Line 11"/>
          <p:cNvSpPr>
            <a:spLocks noChangeShapeType="1"/>
          </p:cNvSpPr>
          <p:nvPr/>
        </p:nvSpPr>
        <p:spPr bwMode="auto">
          <a:xfrm>
            <a:off x="160338" y="1409700"/>
            <a:ext cx="8896350" cy="0"/>
          </a:xfrm>
          <a:prstGeom prst="line">
            <a:avLst/>
          </a:prstGeom>
          <a:noFill/>
          <a:ln w="12700">
            <a:solidFill>
              <a:schemeClr val="accent1"/>
            </a:solidFill>
            <a:round/>
            <a:headEnd type="none" w="sm" len="sm"/>
            <a:tailEnd type="none" w="sm" len="sm"/>
          </a:ln>
        </p:spPr>
        <p:txBody>
          <a:bodyPr wrap="none" anchor="ctr"/>
          <a:lstStyle/>
          <a:p>
            <a:endParaRPr lang="en-US"/>
          </a:p>
        </p:txBody>
      </p:sp>
      <p:sp>
        <p:nvSpPr>
          <p:cNvPr id="8195" name="Rectangle 3"/>
          <p:cNvSpPr>
            <a:spLocks noGrp="1" noChangeArrowheads="1"/>
          </p:cNvSpPr>
          <p:nvPr>
            <p:ph idx="1"/>
          </p:nvPr>
        </p:nvSpPr>
        <p:spPr>
          <a:xfrm>
            <a:off x="0" y="1600200"/>
            <a:ext cx="9144000" cy="4708525"/>
          </a:xfrm>
        </p:spPr>
        <p:txBody>
          <a:bodyPr>
            <a:noAutofit/>
          </a:bodyPr>
          <a:lstStyle/>
          <a:p>
            <a:pPr marL="1195388" indent="-1195388" eaLnBrk="1" fontAlgn="auto" hangingPunct="1">
              <a:spcAft>
                <a:spcPts val="0"/>
              </a:spcAft>
              <a:buClr>
                <a:schemeClr val="tx1">
                  <a:shade val="95000"/>
                </a:schemeClr>
              </a:buClr>
              <a:buFont typeface="Monotype Sorts" pitchFamily="2" charset="2"/>
              <a:buNone/>
              <a:defRPr/>
            </a:pPr>
            <a:r>
              <a:rPr lang="en-US" sz="3200" i="1" dirty="0">
                <a:effectLst>
                  <a:outerShdw blurRad="38100" dist="38100" dir="2700000" algn="tl">
                    <a:srgbClr val="000000">
                      <a:alpha val="43137"/>
                    </a:srgbClr>
                  </a:outerShdw>
                </a:effectLst>
                <a:latin typeface="Arial" pitchFamily="34" charset="0"/>
                <a:cs typeface="Arial" pitchFamily="34" charset="0"/>
              </a:rPr>
              <a:t>E003</a:t>
            </a:r>
            <a:r>
              <a:rPr lang="en-US" sz="3200" b="1" i="1" dirty="0">
                <a:effectLst>
                  <a:outerShdw blurRad="38100" dist="38100" dir="2700000" algn="tl">
                    <a:srgbClr val="000000">
                      <a:alpha val="43137"/>
                    </a:srgbClr>
                  </a:outerShdw>
                </a:effectLst>
                <a:latin typeface="Arial" pitchFamily="34" charset="0"/>
                <a:cs typeface="Arial" pitchFamily="34" charset="0"/>
              </a:rPr>
              <a:t>	</a:t>
            </a:r>
            <a:r>
              <a:rPr lang="en-US" sz="3200" i="1" dirty="0">
                <a:effectLst>
                  <a:outerShdw blurRad="38100" dist="38100" dir="2700000" algn="tl">
                    <a:srgbClr val="000000">
                      <a:alpha val="43137"/>
                    </a:srgbClr>
                  </a:outerShdw>
                </a:effectLst>
                <a:latin typeface="Arial" pitchFamily="34" charset="0"/>
                <a:cs typeface="Arial" pitchFamily="34" charset="0"/>
              </a:rPr>
              <a:t>DESCRIBE THE </a:t>
            </a:r>
            <a:r>
              <a:rPr lang="en-US" sz="3200" i="1" dirty="0" smtClean="0">
                <a:effectLst>
                  <a:outerShdw blurRad="38100" dist="38100" dir="2700000" algn="tl">
                    <a:srgbClr val="000000">
                      <a:alpha val="43137"/>
                    </a:srgbClr>
                  </a:outerShdw>
                </a:effectLst>
                <a:latin typeface="Arial" pitchFamily="34" charset="0"/>
                <a:cs typeface="Arial" pitchFamily="34" charset="0"/>
              </a:rPr>
              <a:t>CONDITIONS NECESSARY TO </a:t>
            </a:r>
            <a:r>
              <a:rPr lang="en-US" sz="3200" i="1" dirty="0">
                <a:effectLst>
                  <a:outerShdw blurRad="38100" dist="38100" dir="2700000" algn="tl">
                    <a:srgbClr val="000000">
                      <a:alpha val="43137"/>
                    </a:srgbClr>
                  </a:outerShdw>
                </a:effectLst>
                <a:latin typeface="Arial" pitchFamily="34" charset="0"/>
                <a:cs typeface="Arial" pitchFamily="34" charset="0"/>
              </a:rPr>
              <a:t>INITIATE THE SAFETY SYSTEM</a:t>
            </a:r>
            <a:r>
              <a:rPr lang="en-US" sz="3200" i="1" dirty="0" smtClean="0">
                <a:effectLst>
                  <a:outerShdw blurRad="38100" dist="38100" dir="2700000" algn="tl">
                    <a:srgbClr val="000000">
                      <a:alpha val="43137"/>
                    </a:srgbClr>
                  </a:outerShdw>
                </a:effectLst>
                <a:latin typeface="Arial" pitchFamily="34" charset="0"/>
                <a:cs typeface="Arial" pitchFamily="34" charset="0"/>
              </a:rPr>
              <a:t>.</a:t>
            </a:r>
            <a:endParaRPr lang="en-US" sz="3200" i="1" dirty="0">
              <a:effectLst>
                <a:outerShdw blurRad="38100" dist="38100" dir="2700000" algn="tl">
                  <a:srgbClr val="000000">
                    <a:alpha val="43137"/>
                  </a:srgbClr>
                </a:outerShdw>
              </a:effectLst>
              <a:latin typeface="Arial" pitchFamily="34" charset="0"/>
              <a:cs typeface="Arial" pitchFamily="34" charset="0"/>
            </a:endParaRPr>
          </a:p>
          <a:p>
            <a:pPr marL="1195388" indent="-1195388" eaLnBrk="1" fontAlgn="auto" hangingPunct="1">
              <a:spcAft>
                <a:spcPts val="0"/>
              </a:spcAft>
              <a:buClr>
                <a:schemeClr val="tx1">
                  <a:shade val="95000"/>
                </a:schemeClr>
              </a:buClr>
              <a:buFont typeface="Monotype Sorts" pitchFamily="2" charset="2"/>
              <a:buNone/>
              <a:defRPr/>
            </a:pPr>
            <a:r>
              <a:rPr lang="en-US" sz="3200" i="1" dirty="0">
                <a:effectLst>
                  <a:outerShdw blurRad="38100" dist="38100" dir="2700000" algn="tl">
                    <a:srgbClr val="000000">
                      <a:alpha val="43137"/>
                    </a:srgbClr>
                  </a:outerShdw>
                </a:effectLst>
                <a:latin typeface="Arial" pitchFamily="34" charset="0"/>
                <a:cs typeface="Arial" pitchFamily="34" charset="0"/>
              </a:rPr>
              <a:t>E004	GIVEN A TYPICAL TRIP CIRCUIT DIAGRAM, </a:t>
            </a:r>
            <a:r>
              <a:rPr lang="en-US" sz="3200" i="1" dirty="0" smtClean="0">
                <a:effectLst>
                  <a:outerShdw blurRad="38100" dist="38100" dir="2700000" algn="tl">
                    <a:srgbClr val="000000">
                      <a:alpha val="43137"/>
                    </a:srgbClr>
                  </a:outerShdw>
                </a:effectLst>
                <a:latin typeface="Arial" pitchFamily="34" charset="0"/>
                <a:cs typeface="Arial" pitchFamily="34" charset="0"/>
              </a:rPr>
              <a:t>EXPLAIN </a:t>
            </a:r>
            <a:r>
              <a:rPr lang="en-US" sz="3200" i="1" dirty="0">
                <a:effectLst>
                  <a:outerShdw blurRad="38100" dist="38100" dir="2700000" algn="tl">
                    <a:srgbClr val="000000">
                      <a:alpha val="43137"/>
                    </a:srgbClr>
                  </a:outerShdw>
                </a:effectLst>
                <a:latin typeface="Arial" pitchFamily="34" charset="0"/>
                <a:cs typeface="Arial" pitchFamily="34" charset="0"/>
              </a:rPr>
              <a:t>THE OPERATION OF THE CIRCUIT 	FOR NORMAL, TRIP, RESET AND TEST </a:t>
            </a:r>
            <a:r>
              <a:rPr lang="en-US" sz="3200" i="1" dirty="0" smtClean="0">
                <a:effectLst>
                  <a:outerShdw blurRad="38100" dist="38100" dir="2700000" algn="tl">
                    <a:srgbClr val="000000">
                      <a:alpha val="43137"/>
                    </a:srgbClr>
                  </a:outerShdw>
                </a:effectLst>
                <a:latin typeface="Arial" pitchFamily="34" charset="0"/>
                <a:cs typeface="Arial" pitchFamily="34" charset="0"/>
              </a:rPr>
              <a:t>CONDITIONS</a:t>
            </a:r>
            <a:r>
              <a:rPr lang="en-US" sz="3200" i="1" dirty="0">
                <a:effectLst>
                  <a:outerShdw blurRad="38100" dist="38100" dir="2700000" algn="tl">
                    <a:srgbClr val="000000">
                      <a:alpha val="43137"/>
                    </a:srgbClr>
                  </a:outerShdw>
                </a:effectLst>
                <a:latin typeface="Arial" pitchFamily="34" charset="0"/>
                <a:cs typeface="Arial" pitchFamily="34" charset="0"/>
              </a:rPr>
              <a:t>.</a:t>
            </a:r>
          </a:p>
          <a:p>
            <a:pPr marL="1195388" indent="-1195388" eaLnBrk="1" fontAlgn="auto" hangingPunct="1">
              <a:spcAft>
                <a:spcPts val="0"/>
              </a:spcAft>
              <a:buClr>
                <a:schemeClr val="tx1">
                  <a:shade val="95000"/>
                </a:schemeClr>
              </a:buClr>
              <a:buFont typeface="Monotype Sorts" pitchFamily="2" charset="2"/>
              <a:buNone/>
              <a:defRPr/>
            </a:pPr>
            <a:r>
              <a:rPr lang="en-US" sz="3200" i="1" dirty="0" smtClean="0">
                <a:effectLst>
                  <a:outerShdw blurRad="38100" dist="38100" dir="2700000" algn="tl">
                    <a:srgbClr val="000000">
                      <a:alpha val="43137"/>
                    </a:srgbClr>
                  </a:outerShdw>
                </a:effectLst>
                <a:latin typeface="Arial" pitchFamily="34" charset="0"/>
                <a:cs typeface="Arial" pitchFamily="34" charset="0"/>
              </a:rPr>
              <a:t>E005</a:t>
            </a:r>
            <a:r>
              <a:rPr lang="en-US" sz="3200" b="1" i="1" dirty="0">
                <a:effectLst>
                  <a:outerShdw blurRad="38100" dist="38100" dir="2700000" algn="tl">
                    <a:srgbClr val="000000">
                      <a:alpha val="43137"/>
                    </a:srgbClr>
                  </a:outerShdw>
                </a:effectLst>
                <a:latin typeface="Arial" pitchFamily="34" charset="0"/>
                <a:cs typeface="Arial" pitchFamily="34" charset="0"/>
              </a:rPr>
              <a:t>	</a:t>
            </a:r>
            <a:r>
              <a:rPr lang="en-US" sz="3200" i="1" dirty="0">
                <a:effectLst>
                  <a:outerShdw blurRad="38100" dist="38100" dir="2700000" algn="tl">
                    <a:srgbClr val="000000">
                      <a:alpha val="43137"/>
                    </a:srgbClr>
                  </a:outerShdw>
                </a:effectLst>
                <a:latin typeface="Arial" pitchFamily="34" charset="0"/>
                <a:cs typeface="Arial" pitchFamily="34" charset="0"/>
              </a:rPr>
              <a:t>EXPLAIN SAFETY SYSTEM </a:t>
            </a:r>
            <a:r>
              <a:rPr lang="en-US" sz="3200" i="1" dirty="0" smtClean="0">
                <a:effectLst>
                  <a:outerShdw blurRad="38100" dist="38100" dir="2700000" algn="tl">
                    <a:srgbClr val="000000">
                      <a:alpha val="43137"/>
                    </a:srgbClr>
                  </a:outerShdw>
                </a:effectLst>
                <a:latin typeface="Arial" pitchFamily="34" charset="0"/>
                <a:cs typeface="Arial" pitchFamily="34" charset="0"/>
              </a:rPr>
              <a:t>TRIP CIRCUITS THAT EMPLOY INTERPOSING </a:t>
            </a:r>
            <a:r>
              <a:rPr lang="en-US" sz="3200" i="1" dirty="0">
                <a:effectLst>
                  <a:outerShdw blurRad="38100" dist="38100" dir="2700000" algn="tl">
                    <a:srgbClr val="000000">
                      <a:alpha val="43137"/>
                    </a:srgbClr>
                  </a:outerShdw>
                </a:effectLst>
                <a:latin typeface="Arial" pitchFamily="34" charset="0"/>
                <a:cs typeface="Arial" pitchFamily="34" charset="0"/>
              </a:rPr>
              <a:t>RELAYS.</a:t>
            </a:r>
          </a:p>
        </p:txBody>
      </p:sp>
      <p:sp>
        <p:nvSpPr>
          <p:cNvPr id="5" name="Rectangle 2"/>
          <p:cNvSpPr txBox="1">
            <a:spLocks noChangeArrowheads="1"/>
          </p:cNvSpPr>
          <p:nvPr/>
        </p:nvSpPr>
        <p:spPr>
          <a:xfrm>
            <a:off x="0" y="152400"/>
            <a:ext cx="9144000" cy="1143000"/>
          </a:xfrm>
          <a:prstGeom prst="rect">
            <a:avLst/>
          </a:prstGeom>
        </p:spPr>
        <p:txBody>
          <a:bodyPr anchor="ctr">
            <a:scene3d>
              <a:camera prst="orthographicFront"/>
              <a:lightRig rig="soft" dir="t">
                <a:rot lat="0" lon="0" rev="16800000"/>
              </a:lightRig>
            </a:scene3d>
            <a:sp3d prstMaterial="softEdge">
              <a:bevelT w="38100" h="38100"/>
            </a:sp3d>
          </a:bodyPr>
          <a:lstStyle/>
          <a:p>
            <a:pPr eaLnBrk="1" fontAlgn="auto" hangingPunct="1">
              <a:spcAft>
                <a:spcPts val="0"/>
              </a:spcAft>
              <a:defRPr/>
            </a:pPr>
            <a:r>
              <a:rPr lang="en-US" sz="4000" dirty="0" smtClean="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14300" dist="101600" dir="2700000" algn="tl" rotWithShape="0">
                    <a:srgbClr val="000000">
                      <a:alpha val="40000"/>
                    </a:srgbClr>
                  </a:outerShdw>
                </a:effectLst>
                <a:ea typeface="+mj-ea"/>
                <a:cs typeface="+mj-cs"/>
              </a:rPr>
              <a:t>ENGINEERED </a:t>
            </a:r>
            <a:r>
              <a:rPr lang="en-US" sz="4000" dirty="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14300" dist="101600" dir="2700000" algn="tl" rotWithShape="0">
                    <a:srgbClr val="000000">
                      <a:alpha val="40000"/>
                    </a:srgbClr>
                  </a:outerShdw>
                </a:effectLst>
                <a:ea typeface="+mj-ea"/>
                <a:cs typeface="+mj-cs"/>
              </a:rPr>
              <a:t>SAFETY FEATURES ACTUATION SYSTEM (ESFAS)</a:t>
            </a: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Line 11"/>
          <p:cNvSpPr>
            <a:spLocks noChangeShapeType="1"/>
          </p:cNvSpPr>
          <p:nvPr/>
        </p:nvSpPr>
        <p:spPr bwMode="auto">
          <a:xfrm>
            <a:off x="160338" y="1409700"/>
            <a:ext cx="8896350" cy="0"/>
          </a:xfrm>
          <a:prstGeom prst="line">
            <a:avLst/>
          </a:prstGeom>
          <a:noFill/>
          <a:ln w="12700">
            <a:solidFill>
              <a:schemeClr val="accent1"/>
            </a:solidFill>
            <a:round/>
            <a:headEnd type="none" w="sm" len="sm"/>
            <a:tailEnd type="none" w="sm" len="sm"/>
          </a:ln>
        </p:spPr>
        <p:txBody>
          <a:bodyPr wrap="none" anchor="ctr"/>
          <a:lstStyle/>
          <a:p>
            <a:endParaRPr lang="en-US"/>
          </a:p>
        </p:txBody>
      </p:sp>
      <p:sp>
        <p:nvSpPr>
          <p:cNvPr id="9219" name="Rectangle 3"/>
          <p:cNvSpPr>
            <a:spLocks noGrp="1" noChangeArrowheads="1"/>
          </p:cNvSpPr>
          <p:nvPr>
            <p:ph idx="1"/>
          </p:nvPr>
        </p:nvSpPr>
        <p:spPr>
          <a:xfrm>
            <a:off x="0" y="1600200"/>
            <a:ext cx="9144000" cy="4495800"/>
          </a:xfrm>
        </p:spPr>
        <p:txBody>
          <a:bodyPr>
            <a:noAutofit/>
          </a:bodyPr>
          <a:lstStyle/>
          <a:p>
            <a:pPr marL="1195388" indent="-1058863" eaLnBrk="1" fontAlgn="auto" hangingPunct="1">
              <a:spcAft>
                <a:spcPts val="0"/>
              </a:spcAft>
              <a:buClr>
                <a:schemeClr val="tx1">
                  <a:shade val="95000"/>
                </a:schemeClr>
              </a:buClr>
              <a:buFont typeface="Monotype Sorts" pitchFamily="2" charset="2"/>
              <a:buNone/>
              <a:defRPr/>
            </a:pPr>
            <a:r>
              <a:rPr lang="en-US" sz="3200" i="1" dirty="0">
                <a:effectLst>
                  <a:outerShdw blurRad="38100" dist="38100" dir="2700000" algn="tl">
                    <a:srgbClr val="000000">
                      <a:alpha val="43137"/>
                    </a:srgbClr>
                  </a:outerShdw>
                </a:effectLst>
                <a:latin typeface="Arial" pitchFamily="34" charset="0"/>
                <a:cs typeface="Arial" pitchFamily="34" charset="0"/>
              </a:rPr>
              <a:t>E006</a:t>
            </a:r>
            <a:r>
              <a:rPr lang="en-US" sz="3200" b="1" i="1" dirty="0">
                <a:effectLst>
                  <a:outerShdw blurRad="38100" dist="38100" dir="2700000" algn="tl">
                    <a:srgbClr val="000000">
                      <a:alpha val="43137"/>
                    </a:srgbClr>
                  </a:outerShdw>
                </a:effectLst>
                <a:latin typeface="Arial" pitchFamily="34" charset="0"/>
                <a:cs typeface="Arial" pitchFamily="34" charset="0"/>
              </a:rPr>
              <a:t>	</a:t>
            </a:r>
            <a:r>
              <a:rPr lang="en-US" sz="3200" i="1" dirty="0">
                <a:effectLst>
                  <a:outerShdw blurRad="38100" dist="38100" dir="2700000" algn="tl">
                    <a:srgbClr val="000000">
                      <a:alpha val="43137"/>
                    </a:srgbClr>
                  </a:outerShdw>
                </a:effectLst>
                <a:latin typeface="Arial" pitchFamily="34" charset="0"/>
                <a:cs typeface="Arial" pitchFamily="34" charset="0"/>
              </a:rPr>
              <a:t>DESCRIBE THE OPERATION OF THE EFAS </a:t>
            </a:r>
            <a:r>
              <a:rPr lang="en-US" sz="3200" i="1" dirty="0" smtClean="0">
                <a:effectLst>
                  <a:outerShdw blurRad="38100" dist="38100" dir="2700000" algn="tl">
                    <a:srgbClr val="000000">
                      <a:alpha val="43137"/>
                    </a:srgbClr>
                  </a:outerShdw>
                </a:effectLst>
                <a:latin typeface="Arial" pitchFamily="34" charset="0"/>
                <a:cs typeface="Arial" pitchFamily="34" charset="0"/>
              </a:rPr>
              <a:t>ACTUATION </a:t>
            </a:r>
            <a:r>
              <a:rPr lang="en-US" sz="3200" i="1" dirty="0">
                <a:effectLst>
                  <a:outerShdw blurRad="38100" dist="38100" dir="2700000" algn="tl">
                    <a:srgbClr val="000000">
                      <a:alpha val="43137"/>
                    </a:srgbClr>
                  </a:outerShdw>
                </a:effectLst>
                <a:latin typeface="Arial" pitchFamily="34" charset="0"/>
                <a:cs typeface="Arial" pitchFamily="34" charset="0"/>
              </a:rPr>
              <a:t>FROM THE CIRCUIT LOGIC TO </a:t>
            </a:r>
            <a:r>
              <a:rPr lang="en-US" sz="3200" i="1" dirty="0" smtClean="0">
                <a:effectLst>
                  <a:outerShdw blurRad="38100" dist="38100" dir="2700000" algn="tl">
                    <a:srgbClr val="000000">
                      <a:alpha val="43137"/>
                    </a:srgbClr>
                  </a:outerShdw>
                </a:effectLst>
                <a:latin typeface="Arial" pitchFamily="34" charset="0"/>
                <a:cs typeface="Arial" pitchFamily="34" charset="0"/>
              </a:rPr>
              <a:t>THE </a:t>
            </a:r>
            <a:r>
              <a:rPr lang="en-US" sz="3200" i="1" dirty="0">
                <a:effectLst>
                  <a:outerShdw blurRad="38100" dist="38100" dir="2700000" algn="tl">
                    <a:srgbClr val="000000">
                      <a:alpha val="43137"/>
                    </a:srgbClr>
                  </a:outerShdw>
                </a:effectLst>
                <a:latin typeface="Arial" pitchFamily="34" charset="0"/>
                <a:cs typeface="Arial" pitchFamily="34" charset="0"/>
              </a:rPr>
              <a:t>ACTUATED DEVICES</a:t>
            </a:r>
            <a:r>
              <a:rPr lang="en-US" sz="3200" i="1" dirty="0" smtClean="0">
                <a:effectLst>
                  <a:outerShdw blurRad="38100" dist="38100" dir="2700000" algn="tl">
                    <a:srgbClr val="000000">
                      <a:alpha val="43137"/>
                    </a:srgbClr>
                  </a:outerShdw>
                </a:effectLst>
                <a:latin typeface="Arial" pitchFamily="34" charset="0"/>
                <a:cs typeface="Arial" pitchFamily="34" charset="0"/>
              </a:rPr>
              <a:t>.</a:t>
            </a:r>
            <a:endParaRPr lang="en-US" sz="3200" i="1" dirty="0">
              <a:effectLst>
                <a:outerShdw blurRad="38100" dist="38100" dir="2700000" algn="tl">
                  <a:srgbClr val="000000">
                    <a:alpha val="43137"/>
                  </a:srgbClr>
                </a:outerShdw>
              </a:effectLst>
              <a:latin typeface="Arial" pitchFamily="34" charset="0"/>
              <a:cs typeface="Arial" pitchFamily="34" charset="0"/>
            </a:endParaRPr>
          </a:p>
          <a:p>
            <a:pPr marL="1195388" indent="-1058863" eaLnBrk="1" fontAlgn="auto" hangingPunct="1">
              <a:spcAft>
                <a:spcPts val="0"/>
              </a:spcAft>
              <a:buClr>
                <a:schemeClr val="tx1">
                  <a:shade val="95000"/>
                </a:schemeClr>
              </a:buClr>
              <a:buFont typeface="Monotype Sorts" pitchFamily="2" charset="2"/>
              <a:buNone/>
              <a:defRPr/>
            </a:pPr>
            <a:r>
              <a:rPr lang="en-US" sz="3200" i="1" dirty="0">
                <a:effectLst>
                  <a:outerShdw blurRad="38100" dist="38100" dir="2700000" algn="tl">
                    <a:srgbClr val="000000">
                      <a:alpha val="43137"/>
                    </a:srgbClr>
                  </a:outerShdw>
                </a:effectLst>
                <a:latin typeface="Arial" pitchFamily="34" charset="0"/>
                <a:cs typeface="Arial" pitchFamily="34" charset="0"/>
              </a:rPr>
              <a:t>E007	GIVEN AN ESFAS TEST CIRCUIT DIAGRAM </a:t>
            </a:r>
            <a:r>
              <a:rPr lang="en-US" sz="3200" i="1" dirty="0" smtClean="0">
                <a:effectLst>
                  <a:outerShdw blurRad="38100" dist="38100" dir="2700000" algn="tl">
                    <a:srgbClr val="000000">
                      <a:alpha val="43137"/>
                    </a:srgbClr>
                  </a:outerShdw>
                </a:effectLst>
                <a:latin typeface="Arial" pitchFamily="34" charset="0"/>
                <a:cs typeface="Arial" pitchFamily="34" charset="0"/>
              </a:rPr>
              <a:t>AND </a:t>
            </a:r>
            <a:r>
              <a:rPr lang="en-US" sz="3200" i="1" dirty="0">
                <a:effectLst>
                  <a:outerShdw blurRad="38100" dist="38100" dir="2700000" algn="tl">
                    <a:srgbClr val="000000">
                      <a:alpha val="43137"/>
                    </a:srgbClr>
                  </a:outerShdw>
                </a:effectLst>
                <a:latin typeface="Arial" pitchFamily="34" charset="0"/>
                <a:cs typeface="Arial" pitchFamily="34" charset="0"/>
              </a:rPr>
              <a:t>A FRONT PANEL DRAWING OF THE </a:t>
            </a:r>
            <a:r>
              <a:rPr lang="en-US" sz="3200" i="1" dirty="0" smtClean="0">
                <a:effectLst>
                  <a:outerShdw blurRad="38100" dist="38100" dir="2700000" algn="tl">
                    <a:srgbClr val="000000">
                      <a:alpha val="43137"/>
                    </a:srgbClr>
                  </a:outerShdw>
                </a:effectLst>
                <a:latin typeface="Arial" pitchFamily="34" charset="0"/>
                <a:cs typeface="Arial" pitchFamily="34" charset="0"/>
              </a:rPr>
              <a:t>ESFAS </a:t>
            </a:r>
            <a:r>
              <a:rPr lang="en-US" sz="3200" i="1" dirty="0">
                <a:effectLst>
                  <a:outerShdw blurRad="38100" dist="38100" dir="2700000" algn="tl">
                    <a:srgbClr val="000000">
                      <a:alpha val="43137"/>
                    </a:srgbClr>
                  </a:outerShdw>
                </a:effectLst>
                <a:latin typeface="Arial" pitchFamily="34" charset="0"/>
                <a:cs typeface="Arial" pitchFamily="34" charset="0"/>
              </a:rPr>
              <a:t>TEST MODULE, DESCRIBE THE 	</a:t>
            </a:r>
            <a:r>
              <a:rPr lang="en-US" sz="3200" i="1" dirty="0" smtClean="0">
                <a:effectLst>
                  <a:outerShdw blurRad="38100" dist="38100" dir="2700000" algn="tl">
                    <a:srgbClr val="000000">
                      <a:alpha val="43137"/>
                    </a:srgbClr>
                  </a:outerShdw>
                </a:effectLst>
                <a:latin typeface="Arial" pitchFamily="34" charset="0"/>
                <a:cs typeface="Arial" pitchFamily="34" charset="0"/>
              </a:rPr>
              <a:t>OPERATION </a:t>
            </a:r>
            <a:r>
              <a:rPr lang="en-US" sz="3200" i="1" dirty="0">
                <a:effectLst>
                  <a:outerShdw blurRad="38100" dist="38100" dir="2700000" algn="tl">
                    <a:srgbClr val="000000">
                      <a:alpha val="43137"/>
                    </a:srgbClr>
                  </a:outerShdw>
                </a:effectLst>
                <a:latin typeface="Arial" pitchFamily="34" charset="0"/>
                <a:cs typeface="Arial" pitchFamily="34" charset="0"/>
              </a:rPr>
              <a:t>OF THE TEST CIRCUITS</a:t>
            </a:r>
            <a:r>
              <a:rPr lang="en-US" sz="3200" i="1" dirty="0" smtClean="0">
                <a:effectLst>
                  <a:outerShdw blurRad="38100" dist="38100" dir="2700000" algn="tl">
                    <a:srgbClr val="000000">
                      <a:alpha val="43137"/>
                    </a:srgbClr>
                  </a:outerShdw>
                </a:effectLst>
                <a:latin typeface="Arial" pitchFamily="34" charset="0"/>
                <a:cs typeface="Arial" pitchFamily="34" charset="0"/>
              </a:rPr>
              <a:t>.</a:t>
            </a:r>
            <a:endParaRPr lang="en-US" sz="3200" b="1" i="1" dirty="0">
              <a:effectLst>
                <a:outerShdw blurRad="38100" dist="38100" dir="2700000" algn="tl">
                  <a:srgbClr val="000000">
                    <a:alpha val="43137"/>
                  </a:srgbClr>
                </a:outerShdw>
              </a:effectLst>
              <a:latin typeface="Arial" pitchFamily="34" charset="0"/>
              <a:cs typeface="Arial" pitchFamily="34" charset="0"/>
            </a:endParaRPr>
          </a:p>
          <a:p>
            <a:pPr marL="1195388" indent="-1058863" eaLnBrk="1" fontAlgn="auto" hangingPunct="1">
              <a:spcAft>
                <a:spcPts val="0"/>
              </a:spcAft>
              <a:buClr>
                <a:schemeClr val="tx1">
                  <a:shade val="95000"/>
                </a:schemeClr>
              </a:buClr>
              <a:buFont typeface="Monotype Sorts" pitchFamily="2" charset="2"/>
              <a:buNone/>
              <a:defRPr/>
            </a:pPr>
            <a:r>
              <a:rPr lang="en-US" sz="3200" i="1" dirty="0">
                <a:effectLst>
                  <a:outerShdw blurRad="38100" dist="38100" dir="2700000" algn="tl">
                    <a:srgbClr val="000000">
                      <a:alpha val="43137"/>
                    </a:srgbClr>
                  </a:outerShdw>
                </a:effectLst>
                <a:latin typeface="Arial" pitchFamily="34" charset="0"/>
                <a:cs typeface="Arial" pitchFamily="34" charset="0"/>
              </a:rPr>
              <a:t>E008</a:t>
            </a:r>
            <a:r>
              <a:rPr lang="en-US" sz="3200" b="1" i="1" dirty="0">
                <a:effectLst>
                  <a:outerShdw blurRad="38100" dist="38100" dir="2700000" algn="tl">
                    <a:srgbClr val="000000">
                      <a:alpha val="43137"/>
                    </a:srgbClr>
                  </a:outerShdw>
                </a:effectLst>
                <a:latin typeface="Arial" pitchFamily="34" charset="0"/>
                <a:cs typeface="Arial" pitchFamily="34" charset="0"/>
              </a:rPr>
              <a:t>	</a:t>
            </a:r>
            <a:r>
              <a:rPr lang="en-US" sz="3200" i="1" dirty="0">
                <a:effectLst>
                  <a:outerShdw blurRad="38100" dist="38100" dir="2700000" algn="tl">
                    <a:srgbClr val="000000">
                      <a:alpha val="43137"/>
                    </a:srgbClr>
                  </a:outerShdw>
                </a:effectLst>
                <a:latin typeface="Arial" pitchFamily="34" charset="0"/>
                <a:cs typeface="Arial" pitchFamily="34" charset="0"/>
              </a:rPr>
              <a:t>DESCRIBE THE SURVEILLANCE TESTS </a:t>
            </a:r>
            <a:r>
              <a:rPr lang="en-US" sz="3200" i="1" dirty="0" smtClean="0">
                <a:effectLst>
                  <a:outerShdw blurRad="38100" dist="38100" dir="2700000" algn="tl">
                    <a:srgbClr val="000000">
                      <a:alpha val="43137"/>
                    </a:srgbClr>
                  </a:outerShdw>
                </a:effectLst>
                <a:latin typeface="Arial" pitchFamily="34" charset="0"/>
                <a:cs typeface="Arial" pitchFamily="34" charset="0"/>
              </a:rPr>
              <a:t>ASSOCIATED </a:t>
            </a:r>
            <a:r>
              <a:rPr lang="en-US" sz="3200" i="1" dirty="0">
                <a:effectLst>
                  <a:outerShdw blurRad="38100" dist="38100" dir="2700000" algn="tl">
                    <a:srgbClr val="000000">
                      <a:alpha val="43137"/>
                    </a:srgbClr>
                  </a:outerShdw>
                </a:effectLst>
                <a:latin typeface="Arial" pitchFamily="34" charset="0"/>
                <a:cs typeface="Arial" pitchFamily="34" charset="0"/>
              </a:rPr>
              <a:t>WITH ESFAS.</a:t>
            </a:r>
          </a:p>
        </p:txBody>
      </p:sp>
      <p:sp>
        <p:nvSpPr>
          <p:cNvPr id="5" name="Rectangle 2"/>
          <p:cNvSpPr txBox="1">
            <a:spLocks noChangeArrowheads="1"/>
          </p:cNvSpPr>
          <p:nvPr/>
        </p:nvSpPr>
        <p:spPr>
          <a:xfrm>
            <a:off x="0" y="152400"/>
            <a:ext cx="9144000" cy="1143000"/>
          </a:xfrm>
          <a:prstGeom prst="rect">
            <a:avLst/>
          </a:prstGeom>
        </p:spPr>
        <p:txBody>
          <a:bodyPr anchor="ctr">
            <a:scene3d>
              <a:camera prst="orthographicFront"/>
              <a:lightRig rig="soft" dir="t">
                <a:rot lat="0" lon="0" rev="16800000"/>
              </a:lightRig>
            </a:scene3d>
            <a:sp3d prstMaterial="softEdge">
              <a:bevelT w="38100" h="38100"/>
            </a:sp3d>
          </a:bodyPr>
          <a:lstStyle/>
          <a:p>
            <a:pPr eaLnBrk="1" fontAlgn="auto" hangingPunct="1">
              <a:spcAft>
                <a:spcPts val="0"/>
              </a:spcAft>
              <a:defRPr/>
            </a:pPr>
            <a:r>
              <a:rPr lang="en-US" sz="4000" dirty="0" smtClean="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14300" dist="101600" dir="2700000" algn="tl" rotWithShape="0">
                    <a:srgbClr val="000000">
                      <a:alpha val="40000"/>
                    </a:srgbClr>
                  </a:outerShdw>
                </a:effectLst>
                <a:ea typeface="+mj-ea"/>
                <a:cs typeface="+mj-cs"/>
              </a:rPr>
              <a:t>ENGINEERED </a:t>
            </a:r>
            <a:r>
              <a:rPr lang="en-US" sz="4000" dirty="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14300" dist="101600" dir="2700000" algn="tl" rotWithShape="0">
                    <a:srgbClr val="000000">
                      <a:alpha val="40000"/>
                    </a:srgbClr>
                  </a:outerShdw>
                </a:effectLst>
                <a:ea typeface="+mj-ea"/>
                <a:cs typeface="+mj-cs"/>
              </a:rPr>
              <a:t>SAFETY FEATURES ACTUATION SYSTEM (ESFAS)</a:t>
            </a: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Line 9"/>
          <p:cNvSpPr>
            <a:spLocks noChangeShapeType="1"/>
          </p:cNvSpPr>
          <p:nvPr/>
        </p:nvSpPr>
        <p:spPr bwMode="auto">
          <a:xfrm>
            <a:off x="160338" y="1409700"/>
            <a:ext cx="8896350" cy="0"/>
          </a:xfrm>
          <a:prstGeom prst="line">
            <a:avLst/>
          </a:prstGeom>
          <a:noFill/>
          <a:ln w="12700">
            <a:solidFill>
              <a:schemeClr val="accent1"/>
            </a:solidFill>
            <a:round/>
            <a:headEnd type="none" w="sm" len="sm"/>
            <a:tailEnd type="none" w="sm" len="sm"/>
          </a:ln>
        </p:spPr>
        <p:txBody>
          <a:bodyPr wrap="none" anchor="ctr"/>
          <a:lstStyle/>
          <a:p>
            <a:endParaRPr lang="en-US"/>
          </a:p>
        </p:txBody>
      </p:sp>
      <p:sp>
        <p:nvSpPr>
          <p:cNvPr id="147466" name="Rectangle 10"/>
          <p:cNvSpPr>
            <a:spLocks noGrp="1" noChangeArrowheads="1"/>
          </p:cNvSpPr>
          <p:nvPr>
            <p:ph type="title"/>
          </p:nvPr>
        </p:nvSpPr>
        <p:spPr>
          <a:xfrm>
            <a:off x="0" y="274638"/>
            <a:ext cx="9144000" cy="1143000"/>
          </a:xfrm>
        </p:spPr>
        <p:txBody>
          <a:bodyPr>
            <a:noAutofit/>
          </a:bodyPr>
          <a:lstStyle/>
          <a:p>
            <a:pPr eaLnBrk="1" fontAlgn="auto" hangingPunct="1">
              <a:spcAft>
                <a:spcPts val="0"/>
              </a:spcAft>
              <a:defRPr/>
            </a:pPr>
            <a:r>
              <a:rPr lang="en-US" sz="4000" dirty="0" smtClean="0">
                <a:latin typeface="Arial" charset="0"/>
              </a:rPr>
              <a:t>ENGINEERED SAFETY FEATURES ACTUATION SYSTEM (ESFAS)</a:t>
            </a:r>
            <a:endParaRPr lang="en-US" sz="4000" dirty="0">
              <a:latin typeface="Arial" charset="0"/>
            </a:endParaRPr>
          </a:p>
        </p:txBody>
      </p:sp>
      <p:sp>
        <p:nvSpPr>
          <p:cNvPr id="147467" name="Rectangle 11"/>
          <p:cNvSpPr>
            <a:spLocks noGrp="1" noChangeArrowheads="1"/>
          </p:cNvSpPr>
          <p:nvPr>
            <p:ph idx="1"/>
          </p:nvPr>
        </p:nvSpPr>
        <p:spPr>
          <a:xfrm>
            <a:off x="0" y="1828800"/>
            <a:ext cx="9144000" cy="4800600"/>
          </a:xfrm>
        </p:spPr>
        <p:txBody>
          <a:bodyPr>
            <a:normAutofit fontScale="92500" lnSpcReduction="10000"/>
          </a:bodyPr>
          <a:lstStyle/>
          <a:p>
            <a:pPr marL="1316038" indent="-1179513" eaLnBrk="1" fontAlgn="auto" hangingPunct="1">
              <a:spcAft>
                <a:spcPts val="0"/>
              </a:spcAft>
              <a:buClr>
                <a:schemeClr val="tx1">
                  <a:shade val="95000"/>
                </a:schemeClr>
              </a:buClr>
              <a:buFont typeface="Monotype Sorts" pitchFamily="2" charset="2"/>
              <a:buNone/>
              <a:defRPr/>
            </a:pPr>
            <a:r>
              <a:rPr lang="en-US" sz="3500" i="1" dirty="0">
                <a:effectLst>
                  <a:outerShdw blurRad="38100" dist="38100" dir="2700000" algn="tl">
                    <a:srgbClr val="000000">
                      <a:alpha val="43137"/>
                    </a:srgbClr>
                  </a:outerShdw>
                </a:effectLst>
                <a:latin typeface="Arial" pitchFamily="34" charset="0"/>
                <a:cs typeface="Arial" pitchFamily="34" charset="0"/>
              </a:rPr>
              <a:t>EO09 </a:t>
            </a:r>
            <a:r>
              <a:rPr lang="en-US" sz="3500" i="1" dirty="0" smtClean="0">
                <a:effectLst>
                  <a:outerShdw blurRad="38100" dist="38100" dir="2700000" algn="tl">
                    <a:srgbClr val="000000">
                      <a:alpha val="43137"/>
                    </a:srgbClr>
                  </a:outerShdw>
                </a:effectLst>
                <a:latin typeface="Arial" pitchFamily="34" charset="0"/>
                <a:cs typeface="Arial" pitchFamily="34" charset="0"/>
              </a:rPr>
              <a:t> Describe </a:t>
            </a:r>
            <a:r>
              <a:rPr lang="en-US" sz="3500" i="1" dirty="0">
                <a:effectLst>
                  <a:outerShdw blurRad="38100" dist="38100" dir="2700000" algn="tl">
                    <a:srgbClr val="000000">
                      <a:alpha val="43137"/>
                    </a:srgbClr>
                  </a:outerShdw>
                </a:effectLst>
                <a:latin typeface="Arial" pitchFamily="34" charset="0"/>
                <a:cs typeface="Arial" pitchFamily="34" charset="0"/>
              </a:rPr>
              <a:t>the use of Prevent Event Tools and Electrical Safe Work Practices to minimize human performance errors during testing or maintenance of the NSSS ESFAS</a:t>
            </a:r>
            <a:r>
              <a:rPr lang="en-US" sz="3500" i="1" dirty="0" smtClean="0">
                <a:effectLst>
                  <a:outerShdw blurRad="38100" dist="38100" dir="2700000" algn="tl">
                    <a:srgbClr val="000000">
                      <a:alpha val="43137"/>
                    </a:srgbClr>
                  </a:outerShdw>
                </a:effectLst>
                <a:latin typeface="Arial" pitchFamily="34" charset="0"/>
                <a:cs typeface="Arial" pitchFamily="34" charset="0"/>
              </a:rPr>
              <a:t>.</a:t>
            </a:r>
            <a:endParaRPr lang="en-US" sz="3500" i="1" dirty="0">
              <a:effectLst>
                <a:outerShdw blurRad="38100" dist="38100" dir="2700000" algn="tl">
                  <a:srgbClr val="000000">
                    <a:alpha val="43137"/>
                  </a:srgbClr>
                </a:outerShdw>
              </a:effectLst>
              <a:latin typeface="Arial" pitchFamily="34" charset="0"/>
              <a:cs typeface="Arial" pitchFamily="34" charset="0"/>
            </a:endParaRPr>
          </a:p>
          <a:p>
            <a:pPr marL="1427163" indent="-1290638" eaLnBrk="1" fontAlgn="auto" hangingPunct="1">
              <a:spcAft>
                <a:spcPts val="0"/>
              </a:spcAft>
              <a:buClr>
                <a:schemeClr val="tx1">
                  <a:shade val="95000"/>
                </a:schemeClr>
              </a:buClr>
              <a:buFont typeface="Monotype Sorts" pitchFamily="2" charset="2"/>
              <a:buNone/>
              <a:defRPr/>
            </a:pPr>
            <a:r>
              <a:rPr lang="en-US" sz="3500" i="1" dirty="0">
                <a:effectLst>
                  <a:outerShdw blurRad="38100" dist="38100" dir="2700000" algn="tl">
                    <a:srgbClr val="000000">
                      <a:alpha val="43137"/>
                    </a:srgbClr>
                  </a:outerShdw>
                </a:effectLst>
                <a:latin typeface="Arial" pitchFamily="34" charset="0"/>
                <a:cs typeface="Arial" pitchFamily="34" charset="0"/>
              </a:rPr>
              <a:t>EO10 </a:t>
            </a:r>
            <a:r>
              <a:rPr lang="en-US" sz="3500" i="1" dirty="0" smtClean="0">
                <a:effectLst>
                  <a:outerShdw blurRad="38100" dist="38100" dir="2700000" algn="tl">
                    <a:srgbClr val="000000">
                      <a:alpha val="43137"/>
                    </a:srgbClr>
                  </a:outerShdw>
                </a:effectLst>
                <a:latin typeface="Arial" pitchFamily="34" charset="0"/>
                <a:cs typeface="Arial" pitchFamily="34" charset="0"/>
              </a:rPr>
              <a:t> Given </a:t>
            </a:r>
            <a:r>
              <a:rPr lang="en-US" sz="3500" i="1" dirty="0">
                <a:effectLst>
                  <a:outerShdw blurRad="38100" dist="38100" dir="2700000" algn="tl">
                    <a:srgbClr val="000000">
                      <a:alpha val="43137"/>
                    </a:srgbClr>
                  </a:outerShdw>
                </a:effectLst>
                <a:latin typeface="Arial" pitchFamily="34" charset="0"/>
                <a:cs typeface="Arial" pitchFamily="34" charset="0"/>
              </a:rPr>
              <a:t>examples of NSSS ESFAS maintenance problems, determine the fault using procedures, NSSS ESFAS prints, Tech Manuals, and applicable documents .</a:t>
            </a:r>
          </a:p>
          <a:p>
            <a:pPr marL="1133856" lvl="2" eaLnBrk="1" fontAlgn="auto" hangingPunct="1">
              <a:spcAft>
                <a:spcPts val="0"/>
              </a:spcAft>
              <a:buFontTx/>
              <a:buNone/>
              <a:defRPr/>
            </a:pPr>
            <a:endParaRPr lang="en-US" sz="2800" b="1" dirty="0"/>
          </a:p>
          <a:p>
            <a:pPr marL="548640" indent="-411480" eaLnBrk="1" fontAlgn="auto" hangingPunct="1">
              <a:spcAft>
                <a:spcPts val="0"/>
              </a:spcAft>
              <a:buClr>
                <a:schemeClr val="tx1">
                  <a:shade val="95000"/>
                </a:schemeClr>
              </a:buClr>
              <a:buFont typeface="Monotype Sorts" pitchFamily="2" charset="2"/>
              <a:buNone/>
              <a:defRPr/>
            </a:pPr>
            <a:endParaRPr lang="en-US" dirty="0"/>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466" name="Rectangle 10"/>
          <p:cNvSpPr>
            <a:spLocks noGrp="1" noChangeArrowheads="1"/>
          </p:cNvSpPr>
          <p:nvPr>
            <p:ph type="title"/>
          </p:nvPr>
        </p:nvSpPr>
        <p:spPr>
          <a:xfrm>
            <a:off x="762000" y="228600"/>
            <a:ext cx="7772400" cy="533400"/>
          </a:xfrm>
        </p:spPr>
        <p:txBody>
          <a:bodyPr>
            <a:noAutofit/>
          </a:bodyPr>
          <a:lstStyle/>
          <a:p>
            <a:pPr eaLnBrk="1" fontAlgn="auto" hangingPunct="1">
              <a:spcAft>
                <a:spcPts val="0"/>
              </a:spcAft>
              <a:defRPr/>
            </a:pPr>
            <a:r>
              <a:rPr lang="en-US" sz="4400" dirty="0" smtClean="0">
                <a:latin typeface="Arial" charset="0"/>
              </a:rPr>
              <a:t>O.E.</a:t>
            </a:r>
            <a:endParaRPr lang="en-US" sz="4400" dirty="0">
              <a:latin typeface="Arial" charset="0"/>
            </a:endParaRPr>
          </a:p>
        </p:txBody>
      </p:sp>
      <p:sp>
        <p:nvSpPr>
          <p:cNvPr id="147467" name="Rectangle 11"/>
          <p:cNvSpPr>
            <a:spLocks noGrp="1" noChangeArrowheads="1"/>
          </p:cNvSpPr>
          <p:nvPr>
            <p:ph idx="1"/>
          </p:nvPr>
        </p:nvSpPr>
        <p:spPr>
          <a:xfrm>
            <a:off x="0" y="1066800"/>
            <a:ext cx="9144000" cy="5257800"/>
          </a:xfrm>
        </p:spPr>
        <p:txBody>
          <a:bodyPr>
            <a:noAutofit/>
          </a:bodyPr>
          <a:lstStyle/>
          <a:p>
            <a:pPr marL="341313" indent="-341313" eaLnBrk="1" fontAlgn="auto" hangingPunct="1">
              <a:spcAft>
                <a:spcPts val="0"/>
              </a:spcAft>
              <a:buClr>
                <a:schemeClr val="tx1">
                  <a:shade val="95000"/>
                </a:schemeClr>
              </a:buClr>
              <a:buFont typeface="Wingdings 2"/>
              <a:buNone/>
              <a:defRPr/>
            </a:pPr>
            <a:r>
              <a:rPr lang="en-US" sz="2400" i="1" dirty="0" smtClean="0">
                <a:effectLst>
                  <a:outerShdw blurRad="38100" dist="38100" dir="2700000" algn="tl">
                    <a:srgbClr val="000000">
                      <a:alpha val="43137"/>
                    </a:srgbClr>
                  </a:outerShdw>
                </a:effectLst>
                <a:latin typeface="Arial" pitchFamily="34" charset="0"/>
                <a:cs typeface="Arial" pitchFamily="34" charset="0"/>
              </a:rPr>
              <a:t>OE:  Human Error Results in Technical Specification Violation Due to Two RPS Channels Out-of-Service During Surveillance Testing at Calvert Cliffs.</a:t>
            </a:r>
          </a:p>
          <a:p>
            <a:pPr marL="341313" indent="-341313" eaLnBrk="1" fontAlgn="auto" hangingPunct="1">
              <a:spcAft>
                <a:spcPts val="0"/>
              </a:spcAft>
              <a:buClr>
                <a:schemeClr val="tx1">
                  <a:shade val="95000"/>
                </a:schemeClr>
              </a:buClr>
              <a:buFont typeface="Wingdings" pitchFamily="2" charset="2"/>
              <a:buChar char="Ø"/>
              <a:defRPr/>
            </a:pPr>
            <a:r>
              <a:rPr lang="en-US" sz="2200" i="1" dirty="0" smtClean="0">
                <a:effectLst>
                  <a:outerShdw blurRad="38100" dist="38100" dir="2700000" algn="tl">
                    <a:srgbClr val="000000">
                      <a:alpha val="43137"/>
                    </a:srgbClr>
                  </a:outerShdw>
                </a:effectLst>
                <a:latin typeface="Arial" pitchFamily="34" charset="0"/>
                <a:cs typeface="Arial" pitchFamily="34" charset="0"/>
              </a:rPr>
              <a:t>Contrary to procedure, test equipment was installed out of sequence resulting in a containment pressure high signal on one channel, then slide links were opened in the wrong cabinet taking another channel out of service. Control room operators reacted promptly to the indications this caused in the control room and properly deduced that operations were being performed on the wrong train. The technicians were promptly notified resulting in both channels being simultaneously out of service for approximately 15 seconds. This event is noteworthy for the human performance errors that adversely affected the reactor protection system.</a:t>
            </a:r>
          </a:p>
          <a:p>
            <a:pPr marL="341313" indent="-341313" eaLnBrk="1" fontAlgn="auto" hangingPunct="1">
              <a:spcAft>
                <a:spcPts val="0"/>
              </a:spcAft>
              <a:buClr>
                <a:schemeClr val="tx1">
                  <a:shade val="95000"/>
                </a:schemeClr>
              </a:buClr>
              <a:buFont typeface="Wingdings" pitchFamily="2" charset="2"/>
              <a:buChar char="Ø"/>
              <a:defRPr/>
            </a:pPr>
            <a:r>
              <a:rPr lang="en-US" sz="2200" i="1" dirty="0" smtClean="0">
                <a:effectLst>
                  <a:outerShdw blurRad="38100" dist="38100" dir="2700000" algn="tl">
                    <a:srgbClr val="000000">
                      <a:alpha val="43137"/>
                    </a:srgbClr>
                  </a:outerShdw>
                </a:effectLst>
                <a:latin typeface="Arial" pitchFamily="34" charset="0"/>
                <a:cs typeface="Arial" pitchFamily="34" charset="0"/>
              </a:rPr>
              <a:t>Human performance errors included performing two steps of the procedure out of sequence and inadequate self checking resulting in work in the wrong ESFAS cabinet.</a:t>
            </a:r>
            <a:endParaRPr lang="en-US" sz="2200" i="1" dirty="0">
              <a:effectLst>
                <a:outerShdw blurRad="38100" dist="38100" dir="2700000" algn="tl">
                  <a:srgbClr val="000000">
                    <a:alpha val="43137"/>
                  </a:srgbClr>
                </a:outerShdw>
              </a:effectLst>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2" descr="0007b-07"/>
          <p:cNvPicPr>
            <a:picLocks noChangeAspect="1" noChangeArrowheads="1"/>
          </p:cNvPicPr>
          <p:nvPr/>
        </p:nvPicPr>
        <p:blipFill>
          <a:blip r:embed="rId2" cstate="print"/>
          <a:srcRect/>
          <a:stretch>
            <a:fillRect/>
          </a:stretch>
        </p:blipFill>
        <p:spPr bwMode="auto">
          <a:xfrm>
            <a:off x="396875" y="168275"/>
            <a:ext cx="8348663" cy="651986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Rectangle 2"/>
          <p:cNvSpPr>
            <a:spLocks noGrp="1" noChangeArrowheads="1"/>
          </p:cNvSpPr>
          <p:nvPr>
            <p:ph type="title"/>
          </p:nvPr>
        </p:nvSpPr>
        <p:spPr/>
        <p:txBody>
          <a:bodyPr>
            <a:normAutofit fontScale="90000"/>
          </a:bodyPr>
          <a:lstStyle/>
          <a:p>
            <a:pPr eaLnBrk="1" fontAlgn="auto" hangingPunct="1">
              <a:spcAft>
                <a:spcPts val="0"/>
              </a:spcAft>
              <a:defRPr/>
            </a:pPr>
            <a:r>
              <a:rPr lang="en-US" sz="8800" dirty="0"/>
              <a:t>Prevent Events</a:t>
            </a:r>
          </a:p>
        </p:txBody>
      </p:sp>
      <p:sp>
        <p:nvSpPr>
          <p:cNvPr id="15363" name="Rectangle 3"/>
          <p:cNvSpPr>
            <a:spLocks noGrp="1" noChangeArrowheads="1"/>
          </p:cNvSpPr>
          <p:nvPr>
            <p:ph idx="1"/>
          </p:nvPr>
        </p:nvSpPr>
        <p:spPr>
          <a:xfrm>
            <a:off x="457200" y="1600200"/>
            <a:ext cx="8305800" cy="5029200"/>
          </a:xfrm>
        </p:spPr>
        <p:txBody>
          <a:bodyPr/>
          <a:lstStyle/>
          <a:p>
            <a:pPr marL="609600" indent="-609600" eaLnBrk="1" hangingPunct="1">
              <a:lnSpc>
                <a:spcPct val="90000"/>
              </a:lnSpc>
              <a:buClr>
                <a:schemeClr val="tx1"/>
              </a:buClr>
              <a:buFontTx/>
              <a:buAutoNum type="arabicPeriod"/>
            </a:pPr>
            <a:r>
              <a:rPr lang="en-US" dirty="0" smtClean="0"/>
              <a:t>What are the critical steps of the task I’m going to perform? What document describes it? Do I understand it?</a:t>
            </a:r>
          </a:p>
          <a:p>
            <a:pPr marL="609600" indent="-609600" eaLnBrk="1" hangingPunct="1">
              <a:lnSpc>
                <a:spcPct val="90000"/>
              </a:lnSpc>
              <a:buClr>
                <a:schemeClr val="tx1"/>
              </a:buClr>
              <a:buFontTx/>
              <a:buAutoNum type="arabicPeriod"/>
            </a:pPr>
            <a:r>
              <a:rPr lang="en-US" dirty="0" smtClean="0"/>
              <a:t>What is the worst thing that can happen and how can I prevent it? </a:t>
            </a:r>
          </a:p>
          <a:p>
            <a:pPr marL="609600" indent="-609600" eaLnBrk="1" hangingPunct="1">
              <a:lnSpc>
                <a:spcPct val="90000"/>
              </a:lnSpc>
              <a:buClr>
                <a:schemeClr val="tx1"/>
              </a:buClr>
              <a:buFontTx/>
              <a:buAutoNum type="arabicPeriod"/>
            </a:pPr>
            <a:r>
              <a:rPr lang="en-US" dirty="0" smtClean="0"/>
              <a:t>What else could go wrong? </a:t>
            </a:r>
          </a:p>
          <a:p>
            <a:pPr marL="609600" indent="-609600" eaLnBrk="1" hangingPunct="1">
              <a:lnSpc>
                <a:spcPct val="90000"/>
              </a:lnSpc>
              <a:buClr>
                <a:schemeClr val="tx1"/>
              </a:buClr>
              <a:buFontTx/>
              <a:buAutoNum type="arabicPeriod"/>
            </a:pPr>
            <a:r>
              <a:rPr lang="en-US" dirty="0" smtClean="0"/>
              <a:t>What are the safety and / or radiation protection considerations? </a:t>
            </a:r>
          </a:p>
          <a:p>
            <a:pPr marL="609600" indent="-609600" eaLnBrk="1" hangingPunct="1">
              <a:lnSpc>
                <a:spcPct val="90000"/>
              </a:lnSpc>
              <a:buClr>
                <a:schemeClr val="tx1"/>
              </a:buClr>
              <a:buFontTx/>
              <a:buAutoNum type="arabicPeriod"/>
            </a:pPr>
            <a:r>
              <a:rPr lang="en-US" dirty="0" smtClean="0"/>
              <a:t>Is my training and are my qualifications up to date? </a:t>
            </a:r>
          </a:p>
          <a:p>
            <a:pPr marL="609600" indent="-609600" eaLnBrk="1" hangingPunct="1">
              <a:lnSpc>
                <a:spcPct val="90000"/>
              </a:lnSpc>
            </a:pPr>
            <a:endParaRPr lang="en-US" dirty="0" smtClean="0"/>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a:xfrm>
            <a:off x="762000" y="76200"/>
            <a:ext cx="7772400" cy="838200"/>
          </a:xfrm>
        </p:spPr>
        <p:txBody>
          <a:bodyPr/>
          <a:lstStyle/>
          <a:p>
            <a:pPr eaLnBrk="1" fontAlgn="auto" hangingPunct="1">
              <a:spcAft>
                <a:spcPts val="0"/>
              </a:spcAft>
              <a:defRPr/>
            </a:pPr>
            <a:r>
              <a:rPr lang="en-US" sz="4400" dirty="0" smtClean="0">
                <a:latin typeface="Arial" charset="0"/>
              </a:rPr>
              <a:t>FUNCTIONS </a:t>
            </a:r>
            <a:endParaRPr lang="en-US" sz="4400" dirty="0">
              <a:latin typeface="Arial" pitchFamily="34" charset="0"/>
              <a:cs typeface="Arial" pitchFamily="34" charset="0"/>
            </a:endParaRPr>
          </a:p>
        </p:txBody>
      </p:sp>
      <p:sp>
        <p:nvSpPr>
          <p:cNvPr id="43012" name="Rectangle 3"/>
          <p:cNvSpPr>
            <a:spLocks noGrp="1" noChangeArrowheads="1"/>
          </p:cNvSpPr>
          <p:nvPr>
            <p:ph idx="1"/>
          </p:nvPr>
        </p:nvSpPr>
        <p:spPr>
          <a:xfrm>
            <a:off x="0" y="1066800"/>
            <a:ext cx="9144000" cy="4114800"/>
          </a:xfrm>
        </p:spPr>
        <p:txBody>
          <a:bodyPr>
            <a:normAutofit fontScale="92500" lnSpcReduction="10000"/>
          </a:bodyPr>
          <a:lstStyle/>
          <a:p>
            <a:pPr marL="461963" indent="-401638" eaLnBrk="1" hangingPunct="1">
              <a:defRPr/>
            </a:pPr>
            <a:r>
              <a:rPr lang="en-US" sz="3600" i="1" dirty="0" smtClean="0">
                <a:effectLst>
                  <a:outerShdw blurRad="38100" dist="38100" dir="2700000" algn="tl">
                    <a:srgbClr val="000000">
                      <a:alpha val="43137"/>
                    </a:srgbClr>
                  </a:outerShdw>
                </a:effectLst>
                <a:latin typeface="Arial" pitchFamily="34" charset="0"/>
                <a:cs typeface="Arial" pitchFamily="34" charset="0"/>
              </a:rPr>
              <a:t>Extension of the Plant Protections System (PPS)</a:t>
            </a:r>
          </a:p>
          <a:p>
            <a:pPr marL="461963" indent="-401638" eaLnBrk="1" hangingPunct="1">
              <a:defRPr/>
            </a:pPr>
            <a:r>
              <a:rPr lang="en-US" sz="3600" i="1" dirty="0" smtClean="0">
                <a:effectLst>
                  <a:outerShdw blurRad="38100" dist="38100" dir="2700000" algn="tl">
                    <a:srgbClr val="000000">
                      <a:alpha val="43137"/>
                    </a:srgbClr>
                  </a:outerShdw>
                </a:effectLst>
                <a:latin typeface="Arial" pitchFamily="34" charset="0"/>
                <a:cs typeface="Arial" pitchFamily="34" charset="0"/>
              </a:rPr>
              <a:t>Provide initiating signals for ESF components which require automatic actuation following a rupture of a primary or secondary (I.E. LOCA, Main Steam OR Feedwater Line Break)</a:t>
            </a:r>
          </a:p>
          <a:p>
            <a:pPr marL="461963" indent="-401638" eaLnBrk="1" hangingPunct="1">
              <a:defRPr/>
            </a:pPr>
            <a:r>
              <a:rPr lang="en-US" sz="3600" i="1" dirty="0" smtClean="0">
                <a:effectLst>
                  <a:outerShdw blurRad="38100" dist="38100" dir="2700000" algn="tl">
                    <a:srgbClr val="000000">
                      <a:alpha val="43137"/>
                    </a:srgbClr>
                  </a:outerShdw>
                </a:effectLst>
                <a:latin typeface="Arial" pitchFamily="34" charset="0"/>
                <a:cs typeface="Arial" pitchFamily="34" charset="0"/>
              </a:rPr>
              <a:t>Interface between the PPS Cabinets and the plant equipment comprising the ESFAS</a:t>
            </a:r>
          </a:p>
        </p:txBody>
      </p:sp>
      <p:sp>
        <p:nvSpPr>
          <p:cNvPr id="6" name="TextBox 5"/>
          <p:cNvSpPr txBox="1"/>
          <p:nvPr/>
        </p:nvSpPr>
        <p:spPr>
          <a:xfrm>
            <a:off x="7962900" y="6290845"/>
            <a:ext cx="1143000" cy="400110"/>
          </a:xfrm>
          <a:prstGeom prst="rect">
            <a:avLst/>
          </a:prstGeom>
          <a:noFill/>
        </p:spPr>
        <p:txBody>
          <a:bodyPr wrap="square" rtlCol="0">
            <a:spAutoFit/>
          </a:bodyPr>
          <a:lstStyle/>
          <a:p>
            <a:r>
              <a:rPr lang="en-US" sz="2000" dirty="0" smtClean="0">
                <a:solidFill>
                  <a:schemeClr val="bg1"/>
                </a:solidFill>
              </a:rPr>
              <a:t>Pg. 2</a:t>
            </a:r>
            <a:endParaRPr lang="en-US" sz="2000" dirty="0">
              <a:solidFill>
                <a:schemeClr val="bg1"/>
              </a:solidFill>
            </a:endParaRP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3730" name="Picture 171" descr="ESFAS SIMPLIFIED"/>
          <p:cNvPicPr>
            <a:picLocks noChangeAspect="1" noChangeArrowheads="1"/>
          </p:cNvPicPr>
          <p:nvPr/>
        </p:nvPicPr>
        <p:blipFill>
          <a:blip r:embed="rId2" cstate="print"/>
          <a:srcRect/>
          <a:stretch>
            <a:fillRect/>
          </a:stretch>
        </p:blipFill>
        <p:spPr bwMode="auto">
          <a:xfrm>
            <a:off x="0" y="0"/>
            <a:ext cx="9262828" cy="6897223"/>
          </a:xfrm>
          <a:prstGeom prst="rect">
            <a:avLst/>
          </a:prstGeom>
          <a:noFill/>
          <a:ln w="9525">
            <a:noFill/>
            <a:miter lim="800000"/>
            <a:headEnd/>
            <a:tailEnd/>
          </a:ln>
        </p:spPr>
      </p:pic>
      <p:sp>
        <p:nvSpPr>
          <p:cNvPr id="3" name="TextBox 2"/>
          <p:cNvSpPr txBox="1"/>
          <p:nvPr/>
        </p:nvSpPr>
        <p:spPr>
          <a:xfrm>
            <a:off x="8119828" y="228600"/>
            <a:ext cx="1143000" cy="461665"/>
          </a:xfrm>
          <a:prstGeom prst="rect">
            <a:avLst/>
          </a:prstGeom>
          <a:noFill/>
        </p:spPr>
        <p:txBody>
          <a:bodyPr wrap="square" rtlCol="0">
            <a:spAutoFit/>
          </a:bodyPr>
          <a:lstStyle/>
          <a:p>
            <a:r>
              <a:rPr lang="en-US" sz="2400" dirty="0" smtClean="0">
                <a:solidFill>
                  <a:schemeClr val="bg1"/>
                </a:solidFill>
              </a:rPr>
              <a:t>Pg. 3</a:t>
            </a:r>
            <a:endParaRPr lang="en-US" sz="2400" dirty="0">
              <a:solidFill>
                <a:schemeClr val="bg1"/>
              </a:solidFill>
            </a:endParaRP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52"/>
          <p:cNvGrpSpPr>
            <a:grpSpLocks/>
          </p:cNvGrpSpPr>
          <p:nvPr/>
        </p:nvGrpSpPr>
        <p:grpSpPr bwMode="auto">
          <a:xfrm>
            <a:off x="250825" y="46038"/>
            <a:ext cx="8785225" cy="6565900"/>
            <a:chOff x="158" y="28"/>
            <a:chExt cx="5534" cy="4135"/>
          </a:xfrm>
        </p:grpSpPr>
        <p:pic>
          <p:nvPicPr>
            <p:cNvPr id="46193" name="Picture 2" descr="PPS Overall Logic Schematic"/>
            <p:cNvPicPr>
              <a:picLocks noChangeAspect="1" noChangeArrowheads="1"/>
            </p:cNvPicPr>
            <p:nvPr/>
          </p:nvPicPr>
          <p:blipFill>
            <a:blip r:embed="rId2" cstate="print"/>
            <a:srcRect/>
            <a:stretch>
              <a:fillRect/>
            </a:stretch>
          </p:blipFill>
          <p:spPr bwMode="auto">
            <a:xfrm>
              <a:off x="158" y="28"/>
              <a:ext cx="5534" cy="4135"/>
            </a:xfrm>
            <a:prstGeom prst="rect">
              <a:avLst/>
            </a:prstGeom>
            <a:noFill/>
            <a:ln w="25400">
              <a:solidFill>
                <a:schemeClr val="tx1"/>
              </a:solidFill>
              <a:miter lim="800000"/>
              <a:headEnd/>
              <a:tailEnd/>
            </a:ln>
          </p:spPr>
        </p:pic>
        <p:sp>
          <p:nvSpPr>
            <p:cNvPr id="46194" name="Line 3"/>
            <p:cNvSpPr>
              <a:spLocks noChangeShapeType="1"/>
            </p:cNvSpPr>
            <p:nvPr/>
          </p:nvSpPr>
          <p:spPr bwMode="auto">
            <a:xfrm>
              <a:off x="1292" y="595"/>
              <a:ext cx="0" cy="1452"/>
            </a:xfrm>
            <a:prstGeom prst="line">
              <a:avLst/>
            </a:prstGeom>
            <a:noFill/>
            <a:ln w="25400">
              <a:solidFill>
                <a:srgbClr val="FF00FF"/>
              </a:solidFill>
              <a:round/>
              <a:headEnd/>
              <a:tailEnd/>
            </a:ln>
          </p:spPr>
          <p:txBody>
            <a:bodyPr/>
            <a:lstStyle/>
            <a:p>
              <a:endParaRPr lang="en-US"/>
            </a:p>
          </p:txBody>
        </p:sp>
        <p:sp>
          <p:nvSpPr>
            <p:cNvPr id="46195" name="Line 4"/>
            <p:cNvSpPr>
              <a:spLocks noChangeShapeType="1"/>
            </p:cNvSpPr>
            <p:nvPr/>
          </p:nvSpPr>
          <p:spPr bwMode="auto">
            <a:xfrm>
              <a:off x="1315" y="2183"/>
              <a:ext cx="0" cy="136"/>
            </a:xfrm>
            <a:prstGeom prst="line">
              <a:avLst/>
            </a:prstGeom>
            <a:noFill/>
            <a:ln w="25400">
              <a:solidFill>
                <a:srgbClr val="FF00FF"/>
              </a:solidFill>
              <a:round/>
              <a:headEnd/>
              <a:tailEnd/>
            </a:ln>
          </p:spPr>
          <p:txBody>
            <a:bodyPr/>
            <a:lstStyle/>
            <a:p>
              <a:endParaRPr lang="en-US"/>
            </a:p>
          </p:txBody>
        </p:sp>
        <p:sp>
          <p:nvSpPr>
            <p:cNvPr id="46196" name="Line 5"/>
            <p:cNvSpPr>
              <a:spLocks noChangeShapeType="1"/>
            </p:cNvSpPr>
            <p:nvPr/>
          </p:nvSpPr>
          <p:spPr bwMode="auto">
            <a:xfrm>
              <a:off x="1247" y="2273"/>
              <a:ext cx="68" cy="0"/>
            </a:xfrm>
            <a:prstGeom prst="line">
              <a:avLst/>
            </a:prstGeom>
            <a:noFill/>
            <a:ln w="25400">
              <a:solidFill>
                <a:srgbClr val="FF00FF"/>
              </a:solidFill>
              <a:round/>
              <a:headEnd/>
              <a:tailEnd/>
            </a:ln>
          </p:spPr>
          <p:txBody>
            <a:bodyPr/>
            <a:lstStyle/>
            <a:p>
              <a:endParaRPr lang="en-US"/>
            </a:p>
          </p:txBody>
        </p:sp>
        <p:sp>
          <p:nvSpPr>
            <p:cNvPr id="46197" name="Line 6"/>
            <p:cNvSpPr>
              <a:spLocks noChangeShapeType="1"/>
            </p:cNvSpPr>
            <p:nvPr/>
          </p:nvSpPr>
          <p:spPr bwMode="auto">
            <a:xfrm>
              <a:off x="1315" y="2387"/>
              <a:ext cx="0" cy="68"/>
            </a:xfrm>
            <a:prstGeom prst="line">
              <a:avLst/>
            </a:prstGeom>
            <a:noFill/>
            <a:ln w="25400">
              <a:solidFill>
                <a:srgbClr val="FF00FF"/>
              </a:solidFill>
              <a:round/>
              <a:headEnd/>
              <a:tailEnd/>
            </a:ln>
          </p:spPr>
          <p:txBody>
            <a:bodyPr/>
            <a:lstStyle/>
            <a:p>
              <a:endParaRPr lang="en-US"/>
            </a:p>
          </p:txBody>
        </p:sp>
        <p:sp>
          <p:nvSpPr>
            <p:cNvPr id="46198" name="Line 7"/>
            <p:cNvSpPr>
              <a:spLocks noChangeShapeType="1"/>
            </p:cNvSpPr>
            <p:nvPr/>
          </p:nvSpPr>
          <p:spPr bwMode="auto">
            <a:xfrm>
              <a:off x="1247" y="2387"/>
              <a:ext cx="0" cy="271"/>
            </a:xfrm>
            <a:prstGeom prst="line">
              <a:avLst/>
            </a:prstGeom>
            <a:noFill/>
            <a:ln w="25400">
              <a:solidFill>
                <a:srgbClr val="FF00FF"/>
              </a:solidFill>
              <a:round/>
              <a:headEnd/>
              <a:tailEnd/>
            </a:ln>
          </p:spPr>
          <p:txBody>
            <a:bodyPr/>
            <a:lstStyle/>
            <a:p>
              <a:endParaRPr lang="en-US"/>
            </a:p>
          </p:txBody>
        </p:sp>
        <p:sp>
          <p:nvSpPr>
            <p:cNvPr id="46199" name="Line 8"/>
            <p:cNvSpPr>
              <a:spLocks noChangeShapeType="1"/>
            </p:cNvSpPr>
            <p:nvPr/>
          </p:nvSpPr>
          <p:spPr bwMode="auto">
            <a:xfrm>
              <a:off x="1247" y="2273"/>
              <a:ext cx="0" cy="46"/>
            </a:xfrm>
            <a:prstGeom prst="line">
              <a:avLst/>
            </a:prstGeom>
            <a:noFill/>
            <a:ln w="25400">
              <a:solidFill>
                <a:srgbClr val="FF00FF"/>
              </a:solidFill>
              <a:round/>
              <a:headEnd/>
              <a:tailEnd/>
            </a:ln>
          </p:spPr>
          <p:txBody>
            <a:bodyPr/>
            <a:lstStyle/>
            <a:p>
              <a:endParaRPr lang="en-US"/>
            </a:p>
          </p:txBody>
        </p:sp>
        <p:sp>
          <p:nvSpPr>
            <p:cNvPr id="46200" name="Line 9"/>
            <p:cNvSpPr>
              <a:spLocks noChangeShapeType="1"/>
            </p:cNvSpPr>
            <p:nvPr/>
          </p:nvSpPr>
          <p:spPr bwMode="auto">
            <a:xfrm>
              <a:off x="930" y="2659"/>
              <a:ext cx="430" cy="0"/>
            </a:xfrm>
            <a:prstGeom prst="line">
              <a:avLst/>
            </a:prstGeom>
            <a:noFill/>
            <a:ln w="25400">
              <a:solidFill>
                <a:srgbClr val="FF00FF"/>
              </a:solidFill>
              <a:round/>
              <a:headEnd/>
              <a:tailEnd/>
            </a:ln>
          </p:spPr>
          <p:txBody>
            <a:bodyPr/>
            <a:lstStyle/>
            <a:p>
              <a:endParaRPr lang="en-US"/>
            </a:p>
          </p:txBody>
        </p:sp>
        <p:sp>
          <p:nvSpPr>
            <p:cNvPr id="46201" name="Line 10"/>
            <p:cNvSpPr>
              <a:spLocks noChangeShapeType="1"/>
            </p:cNvSpPr>
            <p:nvPr/>
          </p:nvSpPr>
          <p:spPr bwMode="auto">
            <a:xfrm>
              <a:off x="930" y="2660"/>
              <a:ext cx="0" cy="203"/>
            </a:xfrm>
            <a:prstGeom prst="line">
              <a:avLst/>
            </a:prstGeom>
            <a:noFill/>
            <a:ln w="25400">
              <a:solidFill>
                <a:srgbClr val="FF00FF"/>
              </a:solidFill>
              <a:round/>
              <a:headEnd/>
              <a:tailEnd/>
            </a:ln>
          </p:spPr>
          <p:txBody>
            <a:bodyPr/>
            <a:lstStyle/>
            <a:p>
              <a:endParaRPr lang="en-US"/>
            </a:p>
          </p:txBody>
        </p:sp>
        <p:sp>
          <p:nvSpPr>
            <p:cNvPr id="46202" name="Line 11"/>
            <p:cNvSpPr>
              <a:spLocks noChangeShapeType="1"/>
            </p:cNvSpPr>
            <p:nvPr/>
          </p:nvSpPr>
          <p:spPr bwMode="auto">
            <a:xfrm>
              <a:off x="839" y="2863"/>
              <a:ext cx="90" cy="0"/>
            </a:xfrm>
            <a:prstGeom prst="line">
              <a:avLst/>
            </a:prstGeom>
            <a:noFill/>
            <a:ln w="25400">
              <a:solidFill>
                <a:srgbClr val="FF00FF"/>
              </a:solidFill>
              <a:round/>
              <a:headEnd/>
              <a:tailEnd/>
            </a:ln>
          </p:spPr>
          <p:txBody>
            <a:bodyPr/>
            <a:lstStyle/>
            <a:p>
              <a:endParaRPr lang="en-US"/>
            </a:p>
          </p:txBody>
        </p:sp>
        <p:sp>
          <p:nvSpPr>
            <p:cNvPr id="46203" name="Line 12"/>
            <p:cNvSpPr>
              <a:spLocks noChangeShapeType="1"/>
            </p:cNvSpPr>
            <p:nvPr/>
          </p:nvSpPr>
          <p:spPr bwMode="auto">
            <a:xfrm>
              <a:off x="839" y="2863"/>
              <a:ext cx="0" cy="91"/>
            </a:xfrm>
            <a:prstGeom prst="line">
              <a:avLst/>
            </a:prstGeom>
            <a:noFill/>
            <a:ln w="25400">
              <a:solidFill>
                <a:srgbClr val="FF00FF"/>
              </a:solidFill>
              <a:round/>
              <a:headEnd/>
              <a:tailEnd/>
            </a:ln>
          </p:spPr>
          <p:txBody>
            <a:bodyPr/>
            <a:lstStyle/>
            <a:p>
              <a:endParaRPr lang="en-US"/>
            </a:p>
          </p:txBody>
        </p:sp>
        <p:sp>
          <p:nvSpPr>
            <p:cNvPr id="46204" name="Line 13"/>
            <p:cNvSpPr>
              <a:spLocks noChangeShapeType="1"/>
            </p:cNvSpPr>
            <p:nvPr/>
          </p:nvSpPr>
          <p:spPr bwMode="auto">
            <a:xfrm>
              <a:off x="1360" y="2659"/>
              <a:ext cx="0" cy="68"/>
            </a:xfrm>
            <a:prstGeom prst="line">
              <a:avLst/>
            </a:prstGeom>
            <a:noFill/>
            <a:ln w="25400">
              <a:solidFill>
                <a:srgbClr val="FF00FF"/>
              </a:solidFill>
              <a:round/>
              <a:headEnd/>
              <a:tailEnd/>
            </a:ln>
          </p:spPr>
          <p:txBody>
            <a:bodyPr/>
            <a:lstStyle/>
            <a:p>
              <a:endParaRPr lang="en-US"/>
            </a:p>
          </p:txBody>
        </p:sp>
        <p:sp>
          <p:nvSpPr>
            <p:cNvPr id="46205" name="Line 14"/>
            <p:cNvSpPr>
              <a:spLocks noChangeShapeType="1"/>
            </p:cNvSpPr>
            <p:nvPr/>
          </p:nvSpPr>
          <p:spPr bwMode="auto">
            <a:xfrm flipV="1">
              <a:off x="1682" y="821"/>
              <a:ext cx="184" cy="1"/>
            </a:xfrm>
            <a:prstGeom prst="line">
              <a:avLst/>
            </a:prstGeom>
            <a:noFill/>
            <a:ln w="25400">
              <a:solidFill>
                <a:srgbClr val="CC3300"/>
              </a:solidFill>
              <a:round/>
              <a:headEnd/>
              <a:tailEnd/>
            </a:ln>
          </p:spPr>
          <p:txBody>
            <a:bodyPr/>
            <a:lstStyle/>
            <a:p>
              <a:endParaRPr lang="en-US"/>
            </a:p>
          </p:txBody>
        </p:sp>
        <p:sp>
          <p:nvSpPr>
            <p:cNvPr id="46206" name="Line 15"/>
            <p:cNvSpPr>
              <a:spLocks noChangeShapeType="1"/>
            </p:cNvSpPr>
            <p:nvPr/>
          </p:nvSpPr>
          <p:spPr bwMode="auto">
            <a:xfrm flipV="1">
              <a:off x="816" y="2703"/>
              <a:ext cx="90" cy="1"/>
            </a:xfrm>
            <a:prstGeom prst="line">
              <a:avLst/>
            </a:prstGeom>
            <a:noFill/>
            <a:ln w="25400">
              <a:solidFill>
                <a:srgbClr val="3366FF"/>
              </a:solidFill>
              <a:round/>
              <a:headEnd/>
              <a:tailEnd/>
            </a:ln>
          </p:spPr>
          <p:txBody>
            <a:bodyPr/>
            <a:lstStyle/>
            <a:p>
              <a:endParaRPr lang="en-US"/>
            </a:p>
          </p:txBody>
        </p:sp>
        <p:sp>
          <p:nvSpPr>
            <p:cNvPr id="46207" name="Line 16"/>
            <p:cNvSpPr>
              <a:spLocks noChangeShapeType="1"/>
            </p:cNvSpPr>
            <p:nvPr/>
          </p:nvSpPr>
          <p:spPr bwMode="auto">
            <a:xfrm>
              <a:off x="884" y="822"/>
              <a:ext cx="387" cy="0"/>
            </a:xfrm>
            <a:prstGeom prst="line">
              <a:avLst/>
            </a:prstGeom>
            <a:noFill/>
            <a:ln w="25400">
              <a:solidFill>
                <a:srgbClr val="CC3300"/>
              </a:solidFill>
              <a:round/>
              <a:headEnd/>
              <a:tailEnd/>
            </a:ln>
          </p:spPr>
          <p:txBody>
            <a:bodyPr/>
            <a:lstStyle/>
            <a:p>
              <a:endParaRPr lang="en-US"/>
            </a:p>
          </p:txBody>
        </p:sp>
        <p:sp>
          <p:nvSpPr>
            <p:cNvPr id="46208" name="Line 17"/>
            <p:cNvSpPr>
              <a:spLocks noChangeShapeType="1"/>
            </p:cNvSpPr>
            <p:nvPr/>
          </p:nvSpPr>
          <p:spPr bwMode="auto">
            <a:xfrm>
              <a:off x="884" y="822"/>
              <a:ext cx="0" cy="1202"/>
            </a:xfrm>
            <a:prstGeom prst="line">
              <a:avLst/>
            </a:prstGeom>
            <a:noFill/>
            <a:ln w="25400">
              <a:solidFill>
                <a:srgbClr val="CC3300"/>
              </a:solidFill>
              <a:round/>
              <a:headEnd/>
              <a:tailEnd/>
            </a:ln>
          </p:spPr>
          <p:txBody>
            <a:bodyPr/>
            <a:lstStyle/>
            <a:p>
              <a:endParaRPr lang="en-US"/>
            </a:p>
          </p:txBody>
        </p:sp>
        <p:sp>
          <p:nvSpPr>
            <p:cNvPr id="46209" name="Line 18"/>
            <p:cNvSpPr>
              <a:spLocks noChangeShapeType="1"/>
            </p:cNvSpPr>
            <p:nvPr/>
          </p:nvSpPr>
          <p:spPr bwMode="auto">
            <a:xfrm>
              <a:off x="884" y="2183"/>
              <a:ext cx="0" cy="90"/>
            </a:xfrm>
            <a:prstGeom prst="line">
              <a:avLst/>
            </a:prstGeom>
            <a:noFill/>
            <a:ln w="25400">
              <a:solidFill>
                <a:srgbClr val="CC3300"/>
              </a:solidFill>
              <a:round/>
              <a:headEnd/>
              <a:tailEnd/>
            </a:ln>
          </p:spPr>
          <p:txBody>
            <a:bodyPr/>
            <a:lstStyle/>
            <a:p>
              <a:endParaRPr lang="en-US"/>
            </a:p>
          </p:txBody>
        </p:sp>
        <p:sp>
          <p:nvSpPr>
            <p:cNvPr id="46210" name="Line 19"/>
            <p:cNvSpPr>
              <a:spLocks noChangeShapeType="1"/>
            </p:cNvSpPr>
            <p:nvPr/>
          </p:nvSpPr>
          <p:spPr bwMode="auto">
            <a:xfrm>
              <a:off x="862" y="2273"/>
              <a:ext cx="68" cy="0"/>
            </a:xfrm>
            <a:prstGeom prst="line">
              <a:avLst/>
            </a:prstGeom>
            <a:noFill/>
            <a:ln w="25400">
              <a:solidFill>
                <a:srgbClr val="CC3300"/>
              </a:solidFill>
              <a:round/>
              <a:headEnd/>
              <a:tailEnd/>
            </a:ln>
          </p:spPr>
          <p:txBody>
            <a:bodyPr/>
            <a:lstStyle/>
            <a:p>
              <a:endParaRPr lang="en-US"/>
            </a:p>
          </p:txBody>
        </p:sp>
        <p:sp>
          <p:nvSpPr>
            <p:cNvPr id="46211" name="Line 20"/>
            <p:cNvSpPr>
              <a:spLocks noChangeShapeType="1"/>
            </p:cNvSpPr>
            <p:nvPr/>
          </p:nvSpPr>
          <p:spPr bwMode="auto">
            <a:xfrm>
              <a:off x="862" y="2387"/>
              <a:ext cx="0" cy="271"/>
            </a:xfrm>
            <a:prstGeom prst="line">
              <a:avLst/>
            </a:prstGeom>
            <a:noFill/>
            <a:ln w="25400">
              <a:solidFill>
                <a:srgbClr val="CC3300"/>
              </a:solidFill>
              <a:round/>
              <a:headEnd/>
              <a:tailEnd/>
            </a:ln>
          </p:spPr>
          <p:txBody>
            <a:bodyPr/>
            <a:lstStyle/>
            <a:p>
              <a:endParaRPr lang="en-US"/>
            </a:p>
          </p:txBody>
        </p:sp>
        <p:sp>
          <p:nvSpPr>
            <p:cNvPr id="46212" name="Line 21"/>
            <p:cNvSpPr>
              <a:spLocks noChangeShapeType="1"/>
            </p:cNvSpPr>
            <p:nvPr/>
          </p:nvSpPr>
          <p:spPr bwMode="auto">
            <a:xfrm>
              <a:off x="862" y="2273"/>
              <a:ext cx="0" cy="46"/>
            </a:xfrm>
            <a:prstGeom prst="line">
              <a:avLst/>
            </a:prstGeom>
            <a:noFill/>
            <a:ln w="25400">
              <a:solidFill>
                <a:srgbClr val="CC3300"/>
              </a:solidFill>
              <a:round/>
              <a:headEnd/>
              <a:tailEnd/>
            </a:ln>
          </p:spPr>
          <p:txBody>
            <a:bodyPr/>
            <a:lstStyle/>
            <a:p>
              <a:endParaRPr lang="en-US"/>
            </a:p>
          </p:txBody>
        </p:sp>
        <p:sp>
          <p:nvSpPr>
            <p:cNvPr id="46213" name="Line 22"/>
            <p:cNvSpPr>
              <a:spLocks noChangeShapeType="1"/>
            </p:cNvSpPr>
            <p:nvPr/>
          </p:nvSpPr>
          <p:spPr bwMode="auto">
            <a:xfrm>
              <a:off x="930" y="2273"/>
              <a:ext cx="0" cy="46"/>
            </a:xfrm>
            <a:prstGeom prst="line">
              <a:avLst/>
            </a:prstGeom>
            <a:noFill/>
            <a:ln w="25400">
              <a:solidFill>
                <a:srgbClr val="CC3300"/>
              </a:solidFill>
              <a:round/>
              <a:headEnd/>
              <a:tailEnd/>
            </a:ln>
          </p:spPr>
          <p:txBody>
            <a:bodyPr/>
            <a:lstStyle/>
            <a:p>
              <a:endParaRPr lang="en-US"/>
            </a:p>
          </p:txBody>
        </p:sp>
        <p:sp>
          <p:nvSpPr>
            <p:cNvPr id="46214" name="Line 23"/>
            <p:cNvSpPr>
              <a:spLocks noChangeShapeType="1"/>
            </p:cNvSpPr>
            <p:nvPr/>
          </p:nvSpPr>
          <p:spPr bwMode="auto">
            <a:xfrm>
              <a:off x="930" y="2387"/>
              <a:ext cx="0" cy="68"/>
            </a:xfrm>
            <a:prstGeom prst="line">
              <a:avLst/>
            </a:prstGeom>
            <a:noFill/>
            <a:ln w="25400">
              <a:solidFill>
                <a:srgbClr val="CC3300"/>
              </a:solidFill>
              <a:round/>
              <a:headEnd/>
              <a:tailEnd/>
            </a:ln>
          </p:spPr>
          <p:txBody>
            <a:bodyPr/>
            <a:lstStyle/>
            <a:p>
              <a:endParaRPr lang="en-US"/>
            </a:p>
          </p:txBody>
        </p:sp>
        <p:sp>
          <p:nvSpPr>
            <p:cNvPr id="46215" name="Line 24"/>
            <p:cNvSpPr>
              <a:spLocks noChangeShapeType="1"/>
            </p:cNvSpPr>
            <p:nvPr/>
          </p:nvSpPr>
          <p:spPr bwMode="auto">
            <a:xfrm>
              <a:off x="771" y="2659"/>
              <a:ext cx="0" cy="295"/>
            </a:xfrm>
            <a:prstGeom prst="line">
              <a:avLst/>
            </a:prstGeom>
            <a:noFill/>
            <a:ln w="25400">
              <a:solidFill>
                <a:srgbClr val="CC3300"/>
              </a:solidFill>
              <a:round/>
              <a:headEnd/>
              <a:tailEnd/>
            </a:ln>
          </p:spPr>
          <p:txBody>
            <a:bodyPr/>
            <a:lstStyle/>
            <a:p>
              <a:endParaRPr lang="en-US"/>
            </a:p>
          </p:txBody>
        </p:sp>
        <p:sp>
          <p:nvSpPr>
            <p:cNvPr id="46216" name="Line 25"/>
            <p:cNvSpPr>
              <a:spLocks noChangeShapeType="1"/>
            </p:cNvSpPr>
            <p:nvPr/>
          </p:nvSpPr>
          <p:spPr bwMode="auto">
            <a:xfrm flipV="1">
              <a:off x="771" y="2659"/>
              <a:ext cx="90" cy="1"/>
            </a:xfrm>
            <a:prstGeom prst="line">
              <a:avLst/>
            </a:prstGeom>
            <a:noFill/>
            <a:ln w="25400">
              <a:solidFill>
                <a:srgbClr val="CC3300"/>
              </a:solidFill>
              <a:round/>
              <a:headEnd/>
              <a:tailEnd/>
            </a:ln>
          </p:spPr>
          <p:txBody>
            <a:bodyPr/>
            <a:lstStyle/>
            <a:p>
              <a:endParaRPr lang="en-US"/>
            </a:p>
          </p:txBody>
        </p:sp>
        <p:sp>
          <p:nvSpPr>
            <p:cNvPr id="46217" name="Text Box 26"/>
            <p:cNvSpPr txBox="1">
              <a:spLocks noChangeArrowheads="1"/>
            </p:cNvSpPr>
            <p:nvPr/>
          </p:nvSpPr>
          <p:spPr bwMode="auto">
            <a:xfrm>
              <a:off x="204" y="28"/>
              <a:ext cx="4377" cy="231"/>
            </a:xfrm>
            <a:prstGeom prst="rect">
              <a:avLst/>
            </a:prstGeom>
            <a:noFill/>
            <a:ln w="25400">
              <a:solidFill>
                <a:schemeClr val="tx1"/>
              </a:solidFill>
              <a:miter lim="800000"/>
              <a:headEnd/>
              <a:tailEnd/>
            </a:ln>
          </p:spPr>
          <p:txBody>
            <a:bodyPr>
              <a:spAutoFit/>
            </a:bodyPr>
            <a:lstStyle/>
            <a:p>
              <a:pPr algn="l">
                <a:spcBef>
                  <a:spcPct val="50000"/>
                </a:spcBef>
              </a:pPr>
              <a:r>
                <a:rPr lang="en-US" sz="1800" dirty="0">
                  <a:solidFill>
                    <a:srgbClr val="FF0000"/>
                  </a:solidFill>
                  <a:latin typeface="Times New Roman" pitchFamily="18" charset="0"/>
                </a:rPr>
                <a:t>REACTOR TRIP &amp; ESFAS</a:t>
              </a:r>
              <a:r>
                <a:rPr lang="en-US" sz="1800" dirty="0">
                  <a:solidFill>
                    <a:srgbClr val="FF0000"/>
                  </a:solidFill>
                </a:rPr>
                <a:t> </a:t>
              </a:r>
              <a:r>
                <a:rPr lang="en-US" dirty="0">
                  <a:solidFill>
                    <a:srgbClr val="FF0000"/>
                  </a:solidFill>
                  <a:latin typeface="Times New Roman" pitchFamily="18" charset="0"/>
                </a:rPr>
                <a:t>(PARAMETERS 6 THROUGH 13)</a:t>
              </a:r>
              <a:endParaRPr lang="en-US" dirty="0">
                <a:solidFill>
                  <a:schemeClr val="tx1"/>
                </a:solidFill>
                <a:latin typeface="Times New Roman" pitchFamily="18" charset="0"/>
              </a:endParaRPr>
            </a:p>
          </p:txBody>
        </p:sp>
        <p:sp>
          <p:nvSpPr>
            <p:cNvPr id="46218" name="Line 27"/>
            <p:cNvSpPr>
              <a:spLocks noChangeShapeType="1"/>
            </p:cNvSpPr>
            <p:nvPr/>
          </p:nvSpPr>
          <p:spPr bwMode="auto">
            <a:xfrm flipV="1">
              <a:off x="1837" y="595"/>
              <a:ext cx="0" cy="227"/>
            </a:xfrm>
            <a:prstGeom prst="line">
              <a:avLst/>
            </a:prstGeom>
            <a:noFill/>
            <a:ln w="25400">
              <a:solidFill>
                <a:srgbClr val="CC3300"/>
              </a:solidFill>
              <a:round/>
              <a:headEnd/>
              <a:tailEnd/>
            </a:ln>
          </p:spPr>
          <p:txBody>
            <a:bodyPr/>
            <a:lstStyle/>
            <a:p>
              <a:endParaRPr lang="en-US"/>
            </a:p>
          </p:txBody>
        </p:sp>
        <p:sp>
          <p:nvSpPr>
            <p:cNvPr id="46219" name="Line 28"/>
            <p:cNvSpPr>
              <a:spLocks noChangeShapeType="1"/>
            </p:cNvSpPr>
            <p:nvPr/>
          </p:nvSpPr>
          <p:spPr bwMode="auto">
            <a:xfrm>
              <a:off x="2290" y="595"/>
              <a:ext cx="0" cy="1452"/>
            </a:xfrm>
            <a:prstGeom prst="line">
              <a:avLst/>
            </a:prstGeom>
            <a:noFill/>
            <a:ln w="25400">
              <a:solidFill>
                <a:srgbClr val="3366FF"/>
              </a:solidFill>
              <a:round/>
              <a:headEnd/>
              <a:tailEnd/>
            </a:ln>
          </p:spPr>
          <p:txBody>
            <a:bodyPr/>
            <a:lstStyle/>
            <a:p>
              <a:endParaRPr lang="en-US"/>
            </a:p>
          </p:txBody>
        </p:sp>
        <p:sp>
          <p:nvSpPr>
            <p:cNvPr id="46220" name="Line 29"/>
            <p:cNvSpPr>
              <a:spLocks noChangeShapeType="1"/>
            </p:cNvSpPr>
            <p:nvPr/>
          </p:nvSpPr>
          <p:spPr bwMode="auto">
            <a:xfrm>
              <a:off x="2293" y="2183"/>
              <a:ext cx="0" cy="136"/>
            </a:xfrm>
            <a:prstGeom prst="line">
              <a:avLst/>
            </a:prstGeom>
            <a:noFill/>
            <a:ln w="25400">
              <a:solidFill>
                <a:srgbClr val="3366FF"/>
              </a:solidFill>
              <a:round/>
              <a:headEnd/>
              <a:tailEnd/>
            </a:ln>
          </p:spPr>
          <p:txBody>
            <a:bodyPr/>
            <a:lstStyle/>
            <a:p>
              <a:endParaRPr lang="en-US"/>
            </a:p>
          </p:txBody>
        </p:sp>
        <p:sp>
          <p:nvSpPr>
            <p:cNvPr id="46221" name="Line 30"/>
            <p:cNvSpPr>
              <a:spLocks noChangeShapeType="1"/>
            </p:cNvSpPr>
            <p:nvPr/>
          </p:nvSpPr>
          <p:spPr bwMode="auto">
            <a:xfrm>
              <a:off x="2222" y="2273"/>
              <a:ext cx="68" cy="0"/>
            </a:xfrm>
            <a:prstGeom prst="line">
              <a:avLst/>
            </a:prstGeom>
            <a:noFill/>
            <a:ln w="25400">
              <a:solidFill>
                <a:srgbClr val="3366FF"/>
              </a:solidFill>
              <a:round/>
              <a:headEnd/>
              <a:tailEnd/>
            </a:ln>
          </p:spPr>
          <p:txBody>
            <a:bodyPr/>
            <a:lstStyle/>
            <a:p>
              <a:endParaRPr lang="en-US"/>
            </a:p>
          </p:txBody>
        </p:sp>
        <p:sp>
          <p:nvSpPr>
            <p:cNvPr id="46222" name="Line 31"/>
            <p:cNvSpPr>
              <a:spLocks noChangeShapeType="1"/>
            </p:cNvSpPr>
            <p:nvPr/>
          </p:nvSpPr>
          <p:spPr bwMode="auto">
            <a:xfrm>
              <a:off x="2222" y="2273"/>
              <a:ext cx="0" cy="46"/>
            </a:xfrm>
            <a:prstGeom prst="line">
              <a:avLst/>
            </a:prstGeom>
            <a:noFill/>
            <a:ln w="25400">
              <a:solidFill>
                <a:srgbClr val="3366FF"/>
              </a:solidFill>
              <a:round/>
              <a:headEnd/>
              <a:tailEnd/>
            </a:ln>
          </p:spPr>
          <p:txBody>
            <a:bodyPr/>
            <a:lstStyle/>
            <a:p>
              <a:endParaRPr lang="en-US"/>
            </a:p>
          </p:txBody>
        </p:sp>
        <p:sp>
          <p:nvSpPr>
            <p:cNvPr id="46223" name="Line 32"/>
            <p:cNvSpPr>
              <a:spLocks noChangeShapeType="1"/>
            </p:cNvSpPr>
            <p:nvPr/>
          </p:nvSpPr>
          <p:spPr bwMode="auto">
            <a:xfrm>
              <a:off x="2290" y="2387"/>
              <a:ext cx="0" cy="68"/>
            </a:xfrm>
            <a:prstGeom prst="line">
              <a:avLst/>
            </a:prstGeom>
            <a:noFill/>
            <a:ln w="25400">
              <a:solidFill>
                <a:srgbClr val="3366FF"/>
              </a:solidFill>
              <a:round/>
              <a:headEnd/>
              <a:tailEnd/>
            </a:ln>
          </p:spPr>
          <p:txBody>
            <a:bodyPr/>
            <a:lstStyle/>
            <a:p>
              <a:endParaRPr lang="en-US"/>
            </a:p>
          </p:txBody>
        </p:sp>
        <p:sp>
          <p:nvSpPr>
            <p:cNvPr id="46224" name="Line 33"/>
            <p:cNvSpPr>
              <a:spLocks noChangeShapeType="1"/>
            </p:cNvSpPr>
            <p:nvPr/>
          </p:nvSpPr>
          <p:spPr bwMode="auto">
            <a:xfrm>
              <a:off x="2222" y="2411"/>
              <a:ext cx="0" cy="180"/>
            </a:xfrm>
            <a:prstGeom prst="line">
              <a:avLst/>
            </a:prstGeom>
            <a:noFill/>
            <a:ln w="25400">
              <a:solidFill>
                <a:srgbClr val="3366FF"/>
              </a:solidFill>
              <a:round/>
              <a:headEnd/>
              <a:tailEnd/>
            </a:ln>
          </p:spPr>
          <p:txBody>
            <a:bodyPr/>
            <a:lstStyle/>
            <a:p>
              <a:endParaRPr lang="en-US"/>
            </a:p>
          </p:txBody>
        </p:sp>
        <p:sp>
          <p:nvSpPr>
            <p:cNvPr id="46225" name="Line 34"/>
            <p:cNvSpPr>
              <a:spLocks noChangeShapeType="1"/>
            </p:cNvSpPr>
            <p:nvPr/>
          </p:nvSpPr>
          <p:spPr bwMode="auto">
            <a:xfrm>
              <a:off x="907" y="2591"/>
              <a:ext cx="1315" cy="0"/>
            </a:xfrm>
            <a:prstGeom prst="line">
              <a:avLst/>
            </a:prstGeom>
            <a:noFill/>
            <a:ln w="25400">
              <a:solidFill>
                <a:srgbClr val="3366FF"/>
              </a:solidFill>
              <a:round/>
              <a:headEnd/>
              <a:tailEnd/>
            </a:ln>
          </p:spPr>
          <p:txBody>
            <a:bodyPr/>
            <a:lstStyle/>
            <a:p>
              <a:endParaRPr lang="en-US"/>
            </a:p>
          </p:txBody>
        </p:sp>
        <p:sp>
          <p:nvSpPr>
            <p:cNvPr id="46226" name="Line 35"/>
            <p:cNvSpPr>
              <a:spLocks noChangeShapeType="1"/>
            </p:cNvSpPr>
            <p:nvPr/>
          </p:nvSpPr>
          <p:spPr bwMode="auto">
            <a:xfrm flipH="1">
              <a:off x="906" y="2591"/>
              <a:ext cx="1" cy="113"/>
            </a:xfrm>
            <a:prstGeom prst="line">
              <a:avLst/>
            </a:prstGeom>
            <a:noFill/>
            <a:ln w="25400">
              <a:solidFill>
                <a:srgbClr val="3366FF"/>
              </a:solidFill>
              <a:round/>
              <a:headEnd/>
              <a:tailEnd/>
            </a:ln>
          </p:spPr>
          <p:txBody>
            <a:bodyPr/>
            <a:lstStyle/>
            <a:p>
              <a:endParaRPr lang="en-US"/>
            </a:p>
          </p:txBody>
        </p:sp>
        <p:sp>
          <p:nvSpPr>
            <p:cNvPr id="46227" name="Line 36"/>
            <p:cNvSpPr>
              <a:spLocks noChangeShapeType="1"/>
            </p:cNvSpPr>
            <p:nvPr/>
          </p:nvSpPr>
          <p:spPr bwMode="auto">
            <a:xfrm flipH="1">
              <a:off x="816" y="2704"/>
              <a:ext cx="1" cy="250"/>
            </a:xfrm>
            <a:prstGeom prst="line">
              <a:avLst/>
            </a:prstGeom>
            <a:noFill/>
            <a:ln w="25400">
              <a:solidFill>
                <a:srgbClr val="3366FF"/>
              </a:solidFill>
              <a:round/>
              <a:headEnd/>
              <a:tailEnd/>
            </a:ln>
          </p:spPr>
          <p:txBody>
            <a:bodyPr/>
            <a:lstStyle/>
            <a:p>
              <a:endParaRPr lang="en-US"/>
            </a:p>
          </p:txBody>
        </p:sp>
        <p:sp>
          <p:nvSpPr>
            <p:cNvPr id="46228" name="Line 37"/>
            <p:cNvSpPr>
              <a:spLocks noChangeShapeType="1"/>
            </p:cNvSpPr>
            <p:nvPr/>
          </p:nvSpPr>
          <p:spPr bwMode="auto">
            <a:xfrm>
              <a:off x="3447" y="595"/>
              <a:ext cx="0" cy="1021"/>
            </a:xfrm>
            <a:prstGeom prst="line">
              <a:avLst/>
            </a:prstGeom>
            <a:noFill/>
            <a:ln w="25400">
              <a:solidFill>
                <a:srgbClr val="99FF33"/>
              </a:solidFill>
              <a:round/>
              <a:headEnd/>
              <a:tailEnd/>
            </a:ln>
          </p:spPr>
          <p:txBody>
            <a:bodyPr/>
            <a:lstStyle/>
            <a:p>
              <a:endParaRPr lang="en-US"/>
            </a:p>
          </p:txBody>
        </p:sp>
        <p:sp>
          <p:nvSpPr>
            <p:cNvPr id="46229" name="Line 38"/>
            <p:cNvSpPr>
              <a:spLocks noChangeShapeType="1"/>
            </p:cNvSpPr>
            <p:nvPr/>
          </p:nvSpPr>
          <p:spPr bwMode="auto">
            <a:xfrm>
              <a:off x="3243" y="1616"/>
              <a:ext cx="204" cy="0"/>
            </a:xfrm>
            <a:prstGeom prst="line">
              <a:avLst/>
            </a:prstGeom>
            <a:noFill/>
            <a:ln w="25400">
              <a:solidFill>
                <a:srgbClr val="99FF33"/>
              </a:solidFill>
              <a:round/>
              <a:headEnd/>
              <a:tailEnd/>
            </a:ln>
          </p:spPr>
          <p:txBody>
            <a:bodyPr/>
            <a:lstStyle/>
            <a:p>
              <a:endParaRPr lang="en-US"/>
            </a:p>
          </p:txBody>
        </p:sp>
        <p:sp>
          <p:nvSpPr>
            <p:cNvPr id="46230" name="Line 39"/>
            <p:cNvSpPr>
              <a:spLocks noChangeShapeType="1"/>
            </p:cNvSpPr>
            <p:nvPr/>
          </p:nvSpPr>
          <p:spPr bwMode="auto">
            <a:xfrm>
              <a:off x="3243" y="1616"/>
              <a:ext cx="0" cy="113"/>
            </a:xfrm>
            <a:prstGeom prst="line">
              <a:avLst/>
            </a:prstGeom>
            <a:noFill/>
            <a:ln w="25400">
              <a:solidFill>
                <a:srgbClr val="99FF33"/>
              </a:solidFill>
              <a:round/>
              <a:headEnd/>
              <a:tailEnd/>
            </a:ln>
          </p:spPr>
          <p:txBody>
            <a:bodyPr/>
            <a:lstStyle/>
            <a:p>
              <a:endParaRPr lang="en-US"/>
            </a:p>
          </p:txBody>
        </p:sp>
        <p:sp>
          <p:nvSpPr>
            <p:cNvPr id="46231" name="Line 40"/>
            <p:cNvSpPr>
              <a:spLocks noChangeShapeType="1"/>
            </p:cNvSpPr>
            <p:nvPr/>
          </p:nvSpPr>
          <p:spPr bwMode="auto">
            <a:xfrm>
              <a:off x="3243" y="1616"/>
              <a:ext cx="0" cy="113"/>
            </a:xfrm>
            <a:prstGeom prst="line">
              <a:avLst/>
            </a:prstGeom>
            <a:noFill/>
            <a:ln w="25400">
              <a:solidFill>
                <a:srgbClr val="99FF33"/>
              </a:solidFill>
              <a:round/>
              <a:headEnd/>
              <a:tailEnd/>
            </a:ln>
          </p:spPr>
          <p:txBody>
            <a:bodyPr/>
            <a:lstStyle/>
            <a:p>
              <a:endParaRPr lang="en-US"/>
            </a:p>
          </p:txBody>
        </p:sp>
        <p:sp>
          <p:nvSpPr>
            <p:cNvPr id="46232" name="Line 41"/>
            <p:cNvSpPr>
              <a:spLocks noChangeShapeType="1"/>
            </p:cNvSpPr>
            <p:nvPr/>
          </p:nvSpPr>
          <p:spPr bwMode="auto">
            <a:xfrm>
              <a:off x="3243" y="1616"/>
              <a:ext cx="0" cy="113"/>
            </a:xfrm>
            <a:prstGeom prst="line">
              <a:avLst/>
            </a:prstGeom>
            <a:noFill/>
            <a:ln w="25400">
              <a:solidFill>
                <a:srgbClr val="99FF33"/>
              </a:solidFill>
              <a:round/>
              <a:headEnd/>
              <a:tailEnd/>
            </a:ln>
          </p:spPr>
          <p:txBody>
            <a:bodyPr/>
            <a:lstStyle/>
            <a:p>
              <a:endParaRPr lang="en-US"/>
            </a:p>
          </p:txBody>
        </p:sp>
        <p:sp>
          <p:nvSpPr>
            <p:cNvPr id="46233" name="Line 42"/>
            <p:cNvSpPr>
              <a:spLocks noChangeShapeType="1"/>
            </p:cNvSpPr>
            <p:nvPr/>
          </p:nvSpPr>
          <p:spPr bwMode="auto">
            <a:xfrm>
              <a:off x="3220" y="1866"/>
              <a:ext cx="0" cy="181"/>
            </a:xfrm>
            <a:prstGeom prst="line">
              <a:avLst/>
            </a:prstGeom>
            <a:noFill/>
            <a:ln w="25400">
              <a:solidFill>
                <a:srgbClr val="99FF33"/>
              </a:solidFill>
              <a:round/>
              <a:headEnd/>
              <a:tailEnd/>
            </a:ln>
          </p:spPr>
          <p:txBody>
            <a:bodyPr/>
            <a:lstStyle/>
            <a:p>
              <a:endParaRPr lang="en-US"/>
            </a:p>
          </p:txBody>
        </p:sp>
        <p:sp>
          <p:nvSpPr>
            <p:cNvPr id="46234" name="Line 43"/>
            <p:cNvSpPr>
              <a:spLocks noChangeShapeType="1"/>
            </p:cNvSpPr>
            <p:nvPr/>
          </p:nvSpPr>
          <p:spPr bwMode="auto">
            <a:xfrm>
              <a:off x="3220" y="2183"/>
              <a:ext cx="0" cy="136"/>
            </a:xfrm>
            <a:prstGeom prst="line">
              <a:avLst/>
            </a:prstGeom>
            <a:noFill/>
            <a:ln w="25400">
              <a:solidFill>
                <a:srgbClr val="99FF33"/>
              </a:solidFill>
              <a:round/>
              <a:headEnd/>
              <a:tailEnd/>
            </a:ln>
          </p:spPr>
          <p:txBody>
            <a:bodyPr/>
            <a:lstStyle/>
            <a:p>
              <a:endParaRPr lang="en-US"/>
            </a:p>
          </p:txBody>
        </p:sp>
        <p:sp>
          <p:nvSpPr>
            <p:cNvPr id="46235" name="Line 44"/>
            <p:cNvSpPr>
              <a:spLocks noChangeShapeType="1"/>
            </p:cNvSpPr>
            <p:nvPr/>
          </p:nvSpPr>
          <p:spPr bwMode="auto">
            <a:xfrm>
              <a:off x="3084" y="2295"/>
              <a:ext cx="136" cy="1"/>
            </a:xfrm>
            <a:prstGeom prst="line">
              <a:avLst/>
            </a:prstGeom>
            <a:noFill/>
            <a:ln w="25400">
              <a:solidFill>
                <a:srgbClr val="99FF33"/>
              </a:solidFill>
              <a:round/>
              <a:headEnd/>
              <a:tailEnd/>
            </a:ln>
          </p:spPr>
          <p:txBody>
            <a:bodyPr/>
            <a:lstStyle/>
            <a:p>
              <a:endParaRPr lang="en-US"/>
            </a:p>
          </p:txBody>
        </p:sp>
        <p:sp>
          <p:nvSpPr>
            <p:cNvPr id="46236" name="Line 45"/>
            <p:cNvSpPr>
              <a:spLocks noChangeShapeType="1"/>
            </p:cNvSpPr>
            <p:nvPr/>
          </p:nvSpPr>
          <p:spPr bwMode="auto">
            <a:xfrm>
              <a:off x="3084" y="2295"/>
              <a:ext cx="0" cy="46"/>
            </a:xfrm>
            <a:prstGeom prst="line">
              <a:avLst/>
            </a:prstGeom>
            <a:noFill/>
            <a:ln w="25400">
              <a:solidFill>
                <a:srgbClr val="99FF33"/>
              </a:solidFill>
              <a:round/>
              <a:headEnd/>
              <a:tailEnd/>
            </a:ln>
          </p:spPr>
          <p:txBody>
            <a:bodyPr/>
            <a:lstStyle/>
            <a:p>
              <a:endParaRPr lang="en-US"/>
            </a:p>
          </p:txBody>
        </p:sp>
        <p:sp>
          <p:nvSpPr>
            <p:cNvPr id="46237" name="Line 46"/>
            <p:cNvSpPr>
              <a:spLocks noChangeShapeType="1"/>
            </p:cNvSpPr>
            <p:nvPr/>
          </p:nvSpPr>
          <p:spPr bwMode="auto">
            <a:xfrm>
              <a:off x="3220" y="2410"/>
              <a:ext cx="0" cy="68"/>
            </a:xfrm>
            <a:prstGeom prst="line">
              <a:avLst/>
            </a:prstGeom>
            <a:noFill/>
            <a:ln w="25400">
              <a:solidFill>
                <a:srgbClr val="99FF33"/>
              </a:solidFill>
              <a:round/>
              <a:headEnd/>
              <a:tailEnd/>
            </a:ln>
          </p:spPr>
          <p:txBody>
            <a:bodyPr/>
            <a:lstStyle/>
            <a:p>
              <a:endParaRPr lang="en-US"/>
            </a:p>
          </p:txBody>
        </p:sp>
        <p:sp>
          <p:nvSpPr>
            <p:cNvPr id="46238" name="Line 47"/>
            <p:cNvSpPr>
              <a:spLocks noChangeShapeType="1"/>
            </p:cNvSpPr>
            <p:nvPr/>
          </p:nvSpPr>
          <p:spPr bwMode="auto">
            <a:xfrm>
              <a:off x="3084" y="2409"/>
              <a:ext cx="0" cy="137"/>
            </a:xfrm>
            <a:prstGeom prst="line">
              <a:avLst/>
            </a:prstGeom>
            <a:noFill/>
            <a:ln w="25400">
              <a:solidFill>
                <a:srgbClr val="99FF33"/>
              </a:solidFill>
              <a:round/>
              <a:headEnd/>
              <a:tailEnd/>
            </a:ln>
          </p:spPr>
          <p:txBody>
            <a:bodyPr/>
            <a:lstStyle/>
            <a:p>
              <a:endParaRPr lang="en-US"/>
            </a:p>
          </p:txBody>
        </p:sp>
        <p:sp>
          <p:nvSpPr>
            <p:cNvPr id="46239" name="Line 48"/>
            <p:cNvSpPr>
              <a:spLocks noChangeShapeType="1"/>
            </p:cNvSpPr>
            <p:nvPr/>
          </p:nvSpPr>
          <p:spPr bwMode="auto">
            <a:xfrm>
              <a:off x="1315" y="2546"/>
              <a:ext cx="1769" cy="0"/>
            </a:xfrm>
            <a:prstGeom prst="line">
              <a:avLst/>
            </a:prstGeom>
            <a:noFill/>
            <a:ln w="25400">
              <a:solidFill>
                <a:srgbClr val="99FF33"/>
              </a:solidFill>
              <a:round/>
              <a:headEnd/>
              <a:tailEnd/>
            </a:ln>
          </p:spPr>
          <p:txBody>
            <a:bodyPr/>
            <a:lstStyle/>
            <a:p>
              <a:endParaRPr lang="en-US"/>
            </a:p>
          </p:txBody>
        </p:sp>
        <p:sp>
          <p:nvSpPr>
            <p:cNvPr id="46240" name="Line 49"/>
            <p:cNvSpPr>
              <a:spLocks noChangeShapeType="1"/>
            </p:cNvSpPr>
            <p:nvPr/>
          </p:nvSpPr>
          <p:spPr bwMode="auto">
            <a:xfrm>
              <a:off x="1315" y="2546"/>
              <a:ext cx="0" cy="157"/>
            </a:xfrm>
            <a:prstGeom prst="line">
              <a:avLst/>
            </a:prstGeom>
            <a:noFill/>
            <a:ln w="25400">
              <a:solidFill>
                <a:srgbClr val="99FF33"/>
              </a:solidFill>
              <a:round/>
              <a:headEnd/>
              <a:tailEnd/>
            </a:ln>
          </p:spPr>
          <p:txBody>
            <a:bodyPr/>
            <a:lstStyle/>
            <a:p>
              <a:endParaRPr lang="en-US"/>
            </a:p>
          </p:txBody>
        </p:sp>
      </p:grpSp>
      <p:sp>
        <p:nvSpPr>
          <p:cNvPr id="46083" name="Line 10"/>
          <p:cNvSpPr>
            <a:spLocks noChangeShapeType="1"/>
          </p:cNvSpPr>
          <p:nvPr/>
        </p:nvSpPr>
        <p:spPr bwMode="auto">
          <a:xfrm>
            <a:off x="2697163" y="1189038"/>
            <a:ext cx="0" cy="2035175"/>
          </a:xfrm>
          <a:prstGeom prst="line">
            <a:avLst/>
          </a:prstGeom>
          <a:noFill/>
          <a:ln w="25400">
            <a:solidFill>
              <a:srgbClr val="FF9900"/>
            </a:solidFill>
            <a:round/>
            <a:headEnd/>
            <a:tailEnd/>
          </a:ln>
        </p:spPr>
        <p:txBody>
          <a:bodyPr/>
          <a:lstStyle/>
          <a:p>
            <a:endParaRPr lang="en-US"/>
          </a:p>
        </p:txBody>
      </p:sp>
      <p:sp>
        <p:nvSpPr>
          <p:cNvPr id="46084" name="Line 10"/>
          <p:cNvSpPr>
            <a:spLocks noChangeShapeType="1"/>
          </p:cNvSpPr>
          <p:nvPr/>
        </p:nvSpPr>
        <p:spPr bwMode="auto">
          <a:xfrm>
            <a:off x="1066800" y="1189038"/>
            <a:ext cx="0" cy="2024062"/>
          </a:xfrm>
          <a:prstGeom prst="line">
            <a:avLst/>
          </a:prstGeom>
          <a:noFill/>
          <a:ln w="25400">
            <a:solidFill>
              <a:srgbClr val="FF9900"/>
            </a:solidFill>
            <a:round/>
            <a:headEnd/>
            <a:tailEnd/>
          </a:ln>
        </p:spPr>
        <p:txBody>
          <a:bodyPr/>
          <a:lstStyle/>
          <a:p>
            <a:endParaRPr lang="en-US"/>
          </a:p>
        </p:txBody>
      </p:sp>
      <p:sp>
        <p:nvSpPr>
          <p:cNvPr id="46085" name="Line 10"/>
          <p:cNvSpPr>
            <a:spLocks noChangeShapeType="1"/>
          </p:cNvSpPr>
          <p:nvPr/>
        </p:nvSpPr>
        <p:spPr bwMode="auto">
          <a:xfrm>
            <a:off x="2724150" y="944563"/>
            <a:ext cx="0" cy="244475"/>
          </a:xfrm>
          <a:prstGeom prst="line">
            <a:avLst/>
          </a:prstGeom>
          <a:noFill/>
          <a:ln w="25400">
            <a:solidFill>
              <a:srgbClr val="FF9900"/>
            </a:solidFill>
            <a:round/>
            <a:headEnd/>
            <a:tailEnd/>
          </a:ln>
        </p:spPr>
        <p:txBody>
          <a:bodyPr/>
          <a:lstStyle/>
          <a:p>
            <a:endParaRPr lang="en-US"/>
          </a:p>
        </p:txBody>
      </p:sp>
      <p:sp>
        <p:nvSpPr>
          <p:cNvPr id="46086" name="Line 17"/>
          <p:cNvSpPr>
            <a:spLocks noChangeShapeType="1"/>
          </p:cNvSpPr>
          <p:nvPr/>
        </p:nvSpPr>
        <p:spPr bwMode="auto">
          <a:xfrm>
            <a:off x="2962275" y="1304925"/>
            <a:ext cx="0" cy="1908175"/>
          </a:xfrm>
          <a:prstGeom prst="line">
            <a:avLst/>
          </a:prstGeom>
          <a:noFill/>
          <a:ln w="25400">
            <a:solidFill>
              <a:srgbClr val="CC3300"/>
            </a:solidFill>
            <a:round/>
            <a:headEnd/>
            <a:tailEnd/>
          </a:ln>
        </p:spPr>
        <p:txBody>
          <a:bodyPr/>
          <a:lstStyle/>
          <a:p>
            <a:endParaRPr lang="en-US"/>
          </a:p>
        </p:txBody>
      </p:sp>
      <p:sp>
        <p:nvSpPr>
          <p:cNvPr id="46087" name="Line 17"/>
          <p:cNvSpPr>
            <a:spLocks noChangeShapeType="1"/>
          </p:cNvSpPr>
          <p:nvPr/>
        </p:nvSpPr>
        <p:spPr bwMode="auto">
          <a:xfrm>
            <a:off x="2916238" y="3444875"/>
            <a:ext cx="0" cy="746125"/>
          </a:xfrm>
          <a:prstGeom prst="line">
            <a:avLst/>
          </a:prstGeom>
          <a:noFill/>
          <a:ln w="25400">
            <a:solidFill>
              <a:srgbClr val="FF9999"/>
            </a:solidFill>
            <a:round/>
            <a:headEnd/>
            <a:tailEnd/>
          </a:ln>
        </p:spPr>
        <p:txBody>
          <a:bodyPr/>
          <a:lstStyle/>
          <a:p>
            <a:endParaRPr lang="en-US"/>
          </a:p>
        </p:txBody>
      </p:sp>
      <p:sp>
        <p:nvSpPr>
          <p:cNvPr id="46088" name="Line 17"/>
          <p:cNvSpPr>
            <a:spLocks noChangeShapeType="1"/>
          </p:cNvSpPr>
          <p:nvPr/>
        </p:nvSpPr>
        <p:spPr bwMode="auto">
          <a:xfrm flipH="1">
            <a:off x="2789238" y="3017838"/>
            <a:ext cx="0" cy="63500"/>
          </a:xfrm>
          <a:prstGeom prst="line">
            <a:avLst/>
          </a:prstGeom>
          <a:noFill/>
          <a:ln w="28575">
            <a:solidFill>
              <a:srgbClr val="CC3300"/>
            </a:solidFill>
            <a:round/>
            <a:headEnd/>
            <a:tailEnd/>
          </a:ln>
        </p:spPr>
        <p:txBody>
          <a:bodyPr/>
          <a:lstStyle/>
          <a:p>
            <a:endParaRPr lang="en-US"/>
          </a:p>
        </p:txBody>
      </p:sp>
      <p:sp>
        <p:nvSpPr>
          <p:cNvPr id="46089" name="Line 17"/>
          <p:cNvSpPr>
            <a:spLocks noChangeShapeType="1"/>
          </p:cNvSpPr>
          <p:nvPr/>
        </p:nvSpPr>
        <p:spPr bwMode="auto">
          <a:xfrm flipH="1">
            <a:off x="2789238" y="3017838"/>
            <a:ext cx="173037" cy="0"/>
          </a:xfrm>
          <a:prstGeom prst="line">
            <a:avLst/>
          </a:prstGeom>
          <a:noFill/>
          <a:ln w="25400">
            <a:solidFill>
              <a:srgbClr val="CC3300"/>
            </a:solidFill>
            <a:round/>
            <a:headEnd/>
            <a:tailEnd/>
          </a:ln>
        </p:spPr>
        <p:txBody>
          <a:bodyPr/>
          <a:lstStyle/>
          <a:p>
            <a:endParaRPr lang="en-US"/>
          </a:p>
        </p:txBody>
      </p:sp>
      <p:sp>
        <p:nvSpPr>
          <p:cNvPr id="46090" name="Line 14"/>
          <p:cNvSpPr>
            <a:spLocks noChangeShapeType="1"/>
          </p:cNvSpPr>
          <p:nvPr/>
        </p:nvSpPr>
        <p:spPr bwMode="auto">
          <a:xfrm>
            <a:off x="2087563" y="1304925"/>
            <a:ext cx="579437" cy="0"/>
          </a:xfrm>
          <a:prstGeom prst="line">
            <a:avLst/>
          </a:prstGeom>
          <a:noFill/>
          <a:ln w="25400">
            <a:solidFill>
              <a:srgbClr val="CC3300"/>
            </a:solidFill>
            <a:round/>
            <a:headEnd/>
            <a:tailEnd/>
          </a:ln>
        </p:spPr>
        <p:txBody>
          <a:bodyPr/>
          <a:lstStyle/>
          <a:p>
            <a:endParaRPr lang="en-US"/>
          </a:p>
        </p:txBody>
      </p:sp>
      <p:sp>
        <p:nvSpPr>
          <p:cNvPr id="46091" name="Line 10"/>
          <p:cNvSpPr>
            <a:spLocks noChangeShapeType="1"/>
          </p:cNvSpPr>
          <p:nvPr/>
        </p:nvSpPr>
        <p:spPr bwMode="auto">
          <a:xfrm flipV="1">
            <a:off x="1066800" y="1189038"/>
            <a:ext cx="981075" cy="0"/>
          </a:xfrm>
          <a:prstGeom prst="line">
            <a:avLst/>
          </a:prstGeom>
          <a:noFill/>
          <a:ln w="25400">
            <a:solidFill>
              <a:srgbClr val="FF9900"/>
            </a:solidFill>
            <a:round/>
            <a:headEnd/>
            <a:tailEnd/>
          </a:ln>
        </p:spPr>
        <p:txBody>
          <a:bodyPr/>
          <a:lstStyle/>
          <a:p>
            <a:endParaRPr lang="en-US"/>
          </a:p>
        </p:txBody>
      </p:sp>
      <p:sp>
        <p:nvSpPr>
          <p:cNvPr id="46092" name="Line 10"/>
          <p:cNvSpPr>
            <a:spLocks noChangeShapeType="1"/>
          </p:cNvSpPr>
          <p:nvPr/>
        </p:nvSpPr>
        <p:spPr bwMode="auto">
          <a:xfrm>
            <a:off x="2087563" y="1189038"/>
            <a:ext cx="636587" cy="0"/>
          </a:xfrm>
          <a:prstGeom prst="line">
            <a:avLst/>
          </a:prstGeom>
          <a:noFill/>
          <a:ln w="25400">
            <a:solidFill>
              <a:srgbClr val="FF9900"/>
            </a:solidFill>
            <a:round/>
            <a:headEnd/>
            <a:tailEnd/>
          </a:ln>
        </p:spPr>
        <p:txBody>
          <a:bodyPr/>
          <a:lstStyle/>
          <a:p>
            <a:endParaRPr lang="en-US"/>
          </a:p>
        </p:txBody>
      </p:sp>
      <p:sp>
        <p:nvSpPr>
          <p:cNvPr id="46093" name="Line 10"/>
          <p:cNvSpPr>
            <a:spLocks noChangeShapeType="1"/>
          </p:cNvSpPr>
          <p:nvPr/>
        </p:nvSpPr>
        <p:spPr bwMode="auto">
          <a:xfrm>
            <a:off x="1096963" y="3441700"/>
            <a:ext cx="0" cy="169863"/>
          </a:xfrm>
          <a:prstGeom prst="line">
            <a:avLst/>
          </a:prstGeom>
          <a:noFill/>
          <a:ln w="25400">
            <a:solidFill>
              <a:srgbClr val="FF9900"/>
            </a:solidFill>
            <a:round/>
            <a:headEnd/>
            <a:tailEnd/>
          </a:ln>
        </p:spPr>
        <p:txBody>
          <a:bodyPr/>
          <a:lstStyle/>
          <a:p>
            <a:endParaRPr lang="en-US"/>
          </a:p>
        </p:txBody>
      </p:sp>
      <p:sp>
        <p:nvSpPr>
          <p:cNvPr id="46094" name="Line 10"/>
          <p:cNvSpPr>
            <a:spLocks noChangeShapeType="1"/>
          </p:cNvSpPr>
          <p:nvPr/>
        </p:nvSpPr>
        <p:spPr bwMode="auto">
          <a:xfrm>
            <a:off x="887413" y="3608388"/>
            <a:ext cx="0" cy="73025"/>
          </a:xfrm>
          <a:prstGeom prst="line">
            <a:avLst/>
          </a:prstGeom>
          <a:noFill/>
          <a:ln w="28575">
            <a:solidFill>
              <a:srgbClr val="FF9900"/>
            </a:solidFill>
            <a:round/>
            <a:headEnd/>
            <a:tailEnd/>
          </a:ln>
        </p:spPr>
        <p:txBody>
          <a:bodyPr/>
          <a:lstStyle/>
          <a:p>
            <a:endParaRPr lang="en-US"/>
          </a:p>
        </p:txBody>
      </p:sp>
      <p:sp>
        <p:nvSpPr>
          <p:cNvPr id="46095" name="Line 10"/>
          <p:cNvSpPr>
            <a:spLocks noChangeShapeType="1"/>
          </p:cNvSpPr>
          <p:nvPr/>
        </p:nvSpPr>
        <p:spPr bwMode="auto">
          <a:xfrm>
            <a:off x="990600" y="3608388"/>
            <a:ext cx="0" cy="73025"/>
          </a:xfrm>
          <a:prstGeom prst="line">
            <a:avLst/>
          </a:prstGeom>
          <a:noFill/>
          <a:ln w="28575">
            <a:solidFill>
              <a:srgbClr val="FF9900"/>
            </a:solidFill>
            <a:round/>
            <a:headEnd/>
            <a:tailEnd/>
          </a:ln>
        </p:spPr>
        <p:txBody>
          <a:bodyPr/>
          <a:lstStyle/>
          <a:p>
            <a:endParaRPr lang="en-US"/>
          </a:p>
        </p:txBody>
      </p:sp>
      <p:sp>
        <p:nvSpPr>
          <p:cNvPr id="46096" name="Line 10"/>
          <p:cNvSpPr>
            <a:spLocks noChangeShapeType="1"/>
          </p:cNvSpPr>
          <p:nvPr/>
        </p:nvSpPr>
        <p:spPr bwMode="auto">
          <a:xfrm>
            <a:off x="1143000" y="3606800"/>
            <a:ext cx="0" cy="73025"/>
          </a:xfrm>
          <a:prstGeom prst="line">
            <a:avLst/>
          </a:prstGeom>
          <a:noFill/>
          <a:ln w="28575">
            <a:solidFill>
              <a:srgbClr val="FF9900"/>
            </a:solidFill>
            <a:round/>
            <a:headEnd/>
            <a:tailEnd/>
          </a:ln>
        </p:spPr>
        <p:txBody>
          <a:bodyPr/>
          <a:lstStyle/>
          <a:p>
            <a:endParaRPr lang="en-US"/>
          </a:p>
        </p:txBody>
      </p:sp>
      <p:sp>
        <p:nvSpPr>
          <p:cNvPr id="46097" name="Line 10"/>
          <p:cNvSpPr>
            <a:spLocks noChangeShapeType="1"/>
          </p:cNvSpPr>
          <p:nvPr/>
        </p:nvSpPr>
        <p:spPr bwMode="auto">
          <a:xfrm flipV="1">
            <a:off x="887413" y="3608388"/>
            <a:ext cx="255587" cy="3175"/>
          </a:xfrm>
          <a:prstGeom prst="line">
            <a:avLst/>
          </a:prstGeom>
          <a:noFill/>
          <a:ln w="25400">
            <a:solidFill>
              <a:srgbClr val="FF9900"/>
            </a:solidFill>
            <a:round/>
            <a:headEnd/>
            <a:tailEnd/>
          </a:ln>
        </p:spPr>
        <p:txBody>
          <a:bodyPr/>
          <a:lstStyle/>
          <a:p>
            <a:endParaRPr lang="en-US"/>
          </a:p>
        </p:txBody>
      </p:sp>
      <p:sp>
        <p:nvSpPr>
          <p:cNvPr id="46098" name="Line 10"/>
          <p:cNvSpPr>
            <a:spLocks noChangeShapeType="1"/>
          </p:cNvSpPr>
          <p:nvPr/>
        </p:nvSpPr>
        <p:spPr bwMode="auto">
          <a:xfrm>
            <a:off x="990600" y="3797300"/>
            <a:ext cx="0" cy="393700"/>
          </a:xfrm>
          <a:prstGeom prst="line">
            <a:avLst/>
          </a:prstGeom>
          <a:noFill/>
          <a:ln w="25400">
            <a:solidFill>
              <a:srgbClr val="FF9900"/>
            </a:solidFill>
            <a:round/>
            <a:headEnd/>
            <a:tailEnd/>
          </a:ln>
        </p:spPr>
        <p:txBody>
          <a:bodyPr/>
          <a:lstStyle/>
          <a:p>
            <a:endParaRPr lang="en-US"/>
          </a:p>
        </p:txBody>
      </p:sp>
      <p:sp>
        <p:nvSpPr>
          <p:cNvPr id="46099" name="Line 10"/>
          <p:cNvSpPr>
            <a:spLocks noChangeShapeType="1"/>
          </p:cNvSpPr>
          <p:nvPr/>
        </p:nvSpPr>
        <p:spPr bwMode="auto">
          <a:xfrm>
            <a:off x="1189038" y="4191000"/>
            <a:ext cx="0" cy="498475"/>
          </a:xfrm>
          <a:prstGeom prst="line">
            <a:avLst/>
          </a:prstGeom>
          <a:noFill/>
          <a:ln w="25400">
            <a:solidFill>
              <a:srgbClr val="FF9900"/>
            </a:solidFill>
            <a:round/>
            <a:headEnd/>
            <a:tailEnd/>
          </a:ln>
        </p:spPr>
        <p:txBody>
          <a:bodyPr/>
          <a:lstStyle/>
          <a:p>
            <a:endParaRPr lang="en-US"/>
          </a:p>
        </p:txBody>
      </p:sp>
      <p:sp>
        <p:nvSpPr>
          <p:cNvPr id="46100" name="Line 10"/>
          <p:cNvSpPr>
            <a:spLocks noChangeShapeType="1"/>
          </p:cNvSpPr>
          <p:nvPr/>
        </p:nvSpPr>
        <p:spPr bwMode="auto">
          <a:xfrm flipH="1" flipV="1">
            <a:off x="990600" y="4206875"/>
            <a:ext cx="198438" cy="0"/>
          </a:xfrm>
          <a:prstGeom prst="line">
            <a:avLst/>
          </a:prstGeom>
          <a:noFill/>
          <a:ln w="25400">
            <a:solidFill>
              <a:srgbClr val="FF9900"/>
            </a:solidFill>
            <a:round/>
            <a:headEnd/>
            <a:tailEnd/>
          </a:ln>
        </p:spPr>
        <p:txBody>
          <a:bodyPr/>
          <a:lstStyle/>
          <a:p>
            <a:endParaRPr lang="en-US"/>
          </a:p>
        </p:txBody>
      </p:sp>
      <p:sp>
        <p:nvSpPr>
          <p:cNvPr id="46101" name="Line 10"/>
          <p:cNvSpPr>
            <a:spLocks noChangeShapeType="1"/>
          </p:cNvSpPr>
          <p:nvPr/>
        </p:nvSpPr>
        <p:spPr bwMode="auto">
          <a:xfrm>
            <a:off x="762000" y="944563"/>
            <a:ext cx="3175" cy="2268537"/>
          </a:xfrm>
          <a:prstGeom prst="line">
            <a:avLst/>
          </a:prstGeom>
          <a:noFill/>
          <a:ln w="25400">
            <a:solidFill>
              <a:srgbClr val="008000"/>
            </a:solidFill>
            <a:round/>
            <a:headEnd/>
            <a:tailEnd/>
          </a:ln>
        </p:spPr>
        <p:txBody>
          <a:bodyPr/>
          <a:lstStyle/>
          <a:p>
            <a:endParaRPr lang="en-US"/>
          </a:p>
        </p:txBody>
      </p:sp>
      <p:sp>
        <p:nvSpPr>
          <p:cNvPr id="46102" name="Line 10"/>
          <p:cNvSpPr>
            <a:spLocks noChangeShapeType="1"/>
          </p:cNvSpPr>
          <p:nvPr/>
        </p:nvSpPr>
        <p:spPr bwMode="auto">
          <a:xfrm>
            <a:off x="765175" y="3444875"/>
            <a:ext cx="3175" cy="241300"/>
          </a:xfrm>
          <a:prstGeom prst="line">
            <a:avLst/>
          </a:prstGeom>
          <a:noFill/>
          <a:ln w="25400">
            <a:solidFill>
              <a:srgbClr val="008000"/>
            </a:solidFill>
            <a:round/>
            <a:headEnd/>
            <a:tailEnd/>
          </a:ln>
        </p:spPr>
        <p:txBody>
          <a:bodyPr/>
          <a:lstStyle/>
          <a:p>
            <a:endParaRPr lang="en-US"/>
          </a:p>
        </p:txBody>
      </p:sp>
      <p:sp>
        <p:nvSpPr>
          <p:cNvPr id="46103" name="Line 10"/>
          <p:cNvSpPr>
            <a:spLocks noChangeShapeType="1"/>
          </p:cNvSpPr>
          <p:nvPr/>
        </p:nvSpPr>
        <p:spPr bwMode="auto">
          <a:xfrm>
            <a:off x="758825" y="3797300"/>
            <a:ext cx="3175" cy="1270000"/>
          </a:xfrm>
          <a:prstGeom prst="line">
            <a:avLst/>
          </a:prstGeom>
          <a:noFill/>
          <a:ln w="25400">
            <a:solidFill>
              <a:srgbClr val="008000"/>
            </a:solidFill>
            <a:round/>
            <a:headEnd/>
            <a:tailEnd/>
          </a:ln>
        </p:spPr>
        <p:txBody>
          <a:bodyPr/>
          <a:lstStyle/>
          <a:p>
            <a:endParaRPr lang="en-US"/>
          </a:p>
        </p:txBody>
      </p:sp>
      <p:sp>
        <p:nvSpPr>
          <p:cNvPr id="46104" name="Line 10"/>
          <p:cNvSpPr>
            <a:spLocks noChangeShapeType="1"/>
          </p:cNvSpPr>
          <p:nvPr/>
        </p:nvSpPr>
        <p:spPr bwMode="auto">
          <a:xfrm>
            <a:off x="612775" y="3789363"/>
            <a:ext cx="0" cy="169862"/>
          </a:xfrm>
          <a:prstGeom prst="line">
            <a:avLst/>
          </a:prstGeom>
          <a:noFill/>
          <a:ln w="25400">
            <a:solidFill>
              <a:srgbClr val="008000"/>
            </a:solidFill>
            <a:round/>
            <a:headEnd/>
            <a:tailEnd/>
          </a:ln>
        </p:spPr>
        <p:txBody>
          <a:bodyPr/>
          <a:lstStyle/>
          <a:p>
            <a:endParaRPr lang="en-US"/>
          </a:p>
        </p:txBody>
      </p:sp>
      <p:sp>
        <p:nvSpPr>
          <p:cNvPr id="46105" name="Line 10"/>
          <p:cNvSpPr>
            <a:spLocks noChangeShapeType="1"/>
          </p:cNvSpPr>
          <p:nvPr/>
        </p:nvSpPr>
        <p:spPr bwMode="auto">
          <a:xfrm>
            <a:off x="615950" y="3606800"/>
            <a:ext cx="0" cy="73025"/>
          </a:xfrm>
          <a:prstGeom prst="line">
            <a:avLst/>
          </a:prstGeom>
          <a:noFill/>
          <a:ln w="25400">
            <a:solidFill>
              <a:srgbClr val="008000"/>
            </a:solidFill>
            <a:round/>
            <a:headEnd/>
            <a:tailEnd/>
          </a:ln>
        </p:spPr>
        <p:txBody>
          <a:bodyPr/>
          <a:lstStyle/>
          <a:p>
            <a:endParaRPr lang="en-US"/>
          </a:p>
        </p:txBody>
      </p:sp>
      <p:sp>
        <p:nvSpPr>
          <p:cNvPr id="46106" name="Line 10"/>
          <p:cNvSpPr>
            <a:spLocks noChangeShapeType="1"/>
          </p:cNvSpPr>
          <p:nvPr/>
        </p:nvSpPr>
        <p:spPr bwMode="auto">
          <a:xfrm>
            <a:off x="615950" y="3608388"/>
            <a:ext cx="152400" cy="0"/>
          </a:xfrm>
          <a:prstGeom prst="line">
            <a:avLst/>
          </a:prstGeom>
          <a:noFill/>
          <a:ln w="25400">
            <a:solidFill>
              <a:srgbClr val="008000"/>
            </a:solidFill>
            <a:round/>
            <a:headEnd/>
            <a:tailEnd/>
          </a:ln>
        </p:spPr>
        <p:txBody>
          <a:bodyPr/>
          <a:lstStyle/>
          <a:p>
            <a:endParaRPr lang="en-US"/>
          </a:p>
        </p:txBody>
      </p:sp>
      <p:sp>
        <p:nvSpPr>
          <p:cNvPr id="46107" name="TextBox 283"/>
          <p:cNvSpPr txBox="1">
            <a:spLocks noChangeArrowheads="1"/>
          </p:cNvSpPr>
          <p:nvPr/>
        </p:nvSpPr>
        <p:spPr bwMode="auto">
          <a:xfrm>
            <a:off x="528638" y="6254750"/>
            <a:ext cx="461962" cy="215900"/>
          </a:xfrm>
          <a:prstGeom prst="rect">
            <a:avLst/>
          </a:prstGeom>
          <a:solidFill>
            <a:schemeClr val="tx1"/>
          </a:solidFill>
          <a:ln w="9525">
            <a:noFill/>
            <a:miter lim="800000"/>
            <a:headEnd/>
            <a:tailEnd/>
          </a:ln>
        </p:spPr>
        <p:txBody>
          <a:bodyPr>
            <a:spAutoFit/>
          </a:bodyPr>
          <a:lstStyle/>
          <a:p>
            <a:pPr algn="l"/>
            <a:r>
              <a:rPr lang="en-US" sz="800">
                <a:solidFill>
                  <a:schemeClr val="bg1"/>
                </a:solidFill>
              </a:rPr>
              <a:t>RAS</a:t>
            </a:r>
          </a:p>
        </p:txBody>
      </p:sp>
      <p:sp>
        <p:nvSpPr>
          <p:cNvPr id="46108" name="Text Box 21"/>
          <p:cNvSpPr txBox="1">
            <a:spLocks noChangeArrowheads="1"/>
          </p:cNvSpPr>
          <p:nvPr/>
        </p:nvSpPr>
        <p:spPr bwMode="auto">
          <a:xfrm>
            <a:off x="579438" y="6248400"/>
            <a:ext cx="411162" cy="196850"/>
          </a:xfrm>
          <a:prstGeom prst="rect">
            <a:avLst/>
          </a:prstGeom>
          <a:solidFill>
            <a:schemeClr val="tx1"/>
          </a:solidFill>
          <a:ln w="9525">
            <a:noFill/>
            <a:miter lim="800000"/>
            <a:headEnd/>
            <a:tailEnd/>
          </a:ln>
        </p:spPr>
        <p:txBody>
          <a:bodyPr lIns="57150" tIns="28575" rIns="57150" bIns="28575">
            <a:spAutoFit/>
          </a:bodyPr>
          <a:lstStyle/>
          <a:p>
            <a:r>
              <a:rPr lang="en-US" sz="900">
                <a:solidFill>
                  <a:schemeClr val="bg1"/>
                </a:solidFill>
              </a:rPr>
              <a:t>RAS</a:t>
            </a:r>
          </a:p>
        </p:txBody>
      </p:sp>
      <p:sp>
        <p:nvSpPr>
          <p:cNvPr id="46109" name="Text Box 21"/>
          <p:cNvSpPr txBox="1">
            <a:spLocks noChangeArrowheads="1"/>
          </p:cNvSpPr>
          <p:nvPr/>
        </p:nvSpPr>
        <p:spPr bwMode="auto">
          <a:xfrm>
            <a:off x="1063625" y="6254750"/>
            <a:ext cx="412750" cy="196850"/>
          </a:xfrm>
          <a:prstGeom prst="rect">
            <a:avLst/>
          </a:prstGeom>
          <a:solidFill>
            <a:schemeClr val="tx1"/>
          </a:solidFill>
          <a:ln w="9525">
            <a:noFill/>
            <a:miter lim="800000"/>
            <a:headEnd/>
            <a:tailEnd/>
          </a:ln>
        </p:spPr>
        <p:txBody>
          <a:bodyPr lIns="57150" tIns="28575" rIns="57150" bIns="28575">
            <a:spAutoFit/>
          </a:bodyPr>
          <a:lstStyle/>
          <a:p>
            <a:r>
              <a:rPr lang="en-US" sz="900">
                <a:solidFill>
                  <a:schemeClr val="bg1"/>
                </a:solidFill>
              </a:rPr>
              <a:t>MSIS</a:t>
            </a:r>
          </a:p>
        </p:txBody>
      </p:sp>
      <p:sp>
        <p:nvSpPr>
          <p:cNvPr id="46110" name="Text Box 21"/>
          <p:cNvSpPr txBox="1">
            <a:spLocks noChangeArrowheads="1"/>
          </p:cNvSpPr>
          <p:nvPr/>
        </p:nvSpPr>
        <p:spPr bwMode="auto">
          <a:xfrm>
            <a:off x="1524000" y="6248400"/>
            <a:ext cx="455613" cy="196850"/>
          </a:xfrm>
          <a:prstGeom prst="rect">
            <a:avLst/>
          </a:prstGeom>
          <a:solidFill>
            <a:schemeClr val="tx1"/>
          </a:solidFill>
          <a:ln w="9525">
            <a:noFill/>
            <a:miter lim="800000"/>
            <a:headEnd/>
            <a:tailEnd/>
          </a:ln>
        </p:spPr>
        <p:txBody>
          <a:bodyPr lIns="57150" tIns="28575" rIns="57150" bIns="28575">
            <a:spAutoFit/>
          </a:bodyPr>
          <a:lstStyle/>
          <a:p>
            <a:r>
              <a:rPr lang="en-US" sz="900">
                <a:solidFill>
                  <a:schemeClr val="bg1"/>
                </a:solidFill>
              </a:rPr>
              <a:t>CSAS</a:t>
            </a:r>
          </a:p>
        </p:txBody>
      </p:sp>
      <p:sp>
        <p:nvSpPr>
          <p:cNvPr id="46111" name="Text Box 21"/>
          <p:cNvSpPr txBox="1">
            <a:spLocks noChangeArrowheads="1"/>
          </p:cNvSpPr>
          <p:nvPr/>
        </p:nvSpPr>
        <p:spPr bwMode="auto">
          <a:xfrm>
            <a:off x="2332038" y="6273800"/>
            <a:ext cx="411162" cy="196850"/>
          </a:xfrm>
          <a:prstGeom prst="rect">
            <a:avLst/>
          </a:prstGeom>
          <a:solidFill>
            <a:schemeClr val="tx1"/>
          </a:solidFill>
          <a:ln w="9525">
            <a:noFill/>
            <a:miter lim="800000"/>
            <a:headEnd/>
            <a:tailEnd/>
          </a:ln>
        </p:spPr>
        <p:txBody>
          <a:bodyPr lIns="57150" tIns="28575" rIns="57150" bIns="28575">
            <a:spAutoFit/>
          </a:bodyPr>
          <a:lstStyle/>
          <a:p>
            <a:r>
              <a:rPr lang="en-US" sz="900">
                <a:solidFill>
                  <a:schemeClr val="bg1"/>
                </a:solidFill>
              </a:rPr>
              <a:t>CIAS</a:t>
            </a:r>
          </a:p>
        </p:txBody>
      </p:sp>
      <p:sp>
        <p:nvSpPr>
          <p:cNvPr id="46112" name="Text Box 21"/>
          <p:cNvSpPr txBox="1">
            <a:spLocks noChangeArrowheads="1"/>
          </p:cNvSpPr>
          <p:nvPr/>
        </p:nvSpPr>
        <p:spPr bwMode="auto">
          <a:xfrm>
            <a:off x="2743200" y="6273800"/>
            <a:ext cx="533400" cy="196850"/>
          </a:xfrm>
          <a:prstGeom prst="rect">
            <a:avLst/>
          </a:prstGeom>
          <a:solidFill>
            <a:schemeClr val="tx1"/>
          </a:solidFill>
          <a:ln w="9525">
            <a:noFill/>
            <a:miter lim="800000"/>
            <a:headEnd/>
            <a:tailEnd/>
          </a:ln>
        </p:spPr>
        <p:txBody>
          <a:bodyPr lIns="57150" tIns="28575" rIns="57150" bIns="28575">
            <a:spAutoFit/>
          </a:bodyPr>
          <a:lstStyle/>
          <a:p>
            <a:r>
              <a:rPr lang="en-US" sz="900">
                <a:solidFill>
                  <a:schemeClr val="bg1"/>
                </a:solidFill>
              </a:rPr>
              <a:t>EFAS-1</a:t>
            </a:r>
          </a:p>
        </p:txBody>
      </p:sp>
      <p:sp>
        <p:nvSpPr>
          <p:cNvPr id="46113" name="Text Box 21"/>
          <p:cNvSpPr txBox="1">
            <a:spLocks noChangeArrowheads="1"/>
          </p:cNvSpPr>
          <p:nvPr/>
        </p:nvSpPr>
        <p:spPr bwMode="auto">
          <a:xfrm>
            <a:off x="1920875" y="6264275"/>
            <a:ext cx="411163" cy="196850"/>
          </a:xfrm>
          <a:prstGeom prst="rect">
            <a:avLst/>
          </a:prstGeom>
          <a:solidFill>
            <a:schemeClr val="tx1"/>
          </a:solidFill>
          <a:ln w="9525">
            <a:noFill/>
            <a:miter lim="800000"/>
            <a:headEnd/>
            <a:tailEnd/>
          </a:ln>
        </p:spPr>
        <p:txBody>
          <a:bodyPr lIns="57150" tIns="28575" rIns="57150" bIns="28575">
            <a:spAutoFit/>
          </a:bodyPr>
          <a:lstStyle/>
          <a:p>
            <a:r>
              <a:rPr lang="en-US" sz="900">
                <a:solidFill>
                  <a:schemeClr val="bg1"/>
                </a:solidFill>
              </a:rPr>
              <a:t>SIAS</a:t>
            </a:r>
          </a:p>
        </p:txBody>
      </p:sp>
      <p:sp>
        <p:nvSpPr>
          <p:cNvPr id="46114" name="Text Box 21"/>
          <p:cNvSpPr txBox="1">
            <a:spLocks noChangeArrowheads="1"/>
          </p:cNvSpPr>
          <p:nvPr/>
        </p:nvSpPr>
        <p:spPr bwMode="auto">
          <a:xfrm>
            <a:off x="3352800" y="6302375"/>
            <a:ext cx="411163" cy="196850"/>
          </a:xfrm>
          <a:prstGeom prst="rect">
            <a:avLst/>
          </a:prstGeom>
          <a:solidFill>
            <a:schemeClr val="tx1"/>
          </a:solidFill>
          <a:ln w="9525">
            <a:noFill/>
            <a:miter lim="800000"/>
            <a:headEnd/>
            <a:tailEnd/>
          </a:ln>
        </p:spPr>
        <p:txBody>
          <a:bodyPr lIns="57150" tIns="28575" rIns="57150" bIns="28575">
            <a:spAutoFit/>
          </a:bodyPr>
          <a:lstStyle/>
          <a:p>
            <a:r>
              <a:rPr lang="en-US" sz="900">
                <a:solidFill>
                  <a:schemeClr val="bg1"/>
                </a:solidFill>
              </a:rPr>
              <a:t>RAS</a:t>
            </a:r>
          </a:p>
        </p:txBody>
      </p:sp>
      <p:sp>
        <p:nvSpPr>
          <p:cNvPr id="46115" name="Text Box 21"/>
          <p:cNvSpPr txBox="1">
            <a:spLocks noChangeArrowheads="1"/>
          </p:cNvSpPr>
          <p:nvPr/>
        </p:nvSpPr>
        <p:spPr bwMode="auto">
          <a:xfrm>
            <a:off x="3352800" y="6273800"/>
            <a:ext cx="533400" cy="196850"/>
          </a:xfrm>
          <a:prstGeom prst="rect">
            <a:avLst/>
          </a:prstGeom>
          <a:solidFill>
            <a:schemeClr val="tx1"/>
          </a:solidFill>
          <a:ln w="9525">
            <a:noFill/>
            <a:miter lim="800000"/>
            <a:headEnd/>
            <a:tailEnd/>
          </a:ln>
        </p:spPr>
        <p:txBody>
          <a:bodyPr lIns="57150" tIns="28575" rIns="57150" bIns="28575">
            <a:spAutoFit/>
          </a:bodyPr>
          <a:lstStyle/>
          <a:p>
            <a:r>
              <a:rPr lang="en-US" sz="900">
                <a:solidFill>
                  <a:schemeClr val="bg1"/>
                </a:solidFill>
              </a:rPr>
              <a:t>EFAS-2</a:t>
            </a:r>
          </a:p>
        </p:txBody>
      </p:sp>
      <p:sp>
        <p:nvSpPr>
          <p:cNvPr id="46116" name="Line 10"/>
          <p:cNvSpPr>
            <a:spLocks noChangeShapeType="1"/>
          </p:cNvSpPr>
          <p:nvPr/>
        </p:nvSpPr>
        <p:spPr bwMode="auto">
          <a:xfrm>
            <a:off x="2895600" y="3089275"/>
            <a:ext cx="0" cy="123825"/>
          </a:xfrm>
          <a:prstGeom prst="line">
            <a:avLst/>
          </a:prstGeom>
          <a:noFill/>
          <a:ln w="25400">
            <a:solidFill>
              <a:srgbClr val="FF9900"/>
            </a:solidFill>
            <a:round/>
            <a:headEnd/>
            <a:tailEnd/>
          </a:ln>
        </p:spPr>
        <p:txBody>
          <a:bodyPr/>
          <a:lstStyle/>
          <a:p>
            <a:endParaRPr lang="en-US"/>
          </a:p>
        </p:txBody>
      </p:sp>
      <p:sp>
        <p:nvSpPr>
          <p:cNvPr id="46117" name="Line 10"/>
          <p:cNvSpPr>
            <a:spLocks noChangeShapeType="1"/>
          </p:cNvSpPr>
          <p:nvPr/>
        </p:nvSpPr>
        <p:spPr bwMode="auto">
          <a:xfrm>
            <a:off x="2697163" y="3089275"/>
            <a:ext cx="198437" cy="0"/>
          </a:xfrm>
          <a:prstGeom prst="line">
            <a:avLst/>
          </a:prstGeom>
          <a:noFill/>
          <a:ln w="25400">
            <a:solidFill>
              <a:srgbClr val="FF9900"/>
            </a:solidFill>
            <a:round/>
            <a:headEnd/>
            <a:tailEnd/>
          </a:ln>
        </p:spPr>
        <p:txBody>
          <a:bodyPr/>
          <a:lstStyle/>
          <a:p>
            <a:endParaRPr lang="en-US"/>
          </a:p>
        </p:txBody>
      </p:sp>
      <p:sp>
        <p:nvSpPr>
          <p:cNvPr id="46118" name="Line 17"/>
          <p:cNvSpPr>
            <a:spLocks noChangeShapeType="1"/>
          </p:cNvSpPr>
          <p:nvPr/>
        </p:nvSpPr>
        <p:spPr bwMode="auto">
          <a:xfrm flipH="1">
            <a:off x="2789238" y="3127375"/>
            <a:ext cx="0" cy="127000"/>
          </a:xfrm>
          <a:prstGeom prst="line">
            <a:avLst/>
          </a:prstGeom>
          <a:noFill/>
          <a:ln w="28575">
            <a:solidFill>
              <a:srgbClr val="CC3300"/>
            </a:solidFill>
            <a:round/>
            <a:headEnd/>
            <a:tailEnd/>
          </a:ln>
        </p:spPr>
        <p:txBody>
          <a:bodyPr/>
          <a:lstStyle/>
          <a:p>
            <a:endParaRPr lang="en-US"/>
          </a:p>
        </p:txBody>
      </p:sp>
      <p:sp>
        <p:nvSpPr>
          <p:cNvPr id="46119" name="Line 17"/>
          <p:cNvSpPr>
            <a:spLocks noChangeShapeType="1"/>
          </p:cNvSpPr>
          <p:nvPr/>
        </p:nvSpPr>
        <p:spPr bwMode="auto">
          <a:xfrm>
            <a:off x="2743200" y="3465513"/>
            <a:ext cx="0" cy="766762"/>
          </a:xfrm>
          <a:prstGeom prst="line">
            <a:avLst/>
          </a:prstGeom>
          <a:noFill/>
          <a:ln w="25400">
            <a:solidFill>
              <a:srgbClr val="FF9999"/>
            </a:solidFill>
            <a:round/>
            <a:headEnd/>
            <a:tailEnd/>
          </a:ln>
        </p:spPr>
        <p:txBody>
          <a:bodyPr/>
          <a:lstStyle/>
          <a:p>
            <a:endParaRPr lang="en-US"/>
          </a:p>
        </p:txBody>
      </p:sp>
      <p:sp>
        <p:nvSpPr>
          <p:cNvPr id="46120" name="Line 17"/>
          <p:cNvSpPr>
            <a:spLocks noChangeShapeType="1"/>
          </p:cNvSpPr>
          <p:nvPr/>
        </p:nvSpPr>
        <p:spPr bwMode="auto">
          <a:xfrm>
            <a:off x="3527425" y="4191000"/>
            <a:ext cx="0" cy="198438"/>
          </a:xfrm>
          <a:prstGeom prst="line">
            <a:avLst/>
          </a:prstGeom>
          <a:noFill/>
          <a:ln w="25400">
            <a:solidFill>
              <a:srgbClr val="FF9999"/>
            </a:solidFill>
            <a:round/>
            <a:headEnd/>
            <a:tailEnd/>
          </a:ln>
        </p:spPr>
        <p:txBody>
          <a:bodyPr/>
          <a:lstStyle/>
          <a:p>
            <a:endParaRPr lang="en-US"/>
          </a:p>
        </p:txBody>
      </p:sp>
      <p:sp>
        <p:nvSpPr>
          <p:cNvPr id="46121" name="Line 17"/>
          <p:cNvSpPr>
            <a:spLocks noChangeShapeType="1"/>
          </p:cNvSpPr>
          <p:nvPr/>
        </p:nvSpPr>
        <p:spPr bwMode="auto">
          <a:xfrm>
            <a:off x="2916238" y="4191000"/>
            <a:ext cx="611187" cy="0"/>
          </a:xfrm>
          <a:prstGeom prst="line">
            <a:avLst/>
          </a:prstGeom>
          <a:noFill/>
          <a:ln w="25400">
            <a:solidFill>
              <a:srgbClr val="FF9999"/>
            </a:solidFill>
            <a:round/>
            <a:headEnd/>
            <a:tailEnd/>
          </a:ln>
        </p:spPr>
        <p:txBody>
          <a:bodyPr/>
          <a:lstStyle/>
          <a:p>
            <a:endParaRPr lang="en-US"/>
          </a:p>
        </p:txBody>
      </p:sp>
      <p:sp>
        <p:nvSpPr>
          <p:cNvPr id="46122" name="Line 17"/>
          <p:cNvSpPr>
            <a:spLocks noChangeShapeType="1"/>
          </p:cNvSpPr>
          <p:nvPr/>
        </p:nvSpPr>
        <p:spPr bwMode="auto">
          <a:xfrm>
            <a:off x="3030538" y="4219575"/>
            <a:ext cx="0" cy="169863"/>
          </a:xfrm>
          <a:prstGeom prst="line">
            <a:avLst/>
          </a:prstGeom>
          <a:noFill/>
          <a:ln w="25400">
            <a:solidFill>
              <a:srgbClr val="FF9999"/>
            </a:solidFill>
            <a:round/>
            <a:headEnd/>
            <a:tailEnd/>
          </a:ln>
        </p:spPr>
        <p:txBody>
          <a:bodyPr/>
          <a:lstStyle/>
          <a:p>
            <a:endParaRPr lang="en-US"/>
          </a:p>
        </p:txBody>
      </p:sp>
      <p:sp>
        <p:nvSpPr>
          <p:cNvPr id="46123" name="Line 17"/>
          <p:cNvSpPr>
            <a:spLocks noChangeShapeType="1"/>
          </p:cNvSpPr>
          <p:nvPr/>
        </p:nvSpPr>
        <p:spPr bwMode="auto">
          <a:xfrm>
            <a:off x="2743200" y="4219575"/>
            <a:ext cx="304800" cy="12700"/>
          </a:xfrm>
          <a:prstGeom prst="line">
            <a:avLst/>
          </a:prstGeom>
          <a:noFill/>
          <a:ln w="25400">
            <a:solidFill>
              <a:srgbClr val="FF9999"/>
            </a:solidFill>
            <a:round/>
            <a:headEnd/>
            <a:tailEnd/>
          </a:ln>
        </p:spPr>
        <p:txBody>
          <a:bodyPr/>
          <a:lstStyle/>
          <a:p>
            <a:endParaRPr lang="en-US"/>
          </a:p>
        </p:txBody>
      </p:sp>
      <p:sp>
        <p:nvSpPr>
          <p:cNvPr id="46124" name="Line 3"/>
          <p:cNvSpPr>
            <a:spLocks noChangeShapeType="1"/>
          </p:cNvSpPr>
          <p:nvPr/>
        </p:nvSpPr>
        <p:spPr bwMode="auto">
          <a:xfrm>
            <a:off x="1736725" y="936625"/>
            <a:ext cx="0" cy="2278063"/>
          </a:xfrm>
          <a:prstGeom prst="line">
            <a:avLst/>
          </a:prstGeom>
          <a:noFill/>
          <a:ln w="25400">
            <a:solidFill>
              <a:srgbClr val="9933FF"/>
            </a:solidFill>
            <a:round/>
            <a:headEnd/>
            <a:tailEnd/>
          </a:ln>
        </p:spPr>
        <p:txBody>
          <a:bodyPr/>
          <a:lstStyle/>
          <a:p>
            <a:endParaRPr lang="en-US"/>
          </a:p>
        </p:txBody>
      </p:sp>
      <p:sp>
        <p:nvSpPr>
          <p:cNvPr id="46125" name="Line 3"/>
          <p:cNvSpPr>
            <a:spLocks noChangeShapeType="1"/>
          </p:cNvSpPr>
          <p:nvPr/>
        </p:nvSpPr>
        <p:spPr bwMode="auto">
          <a:xfrm flipV="1">
            <a:off x="3276600" y="3468688"/>
            <a:ext cx="0" cy="234950"/>
          </a:xfrm>
          <a:prstGeom prst="line">
            <a:avLst/>
          </a:prstGeom>
          <a:noFill/>
          <a:ln w="15875">
            <a:solidFill>
              <a:srgbClr val="000099"/>
            </a:solidFill>
            <a:round/>
            <a:headEnd/>
            <a:tailEnd/>
          </a:ln>
        </p:spPr>
        <p:txBody>
          <a:bodyPr/>
          <a:lstStyle/>
          <a:p>
            <a:endParaRPr lang="en-US"/>
          </a:p>
        </p:txBody>
      </p:sp>
      <p:sp>
        <p:nvSpPr>
          <p:cNvPr id="46126" name="Line 3"/>
          <p:cNvSpPr>
            <a:spLocks noChangeShapeType="1"/>
          </p:cNvSpPr>
          <p:nvPr/>
        </p:nvSpPr>
        <p:spPr bwMode="auto">
          <a:xfrm flipV="1">
            <a:off x="3124200" y="3625850"/>
            <a:ext cx="0" cy="77788"/>
          </a:xfrm>
          <a:prstGeom prst="line">
            <a:avLst/>
          </a:prstGeom>
          <a:noFill/>
          <a:ln w="15875">
            <a:solidFill>
              <a:srgbClr val="000099"/>
            </a:solidFill>
            <a:round/>
            <a:headEnd/>
            <a:tailEnd/>
          </a:ln>
        </p:spPr>
        <p:txBody>
          <a:bodyPr/>
          <a:lstStyle/>
          <a:p>
            <a:endParaRPr lang="en-US"/>
          </a:p>
        </p:txBody>
      </p:sp>
      <p:sp>
        <p:nvSpPr>
          <p:cNvPr id="46127" name="Line 3"/>
          <p:cNvSpPr>
            <a:spLocks noChangeShapeType="1"/>
          </p:cNvSpPr>
          <p:nvPr/>
        </p:nvSpPr>
        <p:spPr bwMode="auto">
          <a:xfrm flipH="1">
            <a:off x="3048000" y="3643313"/>
            <a:ext cx="228600" cy="0"/>
          </a:xfrm>
          <a:prstGeom prst="line">
            <a:avLst/>
          </a:prstGeom>
          <a:noFill/>
          <a:ln w="15875">
            <a:solidFill>
              <a:srgbClr val="000099"/>
            </a:solidFill>
            <a:round/>
            <a:headEnd/>
            <a:tailEnd/>
          </a:ln>
        </p:spPr>
        <p:txBody>
          <a:bodyPr/>
          <a:lstStyle/>
          <a:p>
            <a:endParaRPr lang="en-US"/>
          </a:p>
        </p:txBody>
      </p:sp>
      <p:sp>
        <p:nvSpPr>
          <p:cNvPr id="46128" name="Line 3"/>
          <p:cNvSpPr>
            <a:spLocks noChangeShapeType="1"/>
          </p:cNvSpPr>
          <p:nvPr/>
        </p:nvSpPr>
        <p:spPr bwMode="auto">
          <a:xfrm flipV="1">
            <a:off x="3048000" y="3830638"/>
            <a:ext cx="0" cy="160337"/>
          </a:xfrm>
          <a:prstGeom prst="line">
            <a:avLst/>
          </a:prstGeom>
          <a:noFill/>
          <a:ln w="15875">
            <a:solidFill>
              <a:srgbClr val="000099"/>
            </a:solidFill>
            <a:round/>
            <a:headEnd/>
            <a:tailEnd/>
          </a:ln>
        </p:spPr>
        <p:txBody>
          <a:bodyPr/>
          <a:lstStyle/>
          <a:p>
            <a:endParaRPr lang="en-US"/>
          </a:p>
        </p:txBody>
      </p:sp>
      <p:sp>
        <p:nvSpPr>
          <p:cNvPr id="46129" name="Line 3"/>
          <p:cNvSpPr>
            <a:spLocks noChangeShapeType="1"/>
          </p:cNvSpPr>
          <p:nvPr/>
        </p:nvSpPr>
        <p:spPr bwMode="auto">
          <a:xfrm flipV="1">
            <a:off x="3276600" y="3817938"/>
            <a:ext cx="0" cy="173037"/>
          </a:xfrm>
          <a:prstGeom prst="line">
            <a:avLst/>
          </a:prstGeom>
          <a:noFill/>
          <a:ln w="15875">
            <a:solidFill>
              <a:srgbClr val="000099"/>
            </a:solidFill>
            <a:round/>
            <a:headEnd/>
            <a:tailEnd/>
          </a:ln>
        </p:spPr>
        <p:txBody>
          <a:bodyPr/>
          <a:lstStyle/>
          <a:p>
            <a:endParaRPr lang="en-US"/>
          </a:p>
        </p:txBody>
      </p:sp>
      <p:sp>
        <p:nvSpPr>
          <p:cNvPr id="46130" name="Line 3"/>
          <p:cNvSpPr>
            <a:spLocks noChangeShapeType="1"/>
          </p:cNvSpPr>
          <p:nvPr/>
        </p:nvSpPr>
        <p:spPr bwMode="auto">
          <a:xfrm flipV="1">
            <a:off x="3155950" y="3817938"/>
            <a:ext cx="0" cy="193675"/>
          </a:xfrm>
          <a:prstGeom prst="line">
            <a:avLst/>
          </a:prstGeom>
          <a:noFill/>
          <a:ln w="15875">
            <a:solidFill>
              <a:srgbClr val="000099"/>
            </a:solidFill>
            <a:round/>
            <a:headEnd/>
            <a:tailEnd/>
          </a:ln>
        </p:spPr>
        <p:txBody>
          <a:bodyPr/>
          <a:lstStyle/>
          <a:p>
            <a:endParaRPr lang="en-US"/>
          </a:p>
        </p:txBody>
      </p:sp>
      <p:sp>
        <p:nvSpPr>
          <p:cNvPr id="46131" name="Line 3"/>
          <p:cNvSpPr>
            <a:spLocks noChangeShapeType="1"/>
          </p:cNvSpPr>
          <p:nvPr/>
        </p:nvSpPr>
        <p:spPr bwMode="auto">
          <a:xfrm flipV="1">
            <a:off x="1403350" y="4043363"/>
            <a:ext cx="0" cy="249237"/>
          </a:xfrm>
          <a:prstGeom prst="line">
            <a:avLst/>
          </a:prstGeom>
          <a:noFill/>
          <a:ln w="15875">
            <a:solidFill>
              <a:srgbClr val="000099"/>
            </a:solidFill>
            <a:round/>
            <a:headEnd/>
            <a:tailEnd/>
          </a:ln>
        </p:spPr>
        <p:txBody>
          <a:bodyPr/>
          <a:lstStyle/>
          <a:p>
            <a:endParaRPr lang="en-US"/>
          </a:p>
        </p:txBody>
      </p:sp>
      <p:sp>
        <p:nvSpPr>
          <p:cNvPr id="46132" name="Line 3"/>
          <p:cNvSpPr>
            <a:spLocks noChangeShapeType="1"/>
          </p:cNvSpPr>
          <p:nvPr/>
        </p:nvSpPr>
        <p:spPr bwMode="auto">
          <a:xfrm flipV="1">
            <a:off x="1828800" y="4648200"/>
            <a:ext cx="0" cy="419100"/>
          </a:xfrm>
          <a:prstGeom prst="line">
            <a:avLst/>
          </a:prstGeom>
          <a:noFill/>
          <a:ln w="25400">
            <a:solidFill>
              <a:srgbClr val="9933FF"/>
            </a:solidFill>
            <a:round/>
            <a:headEnd/>
            <a:tailEnd/>
          </a:ln>
        </p:spPr>
        <p:txBody>
          <a:bodyPr/>
          <a:lstStyle/>
          <a:p>
            <a:endParaRPr lang="en-US"/>
          </a:p>
        </p:txBody>
      </p:sp>
      <p:sp>
        <p:nvSpPr>
          <p:cNvPr id="46133" name="Line 3"/>
          <p:cNvSpPr>
            <a:spLocks noChangeShapeType="1"/>
          </p:cNvSpPr>
          <p:nvPr/>
        </p:nvSpPr>
        <p:spPr bwMode="auto">
          <a:xfrm flipH="1">
            <a:off x="1262063" y="4292600"/>
            <a:ext cx="141287" cy="0"/>
          </a:xfrm>
          <a:prstGeom prst="line">
            <a:avLst/>
          </a:prstGeom>
          <a:noFill/>
          <a:ln w="15875">
            <a:solidFill>
              <a:srgbClr val="000099"/>
            </a:solidFill>
            <a:round/>
            <a:headEnd/>
            <a:tailEnd/>
          </a:ln>
        </p:spPr>
        <p:txBody>
          <a:bodyPr/>
          <a:lstStyle/>
          <a:p>
            <a:endParaRPr lang="en-US"/>
          </a:p>
        </p:txBody>
      </p:sp>
      <p:sp>
        <p:nvSpPr>
          <p:cNvPr id="46134" name="Line 28"/>
          <p:cNvSpPr>
            <a:spLocks noChangeShapeType="1"/>
          </p:cNvSpPr>
          <p:nvPr/>
        </p:nvSpPr>
        <p:spPr bwMode="auto">
          <a:xfrm>
            <a:off x="3276600" y="949325"/>
            <a:ext cx="0" cy="2305050"/>
          </a:xfrm>
          <a:prstGeom prst="line">
            <a:avLst/>
          </a:prstGeom>
          <a:noFill/>
          <a:ln w="22225">
            <a:solidFill>
              <a:srgbClr val="000099"/>
            </a:solidFill>
            <a:round/>
            <a:headEnd/>
            <a:tailEnd/>
          </a:ln>
        </p:spPr>
        <p:txBody>
          <a:bodyPr/>
          <a:lstStyle/>
          <a:p>
            <a:endParaRPr lang="en-US"/>
          </a:p>
        </p:txBody>
      </p:sp>
      <p:sp>
        <p:nvSpPr>
          <p:cNvPr id="46135" name="Line 3"/>
          <p:cNvSpPr>
            <a:spLocks noChangeShapeType="1"/>
          </p:cNvSpPr>
          <p:nvPr/>
        </p:nvSpPr>
        <p:spPr bwMode="auto">
          <a:xfrm flipV="1">
            <a:off x="3048000" y="3640138"/>
            <a:ext cx="0" cy="79375"/>
          </a:xfrm>
          <a:prstGeom prst="line">
            <a:avLst/>
          </a:prstGeom>
          <a:noFill/>
          <a:ln w="15875">
            <a:solidFill>
              <a:srgbClr val="000099"/>
            </a:solidFill>
            <a:round/>
            <a:headEnd/>
            <a:tailEnd/>
          </a:ln>
        </p:spPr>
        <p:txBody>
          <a:bodyPr/>
          <a:lstStyle/>
          <a:p>
            <a:endParaRPr lang="en-US"/>
          </a:p>
        </p:txBody>
      </p:sp>
      <p:sp>
        <p:nvSpPr>
          <p:cNvPr id="46136" name="Line 3"/>
          <p:cNvSpPr>
            <a:spLocks noChangeShapeType="1"/>
          </p:cNvSpPr>
          <p:nvPr/>
        </p:nvSpPr>
        <p:spPr bwMode="auto">
          <a:xfrm flipV="1">
            <a:off x="1262063" y="4297363"/>
            <a:ext cx="0" cy="393700"/>
          </a:xfrm>
          <a:prstGeom prst="line">
            <a:avLst/>
          </a:prstGeom>
          <a:noFill/>
          <a:ln w="15875">
            <a:solidFill>
              <a:srgbClr val="000099"/>
            </a:solidFill>
            <a:round/>
            <a:headEnd/>
            <a:tailEnd/>
          </a:ln>
        </p:spPr>
        <p:txBody>
          <a:bodyPr/>
          <a:lstStyle/>
          <a:p>
            <a:endParaRPr lang="en-US"/>
          </a:p>
        </p:txBody>
      </p:sp>
      <p:sp>
        <p:nvSpPr>
          <p:cNvPr id="46137" name="Line 3"/>
          <p:cNvSpPr>
            <a:spLocks noChangeShapeType="1"/>
          </p:cNvSpPr>
          <p:nvPr/>
        </p:nvSpPr>
        <p:spPr bwMode="auto">
          <a:xfrm flipV="1">
            <a:off x="1403350" y="4043363"/>
            <a:ext cx="0" cy="249237"/>
          </a:xfrm>
          <a:prstGeom prst="line">
            <a:avLst/>
          </a:prstGeom>
          <a:noFill/>
          <a:ln w="15875">
            <a:solidFill>
              <a:srgbClr val="000099"/>
            </a:solidFill>
            <a:round/>
            <a:headEnd/>
            <a:tailEnd/>
          </a:ln>
        </p:spPr>
        <p:txBody>
          <a:bodyPr/>
          <a:lstStyle/>
          <a:p>
            <a:endParaRPr lang="en-US"/>
          </a:p>
        </p:txBody>
      </p:sp>
      <p:sp>
        <p:nvSpPr>
          <p:cNvPr id="316" name="Freeform 315"/>
          <p:cNvSpPr/>
          <p:nvPr/>
        </p:nvSpPr>
        <p:spPr>
          <a:xfrm>
            <a:off x="1401763" y="4057650"/>
            <a:ext cx="1754187" cy="28575"/>
          </a:xfrm>
          <a:custGeom>
            <a:avLst/>
            <a:gdLst>
              <a:gd name="connsiteX0" fmla="*/ 0 w 1753791"/>
              <a:gd name="connsiteY0" fmla="*/ 0 h 28575"/>
              <a:gd name="connsiteX1" fmla="*/ 1752600 w 1753791"/>
              <a:gd name="connsiteY1" fmla="*/ 26194 h 28575"/>
              <a:gd name="connsiteX2" fmla="*/ 0 w 1753791"/>
              <a:gd name="connsiteY2" fmla="*/ 0 h 28575"/>
            </a:gdLst>
            <a:ahLst/>
            <a:cxnLst>
              <a:cxn ang="0">
                <a:pos x="connsiteX0" y="connsiteY0"/>
              </a:cxn>
              <a:cxn ang="0">
                <a:pos x="connsiteX1" y="connsiteY1"/>
              </a:cxn>
              <a:cxn ang="0">
                <a:pos x="connsiteX2" y="connsiteY2"/>
              </a:cxn>
            </a:cxnLst>
            <a:rect l="l" t="t" r="r" b="b"/>
            <a:pathLst>
              <a:path w="1753791" h="28575">
                <a:moveTo>
                  <a:pt x="0" y="0"/>
                </a:moveTo>
                <a:lnTo>
                  <a:pt x="1752600" y="26194"/>
                </a:lnTo>
                <a:cubicBezTo>
                  <a:pt x="1753791" y="28575"/>
                  <a:pt x="0" y="0"/>
                  <a:pt x="0" y="0"/>
                </a:cubicBezTo>
                <a:close/>
              </a:path>
            </a:pathLst>
          </a:custGeom>
          <a:ln w="15875">
            <a:solidFill>
              <a:srgbClr val="00009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en-US"/>
          </a:p>
        </p:txBody>
      </p:sp>
      <p:sp>
        <p:nvSpPr>
          <p:cNvPr id="46139" name="Line 3"/>
          <p:cNvSpPr>
            <a:spLocks noChangeShapeType="1"/>
          </p:cNvSpPr>
          <p:nvPr/>
        </p:nvSpPr>
        <p:spPr bwMode="auto">
          <a:xfrm flipH="1" flipV="1">
            <a:off x="3155950" y="4057650"/>
            <a:ext cx="0" cy="28575"/>
          </a:xfrm>
          <a:prstGeom prst="line">
            <a:avLst/>
          </a:prstGeom>
          <a:noFill/>
          <a:ln w="15875">
            <a:solidFill>
              <a:srgbClr val="000099"/>
            </a:solidFill>
            <a:round/>
            <a:headEnd/>
            <a:tailEnd/>
          </a:ln>
        </p:spPr>
        <p:txBody>
          <a:bodyPr/>
          <a:lstStyle/>
          <a:p>
            <a:endParaRPr lang="en-US"/>
          </a:p>
        </p:txBody>
      </p:sp>
      <p:sp>
        <p:nvSpPr>
          <p:cNvPr id="46140" name="Line 3"/>
          <p:cNvSpPr>
            <a:spLocks noChangeShapeType="1"/>
          </p:cNvSpPr>
          <p:nvPr/>
        </p:nvSpPr>
        <p:spPr bwMode="auto">
          <a:xfrm flipV="1">
            <a:off x="1752600" y="3805238"/>
            <a:ext cx="0" cy="842962"/>
          </a:xfrm>
          <a:prstGeom prst="line">
            <a:avLst/>
          </a:prstGeom>
          <a:noFill/>
          <a:ln w="25400">
            <a:solidFill>
              <a:srgbClr val="9933FF"/>
            </a:solidFill>
            <a:round/>
            <a:headEnd/>
            <a:tailEnd/>
          </a:ln>
        </p:spPr>
        <p:txBody>
          <a:bodyPr/>
          <a:lstStyle/>
          <a:p>
            <a:endParaRPr lang="en-US"/>
          </a:p>
        </p:txBody>
      </p:sp>
      <p:sp>
        <p:nvSpPr>
          <p:cNvPr id="46141" name="Line 3"/>
          <p:cNvSpPr>
            <a:spLocks noChangeShapeType="1"/>
          </p:cNvSpPr>
          <p:nvPr/>
        </p:nvSpPr>
        <p:spPr bwMode="auto">
          <a:xfrm flipH="1" flipV="1">
            <a:off x="1752600" y="4648200"/>
            <a:ext cx="76200" cy="0"/>
          </a:xfrm>
          <a:prstGeom prst="line">
            <a:avLst/>
          </a:prstGeom>
          <a:noFill/>
          <a:ln w="25400">
            <a:solidFill>
              <a:srgbClr val="9933FF"/>
            </a:solidFill>
            <a:round/>
            <a:headEnd/>
            <a:tailEnd/>
          </a:ln>
        </p:spPr>
        <p:txBody>
          <a:bodyPr/>
          <a:lstStyle/>
          <a:p>
            <a:endParaRPr lang="en-US"/>
          </a:p>
        </p:txBody>
      </p:sp>
      <p:sp>
        <p:nvSpPr>
          <p:cNvPr id="46142" name="Line 3"/>
          <p:cNvSpPr>
            <a:spLocks noChangeShapeType="1"/>
          </p:cNvSpPr>
          <p:nvPr/>
        </p:nvSpPr>
        <p:spPr bwMode="auto">
          <a:xfrm flipV="1">
            <a:off x="1752600" y="3454400"/>
            <a:ext cx="0" cy="249238"/>
          </a:xfrm>
          <a:prstGeom prst="line">
            <a:avLst/>
          </a:prstGeom>
          <a:noFill/>
          <a:ln w="25400">
            <a:solidFill>
              <a:srgbClr val="9933FF"/>
            </a:solidFill>
            <a:round/>
            <a:headEnd/>
            <a:tailEnd/>
          </a:ln>
        </p:spPr>
        <p:txBody>
          <a:bodyPr/>
          <a:lstStyle/>
          <a:p>
            <a:endParaRPr lang="en-US"/>
          </a:p>
        </p:txBody>
      </p:sp>
      <p:sp>
        <p:nvSpPr>
          <p:cNvPr id="46143" name="Line 3"/>
          <p:cNvSpPr>
            <a:spLocks noChangeShapeType="1"/>
          </p:cNvSpPr>
          <p:nvPr/>
        </p:nvSpPr>
        <p:spPr bwMode="auto">
          <a:xfrm flipV="1">
            <a:off x="1600200" y="3625850"/>
            <a:ext cx="0" cy="77788"/>
          </a:xfrm>
          <a:prstGeom prst="line">
            <a:avLst/>
          </a:prstGeom>
          <a:noFill/>
          <a:ln w="25400">
            <a:solidFill>
              <a:srgbClr val="9933FF"/>
            </a:solidFill>
            <a:round/>
            <a:headEnd/>
            <a:tailEnd/>
          </a:ln>
        </p:spPr>
        <p:txBody>
          <a:bodyPr/>
          <a:lstStyle/>
          <a:p>
            <a:endParaRPr lang="en-US"/>
          </a:p>
        </p:txBody>
      </p:sp>
      <p:sp>
        <p:nvSpPr>
          <p:cNvPr id="46144" name="Line 3"/>
          <p:cNvSpPr>
            <a:spLocks noChangeShapeType="1"/>
          </p:cNvSpPr>
          <p:nvPr/>
        </p:nvSpPr>
        <p:spPr bwMode="auto">
          <a:xfrm>
            <a:off x="1600200" y="3625850"/>
            <a:ext cx="152400" cy="0"/>
          </a:xfrm>
          <a:prstGeom prst="line">
            <a:avLst/>
          </a:prstGeom>
          <a:noFill/>
          <a:ln w="25400">
            <a:solidFill>
              <a:srgbClr val="9933FF"/>
            </a:solidFill>
            <a:round/>
            <a:headEnd/>
            <a:tailEnd/>
          </a:ln>
        </p:spPr>
        <p:txBody>
          <a:bodyPr/>
          <a:lstStyle/>
          <a:p>
            <a:endParaRPr lang="en-US"/>
          </a:p>
        </p:txBody>
      </p:sp>
      <p:sp>
        <p:nvSpPr>
          <p:cNvPr id="46145" name="Line 3"/>
          <p:cNvSpPr>
            <a:spLocks noChangeShapeType="1"/>
          </p:cNvSpPr>
          <p:nvPr/>
        </p:nvSpPr>
        <p:spPr bwMode="auto">
          <a:xfrm flipV="1">
            <a:off x="1600200" y="3798888"/>
            <a:ext cx="0" cy="160337"/>
          </a:xfrm>
          <a:prstGeom prst="line">
            <a:avLst/>
          </a:prstGeom>
          <a:noFill/>
          <a:ln w="25400">
            <a:solidFill>
              <a:srgbClr val="9933FF"/>
            </a:solidFill>
            <a:round/>
            <a:headEnd/>
            <a:tailEnd/>
          </a:ln>
        </p:spPr>
        <p:txBody>
          <a:bodyPr/>
          <a:lstStyle/>
          <a:p>
            <a:endParaRPr lang="en-US"/>
          </a:p>
        </p:txBody>
      </p:sp>
      <p:sp>
        <p:nvSpPr>
          <p:cNvPr id="46146" name="Line 28"/>
          <p:cNvSpPr>
            <a:spLocks noChangeShapeType="1"/>
          </p:cNvSpPr>
          <p:nvPr/>
        </p:nvSpPr>
        <p:spPr bwMode="auto">
          <a:xfrm>
            <a:off x="4419600" y="949325"/>
            <a:ext cx="0" cy="2139950"/>
          </a:xfrm>
          <a:prstGeom prst="line">
            <a:avLst/>
          </a:prstGeom>
          <a:noFill/>
          <a:ln w="25400">
            <a:solidFill>
              <a:srgbClr val="91806D"/>
            </a:solidFill>
            <a:round/>
            <a:headEnd/>
            <a:tailEnd/>
          </a:ln>
        </p:spPr>
        <p:txBody>
          <a:bodyPr/>
          <a:lstStyle/>
          <a:p>
            <a:endParaRPr lang="en-US"/>
          </a:p>
        </p:txBody>
      </p:sp>
      <p:sp>
        <p:nvSpPr>
          <p:cNvPr id="46147" name="Line 28"/>
          <p:cNvSpPr>
            <a:spLocks noChangeShapeType="1"/>
          </p:cNvSpPr>
          <p:nvPr/>
        </p:nvSpPr>
        <p:spPr bwMode="auto">
          <a:xfrm>
            <a:off x="4800600" y="949325"/>
            <a:ext cx="0" cy="2265363"/>
          </a:xfrm>
          <a:prstGeom prst="line">
            <a:avLst/>
          </a:prstGeom>
          <a:noFill/>
          <a:ln w="25400">
            <a:solidFill>
              <a:srgbClr val="CC9900"/>
            </a:solidFill>
            <a:round/>
            <a:headEnd/>
            <a:tailEnd/>
          </a:ln>
        </p:spPr>
        <p:txBody>
          <a:bodyPr/>
          <a:lstStyle/>
          <a:p>
            <a:endParaRPr lang="en-US"/>
          </a:p>
        </p:txBody>
      </p:sp>
      <p:sp>
        <p:nvSpPr>
          <p:cNvPr id="330" name="Freeform 329"/>
          <p:cNvSpPr/>
          <p:nvPr/>
        </p:nvSpPr>
        <p:spPr>
          <a:xfrm>
            <a:off x="4148138" y="3152775"/>
            <a:ext cx="652462" cy="46038"/>
          </a:xfrm>
          <a:custGeom>
            <a:avLst/>
            <a:gdLst>
              <a:gd name="connsiteX0" fmla="*/ 0 w 595312"/>
              <a:gd name="connsiteY0" fmla="*/ 0 h 0"/>
              <a:gd name="connsiteX1" fmla="*/ 595312 w 595312"/>
              <a:gd name="connsiteY1" fmla="*/ 0 h 0"/>
              <a:gd name="connsiteX2" fmla="*/ 0 w 595312"/>
              <a:gd name="connsiteY2" fmla="*/ 0 h 0"/>
            </a:gdLst>
            <a:ahLst/>
            <a:cxnLst>
              <a:cxn ang="0">
                <a:pos x="connsiteX0" y="connsiteY0"/>
              </a:cxn>
              <a:cxn ang="0">
                <a:pos x="connsiteX1" y="connsiteY1"/>
              </a:cxn>
              <a:cxn ang="0">
                <a:pos x="connsiteX2" y="connsiteY2"/>
              </a:cxn>
            </a:cxnLst>
            <a:rect l="l" t="t" r="r" b="b"/>
            <a:pathLst>
              <a:path w="595312">
                <a:moveTo>
                  <a:pt x="0" y="0"/>
                </a:moveTo>
                <a:lnTo>
                  <a:pt x="595312" y="0"/>
                </a:lnTo>
                <a:lnTo>
                  <a:pt x="0" y="0"/>
                </a:lnTo>
                <a:close/>
              </a:path>
            </a:pathLst>
          </a:custGeom>
          <a:solidFill>
            <a:srgbClr val="CC9900"/>
          </a:solidFill>
          <a:ln>
            <a:solidFill>
              <a:srgbClr val="CC99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en-US"/>
          </a:p>
        </p:txBody>
      </p:sp>
      <p:sp>
        <p:nvSpPr>
          <p:cNvPr id="46149" name="Line 28"/>
          <p:cNvSpPr>
            <a:spLocks noChangeShapeType="1"/>
          </p:cNvSpPr>
          <p:nvPr/>
        </p:nvSpPr>
        <p:spPr bwMode="auto">
          <a:xfrm>
            <a:off x="4419600" y="3162300"/>
            <a:ext cx="0" cy="90488"/>
          </a:xfrm>
          <a:prstGeom prst="line">
            <a:avLst/>
          </a:prstGeom>
          <a:noFill/>
          <a:ln w="25400">
            <a:solidFill>
              <a:srgbClr val="91806D"/>
            </a:solidFill>
            <a:round/>
            <a:headEnd/>
            <a:tailEnd/>
          </a:ln>
        </p:spPr>
        <p:txBody>
          <a:bodyPr/>
          <a:lstStyle/>
          <a:p>
            <a:endParaRPr lang="en-US"/>
          </a:p>
        </p:txBody>
      </p:sp>
      <p:sp>
        <p:nvSpPr>
          <p:cNvPr id="46150" name="Line 28"/>
          <p:cNvSpPr>
            <a:spLocks noChangeShapeType="1"/>
          </p:cNvSpPr>
          <p:nvPr/>
        </p:nvSpPr>
        <p:spPr bwMode="auto">
          <a:xfrm flipH="1">
            <a:off x="3886200" y="3048000"/>
            <a:ext cx="533400" cy="0"/>
          </a:xfrm>
          <a:prstGeom prst="line">
            <a:avLst/>
          </a:prstGeom>
          <a:noFill/>
          <a:ln w="25400">
            <a:solidFill>
              <a:srgbClr val="91806D"/>
            </a:solidFill>
            <a:round/>
            <a:headEnd/>
            <a:tailEnd/>
          </a:ln>
        </p:spPr>
        <p:txBody>
          <a:bodyPr/>
          <a:lstStyle/>
          <a:p>
            <a:endParaRPr lang="en-US"/>
          </a:p>
        </p:txBody>
      </p:sp>
      <p:sp>
        <p:nvSpPr>
          <p:cNvPr id="46151" name="Line 28"/>
          <p:cNvSpPr>
            <a:spLocks noChangeShapeType="1"/>
          </p:cNvSpPr>
          <p:nvPr/>
        </p:nvSpPr>
        <p:spPr bwMode="auto">
          <a:xfrm flipH="1">
            <a:off x="3886200" y="3048000"/>
            <a:ext cx="0" cy="206375"/>
          </a:xfrm>
          <a:prstGeom prst="line">
            <a:avLst/>
          </a:prstGeom>
          <a:noFill/>
          <a:ln w="25400">
            <a:solidFill>
              <a:srgbClr val="91806D"/>
            </a:solidFill>
            <a:round/>
            <a:headEnd/>
            <a:tailEnd/>
          </a:ln>
        </p:spPr>
        <p:txBody>
          <a:bodyPr/>
          <a:lstStyle/>
          <a:p>
            <a:endParaRPr lang="en-US"/>
          </a:p>
        </p:txBody>
      </p:sp>
      <p:sp>
        <p:nvSpPr>
          <p:cNvPr id="46152" name="Line 28"/>
          <p:cNvSpPr>
            <a:spLocks noChangeShapeType="1"/>
          </p:cNvSpPr>
          <p:nvPr/>
        </p:nvSpPr>
        <p:spPr bwMode="auto">
          <a:xfrm flipH="1">
            <a:off x="3886200" y="3468688"/>
            <a:ext cx="0" cy="863600"/>
          </a:xfrm>
          <a:prstGeom prst="line">
            <a:avLst/>
          </a:prstGeom>
          <a:noFill/>
          <a:ln w="25400">
            <a:solidFill>
              <a:srgbClr val="91806D"/>
            </a:solidFill>
            <a:round/>
            <a:headEnd/>
            <a:tailEnd/>
          </a:ln>
        </p:spPr>
        <p:txBody>
          <a:bodyPr/>
          <a:lstStyle/>
          <a:p>
            <a:endParaRPr lang="en-US"/>
          </a:p>
        </p:txBody>
      </p:sp>
      <p:sp>
        <p:nvSpPr>
          <p:cNvPr id="46153" name="Line 28"/>
          <p:cNvSpPr>
            <a:spLocks noChangeShapeType="1"/>
          </p:cNvSpPr>
          <p:nvPr/>
        </p:nvSpPr>
        <p:spPr bwMode="auto">
          <a:xfrm>
            <a:off x="3640138" y="4332288"/>
            <a:ext cx="0" cy="392112"/>
          </a:xfrm>
          <a:prstGeom prst="line">
            <a:avLst/>
          </a:prstGeom>
          <a:noFill/>
          <a:ln w="25400">
            <a:solidFill>
              <a:srgbClr val="91806D"/>
            </a:solidFill>
            <a:round/>
            <a:headEnd/>
            <a:tailEnd/>
          </a:ln>
        </p:spPr>
        <p:txBody>
          <a:bodyPr/>
          <a:lstStyle/>
          <a:p>
            <a:endParaRPr lang="en-US"/>
          </a:p>
        </p:txBody>
      </p:sp>
      <p:sp>
        <p:nvSpPr>
          <p:cNvPr id="46154" name="Line 28"/>
          <p:cNvSpPr>
            <a:spLocks noChangeShapeType="1"/>
          </p:cNvSpPr>
          <p:nvPr/>
        </p:nvSpPr>
        <p:spPr bwMode="auto">
          <a:xfrm flipH="1">
            <a:off x="3635375" y="4332288"/>
            <a:ext cx="250825" cy="0"/>
          </a:xfrm>
          <a:prstGeom prst="line">
            <a:avLst/>
          </a:prstGeom>
          <a:noFill/>
          <a:ln w="25400">
            <a:solidFill>
              <a:srgbClr val="91806D"/>
            </a:solidFill>
            <a:round/>
            <a:headEnd/>
            <a:tailEnd/>
          </a:ln>
        </p:spPr>
        <p:txBody>
          <a:bodyPr/>
          <a:lstStyle/>
          <a:p>
            <a:endParaRPr lang="en-US"/>
          </a:p>
        </p:txBody>
      </p:sp>
      <p:sp>
        <p:nvSpPr>
          <p:cNvPr id="338" name="Freeform 337"/>
          <p:cNvSpPr/>
          <p:nvPr/>
        </p:nvSpPr>
        <p:spPr>
          <a:xfrm>
            <a:off x="3568700" y="4332288"/>
            <a:ext cx="66675" cy="0"/>
          </a:xfrm>
          <a:custGeom>
            <a:avLst/>
            <a:gdLst>
              <a:gd name="connsiteX0" fmla="*/ 66675 w 66675"/>
              <a:gd name="connsiteY0" fmla="*/ 0 h 0"/>
              <a:gd name="connsiteX1" fmla="*/ 0 w 66675"/>
              <a:gd name="connsiteY1" fmla="*/ 0 h 0"/>
              <a:gd name="connsiteX2" fmla="*/ 66675 w 66675"/>
              <a:gd name="connsiteY2" fmla="*/ 0 h 0"/>
            </a:gdLst>
            <a:ahLst/>
            <a:cxnLst>
              <a:cxn ang="0">
                <a:pos x="connsiteX0" y="connsiteY0"/>
              </a:cxn>
              <a:cxn ang="0">
                <a:pos x="connsiteX1" y="connsiteY1"/>
              </a:cxn>
              <a:cxn ang="0">
                <a:pos x="connsiteX2" y="connsiteY2"/>
              </a:cxn>
            </a:cxnLst>
            <a:rect l="l" t="t" r="r" b="b"/>
            <a:pathLst>
              <a:path w="66675">
                <a:moveTo>
                  <a:pt x="66675" y="0"/>
                </a:moveTo>
                <a:lnTo>
                  <a:pt x="0" y="0"/>
                </a:lnTo>
                <a:lnTo>
                  <a:pt x="66675" y="0"/>
                </a:lnTo>
                <a:close/>
              </a:path>
            </a:pathLst>
          </a:custGeom>
          <a:solidFill>
            <a:srgbClr val="91806D"/>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en-US"/>
          </a:p>
        </p:txBody>
      </p:sp>
      <p:sp>
        <p:nvSpPr>
          <p:cNvPr id="339" name="Freeform 338"/>
          <p:cNvSpPr/>
          <p:nvPr/>
        </p:nvSpPr>
        <p:spPr>
          <a:xfrm>
            <a:off x="3581400" y="4324350"/>
            <a:ext cx="46038" cy="65088"/>
          </a:xfrm>
          <a:custGeom>
            <a:avLst/>
            <a:gdLst>
              <a:gd name="connsiteX0" fmla="*/ 0 w 0"/>
              <a:gd name="connsiteY0" fmla="*/ 0 h 71438"/>
              <a:gd name="connsiteX1" fmla="*/ 0 w 0"/>
              <a:gd name="connsiteY1" fmla="*/ 71438 h 71438"/>
              <a:gd name="connsiteX2" fmla="*/ 0 w 0"/>
              <a:gd name="connsiteY2" fmla="*/ 0 h 71438"/>
            </a:gdLst>
            <a:ahLst/>
            <a:cxnLst>
              <a:cxn ang="0">
                <a:pos x="connsiteX0" y="connsiteY0"/>
              </a:cxn>
              <a:cxn ang="0">
                <a:pos x="connsiteX1" y="connsiteY1"/>
              </a:cxn>
              <a:cxn ang="0">
                <a:pos x="connsiteX2" y="connsiteY2"/>
              </a:cxn>
            </a:cxnLst>
            <a:rect l="l" t="t" r="r" b="b"/>
            <a:pathLst>
              <a:path h="71438">
                <a:moveTo>
                  <a:pt x="0" y="0"/>
                </a:moveTo>
                <a:lnTo>
                  <a:pt x="0" y="71438"/>
                </a:lnTo>
                <a:lnTo>
                  <a:pt x="0" y="0"/>
                </a:lnTo>
                <a:close/>
              </a:path>
            </a:pathLst>
          </a:custGeom>
          <a:solidFill>
            <a:srgbClr val="91806D"/>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en-US"/>
          </a:p>
        </p:txBody>
      </p:sp>
      <p:sp>
        <p:nvSpPr>
          <p:cNvPr id="46157" name="Line 28"/>
          <p:cNvSpPr>
            <a:spLocks noChangeShapeType="1"/>
          </p:cNvSpPr>
          <p:nvPr/>
        </p:nvSpPr>
        <p:spPr bwMode="auto">
          <a:xfrm>
            <a:off x="3763963" y="3640138"/>
            <a:ext cx="0" cy="63500"/>
          </a:xfrm>
          <a:prstGeom prst="line">
            <a:avLst/>
          </a:prstGeom>
          <a:noFill/>
          <a:ln w="25400">
            <a:solidFill>
              <a:srgbClr val="91806D"/>
            </a:solidFill>
            <a:round/>
            <a:headEnd/>
            <a:tailEnd/>
          </a:ln>
        </p:spPr>
        <p:txBody>
          <a:bodyPr/>
          <a:lstStyle/>
          <a:p>
            <a:endParaRPr lang="en-US"/>
          </a:p>
        </p:txBody>
      </p:sp>
      <p:sp>
        <p:nvSpPr>
          <p:cNvPr id="46158" name="Line 28"/>
          <p:cNvSpPr>
            <a:spLocks noChangeShapeType="1"/>
          </p:cNvSpPr>
          <p:nvPr/>
        </p:nvSpPr>
        <p:spPr bwMode="auto">
          <a:xfrm>
            <a:off x="3763963" y="3827463"/>
            <a:ext cx="0" cy="163512"/>
          </a:xfrm>
          <a:prstGeom prst="line">
            <a:avLst/>
          </a:prstGeom>
          <a:noFill/>
          <a:ln w="25400">
            <a:solidFill>
              <a:srgbClr val="91806D"/>
            </a:solidFill>
            <a:round/>
            <a:headEnd/>
            <a:tailEnd/>
          </a:ln>
        </p:spPr>
        <p:txBody>
          <a:bodyPr/>
          <a:lstStyle/>
          <a:p>
            <a:endParaRPr lang="en-US"/>
          </a:p>
        </p:txBody>
      </p:sp>
      <p:sp>
        <p:nvSpPr>
          <p:cNvPr id="46159" name="Line 28"/>
          <p:cNvSpPr>
            <a:spLocks noChangeShapeType="1"/>
          </p:cNvSpPr>
          <p:nvPr/>
        </p:nvSpPr>
        <p:spPr bwMode="auto">
          <a:xfrm flipH="1">
            <a:off x="3763963" y="3640138"/>
            <a:ext cx="122237" cy="3175"/>
          </a:xfrm>
          <a:prstGeom prst="line">
            <a:avLst/>
          </a:prstGeom>
          <a:noFill/>
          <a:ln w="25400">
            <a:solidFill>
              <a:srgbClr val="91806D"/>
            </a:solidFill>
            <a:round/>
            <a:headEnd/>
            <a:tailEnd/>
          </a:ln>
        </p:spPr>
        <p:txBody>
          <a:bodyPr/>
          <a:lstStyle/>
          <a:p>
            <a:endParaRPr lang="en-US"/>
          </a:p>
        </p:txBody>
      </p:sp>
      <p:sp>
        <p:nvSpPr>
          <p:cNvPr id="46160" name="Line 28"/>
          <p:cNvSpPr>
            <a:spLocks noChangeShapeType="1"/>
          </p:cNvSpPr>
          <p:nvPr/>
        </p:nvSpPr>
        <p:spPr bwMode="auto">
          <a:xfrm>
            <a:off x="4800600" y="3467100"/>
            <a:ext cx="0" cy="236538"/>
          </a:xfrm>
          <a:prstGeom prst="line">
            <a:avLst/>
          </a:prstGeom>
          <a:noFill/>
          <a:ln w="25400">
            <a:solidFill>
              <a:srgbClr val="CC9900"/>
            </a:solidFill>
            <a:round/>
            <a:headEnd/>
            <a:tailEnd/>
          </a:ln>
        </p:spPr>
        <p:txBody>
          <a:bodyPr/>
          <a:lstStyle/>
          <a:p>
            <a:endParaRPr lang="en-US"/>
          </a:p>
        </p:txBody>
      </p:sp>
      <p:sp>
        <p:nvSpPr>
          <p:cNvPr id="46161" name="Line 28"/>
          <p:cNvSpPr>
            <a:spLocks noChangeShapeType="1"/>
          </p:cNvSpPr>
          <p:nvPr/>
        </p:nvSpPr>
        <p:spPr bwMode="auto">
          <a:xfrm>
            <a:off x="4648200" y="3640138"/>
            <a:ext cx="0" cy="79375"/>
          </a:xfrm>
          <a:prstGeom prst="line">
            <a:avLst/>
          </a:prstGeom>
          <a:noFill/>
          <a:ln w="25400">
            <a:solidFill>
              <a:srgbClr val="CC9900"/>
            </a:solidFill>
            <a:round/>
            <a:headEnd/>
            <a:tailEnd/>
          </a:ln>
        </p:spPr>
        <p:txBody>
          <a:bodyPr/>
          <a:lstStyle/>
          <a:p>
            <a:endParaRPr lang="en-US"/>
          </a:p>
        </p:txBody>
      </p:sp>
      <p:sp>
        <p:nvSpPr>
          <p:cNvPr id="46162" name="Line 28"/>
          <p:cNvSpPr>
            <a:spLocks noChangeShapeType="1"/>
          </p:cNvSpPr>
          <p:nvPr/>
        </p:nvSpPr>
        <p:spPr bwMode="auto">
          <a:xfrm flipV="1">
            <a:off x="4648200" y="3643313"/>
            <a:ext cx="152400" cy="3175"/>
          </a:xfrm>
          <a:prstGeom prst="line">
            <a:avLst/>
          </a:prstGeom>
          <a:noFill/>
          <a:ln w="25400">
            <a:solidFill>
              <a:srgbClr val="CC9900"/>
            </a:solidFill>
            <a:round/>
            <a:headEnd/>
            <a:tailEnd/>
          </a:ln>
        </p:spPr>
        <p:txBody>
          <a:bodyPr/>
          <a:lstStyle/>
          <a:p>
            <a:endParaRPr lang="en-US"/>
          </a:p>
        </p:txBody>
      </p:sp>
      <p:sp>
        <p:nvSpPr>
          <p:cNvPr id="46163" name="Line 28"/>
          <p:cNvSpPr>
            <a:spLocks noChangeShapeType="1"/>
          </p:cNvSpPr>
          <p:nvPr/>
        </p:nvSpPr>
        <p:spPr bwMode="auto">
          <a:xfrm>
            <a:off x="4648200" y="3817938"/>
            <a:ext cx="0" cy="173037"/>
          </a:xfrm>
          <a:prstGeom prst="line">
            <a:avLst/>
          </a:prstGeom>
          <a:noFill/>
          <a:ln w="25400">
            <a:solidFill>
              <a:srgbClr val="CC9900"/>
            </a:solidFill>
            <a:round/>
            <a:headEnd/>
            <a:tailEnd/>
          </a:ln>
        </p:spPr>
        <p:txBody>
          <a:bodyPr/>
          <a:lstStyle/>
          <a:p>
            <a:endParaRPr lang="en-US"/>
          </a:p>
        </p:txBody>
      </p:sp>
      <p:sp>
        <p:nvSpPr>
          <p:cNvPr id="46164" name="Line 28"/>
          <p:cNvSpPr>
            <a:spLocks noChangeShapeType="1"/>
          </p:cNvSpPr>
          <p:nvPr/>
        </p:nvSpPr>
        <p:spPr bwMode="auto">
          <a:xfrm>
            <a:off x="4800600" y="3810000"/>
            <a:ext cx="0" cy="100013"/>
          </a:xfrm>
          <a:prstGeom prst="line">
            <a:avLst/>
          </a:prstGeom>
          <a:noFill/>
          <a:ln w="25400">
            <a:solidFill>
              <a:srgbClr val="CC9900"/>
            </a:solidFill>
            <a:round/>
            <a:headEnd/>
            <a:tailEnd/>
          </a:ln>
        </p:spPr>
        <p:txBody>
          <a:bodyPr/>
          <a:lstStyle/>
          <a:p>
            <a:endParaRPr lang="en-US"/>
          </a:p>
        </p:txBody>
      </p:sp>
      <p:sp>
        <p:nvSpPr>
          <p:cNvPr id="46165" name="Line 28"/>
          <p:cNvSpPr>
            <a:spLocks noChangeShapeType="1"/>
          </p:cNvSpPr>
          <p:nvPr/>
        </p:nvSpPr>
        <p:spPr bwMode="auto">
          <a:xfrm>
            <a:off x="4148138" y="3152775"/>
            <a:ext cx="0" cy="88900"/>
          </a:xfrm>
          <a:prstGeom prst="line">
            <a:avLst/>
          </a:prstGeom>
          <a:noFill/>
          <a:ln w="25400">
            <a:solidFill>
              <a:srgbClr val="CC9900"/>
            </a:solidFill>
            <a:round/>
            <a:headEnd/>
            <a:tailEnd/>
          </a:ln>
        </p:spPr>
        <p:txBody>
          <a:bodyPr/>
          <a:lstStyle/>
          <a:p>
            <a:endParaRPr lang="en-US"/>
          </a:p>
        </p:txBody>
      </p:sp>
      <p:sp>
        <p:nvSpPr>
          <p:cNvPr id="46166" name="Line 28"/>
          <p:cNvSpPr>
            <a:spLocks noChangeShapeType="1"/>
          </p:cNvSpPr>
          <p:nvPr/>
        </p:nvSpPr>
        <p:spPr bwMode="auto">
          <a:xfrm>
            <a:off x="4148138" y="3468688"/>
            <a:ext cx="0" cy="542925"/>
          </a:xfrm>
          <a:prstGeom prst="line">
            <a:avLst/>
          </a:prstGeom>
          <a:noFill/>
          <a:ln w="25400">
            <a:solidFill>
              <a:srgbClr val="CC9900"/>
            </a:solidFill>
            <a:round/>
            <a:headEnd/>
            <a:tailEnd/>
          </a:ln>
        </p:spPr>
        <p:txBody>
          <a:bodyPr/>
          <a:lstStyle/>
          <a:p>
            <a:endParaRPr lang="en-US"/>
          </a:p>
        </p:txBody>
      </p:sp>
      <p:sp>
        <p:nvSpPr>
          <p:cNvPr id="46167" name="Line 28"/>
          <p:cNvSpPr>
            <a:spLocks noChangeShapeType="1"/>
          </p:cNvSpPr>
          <p:nvPr/>
        </p:nvSpPr>
        <p:spPr bwMode="auto">
          <a:xfrm>
            <a:off x="4148138" y="4071938"/>
            <a:ext cx="0" cy="236537"/>
          </a:xfrm>
          <a:prstGeom prst="line">
            <a:avLst/>
          </a:prstGeom>
          <a:noFill/>
          <a:ln w="25400">
            <a:solidFill>
              <a:srgbClr val="CC9900"/>
            </a:solidFill>
            <a:round/>
            <a:headEnd/>
            <a:tailEnd/>
          </a:ln>
        </p:spPr>
        <p:txBody>
          <a:bodyPr/>
          <a:lstStyle/>
          <a:p>
            <a:endParaRPr lang="en-US"/>
          </a:p>
        </p:txBody>
      </p:sp>
      <p:sp>
        <p:nvSpPr>
          <p:cNvPr id="46168" name="Line 28"/>
          <p:cNvSpPr>
            <a:spLocks noChangeShapeType="1"/>
          </p:cNvSpPr>
          <p:nvPr/>
        </p:nvSpPr>
        <p:spPr bwMode="auto">
          <a:xfrm>
            <a:off x="4038600" y="3827463"/>
            <a:ext cx="0" cy="163512"/>
          </a:xfrm>
          <a:prstGeom prst="line">
            <a:avLst/>
          </a:prstGeom>
          <a:noFill/>
          <a:ln w="25400">
            <a:solidFill>
              <a:srgbClr val="CC9900"/>
            </a:solidFill>
            <a:round/>
            <a:headEnd/>
            <a:tailEnd/>
          </a:ln>
        </p:spPr>
        <p:txBody>
          <a:bodyPr/>
          <a:lstStyle/>
          <a:p>
            <a:endParaRPr lang="en-US"/>
          </a:p>
        </p:txBody>
      </p:sp>
      <p:sp>
        <p:nvSpPr>
          <p:cNvPr id="46169" name="Line 28"/>
          <p:cNvSpPr>
            <a:spLocks noChangeShapeType="1"/>
          </p:cNvSpPr>
          <p:nvPr/>
        </p:nvSpPr>
        <p:spPr bwMode="auto">
          <a:xfrm flipH="1">
            <a:off x="4038600" y="3640138"/>
            <a:ext cx="0" cy="79375"/>
          </a:xfrm>
          <a:prstGeom prst="line">
            <a:avLst/>
          </a:prstGeom>
          <a:noFill/>
          <a:ln w="25400">
            <a:solidFill>
              <a:srgbClr val="CC9900"/>
            </a:solidFill>
            <a:round/>
            <a:headEnd/>
            <a:tailEnd/>
          </a:ln>
        </p:spPr>
        <p:txBody>
          <a:bodyPr/>
          <a:lstStyle/>
          <a:p>
            <a:endParaRPr lang="en-US"/>
          </a:p>
        </p:txBody>
      </p:sp>
      <p:sp>
        <p:nvSpPr>
          <p:cNvPr id="46170" name="Line 28"/>
          <p:cNvSpPr>
            <a:spLocks noChangeShapeType="1"/>
          </p:cNvSpPr>
          <p:nvPr/>
        </p:nvSpPr>
        <p:spPr bwMode="auto">
          <a:xfrm>
            <a:off x="4038600" y="3643313"/>
            <a:ext cx="109538" cy="3175"/>
          </a:xfrm>
          <a:prstGeom prst="line">
            <a:avLst/>
          </a:prstGeom>
          <a:noFill/>
          <a:ln w="25400">
            <a:solidFill>
              <a:srgbClr val="CC9900"/>
            </a:solidFill>
            <a:round/>
            <a:headEnd/>
            <a:tailEnd/>
          </a:ln>
        </p:spPr>
        <p:txBody>
          <a:bodyPr/>
          <a:lstStyle/>
          <a:p>
            <a:endParaRPr lang="en-US"/>
          </a:p>
        </p:txBody>
      </p:sp>
      <p:sp>
        <p:nvSpPr>
          <p:cNvPr id="46171" name="Line 28"/>
          <p:cNvSpPr>
            <a:spLocks noChangeShapeType="1"/>
          </p:cNvSpPr>
          <p:nvPr/>
        </p:nvSpPr>
        <p:spPr bwMode="auto">
          <a:xfrm flipH="1" flipV="1">
            <a:off x="3962400" y="4292600"/>
            <a:ext cx="185738" cy="6350"/>
          </a:xfrm>
          <a:prstGeom prst="line">
            <a:avLst/>
          </a:prstGeom>
          <a:noFill/>
          <a:ln w="25400">
            <a:solidFill>
              <a:srgbClr val="CC9900"/>
            </a:solidFill>
            <a:round/>
            <a:headEnd/>
            <a:tailEnd/>
          </a:ln>
        </p:spPr>
        <p:txBody>
          <a:bodyPr/>
          <a:lstStyle/>
          <a:p>
            <a:endParaRPr lang="en-US"/>
          </a:p>
        </p:txBody>
      </p:sp>
      <p:sp>
        <p:nvSpPr>
          <p:cNvPr id="46172" name="Line 28"/>
          <p:cNvSpPr>
            <a:spLocks noChangeShapeType="1"/>
          </p:cNvSpPr>
          <p:nvPr/>
        </p:nvSpPr>
        <p:spPr bwMode="auto">
          <a:xfrm>
            <a:off x="3581400" y="4292600"/>
            <a:ext cx="228600" cy="0"/>
          </a:xfrm>
          <a:prstGeom prst="line">
            <a:avLst/>
          </a:prstGeom>
          <a:noFill/>
          <a:ln w="25400">
            <a:solidFill>
              <a:srgbClr val="CC9900"/>
            </a:solidFill>
            <a:round/>
            <a:headEnd/>
            <a:tailEnd/>
          </a:ln>
        </p:spPr>
        <p:txBody>
          <a:bodyPr/>
          <a:lstStyle/>
          <a:p>
            <a:endParaRPr lang="en-US"/>
          </a:p>
        </p:txBody>
      </p:sp>
      <p:sp>
        <p:nvSpPr>
          <p:cNvPr id="46173" name="Line 28"/>
          <p:cNvSpPr>
            <a:spLocks noChangeShapeType="1"/>
          </p:cNvSpPr>
          <p:nvPr/>
        </p:nvSpPr>
        <p:spPr bwMode="auto">
          <a:xfrm flipH="1">
            <a:off x="3048000" y="4292600"/>
            <a:ext cx="457200" cy="0"/>
          </a:xfrm>
          <a:prstGeom prst="line">
            <a:avLst/>
          </a:prstGeom>
          <a:noFill/>
          <a:ln w="25400">
            <a:solidFill>
              <a:srgbClr val="CC9900"/>
            </a:solidFill>
            <a:round/>
            <a:headEnd/>
            <a:tailEnd/>
          </a:ln>
        </p:spPr>
        <p:txBody>
          <a:bodyPr/>
          <a:lstStyle/>
          <a:p>
            <a:endParaRPr lang="en-US"/>
          </a:p>
        </p:txBody>
      </p:sp>
      <p:sp>
        <p:nvSpPr>
          <p:cNvPr id="46174" name="Line 28"/>
          <p:cNvSpPr>
            <a:spLocks noChangeShapeType="1"/>
          </p:cNvSpPr>
          <p:nvPr/>
        </p:nvSpPr>
        <p:spPr bwMode="auto">
          <a:xfrm flipV="1">
            <a:off x="2916238" y="4292600"/>
            <a:ext cx="114300" cy="1588"/>
          </a:xfrm>
          <a:prstGeom prst="line">
            <a:avLst/>
          </a:prstGeom>
          <a:noFill/>
          <a:ln w="25400">
            <a:solidFill>
              <a:srgbClr val="CC9900"/>
            </a:solidFill>
            <a:round/>
            <a:headEnd/>
            <a:tailEnd/>
          </a:ln>
        </p:spPr>
        <p:txBody>
          <a:bodyPr/>
          <a:lstStyle/>
          <a:p>
            <a:endParaRPr lang="en-US"/>
          </a:p>
        </p:txBody>
      </p:sp>
      <p:sp>
        <p:nvSpPr>
          <p:cNvPr id="46175" name="Line 28"/>
          <p:cNvSpPr>
            <a:spLocks noChangeShapeType="1"/>
          </p:cNvSpPr>
          <p:nvPr/>
        </p:nvSpPr>
        <p:spPr bwMode="auto">
          <a:xfrm flipH="1" flipV="1">
            <a:off x="2971800" y="4295775"/>
            <a:ext cx="0" cy="93663"/>
          </a:xfrm>
          <a:prstGeom prst="line">
            <a:avLst/>
          </a:prstGeom>
          <a:noFill/>
          <a:ln w="25400">
            <a:solidFill>
              <a:srgbClr val="CC9900"/>
            </a:solidFill>
            <a:round/>
            <a:headEnd/>
            <a:tailEnd/>
          </a:ln>
        </p:spPr>
        <p:txBody>
          <a:bodyPr/>
          <a:lstStyle/>
          <a:p>
            <a:endParaRPr lang="en-US"/>
          </a:p>
        </p:txBody>
      </p:sp>
      <p:sp>
        <p:nvSpPr>
          <p:cNvPr id="46176" name="Line 28"/>
          <p:cNvSpPr>
            <a:spLocks noChangeShapeType="1"/>
          </p:cNvSpPr>
          <p:nvPr/>
        </p:nvSpPr>
        <p:spPr bwMode="auto">
          <a:xfrm flipH="1" flipV="1">
            <a:off x="2916238" y="4292600"/>
            <a:ext cx="0" cy="431800"/>
          </a:xfrm>
          <a:prstGeom prst="line">
            <a:avLst/>
          </a:prstGeom>
          <a:noFill/>
          <a:ln w="25400">
            <a:solidFill>
              <a:srgbClr val="CC9900"/>
            </a:solidFill>
            <a:round/>
            <a:headEnd/>
            <a:tailEnd/>
          </a:ln>
        </p:spPr>
        <p:txBody>
          <a:bodyPr/>
          <a:lstStyle/>
          <a:p>
            <a:endParaRPr lang="en-US"/>
          </a:p>
        </p:txBody>
      </p:sp>
      <p:sp>
        <p:nvSpPr>
          <p:cNvPr id="46177" name="Line 23"/>
          <p:cNvSpPr>
            <a:spLocks noChangeShapeType="1"/>
          </p:cNvSpPr>
          <p:nvPr/>
        </p:nvSpPr>
        <p:spPr bwMode="auto">
          <a:xfrm flipH="1">
            <a:off x="3743325" y="4329113"/>
            <a:ext cx="1044575" cy="230187"/>
          </a:xfrm>
          <a:prstGeom prst="line">
            <a:avLst/>
          </a:prstGeom>
          <a:noFill/>
          <a:ln w="28575">
            <a:solidFill>
              <a:srgbClr val="FF0000"/>
            </a:solidFill>
            <a:round/>
            <a:headEnd/>
            <a:tailEnd type="triangle" w="med" len="med"/>
          </a:ln>
        </p:spPr>
        <p:txBody>
          <a:bodyPr/>
          <a:lstStyle/>
          <a:p>
            <a:endParaRPr lang="en-US"/>
          </a:p>
        </p:txBody>
      </p:sp>
      <p:sp>
        <p:nvSpPr>
          <p:cNvPr id="46178" name="Text Box 22"/>
          <p:cNvSpPr txBox="1">
            <a:spLocks noChangeArrowheads="1"/>
          </p:cNvSpPr>
          <p:nvPr/>
        </p:nvSpPr>
        <p:spPr bwMode="auto">
          <a:xfrm>
            <a:off x="4787900" y="4222750"/>
            <a:ext cx="1476375" cy="336550"/>
          </a:xfrm>
          <a:prstGeom prst="rect">
            <a:avLst/>
          </a:prstGeom>
          <a:noFill/>
          <a:ln w="9525">
            <a:noFill/>
            <a:miter lim="800000"/>
            <a:headEnd/>
            <a:tailEnd/>
          </a:ln>
        </p:spPr>
        <p:txBody>
          <a:bodyPr>
            <a:spAutoFit/>
          </a:bodyPr>
          <a:lstStyle/>
          <a:p>
            <a:pPr algn="l">
              <a:spcBef>
                <a:spcPct val="50000"/>
              </a:spcBef>
            </a:pPr>
            <a:r>
              <a:rPr lang="en-US" sz="800">
                <a:solidFill>
                  <a:srgbClr val="FF0000"/>
                </a:solidFill>
                <a:latin typeface="Times New Roman" pitchFamily="18" charset="0"/>
              </a:rPr>
              <a:t>STEAM GENERATOR RUPTURE CIRCUIT</a:t>
            </a:r>
          </a:p>
        </p:txBody>
      </p:sp>
      <p:sp>
        <p:nvSpPr>
          <p:cNvPr id="46179" name="Text Box 14"/>
          <p:cNvSpPr txBox="1">
            <a:spLocks noChangeArrowheads="1"/>
          </p:cNvSpPr>
          <p:nvPr/>
        </p:nvSpPr>
        <p:spPr bwMode="auto">
          <a:xfrm>
            <a:off x="431800" y="333375"/>
            <a:ext cx="2124075" cy="214313"/>
          </a:xfrm>
          <a:prstGeom prst="rect">
            <a:avLst/>
          </a:prstGeom>
          <a:noFill/>
          <a:ln w="9525">
            <a:noFill/>
            <a:miter lim="800000"/>
            <a:headEnd/>
            <a:tailEnd/>
          </a:ln>
        </p:spPr>
        <p:txBody>
          <a:bodyPr>
            <a:spAutoFit/>
          </a:bodyPr>
          <a:lstStyle/>
          <a:p>
            <a:pPr algn="l">
              <a:spcBef>
                <a:spcPct val="50000"/>
              </a:spcBef>
            </a:pPr>
            <a:r>
              <a:rPr lang="en-US" sz="800">
                <a:solidFill>
                  <a:srgbClr val="3366FF"/>
                </a:solidFill>
                <a:latin typeface="Times New Roman" pitchFamily="18" charset="0"/>
              </a:rPr>
              <a:t>LOCATED OUTSIDE CONTAINMENT</a:t>
            </a:r>
          </a:p>
        </p:txBody>
      </p:sp>
      <p:sp>
        <p:nvSpPr>
          <p:cNvPr id="46180" name="Line 15"/>
          <p:cNvSpPr>
            <a:spLocks noChangeShapeType="1"/>
          </p:cNvSpPr>
          <p:nvPr/>
        </p:nvSpPr>
        <p:spPr bwMode="auto">
          <a:xfrm flipH="1">
            <a:off x="900113" y="547688"/>
            <a:ext cx="431800" cy="252412"/>
          </a:xfrm>
          <a:prstGeom prst="line">
            <a:avLst/>
          </a:prstGeom>
          <a:noFill/>
          <a:ln w="28575">
            <a:solidFill>
              <a:srgbClr val="3366FF"/>
            </a:solidFill>
            <a:round/>
            <a:headEnd/>
            <a:tailEnd type="triangle" w="med" len="med"/>
          </a:ln>
        </p:spPr>
        <p:txBody>
          <a:bodyPr/>
          <a:lstStyle/>
          <a:p>
            <a:endParaRPr lang="en-US"/>
          </a:p>
        </p:txBody>
      </p:sp>
      <p:sp>
        <p:nvSpPr>
          <p:cNvPr id="46181" name="Line 16"/>
          <p:cNvSpPr>
            <a:spLocks noChangeShapeType="1"/>
          </p:cNvSpPr>
          <p:nvPr/>
        </p:nvSpPr>
        <p:spPr bwMode="auto">
          <a:xfrm>
            <a:off x="1331913" y="547688"/>
            <a:ext cx="252412" cy="252412"/>
          </a:xfrm>
          <a:prstGeom prst="line">
            <a:avLst/>
          </a:prstGeom>
          <a:noFill/>
          <a:ln w="28575">
            <a:solidFill>
              <a:srgbClr val="3366FF"/>
            </a:solidFill>
            <a:round/>
            <a:headEnd/>
            <a:tailEnd type="triangle" w="med" len="med"/>
          </a:ln>
        </p:spPr>
        <p:txBody>
          <a:bodyPr/>
          <a:lstStyle/>
          <a:p>
            <a:endParaRPr lang="en-US"/>
          </a:p>
        </p:txBody>
      </p:sp>
      <p:sp>
        <p:nvSpPr>
          <p:cNvPr id="46182" name="TextBox 149"/>
          <p:cNvSpPr txBox="1">
            <a:spLocks noChangeArrowheads="1"/>
          </p:cNvSpPr>
          <p:nvPr/>
        </p:nvSpPr>
        <p:spPr bwMode="auto">
          <a:xfrm rot="-5400000">
            <a:off x="188119" y="3204369"/>
            <a:ext cx="782638" cy="215900"/>
          </a:xfrm>
          <a:prstGeom prst="rect">
            <a:avLst/>
          </a:prstGeom>
          <a:noFill/>
          <a:ln w="9525">
            <a:noFill/>
            <a:miter lim="800000"/>
            <a:headEnd/>
            <a:tailEnd/>
          </a:ln>
        </p:spPr>
        <p:txBody>
          <a:bodyPr>
            <a:spAutoFit/>
          </a:bodyPr>
          <a:lstStyle/>
          <a:p>
            <a:r>
              <a:rPr lang="en-US" sz="800">
                <a:solidFill>
                  <a:schemeClr val="bg1"/>
                </a:solidFill>
              </a:rPr>
              <a:t>Analog</a:t>
            </a:r>
          </a:p>
        </p:txBody>
      </p:sp>
      <p:sp>
        <p:nvSpPr>
          <p:cNvPr id="46183" name="TextBox 150"/>
          <p:cNvSpPr txBox="1">
            <a:spLocks noChangeArrowheads="1"/>
          </p:cNvSpPr>
          <p:nvPr/>
        </p:nvSpPr>
        <p:spPr bwMode="auto">
          <a:xfrm rot="-5400000">
            <a:off x="1238250" y="3221038"/>
            <a:ext cx="782638" cy="214312"/>
          </a:xfrm>
          <a:prstGeom prst="rect">
            <a:avLst/>
          </a:prstGeom>
          <a:noFill/>
          <a:ln w="9525">
            <a:noFill/>
            <a:miter lim="800000"/>
            <a:headEnd/>
            <a:tailEnd/>
          </a:ln>
        </p:spPr>
        <p:txBody>
          <a:bodyPr>
            <a:spAutoFit/>
          </a:bodyPr>
          <a:lstStyle/>
          <a:p>
            <a:r>
              <a:rPr lang="en-US" sz="800">
                <a:solidFill>
                  <a:schemeClr val="bg1"/>
                </a:solidFill>
              </a:rPr>
              <a:t>Analog</a:t>
            </a:r>
          </a:p>
        </p:txBody>
      </p:sp>
      <p:sp>
        <p:nvSpPr>
          <p:cNvPr id="46184" name="TextBox 151"/>
          <p:cNvSpPr txBox="1">
            <a:spLocks noChangeArrowheads="1"/>
          </p:cNvSpPr>
          <p:nvPr/>
        </p:nvSpPr>
        <p:spPr bwMode="auto">
          <a:xfrm rot="-5400000">
            <a:off x="1551781" y="3247232"/>
            <a:ext cx="782637" cy="215900"/>
          </a:xfrm>
          <a:prstGeom prst="rect">
            <a:avLst/>
          </a:prstGeom>
          <a:noFill/>
          <a:ln w="9525">
            <a:noFill/>
            <a:miter lim="800000"/>
            <a:headEnd/>
            <a:tailEnd/>
          </a:ln>
        </p:spPr>
        <p:txBody>
          <a:bodyPr>
            <a:spAutoFit/>
          </a:bodyPr>
          <a:lstStyle/>
          <a:p>
            <a:r>
              <a:rPr lang="en-US" sz="800">
                <a:solidFill>
                  <a:schemeClr val="bg1"/>
                </a:solidFill>
              </a:rPr>
              <a:t>Analog</a:t>
            </a:r>
          </a:p>
        </p:txBody>
      </p:sp>
      <p:sp>
        <p:nvSpPr>
          <p:cNvPr id="46185" name="TextBox 152"/>
          <p:cNvSpPr txBox="1">
            <a:spLocks noChangeArrowheads="1"/>
          </p:cNvSpPr>
          <p:nvPr/>
        </p:nvSpPr>
        <p:spPr bwMode="auto">
          <a:xfrm rot="-5400000">
            <a:off x="3648869" y="3290094"/>
            <a:ext cx="782638" cy="215900"/>
          </a:xfrm>
          <a:prstGeom prst="rect">
            <a:avLst/>
          </a:prstGeom>
          <a:noFill/>
          <a:ln w="9525">
            <a:noFill/>
            <a:miter lim="800000"/>
            <a:headEnd/>
            <a:tailEnd/>
          </a:ln>
        </p:spPr>
        <p:txBody>
          <a:bodyPr>
            <a:spAutoFit/>
          </a:bodyPr>
          <a:lstStyle/>
          <a:p>
            <a:r>
              <a:rPr lang="en-US" sz="800">
                <a:solidFill>
                  <a:schemeClr val="bg1"/>
                </a:solidFill>
              </a:rPr>
              <a:t>Analog</a:t>
            </a:r>
          </a:p>
        </p:txBody>
      </p:sp>
      <p:sp>
        <p:nvSpPr>
          <p:cNvPr id="46186" name="TextBox 153"/>
          <p:cNvSpPr txBox="1">
            <a:spLocks noChangeArrowheads="1"/>
          </p:cNvSpPr>
          <p:nvPr/>
        </p:nvSpPr>
        <p:spPr bwMode="auto">
          <a:xfrm rot="-5400000">
            <a:off x="3386931" y="3290094"/>
            <a:ext cx="782638" cy="215900"/>
          </a:xfrm>
          <a:prstGeom prst="rect">
            <a:avLst/>
          </a:prstGeom>
          <a:noFill/>
          <a:ln w="9525">
            <a:noFill/>
            <a:miter lim="800000"/>
            <a:headEnd/>
            <a:tailEnd/>
          </a:ln>
        </p:spPr>
        <p:txBody>
          <a:bodyPr>
            <a:spAutoFit/>
          </a:bodyPr>
          <a:lstStyle/>
          <a:p>
            <a:r>
              <a:rPr lang="en-US" sz="800">
                <a:solidFill>
                  <a:schemeClr val="bg1"/>
                </a:solidFill>
              </a:rPr>
              <a:t>Analog</a:t>
            </a:r>
          </a:p>
        </p:txBody>
      </p:sp>
      <p:sp>
        <p:nvSpPr>
          <p:cNvPr id="46187" name="TextBox 154"/>
          <p:cNvSpPr txBox="1">
            <a:spLocks noChangeArrowheads="1"/>
          </p:cNvSpPr>
          <p:nvPr/>
        </p:nvSpPr>
        <p:spPr bwMode="auto">
          <a:xfrm rot="-5400000">
            <a:off x="3082131" y="3247232"/>
            <a:ext cx="782637" cy="215900"/>
          </a:xfrm>
          <a:prstGeom prst="rect">
            <a:avLst/>
          </a:prstGeom>
          <a:noFill/>
          <a:ln w="9525">
            <a:noFill/>
            <a:miter lim="800000"/>
            <a:headEnd/>
            <a:tailEnd/>
          </a:ln>
        </p:spPr>
        <p:txBody>
          <a:bodyPr>
            <a:spAutoFit/>
          </a:bodyPr>
          <a:lstStyle/>
          <a:p>
            <a:r>
              <a:rPr lang="en-US" sz="800">
                <a:solidFill>
                  <a:schemeClr val="bg1"/>
                </a:solidFill>
              </a:rPr>
              <a:t>Analog</a:t>
            </a:r>
          </a:p>
        </p:txBody>
      </p:sp>
      <p:sp>
        <p:nvSpPr>
          <p:cNvPr id="46188" name="TextBox 155"/>
          <p:cNvSpPr txBox="1">
            <a:spLocks noChangeArrowheads="1"/>
          </p:cNvSpPr>
          <p:nvPr/>
        </p:nvSpPr>
        <p:spPr bwMode="auto">
          <a:xfrm rot="-5400000">
            <a:off x="2777331" y="3247232"/>
            <a:ext cx="782637" cy="215900"/>
          </a:xfrm>
          <a:prstGeom prst="rect">
            <a:avLst/>
          </a:prstGeom>
          <a:noFill/>
          <a:ln w="9525">
            <a:noFill/>
            <a:miter lim="800000"/>
            <a:headEnd/>
            <a:tailEnd/>
          </a:ln>
        </p:spPr>
        <p:txBody>
          <a:bodyPr>
            <a:spAutoFit/>
          </a:bodyPr>
          <a:lstStyle/>
          <a:p>
            <a:r>
              <a:rPr lang="en-US" sz="800">
                <a:solidFill>
                  <a:schemeClr val="bg1"/>
                </a:solidFill>
              </a:rPr>
              <a:t>Analog</a:t>
            </a:r>
          </a:p>
        </p:txBody>
      </p:sp>
      <p:sp>
        <p:nvSpPr>
          <p:cNvPr id="46189" name="TextBox 156"/>
          <p:cNvSpPr txBox="1">
            <a:spLocks noChangeArrowheads="1"/>
          </p:cNvSpPr>
          <p:nvPr/>
        </p:nvSpPr>
        <p:spPr bwMode="auto">
          <a:xfrm rot="-5400000">
            <a:off x="567531" y="3220244"/>
            <a:ext cx="782638" cy="215900"/>
          </a:xfrm>
          <a:prstGeom prst="rect">
            <a:avLst/>
          </a:prstGeom>
          <a:noFill/>
          <a:ln w="9525">
            <a:noFill/>
            <a:miter lim="800000"/>
            <a:headEnd/>
            <a:tailEnd/>
          </a:ln>
        </p:spPr>
        <p:txBody>
          <a:bodyPr>
            <a:spAutoFit/>
          </a:bodyPr>
          <a:lstStyle/>
          <a:p>
            <a:r>
              <a:rPr lang="en-US" sz="800">
                <a:solidFill>
                  <a:schemeClr val="bg1"/>
                </a:solidFill>
              </a:rPr>
              <a:t>Variable</a:t>
            </a:r>
          </a:p>
        </p:txBody>
      </p:sp>
      <p:sp>
        <p:nvSpPr>
          <p:cNvPr id="46190" name="TextBox 158"/>
          <p:cNvSpPr txBox="1">
            <a:spLocks noChangeArrowheads="1"/>
          </p:cNvSpPr>
          <p:nvPr/>
        </p:nvSpPr>
        <p:spPr bwMode="auto">
          <a:xfrm rot="-5400000">
            <a:off x="870744" y="3247232"/>
            <a:ext cx="782637" cy="215900"/>
          </a:xfrm>
          <a:prstGeom prst="rect">
            <a:avLst/>
          </a:prstGeom>
          <a:noFill/>
          <a:ln w="9525">
            <a:noFill/>
            <a:miter lim="800000"/>
            <a:headEnd/>
            <a:tailEnd/>
          </a:ln>
        </p:spPr>
        <p:txBody>
          <a:bodyPr>
            <a:spAutoFit/>
          </a:bodyPr>
          <a:lstStyle/>
          <a:p>
            <a:r>
              <a:rPr lang="en-US" sz="800">
                <a:solidFill>
                  <a:schemeClr val="bg1"/>
                </a:solidFill>
              </a:rPr>
              <a:t>Variable</a:t>
            </a:r>
          </a:p>
        </p:txBody>
      </p:sp>
      <p:sp>
        <p:nvSpPr>
          <p:cNvPr id="46191" name="TextBox 159"/>
          <p:cNvSpPr txBox="1">
            <a:spLocks noChangeArrowheads="1"/>
          </p:cNvSpPr>
          <p:nvPr/>
        </p:nvSpPr>
        <p:spPr bwMode="auto">
          <a:xfrm rot="-5400000">
            <a:off x="4612481" y="3220244"/>
            <a:ext cx="782638" cy="215900"/>
          </a:xfrm>
          <a:prstGeom prst="rect">
            <a:avLst/>
          </a:prstGeom>
          <a:noFill/>
          <a:ln w="9525">
            <a:noFill/>
            <a:miter lim="800000"/>
            <a:headEnd/>
            <a:tailEnd/>
          </a:ln>
        </p:spPr>
        <p:txBody>
          <a:bodyPr>
            <a:spAutoFit/>
          </a:bodyPr>
          <a:lstStyle/>
          <a:p>
            <a:r>
              <a:rPr lang="en-US" sz="800">
                <a:solidFill>
                  <a:schemeClr val="bg1"/>
                </a:solidFill>
              </a:rPr>
              <a:t>Variable</a:t>
            </a:r>
          </a:p>
        </p:txBody>
      </p:sp>
      <p:sp>
        <p:nvSpPr>
          <p:cNvPr id="160" name="Text Box 21"/>
          <p:cNvSpPr txBox="1">
            <a:spLocks noChangeArrowheads="1"/>
          </p:cNvSpPr>
          <p:nvPr/>
        </p:nvSpPr>
        <p:spPr bwMode="auto">
          <a:xfrm>
            <a:off x="525464" y="673216"/>
            <a:ext cx="374649" cy="273152"/>
          </a:xfrm>
          <a:prstGeom prst="rect">
            <a:avLst/>
          </a:prstGeom>
          <a:solidFill>
            <a:schemeClr val="tx1"/>
          </a:solidFill>
          <a:ln w="9525">
            <a:noFill/>
            <a:miter lim="800000"/>
            <a:headEnd/>
            <a:tailEnd/>
          </a:ln>
        </p:spPr>
        <p:txBody>
          <a:bodyPr wrap="square" lIns="57150" tIns="28575" rIns="57150" bIns="28575">
            <a:spAutoFit/>
          </a:bodyPr>
          <a:lstStyle/>
          <a:p>
            <a:r>
              <a:rPr lang="en-US" sz="700" dirty="0" smtClean="0">
                <a:solidFill>
                  <a:schemeClr val="bg1"/>
                </a:solidFill>
              </a:rPr>
              <a:t>RWT</a:t>
            </a:r>
          </a:p>
          <a:p>
            <a:r>
              <a:rPr lang="en-US" sz="700" dirty="0" smtClean="0">
                <a:solidFill>
                  <a:schemeClr val="bg1"/>
                </a:solidFill>
              </a:rPr>
              <a:t>LVL</a:t>
            </a:r>
            <a:endParaRPr lang="en-US" sz="700" dirty="0">
              <a:solidFill>
                <a:schemeClr val="bg1"/>
              </a:solidFill>
            </a:endParaRPr>
          </a:p>
        </p:txBody>
      </p:sp>
      <p:sp>
        <p:nvSpPr>
          <p:cNvPr id="161" name="Text Box 21"/>
          <p:cNvSpPr txBox="1">
            <a:spLocks noChangeArrowheads="1"/>
          </p:cNvSpPr>
          <p:nvPr/>
        </p:nvSpPr>
        <p:spPr bwMode="auto">
          <a:xfrm>
            <a:off x="3169443" y="503814"/>
            <a:ext cx="1585914" cy="165430"/>
          </a:xfrm>
          <a:prstGeom prst="rect">
            <a:avLst/>
          </a:prstGeom>
          <a:solidFill>
            <a:schemeClr val="tx1"/>
          </a:solidFill>
          <a:ln w="9525">
            <a:noFill/>
            <a:miter lim="800000"/>
            <a:headEnd/>
            <a:tailEnd/>
          </a:ln>
        </p:spPr>
        <p:txBody>
          <a:bodyPr wrap="square" lIns="57150" tIns="28575" rIns="57150" bIns="28575">
            <a:spAutoFit/>
          </a:bodyPr>
          <a:lstStyle/>
          <a:p>
            <a:r>
              <a:rPr lang="en-US" sz="700" dirty="0" smtClean="0">
                <a:solidFill>
                  <a:schemeClr val="bg1"/>
                </a:solidFill>
              </a:rPr>
              <a:t>Steam Generator</a:t>
            </a:r>
            <a:endParaRPr lang="en-US" sz="700" dirty="0">
              <a:solidFill>
                <a:schemeClr val="bg1"/>
              </a:solidFill>
            </a:endParaRPr>
          </a:p>
        </p:txBody>
      </p:sp>
      <p:sp>
        <p:nvSpPr>
          <p:cNvPr id="162" name="Text Box 21"/>
          <p:cNvSpPr txBox="1">
            <a:spLocks noChangeArrowheads="1"/>
          </p:cNvSpPr>
          <p:nvPr/>
        </p:nvSpPr>
        <p:spPr bwMode="auto">
          <a:xfrm>
            <a:off x="4452144" y="1306818"/>
            <a:ext cx="335756" cy="273152"/>
          </a:xfrm>
          <a:prstGeom prst="rect">
            <a:avLst/>
          </a:prstGeom>
          <a:noFill/>
          <a:ln w="9525">
            <a:noFill/>
            <a:miter lim="800000"/>
            <a:headEnd/>
            <a:tailEnd/>
          </a:ln>
        </p:spPr>
        <p:txBody>
          <a:bodyPr wrap="square" lIns="57150" tIns="28575" rIns="57150" bIns="28575">
            <a:spAutoFit/>
          </a:bodyPr>
          <a:lstStyle/>
          <a:p>
            <a:r>
              <a:rPr lang="en-US" sz="700" dirty="0" smtClean="0">
                <a:solidFill>
                  <a:schemeClr val="bg1"/>
                </a:solidFill>
              </a:rPr>
              <a:t>WR</a:t>
            </a:r>
          </a:p>
          <a:p>
            <a:r>
              <a:rPr lang="en-US" sz="700" dirty="0" smtClean="0">
                <a:solidFill>
                  <a:schemeClr val="bg1"/>
                </a:solidFill>
              </a:rPr>
              <a:t>LVL</a:t>
            </a:r>
            <a:endParaRPr lang="en-US" sz="700" dirty="0">
              <a:solidFill>
                <a:schemeClr val="bg1"/>
              </a:solidFill>
            </a:endParaRPr>
          </a:p>
        </p:txBody>
      </p:sp>
      <p:sp>
        <p:nvSpPr>
          <p:cNvPr id="163" name="Text Box 21"/>
          <p:cNvSpPr txBox="1">
            <a:spLocks noChangeArrowheads="1"/>
          </p:cNvSpPr>
          <p:nvPr/>
        </p:nvSpPr>
        <p:spPr bwMode="auto">
          <a:xfrm>
            <a:off x="3276600" y="1208714"/>
            <a:ext cx="335756" cy="273152"/>
          </a:xfrm>
          <a:prstGeom prst="rect">
            <a:avLst/>
          </a:prstGeom>
          <a:noFill/>
          <a:ln w="9525">
            <a:noFill/>
            <a:miter lim="800000"/>
            <a:headEnd/>
            <a:tailEnd/>
          </a:ln>
        </p:spPr>
        <p:txBody>
          <a:bodyPr wrap="square" lIns="57150" tIns="28575" rIns="57150" bIns="28575">
            <a:spAutoFit/>
          </a:bodyPr>
          <a:lstStyle/>
          <a:p>
            <a:r>
              <a:rPr lang="en-US" sz="700" dirty="0" smtClean="0">
                <a:solidFill>
                  <a:schemeClr val="bg1"/>
                </a:solidFill>
              </a:rPr>
              <a:t>NR</a:t>
            </a:r>
          </a:p>
          <a:p>
            <a:r>
              <a:rPr lang="en-US" sz="700" dirty="0" smtClean="0">
                <a:solidFill>
                  <a:schemeClr val="bg1"/>
                </a:solidFill>
              </a:rPr>
              <a:t>LVL</a:t>
            </a:r>
            <a:endParaRPr lang="en-US" sz="700" dirty="0">
              <a:solidFill>
                <a:schemeClr val="bg1"/>
              </a:solidFill>
            </a:endParaRPr>
          </a:p>
        </p:txBody>
      </p:sp>
      <p:sp>
        <p:nvSpPr>
          <p:cNvPr id="164" name="Text Box 21"/>
          <p:cNvSpPr txBox="1">
            <a:spLocks noChangeArrowheads="1"/>
          </p:cNvSpPr>
          <p:nvPr/>
        </p:nvSpPr>
        <p:spPr bwMode="auto">
          <a:xfrm>
            <a:off x="1651794" y="1503026"/>
            <a:ext cx="507206" cy="180819"/>
          </a:xfrm>
          <a:prstGeom prst="rect">
            <a:avLst/>
          </a:prstGeom>
          <a:noFill/>
          <a:ln w="9525">
            <a:noFill/>
            <a:miter lim="800000"/>
            <a:headEnd/>
            <a:tailEnd/>
          </a:ln>
        </p:spPr>
        <p:txBody>
          <a:bodyPr wrap="square" lIns="57150" tIns="28575" rIns="57150" bIns="28575">
            <a:spAutoFit/>
          </a:bodyPr>
          <a:lstStyle/>
          <a:p>
            <a:r>
              <a:rPr lang="en-US" sz="800" dirty="0" smtClean="0">
                <a:solidFill>
                  <a:schemeClr val="bg1"/>
                </a:solidFill>
              </a:rPr>
              <a:t>Press</a:t>
            </a:r>
            <a:endParaRPr lang="en-US" sz="800" dirty="0">
              <a:solidFill>
                <a:schemeClr val="bg1"/>
              </a:solidFill>
            </a:endParaRPr>
          </a:p>
        </p:txBody>
      </p:sp>
      <p:sp>
        <p:nvSpPr>
          <p:cNvPr id="165" name="Text Box 21"/>
          <p:cNvSpPr txBox="1">
            <a:spLocks noChangeArrowheads="1"/>
          </p:cNvSpPr>
          <p:nvPr/>
        </p:nvSpPr>
        <p:spPr bwMode="auto">
          <a:xfrm>
            <a:off x="1016794" y="1503026"/>
            <a:ext cx="507206" cy="180819"/>
          </a:xfrm>
          <a:prstGeom prst="rect">
            <a:avLst/>
          </a:prstGeom>
          <a:noFill/>
          <a:ln w="9525">
            <a:noFill/>
            <a:miter lim="800000"/>
            <a:headEnd/>
            <a:tailEnd/>
          </a:ln>
        </p:spPr>
        <p:txBody>
          <a:bodyPr wrap="square" lIns="57150" tIns="28575" rIns="57150" bIns="28575">
            <a:spAutoFit/>
          </a:bodyPr>
          <a:lstStyle/>
          <a:p>
            <a:r>
              <a:rPr lang="en-US" sz="800" dirty="0" smtClean="0">
                <a:solidFill>
                  <a:schemeClr val="bg1"/>
                </a:solidFill>
              </a:rPr>
              <a:t>Press</a:t>
            </a:r>
            <a:endParaRPr lang="en-US" sz="800" dirty="0">
              <a:solidFill>
                <a:schemeClr val="bg1"/>
              </a:solidFill>
            </a:endParaRPr>
          </a:p>
        </p:txBody>
      </p:sp>
      <p:sp>
        <p:nvSpPr>
          <p:cNvPr id="166" name="Text Box 21"/>
          <p:cNvSpPr txBox="1">
            <a:spLocks noChangeArrowheads="1"/>
          </p:cNvSpPr>
          <p:nvPr/>
        </p:nvSpPr>
        <p:spPr bwMode="auto">
          <a:xfrm>
            <a:off x="1584325" y="601918"/>
            <a:ext cx="608808" cy="150041"/>
          </a:xfrm>
          <a:prstGeom prst="rect">
            <a:avLst/>
          </a:prstGeom>
          <a:solidFill>
            <a:schemeClr val="tx1"/>
          </a:solidFill>
          <a:ln w="9525">
            <a:noFill/>
            <a:miter lim="800000"/>
            <a:headEnd/>
            <a:tailEnd/>
          </a:ln>
        </p:spPr>
        <p:txBody>
          <a:bodyPr wrap="square" lIns="57150" tIns="28575" rIns="57150" bIns="28575">
            <a:spAutoFit/>
          </a:bodyPr>
          <a:lstStyle/>
          <a:p>
            <a:r>
              <a:rPr lang="en-US" sz="600" dirty="0" smtClean="0">
                <a:solidFill>
                  <a:schemeClr val="bg1"/>
                </a:solidFill>
              </a:rPr>
              <a:t>Containment</a:t>
            </a:r>
            <a:endParaRPr lang="en-US" sz="600" dirty="0">
              <a:solidFill>
                <a:schemeClr val="bg1"/>
              </a:solidFill>
            </a:endParaRPr>
          </a:p>
        </p:txBody>
      </p:sp>
      <p:sp>
        <p:nvSpPr>
          <p:cNvPr id="167" name="Text Box 21"/>
          <p:cNvSpPr txBox="1">
            <a:spLocks noChangeArrowheads="1"/>
          </p:cNvSpPr>
          <p:nvPr/>
        </p:nvSpPr>
        <p:spPr bwMode="auto">
          <a:xfrm>
            <a:off x="4895851" y="464973"/>
            <a:ext cx="959643" cy="165430"/>
          </a:xfrm>
          <a:prstGeom prst="rect">
            <a:avLst/>
          </a:prstGeom>
          <a:solidFill>
            <a:schemeClr val="tx1"/>
          </a:solidFill>
          <a:ln w="9525">
            <a:noFill/>
            <a:miter lim="800000"/>
            <a:headEnd/>
            <a:tailEnd/>
          </a:ln>
        </p:spPr>
        <p:txBody>
          <a:bodyPr wrap="square" lIns="57150" tIns="28575" rIns="57150" bIns="28575">
            <a:spAutoFit/>
          </a:bodyPr>
          <a:lstStyle/>
          <a:p>
            <a:r>
              <a:rPr lang="en-US" sz="700" dirty="0" smtClean="0">
                <a:solidFill>
                  <a:schemeClr val="bg1"/>
                </a:solidFill>
              </a:rPr>
              <a:t>Pressurizer</a:t>
            </a:r>
            <a:endParaRPr lang="en-US" sz="700" dirty="0">
              <a:solidFill>
                <a:schemeClr val="bg1"/>
              </a:solidFill>
            </a:endParaRPr>
          </a:p>
        </p:txBody>
      </p:sp>
      <p:sp>
        <p:nvSpPr>
          <p:cNvPr id="168" name="Text Box 21"/>
          <p:cNvSpPr txBox="1">
            <a:spLocks noChangeArrowheads="1"/>
          </p:cNvSpPr>
          <p:nvPr/>
        </p:nvSpPr>
        <p:spPr bwMode="auto">
          <a:xfrm>
            <a:off x="4895850" y="1098628"/>
            <a:ext cx="666749" cy="180819"/>
          </a:xfrm>
          <a:prstGeom prst="rect">
            <a:avLst/>
          </a:prstGeom>
          <a:noFill/>
          <a:ln w="9525">
            <a:noFill/>
            <a:miter lim="800000"/>
            <a:headEnd/>
            <a:tailEnd/>
          </a:ln>
        </p:spPr>
        <p:txBody>
          <a:bodyPr wrap="square" lIns="57150" tIns="28575" rIns="57150" bIns="28575">
            <a:spAutoFit/>
          </a:bodyPr>
          <a:lstStyle/>
          <a:p>
            <a:r>
              <a:rPr lang="en-US" sz="800" dirty="0" smtClean="0">
                <a:solidFill>
                  <a:schemeClr val="bg1"/>
                </a:solidFill>
              </a:rPr>
              <a:t>Press</a:t>
            </a:r>
            <a:endParaRPr lang="en-US" sz="800" dirty="0">
              <a:solidFill>
                <a:schemeClr val="bg1"/>
              </a:solidFill>
            </a:endParaRP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26" name="Object 4"/>
          <p:cNvGraphicFramePr>
            <a:graphicFrameLocks noChangeAspect="1"/>
          </p:cNvGraphicFramePr>
          <p:nvPr/>
        </p:nvGraphicFramePr>
        <p:xfrm>
          <a:off x="1201738" y="0"/>
          <a:ext cx="7942262" cy="6858000"/>
        </p:xfrm>
        <a:graphic>
          <a:graphicData uri="http://schemas.openxmlformats.org/presentationml/2006/ole">
            <mc:AlternateContent xmlns:mc="http://schemas.openxmlformats.org/markup-compatibility/2006">
              <mc:Choice xmlns:v="urn:schemas-microsoft-com:vml" Requires="v">
                <p:oleObj spid="_x0000_s1034" name="Bitmap Image" r:id="rId3" imgW="7676190" imgH="6628571" progId="PBrush">
                  <p:embed/>
                </p:oleObj>
              </mc:Choice>
              <mc:Fallback>
                <p:oleObj name="Bitmap Image" r:id="rId3" imgW="7676190" imgH="6628571" progId="PBrush">
                  <p:embed/>
                  <p:pic>
                    <p:nvPicPr>
                      <p:cNvPr id="0" name="Object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201738" y="0"/>
                        <a:ext cx="7942262"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027" name="TextBox 4"/>
          <p:cNvSpPr txBox="1">
            <a:spLocks noChangeArrowheads="1"/>
          </p:cNvSpPr>
          <p:nvPr/>
        </p:nvSpPr>
        <p:spPr bwMode="auto">
          <a:xfrm>
            <a:off x="1828800" y="457200"/>
            <a:ext cx="2438400" cy="400050"/>
          </a:xfrm>
          <a:prstGeom prst="rect">
            <a:avLst/>
          </a:prstGeom>
          <a:noFill/>
          <a:ln w="9525">
            <a:noFill/>
            <a:miter lim="800000"/>
            <a:headEnd/>
            <a:tailEnd/>
          </a:ln>
        </p:spPr>
        <p:txBody>
          <a:bodyPr>
            <a:spAutoFit/>
          </a:bodyPr>
          <a:lstStyle/>
          <a:p>
            <a:r>
              <a:rPr lang="en-US" sz="2000">
                <a:solidFill>
                  <a:schemeClr val="bg1"/>
                </a:solidFill>
              </a:rPr>
              <a:t>Analog Bi-Stable</a:t>
            </a:r>
          </a:p>
        </p:txBody>
      </p:sp>
      <p:sp>
        <p:nvSpPr>
          <p:cNvPr id="1028" name="TextBox 5"/>
          <p:cNvSpPr txBox="1">
            <a:spLocks noChangeArrowheads="1"/>
          </p:cNvSpPr>
          <p:nvPr/>
        </p:nvSpPr>
        <p:spPr bwMode="auto">
          <a:xfrm>
            <a:off x="1143000" y="5688013"/>
            <a:ext cx="1371600" cy="1169987"/>
          </a:xfrm>
          <a:prstGeom prst="rect">
            <a:avLst/>
          </a:prstGeom>
          <a:noFill/>
          <a:ln w="9525">
            <a:noFill/>
            <a:miter lim="800000"/>
            <a:headEnd/>
            <a:tailEnd/>
          </a:ln>
        </p:spPr>
        <p:txBody>
          <a:bodyPr>
            <a:spAutoFit/>
          </a:bodyPr>
          <a:lstStyle/>
          <a:p>
            <a:pPr algn="l"/>
            <a:r>
              <a:rPr lang="en-US" sz="1000">
                <a:solidFill>
                  <a:schemeClr val="bg1"/>
                </a:solidFill>
              </a:rPr>
              <a:t>Hi S/G #1 Level</a:t>
            </a:r>
          </a:p>
          <a:p>
            <a:pPr algn="l"/>
            <a:r>
              <a:rPr lang="en-US" sz="1000">
                <a:solidFill>
                  <a:schemeClr val="bg1"/>
                </a:solidFill>
              </a:rPr>
              <a:t>Hi S/G #2 Level</a:t>
            </a:r>
          </a:p>
          <a:p>
            <a:pPr algn="l"/>
            <a:r>
              <a:rPr lang="en-US" sz="1000">
                <a:solidFill>
                  <a:schemeClr val="bg1"/>
                </a:solidFill>
              </a:rPr>
              <a:t>Hi Cont. Press.</a:t>
            </a:r>
          </a:p>
          <a:p>
            <a:pPr algn="l"/>
            <a:r>
              <a:rPr lang="en-US" sz="1000">
                <a:solidFill>
                  <a:schemeClr val="bg1"/>
                </a:solidFill>
              </a:rPr>
              <a:t>Hi-Hi Cont. Press.</a:t>
            </a:r>
          </a:p>
          <a:p>
            <a:pPr algn="l"/>
            <a:r>
              <a:rPr lang="en-US" sz="1000">
                <a:solidFill>
                  <a:schemeClr val="bg1"/>
                </a:solidFill>
              </a:rPr>
              <a:t>Low S/G #1 Level</a:t>
            </a:r>
          </a:p>
          <a:p>
            <a:pPr algn="l"/>
            <a:r>
              <a:rPr lang="en-US" sz="1000">
                <a:solidFill>
                  <a:schemeClr val="bg1"/>
                </a:solidFill>
              </a:rPr>
              <a:t>Low S/G #2 Level</a:t>
            </a:r>
          </a:p>
          <a:p>
            <a:pPr algn="l"/>
            <a:r>
              <a:rPr lang="en-US" sz="1000">
                <a:solidFill>
                  <a:schemeClr val="bg1"/>
                </a:solidFill>
              </a:rPr>
              <a:t>Low RWT Level</a:t>
            </a:r>
          </a:p>
        </p:txBody>
      </p:sp>
      <p:sp>
        <p:nvSpPr>
          <p:cNvPr id="1029" name="TextBox 6"/>
          <p:cNvSpPr txBox="1">
            <a:spLocks noChangeArrowheads="1"/>
          </p:cNvSpPr>
          <p:nvPr/>
        </p:nvSpPr>
        <p:spPr bwMode="auto">
          <a:xfrm>
            <a:off x="3276600" y="857250"/>
            <a:ext cx="1143000" cy="215900"/>
          </a:xfrm>
          <a:prstGeom prst="rect">
            <a:avLst/>
          </a:prstGeom>
          <a:noFill/>
          <a:ln w="9525">
            <a:noFill/>
            <a:miter lim="800000"/>
            <a:headEnd/>
            <a:tailEnd/>
          </a:ln>
        </p:spPr>
        <p:txBody>
          <a:bodyPr>
            <a:spAutoFit/>
          </a:bodyPr>
          <a:lstStyle/>
          <a:p>
            <a:r>
              <a:rPr lang="en-US" sz="800">
                <a:solidFill>
                  <a:schemeClr val="bg1"/>
                </a:solidFill>
              </a:rPr>
              <a:t>Plant Computer</a:t>
            </a:r>
          </a:p>
        </p:txBody>
      </p:sp>
      <p:cxnSp>
        <p:nvCxnSpPr>
          <p:cNvPr id="8" name="Straight Connector 7"/>
          <p:cNvCxnSpPr/>
          <p:nvPr/>
        </p:nvCxnSpPr>
        <p:spPr>
          <a:xfrm>
            <a:off x="2835275" y="1920875"/>
            <a:ext cx="254000" cy="0"/>
          </a:xfrm>
          <a:prstGeom prst="line">
            <a:avLst/>
          </a:prstGeom>
          <a:ln w="28575">
            <a:solidFill>
              <a:srgbClr val="FF0000"/>
            </a:solidFill>
            <a:tailEnd type="stealth" w="lg" len="lg"/>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flipH="1">
            <a:off x="2835275" y="1371600"/>
            <a:ext cx="0" cy="1262063"/>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a:off x="2073275" y="2819400"/>
            <a:ext cx="974725" cy="0"/>
          </a:xfrm>
          <a:prstGeom prst="line">
            <a:avLst/>
          </a:prstGeom>
          <a:ln w="28575">
            <a:solidFill>
              <a:srgbClr val="0070C0"/>
            </a:solidFill>
            <a:tailEnd type="stealth" w="lg" len="lg"/>
          </a:ln>
        </p:spPr>
        <p:style>
          <a:lnRef idx="1">
            <a:schemeClr val="accent1"/>
          </a:lnRef>
          <a:fillRef idx="0">
            <a:schemeClr val="accent1"/>
          </a:fillRef>
          <a:effectRef idx="0">
            <a:schemeClr val="accent1"/>
          </a:effectRef>
          <a:fontRef idx="minor">
            <a:schemeClr val="tx1"/>
          </a:fontRef>
        </p:style>
      </p:cxnSp>
      <p:sp>
        <p:nvSpPr>
          <p:cNvPr id="13" name="Rectangle 12"/>
          <p:cNvSpPr/>
          <p:nvPr/>
        </p:nvSpPr>
        <p:spPr>
          <a:xfrm>
            <a:off x="2835275" y="5605463"/>
            <a:ext cx="39688" cy="822325"/>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en-US"/>
          </a:p>
        </p:txBody>
      </p:sp>
      <p:cxnSp>
        <p:nvCxnSpPr>
          <p:cNvPr id="16" name="Straight Connector 15"/>
          <p:cNvCxnSpPr>
            <a:stCxn id="13" idx="0"/>
          </p:cNvCxnSpPr>
          <p:nvPr/>
        </p:nvCxnSpPr>
        <p:spPr>
          <a:xfrm>
            <a:off x="2854325" y="5605463"/>
            <a:ext cx="101600" cy="0"/>
          </a:xfrm>
          <a:prstGeom prst="line">
            <a:avLst/>
          </a:prstGeom>
          <a:ln w="28575">
            <a:solidFill>
              <a:srgbClr val="0070C0"/>
            </a:solidFill>
            <a:tailEnd type="stealth" w="lg" len="lg"/>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a:off x="2854325" y="2819400"/>
            <a:ext cx="0" cy="1143000"/>
          </a:xfrm>
          <a:prstGeom prst="line">
            <a:avLst/>
          </a:prstGeom>
          <a:ln w="28575">
            <a:solidFill>
              <a:srgbClr val="0070C0"/>
            </a:solidFill>
            <a:tailEnd type="none" w="lg" len="lg"/>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p:nvCxnSpPr>
        <p:spPr>
          <a:xfrm>
            <a:off x="2854325" y="3962400"/>
            <a:ext cx="0" cy="1643063"/>
          </a:xfrm>
          <a:prstGeom prst="line">
            <a:avLst/>
          </a:prstGeom>
          <a:ln w="28575">
            <a:solidFill>
              <a:srgbClr val="0070C0"/>
            </a:solidFill>
            <a:tailEnd type="none" w="lg" len="lg"/>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a:off x="2874963" y="5791200"/>
            <a:ext cx="80962" cy="0"/>
          </a:xfrm>
          <a:prstGeom prst="line">
            <a:avLst/>
          </a:prstGeom>
          <a:ln w="28575">
            <a:solidFill>
              <a:srgbClr val="FFC000"/>
            </a:solidFill>
            <a:tailEnd type="stealth" w="lg" len="lg"/>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flipV="1">
            <a:off x="2898775" y="5791200"/>
            <a:ext cx="0" cy="636588"/>
          </a:xfrm>
          <a:prstGeom prst="line">
            <a:avLst/>
          </a:prstGeom>
          <a:ln w="28575">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a:xfrm>
            <a:off x="2835275" y="2633663"/>
            <a:ext cx="233363" cy="0"/>
          </a:xfrm>
          <a:prstGeom prst="line">
            <a:avLst/>
          </a:prstGeom>
          <a:ln w="28575">
            <a:solidFill>
              <a:srgbClr val="FF0000"/>
            </a:solidFill>
            <a:tailEnd type="stealth" w="lg" len="lg"/>
          </a:ln>
        </p:spPr>
        <p:style>
          <a:lnRef idx="1">
            <a:schemeClr val="accent1"/>
          </a:lnRef>
          <a:fillRef idx="0">
            <a:schemeClr val="accent1"/>
          </a:fillRef>
          <a:effectRef idx="0">
            <a:schemeClr val="accent1"/>
          </a:effectRef>
          <a:fontRef idx="minor">
            <a:schemeClr val="tx1"/>
          </a:fontRef>
        </p:style>
      </p:cxnSp>
      <p:sp>
        <p:nvSpPr>
          <p:cNvPr id="1040" name="TextBox 35"/>
          <p:cNvSpPr txBox="1">
            <a:spLocks noChangeArrowheads="1"/>
          </p:cNvSpPr>
          <p:nvPr/>
        </p:nvSpPr>
        <p:spPr bwMode="auto">
          <a:xfrm>
            <a:off x="3048000" y="3019425"/>
            <a:ext cx="990600" cy="400050"/>
          </a:xfrm>
          <a:prstGeom prst="rect">
            <a:avLst/>
          </a:prstGeom>
          <a:noFill/>
          <a:ln w="9525">
            <a:noFill/>
            <a:miter lim="800000"/>
            <a:headEnd/>
            <a:tailEnd/>
          </a:ln>
        </p:spPr>
        <p:txBody>
          <a:bodyPr>
            <a:spAutoFit/>
          </a:bodyPr>
          <a:lstStyle/>
          <a:p>
            <a:r>
              <a:rPr lang="en-US" sz="1000">
                <a:solidFill>
                  <a:schemeClr val="bg1"/>
                </a:solidFill>
              </a:rPr>
              <a:t>100 mSec Time Delay</a:t>
            </a:r>
          </a:p>
        </p:txBody>
      </p:sp>
      <p:sp>
        <p:nvSpPr>
          <p:cNvPr id="1041" name="TextBox 36"/>
          <p:cNvSpPr txBox="1">
            <a:spLocks noChangeArrowheads="1"/>
          </p:cNvSpPr>
          <p:nvPr/>
        </p:nvSpPr>
        <p:spPr bwMode="auto">
          <a:xfrm>
            <a:off x="4267200" y="2819400"/>
            <a:ext cx="777875" cy="400050"/>
          </a:xfrm>
          <a:prstGeom prst="rect">
            <a:avLst/>
          </a:prstGeom>
          <a:noFill/>
          <a:ln w="9525">
            <a:noFill/>
            <a:miter lim="800000"/>
            <a:headEnd/>
            <a:tailEnd/>
          </a:ln>
        </p:spPr>
        <p:txBody>
          <a:bodyPr>
            <a:spAutoFit/>
          </a:bodyPr>
          <a:lstStyle/>
          <a:p>
            <a:r>
              <a:rPr lang="en-US" sz="1000">
                <a:solidFill>
                  <a:schemeClr val="bg1"/>
                </a:solidFill>
              </a:rPr>
              <a:t>Turns Off on Trip</a:t>
            </a:r>
          </a:p>
        </p:txBody>
      </p:sp>
      <p:sp>
        <p:nvSpPr>
          <p:cNvPr id="1042" name="TextBox 37"/>
          <p:cNvSpPr txBox="1">
            <a:spLocks noChangeArrowheads="1"/>
          </p:cNvSpPr>
          <p:nvPr/>
        </p:nvSpPr>
        <p:spPr bwMode="auto">
          <a:xfrm>
            <a:off x="4267200" y="5105400"/>
            <a:ext cx="777875" cy="400050"/>
          </a:xfrm>
          <a:prstGeom prst="rect">
            <a:avLst/>
          </a:prstGeom>
          <a:noFill/>
          <a:ln w="9525">
            <a:noFill/>
            <a:miter lim="800000"/>
            <a:headEnd/>
            <a:tailEnd/>
          </a:ln>
        </p:spPr>
        <p:txBody>
          <a:bodyPr>
            <a:spAutoFit/>
          </a:bodyPr>
          <a:lstStyle/>
          <a:p>
            <a:r>
              <a:rPr lang="en-US" sz="1000">
                <a:solidFill>
                  <a:schemeClr val="bg1"/>
                </a:solidFill>
              </a:rPr>
              <a:t>Turns Off on Trip</a:t>
            </a:r>
          </a:p>
        </p:txBody>
      </p:sp>
      <p:sp>
        <p:nvSpPr>
          <p:cNvPr id="1043" name="TextBox 38"/>
          <p:cNvSpPr txBox="1">
            <a:spLocks noChangeArrowheads="1"/>
          </p:cNvSpPr>
          <p:nvPr/>
        </p:nvSpPr>
        <p:spPr bwMode="auto">
          <a:xfrm>
            <a:off x="3276600" y="6551613"/>
            <a:ext cx="5349875" cy="246062"/>
          </a:xfrm>
          <a:prstGeom prst="rect">
            <a:avLst/>
          </a:prstGeom>
          <a:noFill/>
          <a:ln w="9525">
            <a:noFill/>
            <a:miter lim="800000"/>
            <a:headEnd/>
            <a:tailEnd/>
          </a:ln>
        </p:spPr>
        <p:txBody>
          <a:bodyPr>
            <a:spAutoFit/>
          </a:bodyPr>
          <a:lstStyle/>
          <a:p>
            <a:r>
              <a:rPr lang="en-US" sz="1000">
                <a:solidFill>
                  <a:schemeClr val="bg1"/>
                </a:solidFill>
              </a:rPr>
              <a:t>Hysteresis Loop raises or lowers comparator voltage by 100 mV for reset differential</a:t>
            </a:r>
          </a:p>
        </p:txBody>
      </p:sp>
      <p:sp>
        <p:nvSpPr>
          <p:cNvPr id="20" name="TextBox 19"/>
          <p:cNvSpPr txBox="1"/>
          <p:nvPr/>
        </p:nvSpPr>
        <p:spPr>
          <a:xfrm>
            <a:off x="0" y="228600"/>
            <a:ext cx="1143000" cy="461665"/>
          </a:xfrm>
          <a:prstGeom prst="rect">
            <a:avLst/>
          </a:prstGeom>
          <a:noFill/>
        </p:spPr>
        <p:txBody>
          <a:bodyPr wrap="square" rtlCol="0">
            <a:spAutoFit/>
          </a:bodyPr>
          <a:lstStyle/>
          <a:p>
            <a:r>
              <a:rPr lang="en-US" sz="2400" dirty="0" smtClean="0">
                <a:solidFill>
                  <a:schemeClr val="bg1"/>
                </a:solidFill>
              </a:rPr>
              <a:t>Pg. 5</a:t>
            </a:r>
            <a:endParaRPr lang="en-US" sz="2400" dirty="0">
              <a:solidFill>
                <a:schemeClr val="bg1"/>
              </a:solidFill>
            </a:endParaRP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010" name="Picture 2"/>
          <p:cNvPicPr>
            <a:picLocks noChangeAspect="1" noChangeArrowheads="1"/>
          </p:cNvPicPr>
          <p:nvPr/>
        </p:nvPicPr>
        <p:blipFill>
          <a:blip r:embed="rId2" cstate="print"/>
          <a:srcRect/>
          <a:stretch>
            <a:fillRect/>
          </a:stretch>
        </p:blipFill>
        <p:spPr bwMode="auto">
          <a:xfrm>
            <a:off x="228600" y="708025"/>
            <a:ext cx="8610600" cy="5749925"/>
          </a:xfrm>
          <a:prstGeom prst="rect">
            <a:avLst/>
          </a:prstGeom>
          <a:noFill/>
          <a:ln w="9525" algn="ctr">
            <a:noFill/>
            <a:miter lim="800000"/>
            <a:headEnd/>
            <a:tailEnd/>
          </a:ln>
        </p:spPr>
      </p:pic>
      <p:sp>
        <p:nvSpPr>
          <p:cNvPr id="43011" name="TextBox 2"/>
          <p:cNvSpPr txBox="1">
            <a:spLocks noChangeArrowheads="1"/>
          </p:cNvSpPr>
          <p:nvPr/>
        </p:nvSpPr>
        <p:spPr bwMode="auto">
          <a:xfrm>
            <a:off x="1981200" y="200025"/>
            <a:ext cx="4724400" cy="400050"/>
          </a:xfrm>
          <a:prstGeom prst="rect">
            <a:avLst/>
          </a:prstGeom>
          <a:noFill/>
          <a:ln w="9525">
            <a:noFill/>
            <a:miter lim="800000"/>
            <a:headEnd/>
            <a:tailEnd/>
          </a:ln>
        </p:spPr>
        <p:txBody>
          <a:bodyPr>
            <a:spAutoFit/>
          </a:bodyPr>
          <a:lstStyle/>
          <a:p>
            <a:r>
              <a:rPr lang="en-US" sz="2000" dirty="0">
                <a:solidFill>
                  <a:schemeClr val="bg1"/>
                </a:solidFill>
              </a:rPr>
              <a:t>Variable Input Trip Bi-Stable </a:t>
            </a:r>
          </a:p>
        </p:txBody>
      </p:sp>
      <p:sp>
        <p:nvSpPr>
          <p:cNvPr id="43012" name="TextBox 3"/>
          <p:cNvSpPr txBox="1">
            <a:spLocks noChangeArrowheads="1"/>
          </p:cNvSpPr>
          <p:nvPr/>
        </p:nvSpPr>
        <p:spPr bwMode="auto">
          <a:xfrm>
            <a:off x="762000" y="6457950"/>
            <a:ext cx="8382000" cy="430213"/>
          </a:xfrm>
          <a:prstGeom prst="rect">
            <a:avLst/>
          </a:prstGeom>
          <a:noFill/>
          <a:ln w="9525">
            <a:noFill/>
            <a:miter lim="800000"/>
            <a:headEnd/>
            <a:tailEnd/>
          </a:ln>
        </p:spPr>
        <p:txBody>
          <a:bodyPr>
            <a:spAutoFit/>
          </a:bodyPr>
          <a:lstStyle/>
          <a:p>
            <a:pPr algn="l"/>
            <a:r>
              <a:rPr lang="en-US">
                <a:solidFill>
                  <a:schemeClr val="bg1"/>
                </a:solidFill>
              </a:rPr>
              <a:t>Low Pressurizer Press. 		Low S/G # 1 Press. 		Low S/G # 2 Press.</a:t>
            </a:r>
          </a:p>
          <a:p>
            <a:pPr algn="l"/>
            <a:endParaRPr lang="en-US" sz="1000">
              <a:solidFill>
                <a:schemeClr val="bg1"/>
              </a:solidFill>
            </a:endParaRPr>
          </a:p>
        </p:txBody>
      </p:sp>
      <p:sp>
        <p:nvSpPr>
          <p:cNvPr id="43013" name="TextBox 4"/>
          <p:cNvSpPr txBox="1">
            <a:spLocks noChangeArrowheads="1"/>
          </p:cNvSpPr>
          <p:nvPr/>
        </p:nvSpPr>
        <p:spPr bwMode="auto">
          <a:xfrm>
            <a:off x="228600" y="1371600"/>
            <a:ext cx="685800" cy="584200"/>
          </a:xfrm>
          <a:prstGeom prst="rect">
            <a:avLst/>
          </a:prstGeom>
          <a:noFill/>
          <a:ln w="9525">
            <a:noFill/>
            <a:miter lim="800000"/>
            <a:headEnd/>
            <a:tailEnd/>
          </a:ln>
        </p:spPr>
        <p:txBody>
          <a:bodyPr>
            <a:spAutoFit/>
          </a:bodyPr>
          <a:lstStyle/>
          <a:p>
            <a:r>
              <a:rPr lang="en-US" sz="800">
                <a:solidFill>
                  <a:schemeClr val="bg1"/>
                </a:solidFill>
              </a:rPr>
              <a:t>From Variable Setpoint Card</a:t>
            </a:r>
          </a:p>
        </p:txBody>
      </p:sp>
      <p:sp>
        <p:nvSpPr>
          <p:cNvPr id="43014" name="TextBox 6"/>
          <p:cNvSpPr txBox="1">
            <a:spLocks noChangeArrowheads="1"/>
          </p:cNvSpPr>
          <p:nvPr/>
        </p:nvSpPr>
        <p:spPr bwMode="auto">
          <a:xfrm>
            <a:off x="419100" y="5873750"/>
            <a:ext cx="685800" cy="584200"/>
          </a:xfrm>
          <a:prstGeom prst="rect">
            <a:avLst/>
          </a:prstGeom>
          <a:noFill/>
          <a:ln w="9525">
            <a:noFill/>
            <a:miter lim="800000"/>
            <a:headEnd/>
            <a:tailEnd/>
          </a:ln>
        </p:spPr>
        <p:txBody>
          <a:bodyPr>
            <a:spAutoFit/>
          </a:bodyPr>
          <a:lstStyle/>
          <a:p>
            <a:r>
              <a:rPr lang="en-US" sz="800">
                <a:solidFill>
                  <a:schemeClr val="bg1"/>
                </a:solidFill>
              </a:rPr>
              <a:t>From Variable Setpoint Card</a:t>
            </a:r>
          </a:p>
        </p:txBody>
      </p:sp>
      <p:sp>
        <p:nvSpPr>
          <p:cNvPr id="7" name="TextBox 6"/>
          <p:cNvSpPr txBox="1"/>
          <p:nvPr/>
        </p:nvSpPr>
        <p:spPr>
          <a:xfrm>
            <a:off x="0" y="228600"/>
            <a:ext cx="1143000" cy="461665"/>
          </a:xfrm>
          <a:prstGeom prst="rect">
            <a:avLst/>
          </a:prstGeom>
          <a:noFill/>
        </p:spPr>
        <p:txBody>
          <a:bodyPr wrap="square" rtlCol="0">
            <a:spAutoFit/>
          </a:bodyPr>
          <a:lstStyle/>
          <a:p>
            <a:r>
              <a:rPr lang="en-US" sz="2400" dirty="0" smtClean="0">
                <a:solidFill>
                  <a:schemeClr val="bg1"/>
                </a:solidFill>
              </a:rPr>
              <a:t>Pg. 7</a:t>
            </a:r>
            <a:endParaRPr lang="en-US" sz="2400" dirty="0">
              <a:solidFill>
                <a:schemeClr val="bg1"/>
              </a:solidFill>
            </a:endParaRP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TextBox 1"/>
          <p:cNvSpPr txBox="1">
            <a:spLocks noChangeArrowheads="1"/>
          </p:cNvSpPr>
          <p:nvPr/>
        </p:nvSpPr>
        <p:spPr bwMode="auto">
          <a:xfrm>
            <a:off x="1676400" y="200025"/>
            <a:ext cx="5715000" cy="523875"/>
          </a:xfrm>
          <a:prstGeom prst="rect">
            <a:avLst/>
          </a:prstGeom>
          <a:noFill/>
          <a:ln w="9525">
            <a:noFill/>
            <a:miter lim="800000"/>
            <a:headEnd/>
            <a:tailEnd/>
          </a:ln>
        </p:spPr>
        <p:txBody>
          <a:bodyPr>
            <a:spAutoFit/>
          </a:bodyPr>
          <a:lstStyle/>
          <a:p>
            <a:r>
              <a:rPr lang="en-US" sz="2800">
                <a:solidFill>
                  <a:schemeClr val="tx1"/>
                </a:solidFill>
              </a:rPr>
              <a:t>Variable Input Trip Bi-Stable </a:t>
            </a:r>
          </a:p>
        </p:txBody>
      </p:sp>
      <p:sp>
        <p:nvSpPr>
          <p:cNvPr id="3" name="Rectangle 2"/>
          <p:cNvSpPr/>
          <p:nvPr/>
        </p:nvSpPr>
        <p:spPr>
          <a:xfrm>
            <a:off x="0" y="838200"/>
            <a:ext cx="9144000" cy="5986254"/>
          </a:xfrm>
          <a:prstGeom prst="rect">
            <a:avLst/>
          </a:prstGeom>
        </p:spPr>
        <p:txBody>
          <a:bodyPr wrap="square">
            <a:spAutoFit/>
          </a:bodyPr>
          <a:lstStyle/>
          <a:p>
            <a:pPr>
              <a:defRPr/>
            </a:pPr>
            <a:r>
              <a:rPr lang="en-US" sz="1800" dirty="0">
                <a:solidFill>
                  <a:schemeClr val="tx1"/>
                </a:solidFill>
              </a:rPr>
              <a:t>Low Pressurizer Pressure Trip</a:t>
            </a:r>
          </a:p>
          <a:p>
            <a:pPr marL="111125" indent="-111125" algn="l">
              <a:buFont typeface="Arial" pitchFamily="34" charset="0"/>
              <a:buChar char="•"/>
              <a:defRPr/>
            </a:pPr>
            <a:r>
              <a:rPr lang="en-US" sz="1600" dirty="0">
                <a:solidFill>
                  <a:schemeClr val="tx1"/>
                </a:solidFill>
              </a:rPr>
              <a:t>The low PZR PRESS trip is provided with a variable setpoint nominal setting of 1837 psia and a floor of 100 psia.</a:t>
            </a:r>
          </a:p>
          <a:p>
            <a:pPr marL="111125" indent="-111125" algn="l">
              <a:buFont typeface="Arial" pitchFamily="34" charset="0"/>
              <a:buChar char="•"/>
              <a:defRPr/>
            </a:pPr>
            <a:r>
              <a:rPr lang="en-US" sz="1600" dirty="0">
                <a:solidFill>
                  <a:schemeClr val="tx1"/>
                </a:solidFill>
              </a:rPr>
              <a:t>During plant shutdown and cooldown evolutions, the operator can manually reset the trip setpoint.</a:t>
            </a:r>
          </a:p>
          <a:p>
            <a:pPr marL="111125" indent="-111125" algn="l">
              <a:buFont typeface="Arial" pitchFamily="34" charset="0"/>
              <a:buChar char="•"/>
              <a:defRPr/>
            </a:pPr>
            <a:r>
              <a:rPr lang="en-US" sz="1600" dirty="0">
                <a:solidFill>
                  <a:schemeClr val="tx1"/>
                </a:solidFill>
              </a:rPr>
              <a:t>Depressing the reset push button (PB) will lower the trip setpoint to 400 psi below existing pressure. This allows the operator to avoid the safety injection actuation and containment isolation actuation signals (SIAS/CIAS) that would normally accompany plant de-pressurization since these ESFAS functions are actuated by the same low pressurizer pressure bistable that causes a reactor trip.</a:t>
            </a:r>
          </a:p>
          <a:p>
            <a:pPr marL="111125" indent="-111125" algn="l">
              <a:buFont typeface="Arial" pitchFamily="34" charset="0"/>
              <a:buChar char="•"/>
              <a:defRPr/>
            </a:pPr>
            <a:r>
              <a:rPr lang="en-US" sz="1600" dirty="0">
                <a:solidFill>
                  <a:schemeClr val="tx1"/>
                </a:solidFill>
              </a:rPr>
              <a:t>Trip setpoint reset may continue down to a floor of 100 psia, but:</a:t>
            </a:r>
          </a:p>
          <a:p>
            <a:pPr marL="284163" indent="173038" algn="l">
              <a:buFont typeface="Wingdings" pitchFamily="2" charset="2"/>
              <a:buChar char="Ø"/>
              <a:defRPr/>
            </a:pPr>
            <a:r>
              <a:rPr lang="en-US" sz="1600" dirty="0">
                <a:solidFill>
                  <a:schemeClr val="tx1"/>
                </a:solidFill>
              </a:rPr>
              <a:t>10 seconds must elapse between setpoint resets. Otherwise, no reset function will occur.</a:t>
            </a:r>
          </a:p>
          <a:p>
            <a:pPr marL="457200" indent="-173038" algn="l">
              <a:buFont typeface="Wingdings" pitchFamily="2" charset="2"/>
              <a:buChar char="Ø"/>
              <a:defRPr/>
            </a:pPr>
            <a:r>
              <a:rPr lang="en-US" sz="1600" dirty="0">
                <a:solidFill>
                  <a:schemeClr val="tx1"/>
                </a:solidFill>
              </a:rPr>
              <a:t> Each reset will not result in a full 400 psi decrease in setpoint but will only decrease it to 400 psi below existing pressure.</a:t>
            </a:r>
          </a:p>
          <a:p>
            <a:pPr marL="111125" indent="-111125" algn="l">
              <a:buFont typeface="Arial" pitchFamily="34" charset="0"/>
              <a:buChar char="•"/>
              <a:defRPr/>
            </a:pPr>
            <a:r>
              <a:rPr lang="en-US" sz="1600" dirty="0">
                <a:solidFill>
                  <a:schemeClr val="tx1"/>
                </a:solidFill>
              </a:rPr>
              <a:t>When actual pressure is below 400 psia, the operator can manually bypass this trip. The bypass will automatically be removed if pressure rises above 500 psia.</a:t>
            </a:r>
          </a:p>
          <a:p>
            <a:pPr marL="111125" indent="-111125" algn="l">
              <a:buFont typeface="Arial" pitchFamily="34" charset="0"/>
              <a:buChar char="•"/>
              <a:defRPr/>
            </a:pPr>
            <a:r>
              <a:rPr lang="en-US" sz="1600" dirty="0">
                <a:solidFill>
                  <a:schemeClr val="tx1"/>
                </a:solidFill>
              </a:rPr>
              <a:t>The trip setpoint will automatically increase as system pressure increases. During the increase, setpoint pressure will lag existing system pressure by a fixed increment of 400 psi until the nominal setpoint of 1837 psia is reached.</a:t>
            </a:r>
          </a:p>
          <a:p>
            <a:pPr marL="111125" indent="-111125" algn="l">
              <a:buFont typeface="Arial" pitchFamily="34" charset="0"/>
              <a:buChar char="•"/>
              <a:defRPr/>
            </a:pPr>
            <a:r>
              <a:rPr lang="en-US" sz="1600" dirty="0">
                <a:solidFill>
                  <a:schemeClr val="tx1"/>
                </a:solidFill>
              </a:rPr>
              <a:t>Should a channel trip actually occur, the reset is ineffective until pressure recovers above the trip setpoint.</a:t>
            </a:r>
          </a:p>
          <a:p>
            <a:pPr marL="111125" indent="-111125" algn="l">
              <a:buFont typeface="Arial" pitchFamily="34" charset="0"/>
              <a:buChar char="•"/>
              <a:defRPr/>
            </a:pPr>
            <a:r>
              <a:rPr lang="en-US" sz="1600" dirty="0">
                <a:solidFill>
                  <a:schemeClr val="tx1"/>
                </a:solidFill>
              </a:rPr>
              <a:t>Pre-trip alarms are provided at 43 psi above the existing trip setpoint.</a:t>
            </a:r>
          </a:p>
          <a:p>
            <a:pPr marL="111125" indent="-111125" algn="l">
              <a:defRPr/>
            </a:pPr>
            <a:endParaRPr lang="en-US" sz="1300" dirty="0">
              <a:solidFill>
                <a:schemeClr val="tx1"/>
              </a:solidFill>
            </a:endParaRP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TextBox 1"/>
          <p:cNvSpPr txBox="1">
            <a:spLocks noChangeArrowheads="1"/>
          </p:cNvSpPr>
          <p:nvPr/>
        </p:nvSpPr>
        <p:spPr bwMode="auto">
          <a:xfrm>
            <a:off x="1676400" y="200025"/>
            <a:ext cx="5715000" cy="523875"/>
          </a:xfrm>
          <a:prstGeom prst="rect">
            <a:avLst/>
          </a:prstGeom>
          <a:noFill/>
          <a:ln w="9525">
            <a:noFill/>
            <a:miter lim="800000"/>
            <a:headEnd/>
            <a:tailEnd/>
          </a:ln>
        </p:spPr>
        <p:txBody>
          <a:bodyPr>
            <a:spAutoFit/>
          </a:bodyPr>
          <a:lstStyle/>
          <a:p>
            <a:r>
              <a:rPr lang="en-US" sz="2800">
                <a:solidFill>
                  <a:schemeClr val="tx1"/>
                </a:solidFill>
              </a:rPr>
              <a:t>Variable Input Trip Bi-Stable </a:t>
            </a:r>
          </a:p>
        </p:txBody>
      </p:sp>
      <p:sp>
        <p:nvSpPr>
          <p:cNvPr id="3" name="Rectangle 2"/>
          <p:cNvSpPr/>
          <p:nvPr/>
        </p:nvSpPr>
        <p:spPr>
          <a:xfrm>
            <a:off x="0" y="838200"/>
            <a:ext cx="9144000" cy="3339376"/>
          </a:xfrm>
          <a:prstGeom prst="rect">
            <a:avLst/>
          </a:prstGeom>
        </p:spPr>
        <p:txBody>
          <a:bodyPr>
            <a:spAutoFit/>
          </a:bodyPr>
          <a:lstStyle/>
          <a:p>
            <a:pPr marL="111125" indent="-111125" algn="l">
              <a:defRPr/>
            </a:pPr>
            <a:endParaRPr lang="en-US" sz="1300" dirty="0">
              <a:solidFill>
                <a:schemeClr val="tx1"/>
              </a:solidFill>
            </a:endParaRPr>
          </a:p>
          <a:p>
            <a:pPr>
              <a:defRPr/>
            </a:pPr>
            <a:r>
              <a:rPr lang="en-US" sz="1800" dirty="0">
                <a:solidFill>
                  <a:schemeClr val="tx1"/>
                </a:solidFill>
              </a:rPr>
              <a:t>Low Steam Generator Pressure Trip</a:t>
            </a:r>
          </a:p>
          <a:p>
            <a:pPr marL="111125" indent="-111125" algn="l">
              <a:buFont typeface="Arial" pitchFamily="34" charset="0"/>
              <a:buChar char="•"/>
              <a:defRPr/>
            </a:pPr>
            <a:r>
              <a:rPr lang="en-US" sz="1800" dirty="0">
                <a:solidFill>
                  <a:schemeClr val="tx1"/>
                </a:solidFill>
              </a:rPr>
              <a:t>The low SG PRESS trip is another variable setpoint trip. Nominal setpoint is 960 psia. Separate trips are provided for each SG.</a:t>
            </a:r>
          </a:p>
          <a:p>
            <a:pPr marL="111125" indent="-111125" algn="l">
              <a:buFont typeface="Arial" pitchFamily="34" charset="0"/>
              <a:buChar char="•"/>
              <a:defRPr/>
            </a:pPr>
            <a:r>
              <a:rPr lang="en-US" sz="1800" dirty="0">
                <a:solidFill>
                  <a:schemeClr val="tx1"/>
                </a:solidFill>
              </a:rPr>
              <a:t>Setpoint variation is similar to that of the low pressurizer pressure trip with the following exceptions:</a:t>
            </a:r>
          </a:p>
          <a:p>
            <a:pPr algn="l">
              <a:defRPr/>
            </a:pPr>
            <a:r>
              <a:rPr lang="en-US" sz="1800" dirty="0">
                <a:solidFill>
                  <a:schemeClr val="tx1"/>
                </a:solidFill>
              </a:rPr>
              <a:t>Manual setpoint reset will reduce trip setpoint to 200 psi below existing pressure.</a:t>
            </a:r>
          </a:p>
          <a:p>
            <a:pPr marL="457200" indent="-173038" algn="l">
              <a:buFont typeface="Wingdings" pitchFamily="2" charset="2"/>
              <a:buChar char="Ø"/>
              <a:defRPr/>
            </a:pPr>
            <a:r>
              <a:rPr lang="en-US" sz="1800" dirty="0">
                <a:solidFill>
                  <a:schemeClr val="tx1"/>
                </a:solidFill>
              </a:rPr>
              <a:t> There is no setpoint floor: i.e., setpoint reduction may continue to 0 psia, eliminating the need for an operating trip bypass.</a:t>
            </a:r>
          </a:p>
          <a:p>
            <a:pPr marL="457200" indent="-173038" algn="l">
              <a:buFont typeface="Wingdings" pitchFamily="2" charset="2"/>
              <a:buChar char="Ø"/>
              <a:defRPr/>
            </a:pPr>
            <a:r>
              <a:rPr lang="en-US" sz="1800" dirty="0">
                <a:solidFill>
                  <a:schemeClr val="tx1"/>
                </a:solidFill>
              </a:rPr>
              <a:t> As SG pressure increases, the fixed increment between actual and setpoint pressure is 200 psi. </a:t>
            </a:r>
            <a:r>
              <a:rPr lang="en-US" sz="1800" dirty="0" err="1">
                <a:solidFill>
                  <a:schemeClr val="tx1"/>
                </a:solidFill>
              </a:rPr>
              <a:t>Pretrip</a:t>
            </a:r>
            <a:r>
              <a:rPr lang="en-US" sz="1800" dirty="0">
                <a:solidFill>
                  <a:schemeClr val="tx1"/>
                </a:solidFill>
              </a:rPr>
              <a:t> alarms are provided at 28 psi above trip setpoint pressure.</a:t>
            </a:r>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5058" name="Picture 2"/>
          <p:cNvPicPr>
            <a:picLocks noChangeAspect="1" noChangeArrowheads="1"/>
          </p:cNvPicPr>
          <p:nvPr/>
        </p:nvPicPr>
        <p:blipFill>
          <a:blip r:embed="rId2" cstate="print"/>
          <a:srcRect/>
          <a:stretch>
            <a:fillRect/>
          </a:stretch>
        </p:blipFill>
        <p:spPr bwMode="auto">
          <a:xfrm>
            <a:off x="914400" y="0"/>
            <a:ext cx="7450138" cy="6918325"/>
          </a:xfrm>
          <a:prstGeom prst="rect">
            <a:avLst/>
          </a:prstGeom>
          <a:noFill/>
          <a:ln w="9525" algn="ctr">
            <a:noFill/>
            <a:miter lim="800000"/>
            <a:headEnd/>
            <a:tailEnd/>
          </a:ln>
        </p:spPr>
      </p:pic>
      <p:cxnSp>
        <p:nvCxnSpPr>
          <p:cNvPr id="4" name="Straight Connector 3"/>
          <p:cNvCxnSpPr/>
          <p:nvPr/>
        </p:nvCxnSpPr>
        <p:spPr>
          <a:xfrm>
            <a:off x="1828800" y="1874838"/>
            <a:ext cx="1905000"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5" name="Straight Connector 4"/>
          <p:cNvCxnSpPr/>
          <p:nvPr/>
        </p:nvCxnSpPr>
        <p:spPr>
          <a:xfrm>
            <a:off x="3733800" y="1874838"/>
            <a:ext cx="0" cy="182562"/>
          </a:xfrm>
          <a:prstGeom prst="line">
            <a:avLst/>
          </a:prstGeom>
          <a:ln w="28575">
            <a:solidFill>
              <a:srgbClr val="FF0000"/>
            </a:solidFill>
            <a:tailEnd type="stealth" w="lg" len="lg"/>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flipV="1">
            <a:off x="2789238" y="1646238"/>
            <a:ext cx="0" cy="22860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a:off x="2209800" y="1646238"/>
            <a:ext cx="579438"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flipV="1">
            <a:off x="2193925" y="1219200"/>
            <a:ext cx="0" cy="427038"/>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a:off x="2209800" y="1235075"/>
            <a:ext cx="381000" cy="0"/>
          </a:xfrm>
          <a:prstGeom prst="line">
            <a:avLst/>
          </a:prstGeom>
          <a:ln w="28575">
            <a:solidFill>
              <a:srgbClr val="FF0000"/>
            </a:solidFill>
            <a:tailEnd type="stealth" w="lg" len="lg"/>
          </a:ln>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p:nvCxnSpPr>
        <p:spPr>
          <a:xfrm>
            <a:off x="1828800" y="2286000"/>
            <a:ext cx="762000" cy="0"/>
          </a:xfrm>
          <a:prstGeom prst="line">
            <a:avLst/>
          </a:prstGeom>
          <a:ln w="28575">
            <a:solidFill>
              <a:srgbClr val="0070C0"/>
            </a:solidFill>
            <a:tailEnd type="stealth" w="lg" len="lg"/>
          </a:ln>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p:nvCxnSpPr>
        <p:spPr>
          <a:xfrm flipH="1">
            <a:off x="2971800" y="2286000"/>
            <a:ext cx="457200" cy="0"/>
          </a:xfrm>
          <a:prstGeom prst="line">
            <a:avLst/>
          </a:prstGeom>
          <a:ln w="28575">
            <a:solidFill>
              <a:srgbClr val="0070C0"/>
            </a:solidFill>
            <a:headEnd type="stealth" w="lg" len="lg"/>
            <a:tailEnd type="none" w="lg" len="lg"/>
          </a:ln>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p:nvCxnSpPr>
        <p:spPr>
          <a:xfrm flipV="1">
            <a:off x="3154363" y="2286000"/>
            <a:ext cx="0" cy="1143000"/>
          </a:xfrm>
          <a:prstGeom prst="line">
            <a:avLst/>
          </a:prstGeom>
          <a:ln w="28575">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a:xfrm flipV="1">
            <a:off x="3154363" y="3581400"/>
            <a:ext cx="0" cy="228600"/>
          </a:xfrm>
          <a:prstGeom prst="line">
            <a:avLst/>
          </a:prstGeom>
          <a:ln w="28575">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36" name="Straight Connector 35"/>
          <p:cNvCxnSpPr/>
          <p:nvPr/>
        </p:nvCxnSpPr>
        <p:spPr>
          <a:xfrm flipV="1">
            <a:off x="3144838" y="3962400"/>
            <a:ext cx="0" cy="354013"/>
          </a:xfrm>
          <a:prstGeom prst="line">
            <a:avLst/>
          </a:prstGeom>
          <a:ln w="28575">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39" name="Straight Connector 38"/>
          <p:cNvCxnSpPr/>
          <p:nvPr/>
        </p:nvCxnSpPr>
        <p:spPr>
          <a:xfrm>
            <a:off x="3124200" y="4316413"/>
            <a:ext cx="304800" cy="0"/>
          </a:xfrm>
          <a:prstGeom prst="line">
            <a:avLst/>
          </a:prstGeom>
          <a:ln w="28575">
            <a:solidFill>
              <a:srgbClr val="0070C0"/>
            </a:solidFill>
            <a:tailEnd type="stealth" w="lg" len="lg"/>
          </a:ln>
        </p:spPr>
        <p:style>
          <a:lnRef idx="1">
            <a:schemeClr val="accent1"/>
          </a:lnRef>
          <a:fillRef idx="0">
            <a:schemeClr val="accent1"/>
          </a:fillRef>
          <a:effectRef idx="0">
            <a:schemeClr val="accent1"/>
          </a:effectRef>
          <a:fontRef idx="minor">
            <a:schemeClr val="tx1"/>
          </a:fontRef>
        </p:style>
      </p:cxnSp>
      <p:cxnSp>
        <p:nvCxnSpPr>
          <p:cNvPr id="47" name="Straight Connector 46"/>
          <p:cNvCxnSpPr/>
          <p:nvPr/>
        </p:nvCxnSpPr>
        <p:spPr>
          <a:xfrm>
            <a:off x="1828800" y="3505200"/>
            <a:ext cx="762000" cy="0"/>
          </a:xfrm>
          <a:prstGeom prst="line">
            <a:avLst/>
          </a:prstGeom>
          <a:ln w="28575">
            <a:solidFill>
              <a:srgbClr val="00B050"/>
            </a:solidFill>
            <a:tailEnd type="stealth" w="lg" len="lg"/>
          </a:ln>
        </p:spPr>
        <p:style>
          <a:lnRef idx="1">
            <a:schemeClr val="accent1"/>
          </a:lnRef>
          <a:fillRef idx="0">
            <a:schemeClr val="accent1"/>
          </a:fillRef>
          <a:effectRef idx="0">
            <a:schemeClr val="accent1"/>
          </a:effectRef>
          <a:fontRef idx="minor">
            <a:schemeClr val="tx1"/>
          </a:fontRef>
        </p:style>
      </p:cxnSp>
      <p:cxnSp>
        <p:nvCxnSpPr>
          <p:cNvPr id="48" name="Straight Connector 47"/>
          <p:cNvCxnSpPr/>
          <p:nvPr/>
        </p:nvCxnSpPr>
        <p:spPr>
          <a:xfrm>
            <a:off x="2971800" y="3505200"/>
            <a:ext cx="3505200" cy="0"/>
          </a:xfrm>
          <a:prstGeom prst="line">
            <a:avLst/>
          </a:prstGeom>
          <a:ln w="28575">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50" name="Straight Connector 49"/>
          <p:cNvCxnSpPr/>
          <p:nvPr/>
        </p:nvCxnSpPr>
        <p:spPr>
          <a:xfrm>
            <a:off x="3886200" y="3621088"/>
            <a:ext cx="2590800" cy="0"/>
          </a:xfrm>
          <a:prstGeom prst="line">
            <a:avLst/>
          </a:prstGeom>
          <a:ln w="28575">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54" name="Straight Connector 53"/>
          <p:cNvCxnSpPr/>
          <p:nvPr/>
        </p:nvCxnSpPr>
        <p:spPr>
          <a:xfrm>
            <a:off x="3565525" y="3402013"/>
            <a:ext cx="2911475" cy="0"/>
          </a:xfrm>
          <a:prstGeom prst="line">
            <a:avLst/>
          </a:prstGeom>
          <a:ln w="28575">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57" name="Straight Connector 56"/>
          <p:cNvCxnSpPr/>
          <p:nvPr/>
        </p:nvCxnSpPr>
        <p:spPr>
          <a:xfrm flipV="1">
            <a:off x="3565525" y="2514600"/>
            <a:ext cx="0" cy="887413"/>
          </a:xfrm>
          <a:prstGeom prst="line">
            <a:avLst/>
          </a:prstGeom>
          <a:ln w="28575">
            <a:solidFill>
              <a:srgbClr val="00B050"/>
            </a:solidFill>
            <a:tailEnd type="stealth" w="lg" len="lg"/>
          </a:ln>
        </p:spPr>
        <p:style>
          <a:lnRef idx="1">
            <a:schemeClr val="accent1"/>
          </a:lnRef>
          <a:fillRef idx="0">
            <a:schemeClr val="accent1"/>
          </a:fillRef>
          <a:effectRef idx="0">
            <a:schemeClr val="accent1"/>
          </a:effectRef>
          <a:fontRef idx="minor">
            <a:schemeClr val="tx1"/>
          </a:fontRef>
        </p:style>
      </p:cxnSp>
      <p:cxnSp>
        <p:nvCxnSpPr>
          <p:cNvPr id="61" name="Straight Connector 60"/>
          <p:cNvCxnSpPr/>
          <p:nvPr/>
        </p:nvCxnSpPr>
        <p:spPr>
          <a:xfrm>
            <a:off x="3886200" y="3621088"/>
            <a:ext cx="0" cy="493712"/>
          </a:xfrm>
          <a:prstGeom prst="line">
            <a:avLst/>
          </a:prstGeom>
          <a:ln w="28575">
            <a:solidFill>
              <a:srgbClr val="00B050"/>
            </a:solidFill>
            <a:tailEnd type="stealth" w="lg" len="lg"/>
          </a:ln>
        </p:spPr>
        <p:style>
          <a:lnRef idx="1">
            <a:schemeClr val="accent1"/>
          </a:lnRef>
          <a:fillRef idx="0">
            <a:schemeClr val="accent1"/>
          </a:fillRef>
          <a:effectRef idx="0">
            <a:schemeClr val="accent1"/>
          </a:effectRef>
          <a:fontRef idx="minor">
            <a:schemeClr val="tx1"/>
          </a:fontRef>
        </p:style>
      </p:cxnSp>
      <p:sp>
        <p:nvSpPr>
          <p:cNvPr id="64" name="Arc 63"/>
          <p:cNvSpPr/>
          <p:nvPr/>
        </p:nvSpPr>
        <p:spPr>
          <a:xfrm rot="5650179" flipH="1">
            <a:off x="6384926" y="3443287"/>
            <a:ext cx="127000" cy="225425"/>
          </a:xfrm>
          <a:prstGeom prst="arc">
            <a:avLst>
              <a:gd name="adj1" fmla="val 10420193"/>
              <a:gd name="adj2" fmla="val 21116892"/>
            </a:avLst>
          </a:prstGeom>
          <a:noFill/>
          <a:ln w="28575">
            <a:solidFill>
              <a:srgbClr val="00B050"/>
            </a:solidFill>
          </a:ln>
        </p:spPr>
        <p:style>
          <a:lnRef idx="1">
            <a:schemeClr val="accent1"/>
          </a:lnRef>
          <a:fillRef idx="0">
            <a:schemeClr val="accent1"/>
          </a:fillRef>
          <a:effectRef idx="0">
            <a:schemeClr val="accent1"/>
          </a:effectRef>
          <a:fontRef idx="minor">
            <a:schemeClr val="tx1"/>
          </a:fontRef>
        </p:style>
        <p:txBody>
          <a:bodyPr anchor="ctr"/>
          <a:lstStyle/>
          <a:p>
            <a:pPr>
              <a:defRPr/>
            </a:pPr>
            <a:endParaRPr lang="en-US"/>
          </a:p>
        </p:txBody>
      </p:sp>
      <p:sp>
        <p:nvSpPr>
          <p:cNvPr id="65" name="Arc 64"/>
          <p:cNvSpPr/>
          <p:nvPr/>
        </p:nvSpPr>
        <p:spPr>
          <a:xfrm rot="5650179" flipH="1">
            <a:off x="6394450" y="3351213"/>
            <a:ext cx="103188" cy="220662"/>
          </a:xfrm>
          <a:prstGeom prst="arc">
            <a:avLst>
              <a:gd name="adj1" fmla="val 10760762"/>
              <a:gd name="adj2" fmla="val 21116892"/>
            </a:avLst>
          </a:prstGeom>
          <a:noFill/>
          <a:ln w="28575">
            <a:solidFill>
              <a:srgbClr val="00B050"/>
            </a:solidFill>
          </a:ln>
        </p:spPr>
        <p:style>
          <a:lnRef idx="1">
            <a:schemeClr val="accent1"/>
          </a:lnRef>
          <a:fillRef idx="0">
            <a:schemeClr val="accent1"/>
          </a:fillRef>
          <a:effectRef idx="0">
            <a:schemeClr val="accent1"/>
          </a:effectRef>
          <a:fontRef idx="minor">
            <a:schemeClr val="tx1"/>
          </a:fontRef>
        </p:style>
        <p:txBody>
          <a:bodyPr anchor="ctr"/>
          <a:lstStyle/>
          <a:p>
            <a:pPr>
              <a:defRPr/>
            </a:pPr>
            <a:endParaRPr lang="en-US"/>
          </a:p>
        </p:txBody>
      </p:sp>
      <p:cxnSp>
        <p:nvCxnSpPr>
          <p:cNvPr id="66" name="Straight Connector 65"/>
          <p:cNvCxnSpPr/>
          <p:nvPr/>
        </p:nvCxnSpPr>
        <p:spPr>
          <a:xfrm>
            <a:off x="1812925" y="3895725"/>
            <a:ext cx="1920875" cy="0"/>
          </a:xfrm>
          <a:prstGeom prst="line">
            <a:avLst/>
          </a:prstGeom>
          <a:ln w="28575">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68" name="Straight Connector 67"/>
          <p:cNvCxnSpPr/>
          <p:nvPr/>
        </p:nvCxnSpPr>
        <p:spPr>
          <a:xfrm>
            <a:off x="3733800" y="3886200"/>
            <a:ext cx="0" cy="228600"/>
          </a:xfrm>
          <a:prstGeom prst="line">
            <a:avLst/>
          </a:prstGeom>
          <a:ln w="28575">
            <a:solidFill>
              <a:srgbClr val="FFC000"/>
            </a:solidFill>
            <a:tailEnd type="stealth" w="lg" len="lg"/>
          </a:ln>
        </p:spPr>
        <p:style>
          <a:lnRef idx="1">
            <a:schemeClr val="accent1"/>
          </a:lnRef>
          <a:fillRef idx="0">
            <a:schemeClr val="accent1"/>
          </a:fillRef>
          <a:effectRef idx="0">
            <a:schemeClr val="accent1"/>
          </a:effectRef>
          <a:fontRef idx="minor">
            <a:schemeClr val="tx1"/>
          </a:fontRef>
        </p:style>
      </p:cxnSp>
      <p:sp>
        <p:nvSpPr>
          <p:cNvPr id="45081" name="TextBox 73"/>
          <p:cNvSpPr txBox="1">
            <a:spLocks noChangeArrowheads="1"/>
          </p:cNvSpPr>
          <p:nvPr/>
        </p:nvSpPr>
        <p:spPr bwMode="auto">
          <a:xfrm>
            <a:off x="3429000" y="533400"/>
            <a:ext cx="2362200" cy="338138"/>
          </a:xfrm>
          <a:prstGeom prst="rect">
            <a:avLst/>
          </a:prstGeom>
          <a:noFill/>
          <a:ln w="9525">
            <a:noFill/>
            <a:miter lim="800000"/>
            <a:headEnd/>
            <a:tailEnd/>
          </a:ln>
        </p:spPr>
        <p:txBody>
          <a:bodyPr>
            <a:spAutoFit/>
          </a:bodyPr>
          <a:lstStyle/>
          <a:p>
            <a:r>
              <a:rPr lang="en-US" sz="1600" dirty="0">
                <a:solidFill>
                  <a:schemeClr val="bg1"/>
                </a:solidFill>
              </a:rPr>
              <a:t>Differential Bi-Stable</a:t>
            </a:r>
          </a:p>
        </p:txBody>
      </p:sp>
      <p:sp>
        <p:nvSpPr>
          <p:cNvPr id="26" name="TextBox 25"/>
          <p:cNvSpPr txBox="1"/>
          <p:nvPr/>
        </p:nvSpPr>
        <p:spPr>
          <a:xfrm>
            <a:off x="6858000" y="302567"/>
            <a:ext cx="1143000" cy="461665"/>
          </a:xfrm>
          <a:prstGeom prst="rect">
            <a:avLst/>
          </a:prstGeom>
          <a:noFill/>
        </p:spPr>
        <p:txBody>
          <a:bodyPr wrap="square" rtlCol="0">
            <a:spAutoFit/>
          </a:bodyPr>
          <a:lstStyle/>
          <a:p>
            <a:r>
              <a:rPr lang="en-US" sz="2400" dirty="0" smtClean="0">
                <a:solidFill>
                  <a:schemeClr val="bg1"/>
                </a:solidFill>
              </a:rPr>
              <a:t>Pg. 9</a:t>
            </a:r>
            <a:endParaRPr lang="en-US" sz="2400" dirty="0">
              <a:solidFill>
                <a:schemeClr val="bg1"/>
              </a:solidFill>
            </a:endParaRPr>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6082" name="Group 52"/>
          <p:cNvGrpSpPr>
            <a:grpSpLocks/>
          </p:cNvGrpSpPr>
          <p:nvPr/>
        </p:nvGrpSpPr>
        <p:grpSpPr bwMode="auto">
          <a:xfrm>
            <a:off x="250825" y="46038"/>
            <a:ext cx="8785225" cy="6565900"/>
            <a:chOff x="158" y="28"/>
            <a:chExt cx="5534" cy="4135"/>
          </a:xfrm>
        </p:grpSpPr>
        <p:pic>
          <p:nvPicPr>
            <p:cNvPr id="46193" name="Picture 2" descr="PPS Overall Logic Schematic"/>
            <p:cNvPicPr>
              <a:picLocks noChangeAspect="1" noChangeArrowheads="1"/>
            </p:cNvPicPr>
            <p:nvPr/>
          </p:nvPicPr>
          <p:blipFill>
            <a:blip r:embed="rId2" cstate="print"/>
            <a:srcRect/>
            <a:stretch>
              <a:fillRect/>
            </a:stretch>
          </p:blipFill>
          <p:spPr bwMode="auto">
            <a:xfrm>
              <a:off x="158" y="28"/>
              <a:ext cx="5534" cy="4135"/>
            </a:xfrm>
            <a:prstGeom prst="rect">
              <a:avLst/>
            </a:prstGeom>
            <a:noFill/>
            <a:ln w="25400">
              <a:solidFill>
                <a:schemeClr val="tx1"/>
              </a:solidFill>
              <a:miter lim="800000"/>
              <a:headEnd/>
              <a:tailEnd/>
            </a:ln>
          </p:spPr>
        </p:pic>
        <p:sp>
          <p:nvSpPr>
            <p:cNvPr id="46194" name="Line 3"/>
            <p:cNvSpPr>
              <a:spLocks noChangeShapeType="1"/>
            </p:cNvSpPr>
            <p:nvPr/>
          </p:nvSpPr>
          <p:spPr bwMode="auto">
            <a:xfrm>
              <a:off x="1292" y="595"/>
              <a:ext cx="0" cy="1452"/>
            </a:xfrm>
            <a:prstGeom prst="line">
              <a:avLst/>
            </a:prstGeom>
            <a:noFill/>
            <a:ln w="25400">
              <a:solidFill>
                <a:srgbClr val="FF00FF"/>
              </a:solidFill>
              <a:round/>
              <a:headEnd/>
              <a:tailEnd/>
            </a:ln>
          </p:spPr>
          <p:txBody>
            <a:bodyPr/>
            <a:lstStyle/>
            <a:p>
              <a:endParaRPr lang="en-US"/>
            </a:p>
          </p:txBody>
        </p:sp>
        <p:sp>
          <p:nvSpPr>
            <p:cNvPr id="46195" name="Line 4"/>
            <p:cNvSpPr>
              <a:spLocks noChangeShapeType="1"/>
            </p:cNvSpPr>
            <p:nvPr/>
          </p:nvSpPr>
          <p:spPr bwMode="auto">
            <a:xfrm>
              <a:off x="1315" y="2183"/>
              <a:ext cx="0" cy="136"/>
            </a:xfrm>
            <a:prstGeom prst="line">
              <a:avLst/>
            </a:prstGeom>
            <a:noFill/>
            <a:ln w="25400">
              <a:solidFill>
                <a:srgbClr val="FF00FF"/>
              </a:solidFill>
              <a:round/>
              <a:headEnd/>
              <a:tailEnd/>
            </a:ln>
          </p:spPr>
          <p:txBody>
            <a:bodyPr/>
            <a:lstStyle/>
            <a:p>
              <a:endParaRPr lang="en-US"/>
            </a:p>
          </p:txBody>
        </p:sp>
        <p:sp>
          <p:nvSpPr>
            <p:cNvPr id="46196" name="Line 5"/>
            <p:cNvSpPr>
              <a:spLocks noChangeShapeType="1"/>
            </p:cNvSpPr>
            <p:nvPr/>
          </p:nvSpPr>
          <p:spPr bwMode="auto">
            <a:xfrm>
              <a:off x="1247" y="2273"/>
              <a:ext cx="68" cy="0"/>
            </a:xfrm>
            <a:prstGeom prst="line">
              <a:avLst/>
            </a:prstGeom>
            <a:noFill/>
            <a:ln w="25400">
              <a:solidFill>
                <a:srgbClr val="FF00FF"/>
              </a:solidFill>
              <a:round/>
              <a:headEnd/>
              <a:tailEnd/>
            </a:ln>
          </p:spPr>
          <p:txBody>
            <a:bodyPr/>
            <a:lstStyle/>
            <a:p>
              <a:endParaRPr lang="en-US"/>
            </a:p>
          </p:txBody>
        </p:sp>
        <p:sp>
          <p:nvSpPr>
            <p:cNvPr id="46197" name="Line 6"/>
            <p:cNvSpPr>
              <a:spLocks noChangeShapeType="1"/>
            </p:cNvSpPr>
            <p:nvPr/>
          </p:nvSpPr>
          <p:spPr bwMode="auto">
            <a:xfrm>
              <a:off x="1315" y="2387"/>
              <a:ext cx="0" cy="68"/>
            </a:xfrm>
            <a:prstGeom prst="line">
              <a:avLst/>
            </a:prstGeom>
            <a:noFill/>
            <a:ln w="25400">
              <a:solidFill>
                <a:srgbClr val="FF00FF"/>
              </a:solidFill>
              <a:round/>
              <a:headEnd/>
              <a:tailEnd/>
            </a:ln>
          </p:spPr>
          <p:txBody>
            <a:bodyPr/>
            <a:lstStyle/>
            <a:p>
              <a:endParaRPr lang="en-US"/>
            </a:p>
          </p:txBody>
        </p:sp>
        <p:sp>
          <p:nvSpPr>
            <p:cNvPr id="46198" name="Line 7"/>
            <p:cNvSpPr>
              <a:spLocks noChangeShapeType="1"/>
            </p:cNvSpPr>
            <p:nvPr/>
          </p:nvSpPr>
          <p:spPr bwMode="auto">
            <a:xfrm>
              <a:off x="1247" y="2387"/>
              <a:ext cx="0" cy="271"/>
            </a:xfrm>
            <a:prstGeom prst="line">
              <a:avLst/>
            </a:prstGeom>
            <a:noFill/>
            <a:ln w="25400">
              <a:solidFill>
                <a:srgbClr val="FF00FF"/>
              </a:solidFill>
              <a:round/>
              <a:headEnd/>
              <a:tailEnd/>
            </a:ln>
          </p:spPr>
          <p:txBody>
            <a:bodyPr/>
            <a:lstStyle/>
            <a:p>
              <a:endParaRPr lang="en-US"/>
            </a:p>
          </p:txBody>
        </p:sp>
        <p:sp>
          <p:nvSpPr>
            <p:cNvPr id="46199" name="Line 8"/>
            <p:cNvSpPr>
              <a:spLocks noChangeShapeType="1"/>
            </p:cNvSpPr>
            <p:nvPr/>
          </p:nvSpPr>
          <p:spPr bwMode="auto">
            <a:xfrm>
              <a:off x="1247" y="2273"/>
              <a:ext cx="0" cy="46"/>
            </a:xfrm>
            <a:prstGeom prst="line">
              <a:avLst/>
            </a:prstGeom>
            <a:noFill/>
            <a:ln w="25400">
              <a:solidFill>
                <a:srgbClr val="FF00FF"/>
              </a:solidFill>
              <a:round/>
              <a:headEnd/>
              <a:tailEnd/>
            </a:ln>
          </p:spPr>
          <p:txBody>
            <a:bodyPr/>
            <a:lstStyle/>
            <a:p>
              <a:endParaRPr lang="en-US"/>
            </a:p>
          </p:txBody>
        </p:sp>
        <p:sp>
          <p:nvSpPr>
            <p:cNvPr id="46200" name="Line 9"/>
            <p:cNvSpPr>
              <a:spLocks noChangeShapeType="1"/>
            </p:cNvSpPr>
            <p:nvPr/>
          </p:nvSpPr>
          <p:spPr bwMode="auto">
            <a:xfrm>
              <a:off x="930" y="2659"/>
              <a:ext cx="430" cy="0"/>
            </a:xfrm>
            <a:prstGeom prst="line">
              <a:avLst/>
            </a:prstGeom>
            <a:noFill/>
            <a:ln w="25400">
              <a:solidFill>
                <a:srgbClr val="FF00FF"/>
              </a:solidFill>
              <a:round/>
              <a:headEnd/>
              <a:tailEnd/>
            </a:ln>
          </p:spPr>
          <p:txBody>
            <a:bodyPr/>
            <a:lstStyle/>
            <a:p>
              <a:endParaRPr lang="en-US"/>
            </a:p>
          </p:txBody>
        </p:sp>
        <p:sp>
          <p:nvSpPr>
            <p:cNvPr id="46201" name="Line 10"/>
            <p:cNvSpPr>
              <a:spLocks noChangeShapeType="1"/>
            </p:cNvSpPr>
            <p:nvPr/>
          </p:nvSpPr>
          <p:spPr bwMode="auto">
            <a:xfrm>
              <a:off x="930" y="2660"/>
              <a:ext cx="0" cy="203"/>
            </a:xfrm>
            <a:prstGeom prst="line">
              <a:avLst/>
            </a:prstGeom>
            <a:noFill/>
            <a:ln w="25400">
              <a:solidFill>
                <a:srgbClr val="FF00FF"/>
              </a:solidFill>
              <a:round/>
              <a:headEnd/>
              <a:tailEnd/>
            </a:ln>
          </p:spPr>
          <p:txBody>
            <a:bodyPr/>
            <a:lstStyle/>
            <a:p>
              <a:endParaRPr lang="en-US"/>
            </a:p>
          </p:txBody>
        </p:sp>
        <p:sp>
          <p:nvSpPr>
            <p:cNvPr id="46202" name="Line 11"/>
            <p:cNvSpPr>
              <a:spLocks noChangeShapeType="1"/>
            </p:cNvSpPr>
            <p:nvPr/>
          </p:nvSpPr>
          <p:spPr bwMode="auto">
            <a:xfrm>
              <a:off x="839" y="2863"/>
              <a:ext cx="90" cy="0"/>
            </a:xfrm>
            <a:prstGeom prst="line">
              <a:avLst/>
            </a:prstGeom>
            <a:noFill/>
            <a:ln w="25400">
              <a:solidFill>
                <a:srgbClr val="FF00FF"/>
              </a:solidFill>
              <a:round/>
              <a:headEnd/>
              <a:tailEnd/>
            </a:ln>
          </p:spPr>
          <p:txBody>
            <a:bodyPr/>
            <a:lstStyle/>
            <a:p>
              <a:endParaRPr lang="en-US"/>
            </a:p>
          </p:txBody>
        </p:sp>
        <p:sp>
          <p:nvSpPr>
            <p:cNvPr id="46203" name="Line 12"/>
            <p:cNvSpPr>
              <a:spLocks noChangeShapeType="1"/>
            </p:cNvSpPr>
            <p:nvPr/>
          </p:nvSpPr>
          <p:spPr bwMode="auto">
            <a:xfrm>
              <a:off x="839" y="2863"/>
              <a:ext cx="0" cy="91"/>
            </a:xfrm>
            <a:prstGeom prst="line">
              <a:avLst/>
            </a:prstGeom>
            <a:noFill/>
            <a:ln w="25400">
              <a:solidFill>
                <a:srgbClr val="FF00FF"/>
              </a:solidFill>
              <a:round/>
              <a:headEnd/>
              <a:tailEnd/>
            </a:ln>
          </p:spPr>
          <p:txBody>
            <a:bodyPr/>
            <a:lstStyle/>
            <a:p>
              <a:endParaRPr lang="en-US"/>
            </a:p>
          </p:txBody>
        </p:sp>
        <p:sp>
          <p:nvSpPr>
            <p:cNvPr id="46204" name="Line 13"/>
            <p:cNvSpPr>
              <a:spLocks noChangeShapeType="1"/>
            </p:cNvSpPr>
            <p:nvPr/>
          </p:nvSpPr>
          <p:spPr bwMode="auto">
            <a:xfrm>
              <a:off x="1360" y="2659"/>
              <a:ext cx="0" cy="68"/>
            </a:xfrm>
            <a:prstGeom prst="line">
              <a:avLst/>
            </a:prstGeom>
            <a:noFill/>
            <a:ln w="25400">
              <a:solidFill>
                <a:srgbClr val="FF00FF"/>
              </a:solidFill>
              <a:round/>
              <a:headEnd/>
              <a:tailEnd/>
            </a:ln>
          </p:spPr>
          <p:txBody>
            <a:bodyPr/>
            <a:lstStyle/>
            <a:p>
              <a:endParaRPr lang="en-US"/>
            </a:p>
          </p:txBody>
        </p:sp>
        <p:sp>
          <p:nvSpPr>
            <p:cNvPr id="46205" name="Line 14"/>
            <p:cNvSpPr>
              <a:spLocks noChangeShapeType="1"/>
            </p:cNvSpPr>
            <p:nvPr/>
          </p:nvSpPr>
          <p:spPr bwMode="auto">
            <a:xfrm flipV="1">
              <a:off x="1682" y="821"/>
              <a:ext cx="184" cy="1"/>
            </a:xfrm>
            <a:prstGeom prst="line">
              <a:avLst/>
            </a:prstGeom>
            <a:noFill/>
            <a:ln w="25400">
              <a:solidFill>
                <a:srgbClr val="CC3300"/>
              </a:solidFill>
              <a:round/>
              <a:headEnd/>
              <a:tailEnd/>
            </a:ln>
          </p:spPr>
          <p:txBody>
            <a:bodyPr/>
            <a:lstStyle/>
            <a:p>
              <a:endParaRPr lang="en-US"/>
            </a:p>
          </p:txBody>
        </p:sp>
        <p:sp>
          <p:nvSpPr>
            <p:cNvPr id="46206" name="Line 15"/>
            <p:cNvSpPr>
              <a:spLocks noChangeShapeType="1"/>
            </p:cNvSpPr>
            <p:nvPr/>
          </p:nvSpPr>
          <p:spPr bwMode="auto">
            <a:xfrm flipV="1">
              <a:off x="816" y="2703"/>
              <a:ext cx="90" cy="1"/>
            </a:xfrm>
            <a:prstGeom prst="line">
              <a:avLst/>
            </a:prstGeom>
            <a:noFill/>
            <a:ln w="25400">
              <a:solidFill>
                <a:srgbClr val="3366FF"/>
              </a:solidFill>
              <a:round/>
              <a:headEnd/>
              <a:tailEnd/>
            </a:ln>
          </p:spPr>
          <p:txBody>
            <a:bodyPr/>
            <a:lstStyle/>
            <a:p>
              <a:endParaRPr lang="en-US"/>
            </a:p>
          </p:txBody>
        </p:sp>
        <p:sp>
          <p:nvSpPr>
            <p:cNvPr id="46207" name="Line 16"/>
            <p:cNvSpPr>
              <a:spLocks noChangeShapeType="1"/>
            </p:cNvSpPr>
            <p:nvPr/>
          </p:nvSpPr>
          <p:spPr bwMode="auto">
            <a:xfrm>
              <a:off x="884" y="822"/>
              <a:ext cx="387" cy="0"/>
            </a:xfrm>
            <a:prstGeom prst="line">
              <a:avLst/>
            </a:prstGeom>
            <a:noFill/>
            <a:ln w="25400">
              <a:solidFill>
                <a:srgbClr val="CC3300"/>
              </a:solidFill>
              <a:round/>
              <a:headEnd/>
              <a:tailEnd/>
            </a:ln>
          </p:spPr>
          <p:txBody>
            <a:bodyPr/>
            <a:lstStyle/>
            <a:p>
              <a:endParaRPr lang="en-US"/>
            </a:p>
          </p:txBody>
        </p:sp>
        <p:sp>
          <p:nvSpPr>
            <p:cNvPr id="46208" name="Line 17"/>
            <p:cNvSpPr>
              <a:spLocks noChangeShapeType="1"/>
            </p:cNvSpPr>
            <p:nvPr/>
          </p:nvSpPr>
          <p:spPr bwMode="auto">
            <a:xfrm>
              <a:off x="884" y="822"/>
              <a:ext cx="0" cy="1202"/>
            </a:xfrm>
            <a:prstGeom prst="line">
              <a:avLst/>
            </a:prstGeom>
            <a:noFill/>
            <a:ln w="25400">
              <a:solidFill>
                <a:srgbClr val="CC3300"/>
              </a:solidFill>
              <a:round/>
              <a:headEnd/>
              <a:tailEnd/>
            </a:ln>
          </p:spPr>
          <p:txBody>
            <a:bodyPr/>
            <a:lstStyle/>
            <a:p>
              <a:endParaRPr lang="en-US"/>
            </a:p>
          </p:txBody>
        </p:sp>
        <p:sp>
          <p:nvSpPr>
            <p:cNvPr id="46209" name="Line 18"/>
            <p:cNvSpPr>
              <a:spLocks noChangeShapeType="1"/>
            </p:cNvSpPr>
            <p:nvPr/>
          </p:nvSpPr>
          <p:spPr bwMode="auto">
            <a:xfrm>
              <a:off x="884" y="2183"/>
              <a:ext cx="0" cy="90"/>
            </a:xfrm>
            <a:prstGeom prst="line">
              <a:avLst/>
            </a:prstGeom>
            <a:noFill/>
            <a:ln w="25400">
              <a:solidFill>
                <a:srgbClr val="CC3300"/>
              </a:solidFill>
              <a:round/>
              <a:headEnd/>
              <a:tailEnd/>
            </a:ln>
          </p:spPr>
          <p:txBody>
            <a:bodyPr/>
            <a:lstStyle/>
            <a:p>
              <a:endParaRPr lang="en-US"/>
            </a:p>
          </p:txBody>
        </p:sp>
        <p:sp>
          <p:nvSpPr>
            <p:cNvPr id="46210" name="Line 19"/>
            <p:cNvSpPr>
              <a:spLocks noChangeShapeType="1"/>
            </p:cNvSpPr>
            <p:nvPr/>
          </p:nvSpPr>
          <p:spPr bwMode="auto">
            <a:xfrm>
              <a:off x="862" y="2273"/>
              <a:ext cx="68" cy="0"/>
            </a:xfrm>
            <a:prstGeom prst="line">
              <a:avLst/>
            </a:prstGeom>
            <a:noFill/>
            <a:ln w="25400">
              <a:solidFill>
                <a:srgbClr val="CC3300"/>
              </a:solidFill>
              <a:round/>
              <a:headEnd/>
              <a:tailEnd/>
            </a:ln>
          </p:spPr>
          <p:txBody>
            <a:bodyPr/>
            <a:lstStyle/>
            <a:p>
              <a:endParaRPr lang="en-US"/>
            </a:p>
          </p:txBody>
        </p:sp>
        <p:sp>
          <p:nvSpPr>
            <p:cNvPr id="46211" name="Line 20"/>
            <p:cNvSpPr>
              <a:spLocks noChangeShapeType="1"/>
            </p:cNvSpPr>
            <p:nvPr/>
          </p:nvSpPr>
          <p:spPr bwMode="auto">
            <a:xfrm>
              <a:off x="862" y="2387"/>
              <a:ext cx="0" cy="271"/>
            </a:xfrm>
            <a:prstGeom prst="line">
              <a:avLst/>
            </a:prstGeom>
            <a:noFill/>
            <a:ln w="25400">
              <a:solidFill>
                <a:srgbClr val="CC3300"/>
              </a:solidFill>
              <a:round/>
              <a:headEnd/>
              <a:tailEnd/>
            </a:ln>
          </p:spPr>
          <p:txBody>
            <a:bodyPr/>
            <a:lstStyle/>
            <a:p>
              <a:endParaRPr lang="en-US"/>
            </a:p>
          </p:txBody>
        </p:sp>
        <p:sp>
          <p:nvSpPr>
            <p:cNvPr id="46212" name="Line 21"/>
            <p:cNvSpPr>
              <a:spLocks noChangeShapeType="1"/>
            </p:cNvSpPr>
            <p:nvPr/>
          </p:nvSpPr>
          <p:spPr bwMode="auto">
            <a:xfrm>
              <a:off x="862" y="2273"/>
              <a:ext cx="0" cy="46"/>
            </a:xfrm>
            <a:prstGeom prst="line">
              <a:avLst/>
            </a:prstGeom>
            <a:noFill/>
            <a:ln w="25400">
              <a:solidFill>
                <a:srgbClr val="CC3300"/>
              </a:solidFill>
              <a:round/>
              <a:headEnd/>
              <a:tailEnd/>
            </a:ln>
          </p:spPr>
          <p:txBody>
            <a:bodyPr/>
            <a:lstStyle/>
            <a:p>
              <a:endParaRPr lang="en-US"/>
            </a:p>
          </p:txBody>
        </p:sp>
        <p:sp>
          <p:nvSpPr>
            <p:cNvPr id="46213" name="Line 22"/>
            <p:cNvSpPr>
              <a:spLocks noChangeShapeType="1"/>
            </p:cNvSpPr>
            <p:nvPr/>
          </p:nvSpPr>
          <p:spPr bwMode="auto">
            <a:xfrm>
              <a:off x="930" y="2273"/>
              <a:ext cx="0" cy="46"/>
            </a:xfrm>
            <a:prstGeom prst="line">
              <a:avLst/>
            </a:prstGeom>
            <a:noFill/>
            <a:ln w="25400">
              <a:solidFill>
                <a:srgbClr val="CC3300"/>
              </a:solidFill>
              <a:round/>
              <a:headEnd/>
              <a:tailEnd/>
            </a:ln>
          </p:spPr>
          <p:txBody>
            <a:bodyPr/>
            <a:lstStyle/>
            <a:p>
              <a:endParaRPr lang="en-US"/>
            </a:p>
          </p:txBody>
        </p:sp>
        <p:sp>
          <p:nvSpPr>
            <p:cNvPr id="46214" name="Line 23"/>
            <p:cNvSpPr>
              <a:spLocks noChangeShapeType="1"/>
            </p:cNvSpPr>
            <p:nvPr/>
          </p:nvSpPr>
          <p:spPr bwMode="auto">
            <a:xfrm>
              <a:off x="930" y="2387"/>
              <a:ext cx="0" cy="68"/>
            </a:xfrm>
            <a:prstGeom prst="line">
              <a:avLst/>
            </a:prstGeom>
            <a:noFill/>
            <a:ln w="25400">
              <a:solidFill>
                <a:srgbClr val="CC3300"/>
              </a:solidFill>
              <a:round/>
              <a:headEnd/>
              <a:tailEnd/>
            </a:ln>
          </p:spPr>
          <p:txBody>
            <a:bodyPr/>
            <a:lstStyle/>
            <a:p>
              <a:endParaRPr lang="en-US"/>
            </a:p>
          </p:txBody>
        </p:sp>
        <p:sp>
          <p:nvSpPr>
            <p:cNvPr id="46215" name="Line 24"/>
            <p:cNvSpPr>
              <a:spLocks noChangeShapeType="1"/>
            </p:cNvSpPr>
            <p:nvPr/>
          </p:nvSpPr>
          <p:spPr bwMode="auto">
            <a:xfrm>
              <a:off x="771" y="2659"/>
              <a:ext cx="0" cy="295"/>
            </a:xfrm>
            <a:prstGeom prst="line">
              <a:avLst/>
            </a:prstGeom>
            <a:noFill/>
            <a:ln w="25400">
              <a:solidFill>
                <a:srgbClr val="CC3300"/>
              </a:solidFill>
              <a:round/>
              <a:headEnd/>
              <a:tailEnd/>
            </a:ln>
          </p:spPr>
          <p:txBody>
            <a:bodyPr/>
            <a:lstStyle/>
            <a:p>
              <a:endParaRPr lang="en-US"/>
            </a:p>
          </p:txBody>
        </p:sp>
        <p:sp>
          <p:nvSpPr>
            <p:cNvPr id="46216" name="Line 25"/>
            <p:cNvSpPr>
              <a:spLocks noChangeShapeType="1"/>
            </p:cNvSpPr>
            <p:nvPr/>
          </p:nvSpPr>
          <p:spPr bwMode="auto">
            <a:xfrm flipV="1">
              <a:off x="771" y="2659"/>
              <a:ext cx="90" cy="1"/>
            </a:xfrm>
            <a:prstGeom prst="line">
              <a:avLst/>
            </a:prstGeom>
            <a:noFill/>
            <a:ln w="25400">
              <a:solidFill>
                <a:srgbClr val="CC3300"/>
              </a:solidFill>
              <a:round/>
              <a:headEnd/>
              <a:tailEnd/>
            </a:ln>
          </p:spPr>
          <p:txBody>
            <a:bodyPr/>
            <a:lstStyle/>
            <a:p>
              <a:endParaRPr lang="en-US"/>
            </a:p>
          </p:txBody>
        </p:sp>
        <p:sp>
          <p:nvSpPr>
            <p:cNvPr id="46217" name="Text Box 26"/>
            <p:cNvSpPr txBox="1">
              <a:spLocks noChangeArrowheads="1"/>
            </p:cNvSpPr>
            <p:nvPr/>
          </p:nvSpPr>
          <p:spPr bwMode="auto">
            <a:xfrm>
              <a:off x="204" y="28"/>
              <a:ext cx="4377" cy="231"/>
            </a:xfrm>
            <a:prstGeom prst="rect">
              <a:avLst/>
            </a:prstGeom>
            <a:noFill/>
            <a:ln w="25400">
              <a:solidFill>
                <a:schemeClr val="tx1"/>
              </a:solidFill>
              <a:miter lim="800000"/>
              <a:headEnd/>
              <a:tailEnd/>
            </a:ln>
          </p:spPr>
          <p:txBody>
            <a:bodyPr>
              <a:spAutoFit/>
            </a:bodyPr>
            <a:lstStyle/>
            <a:p>
              <a:pPr algn="l">
                <a:spcBef>
                  <a:spcPct val="50000"/>
                </a:spcBef>
              </a:pPr>
              <a:r>
                <a:rPr lang="en-US" sz="1800" dirty="0">
                  <a:solidFill>
                    <a:srgbClr val="FF0000"/>
                  </a:solidFill>
                  <a:latin typeface="Times New Roman" pitchFamily="18" charset="0"/>
                </a:rPr>
                <a:t>REACTOR TRIP &amp; ESFAS</a:t>
              </a:r>
              <a:r>
                <a:rPr lang="en-US" sz="1800" dirty="0">
                  <a:solidFill>
                    <a:srgbClr val="FF0000"/>
                  </a:solidFill>
                </a:rPr>
                <a:t> </a:t>
              </a:r>
              <a:r>
                <a:rPr lang="en-US" dirty="0">
                  <a:solidFill>
                    <a:srgbClr val="FF0000"/>
                  </a:solidFill>
                  <a:latin typeface="Times New Roman" pitchFamily="18" charset="0"/>
                </a:rPr>
                <a:t>(PARAMETERS 6 THROUGH 13)</a:t>
              </a:r>
              <a:endParaRPr lang="en-US" dirty="0">
                <a:solidFill>
                  <a:schemeClr val="tx1"/>
                </a:solidFill>
                <a:latin typeface="Times New Roman" pitchFamily="18" charset="0"/>
              </a:endParaRPr>
            </a:p>
          </p:txBody>
        </p:sp>
        <p:sp>
          <p:nvSpPr>
            <p:cNvPr id="46218" name="Line 27"/>
            <p:cNvSpPr>
              <a:spLocks noChangeShapeType="1"/>
            </p:cNvSpPr>
            <p:nvPr/>
          </p:nvSpPr>
          <p:spPr bwMode="auto">
            <a:xfrm flipV="1">
              <a:off x="1837" y="595"/>
              <a:ext cx="0" cy="227"/>
            </a:xfrm>
            <a:prstGeom prst="line">
              <a:avLst/>
            </a:prstGeom>
            <a:noFill/>
            <a:ln w="25400">
              <a:solidFill>
                <a:srgbClr val="CC3300"/>
              </a:solidFill>
              <a:round/>
              <a:headEnd/>
              <a:tailEnd/>
            </a:ln>
          </p:spPr>
          <p:txBody>
            <a:bodyPr/>
            <a:lstStyle/>
            <a:p>
              <a:endParaRPr lang="en-US"/>
            </a:p>
          </p:txBody>
        </p:sp>
        <p:sp>
          <p:nvSpPr>
            <p:cNvPr id="46219" name="Line 28"/>
            <p:cNvSpPr>
              <a:spLocks noChangeShapeType="1"/>
            </p:cNvSpPr>
            <p:nvPr/>
          </p:nvSpPr>
          <p:spPr bwMode="auto">
            <a:xfrm>
              <a:off x="2290" y="595"/>
              <a:ext cx="0" cy="1452"/>
            </a:xfrm>
            <a:prstGeom prst="line">
              <a:avLst/>
            </a:prstGeom>
            <a:noFill/>
            <a:ln w="25400">
              <a:solidFill>
                <a:srgbClr val="3366FF"/>
              </a:solidFill>
              <a:round/>
              <a:headEnd/>
              <a:tailEnd/>
            </a:ln>
          </p:spPr>
          <p:txBody>
            <a:bodyPr/>
            <a:lstStyle/>
            <a:p>
              <a:endParaRPr lang="en-US"/>
            </a:p>
          </p:txBody>
        </p:sp>
        <p:sp>
          <p:nvSpPr>
            <p:cNvPr id="46220" name="Line 29"/>
            <p:cNvSpPr>
              <a:spLocks noChangeShapeType="1"/>
            </p:cNvSpPr>
            <p:nvPr/>
          </p:nvSpPr>
          <p:spPr bwMode="auto">
            <a:xfrm>
              <a:off x="2293" y="2183"/>
              <a:ext cx="0" cy="136"/>
            </a:xfrm>
            <a:prstGeom prst="line">
              <a:avLst/>
            </a:prstGeom>
            <a:noFill/>
            <a:ln w="25400">
              <a:solidFill>
                <a:srgbClr val="3366FF"/>
              </a:solidFill>
              <a:round/>
              <a:headEnd/>
              <a:tailEnd/>
            </a:ln>
          </p:spPr>
          <p:txBody>
            <a:bodyPr/>
            <a:lstStyle/>
            <a:p>
              <a:endParaRPr lang="en-US"/>
            </a:p>
          </p:txBody>
        </p:sp>
        <p:sp>
          <p:nvSpPr>
            <p:cNvPr id="46221" name="Line 30"/>
            <p:cNvSpPr>
              <a:spLocks noChangeShapeType="1"/>
            </p:cNvSpPr>
            <p:nvPr/>
          </p:nvSpPr>
          <p:spPr bwMode="auto">
            <a:xfrm>
              <a:off x="2222" y="2273"/>
              <a:ext cx="68" cy="0"/>
            </a:xfrm>
            <a:prstGeom prst="line">
              <a:avLst/>
            </a:prstGeom>
            <a:noFill/>
            <a:ln w="25400">
              <a:solidFill>
                <a:srgbClr val="3366FF"/>
              </a:solidFill>
              <a:round/>
              <a:headEnd/>
              <a:tailEnd/>
            </a:ln>
          </p:spPr>
          <p:txBody>
            <a:bodyPr/>
            <a:lstStyle/>
            <a:p>
              <a:endParaRPr lang="en-US"/>
            </a:p>
          </p:txBody>
        </p:sp>
        <p:sp>
          <p:nvSpPr>
            <p:cNvPr id="46222" name="Line 31"/>
            <p:cNvSpPr>
              <a:spLocks noChangeShapeType="1"/>
            </p:cNvSpPr>
            <p:nvPr/>
          </p:nvSpPr>
          <p:spPr bwMode="auto">
            <a:xfrm>
              <a:off x="2222" y="2273"/>
              <a:ext cx="0" cy="46"/>
            </a:xfrm>
            <a:prstGeom prst="line">
              <a:avLst/>
            </a:prstGeom>
            <a:noFill/>
            <a:ln w="25400">
              <a:solidFill>
                <a:srgbClr val="3366FF"/>
              </a:solidFill>
              <a:round/>
              <a:headEnd/>
              <a:tailEnd/>
            </a:ln>
          </p:spPr>
          <p:txBody>
            <a:bodyPr/>
            <a:lstStyle/>
            <a:p>
              <a:endParaRPr lang="en-US"/>
            </a:p>
          </p:txBody>
        </p:sp>
        <p:sp>
          <p:nvSpPr>
            <p:cNvPr id="46223" name="Line 32"/>
            <p:cNvSpPr>
              <a:spLocks noChangeShapeType="1"/>
            </p:cNvSpPr>
            <p:nvPr/>
          </p:nvSpPr>
          <p:spPr bwMode="auto">
            <a:xfrm>
              <a:off x="2290" y="2387"/>
              <a:ext cx="0" cy="68"/>
            </a:xfrm>
            <a:prstGeom prst="line">
              <a:avLst/>
            </a:prstGeom>
            <a:noFill/>
            <a:ln w="25400">
              <a:solidFill>
                <a:srgbClr val="3366FF"/>
              </a:solidFill>
              <a:round/>
              <a:headEnd/>
              <a:tailEnd/>
            </a:ln>
          </p:spPr>
          <p:txBody>
            <a:bodyPr/>
            <a:lstStyle/>
            <a:p>
              <a:endParaRPr lang="en-US"/>
            </a:p>
          </p:txBody>
        </p:sp>
        <p:sp>
          <p:nvSpPr>
            <p:cNvPr id="46224" name="Line 33"/>
            <p:cNvSpPr>
              <a:spLocks noChangeShapeType="1"/>
            </p:cNvSpPr>
            <p:nvPr/>
          </p:nvSpPr>
          <p:spPr bwMode="auto">
            <a:xfrm>
              <a:off x="2222" y="2411"/>
              <a:ext cx="0" cy="180"/>
            </a:xfrm>
            <a:prstGeom prst="line">
              <a:avLst/>
            </a:prstGeom>
            <a:noFill/>
            <a:ln w="25400">
              <a:solidFill>
                <a:srgbClr val="3366FF"/>
              </a:solidFill>
              <a:round/>
              <a:headEnd/>
              <a:tailEnd/>
            </a:ln>
          </p:spPr>
          <p:txBody>
            <a:bodyPr/>
            <a:lstStyle/>
            <a:p>
              <a:endParaRPr lang="en-US"/>
            </a:p>
          </p:txBody>
        </p:sp>
        <p:sp>
          <p:nvSpPr>
            <p:cNvPr id="46225" name="Line 34"/>
            <p:cNvSpPr>
              <a:spLocks noChangeShapeType="1"/>
            </p:cNvSpPr>
            <p:nvPr/>
          </p:nvSpPr>
          <p:spPr bwMode="auto">
            <a:xfrm>
              <a:off x="907" y="2591"/>
              <a:ext cx="1315" cy="0"/>
            </a:xfrm>
            <a:prstGeom prst="line">
              <a:avLst/>
            </a:prstGeom>
            <a:noFill/>
            <a:ln w="25400">
              <a:solidFill>
                <a:srgbClr val="3366FF"/>
              </a:solidFill>
              <a:round/>
              <a:headEnd/>
              <a:tailEnd/>
            </a:ln>
          </p:spPr>
          <p:txBody>
            <a:bodyPr/>
            <a:lstStyle/>
            <a:p>
              <a:endParaRPr lang="en-US"/>
            </a:p>
          </p:txBody>
        </p:sp>
        <p:sp>
          <p:nvSpPr>
            <p:cNvPr id="46226" name="Line 35"/>
            <p:cNvSpPr>
              <a:spLocks noChangeShapeType="1"/>
            </p:cNvSpPr>
            <p:nvPr/>
          </p:nvSpPr>
          <p:spPr bwMode="auto">
            <a:xfrm flipH="1">
              <a:off x="906" y="2591"/>
              <a:ext cx="1" cy="113"/>
            </a:xfrm>
            <a:prstGeom prst="line">
              <a:avLst/>
            </a:prstGeom>
            <a:noFill/>
            <a:ln w="25400">
              <a:solidFill>
                <a:srgbClr val="3366FF"/>
              </a:solidFill>
              <a:round/>
              <a:headEnd/>
              <a:tailEnd/>
            </a:ln>
          </p:spPr>
          <p:txBody>
            <a:bodyPr/>
            <a:lstStyle/>
            <a:p>
              <a:endParaRPr lang="en-US"/>
            </a:p>
          </p:txBody>
        </p:sp>
        <p:sp>
          <p:nvSpPr>
            <p:cNvPr id="46227" name="Line 36"/>
            <p:cNvSpPr>
              <a:spLocks noChangeShapeType="1"/>
            </p:cNvSpPr>
            <p:nvPr/>
          </p:nvSpPr>
          <p:spPr bwMode="auto">
            <a:xfrm flipH="1">
              <a:off x="816" y="2704"/>
              <a:ext cx="1" cy="250"/>
            </a:xfrm>
            <a:prstGeom prst="line">
              <a:avLst/>
            </a:prstGeom>
            <a:noFill/>
            <a:ln w="25400">
              <a:solidFill>
                <a:srgbClr val="3366FF"/>
              </a:solidFill>
              <a:round/>
              <a:headEnd/>
              <a:tailEnd/>
            </a:ln>
          </p:spPr>
          <p:txBody>
            <a:bodyPr/>
            <a:lstStyle/>
            <a:p>
              <a:endParaRPr lang="en-US"/>
            </a:p>
          </p:txBody>
        </p:sp>
        <p:sp>
          <p:nvSpPr>
            <p:cNvPr id="46228" name="Line 37"/>
            <p:cNvSpPr>
              <a:spLocks noChangeShapeType="1"/>
            </p:cNvSpPr>
            <p:nvPr/>
          </p:nvSpPr>
          <p:spPr bwMode="auto">
            <a:xfrm>
              <a:off x="3447" y="595"/>
              <a:ext cx="0" cy="1021"/>
            </a:xfrm>
            <a:prstGeom prst="line">
              <a:avLst/>
            </a:prstGeom>
            <a:noFill/>
            <a:ln w="25400">
              <a:solidFill>
                <a:srgbClr val="99FF33"/>
              </a:solidFill>
              <a:round/>
              <a:headEnd/>
              <a:tailEnd/>
            </a:ln>
          </p:spPr>
          <p:txBody>
            <a:bodyPr/>
            <a:lstStyle/>
            <a:p>
              <a:endParaRPr lang="en-US"/>
            </a:p>
          </p:txBody>
        </p:sp>
        <p:sp>
          <p:nvSpPr>
            <p:cNvPr id="46229" name="Line 38"/>
            <p:cNvSpPr>
              <a:spLocks noChangeShapeType="1"/>
            </p:cNvSpPr>
            <p:nvPr/>
          </p:nvSpPr>
          <p:spPr bwMode="auto">
            <a:xfrm>
              <a:off x="3243" y="1616"/>
              <a:ext cx="204" cy="0"/>
            </a:xfrm>
            <a:prstGeom prst="line">
              <a:avLst/>
            </a:prstGeom>
            <a:noFill/>
            <a:ln w="25400">
              <a:solidFill>
                <a:srgbClr val="99FF33"/>
              </a:solidFill>
              <a:round/>
              <a:headEnd/>
              <a:tailEnd/>
            </a:ln>
          </p:spPr>
          <p:txBody>
            <a:bodyPr/>
            <a:lstStyle/>
            <a:p>
              <a:endParaRPr lang="en-US"/>
            </a:p>
          </p:txBody>
        </p:sp>
        <p:sp>
          <p:nvSpPr>
            <p:cNvPr id="46230" name="Line 39"/>
            <p:cNvSpPr>
              <a:spLocks noChangeShapeType="1"/>
            </p:cNvSpPr>
            <p:nvPr/>
          </p:nvSpPr>
          <p:spPr bwMode="auto">
            <a:xfrm>
              <a:off x="3243" y="1616"/>
              <a:ext cx="0" cy="113"/>
            </a:xfrm>
            <a:prstGeom prst="line">
              <a:avLst/>
            </a:prstGeom>
            <a:noFill/>
            <a:ln w="25400">
              <a:solidFill>
                <a:srgbClr val="99FF33"/>
              </a:solidFill>
              <a:round/>
              <a:headEnd/>
              <a:tailEnd/>
            </a:ln>
          </p:spPr>
          <p:txBody>
            <a:bodyPr/>
            <a:lstStyle/>
            <a:p>
              <a:endParaRPr lang="en-US"/>
            </a:p>
          </p:txBody>
        </p:sp>
        <p:sp>
          <p:nvSpPr>
            <p:cNvPr id="46231" name="Line 40"/>
            <p:cNvSpPr>
              <a:spLocks noChangeShapeType="1"/>
            </p:cNvSpPr>
            <p:nvPr/>
          </p:nvSpPr>
          <p:spPr bwMode="auto">
            <a:xfrm>
              <a:off x="3243" y="1616"/>
              <a:ext cx="0" cy="113"/>
            </a:xfrm>
            <a:prstGeom prst="line">
              <a:avLst/>
            </a:prstGeom>
            <a:noFill/>
            <a:ln w="25400">
              <a:solidFill>
                <a:srgbClr val="99FF33"/>
              </a:solidFill>
              <a:round/>
              <a:headEnd/>
              <a:tailEnd/>
            </a:ln>
          </p:spPr>
          <p:txBody>
            <a:bodyPr/>
            <a:lstStyle/>
            <a:p>
              <a:endParaRPr lang="en-US"/>
            </a:p>
          </p:txBody>
        </p:sp>
        <p:sp>
          <p:nvSpPr>
            <p:cNvPr id="46232" name="Line 41"/>
            <p:cNvSpPr>
              <a:spLocks noChangeShapeType="1"/>
            </p:cNvSpPr>
            <p:nvPr/>
          </p:nvSpPr>
          <p:spPr bwMode="auto">
            <a:xfrm>
              <a:off x="3243" y="1616"/>
              <a:ext cx="0" cy="113"/>
            </a:xfrm>
            <a:prstGeom prst="line">
              <a:avLst/>
            </a:prstGeom>
            <a:noFill/>
            <a:ln w="25400">
              <a:solidFill>
                <a:srgbClr val="99FF33"/>
              </a:solidFill>
              <a:round/>
              <a:headEnd/>
              <a:tailEnd/>
            </a:ln>
          </p:spPr>
          <p:txBody>
            <a:bodyPr/>
            <a:lstStyle/>
            <a:p>
              <a:endParaRPr lang="en-US"/>
            </a:p>
          </p:txBody>
        </p:sp>
        <p:sp>
          <p:nvSpPr>
            <p:cNvPr id="46233" name="Line 42"/>
            <p:cNvSpPr>
              <a:spLocks noChangeShapeType="1"/>
            </p:cNvSpPr>
            <p:nvPr/>
          </p:nvSpPr>
          <p:spPr bwMode="auto">
            <a:xfrm>
              <a:off x="3220" y="1866"/>
              <a:ext cx="0" cy="181"/>
            </a:xfrm>
            <a:prstGeom prst="line">
              <a:avLst/>
            </a:prstGeom>
            <a:noFill/>
            <a:ln w="25400">
              <a:solidFill>
                <a:srgbClr val="99FF33"/>
              </a:solidFill>
              <a:round/>
              <a:headEnd/>
              <a:tailEnd/>
            </a:ln>
          </p:spPr>
          <p:txBody>
            <a:bodyPr/>
            <a:lstStyle/>
            <a:p>
              <a:endParaRPr lang="en-US"/>
            </a:p>
          </p:txBody>
        </p:sp>
        <p:sp>
          <p:nvSpPr>
            <p:cNvPr id="46234" name="Line 43"/>
            <p:cNvSpPr>
              <a:spLocks noChangeShapeType="1"/>
            </p:cNvSpPr>
            <p:nvPr/>
          </p:nvSpPr>
          <p:spPr bwMode="auto">
            <a:xfrm>
              <a:off x="3220" y="2183"/>
              <a:ext cx="0" cy="136"/>
            </a:xfrm>
            <a:prstGeom prst="line">
              <a:avLst/>
            </a:prstGeom>
            <a:noFill/>
            <a:ln w="25400">
              <a:solidFill>
                <a:srgbClr val="99FF33"/>
              </a:solidFill>
              <a:round/>
              <a:headEnd/>
              <a:tailEnd/>
            </a:ln>
          </p:spPr>
          <p:txBody>
            <a:bodyPr/>
            <a:lstStyle/>
            <a:p>
              <a:endParaRPr lang="en-US"/>
            </a:p>
          </p:txBody>
        </p:sp>
        <p:sp>
          <p:nvSpPr>
            <p:cNvPr id="46235" name="Line 44"/>
            <p:cNvSpPr>
              <a:spLocks noChangeShapeType="1"/>
            </p:cNvSpPr>
            <p:nvPr/>
          </p:nvSpPr>
          <p:spPr bwMode="auto">
            <a:xfrm>
              <a:off x="3084" y="2295"/>
              <a:ext cx="136" cy="1"/>
            </a:xfrm>
            <a:prstGeom prst="line">
              <a:avLst/>
            </a:prstGeom>
            <a:noFill/>
            <a:ln w="25400">
              <a:solidFill>
                <a:srgbClr val="99FF33"/>
              </a:solidFill>
              <a:round/>
              <a:headEnd/>
              <a:tailEnd/>
            </a:ln>
          </p:spPr>
          <p:txBody>
            <a:bodyPr/>
            <a:lstStyle/>
            <a:p>
              <a:endParaRPr lang="en-US"/>
            </a:p>
          </p:txBody>
        </p:sp>
        <p:sp>
          <p:nvSpPr>
            <p:cNvPr id="46236" name="Line 45"/>
            <p:cNvSpPr>
              <a:spLocks noChangeShapeType="1"/>
            </p:cNvSpPr>
            <p:nvPr/>
          </p:nvSpPr>
          <p:spPr bwMode="auto">
            <a:xfrm>
              <a:off x="3084" y="2295"/>
              <a:ext cx="0" cy="46"/>
            </a:xfrm>
            <a:prstGeom prst="line">
              <a:avLst/>
            </a:prstGeom>
            <a:noFill/>
            <a:ln w="25400">
              <a:solidFill>
                <a:srgbClr val="99FF33"/>
              </a:solidFill>
              <a:round/>
              <a:headEnd/>
              <a:tailEnd/>
            </a:ln>
          </p:spPr>
          <p:txBody>
            <a:bodyPr/>
            <a:lstStyle/>
            <a:p>
              <a:endParaRPr lang="en-US"/>
            </a:p>
          </p:txBody>
        </p:sp>
        <p:sp>
          <p:nvSpPr>
            <p:cNvPr id="46237" name="Line 46"/>
            <p:cNvSpPr>
              <a:spLocks noChangeShapeType="1"/>
            </p:cNvSpPr>
            <p:nvPr/>
          </p:nvSpPr>
          <p:spPr bwMode="auto">
            <a:xfrm>
              <a:off x="3220" y="2410"/>
              <a:ext cx="0" cy="68"/>
            </a:xfrm>
            <a:prstGeom prst="line">
              <a:avLst/>
            </a:prstGeom>
            <a:noFill/>
            <a:ln w="25400">
              <a:solidFill>
                <a:srgbClr val="99FF33"/>
              </a:solidFill>
              <a:round/>
              <a:headEnd/>
              <a:tailEnd/>
            </a:ln>
          </p:spPr>
          <p:txBody>
            <a:bodyPr/>
            <a:lstStyle/>
            <a:p>
              <a:endParaRPr lang="en-US"/>
            </a:p>
          </p:txBody>
        </p:sp>
        <p:sp>
          <p:nvSpPr>
            <p:cNvPr id="46238" name="Line 47"/>
            <p:cNvSpPr>
              <a:spLocks noChangeShapeType="1"/>
            </p:cNvSpPr>
            <p:nvPr/>
          </p:nvSpPr>
          <p:spPr bwMode="auto">
            <a:xfrm>
              <a:off x="3084" y="2409"/>
              <a:ext cx="0" cy="137"/>
            </a:xfrm>
            <a:prstGeom prst="line">
              <a:avLst/>
            </a:prstGeom>
            <a:noFill/>
            <a:ln w="25400">
              <a:solidFill>
                <a:srgbClr val="99FF33"/>
              </a:solidFill>
              <a:round/>
              <a:headEnd/>
              <a:tailEnd/>
            </a:ln>
          </p:spPr>
          <p:txBody>
            <a:bodyPr/>
            <a:lstStyle/>
            <a:p>
              <a:endParaRPr lang="en-US"/>
            </a:p>
          </p:txBody>
        </p:sp>
        <p:sp>
          <p:nvSpPr>
            <p:cNvPr id="46239" name="Line 48"/>
            <p:cNvSpPr>
              <a:spLocks noChangeShapeType="1"/>
            </p:cNvSpPr>
            <p:nvPr/>
          </p:nvSpPr>
          <p:spPr bwMode="auto">
            <a:xfrm>
              <a:off x="1315" y="2546"/>
              <a:ext cx="1769" cy="0"/>
            </a:xfrm>
            <a:prstGeom prst="line">
              <a:avLst/>
            </a:prstGeom>
            <a:noFill/>
            <a:ln w="25400">
              <a:solidFill>
                <a:srgbClr val="99FF33"/>
              </a:solidFill>
              <a:round/>
              <a:headEnd/>
              <a:tailEnd/>
            </a:ln>
          </p:spPr>
          <p:txBody>
            <a:bodyPr/>
            <a:lstStyle/>
            <a:p>
              <a:endParaRPr lang="en-US"/>
            </a:p>
          </p:txBody>
        </p:sp>
        <p:sp>
          <p:nvSpPr>
            <p:cNvPr id="46240" name="Line 49"/>
            <p:cNvSpPr>
              <a:spLocks noChangeShapeType="1"/>
            </p:cNvSpPr>
            <p:nvPr/>
          </p:nvSpPr>
          <p:spPr bwMode="auto">
            <a:xfrm>
              <a:off x="1315" y="2546"/>
              <a:ext cx="0" cy="157"/>
            </a:xfrm>
            <a:prstGeom prst="line">
              <a:avLst/>
            </a:prstGeom>
            <a:noFill/>
            <a:ln w="25400">
              <a:solidFill>
                <a:srgbClr val="99FF33"/>
              </a:solidFill>
              <a:round/>
              <a:headEnd/>
              <a:tailEnd/>
            </a:ln>
          </p:spPr>
          <p:txBody>
            <a:bodyPr/>
            <a:lstStyle/>
            <a:p>
              <a:endParaRPr lang="en-US"/>
            </a:p>
          </p:txBody>
        </p:sp>
      </p:grpSp>
      <p:sp>
        <p:nvSpPr>
          <p:cNvPr id="46083" name="Line 10"/>
          <p:cNvSpPr>
            <a:spLocks noChangeShapeType="1"/>
          </p:cNvSpPr>
          <p:nvPr/>
        </p:nvSpPr>
        <p:spPr bwMode="auto">
          <a:xfrm>
            <a:off x="2697163" y="1189038"/>
            <a:ext cx="0" cy="2035175"/>
          </a:xfrm>
          <a:prstGeom prst="line">
            <a:avLst/>
          </a:prstGeom>
          <a:noFill/>
          <a:ln w="25400">
            <a:solidFill>
              <a:srgbClr val="FF9900"/>
            </a:solidFill>
            <a:round/>
            <a:headEnd/>
            <a:tailEnd/>
          </a:ln>
        </p:spPr>
        <p:txBody>
          <a:bodyPr/>
          <a:lstStyle/>
          <a:p>
            <a:endParaRPr lang="en-US"/>
          </a:p>
        </p:txBody>
      </p:sp>
      <p:sp>
        <p:nvSpPr>
          <p:cNvPr id="46084" name="Line 10"/>
          <p:cNvSpPr>
            <a:spLocks noChangeShapeType="1"/>
          </p:cNvSpPr>
          <p:nvPr/>
        </p:nvSpPr>
        <p:spPr bwMode="auto">
          <a:xfrm>
            <a:off x="1066800" y="1189038"/>
            <a:ext cx="0" cy="2024062"/>
          </a:xfrm>
          <a:prstGeom prst="line">
            <a:avLst/>
          </a:prstGeom>
          <a:noFill/>
          <a:ln w="25400">
            <a:solidFill>
              <a:srgbClr val="FF9900"/>
            </a:solidFill>
            <a:round/>
            <a:headEnd/>
            <a:tailEnd/>
          </a:ln>
        </p:spPr>
        <p:txBody>
          <a:bodyPr/>
          <a:lstStyle/>
          <a:p>
            <a:endParaRPr lang="en-US"/>
          </a:p>
        </p:txBody>
      </p:sp>
      <p:sp>
        <p:nvSpPr>
          <p:cNvPr id="46085" name="Line 10"/>
          <p:cNvSpPr>
            <a:spLocks noChangeShapeType="1"/>
          </p:cNvSpPr>
          <p:nvPr/>
        </p:nvSpPr>
        <p:spPr bwMode="auto">
          <a:xfrm>
            <a:off x="2724150" y="944563"/>
            <a:ext cx="0" cy="244475"/>
          </a:xfrm>
          <a:prstGeom prst="line">
            <a:avLst/>
          </a:prstGeom>
          <a:noFill/>
          <a:ln w="25400">
            <a:solidFill>
              <a:srgbClr val="FF9900"/>
            </a:solidFill>
            <a:round/>
            <a:headEnd/>
            <a:tailEnd/>
          </a:ln>
        </p:spPr>
        <p:txBody>
          <a:bodyPr/>
          <a:lstStyle/>
          <a:p>
            <a:endParaRPr lang="en-US"/>
          </a:p>
        </p:txBody>
      </p:sp>
      <p:sp>
        <p:nvSpPr>
          <p:cNvPr id="46086" name="Line 17"/>
          <p:cNvSpPr>
            <a:spLocks noChangeShapeType="1"/>
          </p:cNvSpPr>
          <p:nvPr/>
        </p:nvSpPr>
        <p:spPr bwMode="auto">
          <a:xfrm>
            <a:off x="2962275" y="1304925"/>
            <a:ext cx="0" cy="1908175"/>
          </a:xfrm>
          <a:prstGeom prst="line">
            <a:avLst/>
          </a:prstGeom>
          <a:noFill/>
          <a:ln w="25400">
            <a:solidFill>
              <a:srgbClr val="CC3300"/>
            </a:solidFill>
            <a:round/>
            <a:headEnd/>
            <a:tailEnd/>
          </a:ln>
        </p:spPr>
        <p:txBody>
          <a:bodyPr/>
          <a:lstStyle/>
          <a:p>
            <a:endParaRPr lang="en-US"/>
          </a:p>
        </p:txBody>
      </p:sp>
      <p:sp>
        <p:nvSpPr>
          <p:cNvPr id="46087" name="Line 17"/>
          <p:cNvSpPr>
            <a:spLocks noChangeShapeType="1"/>
          </p:cNvSpPr>
          <p:nvPr/>
        </p:nvSpPr>
        <p:spPr bwMode="auto">
          <a:xfrm>
            <a:off x="2916238" y="3444875"/>
            <a:ext cx="0" cy="746125"/>
          </a:xfrm>
          <a:prstGeom prst="line">
            <a:avLst/>
          </a:prstGeom>
          <a:noFill/>
          <a:ln w="25400">
            <a:solidFill>
              <a:srgbClr val="FF9999"/>
            </a:solidFill>
            <a:round/>
            <a:headEnd/>
            <a:tailEnd/>
          </a:ln>
        </p:spPr>
        <p:txBody>
          <a:bodyPr/>
          <a:lstStyle/>
          <a:p>
            <a:endParaRPr lang="en-US"/>
          </a:p>
        </p:txBody>
      </p:sp>
      <p:sp>
        <p:nvSpPr>
          <p:cNvPr id="46088" name="Line 17"/>
          <p:cNvSpPr>
            <a:spLocks noChangeShapeType="1"/>
          </p:cNvSpPr>
          <p:nvPr/>
        </p:nvSpPr>
        <p:spPr bwMode="auto">
          <a:xfrm flipH="1">
            <a:off x="2789238" y="3017838"/>
            <a:ext cx="0" cy="63500"/>
          </a:xfrm>
          <a:prstGeom prst="line">
            <a:avLst/>
          </a:prstGeom>
          <a:noFill/>
          <a:ln w="28575">
            <a:solidFill>
              <a:srgbClr val="CC3300"/>
            </a:solidFill>
            <a:round/>
            <a:headEnd/>
            <a:tailEnd/>
          </a:ln>
        </p:spPr>
        <p:txBody>
          <a:bodyPr/>
          <a:lstStyle/>
          <a:p>
            <a:endParaRPr lang="en-US"/>
          </a:p>
        </p:txBody>
      </p:sp>
      <p:sp>
        <p:nvSpPr>
          <p:cNvPr id="46089" name="Line 17"/>
          <p:cNvSpPr>
            <a:spLocks noChangeShapeType="1"/>
          </p:cNvSpPr>
          <p:nvPr/>
        </p:nvSpPr>
        <p:spPr bwMode="auto">
          <a:xfrm flipH="1">
            <a:off x="2789238" y="3017838"/>
            <a:ext cx="173037" cy="0"/>
          </a:xfrm>
          <a:prstGeom prst="line">
            <a:avLst/>
          </a:prstGeom>
          <a:noFill/>
          <a:ln w="25400">
            <a:solidFill>
              <a:srgbClr val="CC3300"/>
            </a:solidFill>
            <a:round/>
            <a:headEnd/>
            <a:tailEnd/>
          </a:ln>
        </p:spPr>
        <p:txBody>
          <a:bodyPr/>
          <a:lstStyle/>
          <a:p>
            <a:endParaRPr lang="en-US"/>
          </a:p>
        </p:txBody>
      </p:sp>
      <p:sp>
        <p:nvSpPr>
          <p:cNvPr id="46090" name="Line 14"/>
          <p:cNvSpPr>
            <a:spLocks noChangeShapeType="1"/>
          </p:cNvSpPr>
          <p:nvPr/>
        </p:nvSpPr>
        <p:spPr bwMode="auto">
          <a:xfrm>
            <a:off x="2087563" y="1304925"/>
            <a:ext cx="579437" cy="0"/>
          </a:xfrm>
          <a:prstGeom prst="line">
            <a:avLst/>
          </a:prstGeom>
          <a:noFill/>
          <a:ln w="25400">
            <a:solidFill>
              <a:srgbClr val="CC3300"/>
            </a:solidFill>
            <a:round/>
            <a:headEnd/>
            <a:tailEnd/>
          </a:ln>
        </p:spPr>
        <p:txBody>
          <a:bodyPr/>
          <a:lstStyle/>
          <a:p>
            <a:endParaRPr lang="en-US"/>
          </a:p>
        </p:txBody>
      </p:sp>
      <p:sp>
        <p:nvSpPr>
          <p:cNvPr id="46091" name="Line 10"/>
          <p:cNvSpPr>
            <a:spLocks noChangeShapeType="1"/>
          </p:cNvSpPr>
          <p:nvPr/>
        </p:nvSpPr>
        <p:spPr bwMode="auto">
          <a:xfrm flipV="1">
            <a:off x="1066800" y="1189038"/>
            <a:ext cx="981075" cy="0"/>
          </a:xfrm>
          <a:prstGeom prst="line">
            <a:avLst/>
          </a:prstGeom>
          <a:noFill/>
          <a:ln w="25400">
            <a:solidFill>
              <a:srgbClr val="FF9900"/>
            </a:solidFill>
            <a:round/>
            <a:headEnd/>
            <a:tailEnd/>
          </a:ln>
        </p:spPr>
        <p:txBody>
          <a:bodyPr/>
          <a:lstStyle/>
          <a:p>
            <a:endParaRPr lang="en-US"/>
          </a:p>
        </p:txBody>
      </p:sp>
      <p:sp>
        <p:nvSpPr>
          <p:cNvPr id="46092" name="Line 10"/>
          <p:cNvSpPr>
            <a:spLocks noChangeShapeType="1"/>
          </p:cNvSpPr>
          <p:nvPr/>
        </p:nvSpPr>
        <p:spPr bwMode="auto">
          <a:xfrm>
            <a:off x="2087563" y="1189038"/>
            <a:ext cx="636587" cy="0"/>
          </a:xfrm>
          <a:prstGeom prst="line">
            <a:avLst/>
          </a:prstGeom>
          <a:noFill/>
          <a:ln w="25400">
            <a:solidFill>
              <a:srgbClr val="FF9900"/>
            </a:solidFill>
            <a:round/>
            <a:headEnd/>
            <a:tailEnd/>
          </a:ln>
        </p:spPr>
        <p:txBody>
          <a:bodyPr/>
          <a:lstStyle/>
          <a:p>
            <a:endParaRPr lang="en-US"/>
          </a:p>
        </p:txBody>
      </p:sp>
      <p:sp>
        <p:nvSpPr>
          <p:cNvPr id="46093" name="Line 10"/>
          <p:cNvSpPr>
            <a:spLocks noChangeShapeType="1"/>
          </p:cNvSpPr>
          <p:nvPr/>
        </p:nvSpPr>
        <p:spPr bwMode="auto">
          <a:xfrm>
            <a:off x="1096963" y="3441700"/>
            <a:ext cx="0" cy="169863"/>
          </a:xfrm>
          <a:prstGeom prst="line">
            <a:avLst/>
          </a:prstGeom>
          <a:noFill/>
          <a:ln w="25400">
            <a:solidFill>
              <a:srgbClr val="FF9900"/>
            </a:solidFill>
            <a:round/>
            <a:headEnd/>
            <a:tailEnd/>
          </a:ln>
        </p:spPr>
        <p:txBody>
          <a:bodyPr/>
          <a:lstStyle/>
          <a:p>
            <a:endParaRPr lang="en-US"/>
          </a:p>
        </p:txBody>
      </p:sp>
      <p:sp>
        <p:nvSpPr>
          <p:cNvPr id="46094" name="Line 10"/>
          <p:cNvSpPr>
            <a:spLocks noChangeShapeType="1"/>
          </p:cNvSpPr>
          <p:nvPr/>
        </p:nvSpPr>
        <p:spPr bwMode="auto">
          <a:xfrm>
            <a:off x="887413" y="3608388"/>
            <a:ext cx="0" cy="73025"/>
          </a:xfrm>
          <a:prstGeom prst="line">
            <a:avLst/>
          </a:prstGeom>
          <a:noFill/>
          <a:ln w="28575">
            <a:solidFill>
              <a:srgbClr val="FF9900"/>
            </a:solidFill>
            <a:round/>
            <a:headEnd/>
            <a:tailEnd/>
          </a:ln>
        </p:spPr>
        <p:txBody>
          <a:bodyPr/>
          <a:lstStyle/>
          <a:p>
            <a:endParaRPr lang="en-US"/>
          </a:p>
        </p:txBody>
      </p:sp>
      <p:sp>
        <p:nvSpPr>
          <p:cNvPr id="46095" name="Line 10"/>
          <p:cNvSpPr>
            <a:spLocks noChangeShapeType="1"/>
          </p:cNvSpPr>
          <p:nvPr/>
        </p:nvSpPr>
        <p:spPr bwMode="auto">
          <a:xfrm>
            <a:off x="990600" y="3608388"/>
            <a:ext cx="0" cy="73025"/>
          </a:xfrm>
          <a:prstGeom prst="line">
            <a:avLst/>
          </a:prstGeom>
          <a:noFill/>
          <a:ln w="28575">
            <a:solidFill>
              <a:srgbClr val="FF9900"/>
            </a:solidFill>
            <a:round/>
            <a:headEnd/>
            <a:tailEnd/>
          </a:ln>
        </p:spPr>
        <p:txBody>
          <a:bodyPr/>
          <a:lstStyle/>
          <a:p>
            <a:endParaRPr lang="en-US"/>
          </a:p>
        </p:txBody>
      </p:sp>
      <p:sp>
        <p:nvSpPr>
          <p:cNvPr id="46096" name="Line 10"/>
          <p:cNvSpPr>
            <a:spLocks noChangeShapeType="1"/>
          </p:cNvSpPr>
          <p:nvPr/>
        </p:nvSpPr>
        <p:spPr bwMode="auto">
          <a:xfrm>
            <a:off x="1143000" y="3606800"/>
            <a:ext cx="0" cy="73025"/>
          </a:xfrm>
          <a:prstGeom prst="line">
            <a:avLst/>
          </a:prstGeom>
          <a:noFill/>
          <a:ln w="28575">
            <a:solidFill>
              <a:srgbClr val="FF9900"/>
            </a:solidFill>
            <a:round/>
            <a:headEnd/>
            <a:tailEnd/>
          </a:ln>
        </p:spPr>
        <p:txBody>
          <a:bodyPr/>
          <a:lstStyle/>
          <a:p>
            <a:endParaRPr lang="en-US"/>
          </a:p>
        </p:txBody>
      </p:sp>
      <p:sp>
        <p:nvSpPr>
          <p:cNvPr id="46097" name="Line 10"/>
          <p:cNvSpPr>
            <a:spLocks noChangeShapeType="1"/>
          </p:cNvSpPr>
          <p:nvPr/>
        </p:nvSpPr>
        <p:spPr bwMode="auto">
          <a:xfrm flipV="1">
            <a:off x="887413" y="3608388"/>
            <a:ext cx="255587" cy="3175"/>
          </a:xfrm>
          <a:prstGeom prst="line">
            <a:avLst/>
          </a:prstGeom>
          <a:noFill/>
          <a:ln w="25400">
            <a:solidFill>
              <a:srgbClr val="FF9900"/>
            </a:solidFill>
            <a:round/>
            <a:headEnd/>
            <a:tailEnd/>
          </a:ln>
        </p:spPr>
        <p:txBody>
          <a:bodyPr/>
          <a:lstStyle/>
          <a:p>
            <a:endParaRPr lang="en-US"/>
          </a:p>
        </p:txBody>
      </p:sp>
      <p:sp>
        <p:nvSpPr>
          <p:cNvPr id="46098" name="Line 10"/>
          <p:cNvSpPr>
            <a:spLocks noChangeShapeType="1"/>
          </p:cNvSpPr>
          <p:nvPr/>
        </p:nvSpPr>
        <p:spPr bwMode="auto">
          <a:xfrm>
            <a:off x="990600" y="3797300"/>
            <a:ext cx="0" cy="393700"/>
          </a:xfrm>
          <a:prstGeom prst="line">
            <a:avLst/>
          </a:prstGeom>
          <a:noFill/>
          <a:ln w="25400">
            <a:solidFill>
              <a:srgbClr val="FF9900"/>
            </a:solidFill>
            <a:round/>
            <a:headEnd/>
            <a:tailEnd/>
          </a:ln>
        </p:spPr>
        <p:txBody>
          <a:bodyPr/>
          <a:lstStyle/>
          <a:p>
            <a:endParaRPr lang="en-US"/>
          </a:p>
        </p:txBody>
      </p:sp>
      <p:sp>
        <p:nvSpPr>
          <p:cNvPr id="46099" name="Line 10"/>
          <p:cNvSpPr>
            <a:spLocks noChangeShapeType="1"/>
          </p:cNvSpPr>
          <p:nvPr/>
        </p:nvSpPr>
        <p:spPr bwMode="auto">
          <a:xfrm>
            <a:off x="1189038" y="4191000"/>
            <a:ext cx="0" cy="498475"/>
          </a:xfrm>
          <a:prstGeom prst="line">
            <a:avLst/>
          </a:prstGeom>
          <a:noFill/>
          <a:ln w="25400">
            <a:solidFill>
              <a:srgbClr val="FF9900"/>
            </a:solidFill>
            <a:round/>
            <a:headEnd/>
            <a:tailEnd/>
          </a:ln>
        </p:spPr>
        <p:txBody>
          <a:bodyPr/>
          <a:lstStyle/>
          <a:p>
            <a:endParaRPr lang="en-US"/>
          </a:p>
        </p:txBody>
      </p:sp>
      <p:sp>
        <p:nvSpPr>
          <p:cNvPr id="46100" name="Line 10"/>
          <p:cNvSpPr>
            <a:spLocks noChangeShapeType="1"/>
          </p:cNvSpPr>
          <p:nvPr/>
        </p:nvSpPr>
        <p:spPr bwMode="auto">
          <a:xfrm flipH="1" flipV="1">
            <a:off x="990600" y="4206875"/>
            <a:ext cx="198438" cy="0"/>
          </a:xfrm>
          <a:prstGeom prst="line">
            <a:avLst/>
          </a:prstGeom>
          <a:noFill/>
          <a:ln w="25400">
            <a:solidFill>
              <a:srgbClr val="FF9900"/>
            </a:solidFill>
            <a:round/>
            <a:headEnd/>
            <a:tailEnd/>
          </a:ln>
        </p:spPr>
        <p:txBody>
          <a:bodyPr/>
          <a:lstStyle/>
          <a:p>
            <a:endParaRPr lang="en-US"/>
          </a:p>
        </p:txBody>
      </p:sp>
      <p:sp>
        <p:nvSpPr>
          <p:cNvPr id="46101" name="Line 10"/>
          <p:cNvSpPr>
            <a:spLocks noChangeShapeType="1"/>
          </p:cNvSpPr>
          <p:nvPr/>
        </p:nvSpPr>
        <p:spPr bwMode="auto">
          <a:xfrm>
            <a:off x="762000" y="944563"/>
            <a:ext cx="3175" cy="2268537"/>
          </a:xfrm>
          <a:prstGeom prst="line">
            <a:avLst/>
          </a:prstGeom>
          <a:noFill/>
          <a:ln w="25400">
            <a:solidFill>
              <a:srgbClr val="008000"/>
            </a:solidFill>
            <a:round/>
            <a:headEnd/>
            <a:tailEnd/>
          </a:ln>
        </p:spPr>
        <p:txBody>
          <a:bodyPr/>
          <a:lstStyle/>
          <a:p>
            <a:endParaRPr lang="en-US"/>
          </a:p>
        </p:txBody>
      </p:sp>
      <p:sp>
        <p:nvSpPr>
          <p:cNvPr id="46102" name="Line 10"/>
          <p:cNvSpPr>
            <a:spLocks noChangeShapeType="1"/>
          </p:cNvSpPr>
          <p:nvPr/>
        </p:nvSpPr>
        <p:spPr bwMode="auto">
          <a:xfrm>
            <a:off x="765175" y="3444875"/>
            <a:ext cx="3175" cy="241300"/>
          </a:xfrm>
          <a:prstGeom prst="line">
            <a:avLst/>
          </a:prstGeom>
          <a:noFill/>
          <a:ln w="25400">
            <a:solidFill>
              <a:srgbClr val="008000"/>
            </a:solidFill>
            <a:round/>
            <a:headEnd/>
            <a:tailEnd/>
          </a:ln>
        </p:spPr>
        <p:txBody>
          <a:bodyPr/>
          <a:lstStyle/>
          <a:p>
            <a:endParaRPr lang="en-US"/>
          </a:p>
        </p:txBody>
      </p:sp>
      <p:sp>
        <p:nvSpPr>
          <p:cNvPr id="46103" name="Line 10"/>
          <p:cNvSpPr>
            <a:spLocks noChangeShapeType="1"/>
          </p:cNvSpPr>
          <p:nvPr/>
        </p:nvSpPr>
        <p:spPr bwMode="auto">
          <a:xfrm>
            <a:off x="758825" y="3797300"/>
            <a:ext cx="3175" cy="1270000"/>
          </a:xfrm>
          <a:prstGeom prst="line">
            <a:avLst/>
          </a:prstGeom>
          <a:noFill/>
          <a:ln w="25400">
            <a:solidFill>
              <a:srgbClr val="008000"/>
            </a:solidFill>
            <a:round/>
            <a:headEnd/>
            <a:tailEnd/>
          </a:ln>
        </p:spPr>
        <p:txBody>
          <a:bodyPr/>
          <a:lstStyle/>
          <a:p>
            <a:endParaRPr lang="en-US"/>
          </a:p>
        </p:txBody>
      </p:sp>
      <p:sp>
        <p:nvSpPr>
          <p:cNvPr id="46104" name="Line 10"/>
          <p:cNvSpPr>
            <a:spLocks noChangeShapeType="1"/>
          </p:cNvSpPr>
          <p:nvPr/>
        </p:nvSpPr>
        <p:spPr bwMode="auto">
          <a:xfrm>
            <a:off x="612775" y="3789363"/>
            <a:ext cx="0" cy="169862"/>
          </a:xfrm>
          <a:prstGeom prst="line">
            <a:avLst/>
          </a:prstGeom>
          <a:noFill/>
          <a:ln w="25400">
            <a:solidFill>
              <a:srgbClr val="008000"/>
            </a:solidFill>
            <a:round/>
            <a:headEnd/>
            <a:tailEnd/>
          </a:ln>
        </p:spPr>
        <p:txBody>
          <a:bodyPr/>
          <a:lstStyle/>
          <a:p>
            <a:endParaRPr lang="en-US"/>
          </a:p>
        </p:txBody>
      </p:sp>
      <p:sp>
        <p:nvSpPr>
          <p:cNvPr id="46105" name="Line 10"/>
          <p:cNvSpPr>
            <a:spLocks noChangeShapeType="1"/>
          </p:cNvSpPr>
          <p:nvPr/>
        </p:nvSpPr>
        <p:spPr bwMode="auto">
          <a:xfrm>
            <a:off x="615950" y="3606800"/>
            <a:ext cx="0" cy="73025"/>
          </a:xfrm>
          <a:prstGeom prst="line">
            <a:avLst/>
          </a:prstGeom>
          <a:noFill/>
          <a:ln w="25400">
            <a:solidFill>
              <a:srgbClr val="008000"/>
            </a:solidFill>
            <a:round/>
            <a:headEnd/>
            <a:tailEnd/>
          </a:ln>
        </p:spPr>
        <p:txBody>
          <a:bodyPr/>
          <a:lstStyle/>
          <a:p>
            <a:endParaRPr lang="en-US"/>
          </a:p>
        </p:txBody>
      </p:sp>
      <p:sp>
        <p:nvSpPr>
          <p:cNvPr id="46106" name="Line 10"/>
          <p:cNvSpPr>
            <a:spLocks noChangeShapeType="1"/>
          </p:cNvSpPr>
          <p:nvPr/>
        </p:nvSpPr>
        <p:spPr bwMode="auto">
          <a:xfrm>
            <a:off x="615950" y="3608388"/>
            <a:ext cx="152400" cy="0"/>
          </a:xfrm>
          <a:prstGeom prst="line">
            <a:avLst/>
          </a:prstGeom>
          <a:noFill/>
          <a:ln w="25400">
            <a:solidFill>
              <a:srgbClr val="008000"/>
            </a:solidFill>
            <a:round/>
            <a:headEnd/>
            <a:tailEnd/>
          </a:ln>
        </p:spPr>
        <p:txBody>
          <a:bodyPr/>
          <a:lstStyle/>
          <a:p>
            <a:endParaRPr lang="en-US"/>
          </a:p>
        </p:txBody>
      </p:sp>
      <p:sp>
        <p:nvSpPr>
          <p:cNvPr id="46107" name="TextBox 283"/>
          <p:cNvSpPr txBox="1">
            <a:spLocks noChangeArrowheads="1"/>
          </p:cNvSpPr>
          <p:nvPr/>
        </p:nvSpPr>
        <p:spPr bwMode="auto">
          <a:xfrm>
            <a:off x="528638" y="6254750"/>
            <a:ext cx="461962" cy="215900"/>
          </a:xfrm>
          <a:prstGeom prst="rect">
            <a:avLst/>
          </a:prstGeom>
          <a:solidFill>
            <a:schemeClr val="tx1"/>
          </a:solidFill>
          <a:ln w="9525">
            <a:noFill/>
            <a:miter lim="800000"/>
            <a:headEnd/>
            <a:tailEnd/>
          </a:ln>
        </p:spPr>
        <p:txBody>
          <a:bodyPr>
            <a:spAutoFit/>
          </a:bodyPr>
          <a:lstStyle/>
          <a:p>
            <a:pPr algn="l"/>
            <a:r>
              <a:rPr lang="en-US" sz="800">
                <a:solidFill>
                  <a:schemeClr val="bg1"/>
                </a:solidFill>
              </a:rPr>
              <a:t>RAS</a:t>
            </a:r>
          </a:p>
        </p:txBody>
      </p:sp>
      <p:sp>
        <p:nvSpPr>
          <p:cNvPr id="46108" name="Text Box 21"/>
          <p:cNvSpPr txBox="1">
            <a:spLocks noChangeArrowheads="1"/>
          </p:cNvSpPr>
          <p:nvPr/>
        </p:nvSpPr>
        <p:spPr bwMode="auto">
          <a:xfrm>
            <a:off x="579438" y="6248400"/>
            <a:ext cx="411162" cy="196850"/>
          </a:xfrm>
          <a:prstGeom prst="rect">
            <a:avLst/>
          </a:prstGeom>
          <a:solidFill>
            <a:schemeClr val="tx1"/>
          </a:solidFill>
          <a:ln w="9525">
            <a:noFill/>
            <a:miter lim="800000"/>
            <a:headEnd/>
            <a:tailEnd/>
          </a:ln>
        </p:spPr>
        <p:txBody>
          <a:bodyPr lIns="57150" tIns="28575" rIns="57150" bIns="28575">
            <a:spAutoFit/>
          </a:bodyPr>
          <a:lstStyle/>
          <a:p>
            <a:r>
              <a:rPr lang="en-US" sz="900">
                <a:solidFill>
                  <a:schemeClr val="bg1"/>
                </a:solidFill>
              </a:rPr>
              <a:t>RAS</a:t>
            </a:r>
          </a:p>
        </p:txBody>
      </p:sp>
      <p:sp>
        <p:nvSpPr>
          <p:cNvPr id="46109" name="Text Box 21"/>
          <p:cNvSpPr txBox="1">
            <a:spLocks noChangeArrowheads="1"/>
          </p:cNvSpPr>
          <p:nvPr/>
        </p:nvSpPr>
        <p:spPr bwMode="auto">
          <a:xfrm>
            <a:off x="1063625" y="6254750"/>
            <a:ext cx="412750" cy="196850"/>
          </a:xfrm>
          <a:prstGeom prst="rect">
            <a:avLst/>
          </a:prstGeom>
          <a:solidFill>
            <a:schemeClr val="tx1"/>
          </a:solidFill>
          <a:ln w="9525">
            <a:noFill/>
            <a:miter lim="800000"/>
            <a:headEnd/>
            <a:tailEnd/>
          </a:ln>
        </p:spPr>
        <p:txBody>
          <a:bodyPr lIns="57150" tIns="28575" rIns="57150" bIns="28575">
            <a:spAutoFit/>
          </a:bodyPr>
          <a:lstStyle/>
          <a:p>
            <a:r>
              <a:rPr lang="en-US" sz="900">
                <a:solidFill>
                  <a:schemeClr val="bg1"/>
                </a:solidFill>
              </a:rPr>
              <a:t>MSIS</a:t>
            </a:r>
          </a:p>
        </p:txBody>
      </p:sp>
      <p:sp>
        <p:nvSpPr>
          <p:cNvPr id="46110" name="Text Box 21"/>
          <p:cNvSpPr txBox="1">
            <a:spLocks noChangeArrowheads="1"/>
          </p:cNvSpPr>
          <p:nvPr/>
        </p:nvSpPr>
        <p:spPr bwMode="auto">
          <a:xfrm>
            <a:off x="1524000" y="6248400"/>
            <a:ext cx="455613" cy="196850"/>
          </a:xfrm>
          <a:prstGeom prst="rect">
            <a:avLst/>
          </a:prstGeom>
          <a:solidFill>
            <a:schemeClr val="tx1"/>
          </a:solidFill>
          <a:ln w="9525">
            <a:noFill/>
            <a:miter lim="800000"/>
            <a:headEnd/>
            <a:tailEnd/>
          </a:ln>
        </p:spPr>
        <p:txBody>
          <a:bodyPr lIns="57150" tIns="28575" rIns="57150" bIns="28575">
            <a:spAutoFit/>
          </a:bodyPr>
          <a:lstStyle/>
          <a:p>
            <a:r>
              <a:rPr lang="en-US" sz="900">
                <a:solidFill>
                  <a:schemeClr val="bg1"/>
                </a:solidFill>
              </a:rPr>
              <a:t>CSAS</a:t>
            </a:r>
          </a:p>
        </p:txBody>
      </p:sp>
      <p:sp>
        <p:nvSpPr>
          <p:cNvPr id="46111" name="Text Box 21"/>
          <p:cNvSpPr txBox="1">
            <a:spLocks noChangeArrowheads="1"/>
          </p:cNvSpPr>
          <p:nvPr/>
        </p:nvSpPr>
        <p:spPr bwMode="auto">
          <a:xfrm>
            <a:off x="2332038" y="6273800"/>
            <a:ext cx="411162" cy="196850"/>
          </a:xfrm>
          <a:prstGeom prst="rect">
            <a:avLst/>
          </a:prstGeom>
          <a:solidFill>
            <a:schemeClr val="tx1"/>
          </a:solidFill>
          <a:ln w="9525">
            <a:noFill/>
            <a:miter lim="800000"/>
            <a:headEnd/>
            <a:tailEnd/>
          </a:ln>
        </p:spPr>
        <p:txBody>
          <a:bodyPr lIns="57150" tIns="28575" rIns="57150" bIns="28575">
            <a:spAutoFit/>
          </a:bodyPr>
          <a:lstStyle/>
          <a:p>
            <a:r>
              <a:rPr lang="en-US" sz="900">
                <a:solidFill>
                  <a:schemeClr val="bg1"/>
                </a:solidFill>
              </a:rPr>
              <a:t>CIAS</a:t>
            </a:r>
          </a:p>
        </p:txBody>
      </p:sp>
      <p:sp>
        <p:nvSpPr>
          <p:cNvPr id="46112" name="Text Box 21"/>
          <p:cNvSpPr txBox="1">
            <a:spLocks noChangeArrowheads="1"/>
          </p:cNvSpPr>
          <p:nvPr/>
        </p:nvSpPr>
        <p:spPr bwMode="auto">
          <a:xfrm>
            <a:off x="2743200" y="6273800"/>
            <a:ext cx="533400" cy="196850"/>
          </a:xfrm>
          <a:prstGeom prst="rect">
            <a:avLst/>
          </a:prstGeom>
          <a:solidFill>
            <a:schemeClr val="tx1"/>
          </a:solidFill>
          <a:ln w="9525">
            <a:noFill/>
            <a:miter lim="800000"/>
            <a:headEnd/>
            <a:tailEnd/>
          </a:ln>
        </p:spPr>
        <p:txBody>
          <a:bodyPr lIns="57150" tIns="28575" rIns="57150" bIns="28575">
            <a:spAutoFit/>
          </a:bodyPr>
          <a:lstStyle/>
          <a:p>
            <a:r>
              <a:rPr lang="en-US" sz="900">
                <a:solidFill>
                  <a:schemeClr val="bg1"/>
                </a:solidFill>
              </a:rPr>
              <a:t>EFAS-1</a:t>
            </a:r>
          </a:p>
        </p:txBody>
      </p:sp>
      <p:sp>
        <p:nvSpPr>
          <p:cNvPr id="46113" name="Text Box 21"/>
          <p:cNvSpPr txBox="1">
            <a:spLocks noChangeArrowheads="1"/>
          </p:cNvSpPr>
          <p:nvPr/>
        </p:nvSpPr>
        <p:spPr bwMode="auto">
          <a:xfrm>
            <a:off x="1920875" y="6264275"/>
            <a:ext cx="411163" cy="196850"/>
          </a:xfrm>
          <a:prstGeom prst="rect">
            <a:avLst/>
          </a:prstGeom>
          <a:solidFill>
            <a:schemeClr val="tx1"/>
          </a:solidFill>
          <a:ln w="9525">
            <a:noFill/>
            <a:miter lim="800000"/>
            <a:headEnd/>
            <a:tailEnd/>
          </a:ln>
        </p:spPr>
        <p:txBody>
          <a:bodyPr lIns="57150" tIns="28575" rIns="57150" bIns="28575">
            <a:spAutoFit/>
          </a:bodyPr>
          <a:lstStyle/>
          <a:p>
            <a:r>
              <a:rPr lang="en-US" sz="900">
                <a:solidFill>
                  <a:schemeClr val="bg1"/>
                </a:solidFill>
              </a:rPr>
              <a:t>SIAS</a:t>
            </a:r>
          </a:p>
        </p:txBody>
      </p:sp>
      <p:sp>
        <p:nvSpPr>
          <p:cNvPr id="46114" name="Text Box 21"/>
          <p:cNvSpPr txBox="1">
            <a:spLocks noChangeArrowheads="1"/>
          </p:cNvSpPr>
          <p:nvPr/>
        </p:nvSpPr>
        <p:spPr bwMode="auto">
          <a:xfrm>
            <a:off x="3352800" y="6302375"/>
            <a:ext cx="411163" cy="196850"/>
          </a:xfrm>
          <a:prstGeom prst="rect">
            <a:avLst/>
          </a:prstGeom>
          <a:solidFill>
            <a:schemeClr val="tx1"/>
          </a:solidFill>
          <a:ln w="9525">
            <a:noFill/>
            <a:miter lim="800000"/>
            <a:headEnd/>
            <a:tailEnd/>
          </a:ln>
        </p:spPr>
        <p:txBody>
          <a:bodyPr lIns="57150" tIns="28575" rIns="57150" bIns="28575">
            <a:spAutoFit/>
          </a:bodyPr>
          <a:lstStyle/>
          <a:p>
            <a:r>
              <a:rPr lang="en-US" sz="900">
                <a:solidFill>
                  <a:schemeClr val="bg1"/>
                </a:solidFill>
              </a:rPr>
              <a:t>RAS</a:t>
            </a:r>
          </a:p>
        </p:txBody>
      </p:sp>
      <p:sp>
        <p:nvSpPr>
          <p:cNvPr id="46115" name="Text Box 21"/>
          <p:cNvSpPr txBox="1">
            <a:spLocks noChangeArrowheads="1"/>
          </p:cNvSpPr>
          <p:nvPr/>
        </p:nvSpPr>
        <p:spPr bwMode="auto">
          <a:xfrm>
            <a:off x="3352800" y="6273800"/>
            <a:ext cx="533400" cy="196850"/>
          </a:xfrm>
          <a:prstGeom prst="rect">
            <a:avLst/>
          </a:prstGeom>
          <a:solidFill>
            <a:schemeClr val="tx1"/>
          </a:solidFill>
          <a:ln w="9525">
            <a:noFill/>
            <a:miter lim="800000"/>
            <a:headEnd/>
            <a:tailEnd/>
          </a:ln>
        </p:spPr>
        <p:txBody>
          <a:bodyPr lIns="57150" tIns="28575" rIns="57150" bIns="28575">
            <a:spAutoFit/>
          </a:bodyPr>
          <a:lstStyle/>
          <a:p>
            <a:r>
              <a:rPr lang="en-US" sz="900">
                <a:solidFill>
                  <a:schemeClr val="bg1"/>
                </a:solidFill>
              </a:rPr>
              <a:t>EFAS-2</a:t>
            </a:r>
          </a:p>
        </p:txBody>
      </p:sp>
      <p:sp>
        <p:nvSpPr>
          <p:cNvPr id="46116" name="Line 10"/>
          <p:cNvSpPr>
            <a:spLocks noChangeShapeType="1"/>
          </p:cNvSpPr>
          <p:nvPr/>
        </p:nvSpPr>
        <p:spPr bwMode="auto">
          <a:xfrm>
            <a:off x="2895600" y="3089275"/>
            <a:ext cx="0" cy="123825"/>
          </a:xfrm>
          <a:prstGeom prst="line">
            <a:avLst/>
          </a:prstGeom>
          <a:noFill/>
          <a:ln w="25400">
            <a:solidFill>
              <a:srgbClr val="FF9900"/>
            </a:solidFill>
            <a:round/>
            <a:headEnd/>
            <a:tailEnd/>
          </a:ln>
        </p:spPr>
        <p:txBody>
          <a:bodyPr/>
          <a:lstStyle/>
          <a:p>
            <a:endParaRPr lang="en-US"/>
          </a:p>
        </p:txBody>
      </p:sp>
      <p:sp>
        <p:nvSpPr>
          <p:cNvPr id="46117" name="Line 10"/>
          <p:cNvSpPr>
            <a:spLocks noChangeShapeType="1"/>
          </p:cNvSpPr>
          <p:nvPr/>
        </p:nvSpPr>
        <p:spPr bwMode="auto">
          <a:xfrm>
            <a:off x="2697163" y="3089275"/>
            <a:ext cx="198437" cy="0"/>
          </a:xfrm>
          <a:prstGeom prst="line">
            <a:avLst/>
          </a:prstGeom>
          <a:noFill/>
          <a:ln w="25400">
            <a:solidFill>
              <a:srgbClr val="FF9900"/>
            </a:solidFill>
            <a:round/>
            <a:headEnd/>
            <a:tailEnd/>
          </a:ln>
        </p:spPr>
        <p:txBody>
          <a:bodyPr/>
          <a:lstStyle/>
          <a:p>
            <a:endParaRPr lang="en-US"/>
          </a:p>
        </p:txBody>
      </p:sp>
      <p:sp>
        <p:nvSpPr>
          <p:cNvPr id="46118" name="Line 17"/>
          <p:cNvSpPr>
            <a:spLocks noChangeShapeType="1"/>
          </p:cNvSpPr>
          <p:nvPr/>
        </p:nvSpPr>
        <p:spPr bwMode="auto">
          <a:xfrm flipH="1">
            <a:off x="2789238" y="3127375"/>
            <a:ext cx="0" cy="127000"/>
          </a:xfrm>
          <a:prstGeom prst="line">
            <a:avLst/>
          </a:prstGeom>
          <a:noFill/>
          <a:ln w="28575">
            <a:solidFill>
              <a:srgbClr val="CC3300"/>
            </a:solidFill>
            <a:round/>
            <a:headEnd/>
            <a:tailEnd/>
          </a:ln>
        </p:spPr>
        <p:txBody>
          <a:bodyPr/>
          <a:lstStyle/>
          <a:p>
            <a:endParaRPr lang="en-US"/>
          </a:p>
        </p:txBody>
      </p:sp>
      <p:sp>
        <p:nvSpPr>
          <p:cNvPr id="46119" name="Line 17"/>
          <p:cNvSpPr>
            <a:spLocks noChangeShapeType="1"/>
          </p:cNvSpPr>
          <p:nvPr/>
        </p:nvSpPr>
        <p:spPr bwMode="auto">
          <a:xfrm>
            <a:off x="2743200" y="3465513"/>
            <a:ext cx="0" cy="766762"/>
          </a:xfrm>
          <a:prstGeom prst="line">
            <a:avLst/>
          </a:prstGeom>
          <a:noFill/>
          <a:ln w="25400">
            <a:solidFill>
              <a:srgbClr val="FF9999"/>
            </a:solidFill>
            <a:round/>
            <a:headEnd/>
            <a:tailEnd/>
          </a:ln>
        </p:spPr>
        <p:txBody>
          <a:bodyPr/>
          <a:lstStyle/>
          <a:p>
            <a:endParaRPr lang="en-US"/>
          </a:p>
        </p:txBody>
      </p:sp>
      <p:sp>
        <p:nvSpPr>
          <p:cNvPr id="46120" name="Line 17"/>
          <p:cNvSpPr>
            <a:spLocks noChangeShapeType="1"/>
          </p:cNvSpPr>
          <p:nvPr/>
        </p:nvSpPr>
        <p:spPr bwMode="auto">
          <a:xfrm>
            <a:off x="3527425" y="4191000"/>
            <a:ext cx="0" cy="198438"/>
          </a:xfrm>
          <a:prstGeom prst="line">
            <a:avLst/>
          </a:prstGeom>
          <a:noFill/>
          <a:ln w="25400">
            <a:solidFill>
              <a:srgbClr val="FF9999"/>
            </a:solidFill>
            <a:round/>
            <a:headEnd/>
            <a:tailEnd/>
          </a:ln>
        </p:spPr>
        <p:txBody>
          <a:bodyPr/>
          <a:lstStyle/>
          <a:p>
            <a:endParaRPr lang="en-US"/>
          </a:p>
        </p:txBody>
      </p:sp>
      <p:sp>
        <p:nvSpPr>
          <p:cNvPr id="46121" name="Line 17"/>
          <p:cNvSpPr>
            <a:spLocks noChangeShapeType="1"/>
          </p:cNvSpPr>
          <p:nvPr/>
        </p:nvSpPr>
        <p:spPr bwMode="auto">
          <a:xfrm>
            <a:off x="2916238" y="4191000"/>
            <a:ext cx="611187" cy="0"/>
          </a:xfrm>
          <a:prstGeom prst="line">
            <a:avLst/>
          </a:prstGeom>
          <a:noFill/>
          <a:ln w="25400">
            <a:solidFill>
              <a:srgbClr val="FF9999"/>
            </a:solidFill>
            <a:round/>
            <a:headEnd/>
            <a:tailEnd/>
          </a:ln>
        </p:spPr>
        <p:txBody>
          <a:bodyPr/>
          <a:lstStyle/>
          <a:p>
            <a:endParaRPr lang="en-US"/>
          </a:p>
        </p:txBody>
      </p:sp>
      <p:sp>
        <p:nvSpPr>
          <p:cNvPr id="46122" name="Line 17"/>
          <p:cNvSpPr>
            <a:spLocks noChangeShapeType="1"/>
          </p:cNvSpPr>
          <p:nvPr/>
        </p:nvSpPr>
        <p:spPr bwMode="auto">
          <a:xfrm>
            <a:off x="3030538" y="4219575"/>
            <a:ext cx="0" cy="169863"/>
          </a:xfrm>
          <a:prstGeom prst="line">
            <a:avLst/>
          </a:prstGeom>
          <a:noFill/>
          <a:ln w="25400">
            <a:solidFill>
              <a:srgbClr val="FF9999"/>
            </a:solidFill>
            <a:round/>
            <a:headEnd/>
            <a:tailEnd/>
          </a:ln>
        </p:spPr>
        <p:txBody>
          <a:bodyPr/>
          <a:lstStyle/>
          <a:p>
            <a:endParaRPr lang="en-US"/>
          </a:p>
        </p:txBody>
      </p:sp>
      <p:sp>
        <p:nvSpPr>
          <p:cNvPr id="46123" name="Line 17"/>
          <p:cNvSpPr>
            <a:spLocks noChangeShapeType="1"/>
          </p:cNvSpPr>
          <p:nvPr/>
        </p:nvSpPr>
        <p:spPr bwMode="auto">
          <a:xfrm>
            <a:off x="2743200" y="4219575"/>
            <a:ext cx="304800" cy="12700"/>
          </a:xfrm>
          <a:prstGeom prst="line">
            <a:avLst/>
          </a:prstGeom>
          <a:noFill/>
          <a:ln w="25400">
            <a:solidFill>
              <a:srgbClr val="FF9999"/>
            </a:solidFill>
            <a:round/>
            <a:headEnd/>
            <a:tailEnd/>
          </a:ln>
        </p:spPr>
        <p:txBody>
          <a:bodyPr/>
          <a:lstStyle/>
          <a:p>
            <a:endParaRPr lang="en-US"/>
          </a:p>
        </p:txBody>
      </p:sp>
      <p:sp>
        <p:nvSpPr>
          <p:cNvPr id="46124" name="Line 3"/>
          <p:cNvSpPr>
            <a:spLocks noChangeShapeType="1"/>
          </p:cNvSpPr>
          <p:nvPr/>
        </p:nvSpPr>
        <p:spPr bwMode="auto">
          <a:xfrm>
            <a:off x="1736725" y="936625"/>
            <a:ext cx="0" cy="2278063"/>
          </a:xfrm>
          <a:prstGeom prst="line">
            <a:avLst/>
          </a:prstGeom>
          <a:noFill/>
          <a:ln w="25400">
            <a:solidFill>
              <a:srgbClr val="9933FF"/>
            </a:solidFill>
            <a:round/>
            <a:headEnd/>
            <a:tailEnd/>
          </a:ln>
        </p:spPr>
        <p:txBody>
          <a:bodyPr/>
          <a:lstStyle/>
          <a:p>
            <a:endParaRPr lang="en-US"/>
          </a:p>
        </p:txBody>
      </p:sp>
      <p:sp>
        <p:nvSpPr>
          <p:cNvPr id="46125" name="Line 3"/>
          <p:cNvSpPr>
            <a:spLocks noChangeShapeType="1"/>
          </p:cNvSpPr>
          <p:nvPr/>
        </p:nvSpPr>
        <p:spPr bwMode="auto">
          <a:xfrm flipV="1">
            <a:off x="3276600" y="3468688"/>
            <a:ext cx="0" cy="234950"/>
          </a:xfrm>
          <a:prstGeom prst="line">
            <a:avLst/>
          </a:prstGeom>
          <a:noFill/>
          <a:ln w="15875">
            <a:solidFill>
              <a:srgbClr val="000099"/>
            </a:solidFill>
            <a:round/>
            <a:headEnd/>
            <a:tailEnd/>
          </a:ln>
        </p:spPr>
        <p:txBody>
          <a:bodyPr/>
          <a:lstStyle/>
          <a:p>
            <a:endParaRPr lang="en-US"/>
          </a:p>
        </p:txBody>
      </p:sp>
      <p:sp>
        <p:nvSpPr>
          <p:cNvPr id="46126" name="Line 3"/>
          <p:cNvSpPr>
            <a:spLocks noChangeShapeType="1"/>
          </p:cNvSpPr>
          <p:nvPr/>
        </p:nvSpPr>
        <p:spPr bwMode="auto">
          <a:xfrm flipV="1">
            <a:off x="3124200" y="3625850"/>
            <a:ext cx="0" cy="77788"/>
          </a:xfrm>
          <a:prstGeom prst="line">
            <a:avLst/>
          </a:prstGeom>
          <a:noFill/>
          <a:ln w="15875">
            <a:solidFill>
              <a:srgbClr val="000099"/>
            </a:solidFill>
            <a:round/>
            <a:headEnd/>
            <a:tailEnd/>
          </a:ln>
        </p:spPr>
        <p:txBody>
          <a:bodyPr/>
          <a:lstStyle/>
          <a:p>
            <a:endParaRPr lang="en-US"/>
          </a:p>
        </p:txBody>
      </p:sp>
      <p:sp>
        <p:nvSpPr>
          <p:cNvPr id="46127" name="Line 3"/>
          <p:cNvSpPr>
            <a:spLocks noChangeShapeType="1"/>
          </p:cNvSpPr>
          <p:nvPr/>
        </p:nvSpPr>
        <p:spPr bwMode="auto">
          <a:xfrm flipH="1">
            <a:off x="3048000" y="3643313"/>
            <a:ext cx="228600" cy="0"/>
          </a:xfrm>
          <a:prstGeom prst="line">
            <a:avLst/>
          </a:prstGeom>
          <a:noFill/>
          <a:ln w="15875">
            <a:solidFill>
              <a:srgbClr val="000099"/>
            </a:solidFill>
            <a:round/>
            <a:headEnd/>
            <a:tailEnd/>
          </a:ln>
        </p:spPr>
        <p:txBody>
          <a:bodyPr/>
          <a:lstStyle/>
          <a:p>
            <a:endParaRPr lang="en-US"/>
          </a:p>
        </p:txBody>
      </p:sp>
      <p:sp>
        <p:nvSpPr>
          <p:cNvPr id="46128" name="Line 3"/>
          <p:cNvSpPr>
            <a:spLocks noChangeShapeType="1"/>
          </p:cNvSpPr>
          <p:nvPr/>
        </p:nvSpPr>
        <p:spPr bwMode="auto">
          <a:xfrm flipV="1">
            <a:off x="3048000" y="3830638"/>
            <a:ext cx="0" cy="160337"/>
          </a:xfrm>
          <a:prstGeom prst="line">
            <a:avLst/>
          </a:prstGeom>
          <a:noFill/>
          <a:ln w="15875">
            <a:solidFill>
              <a:srgbClr val="000099"/>
            </a:solidFill>
            <a:round/>
            <a:headEnd/>
            <a:tailEnd/>
          </a:ln>
        </p:spPr>
        <p:txBody>
          <a:bodyPr/>
          <a:lstStyle/>
          <a:p>
            <a:endParaRPr lang="en-US"/>
          </a:p>
        </p:txBody>
      </p:sp>
      <p:sp>
        <p:nvSpPr>
          <p:cNvPr id="46129" name="Line 3"/>
          <p:cNvSpPr>
            <a:spLocks noChangeShapeType="1"/>
          </p:cNvSpPr>
          <p:nvPr/>
        </p:nvSpPr>
        <p:spPr bwMode="auto">
          <a:xfrm flipV="1">
            <a:off x="3276600" y="3817938"/>
            <a:ext cx="0" cy="173037"/>
          </a:xfrm>
          <a:prstGeom prst="line">
            <a:avLst/>
          </a:prstGeom>
          <a:noFill/>
          <a:ln w="15875">
            <a:solidFill>
              <a:srgbClr val="000099"/>
            </a:solidFill>
            <a:round/>
            <a:headEnd/>
            <a:tailEnd/>
          </a:ln>
        </p:spPr>
        <p:txBody>
          <a:bodyPr/>
          <a:lstStyle/>
          <a:p>
            <a:endParaRPr lang="en-US"/>
          </a:p>
        </p:txBody>
      </p:sp>
      <p:sp>
        <p:nvSpPr>
          <p:cNvPr id="46130" name="Line 3"/>
          <p:cNvSpPr>
            <a:spLocks noChangeShapeType="1"/>
          </p:cNvSpPr>
          <p:nvPr/>
        </p:nvSpPr>
        <p:spPr bwMode="auto">
          <a:xfrm flipV="1">
            <a:off x="3155950" y="3817938"/>
            <a:ext cx="0" cy="193675"/>
          </a:xfrm>
          <a:prstGeom prst="line">
            <a:avLst/>
          </a:prstGeom>
          <a:noFill/>
          <a:ln w="15875">
            <a:solidFill>
              <a:srgbClr val="000099"/>
            </a:solidFill>
            <a:round/>
            <a:headEnd/>
            <a:tailEnd/>
          </a:ln>
        </p:spPr>
        <p:txBody>
          <a:bodyPr/>
          <a:lstStyle/>
          <a:p>
            <a:endParaRPr lang="en-US"/>
          </a:p>
        </p:txBody>
      </p:sp>
      <p:sp>
        <p:nvSpPr>
          <p:cNvPr id="46131" name="Line 3"/>
          <p:cNvSpPr>
            <a:spLocks noChangeShapeType="1"/>
          </p:cNvSpPr>
          <p:nvPr/>
        </p:nvSpPr>
        <p:spPr bwMode="auto">
          <a:xfrm flipV="1">
            <a:off x="1403350" y="4043363"/>
            <a:ext cx="0" cy="249237"/>
          </a:xfrm>
          <a:prstGeom prst="line">
            <a:avLst/>
          </a:prstGeom>
          <a:noFill/>
          <a:ln w="15875">
            <a:solidFill>
              <a:srgbClr val="000099"/>
            </a:solidFill>
            <a:round/>
            <a:headEnd/>
            <a:tailEnd/>
          </a:ln>
        </p:spPr>
        <p:txBody>
          <a:bodyPr/>
          <a:lstStyle/>
          <a:p>
            <a:endParaRPr lang="en-US"/>
          </a:p>
        </p:txBody>
      </p:sp>
      <p:sp>
        <p:nvSpPr>
          <p:cNvPr id="46132" name="Line 3"/>
          <p:cNvSpPr>
            <a:spLocks noChangeShapeType="1"/>
          </p:cNvSpPr>
          <p:nvPr/>
        </p:nvSpPr>
        <p:spPr bwMode="auto">
          <a:xfrm flipV="1">
            <a:off x="1828800" y="4648200"/>
            <a:ext cx="0" cy="419100"/>
          </a:xfrm>
          <a:prstGeom prst="line">
            <a:avLst/>
          </a:prstGeom>
          <a:noFill/>
          <a:ln w="25400">
            <a:solidFill>
              <a:srgbClr val="9933FF"/>
            </a:solidFill>
            <a:round/>
            <a:headEnd/>
            <a:tailEnd/>
          </a:ln>
        </p:spPr>
        <p:txBody>
          <a:bodyPr/>
          <a:lstStyle/>
          <a:p>
            <a:endParaRPr lang="en-US"/>
          </a:p>
        </p:txBody>
      </p:sp>
      <p:sp>
        <p:nvSpPr>
          <p:cNvPr id="46133" name="Line 3"/>
          <p:cNvSpPr>
            <a:spLocks noChangeShapeType="1"/>
          </p:cNvSpPr>
          <p:nvPr/>
        </p:nvSpPr>
        <p:spPr bwMode="auto">
          <a:xfrm flipH="1">
            <a:off x="1262063" y="4292600"/>
            <a:ext cx="141287" cy="0"/>
          </a:xfrm>
          <a:prstGeom prst="line">
            <a:avLst/>
          </a:prstGeom>
          <a:noFill/>
          <a:ln w="15875">
            <a:solidFill>
              <a:srgbClr val="000099"/>
            </a:solidFill>
            <a:round/>
            <a:headEnd/>
            <a:tailEnd/>
          </a:ln>
        </p:spPr>
        <p:txBody>
          <a:bodyPr/>
          <a:lstStyle/>
          <a:p>
            <a:endParaRPr lang="en-US"/>
          </a:p>
        </p:txBody>
      </p:sp>
      <p:sp>
        <p:nvSpPr>
          <p:cNvPr id="46134" name="Line 28"/>
          <p:cNvSpPr>
            <a:spLocks noChangeShapeType="1"/>
          </p:cNvSpPr>
          <p:nvPr/>
        </p:nvSpPr>
        <p:spPr bwMode="auto">
          <a:xfrm>
            <a:off x="3276600" y="949325"/>
            <a:ext cx="0" cy="2305050"/>
          </a:xfrm>
          <a:prstGeom prst="line">
            <a:avLst/>
          </a:prstGeom>
          <a:noFill/>
          <a:ln w="22225">
            <a:solidFill>
              <a:srgbClr val="000099"/>
            </a:solidFill>
            <a:round/>
            <a:headEnd/>
            <a:tailEnd/>
          </a:ln>
        </p:spPr>
        <p:txBody>
          <a:bodyPr/>
          <a:lstStyle/>
          <a:p>
            <a:endParaRPr lang="en-US"/>
          </a:p>
        </p:txBody>
      </p:sp>
      <p:sp>
        <p:nvSpPr>
          <p:cNvPr id="46135" name="Line 3"/>
          <p:cNvSpPr>
            <a:spLocks noChangeShapeType="1"/>
          </p:cNvSpPr>
          <p:nvPr/>
        </p:nvSpPr>
        <p:spPr bwMode="auto">
          <a:xfrm flipV="1">
            <a:off x="3048000" y="3640138"/>
            <a:ext cx="0" cy="79375"/>
          </a:xfrm>
          <a:prstGeom prst="line">
            <a:avLst/>
          </a:prstGeom>
          <a:noFill/>
          <a:ln w="15875">
            <a:solidFill>
              <a:srgbClr val="000099"/>
            </a:solidFill>
            <a:round/>
            <a:headEnd/>
            <a:tailEnd/>
          </a:ln>
        </p:spPr>
        <p:txBody>
          <a:bodyPr/>
          <a:lstStyle/>
          <a:p>
            <a:endParaRPr lang="en-US"/>
          </a:p>
        </p:txBody>
      </p:sp>
      <p:sp>
        <p:nvSpPr>
          <p:cNvPr id="46136" name="Line 3"/>
          <p:cNvSpPr>
            <a:spLocks noChangeShapeType="1"/>
          </p:cNvSpPr>
          <p:nvPr/>
        </p:nvSpPr>
        <p:spPr bwMode="auto">
          <a:xfrm flipV="1">
            <a:off x="1262063" y="4297363"/>
            <a:ext cx="0" cy="393700"/>
          </a:xfrm>
          <a:prstGeom prst="line">
            <a:avLst/>
          </a:prstGeom>
          <a:noFill/>
          <a:ln w="15875">
            <a:solidFill>
              <a:srgbClr val="000099"/>
            </a:solidFill>
            <a:round/>
            <a:headEnd/>
            <a:tailEnd/>
          </a:ln>
        </p:spPr>
        <p:txBody>
          <a:bodyPr/>
          <a:lstStyle/>
          <a:p>
            <a:endParaRPr lang="en-US"/>
          </a:p>
        </p:txBody>
      </p:sp>
      <p:sp>
        <p:nvSpPr>
          <p:cNvPr id="46137" name="Line 3"/>
          <p:cNvSpPr>
            <a:spLocks noChangeShapeType="1"/>
          </p:cNvSpPr>
          <p:nvPr/>
        </p:nvSpPr>
        <p:spPr bwMode="auto">
          <a:xfrm flipV="1">
            <a:off x="1403350" y="4043363"/>
            <a:ext cx="0" cy="249237"/>
          </a:xfrm>
          <a:prstGeom prst="line">
            <a:avLst/>
          </a:prstGeom>
          <a:noFill/>
          <a:ln w="15875">
            <a:solidFill>
              <a:srgbClr val="000099"/>
            </a:solidFill>
            <a:round/>
            <a:headEnd/>
            <a:tailEnd/>
          </a:ln>
        </p:spPr>
        <p:txBody>
          <a:bodyPr/>
          <a:lstStyle/>
          <a:p>
            <a:endParaRPr lang="en-US"/>
          </a:p>
        </p:txBody>
      </p:sp>
      <p:sp>
        <p:nvSpPr>
          <p:cNvPr id="316" name="Freeform 315"/>
          <p:cNvSpPr/>
          <p:nvPr/>
        </p:nvSpPr>
        <p:spPr>
          <a:xfrm>
            <a:off x="1401763" y="4057650"/>
            <a:ext cx="1754187" cy="28575"/>
          </a:xfrm>
          <a:custGeom>
            <a:avLst/>
            <a:gdLst>
              <a:gd name="connsiteX0" fmla="*/ 0 w 1753791"/>
              <a:gd name="connsiteY0" fmla="*/ 0 h 28575"/>
              <a:gd name="connsiteX1" fmla="*/ 1752600 w 1753791"/>
              <a:gd name="connsiteY1" fmla="*/ 26194 h 28575"/>
              <a:gd name="connsiteX2" fmla="*/ 0 w 1753791"/>
              <a:gd name="connsiteY2" fmla="*/ 0 h 28575"/>
            </a:gdLst>
            <a:ahLst/>
            <a:cxnLst>
              <a:cxn ang="0">
                <a:pos x="connsiteX0" y="connsiteY0"/>
              </a:cxn>
              <a:cxn ang="0">
                <a:pos x="connsiteX1" y="connsiteY1"/>
              </a:cxn>
              <a:cxn ang="0">
                <a:pos x="connsiteX2" y="connsiteY2"/>
              </a:cxn>
            </a:cxnLst>
            <a:rect l="l" t="t" r="r" b="b"/>
            <a:pathLst>
              <a:path w="1753791" h="28575">
                <a:moveTo>
                  <a:pt x="0" y="0"/>
                </a:moveTo>
                <a:lnTo>
                  <a:pt x="1752600" y="26194"/>
                </a:lnTo>
                <a:cubicBezTo>
                  <a:pt x="1753791" y="28575"/>
                  <a:pt x="0" y="0"/>
                  <a:pt x="0" y="0"/>
                </a:cubicBezTo>
                <a:close/>
              </a:path>
            </a:pathLst>
          </a:custGeom>
          <a:ln w="15875">
            <a:solidFill>
              <a:srgbClr val="00009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en-US"/>
          </a:p>
        </p:txBody>
      </p:sp>
      <p:sp>
        <p:nvSpPr>
          <p:cNvPr id="46139" name="Line 3"/>
          <p:cNvSpPr>
            <a:spLocks noChangeShapeType="1"/>
          </p:cNvSpPr>
          <p:nvPr/>
        </p:nvSpPr>
        <p:spPr bwMode="auto">
          <a:xfrm flipH="1" flipV="1">
            <a:off x="3155950" y="4057650"/>
            <a:ext cx="0" cy="28575"/>
          </a:xfrm>
          <a:prstGeom prst="line">
            <a:avLst/>
          </a:prstGeom>
          <a:noFill/>
          <a:ln w="15875">
            <a:solidFill>
              <a:srgbClr val="000099"/>
            </a:solidFill>
            <a:round/>
            <a:headEnd/>
            <a:tailEnd/>
          </a:ln>
        </p:spPr>
        <p:txBody>
          <a:bodyPr/>
          <a:lstStyle/>
          <a:p>
            <a:endParaRPr lang="en-US"/>
          </a:p>
        </p:txBody>
      </p:sp>
      <p:sp>
        <p:nvSpPr>
          <p:cNvPr id="46140" name="Line 3"/>
          <p:cNvSpPr>
            <a:spLocks noChangeShapeType="1"/>
          </p:cNvSpPr>
          <p:nvPr/>
        </p:nvSpPr>
        <p:spPr bwMode="auto">
          <a:xfrm flipV="1">
            <a:off x="1752600" y="3805238"/>
            <a:ext cx="0" cy="842962"/>
          </a:xfrm>
          <a:prstGeom prst="line">
            <a:avLst/>
          </a:prstGeom>
          <a:noFill/>
          <a:ln w="25400">
            <a:solidFill>
              <a:srgbClr val="9933FF"/>
            </a:solidFill>
            <a:round/>
            <a:headEnd/>
            <a:tailEnd/>
          </a:ln>
        </p:spPr>
        <p:txBody>
          <a:bodyPr/>
          <a:lstStyle/>
          <a:p>
            <a:endParaRPr lang="en-US"/>
          </a:p>
        </p:txBody>
      </p:sp>
      <p:sp>
        <p:nvSpPr>
          <p:cNvPr id="46141" name="Line 3"/>
          <p:cNvSpPr>
            <a:spLocks noChangeShapeType="1"/>
          </p:cNvSpPr>
          <p:nvPr/>
        </p:nvSpPr>
        <p:spPr bwMode="auto">
          <a:xfrm flipH="1" flipV="1">
            <a:off x="1752600" y="4648200"/>
            <a:ext cx="76200" cy="0"/>
          </a:xfrm>
          <a:prstGeom prst="line">
            <a:avLst/>
          </a:prstGeom>
          <a:noFill/>
          <a:ln w="25400">
            <a:solidFill>
              <a:srgbClr val="9933FF"/>
            </a:solidFill>
            <a:round/>
            <a:headEnd/>
            <a:tailEnd/>
          </a:ln>
        </p:spPr>
        <p:txBody>
          <a:bodyPr/>
          <a:lstStyle/>
          <a:p>
            <a:endParaRPr lang="en-US"/>
          </a:p>
        </p:txBody>
      </p:sp>
      <p:sp>
        <p:nvSpPr>
          <p:cNvPr id="46142" name="Line 3"/>
          <p:cNvSpPr>
            <a:spLocks noChangeShapeType="1"/>
          </p:cNvSpPr>
          <p:nvPr/>
        </p:nvSpPr>
        <p:spPr bwMode="auto">
          <a:xfrm flipV="1">
            <a:off x="1752600" y="3454400"/>
            <a:ext cx="0" cy="249238"/>
          </a:xfrm>
          <a:prstGeom prst="line">
            <a:avLst/>
          </a:prstGeom>
          <a:noFill/>
          <a:ln w="25400">
            <a:solidFill>
              <a:srgbClr val="9933FF"/>
            </a:solidFill>
            <a:round/>
            <a:headEnd/>
            <a:tailEnd/>
          </a:ln>
        </p:spPr>
        <p:txBody>
          <a:bodyPr/>
          <a:lstStyle/>
          <a:p>
            <a:endParaRPr lang="en-US"/>
          </a:p>
        </p:txBody>
      </p:sp>
      <p:sp>
        <p:nvSpPr>
          <p:cNvPr id="46143" name="Line 3"/>
          <p:cNvSpPr>
            <a:spLocks noChangeShapeType="1"/>
          </p:cNvSpPr>
          <p:nvPr/>
        </p:nvSpPr>
        <p:spPr bwMode="auto">
          <a:xfrm flipV="1">
            <a:off x="1600200" y="3625850"/>
            <a:ext cx="0" cy="77788"/>
          </a:xfrm>
          <a:prstGeom prst="line">
            <a:avLst/>
          </a:prstGeom>
          <a:noFill/>
          <a:ln w="25400">
            <a:solidFill>
              <a:srgbClr val="9933FF"/>
            </a:solidFill>
            <a:round/>
            <a:headEnd/>
            <a:tailEnd/>
          </a:ln>
        </p:spPr>
        <p:txBody>
          <a:bodyPr/>
          <a:lstStyle/>
          <a:p>
            <a:endParaRPr lang="en-US"/>
          </a:p>
        </p:txBody>
      </p:sp>
      <p:sp>
        <p:nvSpPr>
          <p:cNvPr id="46144" name="Line 3"/>
          <p:cNvSpPr>
            <a:spLocks noChangeShapeType="1"/>
          </p:cNvSpPr>
          <p:nvPr/>
        </p:nvSpPr>
        <p:spPr bwMode="auto">
          <a:xfrm>
            <a:off x="1600200" y="3625850"/>
            <a:ext cx="152400" cy="0"/>
          </a:xfrm>
          <a:prstGeom prst="line">
            <a:avLst/>
          </a:prstGeom>
          <a:noFill/>
          <a:ln w="25400">
            <a:solidFill>
              <a:srgbClr val="9933FF"/>
            </a:solidFill>
            <a:round/>
            <a:headEnd/>
            <a:tailEnd/>
          </a:ln>
        </p:spPr>
        <p:txBody>
          <a:bodyPr/>
          <a:lstStyle/>
          <a:p>
            <a:endParaRPr lang="en-US"/>
          </a:p>
        </p:txBody>
      </p:sp>
      <p:sp>
        <p:nvSpPr>
          <p:cNvPr id="46145" name="Line 3"/>
          <p:cNvSpPr>
            <a:spLocks noChangeShapeType="1"/>
          </p:cNvSpPr>
          <p:nvPr/>
        </p:nvSpPr>
        <p:spPr bwMode="auto">
          <a:xfrm flipV="1">
            <a:off x="1600200" y="3798888"/>
            <a:ext cx="0" cy="160337"/>
          </a:xfrm>
          <a:prstGeom prst="line">
            <a:avLst/>
          </a:prstGeom>
          <a:noFill/>
          <a:ln w="25400">
            <a:solidFill>
              <a:srgbClr val="9933FF"/>
            </a:solidFill>
            <a:round/>
            <a:headEnd/>
            <a:tailEnd/>
          </a:ln>
        </p:spPr>
        <p:txBody>
          <a:bodyPr/>
          <a:lstStyle/>
          <a:p>
            <a:endParaRPr lang="en-US"/>
          </a:p>
        </p:txBody>
      </p:sp>
      <p:sp>
        <p:nvSpPr>
          <p:cNvPr id="46146" name="Line 28"/>
          <p:cNvSpPr>
            <a:spLocks noChangeShapeType="1"/>
          </p:cNvSpPr>
          <p:nvPr/>
        </p:nvSpPr>
        <p:spPr bwMode="auto">
          <a:xfrm>
            <a:off x="4419600" y="949325"/>
            <a:ext cx="0" cy="2139950"/>
          </a:xfrm>
          <a:prstGeom prst="line">
            <a:avLst/>
          </a:prstGeom>
          <a:noFill/>
          <a:ln w="25400">
            <a:solidFill>
              <a:srgbClr val="91806D"/>
            </a:solidFill>
            <a:round/>
            <a:headEnd/>
            <a:tailEnd/>
          </a:ln>
        </p:spPr>
        <p:txBody>
          <a:bodyPr/>
          <a:lstStyle/>
          <a:p>
            <a:endParaRPr lang="en-US"/>
          </a:p>
        </p:txBody>
      </p:sp>
      <p:sp>
        <p:nvSpPr>
          <p:cNvPr id="46147" name="Line 28"/>
          <p:cNvSpPr>
            <a:spLocks noChangeShapeType="1"/>
          </p:cNvSpPr>
          <p:nvPr/>
        </p:nvSpPr>
        <p:spPr bwMode="auto">
          <a:xfrm>
            <a:off x="4800600" y="949325"/>
            <a:ext cx="0" cy="2265363"/>
          </a:xfrm>
          <a:prstGeom prst="line">
            <a:avLst/>
          </a:prstGeom>
          <a:noFill/>
          <a:ln w="25400">
            <a:solidFill>
              <a:srgbClr val="CC9900"/>
            </a:solidFill>
            <a:round/>
            <a:headEnd/>
            <a:tailEnd/>
          </a:ln>
        </p:spPr>
        <p:txBody>
          <a:bodyPr/>
          <a:lstStyle/>
          <a:p>
            <a:endParaRPr lang="en-US"/>
          </a:p>
        </p:txBody>
      </p:sp>
      <p:sp>
        <p:nvSpPr>
          <p:cNvPr id="330" name="Freeform 329"/>
          <p:cNvSpPr/>
          <p:nvPr/>
        </p:nvSpPr>
        <p:spPr>
          <a:xfrm>
            <a:off x="4148138" y="3152775"/>
            <a:ext cx="652462" cy="46038"/>
          </a:xfrm>
          <a:custGeom>
            <a:avLst/>
            <a:gdLst>
              <a:gd name="connsiteX0" fmla="*/ 0 w 595312"/>
              <a:gd name="connsiteY0" fmla="*/ 0 h 0"/>
              <a:gd name="connsiteX1" fmla="*/ 595312 w 595312"/>
              <a:gd name="connsiteY1" fmla="*/ 0 h 0"/>
              <a:gd name="connsiteX2" fmla="*/ 0 w 595312"/>
              <a:gd name="connsiteY2" fmla="*/ 0 h 0"/>
            </a:gdLst>
            <a:ahLst/>
            <a:cxnLst>
              <a:cxn ang="0">
                <a:pos x="connsiteX0" y="connsiteY0"/>
              </a:cxn>
              <a:cxn ang="0">
                <a:pos x="connsiteX1" y="connsiteY1"/>
              </a:cxn>
              <a:cxn ang="0">
                <a:pos x="connsiteX2" y="connsiteY2"/>
              </a:cxn>
            </a:cxnLst>
            <a:rect l="l" t="t" r="r" b="b"/>
            <a:pathLst>
              <a:path w="595312">
                <a:moveTo>
                  <a:pt x="0" y="0"/>
                </a:moveTo>
                <a:lnTo>
                  <a:pt x="595312" y="0"/>
                </a:lnTo>
                <a:lnTo>
                  <a:pt x="0" y="0"/>
                </a:lnTo>
                <a:close/>
              </a:path>
            </a:pathLst>
          </a:custGeom>
          <a:solidFill>
            <a:srgbClr val="CC9900"/>
          </a:solidFill>
          <a:ln>
            <a:solidFill>
              <a:srgbClr val="CC99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en-US"/>
          </a:p>
        </p:txBody>
      </p:sp>
      <p:sp>
        <p:nvSpPr>
          <p:cNvPr id="46149" name="Line 28"/>
          <p:cNvSpPr>
            <a:spLocks noChangeShapeType="1"/>
          </p:cNvSpPr>
          <p:nvPr/>
        </p:nvSpPr>
        <p:spPr bwMode="auto">
          <a:xfrm>
            <a:off x="4419600" y="3162300"/>
            <a:ext cx="0" cy="90488"/>
          </a:xfrm>
          <a:prstGeom prst="line">
            <a:avLst/>
          </a:prstGeom>
          <a:noFill/>
          <a:ln w="25400">
            <a:solidFill>
              <a:srgbClr val="91806D"/>
            </a:solidFill>
            <a:round/>
            <a:headEnd/>
            <a:tailEnd/>
          </a:ln>
        </p:spPr>
        <p:txBody>
          <a:bodyPr/>
          <a:lstStyle/>
          <a:p>
            <a:endParaRPr lang="en-US"/>
          </a:p>
        </p:txBody>
      </p:sp>
      <p:sp>
        <p:nvSpPr>
          <p:cNvPr id="46150" name="Line 28"/>
          <p:cNvSpPr>
            <a:spLocks noChangeShapeType="1"/>
          </p:cNvSpPr>
          <p:nvPr/>
        </p:nvSpPr>
        <p:spPr bwMode="auto">
          <a:xfrm flipH="1">
            <a:off x="3886200" y="3048000"/>
            <a:ext cx="533400" cy="0"/>
          </a:xfrm>
          <a:prstGeom prst="line">
            <a:avLst/>
          </a:prstGeom>
          <a:noFill/>
          <a:ln w="25400">
            <a:solidFill>
              <a:srgbClr val="91806D"/>
            </a:solidFill>
            <a:round/>
            <a:headEnd/>
            <a:tailEnd/>
          </a:ln>
        </p:spPr>
        <p:txBody>
          <a:bodyPr/>
          <a:lstStyle/>
          <a:p>
            <a:endParaRPr lang="en-US"/>
          </a:p>
        </p:txBody>
      </p:sp>
      <p:sp>
        <p:nvSpPr>
          <p:cNvPr id="46151" name="Line 28"/>
          <p:cNvSpPr>
            <a:spLocks noChangeShapeType="1"/>
          </p:cNvSpPr>
          <p:nvPr/>
        </p:nvSpPr>
        <p:spPr bwMode="auto">
          <a:xfrm flipH="1">
            <a:off x="3886200" y="3048000"/>
            <a:ext cx="0" cy="206375"/>
          </a:xfrm>
          <a:prstGeom prst="line">
            <a:avLst/>
          </a:prstGeom>
          <a:noFill/>
          <a:ln w="25400">
            <a:solidFill>
              <a:srgbClr val="91806D"/>
            </a:solidFill>
            <a:round/>
            <a:headEnd/>
            <a:tailEnd/>
          </a:ln>
        </p:spPr>
        <p:txBody>
          <a:bodyPr/>
          <a:lstStyle/>
          <a:p>
            <a:endParaRPr lang="en-US"/>
          </a:p>
        </p:txBody>
      </p:sp>
      <p:sp>
        <p:nvSpPr>
          <p:cNvPr id="46152" name="Line 28"/>
          <p:cNvSpPr>
            <a:spLocks noChangeShapeType="1"/>
          </p:cNvSpPr>
          <p:nvPr/>
        </p:nvSpPr>
        <p:spPr bwMode="auto">
          <a:xfrm flipH="1">
            <a:off x="3886200" y="3468688"/>
            <a:ext cx="0" cy="863600"/>
          </a:xfrm>
          <a:prstGeom prst="line">
            <a:avLst/>
          </a:prstGeom>
          <a:noFill/>
          <a:ln w="25400">
            <a:solidFill>
              <a:srgbClr val="91806D"/>
            </a:solidFill>
            <a:round/>
            <a:headEnd/>
            <a:tailEnd/>
          </a:ln>
        </p:spPr>
        <p:txBody>
          <a:bodyPr/>
          <a:lstStyle/>
          <a:p>
            <a:endParaRPr lang="en-US"/>
          </a:p>
        </p:txBody>
      </p:sp>
      <p:sp>
        <p:nvSpPr>
          <p:cNvPr id="46153" name="Line 28"/>
          <p:cNvSpPr>
            <a:spLocks noChangeShapeType="1"/>
          </p:cNvSpPr>
          <p:nvPr/>
        </p:nvSpPr>
        <p:spPr bwMode="auto">
          <a:xfrm>
            <a:off x="3640138" y="4332288"/>
            <a:ext cx="0" cy="392112"/>
          </a:xfrm>
          <a:prstGeom prst="line">
            <a:avLst/>
          </a:prstGeom>
          <a:noFill/>
          <a:ln w="25400">
            <a:solidFill>
              <a:srgbClr val="91806D"/>
            </a:solidFill>
            <a:round/>
            <a:headEnd/>
            <a:tailEnd/>
          </a:ln>
        </p:spPr>
        <p:txBody>
          <a:bodyPr/>
          <a:lstStyle/>
          <a:p>
            <a:endParaRPr lang="en-US"/>
          </a:p>
        </p:txBody>
      </p:sp>
      <p:sp>
        <p:nvSpPr>
          <p:cNvPr id="46154" name="Line 28"/>
          <p:cNvSpPr>
            <a:spLocks noChangeShapeType="1"/>
          </p:cNvSpPr>
          <p:nvPr/>
        </p:nvSpPr>
        <p:spPr bwMode="auto">
          <a:xfrm flipH="1">
            <a:off x="3635375" y="4332288"/>
            <a:ext cx="250825" cy="0"/>
          </a:xfrm>
          <a:prstGeom prst="line">
            <a:avLst/>
          </a:prstGeom>
          <a:noFill/>
          <a:ln w="25400">
            <a:solidFill>
              <a:srgbClr val="91806D"/>
            </a:solidFill>
            <a:round/>
            <a:headEnd/>
            <a:tailEnd/>
          </a:ln>
        </p:spPr>
        <p:txBody>
          <a:bodyPr/>
          <a:lstStyle/>
          <a:p>
            <a:endParaRPr lang="en-US"/>
          </a:p>
        </p:txBody>
      </p:sp>
      <p:sp>
        <p:nvSpPr>
          <p:cNvPr id="338" name="Freeform 337"/>
          <p:cNvSpPr/>
          <p:nvPr/>
        </p:nvSpPr>
        <p:spPr>
          <a:xfrm>
            <a:off x="3568700" y="4332288"/>
            <a:ext cx="66675" cy="0"/>
          </a:xfrm>
          <a:custGeom>
            <a:avLst/>
            <a:gdLst>
              <a:gd name="connsiteX0" fmla="*/ 66675 w 66675"/>
              <a:gd name="connsiteY0" fmla="*/ 0 h 0"/>
              <a:gd name="connsiteX1" fmla="*/ 0 w 66675"/>
              <a:gd name="connsiteY1" fmla="*/ 0 h 0"/>
              <a:gd name="connsiteX2" fmla="*/ 66675 w 66675"/>
              <a:gd name="connsiteY2" fmla="*/ 0 h 0"/>
            </a:gdLst>
            <a:ahLst/>
            <a:cxnLst>
              <a:cxn ang="0">
                <a:pos x="connsiteX0" y="connsiteY0"/>
              </a:cxn>
              <a:cxn ang="0">
                <a:pos x="connsiteX1" y="connsiteY1"/>
              </a:cxn>
              <a:cxn ang="0">
                <a:pos x="connsiteX2" y="connsiteY2"/>
              </a:cxn>
            </a:cxnLst>
            <a:rect l="l" t="t" r="r" b="b"/>
            <a:pathLst>
              <a:path w="66675">
                <a:moveTo>
                  <a:pt x="66675" y="0"/>
                </a:moveTo>
                <a:lnTo>
                  <a:pt x="0" y="0"/>
                </a:lnTo>
                <a:lnTo>
                  <a:pt x="66675" y="0"/>
                </a:lnTo>
                <a:close/>
              </a:path>
            </a:pathLst>
          </a:custGeom>
          <a:solidFill>
            <a:srgbClr val="91806D"/>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en-US"/>
          </a:p>
        </p:txBody>
      </p:sp>
      <p:sp>
        <p:nvSpPr>
          <p:cNvPr id="339" name="Freeform 338"/>
          <p:cNvSpPr/>
          <p:nvPr/>
        </p:nvSpPr>
        <p:spPr>
          <a:xfrm>
            <a:off x="3581400" y="4324350"/>
            <a:ext cx="46038" cy="65088"/>
          </a:xfrm>
          <a:custGeom>
            <a:avLst/>
            <a:gdLst>
              <a:gd name="connsiteX0" fmla="*/ 0 w 0"/>
              <a:gd name="connsiteY0" fmla="*/ 0 h 71438"/>
              <a:gd name="connsiteX1" fmla="*/ 0 w 0"/>
              <a:gd name="connsiteY1" fmla="*/ 71438 h 71438"/>
              <a:gd name="connsiteX2" fmla="*/ 0 w 0"/>
              <a:gd name="connsiteY2" fmla="*/ 0 h 71438"/>
            </a:gdLst>
            <a:ahLst/>
            <a:cxnLst>
              <a:cxn ang="0">
                <a:pos x="connsiteX0" y="connsiteY0"/>
              </a:cxn>
              <a:cxn ang="0">
                <a:pos x="connsiteX1" y="connsiteY1"/>
              </a:cxn>
              <a:cxn ang="0">
                <a:pos x="connsiteX2" y="connsiteY2"/>
              </a:cxn>
            </a:cxnLst>
            <a:rect l="l" t="t" r="r" b="b"/>
            <a:pathLst>
              <a:path h="71438">
                <a:moveTo>
                  <a:pt x="0" y="0"/>
                </a:moveTo>
                <a:lnTo>
                  <a:pt x="0" y="71438"/>
                </a:lnTo>
                <a:lnTo>
                  <a:pt x="0" y="0"/>
                </a:lnTo>
                <a:close/>
              </a:path>
            </a:pathLst>
          </a:custGeom>
          <a:solidFill>
            <a:srgbClr val="91806D"/>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en-US"/>
          </a:p>
        </p:txBody>
      </p:sp>
      <p:sp>
        <p:nvSpPr>
          <p:cNvPr id="46157" name="Line 28"/>
          <p:cNvSpPr>
            <a:spLocks noChangeShapeType="1"/>
          </p:cNvSpPr>
          <p:nvPr/>
        </p:nvSpPr>
        <p:spPr bwMode="auto">
          <a:xfrm>
            <a:off x="3763963" y="3640138"/>
            <a:ext cx="0" cy="63500"/>
          </a:xfrm>
          <a:prstGeom prst="line">
            <a:avLst/>
          </a:prstGeom>
          <a:noFill/>
          <a:ln w="25400">
            <a:solidFill>
              <a:srgbClr val="91806D"/>
            </a:solidFill>
            <a:round/>
            <a:headEnd/>
            <a:tailEnd/>
          </a:ln>
        </p:spPr>
        <p:txBody>
          <a:bodyPr/>
          <a:lstStyle/>
          <a:p>
            <a:endParaRPr lang="en-US"/>
          </a:p>
        </p:txBody>
      </p:sp>
      <p:sp>
        <p:nvSpPr>
          <p:cNvPr id="46158" name="Line 28"/>
          <p:cNvSpPr>
            <a:spLocks noChangeShapeType="1"/>
          </p:cNvSpPr>
          <p:nvPr/>
        </p:nvSpPr>
        <p:spPr bwMode="auto">
          <a:xfrm>
            <a:off x="3763963" y="3827463"/>
            <a:ext cx="0" cy="163512"/>
          </a:xfrm>
          <a:prstGeom prst="line">
            <a:avLst/>
          </a:prstGeom>
          <a:noFill/>
          <a:ln w="25400">
            <a:solidFill>
              <a:srgbClr val="91806D"/>
            </a:solidFill>
            <a:round/>
            <a:headEnd/>
            <a:tailEnd/>
          </a:ln>
        </p:spPr>
        <p:txBody>
          <a:bodyPr/>
          <a:lstStyle/>
          <a:p>
            <a:endParaRPr lang="en-US"/>
          </a:p>
        </p:txBody>
      </p:sp>
      <p:sp>
        <p:nvSpPr>
          <p:cNvPr id="46159" name="Line 28"/>
          <p:cNvSpPr>
            <a:spLocks noChangeShapeType="1"/>
          </p:cNvSpPr>
          <p:nvPr/>
        </p:nvSpPr>
        <p:spPr bwMode="auto">
          <a:xfrm flipH="1">
            <a:off x="3763963" y="3640138"/>
            <a:ext cx="122237" cy="3175"/>
          </a:xfrm>
          <a:prstGeom prst="line">
            <a:avLst/>
          </a:prstGeom>
          <a:noFill/>
          <a:ln w="25400">
            <a:solidFill>
              <a:srgbClr val="91806D"/>
            </a:solidFill>
            <a:round/>
            <a:headEnd/>
            <a:tailEnd/>
          </a:ln>
        </p:spPr>
        <p:txBody>
          <a:bodyPr/>
          <a:lstStyle/>
          <a:p>
            <a:endParaRPr lang="en-US"/>
          </a:p>
        </p:txBody>
      </p:sp>
      <p:sp>
        <p:nvSpPr>
          <p:cNvPr id="46160" name="Line 28"/>
          <p:cNvSpPr>
            <a:spLocks noChangeShapeType="1"/>
          </p:cNvSpPr>
          <p:nvPr/>
        </p:nvSpPr>
        <p:spPr bwMode="auto">
          <a:xfrm>
            <a:off x="4800600" y="3467100"/>
            <a:ext cx="0" cy="236538"/>
          </a:xfrm>
          <a:prstGeom prst="line">
            <a:avLst/>
          </a:prstGeom>
          <a:noFill/>
          <a:ln w="25400">
            <a:solidFill>
              <a:srgbClr val="CC9900"/>
            </a:solidFill>
            <a:round/>
            <a:headEnd/>
            <a:tailEnd/>
          </a:ln>
        </p:spPr>
        <p:txBody>
          <a:bodyPr/>
          <a:lstStyle/>
          <a:p>
            <a:endParaRPr lang="en-US"/>
          </a:p>
        </p:txBody>
      </p:sp>
      <p:sp>
        <p:nvSpPr>
          <p:cNvPr id="46161" name="Line 28"/>
          <p:cNvSpPr>
            <a:spLocks noChangeShapeType="1"/>
          </p:cNvSpPr>
          <p:nvPr/>
        </p:nvSpPr>
        <p:spPr bwMode="auto">
          <a:xfrm>
            <a:off x="4648200" y="3640138"/>
            <a:ext cx="0" cy="79375"/>
          </a:xfrm>
          <a:prstGeom prst="line">
            <a:avLst/>
          </a:prstGeom>
          <a:noFill/>
          <a:ln w="25400">
            <a:solidFill>
              <a:srgbClr val="CC9900"/>
            </a:solidFill>
            <a:round/>
            <a:headEnd/>
            <a:tailEnd/>
          </a:ln>
        </p:spPr>
        <p:txBody>
          <a:bodyPr/>
          <a:lstStyle/>
          <a:p>
            <a:endParaRPr lang="en-US"/>
          </a:p>
        </p:txBody>
      </p:sp>
      <p:sp>
        <p:nvSpPr>
          <p:cNvPr id="46162" name="Line 28"/>
          <p:cNvSpPr>
            <a:spLocks noChangeShapeType="1"/>
          </p:cNvSpPr>
          <p:nvPr/>
        </p:nvSpPr>
        <p:spPr bwMode="auto">
          <a:xfrm flipV="1">
            <a:off x="4648200" y="3643313"/>
            <a:ext cx="152400" cy="3175"/>
          </a:xfrm>
          <a:prstGeom prst="line">
            <a:avLst/>
          </a:prstGeom>
          <a:noFill/>
          <a:ln w="25400">
            <a:solidFill>
              <a:srgbClr val="CC9900"/>
            </a:solidFill>
            <a:round/>
            <a:headEnd/>
            <a:tailEnd/>
          </a:ln>
        </p:spPr>
        <p:txBody>
          <a:bodyPr/>
          <a:lstStyle/>
          <a:p>
            <a:endParaRPr lang="en-US"/>
          </a:p>
        </p:txBody>
      </p:sp>
      <p:sp>
        <p:nvSpPr>
          <p:cNvPr id="46163" name="Line 28"/>
          <p:cNvSpPr>
            <a:spLocks noChangeShapeType="1"/>
          </p:cNvSpPr>
          <p:nvPr/>
        </p:nvSpPr>
        <p:spPr bwMode="auto">
          <a:xfrm>
            <a:off x="4648200" y="3817938"/>
            <a:ext cx="0" cy="173037"/>
          </a:xfrm>
          <a:prstGeom prst="line">
            <a:avLst/>
          </a:prstGeom>
          <a:noFill/>
          <a:ln w="25400">
            <a:solidFill>
              <a:srgbClr val="CC9900"/>
            </a:solidFill>
            <a:round/>
            <a:headEnd/>
            <a:tailEnd/>
          </a:ln>
        </p:spPr>
        <p:txBody>
          <a:bodyPr/>
          <a:lstStyle/>
          <a:p>
            <a:endParaRPr lang="en-US"/>
          </a:p>
        </p:txBody>
      </p:sp>
      <p:sp>
        <p:nvSpPr>
          <p:cNvPr id="46164" name="Line 28"/>
          <p:cNvSpPr>
            <a:spLocks noChangeShapeType="1"/>
          </p:cNvSpPr>
          <p:nvPr/>
        </p:nvSpPr>
        <p:spPr bwMode="auto">
          <a:xfrm>
            <a:off x="4800600" y="3810000"/>
            <a:ext cx="0" cy="100013"/>
          </a:xfrm>
          <a:prstGeom prst="line">
            <a:avLst/>
          </a:prstGeom>
          <a:noFill/>
          <a:ln w="25400">
            <a:solidFill>
              <a:srgbClr val="CC9900"/>
            </a:solidFill>
            <a:round/>
            <a:headEnd/>
            <a:tailEnd/>
          </a:ln>
        </p:spPr>
        <p:txBody>
          <a:bodyPr/>
          <a:lstStyle/>
          <a:p>
            <a:endParaRPr lang="en-US"/>
          </a:p>
        </p:txBody>
      </p:sp>
      <p:sp>
        <p:nvSpPr>
          <p:cNvPr id="46165" name="Line 28"/>
          <p:cNvSpPr>
            <a:spLocks noChangeShapeType="1"/>
          </p:cNvSpPr>
          <p:nvPr/>
        </p:nvSpPr>
        <p:spPr bwMode="auto">
          <a:xfrm>
            <a:off x="4148138" y="3152775"/>
            <a:ext cx="0" cy="88900"/>
          </a:xfrm>
          <a:prstGeom prst="line">
            <a:avLst/>
          </a:prstGeom>
          <a:noFill/>
          <a:ln w="25400">
            <a:solidFill>
              <a:srgbClr val="CC9900"/>
            </a:solidFill>
            <a:round/>
            <a:headEnd/>
            <a:tailEnd/>
          </a:ln>
        </p:spPr>
        <p:txBody>
          <a:bodyPr/>
          <a:lstStyle/>
          <a:p>
            <a:endParaRPr lang="en-US"/>
          </a:p>
        </p:txBody>
      </p:sp>
      <p:sp>
        <p:nvSpPr>
          <p:cNvPr id="46166" name="Line 28"/>
          <p:cNvSpPr>
            <a:spLocks noChangeShapeType="1"/>
          </p:cNvSpPr>
          <p:nvPr/>
        </p:nvSpPr>
        <p:spPr bwMode="auto">
          <a:xfrm>
            <a:off x="4148138" y="3468688"/>
            <a:ext cx="0" cy="542925"/>
          </a:xfrm>
          <a:prstGeom prst="line">
            <a:avLst/>
          </a:prstGeom>
          <a:noFill/>
          <a:ln w="25400">
            <a:solidFill>
              <a:srgbClr val="CC9900"/>
            </a:solidFill>
            <a:round/>
            <a:headEnd/>
            <a:tailEnd/>
          </a:ln>
        </p:spPr>
        <p:txBody>
          <a:bodyPr/>
          <a:lstStyle/>
          <a:p>
            <a:endParaRPr lang="en-US"/>
          </a:p>
        </p:txBody>
      </p:sp>
      <p:sp>
        <p:nvSpPr>
          <p:cNvPr id="46167" name="Line 28"/>
          <p:cNvSpPr>
            <a:spLocks noChangeShapeType="1"/>
          </p:cNvSpPr>
          <p:nvPr/>
        </p:nvSpPr>
        <p:spPr bwMode="auto">
          <a:xfrm>
            <a:off x="4148138" y="4071938"/>
            <a:ext cx="0" cy="236537"/>
          </a:xfrm>
          <a:prstGeom prst="line">
            <a:avLst/>
          </a:prstGeom>
          <a:noFill/>
          <a:ln w="25400">
            <a:solidFill>
              <a:srgbClr val="CC9900"/>
            </a:solidFill>
            <a:round/>
            <a:headEnd/>
            <a:tailEnd/>
          </a:ln>
        </p:spPr>
        <p:txBody>
          <a:bodyPr/>
          <a:lstStyle/>
          <a:p>
            <a:endParaRPr lang="en-US"/>
          </a:p>
        </p:txBody>
      </p:sp>
      <p:sp>
        <p:nvSpPr>
          <p:cNvPr id="46168" name="Line 28"/>
          <p:cNvSpPr>
            <a:spLocks noChangeShapeType="1"/>
          </p:cNvSpPr>
          <p:nvPr/>
        </p:nvSpPr>
        <p:spPr bwMode="auto">
          <a:xfrm>
            <a:off x="4038600" y="3827463"/>
            <a:ext cx="0" cy="163512"/>
          </a:xfrm>
          <a:prstGeom prst="line">
            <a:avLst/>
          </a:prstGeom>
          <a:noFill/>
          <a:ln w="25400">
            <a:solidFill>
              <a:srgbClr val="CC9900"/>
            </a:solidFill>
            <a:round/>
            <a:headEnd/>
            <a:tailEnd/>
          </a:ln>
        </p:spPr>
        <p:txBody>
          <a:bodyPr/>
          <a:lstStyle/>
          <a:p>
            <a:endParaRPr lang="en-US"/>
          </a:p>
        </p:txBody>
      </p:sp>
      <p:sp>
        <p:nvSpPr>
          <p:cNvPr id="46169" name="Line 28"/>
          <p:cNvSpPr>
            <a:spLocks noChangeShapeType="1"/>
          </p:cNvSpPr>
          <p:nvPr/>
        </p:nvSpPr>
        <p:spPr bwMode="auto">
          <a:xfrm flipH="1">
            <a:off x="4038600" y="3640138"/>
            <a:ext cx="0" cy="79375"/>
          </a:xfrm>
          <a:prstGeom prst="line">
            <a:avLst/>
          </a:prstGeom>
          <a:noFill/>
          <a:ln w="25400">
            <a:solidFill>
              <a:srgbClr val="CC9900"/>
            </a:solidFill>
            <a:round/>
            <a:headEnd/>
            <a:tailEnd/>
          </a:ln>
        </p:spPr>
        <p:txBody>
          <a:bodyPr/>
          <a:lstStyle/>
          <a:p>
            <a:endParaRPr lang="en-US"/>
          </a:p>
        </p:txBody>
      </p:sp>
      <p:sp>
        <p:nvSpPr>
          <p:cNvPr id="46170" name="Line 28"/>
          <p:cNvSpPr>
            <a:spLocks noChangeShapeType="1"/>
          </p:cNvSpPr>
          <p:nvPr/>
        </p:nvSpPr>
        <p:spPr bwMode="auto">
          <a:xfrm>
            <a:off x="4038600" y="3643313"/>
            <a:ext cx="109538" cy="3175"/>
          </a:xfrm>
          <a:prstGeom prst="line">
            <a:avLst/>
          </a:prstGeom>
          <a:noFill/>
          <a:ln w="25400">
            <a:solidFill>
              <a:srgbClr val="CC9900"/>
            </a:solidFill>
            <a:round/>
            <a:headEnd/>
            <a:tailEnd/>
          </a:ln>
        </p:spPr>
        <p:txBody>
          <a:bodyPr/>
          <a:lstStyle/>
          <a:p>
            <a:endParaRPr lang="en-US"/>
          </a:p>
        </p:txBody>
      </p:sp>
      <p:sp>
        <p:nvSpPr>
          <p:cNvPr id="46171" name="Line 28"/>
          <p:cNvSpPr>
            <a:spLocks noChangeShapeType="1"/>
          </p:cNvSpPr>
          <p:nvPr/>
        </p:nvSpPr>
        <p:spPr bwMode="auto">
          <a:xfrm flipH="1" flipV="1">
            <a:off x="3962400" y="4292600"/>
            <a:ext cx="185738" cy="6350"/>
          </a:xfrm>
          <a:prstGeom prst="line">
            <a:avLst/>
          </a:prstGeom>
          <a:noFill/>
          <a:ln w="25400">
            <a:solidFill>
              <a:srgbClr val="CC9900"/>
            </a:solidFill>
            <a:round/>
            <a:headEnd/>
            <a:tailEnd/>
          </a:ln>
        </p:spPr>
        <p:txBody>
          <a:bodyPr/>
          <a:lstStyle/>
          <a:p>
            <a:endParaRPr lang="en-US"/>
          </a:p>
        </p:txBody>
      </p:sp>
      <p:sp>
        <p:nvSpPr>
          <p:cNvPr id="46172" name="Line 28"/>
          <p:cNvSpPr>
            <a:spLocks noChangeShapeType="1"/>
          </p:cNvSpPr>
          <p:nvPr/>
        </p:nvSpPr>
        <p:spPr bwMode="auto">
          <a:xfrm>
            <a:off x="3581400" y="4292600"/>
            <a:ext cx="228600" cy="0"/>
          </a:xfrm>
          <a:prstGeom prst="line">
            <a:avLst/>
          </a:prstGeom>
          <a:noFill/>
          <a:ln w="25400">
            <a:solidFill>
              <a:srgbClr val="CC9900"/>
            </a:solidFill>
            <a:round/>
            <a:headEnd/>
            <a:tailEnd/>
          </a:ln>
        </p:spPr>
        <p:txBody>
          <a:bodyPr/>
          <a:lstStyle/>
          <a:p>
            <a:endParaRPr lang="en-US"/>
          </a:p>
        </p:txBody>
      </p:sp>
      <p:sp>
        <p:nvSpPr>
          <p:cNvPr id="46173" name="Line 28"/>
          <p:cNvSpPr>
            <a:spLocks noChangeShapeType="1"/>
          </p:cNvSpPr>
          <p:nvPr/>
        </p:nvSpPr>
        <p:spPr bwMode="auto">
          <a:xfrm flipH="1">
            <a:off x="3048000" y="4292600"/>
            <a:ext cx="457200" cy="0"/>
          </a:xfrm>
          <a:prstGeom prst="line">
            <a:avLst/>
          </a:prstGeom>
          <a:noFill/>
          <a:ln w="25400">
            <a:solidFill>
              <a:srgbClr val="CC9900"/>
            </a:solidFill>
            <a:round/>
            <a:headEnd/>
            <a:tailEnd/>
          </a:ln>
        </p:spPr>
        <p:txBody>
          <a:bodyPr/>
          <a:lstStyle/>
          <a:p>
            <a:endParaRPr lang="en-US"/>
          </a:p>
        </p:txBody>
      </p:sp>
      <p:sp>
        <p:nvSpPr>
          <p:cNvPr id="46174" name="Line 28"/>
          <p:cNvSpPr>
            <a:spLocks noChangeShapeType="1"/>
          </p:cNvSpPr>
          <p:nvPr/>
        </p:nvSpPr>
        <p:spPr bwMode="auto">
          <a:xfrm flipV="1">
            <a:off x="2916238" y="4292600"/>
            <a:ext cx="114300" cy="1588"/>
          </a:xfrm>
          <a:prstGeom prst="line">
            <a:avLst/>
          </a:prstGeom>
          <a:noFill/>
          <a:ln w="25400">
            <a:solidFill>
              <a:srgbClr val="CC9900"/>
            </a:solidFill>
            <a:round/>
            <a:headEnd/>
            <a:tailEnd/>
          </a:ln>
        </p:spPr>
        <p:txBody>
          <a:bodyPr/>
          <a:lstStyle/>
          <a:p>
            <a:endParaRPr lang="en-US"/>
          </a:p>
        </p:txBody>
      </p:sp>
      <p:sp>
        <p:nvSpPr>
          <p:cNvPr id="46175" name="Line 28"/>
          <p:cNvSpPr>
            <a:spLocks noChangeShapeType="1"/>
          </p:cNvSpPr>
          <p:nvPr/>
        </p:nvSpPr>
        <p:spPr bwMode="auto">
          <a:xfrm flipH="1" flipV="1">
            <a:off x="2971800" y="4295775"/>
            <a:ext cx="0" cy="93663"/>
          </a:xfrm>
          <a:prstGeom prst="line">
            <a:avLst/>
          </a:prstGeom>
          <a:noFill/>
          <a:ln w="25400">
            <a:solidFill>
              <a:srgbClr val="CC9900"/>
            </a:solidFill>
            <a:round/>
            <a:headEnd/>
            <a:tailEnd/>
          </a:ln>
        </p:spPr>
        <p:txBody>
          <a:bodyPr/>
          <a:lstStyle/>
          <a:p>
            <a:endParaRPr lang="en-US"/>
          </a:p>
        </p:txBody>
      </p:sp>
      <p:sp>
        <p:nvSpPr>
          <p:cNvPr id="46176" name="Line 28"/>
          <p:cNvSpPr>
            <a:spLocks noChangeShapeType="1"/>
          </p:cNvSpPr>
          <p:nvPr/>
        </p:nvSpPr>
        <p:spPr bwMode="auto">
          <a:xfrm flipH="1" flipV="1">
            <a:off x="2916238" y="4292600"/>
            <a:ext cx="0" cy="431800"/>
          </a:xfrm>
          <a:prstGeom prst="line">
            <a:avLst/>
          </a:prstGeom>
          <a:noFill/>
          <a:ln w="25400">
            <a:solidFill>
              <a:srgbClr val="CC9900"/>
            </a:solidFill>
            <a:round/>
            <a:headEnd/>
            <a:tailEnd/>
          </a:ln>
        </p:spPr>
        <p:txBody>
          <a:bodyPr/>
          <a:lstStyle/>
          <a:p>
            <a:endParaRPr lang="en-US"/>
          </a:p>
        </p:txBody>
      </p:sp>
      <p:sp>
        <p:nvSpPr>
          <p:cNvPr id="46177" name="Line 23"/>
          <p:cNvSpPr>
            <a:spLocks noChangeShapeType="1"/>
          </p:cNvSpPr>
          <p:nvPr/>
        </p:nvSpPr>
        <p:spPr bwMode="auto">
          <a:xfrm flipH="1">
            <a:off x="3743325" y="4329113"/>
            <a:ext cx="1044575" cy="230187"/>
          </a:xfrm>
          <a:prstGeom prst="line">
            <a:avLst/>
          </a:prstGeom>
          <a:noFill/>
          <a:ln w="28575">
            <a:solidFill>
              <a:srgbClr val="FF0000"/>
            </a:solidFill>
            <a:round/>
            <a:headEnd/>
            <a:tailEnd type="triangle" w="med" len="med"/>
          </a:ln>
        </p:spPr>
        <p:txBody>
          <a:bodyPr/>
          <a:lstStyle/>
          <a:p>
            <a:endParaRPr lang="en-US"/>
          </a:p>
        </p:txBody>
      </p:sp>
      <p:sp>
        <p:nvSpPr>
          <p:cNvPr id="46178" name="Text Box 22"/>
          <p:cNvSpPr txBox="1">
            <a:spLocks noChangeArrowheads="1"/>
          </p:cNvSpPr>
          <p:nvPr/>
        </p:nvSpPr>
        <p:spPr bwMode="auto">
          <a:xfrm>
            <a:off x="4787900" y="4222750"/>
            <a:ext cx="1476375" cy="336550"/>
          </a:xfrm>
          <a:prstGeom prst="rect">
            <a:avLst/>
          </a:prstGeom>
          <a:noFill/>
          <a:ln w="9525">
            <a:noFill/>
            <a:miter lim="800000"/>
            <a:headEnd/>
            <a:tailEnd/>
          </a:ln>
        </p:spPr>
        <p:txBody>
          <a:bodyPr>
            <a:spAutoFit/>
          </a:bodyPr>
          <a:lstStyle/>
          <a:p>
            <a:pPr algn="l">
              <a:spcBef>
                <a:spcPct val="50000"/>
              </a:spcBef>
            </a:pPr>
            <a:r>
              <a:rPr lang="en-US" sz="800">
                <a:solidFill>
                  <a:srgbClr val="FF0000"/>
                </a:solidFill>
                <a:latin typeface="Times New Roman" pitchFamily="18" charset="0"/>
              </a:rPr>
              <a:t>STEAM GENERATOR RUPTURE CIRCUIT</a:t>
            </a:r>
          </a:p>
        </p:txBody>
      </p:sp>
      <p:sp>
        <p:nvSpPr>
          <p:cNvPr id="46179" name="Text Box 14"/>
          <p:cNvSpPr txBox="1">
            <a:spLocks noChangeArrowheads="1"/>
          </p:cNvSpPr>
          <p:nvPr/>
        </p:nvSpPr>
        <p:spPr bwMode="auto">
          <a:xfrm>
            <a:off x="431800" y="333375"/>
            <a:ext cx="2124075" cy="214313"/>
          </a:xfrm>
          <a:prstGeom prst="rect">
            <a:avLst/>
          </a:prstGeom>
          <a:noFill/>
          <a:ln w="9525">
            <a:noFill/>
            <a:miter lim="800000"/>
            <a:headEnd/>
            <a:tailEnd/>
          </a:ln>
        </p:spPr>
        <p:txBody>
          <a:bodyPr>
            <a:spAutoFit/>
          </a:bodyPr>
          <a:lstStyle/>
          <a:p>
            <a:pPr algn="l">
              <a:spcBef>
                <a:spcPct val="50000"/>
              </a:spcBef>
            </a:pPr>
            <a:r>
              <a:rPr lang="en-US" sz="800">
                <a:solidFill>
                  <a:srgbClr val="3366FF"/>
                </a:solidFill>
                <a:latin typeface="Times New Roman" pitchFamily="18" charset="0"/>
              </a:rPr>
              <a:t>LOCATED OUTSIDE CONTAINMENT</a:t>
            </a:r>
          </a:p>
        </p:txBody>
      </p:sp>
      <p:sp>
        <p:nvSpPr>
          <p:cNvPr id="46180" name="Line 15"/>
          <p:cNvSpPr>
            <a:spLocks noChangeShapeType="1"/>
          </p:cNvSpPr>
          <p:nvPr/>
        </p:nvSpPr>
        <p:spPr bwMode="auto">
          <a:xfrm flipH="1">
            <a:off x="900113" y="547688"/>
            <a:ext cx="431800" cy="252412"/>
          </a:xfrm>
          <a:prstGeom prst="line">
            <a:avLst/>
          </a:prstGeom>
          <a:noFill/>
          <a:ln w="28575">
            <a:solidFill>
              <a:srgbClr val="3366FF"/>
            </a:solidFill>
            <a:round/>
            <a:headEnd/>
            <a:tailEnd type="triangle" w="med" len="med"/>
          </a:ln>
        </p:spPr>
        <p:txBody>
          <a:bodyPr/>
          <a:lstStyle/>
          <a:p>
            <a:endParaRPr lang="en-US"/>
          </a:p>
        </p:txBody>
      </p:sp>
      <p:sp>
        <p:nvSpPr>
          <p:cNvPr id="46181" name="Line 16"/>
          <p:cNvSpPr>
            <a:spLocks noChangeShapeType="1"/>
          </p:cNvSpPr>
          <p:nvPr/>
        </p:nvSpPr>
        <p:spPr bwMode="auto">
          <a:xfrm>
            <a:off x="1331913" y="547688"/>
            <a:ext cx="252412" cy="252412"/>
          </a:xfrm>
          <a:prstGeom prst="line">
            <a:avLst/>
          </a:prstGeom>
          <a:noFill/>
          <a:ln w="28575">
            <a:solidFill>
              <a:srgbClr val="3366FF"/>
            </a:solidFill>
            <a:round/>
            <a:headEnd/>
            <a:tailEnd type="triangle" w="med" len="med"/>
          </a:ln>
        </p:spPr>
        <p:txBody>
          <a:bodyPr/>
          <a:lstStyle/>
          <a:p>
            <a:endParaRPr lang="en-US"/>
          </a:p>
        </p:txBody>
      </p:sp>
      <p:sp>
        <p:nvSpPr>
          <p:cNvPr id="46182" name="TextBox 149"/>
          <p:cNvSpPr txBox="1">
            <a:spLocks noChangeArrowheads="1"/>
          </p:cNvSpPr>
          <p:nvPr/>
        </p:nvSpPr>
        <p:spPr bwMode="auto">
          <a:xfrm rot="-5400000">
            <a:off x="188119" y="3204369"/>
            <a:ext cx="782638" cy="215900"/>
          </a:xfrm>
          <a:prstGeom prst="rect">
            <a:avLst/>
          </a:prstGeom>
          <a:noFill/>
          <a:ln w="9525">
            <a:noFill/>
            <a:miter lim="800000"/>
            <a:headEnd/>
            <a:tailEnd/>
          </a:ln>
        </p:spPr>
        <p:txBody>
          <a:bodyPr>
            <a:spAutoFit/>
          </a:bodyPr>
          <a:lstStyle/>
          <a:p>
            <a:r>
              <a:rPr lang="en-US" sz="800">
                <a:solidFill>
                  <a:schemeClr val="bg1"/>
                </a:solidFill>
              </a:rPr>
              <a:t>Analog</a:t>
            </a:r>
          </a:p>
        </p:txBody>
      </p:sp>
      <p:sp>
        <p:nvSpPr>
          <p:cNvPr id="46183" name="TextBox 150"/>
          <p:cNvSpPr txBox="1">
            <a:spLocks noChangeArrowheads="1"/>
          </p:cNvSpPr>
          <p:nvPr/>
        </p:nvSpPr>
        <p:spPr bwMode="auto">
          <a:xfrm rot="-5400000">
            <a:off x="1238250" y="3221038"/>
            <a:ext cx="782638" cy="214312"/>
          </a:xfrm>
          <a:prstGeom prst="rect">
            <a:avLst/>
          </a:prstGeom>
          <a:noFill/>
          <a:ln w="9525">
            <a:noFill/>
            <a:miter lim="800000"/>
            <a:headEnd/>
            <a:tailEnd/>
          </a:ln>
        </p:spPr>
        <p:txBody>
          <a:bodyPr>
            <a:spAutoFit/>
          </a:bodyPr>
          <a:lstStyle/>
          <a:p>
            <a:r>
              <a:rPr lang="en-US" sz="800">
                <a:solidFill>
                  <a:schemeClr val="bg1"/>
                </a:solidFill>
              </a:rPr>
              <a:t>Analog</a:t>
            </a:r>
          </a:p>
        </p:txBody>
      </p:sp>
      <p:sp>
        <p:nvSpPr>
          <p:cNvPr id="46184" name="TextBox 151"/>
          <p:cNvSpPr txBox="1">
            <a:spLocks noChangeArrowheads="1"/>
          </p:cNvSpPr>
          <p:nvPr/>
        </p:nvSpPr>
        <p:spPr bwMode="auto">
          <a:xfrm rot="-5400000">
            <a:off x="1551781" y="3247232"/>
            <a:ext cx="782637" cy="215900"/>
          </a:xfrm>
          <a:prstGeom prst="rect">
            <a:avLst/>
          </a:prstGeom>
          <a:noFill/>
          <a:ln w="9525">
            <a:noFill/>
            <a:miter lim="800000"/>
            <a:headEnd/>
            <a:tailEnd/>
          </a:ln>
        </p:spPr>
        <p:txBody>
          <a:bodyPr>
            <a:spAutoFit/>
          </a:bodyPr>
          <a:lstStyle/>
          <a:p>
            <a:r>
              <a:rPr lang="en-US" sz="800">
                <a:solidFill>
                  <a:schemeClr val="bg1"/>
                </a:solidFill>
              </a:rPr>
              <a:t>Analog</a:t>
            </a:r>
          </a:p>
        </p:txBody>
      </p:sp>
      <p:sp>
        <p:nvSpPr>
          <p:cNvPr id="46185" name="TextBox 152"/>
          <p:cNvSpPr txBox="1">
            <a:spLocks noChangeArrowheads="1"/>
          </p:cNvSpPr>
          <p:nvPr/>
        </p:nvSpPr>
        <p:spPr bwMode="auto">
          <a:xfrm rot="-5400000">
            <a:off x="3648869" y="3290094"/>
            <a:ext cx="782638" cy="215900"/>
          </a:xfrm>
          <a:prstGeom prst="rect">
            <a:avLst/>
          </a:prstGeom>
          <a:noFill/>
          <a:ln w="9525">
            <a:noFill/>
            <a:miter lim="800000"/>
            <a:headEnd/>
            <a:tailEnd/>
          </a:ln>
        </p:spPr>
        <p:txBody>
          <a:bodyPr>
            <a:spAutoFit/>
          </a:bodyPr>
          <a:lstStyle/>
          <a:p>
            <a:r>
              <a:rPr lang="en-US" sz="800">
                <a:solidFill>
                  <a:schemeClr val="bg1"/>
                </a:solidFill>
              </a:rPr>
              <a:t>Analog</a:t>
            </a:r>
          </a:p>
        </p:txBody>
      </p:sp>
      <p:sp>
        <p:nvSpPr>
          <p:cNvPr id="46186" name="TextBox 153"/>
          <p:cNvSpPr txBox="1">
            <a:spLocks noChangeArrowheads="1"/>
          </p:cNvSpPr>
          <p:nvPr/>
        </p:nvSpPr>
        <p:spPr bwMode="auto">
          <a:xfrm rot="-5400000">
            <a:off x="3386931" y="3290094"/>
            <a:ext cx="782638" cy="215900"/>
          </a:xfrm>
          <a:prstGeom prst="rect">
            <a:avLst/>
          </a:prstGeom>
          <a:noFill/>
          <a:ln w="9525">
            <a:noFill/>
            <a:miter lim="800000"/>
            <a:headEnd/>
            <a:tailEnd/>
          </a:ln>
        </p:spPr>
        <p:txBody>
          <a:bodyPr>
            <a:spAutoFit/>
          </a:bodyPr>
          <a:lstStyle/>
          <a:p>
            <a:r>
              <a:rPr lang="en-US" sz="800">
                <a:solidFill>
                  <a:schemeClr val="bg1"/>
                </a:solidFill>
              </a:rPr>
              <a:t>Analog</a:t>
            </a:r>
          </a:p>
        </p:txBody>
      </p:sp>
      <p:sp>
        <p:nvSpPr>
          <p:cNvPr id="46187" name="TextBox 154"/>
          <p:cNvSpPr txBox="1">
            <a:spLocks noChangeArrowheads="1"/>
          </p:cNvSpPr>
          <p:nvPr/>
        </p:nvSpPr>
        <p:spPr bwMode="auto">
          <a:xfrm rot="-5400000">
            <a:off x="3082131" y="3247232"/>
            <a:ext cx="782637" cy="215900"/>
          </a:xfrm>
          <a:prstGeom prst="rect">
            <a:avLst/>
          </a:prstGeom>
          <a:noFill/>
          <a:ln w="9525">
            <a:noFill/>
            <a:miter lim="800000"/>
            <a:headEnd/>
            <a:tailEnd/>
          </a:ln>
        </p:spPr>
        <p:txBody>
          <a:bodyPr>
            <a:spAutoFit/>
          </a:bodyPr>
          <a:lstStyle/>
          <a:p>
            <a:r>
              <a:rPr lang="en-US" sz="800">
                <a:solidFill>
                  <a:schemeClr val="bg1"/>
                </a:solidFill>
              </a:rPr>
              <a:t>Analog</a:t>
            </a:r>
          </a:p>
        </p:txBody>
      </p:sp>
      <p:sp>
        <p:nvSpPr>
          <p:cNvPr id="46188" name="TextBox 155"/>
          <p:cNvSpPr txBox="1">
            <a:spLocks noChangeArrowheads="1"/>
          </p:cNvSpPr>
          <p:nvPr/>
        </p:nvSpPr>
        <p:spPr bwMode="auto">
          <a:xfrm rot="-5400000">
            <a:off x="2777331" y="3247232"/>
            <a:ext cx="782637" cy="215900"/>
          </a:xfrm>
          <a:prstGeom prst="rect">
            <a:avLst/>
          </a:prstGeom>
          <a:noFill/>
          <a:ln w="9525">
            <a:noFill/>
            <a:miter lim="800000"/>
            <a:headEnd/>
            <a:tailEnd/>
          </a:ln>
        </p:spPr>
        <p:txBody>
          <a:bodyPr>
            <a:spAutoFit/>
          </a:bodyPr>
          <a:lstStyle/>
          <a:p>
            <a:r>
              <a:rPr lang="en-US" sz="800">
                <a:solidFill>
                  <a:schemeClr val="bg1"/>
                </a:solidFill>
              </a:rPr>
              <a:t>Analog</a:t>
            </a:r>
          </a:p>
        </p:txBody>
      </p:sp>
      <p:sp>
        <p:nvSpPr>
          <p:cNvPr id="46189" name="TextBox 156"/>
          <p:cNvSpPr txBox="1">
            <a:spLocks noChangeArrowheads="1"/>
          </p:cNvSpPr>
          <p:nvPr/>
        </p:nvSpPr>
        <p:spPr bwMode="auto">
          <a:xfrm rot="-5400000">
            <a:off x="567531" y="3220244"/>
            <a:ext cx="782638" cy="215900"/>
          </a:xfrm>
          <a:prstGeom prst="rect">
            <a:avLst/>
          </a:prstGeom>
          <a:noFill/>
          <a:ln w="9525">
            <a:noFill/>
            <a:miter lim="800000"/>
            <a:headEnd/>
            <a:tailEnd/>
          </a:ln>
        </p:spPr>
        <p:txBody>
          <a:bodyPr>
            <a:spAutoFit/>
          </a:bodyPr>
          <a:lstStyle/>
          <a:p>
            <a:r>
              <a:rPr lang="en-US" sz="800">
                <a:solidFill>
                  <a:schemeClr val="bg1"/>
                </a:solidFill>
              </a:rPr>
              <a:t>Variable</a:t>
            </a:r>
          </a:p>
        </p:txBody>
      </p:sp>
      <p:sp>
        <p:nvSpPr>
          <p:cNvPr id="46190" name="TextBox 158"/>
          <p:cNvSpPr txBox="1">
            <a:spLocks noChangeArrowheads="1"/>
          </p:cNvSpPr>
          <p:nvPr/>
        </p:nvSpPr>
        <p:spPr bwMode="auto">
          <a:xfrm rot="-5400000">
            <a:off x="870744" y="3247232"/>
            <a:ext cx="782637" cy="215900"/>
          </a:xfrm>
          <a:prstGeom prst="rect">
            <a:avLst/>
          </a:prstGeom>
          <a:noFill/>
          <a:ln w="9525">
            <a:noFill/>
            <a:miter lim="800000"/>
            <a:headEnd/>
            <a:tailEnd/>
          </a:ln>
        </p:spPr>
        <p:txBody>
          <a:bodyPr>
            <a:spAutoFit/>
          </a:bodyPr>
          <a:lstStyle/>
          <a:p>
            <a:r>
              <a:rPr lang="en-US" sz="800">
                <a:solidFill>
                  <a:schemeClr val="bg1"/>
                </a:solidFill>
              </a:rPr>
              <a:t>Variable</a:t>
            </a:r>
          </a:p>
        </p:txBody>
      </p:sp>
      <p:sp>
        <p:nvSpPr>
          <p:cNvPr id="46191" name="TextBox 159"/>
          <p:cNvSpPr txBox="1">
            <a:spLocks noChangeArrowheads="1"/>
          </p:cNvSpPr>
          <p:nvPr/>
        </p:nvSpPr>
        <p:spPr bwMode="auto">
          <a:xfrm rot="-5400000">
            <a:off x="4612481" y="3220244"/>
            <a:ext cx="782638" cy="215900"/>
          </a:xfrm>
          <a:prstGeom prst="rect">
            <a:avLst/>
          </a:prstGeom>
          <a:noFill/>
          <a:ln w="9525">
            <a:noFill/>
            <a:miter lim="800000"/>
            <a:headEnd/>
            <a:tailEnd/>
          </a:ln>
        </p:spPr>
        <p:txBody>
          <a:bodyPr>
            <a:spAutoFit/>
          </a:bodyPr>
          <a:lstStyle/>
          <a:p>
            <a:r>
              <a:rPr lang="en-US" sz="800">
                <a:solidFill>
                  <a:schemeClr val="bg1"/>
                </a:solidFill>
              </a:rPr>
              <a:t>Variable</a:t>
            </a:r>
          </a:p>
        </p:txBody>
      </p:sp>
      <p:sp>
        <p:nvSpPr>
          <p:cNvPr id="161" name="Oval 160"/>
          <p:cNvSpPr/>
          <p:nvPr/>
        </p:nvSpPr>
        <p:spPr>
          <a:xfrm>
            <a:off x="342900" y="6002338"/>
            <a:ext cx="3619500" cy="609600"/>
          </a:xfrm>
          <a:prstGeom prst="ellipse">
            <a:avLst/>
          </a:prstGeom>
          <a:solidFill>
            <a:srgbClr val="FFFF00">
              <a:alpha val="50000"/>
            </a:srgb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161"/>
                                        </p:tgtEl>
                                        <p:attrNameLst>
                                          <p:attrName>style.visibility</p:attrName>
                                        </p:attrNameLst>
                                      </p:cBhvr>
                                      <p:to>
                                        <p:strVal val="visible"/>
                                      </p:to>
                                    </p:set>
                                    <p:animEffect transition="in" filter="diamond(in)">
                                      <p:cBhvr>
                                        <p:cTn id="7" dur="2000"/>
                                        <p:tgtEl>
                                          <p:spTgt spid="1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1"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Rectangle 2"/>
          <p:cNvSpPr>
            <a:spLocks noGrp="1" noChangeArrowheads="1"/>
          </p:cNvSpPr>
          <p:nvPr>
            <p:ph type="title" sz="quarter"/>
          </p:nvPr>
        </p:nvSpPr>
        <p:spPr/>
        <p:txBody>
          <a:bodyPr>
            <a:normAutofit fontScale="90000"/>
          </a:bodyPr>
          <a:lstStyle/>
          <a:p>
            <a:pPr eaLnBrk="1" fontAlgn="auto" hangingPunct="1">
              <a:spcAft>
                <a:spcPts val="0"/>
              </a:spcAft>
              <a:defRPr/>
            </a:pPr>
            <a:r>
              <a:rPr lang="en-US" sz="4000" u="sng">
                <a:solidFill>
                  <a:srgbClr val="660066"/>
                </a:solidFill>
                <a:latin typeface="Arial Black" pitchFamily="34" charset="0"/>
              </a:rPr>
              <a:t>IT’S OUR RESPONSIBILITY!</a:t>
            </a:r>
          </a:p>
        </p:txBody>
      </p:sp>
      <p:pic>
        <p:nvPicPr>
          <p:cNvPr id="13315" name="Picture 3" descr="pv_motto"/>
          <p:cNvPicPr>
            <a:picLocks noGrp="1" noChangeAspect="1" noChangeArrowheads="1"/>
          </p:cNvPicPr>
          <p:nvPr>
            <p:ph sz="quarter" idx="1"/>
          </p:nvPr>
        </p:nvPicPr>
        <p:blipFill>
          <a:blip r:embed="rId2" cstate="print"/>
          <a:srcRect/>
          <a:stretch>
            <a:fillRect/>
          </a:stretch>
        </p:blipFill>
        <p:spPr>
          <a:xfrm>
            <a:off x="1066800" y="4751388"/>
            <a:ext cx="3352800" cy="1644650"/>
          </a:xfrm>
          <a:noFill/>
          <a:ln>
            <a:noFill/>
          </a:ln>
          <a:effectLst>
            <a:outerShdw blurRad="225425" dist="50800" dir="5220000" algn="ctr">
              <a:srgbClr val="000000">
                <a:alpha val="33000"/>
              </a:srgbClr>
            </a:outerShdw>
          </a:effectLst>
          <a:scene3d>
            <a:camera prst="perspectiveFront" fov="3300000">
              <a:rot lat="486000" lon="19530000" rev="174000"/>
            </a:camera>
            <a:lightRig rig="harsh" dir="t">
              <a:rot lat="0" lon="0" rev="3000000"/>
            </a:lightRig>
          </a:scene3d>
          <a:sp3d extrusionH="254000" contourW="19050">
            <a:bevelT w="82550" h="44450" prst="angle"/>
            <a:bevelB w="82550" h="44450" prst="angle"/>
            <a:contourClr>
              <a:srgbClr val="FFFFFF"/>
            </a:contourClr>
          </a:sp3d>
        </p:spPr>
      </p:pic>
      <p:sp>
        <p:nvSpPr>
          <p:cNvPr id="13316" name="Text Box 4"/>
          <p:cNvSpPr txBox="1">
            <a:spLocks noChangeArrowheads="1"/>
          </p:cNvSpPr>
          <p:nvPr/>
        </p:nvSpPr>
        <p:spPr bwMode="auto">
          <a:xfrm>
            <a:off x="914400" y="1371600"/>
            <a:ext cx="7315200" cy="3113088"/>
          </a:xfrm>
          <a:prstGeom prst="rect">
            <a:avLst/>
          </a:prstGeom>
          <a:noFill/>
          <a:ln w="9525">
            <a:noFill/>
            <a:miter lim="800000"/>
            <a:headEnd/>
            <a:tailEnd/>
          </a:ln>
        </p:spPr>
        <p:txBody>
          <a:bodyPr>
            <a:spAutoFit/>
          </a:bodyPr>
          <a:lstStyle/>
          <a:p>
            <a:pPr eaLnBrk="1" hangingPunct="1">
              <a:spcBef>
                <a:spcPct val="50000"/>
              </a:spcBef>
            </a:pPr>
            <a:r>
              <a:rPr lang="en-US" sz="3600">
                <a:solidFill>
                  <a:srgbClr val="A50021"/>
                </a:solidFill>
                <a:latin typeface="Arial Black" pitchFamily="34" charset="0"/>
              </a:rPr>
              <a:t>NUCLEAR SAFETY</a:t>
            </a:r>
          </a:p>
          <a:p>
            <a:pPr eaLnBrk="1" hangingPunct="1">
              <a:spcBef>
                <a:spcPct val="50000"/>
              </a:spcBef>
            </a:pPr>
            <a:r>
              <a:rPr lang="en-US" sz="3600">
                <a:solidFill>
                  <a:srgbClr val="A50021"/>
                </a:solidFill>
                <a:latin typeface="Arial Black" pitchFamily="34" charset="0"/>
              </a:rPr>
              <a:t>INDUSTRIAL SAFETY</a:t>
            </a:r>
          </a:p>
          <a:p>
            <a:pPr eaLnBrk="1" hangingPunct="1">
              <a:spcBef>
                <a:spcPct val="50000"/>
              </a:spcBef>
            </a:pPr>
            <a:r>
              <a:rPr lang="en-US" sz="3600">
                <a:solidFill>
                  <a:srgbClr val="A50021"/>
                </a:solidFill>
                <a:latin typeface="Arial Black" pitchFamily="34" charset="0"/>
              </a:rPr>
              <a:t>RADIOLOGICAL SAFETY</a:t>
            </a:r>
          </a:p>
          <a:p>
            <a:pPr eaLnBrk="1" hangingPunct="1">
              <a:spcBef>
                <a:spcPct val="50000"/>
              </a:spcBef>
            </a:pPr>
            <a:r>
              <a:rPr lang="en-US" sz="3600">
                <a:solidFill>
                  <a:srgbClr val="A50021"/>
                </a:solidFill>
                <a:latin typeface="Arial Black" pitchFamily="34" charset="0"/>
              </a:rPr>
              <a:t>SAFETY CULTURE</a:t>
            </a:r>
          </a:p>
        </p:txBody>
      </p:sp>
      <p:pic>
        <p:nvPicPr>
          <p:cNvPr id="13317" name="Picture 5"/>
          <p:cNvPicPr>
            <a:picLocks noChangeAspect="1" noChangeArrowheads="1"/>
          </p:cNvPicPr>
          <p:nvPr/>
        </p:nvPicPr>
        <p:blipFill>
          <a:blip r:embed="rId3" cstate="print"/>
          <a:srcRect/>
          <a:stretch>
            <a:fillRect/>
          </a:stretch>
        </p:blipFill>
        <p:spPr bwMode="auto">
          <a:xfrm>
            <a:off x="5257800" y="4724400"/>
            <a:ext cx="3276600" cy="1671638"/>
          </a:xfrm>
          <a:prstGeom prst="rect">
            <a:avLst/>
          </a:prstGeom>
          <a:noFill/>
          <a:ln w="9525">
            <a:noFill/>
            <a:miter lim="800000"/>
            <a:headEnd/>
            <a:tailEnd/>
          </a:ln>
          <a:effectLst>
            <a:innerShdw blurRad="63500" dist="50800" dir="2700000">
              <a:prstClr val="black">
                <a:alpha val="50000"/>
              </a:prstClr>
            </a:innerShdw>
          </a:effectLst>
          <a:scene3d>
            <a:camera prst="perspectiveFront" fov="5100000">
              <a:rot lat="0" lon="2100000" rev="0"/>
            </a:camera>
            <a:lightRig rig="flood" dir="t">
              <a:rot lat="0" lon="0" rev="13800000"/>
            </a:lightRig>
          </a:scene3d>
          <a:sp3d extrusionH="107950" prstMaterial="plastic">
            <a:bevelT w="82550" h="63500" prst="coolSlant"/>
            <a:bevelB/>
          </a:sp3d>
        </p:spPr>
      </p:pic>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7106" name="Picture 7"/>
          <p:cNvPicPr>
            <a:picLocks noRot="1" noChangeAspect="1" noChangeArrowheads="1"/>
          </p:cNvPicPr>
          <p:nvPr/>
        </p:nvPicPr>
        <p:blipFill>
          <a:blip r:embed="rId2" cstate="print"/>
          <a:srcRect/>
          <a:stretch>
            <a:fillRect/>
          </a:stretch>
        </p:blipFill>
        <p:spPr bwMode="auto">
          <a:xfrm>
            <a:off x="2655888" y="2960688"/>
            <a:ext cx="1808162" cy="1398587"/>
          </a:xfrm>
          <a:prstGeom prst="rect">
            <a:avLst/>
          </a:prstGeom>
          <a:noFill/>
          <a:ln w="9525">
            <a:noFill/>
            <a:miter lim="800000"/>
            <a:headEnd/>
            <a:tailEnd/>
          </a:ln>
        </p:spPr>
      </p:pic>
      <p:pic>
        <p:nvPicPr>
          <p:cNvPr id="47107" name="Picture 9"/>
          <p:cNvPicPr>
            <a:picLocks noRot="1" noChangeAspect="1" noChangeArrowheads="1"/>
          </p:cNvPicPr>
          <p:nvPr/>
        </p:nvPicPr>
        <p:blipFill>
          <a:blip r:embed="rId3" cstate="print"/>
          <a:srcRect/>
          <a:stretch>
            <a:fillRect/>
          </a:stretch>
        </p:blipFill>
        <p:spPr bwMode="auto">
          <a:xfrm>
            <a:off x="4459288" y="882650"/>
            <a:ext cx="1808162" cy="1398588"/>
          </a:xfrm>
          <a:prstGeom prst="rect">
            <a:avLst/>
          </a:prstGeom>
          <a:noFill/>
          <a:ln w="9525">
            <a:noFill/>
            <a:miter lim="800000"/>
            <a:headEnd/>
            <a:tailEnd/>
          </a:ln>
        </p:spPr>
      </p:pic>
      <p:pic>
        <p:nvPicPr>
          <p:cNvPr id="47108" name="Picture 11"/>
          <p:cNvPicPr>
            <a:picLocks noRot="1" noChangeAspect="1" noChangeArrowheads="1"/>
          </p:cNvPicPr>
          <p:nvPr/>
        </p:nvPicPr>
        <p:blipFill>
          <a:blip r:embed="rId4" cstate="print"/>
          <a:srcRect/>
          <a:stretch>
            <a:fillRect/>
          </a:stretch>
        </p:blipFill>
        <p:spPr bwMode="auto">
          <a:xfrm>
            <a:off x="4459288" y="3670300"/>
            <a:ext cx="1808162" cy="1397000"/>
          </a:xfrm>
          <a:prstGeom prst="rect">
            <a:avLst/>
          </a:prstGeom>
          <a:noFill/>
          <a:ln w="9525">
            <a:noFill/>
            <a:miter lim="800000"/>
            <a:headEnd/>
            <a:tailEnd/>
          </a:ln>
        </p:spPr>
      </p:pic>
      <p:pic>
        <p:nvPicPr>
          <p:cNvPr id="47109" name="Picture 13"/>
          <p:cNvPicPr>
            <a:picLocks noRot="1" noChangeAspect="1" noChangeArrowheads="1"/>
          </p:cNvPicPr>
          <p:nvPr/>
        </p:nvPicPr>
        <p:blipFill>
          <a:blip r:embed="rId5" cstate="print"/>
          <a:srcRect/>
          <a:stretch>
            <a:fillRect/>
          </a:stretch>
        </p:blipFill>
        <p:spPr bwMode="auto">
          <a:xfrm>
            <a:off x="4459288" y="5060950"/>
            <a:ext cx="1808162" cy="1397000"/>
          </a:xfrm>
          <a:prstGeom prst="rect">
            <a:avLst/>
          </a:prstGeom>
          <a:noFill/>
          <a:ln w="9525">
            <a:noFill/>
            <a:miter lim="800000"/>
            <a:headEnd/>
            <a:tailEnd/>
          </a:ln>
        </p:spPr>
      </p:pic>
      <p:pic>
        <p:nvPicPr>
          <p:cNvPr id="47110" name="Picture 14"/>
          <p:cNvPicPr>
            <a:picLocks noRot="1" noChangeAspect="1" noChangeArrowheads="1"/>
          </p:cNvPicPr>
          <p:nvPr/>
        </p:nvPicPr>
        <p:blipFill>
          <a:blip r:embed="rId6" cstate="print"/>
          <a:srcRect/>
          <a:stretch>
            <a:fillRect/>
          </a:stretch>
        </p:blipFill>
        <p:spPr bwMode="auto">
          <a:xfrm>
            <a:off x="6264275" y="5060950"/>
            <a:ext cx="1808163" cy="1397000"/>
          </a:xfrm>
          <a:prstGeom prst="rect">
            <a:avLst/>
          </a:prstGeom>
          <a:noFill/>
          <a:ln w="9525">
            <a:noFill/>
            <a:miter lim="800000"/>
            <a:headEnd/>
            <a:tailEnd/>
          </a:ln>
        </p:spPr>
      </p:pic>
      <p:pic>
        <p:nvPicPr>
          <p:cNvPr id="47111" name="Picture 16"/>
          <p:cNvPicPr>
            <a:picLocks noRot="1" noChangeAspect="1" noChangeArrowheads="1"/>
          </p:cNvPicPr>
          <p:nvPr/>
        </p:nvPicPr>
        <p:blipFill>
          <a:blip r:embed="rId7" cstate="print"/>
          <a:srcRect/>
          <a:stretch>
            <a:fillRect/>
          </a:stretch>
        </p:blipFill>
        <p:spPr bwMode="auto">
          <a:xfrm>
            <a:off x="2657475" y="4352925"/>
            <a:ext cx="1808163" cy="1397000"/>
          </a:xfrm>
          <a:prstGeom prst="rect">
            <a:avLst/>
          </a:prstGeom>
          <a:noFill/>
          <a:ln w="9525">
            <a:noFill/>
            <a:miter lim="800000"/>
            <a:headEnd/>
            <a:tailEnd/>
          </a:ln>
        </p:spPr>
      </p:pic>
      <p:sp>
        <p:nvSpPr>
          <p:cNvPr id="47112" name="Text Box 17"/>
          <p:cNvSpPr txBox="1">
            <a:spLocks noChangeArrowheads="1"/>
          </p:cNvSpPr>
          <p:nvPr/>
        </p:nvSpPr>
        <p:spPr bwMode="auto">
          <a:xfrm>
            <a:off x="2216150" y="139700"/>
            <a:ext cx="4741863" cy="519113"/>
          </a:xfrm>
          <a:prstGeom prst="rect">
            <a:avLst/>
          </a:prstGeom>
          <a:noFill/>
          <a:ln w="9525">
            <a:noFill/>
            <a:miter lim="800000"/>
            <a:headEnd/>
            <a:tailEnd/>
          </a:ln>
        </p:spPr>
        <p:txBody>
          <a:bodyPr wrap="none" lIns="57150" tIns="28575" rIns="57150" bIns="28575">
            <a:spAutoFit/>
          </a:bodyPr>
          <a:lstStyle/>
          <a:p>
            <a:r>
              <a:rPr lang="en-US" sz="3000"/>
              <a:t>Loss of Coolant Accident</a:t>
            </a:r>
          </a:p>
        </p:txBody>
      </p:sp>
      <p:sp>
        <p:nvSpPr>
          <p:cNvPr id="47113" name="Rectangle 19"/>
          <p:cNvSpPr>
            <a:spLocks noChangeArrowheads="1"/>
          </p:cNvSpPr>
          <p:nvPr/>
        </p:nvSpPr>
        <p:spPr bwMode="auto">
          <a:xfrm>
            <a:off x="139700" y="5840413"/>
            <a:ext cx="134938" cy="155575"/>
          </a:xfrm>
          <a:prstGeom prst="rect">
            <a:avLst/>
          </a:prstGeom>
          <a:solidFill>
            <a:srgbClr val="0000FF"/>
          </a:solidFill>
          <a:ln w="9525">
            <a:solidFill>
              <a:schemeClr val="tx1"/>
            </a:solidFill>
            <a:miter lim="800000"/>
            <a:headEnd/>
            <a:tailEnd/>
          </a:ln>
        </p:spPr>
        <p:txBody>
          <a:bodyPr wrap="none" lIns="57150" tIns="28575" rIns="57150" bIns="28575" anchor="ctr"/>
          <a:lstStyle/>
          <a:p>
            <a:endParaRPr lang="en-US"/>
          </a:p>
        </p:txBody>
      </p:sp>
      <p:sp>
        <p:nvSpPr>
          <p:cNvPr id="47114" name="Text Box 20"/>
          <p:cNvSpPr txBox="1">
            <a:spLocks noChangeArrowheads="1"/>
          </p:cNvSpPr>
          <p:nvPr/>
        </p:nvSpPr>
        <p:spPr bwMode="auto">
          <a:xfrm>
            <a:off x="739775" y="5837238"/>
            <a:ext cx="3765550" cy="211137"/>
          </a:xfrm>
          <a:prstGeom prst="rect">
            <a:avLst/>
          </a:prstGeom>
          <a:noFill/>
          <a:ln w="9525">
            <a:noFill/>
            <a:miter lim="800000"/>
            <a:headEnd/>
            <a:tailEnd/>
          </a:ln>
        </p:spPr>
        <p:txBody>
          <a:bodyPr wrap="none" lIns="57150" tIns="28575" rIns="57150" bIns="28575">
            <a:spAutoFit/>
          </a:bodyPr>
          <a:lstStyle/>
          <a:p>
            <a:pPr defTabSz="2351088"/>
            <a:r>
              <a:rPr lang="en-US" sz="1000">
                <a:solidFill>
                  <a:schemeClr val="bg1"/>
                </a:solidFill>
              </a:rPr>
              <a:t>Low Pressurizer Pressure – 1837 psia or 3.0# – Containment</a:t>
            </a:r>
          </a:p>
        </p:txBody>
      </p:sp>
      <p:sp>
        <p:nvSpPr>
          <p:cNvPr id="47115" name="Text Box 21"/>
          <p:cNvSpPr txBox="1">
            <a:spLocks noChangeArrowheads="1"/>
          </p:cNvSpPr>
          <p:nvPr/>
        </p:nvSpPr>
        <p:spPr bwMode="auto">
          <a:xfrm>
            <a:off x="274638" y="5837238"/>
            <a:ext cx="519112" cy="211137"/>
          </a:xfrm>
          <a:prstGeom prst="rect">
            <a:avLst/>
          </a:prstGeom>
          <a:noFill/>
          <a:ln w="9525">
            <a:noFill/>
            <a:miter lim="800000"/>
            <a:headEnd/>
            <a:tailEnd/>
          </a:ln>
        </p:spPr>
        <p:txBody>
          <a:bodyPr wrap="none" lIns="57150" tIns="28575" rIns="57150" bIns="28575">
            <a:spAutoFit/>
          </a:bodyPr>
          <a:lstStyle/>
          <a:p>
            <a:pPr defTabSz="2351088"/>
            <a:r>
              <a:rPr lang="en-US" sz="1000">
                <a:solidFill>
                  <a:schemeClr val="bg1"/>
                </a:solidFill>
              </a:rPr>
              <a:t>SIAS –</a:t>
            </a:r>
          </a:p>
        </p:txBody>
      </p:sp>
      <p:sp>
        <p:nvSpPr>
          <p:cNvPr id="47116" name="Rectangle 22"/>
          <p:cNvSpPr>
            <a:spLocks noChangeArrowheads="1"/>
          </p:cNvSpPr>
          <p:nvPr/>
        </p:nvSpPr>
        <p:spPr bwMode="auto">
          <a:xfrm>
            <a:off x="139700" y="6127750"/>
            <a:ext cx="134938" cy="157163"/>
          </a:xfrm>
          <a:prstGeom prst="rect">
            <a:avLst/>
          </a:prstGeom>
          <a:solidFill>
            <a:srgbClr val="FF0000"/>
          </a:solidFill>
          <a:ln w="9525">
            <a:solidFill>
              <a:schemeClr val="tx1"/>
            </a:solidFill>
            <a:miter lim="800000"/>
            <a:headEnd/>
            <a:tailEnd/>
          </a:ln>
        </p:spPr>
        <p:txBody>
          <a:bodyPr wrap="none" lIns="57150" tIns="28575" rIns="57150" bIns="28575" anchor="ctr"/>
          <a:lstStyle/>
          <a:p>
            <a:endParaRPr lang="en-US"/>
          </a:p>
        </p:txBody>
      </p:sp>
      <p:sp>
        <p:nvSpPr>
          <p:cNvPr id="47117" name="Text Box 23"/>
          <p:cNvSpPr txBox="1">
            <a:spLocks noChangeArrowheads="1"/>
          </p:cNvSpPr>
          <p:nvPr/>
        </p:nvSpPr>
        <p:spPr bwMode="auto">
          <a:xfrm>
            <a:off x="796925" y="6127750"/>
            <a:ext cx="2516188" cy="212725"/>
          </a:xfrm>
          <a:prstGeom prst="rect">
            <a:avLst/>
          </a:prstGeom>
          <a:noFill/>
          <a:ln w="9525">
            <a:noFill/>
            <a:miter lim="800000"/>
            <a:headEnd/>
            <a:tailEnd/>
          </a:ln>
        </p:spPr>
        <p:txBody>
          <a:bodyPr wrap="none" lIns="57150" tIns="28575" rIns="57150" bIns="28575">
            <a:spAutoFit/>
          </a:bodyPr>
          <a:lstStyle/>
          <a:p>
            <a:pPr defTabSz="2351088"/>
            <a:r>
              <a:rPr lang="en-US" sz="1000">
                <a:solidFill>
                  <a:schemeClr val="bg1"/>
                </a:solidFill>
              </a:rPr>
              <a:t>High-High Containment Pressure – 8.5#</a:t>
            </a:r>
          </a:p>
        </p:txBody>
      </p:sp>
      <p:sp>
        <p:nvSpPr>
          <p:cNvPr id="47118" name="Text Box 24"/>
          <p:cNvSpPr txBox="1">
            <a:spLocks noChangeArrowheads="1"/>
          </p:cNvSpPr>
          <p:nvPr/>
        </p:nvSpPr>
        <p:spPr bwMode="auto">
          <a:xfrm>
            <a:off x="274638" y="6127750"/>
            <a:ext cx="576262" cy="212725"/>
          </a:xfrm>
          <a:prstGeom prst="rect">
            <a:avLst/>
          </a:prstGeom>
          <a:noFill/>
          <a:ln w="9525">
            <a:noFill/>
            <a:miter lim="800000"/>
            <a:headEnd/>
            <a:tailEnd/>
          </a:ln>
        </p:spPr>
        <p:txBody>
          <a:bodyPr wrap="none" lIns="57150" tIns="28575" rIns="57150" bIns="28575">
            <a:spAutoFit/>
          </a:bodyPr>
          <a:lstStyle/>
          <a:p>
            <a:pPr defTabSz="2351088"/>
            <a:r>
              <a:rPr lang="en-US" sz="1000">
                <a:solidFill>
                  <a:schemeClr val="bg1"/>
                </a:solidFill>
              </a:rPr>
              <a:t>CSAS –</a:t>
            </a:r>
          </a:p>
        </p:txBody>
      </p:sp>
      <p:sp>
        <p:nvSpPr>
          <p:cNvPr id="47119" name="Rectangle 25"/>
          <p:cNvSpPr>
            <a:spLocks noChangeArrowheads="1"/>
          </p:cNvSpPr>
          <p:nvPr/>
        </p:nvSpPr>
        <p:spPr bwMode="auto">
          <a:xfrm>
            <a:off x="139700" y="6426200"/>
            <a:ext cx="134938" cy="155575"/>
          </a:xfrm>
          <a:prstGeom prst="rect">
            <a:avLst/>
          </a:prstGeom>
          <a:solidFill>
            <a:srgbClr val="800080"/>
          </a:solidFill>
          <a:ln w="9525">
            <a:solidFill>
              <a:schemeClr val="tx1"/>
            </a:solidFill>
            <a:miter lim="800000"/>
            <a:headEnd/>
            <a:tailEnd/>
          </a:ln>
        </p:spPr>
        <p:txBody>
          <a:bodyPr wrap="none" lIns="57150" tIns="28575" rIns="57150" bIns="28575" anchor="ctr"/>
          <a:lstStyle/>
          <a:p>
            <a:endParaRPr lang="en-US"/>
          </a:p>
        </p:txBody>
      </p:sp>
      <p:sp>
        <p:nvSpPr>
          <p:cNvPr id="47120" name="Text Box 26"/>
          <p:cNvSpPr txBox="1">
            <a:spLocks noChangeArrowheads="1"/>
          </p:cNvSpPr>
          <p:nvPr/>
        </p:nvSpPr>
        <p:spPr bwMode="auto">
          <a:xfrm>
            <a:off x="711200" y="6426200"/>
            <a:ext cx="2506663" cy="211138"/>
          </a:xfrm>
          <a:prstGeom prst="rect">
            <a:avLst/>
          </a:prstGeom>
          <a:noFill/>
          <a:ln w="9525">
            <a:noFill/>
            <a:miter lim="800000"/>
            <a:headEnd/>
            <a:tailEnd/>
          </a:ln>
        </p:spPr>
        <p:txBody>
          <a:bodyPr wrap="none" lIns="57150" tIns="28575" rIns="57150" bIns="28575">
            <a:spAutoFit/>
          </a:bodyPr>
          <a:lstStyle/>
          <a:p>
            <a:pPr defTabSz="2351088"/>
            <a:r>
              <a:rPr lang="en-US" sz="1000" dirty="0">
                <a:solidFill>
                  <a:schemeClr val="bg1"/>
                </a:solidFill>
              </a:rPr>
              <a:t>Low Refueling Water Tank Level – </a:t>
            </a:r>
            <a:r>
              <a:rPr lang="en-US" sz="1000" dirty="0" smtClean="0">
                <a:solidFill>
                  <a:schemeClr val="bg1"/>
                </a:solidFill>
              </a:rPr>
              <a:t>9.4</a:t>
            </a:r>
            <a:r>
              <a:rPr lang="en-US" sz="1000" dirty="0">
                <a:solidFill>
                  <a:schemeClr val="bg1"/>
                </a:solidFill>
              </a:rPr>
              <a:t>%</a:t>
            </a:r>
          </a:p>
        </p:txBody>
      </p:sp>
      <p:sp>
        <p:nvSpPr>
          <p:cNvPr id="47121" name="Text Box 27"/>
          <p:cNvSpPr txBox="1">
            <a:spLocks noChangeArrowheads="1"/>
          </p:cNvSpPr>
          <p:nvPr/>
        </p:nvSpPr>
        <p:spPr bwMode="auto">
          <a:xfrm>
            <a:off x="274638" y="6426200"/>
            <a:ext cx="492125" cy="211138"/>
          </a:xfrm>
          <a:prstGeom prst="rect">
            <a:avLst/>
          </a:prstGeom>
          <a:noFill/>
          <a:ln w="9525">
            <a:noFill/>
            <a:miter lim="800000"/>
            <a:headEnd/>
            <a:tailEnd/>
          </a:ln>
        </p:spPr>
        <p:txBody>
          <a:bodyPr wrap="none" lIns="57150" tIns="28575" rIns="57150" bIns="28575">
            <a:spAutoFit/>
          </a:bodyPr>
          <a:lstStyle/>
          <a:p>
            <a:pPr defTabSz="2351088"/>
            <a:r>
              <a:rPr lang="en-US" sz="1000">
                <a:solidFill>
                  <a:schemeClr val="bg1"/>
                </a:solidFill>
              </a:rPr>
              <a:t>RAS –</a:t>
            </a:r>
          </a:p>
        </p:txBody>
      </p:sp>
      <p:sp>
        <p:nvSpPr>
          <p:cNvPr id="47122" name="Text Box 28"/>
          <p:cNvSpPr txBox="1">
            <a:spLocks noChangeArrowheads="1"/>
          </p:cNvSpPr>
          <p:nvPr/>
        </p:nvSpPr>
        <p:spPr bwMode="auto">
          <a:xfrm>
            <a:off x="6443663" y="814388"/>
            <a:ext cx="2700337" cy="4213225"/>
          </a:xfrm>
          <a:prstGeom prst="rect">
            <a:avLst/>
          </a:prstGeom>
          <a:noFill/>
          <a:ln w="9525">
            <a:noFill/>
            <a:miter lim="800000"/>
            <a:headEnd/>
            <a:tailEnd/>
          </a:ln>
        </p:spPr>
        <p:txBody>
          <a:bodyPr lIns="57150" tIns="28575" rIns="57150" bIns="28575">
            <a:spAutoFit/>
          </a:bodyPr>
          <a:lstStyle/>
          <a:p>
            <a:pPr algn="l" defTabSz="2351088"/>
            <a:r>
              <a:rPr lang="en-US" sz="900">
                <a:solidFill>
                  <a:schemeClr val="bg1"/>
                </a:solidFill>
              </a:rPr>
              <a:t>When a Loss of Coolant Accident occurs a Reactor Trip and a Safety Injection Actuation Signal will be generated on a Low Pressurizer Pressure or high containment pressure. A Containment Spray Actuation Signal will be generated on a High-High Containment Pressure. A Recirculation Actuation Signal will be generated on a Low Refueling Water Tank level</a:t>
            </a:r>
          </a:p>
          <a:p>
            <a:pPr algn="l" defTabSz="2351088"/>
            <a:endParaRPr lang="en-US" sz="900">
              <a:solidFill>
                <a:schemeClr val="bg1"/>
              </a:solidFill>
            </a:endParaRPr>
          </a:p>
          <a:p>
            <a:pPr algn="l" defTabSz="2351088"/>
            <a:r>
              <a:rPr lang="en-US" sz="900">
                <a:solidFill>
                  <a:schemeClr val="bg1"/>
                </a:solidFill>
              </a:rPr>
              <a:t>If Offsite power is NOT available, the Safety Injection Tanks will REFLOOD the core as the Emergency Diesel Generators start and supply power to the Class Buses as pressure gets down to 600#. All of the Safety Injection Pumps will start and the High Pressure and Low Pressure Safety Injection Pumps will put water from the Refueling Water Tank into the core at ~1800# and ~200# respectively and REFILL the core. </a:t>
            </a:r>
          </a:p>
          <a:p>
            <a:pPr algn="l" defTabSz="2351088"/>
            <a:endParaRPr lang="en-US" sz="900">
              <a:solidFill>
                <a:schemeClr val="bg1"/>
              </a:solidFill>
            </a:endParaRPr>
          </a:p>
          <a:p>
            <a:pPr algn="l" defTabSz="2351088"/>
            <a:r>
              <a:rPr lang="en-US" sz="900">
                <a:solidFill>
                  <a:schemeClr val="bg1"/>
                </a:solidFill>
              </a:rPr>
              <a:t>The Containment Spray Actuation Signal will cause spray flow to initiate. When the Recirculation Actuation Signal is received the Containment Sump Outlet Valve will open and the suction for the High Pressure Safety Injection Pump and the Containment Spray Pump will shift to Containment effectively putting Containment on RECIRC. The Low Pressure Safety Injection Pump will stop.</a:t>
            </a:r>
          </a:p>
        </p:txBody>
      </p:sp>
      <p:sp>
        <p:nvSpPr>
          <p:cNvPr id="47123" name="AutoShape 39"/>
          <p:cNvSpPr>
            <a:spLocks noChangeAspect="1" noChangeArrowheads="1" noTextEdit="1"/>
          </p:cNvSpPr>
          <p:nvPr/>
        </p:nvSpPr>
        <p:spPr bwMode="auto">
          <a:xfrm>
            <a:off x="850900" y="2274888"/>
            <a:ext cx="1808163" cy="1397000"/>
          </a:xfrm>
          <a:prstGeom prst="rect">
            <a:avLst/>
          </a:prstGeom>
          <a:solidFill>
            <a:srgbClr val="FFFFFF"/>
          </a:solidFill>
          <a:ln w="9525">
            <a:noFill/>
            <a:miter lim="800000"/>
            <a:headEnd/>
            <a:tailEnd/>
          </a:ln>
        </p:spPr>
        <p:txBody>
          <a:bodyPr lIns="57150" tIns="28575" rIns="57150" bIns="28575"/>
          <a:lstStyle/>
          <a:p>
            <a:endParaRPr lang="en-US"/>
          </a:p>
        </p:txBody>
      </p:sp>
      <p:grpSp>
        <p:nvGrpSpPr>
          <p:cNvPr id="47124" name="Group 301"/>
          <p:cNvGrpSpPr>
            <a:grpSpLocks/>
          </p:cNvGrpSpPr>
          <p:nvPr/>
        </p:nvGrpSpPr>
        <p:grpSpPr bwMode="auto">
          <a:xfrm>
            <a:off x="850900" y="884238"/>
            <a:ext cx="1808163" cy="4183062"/>
            <a:chOff x="851647" y="884310"/>
            <a:chExt cx="1807882" cy="4183423"/>
          </a:xfrm>
        </p:grpSpPr>
        <p:pic>
          <p:nvPicPr>
            <p:cNvPr id="47388" name="Picture 4"/>
            <p:cNvPicPr>
              <a:picLocks noRot="1" noChangeAspect="1" noChangeArrowheads="1"/>
            </p:cNvPicPr>
            <p:nvPr/>
          </p:nvPicPr>
          <p:blipFill>
            <a:blip r:embed="rId8" cstate="print"/>
            <a:srcRect/>
            <a:stretch>
              <a:fillRect/>
            </a:stretch>
          </p:blipFill>
          <p:spPr bwMode="auto">
            <a:xfrm>
              <a:off x="851647" y="3670373"/>
              <a:ext cx="1807882" cy="1397360"/>
            </a:xfrm>
            <a:prstGeom prst="rect">
              <a:avLst/>
            </a:prstGeom>
            <a:noFill/>
            <a:ln w="9525">
              <a:noFill/>
              <a:miter lim="800000"/>
              <a:headEnd/>
              <a:tailEnd/>
            </a:ln>
          </p:spPr>
        </p:pic>
        <p:grpSp>
          <p:nvGrpSpPr>
            <p:cNvPr id="47389" name="Group 288"/>
            <p:cNvGrpSpPr>
              <a:grpSpLocks/>
            </p:cNvGrpSpPr>
            <p:nvPr/>
          </p:nvGrpSpPr>
          <p:grpSpPr bwMode="auto">
            <a:xfrm>
              <a:off x="851647" y="884310"/>
              <a:ext cx="1807882" cy="2787144"/>
              <a:chOff x="851647" y="884310"/>
              <a:chExt cx="1807882" cy="2787144"/>
            </a:xfrm>
          </p:grpSpPr>
          <p:pic>
            <p:nvPicPr>
              <p:cNvPr id="47390" name="Picture 5"/>
              <p:cNvPicPr>
                <a:picLocks noRot="1" noChangeAspect="1" noChangeArrowheads="1"/>
              </p:cNvPicPr>
              <p:nvPr/>
            </p:nvPicPr>
            <p:blipFill>
              <a:blip r:embed="rId9" cstate="print"/>
              <a:srcRect/>
              <a:stretch>
                <a:fillRect/>
              </a:stretch>
            </p:blipFill>
            <p:spPr bwMode="auto">
              <a:xfrm>
                <a:off x="851647" y="884310"/>
                <a:ext cx="1807882" cy="1397360"/>
              </a:xfrm>
              <a:prstGeom prst="rect">
                <a:avLst/>
              </a:prstGeom>
              <a:noFill/>
              <a:ln w="9525">
                <a:noFill/>
                <a:miter lim="800000"/>
                <a:headEnd/>
                <a:tailEnd/>
              </a:ln>
            </p:spPr>
          </p:pic>
          <p:sp>
            <p:nvSpPr>
              <p:cNvPr id="47391" name="Rectangle 41"/>
              <p:cNvSpPr>
                <a:spLocks noChangeArrowheads="1"/>
              </p:cNvSpPr>
              <p:nvPr/>
            </p:nvSpPr>
            <p:spPr bwMode="auto">
              <a:xfrm>
                <a:off x="851647" y="2274094"/>
                <a:ext cx="1807882" cy="1397360"/>
              </a:xfrm>
              <a:prstGeom prst="rect">
                <a:avLst/>
              </a:prstGeom>
              <a:solidFill>
                <a:srgbClr val="FFFFFF"/>
              </a:solidFill>
              <a:ln w="9525">
                <a:noFill/>
                <a:miter lim="800000"/>
                <a:headEnd/>
                <a:tailEnd/>
              </a:ln>
            </p:spPr>
            <p:txBody>
              <a:bodyPr lIns="57150" tIns="28575" rIns="57150" bIns="28575"/>
              <a:lstStyle/>
              <a:p>
                <a:endParaRPr lang="en-US"/>
              </a:p>
            </p:txBody>
          </p:sp>
        </p:grpSp>
      </p:grpSp>
      <p:sp>
        <p:nvSpPr>
          <p:cNvPr id="47125" name="Rectangle 42"/>
          <p:cNvSpPr>
            <a:spLocks noChangeArrowheads="1"/>
          </p:cNvSpPr>
          <p:nvPr/>
        </p:nvSpPr>
        <p:spPr bwMode="auto">
          <a:xfrm>
            <a:off x="1027113" y="3521075"/>
            <a:ext cx="150812" cy="44450"/>
          </a:xfrm>
          <a:prstGeom prst="rect">
            <a:avLst/>
          </a:prstGeom>
          <a:noFill/>
          <a:ln w="3175">
            <a:solidFill>
              <a:srgbClr val="000000"/>
            </a:solidFill>
            <a:miter lim="800000"/>
            <a:headEnd/>
            <a:tailEnd/>
          </a:ln>
        </p:spPr>
        <p:txBody>
          <a:bodyPr lIns="57150" tIns="28575" rIns="57150" bIns="28575"/>
          <a:lstStyle/>
          <a:p>
            <a:endParaRPr lang="en-US"/>
          </a:p>
        </p:txBody>
      </p:sp>
      <p:sp>
        <p:nvSpPr>
          <p:cNvPr id="47126" name="Freeform 43"/>
          <p:cNvSpPr>
            <a:spLocks/>
          </p:cNvSpPr>
          <p:nvPr/>
        </p:nvSpPr>
        <p:spPr bwMode="auto">
          <a:xfrm>
            <a:off x="1131888" y="3486150"/>
            <a:ext cx="93662" cy="79375"/>
          </a:xfrm>
          <a:custGeom>
            <a:avLst/>
            <a:gdLst>
              <a:gd name="T0" fmla="*/ 46753 w 599"/>
              <a:gd name="T1" fmla="*/ 0 h 436"/>
              <a:gd name="T2" fmla="*/ 0 w 599"/>
              <a:gd name="T3" fmla="*/ 69726 h 436"/>
              <a:gd name="T4" fmla="*/ 46753 w 599"/>
              <a:gd name="T5" fmla="*/ 79375 h 436"/>
              <a:gd name="T6" fmla="*/ 93662 w 599"/>
              <a:gd name="T7" fmla="*/ 9649 h 436"/>
              <a:gd name="T8" fmla="*/ 46753 w 599"/>
              <a:gd name="T9" fmla="*/ 0 h 436"/>
              <a:gd name="T10" fmla="*/ 0 60000 65536"/>
              <a:gd name="T11" fmla="*/ 0 60000 65536"/>
              <a:gd name="T12" fmla="*/ 0 60000 65536"/>
              <a:gd name="T13" fmla="*/ 0 60000 65536"/>
              <a:gd name="T14" fmla="*/ 0 60000 65536"/>
              <a:gd name="T15" fmla="*/ 0 w 599"/>
              <a:gd name="T16" fmla="*/ 0 h 436"/>
              <a:gd name="T17" fmla="*/ 599 w 599"/>
              <a:gd name="T18" fmla="*/ 436 h 436"/>
            </a:gdLst>
            <a:ahLst/>
            <a:cxnLst>
              <a:cxn ang="T10">
                <a:pos x="T0" y="T1"/>
              </a:cxn>
              <a:cxn ang="T11">
                <a:pos x="T2" y="T3"/>
              </a:cxn>
              <a:cxn ang="T12">
                <a:pos x="T4" y="T5"/>
              </a:cxn>
              <a:cxn ang="T13">
                <a:pos x="T6" y="T7"/>
              </a:cxn>
              <a:cxn ang="T14">
                <a:pos x="T8" y="T9"/>
              </a:cxn>
            </a:cxnLst>
            <a:rect l="T15" t="T16" r="T17" b="T18"/>
            <a:pathLst>
              <a:path w="599" h="436">
                <a:moveTo>
                  <a:pt x="299" y="0"/>
                </a:moveTo>
                <a:lnTo>
                  <a:pt x="0" y="383"/>
                </a:lnTo>
                <a:lnTo>
                  <a:pt x="299" y="436"/>
                </a:lnTo>
                <a:lnTo>
                  <a:pt x="599" y="53"/>
                </a:lnTo>
                <a:lnTo>
                  <a:pt x="299" y="0"/>
                </a:lnTo>
                <a:close/>
              </a:path>
            </a:pathLst>
          </a:custGeom>
          <a:noFill/>
          <a:ln w="3175">
            <a:solidFill>
              <a:srgbClr val="000000"/>
            </a:solidFill>
            <a:prstDash val="solid"/>
            <a:round/>
            <a:headEnd/>
            <a:tailEnd/>
          </a:ln>
        </p:spPr>
        <p:txBody>
          <a:bodyPr lIns="57150" tIns="28575" rIns="57150" bIns="28575"/>
          <a:lstStyle/>
          <a:p>
            <a:endParaRPr lang="en-US"/>
          </a:p>
        </p:txBody>
      </p:sp>
      <p:sp>
        <p:nvSpPr>
          <p:cNvPr id="47127" name="Freeform 44"/>
          <p:cNvSpPr>
            <a:spLocks/>
          </p:cNvSpPr>
          <p:nvPr/>
        </p:nvSpPr>
        <p:spPr bwMode="auto">
          <a:xfrm>
            <a:off x="1160463" y="3530600"/>
            <a:ext cx="87312" cy="106363"/>
          </a:xfrm>
          <a:custGeom>
            <a:avLst/>
            <a:gdLst>
              <a:gd name="T0" fmla="*/ 37397 w 565"/>
              <a:gd name="T1" fmla="*/ 0 h 592"/>
              <a:gd name="T2" fmla="*/ 0 w 565"/>
              <a:gd name="T3" fmla="*/ 106363 h 592"/>
              <a:gd name="T4" fmla="*/ 49760 w 565"/>
              <a:gd name="T5" fmla="*/ 106363 h 592"/>
              <a:gd name="T6" fmla="*/ 87312 w 565"/>
              <a:gd name="T7" fmla="*/ 0 h 592"/>
              <a:gd name="T8" fmla="*/ 37397 w 565"/>
              <a:gd name="T9" fmla="*/ 0 h 592"/>
              <a:gd name="T10" fmla="*/ 0 60000 65536"/>
              <a:gd name="T11" fmla="*/ 0 60000 65536"/>
              <a:gd name="T12" fmla="*/ 0 60000 65536"/>
              <a:gd name="T13" fmla="*/ 0 60000 65536"/>
              <a:gd name="T14" fmla="*/ 0 60000 65536"/>
              <a:gd name="T15" fmla="*/ 0 w 565"/>
              <a:gd name="T16" fmla="*/ 0 h 592"/>
              <a:gd name="T17" fmla="*/ 565 w 565"/>
              <a:gd name="T18" fmla="*/ 592 h 592"/>
            </a:gdLst>
            <a:ahLst/>
            <a:cxnLst>
              <a:cxn ang="T10">
                <a:pos x="T0" y="T1"/>
              </a:cxn>
              <a:cxn ang="T11">
                <a:pos x="T2" y="T3"/>
              </a:cxn>
              <a:cxn ang="T12">
                <a:pos x="T4" y="T5"/>
              </a:cxn>
              <a:cxn ang="T13">
                <a:pos x="T6" y="T7"/>
              </a:cxn>
              <a:cxn ang="T14">
                <a:pos x="T8" y="T9"/>
              </a:cxn>
            </a:cxnLst>
            <a:rect l="T15" t="T16" r="T17" b="T18"/>
            <a:pathLst>
              <a:path w="565" h="592">
                <a:moveTo>
                  <a:pt x="242" y="0"/>
                </a:moveTo>
                <a:lnTo>
                  <a:pt x="0" y="592"/>
                </a:lnTo>
                <a:lnTo>
                  <a:pt x="322" y="592"/>
                </a:lnTo>
                <a:lnTo>
                  <a:pt x="565" y="0"/>
                </a:lnTo>
                <a:lnTo>
                  <a:pt x="242" y="0"/>
                </a:lnTo>
                <a:close/>
              </a:path>
            </a:pathLst>
          </a:custGeom>
          <a:noFill/>
          <a:ln w="3175">
            <a:solidFill>
              <a:srgbClr val="000000"/>
            </a:solidFill>
            <a:prstDash val="solid"/>
            <a:round/>
            <a:headEnd/>
            <a:tailEnd/>
          </a:ln>
        </p:spPr>
        <p:txBody>
          <a:bodyPr lIns="57150" tIns="28575" rIns="57150" bIns="28575"/>
          <a:lstStyle/>
          <a:p>
            <a:endParaRPr lang="en-US"/>
          </a:p>
        </p:txBody>
      </p:sp>
      <p:sp>
        <p:nvSpPr>
          <p:cNvPr id="47128" name="Rectangle 45"/>
          <p:cNvSpPr>
            <a:spLocks noChangeArrowheads="1"/>
          </p:cNvSpPr>
          <p:nvPr/>
        </p:nvSpPr>
        <p:spPr bwMode="auto">
          <a:xfrm>
            <a:off x="2044700" y="3171825"/>
            <a:ext cx="25400" cy="407988"/>
          </a:xfrm>
          <a:prstGeom prst="rect">
            <a:avLst/>
          </a:prstGeom>
          <a:noFill/>
          <a:ln w="3175">
            <a:solidFill>
              <a:srgbClr val="000000"/>
            </a:solidFill>
            <a:miter lim="800000"/>
            <a:headEnd/>
            <a:tailEnd/>
          </a:ln>
        </p:spPr>
        <p:txBody>
          <a:bodyPr lIns="57150" tIns="28575" rIns="57150" bIns="28575"/>
          <a:lstStyle/>
          <a:p>
            <a:endParaRPr lang="en-US"/>
          </a:p>
        </p:txBody>
      </p:sp>
      <p:sp>
        <p:nvSpPr>
          <p:cNvPr id="47129" name="Freeform 46"/>
          <p:cNvSpPr>
            <a:spLocks/>
          </p:cNvSpPr>
          <p:nvPr/>
        </p:nvSpPr>
        <p:spPr bwMode="auto">
          <a:xfrm>
            <a:off x="1357313" y="3530600"/>
            <a:ext cx="109537" cy="106363"/>
          </a:xfrm>
          <a:custGeom>
            <a:avLst/>
            <a:gdLst>
              <a:gd name="T0" fmla="*/ 62525 w 699"/>
              <a:gd name="T1" fmla="*/ 0 h 592"/>
              <a:gd name="T2" fmla="*/ 109537 w 699"/>
              <a:gd name="T3" fmla="*/ 106363 h 592"/>
              <a:gd name="T4" fmla="*/ 47012 w 699"/>
              <a:gd name="T5" fmla="*/ 106363 h 592"/>
              <a:gd name="T6" fmla="*/ 0 w 699"/>
              <a:gd name="T7" fmla="*/ 0 h 592"/>
              <a:gd name="T8" fmla="*/ 62525 w 699"/>
              <a:gd name="T9" fmla="*/ 0 h 592"/>
              <a:gd name="T10" fmla="*/ 0 60000 65536"/>
              <a:gd name="T11" fmla="*/ 0 60000 65536"/>
              <a:gd name="T12" fmla="*/ 0 60000 65536"/>
              <a:gd name="T13" fmla="*/ 0 60000 65536"/>
              <a:gd name="T14" fmla="*/ 0 60000 65536"/>
              <a:gd name="T15" fmla="*/ 0 w 699"/>
              <a:gd name="T16" fmla="*/ 0 h 592"/>
              <a:gd name="T17" fmla="*/ 699 w 699"/>
              <a:gd name="T18" fmla="*/ 592 h 592"/>
            </a:gdLst>
            <a:ahLst/>
            <a:cxnLst>
              <a:cxn ang="T10">
                <a:pos x="T0" y="T1"/>
              </a:cxn>
              <a:cxn ang="T11">
                <a:pos x="T2" y="T3"/>
              </a:cxn>
              <a:cxn ang="T12">
                <a:pos x="T4" y="T5"/>
              </a:cxn>
              <a:cxn ang="T13">
                <a:pos x="T6" y="T7"/>
              </a:cxn>
              <a:cxn ang="T14">
                <a:pos x="T8" y="T9"/>
              </a:cxn>
            </a:cxnLst>
            <a:rect l="T15" t="T16" r="T17" b="T18"/>
            <a:pathLst>
              <a:path w="699" h="592">
                <a:moveTo>
                  <a:pt x="399" y="0"/>
                </a:moveTo>
                <a:lnTo>
                  <a:pt x="699" y="592"/>
                </a:lnTo>
                <a:lnTo>
                  <a:pt x="300" y="592"/>
                </a:lnTo>
                <a:lnTo>
                  <a:pt x="0" y="0"/>
                </a:lnTo>
                <a:lnTo>
                  <a:pt x="399" y="0"/>
                </a:lnTo>
                <a:close/>
              </a:path>
            </a:pathLst>
          </a:custGeom>
          <a:noFill/>
          <a:ln w="3175">
            <a:solidFill>
              <a:srgbClr val="000000"/>
            </a:solidFill>
            <a:prstDash val="solid"/>
            <a:round/>
            <a:headEnd/>
            <a:tailEnd/>
          </a:ln>
        </p:spPr>
        <p:txBody>
          <a:bodyPr lIns="57150" tIns="28575" rIns="57150" bIns="28575"/>
          <a:lstStyle/>
          <a:p>
            <a:endParaRPr lang="en-US"/>
          </a:p>
        </p:txBody>
      </p:sp>
      <p:sp>
        <p:nvSpPr>
          <p:cNvPr id="47130" name="Freeform 47"/>
          <p:cNvSpPr>
            <a:spLocks/>
          </p:cNvSpPr>
          <p:nvPr/>
        </p:nvSpPr>
        <p:spPr bwMode="auto">
          <a:xfrm>
            <a:off x="1177925" y="2444750"/>
            <a:ext cx="250825" cy="1220788"/>
          </a:xfrm>
          <a:custGeom>
            <a:avLst/>
            <a:gdLst>
              <a:gd name="T0" fmla="*/ 250203 w 1612"/>
              <a:gd name="T1" fmla="*/ 176226 h 6775"/>
              <a:gd name="T2" fmla="*/ 246779 w 1612"/>
              <a:gd name="T3" fmla="*/ 147396 h 6775"/>
              <a:gd name="T4" fmla="*/ 241022 w 1612"/>
              <a:gd name="T5" fmla="*/ 119826 h 6775"/>
              <a:gd name="T6" fmla="*/ 232776 w 1612"/>
              <a:gd name="T7" fmla="*/ 94420 h 6775"/>
              <a:gd name="T8" fmla="*/ 222195 w 1612"/>
              <a:gd name="T9" fmla="*/ 71355 h 6775"/>
              <a:gd name="T10" fmla="*/ 209747 w 1612"/>
              <a:gd name="T11" fmla="*/ 50994 h 6775"/>
              <a:gd name="T12" fmla="*/ 195588 w 1612"/>
              <a:gd name="T13" fmla="*/ 33515 h 6775"/>
              <a:gd name="T14" fmla="*/ 179716 w 1612"/>
              <a:gd name="T15" fmla="*/ 19280 h 6775"/>
              <a:gd name="T16" fmla="*/ 162601 w 1612"/>
              <a:gd name="T17" fmla="*/ 8649 h 6775"/>
              <a:gd name="T18" fmla="*/ 144396 w 1612"/>
              <a:gd name="T19" fmla="*/ 2162 h 6775"/>
              <a:gd name="T20" fmla="*/ 125413 w 1612"/>
              <a:gd name="T21" fmla="*/ 0 h 6775"/>
              <a:gd name="T22" fmla="*/ 106274 w 1612"/>
              <a:gd name="T23" fmla="*/ 2162 h 6775"/>
              <a:gd name="T24" fmla="*/ 88069 w 1612"/>
              <a:gd name="T25" fmla="*/ 8649 h 6775"/>
              <a:gd name="T26" fmla="*/ 70953 w 1612"/>
              <a:gd name="T27" fmla="*/ 19280 h 6775"/>
              <a:gd name="T28" fmla="*/ 55238 w 1612"/>
              <a:gd name="T29" fmla="*/ 33515 h 6775"/>
              <a:gd name="T30" fmla="*/ 41078 w 1612"/>
              <a:gd name="T31" fmla="*/ 50994 h 6775"/>
              <a:gd name="T32" fmla="*/ 28630 w 1612"/>
              <a:gd name="T33" fmla="*/ 71355 h 6775"/>
              <a:gd name="T34" fmla="*/ 18049 w 1612"/>
              <a:gd name="T35" fmla="*/ 94420 h 6775"/>
              <a:gd name="T36" fmla="*/ 9803 w 1612"/>
              <a:gd name="T37" fmla="*/ 119826 h 6775"/>
              <a:gd name="T38" fmla="*/ 3890 w 1612"/>
              <a:gd name="T39" fmla="*/ 147396 h 6775"/>
              <a:gd name="T40" fmla="*/ 467 w 1612"/>
              <a:gd name="T41" fmla="*/ 176226 h 6775"/>
              <a:gd name="T42" fmla="*/ 0 w 1612"/>
              <a:gd name="T43" fmla="*/ 1024201 h 6775"/>
              <a:gd name="T44" fmla="*/ 1400 w 1612"/>
              <a:gd name="T45" fmla="*/ 1054292 h 6775"/>
              <a:gd name="T46" fmla="*/ 5602 w 1612"/>
              <a:gd name="T47" fmla="*/ 1082762 h 6775"/>
              <a:gd name="T48" fmla="*/ 12292 w 1612"/>
              <a:gd name="T49" fmla="*/ 1109431 h 6775"/>
              <a:gd name="T50" fmla="*/ 21473 w 1612"/>
              <a:gd name="T51" fmla="*/ 1134117 h 6775"/>
              <a:gd name="T52" fmla="*/ 32520 w 1612"/>
              <a:gd name="T53" fmla="*/ 1156460 h 6775"/>
              <a:gd name="T54" fmla="*/ 45590 w 1612"/>
              <a:gd name="T55" fmla="*/ 1175740 h 6775"/>
              <a:gd name="T56" fmla="*/ 60372 w 1612"/>
              <a:gd name="T57" fmla="*/ 1192318 h 6775"/>
              <a:gd name="T58" fmla="*/ 76555 w 1612"/>
              <a:gd name="T59" fmla="*/ 1205292 h 6775"/>
              <a:gd name="T60" fmla="*/ 94137 w 1612"/>
              <a:gd name="T61" fmla="*/ 1214481 h 6775"/>
              <a:gd name="T62" fmla="*/ 112653 w 1612"/>
              <a:gd name="T63" fmla="*/ 1219527 h 6775"/>
              <a:gd name="T64" fmla="*/ 131948 w 1612"/>
              <a:gd name="T65" fmla="*/ 1220428 h 6775"/>
              <a:gd name="T66" fmla="*/ 150619 w 1612"/>
              <a:gd name="T67" fmla="*/ 1216644 h 6775"/>
              <a:gd name="T68" fmla="*/ 168513 w 1612"/>
              <a:gd name="T69" fmla="*/ 1208715 h 6775"/>
              <a:gd name="T70" fmla="*/ 185318 w 1612"/>
              <a:gd name="T71" fmla="*/ 1196823 h 6775"/>
              <a:gd name="T72" fmla="*/ 200567 w 1612"/>
              <a:gd name="T73" fmla="*/ 1181507 h 6775"/>
              <a:gd name="T74" fmla="*/ 214104 w 1612"/>
              <a:gd name="T75" fmla="*/ 1163127 h 6775"/>
              <a:gd name="T76" fmla="*/ 225929 w 1612"/>
              <a:gd name="T77" fmla="*/ 1141685 h 6775"/>
              <a:gd name="T78" fmla="*/ 235732 w 1612"/>
              <a:gd name="T79" fmla="*/ 1117899 h 6775"/>
              <a:gd name="T80" fmla="*/ 243356 w 1612"/>
              <a:gd name="T81" fmla="*/ 1091772 h 6775"/>
              <a:gd name="T82" fmla="*/ 248335 w 1612"/>
              <a:gd name="T83" fmla="*/ 1063662 h 6775"/>
              <a:gd name="T84" fmla="*/ 250669 w 1612"/>
              <a:gd name="T85" fmla="*/ 1034291 h 677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1612"/>
              <a:gd name="T130" fmla="*/ 0 h 6775"/>
              <a:gd name="T131" fmla="*/ 1612 w 1612"/>
              <a:gd name="T132" fmla="*/ 6775 h 677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1612" h="6775">
                <a:moveTo>
                  <a:pt x="1612" y="1090"/>
                </a:moveTo>
                <a:lnTo>
                  <a:pt x="1611" y="1034"/>
                </a:lnTo>
                <a:lnTo>
                  <a:pt x="1608" y="978"/>
                </a:lnTo>
                <a:lnTo>
                  <a:pt x="1603" y="923"/>
                </a:lnTo>
                <a:lnTo>
                  <a:pt x="1596" y="870"/>
                </a:lnTo>
                <a:lnTo>
                  <a:pt x="1586" y="818"/>
                </a:lnTo>
                <a:lnTo>
                  <a:pt x="1576" y="765"/>
                </a:lnTo>
                <a:lnTo>
                  <a:pt x="1564" y="714"/>
                </a:lnTo>
                <a:lnTo>
                  <a:pt x="1549" y="665"/>
                </a:lnTo>
                <a:lnTo>
                  <a:pt x="1533" y="618"/>
                </a:lnTo>
                <a:lnTo>
                  <a:pt x="1515" y="570"/>
                </a:lnTo>
                <a:lnTo>
                  <a:pt x="1496" y="524"/>
                </a:lnTo>
                <a:lnTo>
                  <a:pt x="1475" y="480"/>
                </a:lnTo>
                <a:lnTo>
                  <a:pt x="1452" y="438"/>
                </a:lnTo>
                <a:lnTo>
                  <a:pt x="1428" y="396"/>
                </a:lnTo>
                <a:lnTo>
                  <a:pt x="1403" y="357"/>
                </a:lnTo>
                <a:lnTo>
                  <a:pt x="1376" y="318"/>
                </a:lnTo>
                <a:lnTo>
                  <a:pt x="1348" y="283"/>
                </a:lnTo>
                <a:lnTo>
                  <a:pt x="1319" y="249"/>
                </a:lnTo>
                <a:lnTo>
                  <a:pt x="1289" y="216"/>
                </a:lnTo>
                <a:lnTo>
                  <a:pt x="1257" y="186"/>
                </a:lnTo>
                <a:lnTo>
                  <a:pt x="1224" y="157"/>
                </a:lnTo>
                <a:lnTo>
                  <a:pt x="1191" y="131"/>
                </a:lnTo>
                <a:lnTo>
                  <a:pt x="1155" y="107"/>
                </a:lnTo>
                <a:lnTo>
                  <a:pt x="1120" y="85"/>
                </a:lnTo>
                <a:lnTo>
                  <a:pt x="1083" y="66"/>
                </a:lnTo>
                <a:lnTo>
                  <a:pt x="1045" y="48"/>
                </a:lnTo>
                <a:lnTo>
                  <a:pt x="1008" y="33"/>
                </a:lnTo>
                <a:lnTo>
                  <a:pt x="968" y="22"/>
                </a:lnTo>
                <a:lnTo>
                  <a:pt x="928" y="12"/>
                </a:lnTo>
                <a:lnTo>
                  <a:pt x="888" y="5"/>
                </a:lnTo>
                <a:lnTo>
                  <a:pt x="848" y="1"/>
                </a:lnTo>
                <a:lnTo>
                  <a:pt x="806" y="0"/>
                </a:lnTo>
                <a:lnTo>
                  <a:pt x="765" y="1"/>
                </a:lnTo>
                <a:lnTo>
                  <a:pt x="724" y="5"/>
                </a:lnTo>
                <a:lnTo>
                  <a:pt x="683" y="12"/>
                </a:lnTo>
                <a:lnTo>
                  <a:pt x="643" y="22"/>
                </a:lnTo>
                <a:lnTo>
                  <a:pt x="605" y="33"/>
                </a:lnTo>
                <a:lnTo>
                  <a:pt x="566" y="48"/>
                </a:lnTo>
                <a:lnTo>
                  <a:pt x="529" y="66"/>
                </a:lnTo>
                <a:lnTo>
                  <a:pt x="492" y="85"/>
                </a:lnTo>
                <a:lnTo>
                  <a:pt x="456" y="107"/>
                </a:lnTo>
                <a:lnTo>
                  <a:pt x="422" y="131"/>
                </a:lnTo>
                <a:lnTo>
                  <a:pt x="388" y="157"/>
                </a:lnTo>
                <a:lnTo>
                  <a:pt x="355" y="186"/>
                </a:lnTo>
                <a:lnTo>
                  <a:pt x="324" y="216"/>
                </a:lnTo>
                <a:lnTo>
                  <a:pt x="293" y="249"/>
                </a:lnTo>
                <a:lnTo>
                  <a:pt x="264" y="283"/>
                </a:lnTo>
                <a:lnTo>
                  <a:pt x="236" y="318"/>
                </a:lnTo>
                <a:lnTo>
                  <a:pt x="209" y="357"/>
                </a:lnTo>
                <a:lnTo>
                  <a:pt x="184" y="396"/>
                </a:lnTo>
                <a:lnTo>
                  <a:pt x="159" y="438"/>
                </a:lnTo>
                <a:lnTo>
                  <a:pt x="138" y="480"/>
                </a:lnTo>
                <a:lnTo>
                  <a:pt x="116" y="524"/>
                </a:lnTo>
                <a:lnTo>
                  <a:pt x="97" y="570"/>
                </a:lnTo>
                <a:lnTo>
                  <a:pt x="79" y="618"/>
                </a:lnTo>
                <a:lnTo>
                  <a:pt x="63" y="665"/>
                </a:lnTo>
                <a:lnTo>
                  <a:pt x="49" y="714"/>
                </a:lnTo>
                <a:lnTo>
                  <a:pt x="36" y="765"/>
                </a:lnTo>
                <a:lnTo>
                  <a:pt x="25" y="818"/>
                </a:lnTo>
                <a:lnTo>
                  <a:pt x="16" y="870"/>
                </a:lnTo>
                <a:lnTo>
                  <a:pt x="9" y="923"/>
                </a:lnTo>
                <a:lnTo>
                  <a:pt x="3" y="978"/>
                </a:lnTo>
                <a:lnTo>
                  <a:pt x="0" y="1034"/>
                </a:lnTo>
                <a:lnTo>
                  <a:pt x="0" y="1090"/>
                </a:lnTo>
                <a:lnTo>
                  <a:pt x="0" y="5684"/>
                </a:lnTo>
                <a:lnTo>
                  <a:pt x="0" y="5740"/>
                </a:lnTo>
                <a:lnTo>
                  <a:pt x="3" y="5796"/>
                </a:lnTo>
                <a:lnTo>
                  <a:pt x="9" y="5851"/>
                </a:lnTo>
                <a:lnTo>
                  <a:pt x="16" y="5903"/>
                </a:lnTo>
                <a:lnTo>
                  <a:pt x="25" y="5956"/>
                </a:lnTo>
                <a:lnTo>
                  <a:pt x="36" y="6009"/>
                </a:lnTo>
                <a:lnTo>
                  <a:pt x="49" y="6059"/>
                </a:lnTo>
                <a:lnTo>
                  <a:pt x="63" y="6109"/>
                </a:lnTo>
                <a:lnTo>
                  <a:pt x="79" y="6157"/>
                </a:lnTo>
                <a:lnTo>
                  <a:pt x="97" y="6204"/>
                </a:lnTo>
                <a:lnTo>
                  <a:pt x="116" y="6250"/>
                </a:lnTo>
                <a:lnTo>
                  <a:pt x="138" y="6294"/>
                </a:lnTo>
                <a:lnTo>
                  <a:pt x="159" y="6336"/>
                </a:lnTo>
                <a:lnTo>
                  <a:pt x="184" y="6378"/>
                </a:lnTo>
                <a:lnTo>
                  <a:pt x="209" y="6418"/>
                </a:lnTo>
                <a:lnTo>
                  <a:pt x="236" y="6455"/>
                </a:lnTo>
                <a:lnTo>
                  <a:pt x="264" y="6491"/>
                </a:lnTo>
                <a:lnTo>
                  <a:pt x="293" y="6525"/>
                </a:lnTo>
                <a:lnTo>
                  <a:pt x="324" y="6557"/>
                </a:lnTo>
                <a:lnTo>
                  <a:pt x="355" y="6588"/>
                </a:lnTo>
                <a:lnTo>
                  <a:pt x="388" y="6617"/>
                </a:lnTo>
                <a:lnTo>
                  <a:pt x="422" y="6642"/>
                </a:lnTo>
                <a:lnTo>
                  <a:pt x="456" y="6667"/>
                </a:lnTo>
                <a:lnTo>
                  <a:pt x="492" y="6689"/>
                </a:lnTo>
                <a:lnTo>
                  <a:pt x="529" y="6708"/>
                </a:lnTo>
                <a:lnTo>
                  <a:pt x="566" y="6725"/>
                </a:lnTo>
                <a:lnTo>
                  <a:pt x="605" y="6740"/>
                </a:lnTo>
                <a:lnTo>
                  <a:pt x="643" y="6752"/>
                </a:lnTo>
                <a:lnTo>
                  <a:pt x="683" y="6762"/>
                </a:lnTo>
                <a:lnTo>
                  <a:pt x="724" y="6768"/>
                </a:lnTo>
                <a:lnTo>
                  <a:pt x="765" y="6773"/>
                </a:lnTo>
                <a:lnTo>
                  <a:pt x="806" y="6775"/>
                </a:lnTo>
                <a:lnTo>
                  <a:pt x="848" y="6773"/>
                </a:lnTo>
                <a:lnTo>
                  <a:pt x="888" y="6768"/>
                </a:lnTo>
                <a:lnTo>
                  <a:pt x="928" y="6762"/>
                </a:lnTo>
                <a:lnTo>
                  <a:pt x="968" y="6752"/>
                </a:lnTo>
                <a:lnTo>
                  <a:pt x="1008" y="6740"/>
                </a:lnTo>
                <a:lnTo>
                  <a:pt x="1045" y="6725"/>
                </a:lnTo>
                <a:lnTo>
                  <a:pt x="1083" y="6708"/>
                </a:lnTo>
                <a:lnTo>
                  <a:pt x="1120" y="6689"/>
                </a:lnTo>
                <a:lnTo>
                  <a:pt x="1155" y="6667"/>
                </a:lnTo>
                <a:lnTo>
                  <a:pt x="1191" y="6642"/>
                </a:lnTo>
                <a:lnTo>
                  <a:pt x="1224" y="6617"/>
                </a:lnTo>
                <a:lnTo>
                  <a:pt x="1257" y="6588"/>
                </a:lnTo>
                <a:lnTo>
                  <a:pt x="1289" y="6557"/>
                </a:lnTo>
                <a:lnTo>
                  <a:pt x="1319" y="6525"/>
                </a:lnTo>
                <a:lnTo>
                  <a:pt x="1348" y="6491"/>
                </a:lnTo>
                <a:lnTo>
                  <a:pt x="1376" y="6455"/>
                </a:lnTo>
                <a:lnTo>
                  <a:pt x="1403" y="6418"/>
                </a:lnTo>
                <a:lnTo>
                  <a:pt x="1428" y="6378"/>
                </a:lnTo>
                <a:lnTo>
                  <a:pt x="1452" y="6336"/>
                </a:lnTo>
                <a:lnTo>
                  <a:pt x="1475" y="6294"/>
                </a:lnTo>
                <a:lnTo>
                  <a:pt x="1496" y="6250"/>
                </a:lnTo>
                <a:lnTo>
                  <a:pt x="1515" y="6204"/>
                </a:lnTo>
                <a:lnTo>
                  <a:pt x="1533" y="6157"/>
                </a:lnTo>
                <a:lnTo>
                  <a:pt x="1549" y="6109"/>
                </a:lnTo>
                <a:lnTo>
                  <a:pt x="1564" y="6059"/>
                </a:lnTo>
                <a:lnTo>
                  <a:pt x="1576" y="6009"/>
                </a:lnTo>
                <a:lnTo>
                  <a:pt x="1586" y="5956"/>
                </a:lnTo>
                <a:lnTo>
                  <a:pt x="1596" y="5903"/>
                </a:lnTo>
                <a:lnTo>
                  <a:pt x="1603" y="5851"/>
                </a:lnTo>
                <a:lnTo>
                  <a:pt x="1608" y="5796"/>
                </a:lnTo>
                <a:lnTo>
                  <a:pt x="1611" y="5740"/>
                </a:lnTo>
                <a:lnTo>
                  <a:pt x="1612" y="5684"/>
                </a:lnTo>
                <a:lnTo>
                  <a:pt x="1612" y="1090"/>
                </a:lnTo>
              </a:path>
            </a:pathLst>
          </a:custGeom>
          <a:noFill/>
          <a:ln w="3175">
            <a:solidFill>
              <a:srgbClr val="000000"/>
            </a:solidFill>
            <a:prstDash val="solid"/>
            <a:round/>
            <a:headEnd/>
            <a:tailEnd/>
          </a:ln>
        </p:spPr>
        <p:txBody>
          <a:bodyPr lIns="57150" tIns="28575" rIns="57150" bIns="28575"/>
          <a:lstStyle/>
          <a:p>
            <a:endParaRPr lang="en-US"/>
          </a:p>
        </p:txBody>
      </p:sp>
      <p:sp>
        <p:nvSpPr>
          <p:cNvPr id="47131" name="Freeform 48"/>
          <p:cNvSpPr>
            <a:spLocks/>
          </p:cNvSpPr>
          <p:nvPr/>
        </p:nvSpPr>
        <p:spPr bwMode="auto">
          <a:xfrm>
            <a:off x="1128713" y="2278063"/>
            <a:ext cx="350837" cy="522287"/>
          </a:xfrm>
          <a:custGeom>
            <a:avLst/>
            <a:gdLst>
              <a:gd name="T0" fmla="*/ 0 w 2257"/>
              <a:gd name="T1" fmla="*/ 254577 h 2903"/>
              <a:gd name="T2" fmla="*/ 466 w 2257"/>
              <a:gd name="T3" fmla="*/ 241083 h 2903"/>
              <a:gd name="T4" fmla="*/ 1865 w 2257"/>
              <a:gd name="T5" fmla="*/ 221473 h 2903"/>
              <a:gd name="T6" fmla="*/ 5441 w 2257"/>
              <a:gd name="T7" fmla="*/ 195925 h 2903"/>
              <a:gd name="T8" fmla="*/ 10415 w 2257"/>
              <a:gd name="T9" fmla="*/ 171457 h 2903"/>
              <a:gd name="T10" fmla="*/ 17099 w 2257"/>
              <a:gd name="T11" fmla="*/ 148068 h 2903"/>
              <a:gd name="T12" fmla="*/ 25182 w 2257"/>
              <a:gd name="T13" fmla="*/ 125759 h 2903"/>
              <a:gd name="T14" fmla="*/ 34664 w 2257"/>
              <a:gd name="T15" fmla="*/ 104889 h 2903"/>
              <a:gd name="T16" fmla="*/ 45390 w 2257"/>
              <a:gd name="T17" fmla="*/ 85639 h 2903"/>
              <a:gd name="T18" fmla="*/ 57203 w 2257"/>
              <a:gd name="T19" fmla="*/ 68007 h 2903"/>
              <a:gd name="T20" fmla="*/ 70261 w 2257"/>
              <a:gd name="T21" fmla="*/ 51815 h 2903"/>
              <a:gd name="T22" fmla="*/ 84406 w 2257"/>
              <a:gd name="T23" fmla="*/ 37962 h 2903"/>
              <a:gd name="T24" fmla="*/ 91712 w 2257"/>
              <a:gd name="T25" fmla="*/ 31485 h 2903"/>
              <a:gd name="T26" fmla="*/ 99173 w 2257"/>
              <a:gd name="T27" fmla="*/ 25728 h 2903"/>
              <a:gd name="T28" fmla="*/ 107101 w 2257"/>
              <a:gd name="T29" fmla="*/ 20510 h 2903"/>
              <a:gd name="T30" fmla="*/ 114873 w 2257"/>
              <a:gd name="T31" fmla="*/ 15832 h 2903"/>
              <a:gd name="T32" fmla="*/ 123112 w 2257"/>
              <a:gd name="T33" fmla="*/ 11874 h 2903"/>
              <a:gd name="T34" fmla="*/ 131506 w 2257"/>
              <a:gd name="T35" fmla="*/ 8276 h 2903"/>
              <a:gd name="T36" fmla="*/ 140055 w 2257"/>
              <a:gd name="T37" fmla="*/ 5397 h 2903"/>
              <a:gd name="T38" fmla="*/ 148604 w 2257"/>
              <a:gd name="T39" fmla="*/ 3059 h 2903"/>
              <a:gd name="T40" fmla="*/ 157465 w 2257"/>
              <a:gd name="T41" fmla="*/ 1439 h 2903"/>
              <a:gd name="T42" fmla="*/ 166325 w 2257"/>
              <a:gd name="T43" fmla="*/ 360 h 2903"/>
              <a:gd name="T44" fmla="*/ 175341 w 2257"/>
              <a:gd name="T45" fmla="*/ 0 h 2903"/>
              <a:gd name="T46" fmla="*/ 184357 w 2257"/>
              <a:gd name="T47" fmla="*/ 360 h 2903"/>
              <a:gd name="T48" fmla="*/ 193372 w 2257"/>
              <a:gd name="T49" fmla="*/ 1439 h 2903"/>
              <a:gd name="T50" fmla="*/ 202077 w 2257"/>
              <a:gd name="T51" fmla="*/ 3059 h 2903"/>
              <a:gd name="T52" fmla="*/ 210782 w 2257"/>
              <a:gd name="T53" fmla="*/ 5397 h 2903"/>
              <a:gd name="T54" fmla="*/ 219331 w 2257"/>
              <a:gd name="T55" fmla="*/ 8276 h 2903"/>
              <a:gd name="T56" fmla="*/ 227414 w 2257"/>
              <a:gd name="T57" fmla="*/ 11874 h 2903"/>
              <a:gd name="T58" fmla="*/ 235653 w 2257"/>
              <a:gd name="T59" fmla="*/ 15832 h 2903"/>
              <a:gd name="T60" fmla="*/ 243736 w 2257"/>
              <a:gd name="T61" fmla="*/ 20510 h 2903"/>
              <a:gd name="T62" fmla="*/ 251353 w 2257"/>
              <a:gd name="T63" fmla="*/ 25728 h 2903"/>
              <a:gd name="T64" fmla="*/ 258970 w 2257"/>
              <a:gd name="T65" fmla="*/ 31485 h 2903"/>
              <a:gd name="T66" fmla="*/ 266431 w 2257"/>
              <a:gd name="T67" fmla="*/ 37962 h 2903"/>
              <a:gd name="T68" fmla="*/ 280265 w 2257"/>
              <a:gd name="T69" fmla="*/ 51815 h 2903"/>
              <a:gd name="T70" fmla="*/ 293323 w 2257"/>
              <a:gd name="T71" fmla="*/ 68007 h 2903"/>
              <a:gd name="T72" fmla="*/ 305136 w 2257"/>
              <a:gd name="T73" fmla="*/ 85639 h 2903"/>
              <a:gd name="T74" fmla="*/ 316017 w 2257"/>
              <a:gd name="T75" fmla="*/ 104889 h 2903"/>
              <a:gd name="T76" fmla="*/ 325344 w 2257"/>
              <a:gd name="T77" fmla="*/ 125759 h 2903"/>
              <a:gd name="T78" fmla="*/ 333583 w 2257"/>
              <a:gd name="T79" fmla="*/ 148068 h 2903"/>
              <a:gd name="T80" fmla="*/ 340111 w 2257"/>
              <a:gd name="T81" fmla="*/ 171457 h 2903"/>
              <a:gd name="T82" fmla="*/ 345241 w 2257"/>
              <a:gd name="T83" fmla="*/ 195925 h 2903"/>
              <a:gd name="T84" fmla="*/ 348816 w 2257"/>
              <a:gd name="T85" fmla="*/ 221473 h 2903"/>
              <a:gd name="T86" fmla="*/ 350371 w 2257"/>
              <a:gd name="T87" fmla="*/ 241083 h 2903"/>
              <a:gd name="T88" fmla="*/ 350837 w 2257"/>
              <a:gd name="T89" fmla="*/ 254577 h 2903"/>
              <a:gd name="T90" fmla="*/ 350837 w 2257"/>
              <a:gd name="T91" fmla="*/ 522287 h 2903"/>
              <a:gd name="T92" fmla="*/ 0 w 2257"/>
              <a:gd name="T93" fmla="*/ 261233 h 2903"/>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2257"/>
              <a:gd name="T142" fmla="*/ 0 h 2903"/>
              <a:gd name="T143" fmla="*/ 2257 w 2257"/>
              <a:gd name="T144" fmla="*/ 2903 h 2903"/>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2257" h="2903">
                <a:moveTo>
                  <a:pt x="0" y="1452"/>
                </a:moveTo>
                <a:lnTo>
                  <a:pt x="0" y="1415"/>
                </a:lnTo>
                <a:lnTo>
                  <a:pt x="1" y="1377"/>
                </a:lnTo>
                <a:lnTo>
                  <a:pt x="3" y="1340"/>
                </a:lnTo>
                <a:lnTo>
                  <a:pt x="5" y="1304"/>
                </a:lnTo>
                <a:lnTo>
                  <a:pt x="12" y="1231"/>
                </a:lnTo>
                <a:lnTo>
                  <a:pt x="22" y="1160"/>
                </a:lnTo>
                <a:lnTo>
                  <a:pt x="35" y="1089"/>
                </a:lnTo>
                <a:lnTo>
                  <a:pt x="50" y="1020"/>
                </a:lnTo>
                <a:lnTo>
                  <a:pt x="67" y="953"/>
                </a:lnTo>
                <a:lnTo>
                  <a:pt x="88" y="886"/>
                </a:lnTo>
                <a:lnTo>
                  <a:pt x="110" y="823"/>
                </a:lnTo>
                <a:lnTo>
                  <a:pt x="135" y="759"/>
                </a:lnTo>
                <a:lnTo>
                  <a:pt x="162" y="699"/>
                </a:lnTo>
                <a:lnTo>
                  <a:pt x="192" y="640"/>
                </a:lnTo>
                <a:lnTo>
                  <a:pt x="223" y="583"/>
                </a:lnTo>
                <a:lnTo>
                  <a:pt x="257" y="528"/>
                </a:lnTo>
                <a:lnTo>
                  <a:pt x="292" y="476"/>
                </a:lnTo>
                <a:lnTo>
                  <a:pt x="330" y="425"/>
                </a:lnTo>
                <a:lnTo>
                  <a:pt x="368" y="378"/>
                </a:lnTo>
                <a:lnTo>
                  <a:pt x="410" y="331"/>
                </a:lnTo>
                <a:lnTo>
                  <a:pt x="452" y="288"/>
                </a:lnTo>
                <a:lnTo>
                  <a:pt x="496" y="249"/>
                </a:lnTo>
                <a:lnTo>
                  <a:pt x="543" y="211"/>
                </a:lnTo>
                <a:lnTo>
                  <a:pt x="566" y="193"/>
                </a:lnTo>
                <a:lnTo>
                  <a:pt x="590" y="175"/>
                </a:lnTo>
                <a:lnTo>
                  <a:pt x="614" y="159"/>
                </a:lnTo>
                <a:lnTo>
                  <a:pt x="638" y="143"/>
                </a:lnTo>
                <a:lnTo>
                  <a:pt x="663" y="128"/>
                </a:lnTo>
                <a:lnTo>
                  <a:pt x="689" y="114"/>
                </a:lnTo>
                <a:lnTo>
                  <a:pt x="714" y="101"/>
                </a:lnTo>
                <a:lnTo>
                  <a:pt x="739" y="88"/>
                </a:lnTo>
                <a:lnTo>
                  <a:pt x="766" y="76"/>
                </a:lnTo>
                <a:lnTo>
                  <a:pt x="792" y="66"/>
                </a:lnTo>
                <a:lnTo>
                  <a:pt x="819" y="55"/>
                </a:lnTo>
                <a:lnTo>
                  <a:pt x="846" y="46"/>
                </a:lnTo>
                <a:lnTo>
                  <a:pt x="873" y="38"/>
                </a:lnTo>
                <a:lnTo>
                  <a:pt x="901" y="30"/>
                </a:lnTo>
                <a:lnTo>
                  <a:pt x="928" y="23"/>
                </a:lnTo>
                <a:lnTo>
                  <a:pt x="956" y="17"/>
                </a:lnTo>
                <a:lnTo>
                  <a:pt x="985" y="12"/>
                </a:lnTo>
                <a:lnTo>
                  <a:pt x="1013" y="8"/>
                </a:lnTo>
                <a:lnTo>
                  <a:pt x="1042" y="4"/>
                </a:lnTo>
                <a:lnTo>
                  <a:pt x="1070" y="2"/>
                </a:lnTo>
                <a:lnTo>
                  <a:pt x="1099" y="1"/>
                </a:lnTo>
                <a:lnTo>
                  <a:pt x="1128" y="0"/>
                </a:lnTo>
                <a:lnTo>
                  <a:pt x="1157" y="1"/>
                </a:lnTo>
                <a:lnTo>
                  <a:pt x="1186" y="2"/>
                </a:lnTo>
                <a:lnTo>
                  <a:pt x="1215" y="4"/>
                </a:lnTo>
                <a:lnTo>
                  <a:pt x="1244" y="8"/>
                </a:lnTo>
                <a:lnTo>
                  <a:pt x="1272" y="12"/>
                </a:lnTo>
                <a:lnTo>
                  <a:pt x="1300" y="17"/>
                </a:lnTo>
                <a:lnTo>
                  <a:pt x="1328" y="23"/>
                </a:lnTo>
                <a:lnTo>
                  <a:pt x="1356" y="30"/>
                </a:lnTo>
                <a:lnTo>
                  <a:pt x="1383" y="38"/>
                </a:lnTo>
                <a:lnTo>
                  <a:pt x="1411" y="46"/>
                </a:lnTo>
                <a:lnTo>
                  <a:pt x="1437" y="55"/>
                </a:lnTo>
                <a:lnTo>
                  <a:pt x="1463" y="66"/>
                </a:lnTo>
                <a:lnTo>
                  <a:pt x="1490" y="76"/>
                </a:lnTo>
                <a:lnTo>
                  <a:pt x="1516" y="88"/>
                </a:lnTo>
                <a:lnTo>
                  <a:pt x="1542" y="101"/>
                </a:lnTo>
                <a:lnTo>
                  <a:pt x="1568" y="114"/>
                </a:lnTo>
                <a:lnTo>
                  <a:pt x="1592" y="128"/>
                </a:lnTo>
                <a:lnTo>
                  <a:pt x="1617" y="143"/>
                </a:lnTo>
                <a:lnTo>
                  <a:pt x="1642" y="159"/>
                </a:lnTo>
                <a:lnTo>
                  <a:pt x="1666" y="175"/>
                </a:lnTo>
                <a:lnTo>
                  <a:pt x="1690" y="193"/>
                </a:lnTo>
                <a:lnTo>
                  <a:pt x="1714" y="211"/>
                </a:lnTo>
                <a:lnTo>
                  <a:pt x="1759" y="249"/>
                </a:lnTo>
                <a:lnTo>
                  <a:pt x="1803" y="288"/>
                </a:lnTo>
                <a:lnTo>
                  <a:pt x="1846" y="331"/>
                </a:lnTo>
                <a:lnTo>
                  <a:pt x="1887" y="378"/>
                </a:lnTo>
                <a:lnTo>
                  <a:pt x="1927" y="425"/>
                </a:lnTo>
                <a:lnTo>
                  <a:pt x="1963" y="476"/>
                </a:lnTo>
                <a:lnTo>
                  <a:pt x="1999" y="528"/>
                </a:lnTo>
                <a:lnTo>
                  <a:pt x="2033" y="583"/>
                </a:lnTo>
                <a:lnTo>
                  <a:pt x="2064" y="640"/>
                </a:lnTo>
                <a:lnTo>
                  <a:pt x="2093" y="699"/>
                </a:lnTo>
                <a:lnTo>
                  <a:pt x="2120" y="759"/>
                </a:lnTo>
                <a:lnTo>
                  <a:pt x="2146" y="823"/>
                </a:lnTo>
                <a:lnTo>
                  <a:pt x="2169" y="886"/>
                </a:lnTo>
                <a:lnTo>
                  <a:pt x="2188" y="953"/>
                </a:lnTo>
                <a:lnTo>
                  <a:pt x="2206" y="1020"/>
                </a:lnTo>
                <a:lnTo>
                  <a:pt x="2221" y="1089"/>
                </a:lnTo>
                <a:lnTo>
                  <a:pt x="2234" y="1160"/>
                </a:lnTo>
                <a:lnTo>
                  <a:pt x="2244" y="1231"/>
                </a:lnTo>
                <a:lnTo>
                  <a:pt x="2252" y="1304"/>
                </a:lnTo>
                <a:lnTo>
                  <a:pt x="2254" y="1340"/>
                </a:lnTo>
                <a:lnTo>
                  <a:pt x="2256" y="1377"/>
                </a:lnTo>
                <a:lnTo>
                  <a:pt x="2257" y="1415"/>
                </a:lnTo>
                <a:lnTo>
                  <a:pt x="2257" y="1452"/>
                </a:lnTo>
                <a:lnTo>
                  <a:pt x="2257" y="2903"/>
                </a:lnTo>
                <a:lnTo>
                  <a:pt x="0" y="2903"/>
                </a:lnTo>
                <a:lnTo>
                  <a:pt x="0" y="1452"/>
                </a:lnTo>
              </a:path>
            </a:pathLst>
          </a:custGeom>
          <a:noFill/>
          <a:ln w="3175">
            <a:solidFill>
              <a:srgbClr val="000000"/>
            </a:solidFill>
            <a:prstDash val="solid"/>
            <a:round/>
            <a:headEnd/>
            <a:tailEnd/>
          </a:ln>
        </p:spPr>
        <p:txBody>
          <a:bodyPr lIns="57150" tIns="28575" rIns="57150" bIns="28575"/>
          <a:lstStyle/>
          <a:p>
            <a:endParaRPr lang="en-US"/>
          </a:p>
        </p:txBody>
      </p:sp>
      <p:sp>
        <p:nvSpPr>
          <p:cNvPr id="47132" name="Freeform 49"/>
          <p:cNvSpPr>
            <a:spLocks/>
          </p:cNvSpPr>
          <p:nvPr/>
        </p:nvSpPr>
        <p:spPr bwMode="auto">
          <a:xfrm>
            <a:off x="1128713" y="2800350"/>
            <a:ext cx="350837" cy="174625"/>
          </a:xfrm>
          <a:custGeom>
            <a:avLst/>
            <a:gdLst>
              <a:gd name="T0" fmla="*/ 0 w 2258"/>
              <a:gd name="T1" fmla="*/ 0 h 968"/>
              <a:gd name="T2" fmla="*/ 350837 w 2258"/>
              <a:gd name="T3" fmla="*/ 0 h 968"/>
              <a:gd name="T4" fmla="*/ 279986 w 2258"/>
              <a:gd name="T5" fmla="*/ 174625 h 968"/>
              <a:gd name="T6" fmla="*/ 70696 w 2258"/>
              <a:gd name="T7" fmla="*/ 174625 h 968"/>
              <a:gd name="T8" fmla="*/ 0 w 2258"/>
              <a:gd name="T9" fmla="*/ 0 h 968"/>
              <a:gd name="T10" fmla="*/ 0 60000 65536"/>
              <a:gd name="T11" fmla="*/ 0 60000 65536"/>
              <a:gd name="T12" fmla="*/ 0 60000 65536"/>
              <a:gd name="T13" fmla="*/ 0 60000 65536"/>
              <a:gd name="T14" fmla="*/ 0 60000 65536"/>
              <a:gd name="T15" fmla="*/ 0 w 2258"/>
              <a:gd name="T16" fmla="*/ 0 h 968"/>
              <a:gd name="T17" fmla="*/ 2258 w 2258"/>
              <a:gd name="T18" fmla="*/ 968 h 968"/>
            </a:gdLst>
            <a:ahLst/>
            <a:cxnLst>
              <a:cxn ang="T10">
                <a:pos x="T0" y="T1"/>
              </a:cxn>
              <a:cxn ang="T11">
                <a:pos x="T2" y="T3"/>
              </a:cxn>
              <a:cxn ang="T12">
                <a:pos x="T4" y="T5"/>
              </a:cxn>
              <a:cxn ang="T13">
                <a:pos x="T6" y="T7"/>
              </a:cxn>
              <a:cxn ang="T14">
                <a:pos x="T8" y="T9"/>
              </a:cxn>
            </a:cxnLst>
            <a:rect l="T15" t="T16" r="T17" b="T18"/>
            <a:pathLst>
              <a:path w="2258" h="968">
                <a:moveTo>
                  <a:pt x="0" y="0"/>
                </a:moveTo>
                <a:lnTo>
                  <a:pt x="2258" y="0"/>
                </a:lnTo>
                <a:lnTo>
                  <a:pt x="1802" y="968"/>
                </a:lnTo>
                <a:lnTo>
                  <a:pt x="455" y="968"/>
                </a:lnTo>
                <a:lnTo>
                  <a:pt x="0" y="0"/>
                </a:lnTo>
                <a:close/>
              </a:path>
            </a:pathLst>
          </a:custGeom>
          <a:noFill/>
          <a:ln w="3175">
            <a:solidFill>
              <a:srgbClr val="000000"/>
            </a:solidFill>
            <a:prstDash val="solid"/>
            <a:round/>
            <a:headEnd/>
            <a:tailEnd/>
          </a:ln>
        </p:spPr>
        <p:txBody>
          <a:bodyPr lIns="57150" tIns="28575" rIns="57150" bIns="28575"/>
          <a:lstStyle/>
          <a:p>
            <a:endParaRPr lang="en-US"/>
          </a:p>
        </p:txBody>
      </p:sp>
      <p:sp>
        <p:nvSpPr>
          <p:cNvPr id="47133" name="Rectangle 50"/>
          <p:cNvSpPr>
            <a:spLocks noChangeArrowheads="1"/>
          </p:cNvSpPr>
          <p:nvPr/>
        </p:nvSpPr>
        <p:spPr bwMode="auto">
          <a:xfrm>
            <a:off x="1168400" y="2617788"/>
            <a:ext cx="4763" cy="30162"/>
          </a:xfrm>
          <a:prstGeom prst="rect">
            <a:avLst/>
          </a:prstGeom>
          <a:noFill/>
          <a:ln w="1588">
            <a:solidFill>
              <a:srgbClr val="000000"/>
            </a:solidFill>
            <a:miter lim="800000"/>
            <a:headEnd/>
            <a:tailEnd/>
          </a:ln>
        </p:spPr>
        <p:txBody>
          <a:bodyPr lIns="57150" tIns="28575" rIns="57150" bIns="28575"/>
          <a:lstStyle/>
          <a:p>
            <a:endParaRPr lang="en-US"/>
          </a:p>
        </p:txBody>
      </p:sp>
      <p:sp>
        <p:nvSpPr>
          <p:cNvPr id="47134" name="Rectangle 51"/>
          <p:cNvSpPr>
            <a:spLocks noChangeArrowheads="1"/>
          </p:cNvSpPr>
          <p:nvPr/>
        </p:nvSpPr>
        <p:spPr bwMode="auto">
          <a:xfrm>
            <a:off x="1157288" y="2560638"/>
            <a:ext cx="25400" cy="57150"/>
          </a:xfrm>
          <a:prstGeom prst="rect">
            <a:avLst/>
          </a:prstGeom>
          <a:noFill/>
          <a:ln w="1588">
            <a:solidFill>
              <a:srgbClr val="000000"/>
            </a:solidFill>
            <a:miter lim="800000"/>
            <a:headEnd/>
            <a:tailEnd/>
          </a:ln>
        </p:spPr>
        <p:txBody>
          <a:bodyPr lIns="57150" tIns="28575" rIns="57150" bIns="28575"/>
          <a:lstStyle/>
          <a:p>
            <a:endParaRPr lang="en-US"/>
          </a:p>
        </p:txBody>
      </p:sp>
      <p:sp>
        <p:nvSpPr>
          <p:cNvPr id="47135" name="Rectangle 52"/>
          <p:cNvSpPr>
            <a:spLocks noChangeArrowheads="1"/>
          </p:cNvSpPr>
          <p:nvPr/>
        </p:nvSpPr>
        <p:spPr bwMode="auto">
          <a:xfrm>
            <a:off x="1196975" y="2617788"/>
            <a:ext cx="6350" cy="30162"/>
          </a:xfrm>
          <a:prstGeom prst="rect">
            <a:avLst/>
          </a:prstGeom>
          <a:noFill/>
          <a:ln w="1588">
            <a:solidFill>
              <a:srgbClr val="000000"/>
            </a:solidFill>
            <a:miter lim="800000"/>
            <a:headEnd/>
            <a:tailEnd/>
          </a:ln>
        </p:spPr>
        <p:txBody>
          <a:bodyPr lIns="57150" tIns="28575" rIns="57150" bIns="28575"/>
          <a:lstStyle/>
          <a:p>
            <a:endParaRPr lang="en-US"/>
          </a:p>
        </p:txBody>
      </p:sp>
      <p:sp>
        <p:nvSpPr>
          <p:cNvPr id="47136" name="Rectangle 53"/>
          <p:cNvSpPr>
            <a:spLocks noChangeArrowheads="1"/>
          </p:cNvSpPr>
          <p:nvPr/>
        </p:nvSpPr>
        <p:spPr bwMode="auto">
          <a:xfrm>
            <a:off x="1187450" y="2560638"/>
            <a:ext cx="25400" cy="57150"/>
          </a:xfrm>
          <a:prstGeom prst="rect">
            <a:avLst/>
          </a:prstGeom>
          <a:noFill/>
          <a:ln w="1588">
            <a:solidFill>
              <a:srgbClr val="000000"/>
            </a:solidFill>
            <a:miter lim="800000"/>
            <a:headEnd/>
            <a:tailEnd/>
          </a:ln>
        </p:spPr>
        <p:txBody>
          <a:bodyPr lIns="57150" tIns="28575" rIns="57150" bIns="28575"/>
          <a:lstStyle/>
          <a:p>
            <a:endParaRPr lang="en-US"/>
          </a:p>
        </p:txBody>
      </p:sp>
      <p:sp>
        <p:nvSpPr>
          <p:cNvPr id="47137" name="Rectangle 54"/>
          <p:cNvSpPr>
            <a:spLocks noChangeArrowheads="1"/>
          </p:cNvSpPr>
          <p:nvPr/>
        </p:nvSpPr>
        <p:spPr bwMode="auto">
          <a:xfrm>
            <a:off x="1227138" y="2617788"/>
            <a:ext cx="4762" cy="30162"/>
          </a:xfrm>
          <a:prstGeom prst="rect">
            <a:avLst/>
          </a:prstGeom>
          <a:noFill/>
          <a:ln w="1588">
            <a:solidFill>
              <a:srgbClr val="000000"/>
            </a:solidFill>
            <a:miter lim="800000"/>
            <a:headEnd/>
            <a:tailEnd/>
          </a:ln>
        </p:spPr>
        <p:txBody>
          <a:bodyPr lIns="57150" tIns="28575" rIns="57150" bIns="28575"/>
          <a:lstStyle/>
          <a:p>
            <a:endParaRPr lang="en-US"/>
          </a:p>
        </p:txBody>
      </p:sp>
      <p:sp>
        <p:nvSpPr>
          <p:cNvPr id="47138" name="Rectangle 55"/>
          <p:cNvSpPr>
            <a:spLocks noChangeArrowheads="1"/>
          </p:cNvSpPr>
          <p:nvPr/>
        </p:nvSpPr>
        <p:spPr bwMode="auto">
          <a:xfrm>
            <a:off x="1216025" y="2560638"/>
            <a:ext cx="25400" cy="57150"/>
          </a:xfrm>
          <a:prstGeom prst="rect">
            <a:avLst/>
          </a:prstGeom>
          <a:noFill/>
          <a:ln w="1588">
            <a:solidFill>
              <a:srgbClr val="000000"/>
            </a:solidFill>
            <a:miter lim="800000"/>
            <a:headEnd/>
            <a:tailEnd/>
          </a:ln>
        </p:spPr>
        <p:txBody>
          <a:bodyPr lIns="57150" tIns="28575" rIns="57150" bIns="28575"/>
          <a:lstStyle/>
          <a:p>
            <a:endParaRPr lang="en-US"/>
          </a:p>
        </p:txBody>
      </p:sp>
      <p:sp>
        <p:nvSpPr>
          <p:cNvPr id="47139" name="Rectangle 56"/>
          <p:cNvSpPr>
            <a:spLocks noChangeArrowheads="1"/>
          </p:cNvSpPr>
          <p:nvPr/>
        </p:nvSpPr>
        <p:spPr bwMode="auto">
          <a:xfrm>
            <a:off x="1255713" y="2617788"/>
            <a:ext cx="4762" cy="30162"/>
          </a:xfrm>
          <a:prstGeom prst="rect">
            <a:avLst/>
          </a:prstGeom>
          <a:noFill/>
          <a:ln w="1588">
            <a:solidFill>
              <a:srgbClr val="000000"/>
            </a:solidFill>
            <a:miter lim="800000"/>
            <a:headEnd/>
            <a:tailEnd/>
          </a:ln>
        </p:spPr>
        <p:txBody>
          <a:bodyPr lIns="57150" tIns="28575" rIns="57150" bIns="28575"/>
          <a:lstStyle/>
          <a:p>
            <a:endParaRPr lang="en-US"/>
          </a:p>
        </p:txBody>
      </p:sp>
      <p:sp>
        <p:nvSpPr>
          <p:cNvPr id="47140" name="Rectangle 57"/>
          <p:cNvSpPr>
            <a:spLocks noChangeArrowheads="1"/>
          </p:cNvSpPr>
          <p:nvPr/>
        </p:nvSpPr>
        <p:spPr bwMode="auto">
          <a:xfrm>
            <a:off x="1246188" y="2560638"/>
            <a:ext cx="25400" cy="57150"/>
          </a:xfrm>
          <a:prstGeom prst="rect">
            <a:avLst/>
          </a:prstGeom>
          <a:noFill/>
          <a:ln w="1588">
            <a:solidFill>
              <a:srgbClr val="000000"/>
            </a:solidFill>
            <a:miter lim="800000"/>
            <a:headEnd/>
            <a:tailEnd/>
          </a:ln>
        </p:spPr>
        <p:txBody>
          <a:bodyPr lIns="57150" tIns="28575" rIns="57150" bIns="28575"/>
          <a:lstStyle/>
          <a:p>
            <a:endParaRPr lang="en-US"/>
          </a:p>
        </p:txBody>
      </p:sp>
      <p:sp>
        <p:nvSpPr>
          <p:cNvPr id="47141" name="Rectangle 58"/>
          <p:cNvSpPr>
            <a:spLocks noChangeArrowheads="1"/>
          </p:cNvSpPr>
          <p:nvPr/>
        </p:nvSpPr>
        <p:spPr bwMode="auto">
          <a:xfrm>
            <a:off x="1284288" y="2617788"/>
            <a:ext cx="6350" cy="30162"/>
          </a:xfrm>
          <a:prstGeom prst="rect">
            <a:avLst/>
          </a:prstGeom>
          <a:noFill/>
          <a:ln w="1588">
            <a:solidFill>
              <a:srgbClr val="000000"/>
            </a:solidFill>
            <a:miter lim="800000"/>
            <a:headEnd/>
            <a:tailEnd/>
          </a:ln>
        </p:spPr>
        <p:txBody>
          <a:bodyPr lIns="57150" tIns="28575" rIns="57150" bIns="28575"/>
          <a:lstStyle/>
          <a:p>
            <a:endParaRPr lang="en-US"/>
          </a:p>
        </p:txBody>
      </p:sp>
      <p:sp>
        <p:nvSpPr>
          <p:cNvPr id="47142" name="Rectangle 59"/>
          <p:cNvSpPr>
            <a:spLocks noChangeArrowheads="1"/>
          </p:cNvSpPr>
          <p:nvPr/>
        </p:nvSpPr>
        <p:spPr bwMode="auto">
          <a:xfrm>
            <a:off x="1274763" y="2560638"/>
            <a:ext cx="25400" cy="57150"/>
          </a:xfrm>
          <a:prstGeom prst="rect">
            <a:avLst/>
          </a:prstGeom>
          <a:noFill/>
          <a:ln w="1588">
            <a:solidFill>
              <a:srgbClr val="000000"/>
            </a:solidFill>
            <a:miter lim="800000"/>
            <a:headEnd/>
            <a:tailEnd/>
          </a:ln>
        </p:spPr>
        <p:txBody>
          <a:bodyPr lIns="57150" tIns="28575" rIns="57150" bIns="28575"/>
          <a:lstStyle/>
          <a:p>
            <a:endParaRPr lang="en-US"/>
          </a:p>
        </p:txBody>
      </p:sp>
      <p:sp>
        <p:nvSpPr>
          <p:cNvPr id="47143" name="Rectangle 60"/>
          <p:cNvSpPr>
            <a:spLocks noChangeArrowheads="1"/>
          </p:cNvSpPr>
          <p:nvPr/>
        </p:nvSpPr>
        <p:spPr bwMode="auto">
          <a:xfrm>
            <a:off x="1314450" y="2617788"/>
            <a:ext cx="4763" cy="30162"/>
          </a:xfrm>
          <a:prstGeom prst="rect">
            <a:avLst/>
          </a:prstGeom>
          <a:noFill/>
          <a:ln w="1588">
            <a:solidFill>
              <a:srgbClr val="000000"/>
            </a:solidFill>
            <a:miter lim="800000"/>
            <a:headEnd/>
            <a:tailEnd/>
          </a:ln>
        </p:spPr>
        <p:txBody>
          <a:bodyPr lIns="57150" tIns="28575" rIns="57150" bIns="28575"/>
          <a:lstStyle/>
          <a:p>
            <a:endParaRPr lang="en-US"/>
          </a:p>
        </p:txBody>
      </p:sp>
      <p:sp>
        <p:nvSpPr>
          <p:cNvPr id="47144" name="Rectangle 61"/>
          <p:cNvSpPr>
            <a:spLocks noChangeArrowheads="1"/>
          </p:cNvSpPr>
          <p:nvPr/>
        </p:nvSpPr>
        <p:spPr bwMode="auto">
          <a:xfrm>
            <a:off x="1303338" y="2560638"/>
            <a:ext cx="25400" cy="57150"/>
          </a:xfrm>
          <a:prstGeom prst="rect">
            <a:avLst/>
          </a:prstGeom>
          <a:noFill/>
          <a:ln w="1588">
            <a:solidFill>
              <a:srgbClr val="000000"/>
            </a:solidFill>
            <a:miter lim="800000"/>
            <a:headEnd/>
            <a:tailEnd/>
          </a:ln>
        </p:spPr>
        <p:txBody>
          <a:bodyPr lIns="57150" tIns="28575" rIns="57150" bIns="28575"/>
          <a:lstStyle/>
          <a:p>
            <a:endParaRPr lang="en-US"/>
          </a:p>
        </p:txBody>
      </p:sp>
      <p:sp>
        <p:nvSpPr>
          <p:cNvPr id="47145" name="Rectangle 62"/>
          <p:cNvSpPr>
            <a:spLocks noChangeArrowheads="1"/>
          </p:cNvSpPr>
          <p:nvPr/>
        </p:nvSpPr>
        <p:spPr bwMode="auto">
          <a:xfrm>
            <a:off x="1343025" y="2617788"/>
            <a:ext cx="4763" cy="30162"/>
          </a:xfrm>
          <a:prstGeom prst="rect">
            <a:avLst/>
          </a:prstGeom>
          <a:noFill/>
          <a:ln w="1588">
            <a:solidFill>
              <a:srgbClr val="000000"/>
            </a:solidFill>
            <a:miter lim="800000"/>
            <a:headEnd/>
            <a:tailEnd/>
          </a:ln>
        </p:spPr>
        <p:txBody>
          <a:bodyPr lIns="57150" tIns="28575" rIns="57150" bIns="28575"/>
          <a:lstStyle/>
          <a:p>
            <a:endParaRPr lang="en-US"/>
          </a:p>
        </p:txBody>
      </p:sp>
      <p:sp>
        <p:nvSpPr>
          <p:cNvPr id="47146" name="Rectangle 63"/>
          <p:cNvSpPr>
            <a:spLocks noChangeArrowheads="1"/>
          </p:cNvSpPr>
          <p:nvPr/>
        </p:nvSpPr>
        <p:spPr bwMode="auto">
          <a:xfrm>
            <a:off x="1333500" y="2560638"/>
            <a:ext cx="25400" cy="57150"/>
          </a:xfrm>
          <a:prstGeom prst="rect">
            <a:avLst/>
          </a:prstGeom>
          <a:noFill/>
          <a:ln w="1588">
            <a:solidFill>
              <a:srgbClr val="000000"/>
            </a:solidFill>
            <a:miter lim="800000"/>
            <a:headEnd/>
            <a:tailEnd/>
          </a:ln>
        </p:spPr>
        <p:txBody>
          <a:bodyPr lIns="57150" tIns="28575" rIns="57150" bIns="28575"/>
          <a:lstStyle/>
          <a:p>
            <a:endParaRPr lang="en-US"/>
          </a:p>
        </p:txBody>
      </p:sp>
      <p:sp>
        <p:nvSpPr>
          <p:cNvPr id="47147" name="Rectangle 64"/>
          <p:cNvSpPr>
            <a:spLocks noChangeArrowheads="1"/>
          </p:cNvSpPr>
          <p:nvPr/>
        </p:nvSpPr>
        <p:spPr bwMode="auto">
          <a:xfrm>
            <a:off x="1373188" y="2617788"/>
            <a:ext cx="4762" cy="30162"/>
          </a:xfrm>
          <a:prstGeom prst="rect">
            <a:avLst/>
          </a:prstGeom>
          <a:noFill/>
          <a:ln w="1588">
            <a:solidFill>
              <a:srgbClr val="000000"/>
            </a:solidFill>
            <a:miter lim="800000"/>
            <a:headEnd/>
            <a:tailEnd/>
          </a:ln>
        </p:spPr>
        <p:txBody>
          <a:bodyPr lIns="57150" tIns="28575" rIns="57150" bIns="28575"/>
          <a:lstStyle/>
          <a:p>
            <a:endParaRPr lang="en-US"/>
          </a:p>
        </p:txBody>
      </p:sp>
      <p:sp>
        <p:nvSpPr>
          <p:cNvPr id="47148" name="Rectangle 65"/>
          <p:cNvSpPr>
            <a:spLocks noChangeArrowheads="1"/>
          </p:cNvSpPr>
          <p:nvPr/>
        </p:nvSpPr>
        <p:spPr bwMode="auto">
          <a:xfrm>
            <a:off x="1362075" y="2560638"/>
            <a:ext cx="25400" cy="57150"/>
          </a:xfrm>
          <a:prstGeom prst="rect">
            <a:avLst/>
          </a:prstGeom>
          <a:noFill/>
          <a:ln w="1588">
            <a:solidFill>
              <a:srgbClr val="000000"/>
            </a:solidFill>
            <a:miter lim="800000"/>
            <a:headEnd/>
            <a:tailEnd/>
          </a:ln>
        </p:spPr>
        <p:txBody>
          <a:bodyPr lIns="57150" tIns="28575" rIns="57150" bIns="28575"/>
          <a:lstStyle/>
          <a:p>
            <a:endParaRPr lang="en-US"/>
          </a:p>
        </p:txBody>
      </p:sp>
      <p:sp>
        <p:nvSpPr>
          <p:cNvPr id="47149" name="Rectangle 66"/>
          <p:cNvSpPr>
            <a:spLocks noChangeArrowheads="1"/>
          </p:cNvSpPr>
          <p:nvPr/>
        </p:nvSpPr>
        <p:spPr bwMode="auto">
          <a:xfrm>
            <a:off x="1403350" y="2617788"/>
            <a:ext cx="3175" cy="30162"/>
          </a:xfrm>
          <a:prstGeom prst="rect">
            <a:avLst/>
          </a:prstGeom>
          <a:noFill/>
          <a:ln w="1588">
            <a:solidFill>
              <a:srgbClr val="000000"/>
            </a:solidFill>
            <a:miter lim="800000"/>
            <a:headEnd/>
            <a:tailEnd/>
          </a:ln>
        </p:spPr>
        <p:txBody>
          <a:bodyPr lIns="57150" tIns="28575" rIns="57150" bIns="28575"/>
          <a:lstStyle/>
          <a:p>
            <a:endParaRPr lang="en-US"/>
          </a:p>
        </p:txBody>
      </p:sp>
      <p:sp>
        <p:nvSpPr>
          <p:cNvPr id="47150" name="Rectangle 67"/>
          <p:cNvSpPr>
            <a:spLocks noChangeArrowheads="1"/>
          </p:cNvSpPr>
          <p:nvPr/>
        </p:nvSpPr>
        <p:spPr bwMode="auto">
          <a:xfrm>
            <a:off x="1392238" y="2560638"/>
            <a:ext cx="23812" cy="57150"/>
          </a:xfrm>
          <a:prstGeom prst="rect">
            <a:avLst/>
          </a:prstGeom>
          <a:noFill/>
          <a:ln w="1588">
            <a:solidFill>
              <a:srgbClr val="000000"/>
            </a:solidFill>
            <a:miter lim="800000"/>
            <a:headEnd/>
            <a:tailEnd/>
          </a:ln>
        </p:spPr>
        <p:txBody>
          <a:bodyPr lIns="57150" tIns="28575" rIns="57150" bIns="28575"/>
          <a:lstStyle/>
          <a:p>
            <a:endParaRPr lang="en-US"/>
          </a:p>
        </p:txBody>
      </p:sp>
      <p:sp>
        <p:nvSpPr>
          <p:cNvPr id="47151" name="Rectangle 68"/>
          <p:cNvSpPr>
            <a:spLocks noChangeArrowheads="1"/>
          </p:cNvSpPr>
          <p:nvPr/>
        </p:nvSpPr>
        <p:spPr bwMode="auto">
          <a:xfrm>
            <a:off x="1431925" y="2617788"/>
            <a:ext cx="4763" cy="30162"/>
          </a:xfrm>
          <a:prstGeom prst="rect">
            <a:avLst/>
          </a:prstGeom>
          <a:noFill/>
          <a:ln w="1588">
            <a:solidFill>
              <a:srgbClr val="000000"/>
            </a:solidFill>
            <a:miter lim="800000"/>
            <a:headEnd/>
            <a:tailEnd/>
          </a:ln>
        </p:spPr>
        <p:txBody>
          <a:bodyPr lIns="57150" tIns="28575" rIns="57150" bIns="28575"/>
          <a:lstStyle/>
          <a:p>
            <a:endParaRPr lang="en-US"/>
          </a:p>
        </p:txBody>
      </p:sp>
      <p:sp>
        <p:nvSpPr>
          <p:cNvPr id="47152" name="Rectangle 69"/>
          <p:cNvSpPr>
            <a:spLocks noChangeArrowheads="1"/>
          </p:cNvSpPr>
          <p:nvPr/>
        </p:nvSpPr>
        <p:spPr bwMode="auto">
          <a:xfrm>
            <a:off x="1420813" y="2560638"/>
            <a:ext cx="25400" cy="57150"/>
          </a:xfrm>
          <a:prstGeom prst="rect">
            <a:avLst/>
          </a:prstGeom>
          <a:noFill/>
          <a:ln w="1588">
            <a:solidFill>
              <a:srgbClr val="000000"/>
            </a:solidFill>
            <a:miter lim="800000"/>
            <a:headEnd/>
            <a:tailEnd/>
          </a:ln>
        </p:spPr>
        <p:txBody>
          <a:bodyPr lIns="57150" tIns="28575" rIns="57150" bIns="28575"/>
          <a:lstStyle/>
          <a:p>
            <a:endParaRPr lang="en-US"/>
          </a:p>
        </p:txBody>
      </p:sp>
      <p:sp>
        <p:nvSpPr>
          <p:cNvPr id="47153" name="Rectangle 70"/>
          <p:cNvSpPr>
            <a:spLocks noChangeArrowheads="1"/>
          </p:cNvSpPr>
          <p:nvPr/>
        </p:nvSpPr>
        <p:spPr bwMode="auto">
          <a:xfrm>
            <a:off x="1152525" y="2647950"/>
            <a:ext cx="301625" cy="9525"/>
          </a:xfrm>
          <a:prstGeom prst="rect">
            <a:avLst/>
          </a:prstGeom>
          <a:noFill/>
          <a:ln w="3175">
            <a:solidFill>
              <a:srgbClr val="000000"/>
            </a:solidFill>
            <a:miter lim="800000"/>
            <a:headEnd/>
            <a:tailEnd/>
          </a:ln>
        </p:spPr>
        <p:txBody>
          <a:bodyPr lIns="57150" tIns="28575" rIns="57150" bIns="28575"/>
          <a:lstStyle/>
          <a:p>
            <a:endParaRPr lang="en-US"/>
          </a:p>
        </p:txBody>
      </p:sp>
      <p:sp>
        <p:nvSpPr>
          <p:cNvPr id="47154" name="Line 71"/>
          <p:cNvSpPr>
            <a:spLocks noChangeShapeType="1"/>
          </p:cNvSpPr>
          <p:nvPr/>
        </p:nvSpPr>
        <p:spPr bwMode="auto">
          <a:xfrm flipV="1">
            <a:off x="1416050" y="2655888"/>
            <a:ext cx="38100" cy="107950"/>
          </a:xfrm>
          <a:prstGeom prst="line">
            <a:avLst/>
          </a:prstGeom>
          <a:noFill/>
          <a:ln w="3175">
            <a:solidFill>
              <a:srgbClr val="000000"/>
            </a:solidFill>
            <a:round/>
            <a:headEnd/>
            <a:tailEnd/>
          </a:ln>
        </p:spPr>
        <p:txBody>
          <a:bodyPr lIns="57150" tIns="28575" rIns="57150" bIns="28575"/>
          <a:lstStyle/>
          <a:p>
            <a:endParaRPr lang="en-US"/>
          </a:p>
        </p:txBody>
      </p:sp>
      <p:sp>
        <p:nvSpPr>
          <p:cNvPr id="47155" name="Line 72"/>
          <p:cNvSpPr>
            <a:spLocks noChangeShapeType="1"/>
          </p:cNvSpPr>
          <p:nvPr/>
        </p:nvSpPr>
        <p:spPr bwMode="auto">
          <a:xfrm flipH="1" flipV="1">
            <a:off x="1152525" y="2655888"/>
            <a:ext cx="38100" cy="107950"/>
          </a:xfrm>
          <a:prstGeom prst="line">
            <a:avLst/>
          </a:prstGeom>
          <a:noFill/>
          <a:ln w="3175">
            <a:solidFill>
              <a:srgbClr val="000000"/>
            </a:solidFill>
            <a:round/>
            <a:headEnd/>
            <a:tailEnd/>
          </a:ln>
        </p:spPr>
        <p:txBody>
          <a:bodyPr lIns="57150" tIns="28575" rIns="57150" bIns="28575"/>
          <a:lstStyle/>
          <a:p>
            <a:endParaRPr lang="en-US"/>
          </a:p>
        </p:txBody>
      </p:sp>
      <p:sp>
        <p:nvSpPr>
          <p:cNvPr id="47156" name="Freeform 73"/>
          <p:cNvSpPr>
            <a:spLocks/>
          </p:cNvSpPr>
          <p:nvPr/>
        </p:nvSpPr>
        <p:spPr bwMode="auto">
          <a:xfrm>
            <a:off x="1203325" y="2763838"/>
            <a:ext cx="200025" cy="708025"/>
          </a:xfrm>
          <a:custGeom>
            <a:avLst/>
            <a:gdLst>
              <a:gd name="T0" fmla="*/ 29926 w 1290"/>
              <a:gd name="T1" fmla="*/ 180 h 3923"/>
              <a:gd name="T2" fmla="*/ 25119 w 1290"/>
              <a:gd name="T3" fmla="*/ 1263 h 3923"/>
              <a:gd name="T4" fmla="*/ 20468 w 1290"/>
              <a:gd name="T5" fmla="*/ 2888 h 3923"/>
              <a:gd name="T6" fmla="*/ 16126 w 1290"/>
              <a:gd name="T7" fmla="*/ 5595 h 3923"/>
              <a:gd name="T8" fmla="*/ 12095 w 1290"/>
              <a:gd name="T9" fmla="*/ 8844 h 3923"/>
              <a:gd name="T10" fmla="*/ 8683 w 1290"/>
              <a:gd name="T11" fmla="*/ 12634 h 3923"/>
              <a:gd name="T12" fmla="*/ 5737 w 1290"/>
              <a:gd name="T13" fmla="*/ 17146 h 3923"/>
              <a:gd name="T14" fmla="*/ 3256 w 1290"/>
              <a:gd name="T15" fmla="*/ 22019 h 3923"/>
              <a:gd name="T16" fmla="*/ 1551 w 1290"/>
              <a:gd name="T17" fmla="*/ 27253 h 3923"/>
              <a:gd name="T18" fmla="*/ 465 w 1290"/>
              <a:gd name="T19" fmla="*/ 32847 h 3923"/>
              <a:gd name="T20" fmla="*/ 0 w 1290"/>
              <a:gd name="T21" fmla="*/ 38803 h 3923"/>
              <a:gd name="T22" fmla="*/ 310 w 1290"/>
              <a:gd name="T23" fmla="*/ 673012 h 3923"/>
              <a:gd name="T24" fmla="*/ 1085 w 1290"/>
              <a:gd name="T25" fmla="*/ 678968 h 3923"/>
              <a:gd name="T26" fmla="*/ 2636 w 1290"/>
              <a:gd name="T27" fmla="*/ 684202 h 3923"/>
              <a:gd name="T28" fmla="*/ 4962 w 1290"/>
              <a:gd name="T29" fmla="*/ 689255 h 3923"/>
              <a:gd name="T30" fmla="*/ 7598 w 1290"/>
              <a:gd name="T31" fmla="*/ 693948 h 3923"/>
              <a:gd name="T32" fmla="*/ 10854 w 1290"/>
              <a:gd name="T33" fmla="*/ 697918 h 3923"/>
              <a:gd name="T34" fmla="*/ 14731 w 1290"/>
              <a:gd name="T35" fmla="*/ 701167 h 3923"/>
              <a:gd name="T36" fmla="*/ 18917 w 1290"/>
              <a:gd name="T37" fmla="*/ 704235 h 3923"/>
              <a:gd name="T38" fmla="*/ 23414 w 1290"/>
              <a:gd name="T39" fmla="*/ 706220 h 3923"/>
              <a:gd name="T40" fmla="*/ 28221 w 1290"/>
              <a:gd name="T41" fmla="*/ 707484 h 3923"/>
              <a:gd name="T42" fmla="*/ 33493 w 1290"/>
              <a:gd name="T43" fmla="*/ 708025 h 3923"/>
              <a:gd name="T44" fmla="*/ 170099 w 1290"/>
              <a:gd name="T45" fmla="*/ 707664 h 3923"/>
              <a:gd name="T46" fmla="*/ 175061 w 1290"/>
              <a:gd name="T47" fmla="*/ 706762 h 3923"/>
              <a:gd name="T48" fmla="*/ 179712 w 1290"/>
              <a:gd name="T49" fmla="*/ 704957 h 3923"/>
              <a:gd name="T50" fmla="*/ 184054 w 1290"/>
              <a:gd name="T51" fmla="*/ 702430 h 3923"/>
              <a:gd name="T52" fmla="*/ 187775 w 1290"/>
              <a:gd name="T53" fmla="*/ 699181 h 3923"/>
              <a:gd name="T54" fmla="*/ 191342 w 1290"/>
              <a:gd name="T55" fmla="*/ 695211 h 3923"/>
              <a:gd name="T56" fmla="*/ 194288 w 1290"/>
              <a:gd name="T57" fmla="*/ 690699 h 3923"/>
              <a:gd name="T58" fmla="*/ 196614 w 1290"/>
              <a:gd name="T59" fmla="*/ 685826 h 3923"/>
              <a:gd name="T60" fmla="*/ 198474 w 1290"/>
              <a:gd name="T61" fmla="*/ 680592 h 3923"/>
              <a:gd name="T62" fmla="*/ 199715 w 1290"/>
              <a:gd name="T63" fmla="*/ 674997 h 3923"/>
              <a:gd name="T64" fmla="*/ 200025 w 1290"/>
              <a:gd name="T65" fmla="*/ 669222 h 3923"/>
              <a:gd name="T66" fmla="*/ 199870 w 1290"/>
              <a:gd name="T67" fmla="*/ 34833 h 3923"/>
              <a:gd name="T68" fmla="*/ 198940 w 1290"/>
              <a:gd name="T69" fmla="*/ 29057 h 3923"/>
              <a:gd name="T70" fmla="*/ 197389 w 1290"/>
              <a:gd name="T71" fmla="*/ 23643 h 3923"/>
              <a:gd name="T72" fmla="*/ 195218 w 1290"/>
              <a:gd name="T73" fmla="*/ 18589 h 3923"/>
              <a:gd name="T74" fmla="*/ 192272 w 1290"/>
              <a:gd name="T75" fmla="*/ 14077 h 3923"/>
              <a:gd name="T76" fmla="*/ 189171 w 1290"/>
              <a:gd name="T77" fmla="*/ 10107 h 3923"/>
              <a:gd name="T78" fmla="*/ 185294 w 1290"/>
              <a:gd name="T79" fmla="*/ 6678 h 3923"/>
              <a:gd name="T80" fmla="*/ 181108 w 1290"/>
              <a:gd name="T81" fmla="*/ 3790 h 3923"/>
              <a:gd name="T82" fmla="*/ 176611 w 1290"/>
              <a:gd name="T83" fmla="*/ 1805 h 3923"/>
              <a:gd name="T84" fmla="*/ 171804 w 1290"/>
              <a:gd name="T85" fmla="*/ 361 h 3923"/>
              <a:gd name="T86" fmla="*/ 166688 w 1290"/>
              <a:gd name="T87" fmla="*/ 0 h 3923"/>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290"/>
              <a:gd name="T133" fmla="*/ 0 h 3923"/>
              <a:gd name="T134" fmla="*/ 1290 w 1290"/>
              <a:gd name="T135" fmla="*/ 3923 h 3923"/>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290" h="3923">
                <a:moveTo>
                  <a:pt x="216" y="0"/>
                </a:moveTo>
                <a:lnTo>
                  <a:pt x="204" y="0"/>
                </a:lnTo>
                <a:lnTo>
                  <a:pt x="193" y="1"/>
                </a:lnTo>
                <a:lnTo>
                  <a:pt x="182" y="2"/>
                </a:lnTo>
                <a:lnTo>
                  <a:pt x="171" y="4"/>
                </a:lnTo>
                <a:lnTo>
                  <a:pt x="162" y="7"/>
                </a:lnTo>
                <a:lnTo>
                  <a:pt x="151" y="10"/>
                </a:lnTo>
                <a:lnTo>
                  <a:pt x="141" y="13"/>
                </a:lnTo>
                <a:lnTo>
                  <a:pt x="132" y="16"/>
                </a:lnTo>
                <a:lnTo>
                  <a:pt x="122" y="21"/>
                </a:lnTo>
                <a:lnTo>
                  <a:pt x="112" y="26"/>
                </a:lnTo>
                <a:lnTo>
                  <a:pt x="104" y="31"/>
                </a:lnTo>
                <a:lnTo>
                  <a:pt x="95" y="37"/>
                </a:lnTo>
                <a:lnTo>
                  <a:pt x="86" y="42"/>
                </a:lnTo>
                <a:lnTo>
                  <a:pt x="78" y="49"/>
                </a:lnTo>
                <a:lnTo>
                  <a:pt x="70" y="56"/>
                </a:lnTo>
                <a:lnTo>
                  <a:pt x="63" y="62"/>
                </a:lnTo>
                <a:lnTo>
                  <a:pt x="56" y="70"/>
                </a:lnTo>
                <a:lnTo>
                  <a:pt x="49" y="78"/>
                </a:lnTo>
                <a:lnTo>
                  <a:pt x="42" y="86"/>
                </a:lnTo>
                <a:lnTo>
                  <a:pt x="37" y="95"/>
                </a:lnTo>
                <a:lnTo>
                  <a:pt x="32" y="103"/>
                </a:lnTo>
                <a:lnTo>
                  <a:pt x="26" y="112"/>
                </a:lnTo>
                <a:lnTo>
                  <a:pt x="21" y="122"/>
                </a:lnTo>
                <a:lnTo>
                  <a:pt x="17" y="131"/>
                </a:lnTo>
                <a:lnTo>
                  <a:pt x="13" y="141"/>
                </a:lnTo>
                <a:lnTo>
                  <a:pt x="10" y="151"/>
                </a:lnTo>
                <a:lnTo>
                  <a:pt x="7" y="161"/>
                </a:lnTo>
                <a:lnTo>
                  <a:pt x="5" y="171"/>
                </a:lnTo>
                <a:lnTo>
                  <a:pt x="3" y="182"/>
                </a:lnTo>
                <a:lnTo>
                  <a:pt x="2" y="193"/>
                </a:lnTo>
                <a:lnTo>
                  <a:pt x="0" y="203"/>
                </a:lnTo>
                <a:lnTo>
                  <a:pt x="0" y="215"/>
                </a:lnTo>
                <a:lnTo>
                  <a:pt x="0" y="3708"/>
                </a:lnTo>
                <a:lnTo>
                  <a:pt x="0" y="3719"/>
                </a:lnTo>
                <a:lnTo>
                  <a:pt x="2" y="3729"/>
                </a:lnTo>
                <a:lnTo>
                  <a:pt x="3" y="3740"/>
                </a:lnTo>
                <a:lnTo>
                  <a:pt x="5" y="3751"/>
                </a:lnTo>
                <a:lnTo>
                  <a:pt x="7" y="3762"/>
                </a:lnTo>
                <a:lnTo>
                  <a:pt x="10" y="3771"/>
                </a:lnTo>
                <a:lnTo>
                  <a:pt x="13" y="3781"/>
                </a:lnTo>
                <a:lnTo>
                  <a:pt x="17" y="3791"/>
                </a:lnTo>
                <a:lnTo>
                  <a:pt x="21" y="3800"/>
                </a:lnTo>
                <a:lnTo>
                  <a:pt x="26" y="3810"/>
                </a:lnTo>
                <a:lnTo>
                  <a:pt x="32" y="3819"/>
                </a:lnTo>
                <a:lnTo>
                  <a:pt x="37" y="3827"/>
                </a:lnTo>
                <a:lnTo>
                  <a:pt x="42" y="3836"/>
                </a:lnTo>
                <a:lnTo>
                  <a:pt x="49" y="3845"/>
                </a:lnTo>
                <a:lnTo>
                  <a:pt x="56" y="3852"/>
                </a:lnTo>
                <a:lnTo>
                  <a:pt x="63" y="3860"/>
                </a:lnTo>
                <a:lnTo>
                  <a:pt x="70" y="3867"/>
                </a:lnTo>
                <a:lnTo>
                  <a:pt x="78" y="3874"/>
                </a:lnTo>
                <a:lnTo>
                  <a:pt x="86" y="3880"/>
                </a:lnTo>
                <a:lnTo>
                  <a:pt x="95" y="3885"/>
                </a:lnTo>
                <a:lnTo>
                  <a:pt x="104" y="3892"/>
                </a:lnTo>
                <a:lnTo>
                  <a:pt x="112" y="3896"/>
                </a:lnTo>
                <a:lnTo>
                  <a:pt x="122" y="3902"/>
                </a:lnTo>
                <a:lnTo>
                  <a:pt x="132" y="3906"/>
                </a:lnTo>
                <a:lnTo>
                  <a:pt x="141" y="3909"/>
                </a:lnTo>
                <a:lnTo>
                  <a:pt x="151" y="3913"/>
                </a:lnTo>
                <a:lnTo>
                  <a:pt x="162" y="3916"/>
                </a:lnTo>
                <a:lnTo>
                  <a:pt x="171" y="3918"/>
                </a:lnTo>
                <a:lnTo>
                  <a:pt x="182" y="3920"/>
                </a:lnTo>
                <a:lnTo>
                  <a:pt x="193" y="3921"/>
                </a:lnTo>
                <a:lnTo>
                  <a:pt x="204" y="3922"/>
                </a:lnTo>
                <a:lnTo>
                  <a:pt x="216" y="3923"/>
                </a:lnTo>
                <a:lnTo>
                  <a:pt x="1075" y="3923"/>
                </a:lnTo>
                <a:lnTo>
                  <a:pt x="1087" y="3922"/>
                </a:lnTo>
                <a:lnTo>
                  <a:pt x="1097" y="3921"/>
                </a:lnTo>
                <a:lnTo>
                  <a:pt x="1108" y="3920"/>
                </a:lnTo>
                <a:lnTo>
                  <a:pt x="1119" y="3918"/>
                </a:lnTo>
                <a:lnTo>
                  <a:pt x="1129" y="3916"/>
                </a:lnTo>
                <a:lnTo>
                  <a:pt x="1139" y="3913"/>
                </a:lnTo>
                <a:lnTo>
                  <a:pt x="1149" y="3909"/>
                </a:lnTo>
                <a:lnTo>
                  <a:pt x="1159" y="3906"/>
                </a:lnTo>
                <a:lnTo>
                  <a:pt x="1168" y="3902"/>
                </a:lnTo>
                <a:lnTo>
                  <a:pt x="1177" y="3896"/>
                </a:lnTo>
                <a:lnTo>
                  <a:pt x="1187" y="3892"/>
                </a:lnTo>
                <a:lnTo>
                  <a:pt x="1195" y="3885"/>
                </a:lnTo>
                <a:lnTo>
                  <a:pt x="1204" y="3880"/>
                </a:lnTo>
                <a:lnTo>
                  <a:pt x="1211" y="3874"/>
                </a:lnTo>
                <a:lnTo>
                  <a:pt x="1220" y="3867"/>
                </a:lnTo>
                <a:lnTo>
                  <a:pt x="1226" y="3860"/>
                </a:lnTo>
                <a:lnTo>
                  <a:pt x="1234" y="3852"/>
                </a:lnTo>
                <a:lnTo>
                  <a:pt x="1240" y="3845"/>
                </a:lnTo>
                <a:lnTo>
                  <a:pt x="1247" y="3836"/>
                </a:lnTo>
                <a:lnTo>
                  <a:pt x="1253" y="3827"/>
                </a:lnTo>
                <a:lnTo>
                  <a:pt x="1259" y="3819"/>
                </a:lnTo>
                <a:lnTo>
                  <a:pt x="1264" y="3810"/>
                </a:lnTo>
                <a:lnTo>
                  <a:pt x="1268" y="3800"/>
                </a:lnTo>
                <a:lnTo>
                  <a:pt x="1273" y="3791"/>
                </a:lnTo>
                <a:lnTo>
                  <a:pt x="1277" y="3781"/>
                </a:lnTo>
                <a:lnTo>
                  <a:pt x="1280" y="3771"/>
                </a:lnTo>
                <a:lnTo>
                  <a:pt x="1283" y="3762"/>
                </a:lnTo>
                <a:lnTo>
                  <a:pt x="1286" y="3751"/>
                </a:lnTo>
                <a:lnTo>
                  <a:pt x="1288" y="3740"/>
                </a:lnTo>
                <a:lnTo>
                  <a:pt x="1289" y="3729"/>
                </a:lnTo>
                <a:lnTo>
                  <a:pt x="1290" y="3719"/>
                </a:lnTo>
                <a:lnTo>
                  <a:pt x="1290" y="3708"/>
                </a:lnTo>
                <a:lnTo>
                  <a:pt x="1290" y="215"/>
                </a:lnTo>
                <a:lnTo>
                  <a:pt x="1290" y="203"/>
                </a:lnTo>
                <a:lnTo>
                  <a:pt x="1289" y="193"/>
                </a:lnTo>
                <a:lnTo>
                  <a:pt x="1288" y="182"/>
                </a:lnTo>
                <a:lnTo>
                  <a:pt x="1286" y="171"/>
                </a:lnTo>
                <a:lnTo>
                  <a:pt x="1283" y="161"/>
                </a:lnTo>
                <a:lnTo>
                  <a:pt x="1280" y="151"/>
                </a:lnTo>
                <a:lnTo>
                  <a:pt x="1277" y="141"/>
                </a:lnTo>
                <a:lnTo>
                  <a:pt x="1273" y="131"/>
                </a:lnTo>
                <a:lnTo>
                  <a:pt x="1268" y="122"/>
                </a:lnTo>
                <a:lnTo>
                  <a:pt x="1264" y="112"/>
                </a:lnTo>
                <a:lnTo>
                  <a:pt x="1259" y="103"/>
                </a:lnTo>
                <a:lnTo>
                  <a:pt x="1253" y="95"/>
                </a:lnTo>
                <a:lnTo>
                  <a:pt x="1247" y="86"/>
                </a:lnTo>
                <a:lnTo>
                  <a:pt x="1240" y="78"/>
                </a:lnTo>
                <a:lnTo>
                  <a:pt x="1234" y="70"/>
                </a:lnTo>
                <a:lnTo>
                  <a:pt x="1226" y="62"/>
                </a:lnTo>
                <a:lnTo>
                  <a:pt x="1220" y="56"/>
                </a:lnTo>
                <a:lnTo>
                  <a:pt x="1211" y="49"/>
                </a:lnTo>
                <a:lnTo>
                  <a:pt x="1204" y="42"/>
                </a:lnTo>
                <a:lnTo>
                  <a:pt x="1195" y="37"/>
                </a:lnTo>
                <a:lnTo>
                  <a:pt x="1187" y="31"/>
                </a:lnTo>
                <a:lnTo>
                  <a:pt x="1177" y="26"/>
                </a:lnTo>
                <a:lnTo>
                  <a:pt x="1168" y="21"/>
                </a:lnTo>
                <a:lnTo>
                  <a:pt x="1159" y="16"/>
                </a:lnTo>
                <a:lnTo>
                  <a:pt x="1149" y="13"/>
                </a:lnTo>
                <a:lnTo>
                  <a:pt x="1139" y="10"/>
                </a:lnTo>
                <a:lnTo>
                  <a:pt x="1129" y="7"/>
                </a:lnTo>
                <a:lnTo>
                  <a:pt x="1119" y="4"/>
                </a:lnTo>
                <a:lnTo>
                  <a:pt x="1108" y="2"/>
                </a:lnTo>
                <a:lnTo>
                  <a:pt x="1097" y="1"/>
                </a:lnTo>
                <a:lnTo>
                  <a:pt x="1087" y="0"/>
                </a:lnTo>
                <a:lnTo>
                  <a:pt x="1075" y="0"/>
                </a:lnTo>
                <a:lnTo>
                  <a:pt x="216" y="0"/>
                </a:lnTo>
              </a:path>
            </a:pathLst>
          </a:custGeom>
          <a:noFill/>
          <a:ln w="6350">
            <a:solidFill>
              <a:srgbClr val="FF0000"/>
            </a:solidFill>
            <a:prstDash val="solid"/>
            <a:round/>
            <a:headEnd/>
            <a:tailEnd/>
          </a:ln>
        </p:spPr>
        <p:txBody>
          <a:bodyPr lIns="57150" tIns="28575" rIns="57150" bIns="28575"/>
          <a:lstStyle/>
          <a:p>
            <a:endParaRPr lang="en-US"/>
          </a:p>
        </p:txBody>
      </p:sp>
      <p:sp>
        <p:nvSpPr>
          <p:cNvPr id="47157" name="Freeform 74"/>
          <p:cNvSpPr>
            <a:spLocks/>
          </p:cNvSpPr>
          <p:nvPr/>
        </p:nvSpPr>
        <p:spPr bwMode="auto">
          <a:xfrm>
            <a:off x="1216025" y="2778125"/>
            <a:ext cx="174625" cy="690563"/>
          </a:xfrm>
          <a:custGeom>
            <a:avLst/>
            <a:gdLst>
              <a:gd name="T0" fmla="*/ 26140 w 1129"/>
              <a:gd name="T1" fmla="*/ 0 h 3818"/>
              <a:gd name="T2" fmla="*/ 21809 w 1129"/>
              <a:gd name="T3" fmla="*/ 904 h 3818"/>
              <a:gd name="T4" fmla="*/ 17787 w 1129"/>
              <a:gd name="T5" fmla="*/ 2532 h 3818"/>
              <a:gd name="T6" fmla="*/ 13921 w 1129"/>
              <a:gd name="T7" fmla="*/ 4883 h 3818"/>
              <a:gd name="T8" fmla="*/ 10672 w 1129"/>
              <a:gd name="T9" fmla="*/ 7777 h 3818"/>
              <a:gd name="T10" fmla="*/ 7734 w 1129"/>
              <a:gd name="T11" fmla="*/ 11033 h 3818"/>
              <a:gd name="T12" fmla="*/ 4950 w 1129"/>
              <a:gd name="T13" fmla="*/ 15012 h 3818"/>
              <a:gd name="T14" fmla="*/ 2939 w 1129"/>
              <a:gd name="T15" fmla="*/ 19172 h 3818"/>
              <a:gd name="T16" fmla="*/ 1392 w 1129"/>
              <a:gd name="T17" fmla="*/ 23875 h 3818"/>
              <a:gd name="T18" fmla="*/ 309 w 1129"/>
              <a:gd name="T19" fmla="*/ 28758 h 3818"/>
              <a:gd name="T20" fmla="*/ 0 w 1129"/>
              <a:gd name="T21" fmla="*/ 34004 h 3818"/>
              <a:gd name="T22" fmla="*/ 155 w 1129"/>
              <a:gd name="T23" fmla="*/ 660177 h 3818"/>
              <a:gd name="T24" fmla="*/ 1083 w 1129"/>
              <a:gd name="T25" fmla="*/ 664879 h 3818"/>
              <a:gd name="T26" fmla="*/ 2320 w 1129"/>
              <a:gd name="T27" fmla="*/ 669763 h 3818"/>
              <a:gd name="T28" fmla="*/ 4331 w 1129"/>
              <a:gd name="T29" fmla="*/ 674104 h 3818"/>
              <a:gd name="T30" fmla="*/ 6651 w 1129"/>
              <a:gd name="T31" fmla="*/ 678264 h 3818"/>
              <a:gd name="T32" fmla="*/ 9590 w 1129"/>
              <a:gd name="T33" fmla="*/ 681700 h 3818"/>
              <a:gd name="T34" fmla="*/ 12838 w 1129"/>
              <a:gd name="T35" fmla="*/ 684775 h 3818"/>
              <a:gd name="T36" fmla="*/ 16550 w 1129"/>
              <a:gd name="T37" fmla="*/ 687126 h 3818"/>
              <a:gd name="T38" fmla="*/ 20417 w 1129"/>
              <a:gd name="T39" fmla="*/ 689116 h 3818"/>
              <a:gd name="T40" fmla="*/ 24593 w 1129"/>
              <a:gd name="T41" fmla="*/ 690201 h 3818"/>
              <a:gd name="T42" fmla="*/ 29078 w 1129"/>
              <a:gd name="T43" fmla="*/ 690563 h 3818"/>
              <a:gd name="T44" fmla="*/ 148485 w 1129"/>
              <a:gd name="T45" fmla="*/ 690382 h 3818"/>
              <a:gd name="T46" fmla="*/ 152662 w 1129"/>
              <a:gd name="T47" fmla="*/ 689478 h 3818"/>
              <a:gd name="T48" fmla="*/ 156838 w 1129"/>
              <a:gd name="T49" fmla="*/ 687850 h 3818"/>
              <a:gd name="T50" fmla="*/ 160550 w 1129"/>
              <a:gd name="T51" fmla="*/ 685499 h 3818"/>
              <a:gd name="T52" fmla="*/ 164107 w 1129"/>
              <a:gd name="T53" fmla="*/ 682786 h 3818"/>
              <a:gd name="T54" fmla="*/ 167046 w 1129"/>
              <a:gd name="T55" fmla="*/ 679349 h 3818"/>
              <a:gd name="T56" fmla="*/ 169675 w 1129"/>
              <a:gd name="T57" fmla="*/ 675551 h 3818"/>
              <a:gd name="T58" fmla="*/ 171686 w 1129"/>
              <a:gd name="T59" fmla="*/ 671391 h 3818"/>
              <a:gd name="T60" fmla="*/ 173388 w 1129"/>
              <a:gd name="T61" fmla="*/ 666688 h 3818"/>
              <a:gd name="T62" fmla="*/ 174316 w 1129"/>
              <a:gd name="T63" fmla="*/ 661624 h 3818"/>
              <a:gd name="T64" fmla="*/ 174625 w 1129"/>
              <a:gd name="T65" fmla="*/ 656559 h 3818"/>
              <a:gd name="T66" fmla="*/ 174470 w 1129"/>
              <a:gd name="T67" fmla="*/ 30567 h 3818"/>
              <a:gd name="T68" fmla="*/ 173697 w 1129"/>
              <a:gd name="T69" fmla="*/ 25503 h 3818"/>
              <a:gd name="T70" fmla="*/ 172305 w 1129"/>
              <a:gd name="T71" fmla="*/ 20619 h 3818"/>
              <a:gd name="T72" fmla="*/ 170294 w 1129"/>
              <a:gd name="T73" fmla="*/ 16278 h 3818"/>
              <a:gd name="T74" fmla="*/ 167974 w 1129"/>
              <a:gd name="T75" fmla="*/ 12299 h 3818"/>
              <a:gd name="T76" fmla="*/ 165035 w 1129"/>
              <a:gd name="T77" fmla="*/ 8682 h 3818"/>
              <a:gd name="T78" fmla="*/ 161633 w 1129"/>
              <a:gd name="T79" fmla="*/ 5607 h 3818"/>
              <a:gd name="T80" fmla="*/ 158230 w 1129"/>
              <a:gd name="T81" fmla="*/ 3256 h 3818"/>
              <a:gd name="T82" fmla="*/ 154208 w 1129"/>
              <a:gd name="T83" fmla="*/ 1266 h 3818"/>
              <a:gd name="T84" fmla="*/ 149877 w 1129"/>
              <a:gd name="T85" fmla="*/ 362 h 3818"/>
              <a:gd name="T86" fmla="*/ 145547 w 1129"/>
              <a:gd name="T87" fmla="*/ 0 h 3818"/>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129"/>
              <a:gd name="T133" fmla="*/ 0 h 3818"/>
              <a:gd name="T134" fmla="*/ 1129 w 1129"/>
              <a:gd name="T135" fmla="*/ 3818 h 3818"/>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129" h="3818">
                <a:moveTo>
                  <a:pt x="188" y="0"/>
                </a:moveTo>
                <a:lnTo>
                  <a:pt x="179" y="0"/>
                </a:lnTo>
                <a:lnTo>
                  <a:pt x="169" y="0"/>
                </a:lnTo>
                <a:lnTo>
                  <a:pt x="159" y="2"/>
                </a:lnTo>
                <a:lnTo>
                  <a:pt x="151" y="3"/>
                </a:lnTo>
                <a:lnTo>
                  <a:pt x="141" y="5"/>
                </a:lnTo>
                <a:lnTo>
                  <a:pt x="132" y="7"/>
                </a:lnTo>
                <a:lnTo>
                  <a:pt x="124" y="11"/>
                </a:lnTo>
                <a:lnTo>
                  <a:pt x="115" y="14"/>
                </a:lnTo>
                <a:lnTo>
                  <a:pt x="107" y="18"/>
                </a:lnTo>
                <a:lnTo>
                  <a:pt x="99" y="22"/>
                </a:lnTo>
                <a:lnTo>
                  <a:pt x="90" y="27"/>
                </a:lnTo>
                <a:lnTo>
                  <a:pt x="83" y="31"/>
                </a:lnTo>
                <a:lnTo>
                  <a:pt x="75" y="36"/>
                </a:lnTo>
                <a:lnTo>
                  <a:pt x="69" y="43"/>
                </a:lnTo>
                <a:lnTo>
                  <a:pt x="62" y="48"/>
                </a:lnTo>
                <a:lnTo>
                  <a:pt x="55" y="55"/>
                </a:lnTo>
                <a:lnTo>
                  <a:pt x="50" y="61"/>
                </a:lnTo>
                <a:lnTo>
                  <a:pt x="43" y="68"/>
                </a:lnTo>
                <a:lnTo>
                  <a:pt x="38" y="75"/>
                </a:lnTo>
                <a:lnTo>
                  <a:pt x="32" y="83"/>
                </a:lnTo>
                <a:lnTo>
                  <a:pt x="28" y="90"/>
                </a:lnTo>
                <a:lnTo>
                  <a:pt x="23" y="98"/>
                </a:lnTo>
                <a:lnTo>
                  <a:pt x="19" y="106"/>
                </a:lnTo>
                <a:lnTo>
                  <a:pt x="15" y="114"/>
                </a:lnTo>
                <a:lnTo>
                  <a:pt x="12" y="122"/>
                </a:lnTo>
                <a:lnTo>
                  <a:pt x="9" y="132"/>
                </a:lnTo>
                <a:lnTo>
                  <a:pt x="7" y="141"/>
                </a:lnTo>
                <a:lnTo>
                  <a:pt x="4" y="149"/>
                </a:lnTo>
                <a:lnTo>
                  <a:pt x="2" y="159"/>
                </a:lnTo>
                <a:lnTo>
                  <a:pt x="1" y="169"/>
                </a:lnTo>
                <a:lnTo>
                  <a:pt x="0" y="178"/>
                </a:lnTo>
                <a:lnTo>
                  <a:pt x="0" y="188"/>
                </a:lnTo>
                <a:lnTo>
                  <a:pt x="0" y="3630"/>
                </a:lnTo>
                <a:lnTo>
                  <a:pt x="0" y="3640"/>
                </a:lnTo>
                <a:lnTo>
                  <a:pt x="1" y="3650"/>
                </a:lnTo>
                <a:lnTo>
                  <a:pt x="2" y="3658"/>
                </a:lnTo>
                <a:lnTo>
                  <a:pt x="4" y="3668"/>
                </a:lnTo>
                <a:lnTo>
                  <a:pt x="7" y="3676"/>
                </a:lnTo>
                <a:lnTo>
                  <a:pt x="9" y="3686"/>
                </a:lnTo>
                <a:lnTo>
                  <a:pt x="12" y="3695"/>
                </a:lnTo>
                <a:lnTo>
                  <a:pt x="15" y="3703"/>
                </a:lnTo>
                <a:lnTo>
                  <a:pt x="19" y="3712"/>
                </a:lnTo>
                <a:lnTo>
                  <a:pt x="23" y="3719"/>
                </a:lnTo>
                <a:lnTo>
                  <a:pt x="28" y="3727"/>
                </a:lnTo>
                <a:lnTo>
                  <a:pt x="32" y="3735"/>
                </a:lnTo>
                <a:lnTo>
                  <a:pt x="38" y="3742"/>
                </a:lnTo>
                <a:lnTo>
                  <a:pt x="43" y="3750"/>
                </a:lnTo>
                <a:lnTo>
                  <a:pt x="50" y="3756"/>
                </a:lnTo>
                <a:lnTo>
                  <a:pt x="55" y="3763"/>
                </a:lnTo>
                <a:lnTo>
                  <a:pt x="62" y="3769"/>
                </a:lnTo>
                <a:lnTo>
                  <a:pt x="69" y="3775"/>
                </a:lnTo>
                <a:lnTo>
                  <a:pt x="75" y="3781"/>
                </a:lnTo>
                <a:lnTo>
                  <a:pt x="83" y="3786"/>
                </a:lnTo>
                <a:lnTo>
                  <a:pt x="90" y="3790"/>
                </a:lnTo>
                <a:lnTo>
                  <a:pt x="99" y="3795"/>
                </a:lnTo>
                <a:lnTo>
                  <a:pt x="107" y="3799"/>
                </a:lnTo>
                <a:lnTo>
                  <a:pt x="115" y="3803"/>
                </a:lnTo>
                <a:lnTo>
                  <a:pt x="124" y="3807"/>
                </a:lnTo>
                <a:lnTo>
                  <a:pt x="132" y="3810"/>
                </a:lnTo>
                <a:lnTo>
                  <a:pt x="141" y="3812"/>
                </a:lnTo>
                <a:lnTo>
                  <a:pt x="151" y="3814"/>
                </a:lnTo>
                <a:lnTo>
                  <a:pt x="159" y="3816"/>
                </a:lnTo>
                <a:lnTo>
                  <a:pt x="169" y="3817"/>
                </a:lnTo>
                <a:lnTo>
                  <a:pt x="179" y="3817"/>
                </a:lnTo>
                <a:lnTo>
                  <a:pt x="188" y="3818"/>
                </a:lnTo>
                <a:lnTo>
                  <a:pt x="941" y="3818"/>
                </a:lnTo>
                <a:lnTo>
                  <a:pt x="951" y="3817"/>
                </a:lnTo>
                <a:lnTo>
                  <a:pt x="960" y="3817"/>
                </a:lnTo>
                <a:lnTo>
                  <a:pt x="969" y="3816"/>
                </a:lnTo>
                <a:lnTo>
                  <a:pt x="979" y="3814"/>
                </a:lnTo>
                <a:lnTo>
                  <a:pt x="987" y="3812"/>
                </a:lnTo>
                <a:lnTo>
                  <a:pt x="997" y="3810"/>
                </a:lnTo>
                <a:lnTo>
                  <a:pt x="1006" y="3807"/>
                </a:lnTo>
                <a:lnTo>
                  <a:pt x="1014" y="3803"/>
                </a:lnTo>
                <a:lnTo>
                  <a:pt x="1023" y="3799"/>
                </a:lnTo>
                <a:lnTo>
                  <a:pt x="1030" y="3795"/>
                </a:lnTo>
                <a:lnTo>
                  <a:pt x="1038" y="3790"/>
                </a:lnTo>
                <a:lnTo>
                  <a:pt x="1045" y="3786"/>
                </a:lnTo>
                <a:lnTo>
                  <a:pt x="1053" y="3781"/>
                </a:lnTo>
                <a:lnTo>
                  <a:pt x="1061" y="3775"/>
                </a:lnTo>
                <a:lnTo>
                  <a:pt x="1067" y="3769"/>
                </a:lnTo>
                <a:lnTo>
                  <a:pt x="1073" y="3763"/>
                </a:lnTo>
                <a:lnTo>
                  <a:pt x="1080" y="3756"/>
                </a:lnTo>
                <a:lnTo>
                  <a:pt x="1086" y="3750"/>
                </a:lnTo>
                <a:lnTo>
                  <a:pt x="1092" y="3742"/>
                </a:lnTo>
                <a:lnTo>
                  <a:pt x="1097" y="3735"/>
                </a:lnTo>
                <a:lnTo>
                  <a:pt x="1101" y="3727"/>
                </a:lnTo>
                <a:lnTo>
                  <a:pt x="1106" y="3719"/>
                </a:lnTo>
                <a:lnTo>
                  <a:pt x="1110" y="3712"/>
                </a:lnTo>
                <a:lnTo>
                  <a:pt x="1114" y="3703"/>
                </a:lnTo>
                <a:lnTo>
                  <a:pt x="1118" y="3695"/>
                </a:lnTo>
                <a:lnTo>
                  <a:pt x="1121" y="3686"/>
                </a:lnTo>
                <a:lnTo>
                  <a:pt x="1123" y="3676"/>
                </a:lnTo>
                <a:lnTo>
                  <a:pt x="1125" y="3668"/>
                </a:lnTo>
                <a:lnTo>
                  <a:pt x="1127" y="3658"/>
                </a:lnTo>
                <a:lnTo>
                  <a:pt x="1128" y="3650"/>
                </a:lnTo>
                <a:lnTo>
                  <a:pt x="1128" y="3640"/>
                </a:lnTo>
                <a:lnTo>
                  <a:pt x="1129" y="3630"/>
                </a:lnTo>
                <a:lnTo>
                  <a:pt x="1129" y="188"/>
                </a:lnTo>
                <a:lnTo>
                  <a:pt x="1128" y="178"/>
                </a:lnTo>
                <a:lnTo>
                  <a:pt x="1128" y="169"/>
                </a:lnTo>
                <a:lnTo>
                  <a:pt x="1127" y="159"/>
                </a:lnTo>
                <a:lnTo>
                  <a:pt x="1125" y="149"/>
                </a:lnTo>
                <a:lnTo>
                  <a:pt x="1123" y="141"/>
                </a:lnTo>
                <a:lnTo>
                  <a:pt x="1121" y="132"/>
                </a:lnTo>
                <a:lnTo>
                  <a:pt x="1118" y="122"/>
                </a:lnTo>
                <a:lnTo>
                  <a:pt x="1114" y="114"/>
                </a:lnTo>
                <a:lnTo>
                  <a:pt x="1110" y="106"/>
                </a:lnTo>
                <a:lnTo>
                  <a:pt x="1106" y="98"/>
                </a:lnTo>
                <a:lnTo>
                  <a:pt x="1101" y="90"/>
                </a:lnTo>
                <a:lnTo>
                  <a:pt x="1097" y="83"/>
                </a:lnTo>
                <a:lnTo>
                  <a:pt x="1092" y="75"/>
                </a:lnTo>
                <a:lnTo>
                  <a:pt x="1086" y="68"/>
                </a:lnTo>
                <a:lnTo>
                  <a:pt x="1080" y="61"/>
                </a:lnTo>
                <a:lnTo>
                  <a:pt x="1073" y="55"/>
                </a:lnTo>
                <a:lnTo>
                  <a:pt x="1067" y="48"/>
                </a:lnTo>
                <a:lnTo>
                  <a:pt x="1061" y="43"/>
                </a:lnTo>
                <a:lnTo>
                  <a:pt x="1053" y="36"/>
                </a:lnTo>
                <a:lnTo>
                  <a:pt x="1045" y="31"/>
                </a:lnTo>
                <a:lnTo>
                  <a:pt x="1038" y="27"/>
                </a:lnTo>
                <a:lnTo>
                  <a:pt x="1030" y="22"/>
                </a:lnTo>
                <a:lnTo>
                  <a:pt x="1023" y="18"/>
                </a:lnTo>
                <a:lnTo>
                  <a:pt x="1014" y="14"/>
                </a:lnTo>
                <a:lnTo>
                  <a:pt x="1006" y="11"/>
                </a:lnTo>
                <a:lnTo>
                  <a:pt x="997" y="7"/>
                </a:lnTo>
                <a:lnTo>
                  <a:pt x="987" y="5"/>
                </a:lnTo>
                <a:lnTo>
                  <a:pt x="979" y="3"/>
                </a:lnTo>
                <a:lnTo>
                  <a:pt x="969" y="2"/>
                </a:lnTo>
                <a:lnTo>
                  <a:pt x="960" y="0"/>
                </a:lnTo>
                <a:lnTo>
                  <a:pt x="951" y="0"/>
                </a:lnTo>
                <a:lnTo>
                  <a:pt x="941" y="0"/>
                </a:lnTo>
                <a:lnTo>
                  <a:pt x="188" y="0"/>
                </a:lnTo>
              </a:path>
            </a:pathLst>
          </a:custGeom>
          <a:noFill/>
          <a:ln w="6350">
            <a:solidFill>
              <a:srgbClr val="FF0000"/>
            </a:solidFill>
            <a:prstDash val="solid"/>
            <a:round/>
            <a:headEnd/>
            <a:tailEnd/>
          </a:ln>
        </p:spPr>
        <p:txBody>
          <a:bodyPr lIns="57150" tIns="28575" rIns="57150" bIns="28575"/>
          <a:lstStyle/>
          <a:p>
            <a:endParaRPr lang="en-US"/>
          </a:p>
        </p:txBody>
      </p:sp>
      <p:sp>
        <p:nvSpPr>
          <p:cNvPr id="47158" name="Freeform 75"/>
          <p:cNvSpPr>
            <a:spLocks/>
          </p:cNvSpPr>
          <p:nvPr/>
        </p:nvSpPr>
        <p:spPr bwMode="auto">
          <a:xfrm>
            <a:off x="1228725" y="2794000"/>
            <a:ext cx="149225" cy="671513"/>
          </a:xfrm>
          <a:custGeom>
            <a:avLst/>
            <a:gdLst>
              <a:gd name="T0" fmla="*/ 22222 w 967"/>
              <a:gd name="T1" fmla="*/ 0 h 3723"/>
              <a:gd name="T2" fmla="*/ 18518 w 967"/>
              <a:gd name="T3" fmla="*/ 902 h 3723"/>
              <a:gd name="T4" fmla="*/ 15123 w 967"/>
              <a:gd name="T5" fmla="*/ 2164 h 3723"/>
              <a:gd name="T6" fmla="*/ 11882 w 967"/>
              <a:gd name="T7" fmla="*/ 4148 h 3723"/>
              <a:gd name="T8" fmla="*/ 8950 w 967"/>
              <a:gd name="T9" fmla="*/ 6674 h 3723"/>
              <a:gd name="T10" fmla="*/ 6481 w 967"/>
              <a:gd name="T11" fmla="*/ 9560 h 3723"/>
              <a:gd name="T12" fmla="*/ 4167 w 967"/>
              <a:gd name="T13" fmla="*/ 12806 h 3723"/>
              <a:gd name="T14" fmla="*/ 2315 w 967"/>
              <a:gd name="T15" fmla="*/ 16594 h 3723"/>
              <a:gd name="T16" fmla="*/ 926 w 967"/>
              <a:gd name="T17" fmla="*/ 20382 h 3723"/>
              <a:gd name="T18" fmla="*/ 154 w 967"/>
              <a:gd name="T19" fmla="*/ 24711 h 3723"/>
              <a:gd name="T20" fmla="*/ 0 w 967"/>
              <a:gd name="T21" fmla="*/ 29220 h 3723"/>
              <a:gd name="T22" fmla="*/ 0 w 967"/>
              <a:gd name="T23" fmla="*/ 645360 h 3723"/>
              <a:gd name="T24" fmla="*/ 617 w 967"/>
              <a:gd name="T25" fmla="*/ 649688 h 3723"/>
              <a:gd name="T26" fmla="*/ 1852 w 967"/>
              <a:gd name="T27" fmla="*/ 653656 h 3723"/>
              <a:gd name="T28" fmla="*/ 3395 w 967"/>
              <a:gd name="T29" fmla="*/ 657444 h 3723"/>
              <a:gd name="T30" fmla="*/ 5555 w 967"/>
              <a:gd name="T31" fmla="*/ 660871 h 3723"/>
              <a:gd name="T32" fmla="*/ 8025 w 967"/>
              <a:gd name="T33" fmla="*/ 663938 h 3723"/>
              <a:gd name="T34" fmla="*/ 10957 w 967"/>
              <a:gd name="T35" fmla="*/ 666463 h 3723"/>
              <a:gd name="T36" fmla="*/ 14043 w 967"/>
              <a:gd name="T37" fmla="*/ 668627 h 3723"/>
              <a:gd name="T38" fmla="*/ 17438 w 967"/>
              <a:gd name="T39" fmla="*/ 670250 h 3723"/>
              <a:gd name="T40" fmla="*/ 20987 w 967"/>
              <a:gd name="T41" fmla="*/ 671152 h 3723"/>
              <a:gd name="T42" fmla="*/ 24845 w 967"/>
              <a:gd name="T43" fmla="*/ 671513 h 3723"/>
              <a:gd name="T44" fmla="*/ 126849 w 967"/>
              <a:gd name="T45" fmla="*/ 671333 h 3723"/>
              <a:gd name="T46" fmla="*/ 130553 w 967"/>
              <a:gd name="T47" fmla="*/ 670611 h 3723"/>
              <a:gd name="T48" fmla="*/ 134102 w 967"/>
              <a:gd name="T49" fmla="*/ 669168 h 3723"/>
              <a:gd name="T50" fmla="*/ 137188 w 967"/>
              <a:gd name="T51" fmla="*/ 667365 h 3723"/>
              <a:gd name="T52" fmla="*/ 140275 w 967"/>
              <a:gd name="T53" fmla="*/ 664839 h 3723"/>
              <a:gd name="T54" fmla="*/ 142744 w 967"/>
              <a:gd name="T55" fmla="*/ 661953 h 3723"/>
              <a:gd name="T56" fmla="*/ 144904 w 967"/>
              <a:gd name="T57" fmla="*/ 658707 h 3723"/>
              <a:gd name="T58" fmla="*/ 146602 w 967"/>
              <a:gd name="T59" fmla="*/ 655099 h 3723"/>
              <a:gd name="T60" fmla="*/ 147990 w 967"/>
              <a:gd name="T61" fmla="*/ 650951 h 3723"/>
              <a:gd name="T62" fmla="*/ 148762 w 967"/>
              <a:gd name="T63" fmla="*/ 646983 h 3723"/>
              <a:gd name="T64" fmla="*/ 149225 w 967"/>
              <a:gd name="T65" fmla="*/ 642474 h 3723"/>
              <a:gd name="T66" fmla="*/ 149071 w 967"/>
              <a:gd name="T67" fmla="*/ 26153 h 3723"/>
              <a:gd name="T68" fmla="*/ 148299 w 967"/>
              <a:gd name="T69" fmla="*/ 21825 h 3723"/>
              <a:gd name="T70" fmla="*/ 147219 w 967"/>
              <a:gd name="T71" fmla="*/ 17676 h 3723"/>
              <a:gd name="T72" fmla="*/ 145521 w 967"/>
              <a:gd name="T73" fmla="*/ 14069 h 3723"/>
              <a:gd name="T74" fmla="*/ 143515 w 967"/>
              <a:gd name="T75" fmla="*/ 10642 h 3723"/>
              <a:gd name="T76" fmla="*/ 141046 w 967"/>
              <a:gd name="T77" fmla="*/ 7575 h 3723"/>
              <a:gd name="T78" fmla="*/ 138268 w 967"/>
              <a:gd name="T79" fmla="*/ 4870 h 3723"/>
              <a:gd name="T80" fmla="*/ 135028 w 967"/>
              <a:gd name="T81" fmla="*/ 2886 h 3723"/>
              <a:gd name="T82" fmla="*/ 131787 w 967"/>
              <a:gd name="T83" fmla="*/ 1263 h 3723"/>
              <a:gd name="T84" fmla="*/ 128084 w 967"/>
              <a:gd name="T85" fmla="*/ 361 h 3723"/>
              <a:gd name="T86" fmla="*/ 124226 w 967"/>
              <a:gd name="T87" fmla="*/ 0 h 3723"/>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967"/>
              <a:gd name="T133" fmla="*/ 0 h 3723"/>
              <a:gd name="T134" fmla="*/ 967 w 967"/>
              <a:gd name="T135" fmla="*/ 3723 h 3723"/>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967" h="3723">
                <a:moveTo>
                  <a:pt x="161" y="0"/>
                </a:moveTo>
                <a:lnTo>
                  <a:pt x="152" y="0"/>
                </a:lnTo>
                <a:lnTo>
                  <a:pt x="144" y="0"/>
                </a:lnTo>
                <a:lnTo>
                  <a:pt x="136" y="2"/>
                </a:lnTo>
                <a:lnTo>
                  <a:pt x="128" y="4"/>
                </a:lnTo>
                <a:lnTo>
                  <a:pt x="120" y="5"/>
                </a:lnTo>
                <a:lnTo>
                  <a:pt x="113" y="7"/>
                </a:lnTo>
                <a:lnTo>
                  <a:pt x="105" y="10"/>
                </a:lnTo>
                <a:lnTo>
                  <a:pt x="98" y="12"/>
                </a:lnTo>
                <a:lnTo>
                  <a:pt x="91" y="16"/>
                </a:lnTo>
                <a:lnTo>
                  <a:pt x="84" y="20"/>
                </a:lnTo>
                <a:lnTo>
                  <a:pt x="77" y="23"/>
                </a:lnTo>
                <a:lnTo>
                  <a:pt x="71" y="27"/>
                </a:lnTo>
                <a:lnTo>
                  <a:pt x="64" y="32"/>
                </a:lnTo>
                <a:lnTo>
                  <a:pt x="58" y="37"/>
                </a:lnTo>
                <a:lnTo>
                  <a:pt x="52" y="42"/>
                </a:lnTo>
                <a:lnTo>
                  <a:pt x="46" y="47"/>
                </a:lnTo>
                <a:lnTo>
                  <a:pt x="42" y="53"/>
                </a:lnTo>
                <a:lnTo>
                  <a:pt x="36" y="59"/>
                </a:lnTo>
                <a:lnTo>
                  <a:pt x="31" y="65"/>
                </a:lnTo>
                <a:lnTo>
                  <a:pt x="27" y="71"/>
                </a:lnTo>
                <a:lnTo>
                  <a:pt x="22" y="78"/>
                </a:lnTo>
                <a:lnTo>
                  <a:pt x="19" y="84"/>
                </a:lnTo>
                <a:lnTo>
                  <a:pt x="15" y="92"/>
                </a:lnTo>
                <a:lnTo>
                  <a:pt x="12" y="98"/>
                </a:lnTo>
                <a:lnTo>
                  <a:pt x="9" y="106"/>
                </a:lnTo>
                <a:lnTo>
                  <a:pt x="6" y="113"/>
                </a:lnTo>
                <a:lnTo>
                  <a:pt x="4" y="121"/>
                </a:lnTo>
                <a:lnTo>
                  <a:pt x="3" y="128"/>
                </a:lnTo>
                <a:lnTo>
                  <a:pt x="1" y="137"/>
                </a:lnTo>
                <a:lnTo>
                  <a:pt x="0" y="145"/>
                </a:lnTo>
                <a:lnTo>
                  <a:pt x="0" y="153"/>
                </a:lnTo>
                <a:lnTo>
                  <a:pt x="0" y="162"/>
                </a:lnTo>
                <a:lnTo>
                  <a:pt x="0" y="3562"/>
                </a:lnTo>
                <a:lnTo>
                  <a:pt x="0" y="3570"/>
                </a:lnTo>
                <a:lnTo>
                  <a:pt x="0" y="3578"/>
                </a:lnTo>
                <a:lnTo>
                  <a:pt x="1" y="3587"/>
                </a:lnTo>
                <a:lnTo>
                  <a:pt x="3" y="3594"/>
                </a:lnTo>
                <a:lnTo>
                  <a:pt x="4" y="3602"/>
                </a:lnTo>
                <a:lnTo>
                  <a:pt x="6" y="3609"/>
                </a:lnTo>
                <a:lnTo>
                  <a:pt x="9" y="3617"/>
                </a:lnTo>
                <a:lnTo>
                  <a:pt x="12" y="3624"/>
                </a:lnTo>
                <a:lnTo>
                  <a:pt x="15" y="3632"/>
                </a:lnTo>
                <a:lnTo>
                  <a:pt x="19" y="3638"/>
                </a:lnTo>
                <a:lnTo>
                  <a:pt x="22" y="3645"/>
                </a:lnTo>
                <a:lnTo>
                  <a:pt x="27" y="3652"/>
                </a:lnTo>
                <a:lnTo>
                  <a:pt x="31" y="3658"/>
                </a:lnTo>
                <a:lnTo>
                  <a:pt x="36" y="3664"/>
                </a:lnTo>
                <a:lnTo>
                  <a:pt x="42" y="3670"/>
                </a:lnTo>
                <a:lnTo>
                  <a:pt x="46" y="3676"/>
                </a:lnTo>
                <a:lnTo>
                  <a:pt x="52" y="3681"/>
                </a:lnTo>
                <a:lnTo>
                  <a:pt x="58" y="3686"/>
                </a:lnTo>
                <a:lnTo>
                  <a:pt x="64" y="3691"/>
                </a:lnTo>
                <a:lnTo>
                  <a:pt x="71" y="3695"/>
                </a:lnTo>
                <a:lnTo>
                  <a:pt x="77" y="3700"/>
                </a:lnTo>
                <a:lnTo>
                  <a:pt x="84" y="3703"/>
                </a:lnTo>
                <a:lnTo>
                  <a:pt x="91" y="3707"/>
                </a:lnTo>
                <a:lnTo>
                  <a:pt x="98" y="3710"/>
                </a:lnTo>
                <a:lnTo>
                  <a:pt x="105" y="3713"/>
                </a:lnTo>
                <a:lnTo>
                  <a:pt x="113" y="3716"/>
                </a:lnTo>
                <a:lnTo>
                  <a:pt x="120" y="3718"/>
                </a:lnTo>
                <a:lnTo>
                  <a:pt x="128" y="3719"/>
                </a:lnTo>
                <a:lnTo>
                  <a:pt x="136" y="3721"/>
                </a:lnTo>
                <a:lnTo>
                  <a:pt x="144" y="3722"/>
                </a:lnTo>
                <a:lnTo>
                  <a:pt x="152" y="3722"/>
                </a:lnTo>
                <a:lnTo>
                  <a:pt x="161" y="3723"/>
                </a:lnTo>
                <a:lnTo>
                  <a:pt x="805" y="3723"/>
                </a:lnTo>
                <a:lnTo>
                  <a:pt x="814" y="3722"/>
                </a:lnTo>
                <a:lnTo>
                  <a:pt x="822" y="3722"/>
                </a:lnTo>
                <a:lnTo>
                  <a:pt x="830" y="3721"/>
                </a:lnTo>
                <a:lnTo>
                  <a:pt x="838" y="3719"/>
                </a:lnTo>
                <a:lnTo>
                  <a:pt x="846" y="3718"/>
                </a:lnTo>
                <a:lnTo>
                  <a:pt x="854" y="3716"/>
                </a:lnTo>
                <a:lnTo>
                  <a:pt x="861" y="3713"/>
                </a:lnTo>
                <a:lnTo>
                  <a:pt x="869" y="3710"/>
                </a:lnTo>
                <a:lnTo>
                  <a:pt x="875" y="3707"/>
                </a:lnTo>
                <a:lnTo>
                  <a:pt x="883" y="3703"/>
                </a:lnTo>
                <a:lnTo>
                  <a:pt x="889" y="3700"/>
                </a:lnTo>
                <a:lnTo>
                  <a:pt x="896" y="3695"/>
                </a:lnTo>
                <a:lnTo>
                  <a:pt x="902" y="3691"/>
                </a:lnTo>
                <a:lnTo>
                  <a:pt x="909" y="3686"/>
                </a:lnTo>
                <a:lnTo>
                  <a:pt x="914" y="3681"/>
                </a:lnTo>
                <a:lnTo>
                  <a:pt x="919" y="3676"/>
                </a:lnTo>
                <a:lnTo>
                  <a:pt x="925" y="3670"/>
                </a:lnTo>
                <a:lnTo>
                  <a:pt x="930" y="3664"/>
                </a:lnTo>
                <a:lnTo>
                  <a:pt x="934" y="3658"/>
                </a:lnTo>
                <a:lnTo>
                  <a:pt x="939" y="3652"/>
                </a:lnTo>
                <a:lnTo>
                  <a:pt x="943" y="3645"/>
                </a:lnTo>
                <a:lnTo>
                  <a:pt x="947" y="3638"/>
                </a:lnTo>
                <a:lnTo>
                  <a:pt x="950" y="3632"/>
                </a:lnTo>
                <a:lnTo>
                  <a:pt x="954" y="3624"/>
                </a:lnTo>
                <a:lnTo>
                  <a:pt x="957" y="3617"/>
                </a:lnTo>
                <a:lnTo>
                  <a:pt x="959" y="3609"/>
                </a:lnTo>
                <a:lnTo>
                  <a:pt x="961" y="3602"/>
                </a:lnTo>
                <a:lnTo>
                  <a:pt x="963" y="3594"/>
                </a:lnTo>
                <a:lnTo>
                  <a:pt x="964" y="3587"/>
                </a:lnTo>
                <a:lnTo>
                  <a:pt x="966" y="3578"/>
                </a:lnTo>
                <a:lnTo>
                  <a:pt x="967" y="3570"/>
                </a:lnTo>
                <a:lnTo>
                  <a:pt x="967" y="3562"/>
                </a:lnTo>
                <a:lnTo>
                  <a:pt x="967" y="162"/>
                </a:lnTo>
                <a:lnTo>
                  <a:pt x="967" y="153"/>
                </a:lnTo>
                <a:lnTo>
                  <a:pt x="966" y="145"/>
                </a:lnTo>
                <a:lnTo>
                  <a:pt x="964" y="137"/>
                </a:lnTo>
                <a:lnTo>
                  <a:pt x="963" y="128"/>
                </a:lnTo>
                <a:lnTo>
                  <a:pt x="961" y="121"/>
                </a:lnTo>
                <a:lnTo>
                  <a:pt x="959" y="113"/>
                </a:lnTo>
                <a:lnTo>
                  <a:pt x="957" y="106"/>
                </a:lnTo>
                <a:lnTo>
                  <a:pt x="954" y="98"/>
                </a:lnTo>
                <a:lnTo>
                  <a:pt x="950" y="92"/>
                </a:lnTo>
                <a:lnTo>
                  <a:pt x="947" y="84"/>
                </a:lnTo>
                <a:lnTo>
                  <a:pt x="943" y="78"/>
                </a:lnTo>
                <a:lnTo>
                  <a:pt x="939" y="71"/>
                </a:lnTo>
                <a:lnTo>
                  <a:pt x="934" y="65"/>
                </a:lnTo>
                <a:lnTo>
                  <a:pt x="930" y="59"/>
                </a:lnTo>
                <a:lnTo>
                  <a:pt x="925" y="53"/>
                </a:lnTo>
                <a:lnTo>
                  <a:pt x="919" y="47"/>
                </a:lnTo>
                <a:lnTo>
                  <a:pt x="914" y="42"/>
                </a:lnTo>
                <a:lnTo>
                  <a:pt x="909" y="37"/>
                </a:lnTo>
                <a:lnTo>
                  <a:pt x="902" y="32"/>
                </a:lnTo>
                <a:lnTo>
                  <a:pt x="896" y="27"/>
                </a:lnTo>
                <a:lnTo>
                  <a:pt x="889" y="23"/>
                </a:lnTo>
                <a:lnTo>
                  <a:pt x="883" y="20"/>
                </a:lnTo>
                <a:lnTo>
                  <a:pt x="875" y="16"/>
                </a:lnTo>
                <a:lnTo>
                  <a:pt x="869" y="12"/>
                </a:lnTo>
                <a:lnTo>
                  <a:pt x="861" y="10"/>
                </a:lnTo>
                <a:lnTo>
                  <a:pt x="854" y="7"/>
                </a:lnTo>
                <a:lnTo>
                  <a:pt x="846" y="5"/>
                </a:lnTo>
                <a:lnTo>
                  <a:pt x="838" y="4"/>
                </a:lnTo>
                <a:lnTo>
                  <a:pt x="830" y="2"/>
                </a:lnTo>
                <a:lnTo>
                  <a:pt x="822" y="0"/>
                </a:lnTo>
                <a:lnTo>
                  <a:pt x="814" y="0"/>
                </a:lnTo>
                <a:lnTo>
                  <a:pt x="805" y="0"/>
                </a:lnTo>
                <a:lnTo>
                  <a:pt x="161" y="0"/>
                </a:lnTo>
              </a:path>
            </a:pathLst>
          </a:custGeom>
          <a:noFill/>
          <a:ln w="6350">
            <a:solidFill>
              <a:srgbClr val="FF0000"/>
            </a:solidFill>
            <a:prstDash val="solid"/>
            <a:round/>
            <a:headEnd/>
            <a:tailEnd/>
          </a:ln>
        </p:spPr>
        <p:txBody>
          <a:bodyPr lIns="57150" tIns="28575" rIns="57150" bIns="28575"/>
          <a:lstStyle/>
          <a:p>
            <a:endParaRPr lang="en-US"/>
          </a:p>
        </p:txBody>
      </p:sp>
      <p:sp>
        <p:nvSpPr>
          <p:cNvPr id="47159" name="Freeform 76"/>
          <p:cNvSpPr>
            <a:spLocks/>
          </p:cNvSpPr>
          <p:nvPr/>
        </p:nvSpPr>
        <p:spPr bwMode="auto">
          <a:xfrm>
            <a:off x="1241425" y="2808288"/>
            <a:ext cx="125413" cy="660400"/>
          </a:xfrm>
          <a:custGeom>
            <a:avLst/>
            <a:gdLst>
              <a:gd name="T0" fmla="*/ 19737 w 807"/>
              <a:gd name="T1" fmla="*/ 0 h 3657"/>
              <a:gd name="T2" fmla="*/ 17561 w 807"/>
              <a:gd name="T3" fmla="*/ 181 h 3657"/>
              <a:gd name="T4" fmla="*/ 15541 w 807"/>
              <a:gd name="T5" fmla="*/ 542 h 3657"/>
              <a:gd name="T6" fmla="*/ 13831 w 807"/>
              <a:gd name="T7" fmla="*/ 1445 h 3657"/>
              <a:gd name="T8" fmla="*/ 11811 w 807"/>
              <a:gd name="T9" fmla="*/ 2348 h 3657"/>
              <a:gd name="T10" fmla="*/ 9324 w 807"/>
              <a:gd name="T11" fmla="*/ 4153 h 3657"/>
              <a:gd name="T12" fmla="*/ 6061 w 807"/>
              <a:gd name="T13" fmla="*/ 7043 h 3657"/>
              <a:gd name="T14" fmla="*/ 3574 w 807"/>
              <a:gd name="T15" fmla="*/ 10655 h 3657"/>
              <a:gd name="T16" fmla="*/ 2020 w 807"/>
              <a:gd name="T17" fmla="*/ 13544 h 3657"/>
              <a:gd name="T18" fmla="*/ 1243 w 807"/>
              <a:gd name="T19" fmla="*/ 15891 h 3657"/>
              <a:gd name="T20" fmla="*/ 622 w 807"/>
              <a:gd name="T21" fmla="*/ 18059 h 3657"/>
              <a:gd name="T22" fmla="*/ 311 w 807"/>
              <a:gd name="T23" fmla="*/ 20406 h 3657"/>
              <a:gd name="T24" fmla="*/ 0 w 807"/>
              <a:gd name="T25" fmla="*/ 22934 h 3657"/>
              <a:gd name="T26" fmla="*/ 0 w 807"/>
              <a:gd name="T27" fmla="*/ 636202 h 3657"/>
              <a:gd name="T28" fmla="*/ 0 w 807"/>
              <a:gd name="T29" fmla="*/ 638549 h 3657"/>
              <a:gd name="T30" fmla="*/ 466 w 807"/>
              <a:gd name="T31" fmla="*/ 641077 h 3657"/>
              <a:gd name="T32" fmla="*/ 932 w 807"/>
              <a:gd name="T33" fmla="*/ 643425 h 3657"/>
              <a:gd name="T34" fmla="*/ 1554 w 807"/>
              <a:gd name="T35" fmla="*/ 645592 h 3657"/>
              <a:gd name="T36" fmla="*/ 2642 w 807"/>
              <a:gd name="T37" fmla="*/ 647578 h 3657"/>
              <a:gd name="T38" fmla="*/ 4818 w 807"/>
              <a:gd name="T39" fmla="*/ 651551 h 3657"/>
              <a:gd name="T40" fmla="*/ 7615 w 807"/>
              <a:gd name="T41" fmla="*/ 654802 h 3657"/>
              <a:gd name="T42" fmla="*/ 10878 w 807"/>
              <a:gd name="T43" fmla="*/ 657330 h 3657"/>
              <a:gd name="T44" fmla="*/ 12743 w 807"/>
              <a:gd name="T45" fmla="*/ 658594 h 3657"/>
              <a:gd name="T46" fmla="*/ 14608 w 807"/>
              <a:gd name="T47" fmla="*/ 659316 h 3657"/>
              <a:gd name="T48" fmla="*/ 16628 w 807"/>
              <a:gd name="T49" fmla="*/ 659858 h 3657"/>
              <a:gd name="T50" fmla="*/ 18804 w 807"/>
              <a:gd name="T51" fmla="*/ 660219 h 3657"/>
              <a:gd name="T52" fmla="*/ 20980 w 807"/>
              <a:gd name="T53" fmla="*/ 660400 h 3657"/>
              <a:gd name="T54" fmla="*/ 105521 w 807"/>
              <a:gd name="T55" fmla="*/ 660219 h 3657"/>
              <a:gd name="T56" fmla="*/ 107697 w 807"/>
              <a:gd name="T57" fmla="*/ 660039 h 3657"/>
              <a:gd name="T58" fmla="*/ 109717 w 807"/>
              <a:gd name="T59" fmla="*/ 659678 h 3657"/>
              <a:gd name="T60" fmla="*/ 111737 w 807"/>
              <a:gd name="T61" fmla="*/ 658955 h 3657"/>
              <a:gd name="T62" fmla="*/ 113602 w 807"/>
              <a:gd name="T63" fmla="*/ 657872 h 3657"/>
              <a:gd name="T64" fmla="*/ 116244 w 807"/>
              <a:gd name="T65" fmla="*/ 656247 h 3657"/>
              <a:gd name="T66" fmla="*/ 119197 w 807"/>
              <a:gd name="T67" fmla="*/ 653357 h 3657"/>
              <a:gd name="T68" fmla="*/ 121683 w 807"/>
              <a:gd name="T69" fmla="*/ 649745 h 3657"/>
              <a:gd name="T70" fmla="*/ 123237 w 807"/>
              <a:gd name="T71" fmla="*/ 646676 h 3657"/>
              <a:gd name="T72" fmla="*/ 124014 w 807"/>
              <a:gd name="T73" fmla="*/ 644509 h 3657"/>
              <a:gd name="T74" fmla="*/ 124791 w 807"/>
              <a:gd name="T75" fmla="*/ 642161 h 3657"/>
              <a:gd name="T76" fmla="*/ 125102 w 807"/>
              <a:gd name="T77" fmla="*/ 639813 h 3657"/>
              <a:gd name="T78" fmla="*/ 125258 w 807"/>
              <a:gd name="T79" fmla="*/ 637285 h 3657"/>
              <a:gd name="T80" fmla="*/ 125413 w 807"/>
              <a:gd name="T81" fmla="*/ 24379 h 3657"/>
              <a:gd name="T82" fmla="*/ 125258 w 807"/>
              <a:gd name="T83" fmla="*/ 21851 h 3657"/>
              <a:gd name="T84" fmla="*/ 124947 w 807"/>
              <a:gd name="T85" fmla="*/ 19323 h 3657"/>
              <a:gd name="T86" fmla="*/ 124481 w 807"/>
              <a:gd name="T87" fmla="*/ 16975 h 3657"/>
              <a:gd name="T88" fmla="*/ 123704 w 807"/>
              <a:gd name="T89" fmla="*/ 14808 h 3657"/>
              <a:gd name="T90" fmla="*/ 122771 w 807"/>
              <a:gd name="T91" fmla="*/ 12641 h 3657"/>
              <a:gd name="T92" fmla="*/ 120595 w 807"/>
              <a:gd name="T93" fmla="*/ 8849 h 3657"/>
              <a:gd name="T94" fmla="*/ 117798 w 807"/>
              <a:gd name="T95" fmla="*/ 5418 h 3657"/>
              <a:gd name="T96" fmla="*/ 114379 w 807"/>
              <a:gd name="T97" fmla="*/ 2889 h 3657"/>
              <a:gd name="T98" fmla="*/ 112514 w 807"/>
              <a:gd name="T99" fmla="*/ 1806 h 3657"/>
              <a:gd name="T100" fmla="*/ 110649 w 807"/>
              <a:gd name="T101" fmla="*/ 1084 h 3657"/>
              <a:gd name="T102" fmla="*/ 108629 w 807"/>
              <a:gd name="T103" fmla="*/ 361 h 3657"/>
              <a:gd name="T104" fmla="*/ 106609 w 807"/>
              <a:gd name="T105" fmla="*/ 0 h 3657"/>
              <a:gd name="T106" fmla="*/ 104589 w 807"/>
              <a:gd name="T107" fmla="*/ 0 h 3657"/>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807"/>
              <a:gd name="T163" fmla="*/ 0 h 3657"/>
              <a:gd name="T164" fmla="*/ 807 w 807"/>
              <a:gd name="T165" fmla="*/ 3657 h 3657"/>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807" h="3657">
                <a:moveTo>
                  <a:pt x="135" y="0"/>
                </a:moveTo>
                <a:lnTo>
                  <a:pt x="127" y="0"/>
                </a:lnTo>
                <a:lnTo>
                  <a:pt x="121" y="0"/>
                </a:lnTo>
                <a:lnTo>
                  <a:pt x="113" y="1"/>
                </a:lnTo>
                <a:lnTo>
                  <a:pt x="107" y="2"/>
                </a:lnTo>
                <a:lnTo>
                  <a:pt x="100" y="3"/>
                </a:lnTo>
                <a:lnTo>
                  <a:pt x="94" y="6"/>
                </a:lnTo>
                <a:lnTo>
                  <a:pt x="89" y="8"/>
                </a:lnTo>
                <a:lnTo>
                  <a:pt x="82" y="10"/>
                </a:lnTo>
                <a:lnTo>
                  <a:pt x="76" y="13"/>
                </a:lnTo>
                <a:lnTo>
                  <a:pt x="70" y="16"/>
                </a:lnTo>
                <a:lnTo>
                  <a:pt x="60" y="23"/>
                </a:lnTo>
                <a:lnTo>
                  <a:pt x="49" y="30"/>
                </a:lnTo>
                <a:lnTo>
                  <a:pt x="39" y="39"/>
                </a:lnTo>
                <a:lnTo>
                  <a:pt x="31" y="49"/>
                </a:lnTo>
                <a:lnTo>
                  <a:pt x="23" y="59"/>
                </a:lnTo>
                <a:lnTo>
                  <a:pt x="17" y="70"/>
                </a:lnTo>
                <a:lnTo>
                  <a:pt x="13" y="75"/>
                </a:lnTo>
                <a:lnTo>
                  <a:pt x="10" y="82"/>
                </a:lnTo>
                <a:lnTo>
                  <a:pt x="8" y="88"/>
                </a:lnTo>
                <a:lnTo>
                  <a:pt x="6" y="94"/>
                </a:lnTo>
                <a:lnTo>
                  <a:pt x="4" y="100"/>
                </a:lnTo>
                <a:lnTo>
                  <a:pt x="3" y="107"/>
                </a:lnTo>
                <a:lnTo>
                  <a:pt x="2" y="113"/>
                </a:lnTo>
                <a:lnTo>
                  <a:pt x="0" y="121"/>
                </a:lnTo>
                <a:lnTo>
                  <a:pt x="0" y="127"/>
                </a:lnTo>
                <a:lnTo>
                  <a:pt x="0" y="135"/>
                </a:lnTo>
                <a:lnTo>
                  <a:pt x="0" y="3523"/>
                </a:lnTo>
                <a:lnTo>
                  <a:pt x="0" y="3529"/>
                </a:lnTo>
                <a:lnTo>
                  <a:pt x="0" y="3536"/>
                </a:lnTo>
                <a:lnTo>
                  <a:pt x="2" y="3543"/>
                </a:lnTo>
                <a:lnTo>
                  <a:pt x="3" y="3550"/>
                </a:lnTo>
                <a:lnTo>
                  <a:pt x="4" y="3556"/>
                </a:lnTo>
                <a:lnTo>
                  <a:pt x="6" y="3563"/>
                </a:lnTo>
                <a:lnTo>
                  <a:pt x="8" y="3569"/>
                </a:lnTo>
                <a:lnTo>
                  <a:pt x="10" y="3575"/>
                </a:lnTo>
                <a:lnTo>
                  <a:pt x="13" y="3581"/>
                </a:lnTo>
                <a:lnTo>
                  <a:pt x="17" y="3586"/>
                </a:lnTo>
                <a:lnTo>
                  <a:pt x="23" y="3598"/>
                </a:lnTo>
                <a:lnTo>
                  <a:pt x="31" y="3608"/>
                </a:lnTo>
                <a:lnTo>
                  <a:pt x="39" y="3618"/>
                </a:lnTo>
                <a:lnTo>
                  <a:pt x="49" y="3626"/>
                </a:lnTo>
                <a:lnTo>
                  <a:pt x="60" y="3634"/>
                </a:lnTo>
                <a:lnTo>
                  <a:pt x="70" y="3640"/>
                </a:lnTo>
                <a:lnTo>
                  <a:pt x="76" y="3643"/>
                </a:lnTo>
                <a:lnTo>
                  <a:pt x="82" y="3647"/>
                </a:lnTo>
                <a:lnTo>
                  <a:pt x="89" y="3649"/>
                </a:lnTo>
                <a:lnTo>
                  <a:pt x="94" y="3651"/>
                </a:lnTo>
                <a:lnTo>
                  <a:pt x="100" y="3653"/>
                </a:lnTo>
                <a:lnTo>
                  <a:pt x="107" y="3654"/>
                </a:lnTo>
                <a:lnTo>
                  <a:pt x="113" y="3655"/>
                </a:lnTo>
                <a:lnTo>
                  <a:pt x="121" y="3656"/>
                </a:lnTo>
                <a:lnTo>
                  <a:pt x="127" y="3656"/>
                </a:lnTo>
                <a:lnTo>
                  <a:pt x="135" y="3657"/>
                </a:lnTo>
                <a:lnTo>
                  <a:pt x="673" y="3657"/>
                </a:lnTo>
                <a:lnTo>
                  <a:pt x="679" y="3656"/>
                </a:lnTo>
                <a:lnTo>
                  <a:pt x="686" y="3656"/>
                </a:lnTo>
                <a:lnTo>
                  <a:pt x="693" y="3655"/>
                </a:lnTo>
                <a:lnTo>
                  <a:pt x="699" y="3654"/>
                </a:lnTo>
                <a:lnTo>
                  <a:pt x="706" y="3653"/>
                </a:lnTo>
                <a:lnTo>
                  <a:pt x="712" y="3651"/>
                </a:lnTo>
                <a:lnTo>
                  <a:pt x="719" y="3649"/>
                </a:lnTo>
                <a:lnTo>
                  <a:pt x="724" y="3647"/>
                </a:lnTo>
                <a:lnTo>
                  <a:pt x="731" y="3643"/>
                </a:lnTo>
                <a:lnTo>
                  <a:pt x="736" y="3640"/>
                </a:lnTo>
                <a:lnTo>
                  <a:pt x="748" y="3634"/>
                </a:lnTo>
                <a:lnTo>
                  <a:pt x="758" y="3626"/>
                </a:lnTo>
                <a:lnTo>
                  <a:pt x="767" y="3618"/>
                </a:lnTo>
                <a:lnTo>
                  <a:pt x="776" y="3608"/>
                </a:lnTo>
                <a:lnTo>
                  <a:pt x="783" y="3598"/>
                </a:lnTo>
                <a:lnTo>
                  <a:pt x="790" y="3586"/>
                </a:lnTo>
                <a:lnTo>
                  <a:pt x="793" y="3581"/>
                </a:lnTo>
                <a:lnTo>
                  <a:pt x="796" y="3575"/>
                </a:lnTo>
                <a:lnTo>
                  <a:pt x="798" y="3569"/>
                </a:lnTo>
                <a:lnTo>
                  <a:pt x="801" y="3563"/>
                </a:lnTo>
                <a:lnTo>
                  <a:pt x="803" y="3556"/>
                </a:lnTo>
                <a:lnTo>
                  <a:pt x="804" y="3550"/>
                </a:lnTo>
                <a:lnTo>
                  <a:pt x="805" y="3543"/>
                </a:lnTo>
                <a:lnTo>
                  <a:pt x="806" y="3536"/>
                </a:lnTo>
                <a:lnTo>
                  <a:pt x="806" y="3529"/>
                </a:lnTo>
                <a:lnTo>
                  <a:pt x="807" y="3523"/>
                </a:lnTo>
                <a:lnTo>
                  <a:pt x="807" y="135"/>
                </a:lnTo>
                <a:lnTo>
                  <a:pt x="806" y="127"/>
                </a:lnTo>
                <a:lnTo>
                  <a:pt x="806" y="121"/>
                </a:lnTo>
                <a:lnTo>
                  <a:pt x="805" y="113"/>
                </a:lnTo>
                <a:lnTo>
                  <a:pt x="804" y="107"/>
                </a:lnTo>
                <a:lnTo>
                  <a:pt x="803" y="100"/>
                </a:lnTo>
                <a:lnTo>
                  <a:pt x="801" y="94"/>
                </a:lnTo>
                <a:lnTo>
                  <a:pt x="798" y="88"/>
                </a:lnTo>
                <a:lnTo>
                  <a:pt x="796" y="82"/>
                </a:lnTo>
                <a:lnTo>
                  <a:pt x="793" y="75"/>
                </a:lnTo>
                <a:lnTo>
                  <a:pt x="790" y="70"/>
                </a:lnTo>
                <a:lnTo>
                  <a:pt x="783" y="59"/>
                </a:lnTo>
                <a:lnTo>
                  <a:pt x="776" y="49"/>
                </a:lnTo>
                <a:lnTo>
                  <a:pt x="767" y="39"/>
                </a:lnTo>
                <a:lnTo>
                  <a:pt x="758" y="30"/>
                </a:lnTo>
                <a:lnTo>
                  <a:pt x="748" y="23"/>
                </a:lnTo>
                <a:lnTo>
                  <a:pt x="736" y="16"/>
                </a:lnTo>
                <a:lnTo>
                  <a:pt x="731" y="13"/>
                </a:lnTo>
                <a:lnTo>
                  <a:pt x="724" y="10"/>
                </a:lnTo>
                <a:lnTo>
                  <a:pt x="719" y="8"/>
                </a:lnTo>
                <a:lnTo>
                  <a:pt x="712" y="6"/>
                </a:lnTo>
                <a:lnTo>
                  <a:pt x="706" y="3"/>
                </a:lnTo>
                <a:lnTo>
                  <a:pt x="699" y="2"/>
                </a:lnTo>
                <a:lnTo>
                  <a:pt x="693" y="1"/>
                </a:lnTo>
                <a:lnTo>
                  <a:pt x="686" y="0"/>
                </a:lnTo>
                <a:lnTo>
                  <a:pt x="679" y="0"/>
                </a:lnTo>
                <a:lnTo>
                  <a:pt x="673" y="0"/>
                </a:lnTo>
                <a:lnTo>
                  <a:pt x="135" y="0"/>
                </a:lnTo>
              </a:path>
            </a:pathLst>
          </a:custGeom>
          <a:noFill/>
          <a:ln w="6350">
            <a:solidFill>
              <a:srgbClr val="FF0000"/>
            </a:solidFill>
            <a:prstDash val="solid"/>
            <a:round/>
            <a:headEnd/>
            <a:tailEnd/>
          </a:ln>
        </p:spPr>
        <p:txBody>
          <a:bodyPr lIns="57150" tIns="28575" rIns="57150" bIns="28575"/>
          <a:lstStyle/>
          <a:p>
            <a:endParaRPr lang="en-US"/>
          </a:p>
        </p:txBody>
      </p:sp>
      <p:sp>
        <p:nvSpPr>
          <p:cNvPr id="47160" name="Freeform 77"/>
          <p:cNvSpPr>
            <a:spLocks/>
          </p:cNvSpPr>
          <p:nvPr/>
        </p:nvSpPr>
        <p:spPr bwMode="auto">
          <a:xfrm>
            <a:off x="1252538" y="2822575"/>
            <a:ext cx="101600" cy="646113"/>
          </a:xfrm>
          <a:custGeom>
            <a:avLst/>
            <a:gdLst>
              <a:gd name="T0" fmla="*/ 15909 w 645"/>
              <a:gd name="T1" fmla="*/ 0 h 3576"/>
              <a:gd name="T2" fmla="*/ 14177 w 645"/>
              <a:gd name="T3" fmla="*/ 181 h 3576"/>
              <a:gd name="T4" fmla="*/ 11814 w 645"/>
              <a:gd name="T5" fmla="*/ 723 h 3576"/>
              <a:gd name="T6" fmla="*/ 8821 w 645"/>
              <a:gd name="T7" fmla="*/ 2349 h 3576"/>
              <a:gd name="T8" fmla="*/ 6143 w 645"/>
              <a:gd name="T9" fmla="*/ 4156 h 3576"/>
              <a:gd name="T10" fmla="*/ 3780 w 645"/>
              <a:gd name="T11" fmla="*/ 7047 h 3576"/>
              <a:gd name="T12" fmla="*/ 2048 w 645"/>
              <a:gd name="T13" fmla="*/ 10118 h 3576"/>
              <a:gd name="T14" fmla="*/ 630 w 645"/>
              <a:gd name="T15" fmla="*/ 13551 h 3576"/>
              <a:gd name="T16" fmla="*/ 158 w 645"/>
              <a:gd name="T17" fmla="*/ 16261 h 3576"/>
              <a:gd name="T18" fmla="*/ 0 w 645"/>
              <a:gd name="T19" fmla="*/ 18249 h 3576"/>
              <a:gd name="T20" fmla="*/ 0 w 645"/>
              <a:gd name="T21" fmla="*/ 626780 h 3576"/>
              <a:gd name="T22" fmla="*/ 0 w 645"/>
              <a:gd name="T23" fmla="*/ 628768 h 3576"/>
              <a:gd name="T24" fmla="*/ 315 w 645"/>
              <a:gd name="T25" fmla="*/ 630574 h 3576"/>
              <a:gd name="T26" fmla="*/ 1260 w 645"/>
              <a:gd name="T27" fmla="*/ 634188 h 3576"/>
              <a:gd name="T28" fmla="*/ 2835 w 645"/>
              <a:gd name="T29" fmla="*/ 637440 h 3576"/>
              <a:gd name="T30" fmla="*/ 4883 w 645"/>
              <a:gd name="T31" fmla="*/ 640331 h 3576"/>
              <a:gd name="T32" fmla="*/ 7403 w 645"/>
              <a:gd name="T33" fmla="*/ 642680 h 3576"/>
              <a:gd name="T34" fmla="*/ 10396 w 645"/>
              <a:gd name="T35" fmla="*/ 644668 h 3576"/>
              <a:gd name="T36" fmla="*/ 13389 w 645"/>
              <a:gd name="T37" fmla="*/ 645571 h 3576"/>
              <a:gd name="T38" fmla="*/ 15909 w 645"/>
              <a:gd name="T39" fmla="*/ 645932 h 3576"/>
              <a:gd name="T40" fmla="*/ 84745 w 645"/>
              <a:gd name="T41" fmla="*/ 646113 h 3576"/>
              <a:gd name="T42" fmla="*/ 86478 w 645"/>
              <a:gd name="T43" fmla="*/ 645932 h 3576"/>
              <a:gd name="T44" fmla="*/ 89629 w 645"/>
              <a:gd name="T45" fmla="*/ 645210 h 3576"/>
              <a:gd name="T46" fmla="*/ 92621 w 645"/>
              <a:gd name="T47" fmla="*/ 643583 h 3576"/>
              <a:gd name="T48" fmla="*/ 95457 w 645"/>
              <a:gd name="T49" fmla="*/ 641777 h 3576"/>
              <a:gd name="T50" fmla="*/ 97820 w 645"/>
              <a:gd name="T51" fmla="*/ 639066 h 3576"/>
              <a:gd name="T52" fmla="*/ 99395 w 645"/>
              <a:gd name="T53" fmla="*/ 635814 h 3576"/>
              <a:gd name="T54" fmla="*/ 100812 w 645"/>
              <a:gd name="T55" fmla="*/ 632381 h 3576"/>
              <a:gd name="T56" fmla="*/ 101442 w 645"/>
              <a:gd name="T57" fmla="*/ 628768 h 3576"/>
              <a:gd name="T58" fmla="*/ 101600 w 645"/>
              <a:gd name="T59" fmla="*/ 626780 h 3576"/>
              <a:gd name="T60" fmla="*/ 101442 w 645"/>
              <a:gd name="T61" fmla="*/ 18249 h 3576"/>
              <a:gd name="T62" fmla="*/ 101127 w 645"/>
              <a:gd name="T63" fmla="*/ 15358 h 3576"/>
              <a:gd name="T64" fmla="*/ 100340 w 645"/>
              <a:gd name="T65" fmla="*/ 11744 h 3576"/>
              <a:gd name="T66" fmla="*/ 98607 w 645"/>
              <a:gd name="T67" fmla="*/ 8492 h 3576"/>
              <a:gd name="T68" fmla="*/ 96559 w 645"/>
              <a:gd name="T69" fmla="*/ 5601 h 3576"/>
              <a:gd name="T70" fmla="*/ 94039 w 645"/>
              <a:gd name="T71" fmla="*/ 3252 h 3576"/>
              <a:gd name="T72" fmla="*/ 91204 w 645"/>
              <a:gd name="T73" fmla="*/ 1265 h 3576"/>
              <a:gd name="T74" fmla="*/ 88053 w 645"/>
              <a:gd name="T75" fmla="*/ 361 h 3576"/>
              <a:gd name="T76" fmla="*/ 86478 w 645"/>
              <a:gd name="T77" fmla="*/ 0 h 3576"/>
              <a:gd name="T78" fmla="*/ 84745 w 645"/>
              <a:gd name="T79" fmla="*/ 0 h 357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645"/>
              <a:gd name="T121" fmla="*/ 0 h 3576"/>
              <a:gd name="T122" fmla="*/ 645 w 645"/>
              <a:gd name="T123" fmla="*/ 3576 h 357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645" h="3576">
                <a:moveTo>
                  <a:pt x="108" y="0"/>
                </a:moveTo>
                <a:lnTo>
                  <a:pt x="101" y="0"/>
                </a:lnTo>
                <a:lnTo>
                  <a:pt x="96" y="0"/>
                </a:lnTo>
                <a:lnTo>
                  <a:pt x="90" y="1"/>
                </a:lnTo>
                <a:lnTo>
                  <a:pt x="85" y="2"/>
                </a:lnTo>
                <a:lnTo>
                  <a:pt x="75" y="4"/>
                </a:lnTo>
                <a:lnTo>
                  <a:pt x="66" y="7"/>
                </a:lnTo>
                <a:lnTo>
                  <a:pt x="56" y="13"/>
                </a:lnTo>
                <a:lnTo>
                  <a:pt x="47" y="18"/>
                </a:lnTo>
                <a:lnTo>
                  <a:pt x="39" y="23"/>
                </a:lnTo>
                <a:lnTo>
                  <a:pt x="31" y="31"/>
                </a:lnTo>
                <a:lnTo>
                  <a:pt x="24" y="39"/>
                </a:lnTo>
                <a:lnTo>
                  <a:pt x="18" y="47"/>
                </a:lnTo>
                <a:lnTo>
                  <a:pt x="13" y="56"/>
                </a:lnTo>
                <a:lnTo>
                  <a:pt x="8" y="65"/>
                </a:lnTo>
                <a:lnTo>
                  <a:pt x="4" y="75"/>
                </a:lnTo>
                <a:lnTo>
                  <a:pt x="2" y="85"/>
                </a:lnTo>
                <a:lnTo>
                  <a:pt x="1" y="90"/>
                </a:lnTo>
                <a:lnTo>
                  <a:pt x="0" y="96"/>
                </a:lnTo>
                <a:lnTo>
                  <a:pt x="0" y="101"/>
                </a:lnTo>
                <a:lnTo>
                  <a:pt x="0" y="107"/>
                </a:lnTo>
                <a:lnTo>
                  <a:pt x="0" y="3469"/>
                </a:lnTo>
                <a:lnTo>
                  <a:pt x="0" y="3474"/>
                </a:lnTo>
                <a:lnTo>
                  <a:pt x="0" y="3480"/>
                </a:lnTo>
                <a:lnTo>
                  <a:pt x="1" y="3485"/>
                </a:lnTo>
                <a:lnTo>
                  <a:pt x="2" y="3490"/>
                </a:lnTo>
                <a:lnTo>
                  <a:pt x="4" y="3500"/>
                </a:lnTo>
                <a:lnTo>
                  <a:pt x="8" y="3510"/>
                </a:lnTo>
                <a:lnTo>
                  <a:pt x="13" y="3519"/>
                </a:lnTo>
                <a:lnTo>
                  <a:pt x="18" y="3528"/>
                </a:lnTo>
                <a:lnTo>
                  <a:pt x="24" y="3537"/>
                </a:lnTo>
                <a:lnTo>
                  <a:pt x="31" y="3544"/>
                </a:lnTo>
                <a:lnTo>
                  <a:pt x="39" y="3552"/>
                </a:lnTo>
                <a:lnTo>
                  <a:pt x="47" y="3557"/>
                </a:lnTo>
                <a:lnTo>
                  <a:pt x="56" y="3562"/>
                </a:lnTo>
                <a:lnTo>
                  <a:pt x="66" y="3568"/>
                </a:lnTo>
                <a:lnTo>
                  <a:pt x="75" y="3571"/>
                </a:lnTo>
                <a:lnTo>
                  <a:pt x="85" y="3573"/>
                </a:lnTo>
                <a:lnTo>
                  <a:pt x="96" y="3575"/>
                </a:lnTo>
                <a:lnTo>
                  <a:pt x="101" y="3575"/>
                </a:lnTo>
                <a:lnTo>
                  <a:pt x="108" y="3576"/>
                </a:lnTo>
                <a:lnTo>
                  <a:pt x="538" y="3576"/>
                </a:lnTo>
                <a:lnTo>
                  <a:pt x="543" y="3575"/>
                </a:lnTo>
                <a:lnTo>
                  <a:pt x="549" y="3575"/>
                </a:lnTo>
                <a:lnTo>
                  <a:pt x="559" y="3573"/>
                </a:lnTo>
                <a:lnTo>
                  <a:pt x="569" y="3571"/>
                </a:lnTo>
                <a:lnTo>
                  <a:pt x="579" y="3568"/>
                </a:lnTo>
                <a:lnTo>
                  <a:pt x="588" y="3562"/>
                </a:lnTo>
                <a:lnTo>
                  <a:pt x="597" y="3557"/>
                </a:lnTo>
                <a:lnTo>
                  <a:pt x="606" y="3552"/>
                </a:lnTo>
                <a:lnTo>
                  <a:pt x="613" y="3544"/>
                </a:lnTo>
                <a:lnTo>
                  <a:pt x="621" y="3537"/>
                </a:lnTo>
                <a:lnTo>
                  <a:pt x="626" y="3528"/>
                </a:lnTo>
                <a:lnTo>
                  <a:pt x="631" y="3519"/>
                </a:lnTo>
                <a:lnTo>
                  <a:pt x="637" y="3510"/>
                </a:lnTo>
                <a:lnTo>
                  <a:pt x="640" y="3500"/>
                </a:lnTo>
                <a:lnTo>
                  <a:pt x="642" y="3490"/>
                </a:lnTo>
                <a:lnTo>
                  <a:pt x="644" y="3480"/>
                </a:lnTo>
                <a:lnTo>
                  <a:pt x="644" y="3474"/>
                </a:lnTo>
                <a:lnTo>
                  <a:pt x="645" y="3469"/>
                </a:lnTo>
                <a:lnTo>
                  <a:pt x="645" y="107"/>
                </a:lnTo>
                <a:lnTo>
                  <a:pt x="644" y="101"/>
                </a:lnTo>
                <a:lnTo>
                  <a:pt x="644" y="96"/>
                </a:lnTo>
                <a:lnTo>
                  <a:pt x="642" y="85"/>
                </a:lnTo>
                <a:lnTo>
                  <a:pt x="640" y="75"/>
                </a:lnTo>
                <a:lnTo>
                  <a:pt x="637" y="65"/>
                </a:lnTo>
                <a:lnTo>
                  <a:pt x="631" y="56"/>
                </a:lnTo>
                <a:lnTo>
                  <a:pt x="626" y="47"/>
                </a:lnTo>
                <a:lnTo>
                  <a:pt x="621" y="39"/>
                </a:lnTo>
                <a:lnTo>
                  <a:pt x="613" y="31"/>
                </a:lnTo>
                <a:lnTo>
                  <a:pt x="606" y="23"/>
                </a:lnTo>
                <a:lnTo>
                  <a:pt x="597" y="18"/>
                </a:lnTo>
                <a:lnTo>
                  <a:pt x="588" y="13"/>
                </a:lnTo>
                <a:lnTo>
                  <a:pt x="579" y="7"/>
                </a:lnTo>
                <a:lnTo>
                  <a:pt x="569" y="4"/>
                </a:lnTo>
                <a:lnTo>
                  <a:pt x="559" y="2"/>
                </a:lnTo>
                <a:lnTo>
                  <a:pt x="554" y="1"/>
                </a:lnTo>
                <a:lnTo>
                  <a:pt x="549" y="0"/>
                </a:lnTo>
                <a:lnTo>
                  <a:pt x="543" y="0"/>
                </a:lnTo>
                <a:lnTo>
                  <a:pt x="538" y="0"/>
                </a:lnTo>
                <a:lnTo>
                  <a:pt x="108" y="0"/>
                </a:lnTo>
              </a:path>
            </a:pathLst>
          </a:custGeom>
          <a:noFill/>
          <a:ln w="6350">
            <a:solidFill>
              <a:srgbClr val="FF0000"/>
            </a:solidFill>
            <a:prstDash val="solid"/>
            <a:round/>
            <a:headEnd/>
            <a:tailEnd/>
          </a:ln>
        </p:spPr>
        <p:txBody>
          <a:bodyPr lIns="57150" tIns="28575" rIns="57150" bIns="28575"/>
          <a:lstStyle/>
          <a:p>
            <a:endParaRPr lang="en-US"/>
          </a:p>
        </p:txBody>
      </p:sp>
      <p:sp>
        <p:nvSpPr>
          <p:cNvPr id="47161" name="Freeform 78"/>
          <p:cNvSpPr>
            <a:spLocks/>
          </p:cNvSpPr>
          <p:nvPr/>
        </p:nvSpPr>
        <p:spPr bwMode="auto">
          <a:xfrm>
            <a:off x="1266825" y="2836863"/>
            <a:ext cx="74613" cy="625475"/>
          </a:xfrm>
          <a:custGeom>
            <a:avLst/>
            <a:gdLst>
              <a:gd name="T0" fmla="*/ 11099 w 484"/>
              <a:gd name="T1" fmla="*/ 0 h 3470"/>
              <a:gd name="T2" fmla="*/ 8633 w 484"/>
              <a:gd name="T3" fmla="*/ 721 h 3470"/>
              <a:gd name="T4" fmla="*/ 6475 w 484"/>
              <a:gd name="T5" fmla="*/ 1803 h 3470"/>
              <a:gd name="T6" fmla="*/ 4471 w 484"/>
              <a:gd name="T7" fmla="*/ 3425 h 3470"/>
              <a:gd name="T8" fmla="*/ 2775 w 484"/>
              <a:gd name="T9" fmla="*/ 5408 h 3470"/>
              <a:gd name="T10" fmla="*/ 1387 w 484"/>
              <a:gd name="T11" fmla="*/ 7571 h 3470"/>
              <a:gd name="T12" fmla="*/ 462 w 484"/>
              <a:gd name="T13" fmla="*/ 10094 h 3470"/>
              <a:gd name="T14" fmla="*/ 0 w 484"/>
              <a:gd name="T15" fmla="*/ 13158 h 3470"/>
              <a:gd name="T16" fmla="*/ 0 w 484"/>
              <a:gd name="T17" fmla="*/ 610875 h 3470"/>
              <a:gd name="T18" fmla="*/ 154 w 484"/>
              <a:gd name="T19" fmla="*/ 613759 h 3470"/>
              <a:gd name="T20" fmla="*/ 771 w 484"/>
              <a:gd name="T21" fmla="*/ 616462 h 3470"/>
              <a:gd name="T22" fmla="*/ 2004 w 484"/>
              <a:gd name="T23" fmla="*/ 618806 h 3470"/>
              <a:gd name="T24" fmla="*/ 3546 w 484"/>
              <a:gd name="T25" fmla="*/ 621149 h 3470"/>
              <a:gd name="T26" fmla="*/ 5396 w 484"/>
              <a:gd name="T27" fmla="*/ 622951 h 3470"/>
              <a:gd name="T28" fmla="*/ 7400 w 484"/>
              <a:gd name="T29" fmla="*/ 624213 h 3470"/>
              <a:gd name="T30" fmla="*/ 9712 w 484"/>
              <a:gd name="T31" fmla="*/ 624934 h 3470"/>
              <a:gd name="T32" fmla="*/ 12333 w 484"/>
              <a:gd name="T33" fmla="*/ 625475 h 3470"/>
              <a:gd name="T34" fmla="*/ 63359 w 484"/>
              <a:gd name="T35" fmla="*/ 625114 h 3470"/>
              <a:gd name="T36" fmla="*/ 65826 w 484"/>
              <a:gd name="T37" fmla="*/ 624574 h 3470"/>
              <a:gd name="T38" fmla="*/ 67984 w 484"/>
              <a:gd name="T39" fmla="*/ 623492 h 3470"/>
              <a:gd name="T40" fmla="*/ 69988 w 484"/>
              <a:gd name="T41" fmla="*/ 621870 h 3470"/>
              <a:gd name="T42" fmla="*/ 71530 w 484"/>
              <a:gd name="T43" fmla="*/ 619887 h 3470"/>
              <a:gd name="T44" fmla="*/ 72917 w 484"/>
              <a:gd name="T45" fmla="*/ 617724 h 3470"/>
              <a:gd name="T46" fmla="*/ 73842 w 484"/>
              <a:gd name="T47" fmla="*/ 615201 h 3470"/>
              <a:gd name="T48" fmla="*/ 74459 w 484"/>
              <a:gd name="T49" fmla="*/ 612136 h 3470"/>
              <a:gd name="T50" fmla="*/ 74613 w 484"/>
              <a:gd name="T51" fmla="*/ 14600 h 3470"/>
              <a:gd name="T52" fmla="*/ 74305 w 484"/>
              <a:gd name="T53" fmla="*/ 11536 h 3470"/>
              <a:gd name="T54" fmla="*/ 73534 w 484"/>
              <a:gd name="T55" fmla="*/ 8832 h 3470"/>
              <a:gd name="T56" fmla="*/ 72455 w 484"/>
              <a:gd name="T57" fmla="*/ 6489 h 3470"/>
              <a:gd name="T58" fmla="*/ 70913 w 484"/>
              <a:gd name="T59" fmla="*/ 4326 h 3470"/>
              <a:gd name="T60" fmla="*/ 68909 w 484"/>
              <a:gd name="T61" fmla="*/ 2343 h 3470"/>
              <a:gd name="T62" fmla="*/ 66905 w 484"/>
              <a:gd name="T63" fmla="*/ 1082 h 3470"/>
              <a:gd name="T64" fmla="*/ 64593 w 484"/>
              <a:gd name="T65" fmla="*/ 361 h 3470"/>
              <a:gd name="T66" fmla="*/ 62126 w 484"/>
              <a:gd name="T67" fmla="*/ 0 h 3470"/>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484"/>
              <a:gd name="T103" fmla="*/ 0 h 3470"/>
              <a:gd name="T104" fmla="*/ 484 w 484"/>
              <a:gd name="T105" fmla="*/ 3470 h 3470"/>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484" h="3470">
                <a:moveTo>
                  <a:pt x="80" y="0"/>
                </a:moveTo>
                <a:lnTo>
                  <a:pt x="72" y="0"/>
                </a:lnTo>
                <a:lnTo>
                  <a:pt x="63" y="2"/>
                </a:lnTo>
                <a:lnTo>
                  <a:pt x="56" y="4"/>
                </a:lnTo>
                <a:lnTo>
                  <a:pt x="48" y="6"/>
                </a:lnTo>
                <a:lnTo>
                  <a:pt x="42" y="10"/>
                </a:lnTo>
                <a:lnTo>
                  <a:pt x="35" y="13"/>
                </a:lnTo>
                <a:lnTo>
                  <a:pt x="29" y="19"/>
                </a:lnTo>
                <a:lnTo>
                  <a:pt x="23" y="24"/>
                </a:lnTo>
                <a:lnTo>
                  <a:pt x="18" y="30"/>
                </a:lnTo>
                <a:lnTo>
                  <a:pt x="13" y="36"/>
                </a:lnTo>
                <a:lnTo>
                  <a:pt x="9" y="42"/>
                </a:lnTo>
                <a:lnTo>
                  <a:pt x="5" y="49"/>
                </a:lnTo>
                <a:lnTo>
                  <a:pt x="3" y="56"/>
                </a:lnTo>
                <a:lnTo>
                  <a:pt x="1" y="64"/>
                </a:lnTo>
                <a:lnTo>
                  <a:pt x="0" y="73"/>
                </a:lnTo>
                <a:lnTo>
                  <a:pt x="0" y="81"/>
                </a:lnTo>
                <a:lnTo>
                  <a:pt x="0" y="3389"/>
                </a:lnTo>
                <a:lnTo>
                  <a:pt x="0" y="3396"/>
                </a:lnTo>
                <a:lnTo>
                  <a:pt x="1" y="3405"/>
                </a:lnTo>
                <a:lnTo>
                  <a:pt x="3" y="3413"/>
                </a:lnTo>
                <a:lnTo>
                  <a:pt x="5" y="3420"/>
                </a:lnTo>
                <a:lnTo>
                  <a:pt x="9" y="3427"/>
                </a:lnTo>
                <a:lnTo>
                  <a:pt x="13" y="3433"/>
                </a:lnTo>
                <a:lnTo>
                  <a:pt x="18" y="3439"/>
                </a:lnTo>
                <a:lnTo>
                  <a:pt x="23" y="3446"/>
                </a:lnTo>
                <a:lnTo>
                  <a:pt x="29" y="3450"/>
                </a:lnTo>
                <a:lnTo>
                  <a:pt x="35" y="3456"/>
                </a:lnTo>
                <a:lnTo>
                  <a:pt x="42" y="3459"/>
                </a:lnTo>
                <a:lnTo>
                  <a:pt x="48" y="3463"/>
                </a:lnTo>
                <a:lnTo>
                  <a:pt x="56" y="3465"/>
                </a:lnTo>
                <a:lnTo>
                  <a:pt x="63" y="3467"/>
                </a:lnTo>
                <a:lnTo>
                  <a:pt x="72" y="3468"/>
                </a:lnTo>
                <a:lnTo>
                  <a:pt x="80" y="3470"/>
                </a:lnTo>
                <a:lnTo>
                  <a:pt x="403" y="3470"/>
                </a:lnTo>
                <a:lnTo>
                  <a:pt x="411" y="3468"/>
                </a:lnTo>
                <a:lnTo>
                  <a:pt x="419" y="3467"/>
                </a:lnTo>
                <a:lnTo>
                  <a:pt x="427" y="3465"/>
                </a:lnTo>
                <a:lnTo>
                  <a:pt x="434" y="3463"/>
                </a:lnTo>
                <a:lnTo>
                  <a:pt x="441" y="3459"/>
                </a:lnTo>
                <a:lnTo>
                  <a:pt x="447" y="3456"/>
                </a:lnTo>
                <a:lnTo>
                  <a:pt x="454" y="3450"/>
                </a:lnTo>
                <a:lnTo>
                  <a:pt x="460" y="3446"/>
                </a:lnTo>
                <a:lnTo>
                  <a:pt x="464" y="3439"/>
                </a:lnTo>
                <a:lnTo>
                  <a:pt x="470" y="3433"/>
                </a:lnTo>
                <a:lnTo>
                  <a:pt x="473" y="3427"/>
                </a:lnTo>
                <a:lnTo>
                  <a:pt x="477" y="3420"/>
                </a:lnTo>
                <a:lnTo>
                  <a:pt x="479" y="3413"/>
                </a:lnTo>
                <a:lnTo>
                  <a:pt x="482" y="3405"/>
                </a:lnTo>
                <a:lnTo>
                  <a:pt x="483" y="3396"/>
                </a:lnTo>
                <a:lnTo>
                  <a:pt x="484" y="3389"/>
                </a:lnTo>
                <a:lnTo>
                  <a:pt x="484" y="81"/>
                </a:lnTo>
                <a:lnTo>
                  <a:pt x="483" y="73"/>
                </a:lnTo>
                <a:lnTo>
                  <a:pt x="482" y="64"/>
                </a:lnTo>
                <a:lnTo>
                  <a:pt x="479" y="56"/>
                </a:lnTo>
                <a:lnTo>
                  <a:pt x="477" y="49"/>
                </a:lnTo>
                <a:lnTo>
                  <a:pt x="473" y="42"/>
                </a:lnTo>
                <a:lnTo>
                  <a:pt x="470" y="36"/>
                </a:lnTo>
                <a:lnTo>
                  <a:pt x="464" y="30"/>
                </a:lnTo>
                <a:lnTo>
                  <a:pt x="460" y="24"/>
                </a:lnTo>
                <a:lnTo>
                  <a:pt x="454" y="19"/>
                </a:lnTo>
                <a:lnTo>
                  <a:pt x="447" y="13"/>
                </a:lnTo>
                <a:lnTo>
                  <a:pt x="441" y="10"/>
                </a:lnTo>
                <a:lnTo>
                  <a:pt x="434" y="6"/>
                </a:lnTo>
                <a:lnTo>
                  <a:pt x="427" y="4"/>
                </a:lnTo>
                <a:lnTo>
                  <a:pt x="419" y="2"/>
                </a:lnTo>
                <a:lnTo>
                  <a:pt x="411" y="0"/>
                </a:lnTo>
                <a:lnTo>
                  <a:pt x="403" y="0"/>
                </a:lnTo>
                <a:lnTo>
                  <a:pt x="80" y="0"/>
                </a:lnTo>
              </a:path>
            </a:pathLst>
          </a:custGeom>
          <a:noFill/>
          <a:ln w="6350">
            <a:solidFill>
              <a:srgbClr val="FF0000"/>
            </a:solidFill>
            <a:prstDash val="solid"/>
            <a:round/>
            <a:headEnd/>
            <a:tailEnd/>
          </a:ln>
        </p:spPr>
        <p:txBody>
          <a:bodyPr lIns="57150" tIns="28575" rIns="57150" bIns="28575"/>
          <a:lstStyle/>
          <a:p>
            <a:endParaRPr lang="en-US"/>
          </a:p>
        </p:txBody>
      </p:sp>
      <p:sp>
        <p:nvSpPr>
          <p:cNvPr id="47162" name="Rectangle 79"/>
          <p:cNvSpPr>
            <a:spLocks noChangeArrowheads="1"/>
          </p:cNvSpPr>
          <p:nvPr/>
        </p:nvSpPr>
        <p:spPr bwMode="auto">
          <a:xfrm>
            <a:off x="1190625" y="3001963"/>
            <a:ext cx="225425" cy="7937"/>
          </a:xfrm>
          <a:prstGeom prst="rect">
            <a:avLst/>
          </a:prstGeom>
          <a:noFill/>
          <a:ln w="1588">
            <a:solidFill>
              <a:srgbClr val="000000"/>
            </a:solidFill>
            <a:miter lim="800000"/>
            <a:headEnd/>
            <a:tailEnd/>
          </a:ln>
        </p:spPr>
        <p:txBody>
          <a:bodyPr lIns="57150" tIns="28575" rIns="57150" bIns="28575"/>
          <a:lstStyle/>
          <a:p>
            <a:endParaRPr lang="en-US"/>
          </a:p>
        </p:txBody>
      </p:sp>
      <p:sp>
        <p:nvSpPr>
          <p:cNvPr id="47163" name="Rectangle 80"/>
          <p:cNvSpPr>
            <a:spLocks noChangeArrowheads="1"/>
          </p:cNvSpPr>
          <p:nvPr/>
        </p:nvSpPr>
        <p:spPr bwMode="auto">
          <a:xfrm>
            <a:off x="1190625" y="3081338"/>
            <a:ext cx="225425" cy="9525"/>
          </a:xfrm>
          <a:prstGeom prst="rect">
            <a:avLst/>
          </a:prstGeom>
          <a:noFill/>
          <a:ln w="1588">
            <a:solidFill>
              <a:srgbClr val="000000"/>
            </a:solidFill>
            <a:miter lim="800000"/>
            <a:headEnd/>
            <a:tailEnd/>
          </a:ln>
        </p:spPr>
        <p:txBody>
          <a:bodyPr lIns="57150" tIns="28575" rIns="57150" bIns="28575"/>
          <a:lstStyle/>
          <a:p>
            <a:endParaRPr lang="en-US"/>
          </a:p>
        </p:txBody>
      </p:sp>
      <p:sp>
        <p:nvSpPr>
          <p:cNvPr id="47164" name="Rectangle 81"/>
          <p:cNvSpPr>
            <a:spLocks noChangeArrowheads="1"/>
          </p:cNvSpPr>
          <p:nvPr/>
        </p:nvSpPr>
        <p:spPr bwMode="auto">
          <a:xfrm>
            <a:off x="1277938" y="3078163"/>
            <a:ext cx="50800" cy="15875"/>
          </a:xfrm>
          <a:prstGeom prst="rect">
            <a:avLst/>
          </a:prstGeom>
          <a:noFill/>
          <a:ln w="1588">
            <a:solidFill>
              <a:srgbClr val="000000"/>
            </a:solidFill>
            <a:miter lim="800000"/>
            <a:headEnd/>
            <a:tailEnd/>
          </a:ln>
        </p:spPr>
        <p:txBody>
          <a:bodyPr lIns="57150" tIns="28575" rIns="57150" bIns="28575"/>
          <a:lstStyle/>
          <a:p>
            <a:endParaRPr lang="en-US"/>
          </a:p>
        </p:txBody>
      </p:sp>
      <p:sp>
        <p:nvSpPr>
          <p:cNvPr id="47165" name="Rectangle 82"/>
          <p:cNvSpPr>
            <a:spLocks noChangeArrowheads="1"/>
          </p:cNvSpPr>
          <p:nvPr/>
        </p:nvSpPr>
        <p:spPr bwMode="auto">
          <a:xfrm>
            <a:off x="1190625" y="3162300"/>
            <a:ext cx="225425" cy="7938"/>
          </a:xfrm>
          <a:prstGeom prst="rect">
            <a:avLst/>
          </a:prstGeom>
          <a:noFill/>
          <a:ln w="1588">
            <a:solidFill>
              <a:srgbClr val="000000"/>
            </a:solidFill>
            <a:miter lim="800000"/>
            <a:headEnd/>
            <a:tailEnd/>
          </a:ln>
        </p:spPr>
        <p:txBody>
          <a:bodyPr lIns="57150" tIns="28575" rIns="57150" bIns="28575"/>
          <a:lstStyle/>
          <a:p>
            <a:endParaRPr lang="en-US"/>
          </a:p>
        </p:txBody>
      </p:sp>
      <p:sp>
        <p:nvSpPr>
          <p:cNvPr id="47166" name="Rectangle 83"/>
          <p:cNvSpPr>
            <a:spLocks noChangeArrowheads="1"/>
          </p:cNvSpPr>
          <p:nvPr/>
        </p:nvSpPr>
        <p:spPr bwMode="auto">
          <a:xfrm>
            <a:off x="1277938" y="3159125"/>
            <a:ext cx="50800" cy="14288"/>
          </a:xfrm>
          <a:prstGeom prst="rect">
            <a:avLst/>
          </a:prstGeom>
          <a:noFill/>
          <a:ln w="1588">
            <a:solidFill>
              <a:srgbClr val="000000"/>
            </a:solidFill>
            <a:miter lim="800000"/>
            <a:headEnd/>
            <a:tailEnd/>
          </a:ln>
        </p:spPr>
        <p:txBody>
          <a:bodyPr lIns="57150" tIns="28575" rIns="57150" bIns="28575"/>
          <a:lstStyle/>
          <a:p>
            <a:endParaRPr lang="en-US"/>
          </a:p>
        </p:txBody>
      </p:sp>
      <p:sp>
        <p:nvSpPr>
          <p:cNvPr id="47167" name="Rectangle 84"/>
          <p:cNvSpPr>
            <a:spLocks noChangeArrowheads="1"/>
          </p:cNvSpPr>
          <p:nvPr/>
        </p:nvSpPr>
        <p:spPr bwMode="auto">
          <a:xfrm>
            <a:off x="1190625" y="3241675"/>
            <a:ext cx="225425" cy="9525"/>
          </a:xfrm>
          <a:prstGeom prst="rect">
            <a:avLst/>
          </a:prstGeom>
          <a:noFill/>
          <a:ln w="1588">
            <a:solidFill>
              <a:srgbClr val="000000"/>
            </a:solidFill>
            <a:miter lim="800000"/>
            <a:headEnd/>
            <a:tailEnd/>
          </a:ln>
        </p:spPr>
        <p:txBody>
          <a:bodyPr lIns="57150" tIns="28575" rIns="57150" bIns="28575"/>
          <a:lstStyle/>
          <a:p>
            <a:endParaRPr lang="en-US"/>
          </a:p>
        </p:txBody>
      </p:sp>
      <p:sp>
        <p:nvSpPr>
          <p:cNvPr id="47168" name="Rectangle 85"/>
          <p:cNvSpPr>
            <a:spLocks noChangeArrowheads="1"/>
          </p:cNvSpPr>
          <p:nvPr/>
        </p:nvSpPr>
        <p:spPr bwMode="auto">
          <a:xfrm>
            <a:off x="1277938" y="3238500"/>
            <a:ext cx="50800" cy="15875"/>
          </a:xfrm>
          <a:prstGeom prst="rect">
            <a:avLst/>
          </a:prstGeom>
          <a:noFill/>
          <a:ln w="1588">
            <a:solidFill>
              <a:srgbClr val="000000"/>
            </a:solidFill>
            <a:miter lim="800000"/>
            <a:headEnd/>
            <a:tailEnd/>
          </a:ln>
        </p:spPr>
        <p:txBody>
          <a:bodyPr lIns="57150" tIns="28575" rIns="57150" bIns="28575"/>
          <a:lstStyle/>
          <a:p>
            <a:endParaRPr lang="en-US"/>
          </a:p>
        </p:txBody>
      </p:sp>
      <p:sp>
        <p:nvSpPr>
          <p:cNvPr id="47169" name="Rectangle 86"/>
          <p:cNvSpPr>
            <a:spLocks noChangeArrowheads="1"/>
          </p:cNvSpPr>
          <p:nvPr/>
        </p:nvSpPr>
        <p:spPr bwMode="auto">
          <a:xfrm>
            <a:off x="1190625" y="3322638"/>
            <a:ext cx="225425" cy="7937"/>
          </a:xfrm>
          <a:prstGeom prst="rect">
            <a:avLst/>
          </a:prstGeom>
          <a:noFill/>
          <a:ln w="1588">
            <a:solidFill>
              <a:srgbClr val="000000"/>
            </a:solidFill>
            <a:miter lim="800000"/>
            <a:headEnd/>
            <a:tailEnd/>
          </a:ln>
        </p:spPr>
        <p:txBody>
          <a:bodyPr lIns="57150" tIns="28575" rIns="57150" bIns="28575"/>
          <a:lstStyle/>
          <a:p>
            <a:endParaRPr lang="en-US"/>
          </a:p>
        </p:txBody>
      </p:sp>
      <p:sp>
        <p:nvSpPr>
          <p:cNvPr id="47170" name="Rectangle 87"/>
          <p:cNvSpPr>
            <a:spLocks noChangeArrowheads="1"/>
          </p:cNvSpPr>
          <p:nvPr/>
        </p:nvSpPr>
        <p:spPr bwMode="auto">
          <a:xfrm>
            <a:off x="1190625" y="3394075"/>
            <a:ext cx="225425" cy="9525"/>
          </a:xfrm>
          <a:prstGeom prst="rect">
            <a:avLst/>
          </a:prstGeom>
          <a:noFill/>
          <a:ln w="1588">
            <a:solidFill>
              <a:srgbClr val="000000"/>
            </a:solidFill>
            <a:miter lim="800000"/>
            <a:headEnd/>
            <a:tailEnd/>
          </a:ln>
        </p:spPr>
        <p:txBody>
          <a:bodyPr lIns="57150" tIns="28575" rIns="57150" bIns="28575"/>
          <a:lstStyle/>
          <a:p>
            <a:endParaRPr lang="en-US"/>
          </a:p>
        </p:txBody>
      </p:sp>
      <p:sp>
        <p:nvSpPr>
          <p:cNvPr id="47171" name="Freeform 88"/>
          <p:cNvSpPr>
            <a:spLocks/>
          </p:cNvSpPr>
          <p:nvPr/>
        </p:nvSpPr>
        <p:spPr bwMode="auto">
          <a:xfrm>
            <a:off x="1284288" y="3292475"/>
            <a:ext cx="38100" cy="146050"/>
          </a:xfrm>
          <a:custGeom>
            <a:avLst/>
            <a:gdLst>
              <a:gd name="T0" fmla="*/ 315 w 242"/>
              <a:gd name="T1" fmla="*/ 22079 h 807"/>
              <a:gd name="T2" fmla="*/ 1417 w 242"/>
              <a:gd name="T3" fmla="*/ 17555 h 807"/>
              <a:gd name="T4" fmla="*/ 2676 w 242"/>
              <a:gd name="T5" fmla="*/ 13211 h 807"/>
              <a:gd name="T6" fmla="*/ 4566 w 242"/>
              <a:gd name="T7" fmla="*/ 9230 h 807"/>
              <a:gd name="T8" fmla="*/ 7085 w 242"/>
              <a:gd name="T9" fmla="*/ 5972 h 807"/>
              <a:gd name="T10" fmla="*/ 10391 w 242"/>
              <a:gd name="T11" fmla="*/ 3439 h 807"/>
              <a:gd name="T12" fmla="*/ 13697 w 242"/>
              <a:gd name="T13" fmla="*/ 1448 h 807"/>
              <a:gd name="T14" fmla="*/ 16531 w 242"/>
              <a:gd name="T15" fmla="*/ 362 h 807"/>
              <a:gd name="T16" fmla="*/ 18263 w 242"/>
              <a:gd name="T17" fmla="*/ 0 h 807"/>
              <a:gd name="T18" fmla="*/ 19995 w 242"/>
              <a:gd name="T19" fmla="*/ 0 h 807"/>
              <a:gd name="T20" fmla="*/ 21884 w 242"/>
              <a:gd name="T21" fmla="*/ 362 h 807"/>
              <a:gd name="T22" fmla="*/ 24560 w 242"/>
              <a:gd name="T23" fmla="*/ 1448 h 807"/>
              <a:gd name="T24" fmla="*/ 28024 w 242"/>
              <a:gd name="T25" fmla="*/ 3439 h 807"/>
              <a:gd name="T26" fmla="*/ 31173 w 242"/>
              <a:gd name="T27" fmla="*/ 5972 h 807"/>
              <a:gd name="T28" fmla="*/ 33692 w 242"/>
              <a:gd name="T29" fmla="*/ 9230 h 807"/>
              <a:gd name="T30" fmla="*/ 35581 w 242"/>
              <a:gd name="T31" fmla="*/ 13211 h 807"/>
              <a:gd name="T32" fmla="*/ 36998 w 242"/>
              <a:gd name="T33" fmla="*/ 17555 h 807"/>
              <a:gd name="T34" fmla="*/ 37785 w 242"/>
              <a:gd name="T35" fmla="*/ 22079 h 807"/>
              <a:gd name="T36" fmla="*/ 38100 w 242"/>
              <a:gd name="T37" fmla="*/ 146050 h 807"/>
              <a:gd name="T38" fmla="*/ 37470 w 242"/>
              <a:gd name="T39" fmla="*/ 141345 h 807"/>
              <a:gd name="T40" fmla="*/ 36211 w 242"/>
              <a:gd name="T41" fmla="*/ 137182 h 807"/>
              <a:gd name="T42" fmla="*/ 34794 w 242"/>
              <a:gd name="T43" fmla="*/ 133020 h 807"/>
              <a:gd name="T44" fmla="*/ 32905 w 242"/>
              <a:gd name="T45" fmla="*/ 128857 h 807"/>
              <a:gd name="T46" fmla="*/ 29598 w 242"/>
              <a:gd name="T47" fmla="*/ 126142 h 807"/>
              <a:gd name="T48" fmla="*/ 26292 w 242"/>
              <a:gd name="T49" fmla="*/ 124152 h 807"/>
              <a:gd name="T50" fmla="*/ 22671 w 242"/>
              <a:gd name="T51" fmla="*/ 122523 h 807"/>
              <a:gd name="T52" fmla="*/ 21097 w 242"/>
              <a:gd name="T53" fmla="*/ 121980 h 807"/>
              <a:gd name="T54" fmla="*/ 19207 w 242"/>
              <a:gd name="T55" fmla="*/ 121799 h 807"/>
              <a:gd name="T56" fmla="*/ 17318 w 242"/>
              <a:gd name="T57" fmla="*/ 121980 h 807"/>
              <a:gd name="T58" fmla="*/ 15429 w 242"/>
              <a:gd name="T59" fmla="*/ 122523 h 807"/>
              <a:gd name="T60" fmla="*/ 12123 w 242"/>
              <a:gd name="T61" fmla="*/ 124152 h 807"/>
              <a:gd name="T62" fmla="*/ 8659 w 242"/>
              <a:gd name="T63" fmla="*/ 126142 h 807"/>
              <a:gd name="T64" fmla="*/ 5668 w 242"/>
              <a:gd name="T65" fmla="*/ 128857 h 807"/>
              <a:gd name="T66" fmla="*/ 3621 w 242"/>
              <a:gd name="T67" fmla="*/ 133020 h 807"/>
              <a:gd name="T68" fmla="*/ 2047 w 242"/>
              <a:gd name="T69" fmla="*/ 137182 h 807"/>
              <a:gd name="T70" fmla="*/ 945 w 242"/>
              <a:gd name="T71" fmla="*/ 141345 h 807"/>
              <a:gd name="T72" fmla="*/ 0 w 242"/>
              <a:gd name="T73" fmla="*/ 146050 h 807"/>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242"/>
              <a:gd name="T112" fmla="*/ 0 h 807"/>
              <a:gd name="T113" fmla="*/ 242 w 242"/>
              <a:gd name="T114" fmla="*/ 807 h 807"/>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242" h="807">
                <a:moveTo>
                  <a:pt x="0" y="135"/>
                </a:moveTo>
                <a:lnTo>
                  <a:pt x="2" y="122"/>
                </a:lnTo>
                <a:lnTo>
                  <a:pt x="6" y="109"/>
                </a:lnTo>
                <a:lnTo>
                  <a:pt x="9" y="97"/>
                </a:lnTo>
                <a:lnTo>
                  <a:pt x="13" y="85"/>
                </a:lnTo>
                <a:lnTo>
                  <a:pt x="17" y="73"/>
                </a:lnTo>
                <a:lnTo>
                  <a:pt x="23" y="62"/>
                </a:lnTo>
                <a:lnTo>
                  <a:pt x="29" y="51"/>
                </a:lnTo>
                <a:lnTo>
                  <a:pt x="36" y="40"/>
                </a:lnTo>
                <a:lnTo>
                  <a:pt x="45" y="33"/>
                </a:lnTo>
                <a:lnTo>
                  <a:pt x="55" y="25"/>
                </a:lnTo>
                <a:lnTo>
                  <a:pt x="66" y="19"/>
                </a:lnTo>
                <a:lnTo>
                  <a:pt x="77" y="13"/>
                </a:lnTo>
                <a:lnTo>
                  <a:pt x="87" y="8"/>
                </a:lnTo>
                <a:lnTo>
                  <a:pt x="98" y="5"/>
                </a:lnTo>
                <a:lnTo>
                  <a:pt x="105" y="2"/>
                </a:lnTo>
                <a:lnTo>
                  <a:pt x="110" y="1"/>
                </a:lnTo>
                <a:lnTo>
                  <a:pt x="116" y="0"/>
                </a:lnTo>
                <a:lnTo>
                  <a:pt x="122" y="0"/>
                </a:lnTo>
                <a:lnTo>
                  <a:pt x="127" y="0"/>
                </a:lnTo>
                <a:lnTo>
                  <a:pt x="134" y="1"/>
                </a:lnTo>
                <a:lnTo>
                  <a:pt x="139" y="2"/>
                </a:lnTo>
                <a:lnTo>
                  <a:pt x="144" y="5"/>
                </a:lnTo>
                <a:lnTo>
                  <a:pt x="156" y="8"/>
                </a:lnTo>
                <a:lnTo>
                  <a:pt x="167" y="13"/>
                </a:lnTo>
                <a:lnTo>
                  <a:pt x="178" y="19"/>
                </a:lnTo>
                <a:lnTo>
                  <a:pt x="188" y="25"/>
                </a:lnTo>
                <a:lnTo>
                  <a:pt x="198" y="33"/>
                </a:lnTo>
                <a:lnTo>
                  <a:pt x="209" y="40"/>
                </a:lnTo>
                <a:lnTo>
                  <a:pt x="214" y="51"/>
                </a:lnTo>
                <a:lnTo>
                  <a:pt x="221" y="62"/>
                </a:lnTo>
                <a:lnTo>
                  <a:pt x="226" y="73"/>
                </a:lnTo>
                <a:lnTo>
                  <a:pt x="230" y="85"/>
                </a:lnTo>
                <a:lnTo>
                  <a:pt x="235" y="97"/>
                </a:lnTo>
                <a:lnTo>
                  <a:pt x="238" y="109"/>
                </a:lnTo>
                <a:lnTo>
                  <a:pt x="240" y="122"/>
                </a:lnTo>
                <a:lnTo>
                  <a:pt x="242" y="135"/>
                </a:lnTo>
                <a:lnTo>
                  <a:pt x="242" y="807"/>
                </a:lnTo>
                <a:lnTo>
                  <a:pt x="240" y="794"/>
                </a:lnTo>
                <a:lnTo>
                  <a:pt x="238" y="781"/>
                </a:lnTo>
                <a:lnTo>
                  <a:pt x="235" y="769"/>
                </a:lnTo>
                <a:lnTo>
                  <a:pt x="230" y="758"/>
                </a:lnTo>
                <a:lnTo>
                  <a:pt x="226" y="747"/>
                </a:lnTo>
                <a:lnTo>
                  <a:pt x="221" y="735"/>
                </a:lnTo>
                <a:lnTo>
                  <a:pt x="214" y="724"/>
                </a:lnTo>
                <a:lnTo>
                  <a:pt x="209" y="712"/>
                </a:lnTo>
                <a:lnTo>
                  <a:pt x="198" y="705"/>
                </a:lnTo>
                <a:lnTo>
                  <a:pt x="188" y="697"/>
                </a:lnTo>
                <a:lnTo>
                  <a:pt x="178" y="691"/>
                </a:lnTo>
                <a:lnTo>
                  <a:pt x="167" y="686"/>
                </a:lnTo>
                <a:lnTo>
                  <a:pt x="156" y="680"/>
                </a:lnTo>
                <a:lnTo>
                  <a:pt x="144" y="677"/>
                </a:lnTo>
                <a:lnTo>
                  <a:pt x="139" y="675"/>
                </a:lnTo>
                <a:lnTo>
                  <a:pt x="134" y="674"/>
                </a:lnTo>
                <a:lnTo>
                  <a:pt x="127" y="673"/>
                </a:lnTo>
                <a:lnTo>
                  <a:pt x="122" y="673"/>
                </a:lnTo>
                <a:lnTo>
                  <a:pt x="116" y="673"/>
                </a:lnTo>
                <a:lnTo>
                  <a:pt x="110" y="674"/>
                </a:lnTo>
                <a:lnTo>
                  <a:pt x="105" y="675"/>
                </a:lnTo>
                <a:lnTo>
                  <a:pt x="98" y="677"/>
                </a:lnTo>
                <a:lnTo>
                  <a:pt x="87" y="680"/>
                </a:lnTo>
                <a:lnTo>
                  <a:pt x="77" y="686"/>
                </a:lnTo>
                <a:lnTo>
                  <a:pt x="66" y="691"/>
                </a:lnTo>
                <a:lnTo>
                  <a:pt x="55" y="697"/>
                </a:lnTo>
                <a:lnTo>
                  <a:pt x="45" y="705"/>
                </a:lnTo>
                <a:lnTo>
                  <a:pt x="36" y="712"/>
                </a:lnTo>
                <a:lnTo>
                  <a:pt x="29" y="724"/>
                </a:lnTo>
                <a:lnTo>
                  <a:pt x="23" y="735"/>
                </a:lnTo>
                <a:lnTo>
                  <a:pt x="17" y="747"/>
                </a:lnTo>
                <a:lnTo>
                  <a:pt x="13" y="758"/>
                </a:lnTo>
                <a:lnTo>
                  <a:pt x="9" y="769"/>
                </a:lnTo>
                <a:lnTo>
                  <a:pt x="6" y="781"/>
                </a:lnTo>
                <a:lnTo>
                  <a:pt x="2" y="794"/>
                </a:lnTo>
                <a:lnTo>
                  <a:pt x="0" y="807"/>
                </a:lnTo>
                <a:lnTo>
                  <a:pt x="0" y="135"/>
                </a:lnTo>
              </a:path>
            </a:pathLst>
          </a:custGeom>
          <a:noFill/>
          <a:ln w="3175">
            <a:solidFill>
              <a:srgbClr val="000000"/>
            </a:solidFill>
            <a:prstDash val="solid"/>
            <a:round/>
            <a:headEnd/>
            <a:tailEnd/>
          </a:ln>
        </p:spPr>
        <p:txBody>
          <a:bodyPr lIns="57150" tIns="28575" rIns="57150" bIns="28575"/>
          <a:lstStyle/>
          <a:p>
            <a:endParaRPr lang="en-US"/>
          </a:p>
        </p:txBody>
      </p:sp>
      <p:sp>
        <p:nvSpPr>
          <p:cNvPr id="47172" name="Rectangle 89"/>
          <p:cNvSpPr>
            <a:spLocks noChangeArrowheads="1"/>
          </p:cNvSpPr>
          <p:nvPr/>
        </p:nvSpPr>
        <p:spPr bwMode="auto">
          <a:xfrm>
            <a:off x="1190625" y="2921000"/>
            <a:ext cx="66675" cy="9525"/>
          </a:xfrm>
          <a:prstGeom prst="rect">
            <a:avLst/>
          </a:prstGeom>
          <a:noFill/>
          <a:ln w="1588">
            <a:solidFill>
              <a:srgbClr val="000000"/>
            </a:solidFill>
            <a:miter lim="800000"/>
            <a:headEnd/>
            <a:tailEnd/>
          </a:ln>
        </p:spPr>
        <p:txBody>
          <a:bodyPr lIns="57150" tIns="28575" rIns="57150" bIns="28575"/>
          <a:lstStyle/>
          <a:p>
            <a:endParaRPr lang="en-US"/>
          </a:p>
        </p:txBody>
      </p:sp>
      <p:sp>
        <p:nvSpPr>
          <p:cNvPr id="47173" name="Rectangle 90"/>
          <p:cNvSpPr>
            <a:spLocks noChangeArrowheads="1"/>
          </p:cNvSpPr>
          <p:nvPr/>
        </p:nvSpPr>
        <p:spPr bwMode="auto">
          <a:xfrm>
            <a:off x="1190625" y="2841625"/>
            <a:ext cx="26988" cy="7938"/>
          </a:xfrm>
          <a:prstGeom prst="rect">
            <a:avLst/>
          </a:prstGeom>
          <a:noFill/>
          <a:ln w="1588">
            <a:solidFill>
              <a:srgbClr val="000000"/>
            </a:solidFill>
            <a:miter lim="800000"/>
            <a:headEnd/>
            <a:tailEnd/>
          </a:ln>
        </p:spPr>
        <p:txBody>
          <a:bodyPr lIns="57150" tIns="28575" rIns="57150" bIns="28575"/>
          <a:lstStyle/>
          <a:p>
            <a:endParaRPr lang="en-US"/>
          </a:p>
        </p:txBody>
      </p:sp>
      <p:sp>
        <p:nvSpPr>
          <p:cNvPr id="47174" name="Rectangle 91"/>
          <p:cNvSpPr>
            <a:spLocks noChangeArrowheads="1"/>
          </p:cNvSpPr>
          <p:nvPr/>
        </p:nvSpPr>
        <p:spPr bwMode="auto">
          <a:xfrm>
            <a:off x="1349375" y="2921000"/>
            <a:ext cx="66675" cy="9525"/>
          </a:xfrm>
          <a:prstGeom prst="rect">
            <a:avLst/>
          </a:prstGeom>
          <a:noFill/>
          <a:ln w="1588">
            <a:solidFill>
              <a:srgbClr val="000000"/>
            </a:solidFill>
            <a:miter lim="800000"/>
            <a:headEnd/>
            <a:tailEnd/>
          </a:ln>
        </p:spPr>
        <p:txBody>
          <a:bodyPr lIns="57150" tIns="28575" rIns="57150" bIns="28575"/>
          <a:lstStyle/>
          <a:p>
            <a:endParaRPr lang="en-US"/>
          </a:p>
        </p:txBody>
      </p:sp>
      <p:sp>
        <p:nvSpPr>
          <p:cNvPr id="47175" name="Line 92"/>
          <p:cNvSpPr>
            <a:spLocks noChangeShapeType="1"/>
          </p:cNvSpPr>
          <p:nvPr/>
        </p:nvSpPr>
        <p:spPr bwMode="auto">
          <a:xfrm flipH="1" flipV="1">
            <a:off x="1193800" y="2794000"/>
            <a:ext cx="101600" cy="204788"/>
          </a:xfrm>
          <a:prstGeom prst="line">
            <a:avLst/>
          </a:prstGeom>
          <a:noFill/>
          <a:ln w="1588">
            <a:solidFill>
              <a:srgbClr val="000000"/>
            </a:solidFill>
            <a:round/>
            <a:headEnd/>
            <a:tailEnd/>
          </a:ln>
        </p:spPr>
        <p:txBody>
          <a:bodyPr lIns="57150" tIns="28575" rIns="57150" bIns="28575"/>
          <a:lstStyle/>
          <a:p>
            <a:endParaRPr lang="en-US"/>
          </a:p>
        </p:txBody>
      </p:sp>
      <p:sp>
        <p:nvSpPr>
          <p:cNvPr id="47176" name="Rectangle 93"/>
          <p:cNvSpPr>
            <a:spLocks noChangeArrowheads="1"/>
          </p:cNvSpPr>
          <p:nvPr/>
        </p:nvSpPr>
        <p:spPr bwMode="auto">
          <a:xfrm>
            <a:off x="1389063" y="2841625"/>
            <a:ext cx="26987" cy="7938"/>
          </a:xfrm>
          <a:prstGeom prst="rect">
            <a:avLst/>
          </a:prstGeom>
          <a:noFill/>
          <a:ln w="1588">
            <a:solidFill>
              <a:srgbClr val="000000"/>
            </a:solidFill>
            <a:miter lim="800000"/>
            <a:headEnd/>
            <a:tailEnd/>
          </a:ln>
        </p:spPr>
        <p:txBody>
          <a:bodyPr lIns="57150" tIns="28575" rIns="57150" bIns="28575"/>
          <a:lstStyle/>
          <a:p>
            <a:endParaRPr lang="en-US"/>
          </a:p>
        </p:txBody>
      </p:sp>
      <p:sp>
        <p:nvSpPr>
          <p:cNvPr id="47177" name="Line 94"/>
          <p:cNvSpPr>
            <a:spLocks noChangeShapeType="1"/>
          </p:cNvSpPr>
          <p:nvPr/>
        </p:nvSpPr>
        <p:spPr bwMode="auto">
          <a:xfrm flipV="1">
            <a:off x="1311275" y="2794000"/>
            <a:ext cx="101600" cy="204788"/>
          </a:xfrm>
          <a:prstGeom prst="line">
            <a:avLst/>
          </a:prstGeom>
          <a:noFill/>
          <a:ln w="1588">
            <a:solidFill>
              <a:srgbClr val="000000"/>
            </a:solidFill>
            <a:round/>
            <a:headEnd/>
            <a:tailEnd/>
          </a:ln>
        </p:spPr>
        <p:txBody>
          <a:bodyPr lIns="57150" tIns="28575" rIns="57150" bIns="28575"/>
          <a:lstStyle/>
          <a:p>
            <a:endParaRPr lang="en-US"/>
          </a:p>
        </p:txBody>
      </p:sp>
      <p:sp>
        <p:nvSpPr>
          <p:cNvPr id="47178" name="Rectangle 95"/>
          <p:cNvSpPr>
            <a:spLocks noChangeArrowheads="1"/>
          </p:cNvSpPr>
          <p:nvPr/>
        </p:nvSpPr>
        <p:spPr bwMode="auto">
          <a:xfrm>
            <a:off x="1277938" y="2998788"/>
            <a:ext cx="50800" cy="14287"/>
          </a:xfrm>
          <a:prstGeom prst="rect">
            <a:avLst/>
          </a:prstGeom>
          <a:noFill/>
          <a:ln w="1588">
            <a:solidFill>
              <a:srgbClr val="000000"/>
            </a:solidFill>
            <a:miter lim="800000"/>
            <a:headEnd/>
            <a:tailEnd/>
          </a:ln>
        </p:spPr>
        <p:txBody>
          <a:bodyPr lIns="57150" tIns="28575" rIns="57150" bIns="28575"/>
          <a:lstStyle/>
          <a:p>
            <a:endParaRPr lang="en-US"/>
          </a:p>
        </p:txBody>
      </p:sp>
      <p:sp>
        <p:nvSpPr>
          <p:cNvPr id="47179" name="Line 96"/>
          <p:cNvSpPr>
            <a:spLocks noChangeShapeType="1"/>
          </p:cNvSpPr>
          <p:nvPr/>
        </p:nvSpPr>
        <p:spPr bwMode="auto">
          <a:xfrm>
            <a:off x="1190625" y="2763838"/>
            <a:ext cx="0" cy="669925"/>
          </a:xfrm>
          <a:prstGeom prst="line">
            <a:avLst/>
          </a:prstGeom>
          <a:noFill/>
          <a:ln w="3175">
            <a:solidFill>
              <a:srgbClr val="000000"/>
            </a:solidFill>
            <a:round/>
            <a:headEnd/>
            <a:tailEnd/>
          </a:ln>
        </p:spPr>
        <p:txBody>
          <a:bodyPr lIns="57150" tIns="28575" rIns="57150" bIns="28575"/>
          <a:lstStyle/>
          <a:p>
            <a:endParaRPr lang="en-US"/>
          </a:p>
        </p:txBody>
      </p:sp>
      <p:sp>
        <p:nvSpPr>
          <p:cNvPr id="47180" name="Line 97"/>
          <p:cNvSpPr>
            <a:spLocks noChangeShapeType="1"/>
          </p:cNvSpPr>
          <p:nvPr/>
        </p:nvSpPr>
        <p:spPr bwMode="auto">
          <a:xfrm>
            <a:off x="1416050" y="2763838"/>
            <a:ext cx="0" cy="582612"/>
          </a:xfrm>
          <a:prstGeom prst="line">
            <a:avLst/>
          </a:prstGeom>
          <a:noFill/>
          <a:ln w="3175">
            <a:solidFill>
              <a:srgbClr val="000000"/>
            </a:solidFill>
            <a:round/>
            <a:headEnd/>
            <a:tailEnd/>
          </a:ln>
        </p:spPr>
        <p:txBody>
          <a:bodyPr lIns="57150" tIns="28575" rIns="57150" bIns="28575"/>
          <a:lstStyle/>
          <a:p>
            <a:endParaRPr lang="en-US"/>
          </a:p>
        </p:txBody>
      </p:sp>
      <p:sp>
        <p:nvSpPr>
          <p:cNvPr id="47181" name="Rectangle 98"/>
          <p:cNvSpPr>
            <a:spLocks noChangeArrowheads="1"/>
          </p:cNvSpPr>
          <p:nvPr/>
        </p:nvSpPr>
        <p:spPr bwMode="auto">
          <a:xfrm>
            <a:off x="1279525" y="2746375"/>
            <a:ext cx="7938" cy="174625"/>
          </a:xfrm>
          <a:prstGeom prst="rect">
            <a:avLst/>
          </a:prstGeom>
          <a:noFill/>
          <a:ln w="1588">
            <a:solidFill>
              <a:srgbClr val="000000"/>
            </a:solidFill>
            <a:miter lim="800000"/>
            <a:headEnd/>
            <a:tailEnd/>
          </a:ln>
        </p:spPr>
        <p:txBody>
          <a:bodyPr lIns="57150" tIns="28575" rIns="57150" bIns="28575"/>
          <a:lstStyle/>
          <a:p>
            <a:endParaRPr lang="en-US"/>
          </a:p>
        </p:txBody>
      </p:sp>
      <p:sp>
        <p:nvSpPr>
          <p:cNvPr id="47182" name="Rectangle 99"/>
          <p:cNvSpPr>
            <a:spLocks noChangeArrowheads="1"/>
          </p:cNvSpPr>
          <p:nvPr/>
        </p:nvSpPr>
        <p:spPr bwMode="auto">
          <a:xfrm>
            <a:off x="1320800" y="2746375"/>
            <a:ext cx="6350" cy="174625"/>
          </a:xfrm>
          <a:prstGeom prst="rect">
            <a:avLst/>
          </a:prstGeom>
          <a:noFill/>
          <a:ln w="1588">
            <a:solidFill>
              <a:srgbClr val="000000"/>
            </a:solidFill>
            <a:miter lim="800000"/>
            <a:headEnd/>
            <a:tailEnd/>
          </a:ln>
        </p:spPr>
        <p:txBody>
          <a:bodyPr lIns="57150" tIns="28575" rIns="57150" bIns="28575"/>
          <a:lstStyle/>
          <a:p>
            <a:endParaRPr lang="en-US"/>
          </a:p>
        </p:txBody>
      </p:sp>
      <p:sp>
        <p:nvSpPr>
          <p:cNvPr id="47183" name="Rectangle 100"/>
          <p:cNvSpPr>
            <a:spLocks noChangeArrowheads="1"/>
          </p:cNvSpPr>
          <p:nvPr/>
        </p:nvSpPr>
        <p:spPr bwMode="auto">
          <a:xfrm>
            <a:off x="1244600" y="2746375"/>
            <a:ext cx="6350" cy="88900"/>
          </a:xfrm>
          <a:prstGeom prst="rect">
            <a:avLst/>
          </a:prstGeom>
          <a:noFill/>
          <a:ln w="1588">
            <a:solidFill>
              <a:srgbClr val="000000"/>
            </a:solidFill>
            <a:miter lim="800000"/>
            <a:headEnd/>
            <a:tailEnd/>
          </a:ln>
        </p:spPr>
        <p:txBody>
          <a:bodyPr lIns="57150" tIns="28575" rIns="57150" bIns="28575"/>
          <a:lstStyle/>
          <a:p>
            <a:endParaRPr lang="en-US"/>
          </a:p>
        </p:txBody>
      </p:sp>
      <p:sp>
        <p:nvSpPr>
          <p:cNvPr id="47184" name="Rectangle 101"/>
          <p:cNvSpPr>
            <a:spLocks noChangeArrowheads="1"/>
          </p:cNvSpPr>
          <p:nvPr/>
        </p:nvSpPr>
        <p:spPr bwMode="auto">
          <a:xfrm>
            <a:off x="1355725" y="2746375"/>
            <a:ext cx="7938" cy="88900"/>
          </a:xfrm>
          <a:prstGeom prst="rect">
            <a:avLst/>
          </a:prstGeom>
          <a:noFill/>
          <a:ln w="1588">
            <a:solidFill>
              <a:srgbClr val="000000"/>
            </a:solidFill>
            <a:miter lim="800000"/>
            <a:headEnd/>
            <a:tailEnd/>
          </a:ln>
        </p:spPr>
        <p:txBody>
          <a:bodyPr lIns="57150" tIns="28575" rIns="57150" bIns="28575"/>
          <a:lstStyle/>
          <a:p>
            <a:endParaRPr lang="en-US"/>
          </a:p>
        </p:txBody>
      </p:sp>
      <p:sp>
        <p:nvSpPr>
          <p:cNvPr id="47185" name="Rectangle 105"/>
          <p:cNvSpPr>
            <a:spLocks noChangeArrowheads="1"/>
          </p:cNvSpPr>
          <p:nvPr/>
        </p:nvSpPr>
        <p:spPr bwMode="auto">
          <a:xfrm>
            <a:off x="1438275" y="2719388"/>
            <a:ext cx="44450" cy="30162"/>
          </a:xfrm>
          <a:prstGeom prst="rect">
            <a:avLst/>
          </a:prstGeom>
          <a:noFill/>
          <a:ln w="3175">
            <a:solidFill>
              <a:srgbClr val="000000"/>
            </a:solidFill>
            <a:miter lim="800000"/>
            <a:headEnd/>
            <a:tailEnd/>
          </a:ln>
        </p:spPr>
        <p:txBody>
          <a:bodyPr lIns="57150" tIns="28575" rIns="57150" bIns="28575"/>
          <a:lstStyle/>
          <a:p>
            <a:endParaRPr lang="en-US"/>
          </a:p>
        </p:txBody>
      </p:sp>
      <p:sp>
        <p:nvSpPr>
          <p:cNvPr id="47186" name="Rectangle 107"/>
          <p:cNvSpPr>
            <a:spLocks noChangeArrowheads="1"/>
          </p:cNvSpPr>
          <p:nvPr/>
        </p:nvSpPr>
        <p:spPr bwMode="auto">
          <a:xfrm>
            <a:off x="1128713" y="2719388"/>
            <a:ext cx="39687" cy="30162"/>
          </a:xfrm>
          <a:prstGeom prst="rect">
            <a:avLst/>
          </a:prstGeom>
          <a:noFill/>
          <a:ln w="3175">
            <a:solidFill>
              <a:srgbClr val="000000"/>
            </a:solidFill>
            <a:miter lim="800000"/>
            <a:headEnd/>
            <a:tailEnd/>
          </a:ln>
        </p:spPr>
        <p:txBody>
          <a:bodyPr lIns="57150" tIns="28575" rIns="57150" bIns="28575"/>
          <a:lstStyle/>
          <a:p>
            <a:endParaRPr lang="en-US"/>
          </a:p>
        </p:txBody>
      </p:sp>
      <p:sp>
        <p:nvSpPr>
          <p:cNvPr id="47187" name="Freeform 109"/>
          <p:cNvSpPr>
            <a:spLocks/>
          </p:cNvSpPr>
          <p:nvPr/>
        </p:nvSpPr>
        <p:spPr bwMode="auto">
          <a:xfrm>
            <a:off x="1284288" y="3433763"/>
            <a:ext cx="38100" cy="231775"/>
          </a:xfrm>
          <a:custGeom>
            <a:avLst/>
            <a:gdLst>
              <a:gd name="T0" fmla="*/ 38100 w 242"/>
              <a:gd name="T1" fmla="*/ 35395 h 1290"/>
              <a:gd name="T2" fmla="*/ 37943 w 242"/>
              <a:gd name="T3" fmla="*/ 31442 h 1290"/>
              <a:gd name="T4" fmla="*/ 37470 w 242"/>
              <a:gd name="T5" fmla="*/ 27849 h 1290"/>
              <a:gd name="T6" fmla="*/ 36998 w 242"/>
              <a:gd name="T7" fmla="*/ 24435 h 1290"/>
              <a:gd name="T8" fmla="*/ 35738 w 242"/>
              <a:gd name="T9" fmla="*/ 19584 h 1290"/>
              <a:gd name="T10" fmla="*/ 34951 w 242"/>
              <a:gd name="T11" fmla="*/ 16350 h 1290"/>
              <a:gd name="T12" fmla="*/ 33692 w 242"/>
              <a:gd name="T13" fmla="*/ 13475 h 1290"/>
              <a:gd name="T14" fmla="*/ 32590 w 242"/>
              <a:gd name="T15" fmla="*/ 10780 h 1290"/>
              <a:gd name="T16" fmla="*/ 31173 w 242"/>
              <a:gd name="T17" fmla="*/ 8445 h 1290"/>
              <a:gd name="T18" fmla="*/ 29598 w 242"/>
              <a:gd name="T19" fmla="*/ 6288 h 1290"/>
              <a:gd name="T20" fmla="*/ 28181 w 242"/>
              <a:gd name="T21" fmla="*/ 4492 h 1290"/>
              <a:gd name="T22" fmla="*/ 26450 w 242"/>
              <a:gd name="T23" fmla="*/ 2875 h 1290"/>
              <a:gd name="T24" fmla="*/ 24718 w 242"/>
              <a:gd name="T25" fmla="*/ 1617 h 1290"/>
              <a:gd name="T26" fmla="*/ 22829 w 242"/>
              <a:gd name="T27" fmla="*/ 539 h 1290"/>
              <a:gd name="T28" fmla="*/ 21097 w 242"/>
              <a:gd name="T29" fmla="*/ 180 h 1290"/>
              <a:gd name="T30" fmla="*/ 19207 w 242"/>
              <a:gd name="T31" fmla="*/ 0 h 1290"/>
              <a:gd name="T32" fmla="*/ 17161 w 242"/>
              <a:gd name="T33" fmla="*/ 180 h 1290"/>
              <a:gd name="T34" fmla="*/ 15271 w 242"/>
              <a:gd name="T35" fmla="*/ 539 h 1290"/>
              <a:gd name="T36" fmla="*/ 13382 w 242"/>
              <a:gd name="T37" fmla="*/ 1617 h 1290"/>
              <a:gd name="T38" fmla="*/ 11650 w 242"/>
              <a:gd name="T39" fmla="*/ 2875 h 1290"/>
              <a:gd name="T40" fmla="*/ 10076 w 242"/>
              <a:gd name="T41" fmla="*/ 4492 h 1290"/>
              <a:gd name="T42" fmla="*/ 8502 w 242"/>
              <a:gd name="T43" fmla="*/ 6288 h 1290"/>
              <a:gd name="T44" fmla="*/ 6927 w 242"/>
              <a:gd name="T45" fmla="*/ 8445 h 1290"/>
              <a:gd name="T46" fmla="*/ 5668 w 242"/>
              <a:gd name="T47" fmla="*/ 10780 h 1290"/>
              <a:gd name="T48" fmla="*/ 4408 w 242"/>
              <a:gd name="T49" fmla="*/ 13475 h 1290"/>
              <a:gd name="T50" fmla="*/ 3306 w 242"/>
              <a:gd name="T51" fmla="*/ 16350 h 1290"/>
              <a:gd name="T52" fmla="*/ 2362 w 242"/>
              <a:gd name="T53" fmla="*/ 19584 h 1290"/>
              <a:gd name="T54" fmla="*/ 1260 w 242"/>
              <a:gd name="T55" fmla="*/ 24435 h 1290"/>
              <a:gd name="T56" fmla="*/ 787 w 242"/>
              <a:gd name="T57" fmla="*/ 27849 h 1290"/>
              <a:gd name="T58" fmla="*/ 157 w 242"/>
              <a:gd name="T59" fmla="*/ 31442 h 1290"/>
              <a:gd name="T60" fmla="*/ 0 w 242"/>
              <a:gd name="T61" fmla="*/ 35395 h 1290"/>
              <a:gd name="T62" fmla="*/ 0 w 242"/>
              <a:gd name="T63" fmla="*/ 194404 h 1290"/>
              <a:gd name="T64" fmla="*/ 157 w 242"/>
              <a:gd name="T65" fmla="*/ 198356 h 1290"/>
              <a:gd name="T66" fmla="*/ 315 w 242"/>
              <a:gd name="T67" fmla="*/ 201950 h 1290"/>
              <a:gd name="T68" fmla="*/ 945 w 242"/>
              <a:gd name="T69" fmla="*/ 205363 h 1290"/>
              <a:gd name="T70" fmla="*/ 1574 w 242"/>
              <a:gd name="T71" fmla="*/ 208957 h 1290"/>
              <a:gd name="T72" fmla="*/ 2676 w 242"/>
              <a:gd name="T73" fmla="*/ 213808 h 1290"/>
              <a:gd name="T74" fmla="*/ 3779 w 242"/>
              <a:gd name="T75" fmla="*/ 216683 h 1290"/>
              <a:gd name="T76" fmla="*/ 4881 w 242"/>
              <a:gd name="T77" fmla="*/ 219557 h 1290"/>
              <a:gd name="T78" fmla="*/ 6298 w 242"/>
              <a:gd name="T79" fmla="*/ 222073 h 1290"/>
              <a:gd name="T80" fmla="*/ 7714 w 242"/>
              <a:gd name="T81" fmla="*/ 224409 h 1290"/>
              <a:gd name="T82" fmla="*/ 9131 w 242"/>
              <a:gd name="T83" fmla="*/ 226385 h 1290"/>
              <a:gd name="T84" fmla="*/ 10863 w 242"/>
              <a:gd name="T85" fmla="*/ 228002 h 1290"/>
              <a:gd name="T86" fmla="*/ 12595 w 242"/>
              <a:gd name="T87" fmla="*/ 229439 h 1290"/>
              <a:gd name="T88" fmla="*/ 14327 w 242"/>
              <a:gd name="T89" fmla="*/ 230517 h 1290"/>
              <a:gd name="T90" fmla="*/ 16059 w 242"/>
              <a:gd name="T91" fmla="*/ 231416 h 1290"/>
              <a:gd name="T92" fmla="*/ 18105 w 242"/>
              <a:gd name="T93" fmla="*/ 231775 h 1290"/>
              <a:gd name="T94" fmla="*/ 19995 w 242"/>
              <a:gd name="T95" fmla="*/ 231775 h 1290"/>
              <a:gd name="T96" fmla="*/ 22041 w 242"/>
              <a:gd name="T97" fmla="*/ 231416 h 1290"/>
              <a:gd name="T98" fmla="*/ 23931 w 242"/>
              <a:gd name="T99" fmla="*/ 230517 h 1290"/>
              <a:gd name="T100" fmla="*/ 25662 w 242"/>
              <a:gd name="T101" fmla="*/ 229439 h 1290"/>
              <a:gd name="T102" fmla="*/ 27237 w 242"/>
              <a:gd name="T103" fmla="*/ 228002 h 1290"/>
              <a:gd name="T104" fmla="*/ 28969 w 242"/>
              <a:gd name="T105" fmla="*/ 226385 h 1290"/>
              <a:gd name="T106" fmla="*/ 30543 w 242"/>
              <a:gd name="T107" fmla="*/ 224409 h 1290"/>
              <a:gd name="T108" fmla="*/ 31802 w 242"/>
              <a:gd name="T109" fmla="*/ 222073 h 1290"/>
              <a:gd name="T110" fmla="*/ 33219 w 242"/>
              <a:gd name="T111" fmla="*/ 219557 h 1290"/>
              <a:gd name="T112" fmla="*/ 34479 w 242"/>
              <a:gd name="T113" fmla="*/ 216683 h 1290"/>
              <a:gd name="T114" fmla="*/ 35424 w 242"/>
              <a:gd name="T115" fmla="*/ 213808 h 1290"/>
              <a:gd name="T116" fmla="*/ 36683 w 242"/>
              <a:gd name="T117" fmla="*/ 208957 h 1290"/>
              <a:gd name="T118" fmla="*/ 37313 w 242"/>
              <a:gd name="T119" fmla="*/ 205363 h 1290"/>
              <a:gd name="T120" fmla="*/ 37785 w 242"/>
              <a:gd name="T121" fmla="*/ 201950 h 1290"/>
              <a:gd name="T122" fmla="*/ 37943 w 242"/>
              <a:gd name="T123" fmla="*/ 198356 h 1290"/>
              <a:gd name="T124" fmla="*/ 38100 w 242"/>
              <a:gd name="T125" fmla="*/ 194404 h 1290"/>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42"/>
              <a:gd name="T190" fmla="*/ 0 h 1290"/>
              <a:gd name="T191" fmla="*/ 242 w 242"/>
              <a:gd name="T192" fmla="*/ 1290 h 1290"/>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42" h="1290">
                <a:moveTo>
                  <a:pt x="242" y="208"/>
                </a:moveTo>
                <a:lnTo>
                  <a:pt x="242" y="197"/>
                </a:lnTo>
                <a:lnTo>
                  <a:pt x="241" y="186"/>
                </a:lnTo>
                <a:lnTo>
                  <a:pt x="241" y="175"/>
                </a:lnTo>
                <a:lnTo>
                  <a:pt x="240" y="166"/>
                </a:lnTo>
                <a:lnTo>
                  <a:pt x="238" y="155"/>
                </a:lnTo>
                <a:lnTo>
                  <a:pt x="237" y="145"/>
                </a:lnTo>
                <a:lnTo>
                  <a:pt x="235" y="136"/>
                </a:lnTo>
                <a:lnTo>
                  <a:pt x="233" y="126"/>
                </a:lnTo>
                <a:lnTo>
                  <a:pt x="227" y="109"/>
                </a:lnTo>
                <a:lnTo>
                  <a:pt x="225" y="99"/>
                </a:lnTo>
                <a:lnTo>
                  <a:pt x="222" y="91"/>
                </a:lnTo>
                <a:lnTo>
                  <a:pt x="219" y="83"/>
                </a:lnTo>
                <a:lnTo>
                  <a:pt x="214" y="75"/>
                </a:lnTo>
                <a:lnTo>
                  <a:pt x="211" y="68"/>
                </a:lnTo>
                <a:lnTo>
                  <a:pt x="207" y="60"/>
                </a:lnTo>
                <a:lnTo>
                  <a:pt x="202" y="54"/>
                </a:lnTo>
                <a:lnTo>
                  <a:pt x="198" y="47"/>
                </a:lnTo>
                <a:lnTo>
                  <a:pt x="194" y="41"/>
                </a:lnTo>
                <a:lnTo>
                  <a:pt x="188" y="35"/>
                </a:lnTo>
                <a:lnTo>
                  <a:pt x="184" y="29"/>
                </a:lnTo>
                <a:lnTo>
                  <a:pt x="179" y="25"/>
                </a:lnTo>
                <a:lnTo>
                  <a:pt x="173" y="20"/>
                </a:lnTo>
                <a:lnTo>
                  <a:pt x="168" y="16"/>
                </a:lnTo>
                <a:lnTo>
                  <a:pt x="163" y="12"/>
                </a:lnTo>
                <a:lnTo>
                  <a:pt x="157" y="9"/>
                </a:lnTo>
                <a:lnTo>
                  <a:pt x="152" y="6"/>
                </a:lnTo>
                <a:lnTo>
                  <a:pt x="145" y="3"/>
                </a:lnTo>
                <a:lnTo>
                  <a:pt x="140" y="2"/>
                </a:lnTo>
                <a:lnTo>
                  <a:pt x="134" y="1"/>
                </a:lnTo>
                <a:lnTo>
                  <a:pt x="127" y="0"/>
                </a:lnTo>
                <a:lnTo>
                  <a:pt x="122" y="0"/>
                </a:lnTo>
                <a:lnTo>
                  <a:pt x="115" y="0"/>
                </a:lnTo>
                <a:lnTo>
                  <a:pt x="109" y="1"/>
                </a:lnTo>
                <a:lnTo>
                  <a:pt x="102" y="2"/>
                </a:lnTo>
                <a:lnTo>
                  <a:pt x="97" y="3"/>
                </a:lnTo>
                <a:lnTo>
                  <a:pt x="91" y="6"/>
                </a:lnTo>
                <a:lnTo>
                  <a:pt x="85" y="9"/>
                </a:lnTo>
                <a:lnTo>
                  <a:pt x="80" y="12"/>
                </a:lnTo>
                <a:lnTo>
                  <a:pt x="74" y="16"/>
                </a:lnTo>
                <a:lnTo>
                  <a:pt x="69" y="20"/>
                </a:lnTo>
                <a:lnTo>
                  <a:pt x="64" y="25"/>
                </a:lnTo>
                <a:lnTo>
                  <a:pt x="58" y="29"/>
                </a:lnTo>
                <a:lnTo>
                  <a:pt x="54" y="35"/>
                </a:lnTo>
                <a:lnTo>
                  <a:pt x="49" y="41"/>
                </a:lnTo>
                <a:lnTo>
                  <a:pt x="44" y="47"/>
                </a:lnTo>
                <a:lnTo>
                  <a:pt x="40" y="54"/>
                </a:lnTo>
                <a:lnTo>
                  <a:pt x="36" y="60"/>
                </a:lnTo>
                <a:lnTo>
                  <a:pt x="31" y="68"/>
                </a:lnTo>
                <a:lnTo>
                  <a:pt x="28" y="75"/>
                </a:lnTo>
                <a:lnTo>
                  <a:pt x="24" y="83"/>
                </a:lnTo>
                <a:lnTo>
                  <a:pt x="21" y="91"/>
                </a:lnTo>
                <a:lnTo>
                  <a:pt x="17" y="99"/>
                </a:lnTo>
                <a:lnTo>
                  <a:pt x="15" y="109"/>
                </a:lnTo>
                <a:lnTo>
                  <a:pt x="10" y="126"/>
                </a:lnTo>
                <a:lnTo>
                  <a:pt x="8" y="136"/>
                </a:lnTo>
                <a:lnTo>
                  <a:pt x="6" y="145"/>
                </a:lnTo>
                <a:lnTo>
                  <a:pt x="5" y="155"/>
                </a:lnTo>
                <a:lnTo>
                  <a:pt x="2" y="166"/>
                </a:lnTo>
                <a:lnTo>
                  <a:pt x="1" y="175"/>
                </a:lnTo>
                <a:lnTo>
                  <a:pt x="1" y="186"/>
                </a:lnTo>
                <a:lnTo>
                  <a:pt x="0" y="197"/>
                </a:lnTo>
                <a:lnTo>
                  <a:pt x="0" y="208"/>
                </a:lnTo>
                <a:lnTo>
                  <a:pt x="0" y="1082"/>
                </a:lnTo>
                <a:lnTo>
                  <a:pt x="0" y="1093"/>
                </a:lnTo>
                <a:lnTo>
                  <a:pt x="1" y="1104"/>
                </a:lnTo>
                <a:lnTo>
                  <a:pt x="1" y="1113"/>
                </a:lnTo>
                <a:lnTo>
                  <a:pt x="2" y="1124"/>
                </a:lnTo>
                <a:lnTo>
                  <a:pt x="5" y="1134"/>
                </a:lnTo>
                <a:lnTo>
                  <a:pt x="6" y="1143"/>
                </a:lnTo>
                <a:lnTo>
                  <a:pt x="8" y="1153"/>
                </a:lnTo>
                <a:lnTo>
                  <a:pt x="10" y="1163"/>
                </a:lnTo>
                <a:lnTo>
                  <a:pt x="15" y="1181"/>
                </a:lnTo>
                <a:lnTo>
                  <a:pt x="17" y="1190"/>
                </a:lnTo>
                <a:lnTo>
                  <a:pt x="21" y="1198"/>
                </a:lnTo>
                <a:lnTo>
                  <a:pt x="24" y="1206"/>
                </a:lnTo>
                <a:lnTo>
                  <a:pt x="28" y="1214"/>
                </a:lnTo>
                <a:lnTo>
                  <a:pt x="31" y="1222"/>
                </a:lnTo>
                <a:lnTo>
                  <a:pt x="36" y="1228"/>
                </a:lnTo>
                <a:lnTo>
                  <a:pt x="40" y="1236"/>
                </a:lnTo>
                <a:lnTo>
                  <a:pt x="44" y="1242"/>
                </a:lnTo>
                <a:lnTo>
                  <a:pt x="49" y="1249"/>
                </a:lnTo>
                <a:lnTo>
                  <a:pt x="54" y="1254"/>
                </a:lnTo>
                <a:lnTo>
                  <a:pt x="58" y="1260"/>
                </a:lnTo>
                <a:lnTo>
                  <a:pt x="64" y="1265"/>
                </a:lnTo>
                <a:lnTo>
                  <a:pt x="69" y="1269"/>
                </a:lnTo>
                <a:lnTo>
                  <a:pt x="74" y="1274"/>
                </a:lnTo>
                <a:lnTo>
                  <a:pt x="80" y="1277"/>
                </a:lnTo>
                <a:lnTo>
                  <a:pt x="85" y="1280"/>
                </a:lnTo>
                <a:lnTo>
                  <a:pt x="91" y="1283"/>
                </a:lnTo>
                <a:lnTo>
                  <a:pt x="97" y="1285"/>
                </a:lnTo>
                <a:lnTo>
                  <a:pt x="102" y="1288"/>
                </a:lnTo>
                <a:lnTo>
                  <a:pt x="109" y="1289"/>
                </a:lnTo>
                <a:lnTo>
                  <a:pt x="115" y="1290"/>
                </a:lnTo>
                <a:lnTo>
                  <a:pt x="122" y="1290"/>
                </a:lnTo>
                <a:lnTo>
                  <a:pt x="127" y="1290"/>
                </a:lnTo>
                <a:lnTo>
                  <a:pt x="134" y="1289"/>
                </a:lnTo>
                <a:lnTo>
                  <a:pt x="140" y="1288"/>
                </a:lnTo>
                <a:lnTo>
                  <a:pt x="145" y="1285"/>
                </a:lnTo>
                <a:lnTo>
                  <a:pt x="152" y="1283"/>
                </a:lnTo>
                <a:lnTo>
                  <a:pt x="157" y="1280"/>
                </a:lnTo>
                <a:lnTo>
                  <a:pt x="163" y="1277"/>
                </a:lnTo>
                <a:lnTo>
                  <a:pt x="168" y="1274"/>
                </a:lnTo>
                <a:lnTo>
                  <a:pt x="173" y="1269"/>
                </a:lnTo>
                <a:lnTo>
                  <a:pt x="179" y="1265"/>
                </a:lnTo>
                <a:lnTo>
                  <a:pt x="184" y="1260"/>
                </a:lnTo>
                <a:lnTo>
                  <a:pt x="188" y="1254"/>
                </a:lnTo>
                <a:lnTo>
                  <a:pt x="194" y="1249"/>
                </a:lnTo>
                <a:lnTo>
                  <a:pt x="198" y="1242"/>
                </a:lnTo>
                <a:lnTo>
                  <a:pt x="202" y="1236"/>
                </a:lnTo>
                <a:lnTo>
                  <a:pt x="207" y="1228"/>
                </a:lnTo>
                <a:lnTo>
                  <a:pt x="211" y="1222"/>
                </a:lnTo>
                <a:lnTo>
                  <a:pt x="214" y="1214"/>
                </a:lnTo>
                <a:lnTo>
                  <a:pt x="219" y="1206"/>
                </a:lnTo>
                <a:lnTo>
                  <a:pt x="222" y="1198"/>
                </a:lnTo>
                <a:lnTo>
                  <a:pt x="225" y="1190"/>
                </a:lnTo>
                <a:lnTo>
                  <a:pt x="227" y="1181"/>
                </a:lnTo>
                <a:lnTo>
                  <a:pt x="233" y="1163"/>
                </a:lnTo>
                <a:lnTo>
                  <a:pt x="235" y="1153"/>
                </a:lnTo>
                <a:lnTo>
                  <a:pt x="237" y="1143"/>
                </a:lnTo>
                <a:lnTo>
                  <a:pt x="238" y="1134"/>
                </a:lnTo>
                <a:lnTo>
                  <a:pt x="240" y="1124"/>
                </a:lnTo>
                <a:lnTo>
                  <a:pt x="241" y="1113"/>
                </a:lnTo>
                <a:lnTo>
                  <a:pt x="241" y="1104"/>
                </a:lnTo>
                <a:lnTo>
                  <a:pt x="242" y="1093"/>
                </a:lnTo>
                <a:lnTo>
                  <a:pt x="242" y="1082"/>
                </a:lnTo>
                <a:lnTo>
                  <a:pt x="242" y="208"/>
                </a:lnTo>
              </a:path>
            </a:pathLst>
          </a:custGeom>
          <a:noFill/>
          <a:ln w="3175">
            <a:solidFill>
              <a:srgbClr val="000000"/>
            </a:solidFill>
            <a:prstDash val="solid"/>
            <a:round/>
            <a:headEnd/>
            <a:tailEnd/>
          </a:ln>
        </p:spPr>
        <p:txBody>
          <a:bodyPr lIns="57150" tIns="28575" rIns="57150" bIns="28575"/>
          <a:lstStyle/>
          <a:p>
            <a:endParaRPr lang="en-US"/>
          </a:p>
        </p:txBody>
      </p:sp>
      <p:sp>
        <p:nvSpPr>
          <p:cNvPr id="47188" name="Rectangle 110"/>
          <p:cNvSpPr>
            <a:spLocks noChangeArrowheads="1"/>
          </p:cNvSpPr>
          <p:nvPr/>
        </p:nvSpPr>
        <p:spPr bwMode="auto">
          <a:xfrm>
            <a:off x="1177925" y="3448050"/>
            <a:ext cx="250825" cy="30163"/>
          </a:xfrm>
          <a:prstGeom prst="rect">
            <a:avLst/>
          </a:prstGeom>
          <a:noFill/>
          <a:ln w="3175">
            <a:solidFill>
              <a:srgbClr val="000000"/>
            </a:solidFill>
            <a:miter lim="800000"/>
            <a:headEnd/>
            <a:tailEnd/>
          </a:ln>
        </p:spPr>
        <p:txBody>
          <a:bodyPr lIns="57150" tIns="28575" rIns="57150" bIns="28575"/>
          <a:lstStyle/>
          <a:p>
            <a:endParaRPr lang="en-US"/>
          </a:p>
        </p:txBody>
      </p:sp>
      <p:sp>
        <p:nvSpPr>
          <p:cNvPr id="47189" name="Line 111"/>
          <p:cNvSpPr>
            <a:spLocks noChangeShapeType="1"/>
          </p:cNvSpPr>
          <p:nvPr/>
        </p:nvSpPr>
        <p:spPr bwMode="auto">
          <a:xfrm>
            <a:off x="1128713" y="2516188"/>
            <a:ext cx="349250" cy="0"/>
          </a:xfrm>
          <a:prstGeom prst="line">
            <a:avLst/>
          </a:prstGeom>
          <a:noFill/>
          <a:ln w="1588">
            <a:solidFill>
              <a:srgbClr val="000000"/>
            </a:solidFill>
            <a:round/>
            <a:headEnd/>
            <a:tailEnd/>
          </a:ln>
        </p:spPr>
        <p:txBody>
          <a:bodyPr lIns="57150" tIns="28575" rIns="57150" bIns="28575"/>
          <a:lstStyle/>
          <a:p>
            <a:endParaRPr lang="en-US"/>
          </a:p>
        </p:txBody>
      </p:sp>
      <p:sp>
        <p:nvSpPr>
          <p:cNvPr id="47190" name="Line 112"/>
          <p:cNvSpPr>
            <a:spLocks noChangeShapeType="1"/>
          </p:cNvSpPr>
          <p:nvPr/>
        </p:nvSpPr>
        <p:spPr bwMode="auto">
          <a:xfrm>
            <a:off x="1131888" y="2482850"/>
            <a:ext cx="342900" cy="0"/>
          </a:xfrm>
          <a:prstGeom prst="line">
            <a:avLst/>
          </a:prstGeom>
          <a:noFill/>
          <a:ln w="1588">
            <a:solidFill>
              <a:srgbClr val="000000"/>
            </a:solidFill>
            <a:round/>
            <a:headEnd/>
            <a:tailEnd/>
          </a:ln>
        </p:spPr>
        <p:txBody>
          <a:bodyPr lIns="57150" tIns="28575" rIns="57150" bIns="28575"/>
          <a:lstStyle/>
          <a:p>
            <a:endParaRPr lang="en-US"/>
          </a:p>
        </p:txBody>
      </p:sp>
      <p:sp>
        <p:nvSpPr>
          <p:cNvPr id="47191" name="Freeform 113"/>
          <p:cNvSpPr>
            <a:spLocks/>
          </p:cNvSpPr>
          <p:nvPr/>
        </p:nvSpPr>
        <p:spPr bwMode="auto">
          <a:xfrm>
            <a:off x="1382713" y="2278063"/>
            <a:ext cx="61912" cy="60325"/>
          </a:xfrm>
          <a:custGeom>
            <a:avLst/>
            <a:gdLst>
              <a:gd name="T0" fmla="*/ 0 w 395"/>
              <a:gd name="T1" fmla="*/ 0 h 341"/>
              <a:gd name="T2" fmla="*/ 940 w 395"/>
              <a:gd name="T3" fmla="*/ 35912 h 341"/>
              <a:gd name="T4" fmla="*/ 31975 w 395"/>
              <a:gd name="T5" fmla="*/ 60325 h 341"/>
              <a:gd name="T6" fmla="*/ 61912 w 395"/>
              <a:gd name="T7" fmla="*/ 49357 h 341"/>
              <a:gd name="T8" fmla="*/ 0 w 395"/>
              <a:gd name="T9" fmla="*/ 0 h 341"/>
              <a:gd name="T10" fmla="*/ 0 60000 65536"/>
              <a:gd name="T11" fmla="*/ 0 60000 65536"/>
              <a:gd name="T12" fmla="*/ 0 60000 65536"/>
              <a:gd name="T13" fmla="*/ 0 60000 65536"/>
              <a:gd name="T14" fmla="*/ 0 60000 65536"/>
              <a:gd name="T15" fmla="*/ 0 w 395"/>
              <a:gd name="T16" fmla="*/ 0 h 341"/>
              <a:gd name="T17" fmla="*/ 395 w 395"/>
              <a:gd name="T18" fmla="*/ 341 h 341"/>
            </a:gdLst>
            <a:ahLst/>
            <a:cxnLst>
              <a:cxn ang="T10">
                <a:pos x="T0" y="T1"/>
              </a:cxn>
              <a:cxn ang="T11">
                <a:pos x="T2" y="T3"/>
              </a:cxn>
              <a:cxn ang="T12">
                <a:pos x="T4" y="T5"/>
              </a:cxn>
              <a:cxn ang="T13">
                <a:pos x="T6" y="T7"/>
              </a:cxn>
              <a:cxn ang="T14">
                <a:pos x="T8" y="T9"/>
              </a:cxn>
            </a:cxnLst>
            <a:rect l="T15" t="T16" r="T17" b="T18"/>
            <a:pathLst>
              <a:path w="395" h="341">
                <a:moveTo>
                  <a:pt x="0" y="0"/>
                </a:moveTo>
                <a:lnTo>
                  <a:pt x="6" y="203"/>
                </a:lnTo>
                <a:lnTo>
                  <a:pt x="204" y="341"/>
                </a:lnTo>
                <a:lnTo>
                  <a:pt x="395" y="279"/>
                </a:lnTo>
                <a:lnTo>
                  <a:pt x="0" y="0"/>
                </a:lnTo>
                <a:close/>
              </a:path>
            </a:pathLst>
          </a:custGeom>
          <a:noFill/>
          <a:ln w="3175">
            <a:solidFill>
              <a:srgbClr val="000000"/>
            </a:solidFill>
            <a:prstDash val="solid"/>
            <a:round/>
            <a:headEnd/>
            <a:tailEnd/>
          </a:ln>
        </p:spPr>
        <p:txBody>
          <a:bodyPr lIns="57150" tIns="28575" rIns="57150" bIns="28575"/>
          <a:lstStyle/>
          <a:p>
            <a:endParaRPr lang="en-US"/>
          </a:p>
        </p:txBody>
      </p:sp>
      <p:sp>
        <p:nvSpPr>
          <p:cNvPr id="47192" name="Freeform 114"/>
          <p:cNvSpPr>
            <a:spLocks/>
          </p:cNvSpPr>
          <p:nvPr/>
        </p:nvSpPr>
        <p:spPr bwMode="auto">
          <a:xfrm>
            <a:off x="1165225" y="2276475"/>
            <a:ext cx="61913" cy="60325"/>
          </a:xfrm>
          <a:custGeom>
            <a:avLst/>
            <a:gdLst>
              <a:gd name="T0" fmla="*/ 0 w 397"/>
              <a:gd name="T1" fmla="*/ 49003 h 341"/>
              <a:gd name="T2" fmla="*/ 29943 w 397"/>
              <a:gd name="T3" fmla="*/ 60325 h 341"/>
              <a:gd name="T4" fmla="*/ 60977 w 397"/>
              <a:gd name="T5" fmla="*/ 35735 h 341"/>
              <a:gd name="T6" fmla="*/ 61913 w 397"/>
              <a:gd name="T7" fmla="*/ 0 h 341"/>
              <a:gd name="T8" fmla="*/ 0 w 397"/>
              <a:gd name="T9" fmla="*/ 49003 h 341"/>
              <a:gd name="T10" fmla="*/ 0 60000 65536"/>
              <a:gd name="T11" fmla="*/ 0 60000 65536"/>
              <a:gd name="T12" fmla="*/ 0 60000 65536"/>
              <a:gd name="T13" fmla="*/ 0 60000 65536"/>
              <a:gd name="T14" fmla="*/ 0 60000 65536"/>
              <a:gd name="T15" fmla="*/ 0 w 397"/>
              <a:gd name="T16" fmla="*/ 0 h 341"/>
              <a:gd name="T17" fmla="*/ 397 w 397"/>
              <a:gd name="T18" fmla="*/ 341 h 341"/>
            </a:gdLst>
            <a:ahLst/>
            <a:cxnLst>
              <a:cxn ang="T10">
                <a:pos x="T0" y="T1"/>
              </a:cxn>
              <a:cxn ang="T11">
                <a:pos x="T2" y="T3"/>
              </a:cxn>
              <a:cxn ang="T12">
                <a:pos x="T4" y="T5"/>
              </a:cxn>
              <a:cxn ang="T13">
                <a:pos x="T6" y="T7"/>
              </a:cxn>
              <a:cxn ang="T14">
                <a:pos x="T8" y="T9"/>
              </a:cxn>
            </a:cxnLst>
            <a:rect l="T15" t="T16" r="T17" b="T18"/>
            <a:pathLst>
              <a:path w="397" h="341">
                <a:moveTo>
                  <a:pt x="0" y="277"/>
                </a:moveTo>
                <a:lnTo>
                  <a:pt x="192" y="341"/>
                </a:lnTo>
                <a:lnTo>
                  <a:pt x="391" y="202"/>
                </a:lnTo>
                <a:lnTo>
                  <a:pt x="397" y="0"/>
                </a:lnTo>
                <a:lnTo>
                  <a:pt x="0" y="277"/>
                </a:lnTo>
                <a:close/>
              </a:path>
            </a:pathLst>
          </a:custGeom>
          <a:noFill/>
          <a:ln w="3175">
            <a:solidFill>
              <a:srgbClr val="000000"/>
            </a:solidFill>
            <a:prstDash val="solid"/>
            <a:round/>
            <a:headEnd/>
            <a:tailEnd/>
          </a:ln>
        </p:spPr>
        <p:txBody>
          <a:bodyPr lIns="57150" tIns="28575" rIns="57150" bIns="28575"/>
          <a:lstStyle/>
          <a:p>
            <a:endParaRPr lang="en-US"/>
          </a:p>
        </p:txBody>
      </p:sp>
      <p:sp>
        <p:nvSpPr>
          <p:cNvPr id="47193" name="Rectangle 115"/>
          <p:cNvSpPr>
            <a:spLocks noChangeArrowheads="1"/>
          </p:cNvSpPr>
          <p:nvPr/>
        </p:nvSpPr>
        <p:spPr bwMode="auto">
          <a:xfrm>
            <a:off x="1276350" y="2300288"/>
            <a:ext cx="58738" cy="61912"/>
          </a:xfrm>
          <a:prstGeom prst="rect">
            <a:avLst/>
          </a:prstGeom>
          <a:noFill/>
          <a:ln w="9525">
            <a:noFill/>
            <a:miter lim="800000"/>
            <a:headEnd/>
            <a:tailEnd/>
          </a:ln>
        </p:spPr>
        <p:txBody>
          <a:bodyPr wrap="none" lIns="0" tIns="0" rIns="0" bIns="0">
            <a:spAutoFit/>
          </a:bodyPr>
          <a:lstStyle/>
          <a:p>
            <a:r>
              <a:rPr lang="en-US" sz="400">
                <a:solidFill>
                  <a:srgbClr val="000000"/>
                </a:solidFill>
              </a:rPr>
              <a:t>#1</a:t>
            </a:r>
            <a:endParaRPr lang="en-US"/>
          </a:p>
        </p:txBody>
      </p:sp>
      <p:sp>
        <p:nvSpPr>
          <p:cNvPr id="47194" name="Rectangle 116"/>
          <p:cNvSpPr>
            <a:spLocks noChangeArrowheads="1"/>
          </p:cNvSpPr>
          <p:nvPr/>
        </p:nvSpPr>
        <p:spPr bwMode="auto">
          <a:xfrm>
            <a:off x="1230313" y="2360613"/>
            <a:ext cx="153987" cy="61912"/>
          </a:xfrm>
          <a:prstGeom prst="rect">
            <a:avLst/>
          </a:prstGeom>
          <a:noFill/>
          <a:ln w="9525">
            <a:noFill/>
            <a:miter lim="800000"/>
            <a:headEnd/>
            <a:tailEnd/>
          </a:ln>
        </p:spPr>
        <p:txBody>
          <a:bodyPr wrap="none" lIns="0" tIns="0" rIns="0" bIns="0">
            <a:spAutoFit/>
          </a:bodyPr>
          <a:lstStyle/>
          <a:p>
            <a:r>
              <a:rPr lang="en-US" sz="400">
                <a:solidFill>
                  <a:srgbClr val="000000"/>
                </a:solidFill>
              </a:rPr>
              <a:t>Steam</a:t>
            </a:r>
            <a:endParaRPr lang="en-US"/>
          </a:p>
        </p:txBody>
      </p:sp>
      <p:sp>
        <p:nvSpPr>
          <p:cNvPr id="47195" name="Rectangle 117"/>
          <p:cNvSpPr>
            <a:spLocks noChangeArrowheads="1"/>
          </p:cNvSpPr>
          <p:nvPr/>
        </p:nvSpPr>
        <p:spPr bwMode="auto">
          <a:xfrm>
            <a:off x="1185863" y="2420938"/>
            <a:ext cx="246062" cy="60325"/>
          </a:xfrm>
          <a:prstGeom prst="rect">
            <a:avLst/>
          </a:prstGeom>
          <a:noFill/>
          <a:ln w="9525">
            <a:noFill/>
            <a:miter lim="800000"/>
            <a:headEnd/>
            <a:tailEnd/>
          </a:ln>
        </p:spPr>
        <p:txBody>
          <a:bodyPr wrap="none" lIns="0" tIns="0" rIns="0" bIns="0">
            <a:spAutoFit/>
          </a:bodyPr>
          <a:lstStyle/>
          <a:p>
            <a:r>
              <a:rPr lang="en-US" sz="400">
                <a:solidFill>
                  <a:srgbClr val="000000"/>
                </a:solidFill>
              </a:rPr>
              <a:t>Generator</a:t>
            </a:r>
            <a:endParaRPr lang="en-US"/>
          </a:p>
        </p:txBody>
      </p:sp>
      <p:sp>
        <p:nvSpPr>
          <p:cNvPr id="47196" name="Line 118"/>
          <p:cNvSpPr>
            <a:spLocks noChangeShapeType="1"/>
          </p:cNvSpPr>
          <p:nvPr/>
        </p:nvSpPr>
        <p:spPr bwMode="auto">
          <a:xfrm flipV="1">
            <a:off x="1457325" y="2270125"/>
            <a:ext cx="0" cy="53975"/>
          </a:xfrm>
          <a:prstGeom prst="line">
            <a:avLst/>
          </a:prstGeom>
          <a:noFill/>
          <a:ln w="3175">
            <a:solidFill>
              <a:srgbClr val="000000"/>
            </a:solidFill>
            <a:round/>
            <a:headEnd/>
            <a:tailEnd/>
          </a:ln>
        </p:spPr>
        <p:txBody>
          <a:bodyPr lIns="57150" tIns="28575" rIns="57150" bIns="28575"/>
          <a:lstStyle/>
          <a:p>
            <a:endParaRPr lang="en-US"/>
          </a:p>
        </p:txBody>
      </p:sp>
      <p:sp>
        <p:nvSpPr>
          <p:cNvPr id="47197" name="Line 119"/>
          <p:cNvSpPr>
            <a:spLocks noChangeShapeType="1"/>
          </p:cNvSpPr>
          <p:nvPr/>
        </p:nvSpPr>
        <p:spPr bwMode="auto">
          <a:xfrm flipV="1">
            <a:off x="1444625" y="2322513"/>
            <a:ext cx="12700" cy="4762"/>
          </a:xfrm>
          <a:prstGeom prst="line">
            <a:avLst/>
          </a:prstGeom>
          <a:noFill/>
          <a:ln w="3175">
            <a:solidFill>
              <a:srgbClr val="000000"/>
            </a:solidFill>
            <a:round/>
            <a:headEnd/>
            <a:tailEnd/>
          </a:ln>
        </p:spPr>
        <p:txBody>
          <a:bodyPr lIns="57150" tIns="28575" rIns="57150" bIns="28575"/>
          <a:lstStyle/>
          <a:p>
            <a:endParaRPr lang="en-US"/>
          </a:p>
        </p:txBody>
      </p:sp>
      <p:sp>
        <p:nvSpPr>
          <p:cNvPr id="47198" name="Line 120"/>
          <p:cNvSpPr>
            <a:spLocks noChangeShapeType="1"/>
          </p:cNvSpPr>
          <p:nvPr/>
        </p:nvSpPr>
        <p:spPr bwMode="auto">
          <a:xfrm flipV="1">
            <a:off x="1382713" y="2271713"/>
            <a:ext cx="0" cy="6350"/>
          </a:xfrm>
          <a:prstGeom prst="line">
            <a:avLst/>
          </a:prstGeom>
          <a:noFill/>
          <a:ln w="3175">
            <a:solidFill>
              <a:srgbClr val="000000"/>
            </a:solidFill>
            <a:round/>
            <a:headEnd/>
            <a:tailEnd/>
          </a:ln>
        </p:spPr>
        <p:txBody>
          <a:bodyPr lIns="57150" tIns="28575" rIns="57150" bIns="28575"/>
          <a:lstStyle/>
          <a:p>
            <a:endParaRPr lang="en-US"/>
          </a:p>
        </p:txBody>
      </p:sp>
      <p:sp>
        <p:nvSpPr>
          <p:cNvPr id="47199" name="Line 121"/>
          <p:cNvSpPr>
            <a:spLocks noChangeShapeType="1"/>
          </p:cNvSpPr>
          <p:nvPr/>
        </p:nvSpPr>
        <p:spPr bwMode="auto">
          <a:xfrm flipV="1">
            <a:off x="1227138" y="2268538"/>
            <a:ext cx="0" cy="6350"/>
          </a:xfrm>
          <a:prstGeom prst="line">
            <a:avLst/>
          </a:prstGeom>
          <a:noFill/>
          <a:ln w="3175">
            <a:solidFill>
              <a:srgbClr val="000000"/>
            </a:solidFill>
            <a:round/>
            <a:headEnd/>
            <a:tailEnd/>
          </a:ln>
        </p:spPr>
        <p:txBody>
          <a:bodyPr lIns="57150" tIns="28575" rIns="57150" bIns="28575"/>
          <a:lstStyle/>
          <a:p>
            <a:endParaRPr lang="en-US"/>
          </a:p>
        </p:txBody>
      </p:sp>
      <p:sp>
        <p:nvSpPr>
          <p:cNvPr id="47200" name="Line 122"/>
          <p:cNvSpPr>
            <a:spLocks noChangeShapeType="1"/>
          </p:cNvSpPr>
          <p:nvPr/>
        </p:nvSpPr>
        <p:spPr bwMode="auto">
          <a:xfrm flipV="1">
            <a:off x="1152525" y="2270125"/>
            <a:ext cx="0" cy="52388"/>
          </a:xfrm>
          <a:prstGeom prst="line">
            <a:avLst/>
          </a:prstGeom>
          <a:noFill/>
          <a:ln w="3175">
            <a:solidFill>
              <a:srgbClr val="000000"/>
            </a:solidFill>
            <a:round/>
            <a:headEnd/>
            <a:tailEnd/>
          </a:ln>
        </p:spPr>
        <p:txBody>
          <a:bodyPr lIns="57150" tIns="28575" rIns="57150" bIns="28575"/>
          <a:lstStyle/>
          <a:p>
            <a:endParaRPr lang="en-US"/>
          </a:p>
        </p:txBody>
      </p:sp>
      <p:sp>
        <p:nvSpPr>
          <p:cNvPr id="47201" name="Line 123"/>
          <p:cNvSpPr>
            <a:spLocks noChangeShapeType="1"/>
          </p:cNvSpPr>
          <p:nvPr/>
        </p:nvSpPr>
        <p:spPr bwMode="auto">
          <a:xfrm>
            <a:off x="1152525" y="2320925"/>
            <a:ext cx="12700" cy="4763"/>
          </a:xfrm>
          <a:prstGeom prst="line">
            <a:avLst/>
          </a:prstGeom>
          <a:noFill/>
          <a:ln w="3175">
            <a:solidFill>
              <a:srgbClr val="000000"/>
            </a:solidFill>
            <a:round/>
            <a:headEnd/>
            <a:tailEnd/>
          </a:ln>
        </p:spPr>
        <p:txBody>
          <a:bodyPr lIns="57150" tIns="28575" rIns="57150" bIns="28575"/>
          <a:lstStyle/>
          <a:p>
            <a:endParaRPr lang="en-US"/>
          </a:p>
        </p:txBody>
      </p:sp>
      <p:sp>
        <p:nvSpPr>
          <p:cNvPr id="47202" name="Freeform 124"/>
          <p:cNvSpPr>
            <a:spLocks/>
          </p:cNvSpPr>
          <p:nvPr/>
        </p:nvSpPr>
        <p:spPr bwMode="auto">
          <a:xfrm>
            <a:off x="1981200" y="2368550"/>
            <a:ext cx="150813" cy="814388"/>
          </a:xfrm>
          <a:custGeom>
            <a:avLst/>
            <a:gdLst>
              <a:gd name="T0" fmla="*/ 150657 w 968"/>
              <a:gd name="T1" fmla="*/ 120824 h 4516"/>
              <a:gd name="T2" fmla="*/ 149722 w 968"/>
              <a:gd name="T3" fmla="*/ 107659 h 4516"/>
              <a:gd name="T4" fmla="*/ 148009 w 968"/>
              <a:gd name="T5" fmla="*/ 95036 h 4516"/>
              <a:gd name="T6" fmla="*/ 145048 w 968"/>
              <a:gd name="T7" fmla="*/ 79888 h 4516"/>
              <a:gd name="T8" fmla="*/ 137882 w 968"/>
              <a:gd name="T9" fmla="*/ 57527 h 4516"/>
              <a:gd name="T10" fmla="*/ 132429 w 968"/>
              <a:gd name="T11" fmla="*/ 45083 h 4516"/>
              <a:gd name="T12" fmla="*/ 127599 w 968"/>
              <a:gd name="T13" fmla="*/ 36067 h 4516"/>
              <a:gd name="T14" fmla="*/ 121990 w 968"/>
              <a:gd name="T15" fmla="*/ 27952 h 4516"/>
              <a:gd name="T16" fmla="*/ 116226 w 968"/>
              <a:gd name="T17" fmla="*/ 20558 h 4516"/>
              <a:gd name="T18" fmla="*/ 109838 w 968"/>
              <a:gd name="T19" fmla="*/ 14066 h 4516"/>
              <a:gd name="T20" fmla="*/ 103139 w 968"/>
              <a:gd name="T21" fmla="*/ 8836 h 4516"/>
              <a:gd name="T22" fmla="*/ 95972 w 968"/>
              <a:gd name="T23" fmla="*/ 4869 h 4516"/>
              <a:gd name="T24" fmla="*/ 88805 w 968"/>
              <a:gd name="T25" fmla="*/ 1984 h 4516"/>
              <a:gd name="T26" fmla="*/ 81327 w 968"/>
              <a:gd name="T27" fmla="*/ 180 h 4516"/>
              <a:gd name="T28" fmla="*/ 73537 w 968"/>
              <a:gd name="T29" fmla="*/ 0 h 4516"/>
              <a:gd name="T30" fmla="*/ 65903 w 968"/>
              <a:gd name="T31" fmla="*/ 902 h 4516"/>
              <a:gd name="T32" fmla="*/ 58580 w 968"/>
              <a:gd name="T33" fmla="*/ 3246 h 4516"/>
              <a:gd name="T34" fmla="*/ 51258 w 968"/>
              <a:gd name="T35" fmla="*/ 6672 h 4516"/>
              <a:gd name="T36" fmla="*/ 44403 w 968"/>
              <a:gd name="T37" fmla="*/ 11361 h 4516"/>
              <a:gd name="T38" fmla="*/ 37859 w 968"/>
              <a:gd name="T39" fmla="*/ 17312 h 4516"/>
              <a:gd name="T40" fmla="*/ 31939 w 968"/>
              <a:gd name="T41" fmla="*/ 23984 h 4516"/>
              <a:gd name="T42" fmla="*/ 26174 w 968"/>
              <a:gd name="T43" fmla="*/ 31739 h 4516"/>
              <a:gd name="T44" fmla="*/ 21033 w 968"/>
              <a:gd name="T45" fmla="*/ 40575 h 4516"/>
              <a:gd name="T46" fmla="*/ 16047 w 968"/>
              <a:gd name="T47" fmla="*/ 49952 h 4516"/>
              <a:gd name="T48" fmla="*/ 9192 w 968"/>
              <a:gd name="T49" fmla="*/ 68347 h 4516"/>
              <a:gd name="T50" fmla="*/ 4051 w 968"/>
              <a:gd name="T51" fmla="*/ 88724 h 4516"/>
              <a:gd name="T52" fmla="*/ 2025 w 968"/>
              <a:gd name="T53" fmla="*/ 101167 h 4516"/>
              <a:gd name="T54" fmla="*/ 779 w 968"/>
              <a:gd name="T55" fmla="*/ 114151 h 4516"/>
              <a:gd name="T56" fmla="*/ 156 w 968"/>
              <a:gd name="T57" fmla="*/ 127676 h 4516"/>
              <a:gd name="T58" fmla="*/ 156 w 968"/>
              <a:gd name="T59" fmla="*/ 689957 h 4516"/>
              <a:gd name="T60" fmla="*/ 1091 w 968"/>
              <a:gd name="T61" fmla="*/ 703122 h 4516"/>
              <a:gd name="T62" fmla="*/ 2493 w 968"/>
              <a:gd name="T63" fmla="*/ 715926 h 4516"/>
              <a:gd name="T64" fmla="*/ 4674 w 968"/>
              <a:gd name="T65" fmla="*/ 728369 h 4516"/>
              <a:gd name="T66" fmla="*/ 11062 w 968"/>
              <a:gd name="T67" fmla="*/ 751271 h 4516"/>
              <a:gd name="T68" fmla="*/ 17294 w 968"/>
              <a:gd name="T69" fmla="*/ 766600 h 4516"/>
              <a:gd name="T70" fmla="*/ 22123 w 968"/>
              <a:gd name="T71" fmla="*/ 775977 h 4516"/>
              <a:gd name="T72" fmla="*/ 27576 w 968"/>
              <a:gd name="T73" fmla="*/ 784453 h 4516"/>
              <a:gd name="T74" fmla="*/ 33341 w 968"/>
              <a:gd name="T75" fmla="*/ 792027 h 4516"/>
              <a:gd name="T76" fmla="*/ 39573 w 968"/>
              <a:gd name="T77" fmla="*/ 798338 h 4516"/>
              <a:gd name="T78" fmla="*/ 46116 w 968"/>
              <a:gd name="T79" fmla="*/ 803929 h 4516"/>
              <a:gd name="T80" fmla="*/ 53127 w 968"/>
              <a:gd name="T81" fmla="*/ 808437 h 4516"/>
              <a:gd name="T82" fmla="*/ 60294 w 968"/>
              <a:gd name="T83" fmla="*/ 811503 h 4516"/>
              <a:gd name="T84" fmla="*/ 67772 w 968"/>
              <a:gd name="T85" fmla="*/ 813667 h 4516"/>
              <a:gd name="T86" fmla="*/ 75407 w 968"/>
              <a:gd name="T87" fmla="*/ 814388 h 4516"/>
              <a:gd name="T88" fmla="*/ 83196 w 968"/>
              <a:gd name="T89" fmla="*/ 813667 h 4516"/>
              <a:gd name="T90" fmla="*/ 90675 w 968"/>
              <a:gd name="T91" fmla="*/ 811503 h 4516"/>
              <a:gd name="T92" fmla="*/ 97842 w 968"/>
              <a:gd name="T93" fmla="*/ 808437 h 4516"/>
              <a:gd name="T94" fmla="*/ 104697 w 968"/>
              <a:gd name="T95" fmla="*/ 803929 h 4516"/>
              <a:gd name="T96" fmla="*/ 111396 w 968"/>
              <a:gd name="T97" fmla="*/ 798338 h 4516"/>
              <a:gd name="T98" fmla="*/ 117628 w 968"/>
              <a:gd name="T99" fmla="*/ 792027 h 4516"/>
              <a:gd name="T100" fmla="*/ 123392 w 968"/>
              <a:gd name="T101" fmla="*/ 784453 h 4516"/>
              <a:gd name="T102" fmla="*/ 128690 w 968"/>
              <a:gd name="T103" fmla="*/ 775977 h 4516"/>
              <a:gd name="T104" fmla="*/ 133519 w 968"/>
              <a:gd name="T105" fmla="*/ 766600 h 4516"/>
              <a:gd name="T106" fmla="*/ 139907 w 968"/>
              <a:gd name="T107" fmla="*/ 751271 h 4516"/>
              <a:gd name="T108" fmla="*/ 146295 w 968"/>
              <a:gd name="T109" fmla="*/ 728369 h 4516"/>
              <a:gd name="T110" fmla="*/ 148476 w 968"/>
              <a:gd name="T111" fmla="*/ 715926 h 4516"/>
              <a:gd name="T112" fmla="*/ 150034 w 968"/>
              <a:gd name="T113" fmla="*/ 703122 h 4516"/>
              <a:gd name="T114" fmla="*/ 150657 w 968"/>
              <a:gd name="T115" fmla="*/ 689957 h 451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968"/>
              <a:gd name="T175" fmla="*/ 0 h 4516"/>
              <a:gd name="T176" fmla="*/ 968 w 968"/>
              <a:gd name="T177" fmla="*/ 4516 h 451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968" h="4516">
                <a:moveTo>
                  <a:pt x="968" y="726"/>
                </a:moveTo>
                <a:lnTo>
                  <a:pt x="968" y="708"/>
                </a:lnTo>
                <a:lnTo>
                  <a:pt x="967" y="688"/>
                </a:lnTo>
                <a:lnTo>
                  <a:pt x="967" y="670"/>
                </a:lnTo>
                <a:lnTo>
                  <a:pt x="966" y="652"/>
                </a:lnTo>
                <a:lnTo>
                  <a:pt x="964" y="633"/>
                </a:lnTo>
                <a:lnTo>
                  <a:pt x="963" y="615"/>
                </a:lnTo>
                <a:lnTo>
                  <a:pt x="961" y="597"/>
                </a:lnTo>
                <a:lnTo>
                  <a:pt x="958" y="580"/>
                </a:lnTo>
                <a:lnTo>
                  <a:pt x="956" y="561"/>
                </a:lnTo>
                <a:lnTo>
                  <a:pt x="953" y="544"/>
                </a:lnTo>
                <a:lnTo>
                  <a:pt x="950" y="527"/>
                </a:lnTo>
                <a:lnTo>
                  <a:pt x="947" y="510"/>
                </a:lnTo>
                <a:lnTo>
                  <a:pt x="942" y="492"/>
                </a:lnTo>
                <a:lnTo>
                  <a:pt x="939" y="476"/>
                </a:lnTo>
                <a:lnTo>
                  <a:pt x="931" y="443"/>
                </a:lnTo>
                <a:lnTo>
                  <a:pt x="921" y="411"/>
                </a:lnTo>
                <a:lnTo>
                  <a:pt x="910" y="379"/>
                </a:lnTo>
                <a:lnTo>
                  <a:pt x="898" y="349"/>
                </a:lnTo>
                <a:lnTo>
                  <a:pt x="885" y="319"/>
                </a:lnTo>
                <a:lnTo>
                  <a:pt x="872" y="291"/>
                </a:lnTo>
                <a:lnTo>
                  <a:pt x="865" y="277"/>
                </a:lnTo>
                <a:lnTo>
                  <a:pt x="857" y="263"/>
                </a:lnTo>
                <a:lnTo>
                  <a:pt x="850" y="250"/>
                </a:lnTo>
                <a:lnTo>
                  <a:pt x="842" y="238"/>
                </a:lnTo>
                <a:lnTo>
                  <a:pt x="835" y="225"/>
                </a:lnTo>
                <a:lnTo>
                  <a:pt x="826" y="212"/>
                </a:lnTo>
                <a:lnTo>
                  <a:pt x="819" y="200"/>
                </a:lnTo>
                <a:lnTo>
                  <a:pt x="810" y="188"/>
                </a:lnTo>
                <a:lnTo>
                  <a:pt x="801" y="176"/>
                </a:lnTo>
                <a:lnTo>
                  <a:pt x="792" y="165"/>
                </a:lnTo>
                <a:lnTo>
                  <a:pt x="783" y="155"/>
                </a:lnTo>
                <a:lnTo>
                  <a:pt x="774" y="144"/>
                </a:lnTo>
                <a:lnTo>
                  <a:pt x="765" y="133"/>
                </a:lnTo>
                <a:lnTo>
                  <a:pt x="755" y="123"/>
                </a:lnTo>
                <a:lnTo>
                  <a:pt x="746" y="114"/>
                </a:lnTo>
                <a:lnTo>
                  <a:pt x="736" y="104"/>
                </a:lnTo>
                <a:lnTo>
                  <a:pt x="725" y="96"/>
                </a:lnTo>
                <a:lnTo>
                  <a:pt x="715" y="87"/>
                </a:lnTo>
                <a:lnTo>
                  <a:pt x="705" y="78"/>
                </a:lnTo>
                <a:lnTo>
                  <a:pt x="694" y="71"/>
                </a:lnTo>
                <a:lnTo>
                  <a:pt x="683" y="63"/>
                </a:lnTo>
                <a:lnTo>
                  <a:pt x="672" y="57"/>
                </a:lnTo>
                <a:lnTo>
                  <a:pt x="662" y="49"/>
                </a:lnTo>
                <a:lnTo>
                  <a:pt x="651" y="44"/>
                </a:lnTo>
                <a:lnTo>
                  <a:pt x="640" y="37"/>
                </a:lnTo>
                <a:lnTo>
                  <a:pt x="628" y="32"/>
                </a:lnTo>
                <a:lnTo>
                  <a:pt x="616" y="27"/>
                </a:lnTo>
                <a:lnTo>
                  <a:pt x="606" y="22"/>
                </a:lnTo>
                <a:lnTo>
                  <a:pt x="594" y="18"/>
                </a:lnTo>
                <a:lnTo>
                  <a:pt x="582" y="14"/>
                </a:lnTo>
                <a:lnTo>
                  <a:pt x="570" y="11"/>
                </a:lnTo>
                <a:lnTo>
                  <a:pt x="558" y="7"/>
                </a:lnTo>
                <a:lnTo>
                  <a:pt x="547" y="5"/>
                </a:lnTo>
                <a:lnTo>
                  <a:pt x="534" y="3"/>
                </a:lnTo>
                <a:lnTo>
                  <a:pt x="522" y="1"/>
                </a:lnTo>
                <a:lnTo>
                  <a:pt x="509" y="0"/>
                </a:lnTo>
                <a:lnTo>
                  <a:pt x="497" y="0"/>
                </a:lnTo>
                <a:lnTo>
                  <a:pt x="484" y="0"/>
                </a:lnTo>
                <a:lnTo>
                  <a:pt x="472" y="0"/>
                </a:lnTo>
                <a:lnTo>
                  <a:pt x="459" y="0"/>
                </a:lnTo>
                <a:lnTo>
                  <a:pt x="448" y="1"/>
                </a:lnTo>
                <a:lnTo>
                  <a:pt x="435" y="3"/>
                </a:lnTo>
                <a:lnTo>
                  <a:pt x="423" y="5"/>
                </a:lnTo>
                <a:lnTo>
                  <a:pt x="411" y="7"/>
                </a:lnTo>
                <a:lnTo>
                  <a:pt x="399" y="11"/>
                </a:lnTo>
                <a:lnTo>
                  <a:pt x="387" y="14"/>
                </a:lnTo>
                <a:lnTo>
                  <a:pt x="376" y="18"/>
                </a:lnTo>
                <a:lnTo>
                  <a:pt x="364" y="22"/>
                </a:lnTo>
                <a:lnTo>
                  <a:pt x="352" y="27"/>
                </a:lnTo>
                <a:lnTo>
                  <a:pt x="341" y="32"/>
                </a:lnTo>
                <a:lnTo>
                  <a:pt x="329" y="37"/>
                </a:lnTo>
                <a:lnTo>
                  <a:pt x="319" y="44"/>
                </a:lnTo>
                <a:lnTo>
                  <a:pt x="307" y="49"/>
                </a:lnTo>
                <a:lnTo>
                  <a:pt x="296" y="57"/>
                </a:lnTo>
                <a:lnTo>
                  <a:pt x="285" y="63"/>
                </a:lnTo>
                <a:lnTo>
                  <a:pt x="274" y="71"/>
                </a:lnTo>
                <a:lnTo>
                  <a:pt x="265" y="78"/>
                </a:lnTo>
                <a:lnTo>
                  <a:pt x="254" y="87"/>
                </a:lnTo>
                <a:lnTo>
                  <a:pt x="243" y="96"/>
                </a:lnTo>
                <a:lnTo>
                  <a:pt x="234" y="104"/>
                </a:lnTo>
                <a:lnTo>
                  <a:pt x="224" y="114"/>
                </a:lnTo>
                <a:lnTo>
                  <a:pt x="214" y="123"/>
                </a:lnTo>
                <a:lnTo>
                  <a:pt x="205" y="133"/>
                </a:lnTo>
                <a:lnTo>
                  <a:pt x="195" y="144"/>
                </a:lnTo>
                <a:lnTo>
                  <a:pt x="186" y="155"/>
                </a:lnTo>
                <a:lnTo>
                  <a:pt x="177" y="165"/>
                </a:lnTo>
                <a:lnTo>
                  <a:pt x="168" y="176"/>
                </a:lnTo>
                <a:lnTo>
                  <a:pt x="159" y="188"/>
                </a:lnTo>
                <a:lnTo>
                  <a:pt x="151" y="200"/>
                </a:lnTo>
                <a:lnTo>
                  <a:pt x="142" y="212"/>
                </a:lnTo>
                <a:lnTo>
                  <a:pt x="135" y="225"/>
                </a:lnTo>
                <a:lnTo>
                  <a:pt x="126" y="238"/>
                </a:lnTo>
                <a:lnTo>
                  <a:pt x="119" y="250"/>
                </a:lnTo>
                <a:lnTo>
                  <a:pt x="111" y="263"/>
                </a:lnTo>
                <a:lnTo>
                  <a:pt x="103" y="277"/>
                </a:lnTo>
                <a:lnTo>
                  <a:pt x="97" y="291"/>
                </a:lnTo>
                <a:lnTo>
                  <a:pt x="83" y="319"/>
                </a:lnTo>
                <a:lnTo>
                  <a:pt x="71" y="349"/>
                </a:lnTo>
                <a:lnTo>
                  <a:pt x="59" y="379"/>
                </a:lnTo>
                <a:lnTo>
                  <a:pt x="49" y="411"/>
                </a:lnTo>
                <a:lnTo>
                  <a:pt x="39" y="443"/>
                </a:lnTo>
                <a:lnTo>
                  <a:pt x="30" y="476"/>
                </a:lnTo>
                <a:lnTo>
                  <a:pt x="26" y="492"/>
                </a:lnTo>
                <a:lnTo>
                  <a:pt x="23" y="510"/>
                </a:lnTo>
                <a:lnTo>
                  <a:pt x="20" y="527"/>
                </a:lnTo>
                <a:lnTo>
                  <a:pt x="16" y="544"/>
                </a:lnTo>
                <a:lnTo>
                  <a:pt x="13" y="561"/>
                </a:lnTo>
                <a:lnTo>
                  <a:pt x="11" y="580"/>
                </a:lnTo>
                <a:lnTo>
                  <a:pt x="8" y="597"/>
                </a:lnTo>
                <a:lnTo>
                  <a:pt x="7" y="615"/>
                </a:lnTo>
                <a:lnTo>
                  <a:pt x="5" y="633"/>
                </a:lnTo>
                <a:lnTo>
                  <a:pt x="3" y="652"/>
                </a:lnTo>
                <a:lnTo>
                  <a:pt x="2" y="670"/>
                </a:lnTo>
                <a:lnTo>
                  <a:pt x="1" y="688"/>
                </a:lnTo>
                <a:lnTo>
                  <a:pt x="1" y="708"/>
                </a:lnTo>
                <a:lnTo>
                  <a:pt x="0" y="726"/>
                </a:lnTo>
                <a:lnTo>
                  <a:pt x="1" y="3789"/>
                </a:lnTo>
                <a:lnTo>
                  <a:pt x="1" y="3808"/>
                </a:lnTo>
                <a:lnTo>
                  <a:pt x="1" y="3826"/>
                </a:lnTo>
                <a:lnTo>
                  <a:pt x="2" y="3844"/>
                </a:lnTo>
                <a:lnTo>
                  <a:pt x="3" y="3864"/>
                </a:lnTo>
                <a:lnTo>
                  <a:pt x="5" y="3882"/>
                </a:lnTo>
                <a:lnTo>
                  <a:pt x="7" y="3899"/>
                </a:lnTo>
                <a:lnTo>
                  <a:pt x="9" y="3917"/>
                </a:lnTo>
                <a:lnTo>
                  <a:pt x="11" y="3936"/>
                </a:lnTo>
                <a:lnTo>
                  <a:pt x="13" y="3953"/>
                </a:lnTo>
                <a:lnTo>
                  <a:pt x="16" y="3970"/>
                </a:lnTo>
                <a:lnTo>
                  <a:pt x="20" y="3987"/>
                </a:lnTo>
                <a:lnTo>
                  <a:pt x="23" y="4005"/>
                </a:lnTo>
                <a:lnTo>
                  <a:pt x="26" y="4022"/>
                </a:lnTo>
                <a:lnTo>
                  <a:pt x="30" y="4039"/>
                </a:lnTo>
                <a:lnTo>
                  <a:pt x="39" y="4071"/>
                </a:lnTo>
                <a:lnTo>
                  <a:pt x="49" y="4104"/>
                </a:lnTo>
                <a:lnTo>
                  <a:pt x="59" y="4135"/>
                </a:lnTo>
                <a:lnTo>
                  <a:pt x="71" y="4166"/>
                </a:lnTo>
                <a:lnTo>
                  <a:pt x="83" y="4195"/>
                </a:lnTo>
                <a:lnTo>
                  <a:pt x="97" y="4224"/>
                </a:lnTo>
                <a:lnTo>
                  <a:pt x="103" y="4238"/>
                </a:lnTo>
                <a:lnTo>
                  <a:pt x="111" y="4251"/>
                </a:lnTo>
                <a:lnTo>
                  <a:pt x="119" y="4265"/>
                </a:lnTo>
                <a:lnTo>
                  <a:pt x="126" y="4278"/>
                </a:lnTo>
                <a:lnTo>
                  <a:pt x="135" y="4291"/>
                </a:lnTo>
                <a:lnTo>
                  <a:pt x="142" y="4303"/>
                </a:lnTo>
                <a:lnTo>
                  <a:pt x="151" y="4314"/>
                </a:lnTo>
                <a:lnTo>
                  <a:pt x="159" y="4327"/>
                </a:lnTo>
                <a:lnTo>
                  <a:pt x="168" y="4338"/>
                </a:lnTo>
                <a:lnTo>
                  <a:pt x="177" y="4350"/>
                </a:lnTo>
                <a:lnTo>
                  <a:pt x="186" y="4361"/>
                </a:lnTo>
                <a:lnTo>
                  <a:pt x="195" y="4371"/>
                </a:lnTo>
                <a:lnTo>
                  <a:pt x="205" y="4381"/>
                </a:lnTo>
                <a:lnTo>
                  <a:pt x="214" y="4392"/>
                </a:lnTo>
                <a:lnTo>
                  <a:pt x="224" y="4401"/>
                </a:lnTo>
                <a:lnTo>
                  <a:pt x="234" y="4410"/>
                </a:lnTo>
                <a:lnTo>
                  <a:pt x="243" y="4420"/>
                </a:lnTo>
                <a:lnTo>
                  <a:pt x="254" y="4427"/>
                </a:lnTo>
                <a:lnTo>
                  <a:pt x="265" y="4436"/>
                </a:lnTo>
                <a:lnTo>
                  <a:pt x="274" y="4443"/>
                </a:lnTo>
                <a:lnTo>
                  <a:pt x="285" y="4451"/>
                </a:lnTo>
                <a:lnTo>
                  <a:pt x="296" y="4458"/>
                </a:lnTo>
                <a:lnTo>
                  <a:pt x="307" y="4465"/>
                </a:lnTo>
                <a:lnTo>
                  <a:pt x="319" y="4471"/>
                </a:lnTo>
                <a:lnTo>
                  <a:pt x="329" y="4478"/>
                </a:lnTo>
                <a:lnTo>
                  <a:pt x="341" y="4483"/>
                </a:lnTo>
                <a:lnTo>
                  <a:pt x="352" y="4488"/>
                </a:lnTo>
                <a:lnTo>
                  <a:pt x="364" y="4493"/>
                </a:lnTo>
                <a:lnTo>
                  <a:pt x="376" y="4497"/>
                </a:lnTo>
                <a:lnTo>
                  <a:pt x="387" y="4500"/>
                </a:lnTo>
                <a:lnTo>
                  <a:pt x="399" y="4504"/>
                </a:lnTo>
                <a:lnTo>
                  <a:pt x="411" y="4507"/>
                </a:lnTo>
                <a:lnTo>
                  <a:pt x="423" y="4510"/>
                </a:lnTo>
                <a:lnTo>
                  <a:pt x="435" y="4512"/>
                </a:lnTo>
                <a:lnTo>
                  <a:pt x="448" y="4513"/>
                </a:lnTo>
                <a:lnTo>
                  <a:pt x="459" y="4514"/>
                </a:lnTo>
                <a:lnTo>
                  <a:pt x="472" y="4516"/>
                </a:lnTo>
                <a:lnTo>
                  <a:pt x="484" y="4516"/>
                </a:lnTo>
                <a:lnTo>
                  <a:pt x="497" y="4516"/>
                </a:lnTo>
                <a:lnTo>
                  <a:pt x="509" y="4514"/>
                </a:lnTo>
                <a:lnTo>
                  <a:pt x="522" y="4513"/>
                </a:lnTo>
                <a:lnTo>
                  <a:pt x="534" y="4512"/>
                </a:lnTo>
                <a:lnTo>
                  <a:pt x="547" y="4510"/>
                </a:lnTo>
                <a:lnTo>
                  <a:pt x="558" y="4507"/>
                </a:lnTo>
                <a:lnTo>
                  <a:pt x="570" y="4504"/>
                </a:lnTo>
                <a:lnTo>
                  <a:pt x="582" y="4500"/>
                </a:lnTo>
                <a:lnTo>
                  <a:pt x="594" y="4497"/>
                </a:lnTo>
                <a:lnTo>
                  <a:pt x="606" y="4493"/>
                </a:lnTo>
                <a:lnTo>
                  <a:pt x="616" y="4488"/>
                </a:lnTo>
                <a:lnTo>
                  <a:pt x="628" y="4483"/>
                </a:lnTo>
                <a:lnTo>
                  <a:pt x="640" y="4478"/>
                </a:lnTo>
                <a:lnTo>
                  <a:pt x="651" y="4471"/>
                </a:lnTo>
                <a:lnTo>
                  <a:pt x="662" y="4465"/>
                </a:lnTo>
                <a:lnTo>
                  <a:pt x="672" y="4458"/>
                </a:lnTo>
                <a:lnTo>
                  <a:pt x="683" y="4451"/>
                </a:lnTo>
                <a:lnTo>
                  <a:pt x="694" y="4443"/>
                </a:lnTo>
                <a:lnTo>
                  <a:pt x="705" y="4436"/>
                </a:lnTo>
                <a:lnTo>
                  <a:pt x="715" y="4427"/>
                </a:lnTo>
                <a:lnTo>
                  <a:pt x="725" y="4420"/>
                </a:lnTo>
                <a:lnTo>
                  <a:pt x="736" y="4410"/>
                </a:lnTo>
                <a:lnTo>
                  <a:pt x="746" y="4401"/>
                </a:lnTo>
                <a:lnTo>
                  <a:pt x="755" y="4392"/>
                </a:lnTo>
                <a:lnTo>
                  <a:pt x="765" y="4381"/>
                </a:lnTo>
                <a:lnTo>
                  <a:pt x="774" y="4371"/>
                </a:lnTo>
                <a:lnTo>
                  <a:pt x="783" y="4361"/>
                </a:lnTo>
                <a:lnTo>
                  <a:pt x="792" y="4350"/>
                </a:lnTo>
                <a:lnTo>
                  <a:pt x="801" y="4338"/>
                </a:lnTo>
                <a:lnTo>
                  <a:pt x="810" y="4327"/>
                </a:lnTo>
                <a:lnTo>
                  <a:pt x="819" y="4314"/>
                </a:lnTo>
                <a:lnTo>
                  <a:pt x="826" y="4303"/>
                </a:lnTo>
                <a:lnTo>
                  <a:pt x="835" y="4291"/>
                </a:lnTo>
                <a:lnTo>
                  <a:pt x="842" y="4278"/>
                </a:lnTo>
                <a:lnTo>
                  <a:pt x="850" y="4265"/>
                </a:lnTo>
                <a:lnTo>
                  <a:pt x="857" y="4251"/>
                </a:lnTo>
                <a:lnTo>
                  <a:pt x="865" y="4238"/>
                </a:lnTo>
                <a:lnTo>
                  <a:pt x="872" y="4224"/>
                </a:lnTo>
                <a:lnTo>
                  <a:pt x="885" y="4195"/>
                </a:lnTo>
                <a:lnTo>
                  <a:pt x="898" y="4166"/>
                </a:lnTo>
                <a:lnTo>
                  <a:pt x="910" y="4135"/>
                </a:lnTo>
                <a:lnTo>
                  <a:pt x="921" y="4104"/>
                </a:lnTo>
                <a:lnTo>
                  <a:pt x="931" y="4071"/>
                </a:lnTo>
                <a:lnTo>
                  <a:pt x="939" y="4039"/>
                </a:lnTo>
                <a:lnTo>
                  <a:pt x="942" y="4022"/>
                </a:lnTo>
                <a:lnTo>
                  <a:pt x="947" y="4005"/>
                </a:lnTo>
                <a:lnTo>
                  <a:pt x="950" y="3987"/>
                </a:lnTo>
                <a:lnTo>
                  <a:pt x="953" y="3970"/>
                </a:lnTo>
                <a:lnTo>
                  <a:pt x="956" y="3953"/>
                </a:lnTo>
                <a:lnTo>
                  <a:pt x="958" y="3936"/>
                </a:lnTo>
                <a:lnTo>
                  <a:pt x="961" y="3917"/>
                </a:lnTo>
                <a:lnTo>
                  <a:pt x="963" y="3899"/>
                </a:lnTo>
                <a:lnTo>
                  <a:pt x="964" y="3882"/>
                </a:lnTo>
                <a:lnTo>
                  <a:pt x="966" y="3864"/>
                </a:lnTo>
                <a:lnTo>
                  <a:pt x="967" y="3844"/>
                </a:lnTo>
                <a:lnTo>
                  <a:pt x="967" y="3826"/>
                </a:lnTo>
                <a:lnTo>
                  <a:pt x="968" y="3808"/>
                </a:lnTo>
                <a:lnTo>
                  <a:pt x="968" y="3789"/>
                </a:lnTo>
                <a:lnTo>
                  <a:pt x="968" y="726"/>
                </a:lnTo>
              </a:path>
            </a:pathLst>
          </a:custGeom>
          <a:noFill/>
          <a:ln w="3175">
            <a:solidFill>
              <a:srgbClr val="000000"/>
            </a:solidFill>
            <a:prstDash val="solid"/>
            <a:round/>
            <a:headEnd/>
            <a:tailEnd/>
          </a:ln>
        </p:spPr>
        <p:txBody>
          <a:bodyPr lIns="57150" tIns="28575" rIns="57150" bIns="28575"/>
          <a:lstStyle/>
          <a:p>
            <a:endParaRPr lang="en-US"/>
          </a:p>
        </p:txBody>
      </p:sp>
      <p:sp>
        <p:nvSpPr>
          <p:cNvPr id="47203" name="Rectangle 125"/>
          <p:cNvSpPr>
            <a:spLocks noChangeArrowheads="1"/>
          </p:cNvSpPr>
          <p:nvPr/>
        </p:nvSpPr>
        <p:spPr bwMode="auto">
          <a:xfrm>
            <a:off x="1441450" y="3579813"/>
            <a:ext cx="1239838" cy="57150"/>
          </a:xfrm>
          <a:prstGeom prst="rect">
            <a:avLst/>
          </a:prstGeom>
          <a:noFill/>
          <a:ln w="3175">
            <a:solidFill>
              <a:srgbClr val="000000"/>
            </a:solidFill>
            <a:miter lim="800000"/>
            <a:headEnd/>
            <a:tailEnd/>
          </a:ln>
        </p:spPr>
        <p:txBody>
          <a:bodyPr lIns="57150" tIns="28575" rIns="57150" bIns="28575"/>
          <a:lstStyle/>
          <a:p>
            <a:endParaRPr lang="en-US"/>
          </a:p>
        </p:txBody>
      </p:sp>
      <p:sp>
        <p:nvSpPr>
          <p:cNvPr id="47204" name="Rectangle 126"/>
          <p:cNvSpPr>
            <a:spLocks noChangeArrowheads="1"/>
          </p:cNvSpPr>
          <p:nvPr/>
        </p:nvSpPr>
        <p:spPr bwMode="auto">
          <a:xfrm>
            <a:off x="1000125" y="3594100"/>
            <a:ext cx="176213" cy="42863"/>
          </a:xfrm>
          <a:prstGeom prst="rect">
            <a:avLst/>
          </a:prstGeom>
          <a:noFill/>
          <a:ln w="3175">
            <a:solidFill>
              <a:srgbClr val="000000"/>
            </a:solidFill>
            <a:miter lim="800000"/>
            <a:headEnd/>
            <a:tailEnd/>
          </a:ln>
        </p:spPr>
        <p:txBody>
          <a:bodyPr lIns="57150" tIns="28575" rIns="57150" bIns="28575"/>
          <a:lstStyle/>
          <a:p>
            <a:endParaRPr lang="en-US"/>
          </a:p>
        </p:txBody>
      </p:sp>
      <p:sp>
        <p:nvSpPr>
          <p:cNvPr id="47205" name="Rectangle 127"/>
          <p:cNvSpPr>
            <a:spLocks noChangeArrowheads="1"/>
          </p:cNvSpPr>
          <p:nvPr/>
        </p:nvSpPr>
        <p:spPr bwMode="auto">
          <a:xfrm>
            <a:off x="998538" y="2270125"/>
            <a:ext cx="36512" cy="1295400"/>
          </a:xfrm>
          <a:prstGeom prst="rect">
            <a:avLst/>
          </a:prstGeom>
          <a:noFill/>
          <a:ln w="3175">
            <a:solidFill>
              <a:srgbClr val="000000"/>
            </a:solidFill>
            <a:miter lim="800000"/>
            <a:headEnd/>
            <a:tailEnd/>
          </a:ln>
        </p:spPr>
        <p:txBody>
          <a:bodyPr lIns="57150" tIns="28575" rIns="57150" bIns="28575"/>
          <a:lstStyle/>
          <a:p>
            <a:endParaRPr lang="en-US"/>
          </a:p>
        </p:txBody>
      </p:sp>
      <p:sp>
        <p:nvSpPr>
          <p:cNvPr id="47206" name="Rectangle 128"/>
          <p:cNvSpPr>
            <a:spLocks noChangeArrowheads="1"/>
          </p:cNvSpPr>
          <p:nvPr/>
        </p:nvSpPr>
        <p:spPr bwMode="auto">
          <a:xfrm>
            <a:off x="998538" y="3594100"/>
            <a:ext cx="36512" cy="85725"/>
          </a:xfrm>
          <a:prstGeom prst="rect">
            <a:avLst/>
          </a:prstGeom>
          <a:noFill/>
          <a:ln w="3175">
            <a:solidFill>
              <a:srgbClr val="000000"/>
            </a:solidFill>
            <a:miter lim="800000"/>
            <a:headEnd/>
            <a:tailEnd/>
          </a:ln>
        </p:spPr>
        <p:txBody>
          <a:bodyPr lIns="57150" tIns="28575" rIns="57150" bIns="28575"/>
          <a:lstStyle/>
          <a:p>
            <a:endParaRPr lang="en-US"/>
          </a:p>
        </p:txBody>
      </p:sp>
      <p:sp>
        <p:nvSpPr>
          <p:cNvPr id="47207" name="Rectangle 129"/>
          <p:cNvSpPr>
            <a:spLocks noChangeArrowheads="1"/>
          </p:cNvSpPr>
          <p:nvPr/>
        </p:nvSpPr>
        <p:spPr bwMode="auto">
          <a:xfrm>
            <a:off x="2390775" y="2263775"/>
            <a:ext cx="38100" cy="1038225"/>
          </a:xfrm>
          <a:prstGeom prst="rect">
            <a:avLst/>
          </a:prstGeom>
          <a:noFill/>
          <a:ln w="3175">
            <a:solidFill>
              <a:srgbClr val="000000"/>
            </a:solidFill>
            <a:miter lim="800000"/>
            <a:headEnd/>
            <a:tailEnd/>
          </a:ln>
        </p:spPr>
        <p:txBody>
          <a:bodyPr lIns="57150" tIns="28575" rIns="57150" bIns="28575"/>
          <a:lstStyle/>
          <a:p>
            <a:endParaRPr lang="en-US"/>
          </a:p>
        </p:txBody>
      </p:sp>
      <p:sp>
        <p:nvSpPr>
          <p:cNvPr id="47208" name="Rectangle 130"/>
          <p:cNvSpPr>
            <a:spLocks noChangeArrowheads="1"/>
          </p:cNvSpPr>
          <p:nvPr/>
        </p:nvSpPr>
        <p:spPr bwMode="auto">
          <a:xfrm>
            <a:off x="2428875" y="3257550"/>
            <a:ext cx="239713" cy="44450"/>
          </a:xfrm>
          <a:prstGeom prst="rect">
            <a:avLst/>
          </a:prstGeom>
          <a:noFill/>
          <a:ln w="3175">
            <a:solidFill>
              <a:srgbClr val="000000"/>
            </a:solidFill>
            <a:miter lim="800000"/>
            <a:headEnd/>
            <a:tailEnd/>
          </a:ln>
        </p:spPr>
        <p:txBody>
          <a:bodyPr lIns="57150" tIns="28575" rIns="57150" bIns="28575"/>
          <a:lstStyle/>
          <a:p>
            <a:endParaRPr lang="en-US"/>
          </a:p>
        </p:txBody>
      </p:sp>
      <p:sp>
        <p:nvSpPr>
          <p:cNvPr id="47209" name="Rectangle 131"/>
          <p:cNvSpPr>
            <a:spLocks noChangeArrowheads="1"/>
          </p:cNvSpPr>
          <p:nvPr/>
        </p:nvSpPr>
        <p:spPr bwMode="auto">
          <a:xfrm>
            <a:off x="2006600" y="2668588"/>
            <a:ext cx="103188" cy="61912"/>
          </a:xfrm>
          <a:prstGeom prst="rect">
            <a:avLst/>
          </a:prstGeom>
          <a:noFill/>
          <a:ln w="9525">
            <a:noFill/>
            <a:miter lim="800000"/>
            <a:headEnd/>
            <a:tailEnd/>
          </a:ln>
        </p:spPr>
        <p:txBody>
          <a:bodyPr wrap="none" lIns="0" tIns="0" rIns="0" bIns="0">
            <a:spAutoFit/>
          </a:bodyPr>
          <a:lstStyle/>
          <a:p>
            <a:r>
              <a:rPr lang="en-US" sz="400">
                <a:solidFill>
                  <a:srgbClr val="000000"/>
                </a:solidFill>
              </a:rPr>
              <a:t>PZR</a:t>
            </a:r>
            <a:endParaRPr lang="en-US"/>
          </a:p>
        </p:txBody>
      </p:sp>
      <p:sp>
        <p:nvSpPr>
          <p:cNvPr id="47210" name="Rectangle 132"/>
          <p:cNvSpPr>
            <a:spLocks noChangeArrowheads="1"/>
          </p:cNvSpPr>
          <p:nvPr/>
        </p:nvSpPr>
        <p:spPr bwMode="auto">
          <a:xfrm>
            <a:off x="2019300" y="3030538"/>
            <a:ext cx="7938" cy="174625"/>
          </a:xfrm>
          <a:prstGeom prst="rect">
            <a:avLst/>
          </a:prstGeom>
          <a:noFill/>
          <a:ln w="1588">
            <a:solidFill>
              <a:srgbClr val="000000"/>
            </a:solidFill>
            <a:miter lim="800000"/>
            <a:headEnd/>
            <a:tailEnd/>
          </a:ln>
        </p:spPr>
        <p:txBody>
          <a:bodyPr lIns="57150" tIns="28575" rIns="57150" bIns="28575"/>
          <a:lstStyle/>
          <a:p>
            <a:endParaRPr lang="en-US"/>
          </a:p>
        </p:txBody>
      </p:sp>
      <p:sp>
        <p:nvSpPr>
          <p:cNvPr id="47211" name="Line 133"/>
          <p:cNvSpPr>
            <a:spLocks noChangeShapeType="1"/>
          </p:cNvSpPr>
          <p:nvPr/>
        </p:nvSpPr>
        <p:spPr bwMode="auto">
          <a:xfrm flipV="1">
            <a:off x="2035175" y="3059113"/>
            <a:ext cx="0" cy="117475"/>
          </a:xfrm>
          <a:prstGeom prst="line">
            <a:avLst/>
          </a:prstGeom>
          <a:noFill/>
          <a:ln w="1588">
            <a:solidFill>
              <a:srgbClr val="000000"/>
            </a:solidFill>
            <a:round/>
            <a:headEnd/>
            <a:tailEnd/>
          </a:ln>
        </p:spPr>
        <p:txBody>
          <a:bodyPr lIns="57150" tIns="28575" rIns="57150" bIns="28575"/>
          <a:lstStyle/>
          <a:p>
            <a:endParaRPr lang="en-US"/>
          </a:p>
        </p:txBody>
      </p:sp>
      <p:sp>
        <p:nvSpPr>
          <p:cNvPr id="47212" name="Line 134"/>
          <p:cNvSpPr>
            <a:spLocks noChangeShapeType="1"/>
          </p:cNvSpPr>
          <p:nvPr/>
        </p:nvSpPr>
        <p:spPr bwMode="auto">
          <a:xfrm flipV="1">
            <a:off x="2079625" y="3059113"/>
            <a:ext cx="0" cy="117475"/>
          </a:xfrm>
          <a:prstGeom prst="line">
            <a:avLst/>
          </a:prstGeom>
          <a:noFill/>
          <a:ln w="1588">
            <a:solidFill>
              <a:srgbClr val="000000"/>
            </a:solidFill>
            <a:round/>
            <a:headEnd/>
            <a:tailEnd/>
          </a:ln>
        </p:spPr>
        <p:txBody>
          <a:bodyPr lIns="57150" tIns="28575" rIns="57150" bIns="28575"/>
          <a:lstStyle/>
          <a:p>
            <a:endParaRPr lang="en-US"/>
          </a:p>
        </p:txBody>
      </p:sp>
      <p:sp>
        <p:nvSpPr>
          <p:cNvPr id="47213" name="Line 135"/>
          <p:cNvSpPr>
            <a:spLocks noChangeShapeType="1"/>
          </p:cNvSpPr>
          <p:nvPr/>
        </p:nvSpPr>
        <p:spPr bwMode="auto">
          <a:xfrm>
            <a:off x="2035175" y="3084513"/>
            <a:ext cx="42863" cy="0"/>
          </a:xfrm>
          <a:prstGeom prst="line">
            <a:avLst/>
          </a:prstGeom>
          <a:noFill/>
          <a:ln w="1588">
            <a:solidFill>
              <a:srgbClr val="000000"/>
            </a:solidFill>
            <a:round/>
            <a:headEnd/>
            <a:tailEnd/>
          </a:ln>
        </p:spPr>
        <p:txBody>
          <a:bodyPr lIns="57150" tIns="28575" rIns="57150" bIns="28575"/>
          <a:lstStyle/>
          <a:p>
            <a:endParaRPr lang="en-US"/>
          </a:p>
        </p:txBody>
      </p:sp>
      <p:sp>
        <p:nvSpPr>
          <p:cNvPr id="47214" name="Freeform 136"/>
          <p:cNvSpPr>
            <a:spLocks/>
          </p:cNvSpPr>
          <p:nvPr/>
        </p:nvSpPr>
        <p:spPr bwMode="auto">
          <a:xfrm>
            <a:off x="2038350" y="3168650"/>
            <a:ext cx="3175" cy="3175"/>
          </a:xfrm>
          <a:custGeom>
            <a:avLst/>
            <a:gdLst>
              <a:gd name="T0" fmla="*/ 1646 w 27"/>
              <a:gd name="T1" fmla="*/ 0 h 26"/>
              <a:gd name="T2" fmla="*/ 1294 w 27"/>
              <a:gd name="T3" fmla="*/ 0 h 26"/>
              <a:gd name="T4" fmla="*/ 1058 w 27"/>
              <a:gd name="T5" fmla="*/ 122 h 26"/>
              <a:gd name="T6" fmla="*/ 706 w 27"/>
              <a:gd name="T7" fmla="*/ 244 h 26"/>
              <a:gd name="T8" fmla="*/ 470 w 27"/>
              <a:gd name="T9" fmla="*/ 366 h 26"/>
              <a:gd name="T10" fmla="*/ 235 w 27"/>
              <a:gd name="T11" fmla="*/ 611 h 26"/>
              <a:gd name="T12" fmla="*/ 118 w 27"/>
              <a:gd name="T13" fmla="*/ 855 h 26"/>
              <a:gd name="T14" fmla="*/ 118 w 27"/>
              <a:gd name="T15" fmla="*/ 1221 h 26"/>
              <a:gd name="T16" fmla="*/ 0 w 27"/>
              <a:gd name="T17" fmla="*/ 1588 h 26"/>
              <a:gd name="T18" fmla="*/ 118 w 27"/>
              <a:gd name="T19" fmla="*/ 1954 h 26"/>
              <a:gd name="T20" fmla="*/ 118 w 27"/>
              <a:gd name="T21" fmla="*/ 2198 h 26"/>
              <a:gd name="T22" fmla="*/ 235 w 27"/>
              <a:gd name="T23" fmla="*/ 2442 h 26"/>
              <a:gd name="T24" fmla="*/ 470 w 27"/>
              <a:gd name="T25" fmla="*/ 2687 h 26"/>
              <a:gd name="T26" fmla="*/ 706 w 27"/>
              <a:gd name="T27" fmla="*/ 2931 h 26"/>
              <a:gd name="T28" fmla="*/ 1058 w 27"/>
              <a:gd name="T29" fmla="*/ 3053 h 26"/>
              <a:gd name="T30" fmla="*/ 1294 w 27"/>
              <a:gd name="T31" fmla="*/ 3175 h 26"/>
              <a:gd name="T32" fmla="*/ 1646 w 27"/>
              <a:gd name="T33" fmla="*/ 3175 h 26"/>
              <a:gd name="T34" fmla="*/ 1881 w 27"/>
              <a:gd name="T35" fmla="*/ 3175 h 26"/>
              <a:gd name="T36" fmla="*/ 2234 w 27"/>
              <a:gd name="T37" fmla="*/ 3053 h 26"/>
              <a:gd name="T38" fmla="*/ 2469 w 27"/>
              <a:gd name="T39" fmla="*/ 2931 h 26"/>
              <a:gd name="T40" fmla="*/ 2822 w 27"/>
              <a:gd name="T41" fmla="*/ 2687 h 26"/>
              <a:gd name="T42" fmla="*/ 2940 w 27"/>
              <a:gd name="T43" fmla="*/ 2442 h 26"/>
              <a:gd name="T44" fmla="*/ 3057 w 27"/>
              <a:gd name="T45" fmla="*/ 2198 h 26"/>
              <a:gd name="T46" fmla="*/ 3175 w 27"/>
              <a:gd name="T47" fmla="*/ 1954 h 26"/>
              <a:gd name="T48" fmla="*/ 3175 w 27"/>
              <a:gd name="T49" fmla="*/ 1588 h 26"/>
              <a:gd name="T50" fmla="*/ 3175 w 27"/>
              <a:gd name="T51" fmla="*/ 1221 h 26"/>
              <a:gd name="T52" fmla="*/ 3057 w 27"/>
              <a:gd name="T53" fmla="*/ 855 h 26"/>
              <a:gd name="T54" fmla="*/ 2940 w 27"/>
              <a:gd name="T55" fmla="*/ 611 h 26"/>
              <a:gd name="T56" fmla="*/ 2822 w 27"/>
              <a:gd name="T57" fmla="*/ 366 h 26"/>
              <a:gd name="T58" fmla="*/ 2469 w 27"/>
              <a:gd name="T59" fmla="*/ 244 h 26"/>
              <a:gd name="T60" fmla="*/ 2234 w 27"/>
              <a:gd name="T61" fmla="*/ 122 h 26"/>
              <a:gd name="T62" fmla="*/ 1881 w 27"/>
              <a:gd name="T63" fmla="*/ 0 h 26"/>
              <a:gd name="T64" fmla="*/ 1646 w 27"/>
              <a:gd name="T65" fmla="*/ 0 h 2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7"/>
              <a:gd name="T100" fmla="*/ 0 h 26"/>
              <a:gd name="T101" fmla="*/ 27 w 27"/>
              <a:gd name="T102" fmla="*/ 26 h 2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7" h="26">
                <a:moveTo>
                  <a:pt x="14" y="0"/>
                </a:moveTo>
                <a:lnTo>
                  <a:pt x="11" y="0"/>
                </a:lnTo>
                <a:lnTo>
                  <a:pt x="9" y="1"/>
                </a:lnTo>
                <a:lnTo>
                  <a:pt x="6" y="2"/>
                </a:lnTo>
                <a:lnTo>
                  <a:pt x="4" y="3"/>
                </a:lnTo>
                <a:lnTo>
                  <a:pt x="2" y="5"/>
                </a:lnTo>
                <a:lnTo>
                  <a:pt x="1" y="7"/>
                </a:lnTo>
                <a:lnTo>
                  <a:pt x="1" y="10"/>
                </a:lnTo>
                <a:lnTo>
                  <a:pt x="0" y="13"/>
                </a:lnTo>
                <a:lnTo>
                  <a:pt x="1" y="16"/>
                </a:lnTo>
                <a:lnTo>
                  <a:pt x="1" y="18"/>
                </a:lnTo>
                <a:lnTo>
                  <a:pt x="2" y="20"/>
                </a:lnTo>
                <a:lnTo>
                  <a:pt x="4" y="22"/>
                </a:lnTo>
                <a:lnTo>
                  <a:pt x="6" y="24"/>
                </a:lnTo>
                <a:lnTo>
                  <a:pt x="9" y="25"/>
                </a:lnTo>
                <a:lnTo>
                  <a:pt x="11" y="26"/>
                </a:lnTo>
                <a:lnTo>
                  <a:pt x="14" y="26"/>
                </a:lnTo>
                <a:lnTo>
                  <a:pt x="16" y="26"/>
                </a:lnTo>
                <a:lnTo>
                  <a:pt x="19" y="25"/>
                </a:lnTo>
                <a:lnTo>
                  <a:pt x="21" y="24"/>
                </a:lnTo>
                <a:lnTo>
                  <a:pt x="24" y="22"/>
                </a:lnTo>
                <a:lnTo>
                  <a:pt x="25" y="20"/>
                </a:lnTo>
                <a:lnTo>
                  <a:pt x="26" y="18"/>
                </a:lnTo>
                <a:lnTo>
                  <a:pt x="27" y="16"/>
                </a:lnTo>
                <a:lnTo>
                  <a:pt x="27" y="13"/>
                </a:lnTo>
                <a:lnTo>
                  <a:pt x="27" y="10"/>
                </a:lnTo>
                <a:lnTo>
                  <a:pt x="26" y="7"/>
                </a:lnTo>
                <a:lnTo>
                  <a:pt x="25" y="5"/>
                </a:lnTo>
                <a:lnTo>
                  <a:pt x="24" y="3"/>
                </a:lnTo>
                <a:lnTo>
                  <a:pt x="21" y="2"/>
                </a:lnTo>
                <a:lnTo>
                  <a:pt x="19" y="1"/>
                </a:lnTo>
                <a:lnTo>
                  <a:pt x="16" y="0"/>
                </a:lnTo>
                <a:lnTo>
                  <a:pt x="14" y="0"/>
                </a:lnTo>
              </a:path>
            </a:pathLst>
          </a:custGeom>
          <a:noFill/>
          <a:ln w="1588">
            <a:solidFill>
              <a:srgbClr val="FFFFFF"/>
            </a:solidFill>
            <a:prstDash val="solid"/>
            <a:round/>
            <a:headEnd/>
            <a:tailEnd/>
          </a:ln>
        </p:spPr>
        <p:txBody>
          <a:bodyPr lIns="57150" tIns="28575" rIns="57150" bIns="28575"/>
          <a:lstStyle/>
          <a:p>
            <a:endParaRPr lang="en-US"/>
          </a:p>
        </p:txBody>
      </p:sp>
      <p:sp>
        <p:nvSpPr>
          <p:cNvPr id="47215" name="Freeform 137"/>
          <p:cNvSpPr>
            <a:spLocks/>
          </p:cNvSpPr>
          <p:nvPr/>
        </p:nvSpPr>
        <p:spPr bwMode="auto">
          <a:xfrm>
            <a:off x="2046288" y="3168650"/>
            <a:ext cx="4762" cy="3175"/>
          </a:xfrm>
          <a:custGeom>
            <a:avLst/>
            <a:gdLst>
              <a:gd name="T0" fmla="*/ 2469 w 27"/>
              <a:gd name="T1" fmla="*/ 0 h 26"/>
              <a:gd name="T2" fmla="*/ 1940 w 27"/>
              <a:gd name="T3" fmla="*/ 0 h 26"/>
              <a:gd name="T4" fmla="*/ 1411 w 27"/>
              <a:gd name="T5" fmla="*/ 122 h 26"/>
              <a:gd name="T6" fmla="*/ 1058 w 27"/>
              <a:gd name="T7" fmla="*/ 244 h 26"/>
              <a:gd name="T8" fmla="*/ 705 w 27"/>
              <a:gd name="T9" fmla="*/ 366 h 26"/>
              <a:gd name="T10" fmla="*/ 353 w 27"/>
              <a:gd name="T11" fmla="*/ 611 h 26"/>
              <a:gd name="T12" fmla="*/ 176 w 27"/>
              <a:gd name="T13" fmla="*/ 855 h 26"/>
              <a:gd name="T14" fmla="*/ 176 w 27"/>
              <a:gd name="T15" fmla="*/ 1221 h 26"/>
              <a:gd name="T16" fmla="*/ 0 w 27"/>
              <a:gd name="T17" fmla="*/ 1588 h 26"/>
              <a:gd name="T18" fmla="*/ 176 w 27"/>
              <a:gd name="T19" fmla="*/ 1954 h 26"/>
              <a:gd name="T20" fmla="*/ 176 w 27"/>
              <a:gd name="T21" fmla="*/ 2198 h 26"/>
              <a:gd name="T22" fmla="*/ 353 w 27"/>
              <a:gd name="T23" fmla="*/ 2442 h 26"/>
              <a:gd name="T24" fmla="*/ 705 w 27"/>
              <a:gd name="T25" fmla="*/ 2687 h 26"/>
              <a:gd name="T26" fmla="*/ 1058 w 27"/>
              <a:gd name="T27" fmla="*/ 2931 h 26"/>
              <a:gd name="T28" fmla="*/ 1411 w 27"/>
              <a:gd name="T29" fmla="*/ 3053 h 26"/>
              <a:gd name="T30" fmla="*/ 1940 w 27"/>
              <a:gd name="T31" fmla="*/ 3175 h 26"/>
              <a:gd name="T32" fmla="*/ 2469 w 27"/>
              <a:gd name="T33" fmla="*/ 3175 h 26"/>
              <a:gd name="T34" fmla="*/ 2822 w 27"/>
              <a:gd name="T35" fmla="*/ 3175 h 26"/>
              <a:gd name="T36" fmla="*/ 3351 w 27"/>
              <a:gd name="T37" fmla="*/ 3053 h 26"/>
              <a:gd name="T38" fmla="*/ 3704 w 27"/>
              <a:gd name="T39" fmla="*/ 2931 h 26"/>
              <a:gd name="T40" fmla="*/ 4057 w 27"/>
              <a:gd name="T41" fmla="*/ 2687 h 26"/>
              <a:gd name="T42" fmla="*/ 4233 w 27"/>
              <a:gd name="T43" fmla="*/ 2442 h 26"/>
              <a:gd name="T44" fmla="*/ 4586 w 27"/>
              <a:gd name="T45" fmla="*/ 2198 h 26"/>
              <a:gd name="T46" fmla="*/ 4762 w 27"/>
              <a:gd name="T47" fmla="*/ 1954 h 26"/>
              <a:gd name="T48" fmla="*/ 4762 w 27"/>
              <a:gd name="T49" fmla="*/ 1588 h 26"/>
              <a:gd name="T50" fmla="*/ 4762 w 27"/>
              <a:gd name="T51" fmla="*/ 1221 h 26"/>
              <a:gd name="T52" fmla="*/ 4586 w 27"/>
              <a:gd name="T53" fmla="*/ 855 h 26"/>
              <a:gd name="T54" fmla="*/ 4233 w 27"/>
              <a:gd name="T55" fmla="*/ 611 h 26"/>
              <a:gd name="T56" fmla="*/ 4057 w 27"/>
              <a:gd name="T57" fmla="*/ 366 h 26"/>
              <a:gd name="T58" fmla="*/ 3704 w 27"/>
              <a:gd name="T59" fmla="*/ 244 h 26"/>
              <a:gd name="T60" fmla="*/ 3351 w 27"/>
              <a:gd name="T61" fmla="*/ 122 h 26"/>
              <a:gd name="T62" fmla="*/ 2822 w 27"/>
              <a:gd name="T63" fmla="*/ 0 h 26"/>
              <a:gd name="T64" fmla="*/ 2469 w 27"/>
              <a:gd name="T65" fmla="*/ 0 h 2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7"/>
              <a:gd name="T100" fmla="*/ 0 h 26"/>
              <a:gd name="T101" fmla="*/ 27 w 27"/>
              <a:gd name="T102" fmla="*/ 26 h 2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7" h="26">
                <a:moveTo>
                  <a:pt x="14" y="0"/>
                </a:moveTo>
                <a:lnTo>
                  <a:pt x="11" y="0"/>
                </a:lnTo>
                <a:lnTo>
                  <a:pt x="8" y="1"/>
                </a:lnTo>
                <a:lnTo>
                  <a:pt x="6" y="2"/>
                </a:lnTo>
                <a:lnTo>
                  <a:pt x="4" y="3"/>
                </a:lnTo>
                <a:lnTo>
                  <a:pt x="2" y="5"/>
                </a:lnTo>
                <a:lnTo>
                  <a:pt x="1" y="7"/>
                </a:lnTo>
                <a:lnTo>
                  <a:pt x="1" y="10"/>
                </a:lnTo>
                <a:lnTo>
                  <a:pt x="0" y="13"/>
                </a:lnTo>
                <a:lnTo>
                  <a:pt x="1" y="16"/>
                </a:lnTo>
                <a:lnTo>
                  <a:pt x="1" y="18"/>
                </a:lnTo>
                <a:lnTo>
                  <a:pt x="2" y="20"/>
                </a:lnTo>
                <a:lnTo>
                  <a:pt x="4" y="22"/>
                </a:lnTo>
                <a:lnTo>
                  <a:pt x="6" y="24"/>
                </a:lnTo>
                <a:lnTo>
                  <a:pt x="8" y="25"/>
                </a:lnTo>
                <a:lnTo>
                  <a:pt x="11" y="26"/>
                </a:lnTo>
                <a:lnTo>
                  <a:pt x="14" y="26"/>
                </a:lnTo>
                <a:lnTo>
                  <a:pt x="16" y="26"/>
                </a:lnTo>
                <a:lnTo>
                  <a:pt x="19" y="25"/>
                </a:lnTo>
                <a:lnTo>
                  <a:pt x="21" y="24"/>
                </a:lnTo>
                <a:lnTo>
                  <a:pt x="23" y="22"/>
                </a:lnTo>
                <a:lnTo>
                  <a:pt x="24" y="20"/>
                </a:lnTo>
                <a:lnTo>
                  <a:pt x="26" y="18"/>
                </a:lnTo>
                <a:lnTo>
                  <a:pt x="27" y="16"/>
                </a:lnTo>
                <a:lnTo>
                  <a:pt x="27" y="13"/>
                </a:lnTo>
                <a:lnTo>
                  <a:pt x="27" y="10"/>
                </a:lnTo>
                <a:lnTo>
                  <a:pt x="26" y="7"/>
                </a:lnTo>
                <a:lnTo>
                  <a:pt x="24" y="5"/>
                </a:lnTo>
                <a:lnTo>
                  <a:pt x="23" y="3"/>
                </a:lnTo>
                <a:lnTo>
                  <a:pt x="21" y="2"/>
                </a:lnTo>
                <a:lnTo>
                  <a:pt x="19" y="1"/>
                </a:lnTo>
                <a:lnTo>
                  <a:pt x="16" y="0"/>
                </a:lnTo>
                <a:lnTo>
                  <a:pt x="14" y="0"/>
                </a:lnTo>
              </a:path>
            </a:pathLst>
          </a:custGeom>
          <a:noFill/>
          <a:ln w="1588">
            <a:solidFill>
              <a:srgbClr val="FFFFFF"/>
            </a:solidFill>
            <a:prstDash val="solid"/>
            <a:round/>
            <a:headEnd/>
            <a:tailEnd/>
          </a:ln>
        </p:spPr>
        <p:txBody>
          <a:bodyPr lIns="57150" tIns="28575" rIns="57150" bIns="28575"/>
          <a:lstStyle/>
          <a:p>
            <a:endParaRPr lang="en-US"/>
          </a:p>
        </p:txBody>
      </p:sp>
      <p:sp>
        <p:nvSpPr>
          <p:cNvPr id="47216" name="Freeform 138"/>
          <p:cNvSpPr>
            <a:spLocks/>
          </p:cNvSpPr>
          <p:nvPr/>
        </p:nvSpPr>
        <p:spPr bwMode="auto">
          <a:xfrm>
            <a:off x="2055813" y="3168650"/>
            <a:ext cx="3175" cy="3175"/>
          </a:xfrm>
          <a:custGeom>
            <a:avLst/>
            <a:gdLst>
              <a:gd name="T0" fmla="*/ 1710 w 26"/>
              <a:gd name="T1" fmla="*/ 0 h 26"/>
              <a:gd name="T2" fmla="*/ 1221 w 26"/>
              <a:gd name="T3" fmla="*/ 0 h 26"/>
              <a:gd name="T4" fmla="*/ 977 w 26"/>
              <a:gd name="T5" fmla="*/ 122 h 26"/>
              <a:gd name="T6" fmla="*/ 733 w 26"/>
              <a:gd name="T7" fmla="*/ 244 h 26"/>
              <a:gd name="T8" fmla="*/ 488 w 26"/>
              <a:gd name="T9" fmla="*/ 366 h 26"/>
              <a:gd name="T10" fmla="*/ 244 w 26"/>
              <a:gd name="T11" fmla="*/ 611 h 26"/>
              <a:gd name="T12" fmla="*/ 122 w 26"/>
              <a:gd name="T13" fmla="*/ 855 h 26"/>
              <a:gd name="T14" fmla="*/ 122 w 26"/>
              <a:gd name="T15" fmla="*/ 1221 h 26"/>
              <a:gd name="T16" fmla="*/ 0 w 26"/>
              <a:gd name="T17" fmla="*/ 1588 h 26"/>
              <a:gd name="T18" fmla="*/ 122 w 26"/>
              <a:gd name="T19" fmla="*/ 1954 h 26"/>
              <a:gd name="T20" fmla="*/ 122 w 26"/>
              <a:gd name="T21" fmla="*/ 2198 h 26"/>
              <a:gd name="T22" fmla="*/ 244 w 26"/>
              <a:gd name="T23" fmla="*/ 2442 h 26"/>
              <a:gd name="T24" fmla="*/ 488 w 26"/>
              <a:gd name="T25" fmla="*/ 2687 h 26"/>
              <a:gd name="T26" fmla="*/ 733 w 26"/>
              <a:gd name="T27" fmla="*/ 2931 h 26"/>
              <a:gd name="T28" fmla="*/ 977 w 26"/>
              <a:gd name="T29" fmla="*/ 3053 h 26"/>
              <a:gd name="T30" fmla="*/ 1221 w 26"/>
              <a:gd name="T31" fmla="*/ 3175 h 26"/>
              <a:gd name="T32" fmla="*/ 1710 w 26"/>
              <a:gd name="T33" fmla="*/ 3175 h 26"/>
              <a:gd name="T34" fmla="*/ 1954 w 26"/>
              <a:gd name="T35" fmla="*/ 3175 h 26"/>
              <a:gd name="T36" fmla="*/ 2320 w 26"/>
              <a:gd name="T37" fmla="*/ 3053 h 26"/>
              <a:gd name="T38" fmla="*/ 2564 w 26"/>
              <a:gd name="T39" fmla="*/ 2931 h 26"/>
              <a:gd name="T40" fmla="*/ 2809 w 26"/>
              <a:gd name="T41" fmla="*/ 2687 h 26"/>
              <a:gd name="T42" fmla="*/ 2931 w 26"/>
              <a:gd name="T43" fmla="*/ 2442 h 26"/>
              <a:gd name="T44" fmla="*/ 3053 w 26"/>
              <a:gd name="T45" fmla="*/ 2198 h 26"/>
              <a:gd name="T46" fmla="*/ 3175 w 26"/>
              <a:gd name="T47" fmla="*/ 1954 h 26"/>
              <a:gd name="T48" fmla="*/ 3175 w 26"/>
              <a:gd name="T49" fmla="*/ 1588 h 26"/>
              <a:gd name="T50" fmla="*/ 3175 w 26"/>
              <a:gd name="T51" fmla="*/ 1221 h 26"/>
              <a:gd name="T52" fmla="*/ 3053 w 26"/>
              <a:gd name="T53" fmla="*/ 855 h 26"/>
              <a:gd name="T54" fmla="*/ 2931 w 26"/>
              <a:gd name="T55" fmla="*/ 611 h 26"/>
              <a:gd name="T56" fmla="*/ 2809 w 26"/>
              <a:gd name="T57" fmla="*/ 366 h 26"/>
              <a:gd name="T58" fmla="*/ 2564 w 26"/>
              <a:gd name="T59" fmla="*/ 244 h 26"/>
              <a:gd name="T60" fmla="*/ 2320 w 26"/>
              <a:gd name="T61" fmla="*/ 122 h 26"/>
              <a:gd name="T62" fmla="*/ 1954 w 26"/>
              <a:gd name="T63" fmla="*/ 0 h 26"/>
              <a:gd name="T64" fmla="*/ 1710 w 26"/>
              <a:gd name="T65" fmla="*/ 0 h 2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6"/>
              <a:gd name="T100" fmla="*/ 0 h 26"/>
              <a:gd name="T101" fmla="*/ 26 w 26"/>
              <a:gd name="T102" fmla="*/ 26 h 2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6" h="26">
                <a:moveTo>
                  <a:pt x="14" y="0"/>
                </a:moveTo>
                <a:lnTo>
                  <a:pt x="10" y="0"/>
                </a:lnTo>
                <a:lnTo>
                  <a:pt x="8" y="1"/>
                </a:lnTo>
                <a:lnTo>
                  <a:pt x="6" y="2"/>
                </a:lnTo>
                <a:lnTo>
                  <a:pt x="4" y="3"/>
                </a:lnTo>
                <a:lnTo>
                  <a:pt x="2" y="5"/>
                </a:lnTo>
                <a:lnTo>
                  <a:pt x="1" y="7"/>
                </a:lnTo>
                <a:lnTo>
                  <a:pt x="1" y="10"/>
                </a:lnTo>
                <a:lnTo>
                  <a:pt x="0" y="13"/>
                </a:lnTo>
                <a:lnTo>
                  <a:pt x="1" y="16"/>
                </a:lnTo>
                <a:lnTo>
                  <a:pt x="1" y="18"/>
                </a:lnTo>
                <a:lnTo>
                  <a:pt x="2" y="20"/>
                </a:lnTo>
                <a:lnTo>
                  <a:pt x="4" y="22"/>
                </a:lnTo>
                <a:lnTo>
                  <a:pt x="6" y="24"/>
                </a:lnTo>
                <a:lnTo>
                  <a:pt x="8" y="25"/>
                </a:lnTo>
                <a:lnTo>
                  <a:pt x="10" y="26"/>
                </a:lnTo>
                <a:lnTo>
                  <a:pt x="14" y="26"/>
                </a:lnTo>
                <a:lnTo>
                  <a:pt x="16" y="26"/>
                </a:lnTo>
                <a:lnTo>
                  <a:pt x="19" y="25"/>
                </a:lnTo>
                <a:lnTo>
                  <a:pt x="21" y="24"/>
                </a:lnTo>
                <a:lnTo>
                  <a:pt x="23" y="22"/>
                </a:lnTo>
                <a:lnTo>
                  <a:pt x="24" y="20"/>
                </a:lnTo>
                <a:lnTo>
                  <a:pt x="25" y="18"/>
                </a:lnTo>
                <a:lnTo>
                  <a:pt x="26" y="16"/>
                </a:lnTo>
                <a:lnTo>
                  <a:pt x="26" y="13"/>
                </a:lnTo>
                <a:lnTo>
                  <a:pt x="26" y="10"/>
                </a:lnTo>
                <a:lnTo>
                  <a:pt x="25" y="7"/>
                </a:lnTo>
                <a:lnTo>
                  <a:pt x="24" y="5"/>
                </a:lnTo>
                <a:lnTo>
                  <a:pt x="23" y="3"/>
                </a:lnTo>
                <a:lnTo>
                  <a:pt x="21" y="2"/>
                </a:lnTo>
                <a:lnTo>
                  <a:pt x="19" y="1"/>
                </a:lnTo>
                <a:lnTo>
                  <a:pt x="16" y="0"/>
                </a:lnTo>
                <a:lnTo>
                  <a:pt x="14" y="0"/>
                </a:lnTo>
              </a:path>
            </a:pathLst>
          </a:custGeom>
          <a:noFill/>
          <a:ln w="1588">
            <a:solidFill>
              <a:srgbClr val="FFFFFF"/>
            </a:solidFill>
            <a:prstDash val="solid"/>
            <a:round/>
            <a:headEnd/>
            <a:tailEnd/>
          </a:ln>
        </p:spPr>
        <p:txBody>
          <a:bodyPr lIns="57150" tIns="28575" rIns="57150" bIns="28575"/>
          <a:lstStyle/>
          <a:p>
            <a:endParaRPr lang="en-US"/>
          </a:p>
        </p:txBody>
      </p:sp>
      <p:sp>
        <p:nvSpPr>
          <p:cNvPr id="47217" name="Freeform 139"/>
          <p:cNvSpPr>
            <a:spLocks/>
          </p:cNvSpPr>
          <p:nvPr/>
        </p:nvSpPr>
        <p:spPr bwMode="auto">
          <a:xfrm>
            <a:off x="2063750" y="3168650"/>
            <a:ext cx="3175" cy="3175"/>
          </a:xfrm>
          <a:custGeom>
            <a:avLst/>
            <a:gdLst>
              <a:gd name="T0" fmla="*/ 1646 w 27"/>
              <a:gd name="T1" fmla="*/ 0 h 26"/>
              <a:gd name="T2" fmla="*/ 1294 w 27"/>
              <a:gd name="T3" fmla="*/ 0 h 26"/>
              <a:gd name="T4" fmla="*/ 1058 w 27"/>
              <a:gd name="T5" fmla="*/ 122 h 26"/>
              <a:gd name="T6" fmla="*/ 823 w 27"/>
              <a:gd name="T7" fmla="*/ 244 h 26"/>
              <a:gd name="T8" fmla="*/ 588 w 27"/>
              <a:gd name="T9" fmla="*/ 366 h 26"/>
              <a:gd name="T10" fmla="*/ 235 w 27"/>
              <a:gd name="T11" fmla="*/ 611 h 26"/>
              <a:gd name="T12" fmla="*/ 118 w 27"/>
              <a:gd name="T13" fmla="*/ 855 h 26"/>
              <a:gd name="T14" fmla="*/ 118 w 27"/>
              <a:gd name="T15" fmla="*/ 1221 h 26"/>
              <a:gd name="T16" fmla="*/ 0 w 27"/>
              <a:gd name="T17" fmla="*/ 1588 h 26"/>
              <a:gd name="T18" fmla="*/ 118 w 27"/>
              <a:gd name="T19" fmla="*/ 1954 h 26"/>
              <a:gd name="T20" fmla="*/ 118 w 27"/>
              <a:gd name="T21" fmla="*/ 2198 h 26"/>
              <a:gd name="T22" fmla="*/ 235 w 27"/>
              <a:gd name="T23" fmla="*/ 2442 h 26"/>
              <a:gd name="T24" fmla="*/ 588 w 27"/>
              <a:gd name="T25" fmla="*/ 2687 h 26"/>
              <a:gd name="T26" fmla="*/ 823 w 27"/>
              <a:gd name="T27" fmla="*/ 2931 h 26"/>
              <a:gd name="T28" fmla="*/ 1058 w 27"/>
              <a:gd name="T29" fmla="*/ 3053 h 26"/>
              <a:gd name="T30" fmla="*/ 1294 w 27"/>
              <a:gd name="T31" fmla="*/ 3175 h 26"/>
              <a:gd name="T32" fmla="*/ 1646 w 27"/>
              <a:gd name="T33" fmla="*/ 3175 h 26"/>
              <a:gd name="T34" fmla="*/ 1881 w 27"/>
              <a:gd name="T35" fmla="*/ 3175 h 26"/>
              <a:gd name="T36" fmla="*/ 2352 w 27"/>
              <a:gd name="T37" fmla="*/ 3053 h 26"/>
              <a:gd name="T38" fmla="*/ 2587 w 27"/>
              <a:gd name="T39" fmla="*/ 2931 h 26"/>
              <a:gd name="T40" fmla="*/ 2822 w 27"/>
              <a:gd name="T41" fmla="*/ 2687 h 26"/>
              <a:gd name="T42" fmla="*/ 2940 w 27"/>
              <a:gd name="T43" fmla="*/ 2442 h 26"/>
              <a:gd name="T44" fmla="*/ 3057 w 27"/>
              <a:gd name="T45" fmla="*/ 2198 h 26"/>
              <a:gd name="T46" fmla="*/ 3175 w 27"/>
              <a:gd name="T47" fmla="*/ 1954 h 26"/>
              <a:gd name="T48" fmla="*/ 3175 w 27"/>
              <a:gd name="T49" fmla="*/ 1588 h 26"/>
              <a:gd name="T50" fmla="*/ 3175 w 27"/>
              <a:gd name="T51" fmla="*/ 1221 h 26"/>
              <a:gd name="T52" fmla="*/ 3057 w 27"/>
              <a:gd name="T53" fmla="*/ 855 h 26"/>
              <a:gd name="T54" fmla="*/ 2940 w 27"/>
              <a:gd name="T55" fmla="*/ 611 h 26"/>
              <a:gd name="T56" fmla="*/ 2822 w 27"/>
              <a:gd name="T57" fmla="*/ 366 h 26"/>
              <a:gd name="T58" fmla="*/ 2587 w 27"/>
              <a:gd name="T59" fmla="*/ 244 h 26"/>
              <a:gd name="T60" fmla="*/ 2352 w 27"/>
              <a:gd name="T61" fmla="*/ 122 h 26"/>
              <a:gd name="T62" fmla="*/ 1881 w 27"/>
              <a:gd name="T63" fmla="*/ 0 h 26"/>
              <a:gd name="T64" fmla="*/ 1646 w 27"/>
              <a:gd name="T65" fmla="*/ 0 h 2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7"/>
              <a:gd name="T100" fmla="*/ 0 h 26"/>
              <a:gd name="T101" fmla="*/ 27 w 27"/>
              <a:gd name="T102" fmla="*/ 26 h 2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7" h="26">
                <a:moveTo>
                  <a:pt x="14" y="0"/>
                </a:moveTo>
                <a:lnTo>
                  <a:pt x="11" y="0"/>
                </a:lnTo>
                <a:lnTo>
                  <a:pt x="9" y="1"/>
                </a:lnTo>
                <a:lnTo>
                  <a:pt x="7" y="2"/>
                </a:lnTo>
                <a:lnTo>
                  <a:pt x="5" y="3"/>
                </a:lnTo>
                <a:lnTo>
                  <a:pt x="2" y="5"/>
                </a:lnTo>
                <a:lnTo>
                  <a:pt x="1" y="7"/>
                </a:lnTo>
                <a:lnTo>
                  <a:pt x="1" y="10"/>
                </a:lnTo>
                <a:lnTo>
                  <a:pt x="0" y="13"/>
                </a:lnTo>
                <a:lnTo>
                  <a:pt x="1" y="16"/>
                </a:lnTo>
                <a:lnTo>
                  <a:pt x="1" y="18"/>
                </a:lnTo>
                <a:lnTo>
                  <a:pt x="2" y="20"/>
                </a:lnTo>
                <a:lnTo>
                  <a:pt x="5" y="22"/>
                </a:lnTo>
                <a:lnTo>
                  <a:pt x="7" y="24"/>
                </a:lnTo>
                <a:lnTo>
                  <a:pt x="9" y="25"/>
                </a:lnTo>
                <a:lnTo>
                  <a:pt x="11" y="26"/>
                </a:lnTo>
                <a:lnTo>
                  <a:pt x="14" y="26"/>
                </a:lnTo>
                <a:lnTo>
                  <a:pt x="16" y="26"/>
                </a:lnTo>
                <a:lnTo>
                  <a:pt x="20" y="25"/>
                </a:lnTo>
                <a:lnTo>
                  <a:pt x="22" y="24"/>
                </a:lnTo>
                <a:lnTo>
                  <a:pt x="24" y="22"/>
                </a:lnTo>
                <a:lnTo>
                  <a:pt x="25" y="20"/>
                </a:lnTo>
                <a:lnTo>
                  <a:pt x="26" y="18"/>
                </a:lnTo>
                <a:lnTo>
                  <a:pt x="27" y="16"/>
                </a:lnTo>
                <a:lnTo>
                  <a:pt x="27" y="13"/>
                </a:lnTo>
                <a:lnTo>
                  <a:pt x="27" y="10"/>
                </a:lnTo>
                <a:lnTo>
                  <a:pt x="26" y="7"/>
                </a:lnTo>
                <a:lnTo>
                  <a:pt x="25" y="5"/>
                </a:lnTo>
                <a:lnTo>
                  <a:pt x="24" y="3"/>
                </a:lnTo>
                <a:lnTo>
                  <a:pt x="22" y="2"/>
                </a:lnTo>
                <a:lnTo>
                  <a:pt x="20" y="1"/>
                </a:lnTo>
                <a:lnTo>
                  <a:pt x="16" y="0"/>
                </a:lnTo>
                <a:lnTo>
                  <a:pt x="14" y="0"/>
                </a:lnTo>
              </a:path>
            </a:pathLst>
          </a:custGeom>
          <a:noFill/>
          <a:ln w="1588">
            <a:solidFill>
              <a:srgbClr val="FFFFFF"/>
            </a:solidFill>
            <a:prstDash val="solid"/>
            <a:round/>
            <a:headEnd/>
            <a:tailEnd/>
          </a:ln>
        </p:spPr>
        <p:txBody>
          <a:bodyPr lIns="57150" tIns="28575" rIns="57150" bIns="28575"/>
          <a:lstStyle/>
          <a:p>
            <a:endParaRPr lang="en-US"/>
          </a:p>
        </p:txBody>
      </p:sp>
      <p:sp>
        <p:nvSpPr>
          <p:cNvPr id="47218" name="Freeform 140"/>
          <p:cNvSpPr>
            <a:spLocks/>
          </p:cNvSpPr>
          <p:nvPr/>
        </p:nvSpPr>
        <p:spPr bwMode="auto">
          <a:xfrm>
            <a:off x="2071688" y="3168650"/>
            <a:ext cx="4762" cy="3175"/>
          </a:xfrm>
          <a:custGeom>
            <a:avLst/>
            <a:gdLst>
              <a:gd name="T0" fmla="*/ 2469 w 27"/>
              <a:gd name="T1" fmla="*/ 0 h 26"/>
              <a:gd name="T2" fmla="*/ 1940 w 27"/>
              <a:gd name="T3" fmla="*/ 0 h 26"/>
              <a:gd name="T4" fmla="*/ 1587 w 27"/>
              <a:gd name="T5" fmla="*/ 122 h 26"/>
              <a:gd name="T6" fmla="*/ 1235 w 27"/>
              <a:gd name="T7" fmla="*/ 244 h 26"/>
              <a:gd name="T8" fmla="*/ 705 w 27"/>
              <a:gd name="T9" fmla="*/ 366 h 26"/>
              <a:gd name="T10" fmla="*/ 353 w 27"/>
              <a:gd name="T11" fmla="*/ 611 h 26"/>
              <a:gd name="T12" fmla="*/ 176 w 27"/>
              <a:gd name="T13" fmla="*/ 855 h 26"/>
              <a:gd name="T14" fmla="*/ 176 w 27"/>
              <a:gd name="T15" fmla="*/ 1221 h 26"/>
              <a:gd name="T16" fmla="*/ 0 w 27"/>
              <a:gd name="T17" fmla="*/ 1588 h 26"/>
              <a:gd name="T18" fmla="*/ 176 w 27"/>
              <a:gd name="T19" fmla="*/ 1954 h 26"/>
              <a:gd name="T20" fmla="*/ 176 w 27"/>
              <a:gd name="T21" fmla="*/ 2198 h 26"/>
              <a:gd name="T22" fmla="*/ 353 w 27"/>
              <a:gd name="T23" fmla="*/ 2442 h 26"/>
              <a:gd name="T24" fmla="*/ 705 w 27"/>
              <a:gd name="T25" fmla="*/ 2687 h 26"/>
              <a:gd name="T26" fmla="*/ 1235 w 27"/>
              <a:gd name="T27" fmla="*/ 2931 h 26"/>
              <a:gd name="T28" fmla="*/ 1587 w 27"/>
              <a:gd name="T29" fmla="*/ 3053 h 26"/>
              <a:gd name="T30" fmla="*/ 1940 w 27"/>
              <a:gd name="T31" fmla="*/ 3175 h 26"/>
              <a:gd name="T32" fmla="*/ 2469 w 27"/>
              <a:gd name="T33" fmla="*/ 3175 h 26"/>
              <a:gd name="T34" fmla="*/ 2822 w 27"/>
              <a:gd name="T35" fmla="*/ 3175 h 26"/>
              <a:gd name="T36" fmla="*/ 3351 w 27"/>
              <a:gd name="T37" fmla="*/ 3053 h 26"/>
              <a:gd name="T38" fmla="*/ 3880 w 27"/>
              <a:gd name="T39" fmla="*/ 2931 h 26"/>
              <a:gd name="T40" fmla="*/ 4233 w 27"/>
              <a:gd name="T41" fmla="*/ 2687 h 26"/>
              <a:gd name="T42" fmla="*/ 4409 w 27"/>
              <a:gd name="T43" fmla="*/ 2442 h 26"/>
              <a:gd name="T44" fmla="*/ 4586 w 27"/>
              <a:gd name="T45" fmla="*/ 2198 h 26"/>
              <a:gd name="T46" fmla="*/ 4762 w 27"/>
              <a:gd name="T47" fmla="*/ 1954 h 26"/>
              <a:gd name="T48" fmla="*/ 4762 w 27"/>
              <a:gd name="T49" fmla="*/ 1588 h 26"/>
              <a:gd name="T50" fmla="*/ 4762 w 27"/>
              <a:gd name="T51" fmla="*/ 1221 h 26"/>
              <a:gd name="T52" fmla="*/ 4586 w 27"/>
              <a:gd name="T53" fmla="*/ 855 h 26"/>
              <a:gd name="T54" fmla="*/ 4409 w 27"/>
              <a:gd name="T55" fmla="*/ 611 h 26"/>
              <a:gd name="T56" fmla="*/ 4233 w 27"/>
              <a:gd name="T57" fmla="*/ 366 h 26"/>
              <a:gd name="T58" fmla="*/ 3880 w 27"/>
              <a:gd name="T59" fmla="*/ 244 h 26"/>
              <a:gd name="T60" fmla="*/ 3351 w 27"/>
              <a:gd name="T61" fmla="*/ 122 h 26"/>
              <a:gd name="T62" fmla="*/ 2822 w 27"/>
              <a:gd name="T63" fmla="*/ 0 h 26"/>
              <a:gd name="T64" fmla="*/ 2469 w 27"/>
              <a:gd name="T65" fmla="*/ 0 h 2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7"/>
              <a:gd name="T100" fmla="*/ 0 h 26"/>
              <a:gd name="T101" fmla="*/ 27 w 27"/>
              <a:gd name="T102" fmla="*/ 26 h 2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7" h="26">
                <a:moveTo>
                  <a:pt x="14" y="0"/>
                </a:moveTo>
                <a:lnTo>
                  <a:pt x="11" y="0"/>
                </a:lnTo>
                <a:lnTo>
                  <a:pt x="9" y="1"/>
                </a:lnTo>
                <a:lnTo>
                  <a:pt x="7" y="2"/>
                </a:lnTo>
                <a:lnTo>
                  <a:pt x="4" y="3"/>
                </a:lnTo>
                <a:lnTo>
                  <a:pt x="2" y="5"/>
                </a:lnTo>
                <a:lnTo>
                  <a:pt x="1" y="7"/>
                </a:lnTo>
                <a:lnTo>
                  <a:pt x="1" y="10"/>
                </a:lnTo>
                <a:lnTo>
                  <a:pt x="0" y="13"/>
                </a:lnTo>
                <a:lnTo>
                  <a:pt x="1" y="16"/>
                </a:lnTo>
                <a:lnTo>
                  <a:pt x="1" y="18"/>
                </a:lnTo>
                <a:lnTo>
                  <a:pt x="2" y="20"/>
                </a:lnTo>
                <a:lnTo>
                  <a:pt x="4" y="22"/>
                </a:lnTo>
                <a:lnTo>
                  <a:pt x="7" y="24"/>
                </a:lnTo>
                <a:lnTo>
                  <a:pt x="9" y="25"/>
                </a:lnTo>
                <a:lnTo>
                  <a:pt x="11" y="26"/>
                </a:lnTo>
                <a:lnTo>
                  <a:pt x="14" y="26"/>
                </a:lnTo>
                <a:lnTo>
                  <a:pt x="16" y="26"/>
                </a:lnTo>
                <a:lnTo>
                  <a:pt x="19" y="25"/>
                </a:lnTo>
                <a:lnTo>
                  <a:pt x="22" y="24"/>
                </a:lnTo>
                <a:lnTo>
                  <a:pt x="24" y="22"/>
                </a:lnTo>
                <a:lnTo>
                  <a:pt x="25" y="20"/>
                </a:lnTo>
                <a:lnTo>
                  <a:pt x="26" y="18"/>
                </a:lnTo>
                <a:lnTo>
                  <a:pt x="27" y="16"/>
                </a:lnTo>
                <a:lnTo>
                  <a:pt x="27" y="13"/>
                </a:lnTo>
                <a:lnTo>
                  <a:pt x="27" y="10"/>
                </a:lnTo>
                <a:lnTo>
                  <a:pt x="26" y="7"/>
                </a:lnTo>
                <a:lnTo>
                  <a:pt x="25" y="5"/>
                </a:lnTo>
                <a:lnTo>
                  <a:pt x="24" y="3"/>
                </a:lnTo>
                <a:lnTo>
                  <a:pt x="22" y="2"/>
                </a:lnTo>
                <a:lnTo>
                  <a:pt x="19" y="1"/>
                </a:lnTo>
                <a:lnTo>
                  <a:pt x="16" y="0"/>
                </a:lnTo>
                <a:lnTo>
                  <a:pt x="14" y="0"/>
                </a:lnTo>
              </a:path>
            </a:pathLst>
          </a:custGeom>
          <a:noFill/>
          <a:ln w="1588">
            <a:solidFill>
              <a:srgbClr val="FFFFFF"/>
            </a:solidFill>
            <a:prstDash val="solid"/>
            <a:round/>
            <a:headEnd/>
            <a:tailEnd/>
          </a:ln>
        </p:spPr>
        <p:txBody>
          <a:bodyPr lIns="57150" tIns="28575" rIns="57150" bIns="28575"/>
          <a:lstStyle/>
          <a:p>
            <a:endParaRPr lang="en-US"/>
          </a:p>
        </p:txBody>
      </p:sp>
      <p:sp>
        <p:nvSpPr>
          <p:cNvPr id="47219" name="Freeform 141"/>
          <p:cNvSpPr>
            <a:spLocks/>
          </p:cNvSpPr>
          <p:nvPr/>
        </p:nvSpPr>
        <p:spPr bwMode="auto">
          <a:xfrm>
            <a:off x="2038350" y="3159125"/>
            <a:ext cx="3175" cy="3175"/>
          </a:xfrm>
          <a:custGeom>
            <a:avLst/>
            <a:gdLst>
              <a:gd name="T0" fmla="*/ 1646 w 27"/>
              <a:gd name="T1" fmla="*/ 0 h 27"/>
              <a:gd name="T2" fmla="*/ 1294 w 27"/>
              <a:gd name="T3" fmla="*/ 0 h 27"/>
              <a:gd name="T4" fmla="*/ 1058 w 27"/>
              <a:gd name="T5" fmla="*/ 118 h 27"/>
              <a:gd name="T6" fmla="*/ 706 w 27"/>
              <a:gd name="T7" fmla="*/ 235 h 27"/>
              <a:gd name="T8" fmla="*/ 470 w 27"/>
              <a:gd name="T9" fmla="*/ 353 h 27"/>
              <a:gd name="T10" fmla="*/ 235 w 27"/>
              <a:gd name="T11" fmla="*/ 588 h 27"/>
              <a:gd name="T12" fmla="*/ 118 w 27"/>
              <a:gd name="T13" fmla="*/ 823 h 27"/>
              <a:gd name="T14" fmla="*/ 118 w 27"/>
              <a:gd name="T15" fmla="*/ 1294 h 27"/>
              <a:gd name="T16" fmla="*/ 0 w 27"/>
              <a:gd name="T17" fmla="*/ 1529 h 27"/>
              <a:gd name="T18" fmla="*/ 118 w 27"/>
              <a:gd name="T19" fmla="*/ 1881 h 27"/>
              <a:gd name="T20" fmla="*/ 118 w 27"/>
              <a:gd name="T21" fmla="*/ 2117 h 27"/>
              <a:gd name="T22" fmla="*/ 235 w 27"/>
              <a:gd name="T23" fmla="*/ 2352 h 27"/>
              <a:gd name="T24" fmla="*/ 470 w 27"/>
              <a:gd name="T25" fmla="*/ 2587 h 27"/>
              <a:gd name="T26" fmla="*/ 706 w 27"/>
              <a:gd name="T27" fmla="*/ 2940 h 27"/>
              <a:gd name="T28" fmla="*/ 1058 w 27"/>
              <a:gd name="T29" fmla="*/ 3057 h 27"/>
              <a:gd name="T30" fmla="*/ 1294 w 27"/>
              <a:gd name="T31" fmla="*/ 3175 h 27"/>
              <a:gd name="T32" fmla="*/ 1646 w 27"/>
              <a:gd name="T33" fmla="*/ 3175 h 27"/>
              <a:gd name="T34" fmla="*/ 1881 w 27"/>
              <a:gd name="T35" fmla="*/ 3175 h 27"/>
              <a:gd name="T36" fmla="*/ 2234 w 27"/>
              <a:gd name="T37" fmla="*/ 3057 h 27"/>
              <a:gd name="T38" fmla="*/ 2469 w 27"/>
              <a:gd name="T39" fmla="*/ 2940 h 27"/>
              <a:gd name="T40" fmla="*/ 2822 w 27"/>
              <a:gd name="T41" fmla="*/ 2587 h 27"/>
              <a:gd name="T42" fmla="*/ 2940 w 27"/>
              <a:gd name="T43" fmla="*/ 2352 h 27"/>
              <a:gd name="T44" fmla="*/ 3057 w 27"/>
              <a:gd name="T45" fmla="*/ 2117 h 27"/>
              <a:gd name="T46" fmla="*/ 3175 w 27"/>
              <a:gd name="T47" fmla="*/ 1881 h 27"/>
              <a:gd name="T48" fmla="*/ 3175 w 27"/>
              <a:gd name="T49" fmla="*/ 1529 h 27"/>
              <a:gd name="T50" fmla="*/ 3175 w 27"/>
              <a:gd name="T51" fmla="*/ 1294 h 27"/>
              <a:gd name="T52" fmla="*/ 3057 w 27"/>
              <a:gd name="T53" fmla="*/ 823 h 27"/>
              <a:gd name="T54" fmla="*/ 2940 w 27"/>
              <a:gd name="T55" fmla="*/ 588 h 27"/>
              <a:gd name="T56" fmla="*/ 2822 w 27"/>
              <a:gd name="T57" fmla="*/ 353 h 27"/>
              <a:gd name="T58" fmla="*/ 2469 w 27"/>
              <a:gd name="T59" fmla="*/ 235 h 27"/>
              <a:gd name="T60" fmla="*/ 2234 w 27"/>
              <a:gd name="T61" fmla="*/ 118 h 27"/>
              <a:gd name="T62" fmla="*/ 1881 w 27"/>
              <a:gd name="T63" fmla="*/ 0 h 27"/>
              <a:gd name="T64" fmla="*/ 1646 w 27"/>
              <a:gd name="T65" fmla="*/ 0 h 2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7"/>
              <a:gd name="T100" fmla="*/ 0 h 27"/>
              <a:gd name="T101" fmla="*/ 27 w 27"/>
              <a:gd name="T102" fmla="*/ 27 h 2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7" h="27">
                <a:moveTo>
                  <a:pt x="14" y="0"/>
                </a:moveTo>
                <a:lnTo>
                  <a:pt x="11" y="0"/>
                </a:lnTo>
                <a:lnTo>
                  <a:pt x="9" y="1"/>
                </a:lnTo>
                <a:lnTo>
                  <a:pt x="6" y="2"/>
                </a:lnTo>
                <a:lnTo>
                  <a:pt x="4" y="3"/>
                </a:lnTo>
                <a:lnTo>
                  <a:pt x="2" y="5"/>
                </a:lnTo>
                <a:lnTo>
                  <a:pt x="1" y="7"/>
                </a:lnTo>
                <a:lnTo>
                  <a:pt x="1" y="11"/>
                </a:lnTo>
                <a:lnTo>
                  <a:pt x="0" y="13"/>
                </a:lnTo>
                <a:lnTo>
                  <a:pt x="1" y="16"/>
                </a:lnTo>
                <a:lnTo>
                  <a:pt x="1" y="18"/>
                </a:lnTo>
                <a:lnTo>
                  <a:pt x="2" y="20"/>
                </a:lnTo>
                <a:lnTo>
                  <a:pt x="4" y="22"/>
                </a:lnTo>
                <a:lnTo>
                  <a:pt x="6" y="25"/>
                </a:lnTo>
                <a:lnTo>
                  <a:pt x="9" y="26"/>
                </a:lnTo>
                <a:lnTo>
                  <a:pt x="11" y="27"/>
                </a:lnTo>
                <a:lnTo>
                  <a:pt x="14" y="27"/>
                </a:lnTo>
                <a:lnTo>
                  <a:pt x="16" y="27"/>
                </a:lnTo>
                <a:lnTo>
                  <a:pt x="19" y="26"/>
                </a:lnTo>
                <a:lnTo>
                  <a:pt x="21" y="25"/>
                </a:lnTo>
                <a:lnTo>
                  <a:pt x="24" y="22"/>
                </a:lnTo>
                <a:lnTo>
                  <a:pt x="25" y="20"/>
                </a:lnTo>
                <a:lnTo>
                  <a:pt x="26" y="18"/>
                </a:lnTo>
                <a:lnTo>
                  <a:pt x="27" y="16"/>
                </a:lnTo>
                <a:lnTo>
                  <a:pt x="27" y="13"/>
                </a:lnTo>
                <a:lnTo>
                  <a:pt x="27" y="11"/>
                </a:lnTo>
                <a:lnTo>
                  <a:pt x="26" y="7"/>
                </a:lnTo>
                <a:lnTo>
                  <a:pt x="25" y="5"/>
                </a:lnTo>
                <a:lnTo>
                  <a:pt x="24" y="3"/>
                </a:lnTo>
                <a:lnTo>
                  <a:pt x="21" y="2"/>
                </a:lnTo>
                <a:lnTo>
                  <a:pt x="19" y="1"/>
                </a:lnTo>
                <a:lnTo>
                  <a:pt x="16" y="0"/>
                </a:lnTo>
                <a:lnTo>
                  <a:pt x="14" y="0"/>
                </a:lnTo>
              </a:path>
            </a:pathLst>
          </a:custGeom>
          <a:noFill/>
          <a:ln w="1588">
            <a:solidFill>
              <a:srgbClr val="FFFFFF"/>
            </a:solidFill>
            <a:prstDash val="solid"/>
            <a:round/>
            <a:headEnd/>
            <a:tailEnd/>
          </a:ln>
        </p:spPr>
        <p:txBody>
          <a:bodyPr lIns="57150" tIns="28575" rIns="57150" bIns="28575"/>
          <a:lstStyle/>
          <a:p>
            <a:endParaRPr lang="en-US"/>
          </a:p>
        </p:txBody>
      </p:sp>
      <p:sp>
        <p:nvSpPr>
          <p:cNvPr id="47220" name="Freeform 142"/>
          <p:cNvSpPr>
            <a:spLocks/>
          </p:cNvSpPr>
          <p:nvPr/>
        </p:nvSpPr>
        <p:spPr bwMode="auto">
          <a:xfrm>
            <a:off x="2046288" y="3159125"/>
            <a:ext cx="4762" cy="3175"/>
          </a:xfrm>
          <a:custGeom>
            <a:avLst/>
            <a:gdLst>
              <a:gd name="T0" fmla="*/ 2469 w 27"/>
              <a:gd name="T1" fmla="*/ 0 h 27"/>
              <a:gd name="T2" fmla="*/ 1940 w 27"/>
              <a:gd name="T3" fmla="*/ 0 h 27"/>
              <a:gd name="T4" fmla="*/ 1411 w 27"/>
              <a:gd name="T5" fmla="*/ 118 h 27"/>
              <a:gd name="T6" fmla="*/ 1058 w 27"/>
              <a:gd name="T7" fmla="*/ 235 h 27"/>
              <a:gd name="T8" fmla="*/ 705 w 27"/>
              <a:gd name="T9" fmla="*/ 353 h 27"/>
              <a:gd name="T10" fmla="*/ 353 w 27"/>
              <a:gd name="T11" fmla="*/ 588 h 27"/>
              <a:gd name="T12" fmla="*/ 176 w 27"/>
              <a:gd name="T13" fmla="*/ 823 h 27"/>
              <a:gd name="T14" fmla="*/ 176 w 27"/>
              <a:gd name="T15" fmla="*/ 1294 h 27"/>
              <a:gd name="T16" fmla="*/ 0 w 27"/>
              <a:gd name="T17" fmla="*/ 1529 h 27"/>
              <a:gd name="T18" fmla="*/ 176 w 27"/>
              <a:gd name="T19" fmla="*/ 1881 h 27"/>
              <a:gd name="T20" fmla="*/ 176 w 27"/>
              <a:gd name="T21" fmla="*/ 2117 h 27"/>
              <a:gd name="T22" fmla="*/ 353 w 27"/>
              <a:gd name="T23" fmla="*/ 2352 h 27"/>
              <a:gd name="T24" fmla="*/ 705 w 27"/>
              <a:gd name="T25" fmla="*/ 2587 h 27"/>
              <a:gd name="T26" fmla="*/ 1058 w 27"/>
              <a:gd name="T27" fmla="*/ 2940 h 27"/>
              <a:gd name="T28" fmla="*/ 1411 w 27"/>
              <a:gd name="T29" fmla="*/ 3057 h 27"/>
              <a:gd name="T30" fmla="*/ 1940 w 27"/>
              <a:gd name="T31" fmla="*/ 3175 h 27"/>
              <a:gd name="T32" fmla="*/ 2469 w 27"/>
              <a:gd name="T33" fmla="*/ 3175 h 27"/>
              <a:gd name="T34" fmla="*/ 2822 w 27"/>
              <a:gd name="T35" fmla="*/ 3175 h 27"/>
              <a:gd name="T36" fmla="*/ 3351 w 27"/>
              <a:gd name="T37" fmla="*/ 3057 h 27"/>
              <a:gd name="T38" fmla="*/ 3704 w 27"/>
              <a:gd name="T39" fmla="*/ 2940 h 27"/>
              <a:gd name="T40" fmla="*/ 4057 w 27"/>
              <a:gd name="T41" fmla="*/ 2587 h 27"/>
              <a:gd name="T42" fmla="*/ 4233 w 27"/>
              <a:gd name="T43" fmla="*/ 2352 h 27"/>
              <a:gd name="T44" fmla="*/ 4586 w 27"/>
              <a:gd name="T45" fmla="*/ 2117 h 27"/>
              <a:gd name="T46" fmla="*/ 4762 w 27"/>
              <a:gd name="T47" fmla="*/ 1881 h 27"/>
              <a:gd name="T48" fmla="*/ 4762 w 27"/>
              <a:gd name="T49" fmla="*/ 1529 h 27"/>
              <a:gd name="T50" fmla="*/ 4762 w 27"/>
              <a:gd name="T51" fmla="*/ 1294 h 27"/>
              <a:gd name="T52" fmla="*/ 4586 w 27"/>
              <a:gd name="T53" fmla="*/ 823 h 27"/>
              <a:gd name="T54" fmla="*/ 4233 w 27"/>
              <a:gd name="T55" fmla="*/ 588 h 27"/>
              <a:gd name="T56" fmla="*/ 4057 w 27"/>
              <a:gd name="T57" fmla="*/ 353 h 27"/>
              <a:gd name="T58" fmla="*/ 3704 w 27"/>
              <a:gd name="T59" fmla="*/ 235 h 27"/>
              <a:gd name="T60" fmla="*/ 3351 w 27"/>
              <a:gd name="T61" fmla="*/ 118 h 27"/>
              <a:gd name="T62" fmla="*/ 2822 w 27"/>
              <a:gd name="T63" fmla="*/ 0 h 27"/>
              <a:gd name="T64" fmla="*/ 2469 w 27"/>
              <a:gd name="T65" fmla="*/ 0 h 2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7"/>
              <a:gd name="T100" fmla="*/ 0 h 27"/>
              <a:gd name="T101" fmla="*/ 27 w 27"/>
              <a:gd name="T102" fmla="*/ 27 h 2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7" h="27">
                <a:moveTo>
                  <a:pt x="14" y="0"/>
                </a:moveTo>
                <a:lnTo>
                  <a:pt x="11" y="0"/>
                </a:lnTo>
                <a:lnTo>
                  <a:pt x="8" y="1"/>
                </a:lnTo>
                <a:lnTo>
                  <a:pt x="6" y="2"/>
                </a:lnTo>
                <a:lnTo>
                  <a:pt x="4" y="3"/>
                </a:lnTo>
                <a:lnTo>
                  <a:pt x="2" y="5"/>
                </a:lnTo>
                <a:lnTo>
                  <a:pt x="1" y="7"/>
                </a:lnTo>
                <a:lnTo>
                  <a:pt x="1" y="11"/>
                </a:lnTo>
                <a:lnTo>
                  <a:pt x="0" y="13"/>
                </a:lnTo>
                <a:lnTo>
                  <a:pt x="1" y="16"/>
                </a:lnTo>
                <a:lnTo>
                  <a:pt x="1" y="18"/>
                </a:lnTo>
                <a:lnTo>
                  <a:pt x="2" y="20"/>
                </a:lnTo>
                <a:lnTo>
                  <a:pt x="4" y="22"/>
                </a:lnTo>
                <a:lnTo>
                  <a:pt x="6" y="25"/>
                </a:lnTo>
                <a:lnTo>
                  <a:pt x="8" y="26"/>
                </a:lnTo>
                <a:lnTo>
                  <a:pt x="11" y="27"/>
                </a:lnTo>
                <a:lnTo>
                  <a:pt x="14" y="27"/>
                </a:lnTo>
                <a:lnTo>
                  <a:pt x="16" y="27"/>
                </a:lnTo>
                <a:lnTo>
                  <a:pt x="19" y="26"/>
                </a:lnTo>
                <a:lnTo>
                  <a:pt x="21" y="25"/>
                </a:lnTo>
                <a:lnTo>
                  <a:pt x="23" y="22"/>
                </a:lnTo>
                <a:lnTo>
                  <a:pt x="24" y="20"/>
                </a:lnTo>
                <a:lnTo>
                  <a:pt x="26" y="18"/>
                </a:lnTo>
                <a:lnTo>
                  <a:pt x="27" y="16"/>
                </a:lnTo>
                <a:lnTo>
                  <a:pt x="27" y="13"/>
                </a:lnTo>
                <a:lnTo>
                  <a:pt x="27" y="11"/>
                </a:lnTo>
                <a:lnTo>
                  <a:pt x="26" y="7"/>
                </a:lnTo>
                <a:lnTo>
                  <a:pt x="24" y="5"/>
                </a:lnTo>
                <a:lnTo>
                  <a:pt x="23" y="3"/>
                </a:lnTo>
                <a:lnTo>
                  <a:pt x="21" y="2"/>
                </a:lnTo>
                <a:lnTo>
                  <a:pt x="19" y="1"/>
                </a:lnTo>
                <a:lnTo>
                  <a:pt x="16" y="0"/>
                </a:lnTo>
                <a:lnTo>
                  <a:pt x="14" y="0"/>
                </a:lnTo>
              </a:path>
            </a:pathLst>
          </a:custGeom>
          <a:noFill/>
          <a:ln w="1588">
            <a:solidFill>
              <a:srgbClr val="FFFFFF"/>
            </a:solidFill>
            <a:prstDash val="solid"/>
            <a:round/>
            <a:headEnd/>
            <a:tailEnd/>
          </a:ln>
        </p:spPr>
        <p:txBody>
          <a:bodyPr lIns="57150" tIns="28575" rIns="57150" bIns="28575"/>
          <a:lstStyle/>
          <a:p>
            <a:endParaRPr lang="en-US"/>
          </a:p>
        </p:txBody>
      </p:sp>
      <p:sp>
        <p:nvSpPr>
          <p:cNvPr id="47221" name="Freeform 143"/>
          <p:cNvSpPr>
            <a:spLocks/>
          </p:cNvSpPr>
          <p:nvPr/>
        </p:nvSpPr>
        <p:spPr bwMode="auto">
          <a:xfrm>
            <a:off x="2055813" y="3159125"/>
            <a:ext cx="3175" cy="3175"/>
          </a:xfrm>
          <a:custGeom>
            <a:avLst/>
            <a:gdLst>
              <a:gd name="T0" fmla="*/ 1710 w 26"/>
              <a:gd name="T1" fmla="*/ 0 h 27"/>
              <a:gd name="T2" fmla="*/ 1221 w 26"/>
              <a:gd name="T3" fmla="*/ 0 h 27"/>
              <a:gd name="T4" fmla="*/ 977 w 26"/>
              <a:gd name="T5" fmla="*/ 118 h 27"/>
              <a:gd name="T6" fmla="*/ 733 w 26"/>
              <a:gd name="T7" fmla="*/ 235 h 27"/>
              <a:gd name="T8" fmla="*/ 488 w 26"/>
              <a:gd name="T9" fmla="*/ 353 h 27"/>
              <a:gd name="T10" fmla="*/ 244 w 26"/>
              <a:gd name="T11" fmla="*/ 588 h 27"/>
              <a:gd name="T12" fmla="*/ 122 w 26"/>
              <a:gd name="T13" fmla="*/ 823 h 27"/>
              <a:gd name="T14" fmla="*/ 122 w 26"/>
              <a:gd name="T15" fmla="*/ 1294 h 27"/>
              <a:gd name="T16" fmla="*/ 0 w 26"/>
              <a:gd name="T17" fmla="*/ 1529 h 27"/>
              <a:gd name="T18" fmla="*/ 122 w 26"/>
              <a:gd name="T19" fmla="*/ 1881 h 27"/>
              <a:gd name="T20" fmla="*/ 122 w 26"/>
              <a:gd name="T21" fmla="*/ 2117 h 27"/>
              <a:gd name="T22" fmla="*/ 244 w 26"/>
              <a:gd name="T23" fmla="*/ 2352 h 27"/>
              <a:gd name="T24" fmla="*/ 488 w 26"/>
              <a:gd name="T25" fmla="*/ 2587 h 27"/>
              <a:gd name="T26" fmla="*/ 733 w 26"/>
              <a:gd name="T27" fmla="*/ 2940 h 27"/>
              <a:gd name="T28" fmla="*/ 977 w 26"/>
              <a:gd name="T29" fmla="*/ 3057 h 27"/>
              <a:gd name="T30" fmla="*/ 1221 w 26"/>
              <a:gd name="T31" fmla="*/ 3175 h 27"/>
              <a:gd name="T32" fmla="*/ 1710 w 26"/>
              <a:gd name="T33" fmla="*/ 3175 h 27"/>
              <a:gd name="T34" fmla="*/ 1954 w 26"/>
              <a:gd name="T35" fmla="*/ 3175 h 27"/>
              <a:gd name="T36" fmla="*/ 2320 w 26"/>
              <a:gd name="T37" fmla="*/ 3057 h 27"/>
              <a:gd name="T38" fmla="*/ 2564 w 26"/>
              <a:gd name="T39" fmla="*/ 2940 h 27"/>
              <a:gd name="T40" fmla="*/ 2809 w 26"/>
              <a:gd name="T41" fmla="*/ 2587 h 27"/>
              <a:gd name="T42" fmla="*/ 2931 w 26"/>
              <a:gd name="T43" fmla="*/ 2352 h 27"/>
              <a:gd name="T44" fmla="*/ 3053 w 26"/>
              <a:gd name="T45" fmla="*/ 2117 h 27"/>
              <a:gd name="T46" fmla="*/ 3175 w 26"/>
              <a:gd name="T47" fmla="*/ 1881 h 27"/>
              <a:gd name="T48" fmla="*/ 3175 w 26"/>
              <a:gd name="T49" fmla="*/ 1529 h 27"/>
              <a:gd name="T50" fmla="*/ 3175 w 26"/>
              <a:gd name="T51" fmla="*/ 1294 h 27"/>
              <a:gd name="T52" fmla="*/ 3053 w 26"/>
              <a:gd name="T53" fmla="*/ 823 h 27"/>
              <a:gd name="T54" fmla="*/ 2931 w 26"/>
              <a:gd name="T55" fmla="*/ 588 h 27"/>
              <a:gd name="T56" fmla="*/ 2809 w 26"/>
              <a:gd name="T57" fmla="*/ 353 h 27"/>
              <a:gd name="T58" fmla="*/ 2564 w 26"/>
              <a:gd name="T59" fmla="*/ 235 h 27"/>
              <a:gd name="T60" fmla="*/ 2320 w 26"/>
              <a:gd name="T61" fmla="*/ 118 h 27"/>
              <a:gd name="T62" fmla="*/ 1954 w 26"/>
              <a:gd name="T63" fmla="*/ 0 h 27"/>
              <a:gd name="T64" fmla="*/ 1710 w 26"/>
              <a:gd name="T65" fmla="*/ 0 h 2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6"/>
              <a:gd name="T100" fmla="*/ 0 h 27"/>
              <a:gd name="T101" fmla="*/ 26 w 26"/>
              <a:gd name="T102" fmla="*/ 27 h 2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6" h="27">
                <a:moveTo>
                  <a:pt x="14" y="0"/>
                </a:moveTo>
                <a:lnTo>
                  <a:pt x="10" y="0"/>
                </a:lnTo>
                <a:lnTo>
                  <a:pt x="8" y="1"/>
                </a:lnTo>
                <a:lnTo>
                  <a:pt x="6" y="2"/>
                </a:lnTo>
                <a:lnTo>
                  <a:pt x="4" y="3"/>
                </a:lnTo>
                <a:lnTo>
                  <a:pt x="2" y="5"/>
                </a:lnTo>
                <a:lnTo>
                  <a:pt x="1" y="7"/>
                </a:lnTo>
                <a:lnTo>
                  <a:pt x="1" y="11"/>
                </a:lnTo>
                <a:lnTo>
                  <a:pt x="0" y="13"/>
                </a:lnTo>
                <a:lnTo>
                  <a:pt x="1" y="16"/>
                </a:lnTo>
                <a:lnTo>
                  <a:pt x="1" y="18"/>
                </a:lnTo>
                <a:lnTo>
                  <a:pt x="2" y="20"/>
                </a:lnTo>
                <a:lnTo>
                  <a:pt x="4" y="22"/>
                </a:lnTo>
                <a:lnTo>
                  <a:pt x="6" y="25"/>
                </a:lnTo>
                <a:lnTo>
                  <a:pt x="8" y="26"/>
                </a:lnTo>
                <a:lnTo>
                  <a:pt x="10" y="27"/>
                </a:lnTo>
                <a:lnTo>
                  <a:pt x="14" y="27"/>
                </a:lnTo>
                <a:lnTo>
                  <a:pt x="16" y="27"/>
                </a:lnTo>
                <a:lnTo>
                  <a:pt x="19" y="26"/>
                </a:lnTo>
                <a:lnTo>
                  <a:pt x="21" y="25"/>
                </a:lnTo>
                <a:lnTo>
                  <a:pt x="23" y="22"/>
                </a:lnTo>
                <a:lnTo>
                  <a:pt x="24" y="20"/>
                </a:lnTo>
                <a:lnTo>
                  <a:pt x="25" y="18"/>
                </a:lnTo>
                <a:lnTo>
                  <a:pt x="26" y="16"/>
                </a:lnTo>
                <a:lnTo>
                  <a:pt x="26" y="13"/>
                </a:lnTo>
                <a:lnTo>
                  <a:pt x="26" y="11"/>
                </a:lnTo>
                <a:lnTo>
                  <a:pt x="25" y="7"/>
                </a:lnTo>
                <a:lnTo>
                  <a:pt x="24" y="5"/>
                </a:lnTo>
                <a:lnTo>
                  <a:pt x="23" y="3"/>
                </a:lnTo>
                <a:lnTo>
                  <a:pt x="21" y="2"/>
                </a:lnTo>
                <a:lnTo>
                  <a:pt x="19" y="1"/>
                </a:lnTo>
                <a:lnTo>
                  <a:pt x="16" y="0"/>
                </a:lnTo>
                <a:lnTo>
                  <a:pt x="14" y="0"/>
                </a:lnTo>
              </a:path>
            </a:pathLst>
          </a:custGeom>
          <a:noFill/>
          <a:ln w="1588">
            <a:solidFill>
              <a:srgbClr val="FFFFFF"/>
            </a:solidFill>
            <a:prstDash val="solid"/>
            <a:round/>
            <a:headEnd/>
            <a:tailEnd/>
          </a:ln>
        </p:spPr>
        <p:txBody>
          <a:bodyPr lIns="57150" tIns="28575" rIns="57150" bIns="28575"/>
          <a:lstStyle/>
          <a:p>
            <a:endParaRPr lang="en-US"/>
          </a:p>
        </p:txBody>
      </p:sp>
      <p:sp>
        <p:nvSpPr>
          <p:cNvPr id="47222" name="Freeform 144"/>
          <p:cNvSpPr>
            <a:spLocks/>
          </p:cNvSpPr>
          <p:nvPr/>
        </p:nvSpPr>
        <p:spPr bwMode="auto">
          <a:xfrm>
            <a:off x="2063750" y="3159125"/>
            <a:ext cx="3175" cy="3175"/>
          </a:xfrm>
          <a:custGeom>
            <a:avLst/>
            <a:gdLst>
              <a:gd name="T0" fmla="*/ 1646 w 27"/>
              <a:gd name="T1" fmla="*/ 0 h 27"/>
              <a:gd name="T2" fmla="*/ 1294 w 27"/>
              <a:gd name="T3" fmla="*/ 0 h 27"/>
              <a:gd name="T4" fmla="*/ 1058 w 27"/>
              <a:gd name="T5" fmla="*/ 118 h 27"/>
              <a:gd name="T6" fmla="*/ 823 w 27"/>
              <a:gd name="T7" fmla="*/ 235 h 27"/>
              <a:gd name="T8" fmla="*/ 588 w 27"/>
              <a:gd name="T9" fmla="*/ 353 h 27"/>
              <a:gd name="T10" fmla="*/ 235 w 27"/>
              <a:gd name="T11" fmla="*/ 588 h 27"/>
              <a:gd name="T12" fmla="*/ 118 w 27"/>
              <a:gd name="T13" fmla="*/ 823 h 27"/>
              <a:gd name="T14" fmla="*/ 118 w 27"/>
              <a:gd name="T15" fmla="*/ 1294 h 27"/>
              <a:gd name="T16" fmla="*/ 0 w 27"/>
              <a:gd name="T17" fmla="*/ 1529 h 27"/>
              <a:gd name="T18" fmla="*/ 118 w 27"/>
              <a:gd name="T19" fmla="*/ 1881 h 27"/>
              <a:gd name="T20" fmla="*/ 118 w 27"/>
              <a:gd name="T21" fmla="*/ 2117 h 27"/>
              <a:gd name="T22" fmla="*/ 235 w 27"/>
              <a:gd name="T23" fmla="*/ 2352 h 27"/>
              <a:gd name="T24" fmla="*/ 588 w 27"/>
              <a:gd name="T25" fmla="*/ 2587 h 27"/>
              <a:gd name="T26" fmla="*/ 823 w 27"/>
              <a:gd name="T27" fmla="*/ 2940 h 27"/>
              <a:gd name="T28" fmla="*/ 1058 w 27"/>
              <a:gd name="T29" fmla="*/ 3057 h 27"/>
              <a:gd name="T30" fmla="*/ 1294 w 27"/>
              <a:gd name="T31" fmla="*/ 3175 h 27"/>
              <a:gd name="T32" fmla="*/ 1646 w 27"/>
              <a:gd name="T33" fmla="*/ 3175 h 27"/>
              <a:gd name="T34" fmla="*/ 1881 w 27"/>
              <a:gd name="T35" fmla="*/ 3175 h 27"/>
              <a:gd name="T36" fmla="*/ 2352 w 27"/>
              <a:gd name="T37" fmla="*/ 3057 h 27"/>
              <a:gd name="T38" fmla="*/ 2587 w 27"/>
              <a:gd name="T39" fmla="*/ 2940 h 27"/>
              <a:gd name="T40" fmla="*/ 2822 w 27"/>
              <a:gd name="T41" fmla="*/ 2587 h 27"/>
              <a:gd name="T42" fmla="*/ 2940 w 27"/>
              <a:gd name="T43" fmla="*/ 2352 h 27"/>
              <a:gd name="T44" fmla="*/ 3057 w 27"/>
              <a:gd name="T45" fmla="*/ 2117 h 27"/>
              <a:gd name="T46" fmla="*/ 3175 w 27"/>
              <a:gd name="T47" fmla="*/ 1881 h 27"/>
              <a:gd name="T48" fmla="*/ 3175 w 27"/>
              <a:gd name="T49" fmla="*/ 1529 h 27"/>
              <a:gd name="T50" fmla="*/ 3175 w 27"/>
              <a:gd name="T51" fmla="*/ 1294 h 27"/>
              <a:gd name="T52" fmla="*/ 3057 w 27"/>
              <a:gd name="T53" fmla="*/ 823 h 27"/>
              <a:gd name="T54" fmla="*/ 2940 w 27"/>
              <a:gd name="T55" fmla="*/ 588 h 27"/>
              <a:gd name="T56" fmla="*/ 2822 w 27"/>
              <a:gd name="T57" fmla="*/ 353 h 27"/>
              <a:gd name="T58" fmla="*/ 2587 w 27"/>
              <a:gd name="T59" fmla="*/ 235 h 27"/>
              <a:gd name="T60" fmla="*/ 2352 w 27"/>
              <a:gd name="T61" fmla="*/ 118 h 27"/>
              <a:gd name="T62" fmla="*/ 1881 w 27"/>
              <a:gd name="T63" fmla="*/ 0 h 27"/>
              <a:gd name="T64" fmla="*/ 1646 w 27"/>
              <a:gd name="T65" fmla="*/ 0 h 2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7"/>
              <a:gd name="T100" fmla="*/ 0 h 27"/>
              <a:gd name="T101" fmla="*/ 27 w 27"/>
              <a:gd name="T102" fmla="*/ 27 h 2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7" h="27">
                <a:moveTo>
                  <a:pt x="14" y="0"/>
                </a:moveTo>
                <a:lnTo>
                  <a:pt x="11" y="0"/>
                </a:lnTo>
                <a:lnTo>
                  <a:pt x="9" y="1"/>
                </a:lnTo>
                <a:lnTo>
                  <a:pt x="7" y="2"/>
                </a:lnTo>
                <a:lnTo>
                  <a:pt x="5" y="3"/>
                </a:lnTo>
                <a:lnTo>
                  <a:pt x="2" y="5"/>
                </a:lnTo>
                <a:lnTo>
                  <a:pt x="1" y="7"/>
                </a:lnTo>
                <a:lnTo>
                  <a:pt x="1" y="11"/>
                </a:lnTo>
                <a:lnTo>
                  <a:pt x="0" y="13"/>
                </a:lnTo>
                <a:lnTo>
                  <a:pt x="1" y="16"/>
                </a:lnTo>
                <a:lnTo>
                  <a:pt x="1" y="18"/>
                </a:lnTo>
                <a:lnTo>
                  <a:pt x="2" y="20"/>
                </a:lnTo>
                <a:lnTo>
                  <a:pt x="5" y="22"/>
                </a:lnTo>
                <a:lnTo>
                  <a:pt x="7" y="25"/>
                </a:lnTo>
                <a:lnTo>
                  <a:pt x="9" y="26"/>
                </a:lnTo>
                <a:lnTo>
                  <a:pt x="11" y="27"/>
                </a:lnTo>
                <a:lnTo>
                  <a:pt x="14" y="27"/>
                </a:lnTo>
                <a:lnTo>
                  <a:pt x="16" y="27"/>
                </a:lnTo>
                <a:lnTo>
                  <a:pt x="20" y="26"/>
                </a:lnTo>
                <a:lnTo>
                  <a:pt x="22" y="25"/>
                </a:lnTo>
                <a:lnTo>
                  <a:pt x="24" y="22"/>
                </a:lnTo>
                <a:lnTo>
                  <a:pt x="25" y="20"/>
                </a:lnTo>
                <a:lnTo>
                  <a:pt x="26" y="18"/>
                </a:lnTo>
                <a:lnTo>
                  <a:pt x="27" y="16"/>
                </a:lnTo>
                <a:lnTo>
                  <a:pt x="27" y="13"/>
                </a:lnTo>
                <a:lnTo>
                  <a:pt x="27" y="11"/>
                </a:lnTo>
                <a:lnTo>
                  <a:pt x="26" y="7"/>
                </a:lnTo>
                <a:lnTo>
                  <a:pt x="25" y="5"/>
                </a:lnTo>
                <a:lnTo>
                  <a:pt x="24" y="3"/>
                </a:lnTo>
                <a:lnTo>
                  <a:pt x="22" y="2"/>
                </a:lnTo>
                <a:lnTo>
                  <a:pt x="20" y="1"/>
                </a:lnTo>
                <a:lnTo>
                  <a:pt x="16" y="0"/>
                </a:lnTo>
                <a:lnTo>
                  <a:pt x="14" y="0"/>
                </a:lnTo>
              </a:path>
            </a:pathLst>
          </a:custGeom>
          <a:noFill/>
          <a:ln w="1588">
            <a:solidFill>
              <a:srgbClr val="FFFFFF"/>
            </a:solidFill>
            <a:prstDash val="solid"/>
            <a:round/>
            <a:headEnd/>
            <a:tailEnd/>
          </a:ln>
        </p:spPr>
        <p:txBody>
          <a:bodyPr lIns="57150" tIns="28575" rIns="57150" bIns="28575"/>
          <a:lstStyle/>
          <a:p>
            <a:endParaRPr lang="en-US"/>
          </a:p>
        </p:txBody>
      </p:sp>
      <p:sp>
        <p:nvSpPr>
          <p:cNvPr id="47223" name="Freeform 145"/>
          <p:cNvSpPr>
            <a:spLocks/>
          </p:cNvSpPr>
          <p:nvPr/>
        </p:nvSpPr>
        <p:spPr bwMode="auto">
          <a:xfrm>
            <a:off x="2071688" y="3159125"/>
            <a:ext cx="4762" cy="3175"/>
          </a:xfrm>
          <a:custGeom>
            <a:avLst/>
            <a:gdLst>
              <a:gd name="T0" fmla="*/ 2469 w 27"/>
              <a:gd name="T1" fmla="*/ 0 h 27"/>
              <a:gd name="T2" fmla="*/ 1940 w 27"/>
              <a:gd name="T3" fmla="*/ 0 h 27"/>
              <a:gd name="T4" fmla="*/ 1587 w 27"/>
              <a:gd name="T5" fmla="*/ 118 h 27"/>
              <a:gd name="T6" fmla="*/ 1235 w 27"/>
              <a:gd name="T7" fmla="*/ 235 h 27"/>
              <a:gd name="T8" fmla="*/ 705 w 27"/>
              <a:gd name="T9" fmla="*/ 353 h 27"/>
              <a:gd name="T10" fmla="*/ 353 w 27"/>
              <a:gd name="T11" fmla="*/ 588 h 27"/>
              <a:gd name="T12" fmla="*/ 176 w 27"/>
              <a:gd name="T13" fmla="*/ 823 h 27"/>
              <a:gd name="T14" fmla="*/ 176 w 27"/>
              <a:gd name="T15" fmla="*/ 1294 h 27"/>
              <a:gd name="T16" fmla="*/ 0 w 27"/>
              <a:gd name="T17" fmla="*/ 1529 h 27"/>
              <a:gd name="T18" fmla="*/ 176 w 27"/>
              <a:gd name="T19" fmla="*/ 1881 h 27"/>
              <a:gd name="T20" fmla="*/ 176 w 27"/>
              <a:gd name="T21" fmla="*/ 2117 h 27"/>
              <a:gd name="T22" fmla="*/ 353 w 27"/>
              <a:gd name="T23" fmla="*/ 2352 h 27"/>
              <a:gd name="T24" fmla="*/ 705 w 27"/>
              <a:gd name="T25" fmla="*/ 2587 h 27"/>
              <a:gd name="T26" fmla="*/ 1235 w 27"/>
              <a:gd name="T27" fmla="*/ 2940 h 27"/>
              <a:gd name="T28" fmla="*/ 1587 w 27"/>
              <a:gd name="T29" fmla="*/ 3057 h 27"/>
              <a:gd name="T30" fmla="*/ 1940 w 27"/>
              <a:gd name="T31" fmla="*/ 3175 h 27"/>
              <a:gd name="T32" fmla="*/ 2469 w 27"/>
              <a:gd name="T33" fmla="*/ 3175 h 27"/>
              <a:gd name="T34" fmla="*/ 2822 w 27"/>
              <a:gd name="T35" fmla="*/ 3175 h 27"/>
              <a:gd name="T36" fmla="*/ 3351 w 27"/>
              <a:gd name="T37" fmla="*/ 3057 h 27"/>
              <a:gd name="T38" fmla="*/ 3880 w 27"/>
              <a:gd name="T39" fmla="*/ 2940 h 27"/>
              <a:gd name="T40" fmla="*/ 4233 w 27"/>
              <a:gd name="T41" fmla="*/ 2587 h 27"/>
              <a:gd name="T42" fmla="*/ 4409 w 27"/>
              <a:gd name="T43" fmla="*/ 2352 h 27"/>
              <a:gd name="T44" fmla="*/ 4586 w 27"/>
              <a:gd name="T45" fmla="*/ 2117 h 27"/>
              <a:gd name="T46" fmla="*/ 4762 w 27"/>
              <a:gd name="T47" fmla="*/ 1881 h 27"/>
              <a:gd name="T48" fmla="*/ 4762 w 27"/>
              <a:gd name="T49" fmla="*/ 1529 h 27"/>
              <a:gd name="T50" fmla="*/ 4762 w 27"/>
              <a:gd name="T51" fmla="*/ 1294 h 27"/>
              <a:gd name="T52" fmla="*/ 4586 w 27"/>
              <a:gd name="T53" fmla="*/ 823 h 27"/>
              <a:gd name="T54" fmla="*/ 4409 w 27"/>
              <a:gd name="T55" fmla="*/ 588 h 27"/>
              <a:gd name="T56" fmla="*/ 4233 w 27"/>
              <a:gd name="T57" fmla="*/ 353 h 27"/>
              <a:gd name="T58" fmla="*/ 3880 w 27"/>
              <a:gd name="T59" fmla="*/ 235 h 27"/>
              <a:gd name="T60" fmla="*/ 3351 w 27"/>
              <a:gd name="T61" fmla="*/ 118 h 27"/>
              <a:gd name="T62" fmla="*/ 2822 w 27"/>
              <a:gd name="T63" fmla="*/ 0 h 27"/>
              <a:gd name="T64" fmla="*/ 2469 w 27"/>
              <a:gd name="T65" fmla="*/ 0 h 2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7"/>
              <a:gd name="T100" fmla="*/ 0 h 27"/>
              <a:gd name="T101" fmla="*/ 27 w 27"/>
              <a:gd name="T102" fmla="*/ 27 h 2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7" h="27">
                <a:moveTo>
                  <a:pt x="14" y="0"/>
                </a:moveTo>
                <a:lnTo>
                  <a:pt x="11" y="0"/>
                </a:lnTo>
                <a:lnTo>
                  <a:pt x="9" y="1"/>
                </a:lnTo>
                <a:lnTo>
                  <a:pt x="7" y="2"/>
                </a:lnTo>
                <a:lnTo>
                  <a:pt x="4" y="3"/>
                </a:lnTo>
                <a:lnTo>
                  <a:pt x="2" y="5"/>
                </a:lnTo>
                <a:lnTo>
                  <a:pt x="1" y="7"/>
                </a:lnTo>
                <a:lnTo>
                  <a:pt x="1" y="11"/>
                </a:lnTo>
                <a:lnTo>
                  <a:pt x="0" y="13"/>
                </a:lnTo>
                <a:lnTo>
                  <a:pt x="1" y="16"/>
                </a:lnTo>
                <a:lnTo>
                  <a:pt x="1" y="18"/>
                </a:lnTo>
                <a:lnTo>
                  <a:pt x="2" y="20"/>
                </a:lnTo>
                <a:lnTo>
                  <a:pt x="4" y="22"/>
                </a:lnTo>
                <a:lnTo>
                  <a:pt x="7" y="25"/>
                </a:lnTo>
                <a:lnTo>
                  <a:pt x="9" y="26"/>
                </a:lnTo>
                <a:lnTo>
                  <a:pt x="11" y="27"/>
                </a:lnTo>
                <a:lnTo>
                  <a:pt x="14" y="27"/>
                </a:lnTo>
                <a:lnTo>
                  <a:pt x="16" y="27"/>
                </a:lnTo>
                <a:lnTo>
                  <a:pt x="19" y="26"/>
                </a:lnTo>
                <a:lnTo>
                  <a:pt x="22" y="25"/>
                </a:lnTo>
                <a:lnTo>
                  <a:pt x="24" y="22"/>
                </a:lnTo>
                <a:lnTo>
                  <a:pt x="25" y="20"/>
                </a:lnTo>
                <a:lnTo>
                  <a:pt x="26" y="18"/>
                </a:lnTo>
                <a:lnTo>
                  <a:pt x="27" y="16"/>
                </a:lnTo>
                <a:lnTo>
                  <a:pt x="27" y="13"/>
                </a:lnTo>
                <a:lnTo>
                  <a:pt x="27" y="11"/>
                </a:lnTo>
                <a:lnTo>
                  <a:pt x="26" y="7"/>
                </a:lnTo>
                <a:lnTo>
                  <a:pt x="25" y="5"/>
                </a:lnTo>
                <a:lnTo>
                  <a:pt x="24" y="3"/>
                </a:lnTo>
                <a:lnTo>
                  <a:pt x="22" y="2"/>
                </a:lnTo>
                <a:lnTo>
                  <a:pt x="19" y="1"/>
                </a:lnTo>
                <a:lnTo>
                  <a:pt x="16" y="0"/>
                </a:lnTo>
                <a:lnTo>
                  <a:pt x="14" y="0"/>
                </a:lnTo>
              </a:path>
            </a:pathLst>
          </a:custGeom>
          <a:noFill/>
          <a:ln w="1588">
            <a:solidFill>
              <a:srgbClr val="FFFFFF"/>
            </a:solidFill>
            <a:prstDash val="solid"/>
            <a:round/>
            <a:headEnd/>
            <a:tailEnd/>
          </a:ln>
        </p:spPr>
        <p:txBody>
          <a:bodyPr lIns="57150" tIns="28575" rIns="57150" bIns="28575"/>
          <a:lstStyle/>
          <a:p>
            <a:endParaRPr lang="en-US"/>
          </a:p>
        </p:txBody>
      </p:sp>
      <p:sp>
        <p:nvSpPr>
          <p:cNvPr id="47224" name="Freeform 146"/>
          <p:cNvSpPr>
            <a:spLocks/>
          </p:cNvSpPr>
          <p:nvPr/>
        </p:nvSpPr>
        <p:spPr bwMode="auto">
          <a:xfrm>
            <a:off x="2038350" y="3148013"/>
            <a:ext cx="3175" cy="4762"/>
          </a:xfrm>
          <a:custGeom>
            <a:avLst/>
            <a:gdLst>
              <a:gd name="T0" fmla="*/ 1646 w 27"/>
              <a:gd name="T1" fmla="*/ 0 h 27"/>
              <a:gd name="T2" fmla="*/ 1294 w 27"/>
              <a:gd name="T3" fmla="*/ 0 h 27"/>
              <a:gd name="T4" fmla="*/ 1058 w 27"/>
              <a:gd name="T5" fmla="*/ 176 h 27"/>
              <a:gd name="T6" fmla="*/ 706 w 27"/>
              <a:gd name="T7" fmla="*/ 353 h 27"/>
              <a:gd name="T8" fmla="*/ 470 w 27"/>
              <a:gd name="T9" fmla="*/ 529 h 27"/>
              <a:gd name="T10" fmla="*/ 235 w 27"/>
              <a:gd name="T11" fmla="*/ 882 h 27"/>
              <a:gd name="T12" fmla="*/ 118 w 27"/>
              <a:gd name="T13" fmla="*/ 1411 h 27"/>
              <a:gd name="T14" fmla="*/ 118 w 27"/>
              <a:gd name="T15" fmla="*/ 1940 h 27"/>
              <a:gd name="T16" fmla="*/ 0 w 27"/>
              <a:gd name="T17" fmla="*/ 2293 h 27"/>
              <a:gd name="T18" fmla="*/ 118 w 27"/>
              <a:gd name="T19" fmla="*/ 2822 h 27"/>
              <a:gd name="T20" fmla="*/ 118 w 27"/>
              <a:gd name="T21" fmla="*/ 3175 h 27"/>
              <a:gd name="T22" fmla="*/ 235 w 27"/>
              <a:gd name="T23" fmla="*/ 3527 h 27"/>
              <a:gd name="T24" fmla="*/ 470 w 27"/>
              <a:gd name="T25" fmla="*/ 4057 h 27"/>
              <a:gd name="T26" fmla="*/ 706 w 27"/>
              <a:gd name="T27" fmla="*/ 4409 h 27"/>
              <a:gd name="T28" fmla="*/ 1058 w 27"/>
              <a:gd name="T29" fmla="*/ 4586 h 27"/>
              <a:gd name="T30" fmla="*/ 1294 w 27"/>
              <a:gd name="T31" fmla="*/ 4762 h 27"/>
              <a:gd name="T32" fmla="*/ 1646 w 27"/>
              <a:gd name="T33" fmla="*/ 4762 h 27"/>
              <a:gd name="T34" fmla="*/ 1881 w 27"/>
              <a:gd name="T35" fmla="*/ 4762 h 27"/>
              <a:gd name="T36" fmla="*/ 2234 w 27"/>
              <a:gd name="T37" fmla="*/ 4586 h 27"/>
              <a:gd name="T38" fmla="*/ 2469 w 27"/>
              <a:gd name="T39" fmla="*/ 4409 h 27"/>
              <a:gd name="T40" fmla="*/ 2822 w 27"/>
              <a:gd name="T41" fmla="*/ 4057 h 27"/>
              <a:gd name="T42" fmla="*/ 2940 w 27"/>
              <a:gd name="T43" fmla="*/ 3527 h 27"/>
              <a:gd name="T44" fmla="*/ 3057 w 27"/>
              <a:gd name="T45" fmla="*/ 3175 h 27"/>
              <a:gd name="T46" fmla="*/ 3175 w 27"/>
              <a:gd name="T47" fmla="*/ 2822 h 27"/>
              <a:gd name="T48" fmla="*/ 3175 w 27"/>
              <a:gd name="T49" fmla="*/ 2293 h 27"/>
              <a:gd name="T50" fmla="*/ 3175 w 27"/>
              <a:gd name="T51" fmla="*/ 1940 h 27"/>
              <a:gd name="T52" fmla="*/ 3057 w 27"/>
              <a:gd name="T53" fmla="*/ 1411 h 27"/>
              <a:gd name="T54" fmla="*/ 2940 w 27"/>
              <a:gd name="T55" fmla="*/ 882 h 27"/>
              <a:gd name="T56" fmla="*/ 2822 w 27"/>
              <a:gd name="T57" fmla="*/ 529 h 27"/>
              <a:gd name="T58" fmla="*/ 2469 w 27"/>
              <a:gd name="T59" fmla="*/ 353 h 27"/>
              <a:gd name="T60" fmla="*/ 2234 w 27"/>
              <a:gd name="T61" fmla="*/ 176 h 27"/>
              <a:gd name="T62" fmla="*/ 1881 w 27"/>
              <a:gd name="T63" fmla="*/ 0 h 27"/>
              <a:gd name="T64" fmla="*/ 1646 w 27"/>
              <a:gd name="T65" fmla="*/ 0 h 2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7"/>
              <a:gd name="T100" fmla="*/ 0 h 27"/>
              <a:gd name="T101" fmla="*/ 27 w 27"/>
              <a:gd name="T102" fmla="*/ 27 h 2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7" h="27">
                <a:moveTo>
                  <a:pt x="14" y="0"/>
                </a:moveTo>
                <a:lnTo>
                  <a:pt x="11" y="0"/>
                </a:lnTo>
                <a:lnTo>
                  <a:pt x="9" y="1"/>
                </a:lnTo>
                <a:lnTo>
                  <a:pt x="6" y="2"/>
                </a:lnTo>
                <a:lnTo>
                  <a:pt x="4" y="3"/>
                </a:lnTo>
                <a:lnTo>
                  <a:pt x="2" y="5"/>
                </a:lnTo>
                <a:lnTo>
                  <a:pt x="1" y="8"/>
                </a:lnTo>
                <a:lnTo>
                  <a:pt x="1" y="11"/>
                </a:lnTo>
                <a:lnTo>
                  <a:pt x="0" y="13"/>
                </a:lnTo>
                <a:lnTo>
                  <a:pt x="1" y="16"/>
                </a:lnTo>
                <a:lnTo>
                  <a:pt x="1" y="18"/>
                </a:lnTo>
                <a:lnTo>
                  <a:pt x="2" y="20"/>
                </a:lnTo>
                <a:lnTo>
                  <a:pt x="4" y="23"/>
                </a:lnTo>
                <a:lnTo>
                  <a:pt x="6" y="25"/>
                </a:lnTo>
                <a:lnTo>
                  <a:pt x="9" y="26"/>
                </a:lnTo>
                <a:lnTo>
                  <a:pt x="11" y="27"/>
                </a:lnTo>
                <a:lnTo>
                  <a:pt x="14" y="27"/>
                </a:lnTo>
                <a:lnTo>
                  <a:pt x="16" y="27"/>
                </a:lnTo>
                <a:lnTo>
                  <a:pt x="19" y="26"/>
                </a:lnTo>
                <a:lnTo>
                  <a:pt x="21" y="25"/>
                </a:lnTo>
                <a:lnTo>
                  <a:pt x="24" y="23"/>
                </a:lnTo>
                <a:lnTo>
                  <a:pt x="25" y="20"/>
                </a:lnTo>
                <a:lnTo>
                  <a:pt x="26" y="18"/>
                </a:lnTo>
                <a:lnTo>
                  <a:pt x="27" y="16"/>
                </a:lnTo>
                <a:lnTo>
                  <a:pt x="27" y="13"/>
                </a:lnTo>
                <a:lnTo>
                  <a:pt x="27" y="11"/>
                </a:lnTo>
                <a:lnTo>
                  <a:pt x="26" y="8"/>
                </a:lnTo>
                <a:lnTo>
                  <a:pt x="25" y="5"/>
                </a:lnTo>
                <a:lnTo>
                  <a:pt x="24" y="3"/>
                </a:lnTo>
                <a:lnTo>
                  <a:pt x="21" y="2"/>
                </a:lnTo>
                <a:lnTo>
                  <a:pt x="19" y="1"/>
                </a:lnTo>
                <a:lnTo>
                  <a:pt x="16" y="0"/>
                </a:lnTo>
                <a:lnTo>
                  <a:pt x="14" y="0"/>
                </a:lnTo>
              </a:path>
            </a:pathLst>
          </a:custGeom>
          <a:noFill/>
          <a:ln w="1588">
            <a:solidFill>
              <a:srgbClr val="FFFFFF"/>
            </a:solidFill>
            <a:prstDash val="solid"/>
            <a:round/>
            <a:headEnd/>
            <a:tailEnd/>
          </a:ln>
        </p:spPr>
        <p:txBody>
          <a:bodyPr lIns="57150" tIns="28575" rIns="57150" bIns="28575"/>
          <a:lstStyle/>
          <a:p>
            <a:endParaRPr lang="en-US"/>
          </a:p>
        </p:txBody>
      </p:sp>
      <p:sp>
        <p:nvSpPr>
          <p:cNvPr id="47225" name="Freeform 147"/>
          <p:cNvSpPr>
            <a:spLocks/>
          </p:cNvSpPr>
          <p:nvPr/>
        </p:nvSpPr>
        <p:spPr bwMode="auto">
          <a:xfrm>
            <a:off x="2046288" y="3148013"/>
            <a:ext cx="4762" cy="4762"/>
          </a:xfrm>
          <a:custGeom>
            <a:avLst/>
            <a:gdLst>
              <a:gd name="T0" fmla="*/ 2469 w 27"/>
              <a:gd name="T1" fmla="*/ 0 h 27"/>
              <a:gd name="T2" fmla="*/ 1940 w 27"/>
              <a:gd name="T3" fmla="*/ 0 h 27"/>
              <a:gd name="T4" fmla="*/ 1411 w 27"/>
              <a:gd name="T5" fmla="*/ 176 h 27"/>
              <a:gd name="T6" fmla="*/ 1058 w 27"/>
              <a:gd name="T7" fmla="*/ 353 h 27"/>
              <a:gd name="T8" fmla="*/ 705 w 27"/>
              <a:gd name="T9" fmla="*/ 529 h 27"/>
              <a:gd name="T10" fmla="*/ 353 w 27"/>
              <a:gd name="T11" fmla="*/ 882 h 27"/>
              <a:gd name="T12" fmla="*/ 176 w 27"/>
              <a:gd name="T13" fmla="*/ 1411 h 27"/>
              <a:gd name="T14" fmla="*/ 176 w 27"/>
              <a:gd name="T15" fmla="*/ 1940 h 27"/>
              <a:gd name="T16" fmla="*/ 0 w 27"/>
              <a:gd name="T17" fmla="*/ 2293 h 27"/>
              <a:gd name="T18" fmla="*/ 176 w 27"/>
              <a:gd name="T19" fmla="*/ 2822 h 27"/>
              <a:gd name="T20" fmla="*/ 176 w 27"/>
              <a:gd name="T21" fmla="*/ 3175 h 27"/>
              <a:gd name="T22" fmla="*/ 353 w 27"/>
              <a:gd name="T23" fmla="*/ 3527 h 27"/>
              <a:gd name="T24" fmla="*/ 705 w 27"/>
              <a:gd name="T25" fmla="*/ 4057 h 27"/>
              <a:gd name="T26" fmla="*/ 1058 w 27"/>
              <a:gd name="T27" fmla="*/ 4409 h 27"/>
              <a:gd name="T28" fmla="*/ 1411 w 27"/>
              <a:gd name="T29" fmla="*/ 4586 h 27"/>
              <a:gd name="T30" fmla="*/ 1940 w 27"/>
              <a:gd name="T31" fmla="*/ 4762 h 27"/>
              <a:gd name="T32" fmla="*/ 2469 w 27"/>
              <a:gd name="T33" fmla="*/ 4762 h 27"/>
              <a:gd name="T34" fmla="*/ 2822 w 27"/>
              <a:gd name="T35" fmla="*/ 4762 h 27"/>
              <a:gd name="T36" fmla="*/ 3351 w 27"/>
              <a:gd name="T37" fmla="*/ 4586 h 27"/>
              <a:gd name="T38" fmla="*/ 3704 w 27"/>
              <a:gd name="T39" fmla="*/ 4409 h 27"/>
              <a:gd name="T40" fmla="*/ 4057 w 27"/>
              <a:gd name="T41" fmla="*/ 4057 h 27"/>
              <a:gd name="T42" fmla="*/ 4233 w 27"/>
              <a:gd name="T43" fmla="*/ 3527 h 27"/>
              <a:gd name="T44" fmla="*/ 4586 w 27"/>
              <a:gd name="T45" fmla="*/ 3175 h 27"/>
              <a:gd name="T46" fmla="*/ 4762 w 27"/>
              <a:gd name="T47" fmla="*/ 2822 h 27"/>
              <a:gd name="T48" fmla="*/ 4762 w 27"/>
              <a:gd name="T49" fmla="*/ 2293 h 27"/>
              <a:gd name="T50" fmla="*/ 4762 w 27"/>
              <a:gd name="T51" fmla="*/ 1940 h 27"/>
              <a:gd name="T52" fmla="*/ 4586 w 27"/>
              <a:gd name="T53" fmla="*/ 1411 h 27"/>
              <a:gd name="T54" fmla="*/ 4233 w 27"/>
              <a:gd name="T55" fmla="*/ 882 h 27"/>
              <a:gd name="T56" fmla="*/ 4057 w 27"/>
              <a:gd name="T57" fmla="*/ 529 h 27"/>
              <a:gd name="T58" fmla="*/ 3704 w 27"/>
              <a:gd name="T59" fmla="*/ 353 h 27"/>
              <a:gd name="T60" fmla="*/ 3351 w 27"/>
              <a:gd name="T61" fmla="*/ 176 h 27"/>
              <a:gd name="T62" fmla="*/ 2822 w 27"/>
              <a:gd name="T63" fmla="*/ 0 h 27"/>
              <a:gd name="T64" fmla="*/ 2469 w 27"/>
              <a:gd name="T65" fmla="*/ 0 h 2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7"/>
              <a:gd name="T100" fmla="*/ 0 h 27"/>
              <a:gd name="T101" fmla="*/ 27 w 27"/>
              <a:gd name="T102" fmla="*/ 27 h 2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7" h="27">
                <a:moveTo>
                  <a:pt x="14" y="0"/>
                </a:moveTo>
                <a:lnTo>
                  <a:pt x="11" y="0"/>
                </a:lnTo>
                <a:lnTo>
                  <a:pt x="8" y="1"/>
                </a:lnTo>
                <a:lnTo>
                  <a:pt x="6" y="2"/>
                </a:lnTo>
                <a:lnTo>
                  <a:pt x="4" y="3"/>
                </a:lnTo>
                <a:lnTo>
                  <a:pt x="2" y="5"/>
                </a:lnTo>
                <a:lnTo>
                  <a:pt x="1" y="8"/>
                </a:lnTo>
                <a:lnTo>
                  <a:pt x="1" y="11"/>
                </a:lnTo>
                <a:lnTo>
                  <a:pt x="0" y="13"/>
                </a:lnTo>
                <a:lnTo>
                  <a:pt x="1" y="16"/>
                </a:lnTo>
                <a:lnTo>
                  <a:pt x="1" y="18"/>
                </a:lnTo>
                <a:lnTo>
                  <a:pt x="2" y="20"/>
                </a:lnTo>
                <a:lnTo>
                  <a:pt x="4" y="23"/>
                </a:lnTo>
                <a:lnTo>
                  <a:pt x="6" y="25"/>
                </a:lnTo>
                <a:lnTo>
                  <a:pt x="8" y="26"/>
                </a:lnTo>
                <a:lnTo>
                  <a:pt x="11" y="27"/>
                </a:lnTo>
                <a:lnTo>
                  <a:pt x="14" y="27"/>
                </a:lnTo>
                <a:lnTo>
                  <a:pt x="16" y="27"/>
                </a:lnTo>
                <a:lnTo>
                  <a:pt x="19" y="26"/>
                </a:lnTo>
                <a:lnTo>
                  <a:pt x="21" y="25"/>
                </a:lnTo>
                <a:lnTo>
                  <a:pt x="23" y="23"/>
                </a:lnTo>
                <a:lnTo>
                  <a:pt x="24" y="20"/>
                </a:lnTo>
                <a:lnTo>
                  <a:pt x="26" y="18"/>
                </a:lnTo>
                <a:lnTo>
                  <a:pt x="27" y="16"/>
                </a:lnTo>
                <a:lnTo>
                  <a:pt x="27" y="13"/>
                </a:lnTo>
                <a:lnTo>
                  <a:pt x="27" y="11"/>
                </a:lnTo>
                <a:lnTo>
                  <a:pt x="26" y="8"/>
                </a:lnTo>
                <a:lnTo>
                  <a:pt x="24" y="5"/>
                </a:lnTo>
                <a:lnTo>
                  <a:pt x="23" y="3"/>
                </a:lnTo>
                <a:lnTo>
                  <a:pt x="21" y="2"/>
                </a:lnTo>
                <a:lnTo>
                  <a:pt x="19" y="1"/>
                </a:lnTo>
                <a:lnTo>
                  <a:pt x="16" y="0"/>
                </a:lnTo>
                <a:lnTo>
                  <a:pt x="14" y="0"/>
                </a:lnTo>
              </a:path>
            </a:pathLst>
          </a:custGeom>
          <a:noFill/>
          <a:ln w="1588">
            <a:solidFill>
              <a:srgbClr val="FFFFFF"/>
            </a:solidFill>
            <a:prstDash val="solid"/>
            <a:round/>
            <a:headEnd/>
            <a:tailEnd/>
          </a:ln>
        </p:spPr>
        <p:txBody>
          <a:bodyPr lIns="57150" tIns="28575" rIns="57150" bIns="28575"/>
          <a:lstStyle/>
          <a:p>
            <a:endParaRPr lang="en-US"/>
          </a:p>
        </p:txBody>
      </p:sp>
      <p:sp>
        <p:nvSpPr>
          <p:cNvPr id="47226" name="Freeform 148"/>
          <p:cNvSpPr>
            <a:spLocks/>
          </p:cNvSpPr>
          <p:nvPr/>
        </p:nvSpPr>
        <p:spPr bwMode="auto">
          <a:xfrm>
            <a:off x="2055813" y="3148013"/>
            <a:ext cx="3175" cy="4762"/>
          </a:xfrm>
          <a:custGeom>
            <a:avLst/>
            <a:gdLst>
              <a:gd name="T0" fmla="*/ 1710 w 26"/>
              <a:gd name="T1" fmla="*/ 0 h 27"/>
              <a:gd name="T2" fmla="*/ 1221 w 26"/>
              <a:gd name="T3" fmla="*/ 0 h 27"/>
              <a:gd name="T4" fmla="*/ 977 w 26"/>
              <a:gd name="T5" fmla="*/ 176 h 27"/>
              <a:gd name="T6" fmla="*/ 733 w 26"/>
              <a:gd name="T7" fmla="*/ 353 h 27"/>
              <a:gd name="T8" fmla="*/ 488 w 26"/>
              <a:gd name="T9" fmla="*/ 529 h 27"/>
              <a:gd name="T10" fmla="*/ 244 w 26"/>
              <a:gd name="T11" fmla="*/ 882 h 27"/>
              <a:gd name="T12" fmla="*/ 122 w 26"/>
              <a:gd name="T13" fmla="*/ 1411 h 27"/>
              <a:gd name="T14" fmla="*/ 122 w 26"/>
              <a:gd name="T15" fmla="*/ 1940 h 27"/>
              <a:gd name="T16" fmla="*/ 0 w 26"/>
              <a:gd name="T17" fmla="*/ 2293 h 27"/>
              <a:gd name="T18" fmla="*/ 122 w 26"/>
              <a:gd name="T19" fmla="*/ 2822 h 27"/>
              <a:gd name="T20" fmla="*/ 122 w 26"/>
              <a:gd name="T21" fmla="*/ 3175 h 27"/>
              <a:gd name="T22" fmla="*/ 244 w 26"/>
              <a:gd name="T23" fmla="*/ 3527 h 27"/>
              <a:gd name="T24" fmla="*/ 488 w 26"/>
              <a:gd name="T25" fmla="*/ 4057 h 27"/>
              <a:gd name="T26" fmla="*/ 733 w 26"/>
              <a:gd name="T27" fmla="*/ 4409 h 27"/>
              <a:gd name="T28" fmla="*/ 977 w 26"/>
              <a:gd name="T29" fmla="*/ 4586 h 27"/>
              <a:gd name="T30" fmla="*/ 1221 w 26"/>
              <a:gd name="T31" fmla="*/ 4762 h 27"/>
              <a:gd name="T32" fmla="*/ 1710 w 26"/>
              <a:gd name="T33" fmla="*/ 4762 h 27"/>
              <a:gd name="T34" fmla="*/ 1954 w 26"/>
              <a:gd name="T35" fmla="*/ 4762 h 27"/>
              <a:gd name="T36" fmla="*/ 2320 w 26"/>
              <a:gd name="T37" fmla="*/ 4586 h 27"/>
              <a:gd name="T38" fmla="*/ 2564 w 26"/>
              <a:gd name="T39" fmla="*/ 4409 h 27"/>
              <a:gd name="T40" fmla="*/ 2809 w 26"/>
              <a:gd name="T41" fmla="*/ 4057 h 27"/>
              <a:gd name="T42" fmla="*/ 2931 w 26"/>
              <a:gd name="T43" fmla="*/ 3527 h 27"/>
              <a:gd name="T44" fmla="*/ 3053 w 26"/>
              <a:gd name="T45" fmla="*/ 3175 h 27"/>
              <a:gd name="T46" fmla="*/ 3175 w 26"/>
              <a:gd name="T47" fmla="*/ 2822 h 27"/>
              <a:gd name="T48" fmla="*/ 3175 w 26"/>
              <a:gd name="T49" fmla="*/ 2293 h 27"/>
              <a:gd name="T50" fmla="*/ 3175 w 26"/>
              <a:gd name="T51" fmla="*/ 1940 h 27"/>
              <a:gd name="T52" fmla="*/ 3053 w 26"/>
              <a:gd name="T53" fmla="*/ 1411 h 27"/>
              <a:gd name="T54" fmla="*/ 2931 w 26"/>
              <a:gd name="T55" fmla="*/ 882 h 27"/>
              <a:gd name="T56" fmla="*/ 2809 w 26"/>
              <a:gd name="T57" fmla="*/ 529 h 27"/>
              <a:gd name="T58" fmla="*/ 2564 w 26"/>
              <a:gd name="T59" fmla="*/ 353 h 27"/>
              <a:gd name="T60" fmla="*/ 2320 w 26"/>
              <a:gd name="T61" fmla="*/ 176 h 27"/>
              <a:gd name="T62" fmla="*/ 1954 w 26"/>
              <a:gd name="T63" fmla="*/ 0 h 27"/>
              <a:gd name="T64" fmla="*/ 1710 w 26"/>
              <a:gd name="T65" fmla="*/ 0 h 2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6"/>
              <a:gd name="T100" fmla="*/ 0 h 27"/>
              <a:gd name="T101" fmla="*/ 26 w 26"/>
              <a:gd name="T102" fmla="*/ 27 h 2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6" h="27">
                <a:moveTo>
                  <a:pt x="14" y="0"/>
                </a:moveTo>
                <a:lnTo>
                  <a:pt x="10" y="0"/>
                </a:lnTo>
                <a:lnTo>
                  <a:pt x="8" y="1"/>
                </a:lnTo>
                <a:lnTo>
                  <a:pt x="6" y="2"/>
                </a:lnTo>
                <a:lnTo>
                  <a:pt x="4" y="3"/>
                </a:lnTo>
                <a:lnTo>
                  <a:pt x="2" y="5"/>
                </a:lnTo>
                <a:lnTo>
                  <a:pt x="1" y="8"/>
                </a:lnTo>
                <a:lnTo>
                  <a:pt x="1" y="11"/>
                </a:lnTo>
                <a:lnTo>
                  <a:pt x="0" y="13"/>
                </a:lnTo>
                <a:lnTo>
                  <a:pt x="1" y="16"/>
                </a:lnTo>
                <a:lnTo>
                  <a:pt x="1" y="18"/>
                </a:lnTo>
                <a:lnTo>
                  <a:pt x="2" y="20"/>
                </a:lnTo>
                <a:lnTo>
                  <a:pt x="4" y="23"/>
                </a:lnTo>
                <a:lnTo>
                  <a:pt x="6" y="25"/>
                </a:lnTo>
                <a:lnTo>
                  <a:pt x="8" y="26"/>
                </a:lnTo>
                <a:lnTo>
                  <a:pt x="10" y="27"/>
                </a:lnTo>
                <a:lnTo>
                  <a:pt x="14" y="27"/>
                </a:lnTo>
                <a:lnTo>
                  <a:pt x="16" y="27"/>
                </a:lnTo>
                <a:lnTo>
                  <a:pt x="19" y="26"/>
                </a:lnTo>
                <a:lnTo>
                  <a:pt x="21" y="25"/>
                </a:lnTo>
                <a:lnTo>
                  <a:pt x="23" y="23"/>
                </a:lnTo>
                <a:lnTo>
                  <a:pt x="24" y="20"/>
                </a:lnTo>
                <a:lnTo>
                  <a:pt x="25" y="18"/>
                </a:lnTo>
                <a:lnTo>
                  <a:pt x="26" y="16"/>
                </a:lnTo>
                <a:lnTo>
                  <a:pt x="26" y="13"/>
                </a:lnTo>
                <a:lnTo>
                  <a:pt x="26" y="11"/>
                </a:lnTo>
                <a:lnTo>
                  <a:pt x="25" y="8"/>
                </a:lnTo>
                <a:lnTo>
                  <a:pt x="24" y="5"/>
                </a:lnTo>
                <a:lnTo>
                  <a:pt x="23" y="3"/>
                </a:lnTo>
                <a:lnTo>
                  <a:pt x="21" y="2"/>
                </a:lnTo>
                <a:lnTo>
                  <a:pt x="19" y="1"/>
                </a:lnTo>
                <a:lnTo>
                  <a:pt x="16" y="0"/>
                </a:lnTo>
                <a:lnTo>
                  <a:pt x="14" y="0"/>
                </a:lnTo>
              </a:path>
            </a:pathLst>
          </a:custGeom>
          <a:noFill/>
          <a:ln w="1588">
            <a:solidFill>
              <a:srgbClr val="FFFFFF"/>
            </a:solidFill>
            <a:prstDash val="solid"/>
            <a:round/>
            <a:headEnd/>
            <a:tailEnd/>
          </a:ln>
        </p:spPr>
        <p:txBody>
          <a:bodyPr lIns="57150" tIns="28575" rIns="57150" bIns="28575"/>
          <a:lstStyle/>
          <a:p>
            <a:endParaRPr lang="en-US"/>
          </a:p>
        </p:txBody>
      </p:sp>
      <p:sp>
        <p:nvSpPr>
          <p:cNvPr id="47227" name="Freeform 149"/>
          <p:cNvSpPr>
            <a:spLocks/>
          </p:cNvSpPr>
          <p:nvPr/>
        </p:nvSpPr>
        <p:spPr bwMode="auto">
          <a:xfrm>
            <a:off x="2063750" y="3148013"/>
            <a:ext cx="3175" cy="4762"/>
          </a:xfrm>
          <a:custGeom>
            <a:avLst/>
            <a:gdLst>
              <a:gd name="T0" fmla="*/ 1646 w 27"/>
              <a:gd name="T1" fmla="*/ 0 h 27"/>
              <a:gd name="T2" fmla="*/ 1294 w 27"/>
              <a:gd name="T3" fmla="*/ 0 h 27"/>
              <a:gd name="T4" fmla="*/ 1058 w 27"/>
              <a:gd name="T5" fmla="*/ 176 h 27"/>
              <a:gd name="T6" fmla="*/ 823 w 27"/>
              <a:gd name="T7" fmla="*/ 353 h 27"/>
              <a:gd name="T8" fmla="*/ 588 w 27"/>
              <a:gd name="T9" fmla="*/ 529 h 27"/>
              <a:gd name="T10" fmla="*/ 235 w 27"/>
              <a:gd name="T11" fmla="*/ 882 h 27"/>
              <a:gd name="T12" fmla="*/ 118 w 27"/>
              <a:gd name="T13" fmla="*/ 1411 h 27"/>
              <a:gd name="T14" fmla="*/ 118 w 27"/>
              <a:gd name="T15" fmla="*/ 1940 h 27"/>
              <a:gd name="T16" fmla="*/ 0 w 27"/>
              <a:gd name="T17" fmla="*/ 2293 h 27"/>
              <a:gd name="T18" fmla="*/ 118 w 27"/>
              <a:gd name="T19" fmla="*/ 2822 h 27"/>
              <a:gd name="T20" fmla="*/ 118 w 27"/>
              <a:gd name="T21" fmla="*/ 3175 h 27"/>
              <a:gd name="T22" fmla="*/ 235 w 27"/>
              <a:gd name="T23" fmla="*/ 3527 h 27"/>
              <a:gd name="T24" fmla="*/ 588 w 27"/>
              <a:gd name="T25" fmla="*/ 4057 h 27"/>
              <a:gd name="T26" fmla="*/ 823 w 27"/>
              <a:gd name="T27" fmla="*/ 4409 h 27"/>
              <a:gd name="T28" fmla="*/ 1058 w 27"/>
              <a:gd name="T29" fmla="*/ 4586 h 27"/>
              <a:gd name="T30" fmla="*/ 1294 w 27"/>
              <a:gd name="T31" fmla="*/ 4762 h 27"/>
              <a:gd name="T32" fmla="*/ 1646 w 27"/>
              <a:gd name="T33" fmla="*/ 4762 h 27"/>
              <a:gd name="T34" fmla="*/ 1881 w 27"/>
              <a:gd name="T35" fmla="*/ 4762 h 27"/>
              <a:gd name="T36" fmla="*/ 2352 w 27"/>
              <a:gd name="T37" fmla="*/ 4586 h 27"/>
              <a:gd name="T38" fmla="*/ 2587 w 27"/>
              <a:gd name="T39" fmla="*/ 4409 h 27"/>
              <a:gd name="T40" fmla="*/ 2822 w 27"/>
              <a:gd name="T41" fmla="*/ 4057 h 27"/>
              <a:gd name="T42" fmla="*/ 2940 w 27"/>
              <a:gd name="T43" fmla="*/ 3527 h 27"/>
              <a:gd name="T44" fmla="*/ 3057 w 27"/>
              <a:gd name="T45" fmla="*/ 3175 h 27"/>
              <a:gd name="T46" fmla="*/ 3175 w 27"/>
              <a:gd name="T47" fmla="*/ 2822 h 27"/>
              <a:gd name="T48" fmla="*/ 3175 w 27"/>
              <a:gd name="T49" fmla="*/ 2293 h 27"/>
              <a:gd name="T50" fmla="*/ 3175 w 27"/>
              <a:gd name="T51" fmla="*/ 1940 h 27"/>
              <a:gd name="T52" fmla="*/ 3057 w 27"/>
              <a:gd name="T53" fmla="*/ 1411 h 27"/>
              <a:gd name="T54" fmla="*/ 2940 w 27"/>
              <a:gd name="T55" fmla="*/ 882 h 27"/>
              <a:gd name="T56" fmla="*/ 2822 w 27"/>
              <a:gd name="T57" fmla="*/ 529 h 27"/>
              <a:gd name="T58" fmla="*/ 2587 w 27"/>
              <a:gd name="T59" fmla="*/ 353 h 27"/>
              <a:gd name="T60" fmla="*/ 2352 w 27"/>
              <a:gd name="T61" fmla="*/ 176 h 27"/>
              <a:gd name="T62" fmla="*/ 1881 w 27"/>
              <a:gd name="T63" fmla="*/ 0 h 27"/>
              <a:gd name="T64" fmla="*/ 1646 w 27"/>
              <a:gd name="T65" fmla="*/ 0 h 2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7"/>
              <a:gd name="T100" fmla="*/ 0 h 27"/>
              <a:gd name="T101" fmla="*/ 27 w 27"/>
              <a:gd name="T102" fmla="*/ 27 h 2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7" h="27">
                <a:moveTo>
                  <a:pt x="14" y="0"/>
                </a:moveTo>
                <a:lnTo>
                  <a:pt x="11" y="0"/>
                </a:lnTo>
                <a:lnTo>
                  <a:pt x="9" y="1"/>
                </a:lnTo>
                <a:lnTo>
                  <a:pt x="7" y="2"/>
                </a:lnTo>
                <a:lnTo>
                  <a:pt x="5" y="3"/>
                </a:lnTo>
                <a:lnTo>
                  <a:pt x="2" y="5"/>
                </a:lnTo>
                <a:lnTo>
                  <a:pt x="1" y="8"/>
                </a:lnTo>
                <a:lnTo>
                  <a:pt x="1" y="11"/>
                </a:lnTo>
                <a:lnTo>
                  <a:pt x="0" y="13"/>
                </a:lnTo>
                <a:lnTo>
                  <a:pt x="1" y="16"/>
                </a:lnTo>
                <a:lnTo>
                  <a:pt x="1" y="18"/>
                </a:lnTo>
                <a:lnTo>
                  <a:pt x="2" y="20"/>
                </a:lnTo>
                <a:lnTo>
                  <a:pt x="5" y="23"/>
                </a:lnTo>
                <a:lnTo>
                  <a:pt x="7" y="25"/>
                </a:lnTo>
                <a:lnTo>
                  <a:pt x="9" y="26"/>
                </a:lnTo>
                <a:lnTo>
                  <a:pt x="11" y="27"/>
                </a:lnTo>
                <a:lnTo>
                  <a:pt x="14" y="27"/>
                </a:lnTo>
                <a:lnTo>
                  <a:pt x="16" y="27"/>
                </a:lnTo>
                <a:lnTo>
                  <a:pt x="20" y="26"/>
                </a:lnTo>
                <a:lnTo>
                  <a:pt x="22" y="25"/>
                </a:lnTo>
                <a:lnTo>
                  <a:pt x="24" y="23"/>
                </a:lnTo>
                <a:lnTo>
                  <a:pt x="25" y="20"/>
                </a:lnTo>
                <a:lnTo>
                  <a:pt x="26" y="18"/>
                </a:lnTo>
                <a:lnTo>
                  <a:pt x="27" y="16"/>
                </a:lnTo>
                <a:lnTo>
                  <a:pt x="27" y="13"/>
                </a:lnTo>
                <a:lnTo>
                  <a:pt x="27" y="11"/>
                </a:lnTo>
                <a:lnTo>
                  <a:pt x="26" y="8"/>
                </a:lnTo>
                <a:lnTo>
                  <a:pt x="25" y="5"/>
                </a:lnTo>
                <a:lnTo>
                  <a:pt x="24" y="3"/>
                </a:lnTo>
                <a:lnTo>
                  <a:pt x="22" y="2"/>
                </a:lnTo>
                <a:lnTo>
                  <a:pt x="20" y="1"/>
                </a:lnTo>
                <a:lnTo>
                  <a:pt x="16" y="0"/>
                </a:lnTo>
                <a:lnTo>
                  <a:pt x="14" y="0"/>
                </a:lnTo>
              </a:path>
            </a:pathLst>
          </a:custGeom>
          <a:noFill/>
          <a:ln w="1588">
            <a:solidFill>
              <a:srgbClr val="FFFFFF"/>
            </a:solidFill>
            <a:prstDash val="solid"/>
            <a:round/>
            <a:headEnd/>
            <a:tailEnd/>
          </a:ln>
        </p:spPr>
        <p:txBody>
          <a:bodyPr lIns="57150" tIns="28575" rIns="57150" bIns="28575"/>
          <a:lstStyle/>
          <a:p>
            <a:endParaRPr lang="en-US"/>
          </a:p>
        </p:txBody>
      </p:sp>
      <p:sp>
        <p:nvSpPr>
          <p:cNvPr id="47228" name="Freeform 150"/>
          <p:cNvSpPr>
            <a:spLocks/>
          </p:cNvSpPr>
          <p:nvPr/>
        </p:nvSpPr>
        <p:spPr bwMode="auto">
          <a:xfrm>
            <a:off x="2071688" y="3148013"/>
            <a:ext cx="4762" cy="4762"/>
          </a:xfrm>
          <a:custGeom>
            <a:avLst/>
            <a:gdLst>
              <a:gd name="T0" fmla="*/ 2469 w 27"/>
              <a:gd name="T1" fmla="*/ 0 h 27"/>
              <a:gd name="T2" fmla="*/ 1940 w 27"/>
              <a:gd name="T3" fmla="*/ 0 h 27"/>
              <a:gd name="T4" fmla="*/ 1587 w 27"/>
              <a:gd name="T5" fmla="*/ 176 h 27"/>
              <a:gd name="T6" fmla="*/ 1235 w 27"/>
              <a:gd name="T7" fmla="*/ 353 h 27"/>
              <a:gd name="T8" fmla="*/ 705 w 27"/>
              <a:gd name="T9" fmla="*/ 529 h 27"/>
              <a:gd name="T10" fmla="*/ 353 w 27"/>
              <a:gd name="T11" fmla="*/ 882 h 27"/>
              <a:gd name="T12" fmla="*/ 176 w 27"/>
              <a:gd name="T13" fmla="*/ 1411 h 27"/>
              <a:gd name="T14" fmla="*/ 176 w 27"/>
              <a:gd name="T15" fmla="*/ 1940 h 27"/>
              <a:gd name="T16" fmla="*/ 0 w 27"/>
              <a:gd name="T17" fmla="*/ 2293 h 27"/>
              <a:gd name="T18" fmla="*/ 176 w 27"/>
              <a:gd name="T19" fmla="*/ 2822 h 27"/>
              <a:gd name="T20" fmla="*/ 176 w 27"/>
              <a:gd name="T21" fmla="*/ 3175 h 27"/>
              <a:gd name="T22" fmla="*/ 353 w 27"/>
              <a:gd name="T23" fmla="*/ 3527 h 27"/>
              <a:gd name="T24" fmla="*/ 705 w 27"/>
              <a:gd name="T25" fmla="*/ 4057 h 27"/>
              <a:gd name="T26" fmla="*/ 1235 w 27"/>
              <a:gd name="T27" fmla="*/ 4409 h 27"/>
              <a:gd name="T28" fmla="*/ 1587 w 27"/>
              <a:gd name="T29" fmla="*/ 4586 h 27"/>
              <a:gd name="T30" fmla="*/ 1940 w 27"/>
              <a:gd name="T31" fmla="*/ 4762 h 27"/>
              <a:gd name="T32" fmla="*/ 2469 w 27"/>
              <a:gd name="T33" fmla="*/ 4762 h 27"/>
              <a:gd name="T34" fmla="*/ 2822 w 27"/>
              <a:gd name="T35" fmla="*/ 4762 h 27"/>
              <a:gd name="T36" fmla="*/ 3351 w 27"/>
              <a:gd name="T37" fmla="*/ 4586 h 27"/>
              <a:gd name="T38" fmla="*/ 3880 w 27"/>
              <a:gd name="T39" fmla="*/ 4409 h 27"/>
              <a:gd name="T40" fmla="*/ 4233 w 27"/>
              <a:gd name="T41" fmla="*/ 4057 h 27"/>
              <a:gd name="T42" fmla="*/ 4409 w 27"/>
              <a:gd name="T43" fmla="*/ 3527 h 27"/>
              <a:gd name="T44" fmla="*/ 4586 w 27"/>
              <a:gd name="T45" fmla="*/ 3175 h 27"/>
              <a:gd name="T46" fmla="*/ 4762 w 27"/>
              <a:gd name="T47" fmla="*/ 2822 h 27"/>
              <a:gd name="T48" fmla="*/ 4762 w 27"/>
              <a:gd name="T49" fmla="*/ 2293 h 27"/>
              <a:gd name="T50" fmla="*/ 4762 w 27"/>
              <a:gd name="T51" fmla="*/ 1940 h 27"/>
              <a:gd name="T52" fmla="*/ 4586 w 27"/>
              <a:gd name="T53" fmla="*/ 1411 h 27"/>
              <a:gd name="T54" fmla="*/ 4409 w 27"/>
              <a:gd name="T55" fmla="*/ 882 h 27"/>
              <a:gd name="T56" fmla="*/ 4233 w 27"/>
              <a:gd name="T57" fmla="*/ 529 h 27"/>
              <a:gd name="T58" fmla="*/ 3880 w 27"/>
              <a:gd name="T59" fmla="*/ 353 h 27"/>
              <a:gd name="T60" fmla="*/ 3351 w 27"/>
              <a:gd name="T61" fmla="*/ 176 h 27"/>
              <a:gd name="T62" fmla="*/ 2822 w 27"/>
              <a:gd name="T63" fmla="*/ 0 h 27"/>
              <a:gd name="T64" fmla="*/ 2469 w 27"/>
              <a:gd name="T65" fmla="*/ 0 h 2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7"/>
              <a:gd name="T100" fmla="*/ 0 h 27"/>
              <a:gd name="T101" fmla="*/ 27 w 27"/>
              <a:gd name="T102" fmla="*/ 27 h 2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7" h="27">
                <a:moveTo>
                  <a:pt x="14" y="0"/>
                </a:moveTo>
                <a:lnTo>
                  <a:pt x="11" y="0"/>
                </a:lnTo>
                <a:lnTo>
                  <a:pt x="9" y="1"/>
                </a:lnTo>
                <a:lnTo>
                  <a:pt x="7" y="2"/>
                </a:lnTo>
                <a:lnTo>
                  <a:pt x="4" y="3"/>
                </a:lnTo>
                <a:lnTo>
                  <a:pt x="2" y="5"/>
                </a:lnTo>
                <a:lnTo>
                  <a:pt x="1" y="8"/>
                </a:lnTo>
                <a:lnTo>
                  <a:pt x="1" y="11"/>
                </a:lnTo>
                <a:lnTo>
                  <a:pt x="0" y="13"/>
                </a:lnTo>
                <a:lnTo>
                  <a:pt x="1" y="16"/>
                </a:lnTo>
                <a:lnTo>
                  <a:pt x="1" y="18"/>
                </a:lnTo>
                <a:lnTo>
                  <a:pt x="2" y="20"/>
                </a:lnTo>
                <a:lnTo>
                  <a:pt x="4" y="23"/>
                </a:lnTo>
                <a:lnTo>
                  <a:pt x="7" y="25"/>
                </a:lnTo>
                <a:lnTo>
                  <a:pt x="9" y="26"/>
                </a:lnTo>
                <a:lnTo>
                  <a:pt x="11" y="27"/>
                </a:lnTo>
                <a:lnTo>
                  <a:pt x="14" y="27"/>
                </a:lnTo>
                <a:lnTo>
                  <a:pt x="16" y="27"/>
                </a:lnTo>
                <a:lnTo>
                  <a:pt x="19" y="26"/>
                </a:lnTo>
                <a:lnTo>
                  <a:pt x="22" y="25"/>
                </a:lnTo>
                <a:lnTo>
                  <a:pt x="24" y="23"/>
                </a:lnTo>
                <a:lnTo>
                  <a:pt x="25" y="20"/>
                </a:lnTo>
                <a:lnTo>
                  <a:pt x="26" y="18"/>
                </a:lnTo>
                <a:lnTo>
                  <a:pt x="27" y="16"/>
                </a:lnTo>
                <a:lnTo>
                  <a:pt x="27" y="13"/>
                </a:lnTo>
                <a:lnTo>
                  <a:pt x="27" y="11"/>
                </a:lnTo>
                <a:lnTo>
                  <a:pt x="26" y="8"/>
                </a:lnTo>
                <a:lnTo>
                  <a:pt x="25" y="5"/>
                </a:lnTo>
                <a:lnTo>
                  <a:pt x="24" y="3"/>
                </a:lnTo>
                <a:lnTo>
                  <a:pt x="22" y="2"/>
                </a:lnTo>
                <a:lnTo>
                  <a:pt x="19" y="1"/>
                </a:lnTo>
                <a:lnTo>
                  <a:pt x="16" y="0"/>
                </a:lnTo>
                <a:lnTo>
                  <a:pt x="14" y="0"/>
                </a:lnTo>
              </a:path>
            </a:pathLst>
          </a:custGeom>
          <a:noFill/>
          <a:ln w="1588">
            <a:solidFill>
              <a:srgbClr val="FFFFFF"/>
            </a:solidFill>
            <a:prstDash val="solid"/>
            <a:round/>
            <a:headEnd/>
            <a:tailEnd/>
          </a:ln>
        </p:spPr>
        <p:txBody>
          <a:bodyPr lIns="57150" tIns="28575" rIns="57150" bIns="28575"/>
          <a:lstStyle/>
          <a:p>
            <a:endParaRPr lang="en-US"/>
          </a:p>
        </p:txBody>
      </p:sp>
      <p:sp>
        <p:nvSpPr>
          <p:cNvPr id="47229" name="Freeform 151"/>
          <p:cNvSpPr>
            <a:spLocks/>
          </p:cNvSpPr>
          <p:nvPr/>
        </p:nvSpPr>
        <p:spPr bwMode="auto">
          <a:xfrm>
            <a:off x="2038350" y="3138488"/>
            <a:ext cx="4763" cy="4762"/>
          </a:xfrm>
          <a:custGeom>
            <a:avLst/>
            <a:gdLst>
              <a:gd name="T0" fmla="*/ 2470 w 27"/>
              <a:gd name="T1" fmla="*/ 0 h 27"/>
              <a:gd name="T2" fmla="*/ 1940 w 27"/>
              <a:gd name="T3" fmla="*/ 0 h 27"/>
              <a:gd name="T4" fmla="*/ 1588 w 27"/>
              <a:gd name="T5" fmla="*/ 176 h 27"/>
              <a:gd name="T6" fmla="*/ 1235 w 27"/>
              <a:gd name="T7" fmla="*/ 353 h 27"/>
              <a:gd name="T8" fmla="*/ 882 w 27"/>
              <a:gd name="T9" fmla="*/ 529 h 27"/>
              <a:gd name="T10" fmla="*/ 353 w 27"/>
              <a:gd name="T11" fmla="*/ 1058 h 27"/>
              <a:gd name="T12" fmla="*/ 176 w 27"/>
              <a:gd name="T13" fmla="*/ 1411 h 27"/>
              <a:gd name="T14" fmla="*/ 176 w 27"/>
              <a:gd name="T15" fmla="*/ 1940 h 27"/>
              <a:gd name="T16" fmla="*/ 0 w 27"/>
              <a:gd name="T17" fmla="*/ 2293 h 27"/>
              <a:gd name="T18" fmla="*/ 176 w 27"/>
              <a:gd name="T19" fmla="*/ 2822 h 27"/>
              <a:gd name="T20" fmla="*/ 176 w 27"/>
              <a:gd name="T21" fmla="*/ 3351 h 27"/>
              <a:gd name="T22" fmla="*/ 353 w 27"/>
              <a:gd name="T23" fmla="*/ 3704 h 27"/>
              <a:gd name="T24" fmla="*/ 882 w 27"/>
              <a:gd name="T25" fmla="*/ 4057 h 27"/>
              <a:gd name="T26" fmla="*/ 1235 w 27"/>
              <a:gd name="T27" fmla="*/ 4409 h 27"/>
              <a:gd name="T28" fmla="*/ 1588 w 27"/>
              <a:gd name="T29" fmla="*/ 4586 h 27"/>
              <a:gd name="T30" fmla="*/ 1940 w 27"/>
              <a:gd name="T31" fmla="*/ 4762 h 27"/>
              <a:gd name="T32" fmla="*/ 2470 w 27"/>
              <a:gd name="T33" fmla="*/ 4762 h 27"/>
              <a:gd name="T34" fmla="*/ 2823 w 27"/>
              <a:gd name="T35" fmla="*/ 4762 h 27"/>
              <a:gd name="T36" fmla="*/ 3528 w 27"/>
              <a:gd name="T37" fmla="*/ 4586 h 27"/>
              <a:gd name="T38" fmla="*/ 3881 w 27"/>
              <a:gd name="T39" fmla="*/ 4409 h 27"/>
              <a:gd name="T40" fmla="*/ 4234 w 27"/>
              <a:gd name="T41" fmla="*/ 4057 h 27"/>
              <a:gd name="T42" fmla="*/ 4410 w 27"/>
              <a:gd name="T43" fmla="*/ 3704 h 27"/>
              <a:gd name="T44" fmla="*/ 4587 w 27"/>
              <a:gd name="T45" fmla="*/ 3351 h 27"/>
              <a:gd name="T46" fmla="*/ 4763 w 27"/>
              <a:gd name="T47" fmla="*/ 2822 h 27"/>
              <a:gd name="T48" fmla="*/ 4763 w 27"/>
              <a:gd name="T49" fmla="*/ 2293 h 27"/>
              <a:gd name="T50" fmla="*/ 4763 w 27"/>
              <a:gd name="T51" fmla="*/ 1940 h 27"/>
              <a:gd name="T52" fmla="*/ 4587 w 27"/>
              <a:gd name="T53" fmla="*/ 1411 h 27"/>
              <a:gd name="T54" fmla="*/ 4410 w 27"/>
              <a:gd name="T55" fmla="*/ 1058 h 27"/>
              <a:gd name="T56" fmla="*/ 4234 w 27"/>
              <a:gd name="T57" fmla="*/ 529 h 27"/>
              <a:gd name="T58" fmla="*/ 3881 w 27"/>
              <a:gd name="T59" fmla="*/ 353 h 27"/>
              <a:gd name="T60" fmla="*/ 3528 w 27"/>
              <a:gd name="T61" fmla="*/ 176 h 27"/>
              <a:gd name="T62" fmla="*/ 2823 w 27"/>
              <a:gd name="T63" fmla="*/ 0 h 27"/>
              <a:gd name="T64" fmla="*/ 2470 w 27"/>
              <a:gd name="T65" fmla="*/ 0 h 2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7"/>
              <a:gd name="T100" fmla="*/ 0 h 27"/>
              <a:gd name="T101" fmla="*/ 27 w 27"/>
              <a:gd name="T102" fmla="*/ 27 h 2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7" h="27">
                <a:moveTo>
                  <a:pt x="14" y="0"/>
                </a:moveTo>
                <a:lnTo>
                  <a:pt x="11" y="0"/>
                </a:lnTo>
                <a:lnTo>
                  <a:pt x="9" y="1"/>
                </a:lnTo>
                <a:lnTo>
                  <a:pt x="7" y="2"/>
                </a:lnTo>
                <a:lnTo>
                  <a:pt x="5" y="3"/>
                </a:lnTo>
                <a:lnTo>
                  <a:pt x="2" y="6"/>
                </a:lnTo>
                <a:lnTo>
                  <a:pt x="1" y="8"/>
                </a:lnTo>
                <a:lnTo>
                  <a:pt x="1" y="11"/>
                </a:lnTo>
                <a:lnTo>
                  <a:pt x="0" y="13"/>
                </a:lnTo>
                <a:lnTo>
                  <a:pt x="1" y="16"/>
                </a:lnTo>
                <a:lnTo>
                  <a:pt x="1" y="19"/>
                </a:lnTo>
                <a:lnTo>
                  <a:pt x="2" y="21"/>
                </a:lnTo>
                <a:lnTo>
                  <a:pt x="5" y="23"/>
                </a:lnTo>
                <a:lnTo>
                  <a:pt x="7" y="25"/>
                </a:lnTo>
                <a:lnTo>
                  <a:pt x="9" y="26"/>
                </a:lnTo>
                <a:lnTo>
                  <a:pt x="11" y="27"/>
                </a:lnTo>
                <a:lnTo>
                  <a:pt x="14" y="27"/>
                </a:lnTo>
                <a:lnTo>
                  <a:pt x="16" y="27"/>
                </a:lnTo>
                <a:lnTo>
                  <a:pt x="20" y="26"/>
                </a:lnTo>
                <a:lnTo>
                  <a:pt x="22" y="25"/>
                </a:lnTo>
                <a:lnTo>
                  <a:pt x="24" y="23"/>
                </a:lnTo>
                <a:lnTo>
                  <a:pt x="25" y="21"/>
                </a:lnTo>
                <a:lnTo>
                  <a:pt x="26" y="19"/>
                </a:lnTo>
                <a:lnTo>
                  <a:pt x="27" y="16"/>
                </a:lnTo>
                <a:lnTo>
                  <a:pt x="27" y="13"/>
                </a:lnTo>
                <a:lnTo>
                  <a:pt x="27" y="11"/>
                </a:lnTo>
                <a:lnTo>
                  <a:pt x="26" y="8"/>
                </a:lnTo>
                <a:lnTo>
                  <a:pt x="25" y="6"/>
                </a:lnTo>
                <a:lnTo>
                  <a:pt x="24" y="3"/>
                </a:lnTo>
                <a:lnTo>
                  <a:pt x="22" y="2"/>
                </a:lnTo>
                <a:lnTo>
                  <a:pt x="20" y="1"/>
                </a:lnTo>
                <a:lnTo>
                  <a:pt x="16" y="0"/>
                </a:lnTo>
                <a:lnTo>
                  <a:pt x="14" y="0"/>
                </a:lnTo>
              </a:path>
            </a:pathLst>
          </a:custGeom>
          <a:noFill/>
          <a:ln w="1588">
            <a:solidFill>
              <a:srgbClr val="FFFFFF"/>
            </a:solidFill>
            <a:prstDash val="solid"/>
            <a:round/>
            <a:headEnd/>
            <a:tailEnd/>
          </a:ln>
        </p:spPr>
        <p:txBody>
          <a:bodyPr lIns="57150" tIns="28575" rIns="57150" bIns="28575"/>
          <a:lstStyle/>
          <a:p>
            <a:endParaRPr lang="en-US"/>
          </a:p>
        </p:txBody>
      </p:sp>
      <p:sp>
        <p:nvSpPr>
          <p:cNvPr id="47230" name="Freeform 152"/>
          <p:cNvSpPr>
            <a:spLocks/>
          </p:cNvSpPr>
          <p:nvPr/>
        </p:nvSpPr>
        <p:spPr bwMode="auto">
          <a:xfrm>
            <a:off x="2046288" y="3138488"/>
            <a:ext cx="4762" cy="4762"/>
          </a:xfrm>
          <a:custGeom>
            <a:avLst/>
            <a:gdLst>
              <a:gd name="T0" fmla="*/ 2469 w 27"/>
              <a:gd name="T1" fmla="*/ 0 h 27"/>
              <a:gd name="T2" fmla="*/ 1940 w 27"/>
              <a:gd name="T3" fmla="*/ 0 h 27"/>
              <a:gd name="T4" fmla="*/ 1587 w 27"/>
              <a:gd name="T5" fmla="*/ 176 h 27"/>
              <a:gd name="T6" fmla="*/ 1058 w 27"/>
              <a:gd name="T7" fmla="*/ 353 h 27"/>
              <a:gd name="T8" fmla="*/ 705 w 27"/>
              <a:gd name="T9" fmla="*/ 529 h 27"/>
              <a:gd name="T10" fmla="*/ 353 w 27"/>
              <a:gd name="T11" fmla="*/ 1058 h 27"/>
              <a:gd name="T12" fmla="*/ 176 w 27"/>
              <a:gd name="T13" fmla="*/ 1411 h 27"/>
              <a:gd name="T14" fmla="*/ 176 w 27"/>
              <a:gd name="T15" fmla="*/ 1940 h 27"/>
              <a:gd name="T16" fmla="*/ 0 w 27"/>
              <a:gd name="T17" fmla="*/ 2293 h 27"/>
              <a:gd name="T18" fmla="*/ 176 w 27"/>
              <a:gd name="T19" fmla="*/ 2822 h 27"/>
              <a:gd name="T20" fmla="*/ 176 w 27"/>
              <a:gd name="T21" fmla="*/ 3351 h 27"/>
              <a:gd name="T22" fmla="*/ 353 w 27"/>
              <a:gd name="T23" fmla="*/ 3704 h 27"/>
              <a:gd name="T24" fmla="*/ 705 w 27"/>
              <a:gd name="T25" fmla="*/ 4057 h 27"/>
              <a:gd name="T26" fmla="*/ 1058 w 27"/>
              <a:gd name="T27" fmla="*/ 4409 h 27"/>
              <a:gd name="T28" fmla="*/ 1587 w 27"/>
              <a:gd name="T29" fmla="*/ 4586 h 27"/>
              <a:gd name="T30" fmla="*/ 1940 w 27"/>
              <a:gd name="T31" fmla="*/ 4762 h 27"/>
              <a:gd name="T32" fmla="*/ 2469 w 27"/>
              <a:gd name="T33" fmla="*/ 4762 h 27"/>
              <a:gd name="T34" fmla="*/ 2822 w 27"/>
              <a:gd name="T35" fmla="*/ 4762 h 27"/>
              <a:gd name="T36" fmla="*/ 3351 w 27"/>
              <a:gd name="T37" fmla="*/ 4586 h 27"/>
              <a:gd name="T38" fmla="*/ 3704 w 27"/>
              <a:gd name="T39" fmla="*/ 4409 h 27"/>
              <a:gd name="T40" fmla="*/ 4233 w 27"/>
              <a:gd name="T41" fmla="*/ 4057 h 27"/>
              <a:gd name="T42" fmla="*/ 4409 w 27"/>
              <a:gd name="T43" fmla="*/ 3704 h 27"/>
              <a:gd name="T44" fmla="*/ 4586 w 27"/>
              <a:gd name="T45" fmla="*/ 3351 h 27"/>
              <a:gd name="T46" fmla="*/ 4762 w 27"/>
              <a:gd name="T47" fmla="*/ 2822 h 27"/>
              <a:gd name="T48" fmla="*/ 4762 w 27"/>
              <a:gd name="T49" fmla="*/ 2293 h 27"/>
              <a:gd name="T50" fmla="*/ 4762 w 27"/>
              <a:gd name="T51" fmla="*/ 1940 h 27"/>
              <a:gd name="T52" fmla="*/ 4586 w 27"/>
              <a:gd name="T53" fmla="*/ 1411 h 27"/>
              <a:gd name="T54" fmla="*/ 4409 w 27"/>
              <a:gd name="T55" fmla="*/ 1058 h 27"/>
              <a:gd name="T56" fmla="*/ 4233 w 27"/>
              <a:gd name="T57" fmla="*/ 529 h 27"/>
              <a:gd name="T58" fmla="*/ 3704 w 27"/>
              <a:gd name="T59" fmla="*/ 353 h 27"/>
              <a:gd name="T60" fmla="*/ 3351 w 27"/>
              <a:gd name="T61" fmla="*/ 176 h 27"/>
              <a:gd name="T62" fmla="*/ 2822 w 27"/>
              <a:gd name="T63" fmla="*/ 0 h 27"/>
              <a:gd name="T64" fmla="*/ 2469 w 27"/>
              <a:gd name="T65" fmla="*/ 0 h 2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7"/>
              <a:gd name="T100" fmla="*/ 0 h 27"/>
              <a:gd name="T101" fmla="*/ 27 w 27"/>
              <a:gd name="T102" fmla="*/ 27 h 2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7" h="27">
                <a:moveTo>
                  <a:pt x="14" y="0"/>
                </a:moveTo>
                <a:lnTo>
                  <a:pt x="11" y="0"/>
                </a:lnTo>
                <a:lnTo>
                  <a:pt x="9" y="1"/>
                </a:lnTo>
                <a:lnTo>
                  <a:pt x="6" y="2"/>
                </a:lnTo>
                <a:lnTo>
                  <a:pt x="4" y="3"/>
                </a:lnTo>
                <a:lnTo>
                  <a:pt x="2" y="6"/>
                </a:lnTo>
                <a:lnTo>
                  <a:pt x="1" y="8"/>
                </a:lnTo>
                <a:lnTo>
                  <a:pt x="1" y="11"/>
                </a:lnTo>
                <a:lnTo>
                  <a:pt x="0" y="13"/>
                </a:lnTo>
                <a:lnTo>
                  <a:pt x="1" y="16"/>
                </a:lnTo>
                <a:lnTo>
                  <a:pt x="1" y="19"/>
                </a:lnTo>
                <a:lnTo>
                  <a:pt x="2" y="21"/>
                </a:lnTo>
                <a:lnTo>
                  <a:pt x="4" y="23"/>
                </a:lnTo>
                <a:lnTo>
                  <a:pt x="6" y="25"/>
                </a:lnTo>
                <a:lnTo>
                  <a:pt x="9" y="26"/>
                </a:lnTo>
                <a:lnTo>
                  <a:pt x="11" y="27"/>
                </a:lnTo>
                <a:lnTo>
                  <a:pt x="14" y="27"/>
                </a:lnTo>
                <a:lnTo>
                  <a:pt x="16" y="27"/>
                </a:lnTo>
                <a:lnTo>
                  <a:pt x="19" y="26"/>
                </a:lnTo>
                <a:lnTo>
                  <a:pt x="21" y="25"/>
                </a:lnTo>
                <a:lnTo>
                  <a:pt x="24" y="23"/>
                </a:lnTo>
                <a:lnTo>
                  <a:pt x="25" y="21"/>
                </a:lnTo>
                <a:lnTo>
                  <a:pt x="26" y="19"/>
                </a:lnTo>
                <a:lnTo>
                  <a:pt x="27" y="16"/>
                </a:lnTo>
                <a:lnTo>
                  <a:pt x="27" y="13"/>
                </a:lnTo>
                <a:lnTo>
                  <a:pt x="27" y="11"/>
                </a:lnTo>
                <a:lnTo>
                  <a:pt x="26" y="8"/>
                </a:lnTo>
                <a:lnTo>
                  <a:pt x="25" y="6"/>
                </a:lnTo>
                <a:lnTo>
                  <a:pt x="24" y="3"/>
                </a:lnTo>
                <a:lnTo>
                  <a:pt x="21" y="2"/>
                </a:lnTo>
                <a:lnTo>
                  <a:pt x="19" y="1"/>
                </a:lnTo>
                <a:lnTo>
                  <a:pt x="16" y="0"/>
                </a:lnTo>
                <a:lnTo>
                  <a:pt x="14" y="0"/>
                </a:lnTo>
              </a:path>
            </a:pathLst>
          </a:custGeom>
          <a:noFill/>
          <a:ln w="1588">
            <a:solidFill>
              <a:srgbClr val="FFFFFF"/>
            </a:solidFill>
            <a:prstDash val="solid"/>
            <a:round/>
            <a:headEnd/>
            <a:tailEnd/>
          </a:ln>
        </p:spPr>
        <p:txBody>
          <a:bodyPr lIns="57150" tIns="28575" rIns="57150" bIns="28575"/>
          <a:lstStyle/>
          <a:p>
            <a:endParaRPr lang="en-US"/>
          </a:p>
        </p:txBody>
      </p:sp>
      <p:sp>
        <p:nvSpPr>
          <p:cNvPr id="47231" name="Freeform 153"/>
          <p:cNvSpPr>
            <a:spLocks/>
          </p:cNvSpPr>
          <p:nvPr/>
        </p:nvSpPr>
        <p:spPr bwMode="auto">
          <a:xfrm>
            <a:off x="2055813" y="3138488"/>
            <a:ext cx="4762" cy="4762"/>
          </a:xfrm>
          <a:custGeom>
            <a:avLst/>
            <a:gdLst>
              <a:gd name="T0" fmla="*/ 2469 w 27"/>
              <a:gd name="T1" fmla="*/ 0 h 27"/>
              <a:gd name="T2" fmla="*/ 1940 w 27"/>
              <a:gd name="T3" fmla="*/ 0 h 27"/>
              <a:gd name="T4" fmla="*/ 1411 w 27"/>
              <a:gd name="T5" fmla="*/ 176 h 27"/>
              <a:gd name="T6" fmla="*/ 1058 w 27"/>
              <a:gd name="T7" fmla="*/ 353 h 27"/>
              <a:gd name="T8" fmla="*/ 705 w 27"/>
              <a:gd name="T9" fmla="*/ 529 h 27"/>
              <a:gd name="T10" fmla="*/ 353 w 27"/>
              <a:gd name="T11" fmla="*/ 1058 h 27"/>
              <a:gd name="T12" fmla="*/ 176 w 27"/>
              <a:gd name="T13" fmla="*/ 1411 h 27"/>
              <a:gd name="T14" fmla="*/ 176 w 27"/>
              <a:gd name="T15" fmla="*/ 1940 h 27"/>
              <a:gd name="T16" fmla="*/ 0 w 27"/>
              <a:gd name="T17" fmla="*/ 2293 h 27"/>
              <a:gd name="T18" fmla="*/ 176 w 27"/>
              <a:gd name="T19" fmla="*/ 2822 h 27"/>
              <a:gd name="T20" fmla="*/ 176 w 27"/>
              <a:gd name="T21" fmla="*/ 3351 h 27"/>
              <a:gd name="T22" fmla="*/ 353 w 27"/>
              <a:gd name="T23" fmla="*/ 3704 h 27"/>
              <a:gd name="T24" fmla="*/ 705 w 27"/>
              <a:gd name="T25" fmla="*/ 4057 h 27"/>
              <a:gd name="T26" fmla="*/ 1058 w 27"/>
              <a:gd name="T27" fmla="*/ 4409 h 27"/>
              <a:gd name="T28" fmla="*/ 1411 w 27"/>
              <a:gd name="T29" fmla="*/ 4586 h 27"/>
              <a:gd name="T30" fmla="*/ 1940 w 27"/>
              <a:gd name="T31" fmla="*/ 4762 h 27"/>
              <a:gd name="T32" fmla="*/ 2469 w 27"/>
              <a:gd name="T33" fmla="*/ 4762 h 27"/>
              <a:gd name="T34" fmla="*/ 2822 w 27"/>
              <a:gd name="T35" fmla="*/ 4762 h 27"/>
              <a:gd name="T36" fmla="*/ 3351 w 27"/>
              <a:gd name="T37" fmla="*/ 4586 h 27"/>
              <a:gd name="T38" fmla="*/ 3704 w 27"/>
              <a:gd name="T39" fmla="*/ 4409 h 27"/>
              <a:gd name="T40" fmla="*/ 4057 w 27"/>
              <a:gd name="T41" fmla="*/ 4057 h 27"/>
              <a:gd name="T42" fmla="*/ 4233 w 27"/>
              <a:gd name="T43" fmla="*/ 3704 h 27"/>
              <a:gd name="T44" fmla="*/ 4586 w 27"/>
              <a:gd name="T45" fmla="*/ 3351 h 27"/>
              <a:gd name="T46" fmla="*/ 4762 w 27"/>
              <a:gd name="T47" fmla="*/ 2822 h 27"/>
              <a:gd name="T48" fmla="*/ 4762 w 27"/>
              <a:gd name="T49" fmla="*/ 2293 h 27"/>
              <a:gd name="T50" fmla="*/ 4762 w 27"/>
              <a:gd name="T51" fmla="*/ 1940 h 27"/>
              <a:gd name="T52" fmla="*/ 4586 w 27"/>
              <a:gd name="T53" fmla="*/ 1411 h 27"/>
              <a:gd name="T54" fmla="*/ 4233 w 27"/>
              <a:gd name="T55" fmla="*/ 1058 h 27"/>
              <a:gd name="T56" fmla="*/ 4057 w 27"/>
              <a:gd name="T57" fmla="*/ 529 h 27"/>
              <a:gd name="T58" fmla="*/ 3704 w 27"/>
              <a:gd name="T59" fmla="*/ 353 h 27"/>
              <a:gd name="T60" fmla="*/ 3351 w 27"/>
              <a:gd name="T61" fmla="*/ 176 h 27"/>
              <a:gd name="T62" fmla="*/ 2822 w 27"/>
              <a:gd name="T63" fmla="*/ 0 h 27"/>
              <a:gd name="T64" fmla="*/ 2469 w 27"/>
              <a:gd name="T65" fmla="*/ 0 h 2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7"/>
              <a:gd name="T100" fmla="*/ 0 h 27"/>
              <a:gd name="T101" fmla="*/ 27 w 27"/>
              <a:gd name="T102" fmla="*/ 27 h 2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7" h="27">
                <a:moveTo>
                  <a:pt x="14" y="0"/>
                </a:moveTo>
                <a:lnTo>
                  <a:pt x="11" y="0"/>
                </a:lnTo>
                <a:lnTo>
                  <a:pt x="8" y="1"/>
                </a:lnTo>
                <a:lnTo>
                  <a:pt x="6" y="2"/>
                </a:lnTo>
                <a:lnTo>
                  <a:pt x="4" y="3"/>
                </a:lnTo>
                <a:lnTo>
                  <a:pt x="2" y="6"/>
                </a:lnTo>
                <a:lnTo>
                  <a:pt x="1" y="8"/>
                </a:lnTo>
                <a:lnTo>
                  <a:pt x="1" y="11"/>
                </a:lnTo>
                <a:lnTo>
                  <a:pt x="0" y="13"/>
                </a:lnTo>
                <a:lnTo>
                  <a:pt x="1" y="16"/>
                </a:lnTo>
                <a:lnTo>
                  <a:pt x="1" y="19"/>
                </a:lnTo>
                <a:lnTo>
                  <a:pt x="2" y="21"/>
                </a:lnTo>
                <a:lnTo>
                  <a:pt x="4" y="23"/>
                </a:lnTo>
                <a:lnTo>
                  <a:pt x="6" y="25"/>
                </a:lnTo>
                <a:lnTo>
                  <a:pt x="8" y="26"/>
                </a:lnTo>
                <a:lnTo>
                  <a:pt x="11" y="27"/>
                </a:lnTo>
                <a:lnTo>
                  <a:pt x="14" y="27"/>
                </a:lnTo>
                <a:lnTo>
                  <a:pt x="16" y="27"/>
                </a:lnTo>
                <a:lnTo>
                  <a:pt x="19" y="26"/>
                </a:lnTo>
                <a:lnTo>
                  <a:pt x="21" y="25"/>
                </a:lnTo>
                <a:lnTo>
                  <a:pt x="23" y="23"/>
                </a:lnTo>
                <a:lnTo>
                  <a:pt x="24" y="21"/>
                </a:lnTo>
                <a:lnTo>
                  <a:pt x="26" y="19"/>
                </a:lnTo>
                <a:lnTo>
                  <a:pt x="27" y="16"/>
                </a:lnTo>
                <a:lnTo>
                  <a:pt x="27" y="13"/>
                </a:lnTo>
                <a:lnTo>
                  <a:pt x="27" y="11"/>
                </a:lnTo>
                <a:lnTo>
                  <a:pt x="26" y="8"/>
                </a:lnTo>
                <a:lnTo>
                  <a:pt x="24" y="6"/>
                </a:lnTo>
                <a:lnTo>
                  <a:pt x="23" y="3"/>
                </a:lnTo>
                <a:lnTo>
                  <a:pt x="21" y="2"/>
                </a:lnTo>
                <a:lnTo>
                  <a:pt x="19" y="1"/>
                </a:lnTo>
                <a:lnTo>
                  <a:pt x="16" y="0"/>
                </a:lnTo>
                <a:lnTo>
                  <a:pt x="14" y="0"/>
                </a:lnTo>
              </a:path>
            </a:pathLst>
          </a:custGeom>
          <a:noFill/>
          <a:ln w="1588">
            <a:solidFill>
              <a:srgbClr val="FFFFFF"/>
            </a:solidFill>
            <a:prstDash val="solid"/>
            <a:round/>
            <a:headEnd/>
            <a:tailEnd/>
          </a:ln>
        </p:spPr>
        <p:txBody>
          <a:bodyPr lIns="57150" tIns="28575" rIns="57150" bIns="28575"/>
          <a:lstStyle/>
          <a:p>
            <a:endParaRPr lang="en-US"/>
          </a:p>
        </p:txBody>
      </p:sp>
      <p:sp>
        <p:nvSpPr>
          <p:cNvPr id="47232" name="Freeform 154"/>
          <p:cNvSpPr>
            <a:spLocks/>
          </p:cNvSpPr>
          <p:nvPr/>
        </p:nvSpPr>
        <p:spPr bwMode="auto">
          <a:xfrm>
            <a:off x="2063750" y="3138488"/>
            <a:ext cx="4763" cy="4762"/>
          </a:xfrm>
          <a:custGeom>
            <a:avLst/>
            <a:gdLst>
              <a:gd name="T0" fmla="*/ 2565 w 26"/>
              <a:gd name="T1" fmla="*/ 0 h 27"/>
              <a:gd name="T2" fmla="*/ 1832 w 26"/>
              <a:gd name="T3" fmla="*/ 0 h 27"/>
              <a:gd name="T4" fmla="*/ 1466 w 26"/>
              <a:gd name="T5" fmla="*/ 176 h 27"/>
              <a:gd name="T6" fmla="*/ 1099 w 26"/>
              <a:gd name="T7" fmla="*/ 353 h 27"/>
              <a:gd name="T8" fmla="*/ 733 w 26"/>
              <a:gd name="T9" fmla="*/ 529 h 27"/>
              <a:gd name="T10" fmla="*/ 366 w 26"/>
              <a:gd name="T11" fmla="*/ 1058 h 27"/>
              <a:gd name="T12" fmla="*/ 183 w 26"/>
              <a:gd name="T13" fmla="*/ 1411 h 27"/>
              <a:gd name="T14" fmla="*/ 183 w 26"/>
              <a:gd name="T15" fmla="*/ 1940 h 27"/>
              <a:gd name="T16" fmla="*/ 0 w 26"/>
              <a:gd name="T17" fmla="*/ 2293 h 27"/>
              <a:gd name="T18" fmla="*/ 183 w 26"/>
              <a:gd name="T19" fmla="*/ 2822 h 27"/>
              <a:gd name="T20" fmla="*/ 183 w 26"/>
              <a:gd name="T21" fmla="*/ 3351 h 27"/>
              <a:gd name="T22" fmla="*/ 366 w 26"/>
              <a:gd name="T23" fmla="*/ 3704 h 27"/>
              <a:gd name="T24" fmla="*/ 733 w 26"/>
              <a:gd name="T25" fmla="*/ 4057 h 27"/>
              <a:gd name="T26" fmla="*/ 1099 w 26"/>
              <a:gd name="T27" fmla="*/ 4409 h 27"/>
              <a:gd name="T28" fmla="*/ 1466 w 26"/>
              <a:gd name="T29" fmla="*/ 4586 h 27"/>
              <a:gd name="T30" fmla="*/ 1832 w 26"/>
              <a:gd name="T31" fmla="*/ 4762 h 27"/>
              <a:gd name="T32" fmla="*/ 2565 w 26"/>
              <a:gd name="T33" fmla="*/ 4762 h 27"/>
              <a:gd name="T34" fmla="*/ 2931 w 26"/>
              <a:gd name="T35" fmla="*/ 4762 h 27"/>
              <a:gd name="T36" fmla="*/ 3481 w 26"/>
              <a:gd name="T37" fmla="*/ 4586 h 27"/>
              <a:gd name="T38" fmla="*/ 3847 w 26"/>
              <a:gd name="T39" fmla="*/ 4409 h 27"/>
              <a:gd name="T40" fmla="*/ 4213 w 26"/>
              <a:gd name="T41" fmla="*/ 4057 h 27"/>
              <a:gd name="T42" fmla="*/ 4397 w 26"/>
              <a:gd name="T43" fmla="*/ 3704 h 27"/>
              <a:gd name="T44" fmla="*/ 4580 w 26"/>
              <a:gd name="T45" fmla="*/ 3351 h 27"/>
              <a:gd name="T46" fmla="*/ 4763 w 26"/>
              <a:gd name="T47" fmla="*/ 2822 h 27"/>
              <a:gd name="T48" fmla="*/ 4763 w 26"/>
              <a:gd name="T49" fmla="*/ 2293 h 27"/>
              <a:gd name="T50" fmla="*/ 4763 w 26"/>
              <a:gd name="T51" fmla="*/ 1940 h 27"/>
              <a:gd name="T52" fmla="*/ 4580 w 26"/>
              <a:gd name="T53" fmla="*/ 1411 h 27"/>
              <a:gd name="T54" fmla="*/ 4397 w 26"/>
              <a:gd name="T55" fmla="*/ 1058 h 27"/>
              <a:gd name="T56" fmla="*/ 4213 w 26"/>
              <a:gd name="T57" fmla="*/ 529 h 27"/>
              <a:gd name="T58" fmla="*/ 3847 w 26"/>
              <a:gd name="T59" fmla="*/ 353 h 27"/>
              <a:gd name="T60" fmla="*/ 3481 w 26"/>
              <a:gd name="T61" fmla="*/ 176 h 27"/>
              <a:gd name="T62" fmla="*/ 2931 w 26"/>
              <a:gd name="T63" fmla="*/ 0 h 27"/>
              <a:gd name="T64" fmla="*/ 2565 w 26"/>
              <a:gd name="T65" fmla="*/ 0 h 2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6"/>
              <a:gd name="T100" fmla="*/ 0 h 27"/>
              <a:gd name="T101" fmla="*/ 26 w 26"/>
              <a:gd name="T102" fmla="*/ 27 h 2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6" h="27">
                <a:moveTo>
                  <a:pt x="14" y="0"/>
                </a:moveTo>
                <a:lnTo>
                  <a:pt x="10" y="0"/>
                </a:lnTo>
                <a:lnTo>
                  <a:pt x="8" y="1"/>
                </a:lnTo>
                <a:lnTo>
                  <a:pt x="6" y="2"/>
                </a:lnTo>
                <a:lnTo>
                  <a:pt x="4" y="3"/>
                </a:lnTo>
                <a:lnTo>
                  <a:pt x="2" y="6"/>
                </a:lnTo>
                <a:lnTo>
                  <a:pt x="1" y="8"/>
                </a:lnTo>
                <a:lnTo>
                  <a:pt x="1" y="11"/>
                </a:lnTo>
                <a:lnTo>
                  <a:pt x="0" y="13"/>
                </a:lnTo>
                <a:lnTo>
                  <a:pt x="1" y="16"/>
                </a:lnTo>
                <a:lnTo>
                  <a:pt x="1" y="19"/>
                </a:lnTo>
                <a:lnTo>
                  <a:pt x="2" y="21"/>
                </a:lnTo>
                <a:lnTo>
                  <a:pt x="4" y="23"/>
                </a:lnTo>
                <a:lnTo>
                  <a:pt x="6" y="25"/>
                </a:lnTo>
                <a:lnTo>
                  <a:pt x="8" y="26"/>
                </a:lnTo>
                <a:lnTo>
                  <a:pt x="10" y="27"/>
                </a:lnTo>
                <a:lnTo>
                  <a:pt x="14" y="27"/>
                </a:lnTo>
                <a:lnTo>
                  <a:pt x="16" y="27"/>
                </a:lnTo>
                <a:lnTo>
                  <a:pt x="19" y="26"/>
                </a:lnTo>
                <a:lnTo>
                  <a:pt x="21" y="25"/>
                </a:lnTo>
                <a:lnTo>
                  <a:pt x="23" y="23"/>
                </a:lnTo>
                <a:lnTo>
                  <a:pt x="24" y="21"/>
                </a:lnTo>
                <a:lnTo>
                  <a:pt x="25" y="19"/>
                </a:lnTo>
                <a:lnTo>
                  <a:pt x="26" y="16"/>
                </a:lnTo>
                <a:lnTo>
                  <a:pt x="26" y="13"/>
                </a:lnTo>
                <a:lnTo>
                  <a:pt x="26" y="11"/>
                </a:lnTo>
                <a:lnTo>
                  <a:pt x="25" y="8"/>
                </a:lnTo>
                <a:lnTo>
                  <a:pt x="24" y="6"/>
                </a:lnTo>
                <a:lnTo>
                  <a:pt x="23" y="3"/>
                </a:lnTo>
                <a:lnTo>
                  <a:pt x="21" y="2"/>
                </a:lnTo>
                <a:lnTo>
                  <a:pt x="19" y="1"/>
                </a:lnTo>
                <a:lnTo>
                  <a:pt x="16" y="0"/>
                </a:lnTo>
                <a:lnTo>
                  <a:pt x="14" y="0"/>
                </a:lnTo>
              </a:path>
            </a:pathLst>
          </a:custGeom>
          <a:noFill/>
          <a:ln w="1588">
            <a:solidFill>
              <a:srgbClr val="FFFFFF"/>
            </a:solidFill>
            <a:prstDash val="solid"/>
            <a:round/>
            <a:headEnd/>
            <a:tailEnd/>
          </a:ln>
        </p:spPr>
        <p:txBody>
          <a:bodyPr lIns="57150" tIns="28575" rIns="57150" bIns="28575"/>
          <a:lstStyle/>
          <a:p>
            <a:endParaRPr lang="en-US"/>
          </a:p>
        </p:txBody>
      </p:sp>
      <p:sp>
        <p:nvSpPr>
          <p:cNvPr id="47233" name="Freeform 155"/>
          <p:cNvSpPr>
            <a:spLocks/>
          </p:cNvSpPr>
          <p:nvPr/>
        </p:nvSpPr>
        <p:spPr bwMode="auto">
          <a:xfrm>
            <a:off x="2071688" y="3138488"/>
            <a:ext cx="4762" cy="4762"/>
          </a:xfrm>
          <a:custGeom>
            <a:avLst/>
            <a:gdLst>
              <a:gd name="T0" fmla="*/ 2469 w 27"/>
              <a:gd name="T1" fmla="*/ 0 h 27"/>
              <a:gd name="T2" fmla="*/ 1940 w 27"/>
              <a:gd name="T3" fmla="*/ 0 h 27"/>
              <a:gd name="T4" fmla="*/ 1587 w 27"/>
              <a:gd name="T5" fmla="*/ 176 h 27"/>
              <a:gd name="T6" fmla="*/ 1235 w 27"/>
              <a:gd name="T7" fmla="*/ 353 h 27"/>
              <a:gd name="T8" fmla="*/ 882 w 27"/>
              <a:gd name="T9" fmla="*/ 529 h 27"/>
              <a:gd name="T10" fmla="*/ 353 w 27"/>
              <a:gd name="T11" fmla="*/ 1058 h 27"/>
              <a:gd name="T12" fmla="*/ 176 w 27"/>
              <a:gd name="T13" fmla="*/ 1411 h 27"/>
              <a:gd name="T14" fmla="*/ 176 w 27"/>
              <a:gd name="T15" fmla="*/ 1940 h 27"/>
              <a:gd name="T16" fmla="*/ 0 w 27"/>
              <a:gd name="T17" fmla="*/ 2293 h 27"/>
              <a:gd name="T18" fmla="*/ 176 w 27"/>
              <a:gd name="T19" fmla="*/ 2822 h 27"/>
              <a:gd name="T20" fmla="*/ 176 w 27"/>
              <a:gd name="T21" fmla="*/ 3351 h 27"/>
              <a:gd name="T22" fmla="*/ 353 w 27"/>
              <a:gd name="T23" fmla="*/ 3704 h 27"/>
              <a:gd name="T24" fmla="*/ 882 w 27"/>
              <a:gd name="T25" fmla="*/ 4057 h 27"/>
              <a:gd name="T26" fmla="*/ 1235 w 27"/>
              <a:gd name="T27" fmla="*/ 4409 h 27"/>
              <a:gd name="T28" fmla="*/ 1587 w 27"/>
              <a:gd name="T29" fmla="*/ 4586 h 27"/>
              <a:gd name="T30" fmla="*/ 1940 w 27"/>
              <a:gd name="T31" fmla="*/ 4762 h 27"/>
              <a:gd name="T32" fmla="*/ 2469 w 27"/>
              <a:gd name="T33" fmla="*/ 4762 h 27"/>
              <a:gd name="T34" fmla="*/ 2822 w 27"/>
              <a:gd name="T35" fmla="*/ 4762 h 27"/>
              <a:gd name="T36" fmla="*/ 3527 w 27"/>
              <a:gd name="T37" fmla="*/ 4586 h 27"/>
              <a:gd name="T38" fmla="*/ 3880 w 27"/>
              <a:gd name="T39" fmla="*/ 4409 h 27"/>
              <a:gd name="T40" fmla="*/ 4233 w 27"/>
              <a:gd name="T41" fmla="*/ 4057 h 27"/>
              <a:gd name="T42" fmla="*/ 4409 w 27"/>
              <a:gd name="T43" fmla="*/ 3704 h 27"/>
              <a:gd name="T44" fmla="*/ 4586 w 27"/>
              <a:gd name="T45" fmla="*/ 3351 h 27"/>
              <a:gd name="T46" fmla="*/ 4762 w 27"/>
              <a:gd name="T47" fmla="*/ 2822 h 27"/>
              <a:gd name="T48" fmla="*/ 4762 w 27"/>
              <a:gd name="T49" fmla="*/ 2293 h 27"/>
              <a:gd name="T50" fmla="*/ 4762 w 27"/>
              <a:gd name="T51" fmla="*/ 1940 h 27"/>
              <a:gd name="T52" fmla="*/ 4586 w 27"/>
              <a:gd name="T53" fmla="*/ 1411 h 27"/>
              <a:gd name="T54" fmla="*/ 4409 w 27"/>
              <a:gd name="T55" fmla="*/ 1058 h 27"/>
              <a:gd name="T56" fmla="*/ 4233 w 27"/>
              <a:gd name="T57" fmla="*/ 529 h 27"/>
              <a:gd name="T58" fmla="*/ 3880 w 27"/>
              <a:gd name="T59" fmla="*/ 353 h 27"/>
              <a:gd name="T60" fmla="*/ 3527 w 27"/>
              <a:gd name="T61" fmla="*/ 176 h 27"/>
              <a:gd name="T62" fmla="*/ 2822 w 27"/>
              <a:gd name="T63" fmla="*/ 0 h 27"/>
              <a:gd name="T64" fmla="*/ 2469 w 27"/>
              <a:gd name="T65" fmla="*/ 0 h 2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7"/>
              <a:gd name="T100" fmla="*/ 0 h 27"/>
              <a:gd name="T101" fmla="*/ 27 w 27"/>
              <a:gd name="T102" fmla="*/ 27 h 2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7" h="27">
                <a:moveTo>
                  <a:pt x="14" y="0"/>
                </a:moveTo>
                <a:lnTo>
                  <a:pt x="11" y="0"/>
                </a:lnTo>
                <a:lnTo>
                  <a:pt x="9" y="1"/>
                </a:lnTo>
                <a:lnTo>
                  <a:pt x="7" y="2"/>
                </a:lnTo>
                <a:lnTo>
                  <a:pt x="5" y="3"/>
                </a:lnTo>
                <a:lnTo>
                  <a:pt x="2" y="6"/>
                </a:lnTo>
                <a:lnTo>
                  <a:pt x="1" y="8"/>
                </a:lnTo>
                <a:lnTo>
                  <a:pt x="1" y="11"/>
                </a:lnTo>
                <a:lnTo>
                  <a:pt x="0" y="13"/>
                </a:lnTo>
                <a:lnTo>
                  <a:pt x="1" y="16"/>
                </a:lnTo>
                <a:lnTo>
                  <a:pt x="1" y="19"/>
                </a:lnTo>
                <a:lnTo>
                  <a:pt x="2" y="21"/>
                </a:lnTo>
                <a:lnTo>
                  <a:pt x="5" y="23"/>
                </a:lnTo>
                <a:lnTo>
                  <a:pt x="7" y="25"/>
                </a:lnTo>
                <a:lnTo>
                  <a:pt x="9" y="26"/>
                </a:lnTo>
                <a:lnTo>
                  <a:pt x="11" y="27"/>
                </a:lnTo>
                <a:lnTo>
                  <a:pt x="14" y="27"/>
                </a:lnTo>
                <a:lnTo>
                  <a:pt x="16" y="27"/>
                </a:lnTo>
                <a:lnTo>
                  <a:pt x="20" y="26"/>
                </a:lnTo>
                <a:lnTo>
                  <a:pt x="22" y="25"/>
                </a:lnTo>
                <a:lnTo>
                  <a:pt x="24" y="23"/>
                </a:lnTo>
                <a:lnTo>
                  <a:pt x="25" y="21"/>
                </a:lnTo>
                <a:lnTo>
                  <a:pt x="26" y="19"/>
                </a:lnTo>
                <a:lnTo>
                  <a:pt x="27" y="16"/>
                </a:lnTo>
                <a:lnTo>
                  <a:pt x="27" y="13"/>
                </a:lnTo>
                <a:lnTo>
                  <a:pt x="27" y="11"/>
                </a:lnTo>
                <a:lnTo>
                  <a:pt x="26" y="8"/>
                </a:lnTo>
                <a:lnTo>
                  <a:pt x="25" y="6"/>
                </a:lnTo>
                <a:lnTo>
                  <a:pt x="24" y="3"/>
                </a:lnTo>
                <a:lnTo>
                  <a:pt x="22" y="2"/>
                </a:lnTo>
                <a:lnTo>
                  <a:pt x="20" y="1"/>
                </a:lnTo>
                <a:lnTo>
                  <a:pt x="16" y="0"/>
                </a:lnTo>
                <a:lnTo>
                  <a:pt x="14" y="0"/>
                </a:lnTo>
              </a:path>
            </a:pathLst>
          </a:custGeom>
          <a:noFill/>
          <a:ln w="1588">
            <a:solidFill>
              <a:srgbClr val="FFFFFF"/>
            </a:solidFill>
            <a:prstDash val="solid"/>
            <a:round/>
            <a:headEnd/>
            <a:tailEnd/>
          </a:ln>
        </p:spPr>
        <p:txBody>
          <a:bodyPr lIns="57150" tIns="28575" rIns="57150" bIns="28575"/>
          <a:lstStyle/>
          <a:p>
            <a:endParaRPr lang="en-US"/>
          </a:p>
        </p:txBody>
      </p:sp>
      <p:sp>
        <p:nvSpPr>
          <p:cNvPr id="47234" name="Freeform 156"/>
          <p:cNvSpPr>
            <a:spLocks/>
          </p:cNvSpPr>
          <p:nvPr/>
        </p:nvSpPr>
        <p:spPr bwMode="auto">
          <a:xfrm>
            <a:off x="2038350" y="3128963"/>
            <a:ext cx="4763" cy="4762"/>
          </a:xfrm>
          <a:custGeom>
            <a:avLst/>
            <a:gdLst>
              <a:gd name="T0" fmla="*/ 2470 w 27"/>
              <a:gd name="T1" fmla="*/ 0 h 27"/>
              <a:gd name="T2" fmla="*/ 1940 w 27"/>
              <a:gd name="T3" fmla="*/ 0 h 27"/>
              <a:gd name="T4" fmla="*/ 1588 w 27"/>
              <a:gd name="T5" fmla="*/ 353 h 27"/>
              <a:gd name="T6" fmla="*/ 1235 w 27"/>
              <a:gd name="T7" fmla="*/ 529 h 27"/>
              <a:gd name="T8" fmla="*/ 882 w 27"/>
              <a:gd name="T9" fmla="*/ 705 h 27"/>
              <a:gd name="T10" fmla="*/ 353 w 27"/>
              <a:gd name="T11" fmla="*/ 1058 h 27"/>
              <a:gd name="T12" fmla="*/ 176 w 27"/>
              <a:gd name="T13" fmla="*/ 1411 h 27"/>
              <a:gd name="T14" fmla="*/ 176 w 27"/>
              <a:gd name="T15" fmla="*/ 1940 h 27"/>
              <a:gd name="T16" fmla="*/ 0 w 27"/>
              <a:gd name="T17" fmla="*/ 2293 h 27"/>
              <a:gd name="T18" fmla="*/ 176 w 27"/>
              <a:gd name="T19" fmla="*/ 2998 h 27"/>
              <a:gd name="T20" fmla="*/ 176 w 27"/>
              <a:gd name="T21" fmla="*/ 3351 h 27"/>
              <a:gd name="T22" fmla="*/ 353 w 27"/>
              <a:gd name="T23" fmla="*/ 3704 h 27"/>
              <a:gd name="T24" fmla="*/ 882 w 27"/>
              <a:gd name="T25" fmla="*/ 4057 h 27"/>
              <a:gd name="T26" fmla="*/ 1235 w 27"/>
              <a:gd name="T27" fmla="*/ 4409 h 27"/>
              <a:gd name="T28" fmla="*/ 1588 w 27"/>
              <a:gd name="T29" fmla="*/ 4586 h 27"/>
              <a:gd name="T30" fmla="*/ 1940 w 27"/>
              <a:gd name="T31" fmla="*/ 4762 h 27"/>
              <a:gd name="T32" fmla="*/ 2470 w 27"/>
              <a:gd name="T33" fmla="*/ 4762 h 27"/>
              <a:gd name="T34" fmla="*/ 2823 w 27"/>
              <a:gd name="T35" fmla="*/ 4762 h 27"/>
              <a:gd name="T36" fmla="*/ 3528 w 27"/>
              <a:gd name="T37" fmla="*/ 4586 h 27"/>
              <a:gd name="T38" fmla="*/ 3881 w 27"/>
              <a:gd name="T39" fmla="*/ 4409 h 27"/>
              <a:gd name="T40" fmla="*/ 4234 w 27"/>
              <a:gd name="T41" fmla="*/ 4057 h 27"/>
              <a:gd name="T42" fmla="*/ 4410 w 27"/>
              <a:gd name="T43" fmla="*/ 3704 h 27"/>
              <a:gd name="T44" fmla="*/ 4587 w 27"/>
              <a:gd name="T45" fmla="*/ 3351 h 27"/>
              <a:gd name="T46" fmla="*/ 4763 w 27"/>
              <a:gd name="T47" fmla="*/ 2998 h 27"/>
              <a:gd name="T48" fmla="*/ 4763 w 27"/>
              <a:gd name="T49" fmla="*/ 2293 h 27"/>
              <a:gd name="T50" fmla="*/ 4763 w 27"/>
              <a:gd name="T51" fmla="*/ 1940 h 27"/>
              <a:gd name="T52" fmla="*/ 4587 w 27"/>
              <a:gd name="T53" fmla="*/ 1411 h 27"/>
              <a:gd name="T54" fmla="*/ 4410 w 27"/>
              <a:gd name="T55" fmla="*/ 1058 h 27"/>
              <a:gd name="T56" fmla="*/ 4234 w 27"/>
              <a:gd name="T57" fmla="*/ 705 h 27"/>
              <a:gd name="T58" fmla="*/ 3881 w 27"/>
              <a:gd name="T59" fmla="*/ 529 h 27"/>
              <a:gd name="T60" fmla="*/ 3528 w 27"/>
              <a:gd name="T61" fmla="*/ 353 h 27"/>
              <a:gd name="T62" fmla="*/ 2823 w 27"/>
              <a:gd name="T63" fmla="*/ 0 h 27"/>
              <a:gd name="T64" fmla="*/ 2470 w 27"/>
              <a:gd name="T65" fmla="*/ 0 h 2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7"/>
              <a:gd name="T100" fmla="*/ 0 h 27"/>
              <a:gd name="T101" fmla="*/ 27 w 27"/>
              <a:gd name="T102" fmla="*/ 27 h 2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7" h="27">
                <a:moveTo>
                  <a:pt x="14" y="0"/>
                </a:moveTo>
                <a:lnTo>
                  <a:pt x="11" y="0"/>
                </a:lnTo>
                <a:lnTo>
                  <a:pt x="9" y="2"/>
                </a:lnTo>
                <a:lnTo>
                  <a:pt x="7" y="3"/>
                </a:lnTo>
                <a:lnTo>
                  <a:pt x="5" y="4"/>
                </a:lnTo>
                <a:lnTo>
                  <a:pt x="2" y="6"/>
                </a:lnTo>
                <a:lnTo>
                  <a:pt x="1" y="8"/>
                </a:lnTo>
                <a:lnTo>
                  <a:pt x="1" y="11"/>
                </a:lnTo>
                <a:lnTo>
                  <a:pt x="0" y="13"/>
                </a:lnTo>
                <a:lnTo>
                  <a:pt x="1" y="17"/>
                </a:lnTo>
                <a:lnTo>
                  <a:pt x="1" y="19"/>
                </a:lnTo>
                <a:lnTo>
                  <a:pt x="2" y="21"/>
                </a:lnTo>
                <a:lnTo>
                  <a:pt x="5" y="23"/>
                </a:lnTo>
                <a:lnTo>
                  <a:pt x="7" y="25"/>
                </a:lnTo>
                <a:lnTo>
                  <a:pt x="9" y="26"/>
                </a:lnTo>
                <a:lnTo>
                  <a:pt x="11" y="27"/>
                </a:lnTo>
                <a:lnTo>
                  <a:pt x="14" y="27"/>
                </a:lnTo>
                <a:lnTo>
                  <a:pt x="16" y="27"/>
                </a:lnTo>
                <a:lnTo>
                  <a:pt x="20" y="26"/>
                </a:lnTo>
                <a:lnTo>
                  <a:pt x="22" y="25"/>
                </a:lnTo>
                <a:lnTo>
                  <a:pt x="24" y="23"/>
                </a:lnTo>
                <a:lnTo>
                  <a:pt x="25" y="21"/>
                </a:lnTo>
                <a:lnTo>
                  <a:pt x="26" y="19"/>
                </a:lnTo>
                <a:lnTo>
                  <a:pt x="27" y="17"/>
                </a:lnTo>
                <a:lnTo>
                  <a:pt x="27" y="13"/>
                </a:lnTo>
                <a:lnTo>
                  <a:pt x="27" y="11"/>
                </a:lnTo>
                <a:lnTo>
                  <a:pt x="26" y="8"/>
                </a:lnTo>
                <a:lnTo>
                  <a:pt x="25" y="6"/>
                </a:lnTo>
                <a:lnTo>
                  <a:pt x="24" y="4"/>
                </a:lnTo>
                <a:lnTo>
                  <a:pt x="22" y="3"/>
                </a:lnTo>
                <a:lnTo>
                  <a:pt x="20" y="2"/>
                </a:lnTo>
                <a:lnTo>
                  <a:pt x="16" y="0"/>
                </a:lnTo>
                <a:lnTo>
                  <a:pt x="14" y="0"/>
                </a:lnTo>
              </a:path>
            </a:pathLst>
          </a:custGeom>
          <a:noFill/>
          <a:ln w="1588">
            <a:solidFill>
              <a:srgbClr val="FFFFFF"/>
            </a:solidFill>
            <a:prstDash val="solid"/>
            <a:round/>
            <a:headEnd/>
            <a:tailEnd/>
          </a:ln>
        </p:spPr>
        <p:txBody>
          <a:bodyPr lIns="57150" tIns="28575" rIns="57150" bIns="28575"/>
          <a:lstStyle/>
          <a:p>
            <a:endParaRPr lang="en-US"/>
          </a:p>
        </p:txBody>
      </p:sp>
      <p:sp>
        <p:nvSpPr>
          <p:cNvPr id="47235" name="Freeform 157"/>
          <p:cNvSpPr>
            <a:spLocks/>
          </p:cNvSpPr>
          <p:nvPr/>
        </p:nvSpPr>
        <p:spPr bwMode="auto">
          <a:xfrm>
            <a:off x="2046288" y="3128963"/>
            <a:ext cx="4762" cy="4762"/>
          </a:xfrm>
          <a:custGeom>
            <a:avLst/>
            <a:gdLst>
              <a:gd name="T0" fmla="*/ 2469 w 27"/>
              <a:gd name="T1" fmla="*/ 0 h 27"/>
              <a:gd name="T2" fmla="*/ 1940 w 27"/>
              <a:gd name="T3" fmla="*/ 0 h 27"/>
              <a:gd name="T4" fmla="*/ 1587 w 27"/>
              <a:gd name="T5" fmla="*/ 353 h 27"/>
              <a:gd name="T6" fmla="*/ 1058 w 27"/>
              <a:gd name="T7" fmla="*/ 529 h 27"/>
              <a:gd name="T8" fmla="*/ 705 w 27"/>
              <a:gd name="T9" fmla="*/ 705 h 27"/>
              <a:gd name="T10" fmla="*/ 353 w 27"/>
              <a:gd name="T11" fmla="*/ 1058 h 27"/>
              <a:gd name="T12" fmla="*/ 176 w 27"/>
              <a:gd name="T13" fmla="*/ 1411 h 27"/>
              <a:gd name="T14" fmla="*/ 176 w 27"/>
              <a:gd name="T15" fmla="*/ 1940 h 27"/>
              <a:gd name="T16" fmla="*/ 0 w 27"/>
              <a:gd name="T17" fmla="*/ 2293 h 27"/>
              <a:gd name="T18" fmla="*/ 176 w 27"/>
              <a:gd name="T19" fmla="*/ 2998 h 27"/>
              <a:gd name="T20" fmla="*/ 176 w 27"/>
              <a:gd name="T21" fmla="*/ 3351 h 27"/>
              <a:gd name="T22" fmla="*/ 353 w 27"/>
              <a:gd name="T23" fmla="*/ 3704 h 27"/>
              <a:gd name="T24" fmla="*/ 705 w 27"/>
              <a:gd name="T25" fmla="*/ 4057 h 27"/>
              <a:gd name="T26" fmla="*/ 1058 w 27"/>
              <a:gd name="T27" fmla="*/ 4409 h 27"/>
              <a:gd name="T28" fmla="*/ 1587 w 27"/>
              <a:gd name="T29" fmla="*/ 4586 h 27"/>
              <a:gd name="T30" fmla="*/ 1940 w 27"/>
              <a:gd name="T31" fmla="*/ 4762 h 27"/>
              <a:gd name="T32" fmla="*/ 2469 w 27"/>
              <a:gd name="T33" fmla="*/ 4762 h 27"/>
              <a:gd name="T34" fmla="*/ 2822 w 27"/>
              <a:gd name="T35" fmla="*/ 4762 h 27"/>
              <a:gd name="T36" fmla="*/ 3351 w 27"/>
              <a:gd name="T37" fmla="*/ 4586 h 27"/>
              <a:gd name="T38" fmla="*/ 3704 w 27"/>
              <a:gd name="T39" fmla="*/ 4409 h 27"/>
              <a:gd name="T40" fmla="*/ 4233 w 27"/>
              <a:gd name="T41" fmla="*/ 4057 h 27"/>
              <a:gd name="T42" fmla="*/ 4409 w 27"/>
              <a:gd name="T43" fmla="*/ 3704 h 27"/>
              <a:gd name="T44" fmla="*/ 4586 w 27"/>
              <a:gd name="T45" fmla="*/ 3351 h 27"/>
              <a:gd name="T46" fmla="*/ 4762 w 27"/>
              <a:gd name="T47" fmla="*/ 2998 h 27"/>
              <a:gd name="T48" fmla="*/ 4762 w 27"/>
              <a:gd name="T49" fmla="*/ 2293 h 27"/>
              <a:gd name="T50" fmla="*/ 4762 w 27"/>
              <a:gd name="T51" fmla="*/ 1940 h 27"/>
              <a:gd name="T52" fmla="*/ 4586 w 27"/>
              <a:gd name="T53" fmla="*/ 1411 h 27"/>
              <a:gd name="T54" fmla="*/ 4409 w 27"/>
              <a:gd name="T55" fmla="*/ 1058 h 27"/>
              <a:gd name="T56" fmla="*/ 4233 w 27"/>
              <a:gd name="T57" fmla="*/ 705 h 27"/>
              <a:gd name="T58" fmla="*/ 3704 w 27"/>
              <a:gd name="T59" fmla="*/ 529 h 27"/>
              <a:gd name="T60" fmla="*/ 3351 w 27"/>
              <a:gd name="T61" fmla="*/ 353 h 27"/>
              <a:gd name="T62" fmla="*/ 2822 w 27"/>
              <a:gd name="T63" fmla="*/ 0 h 27"/>
              <a:gd name="T64" fmla="*/ 2469 w 27"/>
              <a:gd name="T65" fmla="*/ 0 h 2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7"/>
              <a:gd name="T100" fmla="*/ 0 h 27"/>
              <a:gd name="T101" fmla="*/ 27 w 27"/>
              <a:gd name="T102" fmla="*/ 27 h 2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7" h="27">
                <a:moveTo>
                  <a:pt x="14" y="0"/>
                </a:moveTo>
                <a:lnTo>
                  <a:pt x="11" y="0"/>
                </a:lnTo>
                <a:lnTo>
                  <a:pt x="9" y="2"/>
                </a:lnTo>
                <a:lnTo>
                  <a:pt x="6" y="3"/>
                </a:lnTo>
                <a:lnTo>
                  <a:pt x="4" y="4"/>
                </a:lnTo>
                <a:lnTo>
                  <a:pt x="2" y="6"/>
                </a:lnTo>
                <a:lnTo>
                  <a:pt x="1" y="8"/>
                </a:lnTo>
                <a:lnTo>
                  <a:pt x="1" y="11"/>
                </a:lnTo>
                <a:lnTo>
                  <a:pt x="0" y="13"/>
                </a:lnTo>
                <a:lnTo>
                  <a:pt x="1" y="17"/>
                </a:lnTo>
                <a:lnTo>
                  <a:pt x="1" y="19"/>
                </a:lnTo>
                <a:lnTo>
                  <a:pt x="2" y="21"/>
                </a:lnTo>
                <a:lnTo>
                  <a:pt x="4" y="23"/>
                </a:lnTo>
                <a:lnTo>
                  <a:pt x="6" y="25"/>
                </a:lnTo>
                <a:lnTo>
                  <a:pt x="9" y="26"/>
                </a:lnTo>
                <a:lnTo>
                  <a:pt x="11" y="27"/>
                </a:lnTo>
                <a:lnTo>
                  <a:pt x="14" y="27"/>
                </a:lnTo>
                <a:lnTo>
                  <a:pt x="16" y="27"/>
                </a:lnTo>
                <a:lnTo>
                  <a:pt x="19" y="26"/>
                </a:lnTo>
                <a:lnTo>
                  <a:pt x="21" y="25"/>
                </a:lnTo>
                <a:lnTo>
                  <a:pt x="24" y="23"/>
                </a:lnTo>
                <a:lnTo>
                  <a:pt x="25" y="21"/>
                </a:lnTo>
                <a:lnTo>
                  <a:pt x="26" y="19"/>
                </a:lnTo>
                <a:lnTo>
                  <a:pt x="27" y="17"/>
                </a:lnTo>
                <a:lnTo>
                  <a:pt x="27" y="13"/>
                </a:lnTo>
                <a:lnTo>
                  <a:pt x="27" y="11"/>
                </a:lnTo>
                <a:lnTo>
                  <a:pt x="26" y="8"/>
                </a:lnTo>
                <a:lnTo>
                  <a:pt x="25" y="6"/>
                </a:lnTo>
                <a:lnTo>
                  <a:pt x="24" y="4"/>
                </a:lnTo>
                <a:lnTo>
                  <a:pt x="21" y="3"/>
                </a:lnTo>
                <a:lnTo>
                  <a:pt x="19" y="2"/>
                </a:lnTo>
                <a:lnTo>
                  <a:pt x="16" y="0"/>
                </a:lnTo>
                <a:lnTo>
                  <a:pt x="14" y="0"/>
                </a:lnTo>
              </a:path>
            </a:pathLst>
          </a:custGeom>
          <a:noFill/>
          <a:ln w="1588">
            <a:solidFill>
              <a:srgbClr val="FFFFFF"/>
            </a:solidFill>
            <a:prstDash val="solid"/>
            <a:round/>
            <a:headEnd/>
            <a:tailEnd/>
          </a:ln>
        </p:spPr>
        <p:txBody>
          <a:bodyPr lIns="57150" tIns="28575" rIns="57150" bIns="28575"/>
          <a:lstStyle/>
          <a:p>
            <a:endParaRPr lang="en-US"/>
          </a:p>
        </p:txBody>
      </p:sp>
      <p:sp>
        <p:nvSpPr>
          <p:cNvPr id="47236" name="Freeform 158"/>
          <p:cNvSpPr>
            <a:spLocks/>
          </p:cNvSpPr>
          <p:nvPr/>
        </p:nvSpPr>
        <p:spPr bwMode="auto">
          <a:xfrm>
            <a:off x="2055813" y="3128963"/>
            <a:ext cx="4762" cy="4762"/>
          </a:xfrm>
          <a:custGeom>
            <a:avLst/>
            <a:gdLst>
              <a:gd name="T0" fmla="*/ 2469 w 27"/>
              <a:gd name="T1" fmla="*/ 0 h 27"/>
              <a:gd name="T2" fmla="*/ 1940 w 27"/>
              <a:gd name="T3" fmla="*/ 0 h 27"/>
              <a:gd name="T4" fmla="*/ 1411 w 27"/>
              <a:gd name="T5" fmla="*/ 353 h 27"/>
              <a:gd name="T6" fmla="*/ 1058 w 27"/>
              <a:gd name="T7" fmla="*/ 529 h 27"/>
              <a:gd name="T8" fmla="*/ 705 w 27"/>
              <a:gd name="T9" fmla="*/ 705 h 27"/>
              <a:gd name="T10" fmla="*/ 353 w 27"/>
              <a:gd name="T11" fmla="*/ 1058 h 27"/>
              <a:gd name="T12" fmla="*/ 176 w 27"/>
              <a:gd name="T13" fmla="*/ 1411 h 27"/>
              <a:gd name="T14" fmla="*/ 176 w 27"/>
              <a:gd name="T15" fmla="*/ 1940 h 27"/>
              <a:gd name="T16" fmla="*/ 0 w 27"/>
              <a:gd name="T17" fmla="*/ 2293 h 27"/>
              <a:gd name="T18" fmla="*/ 176 w 27"/>
              <a:gd name="T19" fmla="*/ 2998 h 27"/>
              <a:gd name="T20" fmla="*/ 176 w 27"/>
              <a:gd name="T21" fmla="*/ 3351 h 27"/>
              <a:gd name="T22" fmla="*/ 353 w 27"/>
              <a:gd name="T23" fmla="*/ 3704 h 27"/>
              <a:gd name="T24" fmla="*/ 705 w 27"/>
              <a:gd name="T25" fmla="*/ 4057 h 27"/>
              <a:gd name="T26" fmla="*/ 1058 w 27"/>
              <a:gd name="T27" fmla="*/ 4409 h 27"/>
              <a:gd name="T28" fmla="*/ 1411 w 27"/>
              <a:gd name="T29" fmla="*/ 4586 h 27"/>
              <a:gd name="T30" fmla="*/ 1940 w 27"/>
              <a:gd name="T31" fmla="*/ 4762 h 27"/>
              <a:gd name="T32" fmla="*/ 2469 w 27"/>
              <a:gd name="T33" fmla="*/ 4762 h 27"/>
              <a:gd name="T34" fmla="*/ 2822 w 27"/>
              <a:gd name="T35" fmla="*/ 4762 h 27"/>
              <a:gd name="T36" fmla="*/ 3351 w 27"/>
              <a:gd name="T37" fmla="*/ 4586 h 27"/>
              <a:gd name="T38" fmla="*/ 3704 w 27"/>
              <a:gd name="T39" fmla="*/ 4409 h 27"/>
              <a:gd name="T40" fmla="*/ 4057 w 27"/>
              <a:gd name="T41" fmla="*/ 4057 h 27"/>
              <a:gd name="T42" fmla="*/ 4233 w 27"/>
              <a:gd name="T43" fmla="*/ 3704 h 27"/>
              <a:gd name="T44" fmla="*/ 4586 w 27"/>
              <a:gd name="T45" fmla="*/ 3351 h 27"/>
              <a:gd name="T46" fmla="*/ 4762 w 27"/>
              <a:gd name="T47" fmla="*/ 2998 h 27"/>
              <a:gd name="T48" fmla="*/ 4762 w 27"/>
              <a:gd name="T49" fmla="*/ 2293 h 27"/>
              <a:gd name="T50" fmla="*/ 4762 w 27"/>
              <a:gd name="T51" fmla="*/ 1940 h 27"/>
              <a:gd name="T52" fmla="*/ 4586 w 27"/>
              <a:gd name="T53" fmla="*/ 1411 h 27"/>
              <a:gd name="T54" fmla="*/ 4233 w 27"/>
              <a:gd name="T55" fmla="*/ 1058 h 27"/>
              <a:gd name="T56" fmla="*/ 4057 w 27"/>
              <a:gd name="T57" fmla="*/ 705 h 27"/>
              <a:gd name="T58" fmla="*/ 3704 w 27"/>
              <a:gd name="T59" fmla="*/ 529 h 27"/>
              <a:gd name="T60" fmla="*/ 3351 w 27"/>
              <a:gd name="T61" fmla="*/ 353 h 27"/>
              <a:gd name="T62" fmla="*/ 2822 w 27"/>
              <a:gd name="T63" fmla="*/ 0 h 27"/>
              <a:gd name="T64" fmla="*/ 2469 w 27"/>
              <a:gd name="T65" fmla="*/ 0 h 2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7"/>
              <a:gd name="T100" fmla="*/ 0 h 27"/>
              <a:gd name="T101" fmla="*/ 27 w 27"/>
              <a:gd name="T102" fmla="*/ 27 h 2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7" h="27">
                <a:moveTo>
                  <a:pt x="14" y="0"/>
                </a:moveTo>
                <a:lnTo>
                  <a:pt x="11" y="0"/>
                </a:lnTo>
                <a:lnTo>
                  <a:pt x="8" y="2"/>
                </a:lnTo>
                <a:lnTo>
                  <a:pt x="6" y="3"/>
                </a:lnTo>
                <a:lnTo>
                  <a:pt x="4" y="4"/>
                </a:lnTo>
                <a:lnTo>
                  <a:pt x="2" y="6"/>
                </a:lnTo>
                <a:lnTo>
                  <a:pt x="1" y="8"/>
                </a:lnTo>
                <a:lnTo>
                  <a:pt x="1" y="11"/>
                </a:lnTo>
                <a:lnTo>
                  <a:pt x="0" y="13"/>
                </a:lnTo>
                <a:lnTo>
                  <a:pt x="1" y="17"/>
                </a:lnTo>
                <a:lnTo>
                  <a:pt x="1" y="19"/>
                </a:lnTo>
                <a:lnTo>
                  <a:pt x="2" y="21"/>
                </a:lnTo>
                <a:lnTo>
                  <a:pt x="4" y="23"/>
                </a:lnTo>
                <a:lnTo>
                  <a:pt x="6" y="25"/>
                </a:lnTo>
                <a:lnTo>
                  <a:pt x="8" y="26"/>
                </a:lnTo>
                <a:lnTo>
                  <a:pt x="11" y="27"/>
                </a:lnTo>
                <a:lnTo>
                  <a:pt x="14" y="27"/>
                </a:lnTo>
                <a:lnTo>
                  <a:pt x="16" y="27"/>
                </a:lnTo>
                <a:lnTo>
                  <a:pt x="19" y="26"/>
                </a:lnTo>
                <a:lnTo>
                  <a:pt x="21" y="25"/>
                </a:lnTo>
                <a:lnTo>
                  <a:pt x="23" y="23"/>
                </a:lnTo>
                <a:lnTo>
                  <a:pt x="24" y="21"/>
                </a:lnTo>
                <a:lnTo>
                  <a:pt x="26" y="19"/>
                </a:lnTo>
                <a:lnTo>
                  <a:pt x="27" y="17"/>
                </a:lnTo>
                <a:lnTo>
                  <a:pt x="27" y="13"/>
                </a:lnTo>
                <a:lnTo>
                  <a:pt x="27" y="11"/>
                </a:lnTo>
                <a:lnTo>
                  <a:pt x="26" y="8"/>
                </a:lnTo>
                <a:lnTo>
                  <a:pt x="24" y="6"/>
                </a:lnTo>
                <a:lnTo>
                  <a:pt x="23" y="4"/>
                </a:lnTo>
                <a:lnTo>
                  <a:pt x="21" y="3"/>
                </a:lnTo>
                <a:lnTo>
                  <a:pt x="19" y="2"/>
                </a:lnTo>
                <a:lnTo>
                  <a:pt x="16" y="0"/>
                </a:lnTo>
                <a:lnTo>
                  <a:pt x="14" y="0"/>
                </a:lnTo>
              </a:path>
            </a:pathLst>
          </a:custGeom>
          <a:noFill/>
          <a:ln w="1588">
            <a:solidFill>
              <a:srgbClr val="FFFFFF"/>
            </a:solidFill>
            <a:prstDash val="solid"/>
            <a:round/>
            <a:headEnd/>
            <a:tailEnd/>
          </a:ln>
        </p:spPr>
        <p:txBody>
          <a:bodyPr lIns="57150" tIns="28575" rIns="57150" bIns="28575"/>
          <a:lstStyle/>
          <a:p>
            <a:endParaRPr lang="en-US"/>
          </a:p>
        </p:txBody>
      </p:sp>
      <p:sp>
        <p:nvSpPr>
          <p:cNvPr id="47237" name="Freeform 159"/>
          <p:cNvSpPr>
            <a:spLocks/>
          </p:cNvSpPr>
          <p:nvPr/>
        </p:nvSpPr>
        <p:spPr bwMode="auto">
          <a:xfrm>
            <a:off x="2063750" y="3128963"/>
            <a:ext cx="4763" cy="4762"/>
          </a:xfrm>
          <a:custGeom>
            <a:avLst/>
            <a:gdLst>
              <a:gd name="T0" fmla="*/ 2565 w 26"/>
              <a:gd name="T1" fmla="*/ 0 h 27"/>
              <a:gd name="T2" fmla="*/ 1832 w 26"/>
              <a:gd name="T3" fmla="*/ 0 h 27"/>
              <a:gd name="T4" fmla="*/ 1466 w 26"/>
              <a:gd name="T5" fmla="*/ 353 h 27"/>
              <a:gd name="T6" fmla="*/ 1099 w 26"/>
              <a:gd name="T7" fmla="*/ 529 h 27"/>
              <a:gd name="T8" fmla="*/ 733 w 26"/>
              <a:gd name="T9" fmla="*/ 705 h 27"/>
              <a:gd name="T10" fmla="*/ 366 w 26"/>
              <a:gd name="T11" fmla="*/ 1058 h 27"/>
              <a:gd name="T12" fmla="*/ 183 w 26"/>
              <a:gd name="T13" fmla="*/ 1411 h 27"/>
              <a:gd name="T14" fmla="*/ 183 w 26"/>
              <a:gd name="T15" fmla="*/ 1940 h 27"/>
              <a:gd name="T16" fmla="*/ 0 w 26"/>
              <a:gd name="T17" fmla="*/ 2293 h 27"/>
              <a:gd name="T18" fmla="*/ 183 w 26"/>
              <a:gd name="T19" fmla="*/ 2998 h 27"/>
              <a:gd name="T20" fmla="*/ 183 w 26"/>
              <a:gd name="T21" fmla="*/ 3351 h 27"/>
              <a:gd name="T22" fmla="*/ 366 w 26"/>
              <a:gd name="T23" fmla="*/ 3704 h 27"/>
              <a:gd name="T24" fmla="*/ 733 w 26"/>
              <a:gd name="T25" fmla="*/ 4057 h 27"/>
              <a:gd name="T26" fmla="*/ 1099 w 26"/>
              <a:gd name="T27" fmla="*/ 4409 h 27"/>
              <a:gd name="T28" fmla="*/ 1466 w 26"/>
              <a:gd name="T29" fmla="*/ 4586 h 27"/>
              <a:gd name="T30" fmla="*/ 1832 w 26"/>
              <a:gd name="T31" fmla="*/ 4762 h 27"/>
              <a:gd name="T32" fmla="*/ 2565 w 26"/>
              <a:gd name="T33" fmla="*/ 4762 h 27"/>
              <a:gd name="T34" fmla="*/ 2931 w 26"/>
              <a:gd name="T35" fmla="*/ 4762 h 27"/>
              <a:gd name="T36" fmla="*/ 3481 w 26"/>
              <a:gd name="T37" fmla="*/ 4586 h 27"/>
              <a:gd name="T38" fmla="*/ 3847 w 26"/>
              <a:gd name="T39" fmla="*/ 4409 h 27"/>
              <a:gd name="T40" fmla="*/ 4213 w 26"/>
              <a:gd name="T41" fmla="*/ 4057 h 27"/>
              <a:gd name="T42" fmla="*/ 4397 w 26"/>
              <a:gd name="T43" fmla="*/ 3704 h 27"/>
              <a:gd name="T44" fmla="*/ 4580 w 26"/>
              <a:gd name="T45" fmla="*/ 3351 h 27"/>
              <a:gd name="T46" fmla="*/ 4763 w 26"/>
              <a:gd name="T47" fmla="*/ 2998 h 27"/>
              <a:gd name="T48" fmla="*/ 4763 w 26"/>
              <a:gd name="T49" fmla="*/ 2293 h 27"/>
              <a:gd name="T50" fmla="*/ 4763 w 26"/>
              <a:gd name="T51" fmla="*/ 1940 h 27"/>
              <a:gd name="T52" fmla="*/ 4580 w 26"/>
              <a:gd name="T53" fmla="*/ 1411 h 27"/>
              <a:gd name="T54" fmla="*/ 4397 w 26"/>
              <a:gd name="T55" fmla="*/ 1058 h 27"/>
              <a:gd name="T56" fmla="*/ 4213 w 26"/>
              <a:gd name="T57" fmla="*/ 705 h 27"/>
              <a:gd name="T58" fmla="*/ 3847 w 26"/>
              <a:gd name="T59" fmla="*/ 529 h 27"/>
              <a:gd name="T60" fmla="*/ 3481 w 26"/>
              <a:gd name="T61" fmla="*/ 353 h 27"/>
              <a:gd name="T62" fmla="*/ 2931 w 26"/>
              <a:gd name="T63" fmla="*/ 0 h 27"/>
              <a:gd name="T64" fmla="*/ 2565 w 26"/>
              <a:gd name="T65" fmla="*/ 0 h 2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6"/>
              <a:gd name="T100" fmla="*/ 0 h 27"/>
              <a:gd name="T101" fmla="*/ 26 w 26"/>
              <a:gd name="T102" fmla="*/ 27 h 2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6" h="27">
                <a:moveTo>
                  <a:pt x="14" y="0"/>
                </a:moveTo>
                <a:lnTo>
                  <a:pt x="10" y="0"/>
                </a:lnTo>
                <a:lnTo>
                  <a:pt x="8" y="2"/>
                </a:lnTo>
                <a:lnTo>
                  <a:pt x="6" y="3"/>
                </a:lnTo>
                <a:lnTo>
                  <a:pt x="4" y="4"/>
                </a:lnTo>
                <a:lnTo>
                  <a:pt x="2" y="6"/>
                </a:lnTo>
                <a:lnTo>
                  <a:pt x="1" y="8"/>
                </a:lnTo>
                <a:lnTo>
                  <a:pt x="1" y="11"/>
                </a:lnTo>
                <a:lnTo>
                  <a:pt x="0" y="13"/>
                </a:lnTo>
                <a:lnTo>
                  <a:pt x="1" y="17"/>
                </a:lnTo>
                <a:lnTo>
                  <a:pt x="1" y="19"/>
                </a:lnTo>
                <a:lnTo>
                  <a:pt x="2" y="21"/>
                </a:lnTo>
                <a:lnTo>
                  <a:pt x="4" y="23"/>
                </a:lnTo>
                <a:lnTo>
                  <a:pt x="6" y="25"/>
                </a:lnTo>
                <a:lnTo>
                  <a:pt x="8" y="26"/>
                </a:lnTo>
                <a:lnTo>
                  <a:pt x="10" y="27"/>
                </a:lnTo>
                <a:lnTo>
                  <a:pt x="14" y="27"/>
                </a:lnTo>
                <a:lnTo>
                  <a:pt x="16" y="27"/>
                </a:lnTo>
                <a:lnTo>
                  <a:pt x="19" y="26"/>
                </a:lnTo>
                <a:lnTo>
                  <a:pt x="21" y="25"/>
                </a:lnTo>
                <a:lnTo>
                  <a:pt x="23" y="23"/>
                </a:lnTo>
                <a:lnTo>
                  <a:pt x="24" y="21"/>
                </a:lnTo>
                <a:lnTo>
                  <a:pt x="25" y="19"/>
                </a:lnTo>
                <a:lnTo>
                  <a:pt x="26" y="17"/>
                </a:lnTo>
                <a:lnTo>
                  <a:pt x="26" y="13"/>
                </a:lnTo>
                <a:lnTo>
                  <a:pt x="26" y="11"/>
                </a:lnTo>
                <a:lnTo>
                  <a:pt x="25" y="8"/>
                </a:lnTo>
                <a:lnTo>
                  <a:pt x="24" y="6"/>
                </a:lnTo>
                <a:lnTo>
                  <a:pt x="23" y="4"/>
                </a:lnTo>
                <a:lnTo>
                  <a:pt x="21" y="3"/>
                </a:lnTo>
                <a:lnTo>
                  <a:pt x="19" y="2"/>
                </a:lnTo>
                <a:lnTo>
                  <a:pt x="16" y="0"/>
                </a:lnTo>
                <a:lnTo>
                  <a:pt x="14" y="0"/>
                </a:lnTo>
              </a:path>
            </a:pathLst>
          </a:custGeom>
          <a:noFill/>
          <a:ln w="1588">
            <a:solidFill>
              <a:srgbClr val="FFFFFF"/>
            </a:solidFill>
            <a:prstDash val="solid"/>
            <a:round/>
            <a:headEnd/>
            <a:tailEnd/>
          </a:ln>
        </p:spPr>
        <p:txBody>
          <a:bodyPr lIns="57150" tIns="28575" rIns="57150" bIns="28575"/>
          <a:lstStyle/>
          <a:p>
            <a:endParaRPr lang="en-US"/>
          </a:p>
        </p:txBody>
      </p:sp>
      <p:sp>
        <p:nvSpPr>
          <p:cNvPr id="47238" name="Freeform 160"/>
          <p:cNvSpPr>
            <a:spLocks/>
          </p:cNvSpPr>
          <p:nvPr/>
        </p:nvSpPr>
        <p:spPr bwMode="auto">
          <a:xfrm>
            <a:off x="2071688" y="3128963"/>
            <a:ext cx="4762" cy="4762"/>
          </a:xfrm>
          <a:custGeom>
            <a:avLst/>
            <a:gdLst>
              <a:gd name="T0" fmla="*/ 2469 w 27"/>
              <a:gd name="T1" fmla="*/ 0 h 27"/>
              <a:gd name="T2" fmla="*/ 1940 w 27"/>
              <a:gd name="T3" fmla="*/ 0 h 27"/>
              <a:gd name="T4" fmla="*/ 1587 w 27"/>
              <a:gd name="T5" fmla="*/ 353 h 27"/>
              <a:gd name="T6" fmla="*/ 1235 w 27"/>
              <a:gd name="T7" fmla="*/ 529 h 27"/>
              <a:gd name="T8" fmla="*/ 882 w 27"/>
              <a:gd name="T9" fmla="*/ 705 h 27"/>
              <a:gd name="T10" fmla="*/ 353 w 27"/>
              <a:gd name="T11" fmla="*/ 1058 h 27"/>
              <a:gd name="T12" fmla="*/ 176 w 27"/>
              <a:gd name="T13" fmla="*/ 1411 h 27"/>
              <a:gd name="T14" fmla="*/ 176 w 27"/>
              <a:gd name="T15" fmla="*/ 1940 h 27"/>
              <a:gd name="T16" fmla="*/ 0 w 27"/>
              <a:gd name="T17" fmla="*/ 2293 h 27"/>
              <a:gd name="T18" fmla="*/ 176 w 27"/>
              <a:gd name="T19" fmla="*/ 2998 h 27"/>
              <a:gd name="T20" fmla="*/ 176 w 27"/>
              <a:gd name="T21" fmla="*/ 3351 h 27"/>
              <a:gd name="T22" fmla="*/ 353 w 27"/>
              <a:gd name="T23" fmla="*/ 3704 h 27"/>
              <a:gd name="T24" fmla="*/ 882 w 27"/>
              <a:gd name="T25" fmla="*/ 4057 h 27"/>
              <a:gd name="T26" fmla="*/ 1235 w 27"/>
              <a:gd name="T27" fmla="*/ 4409 h 27"/>
              <a:gd name="T28" fmla="*/ 1587 w 27"/>
              <a:gd name="T29" fmla="*/ 4586 h 27"/>
              <a:gd name="T30" fmla="*/ 1940 w 27"/>
              <a:gd name="T31" fmla="*/ 4762 h 27"/>
              <a:gd name="T32" fmla="*/ 2469 w 27"/>
              <a:gd name="T33" fmla="*/ 4762 h 27"/>
              <a:gd name="T34" fmla="*/ 2822 w 27"/>
              <a:gd name="T35" fmla="*/ 4762 h 27"/>
              <a:gd name="T36" fmla="*/ 3527 w 27"/>
              <a:gd name="T37" fmla="*/ 4586 h 27"/>
              <a:gd name="T38" fmla="*/ 3880 w 27"/>
              <a:gd name="T39" fmla="*/ 4409 h 27"/>
              <a:gd name="T40" fmla="*/ 4233 w 27"/>
              <a:gd name="T41" fmla="*/ 4057 h 27"/>
              <a:gd name="T42" fmla="*/ 4409 w 27"/>
              <a:gd name="T43" fmla="*/ 3704 h 27"/>
              <a:gd name="T44" fmla="*/ 4586 w 27"/>
              <a:gd name="T45" fmla="*/ 3351 h 27"/>
              <a:gd name="T46" fmla="*/ 4762 w 27"/>
              <a:gd name="T47" fmla="*/ 2998 h 27"/>
              <a:gd name="T48" fmla="*/ 4762 w 27"/>
              <a:gd name="T49" fmla="*/ 2293 h 27"/>
              <a:gd name="T50" fmla="*/ 4762 w 27"/>
              <a:gd name="T51" fmla="*/ 1940 h 27"/>
              <a:gd name="T52" fmla="*/ 4586 w 27"/>
              <a:gd name="T53" fmla="*/ 1411 h 27"/>
              <a:gd name="T54" fmla="*/ 4409 w 27"/>
              <a:gd name="T55" fmla="*/ 1058 h 27"/>
              <a:gd name="T56" fmla="*/ 4233 w 27"/>
              <a:gd name="T57" fmla="*/ 705 h 27"/>
              <a:gd name="T58" fmla="*/ 3880 w 27"/>
              <a:gd name="T59" fmla="*/ 529 h 27"/>
              <a:gd name="T60" fmla="*/ 3527 w 27"/>
              <a:gd name="T61" fmla="*/ 353 h 27"/>
              <a:gd name="T62" fmla="*/ 2822 w 27"/>
              <a:gd name="T63" fmla="*/ 0 h 27"/>
              <a:gd name="T64" fmla="*/ 2469 w 27"/>
              <a:gd name="T65" fmla="*/ 0 h 2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7"/>
              <a:gd name="T100" fmla="*/ 0 h 27"/>
              <a:gd name="T101" fmla="*/ 27 w 27"/>
              <a:gd name="T102" fmla="*/ 27 h 2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7" h="27">
                <a:moveTo>
                  <a:pt x="14" y="0"/>
                </a:moveTo>
                <a:lnTo>
                  <a:pt x="11" y="0"/>
                </a:lnTo>
                <a:lnTo>
                  <a:pt x="9" y="2"/>
                </a:lnTo>
                <a:lnTo>
                  <a:pt x="7" y="3"/>
                </a:lnTo>
                <a:lnTo>
                  <a:pt x="5" y="4"/>
                </a:lnTo>
                <a:lnTo>
                  <a:pt x="2" y="6"/>
                </a:lnTo>
                <a:lnTo>
                  <a:pt x="1" y="8"/>
                </a:lnTo>
                <a:lnTo>
                  <a:pt x="1" y="11"/>
                </a:lnTo>
                <a:lnTo>
                  <a:pt x="0" y="13"/>
                </a:lnTo>
                <a:lnTo>
                  <a:pt x="1" y="17"/>
                </a:lnTo>
                <a:lnTo>
                  <a:pt x="1" y="19"/>
                </a:lnTo>
                <a:lnTo>
                  <a:pt x="2" y="21"/>
                </a:lnTo>
                <a:lnTo>
                  <a:pt x="5" y="23"/>
                </a:lnTo>
                <a:lnTo>
                  <a:pt x="7" y="25"/>
                </a:lnTo>
                <a:lnTo>
                  <a:pt x="9" y="26"/>
                </a:lnTo>
                <a:lnTo>
                  <a:pt x="11" y="27"/>
                </a:lnTo>
                <a:lnTo>
                  <a:pt x="14" y="27"/>
                </a:lnTo>
                <a:lnTo>
                  <a:pt x="16" y="27"/>
                </a:lnTo>
                <a:lnTo>
                  <a:pt x="20" y="26"/>
                </a:lnTo>
                <a:lnTo>
                  <a:pt x="22" y="25"/>
                </a:lnTo>
                <a:lnTo>
                  <a:pt x="24" y="23"/>
                </a:lnTo>
                <a:lnTo>
                  <a:pt x="25" y="21"/>
                </a:lnTo>
                <a:lnTo>
                  <a:pt x="26" y="19"/>
                </a:lnTo>
                <a:lnTo>
                  <a:pt x="27" y="17"/>
                </a:lnTo>
                <a:lnTo>
                  <a:pt x="27" y="13"/>
                </a:lnTo>
                <a:lnTo>
                  <a:pt x="27" y="11"/>
                </a:lnTo>
                <a:lnTo>
                  <a:pt x="26" y="8"/>
                </a:lnTo>
                <a:lnTo>
                  <a:pt x="25" y="6"/>
                </a:lnTo>
                <a:lnTo>
                  <a:pt x="24" y="4"/>
                </a:lnTo>
                <a:lnTo>
                  <a:pt x="22" y="3"/>
                </a:lnTo>
                <a:lnTo>
                  <a:pt x="20" y="2"/>
                </a:lnTo>
                <a:lnTo>
                  <a:pt x="16" y="0"/>
                </a:lnTo>
                <a:lnTo>
                  <a:pt x="14" y="0"/>
                </a:lnTo>
              </a:path>
            </a:pathLst>
          </a:custGeom>
          <a:noFill/>
          <a:ln w="1588">
            <a:solidFill>
              <a:srgbClr val="FFFFFF"/>
            </a:solidFill>
            <a:prstDash val="solid"/>
            <a:round/>
            <a:headEnd/>
            <a:tailEnd/>
          </a:ln>
        </p:spPr>
        <p:txBody>
          <a:bodyPr lIns="57150" tIns="28575" rIns="57150" bIns="28575"/>
          <a:lstStyle/>
          <a:p>
            <a:endParaRPr lang="en-US"/>
          </a:p>
        </p:txBody>
      </p:sp>
      <p:sp>
        <p:nvSpPr>
          <p:cNvPr id="47239" name="Freeform 161"/>
          <p:cNvSpPr>
            <a:spLocks/>
          </p:cNvSpPr>
          <p:nvPr/>
        </p:nvSpPr>
        <p:spPr bwMode="auto">
          <a:xfrm>
            <a:off x="2038350" y="3119438"/>
            <a:ext cx="4763" cy="4762"/>
          </a:xfrm>
          <a:custGeom>
            <a:avLst/>
            <a:gdLst>
              <a:gd name="T0" fmla="*/ 2470 w 27"/>
              <a:gd name="T1" fmla="*/ 0 h 27"/>
              <a:gd name="T2" fmla="*/ 1940 w 27"/>
              <a:gd name="T3" fmla="*/ 0 h 27"/>
              <a:gd name="T4" fmla="*/ 1588 w 27"/>
              <a:gd name="T5" fmla="*/ 176 h 27"/>
              <a:gd name="T6" fmla="*/ 1235 w 27"/>
              <a:gd name="T7" fmla="*/ 353 h 27"/>
              <a:gd name="T8" fmla="*/ 882 w 27"/>
              <a:gd name="T9" fmla="*/ 529 h 27"/>
              <a:gd name="T10" fmla="*/ 353 w 27"/>
              <a:gd name="T11" fmla="*/ 882 h 27"/>
              <a:gd name="T12" fmla="*/ 176 w 27"/>
              <a:gd name="T13" fmla="*/ 1235 h 27"/>
              <a:gd name="T14" fmla="*/ 176 w 27"/>
              <a:gd name="T15" fmla="*/ 1764 h 27"/>
              <a:gd name="T16" fmla="*/ 0 w 27"/>
              <a:gd name="T17" fmla="*/ 2293 h 27"/>
              <a:gd name="T18" fmla="*/ 176 w 27"/>
              <a:gd name="T19" fmla="*/ 2822 h 27"/>
              <a:gd name="T20" fmla="*/ 176 w 27"/>
              <a:gd name="T21" fmla="*/ 3175 h 27"/>
              <a:gd name="T22" fmla="*/ 353 w 27"/>
              <a:gd name="T23" fmla="*/ 3527 h 27"/>
              <a:gd name="T24" fmla="*/ 882 w 27"/>
              <a:gd name="T25" fmla="*/ 3880 h 27"/>
              <a:gd name="T26" fmla="*/ 1235 w 27"/>
              <a:gd name="T27" fmla="*/ 4233 h 27"/>
              <a:gd name="T28" fmla="*/ 1588 w 27"/>
              <a:gd name="T29" fmla="*/ 4409 h 27"/>
              <a:gd name="T30" fmla="*/ 1940 w 27"/>
              <a:gd name="T31" fmla="*/ 4762 h 27"/>
              <a:gd name="T32" fmla="*/ 2470 w 27"/>
              <a:gd name="T33" fmla="*/ 4762 h 27"/>
              <a:gd name="T34" fmla="*/ 2823 w 27"/>
              <a:gd name="T35" fmla="*/ 4762 h 27"/>
              <a:gd name="T36" fmla="*/ 3528 w 27"/>
              <a:gd name="T37" fmla="*/ 4409 h 27"/>
              <a:gd name="T38" fmla="*/ 3881 w 27"/>
              <a:gd name="T39" fmla="*/ 4233 h 27"/>
              <a:gd name="T40" fmla="*/ 4234 w 27"/>
              <a:gd name="T41" fmla="*/ 3880 h 27"/>
              <a:gd name="T42" fmla="*/ 4410 w 27"/>
              <a:gd name="T43" fmla="*/ 3527 h 27"/>
              <a:gd name="T44" fmla="*/ 4587 w 27"/>
              <a:gd name="T45" fmla="*/ 3175 h 27"/>
              <a:gd name="T46" fmla="*/ 4763 w 27"/>
              <a:gd name="T47" fmla="*/ 2822 h 27"/>
              <a:gd name="T48" fmla="*/ 4763 w 27"/>
              <a:gd name="T49" fmla="*/ 2293 h 27"/>
              <a:gd name="T50" fmla="*/ 4763 w 27"/>
              <a:gd name="T51" fmla="*/ 1764 h 27"/>
              <a:gd name="T52" fmla="*/ 4587 w 27"/>
              <a:gd name="T53" fmla="*/ 1235 h 27"/>
              <a:gd name="T54" fmla="*/ 4410 w 27"/>
              <a:gd name="T55" fmla="*/ 882 h 27"/>
              <a:gd name="T56" fmla="*/ 4234 w 27"/>
              <a:gd name="T57" fmla="*/ 529 h 27"/>
              <a:gd name="T58" fmla="*/ 3881 w 27"/>
              <a:gd name="T59" fmla="*/ 353 h 27"/>
              <a:gd name="T60" fmla="*/ 3528 w 27"/>
              <a:gd name="T61" fmla="*/ 176 h 27"/>
              <a:gd name="T62" fmla="*/ 2823 w 27"/>
              <a:gd name="T63" fmla="*/ 0 h 27"/>
              <a:gd name="T64" fmla="*/ 2470 w 27"/>
              <a:gd name="T65" fmla="*/ 0 h 2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7"/>
              <a:gd name="T100" fmla="*/ 0 h 27"/>
              <a:gd name="T101" fmla="*/ 27 w 27"/>
              <a:gd name="T102" fmla="*/ 27 h 2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7" h="27">
                <a:moveTo>
                  <a:pt x="14" y="0"/>
                </a:moveTo>
                <a:lnTo>
                  <a:pt x="11" y="0"/>
                </a:lnTo>
                <a:lnTo>
                  <a:pt x="9" y="1"/>
                </a:lnTo>
                <a:lnTo>
                  <a:pt x="7" y="2"/>
                </a:lnTo>
                <a:lnTo>
                  <a:pt x="5" y="3"/>
                </a:lnTo>
                <a:lnTo>
                  <a:pt x="2" y="5"/>
                </a:lnTo>
                <a:lnTo>
                  <a:pt x="1" y="7"/>
                </a:lnTo>
                <a:lnTo>
                  <a:pt x="1" y="10"/>
                </a:lnTo>
                <a:lnTo>
                  <a:pt x="0" y="13"/>
                </a:lnTo>
                <a:lnTo>
                  <a:pt x="1" y="16"/>
                </a:lnTo>
                <a:lnTo>
                  <a:pt x="1" y="18"/>
                </a:lnTo>
                <a:lnTo>
                  <a:pt x="2" y="20"/>
                </a:lnTo>
                <a:lnTo>
                  <a:pt x="5" y="22"/>
                </a:lnTo>
                <a:lnTo>
                  <a:pt x="7" y="24"/>
                </a:lnTo>
                <a:lnTo>
                  <a:pt x="9" y="25"/>
                </a:lnTo>
                <a:lnTo>
                  <a:pt x="11" y="27"/>
                </a:lnTo>
                <a:lnTo>
                  <a:pt x="14" y="27"/>
                </a:lnTo>
                <a:lnTo>
                  <a:pt x="16" y="27"/>
                </a:lnTo>
                <a:lnTo>
                  <a:pt x="20" y="25"/>
                </a:lnTo>
                <a:lnTo>
                  <a:pt x="22" y="24"/>
                </a:lnTo>
                <a:lnTo>
                  <a:pt x="24" y="22"/>
                </a:lnTo>
                <a:lnTo>
                  <a:pt x="25" y="20"/>
                </a:lnTo>
                <a:lnTo>
                  <a:pt x="26" y="18"/>
                </a:lnTo>
                <a:lnTo>
                  <a:pt x="27" y="16"/>
                </a:lnTo>
                <a:lnTo>
                  <a:pt x="27" y="13"/>
                </a:lnTo>
                <a:lnTo>
                  <a:pt x="27" y="10"/>
                </a:lnTo>
                <a:lnTo>
                  <a:pt x="26" y="7"/>
                </a:lnTo>
                <a:lnTo>
                  <a:pt x="25" y="5"/>
                </a:lnTo>
                <a:lnTo>
                  <a:pt x="24" y="3"/>
                </a:lnTo>
                <a:lnTo>
                  <a:pt x="22" y="2"/>
                </a:lnTo>
                <a:lnTo>
                  <a:pt x="20" y="1"/>
                </a:lnTo>
                <a:lnTo>
                  <a:pt x="16" y="0"/>
                </a:lnTo>
                <a:lnTo>
                  <a:pt x="14" y="0"/>
                </a:lnTo>
              </a:path>
            </a:pathLst>
          </a:custGeom>
          <a:noFill/>
          <a:ln w="1588">
            <a:solidFill>
              <a:srgbClr val="FFFFFF"/>
            </a:solidFill>
            <a:prstDash val="solid"/>
            <a:round/>
            <a:headEnd/>
            <a:tailEnd/>
          </a:ln>
        </p:spPr>
        <p:txBody>
          <a:bodyPr lIns="57150" tIns="28575" rIns="57150" bIns="28575"/>
          <a:lstStyle/>
          <a:p>
            <a:endParaRPr lang="en-US"/>
          </a:p>
        </p:txBody>
      </p:sp>
      <p:sp>
        <p:nvSpPr>
          <p:cNvPr id="47240" name="Freeform 162"/>
          <p:cNvSpPr>
            <a:spLocks/>
          </p:cNvSpPr>
          <p:nvPr/>
        </p:nvSpPr>
        <p:spPr bwMode="auto">
          <a:xfrm>
            <a:off x="2046288" y="3119438"/>
            <a:ext cx="4762" cy="4762"/>
          </a:xfrm>
          <a:custGeom>
            <a:avLst/>
            <a:gdLst>
              <a:gd name="T0" fmla="*/ 2469 w 27"/>
              <a:gd name="T1" fmla="*/ 0 h 27"/>
              <a:gd name="T2" fmla="*/ 1940 w 27"/>
              <a:gd name="T3" fmla="*/ 0 h 27"/>
              <a:gd name="T4" fmla="*/ 1587 w 27"/>
              <a:gd name="T5" fmla="*/ 176 h 27"/>
              <a:gd name="T6" fmla="*/ 1058 w 27"/>
              <a:gd name="T7" fmla="*/ 353 h 27"/>
              <a:gd name="T8" fmla="*/ 705 w 27"/>
              <a:gd name="T9" fmla="*/ 529 h 27"/>
              <a:gd name="T10" fmla="*/ 353 w 27"/>
              <a:gd name="T11" fmla="*/ 882 h 27"/>
              <a:gd name="T12" fmla="*/ 176 w 27"/>
              <a:gd name="T13" fmla="*/ 1235 h 27"/>
              <a:gd name="T14" fmla="*/ 176 w 27"/>
              <a:gd name="T15" fmla="*/ 1764 h 27"/>
              <a:gd name="T16" fmla="*/ 0 w 27"/>
              <a:gd name="T17" fmla="*/ 2293 h 27"/>
              <a:gd name="T18" fmla="*/ 176 w 27"/>
              <a:gd name="T19" fmla="*/ 2822 h 27"/>
              <a:gd name="T20" fmla="*/ 176 w 27"/>
              <a:gd name="T21" fmla="*/ 3175 h 27"/>
              <a:gd name="T22" fmla="*/ 353 w 27"/>
              <a:gd name="T23" fmla="*/ 3527 h 27"/>
              <a:gd name="T24" fmla="*/ 705 w 27"/>
              <a:gd name="T25" fmla="*/ 3880 h 27"/>
              <a:gd name="T26" fmla="*/ 1058 w 27"/>
              <a:gd name="T27" fmla="*/ 4233 h 27"/>
              <a:gd name="T28" fmla="*/ 1587 w 27"/>
              <a:gd name="T29" fmla="*/ 4409 h 27"/>
              <a:gd name="T30" fmla="*/ 1940 w 27"/>
              <a:gd name="T31" fmla="*/ 4762 h 27"/>
              <a:gd name="T32" fmla="*/ 2469 w 27"/>
              <a:gd name="T33" fmla="*/ 4762 h 27"/>
              <a:gd name="T34" fmla="*/ 2822 w 27"/>
              <a:gd name="T35" fmla="*/ 4762 h 27"/>
              <a:gd name="T36" fmla="*/ 3351 w 27"/>
              <a:gd name="T37" fmla="*/ 4409 h 27"/>
              <a:gd name="T38" fmla="*/ 3704 w 27"/>
              <a:gd name="T39" fmla="*/ 4233 h 27"/>
              <a:gd name="T40" fmla="*/ 4233 w 27"/>
              <a:gd name="T41" fmla="*/ 3880 h 27"/>
              <a:gd name="T42" fmla="*/ 4409 w 27"/>
              <a:gd name="T43" fmla="*/ 3527 h 27"/>
              <a:gd name="T44" fmla="*/ 4586 w 27"/>
              <a:gd name="T45" fmla="*/ 3175 h 27"/>
              <a:gd name="T46" fmla="*/ 4762 w 27"/>
              <a:gd name="T47" fmla="*/ 2822 h 27"/>
              <a:gd name="T48" fmla="*/ 4762 w 27"/>
              <a:gd name="T49" fmla="*/ 2293 h 27"/>
              <a:gd name="T50" fmla="*/ 4762 w 27"/>
              <a:gd name="T51" fmla="*/ 1764 h 27"/>
              <a:gd name="T52" fmla="*/ 4586 w 27"/>
              <a:gd name="T53" fmla="*/ 1235 h 27"/>
              <a:gd name="T54" fmla="*/ 4409 w 27"/>
              <a:gd name="T55" fmla="*/ 882 h 27"/>
              <a:gd name="T56" fmla="*/ 4233 w 27"/>
              <a:gd name="T57" fmla="*/ 529 h 27"/>
              <a:gd name="T58" fmla="*/ 3704 w 27"/>
              <a:gd name="T59" fmla="*/ 353 h 27"/>
              <a:gd name="T60" fmla="*/ 3351 w 27"/>
              <a:gd name="T61" fmla="*/ 176 h 27"/>
              <a:gd name="T62" fmla="*/ 2822 w 27"/>
              <a:gd name="T63" fmla="*/ 0 h 27"/>
              <a:gd name="T64" fmla="*/ 2469 w 27"/>
              <a:gd name="T65" fmla="*/ 0 h 2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7"/>
              <a:gd name="T100" fmla="*/ 0 h 27"/>
              <a:gd name="T101" fmla="*/ 27 w 27"/>
              <a:gd name="T102" fmla="*/ 27 h 2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7" h="27">
                <a:moveTo>
                  <a:pt x="14" y="0"/>
                </a:moveTo>
                <a:lnTo>
                  <a:pt x="11" y="0"/>
                </a:lnTo>
                <a:lnTo>
                  <a:pt x="9" y="1"/>
                </a:lnTo>
                <a:lnTo>
                  <a:pt x="6" y="2"/>
                </a:lnTo>
                <a:lnTo>
                  <a:pt x="4" y="3"/>
                </a:lnTo>
                <a:lnTo>
                  <a:pt x="2" y="5"/>
                </a:lnTo>
                <a:lnTo>
                  <a:pt x="1" y="7"/>
                </a:lnTo>
                <a:lnTo>
                  <a:pt x="1" y="10"/>
                </a:lnTo>
                <a:lnTo>
                  <a:pt x="0" y="13"/>
                </a:lnTo>
                <a:lnTo>
                  <a:pt x="1" y="16"/>
                </a:lnTo>
                <a:lnTo>
                  <a:pt x="1" y="18"/>
                </a:lnTo>
                <a:lnTo>
                  <a:pt x="2" y="20"/>
                </a:lnTo>
                <a:lnTo>
                  <a:pt x="4" y="22"/>
                </a:lnTo>
                <a:lnTo>
                  <a:pt x="6" y="24"/>
                </a:lnTo>
                <a:lnTo>
                  <a:pt x="9" y="25"/>
                </a:lnTo>
                <a:lnTo>
                  <a:pt x="11" y="27"/>
                </a:lnTo>
                <a:lnTo>
                  <a:pt x="14" y="27"/>
                </a:lnTo>
                <a:lnTo>
                  <a:pt x="16" y="27"/>
                </a:lnTo>
                <a:lnTo>
                  <a:pt x="19" y="25"/>
                </a:lnTo>
                <a:lnTo>
                  <a:pt x="21" y="24"/>
                </a:lnTo>
                <a:lnTo>
                  <a:pt x="24" y="22"/>
                </a:lnTo>
                <a:lnTo>
                  <a:pt x="25" y="20"/>
                </a:lnTo>
                <a:lnTo>
                  <a:pt x="26" y="18"/>
                </a:lnTo>
                <a:lnTo>
                  <a:pt x="27" y="16"/>
                </a:lnTo>
                <a:lnTo>
                  <a:pt x="27" y="13"/>
                </a:lnTo>
                <a:lnTo>
                  <a:pt x="27" y="10"/>
                </a:lnTo>
                <a:lnTo>
                  <a:pt x="26" y="7"/>
                </a:lnTo>
                <a:lnTo>
                  <a:pt x="25" y="5"/>
                </a:lnTo>
                <a:lnTo>
                  <a:pt x="24" y="3"/>
                </a:lnTo>
                <a:lnTo>
                  <a:pt x="21" y="2"/>
                </a:lnTo>
                <a:lnTo>
                  <a:pt x="19" y="1"/>
                </a:lnTo>
                <a:lnTo>
                  <a:pt x="16" y="0"/>
                </a:lnTo>
                <a:lnTo>
                  <a:pt x="14" y="0"/>
                </a:lnTo>
              </a:path>
            </a:pathLst>
          </a:custGeom>
          <a:noFill/>
          <a:ln w="1588">
            <a:solidFill>
              <a:srgbClr val="FFFFFF"/>
            </a:solidFill>
            <a:prstDash val="solid"/>
            <a:round/>
            <a:headEnd/>
            <a:tailEnd/>
          </a:ln>
        </p:spPr>
        <p:txBody>
          <a:bodyPr lIns="57150" tIns="28575" rIns="57150" bIns="28575"/>
          <a:lstStyle/>
          <a:p>
            <a:endParaRPr lang="en-US"/>
          </a:p>
        </p:txBody>
      </p:sp>
      <p:sp>
        <p:nvSpPr>
          <p:cNvPr id="47241" name="Freeform 163"/>
          <p:cNvSpPr>
            <a:spLocks/>
          </p:cNvSpPr>
          <p:nvPr/>
        </p:nvSpPr>
        <p:spPr bwMode="auto">
          <a:xfrm>
            <a:off x="2055813" y="3119438"/>
            <a:ext cx="4762" cy="4762"/>
          </a:xfrm>
          <a:custGeom>
            <a:avLst/>
            <a:gdLst>
              <a:gd name="T0" fmla="*/ 2469 w 27"/>
              <a:gd name="T1" fmla="*/ 0 h 27"/>
              <a:gd name="T2" fmla="*/ 1940 w 27"/>
              <a:gd name="T3" fmla="*/ 0 h 27"/>
              <a:gd name="T4" fmla="*/ 1411 w 27"/>
              <a:gd name="T5" fmla="*/ 176 h 27"/>
              <a:gd name="T6" fmla="*/ 1058 w 27"/>
              <a:gd name="T7" fmla="*/ 353 h 27"/>
              <a:gd name="T8" fmla="*/ 705 w 27"/>
              <a:gd name="T9" fmla="*/ 529 h 27"/>
              <a:gd name="T10" fmla="*/ 353 w 27"/>
              <a:gd name="T11" fmla="*/ 882 h 27"/>
              <a:gd name="T12" fmla="*/ 176 w 27"/>
              <a:gd name="T13" fmla="*/ 1235 h 27"/>
              <a:gd name="T14" fmla="*/ 176 w 27"/>
              <a:gd name="T15" fmla="*/ 1764 h 27"/>
              <a:gd name="T16" fmla="*/ 0 w 27"/>
              <a:gd name="T17" fmla="*/ 2293 h 27"/>
              <a:gd name="T18" fmla="*/ 176 w 27"/>
              <a:gd name="T19" fmla="*/ 2822 h 27"/>
              <a:gd name="T20" fmla="*/ 176 w 27"/>
              <a:gd name="T21" fmla="*/ 3175 h 27"/>
              <a:gd name="T22" fmla="*/ 353 w 27"/>
              <a:gd name="T23" fmla="*/ 3527 h 27"/>
              <a:gd name="T24" fmla="*/ 705 w 27"/>
              <a:gd name="T25" fmla="*/ 3880 h 27"/>
              <a:gd name="T26" fmla="*/ 1058 w 27"/>
              <a:gd name="T27" fmla="*/ 4233 h 27"/>
              <a:gd name="T28" fmla="*/ 1411 w 27"/>
              <a:gd name="T29" fmla="*/ 4409 h 27"/>
              <a:gd name="T30" fmla="*/ 1940 w 27"/>
              <a:gd name="T31" fmla="*/ 4762 h 27"/>
              <a:gd name="T32" fmla="*/ 2469 w 27"/>
              <a:gd name="T33" fmla="*/ 4762 h 27"/>
              <a:gd name="T34" fmla="*/ 2822 w 27"/>
              <a:gd name="T35" fmla="*/ 4762 h 27"/>
              <a:gd name="T36" fmla="*/ 3351 w 27"/>
              <a:gd name="T37" fmla="*/ 4409 h 27"/>
              <a:gd name="T38" fmla="*/ 3704 w 27"/>
              <a:gd name="T39" fmla="*/ 4233 h 27"/>
              <a:gd name="T40" fmla="*/ 4057 w 27"/>
              <a:gd name="T41" fmla="*/ 3880 h 27"/>
              <a:gd name="T42" fmla="*/ 4233 w 27"/>
              <a:gd name="T43" fmla="*/ 3527 h 27"/>
              <a:gd name="T44" fmla="*/ 4586 w 27"/>
              <a:gd name="T45" fmla="*/ 3175 h 27"/>
              <a:gd name="T46" fmla="*/ 4762 w 27"/>
              <a:gd name="T47" fmla="*/ 2822 h 27"/>
              <a:gd name="T48" fmla="*/ 4762 w 27"/>
              <a:gd name="T49" fmla="*/ 2293 h 27"/>
              <a:gd name="T50" fmla="*/ 4762 w 27"/>
              <a:gd name="T51" fmla="*/ 1764 h 27"/>
              <a:gd name="T52" fmla="*/ 4586 w 27"/>
              <a:gd name="T53" fmla="*/ 1235 h 27"/>
              <a:gd name="T54" fmla="*/ 4233 w 27"/>
              <a:gd name="T55" fmla="*/ 882 h 27"/>
              <a:gd name="T56" fmla="*/ 4057 w 27"/>
              <a:gd name="T57" fmla="*/ 529 h 27"/>
              <a:gd name="T58" fmla="*/ 3704 w 27"/>
              <a:gd name="T59" fmla="*/ 353 h 27"/>
              <a:gd name="T60" fmla="*/ 3351 w 27"/>
              <a:gd name="T61" fmla="*/ 176 h 27"/>
              <a:gd name="T62" fmla="*/ 2822 w 27"/>
              <a:gd name="T63" fmla="*/ 0 h 27"/>
              <a:gd name="T64" fmla="*/ 2469 w 27"/>
              <a:gd name="T65" fmla="*/ 0 h 2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7"/>
              <a:gd name="T100" fmla="*/ 0 h 27"/>
              <a:gd name="T101" fmla="*/ 27 w 27"/>
              <a:gd name="T102" fmla="*/ 27 h 2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7" h="27">
                <a:moveTo>
                  <a:pt x="14" y="0"/>
                </a:moveTo>
                <a:lnTo>
                  <a:pt x="11" y="0"/>
                </a:lnTo>
                <a:lnTo>
                  <a:pt x="8" y="1"/>
                </a:lnTo>
                <a:lnTo>
                  <a:pt x="6" y="2"/>
                </a:lnTo>
                <a:lnTo>
                  <a:pt x="4" y="3"/>
                </a:lnTo>
                <a:lnTo>
                  <a:pt x="2" y="5"/>
                </a:lnTo>
                <a:lnTo>
                  <a:pt x="1" y="7"/>
                </a:lnTo>
                <a:lnTo>
                  <a:pt x="1" y="10"/>
                </a:lnTo>
                <a:lnTo>
                  <a:pt x="0" y="13"/>
                </a:lnTo>
                <a:lnTo>
                  <a:pt x="1" y="16"/>
                </a:lnTo>
                <a:lnTo>
                  <a:pt x="1" y="18"/>
                </a:lnTo>
                <a:lnTo>
                  <a:pt x="2" y="20"/>
                </a:lnTo>
                <a:lnTo>
                  <a:pt x="4" y="22"/>
                </a:lnTo>
                <a:lnTo>
                  <a:pt x="6" y="24"/>
                </a:lnTo>
                <a:lnTo>
                  <a:pt x="8" y="25"/>
                </a:lnTo>
                <a:lnTo>
                  <a:pt x="11" y="27"/>
                </a:lnTo>
                <a:lnTo>
                  <a:pt x="14" y="27"/>
                </a:lnTo>
                <a:lnTo>
                  <a:pt x="16" y="27"/>
                </a:lnTo>
                <a:lnTo>
                  <a:pt x="19" y="25"/>
                </a:lnTo>
                <a:lnTo>
                  <a:pt x="21" y="24"/>
                </a:lnTo>
                <a:lnTo>
                  <a:pt x="23" y="22"/>
                </a:lnTo>
                <a:lnTo>
                  <a:pt x="24" y="20"/>
                </a:lnTo>
                <a:lnTo>
                  <a:pt x="26" y="18"/>
                </a:lnTo>
                <a:lnTo>
                  <a:pt x="27" y="16"/>
                </a:lnTo>
                <a:lnTo>
                  <a:pt x="27" y="13"/>
                </a:lnTo>
                <a:lnTo>
                  <a:pt x="27" y="10"/>
                </a:lnTo>
                <a:lnTo>
                  <a:pt x="26" y="7"/>
                </a:lnTo>
                <a:lnTo>
                  <a:pt x="24" y="5"/>
                </a:lnTo>
                <a:lnTo>
                  <a:pt x="23" y="3"/>
                </a:lnTo>
                <a:lnTo>
                  <a:pt x="21" y="2"/>
                </a:lnTo>
                <a:lnTo>
                  <a:pt x="19" y="1"/>
                </a:lnTo>
                <a:lnTo>
                  <a:pt x="16" y="0"/>
                </a:lnTo>
                <a:lnTo>
                  <a:pt x="14" y="0"/>
                </a:lnTo>
              </a:path>
            </a:pathLst>
          </a:custGeom>
          <a:noFill/>
          <a:ln w="1588">
            <a:solidFill>
              <a:srgbClr val="FFFFFF"/>
            </a:solidFill>
            <a:prstDash val="solid"/>
            <a:round/>
            <a:headEnd/>
            <a:tailEnd/>
          </a:ln>
        </p:spPr>
        <p:txBody>
          <a:bodyPr lIns="57150" tIns="28575" rIns="57150" bIns="28575"/>
          <a:lstStyle/>
          <a:p>
            <a:endParaRPr lang="en-US"/>
          </a:p>
        </p:txBody>
      </p:sp>
      <p:sp>
        <p:nvSpPr>
          <p:cNvPr id="47242" name="Freeform 164"/>
          <p:cNvSpPr>
            <a:spLocks/>
          </p:cNvSpPr>
          <p:nvPr/>
        </p:nvSpPr>
        <p:spPr bwMode="auto">
          <a:xfrm>
            <a:off x="2063750" y="3119438"/>
            <a:ext cx="4763" cy="4762"/>
          </a:xfrm>
          <a:custGeom>
            <a:avLst/>
            <a:gdLst>
              <a:gd name="T0" fmla="*/ 2565 w 26"/>
              <a:gd name="T1" fmla="*/ 0 h 27"/>
              <a:gd name="T2" fmla="*/ 1832 w 26"/>
              <a:gd name="T3" fmla="*/ 0 h 27"/>
              <a:gd name="T4" fmla="*/ 1466 w 26"/>
              <a:gd name="T5" fmla="*/ 176 h 27"/>
              <a:gd name="T6" fmla="*/ 1099 w 26"/>
              <a:gd name="T7" fmla="*/ 353 h 27"/>
              <a:gd name="T8" fmla="*/ 733 w 26"/>
              <a:gd name="T9" fmla="*/ 529 h 27"/>
              <a:gd name="T10" fmla="*/ 366 w 26"/>
              <a:gd name="T11" fmla="*/ 882 h 27"/>
              <a:gd name="T12" fmla="*/ 183 w 26"/>
              <a:gd name="T13" fmla="*/ 1235 h 27"/>
              <a:gd name="T14" fmla="*/ 183 w 26"/>
              <a:gd name="T15" fmla="*/ 1764 h 27"/>
              <a:gd name="T16" fmla="*/ 0 w 26"/>
              <a:gd name="T17" fmla="*/ 2293 h 27"/>
              <a:gd name="T18" fmla="*/ 183 w 26"/>
              <a:gd name="T19" fmla="*/ 2822 h 27"/>
              <a:gd name="T20" fmla="*/ 183 w 26"/>
              <a:gd name="T21" fmla="*/ 3175 h 27"/>
              <a:gd name="T22" fmla="*/ 366 w 26"/>
              <a:gd name="T23" fmla="*/ 3527 h 27"/>
              <a:gd name="T24" fmla="*/ 733 w 26"/>
              <a:gd name="T25" fmla="*/ 3880 h 27"/>
              <a:gd name="T26" fmla="*/ 1099 w 26"/>
              <a:gd name="T27" fmla="*/ 4233 h 27"/>
              <a:gd name="T28" fmla="*/ 1466 w 26"/>
              <a:gd name="T29" fmla="*/ 4409 h 27"/>
              <a:gd name="T30" fmla="*/ 1832 w 26"/>
              <a:gd name="T31" fmla="*/ 4762 h 27"/>
              <a:gd name="T32" fmla="*/ 2565 w 26"/>
              <a:gd name="T33" fmla="*/ 4762 h 27"/>
              <a:gd name="T34" fmla="*/ 2931 w 26"/>
              <a:gd name="T35" fmla="*/ 4762 h 27"/>
              <a:gd name="T36" fmla="*/ 3481 w 26"/>
              <a:gd name="T37" fmla="*/ 4409 h 27"/>
              <a:gd name="T38" fmla="*/ 3847 w 26"/>
              <a:gd name="T39" fmla="*/ 4233 h 27"/>
              <a:gd name="T40" fmla="*/ 4213 w 26"/>
              <a:gd name="T41" fmla="*/ 3880 h 27"/>
              <a:gd name="T42" fmla="*/ 4397 w 26"/>
              <a:gd name="T43" fmla="*/ 3527 h 27"/>
              <a:gd name="T44" fmla="*/ 4580 w 26"/>
              <a:gd name="T45" fmla="*/ 3175 h 27"/>
              <a:gd name="T46" fmla="*/ 4763 w 26"/>
              <a:gd name="T47" fmla="*/ 2822 h 27"/>
              <a:gd name="T48" fmla="*/ 4763 w 26"/>
              <a:gd name="T49" fmla="*/ 2293 h 27"/>
              <a:gd name="T50" fmla="*/ 4763 w 26"/>
              <a:gd name="T51" fmla="*/ 1764 h 27"/>
              <a:gd name="T52" fmla="*/ 4580 w 26"/>
              <a:gd name="T53" fmla="*/ 1235 h 27"/>
              <a:gd name="T54" fmla="*/ 4397 w 26"/>
              <a:gd name="T55" fmla="*/ 882 h 27"/>
              <a:gd name="T56" fmla="*/ 4213 w 26"/>
              <a:gd name="T57" fmla="*/ 529 h 27"/>
              <a:gd name="T58" fmla="*/ 3847 w 26"/>
              <a:gd name="T59" fmla="*/ 353 h 27"/>
              <a:gd name="T60" fmla="*/ 3481 w 26"/>
              <a:gd name="T61" fmla="*/ 176 h 27"/>
              <a:gd name="T62" fmla="*/ 2931 w 26"/>
              <a:gd name="T63" fmla="*/ 0 h 27"/>
              <a:gd name="T64" fmla="*/ 2565 w 26"/>
              <a:gd name="T65" fmla="*/ 0 h 2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6"/>
              <a:gd name="T100" fmla="*/ 0 h 27"/>
              <a:gd name="T101" fmla="*/ 26 w 26"/>
              <a:gd name="T102" fmla="*/ 27 h 2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6" h="27">
                <a:moveTo>
                  <a:pt x="14" y="0"/>
                </a:moveTo>
                <a:lnTo>
                  <a:pt x="10" y="0"/>
                </a:lnTo>
                <a:lnTo>
                  <a:pt x="8" y="1"/>
                </a:lnTo>
                <a:lnTo>
                  <a:pt x="6" y="2"/>
                </a:lnTo>
                <a:lnTo>
                  <a:pt x="4" y="3"/>
                </a:lnTo>
                <a:lnTo>
                  <a:pt x="2" y="5"/>
                </a:lnTo>
                <a:lnTo>
                  <a:pt x="1" y="7"/>
                </a:lnTo>
                <a:lnTo>
                  <a:pt x="1" y="10"/>
                </a:lnTo>
                <a:lnTo>
                  <a:pt x="0" y="13"/>
                </a:lnTo>
                <a:lnTo>
                  <a:pt x="1" y="16"/>
                </a:lnTo>
                <a:lnTo>
                  <a:pt x="1" y="18"/>
                </a:lnTo>
                <a:lnTo>
                  <a:pt x="2" y="20"/>
                </a:lnTo>
                <a:lnTo>
                  <a:pt x="4" y="22"/>
                </a:lnTo>
                <a:lnTo>
                  <a:pt x="6" y="24"/>
                </a:lnTo>
                <a:lnTo>
                  <a:pt x="8" y="25"/>
                </a:lnTo>
                <a:lnTo>
                  <a:pt x="10" y="27"/>
                </a:lnTo>
                <a:lnTo>
                  <a:pt x="14" y="27"/>
                </a:lnTo>
                <a:lnTo>
                  <a:pt x="16" y="27"/>
                </a:lnTo>
                <a:lnTo>
                  <a:pt x="19" y="25"/>
                </a:lnTo>
                <a:lnTo>
                  <a:pt x="21" y="24"/>
                </a:lnTo>
                <a:lnTo>
                  <a:pt x="23" y="22"/>
                </a:lnTo>
                <a:lnTo>
                  <a:pt x="24" y="20"/>
                </a:lnTo>
                <a:lnTo>
                  <a:pt x="25" y="18"/>
                </a:lnTo>
                <a:lnTo>
                  <a:pt x="26" y="16"/>
                </a:lnTo>
                <a:lnTo>
                  <a:pt x="26" y="13"/>
                </a:lnTo>
                <a:lnTo>
                  <a:pt x="26" y="10"/>
                </a:lnTo>
                <a:lnTo>
                  <a:pt x="25" y="7"/>
                </a:lnTo>
                <a:lnTo>
                  <a:pt x="24" y="5"/>
                </a:lnTo>
                <a:lnTo>
                  <a:pt x="23" y="3"/>
                </a:lnTo>
                <a:lnTo>
                  <a:pt x="21" y="2"/>
                </a:lnTo>
                <a:lnTo>
                  <a:pt x="19" y="1"/>
                </a:lnTo>
                <a:lnTo>
                  <a:pt x="16" y="0"/>
                </a:lnTo>
                <a:lnTo>
                  <a:pt x="14" y="0"/>
                </a:lnTo>
              </a:path>
            </a:pathLst>
          </a:custGeom>
          <a:noFill/>
          <a:ln w="1588">
            <a:solidFill>
              <a:srgbClr val="FFFFFF"/>
            </a:solidFill>
            <a:prstDash val="solid"/>
            <a:round/>
            <a:headEnd/>
            <a:tailEnd/>
          </a:ln>
        </p:spPr>
        <p:txBody>
          <a:bodyPr lIns="57150" tIns="28575" rIns="57150" bIns="28575"/>
          <a:lstStyle/>
          <a:p>
            <a:endParaRPr lang="en-US"/>
          </a:p>
        </p:txBody>
      </p:sp>
      <p:sp>
        <p:nvSpPr>
          <p:cNvPr id="47243" name="Freeform 165"/>
          <p:cNvSpPr>
            <a:spLocks/>
          </p:cNvSpPr>
          <p:nvPr/>
        </p:nvSpPr>
        <p:spPr bwMode="auto">
          <a:xfrm>
            <a:off x="2071688" y="3119438"/>
            <a:ext cx="4762" cy="4762"/>
          </a:xfrm>
          <a:custGeom>
            <a:avLst/>
            <a:gdLst>
              <a:gd name="T0" fmla="*/ 2469 w 27"/>
              <a:gd name="T1" fmla="*/ 0 h 27"/>
              <a:gd name="T2" fmla="*/ 1940 w 27"/>
              <a:gd name="T3" fmla="*/ 0 h 27"/>
              <a:gd name="T4" fmla="*/ 1587 w 27"/>
              <a:gd name="T5" fmla="*/ 176 h 27"/>
              <a:gd name="T6" fmla="*/ 1235 w 27"/>
              <a:gd name="T7" fmla="*/ 353 h 27"/>
              <a:gd name="T8" fmla="*/ 882 w 27"/>
              <a:gd name="T9" fmla="*/ 529 h 27"/>
              <a:gd name="T10" fmla="*/ 353 w 27"/>
              <a:gd name="T11" fmla="*/ 882 h 27"/>
              <a:gd name="T12" fmla="*/ 176 w 27"/>
              <a:gd name="T13" fmla="*/ 1235 h 27"/>
              <a:gd name="T14" fmla="*/ 176 w 27"/>
              <a:gd name="T15" fmla="*/ 1764 h 27"/>
              <a:gd name="T16" fmla="*/ 0 w 27"/>
              <a:gd name="T17" fmla="*/ 2293 h 27"/>
              <a:gd name="T18" fmla="*/ 176 w 27"/>
              <a:gd name="T19" fmla="*/ 2822 h 27"/>
              <a:gd name="T20" fmla="*/ 176 w 27"/>
              <a:gd name="T21" fmla="*/ 3175 h 27"/>
              <a:gd name="T22" fmla="*/ 353 w 27"/>
              <a:gd name="T23" fmla="*/ 3527 h 27"/>
              <a:gd name="T24" fmla="*/ 882 w 27"/>
              <a:gd name="T25" fmla="*/ 3880 h 27"/>
              <a:gd name="T26" fmla="*/ 1235 w 27"/>
              <a:gd name="T27" fmla="*/ 4233 h 27"/>
              <a:gd name="T28" fmla="*/ 1587 w 27"/>
              <a:gd name="T29" fmla="*/ 4409 h 27"/>
              <a:gd name="T30" fmla="*/ 1940 w 27"/>
              <a:gd name="T31" fmla="*/ 4762 h 27"/>
              <a:gd name="T32" fmla="*/ 2469 w 27"/>
              <a:gd name="T33" fmla="*/ 4762 h 27"/>
              <a:gd name="T34" fmla="*/ 2822 w 27"/>
              <a:gd name="T35" fmla="*/ 4762 h 27"/>
              <a:gd name="T36" fmla="*/ 3527 w 27"/>
              <a:gd name="T37" fmla="*/ 4409 h 27"/>
              <a:gd name="T38" fmla="*/ 3880 w 27"/>
              <a:gd name="T39" fmla="*/ 4233 h 27"/>
              <a:gd name="T40" fmla="*/ 4233 w 27"/>
              <a:gd name="T41" fmla="*/ 3880 h 27"/>
              <a:gd name="T42" fmla="*/ 4409 w 27"/>
              <a:gd name="T43" fmla="*/ 3527 h 27"/>
              <a:gd name="T44" fmla="*/ 4586 w 27"/>
              <a:gd name="T45" fmla="*/ 3175 h 27"/>
              <a:gd name="T46" fmla="*/ 4762 w 27"/>
              <a:gd name="T47" fmla="*/ 2822 h 27"/>
              <a:gd name="T48" fmla="*/ 4762 w 27"/>
              <a:gd name="T49" fmla="*/ 2293 h 27"/>
              <a:gd name="T50" fmla="*/ 4762 w 27"/>
              <a:gd name="T51" fmla="*/ 1764 h 27"/>
              <a:gd name="T52" fmla="*/ 4586 w 27"/>
              <a:gd name="T53" fmla="*/ 1235 h 27"/>
              <a:gd name="T54" fmla="*/ 4409 w 27"/>
              <a:gd name="T55" fmla="*/ 882 h 27"/>
              <a:gd name="T56" fmla="*/ 4233 w 27"/>
              <a:gd name="T57" fmla="*/ 529 h 27"/>
              <a:gd name="T58" fmla="*/ 3880 w 27"/>
              <a:gd name="T59" fmla="*/ 353 h 27"/>
              <a:gd name="T60" fmla="*/ 3527 w 27"/>
              <a:gd name="T61" fmla="*/ 176 h 27"/>
              <a:gd name="T62" fmla="*/ 2822 w 27"/>
              <a:gd name="T63" fmla="*/ 0 h 27"/>
              <a:gd name="T64" fmla="*/ 2469 w 27"/>
              <a:gd name="T65" fmla="*/ 0 h 2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7"/>
              <a:gd name="T100" fmla="*/ 0 h 27"/>
              <a:gd name="T101" fmla="*/ 27 w 27"/>
              <a:gd name="T102" fmla="*/ 27 h 2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7" h="27">
                <a:moveTo>
                  <a:pt x="14" y="0"/>
                </a:moveTo>
                <a:lnTo>
                  <a:pt x="11" y="0"/>
                </a:lnTo>
                <a:lnTo>
                  <a:pt x="9" y="1"/>
                </a:lnTo>
                <a:lnTo>
                  <a:pt x="7" y="2"/>
                </a:lnTo>
                <a:lnTo>
                  <a:pt x="5" y="3"/>
                </a:lnTo>
                <a:lnTo>
                  <a:pt x="2" y="5"/>
                </a:lnTo>
                <a:lnTo>
                  <a:pt x="1" y="7"/>
                </a:lnTo>
                <a:lnTo>
                  <a:pt x="1" y="10"/>
                </a:lnTo>
                <a:lnTo>
                  <a:pt x="0" y="13"/>
                </a:lnTo>
                <a:lnTo>
                  <a:pt x="1" y="16"/>
                </a:lnTo>
                <a:lnTo>
                  <a:pt x="1" y="18"/>
                </a:lnTo>
                <a:lnTo>
                  <a:pt x="2" y="20"/>
                </a:lnTo>
                <a:lnTo>
                  <a:pt x="5" y="22"/>
                </a:lnTo>
                <a:lnTo>
                  <a:pt x="7" y="24"/>
                </a:lnTo>
                <a:lnTo>
                  <a:pt x="9" y="25"/>
                </a:lnTo>
                <a:lnTo>
                  <a:pt x="11" y="27"/>
                </a:lnTo>
                <a:lnTo>
                  <a:pt x="14" y="27"/>
                </a:lnTo>
                <a:lnTo>
                  <a:pt x="16" y="27"/>
                </a:lnTo>
                <a:lnTo>
                  <a:pt x="20" y="25"/>
                </a:lnTo>
                <a:lnTo>
                  <a:pt x="22" y="24"/>
                </a:lnTo>
                <a:lnTo>
                  <a:pt x="24" y="22"/>
                </a:lnTo>
                <a:lnTo>
                  <a:pt x="25" y="20"/>
                </a:lnTo>
                <a:lnTo>
                  <a:pt x="26" y="18"/>
                </a:lnTo>
                <a:lnTo>
                  <a:pt x="27" y="16"/>
                </a:lnTo>
                <a:lnTo>
                  <a:pt x="27" y="13"/>
                </a:lnTo>
                <a:lnTo>
                  <a:pt x="27" y="10"/>
                </a:lnTo>
                <a:lnTo>
                  <a:pt x="26" y="7"/>
                </a:lnTo>
                <a:lnTo>
                  <a:pt x="25" y="5"/>
                </a:lnTo>
                <a:lnTo>
                  <a:pt x="24" y="3"/>
                </a:lnTo>
                <a:lnTo>
                  <a:pt x="22" y="2"/>
                </a:lnTo>
                <a:lnTo>
                  <a:pt x="20" y="1"/>
                </a:lnTo>
                <a:lnTo>
                  <a:pt x="16" y="0"/>
                </a:lnTo>
                <a:lnTo>
                  <a:pt x="14" y="0"/>
                </a:lnTo>
              </a:path>
            </a:pathLst>
          </a:custGeom>
          <a:noFill/>
          <a:ln w="1588">
            <a:solidFill>
              <a:srgbClr val="FFFFFF"/>
            </a:solidFill>
            <a:prstDash val="solid"/>
            <a:round/>
            <a:headEnd/>
            <a:tailEnd/>
          </a:ln>
        </p:spPr>
        <p:txBody>
          <a:bodyPr lIns="57150" tIns="28575" rIns="57150" bIns="28575"/>
          <a:lstStyle/>
          <a:p>
            <a:endParaRPr lang="en-US"/>
          </a:p>
        </p:txBody>
      </p:sp>
      <p:sp>
        <p:nvSpPr>
          <p:cNvPr id="47244" name="Freeform 166"/>
          <p:cNvSpPr>
            <a:spLocks/>
          </p:cNvSpPr>
          <p:nvPr/>
        </p:nvSpPr>
        <p:spPr bwMode="auto">
          <a:xfrm>
            <a:off x="2039938" y="3109913"/>
            <a:ext cx="4762" cy="4762"/>
          </a:xfrm>
          <a:custGeom>
            <a:avLst/>
            <a:gdLst>
              <a:gd name="T0" fmla="*/ 2198 w 26"/>
              <a:gd name="T1" fmla="*/ 0 h 27"/>
              <a:gd name="T2" fmla="*/ 1648 w 26"/>
              <a:gd name="T3" fmla="*/ 0 h 27"/>
              <a:gd name="T4" fmla="*/ 1282 w 26"/>
              <a:gd name="T5" fmla="*/ 176 h 27"/>
              <a:gd name="T6" fmla="*/ 916 w 26"/>
              <a:gd name="T7" fmla="*/ 353 h 27"/>
              <a:gd name="T8" fmla="*/ 549 w 26"/>
              <a:gd name="T9" fmla="*/ 529 h 27"/>
              <a:gd name="T10" fmla="*/ 366 w 26"/>
              <a:gd name="T11" fmla="*/ 882 h 27"/>
              <a:gd name="T12" fmla="*/ 0 w 26"/>
              <a:gd name="T13" fmla="*/ 1235 h 27"/>
              <a:gd name="T14" fmla="*/ 0 w 26"/>
              <a:gd name="T15" fmla="*/ 1940 h 27"/>
              <a:gd name="T16" fmla="*/ 0 w 26"/>
              <a:gd name="T17" fmla="*/ 2293 h 27"/>
              <a:gd name="T18" fmla="*/ 0 w 26"/>
              <a:gd name="T19" fmla="*/ 2822 h 27"/>
              <a:gd name="T20" fmla="*/ 0 w 26"/>
              <a:gd name="T21" fmla="*/ 3175 h 27"/>
              <a:gd name="T22" fmla="*/ 366 w 26"/>
              <a:gd name="T23" fmla="*/ 3527 h 27"/>
              <a:gd name="T24" fmla="*/ 549 w 26"/>
              <a:gd name="T25" fmla="*/ 3880 h 27"/>
              <a:gd name="T26" fmla="*/ 916 w 26"/>
              <a:gd name="T27" fmla="*/ 4409 h 27"/>
              <a:gd name="T28" fmla="*/ 1282 w 26"/>
              <a:gd name="T29" fmla="*/ 4586 h 27"/>
              <a:gd name="T30" fmla="*/ 1648 w 26"/>
              <a:gd name="T31" fmla="*/ 4762 h 27"/>
              <a:gd name="T32" fmla="*/ 2198 w 26"/>
              <a:gd name="T33" fmla="*/ 4762 h 27"/>
              <a:gd name="T34" fmla="*/ 2930 w 26"/>
              <a:gd name="T35" fmla="*/ 4762 h 27"/>
              <a:gd name="T36" fmla="*/ 3297 w 26"/>
              <a:gd name="T37" fmla="*/ 4586 h 27"/>
              <a:gd name="T38" fmla="*/ 3663 w 26"/>
              <a:gd name="T39" fmla="*/ 4409 h 27"/>
              <a:gd name="T40" fmla="*/ 4029 w 26"/>
              <a:gd name="T41" fmla="*/ 3880 h 27"/>
              <a:gd name="T42" fmla="*/ 4213 w 26"/>
              <a:gd name="T43" fmla="*/ 3527 h 27"/>
              <a:gd name="T44" fmla="*/ 4579 w 26"/>
              <a:gd name="T45" fmla="*/ 3175 h 27"/>
              <a:gd name="T46" fmla="*/ 4579 w 26"/>
              <a:gd name="T47" fmla="*/ 2822 h 27"/>
              <a:gd name="T48" fmla="*/ 4762 w 26"/>
              <a:gd name="T49" fmla="*/ 2293 h 27"/>
              <a:gd name="T50" fmla="*/ 4579 w 26"/>
              <a:gd name="T51" fmla="*/ 1940 h 27"/>
              <a:gd name="T52" fmla="*/ 4579 w 26"/>
              <a:gd name="T53" fmla="*/ 1235 h 27"/>
              <a:gd name="T54" fmla="*/ 4213 w 26"/>
              <a:gd name="T55" fmla="*/ 882 h 27"/>
              <a:gd name="T56" fmla="*/ 4029 w 26"/>
              <a:gd name="T57" fmla="*/ 529 h 27"/>
              <a:gd name="T58" fmla="*/ 3663 w 26"/>
              <a:gd name="T59" fmla="*/ 353 h 27"/>
              <a:gd name="T60" fmla="*/ 3297 w 26"/>
              <a:gd name="T61" fmla="*/ 176 h 27"/>
              <a:gd name="T62" fmla="*/ 2930 w 26"/>
              <a:gd name="T63" fmla="*/ 0 h 27"/>
              <a:gd name="T64" fmla="*/ 2198 w 26"/>
              <a:gd name="T65" fmla="*/ 0 h 2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6"/>
              <a:gd name="T100" fmla="*/ 0 h 27"/>
              <a:gd name="T101" fmla="*/ 26 w 26"/>
              <a:gd name="T102" fmla="*/ 27 h 2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6" h="27">
                <a:moveTo>
                  <a:pt x="12" y="0"/>
                </a:moveTo>
                <a:lnTo>
                  <a:pt x="9" y="0"/>
                </a:lnTo>
                <a:lnTo>
                  <a:pt x="7" y="1"/>
                </a:lnTo>
                <a:lnTo>
                  <a:pt x="5" y="2"/>
                </a:lnTo>
                <a:lnTo>
                  <a:pt x="3" y="3"/>
                </a:lnTo>
                <a:lnTo>
                  <a:pt x="2" y="5"/>
                </a:lnTo>
                <a:lnTo>
                  <a:pt x="0" y="7"/>
                </a:lnTo>
                <a:lnTo>
                  <a:pt x="0" y="11"/>
                </a:lnTo>
                <a:lnTo>
                  <a:pt x="0" y="13"/>
                </a:lnTo>
                <a:lnTo>
                  <a:pt x="0" y="16"/>
                </a:lnTo>
                <a:lnTo>
                  <a:pt x="0" y="18"/>
                </a:lnTo>
                <a:lnTo>
                  <a:pt x="2" y="20"/>
                </a:lnTo>
                <a:lnTo>
                  <a:pt x="3" y="22"/>
                </a:lnTo>
                <a:lnTo>
                  <a:pt x="5" y="25"/>
                </a:lnTo>
                <a:lnTo>
                  <a:pt x="7" y="26"/>
                </a:lnTo>
                <a:lnTo>
                  <a:pt x="9" y="27"/>
                </a:lnTo>
                <a:lnTo>
                  <a:pt x="12" y="27"/>
                </a:lnTo>
                <a:lnTo>
                  <a:pt x="16" y="27"/>
                </a:lnTo>
                <a:lnTo>
                  <a:pt x="18" y="26"/>
                </a:lnTo>
                <a:lnTo>
                  <a:pt x="20" y="25"/>
                </a:lnTo>
                <a:lnTo>
                  <a:pt x="22" y="22"/>
                </a:lnTo>
                <a:lnTo>
                  <a:pt x="23" y="20"/>
                </a:lnTo>
                <a:lnTo>
                  <a:pt x="25" y="18"/>
                </a:lnTo>
                <a:lnTo>
                  <a:pt x="25" y="16"/>
                </a:lnTo>
                <a:lnTo>
                  <a:pt x="26" y="13"/>
                </a:lnTo>
                <a:lnTo>
                  <a:pt x="25" y="11"/>
                </a:lnTo>
                <a:lnTo>
                  <a:pt x="25" y="7"/>
                </a:lnTo>
                <a:lnTo>
                  <a:pt x="23" y="5"/>
                </a:lnTo>
                <a:lnTo>
                  <a:pt x="22" y="3"/>
                </a:lnTo>
                <a:lnTo>
                  <a:pt x="20" y="2"/>
                </a:lnTo>
                <a:lnTo>
                  <a:pt x="18" y="1"/>
                </a:lnTo>
                <a:lnTo>
                  <a:pt x="16" y="0"/>
                </a:lnTo>
                <a:lnTo>
                  <a:pt x="12" y="0"/>
                </a:lnTo>
              </a:path>
            </a:pathLst>
          </a:custGeom>
          <a:noFill/>
          <a:ln w="1588">
            <a:solidFill>
              <a:srgbClr val="FFFFFF"/>
            </a:solidFill>
            <a:prstDash val="solid"/>
            <a:round/>
            <a:headEnd/>
            <a:tailEnd/>
          </a:ln>
        </p:spPr>
        <p:txBody>
          <a:bodyPr lIns="57150" tIns="28575" rIns="57150" bIns="28575"/>
          <a:lstStyle/>
          <a:p>
            <a:endParaRPr lang="en-US"/>
          </a:p>
        </p:txBody>
      </p:sp>
      <p:sp>
        <p:nvSpPr>
          <p:cNvPr id="47245" name="Freeform 167"/>
          <p:cNvSpPr>
            <a:spLocks/>
          </p:cNvSpPr>
          <p:nvPr/>
        </p:nvSpPr>
        <p:spPr bwMode="auto">
          <a:xfrm>
            <a:off x="2047875" y="3109913"/>
            <a:ext cx="4763" cy="4762"/>
          </a:xfrm>
          <a:custGeom>
            <a:avLst/>
            <a:gdLst>
              <a:gd name="T0" fmla="*/ 2293 w 27"/>
              <a:gd name="T1" fmla="*/ 0 h 27"/>
              <a:gd name="T2" fmla="*/ 1764 w 27"/>
              <a:gd name="T3" fmla="*/ 0 h 27"/>
              <a:gd name="T4" fmla="*/ 1411 w 27"/>
              <a:gd name="T5" fmla="*/ 176 h 27"/>
              <a:gd name="T6" fmla="*/ 1058 w 27"/>
              <a:gd name="T7" fmla="*/ 353 h 27"/>
              <a:gd name="T8" fmla="*/ 706 w 27"/>
              <a:gd name="T9" fmla="*/ 529 h 27"/>
              <a:gd name="T10" fmla="*/ 353 w 27"/>
              <a:gd name="T11" fmla="*/ 882 h 27"/>
              <a:gd name="T12" fmla="*/ 0 w 27"/>
              <a:gd name="T13" fmla="*/ 1235 h 27"/>
              <a:gd name="T14" fmla="*/ 0 w 27"/>
              <a:gd name="T15" fmla="*/ 1940 h 27"/>
              <a:gd name="T16" fmla="*/ 0 w 27"/>
              <a:gd name="T17" fmla="*/ 2293 h 27"/>
              <a:gd name="T18" fmla="*/ 0 w 27"/>
              <a:gd name="T19" fmla="*/ 2822 h 27"/>
              <a:gd name="T20" fmla="*/ 0 w 27"/>
              <a:gd name="T21" fmla="*/ 3175 h 27"/>
              <a:gd name="T22" fmla="*/ 353 w 27"/>
              <a:gd name="T23" fmla="*/ 3527 h 27"/>
              <a:gd name="T24" fmla="*/ 706 w 27"/>
              <a:gd name="T25" fmla="*/ 3880 h 27"/>
              <a:gd name="T26" fmla="*/ 1058 w 27"/>
              <a:gd name="T27" fmla="*/ 4409 h 27"/>
              <a:gd name="T28" fmla="*/ 1411 w 27"/>
              <a:gd name="T29" fmla="*/ 4586 h 27"/>
              <a:gd name="T30" fmla="*/ 1764 w 27"/>
              <a:gd name="T31" fmla="*/ 4762 h 27"/>
              <a:gd name="T32" fmla="*/ 2293 w 27"/>
              <a:gd name="T33" fmla="*/ 4762 h 27"/>
              <a:gd name="T34" fmla="*/ 2823 w 27"/>
              <a:gd name="T35" fmla="*/ 4762 h 27"/>
              <a:gd name="T36" fmla="*/ 3352 w 27"/>
              <a:gd name="T37" fmla="*/ 4586 h 27"/>
              <a:gd name="T38" fmla="*/ 3705 w 27"/>
              <a:gd name="T39" fmla="*/ 4409 h 27"/>
              <a:gd name="T40" fmla="*/ 4057 w 27"/>
              <a:gd name="T41" fmla="*/ 3880 h 27"/>
              <a:gd name="T42" fmla="*/ 4234 w 27"/>
              <a:gd name="T43" fmla="*/ 3527 h 27"/>
              <a:gd name="T44" fmla="*/ 4587 w 27"/>
              <a:gd name="T45" fmla="*/ 3175 h 27"/>
              <a:gd name="T46" fmla="*/ 4587 w 27"/>
              <a:gd name="T47" fmla="*/ 2822 h 27"/>
              <a:gd name="T48" fmla="*/ 4763 w 27"/>
              <a:gd name="T49" fmla="*/ 2293 h 27"/>
              <a:gd name="T50" fmla="*/ 4587 w 27"/>
              <a:gd name="T51" fmla="*/ 1940 h 27"/>
              <a:gd name="T52" fmla="*/ 4587 w 27"/>
              <a:gd name="T53" fmla="*/ 1235 h 27"/>
              <a:gd name="T54" fmla="*/ 4234 w 27"/>
              <a:gd name="T55" fmla="*/ 882 h 27"/>
              <a:gd name="T56" fmla="*/ 4057 w 27"/>
              <a:gd name="T57" fmla="*/ 529 h 27"/>
              <a:gd name="T58" fmla="*/ 3705 w 27"/>
              <a:gd name="T59" fmla="*/ 353 h 27"/>
              <a:gd name="T60" fmla="*/ 3352 w 27"/>
              <a:gd name="T61" fmla="*/ 176 h 27"/>
              <a:gd name="T62" fmla="*/ 2823 w 27"/>
              <a:gd name="T63" fmla="*/ 0 h 27"/>
              <a:gd name="T64" fmla="*/ 2293 w 27"/>
              <a:gd name="T65" fmla="*/ 0 h 2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7"/>
              <a:gd name="T100" fmla="*/ 0 h 27"/>
              <a:gd name="T101" fmla="*/ 27 w 27"/>
              <a:gd name="T102" fmla="*/ 27 h 2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7" h="27">
                <a:moveTo>
                  <a:pt x="13" y="0"/>
                </a:moveTo>
                <a:lnTo>
                  <a:pt x="10" y="0"/>
                </a:lnTo>
                <a:lnTo>
                  <a:pt x="8" y="1"/>
                </a:lnTo>
                <a:lnTo>
                  <a:pt x="6" y="2"/>
                </a:lnTo>
                <a:lnTo>
                  <a:pt x="4" y="3"/>
                </a:lnTo>
                <a:lnTo>
                  <a:pt x="2" y="5"/>
                </a:lnTo>
                <a:lnTo>
                  <a:pt x="0" y="7"/>
                </a:lnTo>
                <a:lnTo>
                  <a:pt x="0" y="11"/>
                </a:lnTo>
                <a:lnTo>
                  <a:pt x="0" y="13"/>
                </a:lnTo>
                <a:lnTo>
                  <a:pt x="0" y="16"/>
                </a:lnTo>
                <a:lnTo>
                  <a:pt x="0" y="18"/>
                </a:lnTo>
                <a:lnTo>
                  <a:pt x="2" y="20"/>
                </a:lnTo>
                <a:lnTo>
                  <a:pt x="4" y="22"/>
                </a:lnTo>
                <a:lnTo>
                  <a:pt x="6" y="25"/>
                </a:lnTo>
                <a:lnTo>
                  <a:pt x="8" y="26"/>
                </a:lnTo>
                <a:lnTo>
                  <a:pt x="10" y="27"/>
                </a:lnTo>
                <a:lnTo>
                  <a:pt x="13" y="27"/>
                </a:lnTo>
                <a:lnTo>
                  <a:pt x="16" y="27"/>
                </a:lnTo>
                <a:lnTo>
                  <a:pt x="19" y="26"/>
                </a:lnTo>
                <a:lnTo>
                  <a:pt x="21" y="25"/>
                </a:lnTo>
                <a:lnTo>
                  <a:pt x="23" y="22"/>
                </a:lnTo>
                <a:lnTo>
                  <a:pt x="24" y="20"/>
                </a:lnTo>
                <a:lnTo>
                  <a:pt x="26" y="18"/>
                </a:lnTo>
                <a:lnTo>
                  <a:pt x="26" y="16"/>
                </a:lnTo>
                <a:lnTo>
                  <a:pt x="27" y="13"/>
                </a:lnTo>
                <a:lnTo>
                  <a:pt x="26" y="11"/>
                </a:lnTo>
                <a:lnTo>
                  <a:pt x="26" y="7"/>
                </a:lnTo>
                <a:lnTo>
                  <a:pt x="24" y="5"/>
                </a:lnTo>
                <a:lnTo>
                  <a:pt x="23" y="3"/>
                </a:lnTo>
                <a:lnTo>
                  <a:pt x="21" y="2"/>
                </a:lnTo>
                <a:lnTo>
                  <a:pt x="19" y="1"/>
                </a:lnTo>
                <a:lnTo>
                  <a:pt x="16" y="0"/>
                </a:lnTo>
                <a:lnTo>
                  <a:pt x="13" y="0"/>
                </a:lnTo>
              </a:path>
            </a:pathLst>
          </a:custGeom>
          <a:noFill/>
          <a:ln w="1588">
            <a:solidFill>
              <a:srgbClr val="FFFFFF"/>
            </a:solidFill>
            <a:prstDash val="solid"/>
            <a:round/>
            <a:headEnd/>
            <a:tailEnd/>
          </a:ln>
        </p:spPr>
        <p:txBody>
          <a:bodyPr lIns="57150" tIns="28575" rIns="57150" bIns="28575"/>
          <a:lstStyle/>
          <a:p>
            <a:endParaRPr lang="en-US"/>
          </a:p>
        </p:txBody>
      </p:sp>
      <p:sp>
        <p:nvSpPr>
          <p:cNvPr id="47246" name="Freeform 168"/>
          <p:cNvSpPr>
            <a:spLocks/>
          </p:cNvSpPr>
          <p:nvPr/>
        </p:nvSpPr>
        <p:spPr bwMode="auto">
          <a:xfrm>
            <a:off x="2055813" y="3109913"/>
            <a:ext cx="4762" cy="4762"/>
          </a:xfrm>
          <a:custGeom>
            <a:avLst/>
            <a:gdLst>
              <a:gd name="T0" fmla="*/ 2293 w 27"/>
              <a:gd name="T1" fmla="*/ 0 h 27"/>
              <a:gd name="T2" fmla="*/ 1764 w 27"/>
              <a:gd name="T3" fmla="*/ 0 h 27"/>
              <a:gd name="T4" fmla="*/ 1411 w 27"/>
              <a:gd name="T5" fmla="*/ 176 h 27"/>
              <a:gd name="T6" fmla="*/ 882 w 27"/>
              <a:gd name="T7" fmla="*/ 353 h 27"/>
              <a:gd name="T8" fmla="*/ 529 w 27"/>
              <a:gd name="T9" fmla="*/ 529 h 27"/>
              <a:gd name="T10" fmla="*/ 353 w 27"/>
              <a:gd name="T11" fmla="*/ 882 h 27"/>
              <a:gd name="T12" fmla="*/ 0 w 27"/>
              <a:gd name="T13" fmla="*/ 1235 h 27"/>
              <a:gd name="T14" fmla="*/ 0 w 27"/>
              <a:gd name="T15" fmla="*/ 1940 h 27"/>
              <a:gd name="T16" fmla="*/ 0 w 27"/>
              <a:gd name="T17" fmla="*/ 2293 h 27"/>
              <a:gd name="T18" fmla="*/ 0 w 27"/>
              <a:gd name="T19" fmla="*/ 2822 h 27"/>
              <a:gd name="T20" fmla="*/ 0 w 27"/>
              <a:gd name="T21" fmla="*/ 3175 h 27"/>
              <a:gd name="T22" fmla="*/ 353 w 27"/>
              <a:gd name="T23" fmla="*/ 3527 h 27"/>
              <a:gd name="T24" fmla="*/ 529 w 27"/>
              <a:gd name="T25" fmla="*/ 3880 h 27"/>
              <a:gd name="T26" fmla="*/ 882 w 27"/>
              <a:gd name="T27" fmla="*/ 4409 h 27"/>
              <a:gd name="T28" fmla="*/ 1411 w 27"/>
              <a:gd name="T29" fmla="*/ 4586 h 27"/>
              <a:gd name="T30" fmla="*/ 1764 w 27"/>
              <a:gd name="T31" fmla="*/ 4762 h 27"/>
              <a:gd name="T32" fmla="*/ 2293 w 27"/>
              <a:gd name="T33" fmla="*/ 4762 h 27"/>
              <a:gd name="T34" fmla="*/ 2822 w 27"/>
              <a:gd name="T35" fmla="*/ 4762 h 27"/>
              <a:gd name="T36" fmla="*/ 3175 w 27"/>
              <a:gd name="T37" fmla="*/ 4586 h 27"/>
              <a:gd name="T38" fmla="*/ 3527 w 27"/>
              <a:gd name="T39" fmla="*/ 4409 h 27"/>
              <a:gd name="T40" fmla="*/ 4057 w 27"/>
              <a:gd name="T41" fmla="*/ 3880 h 27"/>
              <a:gd name="T42" fmla="*/ 4233 w 27"/>
              <a:gd name="T43" fmla="*/ 3527 h 27"/>
              <a:gd name="T44" fmla="*/ 4586 w 27"/>
              <a:gd name="T45" fmla="*/ 3175 h 27"/>
              <a:gd name="T46" fmla="*/ 4586 w 27"/>
              <a:gd name="T47" fmla="*/ 2822 h 27"/>
              <a:gd name="T48" fmla="*/ 4762 w 27"/>
              <a:gd name="T49" fmla="*/ 2293 h 27"/>
              <a:gd name="T50" fmla="*/ 4586 w 27"/>
              <a:gd name="T51" fmla="*/ 1940 h 27"/>
              <a:gd name="T52" fmla="*/ 4586 w 27"/>
              <a:gd name="T53" fmla="*/ 1235 h 27"/>
              <a:gd name="T54" fmla="*/ 4233 w 27"/>
              <a:gd name="T55" fmla="*/ 882 h 27"/>
              <a:gd name="T56" fmla="*/ 4057 w 27"/>
              <a:gd name="T57" fmla="*/ 529 h 27"/>
              <a:gd name="T58" fmla="*/ 3527 w 27"/>
              <a:gd name="T59" fmla="*/ 353 h 27"/>
              <a:gd name="T60" fmla="*/ 3175 w 27"/>
              <a:gd name="T61" fmla="*/ 176 h 27"/>
              <a:gd name="T62" fmla="*/ 2822 w 27"/>
              <a:gd name="T63" fmla="*/ 0 h 27"/>
              <a:gd name="T64" fmla="*/ 2293 w 27"/>
              <a:gd name="T65" fmla="*/ 0 h 2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7"/>
              <a:gd name="T100" fmla="*/ 0 h 27"/>
              <a:gd name="T101" fmla="*/ 27 w 27"/>
              <a:gd name="T102" fmla="*/ 27 h 2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7" h="27">
                <a:moveTo>
                  <a:pt x="13" y="0"/>
                </a:moveTo>
                <a:lnTo>
                  <a:pt x="10" y="0"/>
                </a:lnTo>
                <a:lnTo>
                  <a:pt x="8" y="1"/>
                </a:lnTo>
                <a:lnTo>
                  <a:pt x="5" y="2"/>
                </a:lnTo>
                <a:lnTo>
                  <a:pt x="3" y="3"/>
                </a:lnTo>
                <a:lnTo>
                  <a:pt x="2" y="5"/>
                </a:lnTo>
                <a:lnTo>
                  <a:pt x="0" y="7"/>
                </a:lnTo>
                <a:lnTo>
                  <a:pt x="0" y="11"/>
                </a:lnTo>
                <a:lnTo>
                  <a:pt x="0" y="13"/>
                </a:lnTo>
                <a:lnTo>
                  <a:pt x="0" y="16"/>
                </a:lnTo>
                <a:lnTo>
                  <a:pt x="0" y="18"/>
                </a:lnTo>
                <a:lnTo>
                  <a:pt x="2" y="20"/>
                </a:lnTo>
                <a:lnTo>
                  <a:pt x="3" y="22"/>
                </a:lnTo>
                <a:lnTo>
                  <a:pt x="5" y="25"/>
                </a:lnTo>
                <a:lnTo>
                  <a:pt x="8" y="26"/>
                </a:lnTo>
                <a:lnTo>
                  <a:pt x="10" y="27"/>
                </a:lnTo>
                <a:lnTo>
                  <a:pt x="13" y="27"/>
                </a:lnTo>
                <a:lnTo>
                  <a:pt x="16" y="27"/>
                </a:lnTo>
                <a:lnTo>
                  <a:pt x="18" y="26"/>
                </a:lnTo>
                <a:lnTo>
                  <a:pt x="20" y="25"/>
                </a:lnTo>
                <a:lnTo>
                  <a:pt x="23" y="22"/>
                </a:lnTo>
                <a:lnTo>
                  <a:pt x="24" y="20"/>
                </a:lnTo>
                <a:lnTo>
                  <a:pt x="26" y="18"/>
                </a:lnTo>
                <a:lnTo>
                  <a:pt x="26" y="16"/>
                </a:lnTo>
                <a:lnTo>
                  <a:pt x="27" y="13"/>
                </a:lnTo>
                <a:lnTo>
                  <a:pt x="26" y="11"/>
                </a:lnTo>
                <a:lnTo>
                  <a:pt x="26" y="7"/>
                </a:lnTo>
                <a:lnTo>
                  <a:pt x="24" y="5"/>
                </a:lnTo>
                <a:lnTo>
                  <a:pt x="23" y="3"/>
                </a:lnTo>
                <a:lnTo>
                  <a:pt x="20" y="2"/>
                </a:lnTo>
                <a:lnTo>
                  <a:pt x="18" y="1"/>
                </a:lnTo>
                <a:lnTo>
                  <a:pt x="16" y="0"/>
                </a:lnTo>
                <a:lnTo>
                  <a:pt x="13" y="0"/>
                </a:lnTo>
              </a:path>
            </a:pathLst>
          </a:custGeom>
          <a:noFill/>
          <a:ln w="1588">
            <a:solidFill>
              <a:srgbClr val="FFFFFF"/>
            </a:solidFill>
            <a:prstDash val="solid"/>
            <a:round/>
            <a:headEnd/>
            <a:tailEnd/>
          </a:ln>
        </p:spPr>
        <p:txBody>
          <a:bodyPr lIns="57150" tIns="28575" rIns="57150" bIns="28575"/>
          <a:lstStyle/>
          <a:p>
            <a:endParaRPr lang="en-US"/>
          </a:p>
        </p:txBody>
      </p:sp>
      <p:sp>
        <p:nvSpPr>
          <p:cNvPr id="47247" name="Freeform 169"/>
          <p:cNvSpPr>
            <a:spLocks/>
          </p:cNvSpPr>
          <p:nvPr/>
        </p:nvSpPr>
        <p:spPr bwMode="auto">
          <a:xfrm>
            <a:off x="2065338" y="3109913"/>
            <a:ext cx="3175" cy="4762"/>
          </a:xfrm>
          <a:custGeom>
            <a:avLst/>
            <a:gdLst>
              <a:gd name="T0" fmla="*/ 1529 w 27"/>
              <a:gd name="T1" fmla="*/ 0 h 27"/>
              <a:gd name="T2" fmla="*/ 1176 w 27"/>
              <a:gd name="T3" fmla="*/ 0 h 27"/>
              <a:gd name="T4" fmla="*/ 823 w 27"/>
              <a:gd name="T5" fmla="*/ 176 h 27"/>
              <a:gd name="T6" fmla="*/ 588 w 27"/>
              <a:gd name="T7" fmla="*/ 353 h 27"/>
              <a:gd name="T8" fmla="*/ 353 w 27"/>
              <a:gd name="T9" fmla="*/ 529 h 27"/>
              <a:gd name="T10" fmla="*/ 235 w 27"/>
              <a:gd name="T11" fmla="*/ 882 h 27"/>
              <a:gd name="T12" fmla="*/ 0 w 27"/>
              <a:gd name="T13" fmla="*/ 1235 h 27"/>
              <a:gd name="T14" fmla="*/ 0 w 27"/>
              <a:gd name="T15" fmla="*/ 1940 h 27"/>
              <a:gd name="T16" fmla="*/ 0 w 27"/>
              <a:gd name="T17" fmla="*/ 2293 h 27"/>
              <a:gd name="T18" fmla="*/ 0 w 27"/>
              <a:gd name="T19" fmla="*/ 2822 h 27"/>
              <a:gd name="T20" fmla="*/ 0 w 27"/>
              <a:gd name="T21" fmla="*/ 3175 h 27"/>
              <a:gd name="T22" fmla="*/ 235 w 27"/>
              <a:gd name="T23" fmla="*/ 3527 h 27"/>
              <a:gd name="T24" fmla="*/ 353 w 27"/>
              <a:gd name="T25" fmla="*/ 3880 h 27"/>
              <a:gd name="T26" fmla="*/ 588 w 27"/>
              <a:gd name="T27" fmla="*/ 4409 h 27"/>
              <a:gd name="T28" fmla="*/ 823 w 27"/>
              <a:gd name="T29" fmla="*/ 4586 h 27"/>
              <a:gd name="T30" fmla="*/ 1176 w 27"/>
              <a:gd name="T31" fmla="*/ 4762 h 27"/>
              <a:gd name="T32" fmla="*/ 1529 w 27"/>
              <a:gd name="T33" fmla="*/ 4762 h 27"/>
              <a:gd name="T34" fmla="*/ 1881 w 27"/>
              <a:gd name="T35" fmla="*/ 4762 h 27"/>
              <a:gd name="T36" fmla="*/ 2117 w 27"/>
              <a:gd name="T37" fmla="*/ 4586 h 27"/>
              <a:gd name="T38" fmla="*/ 2352 w 27"/>
              <a:gd name="T39" fmla="*/ 4409 h 27"/>
              <a:gd name="T40" fmla="*/ 2587 w 27"/>
              <a:gd name="T41" fmla="*/ 3880 h 27"/>
              <a:gd name="T42" fmla="*/ 2705 w 27"/>
              <a:gd name="T43" fmla="*/ 3527 h 27"/>
              <a:gd name="T44" fmla="*/ 3057 w 27"/>
              <a:gd name="T45" fmla="*/ 3175 h 27"/>
              <a:gd name="T46" fmla="*/ 3057 w 27"/>
              <a:gd name="T47" fmla="*/ 2822 h 27"/>
              <a:gd name="T48" fmla="*/ 3175 w 27"/>
              <a:gd name="T49" fmla="*/ 2293 h 27"/>
              <a:gd name="T50" fmla="*/ 3057 w 27"/>
              <a:gd name="T51" fmla="*/ 1940 h 27"/>
              <a:gd name="T52" fmla="*/ 3057 w 27"/>
              <a:gd name="T53" fmla="*/ 1235 h 27"/>
              <a:gd name="T54" fmla="*/ 2705 w 27"/>
              <a:gd name="T55" fmla="*/ 882 h 27"/>
              <a:gd name="T56" fmla="*/ 2587 w 27"/>
              <a:gd name="T57" fmla="*/ 529 h 27"/>
              <a:gd name="T58" fmla="*/ 2352 w 27"/>
              <a:gd name="T59" fmla="*/ 353 h 27"/>
              <a:gd name="T60" fmla="*/ 2117 w 27"/>
              <a:gd name="T61" fmla="*/ 176 h 27"/>
              <a:gd name="T62" fmla="*/ 1881 w 27"/>
              <a:gd name="T63" fmla="*/ 0 h 27"/>
              <a:gd name="T64" fmla="*/ 1529 w 27"/>
              <a:gd name="T65" fmla="*/ 0 h 2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7"/>
              <a:gd name="T100" fmla="*/ 0 h 27"/>
              <a:gd name="T101" fmla="*/ 27 w 27"/>
              <a:gd name="T102" fmla="*/ 27 h 2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7" h="27">
                <a:moveTo>
                  <a:pt x="13" y="0"/>
                </a:moveTo>
                <a:lnTo>
                  <a:pt x="10" y="0"/>
                </a:lnTo>
                <a:lnTo>
                  <a:pt x="7" y="1"/>
                </a:lnTo>
                <a:lnTo>
                  <a:pt x="5" y="2"/>
                </a:lnTo>
                <a:lnTo>
                  <a:pt x="3" y="3"/>
                </a:lnTo>
                <a:lnTo>
                  <a:pt x="2" y="5"/>
                </a:lnTo>
                <a:lnTo>
                  <a:pt x="0" y="7"/>
                </a:lnTo>
                <a:lnTo>
                  <a:pt x="0" y="11"/>
                </a:lnTo>
                <a:lnTo>
                  <a:pt x="0" y="13"/>
                </a:lnTo>
                <a:lnTo>
                  <a:pt x="0" y="16"/>
                </a:lnTo>
                <a:lnTo>
                  <a:pt x="0" y="18"/>
                </a:lnTo>
                <a:lnTo>
                  <a:pt x="2" y="20"/>
                </a:lnTo>
                <a:lnTo>
                  <a:pt x="3" y="22"/>
                </a:lnTo>
                <a:lnTo>
                  <a:pt x="5" y="25"/>
                </a:lnTo>
                <a:lnTo>
                  <a:pt x="7" y="26"/>
                </a:lnTo>
                <a:lnTo>
                  <a:pt x="10" y="27"/>
                </a:lnTo>
                <a:lnTo>
                  <a:pt x="13" y="27"/>
                </a:lnTo>
                <a:lnTo>
                  <a:pt x="16" y="27"/>
                </a:lnTo>
                <a:lnTo>
                  <a:pt x="18" y="26"/>
                </a:lnTo>
                <a:lnTo>
                  <a:pt x="20" y="25"/>
                </a:lnTo>
                <a:lnTo>
                  <a:pt x="22" y="22"/>
                </a:lnTo>
                <a:lnTo>
                  <a:pt x="23" y="20"/>
                </a:lnTo>
                <a:lnTo>
                  <a:pt x="26" y="18"/>
                </a:lnTo>
                <a:lnTo>
                  <a:pt x="26" y="16"/>
                </a:lnTo>
                <a:lnTo>
                  <a:pt x="27" y="13"/>
                </a:lnTo>
                <a:lnTo>
                  <a:pt x="26" y="11"/>
                </a:lnTo>
                <a:lnTo>
                  <a:pt x="26" y="7"/>
                </a:lnTo>
                <a:lnTo>
                  <a:pt x="23" y="5"/>
                </a:lnTo>
                <a:lnTo>
                  <a:pt x="22" y="3"/>
                </a:lnTo>
                <a:lnTo>
                  <a:pt x="20" y="2"/>
                </a:lnTo>
                <a:lnTo>
                  <a:pt x="18" y="1"/>
                </a:lnTo>
                <a:lnTo>
                  <a:pt x="16" y="0"/>
                </a:lnTo>
                <a:lnTo>
                  <a:pt x="13" y="0"/>
                </a:lnTo>
              </a:path>
            </a:pathLst>
          </a:custGeom>
          <a:noFill/>
          <a:ln w="1588">
            <a:solidFill>
              <a:srgbClr val="FFFFFF"/>
            </a:solidFill>
            <a:prstDash val="solid"/>
            <a:round/>
            <a:headEnd/>
            <a:tailEnd/>
          </a:ln>
        </p:spPr>
        <p:txBody>
          <a:bodyPr lIns="57150" tIns="28575" rIns="57150" bIns="28575"/>
          <a:lstStyle/>
          <a:p>
            <a:endParaRPr lang="en-US"/>
          </a:p>
        </p:txBody>
      </p:sp>
      <p:sp>
        <p:nvSpPr>
          <p:cNvPr id="47248" name="Freeform 170"/>
          <p:cNvSpPr>
            <a:spLocks/>
          </p:cNvSpPr>
          <p:nvPr/>
        </p:nvSpPr>
        <p:spPr bwMode="auto">
          <a:xfrm>
            <a:off x="2073275" y="3109913"/>
            <a:ext cx="3175" cy="4762"/>
          </a:xfrm>
          <a:custGeom>
            <a:avLst/>
            <a:gdLst>
              <a:gd name="T0" fmla="*/ 1588 w 26"/>
              <a:gd name="T1" fmla="*/ 0 h 27"/>
              <a:gd name="T2" fmla="*/ 1099 w 26"/>
              <a:gd name="T3" fmla="*/ 0 h 27"/>
              <a:gd name="T4" fmla="*/ 855 w 26"/>
              <a:gd name="T5" fmla="*/ 176 h 27"/>
              <a:gd name="T6" fmla="*/ 611 w 26"/>
              <a:gd name="T7" fmla="*/ 353 h 27"/>
              <a:gd name="T8" fmla="*/ 366 w 26"/>
              <a:gd name="T9" fmla="*/ 529 h 27"/>
              <a:gd name="T10" fmla="*/ 244 w 26"/>
              <a:gd name="T11" fmla="*/ 882 h 27"/>
              <a:gd name="T12" fmla="*/ 0 w 26"/>
              <a:gd name="T13" fmla="*/ 1235 h 27"/>
              <a:gd name="T14" fmla="*/ 0 w 26"/>
              <a:gd name="T15" fmla="*/ 1940 h 27"/>
              <a:gd name="T16" fmla="*/ 0 w 26"/>
              <a:gd name="T17" fmla="*/ 2293 h 27"/>
              <a:gd name="T18" fmla="*/ 0 w 26"/>
              <a:gd name="T19" fmla="*/ 2822 h 27"/>
              <a:gd name="T20" fmla="*/ 0 w 26"/>
              <a:gd name="T21" fmla="*/ 3175 h 27"/>
              <a:gd name="T22" fmla="*/ 244 w 26"/>
              <a:gd name="T23" fmla="*/ 3527 h 27"/>
              <a:gd name="T24" fmla="*/ 366 w 26"/>
              <a:gd name="T25" fmla="*/ 3880 h 27"/>
              <a:gd name="T26" fmla="*/ 611 w 26"/>
              <a:gd name="T27" fmla="*/ 4409 h 27"/>
              <a:gd name="T28" fmla="*/ 855 w 26"/>
              <a:gd name="T29" fmla="*/ 4586 h 27"/>
              <a:gd name="T30" fmla="*/ 1099 w 26"/>
              <a:gd name="T31" fmla="*/ 4762 h 27"/>
              <a:gd name="T32" fmla="*/ 1588 w 26"/>
              <a:gd name="T33" fmla="*/ 4762 h 27"/>
              <a:gd name="T34" fmla="*/ 1954 w 26"/>
              <a:gd name="T35" fmla="*/ 4762 h 27"/>
              <a:gd name="T36" fmla="*/ 2198 w 26"/>
              <a:gd name="T37" fmla="*/ 4586 h 27"/>
              <a:gd name="T38" fmla="*/ 2442 w 26"/>
              <a:gd name="T39" fmla="*/ 4409 h 27"/>
              <a:gd name="T40" fmla="*/ 2687 w 26"/>
              <a:gd name="T41" fmla="*/ 3880 h 27"/>
              <a:gd name="T42" fmla="*/ 2809 w 26"/>
              <a:gd name="T43" fmla="*/ 3527 h 27"/>
              <a:gd name="T44" fmla="*/ 3053 w 26"/>
              <a:gd name="T45" fmla="*/ 3175 h 27"/>
              <a:gd name="T46" fmla="*/ 3053 w 26"/>
              <a:gd name="T47" fmla="*/ 2822 h 27"/>
              <a:gd name="T48" fmla="*/ 3175 w 26"/>
              <a:gd name="T49" fmla="*/ 2293 h 27"/>
              <a:gd name="T50" fmla="*/ 3053 w 26"/>
              <a:gd name="T51" fmla="*/ 1940 h 27"/>
              <a:gd name="T52" fmla="*/ 3053 w 26"/>
              <a:gd name="T53" fmla="*/ 1235 h 27"/>
              <a:gd name="T54" fmla="*/ 2809 w 26"/>
              <a:gd name="T55" fmla="*/ 882 h 27"/>
              <a:gd name="T56" fmla="*/ 2687 w 26"/>
              <a:gd name="T57" fmla="*/ 529 h 27"/>
              <a:gd name="T58" fmla="*/ 2442 w 26"/>
              <a:gd name="T59" fmla="*/ 353 h 27"/>
              <a:gd name="T60" fmla="*/ 2198 w 26"/>
              <a:gd name="T61" fmla="*/ 176 h 27"/>
              <a:gd name="T62" fmla="*/ 1954 w 26"/>
              <a:gd name="T63" fmla="*/ 0 h 27"/>
              <a:gd name="T64" fmla="*/ 1588 w 26"/>
              <a:gd name="T65" fmla="*/ 0 h 2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6"/>
              <a:gd name="T100" fmla="*/ 0 h 27"/>
              <a:gd name="T101" fmla="*/ 26 w 26"/>
              <a:gd name="T102" fmla="*/ 27 h 2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6" h="27">
                <a:moveTo>
                  <a:pt x="13" y="0"/>
                </a:moveTo>
                <a:lnTo>
                  <a:pt x="9" y="0"/>
                </a:lnTo>
                <a:lnTo>
                  <a:pt x="7" y="1"/>
                </a:lnTo>
                <a:lnTo>
                  <a:pt x="5" y="2"/>
                </a:lnTo>
                <a:lnTo>
                  <a:pt x="3" y="3"/>
                </a:lnTo>
                <a:lnTo>
                  <a:pt x="2" y="5"/>
                </a:lnTo>
                <a:lnTo>
                  <a:pt x="0" y="7"/>
                </a:lnTo>
                <a:lnTo>
                  <a:pt x="0" y="11"/>
                </a:lnTo>
                <a:lnTo>
                  <a:pt x="0" y="13"/>
                </a:lnTo>
                <a:lnTo>
                  <a:pt x="0" y="16"/>
                </a:lnTo>
                <a:lnTo>
                  <a:pt x="0" y="18"/>
                </a:lnTo>
                <a:lnTo>
                  <a:pt x="2" y="20"/>
                </a:lnTo>
                <a:lnTo>
                  <a:pt x="3" y="22"/>
                </a:lnTo>
                <a:lnTo>
                  <a:pt x="5" y="25"/>
                </a:lnTo>
                <a:lnTo>
                  <a:pt x="7" y="26"/>
                </a:lnTo>
                <a:lnTo>
                  <a:pt x="9" y="27"/>
                </a:lnTo>
                <a:lnTo>
                  <a:pt x="13" y="27"/>
                </a:lnTo>
                <a:lnTo>
                  <a:pt x="16" y="27"/>
                </a:lnTo>
                <a:lnTo>
                  <a:pt x="18" y="26"/>
                </a:lnTo>
                <a:lnTo>
                  <a:pt x="20" y="25"/>
                </a:lnTo>
                <a:lnTo>
                  <a:pt x="22" y="22"/>
                </a:lnTo>
                <a:lnTo>
                  <a:pt x="23" y="20"/>
                </a:lnTo>
                <a:lnTo>
                  <a:pt x="25" y="18"/>
                </a:lnTo>
                <a:lnTo>
                  <a:pt x="25" y="16"/>
                </a:lnTo>
                <a:lnTo>
                  <a:pt x="26" y="13"/>
                </a:lnTo>
                <a:lnTo>
                  <a:pt x="25" y="11"/>
                </a:lnTo>
                <a:lnTo>
                  <a:pt x="25" y="7"/>
                </a:lnTo>
                <a:lnTo>
                  <a:pt x="23" y="5"/>
                </a:lnTo>
                <a:lnTo>
                  <a:pt x="22" y="3"/>
                </a:lnTo>
                <a:lnTo>
                  <a:pt x="20" y="2"/>
                </a:lnTo>
                <a:lnTo>
                  <a:pt x="18" y="1"/>
                </a:lnTo>
                <a:lnTo>
                  <a:pt x="16" y="0"/>
                </a:lnTo>
                <a:lnTo>
                  <a:pt x="13" y="0"/>
                </a:lnTo>
              </a:path>
            </a:pathLst>
          </a:custGeom>
          <a:noFill/>
          <a:ln w="1588">
            <a:solidFill>
              <a:srgbClr val="FFFFFF"/>
            </a:solidFill>
            <a:prstDash val="solid"/>
            <a:round/>
            <a:headEnd/>
            <a:tailEnd/>
          </a:ln>
        </p:spPr>
        <p:txBody>
          <a:bodyPr lIns="57150" tIns="28575" rIns="57150" bIns="28575"/>
          <a:lstStyle/>
          <a:p>
            <a:endParaRPr lang="en-US"/>
          </a:p>
        </p:txBody>
      </p:sp>
      <p:sp>
        <p:nvSpPr>
          <p:cNvPr id="47249" name="Freeform 171"/>
          <p:cNvSpPr>
            <a:spLocks/>
          </p:cNvSpPr>
          <p:nvPr/>
        </p:nvSpPr>
        <p:spPr bwMode="auto">
          <a:xfrm>
            <a:off x="2038350" y="3100388"/>
            <a:ext cx="4763" cy="4762"/>
          </a:xfrm>
          <a:custGeom>
            <a:avLst/>
            <a:gdLst>
              <a:gd name="T0" fmla="*/ 2470 w 27"/>
              <a:gd name="T1" fmla="*/ 0 h 27"/>
              <a:gd name="T2" fmla="*/ 1940 w 27"/>
              <a:gd name="T3" fmla="*/ 0 h 27"/>
              <a:gd name="T4" fmla="*/ 1588 w 27"/>
              <a:gd name="T5" fmla="*/ 176 h 27"/>
              <a:gd name="T6" fmla="*/ 1235 w 27"/>
              <a:gd name="T7" fmla="*/ 353 h 27"/>
              <a:gd name="T8" fmla="*/ 882 w 27"/>
              <a:gd name="T9" fmla="*/ 529 h 27"/>
              <a:gd name="T10" fmla="*/ 353 w 27"/>
              <a:gd name="T11" fmla="*/ 882 h 27"/>
              <a:gd name="T12" fmla="*/ 176 w 27"/>
              <a:gd name="T13" fmla="*/ 1411 h 27"/>
              <a:gd name="T14" fmla="*/ 176 w 27"/>
              <a:gd name="T15" fmla="*/ 1940 h 27"/>
              <a:gd name="T16" fmla="*/ 0 w 27"/>
              <a:gd name="T17" fmla="*/ 2293 h 27"/>
              <a:gd name="T18" fmla="*/ 176 w 27"/>
              <a:gd name="T19" fmla="*/ 2822 h 27"/>
              <a:gd name="T20" fmla="*/ 176 w 27"/>
              <a:gd name="T21" fmla="*/ 3175 h 27"/>
              <a:gd name="T22" fmla="*/ 353 w 27"/>
              <a:gd name="T23" fmla="*/ 3704 h 27"/>
              <a:gd name="T24" fmla="*/ 882 w 27"/>
              <a:gd name="T25" fmla="*/ 4057 h 27"/>
              <a:gd name="T26" fmla="*/ 1235 w 27"/>
              <a:gd name="T27" fmla="*/ 4409 h 27"/>
              <a:gd name="T28" fmla="*/ 1588 w 27"/>
              <a:gd name="T29" fmla="*/ 4586 h 27"/>
              <a:gd name="T30" fmla="*/ 1940 w 27"/>
              <a:gd name="T31" fmla="*/ 4762 h 27"/>
              <a:gd name="T32" fmla="*/ 2470 w 27"/>
              <a:gd name="T33" fmla="*/ 4762 h 27"/>
              <a:gd name="T34" fmla="*/ 2823 w 27"/>
              <a:gd name="T35" fmla="*/ 4762 h 27"/>
              <a:gd name="T36" fmla="*/ 3528 w 27"/>
              <a:gd name="T37" fmla="*/ 4586 h 27"/>
              <a:gd name="T38" fmla="*/ 3881 w 27"/>
              <a:gd name="T39" fmla="*/ 4409 h 27"/>
              <a:gd name="T40" fmla="*/ 4234 w 27"/>
              <a:gd name="T41" fmla="*/ 4057 h 27"/>
              <a:gd name="T42" fmla="*/ 4410 w 27"/>
              <a:gd name="T43" fmla="*/ 3704 h 27"/>
              <a:gd name="T44" fmla="*/ 4587 w 27"/>
              <a:gd name="T45" fmla="*/ 3175 h 27"/>
              <a:gd name="T46" fmla="*/ 4763 w 27"/>
              <a:gd name="T47" fmla="*/ 2822 h 27"/>
              <a:gd name="T48" fmla="*/ 4763 w 27"/>
              <a:gd name="T49" fmla="*/ 2293 h 27"/>
              <a:gd name="T50" fmla="*/ 4763 w 27"/>
              <a:gd name="T51" fmla="*/ 1940 h 27"/>
              <a:gd name="T52" fmla="*/ 4587 w 27"/>
              <a:gd name="T53" fmla="*/ 1411 h 27"/>
              <a:gd name="T54" fmla="*/ 4410 w 27"/>
              <a:gd name="T55" fmla="*/ 882 h 27"/>
              <a:gd name="T56" fmla="*/ 4234 w 27"/>
              <a:gd name="T57" fmla="*/ 529 h 27"/>
              <a:gd name="T58" fmla="*/ 3881 w 27"/>
              <a:gd name="T59" fmla="*/ 353 h 27"/>
              <a:gd name="T60" fmla="*/ 3528 w 27"/>
              <a:gd name="T61" fmla="*/ 176 h 27"/>
              <a:gd name="T62" fmla="*/ 2823 w 27"/>
              <a:gd name="T63" fmla="*/ 0 h 27"/>
              <a:gd name="T64" fmla="*/ 2470 w 27"/>
              <a:gd name="T65" fmla="*/ 0 h 2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7"/>
              <a:gd name="T100" fmla="*/ 0 h 27"/>
              <a:gd name="T101" fmla="*/ 27 w 27"/>
              <a:gd name="T102" fmla="*/ 27 h 2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7" h="27">
                <a:moveTo>
                  <a:pt x="14" y="0"/>
                </a:moveTo>
                <a:lnTo>
                  <a:pt x="11" y="0"/>
                </a:lnTo>
                <a:lnTo>
                  <a:pt x="9" y="1"/>
                </a:lnTo>
                <a:lnTo>
                  <a:pt x="7" y="2"/>
                </a:lnTo>
                <a:lnTo>
                  <a:pt x="5" y="3"/>
                </a:lnTo>
                <a:lnTo>
                  <a:pt x="2" y="5"/>
                </a:lnTo>
                <a:lnTo>
                  <a:pt x="1" y="8"/>
                </a:lnTo>
                <a:lnTo>
                  <a:pt x="1" y="11"/>
                </a:lnTo>
                <a:lnTo>
                  <a:pt x="0" y="13"/>
                </a:lnTo>
                <a:lnTo>
                  <a:pt x="1" y="16"/>
                </a:lnTo>
                <a:lnTo>
                  <a:pt x="1" y="18"/>
                </a:lnTo>
                <a:lnTo>
                  <a:pt x="2" y="21"/>
                </a:lnTo>
                <a:lnTo>
                  <a:pt x="5" y="23"/>
                </a:lnTo>
                <a:lnTo>
                  <a:pt x="7" y="25"/>
                </a:lnTo>
                <a:lnTo>
                  <a:pt x="9" y="26"/>
                </a:lnTo>
                <a:lnTo>
                  <a:pt x="11" y="27"/>
                </a:lnTo>
                <a:lnTo>
                  <a:pt x="14" y="27"/>
                </a:lnTo>
                <a:lnTo>
                  <a:pt x="16" y="27"/>
                </a:lnTo>
                <a:lnTo>
                  <a:pt x="20" y="26"/>
                </a:lnTo>
                <a:lnTo>
                  <a:pt x="22" y="25"/>
                </a:lnTo>
                <a:lnTo>
                  <a:pt x="24" y="23"/>
                </a:lnTo>
                <a:lnTo>
                  <a:pt x="25" y="21"/>
                </a:lnTo>
                <a:lnTo>
                  <a:pt x="26" y="18"/>
                </a:lnTo>
                <a:lnTo>
                  <a:pt x="27" y="16"/>
                </a:lnTo>
                <a:lnTo>
                  <a:pt x="27" y="13"/>
                </a:lnTo>
                <a:lnTo>
                  <a:pt x="27" y="11"/>
                </a:lnTo>
                <a:lnTo>
                  <a:pt x="26" y="8"/>
                </a:lnTo>
                <a:lnTo>
                  <a:pt x="25" y="5"/>
                </a:lnTo>
                <a:lnTo>
                  <a:pt x="24" y="3"/>
                </a:lnTo>
                <a:lnTo>
                  <a:pt x="22" y="2"/>
                </a:lnTo>
                <a:lnTo>
                  <a:pt x="20" y="1"/>
                </a:lnTo>
                <a:lnTo>
                  <a:pt x="16" y="0"/>
                </a:lnTo>
                <a:lnTo>
                  <a:pt x="14" y="0"/>
                </a:lnTo>
              </a:path>
            </a:pathLst>
          </a:custGeom>
          <a:noFill/>
          <a:ln w="1588">
            <a:solidFill>
              <a:srgbClr val="FFFFFF"/>
            </a:solidFill>
            <a:prstDash val="solid"/>
            <a:round/>
            <a:headEnd/>
            <a:tailEnd/>
          </a:ln>
        </p:spPr>
        <p:txBody>
          <a:bodyPr lIns="57150" tIns="28575" rIns="57150" bIns="28575"/>
          <a:lstStyle/>
          <a:p>
            <a:endParaRPr lang="en-US"/>
          </a:p>
        </p:txBody>
      </p:sp>
      <p:sp>
        <p:nvSpPr>
          <p:cNvPr id="47250" name="Freeform 172"/>
          <p:cNvSpPr>
            <a:spLocks/>
          </p:cNvSpPr>
          <p:nvPr/>
        </p:nvSpPr>
        <p:spPr bwMode="auto">
          <a:xfrm>
            <a:off x="2046288" y="3100388"/>
            <a:ext cx="4762" cy="4762"/>
          </a:xfrm>
          <a:custGeom>
            <a:avLst/>
            <a:gdLst>
              <a:gd name="T0" fmla="*/ 2469 w 27"/>
              <a:gd name="T1" fmla="*/ 0 h 27"/>
              <a:gd name="T2" fmla="*/ 1940 w 27"/>
              <a:gd name="T3" fmla="*/ 0 h 27"/>
              <a:gd name="T4" fmla="*/ 1587 w 27"/>
              <a:gd name="T5" fmla="*/ 176 h 27"/>
              <a:gd name="T6" fmla="*/ 1058 w 27"/>
              <a:gd name="T7" fmla="*/ 353 h 27"/>
              <a:gd name="T8" fmla="*/ 705 w 27"/>
              <a:gd name="T9" fmla="*/ 529 h 27"/>
              <a:gd name="T10" fmla="*/ 353 w 27"/>
              <a:gd name="T11" fmla="*/ 882 h 27"/>
              <a:gd name="T12" fmla="*/ 176 w 27"/>
              <a:gd name="T13" fmla="*/ 1411 h 27"/>
              <a:gd name="T14" fmla="*/ 176 w 27"/>
              <a:gd name="T15" fmla="*/ 1940 h 27"/>
              <a:gd name="T16" fmla="*/ 0 w 27"/>
              <a:gd name="T17" fmla="*/ 2293 h 27"/>
              <a:gd name="T18" fmla="*/ 176 w 27"/>
              <a:gd name="T19" fmla="*/ 2822 h 27"/>
              <a:gd name="T20" fmla="*/ 176 w 27"/>
              <a:gd name="T21" fmla="*/ 3175 h 27"/>
              <a:gd name="T22" fmla="*/ 353 w 27"/>
              <a:gd name="T23" fmla="*/ 3704 h 27"/>
              <a:gd name="T24" fmla="*/ 705 w 27"/>
              <a:gd name="T25" fmla="*/ 4057 h 27"/>
              <a:gd name="T26" fmla="*/ 1058 w 27"/>
              <a:gd name="T27" fmla="*/ 4409 h 27"/>
              <a:gd name="T28" fmla="*/ 1587 w 27"/>
              <a:gd name="T29" fmla="*/ 4586 h 27"/>
              <a:gd name="T30" fmla="*/ 1940 w 27"/>
              <a:gd name="T31" fmla="*/ 4762 h 27"/>
              <a:gd name="T32" fmla="*/ 2469 w 27"/>
              <a:gd name="T33" fmla="*/ 4762 h 27"/>
              <a:gd name="T34" fmla="*/ 2822 w 27"/>
              <a:gd name="T35" fmla="*/ 4762 h 27"/>
              <a:gd name="T36" fmla="*/ 3351 w 27"/>
              <a:gd name="T37" fmla="*/ 4586 h 27"/>
              <a:gd name="T38" fmla="*/ 3704 w 27"/>
              <a:gd name="T39" fmla="*/ 4409 h 27"/>
              <a:gd name="T40" fmla="*/ 4233 w 27"/>
              <a:gd name="T41" fmla="*/ 4057 h 27"/>
              <a:gd name="T42" fmla="*/ 4409 w 27"/>
              <a:gd name="T43" fmla="*/ 3704 h 27"/>
              <a:gd name="T44" fmla="*/ 4586 w 27"/>
              <a:gd name="T45" fmla="*/ 3175 h 27"/>
              <a:gd name="T46" fmla="*/ 4762 w 27"/>
              <a:gd name="T47" fmla="*/ 2822 h 27"/>
              <a:gd name="T48" fmla="*/ 4762 w 27"/>
              <a:gd name="T49" fmla="*/ 2293 h 27"/>
              <a:gd name="T50" fmla="*/ 4762 w 27"/>
              <a:gd name="T51" fmla="*/ 1940 h 27"/>
              <a:gd name="T52" fmla="*/ 4586 w 27"/>
              <a:gd name="T53" fmla="*/ 1411 h 27"/>
              <a:gd name="T54" fmla="*/ 4409 w 27"/>
              <a:gd name="T55" fmla="*/ 882 h 27"/>
              <a:gd name="T56" fmla="*/ 4233 w 27"/>
              <a:gd name="T57" fmla="*/ 529 h 27"/>
              <a:gd name="T58" fmla="*/ 3704 w 27"/>
              <a:gd name="T59" fmla="*/ 353 h 27"/>
              <a:gd name="T60" fmla="*/ 3351 w 27"/>
              <a:gd name="T61" fmla="*/ 176 h 27"/>
              <a:gd name="T62" fmla="*/ 2822 w 27"/>
              <a:gd name="T63" fmla="*/ 0 h 27"/>
              <a:gd name="T64" fmla="*/ 2469 w 27"/>
              <a:gd name="T65" fmla="*/ 0 h 2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7"/>
              <a:gd name="T100" fmla="*/ 0 h 27"/>
              <a:gd name="T101" fmla="*/ 27 w 27"/>
              <a:gd name="T102" fmla="*/ 27 h 2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7" h="27">
                <a:moveTo>
                  <a:pt x="14" y="0"/>
                </a:moveTo>
                <a:lnTo>
                  <a:pt x="11" y="0"/>
                </a:lnTo>
                <a:lnTo>
                  <a:pt x="9" y="1"/>
                </a:lnTo>
                <a:lnTo>
                  <a:pt x="6" y="2"/>
                </a:lnTo>
                <a:lnTo>
                  <a:pt x="4" y="3"/>
                </a:lnTo>
                <a:lnTo>
                  <a:pt x="2" y="5"/>
                </a:lnTo>
                <a:lnTo>
                  <a:pt x="1" y="8"/>
                </a:lnTo>
                <a:lnTo>
                  <a:pt x="1" y="11"/>
                </a:lnTo>
                <a:lnTo>
                  <a:pt x="0" y="13"/>
                </a:lnTo>
                <a:lnTo>
                  <a:pt x="1" y="16"/>
                </a:lnTo>
                <a:lnTo>
                  <a:pt x="1" y="18"/>
                </a:lnTo>
                <a:lnTo>
                  <a:pt x="2" y="21"/>
                </a:lnTo>
                <a:lnTo>
                  <a:pt x="4" y="23"/>
                </a:lnTo>
                <a:lnTo>
                  <a:pt x="6" y="25"/>
                </a:lnTo>
                <a:lnTo>
                  <a:pt x="9" y="26"/>
                </a:lnTo>
                <a:lnTo>
                  <a:pt x="11" y="27"/>
                </a:lnTo>
                <a:lnTo>
                  <a:pt x="14" y="27"/>
                </a:lnTo>
                <a:lnTo>
                  <a:pt x="16" y="27"/>
                </a:lnTo>
                <a:lnTo>
                  <a:pt x="19" y="26"/>
                </a:lnTo>
                <a:lnTo>
                  <a:pt x="21" y="25"/>
                </a:lnTo>
                <a:lnTo>
                  <a:pt x="24" y="23"/>
                </a:lnTo>
                <a:lnTo>
                  <a:pt x="25" y="21"/>
                </a:lnTo>
                <a:lnTo>
                  <a:pt x="26" y="18"/>
                </a:lnTo>
                <a:lnTo>
                  <a:pt x="27" y="16"/>
                </a:lnTo>
                <a:lnTo>
                  <a:pt x="27" y="13"/>
                </a:lnTo>
                <a:lnTo>
                  <a:pt x="27" y="11"/>
                </a:lnTo>
                <a:lnTo>
                  <a:pt x="26" y="8"/>
                </a:lnTo>
                <a:lnTo>
                  <a:pt x="25" y="5"/>
                </a:lnTo>
                <a:lnTo>
                  <a:pt x="24" y="3"/>
                </a:lnTo>
                <a:lnTo>
                  <a:pt x="21" y="2"/>
                </a:lnTo>
                <a:lnTo>
                  <a:pt x="19" y="1"/>
                </a:lnTo>
                <a:lnTo>
                  <a:pt x="16" y="0"/>
                </a:lnTo>
                <a:lnTo>
                  <a:pt x="14" y="0"/>
                </a:lnTo>
              </a:path>
            </a:pathLst>
          </a:custGeom>
          <a:noFill/>
          <a:ln w="1588">
            <a:solidFill>
              <a:srgbClr val="FFFFFF"/>
            </a:solidFill>
            <a:prstDash val="solid"/>
            <a:round/>
            <a:headEnd/>
            <a:tailEnd/>
          </a:ln>
        </p:spPr>
        <p:txBody>
          <a:bodyPr lIns="57150" tIns="28575" rIns="57150" bIns="28575"/>
          <a:lstStyle/>
          <a:p>
            <a:endParaRPr lang="en-US"/>
          </a:p>
        </p:txBody>
      </p:sp>
      <p:sp>
        <p:nvSpPr>
          <p:cNvPr id="47251" name="Freeform 173"/>
          <p:cNvSpPr>
            <a:spLocks/>
          </p:cNvSpPr>
          <p:nvPr/>
        </p:nvSpPr>
        <p:spPr bwMode="auto">
          <a:xfrm>
            <a:off x="2055813" y="3100388"/>
            <a:ext cx="4762" cy="4762"/>
          </a:xfrm>
          <a:custGeom>
            <a:avLst/>
            <a:gdLst>
              <a:gd name="T0" fmla="*/ 2469 w 27"/>
              <a:gd name="T1" fmla="*/ 0 h 27"/>
              <a:gd name="T2" fmla="*/ 1940 w 27"/>
              <a:gd name="T3" fmla="*/ 0 h 27"/>
              <a:gd name="T4" fmla="*/ 1411 w 27"/>
              <a:gd name="T5" fmla="*/ 176 h 27"/>
              <a:gd name="T6" fmla="*/ 1058 w 27"/>
              <a:gd name="T7" fmla="*/ 353 h 27"/>
              <a:gd name="T8" fmla="*/ 705 w 27"/>
              <a:gd name="T9" fmla="*/ 529 h 27"/>
              <a:gd name="T10" fmla="*/ 353 w 27"/>
              <a:gd name="T11" fmla="*/ 882 h 27"/>
              <a:gd name="T12" fmla="*/ 176 w 27"/>
              <a:gd name="T13" fmla="*/ 1411 h 27"/>
              <a:gd name="T14" fmla="*/ 176 w 27"/>
              <a:gd name="T15" fmla="*/ 1940 h 27"/>
              <a:gd name="T16" fmla="*/ 0 w 27"/>
              <a:gd name="T17" fmla="*/ 2293 h 27"/>
              <a:gd name="T18" fmla="*/ 176 w 27"/>
              <a:gd name="T19" fmla="*/ 2822 h 27"/>
              <a:gd name="T20" fmla="*/ 176 w 27"/>
              <a:gd name="T21" fmla="*/ 3175 h 27"/>
              <a:gd name="T22" fmla="*/ 353 w 27"/>
              <a:gd name="T23" fmla="*/ 3704 h 27"/>
              <a:gd name="T24" fmla="*/ 705 w 27"/>
              <a:gd name="T25" fmla="*/ 4057 h 27"/>
              <a:gd name="T26" fmla="*/ 1058 w 27"/>
              <a:gd name="T27" fmla="*/ 4409 h 27"/>
              <a:gd name="T28" fmla="*/ 1411 w 27"/>
              <a:gd name="T29" fmla="*/ 4586 h 27"/>
              <a:gd name="T30" fmla="*/ 1940 w 27"/>
              <a:gd name="T31" fmla="*/ 4762 h 27"/>
              <a:gd name="T32" fmla="*/ 2469 w 27"/>
              <a:gd name="T33" fmla="*/ 4762 h 27"/>
              <a:gd name="T34" fmla="*/ 2822 w 27"/>
              <a:gd name="T35" fmla="*/ 4762 h 27"/>
              <a:gd name="T36" fmla="*/ 3351 w 27"/>
              <a:gd name="T37" fmla="*/ 4586 h 27"/>
              <a:gd name="T38" fmla="*/ 3704 w 27"/>
              <a:gd name="T39" fmla="*/ 4409 h 27"/>
              <a:gd name="T40" fmla="*/ 4057 w 27"/>
              <a:gd name="T41" fmla="*/ 4057 h 27"/>
              <a:gd name="T42" fmla="*/ 4233 w 27"/>
              <a:gd name="T43" fmla="*/ 3704 h 27"/>
              <a:gd name="T44" fmla="*/ 4586 w 27"/>
              <a:gd name="T45" fmla="*/ 3175 h 27"/>
              <a:gd name="T46" fmla="*/ 4762 w 27"/>
              <a:gd name="T47" fmla="*/ 2822 h 27"/>
              <a:gd name="T48" fmla="*/ 4762 w 27"/>
              <a:gd name="T49" fmla="*/ 2293 h 27"/>
              <a:gd name="T50" fmla="*/ 4762 w 27"/>
              <a:gd name="T51" fmla="*/ 1940 h 27"/>
              <a:gd name="T52" fmla="*/ 4586 w 27"/>
              <a:gd name="T53" fmla="*/ 1411 h 27"/>
              <a:gd name="T54" fmla="*/ 4233 w 27"/>
              <a:gd name="T55" fmla="*/ 882 h 27"/>
              <a:gd name="T56" fmla="*/ 4057 w 27"/>
              <a:gd name="T57" fmla="*/ 529 h 27"/>
              <a:gd name="T58" fmla="*/ 3704 w 27"/>
              <a:gd name="T59" fmla="*/ 353 h 27"/>
              <a:gd name="T60" fmla="*/ 3351 w 27"/>
              <a:gd name="T61" fmla="*/ 176 h 27"/>
              <a:gd name="T62" fmla="*/ 2822 w 27"/>
              <a:gd name="T63" fmla="*/ 0 h 27"/>
              <a:gd name="T64" fmla="*/ 2469 w 27"/>
              <a:gd name="T65" fmla="*/ 0 h 2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7"/>
              <a:gd name="T100" fmla="*/ 0 h 27"/>
              <a:gd name="T101" fmla="*/ 27 w 27"/>
              <a:gd name="T102" fmla="*/ 27 h 2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7" h="27">
                <a:moveTo>
                  <a:pt x="14" y="0"/>
                </a:moveTo>
                <a:lnTo>
                  <a:pt x="11" y="0"/>
                </a:lnTo>
                <a:lnTo>
                  <a:pt x="8" y="1"/>
                </a:lnTo>
                <a:lnTo>
                  <a:pt x="6" y="2"/>
                </a:lnTo>
                <a:lnTo>
                  <a:pt x="4" y="3"/>
                </a:lnTo>
                <a:lnTo>
                  <a:pt x="2" y="5"/>
                </a:lnTo>
                <a:lnTo>
                  <a:pt x="1" y="8"/>
                </a:lnTo>
                <a:lnTo>
                  <a:pt x="1" y="11"/>
                </a:lnTo>
                <a:lnTo>
                  <a:pt x="0" y="13"/>
                </a:lnTo>
                <a:lnTo>
                  <a:pt x="1" y="16"/>
                </a:lnTo>
                <a:lnTo>
                  <a:pt x="1" y="18"/>
                </a:lnTo>
                <a:lnTo>
                  <a:pt x="2" y="21"/>
                </a:lnTo>
                <a:lnTo>
                  <a:pt x="4" y="23"/>
                </a:lnTo>
                <a:lnTo>
                  <a:pt x="6" y="25"/>
                </a:lnTo>
                <a:lnTo>
                  <a:pt x="8" y="26"/>
                </a:lnTo>
                <a:lnTo>
                  <a:pt x="11" y="27"/>
                </a:lnTo>
                <a:lnTo>
                  <a:pt x="14" y="27"/>
                </a:lnTo>
                <a:lnTo>
                  <a:pt x="16" y="27"/>
                </a:lnTo>
                <a:lnTo>
                  <a:pt x="19" y="26"/>
                </a:lnTo>
                <a:lnTo>
                  <a:pt x="21" y="25"/>
                </a:lnTo>
                <a:lnTo>
                  <a:pt x="23" y="23"/>
                </a:lnTo>
                <a:lnTo>
                  <a:pt x="24" y="21"/>
                </a:lnTo>
                <a:lnTo>
                  <a:pt x="26" y="18"/>
                </a:lnTo>
                <a:lnTo>
                  <a:pt x="27" y="16"/>
                </a:lnTo>
                <a:lnTo>
                  <a:pt x="27" y="13"/>
                </a:lnTo>
                <a:lnTo>
                  <a:pt x="27" y="11"/>
                </a:lnTo>
                <a:lnTo>
                  <a:pt x="26" y="8"/>
                </a:lnTo>
                <a:lnTo>
                  <a:pt x="24" y="5"/>
                </a:lnTo>
                <a:lnTo>
                  <a:pt x="23" y="3"/>
                </a:lnTo>
                <a:lnTo>
                  <a:pt x="21" y="2"/>
                </a:lnTo>
                <a:lnTo>
                  <a:pt x="19" y="1"/>
                </a:lnTo>
                <a:lnTo>
                  <a:pt x="16" y="0"/>
                </a:lnTo>
                <a:lnTo>
                  <a:pt x="14" y="0"/>
                </a:lnTo>
              </a:path>
            </a:pathLst>
          </a:custGeom>
          <a:noFill/>
          <a:ln w="1588">
            <a:solidFill>
              <a:srgbClr val="FFFFFF"/>
            </a:solidFill>
            <a:prstDash val="solid"/>
            <a:round/>
            <a:headEnd/>
            <a:tailEnd/>
          </a:ln>
        </p:spPr>
        <p:txBody>
          <a:bodyPr lIns="57150" tIns="28575" rIns="57150" bIns="28575"/>
          <a:lstStyle/>
          <a:p>
            <a:endParaRPr lang="en-US"/>
          </a:p>
        </p:txBody>
      </p:sp>
      <p:sp>
        <p:nvSpPr>
          <p:cNvPr id="47252" name="Freeform 174"/>
          <p:cNvSpPr>
            <a:spLocks/>
          </p:cNvSpPr>
          <p:nvPr/>
        </p:nvSpPr>
        <p:spPr bwMode="auto">
          <a:xfrm>
            <a:off x="2063750" y="3100388"/>
            <a:ext cx="4763" cy="4762"/>
          </a:xfrm>
          <a:custGeom>
            <a:avLst/>
            <a:gdLst>
              <a:gd name="T0" fmla="*/ 2565 w 26"/>
              <a:gd name="T1" fmla="*/ 0 h 27"/>
              <a:gd name="T2" fmla="*/ 1832 w 26"/>
              <a:gd name="T3" fmla="*/ 0 h 27"/>
              <a:gd name="T4" fmla="*/ 1466 w 26"/>
              <a:gd name="T5" fmla="*/ 176 h 27"/>
              <a:gd name="T6" fmla="*/ 1099 w 26"/>
              <a:gd name="T7" fmla="*/ 353 h 27"/>
              <a:gd name="T8" fmla="*/ 733 w 26"/>
              <a:gd name="T9" fmla="*/ 529 h 27"/>
              <a:gd name="T10" fmla="*/ 366 w 26"/>
              <a:gd name="T11" fmla="*/ 882 h 27"/>
              <a:gd name="T12" fmla="*/ 183 w 26"/>
              <a:gd name="T13" fmla="*/ 1411 h 27"/>
              <a:gd name="T14" fmla="*/ 183 w 26"/>
              <a:gd name="T15" fmla="*/ 1940 h 27"/>
              <a:gd name="T16" fmla="*/ 0 w 26"/>
              <a:gd name="T17" fmla="*/ 2293 h 27"/>
              <a:gd name="T18" fmla="*/ 183 w 26"/>
              <a:gd name="T19" fmla="*/ 2822 h 27"/>
              <a:gd name="T20" fmla="*/ 183 w 26"/>
              <a:gd name="T21" fmla="*/ 3175 h 27"/>
              <a:gd name="T22" fmla="*/ 366 w 26"/>
              <a:gd name="T23" fmla="*/ 3704 h 27"/>
              <a:gd name="T24" fmla="*/ 733 w 26"/>
              <a:gd name="T25" fmla="*/ 4057 h 27"/>
              <a:gd name="T26" fmla="*/ 1099 w 26"/>
              <a:gd name="T27" fmla="*/ 4409 h 27"/>
              <a:gd name="T28" fmla="*/ 1466 w 26"/>
              <a:gd name="T29" fmla="*/ 4586 h 27"/>
              <a:gd name="T30" fmla="*/ 1832 w 26"/>
              <a:gd name="T31" fmla="*/ 4762 h 27"/>
              <a:gd name="T32" fmla="*/ 2565 w 26"/>
              <a:gd name="T33" fmla="*/ 4762 h 27"/>
              <a:gd name="T34" fmla="*/ 2931 w 26"/>
              <a:gd name="T35" fmla="*/ 4762 h 27"/>
              <a:gd name="T36" fmla="*/ 3481 w 26"/>
              <a:gd name="T37" fmla="*/ 4586 h 27"/>
              <a:gd name="T38" fmla="*/ 3847 w 26"/>
              <a:gd name="T39" fmla="*/ 4409 h 27"/>
              <a:gd name="T40" fmla="*/ 4213 w 26"/>
              <a:gd name="T41" fmla="*/ 4057 h 27"/>
              <a:gd name="T42" fmla="*/ 4397 w 26"/>
              <a:gd name="T43" fmla="*/ 3704 h 27"/>
              <a:gd name="T44" fmla="*/ 4580 w 26"/>
              <a:gd name="T45" fmla="*/ 3175 h 27"/>
              <a:gd name="T46" fmla="*/ 4763 w 26"/>
              <a:gd name="T47" fmla="*/ 2822 h 27"/>
              <a:gd name="T48" fmla="*/ 4763 w 26"/>
              <a:gd name="T49" fmla="*/ 2293 h 27"/>
              <a:gd name="T50" fmla="*/ 4763 w 26"/>
              <a:gd name="T51" fmla="*/ 1940 h 27"/>
              <a:gd name="T52" fmla="*/ 4580 w 26"/>
              <a:gd name="T53" fmla="*/ 1411 h 27"/>
              <a:gd name="T54" fmla="*/ 4397 w 26"/>
              <a:gd name="T55" fmla="*/ 882 h 27"/>
              <a:gd name="T56" fmla="*/ 4213 w 26"/>
              <a:gd name="T57" fmla="*/ 529 h 27"/>
              <a:gd name="T58" fmla="*/ 3847 w 26"/>
              <a:gd name="T59" fmla="*/ 353 h 27"/>
              <a:gd name="T60" fmla="*/ 3481 w 26"/>
              <a:gd name="T61" fmla="*/ 176 h 27"/>
              <a:gd name="T62" fmla="*/ 2931 w 26"/>
              <a:gd name="T63" fmla="*/ 0 h 27"/>
              <a:gd name="T64" fmla="*/ 2565 w 26"/>
              <a:gd name="T65" fmla="*/ 0 h 2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6"/>
              <a:gd name="T100" fmla="*/ 0 h 27"/>
              <a:gd name="T101" fmla="*/ 26 w 26"/>
              <a:gd name="T102" fmla="*/ 27 h 2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6" h="27">
                <a:moveTo>
                  <a:pt x="14" y="0"/>
                </a:moveTo>
                <a:lnTo>
                  <a:pt x="10" y="0"/>
                </a:lnTo>
                <a:lnTo>
                  <a:pt x="8" y="1"/>
                </a:lnTo>
                <a:lnTo>
                  <a:pt x="6" y="2"/>
                </a:lnTo>
                <a:lnTo>
                  <a:pt x="4" y="3"/>
                </a:lnTo>
                <a:lnTo>
                  <a:pt x="2" y="5"/>
                </a:lnTo>
                <a:lnTo>
                  <a:pt x="1" y="8"/>
                </a:lnTo>
                <a:lnTo>
                  <a:pt x="1" y="11"/>
                </a:lnTo>
                <a:lnTo>
                  <a:pt x="0" y="13"/>
                </a:lnTo>
                <a:lnTo>
                  <a:pt x="1" y="16"/>
                </a:lnTo>
                <a:lnTo>
                  <a:pt x="1" y="18"/>
                </a:lnTo>
                <a:lnTo>
                  <a:pt x="2" y="21"/>
                </a:lnTo>
                <a:lnTo>
                  <a:pt x="4" y="23"/>
                </a:lnTo>
                <a:lnTo>
                  <a:pt x="6" y="25"/>
                </a:lnTo>
                <a:lnTo>
                  <a:pt x="8" y="26"/>
                </a:lnTo>
                <a:lnTo>
                  <a:pt x="10" y="27"/>
                </a:lnTo>
                <a:lnTo>
                  <a:pt x="14" y="27"/>
                </a:lnTo>
                <a:lnTo>
                  <a:pt x="16" y="27"/>
                </a:lnTo>
                <a:lnTo>
                  <a:pt x="19" y="26"/>
                </a:lnTo>
                <a:lnTo>
                  <a:pt x="21" y="25"/>
                </a:lnTo>
                <a:lnTo>
                  <a:pt x="23" y="23"/>
                </a:lnTo>
                <a:lnTo>
                  <a:pt x="24" y="21"/>
                </a:lnTo>
                <a:lnTo>
                  <a:pt x="25" y="18"/>
                </a:lnTo>
                <a:lnTo>
                  <a:pt x="26" y="16"/>
                </a:lnTo>
                <a:lnTo>
                  <a:pt x="26" y="13"/>
                </a:lnTo>
                <a:lnTo>
                  <a:pt x="26" y="11"/>
                </a:lnTo>
                <a:lnTo>
                  <a:pt x="25" y="8"/>
                </a:lnTo>
                <a:lnTo>
                  <a:pt x="24" y="5"/>
                </a:lnTo>
                <a:lnTo>
                  <a:pt x="23" y="3"/>
                </a:lnTo>
                <a:lnTo>
                  <a:pt x="21" y="2"/>
                </a:lnTo>
                <a:lnTo>
                  <a:pt x="19" y="1"/>
                </a:lnTo>
                <a:lnTo>
                  <a:pt x="16" y="0"/>
                </a:lnTo>
                <a:lnTo>
                  <a:pt x="14" y="0"/>
                </a:lnTo>
              </a:path>
            </a:pathLst>
          </a:custGeom>
          <a:noFill/>
          <a:ln w="1588">
            <a:solidFill>
              <a:srgbClr val="FFFFFF"/>
            </a:solidFill>
            <a:prstDash val="solid"/>
            <a:round/>
            <a:headEnd/>
            <a:tailEnd/>
          </a:ln>
        </p:spPr>
        <p:txBody>
          <a:bodyPr lIns="57150" tIns="28575" rIns="57150" bIns="28575"/>
          <a:lstStyle/>
          <a:p>
            <a:endParaRPr lang="en-US"/>
          </a:p>
        </p:txBody>
      </p:sp>
      <p:sp>
        <p:nvSpPr>
          <p:cNvPr id="47253" name="Freeform 175"/>
          <p:cNvSpPr>
            <a:spLocks/>
          </p:cNvSpPr>
          <p:nvPr/>
        </p:nvSpPr>
        <p:spPr bwMode="auto">
          <a:xfrm>
            <a:off x="2071688" y="3100388"/>
            <a:ext cx="4762" cy="4762"/>
          </a:xfrm>
          <a:custGeom>
            <a:avLst/>
            <a:gdLst>
              <a:gd name="T0" fmla="*/ 2469 w 27"/>
              <a:gd name="T1" fmla="*/ 0 h 27"/>
              <a:gd name="T2" fmla="*/ 1940 w 27"/>
              <a:gd name="T3" fmla="*/ 0 h 27"/>
              <a:gd name="T4" fmla="*/ 1587 w 27"/>
              <a:gd name="T5" fmla="*/ 176 h 27"/>
              <a:gd name="T6" fmla="*/ 1235 w 27"/>
              <a:gd name="T7" fmla="*/ 353 h 27"/>
              <a:gd name="T8" fmla="*/ 882 w 27"/>
              <a:gd name="T9" fmla="*/ 529 h 27"/>
              <a:gd name="T10" fmla="*/ 353 w 27"/>
              <a:gd name="T11" fmla="*/ 882 h 27"/>
              <a:gd name="T12" fmla="*/ 176 w 27"/>
              <a:gd name="T13" fmla="*/ 1411 h 27"/>
              <a:gd name="T14" fmla="*/ 176 w 27"/>
              <a:gd name="T15" fmla="*/ 1940 h 27"/>
              <a:gd name="T16" fmla="*/ 0 w 27"/>
              <a:gd name="T17" fmla="*/ 2293 h 27"/>
              <a:gd name="T18" fmla="*/ 176 w 27"/>
              <a:gd name="T19" fmla="*/ 2822 h 27"/>
              <a:gd name="T20" fmla="*/ 176 w 27"/>
              <a:gd name="T21" fmla="*/ 3175 h 27"/>
              <a:gd name="T22" fmla="*/ 353 w 27"/>
              <a:gd name="T23" fmla="*/ 3704 h 27"/>
              <a:gd name="T24" fmla="*/ 882 w 27"/>
              <a:gd name="T25" fmla="*/ 4057 h 27"/>
              <a:gd name="T26" fmla="*/ 1235 w 27"/>
              <a:gd name="T27" fmla="*/ 4409 h 27"/>
              <a:gd name="T28" fmla="*/ 1587 w 27"/>
              <a:gd name="T29" fmla="*/ 4586 h 27"/>
              <a:gd name="T30" fmla="*/ 1940 w 27"/>
              <a:gd name="T31" fmla="*/ 4762 h 27"/>
              <a:gd name="T32" fmla="*/ 2469 w 27"/>
              <a:gd name="T33" fmla="*/ 4762 h 27"/>
              <a:gd name="T34" fmla="*/ 2822 w 27"/>
              <a:gd name="T35" fmla="*/ 4762 h 27"/>
              <a:gd name="T36" fmla="*/ 3527 w 27"/>
              <a:gd name="T37" fmla="*/ 4586 h 27"/>
              <a:gd name="T38" fmla="*/ 3880 w 27"/>
              <a:gd name="T39" fmla="*/ 4409 h 27"/>
              <a:gd name="T40" fmla="*/ 4233 w 27"/>
              <a:gd name="T41" fmla="*/ 4057 h 27"/>
              <a:gd name="T42" fmla="*/ 4409 w 27"/>
              <a:gd name="T43" fmla="*/ 3704 h 27"/>
              <a:gd name="T44" fmla="*/ 4586 w 27"/>
              <a:gd name="T45" fmla="*/ 3175 h 27"/>
              <a:gd name="T46" fmla="*/ 4762 w 27"/>
              <a:gd name="T47" fmla="*/ 2822 h 27"/>
              <a:gd name="T48" fmla="*/ 4762 w 27"/>
              <a:gd name="T49" fmla="*/ 2293 h 27"/>
              <a:gd name="T50" fmla="*/ 4762 w 27"/>
              <a:gd name="T51" fmla="*/ 1940 h 27"/>
              <a:gd name="T52" fmla="*/ 4586 w 27"/>
              <a:gd name="T53" fmla="*/ 1411 h 27"/>
              <a:gd name="T54" fmla="*/ 4409 w 27"/>
              <a:gd name="T55" fmla="*/ 882 h 27"/>
              <a:gd name="T56" fmla="*/ 4233 w 27"/>
              <a:gd name="T57" fmla="*/ 529 h 27"/>
              <a:gd name="T58" fmla="*/ 3880 w 27"/>
              <a:gd name="T59" fmla="*/ 353 h 27"/>
              <a:gd name="T60" fmla="*/ 3527 w 27"/>
              <a:gd name="T61" fmla="*/ 176 h 27"/>
              <a:gd name="T62" fmla="*/ 2822 w 27"/>
              <a:gd name="T63" fmla="*/ 0 h 27"/>
              <a:gd name="T64" fmla="*/ 2469 w 27"/>
              <a:gd name="T65" fmla="*/ 0 h 2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7"/>
              <a:gd name="T100" fmla="*/ 0 h 27"/>
              <a:gd name="T101" fmla="*/ 27 w 27"/>
              <a:gd name="T102" fmla="*/ 27 h 2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7" h="27">
                <a:moveTo>
                  <a:pt x="14" y="0"/>
                </a:moveTo>
                <a:lnTo>
                  <a:pt x="11" y="0"/>
                </a:lnTo>
                <a:lnTo>
                  <a:pt x="9" y="1"/>
                </a:lnTo>
                <a:lnTo>
                  <a:pt x="7" y="2"/>
                </a:lnTo>
                <a:lnTo>
                  <a:pt x="5" y="3"/>
                </a:lnTo>
                <a:lnTo>
                  <a:pt x="2" y="5"/>
                </a:lnTo>
                <a:lnTo>
                  <a:pt x="1" y="8"/>
                </a:lnTo>
                <a:lnTo>
                  <a:pt x="1" y="11"/>
                </a:lnTo>
                <a:lnTo>
                  <a:pt x="0" y="13"/>
                </a:lnTo>
                <a:lnTo>
                  <a:pt x="1" y="16"/>
                </a:lnTo>
                <a:lnTo>
                  <a:pt x="1" y="18"/>
                </a:lnTo>
                <a:lnTo>
                  <a:pt x="2" y="21"/>
                </a:lnTo>
                <a:lnTo>
                  <a:pt x="5" y="23"/>
                </a:lnTo>
                <a:lnTo>
                  <a:pt x="7" y="25"/>
                </a:lnTo>
                <a:lnTo>
                  <a:pt x="9" y="26"/>
                </a:lnTo>
                <a:lnTo>
                  <a:pt x="11" y="27"/>
                </a:lnTo>
                <a:lnTo>
                  <a:pt x="14" y="27"/>
                </a:lnTo>
                <a:lnTo>
                  <a:pt x="16" y="27"/>
                </a:lnTo>
                <a:lnTo>
                  <a:pt x="20" y="26"/>
                </a:lnTo>
                <a:lnTo>
                  <a:pt x="22" y="25"/>
                </a:lnTo>
                <a:lnTo>
                  <a:pt x="24" y="23"/>
                </a:lnTo>
                <a:lnTo>
                  <a:pt x="25" y="21"/>
                </a:lnTo>
                <a:lnTo>
                  <a:pt x="26" y="18"/>
                </a:lnTo>
                <a:lnTo>
                  <a:pt x="27" y="16"/>
                </a:lnTo>
                <a:lnTo>
                  <a:pt x="27" y="13"/>
                </a:lnTo>
                <a:lnTo>
                  <a:pt x="27" y="11"/>
                </a:lnTo>
                <a:lnTo>
                  <a:pt x="26" y="8"/>
                </a:lnTo>
                <a:lnTo>
                  <a:pt x="25" y="5"/>
                </a:lnTo>
                <a:lnTo>
                  <a:pt x="24" y="3"/>
                </a:lnTo>
                <a:lnTo>
                  <a:pt x="22" y="2"/>
                </a:lnTo>
                <a:lnTo>
                  <a:pt x="20" y="1"/>
                </a:lnTo>
                <a:lnTo>
                  <a:pt x="16" y="0"/>
                </a:lnTo>
                <a:lnTo>
                  <a:pt x="14" y="0"/>
                </a:lnTo>
              </a:path>
            </a:pathLst>
          </a:custGeom>
          <a:noFill/>
          <a:ln w="1588">
            <a:solidFill>
              <a:srgbClr val="FFFFFF"/>
            </a:solidFill>
            <a:prstDash val="solid"/>
            <a:round/>
            <a:headEnd/>
            <a:tailEnd/>
          </a:ln>
        </p:spPr>
        <p:txBody>
          <a:bodyPr lIns="57150" tIns="28575" rIns="57150" bIns="28575"/>
          <a:lstStyle/>
          <a:p>
            <a:endParaRPr lang="en-US"/>
          </a:p>
        </p:txBody>
      </p:sp>
      <p:sp>
        <p:nvSpPr>
          <p:cNvPr id="47254" name="Freeform 176"/>
          <p:cNvSpPr>
            <a:spLocks/>
          </p:cNvSpPr>
          <p:nvPr/>
        </p:nvSpPr>
        <p:spPr bwMode="auto">
          <a:xfrm>
            <a:off x="2038350" y="3090863"/>
            <a:ext cx="4763" cy="4762"/>
          </a:xfrm>
          <a:custGeom>
            <a:avLst/>
            <a:gdLst>
              <a:gd name="T0" fmla="*/ 2470 w 27"/>
              <a:gd name="T1" fmla="*/ 0 h 27"/>
              <a:gd name="T2" fmla="*/ 1940 w 27"/>
              <a:gd name="T3" fmla="*/ 0 h 27"/>
              <a:gd name="T4" fmla="*/ 1588 w 27"/>
              <a:gd name="T5" fmla="*/ 176 h 27"/>
              <a:gd name="T6" fmla="*/ 1235 w 27"/>
              <a:gd name="T7" fmla="*/ 353 h 27"/>
              <a:gd name="T8" fmla="*/ 882 w 27"/>
              <a:gd name="T9" fmla="*/ 705 h 27"/>
              <a:gd name="T10" fmla="*/ 353 w 27"/>
              <a:gd name="T11" fmla="*/ 1058 h 27"/>
              <a:gd name="T12" fmla="*/ 176 w 27"/>
              <a:gd name="T13" fmla="*/ 1411 h 27"/>
              <a:gd name="T14" fmla="*/ 176 w 27"/>
              <a:gd name="T15" fmla="*/ 1940 h 27"/>
              <a:gd name="T16" fmla="*/ 0 w 27"/>
              <a:gd name="T17" fmla="*/ 2293 h 27"/>
              <a:gd name="T18" fmla="*/ 176 w 27"/>
              <a:gd name="T19" fmla="*/ 2822 h 27"/>
              <a:gd name="T20" fmla="*/ 176 w 27"/>
              <a:gd name="T21" fmla="*/ 3351 h 27"/>
              <a:gd name="T22" fmla="*/ 353 w 27"/>
              <a:gd name="T23" fmla="*/ 3704 h 27"/>
              <a:gd name="T24" fmla="*/ 882 w 27"/>
              <a:gd name="T25" fmla="*/ 4057 h 27"/>
              <a:gd name="T26" fmla="*/ 1235 w 27"/>
              <a:gd name="T27" fmla="*/ 4409 h 27"/>
              <a:gd name="T28" fmla="*/ 1588 w 27"/>
              <a:gd name="T29" fmla="*/ 4586 h 27"/>
              <a:gd name="T30" fmla="*/ 1940 w 27"/>
              <a:gd name="T31" fmla="*/ 4762 h 27"/>
              <a:gd name="T32" fmla="*/ 2470 w 27"/>
              <a:gd name="T33" fmla="*/ 4762 h 27"/>
              <a:gd name="T34" fmla="*/ 2823 w 27"/>
              <a:gd name="T35" fmla="*/ 4762 h 27"/>
              <a:gd name="T36" fmla="*/ 3528 w 27"/>
              <a:gd name="T37" fmla="*/ 4586 h 27"/>
              <a:gd name="T38" fmla="*/ 3881 w 27"/>
              <a:gd name="T39" fmla="*/ 4409 h 27"/>
              <a:gd name="T40" fmla="*/ 4234 w 27"/>
              <a:gd name="T41" fmla="*/ 4057 h 27"/>
              <a:gd name="T42" fmla="*/ 4410 w 27"/>
              <a:gd name="T43" fmla="*/ 3704 h 27"/>
              <a:gd name="T44" fmla="*/ 4587 w 27"/>
              <a:gd name="T45" fmla="*/ 3351 h 27"/>
              <a:gd name="T46" fmla="*/ 4763 w 27"/>
              <a:gd name="T47" fmla="*/ 2822 h 27"/>
              <a:gd name="T48" fmla="*/ 4763 w 27"/>
              <a:gd name="T49" fmla="*/ 2293 h 27"/>
              <a:gd name="T50" fmla="*/ 4763 w 27"/>
              <a:gd name="T51" fmla="*/ 1940 h 27"/>
              <a:gd name="T52" fmla="*/ 4587 w 27"/>
              <a:gd name="T53" fmla="*/ 1411 h 27"/>
              <a:gd name="T54" fmla="*/ 4410 w 27"/>
              <a:gd name="T55" fmla="*/ 1058 h 27"/>
              <a:gd name="T56" fmla="*/ 4234 w 27"/>
              <a:gd name="T57" fmla="*/ 705 h 27"/>
              <a:gd name="T58" fmla="*/ 3881 w 27"/>
              <a:gd name="T59" fmla="*/ 353 h 27"/>
              <a:gd name="T60" fmla="*/ 3528 w 27"/>
              <a:gd name="T61" fmla="*/ 176 h 27"/>
              <a:gd name="T62" fmla="*/ 2823 w 27"/>
              <a:gd name="T63" fmla="*/ 0 h 27"/>
              <a:gd name="T64" fmla="*/ 2470 w 27"/>
              <a:gd name="T65" fmla="*/ 0 h 2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7"/>
              <a:gd name="T100" fmla="*/ 0 h 27"/>
              <a:gd name="T101" fmla="*/ 27 w 27"/>
              <a:gd name="T102" fmla="*/ 27 h 2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7" h="27">
                <a:moveTo>
                  <a:pt x="14" y="0"/>
                </a:moveTo>
                <a:lnTo>
                  <a:pt x="11" y="0"/>
                </a:lnTo>
                <a:lnTo>
                  <a:pt x="9" y="1"/>
                </a:lnTo>
                <a:lnTo>
                  <a:pt x="7" y="2"/>
                </a:lnTo>
                <a:lnTo>
                  <a:pt x="5" y="4"/>
                </a:lnTo>
                <a:lnTo>
                  <a:pt x="2" y="6"/>
                </a:lnTo>
                <a:lnTo>
                  <a:pt x="1" y="8"/>
                </a:lnTo>
                <a:lnTo>
                  <a:pt x="1" y="11"/>
                </a:lnTo>
                <a:lnTo>
                  <a:pt x="0" y="13"/>
                </a:lnTo>
                <a:lnTo>
                  <a:pt x="1" y="16"/>
                </a:lnTo>
                <a:lnTo>
                  <a:pt x="1" y="19"/>
                </a:lnTo>
                <a:lnTo>
                  <a:pt x="2" y="21"/>
                </a:lnTo>
                <a:lnTo>
                  <a:pt x="5" y="23"/>
                </a:lnTo>
                <a:lnTo>
                  <a:pt x="7" y="25"/>
                </a:lnTo>
                <a:lnTo>
                  <a:pt x="9" y="26"/>
                </a:lnTo>
                <a:lnTo>
                  <a:pt x="11" y="27"/>
                </a:lnTo>
                <a:lnTo>
                  <a:pt x="14" y="27"/>
                </a:lnTo>
                <a:lnTo>
                  <a:pt x="16" y="27"/>
                </a:lnTo>
                <a:lnTo>
                  <a:pt x="20" y="26"/>
                </a:lnTo>
                <a:lnTo>
                  <a:pt x="22" y="25"/>
                </a:lnTo>
                <a:lnTo>
                  <a:pt x="24" y="23"/>
                </a:lnTo>
                <a:lnTo>
                  <a:pt x="25" y="21"/>
                </a:lnTo>
                <a:lnTo>
                  <a:pt x="26" y="19"/>
                </a:lnTo>
                <a:lnTo>
                  <a:pt x="27" y="16"/>
                </a:lnTo>
                <a:lnTo>
                  <a:pt x="27" y="13"/>
                </a:lnTo>
                <a:lnTo>
                  <a:pt x="27" y="11"/>
                </a:lnTo>
                <a:lnTo>
                  <a:pt x="26" y="8"/>
                </a:lnTo>
                <a:lnTo>
                  <a:pt x="25" y="6"/>
                </a:lnTo>
                <a:lnTo>
                  <a:pt x="24" y="4"/>
                </a:lnTo>
                <a:lnTo>
                  <a:pt x="22" y="2"/>
                </a:lnTo>
                <a:lnTo>
                  <a:pt x="20" y="1"/>
                </a:lnTo>
                <a:lnTo>
                  <a:pt x="16" y="0"/>
                </a:lnTo>
                <a:lnTo>
                  <a:pt x="14" y="0"/>
                </a:lnTo>
              </a:path>
            </a:pathLst>
          </a:custGeom>
          <a:noFill/>
          <a:ln w="1588">
            <a:solidFill>
              <a:srgbClr val="FFFFFF"/>
            </a:solidFill>
            <a:prstDash val="solid"/>
            <a:round/>
            <a:headEnd/>
            <a:tailEnd/>
          </a:ln>
        </p:spPr>
        <p:txBody>
          <a:bodyPr lIns="57150" tIns="28575" rIns="57150" bIns="28575"/>
          <a:lstStyle/>
          <a:p>
            <a:endParaRPr lang="en-US"/>
          </a:p>
        </p:txBody>
      </p:sp>
      <p:sp>
        <p:nvSpPr>
          <p:cNvPr id="47255" name="Freeform 177"/>
          <p:cNvSpPr>
            <a:spLocks/>
          </p:cNvSpPr>
          <p:nvPr/>
        </p:nvSpPr>
        <p:spPr bwMode="auto">
          <a:xfrm>
            <a:off x="2046288" y="3090863"/>
            <a:ext cx="4762" cy="4762"/>
          </a:xfrm>
          <a:custGeom>
            <a:avLst/>
            <a:gdLst>
              <a:gd name="T0" fmla="*/ 2469 w 27"/>
              <a:gd name="T1" fmla="*/ 0 h 27"/>
              <a:gd name="T2" fmla="*/ 1940 w 27"/>
              <a:gd name="T3" fmla="*/ 0 h 27"/>
              <a:gd name="T4" fmla="*/ 1587 w 27"/>
              <a:gd name="T5" fmla="*/ 176 h 27"/>
              <a:gd name="T6" fmla="*/ 1058 w 27"/>
              <a:gd name="T7" fmla="*/ 353 h 27"/>
              <a:gd name="T8" fmla="*/ 705 w 27"/>
              <a:gd name="T9" fmla="*/ 705 h 27"/>
              <a:gd name="T10" fmla="*/ 353 w 27"/>
              <a:gd name="T11" fmla="*/ 1058 h 27"/>
              <a:gd name="T12" fmla="*/ 176 w 27"/>
              <a:gd name="T13" fmla="*/ 1411 h 27"/>
              <a:gd name="T14" fmla="*/ 176 w 27"/>
              <a:gd name="T15" fmla="*/ 1940 h 27"/>
              <a:gd name="T16" fmla="*/ 0 w 27"/>
              <a:gd name="T17" fmla="*/ 2293 h 27"/>
              <a:gd name="T18" fmla="*/ 176 w 27"/>
              <a:gd name="T19" fmla="*/ 2822 h 27"/>
              <a:gd name="T20" fmla="*/ 176 w 27"/>
              <a:gd name="T21" fmla="*/ 3351 h 27"/>
              <a:gd name="T22" fmla="*/ 353 w 27"/>
              <a:gd name="T23" fmla="*/ 3704 h 27"/>
              <a:gd name="T24" fmla="*/ 705 w 27"/>
              <a:gd name="T25" fmla="*/ 4057 h 27"/>
              <a:gd name="T26" fmla="*/ 1058 w 27"/>
              <a:gd name="T27" fmla="*/ 4409 h 27"/>
              <a:gd name="T28" fmla="*/ 1587 w 27"/>
              <a:gd name="T29" fmla="*/ 4586 h 27"/>
              <a:gd name="T30" fmla="*/ 1940 w 27"/>
              <a:gd name="T31" fmla="*/ 4762 h 27"/>
              <a:gd name="T32" fmla="*/ 2469 w 27"/>
              <a:gd name="T33" fmla="*/ 4762 h 27"/>
              <a:gd name="T34" fmla="*/ 2822 w 27"/>
              <a:gd name="T35" fmla="*/ 4762 h 27"/>
              <a:gd name="T36" fmla="*/ 3351 w 27"/>
              <a:gd name="T37" fmla="*/ 4586 h 27"/>
              <a:gd name="T38" fmla="*/ 3704 w 27"/>
              <a:gd name="T39" fmla="*/ 4409 h 27"/>
              <a:gd name="T40" fmla="*/ 4233 w 27"/>
              <a:gd name="T41" fmla="*/ 4057 h 27"/>
              <a:gd name="T42" fmla="*/ 4409 w 27"/>
              <a:gd name="T43" fmla="*/ 3704 h 27"/>
              <a:gd name="T44" fmla="*/ 4586 w 27"/>
              <a:gd name="T45" fmla="*/ 3351 h 27"/>
              <a:gd name="T46" fmla="*/ 4762 w 27"/>
              <a:gd name="T47" fmla="*/ 2822 h 27"/>
              <a:gd name="T48" fmla="*/ 4762 w 27"/>
              <a:gd name="T49" fmla="*/ 2293 h 27"/>
              <a:gd name="T50" fmla="*/ 4762 w 27"/>
              <a:gd name="T51" fmla="*/ 1940 h 27"/>
              <a:gd name="T52" fmla="*/ 4586 w 27"/>
              <a:gd name="T53" fmla="*/ 1411 h 27"/>
              <a:gd name="T54" fmla="*/ 4409 w 27"/>
              <a:gd name="T55" fmla="*/ 1058 h 27"/>
              <a:gd name="T56" fmla="*/ 4233 w 27"/>
              <a:gd name="T57" fmla="*/ 705 h 27"/>
              <a:gd name="T58" fmla="*/ 3704 w 27"/>
              <a:gd name="T59" fmla="*/ 353 h 27"/>
              <a:gd name="T60" fmla="*/ 3351 w 27"/>
              <a:gd name="T61" fmla="*/ 176 h 27"/>
              <a:gd name="T62" fmla="*/ 2822 w 27"/>
              <a:gd name="T63" fmla="*/ 0 h 27"/>
              <a:gd name="T64" fmla="*/ 2469 w 27"/>
              <a:gd name="T65" fmla="*/ 0 h 2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7"/>
              <a:gd name="T100" fmla="*/ 0 h 27"/>
              <a:gd name="T101" fmla="*/ 27 w 27"/>
              <a:gd name="T102" fmla="*/ 27 h 2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7" h="27">
                <a:moveTo>
                  <a:pt x="14" y="0"/>
                </a:moveTo>
                <a:lnTo>
                  <a:pt x="11" y="0"/>
                </a:lnTo>
                <a:lnTo>
                  <a:pt x="9" y="1"/>
                </a:lnTo>
                <a:lnTo>
                  <a:pt x="6" y="2"/>
                </a:lnTo>
                <a:lnTo>
                  <a:pt x="4" y="4"/>
                </a:lnTo>
                <a:lnTo>
                  <a:pt x="2" y="6"/>
                </a:lnTo>
                <a:lnTo>
                  <a:pt x="1" y="8"/>
                </a:lnTo>
                <a:lnTo>
                  <a:pt x="1" y="11"/>
                </a:lnTo>
                <a:lnTo>
                  <a:pt x="0" y="13"/>
                </a:lnTo>
                <a:lnTo>
                  <a:pt x="1" y="16"/>
                </a:lnTo>
                <a:lnTo>
                  <a:pt x="1" y="19"/>
                </a:lnTo>
                <a:lnTo>
                  <a:pt x="2" y="21"/>
                </a:lnTo>
                <a:lnTo>
                  <a:pt x="4" y="23"/>
                </a:lnTo>
                <a:lnTo>
                  <a:pt x="6" y="25"/>
                </a:lnTo>
                <a:lnTo>
                  <a:pt x="9" y="26"/>
                </a:lnTo>
                <a:lnTo>
                  <a:pt x="11" y="27"/>
                </a:lnTo>
                <a:lnTo>
                  <a:pt x="14" y="27"/>
                </a:lnTo>
                <a:lnTo>
                  <a:pt x="16" y="27"/>
                </a:lnTo>
                <a:lnTo>
                  <a:pt x="19" y="26"/>
                </a:lnTo>
                <a:lnTo>
                  <a:pt x="21" y="25"/>
                </a:lnTo>
                <a:lnTo>
                  <a:pt x="24" y="23"/>
                </a:lnTo>
                <a:lnTo>
                  <a:pt x="25" y="21"/>
                </a:lnTo>
                <a:lnTo>
                  <a:pt x="26" y="19"/>
                </a:lnTo>
                <a:lnTo>
                  <a:pt x="27" y="16"/>
                </a:lnTo>
                <a:lnTo>
                  <a:pt x="27" y="13"/>
                </a:lnTo>
                <a:lnTo>
                  <a:pt x="27" y="11"/>
                </a:lnTo>
                <a:lnTo>
                  <a:pt x="26" y="8"/>
                </a:lnTo>
                <a:lnTo>
                  <a:pt x="25" y="6"/>
                </a:lnTo>
                <a:lnTo>
                  <a:pt x="24" y="4"/>
                </a:lnTo>
                <a:lnTo>
                  <a:pt x="21" y="2"/>
                </a:lnTo>
                <a:lnTo>
                  <a:pt x="19" y="1"/>
                </a:lnTo>
                <a:lnTo>
                  <a:pt x="16" y="0"/>
                </a:lnTo>
                <a:lnTo>
                  <a:pt x="14" y="0"/>
                </a:lnTo>
              </a:path>
            </a:pathLst>
          </a:custGeom>
          <a:noFill/>
          <a:ln w="1588">
            <a:solidFill>
              <a:srgbClr val="FFFFFF"/>
            </a:solidFill>
            <a:prstDash val="solid"/>
            <a:round/>
            <a:headEnd/>
            <a:tailEnd/>
          </a:ln>
        </p:spPr>
        <p:txBody>
          <a:bodyPr lIns="57150" tIns="28575" rIns="57150" bIns="28575"/>
          <a:lstStyle/>
          <a:p>
            <a:endParaRPr lang="en-US"/>
          </a:p>
        </p:txBody>
      </p:sp>
      <p:sp>
        <p:nvSpPr>
          <p:cNvPr id="47256" name="Freeform 178"/>
          <p:cNvSpPr>
            <a:spLocks/>
          </p:cNvSpPr>
          <p:nvPr/>
        </p:nvSpPr>
        <p:spPr bwMode="auto">
          <a:xfrm>
            <a:off x="2055813" y="3090863"/>
            <a:ext cx="4762" cy="4762"/>
          </a:xfrm>
          <a:custGeom>
            <a:avLst/>
            <a:gdLst>
              <a:gd name="T0" fmla="*/ 2469 w 27"/>
              <a:gd name="T1" fmla="*/ 0 h 27"/>
              <a:gd name="T2" fmla="*/ 1940 w 27"/>
              <a:gd name="T3" fmla="*/ 0 h 27"/>
              <a:gd name="T4" fmla="*/ 1411 w 27"/>
              <a:gd name="T5" fmla="*/ 176 h 27"/>
              <a:gd name="T6" fmla="*/ 1058 w 27"/>
              <a:gd name="T7" fmla="*/ 353 h 27"/>
              <a:gd name="T8" fmla="*/ 705 w 27"/>
              <a:gd name="T9" fmla="*/ 705 h 27"/>
              <a:gd name="T10" fmla="*/ 353 w 27"/>
              <a:gd name="T11" fmla="*/ 1058 h 27"/>
              <a:gd name="T12" fmla="*/ 176 w 27"/>
              <a:gd name="T13" fmla="*/ 1411 h 27"/>
              <a:gd name="T14" fmla="*/ 176 w 27"/>
              <a:gd name="T15" fmla="*/ 1940 h 27"/>
              <a:gd name="T16" fmla="*/ 0 w 27"/>
              <a:gd name="T17" fmla="*/ 2293 h 27"/>
              <a:gd name="T18" fmla="*/ 176 w 27"/>
              <a:gd name="T19" fmla="*/ 2822 h 27"/>
              <a:gd name="T20" fmla="*/ 176 w 27"/>
              <a:gd name="T21" fmla="*/ 3351 h 27"/>
              <a:gd name="T22" fmla="*/ 353 w 27"/>
              <a:gd name="T23" fmla="*/ 3704 h 27"/>
              <a:gd name="T24" fmla="*/ 705 w 27"/>
              <a:gd name="T25" fmla="*/ 4057 h 27"/>
              <a:gd name="T26" fmla="*/ 1058 w 27"/>
              <a:gd name="T27" fmla="*/ 4409 h 27"/>
              <a:gd name="T28" fmla="*/ 1411 w 27"/>
              <a:gd name="T29" fmla="*/ 4586 h 27"/>
              <a:gd name="T30" fmla="*/ 1940 w 27"/>
              <a:gd name="T31" fmla="*/ 4762 h 27"/>
              <a:gd name="T32" fmla="*/ 2469 w 27"/>
              <a:gd name="T33" fmla="*/ 4762 h 27"/>
              <a:gd name="T34" fmla="*/ 2822 w 27"/>
              <a:gd name="T35" fmla="*/ 4762 h 27"/>
              <a:gd name="T36" fmla="*/ 3351 w 27"/>
              <a:gd name="T37" fmla="*/ 4586 h 27"/>
              <a:gd name="T38" fmla="*/ 3704 w 27"/>
              <a:gd name="T39" fmla="*/ 4409 h 27"/>
              <a:gd name="T40" fmla="*/ 4057 w 27"/>
              <a:gd name="T41" fmla="*/ 4057 h 27"/>
              <a:gd name="T42" fmla="*/ 4233 w 27"/>
              <a:gd name="T43" fmla="*/ 3704 h 27"/>
              <a:gd name="T44" fmla="*/ 4586 w 27"/>
              <a:gd name="T45" fmla="*/ 3351 h 27"/>
              <a:gd name="T46" fmla="*/ 4762 w 27"/>
              <a:gd name="T47" fmla="*/ 2822 h 27"/>
              <a:gd name="T48" fmla="*/ 4762 w 27"/>
              <a:gd name="T49" fmla="*/ 2293 h 27"/>
              <a:gd name="T50" fmla="*/ 4762 w 27"/>
              <a:gd name="T51" fmla="*/ 1940 h 27"/>
              <a:gd name="T52" fmla="*/ 4586 w 27"/>
              <a:gd name="T53" fmla="*/ 1411 h 27"/>
              <a:gd name="T54" fmla="*/ 4233 w 27"/>
              <a:gd name="T55" fmla="*/ 1058 h 27"/>
              <a:gd name="T56" fmla="*/ 4057 w 27"/>
              <a:gd name="T57" fmla="*/ 705 h 27"/>
              <a:gd name="T58" fmla="*/ 3704 w 27"/>
              <a:gd name="T59" fmla="*/ 353 h 27"/>
              <a:gd name="T60" fmla="*/ 3351 w 27"/>
              <a:gd name="T61" fmla="*/ 176 h 27"/>
              <a:gd name="T62" fmla="*/ 2822 w 27"/>
              <a:gd name="T63" fmla="*/ 0 h 27"/>
              <a:gd name="T64" fmla="*/ 2469 w 27"/>
              <a:gd name="T65" fmla="*/ 0 h 2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7"/>
              <a:gd name="T100" fmla="*/ 0 h 27"/>
              <a:gd name="T101" fmla="*/ 27 w 27"/>
              <a:gd name="T102" fmla="*/ 27 h 2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7" h="27">
                <a:moveTo>
                  <a:pt x="14" y="0"/>
                </a:moveTo>
                <a:lnTo>
                  <a:pt x="11" y="0"/>
                </a:lnTo>
                <a:lnTo>
                  <a:pt x="8" y="1"/>
                </a:lnTo>
                <a:lnTo>
                  <a:pt x="6" y="2"/>
                </a:lnTo>
                <a:lnTo>
                  <a:pt x="4" y="4"/>
                </a:lnTo>
                <a:lnTo>
                  <a:pt x="2" y="6"/>
                </a:lnTo>
                <a:lnTo>
                  <a:pt x="1" y="8"/>
                </a:lnTo>
                <a:lnTo>
                  <a:pt x="1" y="11"/>
                </a:lnTo>
                <a:lnTo>
                  <a:pt x="0" y="13"/>
                </a:lnTo>
                <a:lnTo>
                  <a:pt x="1" y="16"/>
                </a:lnTo>
                <a:lnTo>
                  <a:pt x="1" y="19"/>
                </a:lnTo>
                <a:lnTo>
                  <a:pt x="2" y="21"/>
                </a:lnTo>
                <a:lnTo>
                  <a:pt x="4" y="23"/>
                </a:lnTo>
                <a:lnTo>
                  <a:pt x="6" y="25"/>
                </a:lnTo>
                <a:lnTo>
                  <a:pt x="8" y="26"/>
                </a:lnTo>
                <a:lnTo>
                  <a:pt x="11" y="27"/>
                </a:lnTo>
                <a:lnTo>
                  <a:pt x="14" y="27"/>
                </a:lnTo>
                <a:lnTo>
                  <a:pt x="16" y="27"/>
                </a:lnTo>
                <a:lnTo>
                  <a:pt x="19" y="26"/>
                </a:lnTo>
                <a:lnTo>
                  <a:pt x="21" y="25"/>
                </a:lnTo>
                <a:lnTo>
                  <a:pt x="23" y="23"/>
                </a:lnTo>
                <a:lnTo>
                  <a:pt x="24" y="21"/>
                </a:lnTo>
                <a:lnTo>
                  <a:pt x="26" y="19"/>
                </a:lnTo>
                <a:lnTo>
                  <a:pt x="27" y="16"/>
                </a:lnTo>
                <a:lnTo>
                  <a:pt x="27" y="13"/>
                </a:lnTo>
                <a:lnTo>
                  <a:pt x="27" y="11"/>
                </a:lnTo>
                <a:lnTo>
                  <a:pt x="26" y="8"/>
                </a:lnTo>
                <a:lnTo>
                  <a:pt x="24" y="6"/>
                </a:lnTo>
                <a:lnTo>
                  <a:pt x="23" y="4"/>
                </a:lnTo>
                <a:lnTo>
                  <a:pt x="21" y="2"/>
                </a:lnTo>
                <a:lnTo>
                  <a:pt x="19" y="1"/>
                </a:lnTo>
                <a:lnTo>
                  <a:pt x="16" y="0"/>
                </a:lnTo>
                <a:lnTo>
                  <a:pt x="14" y="0"/>
                </a:lnTo>
              </a:path>
            </a:pathLst>
          </a:custGeom>
          <a:noFill/>
          <a:ln w="1588">
            <a:solidFill>
              <a:srgbClr val="FFFFFF"/>
            </a:solidFill>
            <a:prstDash val="solid"/>
            <a:round/>
            <a:headEnd/>
            <a:tailEnd/>
          </a:ln>
        </p:spPr>
        <p:txBody>
          <a:bodyPr lIns="57150" tIns="28575" rIns="57150" bIns="28575"/>
          <a:lstStyle/>
          <a:p>
            <a:endParaRPr lang="en-US"/>
          </a:p>
        </p:txBody>
      </p:sp>
      <p:sp>
        <p:nvSpPr>
          <p:cNvPr id="47257" name="Freeform 179"/>
          <p:cNvSpPr>
            <a:spLocks/>
          </p:cNvSpPr>
          <p:nvPr/>
        </p:nvSpPr>
        <p:spPr bwMode="auto">
          <a:xfrm>
            <a:off x="2063750" y="3090863"/>
            <a:ext cx="4763" cy="4762"/>
          </a:xfrm>
          <a:custGeom>
            <a:avLst/>
            <a:gdLst>
              <a:gd name="T0" fmla="*/ 2565 w 26"/>
              <a:gd name="T1" fmla="*/ 0 h 27"/>
              <a:gd name="T2" fmla="*/ 1832 w 26"/>
              <a:gd name="T3" fmla="*/ 0 h 27"/>
              <a:gd name="T4" fmla="*/ 1466 w 26"/>
              <a:gd name="T5" fmla="*/ 176 h 27"/>
              <a:gd name="T6" fmla="*/ 1099 w 26"/>
              <a:gd name="T7" fmla="*/ 353 h 27"/>
              <a:gd name="T8" fmla="*/ 733 w 26"/>
              <a:gd name="T9" fmla="*/ 705 h 27"/>
              <a:gd name="T10" fmla="*/ 366 w 26"/>
              <a:gd name="T11" fmla="*/ 1058 h 27"/>
              <a:gd name="T12" fmla="*/ 183 w 26"/>
              <a:gd name="T13" fmla="*/ 1411 h 27"/>
              <a:gd name="T14" fmla="*/ 183 w 26"/>
              <a:gd name="T15" fmla="*/ 1940 h 27"/>
              <a:gd name="T16" fmla="*/ 0 w 26"/>
              <a:gd name="T17" fmla="*/ 2293 h 27"/>
              <a:gd name="T18" fmla="*/ 183 w 26"/>
              <a:gd name="T19" fmla="*/ 2822 h 27"/>
              <a:gd name="T20" fmla="*/ 183 w 26"/>
              <a:gd name="T21" fmla="*/ 3351 h 27"/>
              <a:gd name="T22" fmla="*/ 366 w 26"/>
              <a:gd name="T23" fmla="*/ 3704 h 27"/>
              <a:gd name="T24" fmla="*/ 733 w 26"/>
              <a:gd name="T25" fmla="*/ 4057 h 27"/>
              <a:gd name="T26" fmla="*/ 1099 w 26"/>
              <a:gd name="T27" fmla="*/ 4409 h 27"/>
              <a:gd name="T28" fmla="*/ 1466 w 26"/>
              <a:gd name="T29" fmla="*/ 4586 h 27"/>
              <a:gd name="T30" fmla="*/ 1832 w 26"/>
              <a:gd name="T31" fmla="*/ 4762 h 27"/>
              <a:gd name="T32" fmla="*/ 2565 w 26"/>
              <a:gd name="T33" fmla="*/ 4762 h 27"/>
              <a:gd name="T34" fmla="*/ 2931 w 26"/>
              <a:gd name="T35" fmla="*/ 4762 h 27"/>
              <a:gd name="T36" fmla="*/ 3481 w 26"/>
              <a:gd name="T37" fmla="*/ 4586 h 27"/>
              <a:gd name="T38" fmla="*/ 3847 w 26"/>
              <a:gd name="T39" fmla="*/ 4409 h 27"/>
              <a:gd name="T40" fmla="*/ 4213 w 26"/>
              <a:gd name="T41" fmla="*/ 4057 h 27"/>
              <a:gd name="T42" fmla="*/ 4397 w 26"/>
              <a:gd name="T43" fmla="*/ 3704 h 27"/>
              <a:gd name="T44" fmla="*/ 4580 w 26"/>
              <a:gd name="T45" fmla="*/ 3351 h 27"/>
              <a:gd name="T46" fmla="*/ 4763 w 26"/>
              <a:gd name="T47" fmla="*/ 2822 h 27"/>
              <a:gd name="T48" fmla="*/ 4763 w 26"/>
              <a:gd name="T49" fmla="*/ 2293 h 27"/>
              <a:gd name="T50" fmla="*/ 4763 w 26"/>
              <a:gd name="T51" fmla="*/ 1940 h 27"/>
              <a:gd name="T52" fmla="*/ 4580 w 26"/>
              <a:gd name="T53" fmla="*/ 1411 h 27"/>
              <a:gd name="T54" fmla="*/ 4397 w 26"/>
              <a:gd name="T55" fmla="*/ 1058 h 27"/>
              <a:gd name="T56" fmla="*/ 4213 w 26"/>
              <a:gd name="T57" fmla="*/ 705 h 27"/>
              <a:gd name="T58" fmla="*/ 3847 w 26"/>
              <a:gd name="T59" fmla="*/ 353 h 27"/>
              <a:gd name="T60" fmla="*/ 3481 w 26"/>
              <a:gd name="T61" fmla="*/ 176 h 27"/>
              <a:gd name="T62" fmla="*/ 2931 w 26"/>
              <a:gd name="T63" fmla="*/ 0 h 27"/>
              <a:gd name="T64" fmla="*/ 2565 w 26"/>
              <a:gd name="T65" fmla="*/ 0 h 2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6"/>
              <a:gd name="T100" fmla="*/ 0 h 27"/>
              <a:gd name="T101" fmla="*/ 26 w 26"/>
              <a:gd name="T102" fmla="*/ 27 h 2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6" h="27">
                <a:moveTo>
                  <a:pt x="14" y="0"/>
                </a:moveTo>
                <a:lnTo>
                  <a:pt x="10" y="0"/>
                </a:lnTo>
                <a:lnTo>
                  <a:pt x="8" y="1"/>
                </a:lnTo>
                <a:lnTo>
                  <a:pt x="6" y="2"/>
                </a:lnTo>
                <a:lnTo>
                  <a:pt x="4" y="4"/>
                </a:lnTo>
                <a:lnTo>
                  <a:pt x="2" y="6"/>
                </a:lnTo>
                <a:lnTo>
                  <a:pt x="1" y="8"/>
                </a:lnTo>
                <a:lnTo>
                  <a:pt x="1" y="11"/>
                </a:lnTo>
                <a:lnTo>
                  <a:pt x="0" y="13"/>
                </a:lnTo>
                <a:lnTo>
                  <a:pt x="1" y="16"/>
                </a:lnTo>
                <a:lnTo>
                  <a:pt x="1" y="19"/>
                </a:lnTo>
                <a:lnTo>
                  <a:pt x="2" y="21"/>
                </a:lnTo>
                <a:lnTo>
                  <a:pt x="4" y="23"/>
                </a:lnTo>
                <a:lnTo>
                  <a:pt x="6" y="25"/>
                </a:lnTo>
                <a:lnTo>
                  <a:pt x="8" y="26"/>
                </a:lnTo>
                <a:lnTo>
                  <a:pt x="10" y="27"/>
                </a:lnTo>
                <a:lnTo>
                  <a:pt x="14" y="27"/>
                </a:lnTo>
                <a:lnTo>
                  <a:pt x="16" y="27"/>
                </a:lnTo>
                <a:lnTo>
                  <a:pt x="19" y="26"/>
                </a:lnTo>
                <a:lnTo>
                  <a:pt x="21" y="25"/>
                </a:lnTo>
                <a:lnTo>
                  <a:pt x="23" y="23"/>
                </a:lnTo>
                <a:lnTo>
                  <a:pt x="24" y="21"/>
                </a:lnTo>
                <a:lnTo>
                  <a:pt x="25" y="19"/>
                </a:lnTo>
                <a:lnTo>
                  <a:pt x="26" y="16"/>
                </a:lnTo>
                <a:lnTo>
                  <a:pt x="26" y="13"/>
                </a:lnTo>
                <a:lnTo>
                  <a:pt x="26" y="11"/>
                </a:lnTo>
                <a:lnTo>
                  <a:pt x="25" y="8"/>
                </a:lnTo>
                <a:lnTo>
                  <a:pt x="24" y="6"/>
                </a:lnTo>
                <a:lnTo>
                  <a:pt x="23" y="4"/>
                </a:lnTo>
                <a:lnTo>
                  <a:pt x="21" y="2"/>
                </a:lnTo>
                <a:lnTo>
                  <a:pt x="19" y="1"/>
                </a:lnTo>
                <a:lnTo>
                  <a:pt x="16" y="0"/>
                </a:lnTo>
                <a:lnTo>
                  <a:pt x="14" y="0"/>
                </a:lnTo>
              </a:path>
            </a:pathLst>
          </a:custGeom>
          <a:noFill/>
          <a:ln w="1588">
            <a:solidFill>
              <a:srgbClr val="FFFFFF"/>
            </a:solidFill>
            <a:prstDash val="solid"/>
            <a:round/>
            <a:headEnd/>
            <a:tailEnd/>
          </a:ln>
        </p:spPr>
        <p:txBody>
          <a:bodyPr lIns="57150" tIns="28575" rIns="57150" bIns="28575"/>
          <a:lstStyle/>
          <a:p>
            <a:endParaRPr lang="en-US"/>
          </a:p>
        </p:txBody>
      </p:sp>
      <p:sp>
        <p:nvSpPr>
          <p:cNvPr id="47258" name="Freeform 180"/>
          <p:cNvSpPr>
            <a:spLocks/>
          </p:cNvSpPr>
          <p:nvPr/>
        </p:nvSpPr>
        <p:spPr bwMode="auto">
          <a:xfrm>
            <a:off x="2071688" y="3090863"/>
            <a:ext cx="4762" cy="4762"/>
          </a:xfrm>
          <a:custGeom>
            <a:avLst/>
            <a:gdLst>
              <a:gd name="T0" fmla="*/ 2469 w 27"/>
              <a:gd name="T1" fmla="*/ 0 h 27"/>
              <a:gd name="T2" fmla="*/ 1940 w 27"/>
              <a:gd name="T3" fmla="*/ 0 h 27"/>
              <a:gd name="T4" fmla="*/ 1587 w 27"/>
              <a:gd name="T5" fmla="*/ 176 h 27"/>
              <a:gd name="T6" fmla="*/ 1235 w 27"/>
              <a:gd name="T7" fmla="*/ 353 h 27"/>
              <a:gd name="T8" fmla="*/ 882 w 27"/>
              <a:gd name="T9" fmla="*/ 705 h 27"/>
              <a:gd name="T10" fmla="*/ 353 w 27"/>
              <a:gd name="T11" fmla="*/ 1058 h 27"/>
              <a:gd name="T12" fmla="*/ 176 w 27"/>
              <a:gd name="T13" fmla="*/ 1411 h 27"/>
              <a:gd name="T14" fmla="*/ 176 w 27"/>
              <a:gd name="T15" fmla="*/ 1940 h 27"/>
              <a:gd name="T16" fmla="*/ 0 w 27"/>
              <a:gd name="T17" fmla="*/ 2293 h 27"/>
              <a:gd name="T18" fmla="*/ 176 w 27"/>
              <a:gd name="T19" fmla="*/ 2822 h 27"/>
              <a:gd name="T20" fmla="*/ 176 w 27"/>
              <a:gd name="T21" fmla="*/ 3351 h 27"/>
              <a:gd name="T22" fmla="*/ 353 w 27"/>
              <a:gd name="T23" fmla="*/ 3704 h 27"/>
              <a:gd name="T24" fmla="*/ 882 w 27"/>
              <a:gd name="T25" fmla="*/ 4057 h 27"/>
              <a:gd name="T26" fmla="*/ 1235 w 27"/>
              <a:gd name="T27" fmla="*/ 4409 h 27"/>
              <a:gd name="T28" fmla="*/ 1587 w 27"/>
              <a:gd name="T29" fmla="*/ 4586 h 27"/>
              <a:gd name="T30" fmla="*/ 1940 w 27"/>
              <a:gd name="T31" fmla="*/ 4762 h 27"/>
              <a:gd name="T32" fmla="*/ 2469 w 27"/>
              <a:gd name="T33" fmla="*/ 4762 h 27"/>
              <a:gd name="T34" fmla="*/ 2822 w 27"/>
              <a:gd name="T35" fmla="*/ 4762 h 27"/>
              <a:gd name="T36" fmla="*/ 3527 w 27"/>
              <a:gd name="T37" fmla="*/ 4586 h 27"/>
              <a:gd name="T38" fmla="*/ 3880 w 27"/>
              <a:gd name="T39" fmla="*/ 4409 h 27"/>
              <a:gd name="T40" fmla="*/ 4233 w 27"/>
              <a:gd name="T41" fmla="*/ 4057 h 27"/>
              <a:gd name="T42" fmla="*/ 4409 w 27"/>
              <a:gd name="T43" fmla="*/ 3704 h 27"/>
              <a:gd name="T44" fmla="*/ 4586 w 27"/>
              <a:gd name="T45" fmla="*/ 3351 h 27"/>
              <a:gd name="T46" fmla="*/ 4762 w 27"/>
              <a:gd name="T47" fmla="*/ 2822 h 27"/>
              <a:gd name="T48" fmla="*/ 4762 w 27"/>
              <a:gd name="T49" fmla="*/ 2293 h 27"/>
              <a:gd name="T50" fmla="*/ 4762 w 27"/>
              <a:gd name="T51" fmla="*/ 1940 h 27"/>
              <a:gd name="T52" fmla="*/ 4586 w 27"/>
              <a:gd name="T53" fmla="*/ 1411 h 27"/>
              <a:gd name="T54" fmla="*/ 4409 w 27"/>
              <a:gd name="T55" fmla="*/ 1058 h 27"/>
              <a:gd name="T56" fmla="*/ 4233 w 27"/>
              <a:gd name="T57" fmla="*/ 705 h 27"/>
              <a:gd name="T58" fmla="*/ 3880 w 27"/>
              <a:gd name="T59" fmla="*/ 353 h 27"/>
              <a:gd name="T60" fmla="*/ 3527 w 27"/>
              <a:gd name="T61" fmla="*/ 176 h 27"/>
              <a:gd name="T62" fmla="*/ 2822 w 27"/>
              <a:gd name="T63" fmla="*/ 0 h 27"/>
              <a:gd name="T64" fmla="*/ 2469 w 27"/>
              <a:gd name="T65" fmla="*/ 0 h 2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7"/>
              <a:gd name="T100" fmla="*/ 0 h 27"/>
              <a:gd name="T101" fmla="*/ 27 w 27"/>
              <a:gd name="T102" fmla="*/ 27 h 2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7" h="27">
                <a:moveTo>
                  <a:pt x="14" y="0"/>
                </a:moveTo>
                <a:lnTo>
                  <a:pt x="11" y="0"/>
                </a:lnTo>
                <a:lnTo>
                  <a:pt x="9" y="1"/>
                </a:lnTo>
                <a:lnTo>
                  <a:pt x="7" y="2"/>
                </a:lnTo>
                <a:lnTo>
                  <a:pt x="5" y="4"/>
                </a:lnTo>
                <a:lnTo>
                  <a:pt x="2" y="6"/>
                </a:lnTo>
                <a:lnTo>
                  <a:pt x="1" y="8"/>
                </a:lnTo>
                <a:lnTo>
                  <a:pt x="1" y="11"/>
                </a:lnTo>
                <a:lnTo>
                  <a:pt x="0" y="13"/>
                </a:lnTo>
                <a:lnTo>
                  <a:pt x="1" y="16"/>
                </a:lnTo>
                <a:lnTo>
                  <a:pt x="1" y="19"/>
                </a:lnTo>
                <a:lnTo>
                  <a:pt x="2" y="21"/>
                </a:lnTo>
                <a:lnTo>
                  <a:pt x="5" y="23"/>
                </a:lnTo>
                <a:lnTo>
                  <a:pt x="7" y="25"/>
                </a:lnTo>
                <a:lnTo>
                  <a:pt x="9" y="26"/>
                </a:lnTo>
                <a:lnTo>
                  <a:pt x="11" y="27"/>
                </a:lnTo>
                <a:lnTo>
                  <a:pt x="14" y="27"/>
                </a:lnTo>
                <a:lnTo>
                  <a:pt x="16" y="27"/>
                </a:lnTo>
                <a:lnTo>
                  <a:pt x="20" y="26"/>
                </a:lnTo>
                <a:lnTo>
                  <a:pt x="22" y="25"/>
                </a:lnTo>
                <a:lnTo>
                  <a:pt x="24" y="23"/>
                </a:lnTo>
                <a:lnTo>
                  <a:pt x="25" y="21"/>
                </a:lnTo>
                <a:lnTo>
                  <a:pt x="26" y="19"/>
                </a:lnTo>
                <a:lnTo>
                  <a:pt x="27" y="16"/>
                </a:lnTo>
                <a:lnTo>
                  <a:pt x="27" y="13"/>
                </a:lnTo>
                <a:lnTo>
                  <a:pt x="27" y="11"/>
                </a:lnTo>
                <a:lnTo>
                  <a:pt x="26" y="8"/>
                </a:lnTo>
                <a:lnTo>
                  <a:pt x="25" y="6"/>
                </a:lnTo>
                <a:lnTo>
                  <a:pt x="24" y="4"/>
                </a:lnTo>
                <a:lnTo>
                  <a:pt x="22" y="2"/>
                </a:lnTo>
                <a:lnTo>
                  <a:pt x="20" y="1"/>
                </a:lnTo>
                <a:lnTo>
                  <a:pt x="16" y="0"/>
                </a:lnTo>
                <a:lnTo>
                  <a:pt x="14" y="0"/>
                </a:lnTo>
              </a:path>
            </a:pathLst>
          </a:custGeom>
          <a:noFill/>
          <a:ln w="1588">
            <a:solidFill>
              <a:srgbClr val="FFFFFF"/>
            </a:solidFill>
            <a:prstDash val="solid"/>
            <a:round/>
            <a:headEnd/>
            <a:tailEnd/>
          </a:ln>
        </p:spPr>
        <p:txBody>
          <a:bodyPr lIns="57150" tIns="28575" rIns="57150" bIns="28575"/>
          <a:lstStyle/>
          <a:p>
            <a:endParaRPr lang="en-US"/>
          </a:p>
        </p:txBody>
      </p:sp>
      <p:sp>
        <p:nvSpPr>
          <p:cNvPr id="47259" name="Rectangle 181"/>
          <p:cNvSpPr>
            <a:spLocks noChangeArrowheads="1"/>
          </p:cNvSpPr>
          <p:nvPr/>
        </p:nvSpPr>
        <p:spPr bwMode="auto">
          <a:xfrm>
            <a:off x="2008188" y="3030538"/>
            <a:ext cx="6350" cy="174625"/>
          </a:xfrm>
          <a:prstGeom prst="rect">
            <a:avLst/>
          </a:prstGeom>
          <a:noFill/>
          <a:ln w="1588">
            <a:solidFill>
              <a:srgbClr val="000000"/>
            </a:solidFill>
            <a:miter lim="800000"/>
            <a:headEnd/>
            <a:tailEnd/>
          </a:ln>
        </p:spPr>
        <p:txBody>
          <a:bodyPr lIns="57150" tIns="28575" rIns="57150" bIns="28575"/>
          <a:lstStyle/>
          <a:p>
            <a:endParaRPr lang="en-US"/>
          </a:p>
        </p:txBody>
      </p:sp>
      <p:sp>
        <p:nvSpPr>
          <p:cNvPr id="47260" name="Rectangle 182"/>
          <p:cNvSpPr>
            <a:spLocks noChangeArrowheads="1"/>
          </p:cNvSpPr>
          <p:nvPr/>
        </p:nvSpPr>
        <p:spPr bwMode="auto">
          <a:xfrm>
            <a:off x="1993900" y="3030538"/>
            <a:ext cx="7938" cy="174625"/>
          </a:xfrm>
          <a:prstGeom prst="rect">
            <a:avLst/>
          </a:prstGeom>
          <a:noFill/>
          <a:ln w="1588">
            <a:solidFill>
              <a:srgbClr val="000000"/>
            </a:solidFill>
            <a:miter lim="800000"/>
            <a:headEnd/>
            <a:tailEnd/>
          </a:ln>
        </p:spPr>
        <p:txBody>
          <a:bodyPr lIns="57150" tIns="28575" rIns="57150" bIns="28575"/>
          <a:lstStyle/>
          <a:p>
            <a:endParaRPr lang="en-US"/>
          </a:p>
        </p:txBody>
      </p:sp>
      <p:sp>
        <p:nvSpPr>
          <p:cNvPr id="47261" name="Rectangle 183"/>
          <p:cNvSpPr>
            <a:spLocks noChangeArrowheads="1"/>
          </p:cNvSpPr>
          <p:nvPr/>
        </p:nvSpPr>
        <p:spPr bwMode="auto">
          <a:xfrm>
            <a:off x="2112963" y="3030538"/>
            <a:ext cx="6350" cy="174625"/>
          </a:xfrm>
          <a:prstGeom prst="rect">
            <a:avLst/>
          </a:prstGeom>
          <a:noFill/>
          <a:ln w="1588">
            <a:solidFill>
              <a:srgbClr val="000000"/>
            </a:solidFill>
            <a:miter lim="800000"/>
            <a:headEnd/>
            <a:tailEnd/>
          </a:ln>
        </p:spPr>
        <p:txBody>
          <a:bodyPr lIns="57150" tIns="28575" rIns="57150" bIns="28575"/>
          <a:lstStyle/>
          <a:p>
            <a:endParaRPr lang="en-US"/>
          </a:p>
        </p:txBody>
      </p:sp>
      <p:sp>
        <p:nvSpPr>
          <p:cNvPr id="47262" name="Rectangle 184"/>
          <p:cNvSpPr>
            <a:spLocks noChangeArrowheads="1"/>
          </p:cNvSpPr>
          <p:nvPr/>
        </p:nvSpPr>
        <p:spPr bwMode="auto">
          <a:xfrm>
            <a:off x="2098675" y="3030538"/>
            <a:ext cx="7938" cy="174625"/>
          </a:xfrm>
          <a:prstGeom prst="rect">
            <a:avLst/>
          </a:prstGeom>
          <a:noFill/>
          <a:ln w="1588">
            <a:solidFill>
              <a:srgbClr val="000000"/>
            </a:solidFill>
            <a:miter lim="800000"/>
            <a:headEnd/>
            <a:tailEnd/>
          </a:ln>
        </p:spPr>
        <p:txBody>
          <a:bodyPr lIns="57150" tIns="28575" rIns="57150" bIns="28575"/>
          <a:lstStyle/>
          <a:p>
            <a:endParaRPr lang="en-US"/>
          </a:p>
        </p:txBody>
      </p:sp>
      <p:sp>
        <p:nvSpPr>
          <p:cNvPr id="47263" name="Rectangle 185"/>
          <p:cNvSpPr>
            <a:spLocks noChangeArrowheads="1"/>
          </p:cNvSpPr>
          <p:nvPr/>
        </p:nvSpPr>
        <p:spPr bwMode="auto">
          <a:xfrm>
            <a:off x="2087563" y="3030538"/>
            <a:ext cx="6350" cy="174625"/>
          </a:xfrm>
          <a:prstGeom prst="rect">
            <a:avLst/>
          </a:prstGeom>
          <a:noFill/>
          <a:ln w="1588">
            <a:solidFill>
              <a:srgbClr val="000000"/>
            </a:solidFill>
            <a:miter lim="800000"/>
            <a:headEnd/>
            <a:tailEnd/>
          </a:ln>
        </p:spPr>
        <p:txBody>
          <a:bodyPr lIns="57150" tIns="28575" rIns="57150" bIns="28575"/>
          <a:lstStyle/>
          <a:p>
            <a:endParaRPr lang="en-US"/>
          </a:p>
        </p:txBody>
      </p:sp>
      <p:sp>
        <p:nvSpPr>
          <p:cNvPr id="47264" name="Freeform 227"/>
          <p:cNvSpPr>
            <a:spLocks/>
          </p:cNvSpPr>
          <p:nvPr/>
        </p:nvSpPr>
        <p:spPr bwMode="auto">
          <a:xfrm>
            <a:off x="2252663" y="2525713"/>
            <a:ext cx="25400" cy="28575"/>
          </a:xfrm>
          <a:custGeom>
            <a:avLst/>
            <a:gdLst>
              <a:gd name="T0" fmla="*/ 25400 w 161"/>
              <a:gd name="T1" fmla="*/ 28575 h 162"/>
              <a:gd name="T2" fmla="*/ 0 w 161"/>
              <a:gd name="T3" fmla="*/ 28575 h 162"/>
              <a:gd name="T4" fmla="*/ 25400 w 161"/>
              <a:gd name="T5" fmla="*/ 0 h 162"/>
              <a:gd name="T6" fmla="*/ 0 w 161"/>
              <a:gd name="T7" fmla="*/ 0 h 162"/>
              <a:gd name="T8" fmla="*/ 25400 w 161"/>
              <a:gd name="T9" fmla="*/ 28575 h 162"/>
              <a:gd name="T10" fmla="*/ 0 60000 65536"/>
              <a:gd name="T11" fmla="*/ 0 60000 65536"/>
              <a:gd name="T12" fmla="*/ 0 60000 65536"/>
              <a:gd name="T13" fmla="*/ 0 60000 65536"/>
              <a:gd name="T14" fmla="*/ 0 60000 65536"/>
              <a:gd name="T15" fmla="*/ 0 w 161"/>
              <a:gd name="T16" fmla="*/ 0 h 162"/>
              <a:gd name="T17" fmla="*/ 161 w 161"/>
              <a:gd name="T18" fmla="*/ 162 h 162"/>
            </a:gdLst>
            <a:ahLst/>
            <a:cxnLst>
              <a:cxn ang="T10">
                <a:pos x="T0" y="T1"/>
              </a:cxn>
              <a:cxn ang="T11">
                <a:pos x="T2" y="T3"/>
              </a:cxn>
              <a:cxn ang="T12">
                <a:pos x="T4" y="T5"/>
              </a:cxn>
              <a:cxn ang="T13">
                <a:pos x="T6" y="T7"/>
              </a:cxn>
              <a:cxn ang="T14">
                <a:pos x="T8" y="T9"/>
              </a:cxn>
            </a:cxnLst>
            <a:rect l="T15" t="T16" r="T17" b="T18"/>
            <a:pathLst>
              <a:path w="161" h="162">
                <a:moveTo>
                  <a:pt x="161" y="162"/>
                </a:moveTo>
                <a:lnTo>
                  <a:pt x="0" y="162"/>
                </a:lnTo>
                <a:lnTo>
                  <a:pt x="161" y="0"/>
                </a:lnTo>
                <a:lnTo>
                  <a:pt x="0" y="0"/>
                </a:lnTo>
                <a:lnTo>
                  <a:pt x="161" y="162"/>
                </a:lnTo>
                <a:close/>
              </a:path>
            </a:pathLst>
          </a:custGeom>
          <a:noFill/>
          <a:ln w="3175">
            <a:solidFill>
              <a:srgbClr val="000000"/>
            </a:solidFill>
            <a:prstDash val="solid"/>
            <a:round/>
            <a:headEnd/>
            <a:tailEnd/>
          </a:ln>
        </p:spPr>
        <p:txBody>
          <a:bodyPr lIns="57150" tIns="28575" rIns="57150" bIns="28575"/>
          <a:lstStyle/>
          <a:p>
            <a:endParaRPr lang="en-US"/>
          </a:p>
        </p:txBody>
      </p:sp>
      <p:sp>
        <p:nvSpPr>
          <p:cNvPr id="47265" name="Rectangle 228"/>
          <p:cNvSpPr>
            <a:spLocks noChangeArrowheads="1"/>
          </p:cNvSpPr>
          <p:nvPr/>
        </p:nvSpPr>
        <p:spPr bwMode="auto">
          <a:xfrm>
            <a:off x="2252663" y="2327275"/>
            <a:ext cx="25400" cy="198438"/>
          </a:xfrm>
          <a:prstGeom prst="rect">
            <a:avLst/>
          </a:prstGeom>
          <a:noFill/>
          <a:ln w="3175">
            <a:solidFill>
              <a:srgbClr val="000000"/>
            </a:solidFill>
            <a:miter lim="800000"/>
            <a:headEnd/>
            <a:tailEnd/>
          </a:ln>
        </p:spPr>
        <p:txBody>
          <a:bodyPr lIns="57150" tIns="28575" rIns="57150" bIns="28575"/>
          <a:lstStyle/>
          <a:p>
            <a:endParaRPr lang="en-US"/>
          </a:p>
        </p:txBody>
      </p:sp>
      <p:sp>
        <p:nvSpPr>
          <p:cNvPr id="47266" name="Rectangle 229"/>
          <p:cNvSpPr>
            <a:spLocks noChangeArrowheads="1"/>
          </p:cNvSpPr>
          <p:nvPr/>
        </p:nvSpPr>
        <p:spPr bwMode="auto">
          <a:xfrm>
            <a:off x="2252663" y="2554288"/>
            <a:ext cx="25400" cy="1000125"/>
          </a:xfrm>
          <a:prstGeom prst="rect">
            <a:avLst/>
          </a:prstGeom>
          <a:noFill/>
          <a:ln w="3175">
            <a:solidFill>
              <a:srgbClr val="000000"/>
            </a:solidFill>
            <a:miter lim="800000"/>
            <a:headEnd/>
            <a:tailEnd/>
          </a:ln>
        </p:spPr>
        <p:txBody>
          <a:bodyPr lIns="57150" tIns="28575" rIns="57150" bIns="28575"/>
          <a:lstStyle/>
          <a:p>
            <a:endParaRPr lang="en-US"/>
          </a:p>
        </p:txBody>
      </p:sp>
      <p:sp>
        <p:nvSpPr>
          <p:cNvPr id="47267" name="Line 230"/>
          <p:cNvSpPr>
            <a:spLocks noChangeShapeType="1"/>
          </p:cNvSpPr>
          <p:nvPr/>
        </p:nvSpPr>
        <p:spPr bwMode="auto">
          <a:xfrm>
            <a:off x="2265363" y="2540000"/>
            <a:ext cx="25400" cy="0"/>
          </a:xfrm>
          <a:prstGeom prst="line">
            <a:avLst/>
          </a:prstGeom>
          <a:noFill/>
          <a:ln w="3175">
            <a:solidFill>
              <a:srgbClr val="000000"/>
            </a:solidFill>
            <a:round/>
            <a:headEnd/>
            <a:tailEnd/>
          </a:ln>
        </p:spPr>
        <p:txBody>
          <a:bodyPr lIns="57150" tIns="28575" rIns="57150" bIns="28575"/>
          <a:lstStyle/>
          <a:p>
            <a:endParaRPr lang="en-US"/>
          </a:p>
        </p:txBody>
      </p:sp>
      <p:sp>
        <p:nvSpPr>
          <p:cNvPr id="47268" name="Freeform 231"/>
          <p:cNvSpPr>
            <a:spLocks/>
          </p:cNvSpPr>
          <p:nvPr/>
        </p:nvSpPr>
        <p:spPr bwMode="auto">
          <a:xfrm>
            <a:off x="2290763" y="2525713"/>
            <a:ext cx="7937" cy="28575"/>
          </a:xfrm>
          <a:custGeom>
            <a:avLst/>
            <a:gdLst>
              <a:gd name="T0" fmla="*/ 4043 w 53"/>
              <a:gd name="T1" fmla="*/ 0 h 162"/>
              <a:gd name="T2" fmla="*/ 4343 w 53"/>
              <a:gd name="T3" fmla="*/ 0 h 162"/>
              <a:gd name="T4" fmla="*/ 4792 w 53"/>
              <a:gd name="T5" fmla="*/ 176 h 162"/>
              <a:gd name="T6" fmla="*/ 5092 w 53"/>
              <a:gd name="T7" fmla="*/ 529 h 162"/>
              <a:gd name="T8" fmla="*/ 5391 w 53"/>
              <a:gd name="T9" fmla="*/ 1058 h 162"/>
              <a:gd name="T10" fmla="*/ 5840 w 53"/>
              <a:gd name="T11" fmla="*/ 1764 h 162"/>
              <a:gd name="T12" fmla="*/ 6290 w 53"/>
              <a:gd name="T13" fmla="*/ 2293 h 162"/>
              <a:gd name="T14" fmla="*/ 6589 w 53"/>
              <a:gd name="T15" fmla="*/ 3175 h 162"/>
              <a:gd name="T16" fmla="*/ 6739 w 53"/>
              <a:gd name="T17" fmla="*/ 4057 h 162"/>
              <a:gd name="T18" fmla="*/ 7038 w 53"/>
              <a:gd name="T19" fmla="*/ 5115 h 162"/>
              <a:gd name="T20" fmla="*/ 7188 w 53"/>
              <a:gd name="T21" fmla="*/ 6350 h 162"/>
              <a:gd name="T22" fmla="*/ 7488 w 53"/>
              <a:gd name="T23" fmla="*/ 7408 h 162"/>
              <a:gd name="T24" fmla="*/ 7637 w 53"/>
              <a:gd name="T25" fmla="*/ 8643 h 162"/>
              <a:gd name="T26" fmla="*/ 7637 w 53"/>
              <a:gd name="T27" fmla="*/ 9878 h 162"/>
              <a:gd name="T28" fmla="*/ 7787 w 53"/>
              <a:gd name="T29" fmla="*/ 11289 h 162"/>
              <a:gd name="T30" fmla="*/ 7787 w 53"/>
              <a:gd name="T31" fmla="*/ 12700 h 162"/>
              <a:gd name="T32" fmla="*/ 7937 w 53"/>
              <a:gd name="T33" fmla="*/ 14287 h 162"/>
              <a:gd name="T34" fmla="*/ 7787 w 53"/>
              <a:gd name="T35" fmla="*/ 15522 h 162"/>
              <a:gd name="T36" fmla="*/ 7787 w 53"/>
              <a:gd name="T37" fmla="*/ 17110 h 162"/>
              <a:gd name="T38" fmla="*/ 7637 w 53"/>
              <a:gd name="T39" fmla="*/ 18521 h 162"/>
              <a:gd name="T40" fmla="*/ 7637 w 53"/>
              <a:gd name="T41" fmla="*/ 19756 h 162"/>
              <a:gd name="T42" fmla="*/ 7488 w 53"/>
              <a:gd name="T43" fmla="*/ 20814 h 162"/>
              <a:gd name="T44" fmla="*/ 7188 w 53"/>
              <a:gd name="T45" fmla="*/ 22049 h 162"/>
              <a:gd name="T46" fmla="*/ 7038 w 53"/>
              <a:gd name="T47" fmla="*/ 23107 h 162"/>
              <a:gd name="T48" fmla="*/ 6739 w 53"/>
              <a:gd name="T49" fmla="*/ 24342 h 162"/>
              <a:gd name="T50" fmla="*/ 6589 w 53"/>
              <a:gd name="T51" fmla="*/ 25047 h 162"/>
              <a:gd name="T52" fmla="*/ 6290 w 53"/>
              <a:gd name="T53" fmla="*/ 26106 h 162"/>
              <a:gd name="T54" fmla="*/ 5840 w 53"/>
              <a:gd name="T55" fmla="*/ 26635 h 162"/>
              <a:gd name="T56" fmla="*/ 5391 w 53"/>
              <a:gd name="T57" fmla="*/ 27340 h 162"/>
              <a:gd name="T58" fmla="*/ 5092 w 53"/>
              <a:gd name="T59" fmla="*/ 27693 h 162"/>
              <a:gd name="T60" fmla="*/ 4792 w 53"/>
              <a:gd name="T61" fmla="*/ 28046 h 162"/>
              <a:gd name="T62" fmla="*/ 4343 w 53"/>
              <a:gd name="T63" fmla="*/ 28222 h 162"/>
              <a:gd name="T64" fmla="*/ 4043 w 53"/>
              <a:gd name="T65" fmla="*/ 28575 h 162"/>
              <a:gd name="T66" fmla="*/ 0 w 53"/>
              <a:gd name="T67" fmla="*/ 28575 h 162"/>
              <a:gd name="T68" fmla="*/ 0 w 53"/>
              <a:gd name="T69" fmla="*/ 0 h 162"/>
              <a:gd name="T70" fmla="*/ 4043 w 53"/>
              <a:gd name="T71" fmla="*/ 0 h 16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53"/>
              <a:gd name="T109" fmla="*/ 0 h 162"/>
              <a:gd name="T110" fmla="*/ 53 w 53"/>
              <a:gd name="T111" fmla="*/ 162 h 162"/>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53" h="162">
                <a:moveTo>
                  <a:pt x="27" y="0"/>
                </a:moveTo>
                <a:lnTo>
                  <a:pt x="29" y="0"/>
                </a:lnTo>
                <a:lnTo>
                  <a:pt x="32" y="1"/>
                </a:lnTo>
                <a:lnTo>
                  <a:pt x="34" y="3"/>
                </a:lnTo>
                <a:lnTo>
                  <a:pt x="36" y="6"/>
                </a:lnTo>
                <a:lnTo>
                  <a:pt x="39" y="10"/>
                </a:lnTo>
                <a:lnTo>
                  <a:pt x="42" y="13"/>
                </a:lnTo>
                <a:lnTo>
                  <a:pt x="44" y="18"/>
                </a:lnTo>
                <a:lnTo>
                  <a:pt x="45" y="23"/>
                </a:lnTo>
                <a:lnTo>
                  <a:pt x="47" y="29"/>
                </a:lnTo>
                <a:lnTo>
                  <a:pt x="48" y="36"/>
                </a:lnTo>
                <a:lnTo>
                  <a:pt x="50" y="42"/>
                </a:lnTo>
                <a:lnTo>
                  <a:pt x="51" y="49"/>
                </a:lnTo>
                <a:lnTo>
                  <a:pt x="51" y="56"/>
                </a:lnTo>
                <a:lnTo>
                  <a:pt x="52" y="64"/>
                </a:lnTo>
                <a:lnTo>
                  <a:pt x="52" y="72"/>
                </a:lnTo>
                <a:lnTo>
                  <a:pt x="53" y="81"/>
                </a:lnTo>
                <a:lnTo>
                  <a:pt x="52" y="88"/>
                </a:lnTo>
                <a:lnTo>
                  <a:pt x="52" y="97"/>
                </a:lnTo>
                <a:lnTo>
                  <a:pt x="51" y="105"/>
                </a:lnTo>
                <a:lnTo>
                  <a:pt x="51" y="112"/>
                </a:lnTo>
                <a:lnTo>
                  <a:pt x="50" y="118"/>
                </a:lnTo>
                <a:lnTo>
                  <a:pt x="48" y="125"/>
                </a:lnTo>
                <a:lnTo>
                  <a:pt x="47" y="131"/>
                </a:lnTo>
                <a:lnTo>
                  <a:pt x="45" y="138"/>
                </a:lnTo>
                <a:lnTo>
                  <a:pt x="44" y="142"/>
                </a:lnTo>
                <a:lnTo>
                  <a:pt x="42" y="148"/>
                </a:lnTo>
                <a:lnTo>
                  <a:pt x="39" y="151"/>
                </a:lnTo>
                <a:lnTo>
                  <a:pt x="36" y="155"/>
                </a:lnTo>
                <a:lnTo>
                  <a:pt x="34" y="157"/>
                </a:lnTo>
                <a:lnTo>
                  <a:pt x="32" y="159"/>
                </a:lnTo>
                <a:lnTo>
                  <a:pt x="29" y="160"/>
                </a:lnTo>
                <a:lnTo>
                  <a:pt x="27" y="162"/>
                </a:lnTo>
                <a:lnTo>
                  <a:pt x="0" y="162"/>
                </a:lnTo>
                <a:lnTo>
                  <a:pt x="0" y="0"/>
                </a:lnTo>
                <a:lnTo>
                  <a:pt x="27" y="0"/>
                </a:lnTo>
              </a:path>
            </a:pathLst>
          </a:custGeom>
          <a:noFill/>
          <a:ln w="3175">
            <a:solidFill>
              <a:srgbClr val="000000"/>
            </a:solidFill>
            <a:prstDash val="solid"/>
            <a:round/>
            <a:headEnd/>
            <a:tailEnd/>
          </a:ln>
        </p:spPr>
        <p:txBody>
          <a:bodyPr lIns="57150" tIns="28575" rIns="57150" bIns="28575"/>
          <a:lstStyle/>
          <a:p>
            <a:endParaRPr lang="en-US"/>
          </a:p>
        </p:txBody>
      </p:sp>
      <p:sp>
        <p:nvSpPr>
          <p:cNvPr id="47269" name="Freeform 232"/>
          <p:cNvSpPr>
            <a:spLocks/>
          </p:cNvSpPr>
          <p:nvPr/>
        </p:nvSpPr>
        <p:spPr bwMode="auto">
          <a:xfrm>
            <a:off x="2203450" y="2530475"/>
            <a:ext cx="11113" cy="14288"/>
          </a:xfrm>
          <a:custGeom>
            <a:avLst/>
            <a:gdLst>
              <a:gd name="T0" fmla="*/ 11113 w 81"/>
              <a:gd name="T1" fmla="*/ 14288 h 81"/>
              <a:gd name="T2" fmla="*/ 0 w 81"/>
              <a:gd name="T3" fmla="*/ 14288 h 81"/>
              <a:gd name="T4" fmla="*/ 11113 w 81"/>
              <a:gd name="T5" fmla="*/ 0 h 81"/>
              <a:gd name="T6" fmla="*/ 0 w 81"/>
              <a:gd name="T7" fmla="*/ 0 h 81"/>
              <a:gd name="T8" fmla="*/ 11113 w 81"/>
              <a:gd name="T9" fmla="*/ 14288 h 81"/>
              <a:gd name="T10" fmla="*/ 0 60000 65536"/>
              <a:gd name="T11" fmla="*/ 0 60000 65536"/>
              <a:gd name="T12" fmla="*/ 0 60000 65536"/>
              <a:gd name="T13" fmla="*/ 0 60000 65536"/>
              <a:gd name="T14" fmla="*/ 0 60000 65536"/>
              <a:gd name="T15" fmla="*/ 0 w 81"/>
              <a:gd name="T16" fmla="*/ 0 h 81"/>
              <a:gd name="T17" fmla="*/ 81 w 81"/>
              <a:gd name="T18" fmla="*/ 81 h 81"/>
            </a:gdLst>
            <a:ahLst/>
            <a:cxnLst>
              <a:cxn ang="T10">
                <a:pos x="T0" y="T1"/>
              </a:cxn>
              <a:cxn ang="T11">
                <a:pos x="T2" y="T3"/>
              </a:cxn>
              <a:cxn ang="T12">
                <a:pos x="T4" y="T5"/>
              </a:cxn>
              <a:cxn ang="T13">
                <a:pos x="T6" y="T7"/>
              </a:cxn>
              <a:cxn ang="T14">
                <a:pos x="T8" y="T9"/>
              </a:cxn>
            </a:cxnLst>
            <a:rect l="T15" t="T16" r="T17" b="T18"/>
            <a:pathLst>
              <a:path w="81" h="81">
                <a:moveTo>
                  <a:pt x="81" y="81"/>
                </a:moveTo>
                <a:lnTo>
                  <a:pt x="0" y="81"/>
                </a:lnTo>
                <a:lnTo>
                  <a:pt x="81" y="0"/>
                </a:lnTo>
                <a:lnTo>
                  <a:pt x="0" y="0"/>
                </a:lnTo>
                <a:lnTo>
                  <a:pt x="81" y="81"/>
                </a:lnTo>
                <a:close/>
              </a:path>
            </a:pathLst>
          </a:custGeom>
          <a:noFill/>
          <a:ln w="3175">
            <a:solidFill>
              <a:srgbClr val="000000"/>
            </a:solidFill>
            <a:prstDash val="solid"/>
            <a:round/>
            <a:headEnd/>
            <a:tailEnd/>
          </a:ln>
        </p:spPr>
        <p:txBody>
          <a:bodyPr lIns="57150" tIns="28575" rIns="57150" bIns="28575"/>
          <a:lstStyle/>
          <a:p>
            <a:endParaRPr lang="en-US"/>
          </a:p>
        </p:txBody>
      </p:sp>
      <p:sp>
        <p:nvSpPr>
          <p:cNvPr id="47270" name="Rectangle 233"/>
          <p:cNvSpPr>
            <a:spLocks noChangeArrowheads="1"/>
          </p:cNvSpPr>
          <p:nvPr/>
        </p:nvSpPr>
        <p:spPr bwMode="auto">
          <a:xfrm>
            <a:off x="2203450" y="2438400"/>
            <a:ext cx="49213" cy="14288"/>
          </a:xfrm>
          <a:prstGeom prst="rect">
            <a:avLst/>
          </a:prstGeom>
          <a:noFill/>
          <a:ln w="3175">
            <a:solidFill>
              <a:srgbClr val="000000"/>
            </a:solidFill>
            <a:miter lim="800000"/>
            <a:headEnd/>
            <a:tailEnd/>
          </a:ln>
        </p:spPr>
        <p:txBody>
          <a:bodyPr lIns="57150" tIns="28575" rIns="57150" bIns="28575"/>
          <a:lstStyle/>
          <a:p>
            <a:endParaRPr lang="en-US"/>
          </a:p>
        </p:txBody>
      </p:sp>
      <p:sp>
        <p:nvSpPr>
          <p:cNvPr id="47271" name="Rectangle 234"/>
          <p:cNvSpPr>
            <a:spLocks noChangeArrowheads="1"/>
          </p:cNvSpPr>
          <p:nvPr/>
        </p:nvSpPr>
        <p:spPr bwMode="auto">
          <a:xfrm>
            <a:off x="2203450" y="2617788"/>
            <a:ext cx="49213" cy="14287"/>
          </a:xfrm>
          <a:prstGeom prst="rect">
            <a:avLst/>
          </a:prstGeom>
          <a:noFill/>
          <a:ln w="3175">
            <a:solidFill>
              <a:srgbClr val="000000"/>
            </a:solidFill>
            <a:miter lim="800000"/>
            <a:headEnd/>
            <a:tailEnd/>
          </a:ln>
        </p:spPr>
        <p:txBody>
          <a:bodyPr lIns="57150" tIns="28575" rIns="57150" bIns="28575"/>
          <a:lstStyle/>
          <a:p>
            <a:endParaRPr lang="en-US"/>
          </a:p>
        </p:txBody>
      </p:sp>
      <p:sp>
        <p:nvSpPr>
          <p:cNvPr id="47272" name="Rectangle 235"/>
          <p:cNvSpPr>
            <a:spLocks noChangeArrowheads="1"/>
          </p:cNvSpPr>
          <p:nvPr/>
        </p:nvSpPr>
        <p:spPr bwMode="auto">
          <a:xfrm>
            <a:off x="2203450" y="2544763"/>
            <a:ext cx="11113" cy="87312"/>
          </a:xfrm>
          <a:prstGeom prst="rect">
            <a:avLst/>
          </a:prstGeom>
          <a:noFill/>
          <a:ln w="3175">
            <a:solidFill>
              <a:srgbClr val="000000"/>
            </a:solidFill>
            <a:miter lim="800000"/>
            <a:headEnd/>
            <a:tailEnd/>
          </a:ln>
        </p:spPr>
        <p:txBody>
          <a:bodyPr lIns="57150" tIns="28575" rIns="57150" bIns="28575"/>
          <a:lstStyle/>
          <a:p>
            <a:endParaRPr lang="en-US"/>
          </a:p>
        </p:txBody>
      </p:sp>
      <p:sp>
        <p:nvSpPr>
          <p:cNvPr id="47273" name="Rectangle 236"/>
          <p:cNvSpPr>
            <a:spLocks noChangeArrowheads="1"/>
          </p:cNvSpPr>
          <p:nvPr/>
        </p:nvSpPr>
        <p:spPr bwMode="auto">
          <a:xfrm>
            <a:off x="2203450" y="2438400"/>
            <a:ext cx="11113" cy="90488"/>
          </a:xfrm>
          <a:prstGeom prst="rect">
            <a:avLst/>
          </a:prstGeom>
          <a:noFill/>
          <a:ln w="3175">
            <a:solidFill>
              <a:srgbClr val="000000"/>
            </a:solidFill>
            <a:miter lim="800000"/>
            <a:headEnd/>
            <a:tailEnd/>
          </a:ln>
        </p:spPr>
        <p:txBody>
          <a:bodyPr lIns="57150" tIns="28575" rIns="57150" bIns="28575"/>
          <a:lstStyle/>
          <a:p>
            <a:endParaRPr lang="en-US"/>
          </a:p>
        </p:txBody>
      </p:sp>
      <p:sp>
        <p:nvSpPr>
          <p:cNvPr id="47274" name="Rectangle 237"/>
          <p:cNvSpPr>
            <a:spLocks noChangeArrowheads="1"/>
          </p:cNvSpPr>
          <p:nvPr/>
        </p:nvSpPr>
        <p:spPr bwMode="auto">
          <a:xfrm>
            <a:off x="2070100" y="2298700"/>
            <a:ext cx="207963" cy="28575"/>
          </a:xfrm>
          <a:prstGeom prst="rect">
            <a:avLst/>
          </a:prstGeom>
          <a:noFill/>
          <a:ln w="3175">
            <a:solidFill>
              <a:srgbClr val="000000"/>
            </a:solidFill>
            <a:miter lim="800000"/>
            <a:headEnd/>
            <a:tailEnd/>
          </a:ln>
        </p:spPr>
        <p:txBody>
          <a:bodyPr lIns="57150" tIns="28575" rIns="57150" bIns="28575"/>
          <a:lstStyle/>
          <a:p>
            <a:endParaRPr lang="en-US"/>
          </a:p>
        </p:txBody>
      </p:sp>
      <p:sp>
        <p:nvSpPr>
          <p:cNvPr id="47275" name="Rectangle 238"/>
          <p:cNvSpPr>
            <a:spLocks noChangeArrowheads="1"/>
          </p:cNvSpPr>
          <p:nvPr/>
        </p:nvSpPr>
        <p:spPr bwMode="auto">
          <a:xfrm>
            <a:off x="2044700" y="2268538"/>
            <a:ext cx="25400" cy="122237"/>
          </a:xfrm>
          <a:prstGeom prst="rect">
            <a:avLst/>
          </a:prstGeom>
          <a:noFill/>
          <a:ln w="3175">
            <a:solidFill>
              <a:srgbClr val="000000"/>
            </a:solidFill>
            <a:miter lim="800000"/>
            <a:headEnd/>
            <a:tailEnd/>
          </a:ln>
        </p:spPr>
        <p:txBody>
          <a:bodyPr lIns="57150" tIns="28575" rIns="57150" bIns="28575"/>
          <a:lstStyle/>
          <a:p>
            <a:endParaRPr lang="en-US"/>
          </a:p>
        </p:txBody>
      </p:sp>
      <p:sp>
        <p:nvSpPr>
          <p:cNvPr id="47276" name="Rectangle 239"/>
          <p:cNvSpPr>
            <a:spLocks noChangeArrowheads="1"/>
          </p:cNvSpPr>
          <p:nvPr/>
        </p:nvSpPr>
        <p:spPr bwMode="auto">
          <a:xfrm>
            <a:off x="1974850" y="2298700"/>
            <a:ext cx="69850" cy="28575"/>
          </a:xfrm>
          <a:prstGeom prst="rect">
            <a:avLst/>
          </a:prstGeom>
          <a:noFill/>
          <a:ln w="3175">
            <a:solidFill>
              <a:srgbClr val="000000"/>
            </a:solidFill>
            <a:miter lim="800000"/>
            <a:headEnd/>
            <a:tailEnd/>
          </a:ln>
        </p:spPr>
        <p:txBody>
          <a:bodyPr lIns="57150" tIns="28575" rIns="57150" bIns="28575"/>
          <a:lstStyle/>
          <a:p>
            <a:endParaRPr lang="en-US"/>
          </a:p>
        </p:txBody>
      </p:sp>
      <p:sp>
        <p:nvSpPr>
          <p:cNvPr id="47277" name="Rectangle 240"/>
          <p:cNvSpPr>
            <a:spLocks noChangeArrowheads="1"/>
          </p:cNvSpPr>
          <p:nvPr/>
        </p:nvSpPr>
        <p:spPr bwMode="auto">
          <a:xfrm>
            <a:off x="1963738" y="2970213"/>
            <a:ext cx="188912" cy="61912"/>
          </a:xfrm>
          <a:prstGeom prst="rect">
            <a:avLst/>
          </a:prstGeom>
          <a:noFill/>
          <a:ln w="9525">
            <a:noFill/>
            <a:miter lim="800000"/>
            <a:headEnd/>
            <a:tailEnd/>
          </a:ln>
        </p:spPr>
        <p:txBody>
          <a:bodyPr wrap="none" lIns="0" tIns="0" rIns="0" bIns="0">
            <a:spAutoFit/>
          </a:bodyPr>
          <a:lstStyle/>
          <a:p>
            <a:r>
              <a:rPr lang="en-US" sz="400">
                <a:solidFill>
                  <a:srgbClr val="000000"/>
                </a:solidFill>
              </a:rPr>
              <a:t>Heaters</a:t>
            </a:r>
            <a:endParaRPr lang="en-US"/>
          </a:p>
        </p:txBody>
      </p:sp>
      <p:sp>
        <p:nvSpPr>
          <p:cNvPr id="47278" name="Rectangle 242"/>
          <p:cNvSpPr>
            <a:spLocks noChangeArrowheads="1"/>
          </p:cNvSpPr>
          <p:nvPr/>
        </p:nvSpPr>
        <p:spPr bwMode="auto">
          <a:xfrm>
            <a:off x="1831975" y="2297113"/>
            <a:ext cx="128588" cy="30162"/>
          </a:xfrm>
          <a:prstGeom prst="rect">
            <a:avLst/>
          </a:prstGeom>
          <a:noFill/>
          <a:ln w="9525">
            <a:noFill/>
            <a:miter lim="800000"/>
            <a:headEnd/>
            <a:tailEnd/>
          </a:ln>
        </p:spPr>
        <p:txBody>
          <a:bodyPr wrap="none" lIns="0" tIns="0" rIns="0" bIns="0">
            <a:spAutoFit/>
          </a:bodyPr>
          <a:lstStyle/>
          <a:p>
            <a:r>
              <a:rPr lang="en-US" sz="200">
                <a:solidFill>
                  <a:srgbClr val="000000"/>
                </a:solidFill>
              </a:rPr>
              <a:t>Aux Spray</a:t>
            </a:r>
            <a:endParaRPr lang="en-US"/>
          </a:p>
        </p:txBody>
      </p:sp>
      <p:sp>
        <p:nvSpPr>
          <p:cNvPr id="47279" name="Freeform 243"/>
          <p:cNvSpPr>
            <a:spLocks/>
          </p:cNvSpPr>
          <p:nvPr/>
        </p:nvSpPr>
        <p:spPr bwMode="auto">
          <a:xfrm>
            <a:off x="2262188" y="2535238"/>
            <a:ext cx="7937" cy="9525"/>
          </a:xfrm>
          <a:custGeom>
            <a:avLst/>
            <a:gdLst>
              <a:gd name="T0" fmla="*/ 3969 w 54"/>
              <a:gd name="T1" fmla="*/ 0 h 54"/>
              <a:gd name="T2" fmla="*/ 3528 w 54"/>
              <a:gd name="T3" fmla="*/ 0 h 54"/>
              <a:gd name="T4" fmla="*/ 3234 w 54"/>
              <a:gd name="T5" fmla="*/ 0 h 54"/>
              <a:gd name="T6" fmla="*/ 2499 w 54"/>
              <a:gd name="T7" fmla="*/ 353 h 54"/>
              <a:gd name="T8" fmla="*/ 1764 w 54"/>
              <a:gd name="T9" fmla="*/ 706 h 54"/>
              <a:gd name="T10" fmla="*/ 1176 w 54"/>
              <a:gd name="T11" fmla="*/ 1235 h 54"/>
              <a:gd name="T12" fmla="*/ 735 w 54"/>
              <a:gd name="T13" fmla="*/ 2117 h 54"/>
              <a:gd name="T14" fmla="*/ 441 w 54"/>
              <a:gd name="T15" fmla="*/ 2822 h 54"/>
              <a:gd name="T16" fmla="*/ 0 w 54"/>
              <a:gd name="T17" fmla="*/ 3704 h 54"/>
              <a:gd name="T18" fmla="*/ 0 w 54"/>
              <a:gd name="T19" fmla="*/ 4233 h 54"/>
              <a:gd name="T20" fmla="*/ 0 w 54"/>
              <a:gd name="T21" fmla="*/ 4763 h 54"/>
              <a:gd name="T22" fmla="*/ 0 w 54"/>
              <a:gd name="T23" fmla="*/ 5115 h 54"/>
              <a:gd name="T24" fmla="*/ 0 w 54"/>
              <a:gd name="T25" fmla="*/ 5644 h 54"/>
              <a:gd name="T26" fmla="*/ 441 w 54"/>
              <a:gd name="T27" fmla="*/ 6526 h 54"/>
              <a:gd name="T28" fmla="*/ 735 w 54"/>
              <a:gd name="T29" fmla="*/ 7408 h 54"/>
              <a:gd name="T30" fmla="*/ 1176 w 54"/>
              <a:gd name="T31" fmla="*/ 7938 h 54"/>
              <a:gd name="T32" fmla="*/ 1764 w 54"/>
              <a:gd name="T33" fmla="*/ 8467 h 54"/>
              <a:gd name="T34" fmla="*/ 2499 w 54"/>
              <a:gd name="T35" fmla="*/ 9172 h 54"/>
              <a:gd name="T36" fmla="*/ 3234 w 54"/>
              <a:gd name="T37" fmla="*/ 9349 h 54"/>
              <a:gd name="T38" fmla="*/ 3528 w 54"/>
              <a:gd name="T39" fmla="*/ 9349 h 54"/>
              <a:gd name="T40" fmla="*/ 3969 w 54"/>
              <a:gd name="T41" fmla="*/ 9525 h 54"/>
              <a:gd name="T42" fmla="*/ 4409 w 54"/>
              <a:gd name="T43" fmla="*/ 9349 h 54"/>
              <a:gd name="T44" fmla="*/ 4850 w 54"/>
              <a:gd name="T45" fmla="*/ 9349 h 54"/>
              <a:gd name="T46" fmla="*/ 5438 w 54"/>
              <a:gd name="T47" fmla="*/ 9172 h 54"/>
              <a:gd name="T48" fmla="*/ 6173 w 54"/>
              <a:gd name="T49" fmla="*/ 8467 h 54"/>
              <a:gd name="T50" fmla="*/ 6761 w 54"/>
              <a:gd name="T51" fmla="*/ 7938 h 54"/>
              <a:gd name="T52" fmla="*/ 7202 w 54"/>
              <a:gd name="T53" fmla="*/ 7408 h 54"/>
              <a:gd name="T54" fmla="*/ 7643 w 54"/>
              <a:gd name="T55" fmla="*/ 6526 h 54"/>
              <a:gd name="T56" fmla="*/ 7790 w 54"/>
              <a:gd name="T57" fmla="*/ 5644 h 54"/>
              <a:gd name="T58" fmla="*/ 7790 w 54"/>
              <a:gd name="T59" fmla="*/ 5115 h 54"/>
              <a:gd name="T60" fmla="*/ 7937 w 54"/>
              <a:gd name="T61" fmla="*/ 4763 h 54"/>
              <a:gd name="T62" fmla="*/ 7790 w 54"/>
              <a:gd name="T63" fmla="*/ 4233 h 54"/>
              <a:gd name="T64" fmla="*/ 7790 w 54"/>
              <a:gd name="T65" fmla="*/ 3704 h 54"/>
              <a:gd name="T66" fmla="*/ 7643 w 54"/>
              <a:gd name="T67" fmla="*/ 2822 h 54"/>
              <a:gd name="T68" fmla="*/ 7202 w 54"/>
              <a:gd name="T69" fmla="*/ 2117 h 54"/>
              <a:gd name="T70" fmla="*/ 6761 w 54"/>
              <a:gd name="T71" fmla="*/ 1235 h 54"/>
              <a:gd name="T72" fmla="*/ 6173 w 54"/>
              <a:gd name="T73" fmla="*/ 706 h 54"/>
              <a:gd name="T74" fmla="*/ 5438 w 54"/>
              <a:gd name="T75" fmla="*/ 353 h 54"/>
              <a:gd name="T76" fmla="*/ 4850 w 54"/>
              <a:gd name="T77" fmla="*/ 0 h 54"/>
              <a:gd name="T78" fmla="*/ 4409 w 54"/>
              <a:gd name="T79" fmla="*/ 0 h 54"/>
              <a:gd name="T80" fmla="*/ 3969 w 54"/>
              <a:gd name="T81" fmla="*/ 0 h 54"/>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54"/>
              <a:gd name="T124" fmla="*/ 0 h 54"/>
              <a:gd name="T125" fmla="*/ 54 w 54"/>
              <a:gd name="T126" fmla="*/ 54 h 54"/>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54" h="54">
                <a:moveTo>
                  <a:pt x="27" y="0"/>
                </a:moveTo>
                <a:lnTo>
                  <a:pt x="24" y="0"/>
                </a:lnTo>
                <a:lnTo>
                  <a:pt x="22" y="0"/>
                </a:lnTo>
                <a:lnTo>
                  <a:pt x="17" y="2"/>
                </a:lnTo>
                <a:lnTo>
                  <a:pt x="12" y="4"/>
                </a:lnTo>
                <a:lnTo>
                  <a:pt x="8" y="7"/>
                </a:lnTo>
                <a:lnTo>
                  <a:pt x="5" y="12"/>
                </a:lnTo>
                <a:lnTo>
                  <a:pt x="3" y="16"/>
                </a:lnTo>
                <a:lnTo>
                  <a:pt x="0" y="21"/>
                </a:lnTo>
                <a:lnTo>
                  <a:pt x="0" y="24"/>
                </a:lnTo>
                <a:lnTo>
                  <a:pt x="0" y="27"/>
                </a:lnTo>
                <a:lnTo>
                  <a:pt x="0" y="29"/>
                </a:lnTo>
                <a:lnTo>
                  <a:pt x="0" y="32"/>
                </a:lnTo>
                <a:lnTo>
                  <a:pt x="3" y="37"/>
                </a:lnTo>
                <a:lnTo>
                  <a:pt x="5" y="42"/>
                </a:lnTo>
                <a:lnTo>
                  <a:pt x="8" y="45"/>
                </a:lnTo>
                <a:lnTo>
                  <a:pt x="12" y="48"/>
                </a:lnTo>
                <a:lnTo>
                  <a:pt x="17" y="52"/>
                </a:lnTo>
                <a:lnTo>
                  <a:pt x="22" y="53"/>
                </a:lnTo>
                <a:lnTo>
                  <a:pt x="24" y="53"/>
                </a:lnTo>
                <a:lnTo>
                  <a:pt x="27" y="54"/>
                </a:lnTo>
                <a:lnTo>
                  <a:pt x="30" y="53"/>
                </a:lnTo>
                <a:lnTo>
                  <a:pt x="33" y="53"/>
                </a:lnTo>
                <a:lnTo>
                  <a:pt x="37" y="52"/>
                </a:lnTo>
                <a:lnTo>
                  <a:pt x="42" y="48"/>
                </a:lnTo>
                <a:lnTo>
                  <a:pt x="46" y="45"/>
                </a:lnTo>
                <a:lnTo>
                  <a:pt x="49" y="42"/>
                </a:lnTo>
                <a:lnTo>
                  <a:pt x="52" y="37"/>
                </a:lnTo>
                <a:lnTo>
                  <a:pt x="53" y="32"/>
                </a:lnTo>
                <a:lnTo>
                  <a:pt x="53" y="29"/>
                </a:lnTo>
                <a:lnTo>
                  <a:pt x="54" y="27"/>
                </a:lnTo>
                <a:lnTo>
                  <a:pt x="53" y="24"/>
                </a:lnTo>
                <a:lnTo>
                  <a:pt x="53" y="21"/>
                </a:lnTo>
                <a:lnTo>
                  <a:pt x="52" y="16"/>
                </a:lnTo>
                <a:lnTo>
                  <a:pt x="49" y="12"/>
                </a:lnTo>
                <a:lnTo>
                  <a:pt x="46" y="7"/>
                </a:lnTo>
                <a:lnTo>
                  <a:pt x="42" y="4"/>
                </a:lnTo>
                <a:lnTo>
                  <a:pt x="37" y="2"/>
                </a:lnTo>
                <a:lnTo>
                  <a:pt x="33" y="0"/>
                </a:lnTo>
                <a:lnTo>
                  <a:pt x="30" y="0"/>
                </a:lnTo>
                <a:lnTo>
                  <a:pt x="27" y="0"/>
                </a:lnTo>
              </a:path>
            </a:pathLst>
          </a:custGeom>
          <a:noFill/>
          <a:ln w="1588">
            <a:solidFill>
              <a:srgbClr val="000000"/>
            </a:solidFill>
            <a:prstDash val="solid"/>
            <a:round/>
            <a:headEnd/>
            <a:tailEnd/>
          </a:ln>
        </p:spPr>
        <p:txBody>
          <a:bodyPr lIns="57150" tIns="28575" rIns="57150" bIns="28575"/>
          <a:lstStyle/>
          <a:p>
            <a:endParaRPr lang="en-US"/>
          </a:p>
        </p:txBody>
      </p:sp>
      <p:sp>
        <p:nvSpPr>
          <p:cNvPr id="47280" name="Freeform 244"/>
          <p:cNvSpPr>
            <a:spLocks/>
          </p:cNvSpPr>
          <p:nvPr/>
        </p:nvSpPr>
        <p:spPr bwMode="auto">
          <a:xfrm>
            <a:off x="2206625" y="2535238"/>
            <a:ext cx="4763" cy="4762"/>
          </a:xfrm>
          <a:custGeom>
            <a:avLst/>
            <a:gdLst>
              <a:gd name="T0" fmla="*/ 2382 w 26"/>
              <a:gd name="T1" fmla="*/ 0 h 26"/>
              <a:gd name="T2" fmla="*/ 1832 w 26"/>
              <a:gd name="T3" fmla="*/ 0 h 26"/>
              <a:gd name="T4" fmla="*/ 1282 w 26"/>
              <a:gd name="T5" fmla="*/ 0 h 26"/>
              <a:gd name="T6" fmla="*/ 916 w 26"/>
              <a:gd name="T7" fmla="*/ 366 h 26"/>
              <a:gd name="T8" fmla="*/ 550 w 26"/>
              <a:gd name="T9" fmla="*/ 549 h 26"/>
              <a:gd name="T10" fmla="*/ 366 w 26"/>
              <a:gd name="T11" fmla="*/ 916 h 26"/>
              <a:gd name="T12" fmla="*/ 0 w 26"/>
              <a:gd name="T13" fmla="*/ 1282 h 26"/>
              <a:gd name="T14" fmla="*/ 0 w 26"/>
              <a:gd name="T15" fmla="*/ 1832 h 26"/>
              <a:gd name="T16" fmla="*/ 0 w 26"/>
              <a:gd name="T17" fmla="*/ 2381 h 26"/>
              <a:gd name="T18" fmla="*/ 0 w 26"/>
              <a:gd name="T19" fmla="*/ 2747 h 26"/>
              <a:gd name="T20" fmla="*/ 0 w 26"/>
              <a:gd name="T21" fmla="*/ 3114 h 26"/>
              <a:gd name="T22" fmla="*/ 366 w 26"/>
              <a:gd name="T23" fmla="*/ 3480 h 26"/>
              <a:gd name="T24" fmla="*/ 550 w 26"/>
              <a:gd name="T25" fmla="*/ 3846 h 26"/>
              <a:gd name="T26" fmla="*/ 916 w 26"/>
              <a:gd name="T27" fmla="*/ 4213 h 26"/>
              <a:gd name="T28" fmla="*/ 1282 w 26"/>
              <a:gd name="T29" fmla="*/ 4579 h 26"/>
              <a:gd name="T30" fmla="*/ 1832 w 26"/>
              <a:gd name="T31" fmla="*/ 4579 h 26"/>
              <a:gd name="T32" fmla="*/ 2382 w 26"/>
              <a:gd name="T33" fmla="*/ 4762 h 26"/>
              <a:gd name="T34" fmla="*/ 2748 w 26"/>
              <a:gd name="T35" fmla="*/ 4579 h 26"/>
              <a:gd name="T36" fmla="*/ 3114 w 26"/>
              <a:gd name="T37" fmla="*/ 4579 h 26"/>
              <a:gd name="T38" fmla="*/ 3481 w 26"/>
              <a:gd name="T39" fmla="*/ 4213 h 26"/>
              <a:gd name="T40" fmla="*/ 3847 w 26"/>
              <a:gd name="T41" fmla="*/ 3846 h 26"/>
              <a:gd name="T42" fmla="*/ 4213 w 26"/>
              <a:gd name="T43" fmla="*/ 3480 h 26"/>
              <a:gd name="T44" fmla="*/ 4580 w 26"/>
              <a:gd name="T45" fmla="*/ 3114 h 26"/>
              <a:gd name="T46" fmla="*/ 4580 w 26"/>
              <a:gd name="T47" fmla="*/ 2747 h 26"/>
              <a:gd name="T48" fmla="*/ 4763 w 26"/>
              <a:gd name="T49" fmla="*/ 2381 h 26"/>
              <a:gd name="T50" fmla="*/ 4580 w 26"/>
              <a:gd name="T51" fmla="*/ 1832 h 26"/>
              <a:gd name="T52" fmla="*/ 4580 w 26"/>
              <a:gd name="T53" fmla="*/ 1282 h 26"/>
              <a:gd name="T54" fmla="*/ 4213 w 26"/>
              <a:gd name="T55" fmla="*/ 916 h 26"/>
              <a:gd name="T56" fmla="*/ 3847 w 26"/>
              <a:gd name="T57" fmla="*/ 549 h 26"/>
              <a:gd name="T58" fmla="*/ 3481 w 26"/>
              <a:gd name="T59" fmla="*/ 366 h 26"/>
              <a:gd name="T60" fmla="*/ 3114 w 26"/>
              <a:gd name="T61" fmla="*/ 0 h 26"/>
              <a:gd name="T62" fmla="*/ 2748 w 26"/>
              <a:gd name="T63" fmla="*/ 0 h 26"/>
              <a:gd name="T64" fmla="*/ 2382 w 26"/>
              <a:gd name="T65" fmla="*/ 0 h 2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6"/>
              <a:gd name="T100" fmla="*/ 0 h 26"/>
              <a:gd name="T101" fmla="*/ 26 w 26"/>
              <a:gd name="T102" fmla="*/ 26 h 2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6" h="26">
                <a:moveTo>
                  <a:pt x="13" y="0"/>
                </a:moveTo>
                <a:lnTo>
                  <a:pt x="10" y="0"/>
                </a:lnTo>
                <a:lnTo>
                  <a:pt x="7" y="0"/>
                </a:lnTo>
                <a:lnTo>
                  <a:pt x="5" y="2"/>
                </a:lnTo>
                <a:lnTo>
                  <a:pt x="3" y="3"/>
                </a:lnTo>
                <a:lnTo>
                  <a:pt x="2" y="5"/>
                </a:lnTo>
                <a:lnTo>
                  <a:pt x="0" y="7"/>
                </a:lnTo>
                <a:lnTo>
                  <a:pt x="0" y="10"/>
                </a:lnTo>
                <a:lnTo>
                  <a:pt x="0" y="13"/>
                </a:lnTo>
                <a:lnTo>
                  <a:pt x="0" y="15"/>
                </a:lnTo>
                <a:lnTo>
                  <a:pt x="0" y="17"/>
                </a:lnTo>
                <a:lnTo>
                  <a:pt x="2" y="19"/>
                </a:lnTo>
                <a:lnTo>
                  <a:pt x="3" y="21"/>
                </a:lnTo>
                <a:lnTo>
                  <a:pt x="5" y="23"/>
                </a:lnTo>
                <a:lnTo>
                  <a:pt x="7" y="25"/>
                </a:lnTo>
                <a:lnTo>
                  <a:pt x="10" y="25"/>
                </a:lnTo>
                <a:lnTo>
                  <a:pt x="13" y="26"/>
                </a:lnTo>
                <a:lnTo>
                  <a:pt x="15" y="25"/>
                </a:lnTo>
                <a:lnTo>
                  <a:pt x="17" y="25"/>
                </a:lnTo>
                <a:lnTo>
                  <a:pt x="19" y="23"/>
                </a:lnTo>
                <a:lnTo>
                  <a:pt x="21" y="21"/>
                </a:lnTo>
                <a:lnTo>
                  <a:pt x="23" y="19"/>
                </a:lnTo>
                <a:lnTo>
                  <a:pt x="25" y="17"/>
                </a:lnTo>
                <a:lnTo>
                  <a:pt x="25" y="15"/>
                </a:lnTo>
                <a:lnTo>
                  <a:pt x="26" y="13"/>
                </a:lnTo>
                <a:lnTo>
                  <a:pt x="25" y="10"/>
                </a:lnTo>
                <a:lnTo>
                  <a:pt x="25" y="7"/>
                </a:lnTo>
                <a:lnTo>
                  <a:pt x="23" y="5"/>
                </a:lnTo>
                <a:lnTo>
                  <a:pt x="21" y="3"/>
                </a:lnTo>
                <a:lnTo>
                  <a:pt x="19" y="2"/>
                </a:lnTo>
                <a:lnTo>
                  <a:pt x="17" y="0"/>
                </a:lnTo>
                <a:lnTo>
                  <a:pt x="15" y="0"/>
                </a:lnTo>
                <a:lnTo>
                  <a:pt x="13" y="0"/>
                </a:lnTo>
              </a:path>
            </a:pathLst>
          </a:custGeom>
          <a:noFill/>
          <a:ln w="1588">
            <a:solidFill>
              <a:srgbClr val="000000"/>
            </a:solidFill>
            <a:prstDash val="solid"/>
            <a:round/>
            <a:headEnd/>
            <a:tailEnd/>
          </a:ln>
        </p:spPr>
        <p:txBody>
          <a:bodyPr lIns="57150" tIns="28575" rIns="57150" bIns="28575"/>
          <a:lstStyle/>
          <a:p>
            <a:endParaRPr lang="en-US"/>
          </a:p>
        </p:txBody>
      </p:sp>
      <p:sp>
        <p:nvSpPr>
          <p:cNvPr id="47281" name="Freeform 245"/>
          <p:cNvSpPr>
            <a:spLocks/>
          </p:cNvSpPr>
          <p:nvPr/>
        </p:nvSpPr>
        <p:spPr bwMode="auto">
          <a:xfrm>
            <a:off x="2089150" y="2355850"/>
            <a:ext cx="17463" cy="39688"/>
          </a:xfrm>
          <a:custGeom>
            <a:avLst/>
            <a:gdLst>
              <a:gd name="T0" fmla="*/ 0 w 113"/>
              <a:gd name="T1" fmla="*/ 14952 h 215"/>
              <a:gd name="T2" fmla="*/ 4791 w 113"/>
              <a:gd name="T3" fmla="*/ 14952 h 215"/>
              <a:gd name="T4" fmla="*/ 4791 w 113"/>
              <a:gd name="T5" fmla="*/ 39688 h 215"/>
              <a:gd name="T6" fmla="*/ 12518 w 113"/>
              <a:gd name="T7" fmla="*/ 39688 h 215"/>
              <a:gd name="T8" fmla="*/ 12518 w 113"/>
              <a:gd name="T9" fmla="*/ 14952 h 215"/>
              <a:gd name="T10" fmla="*/ 17463 w 113"/>
              <a:gd name="T11" fmla="*/ 14952 h 215"/>
              <a:gd name="T12" fmla="*/ 8654 w 113"/>
              <a:gd name="T13" fmla="*/ 0 h 215"/>
              <a:gd name="T14" fmla="*/ 0 w 113"/>
              <a:gd name="T15" fmla="*/ 14952 h 215"/>
              <a:gd name="T16" fmla="*/ 0 60000 65536"/>
              <a:gd name="T17" fmla="*/ 0 60000 65536"/>
              <a:gd name="T18" fmla="*/ 0 60000 65536"/>
              <a:gd name="T19" fmla="*/ 0 60000 65536"/>
              <a:gd name="T20" fmla="*/ 0 60000 65536"/>
              <a:gd name="T21" fmla="*/ 0 60000 65536"/>
              <a:gd name="T22" fmla="*/ 0 60000 65536"/>
              <a:gd name="T23" fmla="*/ 0 60000 65536"/>
              <a:gd name="T24" fmla="*/ 0 w 113"/>
              <a:gd name="T25" fmla="*/ 0 h 215"/>
              <a:gd name="T26" fmla="*/ 113 w 113"/>
              <a:gd name="T27" fmla="*/ 215 h 21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13" h="215">
                <a:moveTo>
                  <a:pt x="0" y="81"/>
                </a:moveTo>
                <a:lnTo>
                  <a:pt x="31" y="81"/>
                </a:lnTo>
                <a:lnTo>
                  <a:pt x="31" y="215"/>
                </a:lnTo>
                <a:lnTo>
                  <a:pt x="81" y="215"/>
                </a:lnTo>
                <a:lnTo>
                  <a:pt x="81" y="81"/>
                </a:lnTo>
                <a:lnTo>
                  <a:pt x="113" y="81"/>
                </a:lnTo>
                <a:lnTo>
                  <a:pt x="56" y="0"/>
                </a:lnTo>
                <a:lnTo>
                  <a:pt x="0" y="81"/>
                </a:lnTo>
                <a:close/>
              </a:path>
            </a:pathLst>
          </a:custGeom>
          <a:noFill/>
          <a:ln w="3175">
            <a:solidFill>
              <a:srgbClr val="000000"/>
            </a:solidFill>
            <a:prstDash val="solid"/>
            <a:round/>
            <a:headEnd/>
            <a:tailEnd/>
          </a:ln>
        </p:spPr>
        <p:txBody>
          <a:bodyPr lIns="57150" tIns="28575" rIns="57150" bIns="28575"/>
          <a:lstStyle/>
          <a:p>
            <a:endParaRPr lang="en-US"/>
          </a:p>
        </p:txBody>
      </p:sp>
      <p:sp>
        <p:nvSpPr>
          <p:cNvPr id="47282" name="Freeform 246"/>
          <p:cNvSpPr>
            <a:spLocks/>
          </p:cNvSpPr>
          <p:nvPr/>
        </p:nvSpPr>
        <p:spPr bwMode="auto">
          <a:xfrm>
            <a:off x="2098675" y="2344738"/>
            <a:ext cx="34925" cy="20637"/>
          </a:xfrm>
          <a:custGeom>
            <a:avLst/>
            <a:gdLst>
              <a:gd name="T0" fmla="*/ 13158 w 215"/>
              <a:gd name="T1" fmla="*/ 20637 h 114"/>
              <a:gd name="T2" fmla="*/ 13158 w 215"/>
              <a:gd name="T3" fmla="*/ 14663 h 114"/>
              <a:gd name="T4" fmla="*/ 34925 w 215"/>
              <a:gd name="T5" fmla="*/ 14663 h 114"/>
              <a:gd name="T6" fmla="*/ 34925 w 215"/>
              <a:gd name="T7" fmla="*/ 5793 h 114"/>
              <a:gd name="T8" fmla="*/ 13158 w 215"/>
              <a:gd name="T9" fmla="*/ 5793 h 114"/>
              <a:gd name="T10" fmla="*/ 13158 w 215"/>
              <a:gd name="T11" fmla="*/ 0 h 114"/>
              <a:gd name="T12" fmla="*/ 0 w 215"/>
              <a:gd name="T13" fmla="*/ 10319 h 114"/>
              <a:gd name="T14" fmla="*/ 13158 w 215"/>
              <a:gd name="T15" fmla="*/ 20637 h 114"/>
              <a:gd name="T16" fmla="*/ 0 60000 65536"/>
              <a:gd name="T17" fmla="*/ 0 60000 65536"/>
              <a:gd name="T18" fmla="*/ 0 60000 65536"/>
              <a:gd name="T19" fmla="*/ 0 60000 65536"/>
              <a:gd name="T20" fmla="*/ 0 60000 65536"/>
              <a:gd name="T21" fmla="*/ 0 60000 65536"/>
              <a:gd name="T22" fmla="*/ 0 60000 65536"/>
              <a:gd name="T23" fmla="*/ 0 60000 65536"/>
              <a:gd name="T24" fmla="*/ 0 w 215"/>
              <a:gd name="T25" fmla="*/ 0 h 114"/>
              <a:gd name="T26" fmla="*/ 215 w 215"/>
              <a:gd name="T27" fmla="*/ 114 h 11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5" h="114">
                <a:moveTo>
                  <a:pt x="81" y="114"/>
                </a:moveTo>
                <a:lnTo>
                  <a:pt x="81" y="81"/>
                </a:lnTo>
                <a:lnTo>
                  <a:pt x="215" y="81"/>
                </a:lnTo>
                <a:lnTo>
                  <a:pt x="215" y="32"/>
                </a:lnTo>
                <a:lnTo>
                  <a:pt x="81" y="32"/>
                </a:lnTo>
                <a:lnTo>
                  <a:pt x="81" y="0"/>
                </a:lnTo>
                <a:lnTo>
                  <a:pt x="0" y="57"/>
                </a:lnTo>
                <a:lnTo>
                  <a:pt x="81" y="114"/>
                </a:lnTo>
                <a:close/>
              </a:path>
            </a:pathLst>
          </a:custGeom>
          <a:noFill/>
          <a:ln w="3175">
            <a:solidFill>
              <a:srgbClr val="000000"/>
            </a:solidFill>
            <a:prstDash val="solid"/>
            <a:round/>
            <a:headEnd/>
            <a:tailEnd/>
          </a:ln>
        </p:spPr>
        <p:txBody>
          <a:bodyPr lIns="57150" tIns="28575" rIns="57150" bIns="28575"/>
          <a:lstStyle/>
          <a:p>
            <a:endParaRPr lang="en-US"/>
          </a:p>
        </p:txBody>
      </p:sp>
      <p:sp>
        <p:nvSpPr>
          <p:cNvPr id="47283" name="Line 247"/>
          <p:cNvSpPr>
            <a:spLocks noChangeShapeType="1"/>
          </p:cNvSpPr>
          <p:nvPr/>
        </p:nvSpPr>
        <p:spPr bwMode="auto">
          <a:xfrm flipV="1">
            <a:off x="2098675" y="2332038"/>
            <a:ext cx="0" cy="23812"/>
          </a:xfrm>
          <a:prstGeom prst="line">
            <a:avLst/>
          </a:prstGeom>
          <a:noFill/>
          <a:ln w="3175">
            <a:solidFill>
              <a:srgbClr val="000000"/>
            </a:solidFill>
            <a:round/>
            <a:headEnd/>
            <a:tailEnd/>
          </a:ln>
        </p:spPr>
        <p:txBody>
          <a:bodyPr lIns="57150" tIns="28575" rIns="57150" bIns="28575"/>
          <a:lstStyle/>
          <a:p>
            <a:endParaRPr lang="en-US"/>
          </a:p>
        </p:txBody>
      </p:sp>
      <p:sp>
        <p:nvSpPr>
          <p:cNvPr id="47284" name="Line 248"/>
          <p:cNvSpPr>
            <a:spLocks noChangeShapeType="1"/>
          </p:cNvSpPr>
          <p:nvPr/>
        </p:nvSpPr>
        <p:spPr bwMode="auto">
          <a:xfrm flipV="1">
            <a:off x="2090738" y="2339975"/>
            <a:ext cx="14287" cy="17463"/>
          </a:xfrm>
          <a:prstGeom prst="line">
            <a:avLst/>
          </a:prstGeom>
          <a:noFill/>
          <a:ln w="3175">
            <a:solidFill>
              <a:srgbClr val="000000"/>
            </a:solidFill>
            <a:round/>
            <a:headEnd/>
            <a:tailEnd/>
          </a:ln>
        </p:spPr>
        <p:txBody>
          <a:bodyPr lIns="57150" tIns="28575" rIns="57150" bIns="28575"/>
          <a:lstStyle/>
          <a:p>
            <a:endParaRPr lang="en-US"/>
          </a:p>
        </p:txBody>
      </p:sp>
      <p:sp>
        <p:nvSpPr>
          <p:cNvPr id="47285" name="Rectangle 249"/>
          <p:cNvSpPr>
            <a:spLocks noChangeArrowheads="1"/>
          </p:cNvSpPr>
          <p:nvPr/>
        </p:nvSpPr>
        <p:spPr bwMode="auto">
          <a:xfrm>
            <a:off x="2135188" y="2333625"/>
            <a:ext cx="76200" cy="30163"/>
          </a:xfrm>
          <a:prstGeom prst="rect">
            <a:avLst/>
          </a:prstGeom>
          <a:noFill/>
          <a:ln w="9525">
            <a:noFill/>
            <a:miter lim="800000"/>
            <a:headEnd/>
            <a:tailEnd/>
          </a:ln>
        </p:spPr>
        <p:txBody>
          <a:bodyPr wrap="none" lIns="0" tIns="0" rIns="0" bIns="0">
            <a:spAutoFit/>
          </a:bodyPr>
          <a:lstStyle/>
          <a:p>
            <a:r>
              <a:rPr lang="en-US" sz="200">
                <a:solidFill>
                  <a:srgbClr val="000000"/>
                </a:solidFill>
              </a:rPr>
              <a:t>Safety</a:t>
            </a:r>
            <a:endParaRPr lang="en-US"/>
          </a:p>
        </p:txBody>
      </p:sp>
      <p:sp>
        <p:nvSpPr>
          <p:cNvPr id="47286" name="Rectangle 250"/>
          <p:cNvSpPr>
            <a:spLocks noChangeArrowheads="1"/>
          </p:cNvSpPr>
          <p:nvPr/>
        </p:nvSpPr>
        <p:spPr bwMode="auto">
          <a:xfrm>
            <a:off x="2141538" y="2370138"/>
            <a:ext cx="66675" cy="30162"/>
          </a:xfrm>
          <a:prstGeom prst="rect">
            <a:avLst/>
          </a:prstGeom>
          <a:noFill/>
          <a:ln w="9525">
            <a:noFill/>
            <a:miter lim="800000"/>
            <a:headEnd/>
            <a:tailEnd/>
          </a:ln>
        </p:spPr>
        <p:txBody>
          <a:bodyPr wrap="none" lIns="0" tIns="0" rIns="0" bIns="0">
            <a:spAutoFit/>
          </a:bodyPr>
          <a:lstStyle/>
          <a:p>
            <a:r>
              <a:rPr lang="en-US" sz="200">
                <a:solidFill>
                  <a:srgbClr val="000000"/>
                </a:solidFill>
              </a:rPr>
              <a:t>Valve</a:t>
            </a:r>
            <a:endParaRPr lang="en-US"/>
          </a:p>
        </p:txBody>
      </p:sp>
      <p:sp>
        <p:nvSpPr>
          <p:cNvPr id="47287" name="Rectangle 251"/>
          <p:cNvSpPr>
            <a:spLocks noChangeArrowheads="1"/>
          </p:cNvSpPr>
          <p:nvPr/>
        </p:nvSpPr>
        <p:spPr bwMode="auto">
          <a:xfrm>
            <a:off x="2160588" y="2403475"/>
            <a:ext cx="30162" cy="31750"/>
          </a:xfrm>
          <a:prstGeom prst="rect">
            <a:avLst/>
          </a:prstGeom>
          <a:noFill/>
          <a:ln w="9525">
            <a:noFill/>
            <a:miter lim="800000"/>
            <a:headEnd/>
            <a:tailEnd/>
          </a:ln>
        </p:spPr>
        <p:txBody>
          <a:bodyPr wrap="none" lIns="0" tIns="0" rIns="0" bIns="0">
            <a:spAutoFit/>
          </a:bodyPr>
          <a:lstStyle/>
          <a:p>
            <a:r>
              <a:rPr lang="en-US" sz="200">
                <a:solidFill>
                  <a:srgbClr val="000000"/>
                </a:solidFill>
              </a:rPr>
              <a:t>(4)</a:t>
            </a:r>
            <a:endParaRPr lang="en-US"/>
          </a:p>
        </p:txBody>
      </p:sp>
      <p:sp>
        <p:nvSpPr>
          <p:cNvPr id="47288" name="AutoShape 252"/>
          <p:cNvSpPr>
            <a:spLocks noChangeAspect="1" noChangeArrowheads="1" noTextEdit="1"/>
          </p:cNvSpPr>
          <p:nvPr/>
        </p:nvSpPr>
        <p:spPr bwMode="auto">
          <a:xfrm>
            <a:off x="4459288" y="2276475"/>
            <a:ext cx="1808162" cy="1397000"/>
          </a:xfrm>
          <a:prstGeom prst="rect">
            <a:avLst/>
          </a:prstGeom>
          <a:solidFill>
            <a:srgbClr val="FFFFFF"/>
          </a:solidFill>
          <a:ln w="9525">
            <a:noFill/>
            <a:miter lim="800000"/>
            <a:headEnd/>
            <a:tailEnd/>
          </a:ln>
        </p:spPr>
        <p:txBody>
          <a:bodyPr lIns="57150" tIns="28575" rIns="57150" bIns="28575"/>
          <a:lstStyle/>
          <a:p>
            <a:endParaRPr lang="en-US"/>
          </a:p>
        </p:txBody>
      </p:sp>
      <p:sp>
        <p:nvSpPr>
          <p:cNvPr id="47289" name="Rectangle 254"/>
          <p:cNvSpPr>
            <a:spLocks noChangeArrowheads="1"/>
          </p:cNvSpPr>
          <p:nvPr/>
        </p:nvSpPr>
        <p:spPr bwMode="auto">
          <a:xfrm>
            <a:off x="4459288" y="2276475"/>
            <a:ext cx="1808162" cy="1397000"/>
          </a:xfrm>
          <a:prstGeom prst="rect">
            <a:avLst/>
          </a:prstGeom>
          <a:solidFill>
            <a:srgbClr val="FFFFFF"/>
          </a:solidFill>
          <a:ln w="9525">
            <a:noFill/>
            <a:miter lim="800000"/>
            <a:headEnd/>
            <a:tailEnd/>
          </a:ln>
        </p:spPr>
        <p:txBody>
          <a:bodyPr lIns="57150" tIns="28575" rIns="57150" bIns="28575"/>
          <a:lstStyle/>
          <a:p>
            <a:endParaRPr lang="en-US"/>
          </a:p>
        </p:txBody>
      </p:sp>
      <p:sp>
        <p:nvSpPr>
          <p:cNvPr id="47290" name="Rectangle 255"/>
          <p:cNvSpPr>
            <a:spLocks noChangeArrowheads="1"/>
          </p:cNvSpPr>
          <p:nvPr/>
        </p:nvSpPr>
        <p:spPr bwMode="auto">
          <a:xfrm>
            <a:off x="5940425" y="3522663"/>
            <a:ext cx="150813" cy="44450"/>
          </a:xfrm>
          <a:prstGeom prst="rect">
            <a:avLst/>
          </a:prstGeom>
          <a:noFill/>
          <a:ln w="3175">
            <a:solidFill>
              <a:srgbClr val="000000"/>
            </a:solidFill>
            <a:miter lim="800000"/>
            <a:headEnd/>
            <a:tailEnd/>
          </a:ln>
        </p:spPr>
        <p:txBody>
          <a:bodyPr lIns="57150" tIns="28575" rIns="57150" bIns="28575"/>
          <a:lstStyle/>
          <a:p>
            <a:endParaRPr lang="en-US"/>
          </a:p>
        </p:txBody>
      </p:sp>
      <p:sp>
        <p:nvSpPr>
          <p:cNvPr id="47291" name="Freeform 256"/>
          <p:cNvSpPr>
            <a:spLocks/>
          </p:cNvSpPr>
          <p:nvPr/>
        </p:nvSpPr>
        <p:spPr bwMode="auto">
          <a:xfrm>
            <a:off x="5892800" y="3489325"/>
            <a:ext cx="93663" cy="77788"/>
          </a:xfrm>
          <a:custGeom>
            <a:avLst/>
            <a:gdLst>
              <a:gd name="T0" fmla="*/ 46753 w 599"/>
              <a:gd name="T1" fmla="*/ 0 h 436"/>
              <a:gd name="T2" fmla="*/ 93663 w 599"/>
              <a:gd name="T3" fmla="*/ 68332 h 436"/>
              <a:gd name="T4" fmla="*/ 46753 w 599"/>
              <a:gd name="T5" fmla="*/ 77788 h 436"/>
              <a:gd name="T6" fmla="*/ 0 w 599"/>
              <a:gd name="T7" fmla="*/ 9456 h 436"/>
              <a:gd name="T8" fmla="*/ 46753 w 599"/>
              <a:gd name="T9" fmla="*/ 0 h 436"/>
              <a:gd name="T10" fmla="*/ 0 60000 65536"/>
              <a:gd name="T11" fmla="*/ 0 60000 65536"/>
              <a:gd name="T12" fmla="*/ 0 60000 65536"/>
              <a:gd name="T13" fmla="*/ 0 60000 65536"/>
              <a:gd name="T14" fmla="*/ 0 60000 65536"/>
              <a:gd name="T15" fmla="*/ 0 w 599"/>
              <a:gd name="T16" fmla="*/ 0 h 436"/>
              <a:gd name="T17" fmla="*/ 599 w 599"/>
              <a:gd name="T18" fmla="*/ 436 h 436"/>
            </a:gdLst>
            <a:ahLst/>
            <a:cxnLst>
              <a:cxn ang="T10">
                <a:pos x="T0" y="T1"/>
              </a:cxn>
              <a:cxn ang="T11">
                <a:pos x="T2" y="T3"/>
              </a:cxn>
              <a:cxn ang="T12">
                <a:pos x="T4" y="T5"/>
              </a:cxn>
              <a:cxn ang="T13">
                <a:pos x="T6" y="T7"/>
              </a:cxn>
              <a:cxn ang="T14">
                <a:pos x="T8" y="T9"/>
              </a:cxn>
            </a:cxnLst>
            <a:rect l="T15" t="T16" r="T17" b="T18"/>
            <a:pathLst>
              <a:path w="599" h="436">
                <a:moveTo>
                  <a:pt x="299" y="0"/>
                </a:moveTo>
                <a:lnTo>
                  <a:pt x="599" y="383"/>
                </a:lnTo>
                <a:lnTo>
                  <a:pt x="299" y="436"/>
                </a:lnTo>
                <a:lnTo>
                  <a:pt x="0" y="53"/>
                </a:lnTo>
                <a:lnTo>
                  <a:pt x="299" y="0"/>
                </a:lnTo>
                <a:close/>
              </a:path>
            </a:pathLst>
          </a:custGeom>
          <a:noFill/>
          <a:ln w="3175">
            <a:solidFill>
              <a:srgbClr val="000000"/>
            </a:solidFill>
            <a:prstDash val="solid"/>
            <a:round/>
            <a:headEnd/>
            <a:tailEnd/>
          </a:ln>
        </p:spPr>
        <p:txBody>
          <a:bodyPr lIns="57150" tIns="28575" rIns="57150" bIns="28575"/>
          <a:lstStyle/>
          <a:p>
            <a:endParaRPr lang="en-US"/>
          </a:p>
        </p:txBody>
      </p:sp>
      <p:sp>
        <p:nvSpPr>
          <p:cNvPr id="47292" name="Freeform 257"/>
          <p:cNvSpPr>
            <a:spLocks/>
          </p:cNvSpPr>
          <p:nvPr/>
        </p:nvSpPr>
        <p:spPr bwMode="auto">
          <a:xfrm>
            <a:off x="5870575" y="3532188"/>
            <a:ext cx="88900" cy="106362"/>
          </a:xfrm>
          <a:custGeom>
            <a:avLst/>
            <a:gdLst>
              <a:gd name="T0" fmla="*/ 50822 w 565"/>
              <a:gd name="T1" fmla="*/ 0 h 592"/>
              <a:gd name="T2" fmla="*/ 88900 w 565"/>
              <a:gd name="T3" fmla="*/ 106362 h 592"/>
              <a:gd name="T4" fmla="*/ 38078 w 565"/>
              <a:gd name="T5" fmla="*/ 106362 h 592"/>
              <a:gd name="T6" fmla="*/ 0 w 565"/>
              <a:gd name="T7" fmla="*/ 0 h 592"/>
              <a:gd name="T8" fmla="*/ 50822 w 565"/>
              <a:gd name="T9" fmla="*/ 0 h 592"/>
              <a:gd name="T10" fmla="*/ 0 60000 65536"/>
              <a:gd name="T11" fmla="*/ 0 60000 65536"/>
              <a:gd name="T12" fmla="*/ 0 60000 65536"/>
              <a:gd name="T13" fmla="*/ 0 60000 65536"/>
              <a:gd name="T14" fmla="*/ 0 60000 65536"/>
              <a:gd name="T15" fmla="*/ 0 w 565"/>
              <a:gd name="T16" fmla="*/ 0 h 592"/>
              <a:gd name="T17" fmla="*/ 565 w 565"/>
              <a:gd name="T18" fmla="*/ 592 h 592"/>
            </a:gdLst>
            <a:ahLst/>
            <a:cxnLst>
              <a:cxn ang="T10">
                <a:pos x="T0" y="T1"/>
              </a:cxn>
              <a:cxn ang="T11">
                <a:pos x="T2" y="T3"/>
              </a:cxn>
              <a:cxn ang="T12">
                <a:pos x="T4" y="T5"/>
              </a:cxn>
              <a:cxn ang="T13">
                <a:pos x="T6" y="T7"/>
              </a:cxn>
              <a:cxn ang="T14">
                <a:pos x="T8" y="T9"/>
              </a:cxn>
            </a:cxnLst>
            <a:rect l="T15" t="T16" r="T17" b="T18"/>
            <a:pathLst>
              <a:path w="565" h="592">
                <a:moveTo>
                  <a:pt x="323" y="0"/>
                </a:moveTo>
                <a:lnTo>
                  <a:pt x="565" y="592"/>
                </a:lnTo>
                <a:lnTo>
                  <a:pt x="242" y="592"/>
                </a:lnTo>
                <a:lnTo>
                  <a:pt x="0" y="0"/>
                </a:lnTo>
                <a:lnTo>
                  <a:pt x="323" y="0"/>
                </a:lnTo>
                <a:close/>
              </a:path>
            </a:pathLst>
          </a:custGeom>
          <a:noFill/>
          <a:ln w="3175">
            <a:solidFill>
              <a:srgbClr val="000000"/>
            </a:solidFill>
            <a:prstDash val="solid"/>
            <a:round/>
            <a:headEnd/>
            <a:tailEnd/>
          </a:ln>
        </p:spPr>
        <p:txBody>
          <a:bodyPr lIns="57150" tIns="28575" rIns="57150" bIns="28575"/>
          <a:lstStyle/>
          <a:p>
            <a:endParaRPr lang="en-US"/>
          </a:p>
        </p:txBody>
      </p:sp>
      <p:sp>
        <p:nvSpPr>
          <p:cNvPr id="47293" name="Freeform 258"/>
          <p:cNvSpPr>
            <a:spLocks/>
          </p:cNvSpPr>
          <p:nvPr/>
        </p:nvSpPr>
        <p:spPr bwMode="auto">
          <a:xfrm>
            <a:off x="5657850" y="3532188"/>
            <a:ext cx="107950" cy="106362"/>
          </a:xfrm>
          <a:custGeom>
            <a:avLst/>
            <a:gdLst>
              <a:gd name="T0" fmla="*/ 46330 w 699"/>
              <a:gd name="T1" fmla="*/ 0 h 592"/>
              <a:gd name="T2" fmla="*/ 0 w 699"/>
              <a:gd name="T3" fmla="*/ 106362 h 592"/>
              <a:gd name="T4" fmla="*/ 61620 w 699"/>
              <a:gd name="T5" fmla="*/ 106362 h 592"/>
              <a:gd name="T6" fmla="*/ 107950 w 699"/>
              <a:gd name="T7" fmla="*/ 0 h 592"/>
              <a:gd name="T8" fmla="*/ 46330 w 699"/>
              <a:gd name="T9" fmla="*/ 0 h 592"/>
              <a:gd name="T10" fmla="*/ 0 60000 65536"/>
              <a:gd name="T11" fmla="*/ 0 60000 65536"/>
              <a:gd name="T12" fmla="*/ 0 60000 65536"/>
              <a:gd name="T13" fmla="*/ 0 60000 65536"/>
              <a:gd name="T14" fmla="*/ 0 60000 65536"/>
              <a:gd name="T15" fmla="*/ 0 w 699"/>
              <a:gd name="T16" fmla="*/ 0 h 592"/>
              <a:gd name="T17" fmla="*/ 699 w 699"/>
              <a:gd name="T18" fmla="*/ 592 h 592"/>
            </a:gdLst>
            <a:ahLst/>
            <a:cxnLst>
              <a:cxn ang="T10">
                <a:pos x="T0" y="T1"/>
              </a:cxn>
              <a:cxn ang="T11">
                <a:pos x="T2" y="T3"/>
              </a:cxn>
              <a:cxn ang="T12">
                <a:pos x="T4" y="T5"/>
              </a:cxn>
              <a:cxn ang="T13">
                <a:pos x="T6" y="T7"/>
              </a:cxn>
              <a:cxn ang="T14">
                <a:pos x="T8" y="T9"/>
              </a:cxn>
            </a:cxnLst>
            <a:rect l="T15" t="T16" r="T17" b="T18"/>
            <a:pathLst>
              <a:path w="699" h="592">
                <a:moveTo>
                  <a:pt x="300" y="0"/>
                </a:moveTo>
                <a:lnTo>
                  <a:pt x="0" y="592"/>
                </a:lnTo>
                <a:lnTo>
                  <a:pt x="399" y="592"/>
                </a:lnTo>
                <a:lnTo>
                  <a:pt x="699" y="0"/>
                </a:lnTo>
                <a:lnTo>
                  <a:pt x="300" y="0"/>
                </a:lnTo>
                <a:close/>
              </a:path>
            </a:pathLst>
          </a:custGeom>
          <a:noFill/>
          <a:ln w="3175">
            <a:solidFill>
              <a:srgbClr val="000000"/>
            </a:solidFill>
            <a:prstDash val="solid"/>
            <a:round/>
            <a:headEnd/>
            <a:tailEnd/>
          </a:ln>
        </p:spPr>
        <p:txBody>
          <a:bodyPr lIns="57150" tIns="28575" rIns="57150" bIns="28575"/>
          <a:lstStyle/>
          <a:p>
            <a:endParaRPr lang="en-US"/>
          </a:p>
        </p:txBody>
      </p:sp>
      <p:sp>
        <p:nvSpPr>
          <p:cNvPr id="47294" name="Freeform 259"/>
          <p:cNvSpPr>
            <a:spLocks/>
          </p:cNvSpPr>
          <p:nvPr/>
        </p:nvSpPr>
        <p:spPr bwMode="auto">
          <a:xfrm>
            <a:off x="5689600" y="2446338"/>
            <a:ext cx="250825" cy="1222375"/>
          </a:xfrm>
          <a:custGeom>
            <a:avLst/>
            <a:gdLst>
              <a:gd name="T0" fmla="*/ 250047 w 1612"/>
              <a:gd name="T1" fmla="*/ 176455 h 6775"/>
              <a:gd name="T2" fmla="*/ 246779 w 1612"/>
              <a:gd name="T3" fmla="*/ 147587 h 6775"/>
              <a:gd name="T4" fmla="*/ 240867 w 1612"/>
              <a:gd name="T5" fmla="*/ 120163 h 6775"/>
              <a:gd name="T6" fmla="*/ 232776 w 1612"/>
              <a:gd name="T7" fmla="*/ 94723 h 6775"/>
              <a:gd name="T8" fmla="*/ 222195 w 1612"/>
              <a:gd name="T9" fmla="*/ 71448 h 6775"/>
              <a:gd name="T10" fmla="*/ 209591 w 1612"/>
              <a:gd name="T11" fmla="*/ 51060 h 6775"/>
              <a:gd name="T12" fmla="*/ 195588 w 1612"/>
              <a:gd name="T13" fmla="*/ 33559 h 6775"/>
              <a:gd name="T14" fmla="*/ 179716 w 1612"/>
              <a:gd name="T15" fmla="*/ 19486 h 6775"/>
              <a:gd name="T16" fmla="*/ 162601 w 1612"/>
              <a:gd name="T17" fmla="*/ 8660 h 6775"/>
              <a:gd name="T18" fmla="*/ 144551 w 1612"/>
              <a:gd name="T19" fmla="*/ 2165 h 6775"/>
              <a:gd name="T20" fmla="*/ 125413 w 1612"/>
              <a:gd name="T21" fmla="*/ 0 h 6775"/>
              <a:gd name="T22" fmla="*/ 106274 w 1612"/>
              <a:gd name="T23" fmla="*/ 2165 h 6775"/>
              <a:gd name="T24" fmla="*/ 88069 w 1612"/>
              <a:gd name="T25" fmla="*/ 8660 h 6775"/>
              <a:gd name="T26" fmla="*/ 70953 w 1612"/>
              <a:gd name="T27" fmla="*/ 19486 h 6775"/>
              <a:gd name="T28" fmla="*/ 55238 w 1612"/>
              <a:gd name="T29" fmla="*/ 33559 h 6775"/>
              <a:gd name="T30" fmla="*/ 40922 w 1612"/>
              <a:gd name="T31" fmla="*/ 51060 h 6775"/>
              <a:gd name="T32" fmla="*/ 28630 w 1612"/>
              <a:gd name="T33" fmla="*/ 71448 h 6775"/>
              <a:gd name="T34" fmla="*/ 18049 w 1612"/>
              <a:gd name="T35" fmla="*/ 94723 h 6775"/>
              <a:gd name="T36" fmla="*/ 9647 w 1612"/>
              <a:gd name="T37" fmla="*/ 120163 h 6775"/>
              <a:gd name="T38" fmla="*/ 3734 w 1612"/>
              <a:gd name="T39" fmla="*/ 147587 h 6775"/>
              <a:gd name="T40" fmla="*/ 467 w 1612"/>
              <a:gd name="T41" fmla="*/ 176455 h 6775"/>
              <a:gd name="T42" fmla="*/ 0 w 1612"/>
              <a:gd name="T43" fmla="*/ 1025713 h 6775"/>
              <a:gd name="T44" fmla="*/ 1245 w 1612"/>
              <a:gd name="T45" fmla="*/ 1055663 h 6775"/>
              <a:gd name="T46" fmla="*/ 5446 w 1612"/>
              <a:gd name="T47" fmla="*/ 1084170 h 6775"/>
              <a:gd name="T48" fmla="*/ 12292 w 1612"/>
              <a:gd name="T49" fmla="*/ 1110873 h 6775"/>
              <a:gd name="T50" fmla="*/ 21317 w 1612"/>
              <a:gd name="T51" fmla="*/ 1135591 h 6775"/>
              <a:gd name="T52" fmla="*/ 32365 w 1612"/>
              <a:gd name="T53" fmla="*/ 1157964 h 6775"/>
              <a:gd name="T54" fmla="*/ 45590 w 1612"/>
              <a:gd name="T55" fmla="*/ 1177269 h 6775"/>
              <a:gd name="T56" fmla="*/ 60372 w 1612"/>
              <a:gd name="T57" fmla="*/ 1193868 h 6775"/>
              <a:gd name="T58" fmla="*/ 76555 w 1612"/>
              <a:gd name="T59" fmla="*/ 1206859 h 6775"/>
              <a:gd name="T60" fmla="*/ 93982 w 1612"/>
              <a:gd name="T61" fmla="*/ 1216060 h 6775"/>
              <a:gd name="T62" fmla="*/ 112498 w 1612"/>
              <a:gd name="T63" fmla="*/ 1221112 h 6775"/>
              <a:gd name="T64" fmla="*/ 131792 w 1612"/>
              <a:gd name="T65" fmla="*/ 1222014 h 6775"/>
              <a:gd name="T66" fmla="*/ 150775 w 1612"/>
              <a:gd name="T67" fmla="*/ 1218225 h 6775"/>
              <a:gd name="T68" fmla="*/ 168513 w 1612"/>
              <a:gd name="T69" fmla="*/ 1210287 h 6775"/>
              <a:gd name="T70" fmla="*/ 185162 w 1612"/>
              <a:gd name="T71" fmla="*/ 1198379 h 6775"/>
              <a:gd name="T72" fmla="*/ 200411 w 1612"/>
              <a:gd name="T73" fmla="*/ 1183043 h 6775"/>
              <a:gd name="T74" fmla="*/ 214104 w 1612"/>
              <a:gd name="T75" fmla="*/ 1164639 h 6775"/>
              <a:gd name="T76" fmla="*/ 225774 w 1612"/>
              <a:gd name="T77" fmla="*/ 1143349 h 6775"/>
              <a:gd name="T78" fmla="*/ 235732 w 1612"/>
              <a:gd name="T79" fmla="*/ 1119353 h 6775"/>
              <a:gd name="T80" fmla="*/ 243201 w 1612"/>
              <a:gd name="T81" fmla="*/ 1093191 h 6775"/>
              <a:gd name="T82" fmla="*/ 248335 w 1612"/>
              <a:gd name="T83" fmla="*/ 1065406 h 6775"/>
              <a:gd name="T84" fmla="*/ 250669 w 1612"/>
              <a:gd name="T85" fmla="*/ 1035816 h 677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1612"/>
              <a:gd name="T130" fmla="*/ 0 h 6775"/>
              <a:gd name="T131" fmla="*/ 1612 w 1612"/>
              <a:gd name="T132" fmla="*/ 6775 h 677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1612" h="6775">
                <a:moveTo>
                  <a:pt x="1612" y="1090"/>
                </a:moveTo>
                <a:lnTo>
                  <a:pt x="1611" y="1034"/>
                </a:lnTo>
                <a:lnTo>
                  <a:pt x="1607" y="978"/>
                </a:lnTo>
                <a:lnTo>
                  <a:pt x="1602" y="924"/>
                </a:lnTo>
                <a:lnTo>
                  <a:pt x="1596" y="870"/>
                </a:lnTo>
                <a:lnTo>
                  <a:pt x="1586" y="818"/>
                </a:lnTo>
                <a:lnTo>
                  <a:pt x="1575" y="766"/>
                </a:lnTo>
                <a:lnTo>
                  <a:pt x="1563" y="715"/>
                </a:lnTo>
                <a:lnTo>
                  <a:pt x="1548" y="666"/>
                </a:lnTo>
                <a:lnTo>
                  <a:pt x="1532" y="618"/>
                </a:lnTo>
                <a:lnTo>
                  <a:pt x="1515" y="570"/>
                </a:lnTo>
                <a:lnTo>
                  <a:pt x="1496" y="525"/>
                </a:lnTo>
                <a:lnTo>
                  <a:pt x="1474" y="480"/>
                </a:lnTo>
                <a:lnTo>
                  <a:pt x="1451" y="438"/>
                </a:lnTo>
                <a:lnTo>
                  <a:pt x="1428" y="396"/>
                </a:lnTo>
                <a:lnTo>
                  <a:pt x="1402" y="357"/>
                </a:lnTo>
                <a:lnTo>
                  <a:pt x="1376" y="318"/>
                </a:lnTo>
                <a:lnTo>
                  <a:pt x="1347" y="283"/>
                </a:lnTo>
                <a:lnTo>
                  <a:pt x="1318" y="249"/>
                </a:lnTo>
                <a:lnTo>
                  <a:pt x="1288" y="216"/>
                </a:lnTo>
                <a:lnTo>
                  <a:pt x="1257" y="186"/>
                </a:lnTo>
                <a:lnTo>
                  <a:pt x="1223" y="157"/>
                </a:lnTo>
                <a:lnTo>
                  <a:pt x="1190" y="131"/>
                </a:lnTo>
                <a:lnTo>
                  <a:pt x="1155" y="108"/>
                </a:lnTo>
                <a:lnTo>
                  <a:pt x="1119" y="85"/>
                </a:lnTo>
                <a:lnTo>
                  <a:pt x="1083" y="66"/>
                </a:lnTo>
                <a:lnTo>
                  <a:pt x="1045" y="48"/>
                </a:lnTo>
                <a:lnTo>
                  <a:pt x="1007" y="33"/>
                </a:lnTo>
                <a:lnTo>
                  <a:pt x="969" y="22"/>
                </a:lnTo>
                <a:lnTo>
                  <a:pt x="929" y="12"/>
                </a:lnTo>
                <a:lnTo>
                  <a:pt x="888" y="5"/>
                </a:lnTo>
                <a:lnTo>
                  <a:pt x="847" y="1"/>
                </a:lnTo>
                <a:lnTo>
                  <a:pt x="806" y="0"/>
                </a:lnTo>
                <a:lnTo>
                  <a:pt x="764" y="1"/>
                </a:lnTo>
                <a:lnTo>
                  <a:pt x="723" y="5"/>
                </a:lnTo>
                <a:lnTo>
                  <a:pt x="683" y="12"/>
                </a:lnTo>
                <a:lnTo>
                  <a:pt x="643" y="22"/>
                </a:lnTo>
                <a:lnTo>
                  <a:pt x="604" y="33"/>
                </a:lnTo>
                <a:lnTo>
                  <a:pt x="566" y="48"/>
                </a:lnTo>
                <a:lnTo>
                  <a:pt x="529" y="66"/>
                </a:lnTo>
                <a:lnTo>
                  <a:pt x="492" y="85"/>
                </a:lnTo>
                <a:lnTo>
                  <a:pt x="456" y="108"/>
                </a:lnTo>
                <a:lnTo>
                  <a:pt x="421" y="131"/>
                </a:lnTo>
                <a:lnTo>
                  <a:pt x="388" y="157"/>
                </a:lnTo>
                <a:lnTo>
                  <a:pt x="355" y="186"/>
                </a:lnTo>
                <a:lnTo>
                  <a:pt x="323" y="216"/>
                </a:lnTo>
                <a:lnTo>
                  <a:pt x="293" y="249"/>
                </a:lnTo>
                <a:lnTo>
                  <a:pt x="263" y="283"/>
                </a:lnTo>
                <a:lnTo>
                  <a:pt x="235" y="318"/>
                </a:lnTo>
                <a:lnTo>
                  <a:pt x="208" y="357"/>
                </a:lnTo>
                <a:lnTo>
                  <a:pt x="184" y="396"/>
                </a:lnTo>
                <a:lnTo>
                  <a:pt x="160" y="438"/>
                </a:lnTo>
                <a:lnTo>
                  <a:pt x="137" y="480"/>
                </a:lnTo>
                <a:lnTo>
                  <a:pt x="116" y="525"/>
                </a:lnTo>
                <a:lnTo>
                  <a:pt x="96" y="570"/>
                </a:lnTo>
                <a:lnTo>
                  <a:pt x="79" y="618"/>
                </a:lnTo>
                <a:lnTo>
                  <a:pt x="62" y="666"/>
                </a:lnTo>
                <a:lnTo>
                  <a:pt x="48" y="715"/>
                </a:lnTo>
                <a:lnTo>
                  <a:pt x="35" y="766"/>
                </a:lnTo>
                <a:lnTo>
                  <a:pt x="24" y="818"/>
                </a:lnTo>
                <a:lnTo>
                  <a:pt x="16" y="870"/>
                </a:lnTo>
                <a:lnTo>
                  <a:pt x="8" y="924"/>
                </a:lnTo>
                <a:lnTo>
                  <a:pt x="3" y="978"/>
                </a:lnTo>
                <a:lnTo>
                  <a:pt x="0" y="1034"/>
                </a:lnTo>
                <a:lnTo>
                  <a:pt x="0" y="1090"/>
                </a:lnTo>
                <a:lnTo>
                  <a:pt x="0" y="5685"/>
                </a:lnTo>
                <a:lnTo>
                  <a:pt x="0" y="5741"/>
                </a:lnTo>
                <a:lnTo>
                  <a:pt x="3" y="5796"/>
                </a:lnTo>
                <a:lnTo>
                  <a:pt x="8" y="5851"/>
                </a:lnTo>
                <a:lnTo>
                  <a:pt x="16" y="5905"/>
                </a:lnTo>
                <a:lnTo>
                  <a:pt x="24" y="5957"/>
                </a:lnTo>
                <a:lnTo>
                  <a:pt x="35" y="6009"/>
                </a:lnTo>
                <a:lnTo>
                  <a:pt x="48" y="6059"/>
                </a:lnTo>
                <a:lnTo>
                  <a:pt x="62" y="6109"/>
                </a:lnTo>
                <a:lnTo>
                  <a:pt x="79" y="6157"/>
                </a:lnTo>
                <a:lnTo>
                  <a:pt x="96" y="6204"/>
                </a:lnTo>
                <a:lnTo>
                  <a:pt x="116" y="6250"/>
                </a:lnTo>
                <a:lnTo>
                  <a:pt x="137" y="6294"/>
                </a:lnTo>
                <a:lnTo>
                  <a:pt x="160" y="6337"/>
                </a:lnTo>
                <a:lnTo>
                  <a:pt x="184" y="6378"/>
                </a:lnTo>
                <a:lnTo>
                  <a:pt x="208" y="6418"/>
                </a:lnTo>
                <a:lnTo>
                  <a:pt x="235" y="6455"/>
                </a:lnTo>
                <a:lnTo>
                  <a:pt x="263" y="6491"/>
                </a:lnTo>
                <a:lnTo>
                  <a:pt x="293" y="6525"/>
                </a:lnTo>
                <a:lnTo>
                  <a:pt x="323" y="6557"/>
                </a:lnTo>
                <a:lnTo>
                  <a:pt x="355" y="6589"/>
                </a:lnTo>
                <a:lnTo>
                  <a:pt x="388" y="6617"/>
                </a:lnTo>
                <a:lnTo>
                  <a:pt x="421" y="6642"/>
                </a:lnTo>
                <a:lnTo>
                  <a:pt x="456" y="6667"/>
                </a:lnTo>
                <a:lnTo>
                  <a:pt x="492" y="6689"/>
                </a:lnTo>
                <a:lnTo>
                  <a:pt x="529" y="6708"/>
                </a:lnTo>
                <a:lnTo>
                  <a:pt x="566" y="6725"/>
                </a:lnTo>
                <a:lnTo>
                  <a:pt x="604" y="6740"/>
                </a:lnTo>
                <a:lnTo>
                  <a:pt x="643" y="6752"/>
                </a:lnTo>
                <a:lnTo>
                  <a:pt x="683" y="6762"/>
                </a:lnTo>
                <a:lnTo>
                  <a:pt x="723" y="6768"/>
                </a:lnTo>
                <a:lnTo>
                  <a:pt x="764" y="6773"/>
                </a:lnTo>
                <a:lnTo>
                  <a:pt x="806" y="6775"/>
                </a:lnTo>
                <a:lnTo>
                  <a:pt x="847" y="6773"/>
                </a:lnTo>
                <a:lnTo>
                  <a:pt x="888" y="6768"/>
                </a:lnTo>
                <a:lnTo>
                  <a:pt x="929" y="6762"/>
                </a:lnTo>
                <a:lnTo>
                  <a:pt x="969" y="6752"/>
                </a:lnTo>
                <a:lnTo>
                  <a:pt x="1007" y="6740"/>
                </a:lnTo>
                <a:lnTo>
                  <a:pt x="1045" y="6725"/>
                </a:lnTo>
                <a:lnTo>
                  <a:pt x="1083" y="6708"/>
                </a:lnTo>
                <a:lnTo>
                  <a:pt x="1119" y="6689"/>
                </a:lnTo>
                <a:lnTo>
                  <a:pt x="1155" y="6667"/>
                </a:lnTo>
                <a:lnTo>
                  <a:pt x="1190" y="6642"/>
                </a:lnTo>
                <a:lnTo>
                  <a:pt x="1223" y="6617"/>
                </a:lnTo>
                <a:lnTo>
                  <a:pt x="1257" y="6589"/>
                </a:lnTo>
                <a:lnTo>
                  <a:pt x="1288" y="6557"/>
                </a:lnTo>
                <a:lnTo>
                  <a:pt x="1318" y="6525"/>
                </a:lnTo>
                <a:lnTo>
                  <a:pt x="1347" y="6491"/>
                </a:lnTo>
                <a:lnTo>
                  <a:pt x="1376" y="6455"/>
                </a:lnTo>
                <a:lnTo>
                  <a:pt x="1402" y="6418"/>
                </a:lnTo>
                <a:lnTo>
                  <a:pt x="1428" y="6378"/>
                </a:lnTo>
                <a:lnTo>
                  <a:pt x="1451" y="6337"/>
                </a:lnTo>
                <a:lnTo>
                  <a:pt x="1474" y="6294"/>
                </a:lnTo>
                <a:lnTo>
                  <a:pt x="1496" y="6250"/>
                </a:lnTo>
                <a:lnTo>
                  <a:pt x="1515" y="6204"/>
                </a:lnTo>
                <a:lnTo>
                  <a:pt x="1532" y="6157"/>
                </a:lnTo>
                <a:lnTo>
                  <a:pt x="1548" y="6109"/>
                </a:lnTo>
                <a:lnTo>
                  <a:pt x="1563" y="6059"/>
                </a:lnTo>
                <a:lnTo>
                  <a:pt x="1575" y="6009"/>
                </a:lnTo>
                <a:lnTo>
                  <a:pt x="1586" y="5957"/>
                </a:lnTo>
                <a:lnTo>
                  <a:pt x="1596" y="5905"/>
                </a:lnTo>
                <a:lnTo>
                  <a:pt x="1602" y="5851"/>
                </a:lnTo>
                <a:lnTo>
                  <a:pt x="1607" y="5796"/>
                </a:lnTo>
                <a:lnTo>
                  <a:pt x="1611" y="5741"/>
                </a:lnTo>
                <a:lnTo>
                  <a:pt x="1612" y="5685"/>
                </a:lnTo>
                <a:lnTo>
                  <a:pt x="1612" y="1090"/>
                </a:lnTo>
              </a:path>
            </a:pathLst>
          </a:custGeom>
          <a:noFill/>
          <a:ln w="3175">
            <a:solidFill>
              <a:srgbClr val="000000"/>
            </a:solidFill>
            <a:prstDash val="solid"/>
            <a:round/>
            <a:headEnd/>
            <a:tailEnd/>
          </a:ln>
        </p:spPr>
        <p:txBody>
          <a:bodyPr lIns="57150" tIns="28575" rIns="57150" bIns="28575"/>
          <a:lstStyle/>
          <a:p>
            <a:endParaRPr lang="en-US"/>
          </a:p>
        </p:txBody>
      </p:sp>
      <p:sp>
        <p:nvSpPr>
          <p:cNvPr id="47295" name="Freeform 260"/>
          <p:cNvSpPr>
            <a:spLocks/>
          </p:cNvSpPr>
          <p:nvPr/>
        </p:nvSpPr>
        <p:spPr bwMode="auto">
          <a:xfrm>
            <a:off x="5640388" y="2279650"/>
            <a:ext cx="350837" cy="523875"/>
          </a:xfrm>
          <a:custGeom>
            <a:avLst/>
            <a:gdLst>
              <a:gd name="T0" fmla="*/ 0 w 2257"/>
              <a:gd name="T1" fmla="*/ 255170 h 2903"/>
              <a:gd name="T2" fmla="*/ 466 w 2257"/>
              <a:gd name="T3" fmla="*/ 241636 h 2903"/>
              <a:gd name="T4" fmla="*/ 2021 w 2257"/>
              <a:gd name="T5" fmla="*/ 221966 h 2903"/>
              <a:gd name="T6" fmla="*/ 5441 w 2257"/>
              <a:gd name="T7" fmla="*/ 196521 h 2903"/>
              <a:gd name="T8" fmla="*/ 10570 w 2257"/>
              <a:gd name="T9" fmla="*/ 171798 h 2903"/>
              <a:gd name="T10" fmla="*/ 17254 w 2257"/>
              <a:gd name="T11" fmla="*/ 148338 h 2903"/>
              <a:gd name="T12" fmla="*/ 25337 w 2257"/>
              <a:gd name="T13" fmla="*/ 125961 h 2903"/>
              <a:gd name="T14" fmla="*/ 34819 w 2257"/>
              <a:gd name="T15" fmla="*/ 105208 h 2903"/>
              <a:gd name="T16" fmla="*/ 45390 w 2257"/>
              <a:gd name="T17" fmla="*/ 85899 h 2903"/>
              <a:gd name="T18" fmla="*/ 57359 w 2257"/>
              <a:gd name="T19" fmla="*/ 68033 h 2903"/>
              <a:gd name="T20" fmla="*/ 70416 w 2257"/>
              <a:gd name="T21" fmla="*/ 51972 h 2903"/>
              <a:gd name="T22" fmla="*/ 84406 w 2257"/>
              <a:gd name="T23" fmla="*/ 37897 h 2903"/>
              <a:gd name="T24" fmla="*/ 91712 w 2257"/>
              <a:gd name="T25" fmla="*/ 31400 h 2903"/>
              <a:gd name="T26" fmla="*/ 99329 w 2257"/>
              <a:gd name="T27" fmla="*/ 25806 h 2903"/>
              <a:gd name="T28" fmla="*/ 107101 w 2257"/>
              <a:gd name="T29" fmla="*/ 20572 h 2903"/>
              <a:gd name="T30" fmla="*/ 115029 w 2257"/>
              <a:gd name="T31" fmla="*/ 15700 h 2903"/>
              <a:gd name="T32" fmla="*/ 123267 w 2257"/>
              <a:gd name="T33" fmla="*/ 11730 h 2903"/>
              <a:gd name="T34" fmla="*/ 131506 w 2257"/>
              <a:gd name="T35" fmla="*/ 8121 h 2903"/>
              <a:gd name="T36" fmla="*/ 140055 w 2257"/>
              <a:gd name="T37" fmla="*/ 5233 h 2903"/>
              <a:gd name="T38" fmla="*/ 148760 w 2257"/>
              <a:gd name="T39" fmla="*/ 2887 h 2903"/>
              <a:gd name="T40" fmla="*/ 157465 w 2257"/>
              <a:gd name="T41" fmla="*/ 1263 h 2903"/>
              <a:gd name="T42" fmla="*/ 166325 w 2257"/>
              <a:gd name="T43" fmla="*/ 180 h 2903"/>
              <a:gd name="T44" fmla="*/ 175496 w 2257"/>
              <a:gd name="T45" fmla="*/ 0 h 2903"/>
              <a:gd name="T46" fmla="*/ 184512 w 2257"/>
              <a:gd name="T47" fmla="*/ 180 h 2903"/>
              <a:gd name="T48" fmla="*/ 193372 w 2257"/>
              <a:gd name="T49" fmla="*/ 1263 h 2903"/>
              <a:gd name="T50" fmla="*/ 202077 w 2257"/>
              <a:gd name="T51" fmla="*/ 2887 h 2903"/>
              <a:gd name="T52" fmla="*/ 210782 w 2257"/>
              <a:gd name="T53" fmla="*/ 5233 h 2903"/>
              <a:gd name="T54" fmla="*/ 219331 w 2257"/>
              <a:gd name="T55" fmla="*/ 8121 h 2903"/>
              <a:gd name="T56" fmla="*/ 227725 w 2257"/>
              <a:gd name="T57" fmla="*/ 11730 h 2903"/>
              <a:gd name="T58" fmla="*/ 235808 w 2257"/>
              <a:gd name="T59" fmla="*/ 15700 h 2903"/>
              <a:gd name="T60" fmla="*/ 243736 w 2257"/>
              <a:gd name="T61" fmla="*/ 20572 h 2903"/>
              <a:gd name="T62" fmla="*/ 251664 w 2257"/>
              <a:gd name="T63" fmla="*/ 25806 h 2903"/>
              <a:gd name="T64" fmla="*/ 259125 w 2257"/>
              <a:gd name="T65" fmla="*/ 31400 h 2903"/>
              <a:gd name="T66" fmla="*/ 266431 w 2257"/>
              <a:gd name="T67" fmla="*/ 37897 h 2903"/>
              <a:gd name="T68" fmla="*/ 280576 w 2257"/>
              <a:gd name="T69" fmla="*/ 51972 h 2903"/>
              <a:gd name="T70" fmla="*/ 293323 w 2257"/>
              <a:gd name="T71" fmla="*/ 68033 h 2903"/>
              <a:gd name="T72" fmla="*/ 305447 w 2257"/>
              <a:gd name="T73" fmla="*/ 85899 h 2903"/>
              <a:gd name="T74" fmla="*/ 316173 w 2257"/>
              <a:gd name="T75" fmla="*/ 105208 h 2903"/>
              <a:gd name="T76" fmla="*/ 325500 w 2257"/>
              <a:gd name="T77" fmla="*/ 125961 h 2903"/>
              <a:gd name="T78" fmla="*/ 333738 w 2257"/>
              <a:gd name="T79" fmla="*/ 148338 h 2903"/>
              <a:gd name="T80" fmla="*/ 340267 w 2257"/>
              <a:gd name="T81" fmla="*/ 171798 h 2903"/>
              <a:gd name="T82" fmla="*/ 345396 w 2257"/>
              <a:gd name="T83" fmla="*/ 196521 h 2903"/>
              <a:gd name="T84" fmla="*/ 348816 w 2257"/>
              <a:gd name="T85" fmla="*/ 221966 h 2903"/>
              <a:gd name="T86" fmla="*/ 350371 w 2257"/>
              <a:gd name="T87" fmla="*/ 241636 h 2903"/>
              <a:gd name="T88" fmla="*/ 350837 w 2257"/>
              <a:gd name="T89" fmla="*/ 255170 h 2903"/>
              <a:gd name="T90" fmla="*/ 350837 w 2257"/>
              <a:gd name="T91" fmla="*/ 523875 h 2903"/>
              <a:gd name="T92" fmla="*/ 0 w 2257"/>
              <a:gd name="T93" fmla="*/ 261847 h 2903"/>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2257"/>
              <a:gd name="T142" fmla="*/ 0 h 2903"/>
              <a:gd name="T143" fmla="*/ 2257 w 2257"/>
              <a:gd name="T144" fmla="*/ 2903 h 2903"/>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2257" h="2903">
                <a:moveTo>
                  <a:pt x="0" y="1451"/>
                </a:moveTo>
                <a:lnTo>
                  <a:pt x="0" y="1414"/>
                </a:lnTo>
                <a:lnTo>
                  <a:pt x="1" y="1377"/>
                </a:lnTo>
                <a:lnTo>
                  <a:pt x="3" y="1339"/>
                </a:lnTo>
                <a:lnTo>
                  <a:pt x="5" y="1303"/>
                </a:lnTo>
                <a:lnTo>
                  <a:pt x="13" y="1230"/>
                </a:lnTo>
                <a:lnTo>
                  <a:pt x="23" y="1159"/>
                </a:lnTo>
                <a:lnTo>
                  <a:pt x="35" y="1089"/>
                </a:lnTo>
                <a:lnTo>
                  <a:pt x="51" y="1020"/>
                </a:lnTo>
                <a:lnTo>
                  <a:pt x="68" y="952"/>
                </a:lnTo>
                <a:lnTo>
                  <a:pt x="88" y="886"/>
                </a:lnTo>
                <a:lnTo>
                  <a:pt x="111" y="822"/>
                </a:lnTo>
                <a:lnTo>
                  <a:pt x="135" y="760"/>
                </a:lnTo>
                <a:lnTo>
                  <a:pt x="163" y="698"/>
                </a:lnTo>
                <a:lnTo>
                  <a:pt x="192" y="639"/>
                </a:lnTo>
                <a:lnTo>
                  <a:pt x="224" y="583"/>
                </a:lnTo>
                <a:lnTo>
                  <a:pt x="257" y="528"/>
                </a:lnTo>
                <a:lnTo>
                  <a:pt x="292" y="476"/>
                </a:lnTo>
                <a:lnTo>
                  <a:pt x="330" y="425"/>
                </a:lnTo>
                <a:lnTo>
                  <a:pt x="369" y="377"/>
                </a:lnTo>
                <a:lnTo>
                  <a:pt x="411" y="331"/>
                </a:lnTo>
                <a:lnTo>
                  <a:pt x="453" y="288"/>
                </a:lnTo>
                <a:lnTo>
                  <a:pt x="497" y="248"/>
                </a:lnTo>
                <a:lnTo>
                  <a:pt x="543" y="210"/>
                </a:lnTo>
                <a:lnTo>
                  <a:pt x="567" y="192"/>
                </a:lnTo>
                <a:lnTo>
                  <a:pt x="590" y="174"/>
                </a:lnTo>
                <a:lnTo>
                  <a:pt x="614" y="158"/>
                </a:lnTo>
                <a:lnTo>
                  <a:pt x="639" y="143"/>
                </a:lnTo>
                <a:lnTo>
                  <a:pt x="664" y="128"/>
                </a:lnTo>
                <a:lnTo>
                  <a:pt x="689" y="114"/>
                </a:lnTo>
                <a:lnTo>
                  <a:pt x="714" y="100"/>
                </a:lnTo>
                <a:lnTo>
                  <a:pt x="740" y="87"/>
                </a:lnTo>
                <a:lnTo>
                  <a:pt x="767" y="75"/>
                </a:lnTo>
                <a:lnTo>
                  <a:pt x="793" y="65"/>
                </a:lnTo>
                <a:lnTo>
                  <a:pt x="819" y="55"/>
                </a:lnTo>
                <a:lnTo>
                  <a:pt x="846" y="45"/>
                </a:lnTo>
                <a:lnTo>
                  <a:pt x="873" y="37"/>
                </a:lnTo>
                <a:lnTo>
                  <a:pt x="901" y="29"/>
                </a:lnTo>
                <a:lnTo>
                  <a:pt x="929" y="23"/>
                </a:lnTo>
                <a:lnTo>
                  <a:pt x="957" y="16"/>
                </a:lnTo>
                <a:lnTo>
                  <a:pt x="985" y="11"/>
                </a:lnTo>
                <a:lnTo>
                  <a:pt x="1013" y="7"/>
                </a:lnTo>
                <a:lnTo>
                  <a:pt x="1042" y="3"/>
                </a:lnTo>
                <a:lnTo>
                  <a:pt x="1070" y="1"/>
                </a:lnTo>
                <a:lnTo>
                  <a:pt x="1099" y="0"/>
                </a:lnTo>
                <a:lnTo>
                  <a:pt x="1129" y="0"/>
                </a:lnTo>
                <a:lnTo>
                  <a:pt x="1158" y="0"/>
                </a:lnTo>
                <a:lnTo>
                  <a:pt x="1187" y="1"/>
                </a:lnTo>
                <a:lnTo>
                  <a:pt x="1215" y="3"/>
                </a:lnTo>
                <a:lnTo>
                  <a:pt x="1244" y="7"/>
                </a:lnTo>
                <a:lnTo>
                  <a:pt x="1272" y="11"/>
                </a:lnTo>
                <a:lnTo>
                  <a:pt x="1300" y="16"/>
                </a:lnTo>
                <a:lnTo>
                  <a:pt x="1328" y="23"/>
                </a:lnTo>
                <a:lnTo>
                  <a:pt x="1356" y="29"/>
                </a:lnTo>
                <a:lnTo>
                  <a:pt x="1384" y="37"/>
                </a:lnTo>
                <a:lnTo>
                  <a:pt x="1411" y="45"/>
                </a:lnTo>
                <a:lnTo>
                  <a:pt x="1438" y="55"/>
                </a:lnTo>
                <a:lnTo>
                  <a:pt x="1465" y="65"/>
                </a:lnTo>
                <a:lnTo>
                  <a:pt x="1491" y="75"/>
                </a:lnTo>
                <a:lnTo>
                  <a:pt x="1517" y="87"/>
                </a:lnTo>
                <a:lnTo>
                  <a:pt x="1543" y="100"/>
                </a:lnTo>
                <a:lnTo>
                  <a:pt x="1568" y="114"/>
                </a:lnTo>
                <a:lnTo>
                  <a:pt x="1594" y="128"/>
                </a:lnTo>
                <a:lnTo>
                  <a:pt x="1619" y="143"/>
                </a:lnTo>
                <a:lnTo>
                  <a:pt x="1642" y="158"/>
                </a:lnTo>
                <a:lnTo>
                  <a:pt x="1667" y="174"/>
                </a:lnTo>
                <a:lnTo>
                  <a:pt x="1691" y="192"/>
                </a:lnTo>
                <a:lnTo>
                  <a:pt x="1714" y="210"/>
                </a:lnTo>
                <a:lnTo>
                  <a:pt x="1759" y="248"/>
                </a:lnTo>
                <a:lnTo>
                  <a:pt x="1805" y="288"/>
                </a:lnTo>
                <a:lnTo>
                  <a:pt x="1847" y="331"/>
                </a:lnTo>
                <a:lnTo>
                  <a:pt x="1887" y="377"/>
                </a:lnTo>
                <a:lnTo>
                  <a:pt x="1927" y="425"/>
                </a:lnTo>
                <a:lnTo>
                  <a:pt x="1965" y="476"/>
                </a:lnTo>
                <a:lnTo>
                  <a:pt x="1999" y="528"/>
                </a:lnTo>
                <a:lnTo>
                  <a:pt x="2034" y="583"/>
                </a:lnTo>
                <a:lnTo>
                  <a:pt x="2065" y="639"/>
                </a:lnTo>
                <a:lnTo>
                  <a:pt x="2094" y="698"/>
                </a:lnTo>
                <a:lnTo>
                  <a:pt x="2121" y="760"/>
                </a:lnTo>
                <a:lnTo>
                  <a:pt x="2147" y="822"/>
                </a:lnTo>
                <a:lnTo>
                  <a:pt x="2169" y="886"/>
                </a:lnTo>
                <a:lnTo>
                  <a:pt x="2189" y="952"/>
                </a:lnTo>
                <a:lnTo>
                  <a:pt x="2207" y="1020"/>
                </a:lnTo>
                <a:lnTo>
                  <a:pt x="2222" y="1089"/>
                </a:lnTo>
                <a:lnTo>
                  <a:pt x="2235" y="1159"/>
                </a:lnTo>
                <a:lnTo>
                  <a:pt x="2244" y="1230"/>
                </a:lnTo>
                <a:lnTo>
                  <a:pt x="2252" y="1303"/>
                </a:lnTo>
                <a:lnTo>
                  <a:pt x="2254" y="1339"/>
                </a:lnTo>
                <a:lnTo>
                  <a:pt x="2256" y="1377"/>
                </a:lnTo>
                <a:lnTo>
                  <a:pt x="2257" y="1414"/>
                </a:lnTo>
                <a:lnTo>
                  <a:pt x="2257" y="1451"/>
                </a:lnTo>
                <a:lnTo>
                  <a:pt x="2257" y="2903"/>
                </a:lnTo>
                <a:lnTo>
                  <a:pt x="0" y="2903"/>
                </a:lnTo>
                <a:lnTo>
                  <a:pt x="0" y="1451"/>
                </a:lnTo>
              </a:path>
            </a:pathLst>
          </a:custGeom>
          <a:noFill/>
          <a:ln w="3175">
            <a:solidFill>
              <a:srgbClr val="000000"/>
            </a:solidFill>
            <a:prstDash val="solid"/>
            <a:round/>
            <a:headEnd/>
            <a:tailEnd/>
          </a:ln>
        </p:spPr>
        <p:txBody>
          <a:bodyPr lIns="57150" tIns="28575" rIns="57150" bIns="28575"/>
          <a:lstStyle/>
          <a:p>
            <a:endParaRPr lang="en-US"/>
          </a:p>
        </p:txBody>
      </p:sp>
      <p:sp>
        <p:nvSpPr>
          <p:cNvPr id="47296" name="Freeform 261"/>
          <p:cNvSpPr>
            <a:spLocks/>
          </p:cNvSpPr>
          <p:nvPr/>
        </p:nvSpPr>
        <p:spPr bwMode="auto">
          <a:xfrm>
            <a:off x="5640388" y="2801938"/>
            <a:ext cx="350837" cy="176212"/>
          </a:xfrm>
          <a:custGeom>
            <a:avLst/>
            <a:gdLst>
              <a:gd name="T0" fmla="*/ 0 w 2257"/>
              <a:gd name="T1" fmla="*/ 0 h 968"/>
              <a:gd name="T2" fmla="*/ 350837 w 2257"/>
              <a:gd name="T3" fmla="*/ 0 h 968"/>
              <a:gd name="T4" fmla="*/ 279955 w 2257"/>
              <a:gd name="T5" fmla="*/ 176212 h 968"/>
              <a:gd name="T6" fmla="*/ 70727 w 2257"/>
              <a:gd name="T7" fmla="*/ 176212 h 968"/>
              <a:gd name="T8" fmla="*/ 0 w 2257"/>
              <a:gd name="T9" fmla="*/ 0 h 968"/>
              <a:gd name="T10" fmla="*/ 0 60000 65536"/>
              <a:gd name="T11" fmla="*/ 0 60000 65536"/>
              <a:gd name="T12" fmla="*/ 0 60000 65536"/>
              <a:gd name="T13" fmla="*/ 0 60000 65536"/>
              <a:gd name="T14" fmla="*/ 0 60000 65536"/>
              <a:gd name="T15" fmla="*/ 0 w 2257"/>
              <a:gd name="T16" fmla="*/ 0 h 968"/>
              <a:gd name="T17" fmla="*/ 2257 w 2257"/>
              <a:gd name="T18" fmla="*/ 968 h 968"/>
            </a:gdLst>
            <a:ahLst/>
            <a:cxnLst>
              <a:cxn ang="T10">
                <a:pos x="T0" y="T1"/>
              </a:cxn>
              <a:cxn ang="T11">
                <a:pos x="T2" y="T3"/>
              </a:cxn>
              <a:cxn ang="T12">
                <a:pos x="T4" y="T5"/>
              </a:cxn>
              <a:cxn ang="T13">
                <a:pos x="T6" y="T7"/>
              </a:cxn>
              <a:cxn ang="T14">
                <a:pos x="T8" y="T9"/>
              </a:cxn>
            </a:cxnLst>
            <a:rect l="T15" t="T16" r="T17" b="T18"/>
            <a:pathLst>
              <a:path w="2257" h="968">
                <a:moveTo>
                  <a:pt x="0" y="0"/>
                </a:moveTo>
                <a:lnTo>
                  <a:pt x="2257" y="0"/>
                </a:lnTo>
                <a:lnTo>
                  <a:pt x="1801" y="968"/>
                </a:lnTo>
                <a:lnTo>
                  <a:pt x="455" y="968"/>
                </a:lnTo>
                <a:lnTo>
                  <a:pt x="0" y="0"/>
                </a:lnTo>
                <a:close/>
              </a:path>
            </a:pathLst>
          </a:custGeom>
          <a:noFill/>
          <a:ln w="3175">
            <a:solidFill>
              <a:srgbClr val="000000"/>
            </a:solidFill>
            <a:prstDash val="solid"/>
            <a:round/>
            <a:headEnd/>
            <a:tailEnd/>
          </a:ln>
        </p:spPr>
        <p:txBody>
          <a:bodyPr lIns="57150" tIns="28575" rIns="57150" bIns="28575"/>
          <a:lstStyle/>
          <a:p>
            <a:endParaRPr lang="en-US"/>
          </a:p>
        </p:txBody>
      </p:sp>
      <p:sp>
        <p:nvSpPr>
          <p:cNvPr id="47297" name="Rectangle 262"/>
          <p:cNvSpPr>
            <a:spLocks noChangeArrowheads="1"/>
          </p:cNvSpPr>
          <p:nvPr/>
        </p:nvSpPr>
        <p:spPr bwMode="auto">
          <a:xfrm>
            <a:off x="5680075" y="2620963"/>
            <a:ext cx="4763" cy="28575"/>
          </a:xfrm>
          <a:prstGeom prst="rect">
            <a:avLst/>
          </a:prstGeom>
          <a:noFill/>
          <a:ln w="1588">
            <a:solidFill>
              <a:srgbClr val="000000"/>
            </a:solidFill>
            <a:miter lim="800000"/>
            <a:headEnd/>
            <a:tailEnd/>
          </a:ln>
        </p:spPr>
        <p:txBody>
          <a:bodyPr lIns="57150" tIns="28575" rIns="57150" bIns="28575"/>
          <a:lstStyle/>
          <a:p>
            <a:endParaRPr lang="en-US"/>
          </a:p>
        </p:txBody>
      </p:sp>
      <p:sp>
        <p:nvSpPr>
          <p:cNvPr id="47298" name="Rectangle 263"/>
          <p:cNvSpPr>
            <a:spLocks noChangeArrowheads="1"/>
          </p:cNvSpPr>
          <p:nvPr/>
        </p:nvSpPr>
        <p:spPr bwMode="auto">
          <a:xfrm>
            <a:off x="5670550" y="2562225"/>
            <a:ext cx="23813" cy="58738"/>
          </a:xfrm>
          <a:prstGeom prst="rect">
            <a:avLst/>
          </a:prstGeom>
          <a:noFill/>
          <a:ln w="1588">
            <a:solidFill>
              <a:srgbClr val="000000"/>
            </a:solidFill>
            <a:miter lim="800000"/>
            <a:headEnd/>
            <a:tailEnd/>
          </a:ln>
        </p:spPr>
        <p:txBody>
          <a:bodyPr lIns="57150" tIns="28575" rIns="57150" bIns="28575"/>
          <a:lstStyle/>
          <a:p>
            <a:endParaRPr lang="en-US"/>
          </a:p>
        </p:txBody>
      </p:sp>
      <p:sp>
        <p:nvSpPr>
          <p:cNvPr id="47299" name="Rectangle 264"/>
          <p:cNvSpPr>
            <a:spLocks noChangeArrowheads="1"/>
          </p:cNvSpPr>
          <p:nvPr/>
        </p:nvSpPr>
        <p:spPr bwMode="auto">
          <a:xfrm>
            <a:off x="5708650" y="2620963"/>
            <a:ext cx="6350" cy="28575"/>
          </a:xfrm>
          <a:prstGeom prst="rect">
            <a:avLst/>
          </a:prstGeom>
          <a:noFill/>
          <a:ln w="1588">
            <a:solidFill>
              <a:srgbClr val="000000"/>
            </a:solidFill>
            <a:miter lim="800000"/>
            <a:headEnd/>
            <a:tailEnd/>
          </a:ln>
        </p:spPr>
        <p:txBody>
          <a:bodyPr lIns="57150" tIns="28575" rIns="57150" bIns="28575"/>
          <a:lstStyle/>
          <a:p>
            <a:endParaRPr lang="en-US"/>
          </a:p>
        </p:txBody>
      </p:sp>
      <p:sp>
        <p:nvSpPr>
          <p:cNvPr id="47300" name="Rectangle 265"/>
          <p:cNvSpPr>
            <a:spLocks noChangeArrowheads="1"/>
          </p:cNvSpPr>
          <p:nvPr/>
        </p:nvSpPr>
        <p:spPr bwMode="auto">
          <a:xfrm>
            <a:off x="5699125" y="2562225"/>
            <a:ext cx="25400" cy="58738"/>
          </a:xfrm>
          <a:prstGeom prst="rect">
            <a:avLst/>
          </a:prstGeom>
          <a:noFill/>
          <a:ln w="1588">
            <a:solidFill>
              <a:srgbClr val="000000"/>
            </a:solidFill>
            <a:miter lim="800000"/>
            <a:headEnd/>
            <a:tailEnd/>
          </a:ln>
        </p:spPr>
        <p:txBody>
          <a:bodyPr lIns="57150" tIns="28575" rIns="57150" bIns="28575"/>
          <a:lstStyle/>
          <a:p>
            <a:endParaRPr lang="en-US"/>
          </a:p>
        </p:txBody>
      </p:sp>
      <p:sp>
        <p:nvSpPr>
          <p:cNvPr id="47301" name="Rectangle 266"/>
          <p:cNvSpPr>
            <a:spLocks noChangeArrowheads="1"/>
          </p:cNvSpPr>
          <p:nvPr/>
        </p:nvSpPr>
        <p:spPr bwMode="auto">
          <a:xfrm>
            <a:off x="5738813" y="2620963"/>
            <a:ext cx="4762" cy="28575"/>
          </a:xfrm>
          <a:prstGeom prst="rect">
            <a:avLst/>
          </a:prstGeom>
          <a:noFill/>
          <a:ln w="1588">
            <a:solidFill>
              <a:srgbClr val="000000"/>
            </a:solidFill>
            <a:miter lim="800000"/>
            <a:headEnd/>
            <a:tailEnd/>
          </a:ln>
        </p:spPr>
        <p:txBody>
          <a:bodyPr lIns="57150" tIns="28575" rIns="57150" bIns="28575"/>
          <a:lstStyle/>
          <a:p>
            <a:endParaRPr lang="en-US"/>
          </a:p>
        </p:txBody>
      </p:sp>
      <p:sp>
        <p:nvSpPr>
          <p:cNvPr id="47302" name="Rectangle 267"/>
          <p:cNvSpPr>
            <a:spLocks noChangeArrowheads="1"/>
          </p:cNvSpPr>
          <p:nvPr/>
        </p:nvSpPr>
        <p:spPr bwMode="auto">
          <a:xfrm>
            <a:off x="5727700" y="2562225"/>
            <a:ext cx="25400" cy="58738"/>
          </a:xfrm>
          <a:prstGeom prst="rect">
            <a:avLst/>
          </a:prstGeom>
          <a:noFill/>
          <a:ln w="1588">
            <a:solidFill>
              <a:srgbClr val="000000"/>
            </a:solidFill>
            <a:miter lim="800000"/>
            <a:headEnd/>
            <a:tailEnd/>
          </a:ln>
        </p:spPr>
        <p:txBody>
          <a:bodyPr lIns="57150" tIns="28575" rIns="57150" bIns="28575"/>
          <a:lstStyle/>
          <a:p>
            <a:endParaRPr lang="en-US"/>
          </a:p>
        </p:txBody>
      </p:sp>
      <p:sp>
        <p:nvSpPr>
          <p:cNvPr id="47303" name="Rectangle 268"/>
          <p:cNvSpPr>
            <a:spLocks noChangeArrowheads="1"/>
          </p:cNvSpPr>
          <p:nvPr/>
        </p:nvSpPr>
        <p:spPr bwMode="auto">
          <a:xfrm>
            <a:off x="5768975" y="2620963"/>
            <a:ext cx="3175" cy="28575"/>
          </a:xfrm>
          <a:prstGeom prst="rect">
            <a:avLst/>
          </a:prstGeom>
          <a:noFill/>
          <a:ln w="1588">
            <a:solidFill>
              <a:srgbClr val="000000"/>
            </a:solidFill>
            <a:miter lim="800000"/>
            <a:headEnd/>
            <a:tailEnd/>
          </a:ln>
        </p:spPr>
        <p:txBody>
          <a:bodyPr lIns="57150" tIns="28575" rIns="57150" bIns="28575"/>
          <a:lstStyle/>
          <a:p>
            <a:endParaRPr lang="en-US"/>
          </a:p>
        </p:txBody>
      </p:sp>
      <p:sp>
        <p:nvSpPr>
          <p:cNvPr id="47304" name="Rectangle 269"/>
          <p:cNvSpPr>
            <a:spLocks noChangeArrowheads="1"/>
          </p:cNvSpPr>
          <p:nvPr/>
        </p:nvSpPr>
        <p:spPr bwMode="auto">
          <a:xfrm>
            <a:off x="5757863" y="2562225"/>
            <a:ext cx="25400" cy="58738"/>
          </a:xfrm>
          <a:prstGeom prst="rect">
            <a:avLst/>
          </a:prstGeom>
          <a:noFill/>
          <a:ln w="1588">
            <a:solidFill>
              <a:srgbClr val="000000"/>
            </a:solidFill>
            <a:miter lim="800000"/>
            <a:headEnd/>
            <a:tailEnd/>
          </a:ln>
        </p:spPr>
        <p:txBody>
          <a:bodyPr lIns="57150" tIns="28575" rIns="57150" bIns="28575"/>
          <a:lstStyle/>
          <a:p>
            <a:endParaRPr lang="en-US"/>
          </a:p>
        </p:txBody>
      </p:sp>
      <p:sp>
        <p:nvSpPr>
          <p:cNvPr id="47305" name="Rectangle 270"/>
          <p:cNvSpPr>
            <a:spLocks noChangeArrowheads="1"/>
          </p:cNvSpPr>
          <p:nvPr/>
        </p:nvSpPr>
        <p:spPr bwMode="auto">
          <a:xfrm>
            <a:off x="5797550" y="2620963"/>
            <a:ext cx="4763" cy="28575"/>
          </a:xfrm>
          <a:prstGeom prst="rect">
            <a:avLst/>
          </a:prstGeom>
          <a:noFill/>
          <a:ln w="1588">
            <a:solidFill>
              <a:srgbClr val="000000"/>
            </a:solidFill>
            <a:miter lim="800000"/>
            <a:headEnd/>
            <a:tailEnd/>
          </a:ln>
        </p:spPr>
        <p:txBody>
          <a:bodyPr lIns="57150" tIns="28575" rIns="57150" bIns="28575"/>
          <a:lstStyle/>
          <a:p>
            <a:endParaRPr lang="en-US"/>
          </a:p>
        </p:txBody>
      </p:sp>
      <p:sp>
        <p:nvSpPr>
          <p:cNvPr id="47306" name="Rectangle 271"/>
          <p:cNvSpPr>
            <a:spLocks noChangeArrowheads="1"/>
          </p:cNvSpPr>
          <p:nvPr/>
        </p:nvSpPr>
        <p:spPr bwMode="auto">
          <a:xfrm>
            <a:off x="5786438" y="2562225"/>
            <a:ext cx="25400" cy="58738"/>
          </a:xfrm>
          <a:prstGeom prst="rect">
            <a:avLst/>
          </a:prstGeom>
          <a:noFill/>
          <a:ln w="1588">
            <a:solidFill>
              <a:srgbClr val="000000"/>
            </a:solidFill>
            <a:miter lim="800000"/>
            <a:headEnd/>
            <a:tailEnd/>
          </a:ln>
        </p:spPr>
        <p:txBody>
          <a:bodyPr lIns="57150" tIns="28575" rIns="57150" bIns="28575"/>
          <a:lstStyle/>
          <a:p>
            <a:endParaRPr lang="en-US"/>
          </a:p>
        </p:txBody>
      </p:sp>
      <p:sp>
        <p:nvSpPr>
          <p:cNvPr id="47307" name="Rectangle 272"/>
          <p:cNvSpPr>
            <a:spLocks noChangeArrowheads="1"/>
          </p:cNvSpPr>
          <p:nvPr/>
        </p:nvSpPr>
        <p:spPr bwMode="auto">
          <a:xfrm>
            <a:off x="5827713" y="2620963"/>
            <a:ext cx="4762" cy="28575"/>
          </a:xfrm>
          <a:prstGeom prst="rect">
            <a:avLst/>
          </a:prstGeom>
          <a:noFill/>
          <a:ln w="1588">
            <a:solidFill>
              <a:srgbClr val="000000"/>
            </a:solidFill>
            <a:miter lim="800000"/>
            <a:headEnd/>
            <a:tailEnd/>
          </a:ln>
        </p:spPr>
        <p:txBody>
          <a:bodyPr lIns="57150" tIns="28575" rIns="57150" bIns="28575"/>
          <a:lstStyle/>
          <a:p>
            <a:endParaRPr lang="en-US"/>
          </a:p>
        </p:txBody>
      </p:sp>
      <p:sp>
        <p:nvSpPr>
          <p:cNvPr id="47308" name="Rectangle 273"/>
          <p:cNvSpPr>
            <a:spLocks noChangeArrowheads="1"/>
          </p:cNvSpPr>
          <p:nvPr/>
        </p:nvSpPr>
        <p:spPr bwMode="auto">
          <a:xfrm>
            <a:off x="5816600" y="2562225"/>
            <a:ext cx="23813" cy="58738"/>
          </a:xfrm>
          <a:prstGeom prst="rect">
            <a:avLst/>
          </a:prstGeom>
          <a:noFill/>
          <a:ln w="1588">
            <a:solidFill>
              <a:srgbClr val="000000"/>
            </a:solidFill>
            <a:miter lim="800000"/>
            <a:headEnd/>
            <a:tailEnd/>
          </a:ln>
        </p:spPr>
        <p:txBody>
          <a:bodyPr lIns="57150" tIns="28575" rIns="57150" bIns="28575"/>
          <a:lstStyle/>
          <a:p>
            <a:endParaRPr lang="en-US"/>
          </a:p>
        </p:txBody>
      </p:sp>
      <p:sp>
        <p:nvSpPr>
          <p:cNvPr id="47309" name="Rectangle 274"/>
          <p:cNvSpPr>
            <a:spLocks noChangeArrowheads="1"/>
          </p:cNvSpPr>
          <p:nvPr/>
        </p:nvSpPr>
        <p:spPr bwMode="auto">
          <a:xfrm>
            <a:off x="5856288" y="2620963"/>
            <a:ext cx="4762" cy="28575"/>
          </a:xfrm>
          <a:prstGeom prst="rect">
            <a:avLst/>
          </a:prstGeom>
          <a:noFill/>
          <a:ln w="1588">
            <a:solidFill>
              <a:srgbClr val="000000"/>
            </a:solidFill>
            <a:miter lim="800000"/>
            <a:headEnd/>
            <a:tailEnd/>
          </a:ln>
        </p:spPr>
        <p:txBody>
          <a:bodyPr lIns="57150" tIns="28575" rIns="57150" bIns="28575"/>
          <a:lstStyle/>
          <a:p>
            <a:endParaRPr lang="en-US"/>
          </a:p>
        </p:txBody>
      </p:sp>
      <p:sp>
        <p:nvSpPr>
          <p:cNvPr id="47310" name="Rectangle 275"/>
          <p:cNvSpPr>
            <a:spLocks noChangeArrowheads="1"/>
          </p:cNvSpPr>
          <p:nvPr/>
        </p:nvSpPr>
        <p:spPr bwMode="auto">
          <a:xfrm>
            <a:off x="5845175" y="2562225"/>
            <a:ext cx="25400" cy="58738"/>
          </a:xfrm>
          <a:prstGeom prst="rect">
            <a:avLst/>
          </a:prstGeom>
          <a:noFill/>
          <a:ln w="1588">
            <a:solidFill>
              <a:srgbClr val="000000"/>
            </a:solidFill>
            <a:miter lim="800000"/>
            <a:headEnd/>
            <a:tailEnd/>
          </a:ln>
        </p:spPr>
        <p:txBody>
          <a:bodyPr lIns="57150" tIns="28575" rIns="57150" bIns="28575"/>
          <a:lstStyle/>
          <a:p>
            <a:endParaRPr lang="en-US"/>
          </a:p>
        </p:txBody>
      </p:sp>
      <p:sp>
        <p:nvSpPr>
          <p:cNvPr id="47311" name="Rectangle 276"/>
          <p:cNvSpPr>
            <a:spLocks noChangeArrowheads="1"/>
          </p:cNvSpPr>
          <p:nvPr/>
        </p:nvSpPr>
        <p:spPr bwMode="auto">
          <a:xfrm>
            <a:off x="5884863" y="2620963"/>
            <a:ext cx="6350" cy="28575"/>
          </a:xfrm>
          <a:prstGeom prst="rect">
            <a:avLst/>
          </a:prstGeom>
          <a:noFill/>
          <a:ln w="1588">
            <a:solidFill>
              <a:srgbClr val="000000"/>
            </a:solidFill>
            <a:miter lim="800000"/>
            <a:headEnd/>
            <a:tailEnd/>
          </a:ln>
        </p:spPr>
        <p:txBody>
          <a:bodyPr lIns="57150" tIns="28575" rIns="57150" bIns="28575"/>
          <a:lstStyle/>
          <a:p>
            <a:endParaRPr lang="en-US"/>
          </a:p>
        </p:txBody>
      </p:sp>
      <p:sp>
        <p:nvSpPr>
          <p:cNvPr id="47312" name="Rectangle 277"/>
          <p:cNvSpPr>
            <a:spLocks noChangeArrowheads="1"/>
          </p:cNvSpPr>
          <p:nvPr/>
        </p:nvSpPr>
        <p:spPr bwMode="auto">
          <a:xfrm>
            <a:off x="5875338" y="2562225"/>
            <a:ext cx="23812" cy="58738"/>
          </a:xfrm>
          <a:prstGeom prst="rect">
            <a:avLst/>
          </a:prstGeom>
          <a:noFill/>
          <a:ln w="1588">
            <a:solidFill>
              <a:srgbClr val="000000"/>
            </a:solidFill>
            <a:miter lim="800000"/>
            <a:headEnd/>
            <a:tailEnd/>
          </a:ln>
        </p:spPr>
        <p:txBody>
          <a:bodyPr lIns="57150" tIns="28575" rIns="57150" bIns="28575"/>
          <a:lstStyle/>
          <a:p>
            <a:endParaRPr lang="en-US"/>
          </a:p>
        </p:txBody>
      </p:sp>
      <p:sp>
        <p:nvSpPr>
          <p:cNvPr id="47313" name="Rectangle 278"/>
          <p:cNvSpPr>
            <a:spLocks noChangeArrowheads="1"/>
          </p:cNvSpPr>
          <p:nvPr/>
        </p:nvSpPr>
        <p:spPr bwMode="auto">
          <a:xfrm>
            <a:off x="5915025" y="2620963"/>
            <a:ext cx="4763" cy="28575"/>
          </a:xfrm>
          <a:prstGeom prst="rect">
            <a:avLst/>
          </a:prstGeom>
          <a:noFill/>
          <a:ln w="1588">
            <a:solidFill>
              <a:srgbClr val="000000"/>
            </a:solidFill>
            <a:miter lim="800000"/>
            <a:headEnd/>
            <a:tailEnd/>
          </a:ln>
        </p:spPr>
        <p:txBody>
          <a:bodyPr lIns="57150" tIns="28575" rIns="57150" bIns="28575"/>
          <a:lstStyle/>
          <a:p>
            <a:endParaRPr lang="en-US"/>
          </a:p>
        </p:txBody>
      </p:sp>
      <p:sp>
        <p:nvSpPr>
          <p:cNvPr id="47314" name="Rectangle 279"/>
          <p:cNvSpPr>
            <a:spLocks noChangeArrowheads="1"/>
          </p:cNvSpPr>
          <p:nvPr/>
        </p:nvSpPr>
        <p:spPr bwMode="auto">
          <a:xfrm>
            <a:off x="5903913" y="2562225"/>
            <a:ext cx="25400" cy="58738"/>
          </a:xfrm>
          <a:prstGeom prst="rect">
            <a:avLst/>
          </a:prstGeom>
          <a:noFill/>
          <a:ln w="1588">
            <a:solidFill>
              <a:srgbClr val="000000"/>
            </a:solidFill>
            <a:miter lim="800000"/>
            <a:headEnd/>
            <a:tailEnd/>
          </a:ln>
        </p:spPr>
        <p:txBody>
          <a:bodyPr lIns="57150" tIns="28575" rIns="57150" bIns="28575"/>
          <a:lstStyle/>
          <a:p>
            <a:endParaRPr lang="en-US"/>
          </a:p>
        </p:txBody>
      </p:sp>
      <p:sp>
        <p:nvSpPr>
          <p:cNvPr id="47315" name="Rectangle 280"/>
          <p:cNvSpPr>
            <a:spLocks noChangeArrowheads="1"/>
          </p:cNvSpPr>
          <p:nvPr/>
        </p:nvSpPr>
        <p:spPr bwMode="auto">
          <a:xfrm>
            <a:off x="5943600" y="2620963"/>
            <a:ext cx="6350" cy="28575"/>
          </a:xfrm>
          <a:prstGeom prst="rect">
            <a:avLst/>
          </a:prstGeom>
          <a:noFill/>
          <a:ln w="1588">
            <a:solidFill>
              <a:srgbClr val="000000"/>
            </a:solidFill>
            <a:miter lim="800000"/>
            <a:headEnd/>
            <a:tailEnd/>
          </a:ln>
        </p:spPr>
        <p:txBody>
          <a:bodyPr lIns="57150" tIns="28575" rIns="57150" bIns="28575"/>
          <a:lstStyle/>
          <a:p>
            <a:endParaRPr lang="en-US"/>
          </a:p>
        </p:txBody>
      </p:sp>
      <p:sp>
        <p:nvSpPr>
          <p:cNvPr id="47316" name="Rectangle 281"/>
          <p:cNvSpPr>
            <a:spLocks noChangeArrowheads="1"/>
          </p:cNvSpPr>
          <p:nvPr/>
        </p:nvSpPr>
        <p:spPr bwMode="auto">
          <a:xfrm>
            <a:off x="5934075" y="2562225"/>
            <a:ext cx="25400" cy="58738"/>
          </a:xfrm>
          <a:prstGeom prst="rect">
            <a:avLst/>
          </a:prstGeom>
          <a:noFill/>
          <a:ln w="1588">
            <a:solidFill>
              <a:srgbClr val="000000"/>
            </a:solidFill>
            <a:miter lim="800000"/>
            <a:headEnd/>
            <a:tailEnd/>
          </a:ln>
        </p:spPr>
        <p:txBody>
          <a:bodyPr lIns="57150" tIns="28575" rIns="57150" bIns="28575"/>
          <a:lstStyle/>
          <a:p>
            <a:endParaRPr lang="en-US"/>
          </a:p>
        </p:txBody>
      </p:sp>
      <p:sp>
        <p:nvSpPr>
          <p:cNvPr id="47317" name="Rectangle 282"/>
          <p:cNvSpPr>
            <a:spLocks noChangeArrowheads="1"/>
          </p:cNvSpPr>
          <p:nvPr/>
        </p:nvSpPr>
        <p:spPr bwMode="auto">
          <a:xfrm>
            <a:off x="5665788" y="2649538"/>
            <a:ext cx="300037" cy="9525"/>
          </a:xfrm>
          <a:prstGeom prst="rect">
            <a:avLst/>
          </a:prstGeom>
          <a:noFill/>
          <a:ln w="3175">
            <a:solidFill>
              <a:srgbClr val="000000"/>
            </a:solidFill>
            <a:miter lim="800000"/>
            <a:headEnd/>
            <a:tailEnd/>
          </a:ln>
        </p:spPr>
        <p:txBody>
          <a:bodyPr lIns="57150" tIns="28575" rIns="57150" bIns="28575"/>
          <a:lstStyle/>
          <a:p>
            <a:endParaRPr lang="en-US"/>
          </a:p>
        </p:txBody>
      </p:sp>
      <p:sp>
        <p:nvSpPr>
          <p:cNvPr id="47318" name="Line 283"/>
          <p:cNvSpPr>
            <a:spLocks noChangeShapeType="1"/>
          </p:cNvSpPr>
          <p:nvPr/>
        </p:nvSpPr>
        <p:spPr bwMode="auto">
          <a:xfrm flipV="1">
            <a:off x="5929313" y="2659063"/>
            <a:ext cx="36512" cy="107950"/>
          </a:xfrm>
          <a:prstGeom prst="line">
            <a:avLst/>
          </a:prstGeom>
          <a:noFill/>
          <a:ln w="3175">
            <a:solidFill>
              <a:srgbClr val="000000"/>
            </a:solidFill>
            <a:round/>
            <a:headEnd/>
            <a:tailEnd/>
          </a:ln>
        </p:spPr>
        <p:txBody>
          <a:bodyPr lIns="57150" tIns="28575" rIns="57150" bIns="28575"/>
          <a:lstStyle/>
          <a:p>
            <a:endParaRPr lang="en-US"/>
          </a:p>
        </p:txBody>
      </p:sp>
      <p:sp>
        <p:nvSpPr>
          <p:cNvPr id="47319" name="Line 284"/>
          <p:cNvSpPr>
            <a:spLocks noChangeShapeType="1"/>
          </p:cNvSpPr>
          <p:nvPr/>
        </p:nvSpPr>
        <p:spPr bwMode="auto">
          <a:xfrm flipH="1" flipV="1">
            <a:off x="5665788" y="2659063"/>
            <a:ext cx="36512" cy="107950"/>
          </a:xfrm>
          <a:prstGeom prst="line">
            <a:avLst/>
          </a:prstGeom>
          <a:noFill/>
          <a:ln w="3175">
            <a:solidFill>
              <a:srgbClr val="000000"/>
            </a:solidFill>
            <a:round/>
            <a:headEnd/>
            <a:tailEnd/>
          </a:ln>
        </p:spPr>
        <p:txBody>
          <a:bodyPr lIns="57150" tIns="28575" rIns="57150" bIns="28575"/>
          <a:lstStyle/>
          <a:p>
            <a:endParaRPr lang="en-US"/>
          </a:p>
        </p:txBody>
      </p:sp>
      <p:sp>
        <p:nvSpPr>
          <p:cNvPr id="47320" name="Freeform 285"/>
          <p:cNvSpPr>
            <a:spLocks/>
          </p:cNvSpPr>
          <p:nvPr/>
        </p:nvSpPr>
        <p:spPr bwMode="auto">
          <a:xfrm>
            <a:off x="5715000" y="2767013"/>
            <a:ext cx="200025" cy="708025"/>
          </a:xfrm>
          <a:custGeom>
            <a:avLst/>
            <a:gdLst>
              <a:gd name="T0" fmla="*/ 29794 w 1289"/>
              <a:gd name="T1" fmla="*/ 180 h 3923"/>
              <a:gd name="T2" fmla="*/ 24984 w 1289"/>
              <a:gd name="T3" fmla="*/ 1263 h 3923"/>
              <a:gd name="T4" fmla="*/ 20328 w 1289"/>
              <a:gd name="T5" fmla="*/ 2888 h 3923"/>
              <a:gd name="T6" fmla="*/ 15983 w 1289"/>
              <a:gd name="T7" fmla="*/ 5595 h 3923"/>
              <a:gd name="T8" fmla="*/ 11949 w 1289"/>
              <a:gd name="T9" fmla="*/ 8844 h 3923"/>
              <a:gd name="T10" fmla="*/ 8690 w 1289"/>
              <a:gd name="T11" fmla="*/ 12634 h 3923"/>
              <a:gd name="T12" fmla="*/ 5586 w 1289"/>
              <a:gd name="T13" fmla="*/ 17146 h 3923"/>
              <a:gd name="T14" fmla="*/ 3104 w 1289"/>
              <a:gd name="T15" fmla="*/ 22019 h 3923"/>
              <a:gd name="T16" fmla="*/ 1552 w 1289"/>
              <a:gd name="T17" fmla="*/ 27253 h 3923"/>
              <a:gd name="T18" fmla="*/ 310 w 1289"/>
              <a:gd name="T19" fmla="*/ 32847 h 3923"/>
              <a:gd name="T20" fmla="*/ 0 w 1289"/>
              <a:gd name="T21" fmla="*/ 38803 h 3923"/>
              <a:gd name="T22" fmla="*/ 155 w 1289"/>
              <a:gd name="T23" fmla="*/ 673012 h 3923"/>
              <a:gd name="T24" fmla="*/ 931 w 1289"/>
              <a:gd name="T25" fmla="*/ 678968 h 3923"/>
              <a:gd name="T26" fmla="*/ 2483 w 1289"/>
              <a:gd name="T27" fmla="*/ 684202 h 3923"/>
              <a:gd name="T28" fmla="*/ 4811 w 1289"/>
              <a:gd name="T29" fmla="*/ 689255 h 3923"/>
              <a:gd name="T30" fmla="*/ 7449 w 1289"/>
              <a:gd name="T31" fmla="*/ 693948 h 3923"/>
              <a:gd name="T32" fmla="*/ 10862 w 1289"/>
              <a:gd name="T33" fmla="*/ 697918 h 3923"/>
              <a:gd name="T34" fmla="*/ 14742 w 1289"/>
              <a:gd name="T35" fmla="*/ 701167 h 3923"/>
              <a:gd name="T36" fmla="*/ 18777 w 1289"/>
              <a:gd name="T37" fmla="*/ 704235 h 3923"/>
              <a:gd name="T38" fmla="*/ 23277 w 1289"/>
              <a:gd name="T39" fmla="*/ 706220 h 3923"/>
              <a:gd name="T40" fmla="*/ 28242 w 1289"/>
              <a:gd name="T41" fmla="*/ 707484 h 3923"/>
              <a:gd name="T42" fmla="*/ 33363 w 1289"/>
              <a:gd name="T43" fmla="*/ 708025 h 3923"/>
              <a:gd name="T44" fmla="*/ 170231 w 1289"/>
              <a:gd name="T45" fmla="*/ 707664 h 3923"/>
              <a:gd name="T46" fmla="*/ 175041 w 1289"/>
              <a:gd name="T47" fmla="*/ 706762 h 3923"/>
              <a:gd name="T48" fmla="*/ 179697 w 1289"/>
              <a:gd name="T49" fmla="*/ 704957 h 3923"/>
              <a:gd name="T50" fmla="*/ 184042 w 1289"/>
              <a:gd name="T51" fmla="*/ 702430 h 3923"/>
              <a:gd name="T52" fmla="*/ 187921 w 1289"/>
              <a:gd name="T53" fmla="*/ 699181 h 3923"/>
              <a:gd name="T54" fmla="*/ 191335 w 1289"/>
              <a:gd name="T55" fmla="*/ 695211 h 3923"/>
              <a:gd name="T56" fmla="*/ 194439 w 1289"/>
              <a:gd name="T57" fmla="*/ 690699 h 3923"/>
              <a:gd name="T58" fmla="*/ 196766 w 1289"/>
              <a:gd name="T59" fmla="*/ 685826 h 3923"/>
              <a:gd name="T60" fmla="*/ 198628 w 1289"/>
              <a:gd name="T61" fmla="*/ 680592 h 3923"/>
              <a:gd name="T62" fmla="*/ 199715 w 1289"/>
              <a:gd name="T63" fmla="*/ 674997 h 3923"/>
              <a:gd name="T64" fmla="*/ 200025 w 1289"/>
              <a:gd name="T65" fmla="*/ 669222 h 3923"/>
              <a:gd name="T66" fmla="*/ 199870 w 1289"/>
              <a:gd name="T67" fmla="*/ 34833 h 3923"/>
              <a:gd name="T68" fmla="*/ 199094 w 1289"/>
              <a:gd name="T69" fmla="*/ 29057 h 3923"/>
              <a:gd name="T70" fmla="*/ 197387 w 1289"/>
              <a:gd name="T71" fmla="*/ 23643 h 3923"/>
              <a:gd name="T72" fmla="*/ 195214 w 1289"/>
              <a:gd name="T73" fmla="*/ 18589 h 3923"/>
              <a:gd name="T74" fmla="*/ 192421 w 1289"/>
              <a:gd name="T75" fmla="*/ 14077 h 3923"/>
              <a:gd name="T76" fmla="*/ 189163 w 1289"/>
              <a:gd name="T77" fmla="*/ 10107 h 3923"/>
              <a:gd name="T78" fmla="*/ 185438 w 1289"/>
              <a:gd name="T79" fmla="*/ 6678 h 3923"/>
              <a:gd name="T80" fmla="*/ 181248 w 1289"/>
              <a:gd name="T81" fmla="*/ 3790 h 3923"/>
              <a:gd name="T82" fmla="*/ 176748 w 1289"/>
              <a:gd name="T83" fmla="*/ 1805 h 3923"/>
              <a:gd name="T84" fmla="*/ 171938 w 1289"/>
              <a:gd name="T85" fmla="*/ 361 h 3923"/>
              <a:gd name="T86" fmla="*/ 166817 w 1289"/>
              <a:gd name="T87" fmla="*/ 0 h 3923"/>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289"/>
              <a:gd name="T133" fmla="*/ 0 h 3923"/>
              <a:gd name="T134" fmla="*/ 1289 w 1289"/>
              <a:gd name="T135" fmla="*/ 3923 h 3923"/>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289" h="3923">
                <a:moveTo>
                  <a:pt x="215" y="0"/>
                </a:moveTo>
                <a:lnTo>
                  <a:pt x="203" y="0"/>
                </a:lnTo>
                <a:lnTo>
                  <a:pt x="192" y="1"/>
                </a:lnTo>
                <a:lnTo>
                  <a:pt x="182" y="2"/>
                </a:lnTo>
                <a:lnTo>
                  <a:pt x="171" y="4"/>
                </a:lnTo>
                <a:lnTo>
                  <a:pt x="161" y="7"/>
                </a:lnTo>
                <a:lnTo>
                  <a:pt x="150" y="10"/>
                </a:lnTo>
                <a:lnTo>
                  <a:pt x="141" y="13"/>
                </a:lnTo>
                <a:lnTo>
                  <a:pt x="131" y="16"/>
                </a:lnTo>
                <a:lnTo>
                  <a:pt x="121" y="21"/>
                </a:lnTo>
                <a:lnTo>
                  <a:pt x="112" y="26"/>
                </a:lnTo>
                <a:lnTo>
                  <a:pt x="103" y="31"/>
                </a:lnTo>
                <a:lnTo>
                  <a:pt x="95" y="37"/>
                </a:lnTo>
                <a:lnTo>
                  <a:pt x="86" y="42"/>
                </a:lnTo>
                <a:lnTo>
                  <a:pt x="77" y="49"/>
                </a:lnTo>
                <a:lnTo>
                  <a:pt x="70" y="56"/>
                </a:lnTo>
                <a:lnTo>
                  <a:pt x="62" y="62"/>
                </a:lnTo>
                <a:lnTo>
                  <a:pt x="56" y="70"/>
                </a:lnTo>
                <a:lnTo>
                  <a:pt x="48" y="78"/>
                </a:lnTo>
                <a:lnTo>
                  <a:pt x="42" y="86"/>
                </a:lnTo>
                <a:lnTo>
                  <a:pt x="36" y="95"/>
                </a:lnTo>
                <a:lnTo>
                  <a:pt x="31" y="103"/>
                </a:lnTo>
                <a:lnTo>
                  <a:pt x="26" y="112"/>
                </a:lnTo>
                <a:lnTo>
                  <a:pt x="20" y="122"/>
                </a:lnTo>
                <a:lnTo>
                  <a:pt x="16" y="131"/>
                </a:lnTo>
                <a:lnTo>
                  <a:pt x="13" y="141"/>
                </a:lnTo>
                <a:lnTo>
                  <a:pt x="10" y="151"/>
                </a:lnTo>
                <a:lnTo>
                  <a:pt x="6" y="161"/>
                </a:lnTo>
                <a:lnTo>
                  <a:pt x="4" y="171"/>
                </a:lnTo>
                <a:lnTo>
                  <a:pt x="2" y="182"/>
                </a:lnTo>
                <a:lnTo>
                  <a:pt x="1" y="193"/>
                </a:lnTo>
                <a:lnTo>
                  <a:pt x="0" y="203"/>
                </a:lnTo>
                <a:lnTo>
                  <a:pt x="0" y="215"/>
                </a:lnTo>
                <a:lnTo>
                  <a:pt x="0" y="3708"/>
                </a:lnTo>
                <a:lnTo>
                  <a:pt x="0" y="3719"/>
                </a:lnTo>
                <a:lnTo>
                  <a:pt x="1" y="3729"/>
                </a:lnTo>
                <a:lnTo>
                  <a:pt x="2" y="3740"/>
                </a:lnTo>
                <a:lnTo>
                  <a:pt x="4" y="3751"/>
                </a:lnTo>
                <a:lnTo>
                  <a:pt x="6" y="3762"/>
                </a:lnTo>
                <a:lnTo>
                  <a:pt x="10" y="3771"/>
                </a:lnTo>
                <a:lnTo>
                  <a:pt x="13" y="3781"/>
                </a:lnTo>
                <a:lnTo>
                  <a:pt x="16" y="3791"/>
                </a:lnTo>
                <a:lnTo>
                  <a:pt x="20" y="3800"/>
                </a:lnTo>
                <a:lnTo>
                  <a:pt x="26" y="3810"/>
                </a:lnTo>
                <a:lnTo>
                  <a:pt x="31" y="3819"/>
                </a:lnTo>
                <a:lnTo>
                  <a:pt x="36" y="3827"/>
                </a:lnTo>
                <a:lnTo>
                  <a:pt x="42" y="3836"/>
                </a:lnTo>
                <a:lnTo>
                  <a:pt x="48" y="3845"/>
                </a:lnTo>
                <a:lnTo>
                  <a:pt x="56" y="3852"/>
                </a:lnTo>
                <a:lnTo>
                  <a:pt x="62" y="3860"/>
                </a:lnTo>
                <a:lnTo>
                  <a:pt x="70" y="3867"/>
                </a:lnTo>
                <a:lnTo>
                  <a:pt x="77" y="3874"/>
                </a:lnTo>
                <a:lnTo>
                  <a:pt x="86" y="3880"/>
                </a:lnTo>
                <a:lnTo>
                  <a:pt x="95" y="3885"/>
                </a:lnTo>
                <a:lnTo>
                  <a:pt x="103" y="3892"/>
                </a:lnTo>
                <a:lnTo>
                  <a:pt x="112" y="3896"/>
                </a:lnTo>
                <a:lnTo>
                  <a:pt x="121" y="3902"/>
                </a:lnTo>
                <a:lnTo>
                  <a:pt x="131" y="3906"/>
                </a:lnTo>
                <a:lnTo>
                  <a:pt x="141" y="3909"/>
                </a:lnTo>
                <a:lnTo>
                  <a:pt x="150" y="3913"/>
                </a:lnTo>
                <a:lnTo>
                  <a:pt x="161" y="3916"/>
                </a:lnTo>
                <a:lnTo>
                  <a:pt x="171" y="3918"/>
                </a:lnTo>
                <a:lnTo>
                  <a:pt x="182" y="3920"/>
                </a:lnTo>
                <a:lnTo>
                  <a:pt x="192" y="3921"/>
                </a:lnTo>
                <a:lnTo>
                  <a:pt x="203" y="3922"/>
                </a:lnTo>
                <a:lnTo>
                  <a:pt x="215" y="3923"/>
                </a:lnTo>
                <a:lnTo>
                  <a:pt x="1075" y="3923"/>
                </a:lnTo>
                <a:lnTo>
                  <a:pt x="1086" y="3922"/>
                </a:lnTo>
                <a:lnTo>
                  <a:pt x="1097" y="3921"/>
                </a:lnTo>
                <a:lnTo>
                  <a:pt x="1108" y="3920"/>
                </a:lnTo>
                <a:lnTo>
                  <a:pt x="1118" y="3918"/>
                </a:lnTo>
                <a:lnTo>
                  <a:pt x="1128" y="3916"/>
                </a:lnTo>
                <a:lnTo>
                  <a:pt x="1139" y="3913"/>
                </a:lnTo>
                <a:lnTo>
                  <a:pt x="1149" y="3909"/>
                </a:lnTo>
                <a:lnTo>
                  <a:pt x="1158" y="3906"/>
                </a:lnTo>
                <a:lnTo>
                  <a:pt x="1168" y="3902"/>
                </a:lnTo>
                <a:lnTo>
                  <a:pt x="1178" y="3896"/>
                </a:lnTo>
                <a:lnTo>
                  <a:pt x="1186" y="3892"/>
                </a:lnTo>
                <a:lnTo>
                  <a:pt x="1195" y="3885"/>
                </a:lnTo>
                <a:lnTo>
                  <a:pt x="1203" y="3880"/>
                </a:lnTo>
                <a:lnTo>
                  <a:pt x="1211" y="3874"/>
                </a:lnTo>
                <a:lnTo>
                  <a:pt x="1219" y="3867"/>
                </a:lnTo>
                <a:lnTo>
                  <a:pt x="1227" y="3860"/>
                </a:lnTo>
                <a:lnTo>
                  <a:pt x="1233" y="3852"/>
                </a:lnTo>
                <a:lnTo>
                  <a:pt x="1240" y="3845"/>
                </a:lnTo>
                <a:lnTo>
                  <a:pt x="1246" y="3836"/>
                </a:lnTo>
                <a:lnTo>
                  <a:pt x="1253" y="3827"/>
                </a:lnTo>
                <a:lnTo>
                  <a:pt x="1258" y="3819"/>
                </a:lnTo>
                <a:lnTo>
                  <a:pt x="1264" y="3810"/>
                </a:lnTo>
                <a:lnTo>
                  <a:pt x="1268" y="3800"/>
                </a:lnTo>
                <a:lnTo>
                  <a:pt x="1272" y="3791"/>
                </a:lnTo>
                <a:lnTo>
                  <a:pt x="1276" y="3781"/>
                </a:lnTo>
                <a:lnTo>
                  <a:pt x="1280" y="3771"/>
                </a:lnTo>
                <a:lnTo>
                  <a:pt x="1283" y="3762"/>
                </a:lnTo>
                <a:lnTo>
                  <a:pt x="1285" y="3751"/>
                </a:lnTo>
                <a:lnTo>
                  <a:pt x="1287" y="3740"/>
                </a:lnTo>
                <a:lnTo>
                  <a:pt x="1288" y="3729"/>
                </a:lnTo>
                <a:lnTo>
                  <a:pt x="1289" y="3719"/>
                </a:lnTo>
                <a:lnTo>
                  <a:pt x="1289" y="3708"/>
                </a:lnTo>
                <a:lnTo>
                  <a:pt x="1289" y="215"/>
                </a:lnTo>
                <a:lnTo>
                  <a:pt x="1289" y="203"/>
                </a:lnTo>
                <a:lnTo>
                  <a:pt x="1288" y="193"/>
                </a:lnTo>
                <a:lnTo>
                  <a:pt x="1287" y="182"/>
                </a:lnTo>
                <a:lnTo>
                  <a:pt x="1285" y="171"/>
                </a:lnTo>
                <a:lnTo>
                  <a:pt x="1283" y="161"/>
                </a:lnTo>
                <a:lnTo>
                  <a:pt x="1280" y="151"/>
                </a:lnTo>
                <a:lnTo>
                  <a:pt x="1276" y="141"/>
                </a:lnTo>
                <a:lnTo>
                  <a:pt x="1272" y="131"/>
                </a:lnTo>
                <a:lnTo>
                  <a:pt x="1268" y="122"/>
                </a:lnTo>
                <a:lnTo>
                  <a:pt x="1264" y="112"/>
                </a:lnTo>
                <a:lnTo>
                  <a:pt x="1258" y="103"/>
                </a:lnTo>
                <a:lnTo>
                  <a:pt x="1253" y="95"/>
                </a:lnTo>
                <a:lnTo>
                  <a:pt x="1246" y="86"/>
                </a:lnTo>
                <a:lnTo>
                  <a:pt x="1240" y="78"/>
                </a:lnTo>
                <a:lnTo>
                  <a:pt x="1233" y="70"/>
                </a:lnTo>
                <a:lnTo>
                  <a:pt x="1227" y="62"/>
                </a:lnTo>
                <a:lnTo>
                  <a:pt x="1219" y="56"/>
                </a:lnTo>
                <a:lnTo>
                  <a:pt x="1211" y="49"/>
                </a:lnTo>
                <a:lnTo>
                  <a:pt x="1203" y="42"/>
                </a:lnTo>
                <a:lnTo>
                  <a:pt x="1195" y="37"/>
                </a:lnTo>
                <a:lnTo>
                  <a:pt x="1186" y="31"/>
                </a:lnTo>
                <a:lnTo>
                  <a:pt x="1178" y="26"/>
                </a:lnTo>
                <a:lnTo>
                  <a:pt x="1168" y="21"/>
                </a:lnTo>
                <a:lnTo>
                  <a:pt x="1158" y="16"/>
                </a:lnTo>
                <a:lnTo>
                  <a:pt x="1149" y="13"/>
                </a:lnTo>
                <a:lnTo>
                  <a:pt x="1139" y="10"/>
                </a:lnTo>
                <a:lnTo>
                  <a:pt x="1128" y="7"/>
                </a:lnTo>
                <a:lnTo>
                  <a:pt x="1118" y="4"/>
                </a:lnTo>
                <a:lnTo>
                  <a:pt x="1108" y="2"/>
                </a:lnTo>
                <a:lnTo>
                  <a:pt x="1097" y="1"/>
                </a:lnTo>
                <a:lnTo>
                  <a:pt x="1086" y="0"/>
                </a:lnTo>
                <a:lnTo>
                  <a:pt x="1075" y="0"/>
                </a:lnTo>
                <a:lnTo>
                  <a:pt x="215" y="0"/>
                </a:lnTo>
              </a:path>
            </a:pathLst>
          </a:custGeom>
          <a:noFill/>
          <a:ln w="6350">
            <a:solidFill>
              <a:srgbClr val="FF0000"/>
            </a:solidFill>
            <a:prstDash val="solid"/>
            <a:round/>
            <a:headEnd/>
            <a:tailEnd/>
          </a:ln>
        </p:spPr>
        <p:txBody>
          <a:bodyPr lIns="57150" tIns="28575" rIns="57150" bIns="28575"/>
          <a:lstStyle/>
          <a:p>
            <a:endParaRPr lang="en-US"/>
          </a:p>
        </p:txBody>
      </p:sp>
      <p:sp>
        <p:nvSpPr>
          <p:cNvPr id="47321" name="Freeform 286"/>
          <p:cNvSpPr>
            <a:spLocks/>
          </p:cNvSpPr>
          <p:nvPr/>
        </p:nvSpPr>
        <p:spPr bwMode="auto">
          <a:xfrm>
            <a:off x="5727700" y="2781300"/>
            <a:ext cx="176213" cy="688975"/>
          </a:xfrm>
          <a:custGeom>
            <a:avLst/>
            <a:gdLst>
              <a:gd name="T0" fmla="*/ 26088 w 1128"/>
              <a:gd name="T1" fmla="*/ 0 h 3818"/>
              <a:gd name="T2" fmla="*/ 21714 w 1128"/>
              <a:gd name="T3" fmla="*/ 902 h 3818"/>
              <a:gd name="T4" fmla="*/ 17809 w 1128"/>
              <a:gd name="T5" fmla="*/ 2526 h 3818"/>
              <a:gd name="T6" fmla="*/ 13903 w 1128"/>
              <a:gd name="T7" fmla="*/ 4872 h 3818"/>
              <a:gd name="T8" fmla="*/ 10467 w 1128"/>
              <a:gd name="T9" fmla="*/ 7760 h 3818"/>
              <a:gd name="T10" fmla="*/ 7498 w 1128"/>
              <a:gd name="T11" fmla="*/ 11008 h 3818"/>
              <a:gd name="T12" fmla="*/ 4843 w 1128"/>
              <a:gd name="T13" fmla="*/ 14978 h 3818"/>
              <a:gd name="T14" fmla="*/ 2812 w 1128"/>
              <a:gd name="T15" fmla="*/ 19128 h 3818"/>
              <a:gd name="T16" fmla="*/ 1094 w 1128"/>
              <a:gd name="T17" fmla="*/ 23820 h 3818"/>
              <a:gd name="T18" fmla="*/ 312 w 1128"/>
              <a:gd name="T19" fmla="*/ 28692 h 3818"/>
              <a:gd name="T20" fmla="*/ 0 w 1128"/>
              <a:gd name="T21" fmla="*/ 33925 h 3818"/>
              <a:gd name="T22" fmla="*/ 0 w 1128"/>
              <a:gd name="T23" fmla="*/ 658659 h 3818"/>
              <a:gd name="T24" fmla="*/ 781 w 1128"/>
              <a:gd name="T25" fmla="*/ 663711 h 3818"/>
              <a:gd name="T26" fmla="*/ 2187 w 1128"/>
              <a:gd name="T27" fmla="*/ 668223 h 3818"/>
              <a:gd name="T28" fmla="*/ 4218 w 1128"/>
              <a:gd name="T29" fmla="*/ 672734 h 3818"/>
              <a:gd name="T30" fmla="*/ 6561 w 1128"/>
              <a:gd name="T31" fmla="*/ 676704 h 3818"/>
              <a:gd name="T32" fmla="*/ 9529 w 1128"/>
              <a:gd name="T33" fmla="*/ 680133 h 3818"/>
              <a:gd name="T34" fmla="*/ 12654 w 1128"/>
              <a:gd name="T35" fmla="*/ 683200 h 3818"/>
              <a:gd name="T36" fmla="*/ 16403 w 1128"/>
              <a:gd name="T37" fmla="*/ 685546 h 3818"/>
              <a:gd name="T38" fmla="*/ 20464 w 1128"/>
              <a:gd name="T39" fmla="*/ 687531 h 3818"/>
              <a:gd name="T40" fmla="*/ 24682 w 1128"/>
              <a:gd name="T41" fmla="*/ 688614 h 3818"/>
              <a:gd name="T42" fmla="*/ 29213 w 1128"/>
              <a:gd name="T43" fmla="*/ 688975 h 3818"/>
              <a:gd name="T44" fmla="*/ 149812 w 1128"/>
              <a:gd name="T45" fmla="*/ 688795 h 3818"/>
              <a:gd name="T46" fmla="*/ 154186 w 1128"/>
              <a:gd name="T47" fmla="*/ 687892 h 3818"/>
              <a:gd name="T48" fmla="*/ 158248 w 1128"/>
              <a:gd name="T49" fmla="*/ 686268 h 3818"/>
              <a:gd name="T50" fmla="*/ 161997 w 1128"/>
              <a:gd name="T51" fmla="*/ 683922 h 3818"/>
              <a:gd name="T52" fmla="*/ 165434 w 1128"/>
              <a:gd name="T53" fmla="*/ 681215 h 3818"/>
              <a:gd name="T54" fmla="*/ 168402 w 1128"/>
              <a:gd name="T55" fmla="*/ 677787 h 3818"/>
              <a:gd name="T56" fmla="*/ 171214 w 1128"/>
              <a:gd name="T57" fmla="*/ 674178 h 3818"/>
              <a:gd name="T58" fmla="*/ 173089 w 1128"/>
              <a:gd name="T59" fmla="*/ 669847 h 3818"/>
              <a:gd name="T60" fmla="*/ 174807 w 1128"/>
              <a:gd name="T61" fmla="*/ 665155 h 3818"/>
              <a:gd name="T62" fmla="*/ 175901 w 1128"/>
              <a:gd name="T63" fmla="*/ 660283 h 3818"/>
              <a:gd name="T64" fmla="*/ 176213 w 1128"/>
              <a:gd name="T65" fmla="*/ 655050 h 3818"/>
              <a:gd name="T66" fmla="*/ 176057 w 1128"/>
              <a:gd name="T67" fmla="*/ 30497 h 3818"/>
              <a:gd name="T68" fmla="*/ 175119 w 1128"/>
              <a:gd name="T69" fmla="*/ 25444 h 3818"/>
              <a:gd name="T70" fmla="*/ 173870 w 1128"/>
              <a:gd name="T71" fmla="*/ 20572 h 3818"/>
              <a:gd name="T72" fmla="*/ 171839 w 1128"/>
              <a:gd name="T73" fmla="*/ 16241 h 3818"/>
              <a:gd name="T74" fmla="*/ 169496 w 1128"/>
              <a:gd name="T75" fmla="*/ 12271 h 3818"/>
              <a:gd name="T76" fmla="*/ 166371 w 1128"/>
              <a:gd name="T77" fmla="*/ 8662 h 3818"/>
              <a:gd name="T78" fmla="*/ 163247 w 1128"/>
              <a:gd name="T79" fmla="*/ 5594 h 3818"/>
              <a:gd name="T80" fmla="*/ 159498 w 1128"/>
              <a:gd name="T81" fmla="*/ 3248 h 3818"/>
              <a:gd name="T82" fmla="*/ 155592 w 1128"/>
              <a:gd name="T83" fmla="*/ 1263 h 3818"/>
              <a:gd name="T84" fmla="*/ 151374 w 1128"/>
              <a:gd name="T85" fmla="*/ 361 h 3818"/>
              <a:gd name="T86" fmla="*/ 146844 w 1128"/>
              <a:gd name="T87" fmla="*/ 0 h 3818"/>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128"/>
              <a:gd name="T133" fmla="*/ 0 h 3818"/>
              <a:gd name="T134" fmla="*/ 1128 w 1128"/>
              <a:gd name="T135" fmla="*/ 3818 h 3818"/>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128" h="3818">
                <a:moveTo>
                  <a:pt x="187" y="0"/>
                </a:moveTo>
                <a:lnTo>
                  <a:pt x="177" y="0"/>
                </a:lnTo>
                <a:lnTo>
                  <a:pt x="167" y="0"/>
                </a:lnTo>
                <a:lnTo>
                  <a:pt x="158" y="2"/>
                </a:lnTo>
                <a:lnTo>
                  <a:pt x="149" y="3"/>
                </a:lnTo>
                <a:lnTo>
                  <a:pt x="139" y="5"/>
                </a:lnTo>
                <a:lnTo>
                  <a:pt x="131" y="7"/>
                </a:lnTo>
                <a:lnTo>
                  <a:pt x="122" y="11"/>
                </a:lnTo>
                <a:lnTo>
                  <a:pt x="114" y="14"/>
                </a:lnTo>
                <a:lnTo>
                  <a:pt x="105" y="18"/>
                </a:lnTo>
                <a:lnTo>
                  <a:pt x="98" y="22"/>
                </a:lnTo>
                <a:lnTo>
                  <a:pt x="89" y="27"/>
                </a:lnTo>
                <a:lnTo>
                  <a:pt x="81" y="31"/>
                </a:lnTo>
                <a:lnTo>
                  <a:pt x="75" y="36"/>
                </a:lnTo>
                <a:lnTo>
                  <a:pt x="67" y="43"/>
                </a:lnTo>
                <a:lnTo>
                  <a:pt x="61" y="48"/>
                </a:lnTo>
                <a:lnTo>
                  <a:pt x="55" y="55"/>
                </a:lnTo>
                <a:lnTo>
                  <a:pt x="48" y="61"/>
                </a:lnTo>
                <a:lnTo>
                  <a:pt x="42" y="68"/>
                </a:lnTo>
                <a:lnTo>
                  <a:pt x="36" y="75"/>
                </a:lnTo>
                <a:lnTo>
                  <a:pt x="31" y="83"/>
                </a:lnTo>
                <a:lnTo>
                  <a:pt x="27" y="90"/>
                </a:lnTo>
                <a:lnTo>
                  <a:pt x="22" y="98"/>
                </a:lnTo>
                <a:lnTo>
                  <a:pt x="18" y="106"/>
                </a:lnTo>
                <a:lnTo>
                  <a:pt x="14" y="114"/>
                </a:lnTo>
                <a:lnTo>
                  <a:pt x="10" y="122"/>
                </a:lnTo>
                <a:lnTo>
                  <a:pt x="7" y="132"/>
                </a:lnTo>
                <a:lnTo>
                  <a:pt x="5" y="141"/>
                </a:lnTo>
                <a:lnTo>
                  <a:pt x="3" y="149"/>
                </a:lnTo>
                <a:lnTo>
                  <a:pt x="2" y="159"/>
                </a:lnTo>
                <a:lnTo>
                  <a:pt x="0" y="169"/>
                </a:lnTo>
                <a:lnTo>
                  <a:pt x="0" y="178"/>
                </a:lnTo>
                <a:lnTo>
                  <a:pt x="0" y="188"/>
                </a:lnTo>
                <a:lnTo>
                  <a:pt x="0" y="3630"/>
                </a:lnTo>
                <a:lnTo>
                  <a:pt x="0" y="3640"/>
                </a:lnTo>
                <a:lnTo>
                  <a:pt x="0" y="3650"/>
                </a:lnTo>
                <a:lnTo>
                  <a:pt x="2" y="3659"/>
                </a:lnTo>
                <a:lnTo>
                  <a:pt x="3" y="3668"/>
                </a:lnTo>
                <a:lnTo>
                  <a:pt x="5" y="3678"/>
                </a:lnTo>
                <a:lnTo>
                  <a:pt x="7" y="3686"/>
                </a:lnTo>
                <a:lnTo>
                  <a:pt x="10" y="3695"/>
                </a:lnTo>
                <a:lnTo>
                  <a:pt x="14" y="3703"/>
                </a:lnTo>
                <a:lnTo>
                  <a:pt x="18" y="3712"/>
                </a:lnTo>
                <a:lnTo>
                  <a:pt x="22" y="3719"/>
                </a:lnTo>
                <a:lnTo>
                  <a:pt x="27" y="3728"/>
                </a:lnTo>
                <a:lnTo>
                  <a:pt x="31" y="3736"/>
                </a:lnTo>
                <a:lnTo>
                  <a:pt x="36" y="3742"/>
                </a:lnTo>
                <a:lnTo>
                  <a:pt x="42" y="3750"/>
                </a:lnTo>
                <a:lnTo>
                  <a:pt x="48" y="3756"/>
                </a:lnTo>
                <a:lnTo>
                  <a:pt x="55" y="3763"/>
                </a:lnTo>
                <a:lnTo>
                  <a:pt x="61" y="3769"/>
                </a:lnTo>
                <a:lnTo>
                  <a:pt x="67" y="3775"/>
                </a:lnTo>
                <a:lnTo>
                  <a:pt x="75" y="3781"/>
                </a:lnTo>
                <a:lnTo>
                  <a:pt x="81" y="3786"/>
                </a:lnTo>
                <a:lnTo>
                  <a:pt x="89" y="3790"/>
                </a:lnTo>
                <a:lnTo>
                  <a:pt x="98" y="3795"/>
                </a:lnTo>
                <a:lnTo>
                  <a:pt x="105" y="3799"/>
                </a:lnTo>
                <a:lnTo>
                  <a:pt x="114" y="3803"/>
                </a:lnTo>
                <a:lnTo>
                  <a:pt x="122" y="3807"/>
                </a:lnTo>
                <a:lnTo>
                  <a:pt x="131" y="3810"/>
                </a:lnTo>
                <a:lnTo>
                  <a:pt x="139" y="3812"/>
                </a:lnTo>
                <a:lnTo>
                  <a:pt x="149" y="3814"/>
                </a:lnTo>
                <a:lnTo>
                  <a:pt x="158" y="3816"/>
                </a:lnTo>
                <a:lnTo>
                  <a:pt x="167" y="3817"/>
                </a:lnTo>
                <a:lnTo>
                  <a:pt x="177" y="3817"/>
                </a:lnTo>
                <a:lnTo>
                  <a:pt x="187" y="3818"/>
                </a:lnTo>
                <a:lnTo>
                  <a:pt x="940" y="3818"/>
                </a:lnTo>
                <a:lnTo>
                  <a:pt x="949" y="3817"/>
                </a:lnTo>
                <a:lnTo>
                  <a:pt x="959" y="3817"/>
                </a:lnTo>
                <a:lnTo>
                  <a:pt x="969" y="3816"/>
                </a:lnTo>
                <a:lnTo>
                  <a:pt x="977" y="3814"/>
                </a:lnTo>
                <a:lnTo>
                  <a:pt x="987" y="3812"/>
                </a:lnTo>
                <a:lnTo>
                  <a:pt x="996" y="3810"/>
                </a:lnTo>
                <a:lnTo>
                  <a:pt x="1004" y="3807"/>
                </a:lnTo>
                <a:lnTo>
                  <a:pt x="1013" y="3803"/>
                </a:lnTo>
                <a:lnTo>
                  <a:pt x="1021" y="3799"/>
                </a:lnTo>
                <a:lnTo>
                  <a:pt x="1029" y="3795"/>
                </a:lnTo>
                <a:lnTo>
                  <a:pt x="1037" y="3790"/>
                </a:lnTo>
                <a:lnTo>
                  <a:pt x="1045" y="3786"/>
                </a:lnTo>
                <a:lnTo>
                  <a:pt x="1051" y="3781"/>
                </a:lnTo>
                <a:lnTo>
                  <a:pt x="1059" y="3775"/>
                </a:lnTo>
                <a:lnTo>
                  <a:pt x="1065" y="3769"/>
                </a:lnTo>
                <a:lnTo>
                  <a:pt x="1072" y="3763"/>
                </a:lnTo>
                <a:lnTo>
                  <a:pt x="1078" y="3756"/>
                </a:lnTo>
                <a:lnTo>
                  <a:pt x="1085" y="3750"/>
                </a:lnTo>
                <a:lnTo>
                  <a:pt x="1090" y="3742"/>
                </a:lnTo>
                <a:lnTo>
                  <a:pt x="1096" y="3736"/>
                </a:lnTo>
                <a:lnTo>
                  <a:pt x="1100" y="3728"/>
                </a:lnTo>
                <a:lnTo>
                  <a:pt x="1104" y="3719"/>
                </a:lnTo>
                <a:lnTo>
                  <a:pt x="1108" y="3712"/>
                </a:lnTo>
                <a:lnTo>
                  <a:pt x="1113" y="3703"/>
                </a:lnTo>
                <a:lnTo>
                  <a:pt x="1116" y="3695"/>
                </a:lnTo>
                <a:lnTo>
                  <a:pt x="1119" y="3686"/>
                </a:lnTo>
                <a:lnTo>
                  <a:pt x="1121" y="3678"/>
                </a:lnTo>
                <a:lnTo>
                  <a:pt x="1124" y="3668"/>
                </a:lnTo>
                <a:lnTo>
                  <a:pt x="1126" y="3659"/>
                </a:lnTo>
                <a:lnTo>
                  <a:pt x="1127" y="3650"/>
                </a:lnTo>
                <a:lnTo>
                  <a:pt x="1127" y="3640"/>
                </a:lnTo>
                <a:lnTo>
                  <a:pt x="1128" y="3630"/>
                </a:lnTo>
                <a:lnTo>
                  <a:pt x="1128" y="188"/>
                </a:lnTo>
                <a:lnTo>
                  <a:pt x="1127" y="178"/>
                </a:lnTo>
                <a:lnTo>
                  <a:pt x="1127" y="169"/>
                </a:lnTo>
                <a:lnTo>
                  <a:pt x="1126" y="159"/>
                </a:lnTo>
                <a:lnTo>
                  <a:pt x="1124" y="149"/>
                </a:lnTo>
                <a:lnTo>
                  <a:pt x="1121" y="141"/>
                </a:lnTo>
                <a:lnTo>
                  <a:pt x="1119" y="132"/>
                </a:lnTo>
                <a:lnTo>
                  <a:pt x="1116" y="122"/>
                </a:lnTo>
                <a:lnTo>
                  <a:pt x="1113" y="114"/>
                </a:lnTo>
                <a:lnTo>
                  <a:pt x="1108" y="106"/>
                </a:lnTo>
                <a:lnTo>
                  <a:pt x="1104" y="98"/>
                </a:lnTo>
                <a:lnTo>
                  <a:pt x="1100" y="90"/>
                </a:lnTo>
                <a:lnTo>
                  <a:pt x="1096" y="83"/>
                </a:lnTo>
                <a:lnTo>
                  <a:pt x="1090" y="75"/>
                </a:lnTo>
                <a:lnTo>
                  <a:pt x="1085" y="68"/>
                </a:lnTo>
                <a:lnTo>
                  <a:pt x="1078" y="61"/>
                </a:lnTo>
                <a:lnTo>
                  <a:pt x="1072" y="55"/>
                </a:lnTo>
                <a:lnTo>
                  <a:pt x="1065" y="48"/>
                </a:lnTo>
                <a:lnTo>
                  <a:pt x="1059" y="43"/>
                </a:lnTo>
                <a:lnTo>
                  <a:pt x="1051" y="36"/>
                </a:lnTo>
                <a:lnTo>
                  <a:pt x="1045" y="31"/>
                </a:lnTo>
                <a:lnTo>
                  <a:pt x="1037" y="27"/>
                </a:lnTo>
                <a:lnTo>
                  <a:pt x="1029" y="22"/>
                </a:lnTo>
                <a:lnTo>
                  <a:pt x="1021" y="18"/>
                </a:lnTo>
                <a:lnTo>
                  <a:pt x="1013" y="14"/>
                </a:lnTo>
                <a:lnTo>
                  <a:pt x="1004" y="11"/>
                </a:lnTo>
                <a:lnTo>
                  <a:pt x="996" y="7"/>
                </a:lnTo>
                <a:lnTo>
                  <a:pt x="987" y="5"/>
                </a:lnTo>
                <a:lnTo>
                  <a:pt x="977" y="3"/>
                </a:lnTo>
                <a:lnTo>
                  <a:pt x="969" y="2"/>
                </a:lnTo>
                <a:lnTo>
                  <a:pt x="959" y="0"/>
                </a:lnTo>
                <a:lnTo>
                  <a:pt x="949" y="0"/>
                </a:lnTo>
                <a:lnTo>
                  <a:pt x="940" y="0"/>
                </a:lnTo>
                <a:lnTo>
                  <a:pt x="187" y="0"/>
                </a:lnTo>
              </a:path>
            </a:pathLst>
          </a:custGeom>
          <a:noFill/>
          <a:ln w="6350">
            <a:solidFill>
              <a:srgbClr val="FF0000"/>
            </a:solidFill>
            <a:prstDash val="solid"/>
            <a:round/>
            <a:headEnd/>
            <a:tailEnd/>
          </a:ln>
        </p:spPr>
        <p:txBody>
          <a:bodyPr lIns="57150" tIns="28575" rIns="57150" bIns="28575"/>
          <a:lstStyle/>
          <a:p>
            <a:endParaRPr lang="en-US"/>
          </a:p>
        </p:txBody>
      </p:sp>
      <p:sp>
        <p:nvSpPr>
          <p:cNvPr id="47322" name="Freeform 287"/>
          <p:cNvSpPr>
            <a:spLocks/>
          </p:cNvSpPr>
          <p:nvPr/>
        </p:nvSpPr>
        <p:spPr bwMode="auto">
          <a:xfrm>
            <a:off x="5740400" y="2795588"/>
            <a:ext cx="150813" cy="671512"/>
          </a:xfrm>
          <a:custGeom>
            <a:avLst/>
            <a:gdLst>
              <a:gd name="T0" fmla="*/ 22458 w 967"/>
              <a:gd name="T1" fmla="*/ 0 h 3723"/>
              <a:gd name="T2" fmla="*/ 18871 w 967"/>
              <a:gd name="T3" fmla="*/ 902 h 3723"/>
              <a:gd name="T4" fmla="*/ 15284 w 967"/>
              <a:gd name="T5" fmla="*/ 2164 h 3723"/>
              <a:gd name="T6" fmla="*/ 12165 w 967"/>
              <a:gd name="T7" fmla="*/ 4148 h 3723"/>
              <a:gd name="T8" fmla="*/ 9046 w 967"/>
              <a:gd name="T9" fmla="*/ 6674 h 3723"/>
              <a:gd name="T10" fmla="*/ 6550 w 967"/>
              <a:gd name="T11" fmla="*/ 9560 h 3723"/>
              <a:gd name="T12" fmla="*/ 4211 w 967"/>
              <a:gd name="T13" fmla="*/ 12806 h 3723"/>
              <a:gd name="T14" fmla="*/ 2339 w 967"/>
              <a:gd name="T15" fmla="*/ 16594 h 3723"/>
              <a:gd name="T16" fmla="*/ 1092 w 967"/>
              <a:gd name="T17" fmla="*/ 20382 h 3723"/>
              <a:gd name="T18" fmla="*/ 156 w 967"/>
              <a:gd name="T19" fmla="*/ 24710 h 3723"/>
              <a:gd name="T20" fmla="*/ 0 w 967"/>
              <a:gd name="T21" fmla="*/ 29220 h 3723"/>
              <a:gd name="T22" fmla="*/ 0 w 967"/>
              <a:gd name="T23" fmla="*/ 645359 h 3723"/>
              <a:gd name="T24" fmla="*/ 780 w 967"/>
              <a:gd name="T25" fmla="*/ 649687 h 3723"/>
              <a:gd name="T26" fmla="*/ 1872 w 967"/>
              <a:gd name="T27" fmla="*/ 653656 h 3723"/>
              <a:gd name="T28" fmla="*/ 3587 w 967"/>
              <a:gd name="T29" fmla="*/ 657624 h 3723"/>
              <a:gd name="T30" fmla="*/ 5771 w 967"/>
              <a:gd name="T31" fmla="*/ 660870 h 3723"/>
              <a:gd name="T32" fmla="*/ 8266 w 967"/>
              <a:gd name="T33" fmla="*/ 663937 h 3723"/>
              <a:gd name="T34" fmla="*/ 11073 w 967"/>
              <a:gd name="T35" fmla="*/ 666462 h 3723"/>
              <a:gd name="T36" fmla="*/ 14348 w 967"/>
              <a:gd name="T37" fmla="*/ 668626 h 3723"/>
              <a:gd name="T38" fmla="*/ 17623 w 967"/>
              <a:gd name="T39" fmla="*/ 670249 h 3723"/>
              <a:gd name="T40" fmla="*/ 21366 w 967"/>
              <a:gd name="T41" fmla="*/ 671151 h 3723"/>
              <a:gd name="T42" fmla="*/ 25265 w 967"/>
              <a:gd name="T43" fmla="*/ 671512 h 3723"/>
              <a:gd name="T44" fmla="*/ 128355 w 967"/>
              <a:gd name="T45" fmla="*/ 671332 h 3723"/>
              <a:gd name="T46" fmla="*/ 132098 w 967"/>
              <a:gd name="T47" fmla="*/ 670610 h 3723"/>
              <a:gd name="T48" fmla="*/ 135529 w 967"/>
              <a:gd name="T49" fmla="*/ 669167 h 3723"/>
              <a:gd name="T50" fmla="*/ 138804 w 967"/>
              <a:gd name="T51" fmla="*/ 667364 h 3723"/>
              <a:gd name="T52" fmla="*/ 141767 w 967"/>
              <a:gd name="T53" fmla="*/ 664838 h 3723"/>
              <a:gd name="T54" fmla="*/ 144263 w 967"/>
              <a:gd name="T55" fmla="*/ 662133 h 3723"/>
              <a:gd name="T56" fmla="*/ 146446 w 967"/>
              <a:gd name="T57" fmla="*/ 658706 h 3723"/>
              <a:gd name="T58" fmla="*/ 148318 w 967"/>
              <a:gd name="T59" fmla="*/ 655098 h 3723"/>
              <a:gd name="T60" fmla="*/ 149721 w 967"/>
              <a:gd name="T61" fmla="*/ 650950 h 3723"/>
              <a:gd name="T62" fmla="*/ 150501 w 967"/>
              <a:gd name="T63" fmla="*/ 646982 h 3723"/>
              <a:gd name="T64" fmla="*/ 150813 w 967"/>
              <a:gd name="T65" fmla="*/ 642473 h 3723"/>
              <a:gd name="T66" fmla="*/ 150657 w 967"/>
              <a:gd name="T67" fmla="*/ 26153 h 3723"/>
              <a:gd name="T68" fmla="*/ 150033 w 967"/>
              <a:gd name="T69" fmla="*/ 21825 h 3723"/>
              <a:gd name="T70" fmla="*/ 148786 w 967"/>
              <a:gd name="T71" fmla="*/ 17676 h 3723"/>
              <a:gd name="T72" fmla="*/ 147070 w 967"/>
              <a:gd name="T73" fmla="*/ 14069 h 3723"/>
              <a:gd name="T74" fmla="*/ 145198 w 967"/>
              <a:gd name="T75" fmla="*/ 10642 h 3723"/>
              <a:gd name="T76" fmla="*/ 142547 w 967"/>
              <a:gd name="T77" fmla="*/ 7575 h 3723"/>
              <a:gd name="T78" fmla="*/ 139740 w 967"/>
              <a:gd name="T79" fmla="*/ 4870 h 3723"/>
              <a:gd name="T80" fmla="*/ 136621 w 967"/>
              <a:gd name="T81" fmla="*/ 2886 h 3723"/>
              <a:gd name="T82" fmla="*/ 133190 w 967"/>
              <a:gd name="T83" fmla="*/ 1263 h 3723"/>
              <a:gd name="T84" fmla="*/ 129447 w 967"/>
              <a:gd name="T85" fmla="*/ 361 h 3723"/>
              <a:gd name="T86" fmla="*/ 125859 w 967"/>
              <a:gd name="T87" fmla="*/ 0 h 3723"/>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967"/>
              <a:gd name="T133" fmla="*/ 0 h 3723"/>
              <a:gd name="T134" fmla="*/ 967 w 967"/>
              <a:gd name="T135" fmla="*/ 3723 h 3723"/>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967" h="3723">
                <a:moveTo>
                  <a:pt x="162" y="0"/>
                </a:moveTo>
                <a:lnTo>
                  <a:pt x="153" y="0"/>
                </a:lnTo>
                <a:lnTo>
                  <a:pt x="144" y="0"/>
                </a:lnTo>
                <a:lnTo>
                  <a:pt x="137" y="2"/>
                </a:lnTo>
                <a:lnTo>
                  <a:pt x="128" y="4"/>
                </a:lnTo>
                <a:lnTo>
                  <a:pt x="121" y="5"/>
                </a:lnTo>
                <a:lnTo>
                  <a:pt x="113" y="7"/>
                </a:lnTo>
                <a:lnTo>
                  <a:pt x="106" y="10"/>
                </a:lnTo>
                <a:lnTo>
                  <a:pt x="98" y="12"/>
                </a:lnTo>
                <a:lnTo>
                  <a:pt x="92" y="16"/>
                </a:lnTo>
                <a:lnTo>
                  <a:pt x="84" y="20"/>
                </a:lnTo>
                <a:lnTo>
                  <a:pt x="78" y="23"/>
                </a:lnTo>
                <a:lnTo>
                  <a:pt x="71" y="27"/>
                </a:lnTo>
                <a:lnTo>
                  <a:pt x="65" y="32"/>
                </a:lnTo>
                <a:lnTo>
                  <a:pt x="58" y="37"/>
                </a:lnTo>
                <a:lnTo>
                  <a:pt x="53" y="42"/>
                </a:lnTo>
                <a:lnTo>
                  <a:pt x="48" y="48"/>
                </a:lnTo>
                <a:lnTo>
                  <a:pt x="42" y="53"/>
                </a:lnTo>
                <a:lnTo>
                  <a:pt x="37" y="59"/>
                </a:lnTo>
                <a:lnTo>
                  <a:pt x="31" y="65"/>
                </a:lnTo>
                <a:lnTo>
                  <a:pt x="27" y="71"/>
                </a:lnTo>
                <a:lnTo>
                  <a:pt x="23" y="78"/>
                </a:lnTo>
                <a:lnTo>
                  <a:pt x="20" y="84"/>
                </a:lnTo>
                <a:lnTo>
                  <a:pt x="15" y="92"/>
                </a:lnTo>
                <a:lnTo>
                  <a:pt x="12" y="98"/>
                </a:lnTo>
                <a:lnTo>
                  <a:pt x="10" y="106"/>
                </a:lnTo>
                <a:lnTo>
                  <a:pt x="7" y="113"/>
                </a:lnTo>
                <a:lnTo>
                  <a:pt x="5" y="121"/>
                </a:lnTo>
                <a:lnTo>
                  <a:pt x="3" y="128"/>
                </a:lnTo>
                <a:lnTo>
                  <a:pt x="1" y="137"/>
                </a:lnTo>
                <a:lnTo>
                  <a:pt x="0" y="145"/>
                </a:lnTo>
                <a:lnTo>
                  <a:pt x="0" y="153"/>
                </a:lnTo>
                <a:lnTo>
                  <a:pt x="0" y="162"/>
                </a:lnTo>
                <a:lnTo>
                  <a:pt x="0" y="3562"/>
                </a:lnTo>
                <a:lnTo>
                  <a:pt x="0" y="3571"/>
                </a:lnTo>
                <a:lnTo>
                  <a:pt x="0" y="3578"/>
                </a:lnTo>
                <a:lnTo>
                  <a:pt x="1" y="3587"/>
                </a:lnTo>
                <a:lnTo>
                  <a:pt x="3" y="3594"/>
                </a:lnTo>
                <a:lnTo>
                  <a:pt x="5" y="3602"/>
                </a:lnTo>
                <a:lnTo>
                  <a:pt x="7" y="3609"/>
                </a:lnTo>
                <a:lnTo>
                  <a:pt x="10" y="3617"/>
                </a:lnTo>
                <a:lnTo>
                  <a:pt x="12" y="3624"/>
                </a:lnTo>
                <a:lnTo>
                  <a:pt x="15" y="3632"/>
                </a:lnTo>
                <a:lnTo>
                  <a:pt x="20" y="3638"/>
                </a:lnTo>
                <a:lnTo>
                  <a:pt x="23" y="3646"/>
                </a:lnTo>
                <a:lnTo>
                  <a:pt x="27" y="3652"/>
                </a:lnTo>
                <a:lnTo>
                  <a:pt x="31" y="3658"/>
                </a:lnTo>
                <a:lnTo>
                  <a:pt x="37" y="3664"/>
                </a:lnTo>
                <a:lnTo>
                  <a:pt x="42" y="3671"/>
                </a:lnTo>
                <a:lnTo>
                  <a:pt x="48" y="3676"/>
                </a:lnTo>
                <a:lnTo>
                  <a:pt x="53" y="3681"/>
                </a:lnTo>
                <a:lnTo>
                  <a:pt x="58" y="3686"/>
                </a:lnTo>
                <a:lnTo>
                  <a:pt x="65" y="3691"/>
                </a:lnTo>
                <a:lnTo>
                  <a:pt x="71" y="3695"/>
                </a:lnTo>
                <a:lnTo>
                  <a:pt x="78" y="3700"/>
                </a:lnTo>
                <a:lnTo>
                  <a:pt x="84" y="3703"/>
                </a:lnTo>
                <a:lnTo>
                  <a:pt x="92" y="3707"/>
                </a:lnTo>
                <a:lnTo>
                  <a:pt x="98" y="3710"/>
                </a:lnTo>
                <a:lnTo>
                  <a:pt x="106" y="3713"/>
                </a:lnTo>
                <a:lnTo>
                  <a:pt x="113" y="3716"/>
                </a:lnTo>
                <a:lnTo>
                  <a:pt x="121" y="3718"/>
                </a:lnTo>
                <a:lnTo>
                  <a:pt x="128" y="3719"/>
                </a:lnTo>
                <a:lnTo>
                  <a:pt x="137" y="3721"/>
                </a:lnTo>
                <a:lnTo>
                  <a:pt x="144" y="3722"/>
                </a:lnTo>
                <a:lnTo>
                  <a:pt x="153" y="3722"/>
                </a:lnTo>
                <a:lnTo>
                  <a:pt x="162" y="3723"/>
                </a:lnTo>
                <a:lnTo>
                  <a:pt x="807" y="3723"/>
                </a:lnTo>
                <a:lnTo>
                  <a:pt x="814" y="3722"/>
                </a:lnTo>
                <a:lnTo>
                  <a:pt x="823" y="3722"/>
                </a:lnTo>
                <a:lnTo>
                  <a:pt x="830" y="3721"/>
                </a:lnTo>
                <a:lnTo>
                  <a:pt x="839" y="3719"/>
                </a:lnTo>
                <a:lnTo>
                  <a:pt x="847" y="3718"/>
                </a:lnTo>
                <a:lnTo>
                  <a:pt x="854" y="3716"/>
                </a:lnTo>
                <a:lnTo>
                  <a:pt x="862" y="3713"/>
                </a:lnTo>
                <a:lnTo>
                  <a:pt x="869" y="3710"/>
                </a:lnTo>
                <a:lnTo>
                  <a:pt x="876" y="3707"/>
                </a:lnTo>
                <a:lnTo>
                  <a:pt x="883" y="3703"/>
                </a:lnTo>
                <a:lnTo>
                  <a:pt x="890" y="3700"/>
                </a:lnTo>
                <a:lnTo>
                  <a:pt x="896" y="3695"/>
                </a:lnTo>
                <a:lnTo>
                  <a:pt x="903" y="3691"/>
                </a:lnTo>
                <a:lnTo>
                  <a:pt x="909" y="3686"/>
                </a:lnTo>
                <a:lnTo>
                  <a:pt x="914" y="3681"/>
                </a:lnTo>
                <a:lnTo>
                  <a:pt x="920" y="3676"/>
                </a:lnTo>
                <a:lnTo>
                  <a:pt x="925" y="3671"/>
                </a:lnTo>
                <a:lnTo>
                  <a:pt x="931" y="3664"/>
                </a:lnTo>
                <a:lnTo>
                  <a:pt x="935" y="3658"/>
                </a:lnTo>
                <a:lnTo>
                  <a:pt x="939" y="3652"/>
                </a:lnTo>
                <a:lnTo>
                  <a:pt x="943" y="3646"/>
                </a:lnTo>
                <a:lnTo>
                  <a:pt x="948" y="3638"/>
                </a:lnTo>
                <a:lnTo>
                  <a:pt x="951" y="3632"/>
                </a:lnTo>
                <a:lnTo>
                  <a:pt x="954" y="3624"/>
                </a:lnTo>
                <a:lnTo>
                  <a:pt x="957" y="3617"/>
                </a:lnTo>
                <a:lnTo>
                  <a:pt x="960" y="3609"/>
                </a:lnTo>
                <a:lnTo>
                  <a:pt x="962" y="3602"/>
                </a:lnTo>
                <a:lnTo>
                  <a:pt x="964" y="3594"/>
                </a:lnTo>
                <a:lnTo>
                  <a:pt x="965" y="3587"/>
                </a:lnTo>
                <a:lnTo>
                  <a:pt x="966" y="3578"/>
                </a:lnTo>
                <a:lnTo>
                  <a:pt x="967" y="3571"/>
                </a:lnTo>
                <a:lnTo>
                  <a:pt x="967" y="3562"/>
                </a:lnTo>
                <a:lnTo>
                  <a:pt x="967" y="162"/>
                </a:lnTo>
                <a:lnTo>
                  <a:pt x="967" y="153"/>
                </a:lnTo>
                <a:lnTo>
                  <a:pt x="966" y="145"/>
                </a:lnTo>
                <a:lnTo>
                  <a:pt x="965" y="137"/>
                </a:lnTo>
                <a:lnTo>
                  <a:pt x="964" y="128"/>
                </a:lnTo>
                <a:lnTo>
                  <a:pt x="962" y="121"/>
                </a:lnTo>
                <a:lnTo>
                  <a:pt x="960" y="113"/>
                </a:lnTo>
                <a:lnTo>
                  <a:pt x="957" y="106"/>
                </a:lnTo>
                <a:lnTo>
                  <a:pt x="954" y="98"/>
                </a:lnTo>
                <a:lnTo>
                  <a:pt x="951" y="92"/>
                </a:lnTo>
                <a:lnTo>
                  <a:pt x="948" y="84"/>
                </a:lnTo>
                <a:lnTo>
                  <a:pt x="943" y="78"/>
                </a:lnTo>
                <a:lnTo>
                  <a:pt x="939" y="71"/>
                </a:lnTo>
                <a:lnTo>
                  <a:pt x="935" y="65"/>
                </a:lnTo>
                <a:lnTo>
                  <a:pt x="931" y="59"/>
                </a:lnTo>
                <a:lnTo>
                  <a:pt x="925" y="53"/>
                </a:lnTo>
                <a:lnTo>
                  <a:pt x="920" y="48"/>
                </a:lnTo>
                <a:lnTo>
                  <a:pt x="914" y="42"/>
                </a:lnTo>
                <a:lnTo>
                  <a:pt x="909" y="37"/>
                </a:lnTo>
                <a:lnTo>
                  <a:pt x="903" y="32"/>
                </a:lnTo>
                <a:lnTo>
                  <a:pt x="896" y="27"/>
                </a:lnTo>
                <a:lnTo>
                  <a:pt x="890" y="23"/>
                </a:lnTo>
                <a:lnTo>
                  <a:pt x="883" y="20"/>
                </a:lnTo>
                <a:lnTo>
                  <a:pt x="876" y="16"/>
                </a:lnTo>
                <a:lnTo>
                  <a:pt x="869" y="12"/>
                </a:lnTo>
                <a:lnTo>
                  <a:pt x="862" y="10"/>
                </a:lnTo>
                <a:lnTo>
                  <a:pt x="854" y="7"/>
                </a:lnTo>
                <a:lnTo>
                  <a:pt x="847" y="5"/>
                </a:lnTo>
                <a:lnTo>
                  <a:pt x="839" y="4"/>
                </a:lnTo>
                <a:lnTo>
                  <a:pt x="830" y="2"/>
                </a:lnTo>
                <a:lnTo>
                  <a:pt x="823" y="0"/>
                </a:lnTo>
                <a:lnTo>
                  <a:pt x="814" y="0"/>
                </a:lnTo>
                <a:lnTo>
                  <a:pt x="807" y="0"/>
                </a:lnTo>
                <a:lnTo>
                  <a:pt x="162" y="0"/>
                </a:lnTo>
              </a:path>
            </a:pathLst>
          </a:custGeom>
          <a:noFill/>
          <a:ln w="6350">
            <a:solidFill>
              <a:srgbClr val="FF0000"/>
            </a:solidFill>
            <a:prstDash val="solid"/>
            <a:round/>
            <a:headEnd/>
            <a:tailEnd/>
          </a:ln>
        </p:spPr>
        <p:txBody>
          <a:bodyPr lIns="57150" tIns="28575" rIns="57150" bIns="28575"/>
          <a:lstStyle/>
          <a:p>
            <a:endParaRPr lang="en-US"/>
          </a:p>
        </p:txBody>
      </p:sp>
      <p:sp>
        <p:nvSpPr>
          <p:cNvPr id="47323" name="Freeform 288"/>
          <p:cNvSpPr>
            <a:spLocks/>
          </p:cNvSpPr>
          <p:nvPr/>
        </p:nvSpPr>
        <p:spPr bwMode="auto">
          <a:xfrm>
            <a:off x="5753100" y="2809875"/>
            <a:ext cx="125413" cy="660400"/>
          </a:xfrm>
          <a:custGeom>
            <a:avLst/>
            <a:gdLst>
              <a:gd name="T0" fmla="*/ 19761 w 806"/>
              <a:gd name="T1" fmla="*/ 0 h 3657"/>
              <a:gd name="T2" fmla="*/ 17583 w 806"/>
              <a:gd name="T3" fmla="*/ 181 h 3657"/>
              <a:gd name="T4" fmla="*/ 15560 w 806"/>
              <a:gd name="T5" fmla="*/ 542 h 3657"/>
              <a:gd name="T6" fmla="*/ 13693 w 806"/>
              <a:gd name="T7" fmla="*/ 1445 h 3657"/>
              <a:gd name="T8" fmla="*/ 11670 w 806"/>
              <a:gd name="T9" fmla="*/ 2348 h 3657"/>
              <a:gd name="T10" fmla="*/ 9180 w 806"/>
              <a:gd name="T11" fmla="*/ 4153 h 3657"/>
              <a:gd name="T12" fmla="*/ 6068 w 806"/>
              <a:gd name="T13" fmla="*/ 7043 h 3657"/>
              <a:gd name="T14" fmla="*/ 3423 w 806"/>
              <a:gd name="T15" fmla="*/ 10655 h 3657"/>
              <a:gd name="T16" fmla="*/ 2023 w 806"/>
              <a:gd name="T17" fmla="*/ 13544 h 3657"/>
              <a:gd name="T18" fmla="*/ 1089 w 806"/>
              <a:gd name="T19" fmla="*/ 15891 h 3657"/>
              <a:gd name="T20" fmla="*/ 467 w 806"/>
              <a:gd name="T21" fmla="*/ 18059 h 3657"/>
              <a:gd name="T22" fmla="*/ 156 w 806"/>
              <a:gd name="T23" fmla="*/ 20406 h 3657"/>
              <a:gd name="T24" fmla="*/ 0 w 806"/>
              <a:gd name="T25" fmla="*/ 22934 h 3657"/>
              <a:gd name="T26" fmla="*/ 0 w 806"/>
              <a:gd name="T27" fmla="*/ 636202 h 3657"/>
              <a:gd name="T28" fmla="*/ 0 w 806"/>
              <a:gd name="T29" fmla="*/ 638549 h 3657"/>
              <a:gd name="T30" fmla="*/ 311 w 806"/>
              <a:gd name="T31" fmla="*/ 641077 h 3657"/>
              <a:gd name="T32" fmla="*/ 778 w 806"/>
              <a:gd name="T33" fmla="*/ 643425 h 3657"/>
              <a:gd name="T34" fmla="*/ 1556 w 806"/>
              <a:gd name="T35" fmla="*/ 645592 h 3657"/>
              <a:gd name="T36" fmla="*/ 2490 w 806"/>
              <a:gd name="T37" fmla="*/ 647578 h 3657"/>
              <a:gd name="T38" fmla="*/ 4668 w 806"/>
              <a:gd name="T39" fmla="*/ 651551 h 3657"/>
              <a:gd name="T40" fmla="*/ 7469 w 806"/>
              <a:gd name="T41" fmla="*/ 654802 h 3657"/>
              <a:gd name="T42" fmla="*/ 10892 w 806"/>
              <a:gd name="T43" fmla="*/ 657511 h 3657"/>
              <a:gd name="T44" fmla="*/ 12759 w 806"/>
              <a:gd name="T45" fmla="*/ 658594 h 3657"/>
              <a:gd name="T46" fmla="*/ 14471 w 806"/>
              <a:gd name="T47" fmla="*/ 659316 h 3657"/>
              <a:gd name="T48" fmla="*/ 16494 w 806"/>
              <a:gd name="T49" fmla="*/ 659858 h 3657"/>
              <a:gd name="T50" fmla="*/ 18672 w 806"/>
              <a:gd name="T51" fmla="*/ 660219 h 3657"/>
              <a:gd name="T52" fmla="*/ 20850 w 806"/>
              <a:gd name="T53" fmla="*/ 660400 h 3657"/>
              <a:gd name="T54" fmla="*/ 105652 w 806"/>
              <a:gd name="T55" fmla="*/ 660219 h 3657"/>
              <a:gd name="T56" fmla="*/ 107675 w 806"/>
              <a:gd name="T57" fmla="*/ 660039 h 3657"/>
              <a:gd name="T58" fmla="*/ 109697 w 806"/>
              <a:gd name="T59" fmla="*/ 659678 h 3657"/>
              <a:gd name="T60" fmla="*/ 111720 w 806"/>
              <a:gd name="T61" fmla="*/ 658955 h 3657"/>
              <a:gd name="T62" fmla="*/ 113587 w 806"/>
              <a:gd name="T63" fmla="*/ 657872 h 3657"/>
              <a:gd name="T64" fmla="*/ 116233 w 806"/>
              <a:gd name="T65" fmla="*/ 656247 h 3657"/>
              <a:gd name="T66" fmla="*/ 119345 w 806"/>
              <a:gd name="T67" fmla="*/ 653357 h 3657"/>
              <a:gd name="T68" fmla="*/ 121834 w 806"/>
              <a:gd name="T69" fmla="*/ 649745 h 3657"/>
              <a:gd name="T70" fmla="*/ 123390 w 806"/>
              <a:gd name="T71" fmla="*/ 646676 h 3657"/>
              <a:gd name="T72" fmla="*/ 124168 w 806"/>
              <a:gd name="T73" fmla="*/ 644509 h 3657"/>
              <a:gd name="T74" fmla="*/ 124791 w 806"/>
              <a:gd name="T75" fmla="*/ 642161 h 3657"/>
              <a:gd name="T76" fmla="*/ 125102 w 806"/>
              <a:gd name="T77" fmla="*/ 639813 h 3657"/>
              <a:gd name="T78" fmla="*/ 125257 w 806"/>
              <a:gd name="T79" fmla="*/ 637285 h 3657"/>
              <a:gd name="T80" fmla="*/ 125413 w 806"/>
              <a:gd name="T81" fmla="*/ 24379 h 3657"/>
              <a:gd name="T82" fmla="*/ 125257 w 806"/>
              <a:gd name="T83" fmla="*/ 21851 h 3657"/>
              <a:gd name="T84" fmla="*/ 124946 w 806"/>
              <a:gd name="T85" fmla="*/ 19323 h 3657"/>
              <a:gd name="T86" fmla="*/ 124479 w 806"/>
              <a:gd name="T87" fmla="*/ 16975 h 3657"/>
              <a:gd name="T88" fmla="*/ 123857 w 806"/>
              <a:gd name="T89" fmla="*/ 14808 h 3657"/>
              <a:gd name="T90" fmla="*/ 122923 w 806"/>
              <a:gd name="T91" fmla="*/ 12641 h 3657"/>
              <a:gd name="T92" fmla="*/ 120589 w 806"/>
              <a:gd name="T93" fmla="*/ 8849 h 3657"/>
              <a:gd name="T94" fmla="*/ 117789 w 806"/>
              <a:gd name="T95" fmla="*/ 5418 h 3657"/>
              <a:gd name="T96" fmla="*/ 114521 w 806"/>
              <a:gd name="T97" fmla="*/ 2889 h 3657"/>
              <a:gd name="T98" fmla="*/ 112654 w 806"/>
              <a:gd name="T99" fmla="*/ 1806 h 3657"/>
              <a:gd name="T100" fmla="*/ 110787 w 806"/>
              <a:gd name="T101" fmla="*/ 1084 h 3657"/>
              <a:gd name="T102" fmla="*/ 108764 w 806"/>
              <a:gd name="T103" fmla="*/ 361 h 3657"/>
              <a:gd name="T104" fmla="*/ 106585 w 806"/>
              <a:gd name="T105" fmla="*/ 0 h 3657"/>
              <a:gd name="T106" fmla="*/ 104563 w 806"/>
              <a:gd name="T107" fmla="*/ 0 h 3657"/>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806"/>
              <a:gd name="T163" fmla="*/ 0 h 3657"/>
              <a:gd name="T164" fmla="*/ 806 w 806"/>
              <a:gd name="T165" fmla="*/ 3657 h 3657"/>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806" h="3657">
                <a:moveTo>
                  <a:pt x="134" y="0"/>
                </a:moveTo>
                <a:lnTo>
                  <a:pt x="127" y="0"/>
                </a:lnTo>
                <a:lnTo>
                  <a:pt x="120" y="0"/>
                </a:lnTo>
                <a:lnTo>
                  <a:pt x="113" y="1"/>
                </a:lnTo>
                <a:lnTo>
                  <a:pt x="106" y="2"/>
                </a:lnTo>
                <a:lnTo>
                  <a:pt x="100" y="3"/>
                </a:lnTo>
                <a:lnTo>
                  <a:pt x="93" y="6"/>
                </a:lnTo>
                <a:lnTo>
                  <a:pt x="88" y="8"/>
                </a:lnTo>
                <a:lnTo>
                  <a:pt x="82" y="10"/>
                </a:lnTo>
                <a:lnTo>
                  <a:pt x="75" y="13"/>
                </a:lnTo>
                <a:lnTo>
                  <a:pt x="70" y="16"/>
                </a:lnTo>
                <a:lnTo>
                  <a:pt x="59" y="23"/>
                </a:lnTo>
                <a:lnTo>
                  <a:pt x="48" y="30"/>
                </a:lnTo>
                <a:lnTo>
                  <a:pt x="39" y="39"/>
                </a:lnTo>
                <a:lnTo>
                  <a:pt x="30" y="49"/>
                </a:lnTo>
                <a:lnTo>
                  <a:pt x="22" y="59"/>
                </a:lnTo>
                <a:lnTo>
                  <a:pt x="16" y="70"/>
                </a:lnTo>
                <a:lnTo>
                  <a:pt x="13" y="75"/>
                </a:lnTo>
                <a:lnTo>
                  <a:pt x="10" y="82"/>
                </a:lnTo>
                <a:lnTo>
                  <a:pt x="7" y="88"/>
                </a:lnTo>
                <a:lnTo>
                  <a:pt x="5" y="94"/>
                </a:lnTo>
                <a:lnTo>
                  <a:pt x="3" y="100"/>
                </a:lnTo>
                <a:lnTo>
                  <a:pt x="2" y="107"/>
                </a:lnTo>
                <a:lnTo>
                  <a:pt x="1" y="113"/>
                </a:lnTo>
                <a:lnTo>
                  <a:pt x="0" y="121"/>
                </a:lnTo>
                <a:lnTo>
                  <a:pt x="0" y="127"/>
                </a:lnTo>
                <a:lnTo>
                  <a:pt x="0" y="135"/>
                </a:lnTo>
                <a:lnTo>
                  <a:pt x="0" y="3523"/>
                </a:lnTo>
                <a:lnTo>
                  <a:pt x="0" y="3529"/>
                </a:lnTo>
                <a:lnTo>
                  <a:pt x="0" y="3536"/>
                </a:lnTo>
                <a:lnTo>
                  <a:pt x="1" y="3543"/>
                </a:lnTo>
                <a:lnTo>
                  <a:pt x="2" y="3550"/>
                </a:lnTo>
                <a:lnTo>
                  <a:pt x="3" y="3556"/>
                </a:lnTo>
                <a:lnTo>
                  <a:pt x="5" y="3563"/>
                </a:lnTo>
                <a:lnTo>
                  <a:pt x="7" y="3569"/>
                </a:lnTo>
                <a:lnTo>
                  <a:pt x="10" y="3575"/>
                </a:lnTo>
                <a:lnTo>
                  <a:pt x="13" y="3581"/>
                </a:lnTo>
                <a:lnTo>
                  <a:pt x="16" y="3586"/>
                </a:lnTo>
                <a:lnTo>
                  <a:pt x="22" y="3598"/>
                </a:lnTo>
                <a:lnTo>
                  <a:pt x="30" y="3608"/>
                </a:lnTo>
                <a:lnTo>
                  <a:pt x="39" y="3618"/>
                </a:lnTo>
                <a:lnTo>
                  <a:pt x="48" y="3626"/>
                </a:lnTo>
                <a:lnTo>
                  <a:pt x="59" y="3634"/>
                </a:lnTo>
                <a:lnTo>
                  <a:pt x="70" y="3641"/>
                </a:lnTo>
                <a:lnTo>
                  <a:pt x="75" y="3643"/>
                </a:lnTo>
                <a:lnTo>
                  <a:pt x="82" y="3647"/>
                </a:lnTo>
                <a:lnTo>
                  <a:pt x="88" y="3649"/>
                </a:lnTo>
                <a:lnTo>
                  <a:pt x="93" y="3651"/>
                </a:lnTo>
                <a:lnTo>
                  <a:pt x="100" y="3653"/>
                </a:lnTo>
                <a:lnTo>
                  <a:pt x="106" y="3654"/>
                </a:lnTo>
                <a:lnTo>
                  <a:pt x="113" y="3655"/>
                </a:lnTo>
                <a:lnTo>
                  <a:pt x="120" y="3656"/>
                </a:lnTo>
                <a:lnTo>
                  <a:pt x="127" y="3656"/>
                </a:lnTo>
                <a:lnTo>
                  <a:pt x="134" y="3657"/>
                </a:lnTo>
                <a:lnTo>
                  <a:pt x="672" y="3657"/>
                </a:lnTo>
                <a:lnTo>
                  <a:pt x="679" y="3656"/>
                </a:lnTo>
                <a:lnTo>
                  <a:pt x="685" y="3656"/>
                </a:lnTo>
                <a:lnTo>
                  <a:pt x="692" y="3655"/>
                </a:lnTo>
                <a:lnTo>
                  <a:pt x="699" y="3654"/>
                </a:lnTo>
                <a:lnTo>
                  <a:pt x="705" y="3653"/>
                </a:lnTo>
                <a:lnTo>
                  <a:pt x="712" y="3651"/>
                </a:lnTo>
                <a:lnTo>
                  <a:pt x="718" y="3649"/>
                </a:lnTo>
                <a:lnTo>
                  <a:pt x="724" y="3647"/>
                </a:lnTo>
                <a:lnTo>
                  <a:pt x="730" y="3643"/>
                </a:lnTo>
                <a:lnTo>
                  <a:pt x="736" y="3641"/>
                </a:lnTo>
                <a:lnTo>
                  <a:pt x="747" y="3634"/>
                </a:lnTo>
                <a:lnTo>
                  <a:pt x="757" y="3626"/>
                </a:lnTo>
                <a:lnTo>
                  <a:pt x="767" y="3618"/>
                </a:lnTo>
                <a:lnTo>
                  <a:pt x="775" y="3608"/>
                </a:lnTo>
                <a:lnTo>
                  <a:pt x="783" y="3598"/>
                </a:lnTo>
                <a:lnTo>
                  <a:pt x="790" y="3586"/>
                </a:lnTo>
                <a:lnTo>
                  <a:pt x="793" y="3581"/>
                </a:lnTo>
                <a:lnTo>
                  <a:pt x="796" y="3575"/>
                </a:lnTo>
                <a:lnTo>
                  <a:pt x="798" y="3569"/>
                </a:lnTo>
                <a:lnTo>
                  <a:pt x="800" y="3563"/>
                </a:lnTo>
                <a:lnTo>
                  <a:pt x="802" y="3556"/>
                </a:lnTo>
                <a:lnTo>
                  <a:pt x="803" y="3550"/>
                </a:lnTo>
                <a:lnTo>
                  <a:pt x="804" y="3543"/>
                </a:lnTo>
                <a:lnTo>
                  <a:pt x="805" y="3536"/>
                </a:lnTo>
                <a:lnTo>
                  <a:pt x="805" y="3529"/>
                </a:lnTo>
                <a:lnTo>
                  <a:pt x="806" y="3523"/>
                </a:lnTo>
                <a:lnTo>
                  <a:pt x="806" y="135"/>
                </a:lnTo>
                <a:lnTo>
                  <a:pt x="805" y="127"/>
                </a:lnTo>
                <a:lnTo>
                  <a:pt x="805" y="121"/>
                </a:lnTo>
                <a:lnTo>
                  <a:pt x="804" y="113"/>
                </a:lnTo>
                <a:lnTo>
                  <a:pt x="803" y="107"/>
                </a:lnTo>
                <a:lnTo>
                  <a:pt x="802" y="100"/>
                </a:lnTo>
                <a:lnTo>
                  <a:pt x="800" y="94"/>
                </a:lnTo>
                <a:lnTo>
                  <a:pt x="798" y="88"/>
                </a:lnTo>
                <a:lnTo>
                  <a:pt x="796" y="82"/>
                </a:lnTo>
                <a:lnTo>
                  <a:pt x="793" y="75"/>
                </a:lnTo>
                <a:lnTo>
                  <a:pt x="790" y="70"/>
                </a:lnTo>
                <a:lnTo>
                  <a:pt x="783" y="59"/>
                </a:lnTo>
                <a:lnTo>
                  <a:pt x="775" y="49"/>
                </a:lnTo>
                <a:lnTo>
                  <a:pt x="767" y="39"/>
                </a:lnTo>
                <a:lnTo>
                  <a:pt x="757" y="30"/>
                </a:lnTo>
                <a:lnTo>
                  <a:pt x="747" y="23"/>
                </a:lnTo>
                <a:lnTo>
                  <a:pt x="736" y="16"/>
                </a:lnTo>
                <a:lnTo>
                  <a:pt x="730" y="13"/>
                </a:lnTo>
                <a:lnTo>
                  <a:pt x="724" y="10"/>
                </a:lnTo>
                <a:lnTo>
                  <a:pt x="718" y="8"/>
                </a:lnTo>
                <a:lnTo>
                  <a:pt x="712" y="6"/>
                </a:lnTo>
                <a:lnTo>
                  <a:pt x="705" y="3"/>
                </a:lnTo>
                <a:lnTo>
                  <a:pt x="699" y="2"/>
                </a:lnTo>
                <a:lnTo>
                  <a:pt x="692" y="1"/>
                </a:lnTo>
                <a:lnTo>
                  <a:pt x="685" y="0"/>
                </a:lnTo>
                <a:lnTo>
                  <a:pt x="679" y="0"/>
                </a:lnTo>
                <a:lnTo>
                  <a:pt x="672" y="0"/>
                </a:lnTo>
                <a:lnTo>
                  <a:pt x="134" y="0"/>
                </a:lnTo>
              </a:path>
            </a:pathLst>
          </a:custGeom>
          <a:noFill/>
          <a:ln w="6350">
            <a:solidFill>
              <a:srgbClr val="FF0000"/>
            </a:solidFill>
            <a:prstDash val="solid"/>
            <a:round/>
            <a:headEnd/>
            <a:tailEnd/>
          </a:ln>
        </p:spPr>
        <p:txBody>
          <a:bodyPr lIns="57150" tIns="28575" rIns="57150" bIns="28575"/>
          <a:lstStyle/>
          <a:p>
            <a:endParaRPr lang="en-US"/>
          </a:p>
        </p:txBody>
      </p:sp>
      <p:sp>
        <p:nvSpPr>
          <p:cNvPr id="47324" name="Freeform 289"/>
          <p:cNvSpPr>
            <a:spLocks/>
          </p:cNvSpPr>
          <p:nvPr/>
        </p:nvSpPr>
        <p:spPr bwMode="auto">
          <a:xfrm>
            <a:off x="5765800" y="2824163"/>
            <a:ext cx="100013" cy="646112"/>
          </a:xfrm>
          <a:custGeom>
            <a:avLst/>
            <a:gdLst>
              <a:gd name="T0" fmla="*/ 15661 w 645"/>
              <a:gd name="T1" fmla="*/ 0 h 3576"/>
              <a:gd name="T2" fmla="*/ 13955 w 645"/>
              <a:gd name="T3" fmla="*/ 181 h 3576"/>
              <a:gd name="T4" fmla="*/ 11629 w 645"/>
              <a:gd name="T5" fmla="*/ 723 h 3576"/>
              <a:gd name="T6" fmla="*/ 8528 w 645"/>
              <a:gd name="T7" fmla="*/ 2349 h 3576"/>
              <a:gd name="T8" fmla="*/ 5892 w 645"/>
              <a:gd name="T9" fmla="*/ 4156 h 3576"/>
              <a:gd name="T10" fmla="*/ 3566 w 645"/>
              <a:gd name="T11" fmla="*/ 7047 h 3576"/>
              <a:gd name="T12" fmla="*/ 1861 w 645"/>
              <a:gd name="T13" fmla="*/ 10118 h 3576"/>
              <a:gd name="T14" fmla="*/ 620 w 645"/>
              <a:gd name="T15" fmla="*/ 13551 h 3576"/>
              <a:gd name="T16" fmla="*/ 155 w 645"/>
              <a:gd name="T17" fmla="*/ 16261 h 3576"/>
              <a:gd name="T18" fmla="*/ 0 w 645"/>
              <a:gd name="T19" fmla="*/ 18249 h 3576"/>
              <a:gd name="T20" fmla="*/ 0 w 645"/>
              <a:gd name="T21" fmla="*/ 626779 h 3576"/>
              <a:gd name="T22" fmla="*/ 0 w 645"/>
              <a:gd name="T23" fmla="*/ 628767 h 3576"/>
              <a:gd name="T24" fmla="*/ 310 w 645"/>
              <a:gd name="T25" fmla="*/ 630574 h 3576"/>
              <a:gd name="T26" fmla="*/ 1085 w 645"/>
              <a:gd name="T27" fmla="*/ 634368 h 3576"/>
              <a:gd name="T28" fmla="*/ 2791 w 645"/>
              <a:gd name="T29" fmla="*/ 637620 h 3576"/>
              <a:gd name="T30" fmla="*/ 4807 w 645"/>
              <a:gd name="T31" fmla="*/ 640330 h 3576"/>
              <a:gd name="T32" fmla="*/ 7288 w 645"/>
              <a:gd name="T33" fmla="*/ 642860 h 3576"/>
              <a:gd name="T34" fmla="*/ 10079 w 645"/>
              <a:gd name="T35" fmla="*/ 644667 h 3576"/>
              <a:gd name="T36" fmla="*/ 13180 w 645"/>
              <a:gd name="T37" fmla="*/ 645751 h 3576"/>
              <a:gd name="T38" fmla="*/ 15661 w 645"/>
              <a:gd name="T39" fmla="*/ 645931 h 3576"/>
              <a:gd name="T40" fmla="*/ 83267 w 645"/>
              <a:gd name="T41" fmla="*/ 646112 h 3576"/>
              <a:gd name="T42" fmla="*/ 84972 w 645"/>
              <a:gd name="T43" fmla="*/ 645931 h 3576"/>
              <a:gd name="T44" fmla="*/ 88073 w 645"/>
              <a:gd name="T45" fmla="*/ 645209 h 3576"/>
              <a:gd name="T46" fmla="*/ 91175 w 645"/>
              <a:gd name="T47" fmla="*/ 643944 h 3576"/>
              <a:gd name="T48" fmla="*/ 93811 w 645"/>
              <a:gd name="T49" fmla="*/ 641776 h 3576"/>
              <a:gd name="T50" fmla="*/ 96137 w 645"/>
              <a:gd name="T51" fmla="*/ 639065 h 3576"/>
              <a:gd name="T52" fmla="*/ 97997 w 645"/>
              <a:gd name="T53" fmla="*/ 635813 h 3576"/>
              <a:gd name="T54" fmla="*/ 99083 w 645"/>
              <a:gd name="T55" fmla="*/ 632380 h 3576"/>
              <a:gd name="T56" fmla="*/ 99858 w 645"/>
              <a:gd name="T57" fmla="*/ 628767 h 3576"/>
              <a:gd name="T58" fmla="*/ 100013 w 645"/>
              <a:gd name="T59" fmla="*/ 626779 h 3576"/>
              <a:gd name="T60" fmla="*/ 99858 w 645"/>
              <a:gd name="T61" fmla="*/ 18249 h 3576"/>
              <a:gd name="T62" fmla="*/ 99703 w 645"/>
              <a:gd name="T63" fmla="*/ 15358 h 3576"/>
              <a:gd name="T64" fmla="*/ 98617 w 645"/>
              <a:gd name="T65" fmla="*/ 11744 h 3576"/>
              <a:gd name="T66" fmla="*/ 97222 w 645"/>
              <a:gd name="T67" fmla="*/ 8492 h 3576"/>
              <a:gd name="T68" fmla="*/ 95051 w 645"/>
              <a:gd name="T69" fmla="*/ 5601 h 3576"/>
              <a:gd name="T70" fmla="*/ 92725 w 645"/>
              <a:gd name="T71" fmla="*/ 3252 h 3576"/>
              <a:gd name="T72" fmla="*/ 89779 w 645"/>
              <a:gd name="T73" fmla="*/ 1265 h 3576"/>
              <a:gd name="T74" fmla="*/ 86678 w 645"/>
              <a:gd name="T75" fmla="*/ 361 h 3576"/>
              <a:gd name="T76" fmla="*/ 84972 w 645"/>
              <a:gd name="T77" fmla="*/ 0 h 3576"/>
              <a:gd name="T78" fmla="*/ 83267 w 645"/>
              <a:gd name="T79" fmla="*/ 0 h 357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645"/>
              <a:gd name="T121" fmla="*/ 0 h 3576"/>
              <a:gd name="T122" fmla="*/ 645 w 645"/>
              <a:gd name="T123" fmla="*/ 3576 h 357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645" h="3576">
                <a:moveTo>
                  <a:pt x="107" y="0"/>
                </a:moveTo>
                <a:lnTo>
                  <a:pt x="101" y="0"/>
                </a:lnTo>
                <a:lnTo>
                  <a:pt x="95" y="0"/>
                </a:lnTo>
                <a:lnTo>
                  <a:pt x="90" y="1"/>
                </a:lnTo>
                <a:lnTo>
                  <a:pt x="85" y="2"/>
                </a:lnTo>
                <a:lnTo>
                  <a:pt x="75" y="4"/>
                </a:lnTo>
                <a:lnTo>
                  <a:pt x="65" y="7"/>
                </a:lnTo>
                <a:lnTo>
                  <a:pt x="55" y="13"/>
                </a:lnTo>
                <a:lnTo>
                  <a:pt x="47" y="18"/>
                </a:lnTo>
                <a:lnTo>
                  <a:pt x="38" y="23"/>
                </a:lnTo>
                <a:lnTo>
                  <a:pt x="31" y="31"/>
                </a:lnTo>
                <a:lnTo>
                  <a:pt x="23" y="39"/>
                </a:lnTo>
                <a:lnTo>
                  <a:pt x="18" y="47"/>
                </a:lnTo>
                <a:lnTo>
                  <a:pt x="12" y="56"/>
                </a:lnTo>
                <a:lnTo>
                  <a:pt x="7" y="65"/>
                </a:lnTo>
                <a:lnTo>
                  <a:pt x="4" y="75"/>
                </a:lnTo>
                <a:lnTo>
                  <a:pt x="2" y="85"/>
                </a:lnTo>
                <a:lnTo>
                  <a:pt x="1" y="90"/>
                </a:lnTo>
                <a:lnTo>
                  <a:pt x="0" y="96"/>
                </a:lnTo>
                <a:lnTo>
                  <a:pt x="0" y="101"/>
                </a:lnTo>
                <a:lnTo>
                  <a:pt x="0" y="107"/>
                </a:lnTo>
                <a:lnTo>
                  <a:pt x="0" y="3469"/>
                </a:lnTo>
                <a:lnTo>
                  <a:pt x="0" y="3474"/>
                </a:lnTo>
                <a:lnTo>
                  <a:pt x="0" y="3480"/>
                </a:lnTo>
                <a:lnTo>
                  <a:pt x="1" y="3485"/>
                </a:lnTo>
                <a:lnTo>
                  <a:pt x="2" y="3490"/>
                </a:lnTo>
                <a:lnTo>
                  <a:pt x="4" y="3500"/>
                </a:lnTo>
                <a:lnTo>
                  <a:pt x="7" y="3511"/>
                </a:lnTo>
                <a:lnTo>
                  <a:pt x="12" y="3519"/>
                </a:lnTo>
                <a:lnTo>
                  <a:pt x="18" y="3529"/>
                </a:lnTo>
                <a:lnTo>
                  <a:pt x="23" y="3537"/>
                </a:lnTo>
                <a:lnTo>
                  <a:pt x="31" y="3544"/>
                </a:lnTo>
                <a:lnTo>
                  <a:pt x="38" y="3552"/>
                </a:lnTo>
                <a:lnTo>
                  <a:pt x="47" y="3558"/>
                </a:lnTo>
                <a:lnTo>
                  <a:pt x="55" y="3564"/>
                </a:lnTo>
                <a:lnTo>
                  <a:pt x="65" y="3568"/>
                </a:lnTo>
                <a:lnTo>
                  <a:pt x="75" y="3571"/>
                </a:lnTo>
                <a:lnTo>
                  <a:pt x="85" y="3574"/>
                </a:lnTo>
                <a:lnTo>
                  <a:pt x="95" y="3575"/>
                </a:lnTo>
                <a:lnTo>
                  <a:pt x="101" y="3575"/>
                </a:lnTo>
                <a:lnTo>
                  <a:pt x="107" y="3576"/>
                </a:lnTo>
                <a:lnTo>
                  <a:pt x="537" y="3576"/>
                </a:lnTo>
                <a:lnTo>
                  <a:pt x="543" y="3575"/>
                </a:lnTo>
                <a:lnTo>
                  <a:pt x="548" y="3575"/>
                </a:lnTo>
                <a:lnTo>
                  <a:pt x="559" y="3574"/>
                </a:lnTo>
                <a:lnTo>
                  <a:pt x="568" y="3571"/>
                </a:lnTo>
                <a:lnTo>
                  <a:pt x="579" y="3568"/>
                </a:lnTo>
                <a:lnTo>
                  <a:pt x="588" y="3564"/>
                </a:lnTo>
                <a:lnTo>
                  <a:pt x="598" y="3558"/>
                </a:lnTo>
                <a:lnTo>
                  <a:pt x="605" y="3552"/>
                </a:lnTo>
                <a:lnTo>
                  <a:pt x="613" y="3544"/>
                </a:lnTo>
                <a:lnTo>
                  <a:pt x="620" y="3537"/>
                </a:lnTo>
                <a:lnTo>
                  <a:pt x="627" y="3529"/>
                </a:lnTo>
                <a:lnTo>
                  <a:pt x="632" y="3519"/>
                </a:lnTo>
                <a:lnTo>
                  <a:pt x="636" y="3511"/>
                </a:lnTo>
                <a:lnTo>
                  <a:pt x="639" y="3500"/>
                </a:lnTo>
                <a:lnTo>
                  <a:pt x="643" y="3490"/>
                </a:lnTo>
                <a:lnTo>
                  <a:pt x="644" y="3480"/>
                </a:lnTo>
                <a:lnTo>
                  <a:pt x="644" y="3474"/>
                </a:lnTo>
                <a:lnTo>
                  <a:pt x="645" y="3469"/>
                </a:lnTo>
                <a:lnTo>
                  <a:pt x="645" y="107"/>
                </a:lnTo>
                <a:lnTo>
                  <a:pt x="644" y="101"/>
                </a:lnTo>
                <a:lnTo>
                  <a:pt x="644" y="96"/>
                </a:lnTo>
                <a:lnTo>
                  <a:pt x="643" y="85"/>
                </a:lnTo>
                <a:lnTo>
                  <a:pt x="639" y="75"/>
                </a:lnTo>
                <a:lnTo>
                  <a:pt x="636" y="65"/>
                </a:lnTo>
                <a:lnTo>
                  <a:pt x="632" y="56"/>
                </a:lnTo>
                <a:lnTo>
                  <a:pt x="627" y="47"/>
                </a:lnTo>
                <a:lnTo>
                  <a:pt x="620" y="39"/>
                </a:lnTo>
                <a:lnTo>
                  <a:pt x="613" y="31"/>
                </a:lnTo>
                <a:lnTo>
                  <a:pt x="605" y="23"/>
                </a:lnTo>
                <a:lnTo>
                  <a:pt x="598" y="18"/>
                </a:lnTo>
                <a:lnTo>
                  <a:pt x="588" y="13"/>
                </a:lnTo>
                <a:lnTo>
                  <a:pt x="579" y="7"/>
                </a:lnTo>
                <a:lnTo>
                  <a:pt x="568" y="4"/>
                </a:lnTo>
                <a:lnTo>
                  <a:pt x="559" y="2"/>
                </a:lnTo>
                <a:lnTo>
                  <a:pt x="553" y="1"/>
                </a:lnTo>
                <a:lnTo>
                  <a:pt x="548" y="0"/>
                </a:lnTo>
                <a:lnTo>
                  <a:pt x="543" y="0"/>
                </a:lnTo>
                <a:lnTo>
                  <a:pt x="537" y="0"/>
                </a:lnTo>
                <a:lnTo>
                  <a:pt x="107" y="0"/>
                </a:lnTo>
              </a:path>
            </a:pathLst>
          </a:custGeom>
          <a:noFill/>
          <a:ln w="6350">
            <a:solidFill>
              <a:srgbClr val="FF0000"/>
            </a:solidFill>
            <a:prstDash val="solid"/>
            <a:round/>
            <a:headEnd/>
            <a:tailEnd/>
          </a:ln>
        </p:spPr>
        <p:txBody>
          <a:bodyPr lIns="57150" tIns="28575" rIns="57150" bIns="28575"/>
          <a:lstStyle/>
          <a:p>
            <a:endParaRPr lang="en-US"/>
          </a:p>
        </p:txBody>
      </p:sp>
      <p:sp>
        <p:nvSpPr>
          <p:cNvPr id="47325" name="Freeform 290"/>
          <p:cNvSpPr>
            <a:spLocks/>
          </p:cNvSpPr>
          <p:nvPr/>
        </p:nvSpPr>
        <p:spPr bwMode="auto">
          <a:xfrm>
            <a:off x="5778500" y="2838450"/>
            <a:ext cx="74613" cy="627063"/>
          </a:xfrm>
          <a:custGeom>
            <a:avLst/>
            <a:gdLst>
              <a:gd name="T0" fmla="*/ 11099 w 484"/>
              <a:gd name="T1" fmla="*/ 0 h 3470"/>
              <a:gd name="T2" fmla="*/ 8633 w 484"/>
              <a:gd name="T3" fmla="*/ 723 h 3470"/>
              <a:gd name="T4" fmla="*/ 6475 w 484"/>
              <a:gd name="T5" fmla="*/ 1807 h 3470"/>
              <a:gd name="T6" fmla="*/ 4471 w 484"/>
              <a:gd name="T7" fmla="*/ 3433 h 3470"/>
              <a:gd name="T8" fmla="*/ 2775 w 484"/>
              <a:gd name="T9" fmla="*/ 5421 h 3470"/>
              <a:gd name="T10" fmla="*/ 1542 w 484"/>
              <a:gd name="T11" fmla="*/ 7590 h 3470"/>
              <a:gd name="T12" fmla="*/ 462 w 484"/>
              <a:gd name="T13" fmla="*/ 10120 h 3470"/>
              <a:gd name="T14" fmla="*/ 0 w 484"/>
              <a:gd name="T15" fmla="*/ 13192 h 3470"/>
              <a:gd name="T16" fmla="*/ 0 w 484"/>
              <a:gd name="T17" fmla="*/ 612426 h 3470"/>
              <a:gd name="T18" fmla="*/ 154 w 484"/>
              <a:gd name="T19" fmla="*/ 615317 h 3470"/>
              <a:gd name="T20" fmla="*/ 925 w 484"/>
              <a:gd name="T21" fmla="*/ 618028 h 3470"/>
              <a:gd name="T22" fmla="*/ 2004 w 484"/>
              <a:gd name="T23" fmla="*/ 620377 h 3470"/>
              <a:gd name="T24" fmla="*/ 3700 w 484"/>
              <a:gd name="T25" fmla="*/ 622726 h 3470"/>
              <a:gd name="T26" fmla="*/ 5550 w 484"/>
              <a:gd name="T27" fmla="*/ 624533 h 3470"/>
              <a:gd name="T28" fmla="*/ 7708 w 484"/>
              <a:gd name="T29" fmla="*/ 625798 h 3470"/>
              <a:gd name="T30" fmla="*/ 10020 w 484"/>
              <a:gd name="T31" fmla="*/ 626521 h 3470"/>
              <a:gd name="T32" fmla="*/ 12487 w 484"/>
              <a:gd name="T33" fmla="*/ 627063 h 3470"/>
              <a:gd name="T34" fmla="*/ 63359 w 484"/>
              <a:gd name="T35" fmla="*/ 626702 h 3470"/>
              <a:gd name="T36" fmla="*/ 65826 w 484"/>
              <a:gd name="T37" fmla="*/ 626159 h 3470"/>
              <a:gd name="T38" fmla="*/ 67984 w 484"/>
              <a:gd name="T39" fmla="*/ 625075 h 3470"/>
              <a:gd name="T40" fmla="*/ 69988 w 484"/>
              <a:gd name="T41" fmla="*/ 623449 h 3470"/>
              <a:gd name="T42" fmla="*/ 71684 w 484"/>
              <a:gd name="T43" fmla="*/ 621461 h 3470"/>
              <a:gd name="T44" fmla="*/ 72917 w 484"/>
              <a:gd name="T45" fmla="*/ 619292 h 3470"/>
              <a:gd name="T46" fmla="*/ 73996 w 484"/>
              <a:gd name="T47" fmla="*/ 616763 h 3470"/>
              <a:gd name="T48" fmla="*/ 74459 w 484"/>
              <a:gd name="T49" fmla="*/ 613690 h 3470"/>
              <a:gd name="T50" fmla="*/ 74613 w 484"/>
              <a:gd name="T51" fmla="*/ 14637 h 3470"/>
              <a:gd name="T52" fmla="*/ 74305 w 484"/>
              <a:gd name="T53" fmla="*/ 11746 h 3470"/>
              <a:gd name="T54" fmla="*/ 73688 w 484"/>
              <a:gd name="T55" fmla="*/ 9035 h 3470"/>
              <a:gd name="T56" fmla="*/ 72455 w 484"/>
              <a:gd name="T57" fmla="*/ 6506 h 3470"/>
              <a:gd name="T58" fmla="*/ 71067 w 484"/>
              <a:gd name="T59" fmla="*/ 4337 h 3470"/>
              <a:gd name="T60" fmla="*/ 69063 w 484"/>
              <a:gd name="T61" fmla="*/ 2349 h 3470"/>
              <a:gd name="T62" fmla="*/ 67059 w 484"/>
              <a:gd name="T63" fmla="*/ 1084 h 3470"/>
              <a:gd name="T64" fmla="*/ 64747 w 484"/>
              <a:gd name="T65" fmla="*/ 361 h 3470"/>
              <a:gd name="T66" fmla="*/ 62280 w 484"/>
              <a:gd name="T67" fmla="*/ 0 h 3470"/>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484"/>
              <a:gd name="T103" fmla="*/ 0 h 3470"/>
              <a:gd name="T104" fmla="*/ 484 w 484"/>
              <a:gd name="T105" fmla="*/ 3470 h 3470"/>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484" h="3470">
                <a:moveTo>
                  <a:pt x="81" y="0"/>
                </a:moveTo>
                <a:lnTo>
                  <a:pt x="72" y="0"/>
                </a:lnTo>
                <a:lnTo>
                  <a:pt x="65" y="2"/>
                </a:lnTo>
                <a:lnTo>
                  <a:pt x="56" y="4"/>
                </a:lnTo>
                <a:lnTo>
                  <a:pt x="50" y="6"/>
                </a:lnTo>
                <a:lnTo>
                  <a:pt x="42" y="10"/>
                </a:lnTo>
                <a:lnTo>
                  <a:pt x="36" y="13"/>
                </a:lnTo>
                <a:lnTo>
                  <a:pt x="29" y="19"/>
                </a:lnTo>
                <a:lnTo>
                  <a:pt x="24" y="24"/>
                </a:lnTo>
                <a:lnTo>
                  <a:pt x="18" y="30"/>
                </a:lnTo>
                <a:lnTo>
                  <a:pt x="13" y="36"/>
                </a:lnTo>
                <a:lnTo>
                  <a:pt x="10" y="42"/>
                </a:lnTo>
                <a:lnTo>
                  <a:pt x="6" y="50"/>
                </a:lnTo>
                <a:lnTo>
                  <a:pt x="3" y="56"/>
                </a:lnTo>
                <a:lnTo>
                  <a:pt x="1" y="65"/>
                </a:lnTo>
                <a:lnTo>
                  <a:pt x="0" y="73"/>
                </a:lnTo>
                <a:lnTo>
                  <a:pt x="0" y="81"/>
                </a:lnTo>
                <a:lnTo>
                  <a:pt x="0" y="3389"/>
                </a:lnTo>
                <a:lnTo>
                  <a:pt x="0" y="3396"/>
                </a:lnTo>
                <a:lnTo>
                  <a:pt x="1" y="3405"/>
                </a:lnTo>
                <a:lnTo>
                  <a:pt x="3" y="3413"/>
                </a:lnTo>
                <a:lnTo>
                  <a:pt x="6" y="3420"/>
                </a:lnTo>
                <a:lnTo>
                  <a:pt x="10" y="3427"/>
                </a:lnTo>
                <a:lnTo>
                  <a:pt x="13" y="3433"/>
                </a:lnTo>
                <a:lnTo>
                  <a:pt x="18" y="3439"/>
                </a:lnTo>
                <a:lnTo>
                  <a:pt x="24" y="3446"/>
                </a:lnTo>
                <a:lnTo>
                  <a:pt x="29" y="3450"/>
                </a:lnTo>
                <a:lnTo>
                  <a:pt x="36" y="3456"/>
                </a:lnTo>
                <a:lnTo>
                  <a:pt x="42" y="3459"/>
                </a:lnTo>
                <a:lnTo>
                  <a:pt x="50" y="3463"/>
                </a:lnTo>
                <a:lnTo>
                  <a:pt x="56" y="3465"/>
                </a:lnTo>
                <a:lnTo>
                  <a:pt x="65" y="3467"/>
                </a:lnTo>
                <a:lnTo>
                  <a:pt x="72" y="3468"/>
                </a:lnTo>
                <a:lnTo>
                  <a:pt x="81" y="3470"/>
                </a:lnTo>
                <a:lnTo>
                  <a:pt x="404" y="3470"/>
                </a:lnTo>
                <a:lnTo>
                  <a:pt x="411" y="3468"/>
                </a:lnTo>
                <a:lnTo>
                  <a:pt x="420" y="3467"/>
                </a:lnTo>
                <a:lnTo>
                  <a:pt x="427" y="3465"/>
                </a:lnTo>
                <a:lnTo>
                  <a:pt x="435" y="3463"/>
                </a:lnTo>
                <a:lnTo>
                  <a:pt x="441" y="3459"/>
                </a:lnTo>
                <a:lnTo>
                  <a:pt x="448" y="3456"/>
                </a:lnTo>
                <a:lnTo>
                  <a:pt x="454" y="3450"/>
                </a:lnTo>
                <a:lnTo>
                  <a:pt x="461" y="3446"/>
                </a:lnTo>
                <a:lnTo>
                  <a:pt x="465" y="3439"/>
                </a:lnTo>
                <a:lnTo>
                  <a:pt x="470" y="3433"/>
                </a:lnTo>
                <a:lnTo>
                  <a:pt x="473" y="3427"/>
                </a:lnTo>
                <a:lnTo>
                  <a:pt x="478" y="3420"/>
                </a:lnTo>
                <a:lnTo>
                  <a:pt x="480" y="3413"/>
                </a:lnTo>
                <a:lnTo>
                  <a:pt x="482" y="3405"/>
                </a:lnTo>
                <a:lnTo>
                  <a:pt x="483" y="3396"/>
                </a:lnTo>
                <a:lnTo>
                  <a:pt x="484" y="3389"/>
                </a:lnTo>
                <a:lnTo>
                  <a:pt x="484" y="81"/>
                </a:lnTo>
                <a:lnTo>
                  <a:pt x="483" y="73"/>
                </a:lnTo>
                <a:lnTo>
                  <a:pt x="482" y="65"/>
                </a:lnTo>
                <a:lnTo>
                  <a:pt x="480" y="56"/>
                </a:lnTo>
                <a:lnTo>
                  <a:pt x="478" y="50"/>
                </a:lnTo>
                <a:lnTo>
                  <a:pt x="473" y="42"/>
                </a:lnTo>
                <a:lnTo>
                  <a:pt x="470" y="36"/>
                </a:lnTo>
                <a:lnTo>
                  <a:pt x="465" y="30"/>
                </a:lnTo>
                <a:lnTo>
                  <a:pt x="461" y="24"/>
                </a:lnTo>
                <a:lnTo>
                  <a:pt x="454" y="19"/>
                </a:lnTo>
                <a:lnTo>
                  <a:pt x="448" y="13"/>
                </a:lnTo>
                <a:lnTo>
                  <a:pt x="441" y="10"/>
                </a:lnTo>
                <a:lnTo>
                  <a:pt x="435" y="6"/>
                </a:lnTo>
                <a:lnTo>
                  <a:pt x="427" y="4"/>
                </a:lnTo>
                <a:lnTo>
                  <a:pt x="420" y="2"/>
                </a:lnTo>
                <a:lnTo>
                  <a:pt x="411" y="0"/>
                </a:lnTo>
                <a:lnTo>
                  <a:pt x="404" y="0"/>
                </a:lnTo>
                <a:lnTo>
                  <a:pt x="81" y="0"/>
                </a:lnTo>
              </a:path>
            </a:pathLst>
          </a:custGeom>
          <a:noFill/>
          <a:ln w="6350">
            <a:solidFill>
              <a:srgbClr val="FF0000"/>
            </a:solidFill>
            <a:prstDash val="solid"/>
            <a:round/>
            <a:headEnd/>
            <a:tailEnd/>
          </a:ln>
        </p:spPr>
        <p:txBody>
          <a:bodyPr lIns="57150" tIns="28575" rIns="57150" bIns="28575"/>
          <a:lstStyle/>
          <a:p>
            <a:endParaRPr lang="en-US"/>
          </a:p>
        </p:txBody>
      </p:sp>
      <p:sp>
        <p:nvSpPr>
          <p:cNvPr id="47326" name="Rectangle 291"/>
          <p:cNvSpPr>
            <a:spLocks noChangeArrowheads="1"/>
          </p:cNvSpPr>
          <p:nvPr/>
        </p:nvSpPr>
        <p:spPr bwMode="auto">
          <a:xfrm>
            <a:off x="5702300" y="3003550"/>
            <a:ext cx="227013" cy="9525"/>
          </a:xfrm>
          <a:prstGeom prst="rect">
            <a:avLst/>
          </a:prstGeom>
          <a:noFill/>
          <a:ln w="1588">
            <a:solidFill>
              <a:srgbClr val="000000"/>
            </a:solidFill>
            <a:miter lim="800000"/>
            <a:headEnd/>
            <a:tailEnd/>
          </a:ln>
        </p:spPr>
        <p:txBody>
          <a:bodyPr lIns="57150" tIns="28575" rIns="57150" bIns="28575"/>
          <a:lstStyle/>
          <a:p>
            <a:endParaRPr lang="en-US"/>
          </a:p>
        </p:txBody>
      </p:sp>
      <p:sp>
        <p:nvSpPr>
          <p:cNvPr id="47327" name="Rectangle 292"/>
          <p:cNvSpPr>
            <a:spLocks noChangeArrowheads="1"/>
          </p:cNvSpPr>
          <p:nvPr/>
        </p:nvSpPr>
        <p:spPr bwMode="auto">
          <a:xfrm>
            <a:off x="5702300" y="3084513"/>
            <a:ext cx="227013" cy="7937"/>
          </a:xfrm>
          <a:prstGeom prst="rect">
            <a:avLst/>
          </a:prstGeom>
          <a:noFill/>
          <a:ln w="1588">
            <a:solidFill>
              <a:srgbClr val="000000"/>
            </a:solidFill>
            <a:miter lim="800000"/>
            <a:headEnd/>
            <a:tailEnd/>
          </a:ln>
        </p:spPr>
        <p:txBody>
          <a:bodyPr lIns="57150" tIns="28575" rIns="57150" bIns="28575"/>
          <a:lstStyle/>
          <a:p>
            <a:endParaRPr lang="en-US"/>
          </a:p>
        </p:txBody>
      </p:sp>
      <p:sp>
        <p:nvSpPr>
          <p:cNvPr id="47328" name="Rectangle 293"/>
          <p:cNvSpPr>
            <a:spLocks noChangeArrowheads="1"/>
          </p:cNvSpPr>
          <p:nvPr/>
        </p:nvSpPr>
        <p:spPr bwMode="auto">
          <a:xfrm>
            <a:off x="5791200" y="3079750"/>
            <a:ext cx="49213" cy="15875"/>
          </a:xfrm>
          <a:prstGeom prst="rect">
            <a:avLst/>
          </a:prstGeom>
          <a:noFill/>
          <a:ln w="1588">
            <a:solidFill>
              <a:srgbClr val="000000"/>
            </a:solidFill>
            <a:miter lim="800000"/>
            <a:headEnd/>
            <a:tailEnd/>
          </a:ln>
        </p:spPr>
        <p:txBody>
          <a:bodyPr lIns="57150" tIns="28575" rIns="57150" bIns="28575"/>
          <a:lstStyle/>
          <a:p>
            <a:endParaRPr lang="en-US"/>
          </a:p>
        </p:txBody>
      </p:sp>
      <p:sp>
        <p:nvSpPr>
          <p:cNvPr id="47329" name="Rectangle 294"/>
          <p:cNvSpPr>
            <a:spLocks noChangeArrowheads="1"/>
          </p:cNvSpPr>
          <p:nvPr/>
        </p:nvSpPr>
        <p:spPr bwMode="auto">
          <a:xfrm>
            <a:off x="5702300" y="3163888"/>
            <a:ext cx="227013" cy="7937"/>
          </a:xfrm>
          <a:prstGeom prst="rect">
            <a:avLst/>
          </a:prstGeom>
          <a:noFill/>
          <a:ln w="1588">
            <a:solidFill>
              <a:srgbClr val="000000"/>
            </a:solidFill>
            <a:miter lim="800000"/>
            <a:headEnd/>
            <a:tailEnd/>
          </a:ln>
        </p:spPr>
        <p:txBody>
          <a:bodyPr lIns="57150" tIns="28575" rIns="57150" bIns="28575"/>
          <a:lstStyle/>
          <a:p>
            <a:endParaRPr lang="en-US"/>
          </a:p>
        </p:txBody>
      </p:sp>
      <p:sp>
        <p:nvSpPr>
          <p:cNvPr id="47330" name="Rectangle 295"/>
          <p:cNvSpPr>
            <a:spLocks noChangeArrowheads="1"/>
          </p:cNvSpPr>
          <p:nvPr/>
        </p:nvSpPr>
        <p:spPr bwMode="auto">
          <a:xfrm>
            <a:off x="5791200" y="3160713"/>
            <a:ext cx="49213" cy="14287"/>
          </a:xfrm>
          <a:prstGeom prst="rect">
            <a:avLst/>
          </a:prstGeom>
          <a:noFill/>
          <a:ln w="1588">
            <a:solidFill>
              <a:srgbClr val="000000"/>
            </a:solidFill>
            <a:miter lim="800000"/>
            <a:headEnd/>
            <a:tailEnd/>
          </a:ln>
        </p:spPr>
        <p:txBody>
          <a:bodyPr lIns="57150" tIns="28575" rIns="57150" bIns="28575"/>
          <a:lstStyle/>
          <a:p>
            <a:endParaRPr lang="en-US"/>
          </a:p>
        </p:txBody>
      </p:sp>
      <p:sp>
        <p:nvSpPr>
          <p:cNvPr id="47331" name="Rectangle 296"/>
          <p:cNvSpPr>
            <a:spLocks noChangeArrowheads="1"/>
          </p:cNvSpPr>
          <p:nvPr/>
        </p:nvSpPr>
        <p:spPr bwMode="auto">
          <a:xfrm>
            <a:off x="5702300" y="3243263"/>
            <a:ext cx="227013" cy="9525"/>
          </a:xfrm>
          <a:prstGeom prst="rect">
            <a:avLst/>
          </a:prstGeom>
          <a:noFill/>
          <a:ln w="1588">
            <a:solidFill>
              <a:srgbClr val="000000"/>
            </a:solidFill>
            <a:miter lim="800000"/>
            <a:headEnd/>
            <a:tailEnd/>
          </a:ln>
        </p:spPr>
        <p:txBody>
          <a:bodyPr lIns="57150" tIns="28575" rIns="57150" bIns="28575"/>
          <a:lstStyle/>
          <a:p>
            <a:endParaRPr lang="en-US"/>
          </a:p>
        </p:txBody>
      </p:sp>
      <p:sp>
        <p:nvSpPr>
          <p:cNvPr id="47332" name="Rectangle 297"/>
          <p:cNvSpPr>
            <a:spLocks noChangeArrowheads="1"/>
          </p:cNvSpPr>
          <p:nvPr/>
        </p:nvSpPr>
        <p:spPr bwMode="auto">
          <a:xfrm>
            <a:off x="5791200" y="3240088"/>
            <a:ext cx="49213" cy="15875"/>
          </a:xfrm>
          <a:prstGeom prst="rect">
            <a:avLst/>
          </a:prstGeom>
          <a:noFill/>
          <a:ln w="1588">
            <a:solidFill>
              <a:srgbClr val="000000"/>
            </a:solidFill>
            <a:miter lim="800000"/>
            <a:headEnd/>
            <a:tailEnd/>
          </a:ln>
        </p:spPr>
        <p:txBody>
          <a:bodyPr lIns="57150" tIns="28575" rIns="57150" bIns="28575"/>
          <a:lstStyle/>
          <a:p>
            <a:endParaRPr lang="en-US"/>
          </a:p>
        </p:txBody>
      </p:sp>
      <p:sp>
        <p:nvSpPr>
          <p:cNvPr id="47333" name="Rectangle 298"/>
          <p:cNvSpPr>
            <a:spLocks noChangeArrowheads="1"/>
          </p:cNvSpPr>
          <p:nvPr/>
        </p:nvSpPr>
        <p:spPr bwMode="auto">
          <a:xfrm>
            <a:off x="5702300" y="3324225"/>
            <a:ext cx="227013" cy="7938"/>
          </a:xfrm>
          <a:prstGeom prst="rect">
            <a:avLst/>
          </a:prstGeom>
          <a:noFill/>
          <a:ln w="1588">
            <a:solidFill>
              <a:srgbClr val="000000"/>
            </a:solidFill>
            <a:miter lim="800000"/>
            <a:headEnd/>
            <a:tailEnd/>
          </a:ln>
        </p:spPr>
        <p:txBody>
          <a:bodyPr lIns="57150" tIns="28575" rIns="57150" bIns="28575"/>
          <a:lstStyle/>
          <a:p>
            <a:endParaRPr lang="en-US"/>
          </a:p>
        </p:txBody>
      </p:sp>
      <p:sp>
        <p:nvSpPr>
          <p:cNvPr id="47334" name="Rectangle 299"/>
          <p:cNvSpPr>
            <a:spLocks noChangeArrowheads="1"/>
          </p:cNvSpPr>
          <p:nvPr/>
        </p:nvSpPr>
        <p:spPr bwMode="auto">
          <a:xfrm>
            <a:off x="5702300" y="3397250"/>
            <a:ext cx="227013" cy="7938"/>
          </a:xfrm>
          <a:prstGeom prst="rect">
            <a:avLst/>
          </a:prstGeom>
          <a:noFill/>
          <a:ln w="1588">
            <a:solidFill>
              <a:srgbClr val="000000"/>
            </a:solidFill>
            <a:miter lim="800000"/>
            <a:headEnd/>
            <a:tailEnd/>
          </a:ln>
        </p:spPr>
        <p:txBody>
          <a:bodyPr lIns="57150" tIns="28575" rIns="57150" bIns="28575"/>
          <a:lstStyle/>
          <a:p>
            <a:endParaRPr lang="en-US"/>
          </a:p>
        </p:txBody>
      </p:sp>
      <p:sp>
        <p:nvSpPr>
          <p:cNvPr id="47335" name="Freeform 300"/>
          <p:cNvSpPr>
            <a:spLocks/>
          </p:cNvSpPr>
          <p:nvPr/>
        </p:nvSpPr>
        <p:spPr bwMode="auto">
          <a:xfrm>
            <a:off x="5797550" y="3294063"/>
            <a:ext cx="36513" cy="147637"/>
          </a:xfrm>
          <a:custGeom>
            <a:avLst/>
            <a:gdLst>
              <a:gd name="T0" fmla="*/ 152 w 241"/>
              <a:gd name="T1" fmla="*/ 22319 h 807"/>
              <a:gd name="T2" fmla="*/ 1061 w 241"/>
              <a:gd name="T3" fmla="*/ 17746 h 807"/>
              <a:gd name="T4" fmla="*/ 2424 w 241"/>
              <a:gd name="T5" fmla="*/ 13355 h 807"/>
              <a:gd name="T6" fmla="*/ 4242 w 241"/>
              <a:gd name="T7" fmla="*/ 9330 h 807"/>
              <a:gd name="T8" fmla="*/ 6666 w 241"/>
              <a:gd name="T9" fmla="*/ 6037 h 807"/>
              <a:gd name="T10" fmla="*/ 9696 w 241"/>
              <a:gd name="T11" fmla="*/ 3476 h 807"/>
              <a:gd name="T12" fmla="*/ 13030 w 241"/>
              <a:gd name="T13" fmla="*/ 1464 h 807"/>
              <a:gd name="T14" fmla="*/ 16363 w 241"/>
              <a:gd name="T15" fmla="*/ 183 h 807"/>
              <a:gd name="T16" fmla="*/ 18181 w 241"/>
              <a:gd name="T17" fmla="*/ 0 h 807"/>
              <a:gd name="T18" fmla="*/ 19999 w 241"/>
              <a:gd name="T19" fmla="*/ 183 h 807"/>
              <a:gd name="T20" fmla="*/ 23483 w 241"/>
              <a:gd name="T21" fmla="*/ 1464 h 807"/>
              <a:gd name="T22" fmla="*/ 26665 w 241"/>
              <a:gd name="T23" fmla="*/ 3476 h 807"/>
              <a:gd name="T24" fmla="*/ 29847 w 241"/>
              <a:gd name="T25" fmla="*/ 6037 h 807"/>
              <a:gd name="T26" fmla="*/ 32271 w 241"/>
              <a:gd name="T27" fmla="*/ 9330 h 807"/>
              <a:gd name="T28" fmla="*/ 34089 w 241"/>
              <a:gd name="T29" fmla="*/ 13355 h 807"/>
              <a:gd name="T30" fmla="*/ 35301 w 241"/>
              <a:gd name="T31" fmla="*/ 17746 h 807"/>
              <a:gd name="T32" fmla="*/ 36058 w 241"/>
              <a:gd name="T33" fmla="*/ 22319 h 807"/>
              <a:gd name="T34" fmla="*/ 36513 w 241"/>
              <a:gd name="T35" fmla="*/ 147637 h 807"/>
              <a:gd name="T36" fmla="*/ 35755 w 241"/>
              <a:gd name="T37" fmla="*/ 142880 h 807"/>
              <a:gd name="T38" fmla="*/ 34695 w 241"/>
              <a:gd name="T39" fmla="*/ 138856 h 807"/>
              <a:gd name="T40" fmla="*/ 33180 w 241"/>
              <a:gd name="T41" fmla="*/ 134648 h 807"/>
              <a:gd name="T42" fmla="*/ 31362 w 241"/>
              <a:gd name="T43" fmla="*/ 130623 h 807"/>
              <a:gd name="T44" fmla="*/ 28332 w 241"/>
              <a:gd name="T45" fmla="*/ 127513 h 807"/>
              <a:gd name="T46" fmla="*/ 24999 w 241"/>
              <a:gd name="T47" fmla="*/ 125501 h 807"/>
              <a:gd name="T48" fmla="*/ 21665 w 241"/>
              <a:gd name="T49" fmla="*/ 123854 h 807"/>
              <a:gd name="T50" fmla="*/ 19999 w 241"/>
              <a:gd name="T51" fmla="*/ 123305 h 807"/>
              <a:gd name="T52" fmla="*/ 18181 w 241"/>
              <a:gd name="T53" fmla="*/ 123122 h 807"/>
              <a:gd name="T54" fmla="*/ 16363 w 241"/>
              <a:gd name="T55" fmla="*/ 123305 h 807"/>
              <a:gd name="T56" fmla="*/ 14696 w 241"/>
              <a:gd name="T57" fmla="*/ 123854 h 807"/>
              <a:gd name="T58" fmla="*/ 11363 w 241"/>
              <a:gd name="T59" fmla="*/ 125501 h 807"/>
              <a:gd name="T60" fmla="*/ 8181 w 241"/>
              <a:gd name="T61" fmla="*/ 127513 h 807"/>
              <a:gd name="T62" fmla="*/ 5151 w 241"/>
              <a:gd name="T63" fmla="*/ 130623 h 807"/>
              <a:gd name="T64" fmla="*/ 3182 w 241"/>
              <a:gd name="T65" fmla="*/ 134648 h 807"/>
              <a:gd name="T66" fmla="*/ 1818 w 241"/>
              <a:gd name="T67" fmla="*/ 138856 h 807"/>
              <a:gd name="T68" fmla="*/ 606 w 241"/>
              <a:gd name="T69" fmla="*/ 142880 h 807"/>
              <a:gd name="T70" fmla="*/ 0 w 241"/>
              <a:gd name="T71" fmla="*/ 147637 h 807"/>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241"/>
              <a:gd name="T109" fmla="*/ 0 h 807"/>
              <a:gd name="T110" fmla="*/ 241 w 241"/>
              <a:gd name="T111" fmla="*/ 807 h 807"/>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241" h="807">
                <a:moveTo>
                  <a:pt x="0" y="135"/>
                </a:moveTo>
                <a:lnTo>
                  <a:pt x="1" y="122"/>
                </a:lnTo>
                <a:lnTo>
                  <a:pt x="4" y="109"/>
                </a:lnTo>
                <a:lnTo>
                  <a:pt x="7" y="97"/>
                </a:lnTo>
                <a:lnTo>
                  <a:pt x="12" y="85"/>
                </a:lnTo>
                <a:lnTo>
                  <a:pt x="16" y="73"/>
                </a:lnTo>
                <a:lnTo>
                  <a:pt x="21" y="63"/>
                </a:lnTo>
                <a:lnTo>
                  <a:pt x="28" y="51"/>
                </a:lnTo>
                <a:lnTo>
                  <a:pt x="34" y="41"/>
                </a:lnTo>
                <a:lnTo>
                  <a:pt x="44" y="33"/>
                </a:lnTo>
                <a:lnTo>
                  <a:pt x="54" y="25"/>
                </a:lnTo>
                <a:lnTo>
                  <a:pt x="64" y="19"/>
                </a:lnTo>
                <a:lnTo>
                  <a:pt x="75" y="13"/>
                </a:lnTo>
                <a:lnTo>
                  <a:pt x="86" y="8"/>
                </a:lnTo>
                <a:lnTo>
                  <a:pt x="97" y="5"/>
                </a:lnTo>
                <a:lnTo>
                  <a:pt x="108" y="1"/>
                </a:lnTo>
                <a:lnTo>
                  <a:pt x="115" y="0"/>
                </a:lnTo>
                <a:lnTo>
                  <a:pt x="120" y="0"/>
                </a:lnTo>
                <a:lnTo>
                  <a:pt x="126" y="0"/>
                </a:lnTo>
                <a:lnTo>
                  <a:pt x="132" y="1"/>
                </a:lnTo>
                <a:lnTo>
                  <a:pt x="143" y="5"/>
                </a:lnTo>
                <a:lnTo>
                  <a:pt x="155" y="8"/>
                </a:lnTo>
                <a:lnTo>
                  <a:pt x="165" y="13"/>
                </a:lnTo>
                <a:lnTo>
                  <a:pt x="176" y="19"/>
                </a:lnTo>
                <a:lnTo>
                  <a:pt x="187" y="25"/>
                </a:lnTo>
                <a:lnTo>
                  <a:pt x="197" y="33"/>
                </a:lnTo>
                <a:lnTo>
                  <a:pt x="207" y="41"/>
                </a:lnTo>
                <a:lnTo>
                  <a:pt x="213" y="51"/>
                </a:lnTo>
                <a:lnTo>
                  <a:pt x="219" y="63"/>
                </a:lnTo>
                <a:lnTo>
                  <a:pt x="225" y="73"/>
                </a:lnTo>
                <a:lnTo>
                  <a:pt x="229" y="85"/>
                </a:lnTo>
                <a:lnTo>
                  <a:pt x="233" y="97"/>
                </a:lnTo>
                <a:lnTo>
                  <a:pt x="236" y="109"/>
                </a:lnTo>
                <a:lnTo>
                  <a:pt x="238" y="122"/>
                </a:lnTo>
                <a:lnTo>
                  <a:pt x="241" y="135"/>
                </a:lnTo>
                <a:lnTo>
                  <a:pt x="241" y="807"/>
                </a:lnTo>
                <a:lnTo>
                  <a:pt x="238" y="794"/>
                </a:lnTo>
                <a:lnTo>
                  <a:pt x="236" y="781"/>
                </a:lnTo>
                <a:lnTo>
                  <a:pt x="233" y="769"/>
                </a:lnTo>
                <a:lnTo>
                  <a:pt x="229" y="759"/>
                </a:lnTo>
                <a:lnTo>
                  <a:pt x="225" y="747"/>
                </a:lnTo>
                <a:lnTo>
                  <a:pt x="219" y="736"/>
                </a:lnTo>
                <a:lnTo>
                  <a:pt x="213" y="724"/>
                </a:lnTo>
                <a:lnTo>
                  <a:pt x="207" y="714"/>
                </a:lnTo>
                <a:lnTo>
                  <a:pt x="197" y="705"/>
                </a:lnTo>
                <a:lnTo>
                  <a:pt x="187" y="697"/>
                </a:lnTo>
                <a:lnTo>
                  <a:pt x="176" y="691"/>
                </a:lnTo>
                <a:lnTo>
                  <a:pt x="165" y="686"/>
                </a:lnTo>
                <a:lnTo>
                  <a:pt x="155" y="680"/>
                </a:lnTo>
                <a:lnTo>
                  <a:pt x="143" y="677"/>
                </a:lnTo>
                <a:lnTo>
                  <a:pt x="137" y="675"/>
                </a:lnTo>
                <a:lnTo>
                  <a:pt x="132" y="674"/>
                </a:lnTo>
                <a:lnTo>
                  <a:pt x="126" y="673"/>
                </a:lnTo>
                <a:lnTo>
                  <a:pt x="120" y="673"/>
                </a:lnTo>
                <a:lnTo>
                  <a:pt x="115" y="673"/>
                </a:lnTo>
                <a:lnTo>
                  <a:pt x="108" y="674"/>
                </a:lnTo>
                <a:lnTo>
                  <a:pt x="103" y="675"/>
                </a:lnTo>
                <a:lnTo>
                  <a:pt x="97" y="677"/>
                </a:lnTo>
                <a:lnTo>
                  <a:pt x="86" y="680"/>
                </a:lnTo>
                <a:lnTo>
                  <a:pt x="75" y="686"/>
                </a:lnTo>
                <a:lnTo>
                  <a:pt x="64" y="691"/>
                </a:lnTo>
                <a:lnTo>
                  <a:pt x="54" y="697"/>
                </a:lnTo>
                <a:lnTo>
                  <a:pt x="44" y="705"/>
                </a:lnTo>
                <a:lnTo>
                  <a:pt x="34" y="714"/>
                </a:lnTo>
                <a:lnTo>
                  <a:pt x="28" y="724"/>
                </a:lnTo>
                <a:lnTo>
                  <a:pt x="21" y="736"/>
                </a:lnTo>
                <a:lnTo>
                  <a:pt x="16" y="747"/>
                </a:lnTo>
                <a:lnTo>
                  <a:pt x="12" y="759"/>
                </a:lnTo>
                <a:lnTo>
                  <a:pt x="7" y="769"/>
                </a:lnTo>
                <a:lnTo>
                  <a:pt x="4" y="781"/>
                </a:lnTo>
                <a:lnTo>
                  <a:pt x="1" y="794"/>
                </a:lnTo>
                <a:lnTo>
                  <a:pt x="0" y="807"/>
                </a:lnTo>
                <a:lnTo>
                  <a:pt x="0" y="135"/>
                </a:lnTo>
              </a:path>
            </a:pathLst>
          </a:custGeom>
          <a:noFill/>
          <a:ln w="3175">
            <a:solidFill>
              <a:srgbClr val="000000"/>
            </a:solidFill>
            <a:prstDash val="solid"/>
            <a:round/>
            <a:headEnd/>
            <a:tailEnd/>
          </a:ln>
        </p:spPr>
        <p:txBody>
          <a:bodyPr lIns="57150" tIns="28575" rIns="57150" bIns="28575"/>
          <a:lstStyle/>
          <a:p>
            <a:endParaRPr lang="en-US"/>
          </a:p>
        </p:txBody>
      </p:sp>
      <p:sp>
        <p:nvSpPr>
          <p:cNvPr id="47336" name="Rectangle 301"/>
          <p:cNvSpPr>
            <a:spLocks noChangeArrowheads="1"/>
          </p:cNvSpPr>
          <p:nvPr/>
        </p:nvSpPr>
        <p:spPr bwMode="auto">
          <a:xfrm>
            <a:off x="5702300" y="2924175"/>
            <a:ext cx="66675" cy="7938"/>
          </a:xfrm>
          <a:prstGeom prst="rect">
            <a:avLst/>
          </a:prstGeom>
          <a:noFill/>
          <a:ln w="1588">
            <a:solidFill>
              <a:srgbClr val="000000"/>
            </a:solidFill>
            <a:miter lim="800000"/>
            <a:headEnd/>
            <a:tailEnd/>
          </a:ln>
        </p:spPr>
        <p:txBody>
          <a:bodyPr lIns="57150" tIns="28575" rIns="57150" bIns="28575"/>
          <a:lstStyle/>
          <a:p>
            <a:endParaRPr lang="en-US"/>
          </a:p>
        </p:txBody>
      </p:sp>
      <p:sp>
        <p:nvSpPr>
          <p:cNvPr id="47337" name="Rectangle 302"/>
          <p:cNvSpPr>
            <a:spLocks noChangeArrowheads="1"/>
          </p:cNvSpPr>
          <p:nvPr/>
        </p:nvSpPr>
        <p:spPr bwMode="auto">
          <a:xfrm>
            <a:off x="5702300" y="2843213"/>
            <a:ext cx="26988" cy="9525"/>
          </a:xfrm>
          <a:prstGeom prst="rect">
            <a:avLst/>
          </a:prstGeom>
          <a:noFill/>
          <a:ln w="1588">
            <a:solidFill>
              <a:srgbClr val="000000"/>
            </a:solidFill>
            <a:miter lim="800000"/>
            <a:headEnd/>
            <a:tailEnd/>
          </a:ln>
        </p:spPr>
        <p:txBody>
          <a:bodyPr lIns="57150" tIns="28575" rIns="57150" bIns="28575"/>
          <a:lstStyle/>
          <a:p>
            <a:endParaRPr lang="en-US"/>
          </a:p>
        </p:txBody>
      </p:sp>
      <p:sp>
        <p:nvSpPr>
          <p:cNvPr id="47338" name="Rectangle 303"/>
          <p:cNvSpPr>
            <a:spLocks noChangeArrowheads="1"/>
          </p:cNvSpPr>
          <p:nvPr/>
        </p:nvSpPr>
        <p:spPr bwMode="auto">
          <a:xfrm>
            <a:off x="5862638" y="2924175"/>
            <a:ext cx="66675" cy="7938"/>
          </a:xfrm>
          <a:prstGeom prst="rect">
            <a:avLst/>
          </a:prstGeom>
          <a:noFill/>
          <a:ln w="1588">
            <a:solidFill>
              <a:srgbClr val="000000"/>
            </a:solidFill>
            <a:miter lim="800000"/>
            <a:headEnd/>
            <a:tailEnd/>
          </a:ln>
        </p:spPr>
        <p:txBody>
          <a:bodyPr lIns="57150" tIns="28575" rIns="57150" bIns="28575"/>
          <a:lstStyle/>
          <a:p>
            <a:endParaRPr lang="en-US"/>
          </a:p>
        </p:txBody>
      </p:sp>
      <p:sp>
        <p:nvSpPr>
          <p:cNvPr id="47339" name="Line 304"/>
          <p:cNvSpPr>
            <a:spLocks noChangeShapeType="1"/>
          </p:cNvSpPr>
          <p:nvPr/>
        </p:nvSpPr>
        <p:spPr bwMode="auto">
          <a:xfrm flipH="1" flipV="1">
            <a:off x="5705475" y="2797175"/>
            <a:ext cx="101600" cy="203200"/>
          </a:xfrm>
          <a:prstGeom prst="line">
            <a:avLst/>
          </a:prstGeom>
          <a:noFill/>
          <a:ln w="1588">
            <a:solidFill>
              <a:srgbClr val="000000"/>
            </a:solidFill>
            <a:round/>
            <a:headEnd/>
            <a:tailEnd/>
          </a:ln>
        </p:spPr>
        <p:txBody>
          <a:bodyPr lIns="57150" tIns="28575" rIns="57150" bIns="28575"/>
          <a:lstStyle/>
          <a:p>
            <a:endParaRPr lang="en-US"/>
          </a:p>
        </p:txBody>
      </p:sp>
      <p:sp>
        <p:nvSpPr>
          <p:cNvPr id="47340" name="Rectangle 305"/>
          <p:cNvSpPr>
            <a:spLocks noChangeArrowheads="1"/>
          </p:cNvSpPr>
          <p:nvPr/>
        </p:nvSpPr>
        <p:spPr bwMode="auto">
          <a:xfrm>
            <a:off x="5902325" y="2843213"/>
            <a:ext cx="26988" cy="9525"/>
          </a:xfrm>
          <a:prstGeom prst="rect">
            <a:avLst/>
          </a:prstGeom>
          <a:noFill/>
          <a:ln w="1588">
            <a:solidFill>
              <a:srgbClr val="000000"/>
            </a:solidFill>
            <a:miter lim="800000"/>
            <a:headEnd/>
            <a:tailEnd/>
          </a:ln>
        </p:spPr>
        <p:txBody>
          <a:bodyPr lIns="57150" tIns="28575" rIns="57150" bIns="28575"/>
          <a:lstStyle/>
          <a:p>
            <a:endParaRPr lang="en-US"/>
          </a:p>
        </p:txBody>
      </p:sp>
      <p:sp>
        <p:nvSpPr>
          <p:cNvPr id="47341" name="Line 306"/>
          <p:cNvSpPr>
            <a:spLocks noChangeShapeType="1"/>
          </p:cNvSpPr>
          <p:nvPr/>
        </p:nvSpPr>
        <p:spPr bwMode="auto">
          <a:xfrm flipV="1">
            <a:off x="5822950" y="2797175"/>
            <a:ext cx="101600" cy="203200"/>
          </a:xfrm>
          <a:prstGeom prst="line">
            <a:avLst/>
          </a:prstGeom>
          <a:noFill/>
          <a:ln w="3175">
            <a:solidFill>
              <a:srgbClr val="000000"/>
            </a:solidFill>
            <a:round/>
            <a:headEnd/>
            <a:tailEnd/>
          </a:ln>
        </p:spPr>
        <p:txBody>
          <a:bodyPr lIns="57150" tIns="28575" rIns="57150" bIns="28575"/>
          <a:lstStyle/>
          <a:p>
            <a:endParaRPr lang="en-US"/>
          </a:p>
        </p:txBody>
      </p:sp>
      <p:sp>
        <p:nvSpPr>
          <p:cNvPr id="47342" name="Rectangle 307"/>
          <p:cNvSpPr>
            <a:spLocks noChangeArrowheads="1"/>
          </p:cNvSpPr>
          <p:nvPr/>
        </p:nvSpPr>
        <p:spPr bwMode="auto">
          <a:xfrm>
            <a:off x="5791200" y="3000375"/>
            <a:ext cx="49213" cy="15875"/>
          </a:xfrm>
          <a:prstGeom prst="rect">
            <a:avLst/>
          </a:prstGeom>
          <a:noFill/>
          <a:ln w="1588">
            <a:solidFill>
              <a:srgbClr val="000000"/>
            </a:solidFill>
            <a:miter lim="800000"/>
            <a:headEnd/>
            <a:tailEnd/>
          </a:ln>
        </p:spPr>
        <p:txBody>
          <a:bodyPr lIns="57150" tIns="28575" rIns="57150" bIns="28575"/>
          <a:lstStyle/>
          <a:p>
            <a:endParaRPr lang="en-US"/>
          </a:p>
        </p:txBody>
      </p:sp>
      <p:sp>
        <p:nvSpPr>
          <p:cNvPr id="47343" name="Line 308"/>
          <p:cNvSpPr>
            <a:spLocks noChangeShapeType="1"/>
          </p:cNvSpPr>
          <p:nvPr/>
        </p:nvSpPr>
        <p:spPr bwMode="auto">
          <a:xfrm>
            <a:off x="5702300" y="2767013"/>
            <a:ext cx="0" cy="668337"/>
          </a:xfrm>
          <a:prstGeom prst="line">
            <a:avLst/>
          </a:prstGeom>
          <a:noFill/>
          <a:ln w="3175">
            <a:solidFill>
              <a:srgbClr val="000000"/>
            </a:solidFill>
            <a:round/>
            <a:headEnd/>
            <a:tailEnd/>
          </a:ln>
        </p:spPr>
        <p:txBody>
          <a:bodyPr lIns="57150" tIns="28575" rIns="57150" bIns="28575"/>
          <a:lstStyle/>
          <a:p>
            <a:endParaRPr lang="en-US"/>
          </a:p>
        </p:txBody>
      </p:sp>
      <p:sp>
        <p:nvSpPr>
          <p:cNvPr id="47344" name="Line 309"/>
          <p:cNvSpPr>
            <a:spLocks noChangeShapeType="1"/>
          </p:cNvSpPr>
          <p:nvPr/>
        </p:nvSpPr>
        <p:spPr bwMode="auto">
          <a:xfrm>
            <a:off x="5929313" y="2767013"/>
            <a:ext cx="0" cy="581025"/>
          </a:xfrm>
          <a:prstGeom prst="line">
            <a:avLst/>
          </a:prstGeom>
          <a:noFill/>
          <a:ln w="3175">
            <a:solidFill>
              <a:srgbClr val="000000"/>
            </a:solidFill>
            <a:round/>
            <a:headEnd/>
            <a:tailEnd/>
          </a:ln>
        </p:spPr>
        <p:txBody>
          <a:bodyPr lIns="57150" tIns="28575" rIns="57150" bIns="28575"/>
          <a:lstStyle/>
          <a:p>
            <a:endParaRPr lang="en-US"/>
          </a:p>
        </p:txBody>
      </p:sp>
      <p:sp>
        <p:nvSpPr>
          <p:cNvPr id="47345" name="Rectangle 310"/>
          <p:cNvSpPr>
            <a:spLocks noChangeArrowheads="1"/>
          </p:cNvSpPr>
          <p:nvPr/>
        </p:nvSpPr>
        <p:spPr bwMode="auto">
          <a:xfrm>
            <a:off x="5791200" y="2749550"/>
            <a:ext cx="7938" cy="174625"/>
          </a:xfrm>
          <a:prstGeom prst="rect">
            <a:avLst/>
          </a:prstGeom>
          <a:noFill/>
          <a:ln w="1588">
            <a:solidFill>
              <a:srgbClr val="000000"/>
            </a:solidFill>
            <a:miter lim="800000"/>
            <a:headEnd/>
            <a:tailEnd/>
          </a:ln>
        </p:spPr>
        <p:txBody>
          <a:bodyPr lIns="57150" tIns="28575" rIns="57150" bIns="28575"/>
          <a:lstStyle/>
          <a:p>
            <a:endParaRPr lang="en-US"/>
          </a:p>
        </p:txBody>
      </p:sp>
      <p:sp>
        <p:nvSpPr>
          <p:cNvPr id="47346" name="Rectangle 311"/>
          <p:cNvSpPr>
            <a:spLocks noChangeArrowheads="1"/>
          </p:cNvSpPr>
          <p:nvPr/>
        </p:nvSpPr>
        <p:spPr bwMode="auto">
          <a:xfrm>
            <a:off x="5832475" y="2749550"/>
            <a:ext cx="7938" cy="174625"/>
          </a:xfrm>
          <a:prstGeom prst="rect">
            <a:avLst/>
          </a:prstGeom>
          <a:noFill/>
          <a:ln w="1588">
            <a:solidFill>
              <a:srgbClr val="000000"/>
            </a:solidFill>
            <a:miter lim="800000"/>
            <a:headEnd/>
            <a:tailEnd/>
          </a:ln>
        </p:spPr>
        <p:txBody>
          <a:bodyPr lIns="57150" tIns="28575" rIns="57150" bIns="28575"/>
          <a:lstStyle/>
          <a:p>
            <a:endParaRPr lang="en-US"/>
          </a:p>
        </p:txBody>
      </p:sp>
      <p:sp>
        <p:nvSpPr>
          <p:cNvPr id="47347" name="Rectangle 312"/>
          <p:cNvSpPr>
            <a:spLocks noChangeArrowheads="1"/>
          </p:cNvSpPr>
          <p:nvPr/>
        </p:nvSpPr>
        <p:spPr bwMode="auto">
          <a:xfrm>
            <a:off x="5756275" y="2749550"/>
            <a:ext cx="7938" cy="87313"/>
          </a:xfrm>
          <a:prstGeom prst="rect">
            <a:avLst/>
          </a:prstGeom>
          <a:noFill/>
          <a:ln w="1588">
            <a:solidFill>
              <a:srgbClr val="000000"/>
            </a:solidFill>
            <a:miter lim="800000"/>
            <a:headEnd/>
            <a:tailEnd/>
          </a:ln>
        </p:spPr>
        <p:txBody>
          <a:bodyPr lIns="57150" tIns="28575" rIns="57150" bIns="28575"/>
          <a:lstStyle/>
          <a:p>
            <a:endParaRPr lang="en-US"/>
          </a:p>
        </p:txBody>
      </p:sp>
      <p:sp>
        <p:nvSpPr>
          <p:cNvPr id="47348" name="Rectangle 313"/>
          <p:cNvSpPr>
            <a:spLocks noChangeArrowheads="1"/>
          </p:cNvSpPr>
          <p:nvPr/>
        </p:nvSpPr>
        <p:spPr bwMode="auto">
          <a:xfrm>
            <a:off x="5867400" y="2749550"/>
            <a:ext cx="7938" cy="87313"/>
          </a:xfrm>
          <a:prstGeom prst="rect">
            <a:avLst/>
          </a:prstGeom>
          <a:noFill/>
          <a:ln w="1588">
            <a:solidFill>
              <a:srgbClr val="000000"/>
            </a:solidFill>
            <a:miter lim="800000"/>
            <a:headEnd/>
            <a:tailEnd/>
          </a:ln>
        </p:spPr>
        <p:txBody>
          <a:bodyPr lIns="57150" tIns="28575" rIns="57150" bIns="28575"/>
          <a:lstStyle/>
          <a:p>
            <a:endParaRPr lang="en-US"/>
          </a:p>
        </p:txBody>
      </p:sp>
      <p:sp>
        <p:nvSpPr>
          <p:cNvPr id="47349" name="Rectangle 317"/>
          <p:cNvSpPr>
            <a:spLocks noChangeArrowheads="1"/>
          </p:cNvSpPr>
          <p:nvPr/>
        </p:nvSpPr>
        <p:spPr bwMode="auto">
          <a:xfrm>
            <a:off x="5951538" y="2722563"/>
            <a:ext cx="103187" cy="28575"/>
          </a:xfrm>
          <a:prstGeom prst="rect">
            <a:avLst/>
          </a:prstGeom>
          <a:noFill/>
          <a:ln w="3175">
            <a:solidFill>
              <a:srgbClr val="000000"/>
            </a:solidFill>
            <a:miter lim="800000"/>
            <a:headEnd/>
            <a:tailEnd/>
          </a:ln>
        </p:spPr>
        <p:txBody>
          <a:bodyPr lIns="57150" tIns="28575" rIns="57150" bIns="28575"/>
          <a:lstStyle/>
          <a:p>
            <a:endParaRPr lang="en-US"/>
          </a:p>
        </p:txBody>
      </p:sp>
      <p:sp>
        <p:nvSpPr>
          <p:cNvPr id="47350" name="Rectangle 319"/>
          <p:cNvSpPr>
            <a:spLocks noChangeArrowheads="1"/>
          </p:cNvSpPr>
          <p:nvPr/>
        </p:nvSpPr>
        <p:spPr bwMode="auto">
          <a:xfrm>
            <a:off x="5640388" y="2722563"/>
            <a:ext cx="39687" cy="28575"/>
          </a:xfrm>
          <a:prstGeom prst="rect">
            <a:avLst/>
          </a:prstGeom>
          <a:noFill/>
          <a:ln w="3175">
            <a:solidFill>
              <a:srgbClr val="000000"/>
            </a:solidFill>
            <a:miter lim="800000"/>
            <a:headEnd/>
            <a:tailEnd/>
          </a:ln>
        </p:spPr>
        <p:txBody>
          <a:bodyPr lIns="57150" tIns="28575" rIns="57150" bIns="28575"/>
          <a:lstStyle/>
          <a:p>
            <a:endParaRPr lang="en-US"/>
          </a:p>
        </p:txBody>
      </p:sp>
      <p:sp>
        <p:nvSpPr>
          <p:cNvPr id="47351" name="Freeform 320"/>
          <p:cNvSpPr>
            <a:spLocks/>
          </p:cNvSpPr>
          <p:nvPr/>
        </p:nvSpPr>
        <p:spPr bwMode="auto">
          <a:xfrm>
            <a:off x="5797550" y="3435350"/>
            <a:ext cx="36513" cy="233363"/>
          </a:xfrm>
          <a:custGeom>
            <a:avLst/>
            <a:gdLst>
              <a:gd name="T0" fmla="*/ 36513 w 242"/>
              <a:gd name="T1" fmla="*/ 35638 h 1290"/>
              <a:gd name="T2" fmla="*/ 36362 w 242"/>
              <a:gd name="T3" fmla="*/ 31658 h 1290"/>
              <a:gd name="T4" fmla="*/ 35909 w 242"/>
              <a:gd name="T5" fmla="*/ 28040 h 1290"/>
              <a:gd name="T6" fmla="*/ 35306 w 242"/>
              <a:gd name="T7" fmla="*/ 24603 h 1290"/>
              <a:gd name="T8" fmla="*/ 34401 w 242"/>
              <a:gd name="T9" fmla="*/ 19718 h 1290"/>
              <a:gd name="T10" fmla="*/ 33345 w 242"/>
              <a:gd name="T11" fmla="*/ 16462 h 1290"/>
              <a:gd name="T12" fmla="*/ 32288 w 242"/>
              <a:gd name="T13" fmla="*/ 13568 h 1290"/>
              <a:gd name="T14" fmla="*/ 31081 w 242"/>
              <a:gd name="T15" fmla="*/ 10854 h 1290"/>
              <a:gd name="T16" fmla="*/ 29874 w 242"/>
              <a:gd name="T17" fmla="*/ 8502 h 1290"/>
              <a:gd name="T18" fmla="*/ 28516 w 242"/>
              <a:gd name="T19" fmla="*/ 6332 h 1290"/>
              <a:gd name="T20" fmla="*/ 26857 w 242"/>
              <a:gd name="T21" fmla="*/ 4523 h 1290"/>
              <a:gd name="T22" fmla="*/ 25197 w 242"/>
              <a:gd name="T23" fmla="*/ 2894 h 1290"/>
              <a:gd name="T24" fmla="*/ 23688 w 242"/>
              <a:gd name="T25" fmla="*/ 1628 h 1290"/>
              <a:gd name="T26" fmla="*/ 21878 w 242"/>
              <a:gd name="T27" fmla="*/ 543 h 1290"/>
              <a:gd name="T28" fmla="*/ 20067 w 242"/>
              <a:gd name="T29" fmla="*/ 181 h 1290"/>
              <a:gd name="T30" fmla="*/ 18257 w 242"/>
              <a:gd name="T31" fmla="*/ 0 h 1290"/>
              <a:gd name="T32" fmla="*/ 16295 w 242"/>
              <a:gd name="T33" fmla="*/ 181 h 1290"/>
              <a:gd name="T34" fmla="*/ 14484 w 242"/>
              <a:gd name="T35" fmla="*/ 543 h 1290"/>
              <a:gd name="T36" fmla="*/ 12825 w 242"/>
              <a:gd name="T37" fmla="*/ 1628 h 1290"/>
              <a:gd name="T38" fmla="*/ 11165 w 242"/>
              <a:gd name="T39" fmla="*/ 2894 h 1290"/>
              <a:gd name="T40" fmla="*/ 9505 w 242"/>
              <a:gd name="T41" fmla="*/ 4523 h 1290"/>
              <a:gd name="T42" fmla="*/ 7997 w 242"/>
              <a:gd name="T43" fmla="*/ 6332 h 1290"/>
              <a:gd name="T44" fmla="*/ 6639 w 242"/>
              <a:gd name="T45" fmla="*/ 8502 h 1290"/>
              <a:gd name="T46" fmla="*/ 5281 w 242"/>
              <a:gd name="T47" fmla="*/ 10854 h 1290"/>
              <a:gd name="T48" fmla="*/ 4225 w 242"/>
              <a:gd name="T49" fmla="*/ 13568 h 1290"/>
              <a:gd name="T50" fmla="*/ 3018 w 242"/>
              <a:gd name="T51" fmla="*/ 16462 h 1290"/>
              <a:gd name="T52" fmla="*/ 2263 w 242"/>
              <a:gd name="T53" fmla="*/ 19718 h 1290"/>
              <a:gd name="T54" fmla="*/ 1056 w 242"/>
              <a:gd name="T55" fmla="*/ 24603 h 1290"/>
              <a:gd name="T56" fmla="*/ 604 w 242"/>
              <a:gd name="T57" fmla="*/ 28040 h 1290"/>
              <a:gd name="T58" fmla="*/ 151 w 242"/>
              <a:gd name="T59" fmla="*/ 31658 h 1290"/>
              <a:gd name="T60" fmla="*/ 0 w 242"/>
              <a:gd name="T61" fmla="*/ 35638 h 1290"/>
              <a:gd name="T62" fmla="*/ 0 w 242"/>
              <a:gd name="T63" fmla="*/ 195735 h 1290"/>
              <a:gd name="T64" fmla="*/ 151 w 242"/>
              <a:gd name="T65" fmla="*/ 199715 h 1290"/>
              <a:gd name="T66" fmla="*/ 302 w 242"/>
              <a:gd name="T67" fmla="*/ 203333 h 1290"/>
              <a:gd name="T68" fmla="*/ 754 w 242"/>
              <a:gd name="T69" fmla="*/ 206770 h 1290"/>
              <a:gd name="T70" fmla="*/ 1358 w 242"/>
              <a:gd name="T71" fmla="*/ 210389 h 1290"/>
              <a:gd name="T72" fmla="*/ 2565 w 242"/>
              <a:gd name="T73" fmla="*/ 215273 h 1290"/>
              <a:gd name="T74" fmla="*/ 3470 w 242"/>
              <a:gd name="T75" fmla="*/ 218167 h 1290"/>
              <a:gd name="T76" fmla="*/ 4677 w 242"/>
              <a:gd name="T77" fmla="*/ 221062 h 1290"/>
              <a:gd name="T78" fmla="*/ 5884 w 242"/>
              <a:gd name="T79" fmla="*/ 223594 h 1290"/>
              <a:gd name="T80" fmla="*/ 7242 w 242"/>
              <a:gd name="T81" fmla="*/ 225946 h 1290"/>
              <a:gd name="T82" fmla="*/ 8751 w 242"/>
              <a:gd name="T83" fmla="*/ 227936 h 1290"/>
              <a:gd name="T84" fmla="*/ 10260 w 242"/>
              <a:gd name="T85" fmla="*/ 229564 h 1290"/>
              <a:gd name="T86" fmla="*/ 11920 w 242"/>
              <a:gd name="T87" fmla="*/ 231011 h 1290"/>
              <a:gd name="T88" fmla="*/ 13579 w 242"/>
              <a:gd name="T89" fmla="*/ 232097 h 1290"/>
              <a:gd name="T90" fmla="*/ 15390 w 242"/>
              <a:gd name="T91" fmla="*/ 233001 h 1290"/>
              <a:gd name="T92" fmla="*/ 17351 w 242"/>
              <a:gd name="T93" fmla="*/ 233363 h 1290"/>
              <a:gd name="T94" fmla="*/ 19162 w 242"/>
              <a:gd name="T95" fmla="*/ 233363 h 1290"/>
              <a:gd name="T96" fmla="*/ 20972 w 242"/>
              <a:gd name="T97" fmla="*/ 233001 h 1290"/>
              <a:gd name="T98" fmla="*/ 22783 w 242"/>
              <a:gd name="T99" fmla="*/ 232097 h 1290"/>
              <a:gd name="T100" fmla="*/ 24443 w 242"/>
              <a:gd name="T101" fmla="*/ 231011 h 1290"/>
              <a:gd name="T102" fmla="*/ 26102 w 242"/>
              <a:gd name="T103" fmla="*/ 229564 h 1290"/>
              <a:gd name="T104" fmla="*/ 27762 w 242"/>
              <a:gd name="T105" fmla="*/ 227936 h 1290"/>
              <a:gd name="T106" fmla="*/ 29120 w 242"/>
              <a:gd name="T107" fmla="*/ 225946 h 1290"/>
              <a:gd name="T108" fmla="*/ 30478 w 242"/>
              <a:gd name="T109" fmla="*/ 223594 h 1290"/>
              <a:gd name="T110" fmla="*/ 31685 w 242"/>
              <a:gd name="T111" fmla="*/ 221062 h 1290"/>
              <a:gd name="T112" fmla="*/ 32892 w 242"/>
              <a:gd name="T113" fmla="*/ 218167 h 1290"/>
              <a:gd name="T114" fmla="*/ 33797 w 242"/>
              <a:gd name="T115" fmla="*/ 215273 h 1290"/>
              <a:gd name="T116" fmla="*/ 35004 w 242"/>
              <a:gd name="T117" fmla="*/ 210389 h 1290"/>
              <a:gd name="T118" fmla="*/ 35608 w 242"/>
              <a:gd name="T119" fmla="*/ 206770 h 1290"/>
              <a:gd name="T120" fmla="*/ 36060 w 242"/>
              <a:gd name="T121" fmla="*/ 203333 h 1290"/>
              <a:gd name="T122" fmla="*/ 36362 w 242"/>
              <a:gd name="T123" fmla="*/ 199715 h 1290"/>
              <a:gd name="T124" fmla="*/ 36513 w 242"/>
              <a:gd name="T125" fmla="*/ 195735 h 1290"/>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42"/>
              <a:gd name="T190" fmla="*/ 0 h 1290"/>
              <a:gd name="T191" fmla="*/ 242 w 242"/>
              <a:gd name="T192" fmla="*/ 1290 h 1290"/>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42" h="1290">
                <a:moveTo>
                  <a:pt x="242" y="208"/>
                </a:moveTo>
                <a:lnTo>
                  <a:pt x="242" y="197"/>
                </a:lnTo>
                <a:lnTo>
                  <a:pt x="241" y="186"/>
                </a:lnTo>
                <a:lnTo>
                  <a:pt x="241" y="175"/>
                </a:lnTo>
                <a:lnTo>
                  <a:pt x="239" y="166"/>
                </a:lnTo>
                <a:lnTo>
                  <a:pt x="238" y="155"/>
                </a:lnTo>
                <a:lnTo>
                  <a:pt x="236" y="145"/>
                </a:lnTo>
                <a:lnTo>
                  <a:pt x="234" y="136"/>
                </a:lnTo>
                <a:lnTo>
                  <a:pt x="232" y="126"/>
                </a:lnTo>
                <a:lnTo>
                  <a:pt x="228" y="109"/>
                </a:lnTo>
                <a:lnTo>
                  <a:pt x="224" y="99"/>
                </a:lnTo>
                <a:lnTo>
                  <a:pt x="221" y="91"/>
                </a:lnTo>
                <a:lnTo>
                  <a:pt x="218" y="83"/>
                </a:lnTo>
                <a:lnTo>
                  <a:pt x="214" y="75"/>
                </a:lnTo>
                <a:lnTo>
                  <a:pt x="210" y="68"/>
                </a:lnTo>
                <a:lnTo>
                  <a:pt x="206" y="60"/>
                </a:lnTo>
                <a:lnTo>
                  <a:pt x="202" y="54"/>
                </a:lnTo>
                <a:lnTo>
                  <a:pt x="198" y="47"/>
                </a:lnTo>
                <a:lnTo>
                  <a:pt x="193" y="41"/>
                </a:lnTo>
                <a:lnTo>
                  <a:pt x="189" y="35"/>
                </a:lnTo>
                <a:lnTo>
                  <a:pt x="184" y="29"/>
                </a:lnTo>
                <a:lnTo>
                  <a:pt x="178" y="25"/>
                </a:lnTo>
                <a:lnTo>
                  <a:pt x="173" y="20"/>
                </a:lnTo>
                <a:lnTo>
                  <a:pt x="167" y="16"/>
                </a:lnTo>
                <a:lnTo>
                  <a:pt x="162" y="12"/>
                </a:lnTo>
                <a:lnTo>
                  <a:pt x="157" y="9"/>
                </a:lnTo>
                <a:lnTo>
                  <a:pt x="151" y="6"/>
                </a:lnTo>
                <a:lnTo>
                  <a:pt x="145" y="3"/>
                </a:lnTo>
                <a:lnTo>
                  <a:pt x="139" y="2"/>
                </a:lnTo>
                <a:lnTo>
                  <a:pt x="133" y="1"/>
                </a:lnTo>
                <a:lnTo>
                  <a:pt x="127" y="0"/>
                </a:lnTo>
                <a:lnTo>
                  <a:pt x="121" y="0"/>
                </a:lnTo>
                <a:lnTo>
                  <a:pt x="115" y="0"/>
                </a:lnTo>
                <a:lnTo>
                  <a:pt x="108" y="1"/>
                </a:lnTo>
                <a:lnTo>
                  <a:pt x="102" y="2"/>
                </a:lnTo>
                <a:lnTo>
                  <a:pt x="96" y="3"/>
                </a:lnTo>
                <a:lnTo>
                  <a:pt x="90" y="6"/>
                </a:lnTo>
                <a:lnTo>
                  <a:pt x="85" y="9"/>
                </a:lnTo>
                <a:lnTo>
                  <a:pt x="79" y="12"/>
                </a:lnTo>
                <a:lnTo>
                  <a:pt x="74" y="16"/>
                </a:lnTo>
                <a:lnTo>
                  <a:pt x="68" y="20"/>
                </a:lnTo>
                <a:lnTo>
                  <a:pt x="63" y="25"/>
                </a:lnTo>
                <a:lnTo>
                  <a:pt x="58" y="29"/>
                </a:lnTo>
                <a:lnTo>
                  <a:pt x="53" y="35"/>
                </a:lnTo>
                <a:lnTo>
                  <a:pt x="48" y="41"/>
                </a:lnTo>
                <a:lnTo>
                  <a:pt x="44" y="47"/>
                </a:lnTo>
                <a:lnTo>
                  <a:pt x="39" y="54"/>
                </a:lnTo>
                <a:lnTo>
                  <a:pt x="35" y="60"/>
                </a:lnTo>
                <a:lnTo>
                  <a:pt x="31" y="68"/>
                </a:lnTo>
                <a:lnTo>
                  <a:pt x="28" y="75"/>
                </a:lnTo>
                <a:lnTo>
                  <a:pt x="23" y="83"/>
                </a:lnTo>
                <a:lnTo>
                  <a:pt x="20" y="91"/>
                </a:lnTo>
                <a:lnTo>
                  <a:pt x="17" y="99"/>
                </a:lnTo>
                <a:lnTo>
                  <a:pt x="15" y="109"/>
                </a:lnTo>
                <a:lnTo>
                  <a:pt x="9" y="126"/>
                </a:lnTo>
                <a:lnTo>
                  <a:pt x="7" y="136"/>
                </a:lnTo>
                <a:lnTo>
                  <a:pt x="5" y="145"/>
                </a:lnTo>
                <a:lnTo>
                  <a:pt x="4" y="155"/>
                </a:lnTo>
                <a:lnTo>
                  <a:pt x="2" y="166"/>
                </a:lnTo>
                <a:lnTo>
                  <a:pt x="1" y="175"/>
                </a:lnTo>
                <a:lnTo>
                  <a:pt x="1" y="186"/>
                </a:lnTo>
                <a:lnTo>
                  <a:pt x="0" y="197"/>
                </a:lnTo>
                <a:lnTo>
                  <a:pt x="0" y="208"/>
                </a:lnTo>
                <a:lnTo>
                  <a:pt x="0" y="1082"/>
                </a:lnTo>
                <a:lnTo>
                  <a:pt x="0" y="1093"/>
                </a:lnTo>
                <a:lnTo>
                  <a:pt x="1" y="1104"/>
                </a:lnTo>
                <a:lnTo>
                  <a:pt x="1" y="1113"/>
                </a:lnTo>
                <a:lnTo>
                  <a:pt x="2" y="1124"/>
                </a:lnTo>
                <a:lnTo>
                  <a:pt x="4" y="1134"/>
                </a:lnTo>
                <a:lnTo>
                  <a:pt x="5" y="1143"/>
                </a:lnTo>
                <a:lnTo>
                  <a:pt x="7" y="1153"/>
                </a:lnTo>
                <a:lnTo>
                  <a:pt x="9" y="1163"/>
                </a:lnTo>
                <a:lnTo>
                  <a:pt x="15" y="1181"/>
                </a:lnTo>
                <a:lnTo>
                  <a:pt x="17" y="1190"/>
                </a:lnTo>
                <a:lnTo>
                  <a:pt x="20" y="1198"/>
                </a:lnTo>
                <a:lnTo>
                  <a:pt x="23" y="1206"/>
                </a:lnTo>
                <a:lnTo>
                  <a:pt x="28" y="1214"/>
                </a:lnTo>
                <a:lnTo>
                  <a:pt x="31" y="1222"/>
                </a:lnTo>
                <a:lnTo>
                  <a:pt x="35" y="1228"/>
                </a:lnTo>
                <a:lnTo>
                  <a:pt x="39" y="1236"/>
                </a:lnTo>
                <a:lnTo>
                  <a:pt x="44" y="1242"/>
                </a:lnTo>
                <a:lnTo>
                  <a:pt x="48" y="1249"/>
                </a:lnTo>
                <a:lnTo>
                  <a:pt x="53" y="1254"/>
                </a:lnTo>
                <a:lnTo>
                  <a:pt x="58" y="1260"/>
                </a:lnTo>
                <a:lnTo>
                  <a:pt x="63" y="1265"/>
                </a:lnTo>
                <a:lnTo>
                  <a:pt x="68" y="1269"/>
                </a:lnTo>
                <a:lnTo>
                  <a:pt x="74" y="1274"/>
                </a:lnTo>
                <a:lnTo>
                  <a:pt x="79" y="1277"/>
                </a:lnTo>
                <a:lnTo>
                  <a:pt x="85" y="1280"/>
                </a:lnTo>
                <a:lnTo>
                  <a:pt x="90" y="1283"/>
                </a:lnTo>
                <a:lnTo>
                  <a:pt x="96" y="1285"/>
                </a:lnTo>
                <a:lnTo>
                  <a:pt x="102" y="1288"/>
                </a:lnTo>
                <a:lnTo>
                  <a:pt x="108" y="1289"/>
                </a:lnTo>
                <a:lnTo>
                  <a:pt x="115" y="1290"/>
                </a:lnTo>
                <a:lnTo>
                  <a:pt x="121" y="1290"/>
                </a:lnTo>
                <a:lnTo>
                  <a:pt x="127" y="1290"/>
                </a:lnTo>
                <a:lnTo>
                  <a:pt x="133" y="1289"/>
                </a:lnTo>
                <a:lnTo>
                  <a:pt x="139" y="1288"/>
                </a:lnTo>
                <a:lnTo>
                  <a:pt x="145" y="1285"/>
                </a:lnTo>
                <a:lnTo>
                  <a:pt x="151" y="1283"/>
                </a:lnTo>
                <a:lnTo>
                  <a:pt x="157" y="1280"/>
                </a:lnTo>
                <a:lnTo>
                  <a:pt x="162" y="1277"/>
                </a:lnTo>
                <a:lnTo>
                  <a:pt x="167" y="1274"/>
                </a:lnTo>
                <a:lnTo>
                  <a:pt x="173" y="1269"/>
                </a:lnTo>
                <a:lnTo>
                  <a:pt x="178" y="1265"/>
                </a:lnTo>
                <a:lnTo>
                  <a:pt x="184" y="1260"/>
                </a:lnTo>
                <a:lnTo>
                  <a:pt x="189" y="1254"/>
                </a:lnTo>
                <a:lnTo>
                  <a:pt x="193" y="1249"/>
                </a:lnTo>
                <a:lnTo>
                  <a:pt x="198" y="1242"/>
                </a:lnTo>
                <a:lnTo>
                  <a:pt x="202" y="1236"/>
                </a:lnTo>
                <a:lnTo>
                  <a:pt x="206" y="1228"/>
                </a:lnTo>
                <a:lnTo>
                  <a:pt x="210" y="1222"/>
                </a:lnTo>
                <a:lnTo>
                  <a:pt x="214" y="1214"/>
                </a:lnTo>
                <a:lnTo>
                  <a:pt x="218" y="1206"/>
                </a:lnTo>
                <a:lnTo>
                  <a:pt x="221" y="1198"/>
                </a:lnTo>
                <a:lnTo>
                  <a:pt x="224" y="1190"/>
                </a:lnTo>
                <a:lnTo>
                  <a:pt x="228" y="1181"/>
                </a:lnTo>
                <a:lnTo>
                  <a:pt x="232" y="1163"/>
                </a:lnTo>
                <a:lnTo>
                  <a:pt x="234" y="1153"/>
                </a:lnTo>
                <a:lnTo>
                  <a:pt x="236" y="1143"/>
                </a:lnTo>
                <a:lnTo>
                  <a:pt x="238" y="1134"/>
                </a:lnTo>
                <a:lnTo>
                  <a:pt x="239" y="1124"/>
                </a:lnTo>
                <a:lnTo>
                  <a:pt x="241" y="1113"/>
                </a:lnTo>
                <a:lnTo>
                  <a:pt x="241" y="1104"/>
                </a:lnTo>
                <a:lnTo>
                  <a:pt x="242" y="1093"/>
                </a:lnTo>
                <a:lnTo>
                  <a:pt x="242" y="1082"/>
                </a:lnTo>
                <a:lnTo>
                  <a:pt x="242" y="208"/>
                </a:lnTo>
              </a:path>
            </a:pathLst>
          </a:custGeom>
          <a:noFill/>
          <a:ln w="3175">
            <a:solidFill>
              <a:srgbClr val="000000"/>
            </a:solidFill>
            <a:prstDash val="solid"/>
            <a:round/>
            <a:headEnd/>
            <a:tailEnd/>
          </a:ln>
        </p:spPr>
        <p:txBody>
          <a:bodyPr lIns="57150" tIns="28575" rIns="57150" bIns="28575"/>
          <a:lstStyle/>
          <a:p>
            <a:endParaRPr lang="en-US"/>
          </a:p>
        </p:txBody>
      </p:sp>
      <p:sp>
        <p:nvSpPr>
          <p:cNvPr id="47352" name="Rectangle 321"/>
          <p:cNvSpPr>
            <a:spLocks noChangeArrowheads="1"/>
          </p:cNvSpPr>
          <p:nvPr/>
        </p:nvSpPr>
        <p:spPr bwMode="auto">
          <a:xfrm>
            <a:off x="5691188" y="3451225"/>
            <a:ext cx="249237" cy="28575"/>
          </a:xfrm>
          <a:prstGeom prst="rect">
            <a:avLst/>
          </a:prstGeom>
          <a:noFill/>
          <a:ln w="3175">
            <a:solidFill>
              <a:srgbClr val="000000"/>
            </a:solidFill>
            <a:miter lim="800000"/>
            <a:headEnd/>
            <a:tailEnd/>
          </a:ln>
        </p:spPr>
        <p:txBody>
          <a:bodyPr lIns="57150" tIns="28575" rIns="57150" bIns="28575"/>
          <a:lstStyle/>
          <a:p>
            <a:endParaRPr lang="en-US"/>
          </a:p>
        </p:txBody>
      </p:sp>
      <p:sp>
        <p:nvSpPr>
          <p:cNvPr id="47353" name="Line 322"/>
          <p:cNvSpPr>
            <a:spLocks noChangeShapeType="1"/>
          </p:cNvSpPr>
          <p:nvPr/>
        </p:nvSpPr>
        <p:spPr bwMode="auto">
          <a:xfrm>
            <a:off x="5640388" y="2519363"/>
            <a:ext cx="350837" cy="0"/>
          </a:xfrm>
          <a:prstGeom prst="line">
            <a:avLst/>
          </a:prstGeom>
          <a:noFill/>
          <a:ln w="3175">
            <a:solidFill>
              <a:srgbClr val="000000"/>
            </a:solidFill>
            <a:round/>
            <a:headEnd/>
            <a:tailEnd/>
          </a:ln>
        </p:spPr>
        <p:txBody>
          <a:bodyPr lIns="57150" tIns="28575" rIns="57150" bIns="28575"/>
          <a:lstStyle/>
          <a:p>
            <a:endParaRPr lang="en-US"/>
          </a:p>
        </p:txBody>
      </p:sp>
      <p:sp>
        <p:nvSpPr>
          <p:cNvPr id="47354" name="Line 323"/>
          <p:cNvSpPr>
            <a:spLocks noChangeShapeType="1"/>
          </p:cNvSpPr>
          <p:nvPr/>
        </p:nvSpPr>
        <p:spPr bwMode="auto">
          <a:xfrm>
            <a:off x="5643563" y="2484438"/>
            <a:ext cx="344487" cy="0"/>
          </a:xfrm>
          <a:prstGeom prst="line">
            <a:avLst/>
          </a:prstGeom>
          <a:noFill/>
          <a:ln w="3175">
            <a:solidFill>
              <a:srgbClr val="000000"/>
            </a:solidFill>
            <a:round/>
            <a:headEnd/>
            <a:tailEnd/>
          </a:ln>
        </p:spPr>
        <p:txBody>
          <a:bodyPr lIns="57150" tIns="28575" rIns="57150" bIns="28575"/>
          <a:lstStyle/>
          <a:p>
            <a:endParaRPr lang="en-US"/>
          </a:p>
        </p:txBody>
      </p:sp>
      <p:sp>
        <p:nvSpPr>
          <p:cNvPr id="47355" name="Freeform 324"/>
          <p:cNvSpPr>
            <a:spLocks/>
          </p:cNvSpPr>
          <p:nvPr/>
        </p:nvSpPr>
        <p:spPr bwMode="auto">
          <a:xfrm>
            <a:off x="5895975" y="2279650"/>
            <a:ext cx="60325" cy="61913"/>
          </a:xfrm>
          <a:custGeom>
            <a:avLst/>
            <a:gdLst>
              <a:gd name="T0" fmla="*/ 0 w 396"/>
              <a:gd name="T1" fmla="*/ 0 h 340"/>
              <a:gd name="T2" fmla="*/ 1066 w 396"/>
              <a:gd name="T3" fmla="*/ 36784 h 340"/>
              <a:gd name="T4" fmla="*/ 31077 w 396"/>
              <a:gd name="T5" fmla="*/ 61913 h 340"/>
              <a:gd name="T6" fmla="*/ 60325 w 396"/>
              <a:gd name="T7" fmla="*/ 50623 h 340"/>
              <a:gd name="T8" fmla="*/ 0 w 396"/>
              <a:gd name="T9" fmla="*/ 0 h 340"/>
              <a:gd name="T10" fmla="*/ 0 60000 65536"/>
              <a:gd name="T11" fmla="*/ 0 60000 65536"/>
              <a:gd name="T12" fmla="*/ 0 60000 65536"/>
              <a:gd name="T13" fmla="*/ 0 60000 65536"/>
              <a:gd name="T14" fmla="*/ 0 60000 65536"/>
              <a:gd name="T15" fmla="*/ 0 w 396"/>
              <a:gd name="T16" fmla="*/ 0 h 340"/>
              <a:gd name="T17" fmla="*/ 396 w 396"/>
              <a:gd name="T18" fmla="*/ 340 h 340"/>
            </a:gdLst>
            <a:ahLst/>
            <a:cxnLst>
              <a:cxn ang="T10">
                <a:pos x="T0" y="T1"/>
              </a:cxn>
              <a:cxn ang="T11">
                <a:pos x="T2" y="T3"/>
              </a:cxn>
              <a:cxn ang="T12">
                <a:pos x="T4" y="T5"/>
              </a:cxn>
              <a:cxn ang="T13">
                <a:pos x="T6" y="T7"/>
              </a:cxn>
              <a:cxn ang="T14">
                <a:pos x="T8" y="T9"/>
              </a:cxn>
            </a:cxnLst>
            <a:rect l="T15" t="T16" r="T17" b="T18"/>
            <a:pathLst>
              <a:path w="396" h="340">
                <a:moveTo>
                  <a:pt x="0" y="0"/>
                </a:moveTo>
                <a:lnTo>
                  <a:pt x="7" y="202"/>
                </a:lnTo>
                <a:lnTo>
                  <a:pt x="204" y="340"/>
                </a:lnTo>
                <a:lnTo>
                  <a:pt x="396" y="278"/>
                </a:lnTo>
                <a:lnTo>
                  <a:pt x="0" y="0"/>
                </a:lnTo>
                <a:close/>
              </a:path>
            </a:pathLst>
          </a:custGeom>
          <a:noFill/>
          <a:ln w="3175">
            <a:solidFill>
              <a:srgbClr val="000000"/>
            </a:solidFill>
            <a:prstDash val="solid"/>
            <a:round/>
            <a:headEnd/>
            <a:tailEnd/>
          </a:ln>
        </p:spPr>
        <p:txBody>
          <a:bodyPr lIns="57150" tIns="28575" rIns="57150" bIns="28575"/>
          <a:lstStyle/>
          <a:p>
            <a:endParaRPr lang="en-US"/>
          </a:p>
        </p:txBody>
      </p:sp>
      <p:sp>
        <p:nvSpPr>
          <p:cNvPr id="47356" name="Freeform 325"/>
          <p:cNvSpPr>
            <a:spLocks/>
          </p:cNvSpPr>
          <p:nvPr/>
        </p:nvSpPr>
        <p:spPr bwMode="auto">
          <a:xfrm>
            <a:off x="5676900" y="2278063"/>
            <a:ext cx="61913" cy="60325"/>
          </a:xfrm>
          <a:custGeom>
            <a:avLst/>
            <a:gdLst>
              <a:gd name="T0" fmla="*/ 0 w 397"/>
              <a:gd name="T1" fmla="*/ 49003 h 341"/>
              <a:gd name="T2" fmla="*/ 29943 w 397"/>
              <a:gd name="T3" fmla="*/ 60325 h 341"/>
              <a:gd name="T4" fmla="*/ 60821 w 397"/>
              <a:gd name="T5" fmla="*/ 35735 h 341"/>
              <a:gd name="T6" fmla="*/ 61913 w 397"/>
              <a:gd name="T7" fmla="*/ 0 h 341"/>
              <a:gd name="T8" fmla="*/ 0 w 397"/>
              <a:gd name="T9" fmla="*/ 49003 h 341"/>
              <a:gd name="T10" fmla="*/ 0 60000 65536"/>
              <a:gd name="T11" fmla="*/ 0 60000 65536"/>
              <a:gd name="T12" fmla="*/ 0 60000 65536"/>
              <a:gd name="T13" fmla="*/ 0 60000 65536"/>
              <a:gd name="T14" fmla="*/ 0 60000 65536"/>
              <a:gd name="T15" fmla="*/ 0 w 397"/>
              <a:gd name="T16" fmla="*/ 0 h 341"/>
              <a:gd name="T17" fmla="*/ 397 w 397"/>
              <a:gd name="T18" fmla="*/ 341 h 341"/>
            </a:gdLst>
            <a:ahLst/>
            <a:cxnLst>
              <a:cxn ang="T10">
                <a:pos x="T0" y="T1"/>
              </a:cxn>
              <a:cxn ang="T11">
                <a:pos x="T2" y="T3"/>
              </a:cxn>
              <a:cxn ang="T12">
                <a:pos x="T4" y="T5"/>
              </a:cxn>
              <a:cxn ang="T13">
                <a:pos x="T6" y="T7"/>
              </a:cxn>
              <a:cxn ang="T14">
                <a:pos x="T8" y="T9"/>
              </a:cxn>
            </a:cxnLst>
            <a:rect l="T15" t="T16" r="T17" b="T18"/>
            <a:pathLst>
              <a:path w="397" h="341">
                <a:moveTo>
                  <a:pt x="0" y="277"/>
                </a:moveTo>
                <a:lnTo>
                  <a:pt x="192" y="341"/>
                </a:lnTo>
                <a:lnTo>
                  <a:pt x="390" y="202"/>
                </a:lnTo>
                <a:lnTo>
                  <a:pt x="397" y="0"/>
                </a:lnTo>
                <a:lnTo>
                  <a:pt x="0" y="277"/>
                </a:lnTo>
                <a:close/>
              </a:path>
            </a:pathLst>
          </a:custGeom>
          <a:noFill/>
          <a:ln w="3175">
            <a:solidFill>
              <a:srgbClr val="000000"/>
            </a:solidFill>
            <a:prstDash val="solid"/>
            <a:round/>
            <a:headEnd/>
            <a:tailEnd/>
          </a:ln>
        </p:spPr>
        <p:txBody>
          <a:bodyPr lIns="57150" tIns="28575" rIns="57150" bIns="28575"/>
          <a:lstStyle/>
          <a:p>
            <a:endParaRPr lang="en-US"/>
          </a:p>
        </p:txBody>
      </p:sp>
      <p:sp>
        <p:nvSpPr>
          <p:cNvPr id="47357" name="Rectangle 326"/>
          <p:cNvSpPr>
            <a:spLocks noChangeArrowheads="1"/>
          </p:cNvSpPr>
          <p:nvPr/>
        </p:nvSpPr>
        <p:spPr bwMode="auto">
          <a:xfrm>
            <a:off x="5741988" y="2359025"/>
            <a:ext cx="153987" cy="61913"/>
          </a:xfrm>
          <a:prstGeom prst="rect">
            <a:avLst/>
          </a:prstGeom>
          <a:noFill/>
          <a:ln w="9525">
            <a:noFill/>
            <a:miter lim="800000"/>
            <a:headEnd/>
            <a:tailEnd/>
          </a:ln>
        </p:spPr>
        <p:txBody>
          <a:bodyPr wrap="none" lIns="0" tIns="0" rIns="0" bIns="0">
            <a:spAutoFit/>
          </a:bodyPr>
          <a:lstStyle/>
          <a:p>
            <a:r>
              <a:rPr lang="en-US" sz="400">
                <a:solidFill>
                  <a:srgbClr val="000000"/>
                </a:solidFill>
              </a:rPr>
              <a:t>Steam</a:t>
            </a:r>
            <a:endParaRPr lang="en-US"/>
          </a:p>
        </p:txBody>
      </p:sp>
      <p:sp>
        <p:nvSpPr>
          <p:cNvPr id="47358" name="Rectangle 327"/>
          <p:cNvSpPr>
            <a:spLocks noChangeArrowheads="1"/>
          </p:cNvSpPr>
          <p:nvPr/>
        </p:nvSpPr>
        <p:spPr bwMode="auto">
          <a:xfrm>
            <a:off x="5695950" y="2420938"/>
            <a:ext cx="247650" cy="60325"/>
          </a:xfrm>
          <a:prstGeom prst="rect">
            <a:avLst/>
          </a:prstGeom>
          <a:noFill/>
          <a:ln w="9525">
            <a:noFill/>
            <a:miter lim="800000"/>
            <a:headEnd/>
            <a:tailEnd/>
          </a:ln>
        </p:spPr>
        <p:txBody>
          <a:bodyPr wrap="none" lIns="0" tIns="0" rIns="0" bIns="0">
            <a:spAutoFit/>
          </a:bodyPr>
          <a:lstStyle/>
          <a:p>
            <a:r>
              <a:rPr lang="en-US" sz="400">
                <a:solidFill>
                  <a:srgbClr val="000000"/>
                </a:solidFill>
              </a:rPr>
              <a:t>Generator</a:t>
            </a:r>
            <a:endParaRPr lang="en-US"/>
          </a:p>
        </p:txBody>
      </p:sp>
      <p:sp>
        <p:nvSpPr>
          <p:cNvPr id="47359" name="Line 328"/>
          <p:cNvSpPr>
            <a:spLocks noChangeShapeType="1"/>
          </p:cNvSpPr>
          <p:nvPr/>
        </p:nvSpPr>
        <p:spPr bwMode="auto">
          <a:xfrm flipV="1">
            <a:off x="5969000" y="2273300"/>
            <a:ext cx="0" cy="52388"/>
          </a:xfrm>
          <a:prstGeom prst="line">
            <a:avLst/>
          </a:prstGeom>
          <a:noFill/>
          <a:ln w="3175">
            <a:solidFill>
              <a:srgbClr val="000000"/>
            </a:solidFill>
            <a:round/>
            <a:headEnd/>
            <a:tailEnd/>
          </a:ln>
        </p:spPr>
        <p:txBody>
          <a:bodyPr lIns="57150" tIns="28575" rIns="57150" bIns="28575"/>
          <a:lstStyle/>
          <a:p>
            <a:endParaRPr lang="en-US"/>
          </a:p>
        </p:txBody>
      </p:sp>
      <p:sp>
        <p:nvSpPr>
          <p:cNvPr id="47360" name="Line 329"/>
          <p:cNvSpPr>
            <a:spLocks noChangeShapeType="1"/>
          </p:cNvSpPr>
          <p:nvPr/>
        </p:nvSpPr>
        <p:spPr bwMode="auto">
          <a:xfrm flipV="1">
            <a:off x="5956300" y="2325688"/>
            <a:ext cx="14288" cy="3175"/>
          </a:xfrm>
          <a:prstGeom prst="line">
            <a:avLst/>
          </a:prstGeom>
          <a:noFill/>
          <a:ln w="3175">
            <a:solidFill>
              <a:srgbClr val="000000"/>
            </a:solidFill>
            <a:round/>
            <a:headEnd/>
            <a:tailEnd/>
          </a:ln>
        </p:spPr>
        <p:txBody>
          <a:bodyPr lIns="57150" tIns="28575" rIns="57150" bIns="28575"/>
          <a:lstStyle/>
          <a:p>
            <a:endParaRPr lang="en-US"/>
          </a:p>
        </p:txBody>
      </p:sp>
      <p:sp>
        <p:nvSpPr>
          <p:cNvPr id="47361" name="Line 330"/>
          <p:cNvSpPr>
            <a:spLocks noChangeShapeType="1"/>
          </p:cNvSpPr>
          <p:nvPr/>
        </p:nvSpPr>
        <p:spPr bwMode="auto">
          <a:xfrm flipV="1">
            <a:off x="5895975" y="2274888"/>
            <a:ext cx="0" cy="4762"/>
          </a:xfrm>
          <a:prstGeom prst="line">
            <a:avLst/>
          </a:prstGeom>
          <a:noFill/>
          <a:ln w="3175">
            <a:solidFill>
              <a:srgbClr val="000000"/>
            </a:solidFill>
            <a:round/>
            <a:headEnd/>
            <a:tailEnd/>
          </a:ln>
        </p:spPr>
        <p:txBody>
          <a:bodyPr lIns="57150" tIns="28575" rIns="57150" bIns="28575"/>
          <a:lstStyle/>
          <a:p>
            <a:endParaRPr lang="en-US"/>
          </a:p>
        </p:txBody>
      </p:sp>
      <p:sp>
        <p:nvSpPr>
          <p:cNvPr id="47362" name="Line 331"/>
          <p:cNvSpPr>
            <a:spLocks noChangeShapeType="1"/>
          </p:cNvSpPr>
          <p:nvPr/>
        </p:nvSpPr>
        <p:spPr bwMode="auto">
          <a:xfrm flipV="1">
            <a:off x="5738813" y="2270125"/>
            <a:ext cx="0" cy="7938"/>
          </a:xfrm>
          <a:prstGeom prst="line">
            <a:avLst/>
          </a:prstGeom>
          <a:noFill/>
          <a:ln w="3175">
            <a:solidFill>
              <a:srgbClr val="000000"/>
            </a:solidFill>
            <a:round/>
            <a:headEnd/>
            <a:tailEnd/>
          </a:ln>
        </p:spPr>
        <p:txBody>
          <a:bodyPr lIns="57150" tIns="28575" rIns="57150" bIns="28575"/>
          <a:lstStyle/>
          <a:p>
            <a:endParaRPr lang="en-US"/>
          </a:p>
        </p:txBody>
      </p:sp>
      <p:sp>
        <p:nvSpPr>
          <p:cNvPr id="47363" name="Line 332"/>
          <p:cNvSpPr>
            <a:spLocks noChangeShapeType="1"/>
          </p:cNvSpPr>
          <p:nvPr/>
        </p:nvSpPr>
        <p:spPr bwMode="auto">
          <a:xfrm flipV="1">
            <a:off x="5664200" y="2271713"/>
            <a:ext cx="0" cy="52387"/>
          </a:xfrm>
          <a:prstGeom prst="line">
            <a:avLst/>
          </a:prstGeom>
          <a:noFill/>
          <a:ln w="3175">
            <a:solidFill>
              <a:srgbClr val="000000"/>
            </a:solidFill>
            <a:round/>
            <a:headEnd/>
            <a:tailEnd/>
          </a:ln>
        </p:spPr>
        <p:txBody>
          <a:bodyPr lIns="57150" tIns="28575" rIns="57150" bIns="28575"/>
          <a:lstStyle/>
          <a:p>
            <a:endParaRPr lang="en-US"/>
          </a:p>
        </p:txBody>
      </p:sp>
      <p:sp>
        <p:nvSpPr>
          <p:cNvPr id="47364" name="Line 333"/>
          <p:cNvSpPr>
            <a:spLocks noChangeShapeType="1"/>
          </p:cNvSpPr>
          <p:nvPr/>
        </p:nvSpPr>
        <p:spPr bwMode="auto">
          <a:xfrm>
            <a:off x="5664200" y="2322513"/>
            <a:ext cx="12700" cy="6350"/>
          </a:xfrm>
          <a:prstGeom prst="line">
            <a:avLst/>
          </a:prstGeom>
          <a:noFill/>
          <a:ln w="3175">
            <a:solidFill>
              <a:srgbClr val="000000"/>
            </a:solidFill>
            <a:round/>
            <a:headEnd/>
            <a:tailEnd/>
          </a:ln>
        </p:spPr>
        <p:txBody>
          <a:bodyPr lIns="57150" tIns="28575" rIns="57150" bIns="28575"/>
          <a:lstStyle/>
          <a:p>
            <a:endParaRPr lang="en-US"/>
          </a:p>
        </p:txBody>
      </p:sp>
      <p:sp>
        <p:nvSpPr>
          <p:cNvPr id="47365" name="Rectangle 334"/>
          <p:cNvSpPr>
            <a:spLocks noChangeArrowheads="1"/>
          </p:cNvSpPr>
          <p:nvPr/>
        </p:nvSpPr>
        <p:spPr bwMode="auto">
          <a:xfrm>
            <a:off x="4441825" y="3581400"/>
            <a:ext cx="1239838" cy="57150"/>
          </a:xfrm>
          <a:prstGeom prst="rect">
            <a:avLst/>
          </a:prstGeom>
          <a:noFill/>
          <a:ln w="3175">
            <a:solidFill>
              <a:srgbClr val="000000"/>
            </a:solidFill>
            <a:miter lim="800000"/>
            <a:headEnd/>
            <a:tailEnd/>
          </a:ln>
        </p:spPr>
        <p:txBody>
          <a:bodyPr lIns="57150" tIns="28575" rIns="57150" bIns="28575"/>
          <a:lstStyle/>
          <a:p>
            <a:endParaRPr lang="en-US"/>
          </a:p>
        </p:txBody>
      </p:sp>
      <p:sp>
        <p:nvSpPr>
          <p:cNvPr id="47366" name="Rectangle 335"/>
          <p:cNvSpPr>
            <a:spLocks noChangeArrowheads="1"/>
          </p:cNvSpPr>
          <p:nvPr/>
        </p:nvSpPr>
        <p:spPr bwMode="auto">
          <a:xfrm>
            <a:off x="5943600" y="3595688"/>
            <a:ext cx="176213" cy="42862"/>
          </a:xfrm>
          <a:prstGeom prst="rect">
            <a:avLst/>
          </a:prstGeom>
          <a:noFill/>
          <a:ln w="3175">
            <a:solidFill>
              <a:srgbClr val="000000"/>
            </a:solidFill>
            <a:miter lim="800000"/>
            <a:headEnd/>
            <a:tailEnd/>
          </a:ln>
        </p:spPr>
        <p:txBody>
          <a:bodyPr lIns="57150" tIns="28575" rIns="57150" bIns="28575"/>
          <a:lstStyle/>
          <a:p>
            <a:endParaRPr lang="en-US"/>
          </a:p>
        </p:txBody>
      </p:sp>
      <p:sp>
        <p:nvSpPr>
          <p:cNvPr id="47367" name="Rectangle 336"/>
          <p:cNvSpPr>
            <a:spLocks noChangeArrowheads="1"/>
          </p:cNvSpPr>
          <p:nvPr/>
        </p:nvSpPr>
        <p:spPr bwMode="auto">
          <a:xfrm>
            <a:off x="6083300" y="2257425"/>
            <a:ext cx="38100" cy="1309688"/>
          </a:xfrm>
          <a:prstGeom prst="rect">
            <a:avLst/>
          </a:prstGeom>
          <a:noFill/>
          <a:ln w="3175">
            <a:solidFill>
              <a:srgbClr val="000000"/>
            </a:solidFill>
            <a:miter lim="800000"/>
            <a:headEnd/>
            <a:tailEnd/>
          </a:ln>
        </p:spPr>
        <p:txBody>
          <a:bodyPr lIns="57150" tIns="28575" rIns="57150" bIns="28575"/>
          <a:lstStyle/>
          <a:p>
            <a:endParaRPr lang="en-US"/>
          </a:p>
        </p:txBody>
      </p:sp>
      <p:sp>
        <p:nvSpPr>
          <p:cNvPr id="47368" name="Rectangle 337"/>
          <p:cNvSpPr>
            <a:spLocks noChangeArrowheads="1"/>
          </p:cNvSpPr>
          <p:nvPr/>
        </p:nvSpPr>
        <p:spPr bwMode="auto">
          <a:xfrm>
            <a:off x="6083300" y="3595688"/>
            <a:ext cx="38100" cy="82550"/>
          </a:xfrm>
          <a:prstGeom prst="rect">
            <a:avLst/>
          </a:prstGeom>
          <a:noFill/>
          <a:ln w="3175">
            <a:solidFill>
              <a:srgbClr val="000000"/>
            </a:solidFill>
            <a:miter lim="800000"/>
            <a:headEnd/>
            <a:tailEnd/>
          </a:ln>
        </p:spPr>
        <p:txBody>
          <a:bodyPr lIns="57150" tIns="28575" rIns="57150" bIns="28575"/>
          <a:lstStyle/>
          <a:p>
            <a:endParaRPr lang="en-US"/>
          </a:p>
        </p:txBody>
      </p:sp>
      <p:sp>
        <p:nvSpPr>
          <p:cNvPr id="47369" name="Rectangle 338"/>
          <p:cNvSpPr>
            <a:spLocks noChangeArrowheads="1"/>
          </p:cNvSpPr>
          <p:nvPr/>
        </p:nvSpPr>
        <p:spPr bwMode="auto">
          <a:xfrm>
            <a:off x="4697413" y="2268538"/>
            <a:ext cx="39687" cy="1033462"/>
          </a:xfrm>
          <a:prstGeom prst="rect">
            <a:avLst/>
          </a:prstGeom>
          <a:noFill/>
          <a:ln w="3175">
            <a:solidFill>
              <a:srgbClr val="000000"/>
            </a:solidFill>
            <a:miter lim="800000"/>
            <a:headEnd/>
            <a:tailEnd/>
          </a:ln>
        </p:spPr>
        <p:txBody>
          <a:bodyPr lIns="57150" tIns="28575" rIns="57150" bIns="28575"/>
          <a:lstStyle/>
          <a:p>
            <a:endParaRPr lang="en-US"/>
          </a:p>
        </p:txBody>
      </p:sp>
      <p:sp>
        <p:nvSpPr>
          <p:cNvPr id="47370" name="Rectangle 339"/>
          <p:cNvSpPr>
            <a:spLocks noChangeArrowheads="1"/>
          </p:cNvSpPr>
          <p:nvPr/>
        </p:nvSpPr>
        <p:spPr bwMode="auto">
          <a:xfrm>
            <a:off x="4454525" y="3259138"/>
            <a:ext cx="282575" cy="42862"/>
          </a:xfrm>
          <a:prstGeom prst="rect">
            <a:avLst/>
          </a:prstGeom>
          <a:noFill/>
          <a:ln w="3175">
            <a:solidFill>
              <a:srgbClr val="000000"/>
            </a:solidFill>
            <a:miter lim="800000"/>
            <a:headEnd/>
            <a:tailEnd/>
          </a:ln>
        </p:spPr>
        <p:txBody>
          <a:bodyPr lIns="57150" tIns="28575" rIns="57150" bIns="28575"/>
          <a:lstStyle/>
          <a:p>
            <a:endParaRPr lang="en-US"/>
          </a:p>
        </p:txBody>
      </p:sp>
      <p:sp>
        <p:nvSpPr>
          <p:cNvPr id="47371" name="Rectangle 340"/>
          <p:cNvSpPr>
            <a:spLocks noChangeArrowheads="1"/>
          </p:cNvSpPr>
          <p:nvPr/>
        </p:nvSpPr>
        <p:spPr bwMode="auto">
          <a:xfrm>
            <a:off x="4568825" y="3302000"/>
            <a:ext cx="25400" cy="241300"/>
          </a:xfrm>
          <a:prstGeom prst="rect">
            <a:avLst/>
          </a:prstGeom>
          <a:solidFill>
            <a:srgbClr val="00CCFF"/>
          </a:solidFill>
          <a:ln w="9525">
            <a:noFill/>
            <a:miter lim="800000"/>
            <a:headEnd/>
            <a:tailEnd/>
          </a:ln>
        </p:spPr>
        <p:txBody>
          <a:bodyPr lIns="57150" tIns="28575" rIns="57150" bIns="28575"/>
          <a:lstStyle/>
          <a:p>
            <a:endParaRPr lang="en-US"/>
          </a:p>
        </p:txBody>
      </p:sp>
      <p:sp>
        <p:nvSpPr>
          <p:cNvPr id="47372" name="Rectangle 341"/>
          <p:cNvSpPr>
            <a:spLocks noChangeArrowheads="1"/>
          </p:cNvSpPr>
          <p:nvPr/>
        </p:nvSpPr>
        <p:spPr bwMode="auto">
          <a:xfrm>
            <a:off x="4568825" y="3302000"/>
            <a:ext cx="25400" cy="241300"/>
          </a:xfrm>
          <a:prstGeom prst="rect">
            <a:avLst/>
          </a:prstGeom>
          <a:noFill/>
          <a:ln w="3175">
            <a:solidFill>
              <a:srgbClr val="000000"/>
            </a:solidFill>
            <a:miter lim="800000"/>
            <a:headEnd/>
            <a:tailEnd/>
          </a:ln>
        </p:spPr>
        <p:txBody>
          <a:bodyPr lIns="57150" tIns="28575" rIns="57150" bIns="28575"/>
          <a:lstStyle/>
          <a:p>
            <a:endParaRPr lang="en-US"/>
          </a:p>
        </p:txBody>
      </p:sp>
      <p:sp>
        <p:nvSpPr>
          <p:cNvPr id="47373" name="Rectangle 342"/>
          <p:cNvSpPr>
            <a:spLocks noChangeArrowheads="1"/>
          </p:cNvSpPr>
          <p:nvPr/>
        </p:nvSpPr>
        <p:spPr bwMode="auto">
          <a:xfrm>
            <a:off x="6149975" y="2722563"/>
            <a:ext cx="122238" cy="28575"/>
          </a:xfrm>
          <a:prstGeom prst="rect">
            <a:avLst/>
          </a:prstGeom>
          <a:noFill/>
          <a:ln w="3175">
            <a:solidFill>
              <a:srgbClr val="000000"/>
            </a:solidFill>
            <a:miter lim="800000"/>
            <a:headEnd/>
            <a:tailEnd/>
          </a:ln>
        </p:spPr>
        <p:txBody>
          <a:bodyPr lIns="57150" tIns="28575" rIns="57150" bIns="28575"/>
          <a:lstStyle/>
          <a:p>
            <a:endParaRPr lang="en-US"/>
          </a:p>
        </p:txBody>
      </p:sp>
      <p:sp>
        <p:nvSpPr>
          <p:cNvPr id="47374" name="Rectangle 343"/>
          <p:cNvSpPr>
            <a:spLocks noChangeArrowheads="1"/>
          </p:cNvSpPr>
          <p:nvPr/>
        </p:nvSpPr>
        <p:spPr bwMode="auto">
          <a:xfrm>
            <a:off x="6154738" y="3370263"/>
            <a:ext cx="117475" cy="57150"/>
          </a:xfrm>
          <a:prstGeom prst="rect">
            <a:avLst/>
          </a:prstGeom>
          <a:noFill/>
          <a:ln w="3175">
            <a:solidFill>
              <a:srgbClr val="000000"/>
            </a:solidFill>
            <a:miter lim="800000"/>
            <a:headEnd/>
            <a:tailEnd/>
          </a:ln>
        </p:spPr>
        <p:txBody>
          <a:bodyPr lIns="57150" tIns="28575" rIns="57150" bIns="28575"/>
          <a:lstStyle/>
          <a:p>
            <a:endParaRPr lang="en-US"/>
          </a:p>
        </p:txBody>
      </p:sp>
      <p:sp>
        <p:nvSpPr>
          <p:cNvPr id="47375" name="Rectangle 344"/>
          <p:cNvSpPr>
            <a:spLocks noChangeArrowheads="1"/>
          </p:cNvSpPr>
          <p:nvPr/>
        </p:nvSpPr>
        <p:spPr bwMode="auto">
          <a:xfrm>
            <a:off x="5840413" y="3357563"/>
            <a:ext cx="92075" cy="82550"/>
          </a:xfrm>
          <a:prstGeom prst="rect">
            <a:avLst/>
          </a:prstGeom>
          <a:noFill/>
          <a:ln w="4763">
            <a:solidFill>
              <a:srgbClr val="800080"/>
            </a:solidFill>
            <a:miter lim="800000"/>
            <a:headEnd/>
            <a:tailEnd/>
          </a:ln>
        </p:spPr>
        <p:txBody>
          <a:bodyPr lIns="57150" tIns="28575" rIns="57150" bIns="28575"/>
          <a:lstStyle/>
          <a:p>
            <a:endParaRPr lang="en-US"/>
          </a:p>
        </p:txBody>
      </p:sp>
      <p:sp>
        <p:nvSpPr>
          <p:cNvPr id="47376" name="Line 345"/>
          <p:cNvSpPr>
            <a:spLocks noChangeShapeType="1"/>
          </p:cNvSpPr>
          <p:nvPr/>
        </p:nvSpPr>
        <p:spPr bwMode="auto">
          <a:xfrm>
            <a:off x="5846763" y="3357563"/>
            <a:ext cx="0" cy="84137"/>
          </a:xfrm>
          <a:prstGeom prst="line">
            <a:avLst/>
          </a:prstGeom>
          <a:noFill/>
          <a:ln w="3175">
            <a:solidFill>
              <a:srgbClr val="800080"/>
            </a:solidFill>
            <a:round/>
            <a:headEnd/>
            <a:tailEnd/>
          </a:ln>
        </p:spPr>
        <p:txBody>
          <a:bodyPr lIns="57150" tIns="28575" rIns="57150" bIns="28575"/>
          <a:lstStyle/>
          <a:p>
            <a:endParaRPr lang="en-US"/>
          </a:p>
        </p:txBody>
      </p:sp>
      <p:sp>
        <p:nvSpPr>
          <p:cNvPr id="47377" name="Line 346"/>
          <p:cNvSpPr>
            <a:spLocks noChangeShapeType="1"/>
          </p:cNvSpPr>
          <p:nvPr/>
        </p:nvSpPr>
        <p:spPr bwMode="auto">
          <a:xfrm>
            <a:off x="5859463" y="3357563"/>
            <a:ext cx="0" cy="82550"/>
          </a:xfrm>
          <a:prstGeom prst="line">
            <a:avLst/>
          </a:prstGeom>
          <a:noFill/>
          <a:ln w="3175">
            <a:solidFill>
              <a:srgbClr val="800080"/>
            </a:solidFill>
            <a:round/>
            <a:headEnd/>
            <a:tailEnd/>
          </a:ln>
        </p:spPr>
        <p:txBody>
          <a:bodyPr lIns="57150" tIns="28575" rIns="57150" bIns="28575"/>
          <a:lstStyle/>
          <a:p>
            <a:endParaRPr lang="en-US"/>
          </a:p>
        </p:txBody>
      </p:sp>
      <p:sp>
        <p:nvSpPr>
          <p:cNvPr id="47378" name="Line 347"/>
          <p:cNvSpPr>
            <a:spLocks noChangeShapeType="1"/>
          </p:cNvSpPr>
          <p:nvPr/>
        </p:nvSpPr>
        <p:spPr bwMode="auto">
          <a:xfrm>
            <a:off x="5872163" y="3355975"/>
            <a:ext cx="0" cy="84138"/>
          </a:xfrm>
          <a:prstGeom prst="line">
            <a:avLst/>
          </a:prstGeom>
          <a:noFill/>
          <a:ln w="3175">
            <a:solidFill>
              <a:srgbClr val="800080"/>
            </a:solidFill>
            <a:round/>
            <a:headEnd/>
            <a:tailEnd/>
          </a:ln>
        </p:spPr>
        <p:txBody>
          <a:bodyPr lIns="57150" tIns="28575" rIns="57150" bIns="28575"/>
          <a:lstStyle/>
          <a:p>
            <a:endParaRPr lang="en-US"/>
          </a:p>
        </p:txBody>
      </p:sp>
      <p:sp>
        <p:nvSpPr>
          <p:cNvPr id="47379" name="Line 348"/>
          <p:cNvSpPr>
            <a:spLocks noChangeShapeType="1"/>
          </p:cNvSpPr>
          <p:nvPr/>
        </p:nvSpPr>
        <p:spPr bwMode="auto">
          <a:xfrm>
            <a:off x="5884863" y="3357563"/>
            <a:ext cx="0" cy="82550"/>
          </a:xfrm>
          <a:prstGeom prst="line">
            <a:avLst/>
          </a:prstGeom>
          <a:noFill/>
          <a:ln w="3175">
            <a:solidFill>
              <a:srgbClr val="800080"/>
            </a:solidFill>
            <a:round/>
            <a:headEnd/>
            <a:tailEnd/>
          </a:ln>
        </p:spPr>
        <p:txBody>
          <a:bodyPr lIns="57150" tIns="28575" rIns="57150" bIns="28575"/>
          <a:lstStyle/>
          <a:p>
            <a:endParaRPr lang="en-US"/>
          </a:p>
        </p:txBody>
      </p:sp>
      <p:sp>
        <p:nvSpPr>
          <p:cNvPr id="47380" name="Line 349"/>
          <p:cNvSpPr>
            <a:spLocks noChangeShapeType="1"/>
          </p:cNvSpPr>
          <p:nvPr/>
        </p:nvSpPr>
        <p:spPr bwMode="auto">
          <a:xfrm>
            <a:off x="5897563" y="3357563"/>
            <a:ext cx="0" cy="84137"/>
          </a:xfrm>
          <a:prstGeom prst="line">
            <a:avLst/>
          </a:prstGeom>
          <a:noFill/>
          <a:ln w="3175">
            <a:solidFill>
              <a:srgbClr val="800080"/>
            </a:solidFill>
            <a:round/>
            <a:headEnd/>
            <a:tailEnd/>
          </a:ln>
        </p:spPr>
        <p:txBody>
          <a:bodyPr lIns="57150" tIns="28575" rIns="57150" bIns="28575"/>
          <a:lstStyle/>
          <a:p>
            <a:endParaRPr lang="en-US"/>
          </a:p>
        </p:txBody>
      </p:sp>
      <p:sp>
        <p:nvSpPr>
          <p:cNvPr id="47381" name="Line 350"/>
          <p:cNvSpPr>
            <a:spLocks noChangeShapeType="1"/>
          </p:cNvSpPr>
          <p:nvPr/>
        </p:nvSpPr>
        <p:spPr bwMode="auto">
          <a:xfrm>
            <a:off x="5910263" y="3357563"/>
            <a:ext cx="0" cy="82550"/>
          </a:xfrm>
          <a:prstGeom prst="line">
            <a:avLst/>
          </a:prstGeom>
          <a:noFill/>
          <a:ln w="3175">
            <a:solidFill>
              <a:srgbClr val="800080"/>
            </a:solidFill>
            <a:round/>
            <a:headEnd/>
            <a:tailEnd/>
          </a:ln>
        </p:spPr>
        <p:txBody>
          <a:bodyPr lIns="57150" tIns="28575" rIns="57150" bIns="28575"/>
          <a:lstStyle/>
          <a:p>
            <a:endParaRPr lang="en-US"/>
          </a:p>
        </p:txBody>
      </p:sp>
      <p:sp>
        <p:nvSpPr>
          <p:cNvPr id="47382" name="Line 351"/>
          <p:cNvSpPr>
            <a:spLocks noChangeShapeType="1"/>
          </p:cNvSpPr>
          <p:nvPr/>
        </p:nvSpPr>
        <p:spPr bwMode="auto">
          <a:xfrm>
            <a:off x="5922963" y="3357563"/>
            <a:ext cx="0" cy="84137"/>
          </a:xfrm>
          <a:prstGeom prst="line">
            <a:avLst/>
          </a:prstGeom>
          <a:noFill/>
          <a:ln w="3175">
            <a:solidFill>
              <a:srgbClr val="800080"/>
            </a:solidFill>
            <a:round/>
            <a:headEnd/>
            <a:tailEnd/>
          </a:ln>
        </p:spPr>
        <p:txBody>
          <a:bodyPr lIns="57150" tIns="28575" rIns="57150" bIns="28575"/>
          <a:lstStyle/>
          <a:p>
            <a:endParaRPr lang="en-US"/>
          </a:p>
        </p:txBody>
      </p:sp>
      <p:sp>
        <p:nvSpPr>
          <p:cNvPr id="47383" name="Rectangle 352"/>
          <p:cNvSpPr>
            <a:spLocks noChangeArrowheads="1"/>
          </p:cNvSpPr>
          <p:nvPr/>
        </p:nvSpPr>
        <p:spPr bwMode="auto">
          <a:xfrm>
            <a:off x="5932488" y="3370263"/>
            <a:ext cx="117475" cy="57150"/>
          </a:xfrm>
          <a:prstGeom prst="rect">
            <a:avLst/>
          </a:prstGeom>
          <a:noFill/>
          <a:ln w="3175">
            <a:solidFill>
              <a:srgbClr val="000000"/>
            </a:solidFill>
            <a:miter lim="800000"/>
            <a:headEnd/>
            <a:tailEnd/>
          </a:ln>
        </p:spPr>
        <p:txBody>
          <a:bodyPr lIns="57150" tIns="28575" rIns="57150" bIns="28575"/>
          <a:lstStyle/>
          <a:p>
            <a:endParaRPr lang="en-US"/>
          </a:p>
        </p:txBody>
      </p:sp>
      <p:sp>
        <p:nvSpPr>
          <p:cNvPr id="47384" name="Freeform 353"/>
          <p:cNvSpPr>
            <a:spLocks/>
          </p:cNvSpPr>
          <p:nvPr/>
        </p:nvSpPr>
        <p:spPr bwMode="auto">
          <a:xfrm>
            <a:off x="4505325" y="3338513"/>
            <a:ext cx="38100" cy="174625"/>
          </a:xfrm>
          <a:custGeom>
            <a:avLst/>
            <a:gdLst>
              <a:gd name="T0" fmla="*/ 0 w 242"/>
              <a:gd name="T1" fmla="*/ 43701 h 967"/>
              <a:gd name="T2" fmla="*/ 9446 w 242"/>
              <a:gd name="T3" fmla="*/ 43701 h 967"/>
              <a:gd name="T4" fmla="*/ 9446 w 242"/>
              <a:gd name="T5" fmla="*/ 174625 h 967"/>
              <a:gd name="T6" fmla="*/ 28339 w 242"/>
              <a:gd name="T7" fmla="*/ 174625 h 967"/>
              <a:gd name="T8" fmla="*/ 28339 w 242"/>
              <a:gd name="T9" fmla="*/ 43701 h 967"/>
              <a:gd name="T10" fmla="*/ 38100 w 242"/>
              <a:gd name="T11" fmla="*/ 43701 h 967"/>
              <a:gd name="T12" fmla="*/ 18893 w 242"/>
              <a:gd name="T13" fmla="*/ 0 h 967"/>
              <a:gd name="T14" fmla="*/ 0 w 242"/>
              <a:gd name="T15" fmla="*/ 43701 h 967"/>
              <a:gd name="T16" fmla="*/ 0 60000 65536"/>
              <a:gd name="T17" fmla="*/ 0 60000 65536"/>
              <a:gd name="T18" fmla="*/ 0 60000 65536"/>
              <a:gd name="T19" fmla="*/ 0 60000 65536"/>
              <a:gd name="T20" fmla="*/ 0 60000 65536"/>
              <a:gd name="T21" fmla="*/ 0 60000 65536"/>
              <a:gd name="T22" fmla="*/ 0 60000 65536"/>
              <a:gd name="T23" fmla="*/ 0 60000 65536"/>
              <a:gd name="T24" fmla="*/ 0 w 242"/>
              <a:gd name="T25" fmla="*/ 0 h 967"/>
              <a:gd name="T26" fmla="*/ 242 w 242"/>
              <a:gd name="T27" fmla="*/ 967 h 96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42" h="967">
                <a:moveTo>
                  <a:pt x="0" y="242"/>
                </a:moveTo>
                <a:lnTo>
                  <a:pt x="60" y="242"/>
                </a:lnTo>
                <a:lnTo>
                  <a:pt x="60" y="967"/>
                </a:lnTo>
                <a:lnTo>
                  <a:pt x="180" y="967"/>
                </a:lnTo>
                <a:lnTo>
                  <a:pt x="180" y="242"/>
                </a:lnTo>
                <a:lnTo>
                  <a:pt x="242" y="242"/>
                </a:lnTo>
                <a:lnTo>
                  <a:pt x="120" y="0"/>
                </a:lnTo>
                <a:lnTo>
                  <a:pt x="0" y="242"/>
                </a:lnTo>
                <a:close/>
              </a:path>
            </a:pathLst>
          </a:custGeom>
          <a:solidFill>
            <a:srgbClr val="0000FF"/>
          </a:solidFill>
          <a:ln w="9525">
            <a:noFill/>
            <a:round/>
            <a:headEnd/>
            <a:tailEnd/>
          </a:ln>
        </p:spPr>
        <p:txBody>
          <a:bodyPr lIns="57150" tIns="28575" rIns="57150" bIns="28575"/>
          <a:lstStyle/>
          <a:p>
            <a:endParaRPr lang="en-US"/>
          </a:p>
        </p:txBody>
      </p:sp>
      <p:sp>
        <p:nvSpPr>
          <p:cNvPr id="47385" name="Freeform 354"/>
          <p:cNvSpPr>
            <a:spLocks/>
          </p:cNvSpPr>
          <p:nvPr/>
        </p:nvSpPr>
        <p:spPr bwMode="auto">
          <a:xfrm>
            <a:off x="4505325" y="3338513"/>
            <a:ext cx="38100" cy="174625"/>
          </a:xfrm>
          <a:custGeom>
            <a:avLst/>
            <a:gdLst>
              <a:gd name="T0" fmla="*/ 0 w 242"/>
              <a:gd name="T1" fmla="*/ 43701 h 967"/>
              <a:gd name="T2" fmla="*/ 9446 w 242"/>
              <a:gd name="T3" fmla="*/ 43701 h 967"/>
              <a:gd name="T4" fmla="*/ 9446 w 242"/>
              <a:gd name="T5" fmla="*/ 174625 h 967"/>
              <a:gd name="T6" fmla="*/ 28339 w 242"/>
              <a:gd name="T7" fmla="*/ 174625 h 967"/>
              <a:gd name="T8" fmla="*/ 28339 w 242"/>
              <a:gd name="T9" fmla="*/ 43701 h 967"/>
              <a:gd name="T10" fmla="*/ 38100 w 242"/>
              <a:gd name="T11" fmla="*/ 43701 h 967"/>
              <a:gd name="T12" fmla="*/ 18893 w 242"/>
              <a:gd name="T13" fmla="*/ 0 h 967"/>
              <a:gd name="T14" fmla="*/ 0 w 242"/>
              <a:gd name="T15" fmla="*/ 43701 h 967"/>
              <a:gd name="T16" fmla="*/ 0 60000 65536"/>
              <a:gd name="T17" fmla="*/ 0 60000 65536"/>
              <a:gd name="T18" fmla="*/ 0 60000 65536"/>
              <a:gd name="T19" fmla="*/ 0 60000 65536"/>
              <a:gd name="T20" fmla="*/ 0 60000 65536"/>
              <a:gd name="T21" fmla="*/ 0 60000 65536"/>
              <a:gd name="T22" fmla="*/ 0 60000 65536"/>
              <a:gd name="T23" fmla="*/ 0 60000 65536"/>
              <a:gd name="T24" fmla="*/ 0 w 242"/>
              <a:gd name="T25" fmla="*/ 0 h 967"/>
              <a:gd name="T26" fmla="*/ 242 w 242"/>
              <a:gd name="T27" fmla="*/ 967 h 96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42" h="967">
                <a:moveTo>
                  <a:pt x="0" y="242"/>
                </a:moveTo>
                <a:lnTo>
                  <a:pt x="60" y="242"/>
                </a:lnTo>
                <a:lnTo>
                  <a:pt x="60" y="967"/>
                </a:lnTo>
                <a:lnTo>
                  <a:pt x="180" y="967"/>
                </a:lnTo>
                <a:lnTo>
                  <a:pt x="180" y="242"/>
                </a:lnTo>
                <a:lnTo>
                  <a:pt x="242" y="242"/>
                </a:lnTo>
                <a:lnTo>
                  <a:pt x="120" y="0"/>
                </a:lnTo>
                <a:lnTo>
                  <a:pt x="0" y="242"/>
                </a:lnTo>
                <a:close/>
              </a:path>
            </a:pathLst>
          </a:custGeom>
          <a:noFill/>
          <a:ln w="1588">
            <a:solidFill>
              <a:srgbClr val="000000"/>
            </a:solidFill>
            <a:prstDash val="solid"/>
            <a:round/>
            <a:headEnd/>
            <a:tailEnd/>
          </a:ln>
        </p:spPr>
        <p:txBody>
          <a:bodyPr lIns="57150" tIns="28575" rIns="57150" bIns="28575"/>
          <a:lstStyle/>
          <a:p>
            <a:endParaRPr lang="en-US"/>
          </a:p>
        </p:txBody>
      </p:sp>
      <p:pic>
        <p:nvPicPr>
          <p:cNvPr id="47386" name="Picture 15"/>
          <p:cNvPicPr>
            <a:picLocks noRot="1" noChangeAspect="1" noChangeArrowheads="1"/>
          </p:cNvPicPr>
          <p:nvPr/>
        </p:nvPicPr>
        <p:blipFill>
          <a:blip r:embed="rId10" cstate="print"/>
          <a:srcRect/>
          <a:stretch>
            <a:fillRect/>
          </a:stretch>
        </p:blipFill>
        <p:spPr bwMode="auto">
          <a:xfrm>
            <a:off x="2566988" y="884238"/>
            <a:ext cx="1938337" cy="1412875"/>
          </a:xfrm>
          <a:prstGeom prst="rect">
            <a:avLst/>
          </a:prstGeom>
          <a:noFill/>
          <a:ln w="9525">
            <a:noFill/>
            <a:miter lim="800000"/>
            <a:headEnd/>
            <a:tailEnd/>
          </a:ln>
        </p:spPr>
      </p:pic>
      <p:pic>
        <p:nvPicPr>
          <p:cNvPr id="47387" name="Picture 15"/>
          <p:cNvPicPr>
            <a:picLocks noRot="1" noChangeAspect="1" noChangeArrowheads="1"/>
          </p:cNvPicPr>
          <p:nvPr/>
        </p:nvPicPr>
        <p:blipFill>
          <a:blip r:embed="rId10" cstate="print"/>
          <a:srcRect t="46742"/>
          <a:stretch>
            <a:fillRect/>
          </a:stretch>
        </p:blipFill>
        <p:spPr bwMode="auto">
          <a:xfrm>
            <a:off x="2630488" y="2257425"/>
            <a:ext cx="1938337" cy="7524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32106" name="Rectangle 10"/>
          <p:cNvSpPr>
            <a:spLocks noGrp="1" noChangeArrowheads="1"/>
          </p:cNvSpPr>
          <p:nvPr>
            <p:ph type="title"/>
          </p:nvPr>
        </p:nvSpPr>
        <p:spPr>
          <a:xfrm>
            <a:off x="711201" y="152400"/>
            <a:ext cx="8229600" cy="1143000"/>
          </a:xfrm>
        </p:spPr>
        <p:txBody>
          <a:bodyPr/>
          <a:lstStyle/>
          <a:p>
            <a:pPr eaLnBrk="1" fontAlgn="auto" hangingPunct="1">
              <a:spcAft>
                <a:spcPts val="0"/>
              </a:spcAft>
              <a:defRPr/>
            </a:pPr>
            <a:r>
              <a:rPr lang="en-US" sz="4400" dirty="0"/>
              <a:t>Reactivity Management</a:t>
            </a:r>
          </a:p>
        </p:txBody>
      </p:sp>
      <p:sp>
        <p:nvSpPr>
          <p:cNvPr id="132107" name="Text Box 11"/>
          <p:cNvSpPr txBox="1">
            <a:spLocks noChangeArrowheads="1"/>
          </p:cNvSpPr>
          <p:nvPr/>
        </p:nvSpPr>
        <p:spPr bwMode="auto">
          <a:xfrm>
            <a:off x="1447800" y="1524000"/>
            <a:ext cx="7315200" cy="5078413"/>
          </a:xfrm>
          <a:prstGeom prst="rect">
            <a:avLst/>
          </a:prstGeom>
          <a:noFill/>
          <a:ln w="9525">
            <a:noFill/>
            <a:miter lim="800000"/>
            <a:headEnd/>
            <a:tailEnd/>
          </a:ln>
          <a:effectLst/>
        </p:spPr>
        <p:txBody>
          <a:bodyPr>
            <a:spAutoFit/>
          </a:bodyPr>
          <a:lstStyle/>
          <a:p>
            <a:pPr algn="l">
              <a:spcBef>
                <a:spcPct val="50000"/>
              </a:spcBef>
              <a:defRPr/>
            </a:pPr>
            <a:r>
              <a:rPr lang="en-US" sz="2400" b="0" i="1" dirty="0">
                <a:solidFill>
                  <a:schemeClr val="tx1"/>
                </a:solidFill>
                <a:effectLst>
                  <a:outerShdw blurRad="38100" dist="38100" dir="2700000" algn="tl">
                    <a:srgbClr val="000000"/>
                  </a:outerShdw>
                </a:effectLst>
              </a:rPr>
              <a:t>SAFETY INJECTION SYSTEM</a:t>
            </a:r>
          </a:p>
          <a:p>
            <a:pPr algn="l">
              <a:spcBef>
                <a:spcPct val="50000"/>
              </a:spcBef>
              <a:defRPr/>
            </a:pPr>
            <a:r>
              <a:rPr lang="en-US" sz="2400" b="0" i="1" dirty="0">
                <a:solidFill>
                  <a:schemeClr val="tx1"/>
                </a:solidFill>
                <a:effectLst>
                  <a:outerShdw blurRad="38100" dist="38100" dir="2700000" algn="tl">
                    <a:srgbClr val="000000"/>
                  </a:outerShdw>
                </a:effectLst>
              </a:rPr>
              <a:t>	HPSI/LPSI Pumps</a:t>
            </a:r>
          </a:p>
          <a:p>
            <a:pPr lvl="2" algn="l">
              <a:spcBef>
                <a:spcPct val="50000"/>
              </a:spcBef>
              <a:defRPr/>
            </a:pPr>
            <a:r>
              <a:rPr lang="en-US" sz="2400" b="0" i="1" dirty="0">
                <a:solidFill>
                  <a:schemeClr val="tx1"/>
                </a:solidFill>
                <a:effectLst>
                  <a:outerShdw blurRad="38100" dist="38100" dir="2700000" algn="tl">
                    <a:srgbClr val="000000"/>
                  </a:outerShdw>
                </a:effectLst>
              </a:rPr>
              <a:t>Injects borated water from the Refueling Water Tank</a:t>
            </a:r>
          </a:p>
          <a:p>
            <a:pPr lvl="2" algn="l">
              <a:spcBef>
                <a:spcPct val="50000"/>
              </a:spcBef>
              <a:defRPr/>
            </a:pPr>
            <a:r>
              <a:rPr lang="en-US" sz="2400" b="0" i="1" dirty="0">
                <a:solidFill>
                  <a:schemeClr val="tx1"/>
                </a:solidFill>
                <a:effectLst>
                  <a:outerShdw blurRad="38100" dist="38100" dir="2700000" algn="tl">
                    <a:srgbClr val="000000"/>
                  </a:outerShdw>
                </a:effectLst>
              </a:rPr>
              <a:t>Negative reactivity addition</a:t>
            </a:r>
          </a:p>
          <a:p>
            <a:pPr algn="l">
              <a:spcBef>
                <a:spcPct val="50000"/>
              </a:spcBef>
              <a:defRPr/>
            </a:pPr>
            <a:r>
              <a:rPr lang="en-US" sz="2400" b="0" i="1" dirty="0">
                <a:solidFill>
                  <a:schemeClr val="tx1"/>
                </a:solidFill>
                <a:effectLst>
                  <a:outerShdw blurRad="38100" dist="38100" dir="2700000" algn="tl">
                    <a:srgbClr val="000000"/>
                  </a:outerShdw>
                </a:effectLst>
              </a:rPr>
              <a:t>ESSENTIAL FEEDWATER SYSTEM</a:t>
            </a:r>
          </a:p>
          <a:p>
            <a:pPr algn="l">
              <a:spcBef>
                <a:spcPct val="50000"/>
              </a:spcBef>
              <a:defRPr/>
            </a:pPr>
            <a:r>
              <a:rPr lang="en-US" sz="2400" b="0" i="1" dirty="0">
                <a:solidFill>
                  <a:schemeClr val="tx1"/>
                </a:solidFill>
                <a:effectLst>
                  <a:outerShdw blurRad="38100" dist="38100" dir="2700000" algn="tl">
                    <a:srgbClr val="000000"/>
                  </a:outerShdw>
                </a:effectLst>
              </a:rPr>
              <a:t>	Essential Feedwater Pumps</a:t>
            </a:r>
          </a:p>
          <a:p>
            <a:pPr lvl="2" algn="l">
              <a:spcBef>
                <a:spcPct val="50000"/>
              </a:spcBef>
              <a:defRPr/>
            </a:pPr>
            <a:r>
              <a:rPr lang="en-US" sz="2400" b="0" i="1" dirty="0">
                <a:solidFill>
                  <a:schemeClr val="tx1"/>
                </a:solidFill>
                <a:effectLst>
                  <a:outerShdw blurRad="38100" dist="38100" dir="2700000" algn="tl">
                    <a:srgbClr val="000000"/>
                  </a:outerShdw>
                </a:effectLst>
              </a:rPr>
              <a:t>Injects cool water from the Condensate  Storage Tank</a:t>
            </a:r>
          </a:p>
          <a:p>
            <a:pPr lvl="2" algn="l">
              <a:spcBef>
                <a:spcPct val="50000"/>
              </a:spcBef>
              <a:defRPr/>
            </a:pPr>
            <a:r>
              <a:rPr lang="en-US" sz="2400" b="0" i="1" dirty="0">
                <a:solidFill>
                  <a:schemeClr val="tx1"/>
                </a:solidFill>
                <a:effectLst>
                  <a:outerShdw blurRad="38100" dist="38100" dir="2700000" algn="tl">
                    <a:srgbClr val="000000"/>
                  </a:outerShdw>
                </a:effectLst>
              </a:rPr>
              <a:t>Positive reactivity addition</a:t>
            </a:r>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0418" name="Picture 2"/>
          <p:cNvPicPr>
            <a:picLocks noRot="1" noChangeAspect="1" noChangeArrowheads="1"/>
          </p:cNvPicPr>
          <p:nvPr/>
        </p:nvPicPr>
        <p:blipFill>
          <a:blip r:embed="rId2" cstate="print"/>
          <a:srcRect/>
          <a:stretch>
            <a:fillRect/>
          </a:stretch>
        </p:blipFill>
        <p:spPr bwMode="auto">
          <a:xfrm>
            <a:off x="792163" y="788988"/>
            <a:ext cx="7664450" cy="5922962"/>
          </a:xfrm>
          <a:prstGeom prst="rect">
            <a:avLst/>
          </a:prstGeom>
          <a:noFill/>
          <a:ln w="9525">
            <a:noFill/>
            <a:miter lim="800000"/>
            <a:headEnd/>
            <a:tailEnd/>
          </a:ln>
        </p:spPr>
      </p:pic>
      <p:sp>
        <p:nvSpPr>
          <p:cNvPr id="60419" name="Text Box 3"/>
          <p:cNvSpPr txBox="1">
            <a:spLocks noChangeArrowheads="1"/>
          </p:cNvSpPr>
          <p:nvPr/>
        </p:nvSpPr>
        <p:spPr bwMode="auto">
          <a:xfrm>
            <a:off x="1630363" y="42863"/>
            <a:ext cx="6453187" cy="735012"/>
          </a:xfrm>
          <a:prstGeom prst="rect">
            <a:avLst/>
          </a:prstGeom>
          <a:noFill/>
          <a:ln w="9525">
            <a:noFill/>
            <a:miter lim="800000"/>
            <a:headEnd/>
            <a:tailEnd/>
          </a:ln>
        </p:spPr>
        <p:txBody>
          <a:bodyPr wrap="none" lIns="57150" tIns="28575" rIns="57150" bIns="28575">
            <a:spAutoFit/>
          </a:bodyPr>
          <a:lstStyle/>
          <a:p>
            <a:r>
              <a:rPr lang="en-US" sz="4400" dirty="0"/>
              <a:t>Safety Injection System</a:t>
            </a:r>
          </a:p>
        </p:txBody>
      </p:sp>
      <p:sp>
        <p:nvSpPr>
          <p:cNvPr id="60420" name="Rectangle 5"/>
          <p:cNvSpPr>
            <a:spLocks noChangeArrowheads="1"/>
          </p:cNvSpPr>
          <p:nvPr/>
        </p:nvSpPr>
        <p:spPr bwMode="auto">
          <a:xfrm>
            <a:off x="3657600" y="2895600"/>
            <a:ext cx="114300" cy="242888"/>
          </a:xfrm>
          <a:prstGeom prst="rect">
            <a:avLst/>
          </a:prstGeom>
          <a:noFill/>
          <a:ln w="9525">
            <a:noFill/>
            <a:miter lim="800000"/>
            <a:headEnd/>
            <a:tailEnd/>
          </a:ln>
        </p:spPr>
        <p:txBody>
          <a:bodyPr wrap="none" lIns="57150" tIns="28575" rIns="57150" bIns="28575" anchor="ctr">
            <a:spAutoFit/>
          </a:bodyPr>
          <a:lstStyle/>
          <a:p>
            <a:endParaRPr lang="en-US"/>
          </a:p>
        </p:txBody>
      </p:sp>
      <p:sp>
        <p:nvSpPr>
          <p:cNvPr id="60421" name="Rectangle 9"/>
          <p:cNvSpPr>
            <a:spLocks noChangeArrowheads="1"/>
          </p:cNvSpPr>
          <p:nvPr/>
        </p:nvSpPr>
        <p:spPr bwMode="auto">
          <a:xfrm>
            <a:off x="762000" y="6183313"/>
            <a:ext cx="652463" cy="519112"/>
          </a:xfrm>
          <a:prstGeom prst="rect">
            <a:avLst/>
          </a:prstGeom>
          <a:noFill/>
          <a:ln w="9525">
            <a:noFill/>
            <a:miter lim="800000"/>
            <a:headEnd/>
            <a:tailEnd/>
          </a:ln>
        </p:spPr>
        <p:txBody>
          <a:bodyPr wrap="none" lIns="57150" tIns="28575" rIns="57150" bIns="28575" anchor="ctr"/>
          <a:lstStyle/>
          <a:p>
            <a:r>
              <a:rPr lang="en-US" sz="900">
                <a:solidFill>
                  <a:schemeClr val="bg1"/>
                </a:solidFill>
              </a:rPr>
              <a:t>Refueling</a:t>
            </a:r>
          </a:p>
          <a:p>
            <a:r>
              <a:rPr lang="en-US" sz="900">
                <a:solidFill>
                  <a:schemeClr val="bg1"/>
                </a:solidFill>
              </a:rPr>
              <a:t>Water</a:t>
            </a:r>
          </a:p>
          <a:p>
            <a:r>
              <a:rPr lang="en-US" sz="900">
                <a:solidFill>
                  <a:schemeClr val="bg1"/>
                </a:solidFill>
              </a:rPr>
              <a:t>Tank</a:t>
            </a:r>
          </a:p>
        </p:txBody>
      </p:sp>
      <p:sp>
        <p:nvSpPr>
          <p:cNvPr id="60422" name="Rectangle 12"/>
          <p:cNvSpPr>
            <a:spLocks noChangeArrowheads="1"/>
          </p:cNvSpPr>
          <p:nvPr/>
        </p:nvSpPr>
        <p:spPr bwMode="auto">
          <a:xfrm>
            <a:off x="1406525" y="6292850"/>
            <a:ext cx="403225" cy="311150"/>
          </a:xfrm>
          <a:prstGeom prst="rect">
            <a:avLst/>
          </a:prstGeom>
          <a:solidFill>
            <a:srgbClr val="808000"/>
          </a:solidFill>
          <a:ln w="19050">
            <a:solidFill>
              <a:schemeClr val="tx1"/>
            </a:solidFill>
            <a:miter lim="800000"/>
            <a:headEnd/>
            <a:tailEnd/>
          </a:ln>
        </p:spPr>
        <p:txBody>
          <a:bodyPr wrap="none" lIns="57150" tIns="28575" rIns="57150" bIns="28575" anchor="ctr"/>
          <a:lstStyle/>
          <a:p>
            <a:endParaRPr lang="en-US"/>
          </a:p>
        </p:txBody>
      </p:sp>
      <p:sp>
        <p:nvSpPr>
          <p:cNvPr id="60423" name="Rectangle 13"/>
          <p:cNvSpPr>
            <a:spLocks noChangeArrowheads="1"/>
          </p:cNvSpPr>
          <p:nvPr/>
        </p:nvSpPr>
        <p:spPr bwMode="auto">
          <a:xfrm>
            <a:off x="4146550" y="4337050"/>
            <a:ext cx="2151063" cy="241300"/>
          </a:xfrm>
          <a:prstGeom prst="rect">
            <a:avLst/>
          </a:prstGeom>
          <a:noFill/>
          <a:ln w="9525">
            <a:noFill/>
            <a:miter lim="800000"/>
            <a:headEnd/>
            <a:tailEnd/>
          </a:ln>
        </p:spPr>
        <p:txBody>
          <a:bodyPr lIns="57150" tIns="28575" rIns="57150" bIns="28575" anchor="ctr">
            <a:spAutoFit/>
          </a:bodyPr>
          <a:lstStyle/>
          <a:p>
            <a:r>
              <a:rPr lang="en-US"/>
              <a:t>. </a:t>
            </a:r>
          </a:p>
        </p:txBody>
      </p:sp>
      <p:sp>
        <p:nvSpPr>
          <p:cNvPr id="60424" name="Line 33"/>
          <p:cNvSpPr>
            <a:spLocks noChangeShapeType="1"/>
          </p:cNvSpPr>
          <p:nvPr/>
        </p:nvSpPr>
        <p:spPr bwMode="auto">
          <a:xfrm rot="20100000" flipV="1">
            <a:off x="7732713" y="3805238"/>
            <a:ext cx="0" cy="1235075"/>
          </a:xfrm>
          <a:prstGeom prst="line">
            <a:avLst/>
          </a:prstGeom>
          <a:noFill/>
          <a:ln w="63500">
            <a:solidFill>
              <a:schemeClr val="tx1"/>
            </a:solidFill>
            <a:round/>
            <a:headEnd/>
            <a:tailEnd type="triangle" w="med" len="med"/>
          </a:ln>
        </p:spPr>
        <p:txBody>
          <a:bodyPr lIns="57150" tIns="28575" rIns="57150" bIns="28575"/>
          <a:lstStyle/>
          <a:p>
            <a:endParaRPr lang="en-US"/>
          </a:p>
        </p:txBody>
      </p:sp>
      <p:sp>
        <p:nvSpPr>
          <p:cNvPr id="60425" name="Line 34"/>
          <p:cNvSpPr>
            <a:spLocks noChangeShapeType="1"/>
          </p:cNvSpPr>
          <p:nvPr/>
        </p:nvSpPr>
        <p:spPr bwMode="auto">
          <a:xfrm flipV="1">
            <a:off x="7312025" y="1779588"/>
            <a:ext cx="0" cy="187325"/>
          </a:xfrm>
          <a:prstGeom prst="line">
            <a:avLst/>
          </a:prstGeom>
          <a:noFill/>
          <a:ln w="63500">
            <a:solidFill>
              <a:schemeClr val="tx1"/>
            </a:solidFill>
            <a:round/>
            <a:headEnd/>
            <a:tailEnd type="triangle" w="med" len="med"/>
          </a:ln>
        </p:spPr>
        <p:txBody>
          <a:bodyPr lIns="57150" tIns="28575" rIns="57150" bIns="28575"/>
          <a:lstStyle/>
          <a:p>
            <a:endParaRPr lang="en-US"/>
          </a:p>
        </p:txBody>
      </p:sp>
      <p:sp>
        <p:nvSpPr>
          <p:cNvPr id="60426" name="Line 35"/>
          <p:cNvSpPr>
            <a:spLocks noChangeShapeType="1"/>
          </p:cNvSpPr>
          <p:nvPr/>
        </p:nvSpPr>
        <p:spPr bwMode="auto">
          <a:xfrm rot="16200000" flipV="1">
            <a:off x="4047332" y="4366419"/>
            <a:ext cx="0" cy="204787"/>
          </a:xfrm>
          <a:prstGeom prst="line">
            <a:avLst/>
          </a:prstGeom>
          <a:noFill/>
          <a:ln w="63500">
            <a:solidFill>
              <a:schemeClr val="tx1"/>
            </a:solidFill>
            <a:round/>
            <a:headEnd/>
            <a:tailEnd type="triangle" w="med" len="med"/>
          </a:ln>
        </p:spPr>
        <p:txBody>
          <a:bodyPr lIns="57150" tIns="28575" rIns="57150" bIns="28575"/>
          <a:lstStyle/>
          <a:p>
            <a:endParaRPr lang="en-US"/>
          </a:p>
        </p:txBody>
      </p:sp>
      <p:sp>
        <p:nvSpPr>
          <p:cNvPr id="60427" name="Line 36"/>
          <p:cNvSpPr>
            <a:spLocks noChangeShapeType="1"/>
          </p:cNvSpPr>
          <p:nvPr/>
        </p:nvSpPr>
        <p:spPr bwMode="auto">
          <a:xfrm rot="16200000" flipV="1">
            <a:off x="4047332" y="5612606"/>
            <a:ext cx="0" cy="204787"/>
          </a:xfrm>
          <a:prstGeom prst="line">
            <a:avLst/>
          </a:prstGeom>
          <a:noFill/>
          <a:ln w="63500">
            <a:solidFill>
              <a:schemeClr val="tx1"/>
            </a:solidFill>
            <a:round/>
            <a:headEnd/>
            <a:tailEnd type="triangle" w="med" len="med"/>
          </a:ln>
        </p:spPr>
        <p:txBody>
          <a:bodyPr lIns="57150" tIns="28575" rIns="57150" bIns="28575"/>
          <a:lstStyle/>
          <a:p>
            <a:endParaRPr lang="en-US"/>
          </a:p>
        </p:txBody>
      </p:sp>
      <p:sp>
        <p:nvSpPr>
          <p:cNvPr id="60428" name="Line 37"/>
          <p:cNvSpPr>
            <a:spLocks noChangeShapeType="1"/>
          </p:cNvSpPr>
          <p:nvPr/>
        </p:nvSpPr>
        <p:spPr bwMode="auto">
          <a:xfrm rot="6300000" flipV="1">
            <a:off x="3320257" y="3002756"/>
            <a:ext cx="0" cy="150813"/>
          </a:xfrm>
          <a:prstGeom prst="line">
            <a:avLst/>
          </a:prstGeom>
          <a:noFill/>
          <a:ln w="63500">
            <a:solidFill>
              <a:schemeClr val="tx1"/>
            </a:solidFill>
            <a:round/>
            <a:headEnd/>
            <a:tailEnd type="triangle" w="med" len="med"/>
          </a:ln>
        </p:spPr>
        <p:txBody>
          <a:bodyPr lIns="57150" tIns="28575" rIns="57150" bIns="28575"/>
          <a:lstStyle/>
          <a:p>
            <a:endParaRPr lang="en-US"/>
          </a:p>
        </p:txBody>
      </p:sp>
      <p:sp>
        <p:nvSpPr>
          <p:cNvPr id="60429" name="Line 39"/>
          <p:cNvSpPr>
            <a:spLocks noChangeShapeType="1"/>
          </p:cNvSpPr>
          <p:nvPr/>
        </p:nvSpPr>
        <p:spPr bwMode="auto">
          <a:xfrm rot="13500000" flipV="1">
            <a:off x="5697538" y="2551113"/>
            <a:ext cx="0" cy="204787"/>
          </a:xfrm>
          <a:prstGeom prst="line">
            <a:avLst/>
          </a:prstGeom>
          <a:noFill/>
          <a:ln w="63500">
            <a:solidFill>
              <a:schemeClr val="tx1"/>
            </a:solidFill>
            <a:round/>
            <a:headEnd/>
            <a:tailEnd type="triangle" w="med" len="med"/>
          </a:ln>
        </p:spPr>
        <p:txBody>
          <a:bodyPr lIns="57150" tIns="28575" rIns="57150" bIns="28575"/>
          <a:lstStyle/>
          <a:p>
            <a:endParaRPr lang="en-US"/>
          </a:p>
        </p:txBody>
      </p:sp>
      <p:sp>
        <p:nvSpPr>
          <p:cNvPr id="60430" name="Line 40"/>
          <p:cNvSpPr>
            <a:spLocks noChangeShapeType="1"/>
          </p:cNvSpPr>
          <p:nvPr/>
        </p:nvSpPr>
        <p:spPr bwMode="auto">
          <a:xfrm rot="12000000" flipV="1">
            <a:off x="1352550" y="1284288"/>
            <a:ext cx="0" cy="360362"/>
          </a:xfrm>
          <a:prstGeom prst="line">
            <a:avLst/>
          </a:prstGeom>
          <a:noFill/>
          <a:ln w="63500">
            <a:solidFill>
              <a:schemeClr val="tx1"/>
            </a:solidFill>
            <a:round/>
            <a:headEnd/>
            <a:tailEnd type="triangle" w="med" len="med"/>
          </a:ln>
        </p:spPr>
        <p:txBody>
          <a:bodyPr lIns="57150" tIns="28575" rIns="57150" bIns="28575"/>
          <a:lstStyle/>
          <a:p>
            <a:endParaRPr lang="en-US"/>
          </a:p>
        </p:txBody>
      </p:sp>
      <p:sp>
        <p:nvSpPr>
          <p:cNvPr id="60431" name="Line 52"/>
          <p:cNvSpPr>
            <a:spLocks noChangeShapeType="1"/>
          </p:cNvSpPr>
          <p:nvPr/>
        </p:nvSpPr>
        <p:spPr bwMode="auto">
          <a:xfrm rot="15000000" flipV="1">
            <a:off x="1862932" y="6117431"/>
            <a:ext cx="0" cy="204787"/>
          </a:xfrm>
          <a:prstGeom prst="line">
            <a:avLst/>
          </a:prstGeom>
          <a:noFill/>
          <a:ln w="63500">
            <a:solidFill>
              <a:schemeClr val="tx1"/>
            </a:solidFill>
            <a:round/>
            <a:headEnd/>
            <a:tailEnd type="triangle" w="med" len="med"/>
          </a:ln>
        </p:spPr>
        <p:txBody>
          <a:bodyPr lIns="57150" tIns="28575" rIns="57150" bIns="28575"/>
          <a:lstStyle/>
          <a:p>
            <a:endParaRPr lang="en-US"/>
          </a:p>
        </p:txBody>
      </p:sp>
      <p:sp>
        <p:nvSpPr>
          <p:cNvPr id="60432" name="Rectangle 24"/>
          <p:cNvSpPr>
            <a:spLocks noChangeArrowheads="1"/>
          </p:cNvSpPr>
          <p:nvPr/>
        </p:nvSpPr>
        <p:spPr bwMode="auto">
          <a:xfrm>
            <a:off x="6858000" y="1852613"/>
            <a:ext cx="914400" cy="1201737"/>
          </a:xfrm>
          <a:prstGeom prst="rect">
            <a:avLst/>
          </a:prstGeom>
          <a:noFill/>
          <a:ln w="9525">
            <a:noFill/>
            <a:miter lim="800000"/>
            <a:headEnd/>
            <a:tailEnd/>
          </a:ln>
        </p:spPr>
        <p:txBody>
          <a:bodyPr anchor="ctr">
            <a:spAutoFit/>
          </a:bodyPr>
          <a:lstStyle/>
          <a:p>
            <a:pPr algn="l"/>
            <a:r>
              <a:rPr lang="en-US" sz="600">
                <a:solidFill>
                  <a:schemeClr val="bg1"/>
                </a:solidFill>
              </a:rPr>
              <a:t>The spray nozzles are designed to disperse the water throughout Containment in the form of droplets to increase the heat transfer surface area. Nozzles are located in the dome and at other levels inside containment.</a:t>
            </a:r>
          </a:p>
        </p:txBody>
      </p:sp>
      <p:sp>
        <p:nvSpPr>
          <p:cNvPr id="60433" name="Rectangle 21"/>
          <p:cNvSpPr>
            <a:spLocks noChangeArrowheads="1"/>
          </p:cNvSpPr>
          <p:nvPr/>
        </p:nvSpPr>
        <p:spPr bwMode="auto">
          <a:xfrm>
            <a:off x="5830888" y="1346200"/>
            <a:ext cx="935037" cy="1014413"/>
          </a:xfrm>
          <a:prstGeom prst="rect">
            <a:avLst/>
          </a:prstGeom>
          <a:noFill/>
          <a:ln w="9525">
            <a:noFill/>
            <a:miter lim="800000"/>
            <a:headEnd/>
            <a:tailEnd/>
          </a:ln>
        </p:spPr>
        <p:txBody>
          <a:bodyPr anchor="ctr">
            <a:spAutoFit/>
          </a:bodyPr>
          <a:lstStyle/>
          <a:p>
            <a:pPr algn="l"/>
            <a:r>
              <a:rPr lang="en-US" sz="600">
                <a:solidFill>
                  <a:schemeClr val="bg1"/>
                </a:solidFill>
              </a:rPr>
              <a:t>The design basis for the Containment Spray System is that it must reduce the Containment pressure by ½ in 24 hours. The Containment Building is rated for 60 psig. </a:t>
            </a:r>
          </a:p>
        </p:txBody>
      </p:sp>
      <p:sp>
        <p:nvSpPr>
          <p:cNvPr id="50" name="Rectangle 49"/>
          <p:cNvSpPr/>
          <p:nvPr/>
        </p:nvSpPr>
        <p:spPr>
          <a:xfrm>
            <a:off x="3970338" y="5715000"/>
            <a:ext cx="2506662" cy="468313"/>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en-US"/>
          </a:p>
        </p:txBody>
      </p:sp>
      <p:grpSp>
        <p:nvGrpSpPr>
          <p:cNvPr id="60435" name="Group 48"/>
          <p:cNvGrpSpPr>
            <a:grpSpLocks/>
          </p:cNvGrpSpPr>
          <p:nvPr/>
        </p:nvGrpSpPr>
        <p:grpSpPr bwMode="auto">
          <a:xfrm>
            <a:off x="4030663" y="5676900"/>
            <a:ext cx="236537" cy="577850"/>
            <a:chOff x="3012226" y="918882"/>
            <a:chExt cx="235372" cy="793377"/>
          </a:xfrm>
        </p:grpSpPr>
        <p:sp>
          <p:nvSpPr>
            <p:cNvPr id="60439" name="Rectangle 48"/>
            <p:cNvSpPr>
              <a:spLocks noChangeArrowheads="1"/>
            </p:cNvSpPr>
            <p:nvPr/>
          </p:nvSpPr>
          <p:spPr bwMode="auto">
            <a:xfrm>
              <a:off x="3012226" y="1447800"/>
              <a:ext cx="235372" cy="264459"/>
            </a:xfrm>
            <a:prstGeom prst="rect">
              <a:avLst/>
            </a:prstGeom>
            <a:solidFill>
              <a:srgbClr val="800080"/>
            </a:solidFill>
            <a:ln w="9525">
              <a:solidFill>
                <a:schemeClr val="tx1"/>
              </a:solidFill>
              <a:miter lim="800000"/>
              <a:headEnd/>
              <a:tailEnd/>
            </a:ln>
          </p:spPr>
          <p:txBody>
            <a:bodyPr wrap="none" lIns="57150" tIns="28575" rIns="57150" bIns="28575" anchor="ctr"/>
            <a:lstStyle/>
            <a:p>
              <a:endParaRPr lang="en-US"/>
            </a:p>
          </p:txBody>
        </p:sp>
        <p:sp>
          <p:nvSpPr>
            <p:cNvPr id="60440" name="Rectangle 48"/>
            <p:cNvSpPr>
              <a:spLocks noChangeArrowheads="1"/>
            </p:cNvSpPr>
            <p:nvPr/>
          </p:nvSpPr>
          <p:spPr bwMode="auto">
            <a:xfrm>
              <a:off x="3012226" y="1183341"/>
              <a:ext cx="235372" cy="264459"/>
            </a:xfrm>
            <a:prstGeom prst="rect">
              <a:avLst/>
            </a:prstGeom>
            <a:solidFill>
              <a:srgbClr val="FF0000"/>
            </a:solidFill>
            <a:ln w="9525">
              <a:solidFill>
                <a:schemeClr val="tx1"/>
              </a:solidFill>
              <a:miter lim="800000"/>
              <a:headEnd/>
              <a:tailEnd/>
            </a:ln>
          </p:spPr>
          <p:txBody>
            <a:bodyPr wrap="none" lIns="57150" tIns="28575" rIns="57150" bIns="28575" anchor="ctr"/>
            <a:lstStyle/>
            <a:p>
              <a:endParaRPr lang="en-US"/>
            </a:p>
          </p:txBody>
        </p:sp>
        <p:sp>
          <p:nvSpPr>
            <p:cNvPr id="45" name="Rectangle 48"/>
            <p:cNvSpPr>
              <a:spLocks noChangeArrowheads="1"/>
            </p:cNvSpPr>
            <p:nvPr/>
          </p:nvSpPr>
          <p:spPr bwMode="auto">
            <a:xfrm>
              <a:off x="3012226" y="918882"/>
              <a:ext cx="235372" cy="263733"/>
            </a:xfrm>
            <a:prstGeom prst="rect">
              <a:avLst/>
            </a:prstGeom>
            <a:solidFill>
              <a:schemeClr val="accent4">
                <a:lumMod val="75000"/>
              </a:schemeClr>
            </a:solidFill>
            <a:ln w="9525">
              <a:solidFill>
                <a:schemeClr val="tx1"/>
              </a:solidFill>
              <a:miter lim="800000"/>
              <a:headEnd/>
              <a:tailEnd/>
            </a:ln>
            <a:effectLst/>
          </p:spPr>
          <p:txBody>
            <a:bodyPr wrap="none" lIns="57150" tIns="28575" rIns="57150" bIns="28575" anchor="ctr"/>
            <a:lstStyle/>
            <a:p>
              <a:pPr>
                <a:defRPr/>
              </a:pPr>
              <a:endParaRPr lang="en-US"/>
            </a:p>
          </p:txBody>
        </p:sp>
      </p:grpSp>
      <p:sp>
        <p:nvSpPr>
          <p:cNvPr id="60436" name="Text Box 44"/>
          <p:cNvSpPr txBox="1">
            <a:spLocks noChangeArrowheads="1"/>
          </p:cNvSpPr>
          <p:nvPr/>
        </p:nvSpPr>
        <p:spPr bwMode="auto">
          <a:xfrm>
            <a:off x="4318000" y="5635625"/>
            <a:ext cx="3152775" cy="657225"/>
          </a:xfrm>
          <a:prstGeom prst="rect">
            <a:avLst/>
          </a:prstGeom>
          <a:noFill/>
          <a:ln w="9525">
            <a:noFill/>
            <a:miter lim="800000"/>
            <a:headEnd/>
            <a:tailEnd/>
          </a:ln>
        </p:spPr>
        <p:txBody>
          <a:bodyPr wrap="none" lIns="57150" tIns="28575" rIns="57150" bIns="28575">
            <a:spAutoFit/>
          </a:bodyPr>
          <a:lstStyle/>
          <a:p>
            <a:pPr algn="l" defTabSz="2351088"/>
            <a:r>
              <a:rPr lang="en-US" sz="1300" dirty="0">
                <a:solidFill>
                  <a:schemeClr val="bg1"/>
                </a:solidFill>
              </a:rPr>
              <a:t>SIAS – 1837 </a:t>
            </a:r>
            <a:r>
              <a:rPr lang="en-US" sz="1300" dirty="0" err="1">
                <a:solidFill>
                  <a:schemeClr val="bg1"/>
                </a:solidFill>
              </a:rPr>
              <a:t>psia</a:t>
            </a:r>
            <a:r>
              <a:rPr lang="en-US" sz="1300" dirty="0">
                <a:solidFill>
                  <a:schemeClr val="bg1"/>
                </a:solidFill>
              </a:rPr>
              <a:t> or 3# in Containment</a:t>
            </a:r>
          </a:p>
          <a:p>
            <a:pPr algn="l" defTabSz="2351088"/>
            <a:r>
              <a:rPr lang="en-US" sz="1300" dirty="0">
                <a:solidFill>
                  <a:schemeClr val="bg1"/>
                </a:solidFill>
              </a:rPr>
              <a:t>CSAS - Hi-Hi Cont. Press. 8.5#</a:t>
            </a:r>
          </a:p>
          <a:p>
            <a:pPr algn="l" defTabSz="2351088"/>
            <a:r>
              <a:rPr lang="en-US" sz="1300" dirty="0">
                <a:solidFill>
                  <a:schemeClr val="bg1"/>
                </a:solidFill>
              </a:rPr>
              <a:t>RAS – Low RWT Level – </a:t>
            </a:r>
            <a:r>
              <a:rPr lang="en-US" sz="1300" dirty="0" smtClean="0">
                <a:solidFill>
                  <a:schemeClr val="bg1"/>
                </a:solidFill>
              </a:rPr>
              <a:t>9.4</a:t>
            </a:r>
            <a:r>
              <a:rPr lang="en-US" sz="1300" dirty="0">
                <a:solidFill>
                  <a:schemeClr val="bg1"/>
                </a:solidFill>
              </a:rPr>
              <a:t>%</a:t>
            </a:r>
          </a:p>
        </p:txBody>
      </p:sp>
      <p:sp>
        <p:nvSpPr>
          <p:cNvPr id="60437" name="TextBox 50"/>
          <p:cNvSpPr txBox="1">
            <a:spLocks noChangeArrowheads="1"/>
          </p:cNvSpPr>
          <p:nvPr/>
        </p:nvSpPr>
        <p:spPr bwMode="auto">
          <a:xfrm>
            <a:off x="7470775" y="944563"/>
            <a:ext cx="985838" cy="401637"/>
          </a:xfrm>
          <a:prstGeom prst="rect">
            <a:avLst/>
          </a:prstGeom>
          <a:solidFill>
            <a:schemeClr val="tx1"/>
          </a:solidFill>
          <a:ln w="9525">
            <a:noFill/>
            <a:miter lim="800000"/>
            <a:headEnd/>
            <a:tailEnd/>
          </a:ln>
        </p:spPr>
        <p:txBody>
          <a:bodyPr>
            <a:spAutoFit/>
          </a:bodyPr>
          <a:lstStyle/>
          <a:p>
            <a:r>
              <a:rPr lang="en-US" sz="1000">
                <a:solidFill>
                  <a:schemeClr val="bg1"/>
                </a:solidFill>
              </a:rPr>
              <a:t>To Reactor Cold Leg</a:t>
            </a:r>
            <a:r>
              <a:rPr lang="en-US" sz="1000"/>
              <a:t> </a:t>
            </a:r>
          </a:p>
        </p:txBody>
      </p:sp>
      <p:sp>
        <p:nvSpPr>
          <p:cNvPr id="60438" name="TextBox 51"/>
          <p:cNvSpPr txBox="1">
            <a:spLocks noChangeArrowheads="1"/>
          </p:cNvSpPr>
          <p:nvPr/>
        </p:nvSpPr>
        <p:spPr bwMode="auto">
          <a:xfrm>
            <a:off x="1519238" y="944563"/>
            <a:ext cx="879475" cy="554037"/>
          </a:xfrm>
          <a:prstGeom prst="rect">
            <a:avLst/>
          </a:prstGeom>
          <a:noFill/>
          <a:ln w="9525">
            <a:noFill/>
            <a:miter lim="800000"/>
            <a:headEnd/>
            <a:tailEnd/>
          </a:ln>
        </p:spPr>
        <p:txBody>
          <a:bodyPr>
            <a:spAutoFit/>
          </a:bodyPr>
          <a:lstStyle/>
          <a:p>
            <a:r>
              <a:rPr lang="en-US" sz="1000" dirty="0">
                <a:solidFill>
                  <a:schemeClr val="bg1"/>
                </a:solidFill>
              </a:rPr>
              <a:t>Shutdown Cooling Line</a:t>
            </a:r>
            <a:endParaRPr lang="en-US" sz="1000" dirty="0"/>
          </a:p>
        </p:txBody>
      </p:sp>
      <p:sp>
        <p:nvSpPr>
          <p:cNvPr id="26" name="TextBox 25"/>
          <p:cNvSpPr txBox="1"/>
          <p:nvPr/>
        </p:nvSpPr>
        <p:spPr>
          <a:xfrm>
            <a:off x="147924" y="228600"/>
            <a:ext cx="1143000" cy="461665"/>
          </a:xfrm>
          <a:prstGeom prst="rect">
            <a:avLst/>
          </a:prstGeom>
          <a:noFill/>
        </p:spPr>
        <p:txBody>
          <a:bodyPr wrap="square" rtlCol="0">
            <a:spAutoFit/>
          </a:bodyPr>
          <a:lstStyle/>
          <a:p>
            <a:r>
              <a:rPr lang="en-US" sz="2400" dirty="0" smtClean="0">
                <a:solidFill>
                  <a:schemeClr val="bg1"/>
                </a:solidFill>
              </a:rPr>
              <a:t>Pg. 11</a:t>
            </a:r>
            <a:endParaRPr lang="en-US" sz="2400" dirty="0">
              <a:solidFill>
                <a:schemeClr val="bg1"/>
              </a:solidFill>
            </a:endParaRPr>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298" name="Rectangle 10"/>
          <p:cNvSpPr>
            <a:spLocks noGrp="1" noChangeArrowheads="1"/>
          </p:cNvSpPr>
          <p:nvPr>
            <p:ph type="title"/>
          </p:nvPr>
        </p:nvSpPr>
        <p:spPr>
          <a:xfrm>
            <a:off x="457200" y="274638"/>
            <a:ext cx="8686800" cy="1143000"/>
          </a:xfrm>
        </p:spPr>
        <p:txBody>
          <a:bodyPr>
            <a:noAutofit/>
          </a:bodyPr>
          <a:lstStyle/>
          <a:p>
            <a:pPr eaLnBrk="1" fontAlgn="auto" hangingPunct="1">
              <a:spcAft>
                <a:spcPts val="0"/>
              </a:spcAft>
              <a:defRPr/>
            </a:pPr>
            <a:r>
              <a:rPr lang="en-US" sz="4400" dirty="0"/>
              <a:t>Safety Systems Descriptions</a:t>
            </a:r>
          </a:p>
        </p:txBody>
      </p:sp>
      <p:sp>
        <p:nvSpPr>
          <p:cNvPr id="140299" name="Text Box 11"/>
          <p:cNvSpPr txBox="1">
            <a:spLocks noChangeArrowheads="1"/>
          </p:cNvSpPr>
          <p:nvPr/>
        </p:nvSpPr>
        <p:spPr bwMode="auto">
          <a:xfrm>
            <a:off x="1447800" y="1828800"/>
            <a:ext cx="7467600" cy="4246563"/>
          </a:xfrm>
          <a:prstGeom prst="rect">
            <a:avLst/>
          </a:prstGeom>
          <a:noFill/>
          <a:ln w="9525">
            <a:noFill/>
            <a:miter lim="800000"/>
            <a:headEnd/>
            <a:tailEnd/>
          </a:ln>
          <a:effectLst/>
        </p:spPr>
        <p:txBody>
          <a:bodyPr>
            <a:spAutoFit/>
          </a:bodyPr>
          <a:lstStyle/>
          <a:p>
            <a:pPr>
              <a:spcBef>
                <a:spcPct val="50000"/>
              </a:spcBef>
              <a:defRPr/>
            </a:pPr>
            <a:r>
              <a:rPr lang="en-US" sz="3200" i="1" dirty="0">
                <a:solidFill>
                  <a:schemeClr val="tx1"/>
                </a:solidFill>
                <a:effectLst>
                  <a:outerShdw blurRad="38100" dist="38100" dir="2700000" algn="tl">
                    <a:srgbClr val="000000"/>
                  </a:outerShdw>
                </a:effectLst>
              </a:rPr>
              <a:t>Safety Injection Actuation Signal (SIAS):</a:t>
            </a:r>
            <a:endParaRPr lang="en-US" sz="3200" dirty="0">
              <a:solidFill>
                <a:schemeClr val="tx1"/>
              </a:solidFill>
              <a:effectLst>
                <a:outerShdw blurRad="38100" dist="38100" dir="2700000" algn="tl">
                  <a:srgbClr val="000000"/>
                </a:outerShdw>
              </a:effectLst>
            </a:endParaRPr>
          </a:p>
          <a:p>
            <a:pPr lvl="1" algn="l">
              <a:spcBef>
                <a:spcPct val="50000"/>
              </a:spcBef>
              <a:defRPr/>
            </a:pPr>
            <a:r>
              <a:rPr lang="en-US" sz="3200" dirty="0">
                <a:solidFill>
                  <a:schemeClr val="tx1"/>
                </a:solidFill>
                <a:effectLst>
                  <a:outerShdw blurRad="38100" dist="38100" dir="2700000" algn="tl">
                    <a:srgbClr val="000000"/>
                  </a:outerShdw>
                </a:effectLst>
              </a:rPr>
              <a:t>Actuates the Safety Injection System to inject cool borated water into the RCS to mitigate fuel damage that could be caused by a Loss of Coolant Accident (LOCA)</a:t>
            </a:r>
          </a:p>
          <a:p>
            <a:pPr lvl="1" algn="l">
              <a:spcBef>
                <a:spcPct val="50000"/>
              </a:spcBef>
              <a:defRPr/>
            </a:pPr>
            <a:endParaRPr lang="en-US" sz="2000" dirty="0">
              <a:solidFill>
                <a:schemeClr val="tx1"/>
              </a:solidFill>
              <a:effectLst>
                <a:outerShdw blurRad="38100" dist="38100" dir="2700000" algn="tl">
                  <a:srgbClr val="000000"/>
                </a:outerShdw>
              </a:effectLst>
            </a:endParaRPr>
          </a:p>
        </p:txBody>
      </p:sp>
      <p:sp>
        <p:nvSpPr>
          <p:cNvPr id="13" name="TextBox 12"/>
          <p:cNvSpPr txBox="1"/>
          <p:nvPr/>
        </p:nvSpPr>
        <p:spPr>
          <a:xfrm>
            <a:off x="833438" y="6137573"/>
            <a:ext cx="1143000" cy="461665"/>
          </a:xfrm>
          <a:prstGeom prst="rect">
            <a:avLst/>
          </a:prstGeom>
          <a:noFill/>
        </p:spPr>
        <p:txBody>
          <a:bodyPr wrap="square" rtlCol="0">
            <a:spAutoFit/>
          </a:bodyPr>
          <a:lstStyle/>
          <a:p>
            <a:r>
              <a:rPr lang="en-US" sz="2400" dirty="0" smtClean="0">
                <a:solidFill>
                  <a:schemeClr val="bg1"/>
                </a:solidFill>
              </a:rPr>
              <a:t>Pg. 11</a:t>
            </a:r>
            <a:endParaRPr lang="en-US" sz="2400" dirty="0">
              <a:solidFill>
                <a:schemeClr val="bg1"/>
              </a:solidFill>
            </a:endParaRPr>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5" name="Rectangle 5"/>
          <p:cNvSpPr>
            <a:spLocks noGrp="1" noChangeArrowheads="1"/>
          </p:cNvSpPr>
          <p:nvPr>
            <p:ph type="title"/>
          </p:nvPr>
        </p:nvSpPr>
        <p:spPr>
          <a:xfrm>
            <a:off x="0" y="152400"/>
            <a:ext cx="9144000" cy="1162050"/>
          </a:xfrm>
        </p:spPr>
        <p:txBody>
          <a:bodyPr>
            <a:noAutofit/>
          </a:bodyPr>
          <a:lstStyle/>
          <a:p>
            <a:pPr eaLnBrk="1" fontAlgn="auto" hangingPunct="1">
              <a:spcAft>
                <a:spcPts val="0"/>
              </a:spcAft>
              <a:defRPr/>
            </a:pPr>
            <a:r>
              <a:rPr lang="en-US" sz="4400" dirty="0"/>
              <a:t>SAFETY INJECTION ACTUATION SYSTEM (SIAS) </a:t>
            </a:r>
          </a:p>
        </p:txBody>
      </p:sp>
      <p:sp>
        <p:nvSpPr>
          <p:cNvPr id="44035" name="Rectangle 3"/>
          <p:cNvSpPr>
            <a:spLocks noGrp="1" noChangeArrowheads="1"/>
          </p:cNvSpPr>
          <p:nvPr>
            <p:ph idx="1"/>
          </p:nvPr>
        </p:nvSpPr>
        <p:spPr>
          <a:xfrm>
            <a:off x="0" y="1600200"/>
            <a:ext cx="9144000" cy="5695950"/>
          </a:xfrm>
        </p:spPr>
        <p:txBody>
          <a:bodyPr/>
          <a:lstStyle/>
          <a:p>
            <a:pPr marL="461963" indent="-461963" eaLnBrk="1" hangingPunct="1">
              <a:lnSpc>
                <a:spcPct val="80000"/>
              </a:lnSpc>
              <a:defRPr/>
            </a:pPr>
            <a:r>
              <a:rPr lang="en-US" sz="3200" i="1" dirty="0" smtClean="0">
                <a:effectLst>
                  <a:outerShdw blurRad="38100" dist="38100" dir="2700000" algn="tl">
                    <a:srgbClr val="000000">
                      <a:alpha val="43137"/>
                    </a:srgbClr>
                  </a:outerShdw>
                </a:effectLst>
                <a:latin typeface="Arial" pitchFamily="34" charset="0"/>
                <a:cs typeface="Arial" pitchFamily="34" charset="0"/>
              </a:rPr>
              <a:t>SIAS will be generated at both decreasing pressurizer pressure of 1837 psia (ceiling-variable setpoint) and increasing high containment pressure of 3.0 psig</a:t>
            </a:r>
          </a:p>
          <a:p>
            <a:pPr marL="461963" indent="-461963" eaLnBrk="1" hangingPunct="1">
              <a:lnSpc>
                <a:spcPct val="80000"/>
              </a:lnSpc>
              <a:defRPr/>
            </a:pPr>
            <a:r>
              <a:rPr lang="en-US" sz="3200" i="1" dirty="0" smtClean="0">
                <a:effectLst>
                  <a:outerShdw blurRad="38100" dist="38100" dir="2700000" algn="tl">
                    <a:srgbClr val="000000">
                      <a:alpha val="43137"/>
                    </a:srgbClr>
                  </a:outerShdw>
                </a:effectLst>
                <a:latin typeface="Arial" pitchFamily="34" charset="0"/>
                <a:cs typeface="Arial" pitchFamily="34" charset="0"/>
              </a:rPr>
              <a:t>The low pressurizer pressure function also trips the reactor via the RPS. </a:t>
            </a:r>
          </a:p>
          <a:p>
            <a:pPr marL="461963" indent="-461963" eaLnBrk="1" hangingPunct="1">
              <a:lnSpc>
                <a:spcPct val="80000"/>
              </a:lnSpc>
              <a:defRPr/>
            </a:pPr>
            <a:r>
              <a:rPr lang="en-US" sz="3200" i="1" dirty="0" smtClean="0">
                <a:effectLst>
                  <a:outerShdw blurRad="38100" dist="38100" dir="2700000" algn="tl">
                    <a:srgbClr val="000000">
                      <a:alpha val="43137"/>
                    </a:srgbClr>
                  </a:outerShdw>
                </a:effectLst>
                <a:latin typeface="Arial" pitchFamily="34" charset="0"/>
                <a:cs typeface="Arial" pitchFamily="34" charset="0"/>
              </a:rPr>
              <a:t>The high containment pressure actuation is also shared with the corresponding reactor trip. </a:t>
            </a:r>
          </a:p>
          <a:p>
            <a:pPr marL="461963" indent="-461963" eaLnBrk="1" hangingPunct="1">
              <a:lnSpc>
                <a:spcPct val="80000"/>
              </a:lnSpc>
              <a:defRPr/>
            </a:pPr>
            <a:r>
              <a:rPr lang="en-US" sz="3200" i="1" dirty="0" smtClean="0">
                <a:effectLst>
                  <a:outerShdw blurRad="38100" dist="38100" dir="2700000" algn="tl">
                    <a:srgbClr val="000000">
                      <a:alpha val="43137"/>
                    </a:srgbClr>
                  </a:outerShdw>
                </a:effectLst>
                <a:latin typeface="Arial" pitchFamily="34" charset="0"/>
                <a:cs typeface="Arial" pitchFamily="34" charset="0"/>
              </a:rPr>
              <a:t>Pre-trip alarms are provided to alert the operator that a trip value is being approached. </a:t>
            </a:r>
          </a:p>
        </p:txBody>
      </p:sp>
      <p:sp>
        <p:nvSpPr>
          <p:cNvPr id="50180" name="Text Box 4"/>
          <p:cNvSpPr txBox="1">
            <a:spLocks noChangeArrowheads="1"/>
          </p:cNvSpPr>
          <p:nvPr/>
        </p:nvSpPr>
        <p:spPr bwMode="auto">
          <a:xfrm>
            <a:off x="228600" y="152400"/>
            <a:ext cx="8229600" cy="274638"/>
          </a:xfrm>
          <a:prstGeom prst="rect">
            <a:avLst/>
          </a:prstGeom>
          <a:noFill/>
          <a:ln w="9525" algn="ctr">
            <a:noFill/>
            <a:miter lim="800000"/>
            <a:headEnd/>
            <a:tailEnd/>
          </a:ln>
        </p:spPr>
        <p:txBody>
          <a:bodyPr>
            <a:spAutoFit/>
          </a:bodyPr>
          <a:lstStyle/>
          <a:p>
            <a:pPr>
              <a:spcBef>
                <a:spcPct val="50000"/>
              </a:spcBef>
            </a:pPr>
            <a:endParaRPr lang="en-US"/>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4" name="Rectangle 2"/>
          <p:cNvSpPr>
            <a:spLocks noGrp="1" noChangeArrowheads="1"/>
          </p:cNvSpPr>
          <p:nvPr>
            <p:ph type="title"/>
          </p:nvPr>
        </p:nvSpPr>
        <p:spPr>
          <a:xfrm>
            <a:off x="0" y="152400"/>
            <a:ext cx="9144000" cy="1162050"/>
          </a:xfrm>
        </p:spPr>
        <p:txBody>
          <a:bodyPr>
            <a:noAutofit/>
          </a:bodyPr>
          <a:lstStyle/>
          <a:p>
            <a:pPr eaLnBrk="1" fontAlgn="auto" hangingPunct="1">
              <a:spcAft>
                <a:spcPts val="0"/>
              </a:spcAft>
              <a:defRPr/>
            </a:pPr>
            <a:r>
              <a:rPr lang="en-US" sz="4400" dirty="0"/>
              <a:t>SAFETY INJECTION ACTUATION SYSTEM (SIAS)</a:t>
            </a:r>
          </a:p>
        </p:txBody>
      </p:sp>
      <p:sp>
        <p:nvSpPr>
          <p:cNvPr id="45059" name="Rectangle 3"/>
          <p:cNvSpPr>
            <a:spLocks noGrp="1" noChangeArrowheads="1"/>
          </p:cNvSpPr>
          <p:nvPr>
            <p:ph idx="1"/>
          </p:nvPr>
        </p:nvSpPr>
        <p:spPr>
          <a:xfrm>
            <a:off x="0" y="1676400"/>
            <a:ext cx="9144000" cy="4419600"/>
          </a:xfrm>
        </p:spPr>
        <p:txBody>
          <a:bodyPr/>
          <a:lstStyle/>
          <a:p>
            <a:pPr marL="461963" indent="-401638" eaLnBrk="1" hangingPunct="1">
              <a:lnSpc>
                <a:spcPct val="90000"/>
              </a:lnSpc>
              <a:defRPr/>
            </a:pPr>
            <a:r>
              <a:rPr lang="en-US" sz="3200" i="1" dirty="0" smtClean="0">
                <a:effectLst>
                  <a:outerShdw blurRad="38100" dist="38100" dir="2700000" algn="tl">
                    <a:srgbClr val="000000">
                      <a:alpha val="43137"/>
                    </a:srgbClr>
                  </a:outerShdw>
                </a:effectLst>
                <a:latin typeface="Arial" pitchFamily="34" charset="0"/>
                <a:cs typeface="Arial" pitchFamily="34" charset="0"/>
              </a:rPr>
              <a:t>SIAS is required in the event of a loss of coolant accident (LOCA), main steam line break (MSLB), or steam generator tube rupture (SGTR).</a:t>
            </a:r>
          </a:p>
          <a:p>
            <a:pPr marL="461963" indent="-401638" eaLnBrk="1" hangingPunct="1">
              <a:lnSpc>
                <a:spcPct val="90000"/>
              </a:lnSpc>
              <a:defRPr/>
            </a:pPr>
            <a:r>
              <a:rPr lang="en-US" sz="3200" i="1" dirty="0" smtClean="0">
                <a:effectLst>
                  <a:outerShdw blurRad="38100" dist="38100" dir="2700000" algn="tl">
                    <a:srgbClr val="000000">
                      <a:alpha val="43137"/>
                    </a:srgbClr>
                  </a:outerShdw>
                </a:effectLst>
                <a:latin typeface="Arial" pitchFamily="34" charset="0"/>
                <a:cs typeface="Arial" pitchFamily="34" charset="0"/>
              </a:rPr>
              <a:t> SIAS actuates the components required for injection of borated water into the reactor coolant system and emergency core cooling, thereby ensuring adequate shutdown margin and minimizing core fuel damage.</a:t>
            </a:r>
          </a:p>
          <a:p>
            <a:pPr eaLnBrk="1" hangingPunct="1">
              <a:lnSpc>
                <a:spcPct val="90000"/>
              </a:lnSpc>
              <a:buFont typeface="Wingdings 2" pitchFamily="18" charset="2"/>
              <a:buNone/>
              <a:defRPr/>
            </a:pPr>
            <a:endParaRPr lang="en-US" sz="2400" dirty="0" smtClean="0"/>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4" name="Rectangle 2"/>
          <p:cNvSpPr>
            <a:spLocks noGrp="1" noChangeArrowheads="1"/>
          </p:cNvSpPr>
          <p:nvPr>
            <p:ph type="title"/>
          </p:nvPr>
        </p:nvSpPr>
        <p:spPr>
          <a:xfrm>
            <a:off x="0" y="152400"/>
            <a:ext cx="9144000" cy="1162050"/>
          </a:xfrm>
        </p:spPr>
        <p:txBody>
          <a:bodyPr>
            <a:noAutofit/>
          </a:bodyPr>
          <a:lstStyle/>
          <a:p>
            <a:pPr eaLnBrk="1" fontAlgn="auto" hangingPunct="1">
              <a:spcAft>
                <a:spcPts val="0"/>
              </a:spcAft>
              <a:defRPr/>
            </a:pPr>
            <a:r>
              <a:rPr lang="en-US" sz="4400" dirty="0"/>
              <a:t>SAFETY INJECTION ACTUATION SYSTEM (SIAS)</a:t>
            </a:r>
          </a:p>
        </p:txBody>
      </p:sp>
      <p:sp>
        <p:nvSpPr>
          <p:cNvPr id="45059" name="Rectangle 3"/>
          <p:cNvSpPr>
            <a:spLocks noGrp="1" noChangeArrowheads="1"/>
          </p:cNvSpPr>
          <p:nvPr>
            <p:ph idx="1"/>
          </p:nvPr>
        </p:nvSpPr>
        <p:spPr>
          <a:xfrm>
            <a:off x="0" y="1676400"/>
            <a:ext cx="9144000" cy="4419600"/>
          </a:xfrm>
        </p:spPr>
        <p:txBody>
          <a:bodyPr>
            <a:normAutofit lnSpcReduction="10000"/>
          </a:bodyPr>
          <a:lstStyle/>
          <a:p>
            <a:pPr eaLnBrk="1" hangingPunct="1">
              <a:defRPr/>
            </a:pPr>
            <a:r>
              <a:rPr lang="en-US" sz="3200" i="1" dirty="0" smtClean="0">
                <a:effectLst>
                  <a:outerShdw blurRad="38100" dist="38100" dir="2700000" algn="tl">
                    <a:srgbClr val="000000">
                      <a:alpha val="43137"/>
                    </a:srgbClr>
                  </a:outerShdw>
                </a:effectLst>
                <a:latin typeface="Arial" pitchFamily="34" charset="0"/>
                <a:cs typeface="Arial" pitchFamily="34" charset="0"/>
              </a:rPr>
              <a:t>The Safety Injection System receives CIAS, CSAS, RAS and SIAS signals from the ESFAS to start/stop SI system pumps and open/close SI system valves.  PPS ESFAS starts the pumps by sending a signal to BOP-ESFAS which in turn directly starts the pumps. Automatic SI valves receive their signals directly from PPS ESFAS via the Auxiliary Relay cabinets.</a:t>
            </a:r>
          </a:p>
          <a:p>
            <a:pPr marL="461963" indent="-401638" eaLnBrk="1" hangingPunct="1">
              <a:lnSpc>
                <a:spcPct val="90000"/>
              </a:lnSpc>
              <a:defRPr/>
            </a:pPr>
            <a:endParaRPr lang="en-US" sz="3200" i="1" dirty="0" smtClean="0">
              <a:effectLst>
                <a:outerShdw blurRad="38100" dist="38100" dir="2700000" algn="tl">
                  <a:srgbClr val="000000">
                    <a:alpha val="43137"/>
                  </a:srgbClr>
                </a:outerShdw>
              </a:effectLst>
              <a:latin typeface="Arial" pitchFamily="34" charset="0"/>
              <a:cs typeface="Arial" pitchFamily="34" charset="0"/>
            </a:endParaRPr>
          </a:p>
          <a:p>
            <a:pPr eaLnBrk="1" hangingPunct="1">
              <a:lnSpc>
                <a:spcPct val="90000"/>
              </a:lnSpc>
              <a:defRPr/>
            </a:pPr>
            <a:endParaRPr lang="en-US" sz="2400" dirty="0" smtClean="0"/>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298" name="Rectangle 10"/>
          <p:cNvSpPr>
            <a:spLocks noGrp="1" noChangeArrowheads="1"/>
          </p:cNvSpPr>
          <p:nvPr>
            <p:ph type="title"/>
          </p:nvPr>
        </p:nvSpPr>
        <p:spPr>
          <a:xfrm>
            <a:off x="457200" y="274638"/>
            <a:ext cx="8686800" cy="1143000"/>
          </a:xfrm>
        </p:spPr>
        <p:txBody>
          <a:bodyPr>
            <a:noAutofit/>
          </a:bodyPr>
          <a:lstStyle/>
          <a:p>
            <a:pPr eaLnBrk="1" fontAlgn="auto" hangingPunct="1">
              <a:spcAft>
                <a:spcPts val="0"/>
              </a:spcAft>
              <a:defRPr/>
            </a:pPr>
            <a:r>
              <a:rPr lang="en-US" sz="4400" dirty="0"/>
              <a:t>Safety Systems Descriptions</a:t>
            </a:r>
          </a:p>
        </p:txBody>
      </p:sp>
      <p:sp>
        <p:nvSpPr>
          <p:cNvPr id="140299" name="Text Box 11"/>
          <p:cNvSpPr txBox="1">
            <a:spLocks noChangeArrowheads="1"/>
          </p:cNvSpPr>
          <p:nvPr/>
        </p:nvSpPr>
        <p:spPr bwMode="auto">
          <a:xfrm>
            <a:off x="1117600" y="1828800"/>
            <a:ext cx="8015288" cy="3786188"/>
          </a:xfrm>
          <a:prstGeom prst="rect">
            <a:avLst/>
          </a:prstGeom>
          <a:noFill/>
          <a:ln w="9525">
            <a:noFill/>
            <a:miter lim="800000"/>
            <a:headEnd/>
            <a:tailEnd/>
          </a:ln>
          <a:effectLst/>
        </p:spPr>
        <p:txBody>
          <a:bodyPr>
            <a:spAutoFit/>
          </a:bodyPr>
          <a:lstStyle/>
          <a:p>
            <a:pPr>
              <a:spcBef>
                <a:spcPct val="50000"/>
              </a:spcBef>
              <a:defRPr/>
            </a:pPr>
            <a:r>
              <a:rPr lang="en-US" sz="3200" i="1" dirty="0">
                <a:solidFill>
                  <a:schemeClr val="tx1"/>
                </a:solidFill>
                <a:effectLst>
                  <a:outerShdw blurRad="38100" dist="38100" dir="2700000" algn="tl">
                    <a:srgbClr val="000000"/>
                  </a:outerShdw>
                </a:effectLst>
              </a:rPr>
              <a:t>Containment Isolation Actuation Signal (CIAS):</a:t>
            </a:r>
          </a:p>
          <a:p>
            <a:pPr lvl="1" algn="l">
              <a:spcBef>
                <a:spcPct val="50000"/>
              </a:spcBef>
              <a:defRPr/>
            </a:pPr>
            <a:r>
              <a:rPr lang="en-US" sz="3200" dirty="0">
                <a:solidFill>
                  <a:schemeClr val="tx1"/>
                </a:solidFill>
                <a:effectLst>
                  <a:outerShdw blurRad="38100" dist="38100" dir="2700000" algn="tl">
                    <a:srgbClr val="000000"/>
                  </a:outerShdw>
                </a:effectLst>
              </a:rPr>
              <a:t>Actuates Containment Isolation System to provide isolation of fluid system lines that penetrate Containment in order to confine any radioactivity to Containment</a:t>
            </a:r>
          </a:p>
        </p:txBody>
      </p:sp>
      <p:sp>
        <p:nvSpPr>
          <p:cNvPr id="13" name="TextBox 12"/>
          <p:cNvSpPr txBox="1"/>
          <p:nvPr/>
        </p:nvSpPr>
        <p:spPr>
          <a:xfrm>
            <a:off x="833438" y="6137573"/>
            <a:ext cx="1143000" cy="461665"/>
          </a:xfrm>
          <a:prstGeom prst="rect">
            <a:avLst/>
          </a:prstGeom>
          <a:noFill/>
        </p:spPr>
        <p:txBody>
          <a:bodyPr wrap="square" rtlCol="0">
            <a:spAutoFit/>
          </a:bodyPr>
          <a:lstStyle/>
          <a:p>
            <a:r>
              <a:rPr lang="en-US" sz="2400" dirty="0" smtClean="0">
                <a:solidFill>
                  <a:schemeClr val="bg1"/>
                </a:solidFill>
              </a:rPr>
              <a:t>Pg. 12</a:t>
            </a:r>
            <a:endParaRPr lang="en-US" sz="2400" dirty="0">
              <a:solidFill>
                <a:schemeClr val="bg1"/>
              </a:solidFill>
            </a:endParaRPr>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Rectangle 2"/>
          <p:cNvSpPr>
            <a:spLocks noGrp="1" noChangeArrowheads="1"/>
          </p:cNvSpPr>
          <p:nvPr>
            <p:ph type="title"/>
          </p:nvPr>
        </p:nvSpPr>
        <p:spPr>
          <a:xfrm>
            <a:off x="0" y="152400"/>
            <a:ext cx="9144000" cy="1162050"/>
          </a:xfrm>
        </p:spPr>
        <p:txBody>
          <a:bodyPr>
            <a:noAutofit/>
          </a:bodyPr>
          <a:lstStyle/>
          <a:p>
            <a:pPr eaLnBrk="1" fontAlgn="auto" hangingPunct="1">
              <a:spcAft>
                <a:spcPts val="0"/>
              </a:spcAft>
              <a:defRPr/>
            </a:pPr>
            <a:r>
              <a:rPr lang="en-US" sz="4400" dirty="0"/>
              <a:t>CONTAINMENT ISOLATION ACTUATION SYSTEM (CIAS)</a:t>
            </a:r>
          </a:p>
        </p:txBody>
      </p:sp>
      <p:sp>
        <p:nvSpPr>
          <p:cNvPr id="46083" name="Rectangle 3"/>
          <p:cNvSpPr>
            <a:spLocks noGrp="1" noChangeArrowheads="1"/>
          </p:cNvSpPr>
          <p:nvPr>
            <p:ph idx="1"/>
          </p:nvPr>
        </p:nvSpPr>
        <p:spPr>
          <a:xfrm>
            <a:off x="0" y="1447800"/>
            <a:ext cx="9144000" cy="5695950"/>
          </a:xfrm>
        </p:spPr>
        <p:txBody>
          <a:bodyPr/>
          <a:lstStyle/>
          <a:p>
            <a:pPr marL="461963" indent="-461963" eaLnBrk="1" hangingPunct="1">
              <a:lnSpc>
                <a:spcPct val="90000"/>
              </a:lnSpc>
              <a:defRPr/>
            </a:pPr>
            <a:r>
              <a:rPr lang="en-US" sz="3200" i="1" dirty="0" smtClean="0">
                <a:effectLst>
                  <a:outerShdw blurRad="38100" dist="38100" dir="2700000" algn="tl">
                    <a:srgbClr val="000000">
                      <a:alpha val="43137"/>
                    </a:srgbClr>
                  </a:outerShdw>
                </a:effectLst>
                <a:latin typeface="Arial" pitchFamily="34" charset="0"/>
                <a:cs typeface="Arial" pitchFamily="34" charset="0"/>
              </a:rPr>
              <a:t>A CIAS is also generated on either low pressurizer pressure or high containment pressure.</a:t>
            </a:r>
          </a:p>
          <a:p>
            <a:pPr marL="461963" indent="-461963" eaLnBrk="1" hangingPunct="1">
              <a:lnSpc>
                <a:spcPct val="90000"/>
              </a:lnSpc>
              <a:defRPr/>
            </a:pPr>
            <a:r>
              <a:rPr lang="en-US" sz="3200" i="1" dirty="0" smtClean="0">
                <a:effectLst>
                  <a:outerShdw blurRad="38100" dist="38100" dir="2700000" algn="tl">
                    <a:srgbClr val="000000">
                      <a:alpha val="43137"/>
                    </a:srgbClr>
                  </a:outerShdw>
                </a:effectLst>
                <a:latin typeface="Arial" pitchFamily="34" charset="0"/>
                <a:cs typeface="Arial" pitchFamily="34" charset="0"/>
              </a:rPr>
              <a:t>The setpoints and actuation functions are the same as those for SIAS and the corresponding RPS trips.</a:t>
            </a:r>
          </a:p>
          <a:p>
            <a:pPr marL="461963" indent="-461963" eaLnBrk="1" hangingPunct="1">
              <a:lnSpc>
                <a:spcPct val="90000"/>
              </a:lnSpc>
              <a:defRPr/>
            </a:pPr>
            <a:r>
              <a:rPr lang="en-US" sz="3200" i="1" dirty="0" smtClean="0">
                <a:effectLst>
                  <a:outerShdw blurRad="38100" dist="38100" dir="2700000" algn="tl">
                    <a:srgbClr val="000000">
                      <a:alpha val="43137"/>
                    </a:srgbClr>
                  </a:outerShdw>
                </a:effectLst>
                <a:latin typeface="Arial" pitchFamily="34" charset="0"/>
                <a:cs typeface="Arial" pitchFamily="34" charset="0"/>
              </a:rPr>
              <a:t>A SIAS, CIAS and reactor trip will occur simultaneously.</a:t>
            </a:r>
          </a:p>
          <a:p>
            <a:pPr marL="461963" indent="-461963" eaLnBrk="1" hangingPunct="1">
              <a:lnSpc>
                <a:spcPct val="90000"/>
              </a:lnSpc>
              <a:defRPr/>
            </a:pPr>
            <a:r>
              <a:rPr lang="en-US" sz="3200" i="1" dirty="0" smtClean="0">
                <a:effectLst>
                  <a:outerShdw blurRad="38100" dist="38100" dir="2700000" algn="tl">
                    <a:srgbClr val="000000">
                      <a:alpha val="43137"/>
                    </a:srgbClr>
                  </a:outerShdw>
                </a:effectLst>
                <a:latin typeface="Arial" pitchFamily="34" charset="0"/>
                <a:cs typeface="Arial" pitchFamily="34" charset="0"/>
              </a:rPr>
              <a:t>Pre-trip alarms are provided; low PZR pressure pre-trip at 1880 psia; high containment pressure </a:t>
            </a:r>
            <a:r>
              <a:rPr lang="en-US" sz="3200" i="1" dirty="0" err="1" smtClean="0">
                <a:effectLst>
                  <a:outerShdw blurRad="38100" dist="38100" dir="2700000" algn="tl">
                    <a:srgbClr val="000000">
                      <a:alpha val="43137"/>
                    </a:srgbClr>
                  </a:outerShdw>
                </a:effectLst>
                <a:latin typeface="Arial" pitchFamily="34" charset="0"/>
                <a:cs typeface="Arial" pitchFamily="34" charset="0"/>
              </a:rPr>
              <a:t>pretrip</a:t>
            </a:r>
            <a:r>
              <a:rPr lang="en-US" sz="3200" i="1" dirty="0" smtClean="0">
                <a:effectLst>
                  <a:outerShdw blurRad="38100" dist="38100" dir="2700000" algn="tl">
                    <a:srgbClr val="000000">
                      <a:alpha val="43137"/>
                    </a:srgbClr>
                  </a:outerShdw>
                </a:effectLst>
                <a:latin typeface="Arial" pitchFamily="34" charset="0"/>
                <a:cs typeface="Arial" pitchFamily="34" charset="0"/>
              </a:rPr>
              <a:t> 2.5 psig.</a:t>
            </a:r>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Rectangle 2"/>
          <p:cNvSpPr>
            <a:spLocks noGrp="1" noChangeArrowheads="1"/>
          </p:cNvSpPr>
          <p:nvPr>
            <p:ph type="title"/>
          </p:nvPr>
        </p:nvSpPr>
        <p:spPr>
          <a:xfrm>
            <a:off x="0" y="133350"/>
            <a:ext cx="9144000" cy="1162050"/>
          </a:xfrm>
        </p:spPr>
        <p:txBody>
          <a:bodyPr>
            <a:noAutofit/>
          </a:bodyPr>
          <a:lstStyle/>
          <a:p>
            <a:pPr eaLnBrk="1" fontAlgn="auto" hangingPunct="1">
              <a:spcAft>
                <a:spcPts val="0"/>
              </a:spcAft>
              <a:defRPr/>
            </a:pPr>
            <a:r>
              <a:rPr lang="en-US" sz="4400" dirty="0"/>
              <a:t>CONTAINMENT ISOLATION ACTUATION SYSTEM (CIAS)</a:t>
            </a:r>
          </a:p>
        </p:txBody>
      </p:sp>
      <p:sp>
        <p:nvSpPr>
          <p:cNvPr id="47107" name="Rectangle 3"/>
          <p:cNvSpPr>
            <a:spLocks noGrp="1" noChangeArrowheads="1"/>
          </p:cNvSpPr>
          <p:nvPr>
            <p:ph idx="1"/>
          </p:nvPr>
        </p:nvSpPr>
        <p:spPr>
          <a:xfrm>
            <a:off x="0" y="1600200"/>
            <a:ext cx="9144000" cy="5695950"/>
          </a:xfrm>
        </p:spPr>
        <p:txBody>
          <a:bodyPr/>
          <a:lstStyle/>
          <a:p>
            <a:pPr marL="461963" indent="-461963" eaLnBrk="1" hangingPunct="1">
              <a:lnSpc>
                <a:spcPct val="90000"/>
              </a:lnSpc>
              <a:defRPr/>
            </a:pPr>
            <a:r>
              <a:rPr lang="en-US" sz="3200" i="1" dirty="0" smtClean="0">
                <a:effectLst>
                  <a:outerShdw blurRad="38100" dist="38100" dir="2700000" algn="tl">
                    <a:srgbClr val="000000">
                      <a:alpha val="43137"/>
                    </a:srgbClr>
                  </a:outerShdw>
                </a:effectLst>
                <a:latin typeface="Arial" pitchFamily="34" charset="0"/>
                <a:cs typeface="Arial" pitchFamily="34" charset="0"/>
              </a:rPr>
              <a:t>The CIAS initiates isolation of selected process lines penetrating the containment.</a:t>
            </a:r>
          </a:p>
          <a:p>
            <a:pPr marL="461963" indent="-461963" eaLnBrk="1" hangingPunct="1">
              <a:lnSpc>
                <a:spcPct val="90000"/>
              </a:lnSpc>
              <a:defRPr/>
            </a:pPr>
            <a:r>
              <a:rPr lang="en-US" sz="3200" i="1" dirty="0" smtClean="0">
                <a:effectLst>
                  <a:outerShdw blurRad="38100" dist="38100" dir="2700000" algn="tl">
                    <a:srgbClr val="000000">
                      <a:alpha val="43137"/>
                    </a:srgbClr>
                  </a:outerShdw>
                </a:effectLst>
                <a:latin typeface="Arial" pitchFamily="34" charset="0"/>
                <a:cs typeface="Arial" pitchFamily="34" charset="0"/>
              </a:rPr>
              <a:t>By isolating the containment: The release of radioactive material to atmosphere is minimized for accidents involving fuel damage and the associated fission product releases.</a:t>
            </a:r>
          </a:p>
          <a:p>
            <a:pPr marL="461963" indent="-461963" eaLnBrk="1" hangingPunct="1">
              <a:lnSpc>
                <a:spcPct val="90000"/>
              </a:lnSpc>
              <a:defRPr/>
            </a:pPr>
            <a:r>
              <a:rPr lang="en-US" sz="3200" i="1" dirty="0" smtClean="0">
                <a:effectLst>
                  <a:outerShdw blurRad="38100" dist="38100" dir="2700000" algn="tl">
                    <a:srgbClr val="000000">
                      <a:alpha val="43137"/>
                    </a:srgbClr>
                  </a:outerShdw>
                </a:effectLst>
                <a:latin typeface="Arial" pitchFamily="34" charset="0"/>
                <a:cs typeface="Arial" pitchFamily="34" charset="0"/>
              </a:rPr>
              <a:t>Energy release to the containment that could lead to over pressurization and potential failure is limited in the event of main </a:t>
            </a:r>
            <a:r>
              <a:rPr lang="en-US" sz="3200" i="1" dirty="0" err="1" smtClean="0">
                <a:effectLst>
                  <a:outerShdw blurRad="38100" dist="38100" dir="2700000" algn="tl">
                    <a:srgbClr val="000000">
                      <a:alpha val="43137"/>
                    </a:srgbClr>
                  </a:outerShdw>
                </a:effectLst>
                <a:latin typeface="Arial" pitchFamily="34" charset="0"/>
                <a:cs typeface="Arial" pitchFamily="34" charset="0"/>
              </a:rPr>
              <a:t>feedwater</a:t>
            </a:r>
            <a:r>
              <a:rPr lang="en-US" sz="3200" i="1" dirty="0" smtClean="0">
                <a:effectLst>
                  <a:outerShdw blurRad="38100" dist="38100" dir="2700000" algn="tl">
                    <a:srgbClr val="000000">
                      <a:alpha val="43137"/>
                    </a:srgbClr>
                  </a:outerShdw>
                </a:effectLst>
                <a:latin typeface="Arial" pitchFamily="34" charset="0"/>
                <a:cs typeface="Arial" pitchFamily="34" charset="0"/>
              </a:rPr>
              <a:t> or steam system piping ruptures.</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167938" name="Picture 2"/>
          <p:cNvPicPr>
            <a:picLocks noChangeAspect="1" noChangeArrowheads="1"/>
          </p:cNvPicPr>
          <p:nvPr/>
        </p:nvPicPr>
        <p:blipFill>
          <a:blip r:embed="rId2" cstate="print"/>
          <a:srcRect/>
          <a:stretch>
            <a:fillRect/>
          </a:stretch>
        </p:blipFill>
        <p:spPr bwMode="auto">
          <a:xfrm>
            <a:off x="0" y="77575"/>
            <a:ext cx="9144000" cy="3292162"/>
          </a:xfrm>
          <a:prstGeom prst="rect">
            <a:avLst/>
          </a:prstGeom>
          <a:noFill/>
          <a:ln w="9525">
            <a:noFill/>
            <a:miter lim="800000"/>
            <a:headEnd/>
            <a:tailEnd/>
          </a:ln>
        </p:spPr>
      </p:pic>
      <p:pic>
        <p:nvPicPr>
          <p:cNvPr id="167939" name="Picture 3"/>
          <p:cNvPicPr>
            <a:picLocks noChangeAspect="1" noChangeArrowheads="1"/>
          </p:cNvPicPr>
          <p:nvPr/>
        </p:nvPicPr>
        <p:blipFill>
          <a:blip r:embed="rId3" cstate="print"/>
          <a:srcRect/>
          <a:stretch>
            <a:fillRect/>
          </a:stretch>
        </p:blipFill>
        <p:spPr bwMode="auto">
          <a:xfrm>
            <a:off x="0" y="3563231"/>
            <a:ext cx="9144000" cy="3294769"/>
          </a:xfrm>
          <a:prstGeom prst="rect">
            <a:avLst/>
          </a:prstGeom>
          <a:noFill/>
          <a:ln w="9525">
            <a:noFill/>
            <a:miter lim="800000"/>
            <a:headEnd/>
            <a:tailEnd/>
          </a:ln>
        </p:spPr>
      </p:pic>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58" name="Rectangle 10"/>
          <p:cNvSpPr>
            <a:spLocks noGrp="1" noChangeArrowheads="1"/>
          </p:cNvSpPr>
          <p:nvPr>
            <p:ph type="title"/>
          </p:nvPr>
        </p:nvSpPr>
        <p:spPr>
          <a:xfrm>
            <a:off x="457199" y="274638"/>
            <a:ext cx="8675689" cy="1143000"/>
          </a:xfrm>
        </p:spPr>
        <p:txBody>
          <a:bodyPr>
            <a:noAutofit/>
          </a:bodyPr>
          <a:lstStyle/>
          <a:p>
            <a:pPr eaLnBrk="1" fontAlgn="auto" hangingPunct="1">
              <a:spcAft>
                <a:spcPts val="0"/>
              </a:spcAft>
              <a:defRPr/>
            </a:pPr>
            <a:r>
              <a:rPr lang="en-US" sz="4400" dirty="0"/>
              <a:t>Safety Systems Descriptions</a:t>
            </a:r>
          </a:p>
        </p:txBody>
      </p:sp>
      <p:sp>
        <p:nvSpPr>
          <p:cNvPr id="130059" name="Text Box 11"/>
          <p:cNvSpPr txBox="1">
            <a:spLocks noChangeArrowheads="1"/>
          </p:cNvSpPr>
          <p:nvPr/>
        </p:nvSpPr>
        <p:spPr bwMode="auto">
          <a:xfrm>
            <a:off x="1447800" y="1828800"/>
            <a:ext cx="7696200" cy="5508625"/>
          </a:xfrm>
          <a:prstGeom prst="rect">
            <a:avLst/>
          </a:prstGeom>
          <a:noFill/>
          <a:ln w="9525">
            <a:noFill/>
            <a:miter lim="800000"/>
            <a:headEnd/>
            <a:tailEnd/>
          </a:ln>
          <a:effectLst/>
        </p:spPr>
        <p:txBody>
          <a:bodyPr>
            <a:spAutoFit/>
          </a:bodyPr>
          <a:lstStyle/>
          <a:p>
            <a:pPr>
              <a:spcBef>
                <a:spcPct val="50000"/>
              </a:spcBef>
              <a:defRPr/>
            </a:pPr>
            <a:r>
              <a:rPr lang="en-US" sz="3200" i="1" dirty="0">
                <a:solidFill>
                  <a:schemeClr val="tx1"/>
                </a:solidFill>
                <a:effectLst>
                  <a:outerShdw blurRad="38100" dist="38100" dir="2700000" algn="tl">
                    <a:srgbClr val="000000"/>
                  </a:outerShdw>
                </a:effectLst>
              </a:rPr>
              <a:t>Containment Spray Actuation Signal (CSAS):</a:t>
            </a:r>
          </a:p>
          <a:p>
            <a:pPr lvl="1" algn="l">
              <a:spcBef>
                <a:spcPct val="50000"/>
              </a:spcBef>
              <a:defRPr/>
            </a:pPr>
            <a:r>
              <a:rPr lang="en-US" sz="3200" dirty="0">
                <a:solidFill>
                  <a:schemeClr val="tx1"/>
                </a:solidFill>
                <a:effectLst>
                  <a:outerShdw blurRad="38100" dist="38100" dir="2700000" algn="tl">
                    <a:srgbClr val="000000"/>
                  </a:outerShdw>
                </a:effectLst>
              </a:rPr>
              <a:t>Actuates the Containment Spray System to initiate the spraying of cool borated water to remove heat from the Containment atmosphere that could be caused by a Loss of Coolant Accident (LOCA) or a Steam Line Break (HELB)</a:t>
            </a:r>
            <a:endParaRPr lang="en-US" sz="3200" i="1" dirty="0">
              <a:solidFill>
                <a:schemeClr val="tx1"/>
              </a:solidFill>
              <a:effectLst>
                <a:outerShdw blurRad="38100" dist="38100" dir="2700000" algn="tl">
                  <a:srgbClr val="000000"/>
                </a:outerShdw>
              </a:effectLst>
            </a:endParaRPr>
          </a:p>
          <a:p>
            <a:pPr lvl="1" algn="l">
              <a:spcBef>
                <a:spcPct val="50000"/>
              </a:spcBef>
              <a:defRPr/>
            </a:pPr>
            <a:endParaRPr lang="en-US" sz="3200" i="1" dirty="0">
              <a:solidFill>
                <a:schemeClr val="tx1"/>
              </a:solidFill>
              <a:effectLst>
                <a:outerShdw blurRad="38100" dist="38100" dir="2700000" algn="tl">
                  <a:srgbClr val="000000"/>
                </a:outerShdw>
              </a:effectLst>
            </a:endParaRPr>
          </a:p>
        </p:txBody>
      </p:sp>
      <p:sp>
        <p:nvSpPr>
          <p:cNvPr id="12" name="TextBox 11"/>
          <p:cNvSpPr txBox="1"/>
          <p:nvPr/>
        </p:nvSpPr>
        <p:spPr>
          <a:xfrm>
            <a:off x="7913688" y="6368405"/>
            <a:ext cx="1143000" cy="461665"/>
          </a:xfrm>
          <a:prstGeom prst="rect">
            <a:avLst/>
          </a:prstGeom>
          <a:noFill/>
        </p:spPr>
        <p:txBody>
          <a:bodyPr wrap="square" rtlCol="0">
            <a:spAutoFit/>
          </a:bodyPr>
          <a:lstStyle/>
          <a:p>
            <a:r>
              <a:rPr lang="en-US" sz="2400" dirty="0" smtClean="0">
                <a:solidFill>
                  <a:schemeClr val="bg1"/>
                </a:solidFill>
              </a:rPr>
              <a:t>Pg. 12</a:t>
            </a:r>
            <a:endParaRPr lang="en-US" sz="2400" dirty="0">
              <a:solidFill>
                <a:schemeClr val="bg1"/>
              </a:solidFill>
            </a:endParaRPr>
          </a:p>
        </p:txBody>
      </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Rectangle 2"/>
          <p:cNvSpPr>
            <a:spLocks noGrp="1" noChangeArrowheads="1"/>
          </p:cNvSpPr>
          <p:nvPr>
            <p:ph type="title"/>
          </p:nvPr>
        </p:nvSpPr>
        <p:spPr>
          <a:xfrm>
            <a:off x="0" y="0"/>
            <a:ext cx="9144000" cy="1162050"/>
          </a:xfrm>
        </p:spPr>
        <p:txBody>
          <a:bodyPr>
            <a:noAutofit/>
          </a:bodyPr>
          <a:lstStyle/>
          <a:p>
            <a:pPr eaLnBrk="1" fontAlgn="auto" hangingPunct="1">
              <a:spcAft>
                <a:spcPts val="0"/>
              </a:spcAft>
              <a:defRPr/>
            </a:pPr>
            <a:r>
              <a:rPr lang="en-US" sz="4400" dirty="0"/>
              <a:t>CONTAINMENT SPRAY ACTUATION SYSTEM (CSAS)</a:t>
            </a:r>
          </a:p>
        </p:txBody>
      </p:sp>
      <p:sp>
        <p:nvSpPr>
          <p:cNvPr id="48131" name="Rectangle 3"/>
          <p:cNvSpPr>
            <a:spLocks noGrp="1" noChangeArrowheads="1"/>
          </p:cNvSpPr>
          <p:nvPr>
            <p:ph idx="1"/>
          </p:nvPr>
        </p:nvSpPr>
        <p:spPr>
          <a:xfrm>
            <a:off x="0" y="1162050"/>
            <a:ext cx="9144000" cy="5695950"/>
          </a:xfrm>
        </p:spPr>
        <p:txBody>
          <a:bodyPr>
            <a:normAutofit fontScale="92500" lnSpcReduction="10000"/>
          </a:bodyPr>
          <a:lstStyle/>
          <a:p>
            <a:pPr marL="461963" indent="-461963" eaLnBrk="1" hangingPunct="1">
              <a:defRPr/>
            </a:pPr>
            <a:r>
              <a:rPr lang="en-US" i="1" dirty="0" smtClean="0">
                <a:effectLst>
                  <a:outerShdw blurRad="38100" dist="38100" dir="2700000" algn="tl">
                    <a:srgbClr val="000000">
                      <a:alpha val="43137"/>
                    </a:srgbClr>
                  </a:outerShdw>
                </a:effectLst>
                <a:latin typeface="Arial" pitchFamily="34" charset="0"/>
                <a:cs typeface="Arial" pitchFamily="34" charset="0"/>
              </a:rPr>
              <a:t>CSAS will be initiated on an increasing</a:t>
            </a:r>
            <a:br>
              <a:rPr lang="en-US" i="1" dirty="0" smtClean="0">
                <a:effectLst>
                  <a:outerShdw blurRad="38100" dist="38100" dir="2700000" algn="tl">
                    <a:srgbClr val="000000">
                      <a:alpha val="43137"/>
                    </a:srgbClr>
                  </a:outerShdw>
                </a:effectLst>
                <a:latin typeface="Arial" pitchFamily="34" charset="0"/>
                <a:cs typeface="Arial" pitchFamily="34" charset="0"/>
              </a:rPr>
            </a:br>
            <a:r>
              <a:rPr lang="en-US" i="1" dirty="0" smtClean="0">
                <a:effectLst>
                  <a:outerShdw blurRad="38100" dist="38100" dir="2700000" algn="tl">
                    <a:srgbClr val="000000">
                      <a:alpha val="43137"/>
                    </a:srgbClr>
                  </a:outerShdw>
                </a:effectLst>
                <a:latin typeface="Arial" pitchFamily="34" charset="0"/>
                <a:cs typeface="Arial" pitchFamily="34" charset="0"/>
              </a:rPr>
              <a:t>(HI-HI) containment pressure of 8.5 psig.</a:t>
            </a:r>
          </a:p>
          <a:p>
            <a:pPr marL="461963" indent="-461963" eaLnBrk="1" hangingPunct="1">
              <a:defRPr/>
            </a:pPr>
            <a:r>
              <a:rPr lang="en-US" i="1" dirty="0" smtClean="0">
                <a:effectLst>
                  <a:outerShdw blurRad="38100" dist="38100" dir="2700000" algn="tl">
                    <a:srgbClr val="000000">
                      <a:alpha val="43137"/>
                    </a:srgbClr>
                  </a:outerShdw>
                </a:effectLst>
                <a:latin typeface="Arial" pitchFamily="34" charset="0"/>
                <a:cs typeface="Arial" pitchFamily="34" charset="0"/>
              </a:rPr>
              <a:t>CSAS occurs at a higher containment pressure than the SIAS &amp; CIAS actuations</a:t>
            </a:r>
          </a:p>
          <a:p>
            <a:pPr marL="461963" indent="-461963" eaLnBrk="1" hangingPunct="1">
              <a:defRPr/>
            </a:pPr>
            <a:r>
              <a:rPr lang="en-US" i="1" dirty="0" smtClean="0">
                <a:effectLst>
                  <a:outerShdw blurRad="38100" dist="38100" dir="2700000" algn="tl">
                    <a:srgbClr val="000000">
                      <a:alpha val="43137"/>
                    </a:srgbClr>
                  </a:outerShdw>
                </a:effectLst>
                <a:latin typeface="Arial" pitchFamily="34" charset="0"/>
                <a:cs typeface="Arial" pitchFamily="34" charset="0"/>
              </a:rPr>
              <a:t>Both SIAS &amp; CIAS should also be present during any containment spray actuation.</a:t>
            </a:r>
          </a:p>
          <a:p>
            <a:pPr marL="461963" indent="-461963" eaLnBrk="1" hangingPunct="1">
              <a:defRPr/>
            </a:pPr>
            <a:r>
              <a:rPr lang="en-US" i="1" dirty="0" smtClean="0">
                <a:effectLst>
                  <a:outerShdw blurRad="38100" dist="38100" dir="2700000" algn="tl">
                    <a:srgbClr val="000000">
                      <a:alpha val="43137"/>
                    </a:srgbClr>
                  </a:outerShdw>
                </a:effectLst>
                <a:latin typeface="Arial" pitchFamily="34" charset="0"/>
                <a:cs typeface="Arial" pitchFamily="34" charset="0"/>
              </a:rPr>
              <a:t>Pre-trip alarms are provided at 6.0 psig.</a:t>
            </a:r>
          </a:p>
          <a:p>
            <a:pPr marL="461963" indent="-461963" eaLnBrk="1" hangingPunct="1">
              <a:defRPr/>
            </a:pPr>
            <a:r>
              <a:rPr lang="en-US" i="1" dirty="0" smtClean="0">
                <a:effectLst>
                  <a:outerShdw blurRad="38100" dist="38100" dir="2700000" algn="tl">
                    <a:srgbClr val="000000">
                      <a:alpha val="43137"/>
                    </a:srgbClr>
                  </a:outerShdw>
                </a:effectLst>
                <a:latin typeface="Arial" pitchFamily="34" charset="0"/>
                <a:cs typeface="Arial" pitchFamily="34" charset="0"/>
              </a:rPr>
              <a:t>CSAS actuates the containment spray systems in the event of a LOCA or MSLB.</a:t>
            </a:r>
          </a:p>
          <a:p>
            <a:pPr marL="461963" indent="-461963" eaLnBrk="1" hangingPunct="1">
              <a:defRPr/>
            </a:pPr>
            <a:r>
              <a:rPr lang="en-US" i="1" dirty="0" smtClean="0">
                <a:effectLst>
                  <a:outerShdw blurRad="38100" dist="38100" dir="2700000" algn="tl">
                    <a:srgbClr val="000000">
                      <a:alpha val="43137"/>
                    </a:srgbClr>
                  </a:outerShdw>
                </a:effectLst>
                <a:latin typeface="Arial" pitchFamily="34" charset="0"/>
                <a:cs typeface="Arial" pitchFamily="34" charset="0"/>
              </a:rPr>
              <a:t>The cool borated spray water removes heat from the containment atmosphere to limit and reduce post accident containment pressure. </a:t>
            </a:r>
          </a:p>
        </p:txBody>
      </p:sp>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58" name="Rectangle 10"/>
          <p:cNvSpPr>
            <a:spLocks noGrp="1" noChangeArrowheads="1"/>
          </p:cNvSpPr>
          <p:nvPr>
            <p:ph type="title"/>
          </p:nvPr>
        </p:nvSpPr>
        <p:spPr>
          <a:xfrm>
            <a:off x="457199" y="274638"/>
            <a:ext cx="8675689" cy="1143000"/>
          </a:xfrm>
        </p:spPr>
        <p:txBody>
          <a:bodyPr/>
          <a:lstStyle/>
          <a:p>
            <a:pPr eaLnBrk="1" fontAlgn="auto" hangingPunct="1">
              <a:spcAft>
                <a:spcPts val="0"/>
              </a:spcAft>
              <a:defRPr/>
            </a:pPr>
            <a:r>
              <a:rPr lang="en-US" sz="4400" dirty="0"/>
              <a:t>Safety Systems Descriptions</a:t>
            </a:r>
          </a:p>
        </p:txBody>
      </p:sp>
      <p:sp>
        <p:nvSpPr>
          <p:cNvPr id="130059" name="Text Box 11"/>
          <p:cNvSpPr txBox="1">
            <a:spLocks noChangeArrowheads="1"/>
          </p:cNvSpPr>
          <p:nvPr/>
        </p:nvSpPr>
        <p:spPr bwMode="auto">
          <a:xfrm>
            <a:off x="1447800" y="1828800"/>
            <a:ext cx="7696200" cy="3292475"/>
          </a:xfrm>
          <a:prstGeom prst="rect">
            <a:avLst/>
          </a:prstGeom>
          <a:noFill/>
          <a:ln w="9525">
            <a:noFill/>
            <a:miter lim="800000"/>
            <a:headEnd/>
            <a:tailEnd/>
          </a:ln>
          <a:effectLst/>
        </p:spPr>
        <p:txBody>
          <a:bodyPr>
            <a:spAutoFit/>
          </a:bodyPr>
          <a:lstStyle/>
          <a:p>
            <a:pPr algn="l">
              <a:spcBef>
                <a:spcPct val="50000"/>
              </a:spcBef>
              <a:defRPr/>
            </a:pPr>
            <a:r>
              <a:rPr lang="en-US" sz="3200" i="1" dirty="0">
                <a:solidFill>
                  <a:schemeClr val="tx1"/>
                </a:solidFill>
                <a:effectLst>
                  <a:outerShdw blurRad="38100" dist="38100" dir="2700000" algn="tl">
                    <a:srgbClr val="000000"/>
                  </a:outerShdw>
                </a:effectLst>
              </a:rPr>
              <a:t>Recirculation Actuation Signal (RAS):</a:t>
            </a:r>
          </a:p>
          <a:p>
            <a:pPr lvl="1" algn="l">
              <a:spcBef>
                <a:spcPct val="50000"/>
              </a:spcBef>
              <a:defRPr/>
            </a:pPr>
            <a:r>
              <a:rPr lang="en-US" sz="3200" dirty="0">
                <a:solidFill>
                  <a:schemeClr val="tx1"/>
                </a:solidFill>
                <a:effectLst>
                  <a:outerShdw blurRad="38100" dist="38100" dir="2700000" algn="tl">
                    <a:srgbClr val="000000"/>
                  </a:outerShdw>
                </a:effectLst>
              </a:rPr>
              <a:t>Actuates the Recirculation System to change the suction of the Safety Injection and Containment Spray pumps from the Refueling Water Tank to the Containment Sump</a:t>
            </a:r>
            <a:endParaRPr lang="en-US" sz="3200" i="1" dirty="0">
              <a:solidFill>
                <a:schemeClr val="tx1"/>
              </a:solidFill>
              <a:effectLst>
                <a:outerShdw blurRad="38100" dist="38100" dir="2700000" algn="tl">
                  <a:srgbClr val="000000"/>
                </a:outerShdw>
              </a:effectLst>
            </a:endParaRPr>
          </a:p>
        </p:txBody>
      </p:sp>
      <p:sp>
        <p:nvSpPr>
          <p:cNvPr id="12" name="TextBox 11"/>
          <p:cNvSpPr txBox="1"/>
          <p:nvPr/>
        </p:nvSpPr>
        <p:spPr>
          <a:xfrm>
            <a:off x="833438" y="6137573"/>
            <a:ext cx="1143000" cy="461665"/>
          </a:xfrm>
          <a:prstGeom prst="rect">
            <a:avLst/>
          </a:prstGeom>
          <a:noFill/>
        </p:spPr>
        <p:txBody>
          <a:bodyPr wrap="square" rtlCol="0">
            <a:spAutoFit/>
          </a:bodyPr>
          <a:lstStyle/>
          <a:p>
            <a:r>
              <a:rPr lang="en-US" sz="2400" dirty="0" smtClean="0">
                <a:solidFill>
                  <a:schemeClr val="bg1"/>
                </a:solidFill>
              </a:rPr>
              <a:t>Pg. 13</a:t>
            </a:r>
            <a:endParaRPr lang="en-US" sz="2400" dirty="0">
              <a:solidFill>
                <a:schemeClr val="bg1"/>
              </a:solidFill>
            </a:endParaRPr>
          </a:p>
        </p:txBody>
      </p:sp>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30" name="Rectangle 2"/>
          <p:cNvSpPr>
            <a:spLocks noGrp="1" noChangeArrowheads="1"/>
          </p:cNvSpPr>
          <p:nvPr>
            <p:ph type="title"/>
          </p:nvPr>
        </p:nvSpPr>
        <p:spPr>
          <a:xfrm>
            <a:off x="0" y="152400"/>
            <a:ext cx="9144000" cy="1143000"/>
          </a:xfrm>
        </p:spPr>
        <p:txBody>
          <a:bodyPr>
            <a:noAutofit/>
          </a:bodyPr>
          <a:lstStyle/>
          <a:p>
            <a:pPr eaLnBrk="1" fontAlgn="auto" hangingPunct="1">
              <a:spcAft>
                <a:spcPts val="0"/>
              </a:spcAft>
              <a:defRPr/>
            </a:pPr>
            <a:r>
              <a:rPr lang="en-US" sz="4400" dirty="0"/>
              <a:t>RECIRCULATION ACTUATION SYSTEM (RAS)</a:t>
            </a:r>
          </a:p>
        </p:txBody>
      </p:sp>
      <p:sp>
        <p:nvSpPr>
          <p:cNvPr id="124931" name="Rectangle 3"/>
          <p:cNvSpPr>
            <a:spLocks noGrp="1" noChangeArrowheads="1"/>
          </p:cNvSpPr>
          <p:nvPr>
            <p:ph idx="1"/>
          </p:nvPr>
        </p:nvSpPr>
        <p:spPr>
          <a:xfrm>
            <a:off x="0" y="1390650"/>
            <a:ext cx="9144000" cy="5467350"/>
          </a:xfrm>
        </p:spPr>
        <p:txBody>
          <a:bodyPr>
            <a:noAutofit/>
          </a:bodyPr>
          <a:lstStyle/>
          <a:p>
            <a:pPr marL="609600" indent="-609600" eaLnBrk="1" fontAlgn="auto" hangingPunct="1">
              <a:lnSpc>
                <a:spcPct val="90000"/>
              </a:lnSpc>
              <a:spcAft>
                <a:spcPts val="0"/>
              </a:spcAft>
              <a:buClr>
                <a:schemeClr val="tx1">
                  <a:shade val="95000"/>
                </a:schemeClr>
              </a:buClr>
              <a:buFont typeface="Wingdings 2"/>
              <a:buChar char=""/>
              <a:defRPr/>
            </a:pPr>
            <a:r>
              <a:rPr lang="en-US" sz="2400" i="1" dirty="0">
                <a:effectLst>
                  <a:outerShdw blurRad="38100" dist="38100" dir="2700000" algn="tl">
                    <a:srgbClr val="000000">
                      <a:alpha val="43137"/>
                    </a:srgbClr>
                  </a:outerShdw>
                </a:effectLst>
                <a:latin typeface="Arial" pitchFamily="34" charset="0"/>
                <a:cs typeface="Arial" pitchFamily="34" charset="0"/>
              </a:rPr>
              <a:t>RAS will be generated on a decreasing refueling water tank (RWT) level </a:t>
            </a:r>
            <a:r>
              <a:rPr lang="en-US" sz="2400" i="1">
                <a:effectLst>
                  <a:outerShdw blurRad="38100" dist="38100" dir="2700000" algn="tl">
                    <a:srgbClr val="000000">
                      <a:alpha val="43137"/>
                    </a:srgbClr>
                  </a:outerShdw>
                </a:effectLst>
                <a:latin typeface="Arial" pitchFamily="34" charset="0"/>
                <a:cs typeface="Arial" pitchFamily="34" charset="0"/>
              </a:rPr>
              <a:t>of </a:t>
            </a:r>
            <a:r>
              <a:rPr lang="en-US" sz="2400" i="1" smtClean="0">
                <a:effectLst>
                  <a:outerShdw blurRad="38100" dist="38100" dir="2700000" algn="tl">
                    <a:srgbClr val="000000">
                      <a:alpha val="43137"/>
                    </a:srgbClr>
                  </a:outerShdw>
                </a:effectLst>
                <a:latin typeface="Arial" pitchFamily="34" charset="0"/>
                <a:cs typeface="Arial" pitchFamily="34" charset="0"/>
              </a:rPr>
              <a:t>9.4</a:t>
            </a:r>
            <a:r>
              <a:rPr lang="en-US" sz="2400" i="1" dirty="0">
                <a:effectLst>
                  <a:outerShdw blurRad="38100" dist="38100" dir="2700000" algn="tl">
                    <a:srgbClr val="000000">
                      <a:alpha val="43137"/>
                    </a:srgbClr>
                  </a:outerShdw>
                </a:effectLst>
                <a:latin typeface="Arial" pitchFamily="34" charset="0"/>
                <a:cs typeface="Arial" pitchFamily="34" charset="0"/>
              </a:rPr>
              <a:t>%.</a:t>
            </a:r>
          </a:p>
          <a:p>
            <a:pPr marL="609600" indent="-609600" eaLnBrk="1" fontAlgn="auto" hangingPunct="1">
              <a:lnSpc>
                <a:spcPct val="90000"/>
              </a:lnSpc>
              <a:spcAft>
                <a:spcPts val="0"/>
              </a:spcAft>
              <a:buClr>
                <a:schemeClr val="tx1">
                  <a:shade val="95000"/>
                </a:schemeClr>
              </a:buClr>
              <a:buFont typeface="Wingdings 2"/>
              <a:buChar char=""/>
              <a:defRPr/>
            </a:pPr>
            <a:r>
              <a:rPr lang="en-US" sz="2400" i="1" dirty="0">
                <a:effectLst>
                  <a:outerShdw blurRad="38100" dist="38100" dir="2700000" algn="tl">
                    <a:srgbClr val="000000">
                      <a:alpha val="43137"/>
                    </a:srgbClr>
                  </a:outerShdw>
                </a:effectLst>
                <a:latin typeface="Arial" pitchFamily="34" charset="0"/>
                <a:cs typeface="Arial" pitchFamily="34" charset="0"/>
              </a:rPr>
              <a:t>Pre-trip alarms are provided at 11% RWT level.</a:t>
            </a:r>
          </a:p>
          <a:p>
            <a:pPr marL="609600" indent="-609600" eaLnBrk="1" fontAlgn="auto" hangingPunct="1">
              <a:lnSpc>
                <a:spcPct val="90000"/>
              </a:lnSpc>
              <a:spcAft>
                <a:spcPts val="0"/>
              </a:spcAft>
              <a:buClr>
                <a:schemeClr val="tx1">
                  <a:shade val="95000"/>
                </a:schemeClr>
              </a:buClr>
              <a:buFont typeface="Wingdings 2"/>
              <a:buChar char=""/>
              <a:defRPr/>
            </a:pPr>
            <a:r>
              <a:rPr lang="en-US" sz="2400" i="1" dirty="0">
                <a:effectLst>
                  <a:outerShdw blurRad="38100" dist="38100" dir="2700000" algn="tl">
                    <a:srgbClr val="000000">
                      <a:alpha val="43137"/>
                    </a:srgbClr>
                  </a:outerShdw>
                </a:effectLst>
                <a:latin typeface="Arial" pitchFamily="34" charset="0"/>
                <a:cs typeface="Arial" pitchFamily="34" charset="0"/>
              </a:rPr>
              <a:t>The RAS is provided to initiate recirculation of borated water from the containment sump.</a:t>
            </a:r>
          </a:p>
          <a:p>
            <a:pPr marL="609600" indent="-609600" eaLnBrk="1" fontAlgn="auto" hangingPunct="1">
              <a:lnSpc>
                <a:spcPct val="90000"/>
              </a:lnSpc>
              <a:spcAft>
                <a:spcPts val="0"/>
              </a:spcAft>
              <a:buClr>
                <a:schemeClr val="tx1">
                  <a:shade val="95000"/>
                </a:schemeClr>
              </a:buClr>
              <a:buFont typeface="Wingdings 2"/>
              <a:buChar char=""/>
              <a:defRPr/>
            </a:pPr>
            <a:r>
              <a:rPr lang="en-US" sz="2400" i="1" dirty="0">
                <a:effectLst>
                  <a:outerShdw blurRad="38100" dist="38100" dir="2700000" algn="tl">
                    <a:srgbClr val="000000">
                      <a:alpha val="43137"/>
                    </a:srgbClr>
                  </a:outerShdw>
                </a:effectLst>
                <a:latin typeface="Arial" pitchFamily="34" charset="0"/>
                <a:cs typeface="Arial" pitchFamily="34" charset="0"/>
              </a:rPr>
              <a:t>This provides for long term post-accident </a:t>
            </a:r>
            <a:r>
              <a:rPr lang="en-US" sz="2400" i="1" dirty="0" err="1">
                <a:effectLst>
                  <a:outerShdw blurRad="38100" dist="38100" dir="2700000" algn="tl">
                    <a:srgbClr val="000000">
                      <a:alpha val="43137"/>
                    </a:srgbClr>
                  </a:outerShdw>
                </a:effectLst>
                <a:latin typeface="Arial" pitchFamily="34" charset="0"/>
                <a:cs typeface="Arial" pitchFamily="34" charset="0"/>
              </a:rPr>
              <a:t>recirc</a:t>
            </a:r>
            <a:r>
              <a:rPr lang="en-US" sz="2400" i="1" dirty="0">
                <a:effectLst>
                  <a:outerShdw blurRad="38100" dist="38100" dir="2700000" algn="tl">
                    <a:srgbClr val="000000">
                      <a:alpha val="43137"/>
                    </a:srgbClr>
                  </a:outerShdw>
                </a:effectLst>
                <a:latin typeface="Arial" pitchFamily="34" charset="0"/>
                <a:cs typeface="Arial" pitchFamily="34" charset="0"/>
              </a:rPr>
              <a:t> and cooling</a:t>
            </a:r>
          </a:p>
          <a:p>
            <a:pPr marL="609600" indent="-609600" eaLnBrk="1" fontAlgn="auto" hangingPunct="1">
              <a:lnSpc>
                <a:spcPct val="90000"/>
              </a:lnSpc>
              <a:spcAft>
                <a:spcPts val="0"/>
              </a:spcAft>
              <a:buClr>
                <a:schemeClr val="tx1">
                  <a:shade val="95000"/>
                </a:schemeClr>
              </a:buClr>
              <a:buFont typeface="Wingdings 2"/>
              <a:buChar char=""/>
              <a:defRPr/>
            </a:pPr>
            <a:r>
              <a:rPr lang="en-US" sz="2400" i="1" dirty="0">
                <a:effectLst>
                  <a:outerShdw blurRad="38100" dist="38100" dir="2700000" algn="tl">
                    <a:srgbClr val="000000">
                      <a:alpha val="43137"/>
                    </a:srgbClr>
                  </a:outerShdw>
                </a:effectLst>
                <a:latin typeface="Arial" pitchFamily="34" charset="0"/>
                <a:cs typeface="Arial" pitchFamily="34" charset="0"/>
              </a:rPr>
              <a:t> Following SIAS actuation, the RWT serves as the source of borated water emergency core cooling using the safety injection system for core injection and containment spray.</a:t>
            </a:r>
          </a:p>
          <a:p>
            <a:pPr marL="609600" indent="-609600" eaLnBrk="1" fontAlgn="auto" hangingPunct="1">
              <a:lnSpc>
                <a:spcPct val="90000"/>
              </a:lnSpc>
              <a:spcAft>
                <a:spcPts val="0"/>
              </a:spcAft>
              <a:buClr>
                <a:schemeClr val="tx1">
                  <a:shade val="95000"/>
                </a:schemeClr>
              </a:buClr>
              <a:buFont typeface="Wingdings 2"/>
              <a:buChar char=""/>
              <a:defRPr/>
            </a:pPr>
            <a:r>
              <a:rPr lang="en-US" sz="2400" i="1" dirty="0">
                <a:effectLst>
                  <a:outerShdw blurRad="38100" dist="38100" dir="2700000" algn="tl">
                    <a:srgbClr val="000000">
                      <a:alpha val="43137"/>
                    </a:srgbClr>
                  </a:outerShdw>
                </a:effectLst>
                <a:latin typeface="Arial" pitchFamily="34" charset="0"/>
                <a:cs typeface="Arial" pitchFamily="34" charset="0"/>
              </a:rPr>
              <a:t>When the RWT water inventory is depleted, a RAS will cause the ESF systems to automatically shift their suction to the containment sump.</a:t>
            </a:r>
          </a:p>
          <a:p>
            <a:pPr marL="609600" indent="-609600" eaLnBrk="1" fontAlgn="auto" hangingPunct="1">
              <a:lnSpc>
                <a:spcPct val="90000"/>
              </a:lnSpc>
              <a:spcAft>
                <a:spcPts val="0"/>
              </a:spcAft>
              <a:buClr>
                <a:schemeClr val="tx1">
                  <a:shade val="95000"/>
                </a:schemeClr>
              </a:buClr>
              <a:buFont typeface="Wingdings 2"/>
              <a:buChar char=""/>
              <a:defRPr/>
            </a:pPr>
            <a:r>
              <a:rPr lang="en-US" sz="2400" i="1" dirty="0">
                <a:effectLst>
                  <a:outerShdw blurRad="38100" dist="38100" dir="2700000" algn="tl">
                    <a:srgbClr val="000000">
                      <a:alpha val="43137"/>
                    </a:srgbClr>
                  </a:outerShdw>
                </a:effectLst>
                <a:latin typeface="Arial" pitchFamily="34" charset="0"/>
                <a:cs typeface="Arial" pitchFamily="34" charset="0"/>
              </a:rPr>
              <a:t>The sump, being full of water previously pumped from the RWT for core injection and containment spray, can now serve as the borated water supply for long term core cooling.</a:t>
            </a:r>
          </a:p>
        </p:txBody>
      </p:sp>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42" name="Picture 26"/>
          <p:cNvPicPr>
            <a:picLocks noRot="1" noChangeAspect="1" noChangeArrowheads="1"/>
          </p:cNvPicPr>
          <p:nvPr/>
        </p:nvPicPr>
        <p:blipFill>
          <a:blip r:embed="rId2" cstate="print"/>
          <a:srcRect/>
          <a:stretch>
            <a:fillRect/>
          </a:stretch>
        </p:blipFill>
        <p:spPr bwMode="auto">
          <a:xfrm>
            <a:off x="6503988" y="5318125"/>
            <a:ext cx="1992312" cy="1539875"/>
          </a:xfrm>
          <a:prstGeom prst="rect">
            <a:avLst/>
          </a:prstGeom>
          <a:noFill/>
          <a:ln w="9525">
            <a:noFill/>
            <a:miter lim="800000"/>
            <a:headEnd/>
            <a:tailEnd/>
          </a:ln>
        </p:spPr>
      </p:pic>
      <p:pic>
        <p:nvPicPr>
          <p:cNvPr id="61443" name="Picture 27"/>
          <p:cNvPicPr>
            <a:picLocks noRot="1" noChangeAspect="1" noChangeArrowheads="1"/>
          </p:cNvPicPr>
          <p:nvPr/>
        </p:nvPicPr>
        <p:blipFill>
          <a:blip r:embed="rId3" cstate="print"/>
          <a:srcRect/>
          <a:stretch>
            <a:fillRect/>
          </a:stretch>
        </p:blipFill>
        <p:spPr bwMode="auto">
          <a:xfrm>
            <a:off x="2528888" y="4537075"/>
            <a:ext cx="1992312" cy="1539875"/>
          </a:xfrm>
          <a:prstGeom prst="rect">
            <a:avLst/>
          </a:prstGeom>
          <a:noFill/>
          <a:ln w="9525">
            <a:noFill/>
            <a:miter lim="800000"/>
            <a:headEnd/>
            <a:tailEnd/>
          </a:ln>
        </p:spPr>
      </p:pic>
      <p:pic>
        <p:nvPicPr>
          <p:cNvPr id="61444" name="Picture 28"/>
          <p:cNvPicPr>
            <a:picLocks noRot="1" noChangeAspect="1" noChangeArrowheads="1"/>
          </p:cNvPicPr>
          <p:nvPr/>
        </p:nvPicPr>
        <p:blipFill>
          <a:blip r:embed="rId4" cstate="print"/>
          <a:srcRect/>
          <a:stretch>
            <a:fillRect/>
          </a:stretch>
        </p:blipFill>
        <p:spPr bwMode="auto">
          <a:xfrm>
            <a:off x="538163" y="3784600"/>
            <a:ext cx="1992312" cy="1539875"/>
          </a:xfrm>
          <a:prstGeom prst="rect">
            <a:avLst/>
          </a:prstGeom>
          <a:noFill/>
          <a:ln w="9525">
            <a:noFill/>
            <a:miter lim="800000"/>
            <a:headEnd/>
            <a:tailEnd/>
          </a:ln>
        </p:spPr>
      </p:pic>
      <p:pic>
        <p:nvPicPr>
          <p:cNvPr id="61445" name="Picture 29"/>
          <p:cNvPicPr>
            <a:picLocks noRot="1" noChangeAspect="1" noChangeArrowheads="1"/>
          </p:cNvPicPr>
          <p:nvPr/>
        </p:nvPicPr>
        <p:blipFill>
          <a:blip r:embed="rId5" cstate="print"/>
          <a:srcRect/>
          <a:stretch>
            <a:fillRect/>
          </a:stretch>
        </p:blipFill>
        <p:spPr bwMode="auto">
          <a:xfrm>
            <a:off x="538163" y="706438"/>
            <a:ext cx="1992312" cy="1539875"/>
          </a:xfrm>
          <a:prstGeom prst="rect">
            <a:avLst/>
          </a:prstGeom>
          <a:noFill/>
          <a:ln w="9525">
            <a:noFill/>
            <a:miter lim="800000"/>
            <a:headEnd/>
            <a:tailEnd/>
          </a:ln>
        </p:spPr>
      </p:pic>
      <p:pic>
        <p:nvPicPr>
          <p:cNvPr id="61446" name="Picture 32"/>
          <p:cNvPicPr>
            <a:picLocks noRot="1" noChangeAspect="1" noChangeArrowheads="1"/>
          </p:cNvPicPr>
          <p:nvPr/>
        </p:nvPicPr>
        <p:blipFill>
          <a:blip r:embed="rId6" cstate="print"/>
          <a:srcRect/>
          <a:stretch>
            <a:fillRect/>
          </a:stretch>
        </p:blipFill>
        <p:spPr bwMode="auto">
          <a:xfrm>
            <a:off x="4516438" y="706438"/>
            <a:ext cx="1993900" cy="1539875"/>
          </a:xfrm>
          <a:prstGeom prst="rect">
            <a:avLst/>
          </a:prstGeom>
          <a:noFill/>
          <a:ln w="9525">
            <a:noFill/>
            <a:miter lim="800000"/>
            <a:headEnd/>
            <a:tailEnd/>
          </a:ln>
        </p:spPr>
      </p:pic>
      <p:pic>
        <p:nvPicPr>
          <p:cNvPr id="61447" name="Picture 33"/>
          <p:cNvPicPr>
            <a:picLocks noRot="1" noChangeAspect="1" noChangeArrowheads="1"/>
          </p:cNvPicPr>
          <p:nvPr/>
        </p:nvPicPr>
        <p:blipFill>
          <a:blip r:embed="rId7" cstate="print"/>
          <a:srcRect/>
          <a:stretch>
            <a:fillRect/>
          </a:stretch>
        </p:blipFill>
        <p:spPr bwMode="auto">
          <a:xfrm>
            <a:off x="4516438" y="3784600"/>
            <a:ext cx="1993900" cy="1539875"/>
          </a:xfrm>
          <a:prstGeom prst="rect">
            <a:avLst/>
          </a:prstGeom>
          <a:noFill/>
          <a:ln w="9525">
            <a:noFill/>
            <a:miter lim="800000"/>
            <a:headEnd/>
            <a:tailEnd/>
          </a:ln>
        </p:spPr>
      </p:pic>
      <p:pic>
        <p:nvPicPr>
          <p:cNvPr id="61448" name="Picture 34"/>
          <p:cNvPicPr>
            <a:picLocks noRot="1" noChangeAspect="1" noChangeArrowheads="1"/>
          </p:cNvPicPr>
          <p:nvPr/>
        </p:nvPicPr>
        <p:blipFill>
          <a:blip r:embed="rId8" cstate="print"/>
          <a:srcRect/>
          <a:stretch>
            <a:fillRect/>
          </a:stretch>
        </p:blipFill>
        <p:spPr bwMode="auto">
          <a:xfrm>
            <a:off x="2528888" y="706438"/>
            <a:ext cx="1992312" cy="1539875"/>
          </a:xfrm>
          <a:prstGeom prst="rect">
            <a:avLst/>
          </a:prstGeom>
          <a:noFill/>
          <a:ln w="9525">
            <a:noFill/>
            <a:miter lim="800000"/>
            <a:headEnd/>
            <a:tailEnd/>
          </a:ln>
        </p:spPr>
      </p:pic>
      <p:pic>
        <p:nvPicPr>
          <p:cNvPr id="61449" name="Picture 35"/>
          <p:cNvPicPr>
            <a:picLocks noRot="1" noChangeAspect="1" noChangeArrowheads="1"/>
          </p:cNvPicPr>
          <p:nvPr/>
        </p:nvPicPr>
        <p:blipFill>
          <a:blip r:embed="rId9" cstate="print"/>
          <a:srcRect/>
          <a:stretch>
            <a:fillRect/>
          </a:stretch>
        </p:blipFill>
        <p:spPr bwMode="auto">
          <a:xfrm>
            <a:off x="6503988" y="706438"/>
            <a:ext cx="1992312" cy="1539875"/>
          </a:xfrm>
          <a:prstGeom prst="rect">
            <a:avLst/>
          </a:prstGeom>
          <a:noFill/>
          <a:ln w="9525">
            <a:noFill/>
            <a:miter lim="800000"/>
            <a:headEnd/>
            <a:tailEnd/>
          </a:ln>
        </p:spPr>
      </p:pic>
      <p:pic>
        <p:nvPicPr>
          <p:cNvPr id="61450" name="Picture 36"/>
          <p:cNvPicPr>
            <a:picLocks noRot="1" noChangeAspect="1" noChangeArrowheads="1"/>
          </p:cNvPicPr>
          <p:nvPr/>
        </p:nvPicPr>
        <p:blipFill>
          <a:blip r:embed="rId10" cstate="print"/>
          <a:srcRect/>
          <a:stretch>
            <a:fillRect/>
          </a:stretch>
        </p:blipFill>
        <p:spPr bwMode="auto">
          <a:xfrm>
            <a:off x="6503988" y="3784600"/>
            <a:ext cx="1992312" cy="1541463"/>
          </a:xfrm>
          <a:prstGeom prst="rect">
            <a:avLst/>
          </a:prstGeom>
          <a:noFill/>
          <a:ln w="9525">
            <a:noFill/>
            <a:miter lim="800000"/>
            <a:headEnd/>
            <a:tailEnd/>
          </a:ln>
        </p:spPr>
      </p:pic>
      <p:pic>
        <p:nvPicPr>
          <p:cNvPr id="61451" name="Picture 37"/>
          <p:cNvPicPr>
            <a:picLocks noRot="1" noChangeAspect="1" noChangeArrowheads="1"/>
          </p:cNvPicPr>
          <p:nvPr/>
        </p:nvPicPr>
        <p:blipFill>
          <a:blip r:embed="rId11" cstate="print"/>
          <a:srcRect r="78667"/>
          <a:stretch>
            <a:fillRect/>
          </a:stretch>
        </p:blipFill>
        <p:spPr bwMode="auto">
          <a:xfrm>
            <a:off x="8494713" y="3784600"/>
            <a:ext cx="425450" cy="1541463"/>
          </a:xfrm>
          <a:prstGeom prst="rect">
            <a:avLst/>
          </a:prstGeom>
          <a:noFill/>
          <a:ln w="9525">
            <a:noFill/>
            <a:miter lim="800000"/>
            <a:headEnd/>
            <a:tailEnd/>
          </a:ln>
        </p:spPr>
      </p:pic>
      <p:pic>
        <p:nvPicPr>
          <p:cNvPr id="61452" name="Picture 38"/>
          <p:cNvPicPr>
            <a:picLocks noRot="1" noChangeAspect="1" noChangeArrowheads="1"/>
          </p:cNvPicPr>
          <p:nvPr/>
        </p:nvPicPr>
        <p:blipFill>
          <a:blip r:embed="rId12" cstate="print"/>
          <a:srcRect/>
          <a:stretch>
            <a:fillRect/>
          </a:stretch>
        </p:blipFill>
        <p:spPr bwMode="auto">
          <a:xfrm>
            <a:off x="6503988" y="2246313"/>
            <a:ext cx="1992312" cy="1539875"/>
          </a:xfrm>
          <a:prstGeom prst="rect">
            <a:avLst/>
          </a:prstGeom>
          <a:noFill/>
          <a:ln w="9525">
            <a:noFill/>
            <a:miter lim="800000"/>
            <a:headEnd/>
            <a:tailEnd/>
          </a:ln>
        </p:spPr>
      </p:pic>
      <p:pic>
        <p:nvPicPr>
          <p:cNvPr id="61453" name="Picture 39"/>
          <p:cNvPicPr>
            <a:picLocks noRot="1" noChangeAspect="1" noChangeArrowheads="1"/>
          </p:cNvPicPr>
          <p:nvPr/>
        </p:nvPicPr>
        <p:blipFill>
          <a:blip r:embed="rId13" cstate="print"/>
          <a:srcRect/>
          <a:stretch>
            <a:fillRect/>
          </a:stretch>
        </p:blipFill>
        <p:spPr bwMode="auto">
          <a:xfrm>
            <a:off x="4516438" y="5316538"/>
            <a:ext cx="1993900" cy="1539875"/>
          </a:xfrm>
          <a:prstGeom prst="rect">
            <a:avLst/>
          </a:prstGeom>
          <a:noFill/>
          <a:ln w="9525">
            <a:noFill/>
            <a:miter lim="800000"/>
            <a:headEnd/>
            <a:tailEnd/>
          </a:ln>
        </p:spPr>
      </p:pic>
      <p:pic>
        <p:nvPicPr>
          <p:cNvPr id="61454" name="Picture 40"/>
          <p:cNvPicPr>
            <a:picLocks noRot="1" noChangeAspect="1" noChangeArrowheads="1"/>
          </p:cNvPicPr>
          <p:nvPr/>
        </p:nvPicPr>
        <p:blipFill>
          <a:blip r:embed="rId14" cstate="print"/>
          <a:srcRect/>
          <a:stretch>
            <a:fillRect/>
          </a:stretch>
        </p:blipFill>
        <p:spPr bwMode="auto">
          <a:xfrm>
            <a:off x="2527300" y="3003550"/>
            <a:ext cx="1992313" cy="1539875"/>
          </a:xfrm>
          <a:prstGeom prst="rect">
            <a:avLst/>
          </a:prstGeom>
          <a:noFill/>
          <a:ln w="9525">
            <a:noFill/>
            <a:miter lim="800000"/>
            <a:headEnd/>
            <a:tailEnd/>
          </a:ln>
        </p:spPr>
      </p:pic>
      <p:pic>
        <p:nvPicPr>
          <p:cNvPr id="61455" name="Picture 41"/>
          <p:cNvPicPr>
            <a:picLocks noRot="1" noChangeAspect="1" noChangeArrowheads="1"/>
          </p:cNvPicPr>
          <p:nvPr/>
        </p:nvPicPr>
        <p:blipFill>
          <a:blip r:embed="rId15" cstate="print"/>
          <a:srcRect r="67409"/>
          <a:stretch>
            <a:fillRect/>
          </a:stretch>
        </p:blipFill>
        <p:spPr bwMode="auto">
          <a:xfrm>
            <a:off x="8494713" y="2246313"/>
            <a:ext cx="649287" cy="1539875"/>
          </a:xfrm>
          <a:prstGeom prst="rect">
            <a:avLst/>
          </a:prstGeom>
          <a:noFill/>
          <a:ln w="9525">
            <a:noFill/>
            <a:miter lim="800000"/>
            <a:headEnd/>
            <a:tailEnd/>
          </a:ln>
        </p:spPr>
      </p:pic>
      <p:pic>
        <p:nvPicPr>
          <p:cNvPr id="61456" name="Picture 42"/>
          <p:cNvPicPr>
            <a:picLocks noRot="1" noChangeAspect="1" noChangeArrowheads="1"/>
          </p:cNvPicPr>
          <p:nvPr/>
        </p:nvPicPr>
        <p:blipFill>
          <a:blip r:embed="rId16" cstate="print"/>
          <a:srcRect r="71800"/>
          <a:stretch>
            <a:fillRect/>
          </a:stretch>
        </p:blipFill>
        <p:spPr bwMode="auto">
          <a:xfrm>
            <a:off x="8491538" y="706438"/>
            <a:ext cx="563562" cy="1539875"/>
          </a:xfrm>
          <a:prstGeom prst="rect">
            <a:avLst/>
          </a:prstGeom>
          <a:noFill/>
          <a:ln w="9525">
            <a:noFill/>
            <a:miter lim="800000"/>
            <a:headEnd/>
            <a:tailEnd/>
          </a:ln>
        </p:spPr>
      </p:pic>
      <p:sp>
        <p:nvSpPr>
          <p:cNvPr id="61457" name="Rectangle 48"/>
          <p:cNvSpPr>
            <a:spLocks noChangeArrowheads="1"/>
          </p:cNvSpPr>
          <p:nvPr/>
        </p:nvSpPr>
        <p:spPr bwMode="auto">
          <a:xfrm>
            <a:off x="7258050" y="5195888"/>
            <a:ext cx="739775" cy="115887"/>
          </a:xfrm>
          <a:prstGeom prst="rect">
            <a:avLst/>
          </a:prstGeom>
          <a:solidFill>
            <a:schemeClr val="tx1"/>
          </a:solidFill>
          <a:ln w="9525">
            <a:noFill/>
            <a:miter lim="800000"/>
            <a:headEnd/>
            <a:tailEnd/>
          </a:ln>
        </p:spPr>
        <p:txBody>
          <a:bodyPr wrap="none" lIns="57150" tIns="28575" rIns="57150" bIns="28575" anchor="ctr"/>
          <a:lstStyle/>
          <a:p>
            <a:endParaRPr lang="en-US"/>
          </a:p>
        </p:txBody>
      </p:sp>
      <p:sp>
        <p:nvSpPr>
          <p:cNvPr id="61458" name="Rectangle 50"/>
          <p:cNvSpPr>
            <a:spLocks noChangeArrowheads="1"/>
          </p:cNvSpPr>
          <p:nvPr/>
        </p:nvSpPr>
        <p:spPr bwMode="auto">
          <a:xfrm>
            <a:off x="3255963" y="3114675"/>
            <a:ext cx="592137" cy="112713"/>
          </a:xfrm>
          <a:prstGeom prst="rect">
            <a:avLst/>
          </a:prstGeom>
          <a:solidFill>
            <a:schemeClr val="tx1"/>
          </a:solidFill>
          <a:ln w="9525">
            <a:noFill/>
            <a:miter lim="800000"/>
            <a:headEnd/>
            <a:tailEnd/>
          </a:ln>
        </p:spPr>
        <p:txBody>
          <a:bodyPr wrap="none" lIns="57150" tIns="28575" rIns="57150" bIns="28575" anchor="ctr"/>
          <a:lstStyle/>
          <a:p>
            <a:endParaRPr lang="en-US"/>
          </a:p>
        </p:txBody>
      </p:sp>
      <p:sp>
        <p:nvSpPr>
          <p:cNvPr id="61459" name="Rectangle 53"/>
          <p:cNvSpPr>
            <a:spLocks noChangeArrowheads="1"/>
          </p:cNvSpPr>
          <p:nvPr/>
        </p:nvSpPr>
        <p:spPr bwMode="auto">
          <a:xfrm>
            <a:off x="6484938" y="2019300"/>
            <a:ext cx="741362" cy="112713"/>
          </a:xfrm>
          <a:prstGeom prst="rect">
            <a:avLst/>
          </a:prstGeom>
          <a:solidFill>
            <a:schemeClr val="tx1"/>
          </a:solidFill>
          <a:ln w="9525">
            <a:noFill/>
            <a:miter lim="800000"/>
            <a:headEnd/>
            <a:tailEnd/>
          </a:ln>
        </p:spPr>
        <p:txBody>
          <a:bodyPr wrap="none" lIns="57150" tIns="28575" rIns="57150" bIns="28575" anchor="ctr"/>
          <a:lstStyle/>
          <a:p>
            <a:endParaRPr lang="en-US"/>
          </a:p>
        </p:txBody>
      </p:sp>
      <p:sp>
        <p:nvSpPr>
          <p:cNvPr id="61460" name="Text Box 52"/>
          <p:cNvSpPr txBox="1">
            <a:spLocks noChangeArrowheads="1"/>
          </p:cNvSpPr>
          <p:nvPr/>
        </p:nvSpPr>
        <p:spPr bwMode="auto">
          <a:xfrm>
            <a:off x="6503988" y="2039938"/>
            <a:ext cx="700087" cy="180975"/>
          </a:xfrm>
          <a:prstGeom prst="rect">
            <a:avLst/>
          </a:prstGeom>
          <a:noFill/>
          <a:ln w="9525">
            <a:noFill/>
            <a:miter lim="800000"/>
            <a:headEnd/>
            <a:tailEnd/>
          </a:ln>
        </p:spPr>
        <p:txBody>
          <a:bodyPr lIns="57150" tIns="28575" rIns="57150" bIns="28575">
            <a:spAutoFit/>
          </a:bodyPr>
          <a:lstStyle/>
          <a:p>
            <a:r>
              <a:rPr lang="en-US" sz="400">
                <a:solidFill>
                  <a:schemeClr val="bg1"/>
                </a:solidFill>
              </a:rPr>
              <a:t>Main Steam Safety Valves</a:t>
            </a:r>
          </a:p>
        </p:txBody>
      </p:sp>
      <p:sp>
        <p:nvSpPr>
          <p:cNvPr id="61461" name="Rectangle 55"/>
          <p:cNvSpPr>
            <a:spLocks noChangeArrowheads="1"/>
          </p:cNvSpPr>
          <p:nvPr/>
        </p:nvSpPr>
        <p:spPr bwMode="auto">
          <a:xfrm>
            <a:off x="8516938" y="2130425"/>
            <a:ext cx="582612" cy="103188"/>
          </a:xfrm>
          <a:prstGeom prst="rect">
            <a:avLst/>
          </a:prstGeom>
          <a:solidFill>
            <a:schemeClr val="tx1"/>
          </a:solidFill>
          <a:ln w="9525">
            <a:noFill/>
            <a:miter lim="800000"/>
            <a:headEnd/>
            <a:tailEnd/>
          </a:ln>
        </p:spPr>
        <p:txBody>
          <a:bodyPr wrap="none" lIns="57150" tIns="28575" rIns="57150" bIns="28575" anchor="ctr"/>
          <a:lstStyle/>
          <a:p>
            <a:endParaRPr lang="en-US"/>
          </a:p>
        </p:txBody>
      </p:sp>
      <p:sp>
        <p:nvSpPr>
          <p:cNvPr id="61462" name="Rectangle 56"/>
          <p:cNvSpPr>
            <a:spLocks noChangeArrowheads="1"/>
          </p:cNvSpPr>
          <p:nvPr/>
        </p:nvSpPr>
        <p:spPr bwMode="auto">
          <a:xfrm>
            <a:off x="4660900" y="6715125"/>
            <a:ext cx="852488" cy="103188"/>
          </a:xfrm>
          <a:prstGeom prst="rect">
            <a:avLst/>
          </a:prstGeom>
          <a:solidFill>
            <a:schemeClr val="tx1"/>
          </a:solidFill>
          <a:ln w="9525">
            <a:noFill/>
            <a:miter lim="800000"/>
            <a:headEnd/>
            <a:tailEnd/>
          </a:ln>
        </p:spPr>
        <p:txBody>
          <a:bodyPr wrap="none" lIns="57150" tIns="28575" rIns="57150" bIns="28575" anchor="ctr"/>
          <a:lstStyle/>
          <a:p>
            <a:endParaRPr lang="en-US"/>
          </a:p>
        </p:txBody>
      </p:sp>
      <p:sp>
        <p:nvSpPr>
          <p:cNvPr id="61463" name="Rectangle 57"/>
          <p:cNvSpPr>
            <a:spLocks noChangeArrowheads="1"/>
          </p:cNvSpPr>
          <p:nvPr/>
        </p:nvSpPr>
        <p:spPr bwMode="auto">
          <a:xfrm>
            <a:off x="7081838" y="6643688"/>
            <a:ext cx="852487" cy="103187"/>
          </a:xfrm>
          <a:prstGeom prst="rect">
            <a:avLst/>
          </a:prstGeom>
          <a:solidFill>
            <a:schemeClr val="tx1"/>
          </a:solidFill>
          <a:ln w="9525">
            <a:noFill/>
            <a:miter lim="800000"/>
            <a:headEnd/>
            <a:tailEnd/>
          </a:ln>
        </p:spPr>
        <p:txBody>
          <a:bodyPr wrap="none" lIns="57150" tIns="28575" rIns="57150" bIns="28575" anchor="ctr"/>
          <a:lstStyle/>
          <a:p>
            <a:endParaRPr lang="en-US"/>
          </a:p>
        </p:txBody>
      </p:sp>
      <p:sp>
        <p:nvSpPr>
          <p:cNvPr id="43022" name="Text Box 14"/>
          <p:cNvSpPr txBox="1">
            <a:spLocks noChangeArrowheads="1"/>
          </p:cNvSpPr>
          <p:nvPr/>
        </p:nvSpPr>
        <p:spPr bwMode="auto">
          <a:xfrm>
            <a:off x="100013" y="139700"/>
            <a:ext cx="8990012" cy="611188"/>
          </a:xfrm>
          <a:prstGeom prst="rect">
            <a:avLst/>
          </a:prstGeom>
          <a:noFill/>
          <a:ln w="9525">
            <a:noFill/>
            <a:miter lim="800000"/>
            <a:headEnd/>
            <a:tailEnd/>
          </a:ln>
          <a:effectLst/>
        </p:spPr>
        <p:txBody>
          <a:bodyPr wrap="none" lIns="57150" tIns="28575" rIns="57150" bIns="28575">
            <a:spAutoFit/>
          </a:bodyPr>
          <a:lstStyle/>
          <a:p>
            <a:pPr defTabSz="914797">
              <a:defRPr/>
            </a:pPr>
            <a:r>
              <a:rPr lang="en-US" sz="3600" dirty="0">
                <a:effectLst>
                  <a:outerShdw blurRad="38100" dist="38100" dir="2700000" algn="tl">
                    <a:srgbClr val="000000">
                      <a:alpha val="43137"/>
                    </a:srgbClr>
                  </a:outerShdw>
                </a:effectLst>
              </a:rPr>
              <a:t>Excessive Steam Demand - Downstream</a:t>
            </a:r>
          </a:p>
        </p:txBody>
      </p:sp>
      <p:sp>
        <p:nvSpPr>
          <p:cNvPr id="61465" name="Rectangle 51"/>
          <p:cNvSpPr>
            <a:spLocks noChangeArrowheads="1"/>
          </p:cNvSpPr>
          <p:nvPr/>
        </p:nvSpPr>
        <p:spPr bwMode="auto">
          <a:xfrm>
            <a:off x="7167563" y="730250"/>
            <a:ext cx="493712" cy="114300"/>
          </a:xfrm>
          <a:prstGeom prst="rect">
            <a:avLst/>
          </a:prstGeom>
          <a:solidFill>
            <a:schemeClr val="tx1"/>
          </a:solidFill>
          <a:ln w="9525">
            <a:noFill/>
            <a:miter lim="800000"/>
            <a:headEnd/>
            <a:tailEnd/>
          </a:ln>
        </p:spPr>
        <p:txBody>
          <a:bodyPr wrap="none" lIns="57150" tIns="28575" rIns="57150" bIns="28575" anchor="ctr"/>
          <a:lstStyle/>
          <a:p>
            <a:endParaRPr lang="en-US"/>
          </a:p>
        </p:txBody>
      </p:sp>
      <p:sp>
        <p:nvSpPr>
          <p:cNvPr id="61466" name="Rectangle 15"/>
          <p:cNvSpPr>
            <a:spLocks noChangeArrowheads="1"/>
          </p:cNvSpPr>
          <p:nvPr/>
        </p:nvSpPr>
        <p:spPr bwMode="auto">
          <a:xfrm>
            <a:off x="403225" y="6334125"/>
            <a:ext cx="134938" cy="157163"/>
          </a:xfrm>
          <a:prstGeom prst="rect">
            <a:avLst/>
          </a:prstGeom>
          <a:solidFill>
            <a:srgbClr val="008000"/>
          </a:solidFill>
          <a:ln w="9525">
            <a:solidFill>
              <a:schemeClr val="tx1"/>
            </a:solidFill>
            <a:miter lim="800000"/>
            <a:headEnd/>
            <a:tailEnd/>
          </a:ln>
        </p:spPr>
        <p:txBody>
          <a:bodyPr wrap="none" lIns="57150" tIns="28575" rIns="57150" bIns="28575" anchor="ctr"/>
          <a:lstStyle/>
          <a:p>
            <a:endParaRPr lang="en-US"/>
          </a:p>
        </p:txBody>
      </p:sp>
      <p:sp>
        <p:nvSpPr>
          <p:cNvPr id="61467" name="Text Box 17"/>
          <p:cNvSpPr txBox="1">
            <a:spLocks noChangeArrowheads="1"/>
          </p:cNvSpPr>
          <p:nvPr/>
        </p:nvSpPr>
        <p:spPr bwMode="auto">
          <a:xfrm>
            <a:off x="565150" y="6319838"/>
            <a:ext cx="3463925" cy="427037"/>
          </a:xfrm>
          <a:prstGeom prst="rect">
            <a:avLst/>
          </a:prstGeom>
          <a:noFill/>
          <a:ln w="9525">
            <a:noFill/>
            <a:miter lim="800000"/>
            <a:headEnd/>
            <a:tailEnd/>
          </a:ln>
        </p:spPr>
        <p:txBody>
          <a:bodyPr wrap="none" lIns="57150" tIns="28575" rIns="57150" bIns="28575">
            <a:spAutoFit/>
          </a:bodyPr>
          <a:lstStyle/>
          <a:p>
            <a:pPr defTabSz="2351088"/>
            <a:r>
              <a:rPr lang="en-US">
                <a:solidFill>
                  <a:schemeClr val="bg1"/>
                </a:solidFill>
              </a:rPr>
              <a:t>MSIS – Low Steam Generator Pressure – 960#</a:t>
            </a:r>
          </a:p>
          <a:p>
            <a:pPr defTabSz="2351088"/>
            <a:endParaRPr lang="en-US">
              <a:solidFill>
                <a:schemeClr val="bg1"/>
              </a:solidFill>
            </a:endParaRPr>
          </a:p>
        </p:txBody>
      </p:sp>
      <p:sp>
        <p:nvSpPr>
          <p:cNvPr id="61468" name="Rectangle 60"/>
          <p:cNvSpPr>
            <a:spLocks noChangeArrowheads="1"/>
          </p:cNvSpPr>
          <p:nvPr/>
        </p:nvSpPr>
        <p:spPr bwMode="auto">
          <a:xfrm>
            <a:off x="7216775" y="3325813"/>
            <a:ext cx="223838" cy="103187"/>
          </a:xfrm>
          <a:prstGeom prst="rect">
            <a:avLst/>
          </a:prstGeom>
          <a:solidFill>
            <a:schemeClr val="tx1"/>
          </a:solidFill>
          <a:ln w="9525">
            <a:noFill/>
            <a:miter lim="800000"/>
            <a:headEnd/>
            <a:tailEnd/>
          </a:ln>
        </p:spPr>
        <p:txBody>
          <a:bodyPr wrap="none" lIns="57150" tIns="28575" rIns="57150" bIns="28575" anchor="ctr"/>
          <a:lstStyle/>
          <a:p>
            <a:endParaRPr lang="en-US"/>
          </a:p>
        </p:txBody>
      </p:sp>
      <p:sp>
        <p:nvSpPr>
          <p:cNvPr id="61469" name="Rectangle 68"/>
          <p:cNvSpPr>
            <a:spLocks noChangeArrowheads="1"/>
          </p:cNvSpPr>
          <p:nvPr/>
        </p:nvSpPr>
        <p:spPr bwMode="auto">
          <a:xfrm>
            <a:off x="733425" y="3621088"/>
            <a:ext cx="165100" cy="47625"/>
          </a:xfrm>
          <a:prstGeom prst="rect">
            <a:avLst/>
          </a:prstGeom>
          <a:solidFill>
            <a:srgbClr val="0000FF"/>
          </a:solidFill>
          <a:ln w="9525">
            <a:noFill/>
            <a:miter lim="800000"/>
            <a:headEnd/>
            <a:tailEnd/>
          </a:ln>
        </p:spPr>
        <p:txBody>
          <a:bodyPr lIns="57150" tIns="28575" rIns="57150" bIns="28575"/>
          <a:lstStyle/>
          <a:p>
            <a:endParaRPr lang="en-US"/>
          </a:p>
        </p:txBody>
      </p:sp>
      <p:sp>
        <p:nvSpPr>
          <p:cNvPr id="61470" name="Rectangle 69"/>
          <p:cNvSpPr>
            <a:spLocks noChangeArrowheads="1"/>
          </p:cNvSpPr>
          <p:nvPr/>
        </p:nvSpPr>
        <p:spPr bwMode="auto">
          <a:xfrm>
            <a:off x="733425" y="3621088"/>
            <a:ext cx="165100" cy="47625"/>
          </a:xfrm>
          <a:prstGeom prst="rect">
            <a:avLst/>
          </a:prstGeom>
          <a:noFill/>
          <a:ln w="4763">
            <a:solidFill>
              <a:srgbClr val="000000"/>
            </a:solidFill>
            <a:miter lim="800000"/>
            <a:headEnd/>
            <a:tailEnd/>
          </a:ln>
        </p:spPr>
        <p:txBody>
          <a:bodyPr lIns="57150" tIns="28575" rIns="57150" bIns="28575"/>
          <a:lstStyle/>
          <a:p>
            <a:endParaRPr lang="en-US"/>
          </a:p>
        </p:txBody>
      </p:sp>
      <p:sp>
        <p:nvSpPr>
          <p:cNvPr id="61471" name="Freeform 70"/>
          <p:cNvSpPr>
            <a:spLocks/>
          </p:cNvSpPr>
          <p:nvPr/>
        </p:nvSpPr>
        <p:spPr bwMode="auto">
          <a:xfrm>
            <a:off x="849313" y="3582988"/>
            <a:ext cx="101600" cy="85725"/>
          </a:xfrm>
          <a:custGeom>
            <a:avLst/>
            <a:gdLst>
              <a:gd name="T0" fmla="*/ 50723 w 661"/>
              <a:gd name="T1" fmla="*/ 0 h 480"/>
              <a:gd name="T2" fmla="*/ 0 w 661"/>
              <a:gd name="T3" fmla="*/ 75367 h 480"/>
              <a:gd name="T4" fmla="*/ 50723 w 661"/>
              <a:gd name="T5" fmla="*/ 85725 h 480"/>
              <a:gd name="T6" fmla="*/ 101600 w 661"/>
              <a:gd name="T7" fmla="*/ 10358 h 480"/>
              <a:gd name="T8" fmla="*/ 50723 w 661"/>
              <a:gd name="T9" fmla="*/ 0 h 480"/>
              <a:gd name="T10" fmla="*/ 0 60000 65536"/>
              <a:gd name="T11" fmla="*/ 0 60000 65536"/>
              <a:gd name="T12" fmla="*/ 0 60000 65536"/>
              <a:gd name="T13" fmla="*/ 0 60000 65536"/>
              <a:gd name="T14" fmla="*/ 0 60000 65536"/>
              <a:gd name="T15" fmla="*/ 0 w 661"/>
              <a:gd name="T16" fmla="*/ 0 h 480"/>
              <a:gd name="T17" fmla="*/ 661 w 661"/>
              <a:gd name="T18" fmla="*/ 480 h 480"/>
            </a:gdLst>
            <a:ahLst/>
            <a:cxnLst>
              <a:cxn ang="T10">
                <a:pos x="T0" y="T1"/>
              </a:cxn>
              <a:cxn ang="T11">
                <a:pos x="T2" y="T3"/>
              </a:cxn>
              <a:cxn ang="T12">
                <a:pos x="T4" y="T5"/>
              </a:cxn>
              <a:cxn ang="T13">
                <a:pos x="T6" y="T7"/>
              </a:cxn>
              <a:cxn ang="T14">
                <a:pos x="T8" y="T9"/>
              </a:cxn>
            </a:cxnLst>
            <a:rect l="T15" t="T16" r="T17" b="T18"/>
            <a:pathLst>
              <a:path w="661" h="480">
                <a:moveTo>
                  <a:pt x="330" y="0"/>
                </a:moveTo>
                <a:lnTo>
                  <a:pt x="0" y="422"/>
                </a:lnTo>
                <a:lnTo>
                  <a:pt x="330" y="480"/>
                </a:lnTo>
                <a:lnTo>
                  <a:pt x="661" y="58"/>
                </a:lnTo>
                <a:lnTo>
                  <a:pt x="330" y="0"/>
                </a:lnTo>
                <a:close/>
              </a:path>
            </a:pathLst>
          </a:custGeom>
          <a:solidFill>
            <a:srgbClr val="0000FF"/>
          </a:solidFill>
          <a:ln w="9525">
            <a:noFill/>
            <a:round/>
            <a:headEnd/>
            <a:tailEnd/>
          </a:ln>
        </p:spPr>
        <p:txBody>
          <a:bodyPr lIns="57150" tIns="28575" rIns="57150" bIns="28575"/>
          <a:lstStyle/>
          <a:p>
            <a:endParaRPr lang="en-US"/>
          </a:p>
        </p:txBody>
      </p:sp>
      <p:sp>
        <p:nvSpPr>
          <p:cNvPr id="61472" name="Freeform 71"/>
          <p:cNvSpPr>
            <a:spLocks/>
          </p:cNvSpPr>
          <p:nvPr/>
        </p:nvSpPr>
        <p:spPr bwMode="auto">
          <a:xfrm>
            <a:off x="849313" y="3582988"/>
            <a:ext cx="101600" cy="85725"/>
          </a:xfrm>
          <a:custGeom>
            <a:avLst/>
            <a:gdLst>
              <a:gd name="T0" fmla="*/ 50723 w 661"/>
              <a:gd name="T1" fmla="*/ 0 h 480"/>
              <a:gd name="T2" fmla="*/ 0 w 661"/>
              <a:gd name="T3" fmla="*/ 75367 h 480"/>
              <a:gd name="T4" fmla="*/ 50723 w 661"/>
              <a:gd name="T5" fmla="*/ 85725 h 480"/>
              <a:gd name="T6" fmla="*/ 101600 w 661"/>
              <a:gd name="T7" fmla="*/ 10358 h 480"/>
              <a:gd name="T8" fmla="*/ 50723 w 661"/>
              <a:gd name="T9" fmla="*/ 0 h 480"/>
              <a:gd name="T10" fmla="*/ 0 60000 65536"/>
              <a:gd name="T11" fmla="*/ 0 60000 65536"/>
              <a:gd name="T12" fmla="*/ 0 60000 65536"/>
              <a:gd name="T13" fmla="*/ 0 60000 65536"/>
              <a:gd name="T14" fmla="*/ 0 60000 65536"/>
              <a:gd name="T15" fmla="*/ 0 w 661"/>
              <a:gd name="T16" fmla="*/ 0 h 480"/>
              <a:gd name="T17" fmla="*/ 661 w 661"/>
              <a:gd name="T18" fmla="*/ 480 h 480"/>
            </a:gdLst>
            <a:ahLst/>
            <a:cxnLst>
              <a:cxn ang="T10">
                <a:pos x="T0" y="T1"/>
              </a:cxn>
              <a:cxn ang="T11">
                <a:pos x="T2" y="T3"/>
              </a:cxn>
              <a:cxn ang="T12">
                <a:pos x="T4" y="T5"/>
              </a:cxn>
              <a:cxn ang="T13">
                <a:pos x="T6" y="T7"/>
              </a:cxn>
              <a:cxn ang="T14">
                <a:pos x="T8" y="T9"/>
              </a:cxn>
            </a:cxnLst>
            <a:rect l="T15" t="T16" r="T17" b="T18"/>
            <a:pathLst>
              <a:path w="661" h="480">
                <a:moveTo>
                  <a:pt x="330" y="0"/>
                </a:moveTo>
                <a:lnTo>
                  <a:pt x="0" y="422"/>
                </a:lnTo>
                <a:lnTo>
                  <a:pt x="330" y="480"/>
                </a:lnTo>
                <a:lnTo>
                  <a:pt x="661" y="58"/>
                </a:lnTo>
                <a:lnTo>
                  <a:pt x="330" y="0"/>
                </a:lnTo>
                <a:close/>
              </a:path>
            </a:pathLst>
          </a:custGeom>
          <a:noFill/>
          <a:ln w="4763">
            <a:solidFill>
              <a:srgbClr val="000000"/>
            </a:solidFill>
            <a:prstDash val="solid"/>
            <a:round/>
            <a:headEnd/>
            <a:tailEnd/>
          </a:ln>
        </p:spPr>
        <p:txBody>
          <a:bodyPr lIns="57150" tIns="28575" rIns="57150" bIns="28575"/>
          <a:lstStyle/>
          <a:p>
            <a:endParaRPr lang="en-US"/>
          </a:p>
        </p:txBody>
      </p:sp>
      <p:sp>
        <p:nvSpPr>
          <p:cNvPr id="61473" name="Rectangle 72"/>
          <p:cNvSpPr>
            <a:spLocks noChangeArrowheads="1"/>
          </p:cNvSpPr>
          <p:nvPr/>
        </p:nvSpPr>
        <p:spPr bwMode="auto">
          <a:xfrm>
            <a:off x="844550" y="3622675"/>
            <a:ext cx="53975" cy="46038"/>
          </a:xfrm>
          <a:prstGeom prst="rect">
            <a:avLst/>
          </a:prstGeom>
          <a:solidFill>
            <a:srgbClr val="0000FF"/>
          </a:solidFill>
          <a:ln w="9525">
            <a:noFill/>
            <a:miter lim="800000"/>
            <a:headEnd/>
            <a:tailEnd/>
          </a:ln>
        </p:spPr>
        <p:txBody>
          <a:bodyPr lIns="57150" tIns="28575" rIns="57150" bIns="28575"/>
          <a:lstStyle/>
          <a:p>
            <a:endParaRPr lang="en-US"/>
          </a:p>
        </p:txBody>
      </p:sp>
      <p:sp>
        <p:nvSpPr>
          <p:cNvPr id="61474" name="Freeform 73"/>
          <p:cNvSpPr>
            <a:spLocks/>
          </p:cNvSpPr>
          <p:nvPr/>
        </p:nvSpPr>
        <p:spPr bwMode="auto">
          <a:xfrm>
            <a:off x="881063" y="3630613"/>
            <a:ext cx="96837" cy="117475"/>
          </a:xfrm>
          <a:custGeom>
            <a:avLst/>
            <a:gdLst>
              <a:gd name="T0" fmla="*/ 41413 w 622"/>
              <a:gd name="T1" fmla="*/ 0 h 652"/>
              <a:gd name="T2" fmla="*/ 0 w 622"/>
              <a:gd name="T3" fmla="*/ 117475 h 652"/>
              <a:gd name="T4" fmla="*/ 55113 w 622"/>
              <a:gd name="T5" fmla="*/ 117475 h 652"/>
              <a:gd name="T6" fmla="*/ 96837 w 622"/>
              <a:gd name="T7" fmla="*/ 0 h 652"/>
              <a:gd name="T8" fmla="*/ 41413 w 622"/>
              <a:gd name="T9" fmla="*/ 0 h 652"/>
              <a:gd name="T10" fmla="*/ 0 60000 65536"/>
              <a:gd name="T11" fmla="*/ 0 60000 65536"/>
              <a:gd name="T12" fmla="*/ 0 60000 65536"/>
              <a:gd name="T13" fmla="*/ 0 60000 65536"/>
              <a:gd name="T14" fmla="*/ 0 60000 65536"/>
              <a:gd name="T15" fmla="*/ 0 w 622"/>
              <a:gd name="T16" fmla="*/ 0 h 652"/>
              <a:gd name="T17" fmla="*/ 622 w 622"/>
              <a:gd name="T18" fmla="*/ 652 h 652"/>
            </a:gdLst>
            <a:ahLst/>
            <a:cxnLst>
              <a:cxn ang="T10">
                <a:pos x="T0" y="T1"/>
              </a:cxn>
              <a:cxn ang="T11">
                <a:pos x="T2" y="T3"/>
              </a:cxn>
              <a:cxn ang="T12">
                <a:pos x="T4" y="T5"/>
              </a:cxn>
              <a:cxn ang="T13">
                <a:pos x="T6" y="T7"/>
              </a:cxn>
              <a:cxn ang="T14">
                <a:pos x="T8" y="T9"/>
              </a:cxn>
            </a:cxnLst>
            <a:rect l="T15" t="T16" r="T17" b="T18"/>
            <a:pathLst>
              <a:path w="622" h="652">
                <a:moveTo>
                  <a:pt x="266" y="0"/>
                </a:moveTo>
                <a:lnTo>
                  <a:pt x="0" y="652"/>
                </a:lnTo>
                <a:lnTo>
                  <a:pt x="354" y="652"/>
                </a:lnTo>
                <a:lnTo>
                  <a:pt x="622" y="0"/>
                </a:lnTo>
                <a:lnTo>
                  <a:pt x="266" y="0"/>
                </a:lnTo>
                <a:close/>
              </a:path>
            </a:pathLst>
          </a:custGeom>
          <a:solidFill>
            <a:srgbClr val="0000FF"/>
          </a:solidFill>
          <a:ln w="9525">
            <a:noFill/>
            <a:round/>
            <a:headEnd/>
            <a:tailEnd/>
          </a:ln>
        </p:spPr>
        <p:txBody>
          <a:bodyPr lIns="57150" tIns="28575" rIns="57150" bIns="28575"/>
          <a:lstStyle/>
          <a:p>
            <a:endParaRPr lang="en-US"/>
          </a:p>
        </p:txBody>
      </p:sp>
      <p:sp>
        <p:nvSpPr>
          <p:cNvPr id="61475" name="Freeform 74"/>
          <p:cNvSpPr>
            <a:spLocks/>
          </p:cNvSpPr>
          <p:nvPr/>
        </p:nvSpPr>
        <p:spPr bwMode="auto">
          <a:xfrm>
            <a:off x="881063" y="3630613"/>
            <a:ext cx="96837" cy="117475"/>
          </a:xfrm>
          <a:custGeom>
            <a:avLst/>
            <a:gdLst>
              <a:gd name="T0" fmla="*/ 41413 w 622"/>
              <a:gd name="T1" fmla="*/ 0 h 652"/>
              <a:gd name="T2" fmla="*/ 0 w 622"/>
              <a:gd name="T3" fmla="*/ 117475 h 652"/>
              <a:gd name="T4" fmla="*/ 55113 w 622"/>
              <a:gd name="T5" fmla="*/ 117475 h 652"/>
              <a:gd name="T6" fmla="*/ 96837 w 622"/>
              <a:gd name="T7" fmla="*/ 0 h 652"/>
              <a:gd name="T8" fmla="*/ 41413 w 622"/>
              <a:gd name="T9" fmla="*/ 0 h 652"/>
              <a:gd name="T10" fmla="*/ 0 60000 65536"/>
              <a:gd name="T11" fmla="*/ 0 60000 65536"/>
              <a:gd name="T12" fmla="*/ 0 60000 65536"/>
              <a:gd name="T13" fmla="*/ 0 60000 65536"/>
              <a:gd name="T14" fmla="*/ 0 60000 65536"/>
              <a:gd name="T15" fmla="*/ 0 w 622"/>
              <a:gd name="T16" fmla="*/ 0 h 652"/>
              <a:gd name="T17" fmla="*/ 622 w 622"/>
              <a:gd name="T18" fmla="*/ 652 h 652"/>
            </a:gdLst>
            <a:ahLst/>
            <a:cxnLst>
              <a:cxn ang="T10">
                <a:pos x="T0" y="T1"/>
              </a:cxn>
              <a:cxn ang="T11">
                <a:pos x="T2" y="T3"/>
              </a:cxn>
              <a:cxn ang="T12">
                <a:pos x="T4" y="T5"/>
              </a:cxn>
              <a:cxn ang="T13">
                <a:pos x="T6" y="T7"/>
              </a:cxn>
              <a:cxn ang="T14">
                <a:pos x="T8" y="T9"/>
              </a:cxn>
            </a:cxnLst>
            <a:rect l="T15" t="T16" r="T17" b="T18"/>
            <a:pathLst>
              <a:path w="622" h="652">
                <a:moveTo>
                  <a:pt x="266" y="0"/>
                </a:moveTo>
                <a:lnTo>
                  <a:pt x="0" y="652"/>
                </a:lnTo>
                <a:lnTo>
                  <a:pt x="354" y="652"/>
                </a:lnTo>
                <a:lnTo>
                  <a:pt x="622" y="0"/>
                </a:lnTo>
                <a:lnTo>
                  <a:pt x="266" y="0"/>
                </a:lnTo>
                <a:close/>
              </a:path>
            </a:pathLst>
          </a:custGeom>
          <a:noFill/>
          <a:ln w="4763">
            <a:solidFill>
              <a:srgbClr val="000000"/>
            </a:solidFill>
            <a:prstDash val="solid"/>
            <a:round/>
            <a:headEnd/>
            <a:tailEnd/>
          </a:ln>
        </p:spPr>
        <p:txBody>
          <a:bodyPr lIns="57150" tIns="28575" rIns="57150" bIns="28575"/>
          <a:lstStyle/>
          <a:p>
            <a:endParaRPr lang="en-US"/>
          </a:p>
        </p:txBody>
      </p:sp>
      <p:sp>
        <p:nvSpPr>
          <p:cNvPr id="61476" name="Rectangle 75"/>
          <p:cNvSpPr>
            <a:spLocks noChangeArrowheads="1"/>
          </p:cNvSpPr>
          <p:nvPr/>
        </p:nvSpPr>
        <p:spPr bwMode="auto">
          <a:xfrm>
            <a:off x="1785938" y="2798763"/>
            <a:ext cx="165100" cy="192087"/>
          </a:xfrm>
          <a:prstGeom prst="rect">
            <a:avLst/>
          </a:prstGeom>
          <a:solidFill>
            <a:srgbClr val="FF0000"/>
          </a:solidFill>
          <a:ln w="9525">
            <a:noFill/>
            <a:miter lim="800000"/>
            <a:headEnd/>
            <a:tailEnd/>
          </a:ln>
        </p:spPr>
        <p:txBody>
          <a:bodyPr lIns="57150" tIns="28575" rIns="57150" bIns="28575"/>
          <a:lstStyle/>
          <a:p>
            <a:endParaRPr lang="en-US"/>
          </a:p>
        </p:txBody>
      </p:sp>
      <p:sp>
        <p:nvSpPr>
          <p:cNvPr id="61477" name="Rectangle 76"/>
          <p:cNvSpPr>
            <a:spLocks noChangeArrowheads="1"/>
          </p:cNvSpPr>
          <p:nvPr/>
        </p:nvSpPr>
        <p:spPr bwMode="auto">
          <a:xfrm>
            <a:off x="1854200" y="3235325"/>
            <a:ext cx="26988" cy="449263"/>
          </a:xfrm>
          <a:prstGeom prst="rect">
            <a:avLst/>
          </a:prstGeom>
          <a:solidFill>
            <a:srgbClr val="FF0000"/>
          </a:solidFill>
          <a:ln w="9525">
            <a:noFill/>
            <a:miter lim="800000"/>
            <a:headEnd/>
            <a:tailEnd/>
          </a:ln>
        </p:spPr>
        <p:txBody>
          <a:bodyPr lIns="57150" tIns="28575" rIns="57150" bIns="28575"/>
          <a:lstStyle/>
          <a:p>
            <a:endParaRPr lang="en-US"/>
          </a:p>
        </p:txBody>
      </p:sp>
      <p:sp>
        <p:nvSpPr>
          <p:cNvPr id="61478" name="Rectangle 77"/>
          <p:cNvSpPr>
            <a:spLocks noChangeArrowheads="1"/>
          </p:cNvSpPr>
          <p:nvPr/>
        </p:nvSpPr>
        <p:spPr bwMode="auto">
          <a:xfrm>
            <a:off x="1854200" y="3235325"/>
            <a:ext cx="26988" cy="449263"/>
          </a:xfrm>
          <a:prstGeom prst="rect">
            <a:avLst/>
          </a:prstGeom>
          <a:noFill/>
          <a:ln w="4763">
            <a:solidFill>
              <a:srgbClr val="000000"/>
            </a:solidFill>
            <a:miter lim="800000"/>
            <a:headEnd/>
            <a:tailEnd/>
          </a:ln>
        </p:spPr>
        <p:txBody>
          <a:bodyPr lIns="57150" tIns="28575" rIns="57150" bIns="28575"/>
          <a:lstStyle/>
          <a:p>
            <a:endParaRPr lang="en-US"/>
          </a:p>
        </p:txBody>
      </p:sp>
      <p:sp>
        <p:nvSpPr>
          <p:cNvPr id="61479" name="Freeform 78"/>
          <p:cNvSpPr>
            <a:spLocks/>
          </p:cNvSpPr>
          <p:nvPr/>
        </p:nvSpPr>
        <p:spPr bwMode="auto">
          <a:xfrm>
            <a:off x="1785938" y="2984500"/>
            <a:ext cx="163512" cy="261938"/>
          </a:xfrm>
          <a:custGeom>
            <a:avLst/>
            <a:gdLst>
              <a:gd name="T0" fmla="*/ 163512 w 1049"/>
              <a:gd name="T1" fmla="*/ 134304 h 1453"/>
              <a:gd name="T2" fmla="*/ 163356 w 1049"/>
              <a:gd name="T3" fmla="*/ 140794 h 1453"/>
              <a:gd name="T4" fmla="*/ 162889 w 1049"/>
              <a:gd name="T5" fmla="*/ 147464 h 1453"/>
              <a:gd name="T6" fmla="*/ 162265 w 1049"/>
              <a:gd name="T7" fmla="*/ 154134 h 1453"/>
              <a:gd name="T8" fmla="*/ 161486 w 1049"/>
              <a:gd name="T9" fmla="*/ 160624 h 1453"/>
              <a:gd name="T10" fmla="*/ 160395 w 1049"/>
              <a:gd name="T11" fmla="*/ 166753 h 1453"/>
              <a:gd name="T12" fmla="*/ 158524 w 1049"/>
              <a:gd name="T13" fmla="*/ 175947 h 1453"/>
              <a:gd name="T14" fmla="*/ 155562 w 1049"/>
              <a:gd name="T15" fmla="*/ 187665 h 1453"/>
              <a:gd name="T16" fmla="*/ 151666 w 1049"/>
              <a:gd name="T17" fmla="*/ 198842 h 1453"/>
              <a:gd name="T18" fmla="*/ 147301 w 1049"/>
              <a:gd name="T19" fmla="*/ 209298 h 1453"/>
              <a:gd name="T20" fmla="*/ 142313 w 1049"/>
              <a:gd name="T21" fmla="*/ 218853 h 1453"/>
              <a:gd name="T22" fmla="*/ 138260 w 1049"/>
              <a:gd name="T23" fmla="*/ 225703 h 1453"/>
              <a:gd name="T24" fmla="*/ 135299 w 1049"/>
              <a:gd name="T25" fmla="*/ 229849 h 1453"/>
              <a:gd name="T26" fmla="*/ 132337 w 1049"/>
              <a:gd name="T27" fmla="*/ 233815 h 1453"/>
              <a:gd name="T28" fmla="*/ 129064 w 1049"/>
              <a:gd name="T29" fmla="*/ 237781 h 1453"/>
              <a:gd name="T30" fmla="*/ 125790 w 1049"/>
              <a:gd name="T31" fmla="*/ 241207 h 1453"/>
              <a:gd name="T32" fmla="*/ 122517 w 1049"/>
              <a:gd name="T33" fmla="*/ 244632 h 1453"/>
              <a:gd name="T34" fmla="*/ 118932 w 1049"/>
              <a:gd name="T35" fmla="*/ 247516 h 1453"/>
              <a:gd name="T36" fmla="*/ 115503 w 1049"/>
              <a:gd name="T37" fmla="*/ 250400 h 1453"/>
              <a:gd name="T38" fmla="*/ 111762 w 1049"/>
              <a:gd name="T39" fmla="*/ 252744 h 1453"/>
              <a:gd name="T40" fmla="*/ 108021 w 1049"/>
              <a:gd name="T41" fmla="*/ 254727 h 1453"/>
              <a:gd name="T42" fmla="*/ 104124 w 1049"/>
              <a:gd name="T43" fmla="*/ 256710 h 1453"/>
              <a:gd name="T44" fmla="*/ 100383 w 1049"/>
              <a:gd name="T45" fmla="*/ 258513 h 1453"/>
              <a:gd name="T46" fmla="*/ 96174 w 1049"/>
              <a:gd name="T47" fmla="*/ 259775 h 1453"/>
              <a:gd name="T48" fmla="*/ 92122 w 1049"/>
              <a:gd name="T49" fmla="*/ 260856 h 1453"/>
              <a:gd name="T50" fmla="*/ 88069 w 1049"/>
              <a:gd name="T51" fmla="*/ 261397 h 1453"/>
              <a:gd name="T52" fmla="*/ 83860 w 1049"/>
              <a:gd name="T53" fmla="*/ 261577 h 1453"/>
              <a:gd name="T54" fmla="*/ 79652 w 1049"/>
              <a:gd name="T55" fmla="*/ 261938 h 1453"/>
              <a:gd name="T56" fmla="*/ 75599 w 1049"/>
              <a:gd name="T57" fmla="*/ 261397 h 1453"/>
              <a:gd name="T58" fmla="*/ 71234 w 1049"/>
              <a:gd name="T59" fmla="*/ 260856 h 1453"/>
              <a:gd name="T60" fmla="*/ 67182 w 1049"/>
              <a:gd name="T61" fmla="*/ 259775 h 1453"/>
              <a:gd name="T62" fmla="*/ 63285 w 1049"/>
              <a:gd name="T63" fmla="*/ 258513 h 1453"/>
              <a:gd name="T64" fmla="*/ 59544 w 1049"/>
              <a:gd name="T65" fmla="*/ 256890 h 1453"/>
              <a:gd name="T66" fmla="*/ 55647 w 1049"/>
              <a:gd name="T67" fmla="*/ 255088 h 1453"/>
              <a:gd name="T68" fmla="*/ 51906 w 1049"/>
              <a:gd name="T69" fmla="*/ 252744 h 1453"/>
              <a:gd name="T70" fmla="*/ 48165 w 1049"/>
              <a:gd name="T71" fmla="*/ 250400 h 1453"/>
              <a:gd name="T72" fmla="*/ 44580 w 1049"/>
              <a:gd name="T73" fmla="*/ 247516 h 1453"/>
              <a:gd name="T74" fmla="*/ 41151 w 1049"/>
              <a:gd name="T75" fmla="*/ 244632 h 1453"/>
              <a:gd name="T76" fmla="*/ 37722 w 1049"/>
              <a:gd name="T77" fmla="*/ 241207 h 1453"/>
              <a:gd name="T78" fmla="*/ 34604 w 1049"/>
              <a:gd name="T79" fmla="*/ 237781 h 1453"/>
              <a:gd name="T80" fmla="*/ 31331 w 1049"/>
              <a:gd name="T81" fmla="*/ 233815 h 1453"/>
              <a:gd name="T82" fmla="*/ 28213 w 1049"/>
              <a:gd name="T83" fmla="*/ 229849 h 1453"/>
              <a:gd name="T84" fmla="*/ 25407 w 1049"/>
              <a:gd name="T85" fmla="*/ 225703 h 1453"/>
              <a:gd name="T86" fmla="*/ 21199 w 1049"/>
              <a:gd name="T87" fmla="*/ 218853 h 1453"/>
              <a:gd name="T88" fmla="*/ 16211 w 1049"/>
              <a:gd name="T89" fmla="*/ 209298 h 1453"/>
              <a:gd name="T90" fmla="*/ 11846 w 1049"/>
              <a:gd name="T91" fmla="*/ 198842 h 1453"/>
              <a:gd name="T92" fmla="*/ 8105 w 1049"/>
              <a:gd name="T93" fmla="*/ 187665 h 1453"/>
              <a:gd name="T94" fmla="*/ 4988 w 1049"/>
              <a:gd name="T95" fmla="*/ 175947 h 1453"/>
              <a:gd name="T96" fmla="*/ 3117 w 1049"/>
              <a:gd name="T97" fmla="*/ 166753 h 1453"/>
              <a:gd name="T98" fmla="*/ 2182 w 1049"/>
              <a:gd name="T99" fmla="*/ 160624 h 1453"/>
              <a:gd name="T100" fmla="*/ 1247 w 1049"/>
              <a:gd name="T101" fmla="*/ 154134 h 1453"/>
              <a:gd name="T102" fmla="*/ 779 w 1049"/>
              <a:gd name="T103" fmla="*/ 147464 h 1453"/>
              <a:gd name="T104" fmla="*/ 312 w 1049"/>
              <a:gd name="T105" fmla="*/ 140794 h 1453"/>
              <a:gd name="T106" fmla="*/ 0 w 1049"/>
              <a:gd name="T107" fmla="*/ 134304 h 1453"/>
              <a:gd name="T108" fmla="*/ 156 w 1049"/>
              <a:gd name="T109" fmla="*/ 0 h 1453"/>
              <a:gd name="T110" fmla="*/ 163512 w 1049"/>
              <a:gd name="T111" fmla="*/ 130879 h 1453"/>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049"/>
              <a:gd name="T169" fmla="*/ 0 h 1453"/>
              <a:gd name="T170" fmla="*/ 1049 w 1049"/>
              <a:gd name="T171" fmla="*/ 1453 h 1453"/>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049" h="1453">
                <a:moveTo>
                  <a:pt x="1049" y="726"/>
                </a:moveTo>
                <a:lnTo>
                  <a:pt x="1049" y="745"/>
                </a:lnTo>
                <a:lnTo>
                  <a:pt x="1049" y="764"/>
                </a:lnTo>
                <a:lnTo>
                  <a:pt x="1048" y="781"/>
                </a:lnTo>
                <a:lnTo>
                  <a:pt x="1047" y="800"/>
                </a:lnTo>
                <a:lnTo>
                  <a:pt x="1045" y="818"/>
                </a:lnTo>
                <a:lnTo>
                  <a:pt x="1043" y="837"/>
                </a:lnTo>
                <a:lnTo>
                  <a:pt x="1041" y="855"/>
                </a:lnTo>
                <a:lnTo>
                  <a:pt x="1038" y="873"/>
                </a:lnTo>
                <a:lnTo>
                  <a:pt x="1036" y="891"/>
                </a:lnTo>
                <a:lnTo>
                  <a:pt x="1032" y="907"/>
                </a:lnTo>
                <a:lnTo>
                  <a:pt x="1029" y="925"/>
                </a:lnTo>
                <a:lnTo>
                  <a:pt x="1025" y="942"/>
                </a:lnTo>
                <a:lnTo>
                  <a:pt x="1017" y="976"/>
                </a:lnTo>
                <a:lnTo>
                  <a:pt x="1009" y="1009"/>
                </a:lnTo>
                <a:lnTo>
                  <a:pt x="998" y="1041"/>
                </a:lnTo>
                <a:lnTo>
                  <a:pt x="986" y="1072"/>
                </a:lnTo>
                <a:lnTo>
                  <a:pt x="973" y="1103"/>
                </a:lnTo>
                <a:lnTo>
                  <a:pt x="960" y="1132"/>
                </a:lnTo>
                <a:lnTo>
                  <a:pt x="945" y="1161"/>
                </a:lnTo>
                <a:lnTo>
                  <a:pt x="929" y="1188"/>
                </a:lnTo>
                <a:lnTo>
                  <a:pt x="913" y="1214"/>
                </a:lnTo>
                <a:lnTo>
                  <a:pt x="896" y="1239"/>
                </a:lnTo>
                <a:lnTo>
                  <a:pt x="887" y="1252"/>
                </a:lnTo>
                <a:lnTo>
                  <a:pt x="877" y="1264"/>
                </a:lnTo>
                <a:lnTo>
                  <a:pt x="868" y="1275"/>
                </a:lnTo>
                <a:lnTo>
                  <a:pt x="858" y="1287"/>
                </a:lnTo>
                <a:lnTo>
                  <a:pt x="849" y="1297"/>
                </a:lnTo>
                <a:lnTo>
                  <a:pt x="839" y="1308"/>
                </a:lnTo>
                <a:lnTo>
                  <a:pt x="828" y="1319"/>
                </a:lnTo>
                <a:lnTo>
                  <a:pt x="818" y="1328"/>
                </a:lnTo>
                <a:lnTo>
                  <a:pt x="807" y="1338"/>
                </a:lnTo>
                <a:lnTo>
                  <a:pt x="796" y="1347"/>
                </a:lnTo>
                <a:lnTo>
                  <a:pt x="786" y="1357"/>
                </a:lnTo>
                <a:lnTo>
                  <a:pt x="775" y="1365"/>
                </a:lnTo>
                <a:lnTo>
                  <a:pt x="763" y="1373"/>
                </a:lnTo>
                <a:lnTo>
                  <a:pt x="753" y="1380"/>
                </a:lnTo>
                <a:lnTo>
                  <a:pt x="741" y="1389"/>
                </a:lnTo>
                <a:lnTo>
                  <a:pt x="729" y="1396"/>
                </a:lnTo>
                <a:lnTo>
                  <a:pt x="717" y="1402"/>
                </a:lnTo>
                <a:lnTo>
                  <a:pt x="705" y="1409"/>
                </a:lnTo>
                <a:lnTo>
                  <a:pt x="693" y="1413"/>
                </a:lnTo>
                <a:lnTo>
                  <a:pt x="680" y="1419"/>
                </a:lnTo>
                <a:lnTo>
                  <a:pt x="668" y="1424"/>
                </a:lnTo>
                <a:lnTo>
                  <a:pt x="655" y="1429"/>
                </a:lnTo>
                <a:lnTo>
                  <a:pt x="644" y="1434"/>
                </a:lnTo>
                <a:lnTo>
                  <a:pt x="631" y="1437"/>
                </a:lnTo>
                <a:lnTo>
                  <a:pt x="617" y="1441"/>
                </a:lnTo>
                <a:lnTo>
                  <a:pt x="604" y="1444"/>
                </a:lnTo>
                <a:lnTo>
                  <a:pt x="591" y="1447"/>
                </a:lnTo>
                <a:lnTo>
                  <a:pt x="578" y="1448"/>
                </a:lnTo>
                <a:lnTo>
                  <a:pt x="565" y="1450"/>
                </a:lnTo>
                <a:lnTo>
                  <a:pt x="551" y="1451"/>
                </a:lnTo>
                <a:lnTo>
                  <a:pt x="538" y="1451"/>
                </a:lnTo>
                <a:lnTo>
                  <a:pt x="525" y="1453"/>
                </a:lnTo>
                <a:lnTo>
                  <a:pt x="511" y="1453"/>
                </a:lnTo>
                <a:lnTo>
                  <a:pt x="498" y="1451"/>
                </a:lnTo>
                <a:lnTo>
                  <a:pt x="485" y="1450"/>
                </a:lnTo>
                <a:lnTo>
                  <a:pt x="472" y="1449"/>
                </a:lnTo>
                <a:lnTo>
                  <a:pt x="457" y="1447"/>
                </a:lnTo>
                <a:lnTo>
                  <a:pt x="444" y="1444"/>
                </a:lnTo>
                <a:lnTo>
                  <a:pt x="431" y="1441"/>
                </a:lnTo>
                <a:lnTo>
                  <a:pt x="420" y="1437"/>
                </a:lnTo>
                <a:lnTo>
                  <a:pt x="406" y="1434"/>
                </a:lnTo>
                <a:lnTo>
                  <a:pt x="393" y="1429"/>
                </a:lnTo>
                <a:lnTo>
                  <a:pt x="382" y="1425"/>
                </a:lnTo>
                <a:lnTo>
                  <a:pt x="369" y="1419"/>
                </a:lnTo>
                <a:lnTo>
                  <a:pt x="357" y="1415"/>
                </a:lnTo>
                <a:lnTo>
                  <a:pt x="345" y="1409"/>
                </a:lnTo>
                <a:lnTo>
                  <a:pt x="333" y="1402"/>
                </a:lnTo>
                <a:lnTo>
                  <a:pt x="321" y="1396"/>
                </a:lnTo>
                <a:lnTo>
                  <a:pt x="309" y="1389"/>
                </a:lnTo>
                <a:lnTo>
                  <a:pt x="297" y="1380"/>
                </a:lnTo>
                <a:lnTo>
                  <a:pt x="286" y="1373"/>
                </a:lnTo>
                <a:lnTo>
                  <a:pt x="275" y="1365"/>
                </a:lnTo>
                <a:lnTo>
                  <a:pt x="264" y="1357"/>
                </a:lnTo>
                <a:lnTo>
                  <a:pt x="252" y="1347"/>
                </a:lnTo>
                <a:lnTo>
                  <a:pt x="242" y="1338"/>
                </a:lnTo>
                <a:lnTo>
                  <a:pt x="231" y="1328"/>
                </a:lnTo>
                <a:lnTo>
                  <a:pt x="222" y="1319"/>
                </a:lnTo>
                <a:lnTo>
                  <a:pt x="211" y="1308"/>
                </a:lnTo>
                <a:lnTo>
                  <a:pt x="201" y="1297"/>
                </a:lnTo>
                <a:lnTo>
                  <a:pt x="191" y="1287"/>
                </a:lnTo>
                <a:lnTo>
                  <a:pt x="181" y="1275"/>
                </a:lnTo>
                <a:lnTo>
                  <a:pt x="172" y="1264"/>
                </a:lnTo>
                <a:lnTo>
                  <a:pt x="163" y="1252"/>
                </a:lnTo>
                <a:lnTo>
                  <a:pt x="154" y="1239"/>
                </a:lnTo>
                <a:lnTo>
                  <a:pt x="136" y="1214"/>
                </a:lnTo>
                <a:lnTo>
                  <a:pt x="120" y="1188"/>
                </a:lnTo>
                <a:lnTo>
                  <a:pt x="104" y="1161"/>
                </a:lnTo>
                <a:lnTo>
                  <a:pt x="90" y="1132"/>
                </a:lnTo>
                <a:lnTo>
                  <a:pt x="76" y="1103"/>
                </a:lnTo>
                <a:lnTo>
                  <a:pt x="64" y="1072"/>
                </a:lnTo>
                <a:lnTo>
                  <a:pt x="52" y="1041"/>
                </a:lnTo>
                <a:lnTo>
                  <a:pt x="41" y="1009"/>
                </a:lnTo>
                <a:lnTo>
                  <a:pt x="32" y="976"/>
                </a:lnTo>
                <a:lnTo>
                  <a:pt x="24" y="942"/>
                </a:lnTo>
                <a:lnTo>
                  <a:pt x="20" y="925"/>
                </a:lnTo>
                <a:lnTo>
                  <a:pt x="16" y="907"/>
                </a:lnTo>
                <a:lnTo>
                  <a:pt x="14" y="891"/>
                </a:lnTo>
                <a:lnTo>
                  <a:pt x="11" y="873"/>
                </a:lnTo>
                <a:lnTo>
                  <a:pt x="8" y="855"/>
                </a:lnTo>
                <a:lnTo>
                  <a:pt x="6" y="837"/>
                </a:lnTo>
                <a:lnTo>
                  <a:pt x="5" y="818"/>
                </a:lnTo>
                <a:lnTo>
                  <a:pt x="3" y="800"/>
                </a:lnTo>
                <a:lnTo>
                  <a:pt x="2" y="781"/>
                </a:lnTo>
                <a:lnTo>
                  <a:pt x="1" y="764"/>
                </a:lnTo>
                <a:lnTo>
                  <a:pt x="0" y="745"/>
                </a:lnTo>
                <a:lnTo>
                  <a:pt x="0" y="726"/>
                </a:lnTo>
                <a:lnTo>
                  <a:pt x="1" y="0"/>
                </a:lnTo>
                <a:lnTo>
                  <a:pt x="1049" y="0"/>
                </a:lnTo>
                <a:lnTo>
                  <a:pt x="1049" y="726"/>
                </a:lnTo>
                <a:close/>
              </a:path>
            </a:pathLst>
          </a:custGeom>
          <a:solidFill>
            <a:srgbClr val="FF0000"/>
          </a:solidFill>
          <a:ln w="9525">
            <a:noFill/>
            <a:round/>
            <a:headEnd/>
            <a:tailEnd/>
          </a:ln>
        </p:spPr>
        <p:txBody>
          <a:bodyPr lIns="57150" tIns="28575" rIns="57150" bIns="28575"/>
          <a:lstStyle/>
          <a:p>
            <a:endParaRPr lang="en-US"/>
          </a:p>
        </p:txBody>
      </p:sp>
      <p:sp>
        <p:nvSpPr>
          <p:cNvPr id="61480" name="Freeform 79"/>
          <p:cNvSpPr>
            <a:spLocks/>
          </p:cNvSpPr>
          <p:nvPr/>
        </p:nvSpPr>
        <p:spPr bwMode="auto">
          <a:xfrm>
            <a:off x="1785938" y="2984500"/>
            <a:ext cx="163512" cy="261938"/>
          </a:xfrm>
          <a:custGeom>
            <a:avLst/>
            <a:gdLst>
              <a:gd name="T0" fmla="*/ 163512 w 1049"/>
              <a:gd name="T1" fmla="*/ 134304 h 1453"/>
              <a:gd name="T2" fmla="*/ 163356 w 1049"/>
              <a:gd name="T3" fmla="*/ 140794 h 1453"/>
              <a:gd name="T4" fmla="*/ 162889 w 1049"/>
              <a:gd name="T5" fmla="*/ 147464 h 1453"/>
              <a:gd name="T6" fmla="*/ 162265 w 1049"/>
              <a:gd name="T7" fmla="*/ 154134 h 1453"/>
              <a:gd name="T8" fmla="*/ 161486 w 1049"/>
              <a:gd name="T9" fmla="*/ 160624 h 1453"/>
              <a:gd name="T10" fmla="*/ 160395 w 1049"/>
              <a:gd name="T11" fmla="*/ 166753 h 1453"/>
              <a:gd name="T12" fmla="*/ 158524 w 1049"/>
              <a:gd name="T13" fmla="*/ 175947 h 1453"/>
              <a:gd name="T14" fmla="*/ 155562 w 1049"/>
              <a:gd name="T15" fmla="*/ 187665 h 1453"/>
              <a:gd name="T16" fmla="*/ 151666 w 1049"/>
              <a:gd name="T17" fmla="*/ 198842 h 1453"/>
              <a:gd name="T18" fmla="*/ 147301 w 1049"/>
              <a:gd name="T19" fmla="*/ 209298 h 1453"/>
              <a:gd name="T20" fmla="*/ 142313 w 1049"/>
              <a:gd name="T21" fmla="*/ 218853 h 1453"/>
              <a:gd name="T22" fmla="*/ 138260 w 1049"/>
              <a:gd name="T23" fmla="*/ 225703 h 1453"/>
              <a:gd name="T24" fmla="*/ 135299 w 1049"/>
              <a:gd name="T25" fmla="*/ 229849 h 1453"/>
              <a:gd name="T26" fmla="*/ 132337 w 1049"/>
              <a:gd name="T27" fmla="*/ 233815 h 1453"/>
              <a:gd name="T28" fmla="*/ 129064 w 1049"/>
              <a:gd name="T29" fmla="*/ 237781 h 1453"/>
              <a:gd name="T30" fmla="*/ 125790 w 1049"/>
              <a:gd name="T31" fmla="*/ 241207 h 1453"/>
              <a:gd name="T32" fmla="*/ 122517 w 1049"/>
              <a:gd name="T33" fmla="*/ 244632 h 1453"/>
              <a:gd name="T34" fmla="*/ 118932 w 1049"/>
              <a:gd name="T35" fmla="*/ 247516 h 1453"/>
              <a:gd name="T36" fmla="*/ 115503 w 1049"/>
              <a:gd name="T37" fmla="*/ 250400 h 1453"/>
              <a:gd name="T38" fmla="*/ 111762 w 1049"/>
              <a:gd name="T39" fmla="*/ 252744 h 1453"/>
              <a:gd name="T40" fmla="*/ 108021 w 1049"/>
              <a:gd name="T41" fmla="*/ 254727 h 1453"/>
              <a:gd name="T42" fmla="*/ 104124 w 1049"/>
              <a:gd name="T43" fmla="*/ 256710 h 1453"/>
              <a:gd name="T44" fmla="*/ 100383 w 1049"/>
              <a:gd name="T45" fmla="*/ 258513 h 1453"/>
              <a:gd name="T46" fmla="*/ 96174 w 1049"/>
              <a:gd name="T47" fmla="*/ 259775 h 1453"/>
              <a:gd name="T48" fmla="*/ 92122 w 1049"/>
              <a:gd name="T49" fmla="*/ 260856 h 1453"/>
              <a:gd name="T50" fmla="*/ 88069 w 1049"/>
              <a:gd name="T51" fmla="*/ 261397 h 1453"/>
              <a:gd name="T52" fmla="*/ 83860 w 1049"/>
              <a:gd name="T53" fmla="*/ 261577 h 1453"/>
              <a:gd name="T54" fmla="*/ 79652 w 1049"/>
              <a:gd name="T55" fmla="*/ 261938 h 1453"/>
              <a:gd name="T56" fmla="*/ 75599 w 1049"/>
              <a:gd name="T57" fmla="*/ 261397 h 1453"/>
              <a:gd name="T58" fmla="*/ 71234 w 1049"/>
              <a:gd name="T59" fmla="*/ 260856 h 1453"/>
              <a:gd name="T60" fmla="*/ 67182 w 1049"/>
              <a:gd name="T61" fmla="*/ 259775 h 1453"/>
              <a:gd name="T62" fmla="*/ 63285 w 1049"/>
              <a:gd name="T63" fmla="*/ 258513 h 1453"/>
              <a:gd name="T64" fmla="*/ 59544 w 1049"/>
              <a:gd name="T65" fmla="*/ 256890 h 1453"/>
              <a:gd name="T66" fmla="*/ 55647 w 1049"/>
              <a:gd name="T67" fmla="*/ 255088 h 1453"/>
              <a:gd name="T68" fmla="*/ 51906 w 1049"/>
              <a:gd name="T69" fmla="*/ 252744 h 1453"/>
              <a:gd name="T70" fmla="*/ 48165 w 1049"/>
              <a:gd name="T71" fmla="*/ 250400 h 1453"/>
              <a:gd name="T72" fmla="*/ 44580 w 1049"/>
              <a:gd name="T73" fmla="*/ 247516 h 1453"/>
              <a:gd name="T74" fmla="*/ 41151 w 1049"/>
              <a:gd name="T75" fmla="*/ 244632 h 1453"/>
              <a:gd name="T76" fmla="*/ 37722 w 1049"/>
              <a:gd name="T77" fmla="*/ 241207 h 1453"/>
              <a:gd name="T78" fmla="*/ 34604 w 1049"/>
              <a:gd name="T79" fmla="*/ 237781 h 1453"/>
              <a:gd name="T80" fmla="*/ 31331 w 1049"/>
              <a:gd name="T81" fmla="*/ 233815 h 1453"/>
              <a:gd name="T82" fmla="*/ 28213 w 1049"/>
              <a:gd name="T83" fmla="*/ 229849 h 1453"/>
              <a:gd name="T84" fmla="*/ 25407 w 1049"/>
              <a:gd name="T85" fmla="*/ 225703 h 1453"/>
              <a:gd name="T86" fmla="*/ 21199 w 1049"/>
              <a:gd name="T87" fmla="*/ 218853 h 1453"/>
              <a:gd name="T88" fmla="*/ 16211 w 1049"/>
              <a:gd name="T89" fmla="*/ 209298 h 1453"/>
              <a:gd name="T90" fmla="*/ 11846 w 1049"/>
              <a:gd name="T91" fmla="*/ 198842 h 1453"/>
              <a:gd name="T92" fmla="*/ 8105 w 1049"/>
              <a:gd name="T93" fmla="*/ 187665 h 1453"/>
              <a:gd name="T94" fmla="*/ 4988 w 1049"/>
              <a:gd name="T95" fmla="*/ 175947 h 1453"/>
              <a:gd name="T96" fmla="*/ 3117 w 1049"/>
              <a:gd name="T97" fmla="*/ 166753 h 1453"/>
              <a:gd name="T98" fmla="*/ 2182 w 1049"/>
              <a:gd name="T99" fmla="*/ 160624 h 1453"/>
              <a:gd name="T100" fmla="*/ 1247 w 1049"/>
              <a:gd name="T101" fmla="*/ 154134 h 1453"/>
              <a:gd name="T102" fmla="*/ 779 w 1049"/>
              <a:gd name="T103" fmla="*/ 147464 h 1453"/>
              <a:gd name="T104" fmla="*/ 312 w 1049"/>
              <a:gd name="T105" fmla="*/ 140794 h 1453"/>
              <a:gd name="T106" fmla="*/ 0 w 1049"/>
              <a:gd name="T107" fmla="*/ 134304 h 1453"/>
              <a:gd name="T108" fmla="*/ 156 w 1049"/>
              <a:gd name="T109" fmla="*/ 0 h 1453"/>
              <a:gd name="T110" fmla="*/ 163512 w 1049"/>
              <a:gd name="T111" fmla="*/ 130879 h 1453"/>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049"/>
              <a:gd name="T169" fmla="*/ 0 h 1453"/>
              <a:gd name="T170" fmla="*/ 1049 w 1049"/>
              <a:gd name="T171" fmla="*/ 1453 h 1453"/>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049" h="1453">
                <a:moveTo>
                  <a:pt x="1049" y="726"/>
                </a:moveTo>
                <a:lnTo>
                  <a:pt x="1049" y="745"/>
                </a:lnTo>
                <a:lnTo>
                  <a:pt x="1049" y="764"/>
                </a:lnTo>
                <a:lnTo>
                  <a:pt x="1048" y="781"/>
                </a:lnTo>
                <a:lnTo>
                  <a:pt x="1047" y="800"/>
                </a:lnTo>
                <a:lnTo>
                  <a:pt x="1045" y="818"/>
                </a:lnTo>
                <a:lnTo>
                  <a:pt x="1043" y="837"/>
                </a:lnTo>
                <a:lnTo>
                  <a:pt x="1041" y="855"/>
                </a:lnTo>
                <a:lnTo>
                  <a:pt x="1038" y="873"/>
                </a:lnTo>
                <a:lnTo>
                  <a:pt x="1036" y="891"/>
                </a:lnTo>
                <a:lnTo>
                  <a:pt x="1032" y="907"/>
                </a:lnTo>
                <a:lnTo>
                  <a:pt x="1029" y="925"/>
                </a:lnTo>
                <a:lnTo>
                  <a:pt x="1025" y="942"/>
                </a:lnTo>
                <a:lnTo>
                  <a:pt x="1017" y="976"/>
                </a:lnTo>
                <a:lnTo>
                  <a:pt x="1009" y="1009"/>
                </a:lnTo>
                <a:lnTo>
                  <a:pt x="998" y="1041"/>
                </a:lnTo>
                <a:lnTo>
                  <a:pt x="986" y="1072"/>
                </a:lnTo>
                <a:lnTo>
                  <a:pt x="973" y="1103"/>
                </a:lnTo>
                <a:lnTo>
                  <a:pt x="960" y="1132"/>
                </a:lnTo>
                <a:lnTo>
                  <a:pt x="945" y="1161"/>
                </a:lnTo>
                <a:lnTo>
                  <a:pt x="929" y="1188"/>
                </a:lnTo>
                <a:lnTo>
                  <a:pt x="913" y="1214"/>
                </a:lnTo>
                <a:lnTo>
                  <a:pt x="896" y="1239"/>
                </a:lnTo>
                <a:lnTo>
                  <a:pt x="887" y="1252"/>
                </a:lnTo>
                <a:lnTo>
                  <a:pt x="877" y="1264"/>
                </a:lnTo>
                <a:lnTo>
                  <a:pt x="868" y="1275"/>
                </a:lnTo>
                <a:lnTo>
                  <a:pt x="858" y="1287"/>
                </a:lnTo>
                <a:lnTo>
                  <a:pt x="849" y="1297"/>
                </a:lnTo>
                <a:lnTo>
                  <a:pt x="839" y="1308"/>
                </a:lnTo>
                <a:lnTo>
                  <a:pt x="828" y="1319"/>
                </a:lnTo>
                <a:lnTo>
                  <a:pt x="818" y="1328"/>
                </a:lnTo>
                <a:lnTo>
                  <a:pt x="807" y="1338"/>
                </a:lnTo>
                <a:lnTo>
                  <a:pt x="796" y="1347"/>
                </a:lnTo>
                <a:lnTo>
                  <a:pt x="786" y="1357"/>
                </a:lnTo>
                <a:lnTo>
                  <a:pt x="775" y="1365"/>
                </a:lnTo>
                <a:lnTo>
                  <a:pt x="763" y="1373"/>
                </a:lnTo>
                <a:lnTo>
                  <a:pt x="753" y="1380"/>
                </a:lnTo>
                <a:lnTo>
                  <a:pt x="741" y="1389"/>
                </a:lnTo>
                <a:lnTo>
                  <a:pt x="729" y="1396"/>
                </a:lnTo>
                <a:lnTo>
                  <a:pt x="717" y="1402"/>
                </a:lnTo>
                <a:lnTo>
                  <a:pt x="705" y="1409"/>
                </a:lnTo>
                <a:lnTo>
                  <a:pt x="693" y="1413"/>
                </a:lnTo>
                <a:lnTo>
                  <a:pt x="680" y="1419"/>
                </a:lnTo>
                <a:lnTo>
                  <a:pt x="668" y="1424"/>
                </a:lnTo>
                <a:lnTo>
                  <a:pt x="655" y="1429"/>
                </a:lnTo>
                <a:lnTo>
                  <a:pt x="644" y="1434"/>
                </a:lnTo>
                <a:lnTo>
                  <a:pt x="631" y="1437"/>
                </a:lnTo>
                <a:lnTo>
                  <a:pt x="617" y="1441"/>
                </a:lnTo>
                <a:lnTo>
                  <a:pt x="604" y="1444"/>
                </a:lnTo>
                <a:lnTo>
                  <a:pt x="591" y="1447"/>
                </a:lnTo>
                <a:lnTo>
                  <a:pt x="578" y="1448"/>
                </a:lnTo>
                <a:lnTo>
                  <a:pt x="565" y="1450"/>
                </a:lnTo>
                <a:lnTo>
                  <a:pt x="551" y="1451"/>
                </a:lnTo>
                <a:lnTo>
                  <a:pt x="538" y="1451"/>
                </a:lnTo>
                <a:lnTo>
                  <a:pt x="525" y="1453"/>
                </a:lnTo>
                <a:lnTo>
                  <a:pt x="511" y="1453"/>
                </a:lnTo>
                <a:lnTo>
                  <a:pt x="498" y="1451"/>
                </a:lnTo>
                <a:lnTo>
                  <a:pt x="485" y="1450"/>
                </a:lnTo>
                <a:lnTo>
                  <a:pt x="472" y="1449"/>
                </a:lnTo>
                <a:lnTo>
                  <a:pt x="457" y="1447"/>
                </a:lnTo>
                <a:lnTo>
                  <a:pt x="444" y="1444"/>
                </a:lnTo>
                <a:lnTo>
                  <a:pt x="431" y="1441"/>
                </a:lnTo>
                <a:lnTo>
                  <a:pt x="420" y="1437"/>
                </a:lnTo>
                <a:lnTo>
                  <a:pt x="406" y="1434"/>
                </a:lnTo>
                <a:lnTo>
                  <a:pt x="393" y="1429"/>
                </a:lnTo>
                <a:lnTo>
                  <a:pt x="382" y="1425"/>
                </a:lnTo>
                <a:lnTo>
                  <a:pt x="369" y="1419"/>
                </a:lnTo>
                <a:lnTo>
                  <a:pt x="357" y="1415"/>
                </a:lnTo>
                <a:lnTo>
                  <a:pt x="345" y="1409"/>
                </a:lnTo>
                <a:lnTo>
                  <a:pt x="333" y="1402"/>
                </a:lnTo>
                <a:lnTo>
                  <a:pt x="321" y="1396"/>
                </a:lnTo>
                <a:lnTo>
                  <a:pt x="309" y="1389"/>
                </a:lnTo>
                <a:lnTo>
                  <a:pt x="297" y="1380"/>
                </a:lnTo>
                <a:lnTo>
                  <a:pt x="286" y="1373"/>
                </a:lnTo>
                <a:lnTo>
                  <a:pt x="275" y="1365"/>
                </a:lnTo>
                <a:lnTo>
                  <a:pt x="264" y="1357"/>
                </a:lnTo>
                <a:lnTo>
                  <a:pt x="252" y="1347"/>
                </a:lnTo>
                <a:lnTo>
                  <a:pt x="242" y="1338"/>
                </a:lnTo>
                <a:lnTo>
                  <a:pt x="231" y="1328"/>
                </a:lnTo>
                <a:lnTo>
                  <a:pt x="222" y="1319"/>
                </a:lnTo>
                <a:lnTo>
                  <a:pt x="211" y="1308"/>
                </a:lnTo>
                <a:lnTo>
                  <a:pt x="201" y="1297"/>
                </a:lnTo>
                <a:lnTo>
                  <a:pt x="191" y="1287"/>
                </a:lnTo>
                <a:lnTo>
                  <a:pt x="181" y="1275"/>
                </a:lnTo>
                <a:lnTo>
                  <a:pt x="172" y="1264"/>
                </a:lnTo>
                <a:lnTo>
                  <a:pt x="163" y="1252"/>
                </a:lnTo>
                <a:lnTo>
                  <a:pt x="154" y="1239"/>
                </a:lnTo>
                <a:lnTo>
                  <a:pt x="136" y="1214"/>
                </a:lnTo>
                <a:lnTo>
                  <a:pt x="120" y="1188"/>
                </a:lnTo>
                <a:lnTo>
                  <a:pt x="104" y="1161"/>
                </a:lnTo>
                <a:lnTo>
                  <a:pt x="90" y="1132"/>
                </a:lnTo>
                <a:lnTo>
                  <a:pt x="76" y="1103"/>
                </a:lnTo>
                <a:lnTo>
                  <a:pt x="64" y="1072"/>
                </a:lnTo>
                <a:lnTo>
                  <a:pt x="52" y="1041"/>
                </a:lnTo>
                <a:lnTo>
                  <a:pt x="41" y="1009"/>
                </a:lnTo>
                <a:lnTo>
                  <a:pt x="32" y="976"/>
                </a:lnTo>
                <a:lnTo>
                  <a:pt x="24" y="942"/>
                </a:lnTo>
                <a:lnTo>
                  <a:pt x="20" y="925"/>
                </a:lnTo>
                <a:lnTo>
                  <a:pt x="16" y="907"/>
                </a:lnTo>
                <a:lnTo>
                  <a:pt x="14" y="891"/>
                </a:lnTo>
                <a:lnTo>
                  <a:pt x="11" y="873"/>
                </a:lnTo>
                <a:lnTo>
                  <a:pt x="8" y="855"/>
                </a:lnTo>
                <a:lnTo>
                  <a:pt x="6" y="837"/>
                </a:lnTo>
                <a:lnTo>
                  <a:pt x="5" y="818"/>
                </a:lnTo>
                <a:lnTo>
                  <a:pt x="3" y="800"/>
                </a:lnTo>
                <a:lnTo>
                  <a:pt x="2" y="781"/>
                </a:lnTo>
                <a:lnTo>
                  <a:pt x="1" y="764"/>
                </a:lnTo>
                <a:lnTo>
                  <a:pt x="0" y="745"/>
                </a:lnTo>
                <a:lnTo>
                  <a:pt x="0" y="726"/>
                </a:lnTo>
                <a:lnTo>
                  <a:pt x="1" y="0"/>
                </a:lnTo>
                <a:lnTo>
                  <a:pt x="1049" y="0"/>
                </a:lnTo>
                <a:lnTo>
                  <a:pt x="1049" y="726"/>
                </a:lnTo>
              </a:path>
            </a:pathLst>
          </a:custGeom>
          <a:noFill/>
          <a:ln w="1588">
            <a:solidFill>
              <a:srgbClr val="FF0000"/>
            </a:solidFill>
            <a:prstDash val="solid"/>
            <a:round/>
            <a:headEnd/>
            <a:tailEnd/>
          </a:ln>
        </p:spPr>
        <p:txBody>
          <a:bodyPr lIns="57150" tIns="28575" rIns="57150" bIns="28575"/>
          <a:lstStyle/>
          <a:p>
            <a:endParaRPr lang="en-US"/>
          </a:p>
        </p:txBody>
      </p:sp>
      <p:sp>
        <p:nvSpPr>
          <p:cNvPr id="61481" name="Freeform 80"/>
          <p:cNvSpPr>
            <a:spLocks/>
          </p:cNvSpPr>
          <p:nvPr/>
        </p:nvSpPr>
        <p:spPr bwMode="auto">
          <a:xfrm>
            <a:off x="1098550" y="3630613"/>
            <a:ext cx="119063" cy="117475"/>
          </a:xfrm>
          <a:custGeom>
            <a:avLst/>
            <a:gdLst>
              <a:gd name="T0" fmla="*/ 67948 w 771"/>
              <a:gd name="T1" fmla="*/ 0 h 652"/>
              <a:gd name="T2" fmla="*/ 119063 w 771"/>
              <a:gd name="T3" fmla="*/ 117475 h 652"/>
              <a:gd name="T4" fmla="*/ 51115 w 771"/>
              <a:gd name="T5" fmla="*/ 117475 h 652"/>
              <a:gd name="T6" fmla="*/ 0 w 771"/>
              <a:gd name="T7" fmla="*/ 0 h 652"/>
              <a:gd name="T8" fmla="*/ 67948 w 771"/>
              <a:gd name="T9" fmla="*/ 0 h 652"/>
              <a:gd name="T10" fmla="*/ 0 60000 65536"/>
              <a:gd name="T11" fmla="*/ 0 60000 65536"/>
              <a:gd name="T12" fmla="*/ 0 60000 65536"/>
              <a:gd name="T13" fmla="*/ 0 60000 65536"/>
              <a:gd name="T14" fmla="*/ 0 60000 65536"/>
              <a:gd name="T15" fmla="*/ 0 w 771"/>
              <a:gd name="T16" fmla="*/ 0 h 652"/>
              <a:gd name="T17" fmla="*/ 771 w 771"/>
              <a:gd name="T18" fmla="*/ 652 h 652"/>
            </a:gdLst>
            <a:ahLst/>
            <a:cxnLst>
              <a:cxn ang="T10">
                <a:pos x="T0" y="T1"/>
              </a:cxn>
              <a:cxn ang="T11">
                <a:pos x="T2" y="T3"/>
              </a:cxn>
              <a:cxn ang="T12">
                <a:pos x="T4" y="T5"/>
              </a:cxn>
              <a:cxn ang="T13">
                <a:pos x="T6" y="T7"/>
              </a:cxn>
              <a:cxn ang="T14">
                <a:pos x="T8" y="T9"/>
              </a:cxn>
            </a:cxnLst>
            <a:rect l="T15" t="T16" r="T17" b="T18"/>
            <a:pathLst>
              <a:path w="771" h="652">
                <a:moveTo>
                  <a:pt x="440" y="0"/>
                </a:moveTo>
                <a:lnTo>
                  <a:pt x="771" y="652"/>
                </a:lnTo>
                <a:lnTo>
                  <a:pt x="331" y="652"/>
                </a:lnTo>
                <a:lnTo>
                  <a:pt x="0" y="0"/>
                </a:lnTo>
                <a:lnTo>
                  <a:pt x="440" y="0"/>
                </a:lnTo>
                <a:close/>
              </a:path>
            </a:pathLst>
          </a:custGeom>
          <a:solidFill>
            <a:srgbClr val="FF0000"/>
          </a:solidFill>
          <a:ln w="9525">
            <a:noFill/>
            <a:round/>
            <a:headEnd/>
            <a:tailEnd/>
          </a:ln>
        </p:spPr>
        <p:txBody>
          <a:bodyPr lIns="57150" tIns="28575" rIns="57150" bIns="28575"/>
          <a:lstStyle/>
          <a:p>
            <a:endParaRPr lang="en-US"/>
          </a:p>
        </p:txBody>
      </p:sp>
      <p:sp>
        <p:nvSpPr>
          <p:cNvPr id="61482" name="Freeform 81"/>
          <p:cNvSpPr>
            <a:spLocks/>
          </p:cNvSpPr>
          <p:nvPr/>
        </p:nvSpPr>
        <p:spPr bwMode="auto">
          <a:xfrm>
            <a:off x="1098550" y="3630613"/>
            <a:ext cx="119063" cy="117475"/>
          </a:xfrm>
          <a:custGeom>
            <a:avLst/>
            <a:gdLst>
              <a:gd name="T0" fmla="*/ 67948 w 771"/>
              <a:gd name="T1" fmla="*/ 0 h 652"/>
              <a:gd name="T2" fmla="*/ 119063 w 771"/>
              <a:gd name="T3" fmla="*/ 117475 h 652"/>
              <a:gd name="T4" fmla="*/ 51115 w 771"/>
              <a:gd name="T5" fmla="*/ 117475 h 652"/>
              <a:gd name="T6" fmla="*/ 0 w 771"/>
              <a:gd name="T7" fmla="*/ 0 h 652"/>
              <a:gd name="T8" fmla="*/ 67948 w 771"/>
              <a:gd name="T9" fmla="*/ 0 h 652"/>
              <a:gd name="T10" fmla="*/ 0 60000 65536"/>
              <a:gd name="T11" fmla="*/ 0 60000 65536"/>
              <a:gd name="T12" fmla="*/ 0 60000 65536"/>
              <a:gd name="T13" fmla="*/ 0 60000 65536"/>
              <a:gd name="T14" fmla="*/ 0 60000 65536"/>
              <a:gd name="T15" fmla="*/ 0 w 771"/>
              <a:gd name="T16" fmla="*/ 0 h 652"/>
              <a:gd name="T17" fmla="*/ 771 w 771"/>
              <a:gd name="T18" fmla="*/ 652 h 652"/>
            </a:gdLst>
            <a:ahLst/>
            <a:cxnLst>
              <a:cxn ang="T10">
                <a:pos x="T0" y="T1"/>
              </a:cxn>
              <a:cxn ang="T11">
                <a:pos x="T2" y="T3"/>
              </a:cxn>
              <a:cxn ang="T12">
                <a:pos x="T4" y="T5"/>
              </a:cxn>
              <a:cxn ang="T13">
                <a:pos x="T6" y="T7"/>
              </a:cxn>
              <a:cxn ang="T14">
                <a:pos x="T8" y="T9"/>
              </a:cxn>
            </a:cxnLst>
            <a:rect l="T15" t="T16" r="T17" b="T18"/>
            <a:pathLst>
              <a:path w="771" h="652">
                <a:moveTo>
                  <a:pt x="440" y="0"/>
                </a:moveTo>
                <a:lnTo>
                  <a:pt x="771" y="652"/>
                </a:lnTo>
                <a:lnTo>
                  <a:pt x="331" y="652"/>
                </a:lnTo>
                <a:lnTo>
                  <a:pt x="0" y="0"/>
                </a:lnTo>
                <a:lnTo>
                  <a:pt x="440" y="0"/>
                </a:lnTo>
                <a:close/>
              </a:path>
            </a:pathLst>
          </a:custGeom>
          <a:noFill/>
          <a:ln w="4763">
            <a:solidFill>
              <a:srgbClr val="000000"/>
            </a:solidFill>
            <a:prstDash val="solid"/>
            <a:round/>
            <a:headEnd/>
            <a:tailEnd/>
          </a:ln>
        </p:spPr>
        <p:txBody>
          <a:bodyPr lIns="57150" tIns="28575" rIns="57150" bIns="28575"/>
          <a:lstStyle/>
          <a:p>
            <a:endParaRPr lang="en-US"/>
          </a:p>
        </p:txBody>
      </p:sp>
      <p:sp>
        <p:nvSpPr>
          <p:cNvPr id="61483" name="Freeform 82"/>
          <p:cNvSpPr>
            <a:spLocks/>
          </p:cNvSpPr>
          <p:nvPr/>
        </p:nvSpPr>
        <p:spPr bwMode="auto">
          <a:xfrm>
            <a:off x="950913" y="3730625"/>
            <a:ext cx="82550" cy="49213"/>
          </a:xfrm>
          <a:custGeom>
            <a:avLst/>
            <a:gdLst>
              <a:gd name="T0" fmla="*/ 78181 w 529"/>
              <a:gd name="T1" fmla="*/ 45495 h 278"/>
              <a:gd name="T2" fmla="*/ 76152 w 529"/>
              <a:gd name="T3" fmla="*/ 42840 h 278"/>
              <a:gd name="T4" fmla="*/ 74904 w 529"/>
              <a:gd name="T5" fmla="*/ 41601 h 278"/>
              <a:gd name="T6" fmla="*/ 74123 w 529"/>
              <a:gd name="T7" fmla="*/ 38946 h 278"/>
              <a:gd name="T8" fmla="*/ 72251 w 529"/>
              <a:gd name="T9" fmla="*/ 36467 h 278"/>
              <a:gd name="T10" fmla="*/ 70846 w 529"/>
              <a:gd name="T11" fmla="*/ 33281 h 278"/>
              <a:gd name="T12" fmla="*/ 68818 w 529"/>
              <a:gd name="T13" fmla="*/ 30271 h 278"/>
              <a:gd name="T14" fmla="*/ 67725 w 529"/>
              <a:gd name="T15" fmla="*/ 22659 h 278"/>
              <a:gd name="T16" fmla="*/ 66945 w 529"/>
              <a:gd name="T17" fmla="*/ 14870 h 278"/>
              <a:gd name="T18" fmla="*/ 65697 w 529"/>
              <a:gd name="T19" fmla="*/ 6550 h 278"/>
              <a:gd name="T20" fmla="*/ 65385 w 529"/>
              <a:gd name="T21" fmla="*/ 3186 h 278"/>
              <a:gd name="T22" fmla="*/ 63668 w 529"/>
              <a:gd name="T23" fmla="*/ 2124 h 278"/>
              <a:gd name="T24" fmla="*/ 60547 w 529"/>
              <a:gd name="T25" fmla="*/ 2478 h 278"/>
              <a:gd name="T26" fmla="*/ 55241 w 529"/>
              <a:gd name="T27" fmla="*/ 2655 h 278"/>
              <a:gd name="T28" fmla="*/ 49468 w 529"/>
              <a:gd name="T29" fmla="*/ 2124 h 278"/>
              <a:gd name="T30" fmla="*/ 44786 w 529"/>
              <a:gd name="T31" fmla="*/ 2124 h 278"/>
              <a:gd name="T32" fmla="*/ 41821 w 529"/>
              <a:gd name="T33" fmla="*/ 1770 h 278"/>
              <a:gd name="T34" fmla="*/ 37296 w 529"/>
              <a:gd name="T35" fmla="*/ 885 h 278"/>
              <a:gd name="T36" fmla="*/ 32302 w 529"/>
              <a:gd name="T37" fmla="*/ 354 h 278"/>
              <a:gd name="T38" fmla="*/ 18726 w 529"/>
              <a:gd name="T39" fmla="*/ 177 h 278"/>
              <a:gd name="T40" fmla="*/ 9363 w 529"/>
              <a:gd name="T41" fmla="*/ 354 h 278"/>
              <a:gd name="T42" fmla="*/ 5774 w 529"/>
              <a:gd name="T43" fmla="*/ 531 h 278"/>
              <a:gd name="T44" fmla="*/ 0 w 529"/>
              <a:gd name="T45" fmla="*/ 1416 h 278"/>
              <a:gd name="T46" fmla="*/ 936 w 529"/>
              <a:gd name="T47" fmla="*/ 2832 h 278"/>
              <a:gd name="T48" fmla="*/ 2341 w 529"/>
              <a:gd name="T49" fmla="*/ 4603 h 278"/>
              <a:gd name="T50" fmla="*/ 4369 w 529"/>
              <a:gd name="T51" fmla="*/ 6196 h 278"/>
              <a:gd name="T52" fmla="*/ 5306 w 529"/>
              <a:gd name="T53" fmla="*/ 7435 h 278"/>
              <a:gd name="T54" fmla="*/ 6554 w 529"/>
              <a:gd name="T55" fmla="*/ 9913 h 278"/>
              <a:gd name="T56" fmla="*/ 7490 w 529"/>
              <a:gd name="T57" fmla="*/ 10799 h 278"/>
              <a:gd name="T58" fmla="*/ 9519 w 529"/>
              <a:gd name="T59" fmla="*/ 13454 h 278"/>
              <a:gd name="T60" fmla="*/ 11548 w 529"/>
              <a:gd name="T61" fmla="*/ 14870 h 278"/>
              <a:gd name="T62" fmla="*/ 13420 w 529"/>
              <a:gd name="T63" fmla="*/ 15932 h 278"/>
              <a:gd name="T64" fmla="*/ 14044 w 529"/>
              <a:gd name="T65" fmla="*/ 17880 h 278"/>
              <a:gd name="T66" fmla="*/ 16697 w 529"/>
              <a:gd name="T67" fmla="*/ 19473 h 278"/>
              <a:gd name="T68" fmla="*/ 17634 w 529"/>
              <a:gd name="T69" fmla="*/ 20358 h 278"/>
              <a:gd name="T70" fmla="*/ 17790 w 529"/>
              <a:gd name="T71" fmla="*/ 21951 h 278"/>
              <a:gd name="T72" fmla="*/ 19506 w 529"/>
              <a:gd name="T73" fmla="*/ 22482 h 278"/>
              <a:gd name="T74" fmla="*/ 21691 w 529"/>
              <a:gd name="T75" fmla="*/ 23721 h 278"/>
              <a:gd name="T76" fmla="*/ 23719 w 529"/>
              <a:gd name="T77" fmla="*/ 25138 h 278"/>
              <a:gd name="T78" fmla="*/ 26216 w 529"/>
              <a:gd name="T79" fmla="*/ 26377 h 278"/>
              <a:gd name="T80" fmla="*/ 27465 w 529"/>
              <a:gd name="T81" fmla="*/ 28147 h 278"/>
              <a:gd name="T82" fmla="*/ 28713 w 529"/>
              <a:gd name="T83" fmla="*/ 28678 h 278"/>
              <a:gd name="T84" fmla="*/ 31834 w 529"/>
              <a:gd name="T85" fmla="*/ 30802 h 278"/>
              <a:gd name="T86" fmla="*/ 33863 w 529"/>
              <a:gd name="T87" fmla="*/ 31865 h 278"/>
              <a:gd name="T88" fmla="*/ 36672 w 529"/>
              <a:gd name="T89" fmla="*/ 33812 h 278"/>
              <a:gd name="T90" fmla="*/ 38544 w 529"/>
              <a:gd name="T91" fmla="*/ 34874 h 278"/>
              <a:gd name="T92" fmla="*/ 40261 w 529"/>
              <a:gd name="T93" fmla="*/ 36113 h 278"/>
              <a:gd name="T94" fmla="*/ 42445 w 529"/>
              <a:gd name="T95" fmla="*/ 38414 h 278"/>
              <a:gd name="T96" fmla="*/ 45722 w 529"/>
              <a:gd name="T97" fmla="*/ 39477 h 278"/>
              <a:gd name="T98" fmla="*/ 49468 w 529"/>
              <a:gd name="T99" fmla="*/ 41247 h 278"/>
              <a:gd name="T100" fmla="*/ 53369 w 529"/>
              <a:gd name="T101" fmla="*/ 42840 h 278"/>
              <a:gd name="T102" fmla="*/ 56646 w 529"/>
              <a:gd name="T103" fmla="*/ 43902 h 278"/>
              <a:gd name="T104" fmla="*/ 58518 w 529"/>
              <a:gd name="T105" fmla="*/ 44433 h 278"/>
              <a:gd name="T106" fmla="*/ 59455 w 529"/>
              <a:gd name="T107" fmla="*/ 45141 h 278"/>
              <a:gd name="T108" fmla="*/ 62576 w 529"/>
              <a:gd name="T109" fmla="*/ 45318 h 278"/>
              <a:gd name="T110" fmla="*/ 63200 w 529"/>
              <a:gd name="T111" fmla="*/ 45495 h 278"/>
              <a:gd name="T112" fmla="*/ 65541 w 529"/>
              <a:gd name="T113" fmla="*/ 46735 h 278"/>
              <a:gd name="T114" fmla="*/ 68350 w 529"/>
              <a:gd name="T115" fmla="*/ 46912 h 278"/>
              <a:gd name="T116" fmla="*/ 69754 w 529"/>
              <a:gd name="T117" fmla="*/ 47443 h 278"/>
              <a:gd name="T118" fmla="*/ 72563 w 529"/>
              <a:gd name="T119" fmla="*/ 47797 h 278"/>
              <a:gd name="T120" fmla="*/ 75372 w 529"/>
              <a:gd name="T121" fmla="*/ 49213 h 278"/>
              <a:gd name="T122" fmla="*/ 78805 w 529"/>
              <a:gd name="T123" fmla="*/ 49036 h 27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529"/>
              <a:gd name="T187" fmla="*/ 0 h 278"/>
              <a:gd name="T188" fmla="*/ 529 w 529"/>
              <a:gd name="T189" fmla="*/ 278 h 278"/>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529" h="278">
                <a:moveTo>
                  <a:pt x="529" y="275"/>
                </a:moveTo>
                <a:lnTo>
                  <a:pt x="524" y="274"/>
                </a:lnTo>
                <a:lnTo>
                  <a:pt x="521" y="271"/>
                </a:lnTo>
                <a:lnTo>
                  <a:pt x="515" y="267"/>
                </a:lnTo>
                <a:lnTo>
                  <a:pt x="508" y="262"/>
                </a:lnTo>
                <a:lnTo>
                  <a:pt x="501" y="257"/>
                </a:lnTo>
                <a:lnTo>
                  <a:pt x="499" y="255"/>
                </a:lnTo>
                <a:lnTo>
                  <a:pt x="498" y="252"/>
                </a:lnTo>
                <a:lnTo>
                  <a:pt x="495" y="248"/>
                </a:lnTo>
                <a:lnTo>
                  <a:pt x="492" y="245"/>
                </a:lnTo>
                <a:lnTo>
                  <a:pt x="490" y="244"/>
                </a:lnTo>
                <a:lnTo>
                  <a:pt x="488" y="242"/>
                </a:lnTo>
                <a:lnTo>
                  <a:pt x="486" y="242"/>
                </a:lnTo>
                <a:lnTo>
                  <a:pt x="486" y="240"/>
                </a:lnTo>
                <a:lnTo>
                  <a:pt x="485" y="238"/>
                </a:lnTo>
                <a:lnTo>
                  <a:pt x="484" y="237"/>
                </a:lnTo>
                <a:lnTo>
                  <a:pt x="483" y="236"/>
                </a:lnTo>
                <a:lnTo>
                  <a:pt x="480" y="235"/>
                </a:lnTo>
                <a:lnTo>
                  <a:pt x="479" y="231"/>
                </a:lnTo>
                <a:lnTo>
                  <a:pt x="479" y="230"/>
                </a:lnTo>
                <a:lnTo>
                  <a:pt x="478" y="227"/>
                </a:lnTo>
                <a:lnTo>
                  <a:pt x="477" y="225"/>
                </a:lnTo>
                <a:lnTo>
                  <a:pt x="476" y="223"/>
                </a:lnTo>
                <a:lnTo>
                  <a:pt x="475" y="220"/>
                </a:lnTo>
                <a:lnTo>
                  <a:pt x="473" y="218"/>
                </a:lnTo>
                <a:lnTo>
                  <a:pt x="472" y="217"/>
                </a:lnTo>
                <a:lnTo>
                  <a:pt x="469" y="213"/>
                </a:lnTo>
                <a:lnTo>
                  <a:pt x="464" y="211"/>
                </a:lnTo>
                <a:lnTo>
                  <a:pt x="464" y="208"/>
                </a:lnTo>
                <a:lnTo>
                  <a:pt x="463" y="206"/>
                </a:lnTo>
                <a:lnTo>
                  <a:pt x="461" y="204"/>
                </a:lnTo>
                <a:lnTo>
                  <a:pt x="460" y="201"/>
                </a:lnTo>
                <a:lnTo>
                  <a:pt x="459" y="197"/>
                </a:lnTo>
                <a:lnTo>
                  <a:pt x="457" y="192"/>
                </a:lnTo>
                <a:lnTo>
                  <a:pt x="457" y="190"/>
                </a:lnTo>
                <a:lnTo>
                  <a:pt x="454" y="188"/>
                </a:lnTo>
                <a:lnTo>
                  <a:pt x="453" y="186"/>
                </a:lnTo>
                <a:lnTo>
                  <a:pt x="451" y="185"/>
                </a:lnTo>
                <a:lnTo>
                  <a:pt x="447" y="179"/>
                </a:lnTo>
                <a:lnTo>
                  <a:pt x="445" y="176"/>
                </a:lnTo>
                <a:lnTo>
                  <a:pt x="443" y="175"/>
                </a:lnTo>
                <a:lnTo>
                  <a:pt x="441" y="171"/>
                </a:lnTo>
                <a:lnTo>
                  <a:pt x="440" y="167"/>
                </a:lnTo>
                <a:lnTo>
                  <a:pt x="438" y="163"/>
                </a:lnTo>
                <a:lnTo>
                  <a:pt x="437" y="160"/>
                </a:lnTo>
                <a:lnTo>
                  <a:pt x="435" y="147"/>
                </a:lnTo>
                <a:lnTo>
                  <a:pt x="435" y="135"/>
                </a:lnTo>
                <a:lnTo>
                  <a:pt x="434" y="128"/>
                </a:lnTo>
                <a:lnTo>
                  <a:pt x="433" y="122"/>
                </a:lnTo>
                <a:lnTo>
                  <a:pt x="432" y="116"/>
                </a:lnTo>
                <a:lnTo>
                  <a:pt x="431" y="110"/>
                </a:lnTo>
                <a:lnTo>
                  <a:pt x="429" y="102"/>
                </a:lnTo>
                <a:lnTo>
                  <a:pt x="429" y="92"/>
                </a:lnTo>
                <a:lnTo>
                  <a:pt x="429" y="84"/>
                </a:lnTo>
                <a:lnTo>
                  <a:pt x="429" y="74"/>
                </a:lnTo>
                <a:lnTo>
                  <a:pt x="428" y="65"/>
                </a:lnTo>
                <a:lnTo>
                  <a:pt x="427" y="57"/>
                </a:lnTo>
                <a:lnTo>
                  <a:pt x="425" y="48"/>
                </a:lnTo>
                <a:lnTo>
                  <a:pt x="421" y="40"/>
                </a:lnTo>
                <a:lnTo>
                  <a:pt x="421" y="37"/>
                </a:lnTo>
                <a:lnTo>
                  <a:pt x="420" y="33"/>
                </a:lnTo>
                <a:lnTo>
                  <a:pt x="420" y="29"/>
                </a:lnTo>
                <a:lnTo>
                  <a:pt x="420" y="27"/>
                </a:lnTo>
                <a:lnTo>
                  <a:pt x="419" y="24"/>
                </a:lnTo>
                <a:lnTo>
                  <a:pt x="419" y="21"/>
                </a:lnTo>
                <a:lnTo>
                  <a:pt x="419" y="18"/>
                </a:lnTo>
                <a:lnTo>
                  <a:pt x="418" y="15"/>
                </a:lnTo>
                <a:lnTo>
                  <a:pt x="416" y="13"/>
                </a:lnTo>
                <a:lnTo>
                  <a:pt x="415" y="12"/>
                </a:lnTo>
                <a:lnTo>
                  <a:pt x="413" y="12"/>
                </a:lnTo>
                <a:lnTo>
                  <a:pt x="409" y="12"/>
                </a:lnTo>
                <a:lnTo>
                  <a:pt x="408" y="12"/>
                </a:lnTo>
                <a:lnTo>
                  <a:pt x="406" y="12"/>
                </a:lnTo>
                <a:lnTo>
                  <a:pt x="402" y="12"/>
                </a:lnTo>
                <a:lnTo>
                  <a:pt x="400" y="13"/>
                </a:lnTo>
                <a:lnTo>
                  <a:pt x="396" y="13"/>
                </a:lnTo>
                <a:lnTo>
                  <a:pt x="393" y="13"/>
                </a:lnTo>
                <a:lnTo>
                  <a:pt x="388" y="14"/>
                </a:lnTo>
                <a:lnTo>
                  <a:pt x="383" y="14"/>
                </a:lnTo>
                <a:lnTo>
                  <a:pt x="379" y="14"/>
                </a:lnTo>
                <a:lnTo>
                  <a:pt x="373" y="15"/>
                </a:lnTo>
                <a:lnTo>
                  <a:pt x="367" y="15"/>
                </a:lnTo>
                <a:lnTo>
                  <a:pt x="361" y="15"/>
                </a:lnTo>
                <a:lnTo>
                  <a:pt x="354" y="15"/>
                </a:lnTo>
                <a:lnTo>
                  <a:pt x="345" y="15"/>
                </a:lnTo>
                <a:lnTo>
                  <a:pt x="342" y="14"/>
                </a:lnTo>
                <a:lnTo>
                  <a:pt x="337" y="14"/>
                </a:lnTo>
                <a:lnTo>
                  <a:pt x="332" y="13"/>
                </a:lnTo>
                <a:lnTo>
                  <a:pt x="328" y="13"/>
                </a:lnTo>
                <a:lnTo>
                  <a:pt x="317" y="12"/>
                </a:lnTo>
                <a:lnTo>
                  <a:pt x="307" y="12"/>
                </a:lnTo>
                <a:lnTo>
                  <a:pt x="303" y="12"/>
                </a:lnTo>
                <a:lnTo>
                  <a:pt x="298" y="12"/>
                </a:lnTo>
                <a:lnTo>
                  <a:pt x="294" y="12"/>
                </a:lnTo>
                <a:lnTo>
                  <a:pt x="291" y="12"/>
                </a:lnTo>
                <a:lnTo>
                  <a:pt x="287" y="12"/>
                </a:lnTo>
                <a:lnTo>
                  <a:pt x="285" y="12"/>
                </a:lnTo>
                <a:lnTo>
                  <a:pt x="284" y="12"/>
                </a:lnTo>
                <a:lnTo>
                  <a:pt x="284" y="13"/>
                </a:lnTo>
                <a:lnTo>
                  <a:pt x="279" y="12"/>
                </a:lnTo>
                <a:lnTo>
                  <a:pt x="274" y="12"/>
                </a:lnTo>
                <a:lnTo>
                  <a:pt x="268" y="10"/>
                </a:lnTo>
                <a:lnTo>
                  <a:pt x="264" y="10"/>
                </a:lnTo>
                <a:lnTo>
                  <a:pt x="259" y="8"/>
                </a:lnTo>
                <a:lnTo>
                  <a:pt x="253" y="7"/>
                </a:lnTo>
                <a:lnTo>
                  <a:pt x="248" y="6"/>
                </a:lnTo>
                <a:lnTo>
                  <a:pt x="243" y="6"/>
                </a:lnTo>
                <a:lnTo>
                  <a:pt x="239" y="5"/>
                </a:lnTo>
                <a:lnTo>
                  <a:pt x="234" y="5"/>
                </a:lnTo>
                <a:lnTo>
                  <a:pt x="228" y="5"/>
                </a:lnTo>
                <a:lnTo>
                  <a:pt x="221" y="5"/>
                </a:lnTo>
                <a:lnTo>
                  <a:pt x="216" y="3"/>
                </a:lnTo>
                <a:lnTo>
                  <a:pt x="211" y="3"/>
                </a:lnTo>
                <a:lnTo>
                  <a:pt x="207" y="2"/>
                </a:lnTo>
                <a:lnTo>
                  <a:pt x="201" y="2"/>
                </a:lnTo>
                <a:lnTo>
                  <a:pt x="189" y="1"/>
                </a:lnTo>
                <a:lnTo>
                  <a:pt x="176" y="1"/>
                </a:lnTo>
                <a:lnTo>
                  <a:pt x="163" y="1"/>
                </a:lnTo>
                <a:lnTo>
                  <a:pt x="149" y="0"/>
                </a:lnTo>
                <a:lnTo>
                  <a:pt x="120" y="1"/>
                </a:lnTo>
                <a:lnTo>
                  <a:pt x="107" y="1"/>
                </a:lnTo>
                <a:lnTo>
                  <a:pt x="94" y="1"/>
                </a:lnTo>
                <a:lnTo>
                  <a:pt x="81" y="2"/>
                </a:lnTo>
                <a:lnTo>
                  <a:pt x="69" y="2"/>
                </a:lnTo>
                <a:lnTo>
                  <a:pt x="64" y="2"/>
                </a:lnTo>
                <a:lnTo>
                  <a:pt x="60" y="2"/>
                </a:lnTo>
                <a:lnTo>
                  <a:pt x="55" y="2"/>
                </a:lnTo>
                <a:lnTo>
                  <a:pt x="50" y="3"/>
                </a:lnTo>
                <a:lnTo>
                  <a:pt x="47" y="3"/>
                </a:lnTo>
                <a:lnTo>
                  <a:pt x="43" y="3"/>
                </a:lnTo>
                <a:lnTo>
                  <a:pt x="39" y="3"/>
                </a:lnTo>
                <a:lnTo>
                  <a:pt x="37" y="3"/>
                </a:lnTo>
                <a:lnTo>
                  <a:pt x="28" y="3"/>
                </a:lnTo>
                <a:lnTo>
                  <a:pt x="19" y="5"/>
                </a:lnTo>
                <a:lnTo>
                  <a:pt x="11" y="6"/>
                </a:lnTo>
                <a:lnTo>
                  <a:pt x="3" y="7"/>
                </a:lnTo>
                <a:lnTo>
                  <a:pt x="2" y="7"/>
                </a:lnTo>
                <a:lnTo>
                  <a:pt x="0" y="8"/>
                </a:lnTo>
                <a:lnTo>
                  <a:pt x="0" y="9"/>
                </a:lnTo>
                <a:lnTo>
                  <a:pt x="0" y="12"/>
                </a:lnTo>
                <a:lnTo>
                  <a:pt x="2" y="13"/>
                </a:lnTo>
                <a:lnTo>
                  <a:pt x="3" y="14"/>
                </a:lnTo>
                <a:lnTo>
                  <a:pt x="5" y="15"/>
                </a:lnTo>
                <a:lnTo>
                  <a:pt x="6" y="16"/>
                </a:lnTo>
                <a:lnTo>
                  <a:pt x="9" y="18"/>
                </a:lnTo>
                <a:lnTo>
                  <a:pt x="9" y="19"/>
                </a:lnTo>
                <a:lnTo>
                  <a:pt x="10" y="20"/>
                </a:lnTo>
                <a:lnTo>
                  <a:pt x="12" y="22"/>
                </a:lnTo>
                <a:lnTo>
                  <a:pt x="13" y="24"/>
                </a:lnTo>
                <a:lnTo>
                  <a:pt x="15" y="26"/>
                </a:lnTo>
                <a:lnTo>
                  <a:pt x="15" y="27"/>
                </a:lnTo>
                <a:lnTo>
                  <a:pt x="16" y="29"/>
                </a:lnTo>
                <a:lnTo>
                  <a:pt x="17" y="31"/>
                </a:lnTo>
                <a:lnTo>
                  <a:pt x="19" y="32"/>
                </a:lnTo>
                <a:lnTo>
                  <a:pt x="22" y="33"/>
                </a:lnTo>
                <a:lnTo>
                  <a:pt x="28" y="35"/>
                </a:lnTo>
                <a:lnTo>
                  <a:pt x="30" y="35"/>
                </a:lnTo>
                <a:lnTo>
                  <a:pt x="31" y="35"/>
                </a:lnTo>
                <a:lnTo>
                  <a:pt x="31" y="38"/>
                </a:lnTo>
                <a:lnTo>
                  <a:pt x="32" y="39"/>
                </a:lnTo>
                <a:lnTo>
                  <a:pt x="32" y="40"/>
                </a:lnTo>
                <a:lnTo>
                  <a:pt x="34" y="42"/>
                </a:lnTo>
                <a:lnTo>
                  <a:pt x="36" y="44"/>
                </a:lnTo>
                <a:lnTo>
                  <a:pt x="37" y="46"/>
                </a:lnTo>
                <a:lnTo>
                  <a:pt x="38" y="48"/>
                </a:lnTo>
                <a:lnTo>
                  <a:pt x="41" y="52"/>
                </a:lnTo>
                <a:lnTo>
                  <a:pt x="41" y="54"/>
                </a:lnTo>
                <a:lnTo>
                  <a:pt x="42" y="56"/>
                </a:lnTo>
                <a:lnTo>
                  <a:pt x="42" y="58"/>
                </a:lnTo>
                <a:lnTo>
                  <a:pt x="43" y="59"/>
                </a:lnTo>
                <a:lnTo>
                  <a:pt x="44" y="60"/>
                </a:lnTo>
                <a:lnTo>
                  <a:pt x="47" y="60"/>
                </a:lnTo>
                <a:lnTo>
                  <a:pt x="48" y="61"/>
                </a:lnTo>
                <a:lnTo>
                  <a:pt x="50" y="63"/>
                </a:lnTo>
                <a:lnTo>
                  <a:pt x="54" y="65"/>
                </a:lnTo>
                <a:lnTo>
                  <a:pt x="57" y="69"/>
                </a:lnTo>
                <a:lnTo>
                  <a:pt x="58" y="70"/>
                </a:lnTo>
                <a:lnTo>
                  <a:pt x="60" y="72"/>
                </a:lnTo>
                <a:lnTo>
                  <a:pt x="61" y="76"/>
                </a:lnTo>
                <a:lnTo>
                  <a:pt x="62" y="78"/>
                </a:lnTo>
                <a:lnTo>
                  <a:pt x="63" y="80"/>
                </a:lnTo>
                <a:lnTo>
                  <a:pt x="66" y="83"/>
                </a:lnTo>
                <a:lnTo>
                  <a:pt x="68" y="83"/>
                </a:lnTo>
                <a:lnTo>
                  <a:pt x="70" y="84"/>
                </a:lnTo>
                <a:lnTo>
                  <a:pt x="74" y="84"/>
                </a:lnTo>
                <a:lnTo>
                  <a:pt x="79" y="85"/>
                </a:lnTo>
                <a:lnTo>
                  <a:pt x="80" y="85"/>
                </a:lnTo>
                <a:lnTo>
                  <a:pt x="81" y="85"/>
                </a:lnTo>
                <a:lnTo>
                  <a:pt x="82" y="86"/>
                </a:lnTo>
                <a:lnTo>
                  <a:pt x="85" y="89"/>
                </a:lnTo>
                <a:lnTo>
                  <a:pt x="86" y="90"/>
                </a:lnTo>
                <a:lnTo>
                  <a:pt x="86" y="92"/>
                </a:lnTo>
                <a:lnTo>
                  <a:pt x="86" y="95"/>
                </a:lnTo>
                <a:lnTo>
                  <a:pt x="87" y="96"/>
                </a:lnTo>
                <a:lnTo>
                  <a:pt x="88" y="98"/>
                </a:lnTo>
                <a:lnTo>
                  <a:pt x="89" y="99"/>
                </a:lnTo>
                <a:lnTo>
                  <a:pt x="90" y="101"/>
                </a:lnTo>
                <a:lnTo>
                  <a:pt x="93" y="101"/>
                </a:lnTo>
                <a:lnTo>
                  <a:pt x="95" y="102"/>
                </a:lnTo>
                <a:lnTo>
                  <a:pt x="99" y="104"/>
                </a:lnTo>
                <a:lnTo>
                  <a:pt x="101" y="108"/>
                </a:lnTo>
                <a:lnTo>
                  <a:pt x="105" y="109"/>
                </a:lnTo>
                <a:lnTo>
                  <a:pt x="107" y="110"/>
                </a:lnTo>
                <a:lnTo>
                  <a:pt x="109" y="110"/>
                </a:lnTo>
                <a:lnTo>
                  <a:pt x="111" y="111"/>
                </a:lnTo>
                <a:lnTo>
                  <a:pt x="112" y="111"/>
                </a:lnTo>
                <a:lnTo>
                  <a:pt x="112" y="112"/>
                </a:lnTo>
                <a:lnTo>
                  <a:pt x="113" y="114"/>
                </a:lnTo>
                <a:lnTo>
                  <a:pt x="113" y="115"/>
                </a:lnTo>
                <a:lnTo>
                  <a:pt x="112" y="116"/>
                </a:lnTo>
                <a:lnTo>
                  <a:pt x="112" y="117"/>
                </a:lnTo>
                <a:lnTo>
                  <a:pt x="112" y="120"/>
                </a:lnTo>
                <a:lnTo>
                  <a:pt x="112" y="122"/>
                </a:lnTo>
                <a:lnTo>
                  <a:pt x="113" y="123"/>
                </a:lnTo>
                <a:lnTo>
                  <a:pt x="114" y="124"/>
                </a:lnTo>
                <a:lnTo>
                  <a:pt x="115" y="125"/>
                </a:lnTo>
                <a:lnTo>
                  <a:pt x="118" y="125"/>
                </a:lnTo>
                <a:lnTo>
                  <a:pt x="120" y="125"/>
                </a:lnTo>
                <a:lnTo>
                  <a:pt x="122" y="127"/>
                </a:lnTo>
                <a:lnTo>
                  <a:pt x="125" y="127"/>
                </a:lnTo>
                <a:lnTo>
                  <a:pt x="126" y="127"/>
                </a:lnTo>
                <a:lnTo>
                  <a:pt x="128" y="127"/>
                </a:lnTo>
                <a:lnTo>
                  <a:pt x="131" y="129"/>
                </a:lnTo>
                <a:lnTo>
                  <a:pt x="134" y="131"/>
                </a:lnTo>
                <a:lnTo>
                  <a:pt x="137" y="133"/>
                </a:lnTo>
                <a:lnTo>
                  <a:pt x="139" y="134"/>
                </a:lnTo>
                <a:lnTo>
                  <a:pt x="141" y="135"/>
                </a:lnTo>
                <a:lnTo>
                  <a:pt x="144" y="136"/>
                </a:lnTo>
                <a:lnTo>
                  <a:pt x="146" y="137"/>
                </a:lnTo>
                <a:lnTo>
                  <a:pt x="149" y="139"/>
                </a:lnTo>
                <a:lnTo>
                  <a:pt x="151" y="140"/>
                </a:lnTo>
                <a:lnTo>
                  <a:pt x="152" y="142"/>
                </a:lnTo>
                <a:lnTo>
                  <a:pt x="153" y="143"/>
                </a:lnTo>
                <a:lnTo>
                  <a:pt x="154" y="144"/>
                </a:lnTo>
                <a:lnTo>
                  <a:pt x="157" y="146"/>
                </a:lnTo>
                <a:lnTo>
                  <a:pt x="163" y="148"/>
                </a:lnTo>
                <a:lnTo>
                  <a:pt x="165" y="149"/>
                </a:lnTo>
                <a:lnTo>
                  <a:pt x="168" y="149"/>
                </a:lnTo>
                <a:lnTo>
                  <a:pt x="169" y="153"/>
                </a:lnTo>
                <a:lnTo>
                  <a:pt x="171" y="155"/>
                </a:lnTo>
                <a:lnTo>
                  <a:pt x="171" y="156"/>
                </a:lnTo>
                <a:lnTo>
                  <a:pt x="172" y="157"/>
                </a:lnTo>
                <a:lnTo>
                  <a:pt x="175" y="159"/>
                </a:lnTo>
                <a:lnTo>
                  <a:pt x="176" y="159"/>
                </a:lnTo>
                <a:lnTo>
                  <a:pt x="178" y="161"/>
                </a:lnTo>
                <a:lnTo>
                  <a:pt x="179" y="162"/>
                </a:lnTo>
                <a:lnTo>
                  <a:pt x="181" y="162"/>
                </a:lnTo>
                <a:lnTo>
                  <a:pt x="182" y="162"/>
                </a:lnTo>
                <a:lnTo>
                  <a:pt x="183" y="162"/>
                </a:lnTo>
                <a:lnTo>
                  <a:pt x="184" y="162"/>
                </a:lnTo>
                <a:lnTo>
                  <a:pt x="188" y="163"/>
                </a:lnTo>
                <a:lnTo>
                  <a:pt x="190" y="166"/>
                </a:lnTo>
                <a:lnTo>
                  <a:pt x="196" y="169"/>
                </a:lnTo>
                <a:lnTo>
                  <a:pt x="198" y="172"/>
                </a:lnTo>
                <a:lnTo>
                  <a:pt x="202" y="173"/>
                </a:lnTo>
                <a:lnTo>
                  <a:pt x="204" y="174"/>
                </a:lnTo>
                <a:lnTo>
                  <a:pt x="208" y="175"/>
                </a:lnTo>
                <a:lnTo>
                  <a:pt x="210" y="176"/>
                </a:lnTo>
                <a:lnTo>
                  <a:pt x="211" y="176"/>
                </a:lnTo>
                <a:lnTo>
                  <a:pt x="214" y="179"/>
                </a:lnTo>
                <a:lnTo>
                  <a:pt x="216" y="180"/>
                </a:lnTo>
                <a:lnTo>
                  <a:pt x="217" y="180"/>
                </a:lnTo>
                <a:lnTo>
                  <a:pt x="218" y="181"/>
                </a:lnTo>
                <a:lnTo>
                  <a:pt x="222" y="184"/>
                </a:lnTo>
                <a:lnTo>
                  <a:pt x="227" y="186"/>
                </a:lnTo>
                <a:lnTo>
                  <a:pt x="232" y="188"/>
                </a:lnTo>
                <a:lnTo>
                  <a:pt x="233" y="190"/>
                </a:lnTo>
                <a:lnTo>
                  <a:pt x="235" y="191"/>
                </a:lnTo>
                <a:lnTo>
                  <a:pt x="240" y="192"/>
                </a:lnTo>
                <a:lnTo>
                  <a:pt x="241" y="193"/>
                </a:lnTo>
                <a:lnTo>
                  <a:pt x="243" y="194"/>
                </a:lnTo>
                <a:lnTo>
                  <a:pt x="245" y="195"/>
                </a:lnTo>
                <a:lnTo>
                  <a:pt x="246" y="197"/>
                </a:lnTo>
                <a:lnTo>
                  <a:pt x="247" y="197"/>
                </a:lnTo>
                <a:lnTo>
                  <a:pt x="248" y="198"/>
                </a:lnTo>
                <a:lnTo>
                  <a:pt x="250" y="198"/>
                </a:lnTo>
                <a:lnTo>
                  <a:pt x="253" y="198"/>
                </a:lnTo>
                <a:lnTo>
                  <a:pt x="254" y="199"/>
                </a:lnTo>
                <a:lnTo>
                  <a:pt x="256" y="201"/>
                </a:lnTo>
                <a:lnTo>
                  <a:pt x="258" y="204"/>
                </a:lnTo>
                <a:lnTo>
                  <a:pt x="261" y="208"/>
                </a:lnTo>
                <a:lnTo>
                  <a:pt x="264" y="211"/>
                </a:lnTo>
                <a:lnTo>
                  <a:pt x="265" y="213"/>
                </a:lnTo>
                <a:lnTo>
                  <a:pt x="268" y="216"/>
                </a:lnTo>
                <a:lnTo>
                  <a:pt x="269" y="216"/>
                </a:lnTo>
                <a:lnTo>
                  <a:pt x="272" y="217"/>
                </a:lnTo>
                <a:lnTo>
                  <a:pt x="274" y="217"/>
                </a:lnTo>
                <a:lnTo>
                  <a:pt x="277" y="218"/>
                </a:lnTo>
                <a:lnTo>
                  <a:pt x="280" y="218"/>
                </a:lnTo>
                <a:lnTo>
                  <a:pt x="284" y="218"/>
                </a:lnTo>
                <a:lnTo>
                  <a:pt x="288" y="220"/>
                </a:lnTo>
                <a:lnTo>
                  <a:pt x="293" y="223"/>
                </a:lnTo>
                <a:lnTo>
                  <a:pt x="297" y="225"/>
                </a:lnTo>
                <a:lnTo>
                  <a:pt x="303" y="225"/>
                </a:lnTo>
                <a:lnTo>
                  <a:pt x="306" y="227"/>
                </a:lnTo>
                <a:lnTo>
                  <a:pt x="310" y="230"/>
                </a:lnTo>
                <a:lnTo>
                  <a:pt x="313" y="232"/>
                </a:lnTo>
                <a:lnTo>
                  <a:pt x="317" y="233"/>
                </a:lnTo>
                <a:lnTo>
                  <a:pt x="325" y="237"/>
                </a:lnTo>
                <a:lnTo>
                  <a:pt x="330" y="237"/>
                </a:lnTo>
                <a:lnTo>
                  <a:pt x="335" y="238"/>
                </a:lnTo>
                <a:lnTo>
                  <a:pt x="336" y="239"/>
                </a:lnTo>
                <a:lnTo>
                  <a:pt x="338" y="240"/>
                </a:lnTo>
                <a:lnTo>
                  <a:pt x="342" y="242"/>
                </a:lnTo>
                <a:lnTo>
                  <a:pt x="344" y="243"/>
                </a:lnTo>
                <a:lnTo>
                  <a:pt x="350" y="243"/>
                </a:lnTo>
                <a:lnTo>
                  <a:pt x="356" y="244"/>
                </a:lnTo>
                <a:lnTo>
                  <a:pt x="358" y="245"/>
                </a:lnTo>
                <a:lnTo>
                  <a:pt x="360" y="246"/>
                </a:lnTo>
                <a:lnTo>
                  <a:pt x="363" y="248"/>
                </a:lnTo>
                <a:lnTo>
                  <a:pt x="364" y="248"/>
                </a:lnTo>
                <a:lnTo>
                  <a:pt x="365" y="248"/>
                </a:lnTo>
                <a:lnTo>
                  <a:pt x="368" y="249"/>
                </a:lnTo>
                <a:lnTo>
                  <a:pt x="370" y="249"/>
                </a:lnTo>
                <a:lnTo>
                  <a:pt x="373" y="250"/>
                </a:lnTo>
                <a:lnTo>
                  <a:pt x="375" y="251"/>
                </a:lnTo>
                <a:lnTo>
                  <a:pt x="376" y="252"/>
                </a:lnTo>
                <a:lnTo>
                  <a:pt x="377" y="252"/>
                </a:lnTo>
                <a:lnTo>
                  <a:pt x="379" y="254"/>
                </a:lnTo>
                <a:lnTo>
                  <a:pt x="380" y="255"/>
                </a:lnTo>
                <a:lnTo>
                  <a:pt x="381" y="255"/>
                </a:lnTo>
                <a:lnTo>
                  <a:pt x="383" y="255"/>
                </a:lnTo>
                <a:lnTo>
                  <a:pt x="384" y="256"/>
                </a:lnTo>
                <a:lnTo>
                  <a:pt x="388" y="256"/>
                </a:lnTo>
                <a:lnTo>
                  <a:pt x="392" y="256"/>
                </a:lnTo>
                <a:lnTo>
                  <a:pt x="395" y="256"/>
                </a:lnTo>
                <a:lnTo>
                  <a:pt x="401" y="256"/>
                </a:lnTo>
                <a:lnTo>
                  <a:pt x="402" y="257"/>
                </a:lnTo>
                <a:lnTo>
                  <a:pt x="403" y="257"/>
                </a:lnTo>
                <a:lnTo>
                  <a:pt x="405" y="257"/>
                </a:lnTo>
                <a:lnTo>
                  <a:pt x="405" y="258"/>
                </a:lnTo>
                <a:lnTo>
                  <a:pt x="406" y="259"/>
                </a:lnTo>
                <a:lnTo>
                  <a:pt x="408" y="262"/>
                </a:lnTo>
                <a:lnTo>
                  <a:pt x="412" y="263"/>
                </a:lnTo>
                <a:lnTo>
                  <a:pt x="415" y="264"/>
                </a:lnTo>
                <a:lnTo>
                  <a:pt x="420" y="264"/>
                </a:lnTo>
                <a:lnTo>
                  <a:pt x="424" y="263"/>
                </a:lnTo>
                <a:lnTo>
                  <a:pt x="427" y="263"/>
                </a:lnTo>
                <a:lnTo>
                  <a:pt x="432" y="263"/>
                </a:lnTo>
                <a:lnTo>
                  <a:pt x="435" y="263"/>
                </a:lnTo>
                <a:lnTo>
                  <a:pt x="437" y="264"/>
                </a:lnTo>
                <a:lnTo>
                  <a:pt x="438" y="265"/>
                </a:lnTo>
                <a:lnTo>
                  <a:pt x="439" y="267"/>
                </a:lnTo>
                <a:lnTo>
                  <a:pt x="440" y="268"/>
                </a:lnTo>
                <a:lnTo>
                  <a:pt x="441" y="269"/>
                </a:lnTo>
                <a:lnTo>
                  <a:pt x="443" y="269"/>
                </a:lnTo>
                <a:lnTo>
                  <a:pt x="446" y="268"/>
                </a:lnTo>
                <a:lnTo>
                  <a:pt x="447" y="268"/>
                </a:lnTo>
                <a:lnTo>
                  <a:pt x="450" y="268"/>
                </a:lnTo>
                <a:lnTo>
                  <a:pt x="452" y="268"/>
                </a:lnTo>
                <a:lnTo>
                  <a:pt x="454" y="268"/>
                </a:lnTo>
                <a:lnTo>
                  <a:pt x="458" y="268"/>
                </a:lnTo>
                <a:lnTo>
                  <a:pt x="461" y="269"/>
                </a:lnTo>
                <a:lnTo>
                  <a:pt x="465" y="270"/>
                </a:lnTo>
                <a:lnTo>
                  <a:pt x="469" y="271"/>
                </a:lnTo>
                <a:lnTo>
                  <a:pt x="472" y="274"/>
                </a:lnTo>
                <a:lnTo>
                  <a:pt x="475" y="275"/>
                </a:lnTo>
                <a:lnTo>
                  <a:pt x="478" y="276"/>
                </a:lnTo>
                <a:lnTo>
                  <a:pt x="480" y="277"/>
                </a:lnTo>
                <a:lnTo>
                  <a:pt x="483" y="278"/>
                </a:lnTo>
                <a:lnTo>
                  <a:pt x="485" y="278"/>
                </a:lnTo>
                <a:lnTo>
                  <a:pt x="491" y="278"/>
                </a:lnTo>
                <a:lnTo>
                  <a:pt x="494" y="278"/>
                </a:lnTo>
                <a:lnTo>
                  <a:pt x="497" y="278"/>
                </a:lnTo>
                <a:lnTo>
                  <a:pt x="501" y="277"/>
                </a:lnTo>
                <a:lnTo>
                  <a:pt x="505" y="277"/>
                </a:lnTo>
                <a:lnTo>
                  <a:pt x="510" y="276"/>
                </a:lnTo>
                <a:lnTo>
                  <a:pt x="515" y="276"/>
                </a:lnTo>
                <a:lnTo>
                  <a:pt x="522" y="276"/>
                </a:lnTo>
                <a:lnTo>
                  <a:pt x="529" y="275"/>
                </a:lnTo>
                <a:close/>
              </a:path>
            </a:pathLst>
          </a:custGeom>
          <a:solidFill>
            <a:srgbClr val="0000FF"/>
          </a:solidFill>
          <a:ln w="9525">
            <a:noFill/>
            <a:round/>
            <a:headEnd/>
            <a:tailEnd/>
          </a:ln>
        </p:spPr>
        <p:txBody>
          <a:bodyPr lIns="57150" tIns="28575" rIns="57150" bIns="28575"/>
          <a:lstStyle/>
          <a:p>
            <a:endParaRPr lang="en-US"/>
          </a:p>
        </p:txBody>
      </p:sp>
      <p:sp>
        <p:nvSpPr>
          <p:cNvPr id="61484" name="Freeform 83"/>
          <p:cNvSpPr>
            <a:spLocks/>
          </p:cNvSpPr>
          <p:nvPr/>
        </p:nvSpPr>
        <p:spPr bwMode="auto">
          <a:xfrm>
            <a:off x="871538" y="2244725"/>
            <a:ext cx="82550" cy="57150"/>
          </a:xfrm>
          <a:custGeom>
            <a:avLst/>
            <a:gdLst>
              <a:gd name="T0" fmla="*/ 0 w 524"/>
              <a:gd name="T1" fmla="*/ 50860 h 318"/>
              <a:gd name="T2" fmla="*/ 788 w 524"/>
              <a:gd name="T3" fmla="*/ 52657 h 318"/>
              <a:gd name="T4" fmla="*/ 3308 w 524"/>
              <a:gd name="T5" fmla="*/ 53196 h 318"/>
              <a:gd name="T6" fmla="*/ 4726 w 524"/>
              <a:gd name="T7" fmla="*/ 53915 h 318"/>
              <a:gd name="T8" fmla="*/ 7562 w 524"/>
              <a:gd name="T9" fmla="*/ 54454 h 318"/>
              <a:gd name="T10" fmla="*/ 8980 w 524"/>
              <a:gd name="T11" fmla="*/ 55712 h 318"/>
              <a:gd name="T12" fmla="*/ 11500 w 524"/>
              <a:gd name="T13" fmla="*/ 55892 h 318"/>
              <a:gd name="T14" fmla="*/ 12130 w 524"/>
              <a:gd name="T15" fmla="*/ 56970 h 318"/>
              <a:gd name="T16" fmla="*/ 15124 w 524"/>
              <a:gd name="T17" fmla="*/ 56970 h 318"/>
              <a:gd name="T18" fmla="*/ 18432 w 524"/>
              <a:gd name="T19" fmla="*/ 54275 h 318"/>
              <a:gd name="T20" fmla="*/ 20480 w 524"/>
              <a:gd name="T21" fmla="*/ 52657 h 318"/>
              <a:gd name="T22" fmla="*/ 22213 w 524"/>
              <a:gd name="T23" fmla="*/ 50860 h 318"/>
              <a:gd name="T24" fmla="*/ 24103 w 524"/>
              <a:gd name="T25" fmla="*/ 49602 h 318"/>
              <a:gd name="T26" fmla="*/ 28672 w 524"/>
              <a:gd name="T27" fmla="*/ 45468 h 318"/>
              <a:gd name="T28" fmla="*/ 31035 w 524"/>
              <a:gd name="T29" fmla="*/ 44031 h 318"/>
              <a:gd name="T30" fmla="*/ 33083 w 524"/>
              <a:gd name="T31" fmla="*/ 42233 h 318"/>
              <a:gd name="T32" fmla="*/ 34658 w 524"/>
              <a:gd name="T33" fmla="*/ 41155 h 318"/>
              <a:gd name="T34" fmla="*/ 37652 w 524"/>
              <a:gd name="T35" fmla="*/ 38819 h 318"/>
              <a:gd name="T36" fmla="*/ 40645 w 524"/>
              <a:gd name="T37" fmla="*/ 37201 h 318"/>
              <a:gd name="T38" fmla="*/ 41905 w 524"/>
              <a:gd name="T39" fmla="*/ 35045 h 318"/>
              <a:gd name="T40" fmla="*/ 45686 w 524"/>
              <a:gd name="T41" fmla="*/ 32708 h 318"/>
              <a:gd name="T42" fmla="*/ 47261 w 524"/>
              <a:gd name="T43" fmla="*/ 31450 h 318"/>
              <a:gd name="T44" fmla="*/ 49625 w 524"/>
              <a:gd name="T45" fmla="*/ 28934 h 318"/>
              <a:gd name="T46" fmla="*/ 52933 w 524"/>
              <a:gd name="T47" fmla="*/ 26778 h 318"/>
              <a:gd name="T48" fmla="*/ 55926 w 524"/>
              <a:gd name="T49" fmla="*/ 23902 h 318"/>
              <a:gd name="T50" fmla="*/ 58919 w 524"/>
              <a:gd name="T51" fmla="*/ 22285 h 318"/>
              <a:gd name="T52" fmla="*/ 60967 w 524"/>
              <a:gd name="T53" fmla="*/ 20308 h 318"/>
              <a:gd name="T54" fmla="*/ 63330 w 524"/>
              <a:gd name="T55" fmla="*/ 18151 h 318"/>
              <a:gd name="T56" fmla="*/ 65063 w 524"/>
              <a:gd name="T57" fmla="*/ 16893 h 318"/>
              <a:gd name="T58" fmla="*/ 68214 w 524"/>
              <a:gd name="T59" fmla="*/ 14917 h 318"/>
              <a:gd name="T60" fmla="*/ 72152 w 524"/>
              <a:gd name="T61" fmla="*/ 11142 h 318"/>
              <a:gd name="T62" fmla="*/ 75461 w 524"/>
              <a:gd name="T63" fmla="*/ 8806 h 318"/>
              <a:gd name="T64" fmla="*/ 77351 w 524"/>
              <a:gd name="T65" fmla="*/ 6650 h 318"/>
              <a:gd name="T66" fmla="*/ 79399 w 524"/>
              <a:gd name="T67" fmla="*/ 5032 h 318"/>
              <a:gd name="T68" fmla="*/ 81605 w 524"/>
              <a:gd name="T69" fmla="*/ 3415 h 318"/>
              <a:gd name="T70" fmla="*/ 82077 w 524"/>
              <a:gd name="T71" fmla="*/ 0 h 318"/>
              <a:gd name="T72" fmla="*/ 78139 w 524"/>
              <a:gd name="T73" fmla="*/ 1078 h 318"/>
              <a:gd name="T74" fmla="*/ 74200 w 524"/>
              <a:gd name="T75" fmla="*/ 3954 h 318"/>
              <a:gd name="T76" fmla="*/ 68529 w 524"/>
              <a:gd name="T77" fmla="*/ 6829 h 318"/>
              <a:gd name="T78" fmla="*/ 64906 w 524"/>
              <a:gd name="T79" fmla="*/ 8806 h 318"/>
              <a:gd name="T80" fmla="*/ 60180 w 524"/>
              <a:gd name="T81" fmla="*/ 12041 h 318"/>
              <a:gd name="T82" fmla="*/ 58447 w 524"/>
              <a:gd name="T83" fmla="*/ 12580 h 318"/>
              <a:gd name="T84" fmla="*/ 54981 w 524"/>
              <a:gd name="T85" fmla="*/ 13299 h 318"/>
              <a:gd name="T86" fmla="*/ 51988 w 524"/>
              <a:gd name="T87" fmla="*/ 15276 h 318"/>
              <a:gd name="T88" fmla="*/ 46946 w 524"/>
              <a:gd name="T89" fmla="*/ 19769 h 318"/>
              <a:gd name="T90" fmla="*/ 45056 w 524"/>
              <a:gd name="T91" fmla="*/ 22105 h 318"/>
              <a:gd name="T92" fmla="*/ 41905 w 524"/>
              <a:gd name="T93" fmla="*/ 24801 h 318"/>
              <a:gd name="T94" fmla="*/ 36234 w 524"/>
              <a:gd name="T95" fmla="*/ 25160 h 318"/>
              <a:gd name="T96" fmla="*/ 33556 w 524"/>
              <a:gd name="T97" fmla="*/ 26778 h 318"/>
              <a:gd name="T98" fmla="*/ 31193 w 524"/>
              <a:gd name="T99" fmla="*/ 27317 h 318"/>
              <a:gd name="T100" fmla="*/ 29617 w 524"/>
              <a:gd name="T101" fmla="*/ 28216 h 318"/>
              <a:gd name="T102" fmla="*/ 24733 w 524"/>
              <a:gd name="T103" fmla="*/ 31450 h 318"/>
              <a:gd name="T104" fmla="*/ 20795 w 524"/>
              <a:gd name="T105" fmla="*/ 32708 h 318"/>
              <a:gd name="T106" fmla="*/ 17172 w 524"/>
              <a:gd name="T107" fmla="*/ 35584 h 318"/>
              <a:gd name="T108" fmla="*/ 14809 w 524"/>
              <a:gd name="T109" fmla="*/ 38999 h 318"/>
              <a:gd name="T110" fmla="*/ 12130 w 524"/>
              <a:gd name="T111" fmla="*/ 40436 h 318"/>
              <a:gd name="T112" fmla="*/ 9610 w 524"/>
              <a:gd name="T113" fmla="*/ 40975 h 318"/>
              <a:gd name="T114" fmla="*/ 7719 w 524"/>
              <a:gd name="T115" fmla="*/ 41874 h 318"/>
              <a:gd name="T116" fmla="*/ 3308 w 524"/>
              <a:gd name="T117" fmla="*/ 44210 h 318"/>
              <a:gd name="T118" fmla="*/ 630 w 524"/>
              <a:gd name="T119" fmla="*/ 45648 h 318"/>
              <a:gd name="T120" fmla="*/ 0 w 524"/>
              <a:gd name="T121" fmla="*/ 46726 h 31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524"/>
              <a:gd name="T184" fmla="*/ 0 h 318"/>
              <a:gd name="T185" fmla="*/ 524 w 524"/>
              <a:gd name="T186" fmla="*/ 318 h 318"/>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524" h="318">
                <a:moveTo>
                  <a:pt x="2" y="259"/>
                </a:moveTo>
                <a:lnTo>
                  <a:pt x="2" y="265"/>
                </a:lnTo>
                <a:lnTo>
                  <a:pt x="2" y="270"/>
                </a:lnTo>
                <a:lnTo>
                  <a:pt x="2" y="273"/>
                </a:lnTo>
                <a:lnTo>
                  <a:pt x="0" y="277"/>
                </a:lnTo>
                <a:lnTo>
                  <a:pt x="0" y="280"/>
                </a:lnTo>
                <a:lnTo>
                  <a:pt x="0" y="283"/>
                </a:lnTo>
                <a:lnTo>
                  <a:pt x="0" y="285"/>
                </a:lnTo>
                <a:lnTo>
                  <a:pt x="0" y="287"/>
                </a:lnTo>
                <a:lnTo>
                  <a:pt x="0" y="289"/>
                </a:lnTo>
                <a:lnTo>
                  <a:pt x="0" y="290"/>
                </a:lnTo>
                <a:lnTo>
                  <a:pt x="2" y="291"/>
                </a:lnTo>
                <a:lnTo>
                  <a:pt x="3" y="292"/>
                </a:lnTo>
                <a:lnTo>
                  <a:pt x="5" y="293"/>
                </a:lnTo>
                <a:lnTo>
                  <a:pt x="8" y="293"/>
                </a:lnTo>
                <a:lnTo>
                  <a:pt x="10" y="294"/>
                </a:lnTo>
                <a:lnTo>
                  <a:pt x="13" y="294"/>
                </a:lnTo>
                <a:lnTo>
                  <a:pt x="15" y="296"/>
                </a:lnTo>
                <a:lnTo>
                  <a:pt x="17" y="296"/>
                </a:lnTo>
                <a:lnTo>
                  <a:pt x="18" y="296"/>
                </a:lnTo>
                <a:lnTo>
                  <a:pt x="21" y="296"/>
                </a:lnTo>
                <a:lnTo>
                  <a:pt x="23" y="296"/>
                </a:lnTo>
                <a:lnTo>
                  <a:pt x="24" y="296"/>
                </a:lnTo>
                <a:lnTo>
                  <a:pt x="25" y="297"/>
                </a:lnTo>
                <a:lnTo>
                  <a:pt x="27" y="297"/>
                </a:lnTo>
                <a:lnTo>
                  <a:pt x="28" y="299"/>
                </a:lnTo>
                <a:lnTo>
                  <a:pt x="29" y="300"/>
                </a:lnTo>
                <a:lnTo>
                  <a:pt x="30" y="300"/>
                </a:lnTo>
                <a:lnTo>
                  <a:pt x="31" y="302"/>
                </a:lnTo>
                <a:lnTo>
                  <a:pt x="34" y="302"/>
                </a:lnTo>
                <a:lnTo>
                  <a:pt x="37" y="303"/>
                </a:lnTo>
                <a:lnTo>
                  <a:pt x="40" y="303"/>
                </a:lnTo>
                <a:lnTo>
                  <a:pt x="43" y="303"/>
                </a:lnTo>
                <a:lnTo>
                  <a:pt x="47" y="303"/>
                </a:lnTo>
                <a:lnTo>
                  <a:pt x="48" y="303"/>
                </a:lnTo>
                <a:lnTo>
                  <a:pt x="49" y="304"/>
                </a:lnTo>
                <a:lnTo>
                  <a:pt x="50" y="304"/>
                </a:lnTo>
                <a:lnTo>
                  <a:pt x="50" y="305"/>
                </a:lnTo>
                <a:lnTo>
                  <a:pt x="51" y="308"/>
                </a:lnTo>
                <a:lnTo>
                  <a:pt x="53" y="308"/>
                </a:lnTo>
                <a:lnTo>
                  <a:pt x="54" y="309"/>
                </a:lnTo>
                <a:lnTo>
                  <a:pt x="57" y="310"/>
                </a:lnTo>
                <a:lnTo>
                  <a:pt x="61" y="310"/>
                </a:lnTo>
                <a:lnTo>
                  <a:pt x="64" y="311"/>
                </a:lnTo>
                <a:lnTo>
                  <a:pt x="67" y="311"/>
                </a:lnTo>
                <a:lnTo>
                  <a:pt x="68" y="311"/>
                </a:lnTo>
                <a:lnTo>
                  <a:pt x="70" y="311"/>
                </a:lnTo>
                <a:lnTo>
                  <a:pt x="72" y="311"/>
                </a:lnTo>
                <a:lnTo>
                  <a:pt x="73" y="311"/>
                </a:lnTo>
                <a:lnTo>
                  <a:pt x="74" y="312"/>
                </a:lnTo>
                <a:lnTo>
                  <a:pt x="74" y="313"/>
                </a:lnTo>
                <a:lnTo>
                  <a:pt x="74" y="315"/>
                </a:lnTo>
                <a:lnTo>
                  <a:pt x="75" y="316"/>
                </a:lnTo>
                <a:lnTo>
                  <a:pt x="76" y="317"/>
                </a:lnTo>
                <a:lnTo>
                  <a:pt x="77" y="317"/>
                </a:lnTo>
                <a:lnTo>
                  <a:pt x="79" y="318"/>
                </a:lnTo>
                <a:lnTo>
                  <a:pt x="81" y="318"/>
                </a:lnTo>
                <a:lnTo>
                  <a:pt x="83" y="318"/>
                </a:lnTo>
                <a:lnTo>
                  <a:pt x="86" y="318"/>
                </a:lnTo>
                <a:lnTo>
                  <a:pt x="89" y="318"/>
                </a:lnTo>
                <a:lnTo>
                  <a:pt x="93" y="317"/>
                </a:lnTo>
                <a:lnTo>
                  <a:pt x="96" y="317"/>
                </a:lnTo>
                <a:lnTo>
                  <a:pt x="100" y="316"/>
                </a:lnTo>
                <a:lnTo>
                  <a:pt x="105" y="315"/>
                </a:lnTo>
                <a:lnTo>
                  <a:pt x="107" y="311"/>
                </a:lnTo>
                <a:lnTo>
                  <a:pt x="111" y="306"/>
                </a:lnTo>
                <a:lnTo>
                  <a:pt x="112" y="305"/>
                </a:lnTo>
                <a:lnTo>
                  <a:pt x="114" y="303"/>
                </a:lnTo>
                <a:lnTo>
                  <a:pt x="117" y="302"/>
                </a:lnTo>
                <a:lnTo>
                  <a:pt x="119" y="302"/>
                </a:lnTo>
                <a:lnTo>
                  <a:pt x="119" y="299"/>
                </a:lnTo>
                <a:lnTo>
                  <a:pt x="120" y="299"/>
                </a:lnTo>
                <a:lnTo>
                  <a:pt x="124" y="297"/>
                </a:lnTo>
                <a:lnTo>
                  <a:pt x="126" y="296"/>
                </a:lnTo>
                <a:lnTo>
                  <a:pt x="130" y="294"/>
                </a:lnTo>
                <a:lnTo>
                  <a:pt x="130" y="293"/>
                </a:lnTo>
                <a:lnTo>
                  <a:pt x="131" y="291"/>
                </a:lnTo>
                <a:lnTo>
                  <a:pt x="133" y="290"/>
                </a:lnTo>
                <a:lnTo>
                  <a:pt x="136" y="289"/>
                </a:lnTo>
                <a:lnTo>
                  <a:pt x="139" y="287"/>
                </a:lnTo>
                <a:lnTo>
                  <a:pt x="140" y="285"/>
                </a:lnTo>
                <a:lnTo>
                  <a:pt x="141" y="284"/>
                </a:lnTo>
                <a:lnTo>
                  <a:pt x="141" y="283"/>
                </a:lnTo>
                <a:lnTo>
                  <a:pt x="143" y="281"/>
                </a:lnTo>
                <a:lnTo>
                  <a:pt x="144" y="281"/>
                </a:lnTo>
                <a:lnTo>
                  <a:pt x="146" y="280"/>
                </a:lnTo>
                <a:lnTo>
                  <a:pt x="150" y="278"/>
                </a:lnTo>
                <a:lnTo>
                  <a:pt x="153" y="276"/>
                </a:lnTo>
                <a:lnTo>
                  <a:pt x="160" y="270"/>
                </a:lnTo>
                <a:lnTo>
                  <a:pt x="169" y="264"/>
                </a:lnTo>
                <a:lnTo>
                  <a:pt x="172" y="261"/>
                </a:lnTo>
                <a:lnTo>
                  <a:pt x="176" y="259"/>
                </a:lnTo>
                <a:lnTo>
                  <a:pt x="178" y="258"/>
                </a:lnTo>
                <a:lnTo>
                  <a:pt x="179" y="255"/>
                </a:lnTo>
                <a:lnTo>
                  <a:pt x="182" y="253"/>
                </a:lnTo>
                <a:lnTo>
                  <a:pt x="183" y="253"/>
                </a:lnTo>
                <a:lnTo>
                  <a:pt x="184" y="252"/>
                </a:lnTo>
                <a:lnTo>
                  <a:pt x="187" y="252"/>
                </a:lnTo>
                <a:lnTo>
                  <a:pt x="189" y="251"/>
                </a:lnTo>
                <a:lnTo>
                  <a:pt x="191" y="249"/>
                </a:lnTo>
                <a:lnTo>
                  <a:pt x="194" y="248"/>
                </a:lnTo>
                <a:lnTo>
                  <a:pt x="197" y="245"/>
                </a:lnTo>
                <a:lnTo>
                  <a:pt x="198" y="244"/>
                </a:lnTo>
                <a:lnTo>
                  <a:pt x="201" y="242"/>
                </a:lnTo>
                <a:lnTo>
                  <a:pt x="203" y="241"/>
                </a:lnTo>
                <a:lnTo>
                  <a:pt x="206" y="240"/>
                </a:lnTo>
                <a:lnTo>
                  <a:pt x="207" y="239"/>
                </a:lnTo>
                <a:lnTo>
                  <a:pt x="209" y="236"/>
                </a:lnTo>
                <a:lnTo>
                  <a:pt x="210" y="235"/>
                </a:lnTo>
                <a:lnTo>
                  <a:pt x="211" y="235"/>
                </a:lnTo>
                <a:lnTo>
                  <a:pt x="213" y="234"/>
                </a:lnTo>
                <a:lnTo>
                  <a:pt x="215" y="232"/>
                </a:lnTo>
                <a:lnTo>
                  <a:pt x="216" y="230"/>
                </a:lnTo>
                <a:lnTo>
                  <a:pt x="217" y="229"/>
                </a:lnTo>
                <a:lnTo>
                  <a:pt x="219" y="229"/>
                </a:lnTo>
                <a:lnTo>
                  <a:pt x="220" y="229"/>
                </a:lnTo>
                <a:lnTo>
                  <a:pt x="226" y="227"/>
                </a:lnTo>
                <a:lnTo>
                  <a:pt x="228" y="225"/>
                </a:lnTo>
                <a:lnTo>
                  <a:pt x="232" y="223"/>
                </a:lnTo>
                <a:lnTo>
                  <a:pt x="233" y="221"/>
                </a:lnTo>
                <a:lnTo>
                  <a:pt x="235" y="220"/>
                </a:lnTo>
                <a:lnTo>
                  <a:pt x="236" y="217"/>
                </a:lnTo>
                <a:lnTo>
                  <a:pt x="239" y="216"/>
                </a:lnTo>
                <a:lnTo>
                  <a:pt x="240" y="215"/>
                </a:lnTo>
                <a:lnTo>
                  <a:pt x="242" y="214"/>
                </a:lnTo>
                <a:lnTo>
                  <a:pt x="243" y="213"/>
                </a:lnTo>
                <a:lnTo>
                  <a:pt x="246" y="213"/>
                </a:lnTo>
                <a:lnTo>
                  <a:pt x="252" y="209"/>
                </a:lnTo>
                <a:lnTo>
                  <a:pt x="254" y="208"/>
                </a:lnTo>
                <a:lnTo>
                  <a:pt x="258" y="207"/>
                </a:lnTo>
                <a:lnTo>
                  <a:pt x="258" y="204"/>
                </a:lnTo>
                <a:lnTo>
                  <a:pt x="259" y="203"/>
                </a:lnTo>
                <a:lnTo>
                  <a:pt x="259" y="201"/>
                </a:lnTo>
                <a:lnTo>
                  <a:pt x="260" y="200"/>
                </a:lnTo>
                <a:lnTo>
                  <a:pt x="261" y="198"/>
                </a:lnTo>
                <a:lnTo>
                  <a:pt x="262" y="197"/>
                </a:lnTo>
                <a:lnTo>
                  <a:pt x="266" y="195"/>
                </a:lnTo>
                <a:lnTo>
                  <a:pt x="271" y="193"/>
                </a:lnTo>
                <a:lnTo>
                  <a:pt x="272" y="193"/>
                </a:lnTo>
                <a:lnTo>
                  <a:pt x="274" y="191"/>
                </a:lnTo>
                <a:lnTo>
                  <a:pt x="278" y="190"/>
                </a:lnTo>
                <a:lnTo>
                  <a:pt x="283" y="188"/>
                </a:lnTo>
                <a:lnTo>
                  <a:pt x="286" y="184"/>
                </a:lnTo>
                <a:lnTo>
                  <a:pt x="290" y="182"/>
                </a:lnTo>
                <a:lnTo>
                  <a:pt x="290" y="179"/>
                </a:lnTo>
                <a:lnTo>
                  <a:pt x="291" y="178"/>
                </a:lnTo>
                <a:lnTo>
                  <a:pt x="291" y="177"/>
                </a:lnTo>
                <a:lnTo>
                  <a:pt x="292" y="176"/>
                </a:lnTo>
                <a:lnTo>
                  <a:pt x="294" y="175"/>
                </a:lnTo>
                <a:lnTo>
                  <a:pt x="296" y="175"/>
                </a:lnTo>
                <a:lnTo>
                  <a:pt x="300" y="175"/>
                </a:lnTo>
                <a:lnTo>
                  <a:pt x="303" y="174"/>
                </a:lnTo>
                <a:lnTo>
                  <a:pt x="305" y="172"/>
                </a:lnTo>
                <a:lnTo>
                  <a:pt x="309" y="170"/>
                </a:lnTo>
                <a:lnTo>
                  <a:pt x="311" y="170"/>
                </a:lnTo>
                <a:lnTo>
                  <a:pt x="312" y="165"/>
                </a:lnTo>
                <a:lnTo>
                  <a:pt x="313" y="162"/>
                </a:lnTo>
                <a:lnTo>
                  <a:pt x="315" y="161"/>
                </a:lnTo>
                <a:lnTo>
                  <a:pt x="317" y="158"/>
                </a:lnTo>
                <a:lnTo>
                  <a:pt x="318" y="157"/>
                </a:lnTo>
                <a:lnTo>
                  <a:pt x="321" y="157"/>
                </a:lnTo>
                <a:lnTo>
                  <a:pt x="325" y="155"/>
                </a:lnTo>
                <a:lnTo>
                  <a:pt x="331" y="153"/>
                </a:lnTo>
                <a:lnTo>
                  <a:pt x="334" y="151"/>
                </a:lnTo>
                <a:lnTo>
                  <a:pt x="336" y="149"/>
                </a:lnTo>
                <a:lnTo>
                  <a:pt x="339" y="147"/>
                </a:lnTo>
                <a:lnTo>
                  <a:pt x="343" y="147"/>
                </a:lnTo>
                <a:lnTo>
                  <a:pt x="348" y="144"/>
                </a:lnTo>
                <a:lnTo>
                  <a:pt x="354" y="140"/>
                </a:lnTo>
                <a:lnTo>
                  <a:pt x="354" y="138"/>
                </a:lnTo>
                <a:lnTo>
                  <a:pt x="354" y="136"/>
                </a:lnTo>
                <a:lnTo>
                  <a:pt x="355" y="133"/>
                </a:lnTo>
                <a:lnTo>
                  <a:pt x="356" y="132"/>
                </a:lnTo>
                <a:lnTo>
                  <a:pt x="357" y="131"/>
                </a:lnTo>
                <a:lnTo>
                  <a:pt x="358" y="130"/>
                </a:lnTo>
                <a:lnTo>
                  <a:pt x="361" y="130"/>
                </a:lnTo>
                <a:lnTo>
                  <a:pt x="363" y="128"/>
                </a:lnTo>
                <a:lnTo>
                  <a:pt x="369" y="126"/>
                </a:lnTo>
                <a:lnTo>
                  <a:pt x="374" y="124"/>
                </a:lnTo>
                <a:lnTo>
                  <a:pt x="379" y="121"/>
                </a:lnTo>
                <a:lnTo>
                  <a:pt x="383" y="118"/>
                </a:lnTo>
                <a:lnTo>
                  <a:pt x="385" y="115"/>
                </a:lnTo>
                <a:lnTo>
                  <a:pt x="386" y="114"/>
                </a:lnTo>
                <a:lnTo>
                  <a:pt x="386" y="113"/>
                </a:lnTo>
                <a:lnTo>
                  <a:pt x="387" y="113"/>
                </a:lnTo>
                <a:lnTo>
                  <a:pt x="389" y="112"/>
                </a:lnTo>
                <a:lnTo>
                  <a:pt x="389" y="110"/>
                </a:lnTo>
                <a:lnTo>
                  <a:pt x="390" y="108"/>
                </a:lnTo>
                <a:lnTo>
                  <a:pt x="392" y="106"/>
                </a:lnTo>
                <a:lnTo>
                  <a:pt x="394" y="105"/>
                </a:lnTo>
                <a:lnTo>
                  <a:pt x="398" y="102"/>
                </a:lnTo>
                <a:lnTo>
                  <a:pt x="402" y="101"/>
                </a:lnTo>
                <a:lnTo>
                  <a:pt x="403" y="99"/>
                </a:lnTo>
                <a:lnTo>
                  <a:pt x="406" y="98"/>
                </a:lnTo>
                <a:lnTo>
                  <a:pt x="407" y="96"/>
                </a:lnTo>
                <a:lnTo>
                  <a:pt x="408" y="95"/>
                </a:lnTo>
                <a:lnTo>
                  <a:pt x="409" y="95"/>
                </a:lnTo>
                <a:lnTo>
                  <a:pt x="411" y="94"/>
                </a:lnTo>
                <a:lnTo>
                  <a:pt x="413" y="94"/>
                </a:lnTo>
                <a:lnTo>
                  <a:pt x="417" y="94"/>
                </a:lnTo>
                <a:lnTo>
                  <a:pt x="419" y="92"/>
                </a:lnTo>
                <a:lnTo>
                  <a:pt x="421" y="89"/>
                </a:lnTo>
                <a:lnTo>
                  <a:pt x="425" y="87"/>
                </a:lnTo>
                <a:lnTo>
                  <a:pt x="427" y="86"/>
                </a:lnTo>
                <a:lnTo>
                  <a:pt x="431" y="85"/>
                </a:lnTo>
                <a:lnTo>
                  <a:pt x="433" y="83"/>
                </a:lnTo>
                <a:lnTo>
                  <a:pt x="435" y="82"/>
                </a:lnTo>
                <a:lnTo>
                  <a:pt x="437" y="81"/>
                </a:lnTo>
                <a:lnTo>
                  <a:pt x="439" y="81"/>
                </a:lnTo>
                <a:lnTo>
                  <a:pt x="443" y="78"/>
                </a:lnTo>
                <a:lnTo>
                  <a:pt x="446" y="74"/>
                </a:lnTo>
                <a:lnTo>
                  <a:pt x="454" y="66"/>
                </a:lnTo>
                <a:lnTo>
                  <a:pt x="458" y="62"/>
                </a:lnTo>
                <a:lnTo>
                  <a:pt x="463" y="59"/>
                </a:lnTo>
                <a:lnTo>
                  <a:pt x="467" y="56"/>
                </a:lnTo>
                <a:lnTo>
                  <a:pt x="470" y="55"/>
                </a:lnTo>
                <a:lnTo>
                  <a:pt x="472" y="55"/>
                </a:lnTo>
                <a:lnTo>
                  <a:pt x="475" y="53"/>
                </a:lnTo>
                <a:lnTo>
                  <a:pt x="477" y="51"/>
                </a:lnTo>
                <a:lnTo>
                  <a:pt x="479" y="49"/>
                </a:lnTo>
                <a:lnTo>
                  <a:pt x="482" y="48"/>
                </a:lnTo>
                <a:lnTo>
                  <a:pt x="483" y="44"/>
                </a:lnTo>
                <a:lnTo>
                  <a:pt x="485" y="43"/>
                </a:lnTo>
                <a:lnTo>
                  <a:pt x="486" y="41"/>
                </a:lnTo>
                <a:lnTo>
                  <a:pt x="489" y="40"/>
                </a:lnTo>
                <a:lnTo>
                  <a:pt x="490" y="38"/>
                </a:lnTo>
                <a:lnTo>
                  <a:pt x="491" y="37"/>
                </a:lnTo>
                <a:lnTo>
                  <a:pt x="492" y="36"/>
                </a:lnTo>
                <a:lnTo>
                  <a:pt x="494" y="35"/>
                </a:lnTo>
                <a:lnTo>
                  <a:pt x="496" y="35"/>
                </a:lnTo>
                <a:lnTo>
                  <a:pt x="498" y="34"/>
                </a:lnTo>
                <a:lnTo>
                  <a:pt x="500" y="34"/>
                </a:lnTo>
                <a:lnTo>
                  <a:pt x="502" y="30"/>
                </a:lnTo>
                <a:lnTo>
                  <a:pt x="504" y="28"/>
                </a:lnTo>
                <a:lnTo>
                  <a:pt x="505" y="27"/>
                </a:lnTo>
                <a:lnTo>
                  <a:pt x="507" y="25"/>
                </a:lnTo>
                <a:lnTo>
                  <a:pt x="509" y="24"/>
                </a:lnTo>
                <a:lnTo>
                  <a:pt x="511" y="24"/>
                </a:lnTo>
                <a:lnTo>
                  <a:pt x="514" y="23"/>
                </a:lnTo>
                <a:lnTo>
                  <a:pt x="516" y="22"/>
                </a:lnTo>
                <a:lnTo>
                  <a:pt x="518" y="19"/>
                </a:lnTo>
                <a:lnTo>
                  <a:pt x="521" y="16"/>
                </a:lnTo>
                <a:lnTo>
                  <a:pt x="522" y="13"/>
                </a:lnTo>
                <a:lnTo>
                  <a:pt x="524" y="10"/>
                </a:lnTo>
                <a:lnTo>
                  <a:pt x="523" y="8"/>
                </a:lnTo>
                <a:lnTo>
                  <a:pt x="523" y="5"/>
                </a:lnTo>
                <a:lnTo>
                  <a:pt x="522" y="3"/>
                </a:lnTo>
                <a:lnTo>
                  <a:pt x="521" y="0"/>
                </a:lnTo>
                <a:lnTo>
                  <a:pt x="516" y="0"/>
                </a:lnTo>
                <a:lnTo>
                  <a:pt x="513" y="2"/>
                </a:lnTo>
                <a:lnTo>
                  <a:pt x="508" y="2"/>
                </a:lnTo>
                <a:lnTo>
                  <a:pt x="504" y="3"/>
                </a:lnTo>
                <a:lnTo>
                  <a:pt x="502" y="4"/>
                </a:lnTo>
                <a:lnTo>
                  <a:pt x="500" y="4"/>
                </a:lnTo>
                <a:lnTo>
                  <a:pt x="496" y="6"/>
                </a:lnTo>
                <a:lnTo>
                  <a:pt x="492" y="9"/>
                </a:lnTo>
                <a:lnTo>
                  <a:pt x="490" y="10"/>
                </a:lnTo>
                <a:lnTo>
                  <a:pt x="488" y="11"/>
                </a:lnTo>
                <a:lnTo>
                  <a:pt x="485" y="12"/>
                </a:lnTo>
                <a:lnTo>
                  <a:pt x="482" y="15"/>
                </a:lnTo>
                <a:lnTo>
                  <a:pt x="475" y="19"/>
                </a:lnTo>
                <a:lnTo>
                  <a:pt x="471" y="22"/>
                </a:lnTo>
                <a:lnTo>
                  <a:pt x="469" y="23"/>
                </a:lnTo>
                <a:lnTo>
                  <a:pt x="465" y="24"/>
                </a:lnTo>
                <a:lnTo>
                  <a:pt x="462" y="25"/>
                </a:lnTo>
                <a:lnTo>
                  <a:pt x="454" y="30"/>
                </a:lnTo>
                <a:lnTo>
                  <a:pt x="447" y="34"/>
                </a:lnTo>
                <a:lnTo>
                  <a:pt x="440" y="36"/>
                </a:lnTo>
                <a:lnTo>
                  <a:pt x="435" y="38"/>
                </a:lnTo>
                <a:lnTo>
                  <a:pt x="432" y="38"/>
                </a:lnTo>
                <a:lnTo>
                  <a:pt x="430" y="41"/>
                </a:lnTo>
                <a:lnTo>
                  <a:pt x="427" y="42"/>
                </a:lnTo>
                <a:lnTo>
                  <a:pt x="424" y="43"/>
                </a:lnTo>
                <a:lnTo>
                  <a:pt x="421" y="44"/>
                </a:lnTo>
                <a:lnTo>
                  <a:pt x="417" y="47"/>
                </a:lnTo>
                <a:lnTo>
                  <a:pt x="412" y="49"/>
                </a:lnTo>
                <a:lnTo>
                  <a:pt x="403" y="56"/>
                </a:lnTo>
                <a:lnTo>
                  <a:pt x="399" y="60"/>
                </a:lnTo>
                <a:lnTo>
                  <a:pt x="394" y="62"/>
                </a:lnTo>
                <a:lnTo>
                  <a:pt x="389" y="63"/>
                </a:lnTo>
                <a:lnTo>
                  <a:pt x="386" y="64"/>
                </a:lnTo>
                <a:lnTo>
                  <a:pt x="383" y="66"/>
                </a:lnTo>
                <a:lnTo>
                  <a:pt x="382" y="67"/>
                </a:lnTo>
                <a:lnTo>
                  <a:pt x="381" y="68"/>
                </a:lnTo>
                <a:lnTo>
                  <a:pt x="380" y="68"/>
                </a:lnTo>
                <a:lnTo>
                  <a:pt x="379" y="69"/>
                </a:lnTo>
                <a:lnTo>
                  <a:pt x="377" y="69"/>
                </a:lnTo>
                <a:lnTo>
                  <a:pt x="374" y="69"/>
                </a:lnTo>
                <a:lnTo>
                  <a:pt x="373" y="70"/>
                </a:lnTo>
                <a:lnTo>
                  <a:pt x="371" y="70"/>
                </a:lnTo>
                <a:lnTo>
                  <a:pt x="368" y="72"/>
                </a:lnTo>
                <a:lnTo>
                  <a:pt x="366" y="72"/>
                </a:lnTo>
                <a:lnTo>
                  <a:pt x="361" y="73"/>
                </a:lnTo>
                <a:lnTo>
                  <a:pt x="355" y="73"/>
                </a:lnTo>
                <a:lnTo>
                  <a:pt x="349" y="74"/>
                </a:lnTo>
                <a:lnTo>
                  <a:pt x="347" y="75"/>
                </a:lnTo>
                <a:lnTo>
                  <a:pt x="344" y="76"/>
                </a:lnTo>
                <a:lnTo>
                  <a:pt x="342" y="76"/>
                </a:lnTo>
                <a:lnTo>
                  <a:pt x="339" y="78"/>
                </a:lnTo>
                <a:lnTo>
                  <a:pt x="337" y="81"/>
                </a:lnTo>
                <a:lnTo>
                  <a:pt x="334" y="83"/>
                </a:lnTo>
                <a:lnTo>
                  <a:pt x="330" y="85"/>
                </a:lnTo>
                <a:lnTo>
                  <a:pt x="326" y="86"/>
                </a:lnTo>
                <a:lnTo>
                  <a:pt x="319" y="92"/>
                </a:lnTo>
                <a:lnTo>
                  <a:pt x="312" y="96"/>
                </a:lnTo>
                <a:lnTo>
                  <a:pt x="306" y="102"/>
                </a:lnTo>
                <a:lnTo>
                  <a:pt x="303" y="105"/>
                </a:lnTo>
                <a:lnTo>
                  <a:pt x="300" y="108"/>
                </a:lnTo>
                <a:lnTo>
                  <a:pt x="298" y="110"/>
                </a:lnTo>
                <a:lnTo>
                  <a:pt x="297" y="112"/>
                </a:lnTo>
                <a:lnTo>
                  <a:pt x="293" y="114"/>
                </a:lnTo>
                <a:lnTo>
                  <a:pt x="292" y="117"/>
                </a:lnTo>
                <a:lnTo>
                  <a:pt x="290" y="118"/>
                </a:lnTo>
                <a:lnTo>
                  <a:pt x="288" y="118"/>
                </a:lnTo>
                <a:lnTo>
                  <a:pt x="286" y="123"/>
                </a:lnTo>
                <a:lnTo>
                  <a:pt x="284" y="126"/>
                </a:lnTo>
                <a:lnTo>
                  <a:pt x="280" y="130"/>
                </a:lnTo>
                <a:lnTo>
                  <a:pt x="278" y="132"/>
                </a:lnTo>
                <a:lnTo>
                  <a:pt x="274" y="134"/>
                </a:lnTo>
                <a:lnTo>
                  <a:pt x="272" y="136"/>
                </a:lnTo>
                <a:lnTo>
                  <a:pt x="268" y="137"/>
                </a:lnTo>
                <a:lnTo>
                  <a:pt x="266" y="138"/>
                </a:lnTo>
                <a:lnTo>
                  <a:pt x="259" y="139"/>
                </a:lnTo>
                <a:lnTo>
                  <a:pt x="254" y="139"/>
                </a:lnTo>
                <a:lnTo>
                  <a:pt x="251" y="139"/>
                </a:lnTo>
                <a:lnTo>
                  <a:pt x="246" y="139"/>
                </a:lnTo>
                <a:lnTo>
                  <a:pt x="241" y="139"/>
                </a:lnTo>
                <a:lnTo>
                  <a:pt x="235" y="140"/>
                </a:lnTo>
                <a:lnTo>
                  <a:pt x="230" y="140"/>
                </a:lnTo>
                <a:lnTo>
                  <a:pt x="224" y="143"/>
                </a:lnTo>
                <a:lnTo>
                  <a:pt x="221" y="144"/>
                </a:lnTo>
                <a:lnTo>
                  <a:pt x="217" y="144"/>
                </a:lnTo>
                <a:lnTo>
                  <a:pt x="216" y="146"/>
                </a:lnTo>
                <a:lnTo>
                  <a:pt x="215" y="147"/>
                </a:lnTo>
                <a:lnTo>
                  <a:pt x="214" y="149"/>
                </a:lnTo>
                <a:lnTo>
                  <a:pt x="213" y="149"/>
                </a:lnTo>
                <a:lnTo>
                  <a:pt x="209" y="150"/>
                </a:lnTo>
                <a:lnTo>
                  <a:pt x="207" y="150"/>
                </a:lnTo>
                <a:lnTo>
                  <a:pt x="204" y="150"/>
                </a:lnTo>
                <a:lnTo>
                  <a:pt x="202" y="151"/>
                </a:lnTo>
                <a:lnTo>
                  <a:pt x="201" y="152"/>
                </a:lnTo>
                <a:lnTo>
                  <a:pt x="200" y="152"/>
                </a:lnTo>
                <a:lnTo>
                  <a:pt x="198" y="152"/>
                </a:lnTo>
                <a:lnTo>
                  <a:pt x="198" y="153"/>
                </a:lnTo>
                <a:lnTo>
                  <a:pt x="197" y="153"/>
                </a:lnTo>
                <a:lnTo>
                  <a:pt x="196" y="153"/>
                </a:lnTo>
                <a:lnTo>
                  <a:pt x="195" y="153"/>
                </a:lnTo>
                <a:lnTo>
                  <a:pt x="192" y="155"/>
                </a:lnTo>
                <a:lnTo>
                  <a:pt x="190" y="156"/>
                </a:lnTo>
                <a:lnTo>
                  <a:pt x="188" y="157"/>
                </a:lnTo>
                <a:lnTo>
                  <a:pt x="185" y="157"/>
                </a:lnTo>
                <a:lnTo>
                  <a:pt x="182" y="159"/>
                </a:lnTo>
                <a:lnTo>
                  <a:pt x="177" y="162"/>
                </a:lnTo>
                <a:lnTo>
                  <a:pt x="170" y="168"/>
                </a:lnTo>
                <a:lnTo>
                  <a:pt x="165" y="170"/>
                </a:lnTo>
                <a:lnTo>
                  <a:pt x="162" y="172"/>
                </a:lnTo>
                <a:lnTo>
                  <a:pt x="157" y="175"/>
                </a:lnTo>
                <a:lnTo>
                  <a:pt x="152" y="176"/>
                </a:lnTo>
                <a:lnTo>
                  <a:pt x="146" y="178"/>
                </a:lnTo>
                <a:lnTo>
                  <a:pt x="141" y="179"/>
                </a:lnTo>
                <a:lnTo>
                  <a:pt x="139" y="181"/>
                </a:lnTo>
                <a:lnTo>
                  <a:pt x="138" y="181"/>
                </a:lnTo>
                <a:lnTo>
                  <a:pt x="134" y="182"/>
                </a:lnTo>
                <a:lnTo>
                  <a:pt x="132" y="182"/>
                </a:lnTo>
                <a:lnTo>
                  <a:pt x="131" y="182"/>
                </a:lnTo>
                <a:lnTo>
                  <a:pt x="130" y="183"/>
                </a:lnTo>
                <a:lnTo>
                  <a:pt x="125" y="187"/>
                </a:lnTo>
                <a:lnTo>
                  <a:pt x="119" y="190"/>
                </a:lnTo>
                <a:lnTo>
                  <a:pt x="114" y="194"/>
                </a:lnTo>
                <a:lnTo>
                  <a:pt x="109" y="198"/>
                </a:lnTo>
                <a:lnTo>
                  <a:pt x="109" y="200"/>
                </a:lnTo>
                <a:lnTo>
                  <a:pt x="108" y="202"/>
                </a:lnTo>
                <a:lnTo>
                  <a:pt x="106" y="204"/>
                </a:lnTo>
                <a:lnTo>
                  <a:pt x="104" y="207"/>
                </a:lnTo>
                <a:lnTo>
                  <a:pt x="100" y="209"/>
                </a:lnTo>
                <a:lnTo>
                  <a:pt x="96" y="214"/>
                </a:lnTo>
                <a:lnTo>
                  <a:pt x="94" y="217"/>
                </a:lnTo>
                <a:lnTo>
                  <a:pt x="92" y="219"/>
                </a:lnTo>
                <a:lnTo>
                  <a:pt x="89" y="220"/>
                </a:lnTo>
                <a:lnTo>
                  <a:pt x="87" y="221"/>
                </a:lnTo>
                <a:lnTo>
                  <a:pt x="83" y="222"/>
                </a:lnTo>
                <a:lnTo>
                  <a:pt x="82" y="223"/>
                </a:lnTo>
                <a:lnTo>
                  <a:pt x="81" y="225"/>
                </a:lnTo>
                <a:lnTo>
                  <a:pt x="77" y="225"/>
                </a:lnTo>
                <a:lnTo>
                  <a:pt x="75" y="226"/>
                </a:lnTo>
                <a:lnTo>
                  <a:pt x="73" y="226"/>
                </a:lnTo>
                <a:lnTo>
                  <a:pt x="70" y="226"/>
                </a:lnTo>
                <a:lnTo>
                  <a:pt x="69" y="226"/>
                </a:lnTo>
                <a:lnTo>
                  <a:pt x="67" y="227"/>
                </a:lnTo>
                <a:lnTo>
                  <a:pt x="62" y="228"/>
                </a:lnTo>
                <a:lnTo>
                  <a:pt x="61" y="228"/>
                </a:lnTo>
                <a:lnTo>
                  <a:pt x="59" y="228"/>
                </a:lnTo>
                <a:lnTo>
                  <a:pt x="57" y="229"/>
                </a:lnTo>
                <a:lnTo>
                  <a:pt x="55" y="230"/>
                </a:lnTo>
                <a:lnTo>
                  <a:pt x="53" y="232"/>
                </a:lnTo>
                <a:lnTo>
                  <a:pt x="51" y="233"/>
                </a:lnTo>
                <a:lnTo>
                  <a:pt x="49" y="233"/>
                </a:lnTo>
                <a:lnTo>
                  <a:pt x="45" y="236"/>
                </a:lnTo>
                <a:lnTo>
                  <a:pt x="43" y="239"/>
                </a:lnTo>
                <a:lnTo>
                  <a:pt x="40" y="241"/>
                </a:lnTo>
                <a:lnTo>
                  <a:pt x="36" y="242"/>
                </a:lnTo>
                <a:lnTo>
                  <a:pt x="32" y="244"/>
                </a:lnTo>
                <a:lnTo>
                  <a:pt x="29" y="245"/>
                </a:lnTo>
                <a:lnTo>
                  <a:pt x="21" y="246"/>
                </a:lnTo>
                <a:lnTo>
                  <a:pt x="18" y="248"/>
                </a:lnTo>
                <a:lnTo>
                  <a:pt x="16" y="249"/>
                </a:lnTo>
                <a:lnTo>
                  <a:pt x="15" y="251"/>
                </a:lnTo>
                <a:lnTo>
                  <a:pt x="11" y="252"/>
                </a:lnTo>
                <a:lnTo>
                  <a:pt x="10" y="252"/>
                </a:lnTo>
                <a:lnTo>
                  <a:pt x="9" y="253"/>
                </a:lnTo>
                <a:lnTo>
                  <a:pt x="4" y="254"/>
                </a:lnTo>
                <a:lnTo>
                  <a:pt x="3" y="254"/>
                </a:lnTo>
                <a:lnTo>
                  <a:pt x="2" y="254"/>
                </a:lnTo>
                <a:lnTo>
                  <a:pt x="0" y="254"/>
                </a:lnTo>
                <a:lnTo>
                  <a:pt x="0" y="255"/>
                </a:lnTo>
                <a:lnTo>
                  <a:pt x="0" y="257"/>
                </a:lnTo>
                <a:lnTo>
                  <a:pt x="0" y="259"/>
                </a:lnTo>
                <a:lnTo>
                  <a:pt x="0" y="260"/>
                </a:lnTo>
                <a:lnTo>
                  <a:pt x="2" y="259"/>
                </a:lnTo>
                <a:close/>
              </a:path>
            </a:pathLst>
          </a:custGeom>
          <a:solidFill>
            <a:srgbClr val="FFFF00"/>
          </a:solidFill>
          <a:ln w="9525">
            <a:noFill/>
            <a:round/>
            <a:headEnd/>
            <a:tailEnd/>
          </a:ln>
        </p:spPr>
        <p:txBody>
          <a:bodyPr lIns="57150" tIns="28575" rIns="57150" bIns="28575"/>
          <a:lstStyle/>
          <a:p>
            <a:endParaRPr lang="en-US"/>
          </a:p>
        </p:txBody>
      </p:sp>
      <p:sp>
        <p:nvSpPr>
          <p:cNvPr id="61485" name="Freeform 84"/>
          <p:cNvSpPr>
            <a:spLocks/>
          </p:cNvSpPr>
          <p:nvPr/>
        </p:nvSpPr>
        <p:spPr bwMode="auto">
          <a:xfrm>
            <a:off x="871538" y="2244725"/>
            <a:ext cx="82550" cy="57150"/>
          </a:xfrm>
          <a:custGeom>
            <a:avLst/>
            <a:gdLst>
              <a:gd name="T0" fmla="*/ 0 w 524"/>
              <a:gd name="T1" fmla="*/ 50860 h 318"/>
              <a:gd name="T2" fmla="*/ 788 w 524"/>
              <a:gd name="T3" fmla="*/ 52657 h 318"/>
              <a:gd name="T4" fmla="*/ 3308 w 524"/>
              <a:gd name="T5" fmla="*/ 53196 h 318"/>
              <a:gd name="T6" fmla="*/ 4726 w 524"/>
              <a:gd name="T7" fmla="*/ 53915 h 318"/>
              <a:gd name="T8" fmla="*/ 7562 w 524"/>
              <a:gd name="T9" fmla="*/ 54454 h 318"/>
              <a:gd name="T10" fmla="*/ 8980 w 524"/>
              <a:gd name="T11" fmla="*/ 55712 h 318"/>
              <a:gd name="T12" fmla="*/ 11500 w 524"/>
              <a:gd name="T13" fmla="*/ 55892 h 318"/>
              <a:gd name="T14" fmla="*/ 12130 w 524"/>
              <a:gd name="T15" fmla="*/ 56970 h 318"/>
              <a:gd name="T16" fmla="*/ 15124 w 524"/>
              <a:gd name="T17" fmla="*/ 56970 h 318"/>
              <a:gd name="T18" fmla="*/ 18432 w 524"/>
              <a:gd name="T19" fmla="*/ 54275 h 318"/>
              <a:gd name="T20" fmla="*/ 20480 w 524"/>
              <a:gd name="T21" fmla="*/ 52657 h 318"/>
              <a:gd name="T22" fmla="*/ 22213 w 524"/>
              <a:gd name="T23" fmla="*/ 50860 h 318"/>
              <a:gd name="T24" fmla="*/ 24103 w 524"/>
              <a:gd name="T25" fmla="*/ 49602 h 318"/>
              <a:gd name="T26" fmla="*/ 28672 w 524"/>
              <a:gd name="T27" fmla="*/ 45468 h 318"/>
              <a:gd name="T28" fmla="*/ 31035 w 524"/>
              <a:gd name="T29" fmla="*/ 44031 h 318"/>
              <a:gd name="T30" fmla="*/ 33083 w 524"/>
              <a:gd name="T31" fmla="*/ 42233 h 318"/>
              <a:gd name="T32" fmla="*/ 34658 w 524"/>
              <a:gd name="T33" fmla="*/ 41155 h 318"/>
              <a:gd name="T34" fmla="*/ 37652 w 524"/>
              <a:gd name="T35" fmla="*/ 38819 h 318"/>
              <a:gd name="T36" fmla="*/ 40645 w 524"/>
              <a:gd name="T37" fmla="*/ 37201 h 318"/>
              <a:gd name="T38" fmla="*/ 41905 w 524"/>
              <a:gd name="T39" fmla="*/ 35045 h 318"/>
              <a:gd name="T40" fmla="*/ 45686 w 524"/>
              <a:gd name="T41" fmla="*/ 32708 h 318"/>
              <a:gd name="T42" fmla="*/ 47261 w 524"/>
              <a:gd name="T43" fmla="*/ 31450 h 318"/>
              <a:gd name="T44" fmla="*/ 49625 w 524"/>
              <a:gd name="T45" fmla="*/ 28934 h 318"/>
              <a:gd name="T46" fmla="*/ 52933 w 524"/>
              <a:gd name="T47" fmla="*/ 26778 h 318"/>
              <a:gd name="T48" fmla="*/ 55926 w 524"/>
              <a:gd name="T49" fmla="*/ 23902 h 318"/>
              <a:gd name="T50" fmla="*/ 58919 w 524"/>
              <a:gd name="T51" fmla="*/ 22285 h 318"/>
              <a:gd name="T52" fmla="*/ 60967 w 524"/>
              <a:gd name="T53" fmla="*/ 20308 h 318"/>
              <a:gd name="T54" fmla="*/ 63330 w 524"/>
              <a:gd name="T55" fmla="*/ 18151 h 318"/>
              <a:gd name="T56" fmla="*/ 65063 w 524"/>
              <a:gd name="T57" fmla="*/ 16893 h 318"/>
              <a:gd name="T58" fmla="*/ 68214 w 524"/>
              <a:gd name="T59" fmla="*/ 14917 h 318"/>
              <a:gd name="T60" fmla="*/ 72152 w 524"/>
              <a:gd name="T61" fmla="*/ 11142 h 318"/>
              <a:gd name="T62" fmla="*/ 75461 w 524"/>
              <a:gd name="T63" fmla="*/ 8806 h 318"/>
              <a:gd name="T64" fmla="*/ 77351 w 524"/>
              <a:gd name="T65" fmla="*/ 6650 h 318"/>
              <a:gd name="T66" fmla="*/ 79399 w 524"/>
              <a:gd name="T67" fmla="*/ 5032 h 318"/>
              <a:gd name="T68" fmla="*/ 81605 w 524"/>
              <a:gd name="T69" fmla="*/ 3415 h 318"/>
              <a:gd name="T70" fmla="*/ 82077 w 524"/>
              <a:gd name="T71" fmla="*/ 0 h 318"/>
              <a:gd name="T72" fmla="*/ 78139 w 524"/>
              <a:gd name="T73" fmla="*/ 1078 h 318"/>
              <a:gd name="T74" fmla="*/ 74200 w 524"/>
              <a:gd name="T75" fmla="*/ 3954 h 318"/>
              <a:gd name="T76" fmla="*/ 68529 w 524"/>
              <a:gd name="T77" fmla="*/ 6829 h 318"/>
              <a:gd name="T78" fmla="*/ 64906 w 524"/>
              <a:gd name="T79" fmla="*/ 8806 h 318"/>
              <a:gd name="T80" fmla="*/ 60180 w 524"/>
              <a:gd name="T81" fmla="*/ 12041 h 318"/>
              <a:gd name="T82" fmla="*/ 58447 w 524"/>
              <a:gd name="T83" fmla="*/ 12580 h 318"/>
              <a:gd name="T84" fmla="*/ 54981 w 524"/>
              <a:gd name="T85" fmla="*/ 13299 h 318"/>
              <a:gd name="T86" fmla="*/ 51988 w 524"/>
              <a:gd name="T87" fmla="*/ 15276 h 318"/>
              <a:gd name="T88" fmla="*/ 46946 w 524"/>
              <a:gd name="T89" fmla="*/ 19769 h 318"/>
              <a:gd name="T90" fmla="*/ 45056 w 524"/>
              <a:gd name="T91" fmla="*/ 22105 h 318"/>
              <a:gd name="T92" fmla="*/ 41905 w 524"/>
              <a:gd name="T93" fmla="*/ 24801 h 318"/>
              <a:gd name="T94" fmla="*/ 36234 w 524"/>
              <a:gd name="T95" fmla="*/ 25160 h 318"/>
              <a:gd name="T96" fmla="*/ 33556 w 524"/>
              <a:gd name="T97" fmla="*/ 26778 h 318"/>
              <a:gd name="T98" fmla="*/ 31193 w 524"/>
              <a:gd name="T99" fmla="*/ 27317 h 318"/>
              <a:gd name="T100" fmla="*/ 29617 w 524"/>
              <a:gd name="T101" fmla="*/ 28216 h 318"/>
              <a:gd name="T102" fmla="*/ 24733 w 524"/>
              <a:gd name="T103" fmla="*/ 31450 h 318"/>
              <a:gd name="T104" fmla="*/ 20795 w 524"/>
              <a:gd name="T105" fmla="*/ 32708 h 318"/>
              <a:gd name="T106" fmla="*/ 17172 w 524"/>
              <a:gd name="T107" fmla="*/ 35584 h 318"/>
              <a:gd name="T108" fmla="*/ 14809 w 524"/>
              <a:gd name="T109" fmla="*/ 38999 h 318"/>
              <a:gd name="T110" fmla="*/ 12130 w 524"/>
              <a:gd name="T111" fmla="*/ 40436 h 318"/>
              <a:gd name="T112" fmla="*/ 9610 w 524"/>
              <a:gd name="T113" fmla="*/ 40975 h 318"/>
              <a:gd name="T114" fmla="*/ 7719 w 524"/>
              <a:gd name="T115" fmla="*/ 41874 h 318"/>
              <a:gd name="T116" fmla="*/ 3308 w 524"/>
              <a:gd name="T117" fmla="*/ 44210 h 318"/>
              <a:gd name="T118" fmla="*/ 630 w 524"/>
              <a:gd name="T119" fmla="*/ 45648 h 318"/>
              <a:gd name="T120" fmla="*/ 0 w 524"/>
              <a:gd name="T121" fmla="*/ 46726 h 31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524"/>
              <a:gd name="T184" fmla="*/ 0 h 318"/>
              <a:gd name="T185" fmla="*/ 524 w 524"/>
              <a:gd name="T186" fmla="*/ 318 h 318"/>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524" h="318">
                <a:moveTo>
                  <a:pt x="2" y="259"/>
                </a:moveTo>
                <a:lnTo>
                  <a:pt x="2" y="265"/>
                </a:lnTo>
                <a:lnTo>
                  <a:pt x="2" y="270"/>
                </a:lnTo>
                <a:lnTo>
                  <a:pt x="2" y="273"/>
                </a:lnTo>
                <a:lnTo>
                  <a:pt x="0" y="277"/>
                </a:lnTo>
                <a:lnTo>
                  <a:pt x="0" y="280"/>
                </a:lnTo>
                <a:lnTo>
                  <a:pt x="0" y="283"/>
                </a:lnTo>
                <a:lnTo>
                  <a:pt x="0" y="285"/>
                </a:lnTo>
                <a:lnTo>
                  <a:pt x="0" y="287"/>
                </a:lnTo>
                <a:lnTo>
                  <a:pt x="0" y="289"/>
                </a:lnTo>
                <a:lnTo>
                  <a:pt x="0" y="290"/>
                </a:lnTo>
                <a:lnTo>
                  <a:pt x="2" y="291"/>
                </a:lnTo>
                <a:lnTo>
                  <a:pt x="3" y="292"/>
                </a:lnTo>
                <a:lnTo>
                  <a:pt x="5" y="293"/>
                </a:lnTo>
                <a:lnTo>
                  <a:pt x="8" y="293"/>
                </a:lnTo>
                <a:lnTo>
                  <a:pt x="10" y="294"/>
                </a:lnTo>
                <a:lnTo>
                  <a:pt x="13" y="294"/>
                </a:lnTo>
                <a:lnTo>
                  <a:pt x="15" y="296"/>
                </a:lnTo>
                <a:lnTo>
                  <a:pt x="17" y="296"/>
                </a:lnTo>
                <a:lnTo>
                  <a:pt x="18" y="296"/>
                </a:lnTo>
                <a:lnTo>
                  <a:pt x="21" y="296"/>
                </a:lnTo>
                <a:lnTo>
                  <a:pt x="23" y="296"/>
                </a:lnTo>
                <a:lnTo>
                  <a:pt x="24" y="296"/>
                </a:lnTo>
                <a:lnTo>
                  <a:pt x="25" y="297"/>
                </a:lnTo>
                <a:lnTo>
                  <a:pt x="27" y="297"/>
                </a:lnTo>
                <a:lnTo>
                  <a:pt x="28" y="299"/>
                </a:lnTo>
                <a:lnTo>
                  <a:pt x="29" y="300"/>
                </a:lnTo>
                <a:lnTo>
                  <a:pt x="30" y="300"/>
                </a:lnTo>
                <a:lnTo>
                  <a:pt x="31" y="302"/>
                </a:lnTo>
                <a:lnTo>
                  <a:pt x="34" y="302"/>
                </a:lnTo>
                <a:lnTo>
                  <a:pt x="37" y="303"/>
                </a:lnTo>
                <a:lnTo>
                  <a:pt x="40" y="303"/>
                </a:lnTo>
                <a:lnTo>
                  <a:pt x="43" y="303"/>
                </a:lnTo>
                <a:lnTo>
                  <a:pt x="47" y="303"/>
                </a:lnTo>
                <a:lnTo>
                  <a:pt x="48" y="303"/>
                </a:lnTo>
                <a:lnTo>
                  <a:pt x="49" y="304"/>
                </a:lnTo>
                <a:lnTo>
                  <a:pt x="50" y="304"/>
                </a:lnTo>
                <a:lnTo>
                  <a:pt x="50" y="305"/>
                </a:lnTo>
                <a:lnTo>
                  <a:pt x="51" y="308"/>
                </a:lnTo>
                <a:lnTo>
                  <a:pt x="53" y="308"/>
                </a:lnTo>
                <a:lnTo>
                  <a:pt x="54" y="309"/>
                </a:lnTo>
                <a:lnTo>
                  <a:pt x="57" y="310"/>
                </a:lnTo>
                <a:lnTo>
                  <a:pt x="61" y="310"/>
                </a:lnTo>
                <a:lnTo>
                  <a:pt x="64" y="311"/>
                </a:lnTo>
                <a:lnTo>
                  <a:pt x="67" y="311"/>
                </a:lnTo>
                <a:lnTo>
                  <a:pt x="68" y="311"/>
                </a:lnTo>
                <a:lnTo>
                  <a:pt x="70" y="311"/>
                </a:lnTo>
                <a:lnTo>
                  <a:pt x="72" y="311"/>
                </a:lnTo>
                <a:lnTo>
                  <a:pt x="73" y="311"/>
                </a:lnTo>
                <a:lnTo>
                  <a:pt x="74" y="312"/>
                </a:lnTo>
                <a:lnTo>
                  <a:pt x="74" y="313"/>
                </a:lnTo>
                <a:lnTo>
                  <a:pt x="74" y="315"/>
                </a:lnTo>
                <a:lnTo>
                  <a:pt x="75" y="316"/>
                </a:lnTo>
                <a:lnTo>
                  <a:pt x="76" y="317"/>
                </a:lnTo>
                <a:lnTo>
                  <a:pt x="77" y="317"/>
                </a:lnTo>
                <a:lnTo>
                  <a:pt x="79" y="318"/>
                </a:lnTo>
                <a:lnTo>
                  <a:pt x="81" y="318"/>
                </a:lnTo>
                <a:lnTo>
                  <a:pt x="83" y="318"/>
                </a:lnTo>
                <a:lnTo>
                  <a:pt x="86" y="318"/>
                </a:lnTo>
                <a:lnTo>
                  <a:pt x="89" y="318"/>
                </a:lnTo>
                <a:lnTo>
                  <a:pt x="93" y="317"/>
                </a:lnTo>
                <a:lnTo>
                  <a:pt x="96" y="317"/>
                </a:lnTo>
                <a:lnTo>
                  <a:pt x="100" y="316"/>
                </a:lnTo>
                <a:lnTo>
                  <a:pt x="105" y="315"/>
                </a:lnTo>
                <a:lnTo>
                  <a:pt x="107" y="311"/>
                </a:lnTo>
                <a:lnTo>
                  <a:pt x="111" y="306"/>
                </a:lnTo>
                <a:lnTo>
                  <a:pt x="112" y="305"/>
                </a:lnTo>
                <a:lnTo>
                  <a:pt x="114" y="303"/>
                </a:lnTo>
                <a:lnTo>
                  <a:pt x="117" y="302"/>
                </a:lnTo>
                <a:lnTo>
                  <a:pt x="119" y="302"/>
                </a:lnTo>
                <a:lnTo>
                  <a:pt x="119" y="299"/>
                </a:lnTo>
                <a:lnTo>
                  <a:pt x="120" y="299"/>
                </a:lnTo>
                <a:lnTo>
                  <a:pt x="124" y="297"/>
                </a:lnTo>
                <a:lnTo>
                  <a:pt x="126" y="296"/>
                </a:lnTo>
                <a:lnTo>
                  <a:pt x="130" y="294"/>
                </a:lnTo>
                <a:lnTo>
                  <a:pt x="130" y="293"/>
                </a:lnTo>
                <a:lnTo>
                  <a:pt x="131" y="291"/>
                </a:lnTo>
                <a:lnTo>
                  <a:pt x="133" y="290"/>
                </a:lnTo>
                <a:lnTo>
                  <a:pt x="136" y="289"/>
                </a:lnTo>
                <a:lnTo>
                  <a:pt x="139" y="287"/>
                </a:lnTo>
                <a:lnTo>
                  <a:pt x="140" y="285"/>
                </a:lnTo>
                <a:lnTo>
                  <a:pt x="141" y="284"/>
                </a:lnTo>
                <a:lnTo>
                  <a:pt x="141" y="283"/>
                </a:lnTo>
                <a:lnTo>
                  <a:pt x="143" y="281"/>
                </a:lnTo>
                <a:lnTo>
                  <a:pt x="144" y="281"/>
                </a:lnTo>
                <a:lnTo>
                  <a:pt x="146" y="280"/>
                </a:lnTo>
                <a:lnTo>
                  <a:pt x="150" y="278"/>
                </a:lnTo>
                <a:lnTo>
                  <a:pt x="153" y="276"/>
                </a:lnTo>
                <a:lnTo>
                  <a:pt x="160" y="270"/>
                </a:lnTo>
                <a:lnTo>
                  <a:pt x="169" y="264"/>
                </a:lnTo>
                <a:lnTo>
                  <a:pt x="172" y="261"/>
                </a:lnTo>
                <a:lnTo>
                  <a:pt x="176" y="259"/>
                </a:lnTo>
                <a:lnTo>
                  <a:pt x="178" y="258"/>
                </a:lnTo>
                <a:lnTo>
                  <a:pt x="179" y="255"/>
                </a:lnTo>
                <a:lnTo>
                  <a:pt x="182" y="253"/>
                </a:lnTo>
                <a:lnTo>
                  <a:pt x="183" y="253"/>
                </a:lnTo>
                <a:lnTo>
                  <a:pt x="184" y="252"/>
                </a:lnTo>
                <a:lnTo>
                  <a:pt x="187" y="252"/>
                </a:lnTo>
                <a:lnTo>
                  <a:pt x="189" y="251"/>
                </a:lnTo>
                <a:lnTo>
                  <a:pt x="191" y="249"/>
                </a:lnTo>
                <a:lnTo>
                  <a:pt x="194" y="248"/>
                </a:lnTo>
                <a:lnTo>
                  <a:pt x="197" y="245"/>
                </a:lnTo>
                <a:lnTo>
                  <a:pt x="198" y="244"/>
                </a:lnTo>
                <a:lnTo>
                  <a:pt x="201" y="242"/>
                </a:lnTo>
                <a:lnTo>
                  <a:pt x="203" y="241"/>
                </a:lnTo>
                <a:lnTo>
                  <a:pt x="206" y="240"/>
                </a:lnTo>
                <a:lnTo>
                  <a:pt x="207" y="239"/>
                </a:lnTo>
                <a:lnTo>
                  <a:pt x="209" y="236"/>
                </a:lnTo>
                <a:lnTo>
                  <a:pt x="210" y="235"/>
                </a:lnTo>
                <a:lnTo>
                  <a:pt x="211" y="235"/>
                </a:lnTo>
                <a:lnTo>
                  <a:pt x="213" y="234"/>
                </a:lnTo>
                <a:lnTo>
                  <a:pt x="215" y="232"/>
                </a:lnTo>
                <a:lnTo>
                  <a:pt x="216" y="230"/>
                </a:lnTo>
                <a:lnTo>
                  <a:pt x="217" y="229"/>
                </a:lnTo>
                <a:lnTo>
                  <a:pt x="219" y="229"/>
                </a:lnTo>
                <a:lnTo>
                  <a:pt x="220" y="229"/>
                </a:lnTo>
                <a:lnTo>
                  <a:pt x="226" y="227"/>
                </a:lnTo>
                <a:lnTo>
                  <a:pt x="228" y="225"/>
                </a:lnTo>
                <a:lnTo>
                  <a:pt x="232" y="223"/>
                </a:lnTo>
                <a:lnTo>
                  <a:pt x="233" y="221"/>
                </a:lnTo>
                <a:lnTo>
                  <a:pt x="235" y="220"/>
                </a:lnTo>
                <a:lnTo>
                  <a:pt x="236" y="217"/>
                </a:lnTo>
                <a:lnTo>
                  <a:pt x="239" y="216"/>
                </a:lnTo>
                <a:lnTo>
                  <a:pt x="240" y="215"/>
                </a:lnTo>
                <a:lnTo>
                  <a:pt x="242" y="214"/>
                </a:lnTo>
                <a:lnTo>
                  <a:pt x="243" y="213"/>
                </a:lnTo>
                <a:lnTo>
                  <a:pt x="246" y="213"/>
                </a:lnTo>
                <a:lnTo>
                  <a:pt x="252" y="209"/>
                </a:lnTo>
                <a:lnTo>
                  <a:pt x="254" y="208"/>
                </a:lnTo>
                <a:lnTo>
                  <a:pt x="258" y="207"/>
                </a:lnTo>
                <a:lnTo>
                  <a:pt x="258" y="204"/>
                </a:lnTo>
                <a:lnTo>
                  <a:pt x="259" y="203"/>
                </a:lnTo>
                <a:lnTo>
                  <a:pt x="259" y="201"/>
                </a:lnTo>
                <a:lnTo>
                  <a:pt x="260" y="200"/>
                </a:lnTo>
                <a:lnTo>
                  <a:pt x="261" y="198"/>
                </a:lnTo>
                <a:lnTo>
                  <a:pt x="262" y="197"/>
                </a:lnTo>
                <a:lnTo>
                  <a:pt x="266" y="195"/>
                </a:lnTo>
                <a:lnTo>
                  <a:pt x="271" y="193"/>
                </a:lnTo>
                <a:lnTo>
                  <a:pt x="272" y="193"/>
                </a:lnTo>
                <a:lnTo>
                  <a:pt x="274" y="191"/>
                </a:lnTo>
                <a:lnTo>
                  <a:pt x="278" y="190"/>
                </a:lnTo>
                <a:lnTo>
                  <a:pt x="283" y="188"/>
                </a:lnTo>
                <a:lnTo>
                  <a:pt x="286" y="184"/>
                </a:lnTo>
                <a:lnTo>
                  <a:pt x="290" y="182"/>
                </a:lnTo>
                <a:lnTo>
                  <a:pt x="290" y="179"/>
                </a:lnTo>
                <a:lnTo>
                  <a:pt x="291" y="178"/>
                </a:lnTo>
                <a:lnTo>
                  <a:pt x="291" y="177"/>
                </a:lnTo>
                <a:lnTo>
                  <a:pt x="292" y="176"/>
                </a:lnTo>
                <a:lnTo>
                  <a:pt x="294" y="175"/>
                </a:lnTo>
                <a:lnTo>
                  <a:pt x="296" y="175"/>
                </a:lnTo>
                <a:lnTo>
                  <a:pt x="300" y="175"/>
                </a:lnTo>
                <a:lnTo>
                  <a:pt x="303" y="174"/>
                </a:lnTo>
                <a:lnTo>
                  <a:pt x="305" y="172"/>
                </a:lnTo>
                <a:lnTo>
                  <a:pt x="309" y="170"/>
                </a:lnTo>
                <a:lnTo>
                  <a:pt x="311" y="170"/>
                </a:lnTo>
                <a:lnTo>
                  <a:pt x="312" y="165"/>
                </a:lnTo>
                <a:lnTo>
                  <a:pt x="313" y="162"/>
                </a:lnTo>
                <a:lnTo>
                  <a:pt x="315" y="161"/>
                </a:lnTo>
                <a:lnTo>
                  <a:pt x="317" y="158"/>
                </a:lnTo>
                <a:lnTo>
                  <a:pt x="318" y="157"/>
                </a:lnTo>
                <a:lnTo>
                  <a:pt x="321" y="157"/>
                </a:lnTo>
                <a:lnTo>
                  <a:pt x="325" y="155"/>
                </a:lnTo>
                <a:lnTo>
                  <a:pt x="331" y="153"/>
                </a:lnTo>
                <a:lnTo>
                  <a:pt x="334" y="151"/>
                </a:lnTo>
                <a:lnTo>
                  <a:pt x="336" y="149"/>
                </a:lnTo>
                <a:lnTo>
                  <a:pt x="339" y="147"/>
                </a:lnTo>
                <a:lnTo>
                  <a:pt x="343" y="147"/>
                </a:lnTo>
                <a:lnTo>
                  <a:pt x="348" y="144"/>
                </a:lnTo>
                <a:lnTo>
                  <a:pt x="354" y="140"/>
                </a:lnTo>
                <a:lnTo>
                  <a:pt x="354" y="138"/>
                </a:lnTo>
                <a:lnTo>
                  <a:pt x="354" y="136"/>
                </a:lnTo>
                <a:lnTo>
                  <a:pt x="355" y="133"/>
                </a:lnTo>
                <a:lnTo>
                  <a:pt x="356" y="132"/>
                </a:lnTo>
                <a:lnTo>
                  <a:pt x="357" y="131"/>
                </a:lnTo>
                <a:lnTo>
                  <a:pt x="358" y="130"/>
                </a:lnTo>
                <a:lnTo>
                  <a:pt x="361" y="130"/>
                </a:lnTo>
                <a:lnTo>
                  <a:pt x="363" y="128"/>
                </a:lnTo>
                <a:lnTo>
                  <a:pt x="369" y="126"/>
                </a:lnTo>
                <a:lnTo>
                  <a:pt x="374" y="124"/>
                </a:lnTo>
                <a:lnTo>
                  <a:pt x="379" y="121"/>
                </a:lnTo>
                <a:lnTo>
                  <a:pt x="383" y="118"/>
                </a:lnTo>
                <a:lnTo>
                  <a:pt x="385" y="115"/>
                </a:lnTo>
                <a:lnTo>
                  <a:pt x="386" y="114"/>
                </a:lnTo>
                <a:lnTo>
                  <a:pt x="386" y="113"/>
                </a:lnTo>
                <a:lnTo>
                  <a:pt x="387" y="113"/>
                </a:lnTo>
                <a:lnTo>
                  <a:pt x="389" y="112"/>
                </a:lnTo>
                <a:lnTo>
                  <a:pt x="389" y="110"/>
                </a:lnTo>
                <a:lnTo>
                  <a:pt x="390" y="108"/>
                </a:lnTo>
                <a:lnTo>
                  <a:pt x="392" y="106"/>
                </a:lnTo>
                <a:lnTo>
                  <a:pt x="394" y="105"/>
                </a:lnTo>
                <a:lnTo>
                  <a:pt x="398" y="102"/>
                </a:lnTo>
                <a:lnTo>
                  <a:pt x="402" y="101"/>
                </a:lnTo>
                <a:lnTo>
                  <a:pt x="403" y="99"/>
                </a:lnTo>
                <a:lnTo>
                  <a:pt x="406" y="98"/>
                </a:lnTo>
                <a:lnTo>
                  <a:pt x="407" y="96"/>
                </a:lnTo>
                <a:lnTo>
                  <a:pt x="408" y="95"/>
                </a:lnTo>
                <a:lnTo>
                  <a:pt x="409" y="95"/>
                </a:lnTo>
                <a:lnTo>
                  <a:pt x="411" y="94"/>
                </a:lnTo>
                <a:lnTo>
                  <a:pt x="413" y="94"/>
                </a:lnTo>
                <a:lnTo>
                  <a:pt x="417" y="94"/>
                </a:lnTo>
                <a:lnTo>
                  <a:pt x="419" y="92"/>
                </a:lnTo>
                <a:lnTo>
                  <a:pt x="421" y="89"/>
                </a:lnTo>
                <a:lnTo>
                  <a:pt x="425" y="87"/>
                </a:lnTo>
                <a:lnTo>
                  <a:pt x="427" y="86"/>
                </a:lnTo>
                <a:lnTo>
                  <a:pt x="431" y="85"/>
                </a:lnTo>
                <a:lnTo>
                  <a:pt x="433" y="83"/>
                </a:lnTo>
                <a:lnTo>
                  <a:pt x="435" y="82"/>
                </a:lnTo>
                <a:lnTo>
                  <a:pt x="437" y="81"/>
                </a:lnTo>
                <a:lnTo>
                  <a:pt x="439" y="81"/>
                </a:lnTo>
                <a:lnTo>
                  <a:pt x="443" y="78"/>
                </a:lnTo>
                <a:lnTo>
                  <a:pt x="446" y="74"/>
                </a:lnTo>
                <a:lnTo>
                  <a:pt x="454" y="66"/>
                </a:lnTo>
                <a:lnTo>
                  <a:pt x="458" y="62"/>
                </a:lnTo>
                <a:lnTo>
                  <a:pt x="463" y="59"/>
                </a:lnTo>
                <a:lnTo>
                  <a:pt x="467" y="56"/>
                </a:lnTo>
                <a:lnTo>
                  <a:pt x="470" y="55"/>
                </a:lnTo>
                <a:lnTo>
                  <a:pt x="472" y="55"/>
                </a:lnTo>
                <a:lnTo>
                  <a:pt x="475" y="53"/>
                </a:lnTo>
                <a:lnTo>
                  <a:pt x="477" y="51"/>
                </a:lnTo>
                <a:lnTo>
                  <a:pt x="479" y="49"/>
                </a:lnTo>
                <a:lnTo>
                  <a:pt x="482" y="48"/>
                </a:lnTo>
                <a:lnTo>
                  <a:pt x="483" y="44"/>
                </a:lnTo>
                <a:lnTo>
                  <a:pt x="485" y="43"/>
                </a:lnTo>
                <a:lnTo>
                  <a:pt x="486" y="41"/>
                </a:lnTo>
                <a:lnTo>
                  <a:pt x="489" y="40"/>
                </a:lnTo>
                <a:lnTo>
                  <a:pt x="490" y="38"/>
                </a:lnTo>
                <a:lnTo>
                  <a:pt x="491" y="37"/>
                </a:lnTo>
                <a:lnTo>
                  <a:pt x="492" y="36"/>
                </a:lnTo>
                <a:lnTo>
                  <a:pt x="494" y="35"/>
                </a:lnTo>
                <a:lnTo>
                  <a:pt x="496" y="35"/>
                </a:lnTo>
                <a:lnTo>
                  <a:pt x="498" y="34"/>
                </a:lnTo>
                <a:lnTo>
                  <a:pt x="500" y="34"/>
                </a:lnTo>
                <a:lnTo>
                  <a:pt x="502" y="30"/>
                </a:lnTo>
                <a:lnTo>
                  <a:pt x="504" y="28"/>
                </a:lnTo>
                <a:lnTo>
                  <a:pt x="505" y="27"/>
                </a:lnTo>
                <a:lnTo>
                  <a:pt x="507" y="25"/>
                </a:lnTo>
                <a:lnTo>
                  <a:pt x="509" y="24"/>
                </a:lnTo>
                <a:lnTo>
                  <a:pt x="511" y="24"/>
                </a:lnTo>
                <a:lnTo>
                  <a:pt x="514" y="23"/>
                </a:lnTo>
                <a:lnTo>
                  <a:pt x="516" y="22"/>
                </a:lnTo>
                <a:lnTo>
                  <a:pt x="518" y="19"/>
                </a:lnTo>
                <a:lnTo>
                  <a:pt x="521" y="16"/>
                </a:lnTo>
                <a:lnTo>
                  <a:pt x="522" y="13"/>
                </a:lnTo>
                <a:lnTo>
                  <a:pt x="524" y="10"/>
                </a:lnTo>
                <a:lnTo>
                  <a:pt x="523" y="8"/>
                </a:lnTo>
                <a:lnTo>
                  <a:pt x="523" y="5"/>
                </a:lnTo>
                <a:lnTo>
                  <a:pt x="522" y="3"/>
                </a:lnTo>
                <a:lnTo>
                  <a:pt x="521" y="0"/>
                </a:lnTo>
                <a:lnTo>
                  <a:pt x="516" y="0"/>
                </a:lnTo>
                <a:lnTo>
                  <a:pt x="513" y="2"/>
                </a:lnTo>
                <a:lnTo>
                  <a:pt x="508" y="2"/>
                </a:lnTo>
                <a:lnTo>
                  <a:pt x="504" y="3"/>
                </a:lnTo>
                <a:lnTo>
                  <a:pt x="502" y="4"/>
                </a:lnTo>
                <a:lnTo>
                  <a:pt x="500" y="4"/>
                </a:lnTo>
                <a:lnTo>
                  <a:pt x="496" y="6"/>
                </a:lnTo>
                <a:lnTo>
                  <a:pt x="492" y="9"/>
                </a:lnTo>
                <a:lnTo>
                  <a:pt x="490" y="10"/>
                </a:lnTo>
                <a:lnTo>
                  <a:pt x="488" y="11"/>
                </a:lnTo>
                <a:lnTo>
                  <a:pt x="485" y="12"/>
                </a:lnTo>
                <a:lnTo>
                  <a:pt x="482" y="15"/>
                </a:lnTo>
                <a:lnTo>
                  <a:pt x="475" y="19"/>
                </a:lnTo>
                <a:lnTo>
                  <a:pt x="471" y="22"/>
                </a:lnTo>
                <a:lnTo>
                  <a:pt x="469" y="23"/>
                </a:lnTo>
                <a:lnTo>
                  <a:pt x="465" y="24"/>
                </a:lnTo>
                <a:lnTo>
                  <a:pt x="462" y="25"/>
                </a:lnTo>
                <a:lnTo>
                  <a:pt x="454" y="30"/>
                </a:lnTo>
                <a:lnTo>
                  <a:pt x="447" y="34"/>
                </a:lnTo>
                <a:lnTo>
                  <a:pt x="440" y="36"/>
                </a:lnTo>
                <a:lnTo>
                  <a:pt x="435" y="38"/>
                </a:lnTo>
                <a:lnTo>
                  <a:pt x="432" y="38"/>
                </a:lnTo>
                <a:lnTo>
                  <a:pt x="430" y="41"/>
                </a:lnTo>
                <a:lnTo>
                  <a:pt x="427" y="42"/>
                </a:lnTo>
                <a:lnTo>
                  <a:pt x="424" y="43"/>
                </a:lnTo>
                <a:lnTo>
                  <a:pt x="421" y="44"/>
                </a:lnTo>
                <a:lnTo>
                  <a:pt x="417" y="47"/>
                </a:lnTo>
                <a:lnTo>
                  <a:pt x="412" y="49"/>
                </a:lnTo>
                <a:lnTo>
                  <a:pt x="403" y="56"/>
                </a:lnTo>
                <a:lnTo>
                  <a:pt x="399" y="60"/>
                </a:lnTo>
                <a:lnTo>
                  <a:pt x="394" y="62"/>
                </a:lnTo>
                <a:lnTo>
                  <a:pt x="389" y="63"/>
                </a:lnTo>
                <a:lnTo>
                  <a:pt x="386" y="64"/>
                </a:lnTo>
                <a:lnTo>
                  <a:pt x="383" y="66"/>
                </a:lnTo>
                <a:lnTo>
                  <a:pt x="382" y="67"/>
                </a:lnTo>
                <a:lnTo>
                  <a:pt x="381" y="68"/>
                </a:lnTo>
                <a:lnTo>
                  <a:pt x="380" y="68"/>
                </a:lnTo>
                <a:lnTo>
                  <a:pt x="379" y="69"/>
                </a:lnTo>
                <a:lnTo>
                  <a:pt x="377" y="69"/>
                </a:lnTo>
                <a:lnTo>
                  <a:pt x="374" y="69"/>
                </a:lnTo>
                <a:lnTo>
                  <a:pt x="373" y="70"/>
                </a:lnTo>
                <a:lnTo>
                  <a:pt x="371" y="70"/>
                </a:lnTo>
                <a:lnTo>
                  <a:pt x="368" y="72"/>
                </a:lnTo>
                <a:lnTo>
                  <a:pt x="366" y="72"/>
                </a:lnTo>
                <a:lnTo>
                  <a:pt x="361" y="73"/>
                </a:lnTo>
                <a:lnTo>
                  <a:pt x="355" y="73"/>
                </a:lnTo>
                <a:lnTo>
                  <a:pt x="349" y="74"/>
                </a:lnTo>
                <a:lnTo>
                  <a:pt x="347" y="75"/>
                </a:lnTo>
                <a:lnTo>
                  <a:pt x="344" y="76"/>
                </a:lnTo>
                <a:lnTo>
                  <a:pt x="342" y="76"/>
                </a:lnTo>
                <a:lnTo>
                  <a:pt x="339" y="78"/>
                </a:lnTo>
                <a:lnTo>
                  <a:pt x="337" y="81"/>
                </a:lnTo>
                <a:lnTo>
                  <a:pt x="334" y="83"/>
                </a:lnTo>
                <a:lnTo>
                  <a:pt x="330" y="85"/>
                </a:lnTo>
                <a:lnTo>
                  <a:pt x="326" y="86"/>
                </a:lnTo>
                <a:lnTo>
                  <a:pt x="319" y="92"/>
                </a:lnTo>
                <a:lnTo>
                  <a:pt x="312" y="96"/>
                </a:lnTo>
                <a:lnTo>
                  <a:pt x="306" y="102"/>
                </a:lnTo>
                <a:lnTo>
                  <a:pt x="303" y="105"/>
                </a:lnTo>
                <a:lnTo>
                  <a:pt x="300" y="108"/>
                </a:lnTo>
                <a:lnTo>
                  <a:pt x="298" y="110"/>
                </a:lnTo>
                <a:lnTo>
                  <a:pt x="297" y="112"/>
                </a:lnTo>
                <a:lnTo>
                  <a:pt x="293" y="114"/>
                </a:lnTo>
                <a:lnTo>
                  <a:pt x="292" y="117"/>
                </a:lnTo>
                <a:lnTo>
                  <a:pt x="290" y="118"/>
                </a:lnTo>
                <a:lnTo>
                  <a:pt x="288" y="118"/>
                </a:lnTo>
                <a:lnTo>
                  <a:pt x="286" y="123"/>
                </a:lnTo>
                <a:lnTo>
                  <a:pt x="284" y="126"/>
                </a:lnTo>
                <a:lnTo>
                  <a:pt x="280" y="130"/>
                </a:lnTo>
                <a:lnTo>
                  <a:pt x="278" y="132"/>
                </a:lnTo>
                <a:lnTo>
                  <a:pt x="274" y="134"/>
                </a:lnTo>
                <a:lnTo>
                  <a:pt x="272" y="136"/>
                </a:lnTo>
                <a:lnTo>
                  <a:pt x="268" y="137"/>
                </a:lnTo>
                <a:lnTo>
                  <a:pt x="266" y="138"/>
                </a:lnTo>
                <a:lnTo>
                  <a:pt x="259" y="139"/>
                </a:lnTo>
                <a:lnTo>
                  <a:pt x="254" y="139"/>
                </a:lnTo>
                <a:lnTo>
                  <a:pt x="251" y="139"/>
                </a:lnTo>
                <a:lnTo>
                  <a:pt x="246" y="139"/>
                </a:lnTo>
                <a:lnTo>
                  <a:pt x="241" y="139"/>
                </a:lnTo>
                <a:lnTo>
                  <a:pt x="235" y="140"/>
                </a:lnTo>
                <a:lnTo>
                  <a:pt x="230" y="140"/>
                </a:lnTo>
                <a:lnTo>
                  <a:pt x="224" y="143"/>
                </a:lnTo>
                <a:lnTo>
                  <a:pt x="221" y="144"/>
                </a:lnTo>
                <a:lnTo>
                  <a:pt x="217" y="144"/>
                </a:lnTo>
                <a:lnTo>
                  <a:pt x="216" y="146"/>
                </a:lnTo>
                <a:lnTo>
                  <a:pt x="215" y="147"/>
                </a:lnTo>
                <a:lnTo>
                  <a:pt x="214" y="149"/>
                </a:lnTo>
                <a:lnTo>
                  <a:pt x="213" y="149"/>
                </a:lnTo>
                <a:lnTo>
                  <a:pt x="209" y="150"/>
                </a:lnTo>
                <a:lnTo>
                  <a:pt x="207" y="150"/>
                </a:lnTo>
                <a:lnTo>
                  <a:pt x="204" y="150"/>
                </a:lnTo>
                <a:lnTo>
                  <a:pt x="202" y="151"/>
                </a:lnTo>
                <a:lnTo>
                  <a:pt x="201" y="152"/>
                </a:lnTo>
                <a:lnTo>
                  <a:pt x="200" y="152"/>
                </a:lnTo>
                <a:lnTo>
                  <a:pt x="198" y="152"/>
                </a:lnTo>
                <a:lnTo>
                  <a:pt x="198" y="153"/>
                </a:lnTo>
                <a:lnTo>
                  <a:pt x="197" y="153"/>
                </a:lnTo>
                <a:lnTo>
                  <a:pt x="196" y="153"/>
                </a:lnTo>
                <a:lnTo>
                  <a:pt x="195" y="153"/>
                </a:lnTo>
                <a:lnTo>
                  <a:pt x="192" y="155"/>
                </a:lnTo>
                <a:lnTo>
                  <a:pt x="190" y="156"/>
                </a:lnTo>
                <a:lnTo>
                  <a:pt x="188" y="157"/>
                </a:lnTo>
                <a:lnTo>
                  <a:pt x="185" y="157"/>
                </a:lnTo>
                <a:lnTo>
                  <a:pt x="182" y="159"/>
                </a:lnTo>
                <a:lnTo>
                  <a:pt x="177" y="162"/>
                </a:lnTo>
                <a:lnTo>
                  <a:pt x="170" y="168"/>
                </a:lnTo>
                <a:lnTo>
                  <a:pt x="165" y="170"/>
                </a:lnTo>
                <a:lnTo>
                  <a:pt x="162" y="172"/>
                </a:lnTo>
                <a:lnTo>
                  <a:pt x="157" y="175"/>
                </a:lnTo>
                <a:lnTo>
                  <a:pt x="152" y="176"/>
                </a:lnTo>
                <a:lnTo>
                  <a:pt x="146" y="178"/>
                </a:lnTo>
                <a:lnTo>
                  <a:pt x="141" y="179"/>
                </a:lnTo>
                <a:lnTo>
                  <a:pt x="139" y="181"/>
                </a:lnTo>
                <a:lnTo>
                  <a:pt x="138" y="181"/>
                </a:lnTo>
                <a:lnTo>
                  <a:pt x="134" y="182"/>
                </a:lnTo>
                <a:lnTo>
                  <a:pt x="132" y="182"/>
                </a:lnTo>
                <a:lnTo>
                  <a:pt x="131" y="182"/>
                </a:lnTo>
                <a:lnTo>
                  <a:pt x="130" y="183"/>
                </a:lnTo>
                <a:lnTo>
                  <a:pt x="125" y="187"/>
                </a:lnTo>
                <a:lnTo>
                  <a:pt x="119" y="190"/>
                </a:lnTo>
                <a:lnTo>
                  <a:pt x="114" y="194"/>
                </a:lnTo>
                <a:lnTo>
                  <a:pt x="109" y="198"/>
                </a:lnTo>
                <a:lnTo>
                  <a:pt x="109" y="200"/>
                </a:lnTo>
                <a:lnTo>
                  <a:pt x="108" y="202"/>
                </a:lnTo>
                <a:lnTo>
                  <a:pt x="106" y="204"/>
                </a:lnTo>
                <a:lnTo>
                  <a:pt x="104" y="207"/>
                </a:lnTo>
                <a:lnTo>
                  <a:pt x="100" y="209"/>
                </a:lnTo>
                <a:lnTo>
                  <a:pt x="96" y="214"/>
                </a:lnTo>
                <a:lnTo>
                  <a:pt x="94" y="217"/>
                </a:lnTo>
                <a:lnTo>
                  <a:pt x="92" y="219"/>
                </a:lnTo>
                <a:lnTo>
                  <a:pt x="89" y="220"/>
                </a:lnTo>
                <a:lnTo>
                  <a:pt x="87" y="221"/>
                </a:lnTo>
                <a:lnTo>
                  <a:pt x="83" y="222"/>
                </a:lnTo>
                <a:lnTo>
                  <a:pt x="82" y="223"/>
                </a:lnTo>
                <a:lnTo>
                  <a:pt x="81" y="225"/>
                </a:lnTo>
                <a:lnTo>
                  <a:pt x="77" y="225"/>
                </a:lnTo>
                <a:lnTo>
                  <a:pt x="75" y="226"/>
                </a:lnTo>
                <a:lnTo>
                  <a:pt x="73" y="226"/>
                </a:lnTo>
                <a:lnTo>
                  <a:pt x="70" y="226"/>
                </a:lnTo>
                <a:lnTo>
                  <a:pt x="69" y="226"/>
                </a:lnTo>
                <a:lnTo>
                  <a:pt x="67" y="227"/>
                </a:lnTo>
                <a:lnTo>
                  <a:pt x="62" y="228"/>
                </a:lnTo>
                <a:lnTo>
                  <a:pt x="61" y="228"/>
                </a:lnTo>
                <a:lnTo>
                  <a:pt x="59" y="228"/>
                </a:lnTo>
                <a:lnTo>
                  <a:pt x="57" y="229"/>
                </a:lnTo>
                <a:lnTo>
                  <a:pt x="55" y="230"/>
                </a:lnTo>
                <a:lnTo>
                  <a:pt x="53" y="232"/>
                </a:lnTo>
                <a:lnTo>
                  <a:pt x="51" y="233"/>
                </a:lnTo>
                <a:lnTo>
                  <a:pt x="49" y="233"/>
                </a:lnTo>
                <a:lnTo>
                  <a:pt x="45" y="236"/>
                </a:lnTo>
                <a:lnTo>
                  <a:pt x="43" y="239"/>
                </a:lnTo>
                <a:lnTo>
                  <a:pt x="40" y="241"/>
                </a:lnTo>
                <a:lnTo>
                  <a:pt x="36" y="242"/>
                </a:lnTo>
                <a:lnTo>
                  <a:pt x="32" y="244"/>
                </a:lnTo>
                <a:lnTo>
                  <a:pt x="29" y="245"/>
                </a:lnTo>
                <a:lnTo>
                  <a:pt x="21" y="246"/>
                </a:lnTo>
                <a:lnTo>
                  <a:pt x="18" y="248"/>
                </a:lnTo>
                <a:lnTo>
                  <a:pt x="16" y="249"/>
                </a:lnTo>
                <a:lnTo>
                  <a:pt x="15" y="251"/>
                </a:lnTo>
                <a:lnTo>
                  <a:pt x="11" y="252"/>
                </a:lnTo>
                <a:lnTo>
                  <a:pt x="10" y="252"/>
                </a:lnTo>
                <a:lnTo>
                  <a:pt x="9" y="253"/>
                </a:lnTo>
                <a:lnTo>
                  <a:pt x="4" y="254"/>
                </a:lnTo>
                <a:lnTo>
                  <a:pt x="3" y="254"/>
                </a:lnTo>
                <a:lnTo>
                  <a:pt x="2" y="254"/>
                </a:lnTo>
                <a:lnTo>
                  <a:pt x="0" y="254"/>
                </a:lnTo>
                <a:lnTo>
                  <a:pt x="0" y="255"/>
                </a:lnTo>
                <a:lnTo>
                  <a:pt x="0" y="257"/>
                </a:lnTo>
                <a:lnTo>
                  <a:pt x="0" y="259"/>
                </a:lnTo>
                <a:lnTo>
                  <a:pt x="0" y="260"/>
                </a:lnTo>
                <a:lnTo>
                  <a:pt x="2" y="259"/>
                </a:lnTo>
              </a:path>
            </a:pathLst>
          </a:custGeom>
          <a:noFill/>
          <a:ln w="3175">
            <a:solidFill>
              <a:srgbClr val="FFFF00"/>
            </a:solidFill>
            <a:prstDash val="solid"/>
            <a:round/>
            <a:headEnd/>
            <a:tailEnd/>
          </a:ln>
        </p:spPr>
        <p:txBody>
          <a:bodyPr lIns="57150" tIns="28575" rIns="57150" bIns="28575"/>
          <a:lstStyle/>
          <a:p>
            <a:endParaRPr lang="en-US"/>
          </a:p>
        </p:txBody>
      </p:sp>
      <p:sp>
        <p:nvSpPr>
          <p:cNvPr id="61486" name="Freeform 85"/>
          <p:cNvSpPr>
            <a:spLocks/>
          </p:cNvSpPr>
          <p:nvPr/>
        </p:nvSpPr>
        <p:spPr bwMode="auto">
          <a:xfrm>
            <a:off x="871538" y="2246313"/>
            <a:ext cx="82550" cy="47625"/>
          </a:xfrm>
          <a:custGeom>
            <a:avLst/>
            <a:gdLst>
              <a:gd name="T0" fmla="*/ 0 w 525"/>
              <a:gd name="T1" fmla="*/ 47625 h 268"/>
              <a:gd name="T2" fmla="*/ 0 w 525"/>
              <a:gd name="T3" fmla="*/ 0 h 268"/>
              <a:gd name="T4" fmla="*/ 82550 w 525"/>
              <a:gd name="T5" fmla="*/ 0 h 268"/>
              <a:gd name="T6" fmla="*/ 0 w 525"/>
              <a:gd name="T7" fmla="*/ 47625 h 268"/>
              <a:gd name="T8" fmla="*/ 0 60000 65536"/>
              <a:gd name="T9" fmla="*/ 0 60000 65536"/>
              <a:gd name="T10" fmla="*/ 0 60000 65536"/>
              <a:gd name="T11" fmla="*/ 0 60000 65536"/>
              <a:gd name="T12" fmla="*/ 0 w 525"/>
              <a:gd name="T13" fmla="*/ 0 h 268"/>
              <a:gd name="T14" fmla="*/ 525 w 525"/>
              <a:gd name="T15" fmla="*/ 268 h 268"/>
            </a:gdLst>
            <a:ahLst/>
            <a:cxnLst>
              <a:cxn ang="T8">
                <a:pos x="T0" y="T1"/>
              </a:cxn>
              <a:cxn ang="T9">
                <a:pos x="T2" y="T3"/>
              </a:cxn>
              <a:cxn ang="T10">
                <a:pos x="T4" y="T5"/>
              </a:cxn>
              <a:cxn ang="T11">
                <a:pos x="T6" y="T7"/>
              </a:cxn>
            </a:cxnLst>
            <a:rect l="T12" t="T13" r="T14" b="T15"/>
            <a:pathLst>
              <a:path w="525" h="268">
                <a:moveTo>
                  <a:pt x="0" y="268"/>
                </a:moveTo>
                <a:lnTo>
                  <a:pt x="0" y="0"/>
                </a:lnTo>
                <a:lnTo>
                  <a:pt x="525" y="0"/>
                </a:lnTo>
                <a:lnTo>
                  <a:pt x="0" y="268"/>
                </a:lnTo>
                <a:close/>
              </a:path>
            </a:pathLst>
          </a:custGeom>
          <a:solidFill>
            <a:srgbClr val="FFFF00"/>
          </a:solidFill>
          <a:ln w="9525">
            <a:noFill/>
            <a:round/>
            <a:headEnd/>
            <a:tailEnd/>
          </a:ln>
        </p:spPr>
        <p:txBody>
          <a:bodyPr lIns="57150" tIns="28575" rIns="57150" bIns="28575"/>
          <a:lstStyle/>
          <a:p>
            <a:endParaRPr lang="en-US"/>
          </a:p>
        </p:txBody>
      </p:sp>
      <p:sp>
        <p:nvSpPr>
          <p:cNvPr id="61487" name="Freeform 86"/>
          <p:cNvSpPr>
            <a:spLocks/>
          </p:cNvSpPr>
          <p:nvPr/>
        </p:nvSpPr>
        <p:spPr bwMode="auto">
          <a:xfrm>
            <a:off x="1125538" y="2246313"/>
            <a:ext cx="79375" cy="58737"/>
          </a:xfrm>
          <a:custGeom>
            <a:avLst/>
            <a:gdLst>
              <a:gd name="T0" fmla="*/ 154 w 515"/>
              <a:gd name="T1" fmla="*/ 3402 h 328"/>
              <a:gd name="T2" fmla="*/ 1233 w 515"/>
              <a:gd name="T3" fmla="*/ 5193 h 328"/>
              <a:gd name="T4" fmla="*/ 4161 w 515"/>
              <a:gd name="T5" fmla="*/ 5730 h 328"/>
              <a:gd name="T6" fmla="*/ 6165 w 515"/>
              <a:gd name="T7" fmla="*/ 8058 h 328"/>
              <a:gd name="T8" fmla="*/ 6936 w 515"/>
              <a:gd name="T9" fmla="*/ 9133 h 328"/>
              <a:gd name="T10" fmla="*/ 8477 w 515"/>
              <a:gd name="T11" fmla="*/ 10207 h 328"/>
              <a:gd name="T12" fmla="*/ 9093 w 515"/>
              <a:gd name="T13" fmla="*/ 11461 h 328"/>
              <a:gd name="T14" fmla="*/ 11714 w 515"/>
              <a:gd name="T15" fmla="*/ 14326 h 328"/>
              <a:gd name="T16" fmla="*/ 14950 w 515"/>
              <a:gd name="T17" fmla="*/ 17549 h 328"/>
              <a:gd name="T18" fmla="*/ 18495 w 515"/>
              <a:gd name="T19" fmla="*/ 20952 h 328"/>
              <a:gd name="T20" fmla="*/ 22657 w 515"/>
              <a:gd name="T21" fmla="*/ 24892 h 328"/>
              <a:gd name="T22" fmla="*/ 26510 w 515"/>
              <a:gd name="T23" fmla="*/ 27936 h 328"/>
              <a:gd name="T24" fmla="*/ 29592 w 515"/>
              <a:gd name="T25" fmla="*/ 30264 h 328"/>
              <a:gd name="T26" fmla="*/ 31442 w 515"/>
              <a:gd name="T27" fmla="*/ 31696 h 328"/>
              <a:gd name="T28" fmla="*/ 33445 w 515"/>
              <a:gd name="T29" fmla="*/ 32055 h 328"/>
              <a:gd name="T30" fmla="*/ 38994 w 515"/>
              <a:gd name="T31" fmla="*/ 35994 h 328"/>
              <a:gd name="T32" fmla="*/ 41306 w 515"/>
              <a:gd name="T33" fmla="*/ 38680 h 328"/>
              <a:gd name="T34" fmla="*/ 44080 w 515"/>
              <a:gd name="T35" fmla="*/ 41008 h 328"/>
              <a:gd name="T36" fmla="*/ 45930 w 515"/>
              <a:gd name="T37" fmla="*/ 42083 h 328"/>
              <a:gd name="T38" fmla="*/ 49475 w 515"/>
              <a:gd name="T39" fmla="*/ 44948 h 328"/>
              <a:gd name="T40" fmla="*/ 53174 w 515"/>
              <a:gd name="T41" fmla="*/ 48530 h 328"/>
              <a:gd name="T42" fmla="*/ 54715 w 515"/>
              <a:gd name="T43" fmla="*/ 49783 h 328"/>
              <a:gd name="T44" fmla="*/ 59184 w 515"/>
              <a:gd name="T45" fmla="*/ 53365 h 328"/>
              <a:gd name="T46" fmla="*/ 61805 w 515"/>
              <a:gd name="T47" fmla="*/ 55514 h 328"/>
              <a:gd name="T48" fmla="*/ 62729 w 515"/>
              <a:gd name="T49" fmla="*/ 56409 h 328"/>
              <a:gd name="T50" fmla="*/ 64116 w 515"/>
              <a:gd name="T51" fmla="*/ 57483 h 328"/>
              <a:gd name="T52" fmla="*/ 65195 w 515"/>
              <a:gd name="T53" fmla="*/ 58379 h 328"/>
              <a:gd name="T54" fmla="*/ 69203 w 515"/>
              <a:gd name="T55" fmla="*/ 58200 h 328"/>
              <a:gd name="T56" fmla="*/ 72902 w 515"/>
              <a:gd name="T57" fmla="*/ 56767 h 328"/>
              <a:gd name="T58" fmla="*/ 74135 w 515"/>
              <a:gd name="T59" fmla="*/ 56051 h 328"/>
              <a:gd name="T60" fmla="*/ 77371 w 515"/>
              <a:gd name="T61" fmla="*/ 54797 h 328"/>
              <a:gd name="T62" fmla="*/ 79067 w 515"/>
              <a:gd name="T63" fmla="*/ 53365 h 328"/>
              <a:gd name="T64" fmla="*/ 78758 w 515"/>
              <a:gd name="T65" fmla="*/ 51037 h 328"/>
              <a:gd name="T66" fmla="*/ 76755 w 515"/>
              <a:gd name="T67" fmla="*/ 48530 h 328"/>
              <a:gd name="T68" fmla="*/ 76447 w 515"/>
              <a:gd name="T69" fmla="*/ 47992 h 328"/>
              <a:gd name="T70" fmla="*/ 75059 w 515"/>
              <a:gd name="T71" fmla="*/ 46918 h 328"/>
              <a:gd name="T72" fmla="*/ 72131 w 515"/>
              <a:gd name="T73" fmla="*/ 43874 h 328"/>
              <a:gd name="T74" fmla="*/ 69049 w 515"/>
              <a:gd name="T75" fmla="*/ 40650 h 328"/>
              <a:gd name="T76" fmla="*/ 65966 w 515"/>
              <a:gd name="T77" fmla="*/ 37785 h 328"/>
              <a:gd name="T78" fmla="*/ 64271 w 515"/>
              <a:gd name="T79" fmla="*/ 37248 h 328"/>
              <a:gd name="T80" fmla="*/ 59955 w 515"/>
              <a:gd name="T81" fmla="*/ 34383 h 328"/>
              <a:gd name="T82" fmla="*/ 57335 w 515"/>
              <a:gd name="T83" fmla="*/ 31876 h 328"/>
              <a:gd name="T84" fmla="*/ 55948 w 515"/>
              <a:gd name="T85" fmla="*/ 30980 h 328"/>
              <a:gd name="T86" fmla="*/ 52865 w 515"/>
              <a:gd name="T87" fmla="*/ 28294 h 328"/>
              <a:gd name="T88" fmla="*/ 50091 w 515"/>
              <a:gd name="T89" fmla="*/ 26324 h 328"/>
              <a:gd name="T90" fmla="*/ 48242 w 515"/>
              <a:gd name="T91" fmla="*/ 25071 h 328"/>
              <a:gd name="T92" fmla="*/ 41922 w 515"/>
              <a:gd name="T93" fmla="*/ 20415 h 328"/>
              <a:gd name="T94" fmla="*/ 37453 w 515"/>
              <a:gd name="T95" fmla="*/ 16654 h 328"/>
              <a:gd name="T96" fmla="*/ 31750 w 515"/>
              <a:gd name="T97" fmla="*/ 12535 h 328"/>
              <a:gd name="T98" fmla="*/ 26818 w 515"/>
              <a:gd name="T99" fmla="*/ 10924 h 328"/>
              <a:gd name="T100" fmla="*/ 22194 w 515"/>
              <a:gd name="T101" fmla="*/ 7879 h 328"/>
              <a:gd name="T102" fmla="*/ 18495 w 515"/>
              <a:gd name="T103" fmla="*/ 6805 h 328"/>
              <a:gd name="T104" fmla="*/ 16800 w 515"/>
              <a:gd name="T105" fmla="*/ 6268 h 328"/>
              <a:gd name="T106" fmla="*/ 10481 w 515"/>
              <a:gd name="T107" fmla="*/ 5193 h 328"/>
              <a:gd name="T108" fmla="*/ 6011 w 515"/>
              <a:gd name="T109" fmla="*/ 2328 h 328"/>
              <a:gd name="T110" fmla="*/ 3083 w 515"/>
              <a:gd name="T111" fmla="*/ 537 h 328"/>
              <a:gd name="T112" fmla="*/ 771 w 515"/>
              <a:gd name="T113" fmla="*/ 537 h 328"/>
              <a:gd name="T114" fmla="*/ 0 w 515"/>
              <a:gd name="T115" fmla="*/ 537 h 328"/>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515"/>
              <a:gd name="T175" fmla="*/ 0 h 328"/>
              <a:gd name="T176" fmla="*/ 515 w 515"/>
              <a:gd name="T177" fmla="*/ 328 h 328"/>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515" h="328">
                <a:moveTo>
                  <a:pt x="0" y="0"/>
                </a:moveTo>
                <a:lnTo>
                  <a:pt x="0" y="5"/>
                </a:lnTo>
                <a:lnTo>
                  <a:pt x="0" y="10"/>
                </a:lnTo>
                <a:lnTo>
                  <a:pt x="0" y="13"/>
                </a:lnTo>
                <a:lnTo>
                  <a:pt x="0" y="17"/>
                </a:lnTo>
                <a:lnTo>
                  <a:pt x="1" y="19"/>
                </a:lnTo>
                <a:lnTo>
                  <a:pt x="1" y="22"/>
                </a:lnTo>
                <a:lnTo>
                  <a:pt x="3" y="24"/>
                </a:lnTo>
                <a:lnTo>
                  <a:pt x="4" y="25"/>
                </a:lnTo>
                <a:lnTo>
                  <a:pt x="5" y="26"/>
                </a:lnTo>
                <a:lnTo>
                  <a:pt x="6" y="28"/>
                </a:lnTo>
                <a:lnTo>
                  <a:pt x="8" y="29"/>
                </a:lnTo>
                <a:lnTo>
                  <a:pt x="11" y="29"/>
                </a:lnTo>
                <a:lnTo>
                  <a:pt x="13" y="30"/>
                </a:lnTo>
                <a:lnTo>
                  <a:pt x="17" y="30"/>
                </a:lnTo>
                <a:lnTo>
                  <a:pt x="21" y="30"/>
                </a:lnTo>
                <a:lnTo>
                  <a:pt x="26" y="31"/>
                </a:lnTo>
                <a:lnTo>
                  <a:pt x="27" y="32"/>
                </a:lnTo>
                <a:lnTo>
                  <a:pt x="30" y="35"/>
                </a:lnTo>
                <a:lnTo>
                  <a:pt x="33" y="39"/>
                </a:lnTo>
                <a:lnTo>
                  <a:pt x="35" y="41"/>
                </a:lnTo>
                <a:lnTo>
                  <a:pt x="36" y="43"/>
                </a:lnTo>
                <a:lnTo>
                  <a:pt x="38" y="44"/>
                </a:lnTo>
                <a:lnTo>
                  <a:pt x="40" y="45"/>
                </a:lnTo>
                <a:lnTo>
                  <a:pt x="42" y="48"/>
                </a:lnTo>
                <a:lnTo>
                  <a:pt x="43" y="49"/>
                </a:lnTo>
                <a:lnTo>
                  <a:pt x="43" y="50"/>
                </a:lnTo>
                <a:lnTo>
                  <a:pt x="44" y="50"/>
                </a:lnTo>
                <a:lnTo>
                  <a:pt x="45" y="51"/>
                </a:lnTo>
                <a:lnTo>
                  <a:pt x="48" y="53"/>
                </a:lnTo>
                <a:lnTo>
                  <a:pt x="50" y="55"/>
                </a:lnTo>
                <a:lnTo>
                  <a:pt x="51" y="55"/>
                </a:lnTo>
                <a:lnTo>
                  <a:pt x="52" y="56"/>
                </a:lnTo>
                <a:lnTo>
                  <a:pt x="54" y="56"/>
                </a:lnTo>
                <a:lnTo>
                  <a:pt x="55" y="57"/>
                </a:lnTo>
                <a:lnTo>
                  <a:pt x="56" y="60"/>
                </a:lnTo>
                <a:lnTo>
                  <a:pt x="57" y="61"/>
                </a:lnTo>
                <a:lnTo>
                  <a:pt x="57" y="62"/>
                </a:lnTo>
                <a:lnTo>
                  <a:pt x="58" y="63"/>
                </a:lnTo>
                <a:lnTo>
                  <a:pt x="58" y="64"/>
                </a:lnTo>
                <a:lnTo>
                  <a:pt x="59" y="64"/>
                </a:lnTo>
                <a:lnTo>
                  <a:pt x="61" y="66"/>
                </a:lnTo>
                <a:lnTo>
                  <a:pt x="63" y="67"/>
                </a:lnTo>
                <a:lnTo>
                  <a:pt x="64" y="69"/>
                </a:lnTo>
                <a:lnTo>
                  <a:pt x="67" y="72"/>
                </a:lnTo>
                <a:lnTo>
                  <a:pt x="71" y="76"/>
                </a:lnTo>
                <a:lnTo>
                  <a:pt x="76" y="80"/>
                </a:lnTo>
                <a:lnTo>
                  <a:pt x="78" y="81"/>
                </a:lnTo>
                <a:lnTo>
                  <a:pt x="81" y="82"/>
                </a:lnTo>
                <a:lnTo>
                  <a:pt x="84" y="87"/>
                </a:lnTo>
                <a:lnTo>
                  <a:pt x="89" y="90"/>
                </a:lnTo>
                <a:lnTo>
                  <a:pt x="93" y="94"/>
                </a:lnTo>
                <a:lnTo>
                  <a:pt x="97" y="98"/>
                </a:lnTo>
                <a:lnTo>
                  <a:pt x="100" y="101"/>
                </a:lnTo>
                <a:lnTo>
                  <a:pt x="103" y="105"/>
                </a:lnTo>
                <a:lnTo>
                  <a:pt x="107" y="108"/>
                </a:lnTo>
                <a:lnTo>
                  <a:pt x="112" y="112"/>
                </a:lnTo>
                <a:lnTo>
                  <a:pt x="115" y="114"/>
                </a:lnTo>
                <a:lnTo>
                  <a:pt x="120" y="117"/>
                </a:lnTo>
                <a:lnTo>
                  <a:pt x="125" y="119"/>
                </a:lnTo>
                <a:lnTo>
                  <a:pt x="128" y="121"/>
                </a:lnTo>
                <a:lnTo>
                  <a:pt x="132" y="125"/>
                </a:lnTo>
                <a:lnTo>
                  <a:pt x="135" y="128"/>
                </a:lnTo>
                <a:lnTo>
                  <a:pt x="142" y="136"/>
                </a:lnTo>
                <a:lnTo>
                  <a:pt x="147" y="139"/>
                </a:lnTo>
                <a:lnTo>
                  <a:pt x="151" y="141"/>
                </a:lnTo>
                <a:lnTo>
                  <a:pt x="155" y="144"/>
                </a:lnTo>
                <a:lnTo>
                  <a:pt x="160" y="146"/>
                </a:lnTo>
                <a:lnTo>
                  <a:pt x="164" y="149"/>
                </a:lnTo>
                <a:lnTo>
                  <a:pt x="167" y="152"/>
                </a:lnTo>
                <a:lnTo>
                  <a:pt x="172" y="156"/>
                </a:lnTo>
                <a:lnTo>
                  <a:pt x="176" y="159"/>
                </a:lnTo>
                <a:lnTo>
                  <a:pt x="180" y="163"/>
                </a:lnTo>
                <a:lnTo>
                  <a:pt x="184" y="165"/>
                </a:lnTo>
                <a:lnTo>
                  <a:pt x="189" y="168"/>
                </a:lnTo>
                <a:lnTo>
                  <a:pt x="191" y="169"/>
                </a:lnTo>
                <a:lnTo>
                  <a:pt x="192" y="169"/>
                </a:lnTo>
                <a:lnTo>
                  <a:pt x="195" y="171"/>
                </a:lnTo>
                <a:lnTo>
                  <a:pt x="196" y="172"/>
                </a:lnTo>
                <a:lnTo>
                  <a:pt x="198" y="173"/>
                </a:lnTo>
                <a:lnTo>
                  <a:pt x="201" y="176"/>
                </a:lnTo>
                <a:lnTo>
                  <a:pt x="202" y="176"/>
                </a:lnTo>
                <a:lnTo>
                  <a:pt x="204" y="177"/>
                </a:lnTo>
                <a:lnTo>
                  <a:pt x="205" y="177"/>
                </a:lnTo>
                <a:lnTo>
                  <a:pt x="208" y="178"/>
                </a:lnTo>
                <a:lnTo>
                  <a:pt x="209" y="178"/>
                </a:lnTo>
                <a:lnTo>
                  <a:pt x="211" y="178"/>
                </a:lnTo>
                <a:lnTo>
                  <a:pt x="214" y="178"/>
                </a:lnTo>
                <a:lnTo>
                  <a:pt x="217" y="179"/>
                </a:lnTo>
                <a:lnTo>
                  <a:pt x="223" y="182"/>
                </a:lnTo>
                <a:lnTo>
                  <a:pt x="228" y="184"/>
                </a:lnTo>
                <a:lnTo>
                  <a:pt x="233" y="187"/>
                </a:lnTo>
                <a:lnTo>
                  <a:pt x="238" y="190"/>
                </a:lnTo>
                <a:lnTo>
                  <a:pt x="248" y="197"/>
                </a:lnTo>
                <a:lnTo>
                  <a:pt x="253" y="201"/>
                </a:lnTo>
                <a:lnTo>
                  <a:pt x="257" y="204"/>
                </a:lnTo>
                <a:lnTo>
                  <a:pt x="259" y="205"/>
                </a:lnTo>
                <a:lnTo>
                  <a:pt x="260" y="207"/>
                </a:lnTo>
                <a:lnTo>
                  <a:pt x="262" y="209"/>
                </a:lnTo>
                <a:lnTo>
                  <a:pt x="265" y="213"/>
                </a:lnTo>
                <a:lnTo>
                  <a:pt x="268" y="216"/>
                </a:lnTo>
                <a:lnTo>
                  <a:pt x="273" y="220"/>
                </a:lnTo>
                <a:lnTo>
                  <a:pt x="276" y="222"/>
                </a:lnTo>
                <a:lnTo>
                  <a:pt x="280" y="224"/>
                </a:lnTo>
                <a:lnTo>
                  <a:pt x="282" y="227"/>
                </a:lnTo>
                <a:lnTo>
                  <a:pt x="285" y="228"/>
                </a:lnTo>
                <a:lnTo>
                  <a:pt x="286" y="229"/>
                </a:lnTo>
                <a:lnTo>
                  <a:pt x="291" y="230"/>
                </a:lnTo>
                <a:lnTo>
                  <a:pt x="293" y="232"/>
                </a:lnTo>
                <a:lnTo>
                  <a:pt x="294" y="232"/>
                </a:lnTo>
                <a:lnTo>
                  <a:pt x="295" y="232"/>
                </a:lnTo>
                <a:lnTo>
                  <a:pt x="297" y="233"/>
                </a:lnTo>
                <a:lnTo>
                  <a:pt x="298" y="235"/>
                </a:lnTo>
                <a:lnTo>
                  <a:pt x="300" y="238"/>
                </a:lnTo>
                <a:lnTo>
                  <a:pt x="304" y="240"/>
                </a:lnTo>
                <a:lnTo>
                  <a:pt x="306" y="241"/>
                </a:lnTo>
                <a:lnTo>
                  <a:pt x="312" y="245"/>
                </a:lnTo>
                <a:lnTo>
                  <a:pt x="318" y="248"/>
                </a:lnTo>
                <a:lnTo>
                  <a:pt x="321" y="251"/>
                </a:lnTo>
                <a:lnTo>
                  <a:pt x="325" y="254"/>
                </a:lnTo>
                <a:lnTo>
                  <a:pt x="331" y="260"/>
                </a:lnTo>
                <a:lnTo>
                  <a:pt x="334" y="264"/>
                </a:lnTo>
                <a:lnTo>
                  <a:pt x="337" y="266"/>
                </a:lnTo>
                <a:lnTo>
                  <a:pt x="342" y="268"/>
                </a:lnTo>
                <a:lnTo>
                  <a:pt x="345" y="271"/>
                </a:lnTo>
                <a:lnTo>
                  <a:pt x="347" y="272"/>
                </a:lnTo>
                <a:lnTo>
                  <a:pt x="349" y="273"/>
                </a:lnTo>
                <a:lnTo>
                  <a:pt x="351" y="275"/>
                </a:lnTo>
                <a:lnTo>
                  <a:pt x="352" y="275"/>
                </a:lnTo>
                <a:lnTo>
                  <a:pt x="353" y="277"/>
                </a:lnTo>
                <a:lnTo>
                  <a:pt x="355" y="278"/>
                </a:lnTo>
                <a:lnTo>
                  <a:pt x="357" y="278"/>
                </a:lnTo>
                <a:lnTo>
                  <a:pt x="362" y="281"/>
                </a:lnTo>
                <a:lnTo>
                  <a:pt x="365" y="285"/>
                </a:lnTo>
                <a:lnTo>
                  <a:pt x="375" y="292"/>
                </a:lnTo>
                <a:lnTo>
                  <a:pt x="380" y="296"/>
                </a:lnTo>
                <a:lnTo>
                  <a:pt x="384" y="298"/>
                </a:lnTo>
                <a:lnTo>
                  <a:pt x="389" y="302"/>
                </a:lnTo>
                <a:lnTo>
                  <a:pt x="394" y="304"/>
                </a:lnTo>
                <a:lnTo>
                  <a:pt x="395" y="305"/>
                </a:lnTo>
                <a:lnTo>
                  <a:pt x="396" y="306"/>
                </a:lnTo>
                <a:lnTo>
                  <a:pt x="398" y="307"/>
                </a:lnTo>
                <a:lnTo>
                  <a:pt x="401" y="310"/>
                </a:lnTo>
                <a:lnTo>
                  <a:pt x="403" y="311"/>
                </a:lnTo>
                <a:lnTo>
                  <a:pt x="404" y="313"/>
                </a:lnTo>
                <a:lnTo>
                  <a:pt x="406" y="315"/>
                </a:lnTo>
                <a:lnTo>
                  <a:pt x="407" y="315"/>
                </a:lnTo>
                <a:lnTo>
                  <a:pt x="408" y="315"/>
                </a:lnTo>
                <a:lnTo>
                  <a:pt x="410" y="316"/>
                </a:lnTo>
                <a:lnTo>
                  <a:pt x="412" y="317"/>
                </a:lnTo>
                <a:lnTo>
                  <a:pt x="414" y="319"/>
                </a:lnTo>
                <a:lnTo>
                  <a:pt x="416" y="321"/>
                </a:lnTo>
                <a:lnTo>
                  <a:pt x="417" y="321"/>
                </a:lnTo>
                <a:lnTo>
                  <a:pt x="417" y="322"/>
                </a:lnTo>
                <a:lnTo>
                  <a:pt x="419" y="323"/>
                </a:lnTo>
                <a:lnTo>
                  <a:pt x="420" y="324"/>
                </a:lnTo>
                <a:lnTo>
                  <a:pt x="421" y="325"/>
                </a:lnTo>
                <a:lnTo>
                  <a:pt x="423" y="326"/>
                </a:lnTo>
                <a:lnTo>
                  <a:pt x="427" y="328"/>
                </a:lnTo>
                <a:lnTo>
                  <a:pt x="430" y="328"/>
                </a:lnTo>
                <a:lnTo>
                  <a:pt x="435" y="326"/>
                </a:lnTo>
                <a:lnTo>
                  <a:pt x="440" y="326"/>
                </a:lnTo>
                <a:lnTo>
                  <a:pt x="445" y="325"/>
                </a:lnTo>
                <a:lnTo>
                  <a:pt x="449" y="325"/>
                </a:lnTo>
                <a:lnTo>
                  <a:pt x="454" y="323"/>
                </a:lnTo>
                <a:lnTo>
                  <a:pt x="460" y="322"/>
                </a:lnTo>
                <a:lnTo>
                  <a:pt x="465" y="321"/>
                </a:lnTo>
                <a:lnTo>
                  <a:pt x="471" y="318"/>
                </a:lnTo>
                <a:lnTo>
                  <a:pt x="472" y="318"/>
                </a:lnTo>
                <a:lnTo>
                  <a:pt x="473" y="317"/>
                </a:lnTo>
                <a:lnTo>
                  <a:pt x="477" y="316"/>
                </a:lnTo>
                <a:lnTo>
                  <a:pt x="479" y="316"/>
                </a:lnTo>
                <a:lnTo>
                  <a:pt x="480" y="316"/>
                </a:lnTo>
                <a:lnTo>
                  <a:pt x="481" y="315"/>
                </a:lnTo>
                <a:lnTo>
                  <a:pt x="481" y="313"/>
                </a:lnTo>
                <a:lnTo>
                  <a:pt x="483" y="312"/>
                </a:lnTo>
                <a:lnTo>
                  <a:pt x="485" y="310"/>
                </a:lnTo>
                <a:lnTo>
                  <a:pt x="489" y="309"/>
                </a:lnTo>
                <a:lnTo>
                  <a:pt x="493" y="307"/>
                </a:lnTo>
                <a:lnTo>
                  <a:pt x="497" y="306"/>
                </a:lnTo>
                <a:lnTo>
                  <a:pt x="502" y="306"/>
                </a:lnTo>
                <a:lnTo>
                  <a:pt x="505" y="305"/>
                </a:lnTo>
                <a:lnTo>
                  <a:pt x="509" y="305"/>
                </a:lnTo>
                <a:lnTo>
                  <a:pt x="510" y="304"/>
                </a:lnTo>
                <a:lnTo>
                  <a:pt x="511" y="303"/>
                </a:lnTo>
                <a:lnTo>
                  <a:pt x="512" y="299"/>
                </a:lnTo>
                <a:lnTo>
                  <a:pt x="513" y="298"/>
                </a:lnTo>
                <a:lnTo>
                  <a:pt x="515" y="297"/>
                </a:lnTo>
                <a:lnTo>
                  <a:pt x="515" y="296"/>
                </a:lnTo>
                <a:lnTo>
                  <a:pt x="513" y="291"/>
                </a:lnTo>
                <a:lnTo>
                  <a:pt x="512" y="288"/>
                </a:lnTo>
                <a:lnTo>
                  <a:pt x="511" y="285"/>
                </a:lnTo>
                <a:lnTo>
                  <a:pt x="509" y="281"/>
                </a:lnTo>
                <a:lnTo>
                  <a:pt x="508" y="279"/>
                </a:lnTo>
                <a:lnTo>
                  <a:pt x="504" y="277"/>
                </a:lnTo>
                <a:lnTo>
                  <a:pt x="502" y="274"/>
                </a:lnTo>
                <a:lnTo>
                  <a:pt x="499" y="272"/>
                </a:lnTo>
                <a:lnTo>
                  <a:pt x="498" y="271"/>
                </a:lnTo>
                <a:lnTo>
                  <a:pt x="497" y="270"/>
                </a:lnTo>
                <a:lnTo>
                  <a:pt x="497" y="268"/>
                </a:lnTo>
                <a:lnTo>
                  <a:pt x="496" y="268"/>
                </a:lnTo>
                <a:lnTo>
                  <a:pt x="497" y="268"/>
                </a:lnTo>
                <a:lnTo>
                  <a:pt x="496" y="268"/>
                </a:lnTo>
                <a:lnTo>
                  <a:pt x="494" y="268"/>
                </a:lnTo>
                <a:lnTo>
                  <a:pt x="493" y="267"/>
                </a:lnTo>
                <a:lnTo>
                  <a:pt x="491" y="266"/>
                </a:lnTo>
                <a:lnTo>
                  <a:pt x="487" y="262"/>
                </a:lnTo>
                <a:lnTo>
                  <a:pt x="484" y="259"/>
                </a:lnTo>
                <a:lnTo>
                  <a:pt x="481" y="256"/>
                </a:lnTo>
                <a:lnTo>
                  <a:pt x="478" y="253"/>
                </a:lnTo>
                <a:lnTo>
                  <a:pt x="476" y="251"/>
                </a:lnTo>
                <a:lnTo>
                  <a:pt x="472" y="248"/>
                </a:lnTo>
                <a:lnTo>
                  <a:pt x="468" y="245"/>
                </a:lnTo>
                <a:lnTo>
                  <a:pt x="464" y="242"/>
                </a:lnTo>
                <a:lnTo>
                  <a:pt x="462" y="240"/>
                </a:lnTo>
                <a:lnTo>
                  <a:pt x="459" y="236"/>
                </a:lnTo>
                <a:lnTo>
                  <a:pt x="455" y="233"/>
                </a:lnTo>
                <a:lnTo>
                  <a:pt x="452" y="229"/>
                </a:lnTo>
                <a:lnTo>
                  <a:pt x="448" y="227"/>
                </a:lnTo>
                <a:lnTo>
                  <a:pt x="445" y="223"/>
                </a:lnTo>
                <a:lnTo>
                  <a:pt x="441" y="221"/>
                </a:lnTo>
                <a:lnTo>
                  <a:pt x="438" y="220"/>
                </a:lnTo>
                <a:lnTo>
                  <a:pt x="435" y="217"/>
                </a:lnTo>
                <a:lnTo>
                  <a:pt x="432" y="214"/>
                </a:lnTo>
                <a:lnTo>
                  <a:pt x="428" y="211"/>
                </a:lnTo>
                <a:lnTo>
                  <a:pt x="425" y="210"/>
                </a:lnTo>
                <a:lnTo>
                  <a:pt x="422" y="209"/>
                </a:lnTo>
                <a:lnTo>
                  <a:pt x="420" y="208"/>
                </a:lnTo>
                <a:lnTo>
                  <a:pt x="417" y="208"/>
                </a:lnTo>
                <a:lnTo>
                  <a:pt x="414" y="205"/>
                </a:lnTo>
                <a:lnTo>
                  <a:pt x="412" y="203"/>
                </a:lnTo>
                <a:lnTo>
                  <a:pt x="408" y="201"/>
                </a:lnTo>
                <a:lnTo>
                  <a:pt x="404" y="198"/>
                </a:lnTo>
                <a:lnTo>
                  <a:pt x="396" y="195"/>
                </a:lnTo>
                <a:lnTo>
                  <a:pt x="389" y="192"/>
                </a:lnTo>
                <a:lnTo>
                  <a:pt x="388" y="191"/>
                </a:lnTo>
                <a:lnTo>
                  <a:pt x="385" y="189"/>
                </a:lnTo>
                <a:lnTo>
                  <a:pt x="382" y="185"/>
                </a:lnTo>
                <a:lnTo>
                  <a:pt x="377" y="181"/>
                </a:lnTo>
                <a:lnTo>
                  <a:pt x="375" y="179"/>
                </a:lnTo>
                <a:lnTo>
                  <a:pt x="372" y="178"/>
                </a:lnTo>
                <a:lnTo>
                  <a:pt x="370" y="177"/>
                </a:lnTo>
                <a:lnTo>
                  <a:pt x="368" y="176"/>
                </a:lnTo>
                <a:lnTo>
                  <a:pt x="366" y="176"/>
                </a:lnTo>
                <a:lnTo>
                  <a:pt x="365" y="176"/>
                </a:lnTo>
                <a:lnTo>
                  <a:pt x="363" y="173"/>
                </a:lnTo>
                <a:lnTo>
                  <a:pt x="361" y="170"/>
                </a:lnTo>
                <a:lnTo>
                  <a:pt x="357" y="168"/>
                </a:lnTo>
                <a:lnTo>
                  <a:pt x="353" y="165"/>
                </a:lnTo>
                <a:lnTo>
                  <a:pt x="350" y="163"/>
                </a:lnTo>
                <a:lnTo>
                  <a:pt x="346" y="160"/>
                </a:lnTo>
                <a:lnTo>
                  <a:pt x="343" y="158"/>
                </a:lnTo>
                <a:lnTo>
                  <a:pt x="339" y="157"/>
                </a:lnTo>
                <a:lnTo>
                  <a:pt x="337" y="155"/>
                </a:lnTo>
                <a:lnTo>
                  <a:pt x="333" y="152"/>
                </a:lnTo>
                <a:lnTo>
                  <a:pt x="331" y="151"/>
                </a:lnTo>
                <a:lnTo>
                  <a:pt x="327" y="150"/>
                </a:lnTo>
                <a:lnTo>
                  <a:pt x="325" y="147"/>
                </a:lnTo>
                <a:lnTo>
                  <a:pt x="323" y="145"/>
                </a:lnTo>
                <a:lnTo>
                  <a:pt x="321" y="144"/>
                </a:lnTo>
                <a:lnTo>
                  <a:pt x="319" y="143"/>
                </a:lnTo>
                <a:lnTo>
                  <a:pt x="318" y="143"/>
                </a:lnTo>
                <a:lnTo>
                  <a:pt x="315" y="141"/>
                </a:lnTo>
                <a:lnTo>
                  <a:pt x="313" y="140"/>
                </a:lnTo>
                <a:lnTo>
                  <a:pt x="311" y="139"/>
                </a:lnTo>
                <a:lnTo>
                  <a:pt x="305" y="134"/>
                </a:lnTo>
                <a:lnTo>
                  <a:pt x="299" y="130"/>
                </a:lnTo>
                <a:lnTo>
                  <a:pt x="293" y="126"/>
                </a:lnTo>
                <a:lnTo>
                  <a:pt x="286" y="121"/>
                </a:lnTo>
                <a:lnTo>
                  <a:pt x="272" y="114"/>
                </a:lnTo>
                <a:lnTo>
                  <a:pt x="266" y="111"/>
                </a:lnTo>
                <a:lnTo>
                  <a:pt x="259" y="106"/>
                </a:lnTo>
                <a:lnTo>
                  <a:pt x="257" y="104"/>
                </a:lnTo>
                <a:lnTo>
                  <a:pt x="254" y="101"/>
                </a:lnTo>
                <a:lnTo>
                  <a:pt x="249" y="96"/>
                </a:lnTo>
                <a:lnTo>
                  <a:pt x="243" y="93"/>
                </a:lnTo>
                <a:lnTo>
                  <a:pt x="237" y="89"/>
                </a:lnTo>
                <a:lnTo>
                  <a:pt x="230" y="83"/>
                </a:lnTo>
                <a:lnTo>
                  <a:pt x="222" y="79"/>
                </a:lnTo>
                <a:lnTo>
                  <a:pt x="215" y="74"/>
                </a:lnTo>
                <a:lnTo>
                  <a:pt x="210" y="73"/>
                </a:lnTo>
                <a:lnTo>
                  <a:pt x="206" y="70"/>
                </a:lnTo>
                <a:lnTo>
                  <a:pt x="201" y="68"/>
                </a:lnTo>
                <a:lnTo>
                  <a:pt x="195" y="67"/>
                </a:lnTo>
                <a:lnTo>
                  <a:pt x="189" y="66"/>
                </a:lnTo>
                <a:lnTo>
                  <a:pt x="183" y="64"/>
                </a:lnTo>
                <a:lnTo>
                  <a:pt x="178" y="62"/>
                </a:lnTo>
                <a:lnTo>
                  <a:pt x="174" y="61"/>
                </a:lnTo>
                <a:lnTo>
                  <a:pt x="166" y="56"/>
                </a:lnTo>
                <a:lnTo>
                  <a:pt x="158" y="51"/>
                </a:lnTo>
                <a:lnTo>
                  <a:pt x="153" y="50"/>
                </a:lnTo>
                <a:lnTo>
                  <a:pt x="150" y="48"/>
                </a:lnTo>
                <a:lnTo>
                  <a:pt x="146" y="47"/>
                </a:lnTo>
                <a:lnTo>
                  <a:pt x="144" y="44"/>
                </a:lnTo>
                <a:lnTo>
                  <a:pt x="140" y="43"/>
                </a:lnTo>
                <a:lnTo>
                  <a:pt x="136" y="42"/>
                </a:lnTo>
                <a:lnTo>
                  <a:pt x="131" y="41"/>
                </a:lnTo>
                <a:lnTo>
                  <a:pt x="123" y="39"/>
                </a:lnTo>
                <a:lnTo>
                  <a:pt x="122" y="39"/>
                </a:lnTo>
                <a:lnTo>
                  <a:pt x="120" y="38"/>
                </a:lnTo>
                <a:lnTo>
                  <a:pt x="118" y="38"/>
                </a:lnTo>
                <a:lnTo>
                  <a:pt x="115" y="37"/>
                </a:lnTo>
                <a:lnTo>
                  <a:pt x="114" y="37"/>
                </a:lnTo>
                <a:lnTo>
                  <a:pt x="109" y="35"/>
                </a:lnTo>
                <a:lnTo>
                  <a:pt x="103" y="32"/>
                </a:lnTo>
                <a:lnTo>
                  <a:pt x="97" y="31"/>
                </a:lnTo>
                <a:lnTo>
                  <a:pt x="91" y="30"/>
                </a:lnTo>
                <a:lnTo>
                  <a:pt x="80" y="29"/>
                </a:lnTo>
                <a:lnTo>
                  <a:pt x="74" y="29"/>
                </a:lnTo>
                <a:lnTo>
                  <a:pt x="68" y="29"/>
                </a:lnTo>
                <a:lnTo>
                  <a:pt x="62" y="26"/>
                </a:lnTo>
                <a:lnTo>
                  <a:pt x="56" y="25"/>
                </a:lnTo>
                <a:lnTo>
                  <a:pt x="45" y="21"/>
                </a:lnTo>
                <a:lnTo>
                  <a:pt x="44" y="18"/>
                </a:lnTo>
                <a:lnTo>
                  <a:pt x="42" y="16"/>
                </a:lnTo>
                <a:lnTo>
                  <a:pt x="39" y="13"/>
                </a:lnTo>
                <a:lnTo>
                  <a:pt x="36" y="12"/>
                </a:lnTo>
                <a:lnTo>
                  <a:pt x="30" y="9"/>
                </a:lnTo>
                <a:lnTo>
                  <a:pt x="27" y="7"/>
                </a:lnTo>
                <a:lnTo>
                  <a:pt x="25" y="6"/>
                </a:lnTo>
                <a:lnTo>
                  <a:pt x="23" y="4"/>
                </a:lnTo>
                <a:lnTo>
                  <a:pt x="20" y="3"/>
                </a:lnTo>
                <a:lnTo>
                  <a:pt x="18" y="2"/>
                </a:lnTo>
                <a:lnTo>
                  <a:pt x="16" y="2"/>
                </a:lnTo>
                <a:lnTo>
                  <a:pt x="13" y="2"/>
                </a:lnTo>
                <a:lnTo>
                  <a:pt x="11" y="2"/>
                </a:lnTo>
                <a:lnTo>
                  <a:pt x="8" y="2"/>
                </a:lnTo>
                <a:lnTo>
                  <a:pt x="5" y="3"/>
                </a:lnTo>
                <a:lnTo>
                  <a:pt x="3" y="3"/>
                </a:lnTo>
                <a:lnTo>
                  <a:pt x="3" y="4"/>
                </a:lnTo>
                <a:lnTo>
                  <a:pt x="1" y="4"/>
                </a:lnTo>
                <a:lnTo>
                  <a:pt x="0" y="3"/>
                </a:lnTo>
                <a:lnTo>
                  <a:pt x="0" y="2"/>
                </a:lnTo>
                <a:lnTo>
                  <a:pt x="0" y="0"/>
                </a:lnTo>
                <a:close/>
              </a:path>
            </a:pathLst>
          </a:custGeom>
          <a:solidFill>
            <a:srgbClr val="FFFF00"/>
          </a:solidFill>
          <a:ln w="9525">
            <a:noFill/>
            <a:round/>
            <a:headEnd/>
            <a:tailEnd/>
          </a:ln>
        </p:spPr>
        <p:txBody>
          <a:bodyPr lIns="57150" tIns="28575" rIns="57150" bIns="28575"/>
          <a:lstStyle/>
          <a:p>
            <a:endParaRPr lang="en-US"/>
          </a:p>
        </p:txBody>
      </p:sp>
      <p:sp>
        <p:nvSpPr>
          <p:cNvPr id="61488" name="Freeform 87"/>
          <p:cNvSpPr>
            <a:spLocks/>
          </p:cNvSpPr>
          <p:nvPr/>
        </p:nvSpPr>
        <p:spPr bwMode="auto">
          <a:xfrm>
            <a:off x="1125538" y="2244725"/>
            <a:ext cx="79375" cy="52388"/>
          </a:xfrm>
          <a:custGeom>
            <a:avLst/>
            <a:gdLst>
              <a:gd name="T0" fmla="*/ 79375 w 520"/>
              <a:gd name="T1" fmla="*/ 52388 h 296"/>
              <a:gd name="T2" fmla="*/ 79375 w 520"/>
              <a:gd name="T3" fmla="*/ 0 h 296"/>
              <a:gd name="T4" fmla="*/ 0 w 520"/>
              <a:gd name="T5" fmla="*/ 0 h 296"/>
              <a:gd name="T6" fmla="*/ 79375 w 520"/>
              <a:gd name="T7" fmla="*/ 52388 h 296"/>
              <a:gd name="T8" fmla="*/ 0 60000 65536"/>
              <a:gd name="T9" fmla="*/ 0 60000 65536"/>
              <a:gd name="T10" fmla="*/ 0 60000 65536"/>
              <a:gd name="T11" fmla="*/ 0 60000 65536"/>
              <a:gd name="T12" fmla="*/ 0 w 520"/>
              <a:gd name="T13" fmla="*/ 0 h 296"/>
              <a:gd name="T14" fmla="*/ 520 w 520"/>
              <a:gd name="T15" fmla="*/ 296 h 296"/>
            </a:gdLst>
            <a:ahLst/>
            <a:cxnLst>
              <a:cxn ang="T8">
                <a:pos x="T0" y="T1"/>
              </a:cxn>
              <a:cxn ang="T9">
                <a:pos x="T2" y="T3"/>
              </a:cxn>
              <a:cxn ang="T10">
                <a:pos x="T4" y="T5"/>
              </a:cxn>
              <a:cxn ang="T11">
                <a:pos x="T6" y="T7"/>
              </a:cxn>
            </a:cxnLst>
            <a:rect l="T12" t="T13" r="T14" b="T15"/>
            <a:pathLst>
              <a:path w="520" h="296">
                <a:moveTo>
                  <a:pt x="520" y="296"/>
                </a:moveTo>
                <a:lnTo>
                  <a:pt x="520" y="0"/>
                </a:lnTo>
                <a:lnTo>
                  <a:pt x="0" y="0"/>
                </a:lnTo>
                <a:lnTo>
                  <a:pt x="520" y="296"/>
                </a:lnTo>
                <a:close/>
              </a:path>
            </a:pathLst>
          </a:custGeom>
          <a:solidFill>
            <a:srgbClr val="FFFF00"/>
          </a:solidFill>
          <a:ln w="9525">
            <a:noFill/>
            <a:round/>
            <a:headEnd/>
            <a:tailEnd/>
          </a:ln>
        </p:spPr>
        <p:txBody>
          <a:bodyPr lIns="57150" tIns="28575" rIns="57150" bIns="28575"/>
          <a:lstStyle/>
          <a:p>
            <a:endParaRPr lang="en-US"/>
          </a:p>
        </p:txBody>
      </p:sp>
      <p:sp>
        <p:nvSpPr>
          <p:cNvPr id="61489" name="Freeform 88"/>
          <p:cNvSpPr>
            <a:spLocks/>
          </p:cNvSpPr>
          <p:nvPr/>
        </p:nvSpPr>
        <p:spPr bwMode="auto">
          <a:xfrm>
            <a:off x="914400" y="3659188"/>
            <a:ext cx="107950" cy="84137"/>
          </a:xfrm>
          <a:custGeom>
            <a:avLst/>
            <a:gdLst>
              <a:gd name="T0" fmla="*/ 778 w 694"/>
              <a:gd name="T1" fmla="*/ 2668 h 473"/>
              <a:gd name="T2" fmla="*/ 2022 w 694"/>
              <a:gd name="T3" fmla="*/ 8005 h 473"/>
              <a:gd name="T4" fmla="*/ 3266 w 694"/>
              <a:gd name="T5" fmla="*/ 11562 h 473"/>
              <a:gd name="T6" fmla="*/ 4200 w 694"/>
              <a:gd name="T7" fmla="*/ 13875 h 473"/>
              <a:gd name="T8" fmla="*/ 4666 w 694"/>
              <a:gd name="T9" fmla="*/ 14052 h 473"/>
              <a:gd name="T10" fmla="*/ 5755 w 694"/>
              <a:gd name="T11" fmla="*/ 16899 h 473"/>
              <a:gd name="T12" fmla="*/ 6689 w 694"/>
              <a:gd name="T13" fmla="*/ 20456 h 473"/>
              <a:gd name="T14" fmla="*/ 9022 w 694"/>
              <a:gd name="T15" fmla="*/ 25970 h 473"/>
              <a:gd name="T16" fmla="*/ 11044 w 694"/>
              <a:gd name="T17" fmla="*/ 28816 h 473"/>
              <a:gd name="T18" fmla="*/ 12444 w 694"/>
              <a:gd name="T19" fmla="*/ 31840 h 473"/>
              <a:gd name="T20" fmla="*/ 14155 w 694"/>
              <a:gd name="T21" fmla="*/ 36643 h 473"/>
              <a:gd name="T22" fmla="*/ 16488 w 694"/>
              <a:gd name="T23" fmla="*/ 40912 h 473"/>
              <a:gd name="T24" fmla="*/ 18510 w 694"/>
              <a:gd name="T25" fmla="*/ 44292 h 473"/>
              <a:gd name="T26" fmla="*/ 19755 w 694"/>
              <a:gd name="T27" fmla="*/ 46604 h 473"/>
              <a:gd name="T28" fmla="*/ 21154 w 694"/>
              <a:gd name="T29" fmla="*/ 50874 h 473"/>
              <a:gd name="T30" fmla="*/ 24421 w 694"/>
              <a:gd name="T31" fmla="*/ 54253 h 473"/>
              <a:gd name="T32" fmla="*/ 26443 w 694"/>
              <a:gd name="T33" fmla="*/ 57989 h 473"/>
              <a:gd name="T34" fmla="*/ 30021 w 694"/>
              <a:gd name="T35" fmla="*/ 62969 h 473"/>
              <a:gd name="T36" fmla="*/ 32354 w 694"/>
              <a:gd name="T37" fmla="*/ 66883 h 473"/>
              <a:gd name="T38" fmla="*/ 32821 w 694"/>
              <a:gd name="T39" fmla="*/ 67594 h 473"/>
              <a:gd name="T40" fmla="*/ 34687 w 694"/>
              <a:gd name="T41" fmla="*/ 68839 h 473"/>
              <a:gd name="T42" fmla="*/ 37798 w 694"/>
              <a:gd name="T43" fmla="*/ 72041 h 473"/>
              <a:gd name="T44" fmla="*/ 42776 w 694"/>
              <a:gd name="T45" fmla="*/ 73998 h 473"/>
              <a:gd name="T46" fmla="*/ 51797 w 694"/>
              <a:gd name="T47" fmla="*/ 75421 h 473"/>
              <a:gd name="T48" fmla="*/ 55530 w 694"/>
              <a:gd name="T49" fmla="*/ 76310 h 473"/>
              <a:gd name="T50" fmla="*/ 64241 w 694"/>
              <a:gd name="T51" fmla="*/ 79334 h 473"/>
              <a:gd name="T52" fmla="*/ 70930 w 694"/>
              <a:gd name="T53" fmla="*/ 80935 h 473"/>
              <a:gd name="T54" fmla="*/ 80263 w 694"/>
              <a:gd name="T55" fmla="*/ 83070 h 473"/>
              <a:gd name="T56" fmla="*/ 87418 w 694"/>
              <a:gd name="T57" fmla="*/ 84137 h 473"/>
              <a:gd name="T58" fmla="*/ 90995 w 694"/>
              <a:gd name="T59" fmla="*/ 83959 h 473"/>
              <a:gd name="T60" fmla="*/ 96284 w 694"/>
              <a:gd name="T61" fmla="*/ 82180 h 473"/>
              <a:gd name="T62" fmla="*/ 100950 w 694"/>
              <a:gd name="T63" fmla="*/ 80046 h 473"/>
              <a:gd name="T64" fmla="*/ 103284 w 694"/>
              <a:gd name="T65" fmla="*/ 77022 h 473"/>
              <a:gd name="T66" fmla="*/ 103595 w 694"/>
              <a:gd name="T67" fmla="*/ 68306 h 473"/>
              <a:gd name="T68" fmla="*/ 104061 w 694"/>
              <a:gd name="T69" fmla="*/ 49273 h 473"/>
              <a:gd name="T70" fmla="*/ 104372 w 694"/>
              <a:gd name="T71" fmla="*/ 41090 h 473"/>
              <a:gd name="T72" fmla="*/ 105150 w 694"/>
              <a:gd name="T73" fmla="*/ 36643 h 473"/>
              <a:gd name="T74" fmla="*/ 106083 w 694"/>
              <a:gd name="T75" fmla="*/ 23124 h 473"/>
              <a:gd name="T76" fmla="*/ 106395 w 694"/>
              <a:gd name="T77" fmla="*/ 21879 h 473"/>
              <a:gd name="T78" fmla="*/ 107328 w 694"/>
              <a:gd name="T79" fmla="*/ 21701 h 473"/>
              <a:gd name="T80" fmla="*/ 107172 w 694"/>
              <a:gd name="T81" fmla="*/ 16009 h 473"/>
              <a:gd name="T82" fmla="*/ 105461 w 694"/>
              <a:gd name="T83" fmla="*/ 11740 h 473"/>
              <a:gd name="T84" fmla="*/ 105617 w 694"/>
              <a:gd name="T85" fmla="*/ 9072 h 473"/>
              <a:gd name="T86" fmla="*/ 105617 w 694"/>
              <a:gd name="T87" fmla="*/ 6048 h 473"/>
              <a:gd name="T88" fmla="*/ 103750 w 694"/>
              <a:gd name="T89" fmla="*/ 3380 h 473"/>
              <a:gd name="T90" fmla="*/ 101261 w 694"/>
              <a:gd name="T91" fmla="*/ 889 h 473"/>
              <a:gd name="T92" fmla="*/ 97062 w 694"/>
              <a:gd name="T93" fmla="*/ 1423 h 473"/>
              <a:gd name="T94" fmla="*/ 88507 w 694"/>
              <a:gd name="T95" fmla="*/ 1601 h 473"/>
              <a:gd name="T96" fmla="*/ 81196 w 694"/>
              <a:gd name="T97" fmla="*/ 1423 h 473"/>
              <a:gd name="T98" fmla="*/ 72641 w 694"/>
              <a:gd name="T99" fmla="*/ 534 h 473"/>
              <a:gd name="T100" fmla="*/ 63463 w 694"/>
              <a:gd name="T101" fmla="*/ 1601 h 473"/>
              <a:gd name="T102" fmla="*/ 59264 w 694"/>
              <a:gd name="T103" fmla="*/ 2135 h 473"/>
              <a:gd name="T104" fmla="*/ 53042 w 694"/>
              <a:gd name="T105" fmla="*/ 1601 h 473"/>
              <a:gd name="T106" fmla="*/ 46042 w 694"/>
              <a:gd name="T107" fmla="*/ 534 h 473"/>
              <a:gd name="T108" fmla="*/ 38731 w 694"/>
              <a:gd name="T109" fmla="*/ 889 h 473"/>
              <a:gd name="T110" fmla="*/ 33443 w 694"/>
              <a:gd name="T111" fmla="*/ 1423 h 473"/>
              <a:gd name="T112" fmla="*/ 28465 w 694"/>
              <a:gd name="T113" fmla="*/ 356 h 473"/>
              <a:gd name="T114" fmla="*/ 26443 w 694"/>
              <a:gd name="T115" fmla="*/ 0 h 473"/>
              <a:gd name="T116" fmla="*/ 18666 w 694"/>
              <a:gd name="T117" fmla="*/ 0 h 473"/>
              <a:gd name="T118" fmla="*/ 9644 w 694"/>
              <a:gd name="T119" fmla="*/ 889 h 473"/>
              <a:gd name="T120" fmla="*/ 3578 w 694"/>
              <a:gd name="T121" fmla="*/ 1245 h 473"/>
              <a:gd name="T122" fmla="*/ 622 w 694"/>
              <a:gd name="T123" fmla="*/ 1779 h 47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694"/>
              <a:gd name="T187" fmla="*/ 0 h 473"/>
              <a:gd name="T188" fmla="*/ 694 w 694"/>
              <a:gd name="T189" fmla="*/ 473 h 473"/>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694" h="473">
                <a:moveTo>
                  <a:pt x="0" y="8"/>
                </a:moveTo>
                <a:lnTo>
                  <a:pt x="0" y="9"/>
                </a:lnTo>
                <a:lnTo>
                  <a:pt x="0" y="12"/>
                </a:lnTo>
                <a:lnTo>
                  <a:pt x="1" y="13"/>
                </a:lnTo>
                <a:lnTo>
                  <a:pt x="2" y="14"/>
                </a:lnTo>
                <a:lnTo>
                  <a:pt x="4" y="15"/>
                </a:lnTo>
                <a:lnTo>
                  <a:pt x="5" y="15"/>
                </a:lnTo>
                <a:lnTo>
                  <a:pt x="7" y="16"/>
                </a:lnTo>
                <a:lnTo>
                  <a:pt x="7" y="21"/>
                </a:lnTo>
                <a:lnTo>
                  <a:pt x="8" y="27"/>
                </a:lnTo>
                <a:lnTo>
                  <a:pt x="8" y="32"/>
                </a:lnTo>
                <a:lnTo>
                  <a:pt x="11" y="37"/>
                </a:lnTo>
                <a:lnTo>
                  <a:pt x="11" y="39"/>
                </a:lnTo>
                <a:lnTo>
                  <a:pt x="12" y="42"/>
                </a:lnTo>
                <a:lnTo>
                  <a:pt x="13" y="45"/>
                </a:lnTo>
                <a:lnTo>
                  <a:pt x="14" y="48"/>
                </a:lnTo>
                <a:lnTo>
                  <a:pt x="14" y="51"/>
                </a:lnTo>
                <a:lnTo>
                  <a:pt x="15" y="53"/>
                </a:lnTo>
                <a:lnTo>
                  <a:pt x="15" y="56"/>
                </a:lnTo>
                <a:lnTo>
                  <a:pt x="17" y="57"/>
                </a:lnTo>
                <a:lnTo>
                  <a:pt x="19" y="60"/>
                </a:lnTo>
                <a:lnTo>
                  <a:pt x="20" y="63"/>
                </a:lnTo>
                <a:lnTo>
                  <a:pt x="21" y="65"/>
                </a:lnTo>
                <a:lnTo>
                  <a:pt x="21" y="69"/>
                </a:lnTo>
                <a:lnTo>
                  <a:pt x="23" y="71"/>
                </a:lnTo>
                <a:lnTo>
                  <a:pt x="25" y="73"/>
                </a:lnTo>
                <a:lnTo>
                  <a:pt x="26" y="74"/>
                </a:lnTo>
                <a:lnTo>
                  <a:pt x="27" y="74"/>
                </a:lnTo>
                <a:lnTo>
                  <a:pt x="27" y="76"/>
                </a:lnTo>
                <a:lnTo>
                  <a:pt x="27" y="77"/>
                </a:lnTo>
                <a:lnTo>
                  <a:pt x="27" y="78"/>
                </a:lnTo>
                <a:lnTo>
                  <a:pt x="27" y="77"/>
                </a:lnTo>
                <a:lnTo>
                  <a:pt x="29" y="77"/>
                </a:lnTo>
                <a:lnTo>
                  <a:pt x="29" y="78"/>
                </a:lnTo>
                <a:lnTo>
                  <a:pt x="30" y="79"/>
                </a:lnTo>
                <a:lnTo>
                  <a:pt x="31" y="80"/>
                </a:lnTo>
                <a:lnTo>
                  <a:pt x="31" y="82"/>
                </a:lnTo>
                <a:lnTo>
                  <a:pt x="32" y="83"/>
                </a:lnTo>
                <a:lnTo>
                  <a:pt x="32" y="84"/>
                </a:lnTo>
                <a:lnTo>
                  <a:pt x="32" y="86"/>
                </a:lnTo>
                <a:lnTo>
                  <a:pt x="33" y="89"/>
                </a:lnTo>
                <a:lnTo>
                  <a:pt x="34" y="91"/>
                </a:lnTo>
                <a:lnTo>
                  <a:pt x="37" y="95"/>
                </a:lnTo>
                <a:lnTo>
                  <a:pt x="38" y="97"/>
                </a:lnTo>
                <a:lnTo>
                  <a:pt x="38" y="102"/>
                </a:lnTo>
                <a:lnTo>
                  <a:pt x="39" y="105"/>
                </a:lnTo>
                <a:lnTo>
                  <a:pt x="39" y="108"/>
                </a:lnTo>
                <a:lnTo>
                  <a:pt x="40" y="110"/>
                </a:lnTo>
                <a:lnTo>
                  <a:pt x="40" y="111"/>
                </a:lnTo>
                <a:lnTo>
                  <a:pt x="42" y="114"/>
                </a:lnTo>
                <a:lnTo>
                  <a:pt x="43" y="115"/>
                </a:lnTo>
                <a:lnTo>
                  <a:pt x="43" y="117"/>
                </a:lnTo>
                <a:lnTo>
                  <a:pt x="45" y="121"/>
                </a:lnTo>
                <a:lnTo>
                  <a:pt x="49" y="124"/>
                </a:lnTo>
                <a:lnTo>
                  <a:pt x="50" y="125"/>
                </a:lnTo>
                <a:lnTo>
                  <a:pt x="51" y="127"/>
                </a:lnTo>
                <a:lnTo>
                  <a:pt x="52" y="134"/>
                </a:lnTo>
                <a:lnTo>
                  <a:pt x="56" y="140"/>
                </a:lnTo>
                <a:lnTo>
                  <a:pt x="58" y="146"/>
                </a:lnTo>
                <a:lnTo>
                  <a:pt x="62" y="150"/>
                </a:lnTo>
                <a:lnTo>
                  <a:pt x="63" y="153"/>
                </a:lnTo>
                <a:lnTo>
                  <a:pt x="63" y="154"/>
                </a:lnTo>
                <a:lnTo>
                  <a:pt x="65" y="156"/>
                </a:lnTo>
                <a:lnTo>
                  <a:pt x="68" y="159"/>
                </a:lnTo>
                <a:lnTo>
                  <a:pt x="69" y="160"/>
                </a:lnTo>
                <a:lnTo>
                  <a:pt x="70" y="160"/>
                </a:lnTo>
                <a:lnTo>
                  <a:pt x="71" y="162"/>
                </a:lnTo>
                <a:lnTo>
                  <a:pt x="72" y="165"/>
                </a:lnTo>
                <a:lnTo>
                  <a:pt x="75" y="166"/>
                </a:lnTo>
                <a:lnTo>
                  <a:pt x="77" y="167"/>
                </a:lnTo>
                <a:lnTo>
                  <a:pt x="78" y="168"/>
                </a:lnTo>
                <a:lnTo>
                  <a:pt x="78" y="171"/>
                </a:lnTo>
                <a:lnTo>
                  <a:pt x="80" y="174"/>
                </a:lnTo>
                <a:lnTo>
                  <a:pt x="80" y="178"/>
                </a:lnTo>
                <a:lnTo>
                  <a:pt x="80" y="179"/>
                </a:lnTo>
                <a:lnTo>
                  <a:pt x="81" y="180"/>
                </a:lnTo>
                <a:lnTo>
                  <a:pt x="82" y="184"/>
                </a:lnTo>
                <a:lnTo>
                  <a:pt x="83" y="187"/>
                </a:lnTo>
                <a:lnTo>
                  <a:pt x="84" y="191"/>
                </a:lnTo>
                <a:lnTo>
                  <a:pt x="87" y="193"/>
                </a:lnTo>
                <a:lnTo>
                  <a:pt x="88" y="198"/>
                </a:lnTo>
                <a:lnTo>
                  <a:pt x="89" y="203"/>
                </a:lnTo>
                <a:lnTo>
                  <a:pt x="91" y="206"/>
                </a:lnTo>
                <a:lnTo>
                  <a:pt x="94" y="210"/>
                </a:lnTo>
                <a:lnTo>
                  <a:pt x="95" y="213"/>
                </a:lnTo>
                <a:lnTo>
                  <a:pt x="97" y="216"/>
                </a:lnTo>
                <a:lnTo>
                  <a:pt x="98" y="218"/>
                </a:lnTo>
                <a:lnTo>
                  <a:pt x="102" y="220"/>
                </a:lnTo>
                <a:lnTo>
                  <a:pt x="103" y="224"/>
                </a:lnTo>
                <a:lnTo>
                  <a:pt x="104" y="227"/>
                </a:lnTo>
                <a:lnTo>
                  <a:pt x="106" y="230"/>
                </a:lnTo>
                <a:lnTo>
                  <a:pt x="107" y="230"/>
                </a:lnTo>
                <a:lnTo>
                  <a:pt x="109" y="231"/>
                </a:lnTo>
                <a:lnTo>
                  <a:pt x="110" y="232"/>
                </a:lnTo>
                <a:lnTo>
                  <a:pt x="113" y="235"/>
                </a:lnTo>
                <a:lnTo>
                  <a:pt x="114" y="237"/>
                </a:lnTo>
                <a:lnTo>
                  <a:pt x="116" y="239"/>
                </a:lnTo>
                <a:lnTo>
                  <a:pt x="117" y="244"/>
                </a:lnTo>
                <a:lnTo>
                  <a:pt x="119" y="249"/>
                </a:lnTo>
                <a:lnTo>
                  <a:pt x="121" y="252"/>
                </a:lnTo>
                <a:lnTo>
                  <a:pt x="123" y="256"/>
                </a:lnTo>
                <a:lnTo>
                  <a:pt x="123" y="258"/>
                </a:lnTo>
                <a:lnTo>
                  <a:pt x="125" y="259"/>
                </a:lnTo>
                <a:lnTo>
                  <a:pt x="125" y="261"/>
                </a:lnTo>
                <a:lnTo>
                  <a:pt x="126" y="261"/>
                </a:lnTo>
                <a:lnTo>
                  <a:pt x="127" y="262"/>
                </a:lnTo>
                <a:lnTo>
                  <a:pt x="128" y="265"/>
                </a:lnTo>
                <a:lnTo>
                  <a:pt x="129" y="269"/>
                </a:lnTo>
                <a:lnTo>
                  <a:pt x="130" y="272"/>
                </a:lnTo>
                <a:lnTo>
                  <a:pt x="132" y="274"/>
                </a:lnTo>
                <a:lnTo>
                  <a:pt x="133" y="276"/>
                </a:lnTo>
                <a:lnTo>
                  <a:pt x="133" y="280"/>
                </a:lnTo>
                <a:lnTo>
                  <a:pt x="134" y="282"/>
                </a:lnTo>
                <a:lnTo>
                  <a:pt x="136" y="286"/>
                </a:lnTo>
                <a:lnTo>
                  <a:pt x="138" y="288"/>
                </a:lnTo>
                <a:lnTo>
                  <a:pt x="142" y="293"/>
                </a:lnTo>
                <a:lnTo>
                  <a:pt x="147" y="296"/>
                </a:lnTo>
                <a:lnTo>
                  <a:pt x="149" y="300"/>
                </a:lnTo>
                <a:lnTo>
                  <a:pt x="152" y="302"/>
                </a:lnTo>
                <a:lnTo>
                  <a:pt x="154" y="303"/>
                </a:lnTo>
                <a:lnTo>
                  <a:pt x="155" y="305"/>
                </a:lnTo>
                <a:lnTo>
                  <a:pt x="157" y="305"/>
                </a:lnTo>
                <a:lnTo>
                  <a:pt x="159" y="309"/>
                </a:lnTo>
                <a:lnTo>
                  <a:pt x="161" y="313"/>
                </a:lnTo>
                <a:lnTo>
                  <a:pt x="164" y="316"/>
                </a:lnTo>
                <a:lnTo>
                  <a:pt x="166" y="321"/>
                </a:lnTo>
                <a:lnTo>
                  <a:pt x="166" y="322"/>
                </a:lnTo>
                <a:lnTo>
                  <a:pt x="166" y="323"/>
                </a:lnTo>
                <a:lnTo>
                  <a:pt x="168" y="325"/>
                </a:lnTo>
                <a:lnTo>
                  <a:pt x="170" y="326"/>
                </a:lnTo>
                <a:lnTo>
                  <a:pt x="171" y="327"/>
                </a:lnTo>
                <a:lnTo>
                  <a:pt x="172" y="328"/>
                </a:lnTo>
                <a:lnTo>
                  <a:pt x="177" y="334"/>
                </a:lnTo>
                <a:lnTo>
                  <a:pt x="181" y="340"/>
                </a:lnTo>
                <a:lnTo>
                  <a:pt x="186" y="346"/>
                </a:lnTo>
                <a:lnTo>
                  <a:pt x="189" y="348"/>
                </a:lnTo>
                <a:lnTo>
                  <a:pt x="192" y="351"/>
                </a:lnTo>
                <a:lnTo>
                  <a:pt x="193" y="354"/>
                </a:lnTo>
                <a:lnTo>
                  <a:pt x="194" y="357"/>
                </a:lnTo>
                <a:lnTo>
                  <a:pt x="196" y="359"/>
                </a:lnTo>
                <a:lnTo>
                  <a:pt x="198" y="363"/>
                </a:lnTo>
                <a:lnTo>
                  <a:pt x="203" y="367"/>
                </a:lnTo>
                <a:lnTo>
                  <a:pt x="206" y="373"/>
                </a:lnTo>
                <a:lnTo>
                  <a:pt x="206" y="374"/>
                </a:lnTo>
                <a:lnTo>
                  <a:pt x="208" y="376"/>
                </a:lnTo>
                <a:lnTo>
                  <a:pt x="208" y="377"/>
                </a:lnTo>
                <a:lnTo>
                  <a:pt x="208" y="376"/>
                </a:lnTo>
                <a:lnTo>
                  <a:pt x="209" y="377"/>
                </a:lnTo>
                <a:lnTo>
                  <a:pt x="210" y="378"/>
                </a:lnTo>
                <a:lnTo>
                  <a:pt x="210" y="379"/>
                </a:lnTo>
                <a:lnTo>
                  <a:pt x="211" y="380"/>
                </a:lnTo>
                <a:lnTo>
                  <a:pt x="212" y="382"/>
                </a:lnTo>
                <a:lnTo>
                  <a:pt x="212" y="384"/>
                </a:lnTo>
                <a:lnTo>
                  <a:pt x="213" y="384"/>
                </a:lnTo>
                <a:lnTo>
                  <a:pt x="215" y="385"/>
                </a:lnTo>
                <a:lnTo>
                  <a:pt x="216" y="385"/>
                </a:lnTo>
                <a:lnTo>
                  <a:pt x="218" y="386"/>
                </a:lnTo>
                <a:lnTo>
                  <a:pt x="221" y="387"/>
                </a:lnTo>
                <a:lnTo>
                  <a:pt x="223" y="387"/>
                </a:lnTo>
                <a:lnTo>
                  <a:pt x="227" y="389"/>
                </a:lnTo>
                <a:lnTo>
                  <a:pt x="229" y="389"/>
                </a:lnTo>
                <a:lnTo>
                  <a:pt x="230" y="391"/>
                </a:lnTo>
                <a:lnTo>
                  <a:pt x="232" y="393"/>
                </a:lnTo>
                <a:lnTo>
                  <a:pt x="236" y="399"/>
                </a:lnTo>
                <a:lnTo>
                  <a:pt x="238" y="402"/>
                </a:lnTo>
                <a:lnTo>
                  <a:pt x="241" y="404"/>
                </a:lnTo>
                <a:lnTo>
                  <a:pt x="243" y="405"/>
                </a:lnTo>
                <a:lnTo>
                  <a:pt x="245" y="406"/>
                </a:lnTo>
                <a:lnTo>
                  <a:pt x="248" y="408"/>
                </a:lnTo>
                <a:lnTo>
                  <a:pt x="251" y="410"/>
                </a:lnTo>
                <a:lnTo>
                  <a:pt x="254" y="411"/>
                </a:lnTo>
                <a:lnTo>
                  <a:pt x="257" y="412"/>
                </a:lnTo>
                <a:lnTo>
                  <a:pt x="262" y="414"/>
                </a:lnTo>
                <a:lnTo>
                  <a:pt x="269" y="416"/>
                </a:lnTo>
                <a:lnTo>
                  <a:pt x="275" y="416"/>
                </a:lnTo>
                <a:lnTo>
                  <a:pt x="282" y="416"/>
                </a:lnTo>
                <a:lnTo>
                  <a:pt x="289" y="416"/>
                </a:lnTo>
                <a:lnTo>
                  <a:pt x="296" y="416"/>
                </a:lnTo>
                <a:lnTo>
                  <a:pt x="302" y="416"/>
                </a:lnTo>
                <a:lnTo>
                  <a:pt x="309" y="416"/>
                </a:lnTo>
                <a:lnTo>
                  <a:pt x="317" y="420"/>
                </a:lnTo>
                <a:lnTo>
                  <a:pt x="325" y="422"/>
                </a:lnTo>
                <a:lnTo>
                  <a:pt x="333" y="424"/>
                </a:lnTo>
                <a:lnTo>
                  <a:pt x="341" y="427"/>
                </a:lnTo>
                <a:lnTo>
                  <a:pt x="344" y="428"/>
                </a:lnTo>
                <a:lnTo>
                  <a:pt x="346" y="429"/>
                </a:lnTo>
                <a:lnTo>
                  <a:pt x="349" y="430"/>
                </a:lnTo>
                <a:lnTo>
                  <a:pt x="351" y="430"/>
                </a:lnTo>
                <a:lnTo>
                  <a:pt x="352" y="430"/>
                </a:lnTo>
                <a:lnTo>
                  <a:pt x="355" y="430"/>
                </a:lnTo>
                <a:lnTo>
                  <a:pt x="357" y="429"/>
                </a:lnTo>
                <a:lnTo>
                  <a:pt x="358" y="427"/>
                </a:lnTo>
                <a:lnTo>
                  <a:pt x="365" y="428"/>
                </a:lnTo>
                <a:lnTo>
                  <a:pt x="372" y="430"/>
                </a:lnTo>
                <a:lnTo>
                  <a:pt x="384" y="435"/>
                </a:lnTo>
                <a:lnTo>
                  <a:pt x="396" y="441"/>
                </a:lnTo>
                <a:lnTo>
                  <a:pt x="403" y="443"/>
                </a:lnTo>
                <a:lnTo>
                  <a:pt x="409" y="444"/>
                </a:lnTo>
                <a:lnTo>
                  <a:pt x="413" y="446"/>
                </a:lnTo>
                <a:lnTo>
                  <a:pt x="416" y="446"/>
                </a:lnTo>
                <a:lnTo>
                  <a:pt x="421" y="447"/>
                </a:lnTo>
                <a:lnTo>
                  <a:pt x="426" y="448"/>
                </a:lnTo>
                <a:lnTo>
                  <a:pt x="435" y="449"/>
                </a:lnTo>
                <a:lnTo>
                  <a:pt x="440" y="450"/>
                </a:lnTo>
                <a:lnTo>
                  <a:pt x="445" y="452"/>
                </a:lnTo>
                <a:lnTo>
                  <a:pt x="451" y="454"/>
                </a:lnTo>
                <a:lnTo>
                  <a:pt x="456" y="455"/>
                </a:lnTo>
                <a:lnTo>
                  <a:pt x="462" y="457"/>
                </a:lnTo>
                <a:lnTo>
                  <a:pt x="467" y="459"/>
                </a:lnTo>
                <a:lnTo>
                  <a:pt x="473" y="460"/>
                </a:lnTo>
                <a:lnTo>
                  <a:pt x="478" y="461"/>
                </a:lnTo>
                <a:lnTo>
                  <a:pt x="484" y="461"/>
                </a:lnTo>
                <a:lnTo>
                  <a:pt x="491" y="462"/>
                </a:lnTo>
                <a:lnTo>
                  <a:pt x="504" y="465"/>
                </a:lnTo>
                <a:lnTo>
                  <a:pt x="516" y="467"/>
                </a:lnTo>
                <a:lnTo>
                  <a:pt x="529" y="469"/>
                </a:lnTo>
                <a:lnTo>
                  <a:pt x="542" y="472"/>
                </a:lnTo>
                <a:lnTo>
                  <a:pt x="545" y="472"/>
                </a:lnTo>
                <a:lnTo>
                  <a:pt x="549" y="472"/>
                </a:lnTo>
                <a:lnTo>
                  <a:pt x="553" y="472"/>
                </a:lnTo>
                <a:lnTo>
                  <a:pt x="556" y="473"/>
                </a:lnTo>
                <a:lnTo>
                  <a:pt x="560" y="473"/>
                </a:lnTo>
                <a:lnTo>
                  <a:pt x="562" y="473"/>
                </a:lnTo>
                <a:lnTo>
                  <a:pt x="564" y="473"/>
                </a:lnTo>
                <a:lnTo>
                  <a:pt x="568" y="473"/>
                </a:lnTo>
                <a:lnTo>
                  <a:pt x="570" y="473"/>
                </a:lnTo>
                <a:lnTo>
                  <a:pt x="576" y="473"/>
                </a:lnTo>
                <a:lnTo>
                  <a:pt x="581" y="472"/>
                </a:lnTo>
                <a:lnTo>
                  <a:pt x="585" y="472"/>
                </a:lnTo>
                <a:lnTo>
                  <a:pt x="588" y="470"/>
                </a:lnTo>
                <a:lnTo>
                  <a:pt x="592" y="470"/>
                </a:lnTo>
                <a:lnTo>
                  <a:pt x="596" y="469"/>
                </a:lnTo>
                <a:lnTo>
                  <a:pt x="601" y="469"/>
                </a:lnTo>
                <a:lnTo>
                  <a:pt x="606" y="467"/>
                </a:lnTo>
                <a:lnTo>
                  <a:pt x="611" y="466"/>
                </a:lnTo>
                <a:lnTo>
                  <a:pt x="614" y="463"/>
                </a:lnTo>
                <a:lnTo>
                  <a:pt x="619" y="462"/>
                </a:lnTo>
                <a:lnTo>
                  <a:pt x="622" y="462"/>
                </a:lnTo>
                <a:lnTo>
                  <a:pt x="627" y="461"/>
                </a:lnTo>
                <a:lnTo>
                  <a:pt x="631" y="460"/>
                </a:lnTo>
                <a:lnTo>
                  <a:pt x="633" y="457"/>
                </a:lnTo>
                <a:lnTo>
                  <a:pt x="637" y="456"/>
                </a:lnTo>
                <a:lnTo>
                  <a:pt x="640" y="456"/>
                </a:lnTo>
                <a:lnTo>
                  <a:pt x="644" y="453"/>
                </a:lnTo>
                <a:lnTo>
                  <a:pt x="649" y="450"/>
                </a:lnTo>
                <a:lnTo>
                  <a:pt x="652" y="448"/>
                </a:lnTo>
                <a:lnTo>
                  <a:pt x="654" y="447"/>
                </a:lnTo>
                <a:lnTo>
                  <a:pt x="657" y="447"/>
                </a:lnTo>
                <a:lnTo>
                  <a:pt x="659" y="444"/>
                </a:lnTo>
                <a:lnTo>
                  <a:pt x="660" y="442"/>
                </a:lnTo>
                <a:lnTo>
                  <a:pt x="662" y="440"/>
                </a:lnTo>
                <a:lnTo>
                  <a:pt x="663" y="436"/>
                </a:lnTo>
                <a:lnTo>
                  <a:pt x="664" y="433"/>
                </a:lnTo>
                <a:lnTo>
                  <a:pt x="664" y="429"/>
                </a:lnTo>
                <a:lnTo>
                  <a:pt x="664" y="425"/>
                </a:lnTo>
                <a:lnTo>
                  <a:pt x="664" y="423"/>
                </a:lnTo>
                <a:lnTo>
                  <a:pt x="664" y="416"/>
                </a:lnTo>
                <a:lnTo>
                  <a:pt x="665" y="411"/>
                </a:lnTo>
                <a:lnTo>
                  <a:pt x="665" y="401"/>
                </a:lnTo>
                <a:lnTo>
                  <a:pt x="666" y="390"/>
                </a:lnTo>
                <a:lnTo>
                  <a:pt x="666" y="384"/>
                </a:lnTo>
                <a:lnTo>
                  <a:pt x="666" y="379"/>
                </a:lnTo>
                <a:lnTo>
                  <a:pt x="666" y="365"/>
                </a:lnTo>
                <a:lnTo>
                  <a:pt x="666" y="352"/>
                </a:lnTo>
                <a:lnTo>
                  <a:pt x="666" y="337"/>
                </a:lnTo>
                <a:lnTo>
                  <a:pt x="666" y="322"/>
                </a:lnTo>
                <a:lnTo>
                  <a:pt x="666" y="307"/>
                </a:lnTo>
                <a:lnTo>
                  <a:pt x="667" y="293"/>
                </a:lnTo>
                <a:lnTo>
                  <a:pt x="669" y="277"/>
                </a:lnTo>
                <a:lnTo>
                  <a:pt x="670" y="264"/>
                </a:lnTo>
                <a:lnTo>
                  <a:pt x="670" y="262"/>
                </a:lnTo>
                <a:lnTo>
                  <a:pt x="670" y="258"/>
                </a:lnTo>
                <a:lnTo>
                  <a:pt x="671" y="255"/>
                </a:lnTo>
                <a:lnTo>
                  <a:pt x="671" y="251"/>
                </a:lnTo>
                <a:lnTo>
                  <a:pt x="671" y="246"/>
                </a:lnTo>
                <a:lnTo>
                  <a:pt x="671" y="242"/>
                </a:lnTo>
                <a:lnTo>
                  <a:pt x="671" y="231"/>
                </a:lnTo>
                <a:lnTo>
                  <a:pt x="671" y="226"/>
                </a:lnTo>
                <a:lnTo>
                  <a:pt x="672" y="222"/>
                </a:lnTo>
                <a:lnTo>
                  <a:pt x="672" y="218"/>
                </a:lnTo>
                <a:lnTo>
                  <a:pt x="673" y="213"/>
                </a:lnTo>
                <a:lnTo>
                  <a:pt x="673" y="211"/>
                </a:lnTo>
                <a:lnTo>
                  <a:pt x="675" y="208"/>
                </a:lnTo>
                <a:lnTo>
                  <a:pt x="676" y="207"/>
                </a:lnTo>
                <a:lnTo>
                  <a:pt x="676" y="206"/>
                </a:lnTo>
                <a:lnTo>
                  <a:pt x="677" y="206"/>
                </a:lnTo>
                <a:lnTo>
                  <a:pt x="678" y="197"/>
                </a:lnTo>
                <a:lnTo>
                  <a:pt x="679" y="186"/>
                </a:lnTo>
                <a:lnTo>
                  <a:pt x="681" y="174"/>
                </a:lnTo>
                <a:lnTo>
                  <a:pt x="681" y="163"/>
                </a:lnTo>
                <a:lnTo>
                  <a:pt x="681" y="152"/>
                </a:lnTo>
                <a:lnTo>
                  <a:pt x="682" y="141"/>
                </a:lnTo>
                <a:lnTo>
                  <a:pt x="682" y="130"/>
                </a:lnTo>
                <a:lnTo>
                  <a:pt x="682" y="121"/>
                </a:lnTo>
                <a:lnTo>
                  <a:pt x="682" y="122"/>
                </a:lnTo>
                <a:lnTo>
                  <a:pt x="682" y="123"/>
                </a:lnTo>
                <a:lnTo>
                  <a:pt x="683" y="124"/>
                </a:lnTo>
                <a:lnTo>
                  <a:pt x="684" y="124"/>
                </a:lnTo>
                <a:lnTo>
                  <a:pt x="684" y="123"/>
                </a:lnTo>
                <a:lnTo>
                  <a:pt x="684" y="122"/>
                </a:lnTo>
                <a:lnTo>
                  <a:pt x="684" y="121"/>
                </a:lnTo>
                <a:lnTo>
                  <a:pt x="685" y="122"/>
                </a:lnTo>
                <a:lnTo>
                  <a:pt x="686" y="122"/>
                </a:lnTo>
                <a:lnTo>
                  <a:pt x="688" y="124"/>
                </a:lnTo>
                <a:lnTo>
                  <a:pt x="689" y="123"/>
                </a:lnTo>
                <a:lnTo>
                  <a:pt x="690" y="122"/>
                </a:lnTo>
                <a:lnTo>
                  <a:pt x="691" y="120"/>
                </a:lnTo>
                <a:lnTo>
                  <a:pt x="692" y="117"/>
                </a:lnTo>
                <a:lnTo>
                  <a:pt x="694" y="114"/>
                </a:lnTo>
                <a:lnTo>
                  <a:pt x="694" y="109"/>
                </a:lnTo>
                <a:lnTo>
                  <a:pt x="694" y="103"/>
                </a:lnTo>
                <a:lnTo>
                  <a:pt x="692" y="98"/>
                </a:lnTo>
                <a:lnTo>
                  <a:pt x="690" y="93"/>
                </a:lnTo>
                <a:lnTo>
                  <a:pt x="689" y="90"/>
                </a:lnTo>
                <a:lnTo>
                  <a:pt x="689" y="88"/>
                </a:lnTo>
                <a:lnTo>
                  <a:pt x="688" y="85"/>
                </a:lnTo>
                <a:lnTo>
                  <a:pt x="685" y="80"/>
                </a:lnTo>
                <a:lnTo>
                  <a:pt x="683" y="76"/>
                </a:lnTo>
                <a:lnTo>
                  <a:pt x="679" y="71"/>
                </a:lnTo>
                <a:lnTo>
                  <a:pt x="679" y="70"/>
                </a:lnTo>
                <a:lnTo>
                  <a:pt x="678" y="69"/>
                </a:lnTo>
                <a:lnTo>
                  <a:pt x="678" y="66"/>
                </a:lnTo>
                <a:lnTo>
                  <a:pt x="678" y="65"/>
                </a:lnTo>
                <a:lnTo>
                  <a:pt x="678" y="64"/>
                </a:lnTo>
                <a:lnTo>
                  <a:pt x="679" y="64"/>
                </a:lnTo>
                <a:lnTo>
                  <a:pt x="681" y="64"/>
                </a:lnTo>
                <a:lnTo>
                  <a:pt x="681" y="59"/>
                </a:lnTo>
                <a:lnTo>
                  <a:pt x="681" y="56"/>
                </a:lnTo>
                <a:lnTo>
                  <a:pt x="679" y="51"/>
                </a:lnTo>
                <a:lnTo>
                  <a:pt x="679" y="46"/>
                </a:lnTo>
                <a:lnTo>
                  <a:pt x="679" y="45"/>
                </a:lnTo>
                <a:lnTo>
                  <a:pt x="681" y="44"/>
                </a:lnTo>
                <a:lnTo>
                  <a:pt x="681" y="41"/>
                </a:lnTo>
                <a:lnTo>
                  <a:pt x="681" y="39"/>
                </a:lnTo>
                <a:lnTo>
                  <a:pt x="681" y="37"/>
                </a:lnTo>
                <a:lnTo>
                  <a:pt x="679" y="35"/>
                </a:lnTo>
                <a:lnTo>
                  <a:pt x="679" y="34"/>
                </a:lnTo>
                <a:lnTo>
                  <a:pt x="679" y="33"/>
                </a:lnTo>
                <a:lnTo>
                  <a:pt x="678" y="31"/>
                </a:lnTo>
                <a:lnTo>
                  <a:pt x="676" y="29"/>
                </a:lnTo>
                <a:lnTo>
                  <a:pt x="675" y="28"/>
                </a:lnTo>
                <a:lnTo>
                  <a:pt x="673" y="27"/>
                </a:lnTo>
                <a:lnTo>
                  <a:pt x="672" y="25"/>
                </a:lnTo>
                <a:lnTo>
                  <a:pt x="670" y="21"/>
                </a:lnTo>
                <a:lnTo>
                  <a:pt x="667" y="19"/>
                </a:lnTo>
                <a:lnTo>
                  <a:pt x="665" y="15"/>
                </a:lnTo>
                <a:lnTo>
                  <a:pt x="663" y="13"/>
                </a:lnTo>
                <a:lnTo>
                  <a:pt x="660" y="12"/>
                </a:lnTo>
                <a:lnTo>
                  <a:pt x="659" y="10"/>
                </a:lnTo>
                <a:lnTo>
                  <a:pt x="657" y="7"/>
                </a:lnTo>
                <a:lnTo>
                  <a:pt x="654" y="6"/>
                </a:lnTo>
                <a:lnTo>
                  <a:pt x="653" y="5"/>
                </a:lnTo>
                <a:lnTo>
                  <a:pt x="651" y="5"/>
                </a:lnTo>
                <a:lnTo>
                  <a:pt x="649" y="5"/>
                </a:lnTo>
                <a:lnTo>
                  <a:pt x="645" y="6"/>
                </a:lnTo>
                <a:lnTo>
                  <a:pt x="641" y="6"/>
                </a:lnTo>
                <a:lnTo>
                  <a:pt x="637" y="7"/>
                </a:lnTo>
                <a:lnTo>
                  <a:pt x="634" y="7"/>
                </a:lnTo>
                <a:lnTo>
                  <a:pt x="631" y="8"/>
                </a:lnTo>
                <a:lnTo>
                  <a:pt x="627" y="8"/>
                </a:lnTo>
                <a:lnTo>
                  <a:pt x="624" y="8"/>
                </a:lnTo>
                <a:lnTo>
                  <a:pt x="614" y="9"/>
                </a:lnTo>
                <a:lnTo>
                  <a:pt x="606" y="9"/>
                </a:lnTo>
                <a:lnTo>
                  <a:pt x="596" y="8"/>
                </a:lnTo>
                <a:lnTo>
                  <a:pt x="588" y="8"/>
                </a:lnTo>
                <a:lnTo>
                  <a:pt x="580" y="8"/>
                </a:lnTo>
                <a:lnTo>
                  <a:pt x="575" y="8"/>
                </a:lnTo>
                <a:lnTo>
                  <a:pt x="573" y="8"/>
                </a:lnTo>
                <a:lnTo>
                  <a:pt x="569" y="9"/>
                </a:lnTo>
                <a:lnTo>
                  <a:pt x="567" y="10"/>
                </a:lnTo>
                <a:lnTo>
                  <a:pt x="560" y="12"/>
                </a:lnTo>
                <a:lnTo>
                  <a:pt x="554" y="12"/>
                </a:lnTo>
                <a:lnTo>
                  <a:pt x="548" y="12"/>
                </a:lnTo>
                <a:lnTo>
                  <a:pt x="541" y="10"/>
                </a:lnTo>
                <a:lnTo>
                  <a:pt x="535" y="9"/>
                </a:lnTo>
                <a:lnTo>
                  <a:pt x="528" y="8"/>
                </a:lnTo>
                <a:lnTo>
                  <a:pt x="522" y="8"/>
                </a:lnTo>
                <a:lnTo>
                  <a:pt x="518" y="6"/>
                </a:lnTo>
                <a:lnTo>
                  <a:pt x="513" y="5"/>
                </a:lnTo>
                <a:lnTo>
                  <a:pt x="505" y="2"/>
                </a:lnTo>
                <a:lnTo>
                  <a:pt x="500" y="2"/>
                </a:lnTo>
                <a:lnTo>
                  <a:pt x="494" y="2"/>
                </a:lnTo>
                <a:lnTo>
                  <a:pt x="485" y="3"/>
                </a:lnTo>
                <a:lnTo>
                  <a:pt x="475" y="3"/>
                </a:lnTo>
                <a:lnTo>
                  <a:pt x="467" y="3"/>
                </a:lnTo>
                <a:lnTo>
                  <a:pt x="459" y="3"/>
                </a:lnTo>
                <a:lnTo>
                  <a:pt x="451" y="5"/>
                </a:lnTo>
                <a:lnTo>
                  <a:pt x="442" y="6"/>
                </a:lnTo>
                <a:lnTo>
                  <a:pt x="433" y="7"/>
                </a:lnTo>
                <a:lnTo>
                  <a:pt x="429" y="7"/>
                </a:lnTo>
                <a:lnTo>
                  <a:pt x="424" y="8"/>
                </a:lnTo>
                <a:lnTo>
                  <a:pt x="416" y="9"/>
                </a:lnTo>
                <a:lnTo>
                  <a:pt x="408" y="9"/>
                </a:lnTo>
                <a:lnTo>
                  <a:pt x="398" y="9"/>
                </a:lnTo>
                <a:lnTo>
                  <a:pt x="396" y="9"/>
                </a:lnTo>
                <a:lnTo>
                  <a:pt x="392" y="10"/>
                </a:lnTo>
                <a:lnTo>
                  <a:pt x="388" y="10"/>
                </a:lnTo>
                <a:lnTo>
                  <a:pt x="384" y="12"/>
                </a:lnTo>
                <a:lnTo>
                  <a:pt x="383" y="12"/>
                </a:lnTo>
                <a:lnTo>
                  <a:pt x="381" y="12"/>
                </a:lnTo>
                <a:lnTo>
                  <a:pt x="377" y="13"/>
                </a:lnTo>
                <a:lnTo>
                  <a:pt x="372" y="14"/>
                </a:lnTo>
                <a:lnTo>
                  <a:pt x="369" y="14"/>
                </a:lnTo>
                <a:lnTo>
                  <a:pt x="364" y="14"/>
                </a:lnTo>
                <a:lnTo>
                  <a:pt x="356" y="13"/>
                </a:lnTo>
                <a:lnTo>
                  <a:pt x="349" y="12"/>
                </a:lnTo>
                <a:lnTo>
                  <a:pt x="345" y="9"/>
                </a:lnTo>
                <a:lnTo>
                  <a:pt x="341" y="9"/>
                </a:lnTo>
                <a:lnTo>
                  <a:pt x="336" y="8"/>
                </a:lnTo>
                <a:lnTo>
                  <a:pt x="332" y="6"/>
                </a:lnTo>
                <a:lnTo>
                  <a:pt x="327" y="5"/>
                </a:lnTo>
                <a:lnTo>
                  <a:pt x="324" y="3"/>
                </a:lnTo>
                <a:lnTo>
                  <a:pt x="320" y="3"/>
                </a:lnTo>
                <a:lnTo>
                  <a:pt x="312" y="2"/>
                </a:lnTo>
                <a:lnTo>
                  <a:pt x="305" y="2"/>
                </a:lnTo>
                <a:lnTo>
                  <a:pt x="296" y="3"/>
                </a:lnTo>
                <a:lnTo>
                  <a:pt x="288" y="3"/>
                </a:lnTo>
                <a:lnTo>
                  <a:pt x="280" y="3"/>
                </a:lnTo>
                <a:lnTo>
                  <a:pt x="272" y="3"/>
                </a:lnTo>
                <a:lnTo>
                  <a:pt x="268" y="3"/>
                </a:lnTo>
                <a:lnTo>
                  <a:pt x="264" y="3"/>
                </a:lnTo>
                <a:lnTo>
                  <a:pt x="259" y="5"/>
                </a:lnTo>
                <a:lnTo>
                  <a:pt x="254" y="5"/>
                </a:lnTo>
                <a:lnTo>
                  <a:pt x="249" y="5"/>
                </a:lnTo>
                <a:lnTo>
                  <a:pt x="244" y="6"/>
                </a:lnTo>
                <a:lnTo>
                  <a:pt x="240" y="6"/>
                </a:lnTo>
                <a:lnTo>
                  <a:pt x="235" y="6"/>
                </a:lnTo>
                <a:lnTo>
                  <a:pt x="229" y="7"/>
                </a:lnTo>
                <a:lnTo>
                  <a:pt x="225" y="7"/>
                </a:lnTo>
                <a:lnTo>
                  <a:pt x="222" y="8"/>
                </a:lnTo>
                <a:lnTo>
                  <a:pt x="218" y="8"/>
                </a:lnTo>
                <a:lnTo>
                  <a:pt x="215" y="8"/>
                </a:lnTo>
                <a:lnTo>
                  <a:pt x="208" y="8"/>
                </a:lnTo>
                <a:lnTo>
                  <a:pt x="202" y="8"/>
                </a:lnTo>
                <a:lnTo>
                  <a:pt x="197" y="7"/>
                </a:lnTo>
                <a:lnTo>
                  <a:pt x="193" y="6"/>
                </a:lnTo>
                <a:lnTo>
                  <a:pt x="189" y="5"/>
                </a:lnTo>
                <a:lnTo>
                  <a:pt x="185" y="3"/>
                </a:lnTo>
                <a:lnTo>
                  <a:pt x="184" y="3"/>
                </a:lnTo>
                <a:lnTo>
                  <a:pt x="183" y="2"/>
                </a:lnTo>
                <a:lnTo>
                  <a:pt x="180" y="1"/>
                </a:lnTo>
                <a:lnTo>
                  <a:pt x="179" y="1"/>
                </a:lnTo>
                <a:lnTo>
                  <a:pt x="178" y="0"/>
                </a:lnTo>
                <a:lnTo>
                  <a:pt x="177" y="0"/>
                </a:lnTo>
                <a:lnTo>
                  <a:pt x="174" y="0"/>
                </a:lnTo>
                <a:lnTo>
                  <a:pt x="173" y="0"/>
                </a:lnTo>
                <a:lnTo>
                  <a:pt x="172" y="0"/>
                </a:lnTo>
                <a:lnTo>
                  <a:pt x="170" y="0"/>
                </a:lnTo>
                <a:lnTo>
                  <a:pt x="168" y="0"/>
                </a:lnTo>
                <a:lnTo>
                  <a:pt x="164" y="0"/>
                </a:lnTo>
                <a:lnTo>
                  <a:pt x="159" y="0"/>
                </a:lnTo>
                <a:lnTo>
                  <a:pt x="153" y="0"/>
                </a:lnTo>
                <a:lnTo>
                  <a:pt x="147" y="0"/>
                </a:lnTo>
                <a:lnTo>
                  <a:pt x="141" y="0"/>
                </a:lnTo>
                <a:lnTo>
                  <a:pt x="134" y="0"/>
                </a:lnTo>
                <a:lnTo>
                  <a:pt x="120" y="0"/>
                </a:lnTo>
                <a:lnTo>
                  <a:pt x="106" y="0"/>
                </a:lnTo>
                <a:lnTo>
                  <a:pt x="91" y="0"/>
                </a:lnTo>
                <a:lnTo>
                  <a:pt x="84" y="1"/>
                </a:lnTo>
                <a:lnTo>
                  <a:pt x="78" y="1"/>
                </a:lnTo>
                <a:lnTo>
                  <a:pt x="72" y="2"/>
                </a:lnTo>
                <a:lnTo>
                  <a:pt x="66" y="2"/>
                </a:lnTo>
                <a:lnTo>
                  <a:pt x="64" y="3"/>
                </a:lnTo>
                <a:lnTo>
                  <a:pt x="62" y="5"/>
                </a:lnTo>
                <a:lnTo>
                  <a:pt x="58" y="5"/>
                </a:lnTo>
                <a:lnTo>
                  <a:pt x="56" y="6"/>
                </a:lnTo>
                <a:lnTo>
                  <a:pt x="48" y="6"/>
                </a:lnTo>
                <a:lnTo>
                  <a:pt x="39" y="6"/>
                </a:lnTo>
                <a:lnTo>
                  <a:pt x="32" y="7"/>
                </a:lnTo>
                <a:lnTo>
                  <a:pt x="29" y="7"/>
                </a:lnTo>
                <a:lnTo>
                  <a:pt x="25" y="7"/>
                </a:lnTo>
                <a:lnTo>
                  <a:pt x="23" y="7"/>
                </a:lnTo>
                <a:lnTo>
                  <a:pt x="19" y="7"/>
                </a:lnTo>
                <a:lnTo>
                  <a:pt x="18" y="7"/>
                </a:lnTo>
                <a:lnTo>
                  <a:pt x="17" y="7"/>
                </a:lnTo>
                <a:lnTo>
                  <a:pt x="14" y="7"/>
                </a:lnTo>
                <a:lnTo>
                  <a:pt x="12" y="8"/>
                </a:lnTo>
                <a:lnTo>
                  <a:pt x="10" y="9"/>
                </a:lnTo>
                <a:lnTo>
                  <a:pt x="7" y="9"/>
                </a:lnTo>
                <a:lnTo>
                  <a:pt x="4" y="10"/>
                </a:lnTo>
                <a:lnTo>
                  <a:pt x="2" y="10"/>
                </a:lnTo>
                <a:lnTo>
                  <a:pt x="0" y="9"/>
                </a:lnTo>
                <a:lnTo>
                  <a:pt x="0" y="8"/>
                </a:lnTo>
                <a:close/>
              </a:path>
            </a:pathLst>
          </a:custGeom>
          <a:solidFill>
            <a:srgbClr val="0000FF"/>
          </a:solidFill>
          <a:ln w="9525">
            <a:noFill/>
            <a:round/>
            <a:headEnd/>
            <a:tailEnd/>
          </a:ln>
        </p:spPr>
        <p:txBody>
          <a:bodyPr lIns="57150" tIns="28575" rIns="57150" bIns="28575"/>
          <a:lstStyle/>
          <a:p>
            <a:endParaRPr lang="en-US"/>
          </a:p>
        </p:txBody>
      </p:sp>
      <p:sp>
        <p:nvSpPr>
          <p:cNvPr id="61490" name="Freeform 89"/>
          <p:cNvSpPr>
            <a:spLocks/>
          </p:cNvSpPr>
          <p:nvPr/>
        </p:nvSpPr>
        <p:spPr bwMode="auto">
          <a:xfrm>
            <a:off x="898525" y="3570288"/>
            <a:ext cx="125413" cy="92075"/>
          </a:xfrm>
          <a:custGeom>
            <a:avLst/>
            <a:gdLst>
              <a:gd name="T0" fmla="*/ 0 w 794"/>
              <a:gd name="T1" fmla="*/ 11686 h 520"/>
              <a:gd name="T2" fmla="*/ 948 w 794"/>
              <a:gd name="T3" fmla="*/ 22488 h 520"/>
              <a:gd name="T4" fmla="*/ 1264 w 794"/>
              <a:gd name="T5" fmla="*/ 25852 h 520"/>
              <a:gd name="T6" fmla="*/ 1580 w 794"/>
              <a:gd name="T7" fmla="*/ 31695 h 520"/>
              <a:gd name="T8" fmla="*/ 2369 w 794"/>
              <a:gd name="T9" fmla="*/ 38778 h 520"/>
              <a:gd name="T10" fmla="*/ 3475 w 794"/>
              <a:gd name="T11" fmla="*/ 43559 h 520"/>
              <a:gd name="T12" fmla="*/ 4265 w 794"/>
              <a:gd name="T13" fmla="*/ 47808 h 520"/>
              <a:gd name="T14" fmla="*/ 5054 w 794"/>
              <a:gd name="T15" fmla="*/ 53651 h 520"/>
              <a:gd name="T16" fmla="*/ 5844 w 794"/>
              <a:gd name="T17" fmla="*/ 57547 h 520"/>
              <a:gd name="T18" fmla="*/ 6476 w 794"/>
              <a:gd name="T19" fmla="*/ 60203 h 520"/>
              <a:gd name="T20" fmla="*/ 7266 w 794"/>
              <a:gd name="T21" fmla="*/ 64452 h 520"/>
              <a:gd name="T22" fmla="*/ 8213 w 794"/>
              <a:gd name="T23" fmla="*/ 67286 h 520"/>
              <a:gd name="T24" fmla="*/ 9319 w 794"/>
              <a:gd name="T25" fmla="*/ 72775 h 520"/>
              <a:gd name="T26" fmla="*/ 10425 w 794"/>
              <a:gd name="T27" fmla="*/ 76316 h 520"/>
              <a:gd name="T28" fmla="*/ 11688 w 794"/>
              <a:gd name="T29" fmla="*/ 80743 h 520"/>
              <a:gd name="T30" fmla="*/ 14374 w 794"/>
              <a:gd name="T31" fmla="*/ 87294 h 520"/>
              <a:gd name="T32" fmla="*/ 15005 w 794"/>
              <a:gd name="T33" fmla="*/ 89950 h 520"/>
              <a:gd name="T34" fmla="*/ 16111 w 794"/>
              <a:gd name="T35" fmla="*/ 90304 h 520"/>
              <a:gd name="T36" fmla="*/ 29853 w 794"/>
              <a:gd name="T37" fmla="*/ 89773 h 520"/>
              <a:gd name="T38" fmla="*/ 44700 w 794"/>
              <a:gd name="T39" fmla="*/ 89950 h 520"/>
              <a:gd name="T40" fmla="*/ 49439 w 794"/>
              <a:gd name="T41" fmla="*/ 89950 h 520"/>
              <a:gd name="T42" fmla="*/ 53861 w 794"/>
              <a:gd name="T43" fmla="*/ 90481 h 520"/>
              <a:gd name="T44" fmla="*/ 57968 w 794"/>
              <a:gd name="T45" fmla="*/ 91721 h 520"/>
              <a:gd name="T46" fmla="*/ 59705 w 794"/>
              <a:gd name="T47" fmla="*/ 91544 h 520"/>
              <a:gd name="T48" fmla="*/ 65076 w 794"/>
              <a:gd name="T49" fmla="*/ 91721 h 520"/>
              <a:gd name="T50" fmla="*/ 72973 w 794"/>
              <a:gd name="T51" fmla="*/ 91898 h 520"/>
              <a:gd name="T52" fmla="*/ 77238 w 794"/>
              <a:gd name="T53" fmla="*/ 90304 h 520"/>
              <a:gd name="T54" fmla="*/ 80871 w 794"/>
              <a:gd name="T55" fmla="*/ 89596 h 520"/>
              <a:gd name="T56" fmla="*/ 89242 w 794"/>
              <a:gd name="T57" fmla="*/ 89596 h 520"/>
              <a:gd name="T58" fmla="*/ 100457 w 794"/>
              <a:gd name="T59" fmla="*/ 89950 h 520"/>
              <a:gd name="T60" fmla="*/ 104090 w 794"/>
              <a:gd name="T61" fmla="*/ 89950 h 520"/>
              <a:gd name="T62" fmla="*/ 122096 w 794"/>
              <a:gd name="T63" fmla="*/ 88888 h 520"/>
              <a:gd name="T64" fmla="*/ 122096 w 794"/>
              <a:gd name="T65" fmla="*/ 85878 h 520"/>
              <a:gd name="T66" fmla="*/ 121622 w 794"/>
              <a:gd name="T67" fmla="*/ 75608 h 520"/>
              <a:gd name="T68" fmla="*/ 122728 w 794"/>
              <a:gd name="T69" fmla="*/ 68525 h 520"/>
              <a:gd name="T70" fmla="*/ 124781 w 794"/>
              <a:gd name="T71" fmla="*/ 63390 h 520"/>
              <a:gd name="T72" fmla="*/ 125255 w 794"/>
              <a:gd name="T73" fmla="*/ 61088 h 520"/>
              <a:gd name="T74" fmla="*/ 124623 w 794"/>
              <a:gd name="T75" fmla="*/ 56662 h 520"/>
              <a:gd name="T76" fmla="*/ 124781 w 794"/>
              <a:gd name="T77" fmla="*/ 49048 h 520"/>
              <a:gd name="T78" fmla="*/ 125097 w 794"/>
              <a:gd name="T79" fmla="*/ 45329 h 520"/>
              <a:gd name="T80" fmla="*/ 125255 w 794"/>
              <a:gd name="T81" fmla="*/ 40725 h 520"/>
              <a:gd name="T82" fmla="*/ 125413 w 794"/>
              <a:gd name="T83" fmla="*/ 31695 h 520"/>
              <a:gd name="T84" fmla="*/ 125097 w 794"/>
              <a:gd name="T85" fmla="*/ 29924 h 520"/>
              <a:gd name="T86" fmla="*/ 125413 w 794"/>
              <a:gd name="T87" fmla="*/ 29393 h 520"/>
              <a:gd name="T88" fmla="*/ 124307 w 794"/>
              <a:gd name="T89" fmla="*/ 23727 h 520"/>
              <a:gd name="T90" fmla="*/ 122570 w 794"/>
              <a:gd name="T91" fmla="*/ 15405 h 520"/>
              <a:gd name="T92" fmla="*/ 122570 w 794"/>
              <a:gd name="T93" fmla="*/ 9739 h 520"/>
              <a:gd name="T94" fmla="*/ 121938 w 794"/>
              <a:gd name="T95" fmla="*/ 5843 h 520"/>
              <a:gd name="T96" fmla="*/ 120990 w 794"/>
              <a:gd name="T97" fmla="*/ 2125 h 520"/>
              <a:gd name="T98" fmla="*/ 117358 w 794"/>
              <a:gd name="T99" fmla="*/ 0 h 520"/>
              <a:gd name="T100" fmla="*/ 108512 w 794"/>
              <a:gd name="T101" fmla="*/ 1771 h 520"/>
              <a:gd name="T102" fmla="*/ 103932 w 794"/>
              <a:gd name="T103" fmla="*/ 2479 h 520"/>
              <a:gd name="T104" fmla="*/ 91454 w 794"/>
              <a:gd name="T105" fmla="*/ 2125 h 520"/>
              <a:gd name="T106" fmla="*/ 69972 w 794"/>
              <a:gd name="T107" fmla="*/ 2833 h 520"/>
              <a:gd name="T108" fmla="*/ 56388 w 794"/>
              <a:gd name="T109" fmla="*/ 1771 h 520"/>
              <a:gd name="T110" fmla="*/ 44542 w 794"/>
              <a:gd name="T111" fmla="*/ 1594 h 520"/>
              <a:gd name="T112" fmla="*/ 19586 w 794"/>
              <a:gd name="T113" fmla="*/ 1594 h 520"/>
              <a:gd name="T114" fmla="*/ 17375 w 794"/>
              <a:gd name="T115" fmla="*/ 1239 h 520"/>
              <a:gd name="T116" fmla="*/ 3317 w 794"/>
              <a:gd name="T117" fmla="*/ 2125 h 520"/>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794"/>
              <a:gd name="T178" fmla="*/ 0 h 520"/>
              <a:gd name="T179" fmla="*/ 794 w 794"/>
              <a:gd name="T180" fmla="*/ 520 h 520"/>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794" h="520">
                <a:moveTo>
                  <a:pt x="0" y="18"/>
                </a:moveTo>
                <a:lnTo>
                  <a:pt x="0" y="23"/>
                </a:lnTo>
                <a:lnTo>
                  <a:pt x="0" y="28"/>
                </a:lnTo>
                <a:lnTo>
                  <a:pt x="0" y="34"/>
                </a:lnTo>
                <a:lnTo>
                  <a:pt x="0" y="40"/>
                </a:lnTo>
                <a:lnTo>
                  <a:pt x="0" y="53"/>
                </a:lnTo>
                <a:lnTo>
                  <a:pt x="0" y="66"/>
                </a:lnTo>
                <a:lnTo>
                  <a:pt x="0" y="80"/>
                </a:lnTo>
                <a:lnTo>
                  <a:pt x="1" y="93"/>
                </a:lnTo>
                <a:lnTo>
                  <a:pt x="2" y="106"/>
                </a:lnTo>
                <a:lnTo>
                  <a:pt x="3" y="112"/>
                </a:lnTo>
                <a:lnTo>
                  <a:pt x="5" y="118"/>
                </a:lnTo>
                <a:lnTo>
                  <a:pt x="5" y="123"/>
                </a:lnTo>
                <a:lnTo>
                  <a:pt x="6" y="127"/>
                </a:lnTo>
                <a:lnTo>
                  <a:pt x="6" y="129"/>
                </a:lnTo>
                <a:lnTo>
                  <a:pt x="6" y="131"/>
                </a:lnTo>
                <a:lnTo>
                  <a:pt x="6" y="134"/>
                </a:lnTo>
                <a:lnTo>
                  <a:pt x="7" y="136"/>
                </a:lnTo>
                <a:lnTo>
                  <a:pt x="7" y="138"/>
                </a:lnTo>
                <a:lnTo>
                  <a:pt x="8" y="142"/>
                </a:lnTo>
                <a:lnTo>
                  <a:pt x="8" y="146"/>
                </a:lnTo>
                <a:lnTo>
                  <a:pt x="8" y="149"/>
                </a:lnTo>
                <a:lnTo>
                  <a:pt x="8" y="154"/>
                </a:lnTo>
                <a:lnTo>
                  <a:pt x="8" y="160"/>
                </a:lnTo>
                <a:lnTo>
                  <a:pt x="8" y="165"/>
                </a:lnTo>
                <a:lnTo>
                  <a:pt x="8" y="169"/>
                </a:lnTo>
                <a:lnTo>
                  <a:pt x="9" y="175"/>
                </a:lnTo>
                <a:lnTo>
                  <a:pt x="10" y="179"/>
                </a:lnTo>
                <a:lnTo>
                  <a:pt x="10" y="185"/>
                </a:lnTo>
                <a:lnTo>
                  <a:pt x="10" y="189"/>
                </a:lnTo>
                <a:lnTo>
                  <a:pt x="12" y="195"/>
                </a:lnTo>
                <a:lnTo>
                  <a:pt x="12" y="201"/>
                </a:lnTo>
                <a:lnTo>
                  <a:pt x="13" y="207"/>
                </a:lnTo>
                <a:lnTo>
                  <a:pt x="14" y="213"/>
                </a:lnTo>
                <a:lnTo>
                  <a:pt x="15" y="219"/>
                </a:lnTo>
                <a:lnTo>
                  <a:pt x="18" y="224"/>
                </a:lnTo>
                <a:lnTo>
                  <a:pt x="19" y="231"/>
                </a:lnTo>
                <a:lnTo>
                  <a:pt x="20" y="233"/>
                </a:lnTo>
                <a:lnTo>
                  <a:pt x="22" y="237"/>
                </a:lnTo>
                <a:lnTo>
                  <a:pt x="22" y="240"/>
                </a:lnTo>
                <a:lnTo>
                  <a:pt x="22" y="244"/>
                </a:lnTo>
                <a:lnTo>
                  <a:pt x="22" y="246"/>
                </a:lnTo>
                <a:lnTo>
                  <a:pt x="22" y="249"/>
                </a:lnTo>
                <a:lnTo>
                  <a:pt x="22" y="250"/>
                </a:lnTo>
                <a:lnTo>
                  <a:pt x="24" y="252"/>
                </a:lnTo>
                <a:lnTo>
                  <a:pt x="24" y="255"/>
                </a:lnTo>
                <a:lnTo>
                  <a:pt x="26" y="257"/>
                </a:lnTo>
                <a:lnTo>
                  <a:pt x="26" y="263"/>
                </a:lnTo>
                <a:lnTo>
                  <a:pt x="27" y="270"/>
                </a:lnTo>
                <a:lnTo>
                  <a:pt x="28" y="277"/>
                </a:lnTo>
                <a:lnTo>
                  <a:pt x="29" y="283"/>
                </a:lnTo>
                <a:lnTo>
                  <a:pt x="29" y="289"/>
                </a:lnTo>
                <a:lnTo>
                  <a:pt x="29" y="295"/>
                </a:lnTo>
                <a:lnTo>
                  <a:pt x="29" y="299"/>
                </a:lnTo>
                <a:lnTo>
                  <a:pt x="31" y="301"/>
                </a:lnTo>
                <a:lnTo>
                  <a:pt x="32" y="303"/>
                </a:lnTo>
                <a:lnTo>
                  <a:pt x="33" y="306"/>
                </a:lnTo>
                <a:lnTo>
                  <a:pt x="33" y="307"/>
                </a:lnTo>
                <a:lnTo>
                  <a:pt x="33" y="309"/>
                </a:lnTo>
                <a:lnTo>
                  <a:pt x="34" y="312"/>
                </a:lnTo>
                <a:lnTo>
                  <a:pt x="34" y="314"/>
                </a:lnTo>
                <a:lnTo>
                  <a:pt x="35" y="319"/>
                </a:lnTo>
                <a:lnTo>
                  <a:pt x="37" y="325"/>
                </a:lnTo>
                <a:lnTo>
                  <a:pt x="38" y="331"/>
                </a:lnTo>
                <a:lnTo>
                  <a:pt x="39" y="333"/>
                </a:lnTo>
                <a:lnTo>
                  <a:pt x="39" y="335"/>
                </a:lnTo>
                <a:lnTo>
                  <a:pt x="40" y="336"/>
                </a:lnTo>
                <a:lnTo>
                  <a:pt x="40" y="339"/>
                </a:lnTo>
                <a:lnTo>
                  <a:pt x="40" y="340"/>
                </a:lnTo>
                <a:lnTo>
                  <a:pt x="41" y="340"/>
                </a:lnTo>
                <a:lnTo>
                  <a:pt x="42" y="344"/>
                </a:lnTo>
                <a:lnTo>
                  <a:pt x="42" y="347"/>
                </a:lnTo>
                <a:lnTo>
                  <a:pt x="44" y="351"/>
                </a:lnTo>
                <a:lnTo>
                  <a:pt x="44" y="354"/>
                </a:lnTo>
                <a:lnTo>
                  <a:pt x="44" y="357"/>
                </a:lnTo>
                <a:lnTo>
                  <a:pt x="45" y="360"/>
                </a:lnTo>
                <a:lnTo>
                  <a:pt x="46" y="364"/>
                </a:lnTo>
                <a:lnTo>
                  <a:pt x="47" y="367"/>
                </a:lnTo>
                <a:lnTo>
                  <a:pt x="47" y="368"/>
                </a:lnTo>
                <a:lnTo>
                  <a:pt x="48" y="370"/>
                </a:lnTo>
                <a:lnTo>
                  <a:pt x="48" y="372"/>
                </a:lnTo>
                <a:lnTo>
                  <a:pt x="50" y="374"/>
                </a:lnTo>
                <a:lnTo>
                  <a:pt x="52" y="377"/>
                </a:lnTo>
                <a:lnTo>
                  <a:pt x="52" y="380"/>
                </a:lnTo>
                <a:lnTo>
                  <a:pt x="52" y="385"/>
                </a:lnTo>
                <a:lnTo>
                  <a:pt x="53" y="393"/>
                </a:lnTo>
                <a:lnTo>
                  <a:pt x="53" y="398"/>
                </a:lnTo>
                <a:lnTo>
                  <a:pt x="54" y="402"/>
                </a:lnTo>
                <a:lnTo>
                  <a:pt x="57" y="404"/>
                </a:lnTo>
                <a:lnTo>
                  <a:pt x="59" y="406"/>
                </a:lnTo>
                <a:lnTo>
                  <a:pt x="59" y="411"/>
                </a:lnTo>
                <a:lnTo>
                  <a:pt x="60" y="415"/>
                </a:lnTo>
                <a:lnTo>
                  <a:pt x="60" y="417"/>
                </a:lnTo>
                <a:lnTo>
                  <a:pt x="61" y="418"/>
                </a:lnTo>
                <a:lnTo>
                  <a:pt x="63" y="421"/>
                </a:lnTo>
                <a:lnTo>
                  <a:pt x="64" y="422"/>
                </a:lnTo>
                <a:lnTo>
                  <a:pt x="65" y="427"/>
                </a:lnTo>
                <a:lnTo>
                  <a:pt x="66" y="431"/>
                </a:lnTo>
                <a:lnTo>
                  <a:pt x="66" y="436"/>
                </a:lnTo>
                <a:lnTo>
                  <a:pt x="69" y="441"/>
                </a:lnTo>
                <a:lnTo>
                  <a:pt x="69" y="443"/>
                </a:lnTo>
                <a:lnTo>
                  <a:pt x="70" y="447"/>
                </a:lnTo>
                <a:lnTo>
                  <a:pt x="72" y="449"/>
                </a:lnTo>
                <a:lnTo>
                  <a:pt x="73" y="451"/>
                </a:lnTo>
                <a:lnTo>
                  <a:pt x="74" y="456"/>
                </a:lnTo>
                <a:lnTo>
                  <a:pt x="76" y="460"/>
                </a:lnTo>
                <a:lnTo>
                  <a:pt x="78" y="465"/>
                </a:lnTo>
                <a:lnTo>
                  <a:pt x="80" y="468"/>
                </a:lnTo>
                <a:lnTo>
                  <a:pt x="85" y="476"/>
                </a:lnTo>
                <a:lnTo>
                  <a:pt x="90" y="483"/>
                </a:lnTo>
                <a:lnTo>
                  <a:pt x="90" y="488"/>
                </a:lnTo>
                <a:lnTo>
                  <a:pt x="91" y="493"/>
                </a:lnTo>
                <a:lnTo>
                  <a:pt x="91" y="495"/>
                </a:lnTo>
                <a:lnTo>
                  <a:pt x="91" y="498"/>
                </a:lnTo>
                <a:lnTo>
                  <a:pt x="92" y="500"/>
                </a:lnTo>
                <a:lnTo>
                  <a:pt x="93" y="502"/>
                </a:lnTo>
                <a:lnTo>
                  <a:pt x="95" y="505"/>
                </a:lnTo>
                <a:lnTo>
                  <a:pt x="95" y="507"/>
                </a:lnTo>
                <a:lnTo>
                  <a:pt x="95" y="508"/>
                </a:lnTo>
                <a:lnTo>
                  <a:pt x="95" y="510"/>
                </a:lnTo>
                <a:lnTo>
                  <a:pt x="96" y="510"/>
                </a:lnTo>
                <a:lnTo>
                  <a:pt x="96" y="511"/>
                </a:lnTo>
                <a:lnTo>
                  <a:pt x="97" y="511"/>
                </a:lnTo>
                <a:lnTo>
                  <a:pt x="98" y="511"/>
                </a:lnTo>
                <a:lnTo>
                  <a:pt x="99" y="510"/>
                </a:lnTo>
                <a:lnTo>
                  <a:pt x="102" y="510"/>
                </a:lnTo>
                <a:lnTo>
                  <a:pt x="104" y="510"/>
                </a:lnTo>
                <a:lnTo>
                  <a:pt x="106" y="508"/>
                </a:lnTo>
                <a:lnTo>
                  <a:pt x="110" y="508"/>
                </a:lnTo>
                <a:lnTo>
                  <a:pt x="115" y="507"/>
                </a:lnTo>
                <a:lnTo>
                  <a:pt x="120" y="507"/>
                </a:lnTo>
                <a:lnTo>
                  <a:pt x="125" y="507"/>
                </a:lnTo>
                <a:lnTo>
                  <a:pt x="189" y="507"/>
                </a:lnTo>
                <a:lnTo>
                  <a:pt x="253" y="507"/>
                </a:lnTo>
                <a:lnTo>
                  <a:pt x="259" y="507"/>
                </a:lnTo>
                <a:lnTo>
                  <a:pt x="265" y="507"/>
                </a:lnTo>
                <a:lnTo>
                  <a:pt x="270" y="508"/>
                </a:lnTo>
                <a:lnTo>
                  <a:pt x="275" y="508"/>
                </a:lnTo>
                <a:lnTo>
                  <a:pt x="280" y="508"/>
                </a:lnTo>
                <a:lnTo>
                  <a:pt x="283" y="508"/>
                </a:lnTo>
                <a:lnTo>
                  <a:pt x="287" y="508"/>
                </a:lnTo>
                <a:lnTo>
                  <a:pt x="290" y="508"/>
                </a:lnTo>
                <a:lnTo>
                  <a:pt x="296" y="508"/>
                </a:lnTo>
                <a:lnTo>
                  <a:pt x="301" y="508"/>
                </a:lnTo>
                <a:lnTo>
                  <a:pt x="306" y="508"/>
                </a:lnTo>
                <a:lnTo>
                  <a:pt x="309" y="508"/>
                </a:lnTo>
                <a:lnTo>
                  <a:pt x="313" y="508"/>
                </a:lnTo>
                <a:lnTo>
                  <a:pt x="316" y="508"/>
                </a:lnTo>
                <a:lnTo>
                  <a:pt x="319" y="508"/>
                </a:lnTo>
                <a:lnTo>
                  <a:pt x="322" y="510"/>
                </a:lnTo>
                <a:lnTo>
                  <a:pt x="326" y="510"/>
                </a:lnTo>
                <a:lnTo>
                  <a:pt x="331" y="510"/>
                </a:lnTo>
                <a:lnTo>
                  <a:pt x="335" y="511"/>
                </a:lnTo>
                <a:lnTo>
                  <a:pt x="341" y="511"/>
                </a:lnTo>
                <a:lnTo>
                  <a:pt x="346" y="513"/>
                </a:lnTo>
                <a:lnTo>
                  <a:pt x="352" y="514"/>
                </a:lnTo>
                <a:lnTo>
                  <a:pt x="357" y="514"/>
                </a:lnTo>
                <a:lnTo>
                  <a:pt x="363" y="515"/>
                </a:lnTo>
                <a:lnTo>
                  <a:pt x="365" y="515"/>
                </a:lnTo>
                <a:lnTo>
                  <a:pt x="366" y="517"/>
                </a:lnTo>
                <a:lnTo>
                  <a:pt x="367" y="518"/>
                </a:lnTo>
                <a:lnTo>
                  <a:pt x="368" y="518"/>
                </a:lnTo>
                <a:lnTo>
                  <a:pt x="371" y="518"/>
                </a:lnTo>
                <a:lnTo>
                  <a:pt x="372" y="518"/>
                </a:lnTo>
                <a:lnTo>
                  <a:pt x="373" y="518"/>
                </a:lnTo>
                <a:lnTo>
                  <a:pt x="376" y="517"/>
                </a:lnTo>
                <a:lnTo>
                  <a:pt x="378" y="517"/>
                </a:lnTo>
                <a:lnTo>
                  <a:pt x="380" y="517"/>
                </a:lnTo>
                <a:lnTo>
                  <a:pt x="384" y="517"/>
                </a:lnTo>
                <a:lnTo>
                  <a:pt x="389" y="517"/>
                </a:lnTo>
                <a:lnTo>
                  <a:pt x="395" y="517"/>
                </a:lnTo>
                <a:lnTo>
                  <a:pt x="398" y="517"/>
                </a:lnTo>
                <a:lnTo>
                  <a:pt x="402" y="517"/>
                </a:lnTo>
                <a:lnTo>
                  <a:pt x="412" y="518"/>
                </a:lnTo>
                <a:lnTo>
                  <a:pt x="423" y="518"/>
                </a:lnTo>
                <a:lnTo>
                  <a:pt x="434" y="519"/>
                </a:lnTo>
                <a:lnTo>
                  <a:pt x="444" y="520"/>
                </a:lnTo>
                <a:lnTo>
                  <a:pt x="449" y="520"/>
                </a:lnTo>
                <a:lnTo>
                  <a:pt x="455" y="520"/>
                </a:lnTo>
                <a:lnTo>
                  <a:pt x="460" y="519"/>
                </a:lnTo>
                <a:lnTo>
                  <a:pt x="462" y="519"/>
                </a:lnTo>
                <a:lnTo>
                  <a:pt x="464" y="518"/>
                </a:lnTo>
                <a:lnTo>
                  <a:pt x="469" y="517"/>
                </a:lnTo>
                <a:lnTo>
                  <a:pt x="473" y="514"/>
                </a:lnTo>
                <a:lnTo>
                  <a:pt x="478" y="513"/>
                </a:lnTo>
                <a:lnTo>
                  <a:pt x="482" y="513"/>
                </a:lnTo>
                <a:lnTo>
                  <a:pt x="486" y="511"/>
                </a:lnTo>
                <a:lnTo>
                  <a:pt x="489" y="510"/>
                </a:lnTo>
                <a:lnTo>
                  <a:pt x="494" y="508"/>
                </a:lnTo>
                <a:lnTo>
                  <a:pt x="499" y="507"/>
                </a:lnTo>
                <a:lnTo>
                  <a:pt x="500" y="506"/>
                </a:lnTo>
                <a:lnTo>
                  <a:pt x="501" y="506"/>
                </a:lnTo>
                <a:lnTo>
                  <a:pt x="505" y="506"/>
                </a:lnTo>
                <a:lnTo>
                  <a:pt x="508" y="506"/>
                </a:lnTo>
                <a:lnTo>
                  <a:pt x="512" y="506"/>
                </a:lnTo>
                <a:lnTo>
                  <a:pt x="517" y="506"/>
                </a:lnTo>
                <a:lnTo>
                  <a:pt x="521" y="505"/>
                </a:lnTo>
                <a:lnTo>
                  <a:pt x="526" y="505"/>
                </a:lnTo>
                <a:lnTo>
                  <a:pt x="532" y="505"/>
                </a:lnTo>
                <a:lnTo>
                  <a:pt x="538" y="505"/>
                </a:lnTo>
                <a:lnTo>
                  <a:pt x="551" y="506"/>
                </a:lnTo>
                <a:lnTo>
                  <a:pt x="565" y="506"/>
                </a:lnTo>
                <a:lnTo>
                  <a:pt x="579" y="506"/>
                </a:lnTo>
                <a:lnTo>
                  <a:pt x="593" y="506"/>
                </a:lnTo>
                <a:lnTo>
                  <a:pt x="607" y="507"/>
                </a:lnTo>
                <a:lnTo>
                  <a:pt x="620" y="507"/>
                </a:lnTo>
                <a:lnTo>
                  <a:pt x="626" y="507"/>
                </a:lnTo>
                <a:lnTo>
                  <a:pt x="632" y="508"/>
                </a:lnTo>
                <a:lnTo>
                  <a:pt x="636" y="508"/>
                </a:lnTo>
                <a:lnTo>
                  <a:pt x="641" y="508"/>
                </a:lnTo>
                <a:lnTo>
                  <a:pt x="646" y="508"/>
                </a:lnTo>
                <a:lnTo>
                  <a:pt x="649" y="508"/>
                </a:lnTo>
                <a:lnTo>
                  <a:pt x="653" y="508"/>
                </a:lnTo>
                <a:lnTo>
                  <a:pt x="655" y="508"/>
                </a:lnTo>
                <a:lnTo>
                  <a:pt x="658" y="508"/>
                </a:lnTo>
                <a:lnTo>
                  <a:pt x="659" y="508"/>
                </a:lnTo>
                <a:lnTo>
                  <a:pt x="687" y="510"/>
                </a:lnTo>
                <a:lnTo>
                  <a:pt x="716" y="510"/>
                </a:lnTo>
                <a:lnTo>
                  <a:pt x="743" y="510"/>
                </a:lnTo>
                <a:lnTo>
                  <a:pt x="772" y="508"/>
                </a:lnTo>
                <a:lnTo>
                  <a:pt x="773" y="507"/>
                </a:lnTo>
                <a:lnTo>
                  <a:pt x="773" y="505"/>
                </a:lnTo>
                <a:lnTo>
                  <a:pt x="773" y="502"/>
                </a:lnTo>
                <a:lnTo>
                  <a:pt x="773" y="500"/>
                </a:lnTo>
                <a:lnTo>
                  <a:pt x="773" y="498"/>
                </a:lnTo>
                <a:lnTo>
                  <a:pt x="773" y="494"/>
                </a:lnTo>
                <a:lnTo>
                  <a:pt x="773" y="492"/>
                </a:lnTo>
                <a:lnTo>
                  <a:pt x="773" y="489"/>
                </a:lnTo>
                <a:lnTo>
                  <a:pt x="773" y="487"/>
                </a:lnTo>
                <a:lnTo>
                  <a:pt x="773" y="485"/>
                </a:lnTo>
                <a:lnTo>
                  <a:pt x="773" y="481"/>
                </a:lnTo>
                <a:lnTo>
                  <a:pt x="772" y="473"/>
                </a:lnTo>
                <a:lnTo>
                  <a:pt x="772" y="465"/>
                </a:lnTo>
                <a:lnTo>
                  <a:pt x="770" y="455"/>
                </a:lnTo>
                <a:lnTo>
                  <a:pt x="770" y="446"/>
                </a:lnTo>
                <a:lnTo>
                  <a:pt x="770" y="436"/>
                </a:lnTo>
                <a:lnTo>
                  <a:pt x="770" y="427"/>
                </a:lnTo>
                <a:lnTo>
                  <a:pt x="772" y="418"/>
                </a:lnTo>
                <a:lnTo>
                  <a:pt x="773" y="415"/>
                </a:lnTo>
                <a:lnTo>
                  <a:pt x="774" y="411"/>
                </a:lnTo>
                <a:lnTo>
                  <a:pt x="774" y="405"/>
                </a:lnTo>
                <a:lnTo>
                  <a:pt x="775" y="399"/>
                </a:lnTo>
                <a:lnTo>
                  <a:pt x="776" y="393"/>
                </a:lnTo>
                <a:lnTo>
                  <a:pt x="777" y="387"/>
                </a:lnTo>
                <a:lnTo>
                  <a:pt x="780" y="383"/>
                </a:lnTo>
                <a:lnTo>
                  <a:pt x="782" y="378"/>
                </a:lnTo>
                <a:lnTo>
                  <a:pt x="785" y="373"/>
                </a:lnTo>
                <a:lnTo>
                  <a:pt x="788" y="368"/>
                </a:lnTo>
                <a:lnTo>
                  <a:pt x="789" y="365"/>
                </a:lnTo>
                <a:lnTo>
                  <a:pt x="789" y="361"/>
                </a:lnTo>
                <a:lnTo>
                  <a:pt x="790" y="358"/>
                </a:lnTo>
                <a:lnTo>
                  <a:pt x="793" y="355"/>
                </a:lnTo>
                <a:lnTo>
                  <a:pt x="793" y="353"/>
                </a:lnTo>
                <a:lnTo>
                  <a:pt x="793" y="352"/>
                </a:lnTo>
                <a:lnTo>
                  <a:pt x="794" y="350"/>
                </a:lnTo>
                <a:lnTo>
                  <a:pt x="794" y="347"/>
                </a:lnTo>
                <a:lnTo>
                  <a:pt x="794" y="346"/>
                </a:lnTo>
                <a:lnTo>
                  <a:pt x="793" y="345"/>
                </a:lnTo>
                <a:lnTo>
                  <a:pt x="793" y="341"/>
                </a:lnTo>
                <a:lnTo>
                  <a:pt x="793" y="339"/>
                </a:lnTo>
                <a:lnTo>
                  <a:pt x="792" y="332"/>
                </a:lnTo>
                <a:lnTo>
                  <a:pt x="792" y="328"/>
                </a:lnTo>
                <a:lnTo>
                  <a:pt x="790" y="326"/>
                </a:lnTo>
                <a:lnTo>
                  <a:pt x="790" y="322"/>
                </a:lnTo>
                <a:lnTo>
                  <a:pt x="789" y="320"/>
                </a:lnTo>
                <a:lnTo>
                  <a:pt x="789" y="312"/>
                </a:lnTo>
                <a:lnTo>
                  <a:pt x="789" y="304"/>
                </a:lnTo>
                <a:lnTo>
                  <a:pt x="789" y="297"/>
                </a:lnTo>
                <a:lnTo>
                  <a:pt x="789" y="291"/>
                </a:lnTo>
                <a:lnTo>
                  <a:pt x="789" y="287"/>
                </a:lnTo>
                <a:lnTo>
                  <a:pt x="790" y="282"/>
                </a:lnTo>
                <a:lnTo>
                  <a:pt x="790" y="277"/>
                </a:lnTo>
                <a:lnTo>
                  <a:pt x="790" y="274"/>
                </a:lnTo>
                <a:lnTo>
                  <a:pt x="790" y="271"/>
                </a:lnTo>
                <a:lnTo>
                  <a:pt x="790" y="268"/>
                </a:lnTo>
                <a:lnTo>
                  <a:pt x="790" y="265"/>
                </a:lnTo>
                <a:lnTo>
                  <a:pt x="790" y="263"/>
                </a:lnTo>
                <a:lnTo>
                  <a:pt x="792" y="259"/>
                </a:lnTo>
                <a:lnTo>
                  <a:pt x="792" y="256"/>
                </a:lnTo>
                <a:lnTo>
                  <a:pt x="792" y="251"/>
                </a:lnTo>
                <a:lnTo>
                  <a:pt x="792" y="246"/>
                </a:lnTo>
                <a:lnTo>
                  <a:pt x="793" y="244"/>
                </a:lnTo>
                <a:lnTo>
                  <a:pt x="793" y="242"/>
                </a:lnTo>
                <a:lnTo>
                  <a:pt x="793" y="238"/>
                </a:lnTo>
                <a:lnTo>
                  <a:pt x="793" y="233"/>
                </a:lnTo>
                <a:lnTo>
                  <a:pt x="793" y="230"/>
                </a:lnTo>
                <a:lnTo>
                  <a:pt x="793" y="225"/>
                </a:lnTo>
                <a:lnTo>
                  <a:pt x="793" y="219"/>
                </a:lnTo>
                <a:lnTo>
                  <a:pt x="793" y="212"/>
                </a:lnTo>
                <a:lnTo>
                  <a:pt x="794" y="205"/>
                </a:lnTo>
                <a:lnTo>
                  <a:pt x="794" y="198"/>
                </a:lnTo>
                <a:lnTo>
                  <a:pt x="794" y="188"/>
                </a:lnTo>
                <a:lnTo>
                  <a:pt x="794" y="179"/>
                </a:lnTo>
                <a:lnTo>
                  <a:pt x="793" y="176"/>
                </a:lnTo>
                <a:lnTo>
                  <a:pt x="792" y="174"/>
                </a:lnTo>
                <a:lnTo>
                  <a:pt x="790" y="172"/>
                </a:lnTo>
                <a:lnTo>
                  <a:pt x="790" y="169"/>
                </a:lnTo>
                <a:lnTo>
                  <a:pt x="792" y="169"/>
                </a:lnTo>
                <a:lnTo>
                  <a:pt x="793" y="170"/>
                </a:lnTo>
                <a:lnTo>
                  <a:pt x="794" y="170"/>
                </a:lnTo>
                <a:lnTo>
                  <a:pt x="794" y="169"/>
                </a:lnTo>
                <a:lnTo>
                  <a:pt x="793" y="168"/>
                </a:lnTo>
                <a:lnTo>
                  <a:pt x="794" y="166"/>
                </a:lnTo>
                <a:lnTo>
                  <a:pt x="794" y="163"/>
                </a:lnTo>
                <a:lnTo>
                  <a:pt x="794" y="161"/>
                </a:lnTo>
                <a:lnTo>
                  <a:pt x="794" y="157"/>
                </a:lnTo>
                <a:lnTo>
                  <a:pt x="793" y="153"/>
                </a:lnTo>
                <a:lnTo>
                  <a:pt x="790" y="148"/>
                </a:lnTo>
                <a:lnTo>
                  <a:pt x="789" y="141"/>
                </a:lnTo>
                <a:lnTo>
                  <a:pt x="787" y="134"/>
                </a:lnTo>
                <a:lnTo>
                  <a:pt x="786" y="125"/>
                </a:lnTo>
                <a:lnTo>
                  <a:pt x="785" y="122"/>
                </a:lnTo>
                <a:lnTo>
                  <a:pt x="783" y="118"/>
                </a:lnTo>
                <a:lnTo>
                  <a:pt x="782" y="110"/>
                </a:lnTo>
                <a:lnTo>
                  <a:pt x="781" y="102"/>
                </a:lnTo>
                <a:lnTo>
                  <a:pt x="779" y="95"/>
                </a:lnTo>
                <a:lnTo>
                  <a:pt x="776" y="87"/>
                </a:lnTo>
                <a:lnTo>
                  <a:pt x="774" y="78"/>
                </a:lnTo>
                <a:lnTo>
                  <a:pt x="774" y="74"/>
                </a:lnTo>
                <a:lnTo>
                  <a:pt x="773" y="70"/>
                </a:lnTo>
                <a:lnTo>
                  <a:pt x="774" y="66"/>
                </a:lnTo>
                <a:lnTo>
                  <a:pt x="775" y="63"/>
                </a:lnTo>
                <a:lnTo>
                  <a:pt x="776" y="59"/>
                </a:lnTo>
                <a:lnTo>
                  <a:pt x="776" y="55"/>
                </a:lnTo>
                <a:lnTo>
                  <a:pt x="776" y="51"/>
                </a:lnTo>
                <a:lnTo>
                  <a:pt x="775" y="47"/>
                </a:lnTo>
                <a:lnTo>
                  <a:pt x="774" y="44"/>
                </a:lnTo>
                <a:lnTo>
                  <a:pt x="773" y="40"/>
                </a:lnTo>
                <a:lnTo>
                  <a:pt x="772" y="38"/>
                </a:lnTo>
                <a:lnTo>
                  <a:pt x="772" y="35"/>
                </a:lnTo>
                <a:lnTo>
                  <a:pt x="772" y="33"/>
                </a:lnTo>
                <a:lnTo>
                  <a:pt x="772" y="32"/>
                </a:lnTo>
                <a:lnTo>
                  <a:pt x="772" y="31"/>
                </a:lnTo>
                <a:lnTo>
                  <a:pt x="770" y="27"/>
                </a:lnTo>
                <a:lnTo>
                  <a:pt x="769" y="22"/>
                </a:lnTo>
                <a:lnTo>
                  <a:pt x="768" y="18"/>
                </a:lnTo>
                <a:lnTo>
                  <a:pt x="767" y="14"/>
                </a:lnTo>
                <a:lnTo>
                  <a:pt x="766" y="12"/>
                </a:lnTo>
                <a:lnTo>
                  <a:pt x="766" y="9"/>
                </a:lnTo>
                <a:lnTo>
                  <a:pt x="764" y="7"/>
                </a:lnTo>
                <a:lnTo>
                  <a:pt x="762" y="6"/>
                </a:lnTo>
                <a:lnTo>
                  <a:pt x="758" y="2"/>
                </a:lnTo>
                <a:lnTo>
                  <a:pt x="754" y="1"/>
                </a:lnTo>
                <a:lnTo>
                  <a:pt x="749" y="0"/>
                </a:lnTo>
                <a:lnTo>
                  <a:pt x="743" y="0"/>
                </a:lnTo>
                <a:lnTo>
                  <a:pt x="737" y="0"/>
                </a:lnTo>
                <a:lnTo>
                  <a:pt x="730" y="1"/>
                </a:lnTo>
                <a:lnTo>
                  <a:pt x="723" y="2"/>
                </a:lnTo>
                <a:lnTo>
                  <a:pt x="716" y="4"/>
                </a:lnTo>
                <a:lnTo>
                  <a:pt x="700" y="7"/>
                </a:lnTo>
                <a:lnTo>
                  <a:pt x="693" y="9"/>
                </a:lnTo>
                <a:lnTo>
                  <a:pt x="687" y="10"/>
                </a:lnTo>
                <a:lnTo>
                  <a:pt x="680" y="10"/>
                </a:lnTo>
                <a:lnTo>
                  <a:pt x="674" y="12"/>
                </a:lnTo>
                <a:lnTo>
                  <a:pt x="672" y="12"/>
                </a:lnTo>
                <a:lnTo>
                  <a:pt x="668" y="13"/>
                </a:lnTo>
                <a:lnTo>
                  <a:pt x="662" y="14"/>
                </a:lnTo>
                <a:lnTo>
                  <a:pt x="660" y="14"/>
                </a:lnTo>
                <a:lnTo>
                  <a:pt x="658" y="14"/>
                </a:lnTo>
                <a:lnTo>
                  <a:pt x="655" y="14"/>
                </a:lnTo>
                <a:lnTo>
                  <a:pt x="636" y="13"/>
                </a:lnTo>
                <a:lnTo>
                  <a:pt x="617" y="13"/>
                </a:lnTo>
                <a:lnTo>
                  <a:pt x="598" y="12"/>
                </a:lnTo>
                <a:lnTo>
                  <a:pt x="579" y="12"/>
                </a:lnTo>
                <a:lnTo>
                  <a:pt x="566" y="12"/>
                </a:lnTo>
                <a:lnTo>
                  <a:pt x="553" y="12"/>
                </a:lnTo>
                <a:lnTo>
                  <a:pt x="540" y="13"/>
                </a:lnTo>
                <a:lnTo>
                  <a:pt x="526" y="13"/>
                </a:lnTo>
                <a:lnTo>
                  <a:pt x="499" y="15"/>
                </a:lnTo>
                <a:lnTo>
                  <a:pt x="470" y="15"/>
                </a:lnTo>
                <a:lnTo>
                  <a:pt x="443" y="16"/>
                </a:lnTo>
                <a:lnTo>
                  <a:pt x="430" y="16"/>
                </a:lnTo>
                <a:lnTo>
                  <a:pt x="416" y="15"/>
                </a:lnTo>
                <a:lnTo>
                  <a:pt x="404" y="15"/>
                </a:lnTo>
                <a:lnTo>
                  <a:pt x="391" y="14"/>
                </a:lnTo>
                <a:lnTo>
                  <a:pt x="379" y="13"/>
                </a:lnTo>
                <a:lnTo>
                  <a:pt x="368" y="10"/>
                </a:lnTo>
                <a:lnTo>
                  <a:pt x="357" y="10"/>
                </a:lnTo>
                <a:lnTo>
                  <a:pt x="346" y="10"/>
                </a:lnTo>
                <a:lnTo>
                  <a:pt x="335" y="10"/>
                </a:lnTo>
                <a:lnTo>
                  <a:pt x="325" y="10"/>
                </a:lnTo>
                <a:lnTo>
                  <a:pt x="314" y="10"/>
                </a:lnTo>
                <a:lnTo>
                  <a:pt x="303" y="10"/>
                </a:lnTo>
                <a:lnTo>
                  <a:pt x="293" y="9"/>
                </a:lnTo>
                <a:lnTo>
                  <a:pt x="282" y="9"/>
                </a:lnTo>
                <a:lnTo>
                  <a:pt x="244" y="10"/>
                </a:lnTo>
                <a:lnTo>
                  <a:pt x="206" y="12"/>
                </a:lnTo>
                <a:lnTo>
                  <a:pt x="168" y="12"/>
                </a:lnTo>
                <a:lnTo>
                  <a:pt x="130" y="10"/>
                </a:lnTo>
                <a:lnTo>
                  <a:pt x="128" y="10"/>
                </a:lnTo>
                <a:lnTo>
                  <a:pt x="127" y="10"/>
                </a:lnTo>
                <a:lnTo>
                  <a:pt x="124" y="9"/>
                </a:lnTo>
                <a:lnTo>
                  <a:pt x="123" y="9"/>
                </a:lnTo>
                <a:lnTo>
                  <a:pt x="122" y="9"/>
                </a:lnTo>
                <a:lnTo>
                  <a:pt x="121" y="8"/>
                </a:lnTo>
                <a:lnTo>
                  <a:pt x="120" y="8"/>
                </a:lnTo>
                <a:lnTo>
                  <a:pt x="118" y="7"/>
                </a:lnTo>
                <a:lnTo>
                  <a:pt x="110" y="7"/>
                </a:lnTo>
                <a:lnTo>
                  <a:pt x="103" y="8"/>
                </a:lnTo>
                <a:lnTo>
                  <a:pt x="88" y="8"/>
                </a:lnTo>
                <a:lnTo>
                  <a:pt x="74" y="8"/>
                </a:lnTo>
                <a:lnTo>
                  <a:pt x="61" y="9"/>
                </a:lnTo>
                <a:lnTo>
                  <a:pt x="48" y="9"/>
                </a:lnTo>
                <a:lnTo>
                  <a:pt x="35" y="10"/>
                </a:lnTo>
                <a:lnTo>
                  <a:pt x="21" y="12"/>
                </a:lnTo>
                <a:lnTo>
                  <a:pt x="8" y="13"/>
                </a:lnTo>
                <a:lnTo>
                  <a:pt x="5" y="13"/>
                </a:lnTo>
                <a:lnTo>
                  <a:pt x="2" y="14"/>
                </a:lnTo>
                <a:lnTo>
                  <a:pt x="1" y="15"/>
                </a:lnTo>
                <a:lnTo>
                  <a:pt x="0" y="16"/>
                </a:lnTo>
                <a:lnTo>
                  <a:pt x="0" y="18"/>
                </a:lnTo>
                <a:close/>
              </a:path>
            </a:pathLst>
          </a:custGeom>
          <a:solidFill>
            <a:srgbClr val="0000FF"/>
          </a:solidFill>
          <a:ln w="9525">
            <a:noFill/>
            <a:round/>
            <a:headEnd/>
            <a:tailEnd/>
          </a:ln>
        </p:spPr>
        <p:txBody>
          <a:bodyPr lIns="57150" tIns="28575" rIns="57150" bIns="28575"/>
          <a:lstStyle/>
          <a:p>
            <a:endParaRPr lang="en-US"/>
          </a:p>
        </p:txBody>
      </p:sp>
      <p:sp>
        <p:nvSpPr>
          <p:cNvPr id="61491" name="Freeform 90"/>
          <p:cNvSpPr>
            <a:spLocks/>
          </p:cNvSpPr>
          <p:nvPr/>
        </p:nvSpPr>
        <p:spPr bwMode="auto">
          <a:xfrm>
            <a:off x="1044575" y="3730625"/>
            <a:ext cx="68263" cy="47625"/>
          </a:xfrm>
          <a:custGeom>
            <a:avLst/>
            <a:gdLst>
              <a:gd name="T0" fmla="*/ 12397 w 435"/>
              <a:gd name="T1" fmla="*/ 21386 h 265"/>
              <a:gd name="T2" fmla="*/ 10514 w 435"/>
              <a:gd name="T3" fmla="*/ 26059 h 265"/>
              <a:gd name="T4" fmla="*/ 9416 w 435"/>
              <a:gd name="T5" fmla="*/ 29653 h 265"/>
              <a:gd name="T6" fmla="*/ 7532 w 435"/>
              <a:gd name="T7" fmla="*/ 32529 h 265"/>
              <a:gd name="T8" fmla="*/ 6277 w 435"/>
              <a:gd name="T9" fmla="*/ 35584 h 265"/>
              <a:gd name="T10" fmla="*/ 3452 w 435"/>
              <a:gd name="T11" fmla="*/ 39717 h 265"/>
              <a:gd name="T12" fmla="*/ 1255 w 435"/>
              <a:gd name="T13" fmla="*/ 42413 h 265"/>
              <a:gd name="T14" fmla="*/ 0 w 435"/>
              <a:gd name="T15" fmla="*/ 45828 h 265"/>
              <a:gd name="T16" fmla="*/ 1569 w 435"/>
              <a:gd name="T17" fmla="*/ 47625 h 265"/>
              <a:gd name="T18" fmla="*/ 5492 w 435"/>
              <a:gd name="T19" fmla="*/ 46906 h 265"/>
              <a:gd name="T20" fmla="*/ 6434 w 435"/>
              <a:gd name="T21" fmla="*/ 46906 h 265"/>
              <a:gd name="T22" fmla="*/ 9416 w 435"/>
              <a:gd name="T23" fmla="*/ 46726 h 265"/>
              <a:gd name="T24" fmla="*/ 15065 w 435"/>
              <a:gd name="T25" fmla="*/ 45648 h 265"/>
              <a:gd name="T26" fmla="*/ 21185 w 435"/>
              <a:gd name="T27" fmla="*/ 43851 h 265"/>
              <a:gd name="T28" fmla="*/ 23539 w 435"/>
              <a:gd name="T29" fmla="*/ 43132 h 265"/>
              <a:gd name="T30" fmla="*/ 26364 w 435"/>
              <a:gd name="T31" fmla="*/ 41694 h 265"/>
              <a:gd name="T32" fmla="*/ 29188 w 435"/>
              <a:gd name="T33" fmla="*/ 40436 h 265"/>
              <a:gd name="T34" fmla="*/ 31385 w 435"/>
              <a:gd name="T35" fmla="*/ 39358 h 265"/>
              <a:gd name="T36" fmla="*/ 32327 w 435"/>
              <a:gd name="T37" fmla="*/ 38999 h 265"/>
              <a:gd name="T38" fmla="*/ 37505 w 435"/>
              <a:gd name="T39" fmla="*/ 36662 h 265"/>
              <a:gd name="T40" fmla="*/ 42213 w 435"/>
              <a:gd name="T41" fmla="*/ 35045 h 265"/>
              <a:gd name="T42" fmla="*/ 44096 w 435"/>
              <a:gd name="T43" fmla="*/ 33248 h 265"/>
              <a:gd name="T44" fmla="*/ 45666 w 435"/>
              <a:gd name="T45" fmla="*/ 31630 h 265"/>
              <a:gd name="T46" fmla="*/ 48019 w 435"/>
              <a:gd name="T47" fmla="*/ 29833 h 265"/>
              <a:gd name="T48" fmla="*/ 50060 w 435"/>
              <a:gd name="T49" fmla="*/ 28575 h 265"/>
              <a:gd name="T50" fmla="*/ 51472 w 435"/>
              <a:gd name="T51" fmla="*/ 27317 h 265"/>
              <a:gd name="T52" fmla="*/ 54610 w 435"/>
              <a:gd name="T53" fmla="*/ 26059 h 265"/>
              <a:gd name="T54" fmla="*/ 56180 w 435"/>
              <a:gd name="T55" fmla="*/ 24801 h 265"/>
              <a:gd name="T56" fmla="*/ 56650 w 435"/>
              <a:gd name="T57" fmla="*/ 24082 h 265"/>
              <a:gd name="T58" fmla="*/ 58063 w 435"/>
              <a:gd name="T59" fmla="*/ 23183 h 265"/>
              <a:gd name="T60" fmla="*/ 60260 w 435"/>
              <a:gd name="T61" fmla="*/ 20488 h 265"/>
              <a:gd name="T62" fmla="*/ 61672 w 435"/>
              <a:gd name="T63" fmla="*/ 18151 h 265"/>
              <a:gd name="T64" fmla="*/ 63555 w 435"/>
              <a:gd name="T65" fmla="*/ 17433 h 265"/>
              <a:gd name="T66" fmla="*/ 66380 w 435"/>
              <a:gd name="T67" fmla="*/ 14917 h 265"/>
              <a:gd name="T68" fmla="*/ 68106 w 435"/>
              <a:gd name="T69" fmla="*/ 12041 h 265"/>
              <a:gd name="T70" fmla="*/ 67635 w 435"/>
              <a:gd name="T71" fmla="*/ 8986 h 265"/>
              <a:gd name="T72" fmla="*/ 63712 w 435"/>
              <a:gd name="T73" fmla="*/ 6829 h 265"/>
              <a:gd name="T74" fmla="*/ 60731 w 435"/>
              <a:gd name="T75" fmla="*/ 6650 h 265"/>
              <a:gd name="T76" fmla="*/ 54767 w 435"/>
              <a:gd name="T77" fmla="*/ 5571 h 265"/>
              <a:gd name="T78" fmla="*/ 51001 w 435"/>
              <a:gd name="T79" fmla="*/ 4852 h 265"/>
              <a:gd name="T80" fmla="*/ 49118 w 435"/>
              <a:gd name="T81" fmla="*/ 4313 h 265"/>
              <a:gd name="T82" fmla="*/ 38447 w 435"/>
              <a:gd name="T83" fmla="*/ 2157 h 265"/>
              <a:gd name="T84" fmla="*/ 34053 w 435"/>
              <a:gd name="T85" fmla="*/ 1617 h 265"/>
              <a:gd name="T86" fmla="*/ 32484 w 435"/>
              <a:gd name="T87" fmla="*/ 1438 h 265"/>
              <a:gd name="T88" fmla="*/ 27462 w 435"/>
              <a:gd name="T89" fmla="*/ 0 h 265"/>
              <a:gd name="T90" fmla="*/ 25422 w 435"/>
              <a:gd name="T91" fmla="*/ 539 h 265"/>
              <a:gd name="T92" fmla="*/ 22284 w 435"/>
              <a:gd name="T93" fmla="*/ 1078 h 265"/>
              <a:gd name="T94" fmla="*/ 18517 w 435"/>
              <a:gd name="T95" fmla="*/ 2875 h 265"/>
              <a:gd name="T96" fmla="*/ 16320 w 435"/>
              <a:gd name="T97" fmla="*/ 5571 h 265"/>
              <a:gd name="T98" fmla="*/ 13966 w 435"/>
              <a:gd name="T99" fmla="*/ 10963 h 265"/>
              <a:gd name="T100" fmla="*/ 13339 w 435"/>
              <a:gd name="T101" fmla="*/ 12400 h 265"/>
              <a:gd name="T102" fmla="*/ 13182 w 435"/>
              <a:gd name="T103" fmla="*/ 13658 h 265"/>
              <a:gd name="T104" fmla="*/ 12554 w 435"/>
              <a:gd name="T105" fmla="*/ 15276 h 265"/>
              <a:gd name="T106" fmla="*/ 11926 w 435"/>
              <a:gd name="T107" fmla="*/ 14018 h 265"/>
              <a:gd name="T108" fmla="*/ 12397 w 435"/>
              <a:gd name="T109" fmla="*/ 15995 h 265"/>
              <a:gd name="T110" fmla="*/ 13496 w 435"/>
              <a:gd name="T111" fmla="*/ 17972 h 265"/>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435"/>
              <a:gd name="T169" fmla="*/ 0 h 265"/>
              <a:gd name="T170" fmla="*/ 435 w 435"/>
              <a:gd name="T171" fmla="*/ 265 h 265"/>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435" h="265">
                <a:moveTo>
                  <a:pt x="87" y="91"/>
                </a:moveTo>
                <a:lnTo>
                  <a:pt x="85" y="100"/>
                </a:lnTo>
                <a:lnTo>
                  <a:pt x="85" y="105"/>
                </a:lnTo>
                <a:lnTo>
                  <a:pt x="83" y="110"/>
                </a:lnTo>
                <a:lnTo>
                  <a:pt x="82" y="114"/>
                </a:lnTo>
                <a:lnTo>
                  <a:pt x="79" y="119"/>
                </a:lnTo>
                <a:lnTo>
                  <a:pt x="76" y="123"/>
                </a:lnTo>
                <a:lnTo>
                  <a:pt x="72" y="126"/>
                </a:lnTo>
                <a:lnTo>
                  <a:pt x="71" y="130"/>
                </a:lnTo>
                <a:lnTo>
                  <a:pt x="70" y="134"/>
                </a:lnTo>
                <a:lnTo>
                  <a:pt x="69" y="139"/>
                </a:lnTo>
                <a:lnTo>
                  <a:pt x="67" y="145"/>
                </a:lnTo>
                <a:lnTo>
                  <a:pt x="66" y="151"/>
                </a:lnTo>
                <a:lnTo>
                  <a:pt x="65" y="153"/>
                </a:lnTo>
                <a:lnTo>
                  <a:pt x="64" y="156"/>
                </a:lnTo>
                <a:lnTo>
                  <a:pt x="63" y="159"/>
                </a:lnTo>
                <a:lnTo>
                  <a:pt x="61" y="162"/>
                </a:lnTo>
                <a:lnTo>
                  <a:pt x="60" y="165"/>
                </a:lnTo>
                <a:lnTo>
                  <a:pt x="58" y="169"/>
                </a:lnTo>
                <a:lnTo>
                  <a:pt x="55" y="171"/>
                </a:lnTo>
                <a:lnTo>
                  <a:pt x="53" y="174"/>
                </a:lnTo>
                <a:lnTo>
                  <a:pt x="51" y="176"/>
                </a:lnTo>
                <a:lnTo>
                  <a:pt x="48" y="178"/>
                </a:lnTo>
                <a:lnTo>
                  <a:pt x="48" y="181"/>
                </a:lnTo>
                <a:lnTo>
                  <a:pt x="47" y="183"/>
                </a:lnTo>
                <a:lnTo>
                  <a:pt x="46" y="184"/>
                </a:lnTo>
                <a:lnTo>
                  <a:pt x="45" y="187"/>
                </a:lnTo>
                <a:lnTo>
                  <a:pt x="44" y="191"/>
                </a:lnTo>
                <a:lnTo>
                  <a:pt x="42" y="195"/>
                </a:lnTo>
                <a:lnTo>
                  <a:pt x="40" y="198"/>
                </a:lnTo>
                <a:lnTo>
                  <a:pt x="38" y="202"/>
                </a:lnTo>
                <a:lnTo>
                  <a:pt x="32" y="209"/>
                </a:lnTo>
                <a:lnTo>
                  <a:pt x="28" y="213"/>
                </a:lnTo>
                <a:lnTo>
                  <a:pt x="26" y="215"/>
                </a:lnTo>
                <a:lnTo>
                  <a:pt x="23" y="219"/>
                </a:lnTo>
                <a:lnTo>
                  <a:pt x="22" y="221"/>
                </a:lnTo>
                <a:lnTo>
                  <a:pt x="20" y="223"/>
                </a:lnTo>
                <a:lnTo>
                  <a:pt x="19" y="225"/>
                </a:lnTo>
                <a:lnTo>
                  <a:pt x="18" y="226"/>
                </a:lnTo>
                <a:lnTo>
                  <a:pt x="14" y="229"/>
                </a:lnTo>
                <a:lnTo>
                  <a:pt x="12" y="233"/>
                </a:lnTo>
                <a:lnTo>
                  <a:pt x="8" y="236"/>
                </a:lnTo>
                <a:lnTo>
                  <a:pt x="6" y="241"/>
                </a:lnTo>
                <a:lnTo>
                  <a:pt x="6" y="245"/>
                </a:lnTo>
                <a:lnTo>
                  <a:pt x="4" y="247"/>
                </a:lnTo>
                <a:lnTo>
                  <a:pt x="3" y="249"/>
                </a:lnTo>
                <a:lnTo>
                  <a:pt x="1" y="252"/>
                </a:lnTo>
                <a:lnTo>
                  <a:pt x="0" y="255"/>
                </a:lnTo>
                <a:lnTo>
                  <a:pt x="0" y="259"/>
                </a:lnTo>
                <a:lnTo>
                  <a:pt x="0" y="261"/>
                </a:lnTo>
                <a:lnTo>
                  <a:pt x="1" y="263"/>
                </a:lnTo>
                <a:lnTo>
                  <a:pt x="2" y="264"/>
                </a:lnTo>
                <a:lnTo>
                  <a:pt x="3" y="265"/>
                </a:lnTo>
                <a:lnTo>
                  <a:pt x="10" y="265"/>
                </a:lnTo>
                <a:lnTo>
                  <a:pt x="18" y="265"/>
                </a:lnTo>
                <a:lnTo>
                  <a:pt x="25" y="264"/>
                </a:lnTo>
                <a:lnTo>
                  <a:pt x="32" y="263"/>
                </a:lnTo>
                <a:lnTo>
                  <a:pt x="33" y="263"/>
                </a:lnTo>
                <a:lnTo>
                  <a:pt x="34" y="261"/>
                </a:lnTo>
                <a:lnTo>
                  <a:pt x="35" y="261"/>
                </a:lnTo>
                <a:lnTo>
                  <a:pt x="35" y="260"/>
                </a:lnTo>
                <a:lnTo>
                  <a:pt x="36" y="260"/>
                </a:lnTo>
                <a:lnTo>
                  <a:pt x="38" y="260"/>
                </a:lnTo>
                <a:lnTo>
                  <a:pt x="39" y="261"/>
                </a:lnTo>
                <a:lnTo>
                  <a:pt x="40" y="261"/>
                </a:lnTo>
                <a:lnTo>
                  <a:pt x="41" y="261"/>
                </a:lnTo>
                <a:lnTo>
                  <a:pt x="44" y="261"/>
                </a:lnTo>
                <a:lnTo>
                  <a:pt x="46" y="261"/>
                </a:lnTo>
                <a:lnTo>
                  <a:pt x="48" y="261"/>
                </a:lnTo>
                <a:lnTo>
                  <a:pt x="53" y="261"/>
                </a:lnTo>
                <a:lnTo>
                  <a:pt x="58" y="261"/>
                </a:lnTo>
                <a:lnTo>
                  <a:pt x="60" y="260"/>
                </a:lnTo>
                <a:lnTo>
                  <a:pt x="64" y="260"/>
                </a:lnTo>
                <a:lnTo>
                  <a:pt x="71" y="259"/>
                </a:lnTo>
                <a:lnTo>
                  <a:pt x="79" y="257"/>
                </a:lnTo>
                <a:lnTo>
                  <a:pt x="83" y="257"/>
                </a:lnTo>
                <a:lnTo>
                  <a:pt x="86" y="257"/>
                </a:lnTo>
                <a:lnTo>
                  <a:pt x="96" y="254"/>
                </a:lnTo>
                <a:lnTo>
                  <a:pt x="106" y="253"/>
                </a:lnTo>
                <a:lnTo>
                  <a:pt x="127" y="252"/>
                </a:lnTo>
                <a:lnTo>
                  <a:pt x="129" y="251"/>
                </a:lnTo>
                <a:lnTo>
                  <a:pt x="130" y="249"/>
                </a:lnTo>
                <a:lnTo>
                  <a:pt x="133" y="247"/>
                </a:lnTo>
                <a:lnTo>
                  <a:pt x="135" y="244"/>
                </a:lnTo>
                <a:lnTo>
                  <a:pt x="137" y="244"/>
                </a:lnTo>
                <a:lnTo>
                  <a:pt x="138" y="242"/>
                </a:lnTo>
                <a:lnTo>
                  <a:pt x="141" y="241"/>
                </a:lnTo>
                <a:lnTo>
                  <a:pt x="142" y="241"/>
                </a:lnTo>
                <a:lnTo>
                  <a:pt x="147" y="241"/>
                </a:lnTo>
                <a:lnTo>
                  <a:pt x="150" y="240"/>
                </a:lnTo>
                <a:lnTo>
                  <a:pt x="154" y="240"/>
                </a:lnTo>
                <a:lnTo>
                  <a:pt x="156" y="238"/>
                </a:lnTo>
                <a:lnTo>
                  <a:pt x="160" y="235"/>
                </a:lnTo>
                <a:lnTo>
                  <a:pt x="162" y="234"/>
                </a:lnTo>
                <a:lnTo>
                  <a:pt x="165" y="233"/>
                </a:lnTo>
                <a:lnTo>
                  <a:pt x="168" y="232"/>
                </a:lnTo>
                <a:lnTo>
                  <a:pt x="170" y="230"/>
                </a:lnTo>
                <a:lnTo>
                  <a:pt x="174" y="230"/>
                </a:lnTo>
                <a:lnTo>
                  <a:pt x="178" y="229"/>
                </a:lnTo>
                <a:lnTo>
                  <a:pt x="180" y="228"/>
                </a:lnTo>
                <a:lnTo>
                  <a:pt x="183" y="226"/>
                </a:lnTo>
                <a:lnTo>
                  <a:pt x="186" y="225"/>
                </a:lnTo>
                <a:lnTo>
                  <a:pt x="189" y="225"/>
                </a:lnTo>
                <a:lnTo>
                  <a:pt x="191" y="222"/>
                </a:lnTo>
                <a:lnTo>
                  <a:pt x="193" y="221"/>
                </a:lnTo>
                <a:lnTo>
                  <a:pt x="195" y="221"/>
                </a:lnTo>
                <a:lnTo>
                  <a:pt x="198" y="220"/>
                </a:lnTo>
                <a:lnTo>
                  <a:pt x="200" y="219"/>
                </a:lnTo>
                <a:lnTo>
                  <a:pt x="201" y="219"/>
                </a:lnTo>
                <a:lnTo>
                  <a:pt x="202" y="217"/>
                </a:lnTo>
                <a:lnTo>
                  <a:pt x="204" y="217"/>
                </a:lnTo>
                <a:lnTo>
                  <a:pt x="205" y="217"/>
                </a:lnTo>
                <a:lnTo>
                  <a:pt x="206" y="217"/>
                </a:lnTo>
                <a:lnTo>
                  <a:pt x="207" y="216"/>
                </a:lnTo>
                <a:lnTo>
                  <a:pt x="214" y="214"/>
                </a:lnTo>
                <a:lnTo>
                  <a:pt x="220" y="212"/>
                </a:lnTo>
                <a:lnTo>
                  <a:pt x="226" y="209"/>
                </a:lnTo>
                <a:lnTo>
                  <a:pt x="233" y="208"/>
                </a:lnTo>
                <a:lnTo>
                  <a:pt x="239" y="204"/>
                </a:lnTo>
                <a:lnTo>
                  <a:pt x="245" y="202"/>
                </a:lnTo>
                <a:lnTo>
                  <a:pt x="252" y="200"/>
                </a:lnTo>
                <a:lnTo>
                  <a:pt x="256" y="198"/>
                </a:lnTo>
                <a:lnTo>
                  <a:pt x="259" y="198"/>
                </a:lnTo>
                <a:lnTo>
                  <a:pt x="264" y="196"/>
                </a:lnTo>
                <a:lnTo>
                  <a:pt x="269" y="195"/>
                </a:lnTo>
                <a:lnTo>
                  <a:pt x="271" y="193"/>
                </a:lnTo>
                <a:lnTo>
                  <a:pt x="274" y="190"/>
                </a:lnTo>
                <a:lnTo>
                  <a:pt x="276" y="188"/>
                </a:lnTo>
                <a:lnTo>
                  <a:pt x="277" y="188"/>
                </a:lnTo>
                <a:lnTo>
                  <a:pt x="278" y="187"/>
                </a:lnTo>
                <a:lnTo>
                  <a:pt x="281" y="185"/>
                </a:lnTo>
                <a:lnTo>
                  <a:pt x="282" y="183"/>
                </a:lnTo>
                <a:lnTo>
                  <a:pt x="283" y="182"/>
                </a:lnTo>
                <a:lnTo>
                  <a:pt x="285" y="180"/>
                </a:lnTo>
                <a:lnTo>
                  <a:pt x="287" y="178"/>
                </a:lnTo>
                <a:lnTo>
                  <a:pt x="289" y="177"/>
                </a:lnTo>
                <a:lnTo>
                  <a:pt x="291" y="176"/>
                </a:lnTo>
                <a:lnTo>
                  <a:pt x="295" y="176"/>
                </a:lnTo>
                <a:lnTo>
                  <a:pt x="297" y="175"/>
                </a:lnTo>
                <a:lnTo>
                  <a:pt x="300" y="174"/>
                </a:lnTo>
                <a:lnTo>
                  <a:pt x="302" y="171"/>
                </a:lnTo>
                <a:lnTo>
                  <a:pt x="304" y="170"/>
                </a:lnTo>
                <a:lnTo>
                  <a:pt x="306" y="166"/>
                </a:lnTo>
                <a:lnTo>
                  <a:pt x="308" y="164"/>
                </a:lnTo>
                <a:lnTo>
                  <a:pt x="310" y="162"/>
                </a:lnTo>
                <a:lnTo>
                  <a:pt x="312" y="162"/>
                </a:lnTo>
                <a:lnTo>
                  <a:pt x="314" y="161"/>
                </a:lnTo>
                <a:lnTo>
                  <a:pt x="316" y="161"/>
                </a:lnTo>
                <a:lnTo>
                  <a:pt x="319" y="159"/>
                </a:lnTo>
                <a:lnTo>
                  <a:pt x="321" y="158"/>
                </a:lnTo>
                <a:lnTo>
                  <a:pt x="323" y="157"/>
                </a:lnTo>
                <a:lnTo>
                  <a:pt x="325" y="155"/>
                </a:lnTo>
                <a:lnTo>
                  <a:pt x="326" y="153"/>
                </a:lnTo>
                <a:lnTo>
                  <a:pt x="327" y="152"/>
                </a:lnTo>
                <a:lnTo>
                  <a:pt x="328" y="152"/>
                </a:lnTo>
                <a:lnTo>
                  <a:pt x="329" y="152"/>
                </a:lnTo>
                <a:lnTo>
                  <a:pt x="333" y="150"/>
                </a:lnTo>
                <a:lnTo>
                  <a:pt x="336" y="150"/>
                </a:lnTo>
                <a:lnTo>
                  <a:pt x="342" y="149"/>
                </a:lnTo>
                <a:lnTo>
                  <a:pt x="346" y="146"/>
                </a:lnTo>
                <a:lnTo>
                  <a:pt x="348" y="145"/>
                </a:lnTo>
                <a:lnTo>
                  <a:pt x="351" y="145"/>
                </a:lnTo>
                <a:lnTo>
                  <a:pt x="354" y="143"/>
                </a:lnTo>
                <a:lnTo>
                  <a:pt x="355" y="142"/>
                </a:lnTo>
                <a:lnTo>
                  <a:pt x="357" y="139"/>
                </a:lnTo>
                <a:lnTo>
                  <a:pt x="358" y="138"/>
                </a:lnTo>
                <a:lnTo>
                  <a:pt x="359" y="137"/>
                </a:lnTo>
                <a:lnTo>
                  <a:pt x="361" y="137"/>
                </a:lnTo>
                <a:lnTo>
                  <a:pt x="361" y="136"/>
                </a:lnTo>
                <a:lnTo>
                  <a:pt x="361" y="134"/>
                </a:lnTo>
                <a:lnTo>
                  <a:pt x="362" y="134"/>
                </a:lnTo>
                <a:lnTo>
                  <a:pt x="362" y="133"/>
                </a:lnTo>
                <a:lnTo>
                  <a:pt x="365" y="133"/>
                </a:lnTo>
                <a:lnTo>
                  <a:pt x="366" y="132"/>
                </a:lnTo>
                <a:lnTo>
                  <a:pt x="367" y="132"/>
                </a:lnTo>
                <a:lnTo>
                  <a:pt x="370" y="129"/>
                </a:lnTo>
                <a:lnTo>
                  <a:pt x="373" y="126"/>
                </a:lnTo>
                <a:lnTo>
                  <a:pt x="379" y="120"/>
                </a:lnTo>
                <a:lnTo>
                  <a:pt x="380" y="119"/>
                </a:lnTo>
                <a:lnTo>
                  <a:pt x="381" y="117"/>
                </a:lnTo>
                <a:lnTo>
                  <a:pt x="384" y="115"/>
                </a:lnTo>
                <a:lnTo>
                  <a:pt x="384" y="114"/>
                </a:lnTo>
                <a:lnTo>
                  <a:pt x="385" y="113"/>
                </a:lnTo>
                <a:lnTo>
                  <a:pt x="386" y="111"/>
                </a:lnTo>
                <a:lnTo>
                  <a:pt x="389" y="107"/>
                </a:lnTo>
                <a:lnTo>
                  <a:pt x="392" y="104"/>
                </a:lnTo>
                <a:lnTo>
                  <a:pt x="393" y="101"/>
                </a:lnTo>
                <a:lnTo>
                  <a:pt x="396" y="100"/>
                </a:lnTo>
                <a:lnTo>
                  <a:pt x="396" y="99"/>
                </a:lnTo>
                <a:lnTo>
                  <a:pt x="397" y="99"/>
                </a:lnTo>
                <a:lnTo>
                  <a:pt x="399" y="98"/>
                </a:lnTo>
                <a:lnTo>
                  <a:pt x="403" y="97"/>
                </a:lnTo>
                <a:lnTo>
                  <a:pt x="405" y="97"/>
                </a:lnTo>
                <a:lnTo>
                  <a:pt x="409" y="94"/>
                </a:lnTo>
                <a:lnTo>
                  <a:pt x="412" y="92"/>
                </a:lnTo>
                <a:lnTo>
                  <a:pt x="416" y="89"/>
                </a:lnTo>
                <a:lnTo>
                  <a:pt x="419" y="87"/>
                </a:lnTo>
                <a:lnTo>
                  <a:pt x="421" y="86"/>
                </a:lnTo>
                <a:lnTo>
                  <a:pt x="423" y="83"/>
                </a:lnTo>
                <a:lnTo>
                  <a:pt x="425" y="79"/>
                </a:lnTo>
                <a:lnTo>
                  <a:pt x="427" y="76"/>
                </a:lnTo>
                <a:lnTo>
                  <a:pt x="429" y="74"/>
                </a:lnTo>
                <a:lnTo>
                  <a:pt x="431" y="72"/>
                </a:lnTo>
                <a:lnTo>
                  <a:pt x="434" y="70"/>
                </a:lnTo>
                <a:lnTo>
                  <a:pt x="434" y="67"/>
                </a:lnTo>
                <a:lnTo>
                  <a:pt x="435" y="63"/>
                </a:lnTo>
                <a:lnTo>
                  <a:pt x="435" y="60"/>
                </a:lnTo>
                <a:lnTo>
                  <a:pt x="434" y="56"/>
                </a:lnTo>
                <a:lnTo>
                  <a:pt x="434" y="54"/>
                </a:lnTo>
                <a:lnTo>
                  <a:pt x="432" y="53"/>
                </a:lnTo>
                <a:lnTo>
                  <a:pt x="431" y="50"/>
                </a:lnTo>
                <a:lnTo>
                  <a:pt x="430" y="49"/>
                </a:lnTo>
                <a:lnTo>
                  <a:pt x="425" y="46"/>
                </a:lnTo>
                <a:lnTo>
                  <a:pt x="421" y="43"/>
                </a:lnTo>
                <a:lnTo>
                  <a:pt x="416" y="41"/>
                </a:lnTo>
                <a:lnTo>
                  <a:pt x="411" y="40"/>
                </a:lnTo>
                <a:lnTo>
                  <a:pt x="406" y="38"/>
                </a:lnTo>
                <a:lnTo>
                  <a:pt x="403" y="37"/>
                </a:lnTo>
                <a:lnTo>
                  <a:pt x="400" y="38"/>
                </a:lnTo>
                <a:lnTo>
                  <a:pt x="398" y="38"/>
                </a:lnTo>
                <a:lnTo>
                  <a:pt x="395" y="38"/>
                </a:lnTo>
                <a:lnTo>
                  <a:pt x="391" y="38"/>
                </a:lnTo>
                <a:lnTo>
                  <a:pt x="387" y="37"/>
                </a:lnTo>
                <a:lnTo>
                  <a:pt x="383" y="37"/>
                </a:lnTo>
                <a:lnTo>
                  <a:pt x="374" y="36"/>
                </a:lnTo>
                <a:lnTo>
                  <a:pt x="365" y="34"/>
                </a:lnTo>
                <a:lnTo>
                  <a:pt x="357" y="32"/>
                </a:lnTo>
                <a:lnTo>
                  <a:pt x="353" y="31"/>
                </a:lnTo>
                <a:lnTo>
                  <a:pt x="349" y="31"/>
                </a:lnTo>
                <a:lnTo>
                  <a:pt x="346" y="30"/>
                </a:lnTo>
                <a:lnTo>
                  <a:pt x="342" y="30"/>
                </a:lnTo>
                <a:lnTo>
                  <a:pt x="339" y="30"/>
                </a:lnTo>
                <a:lnTo>
                  <a:pt x="334" y="29"/>
                </a:lnTo>
                <a:lnTo>
                  <a:pt x="329" y="28"/>
                </a:lnTo>
                <a:lnTo>
                  <a:pt x="325" y="27"/>
                </a:lnTo>
                <a:lnTo>
                  <a:pt x="320" y="27"/>
                </a:lnTo>
                <a:lnTo>
                  <a:pt x="316" y="25"/>
                </a:lnTo>
                <a:lnTo>
                  <a:pt x="315" y="25"/>
                </a:lnTo>
                <a:lnTo>
                  <a:pt x="314" y="24"/>
                </a:lnTo>
                <a:lnTo>
                  <a:pt x="313" y="24"/>
                </a:lnTo>
                <a:lnTo>
                  <a:pt x="304" y="22"/>
                </a:lnTo>
                <a:lnTo>
                  <a:pt x="296" y="19"/>
                </a:lnTo>
                <a:lnTo>
                  <a:pt x="288" y="18"/>
                </a:lnTo>
                <a:lnTo>
                  <a:pt x="280" y="16"/>
                </a:lnTo>
                <a:lnTo>
                  <a:pt x="263" y="15"/>
                </a:lnTo>
                <a:lnTo>
                  <a:pt x="245" y="12"/>
                </a:lnTo>
                <a:lnTo>
                  <a:pt x="243" y="12"/>
                </a:lnTo>
                <a:lnTo>
                  <a:pt x="240" y="12"/>
                </a:lnTo>
                <a:lnTo>
                  <a:pt x="234" y="11"/>
                </a:lnTo>
                <a:lnTo>
                  <a:pt x="227" y="10"/>
                </a:lnTo>
                <a:lnTo>
                  <a:pt x="221" y="10"/>
                </a:lnTo>
                <a:lnTo>
                  <a:pt x="217" y="9"/>
                </a:lnTo>
                <a:lnTo>
                  <a:pt x="214" y="9"/>
                </a:lnTo>
                <a:lnTo>
                  <a:pt x="212" y="8"/>
                </a:lnTo>
                <a:lnTo>
                  <a:pt x="210" y="8"/>
                </a:lnTo>
                <a:lnTo>
                  <a:pt x="208" y="8"/>
                </a:lnTo>
                <a:lnTo>
                  <a:pt x="207" y="8"/>
                </a:lnTo>
                <a:lnTo>
                  <a:pt x="200" y="5"/>
                </a:lnTo>
                <a:lnTo>
                  <a:pt x="193" y="3"/>
                </a:lnTo>
                <a:lnTo>
                  <a:pt x="186" y="2"/>
                </a:lnTo>
                <a:lnTo>
                  <a:pt x="180" y="0"/>
                </a:lnTo>
                <a:lnTo>
                  <a:pt x="178" y="0"/>
                </a:lnTo>
                <a:lnTo>
                  <a:pt x="175" y="0"/>
                </a:lnTo>
                <a:lnTo>
                  <a:pt x="173" y="0"/>
                </a:lnTo>
                <a:lnTo>
                  <a:pt x="170" y="0"/>
                </a:lnTo>
                <a:lnTo>
                  <a:pt x="168" y="0"/>
                </a:lnTo>
                <a:lnTo>
                  <a:pt x="167" y="2"/>
                </a:lnTo>
                <a:lnTo>
                  <a:pt x="165" y="2"/>
                </a:lnTo>
                <a:lnTo>
                  <a:pt x="162" y="3"/>
                </a:lnTo>
                <a:lnTo>
                  <a:pt x="160" y="4"/>
                </a:lnTo>
                <a:lnTo>
                  <a:pt x="155" y="3"/>
                </a:lnTo>
                <a:lnTo>
                  <a:pt x="151" y="3"/>
                </a:lnTo>
                <a:lnTo>
                  <a:pt x="148" y="4"/>
                </a:lnTo>
                <a:lnTo>
                  <a:pt x="146" y="5"/>
                </a:lnTo>
                <a:lnTo>
                  <a:pt x="142" y="6"/>
                </a:lnTo>
                <a:lnTo>
                  <a:pt x="138" y="8"/>
                </a:lnTo>
                <a:lnTo>
                  <a:pt x="135" y="9"/>
                </a:lnTo>
                <a:lnTo>
                  <a:pt x="130" y="10"/>
                </a:lnTo>
                <a:lnTo>
                  <a:pt x="127" y="12"/>
                </a:lnTo>
                <a:lnTo>
                  <a:pt x="123" y="15"/>
                </a:lnTo>
                <a:lnTo>
                  <a:pt x="118" y="16"/>
                </a:lnTo>
                <a:lnTo>
                  <a:pt x="115" y="19"/>
                </a:lnTo>
                <a:lnTo>
                  <a:pt x="114" y="22"/>
                </a:lnTo>
                <a:lnTo>
                  <a:pt x="112" y="23"/>
                </a:lnTo>
                <a:lnTo>
                  <a:pt x="110" y="24"/>
                </a:lnTo>
                <a:lnTo>
                  <a:pt x="108" y="25"/>
                </a:lnTo>
                <a:lnTo>
                  <a:pt x="104" y="31"/>
                </a:lnTo>
                <a:lnTo>
                  <a:pt x="99" y="38"/>
                </a:lnTo>
                <a:lnTo>
                  <a:pt x="95" y="46"/>
                </a:lnTo>
                <a:lnTo>
                  <a:pt x="91" y="51"/>
                </a:lnTo>
                <a:lnTo>
                  <a:pt x="91" y="55"/>
                </a:lnTo>
                <a:lnTo>
                  <a:pt x="90" y="57"/>
                </a:lnTo>
                <a:lnTo>
                  <a:pt x="89" y="61"/>
                </a:lnTo>
                <a:lnTo>
                  <a:pt x="87" y="63"/>
                </a:lnTo>
                <a:lnTo>
                  <a:pt x="87" y="66"/>
                </a:lnTo>
                <a:lnTo>
                  <a:pt x="86" y="68"/>
                </a:lnTo>
                <a:lnTo>
                  <a:pt x="86" y="69"/>
                </a:lnTo>
                <a:lnTo>
                  <a:pt x="85" y="69"/>
                </a:lnTo>
                <a:lnTo>
                  <a:pt x="84" y="69"/>
                </a:lnTo>
                <a:lnTo>
                  <a:pt x="84" y="70"/>
                </a:lnTo>
                <a:lnTo>
                  <a:pt x="84" y="72"/>
                </a:lnTo>
                <a:lnTo>
                  <a:pt x="84" y="73"/>
                </a:lnTo>
                <a:lnTo>
                  <a:pt x="84" y="76"/>
                </a:lnTo>
                <a:lnTo>
                  <a:pt x="83" y="80"/>
                </a:lnTo>
                <a:lnTo>
                  <a:pt x="83" y="83"/>
                </a:lnTo>
                <a:lnTo>
                  <a:pt x="83" y="85"/>
                </a:lnTo>
                <a:lnTo>
                  <a:pt x="82" y="85"/>
                </a:lnTo>
                <a:lnTo>
                  <a:pt x="80" y="85"/>
                </a:lnTo>
                <a:lnTo>
                  <a:pt x="79" y="85"/>
                </a:lnTo>
                <a:lnTo>
                  <a:pt x="78" y="83"/>
                </a:lnTo>
                <a:lnTo>
                  <a:pt x="78" y="82"/>
                </a:lnTo>
                <a:lnTo>
                  <a:pt x="77" y="81"/>
                </a:lnTo>
                <a:lnTo>
                  <a:pt x="77" y="79"/>
                </a:lnTo>
                <a:lnTo>
                  <a:pt x="76" y="78"/>
                </a:lnTo>
                <a:lnTo>
                  <a:pt x="76" y="76"/>
                </a:lnTo>
                <a:lnTo>
                  <a:pt x="74" y="75"/>
                </a:lnTo>
                <a:lnTo>
                  <a:pt x="73" y="75"/>
                </a:lnTo>
                <a:lnTo>
                  <a:pt x="76" y="80"/>
                </a:lnTo>
                <a:lnTo>
                  <a:pt x="78" y="86"/>
                </a:lnTo>
                <a:lnTo>
                  <a:pt x="79" y="89"/>
                </a:lnTo>
                <a:lnTo>
                  <a:pt x="80" y="92"/>
                </a:lnTo>
                <a:lnTo>
                  <a:pt x="83" y="94"/>
                </a:lnTo>
                <a:lnTo>
                  <a:pt x="85" y="97"/>
                </a:lnTo>
                <a:lnTo>
                  <a:pt x="85" y="99"/>
                </a:lnTo>
                <a:lnTo>
                  <a:pt x="85" y="100"/>
                </a:lnTo>
                <a:lnTo>
                  <a:pt x="86" y="100"/>
                </a:lnTo>
                <a:lnTo>
                  <a:pt x="86" y="99"/>
                </a:lnTo>
                <a:lnTo>
                  <a:pt x="87" y="91"/>
                </a:lnTo>
                <a:close/>
              </a:path>
            </a:pathLst>
          </a:custGeom>
          <a:solidFill>
            <a:srgbClr val="FF0000"/>
          </a:solidFill>
          <a:ln w="9525">
            <a:noFill/>
            <a:round/>
            <a:headEnd/>
            <a:tailEnd/>
          </a:ln>
        </p:spPr>
        <p:txBody>
          <a:bodyPr lIns="57150" tIns="28575" rIns="57150" bIns="28575"/>
          <a:lstStyle/>
          <a:p>
            <a:endParaRPr lang="en-US"/>
          </a:p>
        </p:txBody>
      </p:sp>
      <p:sp>
        <p:nvSpPr>
          <p:cNvPr id="61492" name="Freeform 91"/>
          <p:cNvSpPr>
            <a:spLocks/>
          </p:cNvSpPr>
          <p:nvPr/>
        </p:nvSpPr>
        <p:spPr bwMode="auto">
          <a:xfrm>
            <a:off x="1057275" y="3683000"/>
            <a:ext cx="93663" cy="84138"/>
          </a:xfrm>
          <a:custGeom>
            <a:avLst/>
            <a:gdLst>
              <a:gd name="T0" fmla="*/ 92258 w 600"/>
              <a:gd name="T1" fmla="*/ 6458 h 469"/>
              <a:gd name="T2" fmla="*/ 90697 w 600"/>
              <a:gd name="T3" fmla="*/ 9329 h 469"/>
              <a:gd name="T4" fmla="*/ 88824 w 600"/>
              <a:gd name="T5" fmla="*/ 12558 h 469"/>
              <a:gd name="T6" fmla="*/ 87887 w 600"/>
              <a:gd name="T7" fmla="*/ 14711 h 469"/>
              <a:gd name="T8" fmla="*/ 85233 w 600"/>
              <a:gd name="T9" fmla="*/ 20451 h 469"/>
              <a:gd name="T10" fmla="*/ 83516 w 600"/>
              <a:gd name="T11" fmla="*/ 22245 h 469"/>
              <a:gd name="T12" fmla="*/ 83204 w 600"/>
              <a:gd name="T13" fmla="*/ 22604 h 469"/>
              <a:gd name="T14" fmla="*/ 82736 w 600"/>
              <a:gd name="T15" fmla="*/ 23860 h 469"/>
              <a:gd name="T16" fmla="*/ 81019 w 600"/>
              <a:gd name="T17" fmla="*/ 27448 h 469"/>
              <a:gd name="T18" fmla="*/ 79301 w 600"/>
              <a:gd name="T19" fmla="*/ 30677 h 469"/>
              <a:gd name="T20" fmla="*/ 77740 w 600"/>
              <a:gd name="T21" fmla="*/ 32471 h 469"/>
              <a:gd name="T22" fmla="*/ 76179 w 600"/>
              <a:gd name="T23" fmla="*/ 35521 h 469"/>
              <a:gd name="T24" fmla="*/ 74306 w 600"/>
              <a:gd name="T25" fmla="*/ 38033 h 469"/>
              <a:gd name="T26" fmla="*/ 72277 w 600"/>
              <a:gd name="T27" fmla="*/ 40365 h 469"/>
              <a:gd name="T28" fmla="*/ 69935 w 600"/>
              <a:gd name="T29" fmla="*/ 43773 h 469"/>
              <a:gd name="T30" fmla="*/ 67125 w 600"/>
              <a:gd name="T31" fmla="*/ 48079 h 469"/>
              <a:gd name="T32" fmla="*/ 64940 w 600"/>
              <a:gd name="T33" fmla="*/ 50590 h 469"/>
              <a:gd name="T34" fmla="*/ 63223 w 600"/>
              <a:gd name="T35" fmla="*/ 52384 h 469"/>
              <a:gd name="T36" fmla="*/ 60881 w 600"/>
              <a:gd name="T37" fmla="*/ 54358 h 469"/>
              <a:gd name="T38" fmla="*/ 58539 w 600"/>
              <a:gd name="T39" fmla="*/ 58125 h 469"/>
              <a:gd name="T40" fmla="*/ 55729 w 600"/>
              <a:gd name="T41" fmla="*/ 59919 h 469"/>
              <a:gd name="T42" fmla="*/ 54637 w 600"/>
              <a:gd name="T43" fmla="*/ 61175 h 469"/>
              <a:gd name="T44" fmla="*/ 52607 w 600"/>
              <a:gd name="T45" fmla="*/ 62072 h 469"/>
              <a:gd name="T46" fmla="*/ 50578 w 600"/>
              <a:gd name="T47" fmla="*/ 65660 h 469"/>
              <a:gd name="T48" fmla="*/ 46207 w 600"/>
              <a:gd name="T49" fmla="*/ 67992 h 469"/>
              <a:gd name="T50" fmla="*/ 44178 w 600"/>
              <a:gd name="T51" fmla="*/ 70683 h 469"/>
              <a:gd name="T52" fmla="*/ 41212 w 600"/>
              <a:gd name="T53" fmla="*/ 72118 h 469"/>
              <a:gd name="T54" fmla="*/ 38714 w 600"/>
              <a:gd name="T55" fmla="*/ 75347 h 469"/>
              <a:gd name="T56" fmla="*/ 34655 w 600"/>
              <a:gd name="T57" fmla="*/ 77680 h 469"/>
              <a:gd name="T58" fmla="*/ 32158 w 600"/>
              <a:gd name="T59" fmla="*/ 79832 h 469"/>
              <a:gd name="T60" fmla="*/ 29036 w 600"/>
              <a:gd name="T61" fmla="*/ 81447 h 469"/>
              <a:gd name="T62" fmla="*/ 24821 w 600"/>
              <a:gd name="T63" fmla="*/ 81806 h 469"/>
              <a:gd name="T64" fmla="*/ 22011 w 600"/>
              <a:gd name="T65" fmla="*/ 83959 h 469"/>
              <a:gd name="T66" fmla="*/ 18264 w 600"/>
              <a:gd name="T67" fmla="*/ 84138 h 469"/>
              <a:gd name="T68" fmla="*/ 13269 w 600"/>
              <a:gd name="T69" fmla="*/ 83600 h 469"/>
              <a:gd name="T70" fmla="*/ 8898 w 600"/>
              <a:gd name="T71" fmla="*/ 82165 h 469"/>
              <a:gd name="T72" fmla="*/ 6869 w 600"/>
              <a:gd name="T73" fmla="*/ 81626 h 469"/>
              <a:gd name="T74" fmla="*/ 5932 w 600"/>
              <a:gd name="T75" fmla="*/ 81447 h 469"/>
              <a:gd name="T76" fmla="*/ 3278 w 600"/>
              <a:gd name="T77" fmla="*/ 80909 h 469"/>
              <a:gd name="T78" fmla="*/ 2029 w 600"/>
              <a:gd name="T79" fmla="*/ 78935 h 469"/>
              <a:gd name="T80" fmla="*/ 937 w 600"/>
              <a:gd name="T81" fmla="*/ 76962 h 469"/>
              <a:gd name="T82" fmla="*/ 312 w 600"/>
              <a:gd name="T83" fmla="*/ 59381 h 469"/>
              <a:gd name="T84" fmla="*/ 468 w 600"/>
              <a:gd name="T85" fmla="*/ 45747 h 469"/>
              <a:gd name="T86" fmla="*/ 468 w 600"/>
              <a:gd name="T87" fmla="*/ 25475 h 469"/>
              <a:gd name="T88" fmla="*/ 468 w 600"/>
              <a:gd name="T89" fmla="*/ 12199 h 469"/>
              <a:gd name="T90" fmla="*/ 781 w 600"/>
              <a:gd name="T91" fmla="*/ 4664 h 469"/>
              <a:gd name="T92" fmla="*/ 4683 w 600"/>
              <a:gd name="T93" fmla="*/ 2153 h 469"/>
              <a:gd name="T94" fmla="*/ 14362 w 600"/>
              <a:gd name="T95" fmla="*/ 0 h 469"/>
              <a:gd name="T96" fmla="*/ 35280 w 600"/>
              <a:gd name="T97" fmla="*/ 2691 h 469"/>
              <a:gd name="T98" fmla="*/ 48861 w 600"/>
              <a:gd name="T99" fmla="*/ 3588 h 469"/>
              <a:gd name="T100" fmla="*/ 56822 w 600"/>
              <a:gd name="T101" fmla="*/ 3229 h 469"/>
              <a:gd name="T102" fmla="*/ 75867 w 600"/>
              <a:gd name="T103" fmla="*/ 3229 h 469"/>
              <a:gd name="T104" fmla="*/ 87731 w 600"/>
              <a:gd name="T105" fmla="*/ 3588 h 469"/>
              <a:gd name="T106" fmla="*/ 92102 w 600"/>
              <a:gd name="T107" fmla="*/ 3229 h 469"/>
              <a:gd name="T108" fmla="*/ 93507 w 600"/>
              <a:gd name="T109" fmla="*/ 3947 h 469"/>
              <a:gd name="T110" fmla="*/ 93663 w 600"/>
              <a:gd name="T111" fmla="*/ 3947 h 469"/>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600"/>
              <a:gd name="T169" fmla="*/ 0 h 469"/>
              <a:gd name="T170" fmla="*/ 600 w 600"/>
              <a:gd name="T171" fmla="*/ 469 h 469"/>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600" h="469">
                <a:moveTo>
                  <a:pt x="600" y="21"/>
                </a:moveTo>
                <a:lnTo>
                  <a:pt x="599" y="24"/>
                </a:lnTo>
                <a:lnTo>
                  <a:pt x="596" y="25"/>
                </a:lnTo>
                <a:lnTo>
                  <a:pt x="595" y="27"/>
                </a:lnTo>
                <a:lnTo>
                  <a:pt x="593" y="28"/>
                </a:lnTo>
                <a:lnTo>
                  <a:pt x="593" y="32"/>
                </a:lnTo>
                <a:lnTo>
                  <a:pt x="591" y="36"/>
                </a:lnTo>
                <a:lnTo>
                  <a:pt x="589" y="39"/>
                </a:lnTo>
                <a:lnTo>
                  <a:pt x="588" y="40"/>
                </a:lnTo>
                <a:lnTo>
                  <a:pt x="587" y="41"/>
                </a:lnTo>
                <a:lnTo>
                  <a:pt x="584" y="45"/>
                </a:lnTo>
                <a:lnTo>
                  <a:pt x="583" y="49"/>
                </a:lnTo>
                <a:lnTo>
                  <a:pt x="582" y="50"/>
                </a:lnTo>
                <a:lnTo>
                  <a:pt x="581" y="52"/>
                </a:lnTo>
                <a:lnTo>
                  <a:pt x="580" y="53"/>
                </a:lnTo>
                <a:lnTo>
                  <a:pt x="578" y="54"/>
                </a:lnTo>
                <a:lnTo>
                  <a:pt x="576" y="57"/>
                </a:lnTo>
                <a:lnTo>
                  <a:pt x="574" y="59"/>
                </a:lnTo>
                <a:lnTo>
                  <a:pt x="572" y="62"/>
                </a:lnTo>
                <a:lnTo>
                  <a:pt x="570" y="64"/>
                </a:lnTo>
                <a:lnTo>
                  <a:pt x="569" y="70"/>
                </a:lnTo>
                <a:lnTo>
                  <a:pt x="568" y="72"/>
                </a:lnTo>
                <a:lnTo>
                  <a:pt x="567" y="75"/>
                </a:lnTo>
                <a:lnTo>
                  <a:pt x="567" y="77"/>
                </a:lnTo>
                <a:lnTo>
                  <a:pt x="565" y="79"/>
                </a:lnTo>
                <a:lnTo>
                  <a:pt x="564" y="81"/>
                </a:lnTo>
                <a:lnTo>
                  <a:pt x="563" y="82"/>
                </a:lnTo>
                <a:lnTo>
                  <a:pt x="561" y="87"/>
                </a:lnTo>
                <a:lnTo>
                  <a:pt x="558" y="91"/>
                </a:lnTo>
                <a:lnTo>
                  <a:pt x="555" y="96"/>
                </a:lnTo>
                <a:lnTo>
                  <a:pt x="552" y="101"/>
                </a:lnTo>
                <a:lnTo>
                  <a:pt x="551" y="105"/>
                </a:lnTo>
                <a:lnTo>
                  <a:pt x="549" y="110"/>
                </a:lnTo>
                <a:lnTo>
                  <a:pt x="546" y="114"/>
                </a:lnTo>
                <a:lnTo>
                  <a:pt x="544" y="115"/>
                </a:lnTo>
                <a:lnTo>
                  <a:pt x="543" y="117"/>
                </a:lnTo>
                <a:lnTo>
                  <a:pt x="540" y="119"/>
                </a:lnTo>
                <a:lnTo>
                  <a:pt x="539" y="121"/>
                </a:lnTo>
                <a:lnTo>
                  <a:pt x="537" y="122"/>
                </a:lnTo>
                <a:lnTo>
                  <a:pt x="536" y="123"/>
                </a:lnTo>
                <a:lnTo>
                  <a:pt x="535" y="124"/>
                </a:lnTo>
                <a:lnTo>
                  <a:pt x="535" y="126"/>
                </a:lnTo>
                <a:lnTo>
                  <a:pt x="535" y="127"/>
                </a:lnTo>
                <a:lnTo>
                  <a:pt x="535" y="126"/>
                </a:lnTo>
                <a:lnTo>
                  <a:pt x="533" y="126"/>
                </a:lnTo>
                <a:lnTo>
                  <a:pt x="532" y="127"/>
                </a:lnTo>
                <a:lnTo>
                  <a:pt x="532" y="128"/>
                </a:lnTo>
                <a:lnTo>
                  <a:pt x="531" y="129"/>
                </a:lnTo>
                <a:lnTo>
                  <a:pt x="531" y="132"/>
                </a:lnTo>
                <a:lnTo>
                  <a:pt x="530" y="133"/>
                </a:lnTo>
                <a:lnTo>
                  <a:pt x="530" y="134"/>
                </a:lnTo>
                <a:lnTo>
                  <a:pt x="529" y="137"/>
                </a:lnTo>
                <a:lnTo>
                  <a:pt x="527" y="141"/>
                </a:lnTo>
                <a:lnTo>
                  <a:pt x="526" y="145"/>
                </a:lnTo>
                <a:lnTo>
                  <a:pt x="524" y="147"/>
                </a:lnTo>
                <a:lnTo>
                  <a:pt x="522" y="151"/>
                </a:lnTo>
                <a:lnTo>
                  <a:pt x="519" y="153"/>
                </a:lnTo>
                <a:lnTo>
                  <a:pt x="517" y="155"/>
                </a:lnTo>
                <a:lnTo>
                  <a:pt x="514" y="158"/>
                </a:lnTo>
                <a:lnTo>
                  <a:pt x="514" y="161"/>
                </a:lnTo>
                <a:lnTo>
                  <a:pt x="513" y="165"/>
                </a:lnTo>
                <a:lnTo>
                  <a:pt x="511" y="168"/>
                </a:lnTo>
                <a:lnTo>
                  <a:pt x="510" y="170"/>
                </a:lnTo>
                <a:lnTo>
                  <a:pt x="508" y="171"/>
                </a:lnTo>
                <a:lnTo>
                  <a:pt x="507" y="172"/>
                </a:lnTo>
                <a:lnTo>
                  <a:pt x="507" y="173"/>
                </a:lnTo>
                <a:lnTo>
                  <a:pt x="505" y="174"/>
                </a:lnTo>
                <a:lnTo>
                  <a:pt x="504" y="175"/>
                </a:lnTo>
                <a:lnTo>
                  <a:pt x="501" y="177"/>
                </a:lnTo>
                <a:lnTo>
                  <a:pt x="499" y="179"/>
                </a:lnTo>
                <a:lnTo>
                  <a:pt x="498" y="181"/>
                </a:lnTo>
                <a:lnTo>
                  <a:pt x="497" y="184"/>
                </a:lnTo>
                <a:lnTo>
                  <a:pt x="494" y="186"/>
                </a:lnTo>
                <a:lnTo>
                  <a:pt x="493" y="188"/>
                </a:lnTo>
                <a:lnTo>
                  <a:pt x="491" y="191"/>
                </a:lnTo>
                <a:lnTo>
                  <a:pt x="490" y="194"/>
                </a:lnTo>
                <a:lnTo>
                  <a:pt x="488" y="197"/>
                </a:lnTo>
                <a:lnTo>
                  <a:pt x="488" y="198"/>
                </a:lnTo>
                <a:lnTo>
                  <a:pt x="487" y="199"/>
                </a:lnTo>
                <a:lnTo>
                  <a:pt x="486" y="202"/>
                </a:lnTo>
                <a:lnTo>
                  <a:pt x="485" y="202"/>
                </a:lnTo>
                <a:lnTo>
                  <a:pt x="484" y="203"/>
                </a:lnTo>
                <a:lnTo>
                  <a:pt x="482" y="205"/>
                </a:lnTo>
                <a:lnTo>
                  <a:pt x="480" y="207"/>
                </a:lnTo>
                <a:lnTo>
                  <a:pt x="476" y="212"/>
                </a:lnTo>
                <a:lnTo>
                  <a:pt x="475" y="215"/>
                </a:lnTo>
                <a:lnTo>
                  <a:pt x="473" y="217"/>
                </a:lnTo>
                <a:lnTo>
                  <a:pt x="471" y="219"/>
                </a:lnTo>
                <a:lnTo>
                  <a:pt x="468" y="220"/>
                </a:lnTo>
                <a:lnTo>
                  <a:pt x="467" y="223"/>
                </a:lnTo>
                <a:lnTo>
                  <a:pt x="465" y="224"/>
                </a:lnTo>
                <a:lnTo>
                  <a:pt x="463" y="225"/>
                </a:lnTo>
                <a:lnTo>
                  <a:pt x="461" y="228"/>
                </a:lnTo>
                <a:lnTo>
                  <a:pt x="460" y="228"/>
                </a:lnTo>
                <a:lnTo>
                  <a:pt x="460" y="230"/>
                </a:lnTo>
                <a:lnTo>
                  <a:pt x="457" y="232"/>
                </a:lnTo>
                <a:lnTo>
                  <a:pt x="454" y="237"/>
                </a:lnTo>
                <a:lnTo>
                  <a:pt x="452" y="241"/>
                </a:lnTo>
                <a:lnTo>
                  <a:pt x="448" y="244"/>
                </a:lnTo>
                <a:lnTo>
                  <a:pt x="444" y="248"/>
                </a:lnTo>
                <a:lnTo>
                  <a:pt x="442" y="251"/>
                </a:lnTo>
                <a:lnTo>
                  <a:pt x="441" y="252"/>
                </a:lnTo>
                <a:lnTo>
                  <a:pt x="440" y="252"/>
                </a:lnTo>
                <a:lnTo>
                  <a:pt x="437" y="258"/>
                </a:lnTo>
                <a:lnTo>
                  <a:pt x="434" y="263"/>
                </a:lnTo>
                <a:lnTo>
                  <a:pt x="430" y="268"/>
                </a:lnTo>
                <a:lnTo>
                  <a:pt x="429" y="270"/>
                </a:lnTo>
                <a:lnTo>
                  <a:pt x="428" y="273"/>
                </a:lnTo>
                <a:lnTo>
                  <a:pt x="425" y="274"/>
                </a:lnTo>
                <a:lnTo>
                  <a:pt x="423" y="275"/>
                </a:lnTo>
                <a:lnTo>
                  <a:pt x="420" y="277"/>
                </a:lnTo>
                <a:lnTo>
                  <a:pt x="418" y="279"/>
                </a:lnTo>
                <a:lnTo>
                  <a:pt x="416" y="282"/>
                </a:lnTo>
                <a:lnTo>
                  <a:pt x="415" y="285"/>
                </a:lnTo>
                <a:lnTo>
                  <a:pt x="414" y="286"/>
                </a:lnTo>
                <a:lnTo>
                  <a:pt x="411" y="288"/>
                </a:lnTo>
                <a:lnTo>
                  <a:pt x="408" y="289"/>
                </a:lnTo>
                <a:lnTo>
                  <a:pt x="407" y="290"/>
                </a:lnTo>
                <a:lnTo>
                  <a:pt x="407" y="292"/>
                </a:lnTo>
                <a:lnTo>
                  <a:pt x="405" y="292"/>
                </a:lnTo>
                <a:lnTo>
                  <a:pt x="403" y="295"/>
                </a:lnTo>
                <a:lnTo>
                  <a:pt x="401" y="298"/>
                </a:lnTo>
                <a:lnTo>
                  <a:pt x="397" y="300"/>
                </a:lnTo>
                <a:lnTo>
                  <a:pt x="395" y="301"/>
                </a:lnTo>
                <a:lnTo>
                  <a:pt x="392" y="301"/>
                </a:lnTo>
                <a:lnTo>
                  <a:pt x="390" y="303"/>
                </a:lnTo>
                <a:lnTo>
                  <a:pt x="388" y="306"/>
                </a:lnTo>
                <a:lnTo>
                  <a:pt x="385" y="308"/>
                </a:lnTo>
                <a:lnTo>
                  <a:pt x="383" y="311"/>
                </a:lnTo>
                <a:lnTo>
                  <a:pt x="382" y="312"/>
                </a:lnTo>
                <a:lnTo>
                  <a:pt x="380" y="314"/>
                </a:lnTo>
                <a:lnTo>
                  <a:pt x="378" y="319"/>
                </a:lnTo>
                <a:lnTo>
                  <a:pt x="375" y="324"/>
                </a:lnTo>
                <a:lnTo>
                  <a:pt x="372" y="325"/>
                </a:lnTo>
                <a:lnTo>
                  <a:pt x="371" y="326"/>
                </a:lnTo>
                <a:lnTo>
                  <a:pt x="369" y="328"/>
                </a:lnTo>
                <a:lnTo>
                  <a:pt x="367" y="330"/>
                </a:lnTo>
                <a:lnTo>
                  <a:pt x="365" y="332"/>
                </a:lnTo>
                <a:lnTo>
                  <a:pt x="361" y="333"/>
                </a:lnTo>
                <a:lnTo>
                  <a:pt x="357" y="334"/>
                </a:lnTo>
                <a:lnTo>
                  <a:pt x="356" y="334"/>
                </a:lnTo>
                <a:lnTo>
                  <a:pt x="354" y="335"/>
                </a:lnTo>
                <a:lnTo>
                  <a:pt x="353" y="337"/>
                </a:lnTo>
                <a:lnTo>
                  <a:pt x="352" y="339"/>
                </a:lnTo>
                <a:lnTo>
                  <a:pt x="352" y="340"/>
                </a:lnTo>
                <a:lnTo>
                  <a:pt x="351" y="341"/>
                </a:lnTo>
                <a:lnTo>
                  <a:pt x="350" y="341"/>
                </a:lnTo>
                <a:lnTo>
                  <a:pt x="348" y="343"/>
                </a:lnTo>
                <a:lnTo>
                  <a:pt x="347" y="343"/>
                </a:lnTo>
                <a:lnTo>
                  <a:pt x="345" y="343"/>
                </a:lnTo>
                <a:lnTo>
                  <a:pt x="343" y="344"/>
                </a:lnTo>
                <a:lnTo>
                  <a:pt x="340" y="345"/>
                </a:lnTo>
                <a:lnTo>
                  <a:pt x="338" y="345"/>
                </a:lnTo>
                <a:lnTo>
                  <a:pt x="337" y="346"/>
                </a:lnTo>
                <a:lnTo>
                  <a:pt x="334" y="347"/>
                </a:lnTo>
                <a:lnTo>
                  <a:pt x="333" y="350"/>
                </a:lnTo>
                <a:lnTo>
                  <a:pt x="332" y="351"/>
                </a:lnTo>
                <a:lnTo>
                  <a:pt x="331" y="353"/>
                </a:lnTo>
                <a:lnTo>
                  <a:pt x="329" y="354"/>
                </a:lnTo>
                <a:lnTo>
                  <a:pt x="326" y="360"/>
                </a:lnTo>
                <a:lnTo>
                  <a:pt x="324" y="366"/>
                </a:lnTo>
                <a:lnTo>
                  <a:pt x="320" y="370"/>
                </a:lnTo>
                <a:lnTo>
                  <a:pt x="318" y="373"/>
                </a:lnTo>
                <a:lnTo>
                  <a:pt x="313" y="376"/>
                </a:lnTo>
                <a:lnTo>
                  <a:pt x="308" y="377"/>
                </a:lnTo>
                <a:lnTo>
                  <a:pt x="303" y="378"/>
                </a:lnTo>
                <a:lnTo>
                  <a:pt x="300" y="378"/>
                </a:lnTo>
                <a:lnTo>
                  <a:pt x="296" y="379"/>
                </a:lnTo>
                <a:lnTo>
                  <a:pt x="294" y="381"/>
                </a:lnTo>
                <a:lnTo>
                  <a:pt x="293" y="382"/>
                </a:lnTo>
                <a:lnTo>
                  <a:pt x="290" y="383"/>
                </a:lnTo>
                <a:lnTo>
                  <a:pt x="288" y="384"/>
                </a:lnTo>
                <a:lnTo>
                  <a:pt x="287" y="388"/>
                </a:lnTo>
                <a:lnTo>
                  <a:pt x="284" y="391"/>
                </a:lnTo>
                <a:lnTo>
                  <a:pt x="283" y="394"/>
                </a:lnTo>
                <a:lnTo>
                  <a:pt x="281" y="395"/>
                </a:lnTo>
                <a:lnTo>
                  <a:pt x="278" y="397"/>
                </a:lnTo>
                <a:lnTo>
                  <a:pt x="276" y="398"/>
                </a:lnTo>
                <a:lnTo>
                  <a:pt x="273" y="398"/>
                </a:lnTo>
                <a:lnTo>
                  <a:pt x="269" y="400"/>
                </a:lnTo>
                <a:lnTo>
                  <a:pt x="267" y="401"/>
                </a:lnTo>
                <a:lnTo>
                  <a:pt x="264" y="402"/>
                </a:lnTo>
                <a:lnTo>
                  <a:pt x="261" y="405"/>
                </a:lnTo>
                <a:lnTo>
                  <a:pt x="257" y="409"/>
                </a:lnTo>
                <a:lnTo>
                  <a:pt x="256" y="410"/>
                </a:lnTo>
                <a:lnTo>
                  <a:pt x="254" y="413"/>
                </a:lnTo>
                <a:lnTo>
                  <a:pt x="252" y="416"/>
                </a:lnTo>
                <a:lnTo>
                  <a:pt x="250" y="418"/>
                </a:lnTo>
                <a:lnTo>
                  <a:pt x="248" y="420"/>
                </a:lnTo>
                <a:lnTo>
                  <a:pt x="246" y="421"/>
                </a:lnTo>
                <a:lnTo>
                  <a:pt x="244" y="422"/>
                </a:lnTo>
                <a:lnTo>
                  <a:pt x="241" y="423"/>
                </a:lnTo>
                <a:lnTo>
                  <a:pt x="236" y="424"/>
                </a:lnTo>
                <a:lnTo>
                  <a:pt x="231" y="426"/>
                </a:lnTo>
                <a:lnTo>
                  <a:pt x="226" y="427"/>
                </a:lnTo>
                <a:lnTo>
                  <a:pt x="222" y="433"/>
                </a:lnTo>
                <a:lnTo>
                  <a:pt x="219" y="436"/>
                </a:lnTo>
                <a:lnTo>
                  <a:pt x="217" y="439"/>
                </a:lnTo>
                <a:lnTo>
                  <a:pt x="216" y="440"/>
                </a:lnTo>
                <a:lnTo>
                  <a:pt x="214" y="441"/>
                </a:lnTo>
                <a:lnTo>
                  <a:pt x="212" y="442"/>
                </a:lnTo>
                <a:lnTo>
                  <a:pt x="210" y="443"/>
                </a:lnTo>
                <a:lnTo>
                  <a:pt x="206" y="445"/>
                </a:lnTo>
                <a:lnTo>
                  <a:pt x="201" y="446"/>
                </a:lnTo>
                <a:lnTo>
                  <a:pt x="198" y="447"/>
                </a:lnTo>
                <a:lnTo>
                  <a:pt x="196" y="448"/>
                </a:lnTo>
                <a:lnTo>
                  <a:pt x="194" y="449"/>
                </a:lnTo>
                <a:lnTo>
                  <a:pt x="192" y="451"/>
                </a:lnTo>
                <a:lnTo>
                  <a:pt x="191" y="453"/>
                </a:lnTo>
                <a:lnTo>
                  <a:pt x="186" y="454"/>
                </a:lnTo>
                <a:lnTo>
                  <a:pt x="181" y="456"/>
                </a:lnTo>
                <a:lnTo>
                  <a:pt x="177" y="456"/>
                </a:lnTo>
                <a:lnTo>
                  <a:pt x="171" y="456"/>
                </a:lnTo>
                <a:lnTo>
                  <a:pt x="166" y="456"/>
                </a:lnTo>
                <a:lnTo>
                  <a:pt x="161" y="456"/>
                </a:lnTo>
                <a:lnTo>
                  <a:pt x="160" y="456"/>
                </a:lnTo>
                <a:lnTo>
                  <a:pt x="159" y="456"/>
                </a:lnTo>
                <a:lnTo>
                  <a:pt x="155" y="459"/>
                </a:lnTo>
                <a:lnTo>
                  <a:pt x="153" y="461"/>
                </a:lnTo>
                <a:lnTo>
                  <a:pt x="150" y="464"/>
                </a:lnTo>
                <a:lnTo>
                  <a:pt x="149" y="465"/>
                </a:lnTo>
                <a:lnTo>
                  <a:pt x="146" y="467"/>
                </a:lnTo>
                <a:lnTo>
                  <a:pt x="143" y="468"/>
                </a:lnTo>
                <a:lnTo>
                  <a:pt x="141" y="468"/>
                </a:lnTo>
                <a:lnTo>
                  <a:pt x="140" y="469"/>
                </a:lnTo>
                <a:lnTo>
                  <a:pt x="137" y="469"/>
                </a:lnTo>
                <a:lnTo>
                  <a:pt x="135" y="469"/>
                </a:lnTo>
                <a:lnTo>
                  <a:pt x="132" y="469"/>
                </a:lnTo>
                <a:lnTo>
                  <a:pt x="127" y="469"/>
                </a:lnTo>
                <a:lnTo>
                  <a:pt x="122" y="469"/>
                </a:lnTo>
                <a:lnTo>
                  <a:pt x="117" y="469"/>
                </a:lnTo>
                <a:lnTo>
                  <a:pt x="111" y="469"/>
                </a:lnTo>
                <a:lnTo>
                  <a:pt x="107" y="469"/>
                </a:lnTo>
                <a:lnTo>
                  <a:pt x="102" y="468"/>
                </a:lnTo>
                <a:lnTo>
                  <a:pt x="98" y="468"/>
                </a:lnTo>
                <a:lnTo>
                  <a:pt x="95" y="468"/>
                </a:lnTo>
                <a:lnTo>
                  <a:pt x="91" y="467"/>
                </a:lnTo>
                <a:lnTo>
                  <a:pt x="85" y="466"/>
                </a:lnTo>
                <a:lnTo>
                  <a:pt x="81" y="465"/>
                </a:lnTo>
                <a:lnTo>
                  <a:pt x="77" y="464"/>
                </a:lnTo>
                <a:lnTo>
                  <a:pt x="73" y="462"/>
                </a:lnTo>
                <a:lnTo>
                  <a:pt x="70" y="461"/>
                </a:lnTo>
                <a:lnTo>
                  <a:pt x="66" y="460"/>
                </a:lnTo>
                <a:lnTo>
                  <a:pt x="62" y="459"/>
                </a:lnTo>
                <a:lnTo>
                  <a:pt x="57" y="458"/>
                </a:lnTo>
                <a:lnTo>
                  <a:pt x="54" y="458"/>
                </a:lnTo>
                <a:lnTo>
                  <a:pt x="52" y="456"/>
                </a:lnTo>
                <a:lnTo>
                  <a:pt x="50" y="456"/>
                </a:lnTo>
                <a:lnTo>
                  <a:pt x="49" y="456"/>
                </a:lnTo>
                <a:lnTo>
                  <a:pt x="46" y="455"/>
                </a:lnTo>
                <a:lnTo>
                  <a:pt x="45" y="455"/>
                </a:lnTo>
                <a:lnTo>
                  <a:pt x="44" y="455"/>
                </a:lnTo>
                <a:lnTo>
                  <a:pt x="43" y="455"/>
                </a:lnTo>
                <a:lnTo>
                  <a:pt x="41" y="454"/>
                </a:lnTo>
                <a:lnTo>
                  <a:pt x="38" y="454"/>
                </a:lnTo>
                <a:lnTo>
                  <a:pt x="37" y="454"/>
                </a:lnTo>
                <a:lnTo>
                  <a:pt x="34" y="453"/>
                </a:lnTo>
                <a:lnTo>
                  <a:pt x="32" y="453"/>
                </a:lnTo>
                <a:lnTo>
                  <a:pt x="30" y="453"/>
                </a:lnTo>
                <a:lnTo>
                  <a:pt x="27" y="452"/>
                </a:lnTo>
                <a:lnTo>
                  <a:pt x="24" y="452"/>
                </a:lnTo>
                <a:lnTo>
                  <a:pt x="21" y="451"/>
                </a:lnTo>
                <a:lnTo>
                  <a:pt x="20" y="451"/>
                </a:lnTo>
                <a:lnTo>
                  <a:pt x="18" y="449"/>
                </a:lnTo>
                <a:lnTo>
                  <a:pt x="15" y="447"/>
                </a:lnTo>
                <a:lnTo>
                  <a:pt x="14" y="445"/>
                </a:lnTo>
                <a:lnTo>
                  <a:pt x="13" y="441"/>
                </a:lnTo>
                <a:lnTo>
                  <a:pt x="13" y="440"/>
                </a:lnTo>
                <a:lnTo>
                  <a:pt x="12" y="439"/>
                </a:lnTo>
                <a:lnTo>
                  <a:pt x="11" y="436"/>
                </a:lnTo>
                <a:lnTo>
                  <a:pt x="9" y="434"/>
                </a:lnTo>
                <a:lnTo>
                  <a:pt x="8" y="433"/>
                </a:lnTo>
                <a:lnTo>
                  <a:pt x="7" y="432"/>
                </a:lnTo>
                <a:lnTo>
                  <a:pt x="6" y="430"/>
                </a:lnTo>
                <a:lnTo>
                  <a:pt x="6" y="429"/>
                </a:lnTo>
                <a:lnTo>
                  <a:pt x="3" y="427"/>
                </a:lnTo>
                <a:lnTo>
                  <a:pt x="2" y="424"/>
                </a:lnTo>
                <a:lnTo>
                  <a:pt x="1" y="423"/>
                </a:lnTo>
                <a:lnTo>
                  <a:pt x="0" y="422"/>
                </a:lnTo>
                <a:lnTo>
                  <a:pt x="1" y="391"/>
                </a:lnTo>
                <a:lnTo>
                  <a:pt x="1" y="362"/>
                </a:lnTo>
                <a:lnTo>
                  <a:pt x="2" y="331"/>
                </a:lnTo>
                <a:lnTo>
                  <a:pt x="3" y="301"/>
                </a:lnTo>
                <a:lnTo>
                  <a:pt x="3" y="295"/>
                </a:lnTo>
                <a:lnTo>
                  <a:pt x="3" y="289"/>
                </a:lnTo>
                <a:lnTo>
                  <a:pt x="3" y="282"/>
                </a:lnTo>
                <a:lnTo>
                  <a:pt x="3" y="274"/>
                </a:lnTo>
                <a:lnTo>
                  <a:pt x="3" y="264"/>
                </a:lnTo>
                <a:lnTo>
                  <a:pt x="3" y="255"/>
                </a:lnTo>
                <a:lnTo>
                  <a:pt x="3" y="245"/>
                </a:lnTo>
                <a:lnTo>
                  <a:pt x="3" y="235"/>
                </a:lnTo>
                <a:lnTo>
                  <a:pt x="3" y="224"/>
                </a:lnTo>
                <a:lnTo>
                  <a:pt x="3" y="212"/>
                </a:lnTo>
                <a:lnTo>
                  <a:pt x="3" y="190"/>
                </a:lnTo>
                <a:lnTo>
                  <a:pt x="3" y="166"/>
                </a:lnTo>
                <a:lnTo>
                  <a:pt x="3" y="142"/>
                </a:lnTo>
                <a:lnTo>
                  <a:pt x="3" y="130"/>
                </a:lnTo>
                <a:lnTo>
                  <a:pt x="3" y="120"/>
                </a:lnTo>
                <a:lnTo>
                  <a:pt x="3" y="108"/>
                </a:lnTo>
                <a:lnTo>
                  <a:pt x="3" y="97"/>
                </a:lnTo>
                <a:lnTo>
                  <a:pt x="3" y="87"/>
                </a:lnTo>
                <a:lnTo>
                  <a:pt x="3" y="77"/>
                </a:lnTo>
                <a:lnTo>
                  <a:pt x="3" y="68"/>
                </a:lnTo>
                <a:lnTo>
                  <a:pt x="3" y="59"/>
                </a:lnTo>
                <a:lnTo>
                  <a:pt x="3" y="52"/>
                </a:lnTo>
                <a:lnTo>
                  <a:pt x="5" y="45"/>
                </a:lnTo>
                <a:lnTo>
                  <a:pt x="5" y="39"/>
                </a:lnTo>
                <a:lnTo>
                  <a:pt x="5" y="33"/>
                </a:lnTo>
                <a:lnTo>
                  <a:pt x="5" y="30"/>
                </a:lnTo>
                <a:lnTo>
                  <a:pt x="5" y="26"/>
                </a:lnTo>
                <a:lnTo>
                  <a:pt x="5" y="25"/>
                </a:lnTo>
                <a:lnTo>
                  <a:pt x="6" y="24"/>
                </a:lnTo>
                <a:lnTo>
                  <a:pt x="14" y="19"/>
                </a:lnTo>
                <a:lnTo>
                  <a:pt x="21" y="14"/>
                </a:lnTo>
                <a:lnTo>
                  <a:pt x="30" y="12"/>
                </a:lnTo>
                <a:lnTo>
                  <a:pt x="39" y="8"/>
                </a:lnTo>
                <a:lnTo>
                  <a:pt x="47" y="6"/>
                </a:lnTo>
                <a:lnTo>
                  <a:pt x="56" y="4"/>
                </a:lnTo>
                <a:lnTo>
                  <a:pt x="65" y="2"/>
                </a:lnTo>
                <a:lnTo>
                  <a:pt x="73" y="1"/>
                </a:lnTo>
                <a:lnTo>
                  <a:pt x="83" y="1"/>
                </a:lnTo>
                <a:lnTo>
                  <a:pt x="92" y="0"/>
                </a:lnTo>
                <a:lnTo>
                  <a:pt x="101" y="0"/>
                </a:lnTo>
                <a:lnTo>
                  <a:pt x="110" y="0"/>
                </a:lnTo>
                <a:lnTo>
                  <a:pt x="129" y="1"/>
                </a:lnTo>
                <a:lnTo>
                  <a:pt x="148" y="4"/>
                </a:lnTo>
                <a:lnTo>
                  <a:pt x="167" y="6"/>
                </a:lnTo>
                <a:lnTo>
                  <a:pt x="187" y="9"/>
                </a:lnTo>
                <a:lnTo>
                  <a:pt x="226" y="15"/>
                </a:lnTo>
                <a:lnTo>
                  <a:pt x="245" y="18"/>
                </a:lnTo>
                <a:lnTo>
                  <a:pt x="264" y="20"/>
                </a:lnTo>
                <a:lnTo>
                  <a:pt x="283" y="22"/>
                </a:lnTo>
                <a:lnTo>
                  <a:pt x="293" y="22"/>
                </a:lnTo>
                <a:lnTo>
                  <a:pt x="302" y="22"/>
                </a:lnTo>
                <a:lnTo>
                  <a:pt x="307" y="21"/>
                </a:lnTo>
                <a:lnTo>
                  <a:pt x="313" y="20"/>
                </a:lnTo>
                <a:lnTo>
                  <a:pt x="319" y="20"/>
                </a:lnTo>
                <a:lnTo>
                  <a:pt x="325" y="19"/>
                </a:lnTo>
                <a:lnTo>
                  <a:pt x="332" y="19"/>
                </a:lnTo>
                <a:lnTo>
                  <a:pt x="340" y="18"/>
                </a:lnTo>
                <a:lnTo>
                  <a:pt x="347" y="18"/>
                </a:lnTo>
                <a:lnTo>
                  <a:pt x="356" y="18"/>
                </a:lnTo>
                <a:lnTo>
                  <a:pt x="364" y="18"/>
                </a:lnTo>
                <a:lnTo>
                  <a:pt x="372" y="17"/>
                </a:lnTo>
                <a:lnTo>
                  <a:pt x="391" y="17"/>
                </a:lnTo>
                <a:lnTo>
                  <a:pt x="409" y="17"/>
                </a:lnTo>
                <a:lnTo>
                  <a:pt x="429" y="17"/>
                </a:lnTo>
                <a:lnTo>
                  <a:pt x="448" y="18"/>
                </a:lnTo>
                <a:lnTo>
                  <a:pt x="467" y="18"/>
                </a:lnTo>
                <a:lnTo>
                  <a:pt x="486" y="18"/>
                </a:lnTo>
                <a:lnTo>
                  <a:pt x="505" y="19"/>
                </a:lnTo>
                <a:lnTo>
                  <a:pt x="523" y="19"/>
                </a:lnTo>
                <a:lnTo>
                  <a:pt x="531" y="19"/>
                </a:lnTo>
                <a:lnTo>
                  <a:pt x="539" y="19"/>
                </a:lnTo>
                <a:lnTo>
                  <a:pt x="546" y="19"/>
                </a:lnTo>
                <a:lnTo>
                  <a:pt x="555" y="20"/>
                </a:lnTo>
                <a:lnTo>
                  <a:pt x="562" y="20"/>
                </a:lnTo>
                <a:lnTo>
                  <a:pt x="568" y="20"/>
                </a:lnTo>
                <a:lnTo>
                  <a:pt x="572" y="19"/>
                </a:lnTo>
                <a:lnTo>
                  <a:pt x="577" y="19"/>
                </a:lnTo>
                <a:lnTo>
                  <a:pt x="582" y="18"/>
                </a:lnTo>
                <a:lnTo>
                  <a:pt x="587" y="18"/>
                </a:lnTo>
                <a:lnTo>
                  <a:pt x="588" y="18"/>
                </a:lnTo>
                <a:lnTo>
                  <a:pt x="590" y="18"/>
                </a:lnTo>
                <a:lnTo>
                  <a:pt x="594" y="19"/>
                </a:lnTo>
                <a:lnTo>
                  <a:pt x="595" y="19"/>
                </a:lnTo>
                <a:lnTo>
                  <a:pt x="596" y="19"/>
                </a:lnTo>
                <a:lnTo>
                  <a:pt x="597" y="19"/>
                </a:lnTo>
                <a:lnTo>
                  <a:pt x="597" y="20"/>
                </a:lnTo>
                <a:lnTo>
                  <a:pt x="599" y="22"/>
                </a:lnTo>
                <a:lnTo>
                  <a:pt x="599" y="24"/>
                </a:lnTo>
                <a:lnTo>
                  <a:pt x="599" y="25"/>
                </a:lnTo>
                <a:lnTo>
                  <a:pt x="600" y="25"/>
                </a:lnTo>
                <a:lnTo>
                  <a:pt x="600" y="24"/>
                </a:lnTo>
                <a:lnTo>
                  <a:pt x="600" y="22"/>
                </a:lnTo>
                <a:lnTo>
                  <a:pt x="600" y="21"/>
                </a:lnTo>
                <a:close/>
              </a:path>
            </a:pathLst>
          </a:custGeom>
          <a:solidFill>
            <a:srgbClr val="FF0000"/>
          </a:solidFill>
          <a:ln w="9525">
            <a:noFill/>
            <a:round/>
            <a:headEnd/>
            <a:tailEnd/>
          </a:ln>
        </p:spPr>
        <p:txBody>
          <a:bodyPr lIns="57150" tIns="28575" rIns="57150" bIns="28575"/>
          <a:lstStyle/>
          <a:p>
            <a:endParaRPr lang="en-US"/>
          </a:p>
        </p:txBody>
      </p:sp>
      <p:sp>
        <p:nvSpPr>
          <p:cNvPr id="61493" name="Freeform 92"/>
          <p:cNvSpPr>
            <a:spLocks/>
          </p:cNvSpPr>
          <p:nvPr/>
        </p:nvSpPr>
        <p:spPr bwMode="auto">
          <a:xfrm>
            <a:off x="1054100" y="3568700"/>
            <a:ext cx="122238" cy="119063"/>
          </a:xfrm>
          <a:custGeom>
            <a:avLst/>
            <a:gdLst>
              <a:gd name="T0" fmla="*/ 121768 w 780"/>
              <a:gd name="T1" fmla="*/ 11134 h 663"/>
              <a:gd name="T2" fmla="*/ 121454 w 780"/>
              <a:gd name="T3" fmla="*/ 12391 h 663"/>
              <a:gd name="T4" fmla="*/ 120828 w 780"/>
              <a:gd name="T5" fmla="*/ 19215 h 663"/>
              <a:gd name="T6" fmla="*/ 120514 w 780"/>
              <a:gd name="T7" fmla="*/ 25680 h 663"/>
              <a:gd name="T8" fmla="*/ 119887 w 780"/>
              <a:gd name="T9" fmla="*/ 27476 h 663"/>
              <a:gd name="T10" fmla="*/ 119731 w 780"/>
              <a:gd name="T11" fmla="*/ 34839 h 663"/>
              <a:gd name="T12" fmla="*/ 119260 w 780"/>
              <a:gd name="T13" fmla="*/ 37712 h 663"/>
              <a:gd name="T14" fmla="*/ 119260 w 780"/>
              <a:gd name="T15" fmla="*/ 38969 h 663"/>
              <a:gd name="T16" fmla="*/ 118477 w 780"/>
              <a:gd name="T17" fmla="*/ 41124 h 663"/>
              <a:gd name="T18" fmla="*/ 117380 w 780"/>
              <a:gd name="T19" fmla="*/ 47948 h 663"/>
              <a:gd name="T20" fmla="*/ 116440 w 780"/>
              <a:gd name="T21" fmla="*/ 51181 h 663"/>
              <a:gd name="T22" fmla="*/ 116283 w 780"/>
              <a:gd name="T23" fmla="*/ 53156 h 663"/>
              <a:gd name="T24" fmla="*/ 116283 w 780"/>
              <a:gd name="T25" fmla="*/ 54952 h 663"/>
              <a:gd name="T26" fmla="*/ 115813 w 780"/>
              <a:gd name="T27" fmla="*/ 56568 h 663"/>
              <a:gd name="T28" fmla="*/ 115343 w 780"/>
              <a:gd name="T29" fmla="*/ 58723 h 663"/>
              <a:gd name="T30" fmla="*/ 114716 w 780"/>
              <a:gd name="T31" fmla="*/ 62674 h 663"/>
              <a:gd name="T32" fmla="*/ 112365 w 780"/>
              <a:gd name="T33" fmla="*/ 72731 h 663"/>
              <a:gd name="T34" fmla="*/ 111738 w 780"/>
              <a:gd name="T35" fmla="*/ 75604 h 663"/>
              <a:gd name="T36" fmla="*/ 106410 w 780"/>
              <a:gd name="T37" fmla="*/ 92485 h 663"/>
              <a:gd name="T38" fmla="*/ 105313 w 780"/>
              <a:gd name="T39" fmla="*/ 96795 h 663"/>
              <a:gd name="T40" fmla="*/ 103432 w 780"/>
              <a:gd name="T41" fmla="*/ 100207 h 663"/>
              <a:gd name="T42" fmla="*/ 102335 w 780"/>
              <a:gd name="T43" fmla="*/ 103619 h 663"/>
              <a:gd name="T44" fmla="*/ 100925 w 780"/>
              <a:gd name="T45" fmla="*/ 106492 h 663"/>
              <a:gd name="T46" fmla="*/ 99201 w 780"/>
              <a:gd name="T47" fmla="*/ 112059 h 663"/>
              <a:gd name="T48" fmla="*/ 97947 w 780"/>
              <a:gd name="T49" fmla="*/ 114933 h 663"/>
              <a:gd name="T50" fmla="*/ 96850 w 780"/>
              <a:gd name="T51" fmla="*/ 116728 h 663"/>
              <a:gd name="T52" fmla="*/ 95753 w 780"/>
              <a:gd name="T53" fmla="*/ 118165 h 663"/>
              <a:gd name="T54" fmla="*/ 94343 w 780"/>
              <a:gd name="T55" fmla="*/ 118345 h 663"/>
              <a:gd name="T56" fmla="*/ 92932 w 780"/>
              <a:gd name="T57" fmla="*/ 117986 h 663"/>
              <a:gd name="T58" fmla="*/ 91522 w 780"/>
              <a:gd name="T59" fmla="*/ 117267 h 663"/>
              <a:gd name="T60" fmla="*/ 69425 w 780"/>
              <a:gd name="T61" fmla="*/ 117806 h 663"/>
              <a:gd name="T62" fmla="*/ 56261 w 780"/>
              <a:gd name="T63" fmla="*/ 118165 h 663"/>
              <a:gd name="T64" fmla="*/ 54694 w 780"/>
              <a:gd name="T65" fmla="*/ 118524 h 663"/>
              <a:gd name="T66" fmla="*/ 6269 w 780"/>
              <a:gd name="T67" fmla="*/ 118524 h 663"/>
              <a:gd name="T68" fmla="*/ 3448 w 780"/>
              <a:gd name="T69" fmla="*/ 118883 h 663"/>
              <a:gd name="T70" fmla="*/ 2507 w 780"/>
              <a:gd name="T71" fmla="*/ 114394 h 663"/>
              <a:gd name="T72" fmla="*/ 2507 w 780"/>
              <a:gd name="T73" fmla="*/ 98770 h 663"/>
              <a:gd name="T74" fmla="*/ 2507 w 780"/>
              <a:gd name="T75" fmla="*/ 85661 h 663"/>
              <a:gd name="T76" fmla="*/ 1567 w 780"/>
              <a:gd name="T77" fmla="*/ 82608 h 663"/>
              <a:gd name="T78" fmla="*/ 1567 w 780"/>
              <a:gd name="T79" fmla="*/ 49744 h 663"/>
              <a:gd name="T80" fmla="*/ 1254 w 780"/>
              <a:gd name="T81" fmla="*/ 13289 h 663"/>
              <a:gd name="T82" fmla="*/ 0 w 780"/>
              <a:gd name="T83" fmla="*/ 6106 h 663"/>
              <a:gd name="T84" fmla="*/ 1254 w 780"/>
              <a:gd name="T85" fmla="*/ 2694 h 663"/>
              <a:gd name="T86" fmla="*/ 12067 w 780"/>
              <a:gd name="T87" fmla="*/ 1077 h 663"/>
              <a:gd name="T88" fmla="*/ 37455 w 780"/>
              <a:gd name="T89" fmla="*/ 180 h 663"/>
              <a:gd name="T90" fmla="*/ 68171 w 780"/>
              <a:gd name="T91" fmla="*/ 1616 h 663"/>
              <a:gd name="T92" fmla="*/ 94813 w 780"/>
              <a:gd name="T93" fmla="*/ 1975 h 663"/>
              <a:gd name="T94" fmla="*/ 112835 w 780"/>
              <a:gd name="T95" fmla="*/ 2335 h 663"/>
              <a:gd name="T96" fmla="*/ 119887 w 780"/>
              <a:gd name="T97" fmla="*/ 3053 h 663"/>
              <a:gd name="T98" fmla="*/ 121611 w 780"/>
              <a:gd name="T99" fmla="*/ 3592 h 663"/>
              <a:gd name="T100" fmla="*/ 122238 w 780"/>
              <a:gd name="T101" fmla="*/ 4130 h 663"/>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780"/>
              <a:gd name="T154" fmla="*/ 0 h 663"/>
              <a:gd name="T155" fmla="*/ 780 w 780"/>
              <a:gd name="T156" fmla="*/ 663 h 663"/>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780" h="663">
                <a:moveTo>
                  <a:pt x="778" y="24"/>
                </a:moveTo>
                <a:lnTo>
                  <a:pt x="777" y="33"/>
                </a:lnTo>
                <a:lnTo>
                  <a:pt x="777" y="43"/>
                </a:lnTo>
                <a:lnTo>
                  <a:pt x="777" y="52"/>
                </a:lnTo>
                <a:lnTo>
                  <a:pt x="777" y="62"/>
                </a:lnTo>
                <a:lnTo>
                  <a:pt x="776" y="64"/>
                </a:lnTo>
                <a:lnTo>
                  <a:pt x="776" y="66"/>
                </a:lnTo>
                <a:lnTo>
                  <a:pt x="775" y="69"/>
                </a:lnTo>
                <a:lnTo>
                  <a:pt x="774" y="79"/>
                </a:lnTo>
                <a:lnTo>
                  <a:pt x="774" y="90"/>
                </a:lnTo>
                <a:lnTo>
                  <a:pt x="774" y="96"/>
                </a:lnTo>
                <a:lnTo>
                  <a:pt x="772" y="101"/>
                </a:lnTo>
                <a:lnTo>
                  <a:pt x="771" y="107"/>
                </a:lnTo>
                <a:lnTo>
                  <a:pt x="770" y="111"/>
                </a:lnTo>
                <a:lnTo>
                  <a:pt x="770" y="119"/>
                </a:lnTo>
                <a:lnTo>
                  <a:pt x="770" y="127"/>
                </a:lnTo>
                <a:lnTo>
                  <a:pt x="770" y="135"/>
                </a:lnTo>
                <a:lnTo>
                  <a:pt x="769" y="143"/>
                </a:lnTo>
                <a:lnTo>
                  <a:pt x="769" y="145"/>
                </a:lnTo>
                <a:lnTo>
                  <a:pt x="769" y="147"/>
                </a:lnTo>
                <a:lnTo>
                  <a:pt x="767" y="151"/>
                </a:lnTo>
                <a:lnTo>
                  <a:pt x="767" y="152"/>
                </a:lnTo>
                <a:lnTo>
                  <a:pt x="765" y="153"/>
                </a:lnTo>
                <a:lnTo>
                  <a:pt x="765" y="154"/>
                </a:lnTo>
                <a:lnTo>
                  <a:pt x="765" y="164"/>
                </a:lnTo>
                <a:lnTo>
                  <a:pt x="765" y="174"/>
                </a:lnTo>
                <a:lnTo>
                  <a:pt x="764" y="194"/>
                </a:lnTo>
                <a:lnTo>
                  <a:pt x="764" y="197"/>
                </a:lnTo>
                <a:lnTo>
                  <a:pt x="763" y="200"/>
                </a:lnTo>
                <a:lnTo>
                  <a:pt x="763" y="204"/>
                </a:lnTo>
                <a:lnTo>
                  <a:pt x="762" y="207"/>
                </a:lnTo>
                <a:lnTo>
                  <a:pt x="761" y="210"/>
                </a:lnTo>
                <a:lnTo>
                  <a:pt x="761" y="212"/>
                </a:lnTo>
                <a:lnTo>
                  <a:pt x="759" y="215"/>
                </a:lnTo>
                <a:lnTo>
                  <a:pt x="761" y="217"/>
                </a:lnTo>
                <a:lnTo>
                  <a:pt x="761" y="219"/>
                </a:lnTo>
                <a:lnTo>
                  <a:pt x="759" y="222"/>
                </a:lnTo>
                <a:lnTo>
                  <a:pt x="759" y="223"/>
                </a:lnTo>
                <a:lnTo>
                  <a:pt x="757" y="226"/>
                </a:lnTo>
                <a:lnTo>
                  <a:pt x="756" y="229"/>
                </a:lnTo>
                <a:lnTo>
                  <a:pt x="756" y="231"/>
                </a:lnTo>
                <a:lnTo>
                  <a:pt x="755" y="241"/>
                </a:lnTo>
                <a:lnTo>
                  <a:pt x="752" y="249"/>
                </a:lnTo>
                <a:lnTo>
                  <a:pt x="751" y="258"/>
                </a:lnTo>
                <a:lnTo>
                  <a:pt x="749" y="267"/>
                </a:lnTo>
                <a:lnTo>
                  <a:pt x="746" y="273"/>
                </a:lnTo>
                <a:lnTo>
                  <a:pt x="745" y="277"/>
                </a:lnTo>
                <a:lnTo>
                  <a:pt x="744" y="280"/>
                </a:lnTo>
                <a:lnTo>
                  <a:pt x="743" y="282"/>
                </a:lnTo>
                <a:lnTo>
                  <a:pt x="743" y="285"/>
                </a:lnTo>
                <a:lnTo>
                  <a:pt x="742" y="285"/>
                </a:lnTo>
                <a:lnTo>
                  <a:pt x="742" y="286"/>
                </a:lnTo>
                <a:lnTo>
                  <a:pt x="742" y="289"/>
                </a:lnTo>
                <a:lnTo>
                  <a:pt x="742" y="294"/>
                </a:lnTo>
                <a:lnTo>
                  <a:pt x="742" y="296"/>
                </a:lnTo>
                <a:lnTo>
                  <a:pt x="742" y="300"/>
                </a:lnTo>
                <a:lnTo>
                  <a:pt x="742" y="301"/>
                </a:lnTo>
                <a:lnTo>
                  <a:pt x="742" y="304"/>
                </a:lnTo>
                <a:lnTo>
                  <a:pt x="742" y="305"/>
                </a:lnTo>
                <a:lnTo>
                  <a:pt x="742" y="306"/>
                </a:lnTo>
                <a:lnTo>
                  <a:pt x="742" y="308"/>
                </a:lnTo>
                <a:lnTo>
                  <a:pt x="740" y="309"/>
                </a:lnTo>
                <a:lnTo>
                  <a:pt x="740" y="311"/>
                </a:lnTo>
                <a:lnTo>
                  <a:pt x="740" y="313"/>
                </a:lnTo>
                <a:lnTo>
                  <a:pt x="739" y="315"/>
                </a:lnTo>
                <a:lnTo>
                  <a:pt x="738" y="318"/>
                </a:lnTo>
                <a:lnTo>
                  <a:pt x="738" y="319"/>
                </a:lnTo>
                <a:lnTo>
                  <a:pt x="737" y="321"/>
                </a:lnTo>
                <a:lnTo>
                  <a:pt x="736" y="326"/>
                </a:lnTo>
                <a:lnTo>
                  <a:pt x="736" y="327"/>
                </a:lnTo>
                <a:lnTo>
                  <a:pt x="735" y="330"/>
                </a:lnTo>
                <a:lnTo>
                  <a:pt x="735" y="331"/>
                </a:lnTo>
                <a:lnTo>
                  <a:pt x="733" y="339"/>
                </a:lnTo>
                <a:lnTo>
                  <a:pt x="732" y="349"/>
                </a:lnTo>
                <a:lnTo>
                  <a:pt x="730" y="357"/>
                </a:lnTo>
                <a:lnTo>
                  <a:pt x="729" y="365"/>
                </a:lnTo>
                <a:lnTo>
                  <a:pt x="723" y="382"/>
                </a:lnTo>
                <a:lnTo>
                  <a:pt x="718" y="397"/>
                </a:lnTo>
                <a:lnTo>
                  <a:pt x="717" y="405"/>
                </a:lnTo>
                <a:lnTo>
                  <a:pt x="717" y="409"/>
                </a:lnTo>
                <a:lnTo>
                  <a:pt x="717" y="413"/>
                </a:lnTo>
                <a:lnTo>
                  <a:pt x="716" y="415"/>
                </a:lnTo>
                <a:lnTo>
                  <a:pt x="714" y="419"/>
                </a:lnTo>
                <a:lnTo>
                  <a:pt x="713" y="421"/>
                </a:lnTo>
                <a:lnTo>
                  <a:pt x="710" y="423"/>
                </a:lnTo>
                <a:lnTo>
                  <a:pt x="703" y="446"/>
                </a:lnTo>
                <a:lnTo>
                  <a:pt x="694" y="470"/>
                </a:lnTo>
                <a:lnTo>
                  <a:pt x="687" y="492"/>
                </a:lnTo>
                <a:lnTo>
                  <a:pt x="679" y="515"/>
                </a:lnTo>
                <a:lnTo>
                  <a:pt x="678" y="519"/>
                </a:lnTo>
                <a:lnTo>
                  <a:pt x="676" y="524"/>
                </a:lnTo>
                <a:lnTo>
                  <a:pt x="675" y="530"/>
                </a:lnTo>
                <a:lnTo>
                  <a:pt x="674" y="535"/>
                </a:lnTo>
                <a:lnTo>
                  <a:pt x="672" y="539"/>
                </a:lnTo>
                <a:lnTo>
                  <a:pt x="669" y="544"/>
                </a:lnTo>
                <a:lnTo>
                  <a:pt x="667" y="548"/>
                </a:lnTo>
                <a:lnTo>
                  <a:pt x="663" y="551"/>
                </a:lnTo>
                <a:lnTo>
                  <a:pt x="661" y="555"/>
                </a:lnTo>
                <a:lnTo>
                  <a:pt x="660" y="558"/>
                </a:lnTo>
                <a:lnTo>
                  <a:pt x="659" y="562"/>
                </a:lnTo>
                <a:lnTo>
                  <a:pt x="658" y="567"/>
                </a:lnTo>
                <a:lnTo>
                  <a:pt x="656" y="570"/>
                </a:lnTo>
                <a:lnTo>
                  <a:pt x="655" y="574"/>
                </a:lnTo>
                <a:lnTo>
                  <a:pt x="653" y="577"/>
                </a:lnTo>
                <a:lnTo>
                  <a:pt x="649" y="581"/>
                </a:lnTo>
                <a:lnTo>
                  <a:pt x="648" y="583"/>
                </a:lnTo>
                <a:lnTo>
                  <a:pt x="647" y="587"/>
                </a:lnTo>
                <a:lnTo>
                  <a:pt x="646" y="590"/>
                </a:lnTo>
                <a:lnTo>
                  <a:pt x="644" y="593"/>
                </a:lnTo>
                <a:lnTo>
                  <a:pt x="643" y="600"/>
                </a:lnTo>
                <a:lnTo>
                  <a:pt x="642" y="603"/>
                </a:lnTo>
                <a:lnTo>
                  <a:pt x="641" y="607"/>
                </a:lnTo>
                <a:lnTo>
                  <a:pt x="635" y="618"/>
                </a:lnTo>
                <a:lnTo>
                  <a:pt x="633" y="624"/>
                </a:lnTo>
                <a:lnTo>
                  <a:pt x="630" y="628"/>
                </a:lnTo>
                <a:lnTo>
                  <a:pt x="629" y="631"/>
                </a:lnTo>
                <a:lnTo>
                  <a:pt x="628" y="633"/>
                </a:lnTo>
                <a:lnTo>
                  <a:pt x="627" y="638"/>
                </a:lnTo>
                <a:lnTo>
                  <a:pt x="625" y="640"/>
                </a:lnTo>
                <a:lnTo>
                  <a:pt x="624" y="643"/>
                </a:lnTo>
                <a:lnTo>
                  <a:pt x="622" y="644"/>
                </a:lnTo>
                <a:lnTo>
                  <a:pt x="620" y="645"/>
                </a:lnTo>
                <a:lnTo>
                  <a:pt x="618" y="647"/>
                </a:lnTo>
                <a:lnTo>
                  <a:pt x="618" y="650"/>
                </a:lnTo>
                <a:lnTo>
                  <a:pt x="617" y="652"/>
                </a:lnTo>
                <a:lnTo>
                  <a:pt x="616" y="654"/>
                </a:lnTo>
                <a:lnTo>
                  <a:pt x="615" y="656"/>
                </a:lnTo>
                <a:lnTo>
                  <a:pt x="614" y="657"/>
                </a:lnTo>
                <a:lnTo>
                  <a:pt x="611" y="658"/>
                </a:lnTo>
                <a:lnTo>
                  <a:pt x="609" y="659"/>
                </a:lnTo>
                <a:lnTo>
                  <a:pt x="607" y="659"/>
                </a:lnTo>
                <a:lnTo>
                  <a:pt x="604" y="659"/>
                </a:lnTo>
                <a:lnTo>
                  <a:pt x="603" y="659"/>
                </a:lnTo>
                <a:lnTo>
                  <a:pt x="602" y="659"/>
                </a:lnTo>
                <a:lnTo>
                  <a:pt x="599" y="659"/>
                </a:lnTo>
                <a:lnTo>
                  <a:pt x="598" y="658"/>
                </a:lnTo>
                <a:lnTo>
                  <a:pt x="597" y="658"/>
                </a:lnTo>
                <a:lnTo>
                  <a:pt x="596" y="658"/>
                </a:lnTo>
                <a:lnTo>
                  <a:pt x="593" y="657"/>
                </a:lnTo>
                <a:lnTo>
                  <a:pt x="592" y="657"/>
                </a:lnTo>
                <a:lnTo>
                  <a:pt x="590" y="656"/>
                </a:lnTo>
                <a:lnTo>
                  <a:pt x="588" y="654"/>
                </a:lnTo>
                <a:lnTo>
                  <a:pt x="585" y="654"/>
                </a:lnTo>
                <a:lnTo>
                  <a:pt x="584" y="653"/>
                </a:lnTo>
                <a:lnTo>
                  <a:pt x="583" y="653"/>
                </a:lnTo>
                <a:lnTo>
                  <a:pt x="547" y="654"/>
                </a:lnTo>
                <a:lnTo>
                  <a:pt x="513" y="654"/>
                </a:lnTo>
                <a:lnTo>
                  <a:pt x="443" y="656"/>
                </a:lnTo>
                <a:lnTo>
                  <a:pt x="374" y="656"/>
                </a:lnTo>
                <a:lnTo>
                  <a:pt x="371" y="656"/>
                </a:lnTo>
                <a:lnTo>
                  <a:pt x="367" y="657"/>
                </a:lnTo>
                <a:lnTo>
                  <a:pt x="362" y="657"/>
                </a:lnTo>
                <a:lnTo>
                  <a:pt x="359" y="658"/>
                </a:lnTo>
                <a:lnTo>
                  <a:pt x="355" y="659"/>
                </a:lnTo>
                <a:lnTo>
                  <a:pt x="352" y="660"/>
                </a:lnTo>
                <a:lnTo>
                  <a:pt x="350" y="660"/>
                </a:lnTo>
                <a:lnTo>
                  <a:pt x="349" y="660"/>
                </a:lnTo>
                <a:lnTo>
                  <a:pt x="273" y="660"/>
                </a:lnTo>
                <a:lnTo>
                  <a:pt x="196" y="660"/>
                </a:lnTo>
                <a:lnTo>
                  <a:pt x="43" y="659"/>
                </a:lnTo>
                <a:lnTo>
                  <a:pt x="40" y="660"/>
                </a:lnTo>
                <a:lnTo>
                  <a:pt x="36" y="660"/>
                </a:lnTo>
                <a:lnTo>
                  <a:pt x="33" y="662"/>
                </a:lnTo>
                <a:lnTo>
                  <a:pt x="28" y="662"/>
                </a:lnTo>
                <a:lnTo>
                  <a:pt x="24" y="663"/>
                </a:lnTo>
                <a:lnTo>
                  <a:pt x="22" y="662"/>
                </a:lnTo>
                <a:lnTo>
                  <a:pt x="20" y="660"/>
                </a:lnTo>
                <a:lnTo>
                  <a:pt x="19" y="659"/>
                </a:lnTo>
                <a:lnTo>
                  <a:pt x="19" y="658"/>
                </a:lnTo>
                <a:lnTo>
                  <a:pt x="17" y="647"/>
                </a:lnTo>
                <a:lnTo>
                  <a:pt x="16" y="637"/>
                </a:lnTo>
                <a:lnTo>
                  <a:pt x="15" y="626"/>
                </a:lnTo>
                <a:lnTo>
                  <a:pt x="15" y="615"/>
                </a:lnTo>
                <a:lnTo>
                  <a:pt x="15" y="593"/>
                </a:lnTo>
                <a:lnTo>
                  <a:pt x="15" y="571"/>
                </a:lnTo>
                <a:lnTo>
                  <a:pt x="16" y="550"/>
                </a:lnTo>
                <a:lnTo>
                  <a:pt x="16" y="528"/>
                </a:lnTo>
                <a:lnTo>
                  <a:pt x="17" y="506"/>
                </a:lnTo>
                <a:lnTo>
                  <a:pt x="17" y="484"/>
                </a:lnTo>
                <a:lnTo>
                  <a:pt x="17" y="480"/>
                </a:lnTo>
                <a:lnTo>
                  <a:pt x="16" y="477"/>
                </a:lnTo>
                <a:lnTo>
                  <a:pt x="15" y="472"/>
                </a:lnTo>
                <a:lnTo>
                  <a:pt x="14" y="467"/>
                </a:lnTo>
                <a:lnTo>
                  <a:pt x="11" y="464"/>
                </a:lnTo>
                <a:lnTo>
                  <a:pt x="10" y="461"/>
                </a:lnTo>
                <a:lnTo>
                  <a:pt x="10" y="460"/>
                </a:lnTo>
                <a:lnTo>
                  <a:pt x="10" y="459"/>
                </a:lnTo>
                <a:lnTo>
                  <a:pt x="10" y="368"/>
                </a:lnTo>
                <a:lnTo>
                  <a:pt x="10" y="277"/>
                </a:lnTo>
                <a:lnTo>
                  <a:pt x="11" y="97"/>
                </a:lnTo>
                <a:lnTo>
                  <a:pt x="11" y="92"/>
                </a:lnTo>
                <a:lnTo>
                  <a:pt x="10" y="87"/>
                </a:lnTo>
                <a:lnTo>
                  <a:pt x="9" y="79"/>
                </a:lnTo>
                <a:lnTo>
                  <a:pt x="8" y="74"/>
                </a:lnTo>
                <a:lnTo>
                  <a:pt x="4" y="59"/>
                </a:lnTo>
                <a:lnTo>
                  <a:pt x="3" y="53"/>
                </a:lnTo>
                <a:lnTo>
                  <a:pt x="1" y="46"/>
                </a:lnTo>
                <a:lnTo>
                  <a:pt x="1" y="40"/>
                </a:lnTo>
                <a:lnTo>
                  <a:pt x="0" y="34"/>
                </a:lnTo>
                <a:lnTo>
                  <a:pt x="0" y="30"/>
                </a:lnTo>
                <a:lnTo>
                  <a:pt x="1" y="25"/>
                </a:lnTo>
                <a:lnTo>
                  <a:pt x="2" y="20"/>
                </a:lnTo>
                <a:lnTo>
                  <a:pt x="4" y="18"/>
                </a:lnTo>
                <a:lnTo>
                  <a:pt x="8" y="15"/>
                </a:lnTo>
                <a:lnTo>
                  <a:pt x="10" y="14"/>
                </a:lnTo>
                <a:lnTo>
                  <a:pt x="13" y="14"/>
                </a:lnTo>
                <a:lnTo>
                  <a:pt x="28" y="11"/>
                </a:lnTo>
                <a:lnTo>
                  <a:pt x="45" y="9"/>
                </a:lnTo>
                <a:lnTo>
                  <a:pt x="77" y="6"/>
                </a:lnTo>
                <a:lnTo>
                  <a:pt x="109" y="2"/>
                </a:lnTo>
                <a:lnTo>
                  <a:pt x="142" y="1"/>
                </a:lnTo>
                <a:lnTo>
                  <a:pt x="174" y="0"/>
                </a:lnTo>
                <a:lnTo>
                  <a:pt x="206" y="0"/>
                </a:lnTo>
                <a:lnTo>
                  <a:pt x="239" y="1"/>
                </a:lnTo>
                <a:lnTo>
                  <a:pt x="271" y="2"/>
                </a:lnTo>
                <a:lnTo>
                  <a:pt x="304" y="4"/>
                </a:lnTo>
                <a:lnTo>
                  <a:pt x="336" y="5"/>
                </a:lnTo>
                <a:lnTo>
                  <a:pt x="401" y="7"/>
                </a:lnTo>
                <a:lnTo>
                  <a:pt x="435" y="9"/>
                </a:lnTo>
                <a:lnTo>
                  <a:pt x="467" y="11"/>
                </a:lnTo>
                <a:lnTo>
                  <a:pt x="500" y="11"/>
                </a:lnTo>
                <a:lnTo>
                  <a:pt x="532" y="11"/>
                </a:lnTo>
                <a:lnTo>
                  <a:pt x="569" y="11"/>
                </a:lnTo>
                <a:lnTo>
                  <a:pt x="605" y="11"/>
                </a:lnTo>
                <a:lnTo>
                  <a:pt x="641" y="11"/>
                </a:lnTo>
                <a:lnTo>
                  <a:pt x="678" y="9"/>
                </a:lnTo>
                <a:lnTo>
                  <a:pt x="688" y="11"/>
                </a:lnTo>
                <a:lnTo>
                  <a:pt x="699" y="11"/>
                </a:lnTo>
                <a:lnTo>
                  <a:pt x="720" y="13"/>
                </a:lnTo>
                <a:lnTo>
                  <a:pt x="740" y="14"/>
                </a:lnTo>
                <a:lnTo>
                  <a:pt x="751" y="15"/>
                </a:lnTo>
                <a:lnTo>
                  <a:pt x="762" y="17"/>
                </a:lnTo>
                <a:lnTo>
                  <a:pt x="764" y="17"/>
                </a:lnTo>
                <a:lnTo>
                  <a:pt x="765" y="17"/>
                </a:lnTo>
                <a:lnTo>
                  <a:pt x="770" y="18"/>
                </a:lnTo>
                <a:lnTo>
                  <a:pt x="772" y="19"/>
                </a:lnTo>
                <a:lnTo>
                  <a:pt x="774" y="19"/>
                </a:lnTo>
                <a:lnTo>
                  <a:pt x="775" y="19"/>
                </a:lnTo>
                <a:lnTo>
                  <a:pt x="776" y="20"/>
                </a:lnTo>
                <a:lnTo>
                  <a:pt x="777" y="20"/>
                </a:lnTo>
                <a:lnTo>
                  <a:pt x="778" y="21"/>
                </a:lnTo>
                <a:lnTo>
                  <a:pt x="780" y="21"/>
                </a:lnTo>
                <a:lnTo>
                  <a:pt x="780" y="23"/>
                </a:lnTo>
                <a:lnTo>
                  <a:pt x="778" y="23"/>
                </a:lnTo>
                <a:lnTo>
                  <a:pt x="778" y="24"/>
                </a:lnTo>
                <a:close/>
              </a:path>
            </a:pathLst>
          </a:custGeom>
          <a:solidFill>
            <a:srgbClr val="FF0000"/>
          </a:solidFill>
          <a:ln w="9525">
            <a:noFill/>
            <a:round/>
            <a:headEnd/>
            <a:tailEnd/>
          </a:ln>
        </p:spPr>
        <p:txBody>
          <a:bodyPr lIns="57150" tIns="28575" rIns="57150" bIns="28575"/>
          <a:lstStyle/>
          <a:p>
            <a:endParaRPr lang="en-US"/>
          </a:p>
        </p:txBody>
      </p:sp>
      <p:sp>
        <p:nvSpPr>
          <p:cNvPr id="61494" name="Freeform 93"/>
          <p:cNvSpPr>
            <a:spLocks/>
          </p:cNvSpPr>
          <p:nvPr/>
        </p:nvSpPr>
        <p:spPr bwMode="auto">
          <a:xfrm>
            <a:off x="898525" y="2433638"/>
            <a:ext cx="277813" cy="1346200"/>
          </a:xfrm>
          <a:custGeom>
            <a:avLst/>
            <a:gdLst>
              <a:gd name="T0" fmla="*/ 277031 w 1777"/>
              <a:gd name="T1" fmla="*/ 194349 h 7467"/>
              <a:gd name="T2" fmla="*/ 273279 w 1777"/>
              <a:gd name="T3" fmla="*/ 162438 h 7467"/>
              <a:gd name="T4" fmla="*/ 266869 w 1777"/>
              <a:gd name="T5" fmla="*/ 132150 h 7467"/>
              <a:gd name="T6" fmla="*/ 257802 w 1777"/>
              <a:gd name="T7" fmla="*/ 104206 h 7467"/>
              <a:gd name="T8" fmla="*/ 246076 w 1777"/>
              <a:gd name="T9" fmla="*/ 78605 h 7467"/>
              <a:gd name="T10" fmla="*/ 232162 w 1777"/>
              <a:gd name="T11" fmla="*/ 56249 h 7467"/>
              <a:gd name="T12" fmla="*/ 216528 w 1777"/>
              <a:gd name="T13" fmla="*/ 36959 h 7467"/>
              <a:gd name="T14" fmla="*/ 199019 w 1777"/>
              <a:gd name="T15" fmla="*/ 21094 h 7467"/>
              <a:gd name="T16" fmla="*/ 180102 w 1777"/>
              <a:gd name="T17" fmla="*/ 9555 h 7467"/>
              <a:gd name="T18" fmla="*/ 159934 w 1777"/>
              <a:gd name="T19" fmla="*/ 2344 h 7467"/>
              <a:gd name="T20" fmla="*/ 138828 w 1777"/>
              <a:gd name="T21" fmla="*/ 0 h 7467"/>
              <a:gd name="T22" fmla="*/ 117566 w 1777"/>
              <a:gd name="T23" fmla="*/ 2344 h 7467"/>
              <a:gd name="T24" fmla="*/ 97399 w 1777"/>
              <a:gd name="T25" fmla="*/ 9555 h 7467"/>
              <a:gd name="T26" fmla="*/ 78482 w 1777"/>
              <a:gd name="T27" fmla="*/ 21094 h 7467"/>
              <a:gd name="T28" fmla="*/ 61128 w 1777"/>
              <a:gd name="T29" fmla="*/ 36959 h 7467"/>
              <a:gd name="T30" fmla="*/ 45338 w 1777"/>
              <a:gd name="T31" fmla="*/ 56249 h 7467"/>
              <a:gd name="T32" fmla="*/ 31580 w 1777"/>
              <a:gd name="T33" fmla="*/ 78605 h 7467"/>
              <a:gd name="T34" fmla="*/ 20011 w 1777"/>
              <a:gd name="T35" fmla="*/ 104206 h 7467"/>
              <a:gd name="T36" fmla="*/ 10631 w 1777"/>
              <a:gd name="T37" fmla="*/ 132150 h 7467"/>
              <a:gd name="T38" fmla="*/ 4221 w 1777"/>
              <a:gd name="T39" fmla="*/ 162438 h 7467"/>
              <a:gd name="T40" fmla="*/ 469 w 1777"/>
              <a:gd name="T41" fmla="*/ 194349 h 7467"/>
              <a:gd name="T42" fmla="*/ 0 w 1777"/>
              <a:gd name="T43" fmla="*/ 1129496 h 7467"/>
              <a:gd name="T44" fmla="*/ 1407 w 1777"/>
              <a:gd name="T45" fmla="*/ 1162668 h 7467"/>
              <a:gd name="T46" fmla="*/ 6097 w 1777"/>
              <a:gd name="T47" fmla="*/ 1194038 h 7467"/>
              <a:gd name="T48" fmla="*/ 13445 w 1777"/>
              <a:gd name="T49" fmla="*/ 1223605 h 7467"/>
              <a:gd name="T50" fmla="*/ 23607 w 1777"/>
              <a:gd name="T51" fmla="*/ 1250648 h 7467"/>
              <a:gd name="T52" fmla="*/ 35958 w 1777"/>
              <a:gd name="T53" fmla="*/ 1275347 h 7467"/>
              <a:gd name="T54" fmla="*/ 50341 w 1777"/>
              <a:gd name="T55" fmla="*/ 1296621 h 7467"/>
              <a:gd name="T56" fmla="*/ 66913 w 1777"/>
              <a:gd name="T57" fmla="*/ 1314830 h 7467"/>
              <a:gd name="T58" fmla="*/ 84579 w 1777"/>
              <a:gd name="T59" fmla="*/ 1329253 h 7467"/>
              <a:gd name="T60" fmla="*/ 104121 w 1777"/>
              <a:gd name="T61" fmla="*/ 1339349 h 7467"/>
              <a:gd name="T62" fmla="*/ 124602 w 1777"/>
              <a:gd name="T63" fmla="*/ 1344938 h 7467"/>
              <a:gd name="T64" fmla="*/ 146020 w 1777"/>
              <a:gd name="T65" fmla="*/ 1345839 h 7467"/>
              <a:gd name="T66" fmla="*/ 166813 w 1777"/>
              <a:gd name="T67" fmla="*/ 1341873 h 7467"/>
              <a:gd name="T68" fmla="*/ 186512 w 1777"/>
              <a:gd name="T69" fmla="*/ 1333039 h 7467"/>
              <a:gd name="T70" fmla="*/ 205116 w 1777"/>
              <a:gd name="T71" fmla="*/ 1320058 h 7467"/>
              <a:gd name="T72" fmla="*/ 222000 w 1777"/>
              <a:gd name="T73" fmla="*/ 1303112 h 7467"/>
              <a:gd name="T74" fmla="*/ 237009 w 1777"/>
              <a:gd name="T75" fmla="*/ 1282739 h 7467"/>
              <a:gd name="T76" fmla="*/ 250141 w 1777"/>
              <a:gd name="T77" fmla="*/ 1259122 h 7467"/>
              <a:gd name="T78" fmla="*/ 261085 w 1777"/>
              <a:gd name="T79" fmla="*/ 1232800 h 7467"/>
              <a:gd name="T80" fmla="*/ 269371 w 1777"/>
              <a:gd name="T81" fmla="*/ 1204134 h 7467"/>
              <a:gd name="T82" fmla="*/ 274999 w 1777"/>
              <a:gd name="T83" fmla="*/ 1173125 h 7467"/>
              <a:gd name="T84" fmla="*/ 277500 w 1777"/>
              <a:gd name="T85" fmla="*/ 1140673 h 7467"/>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1777"/>
              <a:gd name="T130" fmla="*/ 0 h 7467"/>
              <a:gd name="T131" fmla="*/ 1777 w 1777"/>
              <a:gd name="T132" fmla="*/ 7467 h 7467"/>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1777" h="7467">
                <a:moveTo>
                  <a:pt x="1777" y="1201"/>
                </a:moveTo>
                <a:lnTo>
                  <a:pt x="1775" y="1140"/>
                </a:lnTo>
                <a:lnTo>
                  <a:pt x="1772" y="1078"/>
                </a:lnTo>
                <a:lnTo>
                  <a:pt x="1766" y="1017"/>
                </a:lnTo>
                <a:lnTo>
                  <a:pt x="1759" y="959"/>
                </a:lnTo>
                <a:lnTo>
                  <a:pt x="1748" y="901"/>
                </a:lnTo>
                <a:lnTo>
                  <a:pt x="1736" y="843"/>
                </a:lnTo>
                <a:lnTo>
                  <a:pt x="1723" y="787"/>
                </a:lnTo>
                <a:lnTo>
                  <a:pt x="1707" y="733"/>
                </a:lnTo>
                <a:lnTo>
                  <a:pt x="1689" y="681"/>
                </a:lnTo>
                <a:lnTo>
                  <a:pt x="1670" y="628"/>
                </a:lnTo>
                <a:lnTo>
                  <a:pt x="1649" y="578"/>
                </a:lnTo>
                <a:lnTo>
                  <a:pt x="1625" y="529"/>
                </a:lnTo>
                <a:lnTo>
                  <a:pt x="1600" y="483"/>
                </a:lnTo>
                <a:lnTo>
                  <a:pt x="1574" y="436"/>
                </a:lnTo>
                <a:lnTo>
                  <a:pt x="1545" y="394"/>
                </a:lnTo>
                <a:lnTo>
                  <a:pt x="1516" y="351"/>
                </a:lnTo>
                <a:lnTo>
                  <a:pt x="1485" y="312"/>
                </a:lnTo>
                <a:lnTo>
                  <a:pt x="1453" y="274"/>
                </a:lnTo>
                <a:lnTo>
                  <a:pt x="1420" y="238"/>
                </a:lnTo>
                <a:lnTo>
                  <a:pt x="1385" y="205"/>
                </a:lnTo>
                <a:lnTo>
                  <a:pt x="1349" y="173"/>
                </a:lnTo>
                <a:lnTo>
                  <a:pt x="1312" y="145"/>
                </a:lnTo>
                <a:lnTo>
                  <a:pt x="1273" y="117"/>
                </a:lnTo>
                <a:lnTo>
                  <a:pt x="1234" y="94"/>
                </a:lnTo>
                <a:lnTo>
                  <a:pt x="1193" y="72"/>
                </a:lnTo>
                <a:lnTo>
                  <a:pt x="1152" y="53"/>
                </a:lnTo>
                <a:lnTo>
                  <a:pt x="1110" y="37"/>
                </a:lnTo>
                <a:lnTo>
                  <a:pt x="1067" y="24"/>
                </a:lnTo>
                <a:lnTo>
                  <a:pt x="1023" y="13"/>
                </a:lnTo>
                <a:lnTo>
                  <a:pt x="979" y="6"/>
                </a:lnTo>
                <a:lnTo>
                  <a:pt x="934" y="1"/>
                </a:lnTo>
                <a:lnTo>
                  <a:pt x="888" y="0"/>
                </a:lnTo>
                <a:lnTo>
                  <a:pt x="842" y="1"/>
                </a:lnTo>
                <a:lnTo>
                  <a:pt x="797" y="6"/>
                </a:lnTo>
                <a:lnTo>
                  <a:pt x="752" y="13"/>
                </a:lnTo>
                <a:lnTo>
                  <a:pt x="709" y="24"/>
                </a:lnTo>
                <a:lnTo>
                  <a:pt x="666" y="37"/>
                </a:lnTo>
                <a:lnTo>
                  <a:pt x="623" y="53"/>
                </a:lnTo>
                <a:lnTo>
                  <a:pt x="583" y="72"/>
                </a:lnTo>
                <a:lnTo>
                  <a:pt x="541" y="94"/>
                </a:lnTo>
                <a:lnTo>
                  <a:pt x="502" y="117"/>
                </a:lnTo>
                <a:lnTo>
                  <a:pt x="464" y="145"/>
                </a:lnTo>
                <a:lnTo>
                  <a:pt x="428" y="173"/>
                </a:lnTo>
                <a:lnTo>
                  <a:pt x="391" y="205"/>
                </a:lnTo>
                <a:lnTo>
                  <a:pt x="356" y="238"/>
                </a:lnTo>
                <a:lnTo>
                  <a:pt x="322" y="274"/>
                </a:lnTo>
                <a:lnTo>
                  <a:pt x="290" y="312"/>
                </a:lnTo>
                <a:lnTo>
                  <a:pt x="259" y="351"/>
                </a:lnTo>
                <a:lnTo>
                  <a:pt x="230" y="394"/>
                </a:lnTo>
                <a:lnTo>
                  <a:pt x="202" y="436"/>
                </a:lnTo>
                <a:lnTo>
                  <a:pt x="175" y="483"/>
                </a:lnTo>
                <a:lnTo>
                  <a:pt x="151" y="529"/>
                </a:lnTo>
                <a:lnTo>
                  <a:pt x="128" y="578"/>
                </a:lnTo>
                <a:lnTo>
                  <a:pt x="106" y="628"/>
                </a:lnTo>
                <a:lnTo>
                  <a:pt x="86" y="681"/>
                </a:lnTo>
                <a:lnTo>
                  <a:pt x="68" y="733"/>
                </a:lnTo>
                <a:lnTo>
                  <a:pt x="53" y="787"/>
                </a:lnTo>
                <a:lnTo>
                  <a:pt x="39" y="843"/>
                </a:lnTo>
                <a:lnTo>
                  <a:pt x="27" y="901"/>
                </a:lnTo>
                <a:lnTo>
                  <a:pt x="17" y="959"/>
                </a:lnTo>
                <a:lnTo>
                  <a:pt x="9" y="1017"/>
                </a:lnTo>
                <a:lnTo>
                  <a:pt x="3" y="1078"/>
                </a:lnTo>
                <a:lnTo>
                  <a:pt x="0" y="1140"/>
                </a:lnTo>
                <a:lnTo>
                  <a:pt x="0" y="1201"/>
                </a:lnTo>
                <a:lnTo>
                  <a:pt x="0" y="6265"/>
                </a:lnTo>
                <a:lnTo>
                  <a:pt x="0" y="6327"/>
                </a:lnTo>
                <a:lnTo>
                  <a:pt x="3" y="6388"/>
                </a:lnTo>
                <a:lnTo>
                  <a:pt x="9" y="6449"/>
                </a:lnTo>
                <a:lnTo>
                  <a:pt x="17" y="6507"/>
                </a:lnTo>
                <a:lnTo>
                  <a:pt x="27" y="6565"/>
                </a:lnTo>
                <a:lnTo>
                  <a:pt x="39" y="6623"/>
                </a:lnTo>
                <a:lnTo>
                  <a:pt x="53" y="6679"/>
                </a:lnTo>
                <a:lnTo>
                  <a:pt x="68" y="6734"/>
                </a:lnTo>
                <a:lnTo>
                  <a:pt x="86" y="6787"/>
                </a:lnTo>
                <a:lnTo>
                  <a:pt x="106" y="6838"/>
                </a:lnTo>
                <a:lnTo>
                  <a:pt x="128" y="6889"/>
                </a:lnTo>
                <a:lnTo>
                  <a:pt x="151" y="6937"/>
                </a:lnTo>
                <a:lnTo>
                  <a:pt x="175" y="6984"/>
                </a:lnTo>
                <a:lnTo>
                  <a:pt x="202" y="7030"/>
                </a:lnTo>
                <a:lnTo>
                  <a:pt x="230" y="7074"/>
                </a:lnTo>
                <a:lnTo>
                  <a:pt x="259" y="7115"/>
                </a:lnTo>
                <a:lnTo>
                  <a:pt x="290" y="7154"/>
                </a:lnTo>
                <a:lnTo>
                  <a:pt x="322" y="7192"/>
                </a:lnTo>
                <a:lnTo>
                  <a:pt x="356" y="7228"/>
                </a:lnTo>
                <a:lnTo>
                  <a:pt x="391" y="7261"/>
                </a:lnTo>
                <a:lnTo>
                  <a:pt x="428" y="7293"/>
                </a:lnTo>
                <a:lnTo>
                  <a:pt x="464" y="7322"/>
                </a:lnTo>
                <a:lnTo>
                  <a:pt x="502" y="7349"/>
                </a:lnTo>
                <a:lnTo>
                  <a:pt x="541" y="7373"/>
                </a:lnTo>
                <a:lnTo>
                  <a:pt x="583" y="7394"/>
                </a:lnTo>
                <a:lnTo>
                  <a:pt x="623" y="7413"/>
                </a:lnTo>
                <a:lnTo>
                  <a:pt x="666" y="7429"/>
                </a:lnTo>
                <a:lnTo>
                  <a:pt x="709" y="7443"/>
                </a:lnTo>
                <a:lnTo>
                  <a:pt x="752" y="7453"/>
                </a:lnTo>
                <a:lnTo>
                  <a:pt x="797" y="7460"/>
                </a:lnTo>
                <a:lnTo>
                  <a:pt x="842" y="7465"/>
                </a:lnTo>
                <a:lnTo>
                  <a:pt x="888" y="7467"/>
                </a:lnTo>
                <a:lnTo>
                  <a:pt x="934" y="7465"/>
                </a:lnTo>
                <a:lnTo>
                  <a:pt x="979" y="7460"/>
                </a:lnTo>
                <a:lnTo>
                  <a:pt x="1023" y="7453"/>
                </a:lnTo>
                <a:lnTo>
                  <a:pt x="1067" y="7443"/>
                </a:lnTo>
                <a:lnTo>
                  <a:pt x="1110" y="7429"/>
                </a:lnTo>
                <a:lnTo>
                  <a:pt x="1152" y="7413"/>
                </a:lnTo>
                <a:lnTo>
                  <a:pt x="1193" y="7394"/>
                </a:lnTo>
                <a:lnTo>
                  <a:pt x="1234" y="7373"/>
                </a:lnTo>
                <a:lnTo>
                  <a:pt x="1273" y="7349"/>
                </a:lnTo>
                <a:lnTo>
                  <a:pt x="1312" y="7322"/>
                </a:lnTo>
                <a:lnTo>
                  <a:pt x="1349" y="7293"/>
                </a:lnTo>
                <a:lnTo>
                  <a:pt x="1385" y="7261"/>
                </a:lnTo>
                <a:lnTo>
                  <a:pt x="1420" y="7228"/>
                </a:lnTo>
                <a:lnTo>
                  <a:pt x="1453" y="7192"/>
                </a:lnTo>
                <a:lnTo>
                  <a:pt x="1485" y="7154"/>
                </a:lnTo>
                <a:lnTo>
                  <a:pt x="1516" y="7115"/>
                </a:lnTo>
                <a:lnTo>
                  <a:pt x="1545" y="7074"/>
                </a:lnTo>
                <a:lnTo>
                  <a:pt x="1574" y="7030"/>
                </a:lnTo>
                <a:lnTo>
                  <a:pt x="1600" y="6984"/>
                </a:lnTo>
                <a:lnTo>
                  <a:pt x="1625" y="6937"/>
                </a:lnTo>
                <a:lnTo>
                  <a:pt x="1649" y="6889"/>
                </a:lnTo>
                <a:lnTo>
                  <a:pt x="1670" y="6838"/>
                </a:lnTo>
                <a:lnTo>
                  <a:pt x="1689" y="6787"/>
                </a:lnTo>
                <a:lnTo>
                  <a:pt x="1707" y="6734"/>
                </a:lnTo>
                <a:lnTo>
                  <a:pt x="1723" y="6679"/>
                </a:lnTo>
                <a:lnTo>
                  <a:pt x="1736" y="6623"/>
                </a:lnTo>
                <a:lnTo>
                  <a:pt x="1748" y="6565"/>
                </a:lnTo>
                <a:lnTo>
                  <a:pt x="1759" y="6507"/>
                </a:lnTo>
                <a:lnTo>
                  <a:pt x="1766" y="6449"/>
                </a:lnTo>
                <a:lnTo>
                  <a:pt x="1772" y="6388"/>
                </a:lnTo>
                <a:lnTo>
                  <a:pt x="1775" y="6327"/>
                </a:lnTo>
                <a:lnTo>
                  <a:pt x="1777" y="6265"/>
                </a:lnTo>
                <a:lnTo>
                  <a:pt x="1777" y="1201"/>
                </a:lnTo>
              </a:path>
            </a:pathLst>
          </a:custGeom>
          <a:noFill/>
          <a:ln w="4763">
            <a:solidFill>
              <a:srgbClr val="000000"/>
            </a:solidFill>
            <a:prstDash val="solid"/>
            <a:round/>
            <a:headEnd/>
            <a:tailEnd/>
          </a:ln>
        </p:spPr>
        <p:txBody>
          <a:bodyPr lIns="57150" tIns="28575" rIns="57150" bIns="28575"/>
          <a:lstStyle/>
          <a:p>
            <a:endParaRPr lang="en-US"/>
          </a:p>
        </p:txBody>
      </p:sp>
      <p:sp>
        <p:nvSpPr>
          <p:cNvPr id="61495" name="Freeform 94"/>
          <p:cNvSpPr>
            <a:spLocks/>
          </p:cNvSpPr>
          <p:nvPr/>
        </p:nvSpPr>
        <p:spPr bwMode="auto">
          <a:xfrm>
            <a:off x="844550" y="2249488"/>
            <a:ext cx="387350" cy="576262"/>
          </a:xfrm>
          <a:custGeom>
            <a:avLst/>
            <a:gdLst>
              <a:gd name="T0" fmla="*/ 0 w 2488"/>
              <a:gd name="T1" fmla="*/ 280748 h 3200"/>
              <a:gd name="T2" fmla="*/ 623 w 2488"/>
              <a:gd name="T3" fmla="*/ 265981 h 3200"/>
              <a:gd name="T4" fmla="*/ 2180 w 2488"/>
              <a:gd name="T5" fmla="*/ 244191 h 3200"/>
              <a:gd name="T6" fmla="*/ 6072 w 2488"/>
              <a:gd name="T7" fmla="*/ 215918 h 3200"/>
              <a:gd name="T8" fmla="*/ 11677 w 2488"/>
              <a:gd name="T9" fmla="*/ 189086 h 3200"/>
              <a:gd name="T10" fmla="*/ 18994 w 2488"/>
              <a:gd name="T11" fmla="*/ 163334 h 3200"/>
              <a:gd name="T12" fmla="*/ 27868 w 2488"/>
              <a:gd name="T13" fmla="*/ 138663 h 3200"/>
              <a:gd name="T14" fmla="*/ 38455 w 2488"/>
              <a:gd name="T15" fmla="*/ 115613 h 3200"/>
              <a:gd name="T16" fmla="*/ 50131 w 2488"/>
              <a:gd name="T17" fmla="*/ 94363 h 3200"/>
              <a:gd name="T18" fmla="*/ 63365 w 2488"/>
              <a:gd name="T19" fmla="*/ 74914 h 3200"/>
              <a:gd name="T20" fmla="*/ 77688 w 2488"/>
              <a:gd name="T21" fmla="*/ 57086 h 3200"/>
              <a:gd name="T22" fmla="*/ 93257 w 2488"/>
              <a:gd name="T23" fmla="*/ 41779 h 3200"/>
              <a:gd name="T24" fmla="*/ 101352 w 2488"/>
              <a:gd name="T25" fmla="*/ 34756 h 3200"/>
              <a:gd name="T26" fmla="*/ 109604 w 2488"/>
              <a:gd name="T27" fmla="*/ 28273 h 3200"/>
              <a:gd name="T28" fmla="*/ 118322 w 2488"/>
              <a:gd name="T29" fmla="*/ 22510 h 3200"/>
              <a:gd name="T30" fmla="*/ 127041 w 2488"/>
              <a:gd name="T31" fmla="*/ 17468 h 3200"/>
              <a:gd name="T32" fmla="*/ 136071 w 2488"/>
              <a:gd name="T33" fmla="*/ 12966 h 3200"/>
              <a:gd name="T34" fmla="*/ 145256 w 2488"/>
              <a:gd name="T35" fmla="*/ 9184 h 3200"/>
              <a:gd name="T36" fmla="*/ 154597 w 2488"/>
              <a:gd name="T37" fmla="*/ 5943 h 3200"/>
              <a:gd name="T38" fmla="*/ 164094 w 2488"/>
              <a:gd name="T39" fmla="*/ 3422 h 3200"/>
              <a:gd name="T40" fmla="*/ 173903 w 2488"/>
              <a:gd name="T41" fmla="*/ 1441 h 3200"/>
              <a:gd name="T42" fmla="*/ 183711 w 2488"/>
              <a:gd name="T43" fmla="*/ 360 h 3200"/>
              <a:gd name="T44" fmla="*/ 193675 w 2488"/>
              <a:gd name="T45" fmla="*/ 0 h 3200"/>
              <a:gd name="T46" fmla="*/ 203639 w 2488"/>
              <a:gd name="T47" fmla="*/ 360 h 3200"/>
              <a:gd name="T48" fmla="*/ 213603 w 2488"/>
              <a:gd name="T49" fmla="*/ 1441 h 3200"/>
              <a:gd name="T50" fmla="*/ 223100 w 2488"/>
              <a:gd name="T51" fmla="*/ 3422 h 3200"/>
              <a:gd name="T52" fmla="*/ 232752 w 2488"/>
              <a:gd name="T53" fmla="*/ 5943 h 3200"/>
              <a:gd name="T54" fmla="*/ 242094 w 2488"/>
              <a:gd name="T55" fmla="*/ 9184 h 3200"/>
              <a:gd name="T56" fmla="*/ 251124 w 2488"/>
              <a:gd name="T57" fmla="*/ 12966 h 3200"/>
              <a:gd name="T58" fmla="*/ 260153 w 2488"/>
              <a:gd name="T59" fmla="*/ 17468 h 3200"/>
              <a:gd name="T60" fmla="*/ 269028 w 2488"/>
              <a:gd name="T61" fmla="*/ 22510 h 3200"/>
              <a:gd name="T62" fmla="*/ 277590 w 2488"/>
              <a:gd name="T63" fmla="*/ 28273 h 3200"/>
              <a:gd name="T64" fmla="*/ 285998 w 2488"/>
              <a:gd name="T65" fmla="*/ 34756 h 3200"/>
              <a:gd name="T66" fmla="*/ 294249 w 2488"/>
              <a:gd name="T67" fmla="*/ 41779 h 3200"/>
              <a:gd name="T68" fmla="*/ 309506 w 2488"/>
              <a:gd name="T69" fmla="*/ 57086 h 3200"/>
              <a:gd name="T70" fmla="*/ 323830 w 2488"/>
              <a:gd name="T71" fmla="*/ 74914 h 3200"/>
              <a:gd name="T72" fmla="*/ 337063 w 2488"/>
              <a:gd name="T73" fmla="*/ 94363 h 3200"/>
              <a:gd name="T74" fmla="*/ 349051 w 2488"/>
              <a:gd name="T75" fmla="*/ 115613 h 3200"/>
              <a:gd name="T76" fmla="*/ 359326 w 2488"/>
              <a:gd name="T77" fmla="*/ 138663 h 3200"/>
              <a:gd name="T78" fmla="*/ 368356 w 2488"/>
              <a:gd name="T79" fmla="*/ 163334 h 3200"/>
              <a:gd name="T80" fmla="*/ 375518 w 2488"/>
              <a:gd name="T81" fmla="*/ 189086 h 3200"/>
              <a:gd name="T82" fmla="*/ 381278 w 2488"/>
              <a:gd name="T83" fmla="*/ 215918 h 3200"/>
              <a:gd name="T84" fmla="*/ 385170 w 2488"/>
              <a:gd name="T85" fmla="*/ 244191 h 3200"/>
              <a:gd name="T86" fmla="*/ 386883 w 2488"/>
              <a:gd name="T87" fmla="*/ 265981 h 3200"/>
              <a:gd name="T88" fmla="*/ 387350 w 2488"/>
              <a:gd name="T89" fmla="*/ 280748 h 3200"/>
              <a:gd name="T90" fmla="*/ 387350 w 2488"/>
              <a:gd name="T91" fmla="*/ 576262 h 3200"/>
              <a:gd name="T92" fmla="*/ 0 w 2488"/>
              <a:gd name="T93" fmla="*/ 288131 h 3200"/>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2488"/>
              <a:gd name="T142" fmla="*/ 0 h 3200"/>
              <a:gd name="T143" fmla="*/ 2488 w 2488"/>
              <a:gd name="T144" fmla="*/ 3200 h 3200"/>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2488" h="3200">
                <a:moveTo>
                  <a:pt x="0" y="1600"/>
                </a:moveTo>
                <a:lnTo>
                  <a:pt x="0" y="1559"/>
                </a:lnTo>
                <a:lnTo>
                  <a:pt x="1" y="1517"/>
                </a:lnTo>
                <a:lnTo>
                  <a:pt x="4" y="1477"/>
                </a:lnTo>
                <a:lnTo>
                  <a:pt x="6" y="1437"/>
                </a:lnTo>
                <a:lnTo>
                  <a:pt x="14" y="1356"/>
                </a:lnTo>
                <a:lnTo>
                  <a:pt x="25" y="1278"/>
                </a:lnTo>
                <a:lnTo>
                  <a:pt x="39" y="1199"/>
                </a:lnTo>
                <a:lnTo>
                  <a:pt x="56" y="1124"/>
                </a:lnTo>
                <a:lnTo>
                  <a:pt x="75" y="1050"/>
                </a:lnTo>
                <a:lnTo>
                  <a:pt x="97" y="977"/>
                </a:lnTo>
                <a:lnTo>
                  <a:pt x="122" y="907"/>
                </a:lnTo>
                <a:lnTo>
                  <a:pt x="149" y="837"/>
                </a:lnTo>
                <a:lnTo>
                  <a:pt x="179" y="770"/>
                </a:lnTo>
                <a:lnTo>
                  <a:pt x="212" y="705"/>
                </a:lnTo>
                <a:lnTo>
                  <a:pt x="247" y="642"/>
                </a:lnTo>
                <a:lnTo>
                  <a:pt x="283" y="582"/>
                </a:lnTo>
                <a:lnTo>
                  <a:pt x="322" y="524"/>
                </a:lnTo>
                <a:lnTo>
                  <a:pt x="364" y="468"/>
                </a:lnTo>
                <a:lnTo>
                  <a:pt x="407" y="416"/>
                </a:lnTo>
                <a:lnTo>
                  <a:pt x="453" y="365"/>
                </a:lnTo>
                <a:lnTo>
                  <a:pt x="499" y="317"/>
                </a:lnTo>
                <a:lnTo>
                  <a:pt x="548" y="273"/>
                </a:lnTo>
                <a:lnTo>
                  <a:pt x="599" y="232"/>
                </a:lnTo>
                <a:lnTo>
                  <a:pt x="625" y="212"/>
                </a:lnTo>
                <a:lnTo>
                  <a:pt x="651" y="193"/>
                </a:lnTo>
                <a:lnTo>
                  <a:pt x="677" y="175"/>
                </a:lnTo>
                <a:lnTo>
                  <a:pt x="704" y="157"/>
                </a:lnTo>
                <a:lnTo>
                  <a:pt x="731" y="141"/>
                </a:lnTo>
                <a:lnTo>
                  <a:pt x="760" y="125"/>
                </a:lnTo>
                <a:lnTo>
                  <a:pt x="787" y="111"/>
                </a:lnTo>
                <a:lnTo>
                  <a:pt x="816" y="97"/>
                </a:lnTo>
                <a:lnTo>
                  <a:pt x="845" y="84"/>
                </a:lnTo>
                <a:lnTo>
                  <a:pt x="874" y="72"/>
                </a:lnTo>
                <a:lnTo>
                  <a:pt x="903" y="60"/>
                </a:lnTo>
                <a:lnTo>
                  <a:pt x="933" y="51"/>
                </a:lnTo>
                <a:lnTo>
                  <a:pt x="963" y="41"/>
                </a:lnTo>
                <a:lnTo>
                  <a:pt x="993" y="33"/>
                </a:lnTo>
                <a:lnTo>
                  <a:pt x="1023" y="24"/>
                </a:lnTo>
                <a:lnTo>
                  <a:pt x="1054" y="19"/>
                </a:lnTo>
                <a:lnTo>
                  <a:pt x="1086" y="13"/>
                </a:lnTo>
                <a:lnTo>
                  <a:pt x="1117" y="8"/>
                </a:lnTo>
                <a:lnTo>
                  <a:pt x="1149" y="4"/>
                </a:lnTo>
                <a:lnTo>
                  <a:pt x="1180" y="2"/>
                </a:lnTo>
                <a:lnTo>
                  <a:pt x="1212" y="1"/>
                </a:lnTo>
                <a:lnTo>
                  <a:pt x="1244" y="0"/>
                </a:lnTo>
                <a:lnTo>
                  <a:pt x="1276" y="1"/>
                </a:lnTo>
                <a:lnTo>
                  <a:pt x="1308" y="2"/>
                </a:lnTo>
                <a:lnTo>
                  <a:pt x="1340" y="4"/>
                </a:lnTo>
                <a:lnTo>
                  <a:pt x="1372" y="8"/>
                </a:lnTo>
                <a:lnTo>
                  <a:pt x="1402" y="13"/>
                </a:lnTo>
                <a:lnTo>
                  <a:pt x="1433" y="19"/>
                </a:lnTo>
                <a:lnTo>
                  <a:pt x="1464" y="24"/>
                </a:lnTo>
                <a:lnTo>
                  <a:pt x="1495" y="33"/>
                </a:lnTo>
                <a:lnTo>
                  <a:pt x="1524" y="41"/>
                </a:lnTo>
                <a:lnTo>
                  <a:pt x="1555" y="51"/>
                </a:lnTo>
                <a:lnTo>
                  <a:pt x="1585" y="60"/>
                </a:lnTo>
                <a:lnTo>
                  <a:pt x="1613" y="72"/>
                </a:lnTo>
                <a:lnTo>
                  <a:pt x="1643" y="84"/>
                </a:lnTo>
                <a:lnTo>
                  <a:pt x="1671" y="97"/>
                </a:lnTo>
                <a:lnTo>
                  <a:pt x="1700" y="111"/>
                </a:lnTo>
                <a:lnTo>
                  <a:pt x="1728" y="125"/>
                </a:lnTo>
                <a:lnTo>
                  <a:pt x="1756" y="141"/>
                </a:lnTo>
                <a:lnTo>
                  <a:pt x="1783" y="157"/>
                </a:lnTo>
                <a:lnTo>
                  <a:pt x="1810" y="175"/>
                </a:lnTo>
                <a:lnTo>
                  <a:pt x="1837" y="193"/>
                </a:lnTo>
                <a:lnTo>
                  <a:pt x="1864" y="212"/>
                </a:lnTo>
                <a:lnTo>
                  <a:pt x="1890" y="232"/>
                </a:lnTo>
                <a:lnTo>
                  <a:pt x="1939" y="273"/>
                </a:lnTo>
                <a:lnTo>
                  <a:pt x="1988" y="317"/>
                </a:lnTo>
                <a:lnTo>
                  <a:pt x="2035" y="365"/>
                </a:lnTo>
                <a:lnTo>
                  <a:pt x="2080" y="416"/>
                </a:lnTo>
                <a:lnTo>
                  <a:pt x="2124" y="468"/>
                </a:lnTo>
                <a:lnTo>
                  <a:pt x="2165" y="524"/>
                </a:lnTo>
                <a:lnTo>
                  <a:pt x="2204" y="582"/>
                </a:lnTo>
                <a:lnTo>
                  <a:pt x="2242" y="642"/>
                </a:lnTo>
                <a:lnTo>
                  <a:pt x="2276" y="705"/>
                </a:lnTo>
                <a:lnTo>
                  <a:pt x="2308" y="770"/>
                </a:lnTo>
                <a:lnTo>
                  <a:pt x="2338" y="837"/>
                </a:lnTo>
                <a:lnTo>
                  <a:pt x="2366" y="907"/>
                </a:lnTo>
                <a:lnTo>
                  <a:pt x="2391" y="977"/>
                </a:lnTo>
                <a:lnTo>
                  <a:pt x="2412" y="1050"/>
                </a:lnTo>
                <a:lnTo>
                  <a:pt x="2433" y="1124"/>
                </a:lnTo>
                <a:lnTo>
                  <a:pt x="2449" y="1199"/>
                </a:lnTo>
                <a:lnTo>
                  <a:pt x="2463" y="1278"/>
                </a:lnTo>
                <a:lnTo>
                  <a:pt x="2474" y="1356"/>
                </a:lnTo>
                <a:lnTo>
                  <a:pt x="2482" y="1437"/>
                </a:lnTo>
                <a:lnTo>
                  <a:pt x="2485" y="1477"/>
                </a:lnTo>
                <a:lnTo>
                  <a:pt x="2487" y="1517"/>
                </a:lnTo>
                <a:lnTo>
                  <a:pt x="2488" y="1559"/>
                </a:lnTo>
                <a:lnTo>
                  <a:pt x="2488" y="1600"/>
                </a:lnTo>
                <a:lnTo>
                  <a:pt x="2488" y="3200"/>
                </a:lnTo>
                <a:lnTo>
                  <a:pt x="0" y="3200"/>
                </a:lnTo>
                <a:lnTo>
                  <a:pt x="0" y="1600"/>
                </a:lnTo>
                <a:close/>
              </a:path>
            </a:pathLst>
          </a:custGeom>
          <a:solidFill>
            <a:srgbClr val="FFFFFF"/>
          </a:solidFill>
          <a:ln w="9525">
            <a:noFill/>
            <a:round/>
            <a:headEnd/>
            <a:tailEnd/>
          </a:ln>
        </p:spPr>
        <p:txBody>
          <a:bodyPr lIns="57150" tIns="28575" rIns="57150" bIns="28575"/>
          <a:lstStyle/>
          <a:p>
            <a:endParaRPr lang="en-US"/>
          </a:p>
        </p:txBody>
      </p:sp>
      <p:sp>
        <p:nvSpPr>
          <p:cNvPr id="61496" name="Freeform 95"/>
          <p:cNvSpPr>
            <a:spLocks/>
          </p:cNvSpPr>
          <p:nvPr/>
        </p:nvSpPr>
        <p:spPr bwMode="auto">
          <a:xfrm>
            <a:off x="844550" y="2249488"/>
            <a:ext cx="387350" cy="576262"/>
          </a:xfrm>
          <a:custGeom>
            <a:avLst/>
            <a:gdLst>
              <a:gd name="T0" fmla="*/ 0 w 2488"/>
              <a:gd name="T1" fmla="*/ 280748 h 3200"/>
              <a:gd name="T2" fmla="*/ 623 w 2488"/>
              <a:gd name="T3" fmla="*/ 265981 h 3200"/>
              <a:gd name="T4" fmla="*/ 2180 w 2488"/>
              <a:gd name="T5" fmla="*/ 244191 h 3200"/>
              <a:gd name="T6" fmla="*/ 6072 w 2488"/>
              <a:gd name="T7" fmla="*/ 215918 h 3200"/>
              <a:gd name="T8" fmla="*/ 11677 w 2488"/>
              <a:gd name="T9" fmla="*/ 189086 h 3200"/>
              <a:gd name="T10" fmla="*/ 18994 w 2488"/>
              <a:gd name="T11" fmla="*/ 163334 h 3200"/>
              <a:gd name="T12" fmla="*/ 27868 w 2488"/>
              <a:gd name="T13" fmla="*/ 138663 h 3200"/>
              <a:gd name="T14" fmla="*/ 38455 w 2488"/>
              <a:gd name="T15" fmla="*/ 115613 h 3200"/>
              <a:gd name="T16" fmla="*/ 50131 w 2488"/>
              <a:gd name="T17" fmla="*/ 94363 h 3200"/>
              <a:gd name="T18" fmla="*/ 63365 w 2488"/>
              <a:gd name="T19" fmla="*/ 74914 h 3200"/>
              <a:gd name="T20" fmla="*/ 77688 w 2488"/>
              <a:gd name="T21" fmla="*/ 57086 h 3200"/>
              <a:gd name="T22" fmla="*/ 93257 w 2488"/>
              <a:gd name="T23" fmla="*/ 41779 h 3200"/>
              <a:gd name="T24" fmla="*/ 101352 w 2488"/>
              <a:gd name="T25" fmla="*/ 34756 h 3200"/>
              <a:gd name="T26" fmla="*/ 109604 w 2488"/>
              <a:gd name="T27" fmla="*/ 28273 h 3200"/>
              <a:gd name="T28" fmla="*/ 118322 w 2488"/>
              <a:gd name="T29" fmla="*/ 22510 h 3200"/>
              <a:gd name="T30" fmla="*/ 127041 w 2488"/>
              <a:gd name="T31" fmla="*/ 17468 h 3200"/>
              <a:gd name="T32" fmla="*/ 136071 w 2488"/>
              <a:gd name="T33" fmla="*/ 12966 h 3200"/>
              <a:gd name="T34" fmla="*/ 145256 w 2488"/>
              <a:gd name="T35" fmla="*/ 9184 h 3200"/>
              <a:gd name="T36" fmla="*/ 154597 w 2488"/>
              <a:gd name="T37" fmla="*/ 5943 h 3200"/>
              <a:gd name="T38" fmla="*/ 164094 w 2488"/>
              <a:gd name="T39" fmla="*/ 3422 h 3200"/>
              <a:gd name="T40" fmla="*/ 173903 w 2488"/>
              <a:gd name="T41" fmla="*/ 1441 h 3200"/>
              <a:gd name="T42" fmla="*/ 183711 w 2488"/>
              <a:gd name="T43" fmla="*/ 360 h 3200"/>
              <a:gd name="T44" fmla="*/ 193675 w 2488"/>
              <a:gd name="T45" fmla="*/ 0 h 3200"/>
              <a:gd name="T46" fmla="*/ 203639 w 2488"/>
              <a:gd name="T47" fmla="*/ 360 h 3200"/>
              <a:gd name="T48" fmla="*/ 213603 w 2488"/>
              <a:gd name="T49" fmla="*/ 1441 h 3200"/>
              <a:gd name="T50" fmla="*/ 223100 w 2488"/>
              <a:gd name="T51" fmla="*/ 3422 h 3200"/>
              <a:gd name="T52" fmla="*/ 232752 w 2488"/>
              <a:gd name="T53" fmla="*/ 5943 h 3200"/>
              <a:gd name="T54" fmla="*/ 242094 w 2488"/>
              <a:gd name="T55" fmla="*/ 9184 h 3200"/>
              <a:gd name="T56" fmla="*/ 251124 w 2488"/>
              <a:gd name="T57" fmla="*/ 12966 h 3200"/>
              <a:gd name="T58" fmla="*/ 260153 w 2488"/>
              <a:gd name="T59" fmla="*/ 17468 h 3200"/>
              <a:gd name="T60" fmla="*/ 269028 w 2488"/>
              <a:gd name="T61" fmla="*/ 22510 h 3200"/>
              <a:gd name="T62" fmla="*/ 277590 w 2488"/>
              <a:gd name="T63" fmla="*/ 28273 h 3200"/>
              <a:gd name="T64" fmla="*/ 285998 w 2488"/>
              <a:gd name="T65" fmla="*/ 34756 h 3200"/>
              <a:gd name="T66" fmla="*/ 294249 w 2488"/>
              <a:gd name="T67" fmla="*/ 41779 h 3200"/>
              <a:gd name="T68" fmla="*/ 309506 w 2488"/>
              <a:gd name="T69" fmla="*/ 57086 h 3200"/>
              <a:gd name="T70" fmla="*/ 323830 w 2488"/>
              <a:gd name="T71" fmla="*/ 74914 h 3200"/>
              <a:gd name="T72" fmla="*/ 337063 w 2488"/>
              <a:gd name="T73" fmla="*/ 94363 h 3200"/>
              <a:gd name="T74" fmla="*/ 349051 w 2488"/>
              <a:gd name="T75" fmla="*/ 115613 h 3200"/>
              <a:gd name="T76" fmla="*/ 359326 w 2488"/>
              <a:gd name="T77" fmla="*/ 138663 h 3200"/>
              <a:gd name="T78" fmla="*/ 368356 w 2488"/>
              <a:gd name="T79" fmla="*/ 163334 h 3200"/>
              <a:gd name="T80" fmla="*/ 375518 w 2488"/>
              <a:gd name="T81" fmla="*/ 189086 h 3200"/>
              <a:gd name="T82" fmla="*/ 381278 w 2488"/>
              <a:gd name="T83" fmla="*/ 215918 h 3200"/>
              <a:gd name="T84" fmla="*/ 385170 w 2488"/>
              <a:gd name="T85" fmla="*/ 244191 h 3200"/>
              <a:gd name="T86" fmla="*/ 386883 w 2488"/>
              <a:gd name="T87" fmla="*/ 265981 h 3200"/>
              <a:gd name="T88" fmla="*/ 387350 w 2488"/>
              <a:gd name="T89" fmla="*/ 280748 h 3200"/>
              <a:gd name="T90" fmla="*/ 387350 w 2488"/>
              <a:gd name="T91" fmla="*/ 576262 h 3200"/>
              <a:gd name="T92" fmla="*/ 0 w 2488"/>
              <a:gd name="T93" fmla="*/ 288131 h 3200"/>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2488"/>
              <a:gd name="T142" fmla="*/ 0 h 3200"/>
              <a:gd name="T143" fmla="*/ 2488 w 2488"/>
              <a:gd name="T144" fmla="*/ 3200 h 3200"/>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2488" h="3200">
                <a:moveTo>
                  <a:pt x="0" y="1600"/>
                </a:moveTo>
                <a:lnTo>
                  <a:pt x="0" y="1559"/>
                </a:lnTo>
                <a:lnTo>
                  <a:pt x="1" y="1517"/>
                </a:lnTo>
                <a:lnTo>
                  <a:pt x="4" y="1477"/>
                </a:lnTo>
                <a:lnTo>
                  <a:pt x="6" y="1437"/>
                </a:lnTo>
                <a:lnTo>
                  <a:pt x="14" y="1356"/>
                </a:lnTo>
                <a:lnTo>
                  <a:pt x="25" y="1278"/>
                </a:lnTo>
                <a:lnTo>
                  <a:pt x="39" y="1199"/>
                </a:lnTo>
                <a:lnTo>
                  <a:pt x="56" y="1124"/>
                </a:lnTo>
                <a:lnTo>
                  <a:pt x="75" y="1050"/>
                </a:lnTo>
                <a:lnTo>
                  <a:pt x="97" y="977"/>
                </a:lnTo>
                <a:lnTo>
                  <a:pt x="122" y="907"/>
                </a:lnTo>
                <a:lnTo>
                  <a:pt x="149" y="837"/>
                </a:lnTo>
                <a:lnTo>
                  <a:pt x="179" y="770"/>
                </a:lnTo>
                <a:lnTo>
                  <a:pt x="212" y="705"/>
                </a:lnTo>
                <a:lnTo>
                  <a:pt x="247" y="642"/>
                </a:lnTo>
                <a:lnTo>
                  <a:pt x="283" y="582"/>
                </a:lnTo>
                <a:lnTo>
                  <a:pt x="322" y="524"/>
                </a:lnTo>
                <a:lnTo>
                  <a:pt x="364" y="468"/>
                </a:lnTo>
                <a:lnTo>
                  <a:pt x="407" y="416"/>
                </a:lnTo>
                <a:lnTo>
                  <a:pt x="453" y="365"/>
                </a:lnTo>
                <a:lnTo>
                  <a:pt x="499" y="317"/>
                </a:lnTo>
                <a:lnTo>
                  <a:pt x="548" y="273"/>
                </a:lnTo>
                <a:lnTo>
                  <a:pt x="599" y="232"/>
                </a:lnTo>
                <a:lnTo>
                  <a:pt x="625" y="212"/>
                </a:lnTo>
                <a:lnTo>
                  <a:pt x="651" y="193"/>
                </a:lnTo>
                <a:lnTo>
                  <a:pt x="677" y="175"/>
                </a:lnTo>
                <a:lnTo>
                  <a:pt x="704" y="157"/>
                </a:lnTo>
                <a:lnTo>
                  <a:pt x="731" y="141"/>
                </a:lnTo>
                <a:lnTo>
                  <a:pt x="760" y="125"/>
                </a:lnTo>
                <a:lnTo>
                  <a:pt x="787" y="111"/>
                </a:lnTo>
                <a:lnTo>
                  <a:pt x="816" y="97"/>
                </a:lnTo>
                <a:lnTo>
                  <a:pt x="845" y="84"/>
                </a:lnTo>
                <a:lnTo>
                  <a:pt x="874" y="72"/>
                </a:lnTo>
                <a:lnTo>
                  <a:pt x="903" y="60"/>
                </a:lnTo>
                <a:lnTo>
                  <a:pt x="933" y="51"/>
                </a:lnTo>
                <a:lnTo>
                  <a:pt x="963" y="41"/>
                </a:lnTo>
                <a:lnTo>
                  <a:pt x="993" y="33"/>
                </a:lnTo>
                <a:lnTo>
                  <a:pt x="1023" y="24"/>
                </a:lnTo>
                <a:lnTo>
                  <a:pt x="1054" y="19"/>
                </a:lnTo>
                <a:lnTo>
                  <a:pt x="1086" y="13"/>
                </a:lnTo>
                <a:lnTo>
                  <a:pt x="1117" y="8"/>
                </a:lnTo>
                <a:lnTo>
                  <a:pt x="1149" y="4"/>
                </a:lnTo>
                <a:lnTo>
                  <a:pt x="1180" y="2"/>
                </a:lnTo>
                <a:lnTo>
                  <a:pt x="1212" y="1"/>
                </a:lnTo>
                <a:lnTo>
                  <a:pt x="1244" y="0"/>
                </a:lnTo>
                <a:lnTo>
                  <a:pt x="1276" y="1"/>
                </a:lnTo>
                <a:lnTo>
                  <a:pt x="1308" y="2"/>
                </a:lnTo>
                <a:lnTo>
                  <a:pt x="1340" y="4"/>
                </a:lnTo>
                <a:lnTo>
                  <a:pt x="1372" y="8"/>
                </a:lnTo>
                <a:lnTo>
                  <a:pt x="1402" y="13"/>
                </a:lnTo>
                <a:lnTo>
                  <a:pt x="1433" y="19"/>
                </a:lnTo>
                <a:lnTo>
                  <a:pt x="1464" y="24"/>
                </a:lnTo>
                <a:lnTo>
                  <a:pt x="1495" y="33"/>
                </a:lnTo>
                <a:lnTo>
                  <a:pt x="1524" y="41"/>
                </a:lnTo>
                <a:lnTo>
                  <a:pt x="1555" y="51"/>
                </a:lnTo>
                <a:lnTo>
                  <a:pt x="1585" y="60"/>
                </a:lnTo>
                <a:lnTo>
                  <a:pt x="1613" y="72"/>
                </a:lnTo>
                <a:lnTo>
                  <a:pt x="1643" y="84"/>
                </a:lnTo>
                <a:lnTo>
                  <a:pt x="1671" y="97"/>
                </a:lnTo>
                <a:lnTo>
                  <a:pt x="1700" y="111"/>
                </a:lnTo>
                <a:lnTo>
                  <a:pt x="1728" y="125"/>
                </a:lnTo>
                <a:lnTo>
                  <a:pt x="1756" y="141"/>
                </a:lnTo>
                <a:lnTo>
                  <a:pt x="1783" y="157"/>
                </a:lnTo>
                <a:lnTo>
                  <a:pt x="1810" y="175"/>
                </a:lnTo>
                <a:lnTo>
                  <a:pt x="1837" y="193"/>
                </a:lnTo>
                <a:lnTo>
                  <a:pt x="1864" y="212"/>
                </a:lnTo>
                <a:lnTo>
                  <a:pt x="1890" y="232"/>
                </a:lnTo>
                <a:lnTo>
                  <a:pt x="1939" y="273"/>
                </a:lnTo>
                <a:lnTo>
                  <a:pt x="1988" y="317"/>
                </a:lnTo>
                <a:lnTo>
                  <a:pt x="2035" y="365"/>
                </a:lnTo>
                <a:lnTo>
                  <a:pt x="2080" y="416"/>
                </a:lnTo>
                <a:lnTo>
                  <a:pt x="2124" y="468"/>
                </a:lnTo>
                <a:lnTo>
                  <a:pt x="2165" y="524"/>
                </a:lnTo>
                <a:lnTo>
                  <a:pt x="2204" y="582"/>
                </a:lnTo>
                <a:lnTo>
                  <a:pt x="2242" y="642"/>
                </a:lnTo>
                <a:lnTo>
                  <a:pt x="2276" y="705"/>
                </a:lnTo>
                <a:lnTo>
                  <a:pt x="2308" y="770"/>
                </a:lnTo>
                <a:lnTo>
                  <a:pt x="2338" y="837"/>
                </a:lnTo>
                <a:lnTo>
                  <a:pt x="2366" y="907"/>
                </a:lnTo>
                <a:lnTo>
                  <a:pt x="2391" y="977"/>
                </a:lnTo>
                <a:lnTo>
                  <a:pt x="2412" y="1050"/>
                </a:lnTo>
                <a:lnTo>
                  <a:pt x="2433" y="1124"/>
                </a:lnTo>
                <a:lnTo>
                  <a:pt x="2449" y="1199"/>
                </a:lnTo>
                <a:lnTo>
                  <a:pt x="2463" y="1278"/>
                </a:lnTo>
                <a:lnTo>
                  <a:pt x="2474" y="1356"/>
                </a:lnTo>
                <a:lnTo>
                  <a:pt x="2482" y="1437"/>
                </a:lnTo>
                <a:lnTo>
                  <a:pt x="2485" y="1477"/>
                </a:lnTo>
                <a:lnTo>
                  <a:pt x="2487" y="1517"/>
                </a:lnTo>
                <a:lnTo>
                  <a:pt x="2488" y="1559"/>
                </a:lnTo>
                <a:lnTo>
                  <a:pt x="2488" y="1600"/>
                </a:lnTo>
                <a:lnTo>
                  <a:pt x="2488" y="3200"/>
                </a:lnTo>
                <a:lnTo>
                  <a:pt x="0" y="3200"/>
                </a:lnTo>
                <a:lnTo>
                  <a:pt x="0" y="1600"/>
                </a:lnTo>
              </a:path>
            </a:pathLst>
          </a:custGeom>
          <a:noFill/>
          <a:ln w="4763">
            <a:solidFill>
              <a:srgbClr val="000000"/>
            </a:solidFill>
            <a:prstDash val="solid"/>
            <a:round/>
            <a:headEnd/>
            <a:tailEnd/>
          </a:ln>
        </p:spPr>
        <p:txBody>
          <a:bodyPr lIns="57150" tIns="28575" rIns="57150" bIns="28575"/>
          <a:lstStyle/>
          <a:p>
            <a:endParaRPr lang="en-US"/>
          </a:p>
        </p:txBody>
      </p:sp>
      <p:sp>
        <p:nvSpPr>
          <p:cNvPr id="61497" name="Freeform 96"/>
          <p:cNvSpPr>
            <a:spLocks/>
          </p:cNvSpPr>
          <p:nvPr/>
        </p:nvSpPr>
        <p:spPr bwMode="auto">
          <a:xfrm>
            <a:off x="844550" y="2825750"/>
            <a:ext cx="387350" cy="193675"/>
          </a:xfrm>
          <a:custGeom>
            <a:avLst/>
            <a:gdLst>
              <a:gd name="T0" fmla="*/ 0 w 2489"/>
              <a:gd name="T1" fmla="*/ 0 h 1067"/>
              <a:gd name="T2" fmla="*/ 387350 w 2489"/>
              <a:gd name="T3" fmla="*/ 0 h 1067"/>
              <a:gd name="T4" fmla="*/ 309226 w 2489"/>
              <a:gd name="T5" fmla="*/ 193675 h 1067"/>
              <a:gd name="T6" fmla="*/ 78279 w 2489"/>
              <a:gd name="T7" fmla="*/ 193675 h 1067"/>
              <a:gd name="T8" fmla="*/ 0 w 2489"/>
              <a:gd name="T9" fmla="*/ 0 h 1067"/>
              <a:gd name="T10" fmla="*/ 0 60000 65536"/>
              <a:gd name="T11" fmla="*/ 0 60000 65536"/>
              <a:gd name="T12" fmla="*/ 0 60000 65536"/>
              <a:gd name="T13" fmla="*/ 0 60000 65536"/>
              <a:gd name="T14" fmla="*/ 0 60000 65536"/>
              <a:gd name="T15" fmla="*/ 0 w 2489"/>
              <a:gd name="T16" fmla="*/ 0 h 1067"/>
              <a:gd name="T17" fmla="*/ 2489 w 2489"/>
              <a:gd name="T18" fmla="*/ 1067 h 1067"/>
            </a:gdLst>
            <a:ahLst/>
            <a:cxnLst>
              <a:cxn ang="T10">
                <a:pos x="T0" y="T1"/>
              </a:cxn>
              <a:cxn ang="T11">
                <a:pos x="T2" y="T3"/>
              </a:cxn>
              <a:cxn ang="T12">
                <a:pos x="T4" y="T5"/>
              </a:cxn>
              <a:cxn ang="T13">
                <a:pos x="T6" y="T7"/>
              </a:cxn>
              <a:cxn ang="T14">
                <a:pos x="T8" y="T9"/>
              </a:cxn>
            </a:cxnLst>
            <a:rect l="T15" t="T16" r="T17" b="T18"/>
            <a:pathLst>
              <a:path w="2489" h="1067">
                <a:moveTo>
                  <a:pt x="0" y="0"/>
                </a:moveTo>
                <a:lnTo>
                  <a:pt x="2489" y="0"/>
                </a:lnTo>
                <a:lnTo>
                  <a:pt x="1987" y="1067"/>
                </a:lnTo>
                <a:lnTo>
                  <a:pt x="503" y="1067"/>
                </a:lnTo>
                <a:lnTo>
                  <a:pt x="0" y="0"/>
                </a:lnTo>
                <a:close/>
              </a:path>
            </a:pathLst>
          </a:custGeom>
          <a:solidFill>
            <a:srgbClr val="99CCFF"/>
          </a:solidFill>
          <a:ln w="9525">
            <a:noFill/>
            <a:round/>
            <a:headEnd/>
            <a:tailEnd/>
          </a:ln>
        </p:spPr>
        <p:txBody>
          <a:bodyPr lIns="57150" tIns="28575" rIns="57150" bIns="28575"/>
          <a:lstStyle/>
          <a:p>
            <a:endParaRPr lang="en-US"/>
          </a:p>
        </p:txBody>
      </p:sp>
      <p:sp>
        <p:nvSpPr>
          <p:cNvPr id="61498" name="Freeform 97"/>
          <p:cNvSpPr>
            <a:spLocks/>
          </p:cNvSpPr>
          <p:nvPr/>
        </p:nvSpPr>
        <p:spPr bwMode="auto">
          <a:xfrm>
            <a:off x="844550" y="2825750"/>
            <a:ext cx="387350" cy="193675"/>
          </a:xfrm>
          <a:custGeom>
            <a:avLst/>
            <a:gdLst>
              <a:gd name="T0" fmla="*/ 0 w 2489"/>
              <a:gd name="T1" fmla="*/ 0 h 1067"/>
              <a:gd name="T2" fmla="*/ 387350 w 2489"/>
              <a:gd name="T3" fmla="*/ 0 h 1067"/>
              <a:gd name="T4" fmla="*/ 309226 w 2489"/>
              <a:gd name="T5" fmla="*/ 193675 h 1067"/>
              <a:gd name="T6" fmla="*/ 78279 w 2489"/>
              <a:gd name="T7" fmla="*/ 193675 h 1067"/>
              <a:gd name="T8" fmla="*/ 0 w 2489"/>
              <a:gd name="T9" fmla="*/ 0 h 1067"/>
              <a:gd name="T10" fmla="*/ 0 60000 65536"/>
              <a:gd name="T11" fmla="*/ 0 60000 65536"/>
              <a:gd name="T12" fmla="*/ 0 60000 65536"/>
              <a:gd name="T13" fmla="*/ 0 60000 65536"/>
              <a:gd name="T14" fmla="*/ 0 60000 65536"/>
              <a:gd name="T15" fmla="*/ 0 w 2489"/>
              <a:gd name="T16" fmla="*/ 0 h 1067"/>
              <a:gd name="T17" fmla="*/ 2489 w 2489"/>
              <a:gd name="T18" fmla="*/ 1067 h 1067"/>
            </a:gdLst>
            <a:ahLst/>
            <a:cxnLst>
              <a:cxn ang="T10">
                <a:pos x="T0" y="T1"/>
              </a:cxn>
              <a:cxn ang="T11">
                <a:pos x="T2" y="T3"/>
              </a:cxn>
              <a:cxn ang="T12">
                <a:pos x="T4" y="T5"/>
              </a:cxn>
              <a:cxn ang="T13">
                <a:pos x="T6" y="T7"/>
              </a:cxn>
              <a:cxn ang="T14">
                <a:pos x="T8" y="T9"/>
              </a:cxn>
            </a:cxnLst>
            <a:rect l="T15" t="T16" r="T17" b="T18"/>
            <a:pathLst>
              <a:path w="2489" h="1067">
                <a:moveTo>
                  <a:pt x="0" y="0"/>
                </a:moveTo>
                <a:lnTo>
                  <a:pt x="2489" y="0"/>
                </a:lnTo>
                <a:lnTo>
                  <a:pt x="1987" y="1067"/>
                </a:lnTo>
                <a:lnTo>
                  <a:pt x="503" y="1067"/>
                </a:lnTo>
                <a:lnTo>
                  <a:pt x="0" y="0"/>
                </a:lnTo>
                <a:close/>
              </a:path>
            </a:pathLst>
          </a:custGeom>
          <a:noFill/>
          <a:ln w="4763">
            <a:solidFill>
              <a:srgbClr val="000000"/>
            </a:solidFill>
            <a:prstDash val="solid"/>
            <a:round/>
            <a:headEnd/>
            <a:tailEnd/>
          </a:ln>
        </p:spPr>
        <p:txBody>
          <a:bodyPr lIns="57150" tIns="28575" rIns="57150" bIns="28575"/>
          <a:lstStyle/>
          <a:p>
            <a:endParaRPr lang="en-US"/>
          </a:p>
        </p:txBody>
      </p:sp>
      <p:sp>
        <p:nvSpPr>
          <p:cNvPr id="61499" name="Rectangle 98"/>
          <p:cNvSpPr>
            <a:spLocks noChangeArrowheads="1"/>
          </p:cNvSpPr>
          <p:nvPr/>
        </p:nvSpPr>
        <p:spPr bwMode="auto">
          <a:xfrm>
            <a:off x="900113" y="2903538"/>
            <a:ext cx="274637" cy="128587"/>
          </a:xfrm>
          <a:prstGeom prst="rect">
            <a:avLst/>
          </a:prstGeom>
          <a:solidFill>
            <a:srgbClr val="99CCFF"/>
          </a:solidFill>
          <a:ln w="9525">
            <a:noFill/>
            <a:miter lim="800000"/>
            <a:headEnd/>
            <a:tailEnd/>
          </a:ln>
        </p:spPr>
        <p:txBody>
          <a:bodyPr lIns="57150" tIns="28575" rIns="57150" bIns="28575"/>
          <a:lstStyle/>
          <a:p>
            <a:endParaRPr lang="en-US"/>
          </a:p>
        </p:txBody>
      </p:sp>
      <p:sp>
        <p:nvSpPr>
          <p:cNvPr id="61500" name="Rectangle 99"/>
          <p:cNvSpPr>
            <a:spLocks noChangeArrowheads="1"/>
          </p:cNvSpPr>
          <p:nvPr/>
        </p:nvSpPr>
        <p:spPr bwMode="auto">
          <a:xfrm>
            <a:off x="844550" y="2824163"/>
            <a:ext cx="385763" cy="4762"/>
          </a:xfrm>
          <a:prstGeom prst="rect">
            <a:avLst/>
          </a:prstGeom>
          <a:solidFill>
            <a:srgbClr val="FFFFFF"/>
          </a:solidFill>
          <a:ln w="9525">
            <a:noFill/>
            <a:miter lim="800000"/>
            <a:headEnd/>
            <a:tailEnd/>
          </a:ln>
        </p:spPr>
        <p:txBody>
          <a:bodyPr lIns="57150" tIns="28575" rIns="57150" bIns="28575"/>
          <a:lstStyle/>
          <a:p>
            <a:endParaRPr lang="en-US"/>
          </a:p>
        </p:txBody>
      </p:sp>
      <p:sp>
        <p:nvSpPr>
          <p:cNvPr id="61501" name="Rectangle 100"/>
          <p:cNvSpPr>
            <a:spLocks noChangeArrowheads="1"/>
          </p:cNvSpPr>
          <p:nvPr/>
        </p:nvSpPr>
        <p:spPr bwMode="auto">
          <a:xfrm>
            <a:off x="887413" y="2625725"/>
            <a:ext cx="6350" cy="31750"/>
          </a:xfrm>
          <a:prstGeom prst="rect">
            <a:avLst/>
          </a:prstGeom>
          <a:solidFill>
            <a:srgbClr val="808080"/>
          </a:solidFill>
          <a:ln w="9525">
            <a:noFill/>
            <a:miter lim="800000"/>
            <a:headEnd/>
            <a:tailEnd/>
          </a:ln>
        </p:spPr>
        <p:txBody>
          <a:bodyPr lIns="57150" tIns="28575" rIns="57150" bIns="28575"/>
          <a:lstStyle/>
          <a:p>
            <a:endParaRPr lang="en-US"/>
          </a:p>
        </p:txBody>
      </p:sp>
      <p:sp>
        <p:nvSpPr>
          <p:cNvPr id="61502" name="Rectangle 101"/>
          <p:cNvSpPr>
            <a:spLocks noChangeArrowheads="1"/>
          </p:cNvSpPr>
          <p:nvPr/>
        </p:nvSpPr>
        <p:spPr bwMode="auto">
          <a:xfrm>
            <a:off x="887413" y="2625725"/>
            <a:ext cx="6350" cy="31750"/>
          </a:xfrm>
          <a:prstGeom prst="rect">
            <a:avLst/>
          </a:prstGeom>
          <a:noFill/>
          <a:ln w="1588">
            <a:solidFill>
              <a:srgbClr val="000000"/>
            </a:solidFill>
            <a:miter lim="800000"/>
            <a:headEnd/>
            <a:tailEnd/>
          </a:ln>
        </p:spPr>
        <p:txBody>
          <a:bodyPr lIns="57150" tIns="28575" rIns="57150" bIns="28575"/>
          <a:lstStyle/>
          <a:p>
            <a:endParaRPr lang="en-US"/>
          </a:p>
        </p:txBody>
      </p:sp>
      <p:sp>
        <p:nvSpPr>
          <p:cNvPr id="61503" name="Rectangle 102"/>
          <p:cNvSpPr>
            <a:spLocks noChangeArrowheads="1"/>
          </p:cNvSpPr>
          <p:nvPr/>
        </p:nvSpPr>
        <p:spPr bwMode="auto">
          <a:xfrm>
            <a:off x="876300" y="2560638"/>
            <a:ext cx="28575" cy="65087"/>
          </a:xfrm>
          <a:prstGeom prst="rect">
            <a:avLst/>
          </a:prstGeom>
          <a:solidFill>
            <a:srgbClr val="808080"/>
          </a:solidFill>
          <a:ln w="9525">
            <a:noFill/>
            <a:miter lim="800000"/>
            <a:headEnd/>
            <a:tailEnd/>
          </a:ln>
        </p:spPr>
        <p:txBody>
          <a:bodyPr lIns="57150" tIns="28575" rIns="57150" bIns="28575"/>
          <a:lstStyle/>
          <a:p>
            <a:endParaRPr lang="en-US"/>
          </a:p>
        </p:txBody>
      </p:sp>
      <p:sp>
        <p:nvSpPr>
          <p:cNvPr id="61504" name="Rectangle 103"/>
          <p:cNvSpPr>
            <a:spLocks noChangeArrowheads="1"/>
          </p:cNvSpPr>
          <p:nvPr/>
        </p:nvSpPr>
        <p:spPr bwMode="auto">
          <a:xfrm>
            <a:off x="876300" y="2560638"/>
            <a:ext cx="28575" cy="65087"/>
          </a:xfrm>
          <a:prstGeom prst="rect">
            <a:avLst/>
          </a:prstGeom>
          <a:noFill/>
          <a:ln w="1588">
            <a:solidFill>
              <a:srgbClr val="000000"/>
            </a:solidFill>
            <a:miter lim="800000"/>
            <a:headEnd/>
            <a:tailEnd/>
          </a:ln>
        </p:spPr>
        <p:txBody>
          <a:bodyPr lIns="57150" tIns="28575" rIns="57150" bIns="28575"/>
          <a:lstStyle/>
          <a:p>
            <a:endParaRPr lang="en-US"/>
          </a:p>
        </p:txBody>
      </p:sp>
      <p:sp>
        <p:nvSpPr>
          <p:cNvPr id="61505" name="Rectangle 104"/>
          <p:cNvSpPr>
            <a:spLocks noChangeArrowheads="1"/>
          </p:cNvSpPr>
          <p:nvPr/>
        </p:nvSpPr>
        <p:spPr bwMode="auto">
          <a:xfrm>
            <a:off x="920750" y="2625725"/>
            <a:ext cx="6350" cy="31750"/>
          </a:xfrm>
          <a:prstGeom prst="rect">
            <a:avLst/>
          </a:prstGeom>
          <a:solidFill>
            <a:srgbClr val="808080"/>
          </a:solidFill>
          <a:ln w="9525">
            <a:noFill/>
            <a:miter lim="800000"/>
            <a:headEnd/>
            <a:tailEnd/>
          </a:ln>
        </p:spPr>
        <p:txBody>
          <a:bodyPr lIns="57150" tIns="28575" rIns="57150" bIns="28575"/>
          <a:lstStyle/>
          <a:p>
            <a:endParaRPr lang="en-US"/>
          </a:p>
        </p:txBody>
      </p:sp>
      <p:sp>
        <p:nvSpPr>
          <p:cNvPr id="61506" name="Rectangle 105"/>
          <p:cNvSpPr>
            <a:spLocks noChangeArrowheads="1"/>
          </p:cNvSpPr>
          <p:nvPr/>
        </p:nvSpPr>
        <p:spPr bwMode="auto">
          <a:xfrm>
            <a:off x="920750" y="2625725"/>
            <a:ext cx="6350" cy="31750"/>
          </a:xfrm>
          <a:prstGeom prst="rect">
            <a:avLst/>
          </a:prstGeom>
          <a:noFill/>
          <a:ln w="1588">
            <a:solidFill>
              <a:srgbClr val="000000"/>
            </a:solidFill>
            <a:miter lim="800000"/>
            <a:headEnd/>
            <a:tailEnd/>
          </a:ln>
        </p:spPr>
        <p:txBody>
          <a:bodyPr lIns="57150" tIns="28575" rIns="57150" bIns="28575"/>
          <a:lstStyle/>
          <a:p>
            <a:endParaRPr lang="en-US"/>
          </a:p>
        </p:txBody>
      </p:sp>
      <p:sp>
        <p:nvSpPr>
          <p:cNvPr id="61507" name="Rectangle 106"/>
          <p:cNvSpPr>
            <a:spLocks noChangeArrowheads="1"/>
          </p:cNvSpPr>
          <p:nvPr/>
        </p:nvSpPr>
        <p:spPr bwMode="auto">
          <a:xfrm>
            <a:off x="909638" y="2560638"/>
            <a:ext cx="26987" cy="65087"/>
          </a:xfrm>
          <a:prstGeom prst="rect">
            <a:avLst/>
          </a:prstGeom>
          <a:solidFill>
            <a:srgbClr val="808080"/>
          </a:solidFill>
          <a:ln w="9525">
            <a:noFill/>
            <a:miter lim="800000"/>
            <a:headEnd/>
            <a:tailEnd/>
          </a:ln>
        </p:spPr>
        <p:txBody>
          <a:bodyPr lIns="57150" tIns="28575" rIns="57150" bIns="28575"/>
          <a:lstStyle/>
          <a:p>
            <a:endParaRPr lang="en-US"/>
          </a:p>
        </p:txBody>
      </p:sp>
      <p:sp>
        <p:nvSpPr>
          <p:cNvPr id="61508" name="Rectangle 107"/>
          <p:cNvSpPr>
            <a:spLocks noChangeArrowheads="1"/>
          </p:cNvSpPr>
          <p:nvPr/>
        </p:nvSpPr>
        <p:spPr bwMode="auto">
          <a:xfrm>
            <a:off x="909638" y="2560638"/>
            <a:ext cx="26987" cy="65087"/>
          </a:xfrm>
          <a:prstGeom prst="rect">
            <a:avLst/>
          </a:prstGeom>
          <a:noFill/>
          <a:ln w="1588">
            <a:solidFill>
              <a:srgbClr val="000000"/>
            </a:solidFill>
            <a:miter lim="800000"/>
            <a:headEnd/>
            <a:tailEnd/>
          </a:ln>
        </p:spPr>
        <p:txBody>
          <a:bodyPr lIns="57150" tIns="28575" rIns="57150" bIns="28575"/>
          <a:lstStyle/>
          <a:p>
            <a:endParaRPr lang="en-US"/>
          </a:p>
        </p:txBody>
      </p:sp>
      <p:sp>
        <p:nvSpPr>
          <p:cNvPr id="61509" name="Rectangle 108"/>
          <p:cNvSpPr>
            <a:spLocks noChangeArrowheads="1"/>
          </p:cNvSpPr>
          <p:nvPr/>
        </p:nvSpPr>
        <p:spPr bwMode="auto">
          <a:xfrm>
            <a:off x="954088" y="2625725"/>
            <a:ext cx="4762" cy="31750"/>
          </a:xfrm>
          <a:prstGeom prst="rect">
            <a:avLst/>
          </a:prstGeom>
          <a:solidFill>
            <a:srgbClr val="808080"/>
          </a:solidFill>
          <a:ln w="9525">
            <a:noFill/>
            <a:miter lim="800000"/>
            <a:headEnd/>
            <a:tailEnd/>
          </a:ln>
        </p:spPr>
        <p:txBody>
          <a:bodyPr lIns="57150" tIns="28575" rIns="57150" bIns="28575"/>
          <a:lstStyle/>
          <a:p>
            <a:endParaRPr lang="en-US"/>
          </a:p>
        </p:txBody>
      </p:sp>
      <p:sp>
        <p:nvSpPr>
          <p:cNvPr id="61510" name="Rectangle 109"/>
          <p:cNvSpPr>
            <a:spLocks noChangeArrowheads="1"/>
          </p:cNvSpPr>
          <p:nvPr/>
        </p:nvSpPr>
        <p:spPr bwMode="auto">
          <a:xfrm>
            <a:off x="954088" y="2625725"/>
            <a:ext cx="4762" cy="31750"/>
          </a:xfrm>
          <a:prstGeom prst="rect">
            <a:avLst/>
          </a:prstGeom>
          <a:noFill/>
          <a:ln w="1588">
            <a:solidFill>
              <a:srgbClr val="000000"/>
            </a:solidFill>
            <a:miter lim="800000"/>
            <a:headEnd/>
            <a:tailEnd/>
          </a:ln>
        </p:spPr>
        <p:txBody>
          <a:bodyPr lIns="57150" tIns="28575" rIns="57150" bIns="28575"/>
          <a:lstStyle/>
          <a:p>
            <a:endParaRPr lang="en-US"/>
          </a:p>
        </p:txBody>
      </p:sp>
      <p:sp>
        <p:nvSpPr>
          <p:cNvPr id="61511" name="Rectangle 110"/>
          <p:cNvSpPr>
            <a:spLocks noChangeArrowheads="1"/>
          </p:cNvSpPr>
          <p:nvPr/>
        </p:nvSpPr>
        <p:spPr bwMode="auto">
          <a:xfrm>
            <a:off x="941388" y="2560638"/>
            <a:ext cx="28575" cy="65087"/>
          </a:xfrm>
          <a:prstGeom prst="rect">
            <a:avLst/>
          </a:prstGeom>
          <a:solidFill>
            <a:srgbClr val="808080"/>
          </a:solidFill>
          <a:ln w="9525">
            <a:noFill/>
            <a:miter lim="800000"/>
            <a:headEnd/>
            <a:tailEnd/>
          </a:ln>
        </p:spPr>
        <p:txBody>
          <a:bodyPr lIns="57150" tIns="28575" rIns="57150" bIns="28575"/>
          <a:lstStyle/>
          <a:p>
            <a:endParaRPr lang="en-US"/>
          </a:p>
        </p:txBody>
      </p:sp>
      <p:sp>
        <p:nvSpPr>
          <p:cNvPr id="61512" name="Rectangle 111"/>
          <p:cNvSpPr>
            <a:spLocks noChangeArrowheads="1"/>
          </p:cNvSpPr>
          <p:nvPr/>
        </p:nvSpPr>
        <p:spPr bwMode="auto">
          <a:xfrm>
            <a:off x="941388" y="2560638"/>
            <a:ext cx="28575" cy="65087"/>
          </a:xfrm>
          <a:prstGeom prst="rect">
            <a:avLst/>
          </a:prstGeom>
          <a:noFill/>
          <a:ln w="1588">
            <a:solidFill>
              <a:srgbClr val="000000"/>
            </a:solidFill>
            <a:miter lim="800000"/>
            <a:headEnd/>
            <a:tailEnd/>
          </a:ln>
        </p:spPr>
        <p:txBody>
          <a:bodyPr lIns="57150" tIns="28575" rIns="57150" bIns="28575"/>
          <a:lstStyle/>
          <a:p>
            <a:endParaRPr lang="en-US"/>
          </a:p>
        </p:txBody>
      </p:sp>
      <p:sp>
        <p:nvSpPr>
          <p:cNvPr id="61513" name="Rectangle 112"/>
          <p:cNvSpPr>
            <a:spLocks noChangeArrowheads="1"/>
          </p:cNvSpPr>
          <p:nvPr/>
        </p:nvSpPr>
        <p:spPr bwMode="auto">
          <a:xfrm>
            <a:off x="985838" y="2625725"/>
            <a:ext cx="4762" cy="31750"/>
          </a:xfrm>
          <a:prstGeom prst="rect">
            <a:avLst/>
          </a:prstGeom>
          <a:solidFill>
            <a:srgbClr val="808080"/>
          </a:solidFill>
          <a:ln w="9525">
            <a:noFill/>
            <a:miter lim="800000"/>
            <a:headEnd/>
            <a:tailEnd/>
          </a:ln>
        </p:spPr>
        <p:txBody>
          <a:bodyPr lIns="57150" tIns="28575" rIns="57150" bIns="28575"/>
          <a:lstStyle/>
          <a:p>
            <a:endParaRPr lang="en-US"/>
          </a:p>
        </p:txBody>
      </p:sp>
      <p:sp>
        <p:nvSpPr>
          <p:cNvPr id="61514" name="Rectangle 113"/>
          <p:cNvSpPr>
            <a:spLocks noChangeArrowheads="1"/>
          </p:cNvSpPr>
          <p:nvPr/>
        </p:nvSpPr>
        <p:spPr bwMode="auto">
          <a:xfrm>
            <a:off x="985838" y="2625725"/>
            <a:ext cx="4762" cy="31750"/>
          </a:xfrm>
          <a:prstGeom prst="rect">
            <a:avLst/>
          </a:prstGeom>
          <a:noFill/>
          <a:ln w="1588">
            <a:solidFill>
              <a:srgbClr val="000000"/>
            </a:solidFill>
            <a:miter lim="800000"/>
            <a:headEnd/>
            <a:tailEnd/>
          </a:ln>
        </p:spPr>
        <p:txBody>
          <a:bodyPr lIns="57150" tIns="28575" rIns="57150" bIns="28575"/>
          <a:lstStyle/>
          <a:p>
            <a:endParaRPr lang="en-US"/>
          </a:p>
        </p:txBody>
      </p:sp>
      <p:sp>
        <p:nvSpPr>
          <p:cNvPr id="61515" name="Rectangle 114"/>
          <p:cNvSpPr>
            <a:spLocks noChangeArrowheads="1"/>
          </p:cNvSpPr>
          <p:nvPr/>
        </p:nvSpPr>
        <p:spPr bwMode="auto">
          <a:xfrm>
            <a:off x="974725" y="2560638"/>
            <a:ext cx="26988" cy="65087"/>
          </a:xfrm>
          <a:prstGeom prst="rect">
            <a:avLst/>
          </a:prstGeom>
          <a:solidFill>
            <a:srgbClr val="808080"/>
          </a:solidFill>
          <a:ln w="9525">
            <a:noFill/>
            <a:miter lim="800000"/>
            <a:headEnd/>
            <a:tailEnd/>
          </a:ln>
        </p:spPr>
        <p:txBody>
          <a:bodyPr lIns="57150" tIns="28575" rIns="57150" bIns="28575"/>
          <a:lstStyle/>
          <a:p>
            <a:endParaRPr lang="en-US"/>
          </a:p>
        </p:txBody>
      </p:sp>
      <p:sp>
        <p:nvSpPr>
          <p:cNvPr id="61516" name="Rectangle 115"/>
          <p:cNvSpPr>
            <a:spLocks noChangeArrowheads="1"/>
          </p:cNvSpPr>
          <p:nvPr/>
        </p:nvSpPr>
        <p:spPr bwMode="auto">
          <a:xfrm>
            <a:off x="974725" y="2560638"/>
            <a:ext cx="26988" cy="65087"/>
          </a:xfrm>
          <a:prstGeom prst="rect">
            <a:avLst/>
          </a:prstGeom>
          <a:noFill/>
          <a:ln w="1588">
            <a:solidFill>
              <a:srgbClr val="000000"/>
            </a:solidFill>
            <a:miter lim="800000"/>
            <a:headEnd/>
            <a:tailEnd/>
          </a:ln>
        </p:spPr>
        <p:txBody>
          <a:bodyPr lIns="57150" tIns="28575" rIns="57150" bIns="28575"/>
          <a:lstStyle/>
          <a:p>
            <a:endParaRPr lang="en-US"/>
          </a:p>
        </p:txBody>
      </p:sp>
      <p:sp>
        <p:nvSpPr>
          <p:cNvPr id="61517" name="Rectangle 116"/>
          <p:cNvSpPr>
            <a:spLocks noChangeArrowheads="1"/>
          </p:cNvSpPr>
          <p:nvPr/>
        </p:nvSpPr>
        <p:spPr bwMode="auto">
          <a:xfrm>
            <a:off x="1017588" y="2625725"/>
            <a:ext cx="6350" cy="31750"/>
          </a:xfrm>
          <a:prstGeom prst="rect">
            <a:avLst/>
          </a:prstGeom>
          <a:solidFill>
            <a:srgbClr val="808080"/>
          </a:solidFill>
          <a:ln w="9525">
            <a:noFill/>
            <a:miter lim="800000"/>
            <a:headEnd/>
            <a:tailEnd/>
          </a:ln>
        </p:spPr>
        <p:txBody>
          <a:bodyPr lIns="57150" tIns="28575" rIns="57150" bIns="28575"/>
          <a:lstStyle/>
          <a:p>
            <a:endParaRPr lang="en-US"/>
          </a:p>
        </p:txBody>
      </p:sp>
      <p:sp>
        <p:nvSpPr>
          <p:cNvPr id="61518" name="Rectangle 117"/>
          <p:cNvSpPr>
            <a:spLocks noChangeArrowheads="1"/>
          </p:cNvSpPr>
          <p:nvPr/>
        </p:nvSpPr>
        <p:spPr bwMode="auto">
          <a:xfrm>
            <a:off x="1017588" y="2625725"/>
            <a:ext cx="6350" cy="31750"/>
          </a:xfrm>
          <a:prstGeom prst="rect">
            <a:avLst/>
          </a:prstGeom>
          <a:noFill/>
          <a:ln w="1588">
            <a:solidFill>
              <a:srgbClr val="000000"/>
            </a:solidFill>
            <a:miter lim="800000"/>
            <a:headEnd/>
            <a:tailEnd/>
          </a:ln>
        </p:spPr>
        <p:txBody>
          <a:bodyPr lIns="57150" tIns="28575" rIns="57150" bIns="28575"/>
          <a:lstStyle/>
          <a:p>
            <a:endParaRPr lang="en-US"/>
          </a:p>
        </p:txBody>
      </p:sp>
      <p:sp>
        <p:nvSpPr>
          <p:cNvPr id="61519" name="Rectangle 118"/>
          <p:cNvSpPr>
            <a:spLocks noChangeArrowheads="1"/>
          </p:cNvSpPr>
          <p:nvPr/>
        </p:nvSpPr>
        <p:spPr bwMode="auto">
          <a:xfrm>
            <a:off x="1006475" y="2560638"/>
            <a:ext cx="26988" cy="65087"/>
          </a:xfrm>
          <a:prstGeom prst="rect">
            <a:avLst/>
          </a:prstGeom>
          <a:solidFill>
            <a:srgbClr val="808080"/>
          </a:solidFill>
          <a:ln w="9525">
            <a:noFill/>
            <a:miter lim="800000"/>
            <a:headEnd/>
            <a:tailEnd/>
          </a:ln>
        </p:spPr>
        <p:txBody>
          <a:bodyPr lIns="57150" tIns="28575" rIns="57150" bIns="28575"/>
          <a:lstStyle/>
          <a:p>
            <a:endParaRPr lang="en-US"/>
          </a:p>
        </p:txBody>
      </p:sp>
      <p:sp>
        <p:nvSpPr>
          <p:cNvPr id="61520" name="Rectangle 119"/>
          <p:cNvSpPr>
            <a:spLocks noChangeArrowheads="1"/>
          </p:cNvSpPr>
          <p:nvPr/>
        </p:nvSpPr>
        <p:spPr bwMode="auto">
          <a:xfrm>
            <a:off x="1006475" y="2560638"/>
            <a:ext cx="26988" cy="65087"/>
          </a:xfrm>
          <a:prstGeom prst="rect">
            <a:avLst/>
          </a:prstGeom>
          <a:noFill/>
          <a:ln w="1588">
            <a:solidFill>
              <a:srgbClr val="000000"/>
            </a:solidFill>
            <a:miter lim="800000"/>
            <a:headEnd/>
            <a:tailEnd/>
          </a:ln>
        </p:spPr>
        <p:txBody>
          <a:bodyPr lIns="57150" tIns="28575" rIns="57150" bIns="28575"/>
          <a:lstStyle/>
          <a:p>
            <a:endParaRPr lang="en-US"/>
          </a:p>
        </p:txBody>
      </p:sp>
      <p:sp>
        <p:nvSpPr>
          <p:cNvPr id="61521" name="Rectangle 120"/>
          <p:cNvSpPr>
            <a:spLocks noChangeArrowheads="1"/>
          </p:cNvSpPr>
          <p:nvPr/>
        </p:nvSpPr>
        <p:spPr bwMode="auto">
          <a:xfrm>
            <a:off x="1049338" y="2625725"/>
            <a:ext cx="6350" cy="31750"/>
          </a:xfrm>
          <a:prstGeom prst="rect">
            <a:avLst/>
          </a:prstGeom>
          <a:solidFill>
            <a:srgbClr val="808080"/>
          </a:solidFill>
          <a:ln w="9525">
            <a:noFill/>
            <a:miter lim="800000"/>
            <a:headEnd/>
            <a:tailEnd/>
          </a:ln>
        </p:spPr>
        <p:txBody>
          <a:bodyPr lIns="57150" tIns="28575" rIns="57150" bIns="28575"/>
          <a:lstStyle/>
          <a:p>
            <a:endParaRPr lang="en-US"/>
          </a:p>
        </p:txBody>
      </p:sp>
      <p:sp>
        <p:nvSpPr>
          <p:cNvPr id="61522" name="Rectangle 121"/>
          <p:cNvSpPr>
            <a:spLocks noChangeArrowheads="1"/>
          </p:cNvSpPr>
          <p:nvPr/>
        </p:nvSpPr>
        <p:spPr bwMode="auto">
          <a:xfrm>
            <a:off x="1049338" y="2625725"/>
            <a:ext cx="6350" cy="31750"/>
          </a:xfrm>
          <a:prstGeom prst="rect">
            <a:avLst/>
          </a:prstGeom>
          <a:noFill/>
          <a:ln w="1588">
            <a:solidFill>
              <a:srgbClr val="000000"/>
            </a:solidFill>
            <a:miter lim="800000"/>
            <a:headEnd/>
            <a:tailEnd/>
          </a:ln>
        </p:spPr>
        <p:txBody>
          <a:bodyPr lIns="57150" tIns="28575" rIns="57150" bIns="28575"/>
          <a:lstStyle/>
          <a:p>
            <a:endParaRPr lang="en-US"/>
          </a:p>
        </p:txBody>
      </p:sp>
      <p:sp>
        <p:nvSpPr>
          <p:cNvPr id="61523" name="Rectangle 122"/>
          <p:cNvSpPr>
            <a:spLocks noChangeArrowheads="1"/>
          </p:cNvSpPr>
          <p:nvPr/>
        </p:nvSpPr>
        <p:spPr bwMode="auto">
          <a:xfrm>
            <a:off x="1038225" y="2560638"/>
            <a:ext cx="28575" cy="65087"/>
          </a:xfrm>
          <a:prstGeom prst="rect">
            <a:avLst/>
          </a:prstGeom>
          <a:solidFill>
            <a:srgbClr val="808080"/>
          </a:solidFill>
          <a:ln w="9525">
            <a:noFill/>
            <a:miter lim="800000"/>
            <a:headEnd/>
            <a:tailEnd/>
          </a:ln>
        </p:spPr>
        <p:txBody>
          <a:bodyPr lIns="57150" tIns="28575" rIns="57150" bIns="28575"/>
          <a:lstStyle/>
          <a:p>
            <a:endParaRPr lang="en-US"/>
          </a:p>
        </p:txBody>
      </p:sp>
      <p:sp>
        <p:nvSpPr>
          <p:cNvPr id="61524" name="Rectangle 123"/>
          <p:cNvSpPr>
            <a:spLocks noChangeArrowheads="1"/>
          </p:cNvSpPr>
          <p:nvPr/>
        </p:nvSpPr>
        <p:spPr bwMode="auto">
          <a:xfrm>
            <a:off x="1038225" y="2560638"/>
            <a:ext cx="28575" cy="65087"/>
          </a:xfrm>
          <a:prstGeom prst="rect">
            <a:avLst/>
          </a:prstGeom>
          <a:noFill/>
          <a:ln w="1588">
            <a:solidFill>
              <a:srgbClr val="000000"/>
            </a:solidFill>
            <a:miter lim="800000"/>
            <a:headEnd/>
            <a:tailEnd/>
          </a:ln>
        </p:spPr>
        <p:txBody>
          <a:bodyPr lIns="57150" tIns="28575" rIns="57150" bIns="28575"/>
          <a:lstStyle/>
          <a:p>
            <a:endParaRPr lang="en-US"/>
          </a:p>
        </p:txBody>
      </p:sp>
      <p:sp>
        <p:nvSpPr>
          <p:cNvPr id="61525" name="Rectangle 124"/>
          <p:cNvSpPr>
            <a:spLocks noChangeArrowheads="1"/>
          </p:cNvSpPr>
          <p:nvPr/>
        </p:nvSpPr>
        <p:spPr bwMode="auto">
          <a:xfrm>
            <a:off x="1082675" y="2625725"/>
            <a:ext cx="4763" cy="31750"/>
          </a:xfrm>
          <a:prstGeom prst="rect">
            <a:avLst/>
          </a:prstGeom>
          <a:solidFill>
            <a:srgbClr val="808080"/>
          </a:solidFill>
          <a:ln w="9525">
            <a:noFill/>
            <a:miter lim="800000"/>
            <a:headEnd/>
            <a:tailEnd/>
          </a:ln>
        </p:spPr>
        <p:txBody>
          <a:bodyPr lIns="57150" tIns="28575" rIns="57150" bIns="28575"/>
          <a:lstStyle/>
          <a:p>
            <a:endParaRPr lang="en-US"/>
          </a:p>
        </p:txBody>
      </p:sp>
      <p:sp>
        <p:nvSpPr>
          <p:cNvPr id="61526" name="Rectangle 125"/>
          <p:cNvSpPr>
            <a:spLocks noChangeArrowheads="1"/>
          </p:cNvSpPr>
          <p:nvPr/>
        </p:nvSpPr>
        <p:spPr bwMode="auto">
          <a:xfrm>
            <a:off x="1082675" y="2625725"/>
            <a:ext cx="4763" cy="31750"/>
          </a:xfrm>
          <a:prstGeom prst="rect">
            <a:avLst/>
          </a:prstGeom>
          <a:noFill/>
          <a:ln w="1588">
            <a:solidFill>
              <a:srgbClr val="000000"/>
            </a:solidFill>
            <a:miter lim="800000"/>
            <a:headEnd/>
            <a:tailEnd/>
          </a:ln>
        </p:spPr>
        <p:txBody>
          <a:bodyPr lIns="57150" tIns="28575" rIns="57150" bIns="28575"/>
          <a:lstStyle/>
          <a:p>
            <a:endParaRPr lang="en-US"/>
          </a:p>
        </p:txBody>
      </p:sp>
      <p:sp>
        <p:nvSpPr>
          <p:cNvPr id="61527" name="Rectangle 126"/>
          <p:cNvSpPr>
            <a:spLocks noChangeArrowheads="1"/>
          </p:cNvSpPr>
          <p:nvPr/>
        </p:nvSpPr>
        <p:spPr bwMode="auto">
          <a:xfrm>
            <a:off x="1071563" y="2560638"/>
            <a:ext cx="26987" cy="65087"/>
          </a:xfrm>
          <a:prstGeom prst="rect">
            <a:avLst/>
          </a:prstGeom>
          <a:solidFill>
            <a:srgbClr val="808080"/>
          </a:solidFill>
          <a:ln w="9525">
            <a:noFill/>
            <a:miter lim="800000"/>
            <a:headEnd/>
            <a:tailEnd/>
          </a:ln>
        </p:spPr>
        <p:txBody>
          <a:bodyPr lIns="57150" tIns="28575" rIns="57150" bIns="28575"/>
          <a:lstStyle/>
          <a:p>
            <a:endParaRPr lang="en-US"/>
          </a:p>
        </p:txBody>
      </p:sp>
      <p:sp>
        <p:nvSpPr>
          <p:cNvPr id="61528" name="Rectangle 127"/>
          <p:cNvSpPr>
            <a:spLocks noChangeArrowheads="1"/>
          </p:cNvSpPr>
          <p:nvPr/>
        </p:nvSpPr>
        <p:spPr bwMode="auto">
          <a:xfrm>
            <a:off x="1071563" y="2560638"/>
            <a:ext cx="26987" cy="65087"/>
          </a:xfrm>
          <a:prstGeom prst="rect">
            <a:avLst/>
          </a:prstGeom>
          <a:noFill/>
          <a:ln w="1588">
            <a:solidFill>
              <a:srgbClr val="000000"/>
            </a:solidFill>
            <a:miter lim="800000"/>
            <a:headEnd/>
            <a:tailEnd/>
          </a:ln>
        </p:spPr>
        <p:txBody>
          <a:bodyPr lIns="57150" tIns="28575" rIns="57150" bIns="28575"/>
          <a:lstStyle/>
          <a:p>
            <a:endParaRPr lang="en-US"/>
          </a:p>
        </p:txBody>
      </p:sp>
      <p:sp>
        <p:nvSpPr>
          <p:cNvPr id="61529" name="Rectangle 128"/>
          <p:cNvSpPr>
            <a:spLocks noChangeArrowheads="1"/>
          </p:cNvSpPr>
          <p:nvPr/>
        </p:nvSpPr>
        <p:spPr bwMode="auto">
          <a:xfrm>
            <a:off x="1114425" y="2625725"/>
            <a:ext cx="4763" cy="31750"/>
          </a:xfrm>
          <a:prstGeom prst="rect">
            <a:avLst/>
          </a:prstGeom>
          <a:solidFill>
            <a:srgbClr val="808080"/>
          </a:solidFill>
          <a:ln w="9525">
            <a:noFill/>
            <a:miter lim="800000"/>
            <a:headEnd/>
            <a:tailEnd/>
          </a:ln>
        </p:spPr>
        <p:txBody>
          <a:bodyPr lIns="57150" tIns="28575" rIns="57150" bIns="28575"/>
          <a:lstStyle/>
          <a:p>
            <a:endParaRPr lang="en-US"/>
          </a:p>
        </p:txBody>
      </p:sp>
      <p:sp>
        <p:nvSpPr>
          <p:cNvPr id="61530" name="Rectangle 129"/>
          <p:cNvSpPr>
            <a:spLocks noChangeArrowheads="1"/>
          </p:cNvSpPr>
          <p:nvPr/>
        </p:nvSpPr>
        <p:spPr bwMode="auto">
          <a:xfrm>
            <a:off x="1114425" y="2625725"/>
            <a:ext cx="4763" cy="31750"/>
          </a:xfrm>
          <a:prstGeom prst="rect">
            <a:avLst/>
          </a:prstGeom>
          <a:noFill/>
          <a:ln w="1588">
            <a:solidFill>
              <a:srgbClr val="000000"/>
            </a:solidFill>
            <a:miter lim="800000"/>
            <a:headEnd/>
            <a:tailEnd/>
          </a:ln>
        </p:spPr>
        <p:txBody>
          <a:bodyPr lIns="57150" tIns="28575" rIns="57150" bIns="28575"/>
          <a:lstStyle/>
          <a:p>
            <a:endParaRPr lang="en-US"/>
          </a:p>
        </p:txBody>
      </p:sp>
      <p:sp>
        <p:nvSpPr>
          <p:cNvPr id="61531" name="Rectangle 130"/>
          <p:cNvSpPr>
            <a:spLocks noChangeArrowheads="1"/>
          </p:cNvSpPr>
          <p:nvPr/>
        </p:nvSpPr>
        <p:spPr bwMode="auto">
          <a:xfrm>
            <a:off x="1103313" y="2560638"/>
            <a:ext cx="26987" cy="65087"/>
          </a:xfrm>
          <a:prstGeom prst="rect">
            <a:avLst/>
          </a:prstGeom>
          <a:solidFill>
            <a:srgbClr val="808080"/>
          </a:solidFill>
          <a:ln w="9525">
            <a:noFill/>
            <a:miter lim="800000"/>
            <a:headEnd/>
            <a:tailEnd/>
          </a:ln>
        </p:spPr>
        <p:txBody>
          <a:bodyPr lIns="57150" tIns="28575" rIns="57150" bIns="28575"/>
          <a:lstStyle/>
          <a:p>
            <a:endParaRPr lang="en-US"/>
          </a:p>
        </p:txBody>
      </p:sp>
      <p:sp>
        <p:nvSpPr>
          <p:cNvPr id="61532" name="Rectangle 131"/>
          <p:cNvSpPr>
            <a:spLocks noChangeArrowheads="1"/>
          </p:cNvSpPr>
          <p:nvPr/>
        </p:nvSpPr>
        <p:spPr bwMode="auto">
          <a:xfrm>
            <a:off x="1103313" y="2560638"/>
            <a:ext cx="26987" cy="65087"/>
          </a:xfrm>
          <a:prstGeom prst="rect">
            <a:avLst/>
          </a:prstGeom>
          <a:noFill/>
          <a:ln w="1588">
            <a:solidFill>
              <a:srgbClr val="000000"/>
            </a:solidFill>
            <a:miter lim="800000"/>
            <a:headEnd/>
            <a:tailEnd/>
          </a:ln>
        </p:spPr>
        <p:txBody>
          <a:bodyPr lIns="57150" tIns="28575" rIns="57150" bIns="28575"/>
          <a:lstStyle/>
          <a:p>
            <a:endParaRPr lang="en-US"/>
          </a:p>
        </p:txBody>
      </p:sp>
      <p:sp>
        <p:nvSpPr>
          <p:cNvPr id="61533" name="Rectangle 132"/>
          <p:cNvSpPr>
            <a:spLocks noChangeArrowheads="1"/>
          </p:cNvSpPr>
          <p:nvPr/>
        </p:nvSpPr>
        <p:spPr bwMode="auto">
          <a:xfrm>
            <a:off x="1146175" y="2625725"/>
            <a:ext cx="6350" cy="31750"/>
          </a:xfrm>
          <a:prstGeom prst="rect">
            <a:avLst/>
          </a:prstGeom>
          <a:solidFill>
            <a:srgbClr val="808080"/>
          </a:solidFill>
          <a:ln w="9525">
            <a:noFill/>
            <a:miter lim="800000"/>
            <a:headEnd/>
            <a:tailEnd/>
          </a:ln>
        </p:spPr>
        <p:txBody>
          <a:bodyPr lIns="57150" tIns="28575" rIns="57150" bIns="28575"/>
          <a:lstStyle/>
          <a:p>
            <a:endParaRPr lang="en-US"/>
          </a:p>
        </p:txBody>
      </p:sp>
      <p:sp>
        <p:nvSpPr>
          <p:cNvPr id="61534" name="Rectangle 133"/>
          <p:cNvSpPr>
            <a:spLocks noChangeArrowheads="1"/>
          </p:cNvSpPr>
          <p:nvPr/>
        </p:nvSpPr>
        <p:spPr bwMode="auto">
          <a:xfrm>
            <a:off x="1146175" y="2625725"/>
            <a:ext cx="6350" cy="31750"/>
          </a:xfrm>
          <a:prstGeom prst="rect">
            <a:avLst/>
          </a:prstGeom>
          <a:noFill/>
          <a:ln w="1588">
            <a:solidFill>
              <a:srgbClr val="000000"/>
            </a:solidFill>
            <a:miter lim="800000"/>
            <a:headEnd/>
            <a:tailEnd/>
          </a:ln>
        </p:spPr>
        <p:txBody>
          <a:bodyPr lIns="57150" tIns="28575" rIns="57150" bIns="28575"/>
          <a:lstStyle/>
          <a:p>
            <a:endParaRPr lang="en-US"/>
          </a:p>
        </p:txBody>
      </p:sp>
      <p:sp>
        <p:nvSpPr>
          <p:cNvPr id="61535" name="Rectangle 134"/>
          <p:cNvSpPr>
            <a:spLocks noChangeArrowheads="1"/>
          </p:cNvSpPr>
          <p:nvPr/>
        </p:nvSpPr>
        <p:spPr bwMode="auto">
          <a:xfrm>
            <a:off x="1135063" y="2560638"/>
            <a:ext cx="26987" cy="65087"/>
          </a:xfrm>
          <a:prstGeom prst="rect">
            <a:avLst/>
          </a:prstGeom>
          <a:solidFill>
            <a:srgbClr val="808080"/>
          </a:solidFill>
          <a:ln w="9525">
            <a:noFill/>
            <a:miter lim="800000"/>
            <a:headEnd/>
            <a:tailEnd/>
          </a:ln>
        </p:spPr>
        <p:txBody>
          <a:bodyPr lIns="57150" tIns="28575" rIns="57150" bIns="28575"/>
          <a:lstStyle/>
          <a:p>
            <a:endParaRPr lang="en-US"/>
          </a:p>
        </p:txBody>
      </p:sp>
      <p:sp>
        <p:nvSpPr>
          <p:cNvPr id="61536" name="Rectangle 135"/>
          <p:cNvSpPr>
            <a:spLocks noChangeArrowheads="1"/>
          </p:cNvSpPr>
          <p:nvPr/>
        </p:nvSpPr>
        <p:spPr bwMode="auto">
          <a:xfrm>
            <a:off x="1135063" y="2560638"/>
            <a:ext cx="26987" cy="65087"/>
          </a:xfrm>
          <a:prstGeom prst="rect">
            <a:avLst/>
          </a:prstGeom>
          <a:noFill/>
          <a:ln w="1588">
            <a:solidFill>
              <a:srgbClr val="000000"/>
            </a:solidFill>
            <a:miter lim="800000"/>
            <a:headEnd/>
            <a:tailEnd/>
          </a:ln>
        </p:spPr>
        <p:txBody>
          <a:bodyPr lIns="57150" tIns="28575" rIns="57150" bIns="28575"/>
          <a:lstStyle/>
          <a:p>
            <a:endParaRPr lang="en-US"/>
          </a:p>
        </p:txBody>
      </p:sp>
      <p:sp>
        <p:nvSpPr>
          <p:cNvPr id="61537" name="Rectangle 136"/>
          <p:cNvSpPr>
            <a:spLocks noChangeArrowheads="1"/>
          </p:cNvSpPr>
          <p:nvPr/>
        </p:nvSpPr>
        <p:spPr bwMode="auto">
          <a:xfrm>
            <a:off x="1179513" y="2625725"/>
            <a:ext cx="4762" cy="31750"/>
          </a:xfrm>
          <a:prstGeom prst="rect">
            <a:avLst/>
          </a:prstGeom>
          <a:solidFill>
            <a:srgbClr val="808080"/>
          </a:solidFill>
          <a:ln w="9525">
            <a:noFill/>
            <a:miter lim="800000"/>
            <a:headEnd/>
            <a:tailEnd/>
          </a:ln>
        </p:spPr>
        <p:txBody>
          <a:bodyPr lIns="57150" tIns="28575" rIns="57150" bIns="28575"/>
          <a:lstStyle/>
          <a:p>
            <a:endParaRPr lang="en-US"/>
          </a:p>
        </p:txBody>
      </p:sp>
      <p:sp>
        <p:nvSpPr>
          <p:cNvPr id="61538" name="Rectangle 137"/>
          <p:cNvSpPr>
            <a:spLocks noChangeArrowheads="1"/>
          </p:cNvSpPr>
          <p:nvPr/>
        </p:nvSpPr>
        <p:spPr bwMode="auto">
          <a:xfrm>
            <a:off x="1179513" y="2625725"/>
            <a:ext cx="4762" cy="31750"/>
          </a:xfrm>
          <a:prstGeom prst="rect">
            <a:avLst/>
          </a:prstGeom>
          <a:noFill/>
          <a:ln w="1588">
            <a:solidFill>
              <a:srgbClr val="000000"/>
            </a:solidFill>
            <a:miter lim="800000"/>
            <a:headEnd/>
            <a:tailEnd/>
          </a:ln>
        </p:spPr>
        <p:txBody>
          <a:bodyPr lIns="57150" tIns="28575" rIns="57150" bIns="28575"/>
          <a:lstStyle/>
          <a:p>
            <a:endParaRPr lang="en-US"/>
          </a:p>
        </p:txBody>
      </p:sp>
      <p:sp>
        <p:nvSpPr>
          <p:cNvPr id="61539" name="Rectangle 138"/>
          <p:cNvSpPr>
            <a:spLocks noChangeArrowheads="1"/>
          </p:cNvSpPr>
          <p:nvPr/>
        </p:nvSpPr>
        <p:spPr bwMode="auto">
          <a:xfrm>
            <a:off x="1166813" y="2560638"/>
            <a:ext cx="28575" cy="65087"/>
          </a:xfrm>
          <a:prstGeom prst="rect">
            <a:avLst/>
          </a:prstGeom>
          <a:solidFill>
            <a:srgbClr val="808080"/>
          </a:solidFill>
          <a:ln w="9525">
            <a:noFill/>
            <a:miter lim="800000"/>
            <a:headEnd/>
            <a:tailEnd/>
          </a:ln>
        </p:spPr>
        <p:txBody>
          <a:bodyPr lIns="57150" tIns="28575" rIns="57150" bIns="28575"/>
          <a:lstStyle/>
          <a:p>
            <a:endParaRPr lang="en-US"/>
          </a:p>
        </p:txBody>
      </p:sp>
      <p:sp>
        <p:nvSpPr>
          <p:cNvPr id="61540" name="Rectangle 139"/>
          <p:cNvSpPr>
            <a:spLocks noChangeArrowheads="1"/>
          </p:cNvSpPr>
          <p:nvPr/>
        </p:nvSpPr>
        <p:spPr bwMode="auto">
          <a:xfrm>
            <a:off x="1166813" y="2560638"/>
            <a:ext cx="28575" cy="65087"/>
          </a:xfrm>
          <a:prstGeom prst="rect">
            <a:avLst/>
          </a:prstGeom>
          <a:noFill/>
          <a:ln w="1588">
            <a:solidFill>
              <a:srgbClr val="000000"/>
            </a:solidFill>
            <a:miter lim="800000"/>
            <a:headEnd/>
            <a:tailEnd/>
          </a:ln>
        </p:spPr>
        <p:txBody>
          <a:bodyPr lIns="57150" tIns="28575" rIns="57150" bIns="28575"/>
          <a:lstStyle/>
          <a:p>
            <a:endParaRPr lang="en-US"/>
          </a:p>
        </p:txBody>
      </p:sp>
      <p:sp>
        <p:nvSpPr>
          <p:cNvPr id="61541" name="Rectangle 140"/>
          <p:cNvSpPr>
            <a:spLocks noChangeArrowheads="1"/>
          </p:cNvSpPr>
          <p:nvPr/>
        </p:nvSpPr>
        <p:spPr bwMode="auto">
          <a:xfrm>
            <a:off x="871538" y="2657475"/>
            <a:ext cx="331787" cy="11113"/>
          </a:xfrm>
          <a:prstGeom prst="rect">
            <a:avLst/>
          </a:prstGeom>
          <a:solidFill>
            <a:srgbClr val="808080"/>
          </a:solidFill>
          <a:ln w="9525">
            <a:noFill/>
            <a:miter lim="800000"/>
            <a:headEnd/>
            <a:tailEnd/>
          </a:ln>
        </p:spPr>
        <p:txBody>
          <a:bodyPr lIns="57150" tIns="28575" rIns="57150" bIns="28575"/>
          <a:lstStyle/>
          <a:p>
            <a:endParaRPr lang="en-US"/>
          </a:p>
        </p:txBody>
      </p:sp>
      <p:sp>
        <p:nvSpPr>
          <p:cNvPr id="61542" name="Rectangle 141"/>
          <p:cNvSpPr>
            <a:spLocks noChangeArrowheads="1"/>
          </p:cNvSpPr>
          <p:nvPr/>
        </p:nvSpPr>
        <p:spPr bwMode="auto">
          <a:xfrm>
            <a:off x="871538" y="2657475"/>
            <a:ext cx="331787" cy="11113"/>
          </a:xfrm>
          <a:prstGeom prst="rect">
            <a:avLst/>
          </a:prstGeom>
          <a:noFill/>
          <a:ln w="4763">
            <a:solidFill>
              <a:srgbClr val="000000"/>
            </a:solidFill>
            <a:miter lim="800000"/>
            <a:headEnd/>
            <a:tailEnd/>
          </a:ln>
        </p:spPr>
        <p:txBody>
          <a:bodyPr lIns="57150" tIns="28575" rIns="57150" bIns="28575"/>
          <a:lstStyle/>
          <a:p>
            <a:endParaRPr lang="en-US"/>
          </a:p>
        </p:txBody>
      </p:sp>
      <p:sp>
        <p:nvSpPr>
          <p:cNvPr id="61543" name="Rectangle 142"/>
          <p:cNvSpPr>
            <a:spLocks noChangeArrowheads="1"/>
          </p:cNvSpPr>
          <p:nvPr/>
        </p:nvSpPr>
        <p:spPr bwMode="auto">
          <a:xfrm>
            <a:off x="900113" y="3030538"/>
            <a:ext cx="274637" cy="525462"/>
          </a:xfrm>
          <a:prstGeom prst="rect">
            <a:avLst/>
          </a:prstGeom>
          <a:solidFill>
            <a:srgbClr val="99CCFF"/>
          </a:solidFill>
          <a:ln w="9525">
            <a:noFill/>
            <a:miter lim="800000"/>
            <a:headEnd/>
            <a:tailEnd/>
          </a:ln>
        </p:spPr>
        <p:txBody>
          <a:bodyPr lIns="57150" tIns="28575" rIns="57150" bIns="28575"/>
          <a:lstStyle/>
          <a:p>
            <a:endParaRPr lang="en-US"/>
          </a:p>
        </p:txBody>
      </p:sp>
      <p:sp>
        <p:nvSpPr>
          <p:cNvPr id="61544" name="Rectangle 143"/>
          <p:cNvSpPr>
            <a:spLocks noChangeArrowheads="1"/>
          </p:cNvSpPr>
          <p:nvPr/>
        </p:nvSpPr>
        <p:spPr bwMode="auto">
          <a:xfrm>
            <a:off x="844550" y="2730500"/>
            <a:ext cx="385763" cy="96838"/>
          </a:xfrm>
          <a:prstGeom prst="rect">
            <a:avLst/>
          </a:prstGeom>
          <a:solidFill>
            <a:srgbClr val="99CCFF"/>
          </a:solidFill>
          <a:ln w="9525">
            <a:noFill/>
            <a:miter lim="800000"/>
            <a:headEnd/>
            <a:tailEnd/>
          </a:ln>
        </p:spPr>
        <p:txBody>
          <a:bodyPr lIns="57150" tIns="28575" rIns="57150" bIns="28575"/>
          <a:lstStyle/>
          <a:p>
            <a:endParaRPr lang="en-US"/>
          </a:p>
        </p:txBody>
      </p:sp>
      <p:sp>
        <p:nvSpPr>
          <p:cNvPr id="61545" name="Line 144"/>
          <p:cNvSpPr>
            <a:spLocks noChangeShapeType="1"/>
          </p:cNvSpPr>
          <p:nvPr/>
        </p:nvSpPr>
        <p:spPr bwMode="auto">
          <a:xfrm flipV="1">
            <a:off x="1162050" y="2667000"/>
            <a:ext cx="41275" cy="120650"/>
          </a:xfrm>
          <a:prstGeom prst="line">
            <a:avLst/>
          </a:prstGeom>
          <a:noFill/>
          <a:ln w="4763">
            <a:solidFill>
              <a:srgbClr val="000000"/>
            </a:solidFill>
            <a:round/>
            <a:headEnd/>
            <a:tailEnd/>
          </a:ln>
        </p:spPr>
        <p:txBody>
          <a:bodyPr lIns="57150" tIns="28575" rIns="57150" bIns="28575"/>
          <a:lstStyle/>
          <a:p>
            <a:endParaRPr lang="en-US"/>
          </a:p>
        </p:txBody>
      </p:sp>
      <p:sp>
        <p:nvSpPr>
          <p:cNvPr id="61546" name="Line 145"/>
          <p:cNvSpPr>
            <a:spLocks noChangeShapeType="1"/>
          </p:cNvSpPr>
          <p:nvPr/>
        </p:nvSpPr>
        <p:spPr bwMode="auto">
          <a:xfrm flipH="1" flipV="1">
            <a:off x="871538" y="2667000"/>
            <a:ext cx="41275" cy="120650"/>
          </a:xfrm>
          <a:prstGeom prst="line">
            <a:avLst/>
          </a:prstGeom>
          <a:noFill/>
          <a:ln w="4763">
            <a:solidFill>
              <a:srgbClr val="000000"/>
            </a:solidFill>
            <a:round/>
            <a:headEnd/>
            <a:tailEnd/>
          </a:ln>
        </p:spPr>
        <p:txBody>
          <a:bodyPr lIns="57150" tIns="28575" rIns="57150" bIns="28575"/>
          <a:lstStyle/>
          <a:p>
            <a:endParaRPr lang="en-US"/>
          </a:p>
        </p:txBody>
      </p:sp>
      <p:sp>
        <p:nvSpPr>
          <p:cNvPr id="61547" name="Freeform 146"/>
          <p:cNvSpPr>
            <a:spLocks/>
          </p:cNvSpPr>
          <p:nvPr/>
        </p:nvSpPr>
        <p:spPr bwMode="auto">
          <a:xfrm>
            <a:off x="927100" y="2786063"/>
            <a:ext cx="222250" cy="781050"/>
          </a:xfrm>
          <a:custGeom>
            <a:avLst/>
            <a:gdLst>
              <a:gd name="T0" fmla="*/ 33291 w 1422"/>
              <a:gd name="T1" fmla="*/ 181 h 4324"/>
              <a:gd name="T2" fmla="*/ 27820 w 1422"/>
              <a:gd name="T3" fmla="*/ 1264 h 4324"/>
              <a:gd name="T4" fmla="*/ 22663 w 1422"/>
              <a:gd name="T5" fmla="*/ 3251 h 4324"/>
              <a:gd name="T6" fmla="*/ 17818 w 1422"/>
              <a:gd name="T7" fmla="*/ 6141 h 4324"/>
              <a:gd name="T8" fmla="*/ 13441 w 1422"/>
              <a:gd name="T9" fmla="*/ 9573 h 4324"/>
              <a:gd name="T10" fmla="*/ 9690 w 1422"/>
              <a:gd name="T11" fmla="*/ 13909 h 4324"/>
              <a:gd name="T12" fmla="*/ 6408 w 1422"/>
              <a:gd name="T13" fmla="*/ 18786 h 4324"/>
              <a:gd name="T14" fmla="*/ 3595 w 1422"/>
              <a:gd name="T15" fmla="*/ 24205 h 4324"/>
              <a:gd name="T16" fmla="*/ 1719 w 1422"/>
              <a:gd name="T17" fmla="*/ 29985 h 4324"/>
              <a:gd name="T18" fmla="*/ 469 w 1422"/>
              <a:gd name="T19" fmla="*/ 36126 h 4324"/>
              <a:gd name="T20" fmla="*/ 0 w 1422"/>
              <a:gd name="T21" fmla="*/ 42810 h 4324"/>
              <a:gd name="T22" fmla="*/ 313 w 1422"/>
              <a:gd name="T23" fmla="*/ 742576 h 4324"/>
              <a:gd name="T24" fmla="*/ 1250 w 1422"/>
              <a:gd name="T25" fmla="*/ 748898 h 4324"/>
              <a:gd name="T26" fmla="*/ 2813 w 1422"/>
              <a:gd name="T27" fmla="*/ 754678 h 4324"/>
              <a:gd name="T28" fmla="*/ 5470 w 1422"/>
              <a:gd name="T29" fmla="*/ 760277 h 4324"/>
              <a:gd name="T30" fmla="*/ 8440 w 1422"/>
              <a:gd name="T31" fmla="*/ 765335 h 4324"/>
              <a:gd name="T32" fmla="*/ 12035 w 1422"/>
              <a:gd name="T33" fmla="*/ 769851 h 4324"/>
              <a:gd name="T34" fmla="*/ 16411 w 1422"/>
              <a:gd name="T35" fmla="*/ 773463 h 4324"/>
              <a:gd name="T36" fmla="*/ 20943 w 1422"/>
              <a:gd name="T37" fmla="*/ 776715 h 4324"/>
              <a:gd name="T38" fmla="*/ 25945 w 1422"/>
              <a:gd name="T39" fmla="*/ 779063 h 4324"/>
              <a:gd name="T40" fmla="*/ 31415 w 1422"/>
              <a:gd name="T41" fmla="*/ 780327 h 4324"/>
              <a:gd name="T42" fmla="*/ 37198 w 1422"/>
              <a:gd name="T43" fmla="*/ 781050 h 4324"/>
              <a:gd name="T44" fmla="*/ 189116 w 1422"/>
              <a:gd name="T45" fmla="*/ 780689 h 4324"/>
              <a:gd name="T46" fmla="*/ 194430 w 1422"/>
              <a:gd name="T47" fmla="*/ 779605 h 4324"/>
              <a:gd name="T48" fmla="*/ 199587 w 1422"/>
              <a:gd name="T49" fmla="*/ 777618 h 4324"/>
              <a:gd name="T50" fmla="*/ 204432 w 1422"/>
              <a:gd name="T51" fmla="*/ 774909 h 4324"/>
              <a:gd name="T52" fmla="*/ 208652 w 1422"/>
              <a:gd name="T53" fmla="*/ 771115 h 4324"/>
              <a:gd name="T54" fmla="*/ 212560 w 1422"/>
              <a:gd name="T55" fmla="*/ 766961 h 4324"/>
              <a:gd name="T56" fmla="*/ 215842 w 1422"/>
              <a:gd name="T57" fmla="*/ 761903 h 4324"/>
              <a:gd name="T58" fmla="*/ 218499 w 1422"/>
              <a:gd name="T59" fmla="*/ 756665 h 4324"/>
              <a:gd name="T60" fmla="*/ 220531 w 1422"/>
              <a:gd name="T61" fmla="*/ 750885 h 4324"/>
              <a:gd name="T62" fmla="*/ 221781 w 1422"/>
              <a:gd name="T63" fmla="*/ 744562 h 4324"/>
              <a:gd name="T64" fmla="*/ 222250 w 1422"/>
              <a:gd name="T65" fmla="*/ 738240 h 4324"/>
              <a:gd name="T66" fmla="*/ 222094 w 1422"/>
              <a:gd name="T67" fmla="*/ 38294 h 4324"/>
              <a:gd name="T68" fmla="*/ 221156 w 1422"/>
              <a:gd name="T69" fmla="*/ 32152 h 4324"/>
              <a:gd name="T70" fmla="*/ 219280 w 1422"/>
              <a:gd name="T71" fmla="*/ 26011 h 4324"/>
              <a:gd name="T72" fmla="*/ 216780 w 1422"/>
              <a:gd name="T73" fmla="*/ 20592 h 4324"/>
              <a:gd name="T74" fmla="*/ 213654 w 1422"/>
              <a:gd name="T75" fmla="*/ 15354 h 4324"/>
              <a:gd name="T76" fmla="*/ 210215 w 1422"/>
              <a:gd name="T77" fmla="*/ 11019 h 4324"/>
              <a:gd name="T78" fmla="*/ 205839 w 1422"/>
              <a:gd name="T79" fmla="*/ 7225 h 4324"/>
              <a:gd name="T80" fmla="*/ 201307 w 1422"/>
              <a:gd name="T81" fmla="*/ 3974 h 4324"/>
              <a:gd name="T82" fmla="*/ 196305 w 1422"/>
              <a:gd name="T83" fmla="*/ 1806 h 4324"/>
              <a:gd name="T84" fmla="*/ 190835 w 1422"/>
              <a:gd name="T85" fmla="*/ 361 h 4324"/>
              <a:gd name="T86" fmla="*/ 185208 w 1422"/>
              <a:gd name="T87" fmla="*/ 0 h 4324"/>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422"/>
              <a:gd name="T133" fmla="*/ 0 h 4324"/>
              <a:gd name="T134" fmla="*/ 1422 w 1422"/>
              <a:gd name="T135" fmla="*/ 4324 h 4324"/>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422" h="4324">
                <a:moveTo>
                  <a:pt x="238" y="0"/>
                </a:moveTo>
                <a:lnTo>
                  <a:pt x="224" y="0"/>
                </a:lnTo>
                <a:lnTo>
                  <a:pt x="213" y="1"/>
                </a:lnTo>
                <a:lnTo>
                  <a:pt x="201" y="2"/>
                </a:lnTo>
                <a:lnTo>
                  <a:pt x="189" y="5"/>
                </a:lnTo>
                <a:lnTo>
                  <a:pt x="178" y="7"/>
                </a:lnTo>
                <a:lnTo>
                  <a:pt x="166" y="10"/>
                </a:lnTo>
                <a:lnTo>
                  <a:pt x="156" y="14"/>
                </a:lnTo>
                <a:lnTo>
                  <a:pt x="145" y="18"/>
                </a:lnTo>
                <a:lnTo>
                  <a:pt x="134" y="22"/>
                </a:lnTo>
                <a:lnTo>
                  <a:pt x="124" y="28"/>
                </a:lnTo>
                <a:lnTo>
                  <a:pt x="114" y="34"/>
                </a:lnTo>
                <a:lnTo>
                  <a:pt x="105" y="40"/>
                </a:lnTo>
                <a:lnTo>
                  <a:pt x="95" y="46"/>
                </a:lnTo>
                <a:lnTo>
                  <a:pt x="86" y="53"/>
                </a:lnTo>
                <a:lnTo>
                  <a:pt x="77" y="61"/>
                </a:lnTo>
                <a:lnTo>
                  <a:pt x="69" y="69"/>
                </a:lnTo>
                <a:lnTo>
                  <a:pt x="62" y="77"/>
                </a:lnTo>
                <a:lnTo>
                  <a:pt x="54" y="85"/>
                </a:lnTo>
                <a:lnTo>
                  <a:pt x="47" y="95"/>
                </a:lnTo>
                <a:lnTo>
                  <a:pt x="41" y="104"/>
                </a:lnTo>
                <a:lnTo>
                  <a:pt x="35" y="114"/>
                </a:lnTo>
                <a:lnTo>
                  <a:pt x="29" y="123"/>
                </a:lnTo>
                <a:lnTo>
                  <a:pt x="23" y="134"/>
                </a:lnTo>
                <a:lnTo>
                  <a:pt x="18" y="144"/>
                </a:lnTo>
                <a:lnTo>
                  <a:pt x="15" y="155"/>
                </a:lnTo>
                <a:lnTo>
                  <a:pt x="11" y="166"/>
                </a:lnTo>
                <a:lnTo>
                  <a:pt x="8" y="178"/>
                </a:lnTo>
                <a:lnTo>
                  <a:pt x="5" y="188"/>
                </a:lnTo>
                <a:lnTo>
                  <a:pt x="3" y="200"/>
                </a:lnTo>
                <a:lnTo>
                  <a:pt x="2" y="212"/>
                </a:lnTo>
                <a:lnTo>
                  <a:pt x="0" y="224"/>
                </a:lnTo>
                <a:lnTo>
                  <a:pt x="0" y="237"/>
                </a:lnTo>
                <a:lnTo>
                  <a:pt x="0" y="4087"/>
                </a:lnTo>
                <a:lnTo>
                  <a:pt x="0" y="4099"/>
                </a:lnTo>
                <a:lnTo>
                  <a:pt x="2" y="4111"/>
                </a:lnTo>
                <a:lnTo>
                  <a:pt x="3" y="4122"/>
                </a:lnTo>
                <a:lnTo>
                  <a:pt x="5" y="4134"/>
                </a:lnTo>
                <a:lnTo>
                  <a:pt x="8" y="4146"/>
                </a:lnTo>
                <a:lnTo>
                  <a:pt x="11" y="4157"/>
                </a:lnTo>
                <a:lnTo>
                  <a:pt x="15" y="4167"/>
                </a:lnTo>
                <a:lnTo>
                  <a:pt x="18" y="4178"/>
                </a:lnTo>
                <a:lnTo>
                  <a:pt x="23" y="4189"/>
                </a:lnTo>
                <a:lnTo>
                  <a:pt x="29" y="4199"/>
                </a:lnTo>
                <a:lnTo>
                  <a:pt x="35" y="4209"/>
                </a:lnTo>
                <a:lnTo>
                  <a:pt x="41" y="4218"/>
                </a:lnTo>
                <a:lnTo>
                  <a:pt x="47" y="4228"/>
                </a:lnTo>
                <a:lnTo>
                  <a:pt x="54" y="4237"/>
                </a:lnTo>
                <a:lnTo>
                  <a:pt x="62" y="4246"/>
                </a:lnTo>
                <a:lnTo>
                  <a:pt x="69" y="4254"/>
                </a:lnTo>
                <a:lnTo>
                  <a:pt x="77" y="4262"/>
                </a:lnTo>
                <a:lnTo>
                  <a:pt x="86" y="4269"/>
                </a:lnTo>
                <a:lnTo>
                  <a:pt x="95" y="4277"/>
                </a:lnTo>
                <a:lnTo>
                  <a:pt x="105" y="4282"/>
                </a:lnTo>
                <a:lnTo>
                  <a:pt x="114" y="4290"/>
                </a:lnTo>
                <a:lnTo>
                  <a:pt x="124" y="4294"/>
                </a:lnTo>
                <a:lnTo>
                  <a:pt x="134" y="4300"/>
                </a:lnTo>
                <a:lnTo>
                  <a:pt x="145" y="4305"/>
                </a:lnTo>
                <a:lnTo>
                  <a:pt x="156" y="4309"/>
                </a:lnTo>
                <a:lnTo>
                  <a:pt x="166" y="4313"/>
                </a:lnTo>
                <a:lnTo>
                  <a:pt x="178" y="4316"/>
                </a:lnTo>
                <a:lnTo>
                  <a:pt x="189" y="4318"/>
                </a:lnTo>
                <a:lnTo>
                  <a:pt x="201" y="4320"/>
                </a:lnTo>
                <a:lnTo>
                  <a:pt x="213" y="4322"/>
                </a:lnTo>
                <a:lnTo>
                  <a:pt x="224" y="4323"/>
                </a:lnTo>
                <a:lnTo>
                  <a:pt x="238" y="4324"/>
                </a:lnTo>
                <a:lnTo>
                  <a:pt x="1185" y="4324"/>
                </a:lnTo>
                <a:lnTo>
                  <a:pt x="1198" y="4323"/>
                </a:lnTo>
                <a:lnTo>
                  <a:pt x="1210" y="4322"/>
                </a:lnTo>
                <a:lnTo>
                  <a:pt x="1221" y="4320"/>
                </a:lnTo>
                <a:lnTo>
                  <a:pt x="1233" y="4318"/>
                </a:lnTo>
                <a:lnTo>
                  <a:pt x="1244" y="4316"/>
                </a:lnTo>
                <a:lnTo>
                  <a:pt x="1256" y="4313"/>
                </a:lnTo>
                <a:lnTo>
                  <a:pt x="1266" y="4309"/>
                </a:lnTo>
                <a:lnTo>
                  <a:pt x="1277" y="4305"/>
                </a:lnTo>
                <a:lnTo>
                  <a:pt x="1288" y="4300"/>
                </a:lnTo>
                <a:lnTo>
                  <a:pt x="1297" y="4294"/>
                </a:lnTo>
                <a:lnTo>
                  <a:pt x="1308" y="4290"/>
                </a:lnTo>
                <a:lnTo>
                  <a:pt x="1317" y="4282"/>
                </a:lnTo>
                <a:lnTo>
                  <a:pt x="1327" y="4277"/>
                </a:lnTo>
                <a:lnTo>
                  <a:pt x="1335" y="4269"/>
                </a:lnTo>
                <a:lnTo>
                  <a:pt x="1345" y="4262"/>
                </a:lnTo>
                <a:lnTo>
                  <a:pt x="1352" y="4254"/>
                </a:lnTo>
                <a:lnTo>
                  <a:pt x="1360" y="4246"/>
                </a:lnTo>
                <a:lnTo>
                  <a:pt x="1367" y="4237"/>
                </a:lnTo>
                <a:lnTo>
                  <a:pt x="1374" y="4228"/>
                </a:lnTo>
                <a:lnTo>
                  <a:pt x="1381" y="4218"/>
                </a:lnTo>
                <a:lnTo>
                  <a:pt x="1387" y="4209"/>
                </a:lnTo>
                <a:lnTo>
                  <a:pt x="1393" y="4199"/>
                </a:lnTo>
                <a:lnTo>
                  <a:pt x="1398" y="4189"/>
                </a:lnTo>
                <a:lnTo>
                  <a:pt x="1403" y="4178"/>
                </a:lnTo>
                <a:lnTo>
                  <a:pt x="1408" y="4167"/>
                </a:lnTo>
                <a:lnTo>
                  <a:pt x="1411" y="4157"/>
                </a:lnTo>
                <a:lnTo>
                  <a:pt x="1415" y="4146"/>
                </a:lnTo>
                <a:lnTo>
                  <a:pt x="1417" y="4134"/>
                </a:lnTo>
                <a:lnTo>
                  <a:pt x="1419" y="4122"/>
                </a:lnTo>
                <a:lnTo>
                  <a:pt x="1421" y="4111"/>
                </a:lnTo>
                <a:lnTo>
                  <a:pt x="1422" y="4099"/>
                </a:lnTo>
                <a:lnTo>
                  <a:pt x="1422" y="4087"/>
                </a:lnTo>
                <a:lnTo>
                  <a:pt x="1422" y="237"/>
                </a:lnTo>
                <a:lnTo>
                  <a:pt x="1422" y="224"/>
                </a:lnTo>
                <a:lnTo>
                  <a:pt x="1421" y="212"/>
                </a:lnTo>
                <a:lnTo>
                  <a:pt x="1419" y="200"/>
                </a:lnTo>
                <a:lnTo>
                  <a:pt x="1417" y="188"/>
                </a:lnTo>
                <a:lnTo>
                  <a:pt x="1415" y="178"/>
                </a:lnTo>
                <a:lnTo>
                  <a:pt x="1411" y="166"/>
                </a:lnTo>
                <a:lnTo>
                  <a:pt x="1408" y="155"/>
                </a:lnTo>
                <a:lnTo>
                  <a:pt x="1403" y="144"/>
                </a:lnTo>
                <a:lnTo>
                  <a:pt x="1398" y="134"/>
                </a:lnTo>
                <a:lnTo>
                  <a:pt x="1393" y="123"/>
                </a:lnTo>
                <a:lnTo>
                  <a:pt x="1387" y="114"/>
                </a:lnTo>
                <a:lnTo>
                  <a:pt x="1381" y="104"/>
                </a:lnTo>
                <a:lnTo>
                  <a:pt x="1374" y="95"/>
                </a:lnTo>
                <a:lnTo>
                  <a:pt x="1367" y="85"/>
                </a:lnTo>
                <a:lnTo>
                  <a:pt x="1360" y="77"/>
                </a:lnTo>
                <a:lnTo>
                  <a:pt x="1352" y="69"/>
                </a:lnTo>
                <a:lnTo>
                  <a:pt x="1345" y="61"/>
                </a:lnTo>
                <a:lnTo>
                  <a:pt x="1335" y="53"/>
                </a:lnTo>
                <a:lnTo>
                  <a:pt x="1327" y="46"/>
                </a:lnTo>
                <a:lnTo>
                  <a:pt x="1317" y="40"/>
                </a:lnTo>
                <a:lnTo>
                  <a:pt x="1308" y="34"/>
                </a:lnTo>
                <a:lnTo>
                  <a:pt x="1297" y="28"/>
                </a:lnTo>
                <a:lnTo>
                  <a:pt x="1288" y="22"/>
                </a:lnTo>
                <a:lnTo>
                  <a:pt x="1277" y="18"/>
                </a:lnTo>
                <a:lnTo>
                  <a:pt x="1266" y="14"/>
                </a:lnTo>
                <a:lnTo>
                  <a:pt x="1256" y="10"/>
                </a:lnTo>
                <a:lnTo>
                  <a:pt x="1244" y="7"/>
                </a:lnTo>
                <a:lnTo>
                  <a:pt x="1233" y="5"/>
                </a:lnTo>
                <a:lnTo>
                  <a:pt x="1221" y="2"/>
                </a:lnTo>
                <a:lnTo>
                  <a:pt x="1210" y="1"/>
                </a:lnTo>
                <a:lnTo>
                  <a:pt x="1198" y="0"/>
                </a:lnTo>
                <a:lnTo>
                  <a:pt x="1185" y="0"/>
                </a:lnTo>
                <a:lnTo>
                  <a:pt x="238" y="0"/>
                </a:lnTo>
              </a:path>
            </a:pathLst>
          </a:custGeom>
          <a:noFill/>
          <a:ln w="6350">
            <a:solidFill>
              <a:srgbClr val="FF0000"/>
            </a:solidFill>
            <a:prstDash val="solid"/>
            <a:round/>
            <a:headEnd/>
            <a:tailEnd/>
          </a:ln>
        </p:spPr>
        <p:txBody>
          <a:bodyPr lIns="57150" tIns="28575" rIns="57150" bIns="28575"/>
          <a:lstStyle/>
          <a:p>
            <a:endParaRPr lang="en-US"/>
          </a:p>
        </p:txBody>
      </p:sp>
      <p:sp>
        <p:nvSpPr>
          <p:cNvPr id="61548" name="Freeform 147"/>
          <p:cNvSpPr>
            <a:spLocks/>
          </p:cNvSpPr>
          <p:nvPr/>
        </p:nvSpPr>
        <p:spPr bwMode="auto">
          <a:xfrm>
            <a:off x="941388" y="2801938"/>
            <a:ext cx="193675" cy="758825"/>
          </a:xfrm>
          <a:custGeom>
            <a:avLst/>
            <a:gdLst>
              <a:gd name="T0" fmla="*/ 28935 w 1245"/>
              <a:gd name="T1" fmla="*/ 0 h 4209"/>
              <a:gd name="T2" fmla="*/ 24268 w 1245"/>
              <a:gd name="T3" fmla="*/ 1082 h 4209"/>
              <a:gd name="T4" fmla="*/ 19756 w 1245"/>
              <a:gd name="T5" fmla="*/ 2704 h 4209"/>
              <a:gd name="T6" fmla="*/ 15556 w 1245"/>
              <a:gd name="T7" fmla="*/ 5228 h 4209"/>
              <a:gd name="T8" fmla="*/ 11823 w 1245"/>
              <a:gd name="T9" fmla="*/ 8473 h 4209"/>
              <a:gd name="T10" fmla="*/ 8556 w 1245"/>
              <a:gd name="T11" fmla="*/ 12079 h 4209"/>
              <a:gd name="T12" fmla="*/ 5600 w 1245"/>
              <a:gd name="T13" fmla="*/ 16406 h 4209"/>
              <a:gd name="T14" fmla="*/ 3422 w 1245"/>
              <a:gd name="T15" fmla="*/ 21093 h 4209"/>
              <a:gd name="T16" fmla="*/ 1556 w 1245"/>
              <a:gd name="T17" fmla="*/ 26322 h 4209"/>
              <a:gd name="T18" fmla="*/ 467 w 1245"/>
              <a:gd name="T19" fmla="*/ 31550 h 4209"/>
              <a:gd name="T20" fmla="*/ 0 w 1245"/>
              <a:gd name="T21" fmla="*/ 37319 h 4209"/>
              <a:gd name="T22" fmla="*/ 311 w 1245"/>
              <a:gd name="T23" fmla="*/ 725292 h 4209"/>
              <a:gd name="T24" fmla="*/ 1089 w 1245"/>
              <a:gd name="T25" fmla="*/ 730520 h 4209"/>
              <a:gd name="T26" fmla="*/ 2645 w 1245"/>
              <a:gd name="T27" fmla="*/ 735928 h 4209"/>
              <a:gd name="T28" fmla="*/ 4822 w 1245"/>
              <a:gd name="T29" fmla="*/ 740616 h 4209"/>
              <a:gd name="T30" fmla="*/ 7467 w 1245"/>
              <a:gd name="T31" fmla="*/ 745123 h 4209"/>
              <a:gd name="T32" fmla="*/ 10734 w 1245"/>
              <a:gd name="T33" fmla="*/ 748909 h 4209"/>
              <a:gd name="T34" fmla="*/ 14312 w 1245"/>
              <a:gd name="T35" fmla="*/ 752335 h 4209"/>
              <a:gd name="T36" fmla="*/ 18356 w 1245"/>
              <a:gd name="T37" fmla="*/ 755039 h 4209"/>
              <a:gd name="T38" fmla="*/ 22712 w 1245"/>
              <a:gd name="T39" fmla="*/ 757022 h 4209"/>
              <a:gd name="T40" fmla="*/ 27379 w 1245"/>
              <a:gd name="T41" fmla="*/ 758284 h 4209"/>
              <a:gd name="T42" fmla="*/ 32357 w 1245"/>
              <a:gd name="T43" fmla="*/ 758825 h 4209"/>
              <a:gd name="T44" fmla="*/ 164740 w 1245"/>
              <a:gd name="T45" fmla="*/ 758645 h 4209"/>
              <a:gd name="T46" fmla="*/ 169407 w 1245"/>
              <a:gd name="T47" fmla="*/ 757563 h 4209"/>
              <a:gd name="T48" fmla="*/ 173919 w 1245"/>
              <a:gd name="T49" fmla="*/ 755760 h 4209"/>
              <a:gd name="T50" fmla="*/ 177963 w 1245"/>
              <a:gd name="T51" fmla="*/ 753236 h 4209"/>
              <a:gd name="T52" fmla="*/ 181852 w 1245"/>
              <a:gd name="T53" fmla="*/ 750171 h 4209"/>
              <a:gd name="T54" fmla="*/ 185275 w 1245"/>
              <a:gd name="T55" fmla="*/ 746385 h 4209"/>
              <a:gd name="T56" fmla="*/ 188075 w 1245"/>
              <a:gd name="T57" fmla="*/ 742058 h 4209"/>
              <a:gd name="T58" fmla="*/ 190408 w 1245"/>
              <a:gd name="T59" fmla="*/ 737551 h 4209"/>
              <a:gd name="T60" fmla="*/ 192275 w 1245"/>
              <a:gd name="T61" fmla="*/ 732503 h 4209"/>
              <a:gd name="T62" fmla="*/ 193364 w 1245"/>
              <a:gd name="T63" fmla="*/ 726914 h 4209"/>
              <a:gd name="T64" fmla="*/ 193675 w 1245"/>
              <a:gd name="T65" fmla="*/ 721325 h 4209"/>
              <a:gd name="T66" fmla="*/ 193519 w 1245"/>
              <a:gd name="T67" fmla="*/ 33533 h 4209"/>
              <a:gd name="T68" fmla="*/ 192586 w 1245"/>
              <a:gd name="T69" fmla="*/ 27944 h 4209"/>
              <a:gd name="T70" fmla="*/ 191030 w 1245"/>
              <a:gd name="T71" fmla="*/ 22536 h 4209"/>
              <a:gd name="T72" fmla="*/ 188853 w 1245"/>
              <a:gd name="T73" fmla="*/ 17848 h 4209"/>
              <a:gd name="T74" fmla="*/ 186364 w 1245"/>
              <a:gd name="T75" fmla="*/ 13341 h 4209"/>
              <a:gd name="T76" fmla="*/ 182941 w 1245"/>
              <a:gd name="T77" fmla="*/ 9555 h 4209"/>
              <a:gd name="T78" fmla="*/ 179363 w 1245"/>
              <a:gd name="T79" fmla="*/ 6130 h 4209"/>
              <a:gd name="T80" fmla="*/ 175474 w 1245"/>
              <a:gd name="T81" fmla="*/ 3606 h 4209"/>
              <a:gd name="T82" fmla="*/ 170963 w 1245"/>
              <a:gd name="T83" fmla="*/ 1442 h 4209"/>
              <a:gd name="T84" fmla="*/ 166140 w 1245"/>
              <a:gd name="T85" fmla="*/ 361 h 4209"/>
              <a:gd name="T86" fmla="*/ 161474 w 1245"/>
              <a:gd name="T87" fmla="*/ 0 h 4209"/>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245"/>
              <a:gd name="T133" fmla="*/ 0 h 4209"/>
              <a:gd name="T134" fmla="*/ 1245 w 1245"/>
              <a:gd name="T135" fmla="*/ 4209 h 4209"/>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245" h="4209">
                <a:moveTo>
                  <a:pt x="208" y="0"/>
                </a:moveTo>
                <a:lnTo>
                  <a:pt x="197" y="0"/>
                </a:lnTo>
                <a:lnTo>
                  <a:pt x="186" y="0"/>
                </a:lnTo>
                <a:lnTo>
                  <a:pt x="176" y="2"/>
                </a:lnTo>
                <a:lnTo>
                  <a:pt x="166" y="3"/>
                </a:lnTo>
                <a:lnTo>
                  <a:pt x="156" y="6"/>
                </a:lnTo>
                <a:lnTo>
                  <a:pt x="146" y="8"/>
                </a:lnTo>
                <a:lnTo>
                  <a:pt x="137" y="12"/>
                </a:lnTo>
                <a:lnTo>
                  <a:pt x="127" y="15"/>
                </a:lnTo>
                <a:lnTo>
                  <a:pt x="118" y="20"/>
                </a:lnTo>
                <a:lnTo>
                  <a:pt x="109" y="25"/>
                </a:lnTo>
                <a:lnTo>
                  <a:pt x="100" y="29"/>
                </a:lnTo>
                <a:lnTo>
                  <a:pt x="92" y="34"/>
                </a:lnTo>
                <a:lnTo>
                  <a:pt x="83" y="40"/>
                </a:lnTo>
                <a:lnTo>
                  <a:pt x="76" y="47"/>
                </a:lnTo>
                <a:lnTo>
                  <a:pt x="69" y="53"/>
                </a:lnTo>
                <a:lnTo>
                  <a:pt x="61" y="60"/>
                </a:lnTo>
                <a:lnTo>
                  <a:pt x="55" y="67"/>
                </a:lnTo>
                <a:lnTo>
                  <a:pt x="48" y="74"/>
                </a:lnTo>
                <a:lnTo>
                  <a:pt x="42" y="83"/>
                </a:lnTo>
                <a:lnTo>
                  <a:pt x="36" y="91"/>
                </a:lnTo>
                <a:lnTo>
                  <a:pt x="31" y="99"/>
                </a:lnTo>
                <a:lnTo>
                  <a:pt x="25" y="108"/>
                </a:lnTo>
                <a:lnTo>
                  <a:pt x="22" y="117"/>
                </a:lnTo>
                <a:lnTo>
                  <a:pt x="17" y="125"/>
                </a:lnTo>
                <a:lnTo>
                  <a:pt x="13" y="135"/>
                </a:lnTo>
                <a:lnTo>
                  <a:pt x="10" y="146"/>
                </a:lnTo>
                <a:lnTo>
                  <a:pt x="7" y="155"/>
                </a:lnTo>
                <a:lnTo>
                  <a:pt x="5" y="165"/>
                </a:lnTo>
                <a:lnTo>
                  <a:pt x="3" y="175"/>
                </a:lnTo>
                <a:lnTo>
                  <a:pt x="2" y="186"/>
                </a:lnTo>
                <a:lnTo>
                  <a:pt x="0" y="197"/>
                </a:lnTo>
                <a:lnTo>
                  <a:pt x="0" y="207"/>
                </a:lnTo>
                <a:lnTo>
                  <a:pt x="0" y="4001"/>
                </a:lnTo>
                <a:lnTo>
                  <a:pt x="0" y="4012"/>
                </a:lnTo>
                <a:lnTo>
                  <a:pt x="2" y="4023"/>
                </a:lnTo>
                <a:lnTo>
                  <a:pt x="3" y="4032"/>
                </a:lnTo>
                <a:lnTo>
                  <a:pt x="5" y="4043"/>
                </a:lnTo>
                <a:lnTo>
                  <a:pt x="7" y="4052"/>
                </a:lnTo>
                <a:lnTo>
                  <a:pt x="10" y="4063"/>
                </a:lnTo>
                <a:lnTo>
                  <a:pt x="13" y="4073"/>
                </a:lnTo>
                <a:lnTo>
                  <a:pt x="17" y="4082"/>
                </a:lnTo>
                <a:lnTo>
                  <a:pt x="22" y="4091"/>
                </a:lnTo>
                <a:lnTo>
                  <a:pt x="25" y="4100"/>
                </a:lnTo>
                <a:lnTo>
                  <a:pt x="31" y="4108"/>
                </a:lnTo>
                <a:lnTo>
                  <a:pt x="36" y="4116"/>
                </a:lnTo>
                <a:lnTo>
                  <a:pt x="42" y="4125"/>
                </a:lnTo>
                <a:lnTo>
                  <a:pt x="48" y="4133"/>
                </a:lnTo>
                <a:lnTo>
                  <a:pt x="55" y="4140"/>
                </a:lnTo>
                <a:lnTo>
                  <a:pt x="61" y="4147"/>
                </a:lnTo>
                <a:lnTo>
                  <a:pt x="69" y="4154"/>
                </a:lnTo>
                <a:lnTo>
                  <a:pt x="76" y="4161"/>
                </a:lnTo>
                <a:lnTo>
                  <a:pt x="83" y="4167"/>
                </a:lnTo>
                <a:lnTo>
                  <a:pt x="92" y="4173"/>
                </a:lnTo>
                <a:lnTo>
                  <a:pt x="100" y="4178"/>
                </a:lnTo>
                <a:lnTo>
                  <a:pt x="109" y="4183"/>
                </a:lnTo>
                <a:lnTo>
                  <a:pt x="118" y="4188"/>
                </a:lnTo>
                <a:lnTo>
                  <a:pt x="127" y="4192"/>
                </a:lnTo>
                <a:lnTo>
                  <a:pt x="137" y="4196"/>
                </a:lnTo>
                <a:lnTo>
                  <a:pt x="146" y="4199"/>
                </a:lnTo>
                <a:lnTo>
                  <a:pt x="156" y="4202"/>
                </a:lnTo>
                <a:lnTo>
                  <a:pt x="166" y="4204"/>
                </a:lnTo>
                <a:lnTo>
                  <a:pt x="176" y="4206"/>
                </a:lnTo>
                <a:lnTo>
                  <a:pt x="186" y="4208"/>
                </a:lnTo>
                <a:lnTo>
                  <a:pt x="197" y="4208"/>
                </a:lnTo>
                <a:lnTo>
                  <a:pt x="208" y="4209"/>
                </a:lnTo>
                <a:lnTo>
                  <a:pt x="1038" y="4209"/>
                </a:lnTo>
                <a:lnTo>
                  <a:pt x="1048" y="4208"/>
                </a:lnTo>
                <a:lnTo>
                  <a:pt x="1059" y="4208"/>
                </a:lnTo>
                <a:lnTo>
                  <a:pt x="1068" y="4206"/>
                </a:lnTo>
                <a:lnTo>
                  <a:pt x="1079" y="4204"/>
                </a:lnTo>
                <a:lnTo>
                  <a:pt x="1089" y="4202"/>
                </a:lnTo>
                <a:lnTo>
                  <a:pt x="1099" y="4199"/>
                </a:lnTo>
                <a:lnTo>
                  <a:pt x="1109" y="4196"/>
                </a:lnTo>
                <a:lnTo>
                  <a:pt x="1118" y="4192"/>
                </a:lnTo>
                <a:lnTo>
                  <a:pt x="1128" y="4188"/>
                </a:lnTo>
                <a:lnTo>
                  <a:pt x="1136" y="4183"/>
                </a:lnTo>
                <a:lnTo>
                  <a:pt x="1144" y="4178"/>
                </a:lnTo>
                <a:lnTo>
                  <a:pt x="1153" y="4173"/>
                </a:lnTo>
                <a:lnTo>
                  <a:pt x="1161" y="4167"/>
                </a:lnTo>
                <a:lnTo>
                  <a:pt x="1169" y="4161"/>
                </a:lnTo>
                <a:lnTo>
                  <a:pt x="1176" y="4154"/>
                </a:lnTo>
                <a:lnTo>
                  <a:pt x="1183" y="4147"/>
                </a:lnTo>
                <a:lnTo>
                  <a:pt x="1191" y="4140"/>
                </a:lnTo>
                <a:lnTo>
                  <a:pt x="1198" y="4133"/>
                </a:lnTo>
                <a:lnTo>
                  <a:pt x="1204" y="4125"/>
                </a:lnTo>
                <a:lnTo>
                  <a:pt x="1209" y="4116"/>
                </a:lnTo>
                <a:lnTo>
                  <a:pt x="1214" y="4108"/>
                </a:lnTo>
                <a:lnTo>
                  <a:pt x="1219" y="4100"/>
                </a:lnTo>
                <a:lnTo>
                  <a:pt x="1224" y="4091"/>
                </a:lnTo>
                <a:lnTo>
                  <a:pt x="1228" y="4082"/>
                </a:lnTo>
                <a:lnTo>
                  <a:pt x="1232" y="4073"/>
                </a:lnTo>
                <a:lnTo>
                  <a:pt x="1236" y="4063"/>
                </a:lnTo>
                <a:lnTo>
                  <a:pt x="1238" y="4052"/>
                </a:lnTo>
                <a:lnTo>
                  <a:pt x="1240" y="4043"/>
                </a:lnTo>
                <a:lnTo>
                  <a:pt x="1243" y="4032"/>
                </a:lnTo>
                <a:lnTo>
                  <a:pt x="1244" y="4023"/>
                </a:lnTo>
                <a:lnTo>
                  <a:pt x="1244" y="4012"/>
                </a:lnTo>
                <a:lnTo>
                  <a:pt x="1245" y="4001"/>
                </a:lnTo>
                <a:lnTo>
                  <a:pt x="1245" y="207"/>
                </a:lnTo>
                <a:lnTo>
                  <a:pt x="1244" y="197"/>
                </a:lnTo>
                <a:lnTo>
                  <a:pt x="1244" y="186"/>
                </a:lnTo>
                <a:lnTo>
                  <a:pt x="1243" y="175"/>
                </a:lnTo>
                <a:lnTo>
                  <a:pt x="1240" y="165"/>
                </a:lnTo>
                <a:lnTo>
                  <a:pt x="1238" y="155"/>
                </a:lnTo>
                <a:lnTo>
                  <a:pt x="1236" y="146"/>
                </a:lnTo>
                <a:lnTo>
                  <a:pt x="1232" y="135"/>
                </a:lnTo>
                <a:lnTo>
                  <a:pt x="1228" y="125"/>
                </a:lnTo>
                <a:lnTo>
                  <a:pt x="1224" y="117"/>
                </a:lnTo>
                <a:lnTo>
                  <a:pt x="1219" y="108"/>
                </a:lnTo>
                <a:lnTo>
                  <a:pt x="1214" y="99"/>
                </a:lnTo>
                <a:lnTo>
                  <a:pt x="1209" y="91"/>
                </a:lnTo>
                <a:lnTo>
                  <a:pt x="1204" y="83"/>
                </a:lnTo>
                <a:lnTo>
                  <a:pt x="1198" y="74"/>
                </a:lnTo>
                <a:lnTo>
                  <a:pt x="1191" y="67"/>
                </a:lnTo>
                <a:lnTo>
                  <a:pt x="1183" y="60"/>
                </a:lnTo>
                <a:lnTo>
                  <a:pt x="1176" y="53"/>
                </a:lnTo>
                <a:lnTo>
                  <a:pt x="1169" y="47"/>
                </a:lnTo>
                <a:lnTo>
                  <a:pt x="1161" y="40"/>
                </a:lnTo>
                <a:lnTo>
                  <a:pt x="1153" y="34"/>
                </a:lnTo>
                <a:lnTo>
                  <a:pt x="1144" y="29"/>
                </a:lnTo>
                <a:lnTo>
                  <a:pt x="1136" y="25"/>
                </a:lnTo>
                <a:lnTo>
                  <a:pt x="1128" y="20"/>
                </a:lnTo>
                <a:lnTo>
                  <a:pt x="1118" y="15"/>
                </a:lnTo>
                <a:lnTo>
                  <a:pt x="1109" y="12"/>
                </a:lnTo>
                <a:lnTo>
                  <a:pt x="1099" y="8"/>
                </a:lnTo>
                <a:lnTo>
                  <a:pt x="1089" y="6"/>
                </a:lnTo>
                <a:lnTo>
                  <a:pt x="1079" y="3"/>
                </a:lnTo>
                <a:lnTo>
                  <a:pt x="1068" y="2"/>
                </a:lnTo>
                <a:lnTo>
                  <a:pt x="1059" y="0"/>
                </a:lnTo>
                <a:lnTo>
                  <a:pt x="1048" y="0"/>
                </a:lnTo>
                <a:lnTo>
                  <a:pt x="1038" y="0"/>
                </a:lnTo>
                <a:lnTo>
                  <a:pt x="208" y="0"/>
                </a:lnTo>
              </a:path>
            </a:pathLst>
          </a:custGeom>
          <a:noFill/>
          <a:ln w="6350">
            <a:solidFill>
              <a:srgbClr val="FF0000"/>
            </a:solidFill>
            <a:prstDash val="solid"/>
            <a:round/>
            <a:headEnd/>
            <a:tailEnd/>
          </a:ln>
        </p:spPr>
        <p:txBody>
          <a:bodyPr lIns="57150" tIns="28575" rIns="57150" bIns="28575"/>
          <a:lstStyle/>
          <a:p>
            <a:endParaRPr lang="en-US"/>
          </a:p>
        </p:txBody>
      </p:sp>
      <p:sp>
        <p:nvSpPr>
          <p:cNvPr id="61549" name="Freeform 148"/>
          <p:cNvSpPr>
            <a:spLocks/>
          </p:cNvSpPr>
          <p:nvPr/>
        </p:nvSpPr>
        <p:spPr bwMode="auto">
          <a:xfrm>
            <a:off x="955675" y="2817813"/>
            <a:ext cx="165100" cy="741362"/>
          </a:xfrm>
          <a:custGeom>
            <a:avLst/>
            <a:gdLst>
              <a:gd name="T0" fmla="*/ 24626 w 1066"/>
              <a:gd name="T1" fmla="*/ 0 h 4103"/>
              <a:gd name="T2" fmla="*/ 20599 w 1066"/>
              <a:gd name="T3" fmla="*/ 723 h 4103"/>
              <a:gd name="T4" fmla="*/ 16727 w 1066"/>
              <a:gd name="T5" fmla="*/ 2349 h 4103"/>
              <a:gd name="T6" fmla="*/ 13320 w 1066"/>
              <a:gd name="T7" fmla="*/ 4517 h 4103"/>
              <a:gd name="T8" fmla="*/ 9912 w 1066"/>
              <a:gd name="T9" fmla="*/ 7228 h 4103"/>
              <a:gd name="T10" fmla="*/ 7124 w 1066"/>
              <a:gd name="T11" fmla="*/ 10480 h 4103"/>
              <a:gd name="T12" fmla="*/ 4646 w 1066"/>
              <a:gd name="T13" fmla="*/ 14094 h 4103"/>
              <a:gd name="T14" fmla="*/ 2633 w 1066"/>
              <a:gd name="T15" fmla="*/ 18069 h 4103"/>
              <a:gd name="T16" fmla="*/ 1084 w 1066"/>
              <a:gd name="T17" fmla="*/ 22405 h 4103"/>
              <a:gd name="T18" fmla="*/ 155 w 1066"/>
              <a:gd name="T19" fmla="*/ 27103 h 4103"/>
              <a:gd name="T20" fmla="*/ 0 w 1066"/>
              <a:gd name="T21" fmla="*/ 32162 h 4103"/>
              <a:gd name="T22" fmla="*/ 0 w 1066"/>
              <a:gd name="T23" fmla="*/ 712452 h 4103"/>
              <a:gd name="T24" fmla="*/ 774 w 1066"/>
              <a:gd name="T25" fmla="*/ 717150 h 4103"/>
              <a:gd name="T26" fmla="*/ 2013 w 1066"/>
              <a:gd name="T27" fmla="*/ 721667 h 4103"/>
              <a:gd name="T28" fmla="*/ 3872 w 1066"/>
              <a:gd name="T29" fmla="*/ 725823 h 4103"/>
              <a:gd name="T30" fmla="*/ 6350 w 1066"/>
              <a:gd name="T31" fmla="*/ 729617 h 4103"/>
              <a:gd name="T32" fmla="*/ 8983 w 1066"/>
              <a:gd name="T33" fmla="*/ 733050 h 4103"/>
              <a:gd name="T34" fmla="*/ 12080 w 1066"/>
              <a:gd name="T35" fmla="*/ 735761 h 4103"/>
              <a:gd name="T36" fmla="*/ 15643 w 1066"/>
              <a:gd name="T37" fmla="*/ 738109 h 4103"/>
              <a:gd name="T38" fmla="*/ 19360 w 1066"/>
              <a:gd name="T39" fmla="*/ 739916 h 4103"/>
              <a:gd name="T40" fmla="*/ 23387 w 1066"/>
              <a:gd name="T41" fmla="*/ 741001 h 4103"/>
              <a:gd name="T42" fmla="*/ 27568 w 1066"/>
              <a:gd name="T43" fmla="*/ 741362 h 4103"/>
              <a:gd name="T44" fmla="*/ 140474 w 1066"/>
              <a:gd name="T45" fmla="*/ 741181 h 4103"/>
              <a:gd name="T46" fmla="*/ 144501 w 1066"/>
              <a:gd name="T47" fmla="*/ 740278 h 4103"/>
              <a:gd name="T48" fmla="*/ 148373 w 1066"/>
              <a:gd name="T49" fmla="*/ 738832 h 4103"/>
              <a:gd name="T50" fmla="*/ 151935 w 1066"/>
              <a:gd name="T51" fmla="*/ 736664 h 4103"/>
              <a:gd name="T52" fmla="*/ 155188 w 1066"/>
              <a:gd name="T53" fmla="*/ 733954 h 4103"/>
              <a:gd name="T54" fmla="*/ 157976 w 1066"/>
              <a:gd name="T55" fmla="*/ 730701 h 4103"/>
              <a:gd name="T56" fmla="*/ 160299 w 1066"/>
              <a:gd name="T57" fmla="*/ 727268 h 4103"/>
              <a:gd name="T58" fmla="*/ 162312 w 1066"/>
              <a:gd name="T59" fmla="*/ 723112 h 4103"/>
              <a:gd name="T60" fmla="*/ 163861 w 1066"/>
              <a:gd name="T61" fmla="*/ 718776 h 4103"/>
              <a:gd name="T62" fmla="*/ 164790 w 1066"/>
              <a:gd name="T63" fmla="*/ 714259 h 4103"/>
              <a:gd name="T64" fmla="*/ 165100 w 1066"/>
              <a:gd name="T65" fmla="*/ 709199 h 4103"/>
              <a:gd name="T66" fmla="*/ 164945 w 1066"/>
              <a:gd name="T67" fmla="*/ 28729 h 4103"/>
              <a:gd name="T68" fmla="*/ 164171 w 1066"/>
              <a:gd name="T69" fmla="*/ 23851 h 4103"/>
              <a:gd name="T70" fmla="*/ 162932 w 1066"/>
              <a:gd name="T71" fmla="*/ 19514 h 4103"/>
              <a:gd name="T72" fmla="*/ 161073 w 1066"/>
              <a:gd name="T73" fmla="*/ 15358 h 4103"/>
              <a:gd name="T74" fmla="*/ 158905 w 1066"/>
              <a:gd name="T75" fmla="*/ 11564 h 4103"/>
              <a:gd name="T76" fmla="*/ 156117 w 1066"/>
              <a:gd name="T77" fmla="*/ 8312 h 4103"/>
              <a:gd name="T78" fmla="*/ 153019 w 1066"/>
              <a:gd name="T79" fmla="*/ 5240 h 4103"/>
              <a:gd name="T80" fmla="*/ 149457 w 1066"/>
              <a:gd name="T81" fmla="*/ 2891 h 4103"/>
              <a:gd name="T82" fmla="*/ 145740 w 1066"/>
              <a:gd name="T83" fmla="*/ 1265 h 4103"/>
              <a:gd name="T84" fmla="*/ 141713 w 1066"/>
              <a:gd name="T85" fmla="*/ 181 h 4103"/>
              <a:gd name="T86" fmla="*/ 137532 w 1066"/>
              <a:gd name="T87" fmla="*/ 0 h 4103"/>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066"/>
              <a:gd name="T133" fmla="*/ 0 h 4103"/>
              <a:gd name="T134" fmla="*/ 1066 w 1066"/>
              <a:gd name="T135" fmla="*/ 4103 h 4103"/>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066" h="4103">
                <a:moveTo>
                  <a:pt x="178" y="0"/>
                </a:moveTo>
                <a:lnTo>
                  <a:pt x="169" y="0"/>
                </a:lnTo>
                <a:lnTo>
                  <a:pt x="159" y="0"/>
                </a:lnTo>
                <a:lnTo>
                  <a:pt x="151" y="1"/>
                </a:lnTo>
                <a:lnTo>
                  <a:pt x="141" y="3"/>
                </a:lnTo>
                <a:lnTo>
                  <a:pt x="133" y="4"/>
                </a:lnTo>
                <a:lnTo>
                  <a:pt x="125" y="7"/>
                </a:lnTo>
                <a:lnTo>
                  <a:pt x="116" y="10"/>
                </a:lnTo>
                <a:lnTo>
                  <a:pt x="108" y="13"/>
                </a:lnTo>
                <a:lnTo>
                  <a:pt x="101" y="16"/>
                </a:lnTo>
                <a:lnTo>
                  <a:pt x="93" y="21"/>
                </a:lnTo>
                <a:lnTo>
                  <a:pt x="86" y="25"/>
                </a:lnTo>
                <a:lnTo>
                  <a:pt x="78" y="29"/>
                </a:lnTo>
                <a:lnTo>
                  <a:pt x="71" y="34"/>
                </a:lnTo>
                <a:lnTo>
                  <a:pt x="64" y="40"/>
                </a:lnTo>
                <a:lnTo>
                  <a:pt x="58" y="46"/>
                </a:lnTo>
                <a:lnTo>
                  <a:pt x="51" y="51"/>
                </a:lnTo>
                <a:lnTo>
                  <a:pt x="46" y="58"/>
                </a:lnTo>
                <a:lnTo>
                  <a:pt x="41" y="64"/>
                </a:lnTo>
                <a:lnTo>
                  <a:pt x="35" y="71"/>
                </a:lnTo>
                <a:lnTo>
                  <a:pt x="30" y="78"/>
                </a:lnTo>
                <a:lnTo>
                  <a:pt x="25" y="85"/>
                </a:lnTo>
                <a:lnTo>
                  <a:pt x="22" y="92"/>
                </a:lnTo>
                <a:lnTo>
                  <a:pt x="17" y="100"/>
                </a:lnTo>
                <a:lnTo>
                  <a:pt x="13" y="108"/>
                </a:lnTo>
                <a:lnTo>
                  <a:pt x="11" y="116"/>
                </a:lnTo>
                <a:lnTo>
                  <a:pt x="7" y="124"/>
                </a:lnTo>
                <a:lnTo>
                  <a:pt x="5" y="132"/>
                </a:lnTo>
                <a:lnTo>
                  <a:pt x="4" y="141"/>
                </a:lnTo>
                <a:lnTo>
                  <a:pt x="1" y="150"/>
                </a:lnTo>
                <a:lnTo>
                  <a:pt x="0" y="159"/>
                </a:lnTo>
                <a:lnTo>
                  <a:pt x="0" y="168"/>
                </a:lnTo>
                <a:lnTo>
                  <a:pt x="0" y="178"/>
                </a:lnTo>
                <a:lnTo>
                  <a:pt x="0" y="3925"/>
                </a:lnTo>
                <a:lnTo>
                  <a:pt x="0" y="3934"/>
                </a:lnTo>
                <a:lnTo>
                  <a:pt x="0" y="3943"/>
                </a:lnTo>
                <a:lnTo>
                  <a:pt x="1" y="3953"/>
                </a:lnTo>
                <a:lnTo>
                  <a:pt x="4" y="3961"/>
                </a:lnTo>
                <a:lnTo>
                  <a:pt x="5" y="3969"/>
                </a:lnTo>
                <a:lnTo>
                  <a:pt x="7" y="3978"/>
                </a:lnTo>
                <a:lnTo>
                  <a:pt x="11" y="3986"/>
                </a:lnTo>
                <a:lnTo>
                  <a:pt x="13" y="3994"/>
                </a:lnTo>
                <a:lnTo>
                  <a:pt x="17" y="4002"/>
                </a:lnTo>
                <a:lnTo>
                  <a:pt x="22" y="4010"/>
                </a:lnTo>
                <a:lnTo>
                  <a:pt x="25" y="4017"/>
                </a:lnTo>
                <a:lnTo>
                  <a:pt x="30" y="4025"/>
                </a:lnTo>
                <a:lnTo>
                  <a:pt x="35" y="4031"/>
                </a:lnTo>
                <a:lnTo>
                  <a:pt x="41" y="4038"/>
                </a:lnTo>
                <a:lnTo>
                  <a:pt x="46" y="4044"/>
                </a:lnTo>
                <a:lnTo>
                  <a:pt x="51" y="4051"/>
                </a:lnTo>
                <a:lnTo>
                  <a:pt x="58" y="4057"/>
                </a:lnTo>
                <a:lnTo>
                  <a:pt x="64" y="4062"/>
                </a:lnTo>
                <a:lnTo>
                  <a:pt x="71" y="4068"/>
                </a:lnTo>
                <a:lnTo>
                  <a:pt x="78" y="4072"/>
                </a:lnTo>
                <a:lnTo>
                  <a:pt x="86" y="4077"/>
                </a:lnTo>
                <a:lnTo>
                  <a:pt x="93" y="4081"/>
                </a:lnTo>
                <a:lnTo>
                  <a:pt x="101" y="4085"/>
                </a:lnTo>
                <a:lnTo>
                  <a:pt x="108" y="4089"/>
                </a:lnTo>
                <a:lnTo>
                  <a:pt x="116" y="4091"/>
                </a:lnTo>
                <a:lnTo>
                  <a:pt x="125" y="4095"/>
                </a:lnTo>
                <a:lnTo>
                  <a:pt x="133" y="4097"/>
                </a:lnTo>
                <a:lnTo>
                  <a:pt x="141" y="4099"/>
                </a:lnTo>
                <a:lnTo>
                  <a:pt x="151" y="4101"/>
                </a:lnTo>
                <a:lnTo>
                  <a:pt x="159" y="4102"/>
                </a:lnTo>
                <a:lnTo>
                  <a:pt x="169" y="4102"/>
                </a:lnTo>
                <a:lnTo>
                  <a:pt x="178" y="4103"/>
                </a:lnTo>
                <a:lnTo>
                  <a:pt x="888" y="4103"/>
                </a:lnTo>
                <a:lnTo>
                  <a:pt x="898" y="4102"/>
                </a:lnTo>
                <a:lnTo>
                  <a:pt x="907" y="4102"/>
                </a:lnTo>
                <a:lnTo>
                  <a:pt x="915" y="4101"/>
                </a:lnTo>
                <a:lnTo>
                  <a:pt x="924" y="4099"/>
                </a:lnTo>
                <a:lnTo>
                  <a:pt x="933" y="4097"/>
                </a:lnTo>
                <a:lnTo>
                  <a:pt x="941" y="4095"/>
                </a:lnTo>
                <a:lnTo>
                  <a:pt x="950" y="4091"/>
                </a:lnTo>
                <a:lnTo>
                  <a:pt x="958" y="4089"/>
                </a:lnTo>
                <a:lnTo>
                  <a:pt x="965" y="4085"/>
                </a:lnTo>
                <a:lnTo>
                  <a:pt x="974" y="4081"/>
                </a:lnTo>
                <a:lnTo>
                  <a:pt x="981" y="4077"/>
                </a:lnTo>
                <a:lnTo>
                  <a:pt x="988" y="4072"/>
                </a:lnTo>
                <a:lnTo>
                  <a:pt x="995" y="4068"/>
                </a:lnTo>
                <a:lnTo>
                  <a:pt x="1002" y="4062"/>
                </a:lnTo>
                <a:lnTo>
                  <a:pt x="1008" y="4057"/>
                </a:lnTo>
                <a:lnTo>
                  <a:pt x="1014" y="4051"/>
                </a:lnTo>
                <a:lnTo>
                  <a:pt x="1020" y="4044"/>
                </a:lnTo>
                <a:lnTo>
                  <a:pt x="1026" y="4038"/>
                </a:lnTo>
                <a:lnTo>
                  <a:pt x="1030" y="4031"/>
                </a:lnTo>
                <a:lnTo>
                  <a:pt x="1035" y="4025"/>
                </a:lnTo>
                <a:lnTo>
                  <a:pt x="1040" y="4017"/>
                </a:lnTo>
                <a:lnTo>
                  <a:pt x="1045" y="4010"/>
                </a:lnTo>
                <a:lnTo>
                  <a:pt x="1048" y="4002"/>
                </a:lnTo>
                <a:lnTo>
                  <a:pt x="1052" y="3994"/>
                </a:lnTo>
                <a:lnTo>
                  <a:pt x="1055" y="3986"/>
                </a:lnTo>
                <a:lnTo>
                  <a:pt x="1058" y="3978"/>
                </a:lnTo>
                <a:lnTo>
                  <a:pt x="1060" y="3969"/>
                </a:lnTo>
                <a:lnTo>
                  <a:pt x="1062" y="3961"/>
                </a:lnTo>
                <a:lnTo>
                  <a:pt x="1064" y="3953"/>
                </a:lnTo>
                <a:lnTo>
                  <a:pt x="1065" y="3943"/>
                </a:lnTo>
                <a:lnTo>
                  <a:pt x="1066" y="3934"/>
                </a:lnTo>
                <a:lnTo>
                  <a:pt x="1066" y="3925"/>
                </a:lnTo>
                <a:lnTo>
                  <a:pt x="1066" y="178"/>
                </a:lnTo>
                <a:lnTo>
                  <a:pt x="1066" y="168"/>
                </a:lnTo>
                <a:lnTo>
                  <a:pt x="1065" y="159"/>
                </a:lnTo>
                <a:lnTo>
                  <a:pt x="1064" y="150"/>
                </a:lnTo>
                <a:lnTo>
                  <a:pt x="1062" y="141"/>
                </a:lnTo>
                <a:lnTo>
                  <a:pt x="1060" y="132"/>
                </a:lnTo>
                <a:lnTo>
                  <a:pt x="1058" y="124"/>
                </a:lnTo>
                <a:lnTo>
                  <a:pt x="1055" y="116"/>
                </a:lnTo>
                <a:lnTo>
                  <a:pt x="1052" y="108"/>
                </a:lnTo>
                <a:lnTo>
                  <a:pt x="1048" y="100"/>
                </a:lnTo>
                <a:lnTo>
                  <a:pt x="1045" y="92"/>
                </a:lnTo>
                <a:lnTo>
                  <a:pt x="1040" y="85"/>
                </a:lnTo>
                <a:lnTo>
                  <a:pt x="1035" y="78"/>
                </a:lnTo>
                <a:lnTo>
                  <a:pt x="1030" y="71"/>
                </a:lnTo>
                <a:lnTo>
                  <a:pt x="1026" y="64"/>
                </a:lnTo>
                <a:lnTo>
                  <a:pt x="1020" y="58"/>
                </a:lnTo>
                <a:lnTo>
                  <a:pt x="1014" y="51"/>
                </a:lnTo>
                <a:lnTo>
                  <a:pt x="1008" y="46"/>
                </a:lnTo>
                <a:lnTo>
                  <a:pt x="1002" y="40"/>
                </a:lnTo>
                <a:lnTo>
                  <a:pt x="995" y="34"/>
                </a:lnTo>
                <a:lnTo>
                  <a:pt x="988" y="29"/>
                </a:lnTo>
                <a:lnTo>
                  <a:pt x="981" y="25"/>
                </a:lnTo>
                <a:lnTo>
                  <a:pt x="974" y="21"/>
                </a:lnTo>
                <a:lnTo>
                  <a:pt x="965" y="16"/>
                </a:lnTo>
                <a:lnTo>
                  <a:pt x="958" y="13"/>
                </a:lnTo>
                <a:lnTo>
                  <a:pt x="950" y="10"/>
                </a:lnTo>
                <a:lnTo>
                  <a:pt x="941" y="7"/>
                </a:lnTo>
                <a:lnTo>
                  <a:pt x="933" y="4"/>
                </a:lnTo>
                <a:lnTo>
                  <a:pt x="924" y="3"/>
                </a:lnTo>
                <a:lnTo>
                  <a:pt x="915" y="1"/>
                </a:lnTo>
                <a:lnTo>
                  <a:pt x="907" y="0"/>
                </a:lnTo>
                <a:lnTo>
                  <a:pt x="898" y="0"/>
                </a:lnTo>
                <a:lnTo>
                  <a:pt x="888" y="0"/>
                </a:lnTo>
                <a:lnTo>
                  <a:pt x="178" y="0"/>
                </a:lnTo>
              </a:path>
            </a:pathLst>
          </a:custGeom>
          <a:noFill/>
          <a:ln w="6350">
            <a:solidFill>
              <a:srgbClr val="FF0000"/>
            </a:solidFill>
            <a:prstDash val="solid"/>
            <a:round/>
            <a:headEnd/>
            <a:tailEnd/>
          </a:ln>
        </p:spPr>
        <p:txBody>
          <a:bodyPr lIns="57150" tIns="28575" rIns="57150" bIns="28575"/>
          <a:lstStyle/>
          <a:p>
            <a:endParaRPr lang="en-US"/>
          </a:p>
        </p:txBody>
      </p:sp>
      <p:sp>
        <p:nvSpPr>
          <p:cNvPr id="61550" name="Freeform 149"/>
          <p:cNvSpPr>
            <a:spLocks/>
          </p:cNvSpPr>
          <p:nvPr/>
        </p:nvSpPr>
        <p:spPr bwMode="auto">
          <a:xfrm>
            <a:off x="968375" y="2833688"/>
            <a:ext cx="139700" cy="727075"/>
          </a:xfrm>
          <a:custGeom>
            <a:avLst/>
            <a:gdLst>
              <a:gd name="T0" fmla="*/ 22000 w 889"/>
              <a:gd name="T1" fmla="*/ 0 h 4031"/>
              <a:gd name="T2" fmla="*/ 19643 w 889"/>
              <a:gd name="T3" fmla="*/ 180 h 4031"/>
              <a:gd name="T4" fmla="*/ 17286 w 889"/>
              <a:gd name="T5" fmla="*/ 541 h 4031"/>
              <a:gd name="T6" fmla="*/ 15243 w 889"/>
              <a:gd name="T7" fmla="*/ 1443 h 4031"/>
              <a:gd name="T8" fmla="*/ 13043 w 889"/>
              <a:gd name="T9" fmla="*/ 2525 h 4031"/>
              <a:gd name="T10" fmla="*/ 10214 w 889"/>
              <a:gd name="T11" fmla="*/ 4329 h 4031"/>
              <a:gd name="T12" fmla="*/ 6757 w 889"/>
              <a:gd name="T13" fmla="*/ 7576 h 4031"/>
              <a:gd name="T14" fmla="*/ 3929 w 889"/>
              <a:gd name="T15" fmla="*/ 11724 h 4031"/>
              <a:gd name="T16" fmla="*/ 2200 w 889"/>
              <a:gd name="T17" fmla="*/ 14971 h 4031"/>
              <a:gd name="T18" fmla="*/ 1257 w 889"/>
              <a:gd name="T19" fmla="*/ 17496 h 4031"/>
              <a:gd name="T20" fmla="*/ 629 w 889"/>
              <a:gd name="T21" fmla="*/ 19841 h 4031"/>
              <a:gd name="T22" fmla="*/ 157 w 889"/>
              <a:gd name="T23" fmla="*/ 22366 h 4031"/>
              <a:gd name="T24" fmla="*/ 0 w 889"/>
              <a:gd name="T25" fmla="*/ 25072 h 4031"/>
              <a:gd name="T26" fmla="*/ 0 w 889"/>
              <a:gd name="T27" fmla="*/ 700380 h 4031"/>
              <a:gd name="T28" fmla="*/ 0 w 889"/>
              <a:gd name="T29" fmla="*/ 702905 h 4031"/>
              <a:gd name="T30" fmla="*/ 471 w 889"/>
              <a:gd name="T31" fmla="*/ 705611 h 4031"/>
              <a:gd name="T32" fmla="*/ 943 w 889"/>
              <a:gd name="T33" fmla="*/ 708316 h 4031"/>
              <a:gd name="T34" fmla="*/ 1729 w 889"/>
              <a:gd name="T35" fmla="*/ 710661 h 4031"/>
              <a:gd name="T36" fmla="*/ 2829 w 889"/>
              <a:gd name="T37" fmla="*/ 713006 h 4031"/>
              <a:gd name="T38" fmla="*/ 5186 w 889"/>
              <a:gd name="T39" fmla="*/ 717155 h 4031"/>
              <a:gd name="T40" fmla="*/ 8486 w 889"/>
              <a:gd name="T41" fmla="*/ 720762 h 4031"/>
              <a:gd name="T42" fmla="*/ 12100 w 889"/>
              <a:gd name="T43" fmla="*/ 723648 h 4031"/>
              <a:gd name="T44" fmla="*/ 14143 w 889"/>
              <a:gd name="T45" fmla="*/ 724911 h 4031"/>
              <a:gd name="T46" fmla="*/ 16186 w 889"/>
              <a:gd name="T47" fmla="*/ 725812 h 4031"/>
              <a:gd name="T48" fmla="*/ 18543 w 889"/>
              <a:gd name="T49" fmla="*/ 726354 h 4031"/>
              <a:gd name="T50" fmla="*/ 20900 w 889"/>
              <a:gd name="T51" fmla="*/ 726895 h 4031"/>
              <a:gd name="T52" fmla="*/ 23257 w 889"/>
              <a:gd name="T53" fmla="*/ 727075 h 4031"/>
              <a:gd name="T54" fmla="*/ 117543 w 889"/>
              <a:gd name="T55" fmla="*/ 726895 h 4031"/>
              <a:gd name="T56" fmla="*/ 120057 w 889"/>
              <a:gd name="T57" fmla="*/ 726534 h 4031"/>
              <a:gd name="T58" fmla="*/ 122257 w 889"/>
              <a:gd name="T59" fmla="*/ 726173 h 4031"/>
              <a:gd name="T60" fmla="*/ 124457 w 889"/>
              <a:gd name="T61" fmla="*/ 725271 h 4031"/>
              <a:gd name="T62" fmla="*/ 126500 w 889"/>
              <a:gd name="T63" fmla="*/ 724189 h 4031"/>
              <a:gd name="T64" fmla="*/ 129486 w 889"/>
              <a:gd name="T65" fmla="*/ 722385 h 4031"/>
              <a:gd name="T66" fmla="*/ 132786 w 889"/>
              <a:gd name="T67" fmla="*/ 719139 h 4031"/>
              <a:gd name="T68" fmla="*/ 135614 w 889"/>
              <a:gd name="T69" fmla="*/ 715351 h 4031"/>
              <a:gd name="T70" fmla="*/ 137343 w 889"/>
              <a:gd name="T71" fmla="*/ 711924 h 4031"/>
              <a:gd name="T72" fmla="*/ 138286 w 889"/>
              <a:gd name="T73" fmla="*/ 709579 h 4031"/>
              <a:gd name="T74" fmla="*/ 139071 w 889"/>
              <a:gd name="T75" fmla="*/ 706873 h 4031"/>
              <a:gd name="T76" fmla="*/ 139386 w 889"/>
              <a:gd name="T77" fmla="*/ 704348 h 4031"/>
              <a:gd name="T78" fmla="*/ 139543 w 889"/>
              <a:gd name="T79" fmla="*/ 701643 h 4031"/>
              <a:gd name="T80" fmla="*/ 139700 w 889"/>
              <a:gd name="T81" fmla="*/ 26695 h 4031"/>
              <a:gd name="T82" fmla="*/ 139543 w 889"/>
              <a:gd name="T83" fmla="*/ 23809 h 4031"/>
              <a:gd name="T84" fmla="*/ 139229 w 889"/>
              <a:gd name="T85" fmla="*/ 21103 h 4031"/>
              <a:gd name="T86" fmla="*/ 138600 w 889"/>
              <a:gd name="T87" fmla="*/ 18578 h 4031"/>
              <a:gd name="T88" fmla="*/ 137814 w 889"/>
              <a:gd name="T89" fmla="*/ 16233 h 4031"/>
              <a:gd name="T90" fmla="*/ 136714 w 889"/>
              <a:gd name="T91" fmla="*/ 13889 h 4031"/>
              <a:gd name="T92" fmla="*/ 134357 w 889"/>
              <a:gd name="T93" fmla="*/ 9560 h 4031"/>
              <a:gd name="T94" fmla="*/ 131214 w 889"/>
              <a:gd name="T95" fmla="*/ 5952 h 4031"/>
              <a:gd name="T96" fmla="*/ 127443 w 889"/>
              <a:gd name="T97" fmla="*/ 3066 h 4031"/>
              <a:gd name="T98" fmla="*/ 125400 w 889"/>
              <a:gd name="T99" fmla="*/ 1804 h 4031"/>
              <a:gd name="T100" fmla="*/ 123357 w 889"/>
              <a:gd name="T101" fmla="*/ 1082 h 4031"/>
              <a:gd name="T102" fmla="*/ 121157 w 889"/>
              <a:gd name="T103" fmla="*/ 361 h 4031"/>
              <a:gd name="T104" fmla="*/ 118643 w 889"/>
              <a:gd name="T105" fmla="*/ 0 h 4031"/>
              <a:gd name="T106" fmla="*/ 116443 w 889"/>
              <a:gd name="T107" fmla="*/ 0 h 4031"/>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889"/>
              <a:gd name="T163" fmla="*/ 0 h 4031"/>
              <a:gd name="T164" fmla="*/ 889 w 889"/>
              <a:gd name="T165" fmla="*/ 4031 h 4031"/>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889" h="4031">
                <a:moveTo>
                  <a:pt x="148" y="0"/>
                </a:moveTo>
                <a:lnTo>
                  <a:pt x="140" y="0"/>
                </a:lnTo>
                <a:lnTo>
                  <a:pt x="133" y="0"/>
                </a:lnTo>
                <a:lnTo>
                  <a:pt x="125" y="1"/>
                </a:lnTo>
                <a:lnTo>
                  <a:pt x="118" y="2"/>
                </a:lnTo>
                <a:lnTo>
                  <a:pt x="110" y="3"/>
                </a:lnTo>
                <a:lnTo>
                  <a:pt x="103" y="6"/>
                </a:lnTo>
                <a:lnTo>
                  <a:pt x="97" y="8"/>
                </a:lnTo>
                <a:lnTo>
                  <a:pt x="90" y="10"/>
                </a:lnTo>
                <a:lnTo>
                  <a:pt x="83" y="14"/>
                </a:lnTo>
                <a:lnTo>
                  <a:pt x="77" y="17"/>
                </a:lnTo>
                <a:lnTo>
                  <a:pt x="65" y="24"/>
                </a:lnTo>
                <a:lnTo>
                  <a:pt x="54" y="33"/>
                </a:lnTo>
                <a:lnTo>
                  <a:pt x="43" y="42"/>
                </a:lnTo>
                <a:lnTo>
                  <a:pt x="33" y="53"/>
                </a:lnTo>
                <a:lnTo>
                  <a:pt x="25" y="65"/>
                </a:lnTo>
                <a:lnTo>
                  <a:pt x="18" y="77"/>
                </a:lnTo>
                <a:lnTo>
                  <a:pt x="14" y="83"/>
                </a:lnTo>
                <a:lnTo>
                  <a:pt x="11" y="90"/>
                </a:lnTo>
                <a:lnTo>
                  <a:pt x="8" y="97"/>
                </a:lnTo>
                <a:lnTo>
                  <a:pt x="6" y="103"/>
                </a:lnTo>
                <a:lnTo>
                  <a:pt x="4" y="110"/>
                </a:lnTo>
                <a:lnTo>
                  <a:pt x="3" y="117"/>
                </a:lnTo>
                <a:lnTo>
                  <a:pt x="1" y="124"/>
                </a:lnTo>
                <a:lnTo>
                  <a:pt x="0" y="132"/>
                </a:lnTo>
                <a:lnTo>
                  <a:pt x="0" y="139"/>
                </a:lnTo>
                <a:lnTo>
                  <a:pt x="0" y="148"/>
                </a:lnTo>
                <a:lnTo>
                  <a:pt x="0" y="3883"/>
                </a:lnTo>
                <a:lnTo>
                  <a:pt x="0" y="3890"/>
                </a:lnTo>
                <a:lnTo>
                  <a:pt x="0" y="3897"/>
                </a:lnTo>
                <a:lnTo>
                  <a:pt x="1" y="3905"/>
                </a:lnTo>
                <a:lnTo>
                  <a:pt x="3" y="3912"/>
                </a:lnTo>
                <a:lnTo>
                  <a:pt x="4" y="3919"/>
                </a:lnTo>
                <a:lnTo>
                  <a:pt x="6" y="3927"/>
                </a:lnTo>
                <a:lnTo>
                  <a:pt x="8" y="3934"/>
                </a:lnTo>
                <a:lnTo>
                  <a:pt x="11" y="3940"/>
                </a:lnTo>
                <a:lnTo>
                  <a:pt x="14" y="3947"/>
                </a:lnTo>
                <a:lnTo>
                  <a:pt x="18" y="3953"/>
                </a:lnTo>
                <a:lnTo>
                  <a:pt x="25" y="3966"/>
                </a:lnTo>
                <a:lnTo>
                  <a:pt x="33" y="3976"/>
                </a:lnTo>
                <a:lnTo>
                  <a:pt x="43" y="3987"/>
                </a:lnTo>
                <a:lnTo>
                  <a:pt x="54" y="3996"/>
                </a:lnTo>
                <a:lnTo>
                  <a:pt x="65" y="4005"/>
                </a:lnTo>
                <a:lnTo>
                  <a:pt x="77" y="4012"/>
                </a:lnTo>
                <a:lnTo>
                  <a:pt x="83" y="4015"/>
                </a:lnTo>
                <a:lnTo>
                  <a:pt x="90" y="4019"/>
                </a:lnTo>
                <a:lnTo>
                  <a:pt x="97" y="4021"/>
                </a:lnTo>
                <a:lnTo>
                  <a:pt x="103" y="4024"/>
                </a:lnTo>
                <a:lnTo>
                  <a:pt x="110" y="4026"/>
                </a:lnTo>
                <a:lnTo>
                  <a:pt x="118" y="4027"/>
                </a:lnTo>
                <a:lnTo>
                  <a:pt x="125" y="4028"/>
                </a:lnTo>
                <a:lnTo>
                  <a:pt x="133" y="4030"/>
                </a:lnTo>
                <a:lnTo>
                  <a:pt x="140" y="4030"/>
                </a:lnTo>
                <a:lnTo>
                  <a:pt x="148" y="4031"/>
                </a:lnTo>
                <a:lnTo>
                  <a:pt x="741" y="4031"/>
                </a:lnTo>
                <a:lnTo>
                  <a:pt x="748" y="4030"/>
                </a:lnTo>
                <a:lnTo>
                  <a:pt x="755" y="4030"/>
                </a:lnTo>
                <a:lnTo>
                  <a:pt x="764" y="4028"/>
                </a:lnTo>
                <a:lnTo>
                  <a:pt x="771" y="4027"/>
                </a:lnTo>
                <a:lnTo>
                  <a:pt x="778" y="4026"/>
                </a:lnTo>
                <a:lnTo>
                  <a:pt x="785" y="4024"/>
                </a:lnTo>
                <a:lnTo>
                  <a:pt x="792" y="4021"/>
                </a:lnTo>
                <a:lnTo>
                  <a:pt x="798" y="4019"/>
                </a:lnTo>
                <a:lnTo>
                  <a:pt x="805" y="4015"/>
                </a:lnTo>
                <a:lnTo>
                  <a:pt x="811" y="4012"/>
                </a:lnTo>
                <a:lnTo>
                  <a:pt x="824" y="4005"/>
                </a:lnTo>
                <a:lnTo>
                  <a:pt x="835" y="3996"/>
                </a:lnTo>
                <a:lnTo>
                  <a:pt x="845" y="3987"/>
                </a:lnTo>
                <a:lnTo>
                  <a:pt x="855" y="3976"/>
                </a:lnTo>
                <a:lnTo>
                  <a:pt x="863" y="3966"/>
                </a:lnTo>
                <a:lnTo>
                  <a:pt x="870" y="3953"/>
                </a:lnTo>
                <a:lnTo>
                  <a:pt x="874" y="3947"/>
                </a:lnTo>
                <a:lnTo>
                  <a:pt x="877" y="3940"/>
                </a:lnTo>
                <a:lnTo>
                  <a:pt x="880" y="3934"/>
                </a:lnTo>
                <a:lnTo>
                  <a:pt x="882" y="3927"/>
                </a:lnTo>
                <a:lnTo>
                  <a:pt x="885" y="3919"/>
                </a:lnTo>
                <a:lnTo>
                  <a:pt x="886" y="3912"/>
                </a:lnTo>
                <a:lnTo>
                  <a:pt x="887" y="3905"/>
                </a:lnTo>
                <a:lnTo>
                  <a:pt x="888" y="3897"/>
                </a:lnTo>
                <a:lnTo>
                  <a:pt x="888" y="3890"/>
                </a:lnTo>
                <a:lnTo>
                  <a:pt x="889" y="3883"/>
                </a:lnTo>
                <a:lnTo>
                  <a:pt x="889" y="148"/>
                </a:lnTo>
                <a:lnTo>
                  <a:pt x="888" y="139"/>
                </a:lnTo>
                <a:lnTo>
                  <a:pt x="888" y="132"/>
                </a:lnTo>
                <a:lnTo>
                  <a:pt x="887" y="124"/>
                </a:lnTo>
                <a:lnTo>
                  <a:pt x="886" y="117"/>
                </a:lnTo>
                <a:lnTo>
                  <a:pt x="885" y="110"/>
                </a:lnTo>
                <a:lnTo>
                  <a:pt x="882" y="103"/>
                </a:lnTo>
                <a:lnTo>
                  <a:pt x="880" y="97"/>
                </a:lnTo>
                <a:lnTo>
                  <a:pt x="877" y="90"/>
                </a:lnTo>
                <a:lnTo>
                  <a:pt x="874" y="83"/>
                </a:lnTo>
                <a:lnTo>
                  <a:pt x="870" y="77"/>
                </a:lnTo>
                <a:lnTo>
                  <a:pt x="863" y="65"/>
                </a:lnTo>
                <a:lnTo>
                  <a:pt x="855" y="53"/>
                </a:lnTo>
                <a:lnTo>
                  <a:pt x="845" y="42"/>
                </a:lnTo>
                <a:lnTo>
                  <a:pt x="835" y="33"/>
                </a:lnTo>
                <a:lnTo>
                  <a:pt x="824" y="24"/>
                </a:lnTo>
                <a:lnTo>
                  <a:pt x="811" y="17"/>
                </a:lnTo>
                <a:lnTo>
                  <a:pt x="805" y="14"/>
                </a:lnTo>
                <a:lnTo>
                  <a:pt x="798" y="10"/>
                </a:lnTo>
                <a:lnTo>
                  <a:pt x="792" y="8"/>
                </a:lnTo>
                <a:lnTo>
                  <a:pt x="785" y="6"/>
                </a:lnTo>
                <a:lnTo>
                  <a:pt x="778" y="3"/>
                </a:lnTo>
                <a:lnTo>
                  <a:pt x="771" y="2"/>
                </a:lnTo>
                <a:lnTo>
                  <a:pt x="764" y="1"/>
                </a:lnTo>
                <a:lnTo>
                  <a:pt x="755" y="0"/>
                </a:lnTo>
                <a:lnTo>
                  <a:pt x="748" y="0"/>
                </a:lnTo>
                <a:lnTo>
                  <a:pt x="741" y="0"/>
                </a:lnTo>
                <a:lnTo>
                  <a:pt x="148" y="0"/>
                </a:lnTo>
              </a:path>
            </a:pathLst>
          </a:custGeom>
          <a:noFill/>
          <a:ln w="6350">
            <a:solidFill>
              <a:srgbClr val="FF0000"/>
            </a:solidFill>
            <a:prstDash val="solid"/>
            <a:round/>
            <a:headEnd/>
            <a:tailEnd/>
          </a:ln>
        </p:spPr>
        <p:txBody>
          <a:bodyPr lIns="57150" tIns="28575" rIns="57150" bIns="28575"/>
          <a:lstStyle/>
          <a:p>
            <a:endParaRPr lang="en-US"/>
          </a:p>
        </p:txBody>
      </p:sp>
      <p:sp>
        <p:nvSpPr>
          <p:cNvPr id="61551" name="Freeform 150"/>
          <p:cNvSpPr>
            <a:spLocks/>
          </p:cNvSpPr>
          <p:nvPr/>
        </p:nvSpPr>
        <p:spPr bwMode="auto">
          <a:xfrm>
            <a:off x="982663" y="2849563"/>
            <a:ext cx="111125" cy="711200"/>
          </a:xfrm>
          <a:custGeom>
            <a:avLst/>
            <a:gdLst>
              <a:gd name="T0" fmla="*/ 17505 w 711"/>
              <a:gd name="T1" fmla="*/ 0 h 3942"/>
              <a:gd name="T2" fmla="*/ 15629 w 711"/>
              <a:gd name="T3" fmla="*/ 180 h 3942"/>
              <a:gd name="T4" fmla="*/ 12972 w 711"/>
              <a:gd name="T5" fmla="*/ 722 h 3942"/>
              <a:gd name="T6" fmla="*/ 9690 w 711"/>
              <a:gd name="T7" fmla="*/ 2526 h 3942"/>
              <a:gd name="T8" fmla="*/ 6721 w 711"/>
              <a:gd name="T9" fmla="*/ 4691 h 3942"/>
              <a:gd name="T10" fmla="*/ 4064 w 711"/>
              <a:gd name="T11" fmla="*/ 7577 h 3942"/>
              <a:gd name="T12" fmla="*/ 2188 w 711"/>
              <a:gd name="T13" fmla="*/ 11005 h 3942"/>
              <a:gd name="T14" fmla="*/ 781 w 711"/>
              <a:gd name="T15" fmla="*/ 14975 h 3942"/>
              <a:gd name="T16" fmla="*/ 156 w 711"/>
              <a:gd name="T17" fmla="*/ 17861 h 3942"/>
              <a:gd name="T18" fmla="*/ 0 w 711"/>
              <a:gd name="T19" fmla="*/ 20026 h 3942"/>
              <a:gd name="T20" fmla="*/ 0 w 711"/>
              <a:gd name="T21" fmla="*/ 689730 h 3942"/>
              <a:gd name="T22" fmla="*/ 0 w 711"/>
              <a:gd name="T23" fmla="*/ 691895 h 3942"/>
              <a:gd name="T24" fmla="*/ 313 w 711"/>
              <a:gd name="T25" fmla="*/ 694060 h 3942"/>
              <a:gd name="T26" fmla="*/ 1250 w 711"/>
              <a:gd name="T27" fmla="*/ 697849 h 3942"/>
              <a:gd name="T28" fmla="*/ 3126 w 711"/>
              <a:gd name="T29" fmla="*/ 701638 h 3942"/>
              <a:gd name="T30" fmla="*/ 5314 w 711"/>
              <a:gd name="T31" fmla="*/ 704705 h 3942"/>
              <a:gd name="T32" fmla="*/ 8127 w 711"/>
              <a:gd name="T33" fmla="*/ 707411 h 3942"/>
              <a:gd name="T34" fmla="*/ 11253 w 711"/>
              <a:gd name="T35" fmla="*/ 709396 h 3942"/>
              <a:gd name="T36" fmla="*/ 14692 w 711"/>
              <a:gd name="T37" fmla="*/ 710478 h 3942"/>
              <a:gd name="T38" fmla="*/ 17505 w 711"/>
              <a:gd name="T39" fmla="*/ 711020 h 3942"/>
              <a:gd name="T40" fmla="*/ 92682 w 711"/>
              <a:gd name="T41" fmla="*/ 711200 h 3942"/>
              <a:gd name="T42" fmla="*/ 94558 w 711"/>
              <a:gd name="T43" fmla="*/ 711020 h 3942"/>
              <a:gd name="T44" fmla="*/ 97996 w 711"/>
              <a:gd name="T45" fmla="*/ 710118 h 3942"/>
              <a:gd name="T46" fmla="*/ 101435 w 711"/>
              <a:gd name="T47" fmla="*/ 708313 h 3942"/>
              <a:gd name="T48" fmla="*/ 104248 w 711"/>
              <a:gd name="T49" fmla="*/ 706329 h 3942"/>
              <a:gd name="T50" fmla="*/ 106905 w 711"/>
              <a:gd name="T51" fmla="*/ 703262 h 3942"/>
              <a:gd name="T52" fmla="*/ 108781 w 711"/>
              <a:gd name="T53" fmla="*/ 699834 h 3942"/>
              <a:gd name="T54" fmla="*/ 110187 w 711"/>
              <a:gd name="T55" fmla="*/ 696045 h 3942"/>
              <a:gd name="T56" fmla="*/ 110969 w 711"/>
              <a:gd name="T57" fmla="*/ 691895 h 3942"/>
              <a:gd name="T58" fmla="*/ 111125 w 711"/>
              <a:gd name="T59" fmla="*/ 689730 h 3942"/>
              <a:gd name="T60" fmla="*/ 110969 w 711"/>
              <a:gd name="T61" fmla="*/ 20026 h 3942"/>
              <a:gd name="T62" fmla="*/ 110656 w 711"/>
              <a:gd name="T63" fmla="*/ 16779 h 3942"/>
              <a:gd name="T64" fmla="*/ 109718 w 711"/>
              <a:gd name="T65" fmla="*/ 12990 h 3942"/>
              <a:gd name="T66" fmla="*/ 107843 w 711"/>
              <a:gd name="T67" fmla="*/ 9382 h 3942"/>
              <a:gd name="T68" fmla="*/ 105655 w 711"/>
              <a:gd name="T69" fmla="*/ 6134 h 3942"/>
              <a:gd name="T70" fmla="*/ 102841 w 711"/>
              <a:gd name="T71" fmla="*/ 3608 h 3942"/>
              <a:gd name="T72" fmla="*/ 99716 w 711"/>
              <a:gd name="T73" fmla="*/ 1443 h 3942"/>
              <a:gd name="T74" fmla="*/ 96433 w 711"/>
              <a:gd name="T75" fmla="*/ 361 h 3942"/>
              <a:gd name="T76" fmla="*/ 94558 w 711"/>
              <a:gd name="T77" fmla="*/ 0 h 3942"/>
              <a:gd name="T78" fmla="*/ 92682 w 711"/>
              <a:gd name="T79" fmla="*/ 0 h 3942"/>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711"/>
              <a:gd name="T121" fmla="*/ 0 h 3942"/>
              <a:gd name="T122" fmla="*/ 711 w 711"/>
              <a:gd name="T123" fmla="*/ 3942 h 3942"/>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711" h="3942">
                <a:moveTo>
                  <a:pt x="119" y="0"/>
                </a:moveTo>
                <a:lnTo>
                  <a:pt x="112" y="0"/>
                </a:lnTo>
                <a:lnTo>
                  <a:pt x="106" y="0"/>
                </a:lnTo>
                <a:lnTo>
                  <a:pt x="100" y="1"/>
                </a:lnTo>
                <a:lnTo>
                  <a:pt x="94" y="2"/>
                </a:lnTo>
                <a:lnTo>
                  <a:pt x="83" y="4"/>
                </a:lnTo>
                <a:lnTo>
                  <a:pt x="72" y="8"/>
                </a:lnTo>
                <a:lnTo>
                  <a:pt x="62" y="14"/>
                </a:lnTo>
                <a:lnTo>
                  <a:pt x="52" y="20"/>
                </a:lnTo>
                <a:lnTo>
                  <a:pt x="43" y="26"/>
                </a:lnTo>
                <a:lnTo>
                  <a:pt x="34" y="34"/>
                </a:lnTo>
                <a:lnTo>
                  <a:pt x="26" y="42"/>
                </a:lnTo>
                <a:lnTo>
                  <a:pt x="20" y="52"/>
                </a:lnTo>
                <a:lnTo>
                  <a:pt x="14" y="61"/>
                </a:lnTo>
                <a:lnTo>
                  <a:pt x="8" y="72"/>
                </a:lnTo>
                <a:lnTo>
                  <a:pt x="5" y="83"/>
                </a:lnTo>
                <a:lnTo>
                  <a:pt x="2" y="93"/>
                </a:lnTo>
                <a:lnTo>
                  <a:pt x="1" y="99"/>
                </a:lnTo>
                <a:lnTo>
                  <a:pt x="0" y="105"/>
                </a:lnTo>
                <a:lnTo>
                  <a:pt x="0" y="111"/>
                </a:lnTo>
                <a:lnTo>
                  <a:pt x="0" y="118"/>
                </a:lnTo>
                <a:lnTo>
                  <a:pt x="0" y="3823"/>
                </a:lnTo>
                <a:lnTo>
                  <a:pt x="0" y="3829"/>
                </a:lnTo>
                <a:lnTo>
                  <a:pt x="0" y="3835"/>
                </a:lnTo>
                <a:lnTo>
                  <a:pt x="1" y="3841"/>
                </a:lnTo>
                <a:lnTo>
                  <a:pt x="2" y="3847"/>
                </a:lnTo>
                <a:lnTo>
                  <a:pt x="5" y="3858"/>
                </a:lnTo>
                <a:lnTo>
                  <a:pt x="8" y="3868"/>
                </a:lnTo>
                <a:lnTo>
                  <a:pt x="14" y="3879"/>
                </a:lnTo>
                <a:lnTo>
                  <a:pt x="20" y="3889"/>
                </a:lnTo>
                <a:lnTo>
                  <a:pt x="26" y="3898"/>
                </a:lnTo>
                <a:lnTo>
                  <a:pt x="34" y="3906"/>
                </a:lnTo>
                <a:lnTo>
                  <a:pt x="43" y="3915"/>
                </a:lnTo>
                <a:lnTo>
                  <a:pt x="52" y="3921"/>
                </a:lnTo>
                <a:lnTo>
                  <a:pt x="62" y="3926"/>
                </a:lnTo>
                <a:lnTo>
                  <a:pt x="72" y="3932"/>
                </a:lnTo>
                <a:lnTo>
                  <a:pt x="83" y="3936"/>
                </a:lnTo>
                <a:lnTo>
                  <a:pt x="94" y="3938"/>
                </a:lnTo>
                <a:lnTo>
                  <a:pt x="106" y="3941"/>
                </a:lnTo>
                <a:lnTo>
                  <a:pt x="112" y="3941"/>
                </a:lnTo>
                <a:lnTo>
                  <a:pt x="119" y="3942"/>
                </a:lnTo>
                <a:lnTo>
                  <a:pt x="593" y="3942"/>
                </a:lnTo>
                <a:lnTo>
                  <a:pt x="599" y="3941"/>
                </a:lnTo>
                <a:lnTo>
                  <a:pt x="605" y="3941"/>
                </a:lnTo>
                <a:lnTo>
                  <a:pt x="617" y="3938"/>
                </a:lnTo>
                <a:lnTo>
                  <a:pt x="627" y="3936"/>
                </a:lnTo>
                <a:lnTo>
                  <a:pt x="638" y="3932"/>
                </a:lnTo>
                <a:lnTo>
                  <a:pt x="649" y="3926"/>
                </a:lnTo>
                <a:lnTo>
                  <a:pt x="658" y="3921"/>
                </a:lnTo>
                <a:lnTo>
                  <a:pt x="667" y="3915"/>
                </a:lnTo>
                <a:lnTo>
                  <a:pt x="676" y="3906"/>
                </a:lnTo>
                <a:lnTo>
                  <a:pt x="684" y="3898"/>
                </a:lnTo>
                <a:lnTo>
                  <a:pt x="690" y="3889"/>
                </a:lnTo>
                <a:lnTo>
                  <a:pt x="696" y="3879"/>
                </a:lnTo>
                <a:lnTo>
                  <a:pt x="702" y="3868"/>
                </a:lnTo>
                <a:lnTo>
                  <a:pt x="705" y="3858"/>
                </a:lnTo>
                <a:lnTo>
                  <a:pt x="708" y="3847"/>
                </a:lnTo>
                <a:lnTo>
                  <a:pt x="710" y="3835"/>
                </a:lnTo>
                <a:lnTo>
                  <a:pt x="710" y="3829"/>
                </a:lnTo>
                <a:lnTo>
                  <a:pt x="711" y="3823"/>
                </a:lnTo>
                <a:lnTo>
                  <a:pt x="711" y="118"/>
                </a:lnTo>
                <a:lnTo>
                  <a:pt x="710" y="111"/>
                </a:lnTo>
                <a:lnTo>
                  <a:pt x="710" y="105"/>
                </a:lnTo>
                <a:lnTo>
                  <a:pt x="708" y="93"/>
                </a:lnTo>
                <a:lnTo>
                  <a:pt x="705" y="83"/>
                </a:lnTo>
                <a:lnTo>
                  <a:pt x="702" y="72"/>
                </a:lnTo>
                <a:lnTo>
                  <a:pt x="696" y="61"/>
                </a:lnTo>
                <a:lnTo>
                  <a:pt x="690" y="52"/>
                </a:lnTo>
                <a:lnTo>
                  <a:pt x="684" y="42"/>
                </a:lnTo>
                <a:lnTo>
                  <a:pt x="676" y="34"/>
                </a:lnTo>
                <a:lnTo>
                  <a:pt x="667" y="26"/>
                </a:lnTo>
                <a:lnTo>
                  <a:pt x="658" y="20"/>
                </a:lnTo>
                <a:lnTo>
                  <a:pt x="649" y="14"/>
                </a:lnTo>
                <a:lnTo>
                  <a:pt x="638" y="8"/>
                </a:lnTo>
                <a:lnTo>
                  <a:pt x="627" y="4"/>
                </a:lnTo>
                <a:lnTo>
                  <a:pt x="617" y="2"/>
                </a:lnTo>
                <a:lnTo>
                  <a:pt x="611" y="1"/>
                </a:lnTo>
                <a:lnTo>
                  <a:pt x="605" y="0"/>
                </a:lnTo>
                <a:lnTo>
                  <a:pt x="599" y="0"/>
                </a:lnTo>
                <a:lnTo>
                  <a:pt x="593" y="0"/>
                </a:lnTo>
                <a:lnTo>
                  <a:pt x="119" y="0"/>
                </a:lnTo>
              </a:path>
            </a:pathLst>
          </a:custGeom>
          <a:noFill/>
          <a:ln w="6350">
            <a:solidFill>
              <a:srgbClr val="FF0000"/>
            </a:solidFill>
            <a:prstDash val="solid"/>
            <a:round/>
            <a:headEnd/>
            <a:tailEnd/>
          </a:ln>
        </p:spPr>
        <p:txBody>
          <a:bodyPr lIns="57150" tIns="28575" rIns="57150" bIns="28575"/>
          <a:lstStyle/>
          <a:p>
            <a:endParaRPr lang="en-US"/>
          </a:p>
        </p:txBody>
      </p:sp>
      <p:sp>
        <p:nvSpPr>
          <p:cNvPr id="61552" name="Freeform 151"/>
          <p:cNvSpPr>
            <a:spLocks/>
          </p:cNvSpPr>
          <p:nvPr/>
        </p:nvSpPr>
        <p:spPr bwMode="auto">
          <a:xfrm>
            <a:off x="996950" y="2865438"/>
            <a:ext cx="82550" cy="690562"/>
          </a:xfrm>
          <a:custGeom>
            <a:avLst/>
            <a:gdLst>
              <a:gd name="T0" fmla="*/ 12235 w 533"/>
              <a:gd name="T1" fmla="*/ 0 h 3824"/>
              <a:gd name="T2" fmla="*/ 9602 w 533"/>
              <a:gd name="T3" fmla="*/ 722 h 3824"/>
              <a:gd name="T4" fmla="*/ 7124 w 533"/>
              <a:gd name="T5" fmla="*/ 1986 h 3824"/>
              <a:gd name="T6" fmla="*/ 4956 w 533"/>
              <a:gd name="T7" fmla="*/ 3792 h 3824"/>
              <a:gd name="T8" fmla="*/ 3098 w 533"/>
              <a:gd name="T9" fmla="*/ 5779 h 3824"/>
              <a:gd name="T10" fmla="*/ 1704 w 533"/>
              <a:gd name="T11" fmla="*/ 8488 h 3824"/>
              <a:gd name="T12" fmla="*/ 620 w 533"/>
              <a:gd name="T13" fmla="*/ 11196 h 3824"/>
              <a:gd name="T14" fmla="*/ 0 w 533"/>
              <a:gd name="T15" fmla="*/ 14447 h 3824"/>
              <a:gd name="T16" fmla="*/ 0 w 533"/>
              <a:gd name="T17" fmla="*/ 674490 h 3824"/>
              <a:gd name="T18" fmla="*/ 155 w 533"/>
              <a:gd name="T19" fmla="*/ 677740 h 3824"/>
              <a:gd name="T20" fmla="*/ 929 w 533"/>
              <a:gd name="T21" fmla="*/ 680810 h 3824"/>
              <a:gd name="T22" fmla="*/ 2168 w 533"/>
              <a:gd name="T23" fmla="*/ 683339 h 3824"/>
              <a:gd name="T24" fmla="*/ 4027 w 533"/>
              <a:gd name="T25" fmla="*/ 685867 h 3824"/>
              <a:gd name="T26" fmla="*/ 6040 w 533"/>
              <a:gd name="T27" fmla="*/ 687853 h 3824"/>
              <a:gd name="T28" fmla="*/ 8209 w 533"/>
              <a:gd name="T29" fmla="*/ 689298 h 3824"/>
              <a:gd name="T30" fmla="*/ 10841 w 533"/>
              <a:gd name="T31" fmla="*/ 690201 h 3824"/>
              <a:gd name="T32" fmla="*/ 13784 w 533"/>
              <a:gd name="T33" fmla="*/ 690562 h 3824"/>
              <a:gd name="T34" fmla="*/ 70160 w 533"/>
              <a:gd name="T35" fmla="*/ 690381 h 3824"/>
              <a:gd name="T36" fmla="*/ 72948 w 533"/>
              <a:gd name="T37" fmla="*/ 689659 h 3824"/>
              <a:gd name="T38" fmla="*/ 75271 w 533"/>
              <a:gd name="T39" fmla="*/ 688395 h 3824"/>
              <a:gd name="T40" fmla="*/ 77439 w 533"/>
              <a:gd name="T41" fmla="*/ 686770 h 3824"/>
              <a:gd name="T42" fmla="*/ 79298 w 533"/>
              <a:gd name="T43" fmla="*/ 684603 h 3824"/>
              <a:gd name="T44" fmla="*/ 80846 w 533"/>
              <a:gd name="T45" fmla="*/ 682074 h 3824"/>
              <a:gd name="T46" fmla="*/ 81930 w 533"/>
              <a:gd name="T47" fmla="*/ 679185 h 3824"/>
              <a:gd name="T48" fmla="*/ 82395 w 533"/>
              <a:gd name="T49" fmla="*/ 676115 h 3824"/>
              <a:gd name="T50" fmla="*/ 82550 w 533"/>
              <a:gd name="T51" fmla="*/ 16072 h 3824"/>
              <a:gd name="T52" fmla="*/ 82240 w 533"/>
              <a:gd name="T53" fmla="*/ 12641 h 3824"/>
              <a:gd name="T54" fmla="*/ 81466 w 533"/>
              <a:gd name="T55" fmla="*/ 9752 h 3824"/>
              <a:gd name="T56" fmla="*/ 80227 w 533"/>
              <a:gd name="T57" fmla="*/ 7223 h 3824"/>
              <a:gd name="T58" fmla="*/ 78523 w 533"/>
              <a:gd name="T59" fmla="*/ 4876 h 3824"/>
              <a:gd name="T60" fmla="*/ 76355 w 533"/>
              <a:gd name="T61" fmla="*/ 2709 h 3824"/>
              <a:gd name="T62" fmla="*/ 74187 w 533"/>
              <a:gd name="T63" fmla="*/ 1084 h 3824"/>
              <a:gd name="T64" fmla="*/ 71554 w 533"/>
              <a:gd name="T65" fmla="*/ 361 h 3824"/>
              <a:gd name="T66" fmla="*/ 68921 w 533"/>
              <a:gd name="T67" fmla="*/ 0 h 3824"/>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533"/>
              <a:gd name="T103" fmla="*/ 0 h 3824"/>
              <a:gd name="T104" fmla="*/ 533 w 533"/>
              <a:gd name="T105" fmla="*/ 3824 h 3824"/>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533" h="3824">
                <a:moveTo>
                  <a:pt x="89" y="0"/>
                </a:moveTo>
                <a:lnTo>
                  <a:pt x="79" y="0"/>
                </a:lnTo>
                <a:lnTo>
                  <a:pt x="70" y="2"/>
                </a:lnTo>
                <a:lnTo>
                  <a:pt x="62" y="4"/>
                </a:lnTo>
                <a:lnTo>
                  <a:pt x="53" y="6"/>
                </a:lnTo>
                <a:lnTo>
                  <a:pt x="46" y="11"/>
                </a:lnTo>
                <a:lnTo>
                  <a:pt x="39" y="15"/>
                </a:lnTo>
                <a:lnTo>
                  <a:pt x="32" y="21"/>
                </a:lnTo>
                <a:lnTo>
                  <a:pt x="26" y="27"/>
                </a:lnTo>
                <a:lnTo>
                  <a:pt x="20" y="32"/>
                </a:lnTo>
                <a:lnTo>
                  <a:pt x="14" y="40"/>
                </a:lnTo>
                <a:lnTo>
                  <a:pt x="11" y="47"/>
                </a:lnTo>
                <a:lnTo>
                  <a:pt x="6" y="54"/>
                </a:lnTo>
                <a:lnTo>
                  <a:pt x="4" y="62"/>
                </a:lnTo>
                <a:lnTo>
                  <a:pt x="1" y="70"/>
                </a:lnTo>
                <a:lnTo>
                  <a:pt x="0" y="80"/>
                </a:lnTo>
                <a:lnTo>
                  <a:pt x="0" y="89"/>
                </a:lnTo>
                <a:lnTo>
                  <a:pt x="0" y="3735"/>
                </a:lnTo>
                <a:lnTo>
                  <a:pt x="0" y="3744"/>
                </a:lnTo>
                <a:lnTo>
                  <a:pt x="1" y="3753"/>
                </a:lnTo>
                <a:lnTo>
                  <a:pt x="4" y="3761"/>
                </a:lnTo>
                <a:lnTo>
                  <a:pt x="6" y="3770"/>
                </a:lnTo>
                <a:lnTo>
                  <a:pt x="11" y="3777"/>
                </a:lnTo>
                <a:lnTo>
                  <a:pt x="14" y="3784"/>
                </a:lnTo>
                <a:lnTo>
                  <a:pt x="20" y="3791"/>
                </a:lnTo>
                <a:lnTo>
                  <a:pt x="26" y="3798"/>
                </a:lnTo>
                <a:lnTo>
                  <a:pt x="32" y="3803"/>
                </a:lnTo>
                <a:lnTo>
                  <a:pt x="39" y="3809"/>
                </a:lnTo>
                <a:lnTo>
                  <a:pt x="46" y="3812"/>
                </a:lnTo>
                <a:lnTo>
                  <a:pt x="53" y="3817"/>
                </a:lnTo>
                <a:lnTo>
                  <a:pt x="62" y="3819"/>
                </a:lnTo>
                <a:lnTo>
                  <a:pt x="70" y="3822"/>
                </a:lnTo>
                <a:lnTo>
                  <a:pt x="79" y="3823"/>
                </a:lnTo>
                <a:lnTo>
                  <a:pt x="89" y="3824"/>
                </a:lnTo>
                <a:lnTo>
                  <a:pt x="445" y="3824"/>
                </a:lnTo>
                <a:lnTo>
                  <a:pt x="453" y="3823"/>
                </a:lnTo>
                <a:lnTo>
                  <a:pt x="462" y="3822"/>
                </a:lnTo>
                <a:lnTo>
                  <a:pt x="471" y="3819"/>
                </a:lnTo>
                <a:lnTo>
                  <a:pt x="479" y="3817"/>
                </a:lnTo>
                <a:lnTo>
                  <a:pt x="486" y="3812"/>
                </a:lnTo>
                <a:lnTo>
                  <a:pt x="493" y="3809"/>
                </a:lnTo>
                <a:lnTo>
                  <a:pt x="500" y="3803"/>
                </a:lnTo>
                <a:lnTo>
                  <a:pt x="507" y="3798"/>
                </a:lnTo>
                <a:lnTo>
                  <a:pt x="512" y="3791"/>
                </a:lnTo>
                <a:lnTo>
                  <a:pt x="518" y="3784"/>
                </a:lnTo>
                <a:lnTo>
                  <a:pt x="522" y="3777"/>
                </a:lnTo>
                <a:lnTo>
                  <a:pt x="526" y="3770"/>
                </a:lnTo>
                <a:lnTo>
                  <a:pt x="529" y="3761"/>
                </a:lnTo>
                <a:lnTo>
                  <a:pt x="531" y="3753"/>
                </a:lnTo>
                <a:lnTo>
                  <a:pt x="532" y="3744"/>
                </a:lnTo>
                <a:lnTo>
                  <a:pt x="533" y="3735"/>
                </a:lnTo>
                <a:lnTo>
                  <a:pt x="533" y="89"/>
                </a:lnTo>
                <a:lnTo>
                  <a:pt x="532" y="80"/>
                </a:lnTo>
                <a:lnTo>
                  <a:pt x="531" y="70"/>
                </a:lnTo>
                <a:lnTo>
                  <a:pt x="529" y="62"/>
                </a:lnTo>
                <a:lnTo>
                  <a:pt x="526" y="54"/>
                </a:lnTo>
                <a:lnTo>
                  <a:pt x="522" y="47"/>
                </a:lnTo>
                <a:lnTo>
                  <a:pt x="518" y="40"/>
                </a:lnTo>
                <a:lnTo>
                  <a:pt x="512" y="32"/>
                </a:lnTo>
                <a:lnTo>
                  <a:pt x="507" y="27"/>
                </a:lnTo>
                <a:lnTo>
                  <a:pt x="500" y="21"/>
                </a:lnTo>
                <a:lnTo>
                  <a:pt x="493" y="15"/>
                </a:lnTo>
                <a:lnTo>
                  <a:pt x="486" y="11"/>
                </a:lnTo>
                <a:lnTo>
                  <a:pt x="479" y="6"/>
                </a:lnTo>
                <a:lnTo>
                  <a:pt x="471" y="4"/>
                </a:lnTo>
                <a:lnTo>
                  <a:pt x="462" y="2"/>
                </a:lnTo>
                <a:lnTo>
                  <a:pt x="453" y="0"/>
                </a:lnTo>
                <a:lnTo>
                  <a:pt x="445" y="0"/>
                </a:lnTo>
                <a:lnTo>
                  <a:pt x="89" y="0"/>
                </a:lnTo>
              </a:path>
            </a:pathLst>
          </a:custGeom>
          <a:noFill/>
          <a:ln w="6350">
            <a:solidFill>
              <a:srgbClr val="FF0000"/>
            </a:solidFill>
            <a:prstDash val="solid"/>
            <a:round/>
            <a:headEnd/>
            <a:tailEnd/>
          </a:ln>
        </p:spPr>
        <p:txBody>
          <a:bodyPr lIns="57150" tIns="28575" rIns="57150" bIns="28575"/>
          <a:lstStyle/>
          <a:p>
            <a:endParaRPr lang="en-US"/>
          </a:p>
        </p:txBody>
      </p:sp>
      <p:sp>
        <p:nvSpPr>
          <p:cNvPr id="61553" name="Rectangle 152"/>
          <p:cNvSpPr>
            <a:spLocks noChangeArrowheads="1"/>
          </p:cNvSpPr>
          <p:nvPr/>
        </p:nvSpPr>
        <p:spPr bwMode="auto">
          <a:xfrm>
            <a:off x="912813" y="3048000"/>
            <a:ext cx="249237" cy="9525"/>
          </a:xfrm>
          <a:prstGeom prst="rect">
            <a:avLst/>
          </a:prstGeom>
          <a:solidFill>
            <a:srgbClr val="FFFF00"/>
          </a:solidFill>
          <a:ln w="9525">
            <a:noFill/>
            <a:miter lim="800000"/>
            <a:headEnd/>
            <a:tailEnd/>
          </a:ln>
        </p:spPr>
        <p:txBody>
          <a:bodyPr lIns="57150" tIns="28575" rIns="57150" bIns="28575"/>
          <a:lstStyle/>
          <a:p>
            <a:endParaRPr lang="en-US"/>
          </a:p>
        </p:txBody>
      </p:sp>
      <p:sp>
        <p:nvSpPr>
          <p:cNvPr id="61554" name="Rectangle 153"/>
          <p:cNvSpPr>
            <a:spLocks noChangeArrowheads="1"/>
          </p:cNvSpPr>
          <p:nvPr/>
        </p:nvSpPr>
        <p:spPr bwMode="auto">
          <a:xfrm>
            <a:off x="912813" y="3048000"/>
            <a:ext cx="249237" cy="9525"/>
          </a:xfrm>
          <a:prstGeom prst="rect">
            <a:avLst/>
          </a:prstGeom>
          <a:noFill/>
          <a:ln w="1588">
            <a:solidFill>
              <a:srgbClr val="000000"/>
            </a:solidFill>
            <a:miter lim="800000"/>
            <a:headEnd/>
            <a:tailEnd/>
          </a:ln>
        </p:spPr>
        <p:txBody>
          <a:bodyPr lIns="57150" tIns="28575" rIns="57150" bIns="28575"/>
          <a:lstStyle/>
          <a:p>
            <a:endParaRPr lang="en-US"/>
          </a:p>
        </p:txBody>
      </p:sp>
      <p:sp>
        <p:nvSpPr>
          <p:cNvPr id="61555" name="Rectangle 154"/>
          <p:cNvSpPr>
            <a:spLocks noChangeArrowheads="1"/>
          </p:cNvSpPr>
          <p:nvPr/>
        </p:nvSpPr>
        <p:spPr bwMode="auto">
          <a:xfrm>
            <a:off x="912813" y="3135313"/>
            <a:ext cx="249237" cy="9525"/>
          </a:xfrm>
          <a:prstGeom prst="rect">
            <a:avLst/>
          </a:prstGeom>
          <a:solidFill>
            <a:srgbClr val="FFFF00"/>
          </a:solidFill>
          <a:ln w="9525">
            <a:noFill/>
            <a:miter lim="800000"/>
            <a:headEnd/>
            <a:tailEnd/>
          </a:ln>
        </p:spPr>
        <p:txBody>
          <a:bodyPr lIns="57150" tIns="28575" rIns="57150" bIns="28575"/>
          <a:lstStyle/>
          <a:p>
            <a:endParaRPr lang="en-US"/>
          </a:p>
        </p:txBody>
      </p:sp>
      <p:sp>
        <p:nvSpPr>
          <p:cNvPr id="61556" name="Rectangle 155"/>
          <p:cNvSpPr>
            <a:spLocks noChangeArrowheads="1"/>
          </p:cNvSpPr>
          <p:nvPr/>
        </p:nvSpPr>
        <p:spPr bwMode="auto">
          <a:xfrm>
            <a:off x="912813" y="3135313"/>
            <a:ext cx="249237" cy="9525"/>
          </a:xfrm>
          <a:prstGeom prst="rect">
            <a:avLst/>
          </a:prstGeom>
          <a:noFill/>
          <a:ln w="1588">
            <a:solidFill>
              <a:srgbClr val="000000"/>
            </a:solidFill>
            <a:miter lim="800000"/>
            <a:headEnd/>
            <a:tailEnd/>
          </a:ln>
        </p:spPr>
        <p:txBody>
          <a:bodyPr lIns="57150" tIns="28575" rIns="57150" bIns="28575"/>
          <a:lstStyle/>
          <a:p>
            <a:endParaRPr lang="en-US"/>
          </a:p>
        </p:txBody>
      </p:sp>
      <p:sp>
        <p:nvSpPr>
          <p:cNvPr id="61557" name="Rectangle 156"/>
          <p:cNvSpPr>
            <a:spLocks noChangeArrowheads="1"/>
          </p:cNvSpPr>
          <p:nvPr/>
        </p:nvSpPr>
        <p:spPr bwMode="auto">
          <a:xfrm>
            <a:off x="1009650" y="3132138"/>
            <a:ext cx="55563" cy="15875"/>
          </a:xfrm>
          <a:prstGeom prst="rect">
            <a:avLst/>
          </a:prstGeom>
          <a:solidFill>
            <a:srgbClr val="FFFF00"/>
          </a:solidFill>
          <a:ln w="9525">
            <a:noFill/>
            <a:miter lim="800000"/>
            <a:headEnd/>
            <a:tailEnd/>
          </a:ln>
        </p:spPr>
        <p:txBody>
          <a:bodyPr lIns="57150" tIns="28575" rIns="57150" bIns="28575"/>
          <a:lstStyle/>
          <a:p>
            <a:endParaRPr lang="en-US"/>
          </a:p>
        </p:txBody>
      </p:sp>
      <p:sp>
        <p:nvSpPr>
          <p:cNvPr id="61558" name="Rectangle 157"/>
          <p:cNvSpPr>
            <a:spLocks noChangeArrowheads="1"/>
          </p:cNvSpPr>
          <p:nvPr/>
        </p:nvSpPr>
        <p:spPr bwMode="auto">
          <a:xfrm>
            <a:off x="1009650" y="3132138"/>
            <a:ext cx="55563" cy="15875"/>
          </a:xfrm>
          <a:prstGeom prst="rect">
            <a:avLst/>
          </a:prstGeom>
          <a:noFill/>
          <a:ln w="1588">
            <a:solidFill>
              <a:srgbClr val="000000"/>
            </a:solidFill>
            <a:miter lim="800000"/>
            <a:headEnd/>
            <a:tailEnd/>
          </a:ln>
        </p:spPr>
        <p:txBody>
          <a:bodyPr lIns="57150" tIns="28575" rIns="57150" bIns="28575"/>
          <a:lstStyle/>
          <a:p>
            <a:endParaRPr lang="en-US"/>
          </a:p>
        </p:txBody>
      </p:sp>
      <p:sp>
        <p:nvSpPr>
          <p:cNvPr id="61559" name="Rectangle 158"/>
          <p:cNvSpPr>
            <a:spLocks noChangeArrowheads="1"/>
          </p:cNvSpPr>
          <p:nvPr/>
        </p:nvSpPr>
        <p:spPr bwMode="auto">
          <a:xfrm>
            <a:off x="912813" y="3224213"/>
            <a:ext cx="249237" cy="9525"/>
          </a:xfrm>
          <a:prstGeom prst="rect">
            <a:avLst/>
          </a:prstGeom>
          <a:solidFill>
            <a:srgbClr val="FFFF00"/>
          </a:solidFill>
          <a:ln w="9525">
            <a:noFill/>
            <a:miter lim="800000"/>
            <a:headEnd/>
            <a:tailEnd/>
          </a:ln>
        </p:spPr>
        <p:txBody>
          <a:bodyPr lIns="57150" tIns="28575" rIns="57150" bIns="28575"/>
          <a:lstStyle/>
          <a:p>
            <a:endParaRPr lang="en-US"/>
          </a:p>
        </p:txBody>
      </p:sp>
      <p:sp>
        <p:nvSpPr>
          <p:cNvPr id="61560" name="Rectangle 159"/>
          <p:cNvSpPr>
            <a:spLocks noChangeArrowheads="1"/>
          </p:cNvSpPr>
          <p:nvPr/>
        </p:nvSpPr>
        <p:spPr bwMode="auto">
          <a:xfrm>
            <a:off x="912813" y="3224213"/>
            <a:ext cx="249237" cy="9525"/>
          </a:xfrm>
          <a:prstGeom prst="rect">
            <a:avLst/>
          </a:prstGeom>
          <a:noFill/>
          <a:ln w="1588">
            <a:solidFill>
              <a:srgbClr val="000000"/>
            </a:solidFill>
            <a:miter lim="800000"/>
            <a:headEnd/>
            <a:tailEnd/>
          </a:ln>
        </p:spPr>
        <p:txBody>
          <a:bodyPr lIns="57150" tIns="28575" rIns="57150" bIns="28575"/>
          <a:lstStyle/>
          <a:p>
            <a:endParaRPr lang="en-US"/>
          </a:p>
        </p:txBody>
      </p:sp>
      <p:sp>
        <p:nvSpPr>
          <p:cNvPr id="61561" name="Rectangle 160"/>
          <p:cNvSpPr>
            <a:spLocks noChangeArrowheads="1"/>
          </p:cNvSpPr>
          <p:nvPr/>
        </p:nvSpPr>
        <p:spPr bwMode="auto">
          <a:xfrm>
            <a:off x="1009650" y="3221038"/>
            <a:ext cx="55563" cy="15875"/>
          </a:xfrm>
          <a:prstGeom prst="rect">
            <a:avLst/>
          </a:prstGeom>
          <a:solidFill>
            <a:srgbClr val="FFFF00"/>
          </a:solidFill>
          <a:ln w="9525">
            <a:noFill/>
            <a:miter lim="800000"/>
            <a:headEnd/>
            <a:tailEnd/>
          </a:ln>
        </p:spPr>
        <p:txBody>
          <a:bodyPr lIns="57150" tIns="28575" rIns="57150" bIns="28575"/>
          <a:lstStyle/>
          <a:p>
            <a:endParaRPr lang="en-US"/>
          </a:p>
        </p:txBody>
      </p:sp>
      <p:sp>
        <p:nvSpPr>
          <p:cNvPr id="61562" name="Rectangle 161"/>
          <p:cNvSpPr>
            <a:spLocks noChangeArrowheads="1"/>
          </p:cNvSpPr>
          <p:nvPr/>
        </p:nvSpPr>
        <p:spPr bwMode="auto">
          <a:xfrm>
            <a:off x="1009650" y="3221038"/>
            <a:ext cx="55563" cy="15875"/>
          </a:xfrm>
          <a:prstGeom prst="rect">
            <a:avLst/>
          </a:prstGeom>
          <a:noFill/>
          <a:ln w="1588">
            <a:solidFill>
              <a:srgbClr val="000000"/>
            </a:solidFill>
            <a:miter lim="800000"/>
            <a:headEnd/>
            <a:tailEnd/>
          </a:ln>
        </p:spPr>
        <p:txBody>
          <a:bodyPr lIns="57150" tIns="28575" rIns="57150" bIns="28575"/>
          <a:lstStyle/>
          <a:p>
            <a:endParaRPr lang="en-US"/>
          </a:p>
        </p:txBody>
      </p:sp>
      <p:sp>
        <p:nvSpPr>
          <p:cNvPr id="61563" name="Rectangle 162"/>
          <p:cNvSpPr>
            <a:spLocks noChangeArrowheads="1"/>
          </p:cNvSpPr>
          <p:nvPr/>
        </p:nvSpPr>
        <p:spPr bwMode="auto">
          <a:xfrm>
            <a:off x="912813" y="3311525"/>
            <a:ext cx="249237" cy="11113"/>
          </a:xfrm>
          <a:prstGeom prst="rect">
            <a:avLst/>
          </a:prstGeom>
          <a:solidFill>
            <a:srgbClr val="FFFF00"/>
          </a:solidFill>
          <a:ln w="9525">
            <a:noFill/>
            <a:miter lim="800000"/>
            <a:headEnd/>
            <a:tailEnd/>
          </a:ln>
        </p:spPr>
        <p:txBody>
          <a:bodyPr lIns="57150" tIns="28575" rIns="57150" bIns="28575"/>
          <a:lstStyle/>
          <a:p>
            <a:endParaRPr lang="en-US"/>
          </a:p>
        </p:txBody>
      </p:sp>
      <p:sp>
        <p:nvSpPr>
          <p:cNvPr id="61564" name="Rectangle 163"/>
          <p:cNvSpPr>
            <a:spLocks noChangeArrowheads="1"/>
          </p:cNvSpPr>
          <p:nvPr/>
        </p:nvSpPr>
        <p:spPr bwMode="auto">
          <a:xfrm>
            <a:off x="912813" y="3311525"/>
            <a:ext cx="249237" cy="11113"/>
          </a:xfrm>
          <a:prstGeom prst="rect">
            <a:avLst/>
          </a:prstGeom>
          <a:noFill/>
          <a:ln w="1588">
            <a:solidFill>
              <a:srgbClr val="000000"/>
            </a:solidFill>
            <a:miter lim="800000"/>
            <a:headEnd/>
            <a:tailEnd/>
          </a:ln>
        </p:spPr>
        <p:txBody>
          <a:bodyPr lIns="57150" tIns="28575" rIns="57150" bIns="28575"/>
          <a:lstStyle/>
          <a:p>
            <a:endParaRPr lang="en-US"/>
          </a:p>
        </p:txBody>
      </p:sp>
      <p:sp>
        <p:nvSpPr>
          <p:cNvPr id="61565" name="Rectangle 164"/>
          <p:cNvSpPr>
            <a:spLocks noChangeArrowheads="1"/>
          </p:cNvSpPr>
          <p:nvPr/>
        </p:nvSpPr>
        <p:spPr bwMode="auto">
          <a:xfrm>
            <a:off x="1009650" y="3309938"/>
            <a:ext cx="55563" cy="15875"/>
          </a:xfrm>
          <a:prstGeom prst="rect">
            <a:avLst/>
          </a:prstGeom>
          <a:solidFill>
            <a:srgbClr val="FFFF00"/>
          </a:solidFill>
          <a:ln w="9525">
            <a:noFill/>
            <a:miter lim="800000"/>
            <a:headEnd/>
            <a:tailEnd/>
          </a:ln>
        </p:spPr>
        <p:txBody>
          <a:bodyPr lIns="57150" tIns="28575" rIns="57150" bIns="28575"/>
          <a:lstStyle/>
          <a:p>
            <a:endParaRPr lang="en-US"/>
          </a:p>
        </p:txBody>
      </p:sp>
      <p:sp>
        <p:nvSpPr>
          <p:cNvPr id="61566" name="Rectangle 165"/>
          <p:cNvSpPr>
            <a:spLocks noChangeArrowheads="1"/>
          </p:cNvSpPr>
          <p:nvPr/>
        </p:nvSpPr>
        <p:spPr bwMode="auto">
          <a:xfrm>
            <a:off x="1009650" y="3309938"/>
            <a:ext cx="55563" cy="15875"/>
          </a:xfrm>
          <a:prstGeom prst="rect">
            <a:avLst/>
          </a:prstGeom>
          <a:noFill/>
          <a:ln w="1588">
            <a:solidFill>
              <a:srgbClr val="000000"/>
            </a:solidFill>
            <a:miter lim="800000"/>
            <a:headEnd/>
            <a:tailEnd/>
          </a:ln>
        </p:spPr>
        <p:txBody>
          <a:bodyPr lIns="57150" tIns="28575" rIns="57150" bIns="28575"/>
          <a:lstStyle/>
          <a:p>
            <a:endParaRPr lang="en-US"/>
          </a:p>
        </p:txBody>
      </p:sp>
      <p:sp>
        <p:nvSpPr>
          <p:cNvPr id="61567" name="Rectangle 166"/>
          <p:cNvSpPr>
            <a:spLocks noChangeArrowheads="1"/>
          </p:cNvSpPr>
          <p:nvPr/>
        </p:nvSpPr>
        <p:spPr bwMode="auto">
          <a:xfrm>
            <a:off x="912813" y="3400425"/>
            <a:ext cx="249237" cy="9525"/>
          </a:xfrm>
          <a:prstGeom prst="rect">
            <a:avLst/>
          </a:prstGeom>
          <a:solidFill>
            <a:srgbClr val="FFFF00"/>
          </a:solidFill>
          <a:ln w="9525">
            <a:noFill/>
            <a:miter lim="800000"/>
            <a:headEnd/>
            <a:tailEnd/>
          </a:ln>
        </p:spPr>
        <p:txBody>
          <a:bodyPr lIns="57150" tIns="28575" rIns="57150" bIns="28575"/>
          <a:lstStyle/>
          <a:p>
            <a:endParaRPr lang="en-US"/>
          </a:p>
        </p:txBody>
      </p:sp>
      <p:sp>
        <p:nvSpPr>
          <p:cNvPr id="61568" name="Rectangle 167"/>
          <p:cNvSpPr>
            <a:spLocks noChangeArrowheads="1"/>
          </p:cNvSpPr>
          <p:nvPr/>
        </p:nvSpPr>
        <p:spPr bwMode="auto">
          <a:xfrm>
            <a:off x="912813" y="3400425"/>
            <a:ext cx="249237" cy="9525"/>
          </a:xfrm>
          <a:prstGeom prst="rect">
            <a:avLst/>
          </a:prstGeom>
          <a:noFill/>
          <a:ln w="1588">
            <a:solidFill>
              <a:srgbClr val="000000"/>
            </a:solidFill>
            <a:miter lim="800000"/>
            <a:headEnd/>
            <a:tailEnd/>
          </a:ln>
        </p:spPr>
        <p:txBody>
          <a:bodyPr lIns="57150" tIns="28575" rIns="57150" bIns="28575"/>
          <a:lstStyle/>
          <a:p>
            <a:endParaRPr lang="en-US"/>
          </a:p>
        </p:txBody>
      </p:sp>
      <p:sp>
        <p:nvSpPr>
          <p:cNvPr id="61569" name="Rectangle 168"/>
          <p:cNvSpPr>
            <a:spLocks noChangeArrowheads="1"/>
          </p:cNvSpPr>
          <p:nvPr/>
        </p:nvSpPr>
        <p:spPr bwMode="auto">
          <a:xfrm>
            <a:off x="912813" y="3481388"/>
            <a:ext cx="249237" cy="9525"/>
          </a:xfrm>
          <a:prstGeom prst="rect">
            <a:avLst/>
          </a:prstGeom>
          <a:solidFill>
            <a:srgbClr val="FFFF00"/>
          </a:solidFill>
          <a:ln w="9525">
            <a:noFill/>
            <a:miter lim="800000"/>
            <a:headEnd/>
            <a:tailEnd/>
          </a:ln>
        </p:spPr>
        <p:txBody>
          <a:bodyPr lIns="57150" tIns="28575" rIns="57150" bIns="28575"/>
          <a:lstStyle/>
          <a:p>
            <a:endParaRPr lang="en-US"/>
          </a:p>
        </p:txBody>
      </p:sp>
      <p:sp>
        <p:nvSpPr>
          <p:cNvPr id="61570" name="Rectangle 169"/>
          <p:cNvSpPr>
            <a:spLocks noChangeArrowheads="1"/>
          </p:cNvSpPr>
          <p:nvPr/>
        </p:nvSpPr>
        <p:spPr bwMode="auto">
          <a:xfrm>
            <a:off x="912813" y="3481388"/>
            <a:ext cx="249237" cy="9525"/>
          </a:xfrm>
          <a:prstGeom prst="rect">
            <a:avLst/>
          </a:prstGeom>
          <a:noFill/>
          <a:ln w="1588">
            <a:solidFill>
              <a:srgbClr val="000000"/>
            </a:solidFill>
            <a:miter lim="800000"/>
            <a:headEnd/>
            <a:tailEnd/>
          </a:ln>
        </p:spPr>
        <p:txBody>
          <a:bodyPr lIns="57150" tIns="28575" rIns="57150" bIns="28575"/>
          <a:lstStyle/>
          <a:p>
            <a:endParaRPr lang="en-US"/>
          </a:p>
        </p:txBody>
      </p:sp>
      <p:sp>
        <p:nvSpPr>
          <p:cNvPr id="61571" name="Freeform 170"/>
          <p:cNvSpPr>
            <a:spLocks/>
          </p:cNvSpPr>
          <p:nvPr/>
        </p:nvSpPr>
        <p:spPr bwMode="auto">
          <a:xfrm>
            <a:off x="1017588" y="3368675"/>
            <a:ext cx="41275" cy="160338"/>
          </a:xfrm>
          <a:custGeom>
            <a:avLst/>
            <a:gdLst>
              <a:gd name="T0" fmla="*/ 310 w 266"/>
              <a:gd name="T1" fmla="*/ 24168 h 889"/>
              <a:gd name="T2" fmla="*/ 1397 w 266"/>
              <a:gd name="T3" fmla="*/ 19118 h 889"/>
              <a:gd name="T4" fmla="*/ 2948 w 266"/>
              <a:gd name="T5" fmla="*/ 14429 h 889"/>
              <a:gd name="T6" fmla="*/ 4965 w 266"/>
              <a:gd name="T7" fmla="*/ 9920 h 889"/>
              <a:gd name="T8" fmla="*/ 7758 w 266"/>
              <a:gd name="T9" fmla="*/ 6313 h 889"/>
              <a:gd name="T10" fmla="*/ 11172 w 266"/>
              <a:gd name="T11" fmla="*/ 3607 h 889"/>
              <a:gd name="T12" fmla="*/ 14896 w 266"/>
              <a:gd name="T13" fmla="*/ 1443 h 889"/>
              <a:gd name="T14" fmla="*/ 17844 w 266"/>
              <a:gd name="T15" fmla="*/ 361 h 889"/>
              <a:gd name="T16" fmla="*/ 19862 w 266"/>
              <a:gd name="T17" fmla="*/ 0 h 889"/>
              <a:gd name="T18" fmla="*/ 21724 w 266"/>
              <a:gd name="T19" fmla="*/ 0 h 889"/>
              <a:gd name="T20" fmla="*/ 23741 w 266"/>
              <a:gd name="T21" fmla="*/ 361 h 889"/>
              <a:gd name="T22" fmla="*/ 26689 w 266"/>
              <a:gd name="T23" fmla="*/ 1443 h 889"/>
              <a:gd name="T24" fmla="*/ 30258 w 266"/>
              <a:gd name="T25" fmla="*/ 3607 h 889"/>
              <a:gd name="T26" fmla="*/ 33827 w 266"/>
              <a:gd name="T27" fmla="*/ 6313 h 889"/>
              <a:gd name="T28" fmla="*/ 36620 w 266"/>
              <a:gd name="T29" fmla="*/ 9920 h 889"/>
              <a:gd name="T30" fmla="*/ 38637 w 266"/>
              <a:gd name="T31" fmla="*/ 14429 h 889"/>
              <a:gd name="T32" fmla="*/ 40034 w 266"/>
              <a:gd name="T33" fmla="*/ 19118 h 889"/>
              <a:gd name="T34" fmla="*/ 40965 w 266"/>
              <a:gd name="T35" fmla="*/ 24168 h 889"/>
              <a:gd name="T36" fmla="*/ 41275 w 266"/>
              <a:gd name="T37" fmla="*/ 160338 h 889"/>
              <a:gd name="T38" fmla="*/ 40654 w 266"/>
              <a:gd name="T39" fmla="*/ 155288 h 889"/>
              <a:gd name="T40" fmla="*/ 39258 w 266"/>
              <a:gd name="T41" fmla="*/ 150418 h 889"/>
              <a:gd name="T42" fmla="*/ 37706 w 266"/>
              <a:gd name="T43" fmla="*/ 146090 h 889"/>
              <a:gd name="T44" fmla="*/ 35689 w 266"/>
              <a:gd name="T45" fmla="*/ 141581 h 889"/>
              <a:gd name="T46" fmla="*/ 32120 w 266"/>
              <a:gd name="T47" fmla="*/ 138515 h 889"/>
              <a:gd name="T48" fmla="*/ 28396 w 266"/>
              <a:gd name="T49" fmla="*/ 136170 h 889"/>
              <a:gd name="T50" fmla="*/ 24672 w 266"/>
              <a:gd name="T51" fmla="*/ 134547 h 889"/>
              <a:gd name="T52" fmla="*/ 22810 w 266"/>
              <a:gd name="T53" fmla="*/ 133825 h 889"/>
              <a:gd name="T54" fmla="*/ 20793 w 266"/>
              <a:gd name="T55" fmla="*/ 133645 h 889"/>
              <a:gd name="T56" fmla="*/ 18775 w 266"/>
              <a:gd name="T57" fmla="*/ 133825 h 889"/>
              <a:gd name="T58" fmla="*/ 16758 w 266"/>
              <a:gd name="T59" fmla="*/ 134547 h 889"/>
              <a:gd name="T60" fmla="*/ 13034 w 266"/>
              <a:gd name="T61" fmla="*/ 136170 h 889"/>
              <a:gd name="T62" fmla="*/ 9310 w 266"/>
              <a:gd name="T63" fmla="*/ 138515 h 889"/>
              <a:gd name="T64" fmla="*/ 6052 w 266"/>
              <a:gd name="T65" fmla="*/ 141581 h 889"/>
              <a:gd name="T66" fmla="*/ 3879 w 266"/>
              <a:gd name="T67" fmla="*/ 146090 h 889"/>
              <a:gd name="T68" fmla="*/ 2172 w 266"/>
              <a:gd name="T69" fmla="*/ 150418 h 889"/>
              <a:gd name="T70" fmla="*/ 931 w 266"/>
              <a:gd name="T71" fmla="*/ 155288 h 889"/>
              <a:gd name="T72" fmla="*/ 0 w 266"/>
              <a:gd name="T73" fmla="*/ 160338 h 889"/>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266"/>
              <a:gd name="T112" fmla="*/ 0 h 889"/>
              <a:gd name="T113" fmla="*/ 266 w 266"/>
              <a:gd name="T114" fmla="*/ 889 h 889"/>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266" h="889">
                <a:moveTo>
                  <a:pt x="0" y="148"/>
                </a:moveTo>
                <a:lnTo>
                  <a:pt x="2" y="134"/>
                </a:lnTo>
                <a:lnTo>
                  <a:pt x="6" y="120"/>
                </a:lnTo>
                <a:lnTo>
                  <a:pt x="9" y="106"/>
                </a:lnTo>
                <a:lnTo>
                  <a:pt x="14" y="93"/>
                </a:lnTo>
                <a:lnTo>
                  <a:pt x="19" y="80"/>
                </a:lnTo>
                <a:lnTo>
                  <a:pt x="25" y="67"/>
                </a:lnTo>
                <a:lnTo>
                  <a:pt x="32" y="55"/>
                </a:lnTo>
                <a:lnTo>
                  <a:pt x="39" y="44"/>
                </a:lnTo>
                <a:lnTo>
                  <a:pt x="50" y="35"/>
                </a:lnTo>
                <a:lnTo>
                  <a:pt x="60" y="27"/>
                </a:lnTo>
                <a:lnTo>
                  <a:pt x="72" y="20"/>
                </a:lnTo>
                <a:lnTo>
                  <a:pt x="84" y="14"/>
                </a:lnTo>
                <a:lnTo>
                  <a:pt x="96" y="8"/>
                </a:lnTo>
                <a:lnTo>
                  <a:pt x="108" y="5"/>
                </a:lnTo>
                <a:lnTo>
                  <a:pt x="115" y="2"/>
                </a:lnTo>
                <a:lnTo>
                  <a:pt x="121" y="1"/>
                </a:lnTo>
                <a:lnTo>
                  <a:pt x="128" y="0"/>
                </a:lnTo>
                <a:lnTo>
                  <a:pt x="134" y="0"/>
                </a:lnTo>
                <a:lnTo>
                  <a:pt x="140" y="0"/>
                </a:lnTo>
                <a:lnTo>
                  <a:pt x="147" y="1"/>
                </a:lnTo>
                <a:lnTo>
                  <a:pt x="153" y="2"/>
                </a:lnTo>
                <a:lnTo>
                  <a:pt x="159" y="5"/>
                </a:lnTo>
                <a:lnTo>
                  <a:pt x="172" y="8"/>
                </a:lnTo>
                <a:lnTo>
                  <a:pt x="183" y="14"/>
                </a:lnTo>
                <a:lnTo>
                  <a:pt x="195" y="20"/>
                </a:lnTo>
                <a:lnTo>
                  <a:pt x="207" y="27"/>
                </a:lnTo>
                <a:lnTo>
                  <a:pt x="218" y="35"/>
                </a:lnTo>
                <a:lnTo>
                  <a:pt x="230" y="44"/>
                </a:lnTo>
                <a:lnTo>
                  <a:pt x="236" y="55"/>
                </a:lnTo>
                <a:lnTo>
                  <a:pt x="243" y="67"/>
                </a:lnTo>
                <a:lnTo>
                  <a:pt x="249" y="80"/>
                </a:lnTo>
                <a:lnTo>
                  <a:pt x="253" y="93"/>
                </a:lnTo>
                <a:lnTo>
                  <a:pt x="258" y="106"/>
                </a:lnTo>
                <a:lnTo>
                  <a:pt x="262" y="120"/>
                </a:lnTo>
                <a:lnTo>
                  <a:pt x="264" y="134"/>
                </a:lnTo>
                <a:lnTo>
                  <a:pt x="266" y="148"/>
                </a:lnTo>
                <a:lnTo>
                  <a:pt x="266" y="889"/>
                </a:lnTo>
                <a:lnTo>
                  <a:pt x="264" y="875"/>
                </a:lnTo>
                <a:lnTo>
                  <a:pt x="262" y="861"/>
                </a:lnTo>
                <a:lnTo>
                  <a:pt x="258" y="848"/>
                </a:lnTo>
                <a:lnTo>
                  <a:pt x="253" y="834"/>
                </a:lnTo>
                <a:lnTo>
                  <a:pt x="249" y="823"/>
                </a:lnTo>
                <a:lnTo>
                  <a:pt x="243" y="810"/>
                </a:lnTo>
                <a:lnTo>
                  <a:pt x="236" y="798"/>
                </a:lnTo>
                <a:lnTo>
                  <a:pt x="230" y="785"/>
                </a:lnTo>
                <a:lnTo>
                  <a:pt x="218" y="776"/>
                </a:lnTo>
                <a:lnTo>
                  <a:pt x="207" y="768"/>
                </a:lnTo>
                <a:lnTo>
                  <a:pt x="195" y="761"/>
                </a:lnTo>
                <a:lnTo>
                  <a:pt x="183" y="755"/>
                </a:lnTo>
                <a:lnTo>
                  <a:pt x="172" y="749"/>
                </a:lnTo>
                <a:lnTo>
                  <a:pt x="159" y="746"/>
                </a:lnTo>
                <a:lnTo>
                  <a:pt x="153" y="743"/>
                </a:lnTo>
                <a:lnTo>
                  <a:pt x="147" y="742"/>
                </a:lnTo>
                <a:lnTo>
                  <a:pt x="140" y="741"/>
                </a:lnTo>
                <a:lnTo>
                  <a:pt x="134" y="741"/>
                </a:lnTo>
                <a:lnTo>
                  <a:pt x="128" y="741"/>
                </a:lnTo>
                <a:lnTo>
                  <a:pt x="121" y="742"/>
                </a:lnTo>
                <a:lnTo>
                  <a:pt x="115" y="743"/>
                </a:lnTo>
                <a:lnTo>
                  <a:pt x="108" y="746"/>
                </a:lnTo>
                <a:lnTo>
                  <a:pt x="96" y="749"/>
                </a:lnTo>
                <a:lnTo>
                  <a:pt x="84" y="755"/>
                </a:lnTo>
                <a:lnTo>
                  <a:pt x="72" y="761"/>
                </a:lnTo>
                <a:lnTo>
                  <a:pt x="60" y="768"/>
                </a:lnTo>
                <a:lnTo>
                  <a:pt x="50" y="776"/>
                </a:lnTo>
                <a:lnTo>
                  <a:pt x="39" y="785"/>
                </a:lnTo>
                <a:lnTo>
                  <a:pt x="32" y="798"/>
                </a:lnTo>
                <a:lnTo>
                  <a:pt x="25" y="810"/>
                </a:lnTo>
                <a:lnTo>
                  <a:pt x="19" y="823"/>
                </a:lnTo>
                <a:lnTo>
                  <a:pt x="14" y="834"/>
                </a:lnTo>
                <a:lnTo>
                  <a:pt x="9" y="848"/>
                </a:lnTo>
                <a:lnTo>
                  <a:pt x="6" y="861"/>
                </a:lnTo>
                <a:lnTo>
                  <a:pt x="2" y="875"/>
                </a:lnTo>
                <a:lnTo>
                  <a:pt x="0" y="889"/>
                </a:lnTo>
                <a:lnTo>
                  <a:pt x="0" y="148"/>
                </a:lnTo>
                <a:close/>
              </a:path>
            </a:pathLst>
          </a:custGeom>
          <a:solidFill>
            <a:srgbClr val="FFFFFF"/>
          </a:solidFill>
          <a:ln w="9525">
            <a:noFill/>
            <a:round/>
            <a:headEnd/>
            <a:tailEnd/>
          </a:ln>
        </p:spPr>
        <p:txBody>
          <a:bodyPr lIns="57150" tIns="28575" rIns="57150" bIns="28575"/>
          <a:lstStyle/>
          <a:p>
            <a:endParaRPr lang="en-US"/>
          </a:p>
        </p:txBody>
      </p:sp>
      <p:sp>
        <p:nvSpPr>
          <p:cNvPr id="61572" name="Freeform 171"/>
          <p:cNvSpPr>
            <a:spLocks/>
          </p:cNvSpPr>
          <p:nvPr/>
        </p:nvSpPr>
        <p:spPr bwMode="auto">
          <a:xfrm>
            <a:off x="1017588" y="3368675"/>
            <a:ext cx="41275" cy="160338"/>
          </a:xfrm>
          <a:custGeom>
            <a:avLst/>
            <a:gdLst>
              <a:gd name="T0" fmla="*/ 310 w 266"/>
              <a:gd name="T1" fmla="*/ 24168 h 889"/>
              <a:gd name="T2" fmla="*/ 1397 w 266"/>
              <a:gd name="T3" fmla="*/ 19118 h 889"/>
              <a:gd name="T4" fmla="*/ 2948 w 266"/>
              <a:gd name="T5" fmla="*/ 14429 h 889"/>
              <a:gd name="T6" fmla="*/ 4965 w 266"/>
              <a:gd name="T7" fmla="*/ 9920 h 889"/>
              <a:gd name="T8" fmla="*/ 7758 w 266"/>
              <a:gd name="T9" fmla="*/ 6313 h 889"/>
              <a:gd name="T10" fmla="*/ 11172 w 266"/>
              <a:gd name="T11" fmla="*/ 3607 h 889"/>
              <a:gd name="T12" fmla="*/ 14896 w 266"/>
              <a:gd name="T13" fmla="*/ 1443 h 889"/>
              <a:gd name="T14" fmla="*/ 17844 w 266"/>
              <a:gd name="T15" fmla="*/ 361 h 889"/>
              <a:gd name="T16" fmla="*/ 19862 w 266"/>
              <a:gd name="T17" fmla="*/ 0 h 889"/>
              <a:gd name="T18" fmla="*/ 21724 w 266"/>
              <a:gd name="T19" fmla="*/ 0 h 889"/>
              <a:gd name="T20" fmla="*/ 23741 w 266"/>
              <a:gd name="T21" fmla="*/ 361 h 889"/>
              <a:gd name="T22" fmla="*/ 26689 w 266"/>
              <a:gd name="T23" fmla="*/ 1443 h 889"/>
              <a:gd name="T24" fmla="*/ 30258 w 266"/>
              <a:gd name="T25" fmla="*/ 3607 h 889"/>
              <a:gd name="T26" fmla="*/ 33827 w 266"/>
              <a:gd name="T27" fmla="*/ 6313 h 889"/>
              <a:gd name="T28" fmla="*/ 36620 w 266"/>
              <a:gd name="T29" fmla="*/ 9920 h 889"/>
              <a:gd name="T30" fmla="*/ 38637 w 266"/>
              <a:gd name="T31" fmla="*/ 14429 h 889"/>
              <a:gd name="T32" fmla="*/ 40034 w 266"/>
              <a:gd name="T33" fmla="*/ 19118 h 889"/>
              <a:gd name="T34" fmla="*/ 40965 w 266"/>
              <a:gd name="T35" fmla="*/ 24168 h 889"/>
              <a:gd name="T36" fmla="*/ 41275 w 266"/>
              <a:gd name="T37" fmla="*/ 160338 h 889"/>
              <a:gd name="T38" fmla="*/ 40654 w 266"/>
              <a:gd name="T39" fmla="*/ 155288 h 889"/>
              <a:gd name="T40" fmla="*/ 39258 w 266"/>
              <a:gd name="T41" fmla="*/ 150418 h 889"/>
              <a:gd name="T42" fmla="*/ 37706 w 266"/>
              <a:gd name="T43" fmla="*/ 146090 h 889"/>
              <a:gd name="T44" fmla="*/ 35689 w 266"/>
              <a:gd name="T45" fmla="*/ 141581 h 889"/>
              <a:gd name="T46" fmla="*/ 32120 w 266"/>
              <a:gd name="T47" fmla="*/ 138515 h 889"/>
              <a:gd name="T48" fmla="*/ 28396 w 266"/>
              <a:gd name="T49" fmla="*/ 136170 h 889"/>
              <a:gd name="T50" fmla="*/ 24672 w 266"/>
              <a:gd name="T51" fmla="*/ 134547 h 889"/>
              <a:gd name="T52" fmla="*/ 22810 w 266"/>
              <a:gd name="T53" fmla="*/ 133825 h 889"/>
              <a:gd name="T54" fmla="*/ 20793 w 266"/>
              <a:gd name="T55" fmla="*/ 133645 h 889"/>
              <a:gd name="T56" fmla="*/ 18775 w 266"/>
              <a:gd name="T57" fmla="*/ 133825 h 889"/>
              <a:gd name="T58" fmla="*/ 16758 w 266"/>
              <a:gd name="T59" fmla="*/ 134547 h 889"/>
              <a:gd name="T60" fmla="*/ 13034 w 266"/>
              <a:gd name="T61" fmla="*/ 136170 h 889"/>
              <a:gd name="T62" fmla="*/ 9310 w 266"/>
              <a:gd name="T63" fmla="*/ 138515 h 889"/>
              <a:gd name="T64" fmla="*/ 6052 w 266"/>
              <a:gd name="T65" fmla="*/ 141581 h 889"/>
              <a:gd name="T66" fmla="*/ 3879 w 266"/>
              <a:gd name="T67" fmla="*/ 146090 h 889"/>
              <a:gd name="T68" fmla="*/ 2172 w 266"/>
              <a:gd name="T69" fmla="*/ 150418 h 889"/>
              <a:gd name="T70" fmla="*/ 931 w 266"/>
              <a:gd name="T71" fmla="*/ 155288 h 889"/>
              <a:gd name="T72" fmla="*/ 0 w 266"/>
              <a:gd name="T73" fmla="*/ 160338 h 889"/>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266"/>
              <a:gd name="T112" fmla="*/ 0 h 889"/>
              <a:gd name="T113" fmla="*/ 266 w 266"/>
              <a:gd name="T114" fmla="*/ 889 h 889"/>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266" h="889">
                <a:moveTo>
                  <a:pt x="0" y="148"/>
                </a:moveTo>
                <a:lnTo>
                  <a:pt x="2" y="134"/>
                </a:lnTo>
                <a:lnTo>
                  <a:pt x="6" y="120"/>
                </a:lnTo>
                <a:lnTo>
                  <a:pt x="9" y="106"/>
                </a:lnTo>
                <a:lnTo>
                  <a:pt x="14" y="93"/>
                </a:lnTo>
                <a:lnTo>
                  <a:pt x="19" y="80"/>
                </a:lnTo>
                <a:lnTo>
                  <a:pt x="25" y="67"/>
                </a:lnTo>
                <a:lnTo>
                  <a:pt x="32" y="55"/>
                </a:lnTo>
                <a:lnTo>
                  <a:pt x="39" y="44"/>
                </a:lnTo>
                <a:lnTo>
                  <a:pt x="50" y="35"/>
                </a:lnTo>
                <a:lnTo>
                  <a:pt x="60" y="27"/>
                </a:lnTo>
                <a:lnTo>
                  <a:pt x="72" y="20"/>
                </a:lnTo>
                <a:lnTo>
                  <a:pt x="84" y="14"/>
                </a:lnTo>
                <a:lnTo>
                  <a:pt x="96" y="8"/>
                </a:lnTo>
                <a:lnTo>
                  <a:pt x="108" y="5"/>
                </a:lnTo>
                <a:lnTo>
                  <a:pt x="115" y="2"/>
                </a:lnTo>
                <a:lnTo>
                  <a:pt x="121" y="1"/>
                </a:lnTo>
                <a:lnTo>
                  <a:pt x="128" y="0"/>
                </a:lnTo>
                <a:lnTo>
                  <a:pt x="134" y="0"/>
                </a:lnTo>
                <a:lnTo>
                  <a:pt x="140" y="0"/>
                </a:lnTo>
                <a:lnTo>
                  <a:pt x="147" y="1"/>
                </a:lnTo>
                <a:lnTo>
                  <a:pt x="153" y="2"/>
                </a:lnTo>
                <a:lnTo>
                  <a:pt x="159" y="5"/>
                </a:lnTo>
                <a:lnTo>
                  <a:pt x="172" y="8"/>
                </a:lnTo>
                <a:lnTo>
                  <a:pt x="183" y="14"/>
                </a:lnTo>
                <a:lnTo>
                  <a:pt x="195" y="20"/>
                </a:lnTo>
                <a:lnTo>
                  <a:pt x="207" y="27"/>
                </a:lnTo>
                <a:lnTo>
                  <a:pt x="218" y="35"/>
                </a:lnTo>
                <a:lnTo>
                  <a:pt x="230" y="44"/>
                </a:lnTo>
                <a:lnTo>
                  <a:pt x="236" y="55"/>
                </a:lnTo>
                <a:lnTo>
                  <a:pt x="243" y="67"/>
                </a:lnTo>
                <a:lnTo>
                  <a:pt x="249" y="80"/>
                </a:lnTo>
                <a:lnTo>
                  <a:pt x="253" y="93"/>
                </a:lnTo>
                <a:lnTo>
                  <a:pt x="258" y="106"/>
                </a:lnTo>
                <a:lnTo>
                  <a:pt x="262" y="120"/>
                </a:lnTo>
                <a:lnTo>
                  <a:pt x="264" y="134"/>
                </a:lnTo>
                <a:lnTo>
                  <a:pt x="266" y="148"/>
                </a:lnTo>
                <a:lnTo>
                  <a:pt x="266" y="889"/>
                </a:lnTo>
                <a:lnTo>
                  <a:pt x="264" y="875"/>
                </a:lnTo>
                <a:lnTo>
                  <a:pt x="262" y="861"/>
                </a:lnTo>
                <a:lnTo>
                  <a:pt x="258" y="848"/>
                </a:lnTo>
                <a:lnTo>
                  <a:pt x="253" y="834"/>
                </a:lnTo>
                <a:lnTo>
                  <a:pt x="249" y="823"/>
                </a:lnTo>
                <a:lnTo>
                  <a:pt x="243" y="810"/>
                </a:lnTo>
                <a:lnTo>
                  <a:pt x="236" y="798"/>
                </a:lnTo>
                <a:lnTo>
                  <a:pt x="230" y="785"/>
                </a:lnTo>
                <a:lnTo>
                  <a:pt x="218" y="776"/>
                </a:lnTo>
                <a:lnTo>
                  <a:pt x="207" y="768"/>
                </a:lnTo>
                <a:lnTo>
                  <a:pt x="195" y="761"/>
                </a:lnTo>
                <a:lnTo>
                  <a:pt x="183" y="755"/>
                </a:lnTo>
                <a:lnTo>
                  <a:pt x="172" y="749"/>
                </a:lnTo>
                <a:lnTo>
                  <a:pt x="159" y="746"/>
                </a:lnTo>
                <a:lnTo>
                  <a:pt x="153" y="743"/>
                </a:lnTo>
                <a:lnTo>
                  <a:pt x="147" y="742"/>
                </a:lnTo>
                <a:lnTo>
                  <a:pt x="140" y="741"/>
                </a:lnTo>
                <a:lnTo>
                  <a:pt x="134" y="741"/>
                </a:lnTo>
                <a:lnTo>
                  <a:pt x="128" y="741"/>
                </a:lnTo>
                <a:lnTo>
                  <a:pt x="121" y="742"/>
                </a:lnTo>
                <a:lnTo>
                  <a:pt x="115" y="743"/>
                </a:lnTo>
                <a:lnTo>
                  <a:pt x="108" y="746"/>
                </a:lnTo>
                <a:lnTo>
                  <a:pt x="96" y="749"/>
                </a:lnTo>
                <a:lnTo>
                  <a:pt x="84" y="755"/>
                </a:lnTo>
                <a:lnTo>
                  <a:pt x="72" y="761"/>
                </a:lnTo>
                <a:lnTo>
                  <a:pt x="60" y="768"/>
                </a:lnTo>
                <a:lnTo>
                  <a:pt x="50" y="776"/>
                </a:lnTo>
                <a:lnTo>
                  <a:pt x="39" y="785"/>
                </a:lnTo>
                <a:lnTo>
                  <a:pt x="32" y="798"/>
                </a:lnTo>
                <a:lnTo>
                  <a:pt x="25" y="810"/>
                </a:lnTo>
                <a:lnTo>
                  <a:pt x="19" y="823"/>
                </a:lnTo>
                <a:lnTo>
                  <a:pt x="14" y="834"/>
                </a:lnTo>
                <a:lnTo>
                  <a:pt x="9" y="848"/>
                </a:lnTo>
                <a:lnTo>
                  <a:pt x="6" y="861"/>
                </a:lnTo>
                <a:lnTo>
                  <a:pt x="2" y="875"/>
                </a:lnTo>
                <a:lnTo>
                  <a:pt x="0" y="889"/>
                </a:lnTo>
                <a:lnTo>
                  <a:pt x="0" y="148"/>
                </a:lnTo>
              </a:path>
            </a:pathLst>
          </a:custGeom>
          <a:noFill/>
          <a:ln w="4763">
            <a:solidFill>
              <a:srgbClr val="000000"/>
            </a:solidFill>
            <a:prstDash val="solid"/>
            <a:round/>
            <a:headEnd/>
            <a:tailEnd/>
          </a:ln>
        </p:spPr>
        <p:txBody>
          <a:bodyPr lIns="57150" tIns="28575" rIns="57150" bIns="28575"/>
          <a:lstStyle/>
          <a:p>
            <a:endParaRPr lang="en-US"/>
          </a:p>
        </p:txBody>
      </p:sp>
      <p:sp>
        <p:nvSpPr>
          <p:cNvPr id="61573" name="Rectangle 172"/>
          <p:cNvSpPr>
            <a:spLocks noChangeArrowheads="1"/>
          </p:cNvSpPr>
          <p:nvPr/>
        </p:nvSpPr>
        <p:spPr bwMode="auto">
          <a:xfrm>
            <a:off x="912813" y="2959100"/>
            <a:ext cx="74612" cy="9525"/>
          </a:xfrm>
          <a:prstGeom prst="rect">
            <a:avLst/>
          </a:prstGeom>
          <a:solidFill>
            <a:srgbClr val="FFFF00"/>
          </a:solidFill>
          <a:ln w="9525">
            <a:noFill/>
            <a:miter lim="800000"/>
            <a:headEnd/>
            <a:tailEnd/>
          </a:ln>
        </p:spPr>
        <p:txBody>
          <a:bodyPr lIns="57150" tIns="28575" rIns="57150" bIns="28575"/>
          <a:lstStyle/>
          <a:p>
            <a:endParaRPr lang="en-US"/>
          </a:p>
        </p:txBody>
      </p:sp>
      <p:sp>
        <p:nvSpPr>
          <p:cNvPr id="61574" name="Rectangle 173"/>
          <p:cNvSpPr>
            <a:spLocks noChangeArrowheads="1"/>
          </p:cNvSpPr>
          <p:nvPr/>
        </p:nvSpPr>
        <p:spPr bwMode="auto">
          <a:xfrm>
            <a:off x="912813" y="2959100"/>
            <a:ext cx="74612" cy="9525"/>
          </a:xfrm>
          <a:prstGeom prst="rect">
            <a:avLst/>
          </a:prstGeom>
          <a:noFill/>
          <a:ln w="1588">
            <a:solidFill>
              <a:srgbClr val="000000"/>
            </a:solidFill>
            <a:miter lim="800000"/>
            <a:headEnd/>
            <a:tailEnd/>
          </a:ln>
        </p:spPr>
        <p:txBody>
          <a:bodyPr lIns="57150" tIns="28575" rIns="57150" bIns="28575"/>
          <a:lstStyle/>
          <a:p>
            <a:endParaRPr lang="en-US"/>
          </a:p>
        </p:txBody>
      </p:sp>
      <p:sp>
        <p:nvSpPr>
          <p:cNvPr id="61575" name="Rectangle 174"/>
          <p:cNvSpPr>
            <a:spLocks noChangeArrowheads="1"/>
          </p:cNvSpPr>
          <p:nvPr/>
        </p:nvSpPr>
        <p:spPr bwMode="auto">
          <a:xfrm>
            <a:off x="912813" y="2871788"/>
            <a:ext cx="30162" cy="9525"/>
          </a:xfrm>
          <a:prstGeom prst="rect">
            <a:avLst/>
          </a:prstGeom>
          <a:solidFill>
            <a:srgbClr val="FFFF00"/>
          </a:solidFill>
          <a:ln w="9525">
            <a:noFill/>
            <a:miter lim="800000"/>
            <a:headEnd/>
            <a:tailEnd/>
          </a:ln>
        </p:spPr>
        <p:txBody>
          <a:bodyPr lIns="57150" tIns="28575" rIns="57150" bIns="28575"/>
          <a:lstStyle/>
          <a:p>
            <a:endParaRPr lang="en-US"/>
          </a:p>
        </p:txBody>
      </p:sp>
      <p:sp>
        <p:nvSpPr>
          <p:cNvPr id="61576" name="Rectangle 175"/>
          <p:cNvSpPr>
            <a:spLocks noChangeArrowheads="1"/>
          </p:cNvSpPr>
          <p:nvPr/>
        </p:nvSpPr>
        <p:spPr bwMode="auto">
          <a:xfrm>
            <a:off x="912813" y="2871788"/>
            <a:ext cx="30162" cy="9525"/>
          </a:xfrm>
          <a:prstGeom prst="rect">
            <a:avLst/>
          </a:prstGeom>
          <a:noFill/>
          <a:ln w="1588">
            <a:solidFill>
              <a:srgbClr val="000000"/>
            </a:solidFill>
            <a:miter lim="800000"/>
            <a:headEnd/>
            <a:tailEnd/>
          </a:ln>
        </p:spPr>
        <p:txBody>
          <a:bodyPr lIns="57150" tIns="28575" rIns="57150" bIns="28575"/>
          <a:lstStyle/>
          <a:p>
            <a:endParaRPr lang="en-US"/>
          </a:p>
        </p:txBody>
      </p:sp>
      <p:sp>
        <p:nvSpPr>
          <p:cNvPr id="61577" name="Rectangle 176"/>
          <p:cNvSpPr>
            <a:spLocks noChangeArrowheads="1"/>
          </p:cNvSpPr>
          <p:nvPr/>
        </p:nvSpPr>
        <p:spPr bwMode="auto">
          <a:xfrm>
            <a:off x="1089025" y="2959100"/>
            <a:ext cx="73025" cy="9525"/>
          </a:xfrm>
          <a:prstGeom prst="rect">
            <a:avLst/>
          </a:prstGeom>
          <a:solidFill>
            <a:srgbClr val="FFFF00"/>
          </a:solidFill>
          <a:ln w="9525">
            <a:noFill/>
            <a:miter lim="800000"/>
            <a:headEnd/>
            <a:tailEnd/>
          </a:ln>
        </p:spPr>
        <p:txBody>
          <a:bodyPr lIns="57150" tIns="28575" rIns="57150" bIns="28575"/>
          <a:lstStyle/>
          <a:p>
            <a:endParaRPr lang="en-US"/>
          </a:p>
        </p:txBody>
      </p:sp>
      <p:sp>
        <p:nvSpPr>
          <p:cNvPr id="61578" name="Rectangle 177"/>
          <p:cNvSpPr>
            <a:spLocks noChangeArrowheads="1"/>
          </p:cNvSpPr>
          <p:nvPr/>
        </p:nvSpPr>
        <p:spPr bwMode="auto">
          <a:xfrm>
            <a:off x="1089025" y="2959100"/>
            <a:ext cx="73025" cy="9525"/>
          </a:xfrm>
          <a:prstGeom prst="rect">
            <a:avLst/>
          </a:prstGeom>
          <a:noFill/>
          <a:ln w="1588">
            <a:solidFill>
              <a:srgbClr val="000000"/>
            </a:solidFill>
            <a:miter lim="800000"/>
            <a:headEnd/>
            <a:tailEnd/>
          </a:ln>
        </p:spPr>
        <p:txBody>
          <a:bodyPr lIns="57150" tIns="28575" rIns="57150" bIns="28575"/>
          <a:lstStyle/>
          <a:p>
            <a:endParaRPr lang="en-US"/>
          </a:p>
        </p:txBody>
      </p:sp>
      <p:sp>
        <p:nvSpPr>
          <p:cNvPr id="61579" name="Line 178"/>
          <p:cNvSpPr>
            <a:spLocks noChangeShapeType="1"/>
          </p:cNvSpPr>
          <p:nvPr/>
        </p:nvSpPr>
        <p:spPr bwMode="auto">
          <a:xfrm flipH="1" flipV="1">
            <a:off x="917575" y="2819400"/>
            <a:ext cx="111125" cy="225425"/>
          </a:xfrm>
          <a:prstGeom prst="line">
            <a:avLst/>
          </a:prstGeom>
          <a:noFill/>
          <a:ln w="3175">
            <a:solidFill>
              <a:srgbClr val="000000"/>
            </a:solidFill>
            <a:round/>
            <a:headEnd/>
            <a:tailEnd/>
          </a:ln>
        </p:spPr>
        <p:txBody>
          <a:bodyPr lIns="57150" tIns="28575" rIns="57150" bIns="28575"/>
          <a:lstStyle/>
          <a:p>
            <a:endParaRPr lang="en-US"/>
          </a:p>
        </p:txBody>
      </p:sp>
      <p:sp>
        <p:nvSpPr>
          <p:cNvPr id="61580" name="Rectangle 179"/>
          <p:cNvSpPr>
            <a:spLocks noChangeArrowheads="1"/>
          </p:cNvSpPr>
          <p:nvPr/>
        </p:nvSpPr>
        <p:spPr bwMode="auto">
          <a:xfrm>
            <a:off x="1133475" y="2871788"/>
            <a:ext cx="28575" cy="9525"/>
          </a:xfrm>
          <a:prstGeom prst="rect">
            <a:avLst/>
          </a:prstGeom>
          <a:solidFill>
            <a:srgbClr val="FFFF00"/>
          </a:solidFill>
          <a:ln w="9525">
            <a:noFill/>
            <a:miter lim="800000"/>
            <a:headEnd/>
            <a:tailEnd/>
          </a:ln>
        </p:spPr>
        <p:txBody>
          <a:bodyPr lIns="57150" tIns="28575" rIns="57150" bIns="28575"/>
          <a:lstStyle/>
          <a:p>
            <a:endParaRPr lang="en-US"/>
          </a:p>
        </p:txBody>
      </p:sp>
      <p:sp>
        <p:nvSpPr>
          <p:cNvPr id="61581" name="Rectangle 180"/>
          <p:cNvSpPr>
            <a:spLocks noChangeArrowheads="1"/>
          </p:cNvSpPr>
          <p:nvPr/>
        </p:nvSpPr>
        <p:spPr bwMode="auto">
          <a:xfrm>
            <a:off x="1133475" y="2871788"/>
            <a:ext cx="28575" cy="9525"/>
          </a:xfrm>
          <a:prstGeom prst="rect">
            <a:avLst/>
          </a:prstGeom>
          <a:noFill/>
          <a:ln w="1588">
            <a:solidFill>
              <a:srgbClr val="000000"/>
            </a:solidFill>
            <a:miter lim="800000"/>
            <a:headEnd/>
            <a:tailEnd/>
          </a:ln>
        </p:spPr>
        <p:txBody>
          <a:bodyPr lIns="57150" tIns="28575" rIns="57150" bIns="28575"/>
          <a:lstStyle/>
          <a:p>
            <a:endParaRPr lang="en-US"/>
          </a:p>
        </p:txBody>
      </p:sp>
      <p:sp>
        <p:nvSpPr>
          <p:cNvPr id="61582" name="Line 181"/>
          <p:cNvSpPr>
            <a:spLocks noChangeShapeType="1"/>
          </p:cNvSpPr>
          <p:nvPr/>
        </p:nvSpPr>
        <p:spPr bwMode="auto">
          <a:xfrm flipV="1">
            <a:off x="1046163" y="2819400"/>
            <a:ext cx="111125" cy="225425"/>
          </a:xfrm>
          <a:prstGeom prst="line">
            <a:avLst/>
          </a:prstGeom>
          <a:noFill/>
          <a:ln w="3175">
            <a:solidFill>
              <a:srgbClr val="000000"/>
            </a:solidFill>
            <a:round/>
            <a:headEnd/>
            <a:tailEnd/>
          </a:ln>
        </p:spPr>
        <p:txBody>
          <a:bodyPr lIns="57150" tIns="28575" rIns="57150" bIns="28575"/>
          <a:lstStyle/>
          <a:p>
            <a:endParaRPr lang="en-US"/>
          </a:p>
        </p:txBody>
      </p:sp>
      <p:sp>
        <p:nvSpPr>
          <p:cNvPr id="61583" name="Rectangle 182"/>
          <p:cNvSpPr>
            <a:spLocks noChangeArrowheads="1"/>
          </p:cNvSpPr>
          <p:nvPr/>
        </p:nvSpPr>
        <p:spPr bwMode="auto">
          <a:xfrm>
            <a:off x="1009650" y="3044825"/>
            <a:ext cx="55563" cy="15875"/>
          </a:xfrm>
          <a:prstGeom prst="rect">
            <a:avLst/>
          </a:prstGeom>
          <a:solidFill>
            <a:srgbClr val="FFFF00"/>
          </a:solidFill>
          <a:ln w="9525">
            <a:noFill/>
            <a:miter lim="800000"/>
            <a:headEnd/>
            <a:tailEnd/>
          </a:ln>
        </p:spPr>
        <p:txBody>
          <a:bodyPr lIns="57150" tIns="28575" rIns="57150" bIns="28575"/>
          <a:lstStyle/>
          <a:p>
            <a:endParaRPr lang="en-US"/>
          </a:p>
        </p:txBody>
      </p:sp>
      <p:sp>
        <p:nvSpPr>
          <p:cNvPr id="61584" name="Rectangle 183"/>
          <p:cNvSpPr>
            <a:spLocks noChangeArrowheads="1"/>
          </p:cNvSpPr>
          <p:nvPr/>
        </p:nvSpPr>
        <p:spPr bwMode="auto">
          <a:xfrm>
            <a:off x="1009650" y="3044825"/>
            <a:ext cx="55563" cy="15875"/>
          </a:xfrm>
          <a:prstGeom prst="rect">
            <a:avLst/>
          </a:prstGeom>
          <a:noFill/>
          <a:ln w="1588">
            <a:solidFill>
              <a:srgbClr val="000000"/>
            </a:solidFill>
            <a:miter lim="800000"/>
            <a:headEnd/>
            <a:tailEnd/>
          </a:ln>
        </p:spPr>
        <p:txBody>
          <a:bodyPr lIns="57150" tIns="28575" rIns="57150" bIns="28575"/>
          <a:lstStyle/>
          <a:p>
            <a:endParaRPr lang="en-US"/>
          </a:p>
        </p:txBody>
      </p:sp>
      <p:sp>
        <p:nvSpPr>
          <p:cNvPr id="61585" name="Line 184"/>
          <p:cNvSpPr>
            <a:spLocks noChangeShapeType="1"/>
          </p:cNvSpPr>
          <p:nvPr/>
        </p:nvSpPr>
        <p:spPr bwMode="auto">
          <a:xfrm>
            <a:off x="912813" y="2786063"/>
            <a:ext cx="0" cy="641350"/>
          </a:xfrm>
          <a:prstGeom prst="line">
            <a:avLst/>
          </a:prstGeom>
          <a:noFill/>
          <a:ln w="4826">
            <a:solidFill>
              <a:srgbClr val="000000"/>
            </a:solidFill>
            <a:round/>
            <a:headEnd/>
            <a:tailEnd/>
          </a:ln>
        </p:spPr>
        <p:txBody>
          <a:bodyPr lIns="57150" tIns="28575" rIns="57150" bIns="28575"/>
          <a:lstStyle/>
          <a:p>
            <a:endParaRPr lang="en-US"/>
          </a:p>
        </p:txBody>
      </p:sp>
      <p:sp>
        <p:nvSpPr>
          <p:cNvPr id="61586" name="Line 185"/>
          <p:cNvSpPr>
            <a:spLocks noChangeShapeType="1"/>
          </p:cNvSpPr>
          <p:nvPr/>
        </p:nvSpPr>
        <p:spPr bwMode="auto">
          <a:xfrm>
            <a:off x="1162050" y="2786063"/>
            <a:ext cx="0" cy="735012"/>
          </a:xfrm>
          <a:prstGeom prst="line">
            <a:avLst/>
          </a:prstGeom>
          <a:noFill/>
          <a:ln w="4826">
            <a:solidFill>
              <a:srgbClr val="000000"/>
            </a:solidFill>
            <a:round/>
            <a:headEnd/>
            <a:tailEnd/>
          </a:ln>
        </p:spPr>
        <p:txBody>
          <a:bodyPr lIns="57150" tIns="28575" rIns="57150" bIns="28575"/>
          <a:lstStyle/>
          <a:p>
            <a:endParaRPr lang="en-US"/>
          </a:p>
        </p:txBody>
      </p:sp>
      <p:sp>
        <p:nvSpPr>
          <p:cNvPr id="61587" name="Rectangle 186"/>
          <p:cNvSpPr>
            <a:spLocks noChangeArrowheads="1"/>
          </p:cNvSpPr>
          <p:nvPr/>
        </p:nvSpPr>
        <p:spPr bwMode="auto">
          <a:xfrm>
            <a:off x="1011238" y="2767013"/>
            <a:ext cx="7937" cy="192087"/>
          </a:xfrm>
          <a:prstGeom prst="rect">
            <a:avLst/>
          </a:prstGeom>
          <a:solidFill>
            <a:srgbClr val="FFFF00"/>
          </a:solidFill>
          <a:ln w="9525">
            <a:noFill/>
            <a:miter lim="800000"/>
            <a:headEnd/>
            <a:tailEnd/>
          </a:ln>
        </p:spPr>
        <p:txBody>
          <a:bodyPr lIns="57150" tIns="28575" rIns="57150" bIns="28575"/>
          <a:lstStyle/>
          <a:p>
            <a:endParaRPr lang="en-US"/>
          </a:p>
        </p:txBody>
      </p:sp>
      <p:sp>
        <p:nvSpPr>
          <p:cNvPr id="61588" name="Rectangle 187"/>
          <p:cNvSpPr>
            <a:spLocks noChangeArrowheads="1"/>
          </p:cNvSpPr>
          <p:nvPr/>
        </p:nvSpPr>
        <p:spPr bwMode="auto">
          <a:xfrm>
            <a:off x="1011238" y="2767013"/>
            <a:ext cx="7937" cy="192087"/>
          </a:xfrm>
          <a:prstGeom prst="rect">
            <a:avLst/>
          </a:prstGeom>
          <a:noFill/>
          <a:ln w="1588">
            <a:solidFill>
              <a:srgbClr val="000000"/>
            </a:solidFill>
            <a:miter lim="800000"/>
            <a:headEnd/>
            <a:tailEnd/>
          </a:ln>
        </p:spPr>
        <p:txBody>
          <a:bodyPr lIns="57150" tIns="28575" rIns="57150" bIns="28575"/>
          <a:lstStyle/>
          <a:p>
            <a:endParaRPr lang="en-US"/>
          </a:p>
        </p:txBody>
      </p:sp>
      <p:sp>
        <p:nvSpPr>
          <p:cNvPr id="61589" name="Rectangle 188"/>
          <p:cNvSpPr>
            <a:spLocks noChangeArrowheads="1"/>
          </p:cNvSpPr>
          <p:nvPr/>
        </p:nvSpPr>
        <p:spPr bwMode="auto">
          <a:xfrm>
            <a:off x="1055688" y="2767013"/>
            <a:ext cx="9525" cy="192087"/>
          </a:xfrm>
          <a:prstGeom prst="rect">
            <a:avLst/>
          </a:prstGeom>
          <a:solidFill>
            <a:srgbClr val="FFFF00"/>
          </a:solidFill>
          <a:ln w="9525">
            <a:noFill/>
            <a:miter lim="800000"/>
            <a:headEnd/>
            <a:tailEnd/>
          </a:ln>
        </p:spPr>
        <p:txBody>
          <a:bodyPr lIns="57150" tIns="28575" rIns="57150" bIns="28575"/>
          <a:lstStyle/>
          <a:p>
            <a:endParaRPr lang="en-US"/>
          </a:p>
        </p:txBody>
      </p:sp>
      <p:sp>
        <p:nvSpPr>
          <p:cNvPr id="61590" name="Rectangle 189"/>
          <p:cNvSpPr>
            <a:spLocks noChangeArrowheads="1"/>
          </p:cNvSpPr>
          <p:nvPr/>
        </p:nvSpPr>
        <p:spPr bwMode="auto">
          <a:xfrm>
            <a:off x="1055688" y="2767013"/>
            <a:ext cx="9525" cy="192087"/>
          </a:xfrm>
          <a:prstGeom prst="rect">
            <a:avLst/>
          </a:prstGeom>
          <a:noFill/>
          <a:ln w="1588">
            <a:solidFill>
              <a:srgbClr val="000000"/>
            </a:solidFill>
            <a:miter lim="800000"/>
            <a:headEnd/>
            <a:tailEnd/>
          </a:ln>
        </p:spPr>
        <p:txBody>
          <a:bodyPr lIns="57150" tIns="28575" rIns="57150" bIns="28575"/>
          <a:lstStyle/>
          <a:p>
            <a:endParaRPr lang="en-US"/>
          </a:p>
        </p:txBody>
      </p:sp>
      <p:sp>
        <p:nvSpPr>
          <p:cNvPr id="61591" name="Rectangle 190"/>
          <p:cNvSpPr>
            <a:spLocks noChangeArrowheads="1"/>
          </p:cNvSpPr>
          <p:nvPr/>
        </p:nvSpPr>
        <p:spPr bwMode="auto">
          <a:xfrm>
            <a:off x="971550" y="2767013"/>
            <a:ext cx="9525" cy="96837"/>
          </a:xfrm>
          <a:prstGeom prst="rect">
            <a:avLst/>
          </a:prstGeom>
          <a:solidFill>
            <a:srgbClr val="FFFF00"/>
          </a:solidFill>
          <a:ln w="9525">
            <a:noFill/>
            <a:miter lim="800000"/>
            <a:headEnd/>
            <a:tailEnd/>
          </a:ln>
        </p:spPr>
        <p:txBody>
          <a:bodyPr lIns="57150" tIns="28575" rIns="57150" bIns="28575"/>
          <a:lstStyle/>
          <a:p>
            <a:endParaRPr lang="en-US"/>
          </a:p>
        </p:txBody>
      </p:sp>
      <p:sp>
        <p:nvSpPr>
          <p:cNvPr id="61592" name="Rectangle 191"/>
          <p:cNvSpPr>
            <a:spLocks noChangeArrowheads="1"/>
          </p:cNvSpPr>
          <p:nvPr/>
        </p:nvSpPr>
        <p:spPr bwMode="auto">
          <a:xfrm>
            <a:off x="971550" y="2767013"/>
            <a:ext cx="9525" cy="96837"/>
          </a:xfrm>
          <a:prstGeom prst="rect">
            <a:avLst/>
          </a:prstGeom>
          <a:noFill/>
          <a:ln w="1588">
            <a:solidFill>
              <a:srgbClr val="000000"/>
            </a:solidFill>
            <a:miter lim="800000"/>
            <a:headEnd/>
            <a:tailEnd/>
          </a:ln>
        </p:spPr>
        <p:txBody>
          <a:bodyPr lIns="57150" tIns="28575" rIns="57150" bIns="28575"/>
          <a:lstStyle/>
          <a:p>
            <a:endParaRPr lang="en-US"/>
          </a:p>
        </p:txBody>
      </p:sp>
      <p:sp>
        <p:nvSpPr>
          <p:cNvPr id="61593" name="Rectangle 192"/>
          <p:cNvSpPr>
            <a:spLocks noChangeArrowheads="1"/>
          </p:cNvSpPr>
          <p:nvPr/>
        </p:nvSpPr>
        <p:spPr bwMode="auto">
          <a:xfrm>
            <a:off x="1095375" y="2767013"/>
            <a:ext cx="7938" cy="96837"/>
          </a:xfrm>
          <a:prstGeom prst="rect">
            <a:avLst/>
          </a:prstGeom>
          <a:solidFill>
            <a:srgbClr val="FFFF00"/>
          </a:solidFill>
          <a:ln w="9525">
            <a:noFill/>
            <a:miter lim="800000"/>
            <a:headEnd/>
            <a:tailEnd/>
          </a:ln>
        </p:spPr>
        <p:txBody>
          <a:bodyPr lIns="57150" tIns="28575" rIns="57150" bIns="28575"/>
          <a:lstStyle/>
          <a:p>
            <a:endParaRPr lang="en-US"/>
          </a:p>
        </p:txBody>
      </p:sp>
      <p:sp>
        <p:nvSpPr>
          <p:cNvPr id="61594" name="Rectangle 193"/>
          <p:cNvSpPr>
            <a:spLocks noChangeArrowheads="1"/>
          </p:cNvSpPr>
          <p:nvPr/>
        </p:nvSpPr>
        <p:spPr bwMode="auto">
          <a:xfrm>
            <a:off x="1095375" y="2767013"/>
            <a:ext cx="7938" cy="96837"/>
          </a:xfrm>
          <a:prstGeom prst="rect">
            <a:avLst/>
          </a:prstGeom>
          <a:noFill/>
          <a:ln w="1588">
            <a:solidFill>
              <a:srgbClr val="000000"/>
            </a:solidFill>
            <a:miter lim="800000"/>
            <a:headEnd/>
            <a:tailEnd/>
          </a:ln>
        </p:spPr>
        <p:txBody>
          <a:bodyPr lIns="57150" tIns="28575" rIns="57150" bIns="28575"/>
          <a:lstStyle/>
          <a:p>
            <a:endParaRPr lang="en-US"/>
          </a:p>
        </p:txBody>
      </p:sp>
      <p:sp>
        <p:nvSpPr>
          <p:cNvPr id="61595" name="Freeform 194"/>
          <p:cNvSpPr>
            <a:spLocks/>
          </p:cNvSpPr>
          <p:nvPr/>
        </p:nvSpPr>
        <p:spPr bwMode="auto">
          <a:xfrm>
            <a:off x="850900" y="2690813"/>
            <a:ext cx="31750" cy="23812"/>
          </a:xfrm>
          <a:custGeom>
            <a:avLst/>
            <a:gdLst>
              <a:gd name="T0" fmla="*/ 21009 w 201"/>
              <a:gd name="T1" fmla="*/ 15039 h 133"/>
              <a:gd name="T2" fmla="*/ 20851 w 201"/>
              <a:gd name="T3" fmla="*/ 13428 h 133"/>
              <a:gd name="T4" fmla="*/ 20377 w 201"/>
              <a:gd name="T5" fmla="*/ 12175 h 133"/>
              <a:gd name="T6" fmla="*/ 19587 w 201"/>
              <a:gd name="T7" fmla="*/ 10921 h 133"/>
              <a:gd name="T8" fmla="*/ 18639 w 201"/>
              <a:gd name="T9" fmla="*/ 9847 h 133"/>
              <a:gd name="T10" fmla="*/ 17534 w 201"/>
              <a:gd name="T11" fmla="*/ 8952 h 133"/>
              <a:gd name="T12" fmla="*/ 16112 w 201"/>
              <a:gd name="T13" fmla="*/ 8236 h 133"/>
              <a:gd name="T14" fmla="*/ 14848 w 201"/>
              <a:gd name="T15" fmla="*/ 7878 h 133"/>
              <a:gd name="T16" fmla="*/ 13427 w 201"/>
              <a:gd name="T17" fmla="*/ 7878 h 133"/>
              <a:gd name="T18" fmla="*/ 12005 w 201"/>
              <a:gd name="T19" fmla="*/ 8236 h 133"/>
              <a:gd name="T20" fmla="*/ 10741 w 201"/>
              <a:gd name="T21" fmla="*/ 8952 h 133"/>
              <a:gd name="T22" fmla="*/ 9636 w 201"/>
              <a:gd name="T23" fmla="*/ 9847 h 133"/>
              <a:gd name="T24" fmla="*/ 8688 w 201"/>
              <a:gd name="T25" fmla="*/ 10921 h 133"/>
              <a:gd name="T26" fmla="*/ 7898 w 201"/>
              <a:gd name="T27" fmla="*/ 12175 h 133"/>
              <a:gd name="T28" fmla="*/ 7424 w 201"/>
              <a:gd name="T29" fmla="*/ 13428 h 133"/>
              <a:gd name="T30" fmla="*/ 7266 w 201"/>
              <a:gd name="T31" fmla="*/ 15039 h 133"/>
              <a:gd name="T32" fmla="*/ 0 w 201"/>
              <a:gd name="T33" fmla="*/ 15934 h 133"/>
              <a:gd name="T34" fmla="*/ 474 w 201"/>
              <a:gd name="T35" fmla="*/ 12533 h 133"/>
              <a:gd name="T36" fmla="*/ 1264 w 201"/>
              <a:gd name="T37" fmla="*/ 9668 h 133"/>
              <a:gd name="T38" fmla="*/ 2527 w 201"/>
              <a:gd name="T39" fmla="*/ 6982 h 133"/>
              <a:gd name="T40" fmla="*/ 4265 w 201"/>
              <a:gd name="T41" fmla="*/ 4655 h 133"/>
              <a:gd name="T42" fmla="*/ 6318 w 201"/>
              <a:gd name="T43" fmla="*/ 2507 h 133"/>
              <a:gd name="T44" fmla="*/ 8688 w 201"/>
              <a:gd name="T45" fmla="*/ 1074 h 133"/>
              <a:gd name="T46" fmla="*/ 11373 w 201"/>
              <a:gd name="T47" fmla="*/ 179 h 133"/>
              <a:gd name="T48" fmla="*/ 14058 w 201"/>
              <a:gd name="T49" fmla="*/ 0 h 133"/>
              <a:gd name="T50" fmla="*/ 16902 w 201"/>
              <a:gd name="T51" fmla="*/ 179 h 133"/>
              <a:gd name="T52" fmla="*/ 19587 w 201"/>
              <a:gd name="T53" fmla="*/ 1074 h 133"/>
              <a:gd name="T54" fmla="*/ 21956 w 201"/>
              <a:gd name="T55" fmla="*/ 2507 h 133"/>
              <a:gd name="T56" fmla="*/ 24010 w 201"/>
              <a:gd name="T57" fmla="*/ 4655 h 133"/>
              <a:gd name="T58" fmla="*/ 25748 w 201"/>
              <a:gd name="T59" fmla="*/ 6982 h 133"/>
              <a:gd name="T60" fmla="*/ 27011 w 201"/>
              <a:gd name="T61" fmla="*/ 9668 h 133"/>
              <a:gd name="T62" fmla="*/ 27801 w 201"/>
              <a:gd name="T63" fmla="*/ 12533 h 133"/>
              <a:gd name="T64" fmla="*/ 28117 w 201"/>
              <a:gd name="T65" fmla="*/ 15934 h 133"/>
              <a:gd name="T66" fmla="*/ 31750 w 201"/>
              <a:gd name="T67" fmla="*/ 15934 h 133"/>
              <a:gd name="T68" fmla="*/ 17692 w 201"/>
              <a:gd name="T69" fmla="*/ 15934 h 133"/>
              <a:gd name="T70" fmla="*/ 21167 w 201"/>
              <a:gd name="T71" fmla="*/ 15934 h 133"/>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201"/>
              <a:gd name="T109" fmla="*/ 0 h 133"/>
              <a:gd name="T110" fmla="*/ 201 w 201"/>
              <a:gd name="T111" fmla="*/ 133 h 133"/>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201" h="133">
                <a:moveTo>
                  <a:pt x="134" y="89"/>
                </a:moveTo>
                <a:lnTo>
                  <a:pt x="133" y="84"/>
                </a:lnTo>
                <a:lnTo>
                  <a:pt x="133" y="80"/>
                </a:lnTo>
                <a:lnTo>
                  <a:pt x="132" y="75"/>
                </a:lnTo>
                <a:lnTo>
                  <a:pt x="131" y="71"/>
                </a:lnTo>
                <a:lnTo>
                  <a:pt x="129" y="68"/>
                </a:lnTo>
                <a:lnTo>
                  <a:pt x="126" y="64"/>
                </a:lnTo>
                <a:lnTo>
                  <a:pt x="124" y="61"/>
                </a:lnTo>
                <a:lnTo>
                  <a:pt x="121" y="57"/>
                </a:lnTo>
                <a:lnTo>
                  <a:pt x="118" y="55"/>
                </a:lnTo>
                <a:lnTo>
                  <a:pt x="114" y="51"/>
                </a:lnTo>
                <a:lnTo>
                  <a:pt x="111" y="50"/>
                </a:lnTo>
                <a:lnTo>
                  <a:pt x="107" y="48"/>
                </a:lnTo>
                <a:lnTo>
                  <a:pt x="102" y="46"/>
                </a:lnTo>
                <a:lnTo>
                  <a:pt x="99" y="45"/>
                </a:lnTo>
                <a:lnTo>
                  <a:pt x="94" y="44"/>
                </a:lnTo>
                <a:lnTo>
                  <a:pt x="89" y="44"/>
                </a:lnTo>
                <a:lnTo>
                  <a:pt x="85" y="44"/>
                </a:lnTo>
                <a:lnTo>
                  <a:pt x="80" y="45"/>
                </a:lnTo>
                <a:lnTo>
                  <a:pt x="76" y="46"/>
                </a:lnTo>
                <a:lnTo>
                  <a:pt x="72" y="48"/>
                </a:lnTo>
                <a:lnTo>
                  <a:pt x="68" y="50"/>
                </a:lnTo>
                <a:lnTo>
                  <a:pt x="64" y="51"/>
                </a:lnTo>
                <a:lnTo>
                  <a:pt x="61" y="55"/>
                </a:lnTo>
                <a:lnTo>
                  <a:pt x="59" y="57"/>
                </a:lnTo>
                <a:lnTo>
                  <a:pt x="55" y="61"/>
                </a:lnTo>
                <a:lnTo>
                  <a:pt x="53" y="64"/>
                </a:lnTo>
                <a:lnTo>
                  <a:pt x="50" y="68"/>
                </a:lnTo>
                <a:lnTo>
                  <a:pt x="48" y="71"/>
                </a:lnTo>
                <a:lnTo>
                  <a:pt x="47" y="75"/>
                </a:lnTo>
                <a:lnTo>
                  <a:pt x="46" y="80"/>
                </a:lnTo>
                <a:lnTo>
                  <a:pt x="46" y="84"/>
                </a:lnTo>
                <a:lnTo>
                  <a:pt x="46" y="89"/>
                </a:lnTo>
                <a:lnTo>
                  <a:pt x="0" y="89"/>
                </a:lnTo>
                <a:lnTo>
                  <a:pt x="0" y="80"/>
                </a:lnTo>
                <a:lnTo>
                  <a:pt x="3" y="70"/>
                </a:lnTo>
                <a:lnTo>
                  <a:pt x="4" y="62"/>
                </a:lnTo>
                <a:lnTo>
                  <a:pt x="8" y="54"/>
                </a:lnTo>
                <a:lnTo>
                  <a:pt x="11" y="46"/>
                </a:lnTo>
                <a:lnTo>
                  <a:pt x="16" y="39"/>
                </a:lnTo>
                <a:lnTo>
                  <a:pt x="21" y="32"/>
                </a:lnTo>
                <a:lnTo>
                  <a:pt x="27" y="26"/>
                </a:lnTo>
                <a:lnTo>
                  <a:pt x="32" y="20"/>
                </a:lnTo>
                <a:lnTo>
                  <a:pt x="40" y="14"/>
                </a:lnTo>
                <a:lnTo>
                  <a:pt x="47" y="11"/>
                </a:lnTo>
                <a:lnTo>
                  <a:pt x="55" y="6"/>
                </a:lnTo>
                <a:lnTo>
                  <a:pt x="63" y="4"/>
                </a:lnTo>
                <a:lnTo>
                  <a:pt x="72" y="1"/>
                </a:lnTo>
                <a:lnTo>
                  <a:pt x="80" y="0"/>
                </a:lnTo>
                <a:lnTo>
                  <a:pt x="89" y="0"/>
                </a:lnTo>
                <a:lnTo>
                  <a:pt x="99" y="0"/>
                </a:lnTo>
                <a:lnTo>
                  <a:pt x="107" y="1"/>
                </a:lnTo>
                <a:lnTo>
                  <a:pt x="115" y="4"/>
                </a:lnTo>
                <a:lnTo>
                  <a:pt x="124" y="6"/>
                </a:lnTo>
                <a:lnTo>
                  <a:pt x="132" y="11"/>
                </a:lnTo>
                <a:lnTo>
                  <a:pt x="139" y="14"/>
                </a:lnTo>
                <a:lnTo>
                  <a:pt x="146" y="20"/>
                </a:lnTo>
                <a:lnTo>
                  <a:pt x="152" y="26"/>
                </a:lnTo>
                <a:lnTo>
                  <a:pt x="158" y="32"/>
                </a:lnTo>
                <a:lnTo>
                  <a:pt x="163" y="39"/>
                </a:lnTo>
                <a:lnTo>
                  <a:pt x="168" y="46"/>
                </a:lnTo>
                <a:lnTo>
                  <a:pt x="171" y="54"/>
                </a:lnTo>
                <a:lnTo>
                  <a:pt x="175" y="62"/>
                </a:lnTo>
                <a:lnTo>
                  <a:pt x="176" y="70"/>
                </a:lnTo>
                <a:lnTo>
                  <a:pt x="178" y="80"/>
                </a:lnTo>
                <a:lnTo>
                  <a:pt x="178" y="89"/>
                </a:lnTo>
                <a:lnTo>
                  <a:pt x="201" y="89"/>
                </a:lnTo>
                <a:lnTo>
                  <a:pt x="156" y="133"/>
                </a:lnTo>
                <a:lnTo>
                  <a:pt x="112" y="89"/>
                </a:lnTo>
                <a:lnTo>
                  <a:pt x="134" y="89"/>
                </a:lnTo>
                <a:close/>
              </a:path>
            </a:pathLst>
          </a:custGeom>
          <a:solidFill>
            <a:srgbClr val="008000"/>
          </a:solidFill>
          <a:ln w="9525">
            <a:noFill/>
            <a:round/>
            <a:headEnd/>
            <a:tailEnd/>
          </a:ln>
        </p:spPr>
        <p:txBody>
          <a:bodyPr lIns="57150" tIns="28575" rIns="57150" bIns="28575"/>
          <a:lstStyle/>
          <a:p>
            <a:endParaRPr lang="en-US"/>
          </a:p>
        </p:txBody>
      </p:sp>
      <p:sp>
        <p:nvSpPr>
          <p:cNvPr id="61596" name="Freeform 195"/>
          <p:cNvSpPr>
            <a:spLocks/>
          </p:cNvSpPr>
          <p:nvPr/>
        </p:nvSpPr>
        <p:spPr bwMode="auto">
          <a:xfrm>
            <a:off x="850900" y="2690813"/>
            <a:ext cx="31750" cy="23812"/>
          </a:xfrm>
          <a:custGeom>
            <a:avLst/>
            <a:gdLst>
              <a:gd name="T0" fmla="*/ 21009 w 201"/>
              <a:gd name="T1" fmla="*/ 15039 h 133"/>
              <a:gd name="T2" fmla="*/ 20851 w 201"/>
              <a:gd name="T3" fmla="*/ 13428 h 133"/>
              <a:gd name="T4" fmla="*/ 20377 w 201"/>
              <a:gd name="T5" fmla="*/ 12175 h 133"/>
              <a:gd name="T6" fmla="*/ 19587 w 201"/>
              <a:gd name="T7" fmla="*/ 10921 h 133"/>
              <a:gd name="T8" fmla="*/ 18639 w 201"/>
              <a:gd name="T9" fmla="*/ 9847 h 133"/>
              <a:gd name="T10" fmla="*/ 17534 w 201"/>
              <a:gd name="T11" fmla="*/ 8952 h 133"/>
              <a:gd name="T12" fmla="*/ 16112 w 201"/>
              <a:gd name="T13" fmla="*/ 8236 h 133"/>
              <a:gd name="T14" fmla="*/ 14848 w 201"/>
              <a:gd name="T15" fmla="*/ 7878 h 133"/>
              <a:gd name="T16" fmla="*/ 13427 w 201"/>
              <a:gd name="T17" fmla="*/ 7878 h 133"/>
              <a:gd name="T18" fmla="*/ 12005 w 201"/>
              <a:gd name="T19" fmla="*/ 8236 h 133"/>
              <a:gd name="T20" fmla="*/ 10741 w 201"/>
              <a:gd name="T21" fmla="*/ 8952 h 133"/>
              <a:gd name="T22" fmla="*/ 9636 w 201"/>
              <a:gd name="T23" fmla="*/ 9847 h 133"/>
              <a:gd name="T24" fmla="*/ 8688 w 201"/>
              <a:gd name="T25" fmla="*/ 10921 h 133"/>
              <a:gd name="T26" fmla="*/ 7898 w 201"/>
              <a:gd name="T27" fmla="*/ 12175 h 133"/>
              <a:gd name="T28" fmla="*/ 7424 w 201"/>
              <a:gd name="T29" fmla="*/ 13428 h 133"/>
              <a:gd name="T30" fmla="*/ 7266 w 201"/>
              <a:gd name="T31" fmla="*/ 15039 h 133"/>
              <a:gd name="T32" fmla="*/ 0 w 201"/>
              <a:gd name="T33" fmla="*/ 15934 h 133"/>
              <a:gd name="T34" fmla="*/ 474 w 201"/>
              <a:gd name="T35" fmla="*/ 12533 h 133"/>
              <a:gd name="T36" fmla="*/ 1264 w 201"/>
              <a:gd name="T37" fmla="*/ 9668 h 133"/>
              <a:gd name="T38" fmla="*/ 2527 w 201"/>
              <a:gd name="T39" fmla="*/ 6982 h 133"/>
              <a:gd name="T40" fmla="*/ 4265 w 201"/>
              <a:gd name="T41" fmla="*/ 4655 h 133"/>
              <a:gd name="T42" fmla="*/ 6318 w 201"/>
              <a:gd name="T43" fmla="*/ 2507 h 133"/>
              <a:gd name="T44" fmla="*/ 8688 w 201"/>
              <a:gd name="T45" fmla="*/ 1074 h 133"/>
              <a:gd name="T46" fmla="*/ 11373 w 201"/>
              <a:gd name="T47" fmla="*/ 179 h 133"/>
              <a:gd name="T48" fmla="*/ 14058 w 201"/>
              <a:gd name="T49" fmla="*/ 0 h 133"/>
              <a:gd name="T50" fmla="*/ 16902 w 201"/>
              <a:gd name="T51" fmla="*/ 179 h 133"/>
              <a:gd name="T52" fmla="*/ 19587 w 201"/>
              <a:gd name="T53" fmla="*/ 1074 h 133"/>
              <a:gd name="T54" fmla="*/ 21956 w 201"/>
              <a:gd name="T55" fmla="*/ 2507 h 133"/>
              <a:gd name="T56" fmla="*/ 24010 w 201"/>
              <a:gd name="T57" fmla="*/ 4655 h 133"/>
              <a:gd name="T58" fmla="*/ 25748 w 201"/>
              <a:gd name="T59" fmla="*/ 6982 h 133"/>
              <a:gd name="T60" fmla="*/ 27011 w 201"/>
              <a:gd name="T61" fmla="*/ 9668 h 133"/>
              <a:gd name="T62" fmla="*/ 27801 w 201"/>
              <a:gd name="T63" fmla="*/ 12533 h 133"/>
              <a:gd name="T64" fmla="*/ 28117 w 201"/>
              <a:gd name="T65" fmla="*/ 15934 h 133"/>
              <a:gd name="T66" fmla="*/ 31750 w 201"/>
              <a:gd name="T67" fmla="*/ 15934 h 133"/>
              <a:gd name="T68" fmla="*/ 17692 w 201"/>
              <a:gd name="T69" fmla="*/ 15934 h 133"/>
              <a:gd name="T70" fmla="*/ 21167 w 201"/>
              <a:gd name="T71" fmla="*/ 15934 h 133"/>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201"/>
              <a:gd name="T109" fmla="*/ 0 h 133"/>
              <a:gd name="T110" fmla="*/ 201 w 201"/>
              <a:gd name="T111" fmla="*/ 133 h 133"/>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201" h="133">
                <a:moveTo>
                  <a:pt x="134" y="89"/>
                </a:moveTo>
                <a:lnTo>
                  <a:pt x="133" y="84"/>
                </a:lnTo>
                <a:lnTo>
                  <a:pt x="133" y="80"/>
                </a:lnTo>
                <a:lnTo>
                  <a:pt x="132" y="75"/>
                </a:lnTo>
                <a:lnTo>
                  <a:pt x="131" y="71"/>
                </a:lnTo>
                <a:lnTo>
                  <a:pt x="129" y="68"/>
                </a:lnTo>
                <a:lnTo>
                  <a:pt x="126" y="64"/>
                </a:lnTo>
                <a:lnTo>
                  <a:pt x="124" y="61"/>
                </a:lnTo>
                <a:lnTo>
                  <a:pt x="121" y="57"/>
                </a:lnTo>
                <a:lnTo>
                  <a:pt x="118" y="55"/>
                </a:lnTo>
                <a:lnTo>
                  <a:pt x="114" y="51"/>
                </a:lnTo>
                <a:lnTo>
                  <a:pt x="111" y="50"/>
                </a:lnTo>
                <a:lnTo>
                  <a:pt x="107" y="48"/>
                </a:lnTo>
                <a:lnTo>
                  <a:pt x="102" y="46"/>
                </a:lnTo>
                <a:lnTo>
                  <a:pt x="99" y="45"/>
                </a:lnTo>
                <a:lnTo>
                  <a:pt x="94" y="44"/>
                </a:lnTo>
                <a:lnTo>
                  <a:pt x="89" y="44"/>
                </a:lnTo>
                <a:lnTo>
                  <a:pt x="85" y="44"/>
                </a:lnTo>
                <a:lnTo>
                  <a:pt x="80" y="45"/>
                </a:lnTo>
                <a:lnTo>
                  <a:pt x="76" y="46"/>
                </a:lnTo>
                <a:lnTo>
                  <a:pt x="72" y="48"/>
                </a:lnTo>
                <a:lnTo>
                  <a:pt x="68" y="50"/>
                </a:lnTo>
                <a:lnTo>
                  <a:pt x="64" y="51"/>
                </a:lnTo>
                <a:lnTo>
                  <a:pt x="61" y="55"/>
                </a:lnTo>
                <a:lnTo>
                  <a:pt x="59" y="57"/>
                </a:lnTo>
                <a:lnTo>
                  <a:pt x="55" y="61"/>
                </a:lnTo>
                <a:lnTo>
                  <a:pt x="53" y="64"/>
                </a:lnTo>
                <a:lnTo>
                  <a:pt x="50" y="68"/>
                </a:lnTo>
                <a:lnTo>
                  <a:pt x="48" y="71"/>
                </a:lnTo>
                <a:lnTo>
                  <a:pt x="47" y="75"/>
                </a:lnTo>
                <a:lnTo>
                  <a:pt x="46" y="80"/>
                </a:lnTo>
                <a:lnTo>
                  <a:pt x="46" y="84"/>
                </a:lnTo>
                <a:lnTo>
                  <a:pt x="46" y="89"/>
                </a:lnTo>
                <a:lnTo>
                  <a:pt x="0" y="89"/>
                </a:lnTo>
                <a:lnTo>
                  <a:pt x="0" y="80"/>
                </a:lnTo>
                <a:lnTo>
                  <a:pt x="3" y="70"/>
                </a:lnTo>
                <a:lnTo>
                  <a:pt x="4" y="62"/>
                </a:lnTo>
                <a:lnTo>
                  <a:pt x="8" y="54"/>
                </a:lnTo>
                <a:lnTo>
                  <a:pt x="11" y="46"/>
                </a:lnTo>
                <a:lnTo>
                  <a:pt x="16" y="39"/>
                </a:lnTo>
                <a:lnTo>
                  <a:pt x="21" y="32"/>
                </a:lnTo>
                <a:lnTo>
                  <a:pt x="27" y="26"/>
                </a:lnTo>
                <a:lnTo>
                  <a:pt x="32" y="20"/>
                </a:lnTo>
                <a:lnTo>
                  <a:pt x="40" y="14"/>
                </a:lnTo>
                <a:lnTo>
                  <a:pt x="47" y="11"/>
                </a:lnTo>
                <a:lnTo>
                  <a:pt x="55" y="6"/>
                </a:lnTo>
                <a:lnTo>
                  <a:pt x="63" y="4"/>
                </a:lnTo>
                <a:lnTo>
                  <a:pt x="72" y="1"/>
                </a:lnTo>
                <a:lnTo>
                  <a:pt x="80" y="0"/>
                </a:lnTo>
                <a:lnTo>
                  <a:pt x="89" y="0"/>
                </a:lnTo>
                <a:lnTo>
                  <a:pt x="99" y="0"/>
                </a:lnTo>
                <a:lnTo>
                  <a:pt x="107" y="1"/>
                </a:lnTo>
                <a:lnTo>
                  <a:pt x="115" y="4"/>
                </a:lnTo>
                <a:lnTo>
                  <a:pt x="124" y="6"/>
                </a:lnTo>
                <a:lnTo>
                  <a:pt x="132" y="11"/>
                </a:lnTo>
                <a:lnTo>
                  <a:pt x="139" y="14"/>
                </a:lnTo>
                <a:lnTo>
                  <a:pt x="146" y="20"/>
                </a:lnTo>
                <a:lnTo>
                  <a:pt x="152" y="26"/>
                </a:lnTo>
                <a:lnTo>
                  <a:pt x="158" y="32"/>
                </a:lnTo>
                <a:lnTo>
                  <a:pt x="163" y="39"/>
                </a:lnTo>
                <a:lnTo>
                  <a:pt x="168" y="46"/>
                </a:lnTo>
                <a:lnTo>
                  <a:pt x="171" y="54"/>
                </a:lnTo>
                <a:lnTo>
                  <a:pt x="175" y="62"/>
                </a:lnTo>
                <a:lnTo>
                  <a:pt x="176" y="70"/>
                </a:lnTo>
                <a:lnTo>
                  <a:pt x="178" y="80"/>
                </a:lnTo>
                <a:lnTo>
                  <a:pt x="178" y="89"/>
                </a:lnTo>
                <a:lnTo>
                  <a:pt x="201" y="89"/>
                </a:lnTo>
                <a:lnTo>
                  <a:pt x="156" y="133"/>
                </a:lnTo>
                <a:lnTo>
                  <a:pt x="112" y="89"/>
                </a:lnTo>
                <a:lnTo>
                  <a:pt x="134" y="89"/>
                </a:lnTo>
              </a:path>
            </a:pathLst>
          </a:custGeom>
          <a:noFill/>
          <a:ln w="1588">
            <a:solidFill>
              <a:srgbClr val="000000"/>
            </a:solidFill>
            <a:prstDash val="solid"/>
            <a:round/>
            <a:headEnd/>
            <a:tailEnd/>
          </a:ln>
        </p:spPr>
        <p:txBody>
          <a:bodyPr lIns="57150" tIns="28575" rIns="57150" bIns="28575"/>
          <a:lstStyle/>
          <a:p>
            <a:endParaRPr lang="en-US"/>
          </a:p>
        </p:txBody>
      </p:sp>
      <p:sp>
        <p:nvSpPr>
          <p:cNvPr id="61597" name="Freeform 196"/>
          <p:cNvSpPr>
            <a:spLocks/>
          </p:cNvSpPr>
          <p:nvPr/>
        </p:nvSpPr>
        <p:spPr bwMode="auto">
          <a:xfrm>
            <a:off x="1192213" y="2692400"/>
            <a:ext cx="31750" cy="23813"/>
          </a:xfrm>
          <a:custGeom>
            <a:avLst/>
            <a:gdLst>
              <a:gd name="T0" fmla="*/ 10478 w 200"/>
              <a:gd name="T1" fmla="*/ 15040 h 133"/>
              <a:gd name="T2" fmla="*/ 10795 w 200"/>
              <a:gd name="T3" fmla="*/ 13428 h 133"/>
              <a:gd name="T4" fmla="*/ 11430 w 200"/>
              <a:gd name="T5" fmla="*/ 12175 h 133"/>
              <a:gd name="T6" fmla="*/ 12224 w 200"/>
              <a:gd name="T7" fmla="*/ 10922 h 133"/>
              <a:gd name="T8" fmla="*/ 13176 w 200"/>
              <a:gd name="T9" fmla="*/ 9847 h 133"/>
              <a:gd name="T10" fmla="*/ 14288 w 200"/>
              <a:gd name="T11" fmla="*/ 8952 h 133"/>
              <a:gd name="T12" fmla="*/ 15558 w 200"/>
              <a:gd name="T13" fmla="*/ 8236 h 133"/>
              <a:gd name="T14" fmla="*/ 16827 w 200"/>
              <a:gd name="T15" fmla="*/ 7878 h 133"/>
              <a:gd name="T16" fmla="*/ 18256 w 200"/>
              <a:gd name="T17" fmla="*/ 7878 h 133"/>
              <a:gd name="T18" fmla="*/ 19685 w 200"/>
              <a:gd name="T19" fmla="*/ 8236 h 133"/>
              <a:gd name="T20" fmla="*/ 20955 w 200"/>
              <a:gd name="T21" fmla="*/ 8952 h 133"/>
              <a:gd name="T22" fmla="*/ 22225 w 200"/>
              <a:gd name="T23" fmla="*/ 9847 h 133"/>
              <a:gd name="T24" fmla="*/ 23178 w 200"/>
              <a:gd name="T25" fmla="*/ 10922 h 133"/>
              <a:gd name="T26" fmla="*/ 23813 w 200"/>
              <a:gd name="T27" fmla="*/ 12175 h 133"/>
              <a:gd name="T28" fmla="*/ 24289 w 200"/>
              <a:gd name="T29" fmla="*/ 13428 h 133"/>
              <a:gd name="T30" fmla="*/ 24606 w 200"/>
              <a:gd name="T31" fmla="*/ 15040 h 133"/>
              <a:gd name="T32" fmla="*/ 31750 w 200"/>
              <a:gd name="T33" fmla="*/ 15935 h 133"/>
              <a:gd name="T34" fmla="*/ 31433 w 200"/>
              <a:gd name="T35" fmla="*/ 12533 h 133"/>
              <a:gd name="T36" fmla="*/ 30639 w 200"/>
              <a:gd name="T37" fmla="*/ 9668 h 133"/>
              <a:gd name="T38" fmla="*/ 29369 w 200"/>
              <a:gd name="T39" fmla="*/ 6983 h 133"/>
              <a:gd name="T40" fmla="*/ 27623 w 200"/>
              <a:gd name="T41" fmla="*/ 4655 h 133"/>
              <a:gd name="T42" fmla="*/ 25559 w 200"/>
              <a:gd name="T43" fmla="*/ 2507 h 133"/>
              <a:gd name="T44" fmla="*/ 23178 w 200"/>
              <a:gd name="T45" fmla="*/ 1074 h 133"/>
              <a:gd name="T46" fmla="*/ 20479 w 200"/>
              <a:gd name="T47" fmla="*/ 179 h 133"/>
              <a:gd name="T48" fmla="*/ 17621 w 200"/>
              <a:gd name="T49" fmla="*/ 0 h 133"/>
              <a:gd name="T50" fmla="*/ 14764 w 200"/>
              <a:gd name="T51" fmla="*/ 179 h 133"/>
              <a:gd name="T52" fmla="*/ 12065 w 200"/>
              <a:gd name="T53" fmla="*/ 1074 h 133"/>
              <a:gd name="T54" fmla="*/ 9684 w 200"/>
              <a:gd name="T55" fmla="*/ 2507 h 133"/>
              <a:gd name="T56" fmla="*/ 7620 w 200"/>
              <a:gd name="T57" fmla="*/ 4655 h 133"/>
              <a:gd name="T58" fmla="*/ 6033 w 200"/>
              <a:gd name="T59" fmla="*/ 6983 h 133"/>
              <a:gd name="T60" fmla="*/ 4604 w 200"/>
              <a:gd name="T61" fmla="*/ 9668 h 133"/>
              <a:gd name="T62" fmla="*/ 3651 w 200"/>
              <a:gd name="T63" fmla="*/ 12533 h 133"/>
              <a:gd name="T64" fmla="*/ 3493 w 200"/>
              <a:gd name="T65" fmla="*/ 15935 h 133"/>
              <a:gd name="T66" fmla="*/ 0 w 200"/>
              <a:gd name="T67" fmla="*/ 15935 h 133"/>
              <a:gd name="T68" fmla="*/ 14129 w 200"/>
              <a:gd name="T69" fmla="*/ 15935 h 133"/>
              <a:gd name="T70" fmla="*/ 10478 w 200"/>
              <a:gd name="T71" fmla="*/ 15935 h 133"/>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200"/>
              <a:gd name="T109" fmla="*/ 0 h 133"/>
              <a:gd name="T110" fmla="*/ 200 w 200"/>
              <a:gd name="T111" fmla="*/ 133 h 133"/>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200" h="133">
                <a:moveTo>
                  <a:pt x="66" y="89"/>
                </a:moveTo>
                <a:lnTo>
                  <a:pt x="66" y="84"/>
                </a:lnTo>
                <a:lnTo>
                  <a:pt x="67" y="80"/>
                </a:lnTo>
                <a:lnTo>
                  <a:pt x="68" y="75"/>
                </a:lnTo>
                <a:lnTo>
                  <a:pt x="70" y="71"/>
                </a:lnTo>
                <a:lnTo>
                  <a:pt x="72" y="68"/>
                </a:lnTo>
                <a:lnTo>
                  <a:pt x="74" y="64"/>
                </a:lnTo>
                <a:lnTo>
                  <a:pt x="77" y="61"/>
                </a:lnTo>
                <a:lnTo>
                  <a:pt x="79" y="57"/>
                </a:lnTo>
                <a:lnTo>
                  <a:pt x="83" y="55"/>
                </a:lnTo>
                <a:lnTo>
                  <a:pt x="86" y="51"/>
                </a:lnTo>
                <a:lnTo>
                  <a:pt x="90" y="50"/>
                </a:lnTo>
                <a:lnTo>
                  <a:pt x="93" y="48"/>
                </a:lnTo>
                <a:lnTo>
                  <a:pt x="98" y="46"/>
                </a:lnTo>
                <a:lnTo>
                  <a:pt x="102" y="45"/>
                </a:lnTo>
                <a:lnTo>
                  <a:pt x="106" y="44"/>
                </a:lnTo>
                <a:lnTo>
                  <a:pt x="111" y="44"/>
                </a:lnTo>
                <a:lnTo>
                  <a:pt x="115" y="44"/>
                </a:lnTo>
                <a:lnTo>
                  <a:pt x="119" y="45"/>
                </a:lnTo>
                <a:lnTo>
                  <a:pt x="124" y="46"/>
                </a:lnTo>
                <a:lnTo>
                  <a:pt x="128" y="48"/>
                </a:lnTo>
                <a:lnTo>
                  <a:pt x="132" y="50"/>
                </a:lnTo>
                <a:lnTo>
                  <a:pt x="136" y="51"/>
                </a:lnTo>
                <a:lnTo>
                  <a:pt x="140" y="55"/>
                </a:lnTo>
                <a:lnTo>
                  <a:pt x="142" y="57"/>
                </a:lnTo>
                <a:lnTo>
                  <a:pt x="146" y="61"/>
                </a:lnTo>
                <a:lnTo>
                  <a:pt x="148" y="64"/>
                </a:lnTo>
                <a:lnTo>
                  <a:pt x="150" y="68"/>
                </a:lnTo>
                <a:lnTo>
                  <a:pt x="151" y="71"/>
                </a:lnTo>
                <a:lnTo>
                  <a:pt x="153" y="75"/>
                </a:lnTo>
                <a:lnTo>
                  <a:pt x="154" y="80"/>
                </a:lnTo>
                <a:lnTo>
                  <a:pt x="155" y="84"/>
                </a:lnTo>
                <a:lnTo>
                  <a:pt x="155" y="89"/>
                </a:lnTo>
                <a:lnTo>
                  <a:pt x="200" y="89"/>
                </a:lnTo>
                <a:lnTo>
                  <a:pt x="199" y="80"/>
                </a:lnTo>
                <a:lnTo>
                  <a:pt x="198" y="70"/>
                </a:lnTo>
                <a:lnTo>
                  <a:pt x="195" y="62"/>
                </a:lnTo>
                <a:lnTo>
                  <a:pt x="193" y="54"/>
                </a:lnTo>
                <a:lnTo>
                  <a:pt x="189" y="46"/>
                </a:lnTo>
                <a:lnTo>
                  <a:pt x="185" y="39"/>
                </a:lnTo>
                <a:lnTo>
                  <a:pt x="180" y="32"/>
                </a:lnTo>
                <a:lnTo>
                  <a:pt x="174" y="26"/>
                </a:lnTo>
                <a:lnTo>
                  <a:pt x="167" y="20"/>
                </a:lnTo>
                <a:lnTo>
                  <a:pt x="161" y="14"/>
                </a:lnTo>
                <a:lnTo>
                  <a:pt x="153" y="11"/>
                </a:lnTo>
                <a:lnTo>
                  <a:pt x="146" y="6"/>
                </a:lnTo>
                <a:lnTo>
                  <a:pt x="137" y="4"/>
                </a:lnTo>
                <a:lnTo>
                  <a:pt x="129" y="1"/>
                </a:lnTo>
                <a:lnTo>
                  <a:pt x="119" y="0"/>
                </a:lnTo>
                <a:lnTo>
                  <a:pt x="111" y="0"/>
                </a:lnTo>
                <a:lnTo>
                  <a:pt x="102" y="0"/>
                </a:lnTo>
                <a:lnTo>
                  <a:pt x="93" y="1"/>
                </a:lnTo>
                <a:lnTo>
                  <a:pt x="84" y="4"/>
                </a:lnTo>
                <a:lnTo>
                  <a:pt x="76" y="6"/>
                </a:lnTo>
                <a:lnTo>
                  <a:pt x="68" y="11"/>
                </a:lnTo>
                <a:lnTo>
                  <a:pt x="61" y="14"/>
                </a:lnTo>
                <a:lnTo>
                  <a:pt x="54" y="20"/>
                </a:lnTo>
                <a:lnTo>
                  <a:pt x="48" y="26"/>
                </a:lnTo>
                <a:lnTo>
                  <a:pt x="42" y="32"/>
                </a:lnTo>
                <a:lnTo>
                  <a:pt x="38" y="39"/>
                </a:lnTo>
                <a:lnTo>
                  <a:pt x="33" y="46"/>
                </a:lnTo>
                <a:lnTo>
                  <a:pt x="29" y="54"/>
                </a:lnTo>
                <a:lnTo>
                  <a:pt x="26" y="62"/>
                </a:lnTo>
                <a:lnTo>
                  <a:pt x="23" y="70"/>
                </a:lnTo>
                <a:lnTo>
                  <a:pt x="22" y="80"/>
                </a:lnTo>
                <a:lnTo>
                  <a:pt x="22" y="89"/>
                </a:lnTo>
                <a:lnTo>
                  <a:pt x="0" y="89"/>
                </a:lnTo>
                <a:lnTo>
                  <a:pt x="44" y="133"/>
                </a:lnTo>
                <a:lnTo>
                  <a:pt x="89" y="89"/>
                </a:lnTo>
                <a:lnTo>
                  <a:pt x="66" y="89"/>
                </a:lnTo>
                <a:close/>
              </a:path>
            </a:pathLst>
          </a:custGeom>
          <a:solidFill>
            <a:srgbClr val="008000"/>
          </a:solidFill>
          <a:ln w="9525">
            <a:noFill/>
            <a:round/>
            <a:headEnd/>
            <a:tailEnd/>
          </a:ln>
        </p:spPr>
        <p:txBody>
          <a:bodyPr lIns="57150" tIns="28575" rIns="57150" bIns="28575"/>
          <a:lstStyle/>
          <a:p>
            <a:endParaRPr lang="en-US"/>
          </a:p>
        </p:txBody>
      </p:sp>
      <p:sp>
        <p:nvSpPr>
          <p:cNvPr id="61598" name="Freeform 197"/>
          <p:cNvSpPr>
            <a:spLocks/>
          </p:cNvSpPr>
          <p:nvPr/>
        </p:nvSpPr>
        <p:spPr bwMode="auto">
          <a:xfrm>
            <a:off x="1192213" y="2692400"/>
            <a:ext cx="31750" cy="23813"/>
          </a:xfrm>
          <a:custGeom>
            <a:avLst/>
            <a:gdLst>
              <a:gd name="T0" fmla="*/ 10478 w 200"/>
              <a:gd name="T1" fmla="*/ 15040 h 133"/>
              <a:gd name="T2" fmla="*/ 10795 w 200"/>
              <a:gd name="T3" fmla="*/ 13428 h 133"/>
              <a:gd name="T4" fmla="*/ 11430 w 200"/>
              <a:gd name="T5" fmla="*/ 12175 h 133"/>
              <a:gd name="T6" fmla="*/ 12224 w 200"/>
              <a:gd name="T7" fmla="*/ 10922 h 133"/>
              <a:gd name="T8" fmla="*/ 13176 w 200"/>
              <a:gd name="T9" fmla="*/ 9847 h 133"/>
              <a:gd name="T10" fmla="*/ 14288 w 200"/>
              <a:gd name="T11" fmla="*/ 8952 h 133"/>
              <a:gd name="T12" fmla="*/ 15558 w 200"/>
              <a:gd name="T13" fmla="*/ 8236 h 133"/>
              <a:gd name="T14" fmla="*/ 16827 w 200"/>
              <a:gd name="T15" fmla="*/ 7878 h 133"/>
              <a:gd name="T16" fmla="*/ 18256 w 200"/>
              <a:gd name="T17" fmla="*/ 7878 h 133"/>
              <a:gd name="T18" fmla="*/ 19685 w 200"/>
              <a:gd name="T19" fmla="*/ 8236 h 133"/>
              <a:gd name="T20" fmla="*/ 20955 w 200"/>
              <a:gd name="T21" fmla="*/ 8952 h 133"/>
              <a:gd name="T22" fmla="*/ 22225 w 200"/>
              <a:gd name="T23" fmla="*/ 9847 h 133"/>
              <a:gd name="T24" fmla="*/ 23178 w 200"/>
              <a:gd name="T25" fmla="*/ 10922 h 133"/>
              <a:gd name="T26" fmla="*/ 23813 w 200"/>
              <a:gd name="T27" fmla="*/ 12175 h 133"/>
              <a:gd name="T28" fmla="*/ 24289 w 200"/>
              <a:gd name="T29" fmla="*/ 13428 h 133"/>
              <a:gd name="T30" fmla="*/ 24606 w 200"/>
              <a:gd name="T31" fmla="*/ 15040 h 133"/>
              <a:gd name="T32" fmla="*/ 31750 w 200"/>
              <a:gd name="T33" fmla="*/ 15935 h 133"/>
              <a:gd name="T34" fmla="*/ 31433 w 200"/>
              <a:gd name="T35" fmla="*/ 12533 h 133"/>
              <a:gd name="T36" fmla="*/ 30639 w 200"/>
              <a:gd name="T37" fmla="*/ 9668 h 133"/>
              <a:gd name="T38" fmla="*/ 29369 w 200"/>
              <a:gd name="T39" fmla="*/ 6983 h 133"/>
              <a:gd name="T40" fmla="*/ 27623 w 200"/>
              <a:gd name="T41" fmla="*/ 4655 h 133"/>
              <a:gd name="T42" fmla="*/ 25559 w 200"/>
              <a:gd name="T43" fmla="*/ 2507 h 133"/>
              <a:gd name="T44" fmla="*/ 23178 w 200"/>
              <a:gd name="T45" fmla="*/ 1074 h 133"/>
              <a:gd name="T46" fmla="*/ 20479 w 200"/>
              <a:gd name="T47" fmla="*/ 179 h 133"/>
              <a:gd name="T48" fmla="*/ 17621 w 200"/>
              <a:gd name="T49" fmla="*/ 0 h 133"/>
              <a:gd name="T50" fmla="*/ 14764 w 200"/>
              <a:gd name="T51" fmla="*/ 179 h 133"/>
              <a:gd name="T52" fmla="*/ 12065 w 200"/>
              <a:gd name="T53" fmla="*/ 1074 h 133"/>
              <a:gd name="T54" fmla="*/ 9684 w 200"/>
              <a:gd name="T55" fmla="*/ 2507 h 133"/>
              <a:gd name="T56" fmla="*/ 7620 w 200"/>
              <a:gd name="T57" fmla="*/ 4655 h 133"/>
              <a:gd name="T58" fmla="*/ 6033 w 200"/>
              <a:gd name="T59" fmla="*/ 6983 h 133"/>
              <a:gd name="T60" fmla="*/ 4604 w 200"/>
              <a:gd name="T61" fmla="*/ 9668 h 133"/>
              <a:gd name="T62" fmla="*/ 3651 w 200"/>
              <a:gd name="T63" fmla="*/ 12533 h 133"/>
              <a:gd name="T64" fmla="*/ 3493 w 200"/>
              <a:gd name="T65" fmla="*/ 15935 h 133"/>
              <a:gd name="T66" fmla="*/ 0 w 200"/>
              <a:gd name="T67" fmla="*/ 15935 h 133"/>
              <a:gd name="T68" fmla="*/ 14129 w 200"/>
              <a:gd name="T69" fmla="*/ 15935 h 133"/>
              <a:gd name="T70" fmla="*/ 10478 w 200"/>
              <a:gd name="T71" fmla="*/ 15935 h 133"/>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200"/>
              <a:gd name="T109" fmla="*/ 0 h 133"/>
              <a:gd name="T110" fmla="*/ 200 w 200"/>
              <a:gd name="T111" fmla="*/ 133 h 133"/>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200" h="133">
                <a:moveTo>
                  <a:pt x="66" y="89"/>
                </a:moveTo>
                <a:lnTo>
                  <a:pt x="66" y="84"/>
                </a:lnTo>
                <a:lnTo>
                  <a:pt x="67" y="80"/>
                </a:lnTo>
                <a:lnTo>
                  <a:pt x="68" y="75"/>
                </a:lnTo>
                <a:lnTo>
                  <a:pt x="70" y="71"/>
                </a:lnTo>
                <a:lnTo>
                  <a:pt x="72" y="68"/>
                </a:lnTo>
                <a:lnTo>
                  <a:pt x="74" y="64"/>
                </a:lnTo>
                <a:lnTo>
                  <a:pt x="77" y="61"/>
                </a:lnTo>
                <a:lnTo>
                  <a:pt x="79" y="57"/>
                </a:lnTo>
                <a:lnTo>
                  <a:pt x="83" y="55"/>
                </a:lnTo>
                <a:lnTo>
                  <a:pt x="86" y="51"/>
                </a:lnTo>
                <a:lnTo>
                  <a:pt x="90" y="50"/>
                </a:lnTo>
                <a:lnTo>
                  <a:pt x="93" y="48"/>
                </a:lnTo>
                <a:lnTo>
                  <a:pt x="98" y="46"/>
                </a:lnTo>
                <a:lnTo>
                  <a:pt x="102" y="45"/>
                </a:lnTo>
                <a:lnTo>
                  <a:pt x="106" y="44"/>
                </a:lnTo>
                <a:lnTo>
                  <a:pt x="111" y="44"/>
                </a:lnTo>
                <a:lnTo>
                  <a:pt x="115" y="44"/>
                </a:lnTo>
                <a:lnTo>
                  <a:pt x="119" y="45"/>
                </a:lnTo>
                <a:lnTo>
                  <a:pt x="124" y="46"/>
                </a:lnTo>
                <a:lnTo>
                  <a:pt x="128" y="48"/>
                </a:lnTo>
                <a:lnTo>
                  <a:pt x="132" y="50"/>
                </a:lnTo>
                <a:lnTo>
                  <a:pt x="136" y="51"/>
                </a:lnTo>
                <a:lnTo>
                  <a:pt x="140" y="55"/>
                </a:lnTo>
                <a:lnTo>
                  <a:pt x="142" y="57"/>
                </a:lnTo>
                <a:lnTo>
                  <a:pt x="146" y="61"/>
                </a:lnTo>
                <a:lnTo>
                  <a:pt x="148" y="64"/>
                </a:lnTo>
                <a:lnTo>
                  <a:pt x="150" y="68"/>
                </a:lnTo>
                <a:lnTo>
                  <a:pt x="151" y="71"/>
                </a:lnTo>
                <a:lnTo>
                  <a:pt x="153" y="75"/>
                </a:lnTo>
                <a:lnTo>
                  <a:pt x="154" y="80"/>
                </a:lnTo>
                <a:lnTo>
                  <a:pt x="155" y="84"/>
                </a:lnTo>
                <a:lnTo>
                  <a:pt x="155" y="89"/>
                </a:lnTo>
                <a:lnTo>
                  <a:pt x="200" y="89"/>
                </a:lnTo>
                <a:lnTo>
                  <a:pt x="199" y="80"/>
                </a:lnTo>
                <a:lnTo>
                  <a:pt x="198" y="70"/>
                </a:lnTo>
                <a:lnTo>
                  <a:pt x="195" y="62"/>
                </a:lnTo>
                <a:lnTo>
                  <a:pt x="193" y="54"/>
                </a:lnTo>
                <a:lnTo>
                  <a:pt x="189" y="46"/>
                </a:lnTo>
                <a:lnTo>
                  <a:pt x="185" y="39"/>
                </a:lnTo>
                <a:lnTo>
                  <a:pt x="180" y="32"/>
                </a:lnTo>
                <a:lnTo>
                  <a:pt x="174" y="26"/>
                </a:lnTo>
                <a:lnTo>
                  <a:pt x="167" y="20"/>
                </a:lnTo>
                <a:lnTo>
                  <a:pt x="161" y="14"/>
                </a:lnTo>
                <a:lnTo>
                  <a:pt x="153" y="11"/>
                </a:lnTo>
                <a:lnTo>
                  <a:pt x="146" y="6"/>
                </a:lnTo>
                <a:lnTo>
                  <a:pt x="137" y="4"/>
                </a:lnTo>
                <a:lnTo>
                  <a:pt x="129" y="1"/>
                </a:lnTo>
                <a:lnTo>
                  <a:pt x="119" y="0"/>
                </a:lnTo>
                <a:lnTo>
                  <a:pt x="111" y="0"/>
                </a:lnTo>
                <a:lnTo>
                  <a:pt x="102" y="0"/>
                </a:lnTo>
                <a:lnTo>
                  <a:pt x="93" y="1"/>
                </a:lnTo>
                <a:lnTo>
                  <a:pt x="84" y="4"/>
                </a:lnTo>
                <a:lnTo>
                  <a:pt x="76" y="6"/>
                </a:lnTo>
                <a:lnTo>
                  <a:pt x="68" y="11"/>
                </a:lnTo>
                <a:lnTo>
                  <a:pt x="61" y="14"/>
                </a:lnTo>
                <a:lnTo>
                  <a:pt x="54" y="20"/>
                </a:lnTo>
                <a:lnTo>
                  <a:pt x="48" y="26"/>
                </a:lnTo>
                <a:lnTo>
                  <a:pt x="42" y="32"/>
                </a:lnTo>
                <a:lnTo>
                  <a:pt x="38" y="39"/>
                </a:lnTo>
                <a:lnTo>
                  <a:pt x="33" y="46"/>
                </a:lnTo>
                <a:lnTo>
                  <a:pt x="29" y="54"/>
                </a:lnTo>
                <a:lnTo>
                  <a:pt x="26" y="62"/>
                </a:lnTo>
                <a:lnTo>
                  <a:pt x="23" y="70"/>
                </a:lnTo>
                <a:lnTo>
                  <a:pt x="22" y="80"/>
                </a:lnTo>
                <a:lnTo>
                  <a:pt x="22" y="89"/>
                </a:lnTo>
                <a:lnTo>
                  <a:pt x="0" y="89"/>
                </a:lnTo>
                <a:lnTo>
                  <a:pt x="44" y="133"/>
                </a:lnTo>
                <a:lnTo>
                  <a:pt x="89" y="89"/>
                </a:lnTo>
                <a:lnTo>
                  <a:pt x="66" y="89"/>
                </a:lnTo>
              </a:path>
            </a:pathLst>
          </a:custGeom>
          <a:noFill/>
          <a:ln w="1588">
            <a:solidFill>
              <a:srgbClr val="000000"/>
            </a:solidFill>
            <a:prstDash val="solid"/>
            <a:round/>
            <a:headEnd/>
            <a:tailEnd/>
          </a:ln>
        </p:spPr>
        <p:txBody>
          <a:bodyPr lIns="57150" tIns="28575" rIns="57150" bIns="28575"/>
          <a:lstStyle/>
          <a:p>
            <a:endParaRPr lang="en-US"/>
          </a:p>
        </p:txBody>
      </p:sp>
      <p:sp>
        <p:nvSpPr>
          <p:cNvPr id="61599" name="Rectangle 198"/>
          <p:cNvSpPr>
            <a:spLocks noChangeArrowheads="1"/>
          </p:cNvSpPr>
          <p:nvPr/>
        </p:nvSpPr>
        <p:spPr bwMode="auto">
          <a:xfrm>
            <a:off x="1216025" y="2706688"/>
            <a:ext cx="7938" cy="31750"/>
          </a:xfrm>
          <a:prstGeom prst="rect">
            <a:avLst/>
          </a:prstGeom>
          <a:solidFill>
            <a:srgbClr val="008000"/>
          </a:solidFill>
          <a:ln w="9525">
            <a:noFill/>
            <a:miter lim="800000"/>
            <a:headEnd/>
            <a:tailEnd/>
          </a:ln>
        </p:spPr>
        <p:txBody>
          <a:bodyPr lIns="57150" tIns="28575" rIns="57150" bIns="28575"/>
          <a:lstStyle/>
          <a:p>
            <a:endParaRPr lang="en-US"/>
          </a:p>
        </p:txBody>
      </p:sp>
      <p:sp>
        <p:nvSpPr>
          <p:cNvPr id="61600" name="Rectangle 199"/>
          <p:cNvSpPr>
            <a:spLocks noChangeArrowheads="1"/>
          </p:cNvSpPr>
          <p:nvPr/>
        </p:nvSpPr>
        <p:spPr bwMode="auto">
          <a:xfrm>
            <a:off x="1216025" y="2706688"/>
            <a:ext cx="7938" cy="31750"/>
          </a:xfrm>
          <a:prstGeom prst="rect">
            <a:avLst/>
          </a:prstGeom>
          <a:noFill/>
          <a:ln w="1588">
            <a:solidFill>
              <a:srgbClr val="000000"/>
            </a:solidFill>
            <a:miter lim="800000"/>
            <a:headEnd/>
            <a:tailEnd/>
          </a:ln>
        </p:spPr>
        <p:txBody>
          <a:bodyPr lIns="57150" tIns="28575" rIns="57150" bIns="28575"/>
          <a:lstStyle/>
          <a:p>
            <a:endParaRPr lang="en-US"/>
          </a:p>
        </p:txBody>
      </p:sp>
      <p:sp>
        <p:nvSpPr>
          <p:cNvPr id="61601" name="Rectangle 200"/>
          <p:cNvSpPr>
            <a:spLocks noChangeArrowheads="1"/>
          </p:cNvSpPr>
          <p:nvPr/>
        </p:nvSpPr>
        <p:spPr bwMode="auto">
          <a:xfrm>
            <a:off x="1187450" y="2738438"/>
            <a:ext cx="42863" cy="31750"/>
          </a:xfrm>
          <a:prstGeom prst="rect">
            <a:avLst/>
          </a:prstGeom>
          <a:solidFill>
            <a:srgbClr val="008000"/>
          </a:solidFill>
          <a:ln w="9525">
            <a:noFill/>
            <a:miter lim="800000"/>
            <a:headEnd/>
            <a:tailEnd/>
          </a:ln>
        </p:spPr>
        <p:txBody>
          <a:bodyPr lIns="57150" tIns="28575" rIns="57150" bIns="28575"/>
          <a:lstStyle/>
          <a:p>
            <a:endParaRPr lang="en-US"/>
          </a:p>
        </p:txBody>
      </p:sp>
      <p:sp>
        <p:nvSpPr>
          <p:cNvPr id="61602" name="Rectangle 201"/>
          <p:cNvSpPr>
            <a:spLocks noChangeArrowheads="1"/>
          </p:cNvSpPr>
          <p:nvPr/>
        </p:nvSpPr>
        <p:spPr bwMode="auto">
          <a:xfrm>
            <a:off x="1187450" y="2738438"/>
            <a:ext cx="42863" cy="31750"/>
          </a:xfrm>
          <a:prstGeom prst="rect">
            <a:avLst/>
          </a:prstGeom>
          <a:noFill/>
          <a:ln w="4763">
            <a:solidFill>
              <a:srgbClr val="000000"/>
            </a:solidFill>
            <a:miter lim="800000"/>
            <a:headEnd/>
            <a:tailEnd/>
          </a:ln>
        </p:spPr>
        <p:txBody>
          <a:bodyPr lIns="57150" tIns="28575" rIns="57150" bIns="28575"/>
          <a:lstStyle/>
          <a:p>
            <a:endParaRPr lang="en-US"/>
          </a:p>
        </p:txBody>
      </p:sp>
      <p:sp>
        <p:nvSpPr>
          <p:cNvPr id="61603" name="Rectangle 202"/>
          <p:cNvSpPr>
            <a:spLocks noChangeArrowheads="1"/>
          </p:cNvSpPr>
          <p:nvPr/>
        </p:nvSpPr>
        <p:spPr bwMode="auto">
          <a:xfrm>
            <a:off x="850900" y="2706688"/>
            <a:ext cx="7938" cy="31750"/>
          </a:xfrm>
          <a:prstGeom prst="rect">
            <a:avLst/>
          </a:prstGeom>
          <a:solidFill>
            <a:srgbClr val="008000"/>
          </a:solidFill>
          <a:ln w="9525">
            <a:noFill/>
            <a:miter lim="800000"/>
            <a:headEnd/>
            <a:tailEnd/>
          </a:ln>
        </p:spPr>
        <p:txBody>
          <a:bodyPr lIns="57150" tIns="28575" rIns="57150" bIns="28575"/>
          <a:lstStyle/>
          <a:p>
            <a:endParaRPr lang="en-US"/>
          </a:p>
        </p:txBody>
      </p:sp>
      <p:sp>
        <p:nvSpPr>
          <p:cNvPr id="61604" name="Rectangle 203"/>
          <p:cNvSpPr>
            <a:spLocks noChangeArrowheads="1"/>
          </p:cNvSpPr>
          <p:nvPr/>
        </p:nvSpPr>
        <p:spPr bwMode="auto">
          <a:xfrm>
            <a:off x="850900" y="2706688"/>
            <a:ext cx="7938" cy="31750"/>
          </a:xfrm>
          <a:prstGeom prst="rect">
            <a:avLst/>
          </a:prstGeom>
          <a:noFill/>
          <a:ln w="1588">
            <a:solidFill>
              <a:srgbClr val="000000"/>
            </a:solidFill>
            <a:miter lim="800000"/>
            <a:headEnd/>
            <a:tailEnd/>
          </a:ln>
        </p:spPr>
        <p:txBody>
          <a:bodyPr lIns="57150" tIns="28575" rIns="57150" bIns="28575"/>
          <a:lstStyle/>
          <a:p>
            <a:endParaRPr lang="en-US"/>
          </a:p>
        </p:txBody>
      </p:sp>
      <p:sp>
        <p:nvSpPr>
          <p:cNvPr id="61605" name="Rectangle 204"/>
          <p:cNvSpPr>
            <a:spLocks noChangeArrowheads="1"/>
          </p:cNvSpPr>
          <p:nvPr/>
        </p:nvSpPr>
        <p:spPr bwMode="auto">
          <a:xfrm>
            <a:off x="788988" y="2738438"/>
            <a:ext cx="101600" cy="31750"/>
          </a:xfrm>
          <a:prstGeom prst="rect">
            <a:avLst/>
          </a:prstGeom>
          <a:solidFill>
            <a:srgbClr val="008000"/>
          </a:solidFill>
          <a:ln w="9525">
            <a:noFill/>
            <a:miter lim="800000"/>
            <a:headEnd/>
            <a:tailEnd/>
          </a:ln>
        </p:spPr>
        <p:txBody>
          <a:bodyPr lIns="57150" tIns="28575" rIns="57150" bIns="28575"/>
          <a:lstStyle/>
          <a:p>
            <a:endParaRPr lang="en-US"/>
          </a:p>
        </p:txBody>
      </p:sp>
      <p:sp>
        <p:nvSpPr>
          <p:cNvPr id="61606" name="Rectangle 205"/>
          <p:cNvSpPr>
            <a:spLocks noChangeArrowheads="1"/>
          </p:cNvSpPr>
          <p:nvPr/>
        </p:nvSpPr>
        <p:spPr bwMode="auto">
          <a:xfrm>
            <a:off x="788988" y="2738438"/>
            <a:ext cx="101600" cy="31750"/>
          </a:xfrm>
          <a:prstGeom prst="rect">
            <a:avLst/>
          </a:prstGeom>
          <a:noFill/>
          <a:ln w="4763">
            <a:solidFill>
              <a:srgbClr val="000000"/>
            </a:solidFill>
            <a:miter lim="800000"/>
            <a:headEnd/>
            <a:tailEnd/>
          </a:ln>
        </p:spPr>
        <p:txBody>
          <a:bodyPr lIns="57150" tIns="28575" rIns="57150" bIns="28575"/>
          <a:lstStyle/>
          <a:p>
            <a:endParaRPr lang="en-US"/>
          </a:p>
        </p:txBody>
      </p:sp>
      <p:sp>
        <p:nvSpPr>
          <p:cNvPr id="61607" name="Rectangle 206"/>
          <p:cNvSpPr>
            <a:spLocks noChangeArrowheads="1"/>
          </p:cNvSpPr>
          <p:nvPr/>
        </p:nvSpPr>
        <p:spPr bwMode="auto">
          <a:xfrm>
            <a:off x="911225" y="3440113"/>
            <a:ext cx="101600" cy="90487"/>
          </a:xfrm>
          <a:prstGeom prst="rect">
            <a:avLst/>
          </a:prstGeom>
          <a:noFill/>
          <a:ln w="4763">
            <a:solidFill>
              <a:srgbClr val="800080"/>
            </a:solidFill>
            <a:miter lim="800000"/>
            <a:headEnd/>
            <a:tailEnd/>
          </a:ln>
        </p:spPr>
        <p:txBody>
          <a:bodyPr lIns="57150" tIns="28575" rIns="57150" bIns="28575"/>
          <a:lstStyle/>
          <a:p>
            <a:endParaRPr lang="en-US"/>
          </a:p>
        </p:txBody>
      </p:sp>
      <p:sp>
        <p:nvSpPr>
          <p:cNvPr id="61608" name="Freeform 207"/>
          <p:cNvSpPr>
            <a:spLocks/>
          </p:cNvSpPr>
          <p:nvPr/>
        </p:nvSpPr>
        <p:spPr bwMode="auto">
          <a:xfrm>
            <a:off x="1017588" y="3522663"/>
            <a:ext cx="41275" cy="257175"/>
          </a:xfrm>
          <a:custGeom>
            <a:avLst/>
            <a:gdLst>
              <a:gd name="T0" fmla="*/ 41275 w 266"/>
              <a:gd name="T1" fmla="*/ 39273 h 1421"/>
              <a:gd name="T2" fmla="*/ 41120 w 266"/>
              <a:gd name="T3" fmla="*/ 34929 h 1421"/>
              <a:gd name="T4" fmla="*/ 40654 w 266"/>
              <a:gd name="T5" fmla="*/ 30948 h 1421"/>
              <a:gd name="T6" fmla="*/ 40034 w 266"/>
              <a:gd name="T7" fmla="*/ 26966 h 1421"/>
              <a:gd name="T8" fmla="*/ 38792 w 266"/>
              <a:gd name="T9" fmla="*/ 21718 h 1421"/>
              <a:gd name="T10" fmla="*/ 37861 w 266"/>
              <a:gd name="T11" fmla="*/ 18279 h 1421"/>
              <a:gd name="T12" fmla="*/ 36620 w 266"/>
              <a:gd name="T13" fmla="*/ 15021 h 1421"/>
              <a:gd name="T14" fmla="*/ 35223 w 266"/>
              <a:gd name="T15" fmla="*/ 11945 h 1421"/>
              <a:gd name="T16" fmla="*/ 33827 w 266"/>
              <a:gd name="T17" fmla="*/ 9411 h 1421"/>
              <a:gd name="T18" fmla="*/ 32120 w 266"/>
              <a:gd name="T19" fmla="*/ 7058 h 1421"/>
              <a:gd name="T20" fmla="*/ 30568 w 266"/>
              <a:gd name="T21" fmla="*/ 4887 h 1421"/>
              <a:gd name="T22" fmla="*/ 28706 w 266"/>
              <a:gd name="T23" fmla="*/ 3258 h 1421"/>
              <a:gd name="T24" fmla="*/ 26844 w 266"/>
              <a:gd name="T25" fmla="*/ 1629 h 1421"/>
              <a:gd name="T26" fmla="*/ 24827 w 266"/>
              <a:gd name="T27" fmla="*/ 543 h 1421"/>
              <a:gd name="T28" fmla="*/ 22810 w 266"/>
              <a:gd name="T29" fmla="*/ 181 h 1421"/>
              <a:gd name="T30" fmla="*/ 20793 w 266"/>
              <a:gd name="T31" fmla="*/ 0 h 1421"/>
              <a:gd name="T32" fmla="*/ 18465 w 266"/>
              <a:gd name="T33" fmla="*/ 181 h 1421"/>
              <a:gd name="T34" fmla="*/ 16448 w 266"/>
              <a:gd name="T35" fmla="*/ 543 h 1421"/>
              <a:gd name="T36" fmla="*/ 14431 w 266"/>
              <a:gd name="T37" fmla="*/ 1629 h 1421"/>
              <a:gd name="T38" fmla="*/ 12724 w 266"/>
              <a:gd name="T39" fmla="*/ 3258 h 1421"/>
              <a:gd name="T40" fmla="*/ 10862 w 266"/>
              <a:gd name="T41" fmla="*/ 4887 h 1421"/>
              <a:gd name="T42" fmla="*/ 9155 w 266"/>
              <a:gd name="T43" fmla="*/ 7058 h 1421"/>
              <a:gd name="T44" fmla="*/ 7448 w 266"/>
              <a:gd name="T45" fmla="*/ 9411 h 1421"/>
              <a:gd name="T46" fmla="*/ 6052 w 266"/>
              <a:gd name="T47" fmla="*/ 11945 h 1421"/>
              <a:gd name="T48" fmla="*/ 4810 w 266"/>
              <a:gd name="T49" fmla="*/ 15021 h 1421"/>
              <a:gd name="T50" fmla="*/ 3414 w 266"/>
              <a:gd name="T51" fmla="*/ 18279 h 1421"/>
              <a:gd name="T52" fmla="*/ 2483 w 266"/>
              <a:gd name="T53" fmla="*/ 21718 h 1421"/>
              <a:gd name="T54" fmla="*/ 1241 w 266"/>
              <a:gd name="T55" fmla="*/ 26966 h 1421"/>
              <a:gd name="T56" fmla="*/ 621 w 266"/>
              <a:gd name="T57" fmla="*/ 30948 h 1421"/>
              <a:gd name="T58" fmla="*/ 155 w 266"/>
              <a:gd name="T59" fmla="*/ 34929 h 1421"/>
              <a:gd name="T60" fmla="*/ 0 w 266"/>
              <a:gd name="T61" fmla="*/ 39273 h 1421"/>
              <a:gd name="T62" fmla="*/ 0 w 266"/>
              <a:gd name="T63" fmla="*/ 215911 h 1421"/>
              <a:gd name="T64" fmla="*/ 155 w 266"/>
              <a:gd name="T65" fmla="*/ 220074 h 1421"/>
              <a:gd name="T66" fmla="*/ 310 w 266"/>
              <a:gd name="T67" fmla="*/ 224236 h 1421"/>
              <a:gd name="T68" fmla="*/ 931 w 266"/>
              <a:gd name="T69" fmla="*/ 228037 h 1421"/>
              <a:gd name="T70" fmla="*/ 1552 w 266"/>
              <a:gd name="T71" fmla="*/ 232019 h 1421"/>
              <a:gd name="T72" fmla="*/ 2948 w 266"/>
              <a:gd name="T73" fmla="*/ 237267 h 1421"/>
              <a:gd name="T74" fmla="*/ 4034 w 266"/>
              <a:gd name="T75" fmla="*/ 240525 h 1421"/>
              <a:gd name="T76" fmla="*/ 5276 w 266"/>
              <a:gd name="T77" fmla="*/ 243782 h 1421"/>
              <a:gd name="T78" fmla="*/ 6827 w 266"/>
              <a:gd name="T79" fmla="*/ 246497 h 1421"/>
              <a:gd name="T80" fmla="*/ 8224 w 266"/>
              <a:gd name="T81" fmla="*/ 249031 h 1421"/>
              <a:gd name="T82" fmla="*/ 9931 w 266"/>
              <a:gd name="T83" fmla="*/ 251203 h 1421"/>
              <a:gd name="T84" fmla="*/ 11793 w 266"/>
              <a:gd name="T85" fmla="*/ 253193 h 1421"/>
              <a:gd name="T86" fmla="*/ 13500 w 266"/>
              <a:gd name="T87" fmla="*/ 254641 h 1421"/>
              <a:gd name="T88" fmla="*/ 15362 w 266"/>
              <a:gd name="T89" fmla="*/ 255908 h 1421"/>
              <a:gd name="T90" fmla="*/ 17379 w 266"/>
              <a:gd name="T91" fmla="*/ 256813 h 1421"/>
              <a:gd name="T92" fmla="*/ 19706 w 266"/>
              <a:gd name="T93" fmla="*/ 257175 h 1421"/>
              <a:gd name="T94" fmla="*/ 21724 w 266"/>
              <a:gd name="T95" fmla="*/ 257175 h 1421"/>
              <a:gd name="T96" fmla="*/ 23896 w 266"/>
              <a:gd name="T97" fmla="*/ 256813 h 1421"/>
              <a:gd name="T98" fmla="*/ 25913 w 266"/>
              <a:gd name="T99" fmla="*/ 255908 h 1421"/>
              <a:gd name="T100" fmla="*/ 27775 w 266"/>
              <a:gd name="T101" fmla="*/ 254641 h 1421"/>
              <a:gd name="T102" fmla="*/ 29637 w 266"/>
              <a:gd name="T103" fmla="*/ 253193 h 1421"/>
              <a:gd name="T104" fmla="*/ 31344 w 266"/>
              <a:gd name="T105" fmla="*/ 251203 h 1421"/>
              <a:gd name="T106" fmla="*/ 33051 w 266"/>
              <a:gd name="T107" fmla="*/ 249031 h 1421"/>
              <a:gd name="T108" fmla="*/ 34603 w 266"/>
              <a:gd name="T109" fmla="*/ 246497 h 1421"/>
              <a:gd name="T110" fmla="*/ 35999 w 266"/>
              <a:gd name="T111" fmla="*/ 243782 h 1421"/>
              <a:gd name="T112" fmla="*/ 37241 w 266"/>
              <a:gd name="T113" fmla="*/ 240525 h 1421"/>
              <a:gd name="T114" fmla="*/ 38482 w 266"/>
              <a:gd name="T115" fmla="*/ 237267 h 1421"/>
              <a:gd name="T116" fmla="*/ 39723 w 266"/>
              <a:gd name="T117" fmla="*/ 232019 h 1421"/>
              <a:gd name="T118" fmla="*/ 40499 w 266"/>
              <a:gd name="T119" fmla="*/ 228037 h 1421"/>
              <a:gd name="T120" fmla="*/ 40965 w 266"/>
              <a:gd name="T121" fmla="*/ 224236 h 1421"/>
              <a:gd name="T122" fmla="*/ 41120 w 266"/>
              <a:gd name="T123" fmla="*/ 220074 h 1421"/>
              <a:gd name="T124" fmla="*/ 41275 w 266"/>
              <a:gd name="T125" fmla="*/ 215911 h 1421"/>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66"/>
              <a:gd name="T190" fmla="*/ 0 h 1421"/>
              <a:gd name="T191" fmla="*/ 266 w 266"/>
              <a:gd name="T192" fmla="*/ 1421 h 1421"/>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66" h="1421">
                <a:moveTo>
                  <a:pt x="266" y="229"/>
                </a:moveTo>
                <a:lnTo>
                  <a:pt x="266" y="217"/>
                </a:lnTo>
                <a:lnTo>
                  <a:pt x="265" y="205"/>
                </a:lnTo>
                <a:lnTo>
                  <a:pt x="265" y="193"/>
                </a:lnTo>
                <a:lnTo>
                  <a:pt x="264" y="182"/>
                </a:lnTo>
                <a:lnTo>
                  <a:pt x="262" y="171"/>
                </a:lnTo>
                <a:lnTo>
                  <a:pt x="261" y="160"/>
                </a:lnTo>
                <a:lnTo>
                  <a:pt x="258" y="149"/>
                </a:lnTo>
                <a:lnTo>
                  <a:pt x="256" y="139"/>
                </a:lnTo>
                <a:lnTo>
                  <a:pt x="250" y="120"/>
                </a:lnTo>
                <a:lnTo>
                  <a:pt x="248" y="109"/>
                </a:lnTo>
                <a:lnTo>
                  <a:pt x="244" y="101"/>
                </a:lnTo>
                <a:lnTo>
                  <a:pt x="240" y="91"/>
                </a:lnTo>
                <a:lnTo>
                  <a:pt x="236" y="83"/>
                </a:lnTo>
                <a:lnTo>
                  <a:pt x="232" y="75"/>
                </a:lnTo>
                <a:lnTo>
                  <a:pt x="227" y="66"/>
                </a:lnTo>
                <a:lnTo>
                  <a:pt x="223" y="59"/>
                </a:lnTo>
                <a:lnTo>
                  <a:pt x="218" y="52"/>
                </a:lnTo>
                <a:lnTo>
                  <a:pt x="213" y="45"/>
                </a:lnTo>
                <a:lnTo>
                  <a:pt x="207" y="39"/>
                </a:lnTo>
                <a:lnTo>
                  <a:pt x="202" y="32"/>
                </a:lnTo>
                <a:lnTo>
                  <a:pt x="197" y="27"/>
                </a:lnTo>
                <a:lnTo>
                  <a:pt x="191" y="22"/>
                </a:lnTo>
                <a:lnTo>
                  <a:pt x="185" y="18"/>
                </a:lnTo>
                <a:lnTo>
                  <a:pt x="179" y="13"/>
                </a:lnTo>
                <a:lnTo>
                  <a:pt x="173" y="9"/>
                </a:lnTo>
                <a:lnTo>
                  <a:pt x="167" y="7"/>
                </a:lnTo>
                <a:lnTo>
                  <a:pt x="160" y="3"/>
                </a:lnTo>
                <a:lnTo>
                  <a:pt x="154" y="2"/>
                </a:lnTo>
                <a:lnTo>
                  <a:pt x="147" y="1"/>
                </a:lnTo>
                <a:lnTo>
                  <a:pt x="140" y="0"/>
                </a:lnTo>
                <a:lnTo>
                  <a:pt x="134" y="0"/>
                </a:lnTo>
                <a:lnTo>
                  <a:pt x="127" y="0"/>
                </a:lnTo>
                <a:lnTo>
                  <a:pt x="119" y="1"/>
                </a:lnTo>
                <a:lnTo>
                  <a:pt x="112" y="2"/>
                </a:lnTo>
                <a:lnTo>
                  <a:pt x="106" y="3"/>
                </a:lnTo>
                <a:lnTo>
                  <a:pt x="99" y="7"/>
                </a:lnTo>
                <a:lnTo>
                  <a:pt x="93" y="9"/>
                </a:lnTo>
                <a:lnTo>
                  <a:pt x="87" y="13"/>
                </a:lnTo>
                <a:lnTo>
                  <a:pt x="82" y="18"/>
                </a:lnTo>
                <a:lnTo>
                  <a:pt x="76" y="22"/>
                </a:lnTo>
                <a:lnTo>
                  <a:pt x="70" y="27"/>
                </a:lnTo>
                <a:lnTo>
                  <a:pt x="64" y="32"/>
                </a:lnTo>
                <a:lnTo>
                  <a:pt x="59" y="39"/>
                </a:lnTo>
                <a:lnTo>
                  <a:pt x="53" y="45"/>
                </a:lnTo>
                <a:lnTo>
                  <a:pt x="48" y="52"/>
                </a:lnTo>
                <a:lnTo>
                  <a:pt x="44" y="59"/>
                </a:lnTo>
                <a:lnTo>
                  <a:pt x="39" y="66"/>
                </a:lnTo>
                <a:lnTo>
                  <a:pt x="34" y="75"/>
                </a:lnTo>
                <a:lnTo>
                  <a:pt x="31" y="83"/>
                </a:lnTo>
                <a:lnTo>
                  <a:pt x="26" y="91"/>
                </a:lnTo>
                <a:lnTo>
                  <a:pt x="22" y="101"/>
                </a:lnTo>
                <a:lnTo>
                  <a:pt x="19" y="109"/>
                </a:lnTo>
                <a:lnTo>
                  <a:pt x="16" y="120"/>
                </a:lnTo>
                <a:lnTo>
                  <a:pt x="10" y="139"/>
                </a:lnTo>
                <a:lnTo>
                  <a:pt x="8" y="149"/>
                </a:lnTo>
                <a:lnTo>
                  <a:pt x="6" y="160"/>
                </a:lnTo>
                <a:lnTo>
                  <a:pt x="4" y="171"/>
                </a:lnTo>
                <a:lnTo>
                  <a:pt x="2" y="182"/>
                </a:lnTo>
                <a:lnTo>
                  <a:pt x="1" y="193"/>
                </a:lnTo>
                <a:lnTo>
                  <a:pt x="1" y="205"/>
                </a:lnTo>
                <a:lnTo>
                  <a:pt x="0" y="217"/>
                </a:lnTo>
                <a:lnTo>
                  <a:pt x="0" y="229"/>
                </a:lnTo>
                <a:lnTo>
                  <a:pt x="0" y="1193"/>
                </a:lnTo>
                <a:lnTo>
                  <a:pt x="0" y="1204"/>
                </a:lnTo>
                <a:lnTo>
                  <a:pt x="1" y="1216"/>
                </a:lnTo>
                <a:lnTo>
                  <a:pt x="1" y="1227"/>
                </a:lnTo>
                <a:lnTo>
                  <a:pt x="2" y="1239"/>
                </a:lnTo>
                <a:lnTo>
                  <a:pt x="4" y="1250"/>
                </a:lnTo>
                <a:lnTo>
                  <a:pt x="6" y="1260"/>
                </a:lnTo>
                <a:lnTo>
                  <a:pt x="8" y="1271"/>
                </a:lnTo>
                <a:lnTo>
                  <a:pt x="10" y="1282"/>
                </a:lnTo>
                <a:lnTo>
                  <a:pt x="16" y="1302"/>
                </a:lnTo>
                <a:lnTo>
                  <a:pt x="19" y="1311"/>
                </a:lnTo>
                <a:lnTo>
                  <a:pt x="22" y="1321"/>
                </a:lnTo>
                <a:lnTo>
                  <a:pt x="26" y="1329"/>
                </a:lnTo>
                <a:lnTo>
                  <a:pt x="31" y="1338"/>
                </a:lnTo>
                <a:lnTo>
                  <a:pt x="34" y="1347"/>
                </a:lnTo>
                <a:lnTo>
                  <a:pt x="39" y="1354"/>
                </a:lnTo>
                <a:lnTo>
                  <a:pt x="44" y="1362"/>
                </a:lnTo>
                <a:lnTo>
                  <a:pt x="48" y="1369"/>
                </a:lnTo>
                <a:lnTo>
                  <a:pt x="53" y="1376"/>
                </a:lnTo>
                <a:lnTo>
                  <a:pt x="59" y="1382"/>
                </a:lnTo>
                <a:lnTo>
                  <a:pt x="64" y="1388"/>
                </a:lnTo>
                <a:lnTo>
                  <a:pt x="70" y="1394"/>
                </a:lnTo>
                <a:lnTo>
                  <a:pt x="76" y="1399"/>
                </a:lnTo>
                <a:lnTo>
                  <a:pt x="82" y="1404"/>
                </a:lnTo>
                <a:lnTo>
                  <a:pt x="87" y="1407"/>
                </a:lnTo>
                <a:lnTo>
                  <a:pt x="93" y="1411"/>
                </a:lnTo>
                <a:lnTo>
                  <a:pt x="99" y="1414"/>
                </a:lnTo>
                <a:lnTo>
                  <a:pt x="106" y="1417"/>
                </a:lnTo>
                <a:lnTo>
                  <a:pt x="112" y="1419"/>
                </a:lnTo>
                <a:lnTo>
                  <a:pt x="119" y="1420"/>
                </a:lnTo>
                <a:lnTo>
                  <a:pt x="127" y="1421"/>
                </a:lnTo>
                <a:lnTo>
                  <a:pt x="134" y="1421"/>
                </a:lnTo>
                <a:lnTo>
                  <a:pt x="140" y="1421"/>
                </a:lnTo>
                <a:lnTo>
                  <a:pt x="147" y="1420"/>
                </a:lnTo>
                <a:lnTo>
                  <a:pt x="154" y="1419"/>
                </a:lnTo>
                <a:lnTo>
                  <a:pt x="160" y="1417"/>
                </a:lnTo>
                <a:lnTo>
                  <a:pt x="167" y="1414"/>
                </a:lnTo>
                <a:lnTo>
                  <a:pt x="173" y="1411"/>
                </a:lnTo>
                <a:lnTo>
                  <a:pt x="179" y="1407"/>
                </a:lnTo>
                <a:lnTo>
                  <a:pt x="185" y="1404"/>
                </a:lnTo>
                <a:lnTo>
                  <a:pt x="191" y="1399"/>
                </a:lnTo>
                <a:lnTo>
                  <a:pt x="197" y="1394"/>
                </a:lnTo>
                <a:lnTo>
                  <a:pt x="202" y="1388"/>
                </a:lnTo>
                <a:lnTo>
                  <a:pt x="207" y="1382"/>
                </a:lnTo>
                <a:lnTo>
                  <a:pt x="213" y="1376"/>
                </a:lnTo>
                <a:lnTo>
                  <a:pt x="218" y="1369"/>
                </a:lnTo>
                <a:lnTo>
                  <a:pt x="223" y="1362"/>
                </a:lnTo>
                <a:lnTo>
                  <a:pt x="227" y="1354"/>
                </a:lnTo>
                <a:lnTo>
                  <a:pt x="232" y="1347"/>
                </a:lnTo>
                <a:lnTo>
                  <a:pt x="236" y="1338"/>
                </a:lnTo>
                <a:lnTo>
                  <a:pt x="240" y="1329"/>
                </a:lnTo>
                <a:lnTo>
                  <a:pt x="244" y="1321"/>
                </a:lnTo>
                <a:lnTo>
                  <a:pt x="248" y="1311"/>
                </a:lnTo>
                <a:lnTo>
                  <a:pt x="250" y="1302"/>
                </a:lnTo>
                <a:lnTo>
                  <a:pt x="256" y="1282"/>
                </a:lnTo>
                <a:lnTo>
                  <a:pt x="258" y="1271"/>
                </a:lnTo>
                <a:lnTo>
                  <a:pt x="261" y="1260"/>
                </a:lnTo>
                <a:lnTo>
                  <a:pt x="262" y="1250"/>
                </a:lnTo>
                <a:lnTo>
                  <a:pt x="264" y="1239"/>
                </a:lnTo>
                <a:lnTo>
                  <a:pt x="265" y="1227"/>
                </a:lnTo>
                <a:lnTo>
                  <a:pt x="265" y="1216"/>
                </a:lnTo>
                <a:lnTo>
                  <a:pt x="266" y="1204"/>
                </a:lnTo>
                <a:lnTo>
                  <a:pt x="266" y="1193"/>
                </a:lnTo>
                <a:lnTo>
                  <a:pt x="266" y="229"/>
                </a:lnTo>
                <a:close/>
              </a:path>
            </a:pathLst>
          </a:custGeom>
          <a:solidFill>
            <a:srgbClr val="FFFFFF"/>
          </a:solidFill>
          <a:ln w="9525">
            <a:noFill/>
            <a:round/>
            <a:headEnd/>
            <a:tailEnd/>
          </a:ln>
        </p:spPr>
        <p:txBody>
          <a:bodyPr lIns="57150" tIns="28575" rIns="57150" bIns="28575"/>
          <a:lstStyle/>
          <a:p>
            <a:endParaRPr lang="en-US"/>
          </a:p>
        </p:txBody>
      </p:sp>
      <p:sp>
        <p:nvSpPr>
          <p:cNvPr id="61609" name="Freeform 208"/>
          <p:cNvSpPr>
            <a:spLocks/>
          </p:cNvSpPr>
          <p:nvPr/>
        </p:nvSpPr>
        <p:spPr bwMode="auto">
          <a:xfrm>
            <a:off x="1017588" y="3522663"/>
            <a:ext cx="41275" cy="257175"/>
          </a:xfrm>
          <a:custGeom>
            <a:avLst/>
            <a:gdLst>
              <a:gd name="T0" fmla="*/ 41275 w 266"/>
              <a:gd name="T1" fmla="*/ 39273 h 1421"/>
              <a:gd name="T2" fmla="*/ 41120 w 266"/>
              <a:gd name="T3" fmla="*/ 34929 h 1421"/>
              <a:gd name="T4" fmla="*/ 40654 w 266"/>
              <a:gd name="T5" fmla="*/ 30948 h 1421"/>
              <a:gd name="T6" fmla="*/ 40034 w 266"/>
              <a:gd name="T7" fmla="*/ 26966 h 1421"/>
              <a:gd name="T8" fmla="*/ 38792 w 266"/>
              <a:gd name="T9" fmla="*/ 21718 h 1421"/>
              <a:gd name="T10" fmla="*/ 37861 w 266"/>
              <a:gd name="T11" fmla="*/ 18279 h 1421"/>
              <a:gd name="T12" fmla="*/ 36620 w 266"/>
              <a:gd name="T13" fmla="*/ 15021 h 1421"/>
              <a:gd name="T14" fmla="*/ 35223 w 266"/>
              <a:gd name="T15" fmla="*/ 11945 h 1421"/>
              <a:gd name="T16" fmla="*/ 33827 w 266"/>
              <a:gd name="T17" fmla="*/ 9411 h 1421"/>
              <a:gd name="T18" fmla="*/ 32120 w 266"/>
              <a:gd name="T19" fmla="*/ 7058 h 1421"/>
              <a:gd name="T20" fmla="*/ 30568 w 266"/>
              <a:gd name="T21" fmla="*/ 4887 h 1421"/>
              <a:gd name="T22" fmla="*/ 28706 w 266"/>
              <a:gd name="T23" fmla="*/ 3258 h 1421"/>
              <a:gd name="T24" fmla="*/ 26844 w 266"/>
              <a:gd name="T25" fmla="*/ 1629 h 1421"/>
              <a:gd name="T26" fmla="*/ 24827 w 266"/>
              <a:gd name="T27" fmla="*/ 543 h 1421"/>
              <a:gd name="T28" fmla="*/ 22810 w 266"/>
              <a:gd name="T29" fmla="*/ 181 h 1421"/>
              <a:gd name="T30" fmla="*/ 20793 w 266"/>
              <a:gd name="T31" fmla="*/ 0 h 1421"/>
              <a:gd name="T32" fmla="*/ 18465 w 266"/>
              <a:gd name="T33" fmla="*/ 181 h 1421"/>
              <a:gd name="T34" fmla="*/ 16448 w 266"/>
              <a:gd name="T35" fmla="*/ 543 h 1421"/>
              <a:gd name="T36" fmla="*/ 14431 w 266"/>
              <a:gd name="T37" fmla="*/ 1629 h 1421"/>
              <a:gd name="T38" fmla="*/ 12724 w 266"/>
              <a:gd name="T39" fmla="*/ 3258 h 1421"/>
              <a:gd name="T40" fmla="*/ 10862 w 266"/>
              <a:gd name="T41" fmla="*/ 4887 h 1421"/>
              <a:gd name="T42" fmla="*/ 9155 w 266"/>
              <a:gd name="T43" fmla="*/ 7058 h 1421"/>
              <a:gd name="T44" fmla="*/ 7448 w 266"/>
              <a:gd name="T45" fmla="*/ 9411 h 1421"/>
              <a:gd name="T46" fmla="*/ 6052 w 266"/>
              <a:gd name="T47" fmla="*/ 11945 h 1421"/>
              <a:gd name="T48" fmla="*/ 4810 w 266"/>
              <a:gd name="T49" fmla="*/ 15021 h 1421"/>
              <a:gd name="T50" fmla="*/ 3414 w 266"/>
              <a:gd name="T51" fmla="*/ 18279 h 1421"/>
              <a:gd name="T52" fmla="*/ 2483 w 266"/>
              <a:gd name="T53" fmla="*/ 21718 h 1421"/>
              <a:gd name="T54" fmla="*/ 1241 w 266"/>
              <a:gd name="T55" fmla="*/ 26966 h 1421"/>
              <a:gd name="T56" fmla="*/ 621 w 266"/>
              <a:gd name="T57" fmla="*/ 30948 h 1421"/>
              <a:gd name="T58" fmla="*/ 155 w 266"/>
              <a:gd name="T59" fmla="*/ 34929 h 1421"/>
              <a:gd name="T60" fmla="*/ 0 w 266"/>
              <a:gd name="T61" fmla="*/ 39273 h 1421"/>
              <a:gd name="T62" fmla="*/ 0 w 266"/>
              <a:gd name="T63" fmla="*/ 215911 h 1421"/>
              <a:gd name="T64" fmla="*/ 155 w 266"/>
              <a:gd name="T65" fmla="*/ 220074 h 1421"/>
              <a:gd name="T66" fmla="*/ 310 w 266"/>
              <a:gd name="T67" fmla="*/ 224236 h 1421"/>
              <a:gd name="T68" fmla="*/ 931 w 266"/>
              <a:gd name="T69" fmla="*/ 228037 h 1421"/>
              <a:gd name="T70" fmla="*/ 1552 w 266"/>
              <a:gd name="T71" fmla="*/ 232019 h 1421"/>
              <a:gd name="T72" fmla="*/ 2948 w 266"/>
              <a:gd name="T73" fmla="*/ 237267 h 1421"/>
              <a:gd name="T74" fmla="*/ 4034 w 266"/>
              <a:gd name="T75" fmla="*/ 240525 h 1421"/>
              <a:gd name="T76" fmla="*/ 5276 w 266"/>
              <a:gd name="T77" fmla="*/ 243782 h 1421"/>
              <a:gd name="T78" fmla="*/ 6827 w 266"/>
              <a:gd name="T79" fmla="*/ 246497 h 1421"/>
              <a:gd name="T80" fmla="*/ 8224 w 266"/>
              <a:gd name="T81" fmla="*/ 249031 h 1421"/>
              <a:gd name="T82" fmla="*/ 9931 w 266"/>
              <a:gd name="T83" fmla="*/ 251203 h 1421"/>
              <a:gd name="T84" fmla="*/ 11793 w 266"/>
              <a:gd name="T85" fmla="*/ 253193 h 1421"/>
              <a:gd name="T86" fmla="*/ 13500 w 266"/>
              <a:gd name="T87" fmla="*/ 254641 h 1421"/>
              <a:gd name="T88" fmla="*/ 15362 w 266"/>
              <a:gd name="T89" fmla="*/ 255908 h 1421"/>
              <a:gd name="T90" fmla="*/ 17379 w 266"/>
              <a:gd name="T91" fmla="*/ 256813 h 1421"/>
              <a:gd name="T92" fmla="*/ 19706 w 266"/>
              <a:gd name="T93" fmla="*/ 257175 h 1421"/>
              <a:gd name="T94" fmla="*/ 21724 w 266"/>
              <a:gd name="T95" fmla="*/ 257175 h 1421"/>
              <a:gd name="T96" fmla="*/ 23896 w 266"/>
              <a:gd name="T97" fmla="*/ 256813 h 1421"/>
              <a:gd name="T98" fmla="*/ 25913 w 266"/>
              <a:gd name="T99" fmla="*/ 255908 h 1421"/>
              <a:gd name="T100" fmla="*/ 27775 w 266"/>
              <a:gd name="T101" fmla="*/ 254641 h 1421"/>
              <a:gd name="T102" fmla="*/ 29637 w 266"/>
              <a:gd name="T103" fmla="*/ 253193 h 1421"/>
              <a:gd name="T104" fmla="*/ 31344 w 266"/>
              <a:gd name="T105" fmla="*/ 251203 h 1421"/>
              <a:gd name="T106" fmla="*/ 33051 w 266"/>
              <a:gd name="T107" fmla="*/ 249031 h 1421"/>
              <a:gd name="T108" fmla="*/ 34603 w 266"/>
              <a:gd name="T109" fmla="*/ 246497 h 1421"/>
              <a:gd name="T110" fmla="*/ 35999 w 266"/>
              <a:gd name="T111" fmla="*/ 243782 h 1421"/>
              <a:gd name="T112" fmla="*/ 37241 w 266"/>
              <a:gd name="T113" fmla="*/ 240525 h 1421"/>
              <a:gd name="T114" fmla="*/ 38482 w 266"/>
              <a:gd name="T115" fmla="*/ 237267 h 1421"/>
              <a:gd name="T116" fmla="*/ 39723 w 266"/>
              <a:gd name="T117" fmla="*/ 232019 h 1421"/>
              <a:gd name="T118" fmla="*/ 40499 w 266"/>
              <a:gd name="T119" fmla="*/ 228037 h 1421"/>
              <a:gd name="T120" fmla="*/ 40965 w 266"/>
              <a:gd name="T121" fmla="*/ 224236 h 1421"/>
              <a:gd name="T122" fmla="*/ 41120 w 266"/>
              <a:gd name="T123" fmla="*/ 220074 h 1421"/>
              <a:gd name="T124" fmla="*/ 41275 w 266"/>
              <a:gd name="T125" fmla="*/ 215911 h 1421"/>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66"/>
              <a:gd name="T190" fmla="*/ 0 h 1421"/>
              <a:gd name="T191" fmla="*/ 266 w 266"/>
              <a:gd name="T192" fmla="*/ 1421 h 1421"/>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66" h="1421">
                <a:moveTo>
                  <a:pt x="266" y="229"/>
                </a:moveTo>
                <a:lnTo>
                  <a:pt x="266" y="217"/>
                </a:lnTo>
                <a:lnTo>
                  <a:pt x="265" y="205"/>
                </a:lnTo>
                <a:lnTo>
                  <a:pt x="265" y="193"/>
                </a:lnTo>
                <a:lnTo>
                  <a:pt x="264" y="182"/>
                </a:lnTo>
                <a:lnTo>
                  <a:pt x="262" y="171"/>
                </a:lnTo>
                <a:lnTo>
                  <a:pt x="261" y="160"/>
                </a:lnTo>
                <a:lnTo>
                  <a:pt x="258" y="149"/>
                </a:lnTo>
                <a:lnTo>
                  <a:pt x="256" y="139"/>
                </a:lnTo>
                <a:lnTo>
                  <a:pt x="250" y="120"/>
                </a:lnTo>
                <a:lnTo>
                  <a:pt x="248" y="109"/>
                </a:lnTo>
                <a:lnTo>
                  <a:pt x="244" y="101"/>
                </a:lnTo>
                <a:lnTo>
                  <a:pt x="240" y="91"/>
                </a:lnTo>
                <a:lnTo>
                  <a:pt x="236" y="83"/>
                </a:lnTo>
                <a:lnTo>
                  <a:pt x="232" y="75"/>
                </a:lnTo>
                <a:lnTo>
                  <a:pt x="227" y="66"/>
                </a:lnTo>
                <a:lnTo>
                  <a:pt x="223" y="59"/>
                </a:lnTo>
                <a:lnTo>
                  <a:pt x="218" y="52"/>
                </a:lnTo>
                <a:lnTo>
                  <a:pt x="213" y="45"/>
                </a:lnTo>
                <a:lnTo>
                  <a:pt x="207" y="39"/>
                </a:lnTo>
                <a:lnTo>
                  <a:pt x="202" y="32"/>
                </a:lnTo>
                <a:lnTo>
                  <a:pt x="197" y="27"/>
                </a:lnTo>
                <a:lnTo>
                  <a:pt x="191" y="22"/>
                </a:lnTo>
                <a:lnTo>
                  <a:pt x="185" y="18"/>
                </a:lnTo>
                <a:lnTo>
                  <a:pt x="179" y="13"/>
                </a:lnTo>
                <a:lnTo>
                  <a:pt x="173" y="9"/>
                </a:lnTo>
                <a:lnTo>
                  <a:pt x="167" y="7"/>
                </a:lnTo>
                <a:lnTo>
                  <a:pt x="160" y="3"/>
                </a:lnTo>
                <a:lnTo>
                  <a:pt x="154" y="2"/>
                </a:lnTo>
                <a:lnTo>
                  <a:pt x="147" y="1"/>
                </a:lnTo>
                <a:lnTo>
                  <a:pt x="140" y="0"/>
                </a:lnTo>
                <a:lnTo>
                  <a:pt x="134" y="0"/>
                </a:lnTo>
                <a:lnTo>
                  <a:pt x="127" y="0"/>
                </a:lnTo>
                <a:lnTo>
                  <a:pt x="119" y="1"/>
                </a:lnTo>
                <a:lnTo>
                  <a:pt x="112" y="2"/>
                </a:lnTo>
                <a:lnTo>
                  <a:pt x="106" y="3"/>
                </a:lnTo>
                <a:lnTo>
                  <a:pt x="99" y="7"/>
                </a:lnTo>
                <a:lnTo>
                  <a:pt x="93" y="9"/>
                </a:lnTo>
                <a:lnTo>
                  <a:pt x="87" y="13"/>
                </a:lnTo>
                <a:lnTo>
                  <a:pt x="82" y="18"/>
                </a:lnTo>
                <a:lnTo>
                  <a:pt x="76" y="22"/>
                </a:lnTo>
                <a:lnTo>
                  <a:pt x="70" y="27"/>
                </a:lnTo>
                <a:lnTo>
                  <a:pt x="64" y="32"/>
                </a:lnTo>
                <a:lnTo>
                  <a:pt x="59" y="39"/>
                </a:lnTo>
                <a:lnTo>
                  <a:pt x="53" y="45"/>
                </a:lnTo>
                <a:lnTo>
                  <a:pt x="48" y="52"/>
                </a:lnTo>
                <a:lnTo>
                  <a:pt x="44" y="59"/>
                </a:lnTo>
                <a:lnTo>
                  <a:pt x="39" y="66"/>
                </a:lnTo>
                <a:lnTo>
                  <a:pt x="34" y="75"/>
                </a:lnTo>
                <a:lnTo>
                  <a:pt x="31" y="83"/>
                </a:lnTo>
                <a:lnTo>
                  <a:pt x="26" y="91"/>
                </a:lnTo>
                <a:lnTo>
                  <a:pt x="22" y="101"/>
                </a:lnTo>
                <a:lnTo>
                  <a:pt x="19" y="109"/>
                </a:lnTo>
                <a:lnTo>
                  <a:pt x="16" y="120"/>
                </a:lnTo>
                <a:lnTo>
                  <a:pt x="10" y="139"/>
                </a:lnTo>
                <a:lnTo>
                  <a:pt x="8" y="149"/>
                </a:lnTo>
                <a:lnTo>
                  <a:pt x="6" y="160"/>
                </a:lnTo>
                <a:lnTo>
                  <a:pt x="4" y="171"/>
                </a:lnTo>
                <a:lnTo>
                  <a:pt x="2" y="182"/>
                </a:lnTo>
                <a:lnTo>
                  <a:pt x="1" y="193"/>
                </a:lnTo>
                <a:lnTo>
                  <a:pt x="1" y="205"/>
                </a:lnTo>
                <a:lnTo>
                  <a:pt x="0" y="217"/>
                </a:lnTo>
                <a:lnTo>
                  <a:pt x="0" y="229"/>
                </a:lnTo>
                <a:lnTo>
                  <a:pt x="0" y="1193"/>
                </a:lnTo>
                <a:lnTo>
                  <a:pt x="0" y="1204"/>
                </a:lnTo>
                <a:lnTo>
                  <a:pt x="1" y="1216"/>
                </a:lnTo>
                <a:lnTo>
                  <a:pt x="1" y="1227"/>
                </a:lnTo>
                <a:lnTo>
                  <a:pt x="2" y="1239"/>
                </a:lnTo>
                <a:lnTo>
                  <a:pt x="4" y="1250"/>
                </a:lnTo>
                <a:lnTo>
                  <a:pt x="6" y="1260"/>
                </a:lnTo>
                <a:lnTo>
                  <a:pt x="8" y="1271"/>
                </a:lnTo>
                <a:lnTo>
                  <a:pt x="10" y="1282"/>
                </a:lnTo>
                <a:lnTo>
                  <a:pt x="16" y="1302"/>
                </a:lnTo>
                <a:lnTo>
                  <a:pt x="19" y="1311"/>
                </a:lnTo>
                <a:lnTo>
                  <a:pt x="22" y="1321"/>
                </a:lnTo>
                <a:lnTo>
                  <a:pt x="26" y="1329"/>
                </a:lnTo>
                <a:lnTo>
                  <a:pt x="31" y="1338"/>
                </a:lnTo>
                <a:lnTo>
                  <a:pt x="34" y="1347"/>
                </a:lnTo>
                <a:lnTo>
                  <a:pt x="39" y="1354"/>
                </a:lnTo>
                <a:lnTo>
                  <a:pt x="44" y="1362"/>
                </a:lnTo>
                <a:lnTo>
                  <a:pt x="48" y="1369"/>
                </a:lnTo>
                <a:lnTo>
                  <a:pt x="53" y="1376"/>
                </a:lnTo>
                <a:lnTo>
                  <a:pt x="59" y="1382"/>
                </a:lnTo>
                <a:lnTo>
                  <a:pt x="64" y="1388"/>
                </a:lnTo>
                <a:lnTo>
                  <a:pt x="70" y="1394"/>
                </a:lnTo>
                <a:lnTo>
                  <a:pt x="76" y="1399"/>
                </a:lnTo>
                <a:lnTo>
                  <a:pt x="82" y="1404"/>
                </a:lnTo>
                <a:lnTo>
                  <a:pt x="87" y="1407"/>
                </a:lnTo>
                <a:lnTo>
                  <a:pt x="93" y="1411"/>
                </a:lnTo>
                <a:lnTo>
                  <a:pt x="99" y="1414"/>
                </a:lnTo>
                <a:lnTo>
                  <a:pt x="106" y="1417"/>
                </a:lnTo>
                <a:lnTo>
                  <a:pt x="112" y="1419"/>
                </a:lnTo>
                <a:lnTo>
                  <a:pt x="119" y="1420"/>
                </a:lnTo>
                <a:lnTo>
                  <a:pt x="127" y="1421"/>
                </a:lnTo>
                <a:lnTo>
                  <a:pt x="134" y="1421"/>
                </a:lnTo>
                <a:lnTo>
                  <a:pt x="140" y="1421"/>
                </a:lnTo>
                <a:lnTo>
                  <a:pt x="147" y="1420"/>
                </a:lnTo>
                <a:lnTo>
                  <a:pt x="154" y="1419"/>
                </a:lnTo>
                <a:lnTo>
                  <a:pt x="160" y="1417"/>
                </a:lnTo>
                <a:lnTo>
                  <a:pt x="167" y="1414"/>
                </a:lnTo>
                <a:lnTo>
                  <a:pt x="173" y="1411"/>
                </a:lnTo>
                <a:lnTo>
                  <a:pt x="179" y="1407"/>
                </a:lnTo>
                <a:lnTo>
                  <a:pt x="185" y="1404"/>
                </a:lnTo>
                <a:lnTo>
                  <a:pt x="191" y="1399"/>
                </a:lnTo>
                <a:lnTo>
                  <a:pt x="197" y="1394"/>
                </a:lnTo>
                <a:lnTo>
                  <a:pt x="202" y="1388"/>
                </a:lnTo>
                <a:lnTo>
                  <a:pt x="207" y="1382"/>
                </a:lnTo>
                <a:lnTo>
                  <a:pt x="213" y="1376"/>
                </a:lnTo>
                <a:lnTo>
                  <a:pt x="218" y="1369"/>
                </a:lnTo>
                <a:lnTo>
                  <a:pt x="223" y="1362"/>
                </a:lnTo>
                <a:lnTo>
                  <a:pt x="227" y="1354"/>
                </a:lnTo>
                <a:lnTo>
                  <a:pt x="232" y="1347"/>
                </a:lnTo>
                <a:lnTo>
                  <a:pt x="236" y="1338"/>
                </a:lnTo>
                <a:lnTo>
                  <a:pt x="240" y="1329"/>
                </a:lnTo>
                <a:lnTo>
                  <a:pt x="244" y="1321"/>
                </a:lnTo>
                <a:lnTo>
                  <a:pt x="248" y="1311"/>
                </a:lnTo>
                <a:lnTo>
                  <a:pt x="250" y="1302"/>
                </a:lnTo>
                <a:lnTo>
                  <a:pt x="256" y="1282"/>
                </a:lnTo>
                <a:lnTo>
                  <a:pt x="258" y="1271"/>
                </a:lnTo>
                <a:lnTo>
                  <a:pt x="261" y="1260"/>
                </a:lnTo>
                <a:lnTo>
                  <a:pt x="262" y="1250"/>
                </a:lnTo>
                <a:lnTo>
                  <a:pt x="264" y="1239"/>
                </a:lnTo>
                <a:lnTo>
                  <a:pt x="265" y="1227"/>
                </a:lnTo>
                <a:lnTo>
                  <a:pt x="265" y="1216"/>
                </a:lnTo>
                <a:lnTo>
                  <a:pt x="266" y="1204"/>
                </a:lnTo>
                <a:lnTo>
                  <a:pt x="266" y="1193"/>
                </a:lnTo>
                <a:lnTo>
                  <a:pt x="266" y="229"/>
                </a:lnTo>
              </a:path>
            </a:pathLst>
          </a:custGeom>
          <a:noFill/>
          <a:ln w="4763">
            <a:solidFill>
              <a:srgbClr val="000000"/>
            </a:solidFill>
            <a:prstDash val="solid"/>
            <a:round/>
            <a:headEnd/>
            <a:tailEnd/>
          </a:ln>
        </p:spPr>
        <p:txBody>
          <a:bodyPr lIns="57150" tIns="28575" rIns="57150" bIns="28575"/>
          <a:lstStyle/>
          <a:p>
            <a:endParaRPr lang="en-US"/>
          </a:p>
        </p:txBody>
      </p:sp>
      <p:sp>
        <p:nvSpPr>
          <p:cNvPr id="61610" name="Rectangle 209"/>
          <p:cNvSpPr>
            <a:spLocks noChangeArrowheads="1"/>
          </p:cNvSpPr>
          <p:nvPr/>
        </p:nvSpPr>
        <p:spPr bwMode="auto">
          <a:xfrm>
            <a:off x="898525" y="3540125"/>
            <a:ext cx="277813" cy="31750"/>
          </a:xfrm>
          <a:prstGeom prst="rect">
            <a:avLst/>
          </a:prstGeom>
          <a:solidFill>
            <a:srgbClr val="808080"/>
          </a:solidFill>
          <a:ln w="9525">
            <a:noFill/>
            <a:miter lim="800000"/>
            <a:headEnd/>
            <a:tailEnd/>
          </a:ln>
        </p:spPr>
        <p:txBody>
          <a:bodyPr lIns="57150" tIns="28575" rIns="57150" bIns="28575"/>
          <a:lstStyle/>
          <a:p>
            <a:endParaRPr lang="en-US"/>
          </a:p>
        </p:txBody>
      </p:sp>
      <p:sp>
        <p:nvSpPr>
          <p:cNvPr id="61611" name="Rectangle 210"/>
          <p:cNvSpPr>
            <a:spLocks noChangeArrowheads="1"/>
          </p:cNvSpPr>
          <p:nvPr/>
        </p:nvSpPr>
        <p:spPr bwMode="auto">
          <a:xfrm>
            <a:off x="898525" y="3540125"/>
            <a:ext cx="277813" cy="31750"/>
          </a:xfrm>
          <a:prstGeom prst="rect">
            <a:avLst/>
          </a:prstGeom>
          <a:noFill/>
          <a:ln w="4763">
            <a:solidFill>
              <a:srgbClr val="000000"/>
            </a:solidFill>
            <a:miter lim="800000"/>
            <a:headEnd/>
            <a:tailEnd/>
          </a:ln>
        </p:spPr>
        <p:txBody>
          <a:bodyPr lIns="57150" tIns="28575" rIns="57150" bIns="28575"/>
          <a:lstStyle/>
          <a:p>
            <a:endParaRPr lang="en-US"/>
          </a:p>
        </p:txBody>
      </p:sp>
      <p:sp>
        <p:nvSpPr>
          <p:cNvPr id="61612" name="Rectangle 211"/>
          <p:cNvSpPr>
            <a:spLocks noChangeArrowheads="1"/>
          </p:cNvSpPr>
          <p:nvPr/>
        </p:nvSpPr>
        <p:spPr bwMode="auto">
          <a:xfrm>
            <a:off x="857250" y="2474913"/>
            <a:ext cx="28575" cy="38100"/>
          </a:xfrm>
          <a:prstGeom prst="rect">
            <a:avLst/>
          </a:prstGeom>
          <a:solidFill>
            <a:srgbClr val="C0C0C0"/>
          </a:solidFill>
          <a:ln w="9525">
            <a:noFill/>
            <a:miter lim="800000"/>
            <a:headEnd/>
            <a:tailEnd/>
          </a:ln>
        </p:spPr>
        <p:txBody>
          <a:bodyPr lIns="57150" tIns="28575" rIns="57150" bIns="28575"/>
          <a:lstStyle/>
          <a:p>
            <a:endParaRPr lang="en-US"/>
          </a:p>
        </p:txBody>
      </p:sp>
      <p:sp>
        <p:nvSpPr>
          <p:cNvPr id="61613" name="Rectangle 212"/>
          <p:cNvSpPr>
            <a:spLocks noChangeArrowheads="1"/>
          </p:cNvSpPr>
          <p:nvPr/>
        </p:nvSpPr>
        <p:spPr bwMode="auto">
          <a:xfrm>
            <a:off x="895350" y="2474913"/>
            <a:ext cx="26988" cy="38100"/>
          </a:xfrm>
          <a:prstGeom prst="rect">
            <a:avLst/>
          </a:prstGeom>
          <a:solidFill>
            <a:srgbClr val="C0C0C0"/>
          </a:solidFill>
          <a:ln w="9525">
            <a:noFill/>
            <a:miter lim="800000"/>
            <a:headEnd/>
            <a:tailEnd/>
          </a:ln>
        </p:spPr>
        <p:txBody>
          <a:bodyPr lIns="57150" tIns="28575" rIns="57150" bIns="28575"/>
          <a:lstStyle/>
          <a:p>
            <a:endParaRPr lang="en-US"/>
          </a:p>
        </p:txBody>
      </p:sp>
      <p:sp>
        <p:nvSpPr>
          <p:cNvPr id="61614" name="Rectangle 213"/>
          <p:cNvSpPr>
            <a:spLocks noChangeArrowheads="1"/>
          </p:cNvSpPr>
          <p:nvPr/>
        </p:nvSpPr>
        <p:spPr bwMode="auto">
          <a:xfrm>
            <a:off x="930275" y="2474913"/>
            <a:ext cx="28575" cy="38100"/>
          </a:xfrm>
          <a:prstGeom prst="rect">
            <a:avLst/>
          </a:prstGeom>
          <a:solidFill>
            <a:srgbClr val="C0C0C0"/>
          </a:solidFill>
          <a:ln w="9525">
            <a:noFill/>
            <a:miter lim="800000"/>
            <a:headEnd/>
            <a:tailEnd/>
          </a:ln>
        </p:spPr>
        <p:txBody>
          <a:bodyPr lIns="57150" tIns="28575" rIns="57150" bIns="28575"/>
          <a:lstStyle/>
          <a:p>
            <a:endParaRPr lang="en-US"/>
          </a:p>
        </p:txBody>
      </p:sp>
      <p:sp>
        <p:nvSpPr>
          <p:cNvPr id="61615" name="Rectangle 214"/>
          <p:cNvSpPr>
            <a:spLocks noChangeArrowheads="1"/>
          </p:cNvSpPr>
          <p:nvPr/>
        </p:nvSpPr>
        <p:spPr bwMode="auto">
          <a:xfrm>
            <a:off x="968375" y="2474913"/>
            <a:ext cx="26988" cy="38100"/>
          </a:xfrm>
          <a:prstGeom prst="rect">
            <a:avLst/>
          </a:prstGeom>
          <a:solidFill>
            <a:srgbClr val="C0C0C0"/>
          </a:solidFill>
          <a:ln w="9525">
            <a:noFill/>
            <a:miter lim="800000"/>
            <a:headEnd/>
            <a:tailEnd/>
          </a:ln>
        </p:spPr>
        <p:txBody>
          <a:bodyPr lIns="57150" tIns="28575" rIns="57150" bIns="28575"/>
          <a:lstStyle/>
          <a:p>
            <a:endParaRPr lang="en-US"/>
          </a:p>
        </p:txBody>
      </p:sp>
      <p:sp>
        <p:nvSpPr>
          <p:cNvPr id="61616" name="Rectangle 215"/>
          <p:cNvSpPr>
            <a:spLocks noChangeArrowheads="1"/>
          </p:cNvSpPr>
          <p:nvPr/>
        </p:nvSpPr>
        <p:spPr bwMode="auto">
          <a:xfrm>
            <a:off x="1004888" y="2474913"/>
            <a:ext cx="28575" cy="38100"/>
          </a:xfrm>
          <a:prstGeom prst="rect">
            <a:avLst/>
          </a:prstGeom>
          <a:solidFill>
            <a:srgbClr val="C0C0C0"/>
          </a:solidFill>
          <a:ln w="9525">
            <a:noFill/>
            <a:miter lim="800000"/>
            <a:headEnd/>
            <a:tailEnd/>
          </a:ln>
        </p:spPr>
        <p:txBody>
          <a:bodyPr lIns="57150" tIns="28575" rIns="57150" bIns="28575"/>
          <a:lstStyle/>
          <a:p>
            <a:endParaRPr lang="en-US"/>
          </a:p>
        </p:txBody>
      </p:sp>
      <p:sp>
        <p:nvSpPr>
          <p:cNvPr id="61617" name="Rectangle 216"/>
          <p:cNvSpPr>
            <a:spLocks noChangeArrowheads="1"/>
          </p:cNvSpPr>
          <p:nvPr/>
        </p:nvSpPr>
        <p:spPr bwMode="auto">
          <a:xfrm>
            <a:off x="1041400" y="2474913"/>
            <a:ext cx="28575" cy="38100"/>
          </a:xfrm>
          <a:prstGeom prst="rect">
            <a:avLst/>
          </a:prstGeom>
          <a:solidFill>
            <a:srgbClr val="C0C0C0"/>
          </a:solidFill>
          <a:ln w="9525">
            <a:noFill/>
            <a:miter lim="800000"/>
            <a:headEnd/>
            <a:tailEnd/>
          </a:ln>
        </p:spPr>
        <p:txBody>
          <a:bodyPr lIns="57150" tIns="28575" rIns="57150" bIns="28575"/>
          <a:lstStyle/>
          <a:p>
            <a:endParaRPr lang="en-US"/>
          </a:p>
        </p:txBody>
      </p:sp>
      <p:sp>
        <p:nvSpPr>
          <p:cNvPr id="61618" name="Rectangle 217"/>
          <p:cNvSpPr>
            <a:spLocks noChangeArrowheads="1"/>
          </p:cNvSpPr>
          <p:nvPr/>
        </p:nvSpPr>
        <p:spPr bwMode="auto">
          <a:xfrm>
            <a:off x="1077913" y="2474913"/>
            <a:ext cx="28575" cy="38100"/>
          </a:xfrm>
          <a:prstGeom prst="rect">
            <a:avLst/>
          </a:prstGeom>
          <a:solidFill>
            <a:srgbClr val="C0C0C0"/>
          </a:solidFill>
          <a:ln w="9525">
            <a:noFill/>
            <a:miter lim="800000"/>
            <a:headEnd/>
            <a:tailEnd/>
          </a:ln>
        </p:spPr>
        <p:txBody>
          <a:bodyPr lIns="57150" tIns="28575" rIns="57150" bIns="28575"/>
          <a:lstStyle/>
          <a:p>
            <a:endParaRPr lang="en-US"/>
          </a:p>
        </p:txBody>
      </p:sp>
      <p:sp>
        <p:nvSpPr>
          <p:cNvPr id="61619" name="Rectangle 218"/>
          <p:cNvSpPr>
            <a:spLocks noChangeArrowheads="1"/>
          </p:cNvSpPr>
          <p:nvPr/>
        </p:nvSpPr>
        <p:spPr bwMode="auto">
          <a:xfrm>
            <a:off x="1116013" y="2474913"/>
            <a:ext cx="26987" cy="38100"/>
          </a:xfrm>
          <a:prstGeom prst="rect">
            <a:avLst/>
          </a:prstGeom>
          <a:solidFill>
            <a:srgbClr val="C0C0C0"/>
          </a:solidFill>
          <a:ln w="9525">
            <a:noFill/>
            <a:miter lim="800000"/>
            <a:headEnd/>
            <a:tailEnd/>
          </a:ln>
        </p:spPr>
        <p:txBody>
          <a:bodyPr lIns="57150" tIns="28575" rIns="57150" bIns="28575"/>
          <a:lstStyle/>
          <a:p>
            <a:endParaRPr lang="en-US"/>
          </a:p>
        </p:txBody>
      </p:sp>
      <p:sp>
        <p:nvSpPr>
          <p:cNvPr id="61620" name="Rectangle 219"/>
          <p:cNvSpPr>
            <a:spLocks noChangeArrowheads="1"/>
          </p:cNvSpPr>
          <p:nvPr/>
        </p:nvSpPr>
        <p:spPr bwMode="auto">
          <a:xfrm>
            <a:off x="1152525" y="2474913"/>
            <a:ext cx="28575" cy="38100"/>
          </a:xfrm>
          <a:prstGeom prst="rect">
            <a:avLst/>
          </a:prstGeom>
          <a:solidFill>
            <a:srgbClr val="C0C0C0"/>
          </a:solidFill>
          <a:ln w="9525">
            <a:noFill/>
            <a:miter lim="800000"/>
            <a:headEnd/>
            <a:tailEnd/>
          </a:ln>
        </p:spPr>
        <p:txBody>
          <a:bodyPr lIns="57150" tIns="28575" rIns="57150" bIns="28575"/>
          <a:lstStyle/>
          <a:p>
            <a:endParaRPr lang="en-US"/>
          </a:p>
        </p:txBody>
      </p:sp>
      <p:sp>
        <p:nvSpPr>
          <p:cNvPr id="61621" name="Rectangle 220"/>
          <p:cNvSpPr>
            <a:spLocks noChangeArrowheads="1"/>
          </p:cNvSpPr>
          <p:nvPr/>
        </p:nvSpPr>
        <p:spPr bwMode="auto">
          <a:xfrm>
            <a:off x="1189038" y="2474913"/>
            <a:ext cx="26987" cy="38100"/>
          </a:xfrm>
          <a:prstGeom prst="rect">
            <a:avLst/>
          </a:prstGeom>
          <a:solidFill>
            <a:srgbClr val="C0C0C0"/>
          </a:solidFill>
          <a:ln w="9525">
            <a:noFill/>
            <a:miter lim="800000"/>
            <a:headEnd/>
            <a:tailEnd/>
          </a:ln>
        </p:spPr>
        <p:txBody>
          <a:bodyPr lIns="57150" tIns="28575" rIns="57150" bIns="28575"/>
          <a:lstStyle/>
          <a:p>
            <a:endParaRPr lang="en-US"/>
          </a:p>
        </p:txBody>
      </p:sp>
      <p:sp>
        <p:nvSpPr>
          <p:cNvPr id="61622" name="Line 221"/>
          <p:cNvSpPr>
            <a:spLocks noChangeShapeType="1"/>
          </p:cNvSpPr>
          <p:nvPr/>
        </p:nvSpPr>
        <p:spPr bwMode="auto">
          <a:xfrm>
            <a:off x="844550" y="2513013"/>
            <a:ext cx="385763" cy="0"/>
          </a:xfrm>
          <a:prstGeom prst="line">
            <a:avLst/>
          </a:prstGeom>
          <a:noFill/>
          <a:ln w="3175">
            <a:solidFill>
              <a:srgbClr val="000000"/>
            </a:solidFill>
            <a:round/>
            <a:headEnd/>
            <a:tailEnd/>
          </a:ln>
        </p:spPr>
        <p:txBody>
          <a:bodyPr lIns="57150" tIns="28575" rIns="57150" bIns="28575"/>
          <a:lstStyle/>
          <a:p>
            <a:endParaRPr lang="en-US"/>
          </a:p>
        </p:txBody>
      </p:sp>
      <p:sp>
        <p:nvSpPr>
          <p:cNvPr id="61623" name="Line 222"/>
          <p:cNvSpPr>
            <a:spLocks noChangeShapeType="1"/>
          </p:cNvSpPr>
          <p:nvPr/>
        </p:nvSpPr>
        <p:spPr bwMode="auto">
          <a:xfrm>
            <a:off x="849313" y="2474913"/>
            <a:ext cx="377825" cy="0"/>
          </a:xfrm>
          <a:prstGeom prst="line">
            <a:avLst/>
          </a:prstGeom>
          <a:noFill/>
          <a:ln w="3175">
            <a:solidFill>
              <a:srgbClr val="000000"/>
            </a:solidFill>
            <a:round/>
            <a:headEnd/>
            <a:tailEnd/>
          </a:ln>
        </p:spPr>
        <p:txBody>
          <a:bodyPr lIns="57150" tIns="28575" rIns="57150" bIns="28575"/>
          <a:lstStyle/>
          <a:p>
            <a:endParaRPr lang="en-US"/>
          </a:p>
        </p:txBody>
      </p:sp>
      <p:sp>
        <p:nvSpPr>
          <p:cNvPr id="61624" name="Freeform 223"/>
          <p:cNvSpPr>
            <a:spLocks/>
          </p:cNvSpPr>
          <p:nvPr/>
        </p:nvSpPr>
        <p:spPr bwMode="auto">
          <a:xfrm>
            <a:off x="1125538" y="2249488"/>
            <a:ext cx="68262" cy="68262"/>
          </a:xfrm>
          <a:custGeom>
            <a:avLst/>
            <a:gdLst>
              <a:gd name="T0" fmla="*/ 0 w 436"/>
              <a:gd name="T1" fmla="*/ 0 h 376"/>
              <a:gd name="T2" fmla="*/ 1096 w 436"/>
              <a:gd name="T3" fmla="*/ 40485 h 376"/>
              <a:gd name="T4" fmla="*/ 35227 w 436"/>
              <a:gd name="T5" fmla="*/ 68262 h 376"/>
              <a:gd name="T6" fmla="*/ 68262 w 436"/>
              <a:gd name="T7" fmla="*/ 55735 h 376"/>
              <a:gd name="T8" fmla="*/ 0 w 436"/>
              <a:gd name="T9" fmla="*/ 0 h 376"/>
              <a:gd name="T10" fmla="*/ 0 60000 65536"/>
              <a:gd name="T11" fmla="*/ 0 60000 65536"/>
              <a:gd name="T12" fmla="*/ 0 60000 65536"/>
              <a:gd name="T13" fmla="*/ 0 60000 65536"/>
              <a:gd name="T14" fmla="*/ 0 60000 65536"/>
              <a:gd name="T15" fmla="*/ 0 w 436"/>
              <a:gd name="T16" fmla="*/ 0 h 376"/>
              <a:gd name="T17" fmla="*/ 436 w 436"/>
              <a:gd name="T18" fmla="*/ 376 h 376"/>
            </a:gdLst>
            <a:ahLst/>
            <a:cxnLst>
              <a:cxn ang="T10">
                <a:pos x="T0" y="T1"/>
              </a:cxn>
              <a:cxn ang="T11">
                <a:pos x="T2" y="T3"/>
              </a:cxn>
              <a:cxn ang="T12">
                <a:pos x="T4" y="T5"/>
              </a:cxn>
              <a:cxn ang="T13">
                <a:pos x="T6" y="T7"/>
              </a:cxn>
              <a:cxn ang="T14">
                <a:pos x="T8" y="T9"/>
              </a:cxn>
            </a:cxnLst>
            <a:rect l="T15" t="T16" r="T17" b="T18"/>
            <a:pathLst>
              <a:path w="436" h="376">
                <a:moveTo>
                  <a:pt x="0" y="0"/>
                </a:moveTo>
                <a:lnTo>
                  <a:pt x="7" y="223"/>
                </a:lnTo>
                <a:lnTo>
                  <a:pt x="225" y="376"/>
                </a:lnTo>
                <a:lnTo>
                  <a:pt x="436" y="307"/>
                </a:lnTo>
                <a:lnTo>
                  <a:pt x="0" y="0"/>
                </a:lnTo>
                <a:close/>
              </a:path>
            </a:pathLst>
          </a:custGeom>
          <a:solidFill>
            <a:srgbClr val="FFFF00"/>
          </a:solidFill>
          <a:ln w="9525">
            <a:noFill/>
            <a:round/>
            <a:headEnd/>
            <a:tailEnd/>
          </a:ln>
        </p:spPr>
        <p:txBody>
          <a:bodyPr lIns="57150" tIns="28575" rIns="57150" bIns="28575"/>
          <a:lstStyle/>
          <a:p>
            <a:endParaRPr lang="en-US"/>
          </a:p>
        </p:txBody>
      </p:sp>
      <p:sp>
        <p:nvSpPr>
          <p:cNvPr id="61625" name="Freeform 224"/>
          <p:cNvSpPr>
            <a:spLocks/>
          </p:cNvSpPr>
          <p:nvPr/>
        </p:nvSpPr>
        <p:spPr bwMode="auto">
          <a:xfrm>
            <a:off x="1125538" y="2249488"/>
            <a:ext cx="68262" cy="68262"/>
          </a:xfrm>
          <a:custGeom>
            <a:avLst/>
            <a:gdLst>
              <a:gd name="T0" fmla="*/ 0 w 436"/>
              <a:gd name="T1" fmla="*/ 0 h 376"/>
              <a:gd name="T2" fmla="*/ 1096 w 436"/>
              <a:gd name="T3" fmla="*/ 40485 h 376"/>
              <a:gd name="T4" fmla="*/ 35227 w 436"/>
              <a:gd name="T5" fmla="*/ 68262 h 376"/>
              <a:gd name="T6" fmla="*/ 68262 w 436"/>
              <a:gd name="T7" fmla="*/ 55735 h 376"/>
              <a:gd name="T8" fmla="*/ 0 w 436"/>
              <a:gd name="T9" fmla="*/ 0 h 376"/>
              <a:gd name="T10" fmla="*/ 0 60000 65536"/>
              <a:gd name="T11" fmla="*/ 0 60000 65536"/>
              <a:gd name="T12" fmla="*/ 0 60000 65536"/>
              <a:gd name="T13" fmla="*/ 0 60000 65536"/>
              <a:gd name="T14" fmla="*/ 0 60000 65536"/>
              <a:gd name="T15" fmla="*/ 0 w 436"/>
              <a:gd name="T16" fmla="*/ 0 h 376"/>
              <a:gd name="T17" fmla="*/ 436 w 436"/>
              <a:gd name="T18" fmla="*/ 376 h 376"/>
            </a:gdLst>
            <a:ahLst/>
            <a:cxnLst>
              <a:cxn ang="T10">
                <a:pos x="T0" y="T1"/>
              </a:cxn>
              <a:cxn ang="T11">
                <a:pos x="T2" y="T3"/>
              </a:cxn>
              <a:cxn ang="T12">
                <a:pos x="T4" y="T5"/>
              </a:cxn>
              <a:cxn ang="T13">
                <a:pos x="T6" y="T7"/>
              </a:cxn>
              <a:cxn ang="T14">
                <a:pos x="T8" y="T9"/>
              </a:cxn>
            </a:cxnLst>
            <a:rect l="T15" t="T16" r="T17" b="T18"/>
            <a:pathLst>
              <a:path w="436" h="376">
                <a:moveTo>
                  <a:pt x="0" y="0"/>
                </a:moveTo>
                <a:lnTo>
                  <a:pt x="7" y="223"/>
                </a:lnTo>
                <a:lnTo>
                  <a:pt x="225" y="376"/>
                </a:lnTo>
                <a:lnTo>
                  <a:pt x="436" y="307"/>
                </a:lnTo>
                <a:lnTo>
                  <a:pt x="0" y="0"/>
                </a:lnTo>
                <a:close/>
              </a:path>
            </a:pathLst>
          </a:custGeom>
          <a:noFill/>
          <a:ln w="4763">
            <a:solidFill>
              <a:srgbClr val="000000"/>
            </a:solidFill>
            <a:prstDash val="solid"/>
            <a:round/>
            <a:headEnd/>
            <a:tailEnd/>
          </a:ln>
        </p:spPr>
        <p:txBody>
          <a:bodyPr lIns="57150" tIns="28575" rIns="57150" bIns="28575"/>
          <a:lstStyle/>
          <a:p>
            <a:endParaRPr lang="en-US"/>
          </a:p>
        </p:txBody>
      </p:sp>
      <p:sp>
        <p:nvSpPr>
          <p:cNvPr id="61626" name="Freeform 225"/>
          <p:cNvSpPr>
            <a:spLocks/>
          </p:cNvSpPr>
          <p:nvPr/>
        </p:nvSpPr>
        <p:spPr bwMode="auto">
          <a:xfrm>
            <a:off x="885825" y="2247900"/>
            <a:ext cx="68263" cy="66675"/>
          </a:xfrm>
          <a:custGeom>
            <a:avLst/>
            <a:gdLst>
              <a:gd name="T0" fmla="*/ 0 w 438"/>
              <a:gd name="T1" fmla="*/ 54262 h 376"/>
              <a:gd name="T2" fmla="*/ 32885 w 438"/>
              <a:gd name="T3" fmla="*/ 66675 h 376"/>
              <a:gd name="T4" fmla="*/ 67016 w 438"/>
              <a:gd name="T5" fmla="*/ 39544 h 376"/>
              <a:gd name="T6" fmla="*/ 68263 w 438"/>
              <a:gd name="T7" fmla="*/ 0 h 376"/>
              <a:gd name="T8" fmla="*/ 0 w 438"/>
              <a:gd name="T9" fmla="*/ 54262 h 376"/>
              <a:gd name="T10" fmla="*/ 0 60000 65536"/>
              <a:gd name="T11" fmla="*/ 0 60000 65536"/>
              <a:gd name="T12" fmla="*/ 0 60000 65536"/>
              <a:gd name="T13" fmla="*/ 0 60000 65536"/>
              <a:gd name="T14" fmla="*/ 0 60000 65536"/>
              <a:gd name="T15" fmla="*/ 0 w 438"/>
              <a:gd name="T16" fmla="*/ 0 h 376"/>
              <a:gd name="T17" fmla="*/ 438 w 438"/>
              <a:gd name="T18" fmla="*/ 376 h 376"/>
            </a:gdLst>
            <a:ahLst/>
            <a:cxnLst>
              <a:cxn ang="T10">
                <a:pos x="T0" y="T1"/>
              </a:cxn>
              <a:cxn ang="T11">
                <a:pos x="T2" y="T3"/>
              </a:cxn>
              <a:cxn ang="T12">
                <a:pos x="T4" y="T5"/>
              </a:cxn>
              <a:cxn ang="T13">
                <a:pos x="T6" y="T7"/>
              </a:cxn>
              <a:cxn ang="T14">
                <a:pos x="T8" y="T9"/>
              </a:cxn>
            </a:cxnLst>
            <a:rect l="T15" t="T16" r="T17" b="T18"/>
            <a:pathLst>
              <a:path w="438" h="376">
                <a:moveTo>
                  <a:pt x="0" y="306"/>
                </a:moveTo>
                <a:lnTo>
                  <a:pt x="211" y="376"/>
                </a:lnTo>
                <a:lnTo>
                  <a:pt x="430" y="223"/>
                </a:lnTo>
                <a:lnTo>
                  <a:pt x="438" y="0"/>
                </a:lnTo>
                <a:lnTo>
                  <a:pt x="0" y="306"/>
                </a:lnTo>
                <a:close/>
              </a:path>
            </a:pathLst>
          </a:custGeom>
          <a:solidFill>
            <a:srgbClr val="FFFF00"/>
          </a:solidFill>
          <a:ln w="9525">
            <a:noFill/>
            <a:round/>
            <a:headEnd/>
            <a:tailEnd/>
          </a:ln>
        </p:spPr>
        <p:txBody>
          <a:bodyPr lIns="57150" tIns="28575" rIns="57150" bIns="28575"/>
          <a:lstStyle/>
          <a:p>
            <a:endParaRPr lang="en-US"/>
          </a:p>
        </p:txBody>
      </p:sp>
      <p:sp>
        <p:nvSpPr>
          <p:cNvPr id="61627" name="Freeform 226"/>
          <p:cNvSpPr>
            <a:spLocks/>
          </p:cNvSpPr>
          <p:nvPr/>
        </p:nvSpPr>
        <p:spPr bwMode="auto">
          <a:xfrm>
            <a:off x="885825" y="2247900"/>
            <a:ext cx="68263" cy="66675"/>
          </a:xfrm>
          <a:custGeom>
            <a:avLst/>
            <a:gdLst>
              <a:gd name="T0" fmla="*/ 0 w 438"/>
              <a:gd name="T1" fmla="*/ 54262 h 376"/>
              <a:gd name="T2" fmla="*/ 32885 w 438"/>
              <a:gd name="T3" fmla="*/ 66675 h 376"/>
              <a:gd name="T4" fmla="*/ 67016 w 438"/>
              <a:gd name="T5" fmla="*/ 39544 h 376"/>
              <a:gd name="T6" fmla="*/ 68263 w 438"/>
              <a:gd name="T7" fmla="*/ 0 h 376"/>
              <a:gd name="T8" fmla="*/ 0 w 438"/>
              <a:gd name="T9" fmla="*/ 54262 h 376"/>
              <a:gd name="T10" fmla="*/ 0 60000 65536"/>
              <a:gd name="T11" fmla="*/ 0 60000 65536"/>
              <a:gd name="T12" fmla="*/ 0 60000 65536"/>
              <a:gd name="T13" fmla="*/ 0 60000 65536"/>
              <a:gd name="T14" fmla="*/ 0 60000 65536"/>
              <a:gd name="T15" fmla="*/ 0 w 438"/>
              <a:gd name="T16" fmla="*/ 0 h 376"/>
              <a:gd name="T17" fmla="*/ 438 w 438"/>
              <a:gd name="T18" fmla="*/ 376 h 376"/>
            </a:gdLst>
            <a:ahLst/>
            <a:cxnLst>
              <a:cxn ang="T10">
                <a:pos x="T0" y="T1"/>
              </a:cxn>
              <a:cxn ang="T11">
                <a:pos x="T2" y="T3"/>
              </a:cxn>
              <a:cxn ang="T12">
                <a:pos x="T4" y="T5"/>
              </a:cxn>
              <a:cxn ang="T13">
                <a:pos x="T6" y="T7"/>
              </a:cxn>
              <a:cxn ang="T14">
                <a:pos x="T8" y="T9"/>
              </a:cxn>
            </a:cxnLst>
            <a:rect l="T15" t="T16" r="T17" b="T18"/>
            <a:pathLst>
              <a:path w="438" h="376">
                <a:moveTo>
                  <a:pt x="0" y="306"/>
                </a:moveTo>
                <a:lnTo>
                  <a:pt x="211" y="376"/>
                </a:lnTo>
                <a:lnTo>
                  <a:pt x="430" y="223"/>
                </a:lnTo>
                <a:lnTo>
                  <a:pt x="438" y="0"/>
                </a:lnTo>
                <a:lnTo>
                  <a:pt x="0" y="306"/>
                </a:lnTo>
                <a:close/>
              </a:path>
            </a:pathLst>
          </a:custGeom>
          <a:noFill/>
          <a:ln w="4763">
            <a:solidFill>
              <a:srgbClr val="000000"/>
            </a:solidFill>
            <a:prstDash val="solid"/>
            <a:round/>
            <a:headEnd/>
            <a:tailEnd/>
          </a:ln>
        </p:spPr>
        <p:txBody>
          <a:bodyPr lIns="57150" tIns="28575" rIns="57150" bIns="28575"/>
          <a:lstStyle/>
          <a:p>
            <a:endParaRPr lang="en-US"/>
          </a:p>
        </p:txBody>
      </p:sp>
      <p:sp>
        <p:nvSpPr>
          <p:cNvPr id="61628" name="Rectangle 227"/>
          <p:cNvSpPr>
            <a:spLocks noChangeArrowheads="1"/>
          </p:cNvSpPr>
          <p:nvPr/>
        </p:nvSpPr>
        <p:spPr bwMode="auto">
          <a:xfrm>
            <a:off x="1008063" y="2274888"/>
            <a:ext cx="58737" cy="61912"/>
          </a:xfrm>
          <a:prstGeom prst="rect">
            <a:avLst/>
          </a:prstGeom>
          <a:noFill/>
          <a:ln w="9525">
            <a:noFill/>
            <a:miter lim="800000"/>
            <a:headEnd/>
            <a:tailEnd/>
          </a:ln>
        </p:spPr>
        <p:txBody>
          <a:bodyPr wrap="none" lIns="0" tIns="0" rIns="0" bIns="0">
            <a:spAutoFit/>
          </a:bodyPr>
          <a:lstStyle/>
          <a:p>
            <a:r>
              <a:rPr lang="en-US" sz="400">
                <a:solidFill>
                  <a:srgbClr val="000000"/>
                </a:solidFill>
              </a:rPr>
              <a:t>#1</a:t>
            </a:r>
            <a:endParaRPr lang="en-US"/>
          </a:p>
        </p:txBody>
      </p:sp>
      <p:sp>
        <p:nvSpPr>
          <p:cNvPr id="61629" name="Rectangle 228"/>
          <p:cNvSpPr>
            <a:spLocks noChangeArrowheads="1"/>
          </p:cNvSpPr>
          <p:nvPr/>
        </p:nvSpPr>
        <p:spPr bwMode="auto">
          <a:xfrm>
            <a:off x="958850" y="2341563"/>
            <a:ext cx="153988" cy="61912"/>
          </a:xfrm>
          <a:prstGeom prst="rect">
            <a:avLst/>
          </a:prstGeom>
          <a:noFill/>
          <a:ln w="9525">
            <a:noFill/>
            <a:miter lim="800000"/>
            <a:headEnd/>
            <a:tailEnd/>
          </a:ln>
        </p:spPr>
        <p:txBody>
          <a:bodyPr wrap="none" lIns="0" tIns="0" rIns="0" bIns="0">
            <a:spAutoFit/>
          </a:bodyPr>
          <a:lstStyle/>
          <a:p>
            <a:r>
              <a:rPr lang="en-US" sz="400">
                <a:solidFill>
                  <a:srgbClr val="000000"/>
                </a:solidFill>
              </a:rPr>
              <a:t>Steam</a:t>
            </a:r>
            <a:endParaRPr lang="en-US"/>
          </a:p>
        </p:txBody>
      </p:sp>
      <p:sp>
        <p:nvSpPr>
          <p:cNvPr id="61630" name="Rectangle 229"/>
          <p:cNvSpPr>
            <a:spLocks noChangeArrowheads="1"/>
          </p:cNvSpPr>
          <p:nvPr/>
        </p:nvSpPr>
        <p:spPr bwMode="auto">
          <a:xfrm>
            <a:off x="909638" y="2406650"/>
            <a:ext cx="246062" cy="61913"/>
          </a:xfrm>
          <a:prstGeom prst="rect">
            <a:avLst/>
          </a:prstGeom>
          <a:noFill/>
          <a:ln w="9525">
            <a:noFill/>
            <a:miter lim="800000"/>
            <a:headEnd/>
            <a:tailEnd/>
          </a:ln>
        </p:spPr>
        <p:txBody>
          <a:bodyPr wrap="none" lIns="0" tIns="0" rIns="0" bIns="0">
            <a:spAutoFit/>
          </a:bodyPr>
          <a:lstStyle/>
          <a:p>
            <a:r>
              <a:rPr lang="en-US" sz="400">
                <a:solidFill>
                  <a:srgbClr val="000000"/>
                </a:solidFill>
              </a:rPr>
              <a:t>Generator</a:t>
            </a:r>
            <a:endParaRPr lang="en-US"/>
          </a:p>
        </p:txBody>
      </p:sp>
      <p:sp>
        <p:nvSpPr>
          <p:cNvPr id="61631" name="Line 230"/>
          <p:cNvSpPr>
            <a:spLocks noChangeShapeType="1"/>
          </p:cNvSpPr>
          <p:nvPr/>
        </p:nvSpPr>
        <p:spPr bwMode="auto">
          <a:xfrm flipV="1">
            <a:off x="1206500" y="2243138"/>
            <a:ext cx="0" cy="58737"/>
          </a:xfrm>
          <a:prstGeom prst="line">
            <a:avLst/>
          </a:prstGeom>
          <a:noFill/>
          <a:ln w="4763">
            <a:solidFill>
              <a:srgbClr val="000000"/>
            </a:solidFill>
            <a:round/>
            <a:headEnd/>
            <a:tailEnd/>
          </a:ln>
        </p:spPr>
        <p:txBody>
          <a:bodyPr lIns="57150" tIns="28575" rIns="57150" bIns="28575"/>
          <a:lstStyle/>
          <a:p>
            <a:endParaRPr lang="en-US"/>
          </a:p>
        </p:txBody>
      </p:sp>
      <p:sp>
        <p:nvSpPr>
          <p:cNvPr id="61632" name="Line 231"/>
          <p:cNvSpPr>
            <a:spLocks noChangeShapeType="1"/>
          </p:cNvSpPr>
          <p:nvPr/>
        </p:nvSpPr>
        <p:spPr bwMode="auto">
          <a:xfrm flipV="1">
            <a:off x="1193800" y="2300288"/>
            <a:ext cx="14288" cy="4762"/>
          </a:xfrm>
          <a:prstGeom prst="line">
            <a:avLst/>
          </a:prstGeom>
          <a:noFill/>
          <a:ln w="4763">
            <a:solidFill>
              <a:srgbClr val="000000"/>
            </a:solidFill>
            <a:round/>
            <a:headEnd/>
            <a:tailEnd/>
          </a:ln>
        </p:spPr>
        <p:txBody>
          <a:bodyPr lIns="57150" tIns="28575" rIns="57150" bIns="28575"/>
          <a:lstStyle/>
          <a:p>
            <a:endParaRPr lang="en-US"/>
          </a:p>
        </p:txBody>
      </p:sp>
      <p:sp>
        <p:nvSpPr>
          <p:cNvPr id="61633" name="Line 232"/>
          <p:cNvSpPr>
            <a:spLocks noChangeShapeType="1"/>
          </p:cNvSpPr>
          <p:nvPr/>
        </p:nvSpPr>
        <p:spPr bwMode="auto">
          <a:xfrm flipV="1">
            <a:off x="1125538" y="2243138"/>
            <a:ext cx="0" cy="7937"/>
          </a:xfrm>
          <a:prstGeom prst="line">
            <a:avLst/>
          </a:prstGeom>
          <a:noFill/>
          <a:ln w="4763">
            <a:solidFill>
              <a:srgbClr val="000000"/>
            </a:solidFill>
            <a:round/>
            <a:headEnd/>
            <a:tailEnd/>
          </a:ln>
        </p:spPr>
        <p:txBody>
          <a:bodyPr lIns="57150" tIns="28575" rIns="57150" bIns="28575"/>
          <a:lstStyle/>
          <a:p>
            <a:endParaRPr lang="en-US"/>
          </a:p>
        </p:txBody>
      </p:sp>
      <p:sp>
        <p:nvSpPr>
          <p:cNvPr id="61634" name="Line 233"/>
          <p:cNvSpPr>
            <a:spLocks noChangeShapeType="1"/>
          </p:cNvSpPr>
          <p:nvPr/>
        </p:nvSpPr>
        <p:spPr bwMode="auto">
          <a:xfrm flipV="1">
            <a:off x="954088" y="2239963"/>
            <a:ext cx="0" cy="6350"/>
          </a:xfrm>
          <a:prstGeom prst="line">
            <a:avLst/>
          </a:prstGeom>
          <a:noFill/>
          <a:ln w="4763">
            <a:solidFill>
              <a:srgbClr val="000000"/>
            </a:solidFill>
            <a:round/>
            <a:headEnd/>
            <a:tailEnd/>
          </a:ln>
        </p:spPr>
        <p:txBody>
          <a:bodyPr lIns="57150" tIns="28575" rIns="57150" bIns="28575"/>
          <a:lstStyle/>
          <a:p>
            <a:endParaRPr lang="en-US"/>
          </a:p>
        </p:txBody>
      </p:sp>
      <p:sp>
        <p:nvSpPr>
          <p:cNvPr id="61635" name="Line 234"/>
          <p:cNvSpPr>
            <a:spLocks noChangeShapeType="1"/>
          </p:cNvSpPr>
          <p:nvPr/>
        </p:nvSpPr>
        <p:spPr bwMode="auto">
          <a:xfrm flipV="1">
            <a:off x="871538" y="2239963"/>
            <a:ext cx="0" cy="58737"/>
          </a:xfrm>
          <a:prstGeom prst="line">
            <a:avLst/>
          </a:prstGeom>
          <a:noFill/>
          <a:ln w="4763">
            <a:solidFill>
              <a:srgbClr val="000000"/>
            </a:solidFill>
            <a:round/>
            <a:headEnd/>
            <a:tailEnd/>
          </a:ln>
        </p:spPr>
        <p:txBody>
          <a:bodyPr lIns="57150" tIns="28575" rIns="57150" bIns="28575"/>
          <a:lstStyle/>
          <a:p>
            <a:endParaRPr lang="en-US"/>
          </a:p>
        </p:txBody>
      </p:sp>
      <p:sp>
        <p:nvSpPr>
          <p:cNvPr id="61636" name="Line 235"/>
          <p:cNvSpPr>
            <a:spLocks noChangeShapeType="1"/>
          </p:cNvSpPr>
          <p:nvPr/>
        </p:nvSpPr>
        <p:spPr bwMode="auto">
          <a:xfrm>
            <a:off x="869950" y="2298700"/>
            <a:ext cx="14288" cy="4763"/>
          </a:xfrm>
          <a:prstGeom prst="line">
            <a:avLst/>
          </a:prstGeom>
          <a:noFill/>
          <a:ln w="4763">
            <a:solidFill>
              <a:srgbClr val="000000"/>
            </a:solidFill>
            <a:round/>
            <a:headEnd/>
            <a:tailEnd/>
          </a:ln>
        </p:spPr>
        <p:txBody>
          <a:bodyPr lIns="57150" tIns="28575" rIns="57150" bIns="28575"/>
          <a:lstStyle/>
          <a:p>
            <a:endParaRPr lang="en-US"/>
          </a:p>
        </p:txBody>
      </p:sp>
      <p:sp>
        <p:nvSpPr>
          <p:cNvPr id="61637" name="Freeform 236"/>
          <p:cNvSpPr>
            <a:spLocks/>
          </p:cNvSpPr>
          <p:nvPr/>
        </p:nvSpPr>
        <p:spPr bwMode="auto">
          <a:xfrm>
            <a:off x="1784350" y="2349500"/>
            <a:ext cx="166688" cy="898525"/>
          </a:xfrm>
          <a:custGeom>
            <a:avLst/>
            <a:gdLst>
              <a:gd name="T0" fmla="*/ 166532 w 1066"/>
              <a:gd name="T1" fmla="*/ 133389 h 4978"/>
              <a:gd name="T2" fmla="*/ 165437 w 1066"/>
              <a:gd name="T3" fmla="*/ 118768 h 4978"/>
              <a:gd name="T4" fmla="*/ 163561 w 1066"/>
              <a:gd name="T5" fmla="*/ 104870 h 4978"/>
              <a:gd name="T6" fmla="*/ 160277 w 1066"/>
              <a:gd name="T7" fmla="*/ 88264 h 4978"/>
              <a:gd name="T8" fmla="*/ 152459 w 1066"/>
              <a:gd name="T9" fmla="*/ 63536 h 4978"/>
              <a:gd name="T10" fmla="*/ 146360 w 1066"/>
              <a:gd name="T11" fmla="*/ 49818 h 4978"/>
              <a:gd name="T12" fmla="*/ 141044 w 1066"/>
              <a:gd name="T13" fmla="*/ 39890 h 4978"/>
              <a:gd name="T14" fmla="*/ 134945 w 1066"/>
              <a:gd name="T15" fmla="*/ 30865 h 4978"/>
              <a:gd name="T16" fmla="*/ 128378 w 1066"/>
              <a:gd name="T17" fmla="*/ 22743 h 4978"/>
              <a:gd name="T18" fmla="*/ 121341 w 1066"/>
              <a:gd name="T19" fmla="*/ 15703 h 4978"/>
              <a:gd name="T20" fmla="*/ 113992 w 1066"/>
              <a:gd name="T21" fmla="*/ 9927 h 4978"/>
              <a:gd name="T22" fmla="*/ 106174 w 1066"/>
              <a:gd name="T23" fmla="*/ 5415 h 4978"/>
              <a:gd name="T24" fmla="*/ 98199 w 1066"/>
              <a:gd name="T25" fmla="*/ 2166 h 4978"/>
              <a:gd name="T26" fmla="*/ 89911 w 1066"/>
              <a:gd name="T27" fmla="*/ 180 h 4978"/>
              <a:gd name="T28" fmla="*/ 81311 w 1066"/>
              <a:gd name="T29" fmla="*/ 0 h 4978"/>
              <a:gd name="T30" fmla="*/ 72711 w 1066"/>
              <a:gd name="T31" fmla="*/ 1083 h 4978"/>
              <a:gd name="T32" fmla="*/ 64580 w 1066"/>
              <a:gd name="T33" fmla="*/ 3610 h 4978"/>
              <a:gd name="T34" fmla="*/ 56605 w 1066"/>
              <a:gd name="T35" fmla="*/ 7581 h 4978"/>
              <a:gd name="T36" fmla="*/ 49099 w 1066"/>
              <a:gd name="T37" fmla="*/ 12635 h 4978"/>
              <a:gd name="T38" fmla="*/ 41750 w 1066"/>
              <a:gd name="T39" fmla="*/ 19133 h 4978"/>
              <a:gd name="T40" fmla="*/ 35183 w 1066"/>
              <a:gd name="T41" fmla="*/ 26533 h 4978"/>
              <a:gd name="T42" fmla="*/ 28928 w 1066"/>
              <a:gd name="T43" fmla="*/ 35197 h 4978"/>
              <a:gd name="T44" fmla="*/ 23142 w 1066"/>
              <a:gd name="T45" fmla="*/ 44764 h 4978"/>
              <a:gd name="T46" fmla="*/ 17670 w 1066"/>
              <a:gd name="T47" fmla="*/ 55233 h 4978"/>
              <a:gd name="T48" fmla="*/ 10164 w 1066"/>
              <a:gd name="T49" fmla="*/ 75629 h 4978"/>
              <a:gd name="T50" fmla="*/ 4378 w 1066"/>
              <a:gd name="T51" fmla="*/ 98011 h 4978"/>
              <a:gd name="T52" fmla="*/ 2189 w 1066"/>
              <a:gd name="T53" fmla="*/ 111729 h 4978"/>
              <a:gd name="T54" fmla="*/ 625 w 1066"/>
              <a:gd name="T55" fmla="*/ 126169 h 4978"/>
              <a:gd name="T56" fmla="*/ 156 w 1066"/>
              <a:gd name="T57" fmla="*/ 140789 h 4978"/>
              <a:gd name="T58" fmla="*/ 156 w 1066"/>
              <a:gd name="T59" fmla="*/ 761346 h 4978"/>
              <a:gd name="T60" fmla="*/ 1095 w 1066"/>
              <a:gd name="T61" fmla="*/ 775786 h 4978"/>
              <a:gd name="T62" fmla="*/ 2658 w 1066"/>
              <a:gd name="T63" fmla="*/ 790045 h 4978"/>
              <a:gd name="T64" fmla="*/ 5160 w 1066"/>
              <a:gd name="T65" fmla="*/ 803582 h 4978"/>
              <a:gd name="T66" fmla="*/ 12197 w 1066"/>
              <a:gd name="T67" fmla="*/ 828852 h 4978"/>
              <a:gd name="T68" fmla="*/ 19077 w 1066"/>
              <a:gd name="T69" fmla="*/ 845819 h 4978"/>
              <a:gd name="T70" fmla="*/ 24393 w 1066"/>
              <a:gd name="T71" fmla="*/ 856108 h 4978"/>
              <a:gd name="T72" fmla="*/ 30335 w 1066"/>
              <a:gd name="T73" fmla="*/ 865494 h 4978"/>
              <a:gd name="T74" fmla="*/ 36746 w 1066"/>
              <a:gd name="T75" fmla="*/ 873797 h 4978"/>
              <a:gd name="T76" fmla="*/ 43627 w 1066"/>
              <a:gd name="T77" fmla="*/ 880836 h 4978"/>
              <a:gd name="T78" fmla="*/ 50976 w 1066"/>
              <a:gd name="T79" fmla="*/ 887154 h 4978"/>
              <a:gd name="T80" fmla="*/ 58638 w 1066"/>
              <a:gd name="T81" fmla="*/ 892027 h 4978"/>
              <a:gd name="T82" fmla="*/ 66613 w 1066"/>
              <a:gd name="T83" fmla="*/ 895457 h 4978"/>
              <a:gd name="T84" fmla="*/ 74744 w 1066"/>
              <a:gd name="T85" fmla="*/ 897803 h 4978"/>
              <a:gd name="T86" fmla="*/ 83344 w 1066"/>
              <a:gd name="T87" fmla="*/ 898525 h 4978"/>
              <a:gd name="T88" fmla="*/ 91944 w 1066"/>
              <a:gd name="T89" fmla="*/ 897803 h 4978"/>
              <a:gd name="T90" fmla="*/ 100232 w 1066"/>
              <a:gd name="T91" fmla="*/ 895457 h 4978"/>
              <a:gd name="T92" fmla="*/ 108206 w 1066"/>
              <a:gd name="T93" fmla="*/ 892027 h 4978"/>
              <a:gd name="T94" fmla="*/ 115712 w 1066"/>
              <a:gd name="T95" fmla="*/ 887154 h 4978"/>
              <a:gd name="T96" fmla="*/ 123218 w 1066"/>
              <a:gd name="T97" fmla="*/ 880836 h 4978"/>
              <a:gd name="T98" fmla="*/ 130098 w 1066"/>
              <a:gd name="T99" fmla="*/ 873797 h 4978"/>
              <a:gd name="T100" fmla="*/ 136353 w 1066"/>
              <a:gd name="T101" fmla="*/ 865494 h 4978"/>
              <a:gd name="T102" fmla="*/ 142295 w 1066"/>
              <a:gd name="T103" fmla="*/ 856108 h 4978"/>
              <a:gd name="T104" fmla="*/ 147611 w 1066"/>
              <a:gd name="T105" fmla="*/ 845819 h 4978"/>
              <a:gd name="T106" fmla="*/ 154648 w 1066"/>
              <a:gd name="T107" fmla="*/ 828852 h 4978"/>
              <a:gd name="T108" fmla="*/ 161684 w 1066"/>
              <a:gd name="T109" fmla="*/ 803582 h 4978"/>
              <a:gd name="T110" fmla="*/ 164186 w 1066"/>
              <a:gd name="T111" fmla="*/ 790045 h 4978"/>
              <a:gd name="T112" fmla="*/ 165906 w 1066"/>
              <a:gd name="T113" fmla="*/ 775786 h 4978"/>
              <a:gd name="T114" fmla="*/ 166532 w 1066"/>
              <a:gd name="T115" fmla="*/ 761346 h 4978"/>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066"/>
              <a:gd name="T175" fmla="*/ 0 h 4978"/>
              <a:gd name="T176" fmla="*/ 1066 w 1066"/>
              <a:gd name="T177" fmla="*/ 4978 h 4978"/>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066" h="4978">
                <a:moveTo>
                  <a:pt x="1066" y="801"/>
                </a:moveTo>
                <a:lnTo>
                  <a:pt x="1066" y="780"/>
                </a:lnTo>
                <a:lnTo>
                  <a:pt x="1065" y="759"/>
                </a:lnTo>
                <a:lnTo>
                  <a:pt x="1065" y="739"/>
                </a:lnTo>
                <a:lnTo>
                  <a:pt x="1064" y="719"/>
                </a:lnTo>
                <a:lnTo>
                  <a:pt x="1062" y="699"/>
                </a:lnTo>
                <a:lnTo>
                  <a:pt x="1061" y="678"/>
                </a:lnTo>
                <a:lnTo>
                  <a:pt x="1058" y="658"/>
                </a:lnTo>
                <a:lnTo>
                  <a:pt x="1056" y="639"/>
                </a:lnTo>
                <a:lnTo>
                  <a:pt x="1053" y="619"/>
                </a:lnTo>
                <a:lnTo>
                  <a:pt x="1050" y="600"/>
                </a:lnTo>
                <a:lnTo>
                  <a:pt x="1046" y="581"/>
                </a:lnTo>
                <a:lnTo>
                  <a:pt x="1043" y="562"/>
                </a:lnTo>
                <a:lnTo>
                  <a:pt x="1038" y="543"/>
                </a:lnTo>
                <a:lnTo>
                  <a:pt x="1034" y="525"/>
                </a:lnTo>
                <a:lnTo>
                  <a:pt x="1025" y="489"/>
                </a:lnTo>
                <a:lnTo>
                  <a:pt x="1014" y="453"/>
                </a:lnTo>
                <a:lnTo>
                  <a:pt x="1002" y="419"/>
                </a:lnTo>
                <a:lnTo>
                  <a:pt x="989" y="386"/>
                </a:lnTo>
                <a:lnTo>
                  <a:pt x="975" y="352"/>
                </a:lnTo>
                <a:lnTo>
                  <a:pt x="961" y="322"/>
                </a:lnTo>
                <a:lnTo>
                  <a:pt x="953" y="306"/>
                </a:lnTo>
                <a:lnTo>
                  <a:pt x="944" y="291"/>
                </a:lnTo>
                <a:lnTo>
                  <a:pt x="936" y="276"/>
                </a:lnTo>
                <a:lnTo>
                  <a:pt x="928" y="262"/>
                </a:lnTo>
                <a:lnTo>
                  <a:pt x="919" y="248"/>
                </a:lnTo>
                <a:lnTo>
                  <a:pt x="910" y="234"/>
                </a:lnTo>
                <a:lnTo>
                  <a:pt x="902" y="221"/>
                </a:lnTo>
                <a:lnTo>
                  <a:pt x="892" y="208"/>
                </a:lnTo>
                <a:lnTo>
                  <a:pt x="883" y="195"/>
                </a:lnTo>
                <a:lnTo>
                  <a:pt x="872" y="183"/>
                </a:lnTo>
                <a:lnTo>
                  <a:pt x="863" y="171"/>
                </a:lnTo>
                <a:lnTo>
                  <a:pt x="852" y="159"/>
                </a:lnTo>
                <a:lnTo>
                  <a:pt x="842" y="147"/>
                </a:lnTo>
                <a:lnTo>
                  <a:pt x="832" y="137"/>
                </a:lnTo>
                <a:lnTo>
                  <a:pt x="821" y="126"/>
                </a:lnTo>
                <a:lnTo>
                  <a:pt x="810" y="115"/>
                </a:lnTo>
                <a:lnTo>
                  <a:pt x="799" y="106"/>
                </a:lnTo>
                <a:lnTo>
                  <a:pt x="788" y="96"/>
                </a:lnTo>
                <a:lnTo>
                  <a:pt x="776" y="87"/>
                </a:lnTo>
                <a:lnTo>
                  <a:pt x="764" y="78"/>
                </a:lnTo>
                <a:lnTo>
                  <a:pt x="752" y="70"/>
                </a:lnTo>
                <a:lnTo>
                  <a:pt x="740" y="63"/>
                </a:lnTo>
                <a:lnTo>
                  <a:pt x="729" y="55"/>
                </a:lnTo>
                <a:lnTo>
                  <a:pt x="717" y="49"/>
                </a:lnTo>
                <a:lnTo>
                  <a:pt x="705" y="42"/>
                </a:lnTo>
                <a:lnTo>
                  <a:pt x="692" y="36"/>
                </a:lnTo>
                <a:lnTo>
                  <a:pt x="679" y="30"/>
                </a:lnTo>
                <a:lnTo>
                  <a:pt x="667" y="25"/>
                </a:lnTo>
                <a:lnTo>
                  <a:pt x="654" y="20"/>
                </a:lnTo>
                <a:lnTo>
                  <a:pt x="641" y="16"/>
                </a:lnTo>
                <a:lnTo>
                  <a:pt x="628" y="12"/>
                </a:lnTo>
                <a:lnTo>
                  <a:pt x="615" y="9"/>
                </a:lnTo>
                <a:lnTo>
                  <a:pt x="602" y="6"/>
                </a:lnTo>
                <a:lnTo>
                  <a:pt x="588" y="4"/>
                </a:lnTo>
                <a:lnTo>
                  <a:pt x="575" y="1"/>
                </a:lnTo>
                <a:lnTo>
                  <a:pt x="560" y="0"/>
                </a:lnTo>
                <a:lnTo>
                  <a:pt x="547" y="0"/>
                </a:lnTo>
                <a:lnTo>
                  <a:pt x="533" y="0"/>
                </a:lnTo>
                <a:lnTo>
                  <a:pt x="520" y="0"/>
                </a:lnTo>
                <a:lnTo>
                  <a:pt x="506" y="0"/>
                </a:lnTo>
                <a:lnTo>
                  <a:pt x="493" y="1"/>
                </a:lnTo>
                <a:lnTo>
                  <a:pt x="478" y="4"/>
                </a:lnTo>
                <a:lnTo>
                  <a:pt x="465" y="6"/>
                </a:lnTo>
                <a:lnTo>
                  <a:pt x="452" y="9"/>
                </a:lnTo>
                <a:lnTo>
                  <a:pt x="439" y="12"/>
                </a:lnTo>
                <a:lnTo>
                  <a:pt x="426" y="16"/>
                </a:lnTo>
                <a:lnTo>
                  <a:pt x="413" y="20"/>
                </a:lnTo>
                <a:lnTo>
                  <a:pt x="400" y="25"/>
                </a:lnTo>
                <a:lnTo>
                  <a:pt x="387" y="30"/>
                </a:lnTo>
                <a:lnTo>
                  <a:pt x="375" y="36"/>
                </a:lnTo>
                <a:lnTo>
                  <a:pt x="362" y="42"/>
                </a:lnTo>
                <a:lnTo>
                  <a:pt x="350" y="49"/>
                </a:lnTo>
                <a:lnTo>
                  <a:pt x="337" y="55"/>
                </a:lnTo>
                <a:lnTo>
                  <a:pt x="326" y="63"/>
                </a:lnTo>
                <a:lnTo>
                  <a:pt x="314" y="70"/>
                </a:lnTo>
                <a:lnTo>
                  <a:pt x="302" y="78"/>
                </a:lnTo>
                <a:lnTo>
                  <a:pt x="291" y="87"/>
                </a:lnTo>
                <a:lnTo>
                  <a:pt x="279" y="96"/>
                </a:lnTo>
                <a:lnTo>
                  <a:pt x="267" y="106"/>
                </a:lnTo>
                <a:lnTo>
                  <a:pt x="257" y="115"/>
                </a:lnTo>
                <a:lnTo>
                  <a:pt x="246" y="126"/>
                </a:lnTo>
                <a:lnTo>
                  <a:pt x="235" y="137"/>
                </a:lnTo>
                <a:lnTo>
                  <a:pt x="225" y="147"/>
                </a:lnTo>
                <a:lnTo>
                  <a:pt x="214" y="159"/>
                </a:lnTo>
                <a:lnTo>
                  <a:pt x="205" y="171"/>
                </a:lnTo>
                <a:lnTo>
                  <a:pt x="194" y="183"/>
                </a:lnTo>
                <a:lnTo>
                  <a:pt x="185" y="195"/>
                </a:lnTo>
                <a:lnTo>
                  <a:pt x="175" y="208"/>
                </a:lnTo>
                <a:lnTo>
                  <a:pt x="166" y="221"/>
                </a:lnTo>
                <a:lnTo>
                  <a:pt x="156" y="234"/>
                </a:lnTo>
                <a:lnTo>
                  <a:pt x="148" y="248"/>
                </a:lnTo>
                <a:lnTo>
                  <a:pt x="138" y="262"/>
                </a:lnTo>
                <a:lnTo>
                  <a:pt x="130" y="276"/>
                </a:lnTo>
                <a:lnTo>
                  <a:pt x="122" y="291"/>
                </a:lnTo>
                <a:lnTo>
                  <a:pt x="113" y="306"/>
                </a:lnTo>
                <a:lnTo>
                  <a:pt x="106" y="322"/>
                </a:lnTo>
                <a:lnTo>
                  <a:pt x="91" y="352"/>
                </a:lnTo>
                <a:lnTo>
                  <a:pt x="78" y="386"/>
                </a:lnTo>
                <a:lnTo>
                  <a:pt x="65" y="419"/>
                </a:lnTo>
                <a:lnTo>
                  <a:pt x="53" y="453"/>
                </a:lnTo>
                <a:lnTo>
                  <a:pt x="42" y="489"/>
                </a:lnTo>
                <a:lnTo>
                  <a:pt x="33" y="525"/>
                </a:lnTo>
                <a:lnTo>
                  <a:pt x="28" y="543"/>
                </a:lnTo>
                <a:lnTo>
                  <a:pt x="24" y="562"/>
                </a:lnTo>
                <a:lnTo>
                  <a:pt x="21" y="581"/>
                </a:lnTo>
                <a:lnTo>
                  <a:pt x="17" y="600"/>
                </a:lnTo>
                <a:lnTo>
                  <a:pt x="14" y="619"/>
                </a:lnTo>
                <a:lnTo>
                  <a:pt x="11" y="639"/>
                </a:lnTo>
                <a:lnTo>
                  <a:pt x="8" y="658"/>
                </a:lnTo>
                <a:lnTo>
                  <a:pt x="7" y="678"/>
                </a:lnTo>
                <a:lnTo>
                  <a:pt x="4" y="699"/>
                </a:lnTo>
                <a:lnTo>
                  <a:pt x="3" y="719"/>
                </a:lnTo>
                <a:lnTo>
                  <a:pt x="2" y="739"/>
                </a:lnTo>
                <a:lnTo>
                  <a:pt x="1" y="759"/>
                </a:lnTo>
                <a:lnTo>
                  <a:pt x="1" y="780"/>
                </a:lnTo>
                <a:lnTo>
                  <a:pt x="0" y="801"/>
                </a:lnTo>
                <a:lnTo>
                  <a:pt x="1" y="4177"/>
                </a:lnTo>
                <a:lnTo>
                  <a:pt x="1" y="4198"/>
                </a:lnTo>
                <a:lnTo>
                  <a:pt x="1" y="4218"/>
                </a:lnTo>
                <a:lnTo>
                  <a:pt x="2" y="4238"/>
                </a:lnTo>
                <a:lnTo>
                  <a:pt x="3" y="4259"/>
                </a:lnTo>
                <a:lnTo>
                  <a:pt x="4" y="4279"/>
                </a:lnTo>
                <a:lnTo>
                  <a:pt x="7" y="4298"/>
                </a:lnTo>
                <a:lnTo>
                  <a:pt x="9" y="4318"/>
                </a:lnTo>
                <a:lnTo>
                  <a:pt x="11" y="4339"/>
                </a:lnTo>
                <a:lnTo>
                  <a:pt x="14" y="4358"/>
                </a:lnTo>
                <a:lnTo>
                  <a:pt x="17" y="4377"/>
                </a:lnTo>
                <a:lnTo>
                  <a:pt x="21" y="4396"/>
                </a:lnTo>
                <a:lnTo>
                  <a:pt x="24" y="4414"/>
                </a:lnTo>
                <a:lnTo>
                  <a:pt x="28" y="4433"/>
                </a:lnTo>
                <a:lnTo>
                  <a:pt x="33" y="4452"/>
                </a:lnTo>
                <a:lnTo>
                  <a:pt x="42" y="4488"/>
                </a:lnTo>
                <a:lnTo>
                  <a:pt x="53" y="4524"/>
                </a:lnTo>
                <a:lnTo>
                  <a:pt x="65" y="4558"/>
                </a:lnTo>
                <a:lnTo>
                  <a:pt x="78" y="4592"/>
                </a:lnTo>
                <a:lnTo>
                  <a:pt x="91" y="4624"/>
                </a:lnTo>
                <a:lnTo>
                  <a:pt x="106" y="4656"/>
                </a:lnTo>
                <a:lnTo>
                  <a:pt x="113" y="4672"/>
                </a:lnTo>
                <a:lnTo>
                  <a:pt x="122" y="4686"/>
                </a:lnTo>
                <a:lnTo>
                  <a:pt x="130" y="4701"/>
                </a:lnTo>
                <a:lnTo>
                  <a:pt x="138" y="4716"/>
                </a:lnTo>
                <a:lnTo>
                  <a:pt x="148" y="4730"/>
                </a:lnTo>
                <a:lnTo>
                  <a:pt x="156" y="4743"/>
                </a:lnTo>
                <a:lnTo>
                  <a:pt x="166" y="4756"/>
                </a:lnTo>
                <a:lnTo>
                  <a:pt x="175" y="4770"/>
                </a:lnTo>
                <a:lnTo>
                  <a:pt x="185" y="4782"/>
                </a:lnTo>
                <a:lnTo>
                  <a:pt x="194" y="4795"/>
                </a:lnTo>
                <a:lnTo>
                  <a:pt x="205" y="4807"/>
                </a:lnTo>
                <a:lnTo>
                  <a:pt x="214" y="4819"/>
                </a:lnTo>
                <a:lnTo>
                  <a:pt x="225" y="4829"/>
                </a:lnTo>
                <a:lnTo>
                  <a:pt x="235" y="4841"/>
                </a:lnTo>
                <a:lnTo>
                  <a:pt x="246" y="4852"/>
                </a:lnTo>
                <a:lnTo>
                  <a:pt x="257" y="4861"/>
                </a:lnTo>
                <a:lnTo>
                  <a:pt x="267" y="4872"/>
                </a:lnTo>
                <a:lnTo>
                  <a:pt x="279" y="4880"/>
                </a:lnTo>
                <a:lnTo>
                  <a:pt x="291" y="4890"/>
                </a:lnTo>
                <a:lnTo>
                  <a:pt x="302" y="4898"/>
                </a:lnTo>
                <a:lnTo>
                  <a:pt x="314" y="4907"/>
                </a:lnTo>
                <a:lnTo>
                  <a:pt x="326" y="4915"/>
                </a:lnTo>
                <a:lnTo>
                  <a:pt x="337" y="4922"/>
                </a:lnTo>
                <a:lnTo>
                  <a:pt x="350" y="4929"/>
                </a:lnTo>
                <a:lnTo>
                  <a:pt x="362" y="4936"/>
                </a:lnTo>
                <a:lnTo>
                  <a:pt x="375" y="4942"/>
                </a:lnTo>
                <a:lnTo>
                  <a:pt x="387" y="4947"/>
                </a:lnTo>
                <a:lnTo>
                  <a:pt x="400" y="4953"/>
                </a:lnTo>
                <a:lnTo>
                  <a:pt x="413" y="4958"/>
                </a:lnTo>
                <a:lnTo>
                  <a:pt x="426" y="4961"/>
                </a:lnTo>
                <a:lnTo>
                  <a:pt x="439" y="4965"/>
                </a:lnTo>
                <a:lnTo>
                  <a:pt x="452" y="4968"/>
                </a:lnTo>
                <a:lnTo>
                  <a:pt x="465" y="4972"/>
                </a:lnTo>
                <a:lnTo>
                  <a:pt x="478" y="4974"/>
                </a:lnTo>
                <a:lnTo>
                  <a:pt x="493" y="4975"/>
                </a:lnTo>
                <a:lnTo>
                  <a:pt x="506" y="4976"/>
                </a:lnTo>
                <a:lnTo>
                  <a:pt x="520" y="4978"/>
                </a:lnTo>
                <a:lnTo>
                  <a:pt x="533" y="4978"/>
                </a:lnTo>
                <a:lnTo>
                  <a:pt x="547" y="4978"/>
                </a:lnTo>
                <a:lnTo>
                  <a:pt x="560" y="4976"/>
                </a:lnTo>
                <a:lnTo>
                  <a:pt x="575" y="4975"/>
                </a:lnTo>
                <a:lnTo>
                  <a:pt x="588" y="4974"/>
                </a:lnTo>
                <a:lnTo>
                  <a:pt x="602" y="4972"/>
                </a:lnTo>
                <a:lnTo>
                  <a:pt x="615" y="4968"/>
                </a:lnTo>
                <a:lnTo>
                  <a:pt x="628" y="4965"/>
                </a:lnTo>
                <a:lnTo>
                  <a:pt x="641" y="4961"/>
                </a:lnTo>
                <a:lnTo>
                  <a:pt x="654" y="4958"/>
                </a:lnTo>
                <a:lnTo>
                  <a:pt x="667" y="4953"/>
                </a:lnTo>
                <a:lnTo>
                  <a:pt x="679" y="4947"/>
                </a:lnTo>
                <a:lnTo>
                  <a:pt x="692" y="4942"/>
                </a:lnTo>
                <a:lnTo>
                  <a:pt x="705" y="4936"/>
                </a:lnTo>
                <a:lnTo>
                  <a:pt x="717" y="4929"/>
                </a:lnTo>
                <a:lnTo>
                  <a:pt x="729" y="4922"/>
                </a:lnTo>
                <a:lnTo>
                  <a:pt x="740" y="4915"/>
                </a:lnTo>
                <a:lnTo>
                  <a:pt x="752" y="4907"/>
                </a:lnTo>
                <a:lnTo>
                  <a:pt x="764" y="4898"/>
                </a:lnTo>
                <a:lnTo>
                  <a:pt x="776" y="4890"/>
                </a:lnTo>
                <a:lnTo>
                  <a:pt x="788" y="4880"/>
                </a:lnTo>
                <a:lnTo>
                  <a:pt x="799" y="4872"/>
                </a:lnTo>
                <a:lnTo>
                  <a:pt x="810" y="4861"/>
                </a:lnTo>
                <a:lnTo>
                  <a:pt x="821" y="4852"/>
                </a:lnTo>
                <a:lnTo>
                  <a:pt x="832" y="4841"/>
                </a:lnTo>
                <a:lnTo>
                  <a:pt x="842" y="4829"/>
                </a:lnTo>
                <a:lnTo>
                  <a:pt x="852" y="4819"/>
                </a:lnTo>
                <a:lnTo>
                  <a:pt x="863" y="4807"/>
                </a:lnTo>
                <a:lnTo>
                  <a:pt x="872" y="4795"/>
                </a:lnTo>
                <a:lnTo>
                  <a:pt x="883" y="4782"/>
                </a:lnTo>
                <a:lnTo>
                  <a:pt x="892" y="4770"/>
                </a:lnTo>
                <a:lnTo>
                  <a:pt x="902" y="4756"/>
                </a:lnTo>
                <a:lnTo>
                  <a:pt x="910" y="4743"/>
                </a:lnTo>
                <a:lnTo>
                  <a:pt x="919" y="4730"/>
                </a:lnTo>
                <a:lnTo>
                  <a:pt x="928" y="4716"/>
                </a:lnTo>
                <a:lnTo>
                  <a:pt x="936" y="4701"/>
                </a:lnTo>
                <a:lnTo>
                  <a:pt x="944" y="4686"/>
                </a:lnTo>
                <a:lnTo>
                  <a:pt x="953" y="4672"/>
                </a:lnTo>
                <a:lnTo>
                  <a:pt x="961" y="4656"/>
                </a:lnTo>
                <a:lnTo>
                  <a:pt x="975" y="4624"/>
                </a:lnTo>
                <a:lnTo>
                  <a:pt x="989" y="4592"/>
                </a:lnTo>
                <a:lnTo>
                  <a:pt x="1002" y="4558"/>
                </a:lnTo>
                <a:lnTo>
                  <a:pt x="1014" y="4524"/>
                </a:lnTo>
                <a:lnTo>
                  <a:pt x="1025" y="4488"/>
                </a:lnTo>
                <a:lnTo>
                  <a:pt x="1034" y="4452"/>
                </a:lnTo>
                <a:lnTo>
                  <a:pt x="1038" y="4433"/>
                </a:lnTo>
                <a:lnTo>
                  <a:pt x="1043" y="4414"/>
                </a:lnTo>
                <a:lnTo>
                  <a:pt x="1046" y="4396"/>
                </a:lnTo>
                <a:lnTo>
                  <a:pt x="1050" y="4377"/>
                </a:lnTo>
                <a:lnTo>
                  <a:pt x="1053" y="4358"/>
                </a:lnTo>
                <a:lnTo>
                  <a:pt x="1056" y="4339"/>
                </a:lnTo>
                <a:lnTo>
                  <a:pt x="1058" y="4318"/>
                </a:lnTo>
                <a:lnTo>
                  <a:pt x="1061" y="4298"/>
                </a:lnTo>
                <a:lnTo>
                  <a:pt x="1062" y="4279"/>
                </a:lnTo>
                <a:lnTo>
                  <a:pt x="1064" y="4259"/>
                </a:lnTo>
                <a:lnTo>
                  <a:pt x="1065" y="4238"/>
                </a:lnTo>
                <a:lnTo>
                  <a:pt x="1065" y="4218"/>
                </a:lnTo>
                <a:lnTo>
                  <a:pt x="1066" y="4198"/>
                </a:lnTo>
                <a:lnTo>
                  <a:pt x="1066" y="4177"/>
                </a:lnTo>
                <a:lnTo>
                  <a:pt x="1066" y="801"/>
                </a:lnTo>
              </a:path>
            </a:pathLst>
          </a:custGeom>
          <a:solidFill>
            <a:srgbClr val="FF0000">
              <a:alpha val="20000"/>
            </a:srgbClr>
          </a:solidFill>
          <a:ln w="4826">
            <a:solidFill>
              <a:srgbClr val="000000"/>
            </a:solidFill>
            <a:prstDash val="solid"/>
            <a:round/>
            <a:headEnd/>
            <a:tailEnd/>
          </a:ln>
        </p:spPr>
        <p:txBody>
          <a:bodyPr lIns="57150" tIns="28575" rIns="57150" bIns="28575"/>
          <a:lstStyle/>
          <a:p>
            <a:endParaRPr lang="en-US"/>
          </a:p>
        </p:txBody>
      </p:sp>
      <p:sp>
        <p:nvSpPr>
          <p:cNvPr id="61638" name="Rectangle 237"/>
          <p:cNvSpPr>
            <a:spLocks noChangeArrowheads="1"/>
          </p:cNvSpPr>
          <p:nvPr/>
        </p:nvSpPr>
        <p:spPr bwMode="auto">
          <a:xfrm>
            <a:off x="1189038" y="3684588"/>
            <a:ext cx="1368425" cy="63500"/>
          </a:xfrm>
          <a:prstGeom prst="rect">
            <a:avLst/>
          </a:prstGeom>
          <a:solidFill>
            <a:srgbClr val="FF0000"/>
          </a:solidFill>
          <a:ln w="9525">
            <a:noFill/>
            <a:miter lim="800000"/>
            <a:headEnd/>
            <a:tailEnd/>
          </a:ln>
        </p:spPr>
        <p:txBody>
          <a:bodyPr lIns="57150" tIns="28575" rIns="57150" bIns="28575"/>
          <a:lstStyle/>
          <a:p>
            <a:endParaRPr lang="en-US"/>
          </a:p>
        </p:txBody>
      </p:sp>
      <p:sp>
        <p:nvSpPr>
          <p:cNvPr id="61639" name="Rectangle 238"/>
          <p:cNvSpPr>
            <a:spLocks noChangeArrowheads="1"/>
          </p:cNvSpPr>
          <p:nvPr/>
        </p:nvSpPr>
        <p:spPr bwMode="auto">
          <a:xfrm>
            <a:off x="1189038" y="3684588"/>
            <a:ext cx="1368425" cy="63500"/>
          </a:xfrm>
          <a:prstGeom prst="rect">
            <a:avLst/>
          </a:prstGeom>
          <a:noFill/>
          <a:ln w="4763">
            <a:solidFill>
              <a:srgbClr val="000000"/>
            </a:solidFill>
            <a:miter lim="800000"/>
            <a:headEnd/>
            <a:tailEnd/>
          </a:ln>
        </p:spPr>
        <p:txBody>
          <a:bodyPr lIns="57150" tIns="28575" rIns="57150" bIns="28575"/>
          <a:lstStyle/>
          <a:p>
            <a:endParaRPr lang="en-US"/>
          </a:p>
        </p:txBody>
      </p:sp>
      <p:sp>
        <p:nvSpPr>
          <p:cNvPr id="61640" name="Rectangle 239"/>
          <p:cNvSpPr>
            <a:spLocks noChangeArrowheads="1"/>
          </p:cNvSpPr>
          <p:nvPr/>
        </p:nvSpPr>
        <p:spPr bwMode="auto">
          <a:xfrm>
            <a:off x="1181100" y="3686175"/>
            <a:ext cx="12700" cy="60325"/>
          </a:xfrm>
          <a:prstGeom prst="rect">
            <a:avLst/>
          </a:prstGeom>
          <a:solidFill>
            <a:srgbClr val="FF0000"/>
          </a:solidFill>
          <a:ln w="9525">
            <a:noFill/>
            <a:miter lim="800000"/>
            <a:headEnd/>
            <a:tailEnd/>
          </a:ln>
        </p:spPr>
        <p:txBody>
          <a:bodyPr lIns="57150" tIns="28575" rIns="57150" bIns="28575"/>
          <a:lstStyle/>
          <a:p>
            <a:endParaRPr lang="en-US"/>
          </a:p>
        </p:txBody>
      </p:sp>
      <p:sp>
        <p:nvSpPr>
          <p:cNvPr id="61641" name="Rectangle 240"/>
          <p:cNvSpPr>
            <a:spLocks noChangeArrowheads="1"/>
          </p:cNvSpPr>
          <p:nvPr/>
        </p:nvSpPr>
        <p:spPr bwMode="auto">
          <a:xfrm>
            <a:off x="1855788" y="3679825"/>
            <a:ext cx="25400" cy="9525"/>
          </a:xfrm>
          <a:prstGeom prst="rect">
            <a:avLst/>
          </a:prstGeom>
          <a:solidFill>
            <a:srgbClr val="FF0000"/>
          </a:solidFill>
          <a:ln w="9525">
            <a:noFill/>
            <a:miter lim="800000"/>
            <a:headEnd/>
            <a:tailEnd/>
          </a:ln>
        </p:spPr>
        <p:txBody>
          <a:bodyPr lIns="57150" tIns="28575" rIns="57150" bIns="28575"/>
          <a:lstStyle/>
          <a:p>
            <a:endParaRPr lang="en-US"/>
          </a:p>
        </p:txBody>
      </p:sp>
      <p:sp>
        <p:nvSpPr>
          <p:cNvPr id="61642" name="Line 241"/>
          <p:cNvSpPr>
            <a:spLocks noChangeShapeType="1"/>
          </p:cNvSpPr>
          <p:nvPr/>
        </p:nvSpPr>
        <p:spPr bwMode="auto">
          <a:xfrm>
            <a:off x="1785938" y="2798763"/>
            <a:ext cx="163512" cy="0"/>
          </a:xfrm>
          <a:prstGeom prst="line">
            <a:avLst/>
          </a:prstGeom>
          <a:noFill/>
          <a:ln w="3175">
            <a:solidFill>
              <a:srgbClr val="FF0000"/>
            </a:solidFill>
            <a:round/>
            <a:headEnd/>
            <a:tailEnd/>
          </a:ln>
        </p:spPr>
        <p:txBody>
          <a:bodyPr lIns="57150" tIns="28575" rIns="57150" bIns="28575"/>
          <a:lstStyle/>
          <a:p>
            <a:endParaRPr lang="en-US"/>
          </a:p>
        </p:txBody>
      </p:sp>
      <p:sp>
        <p:nvSpPr>
          <p:cNvPr id="61643" name="Rectangle 242"/>
          <p:cNvSpPr>
            <a:spLocks noChangeArrowheads="1"/>
          </p:cNvSpPr>
          <p:nvPr/>
        </p:nvSpPr>
        <p:spPr bwMode="auto">
          <a:xfrm>
            <a:off x="703263" y="3700463"/>
            <a:ext cx="193675" cy="47625"/>
          </a:xfrm>
          <a:prstGeom prst="rect">
            <a:avLst/>
          </a:prstGeom>
          <a:solidFill>
            <a:srgbClr val="0000FF"/>
          </a:solidFill>
          <a:ln w="9525">
            <a:noFill/>
            <a:miter lim="800000"/>
            <a:headEnd/>
            <a:tailEnd/>
          </a:ln>
        </p:spPr>
        <p:txBody>
          <a:bodyPr lIns="57150" tIns="28575" rIns="57150" bIns="28575"/>
          <a:lstStyle/>
          <a:p>
            <a:endParaRPr lang="en-US"/>
          </a:p>
        </p:txBody>
      </p:sp>
      <p:sp>
        <p:nvSpPr>
          <p:cNvPr id="61644" name="Rectangle 243"/>
          <p:cNvSpPr>
            <a:spLocks noChangeArrowheads="1"/>
          </p:cNvSpPr>
          <p:nvPr/>
        </p:nvSpPr>
        <p:spPr bwMode="auto">
          <a:xfrm>
            <a:off x="703263" y="3700463"/>
            <a:ext cx="193675" cy="47625"/>
          </a:xfrm>
          <a:prstGeom prst="rect">
            <a:avLst/>
          </a:prstGeom>
          <a:noFill/>
          <a:ln w="4763">
            <a:solidFill>
              <a:srgbClr val="000000"/>
            </a:solidFill>
            <a:miter lim="800000"/>
            <a:headEnd/>
            <a:tailEnd/>
          </a:ln>
        </p:spPr>
        <p:txBody>
          <a:bodyPr lIns="57150" tIns="28575" rIns="57150" bIns="28575"/>
          <a:lstStyle/>
          <a:p>
            <a:endParaRPr lang="en-US"/>
          </a:p>
        </p:txBody>
      </p:sp>
      <p:sp>
        <p:nvSpPr>
          <p:cNvPr id="61645" name="Rectangle 244"/>
          <p:cNvSpPr>
            <a:spLocks noChangeArrowheads="1"/>
          </p:cNvSpPr>
          <p:nvPr/>
        </p:nvSpPr>
        <p:spPr bwMode="auto">
          <a:xfrm>
            <a:off x="892175" y="3702050"/>
            <a:ext cx="9525" cy="44450"/>
          </a:xfrm>
          <a:prstGeom prst="rect">
            <a:avLst/>
          </a:prstGeom>
          <a:solidFill>
            <a:srgbClr val="0000FF"/>
          </a:solidFill>
          <a:ln w="9525">
            <a:noFill/>
            <a:miter lim="800000"/>
            <a:headEnd/>
            <a:tailEnd/>
          </a:ln>
        </p:spPr>
        <p:txBody>
          <a:bodyPr lIns="57150" tIns="28575" rIns="57150" bIns="28575"/>
          <a:lstStyle/>
          <a:p>
            <a:endParaRPr lang="en-US"/>
          </a:p>
        </p:txBody>
      </p:sp>
      <p:sp>
        <p:nvSpPr>
          <p:cNvPr id="61646" name="Rectangle 245"/>
          <p:cNvSpPr>
            <a:spLocks noChangeArrowheads="1"/>
          </p:cNvSpPr>
          <p:nvPr/>
        </p:nvSpPr>
        <p:spPr bwMode="auto">
          <a:xfrm>
            <a:off x="701675" y="2241550"/>
            <a:ext cx="41275" cy="1427163"/>
          </a:xfrm>
          <a:prstGeom prst="rect">
            <a:avLst/>
          </a:prstGeom>
          <a:solidFill>
            <a:srgbClr val="0000FF"/>
          </a:solidFill>
          <a:ln w="9525">
            <a:noFill/>
            <a:miter lim="800000"/>
            <a:headEnd/>
            <a:tailEnd/>
          </a:ln>
        </p:spPr>
        <p:txBody>
          <a:bodyPr lIns="57150" tIns="28575" rIns="57150" bIns="28575"/>
          <a:lstStyle/>
          <a:p>
            <a:endParaRPr lang="en-US"/>
          </a:p>
        </p:txBody>
      </p:sp>
      <p:sp>
        <p:nvSpPr>
          <p:cNvPr id="61647" name="Rectangle 246"/>
          <p:cNvSpPr>
            <a:spLocks noChangeArrowheads="1"/>
          </p:cNvSpPr>
          <p:nvPr/>
        </p:nvSpPr>
        <p:spPr bwMode="auto">
          <a:xfrm>
            <a:off x="701675" y="2241550"/>
            <a:ext cx="41275" cy="1427163"/>
          </a:xfrm>
          <a:prstGeom prst="rect">
            <a:avLst/>
          </a:prstGeom>
          <a:noFill/>
          <a:ln w="4763">
            <a:solidFill>
              <a:srgbClr val="000000"/>
            </a:solidFill>
            <a:miter lim="800000"/>
            <a:headEnd/>
            <a:tailEnd/>
          </a:ln>
        </p:spPr>
        <p:txBody>
          <a:bodyPr lIns="57150" tIns="28575" rIns="57150" bIns="28575"/>
          <a:lstStyle/>
          <a:p>
            <a:endParaRPr lang="en-US"/>
          </a:p>
        </p:txBody>
      </p:sp>
      <p:sp>
        <p:nvSpPr>
          <p:cNvPr id="61648" name="Rectangle 247"/>
          <p:cNvSpPr>
            <a:spLocks noChangeArrowheads="1"/>
          </p:cNvSpPr>
          <p:nvPr/>
        </p:nvSpPr>
        <p:spPr bwMode="auto">
          <a:xfrm>
            <a:off x="738188" y="3621088"/>
            <a:ext cx="9525" cy="47625"/>
          </a:xfrm>
          <a:prstGeom prst="rect">
            <a:avLst/>
          </a:prstGeom>
          <a:solidFill>
            <a:srgbClr val="0000FF"/>
          </a:solidFill>
          <a:ln w="9525">
            <a:noFill/>
            <a:miter lim="800000"/>
            <a:headEnd/>
            <a:tailEnd/>
          </a:ln>
        </p:spPr>
        <p:txBody>
          <a:bodyPr lIns="57150" tIns="28575" rIns="57150" bIns="28575"/>
          <a:lstStyle/>
          <a:p>
            <a:endParaRPr lang="en-US"/>
          </a:p>
        </p:txBody>
      </p:sp>
      <p:sp>
        <p:nvSpPr>
          <p:cNvPr id="61649" name="Rectangle 248"/>
          <p:cNvSpPr>
            <a:spLocks noChangeArrowheads="1"/>
          </p:cNvSpPr>
          <p:nvPr/>
        </p:nvSpPr>
        <p:spPr bwMode="auto">
          <a:xfrm>
            <a:off x="701675" y="3700463"/>
            <a:ext cx="41275" cy="93662"/>
          </a:xfrm>
          <a:prstGeom prst="rect">
            <a:avLst/>
          </a:prstGeom>
          <a:solidFill>
            <a:srgbClr val="0000FF"/>
          </a:solidFill>
          <a:ln w="9525">
            <a:noFill/>
            <a:miter lim="800000"/>
            <a:headEnd/>
            <a:tailEnd/>
          </a:ln>
        </p:spPr>
        <p:txBody>
          <a:bodyPr lIns="57150" tIns="28575" rIns="57150" bIns="28575"/>
          <a:lstStyle/>
          <a:p>
            <a:endParaRPr lang="en-US"/>
          </a:p>
        </p:txBody>
      </p:sp>
      <p:sp>
        <p:nvSpPr>
          <p:cNvPr id="61650" name="Rectangle 249"/>
          <p:cNvSpPr>
            <a:spLocks noChangeArrowheads="1"/>
          </p:cNvSpPr>
          <p:nvPr/>
        </p:nvSpPr>
        <p:spPr bwMode="auto">
          <a:xfrm>
            <a:off x="701675" y="3700463"/>
            <a:ext cx="41275" cy="93662"/>
          </a:xfrm>
          <a:prstGeom prst="rect">
            <a:avLst/>
          </a:prstGeom>
          <a:noFill/>
          <a:ln w="4763">
            <a:solidFill>
              <a:srgbClr val="000000"/>
            </a:solidFill>
            <a:miter lim="800000"/>
            <a:headEnd/>
            <a:tailEnd/>
          </a:ln>
        </p:spPr>
        <p:txBody>
          <a:bodyPr lIns="57150" tIns="28575" rIns="57150" bIns="28575"/>
          <a:lstStyle/>
          <a:p>
            <a:endParaRPr lang="en-US"/>
          </a:p>
        </p:txBody>
      </p:sp>
      <p:sp>
        <p:nvSpPr>
          <p:cNvPr id="61651" name="Rectangle 250"/>
          <p:cNvSpPr>
            <a:spLocks noChangeArrowheads="1"/>
          </p:cNvSpPr>
          <p:nvPr/>
        </p:nvSpPr>
        <p:spPr bwMode="auto">
          <a:xfrm>
            <a:off x="738188" y="3703638"/>
            <a:ext cx="9525" cy="42862"/>
          </a:xfrm>
          <a:prstGeom prst="rect">
            <a:avLst/>
          </a:prstGeom>
          <a:solidFill>
            <a:srgbClr val="0000FF"/>
          </a:solidFill>
          <a:ln w="9525">
            <a:noFill/>
            <a:miter lim="800000"/>
            <a:headEnd/>
            <a:tailEnd/>
          </a:ln>
        </p:spPr>
        <p:txBody>
          <a:bodyPr lIns="57150" tIns="28575" rIns="57150" bIns="28575"/>
          <a:lstStyle/>
          <a:p>
            <a:endParaRPr lang="en-US"/>
          </a:p>
        </p:txBody>
      </p:sp>
      <p:sp>
        <p:nvSpPr>
          <p:cNvPr id="61652" name="Rectangle 251"/>
          <p:cNvSpPr>
            <a:spLocks noChangeArrowheads="1"/>
          </p:cNvSpPr>
          <p:nvPr/>
        </p:nvSpPr>
        <p:spPr bwMode="auto">
          <a:xfrm>
            <a:off x="2236788" y="2235200"/>
            <a:ext cx="41275" cy="1143000"/>
          </a:xfrm>
          <a:prstGeom prst="rect">
            <a:avLst/>
          </a:prstGeom>
          <a:solidFill>
            <a:srgbClr val="0000FF"/>
          </a:solidFill>
          <a:ln w="9525">
            <a:noFill/>
            <a:miter lim="800000"/>
            <a:headEnd/>
            <a:tailEnd/>
          </a:ln>
        </p:spPr>
        <p:txBody>
          <a:bodyPr lIns="57150" tIns="28575" rIns="57150" bIns="28575"/>
          <a:lstStyle/>
          <a:p>
            <a:endParaRPr lang="en-US"/>
          </a:p>
        </p:txBody>
      </p:sp>
      <p:sp>
        <p:nvSpPr>
          <p:cNvPr id="61653" name="Rectangle 252"/>
          <p:cNvSpPr>
            <a:spLocks noChangeArrowheads="1"/>
          </p:cNvSpPr>
          <p:nvPr/>
        </p:nvSpPr>
        <p:spPr bwMode="auto">
          <a:xfrm>
            <a:off x="2236788" y="2235200"/>
            <a:ext cx="41275" cy="1143000"/>
          </a:xfrm>
          <a:prstGeom prst="rect">
            <a:avLst/>
          </a:prstGeom>
          <a:noFill/>
          <a:ln w="4763">
            <a:solidFill>
              <a:srgbClr val="000000"/>
            </a:solidFill>
            <a:miter lim="800000"/>
            <a:headEnd/>
            <a:tailEnd/>
          </a:ln>
        </p:spPr>
        <p:txBody>
          <a:bodyPr lIns="57150" tIns="28575" rIns="57150" bIns="28575"/>
          <a:lstStyle/>
          <a:p>
            <a:endParaRPr lang="en-US"/>
          </a:p>
        </p:txBody>
      </p:sp>
      <p:sp>
        <p:nvSpPr>
          <p:cNvPr id="61654" name="Rectangle 253"/>
          <p:cNvSpPr>
            <a:spLocks noChangeArrowheads="1"/>
          </p:cNvSpPr>
          <p:nvPr/>
        </p:nvSpPr>
        <p:spPr bwMode="auto">
          <a:xfrm>
            <a:off x="2278063" y="3328988"/>
            <a:ext cx="263525" cy="49212"/>
          </a:xfrm>
          <a:prstGeom prst="rect">
            <a:avLst/>
          </a:prstGeom>
          <a:solidFill>
            <a:srgbClr val="0000FF"/>
          </a:solidFill>
          <a:ln w="9525">
            <a:noFill/>
            <a:miter lim="800000"/>
            <a:headEnd/>
            <a:tailEnd/>
          </a:ln>
        </p:spPr>
        <p:txBody>
          <a:bodyPr lIns="57150" tIns="28575" rIns="57150" bIns="28575"/>
          <a:lstStyle/>
          <a:p>
            <a:endParaRPr lang="en-US"/>
          </a:p>
        </p:txBody>
      </p:sp>
      <p:sp>
        <p:nvSpPr>
          <p:cNvPr id="61655" name="Rectangle 254"/>
          <p:cNvSpPr>
            <a:spLocks noChangeArrowheads="1"/>
          </p:cNvSpPr>
          <p:nvPr/>
        </p:nvSpPr>
        <p:spPr bwMode="auto">
          <a:xfrm>
            <a:off x="2278063" y="3328988"/>
            <a:ext cx="263525" cy="49212"/>
          </a:xfrm>
          <a:prstGeom prst="rect">
            <a:avLst/>
          </a:prstGeom>
          <a:noFill/>
          <a:ln w="4763">
            <a:solidFill>
              <a:srgbClr val="000000"/>
            </a:solidFill>
            <a:miter lim="800000"/>
            <a:headEnd/>
            <a:tailEnd/>
          </a:ln>
        </p:spPr>
        <p:txBody>
          <a:bodyPr lIns="57150" tIns="28575" rIns="57150" bIns="28575"/>
          <a:lstStyle/>
          <a:p>
            <a:endParaRPr lang="en-US"/>
          </a:p>
        </p:txBody>
      </p:sp>
      <p:sp>
        <p:nvSpPr>
          <p:cNvPr id="61656" name="Rectangle 255"/>
          <p:cNvSpPr>
            <a:spLocks noChangeArrowheads="1"/>
          </p:cNvSpPr>
          <p:nvPr/>
        </p:nvSpPr>
        <p:spPr bwMode="auto">
          <a:xfrm>
            <a:off x="2273300" y="3330575"/>
            <a:ext cx="9525" cy="46038"/>
          </a:xfrm>
          <a:prstGeom prst="rect">
            <a:avLst/>
          </a:prstGeom>
          <a:solidFill>
            <a:srgbClr val="0000FF"/>
          </a:solidFill>
          <a:ln w="9525">
            <a:noFill/>
            <a:miter lim="800000"/>
            <a:headEnd/>
            <a:tailEnd/>
          </a:ln>
        </p:spPr>
        <p:txBody>
          <a:bodyPr lIns="57150" tIns="28575" rIns="57150" bIns="28575"/>
          <a:lstStyle/>
          <a:p>
            <a:endParaRPr lang="en-US"/>
          </a:p>
        </p:txBody>
      </p:sp>
      <p:pic>
        <p:nvPicPr>
          <p:cNvPr id="61657" name="Picture 257"/>
          <p:cNvPicPr>
            <a:picLocks noChangeAspect="1" noChangeArrowheads="1"/>
          </p:cNvPicPr>
          <p:nvPr/>
        </p:nvPicPr>
        <p:blipFill>
          <a:blip r:embed="rId17" cstate="print"/>
          <a:srcRect/>
          <a:stretch>
            <a:fillRect/>
          </a:stretch>
        </p:blipFill>
        <p:spPr bwMode="auto">
          <a:xfrm>
            <a:off x="858838" y="2438400"/>
            <a:ext cx="165100" cy="1588"/>
          </a:xfrm>
          <a:prstGeom prst="rect">
            <a:avLst/>
          </a:prstGeom>
          <a:noFill/>
          <a:ln w="9525">
            <a:noFill/>
            <a:miter lim="800000"/>
            <a:headEnd/>
            <a:tailEnd/>
          </a:ln>
        </p:spPr>
      </p:pic>
      <p:sp>
        <p:nvSpPr>
          <p:cNvPr id="61658" name="Rectangle 259"/>
          <p:cNvSpPr>
            <a:spLocks noChangeArrowheads="1"/>
          </p:cNvSpPr>
          <p:nvPr/>
        </p:nvSpPr>
        <p:spPr bwMode="auto">
          <a:xfrm>
            <a:off x="1814513" y="2682875"/>
            <a:ext cx="103187" cy="60325"/>
          </a:xfrm>
          <a:prstGeom prst="rect">
            <a:avLst/>
          </a:prstGeom>
          <a:noFill/>
          <a:ln w="9525">
            <a:noFill/>
            <a:miter lim="800000"/>
            <a:headEnd/>
            <a:tailEnd/>
          </a:ln>
        </p:spPr>
        <p:txBody>
          <a:bodyPr wrap="none" lIns="0" tIns="0" rIns="0" bIns="0">
            <a:spAutoFit/>
          </a:bodyPr>
          <a:lstStyle/>
          <a:p>
            <a:r>
              <a:rPr lang="en-US" sz="400">
                <a:solidFill>
                  <a:srgbClr val="000000"/>
                </a:solidFill>
              </a:rPr>
              <a:t>PZR</a:t>
            </a:r>
            <a:endParaRPr lang="en-US"/>
          </a:p>
        </p:txBody>
      </p:sp>
      <p:sp>
        <p:nvSpPr>
          <p:cNvPr id="61659" name="Rectangle 260"/>
          <p:cNvSpPr>
            <a:spLocks noChangeArrowheads="1"/>
          </p:cNvSpPr>
          <p:nvPr/>
        </p:nvSpPr>
        <p:spPr bwMode="auto">
          <a:xfrm>
            <a:off x="1827213" y="3079750"/>
            <a:ext cx="7937" cy="192088"/>
          </a:xfrm>
          <a:prstGeom prst="rect">
            <a:avLst/>
          </a:prstGeom>
          <a:solidFill>
            <a:srgbClr val="C0C0C0"/>
          </a:solidFill>
          <a:ln w="9525">
            <a:noFill/>
            <a:miter lim="800000"/>
            <a:headEnd/>
            <a:tailEnd/>
          </a:ln>
        </p:spPr>
        <p:txBody>
          <a:bodyPr lIns="57150" tIns="28575" rIns="57150" bIns="28575"/>
          <a:lstStyle/>
          <a:p>
            <a:endParaRPr lang="en-US"/>
          </a:p>
        </p:txBody>
      </p:sp>
      <p:sp>
        <p:nvSpPr>
          <p:cNvPr id="61660" name="Rectangle 261"/>
          <p:cNvSpPr>
            <a:spLocks noChangeArrowheads="1"/>
          </p:cNvSpPr>
          <p:nvPr/>
        </p:nvSpPr>
        <p:spPr bwMode="auto">
          <a:xfrm>
            <a:off x="1827213" y="3079750"/>
            <a:ext cx="7937" cy="192088"/>
          </a:xfrm>
          <a:prstGeom prst="rect">
            <a:avLst/>
          </a:prstGeom>
          <a:noFill/>
          <a:ln w="1588">
            <a:solidFill>
              <a:srgbClr val="000000"/>
            </a:solidFill>
            <a:miter lim="800000"/>
            <a:headEnd/>
            <a:tailEnd/>
          </a:ln>
        </p:spPr>
        <p:txBody>
          <a:bodyPr lIns="57150" tIns="28575" rIns="57150" bIns="28575"/>
          <a:lstStyle/>
          <a:p>
            <a:endParaRPr lang="en-US"/>
          </a:p>
        </p:txBody>
      </p:sp>
      <p:sp>
        <p:nvSpPr>
          <p:cNvPr id="61661" name="Line 262"/>
          <p:cNvSpPr>
            <a:spLocks noChangeShapeType="1"/>
          </p:cNvSpPr>
          <p:nvPr/>
        </p:nvSpPr>
        <p:spPr bwMode="auto">
          <a:xfrm flipV="1">
            <a:off x="1844675" y="3111500"/>
            <a:ext cx="0" cy="128588"/>
          </a:xfrm>
          <a:prstGeom prst="line">
            <a:avLst/>
          </a:prstGeom>
          <a:noFill/>
          <a:ln w="3175">
            <a:solidFill>
              <a:srgbClr val="000000"/>
            </a:solidFill>
            <a:round/>
            <a:headEnd/>
            <a:tailEnd/>
          </a:ln>
        </p:spPr>
        <p:txBody>
          <a:bodyPr lIns="57150" tIns="28575" rIns="57150" bIns="28575"/>
          <a:lstStyle/>
          <a:p>
            <a:endParaRPr lang="en-US"/>
          </a:p>
        </p:txBody>
      </p:sp>
      <p:sp>
        <p:nvSpPr>
          <p:cNvPr id="61662" name="Line 263"/>
          <p:cNvSpPr>
            <a:spLocks noChangeShapeType="1"/>
          </p:cNvSpPr>
          <p:nvPr/>
        </p:nvSpPr>
        <p:spPr bwMode="auto">
          <a:xfrm flipV="1">
            <a:off x="1892300" y="3111500"/>
            <a:ext cx="0" cy="128588"/>
          </a:xfrm>
          <a:prstGeom prst="line">
            <a:avLst/>
          </a:prstGeom>
          <a:noFill/>
          <a:ln w="3175">
            <a:solidFill>
              <a:srgbClr val="000000"/>
            </a:solidFill>
            <a:round/>
            <a:headEnd/>
            <a:tailEnd/>
          </a:ln>
        </p:spPr>
        <p:txBody>
          <a:bodyPr lIns="57150" tIns="28575" rIns="57150" bIns="28575"/>
          <a:lstStyle/>
          <a:p>
            <a:endParaRPr lang="en-US"/>
          </a:p>
        </p:txBody>
      </p:sp>
      <p:sp>
        <p:nvSpPr>
          <p:cNvPr id="61663" name="Line 265"/>
          <p:cNvSpPr>
            <a:spLocks noChangeShapeType="1"/>
          </p:cNvSpPr>
          <p:nvPr/>
        </p:nvSpPr>
        <p:spPr bwMode="auto">
          <a:xfrm>
            <a:off x="1844675" y="3138488"/>
            <a:ext cx="47625" cy="0"/>
          </a:xfrm>
          <a:prstGeom prst="line">
            <a:avLst/>
          </a:prstGeom>
          <a:noFill/>
          <a:ln w="3175">
            <a:solidFill>
              <a:srgbClr val="000000"/>
            </a:solidFill>
            <a:round/>
            <a:headEnd/>
            <a:tailEnd/>
          </a:ln>
        </p:spPr>
        <p:txBody>
          <a:bodyPr lIns="57150" tIns="28575" rIns="57150" bIns="28575"/>
          <a:lstStyle/>
          <a:p>
            <a:endParaRPr lang="en-US"/>
          </a:p>
        </p:txBody>
      </p:sp>
      <p:sp>
        <p:nvSpPr>
          <p:cNvPr id="61664" name="Freeform 266"/>
          <p:cNvSpPr>
            <a:spLocks/>
          </p:cNvSpPr>
          <p:nvPr/>
        </p:nvSpPr>
        <p:spPr bwMode="auto">
          <a:xfrm>
            <a:off x="1847850" y="3230563"/>
            <a:ext cx="4763" cy="6350"/>
          </a:xfrm>
          <a:custGeom>
            <a:avLst/>
            <a:gdLst>
              <a:gd name="T0" fmla="*/ 2464 w 29"/>
              <a:gd name="T1" fmla="*/ 0 h 30"/>
              <a:gd name="T2" fmla="*/ 1971 w 29"/>
              <a:gd name="T3" fmla="*/ 0 h 30"/>
              <a:gd name="T4" fmla="*/ 1478 w 29"/>
              <a:gd name="T5" fmla="*/ 212 h 30"/>
              <a:gd name="T6" fmla="*/ 1150 w 29"/>
              <a:gd name="T7" fmla="*/ 635 h 30"/>
              <a:gd name="T8" fmla="*/ 821 w 29"/>
              <a:gd name="T9" fmla="*/ 847 h 30"/>
              <a:gd name="T10" fmla="*/ 328 w 29"/>
              <a:gd name="T11" fmla="*/ 1270 h 30"/>
              <a:gd name="T12" fmla="*/ 164 w 29"/>
              <a:gd name="T13" fmla="*/ 1693 h 30"/>
              <a:gd name="T14" fmla="*/ 164 w 29"/>
              <a:gd name="T15" fmla="*/ 2540 h 30"/>
              <a:gd name="T16" fmla="*/ 0 w 29"/>
              <a:gd name="T17" fmla="*/ 2963 h 30"/>
              <a:gd name="T18" fmla="*/ 164 w 29"/>
              <a:gd name="T19" fmla="*/ 3810 h 30"/>
              <a:gd name="T20" fmla="*/ 164 w 29"/>
              <a:gd name="T21" fmla="*/ 4233 h 30"/>
              <a:gd name="T22" fmla="*/ 328 w 29"/>
              <a:gd name="T23" fmla="*/ 4868 h 30"/>
              <a:gd name="T24" fmla="*/ 821 w 29"/>
              <a:gd name="T25" fmla="*/ 5292 h 30"/>
              <a:gd name="T26" fmla="*/ 1150 w 29"/>
              <a:gd name="T27" fmla="*/ 5715 h 30"/>
              <a:gd name="T28" fmla="*/ 1478 w 29"/>
              <a:gd name="T29" fmla="*/ 6138 h 30"/>
              <a:gd name="T30" fmla="*/ 1971 w 29"/>
              <a:gd name="T31" fmla="*/ 6350 h 30"/>
              <a:gd name="T32" fmla="*/ 2464 w 29"/>
              <a:gd name="T33" fmla="*/ 6350 h 30"/>
              <a:gd name="T34" fmla="*/ 2956 w 29"/>
              <a:gd name="T35" fmla="*/ 6350 h 30"/>
              <a:gd name="T36" fmla="*/ 3449 w 29"/>
              <a:gd name="T37" fmla="*/ 6138 h 30"/>
              <a:gd name="T38" fmla="*/ 3942 w 29"/>
              <a:gd name="T39" fmla="*/ 5715 h 30"/>
              <a:gd name="T40" fmla="*/ 4270 w 29"/>
              <a:gd name="T41" fmla="*/ 5292 h 30"/>
              <a:gd name="T42" fmla="*/ 4435 w 29"/>
              <a:gd name="T43" fmla="*/ 4868 h 30"/>
              <a:gd name="T44" fmla="*/ 4599 w 29"/>
              <a:gd name="T45" fmla="*/ 4233 h 30"/>
              <a:gd name="T46" fmla="*/ 4763 w 29"/>
              <a:gd name="T47" fmla="*/ 3810 h 30"/>
              <a:gd name="T48" fmla="*/ 4763 w 29"/>
              <a:gd name="T49" fmla="*/ 2963 h 30"/>
              <a:gd name="T50" fmla="*/ 4763 w 29"/>
              <a:gd name="T51" fmla="*/ 2540 h 30"/>
              <a:gd name="T52" fmla="*/ 4599 w 29"/>
              <a:gd name="T53" fmla="*/ 1693 h 30"/>
              <a:gd name="T54" fmla="*/ 4435 w 29"/>
              <a:gd name="T55" fmla="*/ 1270 h 30"/>
              <a:gd name="T56" fmla="*/ 4270 w 29"/>
              <a:gd name="T57" fmla="*/ 847 h 30"/>
              <a:gd name="T58" fmla="*/ 3942 w 29"/>
              <a:gd name="T59" fmla="*/ 635 h 30"/>
              <a:gd name="T60" fmla="*/ 3449 w 29"/>
              <a:gd name="T61" fmla="*/ 212 h 30"/>
              <a:gd name="T62" fmla="*/ 2956 w 29"/>
              <a:gd name="T63" fmla="*/ 0 h 30"/>
              <a:gd name="T64" fmla="*/ 2464 w 29"/>
              <a:gd name="T65" fmla="*/ 0 h 3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9"/>
              <a:gd name="T100" fmla="*/ 0 h 30"/>
              <a:gd name="T101" fmla="*/ 29 w 29"/>
              <a:gd name="T102" fmla="*/ 30 h 30"/>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9" h="30">
                <a:moveTo>
                  <a:pt x="15" y="0"/>
                </a:moveTo>
                <a:lnTo>
                  <a:pt x="12" y="0"/>
                </a:lnTo>
                <a:lnTo>
                  <a:pt x="9" y="1"/>
                </a:lnTo>
                <a:lnTo>
                  <a:pt x="7" y="3"/>
                </a:lnTo>
                <a:lnTo>
                  <a:pt x="5" y="4"/>
                </a:lnTo>
                <a:lnTo>
                  <a:pt x="2" y="6"/>
                </a:lnTo>
                <a:lnTo>
                  <a:pt x="1" y="8"/>
                </a:lnTo>
                <a:lnTo>
                  <a:pt x="1" y="12"/>
                </a:lnTo>
                <a:lnTo>
                  <a:pt x="0" y="14"/>
                </a:lnTo>
                <a:lnTo>
                  <a:pt x="1" y="18"/>
                </a:lnTo>
                <a:lnTo>
                  <a:pt x="1" y="20"/>
                </a:lnTo>
                <a:lnTo>
                  <a:pt x="2" y="23"/>
                </a:lnTo>
                <a:lnTo>
                  <a:pt x="5" y="25"/>
                </a:lnTo>
                <a:lnTo>
                  <a:pt x="7" y="27"/>
                </a:lnTo>
                <a:lnTo>
                  <a:pt x="9" y="29"/>
                </a:lnTo>
                <a:lnTo>
                  <a:pt x="12" y="30"/>
                </a:lnTo>
                <a:lnTo>
                  <a:pt x="15" y="30"/>
                </a:lnTo>
                <a:lnTo>
                  <a:pt x="18" y="30"/>
                </a:lnTo>
                <a:lnTo>
                  <a:pt x="21" y="29"/>
                </a:lnTo>
                <a:lnTo>
                  <a:pt x="24" y="27"/>
                </a:lnTo>
                <a:lnTo>
                  <a:pt x="26" y="25"/>
                </a:lnTo>
                <a:lnTo>
                  <a:pt x="27" y="23"/>
                </a:lnTo>
                <a:lnTo>
                  <a:pt x="28" y="20"/>
                </a:lnTo>
                <a:lnTo>
                  <a:pt x="29" y="18"/>
                </a:lnTo>
                <a:lnTo>
                  <a:pt x="29" y="14"/>
                </a:lnTo>
                <a:lnTo>
                  <a:pt x="29" y="12"/>
                </a:lnTo>
                <a:lnTo>
                  <a:pt x="28" y="8"/>
                </a:lnTo>
                <a:lnTo>
                  <a:pt x="27" y="6"/>
                </a:lnTo>
                <a:lnTo>
                  <a:pt x="26" y="4"/>
                </a:lnTo>
                <a:lnTo>
                  <a:pt x="24" y="3"/>
                </a:lnTo>
                <a:lnTo>
                  <a:pt x="21" y="1"/>
                </a:lnTo>
                <a:lnTo>
                  <a:pt x="18" y="0"/>
                </a:lnTo>
                <a:lnTo>
                  <a:pt x="15" y="0"/>
                </a:lnTo>
                <a:close/>
              </a:path>
            </a:pathLst>
          </a:custGeom>
          <a:solidFill>
            <a:srgbClr val="FFFFFF"/>
          </a:solidFill>
          <a:ln w="9525">
            <a:noFill/>
            <a:round/>
            <a:headEnd/>
            <a:tailEnd/>
          </a:ln>
        </p:spPr>
        <p:txBody>
          <a:bodyPr lIns="57150" tIns="28575" rIns="57150" bIns="28575"/>
          <a:lstStyle/>
          <a:p>
            <a:endParaRPr lang="en-US"/>
          </a:p>
        </p:txBody>
      </p:sp>
      <p:sp>
        <p:nvSpPr>
          <p:cNvPr id="61665" name="Freeform 267"/>
          <p:cNvSpPr>
            <a:spLocks/>
          </p:cNvSpPr>
          <p:nvPr/>
        </p:nvSpPr>
        <p:spPr bwMode="auto">
          <a:xfrm>
            <a:off x="1847850" y="3230563"/>
            <a:ext cx="4763" cy="6350"/>
          </a:xfrm>
          <a:custGeom>
            <a:avLst/>
            <a:gdLst>
              <a:gd name="T0" fmla="*/ 2464 w 29"/>
              <a:gd name="T1" fmla="*/ 0 h 30"/>
              <a:gd name="T2" fmla="*/ 1971 w 29"/>
              <a:gd name="T3" fmla="*/ 0 h 30"/>
              <a:gd name="T4" fmla="*/ 1478 w 29"/>
              <a:gd name="T5" fmla="*/ 212 h 30"/>
              <a:gd name="T6" fmla="*/ 1150 w 29"/>
              <a:gd name="T7" fmla="*/ 635 h 30"/>
              <a:gd name="T8" fmla="*/ 821 w 29"/>
              <a:gd name="T9" fmla="*/ 847 h 30"/>
              <a:gd name="T10" fmla="*/ 328 w 29"/>
              <a:gd name="T11" fmla="*/ 1270 h 30"/>
              <a:gd name="T12" fmla="*/ 164 w 29"/>
              <a:gd name="T13" fmla="*/ 1693 h 30"/>
              <a:gd name="T14" fmla="*/ 164 w 29"/>
              <a:gd name="T15" fmla="*/ 2540 h 30"/>
              <a:gd name="T16" fmla="*/ 0 w 29"/>
              <a:gd name="T17" fmla="*/ 2963 h 30"/>
              <a:gd name="T18" fmla="*/ 164 w 29"/>
              <a:gd name="T19" fmla="*/ 3810 h 30"/>
              <a:gd name="T20" fmla="*/ 164 w 29"/>
              <a:gd name="T21" fmla="*/ 4233 h 30"/>
              <a:gd name="T22" fmla="*/ 328 w 29"/>
              <a:gd name="T23" fmla="*/ 4868 h 30"/>
              <a:gd name="T24" fmla="*/ 821 w 29"/>
              <a:gd name="T25" fmla="*/ 5292 h 30"/>
              <a:gd name="T26" fmla="*/ 1150 w 29"/>
              <a:gd name="T27" fmla="*/ 5715 h 30"/>
              <a:gd name="T28" fmla="*/ 1478 w 29"/>
              <a:gd name="T29" fmla="*/ 6138 h 30"/>
              <a:gd name="T30" fmla="*/ 1971 w 29"/>
              <a:gd name="T31" fmla="*/ 6350 h 30"/>
              <a:gd name="T32" fmla="*/ 2464 w 29"/>
              <a:gd name="T33" fmla="*/ 6350 h 30"/>
              <a:gd name="T34" fmla="*/ 2956 w 29"/>
              <a:gd name="T35" fmla="*/ 6350 h 30"/>
              <a:gd name="T36" fmla="*/ 3449 w 29"/>
              <a:gd name="T37" fmla="*/ 6138 h 30"/>
              <a:gd name="T38" fmla="*/ 3942 w 29"/>
              <a:gd name="T39" fmla="*/ 5715 h 30"/>
              <a:gd name="T40" fmla="*/ 4270 w 29"/>
              <a:gd name="T41" fmla="*/ 5292 h 30"/>
              <a:gd name="T42" fmla="*/ 4435 w 29"/>
              <a:gd name="T43" fmla="*/ 4868 h 30"/>
              <a:gd name="T44" fmla="*/ 4599 w 29"/>
              <a:gd name="T45" fmla="*/ 4233 h 30"/>
              <a:gd name="T46" fmla="*/ 4763 w 29"/>
              <a:gd name="T47" fmla="*/ 3810 h 30"/>
              <a:gd name="T48" fmla="*/ 4763 w 29"/>
              <a:gd name="T49" fmla="*/ 2963 h 30"/>
              <a:gd name="T50" fmla="*/ 4763 w 29"/>
              <a:gd name="T51" fmla="*/ 2540 h 30"/>
              <a:gd name="T52" fmla="*/ 4599 w 29"/>
              <a:gd name="T53" fmla="*/ 1693 h 30"/>
              <a:gd name="T54" fmla="*/ 4435 w 29"/>
              <a:gd name="T55" fmla="*/ 1270 h 30"/>
              <a:gd name="T56" fmla="*/ 4270 w 29"/>
              <a:gd name="T57" fmla="*/ 847 h 30"/>
              <a:gd name="T58" fmla="*/ 3942 w 29"/>
              <a:gd name="T59" fmla="*/ 635 h 30"/>
              <a:gd name="T60" fmla="*/ 3449 w 29"/>
              <a:gd name="T61" fmla="*/ 212 h 30"/>
              <a:gd name="T62" fmla="*/ 2956 w 29"/>
              <a:gd name="T63" fmla="*/ 0 h 30"/>
              <a:gd name="T64" fmla="*/ 2464 w 29"/>
              <a:gd name="T65" fmla="*/ 0 h 3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9"/>
              <a:gd name="T100" fmla="*/ 0 h 30"/>
              <a:gd name="T101" fmla="*/ 29 w 29"/>
              <a:gd name="T102" fmla="*/ 30 h 30"/>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9" h="30">
                <a:moveTo>
                  <a:pt x="15" y="0"/>
                </a:moveTo>
                <a:lnTo>
                  <a:pt x="12" y="0"/>
                </a:lnTo>
                <a:lnTo>
                  <a:pt x="9" y="1"/>
                </a:lnTo>
                <a:lnTo>
                  <a:pt x="7" y="3"/>
                </a:lnTo>
                <a:lnTo>
                  <a:pt x="5" y="4"/>
                </a:lnTo>
                <a:lnTo>
                  <a:pt x="2" y="6"/>
                </a:lnTo>
                <a:lnTo>
                  <a:pt x="1" y="8"/>
                </a:lnTo>
                <a:lnTo>
                  <a:pt x="1" y="12"/>
                </a:lnTo>
                <a:lnTo>
                  <a:pt x="0" y="14"/>
                </a:lnTo>
                <a:lnTo>
                  <a:pt x="1" y="18"/>
                </a:lnTo>
                <a:lnTo>
                  <a:pt x="1" y="20"/>
                </a:lnTo>
                <a:lnTo>
                  <a:pt x="2" y="23"/>
                </a:lnTo>
                <a:lnTo>
                  <a:pt x="5" y="25"/>
                </a:lnTo>
                <a:lnTo>
                  <a:pt x="7" y="27"/>
                </a:lnTo>
                <a:lnTo>
                  <a:pt x="9" y="29"/>
                </a:lnTo>
                <a:lnTo>
                  <a:pt x="12" y="30"/>
                </a:lnTo>
                <a:lnTo>
                  <a:pt x="15" y="30"/>
                </a:lnTo>
                <a:lnTo>
                  <a:pt x="18" y="30"/>
                </a:lnTo>
                <a:lnTo>
                  <a:pt x="21" y="29"/>
                </a:lnTo>
                <a:lnTo>
                  <a:pt x="24" y="27"/>
                </a:lnTo>
                <a:lnTo>
                  <a:pt x="26" y="25"/>
                </a:lnTo>
                <a:lnTo>
                  <a:pt x="27" y="23"/>
                </a:lnTo>
                <a:lnTo>
                  <a:pt x="28" y="20"/>
                </a:lnTo>
                <a:lnTo>
                  <a:pt x="29" y="18"/>
                </a:lnTo>
                <a:lnTo>
                  <a:pt x="29" y="14"/>
                </a:lnTo>
                <a:lnTo>
                  <a:pt x="29" y="12"/>
                </a:lnTo>
                <a:lnTo>
                  <a:pt x="28" y="8"/>
                </a:lnTo>
                <a:lnTo>
                  <a:pt x="27" y="6"/>
                </a:lnTo>
                <a:lnTo>
                  <a:pt x="26" y="4"/>
                </a:lnTo>
                <a:lnTo>
                  <a:pt x="24" y="3"/>
                </a:lnTo>
                <a:lnTo>
                  <a:pt x="21" y="1"/>
                </a:lnTo>
                <a:lnTo>
                  <a:pt x="18" y="0"/>
                </a:lnTo>
                <a:lnTo>
                  <a:pt x="15" y="0"/>
                </a:lnTo>
              </a:path>
            </a:pathLst>
          </a:custGeom>
          <a:noFill/>
          <a:ln w="1588">
            <a:solidFill>
              <a:srgbClr val="FFFFFF"/>
            </a:solidFill>
            <a:prstDash val="solid"/>
            <a:round/>
            <a:headEnd/>
            <a:tailEnd/>
          </a:ln>
        </p:spPr>
        <p:txBody>
          <a:bodyPr lIns="57150" tIns="28575" rIns="57150" bIns="28575"/>
          <a:lstStyle/>
          <a:p>
            <a:endParaRPr lang="en-US"/>
          </a:p>
        </p:txBody>
      </p:sp>
      <p:sp>
        <p:nvSpPr>
          <p:cNvPr id="61666" name="Freeform 268"/>
          <p:cNvSpPr>
            <a:spLocks/>
          </p:cNvSpPr>
          <p:nvPr/>
        </p:nvSpPr>
        <p:spPr bwMode="auto">
          <a:xfrm>
            <a:off x="1857375" y="3230563"/>
            <a:ext cx="4763" cy="6350"/>
          </a:xfrm>
          <a:custGeom>
            <a:avLst/>
            <a:gdLst>
              <a:gd name="T0" fmla="*/ 2382 w 30"/>
              <a:gd name="T1" fmla="*/ 0 h 30"/>
              <a:gd name="T2" fmla="*/ 1905 w 30"/>
              <a:gd name="T3" fmla="*/ 0 h 30"/>
              <a:gd name="T4" fmla="*/ 1588 w 30"/>
              <a:gd name="T5" fmla="*/ 212 h 30"/>
              <a:gd name="T6" fmla="*/ 1111 w 30"/>
              <a:gd name="T7" fmla="*/ 635 h 30"/>
              <a:gd name="T8" fmla="*/ 794 w 30"/>
              <a:gd name="T9" fmla="*/ 847 h 30"/>
              <a:gd name="T10" fmla="*/ 318 w 30"/>
              <a:gd name="T11" fmla="*/ 1270 h 30"/>
              <a:gd name="T12" fmla="*/ 159 w 30"/>
              <a:gd name="T13" fmla="*/ 1693 h 30"/>
              <a:gd name="T14" fmla="*/ 159 w 30"/>
              <a:gd name="T15" fmla="*/ 2540 h 30"/>
              <a:gd name="T16" fmla="*/ 0 w 30"/>
              <a:gd name="T17" fmla="*/ 2963 h 30"/>
              <a:gd name="T18" fmla="*/ 159 w 30"/>
              <a:gd name="T19" fmla="*/ 3810 h 30"/>
              <a:gd name="T20" fmla="*/ 159 w 30"/>
              <a:gd name="T21" fmla="*/ 4233 h 30"/>
              <a:gd name="T22" fmla="*/ 318 w 30"/>
              <a:gd name="T23" fmla="*/ 4868 h 30"/>
              <a:gd name="T24" fmla="*/ 794 w 30"/>
              <a:gd name="T25" fmla="*/ 5292 h 30"/>
              <a:gd name="T26" fmla="*/ 1111 w 30"/>
              <a:gd name="T27" fmla="*/ 5715 h 30"/>
              <a:gd name="T28" fmla="*/ 1588 w 30"/>
              <a:gd name="T29" fmla="*/ 6138 h 30"/>
              <a:gd name="T30" fmla="*/ 1905 w 30"/>
              <a:gd name="T31" fmla="*/ 6350 h 30"/>
              <a:gd name="T32" fmla="*/ 2382 w 30"/>
              <a:gd name="T33" fmla="*/ 6350 h 30"/>
              <a:gd name="T34" fmla="*/ 2858 w 30"/>
              <a:gd name="T35" fmla="*/ 6350 h 30"/>
              <a:gd name="T36" fmla="*/ 3334 w 30"/>
              <a:gd name="T37" fmla="*/ 6138 h 30"/>
              <a:gd name="T38" fmla="*/ 3810 w 30"/>
              <a:gd name="T39" fmla="*/ 5715 h 30"/>
              <a:gd name="T40" fmla="*/ 4128 w 30"/>
              <a:gd name="T41" fmla="*/ 5292 h 30"/>
              <a:gd name="T42" fmla="*/ 4287 w 30"/>
              <a:gd name="T43" fmla="*/ 4868 h 30"/>
              <a:gd name="T44" fmla="*/ 4604 w 30"/>
              <a:gd name="T45" fmla="*/ 4233 h 30"/>
              <a:gd name="T46" fmla="*/ 4763 w 30"/>
              <a:gd name="T47" fmla="*/ 3810 h 30"/>
              <a:gd name="T48" fmla="*/ 4763 w 30"/>
              <a:gd name="T49" fmla="*/ 2963 h 30"/>
              <a:gd name="T50" fmla="*/ 4763 w 30"/>
              <a:gd name="T51" fmla="*/ 2540 h 30"/>
              <a:gd name="T52" fmla="*/ 4604 w 30"/>
              <a:gd name="T53" fmla="*/ 1693 h 30"/>
              <a:gd name="T54" fmla="*/ 4287 w 30"/>
              <a:gd name="T55" fmla="*/ 1270 h 30"/>
              <a:gd name="T56" fmla="*/ 4128 w 30"/>
              <a:gd name="T57" fmla="*/ 847 h 30"/>
              <a:gd name="T58" fmla="*/ 3810 w 30"/>
              <a:gd name="T59" fmla="*/ 635 h 30"/>
              <a:gd name="T60" fmla="*/ 3334 w 30"/>
              <a:gd name="T61" fmla="*/ 212 h 30"/>
              <a:gd name="T62" fmla="*/ 2858 w 30"/>
              <a:gd name="T63" fmla="*/ 0 h 30"/>
              <a:gd name="T64" fmla="*/ 2382 w 30"/>
              <a:gd name="T65" fmla="*/ 0 h 3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30"/>
              <a:gd name="T100" fmla="*/ 0 h 30"/>
              <a:gd name="T101" fmla="*/ 30 w 30"/>
              <a:gd name="T102" fmla="*/ 30 h 30"/>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30" h="30">
                <a:moveTo>
                  <a:pt x="15" y="0"/>
                </a:moveTo>
                <a:lnTo>
                  <a:pt x="12" y="0"/>
                </a:lnTo>
                <a:lnTo>
                  <a:pt x="10" y="1"/>
                </a:lnTo>
                <a:lnTo>
                  <a:pt x="7" y="3"/>
                </a:lnTo>
                <a:lnTo>
                  <a:pt x="5" y="4"/>
                </a:lnTo>
                <a:lnTo>
                  <a:pt x="2" y="6"/>
                </a:lnTo>
                <a:lnTo>
                  <a:pt x="1" y="8"/>
                </a:lnTo>
                <a:lnTo>
                  <a:pt x="1" y="12"/>
                </a:lnTo>
                <a:lnTo>
                  <a:pt x="0" y="14"/>
                </a:lnTo>
                <a:lnTo>
                  <a:pt x="1" y="18"/>
                </a:lnTo>
                <a:lnTo>
                  <a:pt x="1" y="20"/>
                </a:lnTo>
                <a:lnTo>
                  <a:pt x="2" y="23"/>
                </a:lnTo>
                <a:lnTo>
                  <a:pt x="5" y="25"/>
                </a:lnTo>
                <a:lnTo>
                  <a:pt x="7" y="27"/>
                </a:lnTo>
                <a:lnTo>
                  <a:pt x="10" y="29"/>
                </a:lnTo>
                <a:lnTo>
                  <a:pt x="12" y="30"/>
                </a:lnTo>
                <a:lnTo>
                  <a:pt x="15" y="30"/>
                </a:lnTo>
                <a:lnTo>
                  <a:pt x="18" y="30"/>
                </a:lnTo>
                <a:lnTo>
                  <a:pt x="21" y="29"/>
                </a:lnTo>
                <a:lnTo>
                  <a:pt x="24" y="27"/>
                </a:lnTo>
                <a:lnTo>
                  <a:pt x="26" y="25"/>
                </a:lnTo>
                <a:lnTo>
                  <a:pt x="27" y="23"/>
                </a:lnTo>
                <a:lnTo>
                  <a:pt x="29" y="20"/>
                </a:lnTo>
                <a:lnTo>
                  <a:pt x="30" y="18"/>
                </a:lnTo>
                <a:lnTo>
                  <a:pt x="30" y="14"/>
                </a:lnTo>
                <a:lnTo>
                  <a:pt x="30" y="12"/>
                </a:lnTo>
                <a:lnTo>
                  <a:pt x="29" y="8"/>
                </a:lnTo>
                <a:lnTo>
                  <a:pt x="27" y="6"/>
                </a:lnTo>
                <a:lnTo>
                  <a:pt x="26" y="4"/>
                </a:lnTo>
                <a:lnTo>
                  <a:pt x="24" y="3"/>
                </a:lnTo>
                <a:lnTo>
                  <a:pt x="21" y="1"/>
                </a:lnTo>
                <a:lnTo>
                  <a:pt x="18" y="0"/>
                </a:lnTo>
                <a:lnTo>
                  <a:pt x="15" y="0"/>
                </a:lnTo>
                <a:close/>
              </a:path>
            </a:pathLst>
          </a:custGeom>
          <a:solidFill>
            <a:srgbClr val="FFFFFF"/>
          </a:solidFill>
          <a:ln w="9525">
            <a:noFill/>
            <a:round/>
            <a:headEnd/>
            <a:tailEnd/>
          </a:ln>
        </p:spPr>
        <p:txBody>
          <a:bodyPr lIns="57150" tIns="28575" rIns="57150" bIns="28575"/>
          <a:lstStyle/>
          <a:p>
            <a:endParaRPr lang="en-US"/>
          </a:p>
        </p:txBody>
      </p:sp>
      <p:sp>
        <p:nvSpPr>
          <p:cNvPr id="61667" name="Freeform 269"/>
          <p:cNvSpPr>
            <a:spLocks/>
          </p:cNvSpPr>
          <p:nvPr/>
        </p:nvSpPr>
        <p:spPr bwMode="auto">
          <a:xfrm>
            <a:off x="1857375" y="3230563"/>
            <a:ext cx="4763" cy="6350"/>
          </a:xfrm>
          <a:custGeom>
            <a:avLst/>
            <a:gdLst>
              <a:gd name="T0" fmla="*/ 2382 w 30"/>
              <a:gd name="T1" fmla="*/ 0 h 30"/>
              <a:gd name="T2" fmla="*/ 1905 w 30"/>
              <a:gd name="T3" fmla="*/ 0 h 30"/>
              <a:gd name="T4" fmla="*/ 1588 w 30"/>
              <a:gd name="T5" fmla="*/ 212 h 30"/>
              <a:gd name="T6" fmla="*/ 1111 w 30"/>
              <a:gd name="T7" fmla="*/ 635 h 30"/>
              <a:gd name="T8" fmla="*/ 794 w 30"/>
              <a:gd name="T9" fmla="*/ 847 h 30"/>
              <a:gd name="T10" fmla="*/ 318 w 30"/>
              <a:gd name="T11" fmla="*/ 1270 h 30"/>
              <a:gd name="T12" fmla="*/ 159 w 30"/>
              <a:gd name="T13" fmla="*/ 1693 h 30"/>
              <a:gd name="T14" fmla="*/ 159 w 30"/>
              <a:gd name="T15" fmla="*/ 2540 h 30"/>
              <a:gd name="T16" fmla="*/ 0 w 30"/>
              <a:gd name="T17" fmla="*/ 2963 h 30"/>
              <a:gd name="T18" fmla="*/ 159 w 30"/>
              <a:gd name="T19" fmla="*/ 3810 h 30"/>
              <a:gd name="T20" fmla="*/ 159 w 30"/>
              <a:gd name="T21" fmla="*/ 4233 h 30"/>
              <a:gd name="T22" fmla="*/ 318 w 30"/>
              <a:gd name="T23" fmla="*/ 4868 h 30"/>
              <a:gd name="T24" fmla="*/ 794 w 30"/>
              <a:gd name="T25" fmla="*/ 5292 h 30"/>
              <a:gd name="T26" fmla="*/ 1111 w 30"/>
              <a:gd name="T27" fmla="*/ 5715 h 30"/>
              <a:gd name="T28" fmla="*/ 1588 w 30"/>
              <a:gd name="T29" fmla="*/ 6138 h 30"/>
              <a:gd name="T30" fmla="*/ 1905 w 30"/>
              <a:gd name="T31" fmla="*/ 6350 h 30"/>
              <a:gd name="T32" fmla="*/ 2382 w 30"/>
              <a:gd name="T33" fmla="*/ 6350 h 30"/>
              <a:gd name="T34" fmla="*/ 2858 w 30"/>
              <a:gd name="T35" fmla="*/ 6350 h 30"/>
              <a:gd name="T36" fmla="*/ 3334 w 30"/>
              <a:gd name="T37" fmla="*/ 6138 h 30"/>
              <a:gd name="T38" fmla="*/ 3810 w 30"/>
              <a:gd name="T39" fmla="*/ 5715 h 30"/>
              <a:gd name="T40" fmla="*/ 4128 w 30"/>
              <a:gd name="T41" fmla="*/ 5292 h 30"/>
              <a:gd name="T42" fmla="*/ 4287 w 30"/>
              <a:gd name="T43" fmla="*/ 4868 h 30"/>
              <a:gd name="T44" fmla="*/ 4604 w 30"/>
              <a:gd name="T45" fmla="*/ 4233 h 30"/>
              <a:gd name="T46" fmla="*/ 4763 w 30"/>
              <a:gd name="T47" fmla="*/ 3810 h 30"/>
              <a:gd name="T48" fmla="*/ 4763 w 30"/>
              <a:gd name="T49" fmla="*/ 2963 h 30"/>
              <a:gd name="T50" fmla="*/ 4763 w 30"/>
              <a:gd name="T51" fmla="*/ 2540 h 30"/>
              <a:gd name="T52" fmla="*/ 4604 w 30"/>
              <a:gd name="T53" fmla="*/ 1693 h 30"/>
              <a:gd name="T54" fmla="*/ 4287 w 30"/>
              <a:gd name="T55" fmla="*/ 1270 h 30"/>
              <a:gd name="T56" fmla="*/ 4128 w 30"/>
              <a:gd name="T57" fmla="*/ 847 h 30"/>
              <a:gd name="T58" fmla="*/ 3810 w 30"/>
              <a:gd name="T59" fmla="*/ 635 h 30"/>
              <a:gd name="T60" fmla="*/ 3334 w 30"/>
              <a:gd name="T61" fmla="*/ 212 h 30"/>
              <a:gd name="T62" fmla="*/ 2858 w 30"/>
              <a:gd name="T63" fmla="*/ 0 h 30"/>
              <a:gd name="T64" fmla="*/ 2382 w 30"/>
              <a:gd name="T65" fmla="*/ 0 h 3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30"/>
              <a:gd name="T100" fmla="*/ 0 h 30"/>
              <a:gd name="T101" fmla="*/ 30 w 30"/>
              <a:gd name="T102" fmla="*/ 30 h 30"/>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30" h="30">
                <a:moveTo>
                  <a:pt x="15" y="0"/>
                </a:moveTo>
                <a:lnTo>
                  <a:pt x="12" y="0"/>
                </a:lnTo>
                <a:lnTo>
                  <a:pt x="10" y="1"/>
                </a:lnTo>
                <a:lnTo>
                  <a:pt x="7" y="3"/>
                </a:lnTo>
                <a:lnTo>
                  <a:pt x="5" y="4"/>
                </a:lnTo>
                <a:lnTo>
                  <a:pt x="2" y="6"/>
                </a:lnTo>
                <a:lnTo>
                  <a:pt x="1" y="8"/>
                </a:lnTo>
                <a:lnTo>
                  <a:pt x="1" y="12"/>
                </a:lnTo>
                <a:lnTo>
                  <a:pt x="0" y="14"/>
                </a:lnTo>
                <a:lnTo>
                  <a:pt x="1" y="18"/>
                </a:lnTo>
                <a:lnTo>
                  <a:pt x="1" y="20"/>
                </a:lnTo>
                <a:lnTo>
                  <a:pt x="2" y="23"/>
                </a:lnTo>
                <a:lnTo>
                  <a:pt x="5" y="25"/>
                </a:lnTo>
                <a:lnTo>
                  <a:pt x="7" y="27"/>
                </a:lnTo>
                <a:lnTo>
                  <a:pt x="10" y="29"/>
                </a:lnTo>
                <a:lnTo>
                  <a:pt x="12" y="30"/>
                </a:lnTo>
                <a:lnTo>
                  <a:pt x="15" y="30"/>
                </a:lnTo>
                <a:lnTo>
                  <a:pt x="18" y="30"/>
                </a:lnTo>
                <a:lnTo>
                  <a:pt x="21" y="29"/>
                </a:lnTo>
                <a:lnTo>
                  <a:pt x="24" y="27"/>
                </a:lnTo>
                <a:lnTo>
                  <a:pt x="26" y="25"/>
                </a:lnTo>
                <a:lnTo>
                  <a:pt x="27" y="23"/>
                </a:lnTo>
                <a:lnTo>
                  <a:pt x="29" y="20"/>
                </a:lnTo>
                <a:lnTo>
                  <a:pt x="30" y="18"/>
                </a:lnTo>
                <a:lnTo>
                  <a:pt x="30" y="14"/>
                </a:lnTo>
                <a:lnTo>
                  <a:pt x="30" y="12"/>
                </a:lnTo>
                <a:lnTo>
                  <a:pt x="29" y="8"/>
                </a:lnTo>
                <a:lnTo>
                  <a:pt x="27" y="6"/>
                </a:lnTo>
                <a:lnTo>
                  <a:pt x="26" y="4"/>
                </a:lnTo>
                <a:lnTo>
                  <a:pt x="24" y="3"/>
                </a:lnTo>
                <a:lnTo>
                  <a:pt x="21" y="1"/>
                </a:lnTo>
                <a:lnTo>
                  <a:pt x="18" y="0"/>
                </a:lnTo>
                <a:lnTo>
                  <a:pt x="15" y="0"/>
                </a:lnTo>
              </a:path>
            </a:pathLst>
          </a:custGeom>
          <a:noFill/>
          <a:ln w="1588">
            <a:solidFill>
              <a:srgbClr val="FFFFFF"/>
            </a:solidFill>
            <a:prstDash val="solid"/>
            <a:round/>
            <a:headEnd/>
            <a:tailEnd/>
          </a:ln>
        </p:spPr>
        <p:txBody>
          <a:bodyPr lIns="57150" tIns="28575" rIns="57150" bIns="28575"/>
          <a:lstStyle/>
          <a:p>
            <a:endParaRPr lang="en-US"/>
          </a:p>
        </p:txBody>
      </p:sp>
      <p:sp>
        <p:nvSpPr>
          <p:cNvPr id="61668" name="Freeform 270"/>
          <p:cNvSpPr>
            <a:spLocks/>
          </p:cNvSpPr>
          <p:nvPr/>
        </p:nvSpPr>
        <p:spPr bwMode="auto">
          <a:xfrm>
            <a:off x="1866900" y="3230563"/>
            <a:ext cx="3175" cy="6350"/>
          </a:xfrm>
          <a:custGeom>
            <a:avLst/>
            <a:gdLst>
              <a:gd name="T0" fmla="*/ 1693 w 30"/>
              <a:gd name="T1" fmla="*/ 0 h 30"/>
              <a:gd name="T2" fmla="*/ 1270 w 30"/>
              <a:gd name="T3" fmla="*/ 0 h 30"/>
              <a:gd name="T4" fmla="*/ 1058 w 30"/>
              <a:gd name="T5" fmla="*/ 212 h 30"/>
              <a:gd name="T6" fmla="*/ 741 w 30"/>
              <a:gd name="T7" fmla="*/ 635 h 30"/>
              <a:gd name="T8" fmla="*/ 529 w 30"/>
              <a:gd name="T9" fmla="*/ 847 h 30"/>
              <a:gd name="T10" fmla="*/ 318 w 30"/>
              <a:gd name="T11" fmla="*/ 1270 h 30"/>
              <a:gd name="T12" fmla="*/ 212 w 30"/>
              <a:gd name="T13" fmla="*/ 1693 h 30"/>
              <a:gd name="T14" fmla="*/ 212 w 30"/>
              <a:gd name="T15" fmla="*/ 2540 h 30"/>
              <a:gd name="T16" fmla="*/ 0 w 30"/>
              <a:gd name="T17" fmla="*/ 2963 h 30"/>
              <a:gd name="T18" fmla="*/ 212 w 30"/>
              <a:gd name="T19" fmla="*/ 3810 h 30"/>
              <a:gd name="T20" fmla="*/ 212 w 30"/>
              <a:gd name="T21" fmla="*/ 4233 h 30"/>
              <a:gd name="T22" fmla="*/ 318 w 30"/>
              <a:gd name="T23" fmla="*/ 4868 h 30"/>
              <a:gd name="T24" fmla="*/ 529 w 30"/>
              <a:gd name="T25" fmla="*/ 5292 h 30"/>
              <a:gd name="T26" fmla="*/ 741 w 30"/>
              <a:gd name="T27" fmla="*/ 5715 h 30"/>
              <a:gd name="T28" fmla="*/ 1058 w 30"/>
              <a:gd name="T29" fmla="*/ 6138 h 30"/>
              <a:gd name="T30" fmla="*/ 1270 w 30"/>
              <a:gd name="T31" fmla="*/ 6350 h 30"/>
              <a:gd name="T32" fmla="*/ 1693 w 30"/>
              <a:gd name="T33" fmla="*/ 6350 h 30"/>
              <a:gd name="T34" fmla="*/ 1905 w 30"/>
              <a:gd name="T35" fmla="*/ 6350 h 30"/>
              <a:gd name="T36" fmla="*/ 2328 w 30"/>
              <a:gd name="T37" fmla="*/ 6138 h 30"/>
              <a:gd name="T38" fmla="*/ 2540 w 30"/>
              <a:gd name="T39" fmla="*/ 5715 h 30"/>
              <a:gd name="T40" fmla="*/ 2752 w 30"/>
              <a:gd name="T41" fmla="*/ 5292 h 30"/>
              <a:gd name="T42" fmla="*/ 2963 w 30"/>
              <a:gd name="T43" fmla="*/ 4868 h 30"/>
              <a:gd name="T44" fmla="*/ 3069 w 30"/>
              <a:gd name="T45" fmla="*/ 4233 h 30"/>
              <a:gd name="T46" fmla="*/ 3175 w 30"/>
              <a:gd name="T47" fmla="*/ 3810 h 30"/>
              <a:gd name="T48" fmla="*/ 3175 w 30"/>
              <a:gd name="T49" fmla="*/ 2963 h 30"/>
              <a:gd name="T50" fmla="*/ 3175 w 30"/>
              <a:gd name="T51" fmla="*/ 2540 h 30"/>
              <a:gd name="T52" fmla="*/ 3069 w 30"/>
              <a:gd name="T53" fmla="*/ 1693 h 30"/>
              <a:gd name="T54" fmla="*/ 2963 w 30"/>
              <a:gd name="T55" fmla="*/ 1270 h 30"/>
              <a:gd name="T56" fmla="*/ 2752 w 30"/>
              <a:gd name="T57" fmla="*/ 847 h 30"/>
              <a:gd name="T58" fmla="*/ 2540 w 30"/>
              <a:gd name="T59" fmla="*/ 635 h 30"/>
              <a:gd name="T60" fmla="*/ 2328 w 30"/>
              <a:gd name="T61" fmla="*/ 212 h 30"/>
              <a:gd name="T62" fmla="*/ 1905 w 30"/>
              <a:gd name="T63" fmla="*/ 0 h 30"/>
              <a:gd name="T64" fmla="*/ 1693 w 30"/>
              <a:gd name="T65" fmla="*/ 0 h 3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30"/>
              <a:gd name="T100" fmla="*/ 0 h 30"/>
              <a:gd name="T101" fmla="*/ 30 w 30"/>
              <a:gd name="T102" fmla="*/ 30 h 30"/>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30" h="30">
                <a:moveTo>
                  <a:pt x="16" y="0"/>
                </a:moveTo>
                <a:lnTo>
                  <a:pt x="12" y="0"/>
                </a:lnTo>
                <a:lnTo>
                  <a:pt x="10" y="1"/>
                </a:lnTo>
                <a:lnTo>
                  <a:pt x="7" y="3"/>
                </a:lnTo>
                <a:lnTo>
                  <a:pt x="5" y="4"/>
                </a:lnTo>
                <a:lnTo>
                  <a:pt x="3" y="6"/>
                </a:lnTo>
                <a:lnTo>
                  <a:pt x="2" y="8"/>
                </a:lnTo>
                <a:lnTo>
                  <a:pt x="2" y="12"/>
                </a:lnTo>
                <a:lnTo>
                  <a:pt x="0" y="14"/>
                </a:lnTo>
                <a:lnTo>
                  <a:pt x="2" y="18"/>
                </a:lnTo>
                <a:lnTo>
                  <a:pt x="2" y="20"/>
                </a:lnTo>
                <a:lnTo>
                  <a:pt x="3" y="23"/>
                </a:lnTo>
                <a:lnTo>
                  <a:pt x="5" y="25"/>
                </a:lnTo>
                <a:lnTo>
                  <a:pt x="7" y="27"/>
                </a:lnTo>
                <a:lnTo>
                  <a:pt x="10" y="29"/>
                </a:lnTo>
                <a:lnTo>
                  <a:pt x="12" y="30"/>
                </a:lnTo>
                <a:lnTo>
                  <a:pt x="16" y="30"/>
                </a:lnTo>
                <a:lnTo>
                  <a:pt x="18" y="30"/>
                </a:lnTo>
                <a:lnTo>
                  <a:pt x="22" y="29"/>
                </a:lnTo>
                <a:lnTo>
                  <a:pt x="24" y="27"/>
                </a:lnTo>
                <a:lnTo>
                  <a:pt x="26" y="25"/>
                </a:lnTo>
                <a:lnTo>
                  <a:pt x="28" y="23"/>
                </a:lnTo>
                <a:lnTo>
                  <a:pt x="29" y="20"/>
                </a:lnTo>
                <a:lnTo>
                  <a:pt x="30" y="18"/>
                </a:lnTo>
                <a:lnTo>
                  <a:pt x="30" y="14"/>
                </a:lnTo>
                <a:lnTo>
                  <a:pt x="30" y="12"/>
                </a:lnTo>
                <a:lnTo>
                  <a:pt x="29" y="8"/>
                </a:lnTo>
                <a:lnTo>
                  <a:pt x="28" y="6"/>
                </a:lnTo>
                <a:lnTo>
                  <a:pt x="26" y="4"/>
                </a:lnTo>
                <a:lnTo>
                  <a:pt x="24" y="3"/>
                </a:lnTo>
                <a:lnTo>
                  <a:pt x="22" y="1"/>
                </a:lnTo>
                <a:lnTo>
                  <a:pt x="18" y="0"/>
                </a:lnTo>
                <a:lnTo>
                  <a:pt x="16" y="0"/>
                </a:lnTo>
                <a:close/>
              </a:path>
            </a:pathLst>
          </a:custGeom>
          <a:solidFill>
            <a:srgbClr val="FFFFFF"/>
          </a:solidFill>
          <a:ln w="9525">
            <a:noFill/>
            <a:round/>
            <a:headEnd/>
            <a:tailEnd/>
          </a:ln>
        </p:spPr>
        <p:txBody>
          <a:bodyPr lIns="57150" tIns="28575" rIns="57150" bIns="28575"/>
          <a:lstStyle/>
          <a:p>
            <a:endParaRPr lang="en-US"/>
          </a:p>
        </p:txBody>
      </p:sp>
      <p:sp>
        <p:nvSpPr>
          <p:cNvPr id="61669" name="Freeform 271"/>
          <p:cNvSpPr>
            <a:spLocks/>
          </p:cNvSpPr>
          <p:nvPr/>
        </p:nvSpPr>
        <p:spPr bwMode="auto">
          <a:xfrm>
            <a:off x="1866900" y="3230563"/>
            <a:ext cx="3175" cy="6350"/>
          </a:xfrm>
          <a:custGeom>
            <a:avLst/>
            <a:gdLst>
              <a:gd name="T0" fmla="*/ 1693 w 30"/>
              <a:gd name="T1" fmla="*/ 0 h 30"/>
              <a:gd name="T2" fmla="*/ 1270 w 30"/>
              <a:gd name="T3" fmla="*/ 0 h 30"/>
              <a:gd name="T4" fmla="*/ 1058 w 30"/>
              <a:gd name="T5" fmla="*/ 212 h 30"/>
              <a:gd name="T6" fmla="*/ 741 w 30"/>
              <a:gd name="T7" fmla="*/ 635 h 30"/>
              <a:gd name="T8" fmla="*/ 529 w 30"/>
              <a:gd name="T9" fmla="*/ 847 h 30"/>
              <a:gd name="T10" fmla="*/ 318 w 30"/>
              <a:gd name="T11" fmla="*/ 1270 h 30"/>
              <a:gd name="T12" fmla="*/ 212 w 30"/>
              <a:gd name="T13" fmla="*/ 1693 h 30"/>
              <a:gd name="T14" fmla="*/ 212 w 30"/>
              <a:gd name="T15" fmla="*/ 2540 h 30"/>
              <a:gd name="T16" fmla="*/ 0 w 30"/>
              <a:gd name="T17" fmla="*/ 2963 h 30"/>
              <a:gd name="T18" fmla="*/ 212 w 30"/>
              <a:gd name="T19" fmla="*/ 3810 h 30"/>
              <a:gd name="T20" fmla="*/ 212 w 30"/>
              <a:gd name="T21" fmla="*/ 4233 h 30"/>
              <a:gd name="T22" fmla="*/ 318 w 30"/>
              <a:gd name="T23" fmla="*/ 4868 h 30"/>
              <a:gd name="T24" fmla="*/ 529 w 30"/>
              <a:gd name="T25" fmla="*/ 5292 h 30"/>
              <a:gd name="T26" fmla="*/ 741 w 30"/>
              <a:gd name="T27" fmla="*/ 5715 h 30"/>
              <a:gd name="T28" fmla="*/ 1058 w 30"/>
              <a:gd name="T29" fmla="*/ 6138 h 30"/>
              <a:gd name="T30" fmla="*/ 1270 w 30"/>
              <a:gd name="T31" fmla="*/ 6350 h 30"/>
              <a:gd name="T32" fmla="*/ 1693 w 30"/>
              <a:gd name="T33" fmla="*/ 6350 h 30"/>
              <a:gd name="T34" fmla="*/ 1905 w 30"/>
              <a:gd name="T35" fmla="*/ 6350 h 30"/>
              <a:gd name="T36" fmla="*/ 2328 w 30"/>
              <a:gd name="T37" fmla="*/ 6138 h 30"/>
              <a:gd name="T38" fmla="*/ 2540 w 30"/>
              <a:gd name="T39" fmla="*/ 5715 h 30"/>
              <a:gd name="T40" fmla="*/ 2752 w 30"/>
              <a:gd name="T41" fmla="*/ 5292 h 30"/>
              <a:gd name="T42" fmla="*/ 2963 w 30"/>
              <a:gd name="T43" fmla="*/ 4868 h 30"/>
              <a:gd name="T44" fmla="*/ 3069 w 30"/>
              <a:gd name="T45" fmla="*/ 4233 h 30"/>
              <a:gd name="T46" fmla="*/ 3175 w 30"/>
              <a:gd name="T47" fmla="*/ 3810 h 30"/>
              <a:gd name="T48" fmla="*/ 3175 w 30"/>
              <a:gd name="T49" fmla="*/ 2963 h 30"/>
              <a:gd name="T50" fmla="*/ 3175 w 30"/>
              <a:gd name="T51" fmla="*/ 2540 h 30"/>
              <a:gd name="T52" fmla="*/ 3069 w 30"/>
              <a:gd name="T53" fmla="*/ 1693 h 30"/>
              <a:gd name="T54" fmla="*/ 2963 w 30"/>
              <a:gd name="T55" fmla="*/ 1270 h 30"/>
              <a:gd name="T56" fmla="*/ 2752 w 30"/>
              <a:gd name="T57" fmla="*/ 847 h 30"/>
              <a:gd name="T58" fmla="*/ 2540 w 30"/>
              <a:gd name="T59" fmla="*/ 635 h 30"/>
              <a:gd name="T60" fmla="*/ 2328 w 30"/>
              <a:gd name="T61" fmla="*/ 212 h 30"/>
              <a:gd name="T62" fmla="*/ 1905 w 30"/>
              <a:gd name="T63" fmla="*/ 0 h 30"/>
              <a:gd name="T64" fmla="*/ 1693 w 30"/>
              <a:gd name="T65" fmla="*/ 0 h 3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30"/>
              <a:gd name="T100" fmla="*/ 0 h 30"/>
              <a:gd name="T101" fmla="*/ 30 w 30"/>
              <a:gd name="T102" fmla="*/ 30 h 30"/>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30" h="30">
                <a:moveTo>
                  <a:pt x="16" y="0"/>
                </a:moveTo>
                <a:lnTo>
                  <a:pt x="12" y="0"/>
                </a:lnTo>
                <a:lnTo>
                  <a:pt x="10" y="1"/>
                </a:lnTo>
                <a:lnTo>
                  <a:pt x="7" y="3"/>
                </a:lnTo>
                <a:lnTo>
                  <a:pt x="5" y="4"/>
                </a:lnTo>
                <a:lnTo>
                  <a:pt x="3" y="6"/>
                </a:lnTo>
                <a:lnTo>
                  <a:pt x="2" y="8"/>
                </a:lnTo>
                <a:lnTo>
                  <a:pt x="2" y="12"/>
                </a:lnTo>
                <a:lnTo>
                  <a:pt x="0" y="14"/>
                </a:lnTo>
                <a:lnTo>
                  <a:pt x="2" y="18"/>
                </a:lnTo>
                <a:lnTo>
                  <a:pt x="2" y="20"/>
                </a:lnTo>
                <a:lnTo>
                  <a:pt x="3" y="23"/>
                </a:lnTo>
                <a:lnTo>
                  <a:pt x="5" y="25"/>
                </a:lnTo>
                <a:lnTo>
                  <a:pt x="7" y="27"/>
                </a:lnTo>
                <a:lnTo>
                  <a:pt x="10" y="29"/>
                </a:lnTo>
                <a:lnTo>
                  <a:pt x="12" y="30"/>
                </a:lnTo>
                <a:lnTo>
                  <a:pt x="16" y="30"/>
                </a:lnTo>
                <a:lnTo>
                  <a:pt x="18" y="30"/>
                </a:lnTo>
                <a:lnTo>
                  <a:pt x="22" y="29"/>
                </a:lnTo>
                <a:lnTo>
                  <a:pt x="24" y="27"/>
                </a:lnTo>
                <a:lnTo>
                  <a:pt x="26" y="25"/>
                </a:lnTo>
                <a:lnTo>
                  <a:pt x="28" y="23"/>
                </a:lnTo>
                <a:lnTo>
                  <a:pt x="29" y="20"/>
                </a:lnTo>
                <a:lnTo>
                  <a:pt x="30" y="18"/>
                </a:lnTo>
                <a:lnTo>
                  <a:pt x="30" y="14"/>
                </a:lnTo>
                <a:lnTo>
                  <a:pt x="30" y="12"/>
                </a:lnTo>
                <a:lnTo>
                  <a:pt x="29" y="8"/>
                </a:lnTo>
                <a:lnTo>
                  <a:pt x="28" y="6"/>
                </a:lnTo>
                <a:lnTo>
                  <a:pt x="26" y="4"/>
                </a:lnTo>
                <a:lnTo>
                  <a:pt x="24" y="3"/>
                </a:lnTo>
                <a:lnTo>
                  <a:pt x="22" y="1"/>
                </a:lnTo>
                <a:lnTo>
                  <a:pt x="18" y="0"/>
                </a:lnTo>
                <a:lnTo>
                  <a:pt x="16" y="0"/>
                </a:lnTo>
              </a:path>
            </a:pathLst>
          </a:custGeom>
          <a:noFill/>
          <a:ln w="1588">
            <a:solidFill>
              <a:srgbClr val="FFFFFF"/>
            </a:solidFill>
            <a:prstDash val="solid"/>
            <a:round/>
            <a:headEnd/>
            <a:tailEnd/>
          </a:ln>
        </p:spPr>
        <p:txBody>
          <a:bodyPr lIns="57150" tIns="28575" rIns="57150" bIns="28575"/>
          <a:lstStyle/>
          <a:p>
            <a:endParaRPr lang="en-US"/>
          </a:p>
        </p:txBody>
      </p:sp>
      <p:sp>
        <p:nvSpPr>
          <p:cNvPr id="61670" name="Freeform 272"/>
          <p:cNvSpPr>
            <a:spLocks/>
          </p:cNvSpPr>
          <p:nvPr/>
        </p:nvSpPr>
        <p:spPr bwMode="auto">
          <a:xfrm>
            <a:off x="1874838" y="3230563"/>
            <a:ext cx="4762" cy="6350"/>
          </a:xfrm>
          <a:custGeom>
            <a:avLst/>
            <a:gdLst>
              <a:gd name="T0" fmla="*/ 2463 w 29"/>
              <a:gd name="T1" fmla="*/ 0 h 30"/>
              <a:gd name="T2" fmla="*/ 1806 w 29"/>
              <a:gd name="T3" fmla="*/ 0 h 30"/>
              <a:gd name="T4" fmla="*/ 1478 w 29"/>
              <a:gd name="T5" fmla="*/ 212 h 30"/>
              <a:gd name="T6" fmla="*/ 1149 w 29"/>
              <a:gd name="T7" fmla="*/ 635 h 30"/>
              <a:gd name="T8" fmla="*/ 657 w 29"/>
              <a:gd name="T9" fmla="*/ 847 h 30"/>
              <a:gd name="T10" fmla="*/ 328 w 29"/>
              <a:gd name="T11" fmla="*/ 1270 h 30"/>
              <a:gd name="T12" fmla="*/ 164 w 29"/>
              <a:gd name="T13" fmla="*/ 1693 h 30"/>
              <a:gd name="T14" fmla="*/ 164 w 29"/>
              <a:gd name="T15" fmla="*/ 2540 h 30"/>
              <a:gd name="T16" fmla="*/ 0 w 29"/>
              <a:gd name="T17" fmla="*/ 2963 h 30"/>
              <a:gd name="T18" fmla="*/ 164 w 29"/>
              <a:gd name="T19" fmla="*/ 3810 h 30"/>
              <a:gd name="T20" fmla="*/ 164 w 29"/>
              <a:gd name="T21" fmla="*/ 4233 h 30"/>
              <a:gd name="T22" fmla="*/ 328 w 29"/>
              <a:gd name="T23" fmla="*/ 4868 h 30"/>
              <a:gd name="T24" fmla="*/ 657 w 29"/>
              <a:gd name="T25" fmla="*/ 5292 h 30"/>
              <a:gd name="T26" fmla="*/ 1149 w 29"/>
              <a:gd name="T27" fmla="*/ 5715 h 30"/>
              <a:gd name="T28" fmla="*/ 1478 w 29"/>
              <a:gd name="T29" fmla="*/ 6138 h 30"/>
              <a:gd name="T30" fmla="*/ 1806 w 29"/>
              <a:gd name="T31" fmla="*/ 6350 h 30"/>
              <a:gd name="T32" fmla="*/ 2463 w 29"/>
              <a:gd name="T33" fmla="*/ 6350 h 30"/>
              <a:gd name="T34" fmla="*/ 2792 w 29"/>
              <a:gd name="T35" fmla="*/ 6350 h 30"/>
              <a:gd name="T36" fmla="*/ 3448 w 29"/>
              <a:gd name="T37" fmla="*/ 6138 h 30"/>
              <a:gd name="T38" fmla="*/ 3777 w 29"/>
              <a:gd name="T39" fmla="*/ 5715 h 30"/>
              <a:gd name="T40" fmla="*/ 4269 w 29"/>
              <a:gd name="T41" fmla="*/ 5292 h 30"/>
              <a:gd name="T42" fmla="*/ 4434 w 29"/>
              <a:gd name="T43" fmla="*/ 4868 h 30"/>
              <a:gd name="T44" fmla="*/ 4598 w 29"/>
              <a:gd name="T45" fmla="*/ 4233 h 30"/>
              <a:gd name="T46" fmla="*/ 4762 w 29"/>
              <a:gd name="T47" fmla="*/ 3810 h 30"/>
              <a:gd name="T48" fmla="*/ 4762 w 29"/>
              <a:gd name="T49" fmla="*/ 2963 h 30"/>
              <a:gd name="T50" fmla="*/ 4762 w 29"/>
              <a:gd name="T51" fmla="*/ 2540 h 30"/>
              <a:gd name="T52" fmla="*/ 4598 w 29"/>
              <a:gd name="T53" fmla="*/ 1693 h 30"/>
              <a:gd name="T54" fmla="*/ 4434 w 29"/>
              <a:gd name="T55" fmla="*/ 1270 h 30"/>
              <a:gd name="T56" fmla="*/ 4269 w 29"/>
              <a:gd name="T57" fmla="*/ 847 h 30"/>
              <a:gd name="T58" fmla="*/ 3777 w 29"/>
              <a:gd name="T59" fmla="*/ 635 h 30"/>
              <a:gd name="T60" fmla="*/ 3448 w 29"/>
              <a:gd name="T61" fmla="*/ 212 h 30"/>
              <a:gd name="T62" fmla="*/ 2792 w 29"/>
              <a:gd name="T63" fmla="*/ 0 h 30"/>
              <a:gd name="T64" fmla="*/ 2463 w 29"/>
              <a:gd name="T65" fmla="*/ 0 h 3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9"/>
              <a:gd name="T100" fmla="*/ 0 h 30"/>
              <a:gd name="T101" fmla="*/ 29 w 29"/>
              <a:gd name="T102" fmla="*/ 30 h 30"/>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9" h="30">
                <a:moveTo>
                  <a:pt x="15" y="0"/>
                </a:moveTo>
                <a:lnTo>
                  <a:pt x="11" y="0"/>
                </a:lnTo>
                <a:lnTo>
                  <a:pt x="9" y="1"/>
                </a:lnTo>
                <a:lnTo>
                  <a:pt x="7" y="3"/>
                </a:lnTo>
                <a:lnTo>
                  <a:pt x="4" y="4"/>
                </a:lnTo>
                <a:lnTo>
                  <a:pt x="2" y="6"/>
                </a:lnTo>
                <a:lnTo>
                  <a:pt x="1" y="8"/>
                </a:lnTo>
                <a:lnTo>
                  <a:pt x="1" y="12"/>
                </a:lnTo>
                <a:lnTo>
                  <a:pt x="0" y="14"/>
                </a:lnTo>
                <a:lnTo>
                  <a:pt x="1" y="18"/>
                </a:lnTo>
                <a:lnTo>
                  <a:pt x="1" y="20"/>
                </a:lnTo>
                <a:lnTo>
                  <a:pt x="2" y="23"/>
                </a:lnTo>
                <a:lnTo>
                  <a:pt x="4" y="25"/>
                </a:lnTo>
                <a:lnTo>
                  <a:pt x="7" y="27"/>
                </a:lnTo>
                <a:lnTo>
                  <a:pt x="9" y="29"/>
                </a:lnTo>
                <a:lnTo>
                  <a:pt x="11" y="30"/>
                </a:lnTo>
                <a:lnTo>
                  <a:pt x="15" y="30"/>
                </a:lnTo>
                <a:lnTo>
                  <a:pt x="17" y="30"/>
                </a:lnTo>
                <a:lnTo>
                  <a:pt x="21" y="29"/>
                </a:lnTo>
                <a:lnTo>
                  <a:pt x="23" y="27"/>
                </a:lnTo>
                <a:lnTo>
                  <a:pt x="26" y="25"/>
                </a:lnTo>
                <a:lnTo>
                  <a:pt x="27" y="23"/>
                </a:lnTo>
                <a:lnTo>
                  <a:pt x="28" y="20"/>
                </a:lnTo>
                <a:lnTo>
                  <a:pt x="29" y="18"/>
                </a:lnTo>
                <a:lnTo>
                  <a:pt x="29" y="14"/>
                </a:lnTo>
                <a:lnTo>
                  <a:pt x="29" y="12"/>
                </a:lnTo>
                <a:lnTo>
                  <a:pt x="28" y="8"/>
                </a:lnTo>
                <a:lnTo>
                  <a:pt x="27" y="6"/>
                </a:lnTo>
                <a:lnTo>
                  <a:pt x="26" y="4"/>
                </a:lnTo>
                <a:lnTo>
                  <a:pt x="23" y="3"/>
                </a:lnTo>
                <a:lnTo>
                  <a:pt x="21" y="1"/>
                </a:lnTo>
                <a:lnTo>
                  <a:pt x="17" y="0"/>
                </a:lnTo>
                <a:lnTo>
                  <a:pt x="15" y="0"/>
                </a:lnTo>
                <a:close/>
              </a:path>
            </a:pathLst>
          </a:custGeom>
          <a:solidFill>
            <a:srgbClr val="FFFFFF"/>
          </a:solidFill>
          <a:ln w="9525">
            <a:noFill/>
            <a:round/>
            <a:headEnd/>
            <a:tailEnd/>
          </a:ln>
        </p:spPr>
        <p:txBody>
          <a:bodyPr lIns="57150" tIns="28575" rIns="57150" bIns="28575"/>
          <a:lstStyle/>
          <a:p>
            <a:endParaRPr lang="en-US"/>
          </a:p>
        </p:txBody>
      </p:sp>
      <p:sp>
        <p:nvSpPr>
          <p:cNvPr id="61671" name="Freeform 273"/>
          <p:cNvSpPr>
            <a:spLocks/>
          </p:cNvSpPr>
          <p:nvPr/>
        </p:nvSpPr>
        <p:spPr bwMode="auto">
          <a:xfrm>
            <a:off x="1874838" y="3230563"/>
            <a:ext cx="4762" cy="6350"/>
          </a:xfrm>
          <a:custGeom>
            <a:avLst/>
            <a:gdLst>
              <a:gd name="T0" fmla="*/ 2463 w 29"/>
              <a:gd name="T1" fmla="*/ 0 h 30"/>
              <a:gd name="T2" fmla="*/ 1806 w 29"/>
              <a:gd name="T3" fmla="*/ 0 h 30"/>
              <a:gd name="T4" fmla="*/ 1478 w 29"/>
              <a:gd name="T5" fmla="*/ 212 h 30"/>
              <a:gd name="T6" fmla="*/ 1149 w 29"/>
              <a:gd name="T7" fmla="*/ 635 h 30"/>
              <a:gd name="T8" fmla="*/ 657 w 29"/>
              <a:gd name="T9" fmla="*/ 847 h 30"/>
              <a:gd name="T10" fmla="*/ 328 w 29"/>
              <a:gd name="T11" fmla="*/ 1270 h 30"/>
              <a:gd name="T12" fmla="*/ 164 w 29"/>
              <a:gd name="T13" fmla="*/ 1693 h 30"/>
              <a:gd name="T14" fmla="*/ 164 w 29"/>
              <a:gd name="T15" fmla="*/ 2540 h 30"/>
              <a:gd name="T16" fmla="*/ 0 w 29"/>
              <a:gd name="T17" fmla="*/ 2963 h 30"/>
              <a:gd name="T18" fmla="*/ 164 w 29"/>
              <a:gd name="T19" fmla="*/ 3810 h 30"/>
              <a:gd name="T20" fmla="*/ 164 w 29"/>
              <a:gd name="T21" fmla="*/ 4233 h 30"/>
              <a:gd name="T22" fmla="*/ 328 w 29"/>
              <a:gd name="T23" fmla="*/ 4868 h 30"/>
              <a:gd name="T24" fmla="*/ 657 w 29"/>
              <a:gd name="T25" fmla="*/ 5292 h 30"/>
              <a:gd name="T26" fmla="*/ 1149 w 29"/>
              <a:gd name="T27" fmla="*/ 5715 h 30"/>
              <a:gd name="T28" fmla="*/ 1478 w 29"/>
              <a:gd name="T29" fmla="*/ 6138 h 30"/>
              <a:gd name="T30" fmla="*/ 1806 w 29"/>
              <a:gd name="T31" fmla="*/ 6350 h 30"/>
              <a:gd name="T32" fmla="*/ 2463 w 29"/>
              <a:gd name="T33" fmla="*/ 6350 h 30"/>
              <a:gd name="T34" fmla="*/ 2792 w 29"/>
              <a:gd name="T35" fmla="*/ 6350 h 30"/>
              <a:gd name="T36" fmla="*/ 3448 w 29"/>
              <a:gd name="T37" fmla="*/ 6138 h 30"/>
              <a:gd name="T38" fmla="*/ 3777 w 29"/>
              <a:gd name="T39" fmla="*/ 5715 h 30"/>
              <a:gd name="T40" fmla="*/ 4269 w 29"/>
              <a:gd name="T41" fmla="*/ 5292 h 30"/>
              <a:gd name="T42" fmla="*/ 4434 w 29"/>
              <a:gd name="T43" fmla="*/ 4868 h 30"/>
              <a:gd name="T44" fmla="*/ 4598 w 29"/>
              <a:gd name="T45" fmla="*/ 4233 h 30"/>
              <a:gd name="T46" fmla="*/ 4762 w 29"/>
              <a:gd name="T47" fmla="*/ 3810 h 30"/>
              <a:gd name="T48" fmla="*/ 4762 w 29"/>
              <a:gd name="T49" fmla="*/ 2963 h 30"/>
              <a:gd name="T50" fmla="*/ 4762 w 29"/>
              <a:gd name="T51" fmla="*/ 2540 h 30"/>
              <a:gd name="T52" fmla="*/ 4598 w 29"/>
              <a:gd name="T53" fmla="*/ 1693 h 30"/>
              <a:gd name="T54" fmla="*/ 4434 w 29"/>
              <a:gd name="T55" fmla="*/ 1270 h 30"/>
              <a:gd name="T56" fmla="*/ 4269 w 29"/>
              <a:gd name="T57" fmla="*/ 847 h 30"/>
              <a:gd name="T58" fmla="*/ 3777 w 29"/>
              <a:gd name="T59" fmla="*/ 635 h 30"/>
              <a:gd name="T60" fmla="*/ 3448 w 29"/>
              <a:gd name="T61" fmla="*/ 212 h 30"/>
              <a:gd name="T62" fmla="*/ 2792 w 29"/>
              <a:gd name="T63" fmla="*/ 0 h 30"/>
              <a:gd name="T64" fmla="*/ 2463 w 29"/>
              <a:gd name="T65" fmla="*/ 0 h 3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9"/>
              <a:gd name="T100" fmla="*/ 0 h 30"/>
              <a:gd name="T101" fmla="*/ 29 w 29"/>
              <a:gd name="T102" fmla="*/ 30 h 30"/>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9" h="30">
                <a:moveTo>
                  <a:pt x="15" y="0"/>
                </a:moveTo>
                <a:lnTo>
                  <a:pt x="11" y="0"/>
                </a:lnTo>
                <a:lnTo>
                  <a:pt x="9" y="1"/>
                </a:lnTo>
                <a:lnTo>
                  <a:pt x="7" y="3"/>
                </a:lnTo>
                <a:lnTo>
                  <a:pt x="4" y="4"/>
                </a:lnTo>
                <a:lnTo>
                  <a:pt x="2" y="6"/>
                </a:lnTo>
                <a:lnTo>
                  <a:pt x="1" y="8"/>
                </a:lnTo>
                <a:lnTo>
                  <a:pt x="1" y="12"/>
                </a:lnTo>
                <a:lnTo>
                  <a:pt x="0" y="14"/>
                </a:lnTo>
                <a:lnTo>
                  <a:pt x="1" y="18"/>
                </a:lnTo>
                <a:lnTo>
                  <a:pt x="1" y="20"/>
                </a:lnTo>
                <a:lnTo>
                  <a:pt x="2" y="23"/>
                </a:lnTo>
                <a:lnTo>
                  <a:pt x="4" y="25"/>
                </a:lnTo>
                <a:lnTo>
                  <a:pt x="7" y="27"/>
                </a:lnTo>
                <a:lnTo>
                  <a:pt x="9" y="29"/>
                </a:lnTo>
                <a:lnTo>
                  <a:pt x="11" y="30"/>
                </a:lnTo>
                <a:lnTo>
                  <a:pt x="15" y="30"/>
                </a:lnTo>
                <a:lnTo>
                  <a:pt x="17" y="30"/>
                </a:lnTo>
                <a:lnTo>
                  <a:pt x="21" y="29"/>
                </a:lnTo>
                <a:lnTo>
                  <a:pt x="23" y="27"/>
                </a:lnTo>
                <a:lnTo>
                  <a:pt x="26" y="25"/>
                </a:lnTo>
                <a:lnTo>
                  <a:pt x="27" y="23"/>
                </a:lnTo>
                <a:lnTo>
                  <a:pt x="28" y="20"/>
                </a:lnTo>
                <a:lnTo>
                  <a:pt x="29" y="18"/>
                </a:lnTo>
                <a:lnTo>
                  <a:pt x="29" y="14"/>
                </a:lnTo>
                <a:lnTo>
                  <a:pt x="29" y="12"/>
                </a:lnTo>
                <a:lnTo>
                  <a:pt x="28" y="8"/>
                </a:lnTo>
                <a:lnTo>
                  <a:pt x="27" y="6"/>
                </a:lnTo>
                <a:lnTo>
                  <a:pt x="26" y="4"/>
                </a:lnTo>
                <a:lnTo>
                  <a:pt x="23" y="3"/>
                </a:lnTo>
                <a:lnTo>
                  <a:pt x="21" y="1"/>
                </a:lnTo>
                <a:lnTo>
                  <a:pt x="17" y="0"/>
                </a:lnTo>
                <a:lnTo>
                  <a:pt x="15" y="0"/>
                </a:lnTo>
              </a:path>
            </a:pathLst>
          </a:custGeom>
          <a:noFill/>
          <a:ln w="1588">
            <a:solidFill>
              <a:srgbClr val="FFFFFF"/>
            </a:solidFill>
            <a:prstDash val="solid"/>
            <a:round/>
            <a:headEnd/>
            <a:tailEnd/>
          </a:ln>
        </p:spPr>
        <p:txBody>
          <a:bodyPr lIns="57150" tIns="28575" rIns="57150" bIns="28575"/>
          <a:lstStyle/>
          <a:p>
            <a:endParaRPr lang="en-US"/>
          </a:p>
        </p:txBody>
      </p:sp>
      <p:sp>
        <p:nvSpPr>
          <p:cNvPr id="61672" name="Freeform 274"/>
          <p:cNvSpPr>
            <a:spLocks/>
          </p:cNvSpPr>
          <p:nvPr/>
        </p:nvSpPr>
        <p:spPr bwMode="auto">
          <a:xfrm>
            <a:off x="1884363" y="3230563"/>
            <a:ext cx="4762" cy="6350"/>
          </a:xfrm>
          <a:custGeom>
            <a:avLst/>
            <a:gdLst>
              <a:gd name="T0" fmla="*/ 2381 w 30"/>
              <a:gd name="T1" fmla="*/ 0 h 30"/>
              <a:gd name="T2" fmla="*/ 1905 w 30"/>
              <a:gd name="T3" fmla="*/ 0 h 30"/>
              <a:gd name="T4" fmla="*/ 1429 w 30"/>
              <a:gd name="T5" fmla="*/ 212 h 30"/>
              <a:gd name="T6" fmla="*/ 1111 w 30"/>
              <a:gd name="T7" fmla="*/ 635 h 30"/>
              <a:gd name="T8" fmla="*/ 794 w 30"/>
              <a:gd name="T9" fmla="*/ 847 h 30"/>
              <a:gd name="T10" fmla="*/ 317 w 30"/>
              <a:gd name="T11" fmla="*/ 1270 h 30"/>
              <a:gd name="T12" fmla="*/ 159 w 30"/>
              <a:gd name="T13" fmla="*/ 1693 h 30"/>
              <a:gd name="T14" fmla="*/ 159 w 30"/>
              <a:gd name="T15" fmla="*/ 2540 h 30"/>
              <a:gd name="T16" fmla="*/ 0 w 30"/>
              <a:gd name="T17" fmla="*/ 2963 h 30"/>
              <a:gd name="T18" fmla="*/ 159 w 30"/>
              <a:gd name="T19" fmla="*/ 3810 h 30"/>
              <a:gd name="T20" fmla="*/ 159 w 30"/>
              <a:gd name="T21" fmla="*/ 4233 h 30"/>
              <a:gd name="T22" fmla="*/ 317 w 30"/>
              <a:gd name="T23" fmla="*/ 4868 h 30"/>
              <a:gd name="T24" fmla="*/ 794 w 30"/>
              <a:gd name="T25" fmla="*/ 5292 h 30"/>
              <a:gd name="T26" fmla="*/ 1111 w 30"/>
              <a:gd name="T27" fmla="*/ 5715 h 30"/>
              <a:gd name="T28" fmla="*/ 1429 w 30"/>
              <a:gd name="T29" fmla="*/ 6138 h 30"/>
              <a:gd name="T30" fmla="*/ 1905 w 30"/>
              <a:gd name="T31" fmla="*/ 6350 h 30"/>
              <a:gd name="T32" fmla="*/ 2381 w 30"/>
              <a:gd name="T33" fmla="*/ 6350 h 30"/>
              <a:gd name="T34" fmla="*/ 2857 w 30"/>
              <a:gd name="T35" fmla="*/ 6350 h 30"/>
              <a:gd name="T36" fmla="*/ 3333 w 30"/>
              <a:gd name="T37" fmla="*/ 6138 h 30"/>
              <a:gd name="T38" fmla="*/ 3810 w 30"/>
              <a:gd name="T39" fmla="*/ 5715 h 30"/>
              <a:gd name="T40" fmla="*/ 4127 w 30"/>
              <a:gd name="T41" fmla="*/ 5292 h 30"/>
              <a:gd name="T42" fmla="*/ 4286 w 30"/>
              <a:gd name="T43" fmla="*/ 4868 h 30"/>
              <a:gd name="T44" fmla="*/ 4445 w 30"/>
              <a:gd name="T45" fmla="*/ 4233 h 30"/>
              <a:gd name="T46" fmla="*/ 4762 w 30"/>
              <a:gd name="T47" fmla="*/ 3810 h 30"/>
              <a:gd name="T48" fmla="*/ 4762 w 30"/>
              <a:gd name="T49" fmla="*/ 2963 h 30"/>
              <a:gd name="T50" fmla="*/ 4762 w 30"/>
              <a:gd name="T51" fmla="*/ 2540 h 30"/>
              <a:gd name="T52" fmla="*/ 4445 w 30"/>
              <a:gd name="T53" fmla="*/ 1693 h 30"/>
              <a:gd name="T54" fmla="*/ 4286 w 30"/>
              <a:gd name="T55" fmla="*/ 1270 h 30"/>
              <a:gd name="T56" fmla="*/ 4127 w 30"/>
              <a:gd name="T57" fmla="*/ 847 h 30"/>
              <a:gd name="T58" fmla="*/ 3810 w 30"/>
              <a:gd name="T59" fmla="*/ 635 h 30"/>
              <a:gd name="T60" fmla="*/ 3333 w 30"/>
              <a:gd name="T61" fmla="*/ 212 h 30"/>
              <a:gd name="T62" fmla="*/ 2857 w 30"/>
              <a:gd name="T63" fmla="*/ 0 h 30"/>
              <a:gd name="T64" fmla="*/ 2381 w 30"/>
              <a:gd name="T65" fmla="*/ 0 h 3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30"/>
              <a:gd name="T100" fmla="*/ 0 h 30"/>
              <a:gd name="T101" fmla="*/ 30 w 30"/>
              <a:gd name="T102" fmla="*/ 30 h 30"/>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30" h="30">
                <a:moveTo>
                  <a:pt x="15" y="0"/>
                </a:moveTo>
                <a:lnTo>
                  <a:pt x="12" y="0"/>
                </a:lnTo>
                <a:lnTo>
                  <a:pt x="9" y="1"/>
                </a:lnTo>
                <a:lnTo>
                  <a:pt x="7" y="3"/>
                </a:lnTo>
                <a:lnTo>
                  <a:pt x="5" y="4"/>
                </a:lnTo>
                <a:lnTo>
                  <a:pt x="2" y="6"/>
                </a:lnTo>
                <a:lnTo>
                  <a:pt x="1" y="8"/>
                </a:lnTo>
                <a:lnTo>
                  <a:pt x="1" y="12"/>
                </a:lnTo>
                <a:lnTo>
                  <a:pt x="0" y="14"/>
                </a:lnTo>
                <a:lnTo>
                  <a:pt x="1" y="18"/>
                </a:lnTo>
                <a:lnTo>
                  <a:pt x="1" y="20"/>
                </a:lnTo>
                <a:lnTo>
                  <a:pt x="2" y="23"/>
                </a:lnTo>
                <a:lnTo>
                  <a:pt x="5" y="25"/>
                </a:lnTo>
                <a:lnTo>
                  <a:pt x="7" y="27"/>
                </a:lnTo>
                <a:lnTo>
                  <a:pt x="9" y="29"/>
                </a:lnTo>
                <a:lnTo>
                  <a:pt x="12" y="30"/>
                </a:lnTo>
                <a:lnTo>
                  <a:pt x="15" y="30"/>
                </a:lnTo>
                <a:lnTo>
                  <a:pt x="18" y="30"/>
                </a:lnTo>
                <a:lnTo>
                  <a:pt x="21" y="29"/>
                </a:lnTo>
                <a:lnTo>
                  <a:pt x="24" y="27"/>
                </a:lnTo>
                <a:lnTo>
                  <a:pt x="26" y="25"/>
                </a:lnTo>
                <a:lnTo>
                  <a:pt x="27" y="23"/>
                </a:lnTo>
                <a:lnTo>
                  <a:pt x="28" y="20"/>
                </a:lnTo>
                <a:lnTo>
                  <a:pt x="30" y="18"/>
                </a:lnTo>
                <a:lnTo>
                  <a:pt x="30" y="14"/>
                </a:lnTo>
                <a:lnTo>
                  <a:pt x="30" y="12"/>
                </a:lnTo>
                <a:lnTo>
                  <a:pt x="28" y="8"/>
                </a:lnTo>
                <a:lnTo>
                  <a:pt x="27" y="6"/>
                </a:lnTo>
                <a:lnTo>
                  <a:pt x="26" y="4"/>
                </a:lnTo>
                <a:lnTo>
                  <a:pt x="24" y="3"/>
                </a:lnTo>
                <a:lnTo>
                  <a:pt x="21" y="1"/>
                </a:lnTo>
                <a:lnTo>
                  <a:pt x="18" y="0"/>
                </a:lnTo>
                <a:lnTo>
                  <a:pt x="15" y="0"/>
                </a:lnTo>
                <a:close/>
              </a:path>
            </a:pathLst>
          </a:custGeom>
          <a:solidFill>
            <a:srgbClr val="FFFFFF"/>
          </a:solidFill>
          <a:ln w="9525">
            <a:noFill/>
            <a:round/>
            <a:headEnd/>
            <a:tailEnd/>
          </a:ln>
        </p:spPr>
        <p:txBody>
          <a:bodyPr lIns="57150" tIns="28575" rIns="57150" bIns="28575"/>
          <a:lstStyle/>
          <a:p>
            <a:endParaRPr lang="en-US"/>
          </a:p>
        </p:txBody>
      </p:sp>
      <p:sp>
        <p:nvSpPr>
          <p:cNvPr id="61673" name="Freeform 275"/>
          <p:cNvSpPr>
            <a:spLocks/>
          </p:cNvSpPr>
          <p:nvPr/>
        </p:nvSpPr>
        <p:spPr bwMode="auto">
          <a:xfrm>
            <a:off x="1884363" y="3230563"/>
            <a:ext cx="4762" cy="6350"/>
          </a:xfrm>
          <a:custGeom>
            <a:avLst/>
            <a:gdLst>
              <a:gd name="T0" fmla="*/ 2381 w 30"/>
              <a:gd name="T1" fmla="*/ 0 h 30"/>
              <a:gd name="T2" fmla="*/ 1905 w 30"/>
              <a:gd name="T3" fmla="*/ 0 h 30"/>
              <a:gd name="T4" fmla="*/ 1429 w 30"/>
              <a:gd name="T5" fmla="*/ 212 h 30"/>
              <a:gd name="T6" fmla="*/ 1111 w 30"/>
              <a:gd name="T7" fmla="*/ 635 h 30"/>
              <a:gd name="T8" fmla="*/ 794 w 30"/>
              <a:gd name="T9" fmla="*/ 847 h 30"/>
              <a:gd name="T10" fmla="*/ 317 w 30"/>
              <a:gd name="T11" fmla="*/ 1270 h 30"/>
              <a:gd name="T12" fmla="*/ 159 w 30"/>
              <a:gd name="T13" fmla="*/ 1693 h 30"/>
              <a:gd name="T14" fmla="*/ 159 w 30"/>
              <a:gd name="T15" fmla="*/ 2540 h 30"/>
              <a:gd name="T16" fmla="*/ 0 w 30"/>
              <a:gd name="T17" fmla="*/ 2963 h 30"/>
              <a:gd name="T18" fmla="*/ 159 w 30"/>
              <a:gd name="T19" fmla="*/ 3810 h 30"/>
              <a:gd name="T20" fmla="*/ 159 w 30"/>
              <a:gd name="T21" fmla="*/ 4233 h 30"/>
              <a:gd name="T22" fmla="*/ 317 w 30"/>
              <a:gd name="T23" fmla="*/ 4868 h 30"/>
              <a:gd name="T24" fmla="*/ 794 w 30"/>
              <a:gd name="T25" fmla="*/ 5292 h 30"/>
              <a:gd name="T26" fmla="*/ 1111 w 30"/>
              <a:gd name="T27" fmla="*/ 5715 h 30"/>
              <a:gd name="T28" fmla="*/ 1429 w 30"/>
              <a:gd name="T29" fmla="*/ 6138 h 30"/>
              <a:gd name="T30" fmla="*/ 1905 w 30"/>
              <a:gd name="T31" fmla="*/ 6350 h 30"/>
              <a:gd name="T32" fmla="*/ 2381 w 30"/>
              <a:gd name="T33" fmla="*/ 6350 h 30"/>
              <a:gd name="T34" fmla="*/ 2857 w 30"/>
              <a:gd name="T35" fmla="*/ 6350 h 30"/>
              <a:gd name="T36" fmla="*/ 3333 w 30"/>
              <a:gd name="T37" fmla="*/ 6138 h 30"/>
              <a:gd name="T38" fmla="*/ 3810 w 30"/>
              <a:gd name="T39" fmla="*/ 5715 h 30"/>
              <a:gd name="T40" fmla="*/ 4127 w 30"/>
              <a:gd name="T41" fmla="*/ 5292 h 30"/>
              <a:gd name="T42" fmla="*/ 4286 w 30"/>
              <a:gd name="T43" fmla="*/ 4868 h 30"/>
              <a:gd name="T44" fmla="*/ 4445 w 30"/>
              <a:gd name="T45" fmla="*/ 4233 h 30"/>
              <a:gd name="T46" fmla="*/ 4762 w 30"/>
              <a:gd name="T47" fmla="*/ 3810 h 30"/>
              <a:gd name="T48" fmla="*/ 4762 w 30"/>
              <a:gd name="T49" fmla="*/ 2963 h 30"/>
              <a:gd name="T50" fmla="*/ 4762 w 30"/>
              <a:gd name="T51" fmla="*/ 2540 h 30"/>
              <a:gd name="T52" fmla="*/ 4445 w 30"/>
              <a:gd name="T53" fmla="*/ 1693 h 30"/>
              <a:gd name="T54" fmla="*/ 4286 w 30"/>
              <a:gd name="T55" fmla="*/ 1270 h 30"/>
              <a:gd name="T56" fmla="*/ 4127 w 30"/>
              <a:gd name="T57" fmla="*/ 847 h 30"/>
              <a:gd name="T58" fmla="*/ 3810 w 30"/>
              <a:gd name="T59" fmla="*/ 635 h 30"/>
              <a:gd name="T60" fmla="*/ 3333 w 30"/>
              <a:gd name="T61" fmla="*/ 212 h 30"/>
              <a:gd name="T62" fmla="*/ 2857 w 30"/>
              <a:gd name="T63" fmla="*/ 0 h 30"/>
              <a:gd name="T64" fmla="*/ 2381 w 30"/>
              <a:gd name="T65" fmla="*/ 0 h 3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30"/>
              <a:gd name="T100" fmla="*/ 0 h 30"/>
              <a:gd name="T101" fmla="*/ 30 w 30"/>
              <a:gd name="T102" fmla="*/ 30 h 30"/>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30" h="30">
                <a:moveTo>
                  <a:pt x="15" y="0"/>
                </a:moveTo>
                <a:lnTo>
                  <a:pt x="12" y="0"/>
                </a:lnTo>
                <a:lnTo>
                  <a:pt x="9" y="1"/>
                </a:lnTo>
                <a:lnTo>
                  <a:pt x="7" y="3"/>
                </a:lnTo>
                <a:lnTo>
                  <a:pt x="5" y="4"/>
                </a:lnTo>
                <a:lnTo>
                  <a:pt x="2" y="6"/>
                </a:lnTo>
                <a:lnTo>
                  <a:pt x="1" y="8"/>
                </a:lnTo>
                <a:lnTo>
                  <a:pt x="1" y="12"/>
                </a:lnTo>
                <a:lnTo>
                  <a:pt x="0" y="14"/>
                </a:lnTo>
                <a:lnTo>
                  <a:pt x="1" y="18"/>
                </a:lnTo>
                <a:lnTo>
                  <a:pt x="1" y="20"/>
                </a:lnTo>
                <a:lnTo>
                  <a:pt x="2" y="23"/>
                </a:lnTo>
                <a:lnTo>
                  <a:pt x="5" y="25"/>
                </a:lnTo>
                <a:lnTo>
                  <a:pt x="7" y="27"/>
                </a:lnTo>
                <a:lnTo>
                  <a:pt x="9" y="29"/>
                </a:lnTo>
                <a:lnTo>
                  <a:pt x="12" y="30"/>
                </a:lnTo>
                <a:lnTo>
                  <a:pt x="15" y="30"/>
                </a:lnTo>
                <a:lnTo>
                  <a:pt x="18" y="30"/>
                </a:lnTo>
                <a:lnTo>
                  <a:pt x="21" y="29"/>
                </a:lnTo>
                <a:lnTo>
                  <a:pt x="24" y="27"/>
                </a:lnTo>
                <a:lnTo>
                  <a:pt x="26" y="25"/>
                </a:lnTo>
                <a:lnTo>
                  <a:pt x="27" y="23"/>
                </a:lnTo>
                <a:lnTo>
                  <a:pt x="28" y="20"/>
                </a:lnTo>
                <a:lnTo>
                  <a:pt x="30" y="18"/>
                </a:lnTo>
                <a:lnTo>
                  <a:pt x="30" y="14"/>
                </a:lnTo>
                <a:lnTo>
                  <a:pt x="30" y="12"/>
                </a:lnTo>
                <a:lnTo>
                  <a:pt x="28" y="8"/>
                </a:lnTo>
                <a:lnTo>
                  <a:pt x="27" y="6"/>
                </a:lnTo>
                <a:lnTo>
                  <a:pt x="26" y="4"/>
                </a:lnTo>
                <a:lnTo>
                  <a:pt x="24" y="3"/>
                </a:lnTo>
                <a:lnTo>
                  <a:pt x="21" y="1"/>
                </a:lnTo>
                <a:lnTo>
                  <a:pt x="18" y="0"/>
                </a:lnTo>
                <a:lnTo>
                  <a:pt x="15" y="0"/>
                </a:lnTo>
              </a:path>
            </a:pathLst>
          </a:custGeom>
          <a:noFill/>
          <a:ln w="1588">
            <a:solidFill>
              <a:srgbClr val="FFFFFF"/>
            </a:solidFill>
            <a:prstDash val="solid"/>
            <a:round/>
            <a:headEnd/>
            <a:tailEnd/>
          </a:ln>
        </p:spPr>
        <p:txBody>
          <a:bodyPr lIns="57150" tIns="28575" rIns="57150" bIns="28575"/>
          <a:lstStyle/>
          <a:p>
            <a:endParaRPr lang="en-US"/>
          </a:p>
        </p:txBody>
      </p:sp>
      <p:sp>
        <p:nvSpPr>
          <p:cNvPr id="61674" name="Freeform 276"/>
          <p:cNvSpPr>
            <a:spLocks/>
          </p:cNvSpPr>
          <p:nvPr/>
        </p:nvSpPr>
        <p:spPr bwMode="auto">
          <a:xfrm>
            <a:off x="1847850" y="3219450"/>
            <a:ext cx="4763" cy="6350"/>
          </a:xfrm>
          <a:custGeom>
            <a:avLst/>
            <a:gdLst>
              <a:gd name="T0" fmla="*/ 2464 w 29"/>
              <a:gd name="T1" fmla="*/ 0 h 30"/>
              <a:gd name="T2" fmla="*/ 1971 w 29"/>
              <a:gd name="T3" fmla="*/ 0 h 30"/>
              <a:gd name="T4" fmla="*/ 1478 w 29"/>
              <a:gd name="T5" fmla="*/ 212 h 30"/>
              <a:gd name="T6" fmla="*/ 1150 w 29"/>
              <a:gd name="T7" fmla="*/ 423 h 30"/>
              <a:gd name="T8" fmla="*/ 821 w 29"/>
              <a:gd name="T9" fmla="*/ 635 h 30"/>
              <a:gd name="T10" fmla="*/ 328 w 29"/>
              <a:gd name="T11" fmla="*/ 1270 h 30"/>
              <a:gd name="T12" fmla="*/ 164 w 29"/>
              <a:gd name="T13" fmla="*/ 1693 h 30"/>
              <a:gd name="T14" fmla="*/ 164 w 29"/>
              <a:gd name="T15" fmla="*/ 2540 h 30"/>
              <a:gd name="T16" fmla="*/ 0 w 29"/>
              <a:gd name="T17" fmla="*/ 2963 h 30"/>
              <a:gd name="T18" fmla="*/ 164 w 29"/>
              <a:gd name="T19" fmla="*/ 3810 h 30"/>
              <a:gd name="T20" fmla="*/ 164 w 29"/>
              <a:gd name="T21" fmla="*/ 4233 h 30"/>
              <a:gd name="T22" fmla="*/ 328 w 29"/>
              <a:gd name="T23" fmla="*/ 4657 h 30"/>
              <a:gd name="T24" fmla="*/ 821 w 29"/>
              <a:gd name="T25" fmla="*/ 5292 h 30"/>
              <a:gd name="T26" fmla="*/ 1150 w 29"/>
              <a:gd name="T27" fmla="*/ 5715 h 30"/>
              <a:gd name="T28" fmla="*/ 1478 w 29"/>
              <a:gd name="T29" fmla="*/ 5927 h 30"/>
              <a:gd name="T30" fmla="*/ 1971 w 29"/>
              <a:gd name="T31" fmla="*/ 6350 h 30"/>
              <a:gd name="T32" fmla="*/ 2464 w 29"/>
              <a:gd name="T33" fmla="*/ 6350 h 30"/>
              <a:gd name="T34" fmla="*/ 2956 w 29"/>
              <a:gd name="T35" fmla="*/ 6350 h 30"/>
              <a:gd name="T36" fmla="*/ 3449 w 29"/>
              <a:gd name="T37" fmla="*/ 5927 h 30"/>
              <a:gd name="T38" fmla="*/ 3942 w 29"/>
              <a:gd name="T39" fmla="*/ 5715 h 30"/>
              <a:gd name="T40" fmla="*/ 4270 w 29"/>
              <a:gd name="T41" fmla="*/ 5292 h 30"/>
              <a:gd name="T42" fmla="*/ 4435 w 29"/>
              <a:gd name="T43" fmla="*/ 4657 h 30"/>
              <a:gd name="T44" fmla="*/ 4599 w 29"/>
              <a:gd name="T45" fmla="*/ 4233 h 30"/>
              <a:gd name="T46" fmla="*/ 4763 w 29"/>
              <a:gd name="T47" fmla="*/ 3810 h 30"/>
              <a:gd name="T48" fmla="*/ 4763 w 29"/>
              <a:gd name="T49" fmla="*/ 2963 h 30"/>
              <a:gd name="T50" fmla="*/ 4763 w 29"/>
              <a:gd name="T51" fmla="*/ 2540 h 30"/>
              <a:gd name="T52" fmla="*/ 4599 w 29"/>
              <a:gd name="T53" fmla="*/ 1693 h 30"/>
              <a:gd name="T54" fmla="*/ 4435 w 29"/>
              <a:gd name="T55" fmla="*/ 1270 h 30"/>
              <a:gd name="T56" fmla="*/ 4270 w 29"/>
              <a:gd name="T57" fmla="*/ 635 h 30"/>
              <a:gd name="T58" fmla="*/ 3942 w 29"/>
              <a:gd name="T59" fmla="*/ 423 h 30"/>
              <a:gd name="T60" fmla="*/ 3449 w 29"/>
              <a:gd name="T61" fmla="*/ 212 h 30"/>
              <a:gd name="T62" fmla="*/ 2956 w 29"/>
              <a:gd name="T63" fmla="*/ 0 h 30"/>
              <a:gd name="T64" fmla="*/ 2464 w 29"/>
              <a:gd name="T65" fmla="*/ 0 h 3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9"/>
              <a:gd name="T100" fmla="*/ 0 h 30"/>
              <a:gd name="T101" fmla="*/ 29 w 29"/>
              <a:gd name="T102" fmla="*/ 30 h 30"/>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9" h="30">
                <a:moveTo>
                  <a:pt x="15" y="0"/>
                </a:moveTo>
                <a:lnTo>
                  <a:pt x="12" y="0"/>
                </a:lnTo>
                <a:lnTo>
                  <a:pt x="9" y="1"/>
                </a:lnTo>
                <a:lnTo>
                  <a:pt x="7" y="2"/>
                </a:lnTo>
                <a:lnTo>
                  <a:pt x="5" y="3"/>
                </a:lnTo>
                <a:lnTo>
                  <a:pt x="2" y="6"/>
                </a:lnTo>
                <a:lnTo>
                  <a:pt x="1" y="8"/>
                </a:lnTo>
                <a:lnTo>
                  <a:pt x="1" y="12"/>
                </a:lnTo>
                <a:lnTo>
                  <a:pt x="0" y="14"/>
                </a:lnTo>
                <a:lnTo>
                  <a:pt x="1" y="18"/>
                </a:lnTo>
                <a:lnTo>
                  <a:pt x="1" y="20"/>
                </a:lnTo>
                <a:lnTo>
                  <a:pt x="2" y="22"/>
                </a:lnTo>
                <a:lnTo>
                  <a:pt x="5" y="25"/>
                </a:lnTo>
                <a:lnTo>
                  <a:pt x="7" y="27"/>
                </a:lnTo>
                <a:lnTo>
                  <a:pt x="9" y="28"/>
                </a:lnTo>
                <a:lnTo>
                  <a:pt x="12" y="30"/>
                </a:lnTo>
                <a:lnTo>
                  <a:pt x="15" y="30"/>
                </a:lnTo>
                <a:lnTo>
                  <a:pt x="18" y="30"/>
                </a:lnTo>
                <a:lnTo>
                  <a:pt x="21" y="28"/>
                </a:lnTo>
                <a:lnTo>
                  <a:pt x="24" y="27"/>
                </a:lnTo>
                <a:lnTo>
                  <a:pt x="26" y="25"/>
                </a:lnTo>
                <a:lnTo>
                  <a:pt x="27" y="22"/>
                </a:lnTo>
                <a:lnTo>
                  <a:pt x="28" y="20"/>
                </a:lnTo>
                <a:lnTo>
                  <a:pt x="29" y="18"/>
                </a:lnTo>
                <a:lnTo>
                  <a:pt x="29" y="14"/>
                </a:lnTo>
                <a:lnTo>
                  <a:pt x="29" y="12"/>
                </a:lnTo>
                <a:lnTo>
                  <a:pt x="28" y="8"/>
                </a:lnTo>
                <a:lnTo>
                  <a:pt x="27" y="6"/>
                </a:lnTo>
                <a:lnTo>
                  <a:pt x="26" y="3"/>
                </a:lnTo>
                <a:lnTo>
                  <a:pt x="24" y="2"/>
                </a:lnTo>
                <a:lnTo>
                  <a:pt x="21" y="1"/>
                </a:lnTo>
                <a:lnTo>
                  <a:pt x="18" y="0"/>
                </a:lnTo>
                <a:lnTo>
                  <a:pt x="15" y="0"/>
                </a:lnTo>
                <a:close/>
              </a:path>
            </a:pathLst>
          </a:custGeom>
          <a:solidFill>
            <a:srgbClr val="FFFFFF"/>
          </a:solidFill>
          <a:ln w="9525">
            <a:noFill/>
            <a:round/>
            <a:headEnd/>
            <a:tailEnd/>
          </a:ln>
        </p:spPr>
        <p:txBody>
          <a:bodyPr lIns="57150" tIns="28575" rIns="57150" bIns="28575"/>
          <a:lstStyle/>
          <a:p>
            <a:endParaRPr lang="en-US"/>
          </a:p>
        </p:txBody>
      </p:sp>
      <p:sp>
        <p:nvSpPr>
          <p:cNvPr id="61675" name="Freeform 277"/>
          <p:cNvSpPr>
            <a:spLocks/>
          </p:cNvSpPr>
          <p:nvPr/>
        </p:nvSpPr>
        <p:spPr bwMode="auto">
          <a:xfrm>
            <a:off x="1847850" y="3219450"/>
            <a:ext cx="4763" cy="6350"/>
          </a:xfrm>
          <a:custGeom>
            <a:avLst/>
            <a:gdLst>
              <a:gd name="T0" fmla="*/ 2464 w 29"/>
              <a:gd name="T1" fmla="*/ 0 h 30"/>
              <a:gd name="T2" fmla="*/ 1971 w 29"/>
              <a:gd name="T3" fmla="*/ 0 h 30"/>
              <a:gd name="T4" fmla="*/ 1478 w 29"/>
              <a:gd name="T5" fmla="*/ 212 h 30"/>
              <a:gd name="T6" fmla="*/ 1150 w 29"/>
              <a:gd name="T7" fmla="*/ 423 h 30"/>
              <a:gd name="T8" fmla="*/ 821 w 29"/>
              <a:gd name="T9" fmla="*/ 635 h 30"/>
              <a:gd name="T10" fmla="*/ 328 w 29"/>
              <a:gd name="T11" fmla="*/ 1270 h 30"/>
              <a:gd name="T12" fmla="*/ 164 w 29"/>
              <a:gd name="T13" fmla="*/ 1693 h 30"/>
              <a:gd name="T14" fmla="*/ 164 w 29"/>
              <a:gd name="T15" fmla="*/ 2540 h 30"/>
              <a:gd name="T16" fmla="*/ 0 w 29"/>
              <a:gd name="T17" fmla="*/ 2963 h 30"/>
              <a:gd name="T18" fmla="*/ 164 w 29"/>
              <a:gd name="T19" fmla="*/ 3810 h 30"/>
              <a:gd name="T20" fmla="*/ 164 w 29"/>
              <a:gd name="T21" fmla="*/ 4233 h 30"/>
              <a:gd name="T22" fmla="*/ 328 w 29"/>
              <a:gd name="T23" fmla="*/ 4657 h 30"/>
              <a:gd name="T24" fmla="*/ 821 w 29"/>
              <a:gd name="T25" fmla="*/ 5292 h 30"/>
              <a:gd name="T26" fmla="*/ 1150 w 29"/>
              <a:gd name="T27" fmla="*/ 5715 h 30"/>
              <a:gd name="T28" fmla="*/ 1478 w 29"/>
              <a:gd name="T29" fmla="*/ 5927 h 30"/>
              <a:gd name="T30" fmla="*/ 1971 w 29"/>
              <a:gd name="T31" fmla="*/ 6350 h 30"/>
              <a:gd name="T32" fmla="*/ 2464 w 29"/>
              <a:gd name="T33" fmla="*/ 6350 h 30"/>
              <a:gd name="T34" fmla="*/ 2956 w 29"/>
              <a:gd name="T35" fmla="*/ 6350 h 30"/>
              <a:gd name="T36" fmla="*/ 3449 w 29"/>
              <a:gd name="T37" fmla="*/ 5927 h 30"/>
              <a:gd name="T38" fmla="*/ 3942 w 29"/>
              <a:gd name="T39" fmla="*/ 5715 h 30"/>
              <a:gd name="T40" fmla="*/ 4270 w 29"/>
              <a:gd name="T41" fmla="*/ 5292 h 30"/>
              <a:gd name="T42" fmla="*/ 4435 w 29"/>
              <a:gd name="T43" fmla="*/ 4657 h 30"/>
              <a:gd name="T44" fmla="*/ 4599 w 29"/>
              <a:gd name="T45" fmla="*/ 4233 h 30"/>
              <a:gd name="T46" fmla="*/ 4763 w 29"/>
              <a:gd name="T47" fmla="*/ 3810 h 30"/>
              <a:gd name="T48" fmla="*/ 4763 w 29"/>
              <a:gd name="T49" fmla="*/ 2963 h 30"/>
              <a:gd name="T50" fmla="*/ 4763 w 29"/>
              <a:gd name="T51" fmla="*/ 2540 h 30"/>
              <a:gd name="T52" fmla="*/ 4599 w 29"/>
              <a:gd name="T53" fmla="*/ 1693 h 30"/>
              <a:gd name="T54" fmla="*/ 4435 w 29"/>
              <a:gd name="T55" fmla="*/ 1270 h 30"/>
              <a:gd name="T56" fmla="*/ 4270 w 29"/>
              <a:gd name="T57" fmla="*/ 635 h 30"/>
              <a:gd name="T58" fmla="*/ 3942 w 29"/>
              <a:gd name="T59" fmla="*/ 423 h 30"/>
              <a:gd name="T60" fmla="*/ 3449 w 29"/>
              <a:gd name="T61" fmla="*/ 212 h 30"/>
              <a:gd name="T62" fmla="*/ 2956 w 29"/>
              <a:gd name="T63" fmla="*/ 0 h 30"/>
              <a:gd name="T64" fmla="*/ 2464 w 29"/>
              <a:gd name="T65" fmla="*/ 0 h 3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9"/>
              <a:gd name="T100" fmla="*/ 0 h 30"/>
              <a:gd name="T101" fmla="*/ 29 w 29"/>
              <a:gd name="T102" fmla="*/ 30 h 30"/>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9" h="30">
                <a:moveTo>
                  <a:pt x="15" y="0"/>
                </a:moveTo>
                <a:lnTo>
                  <a:pt x="12" y="0"/>
                </a:lnTo>
                <a:lnTo>
                  <a:pt x="9" y="1"/>
                </a:lnTo>
                <a:lnTo>
                  <a:pt x="7" y="2"/>
                </a:lnTo>
                <a:lnTo>
                  <a:pt x="5" y="3"/>
                </a:lnTo>
                <a:lnTo>
                  <a:pt x="2" y="6"/>
                </a:lnTo>
                <a:lnTo>
                  <a:pt x="1" y="8"/>
                </a:lnTo>
                <a:lnTo>
                  <a:pt x="1" y="12"/>
                </a:lnTo>
                <a:lnTo>
                  <a:pt x="0" y="14"/>
                </a:lnTo>
                <a:lnTo>
                  <a:pt x="1" y="18"/>
                </a:lnTo>
                <a:lnTo>
                  <a:pt x="1" y="20"/>
                </a:lnTo>
                <a:lnTo>
                  <a:pt x="2" y="22"/>
                </a:lnTo>
                <a:lnTo>
                  <a:pt x="5" y="25"/>
                </a:lnTo>
                <a:lnTo>
                  <a:pt x="7" y="27"/>
                </a:lnTo>
                <a:lnTo>
                  <a:pt x="9" y="28"/>
                </a:lnTo>
                <a:lnTo>
                  <a:pt x="12" y="30"/>
                </a:lnTo>
                <a:lnTo>
                  <a:pt x="15" y="30"/>
                </a:lnTo>
                <a:lnTo>
                  <a:pt x="18" y="30"/>
                </a:lnTo>
                <a:lnTo>
                  <a:pt x="21" y="28"/>
                </a:lnTo>
                <a:lnTo>
                  <a:pt x="24" y="27"/>
                </a:lnTo>
                <a:lnTo>
                  <a:pt x="26" y="25"/>
                </a:lnTo>
                <a:lnTo>
                  <a:pt x="27" y="22"/>
                </a:lnTo>
                <a:lnTo>
                  <a:pt x="28" y="20"/>
                </a:lnTo>
                <a:lnTo>
                  <a:pt x="29" y="18"/>
                </a:lnTo>
                <a:lnTo>
                  <a:pt x="29" y="14"/>
                </a:lnTo>
                <a:lnTo>
                  <a:pt x="29" y="12"/>
                </a:lnTo>
                <a:lnTo>
                  <a:pt x="28" y="8"/>
                </a:lnTo>
                <a:lnTo>
                  <a:pt x="27" y="6"/>
                </a:lnTo>
                <a:lnTo>
                  <a:pt x="26" y="3"/>
                </a:lnTo>
                <a:lnTo>
                  <a:pt x="24" y="2"/>
                </a:lnTo>
                <a:lnTo>
                  <a:pt x="21" y="1"/>
                </a:lnTo>
                <a:lnTo>
                  <a:pt x="18" y="0"/>
                </a:lnTo>
                <a:lnTo>
                  <a:pt x="15" y="0"/>
                </a:lnTo>
              </a:path>
            </a:pathLst>
          </a:custGeom>
          <a:noFill/>
          <a:ln w="1588">
            <a:solidFill>
              <a:srgbClr val="FFFFFF"/>
            </a:solidFill>
            <a:prstDash val="solid"/>
            <a:round/>
            <a:headEnd/>
            <a:tailEnd/>
          </a:ln>
        </p:spPr>
        <p:txBody>
          <a:bodyPr lIns="57150" tIns="28575" rIns="57150" bIns="28575"/>
          <a:lstStyle/>
          <a:p>
            <a:endParaRPr lang="en-US"/>
          </a:p>
        </p:txBody>
      </p:sp>
      <p:sp>
        <p:nvSpPr>
          <p:cNvPr id="61676" name="Freeform 278"/>
          <p:cNvSpPr>
            <a:spLocks/>
          </p:cNvSpPr>
          <p:nvPr/>
        </p:nvSpPr>
        <p:spPr bwMode="auto">
          <a:xfrm>
            <a:off x="1857375" y="3219450"/>
            <a:ext cx="4763" cy="6350"/>
          </a:xfrm>
          <a:custGeom>
            <a:avLst/>
            <a:gdLst>
              <a:gd name="T0" fmla="*/ 2382 w 30"/>
              <a:gd name="T1" fmla="*/ 0 h 30"/>
              <a:gd name="T2" fmla="*/ 1905 w 30"/>
              <a:gd name="T3" fmla="*/ 0 h 30"/>
              <a:gd name="T4" fmla="*/ 1588 w 30"/>
              <a:gd name="T5" fmla="*/ 212 h 30"/>
              <a:gd name="T6" fmla="*/ 1111 w 30"/>
              <a:gd name="T7" fmla="*/ 423 h 30"/>
              <a:gd name="T8" fmla="*/ 794 w 30"/>
              <a:gd name="T9" fmla="*/ 635 h 30"/>
              <a:gd name="T10" fmla="*/ 318 w 30"/>
              <a:gd name="T11" fmla="*/ 1270 h 30"/>
              <a:gd name="T12" fmla="*/ 159 w 30"/>
              <a:gd name="T13" fmla="*/ 1693 h 30"/>
              <a:gd name="T14" fmla="*/ 159 w 30"/>
              <a:gd name="T15" fmla="*/ 2540 h 30"/>
              <a:gd name="T16" fmla="*/ 0 w 30"/>
              <a:gd name="T17" fmla="*/ 2963 h 30"/>
              <a:gd name="T18" fmla="*/ 159 w 30"/>
              <a:gd name="T19" fmla="*/ 3810 h 30"/>
              <a:gd name="T20" fmla="*/ 159 w 30"/>
              <a:gd name="T21" fmla="*/ 4233 h 30"/>
              <a:gd name="T22" fmla="*/ 318 w 30"/>
              <a:gd name="T23" fmla="*/ 4657 h 30"/>
              <a:gd name="T24" fmla="*/ 794 w 30"/>
              <a:gd name="T25" fmla="*/ 5292 h 30"/>
              <a:gd name="T26" fmla="*/ 1111 w 30"/>
              <a:gd name="T27" fmla="*/ 5715 h 30"/>
              <a:gd name="T28" fmla="*/ 1588 w 30"/>
              <a:gd name="T29" fmla="*/ 5927 h 30"/>
              <a:gd name="T30" fmla="*/ 1905 w 30"/>
              <a:gd name="T31" fmla="*/ 6350 h 30"/>
              <a:gd name="T32" fmla="*/ 2382 w 30"/>
              <a:gd name="T33" fmla="*/ 6350 h 30"/>
              <a:gd name="T34" fmla="*/ 2858 w 30"/>
              <a:gd name="T35" fmla="*/ 6350 h 30"/>
              <a:gd name="T36" fmla="*/ 3334 w 30"/>
              <a:gd name="T37" fmla="*/ 5927 h 30"/>
              <a:gd name="T38" fmla="*/ 3810 w 30"/>
              <a:gd name="T39" fmla="*/ 5715 h 30"/>
              <a:gd name="T40" fmla="*/ 4128 w 30"/>
              <a:gd name="T41" fmla="*/ 5292 h 30"/>
              <a:gd name="T42" fmla="*/ 4287 w 30"/>
              <a:gd name="T43" fmla="*/ 4657 h 30"/>
              <a:gd name="T44" fmla="*/ 4604 w 30"/>
              <a:gd name="T45" fmla="*/ 4233 h 30"/>
              <a:gd name="T46" fmla="*/ 4763 w 30"/>
              <a:gd name="T47" fmla="*/ 3810 h 30"/>
              <a:gd name="T48" fmla="*/ 4763 w 30"/>
              <a:gd name="T49" fmla="*/ 2963 h 30"/>
              <a:gd name="T50" fmla="*/ 4763 w 30"/>
              <a:gd name="T51" fmla="*/ 2540 h 30"/>
              <a:gd name="T52" fmla="*/ 4604 w 30"/>
              <a:gd name="T53" fmla="*/ 1693 h 30"/>
              <a:gd name="T54" fmla="*/ 4287 w 30"/>
              <a:gd name="T55" fmla="*/ 1270 h 30"/>
              <a:gd name="T56" fmla="*/ 4128 w 30"/>
              <a:gd name="T57" fmla="*/ 635 h 30"/>
              <a:gd name="T58" fmla="*/ 3810 w 30"/>
              <a:gd name="T59" fmla="*/ 423 h 30"/>
              <a:gd name="T60" fmla="*/ 3334 w 30"/>
              <a:gd name="T61" fmla="*/ 212 h 30"/>
              <a:gd name="T62" fmla="*/ 2858 w 30"/>
              <a:gd name="T63" fmla="*/ 0 h 30"/>
              <a:gd name="T64" fmla="*/ 2382 w 30"/>
              <a:gd name="T65" fmla="*/ 0 h 3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30"/>
              <a:gd name="T100" fmla="*/ 0 h 30"/>
              <a:gd name="T101" fmla="*/ 30 w 30"/>
              <a:gd name="T102" fmla="*/ 30 h 30"/>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30" h="30">
                <a:moveTo>
                  <a:pt x="15" y="0"/>
                </a:moveTo>
                <a:lnTo>
                  <a:pt x="12" y="0"/>
                </a:lnTo>
                <a:lnTo>
                  <a:pt x="10" y="1"/>
                </a:lnTo>
                <a:lnTo>
                  <a:pt x="7" y="2"/>
                </a:lnTo>
                <a:lnTo>
                  <a:pt x="5" y="3"/>
                </a:lnTo>
                <a:lnTo>
                  <a:pt x="2" y="6"/>
                </a:lnTo>
                <a:lnTo>
                  <a:pt x="1" y="8"/>
                </a:lnTo>
                <a:lnTo>
                  <a:pt x="1" y="12"/>
                </a:lnTo>
                <a:lnTo>
                  <a:pt x="0" y="14"/>
                </a:lnTo>
                <a:lnTo>
                  <a:pt x="1" y="18"/>
                </a:lnTo>
                <a:lnTo>
                  <a:pt x="1" y="20"/>
                </a:lnTo>
                <a:lnTo>
                  <a:pt x="2" y="22"/>
                </a:lnTo>
                <a:lnTo>
                  <a:pt x="5" y="25"/>
                </a:lnTo>
                <a:lnTo>
                  <a:pt x="7" y="27"/>
                </a:lnTo>
                <a:lnTo>
                  <a:pt x="10" y="28"/>
                </a:lnTo>
                <a:lnTo>
                  <a:pt x="12" y="30"/>
                </a:lnTo>
                <a:lnTo>
                  <a:pt x="15" y="30"/>
                </a:lnTo>
                <a:lnTo>
                  <a:pt x="18" y="30"/>
                </a:lnTo>
                <a:lnTo>
                  <a:pt x="21" y="28"/>
                </a:lnTo>
                <a:lnTo>
                  <a:pt x="24" y="27"/>
                </a:lnTo>
                <a:lnTo>
                  <a:pt x="26" y="25"/>
                </a:lnTo>
                <a:lnTo>
                  <a:pt x="27" y="22"/>
                </a:lnTo>
                <a:lnTo>
                  <a:pt x="29" y="20"/>
                </a:lnTo>
                <a:lnTo>
                  <a:pt x="30" y="18"/>
                </a:lnTo>
                <a:lnTo>
                  <a:pt x="30" y="14"/>
                </a:lnTo>
                <a:lnTo>
                  <a:pt x="30" y="12"/>
                </a:lnTo>
                <a:lnTo>
                  <a:pt x="29" y="8"/>
                </a:lnTo>
                <a:lnTo>
                  <a:pt x="27" y="6"/>
                </a:lnTo>
                <a:lnTo>
                  <a:pt x="26" y="3"/>
                </a:lnTo>
                <a:lnTo>
                  <a:pt x="24" y="2"/>
                </a:lnTo>
                <a:lnTo>
                  <a:pt x="21" y="1"/>
                </a:lnTo>
                <a:lnTo>
                  <a:pt x="18" y="0"/>
                </a:lnTo>
                <a:lnTo>
                  <a:pt x="15" y="0"/>
                </a:lnTo>
                <a:close/>
              </a:path>
            </a:pathLst>
          </a:custGeom>
          <a:solidFill>
            <a:srgbClr val="FFFFFF"/>
          </a:solidFill>
          <a:ln w="9525">
            <a:noFill/>
            <a:round/>
            <a:headEnd/>
            <a:tailEnd/>
          </a:ln>
        </p:spPr>
        <p:txBody>
          <a:bodyPr lIns="57150" tIns="28575" rIns="57150" bIns="28575"/>
          <a:lstStyle/>
          <a:p>
            <a:endParaRPr lang="en-US"/>
          </a:p>
        </p:txBody>
      </p:sp>
      <p:sp>
        <p:nvSpPr>
          <p:cNvPr id="61677" name="Freeform 279"/>
          <p:cNvSpPr>
            <a:spLocks/>
          </p:cNvSpPr>
          <p:nvPr/>
        </p:nvSpPr>
        <p:spPr bwMode="auto">
          <a:xfrm>
            <a:off x="1857375" y="3219450"/>
            <a:ext cx="4763" cy="6350"/>
          </a:xfrm>
          <a:custGeom>
            <a:avLst/>
            <a:gdLst>
              <a:gd name="T0" fmla="*/ 2382 w 30"/>
              <a:gd name="T1" fmla="*/ 0 h 30"/>
              <a:gd name="T2" fmla="*/ 1905 w 30"/>
              <a:gd name="T3" fmla="*/ 0 h 30"/>
              <a:gd name="T4" fmla="*/ 1588 w 30"/>
              <a:gd name="T5" fmla="*/ 212 h 30"/>
              <a:gd name="T6" fmla="*/ 1111 w 30"/>
              <a:gd name="T7" fmla="*/ 423 h 30"/>
              <a:gd name="T8" fmla="*/ 794 w 30"/>
              <a:gd name="T9" fmla="*/ 635 h 30"/>
              <a:gd name="T10" fmla="*/ 318 w 30"/>
              <a:gd name="T11" fmla="*/ 1270 h 30"/>
              <a:gd name="T12" fmla="*/ 159 w 30"/>
              <a:gd name="T13" fmla="*/ 1693 h 30"/>
              <a:gd name="T14" fmla="*/ 159 w 30"/>
              <a:gd name="T15" fmla="*/ 2540 h 30"/>
              <a:gd name="T16" fmla="*/ 0 w 30"/>
              <a:gd name="T17" fmla="*/ 2963 h 30"/>
              <a:gd name="T18" fmla="*/ 159 w 30"/>
              <a:gd name="T19" fmla="*/ 3810 h 30"/>
              <a:gd name="T20" fmla="*/ 159 w 30"/>
              <a:gd name="T21" fmla="*/ 4233 h 30"/>
              <a:gd name="T22" fmla="*/ 318 w 30"/>
              <a:gd name="T23" fmla="*/ 4657 h 30"/>
              <a:gd name="T24" fmla="*/ 794 w 30"/>
              <a:gd name="T25" fmla="*/ 5292 h 30"/>
              <a:gd name="T26" fmla="*/ 1111 w 30"/>
              <a:gd name="T27" fmla="*/ 5715 h 30"/>
              <a:gd name="T28" fmla="*/ 1588 w 30"/>
              <a:gd name="T29" fmla="*/ 5927 h 30"/>
              <a:gd name="T30" fmla="*/ 1905 w 30"/>
              <a:gd name="T31" fmla="*/ 6350 h 30"/>
              <a:gd name="T32" fmla="*/ 2382 w 30"/>
              <a:gd name="T33" fmla="*/ 6350 h 30"/>
              <a:gd name="T34" fmla="*/ 2858 w 30"/>
              <a:gd name="T35" fmla="*/ 6350 h 30"/>
              <a:gd name="T36" fmla="*/ 3334 w 30"/>
              <a:gd name="T37" fmla="*/ 5927 h 30"/>
              <a:gd name="T38" fmla="*/ 3810 w 30"/>
              <a:gd name="T39" fmla="*/ 5715 h 30"/>
              <a:gd name="T40" fmla="*/ 4128 w 30"/>
              <a:gd name="T41" fmla="*/ 5292 h 30"/>
              <a:gd name="T42" fmla="*/ 4287 w 30"/>
              <a:gd name="T43" fmla="*/ 4657 h 30"/>
              <a:gd name="T44" fmla="*/ 4604 w 30"/>
              <a:gd name="T45" fmla="*/ 4233 h 30"/>
              <a:gd name="T46" fmla="*/ 4763 w 30"/>
              <a:gd name="T47" fmla="*/ 3810 h 30"/>
              <a:gd name="T48" fmla="*/ 4763 w 30"/>
              <a:gd name="T49" fmla="*/ 2963 h 30"/>
              <a:gd name="T50" fmla="*/ 4763 w 30"/>
              <a:gd name="T51" fmla="*/ 2540 h 30"/>
              <a:gd name="T52" fmla="*/ 4604 w 30"/>
              <a:gd name="T53" fmla="*/ 1693 h 30"/>
              <a:gd name="T54" fmla="*/ 4287 w 30"/>
              <a:gd name="T55" fmla="*/ 1270 h 30"/>
              <a:gd name="T56" fmla="*/ 4128 w 30"/>
              <a:gd name="T57" fmla="*/ 635 h 30"/>
              <a:gd name="T58" fmla="*/ 3810 w 30"/>
              <a:gd name="T59" fmla="*/ 423 h 30"/>
              <a:gd name="T60" fmla="*/ 3334 w 30"/>
              <a:gd name="T61" fmla="*/ 212 h 30"/>
              <a:gd name="T62" fmla="*/ 2858 w 30"/>
              <a:gd name="T63" fmla="*/ 0 h 30"/>
              <a:gd name="T64" fmla="*/ 2382 w 30"/>
              <a:gd name="T65" fmla="*/ 0 h 3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30"/>
              <a:gd name="T100" fmla="*/ 0 h 30"/>
              <a:gd name="T101" fmla="*/ 30 w 30"/>
              <a:gd name="T102" fmla="*/ 30 h 30"/>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30" h="30">
                <a:moveTo>
                  <a:pt x="15" y="0"/>
                </a:moveTo>
                <a:lnTo>
                  <a:pt x="12" y="0"/>
                </a:lnTo>
                <a:lnTo>
                  <a:pt x="10" y="1"/>
                </a:lnTo>
                <a:lnTo>
                  <a:pt x="7" y="2"/>
                </a:lnTo>
                <a:lnTo>
                  <a:pt x="5" y="3"/>
                </a:lnTo>
                <a:lnTo>
                  <a:pt x="2" y="6"/>
                </a:lnTo>
                <a:lnTo>
                  <a:pt x="1" y="8"/>
                </a:lnTo>
                <a:lnTo>
                  <a:pt x="1" y="12"/>
                </a:lnTo>
                <a:lnTo>
                  <a:pt x="0" y="14"/>
                </a:lnTo>
                <a:lnTo>
                  <a:pt x="1" y="18"/>
                </a:lnTo>
                <a:lnTo>
                  <a:pt x="1" y="20"/>
                </a:lnTo>
                <a:lnTo>
                  <a:pt x="2" y="22"/>
                </a:lnTo>
                <a:lnTo>
                  <a:pt x="5" y="25"/>
                </a:lnTo>
                <a:lnTo>
                  <a:pt x="7" y="27"/>
                </a:lnTo>
                <a:lnTo>
                  <a:pt x="10" y="28"/>
                </a:lnTo>
                <a:lnTo>
                  <a:pt x="12" y="30"/>
                </a:lnTo>
                <a:lnTo>
                  <a:pt x="15" y="30"/>
                </a:lnTo>
                <a:lnTo>
                  <a:pt x="18" y="30"/>
                </a:lnTo>
                <a:lnTo>
                  <a:pt x="21" y="28"/>
                </a:lnTo>
                <a:lnTo>
                  <a:pt x="24" y="27"/>
                </a:lnTo>
                <a:lnTo>
                  <a:pt x="26" y="25"/>
                </a:lnTo>
                <a:lnTo>
                  <a:pt x="27" y="22"/>
                </a:lnTo>
                <a:lnTo>
                  <a:pt x="29" y="20"/>
                </a:lnTo>
                <a:lnTo>
                  <a:pt x="30" y="18"/>
                </a:lnTo>
                <a:lnTo>
                  <a:pt x="30" y="14"/>
                </a:lnTo>
                <a:lnTo>
                  <a:pt x="30" y="12"/>
                </a:lnTo>
                <a:lnTo>
                  <a:pt x="29" y="8"/>
                </a:lnTo>
                <a:lnTo>
                  <a:pt x="27" y="6"/>
                </a:lnTo>
                <a:lnTo>
                  <a:pt x="26" y="3"/>
                </a:lnTo>
                <a:lnTo>
                  <a:pt x="24" y="2"/>
                </a:lnTo>
                <a:lnTo>
                  <a:pt x="21" y="1"/>
                </a:lnTo>
                <a:lnTo>
                  <a:pt x="18" y="0"/>
                </a:lnTo>
                <a:lnTo>
                  <a:pt x="15" y="0"/>
                </a:lnTo>
              </a:path>
            </a:pathLst>
          </a:custGeom>
          <a:noFill/>
          <a:ln w="1588">
            <a:solidFill>
              <a:srgbClr val="FFFFFF"/>
            </a:solidFill>
            <a:prstDash val="solid"/>
            <a:round/>
            <a:headEnd/>
            <a:tailEnd/>
          </a:ln>
        </p:spPr>
        <p:txBody>
          <a:bodyPr lIns="57150" tIns="28575" rIns="57150" bIns="28575"/>
          <a:lstStyle/>
          <a:p>
            <a:endParaRPr lang="en-US"/>
          </a:p>
        </p:txBody>
      </p:sp>
      <p:sp>
        <p:nvSpPr>
          <p:cNvPr id="61678" name="Freeform 280"/>
          <p:cNvSpPr>
            <a:spLocks/>
          </p:cNvSpPr>
          <p:nvPr/>
        </p:nvSpPr>
        <p:spPr bwMode="auto">
          <a:xfrm>
            <a:off x="1866900" y="3219450"/>
            <a:ext cx="3175" cy="6350"/>
          </a:xfrm>
          <a:custGeom>
            <a:avLst/>
            <a:gdLst>
              <a:gd name="T0" fmla="*/ 1693 w 30"/>
              <a:gd name="T1" fmla="*/ 0 h 30"/>
              <a:gd name="T2" fmla="*/ 1270 w 30"/>
              <a:gd name="T3" fmla="*/ 0 h 30"/>
              <a:gd name="T4" fmla="*/ 1058 w 30"/>
              <a:gd name="T5" fmla="*/ 212 h 30"/>
              <a:gd name="T6" fmla="*/ 741 w 30"/>
              <a:gd name="T7" fmla="*/ 423 h 30"/>
              <a:gd name="T8" fmla="*/ 529 w 30"/>
              <a:gd name="T9" fmla="*/ 635 h 30"/>
              <a:gd name="T10" fmla="*/ 318 w 30"/>
              <a:gd name="T11" fmla="*/ 1270 h 30"/>
              <a:gd name="T12" fmla="*/ 212 w 30"/>
              <a:gd name="T13" fmla="*/ 1693 h 30"/>
              <a:gd name="T14" fmla="*/ 212 w 30"/>
              <a:gd name="T15" fmla="*/ 2540 h 30"/>
              <a:gd name="T16" fmla="*/ 0 w 30"/>
              <a:gd name="T17" fmla="*/ 2963 h 30"/>
              <a:gd name="T18" fmla="*/ 212 w 30"/>
              <a:gd name="T19" fmla="*/ 3810 h 30"/>
              <a:gd name="T20" fmla="*/ 212 w 30"/>
              <a:gd name="T21" fmla="*/ 4233 h 30"/>
              <a:gd name="T22" fmla="*/ 318 w 30"/>
              <a:gd name="T23" fmla="*/ 4657 h 30"/>
              <a:gd name="T24" fmla="*/ 529 w 30"/>
              <a:gd name="T25" fmla="*/ 5292 h 30"/>
              <a:gd name="T26" fmla="*/ 741 w 30"/>
              <a:gd name="T27" fmla="*/ 5715 h 30"/>
              <a:gd name="T28" fmla="*/ 1058 w 30"/>
              <a:gd name="T29" fmla="*/ 5927 h 30"/>
              <a:gd name="T30" fmla="*/ 1270 w 30"/>
              <a:gd name="T31" fmla="*/ 6350 h 30"/>
              <a:gd name="T32" fmla="*/ 1693 w 30"/>
              <a:gd name="T33" fmla="*/ 6350 h 30"/>
              <a:gd name="T34" fmla="*/ 1905 w 30"/>
              <a:gd name="T35" fmla="*/ 6350 h 30"/>
              <a:gd name="T36" fmla="*/ 2328 w 30"/>
              <a:gd name="T37" fmla="*/ 5927 h 30"/>
              <a:gd name="T38" fmla="*/ 2540 w 30"/>
              <a:gd name="T39" fmla="*/ 5715 h 30"/>
              <a:gd name="T40" fmla="*/ 2752 w 30"/>
              <a:gd name="T41" fmla="*/ 5292 h 30"/>
              <a:gd name="T42" fmla="*/ 2963 w 30"/>
              <a:gd name="T43" fmla="*/ 4657 h 30"/>
              <a:gd name="T44" fmla="*/ 3069 w 30"/>
              <a:gd name="T45" fmla="*/ 4233 h 30"/>
              <a:gd name="T46" fmla="*/ 3175 w 30"/>
              <a:gd name="T47" fmla="*/ 3810 h 30"/>
              <a:gd name="T48" fmla="*/ 3175 w 30"/>
              <a:gd name="T49" fmla="*/ 2963 h 30"/>
              <a:gd name="T50" fmla="*/ 3175 w 30"/>
              <a:gd name="T51" fmla="*/ 2540 h 30"/>
              <a:gd name="T52" fmla="*/ 3069 w 30"/>
              <a:gd name="T53" fmla="*/ 1693 h 30"/>
              <a:gd name="T54" fmla="*/ 2963 w 30"/>
              <a:gd name="T55" fmla="*/ 1270 h 30"/>
              <a:gd name="T56" fmla="*/ 2752 w 30"/>
              <a:gd name="T57" fmla="*/ 635 h 30"/>
              <a:gd name="T58" fmla="*/ 2540 w 30"/>
              <a:gd name="T59" fmla="*/ 423 h 30"/>
              <a:gd name="T60" fmla="*/ 2328 w 30"/>
              <a:gd name="T61" fmla="*/ 212 h 30"/>
              <a:gd name="T62" fmla="*/ 1905 w 30"/>
              <a:gd name="T63" fmla="*/ 0 h 30"/>
              <a:gd name="T64" fmla="*/ 1693 w 30"/>
              <a:gd name="T65" fmla="*/ 0 h 3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30"/>
              <a:gd name="T100" fmla="*/ 0 h 30"/>
              <a:gd name="T101" fmla="*/ 30 w 30"/>
              <a:gd name="T102" fmla="*/ 30 h 30"/>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30" h="30">
                <a:moveTo>
                  <a:pt x="16" y="0"/>
                </a:moveTo>
                <a:lnTo>
                  <a:pt x="12" y="0"/>
                </a:lnTo>
                <a:lnTo>
                  <a:pt x="10" y="1"/>
                </a:lnTo>
                <a:lnTo>
                  <a:pt x="7" y="2"/>
                </a:lnTo>
                <a:lnTo>
                  <a:pt x="5" y="3"/>
                </a:lnTo>
                <a:lnTo>
                  <a:pt x="3" y="6"/>
                </a:lnTo>
                <a:lnTo>
                  <a:pt x="2" y="8"/>
                </a:lnTo>
                <a:lnTo>
                  <a:pt x="2" y="12"/>
                </a:lnTo>
                <a:lnTo>
                  <a:pt x="0" y="14"/>
                </a:lnTo>
                <a:lnTo>
                  <a:pt x="2" y="18"/>
                </a:lnTo>
                <a:lnTo>
                  <a:pt x="2" y="20"/>
                </a:lnTo>
                <a:lnTo>
                  <a:pt x="3" y="22"/>
                </a:lnTo>
                <a:lnTo>
                  <a:pt x="5" y="25"/>
                </a:lnTo>
                <a:lnTo>
                  <a:pt x="7" y="27"/>
                </a:lnTo>
                <a:lnTo>
                  <a:pt x="10" y="28"/>
                </a:lnTo>
                <a:lnTo>
                  <a:pt x="12" y="30"/>
                </a:lnTo>
                <a:lnTo>
                  <a:pt x="16" y="30"/>
                </a:lnTo>
                <a:lnTo>
                  <a:pt x="18" y="30"/>
                </a:lnTo>
                <a:lnTo>
                  <a:pt x="22" y="28"/>
                </a:lnTo>
                <a:lnTo>
                  <a:pt x="24" y="27"/>
                </a:lnTo>
                <a:lnTo>
                  <a:pt x="26" y="25"/>
                </a:lnTo>
                <a:lnTo>
                  <a:pt x="28" y="22"/>
                </a:lnTo>
                <a:lnTo>
                  <a:pt x="29" y="20"/>
                </a:lnTo>
                <a:lnTo>
                  <a:pt x="30" y="18"/>
                </a:lnTo>
                <a:lnTo>
                  <a:pt x="30" y="14"/>
                </a:lnTo>
                <a:lnTo>
                  <a:pt x="30" y="12"/>
                </a:lnTo>
                <a:lnTo>
                  <a:pt x="29" y="8"/>
                </a:lnTo>
                <a:lnTo>
                  <a:pt x="28" y="6"/>
                </a:lnTo>
                <a:lnTo>
                  <a:pt x="26" y="3"/>
                </a:lnTo>
                <a:lnTo>
                  <a:pt x="24" y="2"/>
                </a:lnTo>
                <a:lnTo>
                  <a:pt x="22" y="1"/>
                </a:lnTo>
                <a:lnTo>
                  <a:pt x="18" y="0"/>
                </a:lnTo>
                <a:lnTo>
                  <a:pt x="16" y="0"/>
                </a:lnTo>
                <a:close/>
              </a:path>
            </a:pathLst>
          </a:custGeom>
          <a:solidFill>
            <a:srgbClr val="FFFFFF"/>
          </a:solidFill>
          <a:ln w="9525">
            <a:noFill/>
            <a:round/>
            <a:headEnd/>
            <a:tailEnd/>
          </a:ln>
        </p:spPr>
        <p:txBody>
          <a:bodyPr lIns="57150" tIns="28575" rIns="57150" bIns="28575"/>
          <a:lstStyle/>
          <a:p>
            <a:endParaRPr lang="en-US"/>
          </a:p>
        </p:txBody>
      </p:sp>
      <p:sp>
        <p:nvSpPr>
          <p:cNvPr id="61679" name="Freeform 281"/>
          <p:cNvSpPr>
            <a:spLocks/>
          </p:cNvSpPr>
          <p:nvPr/>
        </p:nvSpPr>
        <p:spPr bwMode="auto">
          <a:xfrm>
            <a:off x="1866900" y="3219450"/>
            <a:ext cx="3175" cy="6350"/>
          </a:xfrm>
          <a:custGeom>
            <a:avLst/>
            <a:gdLst>
              <a:gd name="T0" fmla="*/ 1693 w 30"/>
              <a:gd name="T1" fmla="*/ 0 h 30"/>
              <a:gd name="T2" fmla="*/ 1270 w 30"/>
              <a:gd name="T3" fmla="*/ 0 h 30"/>
              <a:gd name="T4" fmla="*/ 1058 w 30"/>
              <a:gd name="T5" fmla="*/ 212 h 30"/>
              <a:gd name="T6" fmla="*/ 741 w 30"/>
              <a:gd name="T7" fmla="*/ 423 h 30"/>
              <a:gd name="T8" fmla="*/ 529 w 30"/>
              <a:gd name="T9" fmla="*/ 635 h 30"/>
              <a:gd name="T10" fmla="*/ 318 w 30"/>
              <a:gd name="T11" fmla="*/ 1270 h 30"/>
              <a:gd name="T12" fmla="*/ 212 w 30"/>
              <a:gd name="T13" fmla="*/ 1693 h 30"/>
              <a:gd name="T14" fmla="*/ 212 w 30"/>
              <a:gd name="T15" fmla="*/ 2540 h 30"/>
              <a:gd name="T16" fmla="*/ 0 w 30"/>
              <a:gd name="T17" fmla="*/ 2963 h 30"/>
              <a:gd name="T18" fmla="*/ 212 w 30"/>
              <a:gd name="T19" fmla="*/ 3810 h 30"/>
              <a:gd name="T20" fmla="*/ 212 w 30"/>
              <a:gd name="T21" fmla="*/ 4233 h 30"/>
              <a:gd name="T22" fmla="*/ 318 w 30"/>
              <a:gd name="T23" fmla="*/ 4657 h 30"/>
              <a:gd name="T24" fmla="*/ 529 w 30"/>
              <a:gd name="T25" fmla="*/ 5292 h 30"/>
              <a:gd name="T26" fmla="*/ 741 w 30"/>
              <a:gd name="T27" fmla="*/ 5715 h 30"/>
              <a:gd name="T28" fmla="*/ 1058 w 30"/>
              <a:gd name="T29" fmla="*/ 5927 h 30"/>
              <a:gd name="T30" fmla="*/ 1270 w 30"/>
              <a:gd name="T31" fmla="*/ 6350 h 30"/>
              <a:gd name="T32" fmla="*/ 1693 w 30"/>
              <a:gd name="T33" fmla="*/ 6350 h 30"/>
              <a:gd name="T34" fmla="*/ 1905 w 30"/>
              <a:gd name="T35" fmla="*/ 6350 h 30"/>
              <a:gd name="T36" fmla="*/ 2328 w 30"/>
              <a:gd name="T37" fmla="*/ 5927 h 30"/>
              <a:gd name="T38" fmla="*/ 2540 w 30"/>
              <a:gd name="T39" fmla="*/ 5715 h 30"/>
              <a:gd name="T40" fmla="*/ 2752 w 30"/>
              <a:gd name="T41" fmla="*/ 5292 h 30"/>
              <a:gd name="T42" fmla="*/ 2963 w 30"/>
              <a:gd name="T43" fmla="*/ 4657 h 30"/>
              <a:gd name="T44" fmla="*/ 3069 w 30"/>
              <a:gd name="T45" fmla="*/ 4233 h 30"/>
              <a:gd name="T46" fmla="*/ 3175 w 30"/>
              <a:gd name="T47" fmla="*/ 3810 h 30"/>
              <a:gd name="T48" fmla="*/ 3175 w 30"/>
              <a:gd name="T49" fmla="*/ 2963 h 30"/>
              <a:gd name="T50" fmla="*/ 3175 w 30"/>
              <a:gd name="T51" fmla="*/ 2540 h 30"/>
              <a:gd name="T52" fmla="*/ 3069 w 30"/>
              <a:gd name="T53" fmla="*/ 1693 h 30"/>
              <a:gd name="T54" fmla="*/ 2963 w 30"/>
              <a:gd name="T55" fmla="*/ 1270 h 30"/>
              <a:gd name="T56" fmla="*/ 2752 w 30"/>
              <a:gd name="T57" fmla="*/ 635 h 30"/>
              <a:gd name="T58" fmla="*/ 2540 w 30"/>
              <a:gd name="T59" fmla="*/ 423 h 30"/>
              <a:gd name="T60" fmla="*/ 2328 w 30"/>
              <a:gd name="T61" fmla="*/ 212 h 30"/>
              <a:gd name="T62" fmla="*/ 1905 w 30"/>
              <a:gd name="T63" fmla="*/ 0 h 30"/>
              <a:gd name="T64" fmla="*/ 1693 w 30"/>
              <a:gd name="T65" fmla="*/ 0 h 3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30"/>
              <a:gd name="T100" fmla="*/ 0 h 30"/>
              <a:gd name="T101" fmla="*/ 30 w 30"/>
              <a:gd name="T102" fmla="*/ 30 h 30"/>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30" h="30">
                <a:moveTo>
                  <a:pt x="16" y="0"/>
                </a:moveTo>
                <a:lnTo>
                  <a:pt x="12" y="0"/>
                </a:lnTo>
                <a:lnTo>
                  <a:pt x="10" y="1"/>
                </a:lnTo>
                <a:lnTo>
                  <a:pt x="7" y="2"/>
                </a:lnTo>
                <a:lnTo>
                  <a:pt x="5" y="3"/>
                </a:lnTo>
                <a:lnTo>
                  <a:pt x="3" y="6"/>
                </a:lnTo>
                <a:lnTo>
                  <a:pt x="2" y="8"/>
                </a:lnTo>
                <a:lnTo>
                  <a:pt x="2" y="12"/>
                </a:lnTo>
                <a:lnTo>
                  <a:pt x="0" y="14"/>
                </a:lnTo>
                <a:lnTo>
                  <a:pt x="2" y="18"/>
                </a:lnTo>
                <a:lnTo>
                  <a:pt x="2" y="20"/>
                </a:lnTo>
                <a:lnTo>
                  <a:pt x="3" y="22"/>
                </a:lnTo>
                <a:lnTo>
                  <a:pt x="5" y="25"/>
                </a:lnTo>
                <a:lnTo>
                  <a:pt x="7" y="27"/>
                </a:lnTo>
                <a:lnTo>
                  <a:pt x="10" y="28"/>
                </a:lnTo>
                <a:lnTo>
                  <a:pt x="12" y="30"/>
                </a:lnTo>
                <a:lnTo>
                  <a:pt x="16" y="30"/>
                </a:lnTo>
                <a:lnTo>
                  <a:pt x="18" y="30"/>
                </a:lnTo>
                <a:lnTo>
                  <a:pt x="22" y="28"/>
                </a:lnTo>
                <a:lnTo>
                  <a:pt x="24" y="27"/>
                </a:lnTo>
                <a:lnTo>
                  <a:pt x="26" y="25"/>
                </a:lnTo>
                <a:lnTo>
                  <a:pt x="28" y="22"/>
                </a:lnTo>
                <a:lnTo>
                  <a:pt x="29" y="20"/>
                </a:lnTo>
                <a:lnTo>
                  <a:pt x="30" y="18"/>
                </a:lnTo>
                <a:lnTo>
                  <a:pt x="30" y="14"/>
                </a:lnTo>
                <a:lnTo>
                  <a:pt x="30" y="12"/>
                </a:lnTo>
                <a:lnTo>
                  <a:pt x="29" y="8"/>
                </a:lnTo>
                <a:lnTo>
                  <a:pt x="28" y="6"/>
                </a:lnTo>
                <a:lnTo>
                  <a:pt x="26" y="3"/>
                </a:lnTo>
                <a:lnTo>
                  <a:pt x="24" y="2"/>
                </a:lnTo>
                <a:lnTo>
                  <a:pt x="22" y="1"/>
                </a:lnTo>
                <a:lnTo>
                  <a:pt x="18" y="0"/>
                </a:lnTo>
                <a:lnTo>
                  <a:pt x="16" y="0"/>
                </a:lnTo>
              </a:path>
            </a:pathLst>
          </a:custGeom>
          <a:noFill/>
          <a:ln w="1588">
            <a:solidFill>
              <a:srgbClr val="FFFFFF"/>
            </a:solidFill>
            <a:prstDash val="solid"/>
            <a:round/>
            <a:headEnd/>
            <a:tailEnd/>
          </a:ln>
        </p:spPr>
        <p:txBody>
          <a:bodyPr lIns="57150" tIns="28575" rIns="57150" bIns="28575"/>
          <a:lstStyle/>
          <a:p>
            <a:endParaRPr lang="en-US"/>
          </a:p>
        </p:txBody>
      </p:sp>
      <p:sp>
        <p:nvSpPr>
          <p:cNvPr id="61680" name="Freeform 282"/>
          <p:cNvSpPr>
            <a:spLocks/>
          </p:cNvSpPr>
          <p:nvPr/>
        </p:nvSpPr>
        <p:spPr bwMode="auto">
          <a:xfrm>
            <a:off x="1874838" y="3219450"/>
            <a:ext cx="4762" cy="6350"/>
          </a:xfrm>
          <a:custGeom>
            <a:avLst/>
            <a:gdLst>
              <a:gd name="T0" fmla="*/ 2463 w 29"/>
              <a:gd name="T1" fmla="*/ 0 h 30"/>
              <a:gd name="T2" fmla="*/ 1806 w 29"/>
              <a:gd name="T3" fmla="*/ 0 h 30"/>
              <a:gd name="T4" fmla="*/ 1478 w 29"/>
              <a:gd name="T5" fmla="*/ 212 h 30"/>
              <a:gd name="T6" fmla="*/ 1149 w 29"/>
              <a:gd name="T7" fmla="*/ 423 h 30"/>
              <a:gd name="T8" fmla="*/ 657 w 29"/>
              <a:gd name="T9" fmla="*/ 635 h 30"/>
              <a:gd name="T10" fmla="*/ 328 w 29"/>
              <a:gd name="T11" fmla="*/ 1270 h 30"/>
              <a:gd name="T12" fmla="*/ 164 w 29"/>
              <a:gd name="T13" fmla="*/ 1693 h 30"/>
              <a:gd name="T14" fmla="*/ 164 w 29"/>
              <a:gd name="T15" fmla="*/ 2540 h 30"/>
              <a:gd name="T16" fmla="*/ 0 w 29"/>
              <a:gd name="T17" fmla="*/ 2963 h 30"/>
              <a:gd name="T18" fmla="*/ 164 w 29"/>
              <a:gd name="T19" fmla="*/ 3810 h 30"/>
              <a:gd name="T20" fmla="*/ 164 w 29"/>
              <a:gd name="T21" fmla="*/ 4233 h 30"/>
              <a:gd name="T22" fmla="*/ 328 w 29"/>
              <a:gd name="T23" fmla="*/ 4657 h 30"/>
              <a:gd name="T24" fmla="*/ 657 w 29"/>
              <a:gd name="T25" fmla="*/ 5292 h 30"/>
              <a:gd name="T26" fmla="*/ 1149 w 29"/>
              <a:gd name="T27" fmla="*/ 5715 h 30"/>
              <a:gd name="T28" fmla="*/ 1478 w 29"/>
              <a:gd name="T29" fmla="*/ 5927 h 30"/>
              <a:gd name="T30" fmla="*/ 1806 w 29"/>
              <a:gd name="T31" fmla="*/ 6350 h 30"/>
              <a:gd name="T32" fmla="*/ 2463 w 29"/>
              <a:gd name="T33" fmla="*/ 6350 h 30"/>
              <a:gd name="T34" fmla="*/ 2792 w 29"/>
              <a:gd name="T35" fmla="*/ 6350 h 30"/>
              <a:gd name="T36" fmla="*/ 3448 w 29"/>
              <a:gd name="T37" fmla="*/ 5927 h 30"/>
              <a:gd name="T38" fmla="*/ 3777 w 29"/>
              <a:gd name="T39" fmla="*/ 5715 h 30"/>
              <a:gd name="T40" fmla="*/ 4269 w 29"/>
              <a:gd name="T41" fmla="*/ 5292 h 30"/>
              <a:gd name="T42" fmla="*/ 4434 w 29"/>
              <a:gd name="T43" fmla="*/ 4657 h 30"/>
              <a:gd name="T44" fmla="*/ 4598 w 29"/>
              <a:gd name="T45" fmla="*/ 4233 h 30"/>
              <a:gd name="T46" fmla="*/ 4762 w 29"/>
              <a:gd name="T47" fmla="*/ 3810 h 30"/>
              <a:gd name="T48" fmla="*/ 4762 w 29"/>
              <a:gd name="T49" fmla="*/ 2963 h 30"/>
              <a:gd name="T50" fmla="*/ 4762 w 29"/>
              <a:gd name="T51" fmla="*/ 2540 h 30"/>
              <a:gd name="T52" fmla="*/ 4598 w 29"/>
              <a:gd name="T53" fmla="*/ 1693 h 30"/>
              <a:gd name="T54" fmla="*/ 4434 w 29"/>
              <a:gd name="T55" fmla="*/ 1270 h 30"/>
              <a:gd name="T56" fmla="*/ 4269 w 29"/>
              <a:gd name="T57" fmla="*/ 635 h 30"/>
              <a:gd name="T58" fmla="*/ 3777 w 29"/>
              <a:gd name="T59" fmla="*/ 423 h 30"/>
              <a:gd name="T60" fmla="*/ 3448 w 29"/>
              <a:gd name="T61" fmla="*/ 212 h 30"/>
              <a:gd name="T62" fmla="*/ 2792 w 29"/>
              <a:gd name="T63" fmla="*/ 0 h 30"/>
              <a:gd name="T64" fmla="*/ 2463 w 29"/>
              <a:gd name="T65" fmla="*/ 0 h 3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9"/>
              <a:gd name="T100" fmla="*/ 0 h 30"/>
              <a:gd name="T101" fmla="*/ 29 w 29"/>
              <a:gd name="T102" fmla="*/ 30 h 30"/>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9" h="30">
                <a:moveTo>
                  <a:pt x="15" y="0"/>
                </a:moveTo>
                <a:lnTo>
                  <a:pt x="11" y="0"/>
                </a:lnTo>
                <a:lnTo>
                  <a:pt x="9" y="1"/>
                </a:lnTo>
                <a:lnTo>
                  <a:pt x="7" y="2"/>
                </a:lnTo>
                <a:lnTo>
                  <a:pt x="4" y="3"/>
                </a:lnTo>
                <a:lnTo>
                  <a:pt x="2" y="6"/>
                </a:lnTo>
                <a:lnTo>
                  <a:pt x="1" y="8"/>
                </a:lnTo>
                <a:lnTo>
                  <a:pt x="1" y="12"/>
                </a:lnTo>
                <a:lnTo>
                  <a:pt x="0" y="14"/>
                </a:lnTo>
                <a:lnTo>
                  <a:pt x="1" y="18"/>
                </a:lnTo>
                <a:lnTo>
                  <a:pt x="1" y="20"/>
                </a:lnTo>
                <a:lnTo>
                  <a:pt x="2" y="22"/>
                </a:lnTo>
                <a:lnTo>
                  <a:pt x="4" y="25"/>
                </a:lnTo>
                <a:lnTo>
                  <a:pt x="7" y="27"/>
                </a:lnTo>
                <a:lnTo>
                  <a:pt x="9" y="28"/>
                </a:lnTo>
                <a:lnTo>
                  <a:pt x="11" y="30"/>
                </a:lnTo>
                <a:lnTo>
                  <a:pt x="15" y="30"/>
                </a:lnTo>
                <a:lnTo>
                  <a:pt x="17" y="30"/>
                </a:lnTo>
                <a:lnTo>
                  <a:pt x="21" y="28"/>
                </a:lnTo>
                <a:lnTo>
                  <a:pt x="23" y="27"/>
                </a:lnTo>
                <a:lnTo>
                  <a:pt x="26" y="25"/>
                </a:lnTo>
                <a:lnTo>
                  <a:pt x="27" y="22"/>
                </a:lnTo>
                <a:lnTo>
                  <a:pt x="28" y="20"/>
                </a:lnTo>
                <a:lnTo>
                  <a:pt x="29" y="18"/>
                </a:lnTo>
                <a:lnTo>
                  <a:pt x="29" y="14"/>
                </a:lnTo>
                <a:lnTo>
                  <a:pt x="29" y="12"/>
                </a:lnTo>
                <a:lnTo>
                  <a:pt x="28" y="8"/>
                </a:lnTo>
                <a:lnTo>
                  <a:pt x="27" y="6"/>
                </a:lnTo>
                <a:lnTo>
                  <a:pt x="26" y="3"/>
                </a:lnTo>
                <a:lnTo>
                  <a:pt x="23" y="2"/>
                </a:lnTo>
                <a:lnTo>
                  <a:pt x="21" y="1"/>
                </a:lnTo>
                <a:lnTo>
                  <a:pt x="17" y="0"/>
                </a:lnTo>
                <a:lnTo>
                  <a:pt x="15" y="0"/>
                </a:lnTo>
                <a:close/>
              </a:path>
            </a:pathLst>
          </a:custGeom>
          <a:solidFill>
            <a:srgbClr val="FFFFFF"/>
          </a:solidFill>
          <a:ln w="9525">
            <a:noFill/>
            <a:round/>
            <a:headEnd/>
            <a:tailEnd/>
          </a:ln>
        </p:spPr>
        <p:txBody>
          <a:bodyPr lIns="57150" tIns="28575" rIns="57150" bIns="28575"/>
          <a:lstStyle/>
          <a:p>
            <a:endParaRPr lang="en-US"/>
          </a:p>
        </p:txBody>
      </p:sp>
      <p:sp>
        <p:nvSpPr>
          <p:cNvPr id="61681" name="Freeform 283"/>
          <p:cNvSpPr>
            <a:spLocks/>
          </p:cNvSpPr>
          <p:nvPr/>
        </p:nvSpPr>
        <p:spPr bwMode="auto">
          <a:xfrm>
            <a:off x="1874838" y="3219450"/>
            <a:ext cx="4762" cy="6350"/>
          </a:xfrm>
          <a:custGeom>
            <a:avLst/>
            <a:gdLst>
              <a:gd name="T0" fmla="*/ 2463 w 29"/>
              <a:gd name="T1" fmla="*/ 0 h 30"/>
              <a:gd name="T2" fmla="*/ 1806 w 29"/>
              <a:gd name="T3" fmla="*/ 0 h 30"/>
              <a:gd name="T4" fmla="*/ 1478 w 29"/>
              <a:gd name="T5" fmla="*/ 212 h 30"/>
              <a:gd name="T6" fmla="*/ 1149 w 29"/>
              <a:gd name="T7" fmla="*/ 423 h 30"/>
              <a:gd name="T8" fmla="*/ 657 w 29"/>
              <a:gd name="T9" fmla="*/ 635 h 30"/>
              <a:gd name="T10" fmla="*/ 328 w 29"/>
              <a:gd name="T11" fmla="*/ 1270 h 30"/>
              <a:gd name="T12" fmla="*/ 164 w 29"/>
              <a:gd name="T13" fmla="*/ 1693 h 30"/>
              <a:gd name="T14" fmla="*/ 164 w 29"/>
              <a:gd name="T15" fmla="*/ 2540 h 30"/>
              <a:gd name="T16" fmla="*/ 0 w 29"/>
              <a:gd name="T17" fmla="*/ 2963 h 30"/>
              <a:gd name="T18" fmla="*/ 164 w 29"/>
              <a:gd name="T19" fmla="*/ 3810 h 30"/>
              <a:gd name="T20" fmla="*/ 164 w 29"/>
              <a:gd name="T21" fmla="*/ 4233 h 30"/>
              <a:gd name="T22" fmla="*/ 328 w 29"/>
              <a:gd name="T23" fmla="*/ 4657 h 30"/>
              <a:gd name="T24" fmla="*/ 657 w 29"/>
              <a:gd name="T25" fmla="*/ 5292 h 30"/>
              <a:gd name="T26" fmla="*/ 1149 w 29"/>
              <a:gd name="T27" fmla="*/ 5715 h 30"/>
              <a:gd name="T28" fmla="*/ 1478 w 29"/>
              <a:gd name="T29" fmla="*/ 5927 h 30"/>
              <a:gd name="T30" fmla="*/ 1806 w 29"/>
              <a:gd name="T31" fmla="*/ 6350 h 30"/>
              <a:gd name="T32" fmla="*/ 2463 w 29"/>
              <a:gd name="T33" fmla="*/ 6350 h 30"/>
              <a:gd name="T34" fmla="*/ 2792 w 29"/>
              <a:gd name="T35" fmla="*/ 6350 h 30"/>
              <a:gd name="T36" fmla="*/ 3448 w 29"/>
              <a:gd name="T37" fmla="*/ 5927 h 30"/>
              <a:gd name="T38" fmla="*/ 3777 w 29"/>
              <a:gd name="T39" fmla="*/ 5715 h 30"/>
              <a:gd name="T40" fmla="*/ 4269 w 29"/>
              <a:gd name="T41" fmla="*/ 5292 h 30"/>
              <a:gd name="T42" fmla="*/ 4434 w 29"/>
              <a:gd name="T43" fmla="*/ 4657 h 30"/>
              <a:gd name="T44" fmla="*/ 4598 w 29"/>
              <a:gd name="T45" fmla="*/ 4233 h 30"/>
              <a:gd name="T46" fmla="*/ 4762 w 29"/>
              <a:gd name="T47" fmla="*/ 3810 h 30"/>
              <a:gd name="T48" fmla="*/ 4762 w 29"/>
              <a:gd name="T49" fmla="*/ 2963 h 30"/>
              <a:gd name="T50" fmla="*/ 4762 w 29"/>
              <a:gd name="T51" fmla="*/ 2540 h 30"/>
              <a:gd name="T52" fmla="*/ 4598 w 29"/>
              <a:gd name="T53" fmla="*/ 1693 h 30"/>
              <a:gd name="T54" fmla="*/ 4434 w 29"/>
              <a:gd name="T55" fmla="*/ 1270 h 30"/>
              <a:gd name="T56" fmla="*/ 4269 w 29"/>
              <a:gd name="T57" fmla="*/ 635 h 30"/>
              <a:gd name="T58" fmla="*/ 3777 w 29"/>
              <a:gd name="T59" fmla="*/ 423 h 30"/>
              <a:gd name="T60" fmla="*/ 3448 w 29"/>
              <a:gd name="T61" fmla="*/ 212 h 30"/>
              <a:gd name="T62" fmla="*/ 2792 w 29"/>
              <a:gd name="T63" fmla="*/ 0 h 30"/>
              <a:gd name="T64" fmla="*/ 2463 w 29"/>
              <a:gd name="T65" fmla="*/ 0 h 3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9"/>
              <a:gd name="T100" fmla="*/ 0 h 30"/>
              <a:gd name="T101" fmla="*/ 29 w 29"/>
              <a:gd name="T102" fmla="*/ 30 h 30"/>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9" h="30">
                <a:moveTo>
                  <a:pt x="15" y="0"/>
                </a:moveTo>
                <a:lnTo>
                  <a:pt x="11" y="0"/>
                </a:lnTo>
                <a:lnTo>
                  <a:pt x="9" y="1"/>
                </a:lnTo>
                <a:lnTo>
                  <a:pt x="7" y="2"/>
                </a:lnTo>
                <a:lnTo>
                  <a:pt x="4" y="3"/>
                </a:lnTo>
                <a:lnTo>
                  <a:pt x="2" y="6"/>
                </a:lnTo>
                <a:lnTo>
                  <a:pt x="1" y="8"/>
                </a:lnTo>
                <a:lnTo>
                  <a:pt x="1" y="12"/>
                </a:lnTo>
                <a:lnTo>
                  <a:pt x="0" y="14"/>
                </a:lnTo>
                <a:lnTo>
                  <a:pt x="1" y="18"/>
                </a:lnTo>
                <a:lnTo>
                  <a:pt x="1" y="20"/>
                </a:lnTo>
                <a:lnTo>
                  <a:pt x="2" y="22"/>
                </a:lnTo>
                <a:lnTo>
                  <a:pt x="4" y="25"/>
                </a:lnTo>
                <a:lnTo>
                  <a:pt x="7" y="27"/>
                </a:lnTo>
                <a:lnTo>
                  <a:pt x="9" y="28"/>
                </a:lnTo>
                <a:lnTo>
                  <a:pt x="11" y="30"/>
                </a:lnTo>
                <a:lnTo>
                  <a:pt x="15" y="30"/>
                </a:lnTo>
                <a:lnTo>
                  <a:pt x="17" y="30"/>
                </a:lnTo>
                <a:lnTo>
                  <a:pt x="21" y="28"/>
                </a:lnTo>
                <a:lnTo>
                  <a:pt x="23" y="27"/>
                </a:lnTo>
                <a:lnTo>
                  <a:pt x="26" y="25"/>
                </a:lnTo>
                <a:lnTo>
                  <a:pt x="27" y="22"/>
                </a:lnTo>
                <a:lnTo>
                  <a:pt x="28" y="20"/>
                </a:lnTo>
                <a:lnTo>
                  <a:pt x="29" y="18"/>
                </a:lnTo>
                <a:lnTo>
                  <a:pt x="29" y="14"/>
                </a:lnTo>
                <a:lnTo>
                  <a:pt x="29" y="12"/>
                </a:lnTo>
                <a:lnTo>
                  <a:pt x="28" y="8"/>
                </a:lnTo>
                <a:lnTo>
                  <a:pt x="27" y="6"/>
                </a:lnTo>
                <a:lnTo>
                  <a:pt x="26" y="3"/>
                </a:lnTo>
                <a:lnTo>
                  <a:pt x="23" y="2"/>
                </a:lnTo>
                <a:lnTo>
                  <a:pt x="21" y="1"/>
                </a:lnTo>
                <a:lnTo>
                  <a:pt x="17" y="0"/>
                </a:lnTo>
                <a:lnTo>
                  <a:pt x="15" y="0"/>
                </a:lnTo>
              </a:path>
            </a:pathLst>
          </a:custGeom>
          <a:noFill/>
          <a:ln w="1588">
            <a:solidFill>
              <a:srgbClr val="FFFFFF"/>
            </a:solidFill>
            <a:prstDash val="solid"/>
            <a:round/>
            <a:headEnd/>
            <a:tailEnd/>
          </a:ln>
        </p:spPr>
        <p:txBody>
          <a:bodyPr lIns="57150" tIns="28575" rIns="57150" bIns="28575"/>
          <a:lstStyle/>
          <a:p>
            <a:endParaRPr lang="en-US"/>
          </a:p>
        </p:txBody>
      </p:sp>
      <p:sp>
        <p:nvSpPr>
          <p:cNvPr id="61682" name="Freeform 284"/>
          <p:cNvSpPr>
            <a:spLocks/>
          </p:cNvSpPr>
          <p:nvPr/>
        </p:nvSpPr>
        <p:spPr bwMode="auto">
          <a:xfrm>
            <a:off x="1884363" y="3219450"/>
            <a:ext cx="4762" cy="6350"/>
          </a:xfrm>
          <a:custGeom>
            <a:avLst/>
            <a:gdLst>
              <a:gd name="T0" fmla="*/ 2381 w 30"/>
              <a:gd name="T1" fmla="*/ 0 h 30"/>
              <a:gd name="T2" fmla="*/ 1905 w 30"/>
              <a:gd name="T3" fmla="*/ 0 h 30"/>
              <a:gd name="T4" fmla="*/ 1429 w 30"/>
              <a:gd name="T5" fmla="*/ 212 h 30"/>
              <a:gd name="T6" fmla="*/ 1111 w 30"/>
              <a:gd name="T7" fmla="*/ 423 h 30"/>
              <a:gd name="T8" fmla="*/ 794 w 30"/>
              <a:gd name="T9" fmla="*/ 635 h 30"/>
              <a:gd name="T10" fmla="*/ 317 w 30"/>
              <a:gd name="T11" fmla="*/ 1270 h 30"/>
              <a:gd name="T12" fmla="*/ 159 w 30"/>
              <a:gd name="T13" fmla="*/ 1693 h 30"/>
              <a:gd name="T14" fmla="*/ 159 w 30"/>
              <a:gd name="T15" fmla="*/ 2540 h 30"/>
              <a:gd name="T16" fmla="*/ 0 w 30"/>
              <a:gd name="T17" fmla="*/ 2963 h 30"/>
              <a:gd name="T18" fmla="*/ 159 w 30"/>
              <a:gd name="T19" fmla="*/ 3810 h 30"/>
              <a:gd name="T20" fmla="*/ 159 w 30"/>
              <a:gd name="T21" fmla="*/ 4233 h 30"/>
              <a:gd name="T22" fmla="*/ 317 w 30"/>
              <a:gd name="T23" fmla="*/ 4657 h 30"/>
              <a:gd name="T24" fmla="*/ 794 w 30"/>
              <a:gd name="T25" fmla="*/ 5292 h 30"/>
              <a:gd name="T26" fmla="*/ 1111 w 30"/>
              <a:gd name="T27" fmla="*/ 5715 h 30"/>
              <a:gd name="T28" fmla="*/ 1429 w 30"/>
              <a:gd name="T29" fmla="*/ 5927 h 30"/>
              <a:gd name="T30" fmla="*/ 1905 w 30"/>
              <a:gd name="T31" fmla="*/ 6350 h 30"/>
              <a:gd name="T32" fmla="*/ 2381 w 30"/>
              <a:gd name="T33" fmla="*/ 6350 h 30"/>
              <a:gd name="T34" fmla="*/ 2857 w 30"/>
              <a:gd name="T35" fmla="*/ 6350 h 30"/>
              <a:gd name="T36" fmla="*/ 3333 w 30"/>
              <a:gd name="T37" fmla="*/ 5927 h 30"/>
              <a:gd name="T38" fmla="*/ 3810 w 30"/>
              <a:gd name="T39" fmla="*/ 5715 h 30"/>
              <a:gd name="T40" fmla="*/ 4127 w 30"/>
              <a:gd name="T41" fmla="*/ 5292 h 30"/>
              <a:gd name="T42" fmla="*/ 4286 w 30"/>
              <a:gd name="T43" fmla="*/ 4657 h 30"/>
              <a:gd name="T44" fmla="*/ 4445 w 30"/>
              <a:gd name="T45" fmla="*/ 4233 h 30"/>
              <a:gd name="T46" fmla="*/ 4762 w 30"/>
              <a:gd name="T47" fmla="*/ 3810 h 30"/>
              <a:gd name="T48" fmla="*/ 4762 w 30"/>
              <a:gd name="T49" fmla="*/ 2963 h 30"/>
              <a:gd name="T50" fmla="*/ 4762 w 30"/>
              <a:gd name="T51" fmla="*/ 2540 h 30"/>
              <a:gd name="T52" fmla="*/ 4445 w 30"/>
              <a:gd name="T53" fmla="*/ 1693 h 30"/>
              <a:gd name="T54" fmla="*/ 4286 w 30"/>
              <a:gd name="T55" fmla="*/ 1270 h 30"/>
              <a:gd name="T56" fmla="*/ 4127 w 30"/>
              <a:gd name="T57" fmla="*/ 635 h 30"/>
              <a:gd name="T58" fmla="*/ 3810 w 30"/>
              <a:gd name="T59" fmla="*/ 423 h 30"/>
              <a:gd name="T60" fmla="*/ 3333 w 30"/>
              <a:gd name="T61" fmla="*/ 212 h 30"/>
              <a:gd name="T62" fmla="*/ 2857 w 30"/>
              <a:gd name="T63" fmla="*/ 0 h 30"/>
              <a:gd name="T64" fmla="*/ 2381 w 30"/>
              <a:gd name="T65" fmla="*/ 0 h 3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30"/>
              <a:gd name="T100" fmla="*/ 0 h 30"/>
              <a:gd name="T101" fmla="*/ 30 w 30"/>
              <a:gd name="T102" fmla="*/ 30 h 30"/>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30" h="30">
                <a:moveTo>
                  <a:pt x="15" y="0"/>
                </a:moveTo>
                <a:lnTo>
                  <a:pt x="12" y="0"/>
                </a:lnTo>
                <a:lnTo>
                  <a:pt x="9" y="1"/>
                </a:lnTo>
                <a:lnTo>
                  <a:pt x="7" y="2"/>
                </a:lnTo>
                <a:lnTo>
                  <a:pt x="5" y="3"/>
                </a:lnTo>
                <a:lnTo>
                  <a:pt x="2" y="6"/>
                </a:lnTo>
                <a:lnTo>
                  <a:pt x="1" y="8"/>
                </a:lnTo>
                <a:lnTo>
                  <a:pt x="1" y="12"/>
                </a:lnTo>
                <a:lnTo>
                  <a:pt x="0" y="14"/>
                </a:lnTo>
                <a:lnTo>
                  <a:pt x="1" y="18"/>
                </a:lnTo>
                <a:lnTo>
                  <a:pt x="1" y="20"/>
                </a:lnTo>
                <a:lnTo>
                  <a:pt x="2" y="22"/>
                </a:lnTo>
                <a:lnTo>
                  <a:pt x="5" y="25"/>
                </a:lnTo>
                <a:lnTo>
                  <a:pt x="7" y="27"/>
                </a:lnTo>
                <a:lnTo>
                  <a:pt x="9" y="28"/>
                </a:lnTo>
                <a:lnTo>
                  <a:pt x="12" y="30"/>
                </a:lnTo>
                <a:lnTo>
                  <a:pt x="15" y="30"/>
                </a:lnTo>
                <a:lnTo>
                  <a:pt x="18" y="30"/>
                </a:lnTo>
                <a:lnTo>
                  <a:pt x="21" y="28"/>
                </a:lnTo>
                <a:lnTo>
                  <a:pt x="24" y="27"/>
                </a:lnTo>
                <a:lnTo>
                  <a:pt x="26" y="25"/>
                </a:lnTo>
                <a:lnTo>
                  <a:pt x="27" y="22"/>
                </a:lnTo>
                <a:lnTo>
                  <a:pt x="28" y="20"/>
                </a:lnTo>
                <a:lnTo>
                  <a:pt x="30" y="18"/>
                </a:lnTo>
                <a:lnTo>
                  <a:pt x="30" y="14"/>
                </a:lnTo>
                <a:lnTo>
                  <a:pt x="30" y="12"/>
                </a:lnTo>
                <a:lnTo>
                  <a:pt x="28" y="8"/>
                </a:lnTo>
                <a:lnTo>
                  <a:pt x="27" y="6"/>
                </a:lnTo>
                <a:lnTo>
                  <a:pt x="26" y="3"/>
                </a:lnTo>
                <a:lnTo>
                  <a:pt x="24" y="2"/>
                </a:lnTo>
                <a:lnTo>
                  <a:pt x="21" y="1"/>
                </a:lnTo>
                <a:lnTo>
                  <a:pt x="18" y="0"/>
                </a:lnTo>
                <a:lnTo>
                  <a:pt x="15" y="0"/>
                </a:lnTo>
                <a:close/>
              </a:path>
            </a:pathLst>
          </a:custGeom>
          <a:solidFill>
            <a:srgbClr val="FFFFFF"/>
          </a:solidFill>
          <a:ln w="9525">
            <a:noFill/>
            <a:round/>
            <a:headEnd/>
            <a:tailEnd/>
          </a:ln>
        </p:spPr>
        <p:txBody>
          <a:bodyPr lIns="57150" tIns="28575" rIns="57150" bIns="28575"/>
          <a:lstStyle/>
          <a:p>
            <a:endParaRPr lang="en-US"/>
          </a:p>
        </p:txBody>
      </p:sp>
      <p:sp>
        <p:nvSpPr>
          <p:cNvPr id="61683" name="Freeform 285"/>
          <p:cNvSpPr>
            <a:spLocks/>
          </p:cNvSpPr>
          <p:nvPr/>
        </p:nvSpPr>
        <p:spPr bwMode="auto">
          <a:xfrm>
            <a:off x="1884363" y="3219450"/>
            <a:ext cx="4762" cy="6350"/>
          </a:xfrm>
          <a:custGeom>
            <a:avLst/>
            <a:gdLst>
              <a:gd name="T0" fmla="*/ 2381 w 30"/>
              <a:gd name="T1" fmla="*/ 0 h 30"/>
              <a:gd name="T2" fmla="*/ 1905 w 30"/>
              <a:gd name="T3" fmla="*/ 0 h 30"/>
              <a:gd name="T4" fmla="*/ 1429 w 30"/>
              <a:gd name="T5" fmla="*/ 212 h 30"/>
              <a:gd name="T6" fmla="*/ 1111 w 30"/>
              <a:gd name="T7" fmla="*/ 423 h 30"/>
              <a:gd name="T8" fmla="*/ 794 w 30"/>
              <a:gd name="T9" fmla="*/ 635 h 30"/>
              <a:gd name="T10" fmla="*/ 317 w 30"/>
              <a:gd name="T11" fmla="*/ 1270 h 30"/>
              <a:gd name="T12" fmla="*/ 159 w 30"/>
              <a:gd name="T13" fmla="*/ 1693 h 30"/>
              <a:gd name="T14" fmla="*/ 159 w 30"/>
              <a:gd name="T15" fmla="*/ 2540 h 30"/>
              <a:gd name="T16" fmla="*/ 0 w 30"/>
              <a:gd name="T17" fmla="*/ 2963 h 30"/>
              <a:gd name="T18" fmla="*/ 159 w 30"/>
              <a:gd name="T19" fmla="*/ 3810 h 30"/>
              <a:gd name="T20" fmla="*/ 159 w 30"/>
              <a:gd name="T21" fmla="*/ 4233 h 30"/>
              <a:gd name="T22" fmla="*/ 317 w 30"/>
              <a:gd name="T23" fmla="*/ 4657 h 30"/>
              <a:gd name="T24" fmla="*/ 794 w 30"/>
              <a:gd name="T25" fmla="*/ 5292 h 30"/>
              <a:gd name="T26" fmla="*/ 1111 w 30"/>
              <a:gd name="T27" fmla="*/ 5715 h 30"/>
              <a:gd name="T28" fmla="*/ 1429 w 30"/>
              <a:gd name="T29" fmla="*/ 5927 h 30"/>
              <a:gd name="T30" fmla="*/ 1905 w 30"/>
              <a:gd name="T31" fmla="*/ 6350 h 30"/>
              <a:gd name="T32" fmla="*/ 2381 w 30"/>
              <a:gd name="T33" fmla="*/ 6350 h 30"/>
              <a:gd name="T34" fmla="*/ 2857 w 30"/>
              <a:gd name="T35" fmla="*/ 6350 h 30"/>
              <a:gd name="T36" fmla="*/ 3333 w 30"/>
              <a:gd name="T37" fmla="*/ 5927 h 30"/>
              <a:gd name="T38" fmla="*/ 3810 w 30"/>
              <a:gd name="T39" fmla="*/ 5715 h 30"/>
              <a:gd name="T40" fmla="*/ 4127 w 30"/>
              <a:gd name="T41" fmla="*/ 5292 h 30"/>
              <a:gd name="T42" fmla="*/ 4286 w 30"/>
              <a:gd name="T43" fmla="*/ 4657 h 30"/>
              <a:gd name="T44" fmla="*/ 4445 w 30"/>
              <a:gd name="T45" fmla="*/ 4233 h 30"/>
              <a:gd name="T46" fmla="*/ 4762 w 30"/>
              <a:gd name="T47" fmla="*/ 3810 h 30"/>
              <a:gd name="T48" fmla="*/ 4762 w 30"/>
              <a:gd name="T49" fmla="*/ 2963 h 30"/>
              <a:gd name="T50" fmla="*/ 4762 w 30"/>
              <a:gd name="T51" fmla="*/ 2540 h 30"/>
              <a:gd name="T52" fmla="*/ 4445 w 30"/>
              <a:gd name="T53" fmla="*/ 1693 h 30"/>
              <a:gd name="T54" fmla="*/ 4286 w 30"/>
              <a:gd name="T55" fmla="*/ 1270 h 30"/>
              <a:gd name="T56" fmla="*/ 4127 w 30"/>
              <a:gd name="T57" fmla="*/ 635 h 30"/>
              <a:gd name="T58" fmla="*/ 3810 w 30"/>
              <a:gd name="T59" fmla="*/ 423 h 30"/>
              <a:gd name="T60" fmla="*/ 3333 w 30"/>
              <a:gd name="T61" fmla="*/ 212 h 30"/>
              <a:gd name="T62" fmla="*/ 2857 w 30"/>
              <a:gd name="T63" fmla="*/ 0 h 30"/>
              <a:gd name="T64" fmla="*/ 2381 w 30"/>
              <a:gd name="T65" fmla="*/ 0 h 3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30"/>
              <a:gd name="T100" fmla="*/ 0 h 30"/>
              <a:gd name="T101" fmla="*/ 30 w 30"/>
              <a:gd name="T102" fmla="*/ 30 h 30"/>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30" h="30">
                <a:moveTo>
                  <a:pt x="15" y="0"/>
                </a:moveTo>
                <a:lnTo>
                  <a:pt x="12" y="0"/>
                </a:lnTo>
                <a:lnTo>
                  <a:pt x="9" y="1"/>
                </a:lnTo>
                <a:lnTo>
                  <a:pt x="7" y="2"/>
                </a:lnTo>
                <a:lnTo>
                  <a:pt x="5" y="3"/>
                </a:lnTo>
                <a:lnTo>
                  <a:pt x="2" y="6"/>
                </a:lnTo>
                <a:lnTo>
                  <a:pt x="1" y="8"/>
                </a:lnTo>
                <a:lnTo>
                  <a:pt x="1" y="12"/>
                </a:lnTo>
                <a:lnTo>
                  <a:pt x="0" y="14"/>
                </a:lnTo>
                <a:lnTo>
                  <a:pt x="1" y="18"/>
                </a:lnTo>
                <a:lnTo>
                  <a:pt x="1" y="20"/>
                </a:lnTo>
                <a:lnTo>
                  <a:pt x="2" y="22"/>
                </a:lnTo>
                <a:lnTo>
                  <a:pt x="5" y="25"/>
                </a:lnTo>
                <a:lnTo>
                  <a:pt x="7" y="27"/>
                </a:lnTo>
                <a:lnTo>
                  <a:pt x="9" y="28"/>
                </a:lnTo>
                <a:lnTo>
                  <a:pt x="12" y="30"/>
                </a:lnTo>
                <a:lnTo>
                  <a:pt x="15" y="30"/>
                </a:lnTo>
                <a:lnTo>
                  <a:pt x="18" y="30"/>
                </a:lnTo>
                <a:lnTo>
                  <a:pt x="21" y="28"/>
                </a:lnTo>
                <a:lnTo>
                  <a:pt x="24" y="27"/>
                </a:lnTo>
                <a:lnTo>
                  <a:pt x="26" y="25"/>
                </a:lnTo>
                <a:lnTo>
                  <a:pt x="27" y="22"/>
                </a:lnTo>
                <a:lnTo>
                  <a:pt x="28" y="20"/>
                </a:lnTo>
                <a:lnTo>
                  <a:pt x="30" y="18"/>
                </a:lnTo>
                <a:lnTo>
                  <a:pt x="30" y="14"/>
                </a:lnTo>
                <a:lnTo>
                  <a:pt x="30" y="12"/>
                </a:lnTo>
                <a:lnTo>
                  <a:pt x="28" y="8"/>
                </a:lnTo>
                <a:lnTo>
                  <a:pt x="27" y="6"/>
                </a:lnTo>
                <a:lnTo>
                  <a:pt x="26" y="3"/>
                </a:lnTo>
                <a:lnTo>
                  <a:pt x="24" y="2"/>
                </a:lnTo>
                <a:lnTo>
                  <a:pt x="21" y="1"/>
                </a:lnTo>
                <a:lnTo>
                  <a:pt x="18" y="0"/>
                </a:lnTo>
                <a:lnTo>
                  <a:pt x="15" y="0"/>
                </a:lnTo>
              </a:path>
            </a:pathLst>
          </a:custGeom>
          <a:noFill/>
          <a:ln w="1588">
            <a:solidFill>
              <a:srgbClr val="FFFFFF"/>
            </a:solidFill>
            <a:prstDash val="solid"/>
            <a:round/>
            <a:headEnd/>
            <a:tailEnd/>
          </a:ln>
        </p:spPr>
        <p:txBody>
          <a:bodyPr lIns="57150" tIns="28575" rIns="57150" bIns="28575"/>
          <a:lstStyle/>
          <a:p>
            <a:endParaRPr lang="en-US"/>
          </a:p>
        </p:txBody>
      </p:sp>
      <p:sp>
        <p:nvSpPr>
          <p:cNvPr id="61684" name="Freeform 286"/>
          <p:cNvSpPr>
            <a:spLocks/>
          </p:cNvSpPr>
          <p:nvPr/>
        </p:nvSpPr>
        <p:spPr bwMode="auto">
          <a:xfrm>
            <a:off x="1847850" y="3209925"/>
            <a:ext cx="4763" cy="4763"/>
          </a:xfrm>
          <a:custGeom>
            <a:avLst/>
            <a:gdLst>
              <a:gd name="T0" fmla="*/ 2464 w 29"/>
              <a:gd name="T1" fmla="*/ 0 h 29"/>
              <a:gd name="T2" fmla="*/ 1971 w 29"/>
              <a:gd name="T3" fmla="*/ 0 h 29"/>
              <a:gd name="T4" fmla="*/ 1478 w 29"/>
              <a:gd name="T5" fmla="*/ 164 h 29"/>
              <a:gd name="T6" fmla="*/ 1150 w 29"/>
              <a:gd name="T7" fmla="*/ 328 h 29"/>
              <a:gd name="T8" fmla="*/ 821 w 29"/>
              <a:gd name="T9" fmla="*/ 493 h 29"/>
              <a:gd name="T10" fmla="*/ 328 w 29"/>
              <a:gd name="T11" fmla="*/ 985 h 29"/>
              <a:gd name="T12" fmla="*/ 164 w 29"/>
              <a:gd name="T13" fmla="*/ 1314 h 29"/>
              <a:gd name="T14" fmla="*/ 164 w 29"/>
              <a:gd name="T15" fmla="*/ 1807 h 29"/>
              <a:gd name="T16" fmla="*/ 0 w 29"/>
              <a:gd name="T17" fmla="*/ 2299 h 29"/>
              <a:gd name="T18" fmla="*/ 164 w 29"/>
              <a:gd name="T19" fmla="*/ 2792 h 29"/>
              <a:gd name="T20" fmla="*/ 164 w 29"/>
              <a:gd name="T21" fmla="*/ 3285 h 29"/>
              <a:gd name="T22" fmla="*/ 328 w 29"/>
              <a:gd name="T23" fmla="*/ 3613 h 29"/>
              <a:gd name="T24" fmla="*/ 821 w 29"/>
              <a:gd name="T25" fmla="*/ 4106 h 29"/>
              <a:gd name="T26" fmla="*/ 1150 w 29"/>
              <a:gd name="T27" fmla="*/ 4435 h 29"/>
              <a:gd name="T28" fmla="*/ 1478 w 29"/>
              <a:gd name="T29" fmla="*/ 4599 h 29"/>
              <a:gd name="T30" fmla="*/ 1971 w 29"/>
              <a:gd name="T31" fmla="*/ 4763 h 29"/>
              <a:gd name="T32" fmla="*/ 2464 w 29"/>
              <a:gd name="T33" fmla="*/ 4763 h 29"/>
              <a:gd name="T34" fmla="*/ 2956 w 29"/>
              <a:gd name="T35" fmla="*/ 4763 h 29"/>
              <a:gd name="T36" fmla="*/ 3449 w 29"/>
              <a:gd name="T37" fmla="*/ 4599 h 29"/>
              <a:gd name="T38" fmla="*/ 3942 w 29"/>
              <a:gd name="T39" fmla="*/ 4435 h 29"/>
              <a:gd name="T40" fmla="*/ 4270 w 29"/>
              <a:gd name="T41" fmla="*/ 4106 h 29"/>
              <a:gd name="T42" fmla="*/ 4435 w 29"/>
              <a:gd name="T43" fmla="*/ 3613 h 29"/>
              <a:gd name="T44" fmla="*/ 4599 w 29"/>
              <a:gd name="T45" fmla="*/ 3285 h 29"/>
              <a:gd name="T46" fmla="*/ 4763 w 29"/>
              <a:gd name="T47" fmla="*/ 2792 h 29"/>
              <a:gd name="T48" fmla="*/ 4763 w 29"/>
              <a:gd name="T49" fmla="*/ 2299 h 29"/>
              <a:gd name="T50" fmla="*/ 4763 w 29"/>
              <a:gd name="T51" fmla="*/ 1807 h 29"/>
              <a:gd name="T52" fmla="*/ 4599 w 29"/>
              <a:gd name="T53" fmla="*/ 1314 h 29"/>
              <a:gd name="T54" fmla="*/ 4435 w 29"/>
              <a:gd name="T55" fmla="*/ 985 h 29"/>
              <a:gd name="T56" fmla="*/ 4270 w 29"/>
              <a:gd name="T57" fmla="*/ 493 h 29"/>
              <a:gd name="T58" fmla="*/ 3942 w 29"/>
              <a:gd name="T59" fmla="*/ 328 h 29"/>
              <a:gd name="T60" fmla="*/ 3449 w 29"/>
              <a:gd name="T61" fmla="*/ 164 h 29"/>
              <a:gd name="T62" fmla="*/ 2956 w 29"/>
              <a:gd name="T63" fmla="*/ 0 h 29"/>
              <a:gd name="T64" fmla="*/ 2464 w 29"/>
              <a:gd name="T65" fmla="*/ 0 h 29"/>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9"/>
              <a:gd name="T100" fmla="*/ 0 h 29"/>
              <a:gd name="T101" fmla="*/ 29 w 29"/>
              <a:gd name="T102" fmla="*/ 29 h 29"/>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9" h="29">
                <a:moveTo>
                  <a:pt x="15" y="0"/>
                </a:moveTo>
                <a:lnTo>
                  <a:pt x="12" y="0"/>
                </a:lnTo>
                <a:lnTo>
                  <a:pt x="9" y="1"/>
                </a:lnTo>
                <a:lnTo>
                  <a:pt x="7" y="2"/>
                </a:lnTo>
                <a:lnTo>
                  <a:pt x="5" y="3"/>
                </a:lnTo>
                <a:lnTo>
                  <a:pt x="2" y="6"/>
                </a:lnTo>
                <a:lnTo>
                  <a:pt x="1" y="8"/>
                </a:lnTo>
                <a:lnTo>
                  <a:pt x="1" y="11"/>
                </a:lnTo>
                <a:lnTo>
                  <a:pt x="0" y="14"/>
                </a:lnTo>
                <a:lnTo>
                  <a:pt x="1" y="17"/>
                </a:lnTo>
                <a:lnTo>
                  <a:pt x="1" y="20"/>
                </a:lnTo>
                <a:lnTo>
                  <a:pt x="2" y="22"/>
                </a:lnTo>
                <a:lnTo>
                  <a:pt x="5" y="25"/>
                </a:lnTo>
                <a:lnTo>
                  <a:pt x="7" y="27"/>
                </a:lnTo>
                <a:lnTo>
                  <a:pt x="9" y="28"/>
                </a:lnTo>
                <a:lnTo>
                  <a:pt x="12" y="29"/>
                </a:lnTo>
                <a:lnTo>
                  <a:pt x="15" y="29"/>
                </a:lnTo>
                <a:lnTo>
                  <a:pt x="18" y="29"/>
                </a:lnTo>
                <a:lnTo>
                  <a:pt x="21" y="28"/>
                </a:lnTo>
                <a:lnTo>
                  <a:pt x="24" y="27"/>
                </a:lnTo>
                <a:lnTo>
                  <a:pt x="26" y="25"/>
                </a:lnTo>
                <a:lnTo>
                  <a:pt x="27" y="22"/>
                </a:lnTo>
                <a:lnTo>
                  <a:pt x="28" y="20"/>
                </a:lnTo>
                <a:lnTo>
                  <a:pt x="29" y="17"/>
                </a:lnTo>
                <a:lnTo>
                  <a:pt x="29" y="14"/>
                </a:lnTo>
                <a:lnTo>
                  <a:pt x="29" y="11"/>
                </a:lnTo>
                <a:lnTo>
                  <a:pt x="28" y="8"/>
                </a:lnTo>
                <a:lnTo>
                  <a:pt x="27" y="6"/>
                </a:lnTo>
                <a:lnTo>
                  <a:pt x="26" y="3"/>
                </a:lnTo>
                <a:lnTo>
                  <a:pt x="24" y="2"/>
                </a:lnTo>
                <a:lnTo>
                  <a:pt x="21" y="1"/>
                </a:lnTo>
                <a:lnTo>
                  <a:pt x="18" y="0"/>
                </a:lnTo>
                <a:lnTo>
                  <a:pt x="15" y="0"/>
                </a:lnTo>
                <a:close/>
              </a:path>
            </a:pathLst>
          </a:custGeom>
          <a:solidFill>
            <a:srgbClr val="FFFFFF"/>
          </a:solidFill>
          <a:ln w="9525">
            <a:noFill/>
            <a:round/>
            <a:headEnd/>
            <a:tailEnd/>
          </a:ln>
        </p:spPr>
        <p:txBody>
          <a:bodyPr lIns="57150" tIns="28575" rIns="57150" bIns="28575"/>
          <a:lstStyle/>
          <a:p>
            <a:endParaRPr lang="en-US"/>
          </a:p>
        </p:txBody>
      </p:sp>
      <p:sp>
        <p:nvSpPr>
          <p:cNvPr id="61685" name="Freeform 287"/>
          <p:cNvSpPr>
            <a:spLocks/>
          </p:cNvSpPr>
          <p:nvPr/>
        </p:nvSpPr>
        <p:spPr bwMode="auto">
          <a:xfrm>
            <a:off x="1847850" y="3209925"/>
            <a:ext cx="4763" cy="4763"/>
          </a:xfrm>
          <a:custGeom>
            <a:avLst/>
            <a:gdLst>
              <a:gd name="T0" fmla="*/ 2464 w 29"/>
              <a:gd name="T1" fmla="*/ 0 h 29"/>
              <a:gd name="T2" fmla="*/ 1971 w 29"/>
              <a:gd name="T3" fmla="*/ 0 h 29"/>
              <a:gd name="T4" fmla="*/ 1478 w 29"/>
              <a:gd name="T5" fmla="*/ 164 h 29"/>
              <a:gd name="T6" fmla="*/ 1150 w 29"/>
              <a:gd name="T7" fmla="*/ 328 h 29"/>
              <a:gd name="T8" fmla="*/ 821 w 29"/>
              <a:gd name="T9" fmla="*/ 493 h 29"/>
              <a:gd name="T10" fmla="*/ 328 w 29"/>
              <a:gd name="T11" fmla="*/ 985 h 29"/>
              <a:gd name="T12" fmla="*/ 164 w 29"/>
              <a:gd name="T13" fmla="*/ 1314 h 29"/>
              <a:gd name="T14" fmla="*/ 164 w 29"/>
              <a:gd name="T15" fmla="*/ 1807 h 29"/>
              <a:gd name="T16" fmla="*/ 0 w 29"/>
              <a:gd name="T17" fmla="*/ 2299 h 29"/>
              <a:gd name="T18" fmla="*/ 164 w 29"/>
              <a:gd name="T19" fmla="*/ 2792 h 29"/>
              <a:gd name="T20" fmla="*/ 164 w 29"/>
              <a:gd name="T21" fmla="*/ 3285 h 29"/>
              <a:gd name="T22" fmla="*/ 328 w 29"/>
              <a:gd name="T23" fmla="*/ 3613 h 29"/>
              <a:gd name="T24" fmla="*/ 821 w 29"/>
              <a:gd name="T25" fmla="*/ 4106 h 29"/>
              <a:gd name="T26" fmla="*/ 1150 w 29"/>
              <a:gd name="T27" fmla="*/ 4435 h 29"/>
              <a:gd name="T28" fmla="*/ 1478 w 29"/>
              <a:gd name="T29" fmla="*/ 4599 h 29"/>
              <a:gd name="T30" fmla="*/ 1971 w 29"/>
              <a:gd name="T31" fmla="*/ 4763 h 29"/>
              <a:gd name="T32" fmla="*/ 2464 w 29"/>
              <a:gd name="T33" fmla="*/ 4763 h 29"/>
              <a:gd name="T34" fmla="*/ 2956 w 29"/>
              <a:gd name="T35" fmla="*/ 4763 h 29"/>
              <a:gd name="T36" fmla="*/ 3449 w 29"/>
              <a:gd name="T37" fmla="*/ 4599 h 29"/>
              <a:gd name="T38" fmla="*/ 3942 w 29"/>
              <a:gd name="T39" fmla="*/ 4435 h 29"/>
              <a:gd name="T40" fmla="*/ 4270 w 29"/>
              <a:gd name="T41" fmla="*/ 4106 h 29"/>
              <a:gd name="T42" fmla="*/ 4435 w 29"/>
              <a:gd name="T43" fmla="*/ 3613 h 29"/>
              <a:gd name="T44" fmla="*/ 4599 w 29"/>
              <a:gd name="T45" fmla="*/ 3285 h 29"/>
              <a:gd name="T46" fmla="*/ 4763 w 29"/>
              <a:gd name="T47" fmla="*/ 2792 h 29"/>
              <a:gd name="T48" fmla="*/ 4763 w 29"/>
              <a:gd name="T49" fmla="*/ 2299 h 29"/>
              <a:gd name="T50" fmla="*/ 4763 w 29"/>
              <a:gd name="T51" fmla="*/ 1807 h 29"/>
              <a:gd name="T52" fmla="*/ 4599 w 29"/>
              <a:gd name="T53" fmla="*/ 1314 h 29"/>
              <a:gd name="T54" fmla="*/ 4435 w 29"/>
              <a:gd name="T55" fmla="*/ 985 h 29"/>
              <a:gd name="T56" fmla="*/ 4270 w 29"/>
              <a:gd name="T57" fmla="*/ 493 h 29"/>
              <a:gd name="T58" fmla="*/ 3942 w 29"/>
              <a:gd name="T59" fmla="*/ 328 h 29"/>
              <a:gd name="T60" fmla="*/ 3449 w 29"/>
              <a:gd name="T61" fmla="*/ 164 h 29"/>
              <a:gd name="T62" fmla="*/ 2956 w 29"/>
              <a:gd name="T63" fmla="*/ 0 h 29"/>
              <a:gd name="T64" fmla="*/ 2464 w 29"/>
              <a:gd name="T65" fmla="*/ 0 h 29"/>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9"/>
              <a:gd name="T100" fmla="*/ 0 h 29"/>
              <a:gd name="T101" fmla="*/ 29 w 29"/>
              <a:gd name="T102" fmla="*/ 29 h 29"/>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9" h="29">
                <a:moveTo>
                  <a:pt x="15" y="0"/>
                </a:moveTo>
                <a:lnTo>
                  <a:pt x="12" y="0"/>
                </a:lnTo>
                <a:lnTo>
                  <a:pt x="9" y="1"/>
                </a:lnTo>
                <a:lnTo>
                  <a:pt x="7" y="2"/>
                </a:lnTo>
                <a:lnTo>
                  <a:pt x="5" y="3"/>
                </a:lnTo>
                <a:lnTo>
                  <a:pt x="2" y="6"/>
                </a:lnTo>
                <a:lnTo>
                  <a:pt x="1" y="8"/>
                </a:lnTo>
                <a:lnTo>
                  <a:pt x="1" y="11"/>
                </a:lnTo>
                <a:lnTo>
                  <a:pt x="0" y="14"/>
                </a:lnTo>
                <a:lnTo>
                  <a:pt x="1" y="17"/>
                </a:lnTo>
                <a:lnTo>
                  <a:pt x="1" y="20"/>
                </a:lnTo>
                <a:lnTo>
                  <a:pt x="2" y="22"/>
                </a:lnTo>
                <a:lnTo>
                  <a:pt x="5" y="25"/>
                </a:lnTo>
                <a:lnTo>
                  <a:pt x="7" y="27"/>
                </a:lnTo>
                <a:lnTo>
                  <a:pt x="9" y="28"/>
                </a:lnTo>
                <a:lnTo>
                  <a:pt x="12" y="29"/>
                </a:lnTo>
                <a:lnTo>
                  <a:pt x="15" y="29"/>
                </a:lnTo>
                <a:lnTo>
                  <a:pt x="18" y="29"/>
                </a:lnTo>
                <a:lnTo>
                  <a:pt x="21" y="28"/>
                </a:lnTo>
                <a:lnTo>
                  <a:pt x="24" y="27"/>
                </a:lnTo>
                <a:lnTo>
                  <a:pt x="26" y="25"/>
                </a:lnTo>
                <a:lnTo>
                  <a:pt x="27" y="22"/>
                </a:lnTo>
                <a:lnTo>
                  <a:pt x="28" y="20"/>
                </a:lnTo>
                <a:lnTo>
                  <a:pt x="29" y="17"/>
                </a:lnTo>
                <a:lnTo>
                  <a:pt x="29" y="14"/>
                </a:lnTo>
                <a:lnTo>
                  <a:pt x="29" y="11"/>
                </a:lnTo>
                <a:lnTo>
                  <a:pt x="28" y="8"/>
                </a:lnTo>
                <a:lnTo>
                  <a:pt x="27" y="6"/>
                </a:lnTo>
                <a:lnTo>
                  <a:pt x="26" y="3"/>
                </a:lnTo>
                <a:lnTo>
                  <a:pt x="24" y="2"/>
                </a:lnTo>
                <a:lnTo>
                  <a:pt x="21" y="1"/>
                </a:lnTo>
                <a:lnTo>
                  <a:pt x="18" y="0"/>
                </a:lnTo>
                <a:lnTo>
                  <a:pt x="15" y="0"/>
                </a:lnTo>
              </a:path>
            </a:pathLst>
          </a:custGeom>
          <a:noFill/>
          <a:ln w="1588">
            <a:solidFill>
              <a:srgbClr val="FFFFFF"/>
            </a:solidFill>
            <a:prstDash val="solid"/>
            <a:round/>
            <a:headEnd/>
            <a:tailEnd/>
          </a:ln>
        </p:spPr>
        <p:txBody>
          <a:bodyPr lIns="57150" tIns="28575" rIns="57150" bIns="28575"/>
          <a:lstStyle/>
          <a:p>
            <a:endParaRPr lang="en-US"/>
          </a:p>
        </p:txBody>
      </p:sp>
      <p:sp>
        <p:nvSpPr>
          <p:cNvPr id="61686" name="Freeform 288"/>
          <p:cNvSpPr>
            <a:spLocks/>
          </p:cNvSpPr>
          <p:nvPr/>
        </p:nvSpPr>
        <p:spPr bwMode="auto">
          <a:xfrm>
            <a:off x="1857375" y="3209925"/>
            <a:ext cx="4763" cy="4763"/>
          </a:xfrm>
          <a:custGeom>
            <a:avLst/>
            <a:gdLst>
              <a:gd name="T0" fmla="*/ 2382 w 30"/>
              <a:gd name="T1" fmla="*/ 0 h 29"/>
              <a:gd name="T2" fmla="*/ 1905 w 30"/>
              <a:gd name="T3" fmla="*/ 0 h 29"/>
              <a:gd name="T4" fmla="*/ 1588 w 30"/>
              <a:gd name="T5" fmla="*/ 164 h 29"/>
              <a:gd name="T6" fmla="*/ 1111 w 30"/>
              <a:gd name="T7" fmla="*/ 328 h 29"/>
              <a:gd name="T8" fmla="*/ 794 w 30"/>
              <a:gd name="T9" fmla="*/ 493 h 29"/>
              <a:gd name="T10" fmla="*/ 318 w 30"/>
              <a:gd name="T11" fmla="*/ 985 h 29"/>
              <a:gd name="T12" fmla="*/ 159 w 30"/>
              <a:gd name="T13" fmla="*/ 1314 h 29"/>
              <a:gd name="T14" fmla="*/ 159 w 30"/>
              <a:gd name="T15" fmla="*/ 1807 h 29"/>
              <a:gd name="T16" fmla="*/ 0 w 30"/>
              <a:gd name="T17" fmla="*/ 2299 h 29"/>
              <a:gd name="T18" fmla="*/ 159 w 30"/>
              <a:gd name="T19" fmla="*/ 2792 h 29"/>
              <a:gd name="T20" fmla="*/ 159 w 30"/>
              <a:gd name="T21" fmla="*/ 3285 h 29"/>
              <a:gd name="T22" fmla="*/ 318 w 30"/>
              <a:gd name="T23" fmla="*/ 3613 h 29"/>
              <a:gd name="T24" fmla="*/ 794 w 30"/>
              <a:gd name="T25" fmla="*/ 4106 h 29"/>
              <a:gd name="T26" fmla="*/ 1111 w 30"/>
              <a:gd name="T27" fmla="*/ 4435 h 29"/>
              <a:gd name="T28" fmla="*/ 1588 w 30"/>
              <a:gd name="T29" fmla="*/ 4599 h 29"/>
              <a:gd name="T30" fmla="*/ 1905 w 30"/>
              <a:gd name="T31" fmla="*/ 4763 h 29"/>
              <a:gd name="T32" fmla="*/ 2382 w 30"/>
              <a:gd name="T33" fmla="*/ 4763 h 29"/>
              <a:gd name="T34" fmla="*/ 2858 w 30"/>
              <a:gd name="T35" fmla="*/ 4763 h 29"/>
              <a:gd name="T36" fmla="*/ 3334 w 30"/>
              <a:gd name="T37" fmla="*/ 4599 h 29"/>
              <a:gd name="T38" fmla="*/ 3810 w 30"/>
              <a:gd name="T39" fmla="*/ 4435 h 29"/>
              <a:gd name="T40" fmla="*/ 4128 w 30"/>
              <a:gd name="T41" fmla="*/ 4106 h 29"/>
              <a:gd name="T42" fmla="*/ 4287 w 30"/>
              <a:gd name="T43" fmla="*/ 3613 h 29"/>
              <a:gd name="T44" fmla="*/ 4604 w 30"/>
              <a:gd name="T45" fmla="*/ 3285 h 29"/>
              <a:gd name="T46" fmla="*/ 4763 w 30"/>
              <a:gd name="T47" fmla="*/ 2792 h 29"/>
              <a:gd name="T48" fmla="*/ 4763 w 30"/>
              <a:gd name="T49" fmla="*/ 2299 h 29"/>
              <a:gd name="T50" fmla="*/ 4763 w 30"/>
              <a:gd name="T51" fmla="*/ 1807 h 29"/>
              <a:gd name="T52" fmla="*/ 4604 w 30"/>
              <a:gd name="T53" fmla="*/ 1314 h 29"/>
              <a:gd name="T54" fmla="*/ 4287 w 30"/>
              <a:gd name="T55" fmla="*/ 985 h 29"/>
              <a:gd name="T56" fmla="*/ 4128 w 30"/>
              <a:gd name="T57" fmla="*/ 493 h 29"/>
              <a:gd name="T58" fmla="*/ 3810 w 30"/>
              <a:gd name="T59" fmla="*/ 328 h 29"/>
              <a:gd name="T60" fmla="*/ 3334 w 30"/>
              <a:gd name="T61" fmla="*/ 164 h 29"/>
              <a:gd name="T62" fmla="*/ 2858 w 30"/>
              <a:gd name="T63" fmla="*/ 0 h 29"/>
              <a:gd name="T64" fmla="*/ 2382 w 30"/>
              <a:gd name="T65" fmla="*/ 0 h 29"/>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30"/>
              <a:gd name="T100" fmla="*/ 0 h 29"/>
              <a:gd name="T101" fmla="*/ 30 w 30"/>
              <a:gd name="T102" fmla="*/ 29 h 29"/>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30" h="29">
                <a:moveTo>
                  <a:pt x="15" y="0"/>
                </a:moveTo>
                <a:lnTo>
                  <a:pt x="12" y="0"/>
                </a:lnTo>
                <a:lnTo>
                  <a:pt x="10" y="1"/>
                </a:lnTo>
                <a:lnTo>
                  <a:pt x="7" y="2"/>
                </a:lnTo>
                <a:lnTo>
                  <a:pt x="5" y="3"/>
                </a:lnTo>
                <a:lnTo>
                  <a:pt x="2" y="6"/>
                </a:lnTo>
                <a:lnTo>
                  <a:pt x="1" y="8"/>
                </a:lnTo>
                <a:lnTo>
                  <a:pt x="1" y="11"/>
                </a:lnTo>
                <a:lnTo>
                  <a:pt x="0" y="14"/>
                </a:lnTo>
                <a:lnTo>
                  <a:pt x="1" y="17"/>
                </a:lnTo>
                <a:lnTo>
                  <a:pt x="1" y="20"/>
                </a:lnTo>
                <a:lnTo>
                  <a:pt x="2" y="22"/>
                </a:lnTo>
                <a:lnTo>
                  <a:pt x="5" y="25"/>
                </a:lnTo>
                <a:lnTo>
                  <a:pt x="7" y="27"/>
                </a:lnTo>
                <a:lnTo>
                  <a:pt x="10" y="28"/>
                </a:lnTo>
                <a:lnTo>
                  <a:pt x="12" y="29"/>
                </a:lnTo>
                <a:lnTo>
                  <a:pt x="15" y="29"/>
                </a:lnTo>
                <a:lnTo>
                  <a:pt x="18" y="29"/>
                </a:lnTo>
                <a:lnTo>
                  <a:pt x="21" y="28"/>
                </a:lnTo>
                <a:lnTo>
                  <a:pt x="24" y="27"/>
                </a:lnTo>
                <a:lnTo>
                  <a:pt x="26" y="25"/>
                </a:lnTo>
                <a:lnTo>
                  <a:pt x="27" y="22"/>
                </a:lnTo>
                <a:lnTo>
                  <a:pt x="29" y="20"/>
                </a:lnTo>
                <a:lnTo>
                  <a:pt x="30" y="17"/>
                </a:lnTo>
                <a:lnTo>
                  <a:pt x="30" y="14"/>
                </a:lnTo>
                <a:lnTo>
                  <a:pt x="30" y="11"/>
                </a:lnTo>
                <a:lnTo>
                  <a:pt x="29" y="8"/>
                </a:lnTo>
                <a:lnTo>
                  <a:pt x="27" y="6"/>
                </a:lnTo>
                <a:lnTo>
                  <a:pt x="26" y="3"/>
                </a:lnTo>
                <a:lnTo>
                  <a:pt x="24" y="2"/>
                </a:lnTo>
                <a:lnTo>
                  <a:pt x="21" y="1"/>
                </a:lnTo>
                <a:lnTo>
                  <a:pt x="18" y="0"/>
                </a:lnTo>
                <a:lnTo>
                  <a:pt x="15" y="0"/>
                </a:lnTo>
                <a:close/>
              </a:path>
            </a:pathLst>
          </a:custGeom>
          <a:solidFill>
            <a:srgbClr val="FFFFFF"/>
          </a:solidFill>
          <a:ln w="9525">
            <a:noFill/>
            <a:round/>
            <a:headEnd/>
            <a:tailEnd/>
          </a:ln>
        </p:spPr>
        <p:txBody>
          <a:bodyPr lIns="57150" tIns="28575" rIns="57150" bIns="28575"/>
          <a:lstStyle/>
          <a:p>
            <a:endParaRPr lang="en-US"/>
          </a:p>
        </p:txBody>
      </p:sp>
      <p:sp>
        <p:nvSpPr>
          <p:cNvPr id="61687" name="Freeform 289"/>
          <p:cNvSpPr>
            <a:spLocks/>
          </p:cNvSpPr>
          <p:nvPr/>
        </p:nvSpPr>
        <p:spPr bwMode="auto">
          <a:xfrm>
            <a:off x="1857375" y="3209925"/>
            <a:ext cx="4763" cy="4763"/>
          </a:xfrm>
          <a:custGeom>
            <a:avLst/>
            <a:gdLst>
              <a:gd name="T0" fmla="*/ 2382 w 30"/>
              <a:gd name="T1" fmla="*/ 0 h 29"/>
              <a:gd name="T2" fmla="*/ 1905 w 30"/>
              <a:gd name="T3" fmla="*/ 0 h 29"/>
              <a:gd name="T4" fmla="*/ 1588 w 30"/>
              <a:gd name="T5" fmla="*/ 164 h 29"/>
              <a:gd name="T6" fmla="*/ 1111 w 30"/>
              <a:gd name="T7" fmla="*/ 328 h 29"/>
              <a:gd name="T8" fmla="*/ 794 w 30"/>
              <a:gd name="T9" fmla="*/ 493 h 29"/>
              <a:gd name="T10" fmla="*/ 318 w 30"/>
              <a:gd name="T11" fmla="*/ 985 h 29"/>
              <a:gd name="T12" fmla="*/ 159 w 30"/>
              <a:gd name="T13" fmla="*/ 1314 h 29"/>
              <a:gd name="T14" fmla="*/ 159 w 30"/>
              <a:gd name="T15" fmla="*/ 1807 h 29"/>
              <a:gd name="T16" fmla="*/ 0 w 30"/>
              <a:gd name="T17" fmla="*/ 2299 h 29"/>
              <a:gd name="T18" fmla="*/ 159 w 30"/>
              <a:gd name="T19" fmla="*/ 2792 h 29"/>
              <a:gd name="T20" fmla="*/ 159 w 30"/>
              <a:gd name="T21" fmla="*/ 3285 h 29"/>
              <a:gd name="T22" fmla="*/ 318 w 30"/>
              <a:gd name="T23" fmla="*/ 3613 h 29"/>
              <a:gd name="T24" fmla="*/ 794 w 30"/>
              <a:gd name="T25" fmla="*/ 4106 h 29"/>
              <a:gd name="T26" fmla="*/ 1111 w 30"/>
              <a:gd name="T27" fmla="*/ 4435 h 29"/>
              <a:gd name="T28" fmla="*/ 1588 w 30"/>
              <a:gd name="T29" fmla="*/ 4599 h 29"/>
              <a:gd name="T30" fmla="*/ 1905 w 30"/>
              <a:gd name="T31" fmla="*/ 4763 h 29"/>
              <a:gd name="T32" fmla="*/ 2382 w 30"/>
              <a:gd name="T33" fmla="*/ 4763 h 29"/>
              <a:gd name="T34" fmla="*/ 2858 w 30"/>
              <a:gd name="T35" fmla="*/ 4763 h 29"/>
              <a:gd name="T36" fmla="*/ 3334 w 30"/>
              <a:gd name="T37" fmla="*/ 4599 h 29"/>
              <a:gd name="T38" fmla="*/ 3810 w 30"/>
              <a:gd name="T39" fmla="*/ 4435 h 29"/>
              <a:gd name="T40" fmla="*/ 4128 w 30"/>
              <a:gd name="T41" fmla="*/ 4106 h 29"/>
              <a:gd name="T42" fmla="*/ 4287 w 30"/>
              <a:gd name="T43" fmla="*/ 3613 h 29"/>
              <a:gd name="T44" fmla="*/ 4604 w 30"/>
              <a:gd name="T45" fmla="*/ 3285 h 29"/>
              <a:gd name="T46" fmla="*/ 4763 w 30"/>
              <a:gd name="T47" fmla="*/ 2792 h 29"/>
              <a:gd name="T48" fmla="*/ 4763 w 30"/>
              <a:gd name="T49" fmla="*/ 2299 h 29"/>
              <a:gd name="T50" fmla="*/ 4763 w 30"/>
              <a:gd name="T51" fmla="*/ 1807 h 29"/>
              <a:gd name="T52" fmla="*/ 4604 w 30"/>
              <a:gd name="T53" fmla="*/ 1314 h 29"/>
              <a:gd name="T54" fmla="*/ 4287 w 30"/>
              <a:gd name="T55" fmla="*/ 985 h 29"/>
              <a:gd name="T56" fmla="*/ 4128 w 30"/>
              <a:gd name="T57" fmla="*/ 493 h 29"/>
              <a:gd name="T58" fmla="*/ 3810 w 30"/>
              <a:gd name="T59" fmla="*/ 328 h 29"/>
              <a:gd name="T60" fmla="*/ 3334 w 30"/>
              <a:gd name="T61" fmla="*/ 164 h 29"/>
              <a:gd name="T62" fmla="*/ 2858 w 30"/>
              <a:gd name="T63" fmla="*/ 0 h 29"/>
              <a:gd name="T64" fmla="*/ 2382 w 30"/>
              <a:gd name="T65" fmla="*/ 0 h 29"/>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30"/>
              <a:gd name="T100" fmla="*/ 0 h 29"/>
              <a:gd name="T101" fmla="*/ 30 w 30"/>
              <a:gd name="T102" fmla="*/ 29 h 29"/>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30" h="29">
                <a:moveTo>
                  <a:pt x="15" y="0"/>
                </a:moveTo>
                <a:lnTo>
                  <a:pt x="12" y="0"/>
                </a:lnTo>
                <a:lnTo>
                  <a:pt x="10" y="1"/>
                </a:lnTo>
                <a:lnTo>
                  <a:pt x="7" y="2"/>
                </a:lnTo>
                <a:lnTo>
                  <a:pt x="5" y="3"/>
                </a:lnTo>
                <a:lnTo>
                  <a:pt x="2" y="6"/>
                </a:lnTo>
                <a:lnTo>
                  <a:pt x="1" y="8"/>
                </a:lnTo>
                <a:lnTo>
                  <a:pt x="1" y="11"/>
                </a:lnTo>
                <a:lnTo>
                  <a:pt x="0" y="14"/>
                </a:lnTo>
                <a:lnTo>
                  <a:pt x="1" y="17"/>
                </a:lnTo>
                <a:lnTo>
                  <a:pt x="1" y="20"/>
                </a:lnTo>
                <a:lnTo>
                  <a:pt x="2" y="22"/>
                </a:lnTo>
                <a:lnTo>
                  <a:pt x="5" y="25"/>
                </a:lnTo>
                <a:lnTo>
                  <a:pt x="7" y="27"/>
                </a:lnTo>
                <a:lnTo>
                  <a:pt x="10" y="28"/>
                </a:lnTo>
                <a:lnTo>
                  <a:pt x="12" y="29"/>
                </a:lnTo>
                <a:lnTo>
                  <a:pt x="15" y="29"/>
                </a:lnTo>
                <a:lnTo>
                  <a:pt x="18" y="29"/>
                </a:lnTo>
                <a:lnTo>
                  <a:pt x="21" y="28"/>
                </a:lnTo>
                <a:lnTo>
                  <a:pt x="24" y="27"/>
                </a:lnTo>
                <a:lnTo>
                  <a:pt x="26" y="25"/>
                </a:lnTo>
                <a:lnTo>
                  <a:pt x="27" y="22"/>
                </a:lnTo>
                <a:lnTo>
                  <a:pt x="29" y="20"/>
                </a:lnTo>
                <a:lnTo>
                  <a:pt x="30" y="17"/>
                </a:lnTo>
                <a:lnTo>
                  <a:pt x="30" y="14"/>
                </a:lnTo>
                <a:lnTo>
                  <a:pt x="30" y="11"/>
                </a:lnTo>
                <a:lnTo>
                  <a:pt x="29" y="8"/>
                </a:lnTo>
                <a:lnTo>
                  <a:pt x="27" y="6"/>
                </a:lnTo>
                <a:lnTo>
                  <a:pt x="26" y="3"/>
                </a:lnTo>
                <a:lnTo>
                  <a:pt x="24" y="2"/>
                </a:lnTo>
                <a:lnTo>
                  <a:pt x="21" y="1"/>
                </a:lnTo>
                <a:lnTo>
                  <a:pt x="18" y="0"/>
                </a:lnTo>
                <a:lnTo>
                  <a:pt x="15" y="0"/>
                </a:lnTo>
              </a:path>
            </a:pathLst>
          </a:custGeom>
          <a:noFill/>
          <a:ln w="1588">
            <a:solidFill>
              <a:srgbClr val="FFFFFF"/>
            </a:solidFill>
            <a:prstDash val="solid"/>
            <a:round/>
            <a:headEnd/>
            <a:tailEnd/>
          </a:ln>
        </p:spPr>
        <p:txBody>
          <a:bodyPr lIns="57150" tIns="28575" rIns="57150" bIns="28575"/>
          <a:lstStyle/>
          <a:p>
            <a:endParaRPr lang="en-US"/>
          </a:p>
        </p:txBody>
      </p:sp>
      <p:sp>
        <p:nvSpPr>
          <p:cNvPr id="61688" name="Freeform 290"/>
          <p:cNvSpPr>
            <a:spLocks/>
          </p:cNvSpPr>
          <p:nvPr/>
        </p:nvSpPr>
        <p:spPr bwMode="auto">
          <a:xfrm>
            <a:off x="1866900" y="3209925"/>
            <a:ext cx="3175" cy="4763"/>
          </a:xfrm>
          <a:custGeom>
            <a:avLst/>
            <a:gdLst>
              <a:gd name="T0" fmla="*/ 1693 w 30"/>
              <a:gd name="T1" fmla="*/ 0 h 29"/>
              <a:gd name="T2" fmla="*/ 1270 w 30"/>
              <a:gd name="T3" fmla="*/ 0 h 29"/>
              <a:gd name="T4" fmla="*/ 1058 w 30"/>
              <a:gd name="T5" fmla="*/ 164 h 29"/>
              <a:gd name="T6" fmla="*/ 741 w 30"/>
              <a:gd name="T7" fmla="*/ 328 h 29"/>
              <a:gd name="T8" fmla="*/ 529 w 30"/>
              <a:gd name="T9" fmla="*/ 493 h 29"/>
              <a:gd name="T10" fmla="*/ 318 w 30"/>
              <a:gd name="T11" fmla="*/ 985 h 29"/>
              <a:gd name="T12" fmla="*/ 212 w 30"/>
              <a:gd name="T13" fmla="*/ 1314 h 29"/>
              <a:gd name="T14" fmla="*/ 212 w 30"/>
              <a:gd name="T15" fmla="*/ 1807 h 29"/>
              <a:gd name="T16" fmla="*/ 0 w 30"/>
              <a:gd name="T17" fmla="*/ 2299 h 29"/>
              <a:gd name="T18" fmla="*/ 212 w 30"/>
              <a:gd name="T19" fmla="*/ 2792 h 29"/>
              <a:gd name="T20" fmla="*/ 212 w 30"/>
              <a:gd name="T21" fmla="*/ 3285 h 29"/>
              <a:gd name="T22" fmla="*/ 318 w 30"/>
              <a:gd name="T23" fmla="*/ 3613 h 29"/>
              <a:gd name="T24" fmla="*/ 529 w 30"/>
              <a:gd name="T25" fmla="*/ 4106 h 29"/>
              <a:gd name="T26" fmla="*/ 741 w 30"/>
              <a:gd name="T27" fmla="*/ 4435 h 29"/>
              <a:gd name="T28" fmla="*/ 1058 w 30"/>
              <a:gd name="T29" fmla="*/ 4599 h 29"/>
              <a:gd name="T30" fmla="*/ 1270 w 30"/>
              <a:gd name="T31" fmla="*/ 4763 h 29"/>
              <a:gd name="T32" fmla="*/ 1693 w 30"/>
              <a:gd name="T33" fmla="*/ 4763 h 29"/>
              <a:gd name="T34" fmla="*/ 1905 w 30"/>
              <a:gd name="T35" fmla="*/ 4763 h 29"/>
              <a:gd name="T36" fmla="*/ 2328 w 30"/>
              <a:gd name="T37" fmla="*/ 4599 h 29"/>
              <a:gd name="T38" fmla="*/ 2540 w 30"/>
              <a:gd name="T39" fmla="*/ 4435 h 29"/>
              <a:gd name="T40" fmla="*/ 2752 w 30"/>
              <a:gd name="T41" fmla="*/ 4106 h 29"/>
              <a:gd name="T42" fmla="*/ 2963 w 30"/>
              <a:gd name="T43" fmla="*/ 3613 h 29"/>
              <a:gd name="T44" fmla="*/ 3069 w 30"/>
              <a:gd name="T45" fmla="*/ 3285 h 29"/>
              <a:gd name="T46" fmla="*/ 3175 w 30"/>
              <a:gd name="T47" fmla="*/ 2792 h 29"/>
              <a:gd name="T48" fmla="*/ 3175 w 30"/>
              <a:gd name="T49" fmla="*/ 2299 h 29"/>
              <a:gd name="T50" fmla="*/ 3175 w 30"/>
              <a:gd name="T51" fmla="*/ 1807 h 29"/>
              <a:gd name="T52" fmla="*/ 3069 w 30"/>
              <a:gd name="T53" fmla="*/ 1314 h 29"/>
              <a:gd name="T54" fmla="*/ 2963 w 30"/>
              <a:gd name="T55" fmla="*/ 985 h 29"/>
              <a:gd name="T56" fmla="*/ 2752 w 30"/>
              <a:gd name="T57" fmla="*/ 493 h 29"/>
              <a:gd name="T58" fmla="*/ 2540 w 30"/>
              <a:gd name="T59" fmla="*/ 328 h 29"/>
              <a:gd name="T60" fmla="*/ 2328 w 30"/>
              <a:gd name="T61" fmla="*/ 164 h 29"/>
              <a:gd name="T62" fmla="*/ 1905 w 30"/>
              <a:gd name="T63" fmla="*/ 0 h 29"/>
              <a:gd name="T64" fmla="*/ 1693 w 30"/>
              <a:gd name="T65" fmla="*/ 0 h 29"/>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30"/>
              <a:gd name="T100" fmla="*/ 0 h 29"/>
              <a:gd name="T101" fmla="*/ 30 w 30"/>
              <a:gd name="T102" fmla="*/ 29 h 29"/>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30" h="29">
                <a:moveTo>
                  <a:pt x="16" y="0"/>
                </a:moveTo>
                <a:lnTo>
                  <a:pt x="12" y="0"/>
                </a:lnTo>
                <a:lnTo>
                  <a:pt x="10" y="1"/>
                </a:lnTo>
                <a:lnTo>
                  <a:pt x="7" y="2"/>
                </a:lnTo>
                <a:lnTo>
                  <a:pt x="5" y="3"/>
                </a:lnTo>
                <a:lnTo>
                  <a:pt x="3" y="6"/>
                </a:lnTo>
                <a:lnTo>
                  <a:pt x="2" y="8"/>
                </a:lnTo>
                <a:lnTo>
                  <a:pt x="2" y="11"/>
                </a:lnTo>
                <a:lnTo>
                  <a:pt x="0" y="14"/>
                </a:lnTo>
                <a:lnTo>
                  <a:pt x="2" y="17"/>
                </a:lnTo>
                <a:lnTo>
                  <a:pt x="2" y="20"/>
                </a:lnTo>
                <a:lnTo>
                  <a:pt x="3" y="22"/>
                </a:lnTo>
                <a:lnTo>
                  <a:pt x="5" y="25"/>
                </a:lnTo>
                <a:lnTo>
                  <a:pt x="7" y="27"/>
                </a:lnTo>
                <a:lnTo>
                  <a:pt x="10" y="28"/>
                </a:lnTo>
                <a:lnTo>
                  <a:pt x="12" y="29"/>
                </a:lnTo>
                <a:lnTo>
                  <a:pt x="16" y="29"/>
                </a:lnTo>
                <a:lnTo>
                  <a:pt x="18" y="29"/>
                </a:lnTo>
                <a:lnTo>
                  <a:pt x="22" y="28"/>
                </a:lnTo>
                <a:lnTo>
                  <a:pt x="24" y="27"/>
                </a:lnTo>
                <a:lnTo>
                  <a:pt x="26" y="25"/>
                </a:lnTo>
                <a:lnTo>
                  <a:pt x="28" y="22"/>
                </a:lnTo>
                <a:lnTo>
                  <a:pt x="29" y="20"/>
                </a:lnTo>
                <a:lnTo>
                  <a:pt x="30" y="17"/>
                </a:lnTo>
                <a:lnTo>
                  <a:pt x="30" y="14"/>
                </a:lnTo>
                <a:lnTo>
                  <a:pt x="30" y="11"/>
                </a:lnTo>
                <a:lnTo>
                  <a:pt x="29" y="8"/>
                </a:lnTo>
                <a:lnTo>
                  <a:pt x="28" y="6"/>
                </a:lnTo>
                <a:lnTo>
                  <a:pt x="26" y="3"/>
                </a:lnTo>
                <a:lnTo>
                  <a:pt x="24" y="2"/>
                </a:lnTo>
                <a:lnTo>
                  <a:pt x="22" y="1"/>
                </a:lnTo>
                <a:lnTo>
                  <a:pt x="18" y="0"/>
                </a:lnTo>
                <a:lnTo>
                  <a:pt x="16" y="0"/>
                </a:lnTo>
                <a:close/>
              </a:path>
            </a:pathLst>
          </a:custGeom>
          <a:solidFill>
            <a:srgbClr val="FFFFFF"/>
          </a:solidFill>
          <a:ln w="9525">
            <a:noFill/>
            <a:round/>
            <a:headEnd/>
            <a:tailEnd/>
          </a:ln>
        </p:spPr>
        <p:txBody>
          <a:bodyPr lIns="57150" tIns="28575" rIns="57150" bIns="28575"/>
          <a:lstStyle/>
          <a:p>
            <a:endParaRPr lang="en-US"/>
          </a:p>
        </p:txBody>
      </p:sp>
      <p:sp>
        <p:nvSpPr>
          <p:cNvPr id="61689" name="Freeform 291"/>
          <p:cNvSpPr>
            <a:spLocks/>
          </p:cNvSpPr>
          <p:nvPr/>
        </p:nvSpPr>
        <p:spPr bwMode="auto">
          <a:xfrm>
            <a:off x="1866900" y="3209925"/>
            <a:ext cx="3175" cy="4763"/>
          </a:xfrm>
          <a:custGeom>
            <a:avLst/>
            <a:gdLst>
              <a:gd name="T0" fmla="*/ 1693 w 30"/>
              <a:gd name="T1" fmla="*/ 0 h 29"/>
              <a:gd name="T2" fmla="*/ 1270 w 30"/>
              <a:gd name="T3" fmla="*/ 0 h 29"/>
              <a:gd name="T4" fmla="*/ 1058 w 30"/>
              <a:gd name="T5" fmla="*/ 164 h 29"/>
              <a:gd name="T6" fmla="*/ 741 w 30"/>
              <a:gd name="T7" fmla="*/ 328 h 29"/>
              <a:gd name="T8" fmla="*/ 529 w 30"/>
              <a:gd name="T9" fmla="*/ 493 h 29"/>
              <a:gd name="T10" fmla="*/ 318 w 30"/>
              <a:gd name="T11" fmla="*/ 985 h 29"/>
              <a:gd name="T12" fmla="*/ 212 w 30"/>
              <a:gd name="T13" fmla="*/ 1314 h 29"/>
              <a:gd name="T14" fmla="*/ 212 w 30"/>
              <a:gd name="T15" fmla="*/ 1807 h 29"/>
              <a:gd name="T16" fmla="*/ 0 w 30"/>
              <a:gd name="T17" fmla="*/ 2299 h 29"/>
              <a:gd name="T18" fmla="*/ 212 w 30"/>
              <a:gd name="T19" fmla="*/ 2792 h 29"/>
              <a:gd name="T20" fmla="*/ 212 w 30"/>
              <a:gd name="T21" fmla="*/ 3285 h 29"/>
              <a:gd name="T22" fmla="*/ 318 w 30"/>
              <a:gd name="T23" fmla="*/ 3613 h 29"/>
              <a:gd name="T24" fmla="*/ 529 w 30"/>
              <a:gd name="T25" fmla="*/ 4106 h 29"/>
              <a:gd name="T26" fmla="*/ 741 w 30"/>
              <a:gd name="T27" fmla="*/ 4435 h 29"/>
              <a:gd name="T28" fmla="*/ 1058 w 30"/>
              <a:gd name="T29" fmla="*/ 4599 h 29"/>
              <a:gd name="T30" fmla="*/ 1270 w 30"/>
              <a:gd name="T31" fmla="*/ 4763 h 29"/>
              <a:gd name="T32" fmla="*/ 1693 w 30"/>
              <a:gd name="T33" fmla="*/ 4763 h 29"/>
              <a:gd name="T34" fmla="*/ 1905 w 30"/>
              <a:gd name="T35" fmla="*/ 4763 h 29"/>
              <a:gd name="T36" fmla="*/ 2328 w 30"/>
              <a:gd name="T37" fmla="*/ 4599 h 29"/>
              <a:gd name="T38" fmla="*/ 2540 w 30"/>
              <a:gd name="T39" fmla="*/ 4435 h 29"/>
              <a:gd name="T40" fmla="*/ 2752 w 30"/>
              <a:gd name="T41" fmla="*/ 4106 h 29"/>
              <a:gd name="T42" fmla="*/ 2963 w 30"/>
              <a:gd name="T43" fmla="*/ 3613 h 29"/>
              <a:gd name="T44" fmla="*/ 3069 w 30"/>
              <a:gd name="T45" fmla="*/ 3285 h 29"/>
              <a:gd name="T46" fmla="*/ 3175 w 30"/>
              <a:gd name="T47" fmla="*/ 2792 h 29"/>
              <a:gd name="T48" fmla="*/ 3175 w 30"/>
              <a:gd name="T49" fmla="*/ 2299 h 29"/>
              <a:gd name="T50" fmla="*/ 3175 w 30"/>
              <a:gd name="T51" fmla="*/ 1807 h 29"/>
              <a:gd name="T52" fmla="*/ 3069 w 30"/>
              <a:gd name="T53" fmla="*/ 1314 h 29"/>
              <a:gd name="T54" fmla="*/ 2963 w 30"/>
              <a:gd name="T55" fmla="*/ 985 h 29"/>
              <a:gd name="T56" fmla="*/ 2752 w 30"/>
              <a:gd name="T57" fmla="*/ 493 h 29"/>
              <a:gd name="T58" fmla="*/ 2540 w 30"/>
              <a:gd name="T59" fmla="*/ 328 h 29"/>
              <a:gd name="T60" fmla="*/ 2328 w 30"/>
              <a:gd name="T61" fmla="*/ 164 h 29"/>
              <a:gd name="T62" fmla="*/ 1905 w 30"/>
              <a:gd name="T63" fmla="*/ 0 h 29"/>
              <a:gd name="T64" fmla="*/ 1693 w 30"/>
              <a:gd name="T65" fmla="*/ 0 h 29"/>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30"/>
              <a:gd name="T100" fmla="*/ 0 h 29"/>
              <a:gd name="T101" fmla="*/ 30 w 30"/>
              <a:gd name="T102" fmla="*/ 29 h 29"/>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30" h="29">
                <a:moveTo>
                  <a:pt x="16" y="0"/>
                </a:moveTo>
                <a:lnTo>
                  <a:pt x="12" y="0"/>
                </a:lnTo>
                <a:lnTo>
                  <a:pt x="10" y="1"/>
                </a:lnTo>
                <a:lnTo>
                  <a:pt x="7" y="2"/>
                </a:lnTo>
                <a:lnTo>
                  <a:pt x="5" y="3"/>
                </a:lnTo>
                <a:lnTo>
                  <a:pt x="3" y="6"/>
                </a:lnTo>
                <a:lnTo>
                  <a:pt x="2" y="8"/>
                </a:lnTo>
                <a:lnTo>
                  <a:pt x="2" y="11"/>
                </a:lnTo>
                <a:lnTo>
                  <a:pt x="0" y="14"/>
                </a:lnTo>
                <a:lnTo>
                  <a:pt x="2" y="17"/>
                </a:lnTo>
                <a:lnTo>
                  <a:pt x="2" y="20"/>
                </a:lnTo>
                <a:lnTo>
                  <a:pt x="3" y="22"/>
                </a:lnTo>
                <a:lnTo>
                  <a:pt x="5" y="25"/>
                </a:lnTo>
                <a:lnTo>
                  <a:pt x="7" y="27"/>
                </a:lnTo>
                <a:lnTo>
                  <a:pt x="10" y="28"/>
                </a:lnTo>
                <a:lnTo>
                  <a:pt x="12" y="29"/>
                </a:lnTo>
                <a:lnTo>
                  <a:pt x="16" y="29"/>
                </a:lnTo>
                <a:lnTo>
                  <a:pt x="18" y="29"/>
                </a:lnTo>
                <a:lnTo>
                  <a:pt x="22" y="28"/>
                </a:lnTo>
                <a:lnTo>
                  <a:pt x="24" y="27"/>
                </a:lnTo>
                <a:lnTo>
                  <a:pt x="26" y="25"/>
                </a:lnTo>
                <a:lnTo>
                  <a:pt x="28" y="22"/>
                </a:lnTo>
                <a:lnTo>
                  <a:pt x="29" y="20"/>
                </a:lnTo>
                <a:lnTo>
                  <a:pt x="30" y="17"/>
                </a:lnTo>
                <a:lnTo>
                  <a:pt x="30" y="14"/>
                </a:lnTo>
                <a:lnTo>
                  <a:pt x="30" y="11"/>
                </a:lnTo>
                <a:lnTo>
                  <a:pt x="29" y="8"/>
                </a:lnTo>
                <a:lnTo>
                  <a:pt x="28" y="6"/>
                </a:lnTo>
                <a:lnTo>
                  <a:pt x="26" y="3"/>
                </a:lnTo>
                <a:lnTo>
                  <a:pt x="24" y="2"/>
                </a:lnTo>
                <a:lnTo>
                  <a:pt x="22" y="1"/>
                </a:lnTo>
                <a:lnTo>
                  <a:pt x="18" y="0"/>
                </a:lnTo>
                <a:lnTo>
                  <a:pt x="16" y="0"/>
                </a:lnTo>
              </a:path>
            </a:pathLst>
          </a:custGeom>
          <a:noFill/>
          <a:ln w="1588">
            <a:solidFill>
              <a:srgbClr val="FFFFFF"/>
            </a:solidFill>
            <a:prstDash val="solid"/>
            <a:round/>
            <a:headEnd/>
            <a:tailEnd/>
          </a:ln>
        </p:spPr>
        <p:txBody>
          <a:bodyPr lIns="57150" tIns="28575" rIns="57150" bIns="28575"/>
          <a:lstStyle/>
          <a:p>
            <a:endParaRPr lang="en-US"/>
          </a:p>
        </p:txBody>
      </p:sp>
      <p:sp>
        <p:nvSpPr>
          <p:cNvPr id="61690" name="Freeform 292"/>
          <p:cNvSpPr>
            <a:spLocks/>
          </p:cNvSpPr>
          <p:nvPr/>
        </p:nvSpPr>
        <p:spPr bwMode="auto">
          <a:xfrm>
            <a:off x="1874838" y="3209925"/>
            <a:ext cx="4762" cy="4763"/>
          </a:xfrm>
          <a:custGeom>
            <a:avLst/>
            <a:gdLst>
              <a:gd name="T0" fmla="*/ 2463 w 29"/>
              <a:gd name="T1" fmla="*/ 0 h 29"/>
              <a:gd name="T2" fmla="*/ 1806 w 29"/>
              <a:gd name="T3" fmla="*/ 0 h 29"/>
              <a:gd name="T4" fmla="*/ 1478 w 29"/>
              <a:gd name="T5" fmla="*/ 164 h 29"/>
              <a:gd name="T6" fmla="*/ 1149 w 29"/>
              <a:gd name="T7" fmla="*/ 328 h 29"/>
              <a:gd name="T8" fmla="*/ 657 w 29"/>
              <a:gd name="T9" fmla="*/ 493 h 29"/>
              <a:gd name="T10" fmla="*/ 328 w 29"/>
              <a:gd name="T11" fmla="*/ 985 h 29"/>
              <a:gd name="T12" fmla="*/ 164 w 29"/>
              <a:gd name="T13" fmla="*/ 1314 h 29"/>
              <a:gd name="T14" fmla="*/ 164 w 29"/>
              <a:gd name="T15" fmla="*/ 1807 h 29"/>
              <a:gd name="T16" fmla="*/ 0 w 29"/>
              <a:gd name="T17" fmla="*/ 2299 h 29"/>
              <a:gd name="T18" fmla="*/ 164 w 29"/>
              <a:gd name="T19" fmla="*/ 2792 h 29"/>
              <a:gd name="T20" fmla="*/ 164 w 29"/>
              <a:gd name="T21" fmla="*/ 3285 h 29"/>
              <a:gd name="T22" fmla="*/ 328 w 29"/>
              <a:gd name="T23" fmla="*/ 3613 h 29"/>
              <a:gd name="T24" fmla="*/ 657 w 29"/>
              <a:gd name="T25" fmla="*/ 4106 h 29"/>
              <a:gd name="T26" fmla="*/ 1149 w 29"/>
              <a:gd name="T27" fmla="*/ 4435 h 29"/>
              <a:gd name="T28" fmla="*/ 1478 w 29"/>
              <a:gd name="T29" fmla="*/ 4599 h 29"/>
              <a:gd name="T30" fmla="*/ 1806 w 29"/>
              <a:gd name="T31" fmla="*/ 4763 h 29"/>
              <a:gd name="T32" fmla="*/ 2463 w 29"/>
              <a:gd name="T33" fmla="*/ 4763 h 29"/>
              <a:gd name="T34" fmla="*/ 2792 w 29"/>
              <a:gd name="T35" fmla="*/ 4763 h 29"/>
              <a:gd name="T36" fmla="*/ 3448 w 29"/>
              <a:gd name="T37" fmla="*/ 4599 h 29"/>
              <a:gd name="T38" fmla="*/ 3777 w 29"/>
              <a:gd name="T39" fmla="*/ 4435 h 29"/>
              <a:gd name="T40" fmla="*/ 4269 w 29"/>
              <a:gd name="T41" fmla="*/ 4106 h 29"/>
              <a:gd name="T42" fmla="*/ 4434 w 29"/>
              <a:gd name="T43" fmla="*/ 3613 h 29"/>
              <a:gd name="T44" fmla="*/ 4598 w 29"/>
              <a:gd name="T45" fmla="*/ 3285 h 29"/>
              <a:gd name="T46" fmla="*/ 4762 w 29"/>
              <a:gd name="T47" fmla="*/ 2792 h 29"/>
              <a:gd name="T48" fmla="*/ 4762 w 29"/>
              <a:gd name="T49" fmla="*/ 2299 h 29"/>
              <a:gd name="T50" fmla="*/ 4762 w 29"/>
              <a:gd name="T51" fmla="*/ 1807 h 29"/>
              <a:gd name="T52" fmla="*/ 4598 w 29"/>
              <a:gd name="T53" fmla="*/ 1314 h 29"/>
              <a:gd name="T54" fmla="*/ 4434 w 29"/>
              <a:gd name="T55" fmla="*/ 985 h 29"/>
              <a:gd name="T56" fmla="*/ 4269 w 29"/>
              <a:gd name="T57" fmla="*/ 493 h 29"/>
              <a:gd name="T58" fmla="*/ 3777 w 29"/>
              <a:gd name="T59" fmla="*/ 328 h 29"/>
              <a:gd name="T60" fmla="*/ 3448 w 29"/>
              <a:gd name="T61" fmla="*/ 164 h 29"/>
              <a:gd name="T62" fmla="*/ 2792 w 29"/>
              <a:gd name="T63" fmla="*/ 0 h 29"/>
              <a:gd name="T64" fmla="*/ 2463 w 29"/>
              <a:gd name="T65" fmla="*/ 0 h 29"/>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9"/>
              <a:gd name="T100" fmla="*/ 0 h 29"/>
              <a:gd name="T101" fmla="*/ 29 w 29"/>
              <a:gd name="T102" fmla="*/ 29 h 29"/>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9" h="29">
                <a:moveTo>
                  <a:pt x="15" y="0"/>
                </a:moveTo>
                <a:lnTo>
                  <a:pt x="11" y="0"/>
                </a:lnTo>
                <a:lnTo>
                  <a:pt x="9" y="1"/>
                </a:lnTo>
                <a:lnTo>
                  <a:pt x="7" y="2"/>
                </a:lnTo>
                <a:lnTo>
                  <a:pt x="4" y="3"/>
                </a:lnTo>
                <a:lnTo>
                  <a:pt x="2" y="6"/>
                </a:lnTo>
                <a:lnTo>
                  <a:pt x="1" y="8"/>
                </a:lnTo>
                <a:lnTo>
                  <a:pt x="1" y="11"/>
                </a:lnTo>
                <a:lnTo>
                  <a:pt x="0" y="14"/>
                </a:lnTo>
                <a:lnTo>
                  <a:pt x="1" y="17"/>
                </a:lnTo>
                <a:lnTo>
                  <a:pt x="1" y="20"/>
                </a:lnTo>
                <a:lnTo>
                  <a:pt x="2" y="22"/>
                </a:lnTo>
                <a:lnTo>
                  <a:pt x="4" y="25"/>
                </a:lnTo>
                <a:lnTo>
                  <a:pt x="7" y="27"/>
                </a:lnTo>
                <a:lnTo>
                  <a:pt x="9" y="28"/>
                </a:lnTo>
                <a:lnTo>
                  <a:pt x="11" y="29"/>
                </a:lnTo>
                <a:lnTo>
                  <a:pt x="15" y="29"/>
                </a:lnTo>
                <a:lnTo>
                  <a:pt x="17" y="29"/>
                </a:lnTo>
                <a:lnTo>
                  <a:pt x="21" y="28"/>
                </a:lnTo>
                <a:lnTo>
                  <a:pt x="23" y="27"/>
                </a:lnTo>
                <a:lnTo>
                  <a:pt x="26" y="25"/>
                </a:lnTo>
                <a:lnTo>
                  <a:pt x="27" y="22"/>
                </a:lnTo>
                <a:lnTo>
                  <a:pt x="28" y="20"/>
                </a:lnTo>
                <a:lnTo>
                  <a:pt x="29" y="17"/>
                </a:lnTo>
                <a:lnTo>
                  <a:pt x="29" y="14"/>
                </a:lnTo>
                <a:lnTo>
                  <a:pt x="29" y="11"/>
                </a:lnTo>
                <a:lnTo>
                  <a:pt x="28" y="8"/>
                </a:lnTo>
                <a:lnTo>
                  <a:pt x="27" y="6"/>
                </a:lnTo>
                <a:lnTo>
                  <a:pt x="26" y="3"/>
                </a:lnTo>
                <a:lnTo>
                  <a:pt x="23" y="2"/>
                </a:lnTo>
                <a:lnTo>
                  <a:pt x="21" y="1"/>
                </a:lnTo>
                <a:lnTo>
                  <a:pt x="17" y="0"/>
                </a:lnTo>
                <a:lnTo>
                  <a:pt x="15" y="0"/>
                </a:lnTo>
                <a:close/>
              </a:path>
            </a:pathLst>
          </a:custGeom>
          <a:solidFill>
            <a:srgbClr val="FFFFFF"/>
          </a:solidFill>
          <a:ln w="9525">
            <a:noFill/>
            <a:round/>
            <a:headEnd/>
            <a:tailEnd/>
          </a:ln>
        </p:spPr>
        <p:txBody>
          <a:bodyPr lIns="57150" tIns="28575" rIns="57150" bIns="28575"/>
          <a:lstStyle/>
          <a:p>
            <a:endParaRPr lang="en-US"/>
          </a:p>
        </p:txBody>
      </p:sp>
      <p:sp>
        <p:nvSpPr>
          <p:cNvPr id="61691" name="Freeform 293"/>
          <p:cNvSpPr>
            <a:spLocks/>
          </p:cNvSpPr>
          <p:nvPr/>
        </p:nvSpPr>
        <p:spPr bwMode="auto">
          <a:xfrm>
            <a:off x="1874838" y="3209925"/>
            <a:ext cx="4762" cy="4763"/>
          </a:xfrm>
          <a:custGeom>
            <a:avLst/>
            <a:gdLst>
              <a:gd name="T0" fmla="*/ 2463 w 29"/>
              <a:gd name="T1" fmla="*/ 0 h 29"/>
              <a:gd name="T2" fmla="*/ 1806 w 29"/>
              <a:gd name="T3" fmla="*/ 0 h 29"/>
              <a:gd name="T4" fmla="*/ 1478 w 29"/>
              <a:gd name="T5" fmla="*/ 164 h 29"/>
              <a:gd name="T6" fmla="*/ 1149 w 29"/>
              <a:gd name="T7" fmla="*/ 328 h 29"/>
              <a:gd name="T8" fmla="*/ 657 w 29"/>
              <a:gd name="T9" fmla="*/ 493 h 29"/>
              <a:gd name="T10" fmla="*/ 328 w 29"/>
              <a:gd name="T11" fmla="*/ 985 h 29"/>
              <a:gd name="T12" fmla="*/ 164 w 29"/>
              <a:gd name="T13" fmla="*/ 1314 h 29"/>
              <a:gd name="T14" fmla="*/ 164 w 29"/>
              <a:gd name="T15" fmla="*/ 1807 h 29"/>
              <a:gd name="T16" fmla="*/ 0 w 29"/>
              <a:gd name="T17" fmla="*/ 2299 h 29"/>
              <a:gd name="T18" fmla="*/ 164 w 29"/>
              <a:gd name="T19" fmla="*/ 2792 h 29"/>
              <a:gd name="T20" fmla="*/ 164 w 29"/>
              <a:gd name="T21" fmla="*/ 3285 h 29"/>
              <a:gd name="T22" fmla="*/ 328 w 29"/>
              <a:gd name="T23" fmla="*/ 3613 h 29"/>
              <a:gd name="T24" fmla="*/ 657 w 29"/>
              <a:gd name="T25" fmla="*/ 4106 h 29"/>
              <a:gd name="T26" fmla="*/ 1149 w 29"/>
              <a:gd name="T27" fmla="*/ 4435 h 29"/>
              <a:gd name="T28" fmla="*/ 1478 w 29"/>
              <a:gd name="T29" fmla="*/ 4599 h 29"/>
              <a:gd name="T30" fmla="*/ 1806 w 29"/>
              <a:gd name="T31" fmla="*/ 4763 h 29"/>
              <a:gd name="T32" fmla="*/ 2463 w 29"/>
              <a:gd name="T33" fmla="*/ 4763 h 29"/>
              <a:gd name="T34" fmla="*/ 2792 w 29"/>
              <a:gd name="T35" fmla="*/ 4763 h 29"/>
              <a:gd name="T36" fmla="*/ 3448 w 29"/>
              <a:gd name="T37" fmla="*/ 4599 h 29"/>
              <a:gd name="T38" fmla="*/ 3777 w 29"/>
              <a:gd name="T39" fmla="*/ 4435 h 29"/>
              <a:gd name="T40" fmla="*/ 4269 w 29"/>
              <a:gd name="T41" fmla="*/ 4106 h 29"/>
              <a:gd name="T42" fmla="*/ 4434 w 29"/>
              <a:gd name="T43" fmla="*/ 3613 h 29"/>
              <a:gd name="T44" fmla="*/ 4598 w 29"/>
              <a:gd name="T45" fmla="*/ 3285 h 29"/>
              <a:gd name="T46" fmla="*/ 4762 w 29"/>
              <a:gd name="T47" fmla="*/ 2792 h 29"/>
              <a:gd name="T48" fmla="*/ 4762 w 29"/>
              <a:gd name="T49" fmla="*/ 2299 h 29"/>
              <a:gd name="T50" fmla="*/ 4762 w 29"/>
              <a:gd name="T51" fmla="*/ 1807 h 29"/>
              <a:gd name="T52" fmla="*/ 4598 w 29"/>
              <a:gd name="T53" fmla="*/ 1314 h 29"/>
              <a:gd name="T54" fmla="*/ 4434 w 29"/>
              <a:gd name="T55" fmla="*/ 985 h 29"/>
              <a:gd name="T56" fmla="*/ 4269 w 29"/>
              <a:gd name="T57" fmla="*/ 493 h 29"/>
              <a:gd name="T58" fmla="*/ 3777 w 29"/>
              <a:gd name="T59" fmla="*/ 328 h 29"/>
              <a:gd name="T60" fmla="*/ 3448 w 29"/>
              <a:gd name="T61" fmla="*/ 164 h 29"/>
              <a:gd name="T62" fmla="*/ 2792 w 29"/>
              <a:gd name="T63" fmla="*/ 0 h 29"/>
              <a:gd name="T64" fmla="*/ 2463 w 29"/>
              <a:gd name="T65" fmla="*/ 0 h 29"/>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9"/>
              <a:gd name="T100" fmla="*/ 0 h 29"/>
              <a:gd name="T101" fmla="*/ 29 w 29"/>
              <a:gd name="T102" fmla="*/ 29 h 29"/>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9" h="29">
                <a:moveTo>
                  <a:pt x="15" y="0"/>
                </a:moveTo>
                <a:lnTo>
                  <a:pt x="11" y="0"/>
                </a:lnTo>
                <a:lnTo>
                  <a:pt x="9" y="1"/>
                </a:lnTo>
                <a:lnTo>
                  <a:pt x="7" y="2"/>
                </a:lnTo>
                <a:lnTo>
                  <a:pt x="4" y="3"/>
                </a:lnTo>
                <a:lnTo>
                  <a:pt x="2" y="6"/>
                </a:lnTo>
                <a:lnTo>
                  <a:pt x="1" y="8"/>
                </a:lnTo>
                <a:lnTo>
                  <a:pt x="1" y="11"/>
                </a:lnTo>
                <a:lnTo>
                  <a:pt x="0" y="14"/>
                </a:lnTo>
                <a:lnTo>
                  <a:pt x="1" y="17"/>
                </a:lnTo>
                <a:lnTo>
                  <a:pt x="1" y="20"/>
                </a:lnTo>
                <a:lnTo>
                  <a:pt x="2" y="22"/>
                </a:lnTo>
                <a:lnTo>
                  <a:pt x="4" y="25"/>
                </a:lnTo>
                <a:lnTo>
                  <a:pt x="7" y="27"/>
                </a:lnTo>
                <a:lnTo>
                  <a:pt x="9" y="28"/>
                </a:lnTo>
                <a:lnTo>
                  <a:pt x="11" y="29"/>
                </a:lnTo>
                <a:lnTo>
                  <a:pt x="15" y="29"/>
                </a:lnTo>
                <a:lnTo>
                  <a:pt x="17" y="29"/>
                </a:lnTo>
                <a:lnTo>
                  <a:pt x="21" y="28"/>
                </a:lnTo>
                <a:lnTo>
                  <a:pt x="23" y="27"/>
                </a:lnTo>
                <a:lnTo>
                  <a:pt x="26" y="25"/>
                </a:lnTo>
                <a:lnTo>
                  <a:pt x="27" y="22"/>
                </a:lnTo>
                <a:lnTo>
                  <a:pt x="28" y="20"/>
                </a:lnTo>
                <a:lnTo>
                  <a:pt x="29" y="17"/>
                </a:lnTo>
                <a:lnTo>
                  <a:pt x="29" y="14"/>
                </a:lnTo>
                <a:lnTo>
                  <a:pt x="29" y="11"/>
                </a:lnTo>
                <a:lnTo>
                  <a:pt x="28" y="8"/>
                </a:lnTo>
                <a:lnTo>
                  <a:pt x="27" y="6"/>
                </a:lnTo>
                <a:lnTo>
                  <a:pt x="26" y="3"/>
                </a:lnTo>
                <a:lnTo>
                  <a:pt x="23" y="2"/>
                </a:lnTo>
                <a:lnTo>
                  <a:pt x="21" y="1"/>
                </a:lnTo>
                <a:lnTo>
                  <a:pt x="17" y="0"/>
                </a:lnTo>
                <a:lnTo>
                  <a:pt x="15" y="0"/>
                </a:lnTo>
              </a:path>
            </a:pathLst>
          </a:custGeom>
          <a:noFill/>
          <a:ln w="1588">
            <a:solidFill>
              <a:srgbClr val="FFFFFF"/>
            </a:solidFill>
            <a:prstDash val="solid"/>
            <a:round/>
            <a:headEnd/>
            <a:tailEnd/>
          </a:ln>
        </p:spPr>
        <p:txBody>
          <a:bodyPr lIns="57150" tIns="28575" rIns="57150" bIns="28575"/>
          <a:lstStyle/>
          <a:p>
            <a:endParaRPr lang="en-US"/>
          </a:p>
        </p:txBody>
      </p:sp>
      <p:sp>
        <p:nvSpPr>
          <p:cNvPr id="61692" name="Freeform 294"/>
          <p:cNvSpPr>
            <a:spLocks/>
          </p:cNvSpPr>
          <p:nvPr/>
        </p:nvSpPr>
        <p:spPr bwMode="auto">
          <a:xfrm>
            <a:off x="1884363" y="3209925"/>
            <a:ext cx="4762" cy="4763"/>
          </a:xfrm>
          <a:custGeom>
            <a:avLst/>
            <a:gdLst>
              <a:gd name="T0" fmla="*/ 2381 w 30"/>
              <a:gd name="T1" fmla="*/ 0 h 29"/>
              <a:gd name="T2" fmla="*/ 1905 w 30"/>
              <a:gd name="T3" fmla="*/ 0 h 29"/>
              <a:gd name="T4" fmla="*/ 1429 w 30"/>
              <a:gd name="T5" fmla="*/ 164 h 29"/>
              <a:gd name="T6" fmla="*/ 1111 w 30"/>
              <a:gd name="T7" fmla="*/ 328 h 29"/>
              <a:gd name="T8" fmla="*/ 794 w 30"/>
              <a:gd name="T9" fmla="*/ 493 h 29"/>
              <a:gd name="T10" fmla="*/ 317 w 30"/>
              <a:gd name="T11" fmla="*/ 985 h 29"/>
              <a:gd name="T12" fmla="*/ 159 w 30"/>
              <a:gd name="T13" fmla="*/ 1314 h 29"/>
              <a:gd name="T14" fmla="*/ 159 w 30"/>
              <a:gd name="T15" fmla="*/ 1807 h 29"/>
              <a:gd name="T16" fmla="*/ 0 w 30"/>
              <a:gd name="T17" fmla="*/ 2299 h 29"/>
              <a:gd name="T18" fmla="*/ 159 w 30"/>
              <a:gd name="T19" fmla="*/ 2792 h 29"/>
              <a:gd name="T20" fmla="*/ 159 w 30"/>
              <a:gd name="T21" fmla="*/ 3285 h 29"/>
              <a:gd name="T22" fmla="*/ 317 w 30"/>
              <a:gd name="T23" fmla="*/ 3613 h 29"/>
              <a:gd name="T24" fmla="*/ 794 w 30"/>
              <a:gd name="T25" fmla="*/ 4106 h 29"/>
              <a:gd name="T26" fmla="*/ 1111 w 30"/>
              <a:gd name="T27" fmla="*/ 4435 h 29"/>
              <a:gd name="T28" fmla="*/ 1429 w 30"/>
              <a:gd name="T29" fmla="*/ 4599 h 29"/>
              <a:gd name="T30" fmla="*/ 1905 w 30"/>
              <a:gd name="T31" fmla="*/ 4763 h 29"/>
              <a:gd name="T32" fmla="*/ 2381 w 30"/>
              <a:gd name="T33" fmla="*/ 4763 h 29"/>
              <a:gd name="T34" fmla="*/ 2857 w 30"/>
              <a:gd name="T35" fmla="*/ 4763 h 29"/>
              <a:gd name="T36" fmla="*/ 3333 w 30"/>
              <a:gd name="T37" fmla="*/ 4599 h 29"/>
              <a:gd name="T38" fmla="*/ 3810 w 30"/>
              <a:gd name="T39" fmla="*/ 4435 h 29"/>
              <a:gd name="T40" fmla="*/ 4127 w 30"/>
              <a:gd name="T41" fmla="*/ 4106 h 29"/>
              <a:gd name="T42" fmla="*/ 4286 w 30"/>
              <a:gd name="T43" fmla="*/ 3613 h 29"/>
              <a:gd name="T44" fmla="*/ 4445 w 30"/>
              <a:gd name="T45" fmla="*/ 3285 h 29"/>
              <a:gd name="T46" fmla="*/ 4762 w 30"/>
              <a:gd name="T47" fmla="*/ 2792 h 29"/>
              <a:gd name="T48" fmla="*/ 4762 w 30"/>
              <a:gd name="T49" fmla="*/ 2299 h 29"/>
              <a:gd name="T50" fmla="*/ 4762 w 30"/>
              <a:gd name="T51" fmla="*/ 1807 h 29"/>
              <a:gd name="T52" fmla="*/ 4445 w 30"/>
              <a:gd name="T53" fmla="*/ 1314 h 29"/>
              <a:gd name="T54" fmla="*/ 4286 w 30"/>
              <a:gd name="T55" fmla="*/ 985 h 29"/>
              <a:gd name="T56" fmla="*/ 4127 w 30"/>
              <a:gd name="T57" fmla="*/ 493 h 29"/>
              <a:gd name="T58" fmla="*/ 3810 w 30"/>
              <a:gd name="T59" fmla="*/ 328 h 29"/>
              <a:gd name="T60" fmla="*/ 3333 w 30"/>
              <a:gd name="T61" fmla="*/ 164 h 29"/>
              <a:gd name="T62" fmla="*/ 2857 w 30"/>
              <a:gd name="T63" fmla="*/ 0 h 29"/>
              <a:gd name="T64" fmla="*/ 2381 w 30"/>
              <a:gd name="T65" fmla="*/ 0 h 29"/>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30"/>
              <a:gd name="T100" fmla="*/ 0 h 29"/>
              <a:gd name="T101" fmla="*/ 30 w 30"/>
              <a:gd name="T102" fmla="*/ 29 h 29"/>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30" h="29">
                <a:moveTo>
                  <a:pt x="15" y="0"/>
                </a:moveTo>
                <a:lnTo>
                  <a:pt x="12" y="0"/>
                </a:lnTo>
                <a:lnTo>
                  <a:pt x="9" y="1"/>
                </a:lnTo>
                <a:lnTo>
                  <a:pt x="7" y="2"/>
                </a:lnTo>
                <a:lnTo>
                  <a:pt x="5" y="3"/>
                </a:lnTo>
                <a:lnTo>
                  <a:pt x="2" y="6"/>
                </a:lnTo>
                <a:lnTo>
                  <a:pt x="1" y="8"/>
                </a:lnTo>
                <a:lnTo>
                  <a:pt x="1" y="11"/>
                </a:lnTo>
                <a:lnTo>
                  <a:pt x="0" y="14"/>
                </a:lnTo>
                <a:lnTo>
                  <a:pt x="1" y="17"/>
                </a:lnTo>
                <a:lnTo>
                  <a:pt x="1" y="20"/>
                </a:lnTo>
                <a:lnTo>
                  <a:pt x="2" y="22"/>
                </a:lnTo>
                <a:lnTo>
                  <a:pt x="5" y="25"/>
                </a:lnTo>
                <a:lnTo>
                  <a:pt x="7" y="27"/>
                </a:lnTo>
                <a:lnTo>
                  <a:pt x="9" y="28"/>
                </a:lnTo>
                <a:lnTo>
                  <a:pt x="12" y="29"/>
                </a:lnTo>
                <a:lnTo>
                  <a:pt x="15" y="29"/>
                </a:lnTo>
                <a:lnTo>
                  <a:pt x="18" y="29"/>
                </a:lnTo>
                <a:lnTo>
                  <a:pt x="21" y="28"/>
                </a:lnTo>
                <a:lnTo>
                  <a:pt x="24" y="27"/>
                </a:lnTo>
                <a:lnTo>
                  <a:pt x="26" y="25"/>
                </a:lnTo>
                <a:lnTo>
                  <a:pt x="27" y="22"/>
                </a:lnTo>
                <a:lnTo>
                  <a:pt x="28" y="20"/>
                </a:lnTo>
                <a:lnTo>
                  <a:pt x="30" y="17"/>
                </a:lnTo>
                <a:lnTo>
                  <a:pt x="30" y="14"/>
                </a:lnTo>
                <a:lnTo>
                  <a:pt x="30" y="11"/>
                </a:lnTo>
                <a:lnTo>
                  <a:pt x="28" y="8"/>
                </a:lnTo>
                <a:lnTo>
                  <a:pt x="27" y="6"/>
                </a:lnTo>
                <a:lnTo>
                  <a:pt x="26" y="3"/>
                </a:lnTo>
                <a:lnTo>
                  <a:pt x="24" y="2"/>
                </a:lnTo>
                <a:lnTo>
                  <a:pt x="21" y="1"/>
                </a:lnTo>
                <a:lnTo>
                  <a:pt x="18" y="0"/>
                </a:lnTo>
                <a:lnTo>
                  <a:pt x="15" y="0"/>
                </a:lnTo>
                <a:close/>
              </a:path>
            </a:pathLst>
          </a:custGeom>
          <a:solidFill>
            <a:srgbClr val="FFFFFF"/>
          </a:solidFill>
          <a:ln w="9525">
            <a:noFill/>
            <a:round/>
            <a:headEnd/>
            <a:tailEnd/>
          </a:ln>
        </p:spPr>
        <p:txBody>
          <a:bodyPr lIns="57150" tIns="28575" rIns="57150" bIns="28575"/>
          <a:lstStyle/>
          <a:p>
            <a:endParaRPr lang="en-US"/>
          </a:p>
        </p:txBody>
      </p:sp>
      <p:sp>
        <p:nvSpPr>
          <p:cNvPr id="61693" name="Freeform 295"/>
          <p:cNvSpPr>
            <a:spLocks/>
          </p:cNvSpPr>
          <p:nvPr/>
        </p:nvSpPr>
        <p:spPr bwMode="auto">
          <a:xfrm>
            <a:off x="1884363" y="3209925"/>
            <a:ext cx="4762" cy="4763"/>
          </a:xfrm>
          <a:custGeom>
            <a:avLst/>
            <a:gdLst>
              <a:gd name="T0" fmla="*/ 2381 w 30"/>
              <a:gd name="T1" fmla="*/ 0 h 29"/>
              <a:gd name="T2" fmla="*/ 1905 w 30"/>
              <a:gd name="T3" fmla="*/ 0 h 29"/>
              <a:gd name="T4" fmla="*/ 1429 w 30"/>
              <a:gd name="T5" fmla="*/ 164 h 29"/>
              <a:gd name="T6" fmla="*/ 1111 w 30"/>
              <a:gd name="T7" fmla="*/ 328 h 29"/>
              <a:gd name="T8" fmla="*/ 794 w 30"/>
              <a:gd name="T9" fmla="*/ 493 h 29"/>
              <a:gd name="T10" fmla="*/ 317 w 30"/>
              <a:gd name="T11" fmla="*/ 985 h 29"/>
              <a:gd name="T12" fmla="*/ 159 w 30"/>
              <a:gd name="T13" fmla="*/ 1314 h 29"/>
              <a:gd name="T14" fmla="*/ 159 w 30"/>
              <a:gd name="T15" fmla="*/ 1807 h 29"/>
              <a:gd name="T16" fmla="*/ 0 w 30"/>
              <a:gd name="T17" fmla="*/ 2299 h 29"/>
              <a:gd name="T18" fmla="*/ 159 w 30"/>
              <a:gd name="T19" fmla="*/ 2792 h 29"/>
              <a:gd name="T20" fmla="*/ 159 w 30"/>
              <a:gd name="T21" fmla="*/ 3285 h 29"/>
              <a:gd name="T22" fmla="*/ 317 w 30"/>
              <a:gd name="T23" fmla="*/ 3613 h 29"/>
              <a:gd name="T24" fmla="*/ 794 w 30"/>
              <a:gd name="T25" fmla="*/ 4106 h 29"/>
              <a:gd name="T26" fmla="*/ 1111 w 30"/>
              <a:gd name="T27" fmla="*/ 4435 h 29"/>
              <a:gd name="T28" fmla="*/ 1429 w 30"/>
              <a:gd name="T29" fmla="*/ 4599 h 29"/>
              <a:gd name="T30" fmla="*/ 1905 w 30"/>
              <a:gd name="T31" fmla="*/ 4763 h 29"/>
              <a:gd name="T32" fmla="*/ 2381 w 30"/>
              <a:gd name="T33" fmla="*/ 4763 h 29"/>
              <a:gd name="T34" fmla="*/ 2857 w 30"/>
              <a:gd name="T35" fmla="*/ 4763 h 29"/>
              <a:gd name="T36" fmla="*/ 3333 w 30"/>
              <a:gd name="T37" fmla="*/ 4599 h 29"/>
              <a:gd name="T38" fmla="*/ 3810 w 30"/>
              <a:gd name="T39" fmla="*/ 4435 h 29"/>
              <a:gd name="T40" fmla="*/ 4127 w 30"/>
              <a:gd name="T41" fmla="*/ 4106 h 29"/>
              <a:gd name="T42" fmla="*/ 4286 w 30"/>
              <a:gd name="T43" fmla="*/ 3613 h 29"/>
              <a:gd name="T44" fmla="*/ 4445 w 30"/>
              <a:gd name="T45" fmla="*/ 3285 h 29"/>
              <a:gd name="T46" fmla="*/ 4762 w 30"/>
              <a:gd name="T47" fmla="*/ 2792 h 29"/>
              <a:gd name="T48" fmla="*/ 4762 w 30"/>
              <a:gd name="T49" fmla="*/ 2299 h 29"/>
              <a:gd name="T50" fmla="*/ 4762 w 30"/>
              <a:gd name="T51" fmla="*/ 1807 h 29"/>
              <a:gd name="T52" fmla="*/ 4445 w 30"/>
              <a:gd name="T53" fmla="*/ 1314 h 29"/>
              <a:gd name="T54" fmla="*/ 4286 w 30"/>
              <a:gd name="T55" fmla="*/ 985 h 29"/>
              <a:gd name="T56" fmla="*/ 4127 w 30"/>
              <a:gd name="T57" fmla="*/ 493 h 29"/>
              <a:gd name="T58" fmla="*/ 3810 w 30"/>
              <a:gd name="T59" fmla="*/ 328 h 29"/>
              <a:gd name="T60" fmla="*/ 3333 w 30"/>
              <a:gd name="T61" fmla="*/ 164 h 29"/>
              <a:gd name="T62" fmla="*/ 2857 w 30"/>
              <a:gd name="T63" fmla="*/ 0 h 29"/>
              <a:gd name="T64" fmla="*/ 2381 w 30"/>
              <a:gd name="T65" fmla="*/ 0 h 29"/>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30"/>
              <a:gd name="T100" fmla="*/ 0 h 29"/>
              <a:gd name="T101" fmla="*/ 30 w 30"/>
              <a:gd name="T102" fmla="*/ 29 h 29"/>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30" h="29">
                <a:moveTo>
                  <a:pt x="15" y="0"/>
                </a:moveTo>
                <a:lnTo>
                  <a:pt x="12" y="0"/>
                </a:lnTo>
                <a:lnTo>
                  <a:pt x="9" y="1"/>
                </a:lnTo>
                <a:lnTo>
                  <a:pt x="7" y="2"/>
                </a:lnTo>
                <a:lnTo>
                  <a:pt x="5" y="3"/>
                </a:lnTo>
                <a:lnTo>
                  <a:pt x="2" y="6"/>
                </a:lnTo>
                <a:lnTo>
                  <a:pt x="1" y="8"/>
                </a:lnTo>
                <a:lnTo>
                  <a:pt x="1" y="11"/>
                </a:lnTo>
                <a:lnTo>
                  <a:pt x="0" y="14"/>
                </a:lnTo>
                <a:lnTo>
                  <a:pt x="1" y="17"/>
                </a:lnTo>
                <a:lnTo>
                  <a:pt x="1" y="20"/>
                </a:lnTo>
                <a:lnTo>
                  <a:pt x="2" y="22"/>
                </a:lnTo>
                <a:lnTo>
                  <a:pt x="5" y="25"/>
                </a:lnTo>
                <a:lnTo>
                  <a:pt x="7" y="27"/>
                </a:lnTo>
                <a:lnTo>
                  <a:pt x="9" y="28"/>
                </a:lnTo>
                <a:lnTo>
                  <a:pt x="12" y="29"/>
                </a:lnTo>
                <a:lnTo>
                  <a:pt x="15" y="29"/>
                </a:lnTo>
                <a:lnTo>
                  <a:pt x="18" y="29"/>
                </a:lnTo>
                <a:lnTo>
                  <a:pt x="21" y="28"/>
                </a:lnTo>
                <a:lnTo>
                  <a:pt x="24" y="27"/>
                </a:lnTo>
                <a:lnTo>
                  <a:pt x="26" y="25"/>
                </a:lnTo>
                <a:lnTo>
                  <a:pt x="27" y="22"/>
                </a:lnTo>
                <a:lnTo>
                  <a:pt x="28" y="20"/>
                </a:lnTo>
                <a:lnTo>
                  <a:pt x="30" y="17"/>
                </a:lnTo>
                <a:lnTo>
                  <a:pt x="30" y="14"/>
                </a:lnTo>
                <a:lnTo>
                  <a:pt x="30" y="11"/>
                </a:lnTo>
                <a:lnTo>
                  <a:pt x="28" y="8"/>
                </a:lnTo>
                <a:lnTo>
                  <a:pt x="27" y="6"/>
                </a:lnTo>
                <a:lnTo>
                  <a:pt x="26" y="3"/>
                </a:lnTo>
                <a:lnTo>
                  <a:pt x="24" y="2"/>
                </a:lnTo>
                <a:lnTo>
                  <a:pt x="21" y="1"/>
                </a:lnTo>
                <a:lnTo>
                  <a:pt x="18" y="0"/>
                </a:lnTo>
                <a:lnTo>
                  <a:pt x="15" y="0"/>
                </a:lnTo>
              </a:path>
            </a:pathLst>
          </a:custGeom>
          <a:noFill/>
          <a:ln w="1588">
            <a:solidFill>
              <a:srgbClr val="FFFFFF"/>
            </a:solidFill>
            <a:prstDash val="solid"/>
            <a:round/>
            <a:headEnd/>
            <a:tailEnd/>
          </a:ln>
        </p:spPr>
        <p:txBody>
          <a:bodyPr lIns="57150" tIns="28575" rIns="57150" bIns="28575"/>
          <a:lstStyle/>
          <a:p>
            <a:endParaRPr lang="en-US"/>
          </a:p>
        </p:txBody>
      </p:sp>
      <p:sp>
        <p:nvSpPr>
          <p:cNvPr id="61694" name="Freeform 296"/>
          <p:cNvSpPr>
            <a:spLocks/>
          </p:cNvSpPr>
          <p:nvPr/>
        </p:nvSpPr>
        <p:spPr bwMode="auto">
          <a:xfrm>
            <a:off x="1847850" y="3198813"/>
            <a:ext cx="4763" cy="4762"/>
          </a:xfrm>
          <a:custGeom>
            <a:avLst/>
            <a:gdLst>
              <a:gd name="T0" fmla="*/ 2540 w 30"/>
              <a:gd name="T1" fmla="*/ 0 h 30"/>
              <a:gd name="T2" fmla="*/ 1905 w 30"/>
              <a:gd name="T3" fmla="*/ 0 h 30"/>
              <a:gd name="T4" fmla="*/ 1588 w 30"/>
              <a:gd name="T5" fmla="*/ 317 h 30"/>
              <a:gd name="T6" fmla="*/ 1111 w 30"/>
              <a:gd name="T7" fmla="*/ 476 h 30"/>
              <a:gd name="T8" fmla="*/ 794 w 30"/>
              <a:gd name="T9" fmla="*/ 635 h 30"/>
              <a:gd name="T10" fmla="*/ 476 w 30"/>
              <a:gd name="T11" fmla="*/ 952 h 30"/>
              <a:gd name="T12" fmla="*/ 318 w 30"/>
              <a:gd name="T13" fmla="*/ 1429 h 30"/>
              <a:gd name="T14" fmla="*/ 318 w 30"/>
              <a:gd name="T15" fmla="*/ 1905 h 30"/>
              <a:gd name="T16" fmla="*/ 0 w 30"/>
              <a:gd name="T17" fmla="*/ 2381 h 30"/>
              <a:gd name="T18" fmla="*/ 318 w 30"/>
              <a:gd name="T19" fmla="*/ 2857 h 30"/>
              <a:gd name="T20" fmla="*/ 318 w 30"/>
              <a:gd name="T21" fmla="*/ 3175 h 30"/>
              <a:gd name="T22" fmla="*/ 476 w 30"/>
              <a:gd name="T23" fmla="*/ 3651 h 30"/>
              <a:gd name="T24" fmla="*/ 794 w 30"/>
              <a:gd name="T25" fmla="*/ 3968 h 30"/>
              <a:gd name="T26" fmla="*/ 1111 w 30"/>
              <a:gd name="T27" fmla="*/ 4445 h 30"/>
              <a:gd name="T28" fmla="*/ 1588 w 30"/>
              <a:gd name="T29" fmla="*/ 4603 h 30"/>
              <a:gd name="T30" fmla="*/ 1905 w 30"/>
              <a:gd name="T31" fmla="*/ 4762 h 30"/>
              <a:gd name="T32" fmla="*/ 2540 w 30"/>
              <a:gd name="T33" fmla="*/ 4762 h 30"/>
              <a:gd name="T34" fmla="*/ 2858 w 30"/>
              <a:gd name="T35" fmla="*/ 4762 h 30"/>
              <a:gd name="T36" fmla="*/ 3493 w 30"/>
              <a:gd name="T37" fmla="*/ 4603 h 30"/>
              <a:gd name="T38" fmla="*/ 3810 w 30"/>
              <a:gd name="T39" fmla="*/ 4445 h 30"/>
              <a:gd name="T40" fmla="*/ 4128 w 30"/>
              <a:gd name="T41" fmla="*/ 3968 h 30"/>
              <a:gd name="T42" fmla="*/ 4445 w 30"/>
              <a:gd name="T43" fmla="*/ 3651 h 30"/>
              <a:gd name="T44" fmla="*/ 4604 w 30"/>
              <a:gd name="T45" fmla="*/ 3175 h 30"/>
              <a:gd name="T46" fmla="*/ 4763 w 30"/>
              <a:gd name="T47" fmla="*/ 2857 h 30"/>
              <a:gd name="T48" fmla="*/ 4763 w 30"/>
              <a:gd name="T49" fmla="*/ 2381 h 30"/>
              <a:gd name="T50" fmla="*/ 4763 w 30"/>
              <a:gd name="T51" fmla="*/ 1905 h 30"/>
              <a:gd name="T52" fmla="*/ 4604 w 30"/>
              <a:gd name="T53" fmla="*/ 1429 h 30"/>
              <a:gd name="T54" fmla="*/ 4445 w 30"/>
              <a:gd name="T55" fmla="*/ 952 h 30"/>
              <a:gd name="T56" fmla="*/ 4128 w 30"/>
              <a:gd name="T57" fmla="*/ 635 h 30"/>
              <a:gd name="T58" fmla="*/ 3810 w 30"/>
              <a:gd name="T59" fmla="*/ 476 h 30"/>
              <a:gd name="T60" fmla="*/ 3493 w 30"/>
              <a:gd name="T61" fmla="*/ 317 h 30"/>
              <a:gd name="T62" fmla="*/ 2858 w 30"/>
              <a:gd name="T63" fmla="*/ 0 h 30"/>
              <a:gd name="T64" fmla="*/ 2540 w 30"/>
              <a:gd name="T65" fmla="*/ 0 h 3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30"/>
              <a:gd name="T100" fmla="*/ 0 h 30"/>
              <a:gd name="T101" fmla="*/ 30 w 30"/>
              <a:gd name="T102" fmla="*/ 30 h 30"/>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30" h="30">
                <a:moveTo>
                  <a:pt x="16" y="0"/>
                </a:moveTo>
                <a:lnTo>
                  <a:pt x="12" y="0"/>
                </a:lnTo>
                <a:lnTo>
                  <a:pt x="10" y="2"/>
                </a:lnTo>
                <a:lnTo>
                  <a:pt x="7" y="3"/>
                </a:lnTo>
                <a:lnTo>
                  <a:pt x="5" y="4"/>
                </a:lnTo>
                <a:lnTo>
                  <a:pt x="3" y="6"/>
                </a:lnTo>
                <a:lnTo>
                  <a:pt x="2" y="9"/>
                </a:lnTo>
                <a:lnTo>
                  <a:pt x="2" y="12"/>
                </a:lnTo>
                <a:lnTo>
                  <a:pt x="0" y="15"/>
                </a:lnTo>
                <a:lnTo>
                  <a:pt x="2" y="18"/>
                </a:lnTo>
                <a:lnTo>
                  <a:pt x="2" y="20"/>
                </a:lnTo>
                <a:lnTo>
                  <a:pt x="3" y="23"/>
                </a:lnTo>
                <a:lnTo>
                  <a:pt x="5" y="25"/>
                </a:lnTo>
                <a:lnTo>
                  <a:pt x="7" y="28"/>
                </a:lnTo>
                <a:lnTo>
                  <a:pt x="10" y="29"/>
                </a:lnTo>
                <a:lnTo>
                  <a:pt x="12" y="30"/>
                </a:lnTo>
                <a:lnTo>
                  <a:pt x="16" y="30"/>
                </a:lnTo>
                <a:lnTo>
                  <a:pt x="18" y="30"/>
                </a:lnTo>
                <a:lnTo>
                  <a:pt x="22" y="29"/>
                </a:lnTo>
                <a:lnTo>
                  <a:pt x="24" y="28"/>
                </a:lnTo>
                <a:lnTo>
                  <a:pt x="26" y="25"/>
                </a:lnTo>
                <a:lnTo>
                  <a:pt x="28" y="23"/>
                </a:lnTo>
                <a:lnTo>
                  <a:pt x="29" y="20"/>
                </a:lnTo>
                <a:lnTo>
                  <a:pt x="30" y="18"/>
                </a:lnTo>
                <a:lnTo>
                  <a:pt x="30" y="15"/>
                </a:lnTo>
                <a:lnTo>
                  <a:pt x="30" y="12"/>
                </a:lnTo>
                <a:lnTo>
                  <a:pt x="29" y="9"/>
                </a:lnTo>
                <a:lnTo>
                  <a:pt x="28" y="6"/>
                </a:lnTo>
                <a:lnTo>
                  <a:pt x="26" y="4"/>
                </a:lnTo>
                <a:lnTo>
                  <a:pt x="24" y="3"/>
                </a:lnTo>
                <a:lnTo>
                  <a:pt x="22" y="2"/>
                </a:lnTo>
                <a:lnTo>
                  <a:pt x="18" y="0"/>
                </a:lnTo>
                <a:lnTo>
                  <a:pt x="16" y="0"/>
                </a:lnTo>
                <a:close/>
              </a:path>
            </a:pathLst>
          </a:custGeom>
          <a:solidFill>
            <a:srgbClr val="FFFFFF"/>
          </a:solidFill>
          <a:ln w="9525">
            <a:noFill/>
            <a:round/>
            <a:headEnd/>
            <a:tailEnd/>
          </a:ln>
        </p:spPr>
        <p:txBody>
          <a:bodyPr lIns="57150" tIns="28575" rIns="57150" bIns="28575"/>
          <a:lstStyle/>
          <a:p>
            <a:endParaRPr lang="en-US"/>
          </a:p>
        </p:txBody>
      </p:sp>
      <p:sp>
        <p:nvSpPr>
          <p:cNvPr id="61695" name="Freeform 297"/>
          <p:cNvSpPr>
            <a:spLocks/>
          </p:cNvSpPr>
          <p:nvPr/>
        </p:nvSpPr>
        <p:spPr bwMode="auto">
          <a:xfrm>
            <a:off x="1847850" y="3198813"/>
            <a:ext cx="4763" cy="4762"/>
          </a:xfrm>
          <a:custGeom>
            <a:avLst/>
            <a:gdLst>
              <a:gd name="T0" fmla="*/ 2540 w 30"/>
              <a:gd name="T1" fmla="*/ 0 h 30"/>
              <a:gd name="T2" fmla="*/ 1905 w 30"/>
              <a:gd name="T3" fmla="*/ 0 h 30"/>
              <a:gd name="T4" fmla="*/ 1588 w 30"/>
              <a:gd name="T5" fmla="*/ 317 h 30"/>
              <a:gd name="T6" fmla="*/ 1111 w 30"/>
              <a:gd name="T7" fmla="*/ 476 h 30"/>
              <a:gd name="T8" fmla="*/ 794 w 30"/>
              <a:gd name="T9" fmla="*/ 635 h 30"/>
              <a:gd name="T10" fmla="*/ 476 w 30"/>
              <a:gd name="T11" fmla="*/ 952 h 30"/>
              <a:gd name="T12" fmla="*/ 318 w 30"/>
              <a:gd name="T13" fmla="*/ 1429 h 30"/>
              <a:gd name="T14" fmla="*/ 318 w 30"/>
              <a:gd name="T15" fmla="*/ 1905 h 30"/>
              <a:gd name="T16" fmla="*/ 0 w 30"/>
              <a:gd name="T17" fmla="*/ 2381 h 30"/>
              <a:gd name="T18" fmla="*/ 318 w 30"/>
              <a:gd name="T19" fmla="*/ 2857 h 30"/>
              <a:gd name="T20" fmla="*/ 318 w 30"/>
              <a:gd name="T21" fmla="*/ 3175 h 30"/>
              <a:gd name="T22" fmla="*/ 476 w 30"/>
              <a:gd name="T23" fmla="*/ 3651 h 30"/>
              <a:gd name="T24" fmla="*/ 794 w 30"/>
              <a:gd name="T25" fmla="*/ 3968 h 30"/>
              <a:gd name="T26" fmla="*/ 1111 w 30"/>
              <a:gd name="T27" fmla="*/ 4445 h 30"/>
              <a:gd name="T28" fmla="*/ 1588 w 30"/>
              <a:gd name="T29" fmla="*/ 4603 h 30"/>
              <a:gd name="T30" fmla="*/ 1905 w 30"/>
              <a:gd name="T31" fmla="*/ 4762 h 30"/>
              <a:gd name="T32" fmla="*/ 2540 w 30"/>
              <a:gd name="T33" fmla="*/ 4762 h 30"/>
              <a:gd name="T34" fmla="*/ 2858 w 30"/>
              <a:gd name="T35" fmla="*/ 4762 h 30"/>
              <a:gd name="T36" fmla="*/ 3493 w 30"/>
              <a:gd name="T37" fmla="*/ 4603 h 30"/>
              <a:gd name="T38" fmla="*/ 3810 w 30"/>
              <a:gd name="T39" fmla="*/ 4445 h 30"/>
              <a:gd name="T40" fmla="*/ 4128 w 30"/>
              <a:gd name="T41" fmla="*/ 3968 h 30"/>
              <a:gd name="T42" fmla="*/ 4445 w 30"/>
              <a:gd name="T43" fmla="*/ 3651 h 30"/>
              <a:gd name="T44" fmla="*/ 4604 w 30"/>
              <a:gd name="T45" fmla="*/ 3175 h 30"/>
              <a:gd name="T46" fmla="*/ 4763 w 30"/>
              <a:gd name="T47" fmla="*/ 2857 h 30"/>
              <a:gd name="T48" fmla="*/ 4763 w 30"/>
              <a:gd name="T49" fmla="*/ 2381 h 30"/>
              <a:gd name="T50" fmla="*/ 4763 w 30"/>
              <a:gd name="T51" fmla="*/ 1905 h 30"/>
              <a:gd name="T52" fmla="*/ 4604 w 30"/>
              <a:gd name="T53" fmla="*/ 1429 h 30"/>
              <a:gd name="T54" fmla="*/ 4445 w 30"/>
              <a:gd name="T55" fmla="*/ 952 h 30"/>
              <a:gd name="T56" fmla="*/ 4128 w 30"/>
              <a:gd name="T57" fmla="*/ 635 h 30"/>
              <a:gd name="T58" fmla="*/ 3810 w 30"/>
              <a:gd name="T59" fmla="*/ 476 h 30"/>
              <a:gd name="T60" fmla="*/ 3493 w 30"/>
              <a:gd name="T61" fmla="*/ 317 h 30"/>
              <a:gd name="T62" fmla="*/ 2858 w 30"/>
              <a:gd name="T63" fmla="*/ 0 h 30"/>
              <a:gd name="T64" fmla="*/ 2540 w 30"/>
              <a:gd name="T65" fmla="*/ 0 h 3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30"/>
              <a:gd name="T100" fmla="*/ 0 h 30"/>
              <a:gd name="T101" fmla="*/ 30 w 30"/>
              <a:gd name="T102" fmla="*/ 30 h 30"/>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30" h="30">
                <a:moveTo>
                  <a:pt x="16" y="0"/>
                </a:moveTo>
                <a:lnTo>
                  <a:pt x="12" y="0"/>
                </a:lnTo>
                <a:lnTo>
                  <a:pt x="10" y="2"/>
                </a:lnTo>
                <a:lnTo>
                  <a:pt x="7" y="3"/>
                </a:lnTo>
                <a:lnTo>
                  <a:pt x="5" y="4"/>
                </a:lnTo>
                <a:lnTo>
                  <a:pt x="3" y="6"/>
                </a:lnTo>
                <a:lnTo>
                  <a:pt x="2" y="9"/>
                </a:lnTo>
                <a:lnTo>
                  <a:pt x="2" y="12"/>
                </a:lnTo>
                <a:lnTo>
                  <a:pt x="0" y="15"/>
                </a:lnTo>
                <a:lnTo>
                  <a:pt x="2" y="18"/>
                </a:lnTo>
                <a:lnTo>
                  <a:pt x="2" y="20"/>
                </a:lnTo>
                <a:lnTo>
                  <a:pt x="3" y="23"/>
                </a:lnTo>
                <a:lnTo>
                  <a:pt x="5" y="25"/>
                </a:lnTo>
                <a:lnTo>
                  <a:pt x="7" y="28"/>
                </a:lnTo>
                <a:lnTo>
                  <a:pt x="10" y="29"/>
                </a:lnTo>
                <a:lnTo>
                  <a:pt x="12" y="30"/>
                </a:lnTo>
                <a:lnTo>
                  <a:pt x="16" y="30"/>
                </a:lnTo>
                <a:lnTo>
                  <a:pt x="18" y="30"/>
                </a:lnTo>
                <a:lnTo>
                  <a:pt x="22" y="29"/>
                </a:lnTo>
                <a:lnTo>
                  <a:pt x="24" y="28"/>
                </a:lnTo>
                <a:lnTo>
                  <a:pt x="26" y="25"/>
                </a:lnTo>
                <a:lnTo>
                  <a:pt x="28" y="23"/>
                </a:lnTo>
                <a:lnTo>
                  <a:pt x="29" y="20"/>
                </a:lnTo>
                <a:lnTo>
                  <a:pt x="30" y="18"/>
                </a:lnTo>
                <a:lnTo>
                  <a:pt x="30" y="15"/>
                </a:lnTo>
                <a:lnTo>
                  <a:pt x="30" y="12"/>
                </a:lnTo>
                <a:lnTo>
                  <a:pt x="29" y="9"/>
                </a:lnTo>
                <a:lnTo>
                  <a:pt x="28" y="6"/>
                </a:lnTo>
                <a:lnTo>
                  <a:pt x="26" y="4"/>
                </a:lnTo>
                <a:lnTo>
                  <a:pt x="24" y="3"/>
                </a:lnTo>
                <a:lnTo>
                  <a:pt x="22" y="2"/>
                </a:lnTo>
                <a:lnTo>
                  <a:pt x="18" y="0"/>
                </a:lnTo>
                <a:lnTo>
                  <a:pt x="16" y="0"/>
                </a:lnTo>
              </a:path>
            </a:pathLst>
          </a:custGeom>
          <a:noFill/>
          <a:ln w="1588">
            <a:solidFill>
              <a:srgbClr val="FFFFFF"/>
            </a:solidFill>
            <a:prstDash val="solid"/>
            <a:round/>
            <a:headEnd/>
            <a:tailEnd/>
          </a:ln>
        </p:spPr>
        <p:txBody>
          <a:bodyPr lIns="57150" tIns="28575" rIns="57150" bIns="28575"/>
          <a:lstStyle/>
          <a:p>
            <a:endParaRPr lang="en-US"/>
          </a:p>
        </p:txBody>
      </p:sp>
      <p:sp>
        <p:nvSpPr>
          <p:cNvPr id="61696" name="Freeform 298"/>
          <p:cNvSpPr>
            <a:spLocks/>
          </p:cNvSpPr>
          <p:nvPr/>
        </p:nvSpPr>
        <p:spPr bwMode="auto">
          <a:xfrm>
            <a:off x="1857375" y="3198813"/>
            <a:ext cx="4763" cy="4762"/>
          </a:xfrm>
          <a:custGeom>
            <a:avLst/>
            <a:gdLst>
              <a:gd name="T0" fmla="*/ 2464 w 29"/>
              <a:gd name="T1" fmla="*/ 0 h 30"/>
              <a:gd name="T2" fmla="*/ 1807 w 29"/>
              <a:gd name="T3" fmla="*/ 0 h 30"/>
              <a:gd name="T4" fmla="*/ 1478 w 29"/>
              <a:gd name="T5" fmla="*/ 317 h 30"/>
              <a:gd name="T6" fmla="*/ 1150 w 29"/>
              <a:gd name="T7" fmla="*/ 476 h 30"/>
              <a:gd name="T8" fmla="*/ 657 w 29"/>
              <a:gd name="T9" fmla="*/ 635 h 30"/>
              <a:gd name="T10" fmla="*/ 328 w 29"/>
              <a:gd name="T11" fmla="*/ 952 h 30"/>
              <a:gd name="T12" fmla="*/ 164 w 29"/>
              <a:gd name="T13" fmla="*/ 1429 h 30"/>
              <a:gd name="T14" fmla="*/ 164 w 29"/>
              <a:gd name="T15" fmla="*/ 1905 h 30"/>
              <a:gd name="T16" fmla="*/ 0 w 29"/>
              <a:gd name="T17" fmla="*/ 2381 h 30"/>
              <a:gd name="T18" fmla="*/ 164 w 29"/>
              <a:gd name="T19" fmla="*/ 2857 h 30"/>
              <a:gd name="T20" fmla="*/ 164 w 29"/>
              <a:gd name="T21" fmla="*/ 3175 h 30"/>
              <a:gd name="T22" fmla="*/ 328 w 29"/>
              <a:gd name="T23" fmla="*/ 3651 h 30"/>
              <a:gd name="T24" fmla="*/ 657 w 29"/>
              <a:gd name="T25" fmla="*/ 3968 h 30"/>
              <a:gd name="T26" fmla="*/ 1150 w 29"/>
              <a:gd name="T27" fmla="*/ 4445 h 30"/>
              <a:gd name="T28" fmla="*/ 1478 w 29"/>
              <a:gd name="T29" fmla="*/ 4603 h 30"/>
              <a:gd name="T30" fmla="*/ 1807 w 29"/>
              <a:gd name="T31" fmla="*/ 4762 h 30"/>
              <a:gd name="T32" fmla="*/ 2464 w 29"/>
              <a:gd name="T33" fmla="*/ 4762 h 30"/>
              <a:gd name="T34" fmla="*/ 2792 w 29"/>
              <a:gd name="T35" fmla="*/ 4762 h 30"/>
              <a:gd name="T36" fmla="*/ 3449 w 29"/>
              <a:gd name="T37" fmla="*/ 4603 h 30"/>
              <a:gd name="T38" fmla="*/ 3778 w 29"/>
              <a:gd name="T39" fmla="*/ 4445 h 30"/>
              <a:gd name="T40" fmla="*/ 4270 w 29"/>
              <a:gd name="T41" fmla="*/ 3968 h 30"/>
              <a:gd name="T42" fmla="*/ 4435 w 29"/>
              <a:gd name="T43" fmla="*/ 3651 h 30"/>
              <a:gd name="T44" fmla="*/ 4599 w 29"/>
              <a:gd name="T45" fmla="*/ 3175 h 30"/>
              <a:gd name="T46" fmla="*/ 4763 w 29"/>
              <a:gd name="T47" fmla="*/ 2857 h 30"/>
              <a:gd name="T48" fmla="*/ 4763 w 29"/>
              <a:gd name="T49" fmla="*/ 2381 h 30"/>
              <a:gd name="T50" fmla="*/ 4763 w 29"/>
              <a:gd name="T51" fmla="*/ 1905 h 30"/>
              <a:gd name="T52" fmla="*/ 4599 w 29"/>
              <a:gd name="T53" fmla="*/ 1429 h 30"/>
              <a:gd name="T54" fmla="*/ 4435 w 29"/>
              <a:gd name="T55" fmla="*/ 952 h 30"/>
              <a:gd name="T56" fmla="*/ 4270 w 29"/>
              <a:gd name="T57" fmla="*/ 635 h 30"/>
              <a:gd name="T58" fmla="*/ 3778 w 29"/>
              <a:gd name="T59" fmla="*/ 476 h 30"/>
              <a:gd name="T60" fmla="*/ 3449 w 29"/>
              <a:gd name="T61" fmla="*/ 317 h 30"/>
              <a:gd name="T62" fmla="*/ 2792 w 29"/>
              <a:gd name="T63" fmla="*/ 0 h 30"/>
              <a:gd name="T64" fmla="*/ 2464 w 29"/>
              <a:gd name="T65" fmla="*/ 0 h 3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9"/>
              <a:gd name="T100" fmla="*/ 0 h 30"/>
              <a:gd name="T101" fmla="*/ 29 w 29"/>
              <a:gd name="T102" fmla="*/ 30 h 30"/>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9" h="30">
                <a:moveTo>
                  <a:pt x="15" y="0"/>
                </a:moveTo>
                <a:lnTo>
                  <a:pt x="11" y="0"/>
                </a:lnTo>
                <a:lnTo>
                  <a:pt x="9" y="2"/>
                </a:lnTo>
                <a:lnTo>
                  <a:pt x="7" y="3"/>
                </a:lnTo>
                <a:lnTo>
                  <a:pt x="4" y="4"/>
                </a:lnTo>
                <a:lnTo>
                  <a:pt x="2" y="6"/>
                </a:lnTo>
                <a:lnTo>
                  <a:pt x="1" y="9"/>
                </a:lnTo>
                <a:lnTo>
                  <a:pt x="1" y="12"/>
                </a:lnTo>
                <a:lnTo>
                  <a:pt x="0" y="15"/>
                </a:lnTo>
                <a:lnTo>
                  <a:pt x="1" y="18"/>
                </a:lnTo>
                <a:lnTo>
                  <a:pt x="1" y="20"/>
                </a:lnTo>
                <a:lnTo>
                  <a:pt x="2" y="23"/>
                </a:lnTo>
                <a:lnTo>
                  <a:pt x="4" y="25"/>
                </a:lnTo>
                <a:lnTo>
                  <a:pt x="7" y="28"/>
                </a:lnTo>
                <a:lnTo>
                  <a:pt x="9" y="29"/>
                </a:lnTo>
                <a:lnTo>
                  <a:pt x="11" y="30"/>
                </a:lnTo>
                <a:lnTo>
                  <a:pt x="15" y="30"/>
                </a:lnTo>
                <a:lnTo>
                  <a:pt x="17" y="30"/>
                </a:lnTo>
                <a:lnTo>
                  <a:pt x="21" y="29"/>
                </a:lnTo>
                <a:lnTo>
                  <a:pt x="23" y="28"/>
                </a:lnTo>
                <a:lnTo>
                  <a:pt x="26" y="25"/>
                </a:lnTo>
                <a:lnTo>
                  <a:pt x="27" y="23"/>
                </a:lnTo>
                <a:lnTo>
                  <a:pt x="28" y="20"/>
                </a:lnTo>
                <a:lnTo>
                  <a:pt x="29" y="18"/>
                </a:lnTo>
                <a:lnTo>
                  <a:pt x="29" y="15"/>
                </a:lnTo>
                <a:lnTo>
                  <a:pt x="29" y="12"/>
                </a:lnTo>
                <a:lnTo>
                  <a:pt x="28" y="9"/>
                </a:lnTo>
                <a:lnTo>
                  <a:pt x="27" y="6"/>
                </a:lnTo>
                <a:lnTo>
                  <a:pt x="26" y="4"/>
                </a:lnTo>
                <a:lnTo>
                  <a:pt x="23" y="3"/>
                </a:lnTo>
                <a:lnTo>
                  <a:pt x="21" y="2"/>
                </a:lnTo>
                <a:lnTo>
                  <a:pt x="17" y="0"/>
                </a:lnTo>
                <a:lnTo>
                  <a:pt x="15" y="0"/>
                </a:lnTo>
                <a:close/>
              </a:path>
            </a:pathLst>
          </a:custGeom>
          <a:solidFill>
            <a:srgbClr val="FFFFFF"/>
          </a:solidFill>
          <a:ln w="9525">
            <a:noFill/>
            <a:round/>
            <a:headEnd/>
            <a:tailEnd/>
          </a:ln>
        </p:spPr>
        <p:txBody>
          <a:bodyPr lIns="57150" tIns="28575" rIns="57150" bIns="28575"/>
          <a:lstStyle/>
          <a:p>
            <a:endParaRPr lang="en-US"/>
          </a:p>
        </p:txBody>
      </p:sp>
      <p:sp>
        <p:nvSpPr>
          <p:cNvPr id="61697" name="Freeform 299"/>
          <p:cNvSpPr>
            <a:spLocks/>
          </p:cNvSpPr>
          <p:nvPr/>
        </p:nvSpPr>
        <p:spPr bwMode="auto">
          <a:xfrm>
            <a:off x="1857375" y="3198813"/>
            <a:ext cx="4763" cy="4762"/>
          </a:xfrm>
          <a:custGeom>
            <a:avLst/>
            <a:gdLst>
              <a:gd name="T0" fmla="*/ 2464 w 29"/>
              <a:gd name="T1" fmla="*/ 0 h 30"/>
              <a:gd name="T2" fmla="*/ 1807 w 29"/>
              <a:gd name="T3" fmla="*/ 0 h 30"/>
              <a:gd name="T4" fmla="*/ 1478 w 29"/>
              <a:gd name="T5" fmla="*/ 317 h 30"/>
              <a:gd name="T6" fmla="*/ 1150 w 29"/>
              <a:gd name="T7" fmla="*/ 476 h 30"/>
              <a:gd name="T8" fmla="*/ 657 w 29"/>
              <a:gd name="T9" fmla="*/ 635 h 30"/>
              <a:gd name="T10" fmla="*/ 328 w 29"/>
              <a:gd name="T11" fmla="*/ 952 h 30"/>
              <a:gd name="T12" fmla="*/ 164 w 29"/>
              <a:gd name="T13" fmla="*/ 1429 h 30"/>
              <a:gd name="T14" fmla="*/ 164 w 29"/>
              <a:gd name="T15" fmla="*/ 1905 h 30"/>
              <a:gd name="T16" fmla="*/ 0 w 29"/>
              <a:gd name="T17" fmla="*/ 2381 h 30"/>
              <a:gd name="T18" fmla="*/ 164 w 29"/>
              <a:gd name="T19" fmla="*/ 2857 h 30"/>
              <a:gd name="T20" fmla="*/ 164 w 29"/>
              <a:gd name="T21" fmla="*/ 3175 h 30"/>
              <a:gd name="T22" fmla="*/ 328 w 29"/>
              <a:gd name="T23" fmla="*/ 3651 h 30"/>
              <a:gd name="T24" fmla="*/ 657 w 29"/>
              <a:gd name="T25" fmla="*/ 3968 h 30"/>
              <a:gd name="T26" fmla="*/ 1150 w 29"/>
              <a:gd name="T27" fmla="*/ 4445 h 30"/>
              <a:gd name="T28" fmla="*/ 1478 w 29"/>
              <a:gd name="T29" fmla="*/ 4603 h 30"/>
              <a:gd name="T30" fmla="*/ 1807 w 29"/>
              <a:gd name="T31" fmla="*/ 4762 h 30"/>
              <a:gd name="T32" fmla="*/ 2464 w 29"/>
              <a:gd name="T33" fmla="*/ 4762 h 30"/>
              <a:gd name="T34" fmla="*/ 2792 w 29"/>
              <a:gd name="T35" fmla="*/ 4762 h 30"/>
              <a:gd name="T36" fmla="*/ 3449 w 29"/>
              <a:gd name="T37" fmla="*/ 4603 h 30"/>
              <a:gd name="T38" fmla="*/ 3778 w 29"/>
              <a:gd name="T39" fmla="*/ 4445 h 30"/>
              <a:gd name="T40" fmla="*/ 4270 w 29"/>
              <a:gd name="T41" fmla="*/ 3968 h 30"/>
              <a:gd name="T42" fmla="*/ 4435 w 29"/>
              <a:gd name="T43" fmla="*/ 3651 h 30"/>
              <a:gd name="T44" fmla="*/ 4599 w 29"/>
              <a:gd name="T45" fmla="*/ 3175 h 30"/>
              <a:gd name="T46" fmla="*/ 4763 w 29"/>
              <a:gd name="T47" fmla="*/ 2857 h 30"/>
              <a:gd name="T48" fmla="*/ 4763 w 29"/>
              <a:gd name="T49" fmla="*/ 2381 h 30"/>
              <a:gd name="T50" fmla="*/ 4763 w 29"/>
              <a:gd name="T51" fmla="*/ 1905 h 30"/>
              <a:gd name="T52" fmla="*/ 4599 w 29"/>
              <a:gd name="T53" fmla="*/ 1429 h 30"/>
              <a:gd name="T54" fmla="*/ 4435 w 29"/>
              <a:gd name="T55" fmla="*/ 952 h 30"/>
              <a:gd name="T56" fmla="*/ 4270 w 29"/>
              <a:gd name="T57" fmla="*/ 635 h 30"/>
              <a:gd name="T58" fmla="*/ 3778 w 29"/>
              <a:gd name="T59" fmla="*/ 476 h 30"/>
              <a:gd name="T60" fmla="*/ 3449 w 29"/>
              <a:gd name="T61" fmla="*/ 317 h 30"/>
              <a:gd name="T62" fmla="*/ 2792 w 29"/>
              <a:gd name="T63" fmla="*/ 0 h 30"/>
              <a:gd name="T64" fmla="*/ 2464 w 29"/>
              <a:gd name="T65" fmla="*/ 0 h 3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9"/>
              <a:gd name="T100" fmla="*/ 0 h 30"/>
              <a:gd name="T101" fmla="*/ 29 w 29"/>
              <a:gd name="T102" fmla="*/ 30 h 30"/>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9" h="30">
                <a:moveTo>
                  <a:pt x="15" y="0"/>
                </a:moveTo>
                <a:lnTo>
                  <a:pt x="11" y="0"/>
                </a:lnTo>
                <a:lnTo>
                  <a:pt x="9" y="2"/>
                </a:lnTo>
                <a:lnTo>
                  <a:pt x="7" y="3"/>
                </a:lnTo>
                <a:lnTo>
                  <a:pt x="4" y="4"/>
                </a:lnTo>
                <a:lnTo>
                  <a:pt x="2" y="6"/>
                </a:lnTo>
                <a:lnTo>
                  <a:pt x="1" y="9"/>
                </a:lnTo>
                <a:lnTo>
                  <a:pt x="1" y="12"/>
                </a:lnTo>
                <a:lnTo>
                  <a:pt x="0" y="15"/>
                </a:lnTo>
                <a:lnTo>
                  <a:pt x="1" y="18"/>
                </a:lnTo>
                <a:lnTo>
                  <a:pt x="1" y="20"/>
                </a:lnTo>
                <a:lnTo>
                  <a:pt x="2" y="23"/>
                </a:lnTo>
                <a:lnTo>
                  <a:pt x="4" y="25"/>
                </a:lnTo>
                <a:lnTo>
                  <a:pt x="7" y="28"/>
                </a:lnTo>
                <a:lnTo>
                  <a:pt x="9" y="29"/>
                </a:lnTo>
                <a:lnTo>
                  <a:pt x="11" y="30"/>
                </a:lnTo>
                <a:lnTo>
                  <a:pt x="15" y="30"/>
                </a:lnTo>
                <a:lnTo>
                  <a:pt x="17" y="30"/>
                </a:lnTo>
                <a:lnTo>
                  <a:pt x="21" y="29"/>
                </a:lnTo>
                <a:lnTo>
                  <a:pt x="23" y="28"/>
                </a:lnTo>
                <a:lnTo>
                  <a:pt x="26" y="25"/>
                </a:lnTo>
                <a:lnTo>
                  <a:pt x="27" y="23"/>
                </a:lnTo>
                <a:lnTo>
                  <a:pt x="28" y="20"/>
                </a:lnTo>
                <a:lnTo>
                  <a:pt x="29" y="18"/>
                </a:lnTo>
                <a:lnTo>
                  <a:pt x="29" y="15"/>
                </a:lnTo>
                <a:lnTo>
                  <a:pt x="29" y="12"/>
                </a:lnTo>
                <a:lnTo>
                  <a:pt x="28" y="9"/>
                </a:lnTo>
                <a:lnTo>
                  <a:pt x="27" y="6"/>
                </a:lnTo>
                <a:lnTo>
                  <a:pt x="26" y="4"/>
                </a:lnTo>
                <a:lnTo>
                  <a:pt x="23" y="3"/>
                </a:lnTo>
                <a:lnTo>
                  <a:pt x="21" y="2"/>
                </a:lnTo>
                <a:lnTo>
                  <a:pt x="17" y="0"/>
                </a:lnTo>
                <a:lnTo>
                  <a:pt x="15" y="0"/>
                </a:lnTo>
              </a:path>
            </a:pathLst>
          </a:custGeom>
          <a:noFill/>
          <a:ln w="1588">
            <a:solidFill>
              <a:srgbClr val="FFFFFF"/>
            </a:solidFill>
            <a:prstDash val="solid"/>
            <a:round/>
            <a:headEnd/>
            <a:tailEnd/>
          </a:ln>
        </p:spPr>
        <p:txBody>
          <a:bodyPr lIns="57150" tIns="28575" rIns="57150" bIns="28575"/>
          <a:lstStyle/>
          <a:p>
            <a:endParaRPr lang="en-US"/>
          </a:p>
        </p:txBody>
      </p:sp>
      <p:sp>
        <p:nvSpPr>
          <p:cNvPr id="61698" name="Freeform 300"/>
          <p:cNvSpPr>
            <a:spLocks/>
          </p:cNvSpPr>
          <p:nvPr/>
        </p:nvSpPr>
        <p:spPr bwMode="auto">
          <a:xfrm>
            <a:off x="1866900" y="3198813"/>
            <a:ext cx="4763" cy="4762"/>
          </a:xfrm>
          <a:custGeom>
            <a:avLst/>
            <a:gdLst>
              <a:gd name="T0" fmla="*/ 2382 w 30"/>
              <a:gd name="T1" fmla="*/ 0 h 30"/>
              <a:gd name="T2" fmla="*/ 1905 w 30"/>
              <a:gd name="T3" fmla="*/ 0 h 30"/>
              <a:gd name="T4" fmla="*/ 1429 w 30"/>
              <a:gd name="T5" fmla="*/ 317 h 30"/>
              <a:gd name="T6" fmla="*/ 1111 w 30"/>
              <a:gd name="T7" fmla="*/ 476 h 30"/>
              <a:gd name="T8" fmla="*/ 794 w 30"/>
              <a:gd name="T9" fmla="*/ 635 h 30"/>
              <a:gd name="T10" fmla="*/ 318 w 30"/>
              <a:gd name="T11" fmla="*/ 952 h 30"/>
              <a:gd name="T12" fmla="*/ 159 w 30"/>
              <a:gd name="T13" fmla="*/ 1429 h 30"/>
              <a:gd name="T14" fmla="*/ 159 w 30"/>
              <a:gd name="T15" fmla="*/ 1905 h 30"/>
              <a:gd name="T16" fmla="*/ 0 w 30"/>
              <a:gd name="T17" fmla="*/ 2381 h 30"/>
              <a:gd name="T18" fmla="*/ 159 w 30"/>
              <a:gd name="T19" fmla="*/ 2857 h 30"/>
              <a:gd name="T20" fmla="*/ 159 w 30"/>
              <a:gd name="T21" fmla="*/ 3175 h 30"/>
              <a:gd name="T22" fmla="*/ 318 w 30"/>
              <a:gd name="T23" fmla="*/ 3651 h 30"/>
              <a:gd name="T24" fmla="*/ 794 w 30"/>
              <a:gd name="T25" fmla="*/ 3968 h 30"/>
              <a:gd name="T26" fmla="*/ 1111 w 30"/>
              <a:gd name="T27" fmla="*/ 4445 h 30"/>
              <a:gd name="T28" fmla="*/ 1429 w 30"/>
              <a:gd name="T29" fmla="*/ 4603 h 30"/>
              <a:gd name="T30" fmla="*/ 1905 w 30"/>
              <a:gd name="T31" fmla="*/ 4762 h 30"/>
              <a:gd name="T32" fmla="*/ 2382 w 30"/>
              <a:gd name="T33" fmla="*/ 4762 h 30"/>
              <a:gd name="T34" fmla="*/ 2858 w 30"/>
              <a:gd name="T35" fmla="*/ 4762 h 30"/>
              <a:gd name="T36" fmla="*/ 3334 w 30"/>
              <a:gd name="T37" fmla="*/ 4603 h 30"/>
              <a:gd name="T38" fmla="*/ 3810 w 30"/>
              <a:gd name="T39" fmla="*/ 4445 h 30"/>
              <a:gd name="T40" fmla="*/ 4128 w 30"/>
              <a:gd name="T41" fmla="*/ 3968 h 30"/>
              <a:gd name="T42" fmla="*/ 4287 w 30"/>
              <a:gd name="T43" fmla="*/ 3651 h 30"/>
              <a:gd name="T44" fmla="*/ 4445 w 30"/>
              <a:gd name="T45" fmla="*/ 3175 h 30"/>
              <a:gd name="T46" fmla="*/ 4763 w 30"/>
              <a:gd name="T47" fmla="*/ 2857 h 30"/>
              <a:gd name="T48" fmla="*/ 4763 w 30"/>
              <a:gd name="T49" fmla="*/ 2381 h 30"/>
              <a:gd name="T50" fmla="*/ 4763 w 30"/>
              <a:gd name="T51" fmla="*/ 1905 h 30"/>
              <a:gd name="T52" fmla="*/ 4445 w 30"/>
              <a:gd name="T53" fmla="*/ 1429 h 30"/>
              <a:gd name="T54" fmla="*/ 4287 w 30"/>
              <a:gd name="T55" fmla="*/ 952 h 30"/>
              <a:gd name="T56" fmla="*/ 4128 w 30"/>
              <a:gd name="T57" fmla="*/ 635 h 30"/>
              <a:gd name="T58" fmla="*/ 3810 w 30"/>
              <a:gd name="T59" fmla="*/ 476 h 30"/>
              <a:gd name="T60" fmla="*/ 3334 w 30"/>
              <a:gd name="T61" fmla="*/ 317 h 30"/>
              <a:gd name="T62" fmla="*/ 2858 w 30"/>
              <a:gd name="T63" fmla="*/ 0 h 30"/>
              <a:gd name="T64" fmla="*/ 2382 w 30"/>
              <a:gd name="T65" fmla="*/ 0 h 3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30"/>
              <a:gd name="T100" fmla="*/ 0 h 30"/>
              <a:gd name="T101" fmla="*/ 30 w 30"/>
              <a:gd name="T102" fmla="*/ 30 h 30"/>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30" h="30">
                <a:moveTo>
                  <a:pt x="15" y="0"/>
                </a:moveTo>
                <a:lnTo>
                  <a:pt x="12" y="0"/>
                </a:lnTo>
                <a:lnTo>
                  <a:pt x="9" y="2"/>
                </a:lnTo>
                <a:lnTo>
                  <a:pt x="7" y="3"/>
                </a:lnTo>
                <a:lnTo>
                  <a:pt x="5" y="4"/>
                </a:lnTo>
                <a:lnTo>
                  <a:pt x="2" y="6"/>
                </a:lnTo>
                <a:lnTo>
                  <a:pt x="1" y="9"/>
                </a:lnTo>
                <a:lnTo>
                  <a:pt x="1" y="12"/>
                </a:lnTo>
                <a:lnTo>
                  <a:pt x="0" y="15"/>
                </a:lnTo>
                <a:lnTo>
                  <a:pt x="1" y="18"/>
                </a:lnTo>
                <a:lnTo>
                  <a:pt x="1" y="20"/>
                </a:lnTo>
                <a:lnTo>
                  <a:pt x="2" y="23"/>
                </a:lnTo>
                <a:lnTo>
                  <a:pt x="5" y="25"/>
                </a:lnTo>
                <a:lnTo>
                  <a:pt x="7" y="28"/>
                </a:lnTo>
                <a:lnTo>
                  <a:pt x="9" y="29"/>
                </a:lnTo>
                <a:lnTo>
                  <a:pt x="12" y="30"/>
                </a:lnTo>
                <a:lnTo>
                  <a:pt x="15" y="30"/>
                </a:lnTo>
                <a:lnTo>
                  <a:pt x="18" y="30"/>
                </a:lnTo>
                <a:lnTo>
                  <a:pt x="21" y="29"/>
                </a:lnTo>
                <a:lnTo>
                  <a:pt x="24" y="28"/>
                </a:lnTo>
                <a:lnTo>
                  <a:pt x="26" y="25"/>
                </a:lnTo>
                <a:lnTo>
                  <a:pt x="27" y="23"/>
                </a:lnTo>
                <a:lnTo>
                  <a:pt x="28" y="20"/>
                </a:lnTo>
                <a:lnTo>
                  <a:pt x="30" y="18"/>
                </a:lnTo>
                <a:lnTo>
                  <a:pt x="30" y="15"/>
                </a:lnTo>
                <a:lnTo>
                  <a:pt x="30" y="12"/>
                </a:lnTo>
                <a:lnTo>
                  <a:pt x="28" y="9"/>
                </a:lnTo>
                <a:lnTo>
                  <a:pt x="27" y="6"/>
                </a:lnTo>
                <a:lnTo>
                  <a:pt x="26" y="4"/>
                </a:lnTo>
                <a:lnTo>
                  <a:pt x="24" y="3"/>
                </a:lnTo>
                <a:lnTo>
                  <a:pt x="21" y="2"/>
                </a:lnTo>
                <a:lnTo>
                  <a:pt x="18" y="0"/>
                </a:lnTo>
                <a:lnTo>
                  <a:pt x="15" y="0"/>
                </a:lnTo>
                <a:close/>
              </a:path>
            </a:pathLst>
          </a:custGeom>
          <a:solidFill>
            <a:srgbClr val="FFFFFF"/>
          </a:solidFill>
          <a:ln w="9525">
            <a:noFill/>
            <a:round/>
            <a:headEnd/>
            <a:tailEnd/>
          </a:ln>
        </p:spPr>
        <p:txBody>
          <a:bodyPr lIns="57150" tIns="28575" rIns="57150" bIns="28575"/>
          <a:lstStyle/>
          <a:p>
            <a:endParaRPr lang="en-US"/>
          </a:p>
        </p:txBody>
      </p:sp>
      <p:sp>
        <p:nvSpPr>
          <p:cNvPr id="61699" name="Freeform 301"/>
          <p:cNvSpPr>
            <a:spLocks/>
          </p:cNvSpPr>
          <p:nvPr/>
        </p:nvSpPr>
        <p:spPr bwMode="auto">
          <a:xfrm>
            <a:off x="1866900" y="3198813"/>
            <a:ext cx="4763" cy="4762"/>
          </a:xfrm>
          <a:custGeom>
            <a:avLst/>
            <a:gdLst>
              <a:gd name="T0" fmla="*/ 2382 w 30"/>
              <a:gd name="T1" fmla="*/ 0 h 30"/>
              <a:gd name="T2" fmla="*/ 1905 w 30"/>
              <a:gd name="T3" fmla="*/ 0 h 30"/>
              <a:gd name="T4" fmla="*/ 1429 w 30"/>
              <a:gd name="T5" fmla="*/ 317 h 30"/>
              <a:gd name="T6" fmla="*/ 1111 w 30"/>
              <a:gd name="T7" fmla="*/ 476 h 30"/>
              <a:gd name="T8" fmla="*/ 794 w 30"/>
              <a:gd name="T9" fmla="*/ 635 h 30"/>
              <a:gd name="T10" fmla="*/ 318 w 30"/>
              <a:gd name="T11" fmla="*/ 952 h 30"/>
              <a:gd name="T12" fmla="*/ 159 w 30"/>
              <a:gd name="T13" fmla="*/ 1429 h 30"/>
              <a:gd name="T14" fmla="*/ 159 w 30"/>
              <a:gd name="T15" fmla="*/ 1905 h 30"/>
              <a:gd name="T16" fmla="*/ 0 w 30"/>
              <a:gd name="T17" fmla="*/ 2381 h 30"/>
              <a:gd name="T18" fmla="*/ 159 w 30"/>
              <a:gd name="T19" fmla="*/ 2857 h 30"/>
              <a:gd name="T20" fmla="*/ 159 w 30"/>
              <a:gd name="T21" fmla="*/ 3175 h 30"/>
              <a:gd name="T22" fmla="*/ 318 w 30"/>
              <a:gd name="T23" fmla="*/ 3651 h 30"/>
              <a:gd name="T24" fmla="*/ 794 w 30"/>
              <a:gd name="T25" fmla="*/ 3968 h 30"/>
              <a:gd name="T26" fmla="*/ 1111 w 30"/>
              <a:gd name="T27" fmla="*/ 4445 h 30"/>
              <a:gd name="T28" fmla="*/ 1429 w 30"/>
              <a:gd name="T29" fmla="*/ 4603 h 30"/>
              <a:gd name="T30" fmla="*/ 1905 w 30"/>
              <a:gd name="T31" fmla="*/ 4762 h 30"/>
              <a:gd name="T32" fmla="*/ 2382 w 30"/>
              <a:gd name="T33" fmla="*/ 4762 h 30"/>
              <a:gd name="T34" fmla="*/ 2858 w 30"/>
              <a:gd name="T35" fmla="*/ 4762 h 30"/>
              <a:gd name="T36" fmla="*/ 3334 w 30"/>
              <a:gd name="T37" fmla="*/ 4603 h 30"/>
              <a:gd name="T38" fmla="*/ 3810 w 30"/>
              <a:gd name="T39" fmla="*/ 4445 h 30"/>
              <a:gd name="T40" fmla="*/ 4128 w 30"/>
              <a:gd name="T41" fmla="*/ 3968 h 30"/>
              <a:gd name="T42" fmla="*/ 4287 w 30"/>
              <a:gd name="T43" fmla="*/ 3651 h 30"/>
              <a:gd name="T44" fmla="*/ 4445 w 30"/>
              <a:gd name="T45" fmla="*/ 3175 h 30"/>
              <a:gd name="T46" fmla="*/ 4763 w 30"/>
              <a:gd name="T47" fmla="*/ 2857 h 30"/>
              <a:gd name="T48" fmla="*/ 4763 w 30"/>
              <a:gd name="T49" fmla="*/ 2381 h 30"/>
              <a:gd name="T50" fmla="*/ 4763 w 30"/>
              <a:gd name="T51" fmla="*/ 1905 h 30"/>
              <a:gd name="T52" fmla="*/ 4445 w 30"/>
              <a:gd name="T53" fmla="*/ 1429 h 30"/>
              <a:gd name="T54" fmla="*/ 4287 w 30"/>
              <a:gd name="T55" fmla="*/ 952 h 30"/>
              <a:gd name="T56" fmla="*/ 4128 w 30"/>
              <a:gd name="T57" fmla="*/ 635 h 30"/>
              <a:gd name="T58" fmla="*/ 3810 w 30"/>
              <a:gd name="T59" fmla="*/ 476 h 30"/>
              <a:gd name="T60" fmla="*/ 3334 w 30"/>
              <a:gd name="T61" fmla="*/ 317 h 30"/>
              <a:gd name="T62" fmla="*/ 2858 w 30"/>
              <a:gd name="T63" fmla="*/ 0 h 30"/>
              <a:gd name="T64" fmla="*/ 2382 w 30"/>
              <a:gd name="T65" fmla="*/ 0 h 3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30"/>
              <a:gd name="T100" fmla="*/ 0 h 30"/>
              <a:gd name="T101" fmla="*/ 30 w 30"/>
              <a:gd name="T102" fmla="*/ 30 h 30"/>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30" h="30">
                <a:moveTo>
                  <a:pt x="15" y="0"/>
                </a:moveTo>
                <a:lnTo>
                  <a:pt x="12" y="0"/>
                </a:lnTo>
                <a:lnTo>
                  <a:pt x="9" y="2"/>
                </a:lnTo>
                <a:lnTo>
                  <a:pt x="7" y="3"/>
                </a:lnTo>
                <a:lnTo>
                  <a:pt x="5" y="4"/>
                </a:lnTo>
                <a:lnTo>
                  <a:pt x="2" y="6"/>
                </a:lnTo>
                <a:lnTo>
                  <a:pt x="1" y="9"/>
                </a:lnTo>
                <a:lnTo>
                  <a:pt x="1" y="12"/>
                </a:lnTo>
                <a:lnTo>
                  <a:pt x="0" y="15"/>
                </a:lnTo>
                <a:lnTo>
                  <a:pt x="1" y="18"/>
                </a:lnTo>
                <a:lnTo>
                  <a:pt x="1" y="20"/>
                </a:lnTo>
                <a:lnTo>
                  <a:pt x="2" y="23"/>
                </a:lnTo>
                <a:lnTo>
                  <a:pt x="5" y="25"/>
                </a:lnTo>
                <a:lnTo>
                  <a:pt x="7" y="28"/>
                </a:lnTo>
                <a:lnTo>
                  <a:pt x="9" y="29"/>
                </a:lnTo>
                <a:lnTo>
                  <a:pt x="12" y="30"/>
                </a:lnTo>
                <a:lnTo>
                  <a:pt x="15" y="30"/>
                </a:lnTo>
                <a:lnTo>
                  <a:pt x="18" y="30"/>
                </a:lnTo>
                <a:lnTo>
                  <a:pt x="21" y="29"/>
                </a:lnTo>
                <a:lnTo>
                  <a:pt x="24" y="28"/>
                </a:lnTo>
                <a:lnTo>
                  <a:pt x="26" y="25"/>
                </a:lnTo>
                <a:lnTo>
                  <a:pt x="27" y="23"/>
                </a:lnTo>
                <a:lnTo>
                  <a:pt x="28" y="20"/>
                </a:lnTo>
                <a:lnTo>
                  <a:pt x="30" y="18"/>
                </a:lnTo>
                <a:lnTo>
                  <a:pt x="30" y="15"/>
                </a:lnTo>
                <a:lnTo>
                  <a:pt x="30" y="12"/>
                </a:lnTo>
                <a:lnTo>
                  <a:pt x="28" y="9"/>
                </a:lnTo>
                <a:lnTo>
                  <a:pt x="27" y="6"/>
                </a:lnTo>
                <a:lnTo>
                  <a:pt x="26" y="4"/>
                </a:lnTo>
                <a:lnTo>
                  <a:pt x="24" y="3"/>
                </a:lnTo>
                <a:lnTo>
                  <a:pt x="21" y="2"/>
                </a:lnTo>
                <a:lnTo>
                  <a:pt x="18" y="0"/>
                </a:lnTo>
                <a:lnTo>
                  <a:pt x="15" y="0"/>
                </a:lnTo>
              </a:path>
            </a:pathLst>
          </a:custGeom>
          <a:noFill/>
          <a:ln w="1588">
            <a:solidFill>
              <a:srgbClr val="FFFFFF"/>
            </a:solidFill>
            <a:prstDash val="solid"/>
            <a:round/>
            <a:headEnd/>
            <a:tailEnd/>
          </a:ln>
        </p:spPr>
        <p:txBody>
          <a:bodyPr lIns="57150" tIns="28575" rIns="57150" bIns="28575"/>
          <a:lstStyle/>
          <a:p>
            <a:endParaRPr lang="en-US"/>
          </a:p>
        </p:txBody>
      </p:sp>
      <p:sp>
        <p:nvSpPr>
          <p:cNvPr id="61700" name="Freeform 302"/>
          <p:cNvSpPr>
            <a:spLocks/>
          </p:cNvSpPr>
          <p:nvPr/>
        </p:nvSpPr>
        <p:spPr bwMode="auto">
          <a:xfrm>
            <a:off x="1876425" y="3198813"/>
            <a:ext cx="4763" cy="4762"/>
          </a:xfrm>
          <a:custGeom>
            <a:avLst/>
            <a:gdLst>
              <a:gd name="T0" fmla="*/ 2540 w 30"/>
              <a:gd name="T1" fmla="*/ 0 h 30"/>
              <a:gd name="T2" fmla="*/ 1905 w 30"/>
              <a:gd name="T3" fmla="*/ 0 h 30"/>
              <a:gd name="T4" fmla="*/ 1588 w 30"/>
              <a:gd name="T5" fmla="*/ 317 h 30"/>
              <a:gd name="T6" fmla="*/ 1111 w 30"/>
              <a:gd name="T7" fmla="*/ 476 h 30"/>
              <a:gd name="T8" fmla="*/ 794 w 30"/>
              <a:gd name="T9" fmla="*/ 635 h 30"/>
              <a:gd name="T10" fmla="*/ 476 w 30"/>
              <a:gd name="T11" fmla="*/ 952 h 30"/>
              <a:gd name="T12" fmla="*/ 159 w 30"/>
              <a:gd name="T13" fmla="*/ 1429 h 30"/>
              <a:gd name="T14" fmla="*/ 159 w 30"/>
              <a:gd name="T15" fmla="*/ 1905 h 30"/>
              <a:gd name="T16" fmla="*/ 0 w 30"/>
              <a:gd name="T17" fmla="*/ 2381 h 30"/>
              <a:gd name="T18" fmla="*/ 159 w 30"/>
              <a:gd name="T19" fmla="*/ 2857 h 30"/>
              <a:gd name="T20" fmla="*/ 159 w 30"/>
              <a:gd name="T21" fmla="*/ 3175 h 30"/>
              <a:gd name="T22" fmla="*/ 476 w 30"/>
              <a:gd name="T23" fmla="*/ 3651 h 30"/>
              <a:gd name="T24" fmla="*/ 794 w 30"/>
              <a:gd name="T25" fmla="*/ 3968 h 30"/>
              <a:gd name="T26" fmla="*/ 1111 w 30"/>
              <a:gd name="T27" fmla="*/ 4445 h 30"/>
              <a:gd name="T28" fmla="*/ 1588 w 30"/>
              <a:gd name="T29" fmla="*/ 4603 h 30"/>
              <a:gd name="T30" fmla="*/ 1905 w 30"/>
              <a:gd name="T31" fmla="*/ 4762 h 30"/>
              <a:gd name="T32" fmla="*/ 2540 w 30"/>
              <a:gd name="T33" fmla="*/ 4762 h 30"/>
              <a:gd name="T34" fmla="*/ 2858 w 30"/>
              <a:gd name="T35" fmla="*/ 4762 h 30"/>
              <a:gd name="T36" fmla="*/ 3493 w 30"/>
              <a:gd name="T37" fmla="*/ 4603 h 30"/>
              <a:gd name="T38" fmla="*/ 3810 w 30"/>
              <a:gd name="T39" fmla="*/ 4445 h 30"/>
              <a:gd name="T40" fmla="*/ 4128 w 30"/>
              <a:gd name="T41" fmla="*/ 3968 h 30"/>
              <a:gd name="T42" fmla="*/ 4287 w 30"/>
              <a:gd name="T43" fmla="*/ 3651 h 30"/>
              <a:gd name="T44" fmla="*/ 4604 w 30"/>
              <a:gd name="T45" fmla="*/ 3175 h 30"/>
              <a:gd name="T46" fmla="*/ 4763 w 30"/>
              <a:gd name="T47" fmla="*/ 2857 h 30"/>
              <a:gd name="T48" fmla="*/ 4763 w 30"/>
              <a:gd name="T49" fmla="*/ 2381 h 30"/>
              <a:gd name="T50" fmla="*/ 4763 w 30"/>
              <a:gd name="T51" fmla="*/ 1905 h 30"/>
              <a:gd name="T52" fmla="*/ 4604 w 30"/>
              <a:gd name="T53" fmla="*/ 1429 h 30"/>
              <a:gd name="T54" fmla="*/ 4287 w 30"/>
              <a:gd name="T55" fmla="*/ 952 h 30"/>
              <a:gd name="T56" fmla="*/ 4128 w 30"/>
              <a:gd name="T57" fmla="*/ 635 h 30"/>
              <a:gd name="T58" fmla="*/ 3810 w 30"/>
              <a:gd name="T59" fmla="*/ 476 h 30"/>
              <a:gd name="T60" fmla="*/ 3493 w 30"/>
              <a:gd name="T61" fmla="*/ 317 h 30"/>
              <a:gd name="T62" fmla="*/ 2858 w 30"/>
              <a:gd name="T63" fmla="*/ 0 h 30"/>
              <a:gd name="T64" fmla="*/ 2540 w 30"/>
              <a:gd name="T65" fmla="*/ 0 h 3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30"/>
              <a:gd name="T100" fmla="*/ 0 h 30"/>
              <a:gd name="T101" fmla="*/ 30 w 30"/>
              <a:gd name="T102" fmla="*/ 30 h 30"/>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30" h="30">
                <a:moveTo>
                  <a:pt x="16" y="0"/>
                </a:moveTo>
                <a:lnTo>
                  <a:pt x="12" y="0"/>
                </a:lnTo>
                <a:lnTo>
                  <a:pt x="10" y="2"/>
                </a:lnTo>
                <a:lnTo>
                  <a:pt x="7" y="3"/>
                </a:lnTo>
                <a:lnTo>
                  <a:pt x="5" y="4"/>
                </a:lnTo>
                <a:lnTo>
                  <a:pt x="3" y="6"/>
                </a:lnTo>
                <a:lnTo>
                  <a:pt x="1" y="9"/>
                </a:lnTo>
                <a:lnTo>
                  <a:pt x="1" y="12"/>
                </a:lnTo>
                <a:lnTo>
                  <a:pt x="0" y="15"/>
                </a:lnTo>
                <a:lnTo>
                  <a:pt x="1" y="18"/>
                </a:lnTo>
                <a:lnTo>
                  <a:pt x="1" y="20"/>
                </a:lnTo>
                <a:lnTo>
                  <a:pt x="3" y="23"/>
                </a:lnTo>
                <a:lnTo>
                  <a:pt x="5" y="25"/>
                </a:lnTo>
                <a:lnTo>
                  <a:pt x="7" y="28"/>
                </a:lnTo>
                <a:lnTo>
                  <a:pt x="10" y="29"/>
                </a:lnTo>
                <a:lnTo>
                  <a:pt x="12" y="30"/>
                </a:lnTo>
                <a:lnTo>
                  <a:pt x="16" y="30"/>
                </a:lnTo>
                <a:lnTo>
                  <a:pt x="18" y="30"/>
                </a:lnTo>
                <a:lnTo>
                  <a:pt x="22" y="29"/>
                </a:lnTo>
                <a:lnTo>
                  <a:pt x="24" y="28"/>
                </a:lnTo>
                <a:lnTo>
                  <a:pt x="26" y="25"/>
                </a:lnTo>
                <a:lnTo>
                  <a:pt x="27" y="23"/>
                </a:lnTo>
                <a:lnTo>
                  <a:pt x="29" y="20"/>
                </a:lnTo>
                <a:lnTo>
                  <a:pt x="30" y="18"/>
                </a:lnTo>
                <a:lnTo>
                  <a:pt x="30" y="15"/>
                </a:lnTo>
                <a:lnTo>
                  <a:pt x="30" y="12"/>
                </a:lnTo>
                <a:lnTo>
                  <a:pt x="29" y="9"/>
                </a:lnTo>
                <a:lnTo>
                  <a:pt x="27" y="6"/>
                </a:lnTo>
                <a:lnTo>
                  <a:pt x="26" y="4"/>
                </a:lnTo>
                <a:lnTo>
                  <a:pt x="24" y="3"/>
                </a:lnTo>
                <a:lnTo>
                  <a:pt x="22" y="2"/>
                </a:lnTo>
                <a:lnTo>
                  <a:pt x="18" y="0"/>
                </a:lnTo>
                <a:lnTo>
                  <a:pt x="16" y="0"/>
                </a:lnTo>
                <a:close/>
              </a:path>
            </a:pathLst>
          </a:custGeom>
          <a:solidFill>
            <a:srgbClr val="FFFFFF"/>
          </a:solidFill>
          <a:ln w="9525">
            <a:noFill/>
            <a:round/>
            <a:headEnd/>
            <a:tailEnd/>
          </a:ln>
        </p:spPr>
        <p:txBody>
          <a:bodyPr lIns="57150" tIns="28575" rIns="57150" bIns="28575"/>
          <a:lstStyle/>
          <a:p>
            <a:endParaRPr lang="en-US"/>
          </a:p>
        </p:txBody>
      </p:sp>
      <p:sp>
        <p:nvSpPr>
          <p:cNvPr id="61701" name="Freeform 303"/>
          <p:cNvSpPr>
            <a:spLocks/>
          </p:cNvSpPr>
          <p:nvPr/>
        </p:nvSpPr>
        <p:spPr bwMode="auto">
          <a:xfrm>
            <a:off x="1876425" y="3198813"/>
            <a:ext cx="4763" cy="4762"/>
          </a:xfrm>
          <a:custGeom>
            <a:avLst/>
            <a:gdLst>
              <a:gd name="T0" fmla="*/ 2540 w 30"/>
              <a:gd name="T1" fmla="*/ 0 h 30"/>
              <a:gd name="T2" fmla="*/ 1905 w 30"/>
              <a:gd name="T3" fmla="*/ 0 h 30"/>
              <a:gd name="T4" fmla="*/ 1588 w 30"/>
              <a:gd name="T5" fmla="*/ 317 h 30"/>
              <a:gd name="T6" fmla="*/ 1111 w 30"/>
              <a:gd name="T7" fmla="*/ 476 h 30"/>
              <a:gd name="T8" fmla="*/ 794 w 30"/>
              <a:gd name="T9" fmla="*/ 635 h 30"/>
              <a:gd name="T10" fmla="*/ 476 w 30"/>
              <a:gd name="T11" fmla="*/ 952 h 30"/>
              <a:gd name="T12" fmla="*/ 159 w 30"/>
              <a:gd name="T13" fmla="*/ 1429 h 30"/>
              <a:gd name="T14" fmla="*/ 159 w 30"/>
              <a:gd name="T15" fmla="*/ 1905 h 30"/>
              <a:gd name="T16" fmla="*/ 0 w 30"/>
              <a:gd name="T17" fmla="*/ 2381 h 30"/>
              <a:gd name="T18" fmla="*/ 159 w 30"/>
              <a:gd name="T19" fmla="*/ 2857 h 30"/>
              <a:gd name="T20" fmla="*/ 159 w 30"/>
              <a:gd name="T21" fmla="*/ 3175 h 30"/>
              <a:gd name="T22" fmla="*/ 476 w 30"/>
              <a:gd name="T23" fmla="*/ 3651 h 30"/>
              <a:gd name="T24" fmla="*/ 794 w 30"/>
              <a:gd name="T25" fmla="*/ 3968 h 30"/>
              <a:gd name="T26" fmla="*/ 1111 w 30"/>
              <a:gd name="T27" fmla="*/ 4445 h 30"/>
              <a:gd name="T28" fmla="*/ 1588 w 30"/>
              <a:gd name="T29" fmla="*/ 4603 h 30"/>
              <a:gd name="T30" fmla="*/ 1905 w 30"/>
              <a:gd name="T31" fmla="*/ 4762 h 30"/>
              <a:gd name="T32" fmla="*/ 2540 w 30"/>
              <a:gd name="T33" fmla="*/ 4762 h 30"/>
              <a:gd name="T34" fmla="*/ 2858 w 30"/>
              <a:gd name="T35" fmla="*/ 4762 h 30"/>
              <a:gd name="T36" fmla="*/ 3493 w 30"/>
              <a:gd name="T37" fmla="*/ 4603 h 30"/>
              <a:gd name="T38" fmla="*/ 3810 w 30"/>
              <a:gd name="T39" fmla="*/ 4445 h 30"/>
              <a:gd name="T40" fmla="*/ 4128 w 30"/>
              <a:gd name="T41" fmla="*/ 3968 h 30"/>
              <a:gd name="T42" fmla="*/ 4287 w 30"/>
              <a:gd name="T43" fmla="*/ 3651 h 30"/>
              <a:gd name="T44" fmla="*/ 4604 w 30"/>
              <a:gd name="T45" fmla="*/ 3175 h 30"/>
              <a:gd name="T46" fmla="*/ 4763 w 30"/>
              <a:gd name="T47" fmla="*/ 2857 h 30"/>
              <a:gd name="T48" fmla="*/ 4763 w 30"/>
              <a:gd name="T49" fmla="*/ 2381 h 30"/>
              <a:gd name="T50" fmla="*/ 4763 w 30"/>
              <a:gd name="T51" fmla="*/ 1905 h 30"/>
              <a:gd name="T52" fmla="*/ 4604 w 30"/>
              <a:gd name="T53" fmla="*/ 1429 h 30"/>
              <a:gd name="T54" fmla="*/ 4287 w 30"/>
              <a:gd name="T55" fmla="*/ 952 h 30"/>
              <a:gd name="T56" fmla="*/ 4128 w 30"/>
              <a:gd name="T57" fmla="*/ 635 h 30"/>
              <a:gd name="T58" fmla="*/ 3810 w 30"/>
              <a:gd name="T59" fmla="*/ 476 h 30"/>
              <a:gd name="T60" fmla="*/ 3493 w 30"/>
              <a:gd name="T61" fmla="*/ 317 h 30"/>
              <a:gd name="T62" fmla="*/ 2858 w 30"/>
              <a:gd name="T63" fmla="*/ 0 h 30"/>
              <a:gd name="T64" fmla="*/ 2540 w 30"/>
              <a:gd name="T65" fmla="*/ 0 h 3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30"/>
              <a:gd name="T100" fmla="*/ 0 h 30"/>
              <a:gd name="T101" fmla="*/ 30 w 30"/>
              <a:gd name="T102" fmla="*/ 30 h 30"/>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30" h="30">
                <a:moveTo>
                  <a:pt x="16" y="0"/>
                </a:moveTo>
                <a:lnTo>
                  <a:pt x="12" y="0"/>
                </a:lnTo>
                <a:lnTo>
                  <a:pt x="10" y="2"/>
                </a:lnTo>
                <a:lnTo>
                  <a:pt x="7" y="3"/>
                </a:lnTo>
                <a:lnTo>
                  <a:pt x="5" y="4"/>
                </a:lnTo>
                <a:lnTo>
                  <a:pt x="3" y="6"/>
                </a:lnTo>
                <a:lnTo>
                  <a:pt x="1" y="9"/>
                </a:lnTo>
                <a:lnTo>
                  <a:pt x="1" y="12"/>
                </a:lnTo>
                <a:lnTo>
                  <a:pt x="0" y="15"/>
                </a:lnTo>
                <a:lnTo>
                  <a:pt x="1" y="18"/>
                </a:lnTo>
                <a:lnTo>
                  <a:pt x="1" y="20"/>
                </a:lnTo>
                <a:lnTo>
                  <a:pt x="3" y="23"/>
                </a:lnTo>
                <a:lnTo>
                  <a:pt x="5" y="25"/>
                </a:lnTo>
                <a:lnTo>
                  <a:pt x="7" y="28"/>
                </a:lnTo>
                <a:lnTo>
                  <a:pt x="10" y="29"/>
                </a:lnTo>
                <a:lnTo>
                  <a:pt x="12" y="30"/>
                </a:lnTo>
                <a:lnTo>
                  <a:pt x="16" y="30"/>
                </a:lnTo>
                <a:lnTo>
                  <a:pt x="18" y="30"/>
                </a:lnTo>
                <a:lnTo>
                  <a:pt x="22" y="29"/>
                </a:lnTo>
                <a:lnTo>
                  <a:pt x="24" y="28"/>
                </a:lnTo>
                <a:lnTo>
                  <a:pt x="26" y="25"/>
                </a:lnTo>
                <a:lnTo>
                  <a:pt x="27" y="23"/>
                </a:lnTo>
                <a:lnTo>
                  <a:pt x="29" y="20"/>
                </a:lnTo>
                <a:lnTo>
                  <a:pt x="30" y="18"/>
                </a:lnTo>
                <a:lnTo>
                  <a:pt x="30" y="15"/>
                </a:lnTo>
                <a:lnTo>
                  <a:pt x="30" y="12"/>
                </a:lnTo>
                <a:lnTo>
                  <a:pt x="29" y="9"/>
                </a:lnTo>
                <a:lnTo>
                  <a:pt x="27" y="6"/>
                </a:lnTo>
                <a:lnTo>
                  <a:pt x="26" y="4"/>
                </a:lnTo>
                <a:lnTo>
                  <a:pt x="24" y="3"/>
                </a:lnTo>
                <a:lnTo>
                  <a:pt x="22" y="2"/>
                </a:lnTo>
                <a:lnTo>
                  <a:pt x="18" y="0"/>
                </a:lnTo>
                <a:lnTo>
                  <a:pt x="16" y="0"/>
                </a:lnTo>
              </a:path>
            </a:pathLst>
          </a:custGeom>
          <a:noFill/>
          <a:ln w="1588">
            <a:solidFill>
              <a:srgbClr val="FFFFFF"/>
            </a:solidFill>
            <a:prstDash val="solid"/>
            <a:round/>
            <a:headEnd/>
            <a:tailEnd/>
          </a:ln>
        </p:spPr>
        <p:txBody>
          <a:bodyPr lIns="57150" tIns="28575" rIns="57150" bIns="28575"/>
          <a:lstStyle/>
          <a:p>
            <a:endParaRPr lang="en-US"/>
          </a:p>
        </p:txBody>
      </p:sp>
      <p:sp>
        <p:nvSpPr>
          <p:cNvPr id="61702" name="Freeform 304"/>
          <p:cNvSpPr>
            <a:spLocks/>
          </p:cNvSpPr>
          <p:nvPr/>
        </p:nvSpPr>
        <p:spPr bwMode="auto">
          <a:xfrm>
            <a:off x="1885950" y="3198813"/>
            <a:ext cx="4763" cy="4762"/>
          </a:xfrm>
          <a:custGeom>
            <a:avLst/>
            <a:gdLst>
              <a:gd name="T0" fmla="*/ 2540 w 30"/>
              <a:gd name="T1" fmla="*/ 0 h 30"/>
              <a:gd name="T2" fmla="*/ 1905 w 30"/>
              <a:gd name="T3" fmla="*/ 0 h 30"/>
              <a:gd name="T4" fmla="*/ 1588 w 30"/>
              <a:gd name="T5" fmla="*/ 317 h 30"/>
              <a:gd name="T6" fmla="*/ 1270 w 30"/>
              <a:gd name="T7" fmla="*/ 476 h 30"/>
              <a:gd name="T8" fmla="*/ 794 w 30"/>
              <a:gd name="T9" fmla="*/ 635 h 30"/>
              <a:gd name="T10" fmla="*/ 476 w 30"/>
              <a:gd name="T11" fmla="*/ 952 h 30"/>
              <a:gd name="T12" fmla="*/ 318 w 30"/>
              <a:gd name="T13" fmla="*/ 1429 h 30"/>
              <a:gd name="T14" fmla="*/ 318 w 30"/>
              <a:gd name="T15" fmla="*/ 1905 h 30"/>
              <a:gd name="T16" fmla="*/ 0 w 30"/>
              <a:gd name="T17" fmla="*/ 2381 h 30"/>
              <a:gd name="T18" fmla="*/ 318 w 30"/>
              <a:gd name="T19" fmla="*/ 2857 h 30"/>
              <a:gd name="T20" fmla="*/ 318 w 30"/>
              <a:gd name="T21" fmla="*/ 3175 h 30"/>
              <a:gd name="T22" fmla="*/ 476 w 30"/>
              <a:gd name="T23" fmla="*/ 3651 h 30"/>
              <a:gd name="T24" fmla="*/ 794 w 30"/>
              <a:gd name="T25" fmla="*/ 3968 h 30"/>
              <a:gd name="T26" fmla="*/ 1270 w 30"/>
              <a:gd name="T27" fmla="*/ 4445 h 30"/>
              <a:gd name="T28" fmla="*/ 1588 w 30"/>
              <a:gd name="T29" fmla="*/ 4603 h 30"/>
              <a:gd name="T30" fmla="*/ 1905 w 30"/>
              <a:gd name="T31" fmla="*/ 4762 h 30"/>
              <a:gd name="T32" fmla="*/ 2540 w 30"/>
              <a:gd name="T33" fmla="*/ 4762 h 30"/>
              <a:gd name="T34" fmla="*/ 2858 w 30"/>
              <a:gd name="T35" fmla="*/ 4762 h 30"/>
              <a:gd name="T36" fmla="*/ 3493 w 30"/>
              <a:gd name="T37" fmla="*/ 4603 h 30"/>
              <a:gd name="T38" fmla="*/ 3810 w 30"/>
              <a:gd name="T39" fmla="*/ 4445 h 30"/>
              <a:gd name="T40" fmla="*/ 4287 w 30"/>
              <a:gd name="T41" fmla="*/ 3968 h 30"/>
              <a:gd name="T42" fmla="*/ 4445 w 30"/>
              <a:gd name="T43" fmla="*/ 3651 h 30"/>
              <a:gd name="T44" fmla="*/ 4604 w 30"/>
              <a:gd name="T45" fmla="*/ 3175 h 30"/>
              <a:gd name="T46" fmla="*/ 4763 w 30"/>
              <a:gd name="T47" fmla="*/ 2857 h 30"/>
              <a:gd name="T48" fmla="*/ 4763 w 30"/>
              <a:gd name="T49" fmla="*/ 2381 h 30"/>
              <a:gd name="T50" fmla="*/ 4763 w 30"/>
              <a:gd name="T51" fmla="*/ 1905 h 30"/>
              <a:gd name="T52" fmla="*/ 4604 w 30"/>
              <a:gd name="T53" fmla="*/ 1429 h 30"/>
              <a:gd name="T54" fmla="*/ 4445 w 30"/>
              <a:gd name="T55" fmla="*/ 952 h 30"/>
              <a:gd name="T56" fmla="*/ 4287 w 30"/>
              <a:gd name="T57" fmla="*/ 635 h 30"/>
              <a:gd name="T58" fmla="*/ 3810 w 30"/>
              <a:gd name="T59" fmla="*/ 476 h 30"/>
              <a:gd name="T60" fmla="*/ 3493 w 30"/>
              <a:gd name="T61" fmla="*/ 317 h 30"/>
              <a:gd name="T62" fmla="*/ 2858 w 30"/>
              <a:gd name="T63" fmla="*/ 0 h 30"/>
              <a:gd name="T64" fmla="*/ 2540 w 30"/>
              <a:gd name="T65" fmla="*/ 0 h 3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30"/>
              <a:gd name="T100" fmla="*/ 0 h 30"/>
              <a:gd name="T101" fmla="*/ 30 w 30"/>
              <a:gd name="T102" fmla="*/ 30 h 30"/>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30" h="30">
                <a:moveTo>
                  <a:pt x="16" y="0"/>
                </a:moveTo>
                <a:lnTo>
                  <a:pt x="12" y="0"/>
                </a:lnTo>
                <a:lnTo>
                  <a:pt x="10" y="2"/>
                </a:lnTo>
                <a:lnTo>
                  <a:pt x="8" y="3"/>
                </a:lnTo>
                <a:lnTo>
                  <a:pt x="5" y="4"/>
                </a:lnTo>
                <a:lnTo>
                  <a:pt x="3" y="6"/>
                </a:lnTo>
                <a:lnTo>
                  <a:pt x="2" y="9"/>
                </a:lnTo>
                <a:lnTo>
                  <a:pt x="2" y="12"/>
                </a:lnTo>
                <a:lnTo>
                  <a:pt x="0" y="15"/>
                </a:lnTo>
                <a:lnTo>
                  <a:pt x="2" y="18"/>
                </a:lnTo>
                <a:lnTo>
                  <a:pt x="2" y="20"/>
                </a:lnTo>
                <a:lnTo>
                  <a:pt x="3" y="23"/>
                </a:lnTo>
                <a:lnTo>
                  <a:pt x="5" y="25"/>
                </a:lnTo>
                <a:lnTo>
                  <a:pt x="8" y="28"/>
                </a:lnTo>
                <a:lnTo>
                  <a:pt x="10" y="29"/>
                </a:lnTo>
                <a:lnTo>
                  <a:pt x="12" y="30"/>
                </a:lnTo>
                <a:lnTo>
                  <a:pt x="16" y="30"/>
                </a:lnTo>
                <a:lnTo>
                  <a:pt x="18" y="30"/>
                </a:lnTo>
                <a:lnTo>
                  <a:pt x="22" y="29"/>
                </a:lnTo>
                <a:lnTo>
                  <a:pt x="24" y="28"/>
                </a:lnTo>
                <a:lnTo>
                  <a:pt x="27" y="25"/>
                </a:lnTo>
                <a:lnTo>
                  <a:pt x="28" y="23"/>
                </a:lnTo>
                <a:lnTo>
                  <a:pt x="29" y="20"/>
                </a:lnTo>
                <a:lnTo>
                  <a:pt x="30" y="18"/>
                </a:lnTo>
                <a:lnTo>
                  <a:pt x="30" y="15"/>
                </a:lnTo>
                <a:lnTo>
                  <a:pt x="30" y="12"/>
                </a:lnTo>
                <a:lnTo>
                  <a:pt x="29" y="9"/>
                </a:lnTo>
                <a:lnTo>
                  <a:pt x="28" y="6"/>
                </a:lnTo>
                <a:lnTo>
                  <a:pt x="27" y="4"/>
                </a:lnTo>
                <a:lnTo>
                  <a:pt x="24" y="3"/>
                </a:lnTo>
                <a:lnTo>
                  <a:pt x="22" y="2"/>
                </a:lnTo>
                <a:lnTo>
                  <a:pt x="18" y="0"/>
                </a:lnTo>
                <a:lnTo>
                  <a:pt x="16" y="0"/>
                </a:lnTo>
                <a:close/>
              </a:path>
            </a:pathLst>
          </a:custGeom>
          <a:solidFill>
            <a:srgbClr val="FFFFFF"/>
          </a:solidFill>
          <a:ln w="9525">
            <a:noFill/>
            <a:round/>
            <a:headEnd/>
            <a:tailEnd/>
          </a:ln>
        </p:spPr>
        <p:txBody>
          <a:bodyPr lIns="57150" tIns="28575" rIns="57150" bIns="28575"/>
          <a:lstStyle/>
          <a:p>
            <a:endParaRPr lang="en-US"/>
          </a:p>
        </p:txBody>
      </p:sp>
      <p:sp>
        <p:nvSpPr>
          <p:cNvPr id="61703" name="Freeform 305"/>
          <p:cNvSpPr>
            <a:spLocks/>
          </p:cNvSpPr>
          <p:nvPr/>
        </p:nvSpPr>
        <p:spPr bwMode="auto">
          <a:xfrm>
            <a:off x="1885950" y="3198813"/>
            <a:ext cx="4763" cy="4762"/>
          </a:xfrm>
          <a:custGeom>
            <a:avLst/>
            <a:gdLst>
              <a:gd name="T0" fmla="*/ 2540 w 30"/>
              <a:gd name="T1" fmla="*/ 0 h 30"/>
              <a:gd name="T2" fmla="*/ 1905 w 30"/>
              <a:gd name="T3" fmla="*/ 0 h 30"/>
              <a:gd name="T4" fmla="*/ 1588 w 30"/>
              <a:gd name="T5" fmla="*/ 317 h 30"/>
              <a:gd name="T6" fmla="*/ 1270 w 30"/>
              <a:gd name="T7" fmla="*/ 476 h 30"/>
              <a:gd name="T8" fmla="*/ 794 w 30"/>
              <a:gd name="T9" fmla="*/ 635 h 30"/>
              <a:gd name="T10" fmla="*/ 476 w 30"/>
              <a:gd name="T11" fmla="*/ 952 h 30"/>
              <a:gd name="T12" fmla="*/ 318 w 30"/>
              <a:gd name="T13" fmla="*/ 1429 h 30"/>
              <a:gd name="T14" fmla="*/ 318 w 30"/>
              <a:gd name="T15" fmla="*/ 1905 h 30"/>
              <a:gd name="T16" fmla="*/ 0 w 30"/>
              <a:gd name="T17" fmla="*/ 2381 h 30"/>
              <a:gd name="T18" fmla="*/ 318 w 30"/>
              <a:gd name="T19" fmla="*/ 2857 h 30"/>
              <a:gd name="T20" fmla="*/ 318 w 30"/>
              <a:gd name="T21" fmla="*/ 3175 h 30"/>
              <a:gd name="T22" fmla="*/ 476 w 30"/>
              <a:gd name="T23" fmla="*/ 3651 h 30"/>
              <a:gd name="T24" fmla="*/ 794 w 30"/>
              <a:gd name="T25" fmla="*/ 3968 h 30"/>
              <a:gd name="T26" fmla="*/ 1270 w 30"/>
              <a:gd name="T27" fmla="*/ 4445 h 30"/>
              <a:gd name="T28" fmla="*/ 1588 w 30"/>
              <a:gd name="T29" fmla="*/ 4603 h 30"/>
              <a:gd name="T30" fmla="*/ 1905 w 30"/>
              <a:gd name="T31" fmla="*/ 4762 h 30"/>
              <a:gd name="T32" fmla="*/ 2540 w 30"/>
              <a:gd name="T33" fmla="*/ 4762 h 30"/>
              <a:gd name="T34" fmla="*/ 2858 w 30"/>
              <a:gd name="T35" fmla="*/ 4762 h 30"/>
              <a:gd name="T36" fmla="*/ 3493 w 30"/>
              <a:gd name="T37" fmla="*/ 4603 h 30"/>
              <a:gd name="T38" fmla="*/ 3810 w 30"/>
              <a:gd name="T39" fmla="*/ 4445 h 30"/>
              <a:gd name="T40" fmla="*/ 4287 w 30"/>
              <a:gd name="T41" fmla="*/ 3968 h 30"/>
              <a:gd name="T42" fmla="*/ 4445 w 30"/>
              <a:gd name="T43" fmla="*/ 3651 h 30"/>
              <a:gd name="T44" fmla="*/ 4604 w 30"/>
              <a:gd name="T45" fmla="*/ 3175 h 30"/>
              <a:gd name="T46" fmla="*/ 4763 w 30"/>
              <a:gd name="T47" fmla="*/ 2857 h 30"/>
              <a:gd name="T48" fmla="*/ 4763 w 30"/>
              <a:gd name="T49" fmla="*/ 2381 h 30"/>
              <a:gd name="T50" fmla="*/ 4763 w 30"/>
              <a:gd name="T51" fmla="*/ 1905 h 30"/>
              <a:gd name="T52" fmla="*/ 4604 w 30"/>
              <a:gd name="T53" fmla="*/ 1429 h 30"/>
              <a:gd name="T54" fmla="*/ 4445 w 30"/>
              <a:gd name="T55" fmla="*/ 952 h 30"/>
              <a:gd name="T56" fmla="*/ 4287 w 30"/>
              <a:gd name="T57" fmla="*/ 635 h 30"/>
              <a:gd name="T58" fmla="*/ 3810 w 30"/>
              <a:gd name="T59" fmla="*/ 476 h 30"/>
              <a:gd name="T60" fmla="*/ 3493 w 30"/>
              <a:gd name="T61" fmla="*/ 317 h 30"/>
              <a:gd name="T62" fmla="*/ 2858 w 30"/>
              <a:gd name="T63" fmla="*/ 0 h 30"/>
              <a:gd name="T64" fmla="*/ 2540 w 30"/>
              <a:gd name="T65" fmla="*/ 0 h 3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30"/>
              <a:gd name="T100" fmla="*/ 0 h 30"/>
              <a:gd name="T101" fmla="*/ 30 w 30"/>
              <a:gd name="T102" fmla="*/ 30 h 30"/>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30" h="30">
                <a:moveTo>
                  <a:pt x="16" y="0"/>
                </a:moveTo>
                <a:lnTo>
                  <a:pt x="12" y="0"/>
                </a:lnTo>
                <a:lnTo>
                  <a:pt x="10" y="2"/>
                </a:lnTo>
                <a:lnTo>
                  <a:pt x="8" y="3"/>
                </a:lnTo>
                <a:lnTo>
                  <a:pt x="5" y="4"/>
                </a:lnTo>
                <a:lnTo>
                  <a:pt x="3" y="6"/>
                </a:lnTo>
                <a:lnTo>
                  <a:pt x="2" y="9"/>
                </a:lnTo>
                <a:lnTo>
                  <a:pt x="2" y="12"/>
                </a:lnTo>
                <a:lnTo>
                  <a:pt x="0" y="15"/>
                </a:lnTo>
                <a:lnTo>
                  <a:pt x="2" y="18"/>
                </a:lnTo>
                <a:lnTo>
                  <a:pt x="2" y="20"/>
                </a:lnTo>
                <a:lnTo>
                  <a:pt x="3" y="23"/>
                </a:lnTo>
                <a:lnTo>
                  <a:pt x="5" y="25"/>
                </a:lnTo>
                <a:lnTo>
                  <a:pt x="8" y="28"/>
                </a:lnTo>
                <a:lnTo>
                  <a:pt x="10" y="29"/>
                </a:lnTo>
                <a:lnTo>
                  <a:pt x="12" y="30"/>
                </a:lnTo>
                <a:lnTo>
                  <a:pt x="16" y="30"/>
                </a:lnTo>
                <a:lnTo>
                  <a:pt x="18" y="30"/>
                </a:lnTo>
                <a:lnTo>
                  <a:pt x="22" y="29"/>
                </a:lnTo>
                <a:lnTo>
                  <a:pt x="24" y="28"/>
                </a:lnTo>
                <a:lnTo>
                  <a:pt x="27" y="25"/>
                </a:lnTo>
                <a:lnTo>
                  <a:pt x="28" y="23"/>
                </a:lnTo>
                <a:lnTo>
                  <a:pt x="29" y="20"/>
                </a:lnTo>
                <a:lnTo>
                  <a:pt x="30" y="18"/>
                </a:lnTo>
                <a:lnTo>
                  <a:pt x="30" y="15"/>
                </a:lnTo>
                <a:lnTo>
                  <a:pt x="30" y="12"/>
                </a:lnTo>
                <a:lnTo>
                  <a:pt x="29" y="9"/>
                </a:lnTo>
                <a:lnTo>
                  <a:pt x="28" y="6"/>
                </a:lnTo>
                <a:lnTo>
                  <a:pt x="27" y="4"/>
                </a:lnTo>
                <a:lnTo>
                  <a:pt x="24" y="3"/>
                </a:lnTo>
                <a:lnTo>
                  <a:pt x="22" y="2"/>
                </a:lnTo>
                <a:lnTo>
                  <a:pt x="18" y="0"/>
                </a:lnTo>
                <a:lnTo>
                  <a:pt x="16" y="0"/>
                </a:lnTo>
              </a:path>
            </a:pathLst>
          </a:custGeom>
          <a:noFill/>
          <a:ln w="1588">
            <a:solidFill>
              <a:srgbClr val="FFFFFF"/>
            </a:solidFill>
            <a:prstDash val="solid"/>
            <a:round/>
            <a:headEnd/>
            <a:tailEnd/>
          </a:ln>
        </p:spPr>
        <p:txBody>
          <a:bodyPr lIns="57150" tIns="28575" rIns="57150" bIns="28575"/>
          <a:lstStyle/>
          <a:p>
            <a:endParaRPr lang="en-US"/>
          </a:p>
        </p:txBody>
      </p:sp>
      <p:sp>
        <p:nvSpPr>
          <p:cNvPr id="61704" name="Freeform 306"/>
          <p:cNvSpPr>
            <a:spLocks/>
          </p:cNvSpPr>
          <p:nvPr/>
        </p:nvSpPr>
        <p:spPr bwMode="auto">
          <a:xfrm>
            <a:off x="1847850" y="3189288"/>
            <a:ext cx="4763" cy="4762"/>
          </a:xfrm>
          <a:custGeom>
            <a:avLst/>
            <a:gdLst>
              <a:gd name="T0" fmla="*/ 2540 w 30"/>
              <a:gd name="T1" fmla="*/ 0 h 30"/>
              <a:gd name="T2" fmla="*/ 1905 w 30"/>
              <a:gd name="T3" fmla="*/ 0 h 30"/>
              <a:gd name="T4" fmla="*/ 1588 w 30"/>
              <a:gd name="T5" fmla="*/ 159 h 30"/>
              <a:gd name="T6" fmla="*/ 1111 w 30"/>
              <a:gd name="T7" fmla="*/ 317 h 30"/>
              <a:gd name="T8" fmla="*/ 794 w 30"/>
              <a:gd name="T9" fmla="*/ 635 h 30"/>
              <a:gd name="T10" fmla="*/ 476 w 30"/>
              <a:gd name="T11" fmla="*/ 952 h 30"/>
              <a:gd name="T12" fmla="*/ 318 w 30"/>
              <a:gd name="T13" fmla="*/ 1270 h 30"/>
              <a:gd name="T14" fmla="*/ 318 w 30"/>
              <a:gd name="T15" fmla="*/ 1905 h 30"/>
              <a:gd name="T16" fmla="*/ 0 w 30"/>
              <a:gd name="T17" fmla="*/ 2222 h 30"/>
              <a:gd name="T18" fmla="*/ 318 w 30"/>
              <a:gd name="T19" fmla="*/ 2857 h 30"/>
              <a:gd name="T20" fmla="*/ 318 w 30"/>
              <a:gd name="T21" fmla="*/ 3175 h 30"/>
              <a:gd name="T22" fmla="*/ 476 w 30"/>
              <a:gd name="T23" fmla="*/ 3651 h 30"/>
              <a:gd name="T24" fmla="*/ 794 w 30"/>
              <a:gd name="T25" fmla="*/ 3968 h 30"/>
              <a:gd name="T26" fmla="*/ 1111 w 30"/>
              <a:gd name="T27" fmla="*/ 4286 h 30"/>
              <a:gd name="T28" fmla="*/ 1588 w 30"/>
              <a:gd name="T29" fmla="*/ 4603 h 30"/>
              <a:gd name="T30" fmla="*/ 1905 w 30"/>
              <a:gd name="T31" fmla="*/ 4762 h 30"/>
              <a:gd name="T32" fmla="*/ 2540 w 30"/>
              <a:gd name="T33" fmla="*/ 4762 h 30"/>
              <a:gd name="T34" fmla="*/ 2858 w 30"/>
              <a:gd name="T35" fmla="*/ 4762 h 30"/>
              <a:gd name="T36" fmla="*/ 3493 w 30"/>
              <a:gd name="T37" fmla="*/ 4603 h 30"/>
              <a:gd name="T38" fmla="*/ 3810 w 30"/>
              <a:gd name="T39" fmla="*/ 4286 h 30"/>
              <a:gd name="T40" fmla="*/ 4128 w 30"/>
              <a:gd name="T41" fmla="*/ 3968 h 30"/>
              <a:gd name="T42" fmla="*/ 4445 w 30"/>
              <a:gd name="T43" fmla="*/ 3651 h 30"/>
              <a:gd name="T44" fmla="*/ 4604 w 30"/>
              <a:gd name="T45" fmla="*/ 3175 h 30"/>
              <a:gd name="T46" fmla="*/ 4763 w 30"/>
              <a:gd name="T47" fmla="*/ 2857 h 30"/>
              <a:gd name="T48" fmla="*/ 4763 w 30"/>
              <a:gd name="T49" fmla="*/ 2222 h 30"/>
              <a:gd name="T50" fmla="*/ 4763 w 30"/>
              <a:gd name="T51" fmla="*/ 1905 h 30"/>
              <a:gd name="T52" fmla="*/ 4604 w 30"/>
              <a:gd name="T53" fmla="*/ 1270 h 30"/>
              <a:gd name="T54" fmla="*/ 4445 w 30"/>
              <a:gd name="T55" fmla="*/ 952 h 30"/>
              <a:gd name="T56" fmla="*/ 4128 w 30"/>
              <a:gd name="T57" fmla="*/ 635 h 30"/>
              <a:gd name="T58" fmla="*/ 3810 w 30"/>
              <a:gd name="T59" fmla="*/ 317 h 30"/>
              <a:gd name="T60" fmla="*/ 3493 w 30"/>
              <a:gd name="T61" fmla="*/ 159 h 30"/>
              <a:gd name="T62" fmla="*/ 2858 w 30"/>
              <a:gd name="T63" fmla="*/ 0 h 30"/>
              <a:gd name="T64" fmla="*/ 2540 w 30"/>
              <a:gd name="T65" fmla="*/ 0 h 3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30"/>
              <a:gd name="T100" fmla="*/ 0 h 30"/>
              <a:gd name="T101" fmla="*/ 30 w 30"/>
              <a:gd name="T102" fmla="*/ 30 h 30"/>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30" h="30">
                <a:moveTo>
                  <a:pt x="16" y="0"/>
                </a:moveTo>
                <a:lnTo>
                  <a:pt x="12" y="0"/>
                </a:lnTo>
                <a:lnTo>
                  <a:pt x="10" y="1"/>
                </a:lnTo>
                <a:lnTo>
                  <a:pt x="7" y="2"/>
                </a:lnTo>
                <a:lnTo>
                  <a:pt x="5" y="4"/>
                </a:lnTo>
                <a:lnTo>
                  <a:pt x="3" y="6"/>
                </a:lnTo>
                <a:lnTo>
                  <a:pt x="2" y="8"/>
                </a:lnTo>
                <a:lnTo>
                  <a:pt x="2" y="12"/>
                </a:lnTo>
                <a:lnTo>
                  <a:pt x="0" y="14"/>
                </a:lnTo>
                <a:lnTo>
                  <a:pt x="2" y="18"/>
                </a:lnTo>
                <a:lnTo>
                  <a:pt x="2" y="20"/>
                </a:lnTo>
                <a:lnTo>
                  <a:pt x="3" y="23"/>
                </a:lnTo>
                <a:lnTo>
                  <a:pt x="5" y="25"/>
                </a:lnTo>
                <a:lnTo>
                  <a:pt x="7" y="27"/>
                </a:lnTo>
                <a:lnTo>
                  <a:pt x="10" y="29"/>
                </a:lnTo>
                <a:lnTo>
                  <a:pt x="12" y="30"/>
                </a:lnTo>
                <a:lnTo>
                  <a:pt x="16" y="30"/>
                </a:lnTo>
                <a:lnTo>
                  <a:pt x="18" y="30"/>
                </a:lnTo>
                <a:lnTo>
                  <a:pt x="22" y="29"/>
                </a:lnTo>
                <a:lnTo>
                  <a:pt x="24" y="27"/>
                </a:lnTo>
                <a:lnTo>
                  <a:pt x="26" y="25"/>
                </a:lnTo>
                <a:lnTo>
                  <a:pt x="28" y="23"/>
                </a:lnTo>
                <a:lnTo>
                  <a:pt x="29" y="20"/>
                </a:lnTo>
                <a:lnTo>
                  <a:pt x="30" y="18"/>
                </a:lnTo>
                <a:lnTo>
                  <a:pt x="30" y="14"/>
                </a:lnTo>
                <a:lnTo>
                  <a:pt x="30" y="12"/>
                </a:lnTo>
                <a:lnTo>
                  <a:pt x="29" y="8"/>
                </a:lnTo>
                <a:lnTo>
                  <a:pt x="28" y="6"/>
                </a:lnTo>
                <a:lnTo>
                  <a:pt x="26" y="4"/>
                </a:lnTo>
                <a:lnTo>
                  <a:pt x="24" y="2"/>
                </a:lnTo>
                <a:lnTo>
                  <a:pt x="22" y="1"/>
                </a:lnTo>
                <a:lnTo>
                  <a:pt x="18" y="0"/>
                </a:lnTo>
                <a:lnTo>
                  <a:pt x="16" y="0"/>
                </a:lnTo>
                <a:close/>
              </a:path>
            </a:pathLst>
          </a:custGeom>
          <a:solidFill>
            <a:srgbClr val="FFFFFF"/>
          </a:solidFill>
          <a:ln w="9525">
            <a:noFill/>
            <a:round/>
            <a:headEnd/>
            <a:tailEnd/>
          </a:ln>
        </p:spPr>
        <p:txBody>
          <a:bodyPr lIns="57150" tIns="28575" rIns="57150" bIns="28575"/>
          <a:lstStyle/>
          <a:p>
            <a:endParaRPr lang="en-US"/>
          </a:p>
        </p:txBody>
      </p:sp>
      <p:sp>
        <p:nvSpPr>
          <p:cNvPr id="61705" name="Freeform 307"/>
          <p:cNvSpPr>
            <a:spLocks/>
          </p:cNvSpPr>
          <p:nvPr/>
        </p:nvSpPr>
        <p:spPr bwMode="auto">
          <a:xfrm>
            <a:off x="1847850" y="3189288"/>
            <a:ext cx="4763" cy="4762"/>
          </a:xfrm>
          <a:custGeom>
            <a:avLst/>
            <a:gdLst>
              <a:gd name="T0" fmla="*/ 2540 w 30"/>
              <a:gd name="T1" fmla="*/ 0 h 30"/>
              <a:gd name="T2" fmla="*/ 1905 w 30"/>
              <a:gd name="T3" fmla="*/ 0 h 30"/>
              <a:gd name="T4" fmla="*/ 1588 w 30"/>
              <a:gd name="T5" fmla="*/ 159 h 30"/>
              <a:gd name="T6" fmla="*/ 1111 w 30"/>
              <a:gd name="T7" fmla="*/ 317 h 30"/>
              <a:gd name="T8" fmla="*/ 794 w 30"/>
              <a:gd name="T9" fmla="*/ 635 h 30"/>
              <a:gd name="T10" fmla="*/ 476 w 30"/>
              <a:gd name="T11" fmla="*/ 952 h 30"/>
              <a:gd name="T12" fmla="*/ 318 w 30"/>
              <a:gd name="T13" fmla="*/ 1270 h 30"/>
              <a:gd name="T14" fmla="*/ 318 w 30"/>
              <a:gd name="T15" fmla="*/ 1905 h 30"/>
              <a:gd name="T16" fmla="*/ 0 w 30"/>
              <a:gd name="T17" fmla="*/ 2222 h 30"/>
              <a:gd name="T18" fmla="*/ 318 w 30"/>
              <a:gd name="T19" fmla="*/ 2857 h 30"/>
              <a:gd name="T20" fmla="*/ 318 w 30"/>
              <a:gd name="T21" fmla="*/ 3175 h 30"/>
              <a:gd name="T22" fmla="*/ 476 w 30"/>
              <a:gd name="T23" fmla="*/ 3651 h 30"/>
              <a:gd name="T24" fmla="*/ 794 w 30"/>
              <a:gd name="T25" fmla="*/ 3968 h 30"/>
              <a:gd name="T26" fmla="*/ 1111 w 30"/>
              <a:gd name="T27" fmla="*/ 4286 h 30"/>
              <a:gd name="T28" fmla="*/ 1588 w 30"/>
              <a:gd name="T29" fmla="*/ 4603 h 30"/>
              <a:gd name="T30" fmla="*/ 1905 w 30"/>
              <a:gd name="T31" fmla="*/ 4762 h 30"/>
              <a:gd name="T32" fmla="*/ 2540 w 30"/>
              <a:gd name="T33" fmla="*/ 4762 h 30"/>
              <a:gd name="T34" fmla="*/ 2858 w 30"/>
              <a:gd name="T35" fmla="*/ 4762 h 30"/>
              <a:gd name="T36" fmla="*/ 3493 w 30"/>
              <a:gd name="T37" fmla="*/ 4603 h 30"/>
              <a:gd name="T38" fmla="*/ 3810 w 30"/>
              <a:gd name="T39" fmla="*/ 4286 h 30"/>
              <a:gd name="T40" fmla="*/ 4128 w 30"/>
              <a:gd name="T41" fmla="*/ 3968 h 30"/>
              <a:gd name="T42" fmla="*/ 4445 w 30"/>
              <a:gd name="T43" fmla="*/ 3651 h 30"/>
              <a:gd name="T44" fmla="*/ 4604 w 30"/>
              <a:gd name="T45" fmla="*/ 3175 h 30"/>
              <a:gd name="T46" fmla="*/ 4763 w 30"/>
              <a:gd name="T47" fmla="*/ 2857 h 30"/>
              <a:gd name="T48" fmla="*/ 4763 w 30"/>
              <a:gd name="T49" fmla="*/ 2222 h 30"/>
              <a:gd name="T50" fmla="*/ 4763 w 30"/>
              <a:gd name="T51" fmla="*/ 1905 h 30"/>
              <a:gd name="T52" fmla="*/ 4604 w 30"/>
              <a:gd name="T53" fmla="*/ 1270 h 30"/>
              <a:gd name="T54" fmla="*/ 4445 w 30"/>
              <a:gd name="T55" fmla="*/ 952 h 30"/>
              <a:gd name="T56" fmla="*/ 4128 w 30"/>
              <a:gd name="T57" fmla="*/ 635 h 30"/>
              <a:gd name="T58" fmla="*/ 3810 w 30"/>
              <a:gd name="T59" fmla="*/ 317 h 30"/>
              <a:gd name="T60" fmla="*/ 3493 w 30"/>
              <a:gd name="T61" fmla="*/ 159 h 30"/>
              <a:gd name="T62" fmla="*/ 2858 w 30"/>
              <a:gd name="T63" fmla="*/ 0 h 30"/>
              <a:gd name="T64" fmla="*/ 2540 w 30"/>
              <a:gd name="T65" fmla="*/ 0 h 3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30"/>
              <a:gd name="T100" fmla="*/ 0 h 30"/>
              <a:gd name="T101" fmla="*/ 30 w 30"/>
              <a:gd name="T102" fmla="*/ 30 h 30"/>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30" h="30">
                <a:moveTo>
                  <a:pt x="16" y="0"/>
                </a:moveTo>
                <a:lnTo>
                  <a:pt x="12" y="0"/>
                </a:lnTo>
                <a:lnTo>
                  <a:pt x="10" y="1"/>
                </a:lnTo>
                <a:lnTo>
                  <a:pt x="7" y="2"/>
                </a:lnTo>
                <a:lnTo>
                  <a:pt x="5" y="4"/>
                </a:lnTo>
                <a:lnTo>
                  <a:pt x="3" y="6"/>
                </a:lnTo>
                <a:lnTo>
                  <a:pt x="2" y="8"/>
                </a:lnTo>
                <a:lnTo>
                  <a:pt x="2" y="12"/>
                </a:lnTo>
                <a:lnTo>
                  <a:pt x="0" y="14"/>
                </a:lnTo>
                <a:lnTo>
                  <a:pt x="2" y="18"/>
                </a:lnTo>
                <a:lnTo>
                  <a:pt x="2" y="20"/>
                </a:lnTo>
                <a:lnTo>
                  <a:pt x="3" y="23"/>
                </a:lnTo>
                <a:lnTo>
                  <a:pt x="5" y="25"/>
                </a:lnTo>
                <a:lnTo>
                  <a:pt x="7" y="27"/>
                </a:lnTo>
                <a:lnTo>
                  <a:pt x="10" y="29"/>
                </a:lnTo>
                <a:lnTo>
                  <a:pt x="12" y="30"/>
                </a:lnTo>
                <a:lnTo>
                  <a:pt x="16" y="30"/>
                </a:lnTo>
                <a:lnTo>
                  <a:pt x="18" y="30"/>
                </a:lnTo>
                <a:lnTo>
                  <a:pt x="22" y="29"/>
                </a:lnTo>
                <a:lnTo>
                  <a:pt x="24" y="27"/>
                </a:lnTo>
                <a:lnTo>
                  <a:pt x="26" y="25"/>
                </a:lnTo>
                <a:lnTo>
                  <a:pt x="28" y="23"/>
                </a:lnTo>
                <a:lnTo>
                  <a:pt x="29" y="20"/>
                </a:lnTo>
                <a:lnTo>
                  <a:pt x="30" y="18"/>
                </a:lnTo>
                <a:lnTo>
                  <a:pt x="30" y="14"/>
                </a:lnTo>
                <a:lnTo>
                  <a:pt x="30" y="12"/>
                </a:lnTo>
                <a:lnTo>
                  <a:pt x="29" y="8"/>
                </a:lnTo>
                <a:lnTo>
                  <a:pt x="28" y="6"/>
                </a:lnTo>
                <a:lnTo>
                  <a:pt x="26" y="4"/>
                </a:lnTo>
                <a:lnTo>
                  <a:pt x="24" y="2"/>
                </a:lnTo>
                <a:lnTo>
                  <a:pt x="22" y="1"/>
                </a:lnTo>
                <a:lnTo>
                  <a:pt x="18" y="0"/>
                </a:lnTo>
                <a:lnTo>
                  <a:pt x="16" y="0"/>
                </a:lnTo>
              </a:path>
            </a:pathLst>
          </a:custGeom>
          <a:noFill/>
          <a:ln w="1588">
            <a:solidFill>
              <a:srgbClr val="FFFFFF"/>
            </a:solidFill>
            <a:prstDash val="solid"/>
            <a:round/>
            <a:headEnd/>
            <a:tailEnd/>
          </a:ln>
        </p:spPr>
        <p:txBody>
          <a:bodyPr lIns="57150" tIns="28575" rIns="57150" bIns="28575"/>
          <a:lstStyle/>
          <a:p>
            <a:endParaRPr lang="en-US"/>
          </a:p>
        </p:txBody>
      </p:sp>
      <p:sp>
        <p:nvSpPr>
          <p:cNvPr id="61706" name="Freeform 308"/>
          <p:cNvSpPr>
            <a:spLocks/>
          </p:cNvSpPr>
          <p:nvPr/>
        </p:nvSpPr>
        <p:spPr bwMode="auto">
          <a:xfrm>
            <a:off x="1857375" y="3189288"/>
            <a:ext cx="4763" cy="4762"/>
          </a:xfrm>
          <a:custGeom>
            <a:avLst/>
            <a:gdLst>
              <a:gd name="T0" fmla="*/ 2464 w 29"/>
              <a:gd name="T1" fmla="*/ 0 h 30"/>
              <a:gd name="T2" fmla="*/ 1807 w 29"/>
              <a:gd name="T3" fmla="*/ 0 h 30"/>
              <a:gd name="T4" fmla="*/ 1478 w 29"/>
              <a:gd name="T5" fmla="*/ 159 h 30"/>
              <a:gd name="T6" fmla="*/ 1150 w 29"/>
              <a:gd name="T7" fmla="*/ 317 h 30"/>
              <a:gd name="T8" fmla="*/ 657 w 29"/>
              <a:gd name="T9" fmla="*/ 635 h 30"/>
              <a:gd name="T10" fmla="*/ 328 w 29"/>
              <a:gd name="T11" fmla="*/ 952 h 30"/>
              <a:gd name="T12" fmla="*/ 164 w 29"/>
              <a:gd name="T13" fmla="*/ 1270 h 30"/>
              <a:gd name="T14" fmla="*/ 164 w 29"/>
              <a:gd name="T15" fmla="*/ 1905 h 30"/>
              <a:gd name="T16" fmla="*/ 0 w 29"/>
              <a:gd name="T17" fmla="*/ 2222 h 30"/>
              <a:gd name="T18" fmla="*/ 164 w 29"/>
              <a:gd name="T19" fmla="*/ 2857 h 30"/>
              <a:gd name="T20" fmla="*/ 164 w 29"/>
              <a:gd name="T21" fmla="*/ 3175 h 30"/>
              <a:gd name="T22" fmla="*/ 328 w 29"/>
              <a:gd name="T23" fmla="*/ 3651 h 30"/>
              <a:gd name="T24" fmla="*/ 657 w 29"/>
              <a:gd name="T25" fmla="*/ 3968 h 30"/>
              <a:gd name="T26" fmla="*/ 1150 w 29"/>
              <a:gd name="T27" fmla="*/ 4286 h 30"/>
              <a:gd name="T28" fmla="*/ 1478 w 29"/>
              <a:gd name="T29" fmla="*/ 4603 h 30"/>
              <a:gd name="T30" fmla="*/ 1807 w 29"/>
              <a:gd name="T31" fmla="*/ 4762 h 30"/>
              <a:gd name="T32" fmla="*/ 2464 w 29"/>
              <a:gd name="T33" fmla="*/ 4762 h 30"/>
              <a:gd name="T34" fmla="*/ 2792 w 29"/>
              <a:gd name="T35" fmla="*/ 4762 h 30"/>
              <a:gd name="T36" fmla="*/ 3449 w 29"/>
              <a:gd name="T37" fmla="*/ 4603 h 30"/>
              <a:gd name="T38" fmla="*/ 3778 w 29"/>
              <a:gd name="T39" fmla="*/ 4286 h 30"/>
              <a:gd name="T40" fmla="*/ 4270 w 29"/>
              <a:gd name="T41" fmla="*/ 3968 h 30"/>
              <a:gd name="T42" fmla="*/ 4435 w 29"/>
              <a:gd name="T43" fmla="*/ 3651 h 30"/>
              <a:gd name="T44" fmla="*/ 4599 w 29"/>
              <a:gd name="T45" fmla="*/ 3175 h 30"/>
              <a:gd name="T46" fmla="*/ 4763 w 29"/>
              <a:gd name="T47" fmla="*/ 2857 h 30"/>
              <a:gd name="T48" fmla="*/ 4763 w 29"/>
              <a:gd name="T49" fmla="*/ 2222 h 30"/>
              <a:gd name="T50" fmla="*/ 4763 w 29"/>
              <a:gd name="T51" fmla="*/ 1905 h 30"/>
              <a:gd name="T52" fmla="*/ 4599 w 29"/>
              <a:gd name="T53" fmla="*/ 1270 h 30"/>
              <a:gd name="T54" fmla="*/ 4435 w 29"/>
              <a:gd name="T55" fmla="*/ 952 h 30"/>
              <a:gd name="T56" fmla="*/ 4270 w 29"/>
              <a:gd name="T57" fmla="*/ 635 h 30"/>
              <a:gd name="T58" fmla="*/ 3778 w 29"/>
              <a:gd name="T59" fmla="*/ 317 h 30"/>
              <a:gd name="T60" fmla="*/ 3449 w 29"/>
              <a:gd name="T61" fmla="*/ 159 h 30"/>
              <a:gd name="T62" fmla="*/ 2792 w 29"/>
              <a:gd name="T63" fmla="*/ 0 h 30"/>
              <a:gd name="T64" fmla="*/ 2464 w 29"/>
              <a:gd name="T65" fmla="*/ 0 h 3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9"/>
              <a:gd name="T100" fmla="*/ 0 h 30"/>
              <a:gd name="T101" fmla="*/ 29 w 29"/>
              <a:gd name="T102" fmla="*/ 30 h 30"/>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9" h="30">
                <a:moveTo>
                  <a:pt x="15" y="0"/>
                </a:moveTo>
                <a:lnTo>
                  <a:pt x="11" y="0"/>
                </a:lnTo>
                <a:lnTo>
                  <a:pt x="9" y="1"/>
                </a:lnTo>
                <a:lnTo>
                  <a:pt x="7" y="2"/>
                </a:lnTo>
                <a:lnTo>
                  <a:pt x="4" y="4"/>
                </a:lnTo>
                <a:lnTo>
                  <a:pt x="2" y="6"/>
                </a:lnTo>
                <a:lnTo>
                  <a:pt x="1" y="8"/>
                </a:lnTo>
                <a:lnTo>
                  <a:pt x="1" y="12"/>
                </a:lnTo>
                <a:lnTo>
                  <a:pt x="0" y="14"/>
                </a:lnTo>
                <a:lnTo>
                  <a:pt x="1" y="18"/>
                </a:lnTo>
                <a:lnTo>
                  <a:pt x="1" y="20"/>
                </a:lnTo>
                <a:lnTo>
                  <a:pt x="2" y="23"/>
                </a:lnTo>
                <a:lnTo>
                  <a:pt x="4" y="25"/>
                </a:lnTo>
                <a:lnTo>
                  <a:pt x="7" y="27"/>
                </a:lnTo>
                <a:lnTo>
                  <a:pt x="9" y="29"/>
                </a:lnTo>
                <a:lnTo>
                  <a:pt x="11" y="30"/>
                </a:lnTo>
                <a:lnTo>
                  <a:pt x="15" y="30"/>
                </a:lnTo>
                <a:lnTo>
                  <a:pt x="17" y="30"/>
                </a:lnTo>
                <a:lnTo>
                  <a:pt x="21" y="29"/>
                </a:lnTo>
                <a:lnTo>
                  <a:pt x="23" y="27"/>
                </a:lnTo>
                <a:lnTo>
                  <a:pt x="26" y="25"/>
                </a:lnTo>
                <a:lnTo>
                  <a:pt x="27" y="23"/>
                </a:lnTo>
                <a:lnTo>
                  <a:pt x="28" y="20"/>
                </a:lnTo>
                <a:lnTo>
                  <a:pt x="29" y="18"/>
                </a:lnTo>
                <a:lnTo>
                  <a:pt x="29" y="14"/>
                </a:lnTo>
                <a:lnTo>
                  <a:pt x="29" y="12"/>
                </a:lnTo>
                <a:lnTo>
                  <a:pt x="28" y="8"/>
                </a:lnTo>
                <a:lnTo>
                  <a:pt x="27" y="6"/>
                </a:lnTo>
                <a:lnTo>
                  <a:pt x="26" y="4"/>
                </a:lnTo>
                <a:lnTo>
                  <a:pt x="23" y="2"/>
                </a:lnTo>
                <a:lnTo>
                  <a:pt x="21" y="1"/>
                </a:lnTo>
                <a:lnTo>
                  <a:pt x="17" y="0"/>
                </a:lnTo>
                <a:lnTo>
                  <a:pt x="15" y="0"/>
                </a:lnTo>
                <a:close/>
              </a:path>
            </a:pathLst>
          </a:custGeom>
          <a:solidFill>
            <a:srgbClr val="FFFFFF"/>
          </a:solidFill>
          <a:ln w="9525">
            <a:noFill/>
            <a:round/>
            <a:headEnd/>
            <a:tailEnd/>
          </a:ln>
        </p:spPr>
        <p:txBody>
          <a:bodyPr lIns="57150" tIns="28575" rIns="57150" bIns="28575"/>
          <a:lstStyle/>
          <a:p>
            <a:endParaRPr lang="en-US"/>
          </a:p>
        </p:txBody>
      </p:sp>
      <p:sp>
        <p:nvSpPr>
          <p:cNvPr id="61707" name="Freeform 309"/>
          <p:cNvSpPr>
            <a:spLocks/>
          </p:cNvSpPr>
          <p:nvPr/>
        </p:nvSpPr>
        <p:spPr bwMode="auto">
          <a:xfrm>
            <a:off x="1857375" y="3189288"/>
            <a:ext cx="4763" cy="4762"/>
          </a:xfrm>
          <a:custGeom>
            <a:avLst/>
            <a:gdLst>
              <a:gd name="T0" fmla="*/ 2464 w 29"/>
              <a:gd name="T1" fmla="*/ 0 h 30"/>
              <a:gd name="T2" fmla="*/ 1807 w 29"/>
              <a:gd name="T3" fmla="*/ 0 h 30"/>
              <a:gd name="T4" fmla="*/ 1478 w 29"/>
              <a:gd name="T5" fmla="*/ 159 h 30"/>
              <a:gd name="T6" fmla="*/ 1150 w 29"/>
              <a:gd name="T7" fmla="*/ 317 h 30"/>
              <a:gd name="T8" fmla="*/ 657 w 29"/>
              <a:gd name="T9" fmla="*/ 635 h 30"/>
              <a:gd name="T10" fmla="*/ 328 w 29"/>
              <a:gd name="T11" fmla="*/ 952 h 30"/>
              <a:gd name="T12" fmla="*/ 164 w 29"/>
              <a:gd name="T13" fmla="*/ 1270 h 30"/>
              <a:gd name="T14" fmla="*/ 164 w 29"/>
              <a:gd name="T15" fmla="*/ 1905 h 30"/>
              <a:gd name="T16" fmla="*/ 0 w 29"/>
              <a:gd name="T17" fmla="*/ 2222 h 30"/>
              <a:gd name="T18" fmla="*/ 164 w 29"/>
              <a:gd name="T19" fmla="*/ 2857 h 30"/>
              <a:gd name="T20" fmla="*/ 164 w 29"/>
              <a:gd name="T21" fmla="*/ 3175 h 30"/>
              <a:gd name="T22" fmla="*/ 328 w 29"/>
              <a:gd name="T23" fmla="*/ 3651 h 30"/>
              <a:gd name="T24" fmla="*/ 657 w 29"/>
              <a:gd name="T25" fmla="*/ 3968 h 30"/>
              <a:gd name="T26" fmla="*/ 1150 w 29"/>
              <a:gd name="T27" fmla="*/ 4286 h 30"/>
              <a:gd name="T28" fmla="*/ 1478 w 29"/>
              <a:gd name="T29" fmla="*/ 4603 h 30"/>
              <a:gd name="T30" fmla="*/ 1807 w 29"/>
              <a:gd name="T31" fmla="*/ 4762 h 30"/>
              <a:gd name="T32" fmla="*/ 2464 w 29"/>
              <a:gd name="T33" fmla="*/ 4762 h 30"/>
              <a:gd name="T34" fmla="*/ 2792 w 29"/>
              <a:gd name="T35" fmla="*/ 4762 h 30"/>
              <a:gd name="T36" fmla="*/ 3449 w 29"/>
              <a:gd name="T37" fmla="*/ 4603 h 30"/>
              <a:gd name="T38" fmla="*/ 3778 w 29"/>
              <a:gd name="T39" fmla="*/ 4286 h 30"/>
              <a:gd name="T40" fmla="*/ 4270 w 29"/>
              <a:gd name="T41" fmla="*/ 3968 h 30"/>
              <a:gd name="T42" fmla="*/ 4435 w 29"/>
              <a:gd name="T43" fmla="*/ 3651 h 30"/>
              <a:gd name="T44" fmla="*/ 4599 w 29"/>
              <a:gd name="T45" fmla="*/ 3175 h 30"/>
              <a:gd name="T46" fmla="*/ 4763 w 29"/>
              <a:gd name="T47" fmla="*/ 2857 h 30"/>
              <a:gd name="T48" fmla="*/ 4763 w 29"/>
              <a:gd name="T49" fmla="*/ 2222 h 30"/>
              <a:gd name="T50" fmla="*/ 4763 w 29"/>
              <a:gd name="T51" fmla="*/ 1905 h 30"/>
              <a:gd name="T52" fmla="*/ 4599 w 29"/>
              <a:gd name="T53" fmla="*/ 1270 h 30"/>
              <a:gd name="T54" fmla="*/ 4435 w 29"/>
              <a:gd name="T55" fmla="*/ 952 h 30"/>
              <a:gd name="T56" fmla="*/ 4270 w 29"/>
              <a:gd name="T57" fmla="*/ 635 h 30"/>
              <a:gd name="T58" fmla="*/ 3778 w 29"/>
              <a:gd name="T59" fmla="*/ 317 h 30"/>
              <a:gd name="T60" fmla="*/ 3449 w 29"/>
              <a:gd name="T61" fmla="*/ 159 h 30"/>
              <a:gd name="T62" fmla="*/ 2792 w 29"/>
              <a:gd name="T63" fmla="*/ 0 h 30"/>
              <a:gd name="T64" fmla="*/ 2464 w 29"/>
              <a:gd name="T65" fmla="*/ 0 h 3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9"/>
              <a:gd name="T100" fmla="*/ 0 h 30"/>
              <a:gd name="T101" fmla="*/ 29 w 29"/>
              <a:gd name="T102" fmla="*/ 30 h 30"/>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9" h="30">
                <a:moveTo>
                  <a:pt x="15" y="0"/>
                </a:moveTo>
                <a:lnTo>
                  <a:pt x="11" y="0"/>
                </a:lnTo>
                <a:lnTo>
                  <a:pt x="9" y="1"/>
                </a:lnTo>
                <a:lnTo>
                  <a:pt x="7" y="2"/>
                </a:lnTo>
                <a:lnTo>
                  <a:pt x="4" y="4"/>
                </a:lnTo>
                <a:lnTo>
                  <a:pt x="2" y="6"/>
                </a:lnTo>
                <a:lnTo>
                  <a:pt x="1" y="8"/>
                </a:lnTo>
                <a:lnTo>
                  <a:pt x="1" y="12"/>
                </a:lnTo>
                <a:lnTo>
                  <a:pt x="0" y="14"/>
                </a:lnTo>
                <a:lnTo>
                  <a:pt x="1" y="18"/>
                </a:lnTo>
                <a:lnTo>
                  <a:pt x="1" y="20"/>
                </a:lnTo>
                <a:lnTo>
                  <a:pt x="2" y="23"/>
                </a:lnTo>
                <a:lnTo>
                  <a:pt x="4" y="25"/>
                </a:lnTo>
                <a:lnTo>
                  <a:pt x="7" y="27"/>
                </a:lnTo>
                <a:lnTo>
                  <a:pt x="9" y="29"/>
                </a:lnTo>
                <a:lnTo>
                  <a:pt x="11" y="30"/>
                </a:lnTo>
                <a:lnTo>
                  <a:pt x="15" y="30"/>
                </a:lnTo>
                <a:lnTo>
                  <a:pt x="17" y="30"/>
                </a:lnTo>
                <a:lnTo>
                  <a:pt x="21" y="29"/>
                </a:lnTo>
                <a:lnTo>
                  <a:pt x="23" y="27"/>
                </a:lnTo>
                <a:lnTo>
                  <a:pt x="26" y="25"/>
                </a:lnTo>
                <a:lnTo>
                  <a:pt x="27" y="23"/>
                </a:lnTo>
                <a:lnTo>
                  <a:pt x="28" y="20"/>
                </a:lnTo>
                <a:lnTo>
                  <a:pt x="29" y="18"/>
                </a:lnTo>
                <a:lnTo>
                  <a:pt x="29" y="14"/>
                </a:lnTo>
                <a:lnTo>
                  <a:pt x="29" y="12"/>
                </a:lnTo>
                <a:lnTo>
                  <a:pt x="28" y="8"/>
                </a:lnTo>
                <a:lnTo>
                  <a:pt x="27" y="6"/>
                </a:lnTo>
                <a:lnTo>
                  <a:pt x="26" y="4"/>
                </a:lnTo>
                <a:lnTo>
                  <a:pt x="23" y="2"/>
                </a:lnTo>
                <a:lnTo>
                  <a:pt x="21" y="1"/>
                </a:lnTo>
                <a:lnTo>
                  <a:pt x="17" y="0"/>
                </a:lnTo>
                <a:lnTo>
                  <a:pt x="15" y="0"/>
                </a:lnTo>
              </a:path>
            </a:pathLst>
          </a:custGeom>
          <a:noFill/>
          <a:ln w="1588">
            <a:solidFill>
              <a:srgbClr val="FFFFFF"/>
            </a:solidFill>
            <a:prstDash val="solid"/>
            <a:round/>
            <a:headEnd/>
            <a:tailEnd/>
          </a:ln>
        </p:spPr>
        <p:txBody>
          <a:bodyPr lIns="57150" tIns="28575" rIns="57150" bIns="28575"/>
          <a:lstStyle/>
          <a:p>
            <a:endParaRPr lang="en-US"/>
          </a:p>
        </p:txBody>
      </p:sp>
      <p:sp>
        <p:nvSpPr>
          <p:cNvPr id="61708" name="Freeform 310"/>
          <p:cNvSpPr>
            <a:spLocks/>
          </p:cNvSpPr>
          <p:nvPr/>
        </p:nvSpPr>
        <p:spPr bwMode="auto">
          <a:xfrm>
            <a:off x="1866900" y="3189288"/>
            <a:ext cx="4763" cy="4762"/>
          </a:xfrm>
          <a:custGeom>
            <a:avLst/>
            <a:gdLst>
              <a:gd name="T0" fmla="*/ 2382 w 30"/>
              <a:gd name="T1" fmla="*/ 0 h 30"/>
              <a:gd name="T2" fmla="*/ 1905 w 30"/>
              <a:gd name="T3" fmla="*/ 0 h 30"/>
              <a:gd name="T4" fmla="*/ 1429 w 30"/>
              <a:gd name="T5" fmla="*/ 159 h 30"/>
              <a:gd name="T6" fmla="*/ 1111 w 30"/>
              <a:gd name="T7" fmla="*/ 317 h 30"/>
              <a:gd name="T8" fmla="*/ 794 w 30"/>
              <a:gd name="T9" fmla="*/ 635 h 30"/>
              <a:gd name="T10" fmla="*/ 318 w 30"/>
              <a:gd name="T11" fmla="*/ 952 h 30"/>
              <a:gd name="T12" fmla="*/ 159 w 30"/>
              <a:gd name="T13" fmla="*/ 1270 h 30"/>
              <a:gd name="T14" fmla="*/ 159 w 30"/>
              <a:gd name="T15" fmla="*/ 1905 h 30"/>
              <a:gd name="T16" fmla="*/ 0 w 30"/>
              <a:gd name="T17" fmla="*/ 2222 h 30"/>
              <a:gd name="T18" fmla="*/ 159 w 30"/>
              <a:gd name="T19" fmla="*/ 2857 h 30"/>
              <a:gd name="T20" fmla="*/ 159 w 30"/>
              <a:gd name="T21" fmla="*/ 3175 h 30"/>
              <a:gd name="T22" fmla="*/ 318 w 30"/>
              <a:gd name="T23" fmla="*/ 3651 h 30"/>
              <a:gd name="T24" fmla="*/ 794 w 30"/>
              <a:gd name="T25" fmla="*/ 3968 h 30"/>
              <a:gd name="T26" fmla="*/ 1111 w 30"/>
              <a:gd name="T27" fmla="*/ 4286 h 30"/>
              <a:gd name="T28" fmla="*/ 1429 w 30"/>
              <a:gd name="T29" fmla="*/ 4603 h 30"/>
              <a:gd name="T30" fmla="*/ 1905 w 30"/>
              <a:gd name="T31" fmla="*/ 4762 h 30"/>
              <a:gd name="T32" fmla="*/ 2382 w 30"/>
              <a:gd name="T33" fmla="*/ 4762 h 30"/>
              <a:gd name="T34" fmla="*/ 2858 w 30"/>
              <a:gd name="T35" fmla="*/ 4762 h 30"/>
              <a:gd name="T36" fmla="*/ 3334 w 30"/>
              <a:gd name="T37" fmla="*/ 4603 h 30"/>
              <a:gd name="T38" fmla="*/ 3810 w 30"/>
              <a:gd name="T39" fmla="*/ 4286 h 30"/>
              <a:gd name="T40" fmla="*/ 4128 w 30"/>
              <a:gd name="T41" fmla="*/ 3968 h 30"/>
              <a:gd name="T42" fmla="*/ 4287 w 30"/>
              <a:gd name="T43" fmla="*/ 3651 h 30"/>
              <a:gd name="T44" fmla="*/ 4445 w 30"/>
              <a:gd name="T45" fmla="*/ 3175 h 30"/>
              <a:gd name="T46" fmla="*/ 4763 w 30"/>
              <a:gd name="T47" fmla="*/ 2857 h 30"/>
              <a:gd name="T48" fmla="*/ 4763 w 30"/>
              <a:gd name="T49" fmla="*/ 2222 h 30"/>
              <a:gd name="T50" fmla="*/ 4763 w 30"/>
              <a:gd name="T51" fmla="*/ 1905 h 30"/>
              <a:gd name="T52" fmla="*/ 4445 w 30"/>
              <a:gd name="T53" fmla="*/ 1270 h 30"/>
              <a:gd name="T54" fmla="*/ 4287 w 30"/>
              <a:gd name="T55" fmla="*/ 952 h 30"/>
              <a:gd name="T56" fmla="*/ 4128 w 30"/>
              <a:gd name="T57" fmla="*/ 635 h 30"/>
              <a:gd name="T58" fmla="*/ 3810 w 30"/>
              <a:gd name="T59" fmla="*/ 317 h 30"/>
              <a:gd name="T60" fmla="*/ 3334 w 30"/>
              <a:gd name="T61" fmla="*/ 159 h 30"/>
              <a:gd name="T62" fmla="*/ 2858 w 30"/>
              <a:gd name="T63" fmla="*/ 0 h 30"/>
              <a:gd name="T64" fmla="*/ 2382 w 30"/>
              <a:gd name="T65" fmla="*/ 0 h 3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30"/>
              <a:gd name="T100" fmla="*/ 0 h 30"/>
              <a:gd name="T101" fmla="*/ 30 w 30"/>
              <a:gd name="T102" fmla="*/ 30 h 30"/>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30" h="30">
                <a:moveTo>
                  <a:pt x="15" y="0"/>
                </a:moveTo>
                <a:lnTo>
                  <a:pt x="12" y="0"/>
                </a:lnTo>
                <a:lnTo>
                  <a:pt x="9" y="1"/>
                </a:lnTo>
                <a:lnTo>
                  <a:pt x="7" y="2"/>
                </a:lnTo>
                <a:lnTo>
                  <a:pt x="5" y="4"/>
                </a:lnTo>
                <a:lnTo>
                  <a:pt x="2" y="6"/>
                </a:lnTo>
                <a:lnTo>
                  <a:pt x="1" y="8"/>
                </a:lnTo>
                <a:lnTo>
                  <a:pt x="1" y="12"/>
                </a:lnTo>
                <a:lnTo>
                  <a:pt x="0" y="14"/>
                </a:lnTo>
                <a:lnTo>
                  <a:pt x="1" y="18"/>
                </a:lnTo>
                <a:lnTo>
                  <a:pt x="1" y="20"/>
                </a:lnTo>
                <a:lnTo>
                  <a:pt x="2" y="23"/>
                </a:lnTo>
                <a:lnTo>
                  <a:pt x="5" y="25"/>
                </a:lnTo>
                <a:lnTo>
                  <a:pt x="7" y="27"/>
                </a:lnTo>
                <a:lnTo>
                  <a:pt x="9" y="29"/>
                </a:lnTo>
                <a:lnTo>
                  <a:pt x="12" y="30"/>
                </a:lnTo>
                <a:lnTo>
                  <a:pt x="15" y="30"/>
                </a:lnTo>
                <a:lnTo>
                  <a:pt x="18" y="30"/>
                </a:lnTo>
                <a:lnTo>
                  <a:pt x="21" y="29"/>
                </a:lnTo>
                <a:lnTo>
                  <a:pt x="24" y="27"/>
                </a:lnTo>
                <a:lnTo>
                  <a:pt x="26" y="25"/>
                </a:lnTo>
                <a:lnTo>
                  <a:pt x="27" y="23"/>
                </a:lnTo>
                <a:lnTo>
                  <a:pt x="28" y="20"/>
                </a:lnTo>
                <a:lnTo>
                  <a:pt x="30" y="18"/>
                </a:lnTo>
                <a:lnTo>
                  <a:pt x="30" y="14"/>
                </a:lnTo>
                <a:lnTo>
                  <a:pt x="30" y="12"/>
                </a:lnTo>
                <a:lnTo>
                  <a:pt x="28" y="8"/>
                </a:lnTo>
                <a:lnTo>
                  <a:pt x="27" y="6"/>
                </a:lnTo>
                <a:lnTo>
                  <a:pt x="26" y="4"/>
                </a:lnTo>
                <a:lnTo>
                  <a:pt x="24" y="2"/>
                </a:lnTo>
                <a:lnTo>
                  <a:pt x="21" y="1"/>
                </a:lnTo>
                <a:lnTo>
                  <a:pt x="18" y="0"/>
                </a:lnTo>
                <a:lnTo>
                  <a:pt x="15" y="0"/>
                </a:lnTo>
                <a:close/>
              </a:path>
            </a:pathLst>
          </a:custGeom>
          <a:solidFill>
            <a:srgbClr val="FFFFFF"/>
          </a:solidFill>
          <a:ln w="9525">
            <a:noFill/>
            <a:round/>
            <a:headEnd/>
            <a:tailEnd/>
          </a:ln>
        </p:spPr>
        <p:txBody>
          <a:bodyPr lIns="57150" tIns="28575" rIns="57150" bIns="28575"/>
          <a:lstStyle/>
          <a:p>
            <a:endParaRPr lang="en-US"/>
          </a:p>
        </p:txBody>
      </p:sp>
      <p:sp>
        <p:nvSpPr>
          <p:cNvPr id="61709" name="Freeform 311"/>
          <p:cNvSpPr>
            <a:spLocks/>
          </p:cNvSpPr>
          <p:nvPr/>
        </p:nvSpPr>
        <p:spPr bwMode="auto">
          <a:xfrm>
            <a:off x="1866900" y="3189288"/>
            <a:ext cx="4763" cy="4762"/>
          </a:xfrm>
          <a:custGeom>
            <a:avLst/>
            <a:gdLst>
              <a:gd name="T0" fmla="*/ 2382 w 30"/>
              <a:gd name="T1" fmla="*/ 0 h 30"/>
              <a:gd name="T2" fmla="*/ 1905 w 30"/>
              <a:gd name="T3" fmla="*/ 0 h 30"/>
              <a:gd name="T4" fmla="*/ 1429 w 30"/>
              <a:gd name="T5" fmla="*/ 159 h 30"/>
              <a:gd name="T6" fmla="*/ 1111 w 30"/>
              <a:gd name="T7" fmla="*/ 317 h 30"/>
              <a:gd name="T8" fmla="*/ 794 w 30"/>
              <a:gd name="T9" fmla="*/ 635 h 30"/>
              <a:gd name="T10" fmla="*/ 318 w 30"/>
              <a:gd name="T11" fmla="*/ 952 h 30"/>
              <a:gd name="T12" fmla="*/ 159 w 30"/>
              <a:gd name="T13" fmla="*/ 1270 h 30"/>
              <a:gd name="T14" fmla="*/ 159 w 30"/>
              <a:gd name="T15" fmla="*/ 1905 h 30"/>
              <a:gd name="T16" fmla="*/ 0 w 30"/>
              <a:gd name="T17" fmla="*/ 2222 h 30"/>
              <a:gd name="T18" fmla="*/ 159 w 30"/>
              <a:gd name="T19" fmla="*/ 2857 h 30"/>
              <a:gd name="T20" fmla="*/ 159 w 30"/>
              <a:gd name="T21" fmla="*/ 3175 h 30"/>
              <a:gd name="T22" fmla="*/ 318 w 30"/>
              <a:gd name="T23" fmla="*/ 3651 h 30"/>
              <a:gd name="T24" fmla="*/ 794 w 30"/>
              <a:gd name="T25" fmla="*/ 3968 h 30"/>
              <a:gd name="T26" fmla="*/ 1111 w 30"/>
              <a:gd name="T27" fmla="*/ 4286 h 30"/>
              <a:gd name="T28" fmla="*/ 1429 w 30"/>
              <a:gd name="T29" fmla="*/ 4603 h 30"/>
              <a:gd name="T30" fmla="*/ 1905 w 30"/>
              <a:gd name="T31" fmla="*/ 4762 h 30"/>
              <a:gd name="T32" fmla="*/ 2382 w 30"/>
              <a:gd name="T33" fmla="*/ 4762 h 30"/>
              <a:gd name="T34" fmla="*/ 2858 w 30"/>
              <a:gd name="T35" fmla="*/ 4762 h 30"/>
              <a:gd name="T36" fmla="*/ 3334 w 30"/>
              <a:gd name="T37" fmla="*/ 4603 h 30"/>
              <a:gd name="T38" fmla="*/ 3810 w 30"/>
              <a:gd name="T39" fmla="*/ 4286 h 30"/>
              <a:gd name="T40" fmla="*/ 4128 w 30"/>
              <a:gd name="T41" fmla="*/ 3968 h 30"/>
              <a:gd name="T42" fmla="*/ 4287 w 30"/>
              <a:gd name="T43" fmla="*/ 3651 h 30"/>
              <a:gd name="T44" fmla="*/ 4445 w 30"/>
              <a:gd name="T45" fmla="*/ 3175 h 30"/>
              <a:gd name="T46" fmla="*/ 4763 w 30"/>
              <a:gd name="T47" fmla="*/ 2857 h 30"/>
              <a:gd name="T48" fmla="*/ 4763 w 30"/>
              <a:gd name="T49" fmla="*/ 2222 h 30"/>
              <a:gd name="T50" fmla="*/ 4763 w 30"/>
              <a:gd name="T51" fmla="*/ 1905 h 30"/>
              <a:gd name="T52" fmla="*/ 4445 w 30"/>
              <a:gd name="T53" fmla="*/ 1270 h 30"/>
              <a:gd name="T54" fmla="*/ 4287 w 30"/>
              <a:gd name="T55" fmla="*/ 952 h 30"/>
              <a:gd name="T56" fmla="*/ 4128 w 30"/>
              <a:gd name="T57" fmla="*/ 635 h 30"/>
              <a:gd name="T58" fmla="*/ 3810 w 30"/>
              <a:gd name="T59" fmla="*/ 317 h 30"/>
              <a:gd name="T60" fmla="*/ 3334 w 30"/>
              <a:gd name="T61" fmla="*/ 159 h 30"/>
              <a:gd name="T62" fmla="*/ 2858 w 30"/>
              <a:gd name="T63" fmla="*/ 0 h 30"/>
              <a:gd name="T64" fmla="*/ 2382 w 30"/>
              <a:gd name="T65" fmla="*/ 0 h 3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30"/>
              <a:gd name="T100" fmla="*/ 0 h 30"/>
              <a:gd name="T101" fmla="*/ 30 w 30"/>
              <a:gd name="T102" fmla="*/ 30 h 30"/>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30" h="30">
                <a:moveTo>
                  <a:pt x="15" y="0"/>
                </a:moveTo>
                <a:lnTo>
                  <a:pt x="12" y="0"/>
                </a:lnTo>
                <a:lnTo>
                  <a:pt x="9" y="1"/>
                </a:lnTo>
                <a:lnTo>
                  <a:pt x="7" y="2"/>
                </a:lnTo>
                <a:lnTo>
                  <a:pt x="5" y="4"/>
                </a:lnTo>
                <a:lnTo>
                  <a:pt x="2" y="6"/>
                </a:lnTo>
                <a:lnTo>
                  <a:pt x="1" y="8"/>
                </a:lnTo>
                <a:lnTo>
                  <a:pt x="1" y="12"/>
                </a:lnTo>
                <a:lnTo>
                  <a:pt x="0" y="14"/>
                </a:lnTo>
                <a:lnTo>
                  <a:pt x="1" y="18"/>
                </a:lnTo>
                <a:lnTo>
                  <a:pt x="1" y="20"/>
                </a:lnTo>
                <a:lnTo>
                  <a:pt x="2" y="23"/>
                </a:lnTo>
                <a:lnTo>
                  <a:pt x="5" y="25"/>
                </a:lnTo>
                <a:lnTo>
                  <a:pt x="7" y="27"/>
                </a:lnTo>
                <a:lnTo>
                  <a:pt x="9" y="29"/>
                </a:lnTo>
                <a:lnTo>
                  <a:pt x="12" y="30"/>
                </a:lnTo>
                <a:lnTo>
                  <a:pt x="15" y="30"/>
                </a:lnTo>
                <a:lnTo>
                  <a:pt x="18" y="30"/>
                </a:lnTo>
                <a:lnTo>
                  <a:pt x="21" y="29"/>
                </a:lnTo>
                <a:lnTo>
                  <a:pt x="24" y="27"/>
                </a:lnTo>
                <a:lnTo>
                  <a:pt x="26" y="25"/>
                </a:lnTo>
                <a:lnTo>
                  <a:pt x="27" y="23"/>
                </a:lnTo>
                <a:lnTo>
                  <a:pt x="28" y="20"/>
                </a:lnTo>
                <a:lnTo>
                  <a:pt x="30" y="18"/>
                </a:lnTo>
                <a:lnTo>
                  <a:pt x="30" y="14"/>
                </a:lnTo>
                <a:lnTo>
                  <a:pt x="30" y="12"/>
                </a:lnTo>
                <a:lnTo>
                  <a:pt x="28" y="8"/>
                </a:lnTo>
                <a:lnTo>
                  <a:pt x="27" y="6"/>
                </a:lnTo>
                <a:lnTo>
                  <a:pt x="26" y="4"/>
                </a:lnTo>
                <a:lnTo>
                  <a:pt x="24" y="2"/>
                </a:lnTo>
                <a:lnTo>
                  <a:pt x="21" y="1"/>
                </a:lnTo>
                <a:lnTo>
                  <a:pt x="18" y="0"/>
                </a:lnTo>
                <a:lnTo>
                  <a:pt x="15" y="0"/>
                </a:lnTo>
              </a:path>
            </a:pathLst>
          </a:custGeom>
          <a:noFill/>
          <a:ln w="1588">
            <a:solidFill>
              <a:srgbClr val="FFFFFF"/>
            </a:solidFill>
            <a:prstDash val="solid"/>
            <a:round/>
            <a:headEnd/>
            <a:tailEnd/>
          </a:ln>
        </p:spPr>
        <p:txBody>
          <a:bodyPr lIns="57150" tIns="28575" rIns="57150" bIns="28575"/>
          <a:lstStyle/>
          <a:p>
            <a:endParaRPr lang="en-US"/>
          </a:p>
        </p:txBody>
      </p:sp>
      <p:sp>
        <p:nvSpPr>
          <p:cNvPr id="61710" name="Freeform 312"/>
          <p:cNvSpPr>
            <a:spLocks/>
          </p:cNvSpPr>
          <p:nvPr/>
        </p:nvSpPr>
        <p:spPr bwMode="auto">
          <a:xfrm>
            <a:off x="1876425" y="3189288"/>
            <a:ext cx="4763" cy="4762"/>
          </a:xfrm>
          <a:custGeom>
            <a:avLst/>
            <a:gdLst>
              <a:gd name="T0" fmla="*/ 2540 w 30"/>
              <a:gd name="T1" fmla="*/ 0 h 30"/>
              <a:gd name="T2" fmla="*/ 1905 w 30"/>
              <a:gd name="T3" fmla="*/ 0 h 30"/>
              <a:gd name="T4" fmla="*/ 1588 w 30"/>
              <a:gd name="T5" fmla="*/ 159 h 30"/>
              <a:gd name="T6" fmla="*/ 1111 w 30"/>
              <a:gd name="T7" fmla="*/ 317 h 30"/>
              <a:gd name="T8" fmla="*/ 794 w 30"/>
              <a:gd name="T9" fmla="*/ 635 h 30"/>
              <a:gd name="T10" fmla="*/ 476 w 30"/>
              <a:gd name="T11" fmla="*/ 952 h 30"/>
              <a:gd name="T12" fmla="*/ 159 w 30"/>
              <a:gd name="T13" fmla="*/ 1270 h 30"/>
              <a:gd name="T14" fmla="*/ 159 w 30"/>
              <a:gd name="T15" fmla="*/ 1905 h 30"/>
              <a:gd name="T16" fmla="*/ 0 w 30"/>
              <a:gd name="T17" fmla="*/ 2222 h 30"/>
              <a:gd name="T18" fmla="*/ 159 w 30"/>
              <a:gd name="T19" fmla="*/ 2857 h 30"/>
              <a:gd name="T20" fmla="*/ 159 w 30"/>
              <a:gd name="T21" fmla="*/ 3175 h 30"/>
              <a:gd name="T22" fmla="*/ 476 w 30"/>
              <a:gd name="T23" fmla="*/ 3651 h 30"/>
              <a:gd name="T24" fmla="*/ 794 w 30"/>
              <a:gd name="T25" fmla="*/ 3968 h 30"/>
              <a:gd name="T26" fmla="*/ 1111 w 30"/>
              <a:gd name="T27" fmla="*/ 4286 h 30"/>
              <a:gd name="T28" fmla="*/ 1588 w 30"/>
              <a:gd name="T29" fmla="*/ 4603 h 30"/>
              <a:gd name="T30" fmla="*/ 1905 w 30"/>
              <a:gd name="T31" fmla="*/ 4762 h 30"/>
              <a:gd name="T32" fmla="*/ 2540 w 30"/>
              <a:gd name="T33" fmla="*/ 4762 h 30"/>
              <a:gd name="T34" fmla="*/ 2858 w 30"/>
              <a:gd name="T35" fmla="*/ 4762 h 30"/>
              <a:gd name="T36" fmla="*/ 3493 w 30"/>
              <a:gd name="T37" fmla="*/ 4603 h 30"/>
              <a:gd name="T38" fmla="*/ 3810 w 30"/>
              <a:gd name="T39" fmla="*/ 4286 h 30"/>
              <a:gd name="T40" fmla="*/ 4128 w 30"/>
              <a:gd name="T41" fmla="*/ 3968 h 30"/>
              <a:gd name="T42" fmla="*/ 4287 w 30"/>
              <a:gd name="T43" fmla="*/ 3651 h 30"/>
              <a:gd name="T44" fmla="*/ 4604 w 30"/>
              <a:gd name="T45" fmla="*/ 3175 h 30"/>
              <a:gd name="T46" fmla="*/ 4763 w 30"/>
              <a:gd name="T47" fmla="*/ 2857 h 30"/>
              <a:gd name="T48" fmla="*/ 4763 w 30"/>
              <a:gd name="T49" fmla="*/ 2222 h 30"/>
              <a:gd name="T50" fmla="*/ 4763 w 30"/>
              <a:gd name="T51" fmla="*/ 1905 h 30"/>
              <a:gd name="T52" fmla="*/ 4604 w 30"/>
              <a:gd name="T53" fmla="*/ 1270 h 30"/>
              <a:gd name="T54" fmla="*/ 4287 w 30"/>
              <a:gd name="T55" fmla="*/ 952 h 30"/>
              <a:gd name="T56" fmla="*/ 4128 w 30"/>
              <a:gd name="T57" fmla="*/ 635 h 30"/>
              <a:gd name="T58" fmla="*/ 3810 w 30"/>
              <a:gd name="T59" fmla="*/ 317 h 30"/>
              <a:gd name="T60" fmla="*/ 3493 w 30"/>
              <a:gd name="T61" fmla="*/ 159 h 30"/>
              <a:gd name="T62" fmla="*/ 2858 w 30"/>
              <a:gd name="T63" fmla="*/ 0 h 30"/>
              <a:gd name="T64" fmla="*/ 2540 w 30"/>
              <a:gd name="T65" fmla="*/ 0 h 3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30"/>
              <a:gd name="T100" fmla="*/ 0 h 30"/>
              <a:gd name="T101" fmla="*/ 30 w 30"/>
              <a:gd name="T102" fmla="*/ 30 h 30"/>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30" h="30">
                <a:moveTo>
                  <a:pt x="16" y="0"/>
                </a:moveTo>
                <a:lnTo>
                  <a:pt x="12" y="0"/>
                </a:lnTo>
                <a:lnTo>
                  <a:pt x="10" y="1"/>
                </a:lnTo>
                <a:lnTo>
                  <a:pt x="7" y="2"/>
                </a:lnTo>
                <a:lnTo>
                  <a:pt x="5" y="4"/>
                </a:lnTo>
                <a:lnTo>
                  <a:pt x="3" y="6"/>
                </a:lnTo>
                <a:lnTo>
                  <a:pt x="1" y="8"/>
                </a:lnTo>
                <a:lnTo>
                  <a:pt x="1" y="12"/>
                </a:lnTo>
                <a:lnTo>
                  <a:pt x="0" y="14"/>
                </a:lnTo>
                <a:lnTo>
                  <a:pt x="1" y="18"/>
                </a:lnTo>
                <a:lnTo>
                  <a:pt x="1" y="20"/>
                </a:lnTo>
                <a:lnTo>
                  <a:pt x="3" y="23"/>
                </a:lnTo>
                <a:lnTo>
                  <a:pt x="5" y="25"/>
                </a:lnTo>
                <a:lnTo>
                  <a:pt x="7" y="27"/>
                </a:lnTo>
                <a:lnTo>
                  <a:pt x="10" y="29"/>
                </a:lnTo>
                <a:lnTo>
                  <a:pt x="12" y="30"/>
                </a:lnTo>
                <a:lnTo>
                  <a:pt x="16" y="30"/>
                </a:lnTo>
                <a:lnTo>
                  <a:pt x="18" y="30"/>
                </a:lnTo>
                <a:lnTo>
                  <a:pt x="22" y="29"/>
                </a:lnTo>
                <a:lnTo>
                  <a:pt x="24" y="27"/>
                </a:lnTo>
                <a:lnTo>
                  <a:pt x="26" y="25"/>
                </a:lnTo>
                <a:lnTo>
                  <a:pt x="27" y="23"/>
                </a:lnTo>
                <a:lnTo>
                  <a:pt x="29" y="20"/>
                </a:lnTo>
                <a:lnTo>
                  <a:pt x="30" y="18"/>
                </a:lnTo>
                <a:lnTo>
                  <a:pt x="30" y="14"/>
                </a:lnTo>
                <a:lnTo>
                  <a:pt x="30" y="12"/>
                </a:lnTo>
                <a:lnTo>
                  <a:pt x="29" y="8"/>
                </a:lnTo>
                <a:lnTo>
                  <a:pt x="27" y="6"/>
                </a:lnTo>
                <a:lnTo>
                  <a:pt x="26" y="4"/>
                </a:lnTo>
                <a:lnTo>
                  <a:pt x="24" y="2"/>
                </a:lnTo>
                <a:lnTo>
                  <a:pt x="22" y="1"/>
                </a:lnTo>
                <a:lnTo>
                  <a:pt x="18" y="0"/>
                </a:lnTo>
                <a:lnTo>
                  <a:pt x="16" y="0"/>
                </a:lnTo>
                <a:close/>
              </a:path>
            </a:pathLst>
          </a:custGeom>
          <a:solidFill>
            <a:srgbClr val="FFFFFF"/>
          </a:solidFill>
          <a:ln w="9525">
            <a:noFill/>
            <a:round/>
            <a:headEnd/>
            <a:tailEnd/>
          </a:ln>
        </p:spPr>
        <p:txBody>
          <a:bodyPr lIns="57150" tIns="28575" rIns="57150" bIns="28575"/>
          <a:lstStyle/>
          <a:p>
            <a:endParaRPr lang="en-US"/>
          </a:p>
        </p:txBody>
      </p:sp>
      <p:sp>
        <p:nvSpPr>
          <p:cNvPr id="61711" name="Freeform 313"/>
          <p:cNvSpPr>
            <a:spLocks/>
          </p:cNvSpPr>
          <p:nvPr/>
        </p:nvSpPr>
        <p:spPr bwMode="auto">
          <a:xfrm>
            <a:off x="1876425" y="3189288"/>
            <a:ext cx="4763" cy="4762"/>
          </a:xfrm>
          <a:custGeom>
            <a:avLst/>
            <a:gdLst>
              <a:gd name="T0" fmla="*/ 2540 w 30"/>
              <a:gd name="T1" fmla="*/ 0 h 30"/>
              <a:gd name="T2" fmla="*/ 1905 w 30"/>
              <a:gd name="T3" fmla="*/ 0 h 30"/>
              <a:gd name="T4" fmla="*/ 1588 w 30"/>
              <a:gd name="T5" fmla="*/ 159 h 30"/>
              <a:gd name="T6" fmla="*/ 1111 w 30"/>
              <a:gd name="T7" fmla="*/ 317 h 30"/>
              <a:gd name="T8" fmla="*/ 794 w 30"/>
              <a:gd name="T9" fmla="*/ 635 h 30"/>
              <a:gd name="T10" fmla="*/ 476 w 30"/>
              <a:gd name="T11" fmla="*/ 952 h 30"/>
              <a:gd name="T12" fmla="*/ 159 w 30"/>
              <a:gd name="T13" fmla="*/ 1270 h 30"/>
              <a:gd name="T14" fmla="*/ 159 w 30"/>
              <a:gd name="T15" fmla="*/ 1905 h 30"/>
              <a:gd name="T16" fmla="*/ 0 w 30"/>
              <a:gd name="T17" fmla="*/ 2222 h 30"/>
              <a:gd name="T18" fmla="*/ 159 w 30"/>
              <a:gd name="T19" fmla="*/ 2857 h 30"/>
              <a:gd name="T20" fmla="*/ 159 w 30"/>
              <a:gd name="T21" fmla="*/ 3175 h 30"/>
              <a:gd name="T22" fmla="*/ 476 w 30"/>
              <a:gd name="T23" fmla="*/ 3651 h 30"/>
              <a:gd name="T24" fmla="*/ 794 w 30"/>
              <a:gd name="T25" fmla="*/ 3968 h 30"/>
              <a:gd name="T26" fmla="*/ 1111 w 30"/>
              <a:gd name="T27" fmla="*/ 4286 h 30"/>
              <a:gd name="T28" fmla="*/ 1588 w 30"/>
              <a:gd name="T29" fmla="*/ 4603 h 30"/>
              <a:gd name="T30" fmla="*/ 1905 w 30"/>
              <a:gd name="T31" fmla="*/ 4762 h 30"/>
              <a:gd name="T32" fmla="*/ 2540 w 30"/>
              <a:gd name="T33" fmla="*/ 4762 h 30"/>
              <a:gd name="T34" fmla="*/ 2858 w 30"/>
              <a:gd name="T35" fmla="*/ 4762 h 30"/>
              <a:gd name="T36" fmla="*/ 3493 w 30"/>
              <a:gd name="T37" fmla="*/ 4603 h 30"/>
              <a:gd name="T38" fmla="*/ 3810 w 30"/>
              <a:gd name="T39" fmla="*/ 4286 h 30"/>
              <a:gd name="T40" fmla="*/ 4128 w 30"/>
              <a:gd name="T41" fmla="*/ 3968 h 30"/>
              <a:gd name="T42" fmla="*/ 4287 w 30"/>
              <a:gd name="T43" fmla="*/ 3651 h 30"/>
              <a:gd name="T44" fmla="*/ 4604 w 30"/>
              <a:gd name="T45" fmla="*/ 3175 h 30"/>
              <a:gd name="T46" fmla="*/ 4763 w 30"/>
              <a:gd name="T47" fmla="*/ 2857 h 30"/>
              <a:gd name="T48" fmla="*/ 4763 w 30"/>
              <a:gd name="T49" fmla="*/ 2222 h 30"/>
              <a:gd name="T50" fmla="*/ 4763 w 30"/>
              <a:gd name="T51" fmla="*/ 1905 h 30"/>
              <a:gd name="T52" fmla="*/ 4604 w 30"/>
              <a:gd name="T53" fmla="*/ 1270 h 30"/>
              <a:gd name="T54" fmla="*/ 4287 w 30"/>
              <a:gd name="T55" fmla="*/ 952 h 30"/>
              <a:gd name="T56" fmla="*/ 4128 w 30"/>
              <a:gd name="T57" fmla="*/ 635 h 30"/>
              <a:gd name="T58" fmla="*/ 3810 w 30"/>
              <a:gd name="T59" fmla="*/ 317 h 30"/>
              <a:gd name="T60" fmla="*/ 3493 w 30"/>
              <a:gd name="T61" fmla="*/ 159 h 30"/>
              <a:gd name="T62" fmla="*/ 2858 w 30"/>
              <a:gd name="T63" fmla="*/ 0 h 30"/>
              <a:gd name="T64" fmla="*/ 2540 w 30"/>
              <a:gd name="T65" fmla="*/ 0 h 3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30"/>
              <a:gd name="T100" fmla="*/ 0 h 30"/>
              <a:gd name="T101" fmla="*/ 30 w 30"/>
              <a:gd name="T102" fmla="*/ 30 h 30"/>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30" h="30">
                <a:moveTo>
                  <a:pt x="16" y="0"/>
                </a:moveTo>
                <a:lnTo>
                  <a:pt x="12" y="0"/>
                </a:lnTo>
                <a:lnTo>
                  <a:pt x="10" y="1"/>
                </a:lnTo>
                <a:lnTo>
                  <a:pt x="7" y="2"/>
                </a:lnTo>
                <a:lnTo>
                  <a:pt x="5" y="4"/>
                </a:lnTo>
                <a:lnTo>
                  <a:pt x="3" y="6"/>
                </a:lnTo>
                <a:lnTo>
                  <a:pt x="1" y="8"/>
                </a:lnTo>
                <a:lnTo>
                  <a:pt x="1" y="12"/>
                </a:lnTo>
                <a:lnTo>
                  <a:pt x="0" y="14"/>
                </a:lnTo>
                <a:lnTo>
                  <a:pt x="1" y="18"/>
                </a:lnTo>
                <a:lnTo>
                  <a:pt x="1" y="20"/>
                </a:lnTo>
                <a:lnTo>
                  <a:pt x="3" y="23"/>
                </a:lnTo>
                <a:lnTo>
                  <a:pt x="5" y="25"/>
                </a:lnTo>
                <a:lnTo>
                  <a:pt x="7" y="27"/>
                </a:lnTo>
                <a:lnTo>
                  <a:pt x="10" y="29"/>
                </a:lnTo>
                <a:lnTo>
                  <a:pt x="12" y="30"/>
                </a:lnTo>
                <a:lnTo>
                  <a:pt x="16" y="30"/>
                </a:lnTo>
                <a:lnTo>
                  <a:pt x="18" y="30"/>
                </a:lnTo>
                <a:lnTo>
                  <a:pt x="22" y="29"/>
                </a:lnTo>
                <a:lnTo>
                  <a:pt x="24" y="27"/>
                </a:lnTo>
                <a:lnTo>
                  <a:pt x="26" y="25"/>
                </a:lnTo>
                <a:lnTo>
                  <a:pt x="27" y="23"/>
                </a:lnTo>
                <a:lnTo>
                  <a:pt x="29" y="20"/>
                </a:lnTo>
                <a:lnTo>
                  <a:pt x="30" y="18"/>
                </a:lnTo>
                <a:lnTo>
                  <a:pt x="30" y="14"/>
                </a:lnTo>
                <a:lnTo>
                  <a:pt x="30" y="12"/>
                </a:lnTo>
                <a:lnTo>
                  <a:pt x="29" y="8"/>
                </a:lnTo>
                <a:lnTo>
                  <a:pt x="27" y="6"/>
                </a:lnTo>
                <a:lnTo>
                  <a:pt x="26" y="4"/>
                </a:lnTo>
                <a:lnTo>
                  <a:pt x="24" y="2"/>
                </a:lnTo>
                <a:lnTo>
                  <a:pt x="22" y="1"/>
                </a:lnTo>
                <a:lnTo>
                  <a:pt x="18" y="0"/>
                </a:lnTo>
                <a:lnTo>
                  <a:pt x="16" y="0"/>
                </a:lnTo>
              </a:path>
            </a:pathLst>
          </a:custGeom>
          <a:noFill/>
          <a:ln w="1588">
            <a:solidFill>
              <a:srgbClr val="FFFFFF"/>
            </a:solidFill>
            <a:prstDash val="solid"/>
            <a:round/>
            <a:headEnd/>
            <a:tailEnd/>
          </a:ln>
        </p:spPr>
        <p:txBody>
          <a:bodyPr lIns="57150" tIns="28575" rIns="57150" bIns="28575"/>
          <a:lstStyle/>
          <a:p>
            <a:endParaRPr lang="en-US"/>
          </a:p>
        </p:txBody>
      </p:sp>
      <p:sp>
        <p:nvSpPr>
          <p:cNvPr id="61712" name="Freeform 314"/>
          <p:cNvSpPr>
            <a:spLocks/>
          </p:cNvSpPr>
          <p:nvPr/>
        </p:nvSpPr>
        <p:spPr bwMode="auto">
          <a:xfrm>
            <a:off x="1885950" y="3189288"/>
            <a:ext cx="4763" cy="4762"/>
          </a:xfrm>
          <a:custGeom>
            <a:avLst/>
            <a:gdLst>
              <a:gd name="T0" fmla="*/ 2540 w 30"/>
              <a:gd name="T1" fmla="*/ 0 h 30"/>
              <a:gd name="T2" fmla="*/ 1905 w 30"/>
              <a:gd name="T3" fmla="*/ 0 h 30"/>
              <a:gd name="T4" fmla="*/ 1588 w 30"/>
              <a:gd name="T5" fmla="*/ 159 h 30"/>
              <a:gd name="T6" fmla="*/ 1270 w 30"/>
              <a:gd name="T7" fmla="*/ 317 h 30"/>
              <a:gd name="T8" fmla="*/ 794 w 30"/>
              <a:gd name="T9" fmla="*/ 635 h 30"/>
              <a:gd name="T10" fmla="*/ 476 w 30"/>
              <a:gd name="T11" fmla="*/ 952 h 30"/>
              <a:gd name="T12" fmla="*/ 318 w 30"/>
              <a:gd name="T13" fmla="*/ 1270 h 30"/>
              <a:gd name="T14" fmla="*/ 318 w 30"/>
              <a:gd name="T15" fmla="*/ 1905 h 30"/>
              <a:gd name="T16" fmla="*/ 0 w 30"/>
              <a:gd name="T17" fmla="*/ 2222 h 30"/>
              <a:gd name="T18" fmla="*/ 318 w 30"/>
              <a:gd name="T19" fmla="*/ 2857 h 30"/>
              <a:gd name="T20" fmla="*/ 318 w 30"/>
              <a:gd name="T21" fmla="*/ 3175 h 30"/>
              <a:gd name="T22" fmla="*/ 476 w 30"/>
              <a:gd name="T23" fmla="*/ 3651 h 30"/>
              <a:gd name="T24" fmla="*/ 794 w 30"/>
              <a:gd name="T25" fmla="*/ 3968 h 30"/>
              <a:gd name="T26" fmla="*/ 1270 w 30"/>
              <a:gd name="T27" fmla="*/ 4286 h 30"/>
              <a:gd name="T28" fmla="*/ 1588 w 30"/>
              <a:gd name="T29" fmla="*/ 4603 h 30"/>
              <a:gd name="T30" fmla="*/ 1905 w 30"/>
              <a:gd name="T31" fmla="*/ 4762 h 30"/>
              <a:gd name="T32" fmla="*/ 2540 w 30"/>
              <a:gd name="T33" fmla="*/ 4762 h 30"/>
              <a:gd name="T34" fmla="*/ 2858 w 30"/>
              <a:gd name="T35" fmla="*/ 4762 h 30"/>
              <a:gd name="T36" fmla="*/ 3493 w 30"/>
              <a:gd name="T37" fmla="*/ 4603 h 30"/>
              <a:gd name="T38" fmla="*/ 3810 w 30"/>
              <a:gd name="T39" fmla="*/ 4286 h 30"/>
              <a:gd name="T40" fmla="*/ 4287 w 30"/>
              <a:gd name="T41" fmla="*/ 3968 h 30"/>
              <a:gd name="T42" fmla="*/ 4445 w 30"/>
              <a:gd name="T43" fmla="*/ 3651 h 30"/>
              <a:gd name="T44" fmla="*/ 4604 w 30"/>
              <a:gd name="T45" fmla="*/ 3175 h 30"/>
              <a:gd name="T46" fmla="*/ 4763 w 30"/>
              <a:gd name="T47" fmla="*/ 2857 h 30"/>
              <a:gd name="T48" fmla="*/ 4763 w 30"/>
              <a:gd name="T49" fmla="*/ 2222 h 30"/>
              <a:gd name="T50" fmla="*/ 4763 w 30"/>
              <a:gd name="T51" fmla="*/ 1905 h 30"/>
              <a:gd name="T52" fmla="*/ 4604 w 30"/>
              <a:gd name="T53" fmla="*/ 1270 h 30"/>
              <a:gd name="T54" fmla="*/ 4445 w 30"/>
              <a:gd name="T55" fmla="*/ 952 h 30"/>
              <a:gd name="T56" fmla="*/ 4287 w 30"/>
              <a:gd name="T57" fmla="*/ 635 h 30"/>
              <a:gd name="T58" fmla="*/ 3810 w 30"/>
              <a:gd name="T59" fmla="*/ 317 h 30"/>
              <a:gd name="T60" fmla="*/ 3493 w 30"/>
              <a:gd name="T61" fmla="*/ 159 h 30"/>
              <a:gd name="T62" fmla="*/ 2858 w 30"/>
              <a:gd name="T63" fmla="*/ 0 h 30"/>
              <a:gd name="T64" fmla="*/ 2540 w 30"/>
              <a:gd name="T65" fmla="*/ 0 h 3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30"/>
              <a:gd name="T100" fmla="*/ 0 h 30"/>
              <a:gd name="T101" fmla="*/ 30 w 30"/>
              <a:gd name="T102" fmla="*/ 30 h 30"/>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30" h="30">
                <a:moveTo>
                  <a:pt x="16" y="0"/>
                </a:moveTo>
                <a:lnTo>
                  <a:pt x="12" y="0"/>
                </a:lnTo>
                <a:lnTo>
                  <a:pt x="10" y="1"/>
                </a:lnTo>
                <a:lnTo>
                  <a:pt x="8" y="2"/>
                </a:lnTo>
                <a:lnTo>
                  <a:pt x="5" y="4"/>
                </a:lnTo>
                <a:lnTo>
                  <a:pt x="3" y="6"/>
                </a:lnTo>
                <a:lnTo>
                  <a:pt x="2" y="8"/>
                </a:lnTo>
                <a:lnTo>
                  <a:pt x="2" y="12"/>
                </a:lnTo>
                <a:lnTo>
                  <a:pt x="0" y="14"/>
                </a:lnTo>
                <a:lnTo>
                  <a:pt x="2" y="18"/>
                </a:lnTo>
                <a:lnTo>
                  <a:pt x="2" y="20"/>
                </a:lnTo>
                <a:lnTo>
                  <a:pt x="3" y="23"/>
                </a:lnTo>
                <a:lnTo>
                  <a:pt x="5" y="25"/>
                </a:lnTo>
                <a:lnTo>
                  <a:pt x="8" y="27"/>
                </a:lnTo>
                <a:lnTo>
                  <a:pt x="10" y="29"/>
                </a:lnTo>
                <a:lnTo>
                  <a:pt x="12" y="30"/>
                </a:lnTo>
                <a:lnTo>
                  <a:pt x="16" y="30"/>
                </a:lnTo>
                <a:lnTo>
                  <a:pt x="18" y="30"/>
                </a:lnTo>
                <a:lnTo>
                  <a:pt x="22" y="29"/>
                </a:lnTo>
                <a:lnTo>
                  <a:pt x="24" y="27"/>
                </a:lnTo>
                <a:lnTo>
                  <a:pt x="27" y="25"/>
                </a:lnTo>
                <a:lnTo>
                  <a:pt x="28" y="23"/>
                </a:lnTo>
                <a:lnTo>
                  <a:pt x="29" y="20"/>
                </a:lnTo>
                <a:lnTo>
                  <a:pt x="30" y="18"/>
                </a:lnTo>
                <a:lnTo>
                  <a:pt x="30" y="14"/>
                </a:lnTo>
                <a:lnTo>
                  <a:pt x="30" y="12"/>
                </a:lnTo>
                <a:lnTo>
                  <a:pt x="29" y="8"/>
                </a:lnTo>
                <a:lnTo>
                  <a:pt x="28" y="6"/>
                </a:lnTo>
                <a:lnTo>
                  <a:pt x="27" y="4"/>
                </a:lnTo>
                <a:lnTo>
                  <a:pt x="24" y="2"/>
                </a:lnTo>
                <a:lnTo>
                  <a:pt x="22" y="1"/>
                </a:lnTo>
                <a:lnTo>
                  <a:pt x="18" y="0"/>
                </a:lnTo>
                <a:lnTo>
                  <a:pt x="16" y="0"/>
                </a:lnTo>
                <a:close/>
              </a:path>
            </a:pathLst>
          </a:custGeom>
          <a:solidFill>
            <a:srgbClr val="FFFFFF"/>
          </a:solidFill>
          <a:ln w="9525">
            <a:noFill/>
            <a:round/>
            <a:headEnd/>
            <a:tailEnd/>
          </a:ln>
        </p:spPr>
        <p:txBody>
          <a:bodyPr lIns="57150" tIns="28575" rIns="57150" bIns="28575"/>
          <a:lstStyle/>
          <a:p>
            <a:endParaRPr lang="en-US"/>
          </a:p>
        </p:txBody>
      </p:sp>
      <p:sp>
        <p:nvSpPr>
          <p:cNvPr id="61713" name="Freeform 315"/>
          <p:cNvSpPr>
            <a:spLocks/>
          </p:cNvSpPr>
          <p:nvPr/>
        </p:nvSpPr>
        <p:spPr bwMode="auto">
          <a:xfrm>
            <a:off x="1885950" y="3189288"/>
            <a:ext cx="4763" cy="4762"/>
          </a:xfrm>
          <a:custGeom>
            <a:avLst/>
            <a:gdLst>
              <a:gd name="T0" fmla="*/ 2540 w 30"/>
              <a:gd name="T1" fmla="*/ 0 h 30"/>
              <a:gd name="T2" fmla="*/ 1905 w 30"/>
              <a:gd name="T3" fmla="*/ 0 h 30"/>
              <a:gd name="T4" fmla="*/ 1588 w 30"/>
              <a:gd name="T5" fmla="*/ 159 h 30"/>
              <a:gd name="T6" fmla="*/ 1270 w 30"/>
              <a:gd name="T7" fmla="*/ 317 h 30"/>
              <a:gd name="T8" fmla="*/ 794 w 30"/>
              <a:gd name="T9" fmla="*/ 635 h 30"/>
              <a:gd name="T10" fmla="*/ 476 w 30"/>
              <a:gd name="T11" fmla="*/ 952 h 30"/>
              <a:gd name="T12" fmla="*/ 318 w 30"/>
              <a:gd name="T13" fmla="*/ 1270 h 30"/>
              <a:gd name="T14" fmla="*/ 318 w 30"/>
              <a:gd name="T15" fmla="*/ 1905 h 30"/>
              <a:gd name="T16" fmla="*/ 0 w 30"/>
              <a:gd name="T17" fmla="*/ 2222 h 30"/>
              <a:gd name="T18" fmla="*/ 318 w 30"/>
              <a:gd name="T19" fmla="*/ 2857 h 30"/>
              <a:gd name="T20" fmla="*/ 318 w 30"/>
              <a:gd name="T21" fmla="*/ 3175 h 30"/>
              <a:gd name="T22" fmla="*/ 476 w 30"/>
              <a:gd name="T23" fmla="*/ 3651 h 30"/>
              <a:gd name="T24" fmla="*/ 794 w 30"/>
              <a:gd name="T25" fmla="*/ 3968 h 30"/>
              <a:gd name="T26" fmla="*/ 1270 w 30"/>
              <a:gd name="T27" fmla="*/ 4286 h 30"/>
              <a:gd name="T28" fmla="*/ 1588 w 30"/>
              <a:gd name="T29" fmla="*/ 4603 h 30"/>
              <a:gd name="T30" fmla="*/ 1905 w 30"/>
              <a:gd name="T31" fmla="*/ 4762 h 30"/>
              <a:gd name="T32" fmla="*/ 2540 w 30"/>
              <a:gd name="T33" fmla="*/ 4762 h 30"/>
              <a:gd name="T34" fmla="*/ 2858 w 30"/>
              <a:gd name="T35" fmla="*/ 4762 h 30"/>
              <a:gd name="T36" fmla="*/ 3493 w 30"/>
              <a:gd name="T37" fmla="*/ 4603 h 30"/>
              <a:gd name="T38" fmla="*/ 3810 w 30"/>
              <a:gd name="T39" fmla="*/ 4286 h 30"/>
              <a:gd name="T40" fmla="*/ 4287 w 30"/>
              <a:gd name="T41" fmla="*/ 3968 h 30"/>
              <a:gd name="T42" fmla="*/ 4445 w 30"/>
              <a:gd name="T43" fmla="*/ 3651 h 30"/>
              <a:gd name="T44" fmla="*/ 4604 w 30"/>
              <a:gd name="T45" fmla="*/ 3175 h 30"/>
              <a:gd name="T46" fmla="*/ 4763 w 30"/>
              <a:gd name="T47" fmla="*/ 2857 h 30"/>
              <a:gd name="T48" fmla="*/ 4763 w 30"/>
              <a:gd name="T49" fmla="*/ 2222 h 30"/>
              <a:gd name="T50" fmla="*/ 4763 w 30"/>
              <a:gd name="T51" fmla="*/ 1905 h 30"/>
              <a:gd name="T52" fmla="*/ 4604 w 30"/>
              <a:gd name="T53" fmla="*/ 1270 h 30"/>
              <a:gd name="T54" fmla="*/ 4445 w 30"/>
              <a:gd name="T55" fmla="*/ 952 h 30"/>
              <a:gd name="T56" fmla="*/ 4287 w 30"/>
              <a:gd name="T57" fmla="*/ 635 h 30"/>
              <a:gd name="T58" fmla="*/ 3810 w 30"/>
              <a:gd name="T59" fmla="*/ 317 h 30"/>
              <a:gd name="T60" fmla="*/ 3493 w 30"/>
              <a:gd name="T61" fmla="*/ 159 h 30"/>
              <a:gd name="T62" fmla="*/ 2858 w 30"/>
              <a:gd name="T63" fmla="*/ 0 h 30"/>
              <a:gd name="T64" fmla="*/ 2540 w 30"/>
              <a:gd name="T65" fmla="*/ 0 h 3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30"/>
              <a:gd name="T100" fmla="*/ 0 h 30"/>
              <a:gd name="T101" fmla="*/ 30 w 30"/>
              <a:gd name="T102" fmla="*/ 30 h 30"/>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30" h="30">
                <a:moveTo>
                  <a:pt x="16" y="0"/>
                </a:moveTo>
                <a:lnTo>
                  <a:pt x="12" y="0"/>
                </a:lnTo>
                <a:lnTo>
                  <a:pt x="10" y="1"/>
                </a:lnTo>
                <a:lnTo>
                  <a:pt x="8" y="2"/>
                </a:lnTo>
                <a:lnTo>
                  <a:pt x="5" y="4"/>
                </a:lnTo>
                <a:lnTo>
                  <a:pt x="3" y="6"/>
                </a:lnTo>
                <a:lnTo>
                  <a:pt x="2" y="8"/>
                </a:lnTo>
                <a:lnTo>
                  <a:pt x="2" y="12"/>
                </a:lnTo>
                <a:lnTo>
                  <a:pt x="0" y="14"/>
                </a:lnTo>
                <a:lnTo>
                  <a:pt x="2" y="18"/>
                </a:lnTo>
                <a:lnTo>
                  <a:pt x="2" y="20"/>
                </a:lnTo>
                <a:lnTo>
                  <a:pt x="3" y="23"/>
                </a:lnTo>
                <a:lnTo>
                  <a:pt x="5" y="25"/>
                </a:lnTo>
                <a:lnTo>
                  <a:pt x="8" y="27"/>
                </a:lnTo>
                <a:lnTo>
                  <a:pt x="10" y="29"/>
                </a:lnTo>
                <a:lnTo>
                  <a:pt x="12" y="30"/>
                </a:lnTo>
                <a:lnTo>
                  <a:pt x="16" y="30"/>
                </a:lnTo>
                <a:lnTo>
                  <a:pt x="18" y="30"/>
                </a:lnTo>
                <a:lnTo>
                  <a:pt x="22" y="29"/>
                </a:lnTo>
                <a:lnTo>
                  <a:pt x="24" y="27"/>
                </a:lnTo>
                <a:lnTo>
                  <a:pt x="27" y="25"/>
                </a:lnTo>
                <a:lnTo>
                  <a:pt x="28" y="23"/>
                </a:lnTo>
                <a:lnTo>
                  <a:pt x="29" y="20"/>
                </a:lnTo>
                <a:lnTo>
                  <a:pt x="30" y="18"/>
                </a:lnTo>
                <a:lnTo>
                  <a:pt x="30" y="14"/>
                </a:lnTo>
                <a:lnTo>
                  <a:pt x="30" y="12"/>
                </a:lnTo>
                <a:lnTo>
                  <a:pt x="29" y="8"/>
                </a:lnTo>
                <a:lnTo>
                  <a:pt x="28" y="6"/>
                </a:lnTo>
                <a:lnTo>
                  <a:pt x="27" y="4"/>
                </a:lnTo>
                <a:lnTo>
                  <a:pt x="24" y="2"/>
                </a:lnTo>
                <a:lnTo>
                  <a:pt x="22" y="1"/>
                </a:lnTo>
                <a:lnTo>
                  <a:pt x="18" y="0"/>
                </a:lnTo>
                <a:lnTo>
                  <a:pt x="16" y="0"/>
                </a:lnTo>
              </a:path>
            </a:pathLst>
          </a:custGeom>
          <a:noFill/>
          <a:ln w="1588">
            <a:solidFill>
              <a:srgbClr val="FFFFFF"/>
            </a:solidFill>
            <a:prstDash val="solid"/>
            <a:round/>
            <a:headEnd/>
            <a:tailEnd/>
          </a:ln>
        </p:spPr>
        <p:txBody>
          <a:bodyPr lIns="57150" tIns="28575" rIns="57150" bIns="28575"/>
          <a:lstStyle/>
          <a:p>
            <a:endParaRPr lang="en-US"/>
          </a:p>
        </p:txBody>
      </p:sp>
      <p:sp>
        <p:nvSpPr>
          <p:cNvPr id="61714" name="Freeform 316"/>
          <p:cNvSpPr>
            <a:spLocks/>
          </p:cNvSpPr>
          <p:nvPr/>
        </p:nvSpPr>
        <p:spPr bwMode="auto">
          <a:xfrm>
            <a:off x="1847850" y="3178175"/>
            <a:ext cx="4763" cy="4763"/>
          </a:xfrm>
          <a:custGeom>
            <a:avLst/>
            <a:gdLst>
              <a:gd name="T0" fmla="*/ 2540 w 30"/>
              <a:gd name="T1" fmla="*/ 0 h 29"/>
              <a:gd name="T2" fmla="*/ 1905 w 30"/>
              <a:gd name="T3" fmla="*/ 0 h 29"/>
              <a:gd name="T4" fmla="*/ 1588 w 30"/>
              <a:gd name="T5" fmla="*/ 164 h 29"/>
              <a:gd name="T6" fmla="*/ 1111 w 30"/>
              <a:gd name="T7" fmla="*/ 328 h 29"/>
              <a:gd name="T8" fmla="*/ 794 w 30"/>
              <a:gd name="T9" fmla="*/ 493 h 29"/>
              <a:gd name="T10" fmla="*/ 476 w 30"/>
              <a:gd name="T11" fmla="*/ 985 h 29"/>
              <a:gd name="T12" fmla="*/ 318 w 30"/>
              <a:gd name="T13" fmla="*/ 1314 h 29"/>
              <a:gd name="T14" fmla="*/ 318 w 30"/>
              <a:gd name="T15" fmla="*/ 1971 h 29"/>
              <a:gd name="T16" fmla="*/ 0 w 30"/>
              <a:gd name="T17" fmla="*/ 2299 h 29"/>
              <a:gd name="T18" fmla="*/ 318 w 30"/>
              <a:gd name="T19" fmla="*/ 2956 h 29"/>
              <a:gd name="T20" fmla="*/ 318 w 30"/>
              <a:gd name="T21" fmla="*/ 3285 h 29"/>
              <a:gd name="T22" fmla="*/ 476 w 30"/>
              <a:gd name="T23" fmla="*/ 3613 h 29"/>
              <a:gd name="T24" fmla="*/ 794 w 30"/>
              <a:gd name="T25" fmla="*/ 4106 h 29"/>
              <a:gd name="T26" fmla="*/ 1111 w 30"/>
              <a:gd name="T27" fmla="*/ 4435 h 29"/>
              <a:gd name="T28" fmla="*/ 1588 w 30"/>
              <a:gd name="T29" fmla="*/ 4599 h 29"/>
              <a:gd name="T30" fmla="*/ 1905 w 30"/>
              <a:gd name="T31" fmla="*/ 4763 h 29"/>
              <a:gd name="T32" fmla="*/ 2540 w 30"/>
              <a:gd name="T33" fmla="*/ 4763 h 29"/>
              <a:gd name="T34" fmla="*/ 2858 w 30"/>
              <a:gd name="T35" fmla="*/ 4763 h 29"/>
              <a:gd name="T36" fmla="*/ 3493 w 30"/>
              <a:gd name="T37" fmla="*/ 4599 h 29"/>
              <a:gd name="T38" fmla="*/ 3810 w 30"/>
              <a:gd name="T39" fmla="*/ 4435 h 29"/>
              <a:gd name="T40" fmla="*/ 4128 w 30"/>
              <a:gd name="T41" fmla="*/ 4106 h 29"/>
              <a:gd name="T42" fmla="*/ 4445 w 30"/>
              <a:gd name="T43" fmla="*/ 3613 h 29"/>
              <a:gd name="T44" fmla="*/ 4604 w 30"/>
              <a:gd name="T45" fmla="*/ 3285 h 29"/>
              <a:gd name="T46" fmla="*/ 4763 w 30"/>
              <a:gd name="T47" fmla="*/ 2956 h 29"/>
              <a:gd name="T48" fmla="*/ 4763 w 30"/>
              <a:gd name="T49" fmla="*/ 2299 h 29"/>
              <a:gd name="T50" fmla="*/ 4763 w 30"/>
              <a:gd name="T51" fmla="*/ 1971 h 29"/>
              <a:gd name="T52" fmla="*/ 4604 w 30"/>
              <a:gd name="T53" fmla="*/ 1314 h 29"/>
              <a:gd name="T54" fmla="*/ 4445 w 30"/>
              <a:gd name="T55" fmla="*/ 985 h 29"/>
              <a:gd name="T56" fmla="*/ 4128 w 30"/>
              <a:gd name="T57" fmla="*/ 493 h 29"/>
              <a:gd name="T58" fmla="*/ 3810 w 30"/>
              <a:gd name="T59" fmla="*/ 328 h 29"/>
              <a:gd name="T60" fmla="*/ 3493 w 30"/>
              <a:gd name="T61" fmla="*/ 164 h 29"/>
              <a:gd name="T62" fmla="*/ 2858 w 30"/>
              <a:gd name="T63" fmla="*/ 0 h 29"/>
              <a:gd name="T64" fmla="*/ 2540 w 30"/>
              <a:gd name="T65" fmla="*/ 0 h 29"/>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30"/>
              <a:gd name="T100" fmla="*/ 0 h 29"/>
              <a:gd name="T101" fmla="*/ 30 w 30"/>
              <a:gd name="T102" fmla="*/ 29 h 29"/>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30" h="29">
                <a:moveTo>
                  <a:pt x="16" y="0"/>
                </a:moveTo>
                <a:lnTo>
                  <a:pt x="12" y="0"/>
                </a:lnTo>
                <a:lnTo>
                  <a:pt x="10" y="1"/>
                </a:lnTo>
                <a:lnTo>
                  <a:pt x="7" y="2"/>
                </a:lnTo>
                <a:lnTo>
                  <a:pt x="5" y="3"/>
                </a:lnTo>
                <a:lnTo>
                  <a:pt x="3" y="6"/>
                </a:lnTo>
                <a:lnTo>
                  <a:pt x="2" y="8"/>
                </a:lnTo>
                <a:lnTo>
                  <a:pt x="2" y="12"/>
                </a:lnTo>
                <a:lnTo>
                  <a:pt x="0" y="14"/>
                </a:lnTo>
                <a:lnTo>
                  <a:pt x="2" y="18"/>
                </a:lnTo>
                <a:lnTo>
                  <a:pt x="2" y="20"/>
                </a:lnTo>
                <a:lnTo>
                  <a:pt x="3" y="22"/>
                </a:lnTo>
                <a:lnTo>
                  <a:pt x="5" y="25"/>
                </a:lnTo>
                <a:lnTo>
                  <a:pt x="7" y="27"/>
                </a:lnTo>
                <a:lnTo>
                  <a:pt x="10" y="28"/>
                </a:lnTo>
                <a:lnTo>
                  <a:pt x="12" y="29"/>
                </a:lnTo>
                <a:lnTo>
                  <a:pt x="16" y="29"/>
                </a:lnTo>
                <a:lnTo>
                  <a:pt x="18" y="29"/>
                </a:lnTo>
                <a:lnTo>
                  <a:pt x="22" y="28"/>
                </a:lnTo>
                <a:lnTo>
                  <a:pt x="24" y="27"/>
                </a:lnTo>
                <a:lnTo>
                  <a:pt x="26" y="25"/>
                </a:lnTo>
                <a:lnTo>
                  <a:pt x="28" y="22"/>
                </a:lnTo>
                <a:lnTo>
                  <a:pt x="29" y="20"/>
                </a:lnTo>
                <a:lnTo>
                  <a:pt x="30" y="18"/>
                </a:lnTo>
                <a:lnTo>
                  <a:pt x="30" y="14"/>
                </a:lnTo>
                <a:lnTo>
                  <a:pt x="30" y="12"/>
                </a:lnTo>
                <a:lnTo>
                  <a:pt x="29" y="8"/>
                </a:lnTo>
                <a:lnTo>
                  <a:pt x="28" y="6"/>
                </a:lnTo>
                <a:lnTo>
                  <a:pt x="26" y="3"/>
                </a:lnTo>
                <a:lnTo>
                  <a:pt x="24" y="2"/>
                </a:lnTo>
                <a:lnTo>
                  <a:pt x="22" y="1"/>
                </a:lnTo>
                <a:lnTo>
                  <a:pt x="18" y="0"/>
                </a:lnTo>
                <a:lnTo>
                  <a:pt x="16" y="0"/>
                </a:lnTo>
                <a:close/>
              </a:path>
            </a:pathLst>
          </a:custGeom>
          <a:solidFill>
            <a:srgbClr val="FFFFFF"/>
          </a:solidFill>
          <a:ln w="9525">
            <a:noFill/>
            <a:round/>
            <a:headEnd/>
            <a:tailEnd/>
          </a:ln>
        </p:spPr>
        <p:txBody>
          <a:bodyPr lIns="57150" tIns="28575" rIns="57150" bIns="28575"/>
          <a:lstStyle/>
          <a:p>
            <a:endParaRPr lang="en-US"/>
          </a:p>
        </p:txBody>
      </p:sp>
      <p:sp>
        <p:nvSpPr>
          <p:cNvPr id="61715" name="Freeform 317"/>
          <p:cNvSpPr>
            <a:spLocks/>
          </p:cNvSpPr>
          <p:nvPr/>
        </p:nvSpPr>
        <p:spPr bwMode="auto">
          <a:xfrm>
            <a:off x="1847850" y="3178175"/>
            <a:ext cx="4763" cy="4763"/>
          </a:xfrm>
          <a:custGeom>
            <a:avLst/>
            <a:gdLst>
              <a:gd name="T0" fmla="*/ 2540 w 30"/>
              <a:gd name="T1" fmla="*/ 0 h 29"/>
              <a:gd name="T2" fmla="*/ 1905 w 30"/>
              <a:gd name="T3" fmla="*/ 0 h 29"/>
              <a:gd name="T4" fmla="*/ 1588 w 30"/>
              <a:gd name="T5" fmla="*/ 164 h 29"/>
              <a:gd name="T6" fmla="*/ 1111 w 30"/>
              <a:gd name="T7" fmla="*/ 328 h 29"/>
              <a:gd name="T8" fmla="*/ 794 w 30"/>
              <a:gd name="T9" fmla="*/ 493 h 29"/>
              <a:gd name="T10" fmla="*/ 476 w 30"/>
              <a:gd name="T11" fmla="*/ 985 h 29"/>
              <a:gd name="T12" fmla="*/ 318 w 30"/>
              <a:gd name="T13" fmla="*/ 1314 h 29"/>
              <a:gd name="T14" fmla="*/ 318 w 30"/>
              <a:gd name="T15" fmla="*/ 1971 h 29"/>
              <a:gd name="T16" fmla="*/ 0 w 30"/>
              <a:gd name="T17" fmla="*/ 2299 h 29"/>
              <a:gd name="T18" fmla="*/ 318 w 30"/>
              <a:gd name="T19" fmla="*/ 2956 h 29"/>
              <a:gd name="T20" fmla="*/ 318 w 30"/>
              <a:gd name="T21" fmla="*/ 3285 h 29"/>
              <a:gd name="T22" fmla="*/ 476 w 30"/>
              <a:gd name="T23" fmla="*/ 3613 h 29"/>
              <a:gd name="T24" fmla="*/ 794 w 30"/>
              <a:gd name="T25" fmla="*/ 4106 h 29"/>
              <a:gd name="T26" fmla="*/ 1111 w 30"/>
              <a:gd name="T27" fmla="*/ 4435 h 29"/>
              <a:gd name="T28" fmla="*/ 1588 w 30"/>
              <a:gd name="T29" fmla="*/ 4599 h 29"/>
              <a:gd name="T30" fmla="*/ 1905 w 30"/>
              <a:gd name="T31" fmla="*/ 4763 h 29"/>
              <a:gd name="T32" fmla="*/ 2540 w 30"/>
              <a:gd name="T33" fmla="*/ 4763 h 29"/>
              <a:gd name="T34" fmla="*/ 2858 w 30"/>
              <a:gd name="T35" fmla="*/ 4763 h 29"/>
              <a:gd name="T36" fmla="*/ 3493 w 30"/>
              <a:gd name="T37" fmla="*/ 4599 h 29"/>
              <a:gd name="T38" fmla="*/ 3810 w 30"/>
              <a:gd name="T39" fmla="*/ 4435 h 29"/>
              <a:gd name="T40" fmla="*/ 4128 w 30"/>
              <a:gd name="T41" fmla="*/ 4106 h 29"/>
              <a:gd name="T42" fmla="*/ 4445 w 30"/>
              <a:gd name="T43" fmla="*/ 3613 h 29"/>
              <a:gd name="T44" fmla="*/ 4604 w 30"/>
              <a:gd name="T45" fmla="*/ 3285 h 29"/>
              <a:gd name="T46" fmla="*/ 4763 w 30"/>
              <a:gd name="T47" fmla="*/ 2956 h 29"/>
              <a:gd name="T48" fmla="*/ 4763 w 30"/>
              <a:gd name="T49" fmla="*/ 2299 h 29"/>
              <a:gd name="T50" fmla="*/ 4763 w 30"/>
              <a:gd name="T51" fmla="*/ 1971 h 29"/>
              <a:gd name="T52" fmla="*/ 4604 w 30"/>
              <a:gd name="T53" fmla="*/ 1314 h 29"/>
              <a:gd name="T54" fmla="*/ 4445 w 30"/>
              <a:gd name="T55" fmla="*/ 985 h 29"/>
              <a:gd name="T56" fmla="*/ 4128 w 30"/>
              <a:gd name="T57" fmla="*/ 493 h 29"/>
              <a:gd name="T58" fmla="*/ 3810 w 30"/>
              <a:gd name="T59" fmla="*/ 328 h 29"/>
              <a:gd name="T60" fmla="*/ 3493 w 30"/>
              <a:gd name="T61" fmla="*/ 164 h 29"/>
              <a:gd name="T62" fmla="*/ 2858 w 30"/>
              <a:gd name="T63" fmla="*/ 0 h 29"/>
              <a:gd name="T64" fmla="*/ 2540 w 30"/>
              <a:gd name="T65" fmla="*/ 0 h 29"/>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30"/>
              <a:gd name="T100" fmla="*/ 0 h 29"/>
              <a:gd name="T101" fmla="*/ 30 w 30"/>
              <a:gd name="T102" fmla="*/ 29 h 29"/>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30" h="29">
                <a:moveTo>
                  <a:pt x="16" y="0"/>
                </a:moveTo>
                <a:lnTo>
                  <a:pt x="12" y="0"/>
                </a:lnTo>
                <a:lnTo>
                  <a:pt x="10" y="1"/>
                </a:lnTo>
                <a:lnTo>
                  <a:pt x="7" y="2"/>
                </a:lnTo>
                <a:lnTo>
                  <a:pt x="5" y="3"/>
                </a:lnTo>
                <a:lnTo>
                  <a:pt x="3" y="6"/>
                </a:lnTo>
                <a:lnTo>
                  <a:pt x="2" y="8"/>
                </a:lnTo>
                <a:lnTo>
                  <a:pt x="2" y="12"/>
                </a:lnTo>
                <a:lnTo>
                  <a:pt x="0" y="14"/>
                </a:lnTo>
                <a:lnTo>
                  <a:pt x="2" y="18"/>
                </a:lnTo>
                <a:lnTo>
                  <a:pt x="2" y="20"/>
                </a:lnTo>
                <a:lnTo>
                  <a:pt x="3" y="22"/>
                </a:lnTo>
                <a:lnTo>
                  <a:pt x="5" y="25"/>
                </a:lnTo>
                <a:lnTo>
                  <a:pt x="7" y="27"/>
                </a:lnTo>
                <a:lnTo>
                  <a:pt x="10" y="28"/>
                </a:lnTo>
                <a:lnTo>
                  <a:pt x="12" y="29"/>
                </a:lnTo>
                <a:lnTo>
                  <a:pt x="16" y="29"/>
                </a:lnTo>
                <a:lnTo>
                  <a:pt x="18" y="29"/>
                </a:lnTo>
                <a:lnTo>
                  <a:pt x="22" y="28"/>
                </a:lnTo>
                <a:lnTo>
                  <a:pt x="24" y="27"/>
                </a:lnTo>
                <a:lnTo>
                  <a:pt x="26" y="25"/>
                </a:lnTo>
                <a:lnTo>
                  <a:pt x="28" y="22"/>
                </a:lnTo>
                <a:lnTo>
                  <a:pt x="29" y="20"/>
                </a:lnTo>
                <a:lnTo>
                  <a:pt x="30" y="18"/>
                </a:lnTo>
                <a:lnTo>
                  <a:pt x="30" y="14"/>
                </a:lnTo>
                <a:lnTo>
                  <a:pt x="30" y="12"/>
                </a:lnTo>
                <a:lnTo>
                  <a:pt x="29" y="8"/>
                </a:lnTo>
                <a:lnTo>
                  <a:pt x="28" y="6"/>
                </a:lnTo>
                <a:lnTo>
                  <a:pt x="26" y="3"/>
                </a:lnTo>
                <a:lnTo>
                  <a:pt x="24" y="2"/>
                </a:lnTo>
                <a:lnTo>
                  <a:pt x="22" y="1"/>
                </a:lnTo>
                <a:lnTo>
                  <a:pt x="18" y="0"/>
                </a:lnTo>
                <a:lnTo>
                  <a:pt x="16" y="0"/>
                </a:lnTo>
              </a:path>
            </a:pathLst>
          </a:custGeom>
          <a:noFill/>
          <a:ln w="1588">
            <a:solidFill>
              <a:srgbClr val="FFFFFF"/>
            </a:solidFill>
            <a:prstDash val="solid"/>
            <a:round/>
            <a:headEnd/>
            <a:tailEnd/>
          </a:ln>
        </p:spPr>
        <p:txBody>
          <a:bodyPr lIns="57150" tIns="28575" rIns="57150" bIns="28575"/>
          <a:lstStyle/>
          <a:p>
            <a:endParaRPr lang="en-US"/>
          </a:p>
        </p:txBody>
      </p:sp>
      <p:sp>
        <p:nvSpPr>
          <p:cNvPr id="61716" name="Freeform 318"/>
          <p:cNvSpPr>
            <a:spLocks/>
          </p:cNvSpPr>
          <p:nvPr/>
        </p:nvSpPr>
        <p:spPr bwMode="auto">
          <a:xfrm>
            <a:off x="1857375" y="3178175"/>
            <a:ext cx="4763" cy="4763"/>
          </a:xfrm>
          <a:custGeom>
            <a:avLst/>
            <a:gdLst>
              <a:gd name="T0" fmla="*/ 2464 w 29"/>
              <a:gd name="T1" fmla="*/ 0 h 29"/>
              <a:gd name="T2" fmla="*/ 1807 w 29"/>
              <a:gd name="T3" fmla="*/ 0 h 29"/>
              <a:gd name="T4" fmla="*/ 1478 w 29"/>
              <a:gd name="T5" fmla="*/ 164 h 29"/>
              <a:gd name="T6" fmla="*/ 1150 w 29"/>
              <a:gd name="T7" fmla="*/ 328 h 29"/>
              <a:gd name="T8" fmla="*/ 657 w 29"/>
              <a:gd name="T9" fmla="*/ 493 h 29"/>
              <a:gd name="T10" fmla="*/ 328 w 29"/>
              <a:gd name="T11" fmla="*/ 985 h 29"/>
              <a:gd name="T12" fmla="*/ 164 w 29"/>
              <a:gd name="T13" fmla="*/ 1314 h 29"/>
              <a:gd name="T14" fmla="*/ 164 w 29"/>
              <a:gd name="T15" fmla="*/ 1971 h 29"/>
              <a:gd name="T16" fmla="*/ 0 w 29"/>
              <a:gd name="T17" fmla="*/ 2299 h 29"/>
              <a:gd name="T18" fmla="*/ 164 w 29"/>
              <a:gd name="T19" fmla="*/ 2956 h 29"/>
              <a:gd name="T20" fmla="*/ 164 w 29"/>
              <a:gd name="T21" fmla="*/ 3285 h 29"/>
              <a:gd name="T22" fmla="*/ 328 w 29"/>
              <a:gd name="T23" fmla="*/ 3613 h 29"/>
              <a:gd name="T24" fmla="*/ 657 w 29"/>
              <a:gd name="T25" fmla="*/ 4106 h 29"/>
              <a:gd name="T26" fmla="*/ 1150 w 29"/>
              <a:gd name="T27" fmla="*/ 4435 h 29"/>
              <a:gd name="T28" fmla="*/ 1478 w 29"/>
              <a:gd name="T29" fmla="*/ 4599 h 29"/>
              <a:gd name="T30" fmla="*/ 1807 w 29"/>
              <a:gd name="T31" fmla="*/ 4763 h 29"/>
              <a:gd name="T32" fmla="*/ 2464 w 29"/>
              <a:gd name="T33" fmla="*/ 4763 h 29"/>
              <a:gd name="T34" fmla="*/ 2792 w 29"/>
              <a:gd name="T35" fmla="*/ 4763 h 29"/>
              <a:gd name="T36" fmla="*/ 3449 w 29"/>
              <a:gd name="T37" fmla="*/ 4599 h 29"/>
              <a:gd name="T38" fmla="*/ 3778 w 29"/>
              <a:gd name="T39" fmla="*/ 4435 h 29"/>
              <a:gd name="T40" fmla="*/ 4270 w 29"/>
              <a:gd name="T41" fmla="*/ 4106 h 29"/>
              <a:gd name="T42" fmla="*/ 4435 w 29"/>
              <a:gd name="T43" fmla="*/ 3613 h 29"/>
              <a:gd name="T44" fmla="*/ 4599 w 29"/>
              <a:gd name="T45" fmla="*/ 3285 h 29"/>
              <a:gd name="T46" fmla="*/ 4763 w 29"/>
              <a:gd name="T47" fmla="*/ 2956 h 29"/>
              <a:gd name="T48" fmla="*/ 4763 w 29"/>
              <a:gd name="T49" fmla="*/ 2299 h 29"/>
              <a:gd name="T50" fmla="*/ 4763 w 29"/>
              <a:gd name="T51" fmla="*/ 1971 h 29"/>
              <a:gd name="T52" fmla="*/ 4599 w 29"/>
              <a:gd name="T53" fmla="*/ 1314 h 29"/>
              <a:gd name="T54" fmla="*/ 4435 w 29"/>
              <a:gd name="T55" fmla="*/ 985 h 29"/>
              <a:gd name="T56" fmla="*/ 4270 w 29"/>
              <a:gd name="T57" fmla="*/ 493 h 29"/>
              <a:gd name="T58" fmla="*/ 3778 w 29"/>
              <a:gd name="T59" fmla="*/ 328 h 29"/>
              <a:gd name="T60" fmla="*/ 3449 w 29"/>
              <a:gd name="T61" fmla="*/ 164 h 29"/>
              <a:gd name="T62" fmla="*/ 2792 w 29"/>
              <a:gd name="T63" fmla="*/ 0 h 29"/>
              <a:gd name="T64" fmla="*/ 2464 w 29"/>
              <a:gd name="T65" fmla="*/ 0 h 29"/>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9"/>
              <a:gd name="T100" fmla="*/ 0 h 29"/>
              <a:gd name="T101" fmla="*/ 29 w 29"/>
              <a:gd name="T102" fmla="*/ 29 h 29"/>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9" h="29">
                <a:moveTo>
                  <a:pt x="15" y="0"/>
                </a:moveTo>
                <a:lnTo>
                  <a:pt x="11" y="0"/>
                </a:lnTo>
                <a:lnTo>
                  <a:pt x="9" y="1"/>
                </a:lnTo>
                <a:lnTo>
                  <a:pt x="7" y="2"/>
                </a:lnTo>
                <a:lnTo>
                  <a:pt x="4" y="3"/>
                </a:lnTo>
                <a:lnTo>
                  <a:pt x="2" y="6"/>
                </a:lnTo>
                <a:lnTo>
                  <a:pt x="1" y="8"/>
                </a:lnTo>
                <a:lnTo>
                  <a:pt x="1" y="12"/>
                </a:lnTo>
                <a:lnTo>
                  <a:pt x="0" y="14"/>
                </a:lnTo>
                <a:lnTo>
                  <a:pt x="1" y="18"/>
                </a:lnTo>
                <a:lnTo>
                  <a:pt x="1" y="20"/>
                </a:lnTo>
                <a:lnTo>
                  <a:pt x="2" y="22"/>
                </a:lnTo>
                <a:lnTo>
                  <a:pt x="4" y="25"/>
                </a:lnTo>
                <a:lnTo>
                  <a:pt x="7" y="27"/>
                </a:lnTo>
                <a:lnTo>
                  <a:pt x="9" y="28"/>
                </a:lnTo>
                <a:lnTo>
                  <a:pt x="11" y="29"/>
                </a:lnTo>
                <a:lnTo>
                  <a:pt x="15" y="29"/>
                </a:lnTo>
                <a:lnTo>
                  <a:pt x="17" y="29"/>
                </a:lnTo>
                <a:lnTo>
                  <a:pt x="21" y="28"/>
                </a:lnTo>
                <a:lnTo>
                  <a:pt x="23" y="27"/>
                </a:lnTo>
                <a:lnTo>
                  <a:pt x="26" y="25"/>
                </a:lnTo>
                <a:lnTo>
                  <a:pt x="27" y="22"/>
                </a:lnTo>
                <a:lnTo>
                  <a:pt x="28" y="20"/>
                </a:lnTo>
                <a:lnTo>
                  <a:pt x="29" y="18"/>
                </a:lnTo>
                <a:lnTo>
                  <a:pt x="29" y="14"/>
                </a:lnTo>
                <a:lnTo>
                  <a:pt x="29" y="12"/>
                </a:lnTo>
                <a:lnTo>
                  <a:pt x="28" y="8"/>
                </a:lnTo>
                <a:lnTo>
                  <a:pt x="27" y="6"/>
                </a:lnTo>
                <a:lnTo>
                  <a:pt x="26" y="3"/>
                </a:lnTo>
                <a:lnTo>
                  <a:pt x="23" y="2"/>
                </a:lnTo>
                <a:lnTo>
                  <a:pt x="21" y="1"/>
                </a:lnTo>
                <a:lnTo>
                  <a:pt x="17" y="0"/>
                </a:lnTo>
                <a:lnTo>
                  <a:pt x="15" y="0"/>
                </a:lnTo>
                <a:close/>
              </a:path>
            </a:pathLst>
          </a:custGeom>
          <a:solidFill>
            <a:srgbClr val="FFFFFF"/>
          </a:solidFill>
          <a:ln w="9525">
            <a:noFill/>
            <a:round/>
            <a:headEnd/>
            <a:tailEnd/>
          </a:ln>
        </p:spPr>
        <p:txBody>
          <a:bodyPr lIns="57150" tIns="28575" rIns="57150" bIns="28575"/>
          <a:lstStyle/>
          <a:p>
            <a:endParaRPr lang="en-US"/>
          </a:p>
        </p:txBody>
      </p:sp>
      <p:sp>
        <p:nvSpPr>
          <p:cNvPr id="61717" name="Freeform 319"/>
          <p:cNvSpPr>
            <a:spLocks/>
          </p:cNvSpPr>
          <p:nvPr/>
        </p:nvSpPr>
        <p:spPr bwMode="auto">
          <a:xfrm>
            <a:off x="1857375" y="3178175"/>
            <a:ext cx="4763" cy="4763"/>
          </a:xfrm>
          <a:custGeom>
            <a:avLst/>
            <a:gdLst>
              <a:gd name="T0" fmla="*/ 2464 w 29"/>
              <a:gd name="T1" fmla="*/ 0 h 29"/>
              <a:gd name="T2" fmla="*/ 1807 w 29"/>
              <a:gd name="T3" fmla="*/ 0 h 29"/>
              <a:gd name="T4" fmla="*/ 1478 w 29"/>
              <a:gd name="T5" fmla="*/ 164 h 29"/>
              <a:gd name="T6" fmla="*/ 1150 w 29"/>
              <a:gd name="T7" fmla="*/ 328 h 29"/>
              <a:gd name="T8" fmla="*/ 657 w 29"/>
              <a:gd name="T9" fmla="*/ 493 h 29"/>
              <a:gd name="T10" fmla="*/ 328 w 29"/>
              <a:gd name="T11" fmla="*/ 985 h 29"/>
              <a:gd name="T12" fmla="*/ 164 w 29"/>
              <a:gd name="T13" fmla="*/ 1314 h 29"/>
              <a:gd name="T14" fmla="*/ 164 w 29"/>
              <a:gd name="T15" fmla="*/ 1971 h 29"/>
              <a:gd name="T16" fmla="*/ 0 w 29"/>
              <a:gd name="T17" fmla="*/ 2299 h 29"/>
              <a:gd name="T18" fmla="*/ 164 w 29"/>
              <a:gd name="T19" fmla="*/ 2956 h 29"/>
              <a:gd name="T20" fmla="*/ 164 w 29"/>
              <a:gd name="T21" fmla="*/ 3285 h 29"/>
              <a:gd name="T22" fmla="*/ 328 w 29"/>
              <a:gd name="T23" fmla="*/ 3613 h 29"/>
              <a:gd name="T24" fmla="*/ 657 w 29"/>
              <a:gd name="T25" fmla="*/ 4106 h 29"/>
              <a:gd name="T26" fmla="*/ 1150 w 29"/>
              <a:gd name="T27" fmla="*/ 4435 h 29"/>
              <a:gd name="T28" fmla="*/ 1478 w 29"/>
              <a:gd name="T29" fmla="*/ 4599 h 29"/>
              <a:gd name="T30" fmla="*/ 1807 w 29"/>
              <a:gd name="T31" fmla="*/ 4763 h 29"/>
              <a:gd name="T32" fmla="*/ 2464 w 29"/>
              <a:gd name="T33" fmla="*/ 4763 h 29"/>
              <a:gd name="T34" fmla="*/ 2792 w 29"/>
              <a:gd name="T35" fmla="*/ 4763 h 29"/>
              <a:gd name="T36" fmla="*/ 3449 w 29"/>
              <a:gd name="T37" fmla="*/ 4599 h 29"/>
              <a:gd name="T38" fmla="*/ 3778 w 29"/>
              <a:gd name="T39" fmla="*/ 4435 h 29"/>
              <a:gd name="T40" fmla="*/ 4270 w 29"/>
              <a:gd name="T41" fmla="*/ 4106 h 29"/>
              <a:gd name="T42" fmla="*/ 4435 w 29"/>
              <a:gd name="T43" fmla="*/ 3613 h 29"/>
              <a:gd name="T44" fmla="*/ 4599 w 29"/>
              <a:gd name="T45" fmla="*/ 3285 h 29"/>
              <a:gd name="T46" fmla="*/ 4763 w 29"/>
              <a:gd name="T47" fmla="*/ 2956 h 29"/>
              <a:gd name="T48" fmla="*/ 4763 w 29"/>
              <a:gd name="T49" fmla="*/ 2299 h 29"/>
              <a:gd name="T50" fmla="*/ 4763 w 29"/>
              <a:gd name="T51" fmla="*/ 1971 h 29"/>
              <a:gd name="T52" fmla="*/ 4599 w 29"/>
              <a:gd name="T53" fmla="*/ 1314 h 29"/>
              <a:gd name="T54" fmla="*/ 4435 w 29"/>
              <a:gd name="T55" fmla="*/ 985 h 29"/>
              <a:gd name="T56" fmla="*/ 4270 w 29"/>
              <a:gd name="T57" fmla="*/ 493 h 29"/>
              <a:gd name="T58" fmla="*/ 3778 w 29"/>
              <a:gd name="T59" fmla="*/ 328 h 29"/>
              <a:gd name="T60" fmla="*/ 3449 w 29"/>
              <a:gd name="T61" fmla="*/ 164 h 29"/>
              <a:gd name="T62" fmla="*/ 2792 w 29"/>
              <a:gd name="T63" fmla="*/ 0 h 29"/>
              <a:gd name="T64" fmla="*/ 2464 w 29"/>
              <a:gd name="T65" fmla="*/ 0 h 29"/>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9"/>
              <a:gd name="T100" fmla="*/ 0 h 29"/>
              <a:gd name="T101" fmla="*/ 29 w 29"/>
              <a:gd name="T102" fmla="*/ 29 h 29"/>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9" h="29">
                <a:moveTo>
                  <a:pt x="15" y="0"/>
                </a:moveTo>
                <a:lnTo>
                  <a:pt x="11" y="0"/>
                </a:lnTo>
                <a:lnTo>
                  <a:pt x="9" y="1"/>
                </a:lnTo>
                <a:lnTo>
                  <a:pt x="7" y="2"/>
                </a:lnTo>
                <a:lnTo>
                  <a:pt x="4" y="3"/>
                </a:lnTo>
                <a:lnTo>
                  <a:pt x="2" y="6"/>
                </a:lnTo>
                <a:lnTo>
                  <a:pt x="1" y="8"/>
                </a:lnTo>
                <a:lnTo>
                  <a:pt x="1" y="12"/>
                </a:lnTo>
                <a:lnTo>
                  <a:pt x="0" y="14"/>
                </a:lnTo>
                <a:lnTo>
                  <a:pt x="1" y="18"/>
                </a:lnTo>
                <a:lnTo>
                  <a:pt x="1" y="20"/>
                </a:lnTo>
                <a:lnTo>
                  <a:pt x="2" y="22"/>
                </a:lnTo>
                <a:lnTo>
                  <a:pt x="4" y="25"/>
                </a:lnTo>
                <a:lnTo>
                  <a:pt x="7" y="27"/>
                </a:lnTo>
                <a:lnTo>
                  <a:pt x="9" y="28"/>
                </a:lnTo>
                <a:lnTo>
                  <a:pt x="11" y="29"/>
                </a:lnTo>
                <a:lnTo>
                  <a:pt x="15" y="29"/>
                </a:lnTo>
                <a:lnTo>
                  <a:pt x="17" y="29"/>
                </a:lnTo>
                <a:lnTo>
                  <a:pt x="21" y="28"/>
                </a:lnTo>
                <a:lnTo>
                  <a:pt x="23" y="27"/>
                </a:lnTo>
                <a:lnTo>
                  <a:pt x="26" y="25"/>
                </a:lnTo>
                <a:lnTo>
                  <a:pt x="27" y="22"/>
                </a:lnTo>
                <a:lnTo>
                  <a:pt x="28" y="20"/>
                </a:lnTo>
                <a:lnTo>
                  <a:pt x="29" y="18"/>
                </a:lnTo>
                <a:lnTo>
                  <a:pt x="29" y="14"/>
                </a:lnTo>
                <a:lnTo>
                  <a:pt x="29" y="12"/>
                </a:lnTo>
                <a:lnTo>
                  <a:pt x="28" y="8"/>
                </a:lnTo>
                <a:lnTo>
                  <a:pt x="27" y="6"/>
                </a:lnTo>
                <a:lnTo>
                  <a:pt x="26" y="3"/>
                </a:lnTo>
                <a:lnTo>
                  <a:pt x="23" y="2"/>
                </a:lnTo>
                <a:lnTo>
                  <a:pt x="21" y="1"/>
                </a:lnTo>
                <a:lnTo>
                  <a:pt x="17" y="0"/>
                </a:lnTo>
                <a:lnTo>
                  <a:pt x="15" y="0"/>
                </a:lnTo>
              </a:path>
            </a:pathLst>
          </a:custGeom>
          <a:noFill/>
          <a:ln w="1588">
            <a:solidFill>
              <a:srgbClr val="FFFFFF"/>
            </a:solidFill>
            <a:prstDash val="solid"/>
            <a:round/>
            <a:headEnd/>
            <a:tailEnd/>
          </a:ln>
        </p:spPr>
        <p:txBody>
          <a:bodyPr lIns="57150" tIns="28575" rIns="57150" bIns="28575"/>
          <a:lstStyle/>
          <a:p>
            <a:endParaRPr lang="en-US"/>
          </a:p>
        </p:txBody>
      </p:sp>
      <p:sp>
        <p:nvSpPr>
          <p:cNvPr id="61718" name="Freeform 320"/>
          <p:cNvSpPr>
            <a:spLocks/>
          </p:cNvSpPr>
          <p:nvPr/>
        </p:nvSpPr>
        <p:spPr bwMode="auto">
          <a:xfrm>
            <a:off x="1866900" y="3178175"/>
            <a:ext cx="4763" cy="4763"/>
          </a:xfrm>
          <a:custGeom>
            <a:avLst/>
            <a:gdLst>
              <a:gd name="T0" fmla="*/ 2382 w 30"/>
              <a:gd name="T1" fmla="*/ 0 h 29"/>
              <a:gd name="T2" fmla="*/ 1905 w 30"/>
              <a:gd name="T3" fmla="*/ 0 h 29"/>
              <a:gd name="T4" fmla="*/ 1429 w 30"/>
              <a:gd name="T5" fmla="*/ 164 h 29"/>
              <a:gd name="T6" fmla="*/ 1111 w 30"/>
              <a:gd name="T7" fmla="*/ 328 h 29"/>
              <a:gd name="T8" fmla="*/ 794 w 30"/>
              <a:gd name="T9" fmla="*/ 493 h 29"/>
              <a:gd name="T10" fmla="*/ 318 w 30"/>
              <a:gd name="T11" fmla="*/ 985 h 29"/>
              <a:gd name="T12" fmla="*/ 159 w 30"/>
              <a:gd name="T13" fmla="*/ 1314 h 29"/>
              <a:gd name="T14" fmla="*/ 159 w 30"/>
              <a:gd name="T15" fmla="*/ 1971 h 29"/>
              <a:gd name="T16" fmla="*/ 0 w 30"/>
              <a:gd name="T17" fmla="*/ 2299 h 29"/>
              <a:gd name="T18" fmla="*/ 159 w 30"/>
              <a:gd name="T19" fmla="*/ 2956 h 29"/>
              <a:gd name="T20" fmla="*/ 159 w 30"/>
              <a:gd name="T21" fmla="*/ 3285 h 29"/>
              <a:gd name="T22" fmla="*/ 318 w 30"/>
              <a:gd name="T23" fmla="*/ 3613 h 29"/>
              <a:gd name="T24" fmla="*/ 794 w 30"/>
              <a:gd name="T25" fmla="*/ 4106 h 29"/>
              <a:gd name="T26" fmla="*/ 1111 w 30"/>
              <a:gd name="T27" fmla="*/ 4435 h 29"/>
              <a:gd name="T28" fmla="*/ 1429 w 30"/>
              <a:gd name="T29" fmla="*/ 4599 h 29"/>
              <a:gd name="T30" fmla="*/ 1905 w 30"/>
              <a:gd name="T31" fmla="*/ 4763 h 29"/>
              <a:gd name="T32" fmla="*/ 2382 w 30"/>
              <a:gd name="T33" fmla="*/ 4763 h 29"/>
              <a:gd name="T34" fmla="*/ 2858 w 30"/>
              <a:gd name="T35" fmla="*/ 4763 h 29"/>
              <a:gd name="T36" fmla="*/ 3334 w 30"/>
              <a:gd name="T37" fmla="*/ 4599 h 29"/>
              <a:gd name="T38" fmla="*/ 3810 w 30"/>
              <a:gd name="T39" fmla="*/ 4435 h 29"/>
              <a:gd name="T40" fmla="*/ 4128 w 30"/>
              <a:gd name="T41" fmla="*/ 4106 h 29"/>
              <a:gd name="T42" fmla="*/ 4287 w 30"/>
              <a:gd name="T43" fmla="*/ 3613 h 29"/>
              <a:gd name="T44" fmla="*/ 4445 w 30"/>
              <a:gd name="T45" fmla="*/ 3285 h 29"/>
              <a:gd name="T46" fmla="*/ 4763 w 30"/>
              <a:gd name="T47" fmla="*/ 2956 h 29"/>
              <a:gd name="T48" fmla="*/ 4763 w 30"/>
              <a:gd name="T49" fmla="*/ 2299 h 29"/>
              <a:gd name="T50" fmla="*/ 4763 w 30"/>
              <a:gd name="T51" fmla="*/ 1971 h 29"/>
              <a:gd name="T52" fmla="*/ 4445 w 30"/>
              <a:gd name="T53" fmla="*/ 1314 h 29"/>
              <a:gd name="T54" fmla="*/ 4287 w 30"/>
              <a:gd name="T55" fmla="*/ 985 h 29"/>
              <a:gd name="T56" fmla="*/ 4128 w 30"/>
              <a:gd name="T57" fmla="*/ 493 h 29"/>
              <a:gd name="T58" fmla="*/ 3810 w 30"/>
              <a:gd name="T59" fmla="*/ 328 h 29"/>
              <a:gd name="T60" fmla="*/ 3334 w 30"/>
              <a:gd name="T61" fmla="*/ 164 h 29"/>
              <a:gd name="T62" fmla="*/ 2858 w 30"/>
              <a:gd name="T63" fmla="*/ 0 h 29"/>
              <a:gd name="T64" fmla="*/ 2382 w 30"/>
              <a:gd name="T65" fmla="*/ 0 h 29"/>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30"/>
              <a:gd name="T100" fmla="*/ 0 h 29"/>
              <a:gd name="T101" fmla="*/ 30 w 30"/>
              <a:gd name="T102" fmla="*/ 29 h 29"/>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30" h="29">
                <a:moveTo>
                  <a:pt x="15" y="0"/>
                </a:moveTo>
                <a:lnTo>
                  <a:pt x="12" y="0"/>
                </a:lnTo>
                <a:lnTo>
                  <a:pt x="9" y="1"/>
                </a:lnTo>
                <a:lnTo>
                  <a:pt x="7" y="2"/>
                </a:lnTo>
                <a:lnTo>
                  <a:pt x="5" y="3"/>
                </a:lnTo>
                <a:lnTo>
                  <a:pt x="2" y="6"/>
                </a:lnTo>
                <a:lnTo>
                  <a:pt x="1" y="8"/>
                </a:lnTo>
                <a:lnTo>
                  <a:pt x="1" y="12"/>
                </a:lnTo>
                <a:lnTo>
                  <a:pt x="0" y="14"/>
                </a:lnTo>
                <a:lnTo>
                  <a:pt x="1" y="18"/>
                </a:lnTo>
                <a:lnTo>
                  <a:pt x="1" y="20"/>
                </a:lnTo>
                <a:lnTo>
                  <a:pt x="2" y="22"/>
                </a:lnTo>
                <a:lnTo>
                  <a:pt x="5" y="25"/>
                </a:lnTo>
                <a:lnTo>
                  <a:pt x="7" y="27"/>
                </a:lnTo>
                <a:lnTo>
                  <a:pt x="9" y="28"/>
                </a:lnTo>
                <a:lnTo>
                  <a:pt x="12" y="29"/>
                </a:lnTo>
                <a:lnTo>
                  <a:pt x="15" y="29"/>
                </a:lnTo>
                <a:lnTo>
                  <a:pt x="18" y="29"/>
                </a:lnTo>
                <a:lnTo>
                  <a:pt x="21" y="28"/>
                </a:lnTo>
                <a:lnTo>
                  <a:pt x="24" y="27"/>
                </a:lnTo>
                <a:lnTo>
                  <a:pt x="26" y="25"/>
                </a:lnTo>
                <a:lnTo>
                  <a:pt x="27" y="22"/>
                </a:lnTo>
                <a:lnTo>
                  <a:pt x="28" y="20"/>
                </a:lnTo>
                <a:lnTo>
                  <a:pt x="30" y="18"/>
                </a:lnTo>
                <a:lnTo>
                  <a:pt x="30" y="14"/>
                </a:lnTo>
                <a:lnTo>
                  <a:pt x="30" y="12"/>
                </a:lnTo>
                <a:lnTo>
                  <a:pt x="28" y="8"/>
                </a:lnTo>
                <a:lnTo>
                  <a:pt x="27" y="6"/>
                </a:lnTo>
                <a:lnTo>
                  <a:pt x="26" y="3"/>
                </a:lnTo>
                <a:lnTo>
                  <a:pt x="24" y="2"/>
                </a:lnTo>
                <a:lnTo>
                  <a:pt x="21" y="1"/>
                </a:lnTo>
                <a:lnTo>
                  <a:pt x="18" y="0"/>
                </a:lnTo>
                <a:lnTo>
                  <a:pt x="15" y="0"/>
                </a:lnTo>
                <a:close/>
              </a:path>
            </a:pathLst>
          </a:custGeom>
          <a:solidFill>
            <a:srgbClr val="FFFFFF"/>
          </a:solidFill>
          <a:ln w="9525">
            <a:noFill/>
            <a:round/>
            <a:headEnd/>
            <a:tailEnd/>
          </a:ln>
        </p:spPr>
        <p:txBody>
          <a:bodyPr lIns="57150" tIns="28575" rIns="57150" bIns="28575"/>
          <a:lstStyle/>
          <a:p>
            <a:endParaRPr lang="en-US"/>
          </a:p>
        </p:txBody>
      </p:sp>
      <p:sp>
        <p:nvSpPr>
          <p:cNvPr id="61719" name="Freeform 321"/>
          <p:cNvSpPr>
            <a:spLocks/>
          </p:cNvSpPr>
          <p:nvPr/>
        </p:nvSpPr>
        <p:spPr bwMode="auto">
          <a:xfrm>
            <a:off x="1866900" y="3178175"/>
            <a:ext cx="4763" cy="4763"/>
          </a:xfrm>
          <a:custGeom>
            <a:avLst/>
            <a:gdLst>
              <a:gd name="T0" fmla="*/ 2382 w 30"/>
              <a:gd name="T1" fmla="*/ 0 h 29"/>
              <a:gd name="T2" fmla="*/ 1905 w 30"/>
              <a:gd name="T3" fmla="*/ 0 h 29"/>
              <a:gd name="T4" fmla="*/ 1429 w 30"/>
              <a:gd name="T5" fmla="*/ 164 h 29"/>
              <a:gd name="T6" fmla="*/ 1111 w 30"/>
              <a:gd name="T7" fmla="*/ 328 h 29"/>
              <a:gd name="T8" fmla="*/ 794 w 30"/>
              <a:gd name="T9" fmla="*/ 493 h 29"/>
              <a:gd name="T10" fmla="*/ 318 w 30"/>
              <a:gd name="T11" fmla="*/ 985 h 29"/>
              <a:gd name="T12" fmla="*/ 159 w 30"/>
              <a:gd name="T13" fmla="*/ 1314 h 29"/>
              <a:gd name="T14" fmla="*/ 159 w 30"/>
              <a:gd name="T15" fmla="*/ 1971 h 29"/>
              <a:gd name="T16" fmla="*/ 0 w 30"/>
              <a:gd name="T17" fmla="*/ 2299 h 29"/>
              <a:gd name="T18" fmla="*/ 159 w 30"/>
              <a:gd name="T19" fmla="*/ 2956 h 29"/>
              <a:gd name="T20" fmla="*/ 159 w 30"/>
              <a:gd name="T21" fmla="*/ 3285 h 29"/>
              <a:gd name="T22" fmla="*/ 318 w 30"/>
              <a:gd name="T23" fmla="*/ 3613 h 29"/>
              <a:gd name="T24" fmla="*/ 794 w 30"/>
              <a:gd name="T25" fmla="*/ 4106 h 29"/>
              <a:gd name="T26" fmla="*/ 1111 w 30"/>
              <a:gd name="T27" fmla="*/ 4435 h 29"/>
              <a:gd name="T28" fmla="*/ 1429 w 30"/>
              <a:gd name="T29" fmla="*/ 4599 h 29"/>
              <a:gd name="T30" fmla="*/ 1905 w 30"/>
              <a:gd name="T31" fmla="*/ 4763 h 29"/>
              <a:gd name="T32" fmla="*/ 2382 w 30"/>
              <a:gd name="T33" fmla="*/ 4763 h 29"/>
              <a:gd name="T34" fmla="*/ 2858 w 30"/>
              <a:gd name="T35" fmla="*/ 4763 h 29"/>
              <a:gd name="T36" fmla="*/ 3334 w 30"/>
              <a:gd name="T37" fmla="*/ 4599 h 29"/>
              <a:gd name="T38" fmla="*/ 3810 w 30"/>
              <a:gd name="T39" fmla="*/ 4435 h 29"/>
              <a:gd name="T40" fmla="*/ 4128 w 30"/>
              <a:gd name="T41" fmla="*/ 4106 h 29"/>
              <a:gd name="T42" fmla="*/ 4287 w 30"/>
              <a:gd name="T43" fmla="*/ 3613 h 29"/>
              <a:gd name="T44" fmla="*/ 4445 w 30"/>
              <a:gd name="T45" fmla="*/ 3285 h 29"/>
              <a:gd name="T46" fmla="*/ 4763 w 30"/>
              <a:gd name="T47" fmla="*/ 2956 h 29"/>
              <a:gd name="T48" fmla="*/ 4763 w 30"/>
              <a:gd name="T49" fmla="*/ 2299 h 29"/>
              <a:gd name="T50" fmla="*/ 4763 w 30"/>
              <a:gd name="T51" fmla="*/ 1971 h 29"/>
              <a:gd name="T52" fmla="*/ 4445 w 30"/>
              <a:gd name="T53" fmla="*/ 1314 h 29"/>
              <a:gd name="T54" fmla="*/ 4287 w 30"/>
              <a:gd name="T55" fmla="*/ 985 h 29"/>
              <a:gd name="T56" fmla="*/ 4128 w 30"/>
              <a:gd name="T57" fmla="*/ 493 h 29"/>
              <a:gd name="T58" fmla="*/ 3810 w 30"/>
              <a:gd name="T59" fmla="*/ 328 h 29"/>
              <a:gd name="T60" fmla="*/ 3334 w 30"/>
              <a:gd name="T61" fmla="*/ 164 h 29"/>
              <a:gd name="T62" fmla="*/ 2858 w 30"/>
              <a:gd name="T63" fmla="*/ 0 h 29"/>
              <a:gd name="T64" fmla="*/ 2382 w 30"/>
              <a:gd name="T65" fmla="*/ 0 h 29"/>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30"/>
              <a:gd name="T100" fmla="*/ 0 h 29"/>
              <a:gd name="T101" fmla="*/ 30 w 30"/>
              <a:gd name="T102" fmla="*/ 29 h 29"/>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30" h="29">
                <a:moveTo>
                  <a:pt x="15" y="0"/>
                </a:moveTo>
                <a:lnTo>
                  <a:pt x="12" y="0"/>
                </a:lnTo>
                <a:lnTo>
                  <a:pt x="9" y="1"/>
                </a:lnTo>
                <a:lnTo>
                  <a:pt x="7" y="2"/>
                </a:lnTo>
                <a:lnTo>
                  <a:pt x="5" y="3"/>
                </a:lnTo>
                <a:lnTo>
                  <a:pt x="2" y="6"/>
                </a:lnTo>
                <a:lnTo>
                  <a:pt x="1" y="8"/>
                </a:lnTo>
                <a:lnTo>
                  <a:pt x="1" y="12"/>
                </a:lnTo>
                <a:lnTo>
                  <a:pt x="0" y="14"/>
                </a:lnTo>
                <a:lnTo>
                  <a:pt x="1" y="18"/>
                </a:lnTo>
                <a:lnTo>
                  <a:pt x="1" y="20"/>
                </a:lnTo>
                <a:lnTo>
                  <a:pt x="2" y="22"/>
                </a:lnTo>
                <a:lnTo>
                  <a:pt x="5" y="25"/>
                </a:lnTo>
                <a:lnTo>
                  <a:pt x="7" y="27"/>
                </a:lnTo>
                <a:lnTo>
                  <a:pt x="9" y="28"/>
                </a:lnTo>
                <a:lnTo>
                  <a:pt x="12" y="29"/>
                </a:lnTo>
                <a:lnTo>
                  <a:pt x="15" y="29"/>
                </a:lnTo>
                <a:lnTo>
                  <a:pt x="18" y="29"/>
                </a:lnTo>
                <a:lnTo>
                  <a:pt x="21" y="28"/>
                </a:lnTo>
                <a:lnTo>
                  <a:pt x="24" y="27"/>
                </a:lnTo>
                <a:lnTo>
                  <a:pt x="26" y="25"/>
                </a:lnTo>
                <a:lnTo>
                  <a:pt x="27" y="22"/>
                </a:lnTo>
                <a:lnTo>
                  <a:pt x="28" y="20"/>
                </a:lnTo>
                <a:lnTo>
                  <a:pt x="30" y="18"/>
                </a:lnTo>
                <a:lnTo>
                  <a:pt x="30" y="14"/>
                </a:lnTo>
                <a:lnTo>
                  <a:pt x="30" y="12"/>
                </a:lnTo>
                <a:lnTo>
                  <a:pt x="28" y="8"/>
                </a:lnTo>
                <a:lnTo>
                  <a:pt x="27" y="6"/>
                </a:lnTo>
                <a:lnTo>
                  <a:pt x="26" y="3"/>
                </a:lnTo>
                <a:lnTo>
                  <a:pt x="24" y="2"/>
                </a:lnTo>
                <a:lnTo>
                  <a:pt x="21" y="1"/>
                </a:lnTo>
                <a:lnTo>
                  <a:pt x="18" y="0"/>
                </a:lnTo>
                <a:lnTo>
                  <a:pt x="15" y="0"/>
                </a:lnTo>
              </a:path>
            </a:pathLst>
          </a:custGeom>
          <a:noFill/>
          <a:ln w="1588">
            <a:solidFill>
              <a:srgbClr val="FFFFFF"/>
            </a:solidFill>
            <a:prstDash val="solid"/>
            <a:round/>
            <a:headEnd/>
            <a:tailEnd/>
          </a:ln>
        </p:spPr>
        <p:txBody>
          <a:bodyPr lIns="57150" tIns="28575" rIns="57150" bIns="28575"/>
          <a:lstStyle/>
          <a:p>
            <a:endParaRPr lang="en-US"/>
          </a:p>
        </p:txBody>
      </p:sp>
      <p:sp>
        <p:nvSpPr>
          <p:cNvPr id="61720" name="Freeform 322"/>
          <p:cNvSpPr>
            <a:spLocks/>
          </p:cNvSpPr>
          <p:nvPr/>
        </p:nvSpPr>
        <p:spPr bwMode="auto">
          <a:xfrm>
            <a:off x="1876425" y="3178175"/>
            <a:ext cx="4763" cy="4763"/>
          </a:xfrm>
          <a:custGeom>
            <a:avLst/>
            <a:gdLst>
              <a:gd name="T0" fmla="*/ 2540 w 30"/>
              <a:gd name="T1" fmla="*/ 0 h 29"/>
              <a:gd name="T2" fmla="*/ 1905 w 30"/>
              <a:gd name="T3" fmla="*/ 0 h 29"/>
              <a:gd name="T4" fmla="*/ 1588 w 30"/>
              <a:gd name="T5" fmla="*/ 164 h 29"/>
              <a:gd name="T6" fmla="*/ 1111 w 30"/>
              <a:gd name="T7" fmla="*/ 328 h 29"/>
              <a:gd name="T8" fmla="*/ 794 w 30"/>
              <a:gd name="T9" fmla="*/ 493 h 29"/>
              <a:gd name="T10" fmla="*/ 476 w 30"/>
              <a:gd name="T11" fmla="*/ 985 h 29"/>
              <a:gd name="T12" fmla="*/ 159 w 30"/>
              <a:gd name="T13" fmla="*/ 1314 h 29"/>
              <a:gd name="T14" fmla="*/ 159 w 30"/>
              <a:gd name="T15" fmla="*/ 1971 h 29"/>
              <a:gd name="T16" fmla="*/ 0 w 30"/>
              <a:gd name="T17" fmla="*/ 2299 h 29"/>
              <a:gd name="T18" fmla="*/ 159 w 30"/>
              <a:gd name="T19" fmla="*/ 2956 h 29"/>
              <a:gd name="T20" fmla="*/ 159 w 30"/>
              <a:gd name="T21" fmla="*/ 3285 h 29"/>
              <a:gd name="T22" fmla="*/ 476 w 30"/>
              <a:gd name="T23" fmla="*/ 3613 h 29"/>
              <a:gd name="T24" fmla="*/ 794 w 30"/>
              <a:gd name="T25" fmla="*/ 4106 h 29"/>
              <a:gd name="T26" fmla="*/ 1111 w 30"/>
              <a:gd name="T27" fmla="*/ 4435 h 29"/>
              <a:gd name="T28" fmla="*/ 1588 w 30"/>
              <a:gd name="T29" fmla="*/ 4599 h 29"/>
              <a:gd name="T30" fmla="*/ 1905 w 30"/>
              <a:gd name="T31" fmla="*/ 4763 h 29"/>
              <a:gd name="T32" fmla="*/ 2540 w 30"/>
              <a:gd name="T33" fmla="*/ 4763 h 29"/>
              <a:gd name="T34" fmla="*/ 2858 w 30"/>
              <a:gd name="T35" fmla="*/ 4763 h 29"/>
              <a:gd name="T36" fmla="*/ 3493 w 30"/>
              <a:gd name="T37" fmla="*/ 4599 h 29"/>
              <a:gd name="T38" fmla="*/ 3810 w 30"/>
              <a:gd name="T39" fmla="*/ 4435 h 29"/>
              <a:gd name="T40" fmla="*/ 4128 w 30"/>
              <a:gd name="T41" fmla="*/ 4106 h 29"/>
              <a:gd name="T42" fmla="*/ 4287 w 30"/>
              <a:gd name="T43" fmla="*/ 3613 h 29"/>
              <a:gd name="T44" fmla="*/ 4604 w 30"/>
              <a:gd name="T45" fmla="*/ 3285 h 29"/>
              <a:gd name="T46" fmla="*/ 4763 w 30"/>
              <a:gd name="T47" fmla="*/ 2956 h 29"/>
              <a:gd name="T48" fmla="*/ 4763 w 30"/>
              <a:gd name="T49" fmla="*/ 2299 h 29"/>
              <a:gd name="T50" fmla="*/ 4763 w 30"/>
              <a:gd name="T51" fmla="*/ 1971 h 29"/>
              <a:gd name="T52" fmla="*/ 4604 w 30"/>
              <a:gd name="T53" fmla="*/ 1314 h 29"/>
              <a:gd name="T54" fmla="*/ 4287 w 30"/>
              <a:gd name="T55" fmla="*/ 985 h 29"/>
              <a:gd name="T56" fmla="*/ 4128 w 30"/>
              <a:gd name="T57" fmla="*/ 493 h 29"/>
              <a:gd name="T58" fmla="*/ 3810 w 30"/>
              <a:gd name="T59" fmla="*/ 328 h 29"/>
              <a:gd name="T60" fmla="*/ 3493 w 30"/>
              <a:gd name="T61" fmla="*/ 164 h 29"/>
              <a:gd name="T62" fmla="*/ 2858 w 30"/>
              <a:gd name="T63" fmla="*/ 0 h 29"/>
              <a:gd name="T64" fmla="*/ 2540 w 30"/>
              <a:gd name="T65" fmla="*/ 0 h 29"/>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30"/>
              <a:gd name="T100" fmla="*/ 0 h 29"/>
              <a:gd name="T101" fmla="*/ 30 w 30"/>
              <a:gd name="T102" fmla="*/ 29 h 29"/>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30" h="29">
                <a:moveTo>
                  <a:pt x="16" y="0"/>
                </a:moveTo>
                <a:lnTo>
                  <a:pt x="12" y="0"/>
                </a:lnTo>
                <a:lnTo>
                  <a:pt x="10" y="1"/>
                </a:lnTo>
                <a:lnTo>
                  <a:pt x="7" y="2"/>
                </a:lnTo>
                <a:lnTo>
                  <a:pt x="5" y="3"/>
                </a:lnTo>
                <a:lnTo>
                  <a:pt x="3" y="6"/>
                </a:lnTo>
                <a:lnTo>
                  <a:pt x="1" y="8"/>
                </a:lnTo>
                <a:lnTo>
                  <a:pt x="1" y="12"/>
                </a:lnTo>
                <a:lnTo>
                  <a:pt x="0" y="14"/>
                </a:lnTo>
                <a:lnTo>
                  <a:pt x="1" y="18"/>
                </a:lnTo>
                <a:lnTo>
                  <a:pt x="1" y="20"/>
                </a:lnTo>
                <a:lnTo>
                  <a:pt x="3" y="22"/>
                </a:lnTo>
                <a:lnTo>
                  <a:pt x="5" y="25"/>
                </a:lnTo>
                <a:lnTo>
                  <a:pt x="7" y="27"/>
                </a:lnTo>
                <a:lnTo>
                  <a:pt x="10" y="28"/>
                </a:lnTo>
                <a:lnTo>
                  <a:pt x="12" y="29"/>
                </a:lnTo>
                <a:lnTo>
                  <a:pt x="16" y="29"/>
                </a:lnTo>
                <a:lnTo>
                  <a:pt x="18" y="29"/>
                </a:lnTo>
                <a:lnTo>
                  <a:pt x="22" y="28"/>
                </a:lnTo>
                <a:lnTo>
                  <a:pt x="24" y="27"/>
                </a:lnTo>
                <a:lnTo>
                  <a:pt x="26" y="25"/>
                </a:lnTo>
                <a:lnTo>
                  <a:pt x="27" y="22"/>
                </a:lnTo>
                <a:lnTo>
                  <a:pt x="29" y="20"/>
                </a:lnTo>
                <a:lnTo>
                  <a:pt x="30" y="18"/>
                </a:lnTo>
                <a:lnTo>
                  <a:pt x="30" y="14"/>
                </a:lnTo>
                <a:lnTo>
                  <a:pt x="30" y="12"/>
                </a:lnTo>
                <a:lnTo>
                  <a:pt x="29" y="8"/>
                </a:lnTo>
                <a:lnTo>
                  <a:pt x="27" y="6"/>
                </a:lnTo>
                <a:lnTo>
                  <a:pt x="26" y="3"/>
                </a:lnTo>
                <a:lnTo>
                  <a:pt x="24" y="2"/>
                </a:lnTo>
                <a:lnTo>
                  <a:pt x="22" y="1"/>
                </a:lnTo>
                <a:lnTo>
                  <a:pt x="18" y="0"/>
                </a:lnTo>
                <a:lnTo>
                  <a:pt x="16" y="0"/>
                </a:lnTo>
                <a:close/>
              </a:path>
            </a:pathLst>
          </a:custGeom>
          <a:solidFill>
            <a:srgbClr val="FFFFFF"/>
          </a:solidFill>
          <a:ln w="9525">
            <a:noFill/>
            <a:round/>
            <a:headEnd/>
            <a:tailEnd/>
          </a:ln>
        </p:spPr>
        <p:txBody>
          <a:bodyPr lIns="57150" tIns="28575" rIns="57150" bIns="28575"/>
          <a:lstStyle/>
          <a:p>
            <a:endParaRPr lang="en-US"/>
          </a:p>
        </p:txBody>
      </p:sp>
      <p:sp>
        <p:nvSpPr>
          <p:cNvPr id="61721" name="Freeform 323"/>
          <p:cNvSpPr>
            <a:spLocks/>
          </p:cNvSpPr>
          <p:nvPr/>
        </p:nvSpPr>
        <p:spPr bwMode="auto">
          <a:xfrm>
            <a:off x="1876425" y="3178175"/>
            <a:ext cx="4763" cy="4763"/>
          </a:xfrm>
          <a:custGeom>
            <a:avLst/>
            <a:gdLst>
              <a:gd name="T0" fmla="*/ 2540 w 30"/>
              <a:gd name="T1" fmla="*/ 0 h 29"/>
              <a:gd name="T2" fmla="*/ 1905 w 30"/>
              <a:gd name="T3" fmla="*/ 0 h 29"/>
              <a:gd name="T4" fmla="*/ 1588 w 30"/>
              <a:gd name="T5" fmla="*/ 164 h 29"/>
              <a:gd name="T6" fmla="*/ 1111 w 30"/>
              <a:gd name="T7" fmla="*/ 328 h 29"/>
              <a:gd name="T8" fmla="*/ 794 w 30"/>
              <a:gd name="T9" fmla="*/ 493 h 29"/>
              <a:gd name="T10" fmla="*/ 476 w 30"/>
              <a:gd name="T11" fmla="*/ 985 h 29"/>
              <a:gd name="T12" fmla="*/ 159 w 30"/>
              <a:gd name="T13" fmla="*/ 1314 h 29"/>
              <a:gd name="T14" fmla="*/ 159 w 30"/>
              <a:gd name="T15" fmla="*/ 1971 h 29"/>
              <a:gd name="T16" fmla="*/ 0 w 30"/>
              <a:gd name="T17" fmla="*/ 2299 h 29"/>
              <a:gd name="T18" fmla="*/ 159 w 30"/>
              <a:gd name="T19" fmla="*/ 2956 h 29"/>
              <a:gd name="T20" fmla="*/ 159 w 30"/>
              <a:gd name="T21" fmla="*/ 3285 h 29"/>
              <a:gd name="T22" fmla="*/ 476 w 30"/>
              <a:gd name="T23" fmla="*/ 3613 h 29"/>
              <a:gd name="T24" fmla="*/ 794 w 30"/>
              <a:gd name="T25" fmla="*/ 4106 h 29"/>
              <a:gd name="T26" fmla="*/ 1111 w 30"/>
              <a:gd name="T27" fmla="*/ 4435 h 29"/>
              <a:gd name="T28" fmla="*/ 1588 w 30"/>
              <a:gd name="T29" fmla="*/ 4599 h 29"/>
              <a:gd name="T30" fmla="*/ 1905 w 30"/>
              <a:gd name="T31" fmla="*/ 4763 h 29"/>
              <a:gd name="T32" fmla="*/ 2540 w 30"/>
              <a:gd name="T33" fmla="*/ 4763 h 29"/>
              <a:gd name="T34" fmla="*/ 2858 w 30"/>
              <a:gd name="T35" fmla="*/ 4763 h 29"/>
              <a:gd name="T36" fmla="*/ 3493 w 30"/>
              <a:gd name="T37" fmla="*/ 4599 h 29"/>
              <a:gd name="T38" fmla="*/ 3810 w 30"/>
              <a:gd name="T39" fmla="*/ 4435 h 29"/>
              <a:gd name="T40" fmla="*/ 4128 w 30"/>
              <a:gd name="T41" fmla="*/ 4106 h 29"/>
              <a:gd name="T42" fmla="*/ 4287 w 30"/>
              <a:gd name="T43" fmla="*/ 3613 h 29"/>
              <a:gd name="T44" fmla="*/ 4604 w 30"/>
              <a:gd name="T45" fmla="*/ 3285 h 29"/>
              <a:gd name="T46" fmla="*/ 4763 w 30"/>
              <a:gd name="T47" fmla="*/ 2956 h 29"/>
              <a:gd name="T48" fmla="*/ 4763 w 30"/>
              <a:gd name="T49" fmla="*/ 2299 h 29"/>
              <a:gd name="T50" fmla="*/ 4763 w 30"/>
              <a:gd name="T51" fmla="*/ 1971 h 29"/>
              <a:gd name="T52" fmla="*/ 4604 w 30"/>
              <a:gd name="T53" fmla="*/ 1314 h 29"/>
              <a:gd name="T54" fmla="*/ 4287 w 30"/>
              <a:gd name="T55" fmla="*/ 985 h 29"/>
              <a:gd name="T56" fmla="*/ 4128 w 30"/>
              <a:gd name="T57" fmla="*/ 493 h 29"/>
              <a:gd name="T58" fmla="*/ 3810 w 30"/>
              <a:gd name="T59" fmla="*/ 328 h 29"/>
              <a:gd name="T60" fmla="*/ 3493 w 30"/>
              <a:gd name="T61" fmla="*/ 164 h 29"/>
              <a:gd name="T62" fmla="*/ 2858 w 30"/>
              <a:gd name="T63" fmla="*/ 0 h 29"/>
              <a:gd name="T64" fmla="*/ 2540 w 30"/>
              <a:gd name="T65" fmla="*/ 0 h 29"/>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30"/>
              <a:gd name="T100" fmla="*/ 0 h 29"/>
              <a:gd name="T101" fmla="*/ 30 w 30"/>
              <a:gd name="T102" fmla="*/ 29 h 29"/>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30" h="29">
                <a:moveTo>
                  <a:pt x="16" y="0"/>
                </a:moveTo>
                <a:lnTo>
                  <a:pt x="12" y="0"/>
                </a:lnTo>
                <a:lnTo>
                  <a:pt x="10" y="1"/>
                </a:lnTo>
                <a:lnTo>
                  <a:pt x="7" y="2"/>
                </a:lnTo>
                <a:lnTo>
                  <a:pt x="5" y="3"/>
                </a:lnTo>
                <a:lnTo>
                  <a:pt x="3" y="6"/>
                </a:lnTo>
                <a:lnTo>
                  <a:pt x="1" y="8"/>
                </a:lnTo>
                <a:lnTo>
                  <a:pt x="1" y="12"/>
                </a:lnTo>
                <a:lnTo>
                  <a:pt x="0" y="14"/>
                </a:lnTo>
                <a:lnTo>
                  <a:pt x="1" y="18"/>
                </a:lnTo>
                <a:lnTo>
                  <a:pt x="1" y="20"/>
                </a:lnTo>
                <a:lnTo>
                  <a:pt x="3" y="22"/>
                </a:lnTo>
                <a:lnTo>
                  <a:pt x="5" y="25"/>
                </a:lnTo>
                <a:lnTo>
                  <a:pt x="7" y="27"/>
                </a:lnTo>
                <a:lnTo>
                  <a:pt x="10" y="28"/>
                </a:lnTo>
                <a:lnTo>
                  <a:pt x="12" y="29"/>
                </a:lnTo>
                <a:lnTo>
                  <a:pt x="16" y="29"/>
                </a:lnTo>
                <a:lnTo>
                  <a:pt x="18" y="29"/>
                </a:lnTo>
                <a:lnTo>
                  <a:pt x="22" y="28"/>
                </a:lnTo>
                <a:lnTo>
                  <a:pt x="24" y="27"/>
                </a:lnTo>
                <a:lnTo>
                  <a:pt x="26" y="25"/>
                </a:lnTo>
                <a:lnTo>
                  <a:pt x="27" y="22"/>
                </a:lnTo>
                <a:lnTo>
                  <a:pt x="29" y="20"/>
                </a:lnTo>
                <a:lnTo>
                  <a:pt x="30" y="18"/>
                </a:lnTo>
                <a:lnTo>
                  <a:pt x="30" y="14"/>
                </a:lnTo>
                <a:lnTo>
                  <a:pt x="30" y="12"/>
                </a:lnTo>
                <a:lnTo>
                  <a:pt x="29" y="8"/>
                </a:lnTo>
                <a:lnTo>
                  <a:pt x="27" y="6"/>
                </a:lnTo>
                <a:lnTo>
                  <a:pt x="26" y="3"/>
                </a:lnTo>
                <a:lnTo>
                  <a:pt x="24" y="2"/>
                </a:lnTo>
                <a:lnTo>
                  <a:pt x="22" y="1"/>
                </a:lnTo>
                <a:lnTo>
                  <a:pt x="18" y="0"/>
                </a:lnTo>
                <a:lnTo>
                  <a:pt x="16" y="0"/>
                </a:lnTo>
              </a:path>
            </a:pathLst>
          </a:custGeom>
          <a:noFill/>
          <a:ln w="1588">
            <a:solidFill>
              <a:srgbClr val="FFFFFF"/>
            </a:solidFill>
            <a:prstDash val="solid"/>
            <a:round/>
            <a:headEnd/>
            <a:tailEnd/>
          </a:ln>
        </p:spPr>
        <p:txBody>
          <a:bodyPr lIns="57150" tIns="28575" rIns="57150" bIns="28575"/>
          <a:lstStyle/>
          <a:p>
            <a:endParaRPr lang="en-US"/>
          </a:p>
        </p:txBody>
      </p:sp>
      <p:sp>
        <p:nvSpPr>
          <p:cNvPr id="61722" name="Freeform 324"/>
          <p:cNvSpPr>
            <a:spLocks/>
          </p:cNvSpPr>
          <p:nvPr/>
        </p:nvSpPr>
        <p:spPr bwMode="auto">
          <a:xfrm>
            <a:off x="1885950" y="3178175"/>
            <a:ext cx="4763" cy="4763"/>
          </a:xfrm>
          <a:custGeom>
            <a:avLst/>
            <a:gdLst>
              <a:gd name="T0" fmla="*/ 2540 w 30"/>
              <a:gd name="T1" fmla="*/ 0 h 29"/>
              <a:gd name="T2" fmla="*/ 1905 w 30"/>
              <a:gd name="T3" fmla="*/ 0 h 29"/>
              <a:gd name="T4" fmla="*/ 1588 w 30"/>
              <a:gd name="T5" fmla="*/ 164 h 29"/>
              <a:gd name="T6" fmla="*/ 1270 w 30"/>
              <a:gd name="T7" fmla="*/ 328 h 29"/>
              <a:gd name="T8" fmla="*/ 794 w 30"/>
              <a:gd name="T9" fmla="*/ 493 h 29"/>
              <a:gd name="T10" fmla="*/ 476 w 30"/>
              <a:gd name="T11" fmla="*/ 985 h 29"/>
              <a:gd name="T12" fmla="*/ 318 w 30"/>
              <a:gd name="T13" fmla="*/ 1314 h 29"/>
              <a:gd name="T14" fmla="*/ 318 w 30"/>
              <a:gd name="T15" fmla="*/ 1971 h 29"/>
              <a:gd name="T16" fmla="*/ 0 w 30"/>
              <a:gd name="T17" fmla="*/ 2299 h 29"/>
              <a:gd name="T18" fmla="*/ 318 w 30"/>
              <a:gd name="T19" fmla="*/ 2956 h 29"/>
              <a:gd name="T20" fmla="*/ 318 w 30"/>
              <a:gd name="T21" fmla="*/ 3285 h 29"/>
              <a:gd name="T22" fmla="*/ 476 w 30"/>
              <a:gd name="T23" fmla="*/ 3613 h 29"/>
              <a:gd name="T24" fmla="*/ 794 w 30"/>
              <a:gd name="T25" fmla="*/ 4106 h 29"/>
              <a:gd name="T26" fmla="*/ 1270 w 30"/>
              <a:gd name="T27" fmla="*/ 4435 h 29"/>
              <a:gd name="T28" fmla="*/ 1588 w 30"/>
              <a:gd name="T29" fmla="*/ 4599 h 29"/>
              <a:gd name="T30" fmla="*/ 1905 w 30"/>
              <a:gd name="T31" fmla="*/ 4763 h 29"/>
              <a:gd name="T32" fmla="*/ 2540 w 30"/>
              <a:gd name="T33" fmla="*/ 4763 h 29"/>
              <a:gd name="T34" fmla="*/ 2858 w 30"/>
              <a:gd name="T35" fmla="*/ 4763 h 29"/>
              <a:gd name="T36" fmla="*/ 3493 w 30"/>
              <a:gd name="T37" fmla="*/ 4599 h 29"/>
              <a:gd name="T38" fmla="*/ 3810 w 30"/>
              <a:gd name="T39" fmla="*/ 4435 h 29"/>
              <a:gd name="T40" fmla="*/ 4287 w 30"/>
              <a:gd name="T41" fmla="*/ 4106 h 29"/>
              <a:gd name="T42" fmla="*/ 4445 w 30"/>
              <a:gd name="T43" fmla="*/ 3613 h 29"/>
              <a:gd name="T44" fmla="*/ 4604 w 30"/>
              <a:gd name="T45" fmla="*/ 3285 h 29"/>
              <a:gd name="T46" fmla="*/ 4763 w 30"/>
              <a:gd name="T47" fmla="*/ 2956 h 29"/>
              <a:gd name="T48" fmla="*/ 4763 w 30"/>
              <a:gd name="T49" fmla="*/ 2299 h 29"/>
              <a:gd name="T50" fmla="*/ 4763 w 30"/>
              <a:gd name="T51" fmla="*/ 1971 h 29"/>
              <a:gd name="T52" fmla="*/ 4604 w 30"/>
              <a:gd name="T53" fmla="*/ 1314 h 29"/>
              <a:gd name="T54" fmla="*/ 4445 w 30"/>
              <a:gd name="T55" fmla="*/ 985 h 29"/>
              <a:gd name="T56" fmla="*/ 4287 w 30"/>
              <a:gd name="T57" fmla="*/ 493 h 29"/>
              <a:gd name="T58" fmla="*/ 3810 w 30"/>
              <a:gd name="T59" fmla="*/ 328 h 29"/>
              <a:gd name="T60" fmla="*/ 3493 w 30"/>
              <a:gd name="T61" fmla="*/ 164 h 29"/>
              <a:gd name="T62" fmla="*/ 2858 w 30"/>
              <a:gd name="T63" fmla="*/ 0 h 29"/>
              <a:gd name="T64" fmla="*/ 2540 w 30"/>
              <a:gd name="T65" fmla="*/ 0 h 29"/>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30"/>
              <a:gd name="T100" fmla="*/ 0 h 29"/>
              <a:gd name="T101" fmla="*/ 30 w 30"/>
              <a:gd name="T102" fmla="*/ 29 h 29"/>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30" h="29">
                <a:moveTo>
                  <a:pt x="16" y="0"/>
                </a:moveTo>
                <a:lnTo>
                  <a:pt x="12" y="0"/>
                </a:lnTo>
                <a:lnTo>
                  <a:pt x="10" y="1"/>
                </a:lnTo>
                <a:lnTo>
                  <a:pt x="8" y="2"/>
                </a:lnTo>
                <a:lnTo>
                  <a:pt x="5" y="3"/>
                </a:lnTo>
                <a:lnTo>
                  <a:pt x="3" y="6"/>
                </a:lnTo>
                <a:lnTo>
                  <a:pt x="2" y="8"/>
                </a:lnTo>
                <a:lnTo>
                  <a:pt x="2" y="12"/>
                </a:lnTo>
                <a:lnTo>
                  <a:pt x="0" y="14"/>
                </a:lnTo>
                <a:lnTo>
                  <a:pt x="2" y="18"/>
                </a:lnTo>
                <a:lnTo>
                  <a:pt x="2" y="20"/>
                </a:lnTo>
                <a:lnTo>
                  <a:pt x="3" y="22"/>
                </a:lnTo>
                <a:lnTo>
                  <a:pt x="5" y="25"/>
                </a:lnTo>
                <a:lnTo>
                  <a:pt x="8" y="27"/>
                </a:lnTo>
                <a:lnTo>
                  <a:pt x="10" y="28"/>
                </a:lnTo>
                <a:lnTo>
                  <a:pt x="12" y="29"/>
                </a:lnTo>
                <a:lnTo>
                  <a:pt x="16" y="29"/>
                </a:lnTo>
                <a:lnTo>
                  <a:pt x="18" y="29"/>
                </a:lnTo>
                <a:lnTo>
                  <a:pt x="22" y="28"/>
                </a:lnTo>
                <a:lnTo>
                  <a:pt x="24" y="27"/>
                </a:lnTo>
                <a:lnTo>
                  <a:pt x="27" y="25"/>
                </a:lnTo>
                <a:lnTo>
                  <a:pt x="28" y="22"/>
                </a:lnTo>
                <a:lnTo>
                  <a:pt x="29" y="20"/>
                </a:lnTo>
                <a:lnTo>
                  <a:pt x="30" y="18"/>
                </a:lnTo>
                <a:lnTo>
                  <a:pt x="30" y="14"/>
                </a:lnTo>
                <a:lnTo>
                  <a:pt x="30" y="12"/>
                </a:lnTo>
                <a:lnTo>
                  <a:pt x="29" y="8"/>
                </a:lnTo>
                <a:lnTo>
                  <a:pt x="28" y="6"/>
                </a:lnTo>
                <a:lnTo>
                  <a:pt x="27" y="3"/>
                </a:lnTo>
                <a:lnTo>
                  <a:pt x="24" y="2"/>
                </a:lnTo>
                <a:lnTo>
                  <a:pt x="22" y="1"/>
                </a:lnTo>
                <a:lnTo>
                  <a:pt x="18" y="0"/>
                </a:lnTo>
                <a:lnTo>
                  <a:pt x="16" y="0"/>
                </a:lnTo>
                <a:close/>
              </a:path>
            </a:pathLst>
          </a:custGeom>
          <a:solidFill>
            <a:srgbClr val="FFFFFF"/>
          </a:solidFill>
          <a:ln w="9525">
            <a:noFill/>
            <a:round/>
            <a:headEnd/>
            <a:tailEnd/>
          </a:ln>
        </p:spPr>
        <p:txBody>
          <a:bodyPr lIns="57150" tIns="28575" rIns="57150" bIns="28575"/>
          <a:lstStyle/>
          <a:p>
            <a:endParaRPr lang="en-US"/>
          </a:p>
        </p:txBody>
      </p:sp>
      <p:sp>
        <p:nvSpPr>
          <p:cNvPr id="61723" name="Freeform 325"/>
          <p:cNvSpPr>
            <a:spLocks/>
          </p:cNvSpPr>
          <p:nvPr/>
        </p:nvSpPr>
        <p:spPr bwMode="auto">
          <a:xfrm>
            <a:off x="1885950" y="3178175"/>
            <a:ext cx="4763" cy="4763"/>
          </a:xfrm>
          <a:custGeom>
            <a:avLst/>
            <a:gdLst>
              <a:gd name="T0" fmla="*/ 2540 w 30"/>
              <a:gd name="T1" fmla="*/ 0 h 29"/>
              <a:gd name="T2" fmla="*/ 1905 w 30"/>
              <a:gd name="T3" fmla="*/ 0 h 29"/>
              <a:gd name="T4" fmla="*/ 1588 w 30"/>
              <a:gd name="T5" fmla="*/ 164 h 29"/>
              <a:gd name="T6" fmla="*/ 1270 w 30"/>
              <a:gd name="T7" fmla="*/ 328 h 29"/>
              <a:gd name="T8" fmla="*/ 794 w 30"/>
              <a:gd name="T9" fmla="*/ 493 h 29"/>
              <a:gd name="T10" fmla="*/ 476 w 30"/>
              <a:gd name="T11" fmla="*/ 985 h 29"/>
              <a:gd name="T12" fmla="*/ 318 w 30"/>
              <a:gd name="T13" fmla="*/ 1314 h 29"/>
              <a:gd name="T14" fmla="*/ 318 w 30"/>
              <a:gd name="T15" fmla="*/ 1971 h 29"/>
              <a:gd name="T16" fmla="*/ 0 w 30"/>
              <a:gd name="T17" fmla="*/ 2299 h 29"/>
              <a:gd name="T18" fmla="*/ 318 w 30"/>
              <a:gd name="T19" fmla="*/ 2956 h 29"/>
              <a:gd name="T20" fmla="*/ 318 w 30"/>
              <a:gd name="T21" fmla="*/ 3285 h 29"/>
              <a:gd name="T22" fmla="*/ 476 w 30"/>
              <a:gd name="T23" fmla="*/ 3613 h 29"/>
              <a:gd name="T24" fmla="*/ 794 w 30"/>
              <a:gd name="T25" fmla="*/ 4106 h 29"/>
              <a:gd name="T26" fmla="*/ 1270 w 30"/>
              <a:gd name="T27" fmla="*/ 4435 h 29"/>
              <a:gd name="T28" fmla="*/ 1588 w 30"/>
              <a:gd name="T29" fmla="*/ 4599 h 29"/>
              <a:gd name="T30" fmla="*/ 1905 w 30"/>
              <a:gd name="T31" fmla="*/ 4763 h 29"/>
              <a:gd name="T32" fmla="*/ 2540 w 30"/>
              <a:gd name="T33" fmla="*/ 4763 h 29"/>
              <a:gd name="T34" fmla="*/ 2858 w 30"/>
              <a:gd name="T35" fmla="*/ 4763 h 29"/>
              <a:gd name="T36" fmla="*/ 3493 w 30"/>
              <a:gd name="T37" fmla="*/ 4599 h 29"/>
              <a:gd name="T38" fmla="*/ 3810 w 30"/>
              <a:gd name="T39" fmla="*/ 4435 h 29"/>
              <a:gd name="T40" fmla="*/ 4287 w 30"/>
              <a:gd name="T41" fmla="*/ 4106 h 29"/>
              <a:gd name="T42" fmla="*/ 4445 w 30"/>
              <a:gd name="T43" fmla="*/ 3613 h 29"/>
              <a:gd name="T44" fmla="*/ 4604 w 30"/>
              <a:gd name="T45" fmla="*/ 3285 h 29"/>
              <a:gd name="T46" fmla="*/ 4763 w 30"/>
              <a:gd name="T47" fmla="*/ 2956 h 29"/>
              <a:gd name="T48" fmla="*/ 4763 w 30"/>
              <a:gd name="T49" fmla="*/ 2299 h 29"/>
              <a:gd name="T50" fmla="*/ 4763 w 30"/>
              <a:gd name="T51" fmla="*/ 1971 h 29"/>
              <a:gd name="T52" fmla="*/ 4604 w 30"/>
              <a:gd name="T53" fmla="*/ 1314 h 29"/>
              <a:gd name="T54" fmla="*/ 4445 w 30"/>
              <a:gd name="T55" fmla="*/ 985 h 29"/>
              <a:gd name="T56" fmla="*/ 4287 w 30"/>
              <a:gd name="T57" fmla="*/ 493 h 29"/>
              <a:gd name="T58" fmla="*/ 3810 w 30"/>
              <a:gd name="T59" fmla="*/ 328 h 29"/>
              <a:gd name="T60" fmla="*/ 3493 w 30"/>
              <a:gd name="T61" fmla="*/ 164 h 29"/>
              <a:gd name="T62" fmla="*/ 2858 w 30"/>
              <a:gd name="T63" fmla="*/ 0 h 29"/>
              <a:gd name="T64" fmla="*/ 2540 w 30"/>
              <a:gd name="T65" fmla="*/ 0 h 29"/>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30"/>
              <a:gd name="T100" fmla="*/ 0 h 29"/>
              <a:gd name="T101" fmla="*/ 30 w 30"/>
              <a:gd name="T102" fmla="*/ 29 h 29"/>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30" h="29">
                <a:moveTo>
                  <a:pt x="16" y="0"/>
                </a:moveTo>
                <a:lnTo>
                  <a:pt x="12" y="0"/>
                </a:lnTo>
                <a:lnTo>
                  <a:pt x="10" y="1"/>
                </a:lnTo>
                <a:lnTo>
                  <a:pt x="8" y="2"/>
                </a:lnTo>
                <a:lnTo>
                  <a:pt x="5" y="3"/>
                </a:lnTo>
                <a:lnTo>
                  <a:pt x="3" y="6"/>
                </a:lnTo>
                <a:lnTo>
                  <a:pt x="2" y="8"/>
                </a:lnTo>
                <a:lnTo>
                  <a:pt x="2" y="12"/>
                </a:lnTo>
                <a:lnTo>
                  <a:pt x="0" y="14"/>
                </a:lnTo>
                <a:lnTo>
                  <a:pt x="2" y="18"/>
                </a:lnTo>
                <a:lnTo>
                  <a:pt x="2" y="20"/>
                </a:lnTo>
                <a:lnTo>
                  <a:pt x="3" y="22"/>
                </a:lnTo>
                <a:lnTo>
                  <a:pt x="5" y="25"/>
                </a:lnTo>
                <a:lnTo>
                  <a:pt x="8" y="27"/>
                </a:lnTo>
                <a:lnTo>
                  <a:pt x="10" y="28"/>
                </a:lnTo>
                <a:lnTo>
                  <a:pt x="12" y="29"/>
                </a:lnTo>
                <a:lnTo>
                  <a:pt x="16" y="29"/>
                </a:lnTo>
                <a:lnTo>
                  <a:pt x="18" y="29"/>
                </a:lnTo>
                <a:lnTo>
                  <a:pt x="22" y="28"/>
                </a:lnTo>
                <a:lnTo>
                  <a:pt x="24" y="27"/>
                </a:lnTo>
                <a:lnTo>
                  <a:pt x="27" y="25"/>
                </a:lnTo>
                <a:lnTo>
                  <a:pt x="28" y="22"/>
                </a:lnTo>
                <a:lnTo>
                  <a:pt x="29" y="20"/>
                </a:lnTo>
                <a:lnTo>
                  <a:pt x="30" y="18"/>
                </a:lnTo>
                <a:lnTo>
                  <a:pt x="30" y="14"/>
                </a:lnTo>
                <a:lnTo>
                  <a:pt x="30" y="12"/>
                </a:lnTo>
                <a:lnTo>
                  <a:pt x="29" y="8"/>
                </a:lnTo>
                <a:lnTo>
                  <a:pt x="28" y="6"/>
                </a:lnTo>
                <a:lnTo>
                  <a:pt x="27" y="3"/>
                </a:lnTo>
                <a:lnTo>
                  <a:pt x="24" y="2"/>
                </a:lnTo>
                <a:lnTo>
                  <a:pt x="22" y="1"/>
                </a:lnTo>
                <a:lnTo>
                  <a:pt x="18" y="0"/>
                </a:lnTo>
                <a:lnTo>
                  <a:pt x="16" y="0"/>
                </a:lnTo>
              </a:path>
            </a:pathLst>
          </a:custGeom>
          <a:noFill/>
          <a:ln w="1588">
            <a:solidFill>
              <a:srgbClr val="FFFFFF"/>
            </a:solidFill>
            <a:prstDash val="solid"/>
            <a:round/>
            <a:headEnd/>
            <a:tailEnd/>
          </a:ln>
        </p:spPr>
        <p:txBody>
          <a:bodyPr lIns="57150" tIns="28575" rIns="57150" bIns="28575"/>
          <a:lstStyle/>
          <a:p>
            <a:endParaRPr lang="en-US"/>
          </a:p>
        </p:txBody>
      </p:sp>
      <p:sp>
        <p:nvSpPr>
          <p:cNvPr id="61724" name="Freeform 326"/>
          <p:cNvSpPr>
            <a:spLocks/>
          </p:cNvSpPr>
          <p:nvPr/>
        </p:nvSpPr>
        <p:spPr bwMode="auto">
          <a:xfrm>
            <a:off x="1849438" y="3167063"/>
            <a:ext cx="4762" cy="4762"/>
          </a:xfrm>
          <a:custGeom>
            <a:avLst/>
            <a:gdLst>
              <a:gd name="T0" fmla="*/ 2222 w 30"/>
              <a:gd name="T1" fmla="*/ 0 h 30"/>
              <a:gd name="T2" fmla="*/ 1746 w 30"/>
              <a:gd name="T3" fmla="*/ 0 h 30"/>
              <a:gd name="T4" fmla="*/ 1270 w 30"/>
              <a:gd name="T5" fmla="*/ 317 h 30"/>
              <a:gd name="T6" fmla="*/ 952 w 30"/>
              <a:gd name="T7" fmla="*/ 476 h 30"/>
              <a:gd name="T8" fmla="*/ 635 w 30"/>
              <a:gd name="T9" fmla="*/ 635 h 30"/>
              <a:gd name="T10" fmla="*/ 317 w 30"/>
              <a:gd name="T11" fmla="*/ 952 h 30"/>
              <a:gd name="T12" fmla="*/ 0 w 30"/>
              <a:gd name="T13" fmla="*/ 1429 h 30"/>
              <a:gd name="T14" fmla="*/ 0 w 30"/>
              <a:gd name="T15" fmla="*/ 1905 h 30"/>
              <a:gd name="T16" fmla="*/ 0 w 30"/>
              <a:gd name="T17" fmla="*/ 2381 h 30"/>
              <a:gd name="T18" fmla="*/ 0 w 30"/>
              <a:gd name="T19" fmla="*/ 2857 h 30"/>
              <a:gd name="T20" fmla="*/ 0 w 30"/>
              <a:gd name="T21" fmla="*/ 3333 h 30"/>
              <a:gd name="T22" fmla="*/ 317 w 30"/>
              <a:gd name="T23" fmla="*/ 3651 h 30"/>
              <a:gd name="T24" fmla="*/ 635 w 30"/>
              <a:gd name="T25" fmla="*/ 3968 h 30"/>
              <a:gd name="T26" fmla="*/ 952 w 30"/>
              <a:gd name="T27" fmla="*/ 4445 h 30"/>
              <a:gd name="T28" fmla="*/ 1270 w 30"/>
              <a:gd name="T29" fmla="*/ 4603 h 30"/>
              <a:gd name="T30" fmla="*/ 1746 w 30"/>
              <a:gd name="T31" fmla="*/ 4762 h 30"/>
              <a:gd name="T32" fmla="*/ 2222 w 30"/>
              <a:gd name="T33" fmla="*/ 4762 h 30"/>
              <a:gd name="T34" fmla="*/ 2857 w 30"/>
              <a:gd name="T35" fmla="*/ 4762 h 30"/>
              <a:gd name="T36" fmla="*/ 3175 w 30"/>
              <a:gd name="T37" fmla="*/ 4603 h 30"/>
              <a:gd name="T38" fmla="*/ 3651 w 30"/>
              <a:gd name="T39" fmla="*/ 4445 h 30"/>
              <a:gd name="T40" fmla="*/ 3968 w 30"/>
              <a:gd name="T41" fmla="*/ 3968 h 30"/>
              <a:gd name="T42" fmla="*/ 4127 w 30"/>
              <a:gd name="T43" fmla="*/ 3651 h 30"/>
              <a:gd name="T44" fmla="*/ 4603 w 30"/>
              <a:gd name="T45" fmla="*/ 3333 h 30"/>
              <a:gd name="T46" fmla="*/ 4603 w 30"/>
              <a:gd name="T47" fmla="*/ 2857 h 30"/>
              <a:gd name="T48" fmla="*/ 4762 w 30"/>
              <a:gd name="T49" fmla="*/ 2381 h 30"/>
              <a:gd name="T50" fmla="*/ 4603 w 30"/>
              <a:gd name="T51" fmla="*/ 1905 h 30"/>
              <a:gd name="T52" fmla="*/ 4603 w 30"/>
              <a:gd name="T53" fmla="*/ 1429 h 30"/>
              <a:gd name="T54" fmla="*/ 4127 w 30"/>
              <a:gd name="T55" fmla="*/ 952 h 30"/>
              <a:gd name="T56" fmla="*/ 3968 w 30"/>
              <a:gd name="T57" fmla="*/ 635 h 30"/>
              <a:gd name="T58" fmla="*/ 3651 w 30"/>
              <a:gd name="T59" fmla="*/ 476 h 30"/>
              <a:gd name="T60" fmla="*/ 3175 w 30"/>
              <a:gd name="T61" fmla="*/ 317 h 30"/>
              <a:gd name="T62" fmla="*/ 2857 w 30"/>
              <a:gd name="T63" fmla="*/ 0 h 30"/>
              <a:gd name="T64" fmla="*/ 2222 w 30"/>
              <a:gd name="T65" fmla="*/ 0 h 3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30"/>
              <a:gd name="T100" fmla="*/ 0 h 30"/>
              <a:gd name="T101" fmla="*/ 30 w 30"/>
              <a:gd name="T102" fmla="*/ 30 h 30"/>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30" h="30">
                <a:moveTo>
                  <a:pt x="14" y="0"/>
                </a:moveTo>
                <a:lnTo>
                  <a:pt x="11" y="0"/>
                </a:lnTo>
                <a:lnTo>
                  <a:pt x="8" y="2"/>
                </a:lnTo>
                <a:lnTo>
                  <a:pt x="6" y="3"/>
                </a:lnTo>
                <a:lnTo>
                  <a:pt x="4" y="4"/>
                </a:lnTo>
                <a:lnTo>
                  <a:pt x="2" y="6"/>
                </a:lnTo>
                <a:lnTo>
                  <a:pt x="0" y="9"/>
                </a:lnTo>
                <a:lnTo>
                  <a:pt x="0" y="12"/>
                </a:lnTo>
                <a:lnTo>
                  <a:pt x="0" y="15"/>
                </a:lnTo>
                <a:lnTo>
                  <a:pt x="0" y="18"/>
                </a:lnTo>
                <a:lnTo>
                  <a:pt x="0" y="21"/>
                </a:lnTo>
                <a:lnTo>
                  <a:pt x="2" y="23"/>
                </a:lnTo>
                <a:lnTo>
                  <a:pt x="4" y="25"/>
                </a:lnTo>
                <a:lnTo>
                  <a:pt x="6" y="28"/>
                </a:lnTo>
                <a:lnTo>
                  <a:pt x="8" y="29"/>
                </a:lnTo>
                <a:lnTo>
                  <a:pt x="11" y="30"/>
                </a:lnTo>
                <a:lnTo>
                  <a:pt x="14" y="30"/>
                </a:lnTo>
                <a:lnTo>
                  <a:pt x="18" y="30"/>
                </a:lnTo>
                <a:lnTo>
                  <a:pt x="20" y="29"/>
                </a:lnTo>
                <a:lnTo>
                  <a:pt x="23" y="28"/>
                </a:lnTo>
                <a:lnTo>
                  <a:pt x="25" y="25"/>
                </a:lnTo>
                <a:lnTo>
                  <a:pt x="26" y="23"/>
                </a:lnTo>
                <a:lnTo>
                  <a:pt x="29" y="21"/>
                </a:lnTo>
                <a:lnTo>
                  <a:pt x="29" y="18"/>
                </a:lnTo>
                <a:lnTo>
                  <a:pt x="30" y="15"/>
                </a:lnTo>
                <a:lnTo>
                  <a:pt x="29" y="12"/>
                </a:lnTo>
                <a:lnTo>
                  <a:pt x="29" y="9"/>
                </a:lnTo>
                <a:lnTo>
                  <a:pt x="26" y="6"/>
                </a:lnTo>
                <a:lnTo>
                  <a:pt x="25" y="4"/>
                </a:lnTo>
                <a:lnTo>
                  <a:pt x="23" y="3"/>
                </a:lnTo>
                <a:lnTo>
                  <a:pt x="20" y="2"/>
                </a:lnTo>
                <a:lnTo>
                  <a:pt x="18" y="0"/>
                </a:lnTo>
                <a:lnTo>
                  <a:pt x="14" y="0"/>
                </a:lnTo>
                <a:close/>
              </a:path>
            </a:pathLst>
          </a:custGeom>
          <a:solidFill>
            <a:srgbClr val="FFFFFF"/>
          </a:solidFill>
          <a:ln w="9525">
            <a:noFill/>
            <a:round/>
            <a:headEnd/>
            <a:tailEnd/>
          </a:ln>
        </p:spPr>
        <p:txBody>
          <a:bodyPr lIns="57150" tIns="28575" rIns="57150" bIns="28575"/>
          <a:lstStyle/>
          <a:p>
            <a:endParaRPr lang="en-US"/>
          </a:p>
        </p:txBody>
      </p:sp>
      <p:sp>
        <p:nvSpPr>
          <p:cNvPr id="61725" name="Freeform 327"/>
          <p:cNvSpPr>
            <a:spLocks/>
          </p:cNvSpPr>
          <p:nvPr/>
        </p:nvSpPr>
        <p:spPr bwMode="auto">
          <a:xfrm>
            <a:off x="1849438" y="3167063"/>
            <a:ext cx="4762" cy="4762"/>
          </a:xfrm>
          <a:custGeom>
            <a:avLst/>
            <a:gdLst>
              <a:gd name="T0" fmla="*/ 2222 w 30"/>
              <a:gd name="T1" fmla="*/ 0 h 30"/>
              <a:gd name="T2" fmla="*/ 1746 w 30"/>
              <a:gd name="T3" fmla="*/ 0 h 30"/>
              <a:gd name="T4" fmla="*/ 1270 w 30"/>
              <a:gd name="T5" fmla="*/ 317 h 30"/>
              <a:gd name="T6" fmla="*/ 952 w 30"/>
              <a:gd name="T7" fmla="*/ 476 h 30"/>
              <a:gd name="T8" fmla="*/ 635 w 30"/>
              <a:gd name="T9" fmla="*/ 635 h 30"/>
              <a:gd name="T10" fmla="*/ 317 w 30"/>
              <a:gd name="T11" fmla="*/ 952 h 30"/>
              <a:gd name="T12" fmla="*/ 0 w 30"/>
              <a:gd name="T13" fmla="*/ 1429 h 30"/>
              <a:gd name="T14" fmla="*/ 0 w 30"/>
              <a:gd name="T15" fmla="*/ 1905 h 30"/>
              <a:gd name="T16" fmla="*/ 0 w 30"/>
              <a:gd name="T17" fmla="*/ 2381 h 30"/>
              <a:gd name="T18" fmla="*/ 0 w 30"/>
              <a:gd name="T19" fmla="*/ 2857 h 30"/>
              <a:gd name="T20" fmla="*/ 0 w 30"/>
              <a:gd name="T21" fmla="*/ 3333 h 30"/>
              <a:gd name="T22" fmla="*/ 317 w 30"/>
              <a:gd name="T23" fmla="*/ 3651 h 30"/>
              <a:gd name="T24" fmla="*/ 635 w 30"/>
              <a:gd name="T25" fmla="*/ 3968 h 30"/>
              <a:gd name="T26" fmla="*/ 952 w 30"/>
              <a:gd name="T27" fmla="*/ 4445 h 30"/>
              <a:gd name="T28" fmla="*/ 1270 w 30"/>
              <a:gd name="T29" fmla="*/ 4603 h 30"/>
              <a:gd name="T30" fmla="*/ 1746 w 30"/>
              <a:gd name="T31" fmla="*/ 4762 h 30"/>
              <a:gd name="T32" fmla="*/ 2222 w 30"/>
              <a:gd name="T33" fmla="*/ 4762 h 30"/>
              <a:gd name="T34" fmla="*/ 2857 w 30"/>
              <a:gd name="T35" fmla="*/ 4762 h 30"/>
              <a:gd name="T36" fmla="*/ 3175 w 30"/>
              <a:gd name="T37" fmla="*/ 4603 h 30"/>
              <a:gd name="T38" fmla="*/ 3651 w 30"/>
              <a:gd name="T39" fmla="*/ 4445 h 30"/>
              <a:gd name="T40" fmla="*/ 3968 w 30"/>
              <a:gd name="T41" fmla="*/ 3968 h 30"/>
              <a:gd name="T42" fmla="*/ 4127 w 30"/>
              <a:gd name="T43" fmla="*/ 3651 h 30"/>
              <a:gd name="T44" fmla="*/ 4603 w 30"/>
              <a:gd name="T45" fmla="*/ 3333 h 30"/>
              <a:gd name="T46" fmla="*/ 4603 w 30"/>
              <a:gd name="T47" fmla="*/ 2857 h 30"/>
              <a:gd name="T48" fmla="*/ 4762 w 30"/>
              <a:gd name="T49" fmla="*/ 2381 h 30"/>
              <a:gd name="T50" fmla="*/ 4603 w 30"/>
              <a:gd name="T51" fmla="*/ 1905 h 30"/>
              <a:gd name="T52" fmla="*/ 4603 w 30"/>
              <a:gd name="T53" fmla="*/ 1429 h 30"/>
              <a:gd name="T54" fmla="*/ 4127 w 30"/>
              <a:gd name="T55" fmla="*/ 952 h 30"/>
              <a:gd name="T56" fmla="*/ 3968 w 30"/>
              <a:gd name="T57" fmla="*/ 635 h 30"/>
              <a:gd name="T58" fmla="*/ 3651 w 30"/>
              <a:gd name="T59" fmla="*/ 476 h 30"/>
              <a:gd name="T60" fmla="*/ 3175 w 30"/>
              <a:gd name="T61" fmla="*/ 317 h 30"/>
              <a:gd name="T62" fmla="*/ 2857 w 30"/>
              <a:gd name="T63" fmla="*/ 0 h 30"/>
              <a:gd name="T64" fmla="*/ 2222 w 30"/>
              <a:gd name="T65" fmla="*/ 0 h 3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30"/>
              <a:gd name="T100" fmla="*/ 0 h 30"/>
              <a:gd name="T101" fmla="*/ 30 w 30"/>
              <a:gd name="T102" fmla="*/ 30 h 30"/>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30" h="30">
                <a:moveTo>
                  <a:pt x="14" y="0"/>
                </a:moveTo>
                <a:lnTo>
                  <a:pt x="11" y="0"/>
                </a:lnTo>
                <a:lnTo>
                  <a:pt x="8" y="2"/>
                </a:lnTo>
                <a:lnTo>
                  <a:pt x="6" y="3"/>
                </a:lnTo>
                <a:lnTo>
                  <a:pt x="4" y="4"/>
                </a:lnTo>
                <a:lnTo>
                  <a:pt x="2" y="6"/>
                </a:lnTo>
                <a:lnTo>
                  <a:pt x="0" y="9"/>
                </a:lnTo>
                <a:lnTo>
                  <a:pt x="0" y="12"/>
                </a:lnTo>
                <a:lnTo>
                  <a:pt x="0" y="15"/>
                </a:lnTo>
                <a:lnTo>
                  <a:pt x="0" y="18"/>
                </a:lnTo>
                <a:lnTo>
                  <a:pt x="0" y="21"/>
                </a:lnTo>
                <a:lnTo>
                  <a:pt x="2" y="23"/>
                </a:lnTo>
                <a:lnTo>
                  <a:pt x="4" y="25"/>
                </a:lnTo>
                <a:lnTo>
                  <a:pt x="6" y="28"/>
                </a:lnTo>
                <a:lnTo>
                  <a:pt x="8" y="29"/>
                </a:lnTo>
                <a:lnTo>
                  <a:pt x="11" y="30"/>
                </a:lnTo>
                <a:lnTo>
                  <a:pt x="14" y="30"/>
                </a:lnTo>
                <a:lnTo>
                  <a:pt x="18" y="30"/>
                </a:lnTo>
                <a:lnTo>
                  <a:pt x="20" y="29"/>
                </a:lnTo>
                <a:lnTo>
                  <a:pt x="23" y="28"/>
                </a:lnTo>
                <a:lnTo>
                  <a:pt x="25" y="25"/>
                </a:lnTo>
                <a:lnTo>
                  <a:pt x="26" y="23"/>
                </a:lnTo>
                <a:lnTo>
                  <a:pt x="29" y="21"/>
                </a:lnTo>
                <a:lnTo>
                  <a:pt x="29" y="18"/>
                </a:lnTo>
                <a:lnTo>
                  <a:pt x="30" y="15"/>
                </a:lnTo>
                <a:lnTo>
                  <a:pt x="29" y="12"/>
                </a:lnTo>
                <a:lnTo>
                  <a:pt x="29" y="9"/>
                </a:lnTo>
                <a:lnTo>
                  <a:pt x="26" y="6"/>
                </a:lnTo>
                <a:lnTo>
                  <a:pt x="25" y="4"/>
                </a:lnTo>
                <a:lnTo>
                  <a:pt x="23" y="3"/>
                </a:lnTo>
                <a:lnTo>
                  <a:pt x="20" y="2"/>
                </a:lnTo>
                <a:lnTo>
                  <a:pt x="18" y="0"/>
                </a:lnTo>
                <a:lnTo>
                  <a:pt x="14" y="0"/>
                </a:lnTo>
              </a:path>
            </a:pathLst>
          </a:custGeom>
          <a:noFill/>
          <a:ln w="1588">
            <a:solidFill>
              <a:srgbClr val="FFFFFF"/>
            </a:solidFill>
            <a:prstDash val="solid"/>
            <a:round/>
            <a:headEnd/>
            <a:tailEnd/>
          </a:ln>
        </p:spPr>
        <p:txBody>
          <a:bodyPr lIns="57150" tIns="28575" rIns="57150" bIns="28575"/>
          <a:lstStyle/>
          <a:p>
            <a:endParaRPr lang="en-US"/>
          </a:p>
        </p:txBody>
      </p:sp>
      <p:sp>
        <p:nvSpPr>
          <p:cNvPr id="61726" name="Freeform 328"/>
          <p:cNvSpPr>
            <a:spLocks/>
          </p:cNvSpPr>
          <p:nvPr/>
        </p:nvSpPr>
        <p:spPr bwMode="auto">
          <a:xfrm>
            <a:off x="1858963" y="3167063"/>
            <a:ext cx="4762" cy="4762"/>
          </a:xfrm>
          <a:custGeom>
            <a:avLst/>
            <a:gdLst>
              <a:gd name="T0" fmla="*/ 2381 w 30"/>
              <a:gd name="T1" fmla="*/ 0 h 30"/>
              <a:gd name="T2" fmla="*/ 1746 w 30"/>
              <a:gd name="T3" fmla="*/ 0 h 30"/>
              <a:gd name="T4" fmla="*/ 1429 w 30"/>
              <a:gd name="T5" fmla="*/ 317 h 30"/>
              <a:gd name="T6" fmla="*/ 952 w 30"/>
              <a:gd name="T7" fmla="*/ 476 h 30"/>
              <a:gd name="T8" fmla="*/ 635 w 30"/>
              <a:gd name="T9" fmla="*/ 635 h 30"/>
              <a:gd name="T10" fmla="*/ 476 w 30"/>
              <a:gd name="T11" fmla="*/ 952 h 30"/>
              <a:gd name="T12" fmla="*/ 0 w 30"/>
              <a:gd name="T13" fmla="*/ 1429 h 30"/>
              <a:gd name="T14" fmla="*/ 0 w 30"/>
              <a:gd name="T15" fmla="*/ 1905 h 30"/>
              <a:gd name="T16" fmla="*/ 0 w 30"/>
              <a:gd name="T17" fmla="*/ 2381 h 30"/>
              <a:gd name="T18" fmla="*/ 0 w 30"/>
              <a:gd name="T19" fmla="*/ 2857 h 30"/>
              <a:gd name="T20" fmla="*/ 0 w 30"/>
              <a:gd name="T21" fmla="*/ 3333 h 30"/>
              <a:gd name="T22" fmla="*/ 476 w 30"/>
              <a:gd name="T23" fmla="*/ 3651 h 30"/>
              <a:gd name="T24" fmla="*/ 635 w 30"/>
              <a:gd name="T25" fmla="*/ 3968 h 30"/>
              <a:gd name="T26" fmla="*/ 952 w 30"/>
              <a:gd name="T27" fmla="*/ 4445 h 30"/>
              <a:gd name="T28" fmla="*/ 1429 w 30"/>
              <a:gd name="T29" fmla="*/ 4603 h 30"/>
              <a:gd name="T30" fmla="*/ 1746 w 30"/>
              <a:gd name="T31" fmla="*/ 4762 h 30"/>
              <a:gd name="T32" fmla="*/ 2381 w 30"/>
              <a:gd name="T33" fmla="*/ 4762 h 30"/>
              <a:gd name="T34" fmla="*/ 2857 w 30"/>
              <a:gd name="T35" fmla="*/ 4762 h 30"/>
              <a:gd name="T36" fmla="*/ 3333 w 30"/>
              <a:gd name="T37" fmla="*/ 4603 h 30"/>
              <a:gd name="T38" fmla="*/ 3651 w 30"/>
              <a:gd name="T39" fmla="*/ 4445 h 30"/>
              <a:gd name="T40" fmla="*/ 3968 w 30"/>
              <a:gd name="T41" fmla="*/ 3968 h 30"/>
              <a:gd name="T42" fmla="*/ 4127 w 30"/>
              <a:gd name="T43" fmla="*/ 3651 h 30"/>
              <a:gd name="T44" fmla="*/ 4603 w 30"/>
              <a:gd name="T45" fmla="*/ 3333 h 30"/>
              <a:gd name="T46" fmla="*/ 4603 w 30"/>
              <a:gd name="T47" fmla="*/ 2857 h 30"/>
              <a:gd name="T48" fmla="*/ 4762 w 30"/>
              <a:gd name="T49" fmla="*/ 2381 h 30"/>
              <a:gd name="T50" fmla="*/ 4603 w 30"/>
              <a:gd name="T51" fmla="*/ 1905 h 30"/>
              <a:gd name="T52" fmla="*/ 4603 w 30"/>
              <a:gd name="T53" fmla="*/ 1429 h 30"/>
              <a:gd name="T54" fmla="*/ 4127 w 30"/>
              <a:gd name="T55" fmla="*/ 952 h 30"/>
              <a:gd name="T56" fmla="*/ 3968 w 30"/>
              <a:gd name="T57" fmla="*/ 635 h 30"/>
              <a:gd name="T58" fmla="*/ 3651 w 30"/>
              <a:gd name="T59" fmla="*/ 476 h 30"/>
              <a:gd name="T60" fmla="*/ 3333 w 30"/>
              <a:gd name="T61" fmla="*/ 317 h 30"/>
              <a:gd name="T62" fmla="*/ 2857 w 30"/>
              <a:gd name="T63" fmla="*/ 0 h 30"/>
              <a:gd name="T64" fmla="*/ 2381 w 30"/>
              <a:gd name="T65" fmla="*/ 0 h 3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30"/>
              <a:gd name="T100" fmla="*/ 0 h 30"/>
              <a:gd name="T101" fmla="*/ 30 w 30"/>
              <a:gd name="T102" fmla="*/ 30 h 30"/>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30" h="30">
                <a:moveTo>
                  <a:pt x="15" y="0"/>
                </a:moveTo>
                <a:lnTo>
                  <a:pt x="11" y="0"/>
                </a:lnTo>
                <a:lnTo>
                  <a:pt x="9" y="2"/>
                </a:lnTo>
                <a:lnTo>
                  <a:pt x="6" y="3"/>
                </a:lnTo>
                <a:lnTo>
                  <a:pt x="4" y="4"/>
                </a:lnTo>
                <a:lnTo>
                  <a:pt x="3" y="6"/>
                </a:lnTo>
                <a:lnTo>
                  <a:pt x="0" y="9"/>
                </a:lnTo>
                <a:lnTo>
                  <a:pt x="0" y="12"/>
                </a:lnTo>
                <a:lnTo>
                  <a:pt x="0" y="15"/>
                </a:lnTo>
                <a:lnTo>
                  <a:pt x="0" y="18"/>
                </a:lnTo>
                <a:lnTo>
                  <a:pt x="0" y="21"/>
                </a:lnTo>
                <a:lnTo>
                  <a:pt x="3" y="23"/>
                </a:lnTo>
                <a:lnTo>
                  <a:pt x="4" y="25"/>
                </a:lnTo>
                <a:lnTo>
                  <a:pt x="6" y="28"/>
                </a:lnTo>
                <a:lnTo>
                  <a:pt x="9" y="29"/>
                </a:lnTo>
                <a:lnTo>
                  <a:pt x="11" y="30"/>
                </a:lnTo>
                <a:lnTo>
                  <a:pt x="15" y="30"/>
                </a:lnTo>
                <a:lnTo>
                  <a:pt x="18" y="30"/>
                </a:lnTo>
                <a:lnTo>
                  <a:pt x="21" y="29"/>
                </a:lnTo>
                <a:lnTo>
                  <a:pt x="23" y="28"/>
                </a:lnTo>
                <a:lnTo>
                  <a:pt x="25" y="25"/>
                </a:lnTo>
                <a:lnTo>
                  <a:pt x="26" y="23"/>
                </a:lnTo>
                <a:lnTo>
                  <a:pt x="29" y="21"/>
                </a:lnTo>
                <a:lnTo>
                  <a:pt x="29" y="18"/>
                </a:lnTo>
                <a:lnTo>
                  <a:pt x="30" y="15"/>
                </a:lnTo>
                <a:lnTo>
                  <a:pt x="29" y="12"/>
                </a:lnTo>
                <a:lnTo>
                  <a:pt x="29" y="9"/>
                </a:lnTo>
                <a:lnTo>
                  <a:pt x="26" y="6"/>
                </a:lnTo>
                <a:lnTo>
                  <a:pt x="25" y="4"/>
                </a:lnTo>
                <a:lnTo>
                  <a:pt x="23" y="3"/>
                </a:lnTo>
                <a:lnTo>
                  <a:pt x="21" y="2"/>
                </a:lnTo>
                <a:lnTo>
                  <a:pt x="18" y="0"/>
                </a:lnTo>
                <a:lnTo>
                  <a:pt x="15" y="0"/>
                </a:lnTo>
                <a:close/>
              </a:path>
            </a:pathLst>
          </a:custGeom>
          <a:solidFill>
            <a:srgbClr val="FFFFFF"/>
          </a:solidFill>
          <a:ln w="9525">
            <a:noFill/>
            <a:round/>
            <a:headEnd/>
            <a:tailEnd/>
          </a:ln>
        </p:spPr>
        <p:txBody>
          <a:bodyPr lIns="57150" tIns="28575" rIns="57150" bIns="28575"/>
          <a:lstStyle/>
          <a:p>
            <a:endParaRPr lang="en-US"/>
          </a:p>
        </p:txBody>
      </p:sp>
      <p:sp>
        <p:nvSpPr>
          <p:cNvPr id="61727" name="Freeform 329"/>
          <p:cNvSpPr>
            <a:spLocks/>
          </p:cNvSpPr>
          <p:nvPr/>
        </p:nvSpPr>
        <p:spPr bwMode="auto">
          <a:xfrm>
            <a:off x="1858963" y="3167063"/>
            <a:ext cx="4762" cy="4762"/>
          </a:xfrm>
          <a:custGeom>
            <a:avLst/>
            <a:gdLst>
              <a:gd name="T0" fmla="*/ 2381 w 30"/>
              <a:gd name="T1" fmla="*/ 0 h 30"/>
              <a:gd name="T2" fmla="*/ 1746 w 30"/>
              <a:gd name="T3" fmla="*/ 0 h 30"/>
              <a:gd name="T4" fmla="*/ 1429 w 30"/>
              <a:gd name="T5" fmla="*/ 317 h 30"/>
              <a:gd name="T6" fmla="*/ 952 w 30"/>
              <a:gd name="T7" fmla="*/ 476 h 30"/>
              <a:gd name="T8" fmla="*/ 635 w 30"/>
              <a:gd name="T9" fmla="*/ 635 h 30"/>
              <a:gd name="T10" fmla="*/ 476 w 30"/>
              <a:gd name="T11" fmla="*/ 952 h 30"/>
              <a:gd name="T12" fmla="*/ 0 w 30"/>
              <a:gd name="T13" fmla="*/ 1429 h 30"/>
              <a:gd name="T14" fmla="*/ 0 w 30"/>
              <a:gd name="T15" fmla="*/ 1905 h 30"/>
              <a:gd name="T16" fmla="*/ 0 w 30"/>
              <a:gd name="T17" fmla="*/ 2381 h 30"/>
              <a:gd name="T18" fmla="*/ 0 w 30"/>
              <a:gd name="T19" fmla="*/ 2857 h 30"/>
              <a:gd name="T20" fmla="*/ 0 w 30"/>
              <a:gd name="T21" fmla="*/ 3333 h 30"/>
              <a:gd name="T22" fmla="*/ 476 w 30"/>
              <a:gd name="T23" fmla="*/ 3651 h 30"/>
              <a:gd name="T24" fmla="*/ 635 w 30"/>
              <a:gd name="T25" fmla="*/ 3968 h 30"/>
              <a:gd name="T26" fmla="*/ 952 w 30"/>
              <a:gd name="T27" fmla="*/ 4445 h 30"/>
              <a:gd name="T28" fmla="*/ 1429 w 30"/>
              <a:gd name="T29" fmla="*/ 4603 h 30"/>
              <a:gd name="T30" fmla="*/ 1746 w 30"/>
              <a:gd name="T31" fmla="*/ 4762 h 30"/>
              <a:gd name="T32" fmla="*/ 2381 w 30"/>
              <a:gd name="T33" fmla="*/ 4762 h 30"/>
              <a:gd name="T34" fmla="*/ 2857 w 30"/>
              <a:gd name="T35" fmla="*/ 4762 h 30"/>
              <a:gd name="T36" fmla="*/ 3333 w 30"/>
              <a:gd name="T37" fmla="*/ 4603 h 30"/>
              <a:gd name="T38" fmla="*/ 3651 w 30"/>
              <a:gd name="T39" fmla="*/ 4445 h 30"/>
              <a:gd name="T40" fmla="*/ 3968 w 30"/>
              <a:gd name="T41" fmla="*/ 3968 h 30"/>
              <a:gd name="T42" fmla="*/ 4127 w 30"/>
              <a:gd name="T43" fmla="*/ 3651 h 30"/>
              <a:gd name="T44" fmla="*/ 4603 w 30"/>
              <a:gd name="T45" fmla="*/ 3333 h 30"/>
              <a:gd name="T46" fmla="*/ 4603 w 30"/>
              <a:gd name="T47" fmla="*/ 2857 h 30"/>
              <a:gd name="T48" fmla="*/ 4762 w 30"/>
              <a:gd name="T49" fmla="*/ 2381 h 30"/>
              <a:gd name="T50" fmla="*/ 4603 w 30"/>
              <a:gd name="T51" fmla="*/ 1905 h 30"/>
              <a:gd name="T52" fmla="*/ 4603 w 30"/>
              <a:gd name="T53" fmla="*/ 1429 h 30"/>
              <a:gd name="T54" fmla="*/ 4127 w 30"/>
              <a:gd name="T55" fmla="*/ 952 h 30"/>
              <a:gd name="T56" fmla="*/ 3968 w 30"/>
              <a:gd name="T57" fmla="*/ 635 h 30"/>
              <a:gd name="T58" fmla="*/ 3651 w 30"/>
              <a:gd name="T59" fmla="*/ 476 h 30"/>
              <a:gd name="T60" fmla="*/ 3333 w 30"/>
              <a:gd name="T61" fmla="*/ 317 h 30"/>
              <a:gd name="T62" fmla="*/ 2857 w 30"/>
              <a:gd name="T63" fmla="*/ 0 h 30"/>
              <a:gd name="T64" fmla="*/ 2381 w 30"/>
              <a:gd name="T65" fmla="*/ 0 h 3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30"/>
              <a:gd name="T100" fmla="*/ 0 h 30"/>
              <a:gd name="T101" fmla="*/ 30 w 30"/>
              <a:gd name="T102" fmla="*/ 30 h 30"/>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30" h="30">
                <a:moveTo>
                  <a:pt x="15" y="0"/>
                </a:moveTo>
                <a:lnTo>
                  <a:pt x="11" y="0"/>
                </a:lnTo>
                <a:lnTo>
                  <a:pt x="9" y="2"/>
                </a:lnTo>
                <a:lnTo>
                  <a:pt x="6" y="3"/>
                </a:lnTo>
                <a:lnTo>
                  <a:pt x="4" y="4"/>
                </a:lnTo>
                <a:lnTo>
                  <a:pt x="3" y="6"/>
                </a:lnTo>
                <a:lnTo>
                  <a:pt x="0" y="9"/>
                </a:lnTo>
                <a:lnTo>
                  <a:pt x="0" y="12"/>
                </a:lnTo>
                <a:lnTo>
                  <a:pt x="0" y="15"/>
                </a:lnTo>
                <a:lnTo>
                  <a:pt x="0" y="18"/>
                </a:lnTo>
                <a:lnTo>
                  <a:pt x="0" y="21"/>
                </a:lnTo>
                <a:lnTo>
                  <a:pt x="3" y="23"/>
                </a:lnTo>
                <a:lnTo>
                  <a:pt x="4" y="25"/>
                </a:lnTo>
                <a:lnTo>
                  <a:pt x="6" y="28"/>
                </a:lnTo>
                <a:lnTo>
                  <a:pt x="9" y="29"/>
                </a:lnTo>
                <a:lnTo>
                  <a:pt x="11" y="30"/>
                </a:lnTo>
                <a:lnTo>
                  <a:pt x="15" y="30"/>
                </a:lnTo>
                <a:lnTo>
                  <a:pt x="18" y="30"/>
                </a:lnTo>
                <a:lnTo>
                  <a:pt x="21" y="29"/>
                </a:lnTo>
                <a:lnTo>
                  <a:pt x="23" y="28"/>
                </a:lnTo>
                <a:lnTo>
                  <a:pt x="25" y="25"/>
                </a:lnTo>
                <a:lnTo>
                  <a:pt x="26" y="23"/>
                </a:lnTo>
                <a:lnTo>
                  <a:pt x="29" y="21"/>
                </a:lnTo>
                <a:lnTo>
                  <a:pt x="29" y="18"/>
                </a:lnTo>
                <a:lnTo>
                  <a:pt x="30" y="15"/>
                </a:lnTo>
                <a:lnTo>
                  <a:pt x="29" y="12"/>
                </a:lnTo>
                <a:lnTo>
                  <a:pt x="29" y="9"/>
                </a:lnTo>
                <a:lnTo>
                  <a:pt x="26" y="6"/>
                </a:lnTo>
                <a:lnTo>
                  <a:pt x="25" y="4"/>
                </a:lnTo>
                <a:lnTo>
                  <a:pt x="23" y="3"/>
                </a:lnTo>
                <a:lnTo>
                  <a:pt x="21" y="2"/>
                </a:lnTo>
                <a:lnTo>
                  <a:pt x="18" y="0"/>
                </a:lnTo>
                <a:lnTo>
                  <a:pt x="15" y="0"/>
                </a:lnTo>
              </a:path>
            </a:pathLst>
          </a:custGeom>
          <a:noFill/>
          <a:ln w="1588">
            <a:solidFill>
              <a:srgbClr val="FFFFFF"/>
            </a:solidFill>
            <a:prstDash val="solid"/>
            <a:round/>
            <a:headEnd/>
            <a:tailEnd/>
          </a:ln>
        </p:spPr>
        <p:txBody>
          <a:bodyPr lIns="57150" tIns="28575" rIns="57150" bIns="28575"/>
          <a:lstStyle/>
          <a:p>
            <a:endParaRPr lang="en-US"/>
          </a:p>
        </p:txBody>
      </p:sp>
      <p:sp>
        <p:nvSpPr>
          <p:cNvPr id="61728" name="Freeform 330"/>
          <p:cNvSpPr>
            <a:spLocks/>
          </p:cNvSpPr>
          <p:nvPr/>
        </p:nvSpPr>
        <p:spPr bwMode="auto">
          <a:xfrm>
            <a:off x="1866900" y="3167063"/>
            <a:ext cx="4763" cy="4762"/>
          </a:xfrm>
          <a:custGeom>
            <a:avLst/>
            <a:gdLst>
              <a:gd name="T0" fmla="*/ 2299 w 29"/>
              <a:gd name="T1" fmla="*/ 0 h 30"/>
              <a:gd name="T2" fmla="*/ 1642 w 29"/>
              <a:gd name="T3" fmla="*/ 0 h 30"/>
              <a:gd name="T4" fmla="*/ 1314 w 29"/>
              <a:gd name="T5" fmla="*/ 317 h 30"/>
              <a:gd name="T6" fmla="*/ 985 w 29"/>
              <a:gd name="T7" fmla="*/ 476 h 30"/>
              <a:gd name="T8" fmla="*/ 493 w 29"/>
              <a:gd name="T9" fmla="*/ 635 h 30"/>
              <a:gd name="T10" fmla="*/ 328 w 29"/>
              <a:gd name="T11" fmla="*/ 952 h 30"/>
              <a:gd name="T12" fmla="*/ 0 w 29"/>
              <a:gd name="T13" fmla="*/ 1429 h 30"/>
              <a:gd name="T14" fmla="*/ 0 w 29"/>
              <a:gd name="T15" fmla="*/ 1905 h 30"/>
              <a:gd name="T16" fmla="*/ 0 w 29"/>
              <a:gd name="T17" fmla="*/ 2381 h 30"/>
              <a:gd name="T18" fmla="*/ 0 w 29"/>
              <a:gd name="T19" fmla="*/ 2857 h 30"/>
              <a:gd name="T20" fmla="*/ 0 w 29"/>
              <a:gd name="T21" fmla="*/ 3333 h 30"/>
              <a:gd name="T22" fmla="*/ 328 w 29"/>
              <a:gd name="T23" fmla="*/ 3651 h 30"/>
              <a:gd name="T24" fmla="*/ 493 w 29"/>
              <a:gd name="T25" fmla="*/ 3968 h 30"/>
              <a:gd name="T26" fmla="*/ 985 w 29"/>
              <a:gd name="T27" fmla="*/ 4445 h 30"/>
              <a:gd name="T28" fmla="*/ 1314 w 29"/>
              <a:gd name="T29" fmla="*/ 4603 h 30"/>
              <a:gd name="T30" fmla="*/ 1642 w 29"/>
              <a:gd name="T31" fmla="*/ 4762 h 30"/>
              <a:gd name="T32" fmla="*/ 2299 w 29"/>
              <a:gd name="T33" fmla="*/ 4762 h 30"/>
              <a:gd name="T34" fmla="*/ 2792 w 29"/>
              <a:gd name="T35" fmla="*/ 4762 h 30"/>
              <a:gd name="T36" fmla="*/ 3285 w 29"/>
              <a:gd name="T37" fmla="*/ 4603 h 30"/>
              <a:gd name="T38" fmla="*/ 3613 w 29"/>
              <a:gd name="T39" fmla="*/ 4445 h 30"/>
              <a:gd name="T40" fmla="*/ 4106 w 29"/>
              <a:gd name="T41" fmla="*/ 3968 h 30"/>
              <a:gd name="T42" fmla="*/ 4270 w 29"/>
              <a:gd name="T43" fmla="*/ 3651 h 30"/>
              <a:gd name="T44" fmla="*/ 4599 w 29"/>
              <a:gd name="T45" fmla="*/ 3333 h 30"/>
              <a:gd name="T46" fmla="*/ 4599 w 29"/>
              <a:gd name="T47" fmla="*/ 2857 h 30"/>
              <a:gd name="T48" fmla="*/ 4763 w 29"/>
              <a:gd name="T49" fmla="*/ 2381 h 30"/>
              <a:gd name="T50" fmla="*/ 4599 w 29"/>
              <a:gd name="T51" fmla="*/ 1905 h 30"/>
              <a:gd name="T52" fmla="*/ 4599 w 29"/>
              <a:gd name="T53" fmla="*/ 1429 h 30"/>
              <a:gd name="T54" fmla="*/ 4270 w 29"/>
              <a:gd name="T55" fmla="*/ 952 h 30"/>
              <a:gd name="T56" fmla="*/ 4106 w 29"/>
              <a:gd name="T57" fmla="*/ 635 h 30"/>
              <a:gd name="T58" fmla="*/ 3613 w 29"/>
              <a:gd name="T59" fmla="*/ 476 h 30"/>
              <a:gd name="T60" fmla="*/ 3285 w 29"/>
              <a:gd name="T61" fmla="*/ 317 h 30"/>
              <a:gd name="T62" fmla="*/ 2792 w 29"/>
              <a:gd name="T63" fmla="*/ 0 h 30"/>
              <a:gd name="T64" fmla="*/ 2299 w 29"/>
              <a:gd name="T65" fmla="*/ 0 h 3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9"/>
              <a:gd name="T100" fmla="*/ 0 h 30"/>
              <a:gd name="T101" fmla="*/ 29 w 29"/>
              <a:gd name="T102" fmla="*/ 30 h 30"/>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9" h="30">
                <a:moveTo>
                  <a:pt x="14" y="0"/>
                </a:moveTo>
                <a:lnTo>
                  <a:pt x="10" y="0"/>
                </a:lnTo>
                <a:lnTo>
                  <a:pt x="8" y="2"/>
                </a:lnTo>
                <a:lnTo>
                  <a:pt x="6" y="3"/>
                </a:lnTo>
                <a:lnTo>
                  <a:pt x="3" y="4"/>
                </a:lnTo>
                <a:lnTo>
                  <a:pt x="2" y="6"/>
                </a:lnTo>
                <a:lnTo>
                  <a:pt x="0" y="9"/>
                </a:lnTo>
                <a:lnTo>
                  <a:pt x="0" y="12"/>
                </a:lnTo>
                <a:lnTo>
                  <a:pt x="0" y="15"/>
                </a:lnTo>
                <a:lnTo>
                  <a:pt x="0" y="18"/>
                </a:lnTo>
                <a:lnTo>
                  <a:pt x="0" y="21"/>
                </a:lnTo>
                <a:lnTo>
                  <a:pt x="2" y="23"/>
                </a:lnTo>
                <a:lnTo>
                  <a:pt x="3" y="25"/>
                </a:lnTo>
                <a:lnTo>
                  <a:pt x="6" y="28"/>
                </a:lnTo>
                <a:lnTo>
                  <a:pt x="8" y="29"/>
                </a:lnTo>
                <a:lnTo>
                  <a:pt x="10" y="30"/>
                </a:lnTo>
                <a:lnTo>
                  <a:pt x="14" y="30"/>
                </a:lnTo>
                <a:lnTo>
                  <a:pt x="17" y="30"/>
                </a:lnTo>
                <a:lnTo>
                  <a:pt x="20" y="29"/>
                </a:lnTo>
                <a:lnTo>
                  <a:pt x="22" y="28"/>
                </a:lnTo>
                <a:lnTo>
                  <a:pt x="25" y="25"/>
                </a:lnTo>
                <a:lnTo>
                  <a:pt x="26" y="23"/>
                </a:lnTo>
                <a:lnTo>
                  <a:pt x="28" y="21"/>
                </a:lnTo>
                <a:lnTo>
                  <a:pt x="28" y="18"/>
                </a:lnTo>
                <a:lnTo>
                  <a:pt x="29" y="15"/>
                </a:lnTo>
                <a:lnTo>
                  <a:pt x="28" y="12"/>
                </a:lnTo>
                <a:lnTo>
                  <a:pt x="28" y="9"/>
                </a:lnTo>
                <a:lnTo>
                  <a:pt x="26" y="6"/>
                </a:lnTo>
                <a:lnTo>
                  <a:pt x="25" y="4"/>
                </a:lnTo>
                <a:lnTo>
                  <a:pt x="22" y="3"/>
                </a:lnTo>
                <a:lnTo>
                  <a:pt x="20" y="2"/>
                </a:lnTo>
                <a:lnTo>
                  <a:pt x="17" y="0"/>
                </a:lnTo>
                <a:lnTo>
                  <a:pt x="14" y="0"/>
                </a:lnTo>
                <a:close/>
              </a:path>
            </a:pathLst>
          </a:custGeom>
          <a:solidFill>
            <a:srgbClr val="FFFFFF"/>
          </a:solidFill>
          <a:ln w="9525">
            <a:noFill/>
            <a:round/>
            <a:headEnd/>
            <a:tailEnd/>
          </a:ln>
        </p:spPr>
        <p:txBody>
          <a:bodyPr lIns="57150" tIns="28575" rIns="57150" bIns="28575"/>
          <a:lstStyle/>
          <a:p>
            <a:endParaRPr lang="en-US"/>
          </a:p>
        </p:txBody>
      </p:sp>
      <p:sp>
        <p:nvSpPr>
          <p:cNvPr id="61729" name="Freeform 331"/>
          <p:cNvSpPr>
            <a:spLocks/>
          </p:cNvSpPr>
          <p:nvPr/>
        </p:nvSpPr>
        <p:spPr bwMode="auto">
          <a:xfrm>
            <a:off x="1866900" y="3167063"/>
            <a:ext cx="4763" cy="4762"/>
          </a:xfrm>
          <a:custGeom>
            <a:avLst/>
            <a:gdLst>
              <a:gd name="T0" fmla="*/ 2299 w 29"/>
              <a:gd name="T1" fmla="*/ 0 h 30"/>
              <a:gd name="T2" fmla="*/ 1642 w 29"/>
              <a:gd name="T3" fmla="*/ 0 h 30"/>
              <a:gd name="T4" fmla="*/ 1314 w 29"/>
              <a:gd name="T5" fmla="*/ 317 h 30"/>
              <a:gd name="T6" fmla="*/ 985 w 29"/>
              <a:gd name="T7" fmla="*/ 476 h 30"/>
              <a:gd name="T8" fmla="*/ 493 w 29"/>
              <a:gd name="T9" fmla="*/ 635 h 30"/>
              <a:gd name="T10" fmla="*/ 328 w 29"/>
              <a:gd name="T11" fmla="*/ 952 h 30"/>
              <a:gd name="T12" fmla="*/ 0 w 29"/>
              <a:gd name="T13" fmla="*/ 1429 h 30"/>
              <a:gd name="T14" fmla="*/ 0 w 29"/>
              <a:gd name="T15" fmla="*/ 1905 h 30"/>
              <a:gd name="T16" fmla="*/ 0 w 29"/>
              <a:gd name="T17" fmla="*/ 2381 h 30"/>
              <a:gd name="T18" fmla="*/ 0 w 29"/>
              <a:gd name="T19" fmla="*/ 2857 h 30"/>
              <a:gd name="T20" fmla="*/ 0 w 29"/>
              <a:gd name="T21" fmla="*/ 3333 h 30"/>
              <a:gd name="T22" fmla="*/ 328 w 29"/>
              <a:gd name="T23" fmla="*/ 3651 h 30"/>
              <a:gd name="T24" fmla="*/ 493 w 29"/>
              <a:gd name="T25" fmla="*/ 3968 h 30"/>
              <a:gd name="T26" fmla="*/ 985 w 29"/>
              <a:gd name="T27" fmla="*/ 4445 h 30"/>
              <a:gd name="T28" fmla="*/ 1314 w 29"/>
              <a:gd name="T29" fmla="*/ 4603 h 30"/>
              <a:gd name="T30" fmla="*/ 1642 w 29"/>
              <a:gd name="T31" fmla="*/ 4762 h 30"/>
              <a:gd name="T32" fmla="*/ 2299 w 29"/>
              <a:gd name="T33" fmla="*/ 4762 h 30"/>
              <a:gd name="T34" fmla="*/ 2792 w 29"/>
              <a:gd name="T35" fmla="*/ 4762 h 30"/>
              <a:gd name="T36" fmla="*/ 3285 w 29"/>
              <a:gd name="T37" fmla="*/ 4603 h 30"/>
              <a:gd name="T38" fmla="*/ 3613 w 29"/>
              <a:gd name="T39" fmla="*/ 4445 h 30"/>
              <a:gd name="T40" fmla="*/ 4106 w 29"/>
              <a:gd name="T41" fmla="*/ 3968 h 30"/>
              <a:gd name="T42" fmla="*/ 4270 w 29"/>
              <a:gd name="T43" fmla="*/ 3651 h 30"/>
              <a:gd name="T44" fmla="*/ 4599 w 29"/>
              <a:gd name="T45" fmla="*/ 3333 h 30"/>
              <a:gd name="T46" fmla="*/ 4599 w 29"/>
              <a:gd name="T47" fmla="*/ 2857 h 30"/>
              <a:gd name="T48" fmla="*/ 4763 w 29"/>
              <a:gd name="T49" fmla="*/ 2381 h 30"/>
              <a:gd name="T50" fmla="*/ 4599 w 29"/>
              <a:gd name="T51" fmla="*/ 1905 h 30"/>
              <a:gd name="T52" fmla="*/ 4599 w 29"/>
              <a:gd name="T53" fmla="*/ 1429 h 30"/>
              <a:gd name="T54" fmla="*/ 4270 w 29"/>
              <a:gd name="T55" fmla="*/ 952 h 30"/>
              <a:gd name="T56" fmla="*/ 4106 w 29"/>
              <a:gd name="T57" fmla="*/ 635 h 30"/>
              <a:gd name="T58" fmla="*/ 3613 w 29"/>
              <a:gd name="T59" fmla="*/ 476 h 30"/>
              <a:gd name="T60" fmla="*/ 3285 w 29"/>
              <a:gd name="T61" fmla="*/ 317 h 30"/>
              <a:gd name="T62" fmla="*/ 2792 w 29"/>
              <a:gd name="T63" fmla="*/ 0 h 30"/>
              <a:gd name="T64" fmla="*/ 2299 w 29"/>
              <a:gd name="T65" fmla="*/ 0 h 3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9"/>
              <a:gd name="T100" fmla="*/ 0 h 30"/>
              <a:gd name="T101" fmla="*/ 29 w 29"/>
              <a:gd name="T102" fmla="*/ 30 h 30"/>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9" h="30">
                <a:moveTo>
                  <a:pt x="14" y="0"/>
                </a:moveTo>
                <a:lnTo>
                  <a:pt x="10" y="0"/>
                </a:lnTo>
                <a:lnTo>
                  <a:pt x="8" y="2"/>
                </a:lnTo>
                <a:lnTo>
                  <a:pt x="6" y="3"/>
                </a:lnTo>
                <a:lnTo>
                  <a:pt x="3" y="4"/>
                </a:lnTo>
                <a:lnTo>
                  <a:pt x="2" y="6"/>
                </a:lnTo>
                <a:lnTo>
                  <a:pt x="0" y="9"/>
                </a:lnTo>
                <a:lnTo>
                  <a:pt x="0" y="12"/>
                </a:lnTo>
                <a:lnTo>
                  <a:pt x="0" y="15"/>
                </a:lnTo>
                <a:lnTo>
                  <a:pt x="0" y="18"/>
                </a:lnTo>
                <a:lnTo>
                  <a:pt x="0" y="21"/>
                </a:lnTo>
                <a:lnTo>
                  <a:pt x="2" y="23"/>
                </a:lnTo>
                <a:lnTo>
                  <a:pt x="3" y="25"/>
                </a:lnTo>
                <a:lnTo>
                  <a:pt x="6" y="28"/>
                </a:lnTo>
                <a:lnTo>
                  <a:pt x="8" y="29"/>
                </a:lnTo>
                <a:lnTo>
                  <a:pt x="10" y="30"/>
                </a:lnTo>
                <a:lnTo>
                  <a:pt x="14" y="30"/>
                </a:lnTo>
                <a:lnTo>
                  <a:pt x="17" y="30"/>
                </a:lnTo>
                <a:lnTo>
                  <a:pt x="20" y="29"/>
                </a:lnTo>
                <a:lnTo>
                  <a:pt x="22" y="28"/>
                </a:lnTo>
                <a:lnTo>
                  <a:pt x="25" y="25"/>
                </a:lnTo>
                <a:lnTo>
                  <a:pt x="26" y="23"/>
                </a:lnTo>
                <a:lnTo>
                  <a:pt x="28" y="21"/>
                </a:lnTo>
                <a:lnTo>
                  <a:pt x="28" y="18"/>
                </a:lnTo>
                <a:lnTo>
                  <a:pt x="29" y="15"/>
                </a:lnTo>
                <a:lnTo>
                  <a:pt x="28" y="12"/>
                </a:lnTo>
                <a:lnTo>
                  <a:pt x="28" y="9"/>
                </a:lnTo>
                <a:lnTo>
                  <a:pt x="26" y="6"/>
                </a:lnTo>
                <a:lnTo>
                  <a:pt x="25" y="4"/>
                </a:lnTo>
                <a:lnTo>
                  <a:pt x="22" y="3"/>
                </a:lnTo>
                <a:lnTo>
                  <a:pt x="20" y="2"/>
                </a:lnTo>
                <a:lnTo>
                  <a:pt x="17" y="0"/>
                </a:lnTo>
                <a:lnTo>
                  <a:pt x="14" y="0"/>
                </a:lnTo>
              </a:path>
            </a:pathLst>
          </a:custGeom>
          <a:noFill/>
          <a:ln w="1588">
            <a:solidFill>
              <a:srgbClr val="FFFFFF"/>
            </a:solidFill>
            <a:prstDash val="solid"/>
            <a:round/>
            <a:headEnd/>
            <a:tailEnd/>
          </a:ln>
        </p:spPr>
        <p:txBody>
          <a:bodyPr lIns="57150" tIns="28575" rIns="57150" bIns="28575"/>
          <a:lstStyle/>
          <a:p>
            <a:endParaRPr lang="en-US"/>
          </a:p>
        </p:txBody>
      </p:sp>
      <p:sp>
        <p:nvSpPr>
          <p:cNvPr id="61730" name="Freeform 332"/>
          <p:cNvSpPr>
            <a:spLocks/>
          </p:cNvSpPr>
          <p:nvPr/>
        </p:nvSpPr>
        <p:spPr bwMode="auto">
          <a:xfrm>
            <a:off x="1876425" y="3167063"/>
            <a:ext cx="4763" cy="4762"/>
          </a:xfrm>
          <a:custGeom>
            <a:avLst/>
            <a:gdLst>
              <a:gd name="T0" fmla="*/ 2223 w 30"/>
              <a:gd name="T1" fmla="*/ 0 h 30"/>
              <a:gd name="T2" fmla="*/ 1746 w 30"/>
              <a:gd name="T3" fmla="*/ 0 h 30"/>
              <a:gd name="T4" fmla="*/ 1270 w 30"/>
              <a:gd name="T5" fmla="*/ 317 h 30"/>
              <a:gd name="T6" fmla="*/ 953 w 30"/>
              <a:gd name="T7" fmla="*/ 476 h 30"/>
              <a:gd name="T8" fmla="*/ 476 w 30"/>
              <a:gd name="T9" fmla="*/ 635 h 30"/>
              <a:gd name="T10" fmla="*/ 318 w 30"/>
              <a:gd name="T11" fmla="*/ 952 h 30"/>
              <a:gd name="T12" fmla="*/ 0 w 30"/>
              <a:gd name="T13" fmla="*/ 1429 h 30"/>
              <a:gd name="T14" fmla="*/ 0 w 30"/>
              <a:gd name="T15" fmla="*/ 1905 h 30"/>
              <a:gd name="T16" fmla="*/ 0 w 30"/>
              <a:gd name="T17" fmla="*/ 2381 h 30"/>
              <a:gd name="T18" fmla="*/ 0 w 30"/>
              <a:gd name="T19" fmla="*/ 2857 h 30"/>
              <a:gd name="T20" fmla="*/ 0 w 30"/>
              <a:gd name="T21" fmla="*/ 3333 h 30"/>
              <a:gd name="T22" fmla="*/ 318 w 30"/>
              <a:gd name="T23" fmla="*/ 3651 h 30"/>
              <a:gd name="T24" fmla="*/ 476 w 30"/>
              <a:gd name="T25" fmla="*/ 3968 h 30"/>
              <a:gd name="T26" fmla="*/ 953 w 30"/>
              <a:gd name="T27" fmla="*/ 4445 h 30"/>
              <a:gd name="T28" fmla="*/ 1270 w 30"/>
              <a:gd name="T29" fmla="*/ 4603 h 30"/>
              <a:gd name="T30" fmla="*/ 1746 w 30"/>
              <a:gd name="T31" fmla="*/ 4762 h 30"/>
              <a:gd name="T32" fmla="*/ 2223 w 30"/>
              <a:gd name="T33" fmla="*/ 4762 h 30"/>
              <a:gd name="T34" fmla="*/ 2858 w 30"/>
              <a:gd name="T35" fmla="*/ 4762 h 30"/>
              <a:gd name="T36" fmla="*/ 3175 w 30"/>
              <a:gd name="T37" fmla="*/ 4603 h 30"/>
              <a:gd name="T38" fmla="*/ 3493 w 30"/>
              <a:gd name="T39" fmla="*/ 4445 h 30"/>
              <a:gd name="T40" fmla="*/ 3969 w 30"/>
              <a:gd name="T41" fmla="*/ 3968 h 30"/>
              <a:gd name="T42" fmla="*/ 4128 w 30"/>
              <a:gd name="T43" fmla="*/ 3651 h 30"/>
              <a:gd name="T44" fmla="*/ 4445 w 30"/>
              <a:gd name="T45" fmla="*/ 3333 h 30"/>
              <a:gd name="T46" fmla="*/ 4445 w 30"/>
              <a:gd name="T47" fmla="*/ 2857 h 30"/>
              <a:gd name="T48" fmla="*/ 4763 w 30"/>
              <a:gd name="T49" fmla="*/ 2381 h 30"/>
              <a:gd name="T50" fmla="*/ 4445 w 30"/>
              <a:gd name="T51" fmla="*/ 1905 h 30"/>
              <a:gd name="T52" fmla="*/ 4445 w 30"/>
              <a:gd name="T53" fmla="*/ 1429 h 30"/>
              <a:gd name="T54" fmla="*/ 4128 w 30"/>
              <a:gd name="T55" fmla="*/ 952 h 30"/>
              <a:gd name="T56" fmla="*/ 3969 w 30"/>
              <a:gd name="T57" fmla="*/ 635 h 30"/>
              <a:gd name="T58" fmla="*/ 3493 w 30"/>
              <a:gd name="T59" fmla="*/ 476 h 30"/>
              <a:gd name="T60" fmla="*/ 3175 w 30"/>
              <a:gd name="T61" fmla="*/ 317 h 30"/>
              <a:gd name="T62" fmla="*/ 2858 w 30"/>
              <a:gd name="T63" fmla="*/ 0 h 30"/>
              <a:gd name="T64" fmla="*/ 2223 w 30"/>
              <a:gd name="T65" fmla="*/ 0 h 3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30"/>
              <a:gd name="T100" fmla="*/ 0 h 30"/>
              <a:gd name="T101" fmla="*/ 30 w 30"/>
              <a:gd name="T102" fmla="*/ 30 h 30"/>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30" h="30">
                <a:moveTo>
                  <a:pt x="14" y="0"/>
                </a:moveTo>
                <a:lnTo>
                  <a:pt x="11" y="0"/>
                </a:lnTo>
                <a:lnTo>
                  <a:pt x="8" y="2"/>
                </a:lnTo>
                <a:lnTo>
                  <a:pt x="6" y="3"/>
                </a:lnTo>
                <a:lnTo>
                  <a:pt x="3" y="4"/>
                </a:lnTo>
                <a:lnTo>
                  <a:pt x="2" y="6"/>
                </a:lnTo>
                <a:lnTo>
                  <a:pt x="0" y="9"/>
                </a:lnTo>
                <a:lnTo>
                  <a:pt x="0" y="12"/>
                </a:lnTo>
                <a:lnTo>
                  <a:pt x="0" y="15"/>
                </a:lnTo>
                <a:lnTo>
                  <a:pt x="0" y="18"/>
                </a:lnTo>
                <a:lnTo>
                  <a:pt x="0" y="21"/>
                </a:lnTo>
                <a:lnTo>
                  <a:pt x="2" y="23"/>
                </a:lnTo>
                <a:lnTo>
                  <a:pt x="3" y="25"/>
                </a:lnTo>
                <a:lnTo>
                  <a:pt x="6" y="28"/>
                </a:lnTo>
                <a:lnTo>
                  <a:pt x="8" y="29"/>
                </a:lnTo>
                <a:lnTo>
                  <a:pt x="11" y="30"/>
                </a:lnTo>
                <a:lnTo>
                  <a:pt x="14" y="30"/>
                </a:lnTo>
                <a:lnTo>
                  <a:pt x="18" y="30"/>
                </a:lnTo>
                <a:lnTo>
                  <a:pt x="20" y="29"/>
                </a:lnTo>
                <a:lnTo>
                  <a:pt x="22" y="28"/>
                </a:lnTo>
                <a:lnTo>
                  <a:pt x="25" y="25"/>
                </a:lnTo>
                <a:lnTo>
                  <a:pt x="26" y="23"/>
                </a:lnTo>
                <a:lnTo>
                  <a:pt x="28" y="21"/>
                </a:lnTo>
                <a:lnTo>
                  <a:pt x="28" y="18"/>
                </a:lnTo>
                <a:lnTo>
                  <a:pt x="30" y="15"/>
                </a:lnTo>
                <a:lnTo>
                  <a:pt x="28" y="12"/>
                </a:lnTo>
                <a:lnTo>
                  <a:pt x="28" y="9"/>
                </a:lnTo>
                <a:lnTo>
                  <a:pt x="26" y="6"/>
                </a:lnTo>
                <a:lnTo>
                  <a:pt x="25" y="4"/>
                </a:lnTo>
                <a:lnTo>
                  <a:pt x="22" y="3"/>
                </a:lnTo>
                <a:lnTo>
                  <a:pt x="20" y="2"/>
                </a:lnTo>
                <a:lnTo>
                  <a:pt x="18" y="0"/>
                </a:lnTo>
                <a:lnTo>
                  <a:pt x="14" y="0"/>
                </a:lnTo>
                <a:close/>
              </a:path>
            </a:pathLst>
          </a:custGeom>
          <a:solidFill>
            <a:srgbClr val="FFFFFF"/>
          </a:solidFill>
          <a:ln w="9525">
            <a:noFill/>
            <a:round/>
            <a:headEnd/>
            <a:tailEnd/>
          </a:ln>
        </p:spPr>
        <p:txBody>
          <a:bodyPr lIns="57150" tIns="28575" rIns="57150" bIns="28575"/>
          <a:lstStyle/>
          <a:p>
            <a:endParaRPr lang="en-US"/>
          </a:p>
        </p:txBody>
      </p:sp>
      <p:sp>
        <p:nvSpPr>
          <p:cNvPr id="61731" name="Freeform 333"/>
          <p:cNvSpPr>
            <a:spLocks/>
          </p:cNvSpPr>
          <p:nvPr/>
        </p:nvSpPr>
        <p:spPr bwMode="auto">
          <a:xfrm>
            <a:off x="1876425" y="3167063"/>
            <a:ext cx="4763" cy="4762"/>
          </a:xfrm>
          <a:custGeom>
            <a:avLst/>
            <a:gdLst>
              <a:gd name="T0" fmla="*/ 2223 w 30"/>
              <a:gd name="T1" fmla="*/ 0 h 30"/>
              <a:gd name="T2" fmla="*/ 1746 w 30"/>
              <a:gd name="T3" fmla="*/ 0 h 30"/>
              <a:gd name="T4" fmla="*/ 1270 w 30"/>
              <a:gd name="T5" fmla="*/ 317 h 30"/>
              <a:gd name="T6" fmla="*/ 953 w 30"/>
              <a:gd name="T7" fmla="*/ 476 h 30"/>
              <a:gd name="T8" fmla="*/ 476 w 30"/>
              <a:gd name="T9" fmla="*/ 635 h 30"/>
              <a:gd name="T10" fmla="*/ 318 w 30"/>
              <a:gd name="T11" fmla="*/ 952 h 30"/>
              <a:gd name="T12" fmla="*/ 0 w 30"/>
              <a:gd name="T13" fmla="*/ 1429 h 30"/>
              <a:gd name="T14" fmla="*/ 0 w 30"/>
              <a:gd name="T15" fmla="*/ 1905 h 30"/>
              <a:gd name="T16" fmla="*/ 0 w 30"/>
              <a:gd name="T17" fmla="*/ 2381 h 30"/>
              <a:gd name="T18" fmla="*/ 0 w 30"/>
              <a:gd name="T19" fmla="*/ 2857 h 30"/>
              <a:gd name="T20" fmla="*/ 0 w 30"/>
              <a:gd name="T21" fmla="*/ 3333 h 30"/>
              <a:gd name="T22" fmla="*/ 318 w 30"/>
              <a:gd name="T23" fmla="*/ 3651 h 30"/>
              <a:gd name="T24" fmla="*/ 476 w 30"/>
              <a:gd name="T25" fmla="*/ 3968 h 30"/>
              <a:gd name="T26" fmla="*/ 953 w 30"/>
              <a:gd name="T27" fmla="*/ 4445 h 30"/>
              <a:gd name="T28" fmla="*/ 1270 w 30"/>
              <a:gd name="T29" fmla="*/ 4603 h 30"/>
              <a:gd name="T30" fmla="*/ 1746 w 30"/>
              <a:gd name="T31" fmla="*/ 4762 h 30"/>
              <a:gd name="T32" fmla="*/ 2223 w 30"/>
              <a:gd name="T33" fmla="*/ 4762 h 30"/>
              <a:gd name="T34" fmla="*/ 2858 w 30"/>
              <a:gd name="T35" fmla="*/ 4762 h 30"/>
              <a:gd name="T36" fmla="*/ 3175 w 30"/>
              <a:gd name="T37" fmla="*/ 4603 h 30"/>
              <a:gd name="T38" fmla="*/ 3493 w 30"/>
              <a:gd name="T39" fmla="*/ 4445 h 30"/>
              <a:gd name="T40" fmla="*/ 3969 w 30"/>
              <a:gd name="T41" fmla="*/ 3968 h 30"/>
              <a:gd name="T42" fmla="*/ 4128 w 30"/>
              <a:gd name="T43" fmla="*/ 3651 h 30"/>
              <a:gd name="T44" fmla="*/ 4445 w 30"/>
              <a:gd name="T45" fmla="*/ 3333 h 30"/>
              <a:gd name="T46" fmla="*/ 4445 w 30"/>
              <a:gd name="T47" fmla="*/ 2857 h 30"/>
              <a:gd name="T48" fmla="*/ 4763 w 30"/>
              <a:gd name="T49" fmla="*/ 2381 h 30"/>
              <a:gd name="T50" fmla="*/ 4445 w 30"/>
              <a:gd name="T51" fmla="*/ 1905 h 30"/>
              <a:gd name="T52" fmla="*/ 4445 w 30"/>
              <a:gd name="T53" fmla="*/ 1429 h 30"/>
              <a:gd name="T54" fmla="*/ 4128 w 30"/>
              <a:gd name="T55" fmla="*/ 952 h 30"/>
              <a:gd name="T56" fmla="*/ 3969 w 30"/>
              <a:gd name="T57" fmla="*/ 635 h 30"/>
              <a:gd name="T58" fmla="*/ 3493 w 30"/>
              <a:gd name="T59" fmla="*/ 476 h 30"/>
              <a:gd name="T60" fmla="*/ 3175 w 30"/>
              <a:gd name="T61" fmla="*/ 317 h 30"/>
              <a:gd name="T62" fmla="*/ 2858 w 30"/>
              <a:gd name="T63" fmla="*/ 0 h 30"/>
              <a:gd name="T64" fmla="*/ 2223 w 30"/>
              <a:gd name="T65" fmla="*/ 0 h 3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30"/>
              <a:gd name="T100" fmla="*/ 0 h 30"/>
              <a:gd name="T101" fmla="*/ 30 w 30"/>
              <a:gd name="T102" fmla="*/ 30 h 30"/>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30" h="30">
                <a:moveTo>
                  <a:pt x="14" y="0"/>
                </a:moveTo>
                <a:lnTo>
                  <a:pt x="11" y="0"/>
                </a:lnTo>
                <a:lnTo>
                  <a:pt x="8" y="2"/>
                </a:lnTo>
                <a:lnTo>
                  <a:pt x="6" y="3"/>
                </a:lnTo>
                <a:lnTo>
                  <a:pt x="3" y="4"/>
                </a:lnTo>
                <a:lnTo>
                  <a:pt x="2" y="6"/>
                </a:lnTo>
                <a:lnTo>
                  <a:pt x="0" y="9"/>
                </a:lnTo>
                <a:lnTo>
                  <a:pt x="0" y="12"/>
                </a:lnTo>
                <a:lnTo>
                  <a:pt x="0" y="15"/>
                </a:lnTo>
                <a:lnTo>
                  <a:pt x="0" y="18"/>
                </a:lnTo>
                <a:lnTo>
                  <a:pt x="0" y="21"/>
                </a:lnTo>
                <a:lnTo>
                  <a:pt x="2" y="23"/>
                </a:lnTo>
                <a:lnTo>
                  <a:pt x="3" y="25"/>
                </a:lnTo>
                <a:lnTo>
                  <a:pt x="6" y="28"/>
                </a:lnTo>
                <a:lnTo>
                  <a:pt x="8" y="29"/>
                </a:lnTo>
                <a:lnTo>
                  <a:pt x="11" y="30"/>
                </a:lnTo>
                <a:lnTo>
                  <a:pt x="14" y="30"/>
                </a:lnTo>
                <a:lnTo>
                  <a:pt x="18" y="30"/>
                </a:lnTo>
                <a:lnTo>
                  <a:pt x="20" y="29"/>
                </a:lnTo>
                <a:lnTo>
                  <a:pt x="22" y="28"/>
                </a:lnTo>
                <a:lnTo>
                  <a:pt x="25" y="25"/>
                </a:lnTo>
                <a:lnTo>
                  <a:pt x="26" y="23"/>
                </a:lnTo>
                <a:lnTo>
                  <a:pt x="28" y="21"/>
                </a:lnTo>
                <a:lnTo>
                  <a:pt x="28" y="18"/>
                </a:lnTo>
                <a:lnTo>
                  <a:pt x="30" y="15"/>
                </a:lnTo>
                <a:lnTo>
                  <a:pt x="28" y="12"/>
                </a:lnTo>
                <a:lnTo>
                  <a:pt x="28" y="9"/>
                </a:lnTo>
                <a:lnTo>
                  <a:pt x="26" y="6"/>
                </a:lnTo>
                <a:lnTo>
                  <a:pt x="25" y="4"/>
                </a:lnTo>
                <a:lnTo>
                  <a:pt x="22" y="3"/>
                </a:lnTo>
                <a:lnTo>
                  <a:pt x="20" y="2"/>
                </a:lnTo>
                <a:lnTo>
                  <a:pt x="18" y="0"/>
                </a:lnTo>
                <a:lnTo>
                  <a:pt x="14" y="0"/>
                </a:lnTo>
              </a:path>
            </a:pathLst>
          </a:custGeom>
          <a:noFill/>
          <a:ln w="1588">
            <a:solidFill>
              <a:srgbClr val="FFFFFF"/>
            </a:solidFill>
            <a:prstDash val="solid"/>
            <a:round/>
            <a:headEnd/>
            <a:tailEnd/>
          </a:ln>
        </p:spPr>
        <p:txBody>
          <a:bodyPr lIns="57150" tIns="28575" rIns="57150" bIns="28575"/>
          <a:lstStyle/>
          <a:p>
            <a:endParaRPr lang="en-US"/>
          </a:p>
        </p:txBody>
      </p:sp>
      <p:sp>
        <p:nvSpPr>
          <p:cNvPr id="61732" name="Freeform 334"/>
          <p:cNvSpPr>
            <a:spLocks/>
          </p:cNvSpPr>
          <p:nvPr/>
        </p:nvSpPr>
        <p:spPr bwMode="auto">
          <a:xfrm>
            <a:off x="1885950" y="3167063"/>
            <a:ext cx="4763" cy="4762"/>
          </a:xfrm>
          <a:custGeom>
            <a:avLst/>
            <a:gdLst>
              <a:gd name="T0" fmla="*/ 2223 w 30"/>
              <a:gd name="T1" fmla="*/ 0 h 30"/>
              <a:gd name="T2" fmla="*/ 1746 w 30"/>
              <a:gd name="T3" fmla="*/ 0 h 30"/>
              <a:gd name="T4" fmla="*/ 1270 w 30"/>
              <a:gd name="T5" fmla="*/ 317 h 30"/>
              <a:gd name="T6" fmla="*/ 953 w 30"/>
              <a:gd name="T7" fmla="*/ 476 h 30"/>
              <a:gd name="T8" fmla="*/ 635 w 30"/>
              <a:gd name="T9" fmla="*/ 635 h 30"/>
              <a:gd name="T10" fmla="*/ 476 w 30"/>
              <a:gd name="T11" fmla="*/ 952 h 30"/>
              <a:gd name="T12" fmla="*/ 0 w 30"/>
              <a:gd name="T13" fmla="*/ 1429 h 30"/>
              <a:gd name="T14" fmla="*/ 0 w 30"/>
              <a:gd name="T15" fmla="*/ 1905 h 30"/>
              <a:gd name="T16" fmla="*/ 0 w 30"/>
              <a:gd name="T17" fmla="*/ 2381 h 30"/>
              <a:gd name="T18" fmla="*/ 0 w 30"/>
              <a:gd name="T19" fmla="*/ 2857 h 30"/>
              <a:gd name="T20" fmla="*/ 0 w 30"/>
              <a:gd name="T21" fmla="*/ 3333 h 30"/>
              <a:gd name="T22" fmla="*/ 476 w 30"/>
              <a:gd name="T23" fmla="*/ 3651 h 30"/>
              <a:gd name="T24" fmla="*/ 635 w 30"/>
              <a:gd name="T25" fmla="*/ 3968 h 30"/>
              <a:gd name="T26" fmla="*/ 953 w 30"/>
              <a:gd name="T27" fmla="*/ 4445 h 30"/>
              <a:gd name="T28" fmla="*/ 1270 w 30"/>
              <a:gd name="T29" fmla="*/ 4603 h 30"/>
              <a:gd name="T30" fmla="*/ 1746 w 30"/>
              <a:gd name="T31" fmla="*/ 4762 h 30"/>
              <a:gd name="T32" fmla="*/ 2223 w 30"/>
              <a:gd name="T33" fmla="*/ 4762 h 30"/>
              <a:gd name="T34" fmla="*/ 2858 w 30"/>
              <a:gd name="T35" fmla="*/ 4762 h 30"/>
              <a:gd name="T36" fmla="*/ 3175 w 30"/>
              <a:gd name="T37" fmla="*/ 4603 h 30"/>
              <a:gd name="T38" fmla="*/ 3652 w 30"/>
              <a:gd name="T39" fmla="*/ 4445 h 30"/>
              <a:gd name="T40" fmla="*/ 3969 w 30"/>
              <a:gd name="T41" fmla="*/ 3968 h 30"/>
              <a:gd name="T42" fmla="*/ 4128 w 30"/>
              <a:gd name="T43" fmla="*/ 3651 h 30"/>
              <a:gd name="T44" fmla="*/ 4604 w 30"/>
              <a:gd name="T45" fmla="*/ 3333 h 30"/>
              <a:gd name="T46" fmla="*/ 4604 w 30"/>
              <a:gd name="T47" fmla="*/ 2857 h 30"/>
              <a:gd name="T48" fmla="*/ 4763 w 30"/>
              <a:gd name="T49" fmla="*/ 2381 h 30"/>
              <a:gd name="T50" fmla="*/ 4604 w 30"/>
              <a:gd name="T51" fmla="*/ 1905 h 30"/>
              <a:gd name="T52" fmla="*/ 4604 w 30"/>
              <a:gd name="T53" fmla="*/ 1429 h 30"/>
              <a:gd name="T54" fmla="*/ 4128 w 30"/>
              <a:gd name="T55" fmla="*/ 952 h 30"/>
              <a:gd name="T56" fmla="*/ 3969 w 30"/>
              <a:gd name="T57" fmla="*/ 635 h 30"/>
              <a:gd name="T58" fmla="*/ 3652 w 30"/>
              <a:gd name="T59" fmla="*/ 476 h 30"/>
              <a:gd name="T60" fmla="*/ 3175 w 30"/>
              <a:gd name="T61" fmla="*/ 317 h 30"/>
              <a:gd name="T62" fmla="*/ 2858 w 30"/>
              <a:gd name="T63" fmla="*/ 0 h 30"/>
              <a:gd name="T64" fmla="*/ 2223 w 30"/>
              <a:gd name="T65" fmla="*/ 0 h 3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30"/>
              <a:gd name="T100" fmla="*/ 0 h 30"/>
              <a:gd name="T101" fmla="*/ 30 w 30"/>
              <a:gd name="T102" fmla="*/ 30 h 30"/>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30" h="30">
                <a:moveTo>
                  <a:pt x="14" y="0"/>
                </a:moveTo>
                <a:lnTo>
                  <a:pt x="11" y="0"/>
                </a:lnTo>
                <a:lnTo>
                  <a:pt x="8" y="2"/>
                </a:lnTo>
                <a:lnTo>
                  <a:pt x="6" y="3"/>
                </a:lnTo>
                <a:lnTo>
                  <a:pt x="4" y="4"/>
                </a:lnTo>
                <a:lnTo>
                  <a:pt x="3" y="6"/>
                </a:lnTo>
                <a:lnTo>
                  <a:pt x="0" y="9"/>
                </a:lnTo>
                <a:lnTo>
                  <a:pt x="0" y="12"/>
                </a:lnTo>
                <a:lnTo>
                  <a:pt x="0" y="15"/>
                </a:lnTo>
                <a:lnTo>
                  <a:pt x="0" y="18"/>
                </a:lnTo>
                <a:lnTo>
                  <a:pt x="0" y="21"/>
                </a:lnTo>
                <a:lnTo>
                  <a:pt x="3" y="23"/>
                </a:lnTo>
                <a:lnTo>
                  <a:pt x="4" y="25"/>
                </a:lnTo>
                <a:lnTo>
                  <a:pt x="6" y="28"/>
                </a:lnTo>
                <a:lnTo>
                  <a:pt x="8" y="29"/>
                </a:lnTo>
                <a:lnTo>
                  <a:pt x="11" y="30"/>
                </a:lnTo>
                <a:lnTo>
                  <a:pt x="14" y="30"/>
                </a:lnTo>
                <a:lnTo>
                  <a:pt x="18" y="30"/>
                </a:lnTo>
                <a:lnTo>
                  <a:pt x="20" y="29"/>
                </a:lnTo>
                <a:lnTo>
                  <a:pt x="23" y="28"/>
                </a:lnTo>
                <a:lnTo>
                  <a:pt x="25" y="25"/>
                </a:lnTo>
                <a:lnTo>
                  <a:pt x="26" y="23"/>
                </a:lnTo>
                <a:lnTo>
                  <a:pt x="29" y="21"/>
                </a:lnTo>
                <a:lnTo>
                  <a:pt x="29" y="18"/>
                </a:lnTo>
                <a:lnTo>
                  <a:pt x="30" y="15"/>
                </a:lnTo>
                <a:lnTo>
                  <a:pt x="29" y="12"/>
                </a:lnTo>
                <a:lnTo>
                  <a:pt x="29" y="9"/>
                </a:lnTo>
                <a:lnTo>
                  <a:pt x="26" y="6"/>
                </a:lnTo>
                <a:lnTo>
                  <a:pt x="25" y="4"/>
                </a:lnTo>
                <a:lnTo>
                  <a:pt x="23" y="3"/>
                </a:lnTo>
                <a:lnTo>
                  <a:pt x="20" y="2"/>
                </a:lnTo>
                <a:lnTo>
                  <a:pt x="18" y="0"/>
                </a:lnTo>
                <a:lnTo>
                  <a:pt x="14" y="0"/>
                </a:lnTo>
                <a:close/>
              </a:path>
            </a:pathLst>
          </a:custGeom>
          <a:solidFill>
            <a:srgbClr val="FFFFFF"/>
          </a:solidFill>
          <a:ln w="9525">
            <a:noFill/>
            <a:round/>
            <a:headEnd/>
            <a:tailEnd/>
          </a:ln>
        </p:spPr>
        <p:txBody>
          <a:bodyPr lIns="57150" tIns="28575" rIns="57150" bIns="28575"/>
          <a:lstStyle/>
          <a:p>
            <a:endParaRPr lang="en-US"/>
          </a:p>
        </p:txBody>
      </p:sp>
      <p:sp>
        <p:nvSpPr>
          <p:cNvPr id="61733" name="Freeform 335"/>
          <p:cNvSpPr>
            <a:spLocks/>
          </p:cNvSpPr>
          <p:nvPr/>
        </p:nvSpPr>
        <p:spPr bwMode="auto">
          <a:xfrm>
            <a:off x="1885950" y="3167063"/>
            <a:ext cx="4763" cy="4762"/>
          </a:xfrm>
          <a:custGeom>
            <a:avLst/>
            <a:gdLst>
              <a:gd name="T0" fmla="*/ 2223 w 30"/>
              <a:gd name="T1" fmla="*/ 0 h 30"/>
              <a:gd name="T2" fmla="*/ 1746 w 30"/>
              <a:gd name="T3" fmla="*/ 0 h 30"/>
              <a:gd name="T4" fmla="*/ 1270 w 30"/>
              <a:gd name="T5" fmla="*/ 317 h 30"/>
              <a:gd name="T6" fmla="*/ 953 w 30"/>
              <a:gd name="T7" fmla="*/ 476 h 30"/>
              <a:gd name="T8" fmla="*/ 635 w 30"/>
              <a:gd name="T9" fmla="*/ 635 h 30"/>
              <a:gd name="T10" fmla="*/ 476 w 30"/>
              <a:gd name="T11" fmla="*/ 952 h 30"/>
              <a:gd name="T12" fmla="*/ 0 w 30"/>
              <a:gd name="T13" fmla="*/ 1429 h 30"/>
              <a:gd name="T14" fmla="*/ 0 w 30"/>
              <a:gd name="T15" fmla="*/ 1905 h 30"/>
              <a:gd name="T16" fmla="*/ 0 w 30"/>
              <a:gd name="T17" fmla="*/ 2381 h 30"/>
              <a:gd name="T18" fmla="*/ 0 w 30"/>
              <a:gd name="T19" fmla="*/ 2857 h 30"/>
              <a:gd name="T20" fmla="*/ 0 w 30"/>
              <a:gd name="T21" fmla="*/ 3333 h 30"/>
              <a:gd name="T22" fmla="*/ 476 w 30"/>
              <a:gd name="T23" fmla="*/ 3651 h 30"/>
              <a:gd name="T24" fmla="*/ 635 w 30"/>
              <a:gd name="T25" fmla="*/ 3968 h 30"/>
              <a:gd name="T26" fmla="*/ 953 w 30"/>
              <a:gd name="T27" fmla="*/ 4445 h 30"/>
              <a:gd name="T28" fmla="*/ 1270 w 30"/>
              <a:gd name="T29" fmla="*/ 4603 h 30"/>
              <a:gd name="T30" fmla="*/ 1746 w 30"/>
              <a:gd name="T31" fmla="*/ 4762 h 30"/>
              <a:gd name="T32" fmla="*/ 2223 w 30"/>
              <a:gd name="T33" fmla="*/ 4762 h 30"/>
              <a:gd name="T34" fmla="*/ 2858 w 30"/>
              <a:gd name="T35" fmla="*/ 4762 h 30"/>
              <a:gd name="T36" fmla="*/ 3175 w 30"/>
              <a:gd name="T37" fmla="*/ 4603 h 30"/>
              <a:gd name="T38" fmla="*/ 3652 w 30"/>
              <a:gd name="T39" fmla="*/ 4445 h 30"/>
              <a:gd name="T40" fmla="*/ 3969 w 30"/>
              <a:gd name="T41" fmla="*/ 3968 h 30"/>
              <a:gd name="T42" fmla="*/ 4128 w 30"/>
              <a:gd name="T43" fmla="*/ 3651 h 30"/>
              <a:gd name="T44" fmla="*/ 4604 w 30"/>
              <a:gd name="T45" fmla="*/ 3333 h 30"/>
              <a:gd name="T46" fmla="*/ 4604 w 30"/>
              <a:gd name="T47" fmla="*/ 2857 h 30"/>
              <a:gd name="T48" fmla="*/ 4763 w 30"/>
              <a:gd name="T49" fmla="*/ 2381 h 30"/>
              <a:gd name="T50" fmla="*/ 4604 w 30"/>
              <a:gd name="T51" fmla="*/ 1905 h 30"/>
              <a:gd name="T52" fmla="*/ 4604 w 30"/>
              <a:gd name="T53" fmla="*/ 1429 h 30"/>
              <a:gd name="T54" fmla="*/ 4128 w 30"/>
              <a:gd name="T55" fmla="*/ 952 h 30"/>
              <a:gd name="T56" fmla="*/ 3969 w 30"/>
              <a:gd name="T57" fmla="*/ 635 h 30"/>
              <a:gd name="T58" fmla="*/ 3652 w 30"/>
              <a:gd name="T59" fmla="*/ 476 h 30"/>
              <a:gd name="T60" fmla="*/ 3175 w 30"/>
              <a:gd name="T61" fmla="*/ 317 h 30"/>
              <a:gd name="T62" fmla="*/ 2858 w 30"/>
              <a:gd name="T63" fmla="*/ 0 h 30"/>
              <a:gd name="T64" fmla="*/ 2223 w 30"/>
              <a:gd name="T65" fmla="*/ 0 h 3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30"/>
              <a:gd name="T100" fmla="*/ 0 h 30"/>
              <a:gd name="T101" fmla="*/ 30 w 30"/>
              <a:gd name="T102" fmla="*/ 30 h 30"/>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30" h="30">
                <a:moveTo>
                  <a:pt x="14" y="0"/>
                </a:moveTo>
                <a:lnTo>
                  <a:pt x="11" y="0"/>
                </a:lnTo>
                <a:lnTo>
                  <a:pt x="8" y="2"/>
                </a:lnTo>
                <a:lnTo>
                  <a:pt x="6" y="3"/>
                </a:lnTo>
                <a:lnTo>
                  <a:pt x="4" y="4"/>
                </a:lnTo>
                <a:lnTo>
                  <a:pt x="3" y="6"/>
                </a:lnTo>
                <a:lnTo>
                  <a:pt x="0" y="9"/>
                </a:lnTo>
                <a:lnTo>
                  <a:pt x="0" y="12"/>
                </a:lnTo>
                <a:lnTo>
                  <a:pt x="0" y="15"/>
                </a:lnTo>
                <a:lnTo>
                  <a:pt x="0" y="18"/>
                </a:lnTo>
                <a:lnTo>
                  <a:pt x="0" y="21"/>
                </a:lnTo>
                <a:lnTo>
                  <a:pt x="3" y="23"/>
                </a:lnTo>
                <a:lnTo>
                  <a:pt x="4" y="25"/>
                </a:lnTo>
                <a:lnTo>
                  <a:pt x="6" y="28"/>
                </a:lnTo>
                <a:lnTo>
                  <a:pt x="8" y="29"/>
                </a:lnTo>
                <a:lnTo>
                  <a:pt x="11" y="30"/>
                </a:lnTo>
                <a:lnTo>
                  <a:pt x="14" y="30"/>
                </a:lnTo>
                <a:lnTo>
                  <a:pt x="18" y="30"/>
                </a:lnTo>
                <a:lnTo>
                  <a:pt x="20" y="29"/>
                </a:lnTo>
                <a:lnTo>
                  <a:pt x="23" y="28"/>
                </a:lnTo>
                <a:lnTo>
                  <a:pt x="25" y="25"/>
                </a:lnTo>
                <a:lnTo>
                  <a:pt x="26" y="23"/>
                </a:lnTo>
                <a:lnTo>
                  <a:pt x="29" y="21"/>
                </a:lnTo>
                <a:lnTo>
                  <a:pt x="29" y="18"/>
                </a:lnTo>
                <a:lnTo>
                  <a:pt x="30" y="15"/>
                </a:lnTo>
                <a:lnTo>
                  <a:pt x="29" y="12"/>
                </a:lnTo>
                <a:lnTo>
                  <a:pt x="29" y="9"/>
                </a:lnTo>
                <a:lnTo>
                  <a:pt x="26" y="6"/>
                </a:lnTo>
                <a:lnTo>
                  <a:pt x="25" y="4"/>
                </a:lnTo>
                <a:lnTo>
                  <a:pt x="23" y="3"/>
                </a:lnTo>
                <a:lnTo>
                  <a:pt x="20" y="2"/>
                </a:lnTo>
                <a:lnTo>
                  <a:pt x="18" y="0"/>
                </a:lnTo>
                <a:lnTo>
                  <a:pt x="14" y="0"/>
                </a:lnTo>
              </a:path>
            </a:pathLst>
          </a:custGeom>
          <a:noFill/>
          <a:ln w="1588">
            <a:solidFill>
              <a:srgbClr val="FFFFFF"/>
            </a:solidFill>
            <a:prstDash val="solid"/>
            <a:round/>
            <a:headEnd/>
            <a:tailEnd/>
          </a:ln>
        </p:spPr>
        <p:txBody>
          <a:bodyPr lIns="57150" tIns="28575" rIns="57150" bIns="28575"/>
          <a:lstStyle/>
          <a:p>
            <a:endParaRPr lang="en-US"/>
          </a:p>
        </p:txBody>
      </p:sp>
      <p:sp>
        <p:nvSpPr>
          <p:cNvPr id="61734" name="Freeform 336"/>
          <p:cNvSpPr>
            <a:spLocks/>
          </p:cNvSpPr>
          <p:nvPr/>
        </p:nvSpPr>
        <p:spPr bwMode="auto">
          <a:xfrm>
            <a:off x="1847850" y="3155950"/>
            <a:ext cx="4763" cy="6350"/>
          </a:xfrm>
          <a:custGeom>
            <a:avLst/>
            <a:gdLst>
              <a:gd name="T0" fmla="*/ 2540 w 30"/>
              <a:gd name="T1" fmla="*/ 0 h 30"/>
              <a:gd name="T2" fmla="*/ 1905 w 30"/>
              <a:gd name="T3" fmla="*/ 0 h 30"/>
              <a:gd name="T4" fmla="*/ 1588 w 30"/>
              <a:gd name="T5" fmla="*/ 212 h 30"/>
              <a:gd name="T6" fmla="*/ 1111 w 30"/>
              <a:gd name="T7" fmla="*/ 635 h 30"/>
              <a:gd name="T8" fmla="*/ 794 w 30"/>
              <a:gd name="T9" fmla="*/ 847 h 30"/>
              <a:gd name="T10" fmla="*/ 476 w 30"/>
              <a:gd name="T11" fmla="*/ 1270 h 30"/>
              <a:gd name="T12" fmla="*/ 318 w 30"/>
              <a:gd name="T13" fmla="*/ 1905 h 30"/>
              <a:gd name="T14" fmla="*/ 318 w 30"/>
              <a:gd name="T15" fmla="*/ 2540 h 30"/>
              <a:gd name="T16" fmla="*/ 0 w 30"/>
              <a:gd name="T17" fmla="*/ 2963 h 30"/>
              <a:gd name="T18" fmla="*/ 318 w 30"/>
              <a:gd name="T19" fmla="*/ 3810 h 30"/>
              <a:gd name="T20" fmla="*/ 318 w 30"/>
              <a:gd name="T21" fmla="*/ 4233 h 30"/>
              <a:gd name="T22" fmla="*/ 476 w 30"/>
              <a:gd name="T23" fmla="*/ 4868 h 30"/>
              <a:gd name="T24" fmla="*/ 794 w 30"/>
              <a:gd name="T25" fmla="*/ 5292 h 30"/>
              <a:gd name="T26" fmla="*/ 1111 w 30"/>
              <a:gd name="T27" fmla="*/ 5715 h 30"/>
              <a:gd name="T28" fmla="*/ 1588 w 30"/>
              <a:gd name="T29" fmla="*/ 6138 h 30"/>
              <a:gd name="T30" fmla="*/ 1905 w 30"/>
              <a:gd name="T31" fmla="*/ 6350 h 30"/>
              <a:gd name="T32" fmla="*/ 2540 w 30"/>
              <a:gd name="T33" fmla="*/ 6350 h 30"/>
              <a:gd name="T34" fmla="*/ 2858 w 30"/>
              <a:gd name="T35" fmla="*/ 6350 h 30"/>
              <a:gd name="T36" fmla="*/ 3493 w 30"/>
              <a:gd name="T37" fmla="*/ 6138 h 30"/>
              <a:gd name="T38" fmla="*/ 3810 w 30"/>
              <a:gd name="T39" fmla="*/ 5715 h 30"/>
              <a:gd name="T40" fmla="*/ 4128 w 30"/>
              <a:gd name="T41" fmla="*/ 5292 h 30"/>
              <a:gd name="T42" fmla="*/ 4445 w 30"/>
              <a:gd name="T43" fmla="*/ 4868 h 30"/>
              <a:gd name="T44" fmla="*/ 4604 w 30"/>
              <a:gd name="T45" fmla="*/ 4233 h 30"/>
              <a:gd name="T46" fmla="*/ 4763 w 30"/>
              <a:gd name="T47" fmla="*/ 3810 h 30"/>
              <a:gd name="T48" fmla="*/ 4763 w 30"/>
              <a:gd name="T49" fmla="*/ 2963 h 30"/>
              <a:gd name="T50" fmla="*/ 4763 w 30"/>
              <a:gd name="T51" fmla="*/ 2540 h 30"/>
              <a:gd name="T52" fmla="*/ 4604 w 30"/>
              <a:gd name="T53" fmla="*/ 1905 h 30"/>
              <a:gd name="T54" fmla="*/ 4445 w 30"/>
              <a:gd name="T55" fmla="*/ 1270 h 30"/>
              <a:gd name="T56" fmla="*/ 4128 w 30"/>
              <a:gd name="T57" fmla="*/ 847 h 30"/>
              <a:gd name="T58" fmla="*/ 3810 w 30"/>
              <a:gd name="T59" fmla="*/ 635 h 30"/>
              <a:gd name="T60" fmla="*/ 3493 w 30"/>
              <a:gd name="T61" fmla="*/ 212 h 30"/>
              <a:gd name="T62" fmla="*/ 2858 w 30"/>
              <a:gd name="T63" fmla="*/ 0 h 30"/>
              <a:gd name="T64" fmla="*/ 2540 w 30"/>
              <a:gd name="T65" fmla="*/ 0 h 3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30"/>
              <a:gd name="T100" fmla="*/ 0 h 30"/>
              <a:gd name="T101" fmla="*/ 30 w 30"/>
              <a:gd name="T102" fmla="*/ 30 h 30"/>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30" h="30">
                <a:moveTo>
                  <a:pt x="16" y="0"/>
                </a:moveTo>
                <a:lnTo>
                  <a:pt x="12" y="0"/>
                </a:lnTo>
                <a:lnTo>
                  <a:pt x="10" y="1"/>
                </a:lnTo>
                <a:lnTo>
                  <a:pt x="7" y="3"/>
                </a:lnTo>
                <a:lnTo>
                  <a:pt x="5" y="4"/>
                </a:lnTo>
                <a:lnTo>
                  <a:pt x="3" y="6"/>
                </a:lnTo>
                <a:lnTo>
                  <a:pt x="2" y="9"/>
                </a:lnTo>
                <a:lnTo>
                  <a:pt x="2" y="12"/>
                </a:lnTo>
                <a:lnTo>
                  <a:pt x="0" y="14"/>
                </a:lnTo>
                <a:lnTo>
                  <a:pt x="2" y="18"/>
                </a:lnTo>
                <a:lnTo>
                  <a:pt x="2" y="20"/>
                </a:lnTo>
                <a:lnTo>
                  <a:pt x="3" y="23"/>
                </a:lnTo>
                <a:lnTo>
                  <a:pt x="5" y="25"/>
                </a:lnTo>
                <a:lnTo>
                  <a:pt x="7" y="27"/>
                </a:lnTo>
                <a:lnTo>
                  <a:pt x="10" y="29"/>
                </a:lnTo>
                <a:lnTo>
                  <a:pt x="12" y="30"/>
                </a:lnTo>
                <a:lnTo>
                  <a:pt x="16" y="30"/>
                </a:lnTo>
                <a:lnTo>
                  <a:pt x="18" y="30"/>
                </a:lnTo>
                <a:lnTo>
                  <a:pt x="22" y="29"/>
                </a:lnTo>
                <a:lnTo>
                  <a:pt x="24" y="27"/>
                </a:lnTo>
                <a:lnTo>
                  <a:pt x="26" y="25"/>
                </a:lnTo>
                <a:lnTo>
                  <a:pt x="28" y="23"/>
                </a:lnTo>
                <a:lnTo>
                  <a:pt x="29" y="20"/>
                </a:lnTo>
                <a:lnTo>
                  <a:pt x="30" y="18"/>
                </a:lnTo>
                <a:lnTo>
                  <a:pt x="30" y="14"/>
                </a:lnTo>
                <a:lnTo>
                  <a:pt x="30" y="12"/>
                </a:lnTo>
                <a:lnTo>
                  <a:pt x="29" y="9"/>
                </a:lnTo>
                <a:lnTo>
                  <a:pt x="28" y="6"/>
                </a:lnTo>
                <a:lnTo>
                  <a:pt x="26" y="4"/>
                </a:lnTo>
                <a:lnTo>
                  <a:pt x="24" y="3"/>
                </a:lnTo>
                <a:lnTo>
                  <a:pt x="22" y="1"/>
                </a:lnTo>
                <a:lnTo>
                  <a:pt x="18" y="0"/>
                </a:lnTo>
                <a:lnTo>
                  <a:pt x="16" y="0"/>
                </a:lnTo>
                <a:close/>
              </a:path>
            </a:pathLst>
          </a:custGeom>
          <a:solidFill>
            <a:srgbClr val="FFFFFF"/>
          </a:solidFill>
          <a:ln w="9525">
            <a:noFill/>
            <a:round/>
            <a:headEnd/>
            <a:tailEnd/>
          </a:ln>
        </p:spPr>
        <p:txBody>
          <a:bodyPr lIns="57150" tIns="28575" rIns="57150" bIns="28575"/>
          <a:lstStyle/>
          <a:p>
            <a:endParaRPr lang="en-US"/>
          </a:p>
        </p:txBody>
      </p:sp>
      <p:sp>
        <p:nvSpPr>
          <p:cNvPr id="61735" name="Freeform 337"/>
          <p:cNvSpPr>
            <a:spLocks/>
          </p:cNvSpPr>
          <p:nvPr/>
        </p:nvSpPr>
        <p:spPr bwMode="auto">
          <a:xfrm>
            <a:off x="1847850" y="3155950"/>
            <a:ext cx="4763" cy="6350"/>
          </a:xfrm>
          <a:custGeom>
            <a:avLst/>
            <a:gdLst>
              <a:gd name="T0" fmla="*/ 2540 w 30"/>
              <a:gd name="T1" fmla="*/ 0 h 30"/>
              <a:gd name="T2" fmla="*/ 1905 w 30"/>
              <a:gd name="T3" fmla="*/ 0 h 30"/>
              <a:gd name="T4" fmla="*/ 1588 w 30"/>
              <a:gd name="T5" fmla="*/ 212 h 30"/>
              <a:gd name="T6" fmla="*/ 1111 w 30"/>
              <a:gd name="T7" fmla="*/ 635 h 30"/>
              <a:gd name="T8" fmla="*/ 794 w 30"/>
              <a:gd name="T9" fmla="*/ 847 h 30"/>
              <a:gd name="T10" fmla="*/ 476 w 30"/>
              <a:gd name="T11" fmla="*/ 1270 h 30"/>
              <a:gd name="T12" fmla="*/ 318 w 30"/>
              <a:gd name="T13" fmla="*/ 1905 h 30"/>
              <a:gd name="T14" fmla="*/ 318 w 30"/>
              <a:gd name="T15" fmla="*/ 2540 h 30"/>
              <a:gd name="T16" fmla="*/ 0 w 30"/>
              <a:gd name="T17" fmla="*/ 2963 h 30"/>
              <a:gd name="T18" fmla="*/ 318 w 30"/>
              <a:gd name="T19" fmla="*/ 3810 h 30"/>
              <a:gd name="T20" fmla="*/ 318 w 30"/>
              <a:gd name="T21" fmla="*/ 4233 h 30"/>
              <a:gd name="T22" fmla="*/ 476 w 30"/>
              <a:gd name="T23" fmla="*/ 4868 h 30"/>
              <a:gd name="T24" fmla="*/ 794 w 30"/>
              <a:gd name="T25" fmla="*/ 5292 h 30"/>
              <a:gd name="T26" fmla="*/ 1111 w 30"/>
              <a:gd name="T27" fmla="*/ 5715 h 30"/>
              <a:gd name="T28" fmla="*/ 1588 w 30"/>
              <a:gd name="T29" fmla="*/ 6138 h 30"/>
              <a:gd name="T30" fmla="*/ 1905 w 30"/>
              <a:gd name="T31" fmla="*/ 6350 h 30"/>
              <a:gd name="T32" fmla="*/ 2540 w 30"/>
              <a:gd name="T33" fmla="*/ 6350 h 30"/>
              <a:gd name="T34" fmla="*/ 2858 w 30"/>
              <a:gd name="T35" fmla="*/ 6350 h 30"/>
              <a:gd name="T36" fmla="*/ 3493 w 30"/>
              <a:gd name="T37" fmla="*/ 6138 h 30"/>
              <a:gd name="T38" fmla="*/ 3810 w 30"/>
              <a:gd name="T39" fmla="*/ 5715 h 30"/>
              <a:gd name="T40" fmla="*/ 4128 w 30"/>
              <a:gd name="T41" fmla="*/ 5292 h 30"/>
              <a:gd name="T42" fmla="*/ 4445 w 30"/>
              <a:gd name="T43" fmla="*/ 4868 h 30"/>
              <a:gd name="T44" fmla="*/ 4604 w 30"/>
              <a:gd name="T45" fmla="*/ 4233 h 30"/>
              <a:gd name="T46" fmla="*/ 4763 w 30"/>
              <a:gd name="T47" fmla="*/ 3810 h 30"/>
              <a:gd name="T48" fmla="*/ 4763 w 30"/>
              <a:gd name="T49" fmla="*/ 2963 h 30"/>
              <a:gd name="T50" fmla="*/ 4763 w 30"/>
              <a:gd name="T51" fmla="*/ 2540 h 30"/>
              <a:gd name="T52" fmla="*/ 4604 w 30"/>
              <a:gd name="T53" fmla="*/ 1905 h 30"/>
              <a:gd name="T54" fmla="*/ 4445 w 30"/>
              <a:gd name="T55" fmla="*/ 1270 h 30"/>
              <a:gd name="T56" fmla="*/ 4128 w 30"/>
              <a:gd name="T57" fmla="*/ 847 h 30"/>
              <a:gd name="T58" fmla="*/ 3810 w 30"/>
              <a:gd name="T59" fmla="*/ 635 h 30"/>
              <a:gd name="T60" fmla="*/ 3493 w 30"/>
              <a:gd name="T61" fmla="*/ 212 h 30"/>
              <a:gd name="T62" fmla="*/ 2858 w 30"/>
              <a:gd name="T63" fmla="*/ 0 h 30"/>
              <a:gd name="T64" fmla="*/ 2540 w 30"/>
              <a:gd name="T65" fmla="*/ 0 h 3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30"/>
              <a:gd name="T100" fmla="*/ 0 h 30"/>
              <a:gd name="T101" fmla="*/ 30 w 30"/>
              <a:gd name="T102" fmla="*/ 30 h 30"/>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30" h="30">
                <a:moveTo>
                  <a:pt x="16" y="0"/>
                </a:moveTo>
                <a:lnTo>
                  <a:pt x="12" y="0"/>
                </a:lnTo>
                <a:lnTo>
                  <a:pt x="10" y="1"/>
                </a:lnTo>
                <a:lnTo>
                  <a:pt x="7" y="3"/>
                </a:lnTo>
                <a:lnTo>
                  <a:pt x="5" y="4"/>
                </a:lnTo>
                <a:lnTo>
                  <a:pt x="3" y="6"/>
                </a:lnTo>
                <a:lnTo>
                  <a:pt x="2" y="9"/>
                </a:lnTo>
                <a:lnTo>
                  <a:pt x="2" y="12"/>
                </a:lnTo>
                <a:lnTo>
                  <a:pt x="0" y="14"/>
                </a:lnTo>
                <a:lnTo>
                  <a:pt x="2" y="18"/>
                </a:lnTo>
                <a:lnTo>
                  <a:pt x="2" y="20"/>
                </a:lnTo>
                <a:lnTo>
                  <a:pt x="3" y="23"/>
                </a:lnTo>
                <a:lnTo>
                  <a:pt x="5" y="25"/>
                </a:lnTo>
                <a:lnTo>
                  <a:pt x="7" y="27"/>
                </a:lnTo>
                <a:lnTo>
                  <a:pt x="10" y="29"/>
                </a:lnTo>
                <a:lnTo>
                  <a:pt x="12" y="30"/>
                </a:lnTo>
                <a:lnTo>
                  <a:pt x="16" y="30"/>
                </a:lnTo>
                <a:lnTo>
                  <a:pt x="18" y="30"/>
                </a:lnTo>
                <a:lnTo>
                  <a:pt x="22" y="29"/>
                </a:lnTo>
                <a:lnTo>
                  <a:pt x="24" y="27"/>
                </a:lnTo>
                <a:lnTo>
                  <a:pt x="26" y="25"/>
                </a:lnTo>
                <a:lnTo>
                  <a:pt x="28" y="23"/>
                </a:lnTo>
                <a:lnTo>
                  <a:pt x="29" y="20"/>
                </a:lnTo>
                <a:lnTo>
                  <a:pt x="30" y="18"/>
                </a:lnTo>
                <a:lnTo>
                  <a:pt x="30" y="14"/>
                </a:lnTo>
                <a:lnTo>
                  <a:pt x="30" y="12"/>
                </a:lnTo>
                <a:lnTo>
                  <a:pt x="29" y="9"/>
                </a:lnTo>
                <a:lnTo>
                  <a:pt x="28" y="6"/>
                </a:lnTo>
                <a:lnTo>
                  <a:pt x="26" y="4"/>
                </a:lnTo>
                <a:lnTo>
                  <a:pt x="24" y="3"/>
                </a:lnTo>
                <a:lnTo>
                  <a:pt x="22" y="1"/>
                </a:lnTo>
                <a:lnTo>
                  <a:pt x="18" y="0"/>
                </a:lnTo>
                <a:lnTo>
                  <a:pt x="16" y="0"/>
                </a:lnTo>
              </a:path>
            </a:pathLst>
          </a:custGeom>
          <a:noFill/>
          <a:ln w="1588">
            <a:solidFill>
              <a:srgbClr val="FFFFFF"/>
            </a:solidFill>
            <a:prstDash val="solid"/>
            <a:round/>
            <a:headEnd/>
            <a:tailEnd/>
          </a:ln>
        </p:spPr>
        <p:txBody>
          <a:bodyPr lIns="57150" tIns="28575" rIns="57150" bIns="28575"/>
          <a:lstStyle/>
          <a:p>
            <a:endParaRPr lang="en-US"/>
          </a:p>
        </p:txBody>
      </p:sp>
      <p:sp>
        <p:nvSpPr>
          <p:cNvPr id="61736" name="Freeform 338"/>
          <p:cNvSpPr>
            <a:spLocks/>
          </p:cNvSpPr>
          <p:nvPr/>
        </p:nvSpPr>
        <p:spPr bwMode="auto">
          <a:xfrm>
            <a:off x="1857375" y="3155950"/>
            <a:ext cx="4763" cy="6350"/>
          </a:xfrm>
          <a:custGeom>
            <a:avLst/>
            <a:gdLst>
              <a:gd name="T0" fmla="*/ 2464 w 29"/>
              <a:gd name="T1" fmla="*/ 0 h 30"/>
              <a:gd name="T2" fmla="*/ 1807 w 29"/>
              <a:gd name="T3" fmla="*/ 0 h 30"/>
              <a:gd name="T4" fmla="*/ 1478 w 29"/>
              <a:gd name="T5" fmla="*/ 212 h 30"/>
              <a:gd name="T6" fmla="*/ 1150 w 29"/>
              <a:gd name="T7" fmla="*/ 635 h 30"/>
              <a:gd name="T8" fmla="*/ 657 w 29"/>
              <a:gd name="T9" fmla="*/ 847 h 30"/>
              <a:gd name="T10" fmla="*/ 328 w 29"/>
              <a:gd name="T11" fmla="*/ 1270 h 30"/>
              <a:gd name="T12" fmla="*/ 164 w 29"/>
              <a:gd name="T13" fmla="*/ 1905 h 30"/>
              <a:gd name="T14" fmla="*/ 164 w 29"/>
              <a:gd name="T15" fmla="*/ 2540 h 30"/>
              <a:gd name="T16" fmla="*/ 0 w 29"/>
              <a:gd name="T17" fmla="*/ 2963 h 30"/>
              <a:gd name="T18" fmla="*/ 164 w 29"/>
              <a:gd name="T19" fmla="*/ 3810 h 30"/>
              <a:gd name="T20" fmla="*/ 164 w 29"/>
              <a:gd name="T21" fmla="*/ 4233 h 30"/>
              <a:gd name="T22" fmla="*/ 328 w 29"/>
              <a:gd name="T23" fmla="*/ 4868 h 30"/>
              <a:gd name="T24" fmla="*/ 657 w 29"/>
              <a:gd name="T25" fmla="*/ 5292 h 30"/>
              <a:gd name="T26" fmla="*/ 1150 w 29"/>
              <a:gd name="T27" fmla="*/ 5715 h 30"/>
              <a:gd name="T28" fmla="*/ 1478 w 29"/>
              <a:gd name="T29" fmla="*/ 6138 h 30"/>
              <a:gd name="T30" fmla="*/ 1807 w 29"/>
              <a:gd name="T31" fmla="*/ 6350 h 30"/>
              <a:gd name="T32" fmla="*/ 2464 w 29"/>
              <a:gd name="T33" fmla="*/ 6350 h 30"/>
              <a:gd name="T34" fmla="*/ 2792 w 29"/>
              <a:gd name="T35" fmla="*/ 6350 h 30"/>
              <a:gd name="T36" fmla="*/ 3449 w 29"/>
              <a:gd name="T37" fmla="*/ 6138 h 30"/>
              <a:gd name="T38" fmla="*/ 3778 w 29"/>
              <a:gd name="T39" fmla="*/ 5715 h 30"/>
              <a:gd name="T40" fmla="*/ 4270 w 29"/>
              <a:gd name="T41" fmla="*/ 5292 h 30"/>
              <a:gd name="T42" fmla="*/ 4435 w 29"/>
              <a:gd name="T43" fmla="*/ 4868 h 30"/>
              <a:gd name="T44" fmla="*/ 4599 w 29"/>
              <a:gd name="T45" fmla="*/ 4233 h 30"/>
              <a:gd name="T46" fmla="*/ 4763 w 29"/>
              <a:gd name="T47" fmla="*/ 3810 h 30"/>
              <a:gd name="T48" fmla="*/ 4763 w 29"/>
              <a:gd name="T49" fmla="*/ 2963 h 30"/>
              <a:gd name="T50" fmla="*/ 4763 w 29"/>
              <a:gd name="T51" fmla="*/ 2540 h 30"/>
              <a:gd name="T52" fmla="*/ 4599 w 29"/>
              <a:gd name="T53" fmla="*/ 1905 h 30"/>
              <a:gd name="T54" fmla="*/ 4435 w 29"/>
              <a:gd name="T55" fmla="*/ 1270 h 30"/>
              <a:gd name="T56" fmla="*/ 4270 w 29"/>
              <a:gd name="T57" fmla="*/ 847 h 30"/>
              <a:gd name="T58" fmla="*/ 3778 w 29"/>
              <a:gd name="T59" fmla="*/ 635 h 30"/>
              <a:gd name="T60" fmla="*/ 3449 w 29"/>
              <a:gd name="T61" fmla="*/ 212 h 30"/>
              <a:gd name="T62" fmla="*/ 2792 w 29"/>
              <a:gd name="T63" fmla="*/ 0 h 30"/>
              <a:gd name="T64" fmla="*/ 2464 w 29"/>
              <a:gd name="T65" fmla="*/ 0 h 3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9"/>
              <a:gd name="T100" fmla="*/ 0 h 30"/>
              <a:gd name="T101" fmla="*/ 29 w 29"/>
              <a:gd name="T102" fmla="*/ 30 h 30"/>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9" h="30">
                <a:moveTo>
                  <a:pt x="15" y="0"/>
                </a:moveTo>
                <a:lnTo>
                  <a:pt x="11" y="0"/>
                </a:lnTo>
                <a:lnTo>
                  <a:pt x="9" y="1"/>
                </a:lnTo>
                <a:lnTo>
                  <a:pt x="7" y="3"/>
                </a:lnTo>
                <a:lnTo>
                  <a:pt x="4" y="4"/>
                </a:lnTo>
                <a:lnTo>
                  <a:pt x="2" y="6"/>
                </a:lnTo>
                <a:lnTo>
                  <a:pt x="1" y="9"/>
                </a:lnTo>
                <a:lnTo>
                  <a:pt x="1" y="12"/>
                </a:lnTo>
                <a:lnTo>
                  <a:pt x="0" y="14"/>
                </a:lnTo>
                <a:lnTo>
                  <a:pt x="1" y="18"/>
                </a:lnTo>
                <a:lnTo>
                  <a:pt x="1" y="20"/>
                </a:lnTo>
                <a:lnTo>
                  <a:pt x="2" y="23"/>
                </a:lnTo>
                <a:lnTo>
                  <a:pt x="4" y="25"/>
                </a:lnTo>
                <a:lnTo>
                  <a:pt x="7" y="27"/>
                </a:lnTo>
                <a:lnTo>
                  <a:pt x="9" y="29"/>
                </a:lnTo>
                <a:lnTo>
                  <a:pt x="11" y="30"/>
                </a:lnTo>
                <a:lnTo>
                  <a:pt x="15" y="30"/>
                </a:lnTo>
                <a:lnTo>
                  <a:pt x="17" y="30"/>
                </a:lnTo>
                <a:lnTo>
                  <a:pt x="21" y="29"/>
                </a:lnTo>
                <a:lnTo>
                  <a:pt x="23" y="27"/>
                </a:lnTo>
                <a:lnTo>
                  <a:pt x="26" y="25"/>
                </a:lnTo>
                <a:lnTo>
                  <a:pt x="27" y="23"/>
                </a:lnTo>
                <a:lnTo>
                  <a:pt x="28" y="20"/>
                </a:lnTo>
                <a:lnTo>
                  <a:pt x="29" y="18"/>
                </a:lnTo>
                <a:lnTo>
                  <a:pt x="29" y="14"/>
                </a:lnTo>
                <a:lnTo>
                  <a:pt x="29" y="12"/>
                </a:lnTo>
                <a:lnTo>
                  <a:pt x="28" y="9"/>
                </a:lnTo>
                <a:lnTo>
                  <a:pt x="27" y="6"/>
                </a:lnTo>
                <a:lnTo>
                  <a:pt x="26" y="4"/>
                </a:lnTo>
                <a:lnTo>
                  <a:pt x="23" y="3"/>
                </a:lnTo>
                <a:lnTo>
                  <a:pt x="21" y="1"/>
                </a:lnTo>
                <a:lnTo>
                  <a:pt x="17" y="0"/>
                </a:lnTo>
                <a:lnTo>
                  <a:pt x="15" y="0"/>
                </a:lnTo>
                <a:close/>
              </a:path>
            </a:pathLst>
          </a:custGeom>
          <a:solidFill>
            <a:srgbClr val="FFFFFF"/>
          </a:solidFill>
          <a:ln w="9525">
            <a:noFill/>
            <a:round/>
            <a:headEnd/>
            <a:tailEnd/>
          </a:ln>
        </p:spPr>
        <p:txBody>
          <a:bodyPr lIns="57150" tIns="28575" rIns="57150" bIns="28575"/>
          <a:lstStyle/>
          <a:p>
            <a:endParaRPr lang="en-US"/>
          </a:p>
        </p:txBody>
      </p:sp>
      <p:sp>
        <p:nvSpPr>
          <p:cNvPr id="61737" name="Freeform 339"/>
          <p:cNvSpPr>
            <a:spLocks/>
          </p:cNvSpPr>
          <p:nvPr/>
        </p:nvSpPr>
        <p:spPr bwMode="auto">
          <a:xfrm>
            <a:off x="1857375" y="3155950"/>
            <a:ext cx="4763" cy="6350"/>
          </a:xfrm>
          <a:custGeom>
            <a:avLst/>
            <a:gdLst>
              <a:gd name="T0" fmla="*/ 2464 w 29"/>
              <a:gd name="T1" fmla="*/ 0 h 30"/>
              <a:gd name="T2" fmla="*/ 1807 w 29"/>
              <a:gd name="T3" fmla="*/ 0 h 30"/>
              <a:gd name="T4" fmla="*/ 1478 w 29"/>
              <a:gd name="T5" fmla="*/ 212 h 30"/>
              <a:gd name="T6" fmla="*/ 1150 w 29"/>
              <a:gd name="T7" fmla="*/ 635 h 30"/>
              <a:gd name="T8" fmla="*/ 657 w 29"/>
              <a:gd name="T9" fmla="*/ 847 h 30"/>
              <a:gd name="T10" fmla="*/ 328 w 29"/>
              <a:gd name="T11" fmla="*/ 1270 h 30"/>
              <a:gd name="T12" fmla="*/ 164 w 29"/>
              <a:gd name="T13" fmla="*/ 1905 h 30"/>
              <a:gd name="T14" fmla="*/ 164 w 29"/>
              <a:gd name="T15" fmla="*/ 2540 h 30"/>
              <a:gd name="T16" fmla="*/ 0 w 29"/>
              <a:gd name="T17" fmla="*/ 2963 h 30"/>
              <a:gd name="T18" fmla="*/ 164 w 29"/>
              <a:gd name="T19" fmla="*/ 3810 h 30"/>
              <a:gd name="T20" fmla="*/ 164 w 29"/>
              <a:gd name="T21" fmla="*/ 4233 h 30"/>
              <a:gd name="T22" fmla="*/ 328 w 29"/>
              <a:gd name="T23" fmla="*/ 4868 h 30"/>
              <a:gd name="T24" fmla="*/ 657 w 29"/>
              <a:gd name="T25" fmla="*/ 5292 h 30"/>
              <a:gd name="T26" fmla="*/ 1150 w 29"/>
              <a:gd name="T27" fmla="*/ 5715 h 30"/>
              <a:gd name="T28" fmla="*/ 1478 w 29"/>
              <a:gd name="T29" fmla="*/ 6138 h 30"/>
              <a:gd name="T30" fmla="*/ 1807 w 29"/>
              <a:gd name="T31" fmla="*/ 6350 h 30"/>
              <a:gd name="T32" fmla="*/ 2464 w 29"/>
              <a:gd name="T33" fmla="*/ 6350 h 30"/>
              <a:gd name="T34" fmla="*/ 2792 w 29"/>
              <a:gd name="T35" fmla="*/ 6350 h 30"/>
              <a:gd name="T36" fmla="*/ 3449 w 29"/>
              <a:gd name="T37" fmla="*/ 6138 h 30"/>
              <a:gd name="T38" fmla="*/ 3778 w 29"/>
              <a:gd name="T39" fmla="*/ 5715 h 30"/>
              <a:gd name="T40" fmla="*/ 4270 w 29"/>
              <a:gd name="T41" fmla="*/ 5292 h 30"/>
              <a:gd name="T42" fmla="*/ 4435 w 29"/>
              <a:gd name="T43" fmla="*/ 4868 h 30"/>
              <a:gd name="T44" fmla="*/ 4599 w 29"/>
              <a:gd name="T45" fmla="*/ 4233 h 30"/>
              <a:gd name="T46" fmla="*/ 4763 w 29"/>
              <a:gd name="T47" fmla="*/ 3810 h 30"/>
              <a:gd name="T48" fmla="*/ 4763 w 29"/>
              <a:gd name="T49" fmla="*/ 2963 h 30"/>
              <a:gd name="T50" fmla="*/ 4763 w 29"/>
              <a:gd name="T51" fmla="*/ 2540 h 30"/>
              <a:gd name="T52" fmla="*/ 4599 w 29"/>
              <a:gd name="T53" fmla="*/ 1905 h 30"/>
              <a:gd name="T54" fmla="*/ 4435 w 29"/>
              <a:gd name="T55" fmla="*/ 1270 h 30"/>
              <a:gd name="T56" fmla="*/ 4270 w 29"/>
              <a:gd name="T57" fmla="*/ 847 h 30"/>
              <a:gd name="T58" fmla="*/ 3778 w 29"/>
              <a:gd name="T59" fmla="*/ 635 h 30"/>
              <a:gd name="T60" fmla="*/ 3449 w 29"/>
              <a:gd name="T61" fmla="*/ 212 h 30"/>
              <a:gd name="T62" fmla="*/ 2792 w 29"/>
              <a:gd name="T63" fmla="*/ 0 h 30"/>
              <a:gd name="T64" fmla="*/ 2464 w 29"/>
              <a:gd name="T65" fmla="*/ 0 h 3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9"/>
              <a:gd name="T100" fmla="*/ 0 h 30"/>
              <a:gd name="T101" fmla="*/ 29 w 29"/>
              <a:gd name="T102" fmla="*/ 30 h 30"/>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9" h="30">
                <a:moveTo>
                  <a:pt x="15" y="0"/>
                </a:moveTo>
                <a:lnTo>
                  <a:pt x="11" y="0"/>
                </a:lnTo>
                <a:lnTo>
                  <a:pt x="9" y="1"/>
                </a:lnTo>
                <a:lnTo>
                  <a:pt x="7" y="3"/>
                </a:lnTo>
                <a:lnTo>
                  <a:pt x="4" y="4"/>
                </a:lnTo>
                <a:lnTo>
                  <a:pt x="2" y="6"/>
                </a:lnTo>
                <a:lnTo>
                  <a:pt x="1" y="9"/>
                </a:lnTo>
                <a:lnTo>
                  <a:pt x="1" y="12"/>
                </a:lnTo>
                <a:lnTo>
                  <a:pt x="0" y="14"/>
                </a:lnTo>
                <a:lnTo>
                  <a:pt x="1" y="18"/>
                </a:lnTo>
                <a:lnTo>
                  <a:pt x="1" y="20"/>
                </a:lnTo>
                <a:lnTo>
                  <a:pt x="2" y="23"/>
                </a:lnTo>
                <a:lnTo>
                  <a:pt x="4" y="25"/>
                </a:lnTo>
                <a:lnTo>
                  <a:pt x="7" y="27"/>
                </a:lnTo>
                <a:lnTo>
                  <a:pt x="9" y="29"/>
                </a:lnTo>
                <a:lnTo>
                  <a:pt x="11" y="30"/>
                </a:lnTo>
                <a:lnTo>
                  <a:pt x="15" y="30"/>
                </a:lnTo>
                <a:lnTo>
                  <a:pt x="17" y="30"/>
                </a:lnTo>
                <a:lnTo>
                  <a:pt x="21" y="29"/>
                </a:lnTo>
                <a:lnTo>
                  <a:pt x="23" y="27"/>
                </a:lnTo>
                <a:lnTo>
                  <a:pt x="26" y="25"/>
                </a:lnTo>
                <a:lnTo>
                  <a:pt x="27" y="23"/>
                </a:lnTo>
                <a:lnTo>
                  <a:pt x="28" y="20"/>
                </a:lnTo>
                <a:lnTo>
                  <a:pt x="29" y="18"/>
                </a:lnTo>
                <a:lnTo>
                  <a:pt x="29" y="14"/>
                </a:lnTo>
                <a:lnTo>
                  <a:pt x="29" y="12"/>
                </a:lnTo>
                <a:lnTo>
                  <a:pt x="28" y="9"/>
                </a:lnTo>
                <a:lnTo>
                  <a:pt x="27" y="6"/>
                </a:lnTo>
                <a:lnTo>
                  <a:pt x="26" y="4"/>
                </a:lnTo>
                <a:lnTo>
                  <a:pt x="23" y="3"/>
                </a:lnTo>
                <a:lnTo>
                  <a:pt x="21" y="1"/>
                </a:lnTo>
                <a:lnTo>
                  <a:pt x="17" y="0"/>
                </a:lnTo>
                <a:lnTo>
                  <a:pt x="15" y="0"/>
                </a:lnTo>
              </a:path>
            </a:pathLst>
          </a:custGeom>
          <a:noFill/>
          <a:ln w="1588">
            <a:solidFill>
              <a:srgbClr val="FFFFFF"/>
            </a:solidFill>
            <a:prstDash val="solid"/>
            <a:round/>
            <a:headEnd/>
            <a:tailEnd/>
          </a:ln>
        </p:spPr>
        <p:txBody>
          <a:bodyPr lIns="57150" tIns="28575" rIns="57150" bIns="28575"/>
          <a:lstStyle/>
          <a:p>
            <a:endParaRPr lang="en-US"/>
          </a:p>
        </p:txBody>
      </p:sp>
      <p:sp>
        <p:nvSpPr>
          <p:cNvPr id="61738" name="Freeform 340"/>
          <p:cNvSpPr>
            <a:spLocks/>
          </p:cNvSpPr>
          <p:nvPr/>
        </p:nvSpPr>
        <p:spPr bwMode="auto">
          <a:xfrm>
            <a:off x="1866900" y="3155950"/>
            <a:ext cx="4763" cy="6350"/>
          </a:xfrm>
          <a:custGeom>
            <a:avLst/>
            <a:gdLst>
              <a:gd name="T0" fmla="*/ 2382 w 30"/>
              <a:gd name="T1" fmla="*/ 0 h 30"/>
              <a:gd name="T2" fmla="*/ 1905 w 30"/>
              <a:gd name="T3" fmla="*/ 0 h 30"/>
              <a:gd name="T4" fmla="*/ 1429 w 30"/>
              <a:gd name="T5" fmla="*/ 212 h 30"/>
              <a:gd name="T6" fmla="*/ 1111 w 30"/>
              <a:gd name="T7" fmla="*/ 635 h 30"/>
              <a:gd name="T8" fmla="*/ 794 w 30"/>
              <a:gd name="T9" fmla="*/ 847 h 30"/>
              <a:gd name="T10" fmla="*/ 318 w 30"/>
              <a:gd name="T11" fmla="*/ 1270 h 30"/>
              <a:gd name="T12" fmla="*/ 159 w 30"/>
              <a:gd name="T13" fmla="*/ 1905 h 30"/>
              <a:gd name="T14" fmla="*/ 159 w 30"/>
              <a:gd name="T15" fmla="*/ 2540 h 30"/>
              <a:gd name="T16" fmla="*/ 0 w 30"/>
              <a:gd name="T17" fmla="*/ 2963 h 30"/>
              <a:gd name="T18" fmla="*/ 159 w 30"/>
              <a:gd name="T19" fmla="*/ 3810 h 30"/>
              <a:gd name="T20" fmla="*/ 159 w 30"/>
              <a:gd name="T21" fmla="*/ 4233 h 30"/>
              <a:gd name="T22" fmla="*/ 318 w 30"/>
              <a:gd name="T23" fmla="*/ 4868 h 30"/>
              <a:gd name="T24" fmla="*/ 794 w 30"/>
              <a:gd name="T25" fmla="*/ 5292 h 30"/>
              <a:gd name="T26" fmla="*/ 1111 w 30"/>
              <a:gd name="T27" fmla="*/ 5715 h 30"/>
              <a:gd name="T28" fmla="*/ 1429 w 30"/>
              <a:gd name="T29" fmla="*/ 6138 h 30"/>
              <a:gd name="T30" fmla="*/ 1905 w 30"/>
              <a:gd name="T31" fmla="*/ 6350 h 30"/>
              <a:gd name="T32" fmla="*/ 2382 w 30"/>
              <a:gd name="T33" fmla="*/ 6350 h 30"/>
              <a:gd name="T34" fmla="*/ 2858 w 30"/>
              <a:gd name="T35" fmla="*/ 6350 h 30"/>
              <a:gd name="T36" fmla="*/ 3334 w 30"/>
              <a:gd name="T37" fmla="*/ 6138 h 30"/>
              <a:gd name="T38" fmla="*/ 3810 w 30"/>
              <a:gd name="T39" fmla="*/ 5715 h 30"/>
              <a:gd name="T40" fmla="*/ 4128 w 30"/>
              <a:gd name="T41" fmla="*/ 5292 h 30"/>
              <a:gd name="T42" fmla="*/ 4287 w 30"/>
              <a:gd name="T43" fmla="*/ 4868 h 30"/>
              <a:gd name="T44" fmla="*/ 4445 w 30"/>
              <a:gd name="T45" fmla="*/ 4233 h 30"/>
              <a:gd name="T46" fmla="*/ 4763 w 30"/>
              <a:gd name="T47" fmla="*/ 3810 h 30"/>
              <a:gd name="T48" fmla="*/ 4763 w 30"/>
              <a:gd name="T49" fmla="*/ 2963 h 30"/>
              <a:gd name="T50" fmla="*/ 4763 w 30"/>
              <a:gd name="T51" fmla="*/ 2540 h 30"/>
              <a:gd name="T52" fmla="*/ 4445 w 30"/>
              <a:gd name="T53" fmla="*/ 1905 h 30"/>
              <a:gd name="T54" fmla="*/ 4287 w 30"/>
              <a:gd name="T55" fmla="*/ 1270 h 30"/>
              <a:gd name="T56" fmla="*/ 4128 w 30"/>
              <a:gd name="T57" fmla="*/ 847 h 30"/>
              <a:gd name="T58" fmla="*/ 3810 w 30"/>
              <a:gd name="T59" fmla="*/ 635 h 30"/>
              <a:gd name="T60" fmla="*/ 3334 w 30"/>
              <a:gd name="T61" fmla="*/ 212 h 30"/>
              <a:gd name="T62" fmla="*/ 2858 w 30"/>
              <a:gd name="T63" fmla="*/ 0 h 30"/>
              <a:gd name="T64" fmla="*/ 2382 w 30"/>
              <a:gd name="T65" fmla="*/ 0 h 3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30"/>
              <a:gd name="T100" fmla="*/ 0 h 30"/>
              <a:gd name="T101" fmla="*/ 30 w 30"/>
              <a:gd name="T102" fmla="*/ 30 h 30"/>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30" h="30">
                <a:moveTo>
                  <a:pt x="15" y="0"/>
                </a:moveTo>
                <a:lnTo>
                  <a:pt x="12" y="0"/>
                </a:lnTo>
                <a:lnTo>
                  <a:pt x="9" y="1"/>
                </a:lnTo>
                <a:lnTo>
                  <a:pt x="7" y="3"/>
                </a:lnTo>
                <a:lnTo>
                  <a:pt x="5" y="4"/>
                </a:lnTo>
                <a:lnTo>
                  <a:pt x="2" y="6"/>
                </a:lnTo>
                <a:lnTo>
                  <a:pt x="1" y="9"/>
                </a:lnTo>
                <a:lnTo>
                  <a:pt x="1" y="12"/>
                </a:lnTo>
                <a:lnTo>
                  <a:pt x="0" y="14"/>
                </a:lnTo>
                <a:lnTo>
                  <a:pt x="1" y="18"/>
                </a:lnTo>
                <a:lnTo>
                  <a:pt x="1" y="20"/>
                </a:lnTo>
                <a:lnTo>
                  <a:pt x="2" y="23"/>
                </a:lnTo>
                <a:lnTo>
                  <a:pt x="5" y="25"/>
                </a:lnTo>
                <a:lnTo>
                  <a:pt x="7" y="27"/>
                </a:lnTo>
                <a:lnTo>
                  <a:pt x="9" y="29"/>
                </a:lnTo>
                <a:lnTo>
                  <a:pt x="12" y="30"/>
                </a:lnTo>
                <a:lnTo>
                  <a:pt x="15" y="30"/>
                </a:lnTo>
                <a:lnTo>
                  <a:pt x="18" y="30"/>
                </a:lnTo>
                <a:lnTo>
                  <a:pt x="21" y="29"/>
                </a:lnTo>
                <a:lnTo>
                  <a:pt x="24" y="27"/>
                </a:lnTo>
                <a:lnTo>
                  <a:pt x="26" y="25"/>
                </a:lnTo>
                <a:lnTo>
                  <a:pt x="27" y="23"/>
                </a:lnTo>
                <a:lnTo>
                  <a:pt x="28" y="20"/>
                </a:lnTo>
                <a:lnTo>
                  <a:pt x="30" y="18"/>
                </a:lnTo>
                <a:lnTo>
                  <a:pt x="30" y="14"/>
                </a:lnTo>
                <a:lnTo>
                  <a:pt x="30" y="12"/>
                </a:lnTo>
                <a:lnTo>
                  <a:pt x="28" y="9"/>
                </a:lnTo>
                <a:lnTo>
                  <a:pt x="27" y="6"/>
                </a:lnTo>
                <a:lnTo>
                  <a:pt x="26" y="4"/>
                </a:lnTo>
                <a:lnTo>
                  <a:pt x="24" y="3"/>
                </a:lnTo>
                <a:lnTo>
                  <a:pt x="21" y="1"/>
                </a:lnTo>
                <a:lnTo>
                  <a:pt x="18" y="0"/>
                </a:lnTo>
                <a:lnTo>
                  <a:pt x="15" y="0"/>
                </a:lnTo>
                <a:close/>
              </a:path>
            </a:pathLst>
          </a:custGeom>
          <a:solidFill>
            <a:srgbClr val="FFFFFF"/>
          </a:solidFill>
          <a:ln w="9525">
            <a:noFill/>
            <a:round/>
            <a:headEnd/>
            <a:tailEnd/>
          </a:ln>
        </p:spPr>
        <p:txBody>
          <a:bodyPr lIns="57150" tIns="28575" rIns="57150" bIns="28575"/>
          <a:lstStyle/>
          <a:p>
            <a:endParaRPr lang="en-US"/>
          </a:p>
        </p:txBody>
      </p:sp>
      <p:sp>
        <p:nvSpPr>
          <p:cNvPr id="61739" name="Freeform 341"/>
          <p:cNvSpPr>
            <a:spLocks/>
          </p:cNvSpPr>
          <p:nvPr/>
        </p:nvSpPr>
        <p:spPr bwMode="auto">
          <a:xfrm>
            <a:off x="1866900" y="3155950"/>
            <a:ext cx="4763" cy="6350"/>
          </a:xfrm>
          <a:custGeom>
            <a:avLst/>
            <a:gdLst>
              <a:gd name="T0" fmla="*/ 2382 w 30"/>
              <a:gd name="T1" fmla="*/ 0 h 30"/>
              <a:gd name="T2" fmla="*/ 1905 w 30"/>
              <a:gd name="T3" fmla="*/ 0 h 30"/>
              <a:gd name="T4" fmla="*/ 1429 w 30"/>
              <a:gd name="T5" fmla="*/ 212 h 30"/>
              <a:gd name="T6" fmla="*/ 1111 w 30"/>
              <a:gd name="T7" fmla="*/ 635 h 30"/>
              <a:gd name="T8" fmla="*/ 794 w 30"/>
              <a:gd name="T9" fmla="*/ 847 h 30"/>
              <a:gd name="T10" fmla="*/ 318 w 30"/>
              <a:gd name="T11" fmla="*/ 1270 h 30"/>
              <a:gd name="T12" fmla="*/ 159 w 30"/>
              <a:gd name="T13" fmla="*/ 1905 h 30"/>
              <a:gd name="T14" fmla="*/ 159 w 30"/>
              <a:gd name="T15" fmla="*/ 2540 h 30"/>
              <a:gd name="T16" fmla="*/ 0 w 30"/>
              <a:gd name="T17" fmla="*/ 2963 h 30"/>
              <a:gd name="T18" fmla="*/ 159 w 30"/>
              <a:gd name="T19" fmla="*/ 3810 h 30"/>
              <a:gd name="T20" fmla="*/ 159 w 30"/>
              <a:gd name="T21" fmla="*/ 4233 h 30"/>
              <a:gd name="T22" fmla="*/ 318 w 30"/>
              <a:gd name="T23" fmla="*/ 4868 h 30"/>
              <a:gd name="T24" fmla="*/ 794 w 30"/>
              <a:gd name="T25" fmla="*/ 5292 h 30"/>
              <a:gd name="T26" fmla="*/ 1111 w 30"/>
              <a:gd name="T27" fmla="*/ 5715 h 30"/>
              <a:gd name="T28" fmla="*/ 1429 w 30"/>
              <a:gd name="T29" fmla="*/ 6138 h 30"/>
              <a:gd name="T30" fmla="*/ 1905 w 30"/>
              <a:gd name="T31" fmla="*/ 6350 h 30"/>
              <a:gd name="T32" fmla="*/ 2382 w 30"/>
              <a:gd name="T33" fmla="*/ 6350 h 30"/>
              <a:gd name="T34" fmla="*/ 2858 w 30"/>
              <a:gd name="T35" fmla="*/ 6350 h 30"/>
              <a:gd name="T36" fmla="*/ 3334 w 30"/>
              <a:gd name="T37" fmla="*/ 6138 h 30"/>
              <a:gd name="T38" fmla="*/ 3810 w 30"/>
              <a:gd name="T39" fmla="*/ 5715 h 30"/>
              <a:gd name="T40" fmla="*/ 4128 w 30"/>
              <a:gd name="T41" fmla="*/ 5292 h 30"/>
              <a:gd name="T42" fmla="*/ 4287 w 30"/>
              <a:gd name="T43" fmla="*/ 4868 h 30"/>
              <a:gd name="T44" fmla="*/ 4445 w 30"/>
              <a:gd name="T45" fmla="*/ 4233 h 30"/>
              <a:gd name="T46" fmla="*/ 4763 w 30"/>
              <a:gd name="T47" fmla="*/ 3810 h 30"/>
              <a:gd name="T48" fmla="*/ 4763 w 30"/>
              <a:gd name="T49" fmla="*/ 2963 h 30"/>
              <a:gd name="T50" fmla="*/ 4763 w 30"/>
              <a:gd name="T51" fmla="*/ 2540 h 30"/>
              <a:gd name="T52" fmla="*/ 4445 w 30"/>
              <a:gd name="T53" fmla="*/ 1905 h 30"/>
              <a:gd name="T54" fmla="*/ 4287 w 30"/>
              <a:gd name="T55" fmla="*/ 1270 h 30"/>
              <a:gd name="T56" fmla="*/ 4128 w 30"/>
              <a:gd name="T57" fmla="*/ 847 h 30"/>
              <a:gd name="T58" fmla="*/ 3810 w 30"/>
              <a:gd name="T59" fmla="*/ 635 h 30"/>
              <a:gd name="T60" fmla="*/ 3334 w 30"/>
              <a:gd name="T61" fmla="*/ 212 h 30"/>
              <a:gd name="T62" fmla="*/ 2858 w 30"/>
              <a:gd name="T63" fmla="*/ 0 h 30"/>
              <a:gd name="T64" fmla="*/ 2382 w 30"/>
              <a:gd name="T65" fmla="*/ 0 h 3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30"/>
              <a:gd name="T100" fmla="*/ 0 h 30"/>
              <a:gd name="T101" fmla="*/ 30 w 30"/>
              <a:gd name="T102" fmla="*/ 30 h 30"/>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30" h="30">
                <a:moveTo>
                  <a:pt x="15" y="0"/>
                </a:moveTo>
                <a:lnTo>
                  <a:pt x="12" y="0"/>
                </a:lnTo>
                <a:lnTo>
                  <a:pt x="9" y="1"/>
                </a:lnTo>
                <a:lnTo>
                  <a:pt x="7" y="3"/>
                </a:lnTo>
                <a:lnTo>
                  <a:pt x="5" y="4"/>
                </a:lnTo>
                <a:lnTo>
                  <a:pt x="2" y="6"/>
                </a:lnTo>
                <a:lnTo>
                  <a:pt x="1" y="9"/>
                </a:lnTo>
                <a:lnTo>
                  <a:pt x="1" y="12"/>
                </a:lnTo>
                <a:lnTo>
                  <a:pt x="0" y="14"/>
                </a:lnTo>
                <a:lnTo>
                  <a:pt x="1" y="18"/>
                </a:lnTo>
                <a:lnTo>
                  <a:pt x="1" y="20"/>
                </a:lnTo>
                <a:lnTo>
                  <a:pt x="2" y="23"/>
                </a:lnTo>
                <a:lnTo>
                  <a:pt x="5" y="25"/>
                </a:lnTo>
                <a:lnTo>
                  <a:pt x="7" y="27"/>
                </a:lnTo>
                <a:lnTo>
                  <a:pt x="9" y="29"/>
                </a:lnTo>
                <a:lnTo>
                  <a:pt x="12" y="30"/>
                </a:lnTo>
                <a:lnTo>
                  <a:pt x="15" y="30"/>
                </a:lnTo>
                <a:lnTo>
                  <a:pt x="18" y="30"/>
                </a:lnTo>
                <a:lnTo>
                  <a:pt x="21" y="29"/>
                </a:lnTo>
                <a:lnTo>
                  <a:pt x="24" y="27"/>
                </a:lnTo>
                <a:lnTo>
                  <a:pt x="26" y="25"/>
                </a:lnTo>
                <a:lnTo>
                  <a:pt x="27" y="23"/>
                </a:lnTo>
                <a:lnTo>
                  <a:pt x="28" y="20"/>
                </a:lnTo>
                <a:lnTo>
                  <a:pt x="30" y="18"/>
                </a:lnTo>
                <a:lnTo>
                  <a:pt x="30" y="14"/>
                </a:lnTo>
                <a:lnTo>
                  <a:pt x="30" y="12"/>
                </a:lnTo>
                <a:lnTo>
                  <a:pt x="28" y="9"/>
                </a:lnTo>
                <a:lnTo>
                  <a:pt x="27" y="6"/>
                </a:lnTo>
                <a:lnTo>
                  <a:pt x="26" y="4"/>
                </a:lnTo>
                <a:lnTo>
                  <a:pt x="24" y="3"/>
                </a:lnTo>
                <a:lnTo>
                  <a:pt x="21" y="1"/>
                </a:lnTo>
                <a:lnTo>
                  <a:pt x="18" y="0"/>
                </a:lnTo>
                <a:lnTo>
                  <a:pt x="15" y="0"/>
                </a:lnTo>
              </a:path>
            </a:pathLst>
          </a:custGeom>
          <a:noFill/>
          <a:ln w="1588">
            <a:solidFill>
              <a:srgbClr val="FFFFFF"/>
            </a:solidFill>
            <a:prstDash val="solid"/>
            <a:round/>
            <a:headEnd/>
            <a:tailEnd/>
          </a:ln>
        </p:spPr>
        <p:txBody>
          <a:bodyPr lIns="57150" tIns="28575" rIns="57150" bIns="28575"/>
          <a:lstStyle/>
          <a:p>
            <a:endParaRPr lang="en-US"/>
          </a:p>
        </p:txBody>
      </p:sp>
      <p:sp>
        <p:nvSpPr>
          <p:cNvPr id="61740" name="Freeform 342"/>
          <p:cNvSpPr>
            <a:spLocks/>
          </p:cNvSpPr>
          <p:nvPr/>
        </p:nvSpPr>
        <p:spPr bwMode="auto">
          <a:xfrm>
            <a:off x="1876425" y="3155950"/>
            <a:ext cx="4763" cy="6350"/>
          </a:xfrm>
          <a:custGeom>
            <a:avLst/>
            <a:gdLst>
              <a:gd name="T0" fmla="*/ 2540 w 30"/>
              <a:gd name="T1" fmla="*/ 0 h 30"/>
              <a:gd name="T2" fmla="*/ 1905 w 30"/>
              <a:gd name="T3" fmla="*/ 0 h 30"/>
              <a:gd name="T4" fmla="*/ 1588 w 30"/>
              <a:gd name="T5" fmla="*/ 212 h 30"/>
              <a:gd name="T6" fmla="*/ 1111 w 30"/>
              <a:gd name="T7" fmla="*/ 635 h 30"/>
              <a:gd name="T8" fmla="*/ 794 w 30"/>
              <a:gd name="T9" fmla="*/ 847 h 30"/>
              <a:gd name="T10" fmla="*/ 476 w 30"/>
              <a:gd name="T11" fmla="*/ 1270 h 30"/>
              <a:gd name="T12" fmla="*/ 159 w 30"/>
              <a:gd name="T13" fmla="*/ 1905 h 30"/>
              <a:gd name="T14" fmla="*/ 159 w 30"/>
              <a:gd name="T15" fmla="*/ 2540 h 30"/>
              <a:gd name="T16" fmla="*/ 0 w 30"/>
              <a:gd name="T17" fmla="*/ 2963 h 30"/>
              <a:gd name="T18" fmla="*/ 159 w 30"/>
              <a:gd name="T19" fmla="*/ 3810 h 30"/>
              <a:gd name="T20" fmla="*/ 159 w 30"/>
              <a:gd name="T21" fmla="*/ 4233 h 30"/>
              <a:gd name="T22" fmla="*/ 476 w 30"/>
              <a:gd name="T23" fmla="*/ 4868 h 30"/>
              <a:gd name="T24" fmla="*/ 794 w 30"/>
              <a:gd name="T25" fmla="*/ 5292 h 30"/>
              <a:gd name="T26" fmla="*/ 1111 w 30"/>
              <a:gd name="T27" fmla="*/ 5715 h 30"/>
              <a:gd name="T28" fmla="*/ 1588 w 30"/>
              <a:gd name="T29" fmla="*/ 6138 h 30"/>
              <a:gd name="T30" fmla="*/ 1905 w 30"/>
              <a:gd name="T31" fmla="*/ 6350 h 30"/>
              <a:gd name="T32" fmla="*/ 2540 w 30"/>
              <a:gd name="T33" fmla="*/ 6350 h 30"/>
              <a:gd name="T34" fmla="*/ 2858 w 30"/>
              <a:gd name="T35" fmla="*/ 6350 h 30"/>
              <a:gd name="T36" fmla="*/ 3493 w 30"/>
              <a:gd name="T37" fmla="*/ 6138 h 30"/>
              <a:gd name="T38" fmla="*/ 3810 w 30"/>
              <a:gd name="T39" fmla="*/ 5715 h 30"/>
              <a:gd name="T40" fmla="*/ 4128 w 30"/>
              <a:gd name="T41" fmla="*/ 5292 h 30"/>
              <a:gd name="T42" fmla="*/ 4287 w 30"/>
              <a:gd name="T43" fmla="*/ 4868 h 30"/>
              <a:gd name="T44" fmla="*/ 4604 w 30"/>
              <a:gd name="T45" fmla="*/ 4233 h 30"/>
              <a:gd name="T46" fmla="*/ 4763 w 30"/>
              <a:gd name="T47" fmla="*/ 3810 h 30"/>
              <a:gd name="T48" fmla="*/ 4763 w 30"/>
              <a:gd name="T49" fmla="*/ 2963 h 30"/>
              <a:gd name="T50" fmla="*/ 4763 w 30"/>
              <a:gd name="T51" fmla="*/ 2540 h 30"/>
              <a:gd name="T52" fmla="*/ 4604 w 30"/>
              <a:gd name="T53" fmla="*/ 1905 h 30"/>
              <a:gd name="T54" fmla="*/ 4287 w 30"/>
              <a:gd name="T55" fmla="*/ 1270 h 30"/>
              <a:gd name="T56" fmla="*/ 4128 w 30"/>
              <a:gd name="T57" fmla="*/ 847 h 30"/>
              <a:gd name="T58" fmla="*/ 3810 w 30"/>
              <a:gd name="T59" fmla="*/ 635 h 30"/>
              <a:gd name="T60" fmla="*/ 3493 w 30"/>
              <a:gd name="T61" fmla="*/ 212 h 30"/>
              <a:gd name="T62" fmla="*/ 2858 w 30"/>
              <a:gd name="T63" fmla="*/ 0 h 30"/>
              <a:gd name="T64" fmla="*/ 2540 w 30"/>
              <a:gd name="T65" fmla="*/ 0 h 3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30"/>
              <a:gd name="T100" fmla="*/ 0 h 30"/>
              <a:gd name="T101" fmla="*/ 30 w 30"/>
              <a:gd name="T102" fmla="*/ 30 h 30"/>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30" h="30">
                <a:moveTo>
                  <a:pt x="16" y="0"/>
                </a:moveTo>
                <a:lnTo>
                  <a:pt x="12" y="0"/>
                </a:lnTo>
                <a:lnTo>
                  <a:pt x="10" y="1"/>
                </a:lnTo>
                <a:lnTo>
                  <a:pt x="7" y="3"/>
                </a:lnTo>
                <a:lnTo>
                  <a:pt x="5" y="4"/>
                </a:lnTo>
                <a:lnTo>
                  <a:pt x="3" y="6"/>
                </a:lnTo>
                <a:lnTo>
                  <a:pt x="1" y="9"/>
                </a:lnTo>
                <a:lnTo>
                  <a:pt x="1" y="12"/>
                </a:lnTo>
                <a:lnTo>
                  <a:pt x="0" y="14"/>
                </a:lnTo>
                <a:lnTo>
                  <a:pt x="1" y="18"/>
                </a:lnTo>
                <a:lnTo>
                  <a:pt x="1" y="20"/>
                </a:lnTo>
                <a:lnTo>
                  <a:pt x="3" y="23"/>
                </a:lnTo>
                <a:lnTo>
                  <a:pt x="5" y="25"/>
                </a:lnTo>
                <a:lnTo>
                  <a:pt x="7" y="27"/>
                </a:lnTo>
                <a:lnTo>
                  <a:pt x="10" y="29"/>
                </a:lnTo>
                <a:lnTo>
                  <a:pt x="12" y="30"/>
                </a:lnTo>
                <a:lnTo>
                  <a:pt x="16" y="30"/>
                </a:lnTo>
                <a:lnTo>
                  <a:pt x="18" y="30"/>
                </a:lnTo>
                <a:lnTo>
                  <a:pt x="22" y="29"/>
                </a:lnTo>
                <a:lnTo>
                  <a:pt x="24" y="27"/>
                </a:lnTo>
                <a:lnTo>
                  <a:pt x="26" y="25"/>
                </a:lnTo>
                <a:lnTo>
                  <a:pt x="27" y="23"/>
                </a:lnTo>
                <a:lnTo>
                  <a:pt x="29" y="20"/>
                </a:lnTo>
                <a:lnTo>
                  <a:pt x="30" y="18"/>
                </a:lnTo>
                <a:lnTo>
                  <a:pt x="30" y="14"/>
                </a:lnTo>
                <a:lnTo>
                  <a:pt x="30" y="12"/>
                </a:lnTo>
                <a:lnTo>
                  <a:pt x="29" y="9"/>
                </a:lnTo>
                <a:lnTo>
                  <a:pt x="27" y="6"/>
                </a:lnTo>
                <a:lnTo>
                  <a:pt x="26" y="4"/>
                </a:lnTo>
                <a:lnTo>
                  <a:pt x="24" y="3"/>
                </a:lnTo>
                <a:lnTo>
                  <a:pt x="22" y="1"/>
                </a:lnTo>
                <a:lnTo>
                  <a:pt x="18" y="0"/>
                </a:lnTo>
                <a:lnTo>
                  <a:pt x="16" y="0"/>
                </a:lnTo>
                <a:close/>
              </a:path>
            </a:pathLst>
          </a:custGeom>
          <a:solidFill>
            <a:srgbClr val="FFFFFF"/>
          </a:solidFill>
          <a:ln w="9525">
            <a:noFill/>
            <a:round/>
            <a:headEnd/>
            <a:tailEnd/>
          </a:ln>
        </p:spPr>
        <p:txBody>
          <a:bodyPr lIns="57150" tIns="28575" rIns="57150" bIns="28575"/>
          <a:lstStyle/>
          <a:p>
            <a:endParaRPr lang="en-US"/>
          </a:p>
        </p:txBody>
      </p:sp>
      <p:sp>
        <p:nvSpPr>
          <p:cNvPr id="61741" name="Freeform 343"/>
          <p:cNvSpPr>
            <a:spLocks/>
          </p:cNvSpPr>
          <p:nvPr/>
        </p:nvSpPr>
        <p:spPr bwMode="auto">
          <a:xfrm>
            <a:off x="1876425" y="3155950"/>
            <a:ext cx="4763" cy="6350"/>
          </a:xfrm>
          <a:custGeom>
            <a:avLst/>
            <a:gdLst>
              <a:gd name="T0" fmla="*/ 2540 w 30"/>
              <a:gd name="T1" fmla="*/ 0 h 30"/>
              <a:gd name="T2" fmla="*/ 1905 w 30"/>
              <a:gd name="T3" fmla="*/ 0 h 30"/>
              <a:gd name="T4" fmla="*/ 1588 w 30"/>
              <a:gd name="T5" fmla="*/ 212 h 30"/>
              <a:gd name="T6" fmla="*/ 1111 w 30"/>
              <a:gd name="T7" fmla="*/ 635 h 30"/>
              <a:gd name="T8" fmla="*/ 794 w 30"/>
              <a:gd name="T9" fmla="*/ 847 h 30"/>
              <a:gd name="T10" fmla="*/ 476 w 30"/>
              <a:gd name="T11" fmla="*/ 1270 h 30"/>
              <a:gd name="T12" fmla="*/ 159 w 30"/>
              <a:gd name="T13" fmla="*/ 1905 h 30"/>
              <a:gd name="T14" fmla="*/ 159 w 30"/>
              <a:gd name="T15" fmla="*/ 2540 h 30"/>
              <a:gd name="T16" fmla="*/ 0 w 30"/>
              <a:gd name="T17" fmla="*/ 2963 h 30"/>
              <a:gd name="T18" fmla="*/ 159 w 30"/>
              <a:gd name="T19" fmla="*/ 3810 h 30"/>
              <a:gd name="T20" fmla="*/ 159 w 30"/>
              <a:gd name="T21" fmla="*/ 4233 h 30"/>
              <a:gd name="T22" fmla="*/ 476 w 30"/>
              <a:gd name="T23" fmla="*/ 4868 h 30"/>
              <a:gd name="T24" fmla="*/ 794 w 30"/>
              <a:gd name="T25" fmla="*/ 5292 h 30"/>
              <a:gd name="T26" fmla="*/ 1111 w 30"/>
              <a:gd name="T27" fmla="*/ 5715 h 30"/>
              <a:gd name="T28" fmla="*/ 1588 w 30"/>
              <a:gd name="T29" fmla="*/ 6138 h 30"/>
              <a:gd name="T30" fmla="*/ 1905 w 30"/>
              <a:gd name="T31" fmla="*/ 6350 h 30"/>
              <a:gd name="T32" fmla="*/ 2540 w 30"/>
              <a:gd name="T33" fmla="*/ 6350 h 30"/>
              <a:gd name="T34" fmla="*/ 2858 w 30"/>
              <a:gd name="T35" fmla="*/ 6350 h 30"/>
              <a:gd name="T36" fmla="*/ 3493 w 30"/>
              <a:gd name="T37" fmla="*/ 6138 h 30"/>
              <a:gd name="T38" fmla="*/ 3810 w 30"/>
              <a:gd name="T39" fmla="*/ 5715 h 30"/>
              <a:gd name="T40" fmla="*/ 4128 w 30"/>
              <a:gd name="T41" fmla="*/ 5292 h 30"/>
              <a:gd name="T42" fmla="*/ 4287 w 30"/>
              <a:gd name="T43" fmla="*/ 4868 h 30"/>
              <a:gd name="T44" fmla="*/ 4604 w 30"/>
              <a:gd name="T45" fmla="*/ 4233 h 30"/>
              <a:gd name="T46" fmla="*/ 4763 w 30"/>
              <a:gd name="T47" fmla="*/ 3810 h 30"/>
              <a:gd name="T48" fmla="*/ 4763 w 30"/>
              <a:gd name="T49" fmla="*/ 2963 h 30"/>
              <a:gd name="T50" fmla="*/ 4763 w 30"/>
              <a:gd name="T51" fmla="*/ 2540 h 30"/>
              <a:gd name="T52" fmla="*/ 4604 w 30"/>
              <a:gd name="T53" fmla="*/ 1905 h 30"/>
              <a:gd name="T54" fmla="*/ 4287 w 30"/>
              <a:gd name="T55" fmla="*/ 1270 h 30"/>
              <a:gd name="T56" fmla="*/ 4128 w 30"/>
              <a:gd name="T57" fmla="*/ 847 h 30"/>
              <a:gd name="T58" fmla="*/ 3810 w 30"/>
              <a:gd name="T59" fmla="*/ 635 h 30"/>
              <a:gd name="T60" fmla="*/ 3493 w 30"/>
              <a:gd name="T61" fmla="*/ 212 h 30"/>
              <a:gd name="T62" fmla="*/ 2858 w 30"/>
              <a:gd name="T63" fmla="*/ 0 h 30"/>
              <a:gd name="T64" fmla="*/ 2540 w 30"/>
              <a:gd name="T65" fmla="*/ 0 h 3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30"/>
              <a:gd name="T100" fmla="*/ 0 h 30"/>
              <a:gd name="T101" fmla="*/ 30 w 30"/>
              <a:gd name="T102" fmla="*/ 30 h 30"/>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30" h="30">
                <a:moveTo>
                  <a:pt x="16" y="0"/>
                </a:moveTo>
                <a:lnTo>
                  <a:pt x="12" y="0"/>
                </a:lnTo>
                <a:lnTo>
                  <a:pt x="10" y="1"/>
                </a:lnTo>
                <a:lnTo>
                  <a:pt x="7" y="3"/>
                </a:lnTo>
                <a:lnTo>
                  <a:pt x="5" y="4"/>
                </a:lnTo>
                <a:lnTo>
                  <a:pt x="3" y="6"/>
                </a:lnTo>
                <a:lnTo>
                  <a:pt x="1" y="9"/>
                </a:lnTo>
                <a:lnTo>
                  <a:pt x="1" y="12"/>
                </a:lnTo>
                <a:lnTo>
                  <a:pt x="0" y="14"/>
                </a:lnTo>
                <a:lnTo>
                  <a:pt x="1" y="18"/>
                </a:lnTo>
                <a:lnTo>
                  <a:pt x="1" y="20"/>
                </a:lnTo>
                <a:lnTo>
                  <a:pt x="3" y="23"/>
                </a:lnTo>
                <a:lnTo>
                  <a:pt x="5" y="25"/>
                </a:lnTo>
                <a:lnTo>
                  <a:pt x="7" y="27"/>
                </a:lnTo>
                <a:lnTo>
                  <a:pt x="10" y="29"/>
                </a:lnTo>
                <a:lnTo>
                  <a:pt x="12" y="30"/>
                </a:lnTo>
                <a:lnTo>
                  <a:pt x="16" y="30"/>
                </a:lnTo>
                <a:lnTo>
                  <a:pt x="18" y="30"/>
                </a:lnTo>
                <a:lnTo>
                  <a:pt x="22" y="29"/>
                </a:lnTo>
                <a:lnTo>
                  <a:pt x="24" y="27"/>
                </a:lnTo>
                <a:lnTo>
                  <a:pt x="26" y="25"/>
                </a:lnTo>
                <a:lnTo>
                  <a:pt x="27" y="23"/>
                </a:lnTo>
                <a:lnTo>
                  <a:pt x="29" y="20"/>
                </a:lnTo>
                <a:lnTo>
                  <a:pt x="30" y="18"/>
                </a:lnTo>
                <a:lnTo>
                  <a:pt x="30" y="14"/>
                </a:lnTo>
                <a:lnTo>
                  <a:pt x="30" y="12"/>
                </a:lnTo>
                <a:lnTo>
                  <a:pt x="29" y="9"/>
                </a:lnTo>
                <a:lnTo>
                  <a:pt x="27" y="6"/>
                </a:lnTo>
                <a:lnTo>
                  <a:pt x="26" y="4"/>
                </a:lnTo>
                <a:lnTo>
                  <a:pt x="24" y="3"/>
                </a:lnTo>
                <a:lnTo>
                  <a:pt x="22" y="1"/>
                </a:lnTo>
                <a:lnTo>
                  <a:pt x="18" y="0"/>
                </a:lnTo>
                <a:lnTo>
                  <a:pt x="16" y="0"/>
                </a:lnTo>
              </a:path>
            </a:pathLst>
          </a:custGeom>
          <a:noFill/>
          <a:ln w="1588">
            <a:solidFill>
              <a:srgbClr val="FFFFFF"/>
            </a:solidFill>
            <a:prstDash val="solid"/>
            <a:round/>
            <a:headEnd/>
            <a:tailEnd/>
          </a:ln>
        </p:spPr>
        <p:txBody>
          <a:bodyPr lIns="57150" tIns="28575" rIns="57150" bIns="28575"/>
          <a:lstStyle/>
          <a:p>
            <a:endParaRPr lang="en-US"/>
          </a:p>
        </p:txBody>
      </p:sp>
      <p:sp>
        <p:nvSpPr>
          <p:cNvPr id="61742" name="Freeform 344"/>
          <p:cNvSpPr>
            <a:spLocks/>
          </p:cNvSpPr>
          <p:nvPr/>
        </p:nvSpPr>
        <p:spPr bwMode="auto">
          <a:xfrm>
            <a:off x="1885950" y="3155950"/>
            <a:ext cx="4763" cy="6350"/>
          </a:xfrm>
          <a:custGeom>
            <a:avLst/>
            <a:gdLst>
              <a:gd name="T0" fmla="*/ 2540 w 30"/>
              <a:gd name="T1" fmla="*/ 0 h 30"/>
              <a:gd name="T2" fmla="*/ 1905 w 30"/>
              <a:gd name="T3" fmla="*/ 0 h 30"/>
              <a:gd name="T4" fmla="*/ 1588 w 30"/>
              <a:gd name="T5" fmla="*/ 212 h 30"/>
              <a:gd name="T6" fmla="*/ 1270 w 30"/>
              <a:gd name="T7" fmla="*/ 635 h 30"/>
              <a:gd name="T8" fmla="*/ 794 w 30"/>
              <a:gd name="T9" fmla="*/ 847 h 30"/>
              <a:gd name="T10" fmla="*/ 476 w 30"/>
              <a:gd name="T11" fmla="*/ 1270 h 30"/>
              <a:gd name="T12" fmla="*/ 318 w 30"/>
              <a:gd name="T13" fmla="*/ 1905 h 30"/>
              <a:gd name="T14" fmla="*/ 318 w 30"/>
              <a:gd name="T15" fmla="*/ 2540 h 30"/>
              <a:gd name="T16" fmla="*/ 0 w 30"/>
              <a:gd name="T17" fmla="*/ 2963 h 30"/>
              <a:gd name="T18" fmla="*/ 318 w 30"/>
              <a:gd name="T19" fmla="*/ 3810 h 30"/>
              <a:gd name="T20" fmla="*/ 318 w 30"/>
              <a:gd name="T21" fmla="*/ 4233 h 30"/>
              <a:gd name="T22" fmla="*/ 476 w 30"/>
              <a:gd name="T23" fmla="*/ 4868 h 30"/>
              <a:gd name="T24" fmla="*/ 794 w 30"/>
              <a:gd name="T25" fmla="*/ 5292 h 30"/>
              <a:gd name="T26" fmla="*/ 1270 w 30"/>
              <a:gd name="T27" fmla="*/ 5715 h 30"/>
              <a:gd name="T28" fmla="*/ 1588 w 30"/>
              <a:gd name="T29" fmla="*/ 6138 h 30"/>
              <a:gd name="T30" fmla="*/ 1905 w 30"/>
              <a:gd name="T31" fmla="*/ 6350 h 30"/>
              <a:gd name="T32" fmla="*/ 2540 w 30"/>
              <a:gd name="T33" fmla="*/ 6350 h 30"/>
              <a:gd name="T34" fmla="*/ 2858 w 30"/>
              <a:gd name="T35" fmla="*/ 6350 h 30"/>
              <a:gd name="T36" fmla="*/ 3493 w 30"/>
              <a:gd name="T37" fmla="*/ 6138 h 30"/>
              <a:gd name="T38" fmla="*/ 3810 w 30"/>
              <a:gd name="T39" fmla="*/ 5715 h 30"/>
              <a:gd name="T40" fmla="*/ 4287 w 30"/>
              <a:gd name="T41" fmla="*/ 5292 h 30"/>
              <a:gd name="T42" fmla="*/ 4445 w 30"/>
              <a:gd name="T43" fmla="*/ 4868 h 30"/>
              <a:gd name="T44" fmla="*/ 4604 w 30"/>
              <a:gd name="T45" fmla="*/ 4233 h 30"/>
              <a:gd name="T46" fmla="*/ 4763 w 30"/>
              <a:gd name="T47" fmla="*/ 3810 h 30"/>
              <a:gd name="T48" fmla="*/ 4763 w 30"/>
              <a:gd name="T49" fmla="*/ 2963 h 30"/>
              <a:gd name="T50" fmla="*/ 4763 w 30"/>
              <a:gd name="T51" fmla="*/ 2540 h 30"/>
              <a:gd name="T52" fmla="*/ 4604 w 30"/>
              <a:gd name="T53" fmla="*/ 1905 h 30"/>
              <a:gd name="T54" fmla="*/ 4445 w 30"/>
              <a:gd name="T55" fmla="*/ 1270 h 30"/>
              <a:gd name="T56" fmla="*/ 4287 w 30"/>
              <a:gd name="T57" fmla="*/ 847 h 30"/>
              <a:gd name="T58" fmla="*/ 3810 w 30"/>
              <a:gd name="T59" fmla="*/ 635 h 30"/>
              <a:gd name="T60" fmla="*/ 3493 w 30"/>
              <a:gd name="T61" fmla="*/ 212 h 30"/>
              <a:gd name="T62" fmla="*/ 2858 w 30"/>
              <a:gd name="T63" fmla="*/ 0 h 30"/>
              <a:gd name="T64" fmla="*/ 2540 w 30"/>
              <a:gd name="T65" fmla="*/ 0 h 3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30"/>
              <a:gd name="T100" fmla="*/ 0 h 30"/>
              <a:gd name="T101" fmla="*/ 30 w 30"/>
              <a:gd name="T102" fmla="*/ 30 h 30"/>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30" h="30">
                <a:moveTo>
                  <a:pt x="16" y="0"/>
                </a:moveTo>
                <a:lnTo>
                  <a:pt x="12" y="0"/>
                </a:lnTo>
                <a:lnTo>
                  <a:pt x="10" y="1"/>
                </a:lnTo>
                <a:lnTo>
                  <a:pt x="8" y="3"/>
                </a:lnTo>
                <a:lnTo>
                  <a:pt x="5" y="4"/>
                </a:lnTo>
                <a:lnTo>
                  <a:pt x="3" y="6"/>
                </a:lnTo>
                <a:lnTo>
                  <a:pt x="2" y="9"/>
                </a:lnTo>
                <a:lnTo>
                  <a:pt x="2" y="12"/>
                </a:lnTo>
                <a:lnTo>
                  <a:pt x="0" y="14"/>
                </a:lnTo>
                <a:lnTo>
                  <a:pt x="2" y="18"/>
                </a:lnTo>
                <a:lnTo>
                  <a:pt x="2" y="20"/>
                </a:lnTo>
                <a:lnTo>
                  <a:pt x="3" y="23"/>
                </a:lnTo>
                <a:lnTo>
                  <a:pt x="5" y="25"/>
                </a:lnTo>
                <a:lnTo>
                  <a:pt x="8" y="27"/>
                </a:lnTo>
                <a:lnTo>
                  <a:pt x="10" y="29"/>
                </a:lnTo>
                <a:lnTo>
                  <a:pt x="12" y="30"/>
                </a:lnTo>
                <a:lnTo>
                  <a:pt x="16" y="30"/>
                </a:lnTo>
                <a:lnTo>
                  <a:pt x="18" y="30"/>
                </a:lnTo>
                <a:lnTo>
                  <a:pt x="22" y="29"/>
                </a:lnTo>
                <a:lnTo>
                  <a:pt x="24" y="27"/>
                </a:lnTo>
                <a:lnTo>
                  <a:pt x="27" y="25"/>
                </a:lnTo>
                <a:lnTo>
                  <a:pt x="28" y="23"/>
                </a:lnTo>
                <a:lnTo>
                  <a:pt x="29" y="20"/>
                </a:lnTo>
                <a:lnTo>
                  <a:pt x="30" y="18"/>
                </a:lnTo>
                <a:lnTo>
                  <a:pt x="30" y="14"/>
                </a:lnTo>
                <a:lnTo>
                  <a:pt x="30" y="12"/>
                </a:lnTo>
                <a:lnTo>
                  <a:pt x="29" y="9"/>
                </a:lnTo>
                <a:lnTo>
                  <a:pt x="28" y="6"/>
                </a:lnTo>
                <a:lnTo>
                  <a:pt x="27" y="4"/>
                </a:lnTo>
                <a:lnTo>
                  <a:pt x="24" y="3"/>
                </a:lnTo>
                <a:lnTo>
                  <a:pt x="22" y="1"/>
                </a:lnTo>
                <a:lnTo>
                  <a:pt x="18" y="0"/>
                </a:lnTo>
                <a:lnTo>
                  <a:pt x="16" y="0"/>
                </a:lnTo>
                <a:close/>
              </a:path>
            </a:pathLst>
          </a:custGeom>
          <a:solidFill>
            <a:srgbClr val="FFFFFF"/>
          </a:solidFill>
          <a:ln w="9525">
            <a:noFill/>
            <a:round/>
            <a:headEnd/>
            <a:tailEnd/>
          </a:ln>
        </p:spPr>
        <p:txBody>
          <a:bodyPr lIns="57150" tIns="28575" rIns="57150" bIns="28575"/>
          <a:lstStyle/>
          <a:p>
            <a:endParaRPr lang="en-US"/>
          </a:p>
        </p:txBody>
      </p:sp>
      <p:sp>
        <p:nvSpPr>
          <p:cNvPr id="61743" name="Freeform 345"/>
          <p:cNvSpPr>
            <a:spLocks/>
          </p:cNvSpPr>
          <p:nvPr/>
        </p:nvSpPr>
        <p:spPr bwMode="auto">
          <a:xfrm>
            <a:off x="1885950" y="3155950"/>
            <a:ext cx="4763" cy="6350"/>
          </a:xfrm>
          <a:custGeom>
            <a:avLst/>
            <a:gdLst>
              <a:gd name="T0" fmla="*/ 2540 w 30"/>
              <a:gd name="T1" fmla="*/ 0 h 30"/>
              <a:gd name="T2" fmla="*/ 1905 w 30"/>
              <a:gd name="T3" fmla="*/ 0 h 30"/>
              <a:gd name="T4" fmla="*/ 1588 w 30"/>
              <a:gd name="T5" fmla="*/ 212 h 30"/>
              <a:gd name="T6" fmla="*/ 1270 w 30"/>
              <a:gd name="T7" fmla="*/ 635 h 30"/>
              <a:gd name="T8" fmla="*/ 794 w 30"/>
              <a:gd name="T9" fmla="*/ 847 h 30"/>
              <a:gd name="T10" fmla="*/ 476 w 30"/>
              <a:gd name="T11" fmla="*/ 1270 h 30"/>
              <a:gd name="T12" fmla="*/ 318 w 30"/>
              <a:gd name="T13" fmla="*/ 1905 h 30"/>
              <a:gd name="T14" fmla="*/ 318 w 30"/>
              <a:gd name="T15" fmla="*/ 2540 h 30"/>
              <a:gd name="T16" fmla="*/ 0 w 30"/>
              <a:gd name="T17" fmla="*/ 2963 h 30"/>
              <a:gd name="T18" fmla="*/ 318 w 30"/>
              <a:gd name="T19" fmla="*/ 3810 h 30"/>
              <a:gd name="T20" fmla="*/ 318 w 30"/>
              <a:gd name="T21" fmla="*/ 4233 h 30"/>
              <a:gd name="T22" fmla="*/ 476 w 30"/>
              <a:gd name="T23" fmla="*/ 4868 h 30"/>
              <a:gd name="T24" fmla="*/ 794 w 30"/>
              <a:gd name="T25" fmla="*/ 5292 h 30"/>
              <a:gd name="T26" fmla="*/ 1270 w 30"/>
              <a:gd name="T27" fmla="*/ 5715 h 30"/>
              <a:gd name="T28" fmla="*/ 1588 w 30"/>
              <a:gd name="T29" fmla="*/ 6138 h 30"/>
              <a:gd name="T30" fmla="*/ 1905 w 30"/>
              <a:gd name="T31" fmla="*/ 6350 h 30"/>
              <a:gd name="T32" fmla="*/ 2540 w 30"/>
              <a:gd name="T33" fmla="*/ 6350 h 30"/>
              <a:gd name="T34" fmla="*/ 2858 w 30"/>
              <a:gd name="T35" fmla="*/ 6350 h 30"/>
              <a:gd name="T36" fmla="*/ 3493 w 30"/>
              <a:gd name="T37" fmla="*/ 6138 h 30"/>
              <a:gd name="T38" fmla="*/ 3810 w 30"/>
              <a:gd name="T39" fmla="*/ 5715 h 30"/>
              <a:gd name="T40" fmla="*/ 4287 w 30"/>
              <a:gd name="T41" fmla="*/ 5292 h 30"/>
              <a:gd name="T42" fmla="*/ 4445 w 30"/>
              <a:gd name="T43" fmla="*/ 4868 h 30"/>
              <a:gd name="T44" fmla="*/ 4604 w 30"/>
              <a:gd name="T45" fmla="*/ 4233 h 30"/>
              <a:gd name="T46" fmla="*/ 4763 w 30"/>
              <a:gd name="T47" fmla="*/ 3810 h 30"/>
              <a:gd name="T48" fmla="*/ 4763 w 30"/>
              <a:gd name="T49" fmla="*/ 2963 h 30"/>
              <a:gd name="T50" fmla="*/ 4763 w 30"/>
              <a:gd name="T51" fmla="*/ 2540 h 30"/>
              <a:gd name="T52" fmla="*/ 4604 w 30"/>
              <a:gd name="T53" fmla="*/ 1905 h 30"/>
              <a:gd name="T54" fmla="*/ 4445 w 30"/>
              <a:gd name="T55" fmla="*/ 1270 h 30"/>
              <a:gd name="T56" fmla="*/ 4287 w 30"/>
              <a:gd name="T57" fmla="*/ 847 h 30"/>
              <a:gd name="T58" fmla="*/ 3810 w 30"/>
              <a:gd name="T59" fmla="*/ 635 h 30"/>
              <a:gd name="T60" fmla="*/ 3493 w 30"/>
              <a:gd name="T61" fmla="*/ 212 h 30"/>
              <a:gd name="T62" fmla="*/ 2858 w 30"/>
              <a:gd name="T63" fmla="*/ 0 h 30"/>
              <a:gd name="T64" fmla="*/ 2540 w 30"/>
              <a:gd name="T65" fmla="*/ 0 h 3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30"/>
              <a:gd name="T100" fmla="*/ 0 h 30"/>
              <a:gd name="T101" fmla="*/ 30 w 30"/>
              <a:gd name="T102" fmla="*/ 30 h 30"/>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30" h="30">
                <a:moveTo>
                  <a:pt x="16" y="0"/>
                </a:moveTo>
                <a:lnTo>
                  <a:pt x="12" y="0"/>
                </a:lnTo>
                <a:lnTo>
                  <a:pt x="10" y="1"/>
                </a:lnTo>
                <a:lnTo>
                  <a:pt x="8" y="3"/>
                </a:lnTo>
                <a:lnTo>
                  <a:pt x="5" y="4"/>
                </a:lnTo>
                <a:lnTo>
                  <a:pt x="3" y="6"/>
                </a:lnTo>
                <a:lnTo>
                  <a:pt x="2" y="9"/>
                </a:lnTo>
                <a:lnTo>
                  <a:pt x="2" y="12"/>
                </a:lnTo>
                <a:lnTo>
                  <a:pt x="0" y="14"/>
                </a:lnTo>
                <a:lnTo>
                  <a:pt x="2" y="18"/>
                </a:lnTo>
                <a:lnTo>
                  <a:pt x="2" y="20"/>
                </a:lnTo>
                <a:lnTo>
                  <a:pt x="3" y="23"/>
                </a:lnTo>
                <a:lnTo>
                  <a:pt x="5" y="25"/>
                </a:lnTo>
                <a:lnTo>
                  <a:pt x="8" y="27"/>
                </a:lnTo>
                <a:lnTo>
                  <a:pt x="10" y="29"/>
                </a:lnTo>
                <a:lnTo>
                  <a:pt x="12" y="30"/>
                </a:lnTo>
                <a:lnTo>
                  <a:pt x="16" y="30"/>
                </a:lnTo>
                <a:lnTo>
                  <a:pt x="18" y="30"/>
                </a:lnTo>
                <a:lnTo>
                  <a:pt x="22" y="29"/>
                </a:lnTo>
                <a:lnTo>
                  <a:pt x="24" y="27"/>
                </a:lnTo>
                <a:lnTo>
                  <a:pt x="27" y="25"/>
                </a:lnTo>
                <a:lnTo>
                  <a:pt x="28" y="23"/>
                </a:lnTo>
                <a:lnTo>
                  <a:pt x="29" y="20"/>
                </a:lnTo>
                <a:lnTo>
                  <a:pt x="30" y="18"/>
                </a:lnTo>
                <a:lnTo>
                  <a:pt x="30" y="14"/>
                </a:lnTo>
                <a:lnTo>
                  <a:pt x="30" y="12"/>
                </a:lnTo>
                <a:lnTo>
                  <a:pt x="29" y="9"/>
                </a:lnTo>
                <a:lnTo>
                  <a:pt x="28" y="6"/>
                </a:lnTo>
                <a:lnTo>
                  <a:pt x="27" y="4"/>
                </a:lnTo>
                <a:lnTo>
                  <a:pt x="24" y="3"/>
                </a:lnTo>
                <a:lnTo>
                  <a:pt x="22" y="1"/>
                </a:lnTo>
                <a:lnTo>
                  <a:pt x="18" y="0"/>
                </a:lnTo>
                <a:lnTo>
                  <a:pt x="16" y="0"/>
                </a:lnTo>
              </a:path>
            </a:pathLst>
          </a:custGeom>
          <a:noFill/>
          <a:ln w="1588">
            <a:solidFill>
              <a:srgbClr val="FFFFFF"/>
            </a:solidFill>
            <a:prstDash val="solid"/>
            <a:round/>
            <a:headEnd/>
            <a:tailEnd/>
          </a:ln>
        </p:spPr>
        <p:txBody>
          <a:bodyPr lIns="57150" tIns="28575" rIns="57150" bIns="28575"/>
          <a:lstStyle/>
          <a:p>
            <a:endParaRPr lang="en-US"/>
          </a:p>
        </p:txBody>
      </p:sp>
      <p:sp>
        <p:nvSpPr>
          <p:cNvPr id="61744" name="Freeform 346"/>
          <p:cNvSpPr>
            <a:spLocks/>
          </p:cNvSpPr>
          <p:nvPr/>
        </p:nvSpPr>
        <p:spPr bwMode="auto">
          <a:xfrm>
            <a:off x="1847850" y="3144838"/>
            <a:ext cx="4763" cy="6350"/>
          </a:xfrm>
          <a:custGeom>
            <a:avLst/>
            <a:gdLst>
              <a:gd name="T0" fmla="*/ 2540 w 30"/>
              <a:gd name="T1" fmla="*/ 0 h 30"/>
              <a:gd name="T2" fmla="*/ 1905 w 30"/>
              <a:gd name="T3" fmla="*/ 0 h 30"/>
              <a:gd name="T4" fmla="*/ 1588 w 30"/>
              <a:gd name="T5" fmla="*/ 212 h 30"/>
              <a:gd name="T6" fmla="*/ 1111 w 30"/>
              <a:gd name="T7" fmla="*/ 423 h 30"/>
              <a:gd name="T8" fmla="*/ 794 w 30"/>
              <a:gd name="T9" fmla="*/ 635 h 30"/>
              <a:gd name="T10" fmla="*/ 476 w 30"/>
              <a:gd name="T11" fmla="*/ 1270 h 30"/>
              <a:gd name="T12" fmla="*/ 318 w 30"/>
              <a:gd name="T13" fmla="*/ 1693 h 30"/>
              <a:gd name="T14" fmla="*/ 318 w 30"/>
              <a:gd name="T15" fmla="*/ 2540 h 30"/>
              <a:gd name="T16" fmla="*/ 0 w 30"/>
              <a:gd name="T17" fmla="*/ 2963 h 30"/>
              <a:gd name="T18" fmla="*/ 318 w 30"/>
              <a:gd name="T19" fmla="*/ 3810 h 30"/>
              <a:gd name="T20" fmla="*/ 318 w 30"/>
              <a:gd name="T21" fmla="*/ 4233 h 30"/>
              <a:gd name="T22" fmla="*/ 476 w 30"/>
              <a:gd name="T23" fmla="*/ 4657 h 30"/>
              <a:gd name="T24" fmla="*/ 794 w 30"/>
              <a:gd name="T25" fmla="*/ 5292 h 30"/>
              <a:gd name="T26" fmla="*/ 1111 w 30"/>
              <a:gd name="T27" fmla="*/ 5715 h 30"/>
              <a:gd name="T28" fmla="*/ 1588 w 30"/>
              <a:gd name="T29" fmla="*/ 5927 h 30"/>
              <a:gd name="T30" fmla="*/ 1905 w 30"/>
              <a:gd name="T31" fmla="*/ 6350 h 30"/>
              <a:gd name="T32" fmla="*/ 2540 w 30"/>
              <a:gd name="T33" fmla="*/ 6350 h 30"/>
              <a:gd name="T34" fmla="*/ 2858 w 30"/>
              <a:gd name="T35" fmla="*/ 6350 h 30"/>
              <a:gd name="T36" fmla="*/ 3493 w 30"/>
              <a:gd name="T37" fmla="*/ 5927 h 30"/>
              <a:gd name="T38" fmla="*/ 3810 w 30"/>
              <a:gd name="T39" fmla="*/ 5715 h 30"/>
              <a:gd name="T40" fmla="*/ 4128 w 30"/>
              <a:gd name="T41" fmla="*/ 5292 h 30"/>
              <a:gd name="T42" fmla="*/ 4445 w 30"/>
              <a:gd name="T43" fmla="*/ 4657 h 30"/>
              <a:gd name="T44" fmla="*/ 4604 w 30"/>
              <a:gd name="T45" fmla="*/ 4233 h 30"/>
              <a:gd name="T46" fmla="*/ 4763 w 30"/>
              <a:gd name="T47" fmla="*/ 3810 h 30"/>
              <a:gd name="T48" fmla="*/ 4763 w 30"/>
              <a:gd name="T49" fmla="*/ 2963 h 30"/>
              <a:gd name="T50" fmla="*/ 4763 w 30"/>
              <a:gd name="T51" fmla="*/ 2540 h 30"/>
              <a:gd name="T52" fmla="*/ 4604 w 30"/>
              <a:gd name="T53" fmla="*/ 1693 h 30"/>
              <a:gd name="T54" fmla="*/ 4445 w 30"/>
              <a:gd name="T55" fmla="*/ 1270 h 30"/>
              <a:gd name="T56" fmla="*/ 4128 w 30"/>
              <a:gd name="T57" fmla="*/ 635 h 30"/>
              <a:gd name="T58" fmla="*/ 3810 w 30"/>
              <a:gd name="T59" fmla="*/ 423 h 30"/>
              <a:gd name="T60" fmla="*/ 3493 w 30"/>
              <a:gd name="T61" fmla="*/ 212 h 30"/>
              <a:gd name="T62" fmla="*/ 2858 w 30"/>
              <a:gd name="T63" fmla="*/ 0 h 30"/>
              <a:gd name="T64" fmla="*/ 2540 w 30"/>
              <a:gd name="T65" fmla="*/ 0 h 3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30"/>
              <a:gd name="T100" fmla="*/ 0 h 30"/>
              <a:gd name="T101" fmla="*/ 30 w 30"/>
              <a:gd name="T102" fmla="*/ 30 h 30"/>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30" h="30">
                <a:moveTo>
                  <a:pt x="16" y="0"/>
                </a:moveTo>
                <a:lnTo>
                  <a:pt x="12" y="0"/>
                </a:lnTo>
                <a:lnTo>
                  <a:pt x="10" y="1"/>
                </a:lnTo>
                <a:lnTo>
                  <a:pt x="7" y="2"/>
                </a:lnTo>
                <a:lnTo>
                  <a:pt x="5" y="3"/>
                </a:lnTo>
                <a:lnTo>
                  <a:pt x="3" y="6"/>
                </a:lnTo>
                <a:lnTo>
                  <a:pt x="2" y="8"/>
                </a:lnTo>
                <a:lnTo>
                  <a:pt x="2" y="12"/>
                </a:lnTo>
                <a:lnTo>
                  <a:pt x="0" y="14"/>
                </a:lnTo>
                <a:lnTo>
                  <a:pt x="2" y="18"/>
                </a:lnTo>
                <a:lnTo>
                  <a:pt x="2" y="20"/>
                </a:lnTo>
                <a:lnTo>
                  <a:pt x="3" y="22"/>
                </a:lnTo>
                <a:lnTo>
                  <a:pt x="5" y="25"/>
                </a:lnTo>
                <a:lnTo>
                  <a:pt x="7" y="27"/>
                </a:lnTo>
                <a:lnTo>
                  <a:pt x="10" y="28"/>
                </a:lnTo>
                <a:lnTo>
                  <a:pt x="12" y="30"/>
                </a:lnTo>
                <a:lnTo>
                  <a:pt x="16" y="30"/>
                </a:lnTo>
                <a:lnTo>
                  <a:pt x="18" y="30"/>
                </a:lnTo>
                <a:lnTo>
                  <a:pt x="22" y="28"/>
                </a:lnTo>
                <a:lnTo>
                  <a:pt x="24" y="27"/>
                </a:lnTo>
                <a:lnTo>
                  <a:pt x="26" y="25"/>
                </a:lnTo>
                <a:lnTo>
                  <a:pt x="28" y="22"/>
                </a:lnTo>
                <a:lnTo>
                  <a:pt x="29" y="20"/>
                </a:lnTo>
                <a:lnTo>
                  <a:pt x="30" y="18"/>
                </a:lnTo>
                <a:lnTo>
                  <a:pt x="30" y="14"/>
                </a:lnTo>
                <a:lnTo>
                  <a:pt x="30" y="12"/>
                </a:lnTo>
                <a:lnTo>
                  <a:pt x="29" y="8"/>
                </a:lnTo>
                <a:lnTo>
                  <a:pt x="28" y="6"/>
                </a:lnTo>
                <a:lnTo>
                  <a:pt x="26" y="3"/>
                </a:lnTo>
                <a:lnTo>
                  <a:pt x="24" y="2"/>
                </a:lnTo>
                <a:lnTo>
                  <a:pt x="22" y="1"/>
                </a:lnTo>
                <a:lnTo>
                  <a:pt x="18" y="0"/>
                </a:lnTo>
                <a:lnTo>
                  <a:pt x="16" y="0"/>
                </a:lnTo>
                <a:close/>
              </a:path>
            </a:pathLst>
          </a:custGeom>
          <a:solidFill>
            <a:srgbClr val="FFFFFF"/>
          </a:solidFill>
          <a:ln w="9525">
            <a:noFill/>
            <a:round/>
            <a:headEnd/>
            <a:tailEnd/>
          </a:ln>
        </p:spPr>
        <p:txBody>
          <a:bodyPr lIns="57150" tIns="28575" rIns="57150" bIns="28575"/>
          <a:lstStyle/>
          <a:p>
            <a:endParaRPr lang="en-US"/>
          </a:p>
        </p:txBody>
      </p:sp>
      <p:sp>
        <p:nvSpPr>
          <p:cNvPr id="61745" name="Freeform 347"/>
          <p:cNvSpPr>
            <a:spLocks/>
          </p:cNvSpPr>
          <p:nvPr/>
        </p:nvSpPr>
        <p:spPr bwMode="auto">
          <a:xfrm>
            <a:off x="1847850" y="3144838"/>
            <a:ext cx="4763" cy="6350"/>
          </a:xfrm>
          <a:custGeom>
            <a:avLst/>
            <a:gdLst>
              <a:gd name="T0" fmla="*/ 2540 w 30"/>
              <a:gd name="T1" fmla="*/ 0 h 30"/>
              <a:gd name="T2" fmla="*/ 1905 w 30"/>
              <a:gd name="T3" fmla="*/ 0 h 30"/>
              <a:gd name="T4" fmla="*/ 1588 w 30"/>
              <a:gd name="T5" fmla="*/ 212 h 30"/>
              <a:gd name="T6" fmla="*/ 1111 w 30"/>
              <a:gd name="T7" fmla="*/ 423 h 30"/>
              <a:gd name="T8" fmla="*/ 794 w 30"/>
              <a:gd name="T9" fmla="*/ 635 h 30"/>
              <a:gd name="T10" fmla="*/ 476 w 30"/>
              <a:gd name="T11" fmla="*/ 1270 h 30"/>
              <a:gd name="T12" fmla="*/ 318 w 30"/>
              <a:gd name="T13" fmla="*/ 1693 h 30"/>
              <a:gd name="T14" fmla="*/ 318 w 30"/>
              <a:gd name="T15" fmla="*/ 2540 h 30"/>
              <a:gd name="T16" fmla="*/ 0 w 30"/>
              <a:gd name="T17" fmla="*/ 2963 h 30"/>
              <a:gd name="T18" fmla="*/ 318 w 30"/>
              <a:gd name="T19" fmla="*/ 3810 h 30"/>
              <a:gd name="T20" fmla="*/ 318 w 30"/>
              <a:gd name="T21" fmla="*/ 4233 h 30"/>
              <a:gd name="T22" fmla="*/ 476 w 30"/>
              <a:gd name="T23" fmla="*/ 4657 h 30"/>
              <a:gd name="T24" fmla="*/ 794 w 30"/>
              <a:gd name="T25" fmla="*/ 5292 h 30"/>
              <a:gd name="T26" fmla="*/ 1111 w 30"/>
              <a:gd name="T27" fmla="*/ 5715 h 30"/>
              <a:gd name="T28" fmla="*/ 1588 w 30"/>
              <a:gd name="T29" fmla="*/ 5927 h 30"/>
              <a:gd name="T30" fmla="*/ 1905 w 30"/>
              <a:gd name="T31" fmla="*/ 6350 h 30"/>
              <a:gd name="T32" fmla="*/ 2540 w 30"/>
              <a:gd name="T33" fmla="*/ 6350 h 30"/>
              <a:gd name="T34" fmla="*/ 2858 w 30"/>
              <a:gd name="T35" fmla="*/ 6350 h 30"/>
              <a:gd name="T36" fmla="*/ 3493 w 30"/>
              <a:gd name="T37" fmla="*/ 5927 h 30"/>
              <a:gd name="T38" fmla="*/ 3810 w 30"/>
              <a:gd name="T39" fmla="*/ 5715 h 30"/>
              <a:gd name="T40" fmla="*/ 4128 w 30"/>
              <a:gd name="T41" fmla="*/ 5292 h 30"/>
              <a:gd name="T42" fmla="*/ 4445 w 30"/>
              <a:gd name="T43" fmla="*/ 4657 h 30"/>
              <a:gd name="T44" fmla="*/ 4604 w 30"/>
              <a:gd name="T45" fmla="*/ 4233 h 30"/>
              <a:gd name="T46" fmla="*/ 4763 w 30"/>
              <a:gd name="T47" fmla="*/ 3810 h 30"/>
              <a:gd name="T48" fmla="*/ 4763 w 30"/>
              <a:gd name="T49" fmla="*/ 2963 h 30"/>
              <a:gd name="T50" fmla="*/ 4763 w 30"/>
              <a:gd name="T51" fmla="*/ 2540 h 30"/>
              <a:gd name="T52" fmla="*/ 4604 w 30"/>
              <a:gd name="T53" fmla="*/ 1693 h 30"/>
              <a:gd name="T54" fmla="*/ 4445 w 30"/>
              <a:gd name="T55" fmla="*/ 1270 h 30"/>
              <a:gd name="T56" fmla="*/ 4128 w 30"/>
              <a:gd name="T57" fmla="*/ 635 h 30"/>
              <a:gd name="T58" fmla="*/ 3810 w 30"/>
              <a:gd name="T59" fmla="*/ 423 h 30"/>
              <a:gd name="T60" fmla="*/ 3493 w 30"/>
              <a:gd name="T61" fmla="*/ 212 h 30"/>
              <a:gd name="T62" fmla="*/ 2858 w 30"/>
              <a:gd name="T63" fmla="*/ 0 h 30"/>
              <a:gd name="T64" fmla="*/ 2540 w 30"/>
              <a:gd name="T65" fmla="*/ 0 h 3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30"/>
              <a:gd name="T100" fmla="*/ 0 h 30"/>
              <a:gd name="T101" fmla="*/ 30 w 30"/>
              <a:gd name="T102" fmla="*/ 30 h 30"/>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30" h="30">
                <a:moveTo>
                  <a:pt x="16" y="0"/>
                </a:moveTo>
                <a:lnTo>
                  <a:pt x="12" y="0"/>
                </a:lnTo>
                <a:lnTo>
                  <a:pt x="10" y="1"/>
                </a:lnTo>
                <a:lnTo>
                  <a:pt x="7" y="2"/>
                </a:lnTo>
                <a:lnTo>
                  <a:pt x="5" y="3"/>
                </a:lnTo>
                <a:lnTo>
                  <a:pt x="3" y="6"/>
                </a:lnTo>
                <a:lnTo>
                  <a:pt x="2" y="8"/>
                </a:lnTo>
                <a:lnTo>
                  <a:pt x="2" y="12"/>
                </a:lnTo>
                <a:lnTo>
                  <a:pt x="0" y="14"/>
                </a:lnTo>
                <a:lnTo>
                  <a:pt x="2" y="18"/>
                </a:lnTo>
                <a:lnTo>
                  <a:pt x="2" y="20"/>
                </a:lnTo>
                <a:lnTo>
                  <a:pt x="3" y="22"/>
                </a:lnTo>
                <a:lnTo>
                  <a:pt x="5" y="25"/>
                </a:lnTo>
                <a:lnTo>
                  <a:pt x="7" y="27"/>
                </a:lnTo>
                <a:lnTo>
                  <a:pt x="10" y="28"/>
                </a:lnTo>
                <a:lnTo>
                  <a:pt x="12" y="30"/>
                </a:lnTo>
                <a:lnTo>
                  <a:pt x="16" y="30"/>
                </a:lnTo>
                <a:lnTo>
                  <a:pt x="18" y="30"/>
                </a:lnTo>
                <a:lnTo>
                  <a:pt x="22" y="28"/>
                </a:lnTo>
                <a:lnTo>
                  <a:pt x="24" y="27"/>
                </a:lnTo>
                <a:lnTo>
                  <a:pt x="26" y="25"/>
                </a:lnTo>
                <a:lnTo>
                  <a:pt x="28" y="22"/>
                </a:lnTo>
                <a:lnTo>
                  <a:pt x="29" y="20"/>
                </a:lnTo>
                <a:lnTo>
                  <a:pt x="30" y="18"/>
                </a:lnTo>
                <a:lnTo>
                  <a:pt x="30" y="14"/>
                </a:lnTo>
                <a:lnTo>
                  <a:pt x="30" y="12"/>
                </a:lnTo>
                <a:lnTo>
                  <a:pt x="29" y="8"/>
                </a:lnTo>
                <a:lnTo>
                  <a:pt x="28" y="6"/>
                </a:lnTo>
                <a:lnTo>
                  <a:pt x="26" y="3"/>
                </a:lnTo>
                <a:lnTo>
                  <a:pt x="24" y="2"/>
                </a:lnTo>
                <a:lnTo>
                  <a:pt x="22" y="1"/>
                </a:lnTo>
                <a:lnTo>
                  <a:pt x="18" y="0"/>
                </a:lnTo>
                <a:lnTo>
                  <a:pt x="16" y="0"/>
                </a:lnTo>
              </a:path>
            </a:pathLst>
          </a:custGeom>
          <a:noFill/>
          <a:ln w="1588">
            <a:solidFill>
              <a:srgbClr val="FFFFFF"/>
            </a:solidFill>
            <a:prstDash val="solid"/>
            <a:round/>
            <a:headEnd/>
            <a:tailEnd/>
          </a:ln>
        </p:spPr>
        <p:txBody>
          <a:bodyPr lIns="57150" tIns="28575" rIns="57150" bIns="28575"/>
          <a:lstStyle/>
          <a:p>
            <a:endParaRPr lang="en-US"/>
          </a:p>
        </p:txBody>
      </p:sp>
      <p:sp>
        <p:nvSpPr>
          <p:cNvPr id="61746" name="Freeform 348"/>
          <p:cNvSpPr>
            <a:spLocks/>
          </p:cNvSpPr>
          <p:nvPr/>
        </p:nvSpPr>
        <p:spPr bwMode="auto">
          <a:xfrm>
            <a:off x="1857375" y="3144838"/>
            <a:ext cx="4763" cy="6350"/>
          </a:xfrm>
          <a:custGeom>
            <a:avLst/>
            <a:gdLst>
              <a:gd name="T0" fmla="*/ 2464 w 29"/>
              <a:gd name="T1" fmla="*/ 0 h 30"/>
              <a:gd name="T2" fmla="*/ 1807 w 29"/>
              <a:gd name="T3" fmla="*/ 0 h 30"/>
              <a:gd name="T4" fmla="*/ 1478 w 29"/>
              <a:gd name="T5" fmla="*/ 212 h 30"/>
              <a:gd name="T6" fmla="*/ 1150 w 29"/>
              <a:gd name="T7" fmla="*/ 423 h 30"/>
              <a:gd name="T8" fmla="*/ 657 w 29"/>
              <a:gd name="T9" fmla="*/ 635 h 30"/>
              <a:gd name="T10" fmla="*/ 328 w 29"/>
              <a:gd name="T11" fmla="*/ 1270 h 30"/>
              <a:gd name="T12" fmla="*/ 164 w 29"/>
              <a:gd name="T13" fmla="*/ 1693 h 30"/>
              <a:gd name="T14" fmla="*/ 164 w 29"/>
              <a:gd name="T15" fmla="*/ 2540 h 30"/>
              <a:gd name="T16" fmla="*/ 0 w 29"/>
              <a:gd name="T17" fmla="*/ 2963 h 30"/>
              <a:gd name="T18" fmla="*/ 164 w 29"/>
              <a:gd name="T19" fmla="*/ 3810 h 30"/>
              <a:gd name="T20" fmla="*/ 164 w 29"/>
              <a:gd name="T21" fmla="*/ 4233 h 30"/>
              <a:gd name="T22" fmla="*/ 328 w 29"/>
              <a:gd name="T23" fmla="*/ 4657 h 30"/>
              <a:gd name="T24" fmla="*/ 657 w 29"/>
              <a:gd name="T25" fmla="*/ 5292 h 30"/>
              <a:gd name="T26" fmla="*/ 1150 w 29"/>
              <a:gd name="T27" fmla="*/ 5715 h 30"/>
              <a:gd name="T28" fmla="*/ 1478 w 29"/>
              <a:gd name="T29" fmla="*/ 5927 h 30"/>
              <a:gd name="T30" fmla="*/ 1807 w 29"/>
              <a:gd name="T31" fmla="*/ 6350 h 30"/>
              <a:gd name="T32" fmla="*/ 2464 w 29"/>
              <a:gd name="T33" fmla="*/ 6350 h 30"/>
              <a:gd name="T34" fmla="*/ 2792 w 29"/>
              <a:gd name="T35" fmla="*/ 6350 h 30"/>
              <a:gd name="T36" fmla="*/ 3449 w 29"/>
              <a:gd name="T37" fmla="*/ 5927 h 30"/>
              <a:gd name="T38" fmla="*/ 3778 w 29"/>
              <a:gd name="T39" fmla="*/ 5715 h 30"/>
              <a:gd name="T40" fmla="*/ 4270 w 29"/>
              <a:gd name="T41" fmla="*/ 5292 h 30"/>
              <a:gd name="T42" fmla="*/ 4435 w 29"/>
              <a:gd name="T43" fmla="*/ 4657 h 30"/>
              <a:gd name="T44" fmla="*/ 4599 w 29"/>
              <a:gd name="T45" fmla="*/ 4233 h 30"/>
              <a:gd name="T46" fmla="*/ 4763 w 29"/>
              <a:gd name="T47" fmla="*/ 3810 h 30"/>
              <a:gd name="T48" fmla="*/ 4763 w 29"/>
              <a:gd name="T49" fmla="*/ 2963 h 30"/>
              <a:gd name="T50" fmla="*/ 4763 w 29"/>
              <a:gd name="T51" fmla="*/ 2540 h 30"/>
              <a:gd name="T52" fmla="*/ 4599 w 29"/>
              <a:gd name="T53" fmla="*/ 1693 h 30"/>
              <a:gd name="T54" fmla="*/ 4435 w 29"/>
              <a:gd name="T55" fmla="*/ 1270 h 30"/>
              <a:gd name="T56" fmla="*/ 4270 w 29"/>
              <a:gd name="T57" fmla="*/ 635 h 30"/>
              <a:gd name="T58" fmla="*/ 3778 w 29"/>
              <a:gd name="T59" fmla="*/ 423 h 30"/>
              <a:gd name="T60" fmla="*/ 3449 w 29"/>
              <a:gd name="T61" fmla="*/ 212 h 30"/>
              <a:gd name="T62" fmla="*/ 2792 w 29"/>
              <a:gd name="T63" fmla="*/ 0 h 30"/>
              <a:gd name="T64" fmla="*/ 2464 w 29"/>
              <a:gd name="T65" fmla="*/ 0 h 3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9"/>
              <a:gd name="T100" fmla="*/ 0 h 30"/>
              <a:gd name="T101" fmla="*/ 29 w 29"/>
              <a:gd name="T102" fmla="*/ 30 h 30"/>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9" h="30">
                <a:moveTo>
                  <a:pt x="15" y="0"/>
                </a:moveTo>
                <a:lnTo>
                  <a:pt x="11" y="0"/>
                </a:lnTo>
                <a:lnTo>
                  <a:pt x="9" y="1"/>
                </a:lnTo>
                <a:lnTo>
                  <a:pt x="7" y="2"/>
                </a:lnTo>
                <a:lnTo>
                  <a:pt x="4" y="3"/>
                </a:lnTo>
                <a:lnTo>
                  <a:pt x="2" y="6"/>
                </a:lnTo>
                <a:lnTo>
                  <a:pt x="1" y="8"/>
                </a:lnTo>
                <a:lnTo>
                  <a:pt x="1" y="12"/>
                </a:lnTo>
                <a:lnTo>
                  <a:pt x="0" y="14"/>
                </a:lnTo>
                <a:lnTo>
                  <a:pt x="1" y="18"/>
                </a:lnTo>
                <a:lnTo>
                  <a:pt x="1" y="20"/>
                </a:lnTo>
                <a:lnTo>
                  <a:pt x="2" y="22"/>
                </a:lnTo>
                <a:lnTo>
                  <a:pt x="4" y="25"/>
                </a:lnTo>
                <a:lnTo>
                  <a:pt x="7" y="27"/>
                </a:lnTo>
                <a:lnTo>
                  <a:pt x="9" y="28"/>
                </a:lnTo>
                <a:lnTo>
                  <a:pt x="11" y="30"/>
                </a:lnTo>
                <a:lnTo>
                  <a:pt x="15" y="30"/>
                </a:lnTo>
                <a:lnTo>
                  <a:pt x="17" y="30"/>
                </a:lnTo>
                <a:lnTo>
                  <a:pt x="21" y="28"/>
                </a:lnTo>
                <a:lnTo>
                  <a:pt x="23" y="27"/>
                </a:lnTo>
                <a:lnTo>
                  <a:pt x="26" y="25"/>
                </a:lnTo>
                <a:lnTo>
                  <a:pt x="27" y="22"/>
                </a:lnTo>
                <a:lnTo>
                  <a:pt x="28" y="20"/>
                </a:lnTo>
                <a:lnTo>
                  <a:pt x="29" y="18"/>
                </a:lnTo>
                <a:lnTo>
                  <a:pt x="29" y="14"/>
                </a:lnTo>
                <a:lnTo>
                  <a:pt x="29" y="12"/>
                </a:lnTo>
                <a:lnTo>
                  <a:pt x="28" y="8"/>
                </a:lnTo>
                <a:lnTo>
                  <a:pt x="27" y="6"/>
                </a:lnTo>
                <a:lnTo>
                  <a:pt x="26" y="3"/>
                </a:lnTo>
                <a:lnTo>
                  <a:pt x="23" y="2"/>
                </a:lnTo>
                <a:lnTo>
                  <a:pt x="21" y="1"/>
                </a:lnTo>
                <a:lnTo>
                  <a:pt x="17" y="0"/>
                </a:lnTo>
                <a:lnTo>
                  <a:pt x="15" y="0"/>
                </a:lnTo>
                <a:close/>
              </a:path>
            </a:pathLst>
          </a:custGeom>
          <a:solidFill>
            <a:srgbClr val="FFFFFF"/>
          </a:solidFill>
          <a:ln w="9525">
            <a:noFill/>
            <a:round/>
            <a:headEnd/>
            <a:tailEnd/>
          </a:ln>
        </p:spPr>
        <p:txBody>
          <a:bodyPr lIns="57150" tIns="28575" rIns="57150" bIns="28575"/>
          <a:lstStyle/>
          <a:p>
            <a:endParaRPr lang="en-US"/>
          </a:p>
        </p:txBody>
      </p:sp>
      <p:sp>
        <p:nvSpPr>
          <p:cNvPr id="61747" name="Freeform 349"/>
          <p:cNvSpPr>
            <a:spLocks/>
          </p:cNvSpPr>
          <p:nvPr/>
        </p:nvSpPr>
        <p:spPr bwMode="auto">
          <a:xfrm>
            <a:off x="1857375" y="3144838"/>
            <a:ext cx="4763" cy="6350"/>
          </a:xfrm>
          <a:custGeom>
            <a:avLst/>
            <a:gdLst>
              <a:gd name="T0" fmla="*/ 2464 w 29"/>
              <a:gd name="T1" fmla="*/ 0 h 30"/>
              <a:gd name="T2" fmla="*/ 1807 w 29"/>
              <a:gd name="T3" fmla="*/ 0 h 30"/>
              <a:gd name="T4" fmla="*/ 1478 w 29"/>
              <a:gd name="T5" fmla="*/ 212 h 30"/>
              <a:gd name="T6" fmla="*/ 1150 w 29"/>
              <a:gd name="T7" fmla="*/ 423 h 30"/>
              <a:gd name="T8" fmla="*/ 657 w 29"/>
              <a:gd name="T9" fmla="*/ 635 h 30"/>
              <a:gd name="T10" fmla="*/ 328 w 29"/>
              <a:gd name="T11" fmla="*/ 1270 h 30"/>
              <a:gd name="T12" fmla="*/ 164 w 29"/>
              <a:gd name="T13" fmla="*/ 1693 h 30"/>
              <a:gd name="T14" fmla="*/ 164 w 29"/>
              <a:gd name="T15" fmla="*/ 2540 h 30"/>
              <a:gd name="T16" fmla="*/ 0 w 29"/>
              <a:gd name="T17" fmla="*/ 2963 h 30"/>
              <a:gd name="T18" fmla="*/ 164 w 29"/>
              <a:gd name="T19" fmla="*/ 3810 h 30"/>
              <a:gd name="T20" fmla="*/ 164 w 29"/>
              <a:gd name="T21" fmla="*/ 4233 h 30"/>
              <a:gd name="T22" fmla="*/ 328 w 29"/>
              <a:gd name="T23" fmla="*/ 4657 h 30"/>
              <a:gd name="T24" fmla="*/ 657 w 29"/>
              <a:gd name="T25" fmla="*/ 5292 h 30"/>
              <a:gd name="T26" fmla="*/ 1150 w 29"/>
              <a:gd name="T27" fmla="*/ 5715 h 30"/>
              <a:gd name="T28" fmla="*/ 1478 w 29"/>
              <a:gd name="T29" fmla="*/ 5927 h 30"/>
              <a:gd name="T30" fmla="*/ 1807 w 29"/>
              <a:gd name="T31" fmla="*/ 6350 h 30"/>
              <a:gd name="T32" fmla="*/ 2464 w 29"/>
              <a:gd name="T33" fmla="*/ 6350 h 30"/>
              <a:gd name="T34" fmla="*/ 2792 w 29"/>
              <a:gd name="T35" fmla="*/ 6350 h 30"/>
              <a:gd name="T36" fmla="*/ 3449 w 29"/>
              <a:gd name="T37" fmla="*/ 5927 h 30"/>
              <a:gd name="T38" fmla="*/ 3778 w 29"/>
              <a:gd name="T39" fmla="*/ 5715 h 30"/>
              <a:gd name="T40" fmla="*/ 4270 w 29"/>
              <a:gd name="T41" fmla="*/ 5292 h 30"/>
              <a:gd name="T42" fmla="*/ 4435 w 29"/>
              <a:gd name="T43" fmla="*/ 4657 h 30"/>
              <a:gd name="T44" fmla="*/ 4599 w 29"/>
              <a:gd name="T45" fmla="*/ 4233 h 30"/>
              <a:gd name="T46" fmla="*/ 4763 w 29"/>
              <a:gd name="T47" fmla="*/ 3810 h 30"/>
              <a:gd name="T48" fmla="*/ 4763 w 29"/>
              <a:gd name="T49" fmla="*/ 2963 h 30"/>
              <a:gd name="T50" fmla="*/ 4763 w 29"/>
              <a:gd name="T51" fmla="*/ 2540 h 30"/>
              <a:gd name="T52" fmla="*/ 4599 w 29"/>
              <a:gd name="T53" fmla="*/ 1693 h 30"/>
              <a:gd name="T54" fmla="*/ 4435 w 29"/>
              <a:gd name="T55" fmla="*/ 1270 h 30"/>
              <a:gd name="T56" fmla="*/ 4270 w 29"/>
              <a:gd name="T57" fmla="*/ 635 h 30"/>
              <a:gd name="T58" fmla="*/ 3778 w 29"/>
              <a:gd name="T59" fmla="*/ 423 h 30"/>
              <a:gd name="T60" fmla="*/ 3449 w 29"/>
              <a:gd name="T61" fmla="*/ 212 h 30"/>
              <a:gd name="T62" fmla="*/ 2792 w 29"/>
              <a:gd name="T63" fmla="*/ 0 h 30"/>
              <a:gd name="T64" fmla="*/ 2464 w 29"/>
              <a:gd name="T65" fmla="*/ 0 h 3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9"/>
              <a:gd name="T100" fmla="*/ 0 h 30"/>
              <a:gd name="T101" fmla="*/ 29 w 29"/>
              <a:gd name="T102" fmla="*/ 30 h 30"/>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9" h="30">
                <a:moveTo>
                  <a:pt x="15" y="0"/>
                </a:moveTo>
                <a:lnTo>
                  <a:pt x="11" y="0"/>
                </a:lnTo>
                <a:lnTo>
                  <a:pt x="9" y="1"/>
                </a:lnTo>
                <a:lnTo>
                  <a:pt x="7" y="2"/>
                </a:lnTo>
                <a:lnTo>
                  <a:pt x="4" y="3"/>
                </a:lnTo>
                <a:lnTo>
                  <a:pt x="2" y="6"/>
                </a:lnTo>
                <a:lnTo>
                  <a:pt x="1" y="8"/>
                </a:lnTo>
                <a:lnTo>
                  <a:pt x="1" y="12"/>
                </a:lnTo>
                <a:lnTo>
                  <a:pt x="0" y="14"/>
                </a:lnTo>
                <a:lnTo>
                  <a:pt x="1" y="18"/>
                </a:lnTo>
                <a:lnTo>
                  <a:pt x="1" y="20"/>
                </a:lnTo>
                <a:lnTo>
                  <a:pt x="2" y="22"/>
                </a:lnTo>
                <a:lnTo>
                  <a:pt x="4" y="25"/>
                </a:lnTo>
                <a:lnTo>
                  <a:pt x="7" y="27"/>
                </a:lnTo>
                <a:lnTo>
                  <a:pt x="9" y="28"/>
                </a:lnTo>
                <a:lnTo>
                  <a:pt x="11" y="30"/>
                </a:lnTo>
                <a:lnTo>
                  <a:pt x="15" y="30"/>
                </a:lnTo>
                <a:lnTo>
                  <a:pt x="17" y="30"/>
                </a:lnTo>
                <a:lnTo>
                  <a:pt x="21" y="28"/>
                </a:lnTo>
                <a:lnTo>
                  <a:pt x="23" y="27"/>
                </a:lnTo>
                <a:lnTo>
                  <a:pt x="26" y="25"/>
                </a:lnTo>
                <a:lnTo>
                  <a:pt x="27" y="22"/>
                </a:lnTo>
                <a:lnTo>
                  <a:pt x="28" y="20"/>
                </a:lnTo>
                <a:lnTo>
                  <a:pt x="29" y="18"/>
                </a:lnTo>
                <a:lnTo>
                  <a:pt x="29" y="14"/>
                </a:lnTo>
                <a:lnTo>
                  <a:pt x="29" y="12"/>
                </a:lnTo>
                <a:lnTo>
                  <a:pt x="28" y="8"/>
                </a:lnTo>
                <a:lnTo>
                  <a:pt x="27" y="6"/>
                </a:lnTo>
                <a:lnTo>
                  <a:pt x="26" y="3"/>
                </a:lnTo>
                <a:lnTo>
                  <a:pt x="23" y="2"/>
                </a:lnTo>
                <a:lnTo>
                  <a:pt x="21" y="1"/>
                </a:lnTo>
                <a:lnTo>
                  <a:pt x="17" y="0"/>
                </a:lnTo>
                <a:lnTo>
                  <a:pt x="15" y="0"/>
                </a:lnTo>
              </a:path>
            </a:pathLst>
          </a:custGeom>
          <a:noFill/>
          <a:ln w="1588">
            <a:solidFill>
              <a:srgbClr val="FFFFFF"/>
            </a:solidFill>
            <a:prstDash val="solid"/>
            <a:round/>
            <a:headEnd/>
            <a:tailEnd/>
          </a:ln>
        </p:spPr>
        <p:txBody>
          <a:bodyPr lIns="57150" tIns="28575" rIns="57150" bIns="28575"/>
          <a:lstStyle/>
          <a:p>
            <a:endParaRPr lang="en-US"/>
          </a:p>
        </p:txBody>
      </p:sp>
      <p:sp>
        <p:nvSpPr>
          <p:cNvPr id="61748" name="Freeform 350"/>
          <p:cNvSpPr>
            <a:spLocks/>
          </p:cNvSpPr>
          <p:nvPr/>
        </p:nvSpPr>
        <p:spPr bwMode="auto">
          <a:xfrm>
            <a:off x="1866900" y="3144838"/>
            <a:ext cx="4763" cy="6350"/>
          </a:xfrm>
          <a:custGeom>
            <a:avLst/>
            <a:gdLst>
              <a:gd name="T0" fmla="*/ 2382 w 30"/>
              <a:gd name="T1" fmla="*/ 0 h 30"/>
              <a:gd name="T2" fmla="*/ 1905 w 30"/>
              <a:gd name="T3" fmla="*/ 0 h 30"/>
              <a:gd name="T4" fmla="*/ 1429 w 30"/>
              <a:gd name="T5" fmla="*/ 212 h 30"/>
              <a:gd name="T6" fmla="*/ 1111 w 30"/>
              <a:gd name="T7" fmla="*/ 423 h 30"/>
              <a:gd name="T8" fmla="*/ 794 w 30"/>
              <a:gd name="T9" fmla="*/ 635 h 30"/>
              <a:gd name="T10" fmla="*/ 318 w 30"/>
              <a:gd name="T11" fmla="*/ 1270 h 30"/>
              <a:gd name="T12" fmla="*/ 159 w 30"/>
              <a:gd name="T13" fmla="*/ 1693 h 30"/>
              <a:gd name="T14" fmla="*/ 159 w 30"/>
              <a:gd name="T15" fmla="*/ 2540 h 30"/>
              <a:gd name="T16" fmla="*/ 0 w 30"/>
              <a:gd name="T17" fmla="*/ 2963 h 30"/>
              <a:gd name="T18" fmla="*/ 159 w 30"/>
              <a:gd name="T19" fmla="*/ 3810 h 30"/>
              <a:gd name="T20" fmla="*/ 159 w 30"/>
              <a:gd name="T21" fmla="*/ 4233 h 30"/>
              <a:gd name="T22" fmla="*/ 318 w 30"/>
              <a:gd name="T23" fmla="*/ 4657 h 30"/>
              <a:gd name="T24" fmla="*/ 794 w 30"/>
              <a:gd name="T25" fmla="*/ 5292 h 30"/>
              <a:gd name="T26" fmla="*/ 1111 w 30"/>
              <a:gd name="T27" fmla="*/ 5715 h 30"/>
              <a:gd name="T28" fmla="*/ 1429 w 30"/>
              <a:gd name="T29" fmla="*/ 5927 h 30"/>
              <a:gd name="T30" fmla="*/ 1905 w 30"/>
              <a:gd name="T31" fmla="*/ 6350 h 30"/>
              <a:gd name="T32" fmla="*/ 2382 w 30"/>
              <a:gd name="T33" fmla="*/ 6350 h 30"/>
              <a:gd name="T34" fmla="*/ 2858 w 30"/>
              <a:gd name="T35" fmla="*/ 6350 h 30"/>
              <a:gd name="T36" fmla="*/ 3334 w 30"/>
              <a:gd name="T37" fmla="*/ 5927 h 30"/>
              <a:gd name="T38" fmla="*/ 3810 w 30"/>
              <a:gd name="T39" fmla="*/ 5715 h 30"/>
              <a:gd name="T40" fmla="*/ 4128 w 30"/>
              <a:gd name="T41" fmla="*/ 5292 h 30"/>
              <a:gd name="T42" fmla="*/ 4287 w 30"/>
              <a:gd name="T43" fmla="*/ 4657 h 30"/>
              <a:gd name="T44" fmla="*/ 4445 w 30"/>
              <a:gd name="T45" fmla="*/ 4233 h 30"/>
              <a:gd name="T46" fmla="*/ 4763 w 30"/>
              <a:gd name="T47" fmla="*/ 3810 h 30"/>
              <a:gd name="T48" fmla="*/ 4763 w 30"/>
              <a:gd name="T49" fmla="*/ 2963 h 30"/>
              <a:gd name="T50" fmla="*/ 4763 w 30"/>
              <a:gd name="T51" fmla="*/ 2540 h 30"/>
              <a:gd name="T52" fmla="*/ 4445 w 30"/>
              <a:gd name="T53" fmla="*/ 1693 h 30"/>
              <a:gd name="T54" fmla="*/ 4287 w 30"/>
              <a:gd name="T55" fmla="*/ 1270 h 30"/>
              <a:gd name="T56" fmla="*/ 4128 w 30"/>
              <a:gd name="T57" fmla="*/ 635 h 30"/>
              <a:gd name="T58" fmla="*/ 3810 w 30"/>
              <a:gd name="T59" fmla="*/ 423 h 30"/>
              <a:gd name="T60" fmla="*/ 3334 w 30"/>
              <a:gd name="T61" fmla="*/ 212 h 30"/>
              <a:gd name="T62" fmla="*/ 2858 w 30"/>
              <a:gd name="T63" fmla="*/ 0 h 30"/>
              <a:gd name="T64" fmla="*/ 2382 w 30"/>
              <a:gd name="T65" fmla="*/ 0 h 3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30"/>
              <a:gd name="T100" fmla="*/ 0 h 30"/>
              <a:gd name="T101" fmla="*/ 30 w 30"/>
              <a:gd name="T102" fmla="*/ 30 h 30"/>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30" h="30">
                <a:moveTo>
                  <a:pt x="15" y="0"/>
                </a:moveTo>
                <a:lnTo>
                  <a:pt x="12" y="0"/>
                </a:lnTo>
                <a:lnTo>
                  <a:pt x="9" y="1"/>
                </a:lnTo>
                <a:lnTo>
                  <a:pt x="7" y="2"/>
                </a:lnTo>
                <a:lnTo>
                  <a:pt x="5" y="3"/>
                </a:lnTo>
                <a:lnTo>
                  <a:pt x="2" y="6"/>
                </a:lnTo>
                <a:lnTo>
                  <a:pt x="1" y="8"/>
                </a:lnTo>
                <a:lnTo>
                  <a:pt x="1" y="12"/>
                </a:lnTo>
                <a:lnTo>
                  <a:pt x="0" y="14"/>
                </a:lnTo>
                <a:lnTo>
                  <a:pt x="1" y="18"/>
                </a:lnTo>
                <a:lnTo>
                  <a:pt x="1" y="20"/>
                </a:lnTo>
                <a:lnTo>
                  <a:pt x="2" y="22"/>
                </a:lnTo>
                <a:lnTo>
                  <a:pt x="5" y="25"/>
                </a:lnTo>
                <a:lnTo>
                  <a:pt x="7" y="27"/>
                </a:lnTo>
                <a:lnTo>
                  <a:pt x="9" y="28"/>
                </a:lnTo>
                <a:lnTo>
                  <a:pt x="12" y="30"/>
                </a:lnTo>
                <a:lnTo>
                  <a:pt x="15" y="30"/>
                </a:lnTo>
                <a:lnTo>
                  <a:pt x="18" y="30"/>
                </a:lnTo>
                <a:lnTo>
                  <a:pt x="21" y="28"/>
                </a:lnTo>
                <a:lnTo>
                  <a:pt x="24" y="27"/>
                </a:lnTo>
                <a:lnTo>
                  <a:pt x="26" y="25"/>
                </a:lnTo>
                <a:lnTo>
                  <a:pt x="27" y="22"/>
                </a:lnTo>
                <a:lnTo>
                  <a:pt x="28" y="20"/>
                </a:lnTo>
                <a:lnTo>
                  <a:pt x="30" y="18"/>
                </a:lnTo>
                <a:lnTo>
                  <a:pt x="30" y="14"/>
                </a:lnTo>
                <a:lnTo>
                  <a:pt x="30" y="12"/>
                </a:lnTo>
                <a:lnTo>
                  <a:pt x="28" y="8"/>
                </a:lnTo>
                <a:lnTo>
                  <a:pt x="27" y="6"/>
                </a:lnTo>
                <a:lnTo>
                  <a:pt x="26" y="3"/>
                </a:lnTo>
                <a:lnTo>
                  <a:pt x="24" y="2"/>
                </a:lnTo>
                <a:lnTo>
                  <a:pt x="21" y="1"/>
                </a:lnTo>
                <a:lnTo>
                  <a:pt x="18" y="0"/>
                </a:lnTo>
                <a:lnTo>
                  <a:pt x="15" y="0"/>
                </a:lnTo>
                <a:close/>
              </a:path>
            </a:pathLst>
          </a:custGeom>
          <a:solidFill>
            <a:srgbClr val="FFFFFF"/>
          </a:solidFill>
          <a:ln w="9525">
            <a:noFill/>
            <a:round/>
            <a:headEnd/>
            <a:tailEnd/>
          </a:ln>
        </p:spPr>
        <p:txBody>
          <a:bodyPr lIns="57150" tIns="28575" rIns="57150" bIns="28575"/>
          <a:lstStyle/>
          <a:p>
            <a:endParaRPr lang="en-US"/>
          </a:p>
        </p:txBody>
      </p:sp>
      <p:sp>
        <p:nvSpPr>
          <p:cNvPr id="61749" name="Freeform 351"/>
          <p:cNvSpPr>
            <a:spLocks/>
          </p:cNvSpPr>
          <p:nvPr/>
        </p:nvSpPr>
        <p:spPr bwMode="auto">
          <a:xfrm>
            <a:off x="1866900" y="3144838"/>
            <a:ext cx="4763" cy="6350"/>
          </a:xfrm>
          <a:custGeom>
            <a:avLst/>
            <a:gdLst>
              <a:gd name="T0" fmla="*/ 2382 w 30"/>
              <a:gd name="T1" fmla="*/ 0 h 30"/>
              <a:gd name="T2" fmla="*/ 1905 w 30"/>
              <a:gd name="T3" fmla="*/ 0 h 30"/>
              <a:gd name="T4" fmla="*/ 1429 w 30"/>
              <a:gd name="T5" fmla="*/ 212 h 30"/>
              <a:gd name="T6" fmla="*/ 1111 w 30"/>
              <a:gd name="T7" fmla="*/ 423 h 30"/>
              <a:gd name="T8" fmla="*/ 794 w 30"/>
              <a:gd name="T9" fmla="*/ 635 h 30"/>
              <a:gd name="T10" fmla="*/ 318 w 30"/>
              <a:gd name="T11" fmla="*/ 1270 h 30"/>
              <a:gd name="T12" fmla="*/ 159 w 30"/>
              <a:gd name="T13" fmla="*/ 1693 h 30"/>
              <a:gd name="T14" fmla="*/ 159 w 30"/>
              <a:gd name="T15" fmla="*/ 2540 h 30"/>
              <a:gd name="T16" fmla="*/ 0 w 30"/>
              <a:gd name="T17" fmla="*/ 2963 h 30"/>
              <a:gd name="T18" fmla="*/ 159 w 30"/>
              <a:gd name="T19" fmla="*/ 3810 h 30"/>
              <a:gd name="T20" fmla="*/ 159 w 30"/>
              <a:gd name="T21" fmla="*/ 4233 h 30"/>
              <a:gd name="T22" fmla="*/ 318 w 30"/>
              <a:gd name="T23" fmla="*/ 4657 h 30"/>
              <a:gd name="T24" fmla="*/ 794 w 30"/>
              <a:gd name="T25" fmla="*/ 5292 h 30"/>
              <a:gd name="T26" fmla="*/ 1111 w 30"/>
              <a:gd name="T27" fmla="*/ 5715 h 30"/>
              <a:gd name="T28" fmla="*/ 1429 w 30"/>
              <a:gd name="T29" fmla="*/ 5927 h 30"/>
              <a:gd name="T30" fmla="*/ 1905 w 30"/>
              <a:gd name="T31" fmla="*/ 6350 h 30"/>
              <a:gd name="T32" fmla="*/ 2382 w 30"/>
              <a:gd name="T33" fmla="*/ 6350 h 30"/>
              <a:gd name="T34" fmla="*/ 2858 w 30"/>
              <a:gd name="T35" fmla="*/ 6350 h 30"/>
              <a:gd name="T36" fmla="*/ 3334 w 30"/>
              <a:gd name="T37" fmla="*/ 5927 h 30"/>
              <a:gd name="T38" fmla="*/ 3810 w 30"/>
              <a:gd name="T39" fmla="*/ 5715 h 30"/>
              <a:gd name="T40" fmla="*/ 4128 w 30"/>
              <a:gd name="T41" fmla="*/ 5292 h 30"/>
              <a:gd name="T42" fmla="*/ 4287 w 30"/>
              <a:gd name="T43" fmla="*/ 4657 h 30"/>
              <a:gd name="T44" fmla="*/ 4445 w 30"/>
              <a:gd name="T45" fmla="*/ 4233 h 30"/>
              <a:gd name="T46" fmla="*/ 4763 w 30"/>
              <a:gd name="T47" fmla="*/ 3810 h 30"/>
              <a:gd name="T48" fmla="*/ 4763 w 30"/>
              <a:gd name="T49" fmla="*/ 2963 h 30"/>
              <a:gd name="T50" fmla="*/ 4763 w 30"/>
              <a:gd name="T51" fmla="*/ 2540 h 30"/>
              <a:gd name="T52" fmla="*/ 4445 w 30"/>
              <a:gd name="T53" fmla="*/ 1693 h 30"/>
              <a:gd name="T54" fmla="*/ 4287 w 30"/>
              <a:gd name="T55" fmla="*/ 1270 h 30"/>
              <a:gd name="T56" fmla="*/ 4128 w 30"/>
              <a:gd name="T57" fmla="*/ 635 h 30"/>
              <a:gd name="T58" fmla="*/ 3810 w 30"/>
              <a:gd name="T59" fmla="*/ 423 h 30"/>
              <a:gd name="T60" fmla="*/ 3334 w 30"/>
              <a:gd name="T61" fmla="*/ 212 h 30"/>
              <a:gd name="T62" fmla="*/ 2858 w 30"/>
              <a:gd name="T63" fmla="*/ 0 h 30"/>
              <a:gd name="T64" fmla="*/ 2382 w 30"/>
              <a:gd name="T65" fmla="*/ 0 h 3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30"/>
              <a:gd name="T100" fmla="*/ 0 h 30"/>
              <a:gd name="T101" fmla="*/ 30 w 30"/>
              <a:gd name="T102" fmla="*/ 30 h 30"/>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30" h="30">
                <a:moveTo>
                  <a:pt x="15" y="0"/>
                </a:moveTo>
                <a:lnTo>
                  <a:pt x="12" y="0"/>
                </a:lnTo>
                <a:lnTo>
                  <a:pt x="9" y="1"/>
                </a:lnTo>
                <a:lnTo>
                  <a:pt x="7" y="2"/>
                </a:lnTo>
                <a:lnTo>
                  <a:pt x="5" y="3"/>
                </a:lnTo>
                <a:lnTo>
                  <a:pt x="2" y="6"/>
                </a:lnTo>
                <a:lnTo>
                  <a:pt x="1" y="8"/>
                </a:lnTo>
                <a:lnTo>
                  <a:pt x="1" y="12"/>
                </a:lnTo>
                <a:lnTo>
                  <a:pt x="0" y="14"/>
                </a:lnTo>
                <a:lnTo>
                  <a:pt x="1" y="18"/>
                </a:lnTo>
                <a:lnTo>
                  <a:pt x="1" y="20"/>
                </a:lnTo>
                <a:lnTo>
                  <a:pt x="2" y="22"/>
                </a:lnTo>
                <a:lnTo>
                  <a:pt x="5" y="25"/>
                </a:lnTo>
                <a:lnTo>
                  <a:pt x="7" y="27"/>
                </a:lnTo>
                <a:lnTo>
                  <a:pt x="9" y="28"/>
                </a:lnTo>
                <a:lnTo>
                  <a:pt x="12" y="30"/>
                </a:lnTo>
                <a:lnTo>
                  <a:pt x="15" y="30"/>
                </a:lnTo>
                <a:lnTo>
                  <a:pt x="18" y="30"/>
                </a:lnTo>
                <a:lnTo>
                  <a:pt x="21" y="28"/>
                </a:lnTo>
                <a:lnTo>
                  <a:pt x="24" y="27"/>
                </a:lnTo>
                <a:lnTo>
                  <a:pt x="26" y="25"/>
                </a:lnTo>
                <a:lnTo>
                  <a:pt x="27" y="22"/>
                </a:lnTo>
                <a:lnTo>
                  <a:pt x="28" y="20"/>
                </a:lnTo>
                <a:lnTo>
                  <a:pt x="30" y="18"/>
                </a:lnTo>
                <a:lnTo>
                  <a:pt x="30" y="14"/>
                </a:lnTo>
                <a:lnTo>
                  <a:pt x="30" y="12"/>
                </a:lnTo>
                <a:lnTo>
                  <a:pt x="28" y="8"/>
                </a:lnTo>
                <a:lnTo>
                  <a:pt x="27" y="6"/>
                </a:lnTo>
                <a:lnTo>
                  <a:pt x="26" y="3"/>
                </a:lnTo>
                <a:lnTo>
                  <a:pt x="24" y="2"/>
                </a:lnTo>
                <a:lnTo>
                  <a:pt x="21" y="1"/>
                </a:lnTo>
                <a:lnTo>
                  <a:pt x="18" y="0"/>
                </a:lnTo>
                <a:lnTo>
                  <a:pt x="15" y="0"/>
                </a:lnTo>
              </a:path>
            </a:pathLst>
          </a:custGeom>
          <a:noFill/>
          <a:ln w="1588">
            <a:solidFill>
              <a:srgbClr val="FFFFFF"/>
            </a:solidFill>
            <a:prstDash val="solid"/>
            <a:round/>
            <a:headEnd/>
            <a:tailEnd/>
          </a:ln>
        </p:spPr>
        <p:txBody>
          <a:bodyPr lIns="57150" tIns="28575" rIns="57150" bIns="28575"/>
          <a:lstStyle/>
          <a:p>
            <a:endParaRPr lang="en-US"/>
          </a:p>
        </p:txBody>
      </p:sp>
      <p:sp>
        <p:nvSpPr>
          <p:cNvPr id="61750" name="Freeform 352"/>
          <p:cNvSpPr>
            <a:spLocks/>
          </p:cNvSpPr>
          <p:nvPr/>
        </p:nvSpPr>
        <p:spPr bwMode="auto">
          <a:xfrm>
            <a:off x="1876425" y="3144838"/>
            <a:ext cx="4763" cy="6350"/>
          </a:xfrm>
          <a:custGeom>
            <a:avLst/>
            <a:gdLst>
              <a:gd name="T0" fmla="*/ 2540 w 30"/>
              <a:gd name="T1" fmla="*/ 0 h 30"/>
              <a:gd name="T2" fmla="*/ 1905 w 30"/>
              <a:gd name="T3" fmla="*/ 0 h 30"/>
              <a:gd name="T4" fmla="*/ 1588 w 30"/>
              <a:gd name="T5" fmla="*/ 212 h 30"/>
              <a:gd name="T6" fmla="*/ 1111 w 30"/>
              <a:gd name="T7" fmla="*/ 423 h 30"/>
              <a:gd name="T8" fmla="*/ 794 w 30"/>
              <a:gd name="T9" fmla="*/ 635 h 30"/>
              <a:gd name="T10" fmla="*/ 476 w 30"/>
              <a:gd name="T11" fmla="*/ 1270 h 30"/>
              <a:gd name="T12" fmla="*/ 159 w 30"/>
              <a:gd name="T13" fmla="*/ 1693 h 30"/>
              <a:gd name="T14" fmla="*/ 159 w 30"/>
              <a:gd name="T15" fmla="*/ 2540 h 30"/>
              <a:gd name="T16" fmla="*/ 0 w 30"/>
              <a:gd name="T17" fmla="*/ 2963 h 30"/>
              <a:gd name="T18" fmla="*/ 159 w 30"/>
              <a:gd name="T19" fmla="*/ 3810 h 30"/>
              <a:gd name="T20" fmla="*/ 159 w 30"/>
              <a:gd name="T21" fmla="*/ 4233 h 30"/>
              <a:gd name="T22" fmla="*/ 476 w 30"/>
              <a:gd name="T23" fmla="*/ 4657 h 30"/>
              <a:gd name="T24" fmla="*/ 794 w 30"/>
              <a:gd name="T25" fmla="*/ 5292 h 30"/>
              <a:gd name="T26" fmla="*/ 1111 w 30"/>
              <a:gd name="T27" fmla="*/ 5715 h 30"/>
              <a:gd name="T28" fmla="*/ 1588 w 30"/>
              <a:gd name="T29" fmla="*/ 5927 h 30"/>
              <a:gd name="T30" fmla="*/ 1905 w 30"/>
              <a:gd name="T31" fmla="*/ 6350 h 30"/>
              <a:gd name="T32" fmla="*/ 2540 w 30"/>
              <a:gd name="T33" fmla="*/ 6350 h 30"/>
              <a:gd name="T34" fmla="*/ 2858 w 30"/>
              <a:gd name="T35" fmla="*/ 6350 h 30"/>
              <a:gd name="T36" fmla="*/ 3493 w 30"/>
              <a:gd name="T37" fmla="*/ 5927 h 30"/>
              <a:gd name="T38" fmla="*/ 3810 w 30"/>
              <a:gd name="T39" fmla="*/ 5715 h 30"/>
              <a:gd name="T40" fmla="*/ 4128 w 30"/>
              <a:gd name="T41" fmla="*/ 5292 h 30"/>
              <a:gd name="T42" fmla="*/ 4287 w 30"/>
              <a:gd name="T43" fmla="*/ 4657 h 30"/>
              <a:gd name="T44" fmla="*/ 4604 w 30"/>
              <a:gd name="T45" fmla="*/ 4233 h 30"/>
              <a:gd name="T46" fmla="*/ 4763 w 30"/>
              <a:gd name="T47" fmla="*/ 3810 h 30"/>
              <a:gd name="T48" fmla="*/ 4763 w 30"/>
              <a:gd name="T49" fmla="*/ 2963 h 30"/>
              <a:gd name="T50" fmla="*/ 4763 w 30"/>
              <a:gd name="T51" fmla="*/ 2540 h 30"/>
              <a:gd name="T52" fmla="*/ 4604 w 30"/>
              <a:gd name="T53" fmla="*/ 1693 h 30"/>
              <a:gd name="T54" fmla="*/ 4287 w 30"/>
              <a:gd name="T55" fmla="*/ 1270 h 30"/>
              <a:gd name="T56" fmla="*/ 4128 w 30"/>
              <a:gd name="T57" fmla="*/ 635 h 30"/>
              <a:gd name="T58" fmla="*/ 3810 w 30"/>
              <a:gd name="T59" fmla="*/ 423 h 30"/>
              <a:gd name="T60" fmla="*/ 3493 w 30"/>
              <a:gd name="T61" fmla="*/ 212 h 30"/>
              <a:gd name="T62" fmla="*/ 2858 w 30"/>
              <a:gd name="T63" fmla="*/ 0 h 30"/>
              <a:gd name="T64" fmla="*/ 2540 w 30"/>
              <a:gd name="T65" fmla="*/ 0 h 3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30"/>
              <a:gd name="T100" fmla="*/ 0 h 30"/>
              <a:gd name="T101" fmla="*/ 30 w 30"/>
              <a:gd name="T102" fmla="*/ 30 h 30"/>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30" h="30">
                <a:moveTo>
                  <a:pt x="16" y="0"/>
                </a:moveTo>
                <a:lnTo>
                  <a:pt x="12" y="0"/>
                </a:lnTo>
                <a:lnTo>
                  <a:pt x="10" y="1"/>
                </a:lnTo>
                <a:lnTo>
                  <a:pt x="7" y="2"/>
                </a:lnTo>
                <a:lnTo>
                  <a:pt x="5" y="3"/>
                </a:lnTo>
                <a:lnTo>
                  <a:pt x="3" y="6"/>
                </a:lnTo>
                <a:lnTo>
                  <a:pt x="1" y="8"/>
                </a:lnTo>
                <a:lnTo>
                  <a:pt x="1" y="12"/>
                </a:lnTo>
                <a:lnTo>
                  <a:pt x="0" y="14"/>
                </a:lnTo>
                <a:lnTo>
                  <a:pt x="1" y="18"/>
                </a:lnTo>
                <a:lnTo>
                  <a:pt x="1" y="20"/>
                </a:lnTo>
                <a:lnTo>
                  <a:pt x="3" y="22"/>
                </a:lnTo>
                <a:lnTo>
                  <a:pt x="5" y="25"/>
                </a:lnTo>
                <a:lnTo>
                  <a:pt x="7" y="27"/>
                </a:lnTo>
                <a:lnTo>
                  <a:pt x="10" y="28"/>
                </a:lnTo>
                <a:lnTo>
                  <a:pt x="12" y="30"/>
                </a:lnTo>
                <a:lnTo>
                  <a:pt x="16" y="30"/>
                </a:lnTo>
                <a:lnTo>
                  <a:pt x="18" y="30"/>
                </a:lnTo>
                <a:lnTo>
                  <a:pt x="22" y="28"/>
                </a:lnTo>
                <a:lnTo>
                  <a:pt x="24" y="27"/>
                </a:lnTo>
                <a:lnTo>
                  <a:pt x="26" y="25"/>
                </a:lnTo>
                <a:lnTo>
                  <a:pt x="27" y="22"/>
                </a:lnTo>
                <a:lnTo>
                  <a:pt x="29" y="20"/>
                </a:lnTo>
                <a:lnTo>
                  <a:pt x="30" y="18"/>
                </a:lnTo>
                <a:lnTo>
                  <a:pt x="30" y="14"/>
                </a:lnTo>
                <a:lnTo>
                  <a:pt x="30" y="12"/>
                </a:lnTo>
                <a:lnTo>
                  <a:pt x="29" y="8"/>
                </a:lnTo>
                <a:lnTo>
                  <a:pt x="27" y="6"/>
                </a:lnTo>
                <a:lnTo>
                  <a:pt x="26" y="3"/>
                </a:lnTo>
                <a:lnTo>
                  <a:pt x="24" y="2"/>
                </a:lnTo>
                <a:lnTo>
                  <a:pt x="22" y="1"/>
                </a:lnTo>
                <a:lnTo>
                  <a:pt x="18" y="0"/>
                </a:lnTo>
                <a:lnTo>
                  <a:pt x="16" y="0"/>
                </a:lnTo>
                <a:close/>
              </a:path>
            </a:pathLst>
          </a:custGeom>
          <a:solidFill>
            <a:srgbClr val="FFFFFF"/>
          </a:solidFill>
          <a:ln w="9525">
            <a:noFill/>
            <a:round/>
            <a:headEnd/>
            <a:tailEnd/>
          </a:ln>
        </p:spPr>
        <p:txBody>
          <a:bodyPr lIns="57150" tIns="28575" rIns="57150" bIns="28575"/>
          <a:lstStyle/>
          <a:p>
            <a:endParaRPr lang="en-US"/>
          </a:p>
        </p:txBody>
      </p:sp>
      <p:sp>
        <p:nvSpPr>
          <p:cNvPr id="61751" name="Freeform 353"/>
          <p:cNvSpPr>
            <a:spLocks/>
          </p:cNvSpPr>
          <p:nvPr/>
        </p:nvSpPr>
        <p:spPr bwMode="auto">
          <a:xfrm>
            <a:off x="1876425" y="3144838"/>
            <a:ext cx="4763" cy="6350"/>
          </a:xfrm>
          <a:custGeom>
            <a:avLst/>
            <a:gdLst>
              <a:gd name="T0" fmla="*/ 2540 w 30"/>
              <a:gd name="T1" fmla="*/ 0 h 30"/>
              <a:gd name="T2" fmla="*/ 1905 w 30"/>
              <a:gd name="T3" fmla="*/ 0 h 30"/>
              <a:gd name="T4" fmla="*/ 1588 w 30"/>
              <a:gd name="T5" fmla="*/ 212 h 30"/>
              <a:gd name="T6" fmla="*/ 1111 w 30"/>
              <a:gd name="T7" fmla="*/ 423 h 30"/>
              <a:gd name="T8" fmla="*/ 794 w 30"/>
              <a:gd name="T9" fmla="*/ 635 h 30"/>
              <a:gd name="T10" fmla="*/ 476 w 30"/>
              <a:gd name="T11" fmla="*/ 1270 h 30"/>
              <a:gd name="T12" fmla="*/ 159 w 30"/>
              <a:gd name="T13" fmla="*/ 1693 h 30"/>
              <a:gd name="T14" fmla="*/ 159 w 30"/>
              <a:gd name="T15" fmla="*/ 2540 h 30"/>
              <a:gd name="T16" fmla="*/ 0 w 30"/>
              <a:gd name="T17" fmla="*/ 2963 h 30"/>
              <a:gd name="T18" fmla="*/ 159 w 30"/>
              <a:gd name="T19" fmla="*/ 3810 h 30"/>
              <a:gd name="T20" fmla="*/ 159 w 30"/>
              <a:gd name="T21" fmla="*/ 4233 h 30"/>
              <a:gd name="T22" fmla="*/ 476 w 30"/>
              <a:gd name="T23" fmla="*/ 4657 h 30"/>
              <a:gd name="T24" fmla="*/ 794 w 30"/>
              <a:gd name="T25" fmla="*/ 5292 h 30"/>
              <a:gd name="T26" fmla="*/ 1111 w 30"/>
              <a:gd name="T27" fmla="*/ 5715 h 30"/>
              <a:gd name="T28" fmla="*/ 1588 w 30"/>
              <a:gd name="T29" fmla="*/ 5927 h 30"/>
              <a:gd name="T30" fmla="*/ 1905 w 30"/>
              <a:gd name="T31" fmla="*/ 6350 h 30"/>
              <a:gd name="T32" fmla="*/ 2540 w 30"/>
              <a:gd name="T33" fmla="*/ 6350 h 30"/>
              <a:gd name="T34" fmla="*/ 2858 w 30"/>
              <a:gd name="T35" fmla="*/ 6350 h 30"/>
              <a:gd name="T36" fmla="*/ 3493 w 30"/>
              <a:gd name="T37" fmla="*/ 5927 h 30"/>
              <a:gd name="T38" fmla="*/ 3810 w 30"/>
              <a:gd name="T39" fmla="*/ 5715 h 30"/>
              <a:gd name="T40" fmla="*/ 4128 w 30"/>
              <a:gd name="T41" fmla="*/ 5292 h 30"/>
              <a:gd name="T42" fmla="*/ 4287 w 30"/>
              <a:gd name="T43" fmla="*/ 4657 h 30"/>
              <a:gd name="T44" fmla="*/ 4604 w 30"/>
              <a:gd name="T45" fmla="*/ 4233 h 30"/>
              <a:gd name="T46" fmla="*/ 4763 w 30"/>
              <a:gd name="T47" fmla="*/ 3810 h 30"/>
              <a:gd name="T48" fmla="*/ 4763 w 30"/>
              <a:gd name="T49" fmla="*/ 2963 h 30"/>
              <a:gd name="T50" fmla="*/ 4763 w 30"/>
              <a:gd name="T51" fmla="*/ 2540 h 30"/>
              <a:gd name="T52" fmla="*/ 4604 w 30"/>
              <a:gd name="T53" fmla="*/ 1693 h 30"/>
              <a:gd name="T54" fmla="*/ 4287 w 30"/>
              <a:gd name="T55" fmla="*/ 1270 h 30"/>
              <a:gd name="T56" fmla="*/ 4128 w 30"/>
              <a:gd name="T57" fmla="*/ 635 h 30"/>
              <a:gd name="T58" fmla="*/ 3810 w 30"/>
              <a:gd name="T59" fmla="*/ 423 h 30"/>
              <a:gd name="T60" fmla="*/ 3493 w 30"/>
              <a:gd name="T61" fmla="*/ 212 h 30"/>
              <a:gd name="T62" fmla="*/ 2858 w 30"/>
              <a:gd name="T63" fmla="*/ 0 h 30"/>
              <a:gd name="T64" fmla="*/ 2540 w 30"/>
              <a:gd name="T65" fmla="*/ 0 h 3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30"/>
              <a:gd name="T100" fmla="*/ 0 h 30"/>
              <a:gd name="T101" fmla="*/ 30 w 30"/>
              <a:gd name="T102" fmla="*/ 30 h 30"/>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30" h="30">
                <a:moveTo>
                  <a:pt x="16" y="0"/>
                </a:moveTo>
                <a:lnTo>
                  <a:pt x="12" y="0"/>
                </a:lnTo>
                <a:lnTo>
                  <a:pt x="10" y="1"/>
                </a:lnTo>
                <a:lnTo>
                  <a:pt x="7" y="2"/>
                </a:lnTo>
                <a:lnTo>
                  <a:pt x="5" y="3"/>
                </a:lnTo>
                <a:lnTo>
                  <a:pt x="3" y="6"/>
                </a:lnTo>
                <a:lnTo>
                  <a:pt x="1" y="8"/>
                </a:lnTo>
                <a:lnTo>
                  <a:pt x="1" y="12"/>
                </a:lnTo>
                <a:lnTo>
                  <a:pt x="0" y="14"/>
                </a:lnTo>
                <a:lnTo>
                  <a:pt x="1" y="18"/>
                </a:lnTo>
                <a:lnTo>
                  <a:pt x="1" y="20"/>
                </a:lnTo>
                <a:lnTo>
                  <a:pt x="3" y="22"/>
                </a:lnTo>
                <a:lnTo>
                  <a:pt x="5" y="25"/>
                </a:lnTo>
                <a:lnTo>
                  <a:pt x="7" y="27"/>
                </a:lnTo>
                <a:lnTo>
                  <a:pt x="10" y="28"/>
                </a:lnTo>
                <a:lnTo>
                  <a:pt x="12" y="30"/>
                </a:lnTo>
                <a:lnTo>
                  <a:pt x="16" y="30"/>
                </a:lnTo>
                <a:lnTo>
                  <a:pt x="18" y="30"/>
                </a:lnTo>
                <a:lnTo>
                  <a:pt x="22" y="28"/>
                </a:lnTo>
                <a:lnTo>
                  <a:pt x="24" y="27"/>
                </a:lnTo>
                <a:lnTo>
                  <a:pt x="26" y="25"/>
                </a:lnTo>
                <a:lnTo>
                  <a:pt x="27" y="22"/>
                </a:lnTo>
                <a:lnTo>
                  <a:pt x="29" y="20"/>
                </a:lnTo>
                <a:lnTo>
                  <a:pt x="30" y="18"/>
                </a:lnTo>
                <a:lnTo>
                  <a:pt x="30" y="14"/>
                </a:lnTo>
                <a:lnTo>
                  <a:pt x="30" y="12"/>
                </a:lnTo>
                <a:lnTo>
                  <a:pt x="29" y="8"/>
                </a:lnTo>
                <a:lnTo>
                  <a:pt x="27" y="6"/>
                </a:lnTo>
                <a:lnTo>
                  <a:pt x="26" y="3"/>
                </a:lnTo>
                <a:lnTo>
                  <a:pt x="24" y="2"/>
                </a:lnTo>
                <a:lnTo>
                  <a:pt x="22" y="1"/>
                </a:lnTo>
                <a:lnTo>
                  <a:pt x="18" y="0"/>
                </a:lnTo>
                <a:lnTo>
                  <a:pt x="16" y="0"/>
                </a:lnTo>
              </a:path>
            </a:pathLst>
          </a:custGeom>
          <a:noFill/>
          <a:ln w="1588">
            <a:solidFill>
              <a:srgbClr val="FFFFFF"/>
            </a:solidFill>
            <a:prstDash val="solid"/>
            <a:round/>
            <a:headEnd/>
            <a:tailEnd/>
          </a:ln>
        </p:spPr>
        <p:txBody>
          <a:bodyPr lIns="57150" tIns="28575" rIns="57150" bIns="28575"/>
          <a:lstStyle/>
          <a:p>
            <a:endParaRPr lang="en-US"/>
          </a:p>
        </p:txBody>
      </p:sp>
      <p:sp>
        <p:nvSpPr>
          <p:cNvPr id="61752" name="Freeform 354"/>
          <p:cNvSpPr>
            <a:spLocks/>
          </p:cNvSpPr>
          <p:nvPr/>
        </p:nvSpPr>
        <p:spPr bwMode="auto">
          <a:xfrm>
            <a:off x="1885950" y="3144838"/>
            <a:ext cx="4763" cy="6350"/>
          </a:xfrm>
          <a:custGeom>
            <a:avLst/>
            <a:gdLst>
              <a:gd name="T0" fmla="*/ 2540 w 30"/>
              <a:gd name="T1" fmla="*/ 0 h 30"/>
              <a:gd name="T2" fmla="*/ 1905 w 30"/>
              <a:gd name="T3" fmla="*/ 0 h 30"/>
              <a:gd name="T4" fmla="*/ 1588 w 30"/>
              <a:gd name="T5" fmla="*/ 212 h 30"/>
              <a:gd name="T6" fmla="*/ 1270 w 30"/>
              <a:gd name="T7" fmla="*/ 423 h 30"/>
              <a:gd name="T8" fmla="*/ 794 w 30"/>
              <a:gd name="T9" fmla="*/ 635 h 30"/>
              <a:gd name="T10" fmla="*/ 476 w 30"/>
              <a:gd name="T11" fmla="*/ 1270 h 30"/>
              <a:gd name="T12" fmla="*/ 318 w 30"/>
              <a:gd name="T13" fmla="*/ 1693 h 30"/>
              <a:gd name="T14" fmla="*/ 318 w 30"/>
              <a:gd name="T15" fmla="*/ 2540 h 30"/>
              <a:gd name="T16" fmla="*/ 0 w 30"/>
              <a:gd name="T17" fmla="*/ 2963 h 30"/>
              <a:gd name="T18" fmla="*/ 318 w 30"/>
              <a:gd name="T19" fmla="*/ 3810 h 30"/>
              <a:gd name="T20" fmla="*/ 318 w 30"/>
              <a:gd name="T21" fmla="*/ 4233 h 30"/>
              <a:gd name="T22" fmla="*/ 476 w 30"/>
              <a:gd name="T23" fmla="*/ 4657 h 30"/>
              <a:gd name="T24" fmla="*/ 794 w 30"/>
              <a:gd name="T25" fmla="*/ 5292 h 30"/>
              <a:gd name="T26" fmla="*/ 1270 w 30"/>
              <a:gd name="T27" fmla="*/ 5715 h 30"/>
              <a:gd name="T28" fmla="*/ 1588 w 30"/>
              <a:gd name="T29" fmla="*/ 5927 h 30"/>
              <a:gd name="T30" fmla="*/ 1905 w 30"/>
              <a:gd name="T31" fmla="*/ 6350 h 30"/>
              <a:gd name="T32" fmla="*/ 2540 w 30"/>
              <a:gd name="T33" fmla="*/ 6350 h 30"/>
              <a:gd name="T34" fmla="*/ 2858 w 30"/>
              <a:gd name="T35" fmla="*/ 6350 h 30"/>
              <a:gd name="T36" fmla="*/ 3493 w 30"/>
              <a:gd name="T37" fmla="*/ 5927 h 30"/>
              <a:gd name="T38" fmla="*/ 3810 w 30"/>
              <a:gd name="T39" fmla="*/ 5715 h 30"/>
              <a:gd name="T40" fmla="*/ 4287 w 30"/>
              <a:gd name="T41" fmla="*/ 5292 h 30"/>
              <a:gd name="T42" fmla="*/ 4445 w 30"/>
              <a:gd name="T43" fmla="*/ 4657 h 30"/>
              <a:gd name="T44" fmla="*/ 4604 w 30"/>
              <a:gd name="T45" fmla="*/ 4233 h 30"/>
              <a:gd name="T46" fmla="*/ 4763 w 30"/>
              <a:gd name="T47" fmla="*/ 3810 h 30"/>
              <a:gd name="T48" fmla="*/ 4763 w 30"/>
              <a:gd name="T49" fmla="*/ 2963 h 30"/>
              <a:gd name="T50" fmla="*/ 4763 w 30"/>
              <a:gd name="T51" fmla="*/ 2540 h 30"/>
              <a:gd name="T52" fmla="*/ 4604 w 30"/>
              <a:gd name="T53" fmla="*/ 1693 h 30"/>
              <a:gd name="T54" fmla="*/ 4445 w 30"/>
              <a:gd name="T55" fmla="*/ 1270 h 30"/>
              <a:gd name="T56" fmla="*/ 4287 w 30"/>
              <a:gd name="T57" fmla="*/ 635 h 30"/>
              <a:gd name="T58" fmla="*/ 3810 w 30"/>
              <a:gd name="T59" fmla="*/ 423 h 30"/>
              <a:gd name="T60" fmla="*/ 3493 w 30"/>
              <a:gd name="T61" fmla="*/ 212 h 30"/>
              <a:gd name="T62" fmla="*/ 2858 w 30"/>
              <a:gd name="T63" fmla="*/ 0 h 30"/>
              <a:gd name="T64" fmla="*/ 2540 w 30"/>
              <a:gd name="T65" fmla="*/ 0 h 3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30"/>
              <a:gd name="T100" fmla="*/ 0 h 30"/>
              <a:gd name="T101" fmla="*/ 30 w 30"/>
              <a:gd name="T102" fmla="*/ 30 h 30"/>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30" h="30">
                <a:moveTo>
                  <a:pt x="16" y="0"/>
                </a:moveTo>
                <a:lnTo>
                  <a:pt x="12" y="0"/>
                </a:lnTo>
                <a:lnTo>
                  <a:pt x="10" y="1"/>
                </a:lnTo>
                <a:lnTo>
                  <a:pt x="8" y="2"/>
                </a:lnTo>
                <a:lnTo>
                  <a:pt x="5" y="3"/>
                </a:lnTo>
                <a:lnTo>
                  <a:pt x="3" y="6"/>
                </a:lnTo>
                <a:lnTo>
                  <a:pt x="2" y="8"/>
                </a:lnTo>
                <a:lnTo>
                  <a:pt x="2" y="12"/>
                </a:lnTo>
                <a:lnTo>
                  <a:pt x="0" y="14"/>
                </a:lnTo>
                <a:lnTo>
                  <a:pt x="2" y="18"/>
                </a:lnTo>
                <a:lnTo>
                  <a:pt x="2" y="20"/>
                </a:lnTo>
                <a:lnTo>
                  <a:pt x="3" y="22"/>
                </a:lnTo>
                <a:lnTo>
                  <a:pt x="5" y="25"/>
                </a:lnTo>
                <a:lnTo>
                  <a:pt x="8" y="27"/>
                </a:lnTo>
                <a:lnTo>
                  <a:pt x="10" y="28"/>
                </a:lnTo>
                <a:lnTo>
                  <a:pt x="12" y="30"/>
                </a:lnTo>
                <a:lnTo>
                  <a:pt x="16" y="30"/>
                </a:lnTo>
                <a:lnTo>
                  <a:pt x="18" y="30"/>
                </a:lnTo>
                <a:lnTo>
                  <a:pt x="22" y="28"/>
                </a:lnTo>
                <a:lnTo>
                  <a:pt x="24" y="27"/>
                </a:lnTo>
                <a:lnTo>
                  <a:pt x="27" y="25"/>
                </a:lnTo>
                <a:lnTo>
                  <a:pt x="28" y="22"/>
                </a:lnTo>
                <a:lnTo>
                  <a:pt x="29" y="20"/>
                </a:lnTo>
                <a:lnTo>
                  <a:pt x="30" y="18"/>
                </a:lnTo>
                <a:lnTo>
                  <a:pt x="30" y="14"/>
                </a:lnTo>
                <a:lnTo>
                  <a:pt x="30" y="12"/>
                </a:lnTo>
                <a:lnTo>
                  <a:pt x="29" y="8"/>
                </a:lnTo>
                <a:lnTo>
                  <a:pt x="28" y="6"/>
                </a:lnTo>
                <a:lnTo>
                  <a:pt x="27" y="3"/>
                </a:lnTo>
                <a:lnTo>
                  <a:pt x="24" y="2"/>
                </a:lnTo>
                <a:lnTo>
                  <a:pt x="22" y="1"/>
                </a:lnTo>
                <a:lnTo>
                  <a:pt x="18" y="0"/>
                </a:lnTo>
                <a:lnTo>
                  <a:pt x="16" y="0"/>
                </a:lnTo>
                <a:close/>
              </a:path>
            </a:pathLst>
          </a:custGeom>
          <a:solidFill>
            <a:srgbClr val="FFFFFF"/>
          </a:solidFill>
          <a:ln w="9525">
            <a:noFill/>
            <a:round/>
            <a:headEnd/>
            <a:tailEnd/>
          </a:ln>
        </p:spPr>
        <p:txBody>
          <a:bodyPr lIns="57150" tIns="28575" rIns="57150" bIns="28575"/>
          <a:lstStyle/>
          <a:p>
            <a:endParaRPr lang="en-US"/>
          </a:p>
        </p:txBody>
      </p:sp>
      <p:sp>
        <p:nvSpPr>
          <p:cNvPr id="61753" name="Freeform 355"/>
          <p:cNvSpPr>
            <a:spLocks/>
          </p:cNvSpPr>
          <p:nvPr/>
        </p:nvSpPr>
        <p:spPr bwMode="auto">
          <a:xfrm>
            <a:off x="1885950" y="3144838"/>
            <a:ext cx="4763" cy="6350"/>
          </a:xfrm>
          <a:custGeom>
            <a:avLst/>
            <a:gdLst>
              <a:gd name="T0" fmla="*/ 2540 w 30"/>
              <a:gd name="T1" fmla="*/ 0 h 30"/>
              <a:gd name="T2" fmla="*/ 1905 w 30"/>
              <a:gd name="T3" fmla="*/ 0 h 30"/>
              <a:gd name="T4" fmla="*/ 1588 w 30"/>
              <a:gd name="T5" fmla="*/ 212 h 30"/>
              <a:gd name="T6" fmla="*/ 1270 w 30"/>
              <a:gd name="T7" fmla="*/ 423 h 30"/>
              <a:gd name="T8" fmla="*/ 794 w 30"/>
              <a:gd name="T9" fmla="*/ 635 h 30"/>
              <a:gd name="T10" fmla="*/ 476 w 30"/>
              <a:gd name="T11" fmla="*/ 1270 h 30"/>
              <a:gd name="T12" fmla="*/ 318 w 30"/>
              <a:gd name="T13" fmla="*/ 1693 h 30"/>
              <a:gd name="T14" fmla="*/ 318 w 30"/>
              <a:gd name="T15" fmla="*/ 2540 h 30"/>
              <a:gd name="T16" fmla="*/ 0 w 30"/>
              <a:gd name="T17" fmla="*/ 2963 h 30"/>
              <a:gd name="T18" fmla="*/ 318 w 30"/>
              <a:gd name="T19" fmla="*/ 3810 h 30"/>
              <a:gd name="T20" fmla="*/ 318 w 30"/>
              <a:gd name="T21" fmla="*/ 4233 h 30"/>
              <a:gd name="T22" fmla="*/ 476 w 30"/>
              <a:gd name="T23" fmla="*/ 4657 h 30"/>
              <a:gd name="T24" fmla="*/ 794 w 30"/>
              <a:gd name="T25" fmla="*/ 5292 h 30"/>
              <a:gd name="T26" fmla="*/ 1270 w 30"/>
              <a:gd name="T27" fmla="*/ 5715 h 30"/>
              <a:gd name="T28" fmla="*/ 1588 w 30"/>
              <a:gd name="T29" fmla="*/ 5927 h 30"/>
              <a:gd name="T30" fmla="*/ 1905 w 30"/>
              <a:gd name="T31" fmla="*/ 6350 h 30"/>
              <a:gd name="T32" fmla="*/ 2540 w 30"/>
              <a:gd name="T33" fmla="*/ 6350 h 30"/>
              <a:gd name="T34" fmla="*/ 2858 w 30"/>
              <a:gd name="T35" fmla="*/ 6350 h 30"/>
              <a:gd name="T36" fmla="*/ 3493 w 30"/>
              <a:gd name="T37" fmla="*/ 5927 h 30"/>
              <a:gd name="T38" fmla="*/ 3810 w 30"/>
              <a:gd name="T39" fmla="*/ 5715 h 30"/>
              <a:gd name="T40" fmla="*/ 4287 w 30"/>
              <a:gd name="T41" fmla="*/ 5292 h 30"/>
              <a:gd name="T42" fmla="*/ 4445 w 30"/>
              <a:gd name="T43" fmla="*/ 4657 h 30"/>
              <a:gd name="T44" fmla="*/ 4604 w 30"/>
              <a:gd name="T45" fmla="*/ 4233 h 30"/>
              <a:gd name="T46" fmla="*/ 4763 w 30"/>
              <a:gd name="T47" fmla="*/ 3810 h 30"/>
              <a:gd name="T48" fmla="*/ 4763 w 30"/>
              <a:gd name="T49" fmla="*/ 2963 h 30"/>
              <a:gd name="T50" fmla="*/ 4763 w 30"/>
              <a:gd name="T51" fmla="*/ 2540 h 30"/>
              <a:gd name="T52" fmla="*/ 4604 w 30"/>
              <a:gd name="T53" fmla="*/ 1693 h 30"/>
              <a:gd name="T54" fmla="*/ 4445 w 30"/>
              <a:gd name="T55" fmla="*/ 1270 h 30"/>
              <a:gd name="T56" fmla="*/ 4287 w 30"/>
              <a:gd name="T57" fmla="*/ 635 h 30"/>
              <a:gd name="T58" fmla="*/ 3810 w 30"/>
              <a:gd name="T59" fmla="*/ 423 h 30"/>
              <a:gd name="T60" fmla="*/ 3493 w 30"/>
              <a:gd name="T61" fmla="*/ 212 h 30"/>
              <a:gd name="T62" fmla="*/ 2858 w 30"/>
              <a:gd name="T63" fmla="*/ 0 h 30"/>
              <a:gd name="T64" fmla="*/ 2540 w 30"/>
              <a:gd name="T65" fmla="*/ 0 h 3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30"/>
              <a:gd name="T100" fmla="*/ 0 h 30"/>
              <a:gd name="T101" fmla="*/ 30 w 30"/>
              <a:gd name="T102" fmla="*/ 30 h 30"/>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30" h="30">
                <a:moveTo>
                  <a:pt x="16" y="0"/>
                </a:moveTo>
                <a:lnTo>
                  <a:pt x="12" y="0"/>
                </a:lnTo>
                <a:lnTo>
                  <a:pt x="10" y="1"/>
                </a:lnTo>
                <a:lnTo>
                  <a:pt x="8" y="2"/>
                </a:lnTo>
                <a:lnTo>
                  <a:pt x="5" y="3"/>
                </a:lnTo>
                <a:lnTo>
                  <a:pt x="3" y="6"/>
                </a:lnTo>
                <a:lnTo>
                  <a:pt x="2" y="8"/>
                </a:lnTo>
                <a:lnTo>
                  <a:pt x="2" y="12"/>
                </a:lnTo>
                <a:lnTo>
                  <a:pt x="0" y="14"/>
                </a:lnTo>
                <a:lnTo>
                  <a:pt x="2" y="18"/>
                </a:lnTo>
                <a:lnTo>
                  <a:pt x="2" y="20"/>
                </a:lnTo>
                <a:lnTo>
                  <a:pt x="3" y="22"/>
                </a:lnTo>
                <a:lnTo>
                  <a:pt x="5" y="25"/>
                </a:lnTo>
                <a:lnTo>
                  <a:pt x="8" y="27"/>
                </a:lnTo>
                <a:lnTo>
                  <a:pt x="10" y="28"/>
                </a:lnTo>
                <a:lnTo>
                  <a:pt x="12" y="30"/>
                </a:lnTo>
                <a:lnTo>
                  <a:pt x="16" y="30"/>
                </a:lnTo>
                <a:lnTo>
                  <a:pt x="18" y="30"/>
                </a:lnTo>
                <a:lnTo>
                  <a:pt x="22" y="28"/>
                </a:lnTo>
                <a:lnTo>
                  <a:pt x="24" y="27"/>
                </a:lnTo>
                <a:lnTo>
                  <a:pt x="27" y="25"/>
                </a:lnTo>
                <a:lnTo>
                  <a:pt x="28" y="22"/>
                </a:lnTo>
                <a:lnTo>
                  <a:pt x="29" y="20"/>
                </a:lnTo>
                <a:lnTo>
                  <a:pt x="30" y="18"/>
                </a:lnTo>
                <a:lnTo>
                  <a:pt x="30" y="14"/>
                </a:lnTo>
                <a:lnTo>
                  <a:pt x="30" y="12"/>
                </a:lnTo>
                <a:lnTo>
                  <a:pt x="29" y="8"/>
                </a:lnTo>
                <a:lnTo>
                  <a:pt x="28" y="6"/>
                </a:lnTo>
                <a:lnTo>
                  <a:pt x="27" y="3"/>
                </a:lnTo>
                <a:lnTo>
                  <a:pt x="24" y="2"/>
                </a:lnTo>
                <a:lnTo>
                  <a:pt x="22" y="1"/>
                </a:lnTo>
                <a:lnTo>
                  <a:pt x="18" y="0"/>
                </a:lnTo>
                <a:lnTo>
                  <a:pt x="16" y="0"/>
                </a:lnTo>
              </a:path>
            </a:pathLst>
          </a:custGeom>
          <a:noFill/>
          <a:ln w="1588">
            <a:solidFill>
              <a:srgbClr val="FFFFFF"/>
            </a:solidFill>
            <a:prstDash val="solid"/>
            <a:round/>
            <a:headEnd/>
            <a:tailEnd/>
          </a:ln>
        </p:spPr>
        <p:txBody>
          <a:bodyPr lIns="57150" tIns="28575" rIns="57150" bIns="28575"/>
          <a:lstStyle/>
          <a:p>
            <a:endParaRPr lang="en-US"/>
          </a:p>
        </p:txBody>
      </p:sp>
      <p:sp>
        <p:nvSpPr>
          <p:cNvPr id="61754" name="Rectangle 356"/>
          <p:cNvSpPr>
            <a:spLocks noChangeArrowheads="1"/>
          </p:cNvSpPr>
          <p:nvPr/>
        </p:nvSpPr>
        <p:spPr bwMode="auto">
          <a:xfrm>
            <a:off x="1812925" y="3079750"/>
            <a:ext cx="9525" cy="192088"/>
          </a:xfrm>
          <a:prstGeom prst="rect">
            <a:avLst/>
          </a:prstGeom>
          <a:solidFill>
            <a:srgbClr val="C0C0C0"/>
          </a:solidFill>
          <a:ln w="9525">
            <a:noFill/>
            <a:miter lim="800000"/>
            <a:headEnd/>
            <a:tailEnd/>
          </a:ln>
        </p:spPr>
        <p:txBody>
          <a:bodyPr lIns="57150" tIns="28575" rIns="57150" bIns="28575"/>
          <a:lstStyle/>
          <a:p>
            <a:endParaRPr lang="en-US"/>
          </a:p>
        </p:txBody>
      </p:sp>
      <p:sp>
        <p:nvSpPr>
          <p:cNvPr id="61755" name="Rectangle 357"/>
          <p:cNvSpPr>
            <a:spLocks noChangeArrowheads="1"/>
          </p:cNvSpPr>
          <p:nvPr/>
        </p:nvSpPr>
        <p:spPr bwMode="auto">
          <a:xfrm>
            <a:off x="1812925" y="3079750"/>
            <a:ext cx="9525" cy="192088"/>
          </a:xfrm>
          <a:prstGeom prst="rect">
            <a:avLst/>
          </a:prstGeom>
          <a:noFill/>
          <a:ln w="1588">
            <a:solidFill>
              <a:srgbClr val="000000"/>
            </a:solidFill>
            <a:miter lim="800000"/>
            <a:headEnd/>
            <a:tailEnd/>
          </a:ln>
        </p:spPr>
        <p:txBody>
          <a:bodyPr lIns="57150" tIns="28575" rIns="57150" bIns="28575"/>
          <a:lstStyle/>
          <a:p>
            <a:endParaRPr lang="en-US"/>
          </a:p>
        </p:txBody>
      </p:sp>
      <p:sp>
        <p:nvSpPr>
          <p:cNvPr id="61756" name="Rectangle 358"/>
          <p:cNvSpPr>
            <a:spLocks noChangeArrowheads="1"/>
          </p:cNvSpPr>
          <p:nvPr/>
        </p:nvSpPr>
        <p:spPr bwMode="auto">
          <a:xfrm>
            <a:off x="1800225" y="3079750"/>
            <a:ext cx="7938" cy="192088"/>
          </a:xfrm>
          <a:prstGeom prst="rect">
            <a:avLst/>
          </a:prstGeom>
          <a:solidFill>
            <a:srgbClr val="C0C0C0"/>
          </a:solidFill>
          <a:ln w="9525">
            <a:noFill/>
            <a:miter lim="800000"/>
            <a:headEnd/>
            <a:tailEnd/>
          </a:ln>
        </p:spPr>
        <p:txBody>
          <a:bodyPr lIns="57150" tIns="28575" rIns="57150" bIns="28575"/>
          <a:lstStyle/>
          <a:p>
            <a:endParaRPr lang="en-US"/>
          </a:p>
        </p:txBody>
      </p:sp>
      <p:sp>
        <p:nvSpPr>
          <p:cNvPr id="61757" name="Rectangle 359"/>
          <p:cNvSpPr>
            <a:spLocks noChangeArrowheads="1"/>
          </p:cNvSpPr>
          <p:nvPr/>
        </p:nvSpPr>
        <p:spPr bwMode="auto">
          <a:xfrm>
            <a:off x="1800225" y="3079750"/>
            <a:ext cx="7938" cy="192088"/>
          </a:xfrm>
          <a:prstGeom prst="rect">
            <a:avLst/>
          </a:prstGeom>
          <a:noFill/>
          <a:ln w="1588">
            <a:solidFill>
              <a:srgbClr val="000000"/>
            </a:solidFill>
            <a:miter lim="800000"/>
            <a:headEnd/>
            <a:tailEnd/>
          </a:ln>
        </p:spPr>
        <p:txBody>
          <a:bodyPr lIns="57150" tIns="28575" rIns="57150" bIns="28575"/>
          <a:lstStyle/>
          <a:p>
            <a:endParaRPr lang="en-US"/>
          </a:p>
        </p:txBody>
      </p:sp>
      <p:sp>
        <p:nvSpPr>
          <p:cNvPr id="61758" name="Rectangle 360"/>
          <p:cNvSpPr>
            <a:spLocks noChangeArrowheads="1"/>
          </p:cNvSpPr>
          <p:nvPr/>
        </p:nvSpPr>
        <p:spPr bwMode="auto">
          <a:xfrm>
            <a:off x="1928813" y="3079750"/>
            <a:ext cx="9525" cy="192088"/>
          </a:xfrm>
          <a:prstGeom prst="rect">
            <a:avLst/>
          </a:prstGeom>
          <a:solidFill>
            <a:srgbClr val="C0C0C0"/>
          </a:solidFill>
          <a:ln w="9525">
            <a:noFill/>
            <a:miter lim="800000"/>
            <a:headEnd/>
            <a:tailEnd/>
          </a:ln>
        </p:spPr>
        <p:txBody>
          <a:bodyPr lIns="57150" tIns="28575" rIns="57150" bIns="28575"/>
          <a:lstStyle/>
          <a:p>
            <a:endParaRPr lang="en-US"/>
          </a:p>
        </p:txBody>
      </p:sp>
      <p:sp>
        <p:nvSpPr>
          <p:cNvPr id="61759" name="Rectangle 361"/>
          <p:cNvSpPr>
            <a:spLocks noChangeArrowheads="1"/>
          </p:cNvSpPr>
          <p:nvPr/>
        </p:nvSpPr>
        <p:spPr bwMode="auto">
          <a:xfrm>
            <a:off x="1928813" y="3079750"/>
            <a:ext cx="9525" cy="192088"/>
          </a:xfrm>
          <a:prstGeom prst="rect">
            <a:avLst/>
          </a:prstGeom>
          <a:noFill/>
          <a:ln w="1588">
            <a:solidFill>
              <a:srgbClr val="000000"/>
            </a:solidFill>
            <a:miter lim="800000"/>
            <a:headEnd/>
            <a:tailEnd/>
          </a:ln>
        </p:spPr>
        <p:txBody>
          <a:bodyPr lIns="57150" tIns="28575" rIns="57150" bIns="28575"/>
          <a:lstStyle/>
          <a:p>
            <a:endParaRPr lang="en-US"/>
          </a:p>
        </p:txBody>
      </p:sp>
      <p:sp>
        <p:nvSpPr>
          <p:cNvPr id="61760" name="Rectangle 362"/>
          <p:cNvSpPr>
            <a:spLocks noChangeArrowheads="1"/>
          </p:cNvSpPr>
          <p:nvPr/>
        </p:nvSpPr>
        <p:spPr bwMode="auto">
          <a:xfrm>
            <a:off x="1914525" y="3079750"/>
            <a:ext cx="9525" cy="192088"/>
          </a:xfrm>
          <a:prstGeom prst="rect">
            <a:avLst/>
          </a:prstGeom>
          <a:solidFill>
            <a:srgbClr val="C0C0C0"/>
          </a:solidFill>
          <a:ln w="9525">
            <a:noFill/>
            <a:miter lim="800000"/>
            <a:headEnd/>
            <a:tailEnd/>
          </a:ln>
        </p:spPr>
        <p:txBody>
          <a:bodyPr lIns="57150" tIns="28575" rIns="57150" bIns="28575"/>
          <a:lstStyle/>
          <a:p>
            <a:endParaRPr lang="en-US"/>
          </a:p>
        </p:txBody>
      </p:sp>
      <p:sp>
        <p:nvSpPr>
          <p:cNvPr id="61761" name="Rectangle 363"/>
          <p:cNvSpPr>
            <a:spLocks noChangeArrowheads="1"/>
          </p:cNvSpPr>
          <p:nvPr/>
        </p:nvSpPr>
        <p:spPr bwMode="auto">
          <a:xfrm>
            <a:off x="1914525" y="3079750"/>
            <a:ext cx="9525" cy="192088"/>
          </a:xfrm>
          <a:prstGeom prst="rect">
            <a:avLst/>
          </a:prstGeom>
          <a:noFill/>
          <a:ln w="1588">
            <a:solidFill>
              <a:srgbClr val="000000"/>
            </a:solidFill>
            <a:miter lim="800000"/>
            <a:headEnd/>
            <a:tailEnd/>
          </a:ln>
        </p:spPr>
        <p:txBody>
          <a:bodyPr lIns="57150" tIns="28575" rIns="57150" bIns="28575"/>
          <a:lstStyle/>
          <a:p>
            <a:endParaRPr lang="en-US"/>
          </a:p>
        </p:txBody>
      </p:sp>
      <p:sp>
        <p:nvSpPr>
          <p:cNvPr id="61762" name="Rectangle 364"/>
          <p:cNvSpPr>
            <a:spLocks noChangeArrowheads="1"/>
          </p:cNvSpPr>
          <p:nvPr/>
        </p:nvSpPr>
        <p:spPr bwMode="auto">
          <a:xfrm>
            <a:off x="1901825" y="3079750"/>
            <a:ext cx="7938" cy="192088"/>
          </a:xfrm>
          <a:prstGeom prst="rect">
            <a:avLst/>
          </a:prstGeom>
          <a:solidFill>
            <a:srgbClr val="C0C0C0"/>
          </a:solidFill>
          <a:ln w="9525">
            <a:noFill/>
            <a:miter lim="800000"/>
            <a:headEnd/>
            <a:tailEnd/>
          </a:ln>
        </p:spPr>
        <p:txBody>
          <a:bodyPr lIns="57150" tIns="28575" rIns="57150" bIns="28575"/>
          <a:lstStyle/>
          <a:p>
            <a:endParaRPr lang="en-US"/>
          </a:p>
        </p:txBody>
      </p:sp>
      <p:sp>
        <p:nvSpPr>
          <p:cNvPr id="61763" name="Rectangle 365"/>
          <p:cNvSpPr>
            <a:spLocks noChangeArrowheads="1"/>
          </p:cNvSpPr>
          <p:nvPr/>
        </p:nvSpPr>
        <p:spPr bwMode="auto">
          <a:xfrm>
            <a:off x="1901825" y="3079750"/>
            <a:ext cx="7938" cy="192088"/>
          </a:xfrm>
          <a:prstGeom prst="rect">
            <a:avLst/>
          </a:prstGeom>
          <a:noFill/>
          <a:ln w="1588">
            <a:solidFill>
              <a:srgbClr val="000000"/>
            </a:solidFill>
            <a:miter lim="800000"/>
            <a:headEnd/>
            <a:tailEnd/>
          </a:ln>
        </p:spPr>
        <p:txBody>
          <a:bodyPr lIns="57150" tIns="28575" rIns="57150" bIns="28575"/>
          <a:lstStyle/>
          <a:p>
            <a:endParaRPr lang="en-US"/>
          </a:p>
        </p:txBody>
      </p:sp>
      <p:sp>
        <p:nvSpPr>
          <p:cNvPr id="61764" name="Line 374"/>
          <p:cNvSpPr>
            <a:spLocks noChangeShapeType="1"/>
          </p:cNvSpPr>
          <p:nvPr/>
        </p:nvSpPr>
        <p:spPr bwMode="auto">
          <a:xfrm>
            <a:off x="920750" y="3440113"/>
            <a:ext cx="0" cy="92075"/>
          </a:xfrm>
          <a:prstGeom prst="line">
            <a:avLst/>
          </a:prstGeom>
          <a:noFill/>
          <a:ln w="4763">
            <a:solidFill>
              <a:srgbClr val="800080"/>
            </a:solidFill>
            <a:round/>
            <a:headEnd/>
            <a:tailEnd/>
          </a:ln>
        </p:spPr>
        <p:txBody>
          <a:bodyPr lIns="57150" tIns="28575" rIns="57150" bIns="28575"/>
          <a:lstStyle/>
          <a:p>
            <a:endParaRPr lang="en-US"/>
          </a:p>
        </p:txBody>
      </p:sp>
      <p:sp>
        <p:nvSpPr>
          <p:cNvPr id="61765" name="Line 375"/>
          <p:cNvSpPr>
            <a:spLocks noChangeShapeType="1"/>
          </p:cNvSpPr>
          <p:nvPr/>
        </p:nvSpPr>
        <p:spPr bwMode="auto">
          <a:xfrm>
            <a:off x="935038" y="3440113"/>
            <a:ext cx="0" cy="90487"/>
          </a:xfrm>
          <a:prstGeom prst="line">
            <a:avLst/>
          </a:prstGeom>
          <a:noFill/>
          <a:ln w="4763">
            <a:solidFill>
              <a:srgbClr val="800080"/>
            </a:solidFill>
            <a:round/>
            <a:headEnd/>
            <a:tailEnd/>
          </a:ln>
        </p:spPr>
        <p:txBody>
          <a:bodyPr lIns="57150" tIns="28575" rIns="57150" bIns="28575"/>
          <a:lstStyle/>
          <a:p>
            <a:endParaRPr lang="en-US"/>
          </a:p>
        </p:txBody>
      </p:sp>
      <p:sp>
        <p:nvSpPr>
          <p:cNvPr id="61766" name="Line 376"/>
          <p:cNvSpPr>
            <a:spLocks noChangeShapeType="1"/>
          </p:cNvSpPr>
          <p:nvPr/>
        </p:nvSpPr>
        <p:spPr bwMode="auto">
          <a:xfrm>
            <a:off x="949325" y="3438525"/>
            <a:ext cx="0" cy="92075"/>
          </a:xfrm>
          <a:prstGeom prst="line">
            <a:avLst/>
          </a:prstGeom>
          <a:noFill/>
          <a:ln w="4763">
            <a:solidFill>
              <a:srgbClr val="800080"/>
            </a:solidFill>
            <a:round/>
            <a:headEnd/>
            <a:tailEnd/>
          </a:ln>
        </p:spPr>
        <p:txBody>
          <a:bodyPr lIns="57150" tIns="28575" rIns="57150" bIns="28575"/>
          <a:lstStyle/>
          <a:p>
            <a:endParaRPr lang="en-US"/>
          </a:p>
        </p:txBody>
      </p:sp>
      <p:sp>
        <p:nvSpPr>
          <p:cNvPr id="61767" name="Line 377"/>
          <p:cNvSpPr>
            <a:spLocks noChangeShapeType="1"/>
          </p:cNvSpPr>
          <p:nvPr/>
        </p:nvSpPr>
        <p:spPr bwMode="auto">
          <a:xfrm>
            <a:off x="962025" y="3440113"/>
            <a:ext cx="0" cy="90487"/>
          </a:xfrm>
          <a:prstGeom prst="line">
            <a:avLst/>
          </a:prstGeom>
          <a:noFill/>
          <a:ln w="4763">
            <a:solidFill>
              <a:srgbClr val="800080"/>
            </a:solidFill>
            <a:round/>
            <a:headEnd/>
            <a:tailEnd/>
          </a:ln>
        </p:spPr>
        <p:txBody>
          <a:bodyPr lIns="57150" tIns="28575" rIns="57150" bIns="28575"/>
          <a:lstStyle/>
          <a:p>
            <a:endParaRPr lang="en-US"/>
          </a:p>
        </p:txBody>
      </p:sp>
      <p:sp>
        <p:nvSpPr>
          <p:cNvPr id="61768" name="Line 378"/>
          <p:cNvSpPr>
            <a:spLocks noChangeShapeType="1"/>
          </p:cNvSpPr>
          <p:nvPr/>
        </p:nvSpPr>
        <p:spPr bwMode="auto">
          <a:xfrm>
            <a:off x="976313" y="3438525"/>
            <a:ext cx="0" cy="90488"/>
          </a:xfrm>
          <a:prstGeom prst="line">
            <a:avLst/>
          </a:prstGeom>
          <a:noFill/>
          <a:ln w="4763">
            <a:solidFill>
              <a:srgbClr val="800080"/>
            </a:solidFill>
            <a:round/>
            <a:headEnd/>
            <a:tailEnd/>
          </a:ln>
        </p:spPr>
        <p:txBody>
          <a:bodyPr lIns="57150" tIns="28575" rIns="57150" bIns="28575"/>
          <a:lstStyle/>
          <a:p>
            <a:endParaRPr lang="en-US"/>
          </a:p>
        </p:txBody>
      </p:sp>
      <p:sp>
        <p:nvSpPr>
          <p:cNvPr id="61769" name="Line 379"/>
          <p:cNvSpPr>
            <a:spLocks noChangeShapeType="1"/>
          </p:cNvSpPr>
          <p:nvPr/>
        </p:nvSpPr>
        <p:spPr bwMode="auto">
          <a:xfrm>
            <a:off x="990600" y="3440113"/>
            <a:ext cx="0" cy="90487"/>
          </a:xfrm>
          <a:prstGeom prst="line">
            <a:avLst/>
          </a:prstGeom>
          <a:noFill/>
          <a:ln w="4763">
            <a:solidFill>
              <a:srgbClr val="800080"/>
            </a:solidFill>
            <a:round/>
            <a:headEnd/>
            <a:tailEnd/>
          </a:ln>
        </p:spPr>
        <p:txBody>
          <a:bodyPr lIns="57150" tIns="28575" rIns="57150" bIns="28575"/>
          <a:lstStyle/>
          <a:p>
            <a:endParaRPr lang="en-US"/>
          </a:p>
        </p:txBody>
      </p:sp>
      <p:sp>
        <p:nvSpPr>
          <p:cNvPr id="61770" name="Line 380"/>
          <p:cNvSpPr>
            <a:spLocks noChangeShapeType="1"/>
          </p:cNvSpPr>
          <p:nvPr/>
        </p:nvSpPr>
        <p:spPr bwMode="auto">
          <a:xfrm>
            <a:off x="1003300" y="3438525"/>
            <a:ext cx="0" cy="90488"/>
          </a:xfrm>
          <a:prstGeom prst="line">
            <a:avLst/>
          </a:prstGeom>
          <a:noFill/>
          <a:ln w="4763">
            <a:solidFill>
              <a:srgbClr val="800080"/>
            </a:solidFill>
            <a:round/>
            <a:headEnd/>
            <a:tailEnd/>
          </a:ln>
        </p:spPr>
        <p:txBody>
          <a:bodyPr lIns="57150" tIns="28575" rIns="57150" bIns="28575"/>
          <a:lstStyle/>
          <a:p>
            <a:endParaRPr lang="en-US"/>
          </a:p>
        </p:txBody>
      </p:sp>
      <p:sp>
        <p:nvSpPr>
          <p:cNvPr id="61771" name="Freeform 422"/>
          <p:cNvSpPr>
            <a:spLocks/>
          </p:cNvSpPr>
          <p:nvPr/>
        </p:nvSpPr>
        <p:spPr bwMode="auto">
          <a:xfrm>
            <a:off x="1452563" y="3614738"/>
            <a:ext cx="166687" cy="47625"/>
          </a:xfrm>
          <a:custGeom>
            <a:avLst/>
            <a:gdLst>
              <a:gd name="T0" fmla="*/ 41750 w 1066"/>
              <a:gd name="T1" fmla="*/ 47625 h 267"/>
              <a:gd name="T2" fmla="*/ 41750 w 1066"/>
              <a:gd name="T3" fmla="*/ 35496 h 267"/>
              <a:gd name="T4" fmla="*/ 166687 w 1066"/>
              <a:gd name="T5" fmla="*/ 35496 h 267"/>
              <a:gd name="T6" fmla="*/ 166687 w 1066"/>
              <a:gd name="T7" fmla="*/ 11951 h 267"/>
              <a:gd name="T8" fmla="*/ 41750 w 1066"/>
              <a:gd name="T9" fmla="*/ 11951 h 267"/>
              <a:gd name="T10" fmla="*/ 41750 w 1066"/>
              <a:gd name="T11" fmla="*/ 0 h 267"/>
              <a:gd name="T12" fmla="*/ 0 w 1066"/>
              <a:gd name="T13" fmla="*/ 23723 h 267"/>
              <a:gd name="T14" fmla="*/ 41750 w 1066"/>
              <a:gd name="T15" fmla="*/ 47625 h 267"/>
              <a:gd name="T16" fmla="*/ 0 60000 65536"/>
              <a:gd name="T17" fmla="*/ 0 60000 65536"/>
              <a:gd name="T18" fmla="*/ 0 60000 65536"/>
              <a:gd name="T19" fmla="*/ 0 60000 65536"/>
              <a:gd name="T20" fmla="*/ 0 60000 65536"/>
              <a:gd name="T21" fmla="*/ 0 60000 65536"/>
              <a:gd name="T22" fmla="*/ 0 60000 65536"/>
              <a:gd name="T23" fmla="*/ 0 60000 65536"/>
              <a:gd name="T24" fmla="*/ 0 w 1066"/>
              <a:gd name="T25" fmla="*/ 0 h 267"/>
              <a:gd name="T26" fmla="*/ 1066 w 1066"/>
              <a:gd name="T27" fmla="*/ 267 h 26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066" h="267">
                <a:moveTo>
                  <a:pt x="267" y="267"/>
                </a:moveTo>
                <a:lnTo>
                  <a:pt x="267" y="199"/>
                </a:lnTo>
                <a:lnTo>
                  <a:pt x="1066" y="199"/>
                </a:lnTo>
                <a:lnTo>
                  <a:pt x="1066" y="67"/>
                </a:lnTo>
                <a:lnTo>
                  <a:pt x="267" y="67"/>
                </a:lnTo>
                <a:lnTo>
                  <a:pt x="267" y="0"/>
                </a:lnTo>
                <a:lnTo>
                  <a:pt x="0" y="133"/>
                </a:lnTo>
                <a:lnTo>
                  <a:pt x="267" y="267"/>
                </a:lnTo>
                <a:close/>
              </a:path>
            </a:pathLst>
          </a:custGeom>
          <a:solidFill>
            <a:srgbClr val="008000"/>
          </a:solidFill>
          <a:ln w="9525">
            <a:noFill/>
            <a:round/>
            <a:headEnd/>
            <a:tailEnd/>
          </a:ln>
        </p:spPr>
        <p:txBody>
          <a:bodyPr lIns="57150" tIns="28575" rIns="57150" bIns="28575"/>
          <a:lstStyle/>
          <a:p>
            <a:endParaRPr lang="en-US"/>
          </a:p>
        </p:txBody>
      </p:sp>
      <p:sp>
        <p:nvSpPr>
          <p:cNvPr id="61772" name="Freeform 423"/>
          <p:cNvSpPr>
            <a:spLocks/>
          </p:cNvSpPr>
          <p:nvPr/>
        </p:nvSpPr>
        <p:spPr bwMode="auto">
          <a:xfrm>
            <a:off x="1452563" y="3614738"/>
            <a:ext cx="166687" cy="47625"/>
          </a:xfrm>
          <a:custGeom>
            <a:avLst/>
            <a:gdLst>
              <a:gd name="T0" fmla="*/ 41750 w 1066"/>
              <a:gd name="T1" fmla="*/ 47625 h 267"/>
              <a:gd name="T2" fmla="*/ 41750 w 1066"/>
              <a:gd name="T3" fmla="*/ 35496 h 267"/>
              <a:gd name="T4" fmla="*/ 166687 w 1066"/>
              <a:gd name="T5" fmla="*/ 35496 h 267"/>
              <a:gd name="T6" fmla="*/ 166687 w 1066"/>
              <a:gd name="T7" fmla="*/ 11951 h 267"/>
              <a:gd name="T8" fmla="*/ 41750 w 1066"/>
              <a:gd name="T9" fmla="*/ 11951 h 267"/>
              <a:gd name="T10" fmla="*/ 41750 w 1066"/>
              <a:gd name="T11" fmla="*/ 0 h 267"/>
              <a:gd name="T12" fmla="*/ 0 w 1066"/>
              <a:gd name="T13" fmla="*/ 23723 h 267"/>
              <a:gd name="T14" fmla="*/ 41750 w 1066"/>
              <a:gd name="T15" fmla="*/ 47625 h 267"/>
              <a:gd name="T16" fmla="*/ 0 60000 65536"/>
              <a:gd name="T17" fmla="*/ 0 60000 65536"/>
              <a:gd name="T18" fmla="*/ 0 60000 65536"/>
              <a:gd name="T19" fmla="*/ 0 60000 65536"/>
              <a:gd name="T20" fmla="*/ 0 60000 65536"/>
              <a:gd name="T21" fmla="*/ 0 60000 65536"/>
              <a:gd name="T22" fmla="*/ 0 60000 65536"/>
              <a:gd name="T23" fmla="*/ 0 60000 65536"/>
              <a:gd name="T24" fmla="*/ 0 w 1066"/>
              <a:gd name="T25" fmla="*/ 0 h 267"/>
              <a:gd name="T26" fmla="*/ 1066 w 1066"/>
              <a:gd name="T27" fmla="*/ 267 h 26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066" h="267">
                <a:moveTo>
                  <a:pt x="267" y="267"/>
                </a:moveTo>
                <a:lnTo>
                  <a:pt x="267" y="199"/>
                </a:lnTo>
                <a:lnTo>
                  <a:pt x="1066" y="199"/>
                </a:lnTo>
                <a:lnTo>
                  <a:pt x="1066" y="67"/>
                </a:lnTo>
                <a:lnTo>
                  <a:pt x="267" y="67"/>
                </a:lnTo>
                <a:lnTo>
                  <a:pt x="267" y="0"/>
                </a:lnTo>
                <a:lnTo>
                  <a:pt x="0" y="133"/>
                </a:lnTo>
                <a:lnTo>
                  <a:pt x="267" y="267"/>
                </a:lnTo>
                <a:close/>
              </a:path>
            </a:pathLst>
          </a:custGeom>
          <a:noFill/>
          <a:ln w="1588">
            <a:solidFill>
              <a:srgbClr val="000000"/>
            </a:solidFill>
            <a:prstDash val="solid"/>
            <a:round/>
            <a:headEnd/>
            <a:tailEnd/>
          </a:ln>
        </p:spPr>
        <p:txBody>
          <a:bodyPr lIns="57150" tIns="28575" rIns="57150" bIns="28575"/>
          <a:lstStyle/>
          <a:p>
            <a:endParaRPr lang="en-US"/>
          </a:p>
        </p:txBody>
      </p:sp>
      <p:sp>
        <p:nvSpPr>
          <p:cNvPr id="61773" name="Freeform 424"/>
          <p:cNvSpPr>
            <a:spLocks/>
          </p:cNvSpPr>
          <p:nvPr/>
        </p:nvSpPr>
        <p:spPr bwMode="auto">
          <a:xfrm>
            <a:off x="768350" y="2855913"/>
            <a:ext cx="41275" cy="192087"/>
          </a:xfrm>
          <a:custGeom>
            <a:avLst/>
            <a:gdLst>
              <a:gd name="T0" fmla="*/ 0 w 267"/>
              <a:gd name="T1" fmla="*/ 47932 h 1066"/>
              <a:gd name="T2" fmla="*/ 10357 w 267"/>
              <a:gd name="T3" fmla="*/ 47932 h 1066"/>
              <a:gd name="T4" fmla="*/ 10357 w 267"/>
              <a:gd name="T5" fmla="*/ 192087 h 1066"/>
              <a:gd name="T6" fmla="*/ 30918 w 267"/>
              <a:gd name="T7" fmla="*/ 192087 h 1066"/>
              <a:gd name="T8" fmla="*/ 30918 w 267"/>
              <a:gd name="T9" fmla="*/ 47932 h 1066"/>
              <a:gd name="T10" fmla="*/ 41275 w 267"/>
              <a:gd name="T11" fmla="*/ 47932 h 1066"/>
              <a:gd name="T12" fmla="*/ 20560 w 267"/>
              <a:gd name="T13" fmla="*/ 0 h 1066"/>
              <a:gd name="T14" fmla="*/ 0 w 267"/>
              <a:gd name="T15" fmla="*/ 47932 h 1066"/>
              <a:gd name="T16" fmla="*/ 0 60000 65536"/>
              <a:gd name="T17" fmla="*/ 0 60000 65536"/>
              <a:gd name="T18" fmla="*/ 0 60000 65536"/>
              <a:gd name="T19" fmla="*/ 0 60000 65536"/>
              <a:gd name="T20" fmla="*/ 0 60000 65536"/>
              <a:gd name="T21" fmla="*/ 0 60000 65536"/>
              <a:gd name="T22" fmla="*/ 0 60000 65536"/>
              <a:gd name="T23" fmla="*/ 0 60000 65536"/>
              <a:gd name="T24" fmla="*/ 0 w 267"/>
              <a:gd name="T25" fmla="*/ 0 h 1066"/>
              <a:gd name="T26" fmla="*/ 267 w 267"/>
              <a:gd name="T27" fmla="*/ 1066 h 106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67" h="1066">
                <a:moveTo>
                  <a:pt x="0" y="266"/>
                </a:moveTo>
                <a:lnTo>
                  <a:pt x="67" y="266"/>
                </a:lnTo>
                <a:lnTo>
                  <a:pt x="67" y="1066"/>
                </a:lnTo>
                <a:lnTo>
                  <a:pt x="200" y="1066"/>
                </a:lnTo>
                <a:lnTo>
                  <a:pt x="200" y="266"/>
                </a:lnTo>
                <a:lnTo>
                  <a:pt x="267" y="266"/>
                </a:lnTo>
                <a:lnTo>
                  <a:pt x="133" y="0"/>
                </a:lnTo>
                <a:lnTo>
                  <a:pt x="0" y="266"/>
                </a:lnTo>
                <a:close/>
              </a:path>
            </a:pathLst>
          </a:custGeom>
          <a:solidFill>
            <a:srgbClr val="008000"/>
          </a:solidFill>
          <a:ln w="9525">
            <a:noFill/>
            <a:round/>
            <a:headEnd/>
            <a:tailEnd/>
          </a:ln>
        </p:spPr>
        <p:txBody>
          <a:bodyPr lIns="57150" tIns="28575" rIns="57150" bIns="28575"/>
          <a:lstStyle/>
          <a:p>
            <a:endParaRPr lang="en-US"/>
          </a:p>
        </p:txBody>
      </p:sp>
      <p:sp>
        <p:nvSpPr>
          <p:cNvPr id="61774" name="Freeform 425"/>
          <p:cNvSpPr>
            <a:spLocks/>
          </p:cNvSpPr>
          <p:nvPr/>
        </p:nvSpPr>
        <p:spPr bwMode="auto">
          <a:xfrm>
            <a:off x="768350" y="2855913"/>
            <a:ext cx="41275" cy="192087"/>
          </a:xfrm>
          <a:custGeom>
            <a:avLst/>
            <a:gdLst>
              <a:gd name="T0" fmla="*/ 0 w 267"/>
              <a:gd name="T1" fmla="*/ 47932 h 1066"/>
              <a:gd name="T2" fmla="*/ 10357 w 267"/>
              <a:gd name="T3" fmla="*/ 47932 h 1066"/>
              <a:gd name="T4" fmla="*/ 10357 w 267"/>
              <a:gd name="T5" fmla="*/ 192087 h 1066"/>
              <a:gd name="T6" fmla="*/ 30918 w 267"/>
              <a:gd name="T7" fmla="*/ 192087 h 1066"/>
              <a:gd name="T8" fmla="*/ 30918 w 267"/>
              <a:gd name="T9" fmla="*/ 47932 h 1066"/>
              <a:gd name="T10" fmla="*/ 41275 w 267"/>
              <a:gd name="T11" fmla="*/ 47932 h 1066"/>
              <a:gd name="T12" fmla="*/ 20560 w 267"/>
              <a:gd name="T13" fmla="*/ 0 h 1066"/>
              <a:gd name="T14" fmla="*/ 0 w 267"/>
              <a:gd name="T15" fmla="*/ 47932 h 1066"/>
              <a:gd name="T16" fmla="*/ 0 60000 65536"/>
              <a:gd name="T17" fmla="*/ 0 60000 65536"/>
              <a:gd name="T18" fmla="*/ 0 60000 65536"/>
              <a:gd name="T19" fmla="*/ 0 60000 65536"/>
              <a:gd name="T20" fmla="*/ 0 60000 65536"/>
              <a:gd name="T21" fmla="*/ 0 60000 65536"/>
              <a:gd name="T22" fmla="*/ 0 60000 65536"/>
              <a:gd name="T23" fmla="*/ 0 60000 65536"/>
              <a:gd name="T24" fmla="*/ 0 w 267"/>
              <a:gd name="T25" fmla="*/ 0 h 1066"/>
              <a:gd name="T26" fmla="*/ 267 w 267"/>
              <a:gd name="T27" fmla="*/ 1066 h 106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67" h="1066">
                <a:moveTo>
                  <a:pt x="0" y="266"/>
                </a:moveTo>
                <a:lnTo>
                  <a:pt x="67" y="266"/>
                </a:lnTo>
                <a:lnTo>
                  <a:pt x="67" y="1066"/>
                </a:lnTo>
                <a:lnTo>
                  <a:pt x="200" y="1066"/>
                </a:lnTo>
                <a:lnTo>
                  <a:pt x="200" y="266"/>
                </a:lnTo>
                <a:lnTo>
                  <a:pt x="267" y="266"/>
                </a:lnTo>
                <a:lnTo>
                  <a:pt x="133" y="0"/>
                </a:lnTo>
                <a:lnTo>
                  <a:pt x="0" y="266"/>
                </a:lnTo>
                <a:close/>
              </a:path>
            </a:pathLst>
          </a:custGeom>
          <a:noFill/>
          <a:ln w="1588">
            <a:solidFill>
              <a:srgbClr val="000000"/>
            </a:solidFill>
            <a:prstDash val="solid"/>
            <a:round/>
            <a:headEnd/>
            <a:tailEnd/>
          </a:ln>
        </p:spPr>
        <p:txBody>
          <a:bodyPr lIns="57150" tIns="28575" rIns="57150" bIns="28575"/>
          <a:lstStyle/>
          <a:p>
            <a:endParaRPr lang="en-US"/>
          </a:p>
        </p:txBody>
      </p:sp>
      <p:sp>
        <p:nvSpPr>
          <p:cNvPr id="61775" name="Freeform 426"/>
          <p:cNvSpPr>
            <a:spLocks/>
          </p:cNvSpPr>
          <p:nvPr/>
        </p:nvSpPr>
        <p:spPr bwMode="auto">
          <a:xfrm>
            <a:off x="2297113" y="2722563"/>
            <a:ext cx="41275" cy="192087"/>
          </a:xfrm>
          <a:custGeom>
            <a:avLst/>
            <a:gdLst>
              <a:gd name="T0" fmla="*/ 41275 w 267"/>
              <a:gd name="T1" fmla="*/ 143975 h 1066"/>
              <a:gd name="T2" fmla="*/ 31072 w 267"/>
              <a:gd name="T3" fmla="*/ 143975 h 1066"/>
              <a:gd name="T4" fmla="*/ 31072 w 267"/>
              <a:gd name="T5" fmla="*/ 0 h 1066"/>
              <a:gd name="T6" fmla="*/ 10357 w 267"/>
              <a:gd name="T7" fmla="*/ 0 h 1066"/>
              <a:gd name="T8" fmla="*/ 10357 w 267"/>
              <a:gd name="T9" fmla="*/ 143975 h 1066"/>
              <a:gd name="T10" fmla="*/ 0 w 267"/>
              <a:gd name="T11" fmla="*/ 143975 h 1066"/>
              <a:gd name="T12" fmla="*/ 20560 w 267"/>
              <a:gd name="T13" fmla="*/ 192087 h 1066"/>
              <a:gd name="T14" fmla="*/ 41275 w 267"/>
              <a:gd name="T15" fmla="*/ 143975 h 1066"/>
              <a:gd name="T16" fmla="*/ 0 60000 65536"/>
              <a:gd name="T17" fmla="*/ 0 60000 65536"/>
              <a:gd name="T18" fmla="*/ 0 60000 65536"/>
              <a:gd name="T19" fmla="*/ 0 60000 65536"/>
              <a:gd name="T20" fmla="*/ 0 60000 65536"/>
              <a:gd name="T21" fmla="*/ 0 60000 65536"/>
              <a:gd name="T22" fmla="*/ 0 60000 65536"/>
              <a:gd name="T23" fmla="*/ 0 60000 65536"/>
              <a:gd name="T24" fmla="*/ 0 w 267"/>
              <a:gd name="T25" fmla="*/ 0 h 1066"/>
              <a:gd name="T26" fmla="*/ 267 w 267"/>
              <a:gd name="T27" fmla="*/ 1066 h 106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67" h="1066">
                <a:moveTo>
                  <a:pt x="267" y="799"/>
                </a:moveTo>
                <a:lnTo>
                  <a:pt x="201" y="799"/>
                </a:lnTo>
                <a:lnTo>
                  <a:pt x="201" y="0"/>
                </a:lnTo>
                <a:lnTo>
                  <a:pt x="67" y="0"/>
                </a:lnTo>
                <a:lnTo>
                  <a:pt x="67" y="799"/>
                </a:lnTo>
                <a:lnTo>
                  <a:pt x="0" y="799"/>
                </a:lnTo>
                <a:lnTo>
                  <a:pt x="133" y="1066"/>
                </a:lnTo>
                <a:lnTo>
                  <a:pt x="267" y="799"/>
                </a:lnTo>
                <a:close/>
              </a:path>
            </a:pathLst>
          </a:custGeom>
          <a:solidFill>
            <a:srgbClr val="008000"/>
          </a:solidFill>
          <a:ln w="9525">
            <a:noFill/>
            <a:round/>
            <a:headEnd/>
            <a:tailEnd/>
          </a:ln>
        </p:spPr>
        <p:txBody>
          <a:bodyPr lIns="57150" tIns="28575" rIns="57150" bIns="28575"/>
          <a:lstStyle/>
          <a:p>
            <a:endParaRPr lang="en-US"/>
          </a:p>
        </p:txBody>
      </p:sp>
      <p:sp>
        <p:nvSpPr>
          <p:cNvPr id="61776" name="Freeform 427"/>
          <p:cNvSpPr>
            <a:spLocks/>
          </p:cNvSpPr>
          <p:nvPr/>
        </p:nvSpPr>
        <p:spPr bwMode="auto">
          <a:xfrm>
            <a:off x="2297113" y="2722563"/>
            <a:ext cx="41275" cy="192087"/>
          </a:xfrm>
          <a:custGeom>
            <a:avLst/>
            <a:gdLst>
              <a:gd name="T0" fmla="*/ 41275 w 267"/>
              <a:gd name="T1" fmla="*/ 143975 h 1066"/>
              <a:gd name="T2" fmla="*/ 31072 w 267"/>
              <a:gd name="T3" fmla="*/ 143975 h 1066"/>
              <a:gd name="T4" fmla="*/ 31072 w 267"/>
              <a:gd name="T5" fmla="*/ 0 h 1066"/>
              <a:gd name="T6" fmla="*/ 10357 w 267"/>
              <a:gd name="T7" fmla="*/ 0 h 1066"/>
              <a:gd name="T8" fmla="*/ 10357 w 267"/>
              <a:gd name="T9" fmla="*/ 143975 h 1066"/>
              <a:gd name="T10" fmla="*/ 0 w 267"/>
              <a:gd name="T11" fmla="*/ 143975 h 1066"/>
              <a:gd name="T12" fmla="*/ 20560 w 267"/>
              <a:gd name="T13" fmla="*/ 192087 h 1066"/>
              <a:gd name="T14" fmla="*/ 41275 w 267"/>
              <a:gd name="T15" fmla="*/ 143975 h 1066"/>
              <a:gd name="T16" fmla="*/ 0 60000 65536"/>
              <a:gd name="T17" fmla="*/ 0 60000 65536"/>
              <a:gd name="T18" fmla="*/ 0 60000 65536"/>
              <a:gd name="T19" fmla="*/ 0 60000 65536"/>
              <a:gd name="T20" fmla="*/ 0 60000 65536"/>
              <a:gd name="T21" fmla="*/ 0 60000 65536"/>
              <a:gd name="T22" fmla="*/ 0 60000 65536"/>
              <a:gd name="T23" fmla="*/ 0 60000 65536"/>
              <a:gd name="T24" fmla="*/ 0 w 267"/>
              <a:gd name="T25" fmla="*/ 0 h 1066"/>
              <a:gd name="T26" fmla="*/ 267 w 267"/>
              <a:gd name="T27" fmla="*/ 1066 h 106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67" h="1066">
                <a:moveTo>
                  <a:pt x="267" y="799"/>
                </a:moveTo>
                <a:lnTo>
                  <a:pt x="201" y="799"/>
                </a:lnTo>
                <a:lnTo>
                  <a:pt x="201" y="0"/>
                </a:lnTo>
                <a:lnTo>
                  <a:pt x="67" y="0"/>
                </a:lnTo>
                <a:lnTo>
                  <a:pt x="67" y="799"/>
                </a:lnTo>
                <a:lnTo>
                  <a:pt x="0" y="799"/>
                </a:lnTo>
                <a:lnTo>
                  <a:pt x="133" y="1066"/>
                </a:lnTo>
                <a:lnTo>
                  <a:pt x="267" y="799"/>
                </a:lnTo>
                <a:close/>
              </a:path>
            </a:pathLst>
          </a:custGeom>
          <a:noFill/>
          <a:ln w="1588">
            <a:solidFill>
              <a:srgbClr val="000000"/>
            </a:solidFill>
            <a:prstDash val="solid"/>
            <a:round/>
            <a:headEnd/>
            <a:tailEnd/>
          </a:ln>
        </p:spPr>
        <p:txBody>
          <a:bodyPr lIns="57150" tIns="28575" rIns="57150" bIns="28575"/>
          <a:lstStyle/>
          <a:p>
            <a:endParaRPr lang="en-US"/>
          </a:p>
        </p:txBody>
      </p:sp>
      <p:sp>
        <p:nvSpPr>
          <p:cNvPr id="61777" name="Rectangle 428"/>
          <p:cNvSpPr>
            <a:spLocks noChangeArrowheads="1"/>
          </p:cNvSpPr>
          <p:nvPr/>
        </p:nvSpPr>
        <p:spPr bwMode="auto">
          <a:xfrm>
            <a:off x="812800" y="3452813"/>
            <a:ext cx="98425" cy="65087"/>
          </a:xfrm>
          <a:prstGeom prst="rect">
            <a:avLst/>
          </a:prstGeom>
          <a:solidFill>
            <a:srgbClr val="008000"/>
          </a:solidFill>
          <a:ln w="9525">
            <a:noFill/>
            <a:miter lim="800000"/>
            <a:headEnd/>
            <a:tailEnd/>
          </a:ln>
        </p:spPr>
        <p:txBody>
          <a:bodyPr lIns="57150" tIns="28575" rIns="57150" bIns="28575"/>
          <a:lstStyle/>
          <a:p>
            <a:endParaRPr lang="en-US"/>
          </a:p>
        </p:txBody>
      </p:sp>
      <p:sp>
        <p:nvSpPr>
          <p:cNvPr id="61778" name="Rectangle 429"/>
          <p:cNvSpPr>
            <a:spLocks noChangeArrowheads="1"/>
          </p:cNvSpPr>
          <p:nvPr/>
        </p:nvSpPr>
        <p:spPr bwMode="auto">
          <a:xfrm>
            <a:off x="812800" y="3452813"/>
            <a:ext cx="98425" cy="65087"/>
          </a:xfrm>
          <a:prstGeom prst="rect">
            <a:avLst/>
          </a:prstGeom>
          <a:noFill/>
          <a:ln w="4763">
            <a:solidFill>
              <a:srgbClr val="000000"/>
            </a:solidFill>
            <a:miter lim="800000"/>
            <a:headEnd/>
            <a:tailEnd/>
          </a:ln>
        </p:spPr>
        <p:txBody>
          <a:bodyPr lIns="57150" tIns="28575" rIns="57150" bIns="28575"/>
          <a:lstStyle/>
          <a:p>
            <a:endParaRPr lang="en-US"/>
          </a:p>
        </p:txBody>
      </p:sp>
      <p:sp>
        <p:nvSpPr>
          <p:cNvPr id="61779" name="Freeform 430"/>
          <p:cNvSpPr>
            <a:spLocks/>
          </p:cNvSpPr>
          <p:nvPr/>
        </p:nvSpPr>
        <p:spPr bwMode="auto">
          <a:xfrm>
            <a:off x="2084388" y="2522538"/>
            <a:ext cx="28575" cy="33337"/>
          </a:xfrm>
          <a:custGeom>
            <a:avLst/>
            <a:gdLst>
              <a:gd name="T0" fmla="*/ 28575 w 177"/>
              <a:gd name="T1" fmla="*/ 33337 h 178"/>
              <a:gd name="T2" fmla="*/ 0 w 177"/>
              <a:gd name="T3" fmla="*/ 33337 h 178"/>
              <a:gd name="T4" fmla="*/ 28575 w 177"/>
              <a:gd name="T5" fmla="*/ 0 h 178"/>
              <a:gd name="T6" fmla="*/ 0 w 177"/>
              <a:gd name="T7" fmla="*/ 0 h 178"/>
              <a:gd name="T8" fmla="*/ 28575 w 177"/>
              <a:gd name="T9" fmla="*/ 33337 h 178"/>
              <a:gd name="T10" fmla="*/ 0 60000 65536"/>
              <a:gd name="T11" fmla="*/ 0 60000 65536"/>
              <a:gd name="T12" fmla="*/ 0 60000 65536"/>
              <a:gd name="T13" fmla="*/ 0 60000 65536"/>
              <a:gd name="T14" fmla="*/ 0 60000 65536"/>
              <a:gd name="T15" fmla="*/ 0 w 177"/>
              <a:gd name="T16" fmla="*/ 0 h 178"/>
              <a:gd name="T17" fmla="*/ 177 w 177"/>
              <a:gd name="T18" fmla="*/ 178 h 178"/>
            </a:gdLst>
            <a:ahLst/>
            <a:cxnLst>
              <a:cxn ang="T10">
                <a:pos x="T0" y="T1"/>
              </a:cxn>
              <a:cxn ang="T11">
                <a:pos x="T2" y="T3"/>
              </a:cxn>
              <a:cxn ang="T12">
                <a:pos x="T4" y="T5"/>
              </a:cxn>
              <a:cxn ang="T13">
                <a:pos x="T6" y="T7"/>
              </a:cxn>
              <a:cxn ang="T14">
                <a:pos x="T8" y="T9"/>
              </a:cxn>
            </a:cxnLst>
            <a:rect l="T15" t="T16" r="T17" b="T18"/>
            <a:pathLst>
              <a:path w="177" h="178">
                <a:moveTo>
                  <a:pt x="177" y="178"/>
                </a:moveTo>
                <a:lnTo>
                  <a:pt x="0" y="178"/>
                </a:lnTo>
                <a:lnTo>
                  <a:pt x="177" y="0"/>
                </a:lnTo>
                <a:lnTo>
                  <a:pt x="0" y="0"/>
                </a:lnTo>
                <a:lnTo>
                  <a:pt x="177" y="178"/>
                </a:lnTo>
                <a:close/>
              </a:path>
            </a:pathLst>
          </a:custGeom>
          <a:noFill/>
          <a:ln w="4763">
            <a:solidFill>
              <a:srgbClr val="000000"/>
            </a:solidFill>
            <a:prstDash val="solid"/>
            <a:round/>
            <a:headEnd/>
            <a:tailEnd/>
          </a:ln>
        </p:spPr>
        <p:txBody>
          <a:bodyPr lIns="57150" tIns="28575" rIns="57150" bIns="28575"/>
          <a:lstStyle/>
          <a:p>
            <a:endParaRPr lang="en-US"/>
          </a:p>
        </p:txBody>
      </p:sp>
      <p:sp>
        <p:nvSpPr>
          <p:cNvPr id="61780" name="Rectangle 431"/>
          <p:cNvSpPr>
            <a:spLocks noChangeArrowheads="1"/>
          </p:cNvSpPr>
          <p:nvPr/>
        </p:nvSpPr>
        <p:spPr bwMode="auto">
          <a:xfrm>
            <a:off x="2085975" y="2305050"/>
            <a:ext cx="26988" cy="217488"/>
          </a:xfrm>
          <a:prstGeom prst="rect">
            <a:avLst/>
          </a:prstGeom>
          <a:solidFill>
            <a:srgbClr val="0000FF"/>
          </a:solidFill>
          <a:ln w="9525">
            <a:noFill/>
            <a:miter lim="800000"/>
            <a:headEnd/>
            <a:tailEnd/>
          </a:ln>
        </p:spPr>
        <p:txBody>
          <a:bodyPr lIns="57150" tIns="28575" rIns="57150" bIns="28575"/>
          <a:lstStyle/>
          <a:p>
            <a:endParaRPr lang="en-US"/>
          </a:p>
        </p:txBody>
      </p:sp>
      <p:sp>
        <p:nvSpPr>
          <p:cNvPr id="61781" name="Rectangle 432"/>
          <p:cNvSpPr>
            <a:spLocks noChangeArrowheads="1"/>
          </p:cNvSpPr>
          <p:nvPr/>
        </p:nvSpPr>
        <p:spPr bwMode="auto">
          <a:xfrm>
            <a:off x="2085975" y="2305050"/>
            <a:ext cx="26988" cy="217488"/>
          </a:xfrm>
          <a:prstGeom prst="rect">
            <a:avLst/>
          </a:prstGeom>
          <a:noFill/>
          <a:ln w="4763">
            <a:solidFill>
              <a:srgbClr val="000000"/>
            </a:solidFill>
            <a:miter lim="800000"/>
            <a:headEnd/>
            <a:tailEnd/>
          </a:ln>
        </p:spPr>
        <p:txBody>
          <a:bodyPr lIns="57150" tIns="28575" rIns="57150" bIns="28575"/>
          <a:lstStyle/>
          <a:p>
            <a:endParaRPr lang="en-US"/>
          </a:p>
        </p:txBody>
      </p:sp>
      <p:sp>
        <p:nvSpPr>
          <p:cNvPr id="61782" name="Rectangle 433"/>
          <p:cNvSpPr>
            <a:spLocks noChangeArrowheads="1"/>
          </p:cNvSpPr>
          <p:nvPr/>
        </p:nvSpPr>
        <p:spPr bwMode="auto">
          <a:xfrm>
            <a:off x="2085975" y="2555875"/>
            <a:ext cx="26988" cy="1101725"/>
          </a:xfrm>
          <a:prstGeom prst="rect">
            <a:avLst/>
          </a:prstGeom>
          <a:solidFill>
            <a:srgbClr val="0000FF"/>
          </a:solidFill>
          <a:ln w="9525">
            <a:noFill/>
            <a:miter lim="800000"/>
            <a:headEnd/>
            <a:tailEnd/>
          </a:ln>
        </p:spPr>
        <p:txBody>
          <a:bodyPr lIns="57150" tIns="28575" rIns="57150" bIns="28575"/>
          <a:lstStyle/>
          <a:p>
            <a:endParaRPr lang="en-US"/>
          </a:p>
        </p:txBody>
      </p:sp>
      <p:sp>
        <p:nvSpPr>
          <p:cNvPr id="61783" name="Rectangle 434"/>
          <p:cNvSpPr>
            <a:spLocks noChangeArrowheads="1"/>
          </p:cNvSpPr>
          <p:nvPr/>
        </p:nvSpPr>
        <p:spPr bwMode="auto">
          <a:xfrm>
            <a:off x="2085975" y="2555875"/>
            <a:ext cx="26988" cy="1101725"/>
          </a:xfrm>
          <a:prstGeom prst="rect">
            <a:avLst/>
          </a:prstGeom>
          <a:noFill/>
          <a:ln w="4763">
            <a:solidFill>
              <a:srgbClr val="000000"/>
            </a:solidFill>
            <a:miter lim="800000"/>
            <a:headEnd/>
            <a:tailEnd/>
          </a:ln>
        </p:spPr>
        <p:txBody>
          <a:bodyPr lIns="57150" tIns="28575" rIns="57150" bIns="28575"/>
          <a:lstStyle/>
          <a:p>
            <a:endParaRPr lang="en-US"/>
          </a:p>
        </p:txBody>
      </p:sp>
      <p:sp>
        <p:nvSpPr>
          <p:cNvPr id="61784" name="Line 435"/>
          <p:cNvSpPr>
            <a:spLocks noChangeShapeType="1"/>
          </p:cNvSpPr>
          <p:nvPr/>
        </p:nvSpPr>
        <p:spPr bwMode="auto">
          <a:xfrm>
            <a:off x="2098675" y="2540000"/>
            <a:ext cx="26988" cy="0"/>
          </a:xfrm>
          <a:prstGeom prst="line">
            <a:avLst/>
          </a:prstGeom>
          <a:noFill/>
          <a:ln w="4763">
            <a:solidFill>
              <a:srgbClr val="000000"/>
            </a:solidFill>
            <a:round/>
            <a:headEnd/>
            <a:tailEnd/>
          </a:ln>
        </p:spPr>
        <p:txBody>
          <a:bodyPr lIns="57150" tIns="28575" rIns="57150" bIns="28575"/>
          <a:lstStyle/>
          <a:p>
            <a:endParaRPr lang="en-US"/>
          </a:p>
        </p:txBody>
      </p:sp>
      <p:sp>
        <p:nvSpPr>
          <p:cNvPr id="61785" name="Freeform 436"/>
          <p:cNvSpPr>
            <a:spLocks/>
          </p:cNvSpPr>
          <p:nvPr/>
        </p:nvSpPr>
        <p:spPr bwMode="auto">
          <a:xfrm>
            <a:off x="2125663" y="2522538"/>
            <a:ext cx="9525" cy="33337"/>
          </a:xfrm>
          <a:custGeom>
            <a:avLst/>
            <a:gdLst>
              <a:gd name="T0" fmla="*/ 4763 w 60"/>
              <a:gd name="T1" fmla="*/ 0 h 178"/>
              <a:gd name="T2" fmla="*/ 5080 w 60"/>
              <a:gd name="T3" fmla="*/ 0 h 178"/>
              <a:gd name="T4" fmla="*/ 5715 w 60"/>
              <a:gd name="T5" fmla="*/ 187 h 178"/>
              <a:gd name="T6" fmla="*/ 6033 w 60"/>
              <a:gd name="T7" fmla="*/ 562 h 178"/>
              <a:gd name="T8" fmla="*/ 6509 w 60"/>
              <a:gd name="T9" fmla="*/ 1124 h 178"/>
              <a:gd name="T10" fmla="*/ 6985 w 60"/>
              <a:gd name="T11" fmla="*/ 1873 h 178"/>
              <a:gd name="T12" fmla="*/ 7461 w 60"/>
              <a:gd name="T13" fmla="*/ 2622 h 178"/>
              <a:gd name="T14" fmla="*/ 7779 w 60"/>
              <a:gd name="T15" fmla="*/ 3746 h 178"/>
              <a:gd name="T16" fmla="*/ 7938 w 60"/>
              <a:gd name="T17" fmla="*/ 4682 h 178"/>
              <a:gd name="T18" fmla="*/ 8255 w 60"/>
              <a:gd name="T19" fmla="*/ 5993 h 178"/>
              <a:gd name="T20" fmla="*/ 8573 w 60"/>
              <a:gd name="T21" fmla="*/ 7304 h 178"/>
              <a:gd name="T22" fmla="*/ 8890 w 60"/>
              <a:gd name="T23" fmla="*/ 8615 h 178"/>
              <a:gd name="T24" fmla="*/ 9049 w 60"/>
              <a:gd name="T25" fmla="*/ 9926 h 178"/>
              <a:gd name="T26" fmla="*/ 9049 w 60"/>
              <a:gd name="T27" fmla="*/ 11424 h 178"/>
              <a:gd name="T28" fmla="*/ 9208 w 60"/>
              <a:gd name="T29" fmla="*/ 13110 h 178"/>
              <a:gd name="T30" fmla="*/ 9208 w 60"/>
              <a:gd name="T31" fmla="*/ 14796 h 178"/>
              <a:gd name="T32" fmla="*/ 9525 w 60"/>
              <a:gd name="T33" fmla="*/ 16669 h 178"/>
              <a:gd name="T34" fmla="*/ 9208 w 60"/>
              <a:gd name="T35" fmla="*/ 18167 h 178"/>
              <a:gd name="T36" fmla="*/ 9208 w 60"/>
              <a:gd name="T37" fmla="*/ 20040 h 178"/>
              <a:gd name="T38" fmla="*/ 9049 w 60"/>
              <a:gd name="T39" fmla="*/ 21538 h 178"/>
              <a:gd name="T40" fmla="*/ 9049 w 60"/>
              <a:gd name="T41" fmla="*/ 23036 h 178"/>
              <a:gd name="T42" fmla="*/ 8890 w 60"/>
              <a:gd name="T43" fmla="*/ 24347 h 178"/>
              <a:gd name="T44" fmla="*/ 8573 w 60"/>
              <a:gd name="T45" fmla="*/ 25658 h 178"/>
              <a:gd name="T46" fmla="*/ 8255 w 60"/>
              <a:gd name="T47" fmla="*/ 26969 h 178"/>
              <a:gd name="T48" fmla="*/ 7938 w 60"/>
              <a:gd name="T49" fmla="*/ 28468 h 178"/>
              <a:gd name="T50" fmla="*/ 7779 w 60"/>
              <a:gd name="T51" fmla="*/ 29217 h 178"/>
              <a:gd name="T52" fmla="*/ 7461 w 60"/>
              <a:gd name="T53" fmla="*/ 30340 h 178"/>
              <a:gd name="T54" fmla="*/ 6985 w 60"/>
              <a:gd name="T55" fmla="*/ 31090 h 178"/>
              <a:gd name="T56" fmla="*/ 6509 w 60"/>
              <a:gd name="T57" fmla="*/ 32026 h 178"/>
              <a:gd name="T58" fmla="*/ 6033 w 60"/>
              <a:gd name="T59" fmla="*/ 32401 h 178"/>
              <a:gd name="T60" fmla="*/ 5715 w 60"/>
              <a:gd name="T61" fmla="*/ 32775 h 178"/>
              <a:gd name="T62" fmla="*/ 5080 w 60"/>
              <a:gd name="T63" fmla="*/ 32962 h 178"/>
              <a:gd name="T64" fmla="*/ 4763 w 60"/>
              <a:gd name="T65" fmla="*/ 33337 h 178"/>
              <a:gd name="T66" fmla="*/ 0 w 60"/>
              <a:gd name="T67" fmla="*/ 33337 h 178"/>
              <a:gd name="T68" fmla="*/ 0 w 60"/>
              <a:gd name="T69" fmla="*/ 0 h 178"/>
              <a:gd name="T70" fmla="*/ 4763 w 60"/>
              <a:gd name="T71" fmla="*/ 0 h 178"/>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60"/>
              <a:gd name="T109" fmla="*/ 0 h 178"/>
              <a:gd name="T110" fmla="*/ 60 w 60"/>
              <a:gd name="T111" fmla="*/ 178 h 178"/>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60" h="178">
                <a:moveTo>
                  <a:pt x="30" y="0"/>
                </a:moveTo>
                <a:lnTo>
                  <a:pt x="32" y="0"/>
                </a:lnTo>
                <a:lnTo>
                  <a:pt x="36" y="1"/>
                </a:lnTo>
                <a:lnTo>
                  <a:pt x="38" y="3"/>
                </a:lnTo>
                <a:lnTo>
                  <a:pt x="41" y="6"/>
                </a:lnTo>
                <a:lnTo>
                  <a:pt x="44" y="10"/>
                </a:lnTo>
                <a:lnTo>
                  <a:pt x="47" y="14"/>
                </a:lnTo>
                <a:lnTo>
                  <a:pt x="49" y="20"/>
                </a:lnTo>
                <a:lnTo>
                  <a:pt x="50" y="25"/>
                </a:lnTo>
                <a:lnTo>
                  <a:pt x="52" y="32"/>
                </a:lnTo>
                <a:lnTo>
                  <a:pt x="54" y="39"/>
                </a:lnTo>
                <a:lnTo>
                  <a:pt x="56" y="46"/>
                </a:lnTo>
                <a:lnTo>
                  <a:pt x="57" y="53"/>
                </a:lnTo>
                <a:lnTo>
                  <a:pt x="57" y="61"/>
                </a:lnTo>
                <a:lnTo>
                  <a:pt x="58" y="70"/>
                </a:lnTo>
                <a:lnTo>
                  <a:pt x="58" y="79"/>
                </a:lnTo>
                <a:lnTo>
                  <a:pt x="60" y="89"/>
                </a:lnTo>
                <a:lnTo>
                  <a:pt x="58" y="97"/>
                </a:lnTo>
                <a:lnTo>
                  <a:pt x="58" y="107"/>
                </a:lnTo>
                <a:lnTo>
                  <a:pt x="57" y="115"/>
                </a:lnTo>
                <a:lnTo>
                  <a:pt x="57" y="123"/>
                </a:lnTo>
                <a:lnTo>
                  <a:pt x="56" y="130"/>
                </a:lnTo>
                <a:lnTo>
                  <a:pt x="54" y="137"/>
                </a:lnTo>
                <a:lnTo>
                  <a:pt x="52" y="144"/>
                </a:lnTo>
                <a:lnTo>
                  <a:pt x="50" y="152"/>
                </a:lnTo>
                <a:lnTo>
                  <a:pt x="49" y="156"/>
                </a:lnTo>
                <a:lnTo>
                  <a:pt x="47" y="162"/>
                </a:lnTo>
                <a:lnTo>
                  <a:pt x="44" y="166"/>
                </a:lnTo>
                <a:lnTo>
                  <a:pt x="41" y="171"/>
                </a:lnTo>
                <a:lnTo>
                  <a:pt x="38" y="173"/>
                </a:lnTo>
                <a:lnTo>
                  <a:pt x="36" y="175"/>
                </a:lnTo>
                <a:lnTo>
                  <a:pt x="32" y="176"/>
                </a:lnTo>
                <a:lnTo>
                  <a:pt x="30" y="178"/>
                </a:lnTo>
                <a:lnTo>
                  <a:pt x="0" y="178"/>
                </a:lnTo>
                <a:lnTo>
                  <a:pt x="0" y="0"/>
                </a:lnTo>
                <a:lnTo>
                  <a:pt x="30" y="0"/>
                </a:lnTo>
              </a:path>
            </a:pathLst>
          </a:custGeom>
          <a:noFill/>
          <a:ln w="4763">
            <a:solidFill>
              <a:srgbClr val="000000"/>
            </a:solidFill>
            <a:prstDash val="solid"/>
            <a:round/>
            <a:headEnd/>
            <a:tailEnd/>
          </a:ln>
        </p:spPr>
        <p:txBody>
          <a:bodyPr lIns="57150" tIns="28575" rIns="57150" bIns="28575"/>
          <a:lstStyle/>
          <a:p>
            <a:endParaRPr lang="en-US"/>
          </a:p>
        </p:txBody>
      </p:sp>
      <p:sp>
        <p:nvSpPr>
          <p:cNvPr id="61786" name="Freeform 437"/>
          <p:cNvSpPr>
            <a:spLocks/>
          </p:cNvSpPr>
          <p:nvPr/>
        </p:nvSpPr>
        <p:spPr bwMode="auto">
          <a:xfrm>
            <a:off x="2028825" y="2528888"/>
            <a:ext cx="14288" cy="15875"/>
          </a:xfrm>
          <a:custGeom>
            <a:avLst/>
            <a:gdLst>
              <a:gd name="T0" fmla="*/ 14288 w 89"/>
              <a:gd name="T1" fmla="*/ 15875 h 89"/>
              <a:gd name="T2" fmla="*/ 0 w 89"/>
              <a:gd name="T3" fmla="*/ 15875 h 89"/>
              <a:gd name="T4" fmla="*/ 14288 w 89"/>
              <a:gd name="T5" fmla="*/ 0 h 89"/>
              <a:gd name="T6" fmla="*/ 0 w 89"/>
              <a:gd name="T7" fmla="*/ 0 h 89"/>
              <a:gd name="T8" fmla="*/ 14288 w 89"/>
              <a:gd name="T9" fmla="*/ 15875 h 89"/>
              <a:gd name="T10" fmla="*/ 0 60000 65536"/>
              <a:gd name="T11" fmla="*/ 0 60000 65536"/>
              <a:gd name="T12" fmla="*/ 0 60000 65536"/>
              <a:gd name="T13" fmla="*/ 0 60000 65536"/>
              <a:gd name="T14" fmla="*/ 0 60000 65536"/>
              <a:gd name="T15" fmla="*/ 0 w 89"/>
              <a:gd name="T16" fmla="*/ 0 h 89"/>
              <a:gd name="T17" fmla="*/ 89 w 89"/>
              <a:gd name="T18" fmla="*/ 89 h 89"/>
            </a:gdLst>
            <a:ahLst/>
            <a:cxnLst>
              <a:cxn ang="T10">
                <a:pos x="T0" y="T1"/>
              </a:cxn>
              <a:cxn ang="T11">
                <a:pos x="T2" y="T3"/>
              </a:cxn>
              <a:cxn ang="T12">
                <a:pos x="T4" y="T5"/>
              </a:cxn>
              <a:cxn ang="T13">
                <a:pos x="T6" y="T7"/>
              </a:cxn>
              <a:cxn ang="T14">
                <a:pos x="T8" y="T9"/>
              </a:cxn>
            </a:cxnLst>
            <a:rect l="T15" t="T16" r="T17" b="T18"/>
            <a:pathLst>
              <a:path w="89" h="89">
                <a:moveTo>
                  <a:pt x="89" y="89"/>
                </a:moveTo>
                <a:lnTo>
                  <a:pt x="0" y="89"/>
                </a:lnTo>
                <a:lnTo>
                  <a:pt x="89" y="0"/>
                </a:lnTo>
                <a:lnTo>
                  <a:pt x="0" y="0"/>
                </a:lnTo>
                <a:lnTo>
                  <a:pt x="89" y="89"/>
                </a:lnTo>
                <a:close/>
              </a:path>
            </a:pathLst>
          </a:custGeom>
          <a:noFill/>
          <a:ln w="4763">
            <a:solidFill>
              <a:srgbClr val="000000"/>
            </a:solidFill>
            <a:prstDash val="solid"/>
            <a:round/>
            <a:headEnd/>
            <a:tailEnd/>
          </a:ln>
        </p:spPr>
        <p:txBody>
          <a:bodyPr lIns="57150" tIns="28575" rIns="57150" bIns="28575"/>
          <a:lstStyle/>
          <a:p>
            <a:endParaRPr lang="en-US"/>
          </a:p>
        </p:txBody>
      </p:sp>
      <p:sp>
        <p:nvSpPr>
          <p:cNvPr id="61787" name="Rectangle 438"/>
          <p:cNvSpPr>
            <a:spLocks noChangeArrowheads="1"/>
          </p:cNvSpPr>
          <p:nvPr/>
        </p:nvSpPr>
        <p:spPr bwMode="auto">
          <a:xfrm>
            <a:off x="2028825" y="2427288"/>
            <a:ext cx="55563" cy="15875"/>
          </a:xfrm>
          <a:prstGeom prst="rect">
            <a:avLst/>
          </a:prstGeom>
          <a:solidFill>
            <a:srgbClr val="0000FF"/>
          </a:solidFill>
          <a:ln w="9525">
            <a:noFill/>
            <a:miter lim="800000"/>
            <a:headEnd/>
            <a:tailEnd/>
          </a:ln>
        </p:spPr>
        <p:txBody>
          <a:bodyPr lIns="57150" tIns="28575" rIns="57150" bIns="28575"/>
          <a:lstStyle/>
          <a:p>
            <a:endParaRPr lang="en-US"/>
          </a:p>
        </p:txBody>
      </p:sp>
      <p:sp>
        <p:nvSpPr>
          <p:cNvPr id="61788" name="Rectangle 439"/>
          <p:cNvSpPr>
            <a:spLocks noChangeArrowheads="1"/>
          </p:cNvSpPr>
          <p:nvPr/>
        </p:nvSpPr>
        <p:spPr bwMode="auto">
          <a:xfrm>
            <a:off x="2028825" y="2427288"/>
            <a:ext cx="55563" cy="15875"/>
          </a:xfrm>
          <a:prstGeom prst="rect">
            <a:avLst/>
          </a:prstGeom>
          <a:noFill/>
          <a:ln w="4763">
            <a:solidFill>
              <a:srgbClr val="000000"/>
            </a:solidFill>
            <a:miter lim="800000"/>
            <a:headEnd/>
            <a:tailEnd/>
          </a:ln>
        </p:spPr>
        <p:txBody>
          <a:bodyPr lIns="57150" tIns="28575" rIns="57150" bIns="28575"/>
          <a:lstStyle/>
          <a:p>
            <a:endParaRPr lang="en-US"/>
          </a:p>
        </p:txBody>
      </p:sp>
      <p:sp>
        <p:nvSpPr>
          <p:cNvPr id="61789" name="Rectangle 440"/>
          <p:cNvSpPr>
            <a:spLocks noChangeArrowheads="1"/>
          </p:cNvSpPr>
          <p:nvPr/>
        </p:nvSpPr>
        <p:spPr bwMode="auto">
          <a:xfrm>
            <a:off x="2028825" y="2624138"/>
            <a:ext cx="55563" cy="17462"/>
          </a:xfrm>
          <a:prstGeom prst="rect">
            <a:avLst/>
          </a:prstGeom>
          <a:solidFill>
            <a:srgbClr val="0000FF"/>
          </a:solidFill>
          <a:ln w="9525">
            <a:noFill/>
            <a:miter lim="800000"/>
            <a:headEnd/>
            <a:tailEnd/>
          </a:ln>
        </p:spPr>
        <p:txBody>
          <a:bodyPr lIns="57150" tIns="28575" rIns="57150" bIns="28575"/>
          <a:lstStyle/>
          <a:p>
            <a:endParaRPr lang="en-US"/>
          </a:p>
        </p:txBody>
      </p:sp>
      <p:sp>
        <p:nvSpPr>
          <p:cNvPr id="61790" name="Rectangle 441"/>
          <p:cNvSpPr>
            <a:spLocks noChangeArrowheads="1"/>
          </p:cNvSpPr>
          <p:nvPr/>
        </p:nvSpPr>
        <p:spPr bwMode="auto">
          <a:xfrm>
            <a:off x="2028825" y="2624138"/>
            <a:ext cx="55563" cy="17462"/>
          </a:xfrm>
          <a:prstGeom prst="rect">
            <a:avLst/>
          </a:prstGeom>
          <a:noFill/>
          <a:ln w="4763">
            <a:solidFill>
              <a:srgbClr val="000000"/>
            </a:solidFill>
            <a:miter lim="800000"/>
            <a:headEnd/>
            <a:tailEnd/>
          </a:ln>
        </p:spPr>
        <p:txBody>
          <a:bodyPr lIns="57150" tIns="28575" rIns="57150" bIns="28575"/>
          <a:lstStyle/>
          <a:p>
            <a:endParaRPr lang="en-US"/>
          </a:p>
        </p:txBody>
      </p:sp>
      <p:sp>
        <p:nvSpPr>
          <p:cNvPr id="61791" name="Rectangle 442"/>
          <p:cNvSpPr>
            <a:spLocks noChangeArrowheads="1"/>
          </p:cNvSpPr>
          <p:nvPr/>
        </p:nvSpPr>
        <p:spPr bwMode="auto">
          <a:xfrm>
            <a:off x="2028825" y="2544763"/>
            <a:ext cx="14288" cy="96837"/>
          </a:xfrm>
          <a:prstGeom prst="rect">
            <a:avLst/>
          </a:prstGeom>
          <a:solidFill>
            <a:srgbClr val="0000FF"/>
          </a:solidFill>
          <a:ln w="9525">
            <a:noFill/>
            <a:miter lim="800000"/>
            <a:headEnd/>
            <a:tailEnd/>
          </a:ln>
        </p:spPr>
        <p:txBody>
          <a:bodyPr lIns="57150" tIns="28575" rIns="57150" bIns="28575"/>
          <a:lstStyle/>
          <a:p>
            <a:endParaRPr lang="en-US"/>
          </a:p>
        </p:txBody>
      </p:sp>
      <p:sp>
        <p:nvSpPr>
          <p:cNvPr id="61792" name="Rectangle 443"/>
          <p:cNvSpPr>
            <a:spLocks noChangeArrowheads="1"/>
          </p:cNvSpPr>
          <p:nvPr/>
        </p:nvSpPr>
        <p:spPr bwMode="auto">
          <a:xfrm>
            <a:off x="2028825" y="2544763"/>
            <a:ext cx="14288" cy="96837"/>
          </a:xfrm>
          <a:prstGeom prst="rect">
            <a:avLst/>
          </a:prstGeom>
          <a:noFill/>
          <a:ln w="4763">
            <a:solidFill>
              <a:srgbClr val="000000"/>
            </a:solidFill>
            <a:miter lim="800000"/>
            <a:headEnd/>
            <a:tailEnd/>
          </a:ln>
        </p:spPr>
        <p:txBody>
          <a:bodyPr lIns="57150" tIns="28575" rIns="57150" bIns="28575"/>
          <a:lstStyle/>
          <a:p>
            <a:endParaRPr lang="en-US"/>
          </a:p>
        </p:txBody>
      </p:sp>
      <p:sp>
        <p:nvSpPr>
          <p:cNvPr id="61793" name="Rectangle 444"/>
          <p:cNvSpPr>
            <a:spLocks noChangeArrowheads="1"/>
          </p:cNvSpPr>
          <p:nvPr/>
        </p:nvSpPr>
        <p:spPr bwMode="auto">
          <a:xfrm>
            <a:off x="2028825" y="2427288"/>
            <a:ext cx="14288" cy="100012"/>
          </a:xfrm>
          <a:prstGeom prst="rect">
            <a:avLst/>
          </a:prstGeom>
          <a:solidFill>
            <a:srgbClr val="0000FF"/>
          </a:solidFill>
          <a:ln w="9525">
            <a:noFill/>
            <a:miter lim="800000"/>
            <a:headEnd/>
            <a:tailEnd/>
          </a:ln>
        </p:spPr>
        <p:txBody>
          <a:bodyPr lIns="57150" tIns="28575" rIns="57150" bIns="28575"/>
          <a:lstStyle/>
          <a:p>
            <a:endParaRPr lang="en-US"/>
          </a:p>
        </p:txBody>
      </p:sp>
      <p:sp>
        <p:nvSpPr>
          <p:cNvPr id="61794" name="Rectangle 445"/>
          <p:cNvSpPr>
            <a:spLocks noChangeArrowheads="1"/>
          </p:cNvSpPr>
          <p:nvPr/>
        </p:nvSpPr>
        <p:spPr bwMode="auto">
          <a:xfrm>
            <a:off x="2028825" y="2427288"/>
            <a:ext cx="14288" cy="101600"/>
          </a:xfrm>
          <a:prstGeom prst="rect">
            <a:avLst/>
          </a:prstGeom>
          <a:noFill/>
          <a:ln w="4763">
            <a:solidFill>
              <a:srgbClr val="000000"/>
            </a:solidFill>
            <a:miter lim="800000"/>
            <a:headEnd/>
            <a:tailEnd/>
          </a:ln>
        </p:spPr>
        <p:txBody>
          <a:bodyPr lIns="57150" tIns="28575" rIns="57150" bIns="28575"/>
          <a:lstStyle/>
          <a:p>
            <a:endParaRPr lang="en-US"/>
          </a:p>
        </p:txBody>
      </p:sp>
      <p:sp>
        <p:nvSpPr>
          <p:cNvPr id="61795" name="Rectangle 446"/>
          <p:cNvSpPr>
            <a:spLocks noChangeArrowheads="1"/>
          </p:cNvSpPr>
          <p:nvPr/>
        </p:nvSpPr>
        <p:spPr bwMode="auto">
          <a:xfrm>
            <a:off x="2078038" y="2428875"/>
            <a:ext cx="11112" cy="12700"/>
          </a:xfrm>
          <a:prstGeom prst="rect">
            <a:avLst/>
          </a:prstGeom>
          <a:solidFill>
            <a:srgbClr val="0000FF"/>
          </a:solidFill>
          <a:ln w="9525">
            <a:noFill/>
            <a:miter lim="800000"/>
            <a:headEnd/>
            <a:tailEnd/>
          </a:ln>
        </p:spPr>
        <p:txBody>
          <a:bodyPr lIns="57150" tIns="28575" rIns="57150" bIns="28575"/>
          <a:lstStyle/>
          <a:p>
            <a:endParaRPr lang="en-US"/>
          </a:p>
        </p:txBody>
      </p:sp>
      <p:sp>
        <p:nvSpPr>
          <p:cNvPr id="61796" name="Rectangle 447"/>
          <p:cNvSpPr>
            <a:spLocks noChangeArrowheads="1"/>
          </p:cNvSpPr>
          <p:nvPr/>
        </p:nvSpPr>
        <p:spPr bwMode="auto">
          <a:xfrm>
            <a:off x="2030413" y="2428875"/>
            <a:ext cx="14287" cy="12700"/>
          </a:xfrm>
          <a:prstGeom prst="rect">
            <a:avLst/>
          </a:prstGeom>
          <a:solidFill>
            <a:srgbClr val="0000FF"/>
          </a:solidFill>
          <a:ln w="9525">
            <a:noFill/>
            <a:miter lim="800000"/>
            <a:headEnd/>
            <a:tailEnd/>
          </a:ln>
        </p:spPr>
        <p:txBody>
          <a:bodyPr lIns="57150" tIns="28575" rIns="57150" bIns="28575"/>
          <a:lstStyle/>
          <a:p>
            <a:endParaRPr lang="en-US"/>
          </a:p>
        </p:txBody>
      </p:sp>
      <p:sp>
        <p:nvSpPr>
          <p:cNvPr id="61797" name="Rectangle 448"/>
          <p:cNvSpPr>
            <a:spLocks noChangeArrowheads="1"/>
          </p:cNvSpPr>
          <p:nvPr/>
        </p:nvSpPr>
        <p:spPr bwMode="auto">
          <a:xfrm>
            <a:off x="2038350" y="2625725"/>
            <a:ext cx="11113" cy="14288"/>
          </a:xfrm>
          <a:prstGeom prst="rect">
            <a:avLst/>
          </a:prstGeom>
          <a:solidFill>
            <a:srgbClr val="0000FF"/>
          </a:solidFill>
          <a:ln w="9525">
            <a:noFill/>
            <a:miter lim="800000"/>
            <a:headEnd/>
            <a:tailEnd/>
          </a:ln>
        </p:spPr>
        <p:txBody>
          <a:bodyPr lIns="57150" tIns="28575" rIns="57150" bIns="28575"/>
          <a:lstStyle/>
          <a:p>
            <a:endParaRPr lang="en-US"/>
          </a:p>
        </p:txBody>
      </p:sp>
      <p:sp>
        <p:nvSpPr>
          <p:cNvPr id="61798" name="Rectangle 449"/>
          <p:cNvSpPr>
            <a:spLocks noChangeArrowheads="1"/>
          </p:cNvSpPr>
          <p:nvPr/>
        </p:nvSpPr>
        <p:spPr bwMode="auto">
          <a:xfrm>
            <a:off x="2079625" y="2627313"/>
            <a:ext cx="11113" cy="12700"/>
          </a:xfrm>
          <a:prstGeom prst="rect">
            <a:avLst/>
          </a:prstGeom>
          <a:solidFill>
            <a:srgbClr val="0000FF"/>
          </a:solidFill>
          <a:ln w="9525">
            <a:noFill/>
            <a:miter lim="800000"/>
            <a:headEnd/>
            <a:tailEnd/>
          </a:ln>
        </p:spPr>
        <p:txBody>
          <a:bodyPr lIns="57150" tIns="28575" rIns="57150" bIns="28575"/>
          <a:lstStyle/>
          <a:p>
            <a:endParaRPr lang="en-US"/>
          </a:p>
        </p:txBody>
      </p:sp>
      <p:sp>
        <p:nvSpPr>
          <p:cNvPr id="61799" name="Rectangle 450"/>
          <p:cNvSpPr>
            <a:spLocks noChangeArrowheads="1"/>
          </p:cNvSpPr>
          <p:nvPr/>
        </p:nvSpPr>
        <p:spPr bwMode="auto">
          <a:xfrm>
            <a:off x="2085975" y="3648075"/>
            <a:ext cx="25400" cy="11113"/>
          </a:xfrm>
          <a:prstGeom prst="rect">
            <a:avLst/>
          </a:prstGeom>
          <a:solidFill>
            <a:srgbClr val="0000FF"/>
          </a:solidFill>
          <a:ln w="9525">
            <a:noFill/>
            <a:miter lim="800000"/>
            <a:headEnd/>
            <a:tailEnd/>
          </a:ln>
        </p:spPr>
        <p:txBody>
          <a:bodyPr lIns="57150" tIns="28575" rIns="57150" bIns="28575"/>
          <a:lstStyle/>
          <a:p>
            <a:endParaRPr lang="en-US"/>
          </a:p>
        </p:txBody>
      </p:sp>
      <p:sp>
        <p:nvSpPr>
          <p:cNvPr id="61800" name="Rectangle 451"/>
          <p:cNvSpPr>
            <a:spLocks noChangeArrowheads="1"/>
          </p:cNvSpPr>
          <p:nvPr/>
        </p:nvSpPr>
        <p:spPr bwMode="auto">
          <a:xfrm>
            <a:off x="1881188" y="2273300"/>
            <a:ext cx="231775" cy="31750"/>
          </a:xfrm>
          <a:prstGeom prst="rect">
            <a:avLst/>
          </a:prstGeom>
          <a:solidFill>
            <a:srgbClr val="0000FF"/>
          </a:solidFill>
          <a:ln w="9525">
            <a:noFill/>
            <a:miter lim="800000"/>
            <a:headEnd/>
            <a:tailEnd/>
          </a:ln>
        </p:spPr>
        <p:txBody>
          <a:bodyPr lIns="57150" tIns="28575" rIns="57150" bIns="28575"/>
          <a:lstStyle/>
          <a:p>
            <a:endParaRPr lang="en-US"/>
          </a:p>
        </p:txBody>
      </p:sp>
      <p:sp>
        <p:nvSpPr>
          <p:cNvPr id="61801" name="Rectangle 452"/>
          <p:cNvSpPr>
            <a:spLocks noChangeArrowheads="1"/>
          </p:cNvSpPr>
          <p:nvPr/>
        </p:nvSpPr>
        <p:spPr bwMode="auto">
          <a:xfrm>
            <a:off x="1881188" y="2273300"/>
            <a:ext cx="231775" cy="31750"/>
          </a:xfrm>
          <a:prstGeom prst="rect">
            <a:avLst/>
          </a:prstGeom>
          <a:noFill/>
          <a:ln w="4763">
            <a:solidFill>
              <a:srgbClr val="000000"/>
            </a:solidFill>
            <a:miter lim="800000"/>
            <a:headEnd/>
            <a:tailEnd/>
          </a:ln>
        </p:spPr>
        <p:txBody>
          <a:bodyPr lIns="57150" tIns="28575" rIns="57150" bIns="28575"/>
          <a:lstStyle/>
          <a:p>
            <a:endParaRPr lang="en-US"/>
          </a:p>
        </p:txBody>
      </p:sp>
      <p:sp>
        <p:nvSpPr>
          <p:cNvPr id="61802" name="Rectangle 453"/>
          <p:cNvSpPr>
            <a:spLocks noChangeArrowheads="1"/>
          </p:cNvSpPr>
          <p:nvPr/>
        </p:nvSpPr>
        <p:spPr bwMode="auto">
          <a:xfrm>
            <a:off x="2085975" y="2298700"/>
            <a:ext cx="25400" cy="11113"/>
          </a:xfrm>
          <a:prstGeom prst="rect">
            <a:avLst/>
          </a:prstGeom>
          <a:solidFill>
            <a:srgbClr val="0000FF"/>
          </a:solidFill>
          <a:ln w="9525">
            <a:noFill/>
            <a:miter lim="800000"/>
            <a:headEnd/>
            <a:tailEnd/>
          </a:ln>
        </p:spPr>
        <p:txBody>
          <a:bodyPr lIns="57150" tIns="28575" rIns="57150" bIns="28575"/>
          <a:lstStyle/>
          <a:p>
            <a:endParaRPr lang="en-US"/>
          </a:p>
        </p:txBody>
      </p:sp>
      <p:sp>
        <p:nvSpPr>
          <p:cNvPr id="61803" name="Rectangle 454"/>
          <p:cNvSpPr>
            <a:spLocks noChangeArrowheads="1"/>
          </p:cNvSpPr>
          <p:nvPr/>
        </p:nvSpPr>
        <p:spPr bwMode="auto">
          <a:xfrm>
            <a:off x="1854200" y="2239963"/>
            <a:ext cx="28575" cy="134937"/>
          </a:xfrm>
          <a:prstGeom prst="rect">
            <a:avLst/>
          </a:prstGeom>
          <a:solidFill>
            <a:srgbClr val="0000FF"/>
          </a:solidFill>
          <a:ln w="9525">
            <a:noFill/>
            <a:miter lim="800000"/>
            <a:headEnd/>
            <a:tailEnd/>
          </a:ln>
        </p:spPr>
        <p:txBody>
          <a:bodyPr lIns="57150" tIns="28575" rIns="57150" bIns="28575"/>
          <a:lstStyle/>
          <a:p>
            <a:endParaRPr lang="en-US"/>
          </a:p>
        </p:txBody>
      </p:sp>
      <p:sp>
        <p:nvSpPr>
          <p:cNvPr id="61804" name="Rectangle 455"/>
          <p:cNvSpPr>
            <a:spLocks noChangeArrowheads="1"/>
          </p:cNvSpPr>
          <p:nvPr/>
        </p:nvSpPr>
        <p:spPr bwMode="auto">
          <a:xfrm>
            <a:off x="1854200" y="2239963"/>
            <a:ext cx="28575" cy="134937"/>
          </a:xfrm>
          <a:prstGeom prst="rect">
            <a:avLst/>
          </a:prstGeom>
          <a:noFill/>
          <a:ln w="4763">
            <a:solidFill>
              <a:srgbClr val="000000"/>
            </a:solidFill>
            <a:miter lim="800000"/>
            <a:headEnd/>
            <a:tailEnd/>
          </a:ln>
        </p:spPr>
        <p:txBody>
          <a:bodyPr lIns="57150" tIns="28575" rIns="57150" bIns="28575"/>
          <a:lstStyle/>
          <a:p>
            <a:endParaRPr lang="en-US"/>
          </a:p>
        </p:txBody>
      </p:sp>
      <p:sp>
        <p:nvSpPr>
          <p:cNvPr id="61805" name="Rectangle 456"/>
          <p:cNvSpPr>
            <a:spLocks noChangeArrowheads="1"/>
          </p:cNvSpPr>
          <p:nvPr/>
        </p:nvSpPr>
        <p:spPr bwMode="auto">
          <a:xfrm>
            <a:off x="1879600" y="2274888"/>
            <a:ext cx="7938" cy="28575"/>
          </a:xfrm>
          <a:prstGeom prst="rect">
            <a:avLst/>
          </a:prstGeom>
          <a:solidFill>
            <a:srgbClr val="0000FF"/>
          </a:solidFill>
          <a:ln w="9525">
            <a:noFill/>
            <a:miter lim="800000"/>
            <a:headEnd/>
            <a:tailEnd/>
          </a:ln>
        </p:spPr>
        <p:txBody>
          <a:bodyPr lIns="57150" tIns="28575" rIns="57150" bIns="28575"/>
          <a:lstStyle/>
          <a:p>
            <a:endParaRPr lang="en-US"/>
          </a:p>
        </p:txBody>
      </p:sp>
      <p:sp>
        <p:nvSpPr>
          <p:cNvPr id="61806" name="Rectangle 457"/>
          <p:cNvSpPr>
            <a:spLocks noChangeArrowheads="1"/>
          </p:cNvSpPr>
          <p:nvPr/>
        </p:nvSpPr>
        <p:spPr bwMode="auto">
          <a:xfrm>
            <a:off x="1776413" y="2273300"/>
            <a:ext cx="77787" cy="31750"/>
          </a:xfrm>
          <a:prstGeom prst="rect">
            <a:avLst/>
          </a:prstGeom>
          <a:solidFill>
            <a:srgbClr val="00CCFF"/>
          </a:solidFill>
          <a:ln w="9525">
            <a:noFill/>
            <a:miter lim="800000"/>
            <a:headEnd/>
            <a:tailEnd/>
          </a:ln>
        </p:spPr>
        <p:txBody>
          <a:bodyPr lIns="57150" tIns="28575" rIns="57150" bIns="28575"/>
          <a:lstStyle/>
          <a:p>
            <a:endParaRPr lang="en-US"/>
          </a:p>
        </p:txBody>
      </p:sp>
      <p:sp>
        <p:nvSpPr>
          <p:cNvPr id="61807" name="Rectangle 458"/>
          <p:cNvSpPr>
            <a:spLocks noChangeArrowheads="1"/>
          </p:cNvSpPr>
          <p:nvPr/>
        </p:nvSpPr>
        <p:spPr bwMode="auto">
          <a:xfrm>
            <a:off x="1776413" y="2273300"/>
            <a:ext cx="77787" cy="31750"/>
          </a:xfrm>
          <a:prstGeom prst="rect">
            <a:avLst/>
          </a:prstGeom>
          <a:noFill/>
          <a:ln w="4763">
            <a:solidFill>
              <a:srgbClr val="000000"/>
            </a:solidFill>
            <a:miter lim="800000"/>
            <a:headEnd/>
            <a:tailEnd/>
          </a:ln>
        </p:spPr>
        <p:txBody>
          <a:bodyPr lIns="57150" tIns="28575" rIns="57150" bIns="28575"/>
          <a:lstStyle/>
          <a:p>
            <a:endParaRPr lang="en-US"/>
          </a:p>
        </p:txBody>
      </p:sp>
      <p:sp>
        <p:nvSpPr>
          <p:cNvPr id="61808" name="Rectangle 459"/>
          <p:cNvSpPr>
            <a:spLocks noChangeArrowheads="1"/>
          </p:cNvSpPr>
          <p:nvPr/>
        </p:nvSpPr>
        <p:spPr bwMode="auto">
          <a:xfrm>
            <a:off x="1776413" y="2274888"/>
            <a:ext cx="9525" cy="28575"/>
          </a:xfrm>
          <a:prstGeom prst="rect">
            <a:avLst/>
          </a:prstGeom>
          <a:solidFill>
            <a:srgbClr val="00CCFF"/>
          </a:solidFill>
          <a:ln w="9525">
            <a:noFill/>
            <a:miter lim="800000"/>
            <a:headEnd/>
            <a:tailEnd/>
          </a:ln>
        </p:spPr>
        <p:txBody>
          <a:bodyPr lIns="57150" tIns="28575" rIns="57150" bIns="28575"/>
          <a:lstStyle/>
          <a:p>
            <a:endParaRPr lang="en-US"/>
          </a:p>
        </p:txBody>
      </p:sp>
      <p:sp>
        <p:nvSpPr>
          <p:cNvPr id="61809" name="Rectangle 460"/>
          <p:cNvSpPr>
            <a:spLocks noChangeArrowheads="1"/>
          </p:cNvSpPr>
          <p:nvPr/>
        </p:nvSpPr>
        <p:spPr bwMode="auto">
          <a:xfrm>
            <a:off x="1847850" y="2274888"/>
            <a:ext cx="7938" cy="28575"/>
          </a:xfrm>
          <a:prstGeom prst="rect">
            <a:avLst/>
          </a:prstGeom>
          <a:solidFill>
            <a:srgbClr val="00CCFF"/>
          </a:solidFill>
          <a:ln w="9525">
            <a:noFill/>
            <a:miter lim="800000"/>
            <a:headEnd/>
            <a:tailEnd/>
          </a:ln>
        </p:spPr>
        <p:txBody>
          <a:bodyPr lIns="57150" tIns="28575" rIns="57150" bIns="28575"/>
          <a:lstStyle/>
          <a:p>
            <a:endParaRPr lang="en-US"/>
          </a:p>
        </p:txBody>
      </p:sp>
      <p:sp>
        <p:nvSpPr>
          <p:cNvPr id="61810" name="Rectangle 461"/>
          <p:cNvSpPr>
            <a:spLocks noChangeArrowheads="1"/>
          </p:cNvSpPr>
          <p:nvPr/>
        </p:nvSpPr>
        <p:spPr bwMode="auto">
          <a:xfrm>
            <a:off x="1768475" y="3013075"/>
            <a:ext cx="188913" cy="61913"/>
          </a:xfrm>
          <a:prstGeom prst="rect">
            <a:avLst/>
          </a:prstGeom>
          <a:noFill/>
          <a:ln w="9525">
            <a:noFill/>
            <a:miter lim="800000"/>
            <a:headEnd/>
            <a:tailEnd/>
          </a:ln>
        </p:spPr>
        <p:txBody>
          <a:bodyPr wrap="none" lIns="0" tIns="0" rIns="0" bIns="0">
            <a:spAutoFit/>
          </a:bodyPr>
          <a:lstStyle/>
          <a:p>
            <a:r>
              <a:rPr lang="en-US" sz="400">
                <a:solidFill>
                  <a:srgbClr val="000000"/>
                </a:solidFill>
              </a:rPr>
              <a:t>Heaters</a:t>
            </a:r>
            <a:endParaRPr lang="en-US"/>
          </a:p>
        </p:txBody>
      </p:sp>
      <p:sp>
        <p:nvSpPr>
          <p:cNvPr id="61811" name="Rectangle 462"/>
          <p:cNvSpPr>
            <a:spLocks noChangeArrowheads="1"/>
          </p:cNvSpPr>
          <p:nvPr/>
        </p:nvSpPr>
        <p:spPr bwMode="auto">
          <a:xfrm>
            <a:off x="1611313" y="2270125"/>
            <a:ext cx="188912" cy="47625"/>
          </a:xfrm>
          <a:prstGeom prst="rect">
            <a:avLst/>
          </a:prstGeom>
          <a:noFill/>
          <a:ln w="9525">
            <a:noFill/>
            <a:miter lim="800000"/>
            <a:headEnd/>
            <a:tailEnd/>
          </a:ln>
        </p:spPr>
        <p:txBody>
          <a:bodyPr wrap="none" lIns="0" tIns="0" rIns="0" bIns="0">
            <a:spAutoFit/>
          </a:bodyPr>
          <a:lstStyle/>
          <a:p>
            <a:r>
              <a:rPr lang="en-US" sz="300">
                <a:solidFill>
                  <a:srgbClr val="000000"/>
                </a:solidFill>
              </a:rPr>
              <a:t>Aux Spray</a:t>
            </a:r>
            <a:endParaRPr lang="en-US"/>
          </a:p>
        </p:txBody>
      </p:sp>
      <p:sp>
        <p:nvSpPr>
          <p:cNvPr id="61812" name="Freeform 463"/>
          <p:cNvSpPr>
            <a:spLocks/>
          </p:cNvSpPr>
          <p:nvPr/>
        </p:nvSpPr>
        <p:spPr bwMode="auto">
          <a:xfrm>
            <a:off x="2093913" y="2533650"/>
            <a:ext cx="9525" cy="11113"/>
          </a:xfrm>
          <a:custGeom>
            <a:avLst/>
            <a:gdLst>
              <a:gd name="T0" fmla="*/ 4682 w 59"/>
              <a:gd name="T1" fmla="*/ 0 h 59"/>
              <a:gd name="T2" fmla="*/ 4197 w 59"/>
              <a:gd name="T3" fmla="*/ 0 h 59"/>
              <a:gd name="T4" fmla="*/ 3875 w 59"/>
              <a:gd name="T5" fmla="*/ 0 h 59"/>
              <a:gd name="T6" fmla="*/ 2906 w 59"/>
              <a:gd name="T7" fmla="*/ 377 h 59"/>
              <a:gd name="T8" fmla="*/ 2099 w 59"/>
              <a:gd name="T9" fmla="*/ 942 h 59"/>
              <a:gd name="T10" fmla="*/ 1292 w 59"/>
              <a:gd name="T11" fmla="*/ 1507 h 59"/>
              <a:gd name="T12" fmla="*/ 807 w 59"/>
              <a:gd name="T13" fmla="*/ 2449 h 59"/>
              <a:gd name="T14" fmla="*/ 323 w 59"/>
              <a:gd name="T15" fmla="*/ 3390 h 59"/>
              <a:gd name="T16" fmla="*/ 0 w 59"/>
              <a:gd name="T17" fmla="*/ 4521 h 59"/>
              <a:gd name="T18" fmla="*/ 0 w 59"/>
              <a:gd name="T19" fmla="*/ 4897 h 59"/>
              <a:gd name="T20" fmla="*/ 0 w 59"/>
              <a:gd name="T21" fmla="*/ 5651 h 59"/>
              <a:gd name="T22" fmla="*/ 0 w 59"/>
              <a:gd name="T23" fmla="*/ 6027 h 59"/>
              <a:gd name="T24" fmla="*/ 0 w 59"/>
              <a:gd name="T25" fmla="*/ 6781 h 59"/>
              <a:gd name="T26" fmla="*/ 323 w 59"/>
              <a:gd name="T27" fmla="*/ 7534 h 59"/>
              <a:gd name="T28" fmla="*/ 807 w 59"/>
              <a:gd name="T29" fmla="*/ 8664 h 59"/>
              <a:gd name="T30" fmla="*/ 1292 w 59"/>
              <a:gd name="T31" fmla="*/ 9418 h 59"/>
              <a:gd name="T32" fmla="*/ 2099 w 59"/>
              <a:gd name="T33" fmla="*/ 9983 h 59"/>
              <a:gd name="T34" fmla="*/ 2906 w 59"/>
              <a:gd name="T35" fmla="*/ 10736 h 59"/>
              <a:gd name="T36" fmla="*/ 3875 w 59"/>
              <a:gd name="T37" fmla="*/ 10925 h 59"/>
              <a:gd name="T38" fmla="*/ 4197 w 59"/>
              <a:gd name="T39" fmla="*/ 10925 h 59"/>
              <a:gd name="T40" fmla="*/ 4682 w 59"/>
              <a:gd name="T41" fmla="*/ 11113 h 59"/>
              <a:gd name="T42" fmla="*/ 5166 w 59"/>
              <a:gd name="T43" fmla="*/ 10925 h 59"/>
              <a:gd name="T44" fmla="*/ 5650 w 59"/>
              <a:gd name="T45" fmla="*/ 10925 h 59"/>
              <a:gd name="T46" fmla="*/ 6458 w 59"/>
              <a:gd name="T47" fmla="*/ 10736 h 59"/>
              <a:gd name="T48" fmla="*/ 7426 w 59"/>
              <a:gd name="T49" fmla="*/ 9983 h 59"/>
              <a:gd name="T50" fmla="*/ 8072 w 59"/>
              <a:gd name="T51" fmla="*/ 9418 h 59"/>
              <a:gd name="T52" fmla="*/ 8556 w 59"/>
              <a:gd name="T53" fmla="*/ 8664 h 59"/>
              <a:gd name="T54" fmla="*/ 9202 w 59"/>
              <a:gd name="T55" fmla="*/ 7534 h 59"/>
              <a:gd name="T56" fmla="*/ 9364 w 59"/>
              <a:gd name="T57" fmla="*/ 6781 h 59"/>
              <a:gd name="T58" fmla="*/ 9364 w 59"/>
              <a:gd name="T59" fmla="*/ 6027 h 59"/>
              <a:gd name="T60" fmla="*/ 9525 w 59"/>
              <a:gd name="T61" fmla="*/ 5651 h 59"/>
              <a:gd name="T62" fmla="*/ 9364 w 59"/>
              <a:gd name="T63" fmla="*/ 4897 h 59"/>
              <a:gd name="T64" fmla="*/ 9364 w 59"/>
              <a:gd name="T65" fmla="*/ 4521 h 59"/>
              <a:gd name="T66" fmla="*/ 9202 w 59"/>
              <a:gd name="T67" fmla="*/ 3390 h 59"/>
              <a:gd name="T68" fmla="*/ 8556 w 59"/>
              <a:gd name="T69" fmla="*/ 2449 h 59"/>
              <a:gd name="T70" fmla="*/ 8072 w 59"/>
              <a:gd name="T71" fmla="*/ 1507 h 59"/>
              <a:gd name="T72" fmla="*/ 7426 w 59"/>
              <a:gd name="T73" fmla="*/ 942 h 59"/>
              <a:gd name="T74" fmla="*/ 6458 w 59"/>
              <a:gd name="T75" fmla="*/ 377 h 59"/>
              <a:gd name="T76" fmla="*/ 5650 w 59"/>
              <a:gd name="T77" fmla="*/ 0 h 59"/>
              <a:gd name="T78" fmla="*/ 5166 w 59"/>
              <a:gd name="T79" fmla="*/ 0 h 59"/>
              <a:gd name="T80" fmla="*/ 4682 w 59"/>
              <a:gd name="T81" fmla="*/ 0 h 59"/>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59"/>
              <a:gd name="T124" fmla="*/ 0 h 59"/>
              <a:gd name="T125" fmla="*/ 59 w 59"/>
              <a:gd name="T126" fmla="*/ 59 h 59"/>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59" h="59">
                <a:moveTo>
                  <a:pt x="29" y="0"/>
                </a:moveTo>
                <a:lnTo>
                  <a:pt x="26" y="0"/>
                </a:lnTo>
                <a:lnTo>
                  <a:pt x="24" y="0"/>
                </a:lnTo>
                <a:lnTo>
                  <a:pt x="18" y="2"/>
                </a:lnTo>
                <a:lnTo>
                  <a:pt x="13" y="5"/>
                </a:lnTo>
                <a:lnTo>
                  <a:pt x="8" y="8"/>
                </a:lnTo>
                <a:lnTo>
                  <a:pt x="5" y="13"/>
                </a:lnTo>
                <a:lnTo>
                  <a:pt x="2" y="18"/>
                </a:lnTo>
                <a:lnTo>
                  <a:pt x="0" y="24"/>
                </a:lnTo>
                <a:lnTo>
                  <a:pt x="0" y="26"/>
                </a:lnTo>
                <a:lnTo>
                  <a:pt x="0" y="30"/>
                </a:lnTo>
                <a:lnTo>
                  <a:pt x="0" y="32"/>
                </a:lnTo>
                <a:lnTo>
                  <a:pt x="0" y="36"/>
                </a:lnTo>
                <a:lnTo>
                  <a:pt x="2" y="40"/>
                </a:lnTo>
                <a:lnTo>
                  <a:pt x="5" y="46"/>
                </a:lnTo>
                <a:lnTo>
                  <a:pt x="8" y="50"/>
                </a:lnTo>
                <a:lnTo>
                  <a:pt x="13" y="53"/>
                </a:lnTo>
                <a:lnTo>
                  <a:pt x="18" y="57"/>
                </a:lnTo>
                <a:lnTo>
                  <a:pt x="24" y="58"/>
                </a:lnTo>
                <a:lnTo>
                  <a:pt x="26" y="58"/>
                </a:lnTo>
                <a:lnTo>
                  <a:pt x="29" y="59"/>
                </a:lnTo>
                <a:lnTo>
                  <a:pt x="32" y="58"/>
                </a:lnTo>
                <a:lnTo>
                  <a:pt x="35" y="58"/>
                </a:lnTo>
                <a:lnTo>
                  <a:pt x="40" y="57"/>
                </a:lnTo>
                <a:lnTo>
                  <a:pt x="46" y="53"/>
                </a:lnTo>
                <a:lnTo>
                  <a:pt x="50" y="50"/>
                </a:lnTo>
                <a:lnTo>
                  <a:pt x="53" y="46"/>
                </a:lnTo>
                <a:lnTo>
                  <a:pt x="57" y="40"/>
                </a:lnTo>
                <a:lnTo>
                  <a:pt x="58" y="36"/>
                </a:lnTo>
                <a:lnTo>
                  <a:pt x="58" y="32"/>
                </a:lnTo>
                <a:lnTo>
                  <a:pt x="59" y="30"/>
                </a:lnTo>
                <a:lnTo>
                  <a:pt x="58" y="26"/>
                </a:lnTo>
                <a:lnTo>
                  <a:pt x="58" y="24"/>
                </a:lnTo>
                <a:lnTo>
                  <a:pt x="57" y="18"/>
                </a:lnTo>
                <a:lnTo>
                  <a:pt x="53" y="13"/>
                </a:lnTo>
                <a:lnTo>
                  <a:pt x="50" y="8"/>
                </a:lnTo>
                <a:lnTo>
                  <a:pt x="46" y="5"/>
                </a:lnTo>
                <a:lnTo>
                  <a:pt x="40" y="2"/>
                </a:lnTo>
                <a:lnTo>
                  <a:pt x="35" y="0"/>
                </a:lnTo>
                <a:lnTo>
                  <a:pt x="32" y="0"/>
                </a:lnTo>
                <a:lnTo>
                  <a:pt x="29" y="0"/>
                </a:lnTo>
                <a:close/>
              </a:path>
            </a:pathLst>
          </a:custGeom>
          <a:solidFill>
            <a:srgbClr val="000000"/>
          </a:solidFill>
          <a:ln w="9525">
            <a:noFill/>
            <a:round/>
            <a:headEnd/>
            <a:tailEnd/>
          </a:ln>
        </p:spPr>
        <p:txBody>
          <a:bodyPr lIns="57150" tIns="28575" rIns="57150" bIns="28575"/>
          <a:lstStyle/>
          <a:p>
            <a:endParaRPr lang="en-US"/>
          </a:p>
        </p:txBody>
      </p:sp>
      <p:sp>
        <p:nvSpPr>
          <p:cNvPr id="61813" name="Freeform 464"/>
          <p:cNvSpPr>
            <a:spLocks/>
          </p:cNvSpPr>
          <p:nvPr/>
        </p:nvSpPr>
        <p:spPr bwMode="auto">
          <a:xfrm>
            <a:off x="2093913" y="2533650"/>
            <a:ext cx="9525" cy="11113"/>
          </a:xfrm>
          <a:custGeom>
            <a:avLst/>
            <a:gdLst>
              <a:gd name="T0" fmla="*/ 4682 w 59"/>
              <a:gd name="T1" fmla="*/ 0 h 59"/>
              <a:gd name="T2" fmla="*/ 4197 w 59"/>
              <a:gd name="T3" fmla="*/ 0 h 59"/>
              <a:gd name="T4" fmla="*/ 3875 w 59"/>
              <a:gd name="T5" fmla="*/ 0 h 59"/>
              <a:gd name="T6" fmla="*/ 2906 w 59"/>
              <a:gd name="T7" fmla="*/ 377 h 59"/>
              <a:gd name="T8" fmla="*/ 2099 w 59"/>
              <a:gd name="T9" fmla="*/ 942 h 59"/>
              <a:gd name="T10" fmla="*/ 1292 w 59"/>
              <a:gd name="T11" fmla="*/ 1507 h 59"/>
              <a:gd name="T12" fmla="*/ 807 w 59"/>
              <a:gd name="T13" fmla="*/ 2449 h 59"/>
              <a:gd name="T14" fmla="*/ 323 w 59"/>
              <a:gd name="T15" fmla="*/ 3390 h 59"/>
              <a:gd name="T16" fmla="*/ 0 w 59"/>
              <a:gd name="T17" fmla="*/ 4521 h 59"/>
              <a:gd name="T18" fmla="*/ 0 w 59"/>
              <a:gd name="T19" fmla="*/ 4897 h 59"/>
              <a:gd name="T20" fmla="*/ 0 w 59"/>
              <a:gd name="T21" fmla="*/ 5651 h 59"/>
              <a:gd name="T22" fmla="*/ 0 w 59"/>
              <a:gd name="T23" fmla="*/ 6027 h 59"/>
              <a:gd name="T24" fmla="*/ 0 w 59"/>
              <a:gd name="T25" fmla="*/ 6781 h 59"/>
              <a:gd name="T26" fmla="*/ 323 w 59"/>
              <a:gd name="T27" fmla="*/ 7534 h 59"/>
              <a:gd name="T28" fmla="*/ 807 w 59"/>
              <a:gd name="T29" fmla="*/ 8664 h 59"/>
              <a:gd name="T30" fmla="*/ 1292 w 59"/>
              <a:gd name="T31" fmla="*/ 9418 h 59"/>
              <a:gd name="T32" fmla="*/ 2099 w 59"/>
              <a:gd name="T33" fmla="*/ 9983 h 59"/>
              <a:gd name="T34" fmla="*/ 2906 w 59"/>
              <a:gd name="T35" fmla="*/ 10736 h 59"/>
              <a:gd name="T36" fmla="*/ 3875 w 59"/>
              <a:gd name="T37" fmla="*/ 10925 h 59"/>
              <a:gd name="T38" fmla="*/ 4197 w 59"/>
              <a:gd name="T39" fmla="*/ 10925 h 59"/>
              <a:gd name="T40" fmla="*/ 4682 w 59"/>
              <a:gd name="T41" fmla="*/ 11113 h 59"/>
              <a:gd name="T42" fmla="*/ 5166 w 59"/>
              <a:gd name="T43" fmla="*/ 10925 h 59"/>
              <a:gd name="T44" fmla="*/ 5650 w 59"/>
              <a:gd name="T45" fmla="*/ 10925 h 59"/>
              <a:gd name="T46" fmla="*/ 6458 w 59"/>
              <a:gd name="T47" fmla="*/ 10736 h 59"/>
              <a:gd name="T48" fmla="*/ 7426 w 59"/>
              <a:gd name="T49" fmla="*/ 9983 h 59"/>
              <a:gd name="T50" fmla="*/ 8072 w 59"/>
              <a:gd name="T51" fmla="*/ 9418 h 59"/>
              <a:gd name="T52" fmla="*/ 8556 w 59"/>
              <a:gd name="T53" fmla="*/ 8664 h 59"/>
              <a:gd name="T54" fmla="*/ 9202 w 59"/>
              <a:gd name="T55" fmla="*/ 7534 h 59"/>
              <a:gd name="T56" fmla="*/ 9364 w 59"/>
              <a:gd name="T57" fmla="*/ 6781 h 59"/>
              <a:gd name="T58" fmla="*/ 9364 w 59"/>
              <a:gd name="T59" fmla="*/ 6027 h 59"/>
              <a:gd name="T60" fmla="*/ 9525 w 59"/>
              <a:gd name="T61" fmla="*/ 5651 h 59"/>
              <a:gd name="T62" fmla="*/ 9364 w 59"/>
              <a:gd name="T63" fmla="*/ 4897 h 59"/>
              <a:gd name="T64" fmla="*/ 9364 w 59"/>
              <a:gd name="T65" fmla="*/ 4521 h 59"/>
              <a:gd name="T66" fmla="*/ 9202 w 59"/>
              <a:gd name="T67" fmla="*/ 3390 h 59"/>
              <a:gd name="T68" fmla="*/ 8556 w 59"/>
              <a:gd name="T69" fmla="*/ 2449 h 59"/>
              <a:gd name="T70" fmla="*/ 8072 w 59"/>
              <a:gd name="T71" fmla="*/ 1507 h 59"/>
              <a:gd name="T72" fmla="*/ 7426 w 59"/>
              <a:gd name="T73" fmla="*/ 942 h 59"/>
              <a:gd name="T74" fmla="*/ 6458 w 59"/>
              <a:gd name="T75" fmla="*/ 377 h 59"/>
              <a:gd name="T76" fmla="*/ 5650 w 59"/>
              <a:gd name="T77" fmla="*/ 0 h 59"/>
              <a:gd name="T78" fmla="*/ 5166 w 59"/>
              <a:gd name="T79" fmla="*/ 0 h 59"/>
              <a:gd name="T80" fmla="*/ 4682 w 59"/>
              <a:gd name="T81" fmla="*/ 0 h 59"/>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59"/>
              <a:gd name="T124" fmla="*/ 0 h 59"/>
              <a:gd name="T125" fmla="*/ 59 w 59"/>
              <a:gd name="T126" fmla="*/ 59 h 59"/>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59" h="59">
                <a:moveTo>
                  <a:pt x="29" y="0"/>
                </a:moveTo>
                <a:lnTo>
                  <a:pt x="26" y="0"/>
                </a:lnTo>
                <a:lnTo>
                  <a:pt x="24" y="0"/>
                </a:lnTo>
                <a:lnTo>
                  <a:pt x="18" y="2"/>
                </a:lnTo>
                <a:lnTo>
                  <a:pt x="13" y="5"/>
                </a:lnTo>
                <a:lnTo>
                  <a:pt x="8" y="8"/>
                </a:lnTo>
                <a:lnTo>
                  <a:pt x="5" y="13"/>
                </a:lnTo>
                <a:lnTo>
                  <a:pt x="2" y="18"/>
                </a:lnTo>
                <a:lnTo>
                  <a:pt x="0" y="24"/>
                </a:lnTo>
                <a:lnTo>
                  <a:pt x="0" y="26"/>
                </a:lnTo>
                <a:lnTo>
                  <a:pt x="0" y="30"/>
                </a:lnTo>
                <a:lnTo>
                  <a:pt x="0" y="32"/>
                </a:lnTo>
                <a:lnTo>
                  <a:pt x="0" y="36"/>
                </a:lnTo>
                <a:lnTo>
                  <a:pt x="2" y="40"/>
                </a:lnTo>
                <a:lnTo>
                  <a:pt x="5" y="46"/>
                </a:lnTo>
                <a:lnTo>
                  <a:pt x="8" y="50"/>
                </a:lnTo>
                <a:lnTo>
                  <a:pt x="13" y="53"/>
                </a:lnTo>
                <a:lnTo>
                  <a:pt x="18" y="57"/>
                </a:lnTo>
                <a:lnTo>
                  <a:pt x="24" y="58"/>
                </a:lnTo>
                <a:lnTo>
                  <a:pt x="26" y="58"/>
                </a:lnTo>
                <a:lnTo>
                  <a:pt x="29" y="59"/>
                </a:lnTo>
                <a:lnTo>
                  <a:pt x="32" y="58"/>
                </a:lnTo>
                <a:lnTo>
                  <a:pt x="35" y="58"/>
                </a:lnTo>
                <a:lnTo>
                  <a:pt x="40" y="57"/>
                </a:lnTo>
                <a:lnTo>
                  <a:pt x="46" y="53"/>
                </a:lnTo>
                <a:lnTo>
                  <a:pt x="50" y="50"/>
                </a:lnTo>
                <a:lnTo>
                  <a:pt x="53" y="46"/>
                </a:lnTo>
                <a:lnTo>
                  <a:pt x="57" y="40"/>
                </a:lnTo>
                <a:lnTo>
                  <a:pt x="58" y="36"/>
                </a:lnTo>
                <a:lnTo>
                  <a:pt x="58" y="32"/>
                </a:lnTo>
                <a:lnTo>
                  <a:pt x="59" y="30"/>
                </a:lnTo>
                <a:lnTo>
                  <a:pt x="58" y="26"/>
                </a:lnTo>
                <a:lnTo>
                  <a:pt x="58" y="24"/>
                </a:lnTo>
                <a:lnTo>
                  <a:pt x="57" y="18"/>
                </a:lnTo>
                <a:lnTo>
                  <a:pt x="53" y="13"/>
                </a:lnTo>
                <a:lnTo>
                  <a:pt x="50" y="8"/>
                </a:lnTo>
                <a:lnTo>
                  <a:pt x="46" y="5"/>
                </a:lnTo>
                <a:lnTo>
                  <a:pt x="40" y="2"/>
                </a:lnTo>
                <a:lnTo>
                  <a:pt x="35" y="0"/>
                </a:lnTo>
                <a:lnTo>
                  <a:pt x="32" y="0"/>
                </a:lnTo>
                <a:lnTo>
                  <a:pt x="29" y="0"/>
                </a:lnTo>
              </a:path>
            </a:pathLst>
          </a:custGeom>
          <a:noFill/>
          <a:ln w="1588">
            <a:solidFill>
              <a:srgbClr val="000000"/>
            </a:solidFill>
            <a:prstDash val="solid"/>
            <a:round/>
            <a:headEnd/>
            <a:tailEnd/>
          </a:ln>
        </p:spPr>
        <p:txBody>
          <a:bodyPr lIns="57150" tIns="28575" rIns="57150" bIns="28575"/>
          <a:lstStyle/>
          <a:p>
            <a:endParaRPr lang="en-US"/>
          </a:p>
        </p:txBody>
      </p:sp>
      <p:sp>
        <p:nvSpPr>
          <p:cNvPr id="61814" name="Freeform 466"/>
          <p:cNvSpPr>
            <a:spLocks/>
          </p:cNvSpPr>
          <p:nvPr/>
        </p:nvSpPr>
        <p:spPr bwMode="auto">
          <a:xfrm>
            <a:off x="2033588" y="2533650"/>
            <a:ext cx="4762" cy="6350"/>
          </a:xfrm>
          <a:custGeom>
            <a:avLst/>
            <a:gdLst>
              <a:gd name="T0" fmla="*/ 2381 w 28"/>
              <a:gd name="T1" fmla="*/ 0 h 29"/>
              <a:gd name="T2" fmla="*/ 1701 w 28"/>
              <a:gd name="T3" fmla="*/ 0 h 29"/>
              <a:gd name="T4" fmla="*/ 1361 w 28"/>
              <a:gd name="T5" fmla="*/ 0 h 29"/>
              <a:gd name="T6" fmla="*/ 850 w 28"/>
              <a:gd name="T7" fmla="*/ 438 h 29"/>
              <a:gd name="T8" fmla="*/ 510 w 28"/>
              <a:gd name="T9" fmla="*/ 876 h 29"/>
              <a:gd name="T10" fmla="*/ 340 w 28"/>
              <a:gd name="T11" fmla="*/ 1314 h 29"/>
              <a:gd name="T12" fmla="*/ 0 w 28"/>
              <a:gd name="T13" fmla="*/ 1752 h 29"/>
              <a:gd name="T14" fmla="*/ 0 w 28"/>
              <a:gd name="T15" fmla="*/ 2409 h 29"/>
              <a:gd name="T16" fmla="*/ 0 w 28"/>
              <a:gd name="T17" fmla="*/ 3066 h 29"/>
              <a:gd name="T18" fmla="*/ 0 w 28"/>
              <a:gd name="T19" fmla="*/ 3722 h 29"/>
              <a:gd name="T20" fmla="*/ 0 w 28"/>
              <a:gd name="T21" fmla="*/ 4160 h 29"/>
              <a:gd name="T22" fmla="*/ 340 w 28"/>
              <a:gd name="T23" fmla="*/ 4598 h 29"/>
              <a:gd name="T24" fmla="*/ 510 w 28"/>
              <a:gd name="T25" fmla="*/ 5255 h 29"/>
              <a:gd name="T26" fmla="*/ 850 w 28"/>
              <a:gd name="T27" fmla="*/ 5474 h 29"/>
              <a:gd name="T28" fmla="*/ 1361 w 28"/>
              <a:gd name="T29" fmla="*/ 5912 h 29"/>
              <a:gd name="T30" fmla="*/ 1701 w 28"/>
              <a:gd name="T31" fmla="*/ 5912 h 29"/>
              <a:gd name="T32" fmla="*/ 2381 w 28"/>
              <a:gd name="T33" fmla="*/ 6350 h 29"/>
              <a:gd name="T34" fmla="*/ 2721 w 28"/>
              <a:gd name="T35" fmla="*/ 5912 h 29"/>
              <a:gd name="T36" fmla="*/ 3231 w 28"/>
              <a:gd name="T37" fmla="*/ 5912 h 29"/>
              <a:gd name="T38" fmla="*/ 3572 w 28"/>
              <a:gd name="T39" fmla="*/ 5474 h 29"/>
              <a:gd name="T40" fmla="*/ 3912 w 28"/>
              <a:gd name="T41" fmla="*/ 5255 h 29"/>
              <a:gd name="T42" fmla="*/ 4082 w 28"/>
              <a:gd name="T43" fmla="*/ 4598 h 29"/>
              <a:gd name="T44" fmla="*/ 4592 w 28"/>
              <a:gd name="T45" fmla="*/ 4160 h 29"/>
              <a:gd name="T46" fmla="*/ 4592 w 28"/>
              <a:gd name="T47" fmla="*/ 3722 h 29"/>
              <a:gd name="T48" fmla="*/ 4762 w 28"/>
              <a:gd name="T49" fmla="*/ 3066 h 29"/>
              <a:gd name="T50" fmla="*/ 4592 w 28"/>
              <a:gd name="T51" fmla="*/ 2409 h 29"/>
              <a:gd name="T52" fmla="*/ 4592 w 28"/>
              <a:gd name="T53" fmla="*/ 1752 h 29"/>
              <a:gd name="T54" fmla="*/ 4082 w 28"/>
              <a:gd name="T55" fmla="*/ 1314 h 29"/>
              <a:gd name="T56" fmla="*/ 3912 w 28"/>
              <a:gd name="T57" fmla="*/ 876 h 29"/>
              <a:gd name="T58" fmla="*/ 3572 w 28"/>
              <a:gd name="T59" fmla="*/ 438 h 29"/>
              <a:gd name="T60" fmla="*/ 3231 w 28"/>
              <a:gd name="T61" fmla="*/ 0 h 29"/>
              <a:gd name="T62" fmla="*/ 2721 w 28"/>
              <a:gd name="T63" fmla="*/ 0 h 29"/>
              <a:gd name="T64" fmla="*/ 2381 w 28"/>
              <a:gd name="T65" fmla="*/ 0 h 29"/>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8"/>
              <a:gd name="T100" fmla="*/ 0 h 29"/>
              <a:gd name="T101" fmla="*/ 28 w 28"/>
              <a:gd name="T102" fmla="*/ 29 h 29"/>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8" h="29">
                <a:moveTo>
                  <a:pt x="14" y="0"/>
                </a:moveTo>
                <a:lnTo>
                  <a:pt x="10" y="0"/>
                </a:lnTo>
                <a:lnTo>
                  <a:pt x="8" y="0"/>
                </a:lnTo>
                <a:lnTo>
                  <a:pt x="5" y="2"/>
                </a:lnTo>
                <a:lnTo>
                  <a:pt x="3" y="4"/>
                </a:lnTo>
                <a:lnTo>
                  <a:pt x="2" y="6"/>
                </a:lnTo>
                <a:lnTo>
                  <a:pt x="0" y="8"/>
                </a:lnTo>
                <a:lnTo>
                  <a:pt x="0" y="11"/>
                </a:lnTo>
                <a:lnTo>
                  <a:pt x="0" y="14"/>
                </a:lnTo>
                <a:lnTo>
                  <a:pt x="0" y="17"/>
                </a:lnTo>
                <a:lnTo>
                  <a:pt x="0" y="19"/>
                </a:lnTo>
                <a:lnTo>
                  <a:pt x="2" y="21"/>
                </a:lnTo>
                <a:lnTo>
                  <a:pt x="3" y="24"/>
                </a:lnTo>
                <a:lnTo>
                  <a:pt x="5" y="25"/>
                </a:lnTo>
                <a:lnTo>
                  <a:pt x="8" y="27"/>
                </a:lnTo>
                <a:lnTo>
                  <a:pt x="10" y="27"/>
                </a:lnTo>
                <a:lnTo>
                  <a:pt x="14" y="29"/>
                </a:lnTo>
                <a:lnTo>
                  <a:pt x="16" y="27"/>
                </a:lnTo>
                <a:lnTo>
                  <a:pt x="19" y="27"/>
                </a:lnTo>
                <a:lnTo>
                  <a:pt x="21" y="25"/>
                </a:lnTo>
                <a:lnTo>
                  <a:pt x="23" y="24"/>
                </a:lnTo>
                <a:lnTo>
                  <a:pt x="24" y="21"/>
                </a:lnTo>
                <a:lnTo>
                  <a:pt x="27" y="19"/>
                </a:lnTo>
                <a:lnTo>
                  <a:pt x="27" y="17"/>
                </a:lnTo>
                <a:lnTo>
                  <a:pt x="28" y="14"/>
                </a:lnTo>
                <a:lnTo>
                  <a:pt x="27" y="11"/>
                </a:lnTo>
                <a:lnTo>
                  <a:pt x="27" y="8"/>
                </a:lnTo>
                <a:lnTo>
                  <a:pt x="24" y="6"/>
                </a:lnTo>
                <a:lnTo>
                  <a:pt x="23" y="4"/>
                </a:lnTo>
                <a:lnTo>
                  <a:pt x="21" y="2"/>
                </a:lnTo>
                <a:lnTo>
                  <a:pt x="19" y="0"/>
                </a:lnTo>
                <a:lnTo>
                  <a:pt x="16" y="0"/>
                </a:lnTo>
                <a:lnTo>
                  <a:pt x="14" y="0"/>
                </a:lnTo>
                <a:close/>
              </a:path>
            </a:pathLst>
          </a:custGeom>
          <a:solidFill>
            <a:srgbClr val="000000"/>
          </a:solidFill>
          <a:ln w="9525">
            <a:noFill/>
            <a:round/>
            <a:headEnd/>
            <a:tailEnd/>
          </a:ln>
        </p:spPr>
        <p:txBody>
          <a:bodyPr lIns="57150" tIns="28575" rIns="57150" bIns="28575"/>
          <a:lstStyle/>
          <a:p>
            <a:endParaRPr lang="en-US"/>
          </a:p>
        </p:txBody>
      </p:sp>
      <p:sp>
        <p:nvSpPr>
          <p:cNvPr id="61815" name="Freeform 467"/>
          <p:cNvSpPr>
            <a:spLocks/>
          </p:cNvSpPr>
          <p:nvPr/>
        </p:nvSpPr>
        <p:spPr bwMode="auto">
          <a:xfrm>
            <a:off x="2033588" y="2533650"/>
            <a:ext cx="4762" cy="6350"/>
          </a:xfrm>
          <a:custGeom>
            <a:avLst/>
            <a:gdLst>
              <a:gd name="T0" fmla="*/ 2381 w 28"/>
              <a:gd name="T1" fmla="*/ 0 h 29"/>
              <a:gd name="T2" fmla="*/ 1701 w 28"/>
              <a:gd name="T3" fmla="*/ 0 h 29"/>
              <a:gd name="T4" fmla="*/ 1361 w 28"/>
              <a:gd name="T5" fmla="*/ 0 h 29"/>
              <a:gd name="T6" fmla="*/ 850 w 28"/>
              <a:gd name="T7" fmla="*/ 438 h 29"/>
              <a:gd name="T8" fmla="*/ 510 w 28"/>
              <a:gd name="T9" fmla="*/ 876 h 29"/>
              <a:gd name="T10" fmla="*/ 340 w 28"/>
              <a:gd name="T11" fmla="*/ 1314 h 29"/>
              <a:gd name="T12" fmla="*/ 0 w 28"/>
              <a:gd name="T13" fmla="*/ 1752 h 29"/>
              <a:gd name="T14" fmla="*/ 0 w 28"/>
              <a:gd name="T15" fmla="*/ 2409 h 29"/>
              <a:gd name="T16" fmla="*/ 0 w 28"/>
              <a:gd name="T17" fmla="*/ 3066 h 29"/>
              <a:gd name="T18" fmla="*/ 0 w 28"/>
              <a:gd name="T19" fmla="*/ 3722 h 29"/>
              <a:gd name="T20" fmla="*/ 0 w 28"/>
              <a:gd name="T21" fmla="*/ 4160 h 29"/>
              <a:gd name="T22" fmla="*/ 340 w 28"/>
              <a:gd name="T23" fmla="*/ 4598 h 29"/>
              <a:gd name="T24" fmla="*/ 510 w 28"/>
              <a:gd name="T25" fmla="*/ 5255 h 29"/>
              <a:gd name="T26" fmla="*/ 850 w 28"/>
              <a:gd name="T27" fmla="*/ 5474 h 29"/>
              <a:gd name="T28" fmla="*/ 1361 w 28"/>
              <a:gd name="T29" fmla="*/ 5912 h 29"/>
              <a:gd name="T30" fmla="*/ 1701 w 28"/>
              <a:gd name="T31" fmla="*/ 5912 h 29"/>
              <a:gd name="T32" fmla="*/ 2381 w 28"/>
              <a:gd name="T33" fmla="*/ 6350 h 29"/>
              <a:gd name="T34" fmla="*/ 2721 w 28"/>
              <a:gd name="T35" fmla="*/ 5912 h 29"/>
              <a:gd name="T36" fmla="*/ 3231 w 28"/>
              <a:gd name="T37" fmla="*/ 5912 h 29"/>
              <a:gd name="T38" fmla="*/ 3572 w 28"/>
              <a:gd name="T39" fmla="*/ 5474 h 29"/>
              <a:gd name="T40" fmla="*/ 3912 w 28"/>
              <a:gd name="T41" fmla="*/ 5255 h 29"/>
              <a:gd name="T42" fmla="*/ 4082 w 28"/>
              <a:gd name="T43" fmla="*/ 4598 h 29"/>
              <a:gd name="T44" fmla="*/ 4592 w 28"/>
              <a:gd name="T45" fmla="*/ 4160 h 29"/>
              <a:gd name="T46" fmla="*/ 4592 w 28"/>
              <a:gd name="T47" fmla="*/ 3722 h 29"/>
              <a:gd name="T48" fmla="*/ 4762 w 28"/>
              <a:gd name="T49" fmla="*/ 3066 h 29"/>
              <a:gd name="T50" fmla="*/ 4592 w 28"/>
              <a:gd name="T51" fmla="*/ 2409 h 29"/>
              <a:gd name="T52" fmla="*/ 4592 w 28"/>
              <a:gd name="T53" fmla="*/ 1752 h 29"/>
              <a:gd name="T54" fmla="*/ 4082 w 28"/>
              <a:gd name="T55" fmla="*/ 1314 h 29"/>
              <a:gd name="T56" fmla="*/ 3912 w 28"/>
              <a:gd name="T57" fmla="*/ 876 h 29"/>
              <a:gd name="T58" fmla="*/ 3572 w 28"/>
              <a:gd name="T59" fmla="*/ 438 h 29"/>
              <a:gd name="T60" fmla="*/ 3231 w 28"/>
              <a:gd name="T61" fmla="*/ 0 h 29"/>
              <a:gd name="T62" fmla="*/ 2721 w 28"/>
              <a:gd name="T63" fmla="*/ 0 h 29"/>
              <a:gd name="T64" fmla="*/ 2381 w 28"/>
              <a:gd name="T65" fmla="*/ 0 h 29"/>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8"/>
              <a:gd name="T100" fmla="*/ 0 h 29"/>
              <a:gd name="T101" fmla="*/ 28 w 28"/>
              <a:gd name="T102" fmla="*/ 29 h 29"/>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8" h="29">
                <a:moveTo>
                  <a:pt x="14" y="0"/>
                </a:moveTo>
                <a:lnTo>
                  <a:pt x="10" y="0"/>
                </a:lnTo>
                <a:lnTo>
                  <a:pt x="8" y="0"/>
                </a:lnTo>
                <a:lnTo>
                  <a:pt x="5" y="2"/>
                </a:lnTo>
                <a:lnTo>
                  <a:pt x="3" y="4"/>
                </a:lnTo>
                <a:lnTo>
                  <a:pt x="2" y="6"/>
                </a:lnTo>
                <a:lnTo>
                  <a:pt x="0" y="8"/>
                </a:lnTo>
                <a:lnTo>
                  <a:pt x="0" y="11"/>
                </a:lnTo>
                <a:lnTo>
                  <a:pt x="0" y="14"/>
                </a:lnTo>
                <a:lnTo>
                  <a:pt x="0" y="17"/>
                </a:lnTo>
                <a:lnTo>
                  <a:pt x="0" y="19"/>
                </a:lnTo>
                <a:lnTo>
                  <a:pt x="2" y="21"/>
                </a:lnTo>
                <a:lnTo>
                  <a:pt x="3" y="24"/>
                </a:lnTo>
                <a:lnTo>
                  <a:pt x="5" y="25"/>
                </a:lnTo>
                <a:lnTo>
                  <a:pt x="8" y="27"/>
                </a:lnTo>
                <a:lnTo>
                  <a:pt x="10" y="27"/>
                </a:lnTo>
                <a:lnTo>
                  <a:pt x="14" y="29"/>
                </a:lnTo>
                <a:lnTo>
                  <a:pt x="16" y="27"/>
                </a:lnTo>
                <a:lnTo>
                  <a:pt x="19" y="27"/>
                </a:lnTo>
                <a:lnTo>
                  <a:pt x="21" y="25"/>
                </a:lnTo>
                <a:lnTo>
                  <a:pt x="23" y="24"/>
                </a:lnTo>
                <a:lnTo>
                  <a:pt x="24" y="21"/>
                </a:lnTo>
                <a:lnTo>
                  <a:pt x="27" y="19"/>
                </a:lnTo>
                <a:lnTo>
                  <a:pt x="27" y="17"/>
                </a:lnTo>
                <a:lnTo>
                  <a:pt x="28" y="14"/>
                </a:lnTo>
                <a:lnTo>
                  <a:pt x="27" y="11"/>
                </a:lnTo>
                <a:lnTo>
                  <a:pt x="27" y="8"/>
                </a:lnTo>
                <a:lnTo>
                  <a:pt x="24" y="6"/>
                </a:lnTo>
                <a:lnTo>
                  <a:pt x="23" y="4"/>
                </a:lnTo>
                <a:lnTo>
                  <a:pt x="21" y="2"/>
                </a:lnTo>
                <a:lnTo>
                  <a:pt x="19" y="0"/>
                </a:lnTo>
                <a:lnTo>
                  <a:pt x="16" y="0"/>
                </a:lnTo>
                <a:lnTo>
                  <a:pt x="14" y="0"/>
                </a:lnTo>
              </a:path>
            </a:pathLst>
          </a:custGeom>
          <a:noFill/>
          <a:ln w="1588">
            <a:solidFill>
              <a:srgbClr val="000000"/>
            </a:solidFill>
            <a:prstDash val="solid"/>
            <a:round/>
            <a:headEnd/>
            <a:tailEnd/>
          </a:ln>
        </p:spPr>
        <p:txBody>
          <a:bodyPr lIns="57150" tIns="28575" rIns="57150" bIns="28575"/>
          <a:lstStyle/>
          <a:p>
            <a:endParaRPr lang="en-US"/>
          </a:p>
        </p:txBody>
      </p:sp>
      <p:sp>
        <p:nvSpPr>
          <p:cNvPr id="61816" name="AutoShape 468"/>
          <p:cNvSpPr>
            <a:spLocks noChangeAspect="1" noChangeArrowheads="1" noTextEdit="1"/>
          </p:cNvSpPr>
          <p:nvPr/>
        </p:nvSpPr>
        <p:spPr bwMode="auto">
          <a:xfrm>
            <a:off x="4514850" y="2244725"/>
            <a:ext cx="1992313" cy="1539875"/>
          </a:xfrm>
          <a:prstGeom prst="rect">
            <a:avLst/>
          </a:prstGeom>
          <a:solidFill>
            <a:srgbClr val="FFFFFF"/>
          </a:solidFill>
          <a:ln w="9525">
            <a:noFill/>
            <a:miter lim="800000"/>
            <a:headEnd/>
            <a:tailEnd/>
          </a:ln>
        </p:spPr>
        <p:txBody>
          <a:bodyPr lIns="57150" tIns="28575" rIns="57150" bIns="28575"/>
          <a:lstStyle/>
          <a:p>
            <a:endParaRPr lang="en-US"/>
          </a:p>
        </p:txBody>
      </p:sp>
      <p:sp>
        <p:nvSpPr>
          <p:cNvPr id="61817" name="Rectangle 470"/>
          <p:cNvSpPr>
            <a:spLocks noChangeArrowheads="1"/>
          </p:cNvSpPr>
          <p:nvPr/>
        </p:nvSpPr>
        <p:spPr bwMode="auto">
          <a:xfrm>
            <a:off x="4514850" y="2244725"/>
            <a:ext cx="1992313" cy="1539875"/>
          </a:xfrm>
          <a:prstGeom prst="rect">
            <a:avLst/>
          </a:prstGeom>
          <a:solidFill>
            <a:srgbClr val="FFFFFF"/>
          </a:solidFill>
          <a:ln w="9525">
            <a:noFill/>
            <a:miter lim="800000"/>
            <a:headEnd/>
            <a:tailEnd/>
          </a:ln>
        </p:spPr>
        <p:txBody>
          <a:bodyPr lIns="57150" tIns="28575" rIns="57150" bIns="28575"/>
          <a:lstStyle/>
          <a:p>
            <a:endParaRPr lang="en-US"/>
          </a:p>
        </p:txBody>
      </p:sp>
      <p:sp>
        <p:nvSpPr>
          <p:cNvPr id="61818" name="Rectangle 471"/>
          <p:cNvSpPr>
            <a:spLocks noChangeArrowheads="1"/>
          </p:cNvSpPr>
          <p:nvPr/>
        </p:nvSpPr>
        <p:spPr bwMode="auto">
          <a:xfrm>
            <a:off x="6146800" y="3619500"/>
            <a:ext cx="166688" cy="49213"/>
          </a:xfrm>
          <a:prstGeom prst="rect">
            <a:avLst/>
          </a:prstGeom>
          <a:solidFill>
            <a:srgbClr val="0000FF"/>
          </a:solidFill>
          <a:ln w="9525">
            <a:noFill/>
            <a:miter lim="800000"/>
            <a:headEnd/>
            <a:tailEnd/>
          </a:ln>
        </p:spPr>
        <p:txBody>
          <a:bodyPr lIns="57150" tIns="28575" rIns="57150" bIns="28575"/>
          <a:lstStyle/>
          <a:p>
            <a:endParaRPr lang="en-US"/>
          </a:p>
        </p:txBody>
      </p:sp>
      <p:sp>
        <p:nvSpPr>
          <p:cNvPr id="61819" name="Rectangle 472"/>
          <p:cNvSpPr>
            <a:spLocks noChangeArrowheads="1"/>
          </p:cNvSpPr>
          <p:nvPr/>
        </p:nvSpPr>
        <p:spPr bwMode="auto">
          <a:xfrm>
            <a:off x="6146800" y="3619500"/>
            <a:ext cx="166688" cy="49213"/>
          </a:xfrm>
          <a:prstGeom prst="rect">
            <a:avLst/>
          </a:prstGeom>
          <a:noFill/>
          <a:ln w="4763">
            <a:solidFill>
              <a:srgbClr val="000000"/>
            </a:solidFill>
            <a:miter lim="800000"/>
            <a:headEnd/>
            <a:tailEnd/>
          </a:ln>
        </p:spPr>
        <p:txBody>
          <a:bodyPr lIns="57150" tIns="28575" rIns="57150" bIns="28575"/>
          <a:lstStyle/>
          <a:p>
            <a:endParaRPr lang="en-US"/>
          </a:p>
        </p:txBody>
      </p:sp>
      <p:sp>
        <p:nvSpPr>
          <p:cNvPr id="61820" name="Freeform 473"/>
          <p:cNvSpPr>
            <a:spLocks/>
          </p:cNvSpPr>
          <p:nvPr/>
        </p:nvSpPr>
        <p:spPr bwMode="auto">
          <a:xfrm>
            <a:off x="6094413" y="3581400"/>
            <a:ext cx="103187" cy="87313"/>
          </a:xfrm>
          <a:custGeom>
            <a:avLst/>
            <a:gdLst>
              <a:gd name="T0" fmla="*/ 51437 w 660"/>
              <a:gd name="T1" fmla="*/ 0 h 480"/>
              <a:gd name="T2" fmla="*/ 103187 w 660"/>
              <a:gd name="T3" fmla="*/ 76763 h 480"/>
              <a:gd name="T4" fmla="*/ 51437 w 660"/>
              <a:gd name="T5" fmla="*/ 87313 h 480"/>
              <a:gd name="T6" fmla="*/ 0 w 660"/>
              <a:gd name="T7" fmla="*/ 10550 h 480"/>
              <a:gd name="T8" fmla="*/ 51437 w 660"/>
              <a:gd name="T9" fmla="*/ 0 h 480"/>
              <a:gd name="T10" fmla="*/ 0 60000 65536"/>
              <a:gd name="T11" fmla="*/ 0 60000 65536"/>
              <a:gd name="T12" fmla="*/ 0 60000 65536"/>
              <a:gd name="T13" fmla="*/ 0 60000 65536"/>
              <a:gd name="T14" fmla="*/ 0 60000 65536"/>
              <a:gd name="T15" fmla="*/ 0 w 660"/>
              <a:gd name="T16" fmla="*/ 0 h 480"/>
              <a:gd name="T17" fmla="*/ 660 w 660"/>
              <a:gd name="T18" fmla="*/ 480 h 480"/>
            </a:gdLst>
            <a:ahLst/>
            <a:cxnLst>
              <a:cxn ang="T10">
                <a:pos x="T0" y="T1"/>
              </a:cxn>
              <a:cxn ang="T11">
                <a:pos x="T2" y="T3"/>
              </a:cxn>
              <a:cxn ang="T12">
                <a:pos x="T4" y="T5"/>
              </a:cxn>
              <a:cxn ang="T13">
                <a:pos x="T6" y="T7"/>
              </a:cxn>
              <a:cxn ang="T14">
                <a:pos x="T8" y="T9"/>
              </a:cxn>
            </a:cxnLst>
            <a:rect l="T15" t="T16" r="T17" b="T18"/>
            <a:pathLst>
              <a:path w="660" h="480">
                <a:moveTo>
                  <a:pt x="329" y="0"/>
                </a:moveTo>
                <a:lnTo>
                  <a:pt x="660" y="422"/>
                </a:lnTo>
                <a:lnTo>
                  <a:pt x="329" y="480"/>
                </a:lnTo>
                <a:lnTo>
                  <a:pt x="0" y="58"/>
                </a:lnTo>
                <a:lnTo>
                  <a:pt x="329" y="0"/>
                </a:lnTo>
                <a:close/>
              </a:path>
            </a:pathLst>
          </a:custGeom>
          <a:solidFill>
            <a:srgbClr val="0000FF"/>
          </a:solidFill>
          <a:ln w="9525">
            <a:noFill/>
            <a:round/>
            <a:headEnd/>
            <a:tailEnd/>
          </a:ln>
        </p:spPr>
        <p:txBody>
          <a:bodyPr lIns="57150" tIns="28575" rIns="57150" bIns="28575"/>
          <a:lstStyle/>
          <a:p>
            <a:endParaRPr lang="en-US"/>
          </a:p>
        </p:txBody>
      </p:sp>
      <p:sp>
        <p:nvSpPr>
          <p:cNvPr id="61821" name="Freeform 474"/>
          <p:cNvSpPr>
            <a:spLocks/>
          </p:cNvSpPr>
          <p:nvPr/>
        </p:nvSpPr>
        <p:spPr bwMode="auto">
          <a:xfrm>
            <a:off x="6094413" y="3581400"/>
            <a:ext cx="103187" cy="87313"/>
          </a:xfrm>
          <a:custGeom>
            <a:avLst/>
            <a:gdLst>
              <a:gd name="T0" fmla="*/ 51437 w 660"/>
              <a:gd name="T1" fmla="*/ 0 h 480"/>
              <a:gd name="T2" fmla="*/ 103187 w 660"/>
              <a:gd name="T3" fmla="*/ 76763 h 480"/>
              <a:gd name="T4" fmla="*/ 51437 w 660"/>
              <a:gd name="T5" fmla="*/ 87313 h 480"/>
              <a:gd name="T6" fmla="*/ 0 w 660"/>
              <a:gd name="T7" fmla="*/ 10550 h 480"/>
              <a:gd name="T8" fmla="*/ 51437 w 660"/>
              <a:gd name="T9" fmla="*/ 0 h 480"/>
              <a:gd name="T10" fmla="*/ 0 60000 65536"/>
              <a:gd name="T11" fmla="*/ 0 60000 65536"/>
              <a:gd name="T12" fmla="*/ 0 60000 65536"/>
              <a:gd name="T13" fmla="*/ 0 60000 65536"/>
              <a:gd name="T14" fmla="*/ 0 60000 65536"/>
              <a:gd name="T15" fmla="*/ 0 w 660"/>
              <a:gd name="T16" fmla="*/ 0 h 480"/>
              <a:gd name="T17" fmla="*/ 660 w 660"/>
              <a:gd name="T18" fmla="*/ 480 h 480"/>
            </a:gdLst>
            <a:ahLst/>
            <a:cxnLst>
              <a:cxn ang="T10">
                <a:pos x="T0" y="T1"/>
              </a:cxn>
              <a:cxn ang="T11">
                <a:pos x="T2" y="T3"/>
              </a:cxn>
              <a:cxn ang="T12">
                <a:pos x="T4" y="T5"/>
              </a:cxn>
              <a:cxn ang="T13">
                <a:pos x="T6" y="T7"/>
              </a:cxn>
              <a:cxn ang="T14">
                <a:pos x="T8" y="T9"/>
              </a:cxn>
            </a:cxnLst>
            <a:rect l="T15" t="T16" r="T17" b="T18"/>
            <a:pathLst>
              <a:path w="660" h="480">
                <a:moveTo>
                  <a:pt x="329" y="0"/>
                </a:moveTo>
                <a:lnTo>
                  <a:pt x="660" y="422"/>
                </a:lnTo>
                <a:lnTo>
                  <a:pt x="329" y="480"/>
                </a:lnTo>
                <a:lnTo>
                  <a:pt x="0" y="58"/>
                </a:lnTo>
                <a:lnTo>
                  <a:pt x="329" y="0"/>
                </a:lnTo>
                <a:close/>
              </a:path>
            </a:pathLst>
          </a:custGeom>
          <a:noFill/>
          <a:ln w="4763">
            <a:solidFill>
              <a:srgbClr val="000000"/>
            </a:solidFill>
            <a:prstDash val="solid"/>
            <a:round/>
            <a:headEnd/>
            <a:tailEnd/>
          </a:ln>
        </p:spPr>
        <p:txBody>
          <a:bodyPr lIns="57150" tIns="28575" rIns="57150" bIns="28575"/>
          <a:lstStyle/>
          <a:p>
            <a:endParaRPr lang="en-US"/>
          </a:p>
        </p:txBody>
      </p:sp>
      <p:sp>
        <p:nvSpPr>
          <p:cNvPr id="61822" name="Rectangle 475"/>
          <p:cNvSpPr>
            <a:spLocks noChangeArrowheads="1"/>
          </p:cNvSpPr>
          <p:nvPr/>
        </p:nvSpPr>
        <p:spPr bwMode="auto">
          <a:xfrm>
            <a:off x="6148388" y="3621088"/>
            <a:ext cx="55562" cy="46037"/>
          </a:xfrm>
          <a:prstGeom prst="rect">
            <a:avLst/>
          </a:prstGeom>
          <a:solidFill>
            <a:srgbClr val="0000FF"/>
          </a:solidFill>
          <a:ln w="9525">
            <a:noFill/>
            <a:miter lim="800000"/>
            <a:headEnd/>
            <a:tailEnd/>
          </a:ln>
        </p:spPr>
        <p:txBody>
          <a:bodyPr lIns="57150" tIns="28575" rIns="57150" bIns="28575"/>
          <a:lstStyle/>
          <a:p>
            <a:endParaRPr lang="en-US"/>
          </a:p>
        </p:txBody>
      </p:sp>
      <p:sp>
        <p:nvSpPr>
          <p:cNvPr id="61823" name="Freeform 476"/>
          <p:cNvSpPr>
            <a:spLocks/>
          </p:cNvSpPr>
          <p:nvPr/>
        </p:nvSpPr>
        <p:spPr bwMode="auto">
          <a:xfrm>
            <a:off x="6070600" y="3630613"/>
            <a:ext cx="96838" cy="115887"/>
          </a:xfrm>
          <a:custGeom>
            <a:avLst/>
            <a:gdLst>
              <a:gd name="T0" fmla="*/ 55425 w 622"/>
              <a:gd name="T1" fmla="*/ 0 h 652"/>
              <a:gd name="T2" fmla="*/ 96838 w 622"/>
              <a:gd name="T3" fmla="*/ 115887 h 652"/>
              <a:gd name="T4" fmla="*/ 41569 w 622"/>
              <a:gd name="T5" fmla="*/ 115887 h 652"/>
              <a:gd name="T6" fmla="*/ 0 w 622"/>
              <a:gd name="T7" fmla="*/ 0 h 652"/>
              <a:gd name="T8" fmla="*/ 55425 w 622"/>
              <a:gd name="T9" fmla="*/ 0 h 652"/>
              <a:gd name="T10" fmla="*/ 0 60000 65536"/>
              <a:gd name="T11" fmla="*/ 0 60000 65536"/>
              <a:gd name="T12" fmla="*/ 0 60000 65536"/>
              <a:gd name="T13" fmla="*/ 0 60000 65536"/>
              <a:gd name="T14" fmla="*/ 0 60000 65536"/>
              <a:gd name="T15" fmla="*/ 0 w 622"/>
              <a:gd name="T16" fmla="*/ 0 h 652"/>
              <a:gd name="T17" fmla="*/ 622 w 622"/>
              <a:gd name="T18" fmla="*/ 652 h 652"/>
            </a:gdLst>
            <a:ahLst/>
            <a:cxnLst>
              <a:cxn ang="T10">
                <a:pos x="T0" y="T1"/>
              </a:cxn>
              <a:cxn ang="T11">
                <a:pos x="T2" y="T3"/>
              </a:cxn>
              <a:cxn ang="T12">
                <a:pos x="T4" y="T5"/>
              </a:cxn>
              <a:cxn ang="T13">
                <a:pos x="T6" y="T7"/>
              </a:cxn>
              <a:cxn ang="T14">
                <a:pos x="T8" y="T9"/>
              </a:cxn>
            </a:cxnLst>
            <a:rect l="T15" t="T16" r="T17" b="T18"/>
            <a:pathLst>
              <a:path w="622" h="652">
                <a:moveTo>
                  <a:pt x="356" y="0"/>
                </a:moveTo>
                <a:lnTo>
                  <a:pt x="622" y="652"/>
                </a:lnTo>
                <a:lnTo>
                  <a:pt x="267" y="652"/>
                </a:lnTo>
                <a:lnTo>
                  <a:pt x="0" y="0"/>
                </a:lnTo>
                <a:lnTo>
                  <a:pt x="356" y="0"/>
                </a:lnTo>
                <a:close/>
              </a:path>
            </a:pathLst>
          </a:custGeom>
          <a:solidFill>
            <a:srgbClr val="0000FF"/>
          </a:solidFill>
          <a:ln w="9525">
            <a:noFill/>
            <a:round/>
            <a:headEnd/>
            <a:tailEnd/>
          </a:ln>
        </p:spPr>
        <p:txBody>
          <a:bodyPr lIns="57150" tIns="28575" rIns="57150" bIns="28575"/>
          <a:lstStyle/>
          <a:p>
            <a:endParaRPr lang="en-US"/>
          </a:p>
        </p:txBody>
      </p:sp>
      <p:sp>
        <p:nvSpPr>
          <p:cNvPr id="61824" name="Freeform 477"/>
          <p:cNvSpPr>
            <a:spLocks/>
          </p:cNvSpPr>
          <p:nvPr/>
        </p:nvSpPr>
        <p:spPr bwMode="auto">
          <a:xfrm>
            <a:off x="6070600" y="3630613"/>
            <a:ext cx="96838" cy="115887"/>
          </a:xfrm>
          <a:custGeom>
            <a:avLst/>
            <a:gdLst>
              <a:gd name="T0" fmla="*/ 55425 w 622"/>
              <a:gd name="T1" fmla="*/ 0 h 652"/>
              <a:gd name="T2" fmla="*/ 96838 w 622"/>
              <a:gd name="T3" fmla="*/ 115887 h 652"/>
              <a:gd name="T4" fmla="*/ 41569 w 622"/>
              <a:gd name="T5" fmla="*/ 115887 h 652"/>
              <a:gd name="T6" fmla="*/ 0 w 622"/>
              <a:gd name="T7" fmla="*/ 0 h 652"/>
              <a:gd name="T8" fmla="*/ 55425 w 622"/>
              <a:gd name="T9" fmla="*/ 0 h 652"/>
              <a:gd name="T10" fmla="*/ 0 60000 65536"/>
              <a:gd name="T11" fmla="*/ 0 60000 65536"/>
              <a:gd name="T12" fmla="*/ 0 60000 65536"/>
              <a:gd name="T13" fmla="*/ 0 60000 65536"/>
              <a:gd name="T14" fmla="*/ 0 60000 65536"/>
              <a:gd name="T15" fmla="*/ 0 w 622"/>
              <a:gd name="T16" fmla="*/ 0 h 652"/>
              <a:gd name="T17" fmla="*/ 622 w 622"/>
              <a:gd name="T18" fmla="*/ 652 h 652"/>
            </a:gdLst>
            <a:ahLst/>
            <a:cxnLst>
              <a:cxn ang="T10">
                <a:pos x="T0" y="T1"/>
              </a:cxn>
              <a:cxn ang="T11">
                <a:pos x="T2" y="T3"/>
              </a:cxn>
              <a:cxn ang="T12">
                <a:pos x="T4" y="T5"/>
              </a:cxn>
              <a:cxn ang="T13">
                <a:pos x="T6" y="T7"/>
              </a:cxn>
              <a:cxn ang="T14">
                <a:pos x="T8" y="T9"/>
              </a:cxn>
            </a:cxnLst>
            <a:rect l="T15" t="T16" r="T17" b="T18"/>
            <a:pathLst>
              <a:path w="622" h="652">
                <a:moveTo>
                  <a:pt x="356" y="0"/>
                </a:moveTo>
                <a:lnTo>
                  <a:pt x="622" y="652"/>
                </a:lnTo>
                <a:lnTo>
                  <a:pt x="267" y="652"/>
                </a:lnTo>
                <a:lnTo>
                  <a:pt x="0" y="0"/>
                </a:lnTo>
                <a:lnTo>
                  <a:pt x="356" y="0"/>
                </a:lnTo>
                <a:close/>
              </a:path>
            </a:pathLst>
          </a:custGeom>
          <a:noFill/>
          <a:ln w="4763">
            <a:solidFill>
              <a:srgbClr val="000000"/>
            </a:solidFill>
            <a:prstDash val="solid"/>
            <a:round/>
            <a:headEnd/>
            <a:tailEnd/>
          </a:ln>
        </p:spPr>
        <p:txBody>
          <a:bodyPr lIns="57150" tIns="28575" rIns="57150" bIns="28575"/>
          <a:lstStyle/>
          <a:p>
            <a:endParaRPr lang="en-US"/>
          </a:p>
        </p:txBody>
      </p:sp>
      <p:sp>
        <p:nvSpPr>
          <p:cNvPr id="61825" name="Freeform 478"/>
          <p:cNvSpPr>
            <a:spLocks/>
          </p:cNvSpPr>
          <p:nvPr/>
        </p:nvSpPr>
        <p:spPr bwMode="auto">
          <a:xfrm>
            <a:off x="5834063" y="3630613"/>
            <a:ext cx="120650" cy="115887"/>
          </a:xfrm>
          <a:custGeom>
            <a:avLst/>
            <a:gdLst>
              <a:gd name="T0" fmla="*/ 51864 w 770"/>
              <a:gd name="T1" fmla="*/ 0 h 652"/>
              <a:gd name="T2" fmla="*/ 0 w 770"/>
              <a:gd name="T3" fmla="*/ 115887 h 652"/>
              <a:gd name="T4" fmla="*/ 68943 w 770"/>
              <a:gd name="T5" fmla="*/ 115887 h 652"/>
              <a:gd name="T6" fmla="*/ 120650 w 770"/>
              <a:gd name="T7" fmla="*/ 0 h 652"/>
              <a:gd name="T8" fmla="*/ 51864 w 770"/>
              <a:gd name="T9" fmla="*/ 0 h 652"/>
              <a:gd name="T10" fmla="*/ 0 60000 65536"/>
              <a:gd name="T11" fmla="*/ 0 60000 65536"/>
              <a:gd name="T12" fmla="*/ 0 60000 65536"/>
              <a:gd name="T13" fmla="*/ 0 60000 65536"/>
              <a:gd name="T14" fmla="*/ 0 60000 65536"/>
              <a:gd name="T15" fmla="*/ 0 w 770"/>
              <a:gd name="T16" fmla="*/ 0 h 652"/>
              <a:gd name="T17" fmla="*/ 770 w 770"/>
              <a:gd name="T18" fmla="*/ 652 h 652"/>
            </a:gdLst>
            <a:ahLst/>
            <a:cxnLst>
              <a:cxn ang="T10">
                <a:pos x="T0" y="T1"/>
              </a:cxn>
              <a:cxn ang="T11">
                <a:pos x="T2" y="T3"/>
              </a:cxn>
              <a:cxn ang="T12">
                <a:pos x="T4" y="T5"/>
              </a:cxn>
              <a:cxn ang="T13">
                <a:pos x="T6" y="T7"/>
              </a:cxn>
              <a:cxn ang="T14">
                <a:pos x="T8" y="T9"/>
              </a:cxn>
            </a:cxnLst>
            <a:rect l="T15" t="T16" r="T17" b="T18"/>
            <a:pathLst>
              <a:path w="770" h="652">
                <a:moveTo>
                  <a:pt x="331" y="0"/>
                </a:moveTo>
                <a:lnTo>
                  <a:pt x="0" y="652"/>
                </a:lnTo>
                <a:lnTo>
                  <a:pt x="440" y="652"/>
                </a:lnTo>
                <a:lnTo>
                  <a:pt x="770" y="0"/>
                </a:lnTo>
                <a:lnTo>
                  <a:pt x="331" y="0"/>
                </a:lnTo>
                <a:close/>
              </a:path>
            </a:pathLst>
          </a:custGeom>
          <a:solidFill>
            <a:srgbClr val="FF0000"/>
          </a:solidFill>
          <a:ln w="9525">
            <a:noFill/>
            <a:round/>
            <a:headEnd/>
            <a:tailEnd/>
          </a:ln>
        </p:spPr>
        <p:txBody>
          <a:bodyPr lIns="57150" tIns="28575" rIns="57150" bIns="28575"/>
          <a:lstStyle/>
          <a:p>
            <a:endParaRPr lang="en-US"/>
          </a:p>
        </p:txBody>
      </p:sp>
      <p:sp>
        <p:nvSpPr>
          <p:cNvPr id="61826" name="Freeform 479"/>
          <p:cNvSpPr>
            <a:spLocks/>
          </p:cNvSpPr>
          <p:nvPr/>
        </p:nvSpPr>
        <p:spPr bwMode="auto">
          <a:xfrm>
            <a:off x="5834063" y="3630613"/>
            <a:ext cx="120650" cy="115887"/>
          </a:xfrm>
          <a:custGeom>
            <a:avLst/>
            <a:gdLst>
              <a:gd name="T0" fmla="*/ 51864 w 770"/>
              <a:gd name="T1" fmla="*/ 0 h 652"/>
              <a:gd name="T2" fmla="*/ 0 w 770"/>
              <a:gd name="T3" fmla="*/ 115887 h 652"/>
              <a:gd name="T4" fmla="*/ 68943 w 770"/>
              <a:gd name="T5" fmla="*/ 115887 h 652"/>
              <a:gd name="T6" fmla="*/ 120650 w 770"/>
              <a:gd name="T7" fmla="*/ 0 h 652"/>
              <a:gd name="T8" fmla="*/ 51864 w 770"/>
              <a:gd name="T9" fmla="*/ 0 h 652"/>
              <a:gd name="T10" fmla="*/ 0 60000 65536"/>
              <a:gd name="T11" fmla="*/ 0 60000 65536"/>
              <a:gd name="T12" fmla="*/ 0 60000 65536"/>
              <a:gd name="T13" fmla="*/ 0 60000 65536"/>
              <a:gd name="T14" fmla="*/ 0 60000 65536"/>
              <a:gd name="T15" fmla="*/ 0 w 770"/>
              <a:gd name="T16" fmla="*/ 0 h 652"/>
              <a:gd name="T17" fmla="*/ 770 w 770"/>
              <a:gd name="T18" fmla="*/ 652 h 652"/>
            </a:gdLst>
            <a:ahLst/>
            <a:cxnLst>
              <a:cxn ang="T10">
                <a:pos x="T0" y="T1"/>
              </a:cxn>
              <a:cxn ang="T11">
                <a:pos x="T2" y="T3"/>
              </a:cxn>
              <a:cxn ang="T12">
                <a:pos x="T4" y="T5"/>
              </a:cxn>
              <a:cxn ang="T13">
                <a:pos x="T6" y="T7"/>
              </a:cxn>
              <a:cxn ang="T14">
                <a:pos x="T8" y="T9"/>
              </a:cxn>
            </a:cxnLst>
            <a:rect l="T15" t="T16" r="T17" b="T18"/>
            <a:pathLst>
              <a:path w="770" h="652">
                <a:moveTo>
                  <a:pt x="331" y="0"/>
                </a:moveTo>
                <a:lnTo>
                  <a:pt x="0" y="652"/>
                </a:lnTo>
                <a:lnTo>
                  <a:pt x="440" y="652"/>
                </a:lnTo>
                <a:lnTo>
                  <a:pt x="770" y="0"/>
                </a:lnTo>
                <a:lnTo>
                  <a:pt x="331" y="0"/>
                </a:lnTo>
                <a:close/>
              </a:path>
            </a:pathLst>
          </a:custGeom>
          <a:noFill/>
          <a:ln w="4763">
            <a:solidFill>
              <a:srgbClr val="000000"/>
            </a:solidFill>
            <a:prstDash val="solid"/>
            <a:round/>
            <a:headEnd/>
            <a:tailEnd/>
          </a:ln>
        </p:spPr>
        <p:txBody>
          <a:bodyPr lIns="57150" tIns="28575" rIns="57150" bIns="28575"/>
          <a:lstStyle/>
          <a:p>
            <a:endParaRPr lang="en-US"/>
          </a:p>
        </p:txBody>
      </p:sp>
      <p:sp>
        <p:nvSpPr>
          <p:cNvPr id="61827" name="Freeform 480"/>
          <p:cNvSpPr>
            <a:spLocks/>
          </p:cNvSpPr>
          <p:nvPr/>
        </p:nvSpPr>
        <p:spPr bwMode="auto">
          <a:xfrm>
            <a:off x="5922963" y="3729038"/>
            <a:ext cx="80962" cy="49212"/>
          </a:xfrm>
          <a:custGeom>
            <a:avLst/>
            <a:gdLst>
              <a:gd name="T0" fmla="*/ 76669 w 528"/>
              <a:gd name="T1" fmla="*/ 45495 h 278"/>
              <a:gd name="T2" fmla="*/ 74675 w 528"/>
              <a:gd name="T3" fmla="*/ 42839 h 278"/>
              <a:gd name="T4" fmla="*/ 73602 w 528"/>
              <a:gd name="T5" fmla="*/ 41600 h 278"/>
              <a:gd name="T6" fmla="*/ 72682 w 528"/>
              <a:gd name="T7" fmla="*/ 38945 h 278"/>
              <a:gd name="T8" fmla="*/ 70842 w 528"/>
              <a:gd name="T9" fmla="*/ 36466 h 278"/>
              <a:gd name="T10" fmla="*/ 69615 w 528"/>
              <a:gd name="T11" fmla="*/ 33280 h 278"/>
              <a:gd name="T12" fmla="*/ 67622 w 528"/>
              <a:gd name="T13" fmla="*/ 30271 h 278"/>
              <a:gd name="T14" fmla="*/ 66548 w 528"/>
              <a:gd name="T15" fmla="*/ 22659 h 278"/>
              <a:gd name="T16" fmla="*/ 65782 w 528"/>
              <a:gd name="T17" fmla="*/ 14870 h 278"/>
              <a:gd name="T18" fmla="*/ 64555 w 528"/>
              <a:gd name="T19" fmla="*/ 6550 h 278"/>
              <a:gd name="T20" fmla="*/ 64095 w 528"/>
              <a:gd name="T21" fmla="*/ 3186 h 278"/>
              <a:gd name="T22" fmla="*/ 62562 w 528"/>
              <a:gd name="T23" fmla="*/ 2124 h 278"/>
              <a:gd name="T24" fmla="*/ 59341 w 528"/>
              <a:gd name="T25" fmla="*/ 2478 h 278"/>
              <a:gd name="T26" fmla="*/ 54128 w 528"/>
              <a:gd name="T27" fmla="*/ 2655 h 278"/>
              <a:gd name="T28" fmla="*/ 48455 w 528"/>
              <a:gd name="T29" fmla="*/ 2124 h 278"/>
              <a:gd name="T30" fmla="*/ 44008 w 528"/>
              <a:gd name="T31" fmla="*/ 2124 h 278"/>
              <a:gd name="T32" fmla="*/ 41094 w 528"/>
              <a:gd name="T33" fmla="*/ 1770 h 278"/>
              <a:gd name="T34" fmla="*/ 36494 w 528"/>
              <a:gd name="T35" fmla="*/ 885 h 278"/>
              <a:gd name="T36" fmla="*/ 31587 w 528"/>
              <a:gd name="T37" fmla="*/ 354 h 278"/>
              <a:gd name="T38" fmla="*/ 18247 w 528"/>
              <a:gd name="T39" fmla="*/ 177 h 278"/>
              <a:gd name="T40" fmla="*/ 9047 w 528"/>
              <a:gd name="T41" fmla="*/ 354 h 278"/>
              <a:gd name="T42" fmla="*/ 5673 w 528"/>
              <a:gd name="T43" fmla="*/ 531 h 278"/>
              <a:gd name="T44" fmla="*/ 0 w 528"/>
              <a:gd name="T45" fmla="*/ 1416 h 278"/>
              <a:gd name="T46" fmla="*/ 920 w 528"/>
              <a:gd name="T47" fmla="*/ 2832 h 278"/>
              <a:gd name="T48" fmla="*/ 2147 w 528"/>
              <a:gd name="T49" fmla="*/ 4603 h 278"/>
              <a:gd name="T50" fmla="*/ 4140 w 528"/>
              <a:gd name="T51" fmla="*/ 6196 h 278"/>
              <a:gd name="T52" fmla="*/ 5060 w 528"/>
              <a:gd name="T53" fmla="*/ 7435 h 278"/>
              <a:gd name="T54" fmla="*/ 6287 w 528"/>
              <a:gd name="T55" fmla="*/ 9913 h 278"/>
              <a:gd name="T56" fmla="*/ 7207 w 528"/>
              <a:gd name="T57" fmla="*/ 10798 h 278"/>
              <a:gd name="T58" fmla="*/ 9200 w 528"/>
              <a:gd name="T59" fmla="*/ 13454 h 278"/>
              <a:gd name="T60" fmla="*/ 11194 w 528"/>
              <a:gd name="T61" fmla="*/ 14870 h 278"/>
              <a:gd name="T62" fmla="*/ 13034 w 528"/>
              <a:gd name="T63" fmla="*/ 15932 h 278"/>
              <a:gd name="T64" fmla="*/ 13800 w 528"/>
              <a:gd name="T65" fmla="*/ 17879 h 278"/>
              <a:gd name="T66" fmla="*/ 16254 w 528"/>
              <a:gd name="T67" fmla="*/ 19472 h 278"/>
              <a:gd name="T68" fmla="*/ 17174 w 528"/>
              <a:gd name="T69" fmla="*/ 20357 h 278"/>
              <a:gd name="T70" fmla="*/ 17480 w 528"/>
              <a:gd name="T71" fmla="*/ 21951 h 278"/>
              <a:gd name="T72" fmla="*/ 19014 w 528"/>
              <a:gd name="T73" fmla="*/ 22482 h 278"/>
              <a:gd name="T74" fmla="*/ 21161 w 528"/>
              <a:gd name="T75" fmla="*/ 23721 h 278"/>
              <a:gd name="T76" fmla="*/ 23307 w 528"/>
              <a:gd name="T77" fmla="*/ 25137 h 278"/>
              <a:gd name="T78" fmla="*/ 25607 w 528"/>
              <a:gd name="T79" fmla="*/ 26376 h 278"/>
              <a:gd name="T80" fmla="*/ 26834 w 528"/>
              <a:gd name="T81" fmla="*/ 28146 h 278"/>
              <a:gd name="T82" fmla="*/ 28214 w 528"/>
              <a:gd name="T83" fmla="*/ 28677 h 278"/>
              <a:gd name="T84" fmla="*/ 31281 w 528"/>
              <a:gd name="T85" fmla="*/ 30802 h 278"/>
              <a:gd name="T86" fmla="*/ 33274 w 528"/>
              <a:gd name="T87" fmla="*/ 31864 h 278"/>
              <a:gd name="T88" fmla="*/ 35881 w 528"/>
              <a:gd name="T89" fmla="*/ 33811 h 278"/>
              <a:gd name="T90" fmla="*/ 37721 w 528"/>
              <a:gd name="T91" fmla="*/ 34873 h 278"/>
              <a:gd name="T92" fmla="*/ 39408 w 528"/>
              <a:gd name="T93" fmla="*/ 36112 h 278"/>
              <a:gd name="T94" fmla="*/ 41554 w 528"/>
              <a:gd name="T95" fmla="*/ 38414 h 278"/>
              <a:gd name="T96" fmla="*/ 44928 w 528"/>
              <a:gd name="T97" fmla="*/ 39476 h 278"/>
              <a:gd name="T98" fmla="*/ 48455 w 528"/>
              <a:gd name="T99" fmla="*/ 41246 h 278"/>
              <a:gd name="T100" fmla="*/ 52288 w 528"/>
              <a:gd name="T101" fmla="*/ 42839 h 278"/>
              <a:gd name="T102" fmla="*/ 55661 w 528"/>
              <a:gd name="T103" fmla="*/ 43901 h 278"/>
              <a:gd name="T104" fmla="*/ 57348 w 528"/>
              <a:gd name="T105" fmla="*/ 44432 h 278"/>
              <a:gd name="T106" fmla="*/ 58268 w 528"/>
              <a:gd name="T107" fmla="*/ 45140 h 278"/>
              <a:gd name="T108" fmla="*/ 61335 w 528"/>
              <a:gd name="T109" fmla="*/ 45318 h 278"/>
              <a:gd name="T110" fmla="*/ 61948 w 528"/>
              <a:gd name="T111" fmla="*/ 45495 h 278"/>
              <a:gd name="T112" fmla="*/ 64248 w 528"/>
              <a:gd name="T113" fmla="*/ 46734 h 278"/>
              <a:gd name="T114" fmla="*/ 67008 w 528"/>
              <a:gd name="T115" fmla="*/ 46911 h 278"/>
              <a:gd name="T116" fmla="*/ 68542 w 528"/>
              <a:gd name="T117" fmla="*/ 47442 h 278"/>
              <a:gd name="T118" fmla="*/ 71148 w 528"/>
              <a:gd name="T119" fmla="*/ 47796 h 278"/>
              <a:gd name="T120" fmla="*/ 73908 w 528"/>
              <a:gd name="T121" fmla="*/ 49212 h 278"/>
              <a:gd name="T122" fmla="*/ 77435 w 528"/>
              <a:gd name="T123" fmla="*/ 49035 h 27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528"/>
              <a:gd name="T187" fmla="*/ 0 h 278"/>
              <a:gd name="T188" fmla="*/ 528 w 528"/>
              <a:gd name="T189" fmla="*/ 278 h 278"/>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528" h="278">
                <a:moveTo>
                  <a:pt x="528" y="275"/>
                </a:moveTo>
                <a:lnTo>
                  <a:pt x="524" y="274"/>
                </a:lnTo>
                <a:lnTo>
                  <a:pt x="520" y="271"/>
                </a:lnTo>
                <a:lnTo>
                  <a:pt x="514" y="267"/>
                </a:lnTo>
                <a:lnTo>
                  <a:pt x="507" y="262"/>
                </a:lnTo>
                <a:lnTo>
                  <a:pt x="500" y="257"/>
                </a:lnTo>
                <a:lnTo>
                  <a:pt x="499" y="255"/>
                </a:lnTo>
                <a:lnTo>
                  <a:pt x="498" y="252"/>
                </a:lnTo>
                <a:lnTo>
                  <a:pt x="494" y="248"/>
                </a:lnTo>
                <a:lnTo>
                  <a:pt x="492" y="245"/>
                </a:lnTo>
                <a:lnTo>
                  <a:pt x="489" y="244"/>
                </a:lnTo>
                <a:lnTo>
                  <a:pt x="487" y="242"/>
                </a:lnTo>
                <a:lnTo>
                  <a:pt x="486" y="242"/>
                </a:lnTo>
                <a:lnTo>
                  <a:pt x="486" y="240"/>
                </a:lnTo>
                <a:lnTo>
                  <a:pt x="485" y="238"/>
                </a:lnTo>
                <a:lnTo>
                  <a:pt x="483" y="237"/>
                </a:lnTo>
                <a:lnTo>
                  <a:pt x="482" y="236"/>
                </a:lnTo>
                <a:lnTo>
                  <a:pt x="480" y="235"/>
                </a:lnTo>
                <a:lnTo>
                  <a:pt x="479" y="231"/>
                </a:lnTo>
                <a:lnTo>
                  <a:pt x="479" y="230"/>
                </a:lnTo>
                <a:lnTo>
                  <a:pt x="478" y="227"/>
                </a:lnTo>
                <a:lnTo>
                  <a:pt x="476" y="225"/>
                </a:lnTo>
                <a:lnTo>
                  <a:pt x="475" y="223"/>
                </a:lnTo>
                <a:lnTo>
                  <a:pt x="474" y="220"/>
                </a:lnTo>
                <a:lnTo>
                  <a:pt x="473" y="218"/>
                </a:lnTo>
                <a:lnTo>
                  <a:pt x="472" y="217"/>
                </a:lnTo>
                <a:lnTo>
                  <a:pt x="468" y="213"/>
                </a:lnTo>
                <a:lnTo>
                  <a:pt x="463" y="211"/>
                </a:lnTo>
                <a:lnTo>
                  <a:pt x="463" y="208"/>
                </a:lnTo>
                <a:lnTo>
                  <a:pt x="462" y="206"/>
                </a:lnTo>
                <a:lnTo>
                  <a:pt x="461" y="204"/>
                </a:lnTo>
                <a:lnTo>
                  <a:pt x="460" y="201"/>
                </a:lnTo>
                <a:lnTo>
                  <a:pt x="459" y="197"/>
                </a:lnTo>
                <a:lnTo>
                  <a:pt x="456" y="192"/>
                </a:lnTo>
                <a:lnTo>
                  <a:pt x="456" y="190"/>
                </a:lnTo>
                <a:lnTo>
                  <a:pt x="454" y="188"/>
                </a:lnTo>
                <a:lnTo>
                  <a:pt x="453" y="186"/>
                </a:lnTo>
                <a:lnTo>
                  <a:pt x="450" y="185"/>
                </a:lnTo>
                <a:lnTo>
                  <a:pt x="447" y="179"/>
                </a:lnTo>
                <a:lnTo>
                  <a:pt x="444" y="176"/>
                </a:lnTo>
                <a:lnTo>
                  <a:pt x="442" y="175"/>
                </a:lnTo>
                <a:lnTo>
                  <a:pt x="441" y="171"/>
                </a:lnTo>
                <a:lnTo>
                  <a:pt x="440" y="167"/>
                </a:lnTo>
                <a:lnTo>
                  <a:pt x="437" y="163"/>
                </a:lnTo>
                <a:lnTo>
                  <a:pt x="436" y="160"/>
                </a:lnTo>
                <a:lnTo>
                  <a:pt x="435" y="147"/>
                </a:lnTo>
                <a:lnTo>
                  <a:pt x="435" y="135"/>
                </a:lnTo>
                <a:lnTo>
                  <a:pt x="434" y="128"/>
                </a:lnTo>
                <a:lnTo>
                  <a:pt x="432" y="122"/>
                </a:lnTo>
                <a:lnTo>
                  <a:pt x="431" y="116"/>
                </a:lnTo>
                <a:lnTo>
                  <a:pt x="430" y="110"/>
                </a:lnTo>
                <a:lnTo>
                  <a:pt x="429" y="102"/>
                </a:lnTo>
                <a:lnTo>
                  <a:pt x="429" y="92"/>
                </a:lnTo>
                <a:lnTo>
                  <a:pt x="429" y="84"/>
                </a:lnTo>
                <a:lnTo>
                  <a:pt x="429" y="74"/>
                </a:lnTo>
                <a:lnTo>
                  <a:pt x="428" y="65"/>
                </a:lnTo>
                <a:lnTo>
                  <a:pt x="427" y="57"/>
                </a:lnTo>
                <a:lnTo>
                  <a:pt x="424" y="48"/>
                </a:lnTo>
                <a:lnTo>
                  <a:pt x="421" y="40"/>
                </a:lnTo>
                <a:lnTo>
                  <a:pt x="421" y="37"/>
                </a:lnTo>
                <a:lnTo>
                  <a:pt x="419" y="33"/>
                </a:lnTo>
                <a:lnTo>
                  <a:pt x="419" y="29"/>
                </a:lnTo>
                <a:lnTo>
                  <a:pt x="419" y="27"/>
                </a:lnTo>
                <a:lnTo>
                  <a:pt x="418" y="24"/>
                </a:lnTo>
                <a:lnTo>
                  <a:pt x="418" y="21"/>
                </a:lnTo>
                <a:lnTo>
                  <a:pt x="418" y="18"/>
                </a:lnTo>
                <a:lnTo>
                  <a:pt x="417" y="15"/>
                </a:lnTo>
                <a:lnTo>
                  <a:pt x="416" y="13"/>
                </a:lnTo>
                <a:lnTo>
                  <a:pt x="415" y="12"/>
                </a:lnTo>
                <a:lnTo>
                  <a:pt x="412" y="12"/>
                </a:lnTo>
                <a:lnTo>
                  <a:pt x="409" y="12"/>
                </a:lnTo>
                <a:lnTo>
                  <a:pt x="408" y="12"/>
                </a:lnTo>
                <a:lnTo>
                  <a:pt x="405" y="12"/>
                </a:lnTo>
                <a:lnTo>
                  <a:pt x="402" y="12"/>
                </a:lnTo>
                <a:lnTo>
                  <a:pt x="399" y="13"/>
                </a:lnTo>
                <a:lnTo>
                  <a:pt x="396" y="13"/>
                </a:lnTo>
                <a:lnTo>
                  <a:pt x="392" y="13"/>
                </a:lnTo>
                <a:lnTo>
                  <a:pt x="387" y="14"/>
                </a:lnTo>
                <a:lnTo>
                  <a:pt x="383" y="14"/>
                </a:lnTo>
                <a:lnTo>
                  <a:pt x="378" y="14"/>
                </a:lnTo>
                <a:lnTo>
                  <a:pt x="372" y="15"/>
                </a:lnTo>
                <a:lnTo>
                  <a:pt x="366" y="15"/>
                </a:lnTo>
                <a:lnTo>
                  <a:pt x="360" y="15"/>
                </a:lnTo>
                <a:lnTo>
                  <a:pt x="353" y="15"/>
                </a:lnTo>
                <a:lnTo>
                  <a:pt x="345" y="15"/>
                </a:lnTo>
                <a:lnTo>
                  <a:pt x="341" y="14"/>
                </a:lnTo>
                <a:lnTo>
                  <a:pt x="336" y="14"/>
                </a:lnTo>
                <a:lnTo>
                  <a:pt x="332" y="13"/>
                </a:lnTo>
                <a:lnTo>
                  <a:pt x="327" y="13"/>
                </a:lnTo>
                <a:lnTo>
                  <a:pt x="316" y="12"/>
                </a:lnTo>
                <a:lnTo>
                  <a:pt x="307" y="12"/>
                </a:lnTo>
                <a:lnTo>
                  <a:pt x="302" y="12"/>
                </a:lnTo>
                <a:lnTo>
                  <a:pt x="297" y="12"/>
                </a:lnTo>
                <a:lnTo>
                  <a:pt x="294" y="12"/>
                </a:lnTo>
                <a:lnTo>
                  <a:pt x="290" y="12"/>
                </a:lnTo>
                <a:lnTo>
                  <a:pt x="287" y="12"/>
                </a:lnTo>
                <a:lnTo>
                  <a:pt x="284" y="12"/>
                </a:lnTo>
                <a:lnTo>
                  <a:pt x="283" y="12"/>
                </a:lnTo>
                <a:lnTo>
                  <a:pt x="283" y="13"/>
                </a:lnTo>
                <a:lnTo>
                  <a:pt x="278" y="12"/>
                </a:lnTo>
                <a:lnTo>
                  <a:pt x="274" y="12"/>
                </a:lnTo>
                <a:lnTo>
                  <a:pt x="268" y="10"/>
                </a:lnTo>
                <a:lnTo>
                  <a:pt x="263" y="10"/>
                </a:lnTo>
                <a:lnTo>
                  <a:pt x="258" y="8"/>
                </a:lnTo>
                <a:lnTo>
                  <a:pt x="252" y="7"/>
                </a:lnTo>
                <a:lnTo>
                  <a:pt x="248" y="6"/>
                </a:lnTo>
                <a:lnTo>
                  <a:pt x="243" y="6"/>
                </a:lnTo>
                <a:lnTo>
                  <a:pt x="238" y="5"/>
                </a:lnTo>
                <a:lnTo>
                  <a:pt x="233" y="5"/>
                </a:lnTo>
                <a:lnTo>
                  <a:pt x="227" y="5"/>
                </a:lnTo>
                <a:lnTo>
                  <a:pt x="220" y="5"/>
                </a:lnTo>
                <a:lnTo>
                  <a:pt x="216" y="3"/>
                </a:lnTo>
                <a:lnTo>
                  <a:pt x="211" y="3"/>
                </a:lnTo>
                <a:lnTo>
                  <a:pt x="206" y="2"/>
                </a:lnTo>
                <a:lnTo>
                  <a:pt x="200" y="2"/>
                </a:lnTo>
                <a:lnTo>
                  <a:pt x="188" y="1"/>
                </a:lnTo>
                <a:lnTo>
                  <a:pt x="175" y="1"/>
                </a:lnTo>
                <a:lnTo>
                  <a:pt x="162" y="1"/>
                </a:lnTo>
                <a:lnTo>
                  <a:pt x="148" y="0"/>
                </a:lnTo>
                <a:lnTo>
                  <a:pt x="119" y="1"/>
                </a:lnTo>
                <a:lnTo>
                  <a:pt x="106" y="1"/>
                </a:lnTo>
                <a:lnTo>
                  <a:pt x="93" y="1"/>
                </a:lnTo>
                <a:lnTo>
                  <a:pt x="80" y="2"/>
                </a:lnTo>
                <a:lnTo>
                  <a:pt x="69" y="2"/>
                </a:lnTo>
                <a:lnTo>
                  <a:pt x="64" y="2"/>
                </a:lnTo>
                <a:lnTo>
                  <a:pt x="59" y="2"/>
                </a:lnTo>
                <a:lnTo>
                  <a:pt x="54" y="2"/>
                </a:lnTo>
                <a:lnTo>
                  <a:pt x="50" y="3"/>
                </a:lnTo>
                <a:lnTo>
                  <a:pt x="46" y="3"/>
                </a:lnTo>
                <a:lnTo>
                  <a:pt x="42" y="3"/>
                </a:lnTo>
                <a:lnTo>
                  <a:pt x="39" y="3"/>
                </a:lnTo>
                <a:lnTo>
                  <a:pt x="37" y="3"/>
                </a:lnTo>
                <a:lnTo>
                  <a:pt x="27" y="3"/>
                </a:lnTo>
                <a:lnTo>
                  <a:pt x="19" y="5"/>
                </a:lnTo>
                <a:lnTo>
                  <a:pt x="10" y="6"/>
                </a:lnTo>
                <a:lnTo>
                  <a:pt x="2" y="7"/>
                </a:lnTo>
                <a:lnTo>
                  <a:pt x="1" y="7"/>
                </a:lnTo>
                <a:lnTo>
                  <a:pt x="0" y="8"/>
                </a:lnTo>
                <a:lnTo>
                  <a:pt x="0" y="9"/>
                </a:lnTo>
                <a:lnTo>
                  <a:pt x="0" y="12"/>
                </a:lnTo>
                <a:lnTo>
                  <a:pt x="1" y="13"/>
                </a:lnTo>
                <a:lnTo>
                  <a:pt x="2" y="14"/>
                </a:lnTo>
                <a:lnTo>
                  <a:pt x="5" y="15"/>
                </a:lnTo>
                <a:lnTo>
                  <a:pt x="6" y="16"/>
                </a:lnTo>
                <a:lnTo>
                  <a:pt x="8" y="18"/>
                </a:lnTo>
                <a:lnTo>
                  <a:pt x="8" y="19"/>
                </a:lnTo>
                <a:lnTo>
                  <a:pt x="9" y="20"/>
                </a:lnTo>
                <a:lnTo>
                  <a:pt x="12" y="22"/>
                </a:lnTo>
                <a:lnTo>
                  <a:pt x="13" y="24"/>
                </a:lnTo>
                <a:lnTo>
                  <a:pt x="14" y="26"/>
                </a:lnTo>
                <a:lnTo>
                  <a:pt x="14" y="27"/>
                </a:lnTo>
                <a:lnTo>
                  <a:pt x="15" y="29"/>
                </a:lnTo>
                <a:lnTo>
                  <a:pt x="16" y="31"/>
                </a:lnTo>
                <a:lnTo>
                  <a:pt x="19" y="32"/>
                </a:lnTo>
                <a:lnTo>
                  <a:pt x="21" y="33"/>
                </a:lnTo>
                <a:lnTo>
                  <a:pt x="27" y="35"/>
                </a:lnTo>
                <a:lnTo>
                  <a:pt x="29" y="35"/>
                </a:lnTo>
                <a:lnTo>
                  <a:pt x="31" y="35"/>
                </a:lnTo>
                <a:lnTo>
                  <a:pt x="31" y="38"/>
                </a:lnTo>
                <a:lnTo>
                  <a:pt x="32" y="39"/>
                </a:lnTo>
                <a:lnTo>
                  <a:pt x="32" y="40"/>
                </a:lnTo>
                <a:lnTo>
                  <a:pt x="33" y="42"/>
                </a:lnTo>
                <a:lnTo>
                  <a:pt x="35" y="44"/>
                </a:lnTo>
                <a:lnTo>
                  <a:pt x="37" y="46"/>
                </a:lnTo>
                <a:lnTo>
                  <a:pt x="38" y="48"/>
                </a:lnTo>
                <a:lnTo>
                  <a:pt x="40" y="52"/>
                </a:lnTo>
                <a:lnTo>
                  <a:pt x="40" y="54"/>
                </a:lnTo>
                <a:lnTo>
                  <a:pt x="41" y="56"/>
                </a:lnTo>
                <a:lnTo>
                  <a:pt x="41" y="58"/>
                </a:lnTo>
                <a:lnTo>
                  <a:pt x="42" y="59"/>
                </a:lnTo>
                <a:lnTo>
                  <a:pt x="44" y="60"/>
                </a:lnTo>
                <a:lnTo>
                  <a:pt x="46" y="60"/>
                </a:lnTo>
                <a:lnTo>
                  <a:pt x="47" y="61"/>
                </a:lnTo>
                <a:lnTo>
                  <a:pt x="50" y="63"/>
                </a:lnTo>
                <a:lnTo>
                  <a:pt x="53" y="65"/>
                </a:lnTo>
                <a:lnTo>
                  <a:pt x="57" y="69"/>
                </a:lnTo>
                <a:lnTo>
                  <a:pt x="58" y="70"/>
                </a:lnTo>
                <a:lnTo>
                  <a:pt x="59" y="72"/>
                </a:lnTo>
                <a:lnTo>
                  <a:pt x="60" y="76"/>
                </a:lnTo>
                <a:lnTo>
                  <a:pt x="61" y="78"/>
                </a:lnTo>
                <a:lnTo>
                  <a:pt x="63" y="80"/>
                </a:lnTo>
                <a:lnTo>
                  <a:pt x="65" y="83"/>
                </a:lnTo>
                <a:lnTo>
                  <a:pt x="67" y="83"/>
                </a:lnTo>
                <a:lnTo>
                  <a:pt x="70" y="84"/>
                </a:lnTo>
                <a:lnTo>
                  <a:pt x="73" y="84"/>
                </a:lnTo>
                <a:lnTo>
                  <a:pt x="78" y="85"/>
                </a:lnTo>
                <a:lnTo>
                  <a:pt x="79" y="85"/>
                </a:lnTo>
                <a:lnTo>
                  <a:pt x="80" y="85"/>
                </a:lnTo>
                <a:lnTo>
                  <a:pt x="82" y="86"/>
                </a:lnTo>
                <a:lnTo>
                  <a:pt x="84" y="89"/>
                </a:lnTo>
                <a:lnTo>
                  <a:pt x="85" y="90"/>
                </a:lnTo>
                <a:lnTo>
                  <a:pt x="85" y="92"/>
                </a:lnTo>
                <a:lnTo>
                  <a:pt x="85" y="95"/>
                </a:lnTo>
                <a:lnTo>
                  <a:pt x="86" y="96"/>
                </a:lnTo>
                <a:lnTo>
                  <a:pt x="87" y="98"/>
                </a:lnTo>
                <a:lnTo>
                  <a:pt x="89" y="99"/>
                </a:lnTo>
                <a:lnTo>
                  <a:pt x="90" y="101"/>
                </a:lnTo>
                <a:lnTo>
                  <a:pt x="92" y="101"/>
                </a:lnTo>
                <a:lnTo>
                  <a:pt x="95" y="102"/>
                </a:lnTo>
                <a:lnTo>
                  <a:pt x="98" y="104"/>
                </a:lnTo>
                <a:lnTo>
                  <a:pt x="101" y="108"/>
                </a:lnTo>
                <a:lnTo>
                  <a:pt x="104" y="109"/>
                </a:lnTo>
                <a:lnTo>
                  <a:pt x="106" y="110"/>
                </a:lnTo>
                <a:lnTo>
                  <a:pt x="109" y="110"/>
                </a:lnTo>
                <a:lnTo>
                  <a:pt x="110" y="111"/>
                </a:lnTo>
                <a:lnTo>
                  <a:pt x="111" y="111"/>
                </a:lnTo>
                <a:lnTo>
                  <a:pt x="111" y="112"/>
                </a:lnTo>
                <a:lnTo>
                  <a:pt x="112" y="114"/>
                </a:lnTo>
                <a:lnTo>
                  <a:pt x="112" y="115"/>
                </a:lnTo>
                <a:lnTo>
                  <a:pt x="111" y="116"/>
                </a:lnTo>
                <a:lnTo>
                  <a:pt x="111" y="117"/>
                </a:lnTo>
                <a:lnTo>
                  <a:pt x="111" y="120"/>
                </a:lnTo>
                <a:lnTo>
                  <a:pt x="111" y="122"/>
                </a:lnTo>
                <a:lnTo>
                  <a:pt x="112" y="123"/>
                </a:lnTo>
                <a:lnTo>
                  <a:pt x="114" y="124"/>
                </a:lnTo>
                <a:lnTo>
                  <a:pt x="115" y="125"/>
                </a:lnTo>
                <a:lnTo>
                  <a:pt x="117" y="125"/>
                </a:lnTo>
                <a:lnTo>
                  <a:pt x="119" y="125"/>
                </a:lnTo>
                <a:lnTo>
                  <a:pt x="122" y="127"/>
                </a:lnTo>
                <a:lnTo>
                  <a:pt x="124" y="127"/>
                </a:lnTo>
                <a:lnTo>
                  <a:pt x="125" y="127"/>
                </a:lnTo>
                <a:lnTo>
                  <a:pt x="128" y="127"/>
                </a:lnTo>
                <a:lnTo>
                  <a:pt x="130" y="129"/>
                </a:lnTo>
                <a:lnTo>
                  <a:pt x="134" y="131"/>
                </a:lnTo>
                <a:lnTo>
                  <a:pt x="136" y="133"/>
                </a:lnTo>
                <a:lnTo>
                  <a:pt x="138" y="134"/>
                </a:lnTo>
                <a:lnTo>
                  <a:pt x="141" y="135"/>
                </a:lnTo>
                <a:lnTo>
                  <a:pt x="143" y="136"/>
                </a:lnTo>
                <a:lnTo>
                  <a:pt x="146" y="137"/>
                </a:lnTo>
                <a:lnTo>
                  <a:pt x="148" y="139"/>
                </a:lnTo>
                <a:lnTo>
                  <a:pt x="150" y="140"/>
                </a:lnTo>
                <a:lnTo>
                  <a:pt x="152" y="142"/>
                </a:lnTo>
                <a:lnTo>
                  <a:pt x="153" y="143"/>
                </a:lnTo>
                <a:lnTo>
                  <a:pt x="154" y="144"/>
                </a:lnTo>
                <a:lnTo>
                  <a:pt x="156" y="146"/>
                </a:lnTo>
                <a:lnTo>
                  <a:pt x="162" y="148"/>
                </a:lnTo>
                <a:lnTo>
                  <a:pt x="165" y="149"/>
                </a:lnTo>
                <a:lnTo>
                  <a:pt x="167" y="149"/>
                </a:lnTo>
                <a:lnTo>
                  <a:pt x="168" y="153"/>
                </a:lnTo>
                <a:lnTo>
                  <a:pt x="170" y="155"/>
                </a:lnTo>
                <a:lnTo>
                  <a:pt x="170" y="156"/>
                </a:lnTo>
                <a:lnTo>
                  <a:pt x="172" y="157"/>
                </a:lnTo>
                <a:lnTo>
                  <a:pt x="174" y="159"/>
                </a:lnTo>
                <a:lnTo>
                  <a:pt x="175" y="159"/>
                </a:lnTo>
                <a:lnTo>
                  <a:pt x="178" y="161"/>
                </a:lnTo>
                <a:lnTo>
                  <a:pt x="179" y="162"/>
                </a:lnTo>
                <a:lnTo>
                  <a:pt x="180" y="162"/>
                </a:lnTo>
                <a:lnTo>
                  <a:pt x="181" y="162"/>
                </a:lnTo>
                <a:lnTo>
                  <a:pt x="182" y="162"/>
                </a:lnTo>
                <a:lnTo>
                  <a:pt x="184" y="162"/>
                </a:lnTo>
                <a:lnTo>
                  <a:pt x="187" y="163"/>
                </a:lnTo>
                <a:lnTo>
                  <a:pt x="189" y="166"/>
                </a:lnTo>
                <a:lnTo>
                  <a:pt x="195" y="169"/>
                </a:lnTo>
                <a:lnTo>
                  <a:pt x="198" y="172"/>
                </a:lnTo>
                <a:lnTo>
                  <a:pt x="201" y="173"/>
                </a:lnTo>
                <a:lnTo>
                  <a:pt x="204" y="174"/>
                </a:lnTo>
                <a:lnTo>
                  <a:pt x="207" y="175"/>
                </a:lnTo>
                <a:lnTo>
                  <a:pt x="210" y="176"/>
                </a:lnTo>
                <a:lnTo>
                  <a:pt x="211" y="176"/>
                </a:lnTo>
                <a:lnTo>
                  <a:pt x="213" y="179"/>
                </a:lnTo>
                <a:lnTo>
                  <a:pt x="216" y="180"/>
                </a:lnTo>
                <a:lnTo>
                  <a:pt x="217" y="180"/>
                </a:lnTo>
                <a:lnTo>
                  <a:pt x="218" y="181"/>
                </a:lnTo>
                <a:lnTo>
                  <a:pt x="221" y="184"/>
                </a:lnTo>
                <a:lnTo>
                  <a:pt x="226" y="186"/>
                </a:lnTo>
                <a:lnTo>
                  <a:pt x="231" y="188"/>
                </a:lnTo>
                <a:lnTo>
                  <a:pt x="232" y="190"/>
                </a:lnTo>
                <a:lnTo>
                  <a:pt x="234" y="191"/>
                </a:lnTo>
                <a:lnTo>
                  <a:pt x="239" y="192"/>
                </a:lnTo>
                <a:lnTo>
                  <a:pt x="240" y="193"/>
                </a:lnTo>
                <a:lnTo>
                  <a:pt x="243" y="194"/>
                </a:lnTo>
                <a:lnTo>
                  <a:pt x="244" y="195"/>
                </a:lnTo>
                <a:lnTo>
                  <a:pt x="245" y="197"/>
                </a:lnTo>
                <a:lnTo>
                  <a:pt x="246" y="197"/>
                </a:lnTo>
                <a:lnTo>
                  <a:pt x="248" y="198"/>
                </a:lnTo>
                <a:lnTo>
                  <a:pt x="250" y="198"/>
                </a:lnTo>
                <a:lnTo>
                  <a:pt x="252" y="198"/>
                </a:lnTo>
                <a:lnTo>
                  <a:pt x="253" y="199"/>
                </a:lnTo>
                <a:lnTo>
                  <a:pt x="256" y="201"/>
                </a:lnTo>
                <a:lnTo>
                  <a:pt x="257" y="204"/>
                </a:lnTo>
                <a:lnTo>
                  <a:pt x="261" y="208"/>
                </a:lnTo>
                <a:lnTo>
                  <a:pt x="263" y="211"/>
                </a:lnTo>
                <a:lnTo>
                  <a:pt x="264" y="213"/>
                </a:lnTo>
                <a:lnTo>
                  <a:pt x="268" y="216"/>
                </a:lnTo>
                <a:lnTo>
                  <a:pt x="269" y="216"/>
                </a:lnTo>
                <a:lnTo>
                  <a:pt x="271" y="217"/>
                </a:lnTo>
                <a:lnTo>
                  <a:pt x="274" y="217"/>
                </a:lnTo>
                <a:lnTo>
                  <a:pt x="276" y="218"/>
                </a:lnTo>
                <a:lnTo>
                  <a:pt x="280" y="218"/>
                </a:lnTo>
                <a:lnTo>
                  <a:pt x="283" y="218"/>
                </a:lnTo>
                <a:lnTo>
                  <a:pt x="288" y="220"/>
                </a:lnTo>
                <a:lnTo>
                  <a:pt x="293" y="223"/>
                </a:lnTo>
                <a:lnTo>
                  <a:pt x="296" y="225"/>
                </a:lnTo>
                <a:lnTo>
                  <a:pt x="302" y="225"/>
                </a:lnTo>
                <a:lnTo>
                  <a:pt x="306" y="227"/>
                </a:lnTo>
                <a:lnTo>
                  <a:pt x="309" y="230"/>
                </a:lnTo>
                <a:lnTo>
                  <a:pt x="313" y="232"/>
                </a:lnTo>
                <a:lnTo>
                  <a:pt x="316" y="233"/>
                </a:lnTo>
                <a:lnTo>
                  <a:pt x="325" y="237"/>
                </a:lnTo>
                <a:lnTo>
                  <a:pt x="329" y="237"/>
                </a:lnTo>
                <a:lnTo>
                  <a:pt x="334" y="238"/>
                </a:lnTo>
                <a:lnTo>
                  <a:pt x="335" y="239"/>
                </a:lnTo>
                <a:lnTo>
                  <a:pt x="338" y="240"/>
                </a:lnTo>
                <a:lnTo>
                  <a:pt x="341" y="242"/>
                </a:lnTo>
                <a:lnTo>
                  <a:pt x="344" y="243"/>
                </a:lnTo>
                <a:lnTo>
                  <a:pt x="349" y="243"/>
                </a:lnTo>
                <a:lnTo>
                  <a:pt x="355" y="244"/>
                </a:lnTo>
                <a:lnTo>
                  <a:pt x="358" y="245"/>
                </a:lnTo>
                <a:lnTo>
                  <a:pt x="359" y="246"/>
                </a:lnTo>
                <a:lnTo>
                  <a:pt x="363" y="248"/>
                </a:lnTo>
                <a:lnTo>
                  <a:pt x="364" y="248"/>
                </a:lnTo>
                <a:lnTo>
                  <a:pt x="365" y="248"/>
                </a:lnTo>
                <a:lnTo>
                  <a:pt x="367" y="249"/>
                </a:lnTo>
                <a:lnTo>
                  <a:pt x="370" y="249"/>
                </a:lnTo>
                <a:lnTo>
                  <a:pt x="372" y="250"/>
                </a:lnTo>
                <a:lnTo>
                  <a:pt x="374" y="251"/>
                </a:lnTo>
                <a:lnTo>
                  <a:pt x="376" y="252"/>
                </a:lnTo>
                <a:lnTo>
                  <a:pt x="377" y="252"/>
                </a:lnTo>
                <a:lnTo>
                  <a:pt x="378" y="254"/>
                </a:lnTo>
                <a:lnTo>
                  <a:pt x="379" y="255"/>
                </a:lnTo>
                <a:lnTo>
                  <a:pt x="380" y="255"/>
                </a:lnTo>
                <a:lnTo>
                  <a:pt x="383" y="255"/>
                </a:lnTo>
                <a:lnTo>
                  <a:pt x="384" y="256"/>
                </a:lnTo>
                <a:lnTo>
                  <a:pt x="387" y="256"/>
                </a:lnTo>
                <a:lnTo>
                  <a:pt x="391" y="256"/>
                </a:lnTo>
                <a:lnTo>
                  <a:pt x="395" y="256"/>
                </a:lnTo>
                <a:lnTo>
                  <a:pt x="400" y="256"/>
                </a:lnTo>
                <a:lnTo>
                  <a:pt x="402" y="257"/>
                </a:lnTo>
                <a:lnTo>
                  <a:pt x="403" y="257"/>
                </a:lnTo>
                <a:lnTo>
                  <a:pt x="404" y="257"/>
                </a:lnTo>
                <a:lnTo>
                  <a:pt x="404" y="258"/>
                </a:lnTo>
                <a:lnTo>
                  <a:pt x="405" y="259"/>
                </a:lnTo>
                <a:lnTo>
                  <a:pt x="408" y="262"/>
                </a:lnTo>
                <a:lnTo>
                  <a:pt x="411" y="263"/>
                </a:lnTo>
                <a:lnTo>
                  <a:pt x="415" y="264"/>
                </a:lnTo>
                <a:lnTo>
                  <a:pt x="419" y="264"/>
                </a:lnTo>
                <a:lnTo>
                  <a:pt x="423" y="263"/>
                </a:lnTo>
                <a:lnTo>
                  <a:pt x="427" y="263"/>
                </a:lnTo>
                <a:lnTo>
                  <a:pt x="431" y="263"/>
                </a:lnTo>
                <a:lnTo>
                  <a:pt x="435" y="263"/>
                </a:lnTo>
                <a:lnTo>
                  <a:pt x="436" y="264"/>
                </a:lnTo>
                <a:lnTo>
                  <a:pt x="437" y="265"/>
                </a:lnTo>
                <a:lnTo>
                  <a:pt x="438" y="267"/>
                </a:lnTo>
                <a:lnTo>
                  <a:pt x="440" y="268"/>
                </a:lnTo>
                <a:lnTo>
                  <a:pt x="441" y="269"/>
                </a:lnTo>
                <a:lnTo>
                  <a:pt x="442" y="269"/>
                </a:lnTo>
                <a:lnTo>
                  <a:pt x="445" y="268"/>
                </a:lnTo>
                <a:lnTo>
                  <a:pt x="447" y="268"/>
                </a:lnTo>
                <a:lnTo>
                  <a:pt x="449" y="268"/>
                </a:lnTo>
                <a:lnTo>
                  <a:pt x="451" y="268"/>
                </a:lnTo>
                <a:lnTo>
                  <a:pt x="454" y="268"/>
                </a:lnTo>
                <a:lnTo>
                  <a:pt x="457" y="268"/>
                </a:lnTo>
                <a:lnTo>
                  <a:pt x="461" y="269"/>
                </a:lnTo>
                <a:lnTo>
                  <a:pt x="464" y="270"/>
                </a:lnTo>
                <a:lnTo>
                  <a:pt x="468" y="271"/>
                </a:lnTo>
                <a:lnTo>
                  <a:pt x="472" y="274"/>
                </a:lnTo>
                <a:lnTo>
                  <a:pt x="474" y="275"/>
                </a:lnTo>
                <a:lnTo>
                  <a:pt x="478" y="276"/>
                </a:lnTo>
                <a:lnTo>
                  <a:pt x="480" y="277"/>
                </a:lnTo>
                <a:lnTo>
                  <a:pt x="482" y="278"/>
                </a:lnTo>
                <a:lnTo>
                  <a:pt x="485" y="278"/>
                </a:lnTo>
                <a:lnTo>
                  <a:pt x="491" y="278"/>
                </a:lnTo>
                <a:lnTo>
                  <a:pt x="493" y="278"/>
                </a:lnTo>
                <a:lnTo>
                  <a:pt x="496" y="278"/>
                </a:lnTo>
                <a:lnTo>
                  <a:pt x="500" y="277"/>
                </a:lnTo>
                <a:lnTo>
                  <a:pt x="505" y="277"/>
                </a:lnTo>
                <a:lnTo>
                  <a:pt x="510" y="276"/>
                </a:lnTo>
                <a:lnTo>
                  <a:pt x="514" y="276"/>
                </a:lnTo>
                <a:lnTo>
                  <a:pt x="521" y="276"/>
                </a:lnTo>
                <a:lnTo>
                  <a:pt x="528" y="275"/>
                </a:lnTo>
                <a:close/>
              </a:path>
            </a:pathLst>
          </a:custGeom>
          <a:solidFill>
            <a:srgbClr val="FF0000"/>
          </a:solidFill>
          <a:ln w="9525">
            <a:noFill/>
            <a:round/>
            <a:headEnd/>
            <a:tailEnd/>
          </a:ln>
        </p:spPr>
        <p:txBody>
          <a:bodyPr lIns="57150" tIns="28575" rIns="57150" bIns="28575"/>
          <a:lstStyle/>
          <a:p>
            <a:endParaRPr lang="en-US"/>
          </a:p>
        </p:txBody>
      </p:sp>
      <p:sp>
        <p:nvSpPr>
          <p:cNvPr id="61828" name="Freeform 481"/>
          <p:cNvSpPr>
            <a:spLocks/>
          </p:cNvSpPr>
          <p:nvPr/>
        </p:nvSpPr>
        <p:spPr bwMode="auto">
          <a:xfrm>
            <a:off x="5843588" y="2243138"/>
            <a:ext cx="80962" cy="58737"/>
          </a:xfrm>
          <a:custGeom>
            <a:avLst/>
            <a:gdLst>
              <a:gd name="T0" fmla="*/ 0 w 524"/>
              <a:gd name="T1" fmla="*/ 52272 h 318"/>
              <a:gd name="T2" fmla="*/ 773 w 524"/>
              <a:gd name="T3" fmla="*/ 54119 h 318"/>
              <a:gd name="T4" fmla="*/ 3090 w 524"/>
              <a:gd name="T5" fmla="*/ 54673 h 318"/>
              <a:gd name="T6" fmla="*/ 4481 w 524"/>
              <a:gd name="T7" fmla="*/ 55412 h 318"/>
              <a:gd name="T8" fmla="*/ 7262 w 524"/>
              <a:gd name="T9" fmla="*/ 56151 h 318"/>
              <a:gd name="T10" fmla="*/ 8807 w 524"/>
              <a:gd name="T11" fmla="*/ 57259 h 318"/>
              <a:gd name="T12" fmla="*/ 11125 w 524"/>
              <a:gd name="T13" fmla="*/ 57444 h 318"/>
              <a:gd name="T14" fmla="*/ 11897 w 524"/>
              <a:gd name="T15" fmla="*/ 58737 h 318"/>
              <a:gd name="T16" fmla="*/ 14833 w 524"/>
              <a:gd name="T17" fmla="*/ 58552 h 318"/>
              <a:gd name="T18" fmla="*/ 17923 w 524"/>
              <a:gd name="T19" fmla="*/ 55782 h 318"/>
              <a:gd name="T20" fmla="*/ 19931 w 524"/>
              <a:gd name="T21" fmla="*/ 54119 h 318"/>
              <a:gd name="T22" fmla="*/ 21786 w 524"/>
              <a:gd name="T23" fmla="*/ 52272 h 318"/>
              <a:gd name="T24" fmla="*/ 23640 w 524"/>
              <a:gd name="T25" fmla="*/ 50979 h 318"/>
              <a:gd name="T26" fmla="*/ 27811 w 524"/>
              <a:gd name="T27" fmla="*/ 46916 h 318"/>
              <a:gd name="T28" fmla="*/ 29820 w 524"/>
              <a:gd name="T29" fmla="*/ 45807 h 318"/>
              <a:gd name="T30" fmla="*/ 32138 w 524"/>
              <a:gd name="T31" fmla="*/ 43591 h 318"/>
              <a:gd name="T32" fmla="*/ 33683 w 524"/>
              <a:gd name="T33" fmla="*/ 42298 h 318"/>
              <a:gd name="T34" fmla="*/ 36464 w 524"/>
              <a:gd name="T35" fmla="*/ 40082 h 318"/>
              <a:gd name="T36" fmla="*/ 38781 w 524"/>
              <a:gd name="T37" fmla="*/ 38604 h 318"/>
              <a:gd name="T38" fmla="*/ 40326 w 524"/>
              <a:gd name="T39" fmla="*/ 36572 h 318"/>
              <a:gd name="T40" fmla="*/ 43571 w 524"/>
              <a:gd name="T41" fmla="*/ 34725 h 318"/>
              <a:gd name="T42" fmla="*/ 45425 w 524"/>
              <a:gd name="T43" fmla="*/ 32509 h 318"/>
              <a:gd name="T44" fmla="*/ 48206 w 524"/>
              <a:gd name="T45" fmla="*/ 30477 h 318"/>
              <a:gd name="T46" fmla="*/ 51142 w 524"/>
              <a:gd name="T47" fmla="*/ 28260 h 318"/>
              <a:gd name="T48" fmla="*/ 54541 w 524"/>
              <a:gd name="T49" fmla="*/ 25859 h 318"/>
              <a:gd name="T50" fmla="*/ 55623 w 524"/>
              <a:gd name="T51" fmla="*/ 24012 h 318"/>
              <a:gd name="T52" fmla="*/ 59485 w 524"/>
              <a:gd name="T53" fmla="*/ 21057 h 318"/>
              <a:gd name="T54" fmla="*/ 60412 w 524"/>
              <a:gd name="T55" fmla="*/ 19579 h 318"/>
              <a:gd name="T56" fmla="*/ 63039 w 524"/>
              <a:gd name="T57" fmla="*/ 17547 h 318"/>
              <a:gd name="T58" fmla="*/ 65511 w 524"/>
              <a:gd name="T59" fmla="*/ 16254 h 318"/>
              <a:gd name="T60" fmla="*/ 68292 w 524"/>
              <a:gd name="T61" fmla="*/ 14407 h 318"/>
              <a:gd name="T62" fmla="*/ 72928 w 524"/>
              <a:gd name="T63" fmla="*/ 10159 h 318"/>
              <a:gd name="T64" fmla="*/ 75091 w 524"/>
              <a:gd name="T65" fmla="*/ 7758 h 318"/>
              <a:gd name="T66" fmla="*/ 77254 w 524"/>
              <a:gd name="T67" fmla="*/ 6280 h 318"/>
              <a:gd name="T68" fmla="*/ 79262 w 524"/>
              <a:gd name="T69" fmla="*/ 4248 h 318"/>
              <a:gd name="T70" fmla="*/ 80807 w 524"/>
              <a:gd name="T71" fmla="*/ 924 h 318"/>
              <a:gd name="T72" fmla="*/ 77872 w 524"/>
              <a:gd name="T73" fmla="*/ 554 h 318"/>
              <a:gd name="T74" fmla="*/ 74936 w 524"/>
              <a:gd name="T75" fmla="*/ 2216 h 318"/>
              <a:gd name="T76" fmla="*/ 70146 w 524"/>
              <a:gd name="T77" fmla="*/ 5541 h 318"/>
              <a:gd name="T78" fmla="*/ 65357 w 524"/>
              <a:gd name="T79" fmla="*/ 7942 h 318"/>
              <a:gd name="T80" fmla="*/ 60103 w 524"/>
              <a:gd name="T81" fmla="*/ 11637 h 318"/>
              <a:gd name="T82" fmla="*/ 58249 w 524"/>
              <a:gd name="T83" fmla="*/ 12745 h 318"/>
              <a:gd name="T84" fmla="*/ 56395 w 524"/>
              <a:gd name="T85" fmla="*/ 13299 h 318"/>
              <a:gd name="T86" fmla="*/ 52378 w 524"/>
              <a:gd name="T87" fmla="*/ 14407 h 318"/>
              <a:gd name="T88" fmla="*/ 47279 w 524"/>
              <a:gd name="T89" fmla="*/ 18840 h 318"/>
              <a:gd name="T90" fmla="*/ 44653 w 524"/>
              <a:gd name="T91" fmla="*/ 21795 h 318"/>
              <a:gd name="T92" fmla="*/ 42335 w 524"/>
              <a:gd name="T93" fmla="*/ 24751 h 318"/>
              <a:gd name="T94" fmla="*/ 37854 w 524"/>
              <a:gd name="T95" fmla="*/ 25674 h 318"/>
              <a:gd name="T96" fmla="*/ 33374 w 524"/>
              <a:gd name="T97" fmla="*/ 26967 h 318"/>
              <a:gd name="T98" fmla="*/ 31056 w 524"/>
              <a:gd name="T99" fmla="*/ 27891 h 318"/>
              <a:gd name="T100" fmla="*/ 29974 w 524"/>
              <a:gd name="T101" fmla="*/ 28260 h 318"/>
              <a:gd name="T102" fmla="*/ 26112 w 524"/>
              <a:gd name="T103" fmla="*/ 31031 h 318"/>
              <a:gd name="T104" fmla="*/ 21477 w 524"/>
              <a:gd name="T105" fmla="*/ 33432 h 318"/>
              <a:gd name="T106" fmla="*/ 19159 w 524"/>
              <a:gd name="T107" fmla="*/ 34540 h 318"/>
              <a:gd name="T108" fmla="*/ 15914 w 524"/>
              <a:gd name="T109" fmla="*/ 38234 h 318"/>
              <a:gd name="T110" fmla="*/ 12824 w 524"/>
              <a:gd name="T111" fmla="*/ 41005 h 318"/>
              <a:gd name="T112" fmla="*/ 10661 w 524"/>
              <a:gd name="T113" fmla="*/ 41744 h 318"/>
              <a:gd name="T114" fmla="*/ 8343 w 524"/>
              <a:gd name="T115" fmla="*/ 42483 h 318"/>
              <a:gd name="T116" fmla="*/ 5408 w 524"/>
              <a:gd name="T117" fmla="*/ 44699 h 318"/>
              <a:gd name="T118" fmla="*/ 1854 w 524"/>
              <a:gd name="T119" fmla="*/ 46546 h 318"/>
              <a:gd name="T120" fmla="*/ 0 w 524"/>
              <a:gd name="T121" fmla="*/ 47100 h 318"/>
              <a:gd name="T122" fmla="*/ 0 w 524"/>
              <a:gd name="T123" fmla="*/ 48024 h 31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524"/>
              <a:gd name="T187" fmla="*/ 0 h 318"/>
              <a:gd name="T188" fmla="*/ 524 w 524"/>
              <a:gd name="T189" fmla="*/ 318 h 318"/>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524" h="318">
                <a:moveTo>
                  <a:pt x="1" y="259"/>
                </a:moveTo>
                <a:lnTo>
                  <a:pt x="1" y="265"/>
                </a:lnTo>
                <a:lnTo>
                  <a:pt x="1" y="270"/>
                </a:lnTo>
                <a:lnTo>
                  <a:pt x="1" y="273"/>
                </a:lnTo>
                <a:lnTo>
                  <a:pt x="0" y="277"/>
                </a:lnTo>
                <a:lnTo>
                  <a:pt x="0" y="280"/>
                </a:lnTo>
                <a:lnTo>
                  <a:pt x="0" y="283"/>
                </a:lnTo>
                <a:lnTo>
                  <a:pt x="0" y="285"/>
                </a:lnTo>
                <a:lnTo>
                  <a:pt x="0" y="287"/>
                </a:lnTo>
                <a:lnTo>
                  <a:pt x="0" y="289"/>
                </a:lnTo>
                <a:lnTo>
                  <a:pt x="0" y="290"/>
                </a:lnTo>
                <a:lnTo>
                  <a:pt x="1" y="291"/>
                </a:lnTo>
                <a:lnTo>
                  <a:pt x="2" y="292"/>
                </a:lnTo>
                <a:lnTo>
                  <a:pt x="5" y="293"/>
                </a:lnTo>
                <a:lnTo>
                  <a:pt x="7" y="293"/>
                </a:lnTo>
                <a:lnTo>
                  <a:pt x="9" y="294"/>
                </a:lnTo>
                <a:lnTo>
                  <a:pt x="13" y="294"/>
                </a:lnTo>
                <a:lnTo>
                  <a:pt x="14" y="296"/>
                </a:lnTo>
                <a:lnTo>
                  <a:pt x="16" y="296"/>
                </a:lnTo>
                <a:lnTo>
                  <a:pt x="18" y="296"/>
                </a:lnTo>
                <a:lnTo>
                  <a:pt x="20" y="296"/>
                </a:lnTo>
                <a:lnTo>
                  <a:pt x="22" y="296"/>
                </a:lnTo>
                <a:lnTo>
                  <a:pt x="24" y="297"/>
                </a:lnTo>
                <a:lnTo>
                  <a:pt x="25" y="297"/>
                </a:lnTo>
                <a:lnTo>
                  <a:pt x="26" y="298"/>
                </a:lnTo>
                <a:lnTo>
                  <a:pt x="27" y="299"/>
                </a:lnTo>
                <a:lnTo>
                  <a:pt x="28" y="300"/>
                </a:lnTo>
                <a:lnTo>
                  <a:pt x="29" y="300"/>
                </a:lnTo>
                <a:lnTo>
                  <a:pt x="31" y="302"/>
                </a:lnTo>
                <a:lnTo>
                  <a:pt x="33" y="302"/>
                </a:lnTo>
                <a:lnTo>
                  <a:pt x="37" y="303"/>
                </a:lnTo>
                <a:lnTo>
                  <a:pt x="39" y="304"/>
                </a:lnTo>
                <a:lnTo>
                  <a:pt x="43" y="304"/>
                </a:lnTo>
                <a:lnTo>
                  <a:pt x="46" y="303"/>
                </a:lnTo>
                <a:lnTo>
                  <a:pt x="47" y="304"/>
                </a:lnTo>
                <a:lnTo>
                  <a:pt x="48" y="304"/>
                </a:lnTo>
                <a:lnTo>
                  <a:pt x="50" y="305"/>
                </a:lnTo>
                <a:lnTo>
                  <a:pt x="51" y="308"/>
                </a:lnTo>
                <a:lnTo>
                  <a:pt x="52" y="308"/>
                </a:lnTo>
                <a:lnTo>
                  <a:pt x="53" y="309"/>
                </a:lnTo>
                <a:lnTo>
                  <a:pt x="57" y="310"/>
                </a:lnTo>
                <a:lnTo>
                  <a:pt x="60" y="310"/>
                </a:lnTo>
                <a:lnTo>
                  <a:pt x="64" y="311"/>
                </a:lnTo>
                <a:lnTo>
                  <a:pt x="66" y="311"/>
                </a:lnTo>
                <a:lnTo>
                  <a:pt x="67" y="311"/>
                </a:lnTo>
                <a:lnTo>
                  <a:pt x="70" y="311"/>
                </a:lnTo>
                <a:lnTo>
                  <a:pt x="71" y="311"/>
                </a:lnTo>
                <a:lnTo>
                  <a:pt x="72" y="311"/>
                </a:lnTo>
                <a:lnTo>
                  <a:pt x="73" y="311"/>
                </a:lnTo>
                <a:lnTo>
                  <a:pt x="73" y="312"/>
                </a:lnTo>
                <a:lnTo>
                  <a:pt x="73" y="313"/>
                </a:lnTo>
                <a:lnTo>
                  <a:pt x="73" y="315"/>
                </a:lnTo>
                <a:lnTo>
                  <a:pt x="75" y="316"/>
                </a:lnTo>
                <a:lnTo>
                  <a:pt x="76" y="317"/>
                </a:lnTo>
                <a:lnTo>
                  <a:pt x="77" y="318"/>
                </a:lnTo>
                <a:lnTo>
                  <a:pt x="79" y="318"/>
                </a:lnTo>
                <a:lnTo>
                  <a:pt x="80" y="318"/>
                </a:lnTo>
                <a:lnTo>
                  <a:pt x="83" y="318"/>
                </a:lnTo>
                <a:lnTo>
                  <a:pt x="85" y="318"/>
                </a:lnTo>
                <a:lnTo>
                  <a:pt x="89" y="318"/>
                </a:lnTo>
                <a:lnTo>
                  <a:pt x="92" y="317"/>
                </a:lnTo>
                <a:lnTo>
                  <a:pt x="96" y="317"/>
                </a:lnTo>
                <a:lnTo>
                  <a:pt x="99" y="316"/>
                </a:lnTo>
                <a:lnTo>
                  <a:pt x="104" y="315"/>
                </a:lnTo>
                <a:lnTo>
                  <a:pt x="107" y="311"/>
                </a:lnTo>
                <a:lnTo>
                  <a:pt x="110" y="306"/>
                </a:lnTo>
                <a:lnTo>
                  <a:pt x="111" y="305"/>
                </a:lnTo>
                <a:lnTo>
                  <a:pt x="114" y="303"/>
                </a:lnTo>
                <a:lnTo>
                  <a:pt x="116" y="302"/>
                </a:lnTo>
                <a:lnTo>
                  <a:pt x="118" y="302"/>
                </a:lnTo>
                <a:lnTo>
                  <a:pt x="118" y="300"/>
                </a:lnTo>
                <a:lnTo>
                  <a:pt x="120" y="299"/>
                </a:lnTo>
                <a:lnTo>
                  <a:pt x="123" y="297"/>
                </a:lnTo>
                <a:lnTo>
                  <a:pt x="125" y="296"/>
                </a:lnTo>
                <a:lnTo>
                  <a:pt x="129" y="294"/>
                </a:lnTo>
                <a:lnTo>
                  <a:pt x="129" y="293"/>
                </a:lnTo>
                <a:lnTo>
                  <a:pt x="130" y="291"/>
                </a:lnTo>
                <a:lnTo>
                  <a:pt x="133" y="290"/>
                </a:lnTo>
                <a:lnTo>
                  <a:pt x="135" y="289"/>
                </a:lnTo>
                <a:lnTo>
                  <a:pt x="139" y="287"/>
                </a:lnTo>
                <a:lnTo>
                  <a:pt x="140" y="285"/>
                </a:lnTo>
                <a:lnTo>
                  <a:pt x="141" y="284"/>
                </a:lnTo>
                <a:lnTo>
                  <a:pt x="141" y="283"/>
                </a:lnTo>
                <a:lnTo>
                  <a:pt x="142" y="283"/>
                </a:lnTo>
                <a:lnTo>
                  <a:pt x="142" y="281"/>
                </a:lnTo>
                <a:lnTo>
                  <a:pt x="143" y="281"/>
                </a:lnTo>
                <a:lnTo>
                  <a:pt x="144" y="281"/>
                </a:lnTo>
                <a:lnTo>
                  <a:pt x="146" y="281"/>
                </a:lnTo>
                <a:lnTo>
                  <a:pt x="149" y="279"/>
                </a:lnTo>
                <a:lnTo>
                  <a:pt x="153" y="276"/>
                </a:lnTo>
                <a:lnTo>
                  <a:pt x="160" y="270"/>
                </a:lnTo>
                <a:lnTo>
                  <a:pt x="168" y="264"/>
                </a:lnTo>
                <a:lnTo>
                  <a:pt x="172" y="261"/>
                </a:lnTo>
                <a:lnTo>
                  <a:pt x="176" y="259"/>
                </a:lnTo>
                <a:lnTo>
                  <a:pt x="178" y="258"/>
                </a:lnTo>
                <a:lnTo>
                  <a:pt x="179" y="255"/>
                </a:lnTo>
                <a:lnTo>
                  <a:pt x="180" y="254"/>
                </a:lnTo>
                <a:lnTo>
                  <a:pt x="181" y="253"/>
                </a:lnTo>
                <a:lnTo>
                  <a:pt x="182" y="253"/>
                </a:lnTo>
                <a:lnTo>
                  <a:pt x="184" y="252"/>
                </a:lnTo>
                <a:lnTo>
                  <a:pt x="186" y="252"/>
                </a:lnTo>
                <a:lnTo>
                  <a:pt x="188" y="252"/>
                </a:lnTo>
                <a:lnTo>
                  <a:pt x="191" y="251"/>
                </a:lnTo>
                <a:lnTo>
                  <a:pt x="193" y="248"/>
                </a:lnTo>
                <a:lnTo>
                  <a:pt x="197" y="245"/>
                </a:lnTo>
                <a:lnTo>
                  <a:pt x="198" y="244"/>
                </a:lnTo>
                <a:lnTo>
                  <a:pt x="200" y="242"/>
                </a:lnTo>
                <a:lnTo>
                  <a:pt x="203" y="241"/>
                </a:lnTo>
                <a:lnTo>
                  <a:pt x="205" y="240"/>
                </a:lnTo>
                <a:lnTo>
                  <a:pt x="207" y="239"/>
                </a:lnTo>
                <a:lnTo>
                  <a:pt x="208" y="236"/>
                </a:lnTo>
                <a:lnTo>
                  <a:pt x="210" y="235"/>
                </a:lnTo>
                <a:lnTo>
                  <a:pt x="211" y="235"/>
                </a:lnTo>
                <a:lnTo>
                  <a:pt x="212" y="235"/>
                </a:lnTo>
                <a:lnTo>
                  <a:pt x="214" y="232"/>
                </a:lnTo>
                <a:lnTo>
                  <a:pt x="216" y="230"/>
                </a:lnTo>
                <a:lnTo>
                  <a:pt x="217" y="229"/>
                </a:lnTo>
                <a:lnTo>
                  <a:pt x="218" y="229"/>
                </a:lnTo>
                <a:lnTo>
                  <a:pt x="220" y="229"/>
                </a:lnTo>
                <a:lnTo>
                  <a:pt x="225" y="227"/>
                </a:lnTo>
                <a:lnTo>
                  <a:pt x="227" y="225"/>
                </a:lnTo>
                <a:lnTo>
                  <a:pt x="231" y="223"/>
                </a:lnTo>
                <a:lnTo>
                  <a:pt x="232" y="221"/>
                </a:lnTo>
                <a:lnTo>
                  <a:pt x="235" y="220"/>
                </a:lnTo>
                <a:lnTo>
                  <a:pt x="236" y="217"/>
                </a:lnTo>
                <a:lnTo>
                  <a:pt x="238" y="216"/>
                </a:lnTo>
                <a:lnTo>
                  <a:pt x="240" y="215"/>
                </a:lnTo>
                <a:lnTo>
                  <a:pt x="242" y="214"/>
                </a:lnTo>
                <a:lnTo>
                  <a:pt x="243" y="213"/>
                </a:lnTo>
                <a:lnTo>
                  <a:pt x="245" y="213"/>
                </a:lnTo>
                <a:lnTo>
                  <a:pt x="249" y="211"/>
                </a:lnTo>
                <a:lnTo>
                  <a:pt x="251" y="209"/>
                </a:lnTo>
                <a:lnTo>
                  <a:pt x="254" y="208"/>
                </a:lnTo>
                <a:lnTo>
                  <a:pt x="257" y="207"/>
                </a:lnTo>
                <a:lnTo>
                  <a:pt x="257" y="204"/>
                </a:lnTo>
                <a:lnTo>
                  <a:pt x="258" y="203"/>
                </a:lnTo>
                <a:lnTo>
                  <a:pt x="258" y="201"/>
                </a:lnTo>
                <a:lnTo>
                  <a:pt x="259" y="200"/>
                </a:lnTo>
                <a:lnTo>
                  <a:pt x="261" y="198"/>
                </a:lnTo>
                <a:lnTo>
                  <a:pt x="262" y="197"/>
                </a:lnTo>
                <a:lnTo>
                  <a:pt x="265" y="195"/>
                </a:lnTo>
                <a:lnTo>
                  <a:pt x="270" y="193"/>
                </a:lnTo>
                <a:lnTo>
                  <a:pt x="271" y="193"/>
                </a:lnTo>
                <a:lnTo>
                  <a:pt x="274" y="193"/>
                </a:lnTo>
                <a:lnTo>
                  <a:pt x="277" y="190"/>
                </a:lnTo>
                <a:lnTo>
                  <a:pt x="282" y="188"/>
                </a:lnTo>
                <a:lnTo>
                  <a:pt x="286" y="184"/>
                </a:lnTo>
                <a:lnTo>
                  <a:pt x="289" y="182"/>
                </a:lnTo>
                <a:lnTo>
                  <a:pt x="289" y="179"/>
                </a:lnTo>
                <a:lnTo>
                  <a:pt x="290" y="178"/>
                </a:lnTo>
                <a:lnTo>
                  <a:pt x="290" y="177"/>
                </a:lnTo>
                <a:lnTo>
                  <a:pt x="293" y="176"/>
                </a:lnTo>
                <a:lnTo>
                  <a:pt x="294" y="176"/>
                </a:lnTo>
                <a:lnTo>
                  <a:pt x="296" y="175"/>
                </a:lnTo>
                <a:lnTo>
                  <a:pt x="300" y="176"/>
                </a:lnTo>
                <a:lnTo>
                  <a:pt x="302" y="174"/>
                </a:lnTo>
                <a:lnTo>
                  <a:pt x="304" y="172"/>
                </a:lnTo>
                <a:lnTo>
                  <a:pt x="308" y="170"/>
                </a:lnTo>
                <a:lnTo>
                  <a:pt x="310" y="170"/>
                </a:lnTo>
                <a:lnTo>
                  <a:pt x="312" y="165"/>
                </a:lnTo>
                <a:lnTo>
                  <a:pt x="313" y="162"/>
                </a:lnTo>
                <a:lnTo>
                  <a:pt x="314" y="161"/>
                </a:lnTo>
                <a:lnTo>
                  <a:pt x="316" y="158"/>
                </a:lnTo>
                <a:lnTo>
                  <a:pt x="318" y="157"/>
                </a:lnTo>
                <a:lnTo>
                  <a:pt x="320" y="157"/>
                </a:lnTo>
                <a:lnTo>
                  <a:pt x="326" y="155"/>
                </a:lnTo>
                <a:lnTo>
                  <a:pt x="331" y="153"/>
                </a:lnTo>
                <a:lnTo>
                  <a:pt x="333" y="151"/>
                </a:lnTo>
                <a:lnTo>
                  <a:pt x="335" y="149"/>
                </a:lnTo>
                <a:lnTo>
                  <a:pt x="339" y="149"/>
                </a:lnTo>
                <a:lnTo>
                  <a:pt x="342" y="147"/>
                </a:lnTo>
                <a:lnTo>
                  <a:pt x="345" y="146"/>
                </a:lnTo>
                <a:lnTo>
                  <a:pt x="347" y="144"/>
                </a:lnTo>
                <a:lnTo>
                  <a:pt x="353" y="140"/>
                </a:lnTo>
                <a:lnTo>
                  <a:pt x="353" y="138"/>
                </a:lnTo>
                <a:lnTo>
                  <a:pt x="354" y="136"/>
                </a:lnTo>
                <a:lnTo>
                  <a:pt x="354" y="133"/>
                </a:lnTo>
                <a:lnTo>
                  <a:pt x="355" y="132"/>
                </a:lnTo>
                <a:lnTo>
                  <a:pt x="357" y="131"/>
                </a:lnTo>
                <a:lnTo>
                  <a:pt x="358" y="130"/>
                </a:lnTo>
                <a:lnTo>
                  <a:pt x="360" y="130"/>
                </a:lnTo>
                <a:lnTo>
                  <a:pt x="363" y="128"/>
                </a:lnTo>
                <a:lnTo>
                  <a:pt x="369" y="126"/>
                </a:lnTo>
                <a:lnTo>
                  <a:pt x="373" y="124"/>
                </a:lnTo>
                <a:lnTo>
                  <a:pt x="378" y="121"/>
                </a:lnTo>
                <a:lnTo>
                  <a:pt x="384" y="119"/>
                </a:lnTo>
                <a:lnTo>
                  <a:pt x="384" y="115"/>
                </a:lnTo>
                <a:lnTo>
                  <a:pt x="385" y="114"/>
                </a:lnTo>
                <a:lnTo>
                  <a:pt x="385" y="113"/>
                </a:lnTo>
                <a:lnTo>
                  <a:pt x="386" y="113"/>
                </a:lnTo>
                <a:lnTo>
                  <a:pt x="387" y="113"/>
                </a:lnTo>
                <a:lnTo>
                  <a:pt x="389" y="112"/>
                </a:lnTo>
                <a:lnTo>
                  <a:pt x="389" y="110"/>
                </a:lnTo>
                <a:lnTo>
                  <a:pt x="390" y="108"/>
                </a:lnTo>
                <a:lnTo>
                  <a:pt x="391" y="106"/>
                </a:lnTo>
                <a:lnTo>
                  <a:pt x="393" y="105"/>
                </a:lnTo>
                <a:lnTo>
                  <a:pt x="397" y="102"/>
                </a:lnTo>
                <a:lnTo>
                  <a:pt x="402" y="101"/>
                </a:lnTo>
                <a:lnTo>
                  <a:pt x="403" y="100"/>
                </a:lnTo>
                <a:lnTo>
                  <a:pt x="405" y="98"/>
                </a:lnTo>
                <a:lnTo>
                  <a:pt x="406" y="96"/>
                </a:lnTo>
                <a:lnTo>
                  <a:pt x="408" y="95"/>
                </a:lnTo>
                <a:lnTo>
                  <a:pt x="409" y="95"/>
                </a:lnTo>
                <a:lnTo>
                  <a:pt x="410" y="94"/>
                </a:lnTo>
                <a:lnTo>
                  <a:pt x="412" y="94"/>
                </a:lnTo>
                <a:lnTo>
                  <a:pt x="416" y="94"/>
                </a:lnTo>
                <a:lnTo>
                  <a:pt x="418" y="92"/>
                </a:lnTo>
                <a:lnTo>
                  <a:pt x="421" y="89"/>
                </a:lnTo>
                <a:lnTo>
                  <a:pt x="424" y="88"/>
                </a:lnTo>
                <a:lnTo>
                  <a:pt x="428" y="87"/>
                </a:lnTo>
                <a:lnTo>
                  <a:pt x="430" y="85"/>
                </a:lnTo>
                <a:lnTo>
                  <a:pt x="433" y="83"/>
                </a:lnTo>
                <a:lnTo>
                  <a:pt x="435" y="82"/>
                </a:lnTo>
                <a:lnTo>
                  <a:pt x="436" y="81"/>
                </a:lnTo>
                <a:lnTo>
                  <a:pt x="438" y="81"/>
                </a:lnTo>
                <a:lnTo>
                  <a:pt x="442" y="78"/>
                </a:lnTo>
                <a:lnTo>
                  <a:pt x="446" y="74"/>
                </a:lnTo>
                <a:lnTo>
                  <a:pt x="454" y="66"/>
                </a:lnTo>
                <a:lnTo>
                  <a:pt x="457" y="62"/>
                </a:lnTo>
                <a:lnTo>
                  <a:pt x="462" y="59"/>
                </a:lnTo>
                <a:lnTo>
                  <a:pt x="467" y="56"/>
                </a:lnTo>
                <a:lnTo>
                  <a:pt x="469" y="55"/>
                </a:lnTo>
                <a:lnTo>
                  <a:pt x="472" y="55"/>
                </a:lnTo>
                <a:lnTo>
                  <a:pt x="474" y="53"/>
                </a:lnTo>
                <a:lnTo>
                  <a:pt x="476" y="51"/>
                </a:lnTo>
                <a:lnTo>
                  <a:pt x="479" y="49"/>
                </a:lnTo>
                <a:lnTo>
                  <a:pt x="481" y="48"/>
                </a:lnTo>
                <a:lnTo>
                  <a:pt x="482" y="45"/>
                </a:lnTo>
                <a:lnTo>
                  <a:pt x="485" y="43"/>
                </a:lnTo>
                <a:lnTo>
                  <a:pt x="486" y="42"/>
                </a:lnTo>
                <a:lnTo>
                  <a:pt x="488" y="40"/>
                </a:lnTo>
                <a:lnTo>
                  <a:pt x="489" y="38"/>
                </a:lnTo>
                <a:lnTo>
                  <a:pt x="491" y="37"/>
                </a:lnTo>
                <a:lnTo>
                  <a:pt x="493" y="36"/>
                </a:lnTo>
                <a:lnTo>
                  <a:pt x="495" y="35"/>
                </a:lnTo>
                <a:lnTo>
                  <a:pt x="498" y="34"/>
                </a:lnTo>
                <a:lnTo>
                  <a:pt x="500" y="34"/>
                </a:lnTo>
                <a:lnTo>
                  <a:pt x="501" y="30"/>
                </a:lnTo>
                <a:lnTo>
                  <a:pt x="504" y="28"/>
                </a:lnTo>
                <a:lnTo>
                  <a:pt x="505" y="27"/>
                </a:lnTo>
                <a:lnTo>
                  <a:pt x="507" y="25"/>
                </a:lnTo>
                <a:lnTo>
                  <a:pt x="508" y="24"/>
                </a:lnTo>
                <a:lnTo>
                  <a:pt x="511" y="24"/>
                </a:lnTo>
                <a:lnTo>
                  <a:pt x="513" y="23"/>
                </a:lnTo>
                <a:lnTo>
                  <a:pt x="517" y="22"/>
                </a:lnTo>
                <a:lnTo>
                  <a:pt x="518" y="19"/>
                </a:lnTo>
                <a:lnTo>
                  <a:pt x="520" y="16"/>
                </a:lnTo>
                <a:lnTo>
                  <a:pt x="521" y="13"/>
                </a:lnTo>
                <a:lnTo>
                  <a:pt x="524" y="10"/>
                </a:lnTo>
                <a:lnTo>
                  <a:pt x="523" y="8"/>
                </a:lnTo>
                <a:lnTo>
                  <a:pt x="523" y="5"/>
                </a:lnTo>
                <a:lnTo>
                  <a:pt x="521" y="3"/>
                </a:lnTo>
                <a:lnTo>
                  <a:pt x="520" y="0"/>
                </a:lnTo>
                <a:lnTo>
                  <a:pt x="518" y="2"/>
                </a:lnTo>
                <a:lnTo>
                  <a:pt x="516" y="2"/>
                </a:lnTo>
                <a:lnTo>
                  <a:pt x="512" y="2"/>
                </a:lnTo>
                <a:lnTo>
                  <a:pt x="507" y="2"/>
                </a:lnTo>
                <a:lnTo>
                  <a:pt x="504" y="3"/>
                </a:lnTo>
                <a:lnTo>
                  <a:pt x="501" y="4"/>
                </a:lnTo>
                <a:lnTo>
                  <a:pt x="499" y="4"/>
                </a:lnTo>
                <a:lnTo>
                  <a:pt x="495" y="6"/>
                </a:lnTo>
                <a:lnTo>
                  <a:pt x="492" y="9"/>
                </a:lnTo>
                <a:lnTo>
                  <a:pt x="489" y="10"/>
                </a:lnTo>
                <a:lnTo>
                  <a:pt x="487" y="11"/>
                </a:lnTo>
                <a:lnTo>
                  <a:pt x="485" y="12"/>
                </a:lnTo>
                <a:lnTo>
                  <a:pt x="481" y="15"/>
                </a:lnTo>
                <a:lnTo>
                  <a:pt x="474" y="19"/>
                </a:lnTo>
                <a:lnTo>
                  <a:pt x="472" y="22"/>
                </a:lnTo>
                <a:lnTo>
                  <a:pt x="468" y="23"/>
                </a:lnTo>
                <a:lnTo>
                  <a:pt x="465" y="24"/>
                </a:lnTo>
                <a:lnTo>
                  <a:pt x="461" y="25"/>
                </a:lnTo>
                <a:lnTo>
                  <a:pt x="454" y="30"/>
                </a:lnTo>
                <a:lnTo>
                  <a:pt x="447" y="34"/>
                </a:lnTo>
                <a:lnTo>
                  <a:pt x="440" y="37"/>
                </a:lnTo>
                <a:lnTo>
                  <a:pt x="435" y="38"/>
                </a:lnTo>
                <a:lnTo>
                  <a:pt x="431" y="38"/>
                </a:lnTo>
                <a:lnTo>
                  <a:pt x="429" y="41"/>
                </a:lnTo>
                <a:lnTo>
                  <a:pt x="427" y="42"/>
                </a:lnTo>
                <a:lnTo>
                  <a:pt x="423" y="43"/>
                </a:lnTo>
                <a:lnTo>
                  <a:pt x="421" y="44"/>
                </a:lnTo>
                <a:lnTo>
                  <a:pt x="416" y="47"/>
                </a:lnTo>
                <a:lnTo>
                  <a:pt x="411" y="50"/>
                </a:lnTo>
                <a:lnTo>
                  <a:pt x="403" y="56"/>
                </a:lnTo>
                <a:lnTo>
                  <a:pt x="398" y="60"/>
                </a:lnTo>
                <a:lnTo>
                  <a:pt x="393" y="62"/>
                </a:lnTo>
                <a:lnTo>
                  <a:pt x="389" y="63"/>
                </a:lnTo>
                <a:lnTo>
                  <a:pt x="385" y="64"/>
                </a:lnTo>
                <a:lnTo>
                  <a:pt x="383" y="66"/>
                </a:lnTo>
                <a:lnTo>
                  <a:pt x="382" y="67"/>
                </a:lnTo>
                <a:lnTo>
                  <a:pt x="380" y="68"/>
                </a:lnTo>
                <a:lnTo>
                  <a:pt x="379" y="68"/>
                </a:lnTo>
                <a:lnTo>
                  <a:pt x="378" y="69"/>
                </a:lnTo>
                <a:lnTo>
                  <a:pt x="377" y="69"/>
                </a:lnTo>
                <a:lnTo>
                  <a:pt x="373" y="69"/>
                </a:lnTo>
                <a:lnTo>
                  <a:pt x="372" y="70"/>
                </a:lnTo>
                <a:lnTo>
                  <a:pt x="371" y="70"/>
                </a:lnTo>
                <a:lnTo>
                  <a:pt x="367" y="72"/>
                </a:lnTo>
                <a:lnTo>
                  <a:pt x="365" y="72"/>
                </a:lnTo>
                <a:lnTo>
                  <a:pt x="360" y="73"/>
                </a:lnTo>
                <a:lnTo>
                  <a:pt x="354" y="73"/>
                </a:lnTo>
                <a:lnTo>
                  <a:pt x="348" y="74"/>
                </a:lnTo>
                <a:lnTo>
                  <a:pt x="346" y="75"/>
                </a:lnTo>
                <a:lnTo>
                  <a:pt x="344" y="76"/>
                </a:lnTo>
                <a:lnTo>
                  <a:pt x="341" y="76"/>
                </a:lnTo>
                <a:lnTo>
                  <a:pt x="339" y="78"/>
                </a:lnTo>
                <a:lnTo>
                  <a:pt x="337" y="81"/>
                </a:lnTo>
                <a:lnTo>
                  <a:pt x="333" y="83"/>
                </a:lnTo>
                <a:lnTo>
                  <a:pt x="329" y="85"/>
                </a:lnTo>
                <a:lnTo>
                  <a:pt x="326" y="87"/>
                </a:lnTo>
                <a:lnTo>
                  <a:pt x="319" y="92"/>
                </a:lnTo>
                <a:lnTo>
                  <a:pt x="312" y="96"/>
                </a:lnTo>
                <a:lnTo>
                  <a:pt x="306" y="102"/>
                </a:lnTo>
                <a:lnTo>
                  <a:pt x="302" y="105"/>
                </a:lnTo>
                <a:lnTo>
                  <a:pt x="300" y="108"/>
                </a:lnTo>
                <a:lnTo>
                  <a:pt x="299" y="110"/>
                </a:lnTo>
                <a:lnTo>
                  <a:pt x="296" y="112"/>
                </a:lnTo>
                <a:lnTo>
                  <a:pt x="293" y="115"/>
                </a:lnTo>
                <a:lnTo>
                  <a:pt x="291" y="117"/>
                </a:lnTo>
                <a:lnTo>
                  <a:pt x="289" y="118"/>
                </a:lnTo>
                <a:lnTo>
                  <a:pt x="288" y="119"/>
                </a:lnTo>
                <a:lnTo>
                  <a:pt x="286" y="123"/>
                </a:lnTo>
                <a:lnTo>
                  <a:pt x="283" y="126"/>
                </a:lnTo>
                <a:lnTo>
                  <a:pt x="280" y="130"/>
                </a:lnTo>
                <a:lnTo>
                  <a:pt x="277" y="132"/>
                </a:lnTo>
                <a:lnTo>
                  <a:pt x="274" y="134"/>
                </a:lnTo>
                <a:lnTo>
                  <a:pt x="271" y="136"/>
                </a:lnTo>
                <a:lnTo>
                  <a:pt x="268" y="137"/>
                </a:lnTo>
                <a:lnTo>
                  <a:pt x="265" y="138"/>
                </a:lnTo>
                <a:lnTo>
                  <a:pt x="258" y="139"/>
                </a:lnTo>
                <a:lnTo>
                  <a:pt x="254" y="139"/>
                </a:lnTo>
                <a:lnTo>
                  <a:pt x="250" y="139"/>
                </a:lnTo>
                <a:lnTo>
                  <a:pt x="245" y="139"/>
                </a:lnTo>
                <a:lnTo>
                  <a:pt x="240" y="140"/>
                </a:lnTo>
                <a:lnTo>
                  <a:pt x="235" y="140"/>
                </a:lnTo>
                <a:lnTo>
                  <a:pt x="230" y="140"/>
                </a:lnTo>
                <a:lnTo>
                  <a:pt x="224" y="143"/>
                </a:lnTo>
                <a:lnTo>
                  <a:pt x="220" y="144"/>
                </a:lnTo>
                <a:lnTo>
                  <a:pt x="217" y="144"/>
                </a:lnTo>
                <a:lnTo>
                  <a:pt x="216" y="146"/>
                </a:lnTo>
                <a:lnTo>
                  <a:pt x="214" y="147"/>
                </a:lnTo>
                <a:lnTo>
                  <a:pt x="213" y="149"/>
                </a:lnTo>
                <a:lnTo>
                  <a:pt x="212" y="149"/>
                </a:lnTo>
                <a:lnTo>
                  <a:pt x="208" y="150"/>
                </a:lnTo>
                <a:lnTo>
                  <a:pt x="206" y="150"/>
                </a:lnTo>
                <a:lnTo>
                  <a:pt x="204" y="150"/>
                </a:lnTo>
                <a:lnTo>
                  <a:pt x="201" y="151"/>
                </a:lnTo>
                <a:lnTo>
                  <a:pt x="200" y="152"/>
                </a:lnTo>
                <a:lnTo>
                  <a:pt x="199" y="152"/>
                </a:lnTo>
                <a:lnTo>
                  <a:pt x="198" y="152"/>
                </a:lnTo>
                <a:lnTo>
                  <a:pt x="198" y="153"/>
                </a:lnTo>
                <a:lnTo>
                  <a:pt x="197" y="153"/>
                </a:lnTo>
                <a:lnTo>
                  <a:pt x="195" y="153"/>
                </a:lnTo>
                <a:lnTo>
                  <a:pt x="194" y="153"/>
                </a:lnTo>
                <a:lnTo>
                  <a:pt x="192" y="155"/>
                </a:lnTo>
                <a:lnTo>
                  <a:pt x="190" y="156"/>
                </a:lnTo>
                <a:lnTo>
                  <a:pt x="187" y="157"/>
                </a:lnTo>
                <a:lnTo>
                  <a:pt x="185" y="157"/>
                </a:lnTo>
                <a:lnTo>
                  <a:pt x="181" y="159"/>
                </a:lnTo>
                <a:lnTo>
                  <a:pt x="176" y="162"/>
                </a:lnTo>
                <a:lnTo>
                  <a:pt x="169" y="168"/>
                </a:lnTo>
                <a:lnTo>
                  <a:pt x="165" y="170"/>
                </a:lnTo>
                <a:lnTo>
                  <a:pt x="161" y="172"/>
                </a:lnTo>
                <a:lnTo>
                  <a:pt x="156" y="175"/>
                </a:lnTo>
                <a:lnTo>
                  <a:pt x="152" y="176"/>
                </a:lnTo>
                <a:lnTo>
                  <a:pt x="147" y="178"/>
                </a:lnTo>
                <a:lnTo>
                  <a:pt x="141" y="179"/>
                </a:lnTo>
                <a:lnTo>
                  <a:pt x="139" y="181"/>
                </a:lnTo>
                <a:lnTo>
                  <a:pt x="137" y="181"/>
                </a:lnTo>
                <a:lnTo>
                  <a:pt x="134" y="182"/>
                </a:lnTo>
                <a:lnTo>
                  <a:pt x="131" y="182"/>
                </a:lnTo>
                <a:lnTo>
                  <a:pt x="130" y="183"/>
                </a:lnTo>
                <a:lnTo>
                  <a:pt x="129" y="183"/>
                </a:lnTo>
                <a:lnTo>
                  <a:pt x="124" y="187"/>
                </a:lnTo>
                <a:lnTo>
                  <a:pt x="118" y="190"/>
                </a:lnTo>
                <a:lnTo>
                  <a:pt x="114" y="194"/>
                </a:lnTo>
                <a:lnTo>
                  <a:pt x="109" y="198"/>
                </a:lnTo>
                <a:lnTo>
                  <a:pt x="109" y="200"/>
                </a:lnTo>
                <a:lnTo>
                  <a:pt x="108" y="202"/>
                </a:lnTo>
                <a:lnTo>
                  <a:pt x="105" y="204"/>
                </a:lnTo>
                <a:lnTo>
                  <a:pt x="103" y="207"/>
                </a:lnTo>
                <a:lnTo>
                  <a:pt x="101" y="209"/>
                </a:lnTo>
                <a:lnTo>
                  <a:pt x="97" y="214"/>
                </a:lnTo>
                <a:lnTo>
                  <a:pt x="93" y="217"/>
                </a:lnTo>
                <a:lnTo>
                  <a:pt x="91" y="219"/>
                </a:lnTo>
                <a:lnTo>
                  <a:pt x="89" y="220"/>
                </a:lnTo>
                <a:lnTo>
                  <a:pt x="86" y="221"/>
                </a:lnTo>
                <a:lnTo>
                  <a:pt x="83" y="222"/>
                </a:lnTo>
                <a:lnTo>
                  <a:pt x="82" y="223"/>
                </a:lnTo>
                <a:lnTo>
                  <a:pt x="80" y="225"/>
                </a:lnTo>
                <a:lnTo>
                  <a:pt x="78" y="225"/>
                </a:lnTo>
                <a:lnTo>
                  <a:pt x="75" y="226"/>
                </a:lnTo>
                <a:lnTo>
                  <a:pt x="72" y="226"/>
                </a:lnTo>
                <a:lnTo>
                  <a:pt x="71" y="226"/>
                </a:lnTo>
                <a:lnTo>
                  <a:pt x="69" y="226"/>
                </a:lnTo>
                <a:lnTo>
                  <a:pt x="66" y="227"/>
                </a:lnTo>
                <a:lnTo>
                  <a:pt x="61" y="228"/>
                </a:lnTo>
                <a:lnTo>
                  <a:pt x="60" y="228"/>
                </a:lnTo>
                <a:lnTo>
                  <a:pt x="58" y="229"/>
                </a:lnTo>
                <a:lnTo>
                  <a:pt x="57" y="229"/>
                </a:lnTo>
                <a:lnTo>
                  <a:pt x="54" y="230"/>
                </a:lnTo>
                <a:lnTo>
                  <a:pt x="52" y="232"/>
                </a:lnTo>
                <a:lnTo>
                  <a:pt x="51" y="233"/>
                </a:lnTo>
                <a:lnTo>
                  <a:pt x="48" y="233"/>
                </a:lnTo>
                <a:lnTo>
                  <a:pt x="45" y="236"/>
                </a:lnTo>
                <a:lnTo>
                  <a:pt x="43" y="239"/>
                </a:lnTo>
                <a:lnTo>
                  <a:pt x="39" y="241"/>
                </a:lnTo>
                <a:lnTo>
                  <a:pt x="35" y="242"/>
                </a:lnTo>
                <a:lnTo>
                  <a:pt x="32" y="244"/>
                </a:lnTo>
                <a:lnTo>
                  <a:pt x="28" y="245"/>
                </a:lnTo>
                <a:lnTo>
                  <a:pt x="20" y="246"/>
                </a:lnTo>
                <a:lnTo>
                  <a:pt x="18" y="248"/>
                </a:lnTo>
                <a:lnTo>
                  <a:pt x="15" y="249"/>
                </a:lnTo>
                <a:lnTo>
                  <a:pt x="14" y="251"/>
                </a:lnTo>
                <a:lnTo>
                  <a:pt x="12" y="252"/>
                </a:lnTo>
                <a:lnTo>
                  <a:pt x="9" y="253"/>
                </a:lnTo>
                <a:lnTo>
                  <a:pt x="8" y="253"/>
                </a:lnTo>
                <a:lnTo>
                  <a:pt x="3" y="254"/>
                </a:lnTo>
                <a:lnTo>
                  <a:pt x="2" y="254"/>
                </a:lnTo>
                <a:lnTo>
                  <a:pt x="1" y="254"/>
                </a:lnTo>
                <a:lnTo>
                  <a:pt x="0" y="254"/>
                </a:lnTo>
                <a:lnTo>
                  <a:pt x="0" y="255"/>
                </a:lnTo>
                <a:lnTo>
                  <a:pt x="0" y="257"/>
                </a:lnTo>
                <a:lnTo>
                  <a:pt x="0" y="259"/>
                </a:lnTo>
                <a:lnTo>
                  <a:pt x="0" y="260"/>
                </a:lnTo>
                <a:lnTo>
                  <a:pt x="1" y="259"/>
                </a:lnTo>
                <a:close/>
              </a:path>
            </a:pathLst>
          </a:custGeom>
          <a:solidFill>
            <a:srgbClr val="FFFF00"/>
          </a:solidFill>
          <a:ln w="9525">
            <a:noFill/>
            <a:round/>
            <a:headEnd/>
            <a:tailEnd/>
          </a:ln>
        </p:spPr>
        <p:txBody>
          <a:bodyPr lIns="57150" tIns="28575" rIns="57150" bIns="28575"/>
          <a:lstStyle/>
          <a:p>
            <a:endParaRPr lang="en-US"/>
          </a:p>
        </p:txBody>
      </p:sp>
      <p:sp>
        <p:nvSpPr>
          <p:cNvPr id="61829" name="Freeform 482"/>
          <p:cNvSpPr>
            <a:spLocks/>
          </p:cNvSpPr>
          <p:nvPr/>
        </p:nvSpPr>
        <p:spPr bwMode="auto">
          <a:xfrm>
            <a:off x="5843588" y="2243138"/>
            <a:ext cx="80962" cy="58737"/>
          </a:xfrm>
          <a:custGeom>
            <a:avLst/>
            <a:gdLst>
              <a:gd name="T0" fmla="*/ 0 w 524"/>
              <a:gd name="T1" fmla="*/ 52272 h 318"/>
              <a:gd name="T2" fmla="*/ 773 w 524"/>
              <a:gd name="T3" fmla="*/ 54119 h 318"/>
              <a:gd name="T4" fmla="*/ 3090 w 524"/>
              <a:gd name="T5" fmla="*/ 54673 h 318"/>
              <a:gd name="T6" fmla="*/ 4481 w 524"/>
              <a:gd name="T7" fmla="*/ 55412 h 318"/>
              <a:gd name="T8" fmla="*/ 7262 w 524"/>
              <a:gd name="T9" fmla="*/ 56151 h 318"/>
              <a:gd name="T10" fmla="*/ 8807 w 524"/>
              <a:gd name="T11" fmla="*/ 57259 h 318"/>
              <a:gd name="T12" fmla="*/ 11125 w 524"/>
              <a:gd name="T13" fmla="*/ 57444 h 318"/>
              <a:gd name="T14" fmla="*/ 11897 w 524"/>
              <a:gd name="T15" fmla="*/ 58737 h 318"/>
              <a:gd name="T16" fmla="*/ 14833 w 524"/>
              <a:gd name="T17" fmla="*/ 58552 h 318"/>
              <a:gd name="T18" fmla="*/ 17923 w 524"/>
              <a:gd name="T19" fmla="*/ 55782 h 318"/>
              <a:gd name="T20" fmla="*/ 19931 w 524"/>
              <a:gd name="T21" fmla="*/ 54119 h 318"/>
              <a:gd name="T22" fmla="*/ 21786 w 524"/>
              <a:gd name="T23" fmla="*/ 52272 h 318"/>
              <a:gd name="T24" fmla="*/ 23640 w 524"/>
              <a:gd name="T25" fmla="*/ 50979 h 318"/>
              <a:gd name="T26" fmla="*/ 27811 w 524"/>
              <a:gd name="T27" fmla="*/ 46916 h 318"/>
              <a:gd name="T28" fmla="*/ 29820 w 524"/>
              <a:gd name="T29" fmla="*/ 45807 h 318"/>
              <a:gd name="T30" fmla="*/ 32138 w 524"/>
              <a:gd name="T31" fmla="*/ 43591 h 318"/>
              <a:gd name="T32" fmla="*/ 33683 w 524"/>
              <a:gd name="T33" fmla="*/ 42298 h 318"/>
              <a:gd name="T34" fmla="*/ 36464 w 524"/>
              <a:gd name="T35" fmla="*/ 40082 h 318"/>
              <a:gd name="T36" fmla="*/ 38781 w 524"/>
              <a:gd name="T37" fmla="*/ 38604 h 318"/>
              <a:gd name="T38" fmla="*/ 40326 w 524"/>
              <a:gd name="T39" fmla="*/ 36572 h 318"/>
              <a:gd name="T40" fmla="*/ 43571 w 524"/>
              <a:gd name="T41" fmla="*/ 34725 h 318"/>
              <a:gd name="T42" fmla="*/ 45425 w 524"/>
              <a:gd name="T43" fmla="*/ 32509 h 318"/>
              <a:gd name="T44" fmla="*/ 48206 w 524"/>
              <a:gd name="T45" fmla="*/ 30477 h 318"/>
              <a:gd name="T46" fmla="*/ 51142 w 524"/>
              <a:gd name="T47" fmla="*/ 28260 h 318"/>
              <a:gd name="T48" fmla="*/ 54541 w 524"/>
              <a:gd name="T49" fmla="*/ 25859 h 318"/>
              <a:gd name="T50" fmla="*/ 55623 w 524"/>
              <a:gd name="T51" fmla="*/ 24012 h 318"/>
              <a:gd name="T52" fmla="*/ 59485 w 524"/>
              <a:gd name="T53" fmla="*/ 21057 h 318"/>
              <a:gd name="T54" fmla="*/ 60412 w 524"/>
              <a:gd name="T55" fmla="*/ 19579 h 318"/>
              <a:gd name="T56" fmla="*/ 63039 w 524"/>
              <a:gd name="T57" fmla="*/ 17547 h 318"/>
              <a:gd name="T58" fmla="*/ 65511 w 524"/>
              <a:gd name="T59" fmla="*/ 16254 h 318"/>
              <a:gd name="T60" fmla="*/ 68292 w 524"/>
              <a:gd name="T61" fmla="*/ 14407 h 318"/>
              <a:gd name="T62" fmla="*/ 72928 w 524"/>
              <a:gd name="T63" fmla="*/ 10159 h 318"/>
              <a:gd name="T64" fmla="*/ 75091 w 524"/>
              <a:gd name="T65" fmla="*/ 7758 h 318"/>
              <a:gd name="T66" fmla="*/ 77254 w 524"/>
              <a:gd name="T67" fmla="*/ 6280 h 318"/>
              <a:gd name="T68" fmla="*/ 79262 w 524"/>
              <a:gd name="T69" fmla="*/ 4248 h 318"/>
              <a:gd name="T70" fmla="*/ 80807 w 524"/>
              <a:gd name="T71" fmla="*/ 924 h 318"/>
              <a:gd name="T72" fmla="*/ 77872 w 524"/>
              <a:gd name="T73" fmla="*/ 554 h 318"/>
              <a:gd name="T74" fmla="*/ 74936 w 524"/>
              <a:gd name="T75" fmla="*/ 2216 h 318"/>
              <a:gd name="T76" fmla="*/ 70146 w 524"/>
              <a:gd name="T77" fmla="*/ 5541 h 318"/>
              <a:gd name="T78" fmla="*/ 65357 w 524"/>
              <a:gd name="T79" fmla="*/ 7942 h 318"/>
              <a:gd name="T80" fmla="*/ 60103 w 524"/>
              <a:gd name="T81" fmla="*/ 11637 h 318"/>
              <a:gd name="T82" fmla="*/ 58249 w 524"/>
              <a:gd name="T83" fmla="*/ 12745 h 318"/>
              <a:gd name="T84" fmla="*/ 56395 w 524"/>
              <a:gd name="T85" fmla="*/ 13299 h 318"/>
              <a:gd name="T86" fmla="*/ 52378 w 524"/>
              <a:gd name="T87" fmla="*/ 14407 h 318"/>
              <a:gd name="T88" fmla="*/ 47279 w 524"/>
              <a:gd name="T89" fmla="*/ 18840 h 318"/>
              <a:gd name="T90" fmla="*/ 44653 w 524"/>
              <a:gd name="T91" fmla="*/ 21795 h 318"/>
              <a:gd name="T92" fmla="*/ 42335 w 524"/>
              <a:gd name="T93" fmla="*/ 24751 h 318"/>
              <a:gd name="T94" fmla="*/ 37854 w 524"/>
              <a:gd name="T95" fmla="*/ 25674 h 318"/>
              <a:gd name="T96" fmla="*/ 33374 w 524"/>
              <a:gd name="T97" fmla="*/ 26967 h 318"/>
              <a:gd name="T98" fmla="*/ 31056 w 524"/>
              <a:gd name="T99" fmla="*/ 27891 h 318"/>
              <a:gd name="T100" fmla="*/ 29974 w 524"/>
              <a:gd name="T101" fmla="*/ 28260 h 318"/>
              <a:gd name="T102" fmla="*/ 26112 w 524"/>
              <a:gd name="T103" fmla="*/ 31031 h 318"/>
              <a:gd name="T104" fmla="*/ 21477 w 524"/>
              <a:gd name="T105" fmla="*/ 33432 h 318"/>
              <a:gd name="T106" fmla="*/ 19159 w 524"/>
              <a:gd name="T107" fmla="*/ 34540 h 318"/>
              <a:gd name="T108" fmla="*/ 15914 w 524"/>
              <a:gd name="T109" fmla="*/ 38234 h 318"/>
              <a:gd name="T110" fmla="*/ 12824 w 524"/>
              <a:gd name="T111" fmla="*/ 41005 h 318"/>
              <a:gd name="T112" fmla="*/ 10661 w 524"/>
              <a:gd name="T113" fmla="*/ 41744 h 318"/>
              <a:gd name="T114" fmla="*/ 8343 w 524"/>
              <a:gd name="T115" fmla="*/ 42483 h 318"/>
              <a:gd name="T116" fmla="*/ 5408 w 524"/>
              <a:gd name="T117" fmla="*/ 44699 h 318"/>
              <a:gd name="T118" fmla="*/ 1854 w 524"/>
              <a:gd name="T119" fmla="*/ 46546 h 318"/>
              <a:gd name="T120" fmla="*/ 0 w 524"/>
              <a:gd name="T121" fmla="*/ 47100 h 318"/>
              <a:gd name="T122" fmla="*/ 0 w 524"/>
              <a:gd name="T123" fmla="*/ 48024 h 31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524"/>
              <a:gd name="T187" fmla="*/ 0 h 318"/>
              <a:gd name="T188" fmla="*/ 524 w 524"/>
              <a:gd name="T189" fmla="*/ 318 h 318"/>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524" h="318">
                <a:moveTo>
                  <a:pt x="1" y="259"/>
                </a:moveTo>
                <a:lnTo>
                  <a:pt x="1" y="265"/>
                </a:lnTo>
                <a:lnTo>
                  <a:pt x="1" y="270"/>
                </a:lnTo>
                <a:lnTo>
                  <a:pt x="1" y="273"/>
                </a:lnTo>
                <a:lnTo>
                  <a:pt x="0" y="277"/>
                </a:lnTo>
                <a:lnTo>
                  <a:pt x="0" y="280"/>
                </a:lnTo>
                <a:lnTo>
                  <a:pt x="0" y="283"/>
                </a:lnTo>
                <a:lnTo>
                  <a:pt x="0" y="285"/>
                </a:lnTo>
                <a:lnTo>
                  <a:pt x="0" y="287"/>
                </a:lnTo>
                <a:lnTo>
                  <a:pt x="0" y="289"/>
                </a:lnTo>
                <a:lnTo>
                  <a:pt x="0" y="290"/>
                </a:lnTo>
                <a:lnTo>
                  <a:pt x="1" y="291"/>
                </a:lnTo>
                <a:lnTo>
                  <a:pt x="2" y="292"/>
                </a:lnTo>
                <a:lnTo>
                  <a:pt x="5" y="293"/>
                </a:lnTo>
                <a:lnTo>
                  <a:pt x="7" y="293"/>
                </a:lnTo>
                <a:lnTo>
                  <a:pt x="9" y="294"/>
                </a:lnTo>
                <a:lnTo>
                  <a:pt x="13" y="294"/>
                </a:lnTo>
                <a:lnTo>
                  <a:pt x="14" y="296"/>
                </a:lnTo>
                <a:lnTo>
                  <a:pt x="16" y="296"/>
                </a:lnTo>
                <a:lnTo>
                  <a:pt x="18" y="296"/>
                </a:lnTo>
                <a:lnTo>
                  <a:pt x="20" y="296"/>
                </a:lnTo>
                <a:lnTo>
                  <a:pt x="22" y="296"/>
                </a:lnTo>
                <a:lnTo>
                  <a:pt x="24" y="297"/>
                </a:lnTo>
                <a:lnTo>
                  <a:pt x="25" y="297"/>
                </a:lnTo>
                <a:lnTo>
                  <a:pt x="26" y="298"/>
                </a:lnTo>
                <a:lnTo>
                  <a:pt x="27" y="299"/>
                </a:lnTo>
                <a:lnTo>
                  <a:pt x="28" y="300"/>
                </a:lnTo>
                <a:lnTo>
                  <a:pt x="29" y="300"/>
                </a:lnTo>
                <a:lnTo>
                  <a:pt x="31" y="302"/>
                </a:lnTo>
                <a:lnTo>
                  <a:pt x="33" y="302"/>
                </a:lnTo>
                <a:lnTo>
                  <a:pt x="37" y="303"/>
                </a:lnTo>
                <a:lnTo>
                  <a:pt x="39" y="304"/>
                </a:lnTo>
                <a:lnTo>
                  <a:pt x="43" y="304"/>
                </a:lnTo>
                <a:lnTo>
                  <a:pt x="46" y="303"/>
                </a:lnTo>
                <a:lnTo>
                  <a:pt x="47" y="304"/>
                </a:lnTo>
                <a:lnTo>
                  <a:pt x="48" y="304"/>
                </a:lnTo>
                <a:lnTo>
                  <a:pt x="50" y="305"/>
                </a:lnTo>
                <a:lnTo>
                  <a:pt x="51" y="308"/>
                </a:lnTo>
                <a:lnTo>
                  <a:pt x="52" y="308"/>
                </a:lnTo>
                <a:lnTo>
                  <a:pt x="53" y="309"/>
                </a:lnTo>
                <a:lnTo>
                  <a:pt x="57" y="310"/>
                </a:lnTo>
                <a:lnTo>
                  <a:pt x="60" y="310"/>
                </a:lnTo>
                <a:lnTo>
                  <a:pt x="64" y="311"/>
                </a:lnTo>
                <a:lnTo>
                  <a:pt x="66" y="311"/>
                </a:lnTo>
                <a:lnTo>
                  <a:pt x="67" y="311"/>
                </a:lnTo>
                <a:lnTo>
                  <a:pt x="70" y="311"/>
                </a:lnTo>
                <a:lnTo>
                  <a:pt x="71" y="311"/>
                </a:lnTo>
                <a:lnTo>
                  <a:pt x="72" y="311"/>
                </a:lnTo>
                <a:lnTo>
                  <a:pt x="73" y="311"/>
                </a:lnTo>
                <a:lnTo>
                  <a:pt x="73" y="312"/>
                </a:lnTo>
                <a:lnTo>
                  <a:pt x="73" y="313"/>
                </a:lnTo>
                <a:lnTo>
                  <a:pt x="73" y="315"/>
                </a:lnTo>
                <a:lnTo>
                  <a:pt x="75" y="316"/>
                </a:lnTo>
                <a:lnTo>
                  <a:pt x="76" y="317"/>
                </a:lnTo>
                <a:lnTo>
                  <a:pt x="77" y="318"/>
                </a:lnTo>
                <a:lnTo>
                  <a:pt x="79" y="318"/>
                </a:lnTo>
                <a:lnTo>
                  <a:pt x="80" y="318"/>
                </a:lnTo>
                <a:lnTo>
                  <a:pt x="83" y="318"/>
                </a:lnTo>
                <a:lnTo>
                  <a:pt x="85" y="318"/>
                </a:lnTo>
                <a:lnTo>
                  <a:pt x="89" y="318"/>
                </a:lnTo>
                <a:lnTo>
                  <a:pt x="92" y="317"/>
                </a:lnTo>
                <a:lnTo>
                  <a:pt x="96" y="317"/>
                </a:lnTo>
                <a:lnTo>
                  <a:pt x="99" y="316"/>
                </a:lnTo>
                <a:lnTo>
                  <a:pt x="104" y="315"/>
                </a:lnTo>
                <a:lnTo>
                  <a:pt x="107" y="311"/>
                </a:lnTo>
                <a:lnTo>
                  <a:pt x="110" y="306"/>
                </a:lnTo>
                <a:lnTo>
                  <a:pt x="111" y="305"/>
                </a:lnTo>
                <a:lnTo>
                  <a:pt x="114" y="303"/>
                </a:lnTo>
                <a:lnTo>
                  <a:pt x="116" y="302"/>
                </a:lnTo>
                <a:lnTo>
                  <a:pt x="118" y="302"/>
                </a:lnTo>
                <a:lnTo>
                  <a:pt x="118" y="300"/>
                </a:lnTo>
                <a:lnTo>
                  <a:pt x="120" y="299"/>
                </a:lnTo>
                <a:lnTo>
                  <a:pt x="123" y="297"/>
                </a:lnTo>
                <a:lnTo>
                  <a:pt x="125" y="296"/>
                </a:lnTo>
                <a:lnTo>
                  <a:pt x="129" y="294"/>
                </a:lnTo>
                <a:lnTo>
                  <a:pt x="129" y="293"/>
                </a:lnTo>
                <a:lnTo>
                  <a:pt x="130" y="291"/>
                </a:lnTo>
                <a:lnTo>
                  <a:pt x="133" y="290"/>
                </a:lnTo>
                <a:lnTo>
                  <a:pt x="135" y="289"/>
                </a:lnTo>
                <a:lnTo>
                  <a:pt x="139" y="287"/>
                </a:lnTo>
                <a:lnTo>
                  <a:pt x="140" y="285"/>
                </a:lnTo>
                <a:lnTo>
                  <a:pt x="141" y="284"/>
                </a:lnTo>
                <a:lnTo>
                  <a:pt x="141" y="283"/>
                </a:lnTo>
                <a:lnTo>
                  <a:pt x="142" y="283"/>
                </a:lnTo>
                <a:lnTo>
                  <a:pt x="142" y="281"/>
                </a:lnTo>
                <a:lnTo>
                  <a:pt x="143" y="281"/>
                </a:lnTo>
                <a:lnTo>
                  <a:pt x="144" y="281"/>
                </a:lnTo>
                <a:lnTo>
                  <a:pt x="146" y="281"/>
                </a:lnTo>
                <a:lnTo>
                  <a:pt x="149" y="279"/>
                </a:lnTo>
                <a:lnTo>
                  <a:pt x="153" y="276"/>
                </a:lnTo>
                <a:lnTo>
                  <a:pt x="160" y="270"/>
                </a:lnTo>
                <a:lnTo>
                  <a:pt x="168" y="264"/>
                </a:lnTo>
                <a:lnTo>
                  <a:pt x="172" y="261"/>
                </a:lnTo>
                <a:lnTo>
                  <a:pt x="176" y="259"/>
                </a:lnTo>
                <a:lnTo>
                  <a:pt x="178" y="258"/>
                </a:lnTo>
                <a:lnTo>
                  <a:pt x="179" y="255"/>
                </a:lnTo>
                <a:lnTo>
                  <a:pt x="180" y="254"/>
                </a:lnTo>
                <a:lnTo>
                  <a:pt x="181" y="253"/>
                </a:lnTo>
                <a:lnTo>
                  <a:pt x="182" y="253"/>
                </a:lnTo>
                <a:lnTo>
                  <a:pt x="184" y="252"/>
                </a:lnTo>
                <a:lnTo>
                  <a:pt x="186" y="252"/>
                </a:lnTo>
                <a:lnTo>
                  <a:pt x="188" y="252"/>
                </a:lnTo>
                <a:lnTo>
                  <a:pt x="191" y="251"/>
                </a:lnTo>
                <a:lnTo>
                  <a:pt x="193" y="248"/>
                </a:lnTo>
                <a:lnTo>
                  <a:pt x="197" y="245"/>
                </a:lnTo>
                <a:lnTo>
                  <a:pt x="198" y="244"/>
                </a:lnTo>
                <a:lnTo>
                  <a:pt x="200" y="242"/>
                </a:lnTo>
                <a:lnTo>
                  <a:pt x="203" y="241"/>
                </a:lnTo>
                <a:lnTo>
                  <a:pt x="205" y="240"/>
                </a:lnTo>
                <a:lnTo>
                  <a:pt x="207" y="239"/>
                </a:lnTo>
                <a:lnTo>
                  <a:pt x="208" y="236"/>
                </a:lnTo>
                <a:lnTo>
                  <a:pt x="210" y="235"/>
                </a:lnTo>
                <a:lnTo>
                  <a:pt x="211" y="235"/>
                </a:lnTo>
                <a:lnTo>
                  <a:pt x="212" y="235"/>
                </a:lnTo>
                <a:lnTo>
                  <a:pt x="214" y="232"/>
                </a:lnTo>
                <a:lnTo>
                  <a:pt x="216" y="230"/>
                </a:lnTo>
                <a:lnTo>
                  <a:pt x="217" y="229"/>
                </a:lnTo>
                <a:lnTo>
                  <a:pt x="218" y="229"/>
                </a:lnTo>
                <a:lnTo>
                  <a:pt x="220" y="229"/>
                </a:lnTo>
                <a:lnTo>
                  <a:pt x="225" y="227"/>
                </a:lnTo>
                <a:lnTo>
                  <a:pt x="227" y="225"/>
                </a:lnTo>
                <a:lnTo>
                  <a:pt x="231" y="223"/>
                </a:lnTo>
                <a:lnTo>
                  <a:pt x="232" y="221"/>
                </a:lnTo>
                <a:lnTo>
                  <a:pt x="235" y="220"/>
                </a:lnTo>
                <a:lnTo>
                  <a:pt x="236" y="217"/>
                </a:lnTo>
                <a:lnTo>
                  <a:pt x="238" y="216"/>
                </a:lnTo>
                <a:lnTo>
                  <a:pt x="240" y="215"/>
                </a:lnTo>
                <a:lnTo>
                  <a:pt x="242" y="214"/>
                </a:lnTo>
                <a:lnTo>
                  <a:pt x="243" y="213"/>
                </a:lnTo>
                <a:lnTo>
                  <a:pt x="245" y="213"/>
                </a:lnTo>
                <a:lnTo>
                  <a:pt x="249" y="211"/>
                </a:lnTo>
                <a:lnTo>
                  <a:pt x="251" y="209"/>
                </a:lnTo>
                <a:lnTo>
                  <a:pt x="254" y="208"/>
                </a:lnTo>
                <a:lnTo>
                  <a:pt x="257" y="207"/>
                </a:lnTo>
                <a:lnTo>
                  <a:pt x="257" y="204"/>
                </a:lnTo>
                <a:lnTo>
                  <a:pt x="258" y="203"/>
                </a:lnTo>
                <a:lnTo>
                  <a:pt x="258" y="201"/>
                </a:lnTo>
                <a:lnTo>
                  <a:pt x="259" y="200"/>
                </a:lnTo>
                <a:lnTo>
                  <a:pt x="261" y="198"/>
                </a:lnTo>
                <a:lnTo>
                  <a:pt x="262" y="197"/>
                </a:lnTo>
                <a:lnTo>
                  <a:pt x="265" y="195"/>
                </a:lnTo>
                <a:lnTo>
                  <a:pt x="270" y="193"/>
                </a:lnTo>
                <a:lnTo>
                  <a:pt x="271" y="193"/>
                </a:lnTo>
                <a:lnTo>
                  <a:pt x="274" y="193"/>
                </a:lnTo>
                <a:lnTo>
                  <a:pt x="277" y="190"/>
                </a:lnTo>
                <a:lnTo>
                  <a:pt x="282" y="188"/>
                </a:lnTo>
                <a:lnTo>
                  <a:pt x="286" y="184"/>
                </a:lnTo>
                <a:lnTo>
                  <a:pt x="289" y="182"/>
                </a:lnTo>
                <a:lnTo>
                  <a:pt x="289" y="179"/>
                </a:lnTo>
                <a:lnTo>
                  <a:pt x="290" y="178"/>
                </a:lnTo>
                <a:lnTo>
                  <a:pt x="290" y="177"/>
                </a:lnTo>
                <a:lnTo>
                  <a:pt x="293" y="176"/>
                </a:lnTo>
                <a:lnTo>
                  <a:pt x="294" y="176"/>
                </a:lnTo>
                <a:lnTo>
                  <a:pt x="296" y="175"/>
                </a:lnTo>
                <a:lnTo>
                  <a:pt x="300" y="176"/>
                </a:lnTo>
                <a:lnTo>
                  <a:pt x="302" y="174"/>
                </a:lnTo>
                <a:lnTo>
                  <a:pt x="304" y="172"/>
                </a:lnTo>
                <a:lnTo>
                  <a:pt x="308" y="170"/>
                </a:lnTo>
                <a:lnTo>
                  <a:pt x="310" y="170"/>
                </a:lnTo>
                <a:lnTo>
                  <a:pt x="312" y="165"/>
                </a:lnTo>
                <a:lnTo>
                  <a:pt x="313" y="162"/>
                </a:lnTo>
                <a:lnTo>
                  <a:pt x="314" y="161"/>
                </a:lnTo>
                <a:lnTo>
                  <a:pt x="316" y="158"/>
                </a:lnTo>
                <a:lnTo>
                  <a:pt x="318" y="157"/>
                </a:lnTo>
                <a:lnTo>
                  <a:pt x="320" y="157"/>
                </a:lnTo>
                <a:lnTo>
                  <a:pt x="326" y="155"/>
                </a:lnTo>
                <a:lnTo>
                  <a:pt x="331" y="153"/>
                </a:lnTo>
                <a:lnTo>
                  <a:pt x="333" y="151"/>
                </a:lnTo>
                <a:lnTo>
                  <a:pt x="335" y="149"/>
                </a:lnTo>
                <a:lnTo>
                  <a:pt x="339" y="149"/>
                </a:lnTo>
                <a:lnTo>
                  <a:pt x="342" y="147"/>
                </a:lnTo>
                <a:lnTo>
                  <a:pt x="345" y="146"/>
                </a:lnTo>
                <a:lnTo>
                  <a:pt x="347" y="144"/>
                </a:lnTo>
                <a:lnTo>
                  <a:pt x="353" y="140"/>
                </a:lnTo>
                <a:lnTo>
                  <a:pt x="353" y="138"/>
                </a:lnTo>
                <a:lnTo>
                  <a:pt x="354" y="136"/>
                </a:lnTo>
                <a:lnTo>
                  <a:pt x="354" y="133"/>
                </a:lnTo>
                <a:lnTo>
                  <a:pt x="355" y="132"/>
                </a:lnTo>
                <a:lnTo>
                  <a:pt x="357" y="131"/>
                </a:lnTo>
                <a:lnTo>
                  <a:pt x="358" y="130"/>
                </a:lnTo>
                <a:lnTo>
                  <a:pt x="360" y="130"/>
                </a:lnTo>
                <a:lnTo>
                  <a:pt x="363" y="128"/>
                </a:lnTo>
                <a:lnTo>
                  <a:pt x="369" y="126"/>
                </a:lnTo>
                <a:lnTo>
                  <a:pt x="373" y="124"/>
                </a:lnTo>
                <a:lnTo>
                  <a:pt x="378" y="121"/>
                </a:lnTo>
                <a:lnTo>
                  <a:pt x="384" y="119"/>
                </a:lnTo>
                <a:lnTo>
                  <a:pt x="384" y="115"/>
                </a:lnTo>
                <a:lnTo>
                  <a:pt x="385" y="114"/>
                </a:lnTo>
                <a:lnTo>
                  <a:pt x="385" y="113"/>
                </a:lnTo>
                <a:lnTo>
                  <a:pt x="386" y="113"/>
                </a:lnTo>
                <a:lnTo>
                  <a:pt x="387" y="113"/>
                </a:lnTo>
                <a:lnTo>
                  <a:pt x="389" y="112"/>
                </a:lnTo>
                <a:lnTo>
                  <a:pt x="389" y="110"/>
                </a:lnTo>
                <a:lnTo>
                  <a:pt x="390" y="108"/>
                </a:lnTo>
                <a:lnTo>
                  <a:pt x="391" y="106"/>
                </a:lnTo>
                <a:lnTo>
                  <a:pt x="393" y="105"/>
                </a:lnTo>
                <a:lnTo>
                  <a:pt x="397" y="102"/>
                </a:lnTo>
                <a:lnTo>
                  <a:pt x="402" y="101"/>
                </a:lnTo>
                <a:lnTo>
                  <a:pt x="403" y="100"/>
                </a:lnTo>
                <a:lnTo>
                  <a:pt x="405" y="98"/>
                </a:lnTo>
                <a:lnTo>
                  <a:pt x="406" y="96"/>
                </a:lnTo>
                <a:lnTo>
                  <a:pt x="408" y="95"/>
                </a:lnTo>
                <a:lnTo>
                  <a:pt x="409" y="95"/>
                </a:lnTo>
                <a:lnTo>
                  <a:pt x="410" y="94"/>
                </a:lnTo>
                <a:lnTo>
                  <a:pt x="412" y="94"/>
                </a:lnTo>
                <a:lnTo>
                  <a:pt x="416" y="94"/>
                </a:lnTo>
                <a:lnTo>
                  <a:pt x="418" y="92"/>
                </a:lnTo>
                <a:lnTo>
                  <a:pt x="421" y="89"/>
                </a:lnTo>
                <a:lnTo>
                  <a:pt x="424" y="88"/>
                </a:lnTo>
                <a:lnTo>
                  <a:pt x="428" y="87"/>
                </a:lnTo>
                <a:lnTo>
                  <a:pt x="430" y="85"/>
                </a:lnTo>
                <a:lnTo>
                  <a:pt x="433" y="83"/>
                </a:lnTo>
                <a:lnTo>
                  <a:pt x="435" y="82"/>
                </a:lnTo>
                <a:lnTo>
                  <a:pt x="436" y="81"/>
                </a:lnTo>
                <a:lnTo>
                  <a:pt x="438" y="81"/>
                </a:lnTo>
                <a:lnTo>
                  <a:pt x="442" y="78"/>
                </a:lnTo>
                <a:lnTo>
                  <a:pt x="446" y="74"/>
                </a:lnTo>
                <a:lnTo>
                  <a:pt x="454" y="66"/>
                </a:lnTo>
                <a:lnTo>
                  <a:pt x="457" y="62"/>
                </a:lnTo>
                <a:lnTo>
                  <a:pt x="462" y="59"/>
                </a:lnTo>
                <a:lnTo>
                  <a:pt x="467" y="56"/>
                </a:lnTo>
                <a:lnTo>
                  <a:pt x="469" y="55"/>
                </a:lnTo>
                <a:lnTo>
                  <a:pt x="472" y="55"/>
                </a:lnTo>
                <a:lnTo>
                  <a:pt x="474" y="53"/>
                </a:lnTo>
                <a:lnTo>
                  <a:pt x="476" y="51"/>
                </a:lnTo>
                <a:lnTo>
                  <a:pt x="479" y="49"/>
                </a:lnTo>
                <a:lnTo>
                  <a:pt x="481" y="48"/>
                </a:lnTo>
                <a:lnTo>
                  <a:pt x="482" y="45"/>
                </a:lnTo>
                <a:lnTo>
                  <a:pt x="485" y="43"/>
                </a:lnTo>
                <a:lnTo>
                  <a:pt x="486" y="42"/>
                </a:lnTo>
                <a:lnTo>
                  <a:pt x="488" y="40"/>
                </a:lnTo>
                <a:lnTo>
                  <a:pt x="489" y="38"/>
                </a:lnTo>
                <a:lnTo>
                  <a:pt x="491" y="37"/>
                </a:lnTo>
                <a:lnTo>
                  <a:pt x="493" y="36"/>
                </a:lnTo>
                <a:lnTo>
                  <a:pt x="495" y="35"/>
                </a:lnTo>
                <a:lnTo>
                  <a:pt x="498" y="34"/>
                </a:lnTo>
                <a:lnTo>
                  <a:pt x="500" y="34"/>
                </a:lnTo>
                <a:lnTo>
                  <a:pt x="501" y="30"/>
                </a:lnTo>
                <a:lnTo>
                  <a:pt x="504" y="28"/>
                </a:lnTo>
                <a:lnTo>
                  <a:pt x="505" y="27"/>
                </a:lnTo>
                <a:lnTo>
                  <a:pt x="507" y="25"/>
                </a:lnTo>
                <a:lnTo>
                  <a:pt x="508" y="24"/>
                </a:lnTo>
                <a:lnTo>
                  <a:pt x="511" y="24"/>
                </a:lnTo>
                <a:lnTo>
                  <a:pt x="513" y="23"/>
                </a:lnTo>
                <a:lnTo>
                  <a:pt x="517" y="22"/>
                </a:lnTo>
                <a:lnTo>
                  <a:pt x="518" y="19"/>
                </a:lnTo>
                <a:lnTo>
                  <a:pt x="520" y="16"/>
                </a:lnTo>
                <a:lnTo>
                  <a:pt x="521" y="13"/>
                </a:lnTo>
                <a:lnTo>
                  <a:pt x="524" y="10"/>
                </a:lnTo>
                <a:lnTo>
                  <a:pt x="523" y="8"/>
                </a:lnTo>
                <a:lnTo>
                  <a:pt x="523" y="5"/>
                </a:lnTo>
                <a:lnTo>
                  <a:pt x="521" y="3"/>
                </a:lnTo>
                <a:lnTo>
                  <a:pt x="520" y="0"/>
                </a:lnTo>
                <a:lnTo>
                  <a:pt x="518" y="2"/>
                </a:lnTo>
                <a:lnTo>
                  <a:pt x="516" y="2"/>
                </a:lnTo>
                <a:lnTo>
                  <a:pt x="512" y="2"/>
                </a:lnTo>
                <a:lnTo>
                  <a:pt x="507" y="2"/>
                </a:lnTo>
                <a:lnTo>
                  <a:pt x="504" y="3"/>
                </a:lnTo>
                <a:lnTo>
                  <a:pt x="501" y="4"/>
                </a:lnTo>
                <a:lnTo>
                  <a:pt x="499" y="4"/>
                </a:lnTo>
                <a:lnTo>
                  <a:pt x="495" y="6"/>
                </a:lnTo>
                <a:lnTo>
                  <a:pt x="492" y="9"/>
                </a:lnTo>
                <a:lnTo>
                  <a:pt x="489" y="10"/>
                </a:lnTo>
                <a:lnTo>
                  <a:pt x="487" y="11"/>
                </a:lnTo>
                <a:lnTo>
                  <a:pt x="485" y="12"/>
                </a:lnTo>
                <a:lnTo>
                  <a:pt x="481" y="15"/>
                </a:lnTo>
                <a:lnTo>
                  <a:pt x="474" y="19"/>
                </a:lnTo>
                <a:lnTo>
                  <a:pt x="472" y="22"/>
                </a:lnTo>
                <a:lnTo>
                  <a:pt x="468" y="23"/>
                </a:lnTo>
                <a:lnTo>
                  <a:pt x="465" y="24"/>
                </a:lnTo>
                <a:lnTo>
                  <a:pt x="461" y="25"/>
                </a:lnTo>
                <a:lnTo>
                  <a:pt x="454" y="30"/>
                </a:lnTo>
                <a:lnTo>
                  <a:pt x="447" y="34"/>
                </a:lnTo>
                <a:lnTo>
                  <a:pt x="440" y="37"/>
                </a:lnTo>
                <a:lnTo>
                  <a:pt x="435" y="38"/>
                </a:lnTo>
                <a:lnTo>
                  <a:pt x="431" y="38"/>
                </a:lnTo>
                <a:lnTo>
                  <a:pt x="429" y="41"/>
                </a:lnTo>
                <a:lnTo>
                  <a:pt x="427" y="42"/>
                </a:lnTo>
                <a:lnTo>
                  <a:pt x="423" y="43"/>
                </a:lnTo>
                <a:lnTo>
                  <a:pt x="421" y="44"/>
                </a:lnTo>
                <a:lnTo>
                  <a:pt x="416" y="47"/>
                </a:lnTo>
                <a:lnTo>
                  <a:pt x="411" y="50"/>
                </a:lnTo>
                <a:lnTo>
                  <a:pt x="403" y="56"/>
                </a:lnTo>
                <a:lnTo>
                  <a:pt x="398" y="60"/>
                </a:lnTo>
                <a:lnTo>
                  <a:pt x="393" y="62"/>
                </a:lnTo>
                <a:lnTo>
                  <a:pt x="389" y="63"/>
                </a:lnTo>
                <a:lnTo>
                  <a:pt x="385" y="64"/>
                </a:lnTo>
                <a:lnTo>
                  <a:pt x="383" y="66"/>
                </a:lnTo>
                <a:lnTo>
                  <a:pt x="382" y="67"/>
                </a:lnTo>
                <a:lnTo>
                  <a:pt x="380" y="68"/>
                </a:lnTo>
                <a:lnTo>
                  <a:pt x="379" y="68"/>
                </a:lnTo>
                <a:lnTo>
                  <a:pt x="378" y="69"/>
                </a:lnTo>
                <a:lnTo>
                  <a:pt x="377" y="69"/>
                </a:lnTo>
                <a:lnTo>
                  <a:pt x="373" y="69"/>
                </a:lnTo>
                <a:lnTo>
                  <a:pt x="372" y="70"/>
                </a:lnTo>
                <a:lnTo>
                  <a:pt x="371" y="70"/>
                </a:lnTo>
                <a:lnTo>
                  <a:pt x="367" y="72"/>
                </a:lnTo>
                <a:lnTo>
                  <a:pt x="365" y="72"/>
                </a:lnTo>
                <a:lnTo>
                  <a:pt x="360" y="73"/>
                </a:lnTo>
                <a:lnTo>
                  <a:pt x="354" y="73"/>
                </a:lnTo>
                <a:lnTo>
                  <a:pt x="348" y="74"/>
                </a:lnTo>
                <a:lnTo>
                  <a:pt x="346" y="75"/>
                </a:lnTo>
                <a:lnTo>
                  <a:pt x="344" y="76"/>
                </a:lnTo>
                <a:lnTo>
                  <a:pt x="341" y="76"/>
                </a:lnTo>
                <a:lnTo>
                  <a:pt x="339" y="78"/>
                </a:lnTo>
                <a:lnTo>
                  <a:pt x="337" y="81"/>
                </a:lnTo>
                <a:lnTo>
                  <a:pt x="333" y="83"/>
                </a:lnTo>
                <a:lnTo>
                  <a:pt x="329" y="85"/>
                </a:lnTo>
                <a:lnTo>
                  <a:pt x="326" y="87"/>
                </a:lnTo>
                <a:lnTo>
                  <a:pt x="319" y="92"/>
                </a:lnTo>
                <a:lnTo>
                  <a:pt x="312" y="96"/>
                </a:lnTo>
                <a:lnTo>
                  <a:pt x="306" y="102"/>
                </a:lnTo>
                <a:lnTo>
                  <a:pt x="302" y="105"/>
                </a:lnTo>
                <a:lnTo>
                  <a:pt x="300" y="108"/>
                </a:lnTo>
                <a:lnTo>
                  <a:pt x="299" y="110"/>
                </a:lnTo>
                <a:lnTo>
                  <a:pt x="296" y="112"/>
                </a:lnTo>
                <a:lnTo>
                  <a:pt x="293" y="115"/>
                </a:lnTo>
                <a:lnTo>
                  <a:pt x="291" y="117"/>
                </a:lnTo>
                <a:lnTo>
                  <a:pt x="289" y="118"/>
                </a:lnTo>
                <a:lnTo>
                  <a:pt x="288" y="119"/>
                </a:lnTo>
                <a:lnTo>
                  <a:pt x="286" y="123"/>
                </a:lnTo>
                <a:lnTo>
                  <a:pt x="283" y="126"/>
                </a:lnTo>
                <a:lnTo>
                  <a:pt x="280" y="130"/>
                </a:lnTo>
                <a:lnTo>
                  <a:pt x="277" y="132"/>
                </a:lnTo>
                <a:lnTo>
                  <a:pt x="274" y="134"/>
                </a:lnTo>
                <a:lnTo>
                  <a:pt x="271" y="136"/>
                </a:lnTo>
                <a:lnTo>
                  <a:pt x="268" y="137"/>
                </a:lnTo>
                <a:lnTo>
                  <a:pt x="265" y="138"/>
                </a:lnTo>
                <a:lnTo>
                  <a:pt x="258" y="139"/>
                </a:lnTo>
                <a:lnTo>
                  <a:pt x="254" y="139"/>
                </a:lnTo>
                <a:lnTo>
                  <a:pt x="250" y="139"/>
                </a:lnTo>
                <a:lnTo>
                  <a:pt x="245" y="139"/>
                </a:lnTo>
                <a:lnTo>
                  <a:pt x="240" y="140"/>
                </a:lnTo>
                <a:lnTo>
                  <a:pt x="235" y="140"/>
                </a:lnTo>
                <a:lnTo>
                  <a:pt x="230" y="140"/>
                </a:lnTo>
                <a:lnTo>
                  <a:pt x="224" y="143"/>
                </a:lnTo>
                <a:lnTo>
                  <a:pt x="220" y="144"/>
                </a:lnTo>
                <a:lnTo>
                  <a:pt x="217" y="144"/>
                </a:lnTo>
                <a:lnTo>
                  <a:pt x="216" y="146"/>
                </a:lnTo>
                <a:lnTo>
                  <a:pt x="214" y="147"/>
                </a:lnTo>
                <a:lnTo>
                  <a:pt x="213" y="149"/>
                </a:lnTo>
                <a:lnTo>
                  <a:pt x="212" y="149"/>
                </a:lnTo>
                <a:lnTo>
                  <a:pt x="208" y="150"/>
                </a:lnTo>
                <a:lnTo>
                  <a:pt x="206" y="150"/>
                </a:lnTo>
                <a:lnTo>
                  <a:pt x="204" y="150"/>
                </a:lnTo>
                <a:lnTo>
                  <a:pt x="201" y="151"/>
                </a:lnTo>
                <a:lnTo>
                  <a:pt x="200" y="152"/>
                </a:lnTo>
                <a:lnTo>
                  <a:pt x="199" y="152"/>
                </a:lnTo>
                <a:lnTo>
                  <a:pt x="198" y="152"/>
                </a:lnTo>
                <a:lnTo>
                  <a:pt x="198" y="153"/>
                </a:lnTo>
                <a:lnTo>
                  <a:pt x="197" y="153"/>
                </a:lnTo>
                <a:lnTo>
                  <a:pt x="195" y="153"/>
                </a:lnTo>
                <a:lnTo>
                  <a:pt x="194" y="153"/>
                </a:lnTo>
                <a:lnTo>
                  <a:pt x="192" y="155"/>
                </a:lnTo>
                <a:lnTo>
                  <a:pt x="190" y="156"/>
                </a:lnTo>
                <a:lnTo>
                  <a:pt x="187" y="157"/>
                </a:lnTo>
                <a:lnTo>
                  <a:pt x="185" y="157"/>
                </a:lnTo>
                <a:lnTo>
                  <a:pt x="181" y="159"/>
                </a:lnTo>
                <a:lnTo>
                  <a:pt x="176" y="162"/>
                </a:lnTo>
                <a:lnTo>
                  <a:pt x="169" y="168"/>
                </a:lnTo>
                <a:lnTo>
                  <a:pt x="165" y="170"/>
                </a:lnTo>
                <a:lnTo>
                  <a:pt x="161" y="172"/>
                </a:lnTo>
                <a:lnTo>
                  <a:pt x="156" y="175"/>
                </a:lnTo>
                <a:lnTo>
                  <a:pt x="152" y="176"/>
                </a:lnTo>
                <a:lnTo>
                  <a:pt x="147" y="178"/>
                </a:lnTo>
                <a:lnTo>
                  <a:pt x="141" y="179"/>
                </a:lnTo>
                <a:lnTo>
                  <a:pt x="139" y="181"/>
                </a:lnTo>
                <a:lnTo>
                  <a:pt x="137" y="181"/>
                </a:lnTo>
                <a:lnTo>
                  <a:pt x="134" y="182"/>
                </a:lnTo>
                <a:lnTo>
                  <a:pt x="131" y="182"/>
                </a:lnTo>
                <a:lnTo>
                  <a:pt x="130" y="183"/>
                </a:lnTo>
                <a:lnTo>
                  <a:pt x="129" y="183"/>
                </a:lnTo>
                <a:lnTo>
                  <a:pt x="124" y="187"/>
                </a:lnTo>
                <a:lnTo>
                  <a:pt x="118" y="190"/>
                </a:lnTo>
                <a:lnTo>
                  <a:pt x="114" y="194"/>
                </a:lnTo>
                <a:lnTo>
                  <a:pt x="109" y="198"/>
                </a:lnTo>
                <a:lnTo>
                  <a:pt x="109" y="200"/>
                </a:lnTo>
                <a:lnTo>
                  <a:pt x="108" y="202"/>
                </a:lnTo>
                <a:lnTo>
                  <a:pt x="105" y="204"/>
                </a:lnTo>
                <a:lnTo>
                  <a:pt x="103" y="207"/>
                </a:lnTo>
                <a:lnTo>
                  <a:pt x="101" y="209"/>
                </a:lnTo>
                <a:lnTo>
                  <a:pt x="97" y="214"/>
                </a:lnTo>
                <a:lnTo>
                  <a:pt x="93" y="217"/>
                </a:lnTo>
                <a:lnTo>
                  <a:pt x="91" y="219"/>
                </a:lnTo>
                <a:lnTo>
                  <a:pt x="89" y="220"/>
                </a:lnTo>
                <a:lnTo>
                  <a:pt x="86" y="221"/>
                </a:lnTo>
                <a:lnTo>
                  <a:pt x="83" y="222"/>
                </a:lnTo>
                <a:lnTo>
                  <a:pt x="82" y="223"/>
                </a:lnTo>
                <a:lnTo>
                  <a:pt x="80" y="225"/>
                </a:lnTo>
                <a:lnTo>
                  <a:pt x="78" y="225"/>
                </a:lnTo>
                <a:lnTo>
                  <a:pt x="75" y="226"/>
                </a:lnTo>
                <a:lnTo>
                  <a:pt x="72" y="226"/>
                </a:lnTo>
                <a:lnTo>
                  <a:pt x="71" y="226"/>
                </a:lnTo>
                <a:lnTo>
                  <a:pt x="69" y="226"/>
                </a:lnTo>
                <a:lnTo>
                  <a:pt x="66" y="227"/>
                </a:lnTo>
                <a:lnTo>
                  <a:pt x="61" y="228"/>
                </a:lnTo>
                <a:lnTo>
                  <a:pt x="60" y="228"/>
                </a:lnTo>
                <a:lnTo>
                  <a:pt x="58" y="229"/>
                </a:lnTo>
                <a:lnTo>
                  <a:pt x="57" y="229"/>
                </a:lnTo>
                <a:lnTo>
                  <a:pt x="54" y="230"/>
                </a:lnTo>
                <a:lnTo>
                  <a:pt x="52" y="232"/>
                </a:lnTo>
                <a:lnTo>
                  <a:pt x="51" y="233"/>
                </a:lnTo>
                <a:lnTo>
                  <a:pt x="48" y="233"/>
                </a:lnTo>
                <a:lnTo>
                  <a:pt x="45" y="236"/>
                </a:lnTo>
                <a:lnTo>
                  <a:pt x="43" y="239"/>
                </a:lnTo>
                <a:lnTo>
                  <a:pt x="39" y="241"/>
                </a:lnTo>
                <a:lnTo>
                  <a:pt x="35" y="242"/>
                </a:lnTo>
                <a:lnTo>
                  <a:pt x="32" y="244"/>
                </a:lnTo>
                <a:lnTo>
                  <a:pt x="28" y="245"/>
                </a:lnTo>
                <a:lnTo>
                  <a:pt x="20" y="246"/>
                </a:lnTo>
                <a:lnTo>
                  <a:pt x="18" y="248"/>
                </a:lnTo>
                <a:lnTo>
                  <a:pt x="15" y="249"/>
                </a:lnTo>
                <a:lnTo>
                  <a:pt x="14" y="251"/>
                </a:lnTo>
                <a:lnTo>
                  <a:pt x="12" y="252"/>
                </a:lnTo>
                <a:lnTo>
                  <a:pt x="9" y="253"/>
                </a:lnTo>
                <a:lnTo>
                  <a:pt x="8" y="253"/>
                </a:lnTo>
                <a:lnTo>
                  <a:pt x="3" y="254"/>
                </a:lnTo>
                <a:lnTo>
                  <a:pt x="2" y="254"/>
                </a:lnTo>
                <a:lnTo>
                  <a:pt x="1" y="254"/>
                </a:lnTo>
                <a:lnTo>
                  <a:pt x="0" y="254"/>
                </a:lnTo>
                <a:lnTo>
                  <a:pt x="0" y="255"/>
                </a:lnTo>
                <a:lnTo>
                  <a:pt x="0" y="257"/>
                </a:lnTo>
                <a:lnTo>
                  <a:pt x="0" y="259"/>
                </a:lnTo>
                <a:lnTo>
                  <a:pt x="0" y="260"/>
                </a:lnTo>
                <a:lnTo>
                  <a:pt x="1" y="259"/>
                </a:lnTo>
              </a:path>
            </a:pathLst>
          </a:custGeom>
          <a:noFill/>
          <a:ln w="3175">
            <a:solidFill>
              <a:srgbClr val="FFFF00"/>
            </a:solidFill>
            <a:prstDash val="solid"/>
            <a:round/>
            <a:headEnd/>
            <a:tailEnd/>
          </a:ln>
        </p:spPr>
        <p:txBody>
          <a:bodyPr lIns="57150" tIns="28575" rIns="57150" bIns="28575"/>
          <a:lstStyle/>
          <a:p>
            <a:endParaRPr lang="en-US"/>
          </a:p>
        </p:txBody>
      </p:sp>
      <p:sp>
        <p:nvSpPr>
          <p:cNvPr id="61830" name="Freeform 483"/>
          <p:cNvSpPr>
            <a:spLocks/>
          </p:cNvSpPr>
          <p:nvPr/>
        </p:nvSpPr>
        <p:spPr bwMode="auto">
          <a:xfrm>
            <a:off x="5843588" y="2244725"/>
            <a:ext cx="80962" cy="47625"/>
          </a:xfrm>
          <a:custGeom>
            <a:avLst/>
            <a:gdLst>
              <a:gd name="T0" fmla="*/ 0 w 525"/>
              <a:gd name="T1" fmla="*/ 47625 h 268"/>
              <a:gd name="T2" fmla="*/ 0 w 525"/>
              <a:gd name="T3" fmla="*/ 0 h 268"/>
              <a:gd name="T4" fmla="*/ 80962 w 525"/>
              <a:gd name="T5" fmla="*/ 0 h 268"/>
              <a:gd name="T6" fmla="*/ 0 w 525"/>
              <a:gd name="T7" fmla="*/ 47625 h 268"/>
              <a:gd name="T8" fmla="*/ 0 60000 65536"/>
              <a:gd name="T9" fmla="*/ 0 60000 65536"/>
              <a:gd name="T10" fmla="*/ 0 60000 65536"/>
              <a:gd name="T11" fmla="*/ 0 60000 65536"/>
              <a:gd name="T12" fmla="*/ 0 w 525"/>
              <a:gd name="T13" fmla="*/ 0 h 268"/>
              <a:gd name="T14" fmla="*/ 525 w 525"/>
              <a:gd name="T15" fmla="*/ 268 h 268"/>
            </a:gdLst>
            <a:ahLst/>
            <a:cxnLst>
              <a:cxn ang="T8">
                <a:pos x="T0" y="T1"/>
              </a:cxn>
              <a:cxn ang="T9">
                <a:pos x="T2" y="T3"/>
              </a:cxn>
              <a:cxn ang="T10">
                <a:pos x="T4" y="T5"/>
              </a:cxn>
              <a:cxn ang="T11">
                <a:pos x="T6" y="T7"/>
              </a:cxn>
            </a:cxnLst>
            <a:rect l="T12" t="T13" r="T14" b="T15"/>
            <a:pathLst>
              <a:path w="525" h="268">
                <a:moveTo>
                  <a:pt x="0" y="268"/>
                </a:moveTo>
                <a:lnTo>
                  <a:pt x="0" y="0"/>
                </a:lnTo>
                <a:lnTo>
                  <a:pt x="525" y="0"/>
                </a:lnTo>
                <a:lnTo>
                  <a:pt x="0" y="268"/>
                </a:lnTo>
                <a:close/>
              </a:path>
            </a:pathLst>
          </a:custGeom>
          <a:solidFill>
            <a:srgbClr val="FFFF00"/>
          </a:solidFill>
          <a:ln w="9525">
            <a:noFill/>
            <a:round/>
            <a:headEnd/>
            <a:tailEnd/>
          </a:ln>
        </p:spPr>
        <p:txBody>
          <a:bodyPr lIns="57150" tIns="28575" rIns="57150" bIns="28575"/>
          <a:lstStyle/>
          <a:p>
            <a:endParaRPr lang="en-US"/>
          </a:p>
        </p:txBody>
      </p:sp>
      <p:sp>
        <p:nvSpPr>
          <p:cNvPr id="61831" name="Freeform 484"/>
          <p:cNvSpPr>
            <a:spLocks/>
          </p:cNvSpPr>
          <p:nvPr/>
        </p:nvSpPr>
        <p:spPr bwMode="auto">
          <a:xfrm>
            <a:off x="6097588" y="2244725"/>
            <a:ext cx="79375" cy="60325"/>
          </a:xfrm>
          <a:custGeom>
            <a:avLst/>
            <a:gdLst>
              <a:gd name="T0" fmla="*/ 154 w 514"/>
              <a:gd name="T1" fmla="*/ 3862 h 328"/>
              <a:gd name="T2" fmla="*/ 1235 w 514"/>
              <a:gd name="T3" fmla="*/ 5334 h 328"/>
              <a:gd name="T4" fmla="*/ 4324 w 514"/>
              <a:gd name="T5" fmla="*/ 5885 h 328"/>
              <a:gd name="T6" fmla="*/ 5868 w 514"/>
              <a:gd name="T7" fmla="*/ 8276 h 328"/>
              <a:gd name="T8" fmla="*/ 6949 w 514"/>
              <a:gd name="T9" fmla="*/ 9380 h 328"/>
              <a:gd name="T10" fmla="*/ 8185 w 514"/>
              <a:gd name="T11" fmla="*/ 10299 h 328"/>
              <a:gd name="T12" fmla="*/ 9111 w 514"/>
              <a:gd name="T13" fmla="*/ 11771 h 328"/>
              <a:gd name="T14" fmla="*/ 10501 w 514"/>
              <a:gd name="T15" fmla="*/ 13610 h 328"/>
              <a:gd name="T16" fmla="*/ 12972 w 514"/>
              <a:gd name="T17" fmla="*/ 16001 h 328"/>
              <a:gd name="T18" fmla="*/ 16369 w 514"/>
              <a:gd name="T19" fmla="*/ 19863 h 328"/>
              <a:gd name="T20" fmla="*/ 20230 w 514"/>
              <a:gd name="T21" fmla="*/ 22990 h 328"/>
              <a:gd name="T22" fmla="*/ 24708 w 514"/>
              <a:gd name="T23" fmla="*/ 26852 h 328"/>
              <a:gd name="T24" fmla="*/ 28414 w 514"/>
              <a:gd name="T25" fmla="*/ 30530 h 328"/>
              <a:gd name="T26" fmla="*/ 30731 w 514"/>
              <a:gd name="T27" fmla="*/ 32186 h 328"/>
              <a:gd name="T28" fmla="*/ 32121 w 514"/>
              <a:gd name="T29" fmla="*/ 32737 h 328"/>
              <a:gd name="T30" fmla="*/ 35827 w 514"/>
              <a:gd name="T31" fmla="*/ 34577 h 328"/>
              <a:gd name="T32" fmla="*/ 39996 w 514"/>
              <a:gd name="T33" fmla="*/ 38071 h 328"/>
              <a:gd name="T34" fmla="*/ 43085 w 514"/>
              <a:gd name="T35" fmla="*/ 41565 h 328"/>
              <a:gd name="T36" fmla="*/ 45556 w 514"/>
              <a:gd name="T37" fmla="*/ 42669 h 328"/>
              <a:gd name="T38" fmla="*/ 47409 w 514"/>
              <a:gd name="T39" fmla="*/ 44324 h 328"/>
              <a:gd name="T40" fmla="*/ 51578 w 514"/>
              <a:gd name="T41" fmla="*/ 48554 h 328"/>
              <a:gd name="T42" fmla="*/ 54049 w 514"/>
              <a:gd name="T43" fmla="*/ 50577 h 328"/>
              <a:gd name="T44" fmla="*/ 56520 w 514"/>
              <a:gd name="T45" fmla="*/ 52417 h 328"/>
              <a:gd name="T46" fmla="*/ 60844 w 514"/>
              <a:gd name="T47" fmla="*/ 56095 h 328"/>
              <a:gd name="T48" fmla="*/ 62543 w 514"/>
              <a:gd name="T49" fmla="*/ 57566 h 328"/>
              <a:gd name="T50" fmla="*/ 62851 w 514"/>
              <a:gd name="T51" fmla="*/ 58118 h 328"/>
              <a:gd name="T52" fmla="*/ 64396 w 514"/>
              <a:gd name="T53" fmla="*/ 59038 h 328"/>
              <a:gd name="T54" fmla="*/ 65785 w 514"/>
              <a:gd name="T55" fmla="*/ 60325 h 328"/>
              <a:gd name="T56" fmla="*/ 70109 w 514"/>
              <a:gd name="T57" fmla="*/ 59405 h 328"/>
              <a:gd name="T58" fmla="*/ 73816 w 514"/>
              <a:gd name="T59" fmla="*/ 58118 h 328"/>
              <a:gd name="T60" fmla="*/ 75051 w 514"/>
              <a:gd name="T61" fmla="*/ 57014 h 328"/>
              <a:gd name="T62" fmla="*/ 78448 w 514"/>
              <a:gd name="T63" fmla="*/ 56095 h 328"/>
              <a:gd name="T64" fmla="*/ 79375 w 514"/>
              <a:gd name="T65" fmla="*/ 54440 h 328"/>
              <a:gd name="T66" fmla="*/ 78294 w 514"/>
              <a:gd name="T67" fmla="*/ 51313 h 328"/>
              <a:gd name="T68" fmla="*/ 76595 w 514"/>
              <a:gd name="T69" fmla="*/ 49290 h 328"/>
              <a:gd name="T70" fmla="*/ 76441 w 514"/>
              <a:gd name="T71" fmla="*/ 49290 h 328"/>
              <a:gd name="T72" fmla="*/ 74279 w 514"/>
              <a:gd name="T73" fmla="*/ 47083 h 328"/>
              <a:gd name="T74" fmla="*/ 71345 w 514"/>
              <a:gd name="T75" fmla="*/ 44140 h 328"/>
              <a:gd name="T76" fmla="*/ 68102 w 514"/>
              <a:gd name="T77" fmla="*/ 40646 h 328"/>
              <a:gd name="T78" fmla="*/ 65168 w 514"/>
              <a:gd name="T79" fmla="*/ 38439 h 328"/>
              <a:gd name="T80" fmla="*/ 63469 w 514"/>
              <a:gd name="T81" fmla="*/ 37335 h 328"/>
              <a:gd name="T82" fmla="*/ 58836 w 514"/>
              <a:gd name="T83" fmla="*/ 34025 h 328"/>
              <a:gd name="T84" fmla="*/ 56674 w 514"/>
              <a:gd name="T85" fmla="*/ 32370 h 328"/>
              <a:gd name="T86" fmla="*/ 54976 w 514"/>
              <a:gd name="T87" fmla="*/ 30898 h 328"/>
              <a:gd name="T88" fmla="*/ 51887 w 514"/>
              <a:gd name="T89" fmla="*/ 28507 h 328"/>
              <a:gd name="T90" fmla="*/ 49571 w 514"/>
              <a:gd name="T91" fmla="*/ 26484 h 328"/>
              <a:gd name="T92" fmla="*/ 47100 w 514"/>
              <a:gd name="T93" fmla="*/ 24645 h 328"/>
              <a:gd name="T94" fmla="*/ 39996 w 514"/>
              <a:gd name="T95" fmla="*/ 19679 h 328"/>
              <a:gd name="T96" fmla="*/ 35518 w 514"/>
              <a:gd name="T97" fmla="*/ 15633 h 328"/>
              <a:gd name="T98" fmla="*/ 29032 w 514"/>
              <a:gd name="T99" fmla="*/ 12139 h 328"/>
              <a:gd name="T100" fmla="*/ 23782 w 514"/>
              <a:gd name="T101" fmla="*/ 9196 h 328"/>
              <a:gd name="T102" fmla="*/ 20075 w 514"/>
              <a:gd name="T103" fmla="*/ 7541 h 328"/>
              <a:gd name="T104" fmla="*/ 17450 w 514"/>
              <a:gd name="T105" fmla="*/ 6805 h 328"/>
              <a:gd name="T106" fmla="*/ 14053 w 514"/>
              <a:gd name="T107" fmla="*/ 5701 h 328"/>
              <a:gd name="T108" fmla="*/ 6640 w 514"/>
              <a:gd name="T109" fmla="*/ 3311 h 328"/>
              <a:gd name="T110" fmla="*/ 3397 w 514"/>
              <a:gd name="T111" fmla="*/ 736 h 328"/>
              <a:gd name="T112" fmla="*/ 1235 w 514"/>
              <a:gd name="T113" fmla="*/ 552 h 328"/>
              <a:gd name="T114" fmla="*/ 154 w 514"/>
              <a:gd name="T115" fmla="*/ 736 h 328"/>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514"/>
              <a:gd name="T175" fmla="*/ 0 h 328"/>
              <a:gd name="T176" fmla="*/ 514 w 514"/>
              <a:gd name="T177" fmla="*/ 328 h 328"/>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514" h="328">
                <a:moveTo>
                  <a:pt x="0" y="0"/>
                </a:moveTo>
                <a:lnTo>
                  <a:pt x="0" y="5"/>
                </a:lnTo>
                <a:lnTo>
                  <a:pt x="0" y="10"/>
                </a:lnTo>
                <a:lnTo>
                  <a:pt x="1" y="13"/>
                </a:lnTo>
                <a:lnTo>
                  <a:pt x="1" y="17"/>
                </a:lnTo>
                <a:lnTo>
                  <a:pt x="1" y="21"/>
                </a:lnTo>
                <a:lnTo>
                  <a:pt x="2" y="22"/>
                </a:lnTo>
                <a:lnTo>
                  <a:pt x="2" y="24"/>
                </a:lnTo>
                <a:lnTo>
                  <a:pt x="3" y="25"/>
                </a:lnTo>
                <a:lnTo>
                  <a:pt x="4" y="28"/>
                </a:lnTo>
                <a:lnTo>
                  <a:pt x="7" y="28"/>
                </a:lnTo>
                <a:lnTo>
                  <a:pt x="8" y="29"/>
                </a:lnTo>
                <a:lnTo>
                  <a:pt x="10" y="30"/>
                </a:lnTo>
                <a:lnTo>
                  <a:pt x="14" y="30"/>
                </a:lnTo>
                <a:lnTo>
                  <a:pt x="16" y="30"/>
                </a:lnTo>
                <a:lnTo>
                  <a:pt x="21" y="31"/>
                </a:lnTo>
                <a:lnTo>
                  <a:pt x="26" y="31"/>
                </a:lnTo>
                <a:lnTo>
                  <a:pt x="28" y="32"/>
                </a:lnTo>
                <a:lnTo>
                  <a:pt x="29" y="35"/>
                </a:lnTo>
                <a:lnTo>
                  <a:pt x="32" y="37"/>
                </a:lnTo>
                <a:lnTo>
                  <a:pt x="33" y="39"/>
                </a:lnTo>
                <a:lnTo>
                  <a:pt x="34" y="42"/>
                </a:lnTo>
                <a:lnTo>
                  <a:pt x="35" y="43"/>
                </a:lnTo>
                <a:lnTo>
                  <a:pt x="38" y="45"/>
                </a:lnTo>
                <a:lnTo>
                  <a:pt x="40" y="47"/>
                </a:lnTo>
                <a:lnTo>
                  <a:pt x="41" y="48"/>
                </a:lnTo>
                <a:lnTo>
                  <a:pt x="42" y="49"/>
                </a:lnTo>
                <a:lnTo>
                  <a:pt x="42" y="50"/>
                </a:lnTo>
                <a:lnTo>
                  <a:pt x="43" y="50"/>
                </a:lnTo>
                <a:lnTo>
                  <a:pt x="45" y="51"/>
                </a:lnTo>
                <a:lnTo>
                  <a:pt x="46" y="51"/>
                </a:lnTo>
                <a:lnTo>
                  <a:pt x="47" y="53"/>
                </a:lnTo>
                <a:lnTo>
                  <a:pt x="51" y="55"/>
                </a:lnTo>
                <a:lnTo>
                  <a:pt x="52" y="56"/>
                </a:lnTo>
                <a:lnTo>
                  <a:pt x="53" y="56"/>
                </a:lnTo>
                <a:lnTo>
                  <a:pt x="54" y="57"/>
                </a:lnTo>
                <a:lnTo>
                  <a:pt x="55" y="60"/>
                </a:lnTo>
                <a:lnTo>
                  <a:pt x="56" y="62"/>
                </a:lnTo>
                <a:lnTo>
                  <a:pt x="58" y="63"/>
                </a:lnTo>
                <a:lnTo>
                  <a:pt x="59" y="64"/>
                </a:lnTo>
                <a:lnTo>
                  <a:pt x="60" y="66"/>
                </a:lnTo>
                <a:lnTo>
                  <a:pt x="62" y="67"/>
                </a:lnTo>
                <a:lnTo>
                  <a:pt x="64" y="69"/>
                </a:lnTo>
                <a:lnTo>
                  <a:pt x="66" y="72"/>
                </a:lnTo>
                <a:lnTo>
                  <a:pt x="68" y="74"/>
                </a:lnTo>
                <a:lnTo>
                  <a:pt x="71" y="76"/>
                </a:lnTo>
                <a:lnTo>
                  <a:pt x="75" y="80"/>
                </a:lnTo>
                <a:lnTo>
                  <a:pt x="79" y="81"/>
                </a:lnTo>
                <a:lnTo>
                  <a:pt x="81" y="83"/>
                </a:lnTo>
                <a:lnTo>
                  <a:pt x="83" y="85"/>
                </a:lnTo>
                <a:lnTo>
                  <a:pt x="84" y="87"/>
                </a:lnTo>
                <a:lnTo>
                  <a:pt x="88" y="92"/>
                </a:lnTo>
                <a:lnTo>
                  <a:pt x="92" y="95"/>
                </a:lnTo>
                <a:lnTo>
                  <a:pt x="97" y="98"/>
                </a:lnTo>
                <a:lnTo>
                  <a:pt x="99" y="101"/>
                </a:lnTo>
                <a:lnTo>
                  <a:pt x="103" y="105"/>
                </a:lnTo>
                <a:lnTo>
                  <a:pt x="106" y="108"/>
                </a:lnTo>
                <a:lnTo>
                  <a:pt x="111" y="112"/>
                </a:lnTo>
                <a:lnTo>
                  <a:pt x="116" y="114"/>
                </a:lnTo>
                <a:lnTo>
                  <a:pt x="119" y="118"/>
                </a:lnTo>
                <a:lnTo>
                  <a:pt x="124" y="120"/>
                </a:lnTo>
                <a:lnTo>
                  <a:pt x="128" y="121"/>
                </a:lnTo>
                <a:lnTo>
                  <a:pt x="131" y="125"/>
                </a:lnTo>
                <a:lnTo>
                  <a:pt x="135" y="128"/>
                </a:lnTo>
                <a:lnTo>
                  <a:pt x="143" y="136"/>
                </a:lnTo>
                <a:lnTo>
                  <a:pt x="147" y="139"/>
                </a:lnTo>
                <a:lnTo>
                  <a:pt x="150" y="141"/>
                </a:lnTo>
                <a:lnTo>
                  <a:pt x="155" y="144"/>
                </a:lnTo>
                <a:lnTo>
                  <a:pt x="160" y="146"/>
                </a:lnTo>
                <a:lnTo>
                  <a:pt x="163" y="149"/>
                </a:lnTo>
                <a:lnTo>
                  <a:pt x="167" y="152"/>
                </a:lnTo>
                <a:lnTo>
                  <a:pt x="171" y="156"/>
                </a:lnTo>
                <a:lnTo>
                  <a:pt x="176" y="159"/>
                </a:lnTo>
                <a:lnTo>
                  <a:pt x="180" y="163"/>
                </a:lnTo>
                <a:lnTo>
                  <a:pt x="184" y="166"/>
                </a:lnTo>
                <a:lnTo>
                  <a:pt x="188" y="168"/>
                </a:lnTo>
                <a:lnTo>
                  <a:pt x="190" y="169"/>
                </a:lnTo>
                <a:lnTo>
                  <a:pt x="193" y="170"/>
                </a:lnTo>
                <a:lnTo>
                  <a:pt x="194" y="171"/>
                </a:lnTo>
                <a:lnTo>
                  <a:pt x="195" y="172"/>
                </a:lnTo>
                <a:lnTo>
                  <a:pt x="199" y="175"/>
                </a:lnTo>
                <a:lnTo>
                  <a:pt x="200" y="176"/>
                </a:lnTo>
                <a:lnTo>
                  <a:pt x="202" y="177"/>
                </a:lnTo>
                <a:lnTo>
                  <a:pt x="203" y="178"/>
                </a:lnTo>
                <a:lnTo>
                  <a:pt x="205" y="178"/>
                </a:lnTo>
                <a:lnTo>
                  <a:pt x="207" y="178"/>
                </a:lnTo>
                <a:lnTo>
                  <a:pt x="208" y="178"/>
                </a:lnTo>
                <a:lnTo>
                  <a:pt x="211" y="179"/>
                </a:lnTo>
                <a:lnTo>
                  <a:pt x="213" y="179"/>
                </a:lnTo>
                <a:lnTo>
                  <a:pt x="217" y="179"/>
                </a:lnTo>
                <a:lnTo>
                  <a:pt x="222" y="182"/>
                </a:lnTo>
                <a:lnTo>
                  <a:pt x="227" y="184"/>
                </a:lnTo>
                <a:lnTo>
                  <a:pt x="232" y="188"/>
                </a:lnTo>
                <a:lnTo>
                  <a:pt x="238" y="191"/>
                </a:lnTo>
                <a:lnTo>
                  <a:pt x="247" y="197"/>
                </a:lnTo>
                <a:lnTo>
                  <a:pt x="252" y="201"/>
                </a:lnTo>
                <a:lnTo>
                  <a:pt x="258" y="204"/>
                </a:lnTo>
                <a:lnTo>
                  <a:pt x="258" y="205"/>
                </a:lnTo>
                <a:lnTo>
                  <a:pt x="259" y="207"/>
                </a:lnTo>
                <a:lnTo>
                  <a:pt x="262" y="210"/>
                </a:lnTo>
                <a:lnTo>
                  <a:pt x="264" y="213"/>
                </a:lnTo>
                <a:lnTo>
                  <a:pt x="269" y="216"/>
                </a:lnTo>
                <a:lnTo>
                  <a:pt x="272" y="220"/>
                </a:lnTo>
                <a:lnTo>
                  <a:pt x="276" y="222"/>
                </a:lnTo>
                <a:lnTo>
                  <a:pt x="279" y="226"/>
                </a:lnTo>
                <a:lnTo>
                  <a:pt x="283" y="228"/>
                </a:lnTo>
                <a:lnTo>
                  <a:pt x="284" y="228"/>
                </a:lnTo>
                <a:lnTo>
                  <a:pt x="286" y="229"/>
                </a:lnTo>
                <a:lnTo>
                  <a:pt x="290" y="230"/>
                </a:lnTo>
                <a:lnTo>
                  <a:pt x="292" y="232"/>
                </a:lnTo>
                <a:lnTo>
                  <a:pt x="295" y="232"/>
                </a:lnTo>
                <a:lnTo>
                  <a:pt x="296" y="232"/>
                </a:lnTo>
                <a:lnTo>
                  <a:pt x="296" y="233"/>
                </a:lnTo>
                <a:lnTo>
                  <a:pt x="298" y="235"/>
                </a:lnTo>
                <a:lnTo>
                  <a:pt x="301" y="238"/>
                </a:lnTo>
                <a:lnTo>
                  <a:pt x="303" y="240"/>
                </a:lnTo>
                <a:lnTo>
                  <a:pt x="307" y="241"/>
                </a:lnTo>
                <a:lnTo>
                  <a:pt x="313" y="245"/>
                </a:lnTo>
                <a:lnTo>
                  <a:pt x="318" y="248"/>
                </a:lnTo>
                <a:lnTo>
                  <a:pt x="322" y="251"/>
                </a:lnTo>
                <a:lnTo>
                  <a:pt x="324" y="254"/>
                </a:lnTo>
                <a:lnTo>
                  <a:pt x="330" y="261"/>
                </a:lnTo>
                <a:lnTo>
                  <a:pt x="334" y="264"/>
                </a:lnTo>
                <a:lnTo>
                  <a:pt x="337" y="267"/>
                </a:lnTo>
                <a:lnTo>
                  <a:pt x="341" y="270"/>
                </a:lnTo>
                <a:lnTo>
                  <a:pt x="346" y="271"/>
                </a:lnTo>
                <a:lnTo>
                  <a:pt x="347" y="272"/>
                </a:lnTo>
                <a:lnTo>
                  <a:pt x="348" y="273"/>
                </a:lnTo>
                <a:lnTo>
                  <a:pt x="350" y="275"/>
                </a:lnTo>
                <a:lnTo>
                  <a:pt x="352" y="275"/>
                </a:lnTo>
                <a:lnTo>
                  <a:pt x="353" y="277"/>
                </a:lnTo>
                <a:lnTo>
                  <a:pt x="354" y="278"/>
                </a:lnTo>
                <a:lnTo>
                  <a:pt x="356" y="278"/>
                </a:lnTo>
                <a:lnTo>
                  <a:pt x="361" y="281"/>
                </a:lnTo>
                <a:lnTo>
                  <a:pt x="366" y="285"/>
                </a:lnTo>
                <a:lnTo>
                  <a:pt x="374" y="292"/>
                </a:lnTo>
                <a:lnTo>
                  <a:pt x="379" y="296"/>
                </a:lnTo>
                <a:lnTo>
                  <a:pt x="384" y="299"/>
                </a:lnTo>
                <a:lnTo>
                  <a:pt x="388" y="302"/>
                </a:lnTo>
                <a:lnTo>
                  <a:pt x="393" y="304"/>
                </a:lnTo>
                <a:lnTo>
                  <a:pt x="394" y="305"/>
                </a:lnTo>
                <a:lnTo>
                  <a:pt x="396" y="306"/>
                </a:lnTo>
                <a:lnTo>
                  <a:pt x="398" y="307"/>
                </a:lnTo>
                <a:lnTo>
                  <a:pt x="400" y="310"/>
                </a:lnTo>
                <a:lnTo>
                  <a:pt x="401" y="311"/>
                </a:lnTo>
                <a:lnTo>
                  <a:pt x="404" y="312"/>
                </a:lnTo>
                <a:lnTo>
                  <a:pt x="405" y="313"/>
                </a:lnTo>
                <a:lnTo>
                  <a:pt x="405" y="315"/>
                </a:lnTo>
                <a:lnTo>
                  <a:pt x="406" y="315"/>
                </a:lnTo>
                <a:lnTo>
                  <a:pt x="407" y="316"/>
                </a:lnTo>
                <a:lnTo>
                  <a:pt x="410" y="317"/>
                </a:lnTo>
                <a:lnTo>
                  <a:pt x="411" y="318"/>
                </a:lnTo>
                <a:lnTo>
                  <a:pt x="414" y="319"/>
                </a:lnTo>
                <a:lnTo>
                  <a:pt x="414" y="321"/>
                </a:lnTo>
                <a:lnTo>
                  <a:pt x="416" y="321"/>
                </a:lnTo>
                <a:lnTo>
                  <a:pt x="417" y="321"/>
                </a:lnTo>
                <a:lnTo>
                  <a:pt x="417" y="322"/>
                </a:lnTo>
                <a:lnTo>
                  <a:pt x="418" y="323"/>
                </a:lnTo>
                <a:lnTo>
                  <a:pt x="419" y="324"/>
                </a:lnTo>
                <a:lnTo>
                  <a:pt x="422" y="325"/>
                </a:lnTo>
                <a:lnTo>
                  <a:pt x="423" y="326"/>
                </a:lnTo>
                <a:lnTo>
                  <a:pt x="426" y="328"/>
                </a:lnTo>
                <a:lnTo>
                  <a:pt x="430" y="328"/>
                </a:lnTo>
                <a:lnTo>
                  <a:pt x="435" y="328"/>
                </a:lnTo>
                <a:lnTo>
                  <a:pt x="439" y="326"/>
                </a:lnTo>
                <a:lnTo>
                  <a:pt x="444" y="325"/>
                </a:lnTo>
                <a:lnTo>
                  <a:pt x="449" y="325"/>
                </a:lnTo>
                <a:lnTo>
                  <a:pt x="454" y="323"/>
                </a:lnTo>
                <a:lnTo>
                  <a:pt x="460" y="322"/>
                </a:lnTo>
                <a:lnTo>
                  <a:pt x="464" y="321"/>
                </a:lnTo>
                <a:lnTo>
                  <a:pt x="470" y="319"/>
                </a:lnTo>
                <a:lnTo>
                  <a:pt x="473" y="318"/>
                </a:lnTo>
                <a:lnTo>
                  <a:pt x="477" y="317"/>
                </a:lnTo>
                <a:lnTo>
                  <a:pt x="478" y="316"/>
                </a:lnTo>
                <a:lnTo>
                  <a:pt x="480" y="316"/>
                </a:lnTo>
                <a:lnTo>
                  <a:pt x="481" y="316"/>
                </a:lnTo>
                <a:lnTo>
                  <a:pt x="482" y="313"/>
                </a:lnTo>
                <a:lnTo>
                  <a:pt x="482" y="312"/>
                </a:lnTo>
                <a:lnTo>
                  <a:pt x="486" y="310"/>
                </a:lnTo>
                <a:lnTo>
                  <a:pt x="488" y="309"/>
                </a:lnTo>
                <a:lnTo>
                  <a:pt x="493" y="307"/>
                </a:lnTo>
                <a:lnTo>
                  <a:pt x="496" y="306"/>
                </a:lnTo>
                <a:lnTo>
                  <a:pt x="501" y="306"/>
                </a:lnTo>
                <a:lnTo>
                  <a:pt x="505" y="305"/>
                </a:lnTo>
                <a:lnTo>
                  <a:pt x="508" y="305"/>
                </a:lnTo>
                <a:lnTo>
                  <a:pt x="509" y="304"/>
                </a:lnTo>
                <a:lnTo>
                  <a:pt x="510" y="303"/>
                </a:lnTo>
                <a:lnTo>
                  <a:pt x="512" y="299"/>
                </a:lnTo>
                <a:lnTo>
                  <a:pt x="513" y="298"/>
                </a:lnTo>
                <a:lnTo>
                  <a:pt x="514" y="297"/>
                </a:lnTo>
                <a:lnTo>
                  <a:pt x="514" y="296"/>
                </a:lnTo>
                <a:lnTo>
                  <a:pt x="513" y="292"/>
                </a:lnTo>
                <a:lnTo>
                  <a:pt x="512" y="288"/>
                </a:lnTo>
                <a:lnTo>
                  <a:pt x="510" y="285"/>
                </a:lnTo>
                <a:lnTo>
                  <a:pt x="509" y="283"/>
                </a:lnTo>
                <a:lnTo>
                  <a:pt x="507" y="279"/>
                </a:lnTo>
                <a:lnTo>
                  <a:pt x="505" y="277"/>
                </a:lnTo>
                <a:lnTo>
                  <a:pt x="501" y="274"/>
                </a:lnTo>
                <a:lnTo>
                  <a:pt x="499" y="272"/>
                </a:lnTo>
                <a:lnTo>
                  <a:pt x="497" y="271"/>
                </a:lnTo>
                <a:lnTo>
                  <a:pt x="496" y="270"/>
                </a:lnTo>
                <a:lnTo>
                  <a:pt x="496" y="268"/>
                </a:lnTo>
                <a:lnTo>
                  <a:pt x="496" y="270"/>
                </a:lnTo>
                <a:lnTo>
                  <a:pt x="495" y="270"/>
                </a:lnTo>
                <a:lnTo>
                  <a:pt x="495" y="268"/>
                </a:lnTo>
                <a:lnTo>
                  <a:pt x="494" y="268"/>
                </a:lnTo>
                <a:lnTo>
                  <a:pt x="493" y="267"/>
                </a:lnTo>
                <a:lnTo>
                  <a:pt x="492" y="266"/>
                </a:lnTo>
                <a:lnTo>
                  <a:pt x="487" y="262"/>
                </a:lnTo>
                <a:lnTo>
                  <a:pt x="483" y="259"/>
                </a:lnTo>
                <a:lnTo>
                  <a:pt x="481" y="256"/>
                </a:lnTo>
                <a:lnTo>
                  <a:pt x="477" y="254"/>
                </a:lnTo>
                <a:lnTo>
                  <a:pt x="475" y="251"/>
                </a:lnTo>
                <a:lnTo>
                  <a:pt x="471" y="248"/>
                </a:lnTo>
                <a:lnTo>
                  <a:pt x="468" y="246"/>
                </a:lnTo>
                <a:lnTo>
                  <a:pt x="464" y="242"/>
                </a:lnTo>
                <a:lnTo>
                  <a:pt x="462" y="240"/>
                </a:lnTo>
                <a:lnTo>
                  <a:pt x="460" y="236"/>
                </a:lnTo>
                <a:lnTo>
                  <a:pt x="456" y="233"/>
                </a:lnTo>
                <a:lnTo>
                  <a:pt x="452" y="230"/>
                </a:lnTo>
                <a:lnTo>
                  <a:pt x="448" y="227"/>
                </a:lnTo>
                <a:lnTo>
                  <a:pt x="444" y="223"/>
                </a:lnTo>
                <a:lnTo>
                  <a:pt x="441" y="221"/>
                </a:lnTo>
                <a:lnTo>
                  <a:pt x="438" y="220"/>
                </a:lnTo>
                <a:lnTo>
                  <a:pt x="435" y="217"/>
                </a:lnTo>
                <a:lnTo>
                  <a:pt x="431" y="215"/>
                </a:lnTo>
                <a:lnTo>
                  <a:pt x="428" y="213"/>
                </a:lnTo>
                <a:lnTo>
                  <a:pt x="424" y="210"/>
                </a:lnTo>
                <a:lnTo>
                  <a:pt x="422" y="209"/>
                </a:lnTo>
                <a:lnTo>
                  <a:pt x="419" y="209"/>
                </a:lnTo>
                <a:lnTo>
                  <a:pt x="418" y="208"/>
                </a:lnTo>
                <a:lnTo>
                  <a:pt x="417" y="208"/>
                </a:lnTo>
                <a:lnTo>
                  <a:pt x="414" y="205"/>
                </a:lnTo>
                <a:lnTo>
                  <a:pt x="411" y="203"/>
                </a:lnTo>
                <a:lnTo>
                  <a:pt x="404" y="198"/>
                </a:lnTo>
                <a:lnTo>
                  <a:pt x="397" y="195"/>
                </a:lnTo>
                <a:lnTo>
                  <a:pt x="388" y="194"/>
                </a:lnTo>
                <a:lnTo>
                  <a:pt x="387" y="191"/>
                </a:lnTo>
                <a:lnTo>
                  <a:pt x="385" y="189"/>
                </a:lnTo>
                <a:lnTo>
                  <a:pt x="381" y="185"/>
                </a:lnTo>
                <a:lnTo>
                  <a:pt x="377" y="181"/>
                </a:lnTo>
                <a:lnTo>
                  <a:pt x="374" y="179"/>
                </a:lnTo>
                <a:lnTo>
                  <a:pt x="373" y="178"/>
                </a:lnTo>
                <a:lnTo>
                  <a:pt x="371" y="177"/>
                </a:lnTo>
                <a:lnTo>
                  <a:pt x="368" y="176"/>
                </a:lnTo>
                <a:lnTo>
                  <a:pt x="367" y="176"/>
                </a:lnTo>
                <a:lnTo>
                  <a:pt x="366" y="176"/>
                </a:lnTo>
                <a:lnTo>
                  <a:pt x="365" y="176"/>
                </a:lnTo>
                <a:lnTo>
                  <a:pt x="362" y="173"/>
                </a:lnTo>
                <a:lnTo>
                  <a:pt x="360" y="170"/>
                </a:lnTo>
                <a:lnTo>
                  <a:pt x="356" y="168"/>
                </a:lnTo>
                <a:lnTo>
                  <a:pt x="353" y="165"/>
                </a:lnTo>
                <a:lnTo>
                  <a:pt x="349" y="163"/>
                </a:lnTo>
                <a:lnTo>
                  <a:pt x="346" y="160"/>
                </a:lnTo>
                <a:lnTo>
                  <a:pt x="342" y="158"/>
                </a:lnTo>
                <a:lnTo>
                  <a:pt x="340" y="157"/>
                </a:lnTo>
                <a:lnTo>
                  <a:pt x="336" y="155"/>
                </a:lnTo>
                <a:lnTo>
                  <a:pt x="333" y="152"/>
                </a:lnTo>
                <a:lnTo>
                  <a:pt x="330" y="151"/>
                </a:lnTo>
                <a:lnTo>
                  <a:pt x="327" y="150"/>
                </a:lnTo>
                <a:lnTo>
                  <a:pt x="324" y="147"/>
                </a:lnTo>
                <a:lnTo>
                  <a:pt x="322" y="146"/>
                </a:lnTo>
                <a:lnTo>
                  <a:pt x="321" y="144"/>
                </a:lnTo>
                <a:lnTo>
                  <a:pt x="318" y="143"/>
                </a:lnTo>
                <a:lnTo>
                  <a:pt x="317" y="143"/>
                </a:lnTo>
                <a:lnTo>
                  <a:pt x="316" y="141"/>
                </a:lnTo>
                <a:lnTo>
                  <a:pt x="314" y="140"/>
                </a:lnTo>
                <a:lnTo>
                  <a:pt x="311" y="140"/>
                </a:lnTo>
                <a:lnTo>
                  <a:pt x="305" y="134"/>
                </a:lnTo>
                <a:lnTo>
                  <a:pt x="298" y="130"/>
                </a:lnTo>
                <a:lnTo>
                  <a:pt x="292" y="126"/>
                </a:lnTo>
                <a:lnTo>
                  <a:pt x="285" y="122"/>
                </a:lnTo>
                <a:lnTo>
                  <a:pt x="271" y="114"/>
                </a:lnTo>
                <a:lnTo>
                  <a:pt x="265" y="111"/>
                </a:lnTo>
                <a:lnTo>
                  <a:pt x="259" y="107"/>
                </a:lnTo>
                <a:lnTo>
                  <a:pt x="257" y="104"/>
                </a:lnTo>
                <a:lnTo>
                  <a:pt x="254" y="101"/>
                </a:lnTo>
                <a:lnTo>
                  <a:pt x="249" y="96"/>
                </a:lnTo>
                <a:lnTo>
                  <a:pt x="243" y="93"/>
                </a:lnTo>
                <a:lnTo>
                  <a:pt x="237" y="89"/>
                </a:lnTo>
                <a:lnTo>
                  <a:pt x="230" y="85"/>
                </a:lnTo>
                <a:lnTo>
                  <a:pt x="221" y="79"/>
                </a:lnTo>
                <a:lnTo>
                  <a:pt x="214" y="74"/>
                </a:lnTo>
                <a:lnTo>
                  <a:pt x="206" y="70"/>
                </a:lnTo>
                <a:lnTo>
                  <a:pt x="200" y="68"/>
                </a:lnTo>
                <a:lnTo>
                  <a:pt x="194" y="67"/>
                </a:lnTo>
                <a:lnTo>
                  <a:pt x="188" y="66"/>
                </a:lnTo>
                <a:lnTo>
                  <a:pt x="182" y="64"/>
                </a:lnTo>
                <a:lnTo>
                  <a:pt x="177" y="63"/>
                </a:lnTo>
                <a:lnTo>
                  <a:pt x="174" y="61"/>
                </a:lnTo>
                <a:lnTo>
                  <a:pt x="166" y="56"/>
                </a:lnTo>
                <a:lnTo>
                  <a:pt x="157" y="51"/>
                </a:lnTo>
                <a:lnTo>
                  <a:pt x="154" y="50"/>
                </a:lnTo>
                <a:lnTo>
                  <a:pt x="149" y="49"/>
                </a:lnTo>
                <a:lnTo>
                  <a:pt x="145" y="47"/>
                </a:lnTo>
                <a:lnTo>
                  <a:pt x="143" y="44"/>
                </a:lnTo>
                <a:lnTo>
                  <a:pt x="139" y="43"/>
                </a:lnTo>
                <a:lnTo>
                  <a:pt x="137" y="42"/>
                </a:lnTo>
                <a:lnTo>
                  <a:pt x="130" y="41"/>
                </a:lnTo>
                <a:lnTo>
                  <a:pt x="123" y="39"/>
                </a:lnTo>
                <a:lnTo>
                  <a:pt x="122" y="39"/>
                </a:lnTo>
                <a:lnTo>
                  <a:pt x="120" y="38"/>
                </a:lnTo>
                <a:lnTo>
                  <a:pt x="117" y="38"/>
                </a:lnTo>
                <a:lnTo>
                  <a:pt x="116" y="38"/>
                </a:lnTo>
                <a:lnTo>
                  <a:pt x="113" y="37"/>
                </a:lnTo>
                <a:lnTo>
                  <a:pt x="109" y="35"/>
                </a:lnTo>
                <a:lnTo>
                  <a:pt x="103" y="32"/>
                </a:lnTo>
                <a:lnTo>
                  <a:pt x="97" y="31"/>
                </a:lnTo>
                <a:lnTo>
                  <a:pt x="91" y="31"/>
                </a:lnTo>
                <a:lnTo>
                  <a:pt x="79" y="30"/>
                </a:lnTo>
                <a:lnTo>
                  <a:pt x="73" y="29"/>
                </a:lnTo>
                <a:lnTo>
                  <a:pt x="67" y="29"/>
                </a:lnTo>
                <a:lnTo>
                  <a:pt x="56" y="25"/>
                </a:lnTo>
                <a:lnTo>
                  <a:pt x="46" y="22"/>
                </a:lnTo>
                <a:lnTo>
                  <a:pt x="43" y="18"/>
                </a:lnTo>
                <a:lnTo>
                  <a:pt x="41" y="17"/>
                </a:lnTo>
                <a:lnTo>
                  <a:pt x="35" y="12"/>
                </a:lnTo>
                <a:lnTo>
                  <a:pt x="30" y="9"/>
                </a:lnTo>
                <a:lnTo>
                  <a:pt x="27" y="7"/>
                </a:lnTo>
                <a:lnTo>
                  <a:pt x="24" y="6"/>
                </a:lnTo>
                <a:lnTo>
                  <a:pt x="22" y="4"/>
                </a:lnTo>
                <a:lnTo>
                  <a:pt x="20" y="3"/>
                </a:lnTo>
                <a:lnTo>
                  <a:pt x="17" y="3"/>
                </a:lnTo>
                <a:lnTo>
                  <a:pt x="15" y="2"/>
                </a:lnTo>
                <a:lnTo>
                  <a:pt x="13" y="2"/>
                </a:lnTo>
                <a:lnTo>
                  <a:pt x="10" y="2"/>
                </a:lnTo>
                <a:lnTo>
                  <a:pt x="8" y="3"/>
                </a:lnTo>
                <a:lnTo>
                  <a:pt x="4" y="3"/>
                </a:lnTo>
                <a:lnTo>
                  <a:pt x="3" y="4"/>
                </a:lnTo>
                <a:lnTo>
                  <a:pt x="2" y="4"/>
                </a:lnTo>
                <a:lnTo>
                  <a:pt x="1" y="4"/>
                </a:lnTo>
                <a:lnTo>
                  <a:pt x="1" y="3"/>
                </a:lnTo>
                <a:lnTo>
                  <a:pt x="0" y="2"/>
                </a:lnTo>
                <a:lnTo>
                  <a:pt x="0" y="0"/>
                </a:lnTo>
                <a:close/>
              </a:path>
            </a:pathLst>
          </a:custGeom>
          <a:solidFill>
            <a:srgbClr val="FFFF00"/>
          </a:solidFill>
          <a:ln w="9525">
            <a:noFill/>
            <a:round/>
            <a:headEnd/>
            <a:tailEnd/>
          </a:ln>
        </p:spPr>
        <p:txBody>
          <a:bodyPr lIns="57150" tIns="28575" rIns="57150" bIns="28575"/>
          <a:lstStyle/>
          <a:p>
            <a:endParaRPr lang="en-US"/>
          </a:p>
        </p:txBody>
      </p:sp>
      <p:sp>
        <p:nvSpPr>
          <p:cNvPr id="61832" name="Freeform 485"/>
          <p:cNvSpPr>
            <a:spLocks/>
          </p:cNvSpPr>
          <p:nvPr/>
        </p:nvSpPr>
        <p:spPr bwMode="auto">
          <a:xfrm>
            <a:off x="6097588" y="2243138"/>
            <a:ext cx="79375" cy="53975"/>
          </a:xfrm>
          <a:custGeom>
            <a:avLst/>
            <a:gdLst>
              <a:gd name="T0" fmla="*/ 79375 w 519"/>
              <a:gd name="T1" fmla="*/ 53975 h 297"/>
              <a:gd name="T2" fmla="*/ 79375 w 519"/>
              <a:gd name="T3" fmla="*/ 0 h 297"/>
              <a:gd name="T4" fmla="*/ 0 w 519"/>
              <a:gd name="T5" fmla="*/ 0 h 297"/>
              <a:gd name="T6" fmla="*/ 79375 w 519"/>
              <a:gd name="T7" fmla="*/ 53975 h 297"/>
              <a:gd name="T8" fmla="*/ 0 60000 65536"/>
              <a:gd name="T9" fmla="*/ 0 60000 65536"/>
              <a:gd name="T10" fmla="*/ 0 60000 65536"/>
              <a:gd name="T11" fmla="*/ 0 60000 65536"/>
              <a:gd name="T12" fmla="*/ 0 w 519"/>
              <a:gd name="T13" fmla="*/ 0 h 297"/>
              <a:gd name="T14" fmla="*/ 519 w 519"/>
              <a:gd name="T15" fmla="*/ 297 h 297"/>
            </a:gdLst>
            <a:ahLst/>
            <a:cxnLst>
              <a:cxn ang="T8">
                <a:pos x="T0" y="T1"/>
              </a:cxn>
              <a:cxn ang="T9">
                <a:pos x="T2" y="T3"/>
              </a:cxn>
              <a:cxn ang="T10">
                <a:pos x="T4" y="T5"/>
              </a:cxn>
              <a:cxn ang="T11">
                <a:pos x="T6" y="T7"/>
              </a:cxn>
            </a:cxnLst>
            <a:rect l="T12" t="T13" r="T14" b="T15"/>
            <a:pathLst>
              <a:path w="519" h="297">
                <a:moveTo>
                  <a:pt x="519" y="297"/>
                </a:moveTo>
                <a:lnTo>
                  <a:pt x="519" y="0"/>
                </a:lnTo>
                <a:lnTo>
                  <a:pt x="0" y="0"/>
                </a:lnTo>
                <a:lnTo>
                  <a:pt x="519" y="297"/>
                </a:lnTo>
                <a:close/>
              </a:path>
            </a:pathLst>
          </a:custGeom>
          <a:solidFill>
            <a:srgbClr val="FFFF00"/>
          </a:solidFill>
          <a:ln w="9525">
            <a:noFill/>
            <a:round/>
            <a:headEnd/>
            <a:tailEnd/>
          </a:ln>
        </p:spPr>
        <p:txBody>
          <a:bodyPr lIns="57150" tIns="28575" rIns="57150" bIns="28575"/>
          <a:lstStyle/>
          <a:p>
            <a:endParaRPr lang="en-US"/>
          </a:p>
        </p:txBody>
      </p:sp>
      <p:sp>
        <p:nvSpPr>
          <p:cNvPr id="61833" name="Freeform 486"/>
          <p:cNvSpPr>
            <a:spLocks/>
          </p:cNvSpPr>
          <p:nvPr/>
        </p:nvSpPr>
        <p:spPr bwMode="auto">
          <a:xfrm>
            <a:off x="5886450" y="3657600"/>
            <a:ext cx="106363" cy="84138"/>
          </a:xfrm>
          <a:custGeom>
            <a:avLst/>
            <a:gdLst>
              <a:gd name="T0" fmla="*/ 766 w 694"/>
              <a:gd name="T1" fmla="*/ 2668 h 473"/>
              <a:gd name="T2" fmla="*/ 2146 w 694"/>
              <a:gd name="T3" fmla="*/ 8005 h 473"/>
              <a:gd name="T4" fmla="*/ 3372 w 694"/>
              <a:gd name="T5" fmla="*/ 11562 h 473"/>
              <a:gd name="T6" fmla="*/ 4291 w 694"/>
              <a:gd name="T7" fmla="*/ 13875 h 473"/>
              <a:gd name="T8" fmla="*/ 4598 w 694"/>
              <a:gd name="T9" fmla="*/ 14053 h 473"/>
              <a:gd name="T10" fmla="*/ 5671 w 694"/>
              <a:gd name="T11" fmla="*/ 16899 h 473"/>
              <a:gd name="T12" fmla="*/ 6590 w 694"/>
              <a:gd name="T13" fmla="*/ 20456 h 473"/>
              <a:gd name="T14" fmla="*/ 9042 w 694"/>
              <a:gd name="T15" fmla="*/ 25971 h 473"/>
              <a:gd name="T16" fmla="*/ 11035 w 694"/>
              <a:gd name="T17" fmla="*/ 28817 h 473"/>
              <a:gd name="T18" fmla="*/ 12261 w 694"/>
              <a:gd name="T19" fmla="*/ 31841 h 473"/>
              <a:gd name="T20" fmla="*/ 14100 w 694"/>
              <a:gd name="T21" fmla="*/ 36644 h 473"/>
              <a:gd name="T22" fmla="*/ 16246 w 694"/>
              <a:gd name="T23" fmla="*/ 40913 h 473"/>
              <a:gd name="T24" fmla="*/ 18238 w 694"/>
              <a:gd name="T25" fmla="*/ 44293 h 473"/>
              <a:gd name="T26" fmla="*/ 19464 w 694"/>
              <a:gd name="T27" fmla="*/ 46605 h 473"/>
              <a:gd name="T28" fmla="*/ 20997 w 694"/>
              <a:gd name="T29" fmla="*/ 50874 h 473"/>
              <a:gd name="T30" fmla="*/ 24062 w 694"/>
              <a:gd name="T31" fmla="*/ 54254 h 473"/>
              <a:gd name="T32" fmla="*/ 26054 w 694"/>
              <a:gd name="T33" fmla="*/ 57989 h 473"/>
              <a:gd name="T34" fmla="*/ 29733 w 694"/>
              <a:gd name="T35" fmla="*/ 62970 h 473"/>
              <a:gd name="T36" fmla="*/ 31878 w 694"/>
              <a:gd name="T37" fmla="*/ 66883 h 473"/>
              <a:gd name="T38" fmla="*/ 32491 w 694"/>
              <a:gd name="T39" fmla="*/ 67595 h 473"/>
              <a:gd name="T40" fmla="*/ 34177 w 694"/>
              <a:gd name="T41" fmla="*/ 68840 h 473"/>
              <a:gd name="T42" fmla="*/ 37396 w 694"/>
              <a:gd name="T43" fmla="*/ 72042 h 473"/>
              <a:gd name="T44" fmla="*/ 42300 w 694"/>
              <a:gd name="T45" fmla="*/ 73999 h 473"/>
              <a:gd name="T46" fmla="*/ 51189 w 694"/>
              <a:gd name="T47" fmla="*/ 75422 h 473"/>
              <a:gd name="T48" fmla="*/ 54714 w 694"/>
              <a:gd name="T49" fmla="*/ 76311 h 473"/>
              <a:gd name="T50" fmla="*/ 63297 w 694"/>
              <a:gd name="T51" fmla="*/ 79335 h 473"/>
              <a:gd name="T52" fmla="*/ 70040 w 694"/>
              <a:gd name="T53" fmla="*/ 80936 h 473"/>
              <a:gd name="T54" fmla="*/ 79083 w 694"/>
              <a:gd name="T55" fmla="*/ 83071 h 473"/>
              <a:gd name="T56" fmla="*/ 86133 w 694"/>
              <a:gd name="T57" fmla="*/ 84138 h 473"/>
              <a:gd name="T58" fmla="*/ 89658 w 694"/>
              <a:gd name="T59" fmla="*/ 83960 h 473"/>
              <a:gd name="T60" fmla="*/ 94868 w 694"/>
              <a:gd name="T61" fmla="*/ 82181 h 473"/>
              <a:gd name="T62" fmla="*/ 99466 w 694"/>
              <a:gd name="T63" fmla="*/ 80047 h 473"/>
              <a:gd name="T64" fmla="*/ 101765 w 694"/>
              <a:gd name="T65" fmla="*/ 77023 h 473"/>
              <a:gd name="T66" fmla="*/ 102225 w 694"/>
              <a:gd name="T67" fmla="*/ 68307 h 473"/>
              <a:gd name="T68" fmla="*/ 102531 w 694"/>
              <a:gd name="T69" fmla="*/ 49273 h 473"/>
              <a:gd name="T70" fmla="*/ 102838 w 694"/>
              <a:gd name="T71" fmla="*/ 41091 h 473"/>
              <a:gd name="T72" fmla="*/ 103604 w 694"/>
              <a:gd name="T73" fmla="*/ 36644 h 473"/>
              <a:gd name="T74" fmla="*/ 104524 w 694"/>
              <a:gd name="T75" fmla="*/ 23125 h 473"/>
              <a:gd name="T76" fmla="*/ 104830 w 694"/>
              <a:gd name="T77" fmla="*/ 21879 h 473"/>
              <a:gd name="T78" fmla="*/ 105750 w 694"/>
              <a:gd name="T79" fmla="*/ 21702 h 473"/>
              <a:gd name="T80" fmla="*/ 105597 w 694"/>
              <a:gd name="T81" fmla="*/ 16009 h 473"/>
              <a:gd name="T82" fmla="*/ 104064 w 694"/>
              <a:gd name="T83" fmla="*/ 11740 h 473"/>
              <a:gd name="T84" fmla="*/ 104217 w 694"/>
              <a:gd name="T85" fmla="*/ 9072 h 473"/>
              <a:gd name="T86" fmla="*/ 104217 w 694"/>
              <a:gd name="T87" fmla="*/ 6048 h 473"/>
              <a:gd name="T88" fmla="*/ 102378 w 694"/>
              <a:gd name="T89" fmla="*/ 3380 h 473"/>
              <a:gd name="T90" fmla="*/ 99773 w 694"/>
              <a:gd name="T91" fmla="*/ 889 h 473"/>
              <a:gd name="T92" fmla="*/ 95635 w 694"/>
              <a:gd name="T93" fmla="*/ 1423 h 473"/>
              <a:gd name="T94" fmla="*/ 87359 w 694"/>
              <a:gd name="T95" fmla="*/ 1601 h 473"/>
              <a:gd name="T96" fmla="*/ 80002 w 694"/>
              <a:gd name="T97" fmla="*/ 1423 h 473"/>
              <a:gd name="T98" fmla="*/ 71726 w 694"/>
              <a:gd name="T99" fmla="*/ 534 h 473"/>
              <a:gd name="T100" fmla="*/ 62530 w 694"/>
              <a:gd name="T101" fmla="*/ 1601 h 473"/>
              <a:gd name="T102" fmla="*/ 58392 w 694"/>
              <a:gd name="T103" fmla="*/ 2135 h 473"/>
              <a:gd name="T104" fmla="*/ 52415 w 694"/>
              <a:gd name="T105" fmla="*/ 1601 h 473"/>
              <a:gd name="T106" fmla="*/ 45518 w 694"/>
              <a:gd name="T107" fmla="*/ 534 h 473"/>
              <a:gd name="T108" fmla="*/ 38162 w 694"/>
              <a:gd name="T109" fmla="*/ 889 h 473"/>
              <a:gd name="T110" fmla="*/ 32951 w 694"/>
              <a:gd name="T111" fmla="*/ 1423 h 473"/>
              <a:gd name="T112" fmla="*/ 28047 w 694"/>
              <a:gd name="T113" fmla="*/ 356 h 473"/>
              <a:gd name="T114" fmla="*/ 26054 w 694"/>
              <a:gd name="T115" fmla="*/ 0 h 473"/>
              <a:gd name="T116" fmla="*/ 18391 w 694"/>
              <a:gd name="T117" fmla="*/ 0 h 473"/>
              <a:gd name="T118" fmla="*/ 9502 w 694"/>
              <a:gd name="T119" fmla="*/ 889 h 473"/>
              <a:gd name="T120" fmla="*/ 3525 w 694"/>
              <a:gd name="T121" fmla="*/ 1245 h 473"/>
              <a:gd name="T122" fmla="*/ 613 w 694"/>
              <a:gd name="T123" fmla="*/ 1779 h 47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694"/>
              <a:gd name="T187" fmla="*/ 0 h 473"/>
              <a:gd name="T188" fmla="*/ 694 w 694"/>
              <a:gd name="T189" fmla="*/ 473 h 473"/>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694" h="473">
                <a:moveTo>
                  <a:pt x="0" y="8"/>
                </a:moveTo>
                <a:lnTo>
                  <a:pt x="0" y="9"/>
                </a:lnTo>
                <a:lnTo>
                  <a:pt x="0" y="12"/>
                </a:lnTo>
                <a:lnTo>
                  <a:pt x="2" y="13"/>
                </a:lnTo>
                <a:lnTo>
                  <a:pt x="3" y="14"/>
                </a:lnTo>
                <a:lnTo>
                  <a:pt x="4" y="15"/>
                </a:lnTo>
                <a:lnTo>
                  <a:pt x="5" y="15"/>
                </a:lnTo>
                <a:lnTo>
                  <a:pt x="8" y="16"/>
                </a:lnTo>
                <a:lnTo>
                  <a:pt x="8" y="21"/>
                </a:lnTo>
                <a:lnTo>
                  <a:pt x="9" y="27"/>
                </a:lnTo>
                <a:lnTo>
                  <a:pt x="9" y="32"/>
                </a:lnTo>
                <a:lnTo>
                  <a:pt x="11" y="37"/>
                </a:lnTo>
                <a:lnTo>
                  <a:pt x="11" y="39"/>
                </a:lnTo>
                <a:lnTo>
                  <a:pt x="12" y="42"/>
                </a:lnTo>
                <a:lnTo>
                  <a:pt x="14" y="45"/>
                </a:lnTo>
                <a:lnTo>
                  <a:pt x="15" y="48"/>
                </a:lnTo>
                <a:lnTo>
                  <a:pt x="15" y="51"/>
                </a:lnTo>
                <a:lnTo>
                  <a:pt x="16" y="53"/>
                </a:lnTo>
                <a:lnTo>
                  <a:pt x="16" y="56"/>
                </a:lnTo>
                <a:lnTo>
                  <a:pt x="17" y="57"/>
                </a:lnTo>
                <a:lnTo>
                  <a:pt x="19" y="60"/>
                </a:lnTo>
                <a:lnTo>
                  <a:pt x="21" y="63"/>
                </a:lnTo>
                <a:lnTo>
                  <a:pt x="22" y="65"/>
                </a:lnTo>
                <a:lnTo>
                  <a:pt x="22" y="69"/>
                </a:lnTo>
                <a:lnTo>
                  <a:pt x="23" y="71"/>
                </a:lnTo>
                <a:lnTo>
                  <a:pt x="25" y="73"/>
                </a:lnTo>
                <a:lnTo>
                  <a:pt x="27" y="74"/>
                </a:lnTo>
                <a:lnTo>
                  <a:pt x="28" y="74"/>
                </a:lnTo>
                <a:lnTo>
                  <a:pt x="28" y="76"/>
                </a:lnTo>
                <a:lnTo>
                  <a:pt x="28" y="77"/>
                </a:lnTo>
                <a:lnTo>
                  <a:pt x="28" y="78"/>
                </a:lnTo>
                <a:lnTo>
                  <a:pt x="28" y="77"/>
                </a:lnTo>
                <a:lnTo>
                  <a:pt x="29" y="77"/>
                </a:lnTo>
                <a:lnTo>
                  <a:pt x="29" y="78"/>
                </a:lnTo>
                <a:lnTo>
                  <a:pt x="30" y="79"/>
                </a:lnTo>
                <a:lnTo>
                  <a:pt x="31" y="80"/>
                </a:lnTo>
                <a:lnTo>
                  <a:pt x="31" y="82"/>
                </a:lnTo>
                <a:lnTo>
                  <a:pt x="32" y="83"/>
                </a:lnTo>
                <a:lnTo>
                  <a:pt x="32" y="84"/>
                </a:lnTo>
                <a:lnTo>
                  <a:pt x="32" y="86"/>
                </a:lnTo>
                <a:lnTo>
                  <a:pt x="34" y="89"/>
                </a:lnTo>
                <a:lnTo>
                  <a:pt x="35" y="91"/>
                </a:lnTo>
                <a:lnTo>
                  <a:pt x="37" y="95"/>
                </a:lnTo>
                <a:lnTo>
                  <a:pt x="38" y="97"/>
                </a:lnTo>
                <a:lnTo>
                  <a:pt x="38" y="102"/>
                </a:lnTo>
                <a:lnTo>
                  <a:pt x="40" y="105"/>
                </a:lnTo>
                <a:lnTo>
                  <a:pt x="40" y="108"/>
                </a:lnTo>
                <a:lnTo>
                  <a:pt x="41" y="110"/>
                </a:lnTo>
                <a:lnTo>
                  <a:pt x="41" y="111"/>
                </a:lnTo>
                <a:lnTo>
                  <a:pt x="42" y="114"/>
                </a:lnTo>
                <a:lnTo>
                  <a:pt x="43" y="115"/>
                </a:lnTo>
                <a:lnTo>
                  <a:pt x="43" y="117"/>
                </a:lnTo>
                <a:lnTo>
                  <a:pt x="46" y="121"/>
                </a:lnTo>
                <a:lnTo>
                  <a:pt x="49" y="124"/>
                </a:lnTo>
                <a:lnTo>
                  <a:pt x="50" y="125"/>
                </a:lnTo>
                <a:lnTo>
                  <a:pt x="51" y="127"/>
                </a:lnTo>
                <a:lnTo>
                  <a:pt x="53" y="134"/>
                </a:lnTo>
                <a:lnTo>
                  <a:pt x="56" y="140"/>
                </a:lnTo>
                <a:lnTo>
                  <a:pt x="59" y="146"/>
                </a:lnTo>
                <a:lnTo>
                  <a:pt x="62" y="150"/>
                </a:lnTo>
                <a:lnTo>
                  <a:pt x="63" y="153"/>
                </a:lnTo>
                <a:lnTo>
                  <a:pt x="63" y="154"/>
                </a:lnTo>
                <a:lnTo>
                  <a:pt x="66" y="156"/>
                </a:lnTo>
                <a:lnTo>
                  <a:pt x="68" y="159"/>
                </a:lnTo>
                <a:lnTo>
                  <a:pt x="69" y="160"/>
                </a:lnTo>
                <a:lnTo>
                  <a:pt x="70" y="160"/>
                </a:lnTo>
                <a:lnTo>
                  <a:pt x="72" y="162"/>
                </a:lnTo>
                <a:lnTo>
                  <a:pt x="73" y="165"/>
                </a:lnTo>
                <a:lnTo>
                  <a:pt x="75" y="166"/>
                </a:lnTo>
                <a:lnTo>
                  <a:pt x="78" y="167"/>
                </a:lnTo>
                <a:lnTo>
                  <a:pt x="79" y="168"/>
                </a:lnTo>
                <a:lnTo>
                  <a:pt x="79" y="171"/>
                </a:lnTo>
                <a:lnTo>
                  <a:pt x="80" y="174"/>
                </a:lnTo>
                <a:lnTo>
                  <a:pt x="80" y="178"/>
                </a:lnTo>
                <a:lnTo>
                  <a:pt x="80" y="179"/>
                </a:lnTo>
                <a:lnTo>
                  <a:pt x="81" y="180"/>
                </a:lnTo>
                <a:lnTo>
                  <a:pt x="82" y="184"/>
                </a:lnTo>
                <a:lnTo>
                  <a:pt x="83" y="187"/>
                </a:lnTo>
                <a:lnTo>
                  <a:pt x="85" y="191"/>
                </a:lnTo>
                <a:lnTo>
                  <a:pt x="87" y="193"/>
                </a:lnTo>
                <a:lnTo>
                  <a:pt x="88" y="198"/>
                </a:lnTo>
                <a:lnTo>
                  <a:pt x="89" y="203"/>
                </a:lnTo>
                <a:lnTo>
                  <a:pt x="92" y="206"/>
                </a:lnTo>
                <a:lnTo>
                  <a:pt x="94" y="210"/>
                </a:lnTo>
                <a:lnTo>
                  <a:pt x="95" y="213"/>
                </a:lnTo>
                <a:lnTo>
                  <a:pt x="98" y="216"/>
                </a:lnTo>
                <a:lnTo>
                  <a:pt x="99" y="218"/>
                </a:lnTo>
                <a:lnTo>
                  <a:pt x="102" y="220"/>
                </a:lnTo>
                <a:lnTo>
                  <a:pt x="104" y="224"/>
                </a:lnTo>
                <a:lnTo>
                  <a:pt x="105" y="227"/>
                </a:lnTo>
                <a:lnTo>
                  <a:pt x="106" y="230"/>
                </a:lnTo>
                <a:lnTo>
                  <a:pt x="107" y="230"/>
                </a:lnTo>
                <a:lnTo>
                  <a:pt x="110" y="231"/>
                </a:lnTo>
                <a:lnTo>
                  <a:pt x="111" y="232"/>
                </a:lnTo>
                <a:lnTo>
                  <a:pt x="113" y="235"/>
                </a:lnTo>
                <a:lnTo>
                  <a:pt x="114" y="237"/>
                </a:lnTo>
                <a:lnTo>
                  <a:pt x="117" y="239"/>
                </a:lnTo>
                <a:lnTo>
                  <a:pt x="118" y="244"/>
                </a:lnTo>
                <a:lnTo>
                  <a:pt x="119" y="249"/>
                </a:lnTo>
                <a:lnTo>
                  <a:pt x="121" y="252"/>
                </a:lnTo>
                <a:lnTo>
                  <a:pt x="124" y="256"/>
                </a:lnTo>
                <a:lnTo>
                  <a:pt x="124" y="258"/>
                </a:lnTo>
                <a:lnTo>
                  <a:pt x="125" y="259"/>
                </a:lnTo>
                <a:lnTo>
                  <a:pt x="125" y="261"/>
                </a:lnTo>
                <a:lnTo>
                  <a:pt x="126" y="261"/>
                </a:lnTo>
                <a:lnTo>
                  <a:pt x="127" y="262"/>
                </a:lnTo>
                <a:lnTo>
                  <a:pt x="129" y="265"/>
                </a:lnTo>
                <a:lnTo>
                  <a:pt x="130" y="269"/>
                </a:lnTo>
                <a:lnTo>
                  <a:pt x="131" y="272"/>
                </a:lnTo>
                <a:lnTo>
                  <a:pt x="132" y="274"/>
                </a:lnTo>
                <a:lnTo>
                  <a:pt x="133" y="276"/>
                </a:lnTo>
                <a:lnTo>
                  <a:pt x="133" y="280"/>
                </a:lnTo>
                <a:lnTo>
                  <a:pt x="134" y="282"/>
                </a:lnTo>
                <a:lnTo>
                  <a:pt x="137" y="286"/>
                </a:lnTo>
                <a:lnTo>
                  <a:pt x="138" y="288"/>
                </a:lnTo>
                <a:lnTo>
                  <a:pt x="143" y="293"/>
                </a:lnTo>
                <a:lnTo>
                  <a:pt x="147" y="296"/>
                </a:lnTo>
                <a:lnTo>
                  <a:pt x="150" y="300"/>
                </a:lnTo>
                <a:lnTo>
                  <a:pt x="152" y="302"/>
                </a:lnTo>
                <a:lnTo>
                  <a:pt x="155" y="303"/>
                </a:lnTo>
                <a:lnTo>
                  <a:pt x="156" y="305"/>
                </a:lnTo>
                <a:lnTo>
                  <a:pt x="157" y="305"/>
                </a:lnTo>
                <a:lnTo>
                  <a:pt x="159" y="309"/>
                </a:lnTo>
                <a:lnTo>
                  <a:pt x="162" y="313"/>
                </a:lnTo>
                <a:lnTo>
                  <a:pt x="164" y="316"/>
                </a:lnTo>
                <a:lnTo>
                  <a:pt x="166" y="321"/>
                </a:lnTo>
                <a:lnTo>
                  <a:pt x="166" y="322"/>
                </a:lnTo>
                <a:lnTo>
                  <a:pt x="166" y="323"/>
                </a:lnTo>
                <a:lnTo>
                  <a:pt x="169" y="325"/>
                </a:lnTo>
                <a:lnTo>
                  <a:pt x="170" y="326"/>
                </a:lnTo>
                <a:lnTo>
                  <a:pt x="171" y="327"/>
                </a:lnTo>
                <a:lnTo>
                  <a:pt x="172" y="328"/>
                </a:lnTo>
                <a:lnTo>
                  <a:pt x="177" y="334"/>
                </a:lnTo>
                <a:lnTo>
                  <a:pt x="182" y="340"/>
                </a:lnTo>
                <a:lnTo>
                  <a:pt x="187" y="346"/>
                </a:lnTo>
                <a:lnTo>
                  <a:pt x="189" y="348"/>
                </a:lnTo>
                <a:lnTo>
                  <a:pt x="193" y="351"/>
                </a:lnTo>
                <a:lnTo>
                  <a:pt x="194" y="354"/>
                </a:lnTo>
                <a:lnTo>
                  <a:pt x="195" y="357"/>
                </a:lnTo>
                <a:lnTo>
                  <a:pt x="196" y="359"/>
                </a:lnTo>
                <a:lnTo>
                  <a:pt x="198" y="363"/>
                </a:lnTo>
                <a:lnTo>
                  <a:pt x="203" y="367"/>
                </a:lnTo>
                <a:lnTo>
                  <a:pt x="207" y="373"/>
                </a:lnTo>
                <a:lnTo>
                  <a:pt x="207" y="374"/>
                </a:lnTo>
                <a:lnTo>
                  <a:pt x="208" y="376"/>
                </a:lnTo>
                <a:lnTo>
                  <a:pt x="208" y="377"/>
                </a:lnTo>
                <a:lnTo>
                  <a:pt x="208" y="376"/>
                </a:lnTo>
                <a:lnTo>
                  <a:pt x="209" y="377"/>
                </a:lnTo>
                <a:lnTo>
                  <a:pt x="210" y="378"/>
                </a:lnTo>
                <a:lnTo>
                  <a:pt x="210" y="379"/>
                </a:lnTo>
                <a:lnTo>
                  <a:pt x="212" y="380"/>
                </a:lnTo>
                <a:lnTo>
                  <a:pt x="213" y="382"/>
                </a:lnTo>
                <a:lnTo>
                  <a:pt x="213" y="384"/>
                </a:lnTo>
                <a:lnTo>
                  <a:pt x="214" y="384"/>
                </a:lnTo>
                <a:lnTo>
                  <a:pt x="215" y="385"/>
                </a:lnTo>
                <a:lnTo>
                  <a:pt x="216" y="385"/>
                </a:lnTo>
                <a:lnTo>
                  <a:pt x="219" y="386"/>
                </a:lnTo>
                <a:lnTo>
                  <a:pt x="221" y="387"/>
                </a:lnTo>
                <a:lnTo>
                  <a:pt x="223" y="387"/>
                </a:lnTo>
                <a:lnTo>
                  <a:pt x="227" y="389"/>
                </a:lnTo>
                <a:lnTo>
                  <a:pt x="229" y="389"/>
                </a:lnTo>
                <a:lnTo>
                  <a:pt x="230" y="391"/>
                </a:lnTo>
                <a:lnTo>
                  <a:pt x="233" y="393"/>
                </a:lnTo>
                <a:lnTo>
                  <a:pt x="236" y="399"/>
                </a:lnTo>
                <a:lnTo>
                  <a:pt x="239" y="402"/>
                </a:lnTo>
                <a:lnTo>
                  <a:pt x="241" y="404"/>
                </a:lnTo>
                <a:lnTo>
                  <a:pt x="244" y="405"/>
                </a:lnTo>
                <a:lnTo>
                  <a:pt x="246" y="406"/>
                </a:lnTo>
                <a:lnTo>
                  <a:pt x="248" y="408"/>
                </a:lnTo>
                <a:lnTo>
                  <a:pt x="252" y="410"/>
                </a:lnTo>
                <a:lnTo>
                  <a:pt x="254" y="411"/>
                </a:lnTo>
                <a:lnTo>
                  <a:pt x="258" y="412"/>
                </a:lnTo>
                <a:lnTo>
                  <a:pt x="262" y="414"/>
                </a:lnTo>
                <a:lnTo>
                  <a:pt x="270" y="416"/>
                </a:lnTo>
                <a:lnTo>
                  <a:pt x="276" y="416"/>
                </a:lnTo>
                <a:lnTo>
                  <a:pt x="283" y="416"/>
                </a:lnTo>
                <a:lnTo>
                  <a:pt x="290" y="416"/>
                </a:lnTo>
                <a:lnTo>
                  <a:pt x="297" y="416"/>
                </a:lnTo>
                <a:lnTo>
                  <a:pt x="303" y="416"/>
                </a:lnTo>
                <a:lnTo>
                  <a:pt x="310" y="416"/>
                </a:lnTo>
                <a:lnTo>
                  <a:pt x="317" y="420"/>
                </a:lnTo>
                <a:lnTo>
                  <a:pt x="325" y="422"/>
                </a:lnTo>
                <a:lnTo>
                  <a:pt x="334" y="424"/>
                </a:lnTo>
                <a:lnTo>
                  <a:pt x="342" y="427"/>
                </a:lnTo>
                <a:lnTo>
                  <a:pt x="344" y="428"/>
                </a:lnTo>
                <a:lnTo>
                  <a:pt x="347" y="429"/>
                </a:lnTo>
                <a:lnTo>
                  <a:pt x="349" y="430"/>
                </a:lnTo>
                <a:lnTo>
                  <a:pt x="351" y="430"/>
                </a:lnTo>
                <a:lnTo>
                  <a:pt x="353" y="430"/>
                </a:lnTo>
                <a:lnTo>
                  <a:pt x="355" y="430"/>
                </a:lnTo>
                <a:lnTo>
                  <a:pt x="357" y="429"/>
                </a:lnTo>
                <a:lnTo>
                  <a:pt x="358" y="427"/>
                </a:lnTo>
                <a:lnTo>
                  <a:pt x="366" y="428"/>
                </a:lnTo>
                <a:lnTo>
                  <a:pt x="373" y="430"/>
                </a:lnTo>
                <a:lnTo>
                  <a:pt x="385" y="435"/>
                </a:lnTo>
                <a:lnTo>
                  <a:pt x="396" y="441"/>
                </a:lnTo>
                <a:lnTo>
                  <a:pt x="404" y="443"/>
                </a:lnTo>
                <a:lnTo>
                  <a:pt x="409" y="444"/>
                </a:lnTo>
                <a:lnTo>
                  <a:pt x="413" y="446"/>
                </a:lnTo>
                <a:lnTo>
                  <a:pt x="417" y="446"/>
                </a:lnTo>
                <a:lnTo>
                  <a:pt x="421" y="447"/>
                </a:lnTo>
                <a:lnTo>
                  <a:pt x="426" y="448"/>
                </a:lnTo>
                <a:lnTo>
                  <a:pt x="436" y="449"/>
                </a:lnTo>
                <a:lnTo>
                  <a:pt x="440" y="450"/>
                </a:lnTo>
                <a:lnTo>
                  <a:pt x="445" y="452"/>
                </a:lnTo>
                <a:lnTo>
                  <a:pt x="451" y="454"/>
                </a:lnTo>
                <a:lnTo>
                  <a:pt x="457" y="455"/>
                </a:lnTo>
                <a:lnTo>
                  <a:pt x="463" y="457"/>
                </a:lnTo>
                <a:lnTo>
                  <a:pt x="468" y="459"/>
                </a:lnTo>
                <a:lnTo>
                  <a:pt x="473" y="460"/>
                </a:lnTo>
                <a:lnTo>
                  <a:pt x="478" y="461"/>
                </a:lnTo>
                <a:lnTo>
                  <a:pt x="484" y="461"/>
                </a:lnTo>
                <a:lnTo>
                  <a:pt x="491" y="462"/>
                </a:lnTo>
                <a:lnTo>
                  <a:pt x="504" y="465"/>
                </a:lnTo>
                <a:lnTo>
                  <a:pt x="516" y="467"/>
                </a:lnTo>
                <a:lnTo>
                  <a:pt x="529" y="469"/>
                </a:lnTo>
                <a:lnTo>
                  <a:pt x="542" y="472"/>
                </a:lnTo>
                <a:lnTo>
                  <a:pt x="546" y="472"/>
                </a:lnTo>
                <a:lnTo>
                  <a:pt x="549" y="472"/>
                </a:lnTo>
                <a:lnTo>
                  <a:pt x="553" y="472"/>
                </a:lnTo>
                <a:lnTo>
                  <a:pt x="556" y="473"/>
                </a:lnTo>
                <a:lnTo>
                  <a:pt x="560" y="473"/>
                </a:lnTo>
                <a:lnTo>
                  <a:pt x="562" y="473"/>
                </a:lnTo>
                <a:lnTo>
                  <a:pt x="565" y="473"/>
                </a:lnTo>
                <a:lnTo>
                  <a:pt x="568" y="473"/>
                </a:lnTo>
                <a:lnTo>
                  <a:pt x="571" y="473"/>
                </a:lnTo>
                <a:lnTo>
                  <a:pt x="577" y="473"/>
                </a:lnTo>
                <a:lnTo>
                  <a:pt x="581" y="472"/>
                </a:lnTo>
                <a:lnTo>
                  <a:pt x="585" y="472"/>
                </a:lnTo>
                <a:lnTo>
                  <a:pt x="588" y="470"/>
                </a:lnTo>
                <a:lnTo>
                  <a:pt x="592" y="470"/>
                </a:lnTo>
                <a:lnTo>
                  <a:pt x="597" y="469"/>
                </a:lnTo>
                <a:lnTo>
                  <a:pt x="602" y="469"/>
                </a:lnTo>
                <a:lnTo>
                  <a:pt x="606" y="467"/>
                </a:lnTo>
                <a:lnTo>
                  <a:pt x="611" y="466"/>
                </a:lnTo>
                <a:lnTo>
                  <a:pt x="615" y="463"/>
                </a:lnTo>
                <a:lnTo>
                  <a:pt x="619" y="462"/>
                </a:lnTo>
                <a:lnTo>
                  <a:pt x="623" y="462"/>
                </a:lnTo>
                <a:lnTo>
                  <a:pt x="628" y="461"/>
                </a:lnTo>
                <a:lnTo>
                  <a:pt x="631" y="460"/>
                </a:lnTo>
                <a:lnTo>
                  <a:pt x="634" y="457"/>
                </a:lnTo>
                <a:lnTo>
                  <a:pt x="637" y="456"/>
                </a:lnTo>
                <a:lnTo>
                  <a:pt x="641" y="456"/>
                </a:lnTo>
                <a:lnTo>
                  <a:pt x="644" y="453"/>
                </a:lnTo>
                <a:lnTo>
                  <a:pt x="649" y="450"/>
                </a:lnTo>
                <a:lnTo>
                  <a:pt x="652" y="448"/>
                </a:lnTo>
                <a:lnTo>
                  <a:pt x="655" y="447"/>
                </a:lnTo>
                <a:lnTo>
                  <a:pt x="657" y="447"/>
                </a:lnTo>
                <a:lnTo>
                  <a:pt x="660" y="444"/>
                </a:lnTo>
                <a:lnTo>
                  <a:pt x="661" y="442"/>
                </a:lnTo>
                <a:lnTo>
                  <a:pt x="662" y="440"/>
                </a:lnTo>
                <a:lnTo>
                  <a:pt x="663" y="436"/>
                </a:lnTo>
                <a:lnTo>
                  <a:pt x="664" y="433"/>
                </a:lnTo>
                <a:lnTo>
                  <a:pt x="664" y="429"/>
                </a:lnTo>
                <a:lnTo>
                  <a:pt x="664" y="425"/>
                </a:lnTo>
                <a:lnTo>
                  <a:pt x="664" y="423"/>
                </a:lnTo>
                <a:lnTo>
                  <a:pt x="664" y="416"/>
                </a:lnTo>
                <a:lnTo>
                  <a:pt x="666" y="411"/>
                </a:lnTo>
                <a:lnTo>
                  <a:pt x="666" y="401"/>
                </a:lnTo>
                <a:lnTo>
                  <a:pt x="667" y="390"/>
                </a:lnTo>
                <a:lnTo>
                  <a:pt x="667" y="384"/>
                </a:lnTo>
                <a:lnTo>
                  <a:pt x="667" y="379"/>
                </a:lnTo>
                <a:lnTo>
                  <a:pt x="667" y="365"/>
                </a:lnTo>
                <a:lnTo>
                  <a:pt x="667" y="352"/>
                </a:lnTo>
                <a:lnTo>
                  <a:pt x="667" y="337"/>
                </a:lnTo>
                <a:lnTo>
                  <a:pt x="667" y="322"/>
                </a:lnTo>
                <a:lnTo>
                  <a:pt x="667" y="307"/>
                </a:lnTo>
                <a:lnTo>
                  <a:pt x="668" y="293"/>
                </a:lnTo>
                <a:lnTo>
                  <a:pt x="669" y="277"/>
                </a:lnTo>
                <a:lnTo>
                  <a:pt x="670" y="264"/>
                </a:lnTo>
                <a:lnTo>
                  <a:pt x="670" y="262"/>
                </a:lnTo>
                <a:lnTo>
                  <a:pt x="670" y="258"/>
                </a:lnTo>
                <a:lnTo>
                  <a:pt x="671" y="255"/>
                </a:lnTo>
                <a:lnTo>
                  <a:pt x="671" y="251"/>
                </a:lnTo>
                <a:lnTo>
                  <a:pt x="671" y="246"/>
                </a:lnTo>
                <a:lnTo>
                  <a:pt x="671" y="242"/>
                </a:lnTo>
                <a:lnTo>
                  <a:pt x="671" y="231"/>
                </a:lnTo>
                <a:lnTo>
                  <a:pt x="671" y="226"/>
                </a:lnTo>
                <a:lnTo>
                  <a:pt x="673" y="222"/>
                </a:lnTo>
                <a:lnTo>
                  <a:pt x="673" y="218"/>
                </a:lnTo>
                <a:lnTo>
                  <a:pt x="674" y="213"/>
                </a:lnTo>
                <a:lnTo>
                  <a:pt x="674" y="211"/>
                </a:lnTo>
                <a:lnTo>
                  <a:pt x="675" y="208"/>
                </a:lnTo>
                <a:lnTo>
                  <a:pt x="676" y="207"/>
                </a:lnTo>
                <a:lnTo>
                  <a:pt x="676" y="206"/>
                </a:lnTo>
                <a:lnTo>
                  <a:pt x="677" y="206"/>
                </a:lnTo>
                <a:lnTo>
                  <a:pt x="679" y="197"/>
                </a:lnTo>
                <a:lnTo>
                  <a:pt x="680" y="186"/>
                </a:lnTo>
                <a:lnTo>
                  <a:pt x="681" y="174"/>
                </a:lnTo>
                <a:lnTo>
                  <a:pt x="681" y="163"/>
                </a:lnTo>
                <a:lnTo>
                  <a:pt x="681" y="152"/>
                </a:lnTo>
                <a:lnTo>
                  <a:pt x="682" y="141"/>
                </a:lnTo>
                <a:lnTo>
                  <a:pt x="682" y="130"/>
                </a:lnTo>
                <a:lnTo>
                  <a:pt x="682" y="121"/>
                </a:lnTo>
                <a:lnTo>
                  <a:pt x="682" y="122"/>
                </a:lnTo>
                <a:lnTo>
                  <a:pt x="682" y="123"/>
                </a:lnTo>
                <a:lnTo>
                  <a:pt x="683" y="124"/>
                </a:lnTo>
                <a:lnTo>
                  <a:pt x="684" y="124"/>
                </a:lnTo>
                <a:lnTo>
                  <a:pt x="684" y="123"/>
                </a:lnTo>
                <a:lnTo>
                  <a:pt x="684" y="122"/>
                </a:lnTo>
                <a:lnTo>
                  <a:pt x="684" y="121"/>
                </a:lnTo>
                <a:lnTo>
                  <a:pt x="686" y="122"/>
                </a:lnTo>
                <a:lnTo>
                  <a:pt x="687" y="122"/>
                </a:lnTo>
                <a:lnTo>
                  <a:pt x="688" y="124"/>
                </a:lnTo>
                <a:lnTo>
                  <a:pt x="689" y="123"/>
                </a:lnTo>
                <a:lnTo>
                  <a:pt x="690" y="122"/>
                </a:lnTo>
                <a:lnTo>
                  <a:pt x="692" y="120"/>
                </a:lnTo>
                <a:lnTo>
                  <a:pt x="693" y="117"/>
                </a:lnTo>
                <a:lnTo>
                  <a:pt x="694" y="114"/>
                </a:lnTo>
                <a:lnTo>
                  <a:pt x="694" y="109"/>
                </a:lnTo>
                <a:lnTo>
                  <a:pt x="694" y="103"/>
                </a:lnTo>
                <a:lnTo>
                  <a:pt x="693" y="98"/>
                </a:lnTo>
                <a:lnTo>
                  <a:pt x="690" y="93"/>
                </a:lnTo>
                <a:lnTo>
                  <a:pt x="689" y="90"/>
                </a:lnTo>
                <a:lnTo>
                  <a:pt x="689" y="88"/>
                </a:lnTo>
                <a:lnTo>
                  <a:pt x="688" y="85"/>
                </a:lnTo>
                <a:lnTo>
                  <a:pt x="686" y="80"/>
                </a:lnTo>
                <a:lnTo>
                  <a:pt x="683" y="76"/>
                </a:lnTo>
                <a:lnTo>
                  <a:pt x="680" y="71"/>
                </a:lnTo>
                <a:lnTo>
                  <a:pt x="680" y="70"/>
                </a:lnTo>
                <a:lnTo>
                  <a:pt x="679" y="69"/>
                </a:lnTo>
                <a:lnTo>
                  <a:pt x="679" y="66"/>
                </a:lnTo>
                <a:lnTo>
                  <a:pt x="679" y="65"/>
                </a:lnTo>
                <a:lnTo>
                  <a:pt x="679" y="64"/>
                </a:lnTo>
                <a:lnTo>
                  <a:pt x="680" y="64"/>
                </a:lnTo>
                <a:lnTo>
                  <a:pt x="681" y="64"/>
                </a:lnTo>
                <a:lnTo>
                  <a:pt x="681" y="59"/>
                </a:lnTo>
                <a:lnTo>
                  <a:pt x="681" y="56"/>
                </a:lnTo>
                <a:lnTo>
                  <a:pt x="680" y="51"/>
                </a:lnTo>
                <a:lnTo>
                  <a:pt x="680" y="46"/>
                </a:lnTo>
                <a:lnTo>
                  <a:pt x="680" y="45"/>
                </a:lnTo>
                <a:lnTo>
                  <a:pt x="681" y="44"/>
                </a:lnTo>
                <a:lnTo>
                  <a:pt x="681" y="41"/>
                </a:lnTo>
                <a:lnTo>
                  <a:pt x="681" y="39"/>
                </a:lnTo>
                <a:lnTo>
                  <a:pt x="681" y="37"/>
                </a:lnTo>
                <a:lnTo>
                  <a:pt x="680" y="35"/>
                </a:lnTo>
                <a:lnTo>
                  <a:pt x="680" y="34"/>
                </a:lnTo>
                <a:lnTo>
                  <a:pt x="680" y="33"/>
                </a:lnTo>
                <a:lnTo>
                  <a:pt x="679" y="31"/>
                </a:lnTo>
                <a:lnTo>
                  <a:pt x="676" y="29"/>
                </a:lnTo>
                <a:lnTo>
                  <a:pt x="675" y="28"/>
                </a:lnTo>
                <a:lnTo>
                  <a:pt x="674" y="27"/>
                </a:lnTo>
                <a:lnTo>
                  <a:pt x="673" y="25"/>
                </a:lnTo>
                <a:lnTo>
                  <a:pt x="670" y="21"/>
                </a:lnTo>
                <a:lnTo>
                  <a:pt x="668" y="19"/>
                </a:lnTo>
                <a:lnTo>
                  <a:pt x="666" y="15"/>
                </a:lnTo>
                <a:lnTo>
                  <a:pt x="663" y="13"/>
                </a:lnTo>
                <a:lnTo>
                  <a:pt x="661" y="12"/>
                </a:lnTo>
                <a:lnTo>
                  <a:pt x="660" y="10"/>
                </a:lnTo>
                <a:lnTo>
                  <a:pt x="657" y="7"/>
                </a:lnTo>
                <a:lnTo>
                  <a:pt x="655" y="6"/>
                </a:lnTo>
                <a:lnTo>
                  <a:pt x="654" y="5"/>
                </a:lnTo>
                <a:lnTo>
                  <a:pt x="651" y="5"/>
                </a:lnTo>
                <a:lnTo>
                  <a:pt x="649" y="5"/>
                </a:lnTo>
                <a:lnTo>
                  <a:pt x="645" y="6"/>
                </a:lnTo>
                <a:lnTo>
                  <a:pt x="642" y="6"/>
                </a:lnTo>
                <a:lnTo>
                  <a:pt x="637" y="7"/>
                </a:lnTo>
                <a:lnTo>
                  <a:pt x="635" y="7"/>
                </a:lnTo>
                <a:lnTo>
                  <a:pt x="631" y="8"/>
                </a:lnTo>
                <a:lnTo>
                  <a:pt x="628" y="8"/>
                </a:lnTo>
                <a:lnTo>
                  <a:pt x="624" y="8"/>
                </a:lnTo>
                <a:lnTo>
                  <a:pt x="615" y="9"/>
                </a:lnTo>
                <a:lnTo>
                  <a:pt x="606" y="9"/>
                </a:lnTo>
                <a:lnTo>
                  <a:pt x="597" y="8"/>
                </a:lnTo>
                <a:lnTo>
                  <a:pt x="588" y="8"/>
                </a:lnTo>
                <a:lnTo>
                  <a:pt x="580" y="8"/>
                </a:lnTo>
                <a:lnTo>
                  <a:pt x="575" y="8"/>
                </a:lnTo>
                <a:lnTo>
                  <a:pt x="573" y="8"/>
                </a:lnTo>
                <a:lnTo>
                  <a:pt x="570" y="9"/>
                </a:lnTo>
                <a:lnTo>
                  <a:pt x="567" y="10"/>
                </a:lnTo>
                <a:lnTo>
                  <a:pt x="560" y="12"/>
                </a:lnTo>
                <a:lnTo>
                  <a:pt x="554" y="12"/>
                </a:lnTo>
                <a:lnTo>
                  <a:pt x="548" y="12"/>
                </a:lnTo>
                <a:lnTo>
                  <a:pt x="541" y="10"/>
                </a:lnTo>
                <a:lnTo>
                  <a:pt x="535" y="9"/>
                </a:lnTo>
                <a:lnTo>
                  <a:pt x="528" y="8"/>
                </a:lnTo>
                <a:lnTo>
                  <a:pt x="522" y="8"/>
                </a:lnTo>
                <a:lnTo>
                  <a:pt x="519" y="6"/>
                </a:lnTo>
                <a:lnTo>
                  <a:pt x="514" y="5"/>
                </a:lnTo>
                <a:lnTo>
                  <a:pt x="505" y="2"/>
                </a:lnTo>
                <a:lnTo>
                  <a:pt x="501" y="2"/>
                </a:lnTo>
                <a:lnTo>
                  <a:pt x="495" y="2"/>
                </a:lnTo>
                <a:lnTo>
                  <a:pt x="485" y="3"/>
                </a:lnTo>
                <a:lnTo>
                  <a:pt x="476" y="3"/>
                </a:lnTo>
                <a:lnTo>
                  <a:pt x="468" y="3"/>
                </a:lnTo>
                <a:lnTo>
                  <a:pt x="459" y="3"/>
                </a:lnTo>
                <a:lnTo>
                  <a:pt x="451" y="5"/>
                </a:lnTo>
                <a:lnTo>
                  <a:pt x="443" y="6"/>
                </a:lnTo>
                <a:lnTo>
                  <a:pt x="433" y="7"/>
                </a:lnTo>
                <a:lnTo>
                  <a:pt x="430" y="7"/>
                </a:lnTo>
                <a:lnTo>
                  <a:pt x="425" y="8"/>
                </a:lnTo>
                <a:lnTo>
                  <a:pt x="417" y="9"/>
                </a:lnTo>
                <a:lnTo>
                  <a:pt x="408" y="9"/>
                </a:lnTo>
                <a:lnTo>
                  <a:pt x="399" y="9"/>
                </a:lnTo>
                <a:lnTo>
                  <a:pt x="396" y="9"/>
                </a:lnTo>
                <a:lnTo>
                  <a:pt x="393" y="10"/>
                </a:lnTo>
                <a:lnTo>
                  <a:pt x="388" y="10"/>
                </a:lnTo>
                <a:lnTo>
                  <a:pt x="385" y="12"/>
                </a:lnTo>
                <a:lnTo>
                  <a:pt x="383" y="12"/>
                </a:lnTo>
                <a:lnTo>
                  <a:pt x="381" y="12"/>
                </a:lnTo>
                <a:lnTo>
                  <a:pt x="377" y="13"/>
                </a:lnTo>
                <a:lnTo>
                  <a:pt x="373" y="14"/>
                </a:lnTo>
                <a:lnTo>
                  <a:pt x="369" y="14"/>
                </a:lnTo>
                <a:lnTo>
                  <a:pt x="364" y="14"/>
                </a:lnTo>
                <a:lnTo>
                  <a:pt x="356" y="13"/>
                </a:lnTo>
                <a:lnTo>
                  <a:pt x="349" y="12"/>
                </a:lnTo>
                <a:lnTo>
                  <a:pt x="345" y="9"/>
                </a:lnTo>
                <a:lnTo>
                  <a:pt x="342" y="9"/>
                </a:lnTo>
                <a:lnTo>
                  <a:pt x="336" y="8"/>
                </a:lnTo>
                <a:lnTo>
                  <a:pt x="332" y="6"/>
                </a:lnTo>
                <a:lnTo>
                  <a:pt x="328" y="5"/>
                </a:lnTo>
                <a:lnTo>
                  <a:pt x="324" y="3"/>
                </a:lnTo>
                <a:lnTo>
                  <a:pt x="321" y="3"/>
                </a:lnTo>
                <a:lnTo>
                  <a:pt x="312" y="2"/>
                </a:lnTo>
                <a:lnTo>
                  <a:pt x="305" y="2"/>
                </a:lnTo>
                <a:lnTo>
                  <a:pt x="297" y="3"/>
                </a:lnTo>
                <a:lnTo>
                  <a:pt x="289" y="3"/>
                </a:lnTo>
                <a:lnTo>
                  <a:pt x="280" y="3"/>
                </a:lnTo>
                <a:lnTo>
                  <a:pt x="272" y="3"/>
                </a:lnTo>
                <a:lnTo>
                  <a:pt x="268" y="3"/>
                </a:lnTo>
                <a:lnTo>
                  <a:pt x="265" y="3"/>
                </a:lnTo>
                <a:lnTo>
                  <a:pt x="259" y="5"/>
                </a:lnTo>
                <a:lnTo>
                  <a:pt x="254" y="5"/>
                </a:lnTo>
                <a:lnTo>
                  <a:pt x="249" y="5"/>
                </a:lnTo>
                <a:lnTo>
                  <a:pt x="245" y="6"/>
                </a:lnTo>
                <a:lnTo>
                  <a:pt x="240" y="6"/>
                </a:lnTo>
                <a:lnTo>
                  <a:pt x="235" y="6"/>
                </a:lnTo>
                <a:lnTo>
                  <a:pt x="229" y="7"/>
                </a:lnTo>
                <a:lnTo>
                  <a:pt x="226" y="7"/>
                </a:lnTo>
                <a:lnTo>
                  <a:pt x="222" y="8"/>
                </a:lnTo>
                <a:lnTo>
                  <a:pt x="219" y="8"/>
                </a:lnTo>
                <a:lnTo>
                  <a:pt x="215" y="8"/>
                </a:lnTo>
                <a:lnTo>
                  <a:pt x="208" y="8"/>
                </a:lnTo>
                <a:lnTo>
                  <a:pt x="202" y="8"/>
                </a:lnTo>
                <a:lnTo>
                  <a:pt x="197" y="7"/>
                </a:lnTo>
                <a:lnTo>
                  <a:pt x="194" y="6"/>
                </a:lnTo>
                <a:lnTo>
                  <a:pt x="189" y="5"/>
                </a:lnTo>
                <a:lnTo>
                  <a:pt x="185" y="3"/>
                </a:lnTo>
                <a:lnTo>
                  <a:pt x="184" y="3"/>
                </a:lnTo>
                <a:lnTo>
                  <a:pt x="183" y="2"/>
                </a:lnTo>
                <a:lnTo>
                  <a:pt x="181" y="1"/>
                </a:lnTo>
                <a:lnTo>
                  <a:pt x="179" y="1"/>
                </a:lnTo>
                <a:lnTo>
                  <a:pt x="178" y="0"/>
                </a:lnTo>
                <a:lnTo>
                  <a:pt x="177" y="0"/>
                </a:lnTo>
                <a:lnTo>
                  <a:pt x="175" y="0"/>
                </a:lnTo>
                <a:lnTo>
                  <a:pt x="174" y="0"/>
                </a:lnTo>
                <a:lnTo>
                  <a:pt x="172" y="0"/>
                </a:lnTo>
                <a:lnTo>
                  <a:pt x="170" y="0"/>
                </a:lnTo>
                <a:lnTo>
                  <a:pt x="169" y="0"/>
                </a:lnTo>
                <a:lnTo>
                  <a:pt x="164" y="0"/>
                </a:lnTo>
                <a:lnTo>
                  <a:pt x="159" y="0"/>
                </a:lnTo>
                <a:lnTo>
                  <a:pt x="153" y="0"/>
                </a:lnTo>
                <a:lnTo>
                  <a:pt x="147" y="0"/>
                </a:lnTo>
                <a:lnTo>
                  <a:pt x="142" y="0"/>
                </a:lnTo>
                <a:lnTo>
                  <a:pt x="134" y="0"/>
                </a:lnTo>
                <a:lnTo>
                  <a:pt x="120" y="0"/>
                </a:lnTo>
                <a:lnTo>
                  <a:pt x="106" y="0"/>
                </a:lnTo>
                <a:lnTo>
                  <a:pt x="92" y="0"/>
                </a:lnTo>
                <a:lnTo>
                  <a:pt x="85" y="1"/>
                </a:lnTo>
                <a:lnTo>
                  <a:pt x="79" y="1"/>
                </a:lnTo>
                <a:lnTo>
                  <a:pt x="73" y="2"/>
                </a:lnTo>
                <a:lnTo>
                  <a:pt x="67" y="2"/>
                </a:lnTo>
                <a:lnTo>
                  <a:pt x="65" y="3"/>
                </a:lnTo>
                <a:lnTo>
                  <a:pt x="62" y="5"/>
                </a:lnTo>
                <a:lnTo>
                  <a:pt x="59" y="5"/>
                </a:lnTo>
                <a:lnTo>
                  <a:pt x="56" y="6"/>
                </a:lnTo>
                <a:lnTo>
                  <a:pt x="48" y="6"/>
                </a:lnTo>
                <a:lnTo>
                  <a:pt x="40" y="6"/>
                </a:lnTo>
                <a:lnTo>
                  <a:pt x="32" y="7"/>
                </a:lnTo>
                <a:lnTo>
                  <a:pt x="29" y="7"/>
                </a:lnTo>
                <a:lnTo>
                  <a:pt x="25" y="7"/>
                </a:lnTo>
                <a:lnTo>
                  <a:pt x="23" y="7"/>
                </a:lnTo>
                <a:lnTo>
                  <a:pt x="19" y="7"/>
                </a:lnTo>
                <a:lnTo>
                  <a:pt x="18" y="7"/>
                </a:lnTo>
                <a:lnTo>
                  <a:pt x="17" y="7"/>
                </a:lnTo>
                <a:lnTo>
                  <a:pt x="15" y="7"/>
                </a:lnTo>
                <a:lnTo>
                  <a:pt x="12" y="8"/>
                </a:lnTo>
                <a:lnTo>
                  <a:pt x="10" y="9"/>
                </a:lnTo>
                <a:lnTo>
                  <a:pt x="8" y="9"/>
                </a:lnTo>
                <a:lnTo>
                  <a:pt x="4" y="10"/>
                </a:lnTo>
                <a:lnTo>
                  <a:pt x="3" y="10"/>
                </a:lnTo>
                <a:lnTo>
                  <a:pt x="0" y="9"/>
                </a:lnTo>
                <a:lnTo>
                  <a:pt x="0" y="8"/>
                </a:lnTo>
                <a:close/>
              </a:path>
            </a:pathLst>
          </a:custGeom>
          <a:solidFill>
            <a:srgbClr val="FF0000"/>
          </a:solidFill>
          <a:ln w="9525">
            <a:noFill/>
            <a:round/>
            <a:headEnd/>
            <a:tailEnd/>
          </a:ln>
        </p:spPr>
        <p:txBody>
          <a:bodyPr lIns="57150" tIns="28575" rIns="57150" bIns="28575"/>
          <a:lstStyle/>
          <a:p>
            <a:endParaRPr lang="en-US"/>
          </a:p>
        </p:txBody>
      </p:sp>
      <p:sp>
        <p:nvSpPr>
          <p:cNvPr id="61834" name="Freeform 487"/>
          <p:cNvSpPr>
            <a:spLocks/>
          </p:cNvSpPr>
          <p:nvPr/>
        </p:nvSpPr>
        <p:spPr bwMode="auto">
          <a:xfrm>
            <a:off x="5870575" y="3568700"/>
            <a:ext cx="123825" cy="93663"/>
          </a:xfrm>
          <a:custGeom>
            <a:avLst/>
            <a:gdLst>
              <a:gd name="T0" fmla="*/ 0 w 794"/>
              <a:gd name="T1" fmla="*/ 11888 h 520"/>
              <a:gd name="T2" fmla="*/ 936 w 794"/>
              <a:gd name="T3" fmla="*/ 22875 h 520"/>
              <a:gd name="T4" fmla="*/ 1404 w 794"/>
              <a:gd name="T5" fmla="*/ 26298 h 520"/>
              <a:gd name="T6" fmla="*/ 1715 w 794"/>
              <a:gd name="T7" fmla="*/ 32242 h 520"/>
              <a:gd name="T8" fmla="*/ 2495 w 794"/>
              <a:gd name="T9" fmla="*/ 39447 h 520"/>
              <a:gd name="T10" fmla="*/ 3587 w 794"/>
              <a:gd name="T11" fmla="*/ 44310 h 520"/>
              <a:gd name="T12" fmla="*/ 4211 w 794"/>
              <a:gd name="T13" fmla="*/ 48633 h 520"/>
              <a:gd name="T14" fmla="*/ 4990 w 794"/>
              <a:gd name="T15" fmla="*/ 54577 h 520"/>
              <a:gd name="T16" fmla="*/ 5770 w 794"/>
              <a:gd name="T17" fmla="*/ 58539 h 520"/>
              <a:gd name="T18" fmla="*/ 6550 w 794"/>
              <a:gd name="T19" fmla="*/ 61241 h 520"/>
              <a:gd name="T20" fmla="*/ 7174 w 794"/>
              <a:gd name="T21" fmla="*/ 65564 h 520"/>
              <a:gd name="T22" fmla="*/ 8109 w 794"/>
              <a:gd name="T23" fmla="*/ 68446 h 520"/>
              <a:gd name="T24" fmla="*/ 9201 w 794"/>
              <a:gd name="T25" fmla="*/ 74030 h 520"/>
              <a:gd name="T26" fmla="*/ 10449 w 794"/>
              <a:gd name="T27" fmla="*/ 77632 h 520"/>
              <a:gd name="T28" fmla="*/ 11696 w 794"/>
              <a:gd name="T29" fmla="*/ 82135 h 520"/>
              <a:gd name="T30" fmla="*/ 14192 w 794"/>
              <a:gd name="T31" fmla="*/ 88800 h 520"/>
              <a:gd name="T32" fmla="*/ 14815 w 794"/>
              <a:gd name="T33" fmla="*/ 91502 h 520"/>
              <a:gd name="T34" fmla="*/ 15907 w 794"/>
              <a:gd name="T35" fmla="*/ 91862 h 520"/>
              <a:gd name="T36" fmla="*/ 29631 w 794"/>
              <a:gd name="T37" fmla="*/ 91321 h 520"/>
              <a:gd name="T38" fmla="*/ 44290 w 794"/>
              <a:gd name="T39" fmla="*/ 91502 h 520"/>
              <a:gd name="T40" fmla="*/ 48813 w 794"/>
              <a:gd name="T41" fmla="*/ 91502 h 520"/>
              <a:gd name="T42" fmla="*/ 53335 w 794"/>
              <a:gd name="T43" fmla="*/ 92042 h 520"/>
              <a:gd name="T44" fmla="*/ 57390 w 794"/>
              <a:gd name="T45" fmla="*/ 93303 h 520"/>
              <a:gd name="T46" fmla="*/ 58949 w 794"/>
              <a:gd name="T47" fmla="*/ 93123 h 520"/>
              <a:gd name="T48" fmla="*/ 64408 w 794"/>
              <a:gd name="T49" fmla="*/ 93303 h 520"/>
              <a:gd name="T50" fmla="*/ 72205 w 794"/>
              <a:gd name="T51" fmla="*/ 93483 h 520"/>
              <a:gd name="T52" fmla="*/ 76416 w 794"/>
              <a:gd name="T53" fmla="*/ 91862 h 520"/>
              <a:gd name="T54" fmla="*/ 79847 w 794"/>
              <a:gd name="T55" fmla="*/ 91141 h 520"/>
              <a:gd name="T56" fmla="*/ 88268 w 794"/>
              <a:gd name="T57" fmla="*/ 91141 h 520"/>
              <a:gd name="T58" fmla="*/ 99341 w 794"/>
              <a:gd name="T59" fmla="*/ 91502 h 520"/>
              <a:gd name="T60" fmla="*/ 102772 w 794"/>
              <a:gd name="T61" fmla="*/ 91502 h 520"/>
              <a:gd name="T62" fmla="*/ 120550 w 794"/>
              <a:gd name="T63" fmla="*/ 90421 h 520"/>
              <a:gd name="T64" fmla="*/ 120550 w 794"/>
              <a:gd name="T65" fmla="*/ 87359 h 520"/>
              <a:gd name="T66" fmla="*/ 120238 w 794"/>
              <a:gd name="T67" fmla="*/ 76912 h 520"/>
              <a:gd name="T68" fmla="*/ 121330 w 794"/>
              <a:gd name="T69" fmla="*/ 69707 h 520"/>
              <a:gd name="T70" fmla="*/ 123357 w 794"/>
              <a:gd name="T71" fmla="*/ 64483 h 520"/>
              <a:gd name="T72" fmla="*/ 123669 w 794"/>
              <a:gd name="T73" fmla="*/ 62142 h 520"/>
              <a:gd name="T74" fmla="*/ 123201 w 794"/>
              <a:gd name="T75" fmla="*/ 57639 h 520"/>
              <a:gd name="T76" fmla="*/ 123357 w 794"/>
              <a:gd name="T77" fmla="*/ 49894 h 520"/>
              <a:gd name="T78" fmla="*/ 123513 w 794"/>
              <a:gd name="T79" fmla="*/ 46111 h 520"/>
              <a:gd name="T80" fmla="*/ 123669 w 794"/>
              <a:gd name="T81" fmla="*/ 41428 h 520"/>
              <a:gd name="T82" fmla="*/ 123825 w 794"/>
              <a:gd name="T83" fmla="*/ 32242 h 520"/>
              <a:gd name="T84" fmla="*/ 123513 w 794"/>
              <a:gd name="T85" fmla="*/ 30440 h 520"/>
              <a:gd name="T86" fmla="*/ 123825 w 794"/>
              <a:gd name="T87" fmla="*/ 29900 h 520"/>
              <a:gd name="T88" fmla="*/ 122733 w 794"/>
              <a:gd name="T89" fmla="*/ 24136 h 520"/>
              <a:gd name="T90" fmla="*/ 121174 w 794"/>
              <a:gd name="T91" fmla="*/ 15671 h 520"/>
              <a:gd name="T92" fmla="*/ 121174 w 794"/>
              <a:gd name="T93" fmla="*/ 9907 h 520"/>
              <a:gd name="T94" fmla="*/ 120394 w 794"/>
              <a:gd name="T95" fmla="*/ 5944 h 520"/>
              <a:gd name="T96" fmla="*/ 119458 w 794"/>
              <a:gd name="T97" fmla="*/ 2161 h 520"/>
              <a:gd name="T98" fmla="*/ 115872 w 794"/>
              <a:gd name="T99" fmla="*/ 0 h 520"/>
              <a:gd name="T100" fmla="*/ 107294 w 794"/>
              <a:gd name="T101" fmla="*/ 1801 h 520"/>
              <a:gd name="T102" fmla="*/ 102616 w 794"/>
              <a:gd name="T103" fmla="*/ 2522 h 520"/>
              <a:gd name="T104" fmla="*/ 90452 w 794"/>
              <a:gd name="T105" fmla="*/ 2161 h 520"/>
              <a:gd name="T106" fmla="*/ 69242 w 794"/>
              <a:gd name="T107" fmla="*/ 2882 h 520"/>
              <a:gd name="T108" fmla="*/ 55674 w 794"/>
              <a:gd name="T109" fmla="*/ 1801 h 520"/>
              <a:gd name="T110" fmla="*/ 43978 w 794"/>
              <a:gd name="T111" fmla="*/ 1621 h 520"/>
              <a:gd name="T112" fmla="*/ 19494 w 794"/>
              <a:gd name="T113" fmla="*/ 1621 h 520"/>
              <a:gd name="T114" fmla="*/ 17155 w 794"/>
              <a:gd name="T115" fmla="*/ 1261 h 520"/>
              <a:gd name="T116" fmla="*/ 3431 w 794"/>
              <a:gd name="T117" fmla="*/ 2161 h 520"/>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794"/>
              <a:gd name="T178" fmla="*/ 0 h 520"/>
              <a:gd name="T179" fmla="*/ 794 w 794"/>
              <a:gd name="T180" fmla="*/ 520 h 520"/>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794" h="520">
                <a:moveTo>
                  <a:pt x="0" y="18"/>
                </a:moveTo>
                <a:lnTo>
                  <a:pt x="0" y="23"/>
                </a:lnTo>
                <a:lnTo>
                  <a:pt x="0" y="28"/>
                </a:lnTo>
                <a:lnTo>
                  <a:pt x="0" y="34"/>
                </a:lnTo>
                <a:lnTo>
                  <a:pt x="0" y="40"/>
                </a:lnTo>
                <a:lnTo>
                  <a:pt x="0" y="53"/>
                </a:lnTo>
                <a:lnTo>
                  <a:pt x="0" y="66"/>
                </a:lnTo>
                <a:lnTo>
                  <a:pt x="0" y="80"/>
                </a:lnTo>
                <a:lnTo>
                  <a:pt x="1" y="93"/>
                </a:lnTo>
                <a:lnTo>
                  <a:pt x="3" y="106"/>
                </a:lnTo>
                <a:lnTo>
                  <a:pt x="4" y="112"/>
                </a:lnTo>
                <a:lnTo>
                  <a:pt x="5" y="118"/>
                </a:lnTo>
                <a:lnTo>
                  <a:pt x="5" y="123"/>
                </a:lnTo>
                <a:lnTo>
                  <a:pt x="6" y="127"/>
                </a:lnTo>
                <a:lnTo>
                  <a:pt x="6" y="129"/>
                </a:lnTo>
                <a:lnTo>
                  <a:pt x="6" y="131"/>
                </a:lnTo>
                <a:lnTo>
                  <a:pt x="6" y="134"/>
                </a:lnTo>
                <a:lnTo>
                  <a:pt x="7" y="136"/>
                </a:lnTo>
                <a:lnTo>
                  <a:pt x="7" y="138"/>
                </a:lnTo>
                <a:lnTo>
                  <a:pt x="9" y="142"/>
                </a:lnTo>
                <a:lnTo>
                  <a:pt x="9" y="146"/>
                </a:lnTo>
                <a:lnTo>
                  <a:pt x="9" y="149"/>
                </a:lnTo>
                <a:lnTo>
                  <a:pt x="9" y="154"/>
                </a:lnTo>
                <a:lnTo>
                  <a:pt x="9" y="160"/>
                </a:lnTo>
                <a:lnTo>
                  <a:pt x="9" y="165"/>
                </a:lnTo>
                <a:lnTo>
                  <a:pt x="9" y="169"/>
                </a:lnTo>
                <a:lnTo>
                  <a:pt x="10" y="175"/>
                </a:lnTo>
                <a:lnTo>
                  <a:pt x="11" y="179"/>
                </a:lnTo>
                <a:lnTo>
                  <a:pt x="11" y="185"/>
                </a:lnTo>
                <a:lnTo>
                  <a:pt x="11" y="189"/>
                </a:lnTo>
                <a:lnTo>
                  <a:pt x="12" y="195"/>
                </a:lnTo>
                <a:lnTo>
                  <a:pt x="12" y="201"/>
                </a:lnTo>
                <a:lnTo>
                  <a:pt x="13" y="207"/>
                </a:lnTo>
                <a:lnTo>
                  <a:pt x="14" y="213"/>
                </a:lnTo>
                <a:lnTo>
                  <a:pt x="16" y="219"/>
                </a:lnTo>
                <a:lnTo>
                  <a:pt x="18" y="224"/>
                </a:lnTo>
                <a:lnTo>
                  <a:pt x="19" y="231"/>
                </a:lnTo>
                <a:lnTo>
                  <a:pt x="20" y="233"/>
                </a:lnTo>
                <a:lnTo>
                  <a:pt x="23" y="237"/>
                </a:lnTo>
                <a:lnTo>
                  <a:pt x="23" y="240"/>
                </a:lnTo>
                <a:lnTo>
                  <a:pt x="23" y="244"/>
                </a:lnTo>
                <a:lnTo>
                  <a:pt x="23" y="246"/>
                </a:lnTo>
                <a:lnTo>
                  <a:pt x="23" y="249"/>
                </a:lnTo>
                <a:lnTo>
                  <a:pt x="23" y="250"/>
                </a:lnTo>
                <a:lnTo>
                  <a:pt x="24" y="252"/>
                </a:lnTo>
                <a:lnTo>
                  <a:pt x="24" y="255"/>
                </a:lnTo>
                <a:lnTo>
                  <a:pt x="26" y="257"/>
                </a:lnTo>
                <a:lnTo>
                  <a:pt x="26" y="263"/>
                </a:lnTo>
                <a:lnTo>
                  <a:pt x="27" y="270"/>
                </a:lnTo>
                <a:lnTo>
                  <a:pt x="29" y="277"/>
                </a:lnTo>
                <a:lnTo>
                  <a:pt x="30" y="283"/>
                </a:lnTo>
                <a:lnTo>
                  <a:pt x="30" y="289"/>
                </a:lnTo>
                <a:lnTo>
                  <a:pt x="30" y="295"/>
                </a:lnTo>
                <a:lnTo>
                  <a:pt x="30" y="299"/>
                </a:lnTo>
                <a:lnTo>
                  <a:pt x="31" y="301"/>
                </a:lnTo>
                <a:lnTo>
                  <a:pt x="32" y="303"/>
                </a:lnTo>
                <a:lnTo>
                  <a:pt x="33" y="306"/>
                </a:lnTo>
                <a:lnTo>
                  <a:pt x="33" y="307"/>
                </a:lnTo>
                <a:lnTo>
                  <a:pt x="33" y="309"/>
                </a:lnTo>
                <a:lnTo>
                  <a:pt x="35" y="312"/>
                </a:lnTo>
                <a:lnTo>
                  <a:pt x="35" y="314"/>
                </a:lnTo>
                <a:lnTo>
                  <a:pt x="36" y="319"/>
                </a:lnTo>
                <a:lnTo>
                  <a:pt x="37" y="325"/>
                </a:lnTo>
                <a:lnTo>
                  <a:pt x="38" y="331"/>
                </a:lnTo>
                <a:lnTo>
                  <a:pt x="39" y="333"/>
                </a:lnTo>
                <a:lnTo>
                  <a:pt x="39" y="335"/>
                </a:lnTo>
                <a:lnTo>
                  <a:pt x="41" y="336"/>
                </a:lnTo>
                <a:lnTo>
                  <a:pt x="41" y="339"/>
                </a:lnTo>
                <a:lnTo>
                  <a:pt x="41" y="340"/>
                </a:lnTo>
                <a:lnTo>
                  <a:pt x="42" y="340"/>
                </a:lnTo>
                <a:lnTo>
                  <a:pt x="43" y="344"/>
                </a:lnTo>
                <a:lnTo>
                  <a:pt x="43" y="347"/>
                </a:lnTo>
                <a:lnTo>
                  <a:pt x="44" y="351"/>
                </a:lnTo>
                <a:lnTo>
                  <a:pt x="44" y="354"/>
                </a:lnTo>
                <a:lnTo>
                  <a:pt x="44" y="357"/>
                </a:lnTo>
                <a:lnTo>
                  <a:pt x="45" y="360"/>
                </a:lnTo>
                <a:lnTo>
                  <a:pt x="46" y="364"/>
                </a:lnTo>
                <a:lnTo>
                  <a:pt x="48" y="367"/>
                </a:lnTo>
                <a:lnTo>
                  <a:pt x="48" y="368"/>
                </a:lnTo>
                <a:lnTo>
                  <a:pt x="49" y="370"/>
                </a:lnTo>
                <a:lnTo>
                  <a:pt x="49" y="372"/>
                </a:lnTo>
                <a:lnTo>
                  <a:pt x="50" y="374"/>
                </a:lnTo>
                <a:lnTo>
                  <a:pt x="52" y="377"/>
                </a:lnTo>
                <a:lnTo>
                  <a:pt x="52" y="380"/>
                </a:lnTo>
                <a:lnTo>
                  <a:pt x="52" y="385"/>
                </a:lnTo>
                <a:lnTo>
                  <a:pt x="54" y="393"/>
                </a:lnTo>
                <a:lnTo>
                  <a:pt x="54" y="398"/>
                </a:lnTo>
                <a:lnTo>
                  <a:pt x="55" y="402"/>
                </a:lnTo>
                <a:lnTo>
                  <a:pt x="57" y="404"/>
                </a:lnTo>
                <a:lnTo>
                  <a:pt x="59" y="406"/>
                </a:lnTo>
                <a:lnTo>
                  <a:pt x="59" y="411"/>
                </a:lnTo>
                <a:lnTo>
                  <a:pt x="61" y="415"/>
                </a:lnTo>
                <a:lnTo>
                  <a:pt x="61" y="417"/>
                </a:lnTo>
                <a:lnTo>
                  <a:pt x="62" y="418"/>
                </a:lnTo>
                <a:lnTo>
                  <a:pt x="63" y="421"/>
                </a:lnTo>
                <a:lnTo>
                  <a:pt x="64" y="422"/>
                </a:lnTo>
                <a:lnTo>
                  <a:pt x="65" y="427"/>
                </a:lnTo>
                <a:lnTo>
                  <a:pt x="67" y="431"/>
                </a:lnTo>
                <a:lnTo>
                  <a:pt x="67" y="436"/>
                </a:lnTo>
                <a:lnTo>
                  <a:pt x="69" y="441"/>
                </a:lnTo>
                <a:lnTo>
                  <a:pt x="69" y="443"/>
                </a:lnTo>
                <a:lnTo>
                  <a:pt x="70" y="447"/>
                </a:lnTo>
                <a:lnTo>
                  <a:pt x="73" y="449"/>
                </a:lnTo>
                <a:lnTo>
                  <a:pt x="74" y="451"/>
                </a:lnTo>
                <a:lnTo>
                  <a:pt x="75" y="456"/>
                </a:lnTo>
                <a:lnTo>
                  <a:pt x="76" y="460"/>
                </a:lnTo>
                <a:lnTo>
                  <a:pt x="78" y="465"/>
                </a:lnTo>
                <a:lnTo>
                  <a:pt x="81" y="468"/>
                </a:lnTo>
                <a:lnTo>
                  <a:pt x="86" y="476"/>
                </a:lnTo>
                <a:lnTo>
                  <a:pt x="90" y="483"/>
                </a:lnTo>
                <a:lnTo>
                  <a:pt x="90" y="488"/>
                </a:lnTo>
                <a:lnTo>
                  <a:pt x="91" y="493"/>
                </a:lnTo>
                <a:lnTo>
                  <a:pt x="91" y="495"/>
                </a:lnTo>
                <a:lnTo>
                  <a:pt x="91" y="498"/>
                </a:lnTo>
                <a:lnTo>
                  <a:pt x="93" y="500"/>
                </a:lnTo>
                <a:lnTo>
                  <a:pt x="94" y="502"/>
                </a:lnTo>
                <a:lnTo>
                  <a:pt x="95" y="505"/>
                </a:lnTo>
                <a:lnTo>
                  <a:pt x="95" y="507"/>
                </a:lnTo>
                <a:lnTo>
                  <a:pt x="95" y="508"/>
                </a:lnTo>
                <a:lnTo>
                  <a:pt x="95" y="510"/>
                </a:lnTo>
                <a:lnTo>
                  <a:pt x="96" y="510"/>
                </a:lnTo>
                <a:lnTo>
                  <a:pt x="96" y="511"/>
                </a:lnTo>
                <a:lnTo>
                  <a:pt x="97" y="511"/>
                </a:lnTo>
                <a:lnTo>
                  <a:pt x="99" y="511"/>
                </a:lnTo>
                <a:lnTo>
                  <a:pt x="100" y="510"/>
                </a:lnTo>
                <a:lnTo>
                  <a:pt x="102" y="510"/>
                </a:lnTo>
                <a:lnTo>
                  <a:pt x="105" y="510"/>
                </a:lnTo>
                <a:lnTo>
                  <a:pt x="107" y="508"/>
                </a:lnTo>
                <a:lnTo>
                  <a:pt x="110" y="508"/>
                </a:lnTo>
                <a:lnTo>
                  <a:pt x="115" y="507"/>
                </a:lnTo>
                <a:lnTo>
                  <a:pt x="120" y="507"/>
                </a:lnTo>
                <a:lnTo>
                  <a:pt x="126" y="507"/>
                </a:lnTo>
                <a:lnTo>
                  <a:pt x="190" y="507"/>
                </a:lnTo>
                <a:lnTo>
                  <a:pt x="254" y="507"/>
                </a:lnTo>
                <a:lnTo>
                  <a:pt x="260" y="507"/>
                </a:lnTo>
                <a:lnTo>
                  <a:pt x="266" y="507"/>
                </a:lnTo>
                <a:lnTo>
                  <a:pt x="270" y="508"/>
                </a:lnTo>
                <a:lnTo>
                  <a:pt x="275" y="508"/>
                </a:lnTo>
                <a:lnTo>
                  <a:pt x="280" y="508"/>
                </a:lnTo>
                <a:lnTo>
                  <a:pt x="284" y="508"/>
                </a:lnTo>
                <a:lnTo>
                  <a:pt x="287" y="508"/>
                </a:lnTo>
                <a:lnTo>
                  <a:pt x="291" y="508"/>
                </a:lnTo>
                <a:lnTo>
                  <a:pt x="297" y="508"/>
                </a:lnTo>
                <a:lnTo>
                  <a:pt x="301" y="508"/>
                </a:lnTo>
                <a:lnTo>
                  <a:pt x="306" y="508"/>
                </a:lnTo>
                <a:lnTo>
                  <a:pt x="310" y="508"/>
                </a:lnTo>
                <a:lnTo>
                  <a:pt x="313" y="508"/>
                </a:lnTo>
                <a:lnTo>
                  <a:pt x="317" y="508"/>
                </a:lnTo>
                <a:lnTo>
                  <a:pt x="319" y="508"/>
                </a:lnTo>
                <a:lnTo>
                  <a:pt x="323" y="510"/>
                </a:lnTo>
                <a:lnTo>
                  <a:pt x="326" y="510"/>
                </a:lnTo>
                <a:lnTo>
                  <a:pt x="331" y="510"/>
                </a:lnTo>
                <a:lnTo>
                  <a:pt x="336" y="511"/>
                </a:lnTo>
                <a:lnTo>
                  <a:pt x="342" y="511"/>
                </a:lnTo>
                <a:lnTo>
                  <a:pt x="346" y="513"/>
                </a:lnTo>
                <a:lnTo>
                  <a:pt x="352" y="514"/>
                </a:lnTo>
                <a:lnTo>
                  <a:pt x="357" y="514"/>
                </a:lnTo>
                <a:lnTo>
                  <a:pt x="363" y="515"/>
                </a:lnTo>
                <a:lnTo>
                  <a:pt x="365" y="515"/>
                </a:lnTo>
                <a:lnTo>
                  <a:pt x="367" y="517"/>
                </a:lnTo>
                <a:lnTo>
                  <a:pt x="368" y="518"/>
                </a:lnTo>
                <a:lnTo>
                  <a:pt x="369" y="518"/>
                </a:lnTo>
                <a:lnTo>
                  <a:pt x="371" y="518"/>
                </a:lnTo>
                <a:lnTo>
                  <a:pt x="372" y="518"/>
                </a:lnTo>
                <a:lnTo>
                  <a:pt x="374" y="518"/>
                </a:lnTo>
                <a:lnTo>
                  <a:pt x="376" y="517"/>
                </a:lnTo>
                <a:lnTo>
                  <a:pt x="378" y="517"/>
                </a:lnTo>
                <a:lnTo>
                  <a:pt x="381" y="517"/>
                </a:lnTo>
                <a:lnTo>
                  <a:pt x="384" y="517"/>
                </a:lnTo>
                <a:lnTo>
                  <a:pt x="389" y="517"/>
                </a:lnTo>
                <a:lnTo>
                  <a:pt x="395" y="517"/>
                </a:lnTo>
                <a:lnTo>
                  <a:pt x="399" y="517"/>
                </a:lnTo>
                <a:lnTo>
                  <a:pt x="402" y="517"/>
                </a:lnTo>
                <a:lnTo>
                  <a:pt x="413" y="518"/>
                </a:lnTo>
                <a:lnTo>
                  <a:pt x="423" y="518"/>
                </a:lnTo>
                <a:lnTo>
                  <a:pt x="434" y="519"/>
                </a:lnTo>
                <a:lnTo>
                  <a:pt x="445" y="520"/>
                </a:lnTo>
                <a:lnTo>
                  <a:pt x="449" y="520"/>
                </a:lnTo>
                <a:lnTo>
                  <a:pt x="455" y="520"/>
                </a:lnTo>
                <a:lnTo>
                  <a:pt x="460" y="519"/>
                </a:lnTo>
                <a:lnTo>
                  <a:pt x="463" y="519"/>
                </a:lnTo>
                <a:lnTo>
                  <a:pt x="465" y="518"/>
                </a:lnTo>
                <a:lnTo>
                  <a:pt x="470" y="517"/>
                </a:lnTo>
                <a:lnTo>
                  <a:pt x="473" y="514"/>
                </a:lnTo>
                <a:lnTo>
                  <a:pt x="478" y="513"/>
                </a:lnTo>
                <a:lnTo>
                  <a:pt x="483" y="513"/>
                </a:lnTo>
                <a:lnTo>
                  <a:pt x="486" y="511"/>
                </a:lnTo>
                <a:lnTo>
                  <a:pt x="490" y="510"/>
                </a:lnTo>
                <a:lnTo>
                  <a:pt x="495" y="508"/>
                </a:lnTo>
                <a:lnTo>
                  <a:pt x="499" y="507"/>
                </a:lnTo>
                <a:lnTo>
                  <a:pt x="500" y="506"/>
                </a:lnTo>
                <a:lnTo>
                  <a:pt x="502" y="506"/>
                </a:lnTo>
                <a:lnTo>
                  <a:pt x="505" y="506"/>
                </a:lnTo>
                <a:lnTo>
                  <a:pt x="509" y="506"/>
                </a:lnTo>
                <a:lnTo>
                  <a:pt x="512" y="506"/>
                </a:lnTo>
                <a:lnTo>
                  <a:pt x="517" y="506"/>
                </a:lnTo>
                <a:lnTo>
                  <a:pt x="522" y="505"/>
                </a:lnTo>
                <a:lnTo>
                  <a:pt x="527" y="505"/>
                </a:lnTo>
                <a:lnTo>
                  <a:pt x="532" y="505"/>
                </a:lnTo>
                <a:lnTo>
                  <a:pt x="538" y="505"/>
                </a:lnTo>
                <a:lnTo>
                  <a:pt x="551" y="506"/>
                </a:lnTo>
                <a:lnTo>
                  <a:pt x="566" y="506"/>
                </a:lnTo>
                <a:lnTo>
                  <a:pt x="580" y="506"/>
                </a:lnTo>
                <a:lnTo>
                  <a:pt x="593" y="506"/>
                </a:lnTo>
                <a:lnTo>
                  <a:pt x="607" y="507"/>
                </a:lnTo>
                <a:lnTo>
                  <a:pt x="620" y="507"/>
                </a:lnTo>
                <a:lnTo>
                  <a:pt x="626" y="507"/>
                </a:lnTo>
                <a:lnTo>
                  <a:pt x="632" y="508"/>
                </a:lnTo>
                <a:lnTo>
                  <a:pt x="637" y="508"/>
                </a:lnTo>
                <a:lnTo>
                  <a:pt x="642" y="508"/>
                </a:lnTo>
                <a:lnTo>
                  <a:pt x="646" y="508"/>
                </a:lnTo>
                <a:lnTo>
                  <a:pt x="650" y="508"/>
                </a:lnTo>
                <a:lnTo>
                  <a:pt x="653" y="508"/>
                </a:lnTo>
                <a:lnTo>
                  <a:pt x="656" y="508"/>
                </a:lnTo>
                <a:lnTo>
                  <a:pt x="658" y="508"/>
                </a:lnTo>
                <a:lnTo>
                  <a:pt x="659" y="508"/>
                </a:lnTo>
                <a:lnTo>
                  <a:pt x="688" y="510"/>
                </a:lnTo>
                <a:lnTo>
                  <a:pt x="716" y="510"/>
                </a:lnTo>
                <a:lnTo>
                  <a:pt x="743" y="510"/>
                </a:lnTo>
                <a:lnTo>
                  <a:pt x="772" y="508"/>
                </a:lnTo>
                <a:lnTo>
                  <a:pt x="773" y="507"/>
                </a:lnTo>
                <a:lnTo>
                  <a:pt x="773" y="505"/>
                </a:lnTo>
                <a:lnTo>
                  <a:pt x="773" y="502"/>
                </a:lnTo>
                <a:lnTo>
                  <a:pt x="773" y="500"/>
                </a:lnTo>
                <a:lnTo>
                  <a:pt x="773" y="498"/>
                </a:lnTo>
                <a:lnTo>
                  <a:pt x="773" y="494"/>
                </a:lnTo>
                <a:lnTo>
                  <a:pt x="773" y="492"/>
                </a:lnTo>
                <a:lnTo>
                  <a:pt x="773" y="489"/>
                </a:lnTo>
                <a:lnTo>
                  <a:pt x="773" y="487"/>
                </a:lnTo>
                <a:lnTo>
                  <a:pt x="773" y="485"/>
                </a:lnTo>
                <a:lnTo>
                  <a:pt x="773" y="481"/>
                </a:lnTo>
                <a:lnTo>
                  <a:pt x="772" y="473"/>
                </a:lnTo>
                <a:lnTo>
                  <a:pt x="772" y="465"/>
                </a:lnTo>
                <a:lnTo>
                  <a:pt x="771" y="455"/>
                </a:lnTo>
                <a:lnTo>
                  <a:pt x="771" y="446"/>
                </a:lnTo>
                <a:lnTo>
                  <a:pt x="771" y="436"/>
                </a:lnTo>
                <a:lnTo>
                  <a:pt x="771" y="427"/>
                </a:lnTo>
                <a:lnTo>
                  <a:pt x="772" y="418"/>
                </a:lnTo>
                <a:lnTo>
                  <a:pt x="773" y="415"/>
                </a:lnTo>
                <a:lnTo>
                  <a:pt x="774" y="411"/>
                </a:lnTo>
                <a:lnTo>
                  <a:pt x="774" y="405"/>
                </a:lnTo>
                <a:lnTo>
                  <a:pt x="775" y="399"/>
                </a:lnTo>
                <a:lnTo>
                  <a:pt x="777" y="393"/>
                </a:lnTo>
                <a:lnTo>
                  <a:pt x="778" y="387"/>
                </a:lnTo>
                <a:lnTo>
                  <a:pt x="780" y="383"/>
                </a:lnTo>
                <a:lnTo>
                  <a:pt x="783" y="378"/>
                </a:lnTo>
                <a:lnTo>
                  <a:pt x="785" y="373"/>
                </a:lnTo>
                <a:lnTo>
                  <a:pt x="789" y="368"/>
                </a:lnTo>
                <a:lnTo>
                  <a:pt x="790" y="365"/>
                </a:lnTo>
                <a:lnTo>
                  <a:pt x="790" y="361"/>
                </a:lnTo>
                <a:lnTo>
                  <a:pt x="791" y="358"/>
                </a:lnTo>
                <a:lnTo>
                  <a:pt x="793" y="355"/>
                </a:lnTo>
                <a:lnTo>
                  <a:pt x="793" y="353"/>
                </a:lnTo>
                <a:lnTo>
                  <a:pt x="793" y="352"/>
                </a:lnTo>
                <a:lnTo>
                  <a:pt x="794" y="350"/>
                </a:lnTo>
                <a:lnTo>
                  <a:pt x="794" y="347"/>
                </a:lnTo>
                <a:lnTo>
                  <a:pt x="794" y="346"/>
                </a:lnTo>
                <a:lnTo>
                  <a:pt x="793" y="345"/>
                </a:lnTo>
                <a:lnTo>
                  <a:pt x="793" y="341"/>
                </a:lnTo>
                <a:lnTo>
                  <a:pt x="793" y="339"/>
                </a:lnTo>
                <a:lnTo>
                  <a:pt x="792" y="332"/>
                </a:lnTo>
                <a:lnTo>
                  <a:pt x="792" y="328"/>
                </a:lnTo>
                <a:lnTo>
                  <a:pt x="791" y="326"/>
                </a:lnTo>
                <a:lnTo>
                  <a:pt x="791" y="322"/>
                </a:lnTo>
                <a:lnTo>
                  <a:pt x="790" y="320"/>
                </a:lnTo>
                <a:lnTo>
                  <a:pt x="790" y="312"/>
                </a:lnTo>
                <a:lnTo>
                  <a:pt x="790" y="304"/>
                </a:lnTo>
                <a:lnTo>
                  <a:pt x="790" y="297"/>
                </a:lnTo>
                <a:lnTo>
                  <a:pt x="790" y="291"/>
                </a:lnTo>
                <a:lnTo>
                  <a:pt x="790" y="287"/>
                </a:lnTo>
                <a:lnTo>
                  <a:pt x="791" y="282"/>
                </a:lnTo>
                <a:lnTo>
                  <a:pt x="791" y="277"/>
                </a:lnTo>
                <a:lnTo>
                  <a:pt x="791" y="274"/>
                </a:lnTo>
                <a:lnTo>
                  <a:pt x="791" y="271"/>
                </a:lnTo>
                <a:lnTo>
                  <a:pt x="791" y="268"/>
                </a:lnTo>
                <a:lnTo>
                  <a:pt x="791" y="265"/>
                </a:lnTo>
                <a:lnTo>
                  <a:pt x="791" y="263"/>
                </a:lnTo>
                <a:lnTo>
                  <a:pt x="792" y="259"/>
                </a:lnTo>
                <a:lnTo>
                  <a:pt x="792" y="256"/>
                </a:lnTo>
                <a:lnTo>
                  <a:pt x="792" y="251"/>
                </a:lnTo>
                <a:lnTo>
                  <a:pt x="792" y="246"/>
                </a:lnTo>
                <a:lnTo>
                  <a:pt x="793" y="244"/>
                </a:lnTo>
                <a:lnTo>
                  <a:pt x="793" y="242"/>
                </a:lnTo>
                <a:lnTo>
                  <a:pt x="793" y="238"/>
                </a:lnTo>
                <a:lnTo>
                  <a:pt x="793" y="233"/>
                </a:lnTo>
                <a:lnTo>
                  <a:pt x="793" y="230"/>
                </a:lnTo>
                <a:lnTo>
                  <a:pt x="793" y="225"/>
                </a:lnTo>
                <a:lnTo>
                  <a:pt x="793" y="219"/>
                </a:lnTo>
                <a:lnTo>
                  <a:pt x="793" y="212"/>
                </a:lnTo>
                <a:lnTo>
                  <a:pt x="794" y="205"/>
                </a:lnTo>
                <a:lnTo>
                  <a:pt x="794" y="198"/>
                </a:lnTo>
                <a:lnTo>
                  <a:pt x="794" y="188"/>
                </a:lnTo>
                <a:lnTo>
                  <a:pt x="794" y="179"/>
                </a:lnTo>
                <a:lnTo>
                  <a:pt x="793" y="176"/>
                </a:lnTo>
                <a:lnTo>
                  <a:pt x="792" y="174"/>
                </a:lnTo>
                <a:lnTo>
                  <a:pt x="791" y="172"/>
                </a:lnTo>
                <a:lnTo>
                  <a:pt x="791" y="169"/>
                </a:lnTo>
                <a:lnTo>
                  <a:pt x="792" y="169"/>
                </a:lnTo>
                <a:lnTo>
                  <a:pt x="793" y="170"/>
                </a:lnTo>
                <a:lnTo>
                  <a:pt x="794" y="170"/>
                </a:lnTo>
                <a:lnTo>
                  <a:pt x="794" y="169"/>
                </a:lnTo>
                <a:lnTo>
                  <a:pt x="793" y="168"/>
                </a:lnTo>
                <a:lnTo>
                  <a:pt x="794" y="166"/>
                </a:lnTo>
                <a:lnTo>
                  <a:pt x="794" y="163"/>
                </a:lnTo>
                <a:lnTo>
                  <a:pt x="794" y="161"/>
                </a:lnTo>
                <a:lnTo>
                  <a:pt x="794" y="157"/>
                </a:lnTo>
                <a:lnTo>
                  <a:pt x="793" y="153"/>
                </a:lnTo>
                <a:lnTo>
                  <a:pt x="791" y="148"/>
                </a:lnTo>
                <a:lnTo>
                  <a:pt x="790" y="141"/>
                </a:lnTo>
                <a:lnTo>
                  <a:pt x="787" y="134"/>
                </a:lnTo>
                <a:lnTo>
                  <a:pt x="786" y="125"/>
                </a:lnTo>
                <a:lnTo>
                  <a:pt x="785" y="122"/>
                </a:lnTo>
                <a:lnTo>
                  <a:pt x="784" y="118"/>
                </a:lnTo>
                <a:lnTo>
                  <a:pt x="783" y="110"/>
                </a:lnTo>
                <a:lnTo>
                  <a:pt x="781" y="102"/>
                </a:lnTo>
                <a:lnTo>
                  <a:pt x="779" y="95"/>
                </a:lnTo>
                <a:lnTo>
                  <a:pt x="777" y="87"/>
                </a:lnTo>
                <a:lnTo>
                  <a:pt x="774" y="78"/>
                </a:lnTo>
                <a:lnTo>
                  <a:pt x="774" y="74"/>
                </a:lnTo>
                <a:lnTo>
                  <a:pt x="773" y="70"/>
                </a:lnTo>
                <a:lnTo>
                  <a:pt x="774" y="66"/>
                </a:lnTo>
                <a:lnTo>
                  <a:pt x="775" y="63"/>
                </a:lnTo>
                <a:lnTo>
                  <a:pt x="777" y="59"/>
                </a:lnTo>
                <a:lnTo>
                  <a:pt x="777" y="55"/>
                </a:lnTo>
                <a:lnTo>
                  <a:pt x="777" y="51"/>
                </a:lnTo>
                <a:lnTo>
                  <a:pt x="775" y="47"/>
                </a:lnTo>
                <a:lnTo>
                  <a:pt x="774" y="44"/>
                </a:lnTo>
                <a:lnTo>
                  <a:pt x="773" y="40"/>
                </a:lnTo>
                <a:lnTo>
                  <a:pt x="772" y="38"/>
                </a:lnTo>
                <a:lnTo>
                  <a:pt x="772" y="35"/>
                </a:lnTo>
                <a:lnTo>
                  <a:pt x="772" y="33"/>
                </a:lnTo>
                <a:lnTo>
                  <a:pt x="772" y="32"/>
                </a:lnTo>
                <a:lnTo>
                  <a:pt x="772" y="31"/>
                </a:lnTo>
                <a:lnTo>
                  <a:pt x="771" y="27"/>
                </a:lnTo>
                <a:lnTo>
                  <a:pt x="770" y="22"/>
                </a:lnTo>
                <a:lnTo>
                  <a:pt x="768" y="18"/>
                </a:lnTo>
                <a:lnTo>
                  <a:pt x="767" y="14"/>
                </a:lnTo>
                <a:lnTo>
                  <a:pt x="766" y="12"/>
                </a:lnTo>
                <a:lnTo>
                  <a:pt x="766" y="9"/>
                </a:lnTo>
                <a:lnTo>
                  <a:pt x="765" y="7"/>
                </a:lnTo>
                <a:lnTo>
                  <a:pt x="762" y="6"/>
                </a:lnTo>
                <a:lnTo>
                  <a:pt x="759" y="2"/>
                </a:lnTo>
                <a:lnTo>
                  <a:pt x="754" y="1"/>
                </a:lnTo>
                <a:lnTo>
                  <a:pt x="749" y="0"/>
                </a:lnTo>
                <a:lnTo>
                  <a:pt x="743" y="0"/>
                </a:lnTo>
                <a:lnTo>
                  <a:pt x="738" y="0"/>
                </a:lnTo>
                <a:lnTo>
                  <a:pt x="730" y="1"/>
                </a:lnTo>
                <a:lnTo>
                  <a:pt x="723" y="2"/>
                </a:lnTo>
                <a:lnTo>
                  <a:pt x="716" y="4"/>
                </a:lnTo>
                <a:lnTo>
                  <a:pt x="701" y="7"/>
                </a:lnTo>
                <a:lnTo>
                  <a:pt x="694" y="9"/>
                </a:lnTo>
                <a:lnTo>
                  <a:pt x="688" y="10"/>
                </a:lnTo>
                <a:lnTo>
                  <a:pt x="681" y="10"/>
                </a:lnTo>
                <a:lnTo>
                  <a:pt x="675" y="12"/>
                </a:lnTo>
                <a:lnTo>
                  <a:pt x="672" y="12"/>
                </a:lnTo>
                <a:lnTo>
                  <a:pt x="669" y="13"/>
                </a:lnTo>
                <a:lnTo>
                  <a:pt x="663" y="14"/>
                </a:lnTo>
                <a:lnTo>
                  <a:pt x="661" y="14"/>
                </a:lnTo>
                <a:lnTo>
                  <a:pt x="658" y="14"/>
                </a:lnTo>
                <a:lnTo>
                  <a:pt x="656" y="14"/>
                </a:lnTo>
                <a:lnTo>
                  <a:pt x="637" y="13"/>
                </a:lnTo>
                <a:lnTo>
                  <a:pt x="618" y="13"/>
                </a:lnTo>
                <a:lnTo>
                  <a:pt x="599" y="12"/>
                </a:lnTo>
                <a:lnTo>
                  <a:pt x="580" y="12"/>
                </a:lnTo>
                <a:lnTo>
                  <a:pt x="567" y="12"/>
                </a:lnTo>
                <a:lnTo>
                  <a:pt x="554" y="12"/>
                </a:lnTo>
                <a:lnTo>
                  <a:pt x="541" y="13"/>
                </a:lnTo>
                <a:lnTo>
                  <a:pt x="527" y="13"/>
                </a:lnTo>
                <a:lnTo>
                  <a:pt x="499" y="15"/>
                </a:lnTo>
                <a:lnTo>
                  <a:pt x="471" y="15"/>
                </a:lnTo>
                <a:lnTo>
                  <a:pt x="444" y="16"/>
                </a:lnTo>
                <a:lnTo>
                  <a:pt x="431" y="16"/>
                </a:lnTo>
                <a:lnTo>
                  <a:pt x="416" y="15"/>
                </a:lnTo>
                <a:lnTo>
                  <a:pt x="404" y="15"/>
                </a:lnTo>
                <a:lnTo>
                  <a:pt x="391" y="14"/>
                </a:lnTo>
                <a:lnTo>
                  <a:pt x="380" y="13"/>
                </a:lnTo>
                <a:lnTo>
                  <a:pt x="369" y="10"/>
                </a:lnTo>
                <a:lnTo>
                  <a:pt x="357" y="10"/>
                </a:lnTo>
                <a:lnTo>
                  <a:pt x="346" y="10"/>
                </a:lnTo>
                <a:lnTo>
                  <a:pt x="336" y="10"/>
                </a:lnTo>
                <a:lnTo>
                  <a:pt x="325" y="10"/>
                </a:lnTo>
                <a:lnTo>
                  <a:pt x="314" y="10"/>
                </a:lnTo>
                <a:lnTo>
                  <a:pt x="304" y="10"/>
                </a:lnTo>
                <a:lnTo>
                  <a:pt x="293" y="9"/>
                </a:lnTo>
                <a:lnTo>
                  <a:pt x="282" y="9"/>
                </a:lnTo>
                <a:lnTo>
                  <a:pt x="244" y="10"/>
                </a:lnTo>
                <a:lnTo>
                  <a:pt x="206" y="12"/>
                </a:lnTo>
                <a:lnTo>
                  <a:pt x="169" y="12"/>
                </a:lnTo>
                <a:lnTo>
                  <a:pt x="131" y="10"/>
                </a:lnTo>
                <a:lnTo>
                  <a:pt x="128" y="10"/>
                </a:lnTo>
                <a:lnTo>
                  <a:pt x="127" y="10"/>
                </a:lnTo>
                <a:lnTo>
                  <a:pt x="125" y="9"/>
                </a:lnTo>
                <a:lnTo>
                  <a:pt x="123" y="9"/>
                </a:lnTo>
                <a:lnTo>
                  <a:pt x="122" y="9"/>
                </a:lnTo>
                <a:lnTo>
                  <a:pt x="121" y="8"/>
                </a:lnTo>
                <a:lnTo>
                  <a:pt x="120" y="8"/>
                </a:lnTo>
                <a:lnTo>
                  <a:pt x="119" y="7"/>
                </a:lnTo>
                <a:lnTo>
                  <a:pt x="110" y="7"/>
                </a:lnTo>
                <a:lnTo>
                  <a:pt x="103" y="8"/>
                </a:lnTo>
                <a:lnTo>
                  <a:pt x="88" y="8"/>
                </a:lnTo>
                <a:lnTo>
                  <a:pt x="75" y="8"/>
                </a:lnTo>
                <a:lnTo>
                  <a:pt x="62" y="9"/>
                </a:lnTo>
                <a:lnTo>
                  <a:pt x="49" y="9"/>
                </a:lnTo>
                <a:lnTo>
                  <a:pt x="36" y="10"/>
                </a:lnTo>
                <a:lnTo>
                  <a:pt x="22" y="12"/>
                </a:lnTo>
                <a:lnTo>
                  <a:pt x="9" y="13"/>
                </a:lnTo>
                <a:lnTo>
                  <a:pt x="5" y="13"/>
                </a:lnTo>
                <a:lnTo>
                  <a:pt x="3" y="14"/>
                </a:lnTo>
                <a:lnTo>
                  <a:pt x="1" y="15"/>
                </a:lnTo>
                <a:lnTo>
                  <a:pt x="0" y="16"/>
                </a:lnTo>
                <a:lnTo>
                  <a:pt x="0" y="18"/>
                </a:lnTo>
                <a:close/>
              </a:path>
            </a:pathLst>
          </a:custGeom>
          <a:solidFill>
            <a:srgbClr val="FF0000"/>
          </a:solidFill>
          <a:ln w="9525">
            <a:noFill/>
            <a:round/>
            <a:headEnd/>
            <a:tailEnd/>
          </a:ln>
        </p:spPr>
        <p:txBody>
          <a:bodyPr lIns="57150" tIns="28575" rIns="57150" bIns="28575"/>
          <a:lstStyle/>
          <a:p>
            <a:endParaRPr lang="en-US"/>
          </a:p>
        </p:txBody>
      </p:sp>
      <p:sp>
        <p:nvSpPr>
          <p:cNvPr id="61835" name="Freeform 488"/>
          <p:cNvSpPr>
            <a:spLocks/>
          </p:cNvSpPr>
          <p:nvPr/>
        </p:nvSpPr>
        <p:spPr bwMode="auto">
          <a:xfrm>
            <a:off x="6016625" y="3730625"/>
            <a:ext cx="66675" cy="47625"/>
          </a:xfrm>
          <a:custGeom>
            <a:avLst/>
            <a:gdLst>
              <a:gd name="T0" fmla="*/ 12262 w 435"/>
              <a:gd name="T1" fmla="*/ 21306 h 266"/>
              <a:gd name="T2" fmla="*/ 10423 w 435"/>
              <a:gd name="T3" fmla="*/ 25961 h 266"/>
              <a:gd name="T4" fmla="*/ 9350 w 435"/>
              <a:gd name="T5" fmla="*/ 29542 h 266"/>
              <a:gd name="T6" fmla="*/ 7511 w 435"/>
              <a:gd name="T7" fmla="*/ 32406 h 266"/>
              <a:gd name="T8" fmla="*/ 6131 w 435"/>
              <a:gd name="T9" fmla="*/ 35450 h 266"/>
              <a:gd name="T10" fmla="*/ 3066 w 435"/>
              <a:gd name="T11" fmla="*/ 39926 h 266"/>
              <a:gd name="T12" fmla="*/ 920 w 435"/>
              <a:gd name="T13" fmla="*/ 43865 h 266"/>
              <a:gd name="T14" fmla="*/ 0 w 435"/>
              <a:gd name="T15" fmla="*/ 46551 h 266"/>
              <a:gd name="T16" fmla="*/ 3832 w 435"/>
              <a:gd name="T17" fmla="*/ 47267 h 266"/>
              <a:gd name="T18" fmla="*/ 5671 w 435"/>
              <a:gd name="T19" fmla="*/ 46551 h 266"/>
              <a:gd name="T20" fmla="*/ 7051 w 435"/>
              <a:gd name="T21" fmla="*/ 46730 h 266"/>
              <a:gd name="T22" fmla="*/ 11036 w 435"/>
              <a:gd name="T23" fmla="*/ 46372 h 266"/>
              <a:gd name="T24" fmla="*/ 19466 w 435"/>
              <a:gd name="T25" fmla="*/ 45118 h 266"/>
              <a:gd name="T26" fmla="*/ 21459 w 435"/>
              <a:gd name="T27" fmla="*/ 43328 h 266"/>
              <a:gd name="T28" fmla="*/ 24064 w 435"/>
              <a:gd name="T29" fmla="*/ 42612 h 266"/>
              <a:gd name="T30" fmla="*/ 27896 w 435"/>
              <a:gd name="T31" fmla="*/ 40821 h 266"/>
              <a:gd name="T32" fmla="*/ 30042 w 435"/>
              <a:gd name="T33" fmla="*/ 39568 h 266"/>
              <a:gd name="T34" fmla="*/ 31268 w 435"/>
              <a:gd name="T35" fmla="*/ 38852 h 266"/>
              <a:gd name="T36" fmla="*/ 34794 w 435"/>
              <a:gd name="T37" fmla="*/ 37420 h 266"/>
              <a:gd name="T38" fmla="*/ 39852 w 435"/>
              <a:gd name="T39" fmla="*/ 35450 h 266"/>
              <a:gd name="T40" fmla="*/ 42611 w 435"/>
              <a:gd name="T41" fmla="*/ 33660 h 266"/>
              <a:gd name="T42" fmla="*/ 43990 w 435"/>
              <a:gd name="T43" fmla="*/ 31869 h 266"/>
              <a:gd name="T44" fmla="*/ 46749 w 435"/>
              <a:gd name="T45" fmla="*/ 30616 h 266"/>
              <a:gd name="T46" fmla="*/ 48588 w 435"/>
              <a:gd name="T47" fmla="*/ 28826 h 266"/>
              <a:gd name="T48" fmla="*/ 50121 w 435"/>
              <a:gd name="T49" fmla="*/ 27214 h 266"/>
              <a:gd name="T50" fmla="*/ 53493 w 435"/>
              <a:gd name="T51" fmla="*/ 26140 h 266"/>
              <a:gd name="T52" fmla="*/ 54873 w 435"/>
              <a:gd name="T53" fmla="*/ 24708 h 266"/>
              <a:gd name="T54" fmla="*/ 55639 w 435"/>
              <a:gd name="T55" fmla="*/ 23992 h 266"/>
              <a:gd name="T56" fmla="*/ 58245 w 435"/>
              <a:gd name="T57" fmla="*/ 21485 h 266"/>
              <a:gd name="T58" fmla="*/ 59011 w 435"/>
              <a:gd name="T59" fmla="*/ 20232 h 266"/>
              <a:gd name="T60" fmla="*/ 60697 w 435"/>
              <a:gd name="T61" fmla="*/ 17904 h 266"/>
              <a:gd name="T62" fmla="*/ 63303 w 435"/>
              <a:gd name="T63" fmla="*/ 16472 h 266"/>
              <a:gd name="T64" fmla="*/ 65602 w 435"/>
              <a:gd name="T65" fmla="*/ 13607 h 266"/>
              <a:gd name="T66" fmla="*/ 66675 w 435"/>
              <a:gd name="T67" fmla="*/ 10742 h 266"/>
              <a:gd name="T68" fmla="*/ 65296 w 435"/>
              <a:gd name="T69" fmla="*/ 8236 h 266"/>
              <a:gd name="T70" fmla="*/ 61464 w 435"/>
              <a:gd name="T71" fmla="*/ 6804 h 266"/>
              <a:gd name="T72" fmla="*/ 57478 w 435"/>
              <a:gd name="T73" fmla="*/ 6445 h 266"/>
              <a:gd name="T74" fmla="*/ 52727 w 435"/>
              <a:gd name="T75" fmla="*/ 5371 h 266"/>
              <a:gd name="T76" fmla="*/ 48588 w 435"/>
              <a:gd name="T77" fmla="*/ 4476 h 266"/>
              <a:gd name="T78" fmla="*/ 45523 w 435"/>
              <a:gd name="T79" fmla="*/ 3402 h 266"/>
              <a:gd name="T80" fmla="*/ 36939 w 435"/>
              <a:gd name="T81" fmla="*/ 2148 h 266"/>
              <a:gd name="T82" fmla="*/ 32494 w 435"/>
              <a:gd name="T83" fmla="*/ 1611 h 266"/>
              <a:gd name="T84" fmla="*/ 29889 w 435"/>
              <a:gd name="T85" fmla="*/ 537 h 266"/>
              <a:gd name="T86" fmla="*/ 26210 w 435"/>
              <a:gd name="T87" fmla="*/ 0 h 266"/>
              <a:gd name="T88" fmla="*/ 24064 w 435"/>
              <a:gd name="T89" fmla="*/ 537 h 266"/>
              <a:gd name="T90" fmla="*/ 20692 w 435"/>
              <a:gd name="T91" fmla="*/ 1611 h 266"/>
              <a:gd name="T92" fmla="*/ 17473 w 435"/>
              <a:gd name="T93" fmla="*/ 3939 h 266"/>
              <a:gd name="T94" fmla="*/ 14561 w 435"/>
              <a:gd name="T95" fmla="*/ 8236 h 266"/>
              <a:gd name="T96" fmla="*/ 13488 w 435"/>
              <a:gd name="T97" fmla="*/ 11996 h 266"/>
              <a:gd name="T98" fmla="*/ 12875 w 435"/>
              <a:gd name="T99" fmla="*/ 12354 h 266"/>
              <a:gd name="T100" fmla="*/ 12722 w 435"/>
              <a:gd name="T101" fmla="*/ 14323 h 266"/>
              <a:gd name="T102" fmla="*/ 12262 w 435"/>
              <a:gd name="T103" fmla="*/ 15219 h 266"/>
              <a:gd name="T104" fmla="*/ 11649 w 435"/>
              <a:gd name="T105" fmla="*/ 13607 h 266"/>
              <a:gd name="T106" fmla="*/ 12415 w 435"/>
              <a:gd name="T107" fmla="*/ 16472 h 266"/>
              <a:gd name="T108" fmla="*/ 13335 w 435"/>
              <a:gd name="T109" fmla="*/ 17725 h 26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435"/>
              <a:gd name="T166" fmla="*/ 0 h 266"/>
              <a:gd name="T167" fmla="*/ 435 w 435"/>
              <a:gd name="T168" fmla="*/ 266 h 26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435" h="266">
                <a:moveTo>
                  <a:pt x="88" y="91"/>
                </a:moveTo>
                <a:lnTo>
                  <a:pt x="86" y="100"/>
                </a:lnTo>
                <a:lnTo>
                  <a:pt x="86" y="106"/>
                </a:lnTo>
                <a:lnTo>
                  <a:pt x="83" y="111"/>
                </a:lnTo>
                <a:lnTo>
                  <a:pt x="82" y="114"/>
                </a:lnTo>
                <a:lnTo>
                  <a:pt x="80" y="119"/>
                </a:lnTo>
                <a:lnTo>
                  <a:pt x="76" y="123"/>
                </a:lnTo>
                <a:lnTo>
                  <a:pt x="72" y="126"/>
                </a:lnTo>
                <a:lnTo>
                  <a:pt x="71" y="130"/>
                </a:lnTo>
                <a:lnTo>
                  <a:pt x="70" y="134"/>
                </a:lnTo>
                <a:lnTo>
                  <a:pt x="69" y="139"/>
                </a:lnTo>
                <a:lnTo>
                  <a:pt x="68" y="145"/>
                </a:lnTo>
                <a:lnTo>
                  <a:pt x="67" y="151"/>
                </a:lnTo>
                <a:lnTo>
                  <a:pt x="65" y="153"/>
                </a:lnTo>
                <a:lnTo>
                  <a:pt x="64" y="157"/>
                </a:lnTo>
                <a:lnTo>
                  <a:pt x="63" y="159"/>
                </a:lnTo>
                <a:lnTo>
                  <a:pt x="62" y="162"/>
                </a:lnTo>
                <a:lnTo>
                  <a:pt x="61" y="165"/>
                </a:lnTo>
                <a:lnTo>
                  <a:pt x="58" y="169"/>
                </a:lnTo>
                <a:lnTo>
                  <a:pt x="56" y="171"/>
                </a:lnTo>
                <a:lnTo>
                  <a:pt x="54" y="174"/>
                </a:lnTo>
                <a:lnTo>
                  <a:pt x="51" y="176"/>
                </a:lnTo>
                <a:lnTo>
                  <a:pt x="50" y="178"/>
                </a:lnTo>
                <a:lnTo>
                  <a:pt x="49" y="181"/>
                </a:lnTo>
                <a:lnTo>
                  <a:pt x="48" y="183"/>
                </a:lnTo>
                <a:lnTo>
                  <a:pt x="46" y="185"/>
                </a:lnTo>
                <a:lnTo>
                  <a:pt x="46" y="188"/>
                </a:lnTo>
                <a:lnTo>
                  <a:pt x="44" y="191"/>
                </a:lnTo>
                <a:lnTo>
                  <a:pt x="43" y="195"/>
                </a:lnTo>
                <a:lnTo>
                  <a:pt x="40" y="198"/>
                </a:lnTo>
                <a:lnTo>
                  <a:pt x="38" y="202"/>
                </a:lnTo>
                <a:lnTo>
                  <a:pt x="32" y="209"/>
                </a:lnTo>
                <a:lnTo>
                  <a:pt x="26" y="216"/>
                </a:lnTo>
                <a:lnTo>
                  <a:pt x="24" y="219"/>
                </a:lnTo>
                <a:lnTo>
                  <a:pt x="23" y="221"/>
                </a:lnTo>
                <a:lnTo>
                  <a:pt x="20" y="223"/>
                </a:lnTo>
                <a:lnTo>
                  <a:pt x="18" y="226"/>
                </a:lnTo>
                <a:lnTo>
                  <a:pt x="14" y="229"/>
                </a:lnTo>
                <a:lnTo>
                  <a:pt x="12" y="233"/>
                </a:lnTo>
                <a:lnTo>
                  <a:pt x="10" y="238"/>
                </a:lnTo>
                <a:lnTo>
                  <a:pt x="7" y="241"/>
                </a:lnTo>
                <a:lnTo>
                  <a:pt x="6" y="245"/>
                </a:lnTo>
                <a:lnTo>
                  <a:pt x="5" y="247"/>
                </a:lnTo>
                <a:lnTo>
                  <a:pt x="4" y="249"/>
                </a:lnTo>
                <a:lnTo>
                  <a:pt x="1" y="252"/>
                </a:lnTo>
                <a:lnTo>
                  <a:pt x="0" y="255"/>
                </a:lnTo>
                <a:lnTo>
                  <a:pt x="0" y="258"/>
                </a:lnTo>
                <a:lnTo>
                  <a:pt x="0" y="260"/>
                </a:lnTo>
                <a:lnTo>
                  <a:pt x="0" y="261"/>
                </a:lnTo>
                <a:lnTo>
                  <a:pt x="1" y="263"/>
                </a:lnTo>
                <a:lnTo>
                  <a:pt x="3" y="264"/>
                </a:lnTo>
                <a:lnTo>
                  <a:pt x="5" y="266"/>
                </a:lnTo>
                <a:lnTo>
                  <a:pt x="18" y="265"/>
                </a:lnTo>
                <a:lnTo>
                  <a:pt x="25" y="264"/>
                </a:lnTo>
                <a:lnTo>
                  <a:pt x="32" y="264"/>
                </a:lnTo>
                <a:lnTo>
                  <a:pt x="33" y="263"/>
                </a:lnTo>
                <a:lnTo>
                  <a:pt x="35" y="261"/>
                </a:lnTo>
                <a:lnTo>
                  <a:pt x="36" y="261"/>
                </a:lnTo>
                <a:lnTo>
                  <a:pt x="37" y="261"/>
                </a:lnTo>
                <a:lnTo>
                  <a:pt x="37" y="260"/>
                </a:lnTo>
                <a:lnTo>
                  <a:pt x="38" y="261"/>
                </a:lnTo>
                <a:lnTo>
                  <a:pt x="39" y="261"/>
                </a:lnTo>
                <a:lnTo>
                  <a:pt x="40" y="261"/>
                </a:lnTo>
                <a:lnTo>
                  <a:pt x="42" y="261"/>
                </a:lnTo>
                <a:lnTo>
                  <a:pt x="44" y="261"/>
                </a:lnTo>
                <a:lnTo>
                  <a:pt x="46" y="261"/>
                </a:lnTo>
                <a:lnTo>
                  <a:pt x="49" y="261"/>
                </a:lnTo>
                <a:lnTo>
                  <a:pt x="54" y="261"/>
                </a:lnTo>
                <a:lnTo>
                  <a:pt x="58" y="261"/>
                </a:lnTo>
                <a:lnTo>
                  <a:pt x="61" y="261"/>
                </a:lnTo>
                <a:lnTo>
                  <a:pt x="64" y="260"/>
                </a:lnTo>
                <a:lnTo>
                  <a:pt x="72" y="259"/>
                </a:lnTo>
                <a:lnTo>
                  <a:pt x="80" y="257"/>
                </a:lnTo>
                <a:lnTo>
                  <a:pt x="83" y="257"/>
                </a:lnTo>
                <a:lnTo>
                  <a:pt x="87" y="257"/>
                </a:lnTo>
                <a:lnTo>
                  <a:pt x="96" y="254"/>
                </a:lnTo>
                <a:lnTo>
                  <a:pt x="107" y="253"/>
                </a:lnTo>
                <a:lnTo>
                  <a:pt x="127" y="252"/>
                </a:lnTo>
                <a:lnTo>
                  <a:pt x="129" y="251"/>
                </a:lnTo>
                <a:lnTo>
                  <a:pt x="131" y="249"/>
                </a:lnTo>
                <a:lnTo>
                  <a:pt x="133" y="247"/>
                </a:lnTo>
                <a:lnTo>
                  <a:pt x="135" y="245"/>
                </a:lnTo>
                <a:lnTo>
                  <a:pt x="138" y="244"/>
                </a:lnTo>
                <a:lnTo>
                  <a:pt x="140" y="242"/>
                </a:lnTo>
                <a:lnTo>
                  <a:pt x="141" y="241"/>
                </a:lnTo>
                <a:lnTo>
                  <a:pt x="144" y="241"/>
                </a:lnTo>
                <a:lnTo>
                  <a:pt x="147" y="241"/>
                </a:lnTo>
                <a:lnTo>
                  <a:pt x="151" y="240"/>
                </a:lnTo>
                <a:lnTo>
                  <a:pt x="154" y="240"/>
                </a:lnTo>
                <a:lnTo>
                  <a:pt x="157" y="238"/>
                </a:lnTo>
                <a:lnTo>
                  <a:pt x="160" y="235"/>
                </a:lnTo>
                <a:lnTo>
                  <a:pt x="165" y="233"/>
                </a:lnTo>
                <a:lnTo>
                  <a:pt x="171" y="232"/>
                </a:lnTo>
                <a:lnTo>
                  <a:pt x="174" y="230"/>
                </a:lnTo>
                <a:lnTo>
                  <a:pt x="179" y="230"/>
                </a:lnTo>
                <a:lnTo>
                  <a:pt x="182" y="228"/>
                </a:lnTo>
                <a:lnTo>
                  <a:pt x="184" y="226"/>
                </a:lnTo>
                <a:lnTo>
                  <a:pt x="186" y="225"/>
                </a:lnTo>
                <a:lnTo>
                  <a:pt x="190" y="225"/>
                </a:lnTo>
                <a:lnTo>
                  <a:pt x="192" y="222"/>
                </a:lnTo>
                <a:lnTo>
                  <a:pt x="195" y="221"/>
                </a:lnTo>
                <a:lnTo>
                  <a:pt x="196" y="221"/>
                </a:lnTo>
                <a:lnTo>
                  <a:pt x="199" y="221"/>
                </a:lnTo>
                <a:lnTo>
                  <a:pt x="200" y="220"/>
                </a:lnTo>
                <a:lnTo>
                  <a:pt x="203" y="219"/>
                </a:lnTo>
                <a:lnTo>
                  <a:pt x="204" y="217"/>
                </a:lnTo>
                <a:lnTo>
                  <a:pt x="205" y="217"/>
                </a:lnTo>
                <a:lnTo>
                  <a:pt x="206" y="217"/>
                </a:lnTo>
                <a:lnTo>
                  <a:pt x="209" y="217"/>
                </a:lnTo>
                <a:lnTo>
                  <a:pt x="215" y="214"/>
                </a:lnTo>
                <a:lnTo>
                  <a:pt x="221" y="212"/>
                </a:lnTo>
                <a:lnTo>
                  <a:pt x="227" y="209"/>
                </a:lnTo>
                <a:lnTo>
                  <a:pt x="234" y="208"/>
                </a:lnTo>
                <a:lnTo>
                  <a:pt x="240" y="204"/>
                </a:lnTo>
                <a:lnTo>
                  <a:pt x="246" y="202"/>
                </a:lnTo>
                <a:lnTo>
                  <a:pt x="253" y="200"/>
                </a:lnTo>
                <a:lnTo>
                  <a:pt x="256" y="198"/>
                </a:lnTo>
                <a:lnTo>
                  <a:pt x="260" y="198"/>
                </a:lnTo>
                <a:lnTo>
                  <a:pt x="265" y="196"/>
                </a:lnTo>
                <a:lnTo>
                  <a:pt x="269" y="195"/>
                </a:lnTo>
                <a:lnTo>
                  <a:pt x="272" y="193"/>
                </a:lnTo>
                <a:lnTo>
                  <a:pt x="274" y="190"/>
                </a:lnTo>
                <a:lnTo>
                  <a:pt x="276" y="188"/>
                </a:lnTo>
                <a:lnTo>
                  <a:pt x="278" y="188"/>
                </a:lnTo>
                <a:lnTo>
                  <a:pt x="279" y="188"/>
                </a:lnTo>
                <a:lnTo>
                  <a:pt x="281" y="185"/>
                </a:lnTo>
                <a:lnTo>
                  <a:pt x="282" y="183"/>
                </a:lnTo>
                <a:lnTo>
                  <a:pt x="285" y="182"/>
                </a:lnTo>
                <a:lnTo>
                  <a:pt x="286" y="180"/>
                </a:lnTo>
                <a:lnTo>
                  <a:pt x="287" y="178"/>
                </a:lnTo>
                <a:lnTo>
                  <a:pt x="289" y="177"/>
                </a:lnTo>
                <a:lnTo>
                  <a:pt x="292" y="177"/>
                </a:lnTo>
                <a:lnTo>
                  <a:pt x="295" y="176"/>
                </a:lnTo>
                <a:lnTo>
                  <a:pt x="298" y="175"/>
                </a:lnTo>
                <a:lnTo>
                  <a:pt x="300" y="174"/>
                </a:lnTo>
                <a:lnTo>
                  <a:pt x="305" y="171"/>
                </a:lnTo>
                <a:lnTo>
                  <a:pt x="306" y="168"/>
                </a:lnTo>
                <a:lnTo>
                  <a:pt x="308" y="164"/>
                </a:lnTo>
                <a:lnTo>
                  <a:pt x="311" y="163"/>
                </a:lnTo>
                <a:lnTo>
                  <a:pt x="312" y="162"/>
                </a:lnTo>
                <a:lnTo>
                  <a:pt x="314" y="162"/>
                </a:lnTo>
                <a:lnTo>
                  <a:pt x="317" y="161"/>
                </a:lnTo>
                <a:lnTo>
                  <a:pt x="319" y="159"/>
                </a:lnTo>
                <a:lnTo>
                  <a:pt x="321" y="159"/>
                </a:lnTo>
                <a:lnTo>
                  <a:pt x="324" y="158"/>
                </a:lnTo>
                <a:lnTo>
                  <a:pt x="325" y="155"/>
                </a:lnTo>
                <a:lnTo>
                  <a:pt x="326" y="153"/>
                </a:lnTo>
                <a:lnTo>
                  <a:pt x="327" y="152"/>
                </a:lnTo>
                <a:lnTo>
                  <a:pt x="331" y="152"/>
                </a:lnTo>
                <a:lnTo>
                  <a:pt x="333" y="150"/>
                </a:lnTo>
                <a:lnTo>
                  <a:pt x="337" y="150"/>
                </a:lnTo>
                <a:lnTo>
                  <a:pt x="344" y="149"/>
                </a:lnTo>
                <a:lnTo>
                  <a:pt x="346" y="147"/>
                </a:lnTo>
                <a:lnTo>
                  <a:pt x="349" y="146"/>
                </a:lnTo>
                <a:lnTo>
                  <a:pt x="351" y="145"/>
                </a:lnTo>
                <a:lnTo>
                  <a:pt x="355" y="144"/>
                </a:lnTo>
                <a:lnTo>
                  <a:pt x="356" y="142"/>
                </a:lnTo>
                <a:lnTo>
                  <a:pt x="357" y="139"/>
                </a:lnTo>
                <a:lnTo>
                  <a:pt x="358" y="138"/>
                </a:lnTo>
                <a:lnTo>
                  <a:pt x="359" y="138"/>
                </a:lnTo>
                <a:lnTo>
                  <a:pt x="361" y="137"/>
                </a:lnTo>
                <a:lnTo>
                  <a:pt x="362" y="137"/>
                </a:lnTo>
                <a:lnTo>
                  <a:pt x="362" y="136"/>
                </a:lnTo>
                <a:lnTo>
                  <a:pt x="363" y="134"/>
                </a:lnTo>
                <a:lnTo>
                  <a:pt x="364" y="133"/>
                </a:lnTo>
                <a:lnTo>
                  <a:pt x="365" y="133"/>
                </a:lnTo>
                <a:lnTo>
                  <a:pt x="368" y="132"/>
                </a:lnTo>
                <a:lnTo>
                  <a:pt x="374" y="126"/>
                </a:lnTo>
                <a:lnTo>
                  <a:pt x="380" y="120"/>
                </a:lnTo>
                <a:lnTo>
                  <a:pt x="381" y="119"/>
                </a:lnTo>
                <a:lnTo>
                  <a:pt x="382" y="117"/>
                </a:lnTo>
                <a:lnTo>
                  <a:pt x="384" y="115"/>
                </a:lnTo>
                <a:lnTo>
                  <a:pt x="385" y="113"/>
                </a:lnTo>
                <a:lnTo>
                  <a:pt x="387" y="111"/>
                </a:lnTo>
                <a:lnTo>
                  <a:pt x="389" y="107"/>
                </a:lnTo>
                <a:lnTo>
                  <a:pt x="393" y="104"/>
                </a:lnTo>
                <a:lnTo>
                  <a:pt x="394" y="101"/>
                </a:lnTo>
                <a:lnTo>
                  <a:pt x="396" y="101"/>
                </a:lnTo>
                <a:lnTo>
                  <a:pt x="396" y="100"/>
                </a:lnTo>
                <a:lnTo>
                  <a:pt x="397" y="99"/>
                </a:lnTo>
                <a:lnTo>
                  <a:pt x="400" y="98"/>
                </a:lnTo>
                <a:lnTo>
                  <a:pt x="403" y="97"/>
                </a:lnTo>
                <a:lnTo>
                  <a:pt x="407" y="97"/>
                </a:lnTo>
                <a:lnTo>
                  <a:pt x="409" y="94"/>
                </a:lnTo>
                <a:lnTo>
                  <a:pt x="413" y="92"/>
                </a:lnTo>
                <a:lnTo>
                  <a:pt x="416" y="91"/>
                </a:lnTo>
                <a:lnTo>
                  <a:pt x="420" y="88"/>
                </a:lnTo>
                <a:lnTo>
                  <a:pt x="422" y="86"/>
                </a:lnTo>
                <a:lnTo>
                  <a:pt x="423" y="83"/>
                </a:lnTo>
                <a:lnTo>
                  <a:pt x="426" y="79"/>
                </a:lnTo>
                <a:lnTo>
                  <a:pt x="428" y="76"/>
                </a:lnTo>
                <a:lnTo>
                  <a:pt x="429" y="74"/>
                </a:lnTo>
                <a:lnTo>
                  <a:pt x="432" y="72"/>
                </a:lnTo>
                <a:lnTo>
                  <a:pt x="434" y="70"/>
                </a:lnTo>
                <a:lnTo>
                  <a:pt x="435" y="67"/>
                </a:lnTo>
                <a:lnTo>
                  <a:pt x="435" y="63"/>
                </a:lnTo>
                <a:lnTo>
                  <a:pt x="435" y="60"/>
                </a:lnTo>
                <a:lnTo>
                  <a:pt x="435" y="56"/>
                </a:lnTo>
                <a:lnTo>
                  <a:pt x="434" y="54"/>
                </a:lnTo>
                <a:lnTo>
                  <a:pt x="433" y="53"/>
                </a:lnTo>
                <a:lnTo>
                  <a:pt x="432" y="50"/>
                </a:lnTo>
                <a:lnTo>
                  <a:pt x="430" y="49"/>
                </a:lnTo>
                <a:lnTo>
                  <a:pt x="426" y="46"/>
                </a:lnTo>
                <a:lnTo>
                  <a:pt x="422" y="43"/>
                </a:lnTo>
                <a:lnTo>
                  <a:pt x="416" y="42"/>
                </a:lnTo>
                <a:lnTo>
                  <a:pt x="412" y="40"/>
                </a:lnTo>
                <a:lnTo>
                  <a:pt x="407" y="38"/>
                </a:lnTo>
                <a:lnTo>
                  <a:pt x="403" y="38"/>
                </a:lnTo>
                <a:lnTo>
                  <a:pt x="401" y="38"/>
                </a:lnTo>
                <a:lnTo>
                  <a:pt x="398" y="38"/>
                </a:lnTo>
                <a:lnTo>
                  <a:pt x="395" y="38"/>
                </a:lnTo>
                <a:lnTo>
                  <a:pt x="391" y="38"/>
                </a:lnTo>
                <a:lnTo>
                  <a:pt x="388" y="38"/>
                </a:lnTo>
                <a:lnTo>
                  <a:pt x="383" y="37"/>
                </a:lnTo>
                <a:lnTo>
                  <a:pt x="375" y="36"/>
                </a:lnTo>
                <a:lnTo>
                  <a:pt x="365" y="35"/>
                </a:lnTo>
                <a:lnTo>
                  <a:pt x="357" y="32"/>
                </a:lnTo>
                <a:lnTo>
                  <a:pt x="353" y="31"/>
                </a:lnTo>
                <a:lnTo>
                  <a:pt x="350" y="31"/>
                </a:lnTo>
                <a:lnTo>
                  <a:pt x="346" y="30"/>
                </a:lnTo>
                <a:lnTo>
                  <a:pt x="344" y="30"/>
                </a:lnTo>
                <a:lnTo>
                  <a:pt x="339" y="30"/>
                </a:lnTo>
                <a:lnTo>
                  <a:pt x="334" y="29"/>
                </a:lnTo>
                <a:lnTo>
                  <a:pt x="330" y="28"/>
                </a:lnTo>
                <a:lnTo>
                  <a:pt x="325" y="27"/>
                </a:lnTo>
                <a:lnTo>
                  <a:pt x="320" y="27"/>
                </a:lnTo>
                <a:lnTo>
                  <a:pt x="317" y="25"/>
                </a:lnTo>
                <a:lnTo>
                  <a:pt x="315" y="25"/>
                </a:lnTo>
                <a:lnTo>
                  <a:pt x="314" y="25"/>
                </a:lnTo>
                <a:lnTo>
                  <a:pt x="306" y="22"/>
                </a:lnTo>
                <a:lnTo>
                  <a:pt x="297" y="19"/>
                </a:lnTo>
                <a:lnTo>
                  <a:pt x="288" y="18"/>
                </a:lnTo>
                <a:lnTo>
                  <a:pt x="280" y="16"/>
                </a:lnTo>
                <a:lnTo>
                  <a:pt x="272" y="16"/>
                </a:lnTo>
                <a:lnTo>
                  <a:pt x="263" y="15"/>
                </a:lnTo>
                <a:lnTo>
                  <a:pt x="246" y="14"/>
                </a:lnTo>
                <a:lnTo>
                  <a:pt x="241" y="12"/>
                </a:lnTo>
                <a:lnTo>
                  <a:pt x="235" y="11"/>
                </a:lnTo>
                <a:lnTo>
                  <a:pt x="228" y="11"/>
                </a:lnTo>
                <a:lnTo>
                  <a:pt x="222" y="10"/>
                </a:lnTo>
                <a:lnTo>
                  <a:pt x="217" y="9"/>
                </a:lnTo>
                <a:lnTo>
                  <a:pt x="215" y="9"/>
                </a:lnTo>
                <a:lnTo>
                  <a:pt x="212" y="9"/>
                </a:lnTo>
                <a:lnTo>
                  <a:pt x="211" y="8"/>
                </a:lnTo>
                <a:lnTo>
                  <a:pt x="209" y="8"/>
                </a:lnTo>
                <a:lnTo>
                  <a:pt x="202" y="5"/>
                </a:lnTo>
                <a:lnTo>
                  <a:pt x="195" y="3"/>
                </a:lnTo>
                <a:lnTo>
                  <a:pt x="187" y="2"/>
                </a:lnTo>
                <a:lnTo>
                  <a:pt x="180" y="0"/>
                </a:lnTo>
                <a:lnTo>
                  <a:pt x="178" y="0"/>
                </a:lnTo>
                <a:lnTo>
                  <a:pt x="177" y="0"/>
                </a:lnTo>
                <a:lnTo>
                  <a:pt x="173" y="0"/>
                </a:lnTo>
                <a:lnTo>
                  <a:pt x="171" y="0"/>
                </a:lnTo>
                <a:lnTo>
                  <a:pt x="168" y="0"/>
                </a:lnTo>
                <a:lnTo>
                  <a:pt x="167" y="2"/>
                </a:lnTo>
                <a:lnTo>
                  <a:pt x="165" y="2"/>
                </a:lnTo>
                <a:lnTo>
                  <a:pt x="163" y="3"/>
                </a:lnTo>
                <a:lnTo>
                  <a:pt x="160" y="4"/>
                </a:lnTo>
                <a:lnTo>
                  <a:pt x="157" y="3"/>
                </a:lnTo>
                <a:lnTo>
                  <a:pt x="152" y="3"/>
                </a:lnTo>
                <a:lnTo>
                  <a:pt x="148" y="4"/>
                </a:lnTo>
                <a:lnTo>
                  <a:pt x="146" y="5"/>
                </a:lnTo>
                <a:lnTo>
                  <a:pt x="142" y="6"/>
                </a:lnTo>
                <a:lnTo>
                  <a:pt x="139" y="8"/>
                </a:lnTo>
                <a:lnTo>
                  <a:pt x="135" y="9"/>
                </a:lnTo>
                <a:lnTo>
                  <a:pt x="131" y="10"/>
                </a:lnTo>
                <a:lnTo>
                  <a:pt x="127" y="12"/>
                </a:lnTo>
                <a:lnTo>
                  <a:pt x="123" y="15"/>
                </a:lnTo>
                <a:lnTo>
                  <a:pt x="119" y="17"/>
                </a:lnTo>
                <a:lnTo>
                  <a:pt x="115" y="19"/>
                </a:lnTo>
                <a:lnTo>
                  <a:pt x="114" y="22"/>
                </a:lnTo>
                <a:lnTo>
                  <a:pt x="113" y="23"/>
                </a:lnTo>
                <a:lnTo>
                  <a:pt x="110" y="24"/>
                </a:lnTo>
                <a:lnTo>
                  <a:pt x="109" y="27"/>
                </a:lnTo>
                <a:lnTo>
                  <a:pt x="104" y="31"/>
                </a:lnTo>
                <a:lnTo>
                  <a:pt x="100" y="38"/>
                </a:lnTo>
                <a:lnTo>
                  <a:pt x="95" y="46"/>
                </a:lnTo>
                <a:lnTo>
                  <a:pt x="93" y="53"/>
                </a:lnTo>
                <a:lnTo>
                  <a:pt x="91" y="55"/>
                </a:lnTo>
                <a:lnTo>
                  <a:pt x="90" y="57"/>
                </a:lnTo>
                <a:lnTo>
                  <a:pt x="89" y="61"/>
                </a:lnTo>
                <a:lnTo>
                  <a:pt x="88" y="63"/>
                </a:lnTo>
                <a:lnTo>
                  <a:pt x="88" y="67"/>
                </a:lnTo>
                <a:lnTo>
                  <a:pt x="88" y="68"/>
                </a:lnTo>
                <a:lnTo>
                  <a:pt x="87" y="69"/>
                </a:lnTo>
                <a:lnTo>
                  <a:pt x="86" y="70"/>
                </a:lnTo>
                <a:lnTo>
                  <a:pt x="84" y="69"/>
                </a:lnTo>
                <a:lnTo>
                  <a:pt x="84" y="70"/>
                </a:lnTo>
                <a:lnTo>
                  <a:pt x="84" y="72"/>
                </a:lnTo>
                <a:lnTo>
                  <a:pt x="84" y="74"/>
                </a:lnTo>
                <a:lnTo>
                  <a:pt x="84" y="76"/>
                </a:lnTo>
                <a:lnTo>
                  <a:pt x="83" y="80"/>
                </a:lnTo>
                <a:lnTo>
                  <a:pt x="83" y="83"/>
                </a:lnTo>
                <a:lnTo>
                  <a:pt x="83" y="85"/>
                </a:lnTo>
                <a:lnTo>
                  <a:pt x="82" y="85"/>
                </a:lnTo>
                <a:lnTo>
                  <a:pt x="82" y="86"/>
                </a:lnTo>
                <a:lnTo>
                  <a:pt x="81" y="86"/>
                </a:lnTo>
                <a:lnTo>
                  <a:pt x="80" y="85"/>
                </a:lnTo>
                <a:lnTo>
                  <a:pt x="80" y="83"/>
                </a:lnTo>
                <a:lnTo>
                  <a:pt x="78" y="82"/>
                </a:lnTo>
                <a:lnTo>
                  <a:pt x="77" y="81"/>
                </a:lnTo>
                <a:lnTo>
                  <a:pt x="77" y="79"/>
                </a:lnTo>
                <a:lnTo>
                  <a:pt x="76" y="78"/>
                </a:lnTo>
                <a:lnTo>
                  <a:pt x="76" y="76"/>
                </a:lnTo>
                <a:lnTo>
                  <a:pt x="75" y="75"/>
                </a:lnTo>
                <a:lnTo>
                  <a:pt x="74" y="75"/>
                </a:lnTo>
                <a:lnTo>
                  <a:pt x="76" y="80"/>
                </a:lnTo>
                <a:lnTo>
                  <a:pt x="78" y="86"/>
                </a:lnTo>
                <a:lnTo>
                  <a:pt x="80" y="89"/>
                </a:lnTo>
                <a:lnTo>
                  <a:pt x="81" y="92"/>
                </a:lnTo>
                <a:lnTo>
                  <a:pt x="83" y="94"/>
                </a:lnTo>
                <a:lnTo>
                  <a:pt x="86" y="98"/>
                </a:lnTo>
                <a:lnTo>
                  <a:pt x="86" y="99"/>
                </a:lnTo>
                <a:lnTo>
                  <a:pt x="86" y="100"/>
                </a:lnTo>
                <a:lnTo>
                  <a:pt x="87" y="100"/>
                </a:lnTo>
                <a:lnTo>
                  <a:pt x="87" y="99"/>
                </a:lnTo>
                <a:lnTo>
                  <a:pt x="88" y="91"/>
                </a:lnTo>
                <a:close/>
              </a:path>
            </a:pathLst>
          </a:custGeom>
          <a:solidFill>
            <a:srgbClr val="0000FF"/>
          </a:solidFill>
          <a:ln w="9525">
            <a:noFill/>
            <a:round/>
            <a:headEnd/>
            <a:tailEnd/>
          </a:ln>
        </p:spPr>
        <p:txBody>
          <a:bodyPr lIns="57150" tIns="28575" rIns="57150" bIns="28575"/>
          <a:lstStyle/>
          <a:p>
            <a:endParaRPr lang="en-US"/>
          </a:p>
        </p:txBody>
      </p:sp>
      <p:sp>
        <p:nvSpPr>
          <p:cNvPr id="61836" name="Freeform 489"/>
          <p:cNvSpPr>
            <a:spLocks/>
          </p:cNvSpPr>
          <p:nvPr/>
        </p:nvSpPr>
        <p:spPr bwMode="auto">
          <a:xfrm>
            <a:off x="6029325" y="3681413"/>
            <a:ext cx="93663" cy="84137"/>
          </a:xfrm>
          <a:custGeom>
            <a:avLst/>
            <a:gdLst>
              <a:gd name="T0" fmla="*/ 92260 w 601"/>
              <a:gd name="T1" fmla="*/ 6458 h 469"/>
              <a:gd name="T2" fmla="*/ 90390 w 601"/>
              <a:gd name="T3" fmla="*/ 9508 h 469"/>
              <a:gd name="T4" fmla="*/ 88676 w 601"/>
              <a:gd name="T5" fmla="*/ 12558 h 469"/>
              <a:gd name="T6" fmla="*/ 87741 w 601"/>
              <a:gd name="T7" fmla="*/ 14711 h 469"/>
              <a:gd name="T8" fmla="*/ 85247 w 601"/>
              <a:gd name="T9" fmla="*/ 20451 h 469"/>
              <a:gd name="T10" fmla="*/ 83377 w 601"/>
              <a:gd name="T11" fmla="*/ 22604 h 469"/>
              <a:gd name="T12" fmla="*/ 83221 w 601"/>
              <a:gd name="T13" fmla="*/ 22604 h 469"/>
              <a:gd name="T14" fmla="*/ 82598 w 601"/>
              <a:gd name="T15" fmla="*/ 24219 h 469"/>
              <a:gd name="T16" fmla="*/ 80572 w 601"/>
              <a:gd name="T17" fmla="*/ 27806 h 469"/>
              <a:gd name="T18" fmla="*/ 79169 w 601"/>
              <a:gd name="T19" fmla="*/ 31036 h 469"/>
              <a:gd name="T20" fmla="*/ 77143 w 601"/>
              <a:gd name="T21" fmla="*/ 33368 h 469"/>
              <a:gd name="T22" fmla="*/ 75741 w 601"/>
              <a:gd name="T23" fmla="*/ 36238 h 469"/>
              <a:gd name="T24" fmla="*/ 73715 w 601"/>
              <a:gd name="T25" fmla="*/ 39108 h 469"/>
              <a:gd name="T26" fmla="*/ 71689 w 601"/>
              <a:gd name="T27" fmla="*/ 40902 h 469"/>
              <a:gd name="T28" fmla="*/ 68884 w 601"/>
              <a:gd name="T29" fmla="*/ 45029 h 469"/>
              <a:gd name="T30" fmla="*/ 66702 w 601"/>
              <a:gd name="T31" fmla="*/ 48975 h 469"/>
              <a:gd name="T32" fmla="*/ 64520 w 601"/>
              <a:gd name="T33" fmla="*/ 51307 h 469"/>
              <a:gd name="T34" fmla="*/ 63117 w 601"/>
              <a:gd name="T35" fmla="*/ 52743 h 469"/>
              <a:gd name="T36" fmla="*/ 60468 w 601"/>
              <a:gd name="T37" fmla="*/ 54895 h 469"/>
              <a:gd name="T38" fmla="*/ 58130 w 601"/>
              <a:gd name="T39" fmla="*/ 58304 h 469"/>
              <a:gd name="T40" fmla="*/ 55481 w 601"/>
              <a:gd name="T41" fmla="*/ 59918 h 469"/>
              <a:gd name="T42" fmla="*/ 54390 w 601"/>
              <a:gd name="T43" fmla="*/ 61533 h 469"/>
              <a:gd name="T44" fmla="*/ 52208 w 601"/>
              <a:gd name="T45" fmla="*/ 62789 h 469"/>
              <a:gd name="T46" fmla="*/ 49559 w 601"/>
              <a:gd name="T47" fmla="*/ 66915 h 469"/>
              <a:gd name="T48" fmla="*/ 45195 w 601"/>
              <a:gd name="T49" fmla="*/ 69068 h 469"/>
              <a:gd name="T50" fmla="*/ 42546 w 601"/>
              <a:gd name="T51" fmla="*/ 71759 h 469"/>
              <a:gd name="T52" fmla="*/ 39585 w 601"/>
              <a:gd name="T53" fmla="*/ 74091 h 469"/>
              <a:gd name="T54" fmla="*/ 36779 w 601"/>
              <a:gd name="T55" fmla="*/ 76064 h 469"/>
              <a:gd name="T56" fmla="*/ 33195 w 601"/>
              <a:gd name="T57" fmla="*/ 79293 h 469"/>
              <a:gd name="T58" fmla="*/ 29922 w 601"/>
              <a:gd name="T59" fmla="*/ 80908 h 469"/>
              <a:gd name="T60" fmla="*/ 25403 w 601"/>
              <a:gd name="T61" fmla="*/ 82164 h 469"/>
              <a:gd name="T62" fmla="*/ 22753 w 601"/>
              <a:gd name="T63" fmla="*/ 83778 h 469"/>
              <a:gd name="T64" fmla="*/ 19792 w 601"/>
              <a:gd name="T65" fmla="*/ 84137 h 469"/>
              <a:gd name="T66" fmla="*/ 14805 w 601"/>
              <a:gd name="T67" fmla="*/ 83958 h 469"/>
              <a:gd name="T68" fmla="*/ 10442 w 601"/>
              <a:gd name="T69" fmla="*/ 82522 h 469"/>
              <a:gd name="T70" fmla="*/ 7325 w 601"/>
              <a:gd name="T71" fmla="*/ 81625 h 469"/>
              <a:gd name="T72" fmla="*/ 6701 w 601"/>
              <a:gd name="T73" fmla="*/ 81625 h 469"/>
              <a:gd name="T74" fmla="*/ 4364 w 601"/>
              <a:gd name="T75" fmla="*/ 81087 h 469"/>
              <a:gd name="T76" fmla="*/ 2338 w 601"/>
              <a:gd name="T77" fmla="*/ 79831 h 469"/>
              <a:gd name="T78" fmla="*/ 1091 w 601"/>
              <a:gd name="T79" fmla="*/ 77679 h 469"/>
              <a:gd name="T80" fmla="*/ 312 w 601"/>
              <a:gd name="T81" fmla="*/ 70144 h 469"/>
              <a:gd name="T82" fmla="*/ 623 w 601"/>
              <a:gd name="T83" fmla="*/ 49155 h 469"/>
              <a:gd name="T84" fmla="*/ 623 w 601"/>
              <a:gd name="T85" fmla="*/ 34085 h 469"/>
              <a:gd name="T86" fmla="*/ 623 w 601"/>
              <a:gd name="T87" fmla="*/ 15608 h 469"/>
              <a:gd name="T88" fmla="*/ 779 w 601"/>
              <a:gd name="T89" fmla="*/ 5920 h 469"/>
              <a:gd name="T90" fmla="*/ 2338 w 601"/>
              <a:gd name="T91" fmla="*/ 3409 h 469"/>
              <a:gd name="T92" fmla="*/ 11533 w 601"/>
              <a:gd name="T93" fmla="*/ 179 h 469"/>
              <a:gd name="T94" fmla="*/ 26338 w 601"/>
              <a:gd name="T95" fmla="*/ 1076 h 469"/>
              <a:gd name="T96" fmla="*/ 47844 w 601"/>
              <a:gd name="T97" fmla="*/ 3767 h 469"/>
              <a:gd name="T98" fmla="*/ 55481 w 601"/>
              <a:gd name="T99" fmla="*/ 3229 h 469"/>
              <a:gd name="T100" fmla="*/ 73091 w 601"/>
              <a:gd name="T101" fmla="*/ 3229 h 469"/>
              <a:gd name="T102" fmla="*/ 86494 w 601"/>
              <a:gd name="T103" fmla="*/ 3588 h 469"/>
              <a:gd name="T104" fmla="*/ 91637 w 601"/>
              <a:gd name="T105" fmla="*/ 3229 h 469"/>
              <a:gd name="T106" fmla="*/ 93351 w 601"/>
              <a:gd name="T107" fmla="*/ 3588 h 469"/>
              <a:gd name="T108" fmla="*/ 93507 w 601"/>
              <a:gd name="T109" fmla="*/ 4306 h 469"/>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601"/>
              <a:gd name="T166" fmla="*/ 0 h 469"/>
              <a:gd name="T167" fmla="*/ 601 w 601"/>
              <a:gd name="T168" fmla="*/ 469 h 469"/>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601" h="469">
                <a:moveTo>
                  <a:pt x="601" y="21"/>
                </a:moveTo>
                <a:lnTo>
                  <a:pt x="599" y="24"/>
                </a:lnTo>
                <a:lnTo>
                  <a:pt x="597" y="25"/>
                </a:lnTo>
                <a:lnTo>
                  <a:pt x="595" y="27"/>
                </a:lnTo>
                <a:lnTo>
                  <a:pt x="593" y="28"/>
                </a:lnTo>
                <a:lnTo>
                  <a:pt x="593" y="32"/>
                </a:lnTo>
                <a:lnTo>
                  <a:pt x="592" y="36"/>
                </a:lnTo>
                <a:lnTo>
                  <a:pt x="589" y="39"/>
                </a:lnTo>
                <a:lnTo>
                  <a:pt x="587" y="43"/>
                </a:lnTo>
                <a:lnTo>
                  <a:pt x="585" y="45"/>
                </a:lnTo>
                <a:lnTo>
                  <a:pt x="584" y="49"/>
                </a:lnTo>
                <a:lnTo>
                  <a:pt x="582" y="51"/>
                </a:lnTo>
                <a:lnTo>
                  <a:pt x="581" y="52"/>
                </a:lnTo>
                <a:lnTo>
                  <a:pt x="580" y="53"/>
                </a:lnTo>
                <a:lnTo>
                  <a:pt x="579" y="54"/>
                </a:lnTo>
                <a:lnTo>
                  <a:pt x="576" y="57"/>
                </a:lnTo>
                <a:lnTo>
                  <a:pt x="574" y="59"/>
                </a:lnTo>
                <a:lnTo>
                  <a:pt x="573" y="62"/>
                </a:lnTo>
                <a:lnTo>
                  <a:pt x="572" y="64"/>
                </a:lnTo>
                <a:lnTo>
                  <a:pt x="571" y="66"/>
                </a:lnTo>
                <a:lnTo>
                  <a:pt x="569" y="70"/>
                </a:lnTo>
                <a:lnTo>
                  <a:pt x="568" y="72"/>
                </a:lnTo>
                <a:lnTo>
                  <a:pt x="567" y="76"/>
                </a:lnTo>
                <a:lnTo>
                  <a:pt x="567" y="77"/>
                </a:lnTo>
                <a:lnTo>
                  <a:pt x="566" y="79"/>
                </a:lnTo>
                <a:lnTo>
                  <a:pt x="565" y="81"/>
                </a:lnTo>
                <a:lnTo>
                  <a:pt x="563" y="82"/>
                </a:lnTo>
                <a:lnTo>
                  <a:pt x="561" y="87"/>
                </a:lnTo>
                <a:lnTo>
                  <a:pt x="559" y="91"/>
                </a:lnTo>
                <a:lnTo>
                  <a:pt x="555" y="96"/>
                </a:lnTo>
                <a:lnTo>
                  <a:pt x="553" y="102"/>
                </a:lnTo>
                <a:lnTo>
                  <a:pt x="552" y="105"/>
                </a:lnTo>
                <a:lnTo>
                  <a:pt x="549" y="110"/>
                </a:lnTo>
                <a:lnTo>
                  <a:pt x="547" y="114"/>
                </a:lnTo>
                <a:lnTo>
                  <a:pt x="543" y="117"/>
                </a:lnTo>
                <a:lnTo>
                  <a:pt x="542" y="120"/>
                </a:lnTo>
                <a:lnTo>
                  <a:pt x="540" y="121"/>
                </a:lnTo>
                <a:lnTo>
                  <a:pt x="539" y="122"/>
                </a:lnTo>
                <a:lnTo>
                  <a:pt x="536" y="123"/>
                </a:lnTo>
                <a:lnTo>
                  <a:pt x="535" y="124"/>
                </a:lnTo>
                <a:lnTo>
                  <a:pt x="535" y="126"/>
                </a:lnTo>
                <a:lnTo>
                  <a:pt x="535" y="127"/>
                </a:lnTo>
                <a:lnTo>
                  <a:pt x="535" y="126"/>
                </a:lnTo>
                <a:lnTo>
                  <a:pt x="534" y="126"/>
                </a:lnTo>
                <a:lnTo>
                  <a:pt x="533" y="127"/>
                </a:lnTo>
                <a:lnTo>
                  <a:pt x="533" y="128"/>
                </a:lnTo>
                <a:lnTo>
                  <a:pt x="531" y="130"/>
                </a:lnTo>
                <a:lnTo>
                  <a:pt x="531" y="132"/>
                </a:lnTo>
                <a:lnTo>
                  <a:pt x="531" y="133"/>
                </a:lnTo>
                <a:lnTo>
                  <a:pt x="530" y="135"/>
                </a:lnTo>
                <a:lnTo>
                  <a:pt x="529" y="139"/>
                </a:lnTo>
                <a:lnTo>
                  <a:pt x="528" y="142"/>
                </a:lnTo>
                <a:lnTo>
                  <a:pt x="527" y="145"/>
                </a:lnTo>
                <a:lnTo>
                  <a:pt x="524" y="148"/>
                </a:lnTo>
                <a:lnTo>
                  <a:pt x="522" y="151"/>
                </a:lnTo>
                <a:lnTo>
                  <a:pt x="520" y="153"/>
                </a:lnTo>
                <a:lnTo>
                  <a:pt x="517" y="155"/>
                </a:lnTo>
                <a:lnTo>
                  <a:pt x="516" y="158"/>
                </a:lnTo>
                <a:lnTo>
                  <a:pt x="515" y="161"/>
                </a:lnTo>
                <a:lnTo>
                  <a:pt x="514" y="165"/>
                </a:lnTo>
                <a:lnTo>
                  <a:pt x="512" y="168"/>
                </a:lnTo>
                <a:lnTo>
                  <a:pt x="510" y="171"/>
                </a:lnTo>
                <a:lnTo>
                  <a:pt x="509" y="172"/>
                </a:lnTo>
                <a:lnTo>
                  <a:pt x="508" y="173"/>
                </a:lnTo>
                <a:lnTo>
                  <a:pt x="505" y="174"/>
                </a:lnTo>
                <a:lnTo>
                  <a:pt x="504" y="175"/>
                </a:lnTo>
                <a:lnTo>
                  <a:pt x="502" y="177"/>
                </a:lnTo>
                <a:lnTo>
                  <a:pt x="499" y="179"/>
                </a:lnTo>
                <a:lnTo>
                  <a:pt x="498" y="181"/>
                </a:lnTo>
                <a:lnTo>
                  <a:pt x="497" y="184"/>
                </a:lnTo>
                <a:lnTo>
                  <a:pt x="495" y="186"/>
                </a:lnTo>
                <a:lnTo>
                  <a:pt x="493" y="188"/>
                </a:lnTo>
                <a:lnTo>
                  <a:pt x="491" y="191"/>
                </a:lnTo>
                <a:lnTo>
                  <a:pt x="490" y="196"/>
                </a:lnTo>
                <a:lnTo>
                  <a:pt x="489" y="197"/>
                </a:lnTo>
                <a:lnTo>
                  <a:pt x="489" y="198"/>
                </a:lnTo>
                <a:lnTo>
                  <a:pt x="488" y="200"/>
                </a:lnTo>
                <a:lnTo>
                  <a:pt x="486" y="202"/>
                </a:lnTo>
                <a:lnTo>
                  <a:pt x="485" y="202"/>
                </a:lnTo>
                <a:lnTo>
                  <a:pt x="484" y="203"/>
                </a:lnTo>
                <a:lnTo>
                  <a:pt x="483" y="205"/>
                </a:lnTo>
                <a:lnTo>
                  <a:pt x="482" y="207"/>
                </a:lnTo>
                <a:lnTo>
                  <a:pt x="478" y="213"/>
                </a:lnTo>
                <a:lnTo>
                  <a:pt x="476" y="216"/>
                </a:lnTo>
                <a:lnTo>
                  <a:pt x="473" y="218"/>
                </a:lnTo>
                <a:lnTo>
                  <a:pt x="471" y="219"/>
                </a:lnTo>
                <a:lnTo>
                  <a:pt x="470" y="222"/>
                </a:lnTo>
                <a:lnTo>
                  <a:pt x="467" y="223"/>
                </a:lnTo>
                <a:lnTo>
                  <a:pt x="466" y="224"/>
                </a:lnTo>
                <a:lnTo>
                  <a:pt x="464" y="225"/>
                </a:lnTo>
                <a:lnTo>
                  <a:pt x="461" y="228"/>
                </a:lnTo>
                <a:lnTo>
                  <a:pt x="460" y="228"/>
                </a:lnTo>
                <a:lnTo>
                  <a:pt x="460" y="230"/>
                </a:lnTo>
                <a:lnTo>
                  <a:pt x="458" y="232"/>
                </a:lnTo>
                <a:lnTo>
                  <a:pt x="454" y="237"/>
                </a:lnTo>
                <a:lnTo>
                  <a:pt x="452" y="241"/>
                </a:lnTo>
                <a:lnTo>
                  <a:pt x="448" y="245"/>
                </a:lnTo>
                <a:lnTo>
                  <a:pt x="445" y="249"/>
                </a:lnTo>
                <a:lnTo>
                  <a:pt x="442" y="251"/>
                </a:lnTo>
                <a:lnTo>
                  <a:pt x="441" y="252"/>
                </a:lnTo>
                <a:lnTo>
                  <a:pt x="441" y="254"/>
                </a:lnTo>
                <a:lnTo>
                  <a:pt x="438" y="258"/>
                </a:lnTo>
                <a:lnTo>
                  <a:pt x="434" y="263"/>
                </a:lnTo>
                <a:lnTo>
                  <a:pt x="432" y="268"/>
                </a:lnTo>
                <a:lnTo>
                  <a:pt x="429" y="270"/>
                </a:lnTo>
                <a:lnTo>
                  <a:pt x="428" y="273"/>
                </a:lnTo>
                <a:lnTo>
                  <a:pt x="426" y="274"/>
                </a:lnTo>
                <a:lnTo>
                  <a:pt x="424" y="276"/>
                </a:lnTo>
                <a:lnTo>
                  <a:pt x="421" y="277"/>
                </a:lnTo>
                <a:lnTo>
                  <a:pt x="419" y="279"/>
                </a:lnTo>
                <a:lnTo>
                  <a:pt x="416" y="282"/>
                </a:lnTo>
                <a:lnTo>
                  <a:pt x="415" y="285"/>
                </a:lnTo>
                <a:lnTo>
                  <a:pt x="414" y="286"/>
                </a:lnTo>
                <a:lnTo>
                  <a:pt x="412" y="288"/>
                </a:lnTo>
                <a:lnTo>
                  <a:pt x="409" y="289"/>
                </a:lnTo>
                <a:lnTo>
                  <a:pt x="408" y="290"/>
                </a:lnTo>
                <a:lnTo>
                  <a:pt x="407" y="292"/>
                </a:lnTo>
                <a:lnTo>
                  <a:pt x="406" y="292"/>
                </a:lnTo>
                <a:lnTo>
                  <a:pt x="405" y="294"/>
                </a:lnTo>
                <a:lnTo>
                  <a:pt x="403" y="295"/>
                </a:lnTo>
                <a:lnTo>
                  <a:pt x="401" y="299"/>
                </a:lnTo>
                <a:lnTo>
                  <a:pt x="397" y="300"/>
                </a:lnTo>
                <a:lnTo>
                  <a:pt x="395" y="301"/>
                </a:lnTo>
                <a:lnTo>
                  <a:pt x="394" y="301"/>
                </a:lnTo>
                <a:lnTo>
                  <a:pt x="390" y="303"/>
                </a:lnTo>
                <a:lnTo>
                  <a:pt x="388" y="306"/>
                </a:lnTo>
                <a:lnTo>
                  <a:pt x="386" y="308"/>
                </a:lnTo>
                <a:lnTo>
                  <a:pt x="383" y="311"/>
                </a:lnTo>
                <a:lnTo>
                  <a:pt x="382" y="313"/>
                </a:lnTo>
                <a:lnTo>
                  <a:pt x="381" y="314"/>
                </a:lnTo>
                <a:lnTo>
                  <a:pt x="378" y="319"/>
                </a:lnTo>
                <a:lnTo>
                  <a:pt x="375" y="324"/>
                </a:lnTo>
                <a:lnTo>
                  <a:pt x="373" y="325"/>
                </a:lnTo>
                <a:lnTo>
                  <a:pt x="371" y="327"/>
                </a:lnTo>
                <a:lnTo>
                  <a:pt x="369" y="328"/>
                </a:lnTo>
                <a:lnTo>
                  <a:pt x="368" y="330"/>
                </a:lnTo>
                <a:lnTo>
                  <a:pt x="365" y="332"/>
                </a:lnTo>
                <a:lnTo>
                  <a:pt x="362" y="333"/>
                </a:lnTo>
                <a:lnTo>
                  <a:pt x="357" y="334"/>
                </a:lnTo>
                <a:lnTo>
                  <a:pt x="356" y="334"/>
                </a:lnTo>
                <a:lnTo>
                  <a:pt x="355" y="335"/>
                </a:lnTo>
                <a:lnTo>
                  <a:pt x="354" y="338"/>
                </a:lnTo>
                <a:lnTo>
                  <a:pt x="352" y="339"/>
                </a:lnTo>
                <a:lnTo>
                  <a:pt x="352" y="340"/>
                </a:lnTo>
                <a:lnTo>
                  <a:pt x="351" y="341"/>
                </a:lnTo>
                <a:lnTo>
                  <a:pt x="350" y="343"/>
                </a:lnTo>
                <a:lnTo>
                  <a:pt x="349" y="343"/>
                </a:lnTo>
                <a:lnTo>
                  <a:pt x="348" y="343"/>
                </a:lnTo>
                <a:lnTo>
                  <a:pt x="345" y="344"/>
                </a:lnTo>
                <a:lnTo>
                  <a:pt x="343" y="344"/>
                </a:lnTo>
                <a:lnTo>
                  <a:pt x="339" y="345"/>
                </a:lnTo>
                <a:lnTo>
                  <a:pt x="337" y="346"/>
                </a:lnTo>
                <a:lnTo>
                  <a:pt x="336" y="347"/>
                </a:lnTo>
                <a:lnTo>
                  <a:pt x="335" y="350"/>
                </a:lnTo>
                <a:lnTo>
                  <a:pt x="333" y="351"/>
                </a:lnTo>
                <a:lnTo>
                  <a:pt x="331" y="353"/>
                </a:lnTo>
                <a:lnTo>
                  <a:pt x="330" y="356"/>
                </a:lnTo>
                <a:lnTo>
                  <a:pt x="326" y="362"/>
                </a:lnTo>
                <a:lnTo>
                  <a:pt x="324" y="366"/>
                </a:lnTo>
                <a:lnTo>
                  <a:pt x="322" y="370"/>
                </a:lnTo>
                <a:lnTo>
                  <a:pt x="318" y="373"/>
                </a:lnTo>
                <a:lnTo>
                  <a:pt x="313" y="376"/>
                </a:lnTo>
                <a:lnTo>
                  <a:pt x="309" y="377"/>
                </a:lnTo>
                <a:lnTo>
                  <a:pt x="304" y="378"/>
                </a:lnTo>
                <a:lnTo>
                  <a:pt x="300" y="378"/>
                </a:lnTo>
                <a:lnTo>
                  <a:pt x="297" y="379"/>
                </a:lnTo>
                <a:lnTo>
                  <a:pt x="293" y="382"/>
                </a:lnTo>
                <a:lnTo>
                  <a:pt x="290" y="385"/>
                </a:lnTo>
                <a:lnTo>
                  <a:pt x="287" y="388"/>
                </a:lnTo>
                <a:lnTo>
                  <a:pt x="285" y="391"/>
                </a:lnTo>
                <a:lnTo>
                  <a:pt x="284" y="394"/>
                </a:lnTo>
                <a:lnTo>
                  <a:pt x="281" y="395"/>
                </a:lnTo>
                <a:lnTo>
                  <a:pt x="279" y="397"/>
                </a:lnTo>
                <a:lnTo>
                  <a:pt x="277" y="398"/>
                </a:lnTo>
                <a:lnTo>
                  <a:pt x="273" y="400"/>
                </a:lnTo>
                <a:lnTo>
                  <a:pt x="269" y="400"/>
                </a:lnTo>
                <a:lnTo>
                  <a:pt x="267" y="401"/>
                </a:lnTo>
                <a:lnTo>
                  <a:pt x="265" y="402"/>
                </a:lnTo>
                <a:lnTo>
                  <a:pt x="261" y="405"/>
                </a:lnTo>
                <a:lnTo>
                  <a:pt x="258" y="409"/>
                </a:lnTo>
                <a:lnTo>
                  <a:pt x="256" y="411"/>
                </a:lnTo>
                <a:lnTo>
                  <a:pt x="254" y="413"/>
                </a:lnTo>
                <a:lnTo>
                  <a:pt x="253" y="416"/>
                </a:lnTo>
                <a:lnTo>
                  <a:pt x="250" y="418"/>
                </a:lnTo>
                <a:lnTo>
                  <a:pt x="248" y="420"/>
                </a:lnTo>
                <a:lnTo>
                  <a:pt x="247" y="421"/>
                </a:lnTo>
                <a:lnTo>
                  <a:pt x="246" y="422"/>
                </a:lnTo>
                <a:lnTo>
                  <a:pt x="241" y="423"/>
                </a:lnTo>
                <a:lnTo>
                  <a:pt x="236" y="424"/>
                </a:lnTo>
                <a:lnTo>
                  <a:pt x="231" y="426"/>
                </a:lnTo>
                <a:lnTo>
                  <a:pt x="227" y="428"/>
                </a:lnTo>
                <a:lnTo>
                  <a:pt x="222" y="433"/>
                </a:lnTo>
                <a:lnTo>
                  <a:pt x="217" y="439"/>
                </a:lnTo>
                <a:lnTo>
                  <a:pt x="216" y="440"/>
                </a:lnTo>
                <a:lnTo>
                  <a:pt x="215" y="441"/>
                </a:lnTo>
                <a:lnTo>
                  <a:pt x="213" y="442"/>
                </a:lnTo>
                <a:lnTo>
                  <a:pt x="211" y="443"/>
                </a:lnTo>
                <a:lnTo>
                  <a:pt x="207" y="445"/>
                </a:lnTo>
                <a:lnTo>
                  <a:pt x="203" y="446"/>
                </a:lnTo>
                <a:lnTo>
                  <a:pt x="198" y="447"/>
                </a:lnTo>
                <a:lnTo>
                  <a:pt x="196" y="448"/>
                </a:lnTo>
                <a:lnTo>
                  <a:pt x="195" y="449"/>
                </a:lnTo>
                <a:lnTo>
                  <a:pt x="192" y="451"/>
                </a:lnTo>
                <a:lnTo>
                  <a:pt x="191" y="453"/>
                </a:lnTo>
                <a:lnTo>
                  <a:pt x="188" y="455"/>
                </a:lnTo>
                <a:lnTo>
                  <a:pt x="182" y="456"/>
                </a:lnTo>
                <a:lnTo>
                  <a:pt x="177" y="456"/>
                </a:lnTo>
                <a:lnTo>
                  <a:pt x="171" y="458"/>
                </a:lnTo>
                <a:lnTo>
                  <a:pt x="166" y="458"/>
                </a:lnTo>
                <a:lnTo>
                  <a:pt x="163" y="458"/>
                </a:lnTo>
                <a:lnTo>
                  <a:pt x="160" y="458"/>
                </a:lnTo>
                <a:lnTo>
                  <a:pt x="159" y="458"/>
                </a:lnTo>
                <a:lnTo>
                  <a:pt x="156" y="460"/>
                </a:lnTo>
                <a:lnTo>
                  <a:pt x="153" y="462"/>
                </a:lnTo>
                <a:lnTo>
                  <a:pt x="152" y="464"/>
                </a:lnTo>
                <a:lnTo>
                  <a:pt x="150" y="465"/>
                </a:lnTo>
                <a:lnTo>
                  <a:pt x="146" y="467"/>
                </a:lnTo>
                <a:lnTo>
                  <a:pt x="144" y="468"/>
                </a:lnTo>
                <a:lnTo>
                  <a:pt x="143" y="469"/>
                </a:lnTo>
                <a:lnTo>
                  <a:pt x="140" y="469"/>
                </a:lnTo>
                <a:lnTo>
                  <a:pt x="138" y="469"/>
                </a:lnTo>
                <a:lnTo>
                  <a:pt x="135" y="469"/>
                </a:lnTo>
                <a:lnTo>
                  <a:pt x="132" y="469"/>
                </a:lnTo>
                <a:lnTo>
                  <a:pt x="127" y="469"/>
                </a:lnTo>
                <a:lnTo>
                  <a:pt x="122" y="469"/>
                </a:lnTo>
                <a:lnTo>
                  <a:pt x="118" y="469"/>
                </a:lnTo>
                <a:lnTo>
                  <a:pt x="112" y="469"/>
                </a:lnTo>
                <a:lnTo>
                  <a:pt x="107" y="469"/>
                </a:lnTo>
                <a:lnTo>
                  <a:pt x="102" y="468"/>
                </a:lnTo>
                <a:lnTo>
                  <a:pt x="99" y="468"/>
                </a:lnTo>
                <a:lnTo>
                  <a:pt x="95" y="468"/>
                </a:lnTo>
                <a:lnTo>
                  <a:pt x="92" y="467"/>
                </a:lnTo>
                <a:lnTo>
                  <a:pt x="87" y="466"/>
                </a:lnTo>
                <a:lnTo>
                  <a:pt x="81" y="465"/>
                </a:lnTo>
                <a:lnTo>
                  <a:pt x="77" y="464"/>
                </a:lnTo>
                <a:lnTo>
                  <a:pt x="74" y="462"/>
                </a:lnTo>
                <a:lnTo>
                  <a:pt x="70" y="461"/>
                </a:lnTo>
                <a:lnTo>
                  <a:pt x="67" y="460"/>
                </a:lnTo>
                <a:lnTo>
                  <a:pt x="62" y="459"/>
                </a:lnTo>
                <a:lnTo>
                  <a:pt x="57" y="459"/>
                </a:lnTo>
                <a:lnTo>
                  <a:pt x="55" y="458"/>
                </a:lnTo>
                <a:lnTo>
                  <a:pt x="52" y="458"/>
                </a:lnTo>
                <a:lnTo>
                  <a:pt x="50" y="456"/>
                </a:lnTo>
                <a:lnTo>
                  <a:pt x="49" y="456"/>
                </a:lnTo>
                <a:lnTo>
                  <a:pt x="47" y="455"/>
                </a:lnTo>
                <a:lnTo>
                  <a:pt x="45" y="455"/>
                </a:lnTo>
                <a:lnTo>
                  <a:pt x="44" y="455"/>
                </a:lnTo>
                <a:lnTo>
                  <a:pt x="43" y="455"/>
                </a:lnTo>
                <a:lnTo>
                  <a:pt x="42" y="454"/>
                </a:lnTo>
                <a:lnTo>
                  <a:pt x="39" y="454"/>
                </a:lnTo>
                <a:lnTo>
                  <a:pt x="37" y="454"/>
                </a:lnTo>
                <a:lnTo>
                  <a:pt x="36" y="453"/>
                </a:lnTo>
                <a:lnTo>
                  <a:pt x="34" y="453"/>
                </a:lnTo>
                <a:lnTo>
                  <a:pt x="30" y="453"/>
                </a:lnTo>
                <a:lnTo>
                  <a:pt x="28" y="452"/>
                </a:lnTo>
                <a:lnTo>
                  <a:pt x="24" y="452"/>
                </a:lnTo>
                <a:lnTo>
                  <a:pt x="22" y="451"/>
                </a:lnTo>
                <a:lnTo>
                  <a:pt x="18" y="449"/>
                </a:lnTo>
                <a:lnTo>
                  <a:pt x="17" y="447"/>
                </a:lnTo>
                <a:lnTo>
                  <a:pt x="15" y="445"/>
                </a:lnTo>
                <a:lnTo>
                  <a:pt x="13" y="442"/>
                </a:lnTo>
                <a:lnTo>
                  <a:pt x="13" y="440"/>
                </a:lnTo>
                <a:lnTo>
                  <a:pt x="12" y="439"/>
                </a:lnTo>
                <a:lnTo>
                  <a:pt x="11" y="436"/>
                </a:lnTo>
                <a:lnTo>
                  <a:pt x="10" y="434"/>
                </a:lnTo>
                <a:lnTo>
                  <a:pt x="9" y="433"/>
                </a:lnTo>
                <a:lnTo>
                  <a:pt x="7" y="433"/>
                </a:lnTo>
                <a:lnTo>
                  <a:pt x="6" y="430"/>
                </a:lnTo>
                <a:lnTo>
                  <a:pt x="6" y="429"/>
                </a:lnTo>
                <a:lnTo>
                  <a:pt x="4" y="427"/>
                </a:lnTo>
                <a:lnTo>
                  <a:pt x="3" y="424"/>
                </a:lnTo>
                <a:lnTo>
                  <a:pt x="2" y="423"/>
                </a:lnTo>
                <a:lnTo>
                  <a:pt x="0" y="422"/>
                </a:lnTo>
                <a:lnTo>
                  <a:pt x="2" y="391"/>
                </a:lnTo>
                <a:lnTo>
                  <a:pt x="2" y="362"/>
                </a:lnTo>
                <a:lnTo>
                  <a:pt x="3" y="332"/>
                </a:lnTo>
                <a:lnTo>
                  <a:pt x="4" y="301"/>
                </a:lnTo>
                <a:lnTo>
                  <a:pt x="4" y="295"/>
                </a:lnTo>
                <a:lnTo>
                  <a:pt x="4" y="289"/>
                </a:lnTo>
                <a:lnTo>
                  <a:pt x="4" y="282"/>
                </a:lnTo>
                <a:lnTo>
                  <a:pt x="4" y="274"/>
                </a:lnTo>
                <a:lnTo>
                  <a:pt x="4" y="264"/>
                </a:lnTo>
                <a:lnTo>
                  <a:pt x="4" y="255"/>
                </a:lnTo>
                <a:lnTo>
                  <a:pt x="4" y="245"/>
                </a:lnTo>
                <a:lnTo>
                  <a:pt x="4" y="235"/>
                </a:lnTo>
                <a:lnTo>
                  <a:pt x="4" y="224"/>
                </a:lnTo>
                <a:lnTo>
                  <a:pt x="4" y="212"/>
                </a:lnTo>
                <a:lnTo>
                  <a:pt x="4" y="190"/>
                </a:lnTo>
                <a:lnTo>
                  <a:pt x="4" y="166"/>
                </a:lnTo>
                <a:lnTo>
                  <a:pt x="4" y="142"/>
                </a:lnTo>
                <a:lnTo>
                  <a:pt x="4" y="130"/>
                </a:lnTo>
                <a:lnTo>
                  <a:pt x="4" y="120"/>
                </a:lnTo>
                <a:lnTo>
                  <a:pt x="4" y="108"/>
                </a:lnTo>
                <a:lnTo>
                  <a:pt x="4" y="97"/>
                </a:lnTo>
                <a:lnTo>
                  <a:pt x="4" y="87"/>
                </a:lnTo>
                <a:lnTo>
                  <a:pt x="4" y="77"/>
                </a:lnTo>
                <a:lnTo>
                  <a:pt x="4" y="68"/>
                </a:lnTo>
                <a:lnTo>
                  <a:pt x="4" y="59"/>
                </a:lnTo>
                <a:lnTo>
                  <a:pt x="5" y="52"/>
                </a:lnTo>
                <a:lnTo>
                  <a:pt x="5" y="45"/>
                </a:lnTo>
                <a:lnTo>
                  <a:pt x="5" y="39"/>
                </a:lnTo>
                <a:lnTo>
                  <a:pt x="5" y="33"/>
                </a:lnTo>
                <a:lnTo>
                  <a:pt x="5" y="30"/>
                </a:lnTo>
                <a:lnTo>
                  <a:pt x="6" y="26"/>
                </a:lnTo>
                <a:lnTo>
                  <a:pt x="6" y="25"/>
                </a:lnTo>
                <a:lnTo>
                  <a:pt x="6" y="24"/>
                </a:lnTo>
                <a:lnTo>
                  <a:pt x="15" y="19"/>
                </a:lnTo>
                <a:lnTo>
                  <a:pt x="23" y="14"/>
                </a:lnTo>
                <a:lnTo>
                  <a:pt x="31" y="12"/>
                </a:lnTo>
                <a:lnTo>
                  <a:pt x="39" y="8"/>
                </a:lnTo>
                <a:lnTo>
                  <a:pt x="48" y="6"/>
                </a:lnTo>
                <a:lnTo>
                  <a:pt x="56" y="5"/>
                </a:lnTo>
                <a:lnTo>
                  <a:pt x="66" y="2"/>
                </a:lnTo>
                <a:lnTo>
                  <a:pt x="74" y="1"/>
                </a:lnTo>
                <a:lnTo>
                  <a:pt x="83" y="1"/>
                </a:lnTo>
                <a:lnTo>
                  <a:pt x="93" y="0"/>
                </a:lnTo>
                <a:lnTo>
                  <a:pt x="101" y="0"/>
                </a:lnTo>
                <a:lnTo>
                  <a:pt x="111" y="0"/>
                </a:lnTo>
                <a:lnTo>
                  <a:pt x="130" y="1"/>
                </a:lnTo>
                <a:lnTo>
                  <a:pt x="149" y="4"/>
                </a:lnTo>
                <a:lnTo>
                  <a:pt x="169" y="6"/>
                </a:lnTo>
                <a:lnTo>
                  <a:pt x="188" y="9"/>
                </a:lnTo>
                <a:lnTo>
                  <a:pt x="227" y="15"/>
                </a:lnTo>
                <a:lnTo>
                  <a:pt x="246" y="18"/>
                </a:lnTo>
                <a:lnTo>
                  <a:pt x="265" y="20"/>
                </a:lnTo>
                <a:lnTo>
                  <a:pt x="284" y="22"/>
                </a:lnTo>
                <a:lnTo>
                  <a:pt x="303" y="22"/>
                </a:lnTo>
                <a:lnTo>
                  <a:pt x="307" y="21"/>
                </a:lnTo>
                <a:lnTo>
                  <a:pt x="313" y="21"/>
                </a:lnTo>
                <a:lnTo>
                  <a:pt x="319" y="20"/>
                </a:lnTo>
                <a:lnTo>
                  <a:pt x="326" y="19"/>
                </a:lnTo>
                <a:lnTo>
                  <a:pt x="333" y="19"/>
                </a:lnTo>
                <a:lnTo>
                  <a:pt x="341" y="18"/>
                </a:lnTo>
                <a:lnTo>
                  <a:pt x="348" y="18"/>
                </a:lnTo>
                <a:lnTo>
                  <a:pt x="356" y="18"/>
                </a:lnTo>
                <a:lnTo>
                  <a:pt x="364" y="18"/>
                </a:lnTo>
                <a:lnTo>
                  <a:pt x="374" y="18"/>
                </a:lnTo>
                <a:lnTo>
                  <a:pt x="392" y="17"/>
                </a:lnTo>
                <a:lnTo>
                  <a:pt x="410" y="17"/>
                </a:lnTo>
                <a:lnTo>
                  <a:pt x="429" y="18"/>
                </a:lnTo>
                <a:lnTo>
                  <a:pt x="448" y="18"/>
                </a:lnTo>
                <a:lnTo>
                  <a:pt x="469" y="18"/>
                </a:lnTo>
                <a:lnTo>
                  <a:pt x="488" y="19"/>
                </a:lnTo>
                <a:lnTo>
                  <a:pt x="505" y="19"/>
                </a:lnTo>
                <a:lnTo>
                  <a:pt x="523" y="19"/>
                </a:lnTo>
                <a:lnTo>
                  <a:pt x="531" y="19"/>
                </a:lnTo>
                <a:lnTo>
                  <a:pt x="540" y="19"/>
                </a:lnTo>
                <a:lnTo>
                  <a:pt x="548" y="19"/>
                </a:lnTo>
                <a:lnTo>
                  <a:pt x="555" y="20"/>
                </a:lnTo>
                <a:lnTo>
                  <a:pt x="562" y="20"/>
                </a:lnTo>
                <a:lnTo>
                  <a:pt x="569" y="20"/>
                </a:lnTo>
                <a:lnTo>
                  <a:pt x="573" y="19"/>
                </a:lnTo>
                <a:lnTo>
                  <a:pt x="578" y="19"/>
                </a:lnTo>
                <a:lnTo>
                  <a:pt x="582" y="18"/>
                </a:lnTo>
                <a:lnTo>
                  <a:pt x="587" y="18"/>
                </a:lnTo>
                <a:lnTo>
                  <a:pt x="588" y="18"/>
                </a:lnTo>
                <a:lnTo>
                  <a:pt x="591" y="18"/>
                </a:lnTo>
                <a:lnTo>
                  <a:pt x="594" y="19"/>
                </a:lnTo>
                <a:lnTo>
                  <a:pt x="595" y="19"/>
                </a:lnTo>
                <a:lnTo>
                  <a:pt x="597" y="19"/>
                </a:lnTo>
                <a:lnTo>
                  <a:pt x="598" y="19"/>
                </a:lnTo>
                <a:lnTo>
                  <a:pt x="599" y="20"/>
                </a:lnTo>
                <a:lnTo>
                  <a:pt x="599" y="22"/>
                </a:lnTo>
                <a:lnTo>
                  <a:pt x="599" y="24"/>
                </a:lnTo>
                <a:lnTo>
                  <a:pt x="599" y="25"/>
                </a:lnTo>
                <a:lnTo>
                  <a:pt x="600" y="25"/>
                </a:lnTo>
                <a:lnTo>
                  <a:pt x="600" y="24"/>
                </a:lnTo>
                <a:lnTo>
                  <a:pt x="600" y="22"/>
                </a:lnTo>
                <a:lnTo>
                  <a:pt x="601" y="21"/>
                </a:lnTo>
                <a:close/>
              </a:path>
            </a:pathLst>
          </a:custGeom>
          <a:solidFill>
            <a:srgbClr val="0000FF"/>
          </a:solidFill>
          <a:ln w="9525">
            <a:noFill/>
            <a:round/>
            <a:headEnd/>
            <a:tailEnd/>
          </a:ln>
        </p:spPr>
        <p:txBody>
          <a:bodyPr lIns="57150" tIns="28575" rIns="57150" bIns="28575"/>
          <a:lstStyle/>
          <a:p>
            <a:endParaRPr lang="en-US"/>
          </a:p>
        </p:txBody>
      </p:sp>
      <p:sp>
        <p:nvSpPr>
          <p:cNvPr id="61837" name="Freeform 490"/>
          <p:cNvSpPr>
            <a:spLocks/>
          </p:cNvSpPr>
          <p:nvPr/>
        </p:nvSpPr>
        <p:spPr bwMode="auto">
          <a:xfrm>
            <a:off x="6026150" y="3567113"/>
            <a:ext cx="120650" cy="119062"/>
          </a:xfrm>
          <a:custGeom>
            <a:avLst/>
            <a:gdLst>
              <a:gd name="T0" fmla="*/ 120341 w 780"/>
              <a:gd name="T1" fmla="*/ 11134 h 663"/>
              <a:gd name="T2" fmla="*/ 119877 w 780"/>
              <a:gd name="T3" fmla="*/ 12391 h 663"/>
              <a:gd name="T4" fmla="*/ 119567 w 780"/>
              <a:gd name="T5" fmla="*/ 18138 h 663"/>
              <a:gd name="T6" fmla="*/ 119258 w 780"/>
              <a:gd name="T7" fmla="*/ 24243 h 663"/>
              <a:gd name="T8" fmla="*/ 118639 w 780"/>
              <a:gd name="T9" fmla="*/ 27296 h 663"/>
              <a:gd name="T10" fmla="*/ 118484 w 780"/>
              <a:gd name="T11" fmla="*/ 31247 h 663"/>
              <a:gd name="T12" fmla="*/ 117866 w 780"/>
              <a:gd name="T13" fmla="*/ 37173 h 663"/>
              <a:gd name="T14" fmla="*/ 117556 w 780"/>
              <a:gd name="T15" fmla="*/ 38789 h 663"/>
              <a:gd name="T16" fmla="*/ 117092 w 780"/>
              <a:gd name="T17" fmla="*/ 40585 h 663"/>
              <a:gd name="T18" fmla="*/ 116319 w 780"/>
              <a:gd name="T19" fmla="*/ 46332 h 663"/>
              <a:gd name="T20" fmla="*/ 114927 w 780"/>
              <a:gd name="T21" fmla="*/ 50642 h 663"/>
              <a:gd name="T22" fmla="*/ 114772 w 780"/>
              <a:gd name="T23" fmla="*/ 52797 h 663"/>
              <a:gd name="T24" fmla="*/ 114772 w 780"/>
              <a:gd name="T25" fmla="*/ 54772 h 663"/>
              <a:gd name="T26" fmla="*/ 114618 w 780"/>
              <a:gd name="T27" fmla="*/ 56209 h 663"/>
              <a:gd name="T28" fmla="*/ 113844 w 780"/>
              <a:gd name="T29" fmla="*/ 58543 h 663"/>
              <a:gd name="T30" fmla="*/ 113535 w 780"/>
              <a:gd name="T31" fmla="*/ 60878 h 663"/>
              <a:gd name="T32" fmla="*/ 111060 w 780"/>
              <a:gd name="T33" fmla="*/ 71473 h 663"/>
              <a:gd name="T34" fmla="*/ 110596 w 780"/>
              <a:gd name="T35" fmla="*/ 75244 h 663"/>
              <a:gd name="T36" fmla="*/ 106419 w 780"/>
              <a:gd name="T37" fmla="*/ 88354 h 663"/>
              <a:gd name="T38" fmla="*/ 103945 w 780"/>
              <a:gd name="T39" fmla="*/ 96794 h 663"/>
              <a:gd name="T40" fmla="*/ 102088 w 780"/>
              <a:gd name="T41" fmla="*/ 100206 h 663"/>
              <a:gd name="T42" fmla="*/ 101006 w 780"/>
              <a:gd name="T43" fmla="*/ 103618 h 663"/>
              <a:gd name="T44" fmla="*/ 99768 w 780"/>
              <a:gd name="T45" fmla="*/ 106671 h 663"/>
              <a:gd name="T46" fmla="*/ 97603 w 780"/>
              <a:gd name="T47" fmla="*/ 113136 h 663"/>
              <a:gd name="T48" fmla="*/ 96675 w 780"/>
              <a:gd name="T49" fmla="*/ 115470 h 663"/>
              <a:gd name="T50" fmla="*/ 95592 w 780"/>
              <a:gd name="T51" fmla="*/ 117087 h 663"/>
              <a:gd name="T52" fmla="*/ 94200 w 780"/>
              <a:gd name="T53" fmla="*/ 118523 h 663"/>
              <a:gd name="T54" fmla="*/ 92808 w 780"/>
              <a:gd name="T55" fmla="*/ 118344 h 663"/>
              <a:gd name="T56" fmla="*/ 91725 w 780"/>
              <a:gd name="T57" fmla="*/ 117985 h 663"/>
              <a:gd name="T58" fmla="*/ 90178 w 780"/>
              <a:gd name="T59" fmla="*/ 117266 h 663"/>
              <a:gd name="T60" fmla="*/ 58005 w 780"/>
              <a:gd name="T61" fmla="*/ 117805 h 663"/>
              <a:gd name="T62" fmla="*/ 55066 w 780"/>
              <a:gd name="T63" fmla="*/ 118344 h 663"/>
              <a:gd name="T64" fmla="*/ 54138 w 780"/>
              <a:gd name="T65" fmla="*/ 118882 h 663"/>
              <a:gd name="T66" fmla="*/ 5723 w 780"/>
              <a:gd name="T67" fmla="*/ 118523 h 663"/>
              <a:gd name="T68" fmla="*/ 3094 w 780"/>
              <a:gd name="T69" fmla="*/ 118523 h 663"/>
              <a:gd name="T70" fmla="*/ 2320 w 780"/>
              <a:gd name="T71" fmla="*/ 112418 h 663"/>
              <a:gd name="T72" fmla="*/ 2630 w 780"/>
              <a:gd name="T73" fmla="*/ 94819 h 663"/>
              <a:gd name="T74" fmla="*/ 2320 w 780"/>
              <a:gd name="T75" fmla="*/ 84762 h 663"/>
              <a:gd name="T76" fmla="*/ 1701 w 780"/>
              <a:gd name="T77" fmla="*/ 82428 h 663"/>
              <a:gd name="T78" fmla="*/ 1856 w 780"/>
              <a:gd name="T79" fmla="*/ 17599 h 663"/>
              <a:gd name="T80" fmla="*/ 773 w 780"/>
              <a:gd name="T81" fmla="*/ 10775 h 663"/>
              <a:gd name="T82" fmla="*/ 0 w 780"/>
              <a:gd name="T83" fmla="*/ 5387 h 663"/>
              <a:gd name="T84" fmla="*/ 1701 w 780"/>
              <a:gd name="T85" fmla="*/ 2514 h 663"/>
              <a:gd name="T86" fmla="*/ 16860 w 780"/>
              <a:gd name="T87" fmla="*/ 359 h 663"/>
              <a:gd name="T88" fmla="*/ 41918 w 780"/>
              <a:gd name="T89" fmla="*/ 359 h 663"/>
              <a:gd name="T90" fmla="*/ 72390 w 780"/>
              <a:gd name="T91" fmla="*/ 1975 h 663"/>
              <a:gd name="T92" fmla="*/ 99304 w 780"/>
              <a:gd name="T93" fmla="*/ 1975 h 663"/>
              <a:gd name="T94" fmla="*/ 114618 w 780"/>
              <a:gd name="T95" fmla="*/ 2514 h 663"/>
              <a:gd name="T96" fmla="*/ 119258 w 780"/>
              <a:gd name="T97" fmla="*/ 3232 h 663"/>
              <a:gd name="T98" fmla="*/ 120341 w 780"/>
              <a:gd name="T99" fmla="*/ 3592 h 663"/>
              <a:gd name="T100" fmla="*/ 120650 w 780"/>
              <a:gd name="T101" fmla="*/ 4130 h 663"/>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780"/>
              <a:gd name="T154" fmla="*/ 0 h 663"/>
              <a:gd name="T155" fmla="*/ 780 w 780"/>
              <a:gd name="T156" fmla="*/ 663 h 663"/>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780" h="663">
                <a:moveTo>
                  <a:pt x="779" y="24"/>
                </a:moveTo>
                <a:lnTo>
                  <a:pt x="778" y="33"/>
                </a:lnTo>
                <a:lnTo>
                  <a:pt x="778" y="43"/>
                </a:lnTo>
                <a:lnTo>
                  <a:pt x="778" y="52"/>
                </a:lnTo>
                <a:lnTo>
                  <a:pt x="778" y="62"/>
                </a:lnTo>
                <a:lnTo>
                  <a:pt x="776" y="64"/>
                </a:lnTo>
                <a:lnTo>
                  <a:pt x="776" y="66"/>
                </a:lnTo>
                <a:lnTo>
                  <a:pt x="775" y="68"/>
                </a:lnTo>
                <a:lnTo>
                  <a:pt x="775" y="69"/>
                </a:lnTo>
                <a:lnTo>
                  <a:pt x="775" y="70"/>
                </a:lnTo>
                <a:lnTo>
                  <a:pt x="774" y="79"/>
                </a:lnTo>
                <a:lnTo>
                  <a:pt x="774" y="90"/>
                </a:lnTo>
                <a:lnTo>
                  <a:pt x="774" y="96"/>
                </a:lnTo>
                <a:lnTo>
                  <a:pt x="773" y="101"/>
                </a:lnTo>
                <a:lnTo>
                  <a:pt x="773" y="107"/>
                </a:lnTo>
                <a:lnTo>
                  <a:pt x="772" y="111"/>
                </a:lnTo>
                <a:lnTo>
                  <a:pt x="771" y="120"/>
                </a:lnTo>
                <a:lnTo>
                  <a:pt x="771" y="127"/>
                </a:lnTo>
                <a:lnTo>
                  <a:pt x="771" y="135"/>
                </a:lnTo>
                <a:lnTo>
                  <a:pt x="771" y="143"/>
                </a:lnTo>
                <a:lnTo>
                  <a:pt x="769" y="145"/>
                </a:lnTo>
                <a:lnTo>
                  <a:pt x="769" y="147"/>
                </a:lnTo>
                <a:lnTo>
                  <a:pt x="768" y="151"/>
                </a:lnTo>
                <a:lnTo>
                  <a:pt x="767" y="152"/>
                </a:lnTo>
                <a:lnTo>
                  <a:pt x="766" y="153"/>
                </a:lnTo>
                <a:lnTo>
                  <a:pt x="766" y="154"/>
                </a:lnTo>
                <a:lnTo>
                  <a:pt x="766" y="155"/>
                </a:lnTo>
                <a:lnTo>
                  <a:pt x="766" y="165"/>
                </a:lnTo>
                <a:lnTo>
                  <a:pt x="766" y="174"/>
                </a:lnTo>
                <a:lnTo>
                  <a:pt x="765" y="194"/>
                </a:lnTo>
                <a:lnTo>
                  <a:pt x="765" y="197"/>
                </a:lnTo>
                <a:lnTo>
                  <a:pt x="763" y="200"/>
                </a:lnTo>
                <a:lnTo>
                  <a:pt x="763" y="204"/>
                </a:lnTo>
                <a:lnTo>
                  <a:pt x="762" y="207"/>
                </a:lnTo>
                <a:lnTo>
                  <a:pt x="761" y="211"/>
                </a:lnTo>
                <a:lnTo>
                  <a:pt x="761" y="213"/>
                </a:lnTo>
                <a:lnTo>
                  <a:pt x="760" y="215"/>
                </a:lnTo>
                <a:lnTo>
                  <a:pt x="760" y="216"/>
                </a:lnTo>
                <a:lnTo>
                  <a:pt x="761" y="217"/>
                </a:lnTo>
                <a:lnTo>
                  <a:pt x="761" y="219"/>
                </a:lnTo>
                <a:lnTo>
                  <a:pt x="760" y="222"/>
                </a:lnTo>
                <a:lnTo>
                  <a:pt x="760" y="223"/>
                </a:lnTo>
                <a:lnTo>
                  <a:pt x="757" y="226"/>
                </a:lnTo>
                <a:lnTo>
                  <a:pt x="757" y="229"/>
                </a:lnTo>
                <a:lnTo>
                  <a:pt x="756" y="231"/>
                </a:lnTo>
                <a:lnTo>
                  <a:pt x="755" y="241"/>
                </a:lnTo>
                <a:lnTo>
                  <a:pt x="754" y="249"/>
                </a:lnTo>
                <a:lnTo>
                  <a:pt x="752" y="258"/>
                </a:lnTo>
                <a:lnTo>
                  <a:pt x="749" y="267"/>
                </a:lnTo>
                <a:lnTo>
                  <a:pt x="747" y="273"/>
                </a:lnTo>
                <a:lnTo>
                  <a:pt x="746" y="279"/>
                </a:lnTo>
                <a:lnTo>
                  <a:pt x="744" y="280"/>
                </a:lnTo>
                <a:lnTo>
                  <a:pt x="743" y="282"/>
                </a:lnTo>
                <a:lnTo>
                  <a:pt x="743" y="285"/>
                </a:lnTo>
                <a:lnTo>
                  <a:pt x="743" y="286"/>
                </a:lnTo>
                <a:lnTo>
                  <a:pt x="742" y="289"/>
                </a:lnTo>
                <a:lnTo>
                  <a:pt x="742" y="294"/>
                </a:lnTo>
                <a:lnTo>
                  <a:pt x="742" y="296"/>
                </a:lnTo>
                <a:lnTo>
                  <a:pt x="742" y="300"/>
                </a:lnTo>
                <a:lnTo>
                  <a:pt x="742" y="301"/>
                </a:lnTo>
                <a:lnTo>
                  <a:pt x="742" y="304"/>
                </a:lnTo>
                <a:lnTo>
                  <a:pt x="742" y="305"/>
                </a:lnTo>
                <a:lnTo>
                  <a:pt x="742" y="306"/>
                </a:lnTo>
                <a:lnTo>
                  <a:pt x="742" y="308"/>
                </a:lnTo>
                <a:lnTo>
                  <a:pt x="742" y="309"/>
                </a:lnTo>
                <a:lnTo>
                  <a:pt x="741" y="312"/>
                </a:lnTo>
                <a:lnTo>
                  <a:pt x="741" y="313"/>
                </a:lnTo>
                <a:lnTo>
                  <a:pt x="740" y="315"/>
                </a:lnTo>
                <a:lnTo>
                  <a:pt x="740" y="318"/>
                </a:lnTo>
                <a:lnTo>
                  <a:pt x="739" y="319"/>
                </a:lnTo>
                <a:lnTo>
                  <a:pt x="739" y="321"/>
                </a:lnTo>
                <a:lnTo>
                  <a:pt x="736" y="326"/>
                </a:lnTo>
                <a:lnTo>
                  <a:pt x="736" y="327"/>
                </a:lnTo>
                <a:lnTo>
                  <a:pt x="735" y="330"/>
                </a:lnTo>
                <a:lnTo>
                  <a:pt x="735" y="331"/>
                </a:lnTo>
                <a:lnTo>
                  <a:pt x="734" y="339"/>
                </a:lnTo>
                <a:lnTo>
                  <a:pt x="733" y="349"/>
                </a:lnTo>
                <a:lnTo>
                  <a:pt x="730" y="357"/>
                </a:lnTo>
                <a:lnTo>
                  <a:pt x="729" y="365"/>
                </a:lnTo>
                <a:lnTo>
                  <a:pt x="723" y="382"/>
                </a:lnTo>
                <a:lnTo>
                  <a:pt x="718" y="398"/>
                </a:lnTo>
                <a:lnTo>
                  <a:pt x="717" y="405"/>
                </a:lnTo>
                <a:lnTo>
                  <a:pt x="717" y="409"/>
                </a:lnTo>
                <a:lnTo>
                  <a:pt x="717" y="413"/>
                </a:lnTo>
                <a:lnTo>
                  <a:pt x="716" y="416"/>
                </a:lnTo>
                <a:lnTo>
                  <a:pt x="715" y="419"/>
                </a:lnTo>
                <a:lnTo>
                  <a:pt x="714" y="421"/>
                </a:lnTo>
                <a:lnTo>
                  <a:pt x="711" y="424"/>
                </a:lnTo>
                <a:lnTo>
                  <a:pt x="703" y="447"/>
                </a:lnTo>
                <a:lnTo>
                  <a:pt x="695" y="470"/>
                </a:lnTo>
                <a:lnTo>
                  <a:pt x="688" y="492"/>
                </a:lnTo>
                <a:lnTo>
                  <a:pt x="680" y="516"/>
                </a:lnTo>
                <a:lnTo>
                  <a:pt x="678" y="519"/>
                </a:lnTo>
                <a:lnTo>
                  <a:pt x="677" y="524"/>
                </a:lnTo>
                <a:lnTo>
                  <a:pt x="675" y="535"/>
                </a:lnTo>
                <a:lnTo>
                  <a:pt x="672" y="539"/>
                </a:lnTo>
                <a:lnTo>
                  <a:pt x="670" y="544"/>
                </a:lnTo>
                <a:lnTo>
                  <a:pt x="667" y="548"/>
                </a:lnTo>
                <a:lnTo>
                  <a:pt x="664" y="551"/>
                </a:lnTo>
                <a:lnTo>
                  <a:pt x="661" y="555"/>
                </a:lnTo>
                <a:lnTo>
                  <a:pt x="660" y="558"/>
                </a:lnTo>
                <a:lnTo>
                  <a:pt x="659" y="563"/>
                </a:lnTo>
                <a:lnTo>
                  <a:pt x="658" y="567"/>
                </a:lnTo>
                <a:lnTo>
                  <a:pt x="657" y="571"/>
                </a:lnTo>
                <a:lnTo>
                  <a:pt x="656" y="575"/>
                </a:lnTo>
                <a:lnTo>
                  <a:pt x="653" y="577"/>
                </a:lnTo>
                <a:lnTo>
                  <a:pt x="651" y="581"/>
                </a:lnTo>
                <a:lnTo>
                  <a:pt x="648" y="583"/>
                </a:lnTo>
                <a:lnTo>
                  <a:pt x="647" y="587"/>
                </a:lnTo>
                <a:lnTo>
                  <a:pt x="646" y="590"/>
                </a:lnTo>
                <a:lnTo>
                  <a:pt x="645" y="594"/>
                </a:lnTo>
                <a:lnTo>
                  <a:pt x="644" y="600"/>
                </a:lnTo>
                <a:lnTo>
                  <a:pt x="642" y="603"/>
                </a:lnTo>
                <a:lnTo>
                  <a:pt x="641" y="607"/>
                </a:lnTo>
                <a:lnTo>
                  <a:pt x="635" y="618"/>
                </a:lnTo>
                <a:lnTo>
                  <a:pt x="631" y="630"/>
                </a:lnTo>
                <a:lnTo>
                  <a:pt x="629" y="632"/>
                </a:lnTo>
                <a:lnTo>
                  <a:pt x="628" y="634"/>
                </a:lnTo>
                <a:lnTo>
                  <a:pt x="627" y="638"/>
                </a:lnTo>
                <a:lnTo>
                  <a:pt x="626" y="640"/>
                </a:lnTo>
                <a:lnTo>
                  <a:pt x="625" y="643"/>
                </a:lnTo>
                <a:lnTo>
                  <a:pt x="624" y="644"/>
                </a:lnTo>
                <a:lnTo>
                  <a:pt x="621" y="645"/>
                </a:lnTo>
                <a:lnTo>
                  <a:pt x="620" y="647"/>
                </a:lnTo>
                <a:lnTo>
                  <a:pt x="619" y="651"/>
                </a:lnTo>
                <a:lnTo>
                  <a:pt x="618" y="652"/>
                </a:lnTo>
                <a:lnTo>
                  <a:pt x="616" y="654"/>
                </a:lnTo>
                <a:lnTo>
                  <a:pt x="615" y="656"/>
                </a:lnTo>
                <a:lnTo>
                  <a:pt x="614" y="657"/>
                </a:lnTo>
                <a:lnTo>
                  <a:pt x="612" y="658"/>
                </a:lnTo>
                <a:lnTo>
                  <a:pt x="609" y="660"/>
                </a:lnTo>
                <a:lnTo>
                  <a:pt x="607" y="659"/>
                </a:lnTo>
                <a:lnTo>
                  <a:pt x="605" y="659"/>
                </a:lnTo>
                <a:lnTo>
                  <a:pt x="603" y="659"/>
                </a:lnTo>
                <a:lnTo>
                  <a:pt x="602" y="659"/>
                </a:lnTo>
                <a:lnTo>
                  <a:pt x="600" y="659"/>
                </a:lnTo>
                <a:lnTo>
                  <a:pt x="599" y="659"/>
                </a:lnTo>
                <a:lnTo>
                  <a:pt x="597" y="658"/>
                </a:lnTo>
                <a:lnTo>
                  <a:pt x="596" y="658"/>
                </a:lnTo>
                <a:lnTo>
                  <a:pt x="594" y="657"/>
                </a:lnTo>
                <a:lnTo>
                  <a:pt x="593" y="657"/>
                </a:lnTo>
                <a:lnTo>
                  <a:pt x="592" y="656"/>
                </a:lnTo>
                <a:lnTo>
                  <a:pt x="588" y="654"/>
                </a:lnTo>
                <a:lnTo>
                  <a:pt x="586" y="654"/>
                </a:lnTo>
                <a:lnTo>
                  <a:pt x="584" y="653"/>
                </a:lnTo>
                <a:lnTo>
                  <a:pt x="583" y="653"/>
                </a:lnTo>
                <a:lnTo>
                  <a:pt x="548" y="654"/>
                </a:lnTo>
                <a:lnTo>
                  <a:pt x="513" y="654"/>
                </a:lnTo>
                <a:lnTo>
                  <a:pt x="443" y="656"/>
                </a:lnTo>
                <a:lnTo>
                  <a:pt x="375" y="656"/>
                </a:lnTo>
                <a:lnTo>
                  <a:pt x="371" y="656"/>
                </a:lnTo>
                <a:lnTo>
                  <a:pt x="367" y="657"/>
                </a:lnTo>
                <a:lnTo>
                  <a:pt x="363" y="657"/>
                </a:lnTo>
                <a:lnTo>
                  <a:pt x="359" y="658"/>
                </a:lnTo>
                <a:lnTo>
                  <a:pt x="356" y="659"/>
                </a:lnTo>
                <a:lnTo>
                  <a:pt x="352" y="660"/>
                </a:lnTo>
                <a:lnTo>
                  <a:pt x="351" y="660"/>
                </a:lnTo>
                <a:lnTo>
                  <a:pt x="350" y="660"/>
                </a:lnTo>
                <a:lnTo>
                  <a:pt x="350" y="662"/>
                </a:lnTo>
                <a:lnTo>
                  <a:pt x="274" y="660"/>
                </a:lnTo>
                <a:lnTo>
                  <a:pt x="197" y="660"/>
                </a:lnTo>
                <a:lnTo>
                  <a:pt x="44" y="660"/>
                </a:lnTo>
                <a:lnTo>
                  <a:pt x="40" y="660"/>
                </a:lnTo>
                <a:lnTo>
                  <a:pt x="37" y="660"/>
                </a:lnTo>
                <a:lnTo>
                  <a:pt x="33" y="662"/>
                </a:lnTo>
                <a:lnTo>
                  <a:pt x="28" y="662"/>
                </a:lnTo>
                <a:lnTo>
                  <a:pt x="25" y="663"/>
                </a:lnTo>
                <a:lnTo>
                  <a:pt x="23" y="662"/>
                </a:lnTo>
                <a:lnTo>
                  <a:pt x="20" y="660"/>
                </a:lnTo>
                <a:lnTo>
                  <a:pt x="19" y="660"/>
                </a:lnTo>
                <a:lnTo>
                  <a:pt x="19" y="659"/>
                </a:lnTo>
                <a:lnTo>
                  <a:pt x="18" y="647"/>
                </a:lnTo>
                <a:lnTo>
                  <a:pt x="17" y="637"/>
                </a:lnTo>
                <a:lnTo>
                  <a:pt x="15" y="626"/>
                </a:lnTo>
                <a:lnTo>
                  <a:pt x="15" y="615"/>
                </a:lnTo>
                <a:lnTo>
                  <a:pt x="15" y="594"/>
                </a:lnTo>
                <a:lnTo>
                  <a:pt x="15" y="571"/>
                </a:lnTo>
                <a:lnTo>
                  <a:pt x="17" y="550"/>
                </a:lnTo>
                <a:lnTo>
                  <a:pt x="17" y="528"/>
                </a:lnTo>
                <a:lnTo>
                  <a:pt x="18" y="506"/>
                </a:lnTo>
                <a:lnTo>
                  <a:pt x="18" y="485"/>
                </a:lnTo>
                <a:lnTo>
                  <a:pt x="18" y="480"/>
                </a:lnTo>
                <a:lnTo>
                  <a:pt x="17" y="477"/>
                </a:lnTo>
                <a:lnTo>
                  <a:pt x="15" y="472"/>
                </a:lnTo>
                <a:lnTo>
                  <a:pt x="14" y="468"/>
                </a:lnTo>
                <a:lnTo>
                  <a:pt x="13" y="464"/>
                </a:lnTo>
                <a:lnTo>
                  <a:pt x="12" y="461"/>
                </a:lnTo>
                <a:lnTo>
                  <a:pt x="11" y="460"/>
                </a:lnTo>
                <a:lnTo>
                  <a:pt x="11" y="459"/>
                </a:lnTo>
                <a:lnTo>
                  <a:pt x="11" y="368"/>
                </a:lnTo>
                <a:lnTo>
                  <a:pt x="11" y="279"/>
                </a:lnTo>
                <a:lnTo>
                  <a:pt x="12" y="98"/>
                </a:lnTo>
                <a:lnTo>
                  <a:pt x="12" y="92"/>
                </a:lnTo>
                <a:lnTo>
                  <a:pt x="11" y="87"/>
                </a:lnTo>
                <a:lnTo>
                  <a:pt x="9" y="81"/>
                </a:lnTo>
                <a:lnTo>
                  <a:pt x="8" y="74"/>
                </a:lnTo>
                <a:lnTo>
                  <a:pt x="5" y="60"/>
                </a:lnTo>
                <a:lnTo>
                  <a:pt x="4" y="53"/>
                </a:lnTo>
                <a:lnTo>
                  <a:pt x="2" y="47"/>
                </a:lnTo>
                <a:lnTo>
                  <a:pt x="1" y="40"/>
                </a:lnTo>
                <a:lnTo>
                  <a:pt x="0" y="34"/>
                </a:lnTo>
                <a:lnTo>
                  <a:pt x="0" y="30"/>
                </a:lnTo>
                <a:lnTo>
                  <a:pt x="1" y="25"/>
                </a:lnTo>
                <a:lnTo>
                  <a:pt x="2" y="20"/>
                </a:lnTo>
                <a:lnTo>
                  <a:pt x="5" y="18"/>
                </a:lnTo>
                <a:lnTo>
                  <a:pt x="8" y="15"/>
                </a:lnTo>
                <a:lnTo>
                  <a:pt x="11" y="14"/>
                </a:lnTo>
                <a:lnTo>
                  <a:pt x="13" y="14"/>
                </a:lnTo>
                <a:lnTo>
                  <a:pt x="30" y="11"/>
                </a:lnTo>
                <a:lnTo>
                  <a:pt x="45" y="9"/>
                </a:lnTo>
                <a:lnTo>
                  <a:pt x="77" y="6"/>
                </a:lnTo>
                <a:lnTo>
                  <a:pt x="109" y="2"/>
                </a:lnTo>
                <a:lnTo>
                  <a:pt x="142" y="1"/>
                </a:lnTo>
                <a:lnTo>
                  <a:pt x="174" y="1"/>
                </a:lnTo>
                <a:lnTo>
                  <a:pt x="206" y="0"/>
                </a:lnTo>
                <a:lnTo>
                  <a:pt x="239" y="1"/>
                </a:lnTo>
                <a:lnTo>
                  <a:pt x="271" y="2"/>
                </a:lnTo>
                <a:lnTo>
                  <a:pt x="305" y="4"/>
                </a:lnTo>
                <a:lnTo>
                  <a:pt x="337" y="5"/>
                </a:lnTo>
                <a:lnTo>
                  <a:pt x="402" y="8"/>
                </a:lnTo>
                <a:lnTo>
                  <a:pt x="435" y="9"/>
                </a:lnTo>
                <a:lnTo>
                  <a:pt x="468" y="11"/>
                </a:lnTo>
                <a:lnTo>
                  <a:pt x="500" y="11"/>
                </a:lnTo>
                <a:lnTo>
                  <a:pt x="533" y="12"/>
                </a:lnTo>
                <a:lnTo>
                  <a:pt x="569" y="11"/>
                </a:lnTo>
                <a:lnTo>
                  <a:pt x="606" y="11"/>
                </a:lnTo>
                <a:lnTo>
                  <a:pt x="642" y="11"/>
                </a:lnTo>
                <a:lnTo>
                  <a:pt x="679" y="11"/>
                </a:lnTo>
                <a:lnTo>
                  <a:pt x="690" y="11"/>
                </a:lnTo>
                <a:lnTo>
                  <a:pt x="699" y="12"/>
                </a:lnTo>
                <a:lnTo>
                  <a:pt x="721" y="13"/>
                </a:lnTo>
                <a:lnTo>
                  <a:pt x="741" y="14"/>
                </a:lnTo>
                <a:lnTo>
                  <a:pt x="752" y="15"/>
                </a:lnTo>
                <a:lnTo>
                  <a:pt x="762" y="17"/>
                </a:lnTo>
                <a:lnTo>
                  <a:pt x="765" y="17"/>
                </a:lnTo>
                <a:lnTo>
                  <a:pt x="767" y="17"/>
                </a:lnTo>
                <a:lnTo>
                  <a:pt x="771" y="18"/>
                </a:lnTo>
                <a:lnTo>
                  <a:pt x="773" y="19"/>
                </a:lnTo>
                <a:lnTo>
                  <a:pt x="774" y="19"/>
                </a:lnTo>
                <a:lnTo>
                  <a:pt x="775" y="19"/>
                </a:lnTo>
                <a:lnTo>
                  <a:pt x="776" y="20"/>
                </a:lnTo>
                <a:lnTo>
                  <a:pt x="778" y="20"/>
                </a:lnTo>
                <a:lnTo>
                  <a:pt x="779" y="21"/>
                </a:lnTo>
                <a:lnTo>
                  <a:pt x="780" y="23"/>
                </a:lnTo>
                <a:lnTo>
                  <a:pt x="779" y="23"/>
                </a:lnTo>
                <a:lnTo>
                  <a:pt x="779" y="24"/>
                </a:lnTo>
                <a:close/>
              </a:path>
            </a:pathLst>
          </a:custGeom>
          <a:solidFill>
            <a:srgbClr val="0000FF"/>
          </a:solidFill>
          <a:ln w="9525">
            <a:noFill/>
            <a:round/>
            <a:headEnd/>
            <a:tailEnd/>
          </a:ln>
        </p:spPr>
        <p:txBody>
          <a:bodyPr lIns="57150" tIns="28575" rIns="57150" bIns="28575"/>
          <a:lstStyle/>
          <a:p>
            <a:endParaRPr lang="en-US"/>
          </a:p>
        </p:txBody>
      </p:sp>
      <p:sp>
        <p:nvSpPr>
          <p:cNvPr id="61838" name="Freeform 491"/>
          <p:cNvSpPr>
            <a:spLocks/>
          </p:cNvSpPr>
          <p:nvPr/>
        </p:nvSpPr>
        <p:spPr bwMode="auto">
          <a:xfrm>
            <a:off x="5870575" y="2432050"/>
            <a:ext cx="276225" cy="1346200"/>
          </a:xfrm>
          <a:custGeom>
            <a:avLst/>
            <a:gdLst>
              <a:gd name="T0" fmla="*/ 275448 w 1777"/>
              <a:gd name="T1" fmla="*/ 194349 h 7467"/>
              <a:gd name="T2" fmla="*/ 271873 w 1777"/>
              <a:gd name="T3" fmla="*/ 162438 h 7467"/>
              <a:gd name="T4" fmla="*/ 265344 w 1777"/>
              <a:gd name="T5" fmla="*/ 132330 h 7467"/>
              <a:gd name="T6" fmla="*/ 256328 w 1777"/>
              <a:gd name="T7" fmla="*/ 104386 h 7467"/>
              <a:gd name="T8" fmla="*/ 244670 w 1777"/>
              <a:gd name="T9" fmla="*/ 78605 h 7467"/>
              <a:gd name="T10" fmla="*/ 230835 w 1777"/>
              <a:gd name="T11" fmla="*/ 56249 h 7467"/>
              <a:gd name="T12" fmla="*/ 215446 w 1777"/>
              <a:gd name="T13" fmla="*/ 36959 h 7467"/>
              <a:gd name="T14" fmla="*/ 197881 w 1777"/>
              <a:gd name="T15" fmla="*/ 21454 h 7467"/>
              <a:gd name="T16" fmla="*/ 179072 w 1777"/>
              <a:gd name="T17" fmla="*/ 9555 h 7467"/>
              <a:gd name="T18" fmla="*/ 159175 w 1777"/>
              <a:gd name="T19" fmla="*/ 2344 h 7467"/>
              <a:gd name="T20" fmla="*/ 138190 w 1777"/>
              <a:gd name="T21" fmla="*/ 0 h 7467"/>
              <a:gd name="T22" fmla="*/ 117050 w 1777"/>
              <a:gd name="T23" fmla="*/ 2344 h 7467"/>
              <a:gd name="T24" fmla="*/ 97153 w 1777"/>
              <a:gd name="T25" fmla="*/ 9555 h 7467"/>
              <a:gd name="T26" fmla="*/ 78189 w 1777"/>
              <a:gd name="T27" fmla="*/ 21454 h 7467"/>
              <a:gd name="T28" fmla="*/ 60779 w 1777"/>
              <a:gd name="T29" fmla="*/ 36959 h 7467"/>
              <a:gd name="T30" fmla="*/ 45079 w 1777"/>
              <a:gd name="T31" fmla="*/ 56249 h 7467"/>
              <a:gd name="T32" fmla="*/ 31555 w 1777"/>
              <a:gd name="T33" fmla="*/ 78605 h 7467"/>
              <a:gd name="T34" fmla="*/ 19897 w 1777"/>
              <a:gd name="T35" fmla="*/ 104386 h 7467"/>
              <a:gd name="T36" fmla="*/ 10726 w 1777"/>
              <a:gd name="T37" fmla="*/ 132330 h 7467"/>
              <a:gd name="T38" fmla="*/ 4197 w 1777"/>
              <a:gd name="T39" fmla="*/ 162438 h 7467"/>
              <a:gd name="T40" fmla="*/ 622 w 1777"/>
              <a:gd name="T41" fmla="*/ 194349 h 7467"/>
              <a:gd name="T42" fmla="*/ 0 w 1777"/>
              <a:gd name="T43" fmla="*/ 1129676 h 7467"/>
              <a:gd name="T44" fmla="*/ 1554 w 1777"/>
              <a:gd name="T45" fmla="*/ 1162668 h 7467"/>
              <a:gd name="T46" fmla="*/ 6062 w 1777"/>
              <a:gd name="T47" fmla="*/ 1194038 h 7467"/>
              <a:gd name="T48" fmla="*/ 13679 w 1777"/>
              <a:gd name="T49" fmla="*/ 1223605 h 7467"/>
              <a:gd name="T50" fmla="*/ 23628 w 1777"/>
              <a:gd name="T51" fmla="*/ 1250648 h 7467"/>
              <a:gd name="T52" fmla="*/ 35752 w 1777"/>
              <a:gd name="T53" fmla="*/ 1275347 h 7467"/>
              <a:gd name="T54" fmla="*/ 50364 w 1777"/>
              <a:gd name="T55" fmla="*/ 1296621 h 7467"/>
              <a:gd name="T56" fmla="*/ 66530 w 1777"/>
              <a:gd name="T57" fmla="*/ 1314830 h 7467"/>
              <a:gd name="T58" fmla="*/ 84406 w 1777"/>
              <a:gd name="T59" fmla="*/ 1329253 h 7467"/>
              <a:gd name="T60" fmla="*/ 103526 w 1777"/>
              <a:gd name="T61" fmla="*/ 1339349 h 7467"/>
              <a:gd name="T62" fmla="*/ 124045 w 1777"/>
              <a:gd name="T63" fmla="*/ 1344938 h 7467"/>
              <a:gd name="T64" fmla="*/ 145185 w 1777"/>
              <a:gd name="T65" fmla="*/ 1345839 h 7467"/>
              <a:gd name="T66" fmla="*/ 166015 w 1777"/>
              <a:gd name="T67" fmla="*/ 1341873 h 7467"/>
              <a:gd name="T68" fmla="*/ 185601 w 1777"/>
              <a:gd name="T69" fmla="*/ 1333039 h 7467"/>
              <a:gd name="T70" fmla="*/ 203943 w 1777"/>
              <a:gd name="T71" fmla="*/ 1320058 h 7467"/>
              <a:gd name="T72" fmla="*/ 220731 w 1777"/>
              <a:gd name="T73" fmla="*/ 1303112 h 7467"/>
              <a:gd name="T74" fmla="*/ 235809 w 1777"/>
              <a:gd name="T75" fmla="*/ 1282739 h 7467"/>
              <a:gd name="T76" fmla="*/ 248711 w 1777"/>
              <a:gd name="T77" fmla="*/ 1259302 h 7467"/>
              <a:gd name="T78" fmla="*/ 259592 w 1777"/>
              <a:gd name="T79" fmla="*/ 1232800 h 7467"/>
              <a:gd name="T80" fmla="*/ 267986 w 1777"/>
              <a:gd name="T81" fmla="*/ 1204134 h 7467"/>
              <a:gd name="T82" fmla="*/ 273427 w 1777"/>
              <a:gd name="T83" fmla="*/ 1173305 h 7467"/>
              <a:gd name="T84" fmla="*/ 276070 w 1777"/>
              <a:gd name="T85" fmla="*/ 1140854 h 7467"/>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1777"/>
              <a:gd name="T130" fmla="*/ 0 h 7467"/>
              <a:gd name="T131" fmla="*/ 1777 w 1777"/>
              <a:gd name="T132" fmla="*/ 7467 h 7467"/>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1777" h="7467">
                <a:moveTo>
                  <a:pt x="1777" y="1201"/>
                </a:moveTo>
                <a:lnTo>
                  <a:pt x="1776" y="1140"/>
                </a:lnTo>
                <a:lnTo>
                  <a:pt x="1772" y="1078"/>
                </a:lnTo>
                <a:lnTo>
                  <a:pt x="1766" y="1019"/>
                </a:lnTo>
                <a:lnTo>
                  <a:pt x="1759" y="959"/>
                </a:lnTo>
                <a:lnTo>
                  <a:pt x="1749" y="901"/>
                </a:lnTo>
                <a:lnTo>
                  <a:pt x="1737" y="844"/>
                </a:lnTo>
                <a:lnTo>
                  <a:pt x="1724" y="789"/>
                </a:lnTo>
                <a:lnTo>
                  <a:pt x="1707" y="734"/>
                </a:lnTo>
                <a:lnTo>
                  <a:pt x="1689" y="681"/>
                </a:lnTo>
                <a:lnTo>
                  <a:pt x="1670" y="628"/>
                </a:lnTo>
                <a:lnTo>
                  <a:pt x="1649" y="579"/>
                </a:lnTo>
                <a:lnTo>
                  <a:pt x="1625" y="529"/>
                </a:lnTo>
                <a:lnTo>
                  <a:pt x="1600" y="483"/>
                </a:lnTo>
                <a:lnTo>
                  <a:pt x="1574" y="436"/>
                </a:lnTo>
                <a:lnTo>
                  <a:pt x="1546" y="394"/>
                </a:lnTo>
                <a:lnTo>
                  <a:pt x="1517" y="351"/>
                </a:lnTo>
                <a:lnTo>
                  <a:pt x="1485" y="312"/>
                </a:lnTo>
                <a:lnTo>
                  <a:pt x="1453" y="274"/>
                </a:lnTo>
                <a:lnTo>
                  <a:pt x="1420" y="238"/>
                </a:lnTo>
                <a:lnTo>
                  <a:pt x="1386" y="205"/>
                </a:lnTo>
                <a:lnTo>
                  <a:pt x="1349" y="173"/>
                </a:lnTo>
                <a:lnTo>
                  <a:pt x="1312" y="145"/>
                </a:lnTo>
                <a:lnTo>
                  <a:pt x="1273" y="119"/>
                </a:lnTo>
                <a:lnTo>
                  <a:pt x="1234" y="94"/>
                </a:lnTo>
                <a:lnTo>
                  <a:pt x="1194" y="72"/>
                </a:lnTo>
                <a:lnTo>
                  <a:pt x="1152" y="53"/>
                </a:lnTo>
                <a:lnTo>
                  <a:pt x="1111" y="37"/>
                </a:lnTo>
                <a:lnTo>
                  <a:pt x="1068" y="24"/>
                </a:lnTo>
                <a:lnTo>
                  <a:pt x="1024" y="13"/>
                </a:lnTo>
                <a:lnTo>
                  <a:pt x="979" y="6"/>
                </a:lnTo>
                <a:lnTo>
                  <a:pt x="934" y="1"/>
                </a:lnTo>
                <a:lnTo>
                  <a:pt x="889" y="0"/>
                </a:lnTo>
                <a:lnTo>
                  <a:pt x="843" y="1"/>
                </a:lnTo>
                <a:lnTo>
                  <a:pt x="798" y="6"/>
                </a:lnTo>
                <a:lnTo>
                  <a:pt x="753" y="13"/>
                </a:lnTo>
                <a:lnTo>
                  <a:pt x="709" y="24"/>
                </a:lnTo>
                <a:lnTo>
                  <a:pt x="666" y="37"/>
                </a:lnTo>
                <a:lnTo>
                  <a:pt x="625" y="53"/>
                </a:lnTo>
                <a:lnTo>
                  <a:pt x="583" y="72"/>
                </a:lnTo>
                <a:lnTo>
                  <a:pt x="543" y="94"/>
                </a:lnTo>
                <a:lnTo>
                  <a:pt x="503" y="119"/>
                </a:lnTo>
                <a:lnTo>
                  <a:pt x="465" y="145"/>
                </a:lnTo>
                <a:lnTo>
                  <a:pt x="428" y="173"/>
                </a:lnTo>
                <a:lnTo>
                  <a:pt x="391" y="205"/>
                </a:lnTo>
                <a:lnTo>
                  <a:pt x="357" y="238"/>
                </a:lnTo>
                <a:lnTo>
                  <a:pt x="324" y="274"/>
                </a:lnTo>
                <a:lnTo>
                  <a:pt x="290" y="312"/>
                </a:lnTo>
                <a:lnTo>
                  <a:pt x="260" y="351"/>
                </a:lnTo>
                <a:lnTo>
                  <a:pt x="230" y="394"/>
                </a:lnTo>
                <a:lnTo>
                  <a:pt x="203" y="436"/>
                </a:lnTo>
                <a:lnTo>
                  <a:pt x="177" y="483"/>
                </a:lnTo>
                <a:lnTo>
                  <a:pt x="152" y="529"/>
                </a:lnTo>
                <a:lnTo>
                  <a:pt x="128" y="579"/>
                </a:lnTo>
                <a:lnTo>
                  <a:pt x="107" y="628"/>
                </a:lnTo>
                <a:lnTo>
                  <a:pt x="88" y="681"/>
                </a:lnTo>
                <a:lnTo>
                  <a:pt x="69" y="734"/>
                </a:lnTo>
                <a:lnTo>
                  <a:pt x="53" y="789"/>
                </a:lnTo>
                <a:lnTo>
                  <a:pt x="39" y="844"/>
                </a:lnTo>
                <a:lnTo>
                  <a:pt x="27" y="901"/>
                </a:lnTo>
                <a:lnTo>
                  <a:pt x="18" y="959"/>
                </a:lnTo>
                <a:lnTo>
                  <a:pt x="10" y="1019"/>
                </a:lnTo>
                <a:lnTo>
                  <a:pt x="4" y="1078"/>
                </a:lnTo>
                <a:lnTo>
                  <a:pt x="0" y="1140"/>
                </a:lnTo>
                <a:lnTo>
                  <a:pt x="0" y="1201"/>
                </a:lnTo>
                <a:lnTo>
                  <a:pt x="0" y="6266"/>
                </a:lnTo>
                <a:lnTo>
                  <a:pt x="0" y="6328"/>
                </a:lnTo>
                <a:lnTo>
                  <a:pt x="4" y="6388"/>
                </a:lnTo>
                <a:lnTo>
                  <a:pt x="10" y="6449"/>
                </a:lnTo>
                <a:lnTo>
                  <a:pt x="18" y="6508"/>
                </a:lnTo>
                <a:lnTo>
                  <a:pt x="27" y="6566"/>
                </a:lnTo>
                <a:lnTo>
                  <a:pt x="39" y="6623"/>
                </a:lnTo>
                <a:lnTo>
                  <a:pt x="53" y="6679"/>
                </a:lnTo>
                <a:lnTo>
                  <a:pt x="69" y="6734"/>
                </a:lnTo>
                <a:lnTo>
                  <a:pt x="88" y="6787"/>
                </a:lnTo>
                <a:lnTo>
                  <a:pt x="107" y="6838"/>
                </a:lnTo>
                <a:lnTo>
                  <a:pt x="128" y="6889"/>
                </a:lnTo>
                <a:lnTo>
                  <a:pt x="152" y="6937"/>
                </a:lnTo>
                <a:lnTo>
                  <a:pt x="177" y="6985"/>
                </a:lnTo>
                <a:lnTo>
                  <a:pt x="203" y="7030"/>
                </a:lnTo>
                <a:lnTo>
                  <a:pt x="230" y="7074"/>
                </a:lnTo>
                <a:lnTo>
                  <a:pt x="260" y="7115"/>
                </a:lnTo>
                <a:lnTo>
                  <a:pt x="290" y="7154"/>
                </a:lnTo>
                <a:lnTo>
                  <a:pt x="324" y="7192"/>
                </a:lnTo>
                <a:lnTo>
                  <a:pt x="357" y="7228"/>
                </a:lnTo>
                <a:lnTo>
                  <a:pt x="391" y="7262"/>
                </a:lnTo>
                <a:lnTo>
                  <a:pt x="428" y="7293"/>
                </a:lnTo>
                <a:lnTo>
                  <a:pt x="465" y="7322"/>
                </a:lnTo>
                <a:lnTo>
                  <a:pt x="503" y="7349"/>
                </a:lnTo>
                <a:lnTo>
                  <a:pt x="543" y="7373"/>
                </a:lnTo>
                <a:lnTo>
                  <a:pt x="583" y="7394"/>
                </a:lnTo>
                <a:lnTo>
                  <a:pt x="625" y="7413"/>
                </a:lnTo>
                <a:lnTo>
                  <a:pt x="666" y="7429"/>
                </a:lnTo>
                <a:lnTo>
                  <a:pt x="709" y="7443"/>
                </a:lnTo>
                <a:lnTo>
                  <a:pt x="753" y="7453"/>
                </a:lnTo>
                <a:lnTo>
                  <a:pt x="798" y="7460"/>
                </a:lnTo>
                <a:lnTo>
                  <a:pt x="843" y="7465"/>
                </a:lnTo>
                <a:lnTo>
                  <a:pt x="889" y="7467"/>
                </a:lnTo>
                <a:lnTo>
                  <a:pt x="934" y="7465"/>
                </a:lnTo>
                <a:lnTo>
                  <a:pt x="979" y="7460"/>
                </a:lnTo>
                <a:lnTo>
                  <a:pt x="1024" y="7453"/>
                </a:lnTo>
                <a:lnTo>
                  <a:pt x="1068" y="7443"/>
                </a:lnTo>
                <a:lnTo>
                  <a:pt x="1111" y="7429"/>
                </a:lnTo>
                <a:lnTo>
                  <a:pt x="1152" y="7413"/>
                </a:lnTo>
                <a:lnTo>
                  <a:pt x="1194" y="7394"/>
                </a:lnTo>
                <a:lnTo>
                  <a:pt x="1234" y="7373"/>
                </a:lnTo>
                <a:lnTo>
                  <a:pt x="1273" y="7349"/>
                </a:lnTo>
                <a:lnTo>
                  <a:pt x="1312" y="7322"/>
                </a:lnTo>
                <a:lnTo>
                  <a:pt x="1349" y="7293"/>
                </a:lnTo>
                <a:lnTo>
                  <a:pt x="1386" y="7262"/>
                </a:lnTo>
                <a:lnTo>
                  <a:pt x="1420" y="7228"/>
                </a:lnTo>
                <a:lnTo>
                  <a:pt x="1453" y="7192"/>
                </a:lnTo>
                <a:lnTo>
                  <a:pt x="1485" y="7154"/>
                </a:lnTo>
                <a:lnTo>
                  <a:pt x="1517" y="7115"/>
                </a:lnTo>
                <a:lnTo>
                  <a:pt x="1546" y="7074"/>
                </a:lnTo>
                <a:lnTo>
                  <a:pt x="1574" y="7030"/>
                </a:lnTo>
                <a:lnTo>
                  <a:pt x="1600" y="6985"/>
                </a:lnTo>
                <a:lnTo>
                  <a:pt x="1625" y="6937"/>
                </a:lnTo>
                <a:lnTo>
                  <a:pt x="1649" y="6889"/>
                </a:lnTo>
                <a:lnTo>
                  <a:pt x="1670" y="6838"/>
                </a:lnTo>
                <a:lnTo>
                  <a:pt x="1689" y="6787"/>
                </a:lnTo>
                <a:lnTo>
                  <a:pt x="1707" y="6734"/>
                </a:lnTo>
                <a:lnTo>
                  <a:pt x="1724" y="6679"/>
                </a:lnTo>
                <a:lnTo>
                  <a:pt x="1737" y="6623"/>
                </a:lnTo>
                <a:lnTo>
                  <a:pt x="1749" y="6566"/>
                </a:lnTo>
                <a:lnTo>
                  <a:pt x="1759" y="6508"/>
                </a:lnTo>
                <a:lnTo>
                  <a:pt x="1766" y="6449"/>
                </a:lnTo>
                <a:lnTo>
                  <a:pt x="1772" y="6388"/>
                </a:lnTo>
                <a:lnTo>
                  <a:pt x="1776" y="6328"/>
                </a:lnTo>
                <a:lnTo>
                  <a:pt x="1777" y="6266"/>
                </a:lnTo>
                <a:lnTo>
                  <a:pt x="1777" y="1201"/>
                </a:lnTo>
              </a:path>
            </a:pathLst>
          </a:custGeom>
          <a:noFill/>
          <a:ln w="4763">
            <a:solidFill>
              <a:srgbClr val="000000"/>
            </a:solidFill>
            <a:prstDash val="solid"/>
            <a:round/>
            <a:headEnd/>
            <a:tailEnd/>
          </a:ln>
        </p:spPr>
        <p:txBody>
          <a:bodyPr lIns="57150" tIns="28575" rIns="57150" bIns="28575"/>
          <a:lstStyle/>
          <a:p>
            <a:endParaRPr lang="en-US"/>
          </a:p>
        </p:txBody>
      </p:sp>
      <p:sp>
        <p:nvSpPr>
          <p:cNvPr id="61839" name="Freeform 492"/>
          <p:cNvSpPr>
            <a:spLocks/>
          </p:cNvSpPr>
          <p:nvPr/>
        </p:nvSpPr>
        <p:spPr bwMode="auto">
          <a:xfrm>
            <a:off x="5816600" y="2247900"/>
            <a:ext cx="387350" cy="577850"/>
          </a:xfrm>
          <a:custGeom>
            <a:avLst/>
            <a:gdLst>
              <a:gd name="T0" fmla="*/ 0 w 2489"/>
              <a:gd name="T1" fmla="*/ 281341 h 3200"/>
              <a:gd name="T2" fmla="*/ 622 w 2489"/>
              <a:gd name="T3" fmla="*/ 266533 h 3200"/>
              <a:gd name="T4" fmla="*/ 2334 w 2489"/>
              <a:gd name="T5" fmla="*/ 244683 h 3200"/>
              <a:gd name="T6" fmla="*/ 6225 w 2489"/>
              <a:gd name="T7" fmla="*/ 216694 h 3200"/>
              <a:gd name="T8" fmla="*/ 11672 w 2489"/>
              <a:gd name="T9" fmla="*/ 189426 h 3200"/>
              <a:gd name="T10" fmla="*/ 18986 w 2489"/>
              <a:gd name="T11" fmla="*/ 163604 h 3200"/>
              <a:gd name="T12" fmla="*/ 28168 w 2489"/>
              <a:gd name="T13" fmla="*/ 138865 h 3200"/>
              <a:gd name="T14" fmla="*/ 38439 w 2489"/>
              <a:gd name="T15" fmla="*/ 115931 h 3200"/>
              <a:gd name="T16" fmla="*/ 50267 w 2489"/>
              <a:gd name="T17" fmla="*/ 94623 h 3200"/>
              <a:gd name="T18" fmla="*/ 63339 w 2489"/>
              <a:gd name="T19" fmla="*/ 74940 h 3200"/>
              <a:gd name="T20" fmla="*/ 77657 w 2489"/>
              <a:gd name="T21" fmla="*/ 57424 h 3200"/>
              <a:gd name="T22" fmla="*/ 93219 w 2489"/>
              <a:gd name="T23" fmla="*/ 41714 h 3200"/>
              <a:gd name="T24" fmla="*/ 101312 w 2489"/>
              <a:gd name="T25" fmla="*/ 34671 h 3200"/>
              <a:gd name="T26" fmla="*/ 109715 w 2489"/>
              <a:gd name="T27" fmla="*/ 28351 h 3200"/>
              <a:gd name="T28" fmla="*/ 118275 w 2489"/>
              <a:gd name="T29" fmla="*/ 22572 h 3200"/>
              <a:gd name="T30" fmla="*/ 126990 w 2489"/>
              <a:gd name="T31" fmla="*/ 17336 h 3200"/>
              <a:gd name="T32" fmla="*/ 136016 w 2489"/>
              <a:gd name="T33" fmla="*/ 12821 h 3200"/>
              <a:gd name="T34" fmla="*/ 145198 w 2489"/>
              <a:gd name="T35" fmla="*/ 9029 h 3200"/>
              <a:gd name="T36" fmla="*/ 154691 w 2489"/>
              <a:gd name="T37" fmla="*/ 5779 h 3200"/>
              <a:gd name="T38" fmla="*/ 164184 w 2489"/>
              <a:gd name="T39" fmla="*/ 3250 h 3200"/>
              <a:gd name="T40" fmla="*/ 173833 w 2489"/>
              <a:gd name="T41" fmla="*/ 1264 h 3200"/>
              <a:gd name="T42" fmla="*/ 183637 w 2489"/>
              <a:gd name="T43" fmla="*/ 181 h 3200"/>
              <a:gd name="T44" fmla="*/ 193753 w 2489"/>
              <a:gd name="T45" fmla="*/ 0 h 3200"/>
              <a:gd name="T46" fmla="*/ 203713 w 2489"/>
              <a:gd name="T47" fmla="*/ 181 h 3200"/>
              <a:gd name="T48" fmla="*/ 213517 w 2489"/>
              <a:gd name="T49" fmla="*/ 1264 h 3200"/>
              <a:gd name="T50" fmla="*/ 223166 w 2489"/>
              <a:gd name="T51" fmla="*/ 3250 h 3200"/>
              <a:gd name="T52" fmla="*/ 232659 w 2489"/>
              <a:gd name="T53" fmla="*/ 5779 h 3200"/>
              <a:gd name="T54" fmla="*/ 242152 w 2489"/>
              <a:gd name="T55" fmla="*/ 9029 h 3200"/>
              <a:gd name="T56" fmla="*/ 251334 w 2489"/>
              <a:gd name="T57" fmla="*/ 12821 h 3200"/>
              <a:gd name="T58" fmla="*/ 260360 w 2489"/>
              <a:gd name="T59" fmla="*/ 17336 h 3200"/>
              <a:gd name="T60" fmla="*/ 269075 w 2489"/>
              <a:gd name="T61" fmla="*/ 22572 h 3200"/>
              <a:gd name="T62" fmla="*/ 277635 w 2489"/>
              <a:gd name="T63" fmla="*/ 28351 h 3200"/>
              <a:gd name="T64" fmla="*/ 286038 w 2489"/>
              <a:gd name="T65" fmla="*/ 34671 h 3200"/>
              <a:gd name="T66" fmla="*/ 294131 w 2489"/>
              <a:gd name="T67" fmla="*/ 41714 h 3200"/>
              <a:gd name="T68" fmla="*/ 309693 w 2489"/>
              <a:gd name="T69" fmla="*/ 57424 h 3200"/>
              <a:gd name="T70" fmla="*/ 323855 w 2489"/>
              <a:gd name="T71" fmla="*/ 74940 h 3200"/>
              <a:gd name="T72" fmla="*/ 337083 w 2489"/>
              <a:gd name="T73" fmla="*/ 94623 h 3200"/>
              <a:gd name="T74" fmla="*/ 348911 w 2489"/>
              <a:gd name="T75" fmla="*/ 115931 h 3200"/>
              <a:gd name="T76" fmla="*/ 359182 w 2489"/>
              <a:gd name="T77" fmla="*/ 138865 h 3200"/>
              <a:gd name="T78" fmla="*/ 368364 w 2489"/>
              <a:gd name="T79" fmla="*/ 163604 h 3200"/>
              <a:gd name="T80" fmla="*/ 375523 w 2489"/>
              <a:gd name="T81" fmla="*/ 189426 h 3200"/>
              <a:gd name="T82" fmla="*/ 381281 w 2489"/>
              <a:gd name="T83" fmla="*/ 216694 h 3200"/>
              <a:gd name="T84" fmla="*/ 385016 w 2489"/>
              <a:gd name="T85" fmla="*/ 244683 h 3200"/>
              <a:gd name="T86" fmla="*/ 386728 w 2489"/>
              <a:gd name="T87" fmla="*/ 266533 h 3200"/>
              <a:gd name="T88" fmla="*/ 387350 w 2489"/>
              <a:gd name="T89" fmla="*/ 281341 h 3200"/>
              <a:gd name="T90" fmla="*/ 387350 w 2489"/>
              <a:gd name="T91" fmla="*/ 577850 h 3200"/>
              <a:gd name="T92" fmla="*/ 0 w 2489"/>
              <a:gd name="T93" fmla="*/ 288744 h 3200"/>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2489"/>
              <a:gd name="T142" fmla="*/ 0 h 3200"/>
              <a:gd name="T143" fmla="*/ 2489 w 2489"/>
              <a:gd name="T144" fmla="*/ 3200 h 3200"/>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2489" h="3200">
                <a:moveTo>
                  <a:pt x="0" y="1599"/>
                </a:moveTo>
                <a:lnTo>
                  <a:pt x="0" y="1558"/>
                </a:lnTo>
                <a:lnTo>
                  <a:pt x="2" y="1517"/>
                </a:lnTo>
                <a:lnTo>
                  <a:pt x="4" y="1476"/>
                </a:lnTo>
                <a:lnTo>
                  <a:pt x="6" y="1436"/>
                </a:lnTo>
                <a:lnTo>
                  <a:pt x="15" y="1355"/>
                </a:lnTo>
                <a:lnTo>
                  <a:pt x="25" y="1277"/>
                </a:lnTo>
                <a:lnTo>
                  <a:pt x="40" y="1200"/>
                </a:lnTo>
                <a:lnTo>
                  <a:pt x="56" y="1124"/>
                </a:lnTo>
                <a:lnTo>
                  <a:pt x="75" y="1049"/>
                </a:lnTo>
                <a:lnTo>
                  <a:pt x="98" y="977"/>
                </a:lnTo>
                <a:lnTo>
                  <a:pt x="122" y="906"/>
                </a:lnTo>
                <a:lnTo>
                  <a:pt x="150" y="837"/>
                </a:lnTo>
                <a:lnTo>
                  <a:pt x="181" y="769"/>
                </a:lnTo>
                <a:lnTo>
                  <a:pt x="213" y="704"/>
                </a:lnTo>
                <a:lnTo>
                  <a:pt x="247" y="642"/>
                </a:lnTo>
                <a:lnTo>
                  <a:pt x="284" y="582"/>
                </a:lnTo>
                <a:lnTo>
                  <a:pt x="323" y="524"/>
                </a:lnTo>
                <a:lnTo>
                  <a:pt x="364" y="468"/>
                </a:lnTo>
                <a:lnTo>
                  <a:pt x="407" y="415"/>
                </a:lnTo>
                <a:lnTo>
                  <a:pt x="453" y="365"/>
                </a:lnTo>
                <a:lnTo>
                  <a:pt x="499" y="318"/>
                </a:lnTo>
                <a:lnTo>
                  <a:pt x="548" y="272"/>
                </a:lnTo>
                <a:lnTo>
                  <a:pt x="599" y="231"/>
                </a:lnTo>
                <a:lnTo>
                  <a:pt x="625" y="211"/>
                </a:lnTo>
                <a:lnTo>
                  <a:pt x="651" y="192"/>
                </a:lnTo>
                <a:lnTo>
                  <a:pt x="677" y="174"/>
                </a:lnTo>
                <a:lnTo>
                  <a:pt x="705" y="157"/>
                </a:lnTo>
                <a:lnTo>
                  <a:pt x="732" y="141"/>
                </a:lnTo>
                <a:lnTo>
                  <a:pt x="760" y="125"/>
                </a:lnTo>
                <a:lnTo>
                  <a:pt x="788" y="110"/>
                </a:lnTo>
                <a:lnTo>
                  <a:pt x="816" y="96"/>
                </a:lnTo>
                <a:lnTo>
                  <a:pt x="846" y="83"/>
                </a:lnTo>
                <a:lnTo>
                  <a:pt x="874" y="71"/>
                </a:lnTo>
                <a:lnTo>
                  <a:pt x="904" y="60"/>
                </a:lnTo>
                <a:lnTo>
                  <a:pt x="933" y="50"/>
                </a:lnTo>
                <a:lnTo>
                  <a:pt x="963" y="40"/>
                </a:lnTo>
                <a:lnTo>
                  <a:pt x="994" y="32"/>
                </a:lnTo>
                <a:lnTo>
                  <a:pt x="1025" y="25"/>
                </a:lnTo>
                <a:lnTo>
                  <a:pt x="1055" y="18"/>
                </a:lnTo>
                <a:lnTo>
                  <a:pt x="1086" y="12"/>
                </a:lnTo>
                <a:lnTo>
                  <a:pt x="1117" y="7"/>
                </a:lnTo>
                <a:lnTo>
                  <a:pt x="1149" y="3"/>
                </a:lnTo>
                <a:lnTo>
                  <a:pt x="1180" y="1"/>
                </a:lnTo>
                <a:lnTo>
                  <a:pt x="1212" y="0"/>
                </a:lnTo>
                <a:lnTo>
                  <a:pt x="1245" y="0"/>
                </a:lnTo>
                <a:lnTo>
                  <a:pt x="1277" y="0"/>
                </a:lnTo>
                <a:lnTo>
                  <a:pt x="1309" y="1"/>
                </a:lnTo>
                <a:lnTo>
                  <a:pt x="1340" y="3"/>
                </a:lnTo>
                <a:lnTo>
                  <a:pt x="1372" y="7"/>
                </a:lnTo>
                <a:lnTo>
                  <a:pt x="1403" y="12"/>
                </a:lnTo>
                <a:lnTo>
                  <a:pt x="1434" y="18"/>
                </a:lnTo>
                <a:lnTo>
                  <a:pt x="1464" y="25"/>
                </a:lnTo>
                <a:lnTo>
                  <a:pt x="1495" y="32"/>
                </a:lnTo>
                <a:lnTo>
                  <a:pt x="1526" y="40"/>
                </a:lnTo>
                <a:lnTo>
                  <a:pt x="1556" y="50"/>
                </a:lnTo>
                <a:lnTo>
                  <a:pt x="1585" y="60"/>
                </a:lnTo>
                <a:lnTo>
                  <a:pt x="1615" y="71"/>
                </a:lnTo>
                <a:lnTo>
                  <a:pt x="1643" y="83"/>
                </a:lnTo>
                <a:lnTo>
                  <a:pt x="1673" y="96"/>
                </a:lnTo>
                <a:lnTo>
                  <a:pt x="1702" y="110"/>
                </a:lnTo>
                <a:lnTo>
                  <a:pt x="1729" y="125"/>
                </a:lnTo>
                <a:lnTo>
                  <a:pt x="1757" y="141"/>
                </a:lnTo>
                <a:lnTo>
                  <a:pt x="1784" y="157"/>
                </a:lnTo>
                <a:lnTo>
                  <a:pt x="1811" y="174"/>
                </a:lnTo>
                <a:lnTo>
                  <a:pt x="1838" y="192"/>
                </a:lnTo>
                <a:lnTo>
                  <a:pt x="1864" y="211"/>
                </a:lnTo>
                <a:lnTo>
                  <a:pt x="1890" y="231"/>
                </a:lnTo>
                <a:lnTo>
                  <a:pt x="1940" y="272"/>
                </a:lnTo>
                <a:lnTo>
                  <a:pt x="1990" y="318"/>
                </a:lnTo>
                <a:lnTo>
                  <a:pt x="2036" y="365"/>
                </a:lnTo>
                <a:lnTo>
                  <a:pt x="2081" y="415"/>
                </a:lnTo>
                <a:lnTo>
                  <a:pt x="2125" y="468"/>
                </a:lnTo>
                <a:lnTo>
                  <a:pt x="2166" y="524"/>
                </a:lnTo>
                <a:lnTo>
                  <a:pt x="2204" y="582"/>
                </a:lnTo>
                <a:lnTo>
                  <a:pt x="2242" y="642"/>
                </a:lnTo>
                <a:lnTo>
                  <a:pt x="2276" y="704"/>
                </a:lnTo>
                <a:lnTo>
                  <a:pt x="2308" y="769"/>
                </a:lnTo>
                <a:lnTo>
                  <a:pt x="2338" y="837"/>
                </a:lnTo>
                <a:lnTo>
                  <a:pt x="2367" y="906"/>
                </a:lnTo>
                <a:lnTo>
                  <a:pt x="2391" y="977"/>
                </a:lnTo>
                <a:lnTo>
                  <a:pt x="2413" y="1049"/>
                </a:lnTo>
                <a:lnTo>
                  <a:pt x="2433" y="1124"/>
                </a:lnTo>
                <a:lnTo>
                  <a:pt x="2450" y="1200"/>
                </a:lnTo>
                <a:lnTo>
                  <a:pt x="2464" y="1277"/>
                </a:lnTo>
                <a:lnTo>
                  <a:pt x="2474" y="1355"/>
                </a:lnTo>
                <a:lnTo>
                  <a:pt x="2483" y="1436"/>
                </a:lnTo>
                <a:lnTo>
                  <a:pt x="2485" y="1476"/>
                </a:lnTo>
                <a:lnTo>
                  <a:pt x="2487" y="1517"/>
                </a:lnTo>
                <a:lnTo>
                  <a:pt x="2489" y="1558"/>
                </a:lnTo>
                <a:lnTo>
                  <a:pt x="2489" y="1599"/>
                </a:lnTo>
                <a:lnTo>
                  <a:pt x="2489" y="3200"/>
                </a:lnTo>
                <a:lnTo>
                  <a:pt x="0" y="3200"/>
                </a:lnTo>
                <a:lnTo>
                  <a:pt x="0" y="1599"/>
                </a:lnTo>
                <a:close/>
              </a:path>
            </a:pathLst>
          </a:custGeom>
          <a:solidFill>
            <a:srgbClr val="FFFFFF"/>
          </a:solidFill>
          <a:ln w="9525">
            <a:noFill/>
            <a:round/>
            <a:headEnd/>
            <a:tailEnd/>
          </a:ln>
        </p:spPr>
        <p:txBody>
          <a:bodyPr lIns="57150" tIns="28575" rIns="57150" bIns="28575"/>
          <a:lstStyle/>
          <a:p>
            <a:endParaRPr lang="en-US"/>
          </a:p>
        </p:txBody>
      </p:sp>
      <p:sp>
        <p:nvSpPr>
          <p:cNvPr id="61840" name="Freeform 493"/>
          <p:cNvSpPr>
            <a:spLocks/>
          </p:cNvSpPr>
          <p:nvPr/>
        </p:nvSpPr>
        <p:spPr bwMode="auto">
          <a:xfrm>
            <a:off x="5816600" y="2247900"/>
            <a:ext cx="387350" cy="577850"/>
          </a:xfrm>
          <a:custGeom>
            <a:avLst/>
            <a:gdLst>
              <a:gd name="T0" fmla="*/ 0 w 2489"/>
              <a:gd name="T1" fmla="*/ 281341 h 3200"/>
              <a:gd name="T2" fmla="*/ 622 w 2489"/>
              <a:gd name="T3" fmla="*/ 266533 h 3200"/>
              <a:gd name="T4" fmla="*/ 2334 w 2489"/>
              <a:gd name="T5" fmla="*/ 244683 h 3200"/>
              <a:gd name="T6" fmla="*/ 6225 w 2489"/>
              <a:gd name="T7" fmla="*/ 216694 h 3200"/>
              <a:gd name="T8" fmla="*/ 11672 w 2489"/>
              <a:gd name="T9" fmla="*/ 189426 h 3200"/>
              <a:gd name="T10" fmla="*/ 18986 w 2489"/>
              <a:gd name="T11" fmla="*/ 163604 h 3200"/>
              <a:gd name="T12" fmla="*/ 28168 w 2489"/>
              <a:gd name="T13" fmla="*/ 138865 h 3200"/>
              <a:gd name="T14" fmla="*/ 38439 w 2489"/>
              <a:gd name="T15" fmla="*/ 115931 h 3200"/>
              <a:gd name="T16" fmla="*/ 50267 w 2489"/>
              <a:gd name="T17" fmla="*/ 94623 h 3200"/>
              <a:gd name="T18" fmla="*/ 63339 w 2489"/>
              <a:gd name="T19" fmla="*/ 74940 h 3200"/>
              <a:gd name="T20" fmla="*/ 77657 w 2489"/>
              <a:gd name="T21" fmla="*/ 57424 h 3200"/>
              <a:gd name="T22" fmla="*/ 93219 w 2489"/>
              <a:gd name="T23" fmla="*/ 41714 h 3200"/>
              <a:gd name="T24" fmla="*/ 101312 w 2489"/>
              <a:gd name="T25" fmla="*/ 34671 h 3200"/>
              <a:gd name="T26" fmla="*/ 109715 w 2489"/>
              <a:gd name="T27" fmla="*/ 28351 h 3200"/>
              <a:gd name="T28" fmla="*/ 118275 w 2489"/>
              <a:gd name="T29" fmla="*/ 22572 h 3200"/>
              <a:gd name="T30" fmla="*/ 126990 w 2489"/>
              <a:gd name="T31" fmla="*/ 17336 h 3200"/>
              <a:gd name="T32" fmla="*/ 136016 w 2489"/>
              <a:gd name="T33" fmla="*/ 12821 h 3200"/>
              <a:gd name="T34" fmla="*/ 145198 w 2489"/>
              <a:gd name="T35" fmla="*/ 9029 h 3200"/>
              <a:gd name="T36" fmla="*/ 154691 w 2489"/>
              <a:gd name="T37" fmla="*/ 5779 h 3200"/>
              <a:gd name="T38" fmla="*/ 164184 w 2489"/>
              <a:gd name="T39" fmla="*/ 3250 h 3200"/>
              <a:gd name="T40" fmla="*/ 173833 w 2489"/>
              <a:gd name="T41" fmla="*/ 1264 h 3200"/>
              <a:gd name="T42" fmla="*/ 183637 w 2489"/>
              <a:gd name="T43" fmla="*/ 181 h 3200"/>
              <a:gd name="T44" fmla="*/ 193753 w 2489"/>
              <a:gd name="T45" fmla="*/ 0 h 3200"/>
              <a:gd name="T46" fmla="*/ 203713 w 2489"/>
              <a:gd name="T47" fmla="*/ 181 h 3200"/>
              <a:gd name="T48" fmla="*/ 213517 w 2489"/>
              <a:gd name="T49" fmla="*/ 1264 h 3200"/>
              <a:gd name="T50" fmla="*/ 223166 w 2489"/>
              <a:gd name="T51" fmla="*/ 3250 h 3200"/>
              <a:gd name="T52" fmla="*/ 232659 w 2489"/>
              <a:gd name="T53" fmla="*/ 5779 h 3200"/>
              <a:gd name="T54" fmla="*/ 242152 w 2489"/>
              <a:gd name="T55" fmla="*/ 9029 h 3200"/>
              <a:gd name="T56" fmla="*/ 251334 w 2489"/>
              <a:gd name="T57" fmla="*/ 12821 h 3200"/>
              <a:gd name="T58" fmla="*/ 260360 w 2489"/>
              <a:gd name="T59" fmla="*/ 17336 h 3200"/>
              <a:gd name="T60" fmla="*/ 269075 w 2489"/>
              <a:gd name="T61" fmla="*/ 22572 h 3200"/>
              <a:gd name="T62" fmla="*/ 277635 w 2489"/>
              <a:gd name="T63" fmla="*/ 28351 h 3200"/>
              <a:gd name="T64" fmla="*/ 286038 w 2489"/>
              <a:gd name="T65" fmla="*/ 34671 h 3200"/>
              <a:gd name="T66" fmla="*/ 294131 w 2489"/>
              <a:gd name="T67" fmla="*/ 41714 h 3200"/>
              <a:gd name="T68" fmla="*/ 309693 w 2489"/>
              <a:gd name="T69" fmla="*/ 57424 h 3200"/>
              <a:gd name="T70" fmla="*/ 323855 w 2489"/>
              <a:gd name="T71" fmla="*/ 74940 h 3200"/>
              <a:gd name="T72" fmla="*/ 337083 w 2489"/>
              <a:gd name="T73" fmla="*/ 94623 h 3200"/>
              <a:gd name="T74" fmla="*/ 348911 w 2489"/>
              <a:gd name="T75" fmla="*/ 115931 h 3200"/>
              <a:gd name="T76" fmla="*/ 359182 w 2489"/>
              <a:gd name="T77" fmla="*/ 138865 h 3200"/>
              <a:gd name="T78" fmla="*/ 368364 w 2489"/>
              <a:gd name="T79" fmla="*/ 163604 h 3200"/>
              <a:gd name="T80" fmla="*/ 375523 w 2489"/>
              <a:gd name="T81" fmla="*/ 189426 h 3200"/>
              <a:gd name="T82" fmla="*/ 381281 w 2489"/>
              <a:gd name="T83" fmla="*/ 216694 h 3200"/>
              <a:gd name="T84" fmla="*/ 385016 w 2489"/>
              <a:gd name="T85" fmla="*/ 244683 h 3200"/>
              <a:gd name="T86" fmla="*/ 386728 w 2489"/>
              <a:gd name="T87" fmla="*/ 266533 h 3200"/>
              <a:gd name="T88" fmla="*/ 387350 w 2489"/>
              <a:gd name="T89" fmla="*/ 281341 h 3200"/>
              <a:gd name="T90" fmla="*/ 387350 w 2489"/>
              <a:gd name="T91" fmla="*/ 577850 h 3200"/>
              <a:gd name="T92" fmla="*/ 0 w 2489"/>
              <a:gd name="T93" fmla="*/ 288744 h 3200"/>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2489"/>
              <a:gd name="T142" fmla="*/ 0 h 3200"/>
              <a:gd name="T143" fmla="*/ 2489 w 2489"/>
              <a:gd name="T144" fmla="*/ 3200 h 3200"/>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2489" h="3200">
                <a:moveTo>
                  <a:pt x="0" y="1599"/>
                </a:moveTo>
                <a:lnTo>
                  <a:pt x="0" y="1558"/>
                </a:lnTo>
                <a:lnTo>
                  <a:pt x="2" y="1517"/>
                </a:lnTo>
                <a:lnTo>
                  <a:pt x="4" y="1476"/>
                </a:lnTo>
                <a:lnTo>
                  <a:pt x="6" y="1436"/>
                </a:lnTo>
                <a:lnTo>
                  <a:pt x="15" y="1355"/>
                </a:lnTo>
                <a:lnTo>
                  <a:pt x="25" y="1277"/>
                </a:lnTo>
                <a:lnTo>
                  <a:pt x="40" y="1200"/>
                </a:lnTo>
                <a:lnTo>
                  <a:pt x="56" y="1124"/>
                </a:lnTo>
                <a:lnTo>
                  <a:pt x="75" y="1049"/>
                </a:lnTo>
                <a:lnTo>
                  <a:pt x="98" y="977"/>
                </a:lnTo>
                <a:lnTo>
                  <a:pt x="122" y="906"/>
                </a:lnTo>
                <a:lnTo>
                  <a:pt x="150" y="837"/>
                </a:lnTo>
                <a:lnTo>
                  <a:pt x="181" y="769"/>
                </a:lnTo>
                <a:lnTo>
                  <a:pt x="213" y="704"/>
                </a:lnTo>
                <a:lnTo>
                  <a:pt x="247" y="642"/>
                </a:lnTo>
                <a:lnTo>
                  <a:pt x="284" y="582"/>
                </a:lnTo>
                <a:lnTo>
                  <a:pt x="323" y="524"/>
                </a:lnTo>
                <a:lnTo>
                  <a:pt x="364" y="468"/>
                </a:lnTo>
                <a:lnTo>
                  <a:pt x="407" y="415"/>
                </a:lnTo>
                <a:lnTo>
                  <a:pt x="453" y="365"/>
                </a:lnTo>
                <a:lnTo>
                  <a:pt x="499" y="318"/>
                </a:lnTo>
                <a:lnTo>
                  <a:pt x="548" y="272"/>
                </a:lnTo>
                <a:lnTo>
                  <a:pt x="599" y="231"/>
                </a:lnTo>
                <a:lnTo>
                  <a:pt x="625" y="211"/>
                </a:lnTo>
                <a:lnTo>
                  <a:pt x="651" y="192"/>
                </a:lnTo>
                <a:lnTo>
                  <a:pt x="677" y="174"/>
                </a:lnTo>
                <a:lnTo>
                  <a:pt x="705" y="157"/>
                </a:lnTo>
                <a:lnTo>
                  <a:pt x="732" y="141"/>
                </a:lnTo>
                <a:lnTo>
                  <a:pt x="760" y="125"/>
                </a:lnTo>
                <a:lnTo>
                  <a:pt x="788" y="110"/>
                </a:lnTo>
                <a:lnTo>
                  <a:pt x="816" y="96"/>
                </a:lnTo>
                <a:lnTo>
                  <a:pt x="846" y="83"/>
                </a:lnTo>
                <a:lnTo>
                  <a:pt x="874" y="71"/>
                </a:lnTo>
                <a:lnTo>
                  <a:pt x="904" y="60"/>
                </a:lnTo>
                <a:lnTo>
                  <a:pt x="933" y="50"/>
                </a:lnTo>
                <a:lnTo>
                  <a:pt x="963" y="40"/>
                </a:lnTo>
                <a:lnTo>
                  <a:pt x="994" y="32"/>
                </a:lnTo>
                <a:lnTo>
                  <a:pt x="1025" y="25"/>
                </a:lnTo>
                <a:lnTo>
                  <a:pt x="1055" y="18"/>
                </a:lnTo>
                <a:lnTo>
                  <a:pt x="1086" y="12"/>
                </a:lnTo>
                <a:lnTo>
                  <a:pt x="1117" y="7"/>
                </a:lnTo>
                <a:lnTo>
                  <a:pt x="1149" y="3"/>
                </a:lnTo>
                <a:lnTo>
                  <a:pt x="1180" y="1"/>
                </a:lnTo>
                <a:lnTo>
                  <a:pt x="1212" y="0"/>
                </a:lnTo>
                <a:lnTo>
                  <a:pt x="1245" y="0"/>
                </a:lnTo>
                <a:lnTo>
                  <a:pt x="1277" y="0"/>
                </a:lnTo>
                <a:lnTo>
                  <a:pt x="1309" y="1"/>
                </a:lnTo>
                <a:lnTo>
                  <a:pt x="1340" y="3"/>
                </a:lnTo>
                <a:lnTo>
                  <a:pt x="1372" y="7"/>
                </a:lnTo>
                <a:lnTo>
                  <a:pt x="1403" y="12"/>
                </a:lnTo>
                <a:lnTo>
                  <a:pt x="1434" y="18"/>
                </a:lnTo>
                <a:lnTo>
                  <a:pt x="1464" y="25"/>
                </a:lnTo>
                <a:lnTo>
                  <a:pt x="1495" y="32"/>
                </a:lnTo>
                <a:lnTo>
                  <a:pt x="1526" y="40"/>
                </a:lnTo>
                <a:lnTo>
                  <a:pt x="1556" y="50"/>
                </a:lnTo>
                <a:lnTo>
                  <a:pt x="1585" y="60"/>
                </a:lnTo>
                <a:lnTo>
                  <a:pt x="1615" y="71"/>
                </a:lnTo>
                <a:lnTo>
                  <a:pt x="1643" y="83"/>
                </a:lnTo>
                <a:lnTo>
                  <a:pt x="1673" y="96"/>
                </a:lnTo>
                <a:lnTo>
                  <a:pt x="1702" y="110"/>
                </a:lnTo>
                <a:lnTo>
                  <a:pt x="1729" y="125"/>
                </a:lnTo>
                <a:lnTo>
                  <a:pt x="1757" y="141"/>
                </a:lnTo>
                <a:lnTo>
                  <a:pt x="1784" y="157"/>
                </a:lnTo>
                <a:lnTo>
                  <a:pt x="1811" y="174"/>
                </a:lnTo>
                <a:lnTo>
                  <a:pt x="1838" y="192"/>
                </a:lnTo>
                <a:lnTo>
                  <a:pt x="1864" y="211"/>
                </a:lnTo>
                <a:lnTo>
                  <a:pt x="1890" y="231"/>
                </a:lnTo>
                <a:lnTo>
                  <a:pt x="1940" y="272"/>
                </a:lnTo>
                <a:lnTo>
                  <a:pt x="1990" y="318"/>
                </a:lnTo>
                <a:lnTo>
                  <a:pt x="2036" y="365"/>
                </a:lnTo>
                <a:lnTo>
                  <a:pt x="2081" y="415"/>
                </a:lnTo>
                <a:lnTo>
                  <a:pt x="2125" y="468"/>
                </a:lnTo>
                <a:lnTo>
                  <a:pt x="2166" y="524"/>
                </a:lnTo>
                <a:lnTo>
                  <a:pt x="2204" y="582"/>
                </a:lnTo>
                <a:lnTo>
                  <a:pt x="2242" y="642"/>
                </a:lnTo>
                <a:lnTo>
                  <a:pt x="2276" y="704"/>
                </a:lnTo>
                <a:lnTo>
                  <a:pt x="2308" y="769"/>
                </a:lnTo>
                <a:lnTo>
                  <a:pt x="2338" y="837"/>
                </a:lnTo>
                <a:lnTo>
                  <a:pt x="2367" y="906"/>
                </a:lnTo>
                <a:lnTo>
                  <a:pt x="2391" y="977"/>
                </a:lnTo>
                <a:lnTo>
                  <a:pt x="2413" y="1049"/>
                </a:lnTo>
                <a:lnTo>
                  <a:pt x="2433" y="1124"/>
                </a:lnTo>
                <a:lnTo>
                  <a:pt x="2450" y="1200"/>
                </a:lnTo>
                <a:lnTo>
                  <a:pt x="2464" y="1277"/>
                </a:lnTo>
                <a:lnTo>
                  <a:pt x="2474" y="1355"/>
                </a:lnTo>
                <a:lnTo>
                  <a:pt x="2483" y="1436"/>
                </a:lnTo>
                <a:lnTo>
                  <a:pt x="2485" y="1476"/>
                </a:lnTo>
                <a:lnTo>
                  <a:pt x="2487" y="1517"/>
                </a:lnTo>
                <a:lnTo>
                  <a:pt x="2489" y="1558"/>
                </a:lnTo>
                <a:lnTo>
                  <a:pt x="2489" y="1599"/>
                </a:lnTo>
                <a:lnTo>
                  <a:pt x="2489" y="3200"/>
                </a:lnTo>
                <a:lnTo>
                  <a:pt x="0" y="3200"/>
                </a:lnTo>
                <a:lnTo>
                  <a:pt x="0" y="1599"/>
                </a:lnTo>
              </a:path>
            </a:pathLst>
          </a:custGeom>
          <a:noFill/>
          <a:ln w="4763">
            <a:solidFill>
              <a:srgbClr val="000000"/>
            </a:solidFill>
            <a:prstDash val="solid"/>
            <a:round/>
            <a:headEnd/>
            <a:tailEnd/>
          </a:ln>
        </p:spPr>
        <p:txBody>
          <a:bodyPr lIns="57150" tIns="28575" rIns="57150" bIns="28575"/>
          <a:lstStyle/>
          <a:p>
            <a:endParaRPr lang="en-US"/>
          </a:p>
        </p:txBody>
      </p:sp>
      <p:sp>
        <p:nvSpPr>
          <p:cNvPr id="61841" name="Freeform 494"/>
          <p:cNvSpPr>
            <a:spLocks/>
          </p:cNvSpPr>
          <p:nvPr/>
        </p:nvSpPr>
        <p:spPr bwMode="auto">
          <a:xfrm>
            <a:off x="5816600" y="2825750"/>
            <a:ext cx="387350" cy="192088"/>
          </a:xfrm>
          <a:custGeom>
            <a:avLst/>
            <a:gdLst>
              <a:gd name="T0" fmla="*/ 0 w 2488"/>
              <a:gd name="T1" fmla="*/ 0 h 1067"/>
              <a:gd name="T2" fmla="*/ 387350 w 2488"/>
              <a:gd name="T3" fmla="*/ 0 h 1067"/>
              <a:gd name="T4" fmla="*/ 309039 w 2488"/>
              <a:gd name="T5" fmla="*/ 192088 h 1067"/>
              <a:gd name="T6" fmla="*/ 77999 w 2488"/>
              <a:gd name="T7" fmla="*/ 192088 h 1067"/>
              <a:gd name="T8" fmla="*/ 0 w 2488"/>
              <a:gd name="T9" fmla="*/ 0 h 1067"/>
              <a:gd name="T10" fmla="*/ 0 60000 65536"/>
              <a:gd name="T11" fmla="*/ 0 60000 65536"/>
              <a:gd name="T12" fmla="*/ 0 60000 65536"/>
              <a:gd name="T13" fmla="*/ 0 60000 65536"/>
              <a:gd name="T14" fmla="*/ 0 60000 65536"/>
              <a:gd name="T15" fmla="*/ 0 w 2488"/>
              <a:gd name="T16" fmla="*/ 0 h 1067"/>
              <a:gd name="T17" fmla="*/ 2488 w 2488"/>
              <a:gd name="T18" fmla="*/ 1067 h 1067"/>
            </a:gdLst>
            <a:ahLst/>
            <a:cxnLst>
              <a:cxn ang="T10">
                <a:pos x="T0" y="T1"/>
              </a:cxn>
              <a:cxn ang="T11">
                <a:pos x="T2" y="T3"/>
              </a:cxn>
              <a:cxn ang="T12">
                <a:pos x="T4" y="T5"/>
              </a:cxn>
              <a:cxn ang="T13">
                <a:pos x="T6" y="T7"/>
              </a:cxn>
              <a:cxn ang="T14">
                <a:pos x="T8" y="T9"/>
              </a:cxn>
            </a:cxnLst>
            <a:rect l="T15" t="T16" r="T17" b="T18"/>
            <a:pathLst>
              <a:path w="2488" h="1067">
                <a:moveTo>
                  <a:pt x="0" y="0"/>
                </a:moveTo>
                <a:lnTo>
                  <a:pt x="2488" y="0"/>
                </a:lnTo>
                <a:lnTo>
                  <a:pt x="1985" y="1067"/>
                </a:lnTo>
                <a:lnTo>
                  <a:pt x="501" y="1067"/>
                </a:lnTo>
                <a:lnTo>
                  <a:pt x="0" y="0"/>
                </a:lnTo>
                <a:close/>
              </a:path>
            </a:pathLst>
          </a:custGeom>
          <a:solidFill>
            <a:srgbClr val="99CCFF"/>
          </a:solidFill>
          <a:ln w="9525">
            <a:noFill/>
            <a:round/>
            <a:headEnd/>
            <a:tailEnd/>
          </a:ln>
        </p:spPr>
        <p:txBody>
          <a:bodyPr lIns="57150" tIns="28575" rIns="57150" bIns="28575"/>
          <a:lstStyle/>
          <a:p>
            <a:endParaRPr lang="en-US"/>
          </a:p>
        </p:txBody>
      </p:sp>
      <p:sp>
        <p:nvSpPr>
          <p:cNvPr id="61842" name="Freeform 495"/>
          <p:cNvSpPr>
            <a:spLocks/>
          </p:cNvSpPr>
          <p:nvPr/>
        </p:nvSpPr>
        <p:spPr bwMode="auto">
          <a:xfrm>
            <a:off x="5816600" y="2825750"/>
            <a:ext cx="387350" cy="192088"/>
          </a:xfrm>
          <a:custGeom>
            <a:avLst/>
            <a:gdLst>
              <a:gd name="T0" fmla="*/ 0 w 2488"/>
              <a:gd name="T1" fmla="*/ 0 h 1067"/>
              <a:gd name="T2" fmla="*/ 387350 w 2488"/>
              <a:gd name="T3" fmla="*/ 0 h 1067"/>
              <a:gd name="T4" fmla="*/ 309039 w 2488"/>
              <a:gd name="T5" fmla="*/ 192088 h 1067"/>
              <a:gd name="T6" fmla="*/ 77999 w 2488"/>
              <a:gd name="T7" fmla="*/ 192088 h 1067"/>
              <a:gd name="T8" fmla="*/ 0 w 2488"/>
              <a:gd name="T9" fmla="*/ 0 h 1067"/>
              <a:gd name="T10" fmla="*/ 0 60000 65536"/>
              <a:gd name="T11" fmla="*/ 0 60000 65536"/>
              <a:gd name="T12" fmla="*/ 0 60000 65536"/>
              <a:gd name="T13" fmla="*/ 0 60000 65536"/>
              <a:gd name="T14" fmla="*/ 0 60000 65536"/>
              <a:gd name="T15" fmla="*/ 0 w 2488"/>
              <a:gd name="T16" fmla="*/ 0 h 1067"/>
              <a:gd name="T17" fmla="*/ 2488 w 2488"/>
              <a:gd name="T18" fmla="*/ 1067 h 1067"/>
            </a:gdLst>
            <a:ahLst/>
            <a:cxnLst>
              <a:cxn ang="T10">
                <a:pos x="T0" y="T1"/>
              </a:cxn>
              <a:cxn ang="T11">
                <a:pos x="T2" y="T3"/>
              </a:cxn>
              <a:cxn ang="T12">
                <a:pos x="T4" y="T5"/>
              </a:cxn>
              <a:cxn ang="T13">
                <a:pos x="T6" y="T7"/>
              </a:cxn>
              <a:cxn ang="T14">
                <a:pos x="T8" y="T9"/>
              </a:cxn>
            </a:cxnLst>
            <a:rect l="T15" t="T16" r="T17" b="T18"/>
            <a:pathLst>
              <a:path w="2488" h="1067">
                <a:moveTo>
                  <a:pt x="0" y="0"/>
                </a:moveTo>
                <a:lnTo>
                  <a:pt x="2488" y="0"/>
                </a:lnTo>
                <a:lnTo>
                  <a:pt x="1985" y="1067"/>
                </a:lnTo>
                <a:lnTo>
                  <a:pt x="501" y="1067"/>
                </a:lnTo>
                <a:lnTo>
                  <a:pt x="0" y="0"/>
                </a:lnTo>
                <a:close/>
              </a:path>
            </a:pathLst>
          </a:custGeom>
          <a:noFill/>
          <a:ln w="4763">
            <a:solidFill>
              <a:srgbClr val="000000"/>
            </a:solidFill>
            <a:prstDash val="solid"/>
            <a:round/>
            <a:headEnd/>
            <a:tailEnd/>
          </a:ln>
        </p:spPr>
        <p:txBody>
          <a:bodyPr lIns="57150" tIns="28575" rIns="57150" bIns="28575"/>
          <a:lstStyle/>
          <a:p>
            <a:endParaRPr lang="en-US"/>
          </a:p>
        </p:txBody>
      </p:sp>
      <p:sp>
        <p:nvSpPr>
          <p:cNvPr id="61843" name="Rectangle 496"/>
          <p:cNvSpPr>
            <a:spLocks noChangeArrowheads="1"/>
          </p:cNvSpPr>
          <p:nvPr/>
        </p:nvSpPr>
        <p:spPr bwMode="auto">
          <a:xfrm>
            <a:off x="5872163" y="2903538"/>
            <a:ext cx="274637" cy="127000"/>
          </a:xfrm>
          <a:prstGeom prst="rect">
            <a:avLst/>
          </a:prstGeom>
          <a:solidFill>
            <a:srgbClr val="99CCFF"/>
          </a:solidFill>
          <a:ln w="9525">
            <a:noFill/>
            <a:miter lim="800000"/>
            <a:headEnd/>
            <a:tailEnd/>
          </a:ln>
        </p:spPr>
        <p:txBody>
          <a:bodyPr lIns="57150" tIns="28575" rIns="57150" bIns="28575"/>
          <a:lstStyle/>
          <a:p>
            <a:endParaRPr lang="en-US"/>
          </a:p>
        </p:txBody>
      </p:sp>
      <p:sp>
        <p:nvSpPr>
          <p:cNvPr id="61844" name="Rectangle 497"/>
          <p:cNvSpPr>
            <a:spLocks noChangeArrowheads="1"/>
          </p:cNvSpPr>
          <p:nvPr/>
        </p:nvSpPr>
        <p:spPr bwMode="auto">
          <a:xfrm>
            <a:off x="5816600" y="2822575"/>
            <a:ext cx="385763" cy="4763"/>
          </a:xfrm>
          <a:prstGeom prst="rect">
            <a:avLst/>
          </a:prstGeom>
          <a:solidFill>
            <a:srgbClr val="FFFFFF"/>
          </a:solidFill>
          <a:ln w="9525">
            <a:noFill/>
            <a:miter lim="800000"/>
            <a:headEnd/>
            <a:tailEnd/>
          </a:ln>
        </p:spPr>
        <p:txBody>
          <a:bodyPr lIns="57150" tIns="28575" rIns="57150" bIns="28575"/>
          <a:lstStyle/>
          <a:p>
            <a:endParaRPr lang="en-US"/>
          </a:p>
        </p:txBody>
      </p:sp>
      <p:sp>
        <p:nvSpPr>
          <p:cNvPr id="61845" name="Rectangle 498"/>
          <p:cNvSpPr>
            <a:spLocks noChangeArrowheads="1"/>
          </p:cNvSpPr>
          <p:nvPr/>
        </p:nvSpPr>
        <p:spPr bwMode="auto">
          <a:xfrm>
            <a:off x="5859463" y="2624138"/>
            <a:ext cx="6350" cy="31750"/>
          </a:xfrm>
          <a:prstGeom prst="rect">
            <a:avLst/>
          </a:prstGeom>
          <a:solidFill>
            <a:srgbClr val="808080"/>
          </a:solidFill>
          <a:ln w="9525">
            <a:noFill/>
            <a:miter lim="800000"/>
            <a:headEnd/>
            <a:tailEnd/>
          </a:ln>
        </p:spPr>
        <p:txBody>
          <a:bodyPr lIns="57150" tIns="28575" rIns="57150" bIns="28575"/>
          <a:lstStyle/>
          <a:p>
            <a:endParaRPr lang="en-US"/>
          </a:p>
        </p:txBody>
      </p:sp>
      <p:sp>
        <p:nvSpPr>
          <p:cNvPr id="61846" name="Rectangle 499"/>
          <p:cNvSpPr>
            <a:spLocks noChangeArrowheads="1"/>
          </p:cNvSpPr>
          <p:nvPr/>
        </p:nvSpPr>
        <p:spPr bwMode="auto">
          <a:xfrm>
            <a:off x="5859463" y="2624138"/>
            <a:ext cx="6350" cy="31750"/>
          </a:xfrm>
          <a:prstGeom prst="rect">
            <a:avLst/>
          </a:prstGeom>
          <a:noFill/>
          <a:ln w="1588">
            <a:solidFill>
              <a:srgbClr val="000000"/>
            </a:solidFill>
            <a:miter lim="800000"/>
            <a:headEnd/>
            <a:tailEnd/>
          </a:ln>
        </p:spPr>
        <p:txBody>
          <a:bodyPr lIns="57150" tIns="28575" rIns="57150" bIns="28575"/>
          <a:lstStyle/>
          <a:p>
            <a:endParaRPr lang="en-US"/>
          </a:p>
        </p:txBody>
      </p:sp>
      <p:sp>
        <p:nvSpPr>
          <p:cNvPr id="61847" name="Rectangle 500"/>
          <p:cNvSpPr>
            <a:spLocks noChangeArrowheads="1"/>
          </p:cNvSpPr>
          <p:nvPr/>
        </p:nvSpPr>
        <p:spPr bwMode="auto">
          <a:xfrm>
            <a:off x="5848350" y="2560638"/>
            <a:ext cx="28575" cy="63500"/>
          </a:xfrm>
          <a:prstGeom prst="rect">
            <a:avLst/>
          </a:prstGeom>
          <a:solidFill>
            <a:srgbClr val="808080"/>
          </a:solidFill>
          <a:ln w="9525">
            <a:noFill/>
            <a:miter lim="800000"/>
            <a:headEnd/>
            <a:tailEnd/>
          </a:ln>
        </p:spPr>
        <p:txBody>
          <a:bodyPr lIns="57150" tIns="28575" rIns="57150" bIns="28575"/>
          <a:lstStyle/>
          <a:p>
            <a:endParaRPr lang="en-US"/>
          </a:p>
        </p:txBody>
      </p:sp>
      <p:sp>
        <p:nvSpPr>
          <p:cNvPr id="61848" name="Rectangle 501"/>
          <p:cNvSpPr>
            <a:spLocks noChangeArrowheads="1"/>
          </p:cNvSpPr>
          <p:nvPr/>
        </p:nvSpPr>
        <p:spPr bwMode="auto">
          <a:xfrm>
            <a:off x="5848350" y="2560638"/>
            <a:ext cx="28575" cy="63500"/>
          </a:xfrm>
          <a:prstGeom prst="rect">
            <a:avLst/>
          </a:prstGeom>
          <a:noFill/>
          <a:ln w="1588">
            <a:solidFill>
              <a:srgbClr val="000000"/>
            </a:solidFill>
            <a:miter lim="800000"/>
            <a:headEnd/>
            <a:tailEnd/>
          </a:ln>
        </p:spPr>
        <p:txBody>
          <a:bodyPr lIns="57150" tIns="28575" rIns="57150" bIns="28575"/>
          <a:lstStyle/>
          <a:p>
            <a:endParaRPr lang="en-US"/>
          </a:p>
        </p:txBody>
      </p:sp>
      <p:sp>
        <p:nvSpPr>
          <p:cNvPr id="61849" name="Rectangle 502"/>
          <p:cNvSpPr>
            <a:spLocks noChangeArrowheads="1"/>
          </p:cNvSpPr>
          <p:nvPr/>
        </p:nvSpPr>
        <p:spPr bwMode="auto">
          <a:xfrm>
            <a:off x="5892800" y="2624138"/>
            <a:ext cx="4763" cy="31750"/>
          </a:xfrm>
          <a:prstGeom prst="rect">
            <a:avLst/>
          </a:prstGeom>
          <a:solidFill>
            <a:srgbClr val="808080"/>
          </a:solidFill>
          <a:ln w="9525">
            <a:noFill/>
            <a:miter lim="800000"/>
            <a:headEnd/>
            <a:tailEnd/>
          </a:ln>
        </p:spPr>
        <p:txBody>
          <a:bodyPr lIns="57150" tIns="28575" rIns="57150" bIns="28575"/>
          <a:lstStyle/>
          <a:p>
            <a:endParaRPr lang="en-US"/>
          </a:p>
        </p:txBody>
      </p:sp>
      <p:sp>
        <p:nvSpPr>
          <p:cNvPr id="61850" name="Rectangle 503"/>
          <p:cNvSpPr>
            <a:spLocks noChangeArrowheads="1"/>
          </p:cNvSpPr>
          <p:nvPr/>
        </p:nvSpPr>
        <p:spPr bwMode="auto">
          <a:xfrm>
            <a:off x="5892800" y="2624138"/>
            <a:ext cx="4763" cy="31750"/>
          </a:xfrm>
          <a:prstGeom prst="rect">
            <a:avLst/>
          </a:prstGeom>
          <a:noFill/>
          <a:ln w="1588">
            <a:solidFill>
              <a:srgbClr val="000000"/>
            </a:solidFill>
            <a:miter lim="800000"/>
            <a:headEnd/>
            <a:tailEnd/>
          </a:ln>
        </p:spPr>
        <p:txBody>
          <a:bodyPr lIns="57150" tIns="28575" rIns="57150" bIns="28575"/>
          <a:lstStyle/>
          <a:p>
            <a:endParaRPr lang="en-US"/>
          </a:p>
        </p:txBody>
      </p:sp>
      <p:sp>
        <p:nvSpPr>
          <p:cNvPr id="61851" name="Rectangle 504"/>
          <p:cNvSpPr>
            <a:spLocks noChangeArrowheads="1"/>
          </p:cNvSpPr>
          <p:nvPr/>
        </p:nvSpPr>
        <p:spPr bwMode="auto">
          <a:xfrm>
            <a:off x="5881688" y="2560638"/>
            <a:ext cx="26987" cy="63500"/>
          </a:xfrm>
          <a:prstGeom prst="rect">
            <a:avLst/>
          </a:prstGeom>
          <a:solidFill>
            <a:srgbClr val="808080"/>
          </a:solidFill>
          <a:ln w="9525">
            <a:noFill/>
            <a:miter lim="800000"/>
            <a:headEnd/>
            <a:tailEnd/>
          </a:ln>
        </p:spPr>
        <p:txBody>
          <a:bodyPr lIns="57150" tIns="28575" rIns="57150" bIns="28575"/>
          <a:lstStyle/>
          <a:p>
            <a:endParaRPr lang="en-US"/>
          </a:p>
        </p:txBody>
      </p:sp>
      <p:sp>
        <p:nvSpPr>
          <p:cNvPr id="61852" name="Rectangle 505"/>
          <p:cNvSpPr>
            <a:spLocks noChangeArrowheads="1"/>
          </p:cNvSpPr>
          <p:nvPr/>
        </p:nvSpPr>
        <p:spPr bwMode="auto">
          <a:xfrm>
            <a:off x="5881688" y="2560638"/>
            <a:ext cx="26987" cy="63500"/>
          </a:xfrm>
          <a:prstGeom prst="rect">
            <a:avLst/>
          </a:prstGeom>
          <a:noFill/>
          <a:ln w="1588">
            <a:solidFill>
              <a:srgbClr val="000000"/>
            </a:solidFill>
            <a:miter lim="800000"/>
            <a:headEnd/>
            <a:tailEnd/>
          </a:ln>
        </p:spPr>
        <p:txBody>
          <a:bodyPr lIns="57150" tIns="28575" rIns="57150" bIns="28575"/>
          <a:lstStyle/>
          <a:p>
            <a:endParaRPr lang="en-US"/>
          </a:p>
        </p:txBody>
      </p:sp>
      <p:sp>
        <p:nvSpPr>
          <p:cNvPr id="61853" name="Rectangle 506"/>
          <p:cNvSpPr>
            <a:spLocks noChangeArrowheads="1"/>
          </p:cNvSpPr>
          <p:nvPr/>
        </p:nvSpPr>
        <p:spPr bwMode="auto">
          <a:xfrm>
            <a:off x="5924550" y="2624138"/>
            <a:ext cx="6350" cy="31750"/>
          </a:xfrm>
          <a:prstGeom prst="rect">
            <a:avLst/>
          </a:prstGeom>
          <a:solidFill>
            <a:srgbClr val="808080"/>
          </a:solidFill>
          <a:ln w="9525">
            <a:noFill/>
            <a:miter lim="800000"/>
            <a:headEnd/>
            <a:tailEnd/>
          </a:ln>
        </p:spPr>
        <p:txBody>
          <a:bodyPr lIns="57150" tIns="28575" rIns="57150" bIns="28575"/>
          <a:lstStyle/>
          <a:p>
            <a:endParaRPr lang="en-US"/>
          </a:p>
        </p:txBody>
      </p:sp>
      <p:sp>
        <p:nvSpPr>
          <p:cNvPr id="61854" name="Rectangle 507"/>
          <p:cNvSpPr>
            <a:spLocks noChangeArrowheads="1"/>
          </p:cNvSpPr>
          <p:nvPr/>
        </p:nvSpPr>
        <p:spPr bwMode="auto">
          <a:xfrm>
            <a:off x="5924550" y="2624138"/>
            <a:ext cx="6350" cy="31750"/>
          </a:xfrm>
          <a:prstGeom prst="rect">
            <a:avLst/>
          </a:prstGeom>
          <a:noFill/>
          <a:ln w="1588">
            <a:solidFill>
              <a:srgbClr val="000000"/>
            </a:solidFill>
            <a:miter lim="800000"/>
            <a:headEnd/>
            <a:tailEnd/>
          </a:ln>
        </p:spPr>
        <p:txBody>
          <a:bodyPr lIns="57150" tIns="28575" rIns="57150" bIns="28575"/>
          <a:lstStyle/>
          <a:p>
            <a:endParaRPr lang="en-US"/>
          </a:p>
        </p:txBody>
      </p:sp>
      <p:sp>
        <p:nvSpPr>
          <p:cNvPr id="61855" name="Rectangle 508"/>
          <p:cNvSpPr>
            <a:spLocks noChangeArrowheads="1"/>
          </p:cNvSpPr>
          <p:nvPr/>
        </p:nvSpPr>
        <p:spPr bwMode="auto">
          <a:xfrm>
            <a:off x="5913438" y="2560638"/>
            <a:ext cx="26987" cy="63500"/>
          </a:xfrm>
          <a:prstGeom prst="rect">
            <a:avLst/>
          </a:prstGeom>
          <a:solidFill>
            <a:srgbClr val="808080"/>
          </a:solidFill>
          <a:ln w="9525">
            <a:noFill/>
            <a:miter lim="800000"/>
            <a:headEnd/>
            <a:tailEnd/>
          </a:ln>
        </p:spPr>
        <p:txBody>
          <a:bodyPr lIns="57150" tIns="28575" rIns="57150" bIns="28575"/>
          <a:lstStyle/>
          <a:p>
            <a:endParaRPr lang="en-US"/>
          </a:p>
        </p:txBody>
      </p:sp>
      <p:sp>
        <p:nvSpPr>
          <p:cNvPr id="61856" name="Rectangle 509"/>
          <p:cNvSpPr>
            <a:spLocks noChangeArrowheads="1"/>
          </p:cNvSpPr>
          <p:nvPr/>
        </p:nvSpPr>
        <p:spPr bwMode="auto">
          <a:xfrm>
            <a:off x="5913438" y="2560638"/>
            <a:ext cx="26987" cy="63500"/>
          </a:xfrm>
          <a:prstGeom prst="rect">
            <a:avLst/>
          </a:prstGeom>
          <a:noFill/>
          <a:ln w="1588">
            <a:solidFill>
              <a:srgbClr val="000000"/>
            </a:solidFill>
            <a:miter lim="800000"/>
            <a:headEnd/>
            <a:tailEnd/>
          </a:ln>
        </p:spPr>
        <p:txBody>
          <a:bodyPr lIns="57150" tIns="28575" rIns="57150" bIns="28575"/>
          <a:lstStyle/>
          <a:p>
            <a:endParaRPr lang="en-US"/>
          </a:p>
        </p:txBody>
      </p:sp>
      <p:sp>
        <p:nvSpPr>
          <p:cNvPr id="61857" name="Rectangle 510"/>
          <p:cNvSpPr>
            <a:spLocks noChangeArrowheads="1"/>
          </p:cNvSpPr>
          <p:nvPr/>
        </p:nvSpPr>
        <p:spPr bwMode="auto">
          <a:xfrm>
            <a:off x="5956300" y="2624138"/>
            <a:ext cx="6350" cy="31750"/>
          </a:xfrm>
          <a:prstGeom prst="rect">
            <a:avLst/>
          </a:prstGeom>
          <a:solidFill>
            <a:srgbClr val="808080"/>
          </a:solidFill>
          <a:ln w="9525">
            <a:noFill/>
            <a:miter lim="800000"/>
            <a:headEnd/>
            <a:tailEnd/>
          </a:ln>
        </p:spPr>
        <p:txBody>
          <a:bodyPr lIns="57150" tIns="28575" rIns="57150" bIns="28575"/>
          <a:lstStyle/>
          <a:p>
            <a:endParaRPr lang="en-US"/>
          </a:p>
        </p:txBody>
      </p:sp>
      <p:sp>
        <p:nvSpPr>
          <p:cNvPr id="61858" name="Rectangle 511"/>
          <p:cNvSpPr>
            <a:spLocks noChangeArrowheads="1"/>
          </p:cNvSpPr>
          <p:nvPr/>
        </p:nvSpPr>
        <p:spPr bwMode="auto">
          <a:xfrm>
            <a:off x="5956300" y="2624138"/>
            <a:ext cx="6350" cy="31750"/>
          </a:xfrm>
          <a:prstGeom prst="rect">
            <a:avLst/>
          </a:prstGeom>
          <a:noFill/>
          <a:ln w="1588">
            <a:solidFill>
              <a:srgbClr val="000000"/>
            </a:solidFill>
            <a:miter lim="800000"/>
            <a:headEnd/>
            <a:tailEnd/>
          </a:ln>
        </p:spPr>
        <p:txBody>
          <a:bodyPr lIns="57150" tIns="28575" rIns="57150" bIns="28575"/>
          <a:lstStyle/>
          <a:p>
            <a:endParaRPr lang="en-US"/>
          </a:p>
        </p:txBody>
      </p:sp>
      <p:sp>
        <p:nvSpPr>
          <p:cNvPr id="61859" name="Rectangle 512"/>
          <p:cNvSpPr>
            <a:spLocks noChangeArrowheads="1"/>
          </p:cNvSpPr>
          <p:nvPr/>
        </p:nvSpPr>
        <p:spPr bwMode="auto">
          <a:xfrm>
            <a:off x="5945188" y="2560638"/>
            <a:ext cx="26987" cy="63500"/>
          </a:xfrm>
          <a:prstGeom prst="rect">
            <a:avLst/>
          </a:prstGeom>
          <a:solidFill>
            <a:srgbClr val="808080"/>
          </a:solidFill>
          <a:ln w="9525">
            <a:noFill/>
            <a:miter lim="800000"/>
            <a:headEnd/>
            <a:tailEnd/>
          </a:ln>
        </p:spPr>
        <p:txBody>
          <a:bodyPr lIns="57150" tIns="28575" rIns="57150" bIns="28575"/>
          <a:lstStyle/>
          <a:p>
            <a:endParaRPr lang="en-US"/>
          </a:p>
        </p:txBody>
      </p:sp>
      <p:sp>
        <p:nvSpPr>
          <p:cNvPr id="61860" name="Rectangle 513"/>
          <p:cNvSpPr>
            <a:spLocks noChangeArrowheads="1"/>
          </p:cNvSpPr>
          <p:nvPr/>
        </p:nvSpPr>
        <p:spPr bwMode="auto">
          <a:xfrm>
            <a:off x="5945188" y="2560638"/>
            <a:ext cx="26987" cy="63500"/>
          </a:xfrm>
          <a:prstGeom prst="rect">
            <a:avLst/>
          </a:prstGeom>
          <a:noFill/>
          <a:ln w="1588">
            <a:solidFill>
              <a:srgbClr val="000000"/>
            </a:solidFill>
            <a:miter lim="800000"/>
            <a:headEnd/>
            <a:tailEnd/>
          </a:ln>
        </p:spPr>
        <p:txBody>
          <a:bodyPr lIns="57150" tIns="28575" rIns="57150" bIns="28575"/>
          <a:lstStyle/>
          <a:p>
            <a:endParaRPr lang="en-US"/>
          </a:p>
        </p:txBody>
      </p:sp>
      <p:sp>
        <p:nvSpPr>
          <p:cNvPr id="61861" name="Rectangle 514"/>
          <p:cNvSpPr>
            <a:spLocks noChangeArrowheads="1"/>
          </p:cNvSpPr>
          <p:nvPr/>
        </p:nvSpPr>
        <p:spPr bwMode="auto">
          <a:xfrm>
            <a:off x="5989638" y="2624138"/>
            <a:ext cx="4762" cy="31750"/>
          </a:xfrm>
          <a:prstGeom prst="rect">
            <a:avLst/>
          </a:prstGeom>
          <a:solidFill>
            <a:srgbClr val="808080"/>
          </a:solidFill>
          <a:ln w="9525">
            <a:noFill/>
            <a:miter lim="800000"/>
            <a:headEnd/>
            <a:tailEnd/>
          </a:ln>
        </p:spPr>
        <p:txBody>
          <a:bodyPr lIns="57150" tIns="28575" rIns="57150" bIns="28575"/>
          <a:lstStyle/>
          <a:p>
            <a:endParaRPr lang="en-US"/>
          </a:p>
        </p:txBody>
      </p:sp>
      <p:sp>
        <p:nvSpPr>
          <p:cNvPr id="61862" name="Rectangle 515"/>
          <p:cNvSpPr>
            <a:spLocks noChangeArrowheads="1"/>
          </p:cNvSpPr>
          <p:nvPr/>
        </p:nvSpPr>
        <p:spPr bwMode="auto">
          <a:xfrm>
            <a:off x="5989638" y="2624138"/>
            <a:ext cx="4762" cy="31750"/>
          </a:xfrm>
          <a:prstGeom prst="rect">
            <a:avLst/>
          </a:prstGeom>
          <a:noFill/>
          <a:ln w="1588">
            <a:solidFill>
              <a:srgbClr val="000000"/>
            </a:solidFill>
            <a:miter lim="800000"/>
            <a:headEnd/>
            <a:tailEnd/>
          </a:ln>
        </p:spPr>
        <p:txBody>
          <a:bodyPr lIns="57150" tIns="28575" rIns="57150" bIns="28575"/>
          <a:lstStyle/>
          <a:p>
            <a:endParaRPr lang="en-US"/>
          </a:p>
        </p:txBody>
      </p:sp>
      <p:sp>
        <p:nvSpPr>
          <p:cNvPr id="61863" name="Rectangle 516"/>
          <p:cNvSpPr>
            <a:spLocks noChangeArrowheads="1"/>
          </p:cNvSpPr>
          <p:nvPr/>
        </p:nvSpPr>
        <p:spPr bwMode="auto">
          <a:xfrm>
            <a:off x="5976938" y="2560638"/>
            <a:ext cx="28575" cy="63500"/>
          </a:xfrm>
          <a:prstGeom prst="rect">
            <a:avLst/>
          </a:prstGeom>
          <a:solidFill>
            <a:srgbClr val="808080"/>
          </a:solidFill>
          <a:ln w="9525">
            <a:noFill/>
            <a:miter lim="800000"/>
            <a:headEnd/>
            <a:tailEnd/>
          </a:ln>
        </p:spPr>
        <p:txBody>
          <a:bodyPr lIns="57150" tIns="28575" rIns="57150" bIns="28575"/>
          <a:lstStyle/>
          <a:p>
            <a:endParaRPr lang="en-US"/>
          </a:p>
        </p:txBody>
      </p:sp>
      <p:sp>
        <p:nvSpPr>
          <p:cNvPr id="61864" name="Rectangle 517"/>
          <p:cNvSpPr>
            <a:spLocks noChangeArrowheads="1"/>
          </p:cNvSpPr>
          <p:nvPr/>
        </p:nvSpPr>
        <p:spPr bwMode="auto">
          <a:xfrm>
            <a:off x="5976938" y="2560638"/>
            <a:ext cx="28575" cy="63500"/>
          </a:xfrm>
          <a:prstGeom prst="rect">
            <a:avLst/>
          </a:prstGeom>
          <a:noFill/>
          <a:ln w="1588">
            <a:solidFill>
              <a:srgbClr val="000000"/>
            </a:solidFill>
            <a:miter lim="800000"/>
            <a:headEnd/>
            <a:tailEnd/>
          </a:ln>
        </p:spPr>
        <p:txBody>
          <a:bodyPr lIns="57150" tIns="28575" rIns="57150" bIns="28575"/>
          <a:lstStyle/>
          <a:p>
            <a:endParaRPr lang="en-US"/>
          </a:p>
        </p:txBody>
      </p:sp>
      <p:sp>
        <p:nvSpPr>
          <p:cNvPr id="61865" name="Rectangle 518"/>
          <p:cNvSpPr>
            <a:spLocks noChangeArrowheads="1"/>
          </p:cNvSpPr>
          <p:nvPr/>
        </p:nvSpPr>
        <p:spPr bwMode="auto">
          <a:xfrm>
            <a:off x="6021388" y="2624138"/>
            <a:ext cx="4762" cy="31750"/>
          </a:xfrm>
          <a:prstGeom prst="rect">
            <a:avLst/>
          </a:prstGeom>
          <a:solidFill>
            <a:srgbClr val="808080"/>
          </a:solidFill>
          <a:ln w="9525">
            <a:noFill/>
            <a:miter lim="800000"/>
            <a:headEnd/>
            <a:tailEnd/>
          </a:ln>
        </p:spPr>
        <p:txBody>
          <a:bodyPr lIns="57150" tIns="28575" rIns="57150" bIns="28575"/>
          <a:lstStyle/>
          <a:p>
            <a:endParaRPr lang="en-US"/>
          </a:p>
        </p:txBody>
      </p:sp>
      <p:sp>
        <p:nvSpPr>
          <p:cNvPr id="61866" name="Rectangle 519"/>
          <p:cNvSpPr>
            <a:spLocks noChangeArrowheads="1"/>
          </p:cNvSpPr>
          <p:nvPr/>
        </p:nvSpPr>
        <p:spPr bwMode="auto">
          <a:xfrm>
            <a:off x="6021388" y="2624138"/>
            <a:ext cx="4762" cy="31750"/>
          </a:xfrm>
          <a:prstGeom prst="rect">
            <a:avLst/>
          </a:prstGeom>
          <a:noFill/>
          <a:ln w="1588">
            <a:solidFill>
              <a:srgbClr val="000000"/>
            </a:solidFill>
            <a:miter lim="800000"/>
            <a:headEnd/>
            <a:tailEnd/>
          </a:ln>
        </p:spPr>
        <p:txBody>
          <a:bodyPr lIns="57150" tIns="28575" rIns="57150" bIns="28575"/>
          <a:lstStyle/>
          <a:p>
            <a:endParaRPr lang="en-US"/>
          </a:p>
        </p:txBody>
      </p:sp>
      <p:sp>
        <p:nvSpPr>
          <p:cNvPr id="61867" name="Rectangle 520"/>
          <p:cNvSpPr>
            <a:spLocks noChangeArrowheads="1"/>
          </p:cNvSpPr>
          <p:nvPr/>
        </p:nvSpPr>
        <p:spPr bwMode="auto">
          <a:xfrm>
            <a:off x="6010275" y="2560638"/>
            <a:ext cx="28575" cy="63500"/>
          </a:xfrm>
          <a:prstGeom prst="rect">
            <a:avLst/>
          </a:prstGeom>
          <a:solidFill>
            <a:srgbClr val="808080"/>
          </a:solidFill>
          <a:ln w="9525">
            <a:noFill/>
            <a:miter lim="800000"/>
            <a:headEnd/>
            <a:tailEnd/>
          </a:ln>
        </p:spPr>
        <p:txBody>
          <a:bodyPr lIns="57150" tIns="28575" rIns="57150" bIns="28575"/>
          <a:lstStyle/>
          <a:p>
            <a:endParaRPr lang="en-US"/>
          </a:p>
        </p:txBody>
      </p:sp>
      <p:sp>
        <p:nvSpPr>
          <p:cNvPr id="61868" name="Rectangle 521"/>
          <p:cNvSpPr>
            <a:spLocks noChangeArrowheads="1"/>
          </p:cNvSpPr>
          <p:nvPr/>
        </p:nvSpPr>
        <p:spPr bwMode="auto">
          <a:xfrm>
            <a:off x="6010275" y="2560638"/>
            <a:ext cx="28575" cy="63500"/>
          </a:xfrm>
          <a:prstGeom prst="rect">
            <a:avLst/>
          </a:prstGeom>
          <a:noFill/>
          <a:ln w="1588">
            <a:solidFill>
              <a:srgbClr val="000000"/>
            </a:solidFill>
            <a:miter lim="800000"/>
            <a:headEnd/>
            <a:tailEnd/>
          </a:ln>
        </p:spPr>
        <p:txBody>
          <a:bodyPr lIns="57150" tIns="28575" rIns="57150" bIns="28575"/>
          <a:lstStyle/>
          <a:p>
            <a:endParaRPr lang="en-US"/>
          </a:p>
        </p:txBody>
      </p:sp>
      <p:sp>
        <p:nvSpPr>
          <p:cNvPr id="61869" name="Rectangle 522"/>
          <p:cNvSpPr>
            <a:spLocks noChangeArrowheads="1"/>
          </p:cNvSpPr>
          <p:nvPr/>
        </p:nvSpPr>
        <p:spPr bwMode="auto">
          <a:xfrm>
            <a:off x="6054725" y="2624138"/>
            <a:ext cx="4763" cy="31750"/>
          </a:xfrm>
          <a:prstGeom prst="rect">
            <a:avLst/>
          </a:prstGeom>
          <a:solidFill>
            <a:srgbClr val="808080"/>
          </a:solidFill>
          <a:ln w="9525">
            <a:noFill/>
            <a:miter lim="800000"/>
            <a:headEnd/>
            <a:tailEnd/>
          </a:ln>
        </p:spPr>
        <p:txBody>
          <a:bodyPr lIns="57150" tIns="28575" rIns="57150" bIns="28575"/>
          <a:lstStyle/>
          <a:p>
            <a:endParaRPr lang="en-US"/>
          </a:p>
        </p:txBody>
      </p:sp>
      <p:sp>
        <p:nvSpPr>
          <p:cNvPr id="61870" name="Rectangle 523"/>
          <p:cNvSpPr>
            <a:spLocks noChangeArrowheads="1"/>
          </p:cNvSpPr>
          <p:nvPr/>
        </p:nvSpPr>
        <p:spPr bwMode="auto">
          <a:xfrm>
            <a:off x="6054725" y="2624138"/>
            <a:ext cx="4763" cy="31750"/>
          </a:xfrm>
          <a:prstGeom prst="rect">
            <a:avLst/>
          </a:prstGeom>
          <a:noFill/>
          <a:ln w="1588">
            <a:solidFill>
              <a:srgbClr val="000000"/>
            </a:solidFill>
            <a:miter lim="800000"/>
            <a:headEnd/>
            <a:tailEnd/>
          </a:ln>
        </p:spPr>
        <p:txBody>
          <a:bodyPr lIns="57150" tIns="28575" rIns="57150" bIns="28575"/>
          <a:lstStyle/>
          <a:p>
            <a:endParaRPr lang="en-US"/>
          </a:p>
        </p:txBody>
      </p:sp>
      <p:sp>
        <p:nvSpPr>
          <p:cNvPr id="61871" name="Rectangle 524"/>
          <p:cNvSpPr>
            <a:spLocks noChangeArrowheads="1"/>
          </p:cNvSpPr>
          <p:nvPr/>
        </p:nvSpPr>
        <p:spPr bwMode="auto">
          <a:xfrm>
            <a:off x="6042025" y="2560638"/>
            <a:ext cx="28575" cy="63500"/>
          </a:xfrm>
          <a:prstGeom prst="rect">
            <a:avLst/>
          </a:prstGeom>
          <a:solidFill>
            <a:srgbClr val="808080"/>
          </a:solidFill>
          <a:ln w="9525">
            <a:noFill/>
            <a:miter lim="800000"/>
            <a:headEnd/>
            <a:tailEnd/>
          </a:ln>
        </p:spPr>
        <p:txBody>
          <a:bodyPr lIns="57150" tIns="28575" rIns="57150" bIns="28575"/>
          <a:lstStyle/>
          <a:p>
            <a:endParaRPr lang="en-US"/>
          </a:p>
        </p:txBody>
      </p:sp>
      <p:sp>
        <p:nvSpPr>
          <p:cNvPr id="61872" name="Rectangle 525"/>
          <p:cNvSpPr>
            <a:spLocks noChangeArrowheads="1"/>
          </p:cNvSpPr>
          <p:nvPr/>
        </p:nvSpPr>
        <p:spPr bwMode="auto">
          <a:xfrm>
            <a:off x="6042025" y="2560638"/>
            <a:ext cx="28575" cy="63500"/>
          </a:xfrm>
          <a:prstGeom prst="rect">
            <a:avLst/>
          </a:prstGeom>
          <a:noFill/>
          <a:ln w="1588">
            <a:solidFill>
              <a:srgbClr val="000000"/>
            </a:solidFill>
            <a:miter lim="800000"/>
            <a:headEnd/>
            <a:tailEnd/>
          </a:ln>
        </p:spPr>
        <p:txBody>
          <a:bodyPr lIns="57150" tIns="28575" rIns="57150" bIns="28575"/>
          <a:lstStyle/>
          <a:p>
            <a:endParaRPr lang="en-US"/>
          </a:p>
        </p:txBody>
      </p:sp>
      <p:sp>
        <p:nvSpPr>
          <p:cNvPr id="61873" name="Rectangle 526"/>
          <p:cNvSpPr>
            <a:spLocks noChangeArrowheads="1"/>
          </p:cNvSpPr>
          <p:nvPr/>
        </p:nvSpPr>
        <p:spPr bwMode="auto">
          <a:xfrm>
            <a:off x="6086475" y="2624138"/>
            <a:ext cx="4763" cy="31750"/>
          </a:xfrm>
          <a:prstGeom prst="rect">
            <a:avLst/>
          </a:prstGeom>
          <a:solidFill>
            <a:srgbClr val="808080"/>
          </a:solidFill>
          <a:ln w="9525">
            <a:noFill/>
            <a:miter lim="800000"/>
            <a:headEnd/>
            <a:tailEnd/>
          </a:ln>
        </p:spPr>
        <p:txBody>
          <a:bodyPr lIns="57150" tIns="28575" rIns="57150" bIns="28575"/>
          <a:lstStyle/>
          <a:p>
            <a:endParaRPr lang="en-US"/>
          </a:p>
        </p:txBody>
      </p:sp>
      <p:sp>
        <p:nvSpPr>
          <p:cNvPr id="61874" name="Rectangle 527"/>
          <p:cNvSpPr>
            <a:spLocks noChangeArrowheads="1"/>
          </p:cNvSpPr>
          <p:nvPr/>
        </p:nvSpPr>
        <p:spPr bwMode="auto">
          <a:xfrm>
            <a:off x="6086475" y="2624138"/>
            <a:ext cx="4763" cy="31750"/>
          </a:xfrm>
          <a:prstGeom prst="rect">
            <a:avLst/>
          </a:prstGeom>
          <a:noFill/>
          <a:ln w="1588">
            <a:solidFill>
              <a:srgbClr val="000000"/>
            </a:solidFill>
            <a:miter lim="800000"/>
            <a:headEnd/>
            <a:tailEnd/>
          </a:ln>
        </p:spPr>
        <p:txBody>
          <a:bodyPr lIns="57150" tIns="28575" rIns="57150" bIns="28575"/>
          <a:lstStyle/>
          <a:p>
            <a:endParaRPr lang="en-US"/>
          </a:p>
        </p:txBody>
      </p:sp>
      <p:sp>
        <p:nvSpPr>
          <p:cNvPr id="61875" name="Rectangle 528"/>
          <p:cNvSpPr>
            <a:spLocks noChangeArrowheads="1"/>
          </p:cNvSpPr>
          <p:nvPr/>
        </p:nvSpPr>
        <p:spPr bwMode="auto">
          <a:xfrm>
            <a:off x="6073775" y="2560638"/>
            <a:ext cx="28575" cy="63500"/>
          </a:xfrm>
          <a:prstGeom prst="rect">
            <a:avLst/>
          </a:prstGeom>
          <a:solidFill>
            <a:srgbClr val="808080"/>
          </a:solidFill>
          <a:ln w="9525">
            <a:noFill/>
            <a:miter lim="800000"/>
            <a:headEnd/>
            <a:tailEnd/>
          </a:ln>
        </p:spPr>
        <p:txBody>
          <a:bodyPr lIns="57150" tIns="28575" rIns="57150" bIns="28575"/>
          <a:lstStyle/>
          <a:p>
            <a:endParaRPr lang="en-US"/>
          </a:p>
        </p:txBody>
      </p:sp>
      <p:sp>
        <p:nvSpPr>
          <p:cNvPr id="61876" name="Rectangle 529"/>
          <p:cNvSpPr>
            <a:spLocks noChangeArrowheads="1"/>
          </p:cNvSpPr>
          <p:nvPr/>
        </p:nvSpPr>
        <p:spPr bwMode="auto">
          <a:xfrm>
            <a:off x="6073775" y="2560638"/>
            <a:ext cx="28575" cy="63500"/>
          </a:xfrm>
          <a:prstGeom prst="rect">
            <a:avLst/>
          </a:prstGeom>
          <a:noFill/>
          <a:ln w="1588">
            <a:solidFill>
              <a:srgbClr val="000000"/>
            </a:solidFill>
            <a:miter lim="800000"/>
            <a:headEnd/>
            <a:tailEnd/>
          </a:ln>
        </p:spPr>
        <p:txBody>
          <a:bodyPr lIns="57150" tIns="28575" rIns="57150" bIns="28575"/>
          <a:lstStyle/>
          <a:p>
            <a:endParaRPr lang="en-US"/>
          </a:p>
        </p:txBody>
      </p:sp>
      <p:sp>
        <p:nvSpPr>
          <p:cNvPr id="61877" name="Rectangle 530"/>
          <p:cNvSpPr>
            <a:spLocks noChangeArrowheads="1"/>
          </p:cNvSpPr>
          <p:nvPr/>
        </p:nvSpPr>
        <p:spPr bwMode="auto">
          <a:xfrm>
            <a:off x="6118225" y="2624138"/>
            <a:ext cx="6350" cy="31750"/>
          </a:xfrm>
          <a:prstGeom prst="rect">
            <a:avLst/>
          </a:prstGeom>
          <a:solidFill>
            <a:srgbClr val="808080"/>
          </a:solidFill>
          <a:ln w="9525">
            <a:noFill/>
            <a:miter lim="800000"/>
            <a:headEnd/>
            <a:tailEnd/>
          </a:ln>
        </p:spPr>
        <p:txBody>
          <a:bodyPr lIns="57150" tIns="28575" rIns="57150" bIns="28575"/>
          <a:lstStyle/>
          <a:p>
            <a:endParaRPr lang="en-US"/>
          </a:p>
        </p:txBody>
      </p:sp>
      <p:sp>
        <p:nvSpPr>
          <p:cNvPr id="61878" name="Rectangle 531"/>
          <p:cNvSpPr>
            <a:spLocks noChangeArrowheads="1"/>
          </p:cNvSpPr>
          <p:nvPr/>
        </p:nvSpPr>
        <p:spPr bwMode="auto">
          <a:xfrm>
            <a:off x="6118225" y="2624138"/>
            <a:ext cx="6350" cy="31750"/>
          </a:xfrm>
          <a:prstGeom prst="rect">
            <a:avLst/>
          </a:prstGeom>
          <a:noFill/>
          <a:ln w="1588">
            <a:solidFill>
              <a:srgbClr val="000000"/>
            </a:solidFill>
            <a:miter lim="800000"/>
            <a:headEnd/>
            <a:tailEnd/>
          </a:ln>
        </p:spPr>
        <p:txBody>
          <a:bodyPr lIns="57150" tIns="28575" rIns="57150" bIns="28575"/>
          <a:lstStyle/>
          <a:p>
            <a:endParaRPr lang="en-US"/>
          </a:p>
        </p:txBody>
      </p:sp>
      <p:sp>
        <p:nvSpPr>
          <p:cNvPr id="61879" name="Rectangle 532"/>
          <p:cNvSpPr>
            <a:spLocks noChangeArrowheads="1"/>
          </p:cNvSpPr>
          <p:nvPr/>
        </p:nvSpPr>
        <p:spPr bwMode="auto">
          <a:xfrm>
            <a:off x="6107113" y="2560638"/>
            <a:ext cx="26987" cy="63500"/>
          </a:xfrm>
          <a:prstGeom prst="rect">
            <a:avLst/>
          </a:prstGeom>
          <a:solidFill>
            <a:srgbClr val="808080"/>
          </a:solidFill>
          <a:ln w="9525">
            <a:noFill/>
            <a:miter lim="800000"/>
            <a:headEnd/>
            <a:tailEnd/>
          </a:ln>
        </p:spPr>
        <p:txBody>
          <a:bodyPr lIns="57150" tIns="28575" rIns="57150" bIns="28575"/>
          <a:lstStyle/>
          <a:p>
            <a:endParaRPr lang="en-US"/>
          </a:p>
        </p:txBody>
      </p:sp>
      <p:sp>
        <p:nvSpPr>
          <p:cNvPr id="61880" name="Rectangle 533"/>
          <p:cNvSpPr>
            <a:spLocks noChangeArrowheads="1"/>
          </p:cNvSpPr>
          <p:nvPr/>
        </p:nvSpPr>
        <p:spPr bwMode="auto">
          <a:xfrm>
            <a:off x="6107113" y="2560638"/>
            <a:ext cx="26987" cy="63500"/>
          </a:xfrm>
          <a:prstGeom prst="rect">
            <a:avLst/>
          </a:prstGeom>
          <a:noFill/>
          <a:ln w="1588">
            <a:solidFill>
              <a:srgbClr val="000000"/>
            </a:solidFill>
            <a:miter lim="800000"/>
            <a:headEnd/>
            <a:tailEnd/>
          </a:ln>
        </p:spPr>
        <p:txBody>
          <a:bodyPr lIns="57150" tIns="28575" rIns="57150" bIns="28575"/>
          <a:lstStyle/>
          <a:p>
            <a:endParaRPr lang="en-US"/>
          </a:p>
        </p:txBody>
      </p:sp>
      <p:sp>
        <p:nvSpPr>
          <p:cNvPr id="61881" name="Rectangle 534"/>
          <p:cNvSpPr>
            <a:spLocks noChangeArrowheads="1"/>
          </p:cNvSpPr>
          <p:nvPr/>
        </p:nvSpPr>
        <p:spPr bwMode="auto">
          <a:xfrm>
            <a:off x="6151563" y="2624138"/>
            <a:ext cx="4762" cy="31750"/>
          </a:xfrm>
          <a:prstGeom prst="rect">
            <a:avLst/>
          </a:prstGeom>
          <a:solidFill>
            <a:srgbClr val="808080"/>
          </a:solidFill>
          <a:ln w="9525">
            <a:noFill/>
            <a:miter lim="800000"/>
            <a:headEnd/>
            <a:tailEnd/>
          </a:ln>
        </p:spPr>
        <p:txBody>
          <a:bodyPr lIns="57150" tIns="28575" rIns="57150" bIns="28575"/>
          <a:lstStyle/>
          <a:p>
            <a:endParaRPr lang="en-US"/>
          </a:p>
        </p:txBody>
      </p:sp>
      <p:sp>
        <p:nvSpPr>
          <p:cNvPr id="61882" name="Rectangle 535"/>
          <p:cNvSpPr>
            <a:spLocks noChangeArrowheads="1"/>
          </p:cNvSpPr>
          <p:nvPr/>
        </p:nvSpPr>
        <p:spPr bwMode="auto">
          <a:xfrm>
            <a:off x="6151563" y="2624138"/>
            <a:ext cx="4762" cy="31750"/>
          </a:xfrm>
          <a:prstGeom prst="rect">
            <a:avLst/>
          </a:prstGeom>
          <a:noFill/>
          <a:ln w="1588">
            <a:solidFill>
              <a:srgbClr val="000000"/>
            </a:solidFill>
            <a:miter lim="800000"/>
            <a:headEnd/>
            <a:tailEnd/>
          </a:ln>
        </p:spPr>
        <p:txBody>
          <a:bodyPr lIns="57150" tIns="28575" rIns="57150" bIns="28575"/>
          <a:lstStyle/>
          <a:p>
            <a:endParaRPr lang="en-US"/>
          </a:p>
        </p:txBody>
      </p:sp>
      <p:sp>
        <p:nvSpPr>
          <p:cNvPr id="61883" name="Rectangle 536"/>
          <p:cNvSpPr>
            <a:spLocks noChangeArrowheads="1"/>
          </p:cNvSpPr>
          <p:nvPr/>
        </p:nvSpPr>
        <p:spPr bwMode="auto">
          <a:xfrm>
            <a:off x="6138863" y="2560638"/>
            <a:ext cx="28575" cy="63500"/>
          </a:xfrm>
          <a:prstGeom prst="rect">
            <a:avLst/>
          </a:prstGeom>
          <a:solidFill>
            <a:srgbClr val="808080"/>
          </a:solidFill>
          <a:ln w="9525">
            <a:noFill/>
            <a:miter lim="800000"/>
            <a:headEnd/>
            <a:tailEnd/>
          </a:ln>
        </p:spPr>
        <p:txBody>
          <a:bodyPr lIns="57150" tIns="28575" rIns="57150" bIns="28575"/>
          <a:lstStyle/>
          <a:p>
            <a:endParaRPr lang="en-US"/>
          </a:p>
        </p:txBody>
      </p:sp>
      <p:sp>
        <p:nvSpPr>
          <p:cNvPr id="61884" name="Rectangle 537"/>
          <p:cNvSpPr>
            <a:spLocks noChangeArrowheads="1"/>
          </p:cNvSpPr>
          <p:nvPr/>
        </p:nvSpPr>
        <p:spPr bwMode="auto">
          <a:xfrm>
            <a:off x="6138863" y="2560638"/>
            <a:ext cx="28575" cy="63500"/>
          </a:xfrm>
          <a:prstGeom prst="rect">
            <a:avLst/>
          </a:prstGeom>
          <a:noFill/>
          <a:ln w="1588">
            <a:solidFill>
              <a:srgbClr val="000000"/>
            </a:solidFill>
            <a:miter lim="800000"/>
            <a:headEnd/>
            <a:tailEnd/>
          </a:ln>
        </p:spPr>
        <p:txBody>
          <a:bodyPr lIns="57150" tIns="28575" rIns="57150" bIns="28575"/>
          <a:lstStyle/>
          <a:p>
            <a:endParaRPr lang="en-US"/>
          </a:p>
        </p:txBody>
      </p:sp>
      <p:sp>
        <p:nvSpPr>
          <p:cNvPr id="61885" name="Rectangle 538"/>
          <p:cNvSpPr>
            <a:spLocks noChangeArrowheads="1"/>
          </p:cNvSpPr>
          <p:nvPr/>
        </p:nvSpPr>
        <p:spPr bwMode="auto">
          <a:xfrm>
            <a:off x="5843588" y="2655888"/>
            <a:ext cx="331787" cy="11112"/>
          </a:xfrm>
          <a:prstGeom prst="rect">
            <a:avLst/>
          </a:prstGeom>
          <a:solidFill>
            <a:srgbClr val="808080"/>
          </a:solidFill>
          <a:ln w="9525">
            <a:noFill/>
            <a:miter lim="800000"/>
            <a:headEnd/>
            <a:tailEnd/>
          </a:ln>
        </p:spPr>
        <p:txBody>
          <a:bodyPr lIns="57150" tIns="28575" rIns="57150" bIns="28575"/>
          <a:lstStyle/>
          <a:p>
            <a:endParaRPr lang="en-US"/>
          </a:p>
        </p:txBody>
      </p:sp>
      <p:sp>
        <p:nvSpPr>
          <p:cNvPr id="61886" name="Rectangle 539"/>
          <p:cNvSpPr>
            <a:spLocks noChangeArrowheads="1"/>
          </p:cNvSpPr>
          <p:nvPr/>
        </p:nvSpPr>
        <p:spPr bwMode="auto">
          <a:xfrm>
            <a:off x="5843588" y="2655888"/>
            <a:ext cx="331787" cy="11112"/>
          </a:xfrm>
          <a:prstGeom prst="rect">
            <a:avLst/>
          </a:prstGeom>
          <a:noFill/>
          <a:ln w="4763">
            <a:solidFill>
              <a:srgbClr val="000000"/>
            </a:solidFill>
            <a:miter lim="800000"/>
            <a:headEnd/>
            <a:tailEnd/>
          </a:ln>
        </p:spPr>
        <p:txBody>
          <a:bodyPr lIns="57150" tIns="28575" rIns="57150" bIns="28575"/>
          <a:lstStyle/>
          <a:p>
            <a:endParaRPr lang="en-US"/>
          </a:p>
        </p:txBody>
      </p:sp>
      <p:sp>
        <p:nvSpPr>
          <p:cNvPr id="61887" name="Rectangle 540"/>
          <p:cNvSpPr>
            <a:spLocks noChangeArrowheads="1"/>
          </p:cNvSpPr>
          <p:nvPr/>
        </p:nvSpPr>
        <p:spPr bwMode="auto">
          <a:xfrm>
            <a:off x="5872163" y="3028950"/>
            <a:ext cx="274637" cy="527050"/>
          </a:xfrm>
          <a:prstGeom prst="rect">
            <a:avLst/>
          </a:prstGeom>
          <a:solidFill>
            <a:srgbClr val="99CCFF"/>
          </a:solidFill>
          <a:ln w="9525">
            <a:noFill/>
            <a:miter lim="800000"/>
            <a:headEnd/>
            <a:tailEnd/>
          </a:ln>
        </p:spPr>
        <p:txBody>
          <a:bodyPr lIns="57150" tIns="28575" rIns="57150" bIns="28575"/>
          <a:lstStyle/>
          <a:p>
            <a:endParaRPr lang="en-US"/>
          </a:p>
        </p:txBody>
      </p:sp>
      <p:sp>
        <p:nvSpPr>
          <p:cNvPr id="61888" name="Rectangle 541"/>
          <p:cNvSpPr>
            <a:spLocks noChangeArrowheads="1"/>
          </p:cNvSpPr>
          <p:nvPr/>
        </p:nvSpPr>
        <p:spPr bwMode="auto">
          <a:xfrm>
            <a:off x="5816600" y="2730500"/>
            <a:ext cx="385763" cy="95250"/>
          </a:xfrm>
          <a:prstGeom prst="rect">
            <a:avLst/>
          </a:prstGeom>
          <a:solidFill>
            <a:srgbClr val="99CCFF"/>
          </a:solidFill>
          <a:ln w="9525">
            <a:noFill/>
            <a:miter lim="800000"/>
            <a:headEnd/>
            <a:tailEnd/>
          </a:ln>
        </p:spPr>
        <p:txBody>
          <a:bodyPr lIns="57150" tIns="28575" rIns="57150" bIns="28575"/>
          <a:lstStyle/>
          <a:p>
            <a:endParaRPr lang="en-US"/>
          </a:p>
        </p:txBody>
      </p:sp>
      <p:sp>
        <p:nvSpPr>
          <p:cNvPr id="61889" name="Line 542"/>
          <p:cNvSpPr>
            <a:spLocks noChangeShapeType="1"/>
          </p:cNvSpPr>
          <p:nvPr/>
        </p:nvSpPr>
        <p:spPr bwMode="auto">
          <a:xfrm flipV="1">
            <a:off x="6134100" y="2667000"/>
            <a:ext cx="41275" cy="119063"/>
          </a:xfrm>
          <a:prstGeom prst="line">
            <a:avLst/>
          </a:prstGeom>
          <a:noFill/>
          <a:ln w="4763">
            <a:solidFill>
              <a:srgbClr val="000000"/>
            </a:solidFill>
            <a:round/>
            <a:headEnd/>
            <a:tailEnd/>
          </a:ln>
        </p:spPr>
        <p:txBody>
          <a:bodyPr lIns="57150" tIns="28575" rIns="57150" bIns="28575"/>
          <a:lstStyle/>
          <a:p>
            <a:endParaRPr lang="en-US"/>
          </a:p>
        </p:txBody>
      </p:sp>
      <p:sp>
        <p:nvSpPr>
          <p:cNvPr id="61890" name="Line 543"/>
          <p:cNvSpPr>
            <a:spLocks noChangeShapeType="1"/>
          </p:cNvSpPr>
          <p:nvPr/>
        </p:nvSpPr>
        <p:spPr bwMode="auto">
          <a:xfrm flipH="1" flipV="1">
            <a:off x="5843588" y="2667000"/>
            <a:ext cx="41275" cy="119063"/>
          </a:xfrm>
          <a:prstGeom prst="line">
            <a:avLst/>
          </a:prstGeom>
          <a:noFill/>
          <a:ln w="4763">
            <a:solidFill>
              <a:srgbClr val="000000"/>
            </a:solidFill>
            <a:round/>
            <a:headEnd/>
            <a:tailEnd/>
          </a:ln>
        </p:spPr>
        <p:txBody>
          <a:bodyPr lIns="57150" tIns="28575" rIns="57150" bIns="28575"/>
          <a:lstStyle/>
          <a:p>
            <a:endParaRPr lang="en-US"/>
          </a:p>
        </p:txBody>
      </p:sp>
      <p:sp>
        <p:nvSpPr>
          <p:cNvPr id="61891" name="Freeform 544"/>
          <p:cNvSpPr>
            <a:spLocks/>
          </p:cNvSpPr>
          <p:nvPr/>
        </p:nvSpPr>
        <p:spPr bwMode="auto">
          <a:xfrm>
            <a:off x="5899150" y="2784475"/>
            <a:ext cx="220663" cy="781050"/>
          </a:xfrm>
          <a:custGeom>
            <a:avLst/>
            <a:gdLst>
              <a:gd name="T0" fmla="*/ 32921 w 1421"/>
              <a:gd name="T1" fmla="*/ 181 h 4324"/>
              <a:gd name="T2" fmla="*/ 27641 w 1421"/>
              <a:gd name="T3" fmla="*/ 1264 h 4324"/>
              <a:gd name="T4" fmla="*/ 22361 w 1421"/>
              <a:gd name="T5" fmla="*/ 3251 h 4324"/>
              <a:gd name="T6" fmla="*/ 17703 w 1421"/>
              <a:gd name="T7" fmla="*/ 6141 h 4324"/>
              <a:gd name="T8" fmla="*/ 13199 w 1421"/>
              <a:gd name="T9" fmla="*/ 9573 h 4324"/>
              <a:gd name="T10" fmla="*/ 9473 w 1421"/>
              <a:gd name="T11" fmla="*/ 13909 h 4324"/>
              <a:gd name="T12" fmla="*/ 6211 w 1421"/>
              <a:gd name="T13" fmla="*/ 18786 h 4324"/>
              <a:gd name="T14" fmla="*/ 3416 w 1421"/>
              <a:gd name="T15" fmla="*/ 24205 h 4324"/>
              <a:gd name="T16" fmla="*/ 1708 w 1421"/>
              <a:gd name="T17" fmla="*/ 29985 h 4324"/>
              <a:gd name="T18" fmla="*/ 311 w 1421"/>
              <a:gd name="T19" fmla="*/ 36126 h 4324"/>
              <a:gd name="T20" fmla="*/ 0 w 1421"/>
              <a:gd name="T21" fmla="*/ 42810 h 4324"/>
              <a:gd name="T22" fmla="*/ 155 w 1421"/>
              <a:gd name="T23" fmla="*/ 742576 h 4324"/>
              <a:gd name="T24" fmla="*/ 1087 w 1421"/>
              <a:gd name="T25" fmla="*/ 748898 h 4324"/>
              <a:gd name="T26" fmla="*/ 2795 w 1421"/>
              <a:gd name="T27" fmla="*/ 754678 h 4324"/>
              <a:gd name="T28" fmla="*/ 5280 w 1421"/>
              <a:gd name="T29" fmla="*/ 760277 h 4324"/>
              <a:gd name="T30" fmla="*/ 8230 w 1421"/>
              <a:gd name="T31" fmla="*/ 765335 h 4324"/>
              <a:gd name="T32" fmla="*/ 11957 w 1421"/>
              <a:gd name="T33" fmla="*/ 769851 h 4324"/>
              <a:gd name="T34" fmla="*/ 16150 w 1421"/>
              <a:gd name="T35" fmla="*/ 773463 h 4324"/>
              <a:gd name="T36" fmla="*/ 20808 w 1421"/>
              <a:gd name="T37" fmla="*/ 776715 h 4324"/>
              <a:gd name="T38" fmla="*/ 25778 w 1421"/>
              <a:gd name="T39" fmla="*/ 779063 h 4324"/>
              <a:gd name="T40" fmla="*/ 31057 w 1421"/>
              <a:gd name="T41" fmla="*/ 780327 h 4324"/>
              <a:gd name="T42" fmla="*/ 36803 w 1421"/>
              <a:gd name="T43" fmla="*/ 781050 h 4324"/>
              <a:gd name="T44" fmla="*/ 187742 w 1421"/>
              <a:gd name="T45" fmla="*/ 780689 h 4324"/>
              <a:gd name="T46" fmla="*/ 193022 w 1421"/>
              <a:gd name="T47" fmla="*/ 779605 h 4324"/>
              <a:gd name="T48" fmla="*/ 198302 w 1421"/>
              <a:gd name="T49" fmla="*/ 777618 h 4324"/>
              <a:gd name="T50" fmla="*/ 202960 w 1421"/>
              <a:gd name="T51" fmla="*/ 774909 h 4324"/>
              <a:gd name="T52" fmla="*/ 207308 w 1421"/>
              <a:gd name="T53" fmla="*/ 771115 h 4324"/>
              <a:gd name="T54" fmla="*/ 211190 w 1421"/>
              <a:gd name="T55" fmla="*/ 766961 h 4324"/>
              <a:gd name="T56" fmla="*/ 214452 w 1421"/>
              <a:gd name="T57" fmla="*/ 761903 h 4324"/>
              <a:gd name="T58" fmla="*/ 216936 w 1421"/>
              <a:gd name="T59" fmla="*/ 756665 h 4324"/>
              <a:gd name="T60" fmla="*/ 219110 w 1421"/>
              <a:gd name="T61" fmla="*/ 750885 h 4324"/>
              <a:gd name="T62" fmla="*/ 220352 w 1421"/>
              <a:gd name="T63" fmla="*/ 744562 h 4324"/>
              <a:gd name="T64" fmla="*/ 220663 w 1421"/>
              <a:gd name="T65" fmla="*/ 738240 h 4324"/>
              <a:gd name="T66" fmla="*/ 220508 w 1421"/>
              <a:gd name="T67" fmla="*/ 38294 h 4324"/>
              <a:gd name="T68" fmla="*/ 219576 w 1421"/>
              <a:gd name="T69" fmla="*/ 32152 h 4324"/>
              <a:gd name="T70" fmla="*/ 217713 w 1421"/>
              <a:gd name="T71" fmla="*/ 26011 h 4324"/>
              <a:gd name="T72" fmla="*/ 215383 w 1421"/>
              <a:gd name="T73" fmla="*/ 20592 h 4324"/>
              <a:gd name="T74" fmla="*/ 212277 w 1421"/>
              <a:gd name="T75" fmla="*/ 15354 h 4324"/>
              <a:gd name="T76" fmla="*/ 208706 w 1421"/>
              <a:gd name="T77" fmla="*/ 11019 h 4324"/>
              <a:gd name="T78" fmla="*/ 204513 w 1421"/>
              <a:gd name="T79" fmla="*/ 7225 h 4324"/>
              <a:gd name="T80" fmla="*/ 199855 w 1421"/>
              <a:gd name="T81" fmla="*/ 3974 h 4324"/>
              <a:gd name="T82" fmla="*/ 194885 w 1421"/>
              <a:gd name="T83" fmla="*/ 1806 h 4324"/>
              <a:gd name="T84" fmla="*/ 189606 w 1421"/>
              <a:gd name="T85" fmla="*/ 361 h 4324"/>
              <a:gd name="T86" fmla="*/ 184015 w 1421"/>
              <a:gd name="T87" fmla="*/ 0 h 4324"/>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421"/>
              <a:gd name="T133" fmla="*/ 0 h 4324"/>
              <a:gd name="T134" fmla="*/ 1421 w 1421"/>
              <a:gd name="T135" fmla="*/ 4324 h 4324"/>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421" h="4324">
                <a:moveTo>
                  <a:pt x="237" y="0"/>
                </a:moveTo>
                <a:lnTo>
                  <a:pt x="224" y="0"/>
                </a:lnTo>
                <a:lnTo>
                  <a:pt x="212" y="1"/>
                </a:lnTo>
                <a:lnTo>
                  <a:pt x="200" y="2"/>
                </a:lnTo>
                <a:lnTo>
                  <a:pt x="188" y="5"/>
                </a:lnTo>
                <a:lnTo>
                  <a:pt x="178" y="7"/>
                </a:lnTo>
                <a:lnTo>
                  <a:pt x="166" y="10"/>
                </a:lnTo>
                <a:lnTo>
                  <a:pt x="155" y="14"/>
                </a:lnTo>
                <a:lnTo>
                  <a:pt x="144" y="18"/>
                </a:lnTo>
                <a:lnTo>
                  <a:pt x="134" y="22"/>
                </a:lnTo>
                <a:lnTo>
                  <a:pt x="123" y="28"/>
                </a:lnTo>
                <a:lnTo>
                  <a:pt x="114" y="34"/>
                </a:lnTo>
                <a:lnTo>
                  <a:pt x="104" y="40"/>
                </a:lnTo>
                <a:lnTo>
                  <a:pt x="95" y="46"/>
                </a:lnTo>
                <a:lnTo>
                  <a:pt x="85" y="53"/>
                </a:lnTo>
                <a:lnTo>
                  <a:pt x="77" y="61"/>
                </a:lnTo>
                <a:lnTo>
                  <a:pt x="69" y="69"/>
                </a:lnTo>
                <a:lnTo>
                  <a:pt x="61" y="77"/>
                </a:lnTo>
                <a:lnTo>
                  <a:pt x="53" y="85"/>
                </a:lnTo>
                <a:lnTo>
                  <a:pt x="46" y="95"/>
                </a:lnTo>
                <a:lnTo>
                  <a:pt x="40" y="104"/>
                </a:lnTo>
                <a:lnTo>
                  <a:pt x="34" y="114"/>
                </a:lnTo>
                <a:lnTo>
                  <a:pt x="28" y="123"/>
                </a:lnTo>
                <a:lnTo>
                  <a:pt x="22" y="134"/>
                </a:lnTo>
                <a:lnTo>
                  <a:pt x="18" y="144"/>
                </a:lnTo>
                <a:lnTo>
                  <a:pt x="14" y="155"/>
                </a:lnTo>
                <a:lnTo>
                  <a:pt x="11" y="166"/>
                </a:lnTo>
                <a:lnTo>
                  <a:pt x="7" y="178"/>
                </a:lnTo>
                <a:lnTo>
                  <a:pt x="5" y="188"/>
                </a:lnTo>
                <a:lnTo>
                  <a:pt x="2" y="200"/>
                </a:lnTo>
                <a:lnTo>
                  <a:pt x="1" y="212"/>
                </a:lnTo>
                <a:lnTo>
                  <a:pt x="0" y="224"/>
                </a:lnTo>
                <a:lnTo>
                  <a:pt x="0" y="237"/>
                </a:lnTo>
                <a:lnTo>
                  <a:pt x="0" y="4087"/>
                </a:lnTo>
                <a:lnTo>
                  <a:pt x="0" y="4099"/>
                </a:lnTo>
                <a:lnTo>
                  <a:pt x="1" y="4111"/>
                </a:lnTo>
                <a:lnTo>
                  <a:pt x="2" y="4122"/>
                </a:lnTo>
                <a:lnTo>
                  <a:pt x="5" y="4134"/>
                </a:lnTo>
                <a:lnTo>
                  <a:pt x="7" y="4146"/>
                </a:lnTo>
                <a:lnTo>
                  <a:pt x="11" y="4157"/>
                </a:lnTo>
                <a:lnTo>
                  <a:pt x="14" y="4167"/>
                </a:lnTo>
                <a:lnTo>
                  <a:pt x="18" y="4178"/>
                </a:lnTo>
                <a:lnTo>
                  <a:pt x="22" y="4189"/>
                </a:lnTo>
                <a:lnTo>
                  <a:pt x="28" y="4199"/>
                </a:lnTo>
                <a:lnTo>
                  <a:pt x="34" y="4209"/>
                </a:lnTo>
                <a:lnTo>
                  <a:pt x="40" y="4218"/>
                </a:lnTo>
                <a:lnTo>
                  <a:pt x="46" y="4228"/>
                </a:lnTo>
                <a:lnTo>
                  <a:pt x="53" y="4237"/>
                </a:lnTo>
                <a:lnTo>
                  <a:pt x="61" y="4246"/>
                </a:lnTo>
                <a:lnTo>
                  <a:pt x="69" y="4254"/>
                </a:lnTo>
                <a:lnTo>
                  <a:pt x="77" y="4262"/>
                </a:lnTo>
                <a:lnTo>
                  <a:pt x="85" y="4269"/>
                </a:lnTo>
                <a:lnTo>
                  <a:pt x="95" y="4277"/>
                </a:lnTo>
                <a:lnTo>
                  <a:pt x="104" y="4282"/>
                </a:lnTo>
                <a:lnTo>
                  <a:pt x="114" y="4290"/>
                </a:lnTo>
                <a:lnTo>
                  <a:pt x="123" y="4294"/>
                </a:lnTo>
                <a:lnTo>
                  <a:pt x="134" y="4300"/>
                </a:lnTo>
                <a:lnTo>
                  <a:pt x="144" y="4305"/>
                </a:lnTo>
                <a:lnTo>
                  <a:pt x="155" y="4309"/>
                </a:lnTo>
                <a:lnTo>
                  <a:pt x="166" y="4313"/>
                </a:lnTo>
                <a:lnTo>
                  <a:pt x="178" y="4316"/>
                </a:lnTo>
                <a:lnTo>
                  <a:pt x="188" y="4318"/>
                </a:lnTo>
                <a:lnTo>
                  <a:pt x="200" y="4320"/>
                </a:lnTo>
                <a:lnTo>
                  <a:pt x="212" y="4322"/>
                </a:lnTo>
                <a:lnTo>
                  <a:pt x="224" y="4323"/>
                </a:lnTo>
                <a:lnTo>
                  <a:pt x="237" y="4324"/>
                </a:lnTo>
                <a:lnTo>
                  <a:pt x="1185" y="4324"/>
                </a:lnTo>
                <a:lnTo>
                  <a:pt x="1197" y="4323"/>
                </a:lnTo>
                <a:lnTo>
                  <a:pt x="1209" y="4322"/>
                </a:lnTo>
                <a:lnTo>
                  <a:pt x="1221" y="4320"/>
                </a:lnTo>
                <a:lnTo>
                  <a:pt x="1233" y="4318"/>
                </a:lnTo>
                <a:lnTo>
                  <a:pt x="1243" y="4316"/>
                </a:lnTo>
                <a:lnTo>
                  <a:pt x="1255" y="4313"/>
                </a:lnTo>
                <a:lnTo>
                  <a:pt x="1266" y="4309"/>
                </a:lnTo>
                <a:lnTo>
                  <a:pt x="1277" y="4305"/>
                </a:lnTo>
                <a:lnTo>
                  <a:pt x="1287" y="4300"/>
                </a:lnTo>
                <a:lnTo>
                  <a:pt x="1298" y="4294"/>
                </a:lnTo>
                <a:lnTo>
                  <a:pt x="1307" y="4290"/>
                </a:lnTo>
                <a:lnTo>
                  <a:pt x="1317" y="4282"/>
                </a:lnTo>
                <a:lnTo>
                  <a:pt x="1326" y="4277"/>
                </a:lnTo>
                <a:lnTo>
                  <a:pt x="1335" y="4269"/>
                </a:lnTo>
                <a:lnTo>
                  <a:pt x="1344" y="4262"/>
                </a:lnTo>
                <a:lnTo>
                  <a:pt x="1352" y="4254"/>
                </a:lnTo>
                <a:lnTo>
                  <a:pt x="1360" y="4246"/>
                </a:lnTo>
                <a:lnTo>
                  <a:pt x="1367" y="4237"/>
                </a:lnTo>
                <a:lnTo>
                  <a:pt x="1374" y="4228"/>
                </a:lnTo>
                <a:lnTo>
                  <a:pt x="1381" y="4218"/>
                </a:lnTo>
                <a:lnTo>
                  <a:pt x="1387" y="4209"/>
                </a:lnTo>
                <a:lnTo>
                  <a:pt x="1393" y="4199"/>
                </a:lnTo>
                <a:lnTo>
                  <a:pt x="1397" y="4189"/>
                </a:lnTo>
                <a:lnTo>
                  <a:pt x="1402" y="4178"/>
                </a:lnTo>
                <a:lnTo>
                  <a:pt x="1407" y="4167"/>
                </a:lnTo>
                <a:lnTo>
                  <a:pt x="1411" y="4157"/>
                </a:lnTo>
                <a:lnTo>
                  <a:pt x="1414" y="4146"/>
                </a:lnTo>
                <a:lnTo>
                  <a:pt x="1416" y="4134"/>
                </a:lnTo>
                <a:lnTo>
                  <a:pt x="1419" y="4122"/>
                </a:lnTo>
                <a:lnTo>
                  <a:pt x="1420" y="4111"/>
                </a:lnTo>
                <a:lnTo>
                  <a:pt x="1421" y="4099"/>
                </a:lnTo>
                <a:lnTo>
                  <a:pt x="1421" y="4087"/>
                </a:lnTo>
                <a:lnTo>
                  <a:pt x="1421" y="237"/>
                </a:lnTo>
                <a:lnTo>
                  <a:pt x="1421" y="224"/>
                </a:lnTo>
                <a:lnTo>
                  <a:pt x="1420" y="212"/>
                </a:lnTo>
                <a:lnTo>
                  <a:pt x="1419" y="200"/>
                </a:lnTo>
                <a:lnTo>
                  <a:pt x="1416" y="188"/>
                </a:lnTo>
                <a:lnTo>
                  <a:pt x="1414" y="178"/>
                </a:lnTo>
                <a:lnTo>
                  <a:pt x="1411" y="166"/>
                </a:lnTo>
                <a:lnTo>
                  <a:pt x="1407" y="155"/>
                </a:lnTo>
                <a:lnTo>
                  <a:pt x="1402" y="144"/>
                </a:lnTo>
                <a:lnTo>
                  <a:pt x="1397" y="134"/>
                </a:lnTo>
                <a:lnTo>
                  <a:pt x="1393" y="123"/>
                </a:lnTo>
                <a:lnTo>
                  <a:pt x="1387" y="114"/>
                </a:lnTo>
                <a:lnTo>
                  <a:pt x="1381" y="104"/>
                </a:lnTo>
                <a:lnTo>
                  <a:pt x="1374" y="95"/>
                </a:lnTo>
                <a:lnTo>
                  <a:pt x="1367" y="85"/>
                </a:lnTo>
                <a:lnTo>
                  <a:pt x="1360" y="77"/>
                </a:lnTo>
                <a:lnTo>
                  <a:pt x="1352" y="69"/>
                </a:lnTo>
                <a:lnTo>
                  <a:pt x="1344" y="61"/>
                </a:lnTo>
                <a:lnTo>
                  <a:pt x="1335" y="53"/>
                </a:lnTo>
                <a:lnTo>
                  <a:pt x="1326" y="46"/>
                </a:lnTo>
                <a:lnTo>
                  <a:pt x="1317" y="40"/>
                </a:lnTo>
                <a:lnTo>
                  <a:pt x="1307" y="34"/>
                </a:lnTo>
                <a:lnTo>
                  <a:pt x="1298" y="28"/>
                </a:lnTo>
                <a:lnTo>
                  <a:pt x="1287" y="22"/>
                </a:lnTo>
                <a:lnTo>
                  <a:pt x="1277" y="18"/>
                </a:lnTo>
                <a:lnTo>
                  <a:pt x="1266" y="14"/>
                </a:lnTo>
                <a:lnTo>
                  <a:pt x="1255" y="10"/>
                </a:lnTo>
                <a:lnTo>
                  <a:pt x="1243" y="7"/>
                </a:lnTo>
                <a:lnTo>
                  <a:pt x="1233" y="5"/>
                </a:lnTo>
                <a:lnTo>
                  <a:pt x="1221" y="2"/>
                </a:lnTo>
                <a:lnTo>
                  <a:pt x="1209" y="1"/>
                </a:lnTo>
                <a:lnTo>
                  <a:pt x="1197" y="0"/>
                </a:lnTo>
                <a:lnTo>
                  <a:pt x="1185" y="0"/>
                </a:lnTo>
                <a:lnTo>
                  <a:pt x="237" y="0"/>
                </a:lnTo>
              </a:path>
            </a:pathLst>
          </a:custGeom>
          <a:noFill/>
          <a:ln w="6350">
            <a:solidFill>
              <a:srgbClr val="FF0000"/>
            </a:solidFill>
            <a:prstDash val="solid"/>
            <a:round/>
            <a:headEnd/>
            <a:tailEnd/>
          </a:ln>
        </p:spPr>
        <p:txBody>
          <a:bodyPr lIns="57150" tIns="28575" rIns="57150" bIns="28575"/>
          <a:lstStyle/>
          <a:p>
            <a:endParaRPr lang="en-US"/>
          </a:p>
        </p:txBody>
      </p:sp>
      <p:sp>
        <p:nvSpPr>
          <p:cNvPr id="61892" name="Freeform 545"/>
          <p:cNvSpPr>
            <a:spLocks/>
          </p:cNvSpPr>
          <p:nvPr/>
        </p:nvSpPr>
        <p:spPr bwMode="auto">
          <a:xfrm>
            <a:off x="5913438" y="2801938"/>
            <a:ext cx="192087" cy="758825"/>
          </a:xfrm>
          <a:custGeom>
            <a:avLst/>
            <a:gdLst>
              <a:gd name="T0" fmla="*/ 28589 w 1243"/>
              <a:gd name="T1" fmla="*/ 0 h 4209"/>
              <a:gd name="T2" fmla="*/ 23798 w 1243"/>
              <a:gd name="T3" fmla="*/ 1082 h 4209"/>
              <a:gd name="T4" fmla="*/ 19471 w 1243"/>
              <a:gd name="T5" fmla="*/ 2704 h 4209"/>
              <a:gd name="T6" fmla="*/ 15144 w 1243"/>
              <a:gd name="T7" fmla="*/ 5228 h 4209"/>
              <a:gd name="T8" fmla="*/ 11590 w 1243"/>
              <a:gd name="T9" fmla="*/ 8473 h 4209"/>
              <a:gd name="T10" fmla="*/ 8190 w 1243"/>
              <a:gd name="T11" fmla="*/ 12079 h 4209"/>
              <a:gd name="T12" fmla="*/ 5254 w 1243"/>
              <a:gd name="T13" fmla="*/ 16406 h 4209"/>
              <a:gd name="T14" fmla="*/ 3091 w 1243"/>
              <a:gd name="T15" fmla="*/ 21093 h 4209"/>
              <a:gd name="T16" fmla="*/ 1236 w 1243"/>
              <a:gd name="T17" fmla="*/ 26322 h 4209"/>
              <a:gd name="T18" fmla="*/ 309 w 1243"/>
              <a:gd name="T19" fmla="*/ 31550 h 4209"/>
              <a:gd name="T20" fmla="*/ 0 w 1243"/>
              <a:gd name="T21" fmla="*/ 37319 h 4209"/>
              <a:gd name="T22" fmla="*/ 0 w 1243"/>
              <a:gd name="T23" fmla="*/ 725292 h 4209"/>
              <a:gd name="T24" fmla="*/ 927 w 1243"/>
              <a:gd name="T25" fmla="*/ 730880 h 4209"/>
              <a:gd name="T26" fmla="*/ 2318 w 1243"/>
              <a:gd name="T27" fmla="*/ 735928 h 4209"/>
              <a:gd name="T28" fmla="*/ 4636 w 1243"/>
              <a:gd name="T29" fmla="*/ 740796 h 4209"/>
              <a:gd name="T30" fmla="*/ 7109 w 1243"/>
              <a:gd name="T31" fmla="*/ 745123 h 4209"/>
              <a:gd name="T32" fmla="*/ 10508 w 1243"/>
              <a:gd name="T33" fmla="*/ 748909 h 4209"/>
              <a:gd name="T34" fmla="*/ 13908 w 1243"/>
              <a:gd name="T35" fmla="*/ 752335 h 4209"/>
              <a:gd name="T36" fmla="*/ 17926 w 1243"/>
              <a:gd name="T37" fmla="*/ 755039 h 4209"/>
              <a:gd name="T38" fmla="*/ 22408 w 1243"/>
              <a:gd name="T39" fmla="*/ 757022 h 4209"/>
              <a:gd name="T40" fmla="*/ 26889 w 1243"/>
              <a:gd name="T41" fmla="*/ 758284 h 4209"/>
              <a:gd name="T42" fmla="*/ 31834 w 1243"/>
              <a:gd name="T43" fmla="*/ 758825 h 4209"/>
              <a:gd name="T44" fmla="*/ 163344 w 1243"/>
              <a:gd name="T45" fmla="*/ 758645 h 4209"/>
              <a:gd name="T46" fmla="*/ 168134 w 1243"/>
              <a:gd name="T47" fmla="*/ 757563 h 4209"/>
              <a:gd name="T48" fmla="*/ 172616 w 1243"/>
              <a:gd name="T49" fmla="*/ 755760 h 4209"/>
              <a:gd name="T50" fmla="*/ 176788 w 1243"/>
              <a:gd name="T51" fmla="*/ 753236 h 4209"/>
              <a:gd name="T52" fmla="*/ 180497 w 1243"/>
              <a:gd name="T53" fmla="*/ 750171 h 4209"/>
              <a:gd name="T54" fmla="*/ 183742 w 1243"/>
              <a:gd name="T55" fmla="*/ 746385 h 4209"/>
              <a:gd name="T56" fmla="*/ 186678 w 1243"/>
              <a:gd name="T57" fmla="*/ 742419 h 4209"/>
              <a:gd name="T58" fmla="*/ 188842 w 1243"/>
              <a:gd name="T59" fmla="*/ 737551 h 4209"/>
              <a:gd name="T60" fmla="*/ 190696 w 1243"/>
              <a:gd name="T61" fmla="*/ 732503 h 4209"/>
              <a:gd name="T62" fmla="*/ 191778 w 1243"/>
              <a:gd name="T63" fmla="*/ 727094 h 4209"/>
              <a:gd name="T64" fmla="*/ 192087 w 1243"/>
              <a:gd name="T65" fmla="*/ 721325 h 4209"/>
              <a:gd name="T66" fmla="*/ 191932 w 1243"/>
              <a:gd name="T67" fmla="*/ 33533 h 4209"/>
              <a:gd name="T68" fmla="*/ 191005 w 1243"/>
              <a:gd name="T69" fmla="*/ 27944 h 4209"/>
              <a:gd name="T70" fmla="*/ 189614 w 1243"/>
              <a:gd name="T71" fmla="*/ 22536 h 4209"/>
              <a:gd name="T72" fmla="*/ 187451 w 1243"/>
              <a:gd name="T73" fmla="*/ 17848 h 4209"/>
              <a:gd name="T74" fmla="*/ 184824 w 1243"/>
              <a:gd name="T75" fmla="*/ 13341 h 4209"/>
              <a:gd name="T76" fmla="*/ 181579 w 1243"/>
              <a:gd name="T77" fmla="*/ 9555 h 4209"/>
              <a:gd name="T78" fmla="*/ 178024 w 1243"/>
              <a:gd name="T79" fmla="*/ 6130 h 4209"/>
              <a:gd name="T80" fmla="*/ 174006 w 1243"/>
              <a:gd name="T81" fmla="*/ 3606 h 4209"/>
              <a:gd name="T82" fmla="*/ 169679 w 1243"/>
              <a:gd name="T83" fmla="*/ 1442 h 4209"/>
              <a:gd name="T84" fmla="*/ 165043 w 1243"/>
              <a:gd name="T85" fmla="*/ 361 h 4209"/>
              <a:gd name="T86" fmla="*/ 160098 w 1243"/>
              <a:gd name="T87" fmla="*/ 0 h 4209"/>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243"/>
              <a:gd name="T133" fmla="*/ 0 h 4209"/>
              <a:gd name="T134" fmla="*/ 1243 w 1243"/>
              <a:gd name="T135" fmla="*/ 4209 h 4209"/>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243" h="4209">
                <a:moveTo>
                  <a:pt x="206" y="0"/>
                </a:moveTo>
                <a:lnTo>
                  <a:pt x="196" y="0"/>
                </a:lnTo>
                <a:lnTo>
                  <a:pt x="185" y="0"/>
                </a:lnTo>
                <a:lnTo>
                  <a:pt x="174" y="2"/>
                </a:lnTo>
                <a:lnTo>
                  <a:pt x="165" y="3"/>
                </a:lnTo>
                <a:lnTo>
                  <a:pt x="154" y="6"/>
                </a:lnTo>
                <a:lnTo>
                  <a:pt x="145" y="8"/>
                </a:lnTo>
                <a:lnTo>
                  <a:pt x="135" y="12"/>
                </a:lnTo>
                <a:lnTo>
                  <a:pt x="126" y="15"/>
                </a:lnTo>
                <a:lnTo>
                  <a:pt x="116" y="20"/>
                </a:lnTo>
                <a:lnTo>
                  <a:pt x="108" y="25"/>
                </a:lnTo>
                <a:lnTo>
                  <a:pt x="98" y="29"/>
                </a:lnTo>
                <a:lnTo>
                  <a:pt x="90" y="34"/>
                </a:lnTo>
                <a:lnTo>
                  <a:pt x="83" y="40"/>
                </a:lnTo>
                <a:lnTo>
                  <a:pt x="75" y="47"/>
                </a:lnTo>
                <a:lnTo>
                  <a:pt x="68" y="53"/>
                </a:lnTo>
                <a:lnTo>
                  <a:pt x="60" y="60"/>
                </a:lnTo>
                <a:lnTo>
                  <a:pt x="53" y="67"/>
                </a:lnTo>
                <a:lnTo>
                  <a:pt x="46" y="74"/>
                </a:lnTo>
                <a:lnTo>
                  <a:pt x="40" y="83"/>
                </a:lnTo>
                <a:lnTo>
                  <a:pt x="34" y="91"/>
                </a:lnTo>
                <a:lnTo>
                  <a:pt x="30" y="99"/>
                </a:lnTo>
                <a:lnTo>
                  <a:pt x="25" y="108"/>
                </a:lnTo>
                <a:lnTo>
                  <a:pt x="20" y="117"/>
                </a:lnTo>
                <a:lnTo>
                  <a:pt x="15" y="125"/>
                </a:lnTo>
                <a:lnTo>
                  <a:pt x="12" y="135"/>
                </a:lnTo>
                <a:lnTo>
                  <a:pt x="8" y="146"/>
                </a:lnTo>
                <a:lnTo>
                  <a:pt x="6" y="155"/>
                </a:lnTo>
                <a:lnTo>
                  <a:pt x="3" y="165"/>
                </a:lnTo>
                <a:lnTo>
                  <a:pt x="2" y="175"/>
                </a:lnTo>
                <a:lnTo>
                  <a:pt x="0" y="186"/>
                </a:lnTo>
                <a:lnTo>
                  <a:pt x="0" y="197"/>
                </a:lnTo>
                <a:lnTo>
                  <a:pt x="0" y="207"/>
                </a:lnTo>
                <a:lnTo>
                  <a:pt x="0" y="4001"/>
                </a:lnTo>
                <a:lnTo>
                  <a:pt x="0" y="4012"/>
                </a:lnTo>
                <a:lnTo>
                  <a:pt x="0" y="4023"/>
                </a:lnTo>
                <a:lnTo>
                  <a:pt x="2" y="4033"/>
                </a:lnTo>
                <a:lnTo>
                  <a:pt x="3" y="4043"/>
                </a:lnTo>
                <a:lnTo>
                  <a:pt x="6" y="4054"/>
                </a:lnTo>
                <a:lnTo>
                  <a:pt x="8" y="4063"/>
                </a:lnTo>
                <a:lnTo>
                  <a:pt x="12" y="4073"/>
                </a:lnTo>
                <a:lnTo>
                  <a:pt x="15" y="4082"/>
                </a:lnTo>
                <a:lnTo>
                  <a:pt x="20" y="4091"/>
                </a:lnTo>
                <a:lnTo>
                  <a:pt x="25" y="4100"/>
                </a:lnTo>
                <a:lnTo>
                  <a:pt x="30" y="4109"/>
                </a:lnTo>
                <a:lnTo>
                  <a:pt x="34" y="4118"/>
                </a:lnTo>
                <a:lnTo>
                  <a:pt x="40" y="4125"/>
                </a:lnTo>
                <a:lnTo>
                  <a:pt x="46" y="4133"/>
                </a:lnTo>
                <a:lnTo>
                  <a:pt x="53" y="4140"/>
                </a:lnTo>
                <a:lnTo>
                  <a:pt x="60" y="4147"/>
                </a:lnTo>
                <a:lnTo>
                  <a:pt x="68" y="4154"/>
                </a:lnTo>
                <a:lnTo>
                  <a:pt x="75" y="4161"/>
                </a:lnTo>
                <a:lnTo>
                  <a:pt x="83" y="4167"/>
                </a:lnTo>
                <a:lnTo>
                  <a:pt x="90" y="4173"/>
                </a:lnTo>
                <a:lnTo>
                  <a:pt x="98" y="4178"/>
                </a:lnTo>
                <a:lnTo>
                  <a:pt x="108" y="4183"/>
                </a:lnTo>
                <a:lnTo>
                  <a:pt x="116" y="4188"/>
                </a:lnTo>
                <a:lnTo>
                  <a:pt x="126" y="4192"/>
                </a:lnTo>
                <a:lnTo>
                  <a:pt x="135" y="4196"/>
                </a:lnTo>
                <a:lnTo>
                  <a:pt x="145" y="4199"/>
                </a:lnTo>
                <a:lnTo>
                  <a:pt x="154" y="4202"/>
                </a:lnTo>
                <a:lnTo>
                  <a:pt x="165" y="4204"/>
                </a:lnTo>
                <a:lnTo>
                  <a:pt x="174" y="4206"/>
                </a:lnTo>
                <a:lnTo>
                  <a:pt x="185" y="4208"/>
                </a:lnTo>
                <a:lnTo>
                  <a:pt x="196" y="4208"/>
                </a:lnTo>
                <a:lnTo>
                  <a:pt x="206" y="4209"/>
                </a:lnTo>
                <a:lnTo>
                  <a:pt x="1036" y="4209"/>
                </a:lnTo>
                <a:lnTo>
                  <a:pt x="1047" y="4208"/>
                </a:lnTo>
                <a:lnTo>
                  <a:pt x="1057" y="4208"/>
                </a:lnTo>
                <a:lnTo>
                  <a:pt x="1068" y="4206"/>
                </a:lnTo>
                <a:lnTo>
                  <a:pt x="1078" y="4204"/>
                </a:lnTo>
                <a:lnTo>
                  <a:pt x="1088" y="4202"/>
                </a:lnTo>
                <a:lnTo>
                  <a:pt x="1098" y="4199"/>
                </a:lnTo>
                <a:lnTo>
                  <a:pt x="1107" y="4196"/>
                </a:lnTo>
                <a:lnTo>
                  <a:pt x="1117" y="4192"/>
                </a:lnTo>
                <a:lnTo>
                  <a:pt x="1126" y="4188"/>
                </a:lnTo>
                <a:lnTo>
                  <a:pt x="1134" y="4183"/>
                </a:lnTo>
                <a:lnTo>
                  <a:pt x="1144" y="4178"/>
                </a:lnTo>
                <a:lnTo>
                  <a:pt x="1152" y="4173"/>
                </a:lnTo>
                <a:lnTo>
                  <a:pt x="1159" y="4167"/>
                </a:lnTo>
                <a:lnTo>
                  <a:pt x="1168" y="4161"/>
                </a:lnTo>
                <a:lnTo>
                  <a:pt x="1175" y="4154"/>
                </a:lnTo>
                <a:lnTo>
                  <a:pt x="1182" y="4147"/>
                </a:lnTo>
                <a:lnTo>
                  <a:pt x="1189" y="4140"/>
                </a:lnTo>
                <a:lnTo>
                  <a:pt x="1196" y="4133"/>
                </a:lnTo>
                <a:lnTo>
                  <a:pt x="1202" y="4125"/>
                </a:lnTo>
                <a:lnTo>
                  <a:pt x="1208" y="4118"/>
                </a:lnTo>
                <a:lnTo>
                  <a:pt x="1213" y="4109"/>
                </a:lnTo>
                <a:lnTo>
                  <a:pt x="1217" y="4100"/>
                </a:lnTo>
                <a:lnTo>
                  <a:pt x="1222" y="4091"/>
                </a:lnTo>
                <a:lnTo>
                  <a:pt x="1227" y="4082"/>
                </a:lnTo>
                <a:lnTo>
                  <a:pt x="1230" y="4073"/>
                </a:lnTo>
                <a:lnTo>
                  <a:pt x="1234" y="4063"/>
                </a:lnTo>
                <a:lnTo>
                  <a:pt x="1236" y="4054"/>
                </a:lnTo>
                <a:lnTo>
                  <a:pt x="1239" y="4043"/>
                </a:lnTo>
                <a:lnTo>
                  <a:pt x="1241" y="4033"/>
                </a:lnTo>
                <a:lnTo>
                  <a:pt x="1242" y="4023"/>
                </a:lnTo>
                <a:lnTo>
                  <a:pt x="1242" y="4012"/>
                </a:lnTo>
                <a:lnTo>
                  <a:pt x="1243" y="4001"/>
                </a:lnTo>
                <a:lnTo>
                  <a:pt x="1243" y="207"/>
                </a:lnTo>
                <a:lnTo>
                  <a:pt x="1242" y="197"/>
                </a:lnTo>
                <a:lnTo>
                  <a:pt x="1242" y="186"/>
                </a:lnTo>
                <a:lnTo>
                  <a:pt x="1241" y="175"/>
                </a:lnTo>
                <a:lnTo>
                  <a:pt x="1239" y="165"/>
                </a:lnTo>
                <a:lnTo>
                  <a:pt x="1236" y="155"/>
                </a:lnTo>
                <a:lnTo>
                  <a:pt x="1234" y="146"/>
                </a:lnTo>
                <a:lnTo>
                  <a:pt x="1230" y="135"/>
                </a:lnTo>
                <a:lnTo>
                  <a:pt x="1227" y="125"/>
                </a:lnTo>
                <a:lnTo>
                  <a:pt x="1222" y="117"/>
                </a:lnTo>
                <a:lnTo>
                  <a:pt x="1217" y="108"/>
                </a:lnTo>
                <a:lnTo>
                  <a:pt x="1213" y="99"/>
                </a:lnTo>
                <a:lnTo>
                  <a:pt x="1208" y="91"/>
                </a:lnTo>
                <a:lnTo>
                  <a:pt x="1202" y="83"/>
                </a:lnTo>
                <a:lnTo>
                  <a:pt x="1196" y="74"/>
                </a:lnTo>
                <a:lnTo>
                  <a:pt x="1189" y="67"/>
                </a:lnTo>
                <a:lnTo>
                  <a:pt x="1182" y="60"/>
                </a:lnTo>
                <a:lnTo>
                  <a:pt x="1175" y="53"/>
                </a:lnTo>
                <a:lnTo>
                  <a:pt x="1168" y="47"/>
                </a:lnTo>
                <a:lnTo>
                  <a:pt x="1159" y="40"/>
                </a:lnTo>
                <a:lnTo>
                  <a:pt x="1152" y="34"/>
                </a:lnTo>
                <a:lnTo>
                  <a:pt x="1144" y="29"/>
                </a:lnTo>
                <a:lnTo>
                  <a:pt x="1134" y="25"/>
                </a:lnTo>
                <a:lnTo>
                  <a:pt x="1126" y="20"/>
                </a:lnTo>
                <a:lnTo>
                  <a:pt x="1117" y="15"/>
                </a:lnTo>
                <a:lnTo>
                  <a:pt x="1107" y="12"/>
                </a:lnTo>
                <a:lnTo>
                  <a:pt x="1098" y="8"/>
                </a:lnTo>
                <a:lnTo>
                  <a:pt x="1088" y="6"/>
                </a:lnTo>
                <a:lnTo>
                  <a:pt x="1078" y="3"/>
                </a:lnTo>
                <a:lnTo>
                  <a:pt x="1068" y="2"/>
                </a:lnTo>
                <a:lnTo>
                  <a:pt x="1057" y="0"/>
                </a:lnTo>
                <a:lnTo>
                  <a:pt x="1047" y="0"/>
                </a:lnTo>
                <a:lnTo>
                  <a:pt x="1036" y="0"/>
                </a:lnTo>
                <a:lnTo>
                  <a:pt x="206" y="0"/>
                </a:lnTo>
              </a:path>
            </a:pathLst>
          </a:custGeom>
          <a:noFill/>
          <a:ln w="6350">
            <a:solidFill>
              <a:srgbClr val="FF0000"/>
            </a:solidFill>
            <a:prstDash val="solid"/>
            <a:round/>
            <a:headEnd/>
            <a:tailEnd/>
          </a:ln>
        </p:spPr>
        <p:txBody>
          <a:bodyPr lIns="57150" tIns="28575" rIns="57150" bIns="28575"/>
          <a:lstStyle/>
          <a:p>
            <a:endParaRPr lang="en-US"/>
          </a:p>
        </p:txBody>
      </p:sp>
      <p:sp>
        <p:nvSpPr>
          <p:cNvPr id="61893" name="Freeform 546"/>
          <p:cNvSpPr>
            <a:spLocks/>
          </p:cNvSpPr>
          <p:nvPr/>
        </p:nvSpPr>
        <p:spPr bwMode="auto">
          <a:xfrm>
            <a:off x="5926138" y="2817813"/>
            <a:ext cx="166687" cy="739775"/>
          </a:xfrm>
          <a:custGeom>
            <a:avLst/>
            <a:gdLst>
              <a:gd name="T0" fmla="*/ 24886 w 1065"/>
              <a:gd name="T1" fmla="*/ 0 h 4103"/>
              <a:gd name="T2" fmla="*/ 20660 w 1065"/>
              <a:gd name="T3" fmla="*/ 721 h 4103"/>
              <a:gd name="T4" fmla="*/ 16903 w 1065"/>
              <a:gd name="T5" fmla="*/ 2344 h 4103"/>
              <a:gd name="T6" fmla="*/ 13304 w 1065"/>
              <a:gd name="T7" fmla="*/ 4508 h 4103"/>
              <a:gd name="T8" fmla="*/ 10017 w 1065"/>
              <a:gd name="T9" fmla="*/ 7212 h 4103"/>
              <a:gd name="T10" fmla="*/ 7200 w 1065"/>
              <a:gd name="T11" fmla="*/ 10457 h 4103"/>
              <a:gd name="T12" fmla="*/ 4539 w 1065"/>
              <a:gd name="T13" fmla="*/ 14063 h 4103"/>
              <a:gd name="T14" fmla="*/ 2504 w 1065"/>
              <a:gd name="T15" fmla="*/ 18030 h 4103"/>
              <a:gd name="T16" fmla="*/ 1096 w 1065"/>
              <a:gd name="T17" fmla="*/ 22357 h 4103"/>
              <a:gd name="T18" fmla="*/ 157 w 1065"/>
              <a:gd name="T19" fmla="*/ 27045 h 4103"/>
              <a:gd name="T20" fmla="*/ 0 w 1065"/>
              <a:gd name="T21" fmla="*/ 32094 h 4103"/>
              <a:gd name="T22" fmla="*/ 0 w 1065"/>
              <a:gd name="T23" fmla="*/ 710927 h 4103"/>
              <a:gd name="T24" fmla="*/ 626 w 1065"/>
              <a:gd name="T25" fmla="*/ 715615 h 4103"/>
              <a:gd name="T26" fmla="*/ 2035 w 1065"/>
              <a:gd name="T27" fmla="*/ 720122 h 4103"/>
              <a:gd name="T28" fmla="*/ 3913 w 1065"/>
              <a:gd name="T29" fmla="*/ 724449 h 4103"/>
              <a:gd name="T30" fmla="*/ 6261 w 1065"/>
              <a:gd name="T31" fmla="*/ 728055 h 4103"/>
              <a:gd name="T32" fmla="*/ 9078 w 1065"/>
              <a:gd name="T33" fmla="*/ 731481 h 4103"/>
              <a:gd name="T34" fmla="*/ 12208 w 1065"/>
              <a:gd name="T35" fmla="*/ 734185 h 4103"/>
              <a:gd name="T36" fmla="*/ 15651 w 1065"/>
              <a:gd name="T37" fmla="*/ 736529 h 4103"/>
              <a:gd name="T38" fmla="*/ 19408 w 1065"/>
              <a:gd name="T39" fmla="*/ 738332 h 4103"/>
              <a:gd name="T40" fmla="*/ 23477 w 1065"/>
              <a:gd name="T41" fmla="*/ 739414 h 4103"/>
              <a:gd name="T42" fmla="*/ 27703 w 1065"/>
              <a:gd name="T43" fmla="*/ 739775 h 4103"/>
              <a:gd name="T44" fmla="*/ 141958 w 1065"/>
              <a:gd name="T45" fmla="*/ 739595 h 4103"/>
              <a:gd name="T46" fmla="*/ 146027 w 1065"/>
              <a:gd name="T47" fmla="*/ 738693 h 4103"/>
              <a:gd name="T48" fmla="*/ 149940 w 1065"/>
              <a:gd name="T49" fmla="*/ 737251 h 4103"/>
              <a:gd name="T50" fmla="*/ 153383 w 1065"/>
              <a:gd name="T51" fmla="*/ 735087 h 4103"/>
              <a:gd name="T52" fmla="*/ 156670 w 1065"/>
              <a:gd name="T53" fmla="*/ 732382 h 4103"/>
              <a:gd name="T54" fmla="*/ 159487 w 1065"/>
              <a:gd name="T55" fmla="*/ 729317 h 4103"/>
              <a:gd name="T56" fmla="*/ 161992 w 1065"/>
              <a:gd name="T57" fmla="*/ 725711 h 4103"/>
              <a:gd name="T58" fmla="*/ 164026 w 1065"/>
              <a:gd name="T59" fmla="*/ 721564 h 4103"/>
              <a:gd name="T60" fmla="*/ 165435 w 1065"/>
              <a:gd name="T61" fmla="*/ 717237 h 4103"/>
              <a:gd name="T62" fmla="*/ 166374 w 1065"/>
              <a:gd name="T63" fmla="*/ 712730 h 4103"/>
              <a:gd name="T64" fmla="*/ 166687 w 1065"/>
              <a:gd name="T65" fmla="*/ 707681 h 4103"/>
              <a:gd name="T66" fmla="*/ 166530 w 1065"/>
              <a:gd name="T67" fmla="*/ 28668 h 4103"/>
              <a:gd name="T68" fmla="*/ 165748 w 1065"/>
              <a:gd name="T69" fmla="*/ 23800 h 4103"/>
              <a:gd name="T70" fmla="*/ 164496 w 1065"/>
              <a:gd name="T71" fmla="*/ 19473 h 4103"/>
              <a:gd name="T72" fmla="*/ 162618 w 1065"/>
              <a:gd name="T73" fmla="*/ 15326 h 4103"/>
              <a:gd name="T74" fmla="*/ 160426 w 1065"/>
              <a:gd name="T75" fmla="*/ 11539 h 4103"/>
              <a:gd name="T76" fmla="*/ 157609 w 1065"/>
              <a:gd name="T77" fmla="*/ 8294 h 4103"/>
              <a:gd name="T78" fmla="*/ 154479 w 1065"/>
              <a:gd name="T79" fmla="*/ 5229 h 4103"/>
              <a:gd name="T80" fmla="*/ 151036 w 1065"/>
              <a:gd name="T81" fmla="*/ 2885 h 4103"/>
              <a:gd name="T82" fmla="*/ 147279 w 1065"/>
              <a:gd name="T83" fmla="*/ 1262 h 4103"/>
              <a:gd name="T84" fmla="*/ 143210 w 1065"/>
              <a:gd name="T85" fmla="*/ 180 h 4103"/>
              <a:gd name="T86" fmla="*/ 139141 w 1065"/>
              <a:gd name="T87" fmla="*/ 0 h 4103"/>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065"/>
              <a:gd name="T133" fmla="*/ 0 h 4103"/>
              <a:gd name="T134" fmla="*/ 1065 w 1065"/>
              <a:gd name="T135" fmla="*/ 4103 h 4103"/>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065" h="4103">
                <a:moveTo>
                  <a:pt x="177" y="0"/>
                </a:moveTo>
                <a:lnTo>
                  <a:pt x="168" y="0"/>
                </a:lnTo>
                <a:lnTo>
                  <a:pt x="159" y="0"/>
                </a:lnTo>
                <a:lnTo>
                  <a:pt x="150" y="1"/>
                </a:lnTo>
                <a:lnTo>
                  <a:pt x="141" y="3"/>
                </a:lnTo>
                <a:lnTo>
                  <a:pt x="132" y="4"/>
                </a:lnTo>
                <a:lnTo>
                  <a:pt x="124" y="7"/>
                </a:lnTo>
                <a:lnTo>
                  <a:pt x="116" y="10"/>
                </a:lnTo>
                <a:lnTo>
                  <a:pt x="108" y="13"/>
                </a:lnTo>
                <a:lnTo>
                  <a:pt x="100" y="16"/>
                </a:lnTo>
                <a:lnTo>
                  <a:pt x="92" y="21"/>
                </a:lnTo>
                <a:lnTo>
                  <a:pt x="85" y="25"/>
                </a:lnTo>
                <a:lnTo>
                  <a:pt x="78" y="29"/>
                </a:lnTo>
                <a:lnTo>
                  <a:pt x="71" y="34"/>
                </a:lnTo>
                <a:lnTo>
                  <a:pt x="64" y="40"/>
                </a:lnTo>
                <a:lnTo>
                  <a:pt x="58" y="46"/>
                </a:lnTo>
                <a:lnTo>
                  <a:pt x="52" y="52"/>
                </a:lnTo>
                <a:lnTo>
                  <a:pt x="46" y="58"/>
                </a:lnTo>
                <a:lnTo>
                  <a:pt x="40" y="64"/>
                </a:lnTo>
                <a:lnTo>
                  <a:pt x="34" y="71"/>
                </a:lnTo>
                <a:lnTo>
                  <a:pt x="29" y="78"/>
                </a:lnTo>
                <a:lnTo>
                  <a:pt x="25" y="85"/>
                </a:lnTo>
                <a:lnTo>
                  <a:pt x="21" y="92"/>
                </a:lnTo>
                <a:lnTo>
                  <a:pt x="16" y="100"/>
                </a:lnTo>
                <a:lnTo>
                  <a:pt x="13" y="108"/>
                </a:lnTo>
                <a:lnTo>
                  <a:pt x="10" y="116"/>
                </a:lnTo>
                <a:lnTo>
                  <a:pt x="7" y="124"/>
                </a:lnTo>
                <a:lnTo>
                  <a:pt x="4" y="132"/>
                </a:lnTo>
                <a:lnTo>
                  <a:pt x="3" y="141"/>
                </a:lnTo>
                <a:lnTo>
                  <a:pt x="1" y="150"/>
                </a:lnTo>
                <a:lnTo>
                  <a:pt x="0" y="159"/>
                </a:lnTo>
                <a:lnTo>
                  <a:pt x="0" y="168"/>
                </a:lnTo>
                <a:lnTo>
                  <a:pt x="0" y="178"/>
                </a:lnTo>
                <a:lnTo>
                  <a:pt x="0" y="3925"/>
                </a:lnTo>
                <a:lnTo>
                  <a:pt x="0" y="3935"/>
                </a:lnTo>
                <a:lnTo>
                  <a:pt x="0" y="3943"/>
                </a:lnTo>
                <a:lnTo>
                  <a:pt x="1" y="3953"/>
                </a:lnTo>
                <a:lnTo>
                  <a:pt x="3" y="3961"/>
                </a:lnTo>
                <a:lnTo>
                  <a:pt x="4" y="3969"/>
                </a:lnTo>
                <a:lnTo>
                  <a:pt x="7" y="3978"/>
                </a:lnTo>
                <a:lnTo>
                  <a:pt x="10" y="3986"/>
                </a:lnTo>
                <a:lnTo>
                  <a:pt x="13" y="3994"/>
                </a:lnTo>
                <a:lnTo>
                  <a:pt x="16" y="4002"/>
                </a:lnTo>
                <a:lnTo>
                  <a:pt x="21" y="4010"/>
                </a:lnTo>
                <a:lnTo>
                  <a:pt x="25" y="4018"/>
                </a:lnTo>
                <a:lnTo>
                  <a:pt x="29" y="4025"/>
                </a:lnTo>
                <a:lnTo>
                  <a:pt x="34" y="4031"/>
                </a:lnTo>
                <a:lnTo>
                  <a:pt x="40" y="4038"/>
                </a:lnTo>
                <a:lnTo>
                  <a:pt x="46" y="4045"/>
                </a:lnTo>
                <a:lnTo>
                  <a:pt x="52" y="4051"/>
                </a:lnTo>
                <a:lnTo>
                  <a:pt x="58" y="4057"/>
                </a:lnTo>
                <a:lnTo>
                  <a:pt x="64" y="4062"/>
                </a:lnTo>
                <a:lnTo>
                  <a:pt x="71" y="4068"/>
                </a:lnTo>
                <a:lnTo>
                  <a:pt x="78" y="4072"/>
                </a:lnTo>
                <a:lnTo>
                  <a:pt x="85" y="4077"/>
                </a:lnTo>
                <a:lnTo>
                  <a:pt x="92" y="4081"/>
                </a:lnTo>
                <a:lnTo>
                  <a:pt x="100" y="4085"/>
                </a:lnTo>
                <a:lnTo>
                  <a:pt x="108" y="4089"/>
                </a:lnTo>
                <a:lnTo>
                  <a:pt x="116" y="4091"/>
                </a:lnTo>
                <a:lnTo>
                  <a:pt x="124" y="4095"/>
                </a:lnTo>
                <a:lnTo>
                  <a:pt x="132" y="4097"/>
                </a:lnTo>
                <a:lnTo>
                  <a:pt x="141" y="4099"/>
                </a:lnTo>
                <a:lnTo>
                  <a:pt x="150" y="4101"/>
                </a:lnTo>
                <a:lnTo>
                  <a:pt x="159" y="4102"/>
                </a:lnTo>
                <a:lnTo>
                  <a:pt x="168" y="4102"/>
                </a:lnTo>
                <a:lnTo>
                  <a:pt x="177" y="4103"/>
                </a:lnTo>
                <a:lnTo>
                  <a:pt x="889" y="4103"/>
                </a:lnTo>
                <a:lnTo>
                  <a:pt x="897" y="4102"/>
                </a:lnTo>
                <a:lnTo>
                  <a:pt x="907" y="4102"/>
                </a:lnTo>
                <a:lnTo>
                  <a:pt x="915" y="4101"/>
                </a:lnTo>
                <a:lnTo>
                  <a:pt x="924" y="4099"/>
                </a:lnTo>
                <a:lnTo>
                  <a:pt x="933" y="4097"/>
                </a:lnTo>
                <a:lnTo>
                  <a:pt x="941" y="4095"/>
                </a:lnTo>
                <a:lnTo>
                  <a:pt x="949" y="4091"/>
                </a:lnTo>
                <a:lnTo>
                  <a:pt x="958" y="4089"/>
                </a:lnTo>
                <a:lnTo>
                  <a:pt x="965" y="4085"/>
                </a:lnTo>
                <a:lnTo>
                  <a:pt x="973" y="4081"/>
                </a:lnTo>
                <a:lnTo>
                  <a:pt x="980" y="4077"/>
                </a:lnTo>
                <a:lnTo>
                  <a:pt x="987" y="4072"/>
                </a:lnTo>
                <a:lnTo>
                  <a:pt x="994" y="4068"/>
                </a:lnTo>
                <a:lnTo>
                  <a:pt x="1001" y="4062"/>
                </a:lnTo>
                <a:lnTo>
                  <a:pt x="1007" y="4057"/>
                </a:lnTo>
                <a:lnTo>
                  <a:pt x="1013" y="4051"/>
                </a:lnTo>
                <a:lnTo>
                  <a:pt x="1019" y="4045"/>
                </a:lnTo>
                <a:lnTo>
                  <a:pt x="1025" y="4038"/>
                </a:lnTo>
                <a:lnTo>
                  <a:pt x="1030" y="4031"/>
                </a:lnTo>
                <a:lnTo>
                  <a:pt x="1035" y="4025"/>
                </a:lnTo>
                <a:lnTo>
                  <a:pt x="1039" y="4018"/>
                </a:lnTo>
                <a:lnTo>
                  <a:pt x="1044" y="4010"/>
                </a:lnTo>
                <a:lnTo>
                  <a:pt x="1048" y="4002"/>
                </a:lnTo>
                <a:lnTo>
                  <a:pt x="1051" y="3994"/>
                </a:lnTo>
                <a:lnTo>
                  <a:pt x="1055" y="3986"/>
                </a:lnTo>
                <a:lnTo>
                  <a:pt x="1057" y="3978"/>
                </a:lnTo>
                <a:lnTo>
                  <a:pt x="1059" y="3969"/>
                </a:lnTo>
                <a:lnTo>
                  <a:pt x="1062" y="3961"/>
                </a:lnTo>
                <a:lnTo>
                  <a:pt x="1063" y="3953"/>
                </a:lnTo>
                <a:lnTo>
                  <a:pt x="1064" y="3943"/>
                </a:lnTo>
                <a:lnTo>
                  <a:pt x="1065" y="3935"/>
                </a:lnTo>
                <a:lnTo>
                  <a:pt x="1065" y="3925"/>
                </a:lnTo>
                <a:lnTo>
                  <a:pt x="1065" y="178"/>
                </a:lnTo>
                <a:lnTo>
                  <a:pt x="1065" y="168"/>
                </a:lnTo>
                <a:lnTo>
                  <a:pt x="1064" y="159"/>
                </a:lnTo>
                <a:lnTo>
                  <a:pt x="1063" y="150"/>
                </a:lnTo>
                <a:lnTo>
                  <a:pt x="1062" y="141"/>
                </a:lnTo>
                <a:lnTo>
                  <a:pt x="1059" y="132"/>
                </a:lnTo>
                <a:lnTo>
                  <a:pt x="1057" y="124"/>
                </a:lnTo>
                <a:lnTo>
                  <a:pt x="1055" y="116"/>
                </a:lnTo>
                <a:lnTo>
                  <a:pt x="1051" y="108"/>
                </a:lnTo>
                <a:lnTo>
                  <a:pt x="1048" y="100"/>
                </a:lnTo>
                <a:lnTo>
                  <a:pt x="1044" y="92"/>
                </a:lnTo>
                <a:lnTo>
                  <a:pt x="1039" y="85"/>
                </a:lnTo>
                <a:lnTo>
                  <a:pt x="1035" y="78"/>
                </a:lnTo>
                <a:lnTo>
                  <a:pt x="1030" y="71"/>
                </a:lnTo>
                <a:lnTo>
                  <a:pt x="1025" y="64"/>
                </a:lnTo>
                <a:lnTo>
                  <a:pt x="1019" y="58"/>
                </a:lnTo>
                <a:lnTo>
                  <a:pt x="1013" y="52"/>
                </a:lnTo>
                <a:lnTo>
                  <a:pt x="1007" y="46"/>
                </a:lnTo>
                <a:lnTo>
                  <a:pt x="1001" y="40"/>
                </a:lnTo>
                <a:lnTo>
                  <a:pt x="994" y="34"/>
                </a:lnTo>
                <a:lnTo>
                  <a:pt x="987" y="29"/>
                </a:lnTo>
                <a:lnTo>
                  <a:pt x="980" y="25"/>
                </a:lnTo>
                <a:lnTo>
                  <a:pt x="973" y="21"/>
                </a:lnTo>
                <a:lnTo>
                  <a:pt x="965" y="16"/>
                </a:lnTo>
                <a:lnTo>
                  <a:pt x="958" y="13"/>
                </a:lnTo>
                <a:lnTo>
                  <a:pt x="949" y="10"/>
                </a:lnTo>
                <a:lnTo>
                  <a:pt x="941" y="7"/>
                </a:lnTo>
                <a:lnTo>
                  <a:pt x="933" y="4"/>
                </a:lnTo>
                <a:lnTo>
                  <a:pt x="924" y="3"/>
                </a:lnTo>
                <a:lnTo>
                  <a:pt x="915" y="1"/>
                </a:lnTo>
                <a:lnTo>
                  <a:pt x="907" y="0"/>
                </a:lnTo>
                <a:lnTo>
                  <a:pt x="897" y="0"/>
                </a:lnTo>
                <a:lnTo>
                  <a:pt x="889" y="0"/>
                </a:lnTo>
                <a:lnTo>
                  <a:pt x="177" y="0"/>
                </a:lnTo>
              </a:path>
            </a:pathLst>
          </a:custGeom>
          <a:noFill/>
          <a:ln w="6350">
            <a:solidFill>
              <a:srgbClr val="FF0000"/>
            </a:solidFill>
            <a:prstDash val="solid"/>
            <a:round/>
            <a:headEnd/>
            <a:tailEnd/>
          </a:ln>
        </p:spPr>
        <p:txBody>
          <a:bodyPr lIns="57150" tIns="28575" rIns="57150" bIns="28575"/>
          <a:lstStyle/>
          <a:p>
            <a:endParaRPr lang="en-US"/>
          </a:p>
        </p:txBody>
      </p:sp>
      <p:sp>
        <p:nvSpPr>
          <p:cNvPr id="61894" name="Freeform 547"/>
          <p:cNvSpPr>
            <a:spLocks/>
          </p:cNvSpPr>
          <p:nvPr/>
        </p:nvSpPr>
        <p:spPr bwMode="auto">
          <a:xfrm>
            <a:off x="5940425" y="2832100"/>
            <a:ext cx="138113" cy="728663"/>
          </a:xfrm>
          <a:custGeom>
            <a:avLst/>
            <a:gdLst>
              <a:gd name="T0" fmla="*/ 21595 w 889"/>
              <a:gd name="T1" fmla="*/ 0 h 4031"/>
              <a:gd name="T2" fmla="*/ 19264 w 889"/>
              <a:gd name="T3" fmla="*/ 181 h 4031"/>
              <a:gd name="T4" fmla="*/ 17089 w 889"/>
              <a:gd name="T5" fmla="*/ 542 h 4031"/>
              <a:gd name="T6" fmla="*/ 15070 w 889"/>
              <a:gd name="T7" fmla="*/ 1446 h 4031"/>
              <a:gd name="T8" fmla="*/ 12895 w 889"/>
              <a:gd name="T9" fmla="*/ 2531 h 4031"/>
              <a:gd name="T10" fmla="*/ 10098 w 889"/>
              <a:gd name="T11" fmla="*/ 4338 h 4031"/>
              <a:gd name="T12" fmla="*/ 6525 w 889"/>
              <a:gd name="T13" fmla="*/ 7592 h 4031"/>
              <a:gd name="T14" fmla="*/ 3729 w 889"/>
              <a:gd name="T15" fmla="*/ 11750 h 4031"/>
              <a:gd name="T16" fmla="*/ 2175 w 889"/>
              <a:gd name="T17" fmla="*/ 15003 h 4031"/>
              <a:gd name="T18" fmla="*/ 1243 w 889"/>
              <a:gd name="T19" fmla="*/ 17534 h 4031"/>
              <a:gd name="T20" fmla="*/ 466 w 889"/>
              <a:gd name="T21" fmla="*/ 19884 h 4031"/>
              <a:gd name="T22" fmla="*/ 155 w 889"/>
              <a:gd name="T23" fmla="*/ 22415 h 4031"/>
              <a:gd name="T24" fmla="*/ 0 w 889"/>
              <a:gd name="T25" fmla="*/ 25126 h 4031"/>
              <a:gd name="T26" fmla="*/ 0 w 889"/>
              <a:gd name="T27" fmla="*/ 701910 h 4031"/>
              <a:gd name="T28" fmla="*/ 0 w 889"/>
              <a:gd name="T29" fmla="*/ 704441 h 4031"/>
              <a:gd name="T30" fmla="*/ 311 w 889"/>
              <a:gd name="T31" fmla="*/ 707152 h 4031"/>
              <a:gd name="T32" fmla="*/ 777 w 889"/>
              <a:gd name="T33" fmla="*/ 709863 h 4031"/>
              <a:gd name="T34" fmla="*/ 1554 w 889"/>
              <a:gd name="T35" fmla="*/ 712213 h 4031"/>
              <a:gd name="T36" fmla="*/ 2641 w 889"/>
              <a:gd name="T37" fmla="*/ 714563 h 4031"/>
              <a:gd name="T38" fmla="*/ 5127 w 889"/>
              <a:gd name="T39" fmla="*/ 718721 h 4031"/>
              <a:gd name="T40" fmla="*/ 8234 w 889"/>
              <a:gd name="T41" fmla="*/ 722336 h 4031"/>
              <a:gd name="T42" fmla="*/ 11963 w 889"/>
              <a:gd name="T43" fmla="*/ 725409 h 4031"/>
              <a:gd name="T44" fmla="*/ 13982 w 889"/>
              <a:gd name="T45" fmla="*/ 726494 h 4031"/>
              <a:gd name="T46" fmla="*/ 16002 w 889"/>
              <a:gd name="T47" fmla="*/ 727398 h 4031"/>
              <a:gd name="T48" fmla="*/ 18177 w 889"/>
              <a:gd name="T49" fmla="*/ 727940 h 4031"/>
              <a:gd name="T50" fmla="*/ 20507 w 889"/>
              <a:gd name="T51" fmla="*/ 728482 h 4031"/>
              <a:gd name="T52" fmla="*/ 22993 w 889"/>
              <a:gd name="T53" fmla="*/ 728663 h 4031"/>
              <a:gd name="T54" fmla="*/ 116208 w 889"/>
              <a:gd name="T55" fmla="*/ 728482 h 4031"/>
              <a:gd name="T56" fmla="*/ 118538 w 889"/>
              <a:gd name="T57" fmla="*/ 728121 h 4031"/>
              <a:gd name="T58" fmla="*/ 120713 w 889"/>
              <a:gd name="T59" fmla="*/ 727759 h 4031"/>
              <a:gd name="T60" fmla="*/ 122888 w 889"/>
              <a:gd name="T61" fmla="*/ 726855 h 4031"/>
              <a:gd name="T62" fmla="*/ 124908 w 889"/>
              <a:gd name="T63" fmla="*/ 725771 h 4031"/>
              <a:gd name="T64" fmla="*/ 127859 w 889"/>
              <a:gd name="T65" fmla="*/ 723963 h 4031"/>
              <a:gd name="T66" fmla="*/ 131277 w 889"/>
              <a:gd name="T67" fmla="*/ 720709 h 4031"/>
              <a:gd name="T68" fmla="*/ 134074 w 889"/>
              <a:gd name="T69" fmla="*/ 716913 h 4031"/>
              <a:gd name="T70" fmla="*/ 135627 w 889"/>
              <a:gd name="T71" fmla="*/ 713479 h 4031"/>
              <a:gd name="T72" fmla="*/ 136559 w 889"/>
              <a:gd name="T73" fmla="*/ 711129 h 4031"/>
              <a:gd name="T74" fmla="*/ 137336 w 889"/>
              <a:gd name="T75" fmla="*/ 708417 h 4031"/>
              <a:gd name="T76" fmla="*/ 137647 w 889"/>
              <a:gd name="T77" fmla="*/ 705887 h 4031"/>
              <a:gd name="T78" fmla="*/ 137802 w 889"/>
              <a:gd name="T79" fmla="*/ 703175 h 4031"/>
              <a:gd name="T80" fmla="*/ 138113 w 889"/>
              <a:gd name="T81" fmla="*/ 26753 h 4031"/>
              <a:gd name="T82" fmla="*/ 137802 w 889"/>
              <a:gd name="T83" fmla="*/ 23861 h 4031"/>
              <a:gd name="T84" fmla="*/ 137492 w 889"/>
              <a:gd name="T85" fmla="*/ 21149 h 4031"/>
              <a:gd name="T86" fmla="*/ 137025 w 889"/>
              <a:gd name="T87" fmla="*/ 18619 h 4031"/>
              <a:gd name="T88" fmla="*/ 136249 w 889"/>
              <a:gd name="T89" fmla="*/ 16269 h 4031"/>
              <a:gd name="T90" fmla="*/ 135317 w 889"/>
              <a:gd name="T91" fmla="*/ 13919 h 4031"/>
              <a:gd name="T92" fmla="*/ 132675 w 889"/>
              <a:gd name="T93" fmla="*/ 9581 h 4031"/>
              <a:gd name="T94" fmla="*/ 129568 w 889"/>
              <a:gd name="T95" fmla="*/ 5965 h 4031"/>
              <a:gd name="T96" fmla="*/ 125840 w 889"/>
              <a:gd name="T97" fmla="*/ 3073 h 4031"/>
              <a:gd name="T98" fmla="*/ 123820 w 889"/>
              <a:gd name="T99" fmla="*/ 1808 h 4031"/>
              <a:gd name="T100" fmla="*/ 121800 w 889"/>
              <a:gd name="T101" fmla="*/ 1085 h 4031"/>
              <a:gd name="T102" fmla="*/ 119625 w 889"/>
              <a:gd name="T103" fmla="*/ 362 h 4031"/>
              <a:gd name="T104" fmla="*/ 117295 w 889"/>
              <a:gd name="T105" fmla="*/ 0 h 4031"/>
              <a:gd name="T106" fmla="*/ 114965 w 889"/>
              <a:gd name="T107" fmla="*/ 0 h 4031"/>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889"/>
              <a:gd name="T163" fmla="*/ 0 h 4031"/>
              <a:gd name="T164" fmla="*/ 889 w 889"/>
              <a:gd name="T165" fmla="*/ 4031 h 4031"/>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889" h="4031">
                <a:moveTo>
                  <a:pt x="148" y="0"/>
                </a:moveTo>
                <a:lnTo>
                  <a:pt x="139" y="0"/>
                </a:lnTo>
                <a:lnTo>
                  <a:pt x="132" y="0"/>
                </a:lnTo>
                <a:lnTo>
                  <a:pt x="124" y="1"/>
                </a:lnTo>
                <a:lnTo>
                  <a:pt x="117" y="2"/>
                </a:lnTo>
                <a:lnTo>
                  <a:pt x="110" y="3"/>
                </a:lnTo>
                <a:lnTo>
                  <a:pt x="103" y="6"/>
                </a:lnTo>
                <a:lnTo>
                  <a:pt x="97" y="8"/>
                </a:lnTo>
                <a:lnTo>
                  <a:pt x="90" y="10"/>
                </a:lnTo>
                <a:lnTo>
                  <a:pt x="83" y="14"/>
                </a:lnTo>
                <a:lnTo>
                  <a:pt x="77" y="17"/>
                </a:lnTo>
                <a:lnTo>
                  <a:pt x="65" y="24"/>
                </a:lnTo>
                <a:lnTo>
                  <a:pt x="53" y="33"/>
                </a:lnTo>
                <a:lnTo>
                  <a:pt x="42" y="42"/>
                </a:lnTo>
                <a:lnTo>
                  <a:pt x="33" y="53"/>
                </a:lnTo>
                <a:lnTo>
                  <a:pt x="24" y="65"/>
                </a:lnTo>
                <a:lnTo>
                  <a:pt x="17" y="77"/>
                </a:lnTo>
                <a:lnTo>
                  <a:pt x="14" y="83"/>
                </a:lnTo>
                <a:lnTo>
                  <a:pt x="10" y="90"/>
                </a:lnTo>
                <a:lnTo>
                  <a:pt x="8" y="97"/>
                </a:lnTo>
                <a:lnTo>
                  <a:pt x="5" y="103"/>
                </a:lnTo>
                <a:lnTo>
                  <a:pt x="3" y="110"/>
                </a:lnTo>
                <a:lnTo>
                  <a:pt x="2" y="117"/>
                </a:lnTo>
                <a:lnTo>
                  <a:pt x="1" y="124"/>
                </a:lnTo>
                <a:lnTo>
                  <a:pt x="0" y="132"/>
                </a:lnTo>
                <a:lnTo>
                  <a:pt x="0" y="139"/>
                </a:lnTo>
                <a:lnTo>
                  <a:pt x="0" y="148"/>
                </a:lnTo>
                <a:lnTo>
                  <a:pt x="0" y="3883"/>
                </a:lnTo>
                <a:lnTo>
                  <a:pt x="0" y="3890"/>
                </a:lnTo>
                <a:lnTo>
                  <a:pt x="0" y="3897"/>
                </a:lnTo>
                <a:lnTo>
                  <a:pt x="1" y="3905"/>
                </a:lnTo>
                <a:lnTo>
                  <a:pt x="2" y="3912"/>
                </a:lnTo>
                <a:lnTo>
                  <a:pt x="3" y="3919"/>
                </a:lnTo>
                <a:lnTo>
                  <a:pt x="5" y="3927"/>
                </a:lnTo>
                <a:lnTo>
                  <a:pt x="8" y="3934"/>
                </a:lnTo>
                <a:lnTo>
                  <a:pt x="10" y="3940"/>
                </a:lnTo>
                <a:lnTo>
                  <a:pt x="14" y="3947"/>
                </a:lnTo>
                <a:lnTo>
                  <a:pt x="17" y="3953"/>
                </a:lnTo>
                <a:lnTo>
                  <a:pt x="24" y="3966"/>
                </a:lnTo>
                <a:lnTo>
                  <a:pt x="33" y="3976"/>
                </a:lnTo>
                <a:lnTo>
                  <a:pt x="42" y="3987"/>
                </a:lnTo>
                <a:lnTo>
                  <a:pt x="53" y="3996"/>
                </a:lnTo>
                <a:lnTo>
                  <a:pt x="65" y="4005"/>
                </a:lnTo>
                <a:lnTo>
                  <a:pt x="77" y="4013"/>
                </a:lnTo>
                <a:lnTo>
                  <a:pt x="83" y="4015"/>
                </a:lnTo>
                <a:lnTo>
                  <a:pt x="90" y="4019"/>
                </a:lnTo>
                <a:lnTo>
                  <a:pt x="97" y="4021"/>
                </a:lnTo>
                <a:lnTo>
                  <a:pt x="103" y="4024"/>
                </a:lnTo>
                <a:lnTo>
                  <a:pt x="110" y="4026"/>
                </a:lnTo>
                <a:lnTo>
                  <a:pt x="117" y="4027"/>
                </a:lnTo>
                <a:lnTo>
                  <a:pt x="124" y="4028"/>
                </a:lnTo>
                <a:lnTo>
                  <a:pt x="132" y="4030"/>
                </a:lnTo>
                <a:lnTo>
                  <a:pt x="139" y="4030"/>
                </a:lnTo>
                <a:lnTo>
                  <a:pt x="148" y="4031"/>
                </a:lnTo>
                <a:lnTo>
                  <a:pt x="740" y="4031"/>
                </a:lnTo>
                <a:lnTo>
                  <a:pt x="748" y="4030"/>
                </a:lnTo>
                <a:lnTo>
                  <a:pt x="755" y="4030"/>
                </a:lnTo>
                <a:lnTo>
                  <a:pt x="763" y="4028"/>
                </a:lnTo>
                <a:lnTo>
                  <a:pt x="770" y="4027"/>
                </a:lnTo>
                <a:lnTo>
                  <a:pt x="777" y="4026"/>
                </a:lnTo>
                <a:lnTo>
                  <a:pt x="784" y="4024"/>
                </a:lnTo>
                <a:lnTo>
                  <a:pt x="791" y="4021"/>
                </a:lnTo>
                <a:lnTo>
                  <a:pt x="797" y="4019"/>
                </a:lnTo>
                <a:lnTo>
                  <a:pt x="804" y="4015"/>
                </a:lnTo>
                <a:lnTo>
                  <a:pt x="810" y="4013"/>
                </a:lnTo>
                <a:lnTo>
                  <a:pt x="823" y="4005"/>
                </a:lnTo>
                <a:lnTo>
                  <a:pt x="834" y="3996"/>
                </a:lnTo>
                <a:lnTo>
                  <a:pt x="845" y="3987"/>
                </a:lnTo>
                <a:lnTo>
                  <a:pt x="854" y="3976"/>
                </a:lnTo>
                <a:lnTo>
                  <a:pt x="863" y="3966"/>
                </a:lnTo>
                <a:lnTo>
                  <a:pt x="871" y="3953"/>
                </a:lnTo>
                <a:lnTo>
                  <a:pt x="873" y="3947"/>
                </a:lnTo>
                <a:lnTo>
                  <a:pt x="877" y="3940"/>
                </a:lnTo>
                <a:lnTo>
                  <a:pt x="879" y="3934"/>
                </a:lnTo>
                <a:lnTo>
                  <a:pt x="882" y="3927"/>
                </a:lnTo>
                <a:lnTo>
                  <a:pt x="884" y="3919"/>
                </a:lnTo>
                <a:lnTo>
                  <a:pt x="885" y="3912"/>
                </a:lnTo>
                <a:lnTo>
                  <a:pt x="886" y="3905"/>
                </a:lnTo>
                <a:lnTo>
                  <a:pt x="887" y="3897"/>
                </a:lnTo>
                <a:lnTo>
                  <a:pt x="887" y="3890"/>
                </a:lnTo>
                <a:lnTo>
                  <a:pt x="889" y="3883"/>
                </a:lnTo>
                <a:lnTo>
                  <a:pt x="889" y="148"/>
                </a:lnTo>
                <a:lnTo>
                  <a:pt x="887" y="139"/>
                </a:lnTo>
                <a:lnTo>
                  <a:pt x="887" y="132"/>
                </a:lnTo>
                <a:lnTo>
                  <a:pt x="886" y="124"/>
                </a:lnTo>
                <a:lnTo>
                  <a:pt x="885" y="117"/>
                </a:lnTo>
                <a:lnTo>
                  <a:pt x="884" y="110"/>
                </a:lnTo>
                <a:lnTo>
                  <a:pt x="882" y="103"/>
                </a:lnTo>
                <a:lnTo>
                  <a:pt x="879" y="97"/>
                </a:lnTo>
                <a:lnTo>
                  <a:pt x="877" y="90"/>
                </a:lnTo>
                <a:lnTo>
                  <a:pt x="873" y="83"/>
                </a:lnTo>
                <a:lnTo>
                  <a:pt x="871" y="77"/>
                </a:lnTo>
                <a:lnTo>
                  <a:pt x="863" y="65"/>
                </a:lnTo>
                <a:lnTo>
                  <a:pt x="854" y="53"/>
                </a:lnTo>
                <a:lnTo>
                  <a:pt x="845" y="42"/>
                </a:lnTo>
                <a:lnTo>
                  <a:pt x="834" y="33"/>
                </a:lnTo>
                <a:lnTo>
                  <a:pt x="823" y="24"/>
                </a:lnTo>
                <a:lnTo>
                  <a:pt x="810" y="17"/>
                </a:lnTo>
                <a:lnTo>
                  <a:pt x="804" y="14"/>
                </a:lnTo>
                <a:lnTo>
                  <a:pt x="797" y="10"/>
                </a:lnTo>
                <a:lnTo>
                  <a:pt x="791" y="8"/>
                </a:lnTo>
                <a:lnTo>
                  <a:pt x="784" y="6"/>
                </a:lnTo>
                <a:lnTo>
                  <a:pt x="777" y="3"/>
                </a:lnTo>
                <a:lnTo>
                  <a:pt x="770" y="2"/>
                </a:lnTo>
                <a:lnTo>
                  <a:pt x="763" y="1"/>
                </a:lnTo>
                <a:lnTo>
                  <a:pt x="755" y="0"/>
                </a:lnTo>
                <a:lnTo>
                  <a:pt x="748" y="0"/>
                </a:lnTo>
                <a:lnTo>
                  <a:pt x="740" y="0"/>
                </a:lnTo>
                <a:lnTo>
                  <a:pt x="148" y="0"/>
                </a:lnTo>
              </a:path>
            </a:pathLst>
          </a:custGeom>
          <a:noFill/>
          <a:ln w="6350">
            <a:solidFill>
              <a:srgbClr val="FF0000"/>
            </a:solidFill>
            <a:prstDash val="solid"/>
            <a:round/>
            <a:headEnd/>
            <a:tailEnd/>
          </a:ln>
        </p:spPr>
        <p:txBody>
          <a:bodyPr lIns="57150" tIns="28575" rIns="57150" bIns="28575"/>
          <a:lstStyle/>
          <a:p>
            <a:endParaRPr lang="en-US"/>
          </a:p>
        </p:txBody>
      </p:sp>
      <p:sp>
        <p:nvSpPr>
          <p:cNvPr id="61895" name="Freeform 548"/>
          <p:cNvSpPr>
            <a:spLocks/>
          </p:cNvSpPr>
          <p:nvPr/>
        </p:nvSpPr>
        <p:spPr bwMode="auto">
          <a:xfrm>
            <a:off x="5954713" y="2849563"/>
            <a:ext cx="111125" cy="711200"/>
          </a:xfrm>
          <a:custGeom>
            <a:avLst/>
            <a:gdLst>
              <a:gd name="T0" fmla="*/ 17480 w 712"/>
              <a:gd name="T1" fmla="*/ 0 h 3942"/>
              <a:gd name="T2" fmla="*/ 15607 w 712"/>
              <a:gd name="T3" fmla="*/ 180 h 3942"/>
              <a:gd name="T4" fmla="*/ 12954 w 712"/>
              <a:gd name="T5" fmla="*/ 722 h 3942"/>
              <a:gd name="T6" fmla="*/ 9677 w 712"/>
              <a:gd name="T7" fmla="*/ 2526 h 3942"/>
              <a:gd name="T8" fmla="*/ 6711 w 712"/>
              <a:gd name="T9" fmla="*/ 4691 h 3942"/>
              <a:gd name="T10" fmla="*/ 4214 w 712"/>
              <a:gd name="T11" fmla="*/ 7577 h 3942"/>
              <a:gd name="T12" fmla="*/ 2341 w 712"/>
              <a:gd name="T13" fmla="*/ 11005 h 3942"/>
              <a:gd name="T14" fmla="*/ 780 w 712"/>
              <a:gd name="T15" fmla="*/ 14975 h 3942"/>
              <a:gd name="T16" fmla="*/ 312 w 712"/>
              <a:gd name="T17" fmla="*/ 17861 h 3942"/>
              <a:gd name="T18" fmla="*/ 0 w 712"/>
              <a:gd name="T19" fmla="*/ 20026 h 3942"/>
              <a:gd name="T20" fmla="*/ 0 w 712"/>
              <a:gd name="T21" fmla="*/ 689730 h 3942"/>
              <a:gd name="T22" fmla="*/ 0 w 712"/>
              <a:gd name="T23" fmla="*/ 691895 h 3942"/>
              <a:gd name="T24" fmla="*/ 468 w 712"/>
              <a:gd name="T25" fmla="*/ 694060 h 3942"/>
              <a:gd name="T26" fmla="*/ 1405 w 712"/>
              <a:gd name="T27" fmla="*/ 698210 h 3942"/>
              <a:gd name="T28" fmla="*/ 3278 w 712"/>
              <a:gd name="T29" fmla="*/ 701818 h 3942"/>
              <a:gd name="T30" fmla="*/ 5463 w 712"/>
              <a:gd name="T31" fmla="*/ 704705 h 3942"/>
              <a:gd name="T32" fmla="*/ 8272 w 712"/>
              <a:gd name="T33" fmla="*/ 707592 h 3942"/>
              <a:gd name="T34" fmla="*/ 11393 w 712"/>
              <a:gd name="T35" fmla="*/ 709396 h 3942"/>
              <a:gd name="T36" fmla="*/ 14671 w 712"/>
              <a:gd name="T37" fmla="*/ 710659 h 3942"/>
              <a:gd name="T38" fmla="*/ 17480 w 712"/>
              <a:gd name="T39" fmla="*/ 711020 h 3942"/>
              <a:gd name="T40" fmla="*/ 92552 w 712"/>
              <a:gd name="T41" fmla="*/ 711200 h 3942"/>
              <a:gd name="T42" fmla="*/ 94425 w 712"/>
              <a:gd name="T43" fmla="*/ 711020 h 3942"/>
              <a:gd name="T44" fmla="*/ 98015 w 712"/>
              <a:gd name="T45" fmla="*/ 710118 h 3942"/>
              <a:gd name="T46" fmla="*/ 101292 w 712"/>
              <a:gd name="T47" fmla="*/ 708674 h 3942"/>
              <a:gd name="T48" fmla="*/ 104258 w 712"/>
              <a:gd name="T49" fmla="*/ 706329 h 3942"/>
              <a:gd name="T50" fmla="*/ 106755 w 712"/>
              <a:gd name="T51" fmla="*/ 703262 h 3942"/>
              <a:gd name="T52" fmla="*/ 108940 w 712"/>
              <a:gd name="T53" fmla="*/ 699834 h 3942"/>
              <a:gd name="T54" fmla="*/ 110189 w 712"/>
              <a:gd name="T55" fmla="*/ 696045 h 3942"/>
              <a:gd name="T56" fmla="*/ 110969 w 712"/>
              <a:gd name="T57" fmla="*/ 691895 h 3942"/>
              <a:gd name="T58" fmla="*/ 111125 w 712"/>
              <a:gd name="T59" fmla="*/ 689730 h 3942"/>
              <a:gd name="T60" fmla="*/ 110969 w 712"/>
              <a:gd name="T61" fmla="*/ 20026 h 3942"/>
              <a:gd name="T62" fmla="*/ 110657 w 712"/>
              <a:gd name="T63" fmla="*/ 16779 h 3942"/>
              <a:gd name="T64" fmla="*/ 109564 w 712"/>
              <a:gd name="T65" fmla="*/ 12990 h 3942"/>
              <a:gd name="T66" fmla="*/ 108004 w 712"/>
              <a:gd name="T67" fmla="*/ 9382 h 3942"/>
              <a:gd name="T68" fmla="*/ 105506 w 712"/>
              <a:gd name="T69" fmla="*/ 6134 h 3942"/>
              <a:gd name="T70" fmla="*/ 103009 w 712"/>
              <a:gd name="T71" fmla="*/ 3608 h 3942"/>
              <a:gd name="T72" fmla="*/ 99732 w 712"/>
              <a:gd name="T73" fmla="*/ 1443 h 3942"/>
              <a:gd name="T74" fmla="*/ 96298 w 712"/>
              <a:gd name="T75" fmla="*/ 361 h 3942"/>
              <a:gd name="T76" fmla="*/ 94425 w 712"/>
              <a:gd name="T77" fmla="*/ 0 h 3942"/>
              <a:gd name="T78" fmla="*/ 92552 w 712"/>
              <a:gd name="T79" fmla="*/ 0 h 3942"/>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712"/>
              <a:gd name="T121" fmla="*/ 0 h 3942"/>
              <a:gd name="T122" fmla="*/ 712 w 712"/>
              <a:gd name="T123" fmla="*/ 3942 h 3942"/>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712" h="3942">
                <a:moveTo>
                  <a:pt x="119" y="0"/>
                </a:moveTo>
                <a:lnTo>
                  <a:pt x="112" y="0"/>
                </a:lnTo>
                <a:lnTo>
                  <a:pt x="106" y="0"/>
                </a:lnTo>
                <a:lnTo>
                  <a:pt x="100" y="1"/>
                </a:lnTo>
                <a:lnTo>
                  <a:pt x="94" y="2"/>
                </a:lnTo>
                <a:lnTo>
                  <a:pt x="83" y="4"/>
                </a:lnTo>
                <a:lnTo>
                  <a:pt x="73" y="8"/>
                </a:lnTo>
                <a:lnTo>
                  <a:pt x="62" y="14"/>
                </a:lnTo>
                <a:lnTo>
                  <a:pt x="53" y="20"/>
                </a:lnTo>
                <a:lnTo>
                  <a:pt x="43" y="26"/>
                </a:lnTo>
                <a:lnTo>
                  <a:pt x="35" y="34"/>
                </a:lnTo>
                <a:lnTo>
                  <a:pt x="27" y="42"/>
                </a:lnTo>
                <a:lnTo>
                  <a:pt x="21" y="52"/>
                </a:lnTo>
                <a:lnTo>
                  <a:pt x="15" y="61"/>
                </a:lnTo>
                <a:lnTo>
                  <a:pt x="9" y="72"/>
                </a:lnTo>
                <a:lnTo>
                  <a:pt x="5" y="83"/>
                </a:lnTo>
                <a:lnTo>
                  <a:pt x="3" y="93"/>
                </a:lnTo>
                <a:lnTo>
                  <a:pt x="2" y="99"/>
                </a:lnTo>
                <a:lnTo>
                  <a:pt x="0" y="105"/>
                </a:lnTo>
                <a:lnTo>
                  <a:pt x="0" y="111"/>
                </a:lnTo>
                <a:lnTo>
                  <a:pt x="0" y="118"/>
                </a:lnTo>
                <a:lnTo>
                  <a:pt x="0" y="3823"/>
                </a:lnTo>
                <a:lnTo>
                  <a:pt x="0" y="3829"/>
                </a:lnTo>
                <a:lnTo>
                  <a:pt x="0" y="3835"/>
                </a:lnTo>
                <a:lnTo>
                  <a:pt x="2" y="3841"/>
                </a:lnTo>
                <a:lnTo>
                  <a:pt x="3" y="3847"/>
                </a:lnTo>
                <a:lnTo>
                  <a:pt x="5" y="3858"/>
                </a:lnTo>
                <a:lnTo>
                  <a:pt x="9" y="3870"/>
                </a:lnTo>
                <a:lnTo>
                  <a:pt x="15" y="3879"/>
                </a:lnTo>
                <a:lnTo>
                  <a:pt x="21" y="3890"/>
                </a:lnTo>
                <a:lnTo>
                  <a:pt x="27" y="3898"/>
                </a:lnTo>
                <a:lnTo>
                  <a:pt x="35" y="3906"/>
                </a:lnTo>
                <a:lnTo>
                  <a:pt x="43" y="3915"/>
                </a:lnTo>
                <a:lnTo>
                  <a:pt x="53" y="3922"/>
                </a:lnTo>
                <a:lnTo>
                  <a:pt x="62" y="3928"/>
                </a:lnTo>
                <a:lnTo>
                  <a:pt x="73" y="3932"/>
                </a:lnTo>
                <a:lnTo>
                  <a:pt x="83" y="3936"/>
                </a:lnTo>
                <a:lnTo>
                  <a:pt x="94" y="3939"/>
                </a:lnTo>
                <a:lnTo>
                  <a:pt x="106" y="3941"/>
                </a:lnTo>
                <a:lnTo>
                  <a:pt x="112" y="3941"/>
                </a:lnTo>
                <a:lnTo>
                  <a:pt x="119" y="3942"/>
                </a:lnTo>
                <a:lnTo>
                  <a:pt x="593" y="3942"/>
                </a:lnTo>
                <a:lnTo>
                  <a:pt x="599" y="3941"/>
                </a:lnTo>
                <a:lnTo>
                  <a:pt x="605" y="3941"/>
                </a:lnTo>
                <a:lnTo>
                  <a:pt x="617" y="3939"/>
                </a:lnTo>
                <a:lnTo>
                  <a:pt x="628" y="3936"/>
                </a:lnTo>
                <a:lnTo>
                  <a:pt x="639" y="3932"/>
                </a:lnTo>
                <a:lnTo>
                  <a:pt x="649" y="3928"/>
                </a:lnTo>
                <a:lnTo>
                  <a:pt x="660" y="3922"/>
                </a:lnTo>
                <a:lnTo>
                  <a:pt x="668" y="3915"/>
                </a:lnTo>
                <a:lnTo>
                  <a:pt x="676" y="3906"/>
                </a:lnTo>
                <a:lnTo>
                  <a:pt x="684" y="3898"/>
                </a:lnTo>
                <a:lnTo>
                  <a:pt x="692" y="3890"/>
                </a:lnTo>
                <a:lnTo>
                  <a:pt x="698" y="3879"/>
                </a:lnTo>
                <a:lnTo>
                  <a:pt x="702" y="3870"/>
                </a:lnTo>
                <a:lnTo>
                  <a:pt x="706" y="3858"/>
                </a:lnTo>
                <a:lnTo>
                  <a:pt x="709" y="3847"/>
                </a:lnTo>
                <a:lnTo>
                  <a:pt x="711" y="3835"/>
                </a:lnTo>
                <a:lnTo>
                  <a:pt x="711" y="3829"/>
                </a:lnTo>
                <a:lnTo>
                  <a:pt x="712" y="3823"/>
                </a:lnTo>
                <a:lnTo>
                  <a:pt x="712" y="118"/>
                </a:lnTo>
                <a:lnTo>
                  <a:pt x="711" y="111"/>
                </a:lnTo>
                <a:lnTo>
                  <a:pt x="711" y="105"/>
                </a:lnTo>
                <a:lnTo>
                  <a:pt x="709" y="93"/>
                </a:lnTo>
                <a:lnTo>
                  <a:pt x="706" y="83"/>
                </a:lnTo>
                <a:lnTo>
                  <a:pt x="702" y="72"/>
                </a:lnTo>
                <a:lnTo>
                  <a:pt x="698" y="61"/>
                </a:lnTo>
                <a:lnTo>
                  <a:pt x="692" y="52"/>
                </a:lnTo>
                <a:lnTo>
                  <a:pt x="684" y="42"/>
                </a:lnTo>
                <a:lnTo>
                  <a:pt x="676" y="34"/>
                </a:lnTo>
                <a:lnTo>
                  <a:pt x="668" y="26"/>
                </a:lnTo>
                <a:lnTo>
                  <a:pt x="660" y="20"/>
                </a:lnTo>
                <a:lnTo>
                  <a:pt x="649" y="14"/>
                </a:lnTo>
                <a:lnTo>
                  <a:pt x="639" y="8"/>
                </a:lnTo>
                <a:lnTo>
                  <a:pt x="628" y="4"/>
                </a:lnTo>
                <a:lnTo>
                  <a:pt x="617" y="2"/>
                </a:lnTo>
                <a:lnTo>
                  <a:pt x="611" y="1"/>
                </a:lnTo>
                <a:lnTo>
                  <a:pt x="605" y="0"/>
                </a:lnTo>
                <a:lnTo>
                  <a:pt x="599" y="0"/>
                </a:lnTo>
                <a:lnTo>
                  <a:pt x="593" y="0"/>
                </a:lnTo>
                <a:lnTo>
                  <a:pt x="119" y="0"/>
                </a:lnTo>
              </a:path>
            </a:pathLst>
          </a:custGeom>
          <a:noFill/>
          <a:ln w="6350">
            <a:solidFill>
              <a:srgbClr val="FF0000"/>
            </a:solidFill>
            <a:prstDash val="solid"/>
            <a:round/>
            <a:headEnd/>
            <a:tailEnd/>
          </a:ln>
        </p:spPr>
        <p:txBody>
          <a:bodyPr lIns="57150" tIns="28575" rIns="57150" bIns="28575"/>
          <a:lstStyle/>
          <a:p>
            <a:endParaRPr lang="en-US"/>
          </a:p>
        </p:txBody>
      </p:sp>
      <p:sp>
        <p:nvSpPr>
          <p:cNvPr id="61896" name="Freeform 549"/>
          <p:cNvSpPr>
            <a:spLocks/>
          </p:cNvSpPr>
          <p:nvPr/>
        </p:nvSpPr>
        <p:spPr bwMode="auto">
          <a:xfrm>
            <a:off x="5967413" y="2865438"/>
            <a:ext cx="84137" cy="688975"/>
          </a:xfrm>
          <a:custGeom>
            <a:avLst/>
            <a:gdLst>
              <a:gd name="T0" fmla="*/ 12605 w 534"/>
              <a:gd name="T1" fmla="*/ 0 h 3824"/>
              <a:gd name="T2" fmla="*/ 9769 w 534"/>
              <a:gd name="T3" fmla="*/ 721 h 3824"/>
              <a:gd name="T4" fmla="*/ 7405 w 534"/>
              <a:gd name="T5" fmla="*/ 1982 h 3824"/>
              <a:gd name="T6" fmla="*/ 5042 w 534"/>
              <a:gd name="T7" fmla="*/ 3784 h 3824"/>
              <a:gd name="T8" fmla="*/ 3309 w 534"/>
              <a:gd name="T9" fmla="*/ 5765 h 3824"/>
              <a:gd name="T10" fmla="*/ 1733 w 534"/>
              <a:gd name="T11" fmla="*/ 8468 h 3824"/>
              <a:gd name="T12" fmla="*/ 630 w 534"/>
              <a:gd name="T13" fmla="*/ 11171 h 3824"/>
              <a:gd name="T14" fmla="*/ 0 w 534"/>
              <a:gd name="T15" fmla="*/ 14414 h 3824"/>
              <a:gd name="T16" fmla="*/ 0 w 534"/>
              <a:gd name="T17" fmla="*/ 672940 h 3824"/>
              <a:gd name="T18" fmla="*/ 315 w 534"/>
              <a:gd name="T19" fmla="*/ 676183 h 3824"/>
              <a:gd name="T20" fmla="*/ 945 w 534"/>
              <a:gd name="T21" fmla="*/ 679246 h 3824"/>
              <a:gd name="T22" fmla="*/ 2363 w 534"/>
              <a:gd name="T23" fmla="*/ 681768 h 3824"/>
              <a:gd name="T24" fmla="*/ 4097 w 534"/>
              <a:gd name="T25" fmla="*/ 684291 h 3824"/>
              <a:gd name="T26" fmla="*/ 6302 w 534"/>
              <a:gd name="T27" fmla="*/ 686272 h 3824"/>
              <a:gd name="T28" fmla="*/ 8666 w 534"/>
              <a:gd name="T29" fmla="*/ 687714 h 3824"/>
              <a:gd name="T30" fmla="*/ 11344 w 534"/>
              <a:gd name="T31" fmla="*/ 688615 h 3824"/>
              <a:gd name="T32" fmla="*/ 14023 w 534"/>
              <a:gd name="T33" fmla="*/ 688975 h 3824"/>
              <a:gd name="T34" fmla="*/ 71375 w 534"/>
              <a:gd name="T35" fmla="*/ 688795 h 3824"/>
              <a:gd name="T36" fmla="*/ 74211 w 534"/>
              <a:gd name="T37" fmla="*/ 688074 h 3824"/>
              <a:gd name="T38" fmla="*/ 76574 w 534"/>
              <a:gd name="T39" fmla="*/ 686813 h 3824"/>
              <a:gd name="T40" fmla="*/ 78938 w 534"/>
              <a:gd name="T41" fmla="*/ 685191 h 3824"/>
              <a:gd name="T42" fmla="*/ 80671 w 534"/>
              <a:gd name="T43" fmla="*/ 683029 h 3824"/>
              <a:gd name="T44" fmla="*/ 82246 w 534"/>
              <a:gd name="T45" fmla="*/ 680507 h 3824"/>
              <a:gd name="T46" fmla="*/ 83349 w 534"/>
              <a:gd name="T47" fmla="*/ 677624 h 3824"/>
              <a:gd name="T48" fmla="*/ 83979 w 534"/>
              <a:gd name="T49" fmla="*/ 674561 h 3824"/>
              <a:gd name="T50" fmla="*/ 84137 w 534"/>
              <a:gd name="T51" fmla="*/ 16035 h 3824"/>
              <a:gd name="T52" fmla="*/ 83664 w 534"/>
              <a:gd name="T53" fmla="*/ 12972 h 3824"/>
              <a:gd name="T54" fmla="*/ 83034 w 534"/>
              <a:gd name="T55" fmla="*/ 9909 h 3824"/>
              <a:gd name="T56" fmla="*/ 81616 w 534"/>
              <a:gd name="T57" fmla="*/ 7207 h 3824"/>
              <a:gd name="T58" fmla="*/ 80040 w 534"/>
              <a:gd name="T59" fmla="*/ 4865 h 3824"/>
              <a:gd name="T60" fmla="*/ 77835 w 534"/>
              <a:gd name="T61" fmla="*/ 2703 h 3824"/>
              <a:gd name="T62" fmla="*/ 75471 w 534"/>
              <a:gd name="T63" fmla="*/ 1081 h 3824"/>
              <a:gd name="T64" fmla="*/ 72950 w 534"/>
              <a:gd name="T65" fmla="*/ 360 h 3824"/>
              <a:gd name="T66" fmla="*/ 70114 w 534"/>
              <a:gd name="T67" fmla="*/ 0 h 3824"/>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534"/>
              <a:gd name="T103" fmla="*/ 0 h 3824"/>
              <a:gd name="T104" fmla="*/ 534 w 534"/>
              <a:gd name="T105" fmla="*/ 3824 h 3824"/>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534" h="3824">
                <a:moveTo>
                  <a:pt x="89" y="0"/>
                </a:moveTo>
                <a:lnTo>
                  <a:pt x="80" y="0"/>
                </a:lnTo>
                <a:lnTo>
                  <a:pt x="72" y="2"/>
                </a:lnTo>
                <a:lnTo>
                  <a:pt x="62" y="4"/>
                </a:lnTo>
                <a:lnTo>
                  <a:pt x="55" y="6"/>
                </a:lnTo>
                <a:lnTo>
                  <a:pt x="47" y="11"/>
                </a:lnTo>
                <a:lnTo>
                  <a:pt x="40" y="15"/>
                </a:lnTo>
                <a:lnTo>
                  <a:pt x="32" y="21"/>
                </a:lnTo>
                <a:lnTo>
                  <a:pt x="26" y="27"/>
                </a:lnTo>
                <a:lnTo>
                  <a:pt x="21" y="32"/>
                </a:lnTo>
                <a:lnTo>
                  <a:pt x="15" y="40"/>
                </a:lnTo>
                <a:lnTo>
                  <a:pt x="11" y="47"/>
                </a:lnTo>
                <a:lnTo>
                  <a:pt x="6" y="55"/>
                </a:lnTo>
                <a:lnTo>
                  <a:pt x="4" y="62"/>
                </a:lnTo>
                <a:lnTo>
                  <a:pt x="2" y="72"/>
                </a:lnTo>
                <a:lnTo>
                  <a:pt x="0" y="80"/>
                </a:lnTo>
                <a:lnTo>
                  <a:pt x="0" y="89"/>
                </a:lnTo>
                <a:lnTo>
                  <a:pt x="0" y="3735"/>
                </a:lnTo>
                <a:lnTo>
                  <a:pt x="0" y="3744"/>
                </a:lnTo>
                <a:lnTo>
                  <a:pt x="2" y="3753"/>
                </a:lnTo>
                <a:lnTo>
                  <a:pt x="4" y="3761"/>
                </a:lnTo>
                <a:lnTo>
                  <a:pt x="6" y="3770"/>
                </a:lnTo>
                <a:lnTo>
                  <a:pt x="11" y="3777"/>
                </a:lnTo>
                <a:lnTo>
                  <a:pt x="15" y="3784"/>
                </a:lnTo>
                <a:lnTo>
                  <a:pt x="21" y="3791"/>
                </a:lnTo>
                <a:lnTo>
                  <a:pt x="26" y="3798"/>
                </a:lnTo>
                <a:lnTo>
                  <a:pt x="32" y="3803"/>
                </a:lnTo>
                <a:lnTo>
                  <a:pt x="40" y="3809"/>
                </a:lnTo>
                <a:lnTo>
                  <a:pt x="47" y="3812"/>
                </a:lnTo>
                <a:lnTo>
                  <a:pt x="55" y="3817"/>
                </a:lnTo>
                <a:lnTo>
                  <a:pt x="62" y="3819"/>
                </a:lnTo>
                <a:lnTo>
                  <a:pt x="72" y="3822"/>
                </a:lnTo>
                <a:lnTo>
                  <a:pt x="80" y="3823"/>
                </a:lnTo>
                <a:lnTo>
                  <a:pt x="89" y="3824"/>
                </a:lnTo>
                <a:lnTo>
                  <a:pt x="445" y="3824"/>
                </a:lnTo>
                <a:lnTo>
                  <a:pt x="453" y="3823"/>
                </a:lnTo>
                <a:lnTo>
                  <a:pt x="463" y="3822"/>
                </a:lnTo>
                <a:lnTo>
                  <a:pt x="471" y="3819"/>
                </a:lnTo>
                <a:lnTo>
                  <a:pt x="479" y="3817"/>
                </a:lnTo>
                <a:lnTo>
                  <a:pt x="486" y="3812"/>
                </a:lnTo>
                <a:lnTo>
                  <a:pt x="494" y="3809"/>
                </a:lnTo>
                <a:lnTo>
                  <a:pt x="501" y="3803"/>
                </a:lnTo>
                <a:lnTo>
                  <a:pt x="508" y="3798"/>
                </a:lnTo>
                <a:lnTo>
                  <a:pt x="512" y="3791"/>
                </a:lnTo>
                <a:lnTo>
                  <a:pt x="518" y="3784"/>
                </a:lnTo>
                <a:lnTo>
                  <a:pt x="522" y="3777"/>
                </a:lnTo>
                <a:lnTo>
                  <a:pt x="527" y="3770"/>
                </a:lnTo>
                <a:lnTo>
                  <a:pt x="529" y="3761"/>
                </a:lnTo>
                <a:lnTo>
                  <a:pt x="531" y="3753"/>
                </a:lnTo>
                <a:lnTo>
                  <a:pt x="533" y="3744"/>
                </a:lnTo>
                <a:lnTo>
                  <a:pt x="534" y="3735"/>
                </a:lnTo>
                <a:lnTo>
                  <a:pt x="534" y="89"/>
                </a:lnTo>
                <a:lnTo>
                  <a:pt x="533" y="80"/>
                </a:lnTo>
                <a:lnTo>
                  <a:pt x="531" y="72"/>
                </a:lnTo>
                <a:lnTo>
                  <a:pt x="529" y="62"/>
                </a:lnTo>
                <a:lnTo>
                  <a:pt x="527" y="55"/>
                </a:lnTo>
                <a:lnTo>
                  <a:pt x="522" y="47"/>
                </a:lnTo>
                <a:lnTo>
                  <a:pt x="518" y="40"/>
                </a:lnTo>
                <a:lnTo>
                  <a:pt x="512" y="32"/>
                </a:lnTo>
                <a:lnTo>
                  <a:pt x="508" y="27"/>
                </a:lnTo>
                <a:lnTo>
                  <a:pt x="501" y="21"/>
                </a:lnTo>
                <a:lnTo>
                  <a:pt x="494" y="15"/>
                </a:lnTo>
                <a:lnTo>
                  <a:pt x="486" y="11"/>
                </a:lnTo>
                <a:lnTo>
                  <a:pt x="479" y="6"/>
                </a:lnTo>
                <a:lnTo>
                  <a:pt x="471" y="4"/>
                </a:lnTo>
                <a:lnTo>
                  <a:pt x="463" y="2"/>
                </a:lnTo>
                <a:lnTo>
                  <a:pt x="453" y="0"/>
                </a:lnTo>
                <a:lnTo>
                  <a:pt x="445" y="0"/>
                </a:lnTo>
                <a:lnTo>
                  <a:pt x="89" y="0"/>
                </a:lnTo>
              </a:path>
            </a:pathLst>
          </a:custGeom>
          <a:noFill/>
          <a:ln w="6350">
            <a:solidFill>
              <a:srgbClr val="FF0000"/>
            </a:solidFill>
            <a:prstDash val="solid"/>
            <a:round/>
            <a:headEnd/>
            <a:tailEnd/>
          </a:ln>
        </p:spPr>
        <p:txBody>
          <a:bodyPr lIns="57150" tIns="28575" rIns="57150" bIns="28575"/>
          <a:lstStyle/>
          <a:p>
            <a:endParaRPr lang="en-US"/>
          </a:p>
        </p:txBody>
      </p:sp>
      <p:sp>
        <p:nvSpPr>
          <p:cNvPr id="61897" name="Rectangle 550"/>
          <p:cNvSpPr>
            <a:spLocks noChangeArrowheads="1"/>
          </p:cNvSpPr>
          <p:nvPr/>
        </p:nvSpPr>
        <p:spPr bwMode="auto">
          <a:xfrm>
            <a:off x="5884863" y="3046413"/>
            <a:ext cx="249237" cy="9525"/>
          </a:xfrm>
          <a:prstGeom prst="rect">
            <a:avLst/>
          </a:prstGeom>
          <a:solidFill>
            <a:srgbClr val="FFFF00"/>
          </a:solidFill>
          <a:ln w="9525">
            <a:noFill/>
            <a:miter lim="800000"/>
            <a:headEnd/>
            <a:tailEnd/>
          </a:ln>
        </p:spPr>
        <p:txBody>
          <a:bodyPr lIns="57150" tIns="28575" rIns="57150" bIns="28575"/>
          <a:lstStyle/>
          <a:p>
            <a:endParaRPr lang="en-US"/>
          </a:p>
        </p:txBody>
      </p:sp>
      <p:sp>
        <p:nvSpPr>
          <p:cNvPr id="61898" name="Rectangle 551"/>
          <p:cNvSpPr>
            <a:spLocks noChangeArrowheads="1"/>
          </p:cNvSpPr>
          <p:nvPr/>
        </p:nvSpPr>
        <p:spPr bwMode="auto">
          <a:xfrm>
            <a:off x="5884863" y="3046413"/>
            <a:ext cx="249237" cy="9525"/>
          </a:xfrm>
          <a:prstGeom prst="rect">
            <a:avLst/>
          </a:prstGeom>
          <a:noFill/>
          <a:ln w="1588">
            <a:solidFill>
              <a:srgbClr val="000000"/>
            </a:solidFill>
            <a:miter lim="800000"/>
            <a:headEnd/>
            <a:tailEnd/>
          </a:ln>
        </p:spPr>
        <p:txBody>
          <a:bodyPr lIns="57150" tIns="28575" rIns="57150" bIns="28575"/>
          <a:lstStyle/>
          <a:p>
            <a:endParaRPr lang="en-US"/>
          </a:p>
        </p:txBody>
      </p:sp>
      <p:sp>
        <p:nvSpPr>
          <p:cNvPr id="61899" name="Rectangle 552"/>
          <p:cNvSpPr>
            <a:spLocks noChangeArrowheads="1"/>
          </p:cNvSpPr>
          <p:nvPr/>
        </p:nvSpPr>
        <p:spPr bwMode="auto">
          <a:xfrm>
            <a:off x="5884863" y="3135313"/>
            <a:ext cx="249237" cy="9525"/>
          </a:xfrm>
          <a:prstGeom prst="rect">
            <a:avLst/>
          </a:prstGeom>
          <a:solidFill>
            <a:srgbClr val="FFFF00"/>
          </a:solidFill>
          <a:ln w="9525">
            <a:noFill/>
            <a:miter lim="800000"/>
            <a:headEnd/>
            <a:tailEnd/>
          </a:ln>
        </p:spPr>
        <p:txBody>
          <a:bodyPr lIns="57150" tIns="28575" rIns="57150" bIns="28575"/>
          <a:lstStyle/>
          <a:p>
            <a:endParaRPr lang="en-US"/>
          </a:p>
        </p:txBody>
      </p:sp>
      <p:sp>
        <p:nvSpPr>
          <p:cNvPr id="61900" name="Rectangle 553"/>
          <p:cNvSpPr>
            <a:spLocks noChangeArrowheads="1"/>
          </p:cNvSpPr>
          <p:nvPr/>
        </p:nvSpPr>
        <p:spPr bwMode="auto">
          <a:xfrm>
            <a:off x="5884863" y="3135313"/>
            <a:ext cx="249237" cy="9525"/>
          </a:xfrm>
          <a:prstGeom prst="rect">
            <a:avLst/>
          </a:prstGeom>
          <a:noFill/>
          <a:ln w="1588">
            <a:solidFill>
              <a:srgbClr val="000000"/>
            </a:solidFill>
            <a:miter lim="800000"/>
            <a:headEnd/>
            <a:tailEnd/>
          </a:ln>
        </p:spPr>
        <p:txBody>
          <a:bodyPr lIns="57150" tIns="28575" rIns="57150" bIns="28575"/>
          <a:lstStyle/>
          <a:p>
            <a:endParaRPr lang="en-US"/>
          </a:p>
        </p:txBody>
      </p:sp>
      <p:sp>
        <p:nvSpPr>
          <p:cNvPr id="61901" name="Rectangle 554"/>
          <p:cNvSpPr>
            <a:spLocks noChangeArrowheads="1"/>
          </p:cNvSpPr>
          <p:nvPr/>
        </p:nvSpPr>
        <p:spPr bwMode="auto">
          <a:xfrm>
            <a:off x="5981700" y="3132138"/>
            <a:ext cx="55563" cy="15875"/>
          </a:xfrm>
          <a:prstGeom prst="rect">
            <a:avLst/>
          </a:prstGeom>
          <a:solidFill>
            <a:srgbClr val="FFFF00"/>
          </a:solidFill>
          <a:ln w="9525">
            <a:noFill/>
            <a:miter lim="800000"/>
            <a:headEnd/>
            <a:tailEnd/>
          </a:ln>
        </p:spPr>
        <p:txBody>
          <a:bodyPr lIns="57150" tIns="28575" rIns="57150" bIns="28575"/>
          <a:lstStyle/>
          <a:p>
            <a:endParaRPr lang="en-US"/>
          </a:p>
        </p:txBody>
      </p:sp>
      <p:sp>
        <p:nvSpPr>
          <p:cNvPr id="61902" name="Rectangle 555"/>
          <p:cNvSpPr>
            <a:spLocks noChangeArrowheads="1"/>
          </p:cNvSpPr>
          <p:nvPr/>
        </p:nvSpPr>
        <p:spPr bwMode="auto">
          <a:xfrm>
            <a:off x="5981700" y="3132138"/>
            <a:ext cx="55563" cy="15875"/>
          </a:xfrm>
          <a:prstGeom prst="rect">
            <a:avLst/>
          </a:prstGeom>
          <a:noFill/>
          <a:ln w="1588">
            <a:solidFill>
              <a:srgbClr val="000000"/>
            </a:solidFill>
            <a:miter lim="800000"/>
            <a:headEnd/>
            <a:tailEnd/>
          </a:ln>
        </p:spPr>
        <p:txBody>
          <a:bodyPr lIns="57150" tIns="28575" rIns="57150" bIns="28575"/>
          <a:lstStyle/>
          <a:p>
            <a:endParaRPr lang="en-US"/>
          </a:p>
        </p:txBody>
      </p:sp>
      <p:sp>
        <p:nvSpPr>
          <p:cNvPr id="61903" name="Rectangle 556"/>
          <p:cNvSpPr>
            <a:spLocks noChangeArrowheads="1"/>
          </p:cNvSpPr>
          <p:nvPr/>
        </p:nvSpPr>
        <p:spPr bwMode="auto">
          <a:xfrm>
            <a:off x="5884863" y="3222625"/>
            <a:ext cx="249237" cy="11113"/>
          </a:xfrm>
          <a:prstGeom prst="rect">
            <a:avLst/>
          </a:prstGeom>
          <a:solidFill>
            <a:srgbClr val="FFFF00"/>
          </a:solidFill>
          <a:ln w="9525">
            <a:noFill/>
            <a:miter lim="800000"/>
            <a:headEnd/>
            <a:tailEnd/>
          </a:ln>
        </p:spPr>
        <p:txBody>
          <a:bodyPr lIns="57150" tIns="28575" rIns="57150" bIns="28575"/>
          <a:lstStyle/>
          <a:p>
            <a:endParaRPr lang="en-US"/>
          </a:p>
        </p:txBody>
      </p:sp>
      <p:sp>
        <p:nvSpPr>
          <p:cNvPr id="61904" name="Rectangle 557"/>
          <p:cNvSpPr>
            <a:spLocks noChangeArrowheads="1"/>
          </p:cNvSpPr>
          <p:nvPr/>
        </p:nvSpPr>
        <p:spPr bwMode="auto">
          <a:xfrm>
            <a:off x="5884863" y="3222625"/>
            <a:ext cx="249237" cy="11113"/>
          </a:xfrm>
          <a:prstGeom prst="rect">
            <a:avLst/>
          </a:prstGeom>
          <a:noFill/>
          <a:ln w="1588">
            <a:solidFill>
              <a:srgbClr val="000000"/>
            </a:solidFill>
            <a:miter lim="800000"/>
            <a:headEnd/>
            <a:tailEnd/>
          </a:ln>
        </p:spPr>
        <p:txBody>
          <a:bodyPr lIns="57150" tIns="28575" rIns="57150" bIns="28575"/>
          <a:lstStyle/>
          <a:p>
            <a:endParaRPr lang="en-US"/>
          </a:p>
        </p:txBody>
      </p:sp>
      <p:sp>
        <p:nvSpPr>
          <p:cNvPr id="61905" name="Rectangle 558"/>
          <p:cNvSpPr>
            <a:spLocks noChangeArrowheads="1"/>
          </p:cNvSpPr>
          <p:nvPr/>
        </p:nvSpPr>
        <p:spPr bwMode="auto">
          <a:xfrm>
            <a:off x="5981700" y="3219450"/>
            <a:ext cx="55563" cy="17463"/>
          </a:xfrm>
          <a:prstGeom prst="rect">
            <a:avLst/>
          </a:prstGeom>
          <a:solidFill>
            <a:srgbClr val="FFFF00"/>
          </a:solidFill>
          <a:ln w="9525">
            <a:noFill/>
            <a:miter lim="800000"/>
            <a:headEnd/>
            <a:tailEnd/>
          </a:ln>
        </p:spPr>
        <p:txBody>
          <a:bodyPr lIns="57150" tIns="28575" rIns="57150" bIns="28575"/>
          <a:lstStyle/>
          <a:p>
            <a:endParaRPr lang="en-US"/>
          </a:p>
        </p:txBody>
      </p:sp>
      <p:sp>
        <p:nvSpPr>
          <p:cNvPr id="61906" name="Rectangle 559"/>
          <p:cNvSpPr>
            <a:spLocks noChangeArrowheads="1"/>
          </p:cNvSpPr>
          <p:nvPr/>
        </p:nvSpPr>
        <p:spPr bwMode="auto">
          <a:xfrm>
            <a:off x="5981700" y="3219450"/>
            <a:ext cx="55563" cy="17463"/>
          </a:xfrm>
          <a:prstGeom prst="rect">
            <a:avLst/>
          </a:prstGeom>
          <a:noFill/>
          <a:ln w="1588">
            <a:solidFill>
              <a:srgbClr val="000000"/>
            </a:solidFill>
            <a:miter lim="800000"/>
            <a:headEnd/>
            <a:tailEnd/>
          </a:ln>
        </p:spPr>
        <p:txBody>
          <a:bodyPr lIns="57150" tIns="28575" rIns="57150" bIns="28575"/>
          <a:lstStyle/>
          <a:p>
            <a:endParaRPr lang="en-US"/>
          </a:p>
        </p:txBody>
      </p:sp>
      <p:sp>
        <p:nvSpPr>
          <p:cNvPr id="61907" name="Rectangle 560"/>
          <p:cNvSpPr>
            <a:spLocks noChangeArrowheads="1"/>
          </p:cNvSpPr>
          <p:nvPr/>
        </p:nvSpPr>
        <p:spPr bwMode="auto">
          <a:xfrm>
            <a:off x="5884863" y="3311525"/>
            <a:ext cx="249237" cy="9525"/>
          </a:xfrm>
          <a:prstGeom prst="rect">
            <a:avLst/>
          </a:prstGeom>
          <a:solidFill>
            <a:srgbClr val="FFFF00"/>
          </a:solidFill>
          <a:ln w="9525">
            <a:noFill/>
            <a:miter lim="800000"/>
            <a:headEnd/>
            <a:tailEnd/>
          </a:ln>
        </p:spPr>
        <p:txBody>
          <a:bodyPr lIns="57150" tIns="28575" rIns="57150" bIns="28575"/>
          <a:lstStyle/>
          <a:p>
            <a:endParaRPr lang="en-US"/>
          </a:p>
        </p:txBody>
      </p:sp>
      <p:sp>
        <p:nvSpPr>
          <p:cNvPr id="61908" name="Rectangle 561"/>
          <p:cNvSpPr>
            <a:spLocks noChangeArrowheads="1"/>
          </p:cNvSpPr>
          <p:nvPr/>
        </p:nvSpPr>
        <p:spPr bwMode="auto">
          <a:xfrm>
            <a:off x="5884863" y="3311525"/>
            <a:ext cx="249237" cy="9525"/>
          </a:xfrm>
          <a:prstGeom prst="rect">
            <a:avLst/>
          </a:prstGeom>
          <a:noFill/>
          <a:ln w="1588">
            <a:solidFill>
              <a:srgbClr val="000000"/>
            </a:solidFill>
            <a:miter lim="800000"/>
            <a:headEnd/>
            <a:tailEnd/>
          </a:ln>
        </p:spPr>
        <p:txBody>
          <a:bodyPr lIns="57150" tIns="28575" rIns="57150" bIns="28575"/>
          <a:lstStyle/>
          <a:p>
            <a:endParaRPr lang="en-US"/>
          </a:p>
        </p:txBody>
      </p:sp>
      <p:sp>
        <p:nvSpPr>
          <p:cNvPr id="61909" name="Rectangle 562"/>
          <p:cNvSpPr>
            <a:spLocks noChangeArrowheads="1"/>
          </p:cNvSpPr>
          <p:nvPr/>
        </p:nvSpPr>
        <p:spPr bwMode="auto">
          <a:xfrm>
            <a:off x="5981700" y="3308350"/>
            <a:ext cx="55563" cy="15875"/>
          </a:xfrm>
          <a:prstGeom prst="rect">
            <a:avLst/>
          </a:prstGeom>
          <a:solidFill>
            <a:srgbClr val="FFFF00"/>
          </a:solidFill>
          <a:ln w="9525">
            <a:noFill/>
            <a:miter lim="800000"/>
            <a:headEnd/>
            <a:tailEnd/>
          </a:ln>
        </p:spPr>
        <p:txBody>
          <a:bodyPr lIns="57150" tIns="28575" rIns="57150" bIns="28575"/>
          <a:lstStyle/>
          <a:p>
            <a:endParaRPr lang="en-US"/>
          </a:p>
        </p:txBody>
      </p:sp>
      <p:sp>
        <p:nvSpPr>
          <p:cNvPr id="61910" name="Rectangle 563"/>
          <p:cNvSpPr>
            <a:spLocks noChangeArrowheads="1"/>
          </p:cNvSpPr>
          <p:nvPr/>
        </p:nvSpPr>
        <p:spPr bwMode="auto">
          <a:xfrm>
            <a:off x="5981700" y="3308350"/>
            <a:ext cx="55563" cy="15875"/>
          </a:xfrm>
          <a:prstGeom prst="rect">
            <a:avLst/>
          </a:prstGeom>
          <a:noFill/>
          <a:ln w="1588">
            <a:solidFill>
              <a:srgbClr val="000000"/>
            </a:solidFill>
            <a:miter lim="800000"/>
            <a:headEnd/>
            <a:tailEnd/>
          </a:ln>
        </p:spPr>
        <p:txBody>
          <a:bodyPr lIns="57150" tIns="28575" rIns="57150" bIns="28575"/>
          <a:lstStyle/>
          <a:p>
            <a:endParaRPr lang="en-US"/>
          </a:p>
        </p:txBody>
      </p:sp>
      <p:sp>
        <p:nvSpPr>
          <p:cNvPr id="61911" name="Rectangle 564"/>
          <p:cNvSpPr>
            <a:spLocks noChangeArrowheads="1"/>
          </p:cNvSpPr>
          <p:nvPr/>
        </p:nvSpPr>
        <p:spPr bwMode="auto">
          <a:xfrm>
            <a:off x="5884863" y="3400425"/>
            <a:ext cx="249237" cy="9525"/>
          </a:xfrm>
          <a:prstGeom prst="rect">
            <a:avLst/>
          </a:prstGeom>
          <a:solidFill>
            <a:srgbClr val="FFFF00"/>
          </a:solidFill>
          <a:ln w="9525">
            <a:noFill/>
            <a:miter lim="800000"/>
            <a:headEnd/>
            <a:tailEnd/>
          </a:ln>
        </p:spPr>
        <p:txBody>
          <a:bodyPr lIns="57150" tIns="28575" rIns="57150" bIns="28575"/>
          <a:lstStyle/>
          <a:p>
            <a:endParaRPr lang="en-US"/>
          </a:p>
        </p:txBody>
      </p:sp>
      <p:sp>
        <p:nvSpPr>
          <p:cNvPr id="61912" name="Rectangle 565"/>
          <p:cNvSpPr>
            <a:spLocks noChangeArrowheads="1"/>
          </p:cNvSpPr>
          <p:nvPr/>
        </p:nvSpPr>
        <p:spPr bwMode="auto">
          <a:xfrm>
            <a:off x="5884863" y="3400425"/>
            <a:ext cx="249237" cy="9525"/>
          </a:xfrm>
          <a:prstGeom prst="rect">
            <a:avLst/>
          </a:prstGeom>
          <a:noFill/>
          <a:ln w="1588">
            <a:solidFill>
              <a:srgbClr val="000000"/>
            </a:solidFill>
            <a:miter lim="800000"/>
            <a:headEnd/>
            <a:tailEnd/>
          </a:ln>
        </p:spPr>
        <p:txBody>
          <a:bodyPr lIns="57150" tIns="28575" rIns="57150" bIns="28575"/>
          <a:lstStyle/>
          <a:p>
            <a:endParaRPr lang="en-US"/>
          </a:p>
        </p:txBody>
      </p:sp>
      <p:sp>
        <p:nvSpPr>
          <p:cNvPr id="61913" name="Rectangle 566"/>
          <p:cNvSpPr>
            <a:spLocks noChangeArrowheads="1"/>
          </p:cNvSpPr>
          <p:nvPr/>
        </p:nvSpPr>
        <p:spPr bwMode="auto">
          <a:xfrm>
            <a:off x="5884863" y="3479800"/>
            <a:ext cx="249237" cy="9525"/>
          </a:xfrm>
          <a:prstGeom prst="rect">
            <a:avLst/>
          </a:prstGeom>
          <a:solidFill>
            <a:srgbClr val="FFFF00"/>
          </a:solidFill>
          <a:ln w="9525">
            <a:noFill/>
            <a:miter lim="800000"/>
            <a:headEnd/>
            <a:tailEnd/>
          </a:ln>
        </p:spPr>
        <p:txBody>
          <a:bodyPr lIns="57150" tIns="28575" rIns="57150" bIns="28575"/>
          <a:lstStyle/>
          <a:p>
            <a:endParaRPr lang="en-US"/>
          </a:p>
        </p:txBody>
      </p:sp>
      <p:sp>
        <p:nvSpPr>
          <p:cNvPr id="61914" name="Rectangle 567"/>
          <p:cNvSpPr>
            <a:spLocks noChangeArrowheads="1"/>
          </p:cNvSpPr>
          <p:nvPr/>
        </p:nvSpPr>
        <p:spPr bwMode="auto">
          <a:xfrm>
            <a:off x="5884863" y="3479800"/>
            <a:ext cx="249237" cy="9525"/>
          </a:xfrm>
          <a:prstGeom prst="rect">
            <a:avLst/>
          </a:prstGeom>
          <a:noFill/>
          <a:ln w="1588">
            <a:solidFill>
              <a:srgbClr val="000000"/>
            </a:solidFill>
            <a:miter lim="800000"/>
            <a:headEnd/>
            <a:tailEnd/>
          </a:ln>
        </p:spPr>
        <p:txBody>
          <a:bodyPr lIns="57150" tIns="28575" rIns="57150" bIns="28575"/>
          <a:lstStyle/>
          <a:p>
            <a:endParaRPr lang="en-US"/>
          </a:p>
        </p:txBody>
      </p:sp>
      <p:sp>
        <p:nvSpPr>
          <p:cNvPr id="61915" name="Freeform 568"/>
          <p:cNvSpPr>
            <a:spLocks/>
          </p:cNvSpPr>
          <p:nvPr/>
        </p:nvSpPr>
        <p:spPr bwMode="auto">
          <a:xfrm>
            <a:off x="5988050" y="3367088"/>
            <a:ext cx="41275" cy="161925"/>
          </a:xfrm>
          <a:custGeom>
            <a:avLst/>
            <a:gdLst>
              <a:gd name="T0" fmla="*/ 310 w 266"/>
              <a:gd name="T1" fmla="*/ 24407 h 889"/>
              <a:gd name="T2" fmla="*/ 1397 w 266"/>
              <a:gd name="T3" fmla="*/ 19307 h 889"/>
              <a:gd name="T4" fmla="*/ 2793 w 266"/>
              <a:gd name="T5" fmla="*/ 14571 h 889"/>
              <a:gd name="T6" fmla="*/ 4810 w 266"/>
              <a:gd name="T7" fmla="*/ 10018 h 889"/>
              <a:gd name="T8" fmla="*/ 7603 w 266"/>
              <a:gd name="T9" fmla="*/ 6375 h 889"/>
              <a:gd name="T10" fmla="*/ 11017 w 266"/>
              <a:gd name="T11" fmla="*/ 3643 h 889"/>
              <a:gd name="T12" fmla="*/ 14741 w 266"/>
              <a:gd name="T13" fmla="*/ 1457 h 889"/>
              <a:gd name="T14" fmla="*/ 18620 w 266"/>
              <a:gd name="T15" fmla="*/ 182 h 889"/>
              <a:gd name="T16" fmla="*/ 20638 w 266"/>
              <a:gd name="T17" fmla="*/ 0 h 889"/>
              <a:gd name="T18" fmla="*/ 22655 w 266"/>
              <a:gd name="T19" fmla="*/ 182 h 889"/>
              <a:gd name="T20" fmla="*/ 26534 w 266"/>
              <a:gd name="T21" fmla="*/ 1457 h 889"/>
              <a:gd name="T22" fmla="*/ 30258 w 266"/>
              <a:gd name="T23" fmla="*/ 3643 h 889"/>
              <a:gd name="T24" fmla="*/ 33672 w 266"/>
              <a:gd name="T25" fmla="*/ 6375 h 889"/>
              <a:gd name="T26" fmla="*/ 36465 w 266"/>
              <a:gd name="T27" fmla="*/ 10018 h 889"/>
              <a:gd name="T28" fmla="*/ 38482 w 266"/>
              <a:gd name="T29" fmla="*/ 14571 h 889"/>
              <a:gd name="T30" fmla="*/ 40034 w 266"/>
              <a:gd name="T31" fmla="*/ 19307 h 889"/>
              <a:gd name="T32" fmla="*/ 40965 w 266"/>
              <a:gd name="T33" fmla="*/ 24407 h 889"/>
              <a:gd name="T34" fmla="*/ 41275 w 266"/>
              <a:gd name="T35" fmla="*/ 161925 h 889"/>
              <a:gd name="T36" fmla="*/ 40499 w 266"/>
              <a:gd name="T37" fmla="*/ 156825 h 889"/>
              <a:gd name="T38" fmla="*/ 39258 w 266"/>
              <a:gd name="T39" fmla="*/ 152271 h 889"/>
              <a:gd name="T40" fmla="*/ 37551 w 266"/>
              <a:gd name="T41" fmla="*/ 147718 h 889"/>
              <a:gd name="T42" fmla="*/ 35534 w 266"/>
              <a:gd name="T43" fmla="*/ 143164 h 889"/>
              <a:gd name="T44" fmla="*/ 32120 w 266"/>
              <a:gd name="T45" fmla="*/ 139886 h 889"/>
              <a:gd name="T46" fmla="*/ 28396 w 266"/>
              <a:gd name="T47" fmla="*/ 137518 h 889"/>
              <a:gd name="T48" fmla="*/ 24517 w 266"/>
              <a:gd name="T49" fmla="*/ 135879 h 889"/>
              <a:gd name="T50" fmla="*/ 22655 w 266"/>
              <a:gd name="T51" fmla="*/ 135150 h 889"/>
              <a:gd name="T52" fmla="*/ 20638 w 266"/>
              <a:gd name="T53" fmla="*/ 134968 h 889"/>
              <a:gd name="T54" fmla="*/ 18620 w 266"/>
              <a:gd name="T55" fmla="*/ 135150 h 889"/>
              <a:gd name="T56" fmla="*/ 16603 w 266"/>
              <a:gd name="T57" fmla="*/ 135879 h 889"/>
              <a:gd name="T58" fmla="*/ 12879 w 266"/>
              <a:gd name="T59" fmla="*/ 137518 h 889"/>
              <a:gd name="T60" fmla="*/ 9310 w 266"/>
              <a:gd name="T61" fmla="*/ 139886 h 889"/>
              <a:gd name="T62" fmla="*/ 5896 w 266"/>
              <a:gd name="T63" fmla="*/ 143164 h 889"/>
              <a:gd name="T64" fmla="*/ 3724 w 266"/>
              <a:gd name="T65" fmla="*/ 147718 h 889"/>
              <a:gd name="T66" fmla="*/ 2017 w 266"/>
              <a:gd name="T67" fmla="*/ 152271 h 889"/>
              <a:gd name="T68" fmla="*/ 776 w 266"/>
              <a:gd name="T69" fmla="*/ 156825 h 889"/>
              <a:gd name="T70" fmla="*/ 0 w 266"/>
              <a:gd name="T71" fmla="*/ 161925 h 889"/>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266"/>
              <a:gd name="T109" fmla="*/ 0 h 889"/>
              <a:gd name="T110" fmla="*/ 266 w 266"/>
              <a:gd name="T111" fmla="*/ 889 h 889"/>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266" h="889">
                <a:moveTo>
                  <a:pt x="0" y="148"/>
                </a:moveTo>
                <a:lnTo>
                  <a:pt x="2" y="134"/>
                </a:lnTo>
                <a:lnTo>
                  <a:pt x="5" y="120"/>
                </a:lnTo>
                <a:lnTo>
                  <a:pt x="9" y="106"/>
                </a:lnTo>
                <a:lnTo>
                  <a:pt x="13" y="93"/>
                </a:lnTo>
                <a:lnTo>
                  <a:pt x="18" y="80"/>
                </a:lnTo>
                <a:lnTo>
                  <a:pt x="24" y="69"/>
                </a:lnTo>
                <a:lnTo>
                  <a:pt x="31" y="55"/>
                </a:lnTo>
                <a:lnTo>
                  <a:pt x="38" y="45"/>
                </a:lnTo>
                <a:lnTo>
                  <a:pt x="49" y="35"/>
                </a:lnTo>
                <a:lnTo>
                  <a:pt x="60" y="27"/>
                </a:lnTo>
                <a:lnTo>
                  <a:pt x="71" y="20"/>
                </a:lnTo>
                <a:lnTo>
                  <a:pt x="83" y="14"/>
                </a:lnTo>
                <a:lnTo>
                  <a:pt x="95" y="8"/>
                </a:lnTo>
                <a:lnTo>
                  <a:pt x="107" y="5"/>
                </a:lnTo>
                <a:lnTo>
                  <a:pt x="120" y="1"/>
                </a:lnTo>
                <a:lnTo>
                  <a:pt x="127" y="0"/>
                </a:lnTo>
                <a:lnTo>
                  <a:pt x="133" y="0"/>
                </a:lnTo>
                <a:lnTo>
                  <a:pt x="139" y="0"/>
                </a:lnTo>
                <a:lnTo>
                  <a:pt x="146" y="1"/>
                </a:lnTo>
                <a:lnTo>
                  <a:pt x="158" y="5"/>
                </a:lnTo>
                <a:lnTo>
                  <a:pt x="171" y="8"/>
                </a:lnTo>
                <a:lnTo>
                  <a:pt x="183" y="14"/>
                </a:lnTo>
                <a:lnTo>
                  <a:pt x="195" y="20"/>
                </a:lnTo>
                <a:lnTo>
                  <a:pt x="207" y="27"/>
                </a:lnTo>
                <a:lnTo>
                  <a:pt x="217" y="35"/>
                </a:lnTo>
                <a:lnTo>
                  <a:pt x="229" y="45"/>
                </a:lnTo>
                <a:lnTo>
                  <a:pt x="235" y="55"/>
                </a:lnTo>
                <a:lnTo>
                  <a:pt x="242" y="69"/>
                </a:lnTo>
                <a:lnTo>
                  <a:pt x="248" y="80"/>
                </a:lnTo>
                <a:lnTo>
                  <a:pt x="253" y="93"/>
                </a:lnTo>
                <a:lnTo>
                  <a:pt x="258" y="106"/>
                </a:lnTo>
                <a:lnTo>
                  <a:pt x="261" y="120"/>
                </a:lnTo>
                <a:lnTo>
                  <a:pt x="264" y="134"/>
                </a:lnTo>
                <a:lnTo>
                  <a:pt x="266" y="148"/>
                </a:lnTo>
                <a:lnTo>
                  <a:pt x="266" y="889"/>
                </a:lnTo>
                <a:lnTo>
                  <a:pt x="264" y="875"/>
                </a:lnTo>
                <a:lnTo>
                  <a:pt x="261" y="861"/>
                </a:lnTo>
                <a:lnTo>
                  <a:pt x="258" y="848"/>
                </a:lnTo>
                <a:lnTo>
                  <a:pt x="253" y="836"/>
                </a:lnTo>
                <a:lnTo>
                  <a:pt x="248" y="823"/>
                </a:lnTo>
                <a:lnTo>
                  <a:pt x="242" y="811"/>
                </a:lnTo>
                <a:lnTo>
                  <a:pt x="235" y="798"/>
                </a:lnTo>
                <a:lnTo>
                  <a:pt x="229" y="786"/>
                </a:lnTo>
                <a:lnTo>
                  <a:pt x="217" y="776"/>
                </a:lnTo>
                <a:lnTo>
                  <a:pt x="207" y="768"/>
                </a:lnTo>
                <a:lnTo>
                  <a:pt x="195" y="761"/>
                </a:lnTo>
                <a:lnTo>
                  <a:pt x="183" y="755"/>
                </a:lnTo>
                <a:lnTo>
                  <a:pt x="171" y="749"/>
                </a:lnTo>
                <a:lnTo>
                  <a:pt x="158" y="746"/>
                </a:lnTo>
                <a:lnTo>
                  <a:pt x="152" y="743"/>
                </a:lnTo>
                <a:lnTo>
                  <a:pt x="146" y="742"/>
                </a:lnTo>
                <a:lnTo>
                  <a:pt x="139" y="741"/>
                </a:lnTo>
                <a:lnTo>
                  <a:pt x="133" y="741"/>
                </a:lnTo>
                <a:lnTo>
                  <a:pt x="127" y="741"/>
                </a:lnTo>
                <a:lnTo>
                  <a:pt x="120" y="742"/>
                </a:lnTo>
                <a:lnTo>
                  <a:pt x="114" y="743"/>
                </a:lnTo>
                <a:lnTo>
                  <a:pt x="107" y="746"/>
                </a:lnTo>
                <a:lnTo>
                  <a:pt x="95" y="749"/>
                </a:lnTo>
                <a:lnTo>
                  <a:pt x="83" y="755"/>
                </a:lnTo>
                <a:lnTo>
                  <a:pt x="71" y="761"/>
                </a:lnTo>
                <a:lnTo>
                  <a:pt x="60" y="768"/>
                </a:lnTo>
                <a:lnTo>
                  <a:pt x="49" y="776"/>
                </a:lnTo>
                <a:lnTo>
                  <a:pt x="38" y="786"/>
                </a:lnTo>
                <a:lnTo>
                  <a:pt x="31" y="798"/>
                </a:lnTo>
                <a:lnTo>
                  <a:pt x="24" y="811"/>
                </a:lnTo>
                <a:lnTo>
                  <a:pt x="18" y="823"/>
                </a:lnTo>
                <a:lnTo>
                  <a:pt x="13" y="836"/>
                </a:lnTo>
                <a:lnTo>
                  <a:pt x="9" y="848"/>
                </a:lnTo>
                <a:lnTo>
                  <a:pt x="5" y="861"/>
                </a:lnTo>
                <a:lnTo>
                  <a:pt x="2" y="875"/>
                </a:lnTo>
                <a:lnTo>
                  <a:pt x="0" y="889"/>
                </a:lnTo>
                <a:lnTo>
                  <a:pt x="0" y="148"/>
                </a:lnTo>
                <a:close/>
              </a:path>
            </a:pathLst>
          </a:custGeom>
          <a:solidFill>
            <a:srgbClr val="FFFFFF"/>
          </a:solidFill>
          <a:ln w="9525">
            <a:noFill/>
            <a:round/>
            <a:headEnd/>
            <a:tailEnd/>
          </a:ln>
        </p:spPr>
        <p:txBody>
          <a:bodyPr lIns="57150" tIns="28575" rIns="57150" bIns="28575"/>
          <a:lstStyle/>
          <a:p>
            <a:endParaRPr lang="en-US"/>
          </a:p>
        </p:txBody>
      </p:sp>
      <p:sp>
        <p:nvSpPr>
          <p:cNvPr id="61916" name="Freeform 569"/>
          <p:cNvSpPr>
            <a:spLocks/>
          </p:cNvSpPr>
          <p:nvPr/>
        </p:nvSpPr>
        <p:spPr bwMode="auto">
          <a:xfrm>
            <a:off x="5988050" y="3367088"/>
            <a:ext cx="41275" cy="161925"/>
          </a:xfrm>
          <a:custGeom>
            <a:avLst/>
            <a:gdLst>
              <a:gd name="T0" fmla="*/ 310 w 266"/>
              <a:gd name="T1" fmla="*/ 24407 h 889"/>
              <a:gd name="T2" fmla="*/ 1397 w 266"/>
              <a:gd name="T3" fmla="*/ 19307 h 889"/>
              <a:gd name="T4" fmla="*/ 2793 w 266"/>
              <a:gd name="T5" fmla="*/ 14571 h 889"/>
              <a:gd name="T6" fmla="*/ 4810 w 266"/>
              <a:gd name="T7" fmla="*/ 10018 h 889"/>
              <a:gd name="T8" fmla="*/ 7603 w 266"/>
              <a:gd name="T9" fmla="*/ 6375 h 889"/>
              <a:gd name="T10" fmla="*/ 11017 w 266"/>
              <a:gd name="T11" fmla="*/ 3643 h 889"/>
              <a:gd name="T12" fmla="*/ 14741 w 266"/>
              <a:gd name="T13" fmla="*/ 1457 h 889"/>
              <a:gd name="T14" fmla="*/ 18620 w 266"/>
              <a:gd name="T15" fmla="*/ 182 h 889"/>
              <a:gd name="T16" fmla="*/ 20638 w 266"/>
              <a:gd name="T17" fmla="*/ 0 h 889"/>
              <a:gd name="T18" fmla="*/ 22655 w 266"/>
              <a:gd name="T19" fmla="*/ 182 h 889"/>
              <a:gd name="T20" fmla="*/ 26534 w 266"/>
              <a:gd name="T21" fmla="*/ 1457 h 889"/>
              <a:gd name="T22" fmla="*/ 30258 w 266"/>
              <a:gd name="T23" fmla="*/ 3643 h 889"/>
              <a:gd name="T24" fmla="*/ 33672 w 266"/>
              <a:gd name="T25" fmla="*/ 6375 h 889"/>
              <a:gd name="T26" fmla="*/ 36465 w 266"/>
              <a:gd name="T27" fmla="*/ 10018 h 889"/>
              <a:gd name="T28" fmla="*/ 38482 w 266"/>
              <a:gd name="T29" fmla="*/ 14571 h 889"/>
              <a:gd name="T30" fmla="*/ 40034 w 266"/>
              <a:gd name="T31" fmla="*/ 19307 h 889"/>
              <a:gd name="T32" fmla="*/ 40965 w 266"/>
              <a:gd name="T33" fmla="*/ 24407 h 889"/>
              <a:gd name="T34" fmla="*/ 41275 w 266"/>
              <a:gd name="T35" fmla="*/ 161925 h 889"/>
              <a:gd name="T36" fmla="*/ 40499 w 266"/>
              <a:gd name="T37" fmla="*/ 156825 h 889"/>
              <a:gd name="T38" fmla="*/ 39258 w 266"/>
              <a:gd name="T39" fmla="*/ 152271 h 889"/>
              <a:gd name="T40" fmla="*/ 37551 w 266"/>
              <a:gd name="T41" fmla="*/ 147718 h 889"/>
              <a:gd name="T42" fmla="*/ 35534 w 266"/>
              <a:gd name="T43" fmla="*/ 143164 h 889"/>
              <a:gd name="T44" fmla="*/ 32120 w 266"/>
              <a:gd name="T45" fmla="*/ 139886 h 889"/>
              <a:gd name="T46" fmla="*/ 28396 w 266"/>
              <a:gd name="T47" fmla="*/ 137518 h 889"/>
              <a:gd name="T48" fmla="*/ 24517 w 266"/>
              <a:gd name="T49" fmla="*/ 135879 h 889"/>
              <a:gd name="T50" fmla="*/ 22655 w 266"/>
              <a:gd name="T51" fmla="*/ 135150 h 889"/>
              <a:gd name="T52" fmla="*/ 20638 w 266"/>
              <a:gd name="T53" fmla="*/ 134968 h 889"/>
              <a:gd name="T54" fmla="*/ 18620 w 266"/>
              <a:gd name="T55" fmla="*/ 135150 h 889"/>
              <a:gd name="T56" fmla="*/ 16603 w 266"/>
              <a:gd name="T57" fmla="*/ 135879 h 889"/>
              <a:gd name="T58" fmla="*/ 12879 w 266"/>
              <a:gd name="T59" fmla="*/ 137518 h 889"/>
              <a:gd name="T60" fmla="*/ 9310 w 266"/>
              <a:gd name="T61" fmla="*/ 139886 h 889"/>
              <a:gd name="T62" fmla="*/ 5896 w 266"/>
              <a:gd name="T63" fmla="*/ 143164 h 889"/>
              <a:gd name="T64" fmla="*/ 3724 w 266"/>
              <a:gd name="T65" fmla="*/ 147718 h 889"/>
              <a:gd name="T66" fmla="*/ 2017 w 266"/>
              <a:gd name="T67" fmla="*/ 152271 h 889"/>
              <a:gd name="T68" fmla="*/ 776 w 266"/>
              <a:gd name="T69" fmla="*/ 156825 h 889"/>
              <a:gd name="T70" fmla="*/ 0 w 266"/>
              <a:gd name="T71" fmla="*/ 161925 h 889"/>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266"/>
              <a:gd name="T109" fmla="*/ 0 h 889"/>
              <a:gd name="T110" fmla="*/ 266 w 266"/>
              <a:gd name="T111" fmla="*/ 889 h 889"/>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266" h="889">
                <a:moveTo>
                  <a:pt x="0" y="148"/>
                </a:moveTo>
                <a:lnTo>
                  <a:pt x="2" y="134"/>
                </a:lnTo>
                <a:lnTo>
                  <a:pt x="5" y="120"/>
                </a:lnTo>
                <a:lnTo>
                  <a:pt x="9" y="106"/>
                </a:lnTo>
                <a:lnTo>
                  <a:pt x="13" y="93"/>
                </a:lnTo>
                <a:lnTo>
                  <a:pt x="18" y="80"/>
                </a:lnTo>
                <a:lnTo>
                  <a:pt x="24" y="69"/>
                </a:lnTo>
                <a:lnTo>
                  <a:pt x="31" y="55"/>
                </a:lnTo>
                <a:lnTo>
                  <a:pt x="38" y="45"/>
                </a:lnTo>
                <a:lnTo>
                  <a:pt x="49" y="35"/>
                </a:lnTo>
                <a:lnTo>
                  <a:pt x="60" y="27"/>
                </a:lnTo>
                <a:lnTo>
                  <a:pt x="71" y="20"/>
                </a:lnTo>
                <a:lnTo>
                  <a:pt x="83" y="14"/>
                </a:lnTo>
                <a:lnTo>
                  <a:pt x="95" y="8"/>
                </a:lnTo>
                <a:lnTo>
                  <a:pt x="107" y="5"/>
                </a:lnTo>
                <a:lnTo>
                  <a:pt x="120" y="1"/>
                </a:lnTo>
                <a:lnTo>
                  <a:pt x="127" y="0"/>
                </a:lnTo>
                <a:lnTo>
                  <a:pt x="133" y="0"/>
                </a:lnTo>
                <a:lnTo>
                  <a:pt x="139" y="0"/>
                </a:lnTo>
                <a:lnTo>
                  <a:pt x="146" y="1"/>
                </a:lnTo>
                <a:lnTo>
                  <a:pt x="158" y="5"/>
                </a:lnTo>
                <a:lnTo>
                  <a:pt x="171" y="8"/>
                </a:lnTo>
                <a:lnTo>
                  <a:pt x="183" y="14"/>
                </a:lnTo>
                <a:lnTo>
                  <a:pt x="195" y="20"/>
                </a:lnTo>
                <a:lnTo>
                  <a:pt x="207" y="27"/>
                </a:lnTo>
                <a:lnTo>
                  <a:pt x="217" y="35"/>
                </a:lnTo>
                <a:lnTo>
                  <a:pt x="229" y="45"/>
                </a:lnTo>
                <a:lnTo>
                  <a:pt x="235" y="55"/>
                </a:lnTo>
                <a:lnTo>
                  <a:pt x="242" y="69"/>
                </a:lnTo>
                <a:lnTo>
                  <a:pt x="248" y="80"/>
                </a:lnTo>
                <a:lnTo>
                  <a:pt x="253" y="93"/>
                </a:lnTo>
                <a:lnTo>
                  <a:pt x="258" y="106"/>
                </a:lnTo>
                <a:lnTo>
                  <a:pt x="261" y="120"/>
                </a:lnTo>
                <a:lnTo>
                  <a:pt x="264" y="134"/>
                </a:lnTo>
                <a:lnTo>
                  <a:pt x="266" y="148"/>
                </a:lnTo>
                <a:lnTo>
                  <a:pt x="266" y="889"/>
                </a:lnTo>
                <a:lnTo>
                  <a:pt x="264" y="875"/>
                </a:lnTo>
                <a:lnTo>
                  <a:pt x="261" y="861"/>
                </a:lnTo>
                <a:lnTo>
                  <a:pt x="258" y="848"/>
                </a:lnTo>
                <a:lnTo>
                  <a:pt x="253" y="836"/>
                </a:lnTo>
                <a:lnTo>
                  <a:pt x="248" y="823"/>
                </a:lnTo>
                <a:lnTo>
                  <a:pt x="242" y="811"/>
                </a:lnTo>
                <a:lnTo>
                  <a:pt x="235" y="798"/>
                </a:lnTo>
                <a:lnTo>
                  <a:pt x="229" y="786"/>
                </a:lnTo>
                <a:lnTo>
                  <a:pt x="217" y="776"/>
                </a:lnTo>
                <a:lnTo>
                  <a:pt x="207" y="768"/>
                </a:lnTo>
                <a:lnTo>
                  <a:pt x="195" y="761"/>
                </a:lnTo>
                <a:lnTo>
                  <a:pt x="183" y="755"/>
                </a:lnTo>
                <a:lnTo>
                  <a:pt x="171" y="749"/>
                </a:lnTo>
                <a:lnTo>
                  <a:pt x="158" y="746"/>
                </a:lnTo>
                <a:lnTo>
                  <a:pt x="152" y="743"/>
                </a:lnTo>
                <a:lnTo>
                  <a:pt x="146" y="742"/>
                </a:lnTo>
                <a:lnTo>
                  <a:pt x="139" y="741"/>
                </a:lnTo>
                <a:lnTo>
                  <a:pt x="133" y="741"/>
                </a:lnTo>
                <a:lnTo>
                  <a:pt x="127" y="741"/>
                </a:lnTo>
                <a:lnTo>
                  <a:pt x="120" y="742"/>
                </a:lnTo>
                <a:lnTo>
                  <a:pt x="114" y="743"/>
                </a:lnTo>
                <a:lnTo>
                  <a:pt x="107" y="746"/>
                </a:lnTo>
                <a:lnTo>
                  <a:pt x="95" y="749"/>
                </a:lnTo>
                <a:lnTo>
                  <a:pt x="83" y="755"/>
                </a:lnTo>
                <a:lnTo>
                  <a:pt x="71" y="761"/>
                </a:lnTo>
                <a:lnTo>
                  <a:pt x="60" y="768"/>
                </a:lnTo>
                <a:lnTo>
                  <a:pt x="49" y="776"/>
                </a:lnTo>
                <a:lnTo>
                  <a:pt x="38" y="786"/>
                </a:lnTo>
                <a:lnTo>
                  <a:pt x="31" y="798"/>
                </a:lnTo>
                <a:lnTo>
                  <a:pt x="24" y="811"/>
                </a:lnTo>
                <a:lnTo>
                  <a:pt x="18" y="823"/>
                </a:lnTo>
                <a:lnTo>
                  <a:pt x="13" y="836"/>
                </a:lnTo>
                <a:lnTo>
                  <a:pt x="9" y="848"/>
                </a:lnTo>
                <a:lnTo>
                  <a:pt x="5" y="861"/>
                </a:lnTo>
                <a:lnTo>
                  <a:pt x="2" y="875"/>
                </a:lnTo>
                <a:lnTo>
                  <a:pt x="0" y="889"/>
                </a:lnTo>
                <a:lnTo>
                  <a:pt x="0" y="148"/>
                </a:lnTo>
              </a:path>
            </a:pathLst>
          </a:custGeom>
          <a:noFill/>
          <a:ln w="4763">
            <a:solidFill>
              <a:srgbClr val="000000"/>
            </a:solidFill>
            <a:prstDash val="solid"/>
            <a:round/>
            <a:headEnd/>
            <a:tailEnd/>
          </a:ln>
        </p:spPr>
        <p:txBody>
          <a:bodyPr lIns="57150" tIns="28575" rIns="57150" bIns="28575"/>
          <a:lstStyle/>
          <a:p>
            <a:endParaRPr lang="en-US"/>
          </a:p>
        </p:txBody>
      </p:sp>
      <p:sp>
        <p:nvSpPr>
          <p:cNvPr id="61917" name="Rectangle 570"/>
          <p:cNvSpPr>
            <a:spLocks noChangeArrowheads="1"/>
          </p:cNvSpPr>
          <p:nvPr/>
        </p:nvSpPr>
        <p:spPr bwMode="auto">
          <a:xfrm>
            <a:off x="5884863" y="2957513"/>
            <a:ext cx="74612" cy="11112"/>
          </a:xfrm>
          <a:prstGeom prst="rect">
            <a:avLst/>
          </a:prstGeom>
          <a:solidFill>
            <a:srgbClr val="FFFF00"/>
          </a:solidFill>
          <a:ln w="9525">
            <a:noFill/>
            <a:miter lim="800000"/>
            <a:headEnd/>
            <a:tailEnd/>
          </a:ln>
        </p:spPr>
        <p:txBody>
          <a:bodyPr lIns="57150" tIns="28575" rIns="57150" bIns="28575"/>
          <a:lstStyle/>
          <a:p>
            <a:endParaRPr lang="en-US"/>
          </a:p>
        </p:txBody>
      </p:sp>
      <p:sp>
        <p:nvSpPr>
          <p:cNvPr id="61918" name="Rectangle 571"/>
          <p:cNvSpPr>
            <a:spLocks noChangeArrowheads="1"/>
          </p:cNvSpPr>
          <p:nvPr/>
        </p:nvSpPr>
        <p:spPr bwMode="auto">
          <a:xfrm>
            <a:off x="5884863" y="2957513"/>
            <a:ext cx="74612" cy="11112"/>
          </a:xfrm>
          <a:prstGeom prst="rect">
            <a:avLst/>
          </a:prstGeom>
          <a:noFill/>
          <a:ln w="1588">
            <a:solidFill>
              <a:srgbClr val="000000"/>
            </a:solidFill>
            <a:miter lim="800000"/>
            <a:headEnd/>
            <a:tailEnd/>
          </a:ln>
        </p:spPr>
        <p:txBody>
          <a:bodyPr lIns="57150" tIns="28575" rIns="57150" bIns="28575"/>
          <a:lstStyle/>
          <a:p>
            <a:endParaRPr lang="en-US"/>
          </a:p>
        </p:txBody>
      </p:sp>
      <p:sp>
        <p:nvSpPr>
          <p:cNvPr id="61919" name="Rectangle 572"/>
          <p:cNvSpPr>
            <a:spLocks noChangeArrowheads="1"/>
          </p:cNvSpPr>
          <p:nvPr/>
        </p:nvSpPr>
        <p:spPr bwMode="auto">
          <a:xfrm>
            <a:off x="5884863" y="2870200"/>
            <a:ext cx="30162" cy="9525"/>
          </a:xfrm>
          <a:prstGeom prst="rect">
            <a:avLst/>
          </a:prstGeom>
          <a:solidFill>
            <a:srgbClr val="FFFF00"/>
          </a:solidFill>
          <a:ln w="9525">
            <a:noFill/>
            <a:miter lim="800000"/>
            <a:headEnd/>
            <a:tailEnd/>
          </a:ln>
        </p:spPr>
        <p:txBody>
          <a:bodyPr lIns="57150" tIns="28575" rIns="57150" bIns="28575"/>
          <a:lstStyle/>
          <a:p>
            <a:endParaRPr lang="en-US"/>
          </a:p>
        </p:txBody>
      </p:sp>
      <p:sp>
        <p:nvSpPr>
          <p:cNvPr id="61920" name="Rectangle 573"/>
          <p:cNvSpPr>
            <a:spLocks noChangeArrowheads="1"/>
          </p:cNvSpPr>
          <p:nvPr/>
        </p:nvSpPr>
        <p:spPr bwMode="auto">
          <a:xfrm>
            <a:off x="5884863" y="2870200"/>
            <a:ext cx="30162" cy="9525"/>
          </a:xfrm>
          <a:prstGeom prst="rect">
            <a:avLst/>
          </a:prstGeom>
          <a:noFill/>
          <a:ln w="1588">
            <a:solidFill>
              <a:srgbClr val="000000"/>
            </a:solidFill>
            <a:miter lim="800000"/>
            <a:headEnd/>
            <a:tailEnd/>
          </a:ln>
        </p:spPr>
        <p:txBody>
          <a:bodyPr lIns="57150" tIns="28575" rIns="57150" bIns="28575"/>
          <a:lstStyle/>
          <a:p>
            <a:endParaRPr lang="en-US"/>
          </a:p>
        </p:txBody>
      </p:sp>
      <p:sp>
        <p:nvSpPr>
          <p:cNvPr id="61921" name="Rectangle 574"/>
          <p:cNvSpPr>
            <a:spLocks noChangeArrowheads="1"/>
          </p:cNvSpPr>
          <p:nvPr/>
        </p:nvSpPr>
        <p:spPr bwMode="auto">
          <a:xfrm>
            <a:off x="6061075" y="2957513"/>
            <a:ext cx="73025" cy="11112"/>
          </a:xfrm>
          <a:prstGeom prst="rect">
            <a:avLst/>
          </a:prstGeom>
          <a:solidFill>
            <a:srgbClr val="FFFF00"/>
          </a:solidFill>
          <a:ln w="9525">
            <a:noFill/>
            <a:miter lim="800000"/>
            <a:headEnd/>
            <a:tailEnd/>
          </a:ln>
        </p:spPr>
        <p:txBody>
          <a:bodyPr lIns="57150" tIns="28575" rIns="57150" bIns="28575"/>
          <a:lstStyle/>
          <a:p>
            <a:endParaRPr lang="en-US"/>
          </a:p>
        </p:txBody>
      </p:sp>
      <p:sp>
        <p:nvSpPr>
          <p:cNvPr id="61922" name="Rectangle 575"/>
          <p:cNvSpPr>
            <a:spLocks noChangeArrowheads="1"/>
          </p:cNvSpPr>
          <p:nvPr/>
        </p:nvSpPr>
        <p:spPr bwMode="auto">
          <a:xfrm>
            <a:off x="6061075" y="2957513"/>
            <a:ext cx="73025" cy="11112"/>
          </a:xfrm>
          <a:prstGeom prst="rect">
            <a:avLst/>
          </a:prstGeom>
          <a:noFill/>
          <a:ln w="1588">
            <a:solidFill>
              <a:srgbClr val="000000"/>
            </a:solidFill>
            <a:miter lim="800000"/>
            <a:headEnd/>
            <a:tailEnd/>
          </a:ln>
        </p:spPr>
        <p:txBody>
          <a:bodyPr lIns="57150" tIns="28575" rIns="57150" bIns="28575"/>
          <a:lstStyle/>
          <a:p>
            <a:endParaRPr lang="en-US"/>
          </a:p>
        </p:txBody>
      </p:sp>
      <p:sp>
        <p:nvSpPr>
          <p:cNvPr id="61923" name="Line 576"/>
          <p:cNvSpPr>
            <a:spLocks noChangeShapeType="1"/>
          </p:cNvSpPr>
          <p:nvPr/>
        </p:nvSpPr>
        <p:spPr bwMode="auto">
          <a:xfrm flipH="1" flipV="1">
            <a:off x="5888038" y="2817813"/>
            <a:ext cx="112712" cy="225425"/>
          </a:xfrm>
          <a:prstGeom prst="line">
            <a:avLst/>
          </a:prstGeom>
          <a:noFill/>
          <a:ln w="3175">
            <a:solidFill>
              <a:srgbClr val="000000"/>
            </a:solidFill>
            <a:round/>
            <a:headEnd/>
            <a:tailEnd/>
          </a:ln>
        </p:spPr>
        <p:txBody>
          <a:bodyPr lIns="57150" tIns="28575" rIns="57150" bIns="28575"/>
          <a:lstStyle/>
          <a:p>
            <a:endParaRPr lang="en-US"/>
          </a:p>
        </p:txBody>
      </p:sp>
      <p:sp>
        <p:nvSpPr>
          <p:cNvPr id="61924" name="Rectangle 577"/>
          <p:cNvSpPr>
            <a:spLocks noChangeArrowheads="1"/>
          </p:cNvSpPr>
          <p:nvPr/>
        </p:nvSpPr>
        <p:spPr bwMode="auto">
          <a:xfrm>
            <a:off x="6103938" y="2870200"/>
            <a:ext cx="30162" cy="9525"/>
          </a:xfrm>
          <a:prstGeom prst="rect">
            <a:avLst/>
          </a:prstGeom>
          <a:solidFill>
            <a:srgbClr val="FFFF00"/>
          </a:solidFill>
          <a:ln w="9525">
            <a:noFill/>
            <a:miter lim="800000"/>
            <a:headEnd/>
            <a:tailEnd/>
          </a:ln>
        </p:spPr>
        <p:txBody>
          <a:bodyPr lIns="57150" tIns="28575" rIns="57150" bIns="28575"/>
          <a:lstStyle/>
          <a:p>
            <a:endParaRPr lang="en-US"/>
          </a:p>
        </p:txBody>
      </p:sp>
      <p:sp>
        <p:nvSpPr>
          <p:cNvPr id="61925" name="Rectangle 578"/>
          <p:cNvSpPr>
            <a:spLocks noChangeArrowheads="1"/>
          </p:cNvSpPr>
          <p:nvPr/>
        </p:nvSpPr>
        <p:spPr bwMode="auto">
          <a:xfrm>
            <a:off x="6103938" y="2870200"/>
            <a:ext cx="30162" cy="9525"/>
          </a:xfrm>
          <a:prstGeom prst="rect">
            <a:avLst/>
          </a:prstGeom>
          <a:noFill/>
          <a:ln w="1588">
            <a:solidFill>
              <a:srgbClr val="000000"/>
            </a:solidFill>
            <a:miter lim="800000"/>
            <a:headEnd/>
            <a:tailEnd/>
          </a:ln>
        </p:spPr>
        <p:txBody>
          <a:bodyPr lIns="57150" tIns="28575" rIns="57150" bIns="28575"/>
          <a:lstStyle/>
          <a:p>
            <a:endParaRPr lang="en-US"/>
          </a:p>
        </p:txBody>
      </p:sp>
      <p:sp>
        <p:nvSpPr>
          <p:cNvPr id="61926" name="Line 579"/>
          <p:cNvSpPr>
            <a:spLocks noChangeShapeType="1"/>
          </p:cNvSpPr>
          <p:nvPr/>
        </p:nvSpPr>
        <p:spPr bwMode="auto">
          <a:xfrm flipV="1">
            <a:off x="6018213" y="2817813"/>
            <a:ext cx="112712" cy="225425"/>
          </a:xfrm>
          <a:prstGeom prst="line">
            <a:avLst/>
          </a:prstGeom>
          <a:noFill/>
          <a:ln w="3175">
            <a:solidFill>
              <a:srgbClr val="000000"/>
            </a:solidFill>
            <a:round/>
            <a:headEnd/>
            <a:tailEnd/>
          </a:ln>
        </p:spPr>
        <p:txBody>
          <a:bodyPr lIns="57150" tIns="28575" rIns="57150" bIns="28575"/>
          <a:lstStyle/>
          <a:p>
            <a:endParaRPr lang="en-US"/>
          </a:p>
        </p:txBody>
      </p:sp>
      <p:sp>
        <p:nvSpPr>
          <p:cNvPr id="61927" name="Rectangle 580"/>
          <p:cNvSpPr>
            <a:spLocks noChangeArrowheads="1"/>
          </p:cNvSpPr>
          <p:nvPr/>
        </p:nvSpPr>
        <p:spPr bwMode="auto">
          <a:xfrm>
            <a:off x="5981700" y="3043238"/>
            <a:ext cx="55563" cy="17462"/>
          </a:xfrm>
          <a:prstGeom prst="rect">
            <a:avLst/>
          </a:prstGeom>
          <a:solidFill>
            <a:srgbClr val="FFFF00"/>
          </a:solidFill>
          <a:ln w="9525">
            <a:noFill/>
            <a:miter lim="800000"/>
            <a:headEnd/>
            <a:tailEnd/>
          </a:ln>
        </p:spPr>
        <p:txBody>
          <a:bodyPr lIns="57150" tIns="28575" rIns="57150" bIns="28575"/>
          <a:lstStyle/>
          <a:p>
            <a:endParaRPr lang="en-US"/>
          </a:p>
        </p:txBody>
      </p:sp>
      <p:sp>
        <p:nvSpPr>
          <p:cNvPr id="61928" name="Rectangle 581"/>
          <p:cNvSpPr>
            <a:spLocks noChangeArrowheads="1"/>
          </p:cNvSpPr>
          <p:nvPr/>
        </p:nvSpPr>
        <p:spPr bwMode="auto">
          <a:xfrm>
            <a:off x="5981700" y="3043238"/>
            <a:ext cx="55563" cy="17462"/>
          </a:xfrm>
          <a:prstGeom prst="rect">
            <a:avLst/>
          </a:prstGeom>
          <a:noFill/>
          <a:ln w="1588">
            <a:solidFill>
              <a:srgbClr val="000000"/>
            </a:solidFill>
            <a:miter lim="800000"/>
            <a:headEnd/>
            <a:tailEnd/>
          </a:ln>
        </p:spPr>
        <p:txBody>
          <a:bodyPr lIns="57150" tIns="28575" rIns="57150" bIns="28575"/>
          <a:lstStyle/>
          <a:p>
            <a:endParaRPr lang="en-US"/>
          </a:p>
        </p:txBody>
      </p:sp>
      <p:sp>
        <p:nvSpPr>
          <p:cNvPr id="61929" name="Line 582"/>
          <p:cNvSpPr>
            <a:spLocks noChangeShapeType="1"/>
          </p:cNvSpPr>
          <p:nvPr/>
        </p:nvSpPr>
        <p:spPr bwMode="auto">
          <a:xfrm>
            <a:off x="5884863" y="2784475"/>
            <a:ext cx="0" cy="738188"/>
          </a:xfrm>
          <a:prstGeom prst="line">
            <a:avLst/>
          </a:prstGeom>
          <a:noFill/>
          <a:ln w="4763">
            <a:solidFill>
              <a:srgbClr val="000000"/>
            </a:solidFill>
            <a:round/>
            <a:headEnd/>
            <a:tailEnd/>
          </a:ln>
        </p:spPr>
        <p:txBody>
          <a:bodyPr lIns="57150" tIns="28575" rIns="57150" bIns="28575"/>
          <a:lstStyle/>
          <a:p>
            <a:endParaRPr lang="en-US"/>
          </a:p>
        </p:txBody>
      </p:sp>
      <p:sp>
        <p:nvSpPr>
          <p:cNvPr id="61930" name="Line 583"/>
          <p:cNvSpPr>
            <a:spLocks noChangeShapeType="1"/>
          </p:cNvSpPr>
          <p:nvPr/>
        </p:nvSpPr>
        <p:spPr bwMode="auto">
          <a:xfrm>
            <a:off x="6134100" y="2784475"/>
            <a:ext cx="0" cy="642938"/>
          </a:xfrm>
          <a:prstGeom prst="line">
            <a:avLst/>
          </a:prstGeom>
          <a:noFill/>
          <a:ln w="4763">
            <a:solidFill>
              <a:srgbClr val="000000"/>
            </a:solidFill>
            <a:round/>
            <a:headEnd/>
            <a:tailEnd/>
          </a:ln>
        </p:spPr>
        <p:txBody>
          <a:bodyPr lIns="57150" tIns="28575" rIns="57150" bIns="28575"/>
          <a:lstStyle/>
          <a:p>
            <a:endParaRPr lang="en-US"/>
          </a:p>
        </p:txBody>
      </p:sp>
      <p:sp>
        <p:nvSpPr>
          <p:cNvPr id="61931" name="Rectangle 584"/>
          <p:cNvSpPr>
            <a:spLocks noChangeArrowheads="1"/>
          </p:cNvSpPr>
          <p:nvPr/>
        </p:nvSpPr>
        <p:spPr bwMode="auto">
          <a:xfrm>
            <a:off x="5983288" y="2767013"/>
            <a:ext cx="7937" cy="190500"/>
          </a:xfrm>
          <a:prstGeom prst="rect">
            <a:avLst/>
          </a:prstGeom>
          <a:solidFill>
            <a:srgbClr val="FFFF00"/>
          </a:solidFill>
          <a:ln w="9525">
            <a:noFill/>
            <a:miter lim="800000"/>
            <a:headEnd/>
            <a:tailEnd/>
          </a:ln>
        </p:spPr>
        <p:txBody>
          <a:bodyPr lIns="57150" tIns="28575" rIns="57150" bIns="28575"/>
          <a:lstStyle/>
          <a:p>
            <a:endParaRPr lang="en-US"/>
          </a:p>
        </p:txBody>
      </p:sp>
      <p:sp>
        <p:nvSpPr>
          <p:cNvPr id="61932" name="Rectangle 585"/>
          <p:cNvSpPr>
            <a:spLocks noChangeArrowheads="1"/>
          </p:cNvSpPr>
          <p:nvPr/>
        </p:nvSpPr>
        <p:spPr bwMode="auto">
          <a:xfrm>
            <a:off x="5983288" y="2767013"/>
            <a:ext cx="7937" cy="190500"/>
          </a:xfrm>
          <a:prstGeom prst="rect">
            <a:avLst/>
          </a:prstGeom>
          <a:noFill/>
          <a:ln w="1588">
            <a:solidFill>
              <a:srgbClr val="000000"/>
            </a:solidFill>
            <a:miter lim="800000"/>
            <a:headEnd/>
            <a:tailEnd/>
          </a:ln>
        </p:spPr>
        <p:txBody>
          <a:bodyPr lIns="57150" tIns="28575" rIns="57150" bIns="28575"/>
          <a:lstStyle/>
          <a:p>
            <a:endParaRPr lang="en-US"/>
          </a:p>
        </p:txBody>
      </p:sp>
      <p:sp>
        <p:nvSpPr>
          <p:cNvPr id="61933" name="Rectangle 586"/>
          <p:cNvSpPr>
            <a:spLocks noChangeArrowheads="1"/>
          </p:cNvSpPr>
          <p:nvPr/>
        </p:nvSpPr>
        <p:spPr bwMode="auto">
          <a:xfrm>
            <a:off x="6027738" y="2767013"/>
            <a:ext cx="7937" cy="190500"/>
          </a:xfrm>
          <a:prstGeom prst="rect">
            <a:avLst/>
          </a:prstGeom>
          <a:solidFill>
            <a:srgbClr val="FFFF00"/>
          </a:solidFill>
          <a:ln w="9525">
            <a:noFill/>
            <a:miter lim="800000"/>
            <a:headEnd/>
            <a:tailEnd/>
          </a:ln>
        </p:spPr>
        <p:txBody>
          <a:bodyPr lIns="57150" tIns="28575" rIns="57150" bIns="28575"/>
          <a:lstStyle/>
          <a:p>
            <a:endParaRPr lang="en-US"/>
          </a:p>
        </p:txBody>
      </p:sp>
      <p:sp>
        <p:nvSpPr>
          <p:cNvPr id="61934" name="Rectangle 587"/>
          <p:cNvSpPr>
            <a:spLocks noChangeArrowheads="1"/>
          </p:cNvSpPr>
          <p:nvPr/>
        </p:nvSpPr>
        <p:spPr bwMode="auto">
          <a:xfrm>
            <a:off x="6027738" y="2767013"/>
            <a:ext cx="7937" cy="190500"/>
          </a:xfrm>
          <a:prstGeom prst="rect">
            <a:avLst/>
          </a:prstGeom>
          <a:noFill/>
          <a:ln w="1588">
            <a:solidFill>
              <a:srgbClr val="000000"/>
            </a:solidFill>
            <a:miter lim="800000"/>
            <a:headEnd/>
            <a:tailEnd/>
          </a:ln>
        </p:spPr>
        <p:txBody>
          <a:bodyPr lIns="57150" tIns="28575" rIns="57150" bIns="28575"/>
          <a:lstStyle/>
          <a:p>
            <a:endParaRPr lang="en-US"/>
          </a:p>
        </p:txBody>
      </p:sp>
      <p:sp>
        <p:nvSpPr>
          <p:cNvPr id="61935" name="Rectangle 588"/>
          <p:cNvSpPr>
            <a:spLocks noChangeArrowheads="1"/>
          </p:cNvSpPr>
          <p:nvPr/>
        </p:nvSpPr>
        <p:spPr bwMode="auto">
          <a:xfrm>
            <a:off x="5943600" y="2767013"/>
            <a:ext cx="7938" cy="95250"/>
          </a:xfrm>
          <a:prstGeom prst="rect">
            <a:avLst/>
          </a:prstGeom>
          <a:solidFill>
            <a:srgbClr val="FFFF00"/>
          </a:solidFill>
          <a:ln w="9525">
            <a:noFill/>
            <a:miter lim="800000"/>
            <a:headEnd/>
            <a:tailEnd/>
          </a:ln>
        </p:spPr>
        <p:txBody>
          <a:bodyPr lIns="57150" tIns="28575" rIns="57150" bIns="28575"/>
          <a:lstStyle/>
          <a:p>
            <a:endParaRPr lang="en-US"/>
          </a:p>
        </p:txBody>
      </p:sp>
      <p:sp>
        <p:nvSpPr>
          <p:cNvPr id="61936" name="Rectangle 589"/>
          <p:cNvSpPr>
            <a:spLocks noChangeArrowheads="1"/>
          </p:cNvSpPr>
          <p:nvPr/>
        </p:nvSpPr>
        <p:spPr bwMode="auto">
          <a:xfrm>
            <a:off x="5943600" y="2767013"/>
            <a:ext cx="7938" cy="95250"/>
          </a:xfrm>
          <a:prstGeom prst="rect">
            <a:avLst/>
          </a:prstGeom>
          <a:noFill/>
          <a:ln w="1588">
            <a:solidFill>
              <a:srgbClr val="000000"/>
            </a:solidFill>
            <a:miter lim="800000"/>
            <a:headEnd/>
            <a:tailEnd/>
          </a:ln>
        </p:spPr>
        <p:txBody>
          <a:bodyPr lIns="57150" tIns="28575" rIns="57150" bIns="28575"/>
          <a:lstStyle/>
          <a:p>
            <a:endParaRPr lang="en-US"/>
          </a:p>
        </p:txBody>
      </p:sp>
      <p:sp>
        <p:nvSpPr>
          <p:cNvPr id="61937" name="Rectangle 590"/>
          <p:cNvSpPr>
            <a:spLocks noChangeArrowheads="1"/>
          </p:cNvSpPr>
          <p:nvPr/>
        </p:nvSpPr>
        <p:spPr bwMode="auto">
          <a:xfrm>
            <a:off x="6067425" y="2767013"/>
            <a:ext cx="7938" cy="95250"/>
          </a:xfrm>
          <a:prstGeom prst="rect">
            <a:avLst/>
          </a:prstGeom>
          <a:solidFill>
            <a:srgbClr val="FFFF00"/>
          </a:solidFill>
          <a:ln w="9525">
            <a:noFill/>
            <a:miter lim="800000"/>
            <a:headEnd/>
            <a:tailEnd/>
          </a:ln>
        </p:spPr>
        <p:txBody>
          <a:bodyPr lIns="57150" tIns="28575" rIns="57150" bIns="28575"/>
          <a:lstStyle/>
          <a:p>
            <a:endParaRPr lang="en-US"/>
          </a:p>
        </p:txBody>
      </p:sp>
      <p:sp>
        <p:nvSpPr>
          <p:cNvPr id="61938" name="Rectangle 591"/>
          <p:cNvSpPr>
            <a:spLocks noChangeArrowheads="1"/>
          </p:cNvSpPr>
          <p:nvPr/>
        </p:nvSpPr>
        <p:spPr bwMode="auto">
          <a:xfrm>
            <a:off x="6067425" y="2767013"/>
            <a:ext cx="7938" cy="95250"/>
          </a:xfrm>
          <a:prstGeom prst="rect">
            <a:avLst/>
          </a:prstGeom>
          <a:noFill/>
          <a:ln w="1588">
            <a:solidFill>
              <a:srgbClr val="000000"/>
            </a:solidFill>
            <a:miter lim="800000"/>
            <a:headEnd/>
            <a:tailEnd/>
          </a:ln>
        </p:spPr>
        <p:txBody>
          <a:bodyPr lIns="57150" tIns="28575" rIns="57150" bIns="28575"/>
          <a:lstStyle/>
          <a:p>
            <a:endParaRPr lang="en-US"/>
          </a:p>
        </p:txBody>
      </p:sp>
      <p:sp>
        <p:nvSpPr>
          <p:cNvPr id="61939" name="Freeform 592"/>
          <p:cNvSpPr>
            <a:spLocks/>
          </p:cNvSpPr>
          <p:nvPr/>
        </p:nvSpPr>
        <p:spPr bwMode="auto">
          <a:xfrm>
            <a:off x="5821363" y="2689225"/>
            <a:ext cx="31750" cy="23813"/>
          </a:xfrm>
          <a:custGeom>
            <a:avLst/>
            <a:gdLst>
              <a:gd name="T0" fmla="*/ 21114 w 200"/>
              <a:gd name="T1" fmla="*/ 15040 h 133"/>
              <a:gd name="T2" fmla="*/ 20796 w 200"/>
              <a:gd name="T3" fmla="*/ 13428 h 133"/>
              <a:gd name="T4" fmla="*/ 20320 w 200"/>
              <a:gd name="T5" fmla="*/ 12175 h 133"/>
              <a:gd name="T6" fmla="*/ 19526 w 200"/>
              <a:gd name="T7" fmla="*/ 10922 h 133"/>
              <a:gd name="T8" fmla="*/ 18574 w 200"/>
              <a:gd name="T9" fmla="*/ 9847 h 133"/>
              <a:gd name="T10" fmla="*/ 17462 w 200"/>
              <a:gd name="T11" fmla="*/ 8952 h 133"/>
              <a:gd name="T12" fmla="*/ 16192 w 200"/>
              <a:gd name="T13" fmla="*/ 8236 h 133"/>
              <a:gd name="T14" fmla="*/ 14923 w 200"/>
              <a:gd name="T15" fmla="*/ 7878 h 133"/>
              <a:gd name="T16" fmla="*/ 13335 w 200"/>
              <a:gd name="T17" fmla="*/ 7878 h 133"/>
              <a:gd name="T18" fmla="*/ 12065 w 200"/>
              <a:gd name="T19" fmla="*/ 8236 h 133"/>
              <a:gd name="T20" fmla="*/ 10636 w 200"/>
              <a:gd name="T21" fmla="*/ 8952 h 133"/>
              <a:gd name="T22" fmla="*/ 9525 w 200"/>
              <a:gd name="T23" fmla="*/ 9847 h 133"/>
              <a:gd name="T24" fmla="*/ 8572 w 200"/>
              <a:gd name="T25" fmla="*/ 10922 h 133"/>
              <a:gd name="T26" fmla="*/ 7937 w 200"/>
              <a:gd name="T27" fmla="*/ 12175 h 133"/>
              <a:gd name="T28" fmla="*/ 7303 w 200"/>
              <a:gd name="T29" fmla="*/ 13428 h 133"/>
              <a:gd name="T30" fmla="*/ 7144 w 200"/>
              <a:gd name="T31" fmla="*/ 15040 h 133"/>
              <a:gd name="T32" fmla="*/ 0 w 200"/>
              <a:gd name="T33" fmla="*/ 15935 h 133"/>
              <a:gd name="T34" fmla="*/ 318 w 200"/>
              <a:gd name="T35" fmla="*/ 12533 h 133"/>
              <a:gd name="T36" fmla="*/ 1111 w 200"/>
              <a:gd name="T37" fmla="*/ 9668 h 133"/>
              <a:gd name="T38" fmla="*/ 2381 w 200"/>
              <a:gd name="T39" fmla="*/ 6983 h 133"/>
              <a:gd name="T40" fmla="*/ 4127 w 200"/>
              <a:gd name="T41" fmla="*/ 4655 h 133"/>
              <a:gd name="T42" fmla="*/ 6191 w 200"/>
              <a:gd name="T43" fmla="*/ 2507 h 133"/>
              <a:gd name="T44" fmla="*/ 8572 w 200"/>
              <a:gd name="T45" fmla="*/ 1074 h 133"/>
              <a:gd name="T46" fmla="*/ 11271 w 200"/>
              <a:gd name="T47" fmla="*/ 179 h 133"/>
              <a:gd name="T48" fmla="*/ 14129 w 200"/>
              <a:gd name="T49" fmla="*/ 0 h 133"/>
              <a:gd name="T50" fmla="*/ 16986 w 200"/>
              <a:gd name="T51" fmla="*/ 179 h 133"/>
              <a:gd name="T52" fmla="*/ 19526 w 200"/>
              <a:gd name="T53" fmla="*/ 1074 h 133"/>
              <a:gd name="T54" fmla="*/ 22066 w 200"/>
              <a:gd name="T55" fmla="*/ 2507 h 133"/>
              <a:gd name="T56" fmla="*/ 24130 w 200"/>
              <a:gd name="T57" fmla="*/ 4655 h 133"/>
              <a:gd name="T58" fmla="*/ 25718 w 200"/>
              <a:gd name="T59" fmla="*/ 6983 h 133"/>
              <a:gd name="T60" fmla="*/ 27146 w 200"/>
              <a:gd name="T61" fmla="*/ 9668 h 133"/>
              <a:gd name="T62" fmla="*/ 28099 w 200"/>
              <a:gd name="T63" fmla="*/ 12533 h 133"/>
              <a:gd name="T64" fmla="*/ 28258 w 200"/>
              <a:gd name="T65" fmla="*/ 15935 h 133"/>
              <a:gd name="T66" fmla="*/ 31750 w 200"/>
              <a:gd name="T67" fmla="*/ 15935 h 133"/>
              <a:gd name="T68" fmla="*/ 17621 w 200"/>
              <a:gd name="T69" fmla="*/ 15935 h 133"/>
              <a:gd name="T70" fmla="*/ 21273 w 200"/>
              <a:gd name="T71" fmla="*/ 15935 h 133"/>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200"/>
              <a:gd name="T109" fmla="*/ 0 h 133"/>
              <a:gd name="T110" fmla="*/ 200 w 200"/>
              <a:gd name="T111" fmla="*/ 133 h 133"/>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200" h="133">
                <a:moveTo>
                  <a:pt x="134" y="89"/>
                </a:moveTo>
                <a:lnTo>
                  <a:pt x="133" y="84"/>
                </a:lnTo>
                <a:lnTo>
                  <a:pt x="133" y="80"/>
                </a:lnTo>
                <a:lnTo>
                  <a:pt x="131" y="75"/>
                </a:lnTo>
                <a:lnTo>
                  <a:pt x="130" y="71"/>
                </a:lnTo>
                <a:lnTo>
                  <a:pt x="128" y="68"/>
                </a:lnTo>
                <a:lnTo>
                  <a:pt x="126" y="64"/>
                </a:lnTo>
                <a:lnTo>
                  <a:pt x="123" y="61"/>
                </a:lnTo>
                <a:lnTo>
                  <a:pt x="121" y="57"/>
                </a:lnTo>
                <a:lnTo>
                  <a:pt x="117" y="55"/>
                </a:lnTo>
                <a:lnTo>
                  <a:pt x="114" y="51"/>
                </a:lnTo>
                <a:lnTo>
                  <a:pt x="110" y="50"/>
                </a:lnTo>
                <a:lnTo>
                  <a:pt x="107" y="48"/>
                </a:lnTo>
                <a:lnTo>
                  <a:pt x="102" y="46"/>
                </a:lnTo>
                <a:lnTo>
                  <a:pt x="98" y="45"/>
                </a:lnTo>
                <a:lnTo>
                  <a:pt x="94" y="44"/>
                </a:lnTo>
                <a:lnTo>
                  <a:pt x="89" y="44"/>
                </a:lnTo>
                <a:lnTo>
                  <a:pt x="84" y="44"/>
                </a:lnTo>
                <a:lnTo>
                  <a:pt x="81" y="45"/>
                </a:lnTo>
                <a:lnTo>
                  <a:pt x="76" y="46"/>
                </a:lnTo>
                <a:lnTo>
                  <a:pt x="72" y="48"/>
                </a:lnTo>
                <a:lnTo>
                  <a:pt x="67" y="50"/>
                </a:lnTo>
                <a:lnTo>
                  <a:pt x="64" y="51"/>
                </a:lnTo>
                <a:lnTo>
                  <a:pt x="60" y="55"/>
                </a:lnTo>
                <a:lnTo>
                  <a:pt x="58" y="57"/>
                </a:lnTo>
                <a:lnTo>
                  <a:pt x="54" y="61"/>
                </a:lnTo>
                <a:lnTo>
                  <a:pt x="52" y="64"/>
                </a:lnTo>
                <a:lnTo>
                  <a:pt x="50" y="68"/>
                </a:lnTo>
                <a:lnTo>
                  <a:pt x="47" y="71"/>
                </a:lnTo>
                <a:lnTo>
                  <a:pt x="46" y="75"/>
                </a:lnTo>
                <a:lnTo>
                  <a:pt x="45" y="80"/>
                </a:lnTo>
                <a:lnTo>
                  <a:pt x="45" y="84"/>
                </a:lnTo>
                <a:lnTo>
                  <a:pt x="45" y="89"/>
                </a:lnTo>
                <a:lnTo>
                  <a:pt x="0" y="89"/>
                </a:lnTo>
                <a:lnTo>
                  <a:pt x="0" y="80"/>
                </a:lnTo>
                <a:lnTo>
                  <a:pt x="2" y="70"/>
                </a:lnTo>
                <a:lnTo>
                  <a:pt x="3" y="62"/>
                </a:lnTo>
                <a:lnTo>
                  <a:pt x="7" y="54"/>
                </a:lnTo>
                <a:lnTo>
                  <a:pt x="11" y="46"/>
                </a:lnTo>
                <a:lnTo>
                  <a:pt x="15" y="39"/>
                </a:lnTo>
                <a:lnTo>
                  <a:pt x="20" y="32"/>
                </a:lnTo>
                <a:lnTo>
                  <a:pt x="26" y="26"/>
                </a:lnTo>
                <a:lnTo>
                  <a:pt x="32" y="20"/>
                </a:lnTo>
                <a:lnTo>
                  <a:pt x="39" y="14"/>
                </a:lnTo>
                <a:lnTo>
                  <a:pt x="46" y="11"/>
                </a:lnTo>
                <a:lnTo>
                  <a:pt x="54" y="6"/>
                </a:lnTo>
                <a:lnTo>
                  <a:pt x="63" y="4"/>
                </a:lnTo>
                <a:lnTo>
                  <a:pt x="71" y="1"/>
                </a:lnTo>
                <a:lnTo>
                  <a:pt x="79" y="0"/>
                </a:lnTo>
                <a:lnTo>
                  <a:pt x="89" y="0"/>
                </a:lnTo>
                <a:lnTo>
                  <a:pt x="98" y="0"/>
                </a:lnTo>
                <a:lnTo>
                  <a:pt x="107" y="1"/>
                </a:lnTo>
                <a:lnTo>
                  <a:pt x="115" y="4"/>
                </a:lnTo>
                <a:lnTo>
                  <a:pt x="123" y="6"/>
                </a:lnTo>
                <a:lnTo>
                  <a:pt x="131" y="11"/>
                </a:lnTo>
                <a:lnTo>
                  <a:pt x="139" y="14"/>
                </a:lnTo>
                <a:lnTo>
                  <a:pt x="146" y="20"/>
                </a:lnTo>
                <a:lnTo>
                  <a:pt x="152" y="26"/>
                </a:lnTo>
                <a:lnTo>
                  <a:pt x="158" y="32"/>
                </a:lnTo>
                <a:lnTo>
                  <a:pt x="162" y="39"/>
                </a:lnTo>
                <a:lnTo>
                  <a:pt x="167" y="46"/>
                </a:lnTo>
                <a:lnTo>
                  <a:pt x="171" y="54"/>
                </a:lnTo>
                <a:lnTo>
                  <a:pt x="174" y="62"/>
                </a:lnTo>
                <a:lnTo>
                  <a:pt x="177" y="70"/>
                </a:lnTo>
                <a:lnTo>
                  <a:pt x="178" y="80"/>
                </a:lnTo>
                <a:lnTo>
                  <a:pt x="178" y="89"/>
                </a:lnTo>
                <a:lnTo>
                  <a:pt x="200" y="89"/>
                </a:lnTo>
                <a:lnTo>
                  <a:pt x="155" y="133"/>
                </a:lnTo>
                <a:lnTo>
                  <a:pt x="111" y="89"/>
                </a:lnTo>
                <a:lnTo>
                  <a:pt x="134" y="89"/>
                </a:lnTo>
                <a:close/>
              </a:path>
            </a:pathLst>
          </a:custGeom>
          <a:solidFill>
            <a:srgbClr val="008000"/>
          </a:solidFill>
          <a:ln w="9525">
            <a:noFill/>
            <a:round/>
            <a:headEnd/>
            <a:tailEnd/>
          </a:ln>
        </p:spPr>
        <p:txBody>
          <a:bodyPr lIns="57150" tIns="28575" rIns="57150" bIns="28575"/>
          <a:lstStyle/>
          <a:p>
            <a:endParaRPr lang="en-US"/>
          </a:p>
        </p:txBody>
      </p:sp>
      <p:sp>
        <p:nvSpPr>
          <p:cNvPr id="61940" name="Freeform 593"/>
          <p:cNvSpPr>
            <a:spLocks/>
          </p:cNvSpPr>
          <p:nvPr/>
        </p:nvSpPr>
        <p:spPr bwMode="auto">
          <a:xfrm>
            <a:off x="5821363" y="2689225"/>
            <a:ext cx="31750" cy="23813"/>
          </a:xfrm>
          <a:custGeom>
            <a:avLst/>
            <a:gdLst>
              <a:gd name="T0" fmla="*/ 21114 w 200"/>
              <a:gd name="T1" fmla="*/ 15040 h 133"/>
              <a:gd name="T2" fmla="*/ 20796 w 200"/>
              <a:gd name="T3" fmla="*/ 13428 h 133"/>
              <a:gd name="T4" fmla="*/ 20320 w 200"/>
              <a:gd name="T5" fmla="*/ 12175 h 133"/>
              <a:gd name="T6" fmla="*/ 19526 w 200"/>
              <a:gd name="T7" fmla="*/ 10922 h 133"/>
              <a:gd name="T8" fmla="*/ 18574 w 200"/>
              <a:gd name="T9" fmla="*/ 9847 h 133"/>
              <a:gd name="T10" fmla="*/ 17462 w 200"/>
              <a:gd name="T11" fmla="*/ 8952 h 133"/>
              <a:gd name="T12" fmla="*/ 16192 w 200"/>
              <a:gd name="T13" fmla="*/ 8236 h 133"/>
              <a:gd name="T14" fmla="*/ 14923 w 200"/>
              <a:gd name="T15" fmla="*/ 7878 h 133"/>
              <a:gd name="T16" fmla="*/ 13335 w 200"/>
              <a:gd name="T17" fmla="*/ 7878 h 133"/>
              <a:gd name="T18" fmla="*/ 12065 w 200"/>
              <a:gd name="T19" fmla="*/ 8236 h 133"/>
              <a:gd name="T20" fmla="*/ 10636 w 200"/>
              <a:gd name="T21" fmla="*/ 8952 h 133"/>
              <a:gd name="T22" fmla="*/ 9525 w 200"/>
              <a:gd name="T23" fmla="*/ 9847 h 133"/>
              <a:gd name="T24" fmla="*/ 8572 w 200"/>
              <a:gd name="T25" fmla="*/ 10922 h 133"/>
              <a:gd name="T26" fmla="*/ 7937 w 200"/>
              <a:gd name="T27" fmla="*/ 12175 h 133"/>
              <a:gd name="T28" fmla="*/ 7303 w 200"/>
              <a:gd name="T29" fmla="*/ 13428 h 133"/>
              <a:gd name="T30" fmla="*/ 7144 w 200"/>
              <a:gd name="T31" fmla="*/ 15040 h 133"/>
              <a:gd name="T32" fmla="*/ 0 w 200"/>
              <a:gd name="T33" fmla="*/ 15935 h 133"/>
              <a:gd name="T34" fmla="*/ 318 w 200"/>
              <a:gd name="T35" fmla="*/ 12533 h 133"/>
              <a:gd name="T36" fmla="*/ 1111 w 200"/>
              <a:gd name="T37" fmla="*/ 9668 h 133"/>
              <a:gd name="T38" fmla="*/ 2381 w 200"/>
              <a:gd name="T39" fmla="*/ 6983 h 133"/>
              <a:gd name="T40" fmla="*/ 4127 w 200"/>
              <a:gd name="T41" fmla="*/ 4655 h 133"/>
              <a:gd name="T42" fmla="*/ 6191 w 200"/>
              <a:gd name="T43" fmla="*/ 2507 h 133"/>
              <a:gd name="T44" fmla="*/ 8572 w 200"/>
              <a:gd name="T45" fmla="*/ 1074 h 133"/>
              <a:gd name="T46" fmla="*/ 11271 w 200"/>
              <a:gd name="T47" fmla="*/ 179 h 133"/>
              <a:gd name="T48" fmla="*/ 14129 w 200"/>
              <a:gd name="T49" fmla="*/ 0 h 133"/>
              <a:gd name="T50" fmla="*/ 16986 w 200"/>
              <a:gd name="T51" fmla="*/ 179 h 133"/>
              <a:gd name="T52" fmla="*/ 19526 w 200"/>
              <a:gd name="T53" fmla="*/ 1074 h 133"/>
              <a:gd name="T54" fmla="*/ 22066 w 200"/>
              <a:gd name="T55" fmla="*/ 2507 h 133"/>
              <a:gd name="T56" fmla="*/ 24130 w 200"/>
              <a:gd name="T57" fmla="*/ 4655 h 133"/>
              <a:gd name="T58" fmla="*/ 25718 w 200"/>
              <a:gd name="T59" fmla="*/ 6983 h 133"/>
              <a:gd name="T60" fmla="*/ 27146 w 200"/>
              <a:gd name="T61" fmla="*/ 9668 h 133"/>
              <a:gd name="T62" fmla="*/ 28099 w 200"/>
              <a:gd name="T63" fmla="*/ 12533 h 133"/>
              <a:gd name="T64" fmla="*/ 28258 w 200"/>
              <a:gd name="T65" fmla="*/ 15935 h 133"/>
              <a:gd name="T66" fmla="*/ 31750 w 200"/>
              <a:gd name="T67" fmla="*/ 15935 h 133"/>
              <a:gd name="T68" fmla="*/ 17621 w 200"/>
              <a:gd name="T69" fmla="*/ 15935 h 133"/>
              <a:gd name="T70" fmla="*/ 21273 w 200"/>
              <a:gd name="T71" fmla="*/ 15935 h 133"/>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200"/>
              <a:gd name="T109" fmla="*/ 0 h 133"/>
              <a:gd name="T110" fmla="*/ 200 w 200"/>
              <a:gd name="T111" fmla="*/ 133 h 133"/>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200" h="133">
                <a:moveTo>
                  <a:pt x="134" y="89"/>
                </a:moveTo>
                <a:lnTo>
                  <a:pt x="133" y="84"/>
                </a:lnTo>
                <a:lnTo>
                  <a:pt x="133" y="80"/>
                </a:lnTo>
                <a:lnTo>
                  <a:pt x="131" y="75"/>
                </a:lnTo>
                <a:lnTo>
                  <a:pt x="130" y="71"/>
                </a:lnTo>
                <a:lnTo>
                  <a:pt x="128" y="68"/>
                </a:lnTo>
                <a:lnTo>
                  <a:pt x="126" y="64"/>
                </a:lnTo>
                <a:lnTo>
                  <a:pt x="123" y="61"/>
                </a:lnTo>
                <a:lnTo>
                  <a:pt x="121" y="57"/>
                </a:lnTo>
                <a:lnTo>
                  <a:pt x="117" y="55"/>
                </a:lnTo>
                <a:lnTo>
                  <a:pt x="114" y="51"/>
                </a:lnTo>
                <a:lnTo>
                  <a:pt x="110" y="50"/>
                </a:lnTo>
                <a:lnTo>
                  <a:pt x="107" y="48"/>
                </a:lnTo>
                <a:lnTo>
                  <a:pt x="102" y="46"/>
                </a:lnTo>
                <a:lnTo>
                  <a:pt x="98" y="45"/>
                </a:lnTo>
                <a:lnTo>
                  <a:pt x="94" y="44"/>
                </a:lnTo>
                <a:lnTo>
                  <a:pt x="89" y="44"/>
                </a:lnTo>
                <a:lnTo>
                  <a:pt x="84" y="44"/>
                </a:lnTo>
                <a:lnTo>
                  <a:pt x="81" y="45"/>
                </a:lnTo>
                <a:lnTo>
                  <a:pt x="76" y="46"/>
                </a:lnTo>
                <a:lnTo>
                  <a:pt x="72" y="48"/>
                </a:lnTo>
                <a:lnTo>
                  <a:pt x="67" y="50"/>
                </a:lnTo>
                <a:lnTo>
                  <a:pt x="64" y="51"/>
                </a:lnTo>
                <a:lnTo>
                  <a:pt x="60" y="55"/>
                </a:lnTo>
                <a:lnTo>
                  <a:pt x="58" y="57"/>
                </a:lnTo>
                <a:lnTo>
                  <a:pt x="54" y="61"/>
                </a:lnTo>
                <a:lnTo>
                  <a:pt x="52" y="64"/>
                </a:lnTo>
                <a:lnTo>
                  <a:pt x="50" y="68"/>
                </a:lnTo>
                <a:lnTo>
                  <a:pt x="47" y="71"/>
                </a:lnTo>
                <a:lnTo>
                  <a:pt x="46" y="75"/>
                </a:lnTo>
                <a:lnTo>
                  <a:pt x="45" y="80"/>
                </a:lnTo>
                <a:lnTo>
                  <a:pt x="45" y="84"/>
                </a:lnTo>
                <a:lnTo>
                  <a:pt x="45" y="89"/>
                </a:lnTo>
                <a:lnTo>
                  <a:pt x="0" y="89"/>
                </a:lnTo>
                <a:lnTo>
                  <a:pt x="0" y="80"/>
                </a:lnTo>
                <a:lnTo>
                  <a:pt x="2" y="70"/>
                </a:lnTo>
                <a:lnTo>
                  <a:pt x="3" y="62"/>
                </a:lnTo>
                <a:lnTo>
                  <a:pt x="7" y="54"/>
                </a:lnTo>
                <a:lnTo>
                  <a:pt x="11" y="46"/>
                </a:lnTo>
                <a:lnTo>
                  <a:pt x="15" y="39"/>
                </a:lnTo>
                <a:lnTo>
                  <a:pt x="20" y="32"/>
                </a:lnTo>
                <a:lnTo>
                  <a:pt x="26" y="26"/>
                </a:lnTo>
                <a:lnTo>
                  <a:pt x="32" y="20"/>
                </a:lnTo>
                <a:lnTo>
                  <a:pt x="39" y="14"/>
                </a:lnTo>
                <a:lnTo>
                  <a:pt x="46" y="11"/>
                </a:lnTo>
                <a:lnTo>
                  <a:pt x="54" y="6"/>
                </a:lnTo>
                <a:lnTo>
                  <a:pt x="63" y="4"/>
                </a:lnTo>
                <a:lnTo>
                  <a:pt x="71" y="1"/>
                </a:lnTo>
                <a:lnTo>
                  <a:pt x="79" y="0"/>
                </a:lnTo>
                <a:lnTo>
                  <a:pt x="89" y="0"/>
                </a:lnTo>
                <a:lnTo>
                  <a:pt x="98" y="0"/>
                </a:lnTo>
                <a:lnTo>
                  <a:pt x="107" y="1"/>
                </a:lnTo>
                <a:lnTo>
                  <a:pt x="115" y="4"/>
                </a:lnTo>
                <a:lnTo>
                  <a:pt x="123" y="6"/>
                </a:lnTo>
                <a:lnTo>
                  <a:pt x="131" y="11"/>
                </a:lnTo>
                <a:lnTo>
                  <a:pt x="139" y="14"/>
                </a:lnTo>
                <a:lnTo>
                  <a:pt x="146" y="20"/>
                </a:lnTo>
                <a:lnTo>
                  <a:pt x="152" y="26"/>
                </a:lnTo>
                <a:lnTo>
                  <a:pt x="158" y="32"/>
                </a:lnTo>
                <a:lnTo>
                  <a:pt x="162" y="39"/>
                </a:lnTo>
                <a:lnTo>
                  <a:pt x="167" y="46"/>
                </a:lnTo>
                <a:lnTo>
                  <a:pt x="171" y="54"/>
                </a:lnTo>
                <a:lnTo>
                  <a:pt x="174" y="62"/>
                </a:lnTo>
                <a:lnTo>
                  <a:pt x="177" y="70"/>
                </a:lnTo>
                <a:lnTo>
                  <a:pt x="178" y="80"/>
                </a:lnTo>
                <a:lnTo>
                  <a:pt x="178" y="89"/>
                </a:lnTo>
                <a:lnTo>
                  <a:pt x="200" y="89"/>
                </a:lnTo>
                <a:lnTo>
                  <a:pt x="155" y="133"/>
                </a:lnTo>
                <a:lnTo>
                  <a:pt x="111" y="89"/>
                </a:lnTo>
                <a:lnTo>
                  <a:pt x="134" y="89"/>
                </a:lnTo>
              </a:path>
            </a:pathLst>
          </a:custGeom>
          <a:noFill/>
          <a:ln w="1588">
            <a:solidFill>
              <a:srgbClr val="000000"/>
            </a:solidFill>
            <a:prstDash val="solid"/>
            <a:round/>
            <a:headEnd/>
            <a:tailEnd/>
          </a:ln>
        </p:spPr>
        <p:txBody>
          <a:bodyPr lIns="57150" tIns="28575" rIns="57150" bIns="28575"/>
          <a:lstStyle/>
          <a:p>
            <a:endParaRPr lang="en-US"/>
          </a:p>
        </p:txBody>
      </p:sp>
      <p:sp>
        <p:nvSpPr>
          <p:cNvPr id="61941" name="Freeform 594"/>
          <p:cNvSpPr>
            <a:spLocks/>
          </p:cNvSpPr>
          <p:nvPr/>
        </p:nvSpPr>
        <p:spPr bwMode="auto">
          <a:xfrm>
            <a:off x="6165850" y="2689225"/>
            <a:ext cx="31750" cy="23813"/>
          </a:xfrm>
          <a:custGeom>
            <a:avLst/>
            <a:gdLst>
              <a:gd name="T0" fmla="*/ 10795 w 200"/>
              <a:gd name="T1" fmla="*/ 15040 h 133"/>
              <a:gd name="T2" fmla="*/ 10954 w 200"/>
              <a:gd name="T3" fmla="*/ 13428 h 133"/>
              <a:gd name="T4" fmla="*/ 11430 w 200"/>
              <a:gd name="T5" fmla="*/ 12175 h 133"/>
              <a:gd name="T6" fmla="*/ 12224 w 200"/>
              <a:gd name="T7" fmla="*/ 10922 h 133"/>
              <a:gd name="T8" fmla="*/ 13176 w 200"/>
              <a:gd name="T9" fmla="*/ 9847 h 133"/>
              <a:gd name="T10" fmla="*/ 14288 w 200"/>
              <a:gd name="T11" fmla="*/ 8952 h 133"/>
              <a:gd name="T12" fmla="*/ 15716 w 200"/>
              <a:gd name="T13" fmla="*/ 8236 h 133"/>
              <a:gd name="T14" fmla="*/ 16986 w 200"/>
              <a:gd name="T15" fmla="*/ 7878 h 133"/>
              <a:gd name="T16" fmla="*/ 18415 w 200"/>
              <a:gd name="T17" fmla="*/ 7878 h 133"/>
              <a:gd name="T18" fmla="*/ 19844 w 200"/>
              <a:gd name="T19" fmla="*/ 8236 h 133"/>
              <a:gd name="T20" fmla="*/ 21114 w 200"/>
              <a:gd name="T21" fmla="*/ 8952 h 133"/>
              <a:gd name="T22" fmla="*/ 22225 w 200"/>
              <a:gd name="T23" fmla="*/ 9847 h 133"/>
              <a:gd name="T24" fmla="*/ 23178 w 200"/>
              <a:gd name="T25" fmla="*/ 10922 h 133"/>
              <a:gd name="T26" fmla="*/ 23971 w 200"/>
              <a:gd name="T27" fmla="*/ 12175 h 133"/>
              <a:gd name="T28" fmla="*/ 24448 w 200"/>
              <a:gd name="T29" fmla="*/ 13428 h 133"/>
              <a:gd name="T30" fmla="*/ 24606 w 200"/>
              <a:gd name="T31" fmla="*/ 15040 h 133"/>
              <a:gd name="T32" fmla="*/ 31750 w 200"/>
              <a:gd name="T33" fmla="*/ 15935 h 133"/>
              <a:gd name="T34" fmla="*/ 31591 w 200"/>
              <a:gd name="T35" fmla="*/ 12712 h 133"/>
              <a:gd name="T36" fmla="*/ 30639 w 200"/>
              <a:gd name="T37" fmla="*/ 9847 h 133"/>
              <a:gd name="T38" fmla="*/ 29369 w 200"/>
              <a:gd name="T39" fmla="*/ 6983 h 133"/>
              <a:gd name="T40" fmla="*/ 27623 w 200"/>
              <a:gd name="T41" fmla="*/ 4655 h 133"/>
              <a:gd name="T42" fmla="*/ 25559 w 200"/>
              <a:gd name="T43" fmla="*/ 2507 h 133"/>
              <a:gd name="T44" fmla="*/ 23178 w 200"/>
              <a:gd name="T45" fmla="*/ 1074 h 133"/>
              <a:gd name="T46" fmla="*/ 20479 w 200"/>
              <a:gd name="T47" fmla="*/ 179 h 133"/>
              <a:gd name="T48" fmla="*/ 17780 w 200"/>
              <a:gd name="T49" fmla="*/ 0 h 133"/>
              <a:gd name="T50" fmla="*/ 14923 w 200"/>
              <a:gd name="T51" fmla="*/ 179 h 133"/>
              <a:gd name="T52" fmla="*/ 12224 w 200"/>
              <a:gd name="T53" fmla="*/ 1074 h 133"/>
              <a:gd name="T54" fmla="*/ 9842 w 200"/>
              <a:gd name="T55" fmla="*/ 2507 h 133"/>
              <a:gd name="T56" fmla="*/ 7779 w 200"/>
              <a:gd name="T57" fmla="*/ 4655 h 133"/>
              <a:gd name="T58" fmla="*/ 6033 w 200"/>
              <a:gd name="T59" fmla="*/ 6983 h 133"/>
              <a:gd name="T60" fmla="*/ 4762 w 200"/>
              <a:gd name="T61" fmla="*/ 9847 h 133"/>
              <a:gd name="T62" fmla="*/ 3969 w 200"/>
              <a:gd name="T63" fmla="*/ 12712 h 133"/>
              <a:gd name="T64" fmla="*/ 3651 w 200"/>
              <a:gd name="T65" fmla="*/ 15935 h 133"/>
              <a:gd name="T66" fmla="*/ 0 w 200"/>
              <a:gd name="T67" fmla="*/ 15935 h 133"/>
              <a:gd name="T68" fmla="*/ 14129 w 200"/>
              <a:gd name="T69" fmla="*/ 15935 h 133"/>
              <a:gd name="T70" fmla="*/ 10795 w 200"/>
              <a:gd name="T71" fmla="*/ 15935 h 133"/>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200"/>
              <a:gd name="T109" fmla="*/ 0 h 133"/>
              <a:gd name="T110" fmla="*/ 200 w 200"/>
              <a:gd name="T111" fmla="*/ 133 h 133"/>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200" h="133">
                <a:moveTo>
                  <a:pt x="68" y="89"/>
                </a:moveTo>
                <a:lnTo>
                  <a:pt x="68" y="84"/>
                </a:lnTo>
                <a:lnTo>
                  <a:pt x="68" y="80"/>
                </a:lnTo>
                <a:lnTo>
                  <a:pt x="69" y="75"/>
                </a:lnTo>
                <a:lnTo>
                  <a:pt x="70" y="71"/>
                </a:lnTo>
                <a:lnTo>
                  <a:pt x="72" y="68"/>
                </a:lnTo>
                <a:lnTo>
                  <a:pt x="75" y="64"/>
                </a:lnTo>
                <a:lnTo>
                  <a:pt x="77" y="61"/>
                </a:lnTo>
                <a:lnTo>
                  <a:pt x="80" y="57"/>
                </a:lnTo>
                <a:lnTo>
                  <a:pt x="83" y="55"/>
                </a:lnTo>
                <a:lnTo>
                  <a:pt x="87" y="51"/>
                </a:lnTo>
                <a:lnTo>
                  <a:pt x="90" y="50"/>
                </a:lnTo>
                <a:lnTo>
                  <a:pt x="94" y="48"/>
                </a:lnTo>
                <a:lnTo>
                  <a:pt x="99" y="46"/>
                </a:lnTo>
                <a:lnTo>
                  <a:pt x="102" y="45"/>
                </a:lnTo>
                <a:lnTo>
                  <a:pt x="107" y="44"/>
                </a:lnTo>
                <a:lnTo>
                  <a:pt x="112" y="44"/>
                </a:lnTo>
                <a:lnTo>
                  <a:pt x="116" y="44"/>
                </a:lnTo>
                <a:lnTo>
                  <a:pt x="121" y="45"/>
                </a:lnTo>
                <a:lnTo>
                  <a:pt x="125" y="46"/>
                </a:lnTo>
                <a:lnTo>
                  <a:pt x="129" y="48"/>
                </a:lnTo>
                <a:lnTo>
                  <a:pt x="133" y="50"/>
                </a:lnTo>
                <a:lnTo>
                  <a:pt x="136" y="51"/>
                </a:lnTo>
                <a:lnTo>
                  <a:pt x="140" y="55"/>
                </a:lnTo>
                <a:lnTo>
                  <a:pt x="142" y="57"/>
                </a:lnTo>
                <a:lnTo>
                  <a:pt x="146" y="61"/>
                </a:lnTo>
                <a:lnTo>
                  <a:pt x="148" y="64"/>
                </a:lnTo>
                <a:lnTo>
                  <a:pt x="151" y="68"/>
                </a:lnTo>
                <a:lnTo>
                  <a:pt x="153" y="71"/>
                </a:lnTo>
                <a:lnTo>
                  <a:pt x="154" y="75"/>
                </a:lnTo>
                <a:lnTo>
                  <a:pt x="155" y="80"/>
                </a:lnTo>
                <a:lnTo>
                  <a:pt x="155" y="84"/>
                </a:lnTo>
                <a:lnTo>
                  <a:pt x="157" y="89"/>
                </a:lnTo>
                <a:lnTo>
                  <a:pt x="200" y="89"/>
                </a:lnTo>
                <a:lnTo>
                  <a:pt x="200" y="80"/>
                </a:lnTo>
                <a:lnTo>
                  <a:pt x="199" y="71"/>
                </a:lnTo>
                <a:lnTo>
                  <a:pt x="197" y="62"/>
                </a:lnTo>
                <a:lnTo>
                  <a:pt x="193" y="55"/>
                </a:lnTo>
                <a:lnTo>
                  <a:pt x="190" y="46"/>
                </a:lnTo>
                <a:lnTo>
                  <a:pt x="185" y="39"/>
                </a:lnTo>
                <a:lnTo>
                  <a:pt x="180" y="32"/>
                </a:lnTo>
                <a:lnTo>
                  <a:pt x="174" y="26"/>
                </a:lnTo>
                <a:lnTo>
                  <a:pt x="168" y="20"/>
                </a:lnTo>
                <a:lnTo>
                  <a:pt x="161" y="14"/>
                </a:lnTo>
                <a:lnTo>
                  <a:pt x="154" y="11"/>
                </a:lnTo>
                <a:lnTo>
                  <a:pt x="146" y="6"/>
                </a:lnTo>
                <a:lnTo>
                  <a:pt x="138" y="4"/>
                </a:lnTo>
                <a:lnTo>
                  <a:pt x="129" y="1"/>
                </a:lnTo>
                <a:lnTo>
                  <a:pt x="121" y="0"/>
                </a:lnTo>
                <a:lnTo>
                  <a:pt x="112" y="0"/>
                </a:lnTo>
                <a:lnTo>
                  <a:pt x="102" y="0"/>
                </a:lnTo>
                <a:lnTo>
                  <a:pt x="94" y="1"/>
                </a:lnTo>
                <a:lnTo>
                  <a:pt x="85" y="4"/>
                </a:lnTo>
                <a:lnTo>
                  <a:pt x="77" y="6"/>
                </a:lnTo>
                <a:lnTo>
                  <a:pt x="69" y="11"/>
                </a:lnTo>
                <a:lnTo>
                  <a:pt x="62" y="14"/>
                </a:lnTo>
                <a:lnTo>
                  <a:pt x="55" y="20"/>
                </a:lnTo>
                <a:lnTo>
                  <a:pt x="49" y="26"/>
                </a:lnTo>
                <a:lnTo>
                  <a:pt x="43" y="32"/>
                </a:lnTo>
                <a:lnTo>
                  <a:pt x="38" y="39"/>
                </a:lnTo>
                <a:lnTo>
                  <a:pt x="33" y="46"/>
                </a:lnTo>
                <a:lnTo>
                  <a:pt x="30" y="55"/>
                </a:lnTo>
                <a:lnTo>
                  <a:pt x="26" y="62"/>
                </a:lnTo>
                <a:lnTo>
                  <a:pt x="25" y="71"/>
                </a:lnTo>
                <a:lnTo>
                  <a:pt x="23" y="80"/>
                </a:lnTo>
                <a:lnTo>
                  <a:pt x="23" y="89"/>
                </a:lnTo>
                <a:lnTo>
                  <a:pt x="0" y="89"/>
                </a:lnTo>
                <a:lnTo>
                  <a:pt x="45" y="133"/>
                </a:lnTo>
                <a:lnTo>
                  <a:pt x="89" y="89"/>
                </a:lnTo>
                <a:lnTo>
                  <a:pt x="68" y="89"/>
                </a:lnTo>
                <a:close/>
              </a:path>
            </a:pathLst>
          </a:custGeom>
          <a:solidFill>
            <a:srgbClr val="008000"/>
          </a:solidFill>
          <a:ln w="9525">
            <a:noFill/>
            <a:round/>
            <a:headEnd/>
            <a:tailEnd/>
          </a:ln>
        </p:spPr>
        <p:txBody>
          <a:bodyPr lIns="57150" tIns="28575" rIns="57150" bIns="28575"/>
          <a:lstStyle/>
          <a:p>
            <a:endParaRPr lang="en-US"/>
          </a:p>
        </p:txBody>
      </p:sp>
      <p:sp>
        <p:nvSpPr>
          <p:cNvPr id="61942" name="Freeform 595"/>
          <p:cNvSpPr>
            <a:spLocks/>
          </p:cNvSpPr>
          <p:nvPr/>
        </p:nvSpPr>
        <p:spPr bwMode="auto">
          <a:xfrm>
            <a:off x="6164263" y="2689225"/>
            <a:ext cx="31750" cy="23813"/>
          </a:xfrm>
          <a:custGeom>
            <a:avLst/>
            <a:gdLst>
              <a:gd name="T0" fmla="*/ 10795 w 200"/>
              <a:gd name="T1" fmla="*/ 15040 h 133"/>
              <a:gd name="T2" fmla="*/ 10954 w 200"/>
              <a:gd name="T3" fmla="*/ 13428 h 133"/>
              <a:gd name="T4" fmla="*/ 11430 w 200"/>
              <a:gd name="T5" fmla="*/ 12175 h 133"/>
              <a:gd name="T6" fmla="*/ 12224 w 200"/>
              <a:gd name="T7" fmla="*/ 10922 h 133"/>
              <a:gd name="T8" fmla="*/ 13176 w 200"/>
              <a:gd name="T9" fmla="*/ 9847 h 133"/>
              <a:gd name="T10" fmla="*/ 14288 w 200"/>
              <a:gd name="T11" fmla="*/ 8952 h 133"/>
              <a:gd name="T12" fmla="*/ 15716 w 200"/>
              <a:gd name="T13" fmla="*/ 8236 h 133"/>
              <a:gd name="T14" fmla="*/ 16986 w 200"/>
              <a:gd name="T15" fmla="*/ 7878 h 133"/>
              <a:gd name="T16" fmla="*/ 18415 w 200"/>
              <a:gd name="T17" fmla="*/ 7878 h 133"/>
              <a:gd name="T18" fmla="*/ 19844 w 200"/>
              <a:gd name="T19" fmla="*/ 8236 h 133"/>
              <a:gd name="T20" fmla="*/ 21114 w 200"/>
              <a:gd name="T21" fmla="*/ 8952 h 133"/>
              <a:gd name="T22" fmla="*/ 22225 w 200"/>
              <a:gd name="T23" fmla="*/ 9847 h 133"/>
              <a:gd name="T24" fmla="*/ 23178 w 200"/>
              <a:gd name="T25" fmla="*/ 10922 h 133"/>
              <a:gd name="T26" fmla="*/ 23971 w 200"/>
              <a:gd name="T27" fmla="*/ 12175 h 133"/>
              <a:gd name="T28" fmla="*/ 24448 w 200"/>
              <a:gd name="T29" fmla="*/ 13428 h 133"/>
              <a:gd name="T30" fmla="*/ 24606 w 200"/>
              <a:gd name="T31" fmla="*/ 15040 h 133"/>
              <a:gd name="T32" fmla="*/ 31750 w 200"/>
              <a:gd name="T33" fmla="*/ 15935 h 133"/>
              <a:gd name="T34" fmla="*/ 31591 w 200"/>
              <a:gd name="T35" fmla="*/ 12712 h 133"/>
              <a:gd name="T36" fmla="*/ 30639 w 200"/>
              <a:gd name="T37" fmla="*/ 9847 h 133"/>
              <a:gd name="T38" fmla="*/ 29369 w 200"/>
              <a:gd name="T39" fmla="*/ 6983 h 133"/>
              <a:gd name="T40" fmla="*/ 27623 w 200"/>
              <a:gd name="T41" fmla="*/ 4655 h 133"/>
              <a:gd name="T42" fmla="*/ 25559 w 200"/>
              <a:gd name="T43" fmla="*/ 2507 h 133"/>
              <a:gd name="T44" fmla="*/ 23178 w 200"/>
              <a:gd name="T45" fmla="*/ 1074 h 133"/>
              <a:gd name="T46" fmla="*/ 20479 w 200"/>
              <a:gd name="T47" fmla="*/ 179 h 133"/>
              <a:gd name="T48" fmla="*/ 17780 w 200"/>
              <a:gd name="T49" fmla="*/ 0 h 133"/>
              <a:gd name="T50" fmla="*/ 14923 w 200"/>
              <a:gd name="T51" fmla="*/ 179 h 133"/>
              <a:gd name="T52" fmla="*/ 12224 w 200"/>
              <a:gd name="T53" fmla="*/ 1074 h 133"/>
              <a:gd name="T54" fmla="*/ 9842 w 200"/>
              <a:gd name="T55" fmla="*/ 2507 h 133"/>
              <a:gd name="T56" fmla="*/ 7779 w 200"/>
              <a:gd name="T57" fmla="*/ 4655 h 133"/>
              <a:gd name="T58" fmla="*/ 6033 w 200"/>
              <a:gd name="T59" fmla="*/ 6983 h 133"/>
              <a:gd name="T60" fmla="*/ 4762 w 200"/>
              <a:gd name="T61" fmla="*/ 9847 h 133"/>
              <a:gd name="T62" fmla="*/ 3969 w 200"/>
              <a:gd name="T63" fmla="*/ 12712 h 133"/>
              <a:gd name="T64" fmla="*/ 3651 w 200"/>
              <a:gd name="T65" fmla="*/ 15935 h 133"/>
              <a:gd name="T66" fmla="*/ 0 w 200"/>
              <a:gd name="T67" fmla="*/ 15935 h 133"/>
              <a:gd name="T68" fmla="*/ 14129 w 200"/>
              <a:gd name="T69" fmla="*/ 15935 h 133"/>
              <a:gd name="T70" fmla="*/ 10795 w 200"/>
              <a:gd name="T71" fmla="*/ 15935 h 133"/>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200"/>
              <a:gd name="T109" fmla="*/ 0 h 133"/>
              <a:gd name="T110" fmla="*/ 200 w 200"/>
              <a:gd name="T111" fmla="*/ 133 h 133"/>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200" h="133">
                <a:moveTo>
                  <a:pt x="68" y="89"/>
                </a:moveTo>
                <a:lnTo>
                  <a:pt x="68" y="84"/>
                </a:lnTo>
                <a:lnTo>
                  <a:pt x="68" y="80"/>
                </a:lnTo>
                <a:lnTo>
                  <a:pt x="69" y="75"/>
                </a:lnTo>
                <a:lnTo>
                  <a:pt x="70" y="71"/>
                </a:lnTo>
                <a:lnTo>
                  <a:pt x="72" y="68"/>
                </a:lnTo>
                <a:lnTo>
                  <a:pt x="75" y="64"/>
                </a:lnTo>
                <a:lnTo>
                  <a:pt x="77" y="61"/>
                </a:lnTo>
                <a:lnTo>
                  <a:pt x="80" y="57"/>
                </a:lnTo>
                <a:lnTo>
                  <a:pt x="83" y="55"/>
                </a:lnTo>
                <a:lnTo>
                  <a:pt x="87" y="51"/>
                </a:lnTo>
                <a:lnTo>
                  <a:pt x="90" y="50"/>
                </a:lnTo>
                <a:lnTo>
                  <a:pt x="94" y="48"/>
                </a:lnTo>
                <a:lnTo>
                  <a:pt x="99" y="46"/>
                </a:lnTo>
                <a:lnTo>
                  <a:pt x="102" y="45"/>
                </a:lnTo>
                <a:lnTo>
                  <a:pt x="107" y="44"/>
                </a:lnTo>
                <a:lnTo>
                  <a:pt x="112" y="44"/>
                </a:lnTo>
                <a:lnTo>
                  <a:pt x="116" y="44"/>
                </a:lnTo>
                <a:lnTo>
                  <a:pt x="121" y="45"/>
                </a:lnTo>
                <a:lnTo>
                  <a:pt x="125" y="46"/>
                </a:lnTo>
                <a:lnTo>
                  <a:pt x="129" y="48"/>
                </a:lnTo>
                <a:lnTo>
                  <a:pt x="133" y="50"/>
                </a:lnTo>
                <a:lnTo>
                  <a:pt x="136" y="51"/>
                </a:lnTo>
                <a:lnTo>
                  <a:pt x="140" y="55"/>
                </a:lnTo>
                <a:lnTo>
                  <a:pt x="142" y="57"/>
                </a:lnTo>
                <a:lnTo>
                  <a:pt x="146" y="61"/>
                </a:lnTo>
                <a:lnTo>
                  <a:pt x="148" y="64"/>
                </a:lnTo>
                <a:lnTo>
                  <a:pt x="151" y="68"/>
                </a:lnTo>
                <a:lnTo>
                  <a:pt x="153" y="71"/>
                </a:lnTo>
                <a:lnTo>
                  <a:pt x="154" y="75"/>
                </a:lnTo>
                <a:lnTo>
                  <a:pt x="155" y="80"/>
                </a:lnTo>
                <a:lnTo>
                  <a:pt x="155" y="84"/>
                </a:lnTo>
                <a:lnTo>
                  <a:pt x="157" y="89"/>
                </a:lnTo>
                <a:lnTo>
                  <a:pt x="200" y="89"/>
                </a:lnTo>
                <a:lnTo>
                  <a:pt x="200" y="80"/>
                </a:lnTo>
                <a:lnTo>
                  <a:pt x="199" y="71"/>
                </a:lnTo>
                <a:lnTo>
                  <a:pt x="197" y="62"/>
                </a:lnTo>
                <a:lnTo>
                  <a:pt x="193" y="55"/>
                </a:lnTo>
                <a:lnTo>
                  <a:pt x="190" y="46"/>
                </a:lnTo>
                <a:lnTo>
                  <a:pt x="185" y="39"/>
                </a:lnTo>
                <a:lnTo>
                  <a:pt x="180" y="32"/>
                </a:lnTo>
                <a:lnTo>
                  <a:pt x="174" y="26"/>
                </a:lnTo>
                <a:lnTo>
                  <a:pt x="168" y="20"/>
                </a:lnTo>
                <a:lnTo>
                  <a:pt x="161" y="14"/>
                </a:lnTo>
                <a:lnTo>
                  <a:pt x="154" y="11"/>
                </a:lnTo>
                <a:lnTo>
                  <a:pt x="146" y="6"/>
                </a:lnTo>
                <a:lnTo>
                  <a:pt x="138" y="4"/>
                </a:lnTo>
                <a:lnTo>
                  <a:pt x="129" y="1"/>
                </a:lnTo>
                <a:lnTo>
                  <a:pt x="121" y="0"/>
                </a:lnTo>
                <a:lnTo>
                  <a:pt x="112" y="0"/>
                </a:lnTo>
                <a:lnTo>
                  <a:pt x="102" y="0"/>
                </a:lnTo>
                <a:lnTo>
                  <a:pt x="94" y="1"/>
                </a:lnTo>
                <a:lnTo>
                  <a:pt x="85" y="4"/>
                </a:lnTo>
                <a:lnTo>
                  <a:pt x="77" y="6"/>
                </a:lnTo>
                <a:lnTo>
                  <a:pt x="69" y="11"/>
                </a:lnTo>
                <a:lnTo>
                  <a:pt x="62" y="14"/>
                </a:lnTo>
                <a:lnTo>
                  <a:pt x="55" y="20"/>
                </a:lnTo>
                <a:lnTo>
                  <a:pt x="49" y="26"/>
                </a:lnTo>
                <a:lnTo>
                  <a:pt x="43" y="32"/>
                </a:lnTo>
                <a:lnTo>
                  <a:pt x="38" y="39"/>
                </a:lnTo>
                <a:lnTo>
                  <a:pt x="33" y="46"/>
                </a:lnTo>
                <a:lnTo>
                  <a:pt x="30" y="55"/>
                </a:lnTo>
                <a:lnTo>
                  <a:pt x="26" y="62"/>
                </a:lnTo>
                <a:lnTo>
                  <a:pt x="25" y="71"/>
                </a:lnTo>
                <a:lnTo>
                  <a:pt x="23" y="80"/>
                </a:lnTo>
                <a:lnTo>
                  <a:pt x="23" y="89"/>
                </a:lnTo>
                <a:lnTo>
                  <a:pt x="0" y="89"/>
                </a:lnTo>
                <a:lnTo>
                  <a:pt x="45" y="133"/>
                </a:lnTo>
                <a:lnTo>
                  <a:pt x="89" y="89"/>
                </a:lnTo>
                <a:lnTo>
                  <a:pt x="68" y="89"/>
                </a:lnTo>
              </a:path>
            </a:pathLst>
          </a:custGeom>
          <a:noFill/>
          <a:ln w="1588">
            <a:solidFill>
              <a:srgbClr val="000000"/>
            </a:solidFill>
            <a:prstDash val="solid"/>
            <a:round/>
            <a:headEnd/>
            <a:tailEnd/>
          </a:ln>
        </p:spPr>
        <p:txBody>
          <a:bodyPr lIns="57150" tIns="28575" rIns="57150" bIns="28575"/>
          <a:lstStyle/>
          <a:p>
            <a:endParaRPr lang="en-US"/>
          </a:p>
        </p:txBody>
      </p:sp>
      <p:sp>
        <p:nvSpPr>
          <p:cNvPr id="61943" name="Rectangle 596"/>
          <p:cNvSpPr>
            <a:spLocks noChangeArrowheads="1"/>
          </p:cNvSpPr>
          <p:nvPr/>
        </p:nvSpPr>
        <p:spPr bwMode="auto">
          <a:xfrm>
            <a:off x="6189663" y="2705100"/>
            <a:ext cx="7937" cy="31750"/>
          </a:xfrm>
          <a:prstGeom prst="rect">
            <a:avLst/>
          </a:prstGeom>
          <a:solidFill>
            <a:srgbClr val="008000"/>
          </a:solidFill>
          <a:ln w="9525">
            <a:noFill/>
            <a:miter lim="800000"/>
            <a:headEnd/>
            <a:tailEnd/>
          </a:ln>
        </p:spPr>
        <p:txBody>
          <a:bodyPr lIns="57150" tIns="28575" rIns="57150" bIns="28575"/>
          <a:lstStyle/>
          <a:p>
            <a:endParaRPr lang="en-US"/>
          </a:p>
        </p:txBody>
      </p:sp>
      <p:sp>
        <p:nvSpPr>
          <p:cNvPr id="61944" name="Rectangle 597"/>
          <p:cNvSpPr>
            <a:spLocks noChangeArrowheads="1"/>
          </p:cNvSpPr>
          <p:nvPr/>
        </p:nvSpPr>
        <p:spPr bwMode="auto">
          <a:xfrm>
            <a:off x="6189663" y="2705100"/>
            <a:ext cx="7937" cy="31750"/>
          </a:xfrm>
          <a:prstGeom prst="rect">
            <a:avLst/>
          </a:prstGeom>
          <a:noFill/>
          <a:ln w="1651">
            <a:solidFill>
              <a:srgbClr val="000000"/>
            </a:solidFill>
            <a:miter lim="800000"/>
            <a:headEnd/>
            <a:tailEnd/>
          </a:ln>
        </p:spPr>
        <p:txBody>
          <a:bodyPr lIns="57150" tIns="28575" rIns="57150" bIns="28575"/>
          <a:lstStyle/>
          <a:p>
            <a:endParaRPr lang="en-US"/>
          </a:p>
        </p:txBody>
      </p:sp>
      <p:sp>
        <p:nvSpPr>
          <p:cNvPr id="61945" name="Rectangle 598"/>
          <p:cNvSpPr>
            <a:spLocks noChangeArrowheads="1"/>
          </p:cNvSpPr>
          <p:nvPr/>
        </p:nvSpPr>
        <p:spPr bwMode="auto">
          <a:xfrm>
            <a:off x="6157913" y="2736850"/>
            <a:ext cx="114300" cy="31750"/>
          </a:xfrm>
          <a:prstGeom prst="rect">
            <a:avLst/>
          </a:prstGeom>
          <a:solidFill>
            <a:srgbClr val="008000"/>
          </a:solidFill>
          <a:ln w="9525">
            <a:noFill/>
            <a:miter lim="800000"/>
            <a:headEnd/>
            <a:tailEnd/>
          </a:ln>
        </p:spPr>
        <p:txBody>
          <a:bodyPr lIns="57150" tIns="28575" rIns="57150" bIns="28575"/>
          <a:lstStyle/>
          <a:p>
            <a:endParaRPr lang="en-US"/>
          </a:p>
        </p:txBody>
      </p:sp>
      <p:sp>
        <p:nvSpPr>
          <p:cNvPr id="61946" name="Rectangle 599"/>
          <p:cNvSpPr>
            <a:spLocks noChangeArrowheads="1"/>
          </p:cNvSpPr>
          <p:nvPr/>
        </p:nvSpPr>
        <p:spPr bwMode="auto">
          <a:xfrm>
            <a:off x="6157913" y="2736850"/>
            <a:ext cx="114300" cy="31750"/>
          </a:xfrm>
          <a:prstGeom prst="rect">
            <a:avLst/>
          </a:prstGeom>
          <a:noFill/>
          <a:ln w="4763">
            <a:solidFill>
              <a:srgbClr val="000000"/>
            </a:solidFill>
            <a:miter lim="800000"/>
            <a:headEnd/>
            <a:tailEnd/>
          </a:ln>
        </p:spPr>
        <p:txBody>
          <a:bodyPr lIns="57150" tIns="28575" rIns="57150" bIns="28575"/>
          <a:lstStyle/>
          <a:p>
            <a:endParaRPr lang="en-US"/>
          </a:p>
        </p:txBody>
      </p:sp>
      <p:sp>
        <p:nvSpPr>
          <p:cNvPr id="61947" name="Rectangle 600"/>
          <p:cNvSpPr>
            <a:spLocks noChangeArrowheads="1"/>
          </p:cNvSpPr>
          <p:nvPr/>
        </p:nvSpPr>
        <p:spPr bwMode="auto">
          <a:xfrm>
            <a:off x="5821363" y="2706688"/>
            <a:ext cx="6350" cy="30162"/>
          </a:xfrm>
          <a:prstGeom prst="rect">
            <a:avLst/>
          </a:prstGeom>
          <a:solidFill>
            <a:srgbClr val="008000"/>
          </a:solidFill>
          <a:ln w="9525">
            <a:noFill/>
            <a:miter lim="800000"/>
            <a:headEnd/>
            <a:tailEnd/>
          </a:ln>
        </p:spPr>
        <p:txBody>
          <a:bodyPr lIns="57150" tIns="28575" rIns="57150" bIns="28575"/>
          <a:lstStyle/>
          <a:p>
            <a:endParaRPr lang="en-US"/>
          </a:p>
        </p:txBody>
      </p:sp>
      <p:sp>
        <p:nvSpPr>
          <p:cNvPr id="61948" name="Rectangle 601"/>
          <p:cNvSpPr>
            <a:spLocks noChangeArrowheads="1"/>
          </p:cNvSpPr>
          <p:nvPr/>
        </p:nvSpPr>
        <p:spPr bwMode="auto">
          <a:xfrm>
            <a:off x="5821363" y="2706688"/>
            <a:ext cx="6350" cy="30162"/>
          </a:xfrm>
          <a:prstGeom prst="rect">
            <a:avLst/>
          </a:prstGeom>
          <a:noFill/>
          <a:ln w="1651">
            <a:solidFill>
              <a:srgbClr val="000000"/>
            </a:solidFill>
            <a:miter lim="800000"/>
            <a:headEnd/>
            <a:tailEnd/>
          </a:ln>
        </p:spPr>
        <p:txBody>
          <a:bodyPr lIns="57150" tIns="28575" rIns="57150" bIns="28575"/>
          <a:lstStyle/>
          <a:p>
            <a:endParaRPr lang="en-US"/>
          </a:p>
        </p:txBody>
      </p:sp>
      <p:sp>
        <p:nvSpPr>
          <p:cNvPr id="61949" name="Rectangle 602"/>
          <p:cNvSpPr>
            <a:spLocks noChangeArrowheads="1"/>
          </p:cNvSpPr>
          <p:nvPr/>
        </p:nvSpPr>
        <p:spPr bwMode="auto">
          <a:xfrm>
            <a:off x="5816600" y="2736850"/>
            <a:ext cx="42863" cy="31750"/>
          </a:xfrm>
          <a:prstGeom prst="rect">
            <a:avLst/>
          </a:prstGeom>
          <a:solidFill>
            <a:srgbClr val="008000"/>
          </a:solidFill>
          <a:ln w="9525">
            <a:noFill/>
            <a:miter lim="800000"/>
            <a:headEnd/>
            <a:tailEnd/>
          </a:ln>
        </p:spPr>
        <p:txBody>
          <a:bodyPr lIns="57150" tIns="28575" rIns="57150" bIns="28575"/>
          <a:lstStyle/>
          <a:p>
            <a:endParaRPr lang="en-US"/>
          </a:p>
        </p:txBody>
      </p:sp>
      <p:sp>
        <p:nvSpPr>
          <p:cNvPr id="61950" name="Rectangle 603"/>
          <p:cNvSpPr>
            <a:spLocks noChangeArrowheads="1"/>
          </p:cNvSpPr>
          <p:nvPr/>
        </p:nvSpPr>
        <p:spPr bwMode="auto">
          <a:xfrm>
            <a:off x="5816600" y="2736850"/>
            <a:ext cx="42863" cy="31750"/>
          </a:xfrm>
          <a:prstGeom prst="rect">
            <a:avLst/>
          </a:prstGeom>
          <a:noFill/>
          <a:ln w="4763">
            <a:solidFill>
              <a:srgbClr val="000000"/>
            </a:solidFill>
            <a:miter lim="800000"/>
            <a:headEnd/>
            <a:tailEnd/>
          </a:ln>
        </p:spPr>
        <p:txBody>
          <a:bodyPr lIns="57150" tIns="28575" rIns="57150" bIns="28575"/>
          <a:lstStyle/>
          <a:p>
            <a:endParaRPr lang="en-US"/>
          </a:p>
        </p:txBody>
      </p:sp>
      <p:sp>
        <p:nvSpPr>
          <p:cNvPr id="61951" name="Freeform 604"/>
          <p:cNvSpPr>
            <a:spLocks/>
          </p:cNvSpPr>
          <p:nvPr/>
        </p:nvSpPr>
        <p:spPr bwMode="auto">
          <a:xfrm>
            <a:off x="5988050" y="3522663"/>
            <a:ext cx="41275" cy="255587"/>
          </a:xfrm>
          <a:custGeom>
            <a:avLst/>
            <a:gdLst>
              <a:gd name="T0" fmla="*/ 41275 w 267"/>
              <a:gd name="T1" fmla="*/ 39031 h 1421"/>
              <a:gd name="T2" fmla="*/ 41120 w 267"/>
              <a:gd name="T3" fmla="*/ 34714 h 1421"/>
              <a:gd name="T4" fmla="*/ 40657 w 267"/>
              <a:gd name="T5" fmla="*/ 30757 h 1421"/>
              <a:gd name="T6" fmla="*/ 40038 w 267"/>
              <a:gd name="T7" fmla="*/ 26800 h 1421"/>
              <a:gd name="T8" fmla="*/ 38802 w 267"/>
              <a:gd name="T9" fmla="*/ 21584 h 1421"/>
              <a:gd name="T10" fmla="*/ 37719 w 267"/>
              <a:gd name="T11" fmla="*/ 18166 h 1421"/>
              <a:gd name="T12" fmla="*/ 36483 w 267"/>
              <a:gd name="T13" fmla="*/ 14929 h 1421"/>
              <a:gd name="T14" fmla="*/ 35246 w 267"/>
              <a:gd name="T15" fmla="*/ 11871 h 1421"/>
              <a:gd name="T16" fmla="*/ 33700 w 267"/>
              <a:gd name="T17" fmla="*/ 9353 h 1421"/>
              <a:gd name="T18" fmla="*/ 32309 w 267"/>
              <a:gd name="T19" fmla="*/ 7015 h 1421"/>
              <a:gd name="T20" fmla="*/ 30454 w 267"/>
              <a:gd name="T21" fmla="*/ 4856 h 1421"/>
              <a:gd name="T22" fmla="*/ 28599 w 267"/>
              <a:gd name="T23" fmla="*/ 3238 h 1421"/>
              <a:gd name="T24" fmla="*/ 26744 w 267"/>
              <a:gd name="T25" fmla="*/ 1619 h 1421"/>
              <a:gd name="T26" fmla="*/ 24734 w 267"/>
              <a:gd name="T27" fmla="*/ 540 h 1421"/>
              <a:gd name="T28" fmla="*/ 22724 w 267"/>
              <a:gd name="T29" fmla="*/ 180 h 1421"/>
              <a:gd name="T30" fmla="*/ 20715 w 267"/>
              <a:gd name="T31" fmla="*/ 0 h 1421"/>
              <a:gd name="T32" fmla="*/ 18551 w 267"/>
              <a:gd name="T33" fmla="*/ 180 h 1421"/>
              <a:gd name="T34" fmla="*/ 16541 w 267"/>
              <a:gd name="T35" fmla="*/ 540 h 1421"/>
              <a:gd name="T36" fmla="*/ 14531 w 267"/>
              <a:gd name="T37" fmla="*/ 1619 h 1421"/>
              <a:gd name="T38" fmla="*/ 12676 w 267"/>
              <a:gd name="T39" fmla="*/ 3238 h 1421"/>
              <a:gd name="T40" fmla="*/ 10821 w 267"/>
              <a:gd name="T41" fmla="*/ 4856 h 1421"/>
              <a:gd name="T42" fmla="*/ 9121 w 267"/>
              <a:gd name="T43" fmla="*/ 7015 h 1421"/>
              <a:gd name="T44" fmla="*/ 7575 w 267"/>
              <a:gd name="T45" fmla="*/ 9353 h 1421"/>
              <a:gd name="T46" fmla="*/ 6029 w 267"/>
              <a:gd name="T47" fmla="*/ 11871 h 1421"/>
              <a:gd name="T48" fmla="*/ 4792 w 267"/>
              <a:gd name="T49" fmla="*/ 14929 h 1421"/>
              <a:gd name="T50" fmla="*/ 3556 w 267"/>
              <a:gd name="T51" fmla="*/ 18166 h 1421"/>
              <a:gd name="T52" fmla="*/ 2628 w 267"/>
              <a:gd name="T53" fmla="*/ 21584 h 1421"/>
              <a:gd name="T54" fmla="*/ 1237 w 267"/>
              <a:gd name="T55" fmla="*/ 26800 h 1421"/>
              <a:gd name="T56" fmla="*/ 773 w 267"/>
              <a:gd name="T57" fmla="*/ 30757 h 1421"/>
              <a:gd name="T58" fmla="*/ 155 w 267"/>
              <a:gd name="T59" fmla="*/ 34714 h 1421"/>
              <a:gd name="T60" fmla="*/ 0 w 267"/>
              <a:gd name="T61" fmla="*/ 39031 h 1421"/>
              <a:gd name="T62" fmla="*/ 0 w 267"/>
              <a:gd name="T63" fmla="*/ 214578 h 1421"/>
              <a:gd name="T64" fmla="*/ 155 w 267"/>
              <a:gd name="T65" fmla="*/ 218715 h 1421"/>
              <a:gd name="T66" fmla="*/ 464 w 267"/>
              <a:gd name="T67" fmla="*/ 222852 h 1421"/>
              <a:gd name="T68" fmla="*/ 928 w 267"/>
              <a:gd name="T69" fmla="*/ 226629 h 1421"/>
              <a:gd name="T70" fmla="*/ 1700 w 267"/>
              <a:gd name="T71" fmla="*/ 230586 h 1421"/>
              <a:gd name="T72" fmla="*/ 2937 w 267"/>
              <a:gd name="T73" fmla="*/ 235802 h 1421"/>
              <a:gd name="T74" fmla="*/ 4019 w 267"/>
              <a:gd name="T75" fmla="*/ 239040 h 1421"/>
              <a:gd name="T76" fmla="*/ 5411 w 267"/>
              <a:gd name="T77" fmla="*/ 242277 h 1421"/>
              <a:gd name="T78" fmla="*/ 6802 w 267"/>
              <a:gd name="T79" fmla="*/ 244975 h 1421"/>
              <a:gd name="T80" fmla="*/ 8348 w 267"/>
              <a:gd name="T81" fmla="*/ 247493 h 1421"/>
              <a:gd name="T82" fmla="*/ 9894 w 267"/>
              <a:gd name="T83" fmla="*/ 249651 h 1421"/>
              <a:gd name="T84" fmla="*/ 11749 w 267"/>
              <a:gd name="T85" fmla="*/ 251630 h 1421"/>
              <a:gd name="T86" fmla="*/ 13604 w 267"/>
              <a:gd name="T87" fmla="*/ 253069 h 1421"/>
              <a:gd name="T88" fmla="*/ 15459 w 267"/>
              <a:gd name="T89" fmla="*/ 254328 h 1421"/>
              <a:gd name="T90" fmla="*/ 17468 w 267"/>
              <a:gd name="T91" fmla="*/ 255227 h 1421"/>
              <a:gd name="T92" fmla="*/ 19633 w 267"/>
              <a:gd name="T93" fmla="*/ 255587 h 1421"/>
              <a:gd name="T94" fmla="*/ 21642 w 267"/>
              <a:gd name="T95" fmla="*/ 255587 h 1421"/>
              <a:gd name="T96" fmla="*/ 23807 w 267"/>
              <a:gd name="T97" fmla="*/ 255227 h 1421"/>
              <a:gd name="T98" fmla="*/ 25816 w 267"/>
              <a:gd name="T99" fmla="*/ 254328 h 1421"/>
              <a:gd name="T100" fmla="*/ 27671 w 267"/>
              <a:gd name="T101" fmla="*/ 253069 h 1421"/>
              <a:gd name="T102" fmla="*/ 29526 w 267"/>
              <a:gd name="T103" fmla="*/ 251630 h 1421"/>
              <a:gd name="T104" fmla="*/ 31381 w 267"/>
              <a:gd name="T105" fmla="*/ 249651 h 1421"/>
              <a:gd name="T106" fmla="*/ 33082 w 267"/>
              <a:gd name="T107" fmla="*/ 247493 h 1421"/>
              <a:gd name="T108" fmla="*/ 34473 w 267"/>
              <a:gd name="T109" fmla="*/ 244975 h 1421"/>
              <a:gd name="T110" fmla="*/ 36019 w 267"/>
              <a:gd name="T111" fmla="*/ 242277 h 1421"/>
              <a:gd name="T112" fmla="*/ 37256 w 267"/>
              <a:gd name="T113" fmla="*/ 239040 h 1421"/>
              <a:gd name="T114" fmla="*/ 38338 w 267"/>
              <a:gd name="T115" fmla="*/ 235802 h 1421"/>
              <a:gd name="T116" fmla="*/ 39575 w 267"/>
              <a:gd name="T117" fmla="*/ 230586 h 1421"/>
              <a:gd name="T118" fmla="*/ 40347 w 267"/>
              <a:gd name="T119" fmla="*/ 226629 h 1421"/>
              <a:gd name="T120" fmla="*/ 40966 w 267"/>
              <a:gd name="T121" fmla="*/ 222852 h 1421"/>
              <a:gd name="T122" fmla="*/ 41120 w 267"/>
              <a:gd name="T123" fmla="*/ 218715 h 1421"/>
              <a:gd name="T124" fmla="*/ 41275 w 267"/>
              <a:gd name="T125" fmla="*/ 214578 h 1421"/>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67"/>
              <a:gd name="T190" fmla="*/ 0 h 1421"/>
              <a:gd name="T191" fmla="*/ 267 w 267"/>
              <a:gd name="T192" fmla="*/ 1421 h 1421"/>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67" h="1421">
                <a:moveTo>
                  <a:pt x="267" y="229"/>
                </a:moveTo>
                <a:lnTo>
                  <a:pt x="267" y="217"/>
                </a:lnTo>
                <a:lnTo>
                  <a:pt x="266" y="205"/>
                </a:lnTo>
                <a:lnTo>
                  <a:pt x="266" y="193"/>
                </a:lnTo>
                <a:lnTo>
                  <a:pt x="265" y="182"/>
                </a:lnTo>
                <a:lnTo>
                  <a:pt x="263" y="171"/>
                </a:lnTo>
                <a:lnTo>
                  <a:pt x="261" y="160"/>
                </a:lnTo>
                <a:lnTo>
                  <a:pt x="259" y="149"/>
                </a:lnTo>
                <a:lnTo>
                  <a:pt x="256" y="139"/>
                </a:lnTo>
                <a:lnTo>
                  <a:pt x="251" y="120"/>
                </a:lnTo>
                <a:lnTo>
                  <a:pt x="248" y="109"/>
                </a:lnTo>
                <a:lnTo>
                  <a:pt x="244" y="101"/>
                </a:lnTo>
                <a:lnTo>
                  <a:pt x="241" y="91"/>
                </a:lnTo>
                <a:lnTo>
                  <a:pt x="236" y="83"/>
                </a:lnTo>
                <a:lnTo>
                  <a:pt x="233" y="75"/>
                </a:lnTo>
                <a:lnTo>
                  <a:pt x="228" y="66"/>
                </a:lnTo>
                <a:lnTo>
                  <a:pt x="223" y="59"/>
                </a:lnTo>
                <a:lnTo>
                  <a:pt x="218" y="52"/>
                </a:lnTo>
                <a:lnTo>
                  <a:pt x="214" y="45"/>
                </a:lnTo>
                <a:lnTo>
                  <a:pt x="209" y="39"/>
                </a:lnTo>
                <a:lnTo>
                  <a:pt x="203" y="32"/>
                </a:lnTo>
                <a:lnTo>
                  <a:pt x="197" y="27"/>
                </a:lnTo>
                <a:lnTo>
                  <a:pt x="191" y="22"/>
                </a:lnTo>
                <a:lnTo>
                  <a:pt x="185" y="18"/>
                </a:lnTo>
                <a:lnTo>
                  <a:pt x="179" y="13"/>
                </a:lnTo>
                <a:lnTo>
                  <a:pt x="173" y="9"/>
                </a:lnTo>
                <a:lnTo>
                  <a:pt x="167" y="7"/>
                </a:lnTo>
                <a:lnTo>
                  <a:pt x="160" y="3"/>
                </a:lnTo>
                <a:lnTo>
                  <a:pt x="154" y="2"/>
                </a:lnTo>
                <a:lnTo>
                  <a:pt x="147" y="1"/>
                </a:lnTo>
                <a:lnTo>
                  <a:pt x="140" y="0"/>
                </a:lnTo>
                <a:lnTo>
                  <a:pt x="134" y="0"/>
                </a:lnTo>
                <a:lnTo>
                  <a:pt x="127" y="0"/>
                </a:lnTo>
                <a:lnTo>
                  <a:pt x="120" y="1"/>
                </a:lnTo>
                <a:lnTo>
                  <a:pt x="113" y="2"/>
                </a:lnTo>
                <a:lnTo>
                  <a:pt x="107" y="3"/>
                </a:lnTo>
                <a:lnTo>
                  <a:pt x="100" y="7"/>
                </a:lnTo>
                <a:lnTo>
                  <a:pt x="94" y="9"/>
                </a:lnTo>
                <a:lnTo>
                  <a:pt x="88" y="13"/>
                </a:lnTo>
                <a:lnTo>
                  <a:pt x="82" y="18"/>
                </a:lnTo>
                <a:lnTo>
                  <a:pt x="76" y="22"/>
                </a:lnTo>
                <a:lnTo>
                  <a:pt x="70" y="27"/>
                </a:lnTo>
                <a:lnTo>
                  <a:pt x="64" y="32"/>
                </a:lnTo>
                <a:lnTo>
                  <a:pt x="59" y="39"/>
                </a:lnTo>
                <a:lnTo>
                  <a:pt x="54" y="45"/>
                </a:lnTo>
                <a:lnTo>
                  <a:pt x="49" y="52"/>
                </a:lnTo>
                <a:lnTo>
                  <a:pt x="44" y="59"/>
                </a:lnTo>
                <a:lnTo>
                  <a:pt x="39" y="66"/>
                </a:lnTo>
                <a:lnTo>
                  <a:pt x="35" y="75"/>
                </a:lnTo>
                <a:lnTo>
                  <a:pt x="31" y="83"/>
                </a:lnTo>
                <a:lnTo>
                  <a:pt x="26" y="91"/>
                </a:lnTo>
                <a:lnTo>
                  <a:pt x="23" y="101"/>
                </a:lnTo>
                <a:lnTo>
                  <a:pt x="19" y="109"/>
                </a:lnTo>
                <a:lnTo>
                  <a:pt x="17" y="120"/>
                </a:lnTo>
                <a:lnTo>
                  <a:pt x="11" y="139"/>
                </a:lnTo>
                <a:lnTo>
                  <a:pt x="8" y="149"/>
                </a:lnTo>
                <a:lnTo>
                  <a:pt x="6" y="160"/>
                </a:lnTo>
                <a:lnTo>
                  <a:pt x="5" y="171"/>
                </a:lnTo>
                <a:lnTo>
                  <a:pt x="3" y="182"/>
                </a:lnTo>
                <a:lnTo>
                  <a:pt x="1" y="193"/>
                </a:lnTo>
                <a:lnTo>
                  <a:pt x="1" y="205"/>
                </a:lnTo>
                <a:lnTo>
                  <a:pt x="0" y="217"/>
                </a:lnTo>
                <a:lnTo>
                  <a:pt x="0" y="229"/>
                </a:lnTo>
                <a:lnTo>
                  <a:pt x="0" y="1193"/>
                </a:lnTo>
                <a:lnTo>
                  <a:pt x="0" y="1204"/>
                </a:lnTo>
                <a:lnTo>
                  <a:pt x="1" y="1216"/>
                </a:lnTo>
                <a:lnTo>
                  <a:pt x="1" y="1227"/>
                </a:lnTo>
                <a:lnTo>
                  <a:pt x="3" y="1239"/>
                </a:lnTo>
                <a:lnTo>
                  <a:pt x="5" y="1250"/>
                </a:lnTo>
                <a:lnTo>
                  <a:pt x="6" y="1260"/>
                </a:lnTo>
                <a:lnTo>
                  <a:pt x="8" y="1271"/>
                </a:lnTo>
                <a:lnTo>
                  <a:pt x="11" y="1282"/>
                </a:lnTo>
                <a:lnTo>
                  <a:pt x="17" y="1302"/>
                </a:lnTo>
                <a:lnTo>
                  <a:pt x="19" y="1311"/>
                </a:lnTo>
                <a:lnTo>
                  <a:pt x="23" y="1321"/>
                </a:lnTo>
                <a:lnTo>
                  <a:pt x="26" y="1329"/>
                </a:lnTo>
                <a:lnTo>
                  <a:pt x="31" y="1338"/>
                </a:lnTo>
                <a:lnTo>
                  <a:pt x="35" y="1347"/>
                </a:lnTo>
                <a:lnTo>
                  <a:pt x="39" y="1354"/>
                </a:lnTo>
                <a:lnTo>
                  <a:pt x="44" y="1362"/>
                </a:lnTo>
                <a:lnTo>
                  <a:pt x="49" y="1369"/>
                </a:lnTo>
                <a:lnTo>
                  <a:pt x="54" y="1376"/>
                </a:lnTo>
                <a:lnTo>
                  <a:pt x="59" y="1382"/>
                </a:lnTo>
                <a:lnTo>
                  <a:pt x="64" y="1388"/>
                </a:lnTo>
                <a:lnTo>
                  <a:pt x="70" y="1394"/>
                </a:lnTo>
                <a:lnTo>
                  <a:pt x="76" y="1399"/>
                </a:lnTo>
                <a:lnTo>
                  <a:pt x="82" y="1404"/>
                </a:lnTo>
                <a:lnTo>
                  <a:pt x="88" y="1407"/>
                </a:lnTo>
                <a:lnTo>
                  <a:pt x="94" y="1411"/>
                </a:lnTo>
                <a:lnTo>
                  <a:pt x="100" y="1414"/>
                </a:lnTo>
                <a:lnTo>
                  <a:pt x="107" y="1417"/>
                </a:lnTo>
                <a:lnTo>
                  <a:pt x="113" y="1419"/>
                </a:lnTo>
                <a:lnTo>
                  <a:pt x="120" y="1420"/>
                </a:lnTo>
                <a:lnTo>
                  <a:pt x="127" y="1421"/>
                </a:lnTo>
                <a:lnTo>
                  <a:pt x="134" y="1421"/>
                </a:lnTo>
                <a:lnTo>
                  <a:pt x="140" y="1421"/>
                </a:lnTo>
                <a:lnTo>
                  <a:pt x="147" y="1420"/>
                </a:lnTo>
                <a:lnTo>
                  <a:pt x="154" y="1419"/>
                </a:lnTo>
                <a:lnTo>
                  <a:pt x="160" y="1417"/>
                </a:lnTo>
                <a:lnTo>
                  <a:pt x="167" y="1414"/>
                </a:lnTo>
                <a:lnTo>
                  <a:pt x="173" y="1411"/>
                </a:lnTo>
                <a:lnTo>
                  <a:pt x="179" y="1407"/>
                </a:lnTo>
                <a:lnTo>
                  <a:pt x="185" y="1404"/>
                </a:lnTo>
                <a:lnTo>
                  <a:pt x="191" y="1399"/>
                </a:lnTo>
                <a:lnTo>
                  <a:pt x="197" y="1394"/>
                </a:lnTo>
                <a:lnTo>
                  <a:pt x="203" y="1388"/>
                </a:lnTo>
                <a:lnTo>
                  <a:pt x="209" y="1382"/>
                </a:lnTo>
                <a:lnTo>
                  <a:pt x="214" y="1376"/>
                </a:lnTo>
                <a:lnTo>
                  <a:pt x="218" y="1369"/>
                </a:lnTo>
                <a:lnTo>
                  <a:pt x="223" y="1362"/>
                </a:lnTo>
                <a:lnTo>
                  <a:pt x="228" y="1354"/>
                </a:lnTo>
                <a:lnTo>
                  <a:pt x="233" y="1347"/>
                </a:lnTo>
                <a:lnTo>
                  <a:pt x="236" y="1338"/>
                </a:lnTo>
                <a:lnTo>
                  <a:pt x="241" y="1329"/>
                </a:lnTo>
                <a:lnTo>
                  <a:pt x="244" y="1321"/>
                </a:lnTo>
                <a:lnTo>
                  <a:pt x="248" y="1311"/>
                </a:lnTo>
                <a:lnTo>
                  <a:pt x="251" y="1302"/>
                </a:lnTo>
                <a:lnTo>
                  <a:pt x="256" y="1282"/>
                </a:lnTo>
                <a:lnTo>
                  <a:pt x="259" y="1271"/>
                </a:lnTo>
                <a:lnTo>
                  <a:pt x="261" y="1260"/>
                </a:lnTo>
                <a:lnTo>
                  <a:pt x="263" y="1250"/>
                </a:lnTo>
                <a:lnTo>
                  <a:pt x="265" y="1239"/>
                </a:lnTo>
                <a:lnTo>
                  <a:pt x="266" y="1227"/>
                </a:lnTo>
                <a:lnTo>
                  <a:pt x="266" y="1216"/>
                </a:lnTo>
                <a:lnTo>
                  <a:pt x="267" y="1204"/>
                </a:lnTo>
                <a:lnTo>
                  <a:pt x="267" y="1193"/>
                </a:lnTo>
                <a:lnTo>
                  <a:pt x="267" y="229"/>
                </a:lnTo>
                <a:close/>
              </a:path>
            </a:pathLst>
          </a:custGeom>
          <a:solidFill>
            <a:srgbClr val="FFFFFF"/>
          </a:solidFill>
          <a:ln w="9525">
            <a:noFill/>
            <a:round/>
            <a:headEnd/>
            <a:tailEnd/>
          </a:ln>
        </p:spPr>
        <p:txBody>
          <a:bodyPr lIns="57150" tIns="28575" rIns="57150" bIns="28575"/>
          <a:lstStyle/>
          <a:p>
            <a:endParaRPr lang="en-US"/>
          </a:p>
        </p:txBody>
      </p:sp>
      <p:sp>
        <p:nvSpPr>
          <p:cNvPr id="61952" name="Freeform 605"/>
          <p:cNvSpPr>
            <a:spLocks/>
          </p:cNvSpPr>
          <p:nvPr/>
        </p:nvSpPr>
        <p:spPr bwMode="auto">
          <a:xfrm>
            <a:off x="5988050" y="3522663"/>
            <a:ext cx="41275" cy="255587"/>
          </a:xfrm>
          <a:custGeom>
            <a:avLst/>
            <a:gdLst>
              <a:gd name="T0" fmla="*/ 41275 w 267"/>
              <a:gd name="T1" fmla="*/ 39031 h 1421"/>
              <a:gd name="T2" fmla="*/ 41120 w 267"/>
              <a:gd name="T3" fmla="*/ 34714 h 1421"/>
              <a:gd name="T4" fmla="*/ 40657 w 267"/>
              <a:gd name="T5" fmla="*/ 30757 h 1421"/>
              <a:gd name="T6" fmla="*/ 40038 w 267"/>
              <a:gd name="T7" fmla="*/ 26800 h 1421"/>
              <a:gd name="T8" fmla="*/ 38802 w 267"/>
              <a:gd name="T9" fmla="*/ 21584 h 1421"/>
              <a:gd name="T10" fmla="*/ 37719 w 267"/>
              <a:gd name="T11" fmla="*/ 18166 h 1421"/>
              <a:gd name="T12" fmla="*/ 36483 w 267"/>
              <a:gd name="T13" fmla="*/ 14929 h 1421"/>
              <a:gd name="T14" fmla="*/ 35246 w 267"/>
              <a:gd name="T15" fmla="*/ 11871 h 1421"/>
              <a:gd name="T16" fmla="*/ 33700 w 267"/>
              <a:gd name="T17" fmla="*/ 9353 h 1421"/>
              <a:gd name="T18" fmla="*/ 32309 w 267"/>
              <a:gd name="T19" fmla="*/ 7015 h 1421"/>
              <a:gd name="T20" fmla="*/ 30454 w 267"/>
              <a:gd name="T21" fmla="*/ 4856 h 1421"/>
              <a:gd name="T22" fmla="*/ 28599 w 267"/>
              <a:gd name="T23" fmla="*/ 3238 h 1421"/>
              <a:gd name="T24" fmla="*/ 26744 w 267"/>
              <a:gd name="T25" fmla="*/ 1619 h 1421"/>
              <a:gd name="T26" fmla="*/ 24734 w 267"/>
              <a:gd name="T27" fmla="*/ 540 h 1421"/>
              <a:gd name="T28" fmla="*/ 22724 w 267"/>
              <a:gd name="T29" fmla="*/ 180 h 1421"/>
              <a:gd name="T30" fmla="*/ 20715 w 267"/>
              <a:gd name="T31" fmla="*/ 0 h 1421"/>
              <a:gd name="T32" fmla="*/ 18551 w 267"/>
              <a:gd name="T33" fmla="*/ 180 h 1421"/>
              <a:gd name="T34" fmla="*/ 16541 w 267"/>
              <a:gd name="T35" fmla="*/ 540 h 1421"/>
              <a:gd name="T36" fmla="*/ 14531 w 267"/>
              <a:gd name="T37" fmla="*/ 1619 h 1421"/>
              <a:gd name="T38" fmla="*/ 12676 w 267"/>
              <a:gd name="T39" fmla="*/ 3238 h 1421"/>
              <a:gd name="T40" fmla="*/ 10821 w 267"/>
              <a:gd name="T41" fmla="*/ 4856 h 1421"/>
              <a:gd name="T42" fmla="*/ 9121 w 267"/>
              <a:gd name="T43" fmla="*/ 7015 h 1421"/>
              <a:gd name="T44" fmla="*/ 7575 w 267"/>
              <a:gd name="T45" fmla="*/ 9353 h 1421"/>
              <a:gd name="T46" fmla="*/ 6029 w 267"/>
              <a:gd name="T47" fmla="*/ 11871 h 1421"/>
              <a:gd name="T48" fmla="*/ 4792 w 267"/>
              <a:gd name="T49" fmla="*/ 14929 h 1421"/>
              <a:gd name="T50" fmla="*/ 3556 w 267"/>
              <a:gd name="T51" fmla="*/ 18166 h 1421"/>
              <a:gd name="T52" fmla="*/ 2628 w 267"/>
              <a:gd name="T53" fmla="*/ 21584 h 1421"/>
              <a:gd name="T54" fmla="*/ 1237 w 267"/>
              <a:gd name="T55" fmla="*/ 26800 h 1421"/>
              <a:gd name="T56" fmla="*/ 773 w 267"/>
              <a:gd name="T57" fmla="*/ 30757 h 1421"/>
              <a:gd name="T58" fmla="*/ 155 w 267"/>
              <a:gd name="T59" fmla="*/ 34714 h 1421"/>
              <a:gd name="T60" fmla="*/ 0 w 267"/>
              <a:gd name="T61" fmla="*/ 39031 h 1421"/>
              <a:gd name="T62" fmla="*/ 0 w 267"/>
              <a:gd name="T63" fmla="*/ 214578 h 1421"/>
              <a:gd name="T64" fmla="*/ 155 w 267"/>
              <a:gd name="T65" fmla="*/ 218715 h 1421"/>
              <a:gd name="T66" fmla="*/ 464 w 267"/>
              <a:gd name="T67" fmla="*/ 222852 h 1421"/>
              <a:gd name="T68" fmla="*/ 928 w 267"/>
              <a:gd name="T69" fmla="*/ 226629 h 1421"/>
              <a:gd name="T70" fmla="*/ 1700 w 267"/>
              <a:gd name="T71" fmla="*/ 230586 h 1421"/>
              <a:gd name="T72" fmla="*/ 2937 w 267"/>
              <a:gd name="T73" fmla="*/ 235802 h 1421"/>
              <a:gd name="T74" fmla="*/ 4019 w 267"/>
              <a:gd name="T75" fmla="*/ 239040 h 1421"/>
              <a:gd name="T76" fmla="*/ 5411 w 267"/>
              <a:gd name="T77" fmla="*/ 242277 h 1421"/>
              <a:gd name="T78" fmla="*/ 6802 w 267"/>
              <a:gd name="T79" fmla="*/ 244975 h 1421"/>
              <a:gd name="T80" fmla="*/ 8348 w 267"/>
              <a:gd name="T81" fmla="*/ 247493 h 1421"/>
              <a:gd name="T82" fmla="*/ 9894 w 267"/>
              <a:gd name="T83" fmla="*/ 249651 h 1421"/>
              <a:gd name="T84" fmla="*/ 11749 w 267"/>
              <a:gd name="T85" fmla="*/ 251630 h 1421"/>
              <a:gd name="T86" fmla="*/ 13604 w 267"/>
              <a:gd name="T87" fmla="*/ 253069 h 1421"/>
              <a:gd name="T88" fmla="*/ 15459 w 267"/>
              <a:gd name="T89" fmla="*/ 254328 h 1421"/>
              <a:gd name="T90" fmla="*/ 17468 w 267"/>
              <a:gd name="T91" fmla="*/ 255227 h 1421"/>
              <a:gd name="T92" fmla="*/ 19633 w 267"/>
              <a:gd name="T93" fmla="*/ 255587 h 1421"/>
              <a:gd name="T94" fmla="*/ 21642 w 267"/>
              <a:gd name="T95" fmla="*/ 255587 h 1421"/>
              <a:gd name="T96" fmla="*/ 23807 w 267"/>
              <a:gd name="T97" fmla="*/ 255227 h 1421"/>
              <a:gd name="T98" fmla="*/ 25816 w 267"/>
              <a:gd name="T99" fmla="*/ 254328 h 1421"/>
              <a:gd name="T100" fmla="*/ 27671 w 267"/>
              <a:gd name="T101" fmla="*/ 253069 h 1421"/>
              <a:gd name="T102" fmla="*/ 29526 w 267"/>
              <a:gd name="T103" fmla="*/ 251630 h 1421"/>
              <a:gd name="T104" fmla="*/ 31381 w 267"/>
              <a:gd name="T105" fmla="*/ 249651 h 1421"/>
              <a:gd name="T106" fmla="*/ 33082 w 267"/>
              <a:gd name="T107" fmla="*/ 247493 h 1421"/>
              <a:gd name="T108" fmla="*/ 34473 w 267"/>
              <a:gd name="T109" fmla="*/ 244975 h 1421"/>
              <a:gd name="T110" fmla="*/ 36019 w 267"/>
              <a:gd name="T111" fmla="*/ 242277 h 1421"/>
              <a:gd name="T112" fmla="*/ 37256 w 267"/>
              <a:gd name="T113" fmla="*/ 239040 h 1421"/>
              <a:gd name="T114" fmla="*/ 38338 w 267"/>
              <a:gd name="T115" fmla="*/ 235802 h 1421"/>
              <a:gd name="T116" fmla="*/ 39575 w 267"/>
              <a:gd name="T117" fmla="*/ 230586 h 1421"/>
              <a:gd name="T118" fmla="*/ 40347 w 267"/>
              <a:gd name="T119" fmla="*/ 226629 h 1421"/>
              <a:gd name="T120" fmla="*/ 40966 w 267"/>
              <a:gd name="T121" fmla="*/ 222852 h 1421"/>
              <a:gd name="T122" fmla="*/ 41120 w 267"/>
              <a:gd name="T123" fmla="*/ 218715 h 1421"/>
              <a:gd name="T124" fmla="*/ 41275 w 267"/>
              <a:gd name="T125" fmla="*/ 214578 h 1421"/>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67"/>
              <a:gd name="T190" fmla="*/ 0 h 1421"/>
              <a:gd name="T191" fmla="*/ 267 w 267"/>
              <a:gd name="T192" fmla="*/ 1421 h 1421"/>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67" h="1421">
                <a:moveTo>
                  <a:pt x="267" y="229"/>
                </a:moveTo>
                <a:lnTo>
                  <a:pt x="267" y="217"/>
                </a:lnTo>
                <a:lnTo>
                  <a:pt x="266" y="205"/>
                </a:lnTo>
                <a:lnTo>
                  <a:pt x="266" y="193"/>
                </a:lnTo>
                <a:lnTo>
                  <a:pt x="265" y="182"/>
                </a:lnTo>
                <a:lnTo>
                  <a:pt x="263" y="171"/>
                </a:lnTo>
                <a:lnTo>
                  <a:pt x="261" y="160"/>
                </a:lnTo>
                <a:lnTo>
                  <a:pt x="259" y="149"/>
                </a:lnTo>
                <a:lnTo>
                  <a:pt x="256" y="139"/>
                </a:lnTo>
                <a:lnTo>
                  <a:pt x="251" y="120"/>
                </a:lnTo>
                <a:lnTo>
                  <a:pt x="248" y="109"/>
                </a:lnTo>
                <a:lnTo>
                  <a:pt x="244" y="101"/>
                </a:lnTo>
                <a:lnTo>
                  <a:pt x="241" y="91"/>
                </a:lnTo>
                <a:lnTo>
                  <a:pt x="236" y="83"/>
                </a:lnTo>
                <a:lnTo>
                  <a:pt x="233" y="75"/>
                </a:lnTo>
                <a:lnTo>
                  <a:pt x="228" y="66"/>
                </a:lnTo>
                <a:lnTo>
                  <a:pt x="223" y="59"/>
                </a:lnTo>
                <a:lnTo>
                  <a:pt x="218" y="52"/>
                </a:lnTo>
                <a:lnTo>
                  <a:pt x="214" y="45"/>
                </a:lnTo>
                <a:lnTo>
                  <a:pt x="209" y="39"/>
                </a:lnTo>
                <a:lnTo>
                  <a:pt x="203" y="32"/>
                </a:lnTo>
                <a:lnTo>
                  <a:pt x="197" y="27"/>
                </a:lnTo>
                <a:lnTo>
                  <a:pt x="191" y="22"/>
                </a:lnTo>
                <a:lnTo>
                  <a:pt x="185" y="18"/>
                </a:lnTo>
                <a:lnTo>
                  <a:pt x="179" y="13"/>
                </a:lnTo>
                <a:lnTo>
                  <a:pt x="173" y="9"/>
                </a:lnTo>
                <a:lnTo>
                  <a:pt x="167" y="7"/>
                </a:lnTo>
                <a:lnTo>
                  <a:pt x="160" y="3"/>
                </a:lnTo>
                <a:lnTo>
                  <a:pt x="154" y="2"/>
                </a:lnTo>
                <a:lnTo>
                  <a:pt x="147" y="1"/>
                </a:lnTo>
                <a:lnTo>
                  <a:pt x="140" y="0"/>
                </a:lnTo>
                <a:lnTo>
                  <a:pt x="134" y="0"/>
                </a:lnTo>
                <a:lnTo>
                  <a:pt x="127" y="0"/>
                </a:lnTo>
                <a:lnTo>
                  <a:pt x="120" y="1"/>
                </a:lnTo>
                <a:lnTo>
                  <a:pt x="113" y="2"/>
                </a:lnTo>
                <a:lnTo>
                  <a:pt x="107" y="3"/>
                </a:lnTo>
                <a:lnTo>
                  <a:pt x="100" y="7"/>
                </a:lnTo>
                <a:lnTo>
                  <a:pt x="94" y="9"/>
                </a:lnTo>
                <a:lnTo>
                  <a:pt x="88" y="13"/>
                </a:lnTo>
                <a:lnTo>
                  <a:pt x="82" y="18"/>
                </a:lnTo>
                <a:lnTo>
                  <a:pt x="76" y="22"/>
                </a:lnTo>
                <a:lnTo>
                  <a:pt x="70" y="27"/>
                </a:lnTo>
                <a:lnTo>
                  <a:pt x="64" y="32"/>
                </a:lnTo>
                <a:lnTo>
                  <a:pt x="59" y="39"/>
                </a:lnTo>
                <a:lnTo>
                  <a:pt x="54" y="45"/>
                </a:lnTo>
                <a:lnTo>
                  <a:pt x="49" y="52"/>
                </a:lnTo>
                <a:lnTo>
                  <a:pt x="44" y="59"/>
                </a:lnTo>
                <a:lnTo>
                  <a:pt x="39" y="66"/>
                </a:lnTo>
                <a:lnTo>
                  <a:pt x="35" y="75"/>
                </a:lnTo>
                <a:lnTo>
                  <a:pt x="31" y="83"/>
                </a:lnTo>
                <a:lnTo>
                  <a:pt x="26" y="91"/>
                </a:lnTo>
                <a:lnTo>
                  <a:pt x="23" y="101"/>
                </a:lnTo>
                <a:lnTo>
                  <a:pt x="19" y="109"/>
                </a:lnTo>
                <a:lnTo>
                  <a:pt x="17" y="120"/>
                </a:lnTo>
                <a:lnTo>
                  <a:pt x="11" y="139"/>
                </a:lnTo>
                <a:lnTo>
                  <a:pt x="8" y="149"/>
                </a:lnTo>
                <a:lnTo>
                  <a:pt x="6" y="160"/>
                </a:lnTo>
                <a:lnTo>
                  <a:pt x="5" y="171"/>
                </a:lnTo>
                <a:lnTo>
                  <a:pt x="3" y="182"/>
                </a:lnTo>
                <a:lnTo>
                  <a:pt x="1" y="193"/>
                </a:lnTo>
                <a:lnTo>
                  <a:pt x="1" y="205"/>
                </a:lnTo>
                <a:lnTo>
                  <a:pt x="0" y="217"/>
                </a:lnTo>
                <a:lnTo>
                  <a:pt x="0" y="229"/>
                </a:lnTo>
                <a:lnTo>
                  <a:pt x="0" y="1193"/>
                </a:lnTo>
                <a:lnTo>
                  <a:pt x="0" y="1204"/>
                </a:lnTo>
                <a:lnTo>
                  <a:pt x="1" y="1216"/>
                </a:lnTo>
                <a:lnTo>
                  <a:pt x="1" y="1227"/>
                </a:lnTo>
                <a:lnTo>
                  <a:pt x="3" y="1239"/>
                </a:lnTo>
                <a:lnTo>
                  <a:pt x="5" y="1250"/>
                </a:lnTo>
                <a:lnTo>
                  <a:pt x="6" y="1260"/>
                </a:lnTo>
                <a:lnTo>
                  <a:pt x="8" y="1271"/>
                </a:lnTo>
                <a:lnTo>
                  <a:pt x="11" y="1282"/>
                </a:lnTo>
                <a:lnTo>
                  <a:pt x="17" y="1302"/>
                </a:lnTo>
                <a:lnTo>
                  <a:pt x="19" y="1311"/>
                </a:lnTo>
                <a:lnTo>
                  <a:pt x="23" y="1321"/>
                </a:lnTo>
                <a:lnTo>
                  <a:pt x="26" y="1329"/>
                </a:lnTo>
                <a:lnTo>
                  <a:pt x="31" y="1338"/>
                </a:lnTo>
                <a:lnTo>
                  <a:pt x="35" y="1347"/>
                </a:lnTo>
                <a:lnTo>
                  <a:pt x="39" y="1354"/>
                </a:lnTo>
                <a:lnTo>
                  <a:pt x="44" y="1362"/>
                </a:lnTo>
                <a:lnTo>
                  <a:pt x="49" y="1369"/>
                </a:lnTo>
                <a:lnTo>
                  <a:pt x="54" y="1376"/>
                </a:lnTo>
                <a:lnTo>
                  <a:pt x="59" y="1382"/>
                </a:lnTo>
                <a:lnTo>
                  <a:pt x="64" y="1388"/>
                </a:lnTo>
                <a:lnTo>
                  <a:pt x="70" y="1394"/>
                </a:lnTo>
                <a:lnTo>
                  <a:pt x="76" y="1399"/>
                </a:lnTo>
                <a:lnTo>
                  <a:pt x="82" y="1404"/>
                </a:lnTo>
                <a:lnTo>
                  <a:pt x="88" y="1407"/>
                </a:lnTo>
                <a:lnTo>
                  <a:pt x="94" y="1411"/>
                </a:lnTo>
                <a:lnTo>
                  <a:pt x="100" y="1414"/>
                </a:lnTo>
                <a:lnTo>
                  <a:pt x="107" y="1417"/>
                </a:lnTo>
                <a:lnTo>
                  <a:pt x="113" y="1419"/>
                </a:lnTo>
                <a:lnTo>
                  <a:pt x="120" y="1420"/>
                </a:lnTo>
                <a:lnTo>
                  <a:pt x="127" y="1421"/>
                </a:lnTo>
                <a:lnTo>
                  <a:pt x="134" y="1421"/>
                </a:lnTo>
                <a:lnTo>
                  <a:pt x="140" y="1421"/>
                </a:lnTo>
                <a:lnTo>
                  <a:pt x="147" y="1420"/>
                </a:lnTo>
                <a:lnTo>
                  <a:pt x="154" y="1419"/>
                </a:lnTo>
                <a:lnTo>
                  <a:pt x="160" y="1417"/>
                </a:lnTo>
                <a:lnTo>
                  <a:pt x="167" y="1414"/>
                </a:lnTo>
                <a:lnTo>
                  <a:pt x="173" y="1411"/>
                </a:lnTo>
                <a:lnTo>
                  <a:pt x="179" y="1407"/>
                </a:lnTo>
                <a:lnTo>
                  <a:pt x="185" y="1404"/>
                </a:lnTo>
                <a:lnTo>
                  <a:pt x="191" y="1399"/>
                </a:lnTo>
                <a:lnTo>
                  <a:pt x="197" y="1394"/>
                </a:lnTo>
                <a:lnTo>
                  <a:pt x="203" y="1388"/>
                </a:lnTo>
                <a:lnTo>
                  <a:pt x="209" y="1382"/>
                </a:lnTo>
                <a:lnTo>
                  <a:pt x="214" y="1376"/>
                </a:lnTo>
                <a:lnTo>
                  <a:pt x="218" y="1369"/>
                </a:lnTo>
                <a:lnTo>
                  <a:pt x="223" y="1362"/>
                </a:lnTo>
                <a:lnTo>
                  <a:pt x="228" y="1354"/>
                </a:lnTo>
                <a:lnTo>
                  <a:pt x="233" y="1347"/>
                </a:lnTo>
                <a:lnTo>
                  <a:pt x="236" y="1338"/>
                </a:lnTo>
                <a:lnTo>
                  <a:pt x="241" y="1329"/>
                </a:lnTo>
                <a:lnTo>
                  <a:pt x="244" y="1321"/>
                </a:lnTo>
                <a:lnTo>
                  <a:pt x="248" y="1311"/>
                </a:lnTo>
                <a:lnTo>
                  <a:pt x="251" y="1302"/>
                </a:lnTo>
                <a:lnTo>
                  <a:pt x="256" y="1282"/>
                </a:lnTo>
                <a:lnTo>
                  <a:pt x="259" y="1271"/>
                </a:lnTo>
                <a:lnTo>
                  <a:pt x="261" y="1260"/>
                </a:lnTo>
                <a:lnTo>
                  <a:pt x="263" y="1250"/>
                </a:lnTo>
                <a:lnTo>
                  <a:pt x="265" y="1239"/>
                </a:lnTo>
                <a:lnTo>
                  <a:pt x="266" y="1227"/>
                </a:lnTo>
                <a:lnTo>
                  <a:pt x="266" y="1216"/>
                </a:lnTo>
                <a:lnTo>
                  <a:pt x="267" y="1204"/>
                </a:lnTo>
                <a:lnTo>
                  <a:pt x="267" y="1193"/>
                </a:lnTo>
                <a:lnTo>
                  <a:pt x="267" y="229"/>
                </a:lnTo>
              </a:path>
            </a:pathLst>
          </a:custGeom>
          <a:noFill/>
          <a:ln w="4763">
            <a:solidFill>
              <a:srgbClr val="000000"/>
            </a:solidFill>
            <a:prstDash val="solid"/>
            <a:round/>
            <a:headEnd/>
            <a:tailEnd/>
          </a:ln>
        </p:spPr>
        <p:txBody>
          <a:bodyPr lIns="57150" tIns="28575" rIns="57150" bIns="28575"/>
          <a:lstStyle/>
          <a:p>
            <a:endParaRPr lang="en-US"/>
          </a:p>
        </p:txBody>
      </p:sp>
      <p:sp>
        <p:nvSpPr>
          <p:cNvPr id="61953" name="Rectangle 606"/>
          <p:cNvSpPr>
            <a:spLocks noChangeArrowheads="1"/>
          </p:cNvSpPr>
          <p:nvPr/>
        </p:nvSpPr>
        <p:spPr bwMode="auto">
          <a:xfrm>
            <a:off x="5870575" y="3540125"/>
            <a:ext cx="277813" cy="30163"/>
          </a:xfrm>
          <a:prstGeom prst="rect">
            <a:avLst/>
          </a:prstGeom>
          <a:solidFill>
            <a:srgbClr val="808080"/>
          </a:solidFill>
          <a:ln w="9525">
            <a:noFill/>
            <a:miter lim="800000"/>
            <a:headEnd/>
            <a:tailEnd/>
          </a:ln>
        </p:spPr>
        <p:txBody>
          <a:bodyPr lIns="57150" tIns="28575" rIns="57150" bIns="28575"/>
          <a:lstStyle/>
          <a:p>
            <a:endParaRPr lang="en-US"/>
          </a:p>
        </p:txBody>
      </p:sp>
      <p:sp>
        <p:nvSpPr>
          <p:cNvPr id="61954" name="Rectangle 607"/>
          <p:cNvSpPr>
            <a:spLocks noChangeArrowheads="1"/>
          </p:cNvSpPr>
          <p:nvPr/>
        </p:nvSpPr>
        <p:spPr bwMode="auto">
          <a:xfrm>
            <a:off x="5870575" y="3540125"/>
            <a:ext cx="277813" cy="30163"/>
          </a:xfrm>
          <a:prstGeom prst="rect">
            <a:avLst/>
          </a:prstGeom>
          <a:noFill/>
          <a:ln w="4763">
            <a:solidFill>
              <a:srgbClr val="000000"/>
            </a:solidFill>
            <a:miter lim="800000"/>
            <a:headEnd/>
            <a:tailEnd/>
          </a:ln>
        </p:spPr>
        <p:txBody>
          <a:bodyPr lIns="57150" tIns="28575" rIns="57150" bIns="28575"/>
          <a:lstStyle/>
          <a:p>
            <a:endParaRPr lang="en-US"/>
          </a:p>
        </p:txBody>
      </p:sp>
      <p:sp>
        <p:nvSpPr>
          <p:cNvPr id="61955" name="Rectangle 608"/>
          <p:cNvSpPr>
            <a:spLocks noChangeArrowheads="1"/>
          </p:cNvSpPr>
          <p:nvPr/>
        </p:nvSpPr>
        <p:spPr bwMode="auto">
          <a:xfrm>
            <a:off x="5829300" y="2474913"/>
            <a:ext cx="26988" cy="38100"/>
          </a:xfrm>
          <a:prstGeom prst="rect">
            <a:avLst/>
          </a:prstGeom>
          <a:solidFill>
            <a:srgbClr val="C0C0C0"/>
          </a:solidFill>
          <a:ln w="9525">
            <a:noFill/>
            <a:miter lim="800000"/>
            <a:headEnd/>
            <a:tailEnd/>
          </a:ln>
        </p:spPr>
        <p:txBody>
          <a:bodyPr lIns="57150" tIns="28575" rIns="57150" bIns="28575"/>
          <a:lstStyle/>
          <a:p>
            <a:endParaRPr lang="en-US"/>
          </a:p>
        </p:txBody>
      </p:sp>
      <p:sp>
        <p:nvSpPr>
          <p:cNvPr id="61956" name="Rectangle 609"/>
          <p:cNvSpPr>
            <a:spLocks noChangeArrowheads="1"/>
          </p:cNvSpPr>
          <p:nvPr/>
        </p:nvSpPr>
        <p:spPr bwMode="auto">
          <a:xfrm>
            <a:off x="5865813" y="2474913"/>
            <a:ext cx="26987" cy="38100"/>
          </a:xfrm>
          <a:prstGeom prst="rect">
            <a:avLst/>
          </a:prstGeom>
          <a:solidFill>
            <a:srgbClr val="C0C0C0"/>
          </a:solidFill>
          <a:ln w="9525">
            <a:noFill/>
            <a:miter lim="800000"/>
            <a:headEnd/>
            <a:tailEnd/>
          </a:ln>
        </p:spPr>
        <p:txBody>
          <a:bodyPr lIns="57150" tIns="28575" rIns="57150" bIns="28575"/>
          <a:lstStyle/>
          <a:p>
            <a:endParaRPr lang="en-US"/>
          </a:p>
        </p:txBody>
      </p:sp>
      <p:sp>
        <p:nvSpPr>
          <p:cNvPr id="61957" name="Rectangle 610"/>
          <p:cNvSpPr>
            <a:spLocks noChangeArrowheads="1"/>
          </p:cNvSpPr>
          <p:nvPr/>
        </p:nvSpPr>
        <p:spPr bwMode="auto">
          <a:xfrm>
            <a:off x="5902325" y="2474913"/>
            <a:ext cx="28575" cy="38100"/>
          </a:xfrm>
          <a:prstGeom prst="rect">
            <a:avLst/>
          </a:prstGeom>
          <a:solidFill>
            <a:srgbClr val="C0C0C0"/>
          </a:solidFill>
          <a:ln w="9525">
            <a:noFill/>
            <a:miter lim="800000"/>
            <a:headEnd/>
            <a:tailEnd/>
          </a:ln>
        </p:spPr>
        <p:txBody>
          <a:bodyPr lIns="57150" tIns="28575" rIns="57150" bIns="28575"/>
          <a:lstStyle/>
          <a:p>
            <a:endParaRPr lang="en-US"/>
          </a:p>
        </p:txBody>
      </p:sp>
      <p:sp>
        <p:nvSpPr>
          <p:cNvPr id="61958" name="Rectangle 611"/>
          <p:cNvSpPr>
            <a:spLocks noChangeArrowheads="1"/>
          </p:cNvSpPr>
          <p:nvPr/>
        </p:nvSpPr>
        <p:spPr bwMode="auto">
          <a:xfrm>
            <a:off x="5940425" y="2474913"/>
            <a:ext cx="26988" cy="38100"/>
          </a:xfrm>
          <a:prstGeom prst="rect">
            <a:avLst/>
          </a:prstGeom>
          <a:solidFill>
            <a:srgbClr val="C0C0C0"/>
          </a:solidFill>
          <a:ln w="9525">
            <a:noFill/>
            <a:miter lim="800000"/>
            <a:headEnd/>
            <a:tailEnd/>
          </a:ln>
        </p:spPr>
        <p:txBody>
          <a:bodyPr lIns="57150" tIns="28575" rIns="57150" bIns="28575"/>
          <a:lstStyle/>
          <a:p>
            <a:endParaRPr lang="en-US"/>
          </a:p>
        </p:txBody>
      </p:sp>
      <p:sp>
        <p:nvSpPr>
          <p:cNvPr id="61959" name="Rectangle 612"/>
          <p:cNvSpPr>
            <a:spLocks noChangeArrowheads="1"/>
          </p:cNvSpPr>
          <p:nvPr/>
        </p:nvSpPr>
        <p:spPr bwMode="auto">
          <a:xfrm>
            <a:off x="5976938" y="2474913"/>
            <a:ext cx="26987" cy="38100"/>
          </a:xfrm>
          <a:prstGeom prst="rect">
            <a:avLst/>
          </a:prstGeom>
          <a:solidFill>
            <a:srgbClr val="C0C0C0"/>
          </a:solidFill>
          <a:ln w="9525">
            <a:noFill/>
            <a:miter lim="800000"/>
            <a:headEnd/>
            <a:tailEnd/>
          </a:ln>
        </p:spPr>
        <p:txBody>
          <a:bodyPr lIns="57150" tIns="28575" rIns="57150" bIns="28575"/>
          <a:lstStyle/>
          <a:p>
            <a:endParaRPr lang="en-US"/>
          </a:p>
        </p:txBody>
      </p:sp>
      <p:sp>
        <p:nvSpPr>
          <p:cNvPr id="61960" name="Rectangle 613"/>
          <p:cNvSpPr>
            <a:spLocks noChangeArrowheads="1"/>
          </p:cNvSpPr>
          <p:nvPr/>
        </p:nvSpPr>
        <p:spPr bwMode="auto">
          <a:xfrm>
            <a:off x="6013450" y="2474913"/>
            <a:ext cx="26988" cy="38100"/>
          </a:xfrm>
          <a:prstGeom prst="rect">
            <a:avLst/>
          </a:prstGeom>
          <a:solidFill>
            <a:srgbClr val="C0C0C0"/>
          </a:solidFill>
          <a:ln w="9525">
            <a:noFill/>
            <a:miter lim="800000"/>
            <a:headEnd/>
            <a:tailEnd/>
          </a:ln>
        </p:spPr>
        <p:txBody>
          <a:bodyPr lIns="57150" tIns="28575" rIns="57150" bIns="28575"/>
          <a:lstStyle/>
          <a:p>
            <a:endParaRPr lang="en-US"/>
          </a:p>
        </p:txBody>
      </p:sp>
      <p:sp>
        <p:nvSpPr>
          <p:cNvPr id="61961" name="Rectangle 614"/>
          <p:cNvSpPr>
            <a:spLocks noChangeArrowheads="1"/>
          </p:cNvSpPr>
          <p:nvPr/>
        </p:nvSpPr>
        <p:spPr bwMode="auto">
          <a:xfrm>
            <a:off x="6049963" y="2474913"/>
            <a:ext cx="28575" cy="38100"/>
          </a:xfrm>
          <a:prstGeom prst="rect">
            <a:avLst/>
          </a:prstGeom>
          <a:solidFill>
            <a:srgbClr val="C0C0C0"/>
          </a:solidFill>
          <a:ln w="9525">
            <a:noFill/>
            <a:miter lim="800000"/>
            <a:headEnd/>
            <a:tailEnd/>
          </a:ln>
        </p:spPr>
        <p:txBody>
          <a:bodyPr lIns="57150" tIns="28575" rIns="57150" bIns="28575"/>
          <a:lstStyle/>
          <a:p>
            <a:endParaRPr lang="en-US"/>
          </a:p>
        </p:txBody>
      </p:sp>
      <p:sp>
        <p:nvSpPr>
          <p:cNvPr id="61962" name="Rectangle 615"/>
          <p:cNvSpPr>
            <a:spLocks noChangeArrowheads="1"/>
          </p:cNvSpPr>
          <p:nvPr/>
        </p:nvSpPr>
        <p:spPr bwMode="auto">
          <a:xfrm>
            <a:off x="6088063" y="2474913"/>
            <a:ext cx="26987" cy="38100"/>
          </a:xfrm>
          <a:prstGeom prst="rect">
            <a:avLst/>
          </a:prstGeom>
          <a:solidFill>
            <a:srgbClr val="C0C0C0"/>
          </a:solidFill>
          <a:ln w="9525">
            <a:noFill/>
            <a:miter lim="800000"/>
            <a:headEnd/>
            <a:tailEnd/>
          </a:ln>
        </p:spPr>
        <p:txBody>
          <a:bodyPr lIns="57150" tIns="28575" rIns="57150" bIns="28575"/>
          <a:lstStyle/>
          <a:p>
            <a:endParaRPr lang="en-US"/>
          </a:p>
        </p:txBody>
      </p:sp>
      <p:sp>
        <p:nvSpPr>
          <p:cNvPr id="61963" name="Rectangle 616"/>
          <p:cNvSpPr>
            <a:spLocks noChangeArrowheads="1"/>
          </p:cNvSpPr>
          <p:nvPr/>
        </p:nvSpPr>
        <p:spPr bwMode="auto">
          <a:xfrm>
            <a:off x="6124575" y="2474913"/>
            <a:ext cx="26988" cy="38100"/>
          </a:xfrm>
          <a:prstGeom prst="rect">
            <a:avLst/>
          </a:prstGeom>
          <a:solidFill>
            <a:srgbClr val="C0C0C0"/>
          </a:solidFill>
          <a:ln w="9525">
            <a:noFill/>
            <a:miter lim="800000"/>
            <a:headEnd/>
            <a:tailEnd/>
          </a:ln>
        </p:spPr>
        <p:txBody>
          <a:bodyPr lIns="57150" tIns="28575" rIns="57150" bIns="28575"/>
          <a:lstStyle/>
          <a:p>
            <a:endParaRPr lang="en-US"/>
          </a:p>
        </p:txBody>
      </p:sp>
      <p:sp>
        <p:nvSpPr>
          <p:cNvPr id="61964" name="Rectangle 617"/>
          <p:cNvSpPr>
            <a:spLocks noChangeArrowheads="1"/>
          </p:cNvSpPr>
          <p:nvPr/>
        </p:nvSpPr>
        <p:spPr bwMode="auto">
          <a:xfrm>
            <a:off x="6161088" y="2474913"/>
            <a:ext cx="26987" cy="38100"/>
          </a:xfrm>
          <a:prstGeom prst="rect">
            <a:avLst/>
          </a:prstGeom>
          <a:solidFill>
            <a:srgbClr val="C0C0C0"/>
          </a:solidFill>
          <a:ln w="9525">
            <a:noFill/>
            <a:miter lim="800000"/>
            <a:headEnd/>
            <a:tailEnd/>
          </a:ln>
        </p:spPr>
        <p:txBody>
          <a:bodyPr lIns="57150" tIns="28575" rIns="57150" bIns="28575"/>
          <a:lstStyle/>
          <a:p>
            <a:endParaRPr lang="en-US"/>
          </a:p>
        </p:txBody>
      </p:sp>
      <p:sp>
        <p:nvSpPr>
          <p:cNvPr id="61965" name="Line 618"/>
          <p:cNvSpPr>
            <a:spLocks noChangeShapeType="1"/>
          </p:cNvSpPr>
          <p:nvPr/>
        </p:nvSpPr>
        <p:spPr bwMode="auto">
          <a:xfrm>
            <a:off x="5816600" y="2513013"/>
            <a:ext cx="384175" cy="0"/>
          </a:xfrm>
          <a:prstGeom prst="line">
            <a:avLst/>
          </a:prstGeom>
          <a:noFill/>
          <a:ln w="3175">
            <a:solidFill>
              <a:srgbClr val="000000"/>
            </a:solidFill>
            <a:round/>
            <a:headEnd/>
            <a:tailEnd/>
          </a:ln>
        </p:spPr>
        <p:txBody>
          <a:bodyPr lIns="57150" tIns="28575" rIns="57150" bIns="28575"/>
          <a:lstStyle/>
          <a:p>
            <a:endParaRPr lang="en-US"/>
          </a:p>
        </p:txBody>
      </p:sp>
      <p:sp>
        <p:nvSpPr>
          <p:cNvPr id="61966" name="Line 619"/>
          <p:cNvSpPr>
            <a:spLocks noChangeShapeType="1"/>
          </p:cNvSpPr>
          <p:nvPr/>
        </p:nvSpPr>
        <p:spPr bwMode="auto">
          <a:xfrm>
            <a:off x="5819775" y="2474913"/>
            <a:ext cx="379413" cy="0"/>
          </a:xfrm>
          <a:prstGeom prst="line">
            <a:avLst/>
          </a:prstGeom>
          <a:noFill/>
          <a:ln w="3175">
            <a:solidFill>
              <a:srgbClr val="000000"/>
            </a:solidFill>
            <a:round/>
            <a:headEnd/>
            <a:tailEnd/>
          </a:ln>
        </p:spPr>
        <p:txBody>
          <a:bodyPr lIns="57150" tIns="28575" rIns="57150" bIns="28575"/>
          <a:lstStyle/>
          <a:p>
            <a:endParaRPr lang="en-US"/>
          </a:p>
        </p:txBody>
      </p:sp>
      <p:sp>
        <p:nvSpPr>
          <p:cNvPr id="61967" name="Freeform 620"/>
          <p:cNvSpPr>
            <a:spLocks/>
          </p:cNvSpPr>
          <p:nvPr/>
        </p:nvSpPr>
        <p:spPr bwMode="auto">
          <a:xfrm>
            <a:off x="6097588" y="2249488"/>
            <a:ext cx="68262" cy="66675"/>
          </a:xfrm>
          <a:custGeom>
            <a:avLst/>
            <a:gdLst>
              <a:gd name="T0" fmla="*/ 0 w 437"/>
              <a:gd name="T1" fmla="*/ 0 h 375"/>
              <a:gd name="T2" fmla="*/ 1093 w 437"/>
              <a:gd name="T3" fmla="*/ 39472 h 375"/>
              <a:gd name="T4" fmla="*/ 35303 w 437"/>
              <a:gd name="T5" fmla="*/ 66675 h 375"/>
              <a:gd name="T6" fmla="*/ 68262 w 437"/>
              <a:gd name="T7" fmla="*/ 54407 h 375"/>
              <a:gd name="T8" fmla="*/ 0 w 437"/>
              <a:gd name="T9" fmla="*/ 0 h 375"/>
              <a:gd name="T10" fmla="*/ 0 60000 65536"/>
              <a:gd name="T11" fmla="*/ 0 60000 65536"/>
              <a:gd name="T12" fmla="*/ 0 60000 65536"/>
              <a:gd name="T13" fmla="*/ 0 60000 65536"/>
              <a:gd name="T14" fmla="*/ 0 60000 65536"/>
              <a:gd name="T15" fmla="*/ 0 w 437"/>
              <a:gd name="T16" fmla="*/ 0 h 375"/>
              <a:gd name="T17" fmla="*/ 437 w 437"/>
              <a:gd name="T18" fmla="*/ 375 h 375"/>
            </a:gdLst>
            <a:ahLst/>
            <a:cxnLst>
              <a:cxn ang="T10">
                <a:pos x="T0" y="T1"/>
              </a:cxn>
              <a:cxn ang="T11">
                <a:pos x="T2" y="T3"/>
              </a:cxn>
              <a:cxn ang="T12">
                <a:pos x="T4" y="T5"/>
              </a:cxn>
              <a:cxn ang="T13">
                <a:pos x="T6" y="T7"/>
              </a:cxn>
              <a:cxn ang="T14">
                <a:pos x="T8" y="T9"/>
              </a:cxn>
            </a:cxnLst>
            <a:rect l="T15" t="T16" r="T17" b="T18"/>
            <a:pathLst>
              <a:path w="437" h="375">
                <a:moveTo>
                  <a:pt x="0" y="0"/>
                </a:moveTo>
                <a:lnTo>
                  <a:pt x="7" y="222"/>
                </a:lnTo>
                <a:lnTo>
                  <a:pt x="226" y="375"/>
                </a:lnTo>
                <a:lnTo>
                  <a:pt x="437" y="306"/>
                </a:lnTo>
                <a:lnTo>
                  <a:pt x="0" y="0"/>
                </a:lnTo>
                <a:close/>
              </a:path>
            </a:pathLst>
          </a:custGeom>
          <a:solidFill>
            <a:srgbClr val="FFFF00"/>
          </a:solidFill>
          <a:ln w="9525">
            <a:noFill/>
            <a:round/>
            <a:headEnd/>
            <a:tailEnd/>
          </a:ln>
        </p:spPr>
        <p:txBody>
          <a:bodyPr lIns="57150" tIns="28575" rIns="57150" bIns="28575"/>
          <a:lstStyle/>
          <a:p>
            <a:endParaRPr lang="en-US"/>
          </a:p>
        </p:txBody>
      </p:sp>
      <p:sp>
        <p:nvSpPr>
          <p:cNvPr id="61968" name="Freeform 621"/>
          <p:cNvSpPr>
            <a:spLocks/>
          </p:cNvSpPr>
          <p:nvPr/>
        </p:nvSpPr>
        <p:spPr bwMode="auto">
          <a:xfrm>
            <a:off x="6097588" y="2249488"/>
            <a:ext cx="68262" cy="66675"/>
          </a:xfrm>
          <a:custGeom>
            <a:avLst/>
            <a:gdLst>
              <a:gd name="T0" fmla="*/ 0 w 437"/>
              <a:gd name="T1" fmla="*/ 0 h 375"/>
              <a:gd name="T2" fmla="*/ 1093 w 437"/>
              <a:gd name="T3" fmla="*/ 39472 h 375"/>
              <a:gd name="T4" fmla="*/ 35303 w 437"/>
              <a:gd name="T5" fmla="*/ 66675 h 375"/>
              <a:gd name="T6" fmla="*/ 68262 w 437"/>
              <a:gd name="T7" fmla="*/ 54407 h 375"/>
              <a:gd name="T8" fmla="*/ 0 w 437"/>
              <a:gd name="T9" fmla="*/ 0 h 375"/>
              <a:gd name="T10" fmla="*/ 0 60000 65536"/>
              <a:gd name="T11" fmla="*/ 0 60000 65536"/>
              <a:gd name="T12" fmla="*/ 0 60000 65536"/>
              <a:gd name="T13" fmla="*/ 0 60000 65536"/>
              <a:gd name="T14" fmla="*/ 0 60000 65536"/>
              <a:gd name="T15" fmla="*/ 0 w 437"/>
              <a:gd name="T16" fmla="*/ 0 h 375"/>
              <a:gd name="T17" fmla="*/ 437 w 437"/>
              <a:gd name="T18" fmla="*/ 375 h 375"/>
            </a:gdLst>
            <a:ahLst/>
            <a:cxnLst>
              <a:cxn ang="T10">
                <a:pos x="T0" y="T1"/>
              </a:cxn>
              <a:cxn ang="T11">
                <a:pos x="T2" y="T3"/>
              </a:cxn>
              <a:cxn ang="T12">
                <a:pos x="T4" y="T5"/>
              </a:cxn>
              <a:cxn ang="T13">
                <a:pos x="T6" y="T7"/>
              </a:cxn>
              <a:cxn ang="T14">
                <a:pos x="T8" y="T9"/>
              </a:cxn>
            </a:cxnLst>
            <a:rect l="T15" t="T16" r="T17" b="T18"/>
            <a:pathLst>
              <a:path w="437" h="375">
                <a:moveTo>
                  <a:pt x="0" y="0"/>
                </a:moveTo>
                <a:lnTo>
                  <a:pt x="7" y="222"/>
                </a:lnTo>
                <a:lnTo>
                  <a:pt x="226" y="375"/>
                </a:lnTo>
                <a:lnTo>
                  <a:pt x="437" y="306"/>
                </a:lnTo>
                <a:lnTo>
                  <a:pt x="0" y="0"/>
                </a:lnTo>
                <a:close/>
              </a:path>
            </a:pathLst>
          </a:custGeom>
          <a:noFill/>
          <a:ln w="4763">
            <a:solidFill>
              <a:srgbClr val="000000"/>
            </a:solidFill>
            <a:prstDash val="solid"/>
            <a:round/>
            <a:headEnd/>
            <a:tailEnd/>
          </a:ln>
        </p:spPr>
        <p:txBody>
          <a:bodyPr lIns="57150" tIns="28575" rIns="57150" bIns="28575"/>
          <a:lstStyle/>
          <a:p>
            <a:endParaRPr lang="en-US"/>
          </a:p>
        </p:txBody>
      </p:sp>
      <p:sp>
        <p:nvSpPr>
          <p:cNvPr id="61969" name="Freeform 622"/>
          <p:cNvSpPr>
            <a:spLocks/>
          </p:cNvSpPr>
          <p:nvPr/>
        </p:nvSpPr>
        <p:spPr bwMode="auto">
          <a:xfrm>
            <a:off x="5856288" y="2246313"/>
            <a:ext cx="68262" cy="68262"/>
          </a:xfrm>
          <a:custGeom>
            <a:avLst/>
            <a:gdLst>
              <a:gd name="T0" fmla="*/ 0 w 437"/>
              <a:gd name="T1" fmla="*/ 55554 h 376"/>
              <a:gd name="T2" fmla="*/ 33116 w 437"/>
              <a:gd name="T3" fmla="*/ 68262 h 376"/>
              <a:gd name="T4" fmla="*/ 67169 w 437"/>
              <a:gd name="T5" fmla="*/ 40485 h 376"/>
              <a:gd name="T6" fmla="*/ 68262 w 437"/>
              <a:gd name="T7" fmla="*/ 0 h 376"/>
              <a:gd name="T8" fmla="*/ 0 w 437"/>
              <a:gd name="T9" fmla="*/ 55554 h 376"/>
              <a:gd name="T10" fmla="*/ 0 60000 65536"/>
              <a:gd name="T11" fmla="*/ 0 60000 65536"/>
              <a:gd name="T12" fmla="*/ 0 60000 65536"/>
              <a:gd name="T13" fmla="*/ 0 60000 65536"/>
              <a:gd name="T14" fmla="*/ 0 60000 65536"/>
              <a:gd name="T15" fmla="*/ 0 w 437"/>
              <a:gd name="T16" fmla="*/ 0 h 376"/>
              <a:gd name="T17" fmla="*/ 437 w 437"/>
              <a:gd name="T18" fmla="*/ 376 h 376"/>
            </a:gdLst>
            <a:ahLst/>
            <a:cxnLst>
              <a:cxn ang="T10">
                <a:pos x="T0" y="T1"/>
              </a:cxn>
              <a:cxn ang="T11">
                <a:pos x="T2" y="T3"/>
              </a:cxn>
              <a:cxn ang="T12">
                <a:pos x="T4" y="T5"/>
              </a:cxn>
              <a:cxn ang="T13">
                <a:pos x="T6" y="T7"/>
              </a:cxn>
              <a:cxn ang="T14">
                <a:pos x="T8" y="T9"/>
              </a:cxn>
            </a:cxnLst>
            <a:rect l="T15" t="T16" r="T17" b="T18"/>
            <a:pathLst>
              <a:path w="437" h="376">
                <a:moveTo>
                  <a:pt x="0" y="306"/>
                </a:moveTo>
                <a:lnTo>
                  <a:pt x="212" y="376"/>
                </a:lnTo>
                <a:lnTo>
                  <a:pt x="430" y="223"/>
                </a:lnTo>
                <a:lnTo>
                  <a:pt x="437" y="0"/>
                </a:lnTo>
                <a:lnTo>
                  <a:pt x="0" y="306"/>
                </a:lnTo>
                <a:close/>
              </a:path>
            </a:pathLst>
          </a:custGeom>
          <a:solidFill>
            <a:srgbClr val="FFFF00"/>
          </a:solidFill>
          <a:ln w="9525">
            <a:noFill/>
            <a:round/>
            <a:headEnd/>
            <a:tailEnd/>
          </a:ln>
        </p:spPr>
        <p:txBody>
          <a:bodyPr lIns="57150" tIns="28575" rIns="57150" bIns="28575"/>
          <a:lstStyle/>
          <a:p>
            <a:endParaRPr lang="en-US"/>
          </a:p>
        </p:txBody>
      </p:sp>
      <p:sp>
        <p:nvSpPr>
          <p:cNvPr id="61970" name="Freeform 623"/>
          <p:cNvSpPr>
            <a:spLocks/>
          </p:cNvSpPr>
          <p:nvPr/>
        </p:nvSpPr>
        <p:spPr bwMode="auto">
          <a:xfrm>
            <a:off x="5856288" y="2246313"/>
            <a:ext cx="68262" cy="68262"/>
          </a:xfrm>
          <a:custGeom>
            <a:avLst/>
            <a:gdLst>
              <a:gd name="T0" fmla="*/ 0 w 437"/>
              <a:gd name="T1" fmla="*/ 55554 h 376"/>
              <a:gd name="T2" fmla="*/ 33116 w 437"/>
              <a:gd name="T3" fmla="*/ 68262 h 376"/>
              <a:gd name="T4" fmla="*/ 67169 w 437"/>
              <a:gd name="T5" fmla="*/ 40485 h 376"/>
              <a:gd name="T6" fmla="*/ 68262 w 437"/>
              <a:gd name="T7" fmla="*/ 0 h 376"/>
              <a:gd name="T8" fmla="*/ 0 w 437"/>
              <a:gd name="T9" fmla="*/ 55554 h 376"/>
              <a:gd name="T10" fmla="*/ 0 60000 65536"/>
              <a:gd name="T11" fmla="*/ 0 60000 65536"/>
              <a:gd name="T12" fmla="*/ 0 60000 65536"/>
              <a:gd name="T13" fmla="*/ 0 60000 65536"/>
              <a:gd name="T14" fmla="*/ 0 60000 65536"/>
              <a:gd name="T15" fmla="*/ 0 w 437"/>
              <a:gd name="T16" fmla="*/ 0 h 376"/>
              <a:gd name="T17" fmla="*/ 437 w 437"/>
              <a:gd name="T18" fmla="*/ 376 h 376"/>
            </a:gdLst>
            <a:ahLst/>
            <a:cxnLst>
              <a:cxn ang="T10">
                <a:pos x="T0" y="T1"/>
              </a:cxn>
              <a:cxn ang="T11">
                <a:pos x="T2" y="T3"/>
              </a:cxn>
              <a:cxn ang="T12">
                <a:pos x="T4" y="T5"/>
              </a:cxn>
              <a:cxn ang="T13">
                <a:pos x="T6" y="T7"/>
              </a:cxn>
              <a:cxn ang="T14">
                <a:pos x="T8" y="T9"/>
              </a:cxn>
            </a:cxnLst>
            <a:rect l="T15" t="T16" r="T17" b="T18"/>
            <a:pathLst>
              <a:path w="437" h="376">
                <a:moveTo>
                  <a:pt x="0" y="306"/>
                </a:moveTo>
                <a:lnTo>
                  <a:pt x="212" y="376"/>
                </a:lnTo>
                <a:lnTo>
                  <a:pt x="430" y="223"/>
                </a:lnTo>
                <a:lnTo>
                  <a:pt x="437" y="0"/>
                </a:lnTo>
                <a:lnTo>
                  <a:pt x="0" y="306"/>
                </a:lnTo>
                <a:close/>
              </a:path>
            </a:pathLst>
          </a:custGeom>
          <a:noFill/>
          <a:ln w="4763">
            <a:solidFill>
              <a:srgbClr val="000000"/>
            </a:solidFill>
            <a:prstDash val="solid"/>
            <a:round/>
            <a:headEnd/>
            <a:tailEnd/>
          </a:ln>
        </p:spPr>
        <p:txBody>
          <a:bodyPr lIns="57150" tIns="28575" rIns="57150" bIns="28575"/>
          <a:lstStyle/>
          <a:p>
            <a:endParaRPr lang="en-US"/>
          </a:p>
        </p:txBody>
      </p:sp>
      <p:sp>
        <p:nvSpPr>
          <p:cNvPr id="61971" name="Rectangle 624"/>
          <p:cNvSpPr>
            <a:spLocks noChangeArrowheads="1"/>
          </p:cNvSpPr>
          <p:nvPr/>
        </p:nvSpPr>
        <p:spPr bwMode="auto">
          <a:xfrm>
            <a:off x="5929313" y="2338388"/>
            <a:ext cx="153987" cy="61912"/>
          </a:xfrm>
          <a:prstGeom prst="rect">
            <a:avLst/>
          </a:prstGeom>
          <a:noFill/>
          <a:ln w="9525">
            <a:noFill/>
            <a:miter lim="800000"/>
            <a:headEnd/>
            <a:tailEnd/>
          </a:ln>
        </p:spPr>
        <p:txBody>
          <a:bodyPr wrap="none" lIns="0" tIns="0" rIns="0" bIns="0">
            <a:spAutoFit/>
          </a:bodyPr>
          <a:lstStyle/>
          <a:p>
            <a:r>
              <a:rPr lang="en-US" sz="400">
                <a:solidFill>
                  <a:srgbClr val="000000"/>
                </a:solidFill>
              </a:rPr>
              <a:t>Steam</a:t>
            </a:r>
            <a:endParaRPr lang="en-US"/>
          </a:p>
        </p:txBody>
      </p:sp>
      <p:sp>
        <p:nvSpPr>
          <p:cNvPr id="61972" name="Rectangle 625"/>
          <p:cNvSpPr>
            <a:spLocks noChangeArrowheads="1"/>
          </p:cNvSpPr>
          <p:nvPr/>
        </p:nvSpPr>
        <p:spPr bwMode="auto">
          <a:xfrm>
            <a:off x="5880100" y="2403475"/>
            <a:ext cx="247650" cy="61913"/>
          </a:xfrm>
          <a:prstGeom prst="rect">
            <a:avLst/>
          </a:prstGeom>
          <a:noFill/>
          <a:ln w="9525">
            <a:noFill/>
            <a:miter lim="800000"/>
            <a:headEnd/>
            <a:tailEnd/>
          </a:ln>
        </p:spPr>
        <p:txBody>
          <a:bodyPr wrap="none" lIns="0" tIns="0" rIns="0" bIns="0">
            <a:spAutoFit/>
          </a:bodyPr>
          <a:lstStyle/>
          <a:p>
            <a:r>
              <a:rPr lang="en-US" sz="400">
                <a:solidFill>
                  <a:srgbClr val="000000"/>
                </a:solidFill>
              </a:rPr>
              <a:t>Generator</a:t>
            </a:r>
            <a:endParaRPr lang="en-US"/>
          </a:p>
        </p:txBody>
      </p:sp>
      <p:sp>
        <p:nvSpPr>
          <p:cNvPr id="61973" name="Line 626"/>
          <p:cNvSpPr>
            <a:spLocks noChangeShapeType="1"/>
          </p:cNvSpPr>
          <p:nvPr/>
        </p:nvSpPr>
        <p:spPr bwMode="auto">
          <a:xfrm flipV="1">
            <a:off x="6178550" y="2241550"/>
            <a:ext cx="0" cy="58738"/>
          </a:xfrm>
          <a:prstGeom prst="line">
            <a:avLst/>
          </a:prstGeom>
          <a:noFill/>
          <a:ln w="4763">
            <a:solidFill>
              <a:srgbClr val="000000"/>
            </a:solidFill>
            <a:round/>
            <a:headEnd/>
            <a:tailEnd/>
          </a:ln>
        </p:spPr>
        <p:txBody>
          <a:bodyPr lIns="57150" tIns="28575" rIns="57150" bIns="28575"/>
          <a:lstStyle/>
          <a:p>
            <a:endParaRPr lang="en-US"/>
          </a:p>
        </p:txBody>
      </p:sp>
      <p:sp>
        <p:nvSpPr>
          <p:cNvPr id="61974" name="Line 627"/>
          <p:cNvSpPr>
            <a:spLocks noChangeShapeType="1"/>
          </p:cNvSpPr>
          <p:nvPr/>
        </p:nvSpPr>
        <p:spPr bwMode="auto">
          <a:xfrm flipV="1">
            <a:off x="6165850" y="2298700"/>
            <a:ext cx="12700" cy="6350"/>
          </a:xfrm>
          <a:prstGeom prst="line">
            <a:avLst/>
          </a:prstGeom>
          <a:noFill/>
          <a:ln w="4763">
            <a:solidFill>
              <a:srgbClr val="000000"/>
            </a:solidFill>
            <a:round/>
            <a:headEnd/>
            <a:tailEnd/>
          </a:ln>
        </p:spPr>
        <p:txBody>
          <a:bodyPr lIns="57150" tIns="28575" rIns="57150" bIns="28575"/>
          <a:lstStyle/>
          <a:p>
            <a:endParaRPr lang="en-US"/>
          </a:p>
        </p:txBody>
      </p:sp>
      <p:sp>
        <p:nvSpPr>
          <p:cNvPr id="61975" name="Line 628"/>
          <p:cNvSpPr>
            <a:spLocks noChangeShapeType="1"/>
          </p:cNvSpPr>
          <p:nvPr/>
        </p:nvSpPr>
        <p:spPr bwMode="auto">
          <a:xfrm flipV="1">
            <a:off x="6097588" y="2243138"/>
            <a:ext cx="0" cy="6350"/>
          </a:xfrm>
          <a:prstGeom prst="line">
            <a:avLst/>
          </a:prstGeom>
          <a:noFill/>
          <a:ln w="4763">
            <a:solidFill>
              <a:srgbClr val="000000"/>
            </a:solidFill>
            <a:round/>
            <a:headEnd/>
            <a:tailEnd/>
          </a:ln>
        </p:spPr>
        <p:txBody>
          <a:bodyPr lIns="57150" tIns="28575" rIns="57150" bIns="28575"/>
          <a:lstStyle/>
          <a:p>
            <a:endParaRPr lang="en-US"/>
          </a:p>
        </p:txBody>
      </p:sp>
      <p:sp>
        <p:nvSpPr>
          <p:cNvPr id="61976" name="Line 629"/>
          <p:cNvSpPr>
            <a:spLocks noChangeShapeType="1"/>
          </p:cNvSpPr>
          <p:nvPr/>
        </p:nvSpPr>
        <p:spPr bwMode="auto">
          <a:xfrm flipV="1">
            <a:off x="5924550" y="2239963"/>
            <a:ext cx="0" cy="6350"/>
          </a:xfrm>
          <a:prstGeom prst="line">
            <a:avLst/>
          </a:prstGeom>
          <a:noFill/>
          <a:ln w="4763">
            <a:solidFill>
              <a:srgbClr val="000000"/>
            </a:solidFill>
            <a:round/>
            <a:headEnd/>
            <a:tailEnd/>
          </a:ln>
        </p:spPr>
        <p:txBody>
          <a:bodyPr lIns="57150" tIns="28575" rIns="57150" bIns="28575"/>
          <a:lstStyle/>
          <a:p>
            <a:endParaRPr lang="en-US"/>
          </a:p>
        </p:txBody>
      </p:sp>
      <p:sp>
        <p:nvSpPr>
          <p:cNvPr id="61977" name="Line 630"/>
          <p:cNvSpPr>
            <a:spLocks noChangeShapeType="1"/>
          </p:cNvSpPr>
          <p:nvPr/>
        </p:nvSpPr>
        <p:spPr bwMode="auto">
          <a:xfrm flipV="1">
            <a:off x="5843588" y="2239963"/>
            <a:ext cx="0" cy="58737"/>
          </a:xfrm>
          <a:prstGeom prst="line">
            <a:avLst/>
          </a:prstGeom>
          <a:noFill/>
          <a:ln w="4763">
            <a:solidFill>
              <a:srgbClr val="000000"/>
            </a:solidFill>
            <a:round/>
            <a:headEnd/>
            <a:tailEnd/>
          </a:ln>
        </p:spPr>
        <p:txBody>
          <a:bodyPr lIns="57150" tIns="28575" rIns="57150" bIns="28575"/>
          <a:lstStyle/>
          <a:p>
            <a:endParaRPr lang="en-US"/>
          </a:p>
        </p:txBody>
      </p:sp>
      <p:sp>
        <p:nvSpPr>
          <p:cNvPr id="61978" name="Line 631"/>
          <p:cNvSpPr>
            <a:spLocks noChangeShapeType="1"/>
          </p:cNvSpPr>
          <p:nvPr/>
        </p:nvSpPr>
        <p:spPr bwMode="auto">
          <a:xfrm>
            <a:off x="5843588" y="2297113"/>
            <a:ext cx="12700" cy="4762"/>
          </a:xfrm>
          <a:prstGeom prst="line">
            <a:avLst/>
          </a:prstGeom>
          <a:noFill/>
          <a:ln w="4763">
            <a:solidFill>
              <a:srgbClr val="000000"/>
            </a:solidFill>
            <a:round/>
            <a:headEnd/>
            <a:tailEnd/>
          </a:ln>
        </p:spPr>
        <p:txBody>
          <a:bodyPr lIns="57150" tIns="28575" rIns="57150" bIns="28575"/>
          <a:lstStyle/>
          <a:p>
            <a:endParaRPr lang="en-US"/>
          </a:p>
        </p:txBody>
      </p:sp>
      <p:sp>
        <p:nvSpPr>
          <p:cNvPr id="61979" name="Rectangle 632"/>
          <p:cNvSpPr>
            <a:spLocks noChangeArrowheads="1"/>
          </p:cNvSpPr>
          <p:nvPr/>
        </p:nvSpPr>
        <p:spPr bwMode="auto">
          <a:xfrm>
            <a:off x="4495800" y="3683000"/>
            <a:ext cx="1365250" cy="63500"/>
          </a:xfrm>
          <a:prstGeom prst="rect">
            <a:avLst/>
          </a:prstGeom>
          <a:solidFill>
            <a:srgbClr val="FF0000"/>
          </a:solidFill>
          <a:ln w="9525">
            <a:noFill/>
            <a:miter lim="800000"/>
            <a:headEnd/>
            <a:tailEnd/>
          </a:ln>
        </p:spPr>
        <p:txBody>
          <a:bodyPr lIns="57150" tIns="28575" rIns="57150" bIns="28575"/>
          <a:lstStyle/>
          <a:p>
            <a:endParaRPr lang="en-US"/>
          </a:p>
        </p:txBody>
      </p:sp>
      <p:sp>
        <p:nvSpPr>
          <p:cNvPr id="61980" name="Rectangle 633"/>
          <p:cNvSpPr>
            <a:spLocks noChangeArrowheads="1"/>
          </p:cNvSpPr>
          <p:nvPr/>
        </p:nvSpPr>
        <p:spPr bwMode="auto">
          <a:xfrm>
            <a:off x="4495800" y="3683000"/>
            <a:ext cx="1365250" cy="63500"/>
          </a:xfrm>
          <a:prstGeom prst="rect">
            <a:avLst/>
          </a:prstGeom>
          <a:noFill/>
          <a:ln w="4763">
            <a:solidFill>
              <a:srgbClr val="000000"/>
            </a:solidFill>
            <a:miter lim="800000"/>
            <a:headEnd/>
            <a:tailEnd/>
          </a:ln>
        </p:spPr>
        <p:txBody>
          <a:bodyPr lIns="57150" tIns="28575" rIns="57150" bIns="28575"/>
          <a:lstStyle/>
          <a:p>
            <a:endParaRPr lang="en-US"/>
          </a:p>
        </p:txBody>
      </p:sp>
      <p:sp>
        <p:nvSpPr>
          <p:cNvPr id="61981" name="Rectangle 634"/>
          <p:cNvSpPr>
            <a:spLocks noChangeArrowheads="1"/>
          </p:cNvSpPr>
          <p:nvPr/>
        </p:nvSpPr>
        <p:spPr bwMode="auto">
          <a:xfrm>
            <a:off x="5856288" y="3684588"/>
            <a:ext cx="14287" cy="61912"/>
          </a:xfrm>
          <a:prstGeom prst="rect">
            <a:avLst/>
          </a:prstGeom>
          <a:solidFill>
            <a:srgbClr val="FF0000"/>
          </a:solidFill>
          <a:ln w="9525">
            <a:noFill/>
            <a:miter lim="800000"/>
            <a:headEnd/>
            <a:tailEnd/>
          </a:ln>
        </p:spPr>
        <p:txBody>
          <a:bodyPr lIns="57150" tIns="28575" rIns="57150" bIns="28575"/>
          <a:lstStyle/>
          <a:p>
            <a:endParaRPr lang="en-US"/>
          </a:p>
        </p:txBody>
      </p:sp>
      <p:sp>
        <p:nvSpPr>
          <p:cNvPr id="61982" name="Rectangle 635"/>
          <p:cNvSpPr>
            <a:spLocks noChangeArrowheads="1"/>
          </p:cNvSpPr>
          <p:nvPr/>
        </p:nvSpPr>
        <p:spPr bwMode="auto">
          <a:xfrm>
            <a:off x="6149975" y="3698875"/>
            <a:ext cx="193675" cy="47625"/>
          </a:xfrm>
          <a:prstGeom prst="rect">
            <a:avLst/>
          </a:prstGeom>
          <a:solidFill>
            <a:srgbClr val="0000FF"/>
          </a:solidFill>
          <a:ln w="9525">
            <a:noFill/>
            <a:miter lim="800000"/>
            <a:headEnd/>
            <a:tailEnd/>
          </a:ln>
        </p:spPr>
        <p:txBody>
          <a:bodyPr lIns="57150" tIns="28575" rIns="57150" bIns="28575"/>
          <a:lstStyle/>
          <a:p>
            <a:endParaRPr lang="en-US"/>
          </a:p>
        </p:txBody>
      </p:sp>
      <p:sp>
        <p:nvSpPr>
          <p:cNvPr id="61983" name="Rectangle 636"/>
          <p:cNvSpPr>
            <a:spLocks noChangeArrowheads="1"/>
          </p:cNvSpPr>
          <p:nvPr/>
        </p:nvSpPr>
        <p:spPr bwMode="auto">
          <a:xfrm>
            <a:off x="6149975" y="3698875"/>
            <a:ext cx="193675" cy="47625"/>
          </a:xfrm>
          <a:prstGeom prst="rect">
            <a:avLst/>
          </a:prstGeom>
          <a:noFill/>
          <a:ln w="4763">
            <a:solidFill>
              <a:srgbClr val="000000"/>
            </a:solidFill>
            <a:miter lim="800000"/>
            <a:headEnd/>
            <a:tailEnd/>
          </a:ln>
        </p:spPr>
        <p:txBody>
          <a:bodyPr lIns="57150" tIns="28575" rIns="57150" bIns="28575"/>
          <a:lstStyle/>
          <a:p>
            <a:endParaRPr lang="en-US"/>
          </a:p>
        </p:txBody>
      </p:sp>
      <p:sp>
        <p:nvSpPr>
          <p:cNvPr id="61984" name="Rectangle 637"/>
          <p:cNvSpPr>
            <a:spLocks noChangeArrowheads="1"/>
          </p:cNvSpPr>
          <p:nvPr/>
        </p:nvSpPr>
        <p:spPr bwMode="auto">
          <a:xfrm>
            <a:off x="6145213" y="3700463"/>
            <a:ext cx="9525" cy="46037"/>
          </a:xfrm>
          <a:prstGeom prst="rect">
            <a:avLst/>
          </a:prstGeom>
          <a:solidFill>
            <a:srgbClr val="0000FF"/>
          </a:solidFill>
          <a:ln w="9525">
            <a:noFill/>
            <a:miter lim="800000"/>
            <a:headEnd/>
            <a:tailEnd/>
          </a:ln>
        </p:spPr>
        <p:txBody>
          <a:bodyPr lIns="57150" tIns="28575" rIns="57150" bIns="28575"/>
          <a:lstStyle/>
          <a:p>
            <a:endParaRPr lang="en-US"/>
          </a:p>
        </p:txBody>
      </p:sp>
      <p:sp>
        <p:nvSpPr>
          <p:cNvPr id="61985" name="Rectangle 638"/>
          <p:cNvSpPr>
            <a:spLocks noChangeArrowheads="1"/>
          </p:cNvSpPr>
          <p:nvPr/>
        </p:nvSpPr>
        <p:spPr bwMode="auto">
          <a:xfrm>
            <a:off x="6303963" y="2224088"/>
            <a:ext cx="42862" cy="1444625"/>
          </a:xfrm>
          <a:prstGeom prst="rect">
            <a:avLst/>
          </a:prstGeom>
          <a:solidFill>
            <a:srgbClr val="0000FF"/>
          </a:solidFill>
          <a:ln w="9525">
            <a:noFill/>
            <a:miter lim="800000"/>
            <a:headEnd/>
            <a:tailEnd/>
          </a:ln>
        </p:spPr>
        <p:txBody>
          <a:bodyPr lIns="57150" tIns="28575" rIns="57150" bIns="28575"/>
          <a:lstStyle/>
          <a:p>
            <a:endParaRPr lang="en-US"/>
          </a:p>
        </p:txBody>
      </p:sp>
      <p:sp>
        <p:nvSpPr>
          <p:cNvPr id="61986" name="Rectangle 639"/>
          <p:cNvSpPr>
            <a:spLocks noChangeArrowheads="1"/>
          </p:cNvSpPr>
          <p:nvPr/>
        </p:nvSpPr>
        <p:spPr bwMode="auto">
          <a:xfrm>
            <a:off x="6303963" y="2224088"/>
            <a:ext cx="42862" cy="1444625"/>
          </a:xfrm>
          <a:prstGeom prst="rect">
            <a:avLst/>
          </a:prstGeom>
          <a:noFill/>
          <a:ln w="4763">
            <a:solidFill>
              <a:srgbClr val="000000"/>
            </a:solidFill>
            <a:miter lim="800000"/>
            <a:headEnd/>
            <a:tailEnd/>
          </a:ln>
        </p:spPr>
        <p:txBody>
          <a:bodyPr lIns="57150" tIns="28575" rIns="57150" bIns="28575"/>
          <a:lstStyle/>
          <a:p>
            <a:endParaRPr lang="en-US"/>
          </a:p>
        </p:txBody>
      </p:sp>
      <p:sp>
        <p:nvSpPr>
          <p:cNvPr id="61987" name="Rectangle 640"/>
          <p:cNvSpPr>
            <a:spLocks noChangeArrowheads="1"/>
          </p:cNvSpPr>
          <p:nvPr/>
        </p:nvSpPr>
        <p:spPr bwMode="auto">
          <a:xfrm>
            <a:off x="6300788" y="3621088"/>
            <a:ext cx="7937" cy="46037"/>
          </a:xfrm>
          <a:prstGeom prst="rect">
            <a:avLst/>
          </a:prstGeom>
          <a:solidFill>
            <a:srgbClr val="0000FF"/>
          </a:solidFill>
          <a:ln w="9525">
            <a:noFill/>
            <a:miter lim="800000"/>
            <a:headEnd/>
            <a:tailEnd/>
          </a:ln>
        </p:spPr>
        <p:txBody>
          <a:bodyPr lIns="57150" tIns="28575" rIns="57150" bIns="28575"/>
          <a:lstStyle/>
          <a:p>
            <a:endParaRPr lang="en-US"/>
          </a:p>
        </p:txBody>
      </p:sp>
      <p:sp>
        <p:nvSpPr>
          <p:cNvPr id="61988" name="Rectangle 641"/>
          <p:cNvSpPr>
            <a:spLocks noChangeArrowheads="1"/>
          </p:cNvSpPr>
          <p:nvPr/>
        </p:nvSpPr>
        <p:spPr bwMode="auto">
          <a:xfrm>
            <a:off x="6303963" y="3698875"/>
            <a:ext cx="42862" cy="90488"/>
          </a:xfrm>
          <a:prstGeom prst="rect">
            <a:avLst/>
          </a:prstGeom>
          <a:solidFill>
            <a:srgbClr val="0000FF"/>
          </a:solidFill>
          <a:ln w="9525">
            <a:noFill/>
            <a:miter lim="800000"/>
            <a:headEnd/>
            <a:tailEnd/>
          </a:ln>
        </p:spPr>
        <p:txBody>
          <a:bodyPr lIns="57150" tIns="28575" rIns="57150" bIns="28575"/>
          <a:lstStyle/>
          <a:p>
            <a:endParaRPr lang="en-US"/>
          </a:p>
        </p:txBody>
      </p:sp>
      <p:sp>
        <p:nvSpPr>
          <p:cNvPr id="61989" name="Rectangle 642"/>
          <p:cNvSpPr>
            <a:spLocks noChangeArrowheads="1"/>
          </p:cNvSpPr>
          <p:nvPr/>
        </p:nvSpPr>
        <p:spPr bwMode="auto">
          <a:xfrm>
            <a:off x="6303963" y="3698875"/>
            <a:ext cx="42862" cy="90488"/>
          </a:xfrm>
          <a:prstGeom prst="rect">
            <a:avLst/>
          </a:prstGeom>
          <a:noFill/>
          <a:ln w="4763">
            <a:solidFill>
              <a:srgbClr val="000000"/>
            </a:solidFill>
            <a:miter lim="800000"/>
            <a:headEnd/>
            <a:tailEnd/>
          </a:ln>
        </p:spPr>
        <p:txBody>
          <a:bodyPr lIns="57150" tIns="28575" rIns="57150" bIns="28575"/>
          <a:lstStyle/>
          <a:p>
            <a:endParaRPr lang="en-US"/>
          </a:p>
        </p:txBody>
      </p:sp>
      <p:sp>
        <p:nvSpPr>
          <p:cNvPr id="61990" name="Rectangle 643"/>
          <p:cNvSpPr>
            <a:spLocks noChangeArrowheads="1"/>
          </p:cNvSpPr>
          <p:nvPr/>
        </p:nvSpPr>
        <p:spPr bwMode="auto">
          <a:xfrm>
            <a:off x="6300788" y="3702050"/>
            <a:ext cx="7937" cy="44450"/>
          </a:xfrm>
          <a:prstGeom prst="rect">
            <a:avLst/>
          </a:prstGeom>
          <a:solidFill>
            <a:srgbClr val="0000FF"/>
          </a:solidFill>
          <a:ln w="9525">
            <a:noFill/>
            <a:miter lim="800000"/>
            <a:headEnd/>
            <a:tailEnd/>
          </a:ln>
        </p:spPr>
        <p:txBody>
          <a:bodyPr lIns="57150" tIns="28575" rIns="57150" bIns="28575"/>
          <a:lstStyle/>
          <a:p>
            <a:endParaRPr lang="en-US"/>
          </a:p>
        </p:txBody>
      </p:sp>
      <p:sp>
        <p:nvSpPr>
          <p:cNvPr id="61991" name="Rectangle 644"/>
          <p:cNvSpPr>
            <a:spLocks noChangeArrowheads="1"/>
          </p:cNvSpPr>
          <p:nvPr/>
        </p:nvSpPr>
        <p:spPr bwMode="auto">
          <a:xfrm>
            <a:off x="4778375" y="2236788"/>
            <a:ext cx="41275" cy="1139825"/>
          </a:xfrm>
          <a:prstGeom prst="rect">
            <a:avLst/>
          </a:prstGeom>
          <a:solidFill>
            <a:srgbClr val="0000FF"/>
          </a:solidFill>
          <a:ln w="9525">
            <a:noFill/>
            <a:miter lim="800000"/>
            <a:headEnd/>
            <a:tailEnd/>
          </a:ln>
        </p:spPr>
        <p:txBody>
          <a:bodyPr lIns="57150" tIns="28575" rIns="57150" bIns="28575"/>
          <a:lstStyle/>
          <a:p>
            <a:endParaRPr lang="en-US"/>
          </a:p>
        </p:txBody>
      </p:sp>
      <p:sp>
        <p:nvSpPr>
          <p:cNvPr id="61992" name="Rectangle 645"/>
          <p:cNvSpPr>
            <a:spLocks noChangeArrowheads="1"/>
          </p:cNvSpPr>
          <p:nvPr/>
        </p:nvSpPr>
        <p:spPr bwMode="auto">
          <a:xfrm>
            <a:off x="4778375" y="2236788"/>
            <a:ext cx="41275" cy="1139825"/>
          </a:xfrm>
          <a:prstGeom prst="rect">
            <a:avLst/>
          </a:prstGeom>
          <a:noFill/>
          <a:ln w="4763">
            <a:solidFill>
              <a:srgbClr val="000000"/>
            </a:solidFill>
            <a:miter lim="800000"/>
            <a:headEnd/>
            <a:tailEnd/>
          </a:ln>
        </p:spPr>
        <p:txBody>
          <a:bodyPr lIns="57150" tIns="28575" rIns="57150" bIns="28575"/>
          <a:lstStyle/>
          <a:p>
            <a:endParaRPr lang="en-US"/>
          </a:p>
        </p:txBody>
      </p:sp>
      <p:sp>
        <p:nvSpPr>
          <p:cNvPr id="61993" name="Rectangle 646"/>
          <p:cNvSpPr>
            <a:spLocks noChangeArrowheads="1"/>
          </p:cNvSpPr>
          <p:nvPr/>
        </p:nvSpPr>
        <p:spPr bwMode="auto">
          <a:xfrm>
            <a:off x="4510088" y="3327400"/>
            <a:ext cx="309562" cy="49213"/>
          </a:xfrm>
          <a:prstGeom prst="rect">
            <a:avLst/>
          </a:prstGeom>
          <a:solidFill>
            <a:srgbClr val="0000FF"/>
          </a:solidFill>
          <a:ln w="9525">
            <a:noFill/>
            <a:miter lim="800000"/>
            <a:headEnd/>
            <a:tailEnd/>
          </a:ln>
        </p:spPr>
        <p:txBody>
          <a:bodyPr lIns="57150" tIns="28575" rIns="57150" bIns="28575"/>
          <a:lstStyle/>
          <a:p>
            <a:endParaRPr lang="en-US"/>
          </a:p>
        </p:txBody>
      </p:sp>
      <p:sp>
        <p:nvSpPr>
          <p:cNvPr id="61994" name="Rectangle 647"/>
          <p:cNvSpPr>
            <a:spLocks noChangeArrowheads="1"/>
          </p:cNvSpPr>
          <p:nvPr/>
        </p:nvSpPr>
        <p:spPr bwMode="auto">
          <a:xfrm>
            <a:off x="4510088" y="3327400"/>
            <a:ext cx="309562" cy="49213"/>
          </a:xfrm>
          <a:prstGeom prst="rect">
            <a:avLst/>
          </a:prstGeom>
          <a:noFill/>
          <a:ln w="4763">
            <a:solidFill>
              <a:srgbClr val="000000"/>
            </a:solidFill>
            <a:miter lim="800000"/>
            <a:headEnd/>
            <a:tailEnd/>
          </a:ln>
        </p:spPr>
        <p:txBody>
          <a:bodyPr lIns="57150" tIns="28575" rIns="57150" bIns="28575"/>
          <a:lstStyle/>
          <a:p>
            <a:endParaRPr lang="en-US"/>
          </a:p>
        </p:txBody>
      </p:sp>
      <p:sp>
        <p:nvSpPr>
          <p:cNvPr id="61995" name="Rectangle 648"/>
          <p:cNvSpPr>
            <a:spLocks noChangeArrowheads="1"/>
          </p:cNvSpPr>
          <p:nvPr/>
        </p:nvSpPr>
        <p:spPr bwMode="auto">
          <a:xfrm>
            <a:off x="4779963" y="3321050"/>
            <a:ext cx="38100" cy="11113"/>
          </a:xfrm>
          <a:prstGeom prst="rect">
            <a:avLst/>
          </a:prstGeom>
          <a:solidFill>
            <a:srgbClr val="0000FF"/>
          </a:solidFill>
          <a:ln w="9525">
            <a:noFill/>
            <a:miter lim="800000"/>
            <a:headEnd/>
            <a:tailEnd/>
          </a:ln>
        </p:spPr>
        <p:txBody>
          <a:bodyPr lIns="57150" tIns="28575" rIns="57150" bIns="28575"/>
          <a:lstStyle/>
          <a:p>
            <a:endParaRPr lang="en-US"/>
          </a:p>
        </p:txBody>
      </p:sp>
      <p:sp>
        <p:nvSpPr>
          <p:cNvPr id="61996" name="Rectangle 649"/>
          <p:cNvSpPr>
            <a:spLocks noChangeArrowheads="1"/>
          </p:cNvSpPr>
          <p:nvPr/>
        </p:nvSpPr>
        <p:spPr bwMode="auto">
          <a:xfrm>
            <a:off x="4633913" y="3376613"/>
            <a:ext cx="28575" cy="263525"/>
          </a:xfrm>
          <a:prstGeom prst="rect">
            <a:avLst/>
          </a:prstGeom>
          <a:solidFill>
            <a:srgbClr val="00CCFF"/>
          </a:solidFill>
          <a:ln w="9525">
            <a:noFill/>
            <a:miter lim="800000"/>
            <a:headEnd/>
            <a:tailEnd/>
          </a:ln>
        </p:spPr>
        <p:txBody>
          <a:bodyPr lIns="57150" tIns="28575" rIns="57150" bIns="28575"/>
          <a:lstStyle/>
          <a:p>
            <a:endParaRPr lang="en-US"/>
          </a:p>
        </p:txBody>
      </p:sp>
      <p:sp>
        <p:nvSpPr>
          <p:cNvPr id="61997" name="Rectangle 650"/>
          <p:cNvSpPr>
            <a:spLocks noChangeArrowheads="1"/>
          </p:cNvSpPr>
          <p:nvPr/>
        </p:nvSpPr>
        <p:spPr bwMode="auto">
          <a:xfrm>
            <a:off x="4633913" y="3376613"/>
            <a:ext cx="28575" cy="263525"/>
          </a:xfrm>
          <a:prstGeom prst="rect">
            <a:avLst/>
          </a:prstGeom>
          <a:noFill/>
          <a:ln w="4763">
            <a:solidFill>
              <a:srgbClr val="000000"/>
            </a:solidFill>
            <a:miter lim="800000"/>
            <a:headEnd/>
            <a:tailEnd/>
          </a:ln>
        </p:spPr>
        <p:txBody>
          <a:bodyPr lIns="57150" tIns="28575" rIns="57150" bIns="28575"/>
          <a:lstStyle/>
          <a:p>
            <a:endParaRPr lang="en-US"/>
          </a:p>
        </p:txBody>
      </p:sp>
      <p:sp>
        <p:nvSpPr>
          <p:cNvPr id="61998" name="Rectangle 651"/>
          <p:cNvSpPr>
            <a:spLocks noChangeArrowheads="1"/>
          </p:cNvSpPr>
          <p:nvPr/>
        </p:nvSpPr>
        <p:spPr bwMode="auto">
          <a:xfrm>
            <a:off x="4637088" y="3632200"/>
            <a:ext cx="23812" cy="9525"/>
          </a:xfrm>
          <a:prstGeom prst="rect">
            <a:avLst/>
          </a:prstGeom>
          <a:solidFill>
            <a:srgbClr val="00CCFF"/>
          </a:solidFill>
          <a:ln w="9525">
            <a:noFill/>
            <a:miter lim="800000"/>
            <a:headEnd/>
            <a:tailEnd/>
          </a:ln>
        </p:spPr>
        <p:txBody>
          <a:bodyPr lIns="57150" tIns="28575" rIns="57150" bIns="28575"/>
          <a:lstStyle/>
          <a:p>
            <a:endParaRPr lang="en-US"/>
          </a:p>
        </p:txBody>
      </p:sp>
      <p:sp>
        <p:nvSpPr>
          <p:cNvPr id="61999" name="Freeform 652"/>
          <p:cNvSpPr>
            <a:spLocks/>
          </p:cNvSpPr>
          <p:nvPr/>
        </p:nvSpPr>
        <p:spPr bwMode="auto">
          <a:xfrm>
            <a:off x="5427663" y="3614738"/>
            <a:ext cx="166687" cy="47625"/>
          </a:xfrm>
          <a:custGeom>
            <a:avLst/>
            <a:gdLst>
              <a:gd name="T0" fmla="*/ 124937 w 1066"/>
              <a:gd name="T1" fmla="*/ 0 h 267"/>
              <a:gd name="T2" fmla="*/ 124937 w 1066"/>
              <a:gd name="T3" fmla="*/ 11951 h 267"/>
              <a:gd name="T4" fmla="*/ 0 w 1066"/>
              <a:gd name="T5" fmla="*/ 11951 h 267"/>
              <a:gd name="T6" fmla="*/ 0 w 1066"/>
              <a:gd name="T7" fmla="*/ 35496 h 267"/>
              <a:gd name="T8" fmla="*/ 124937 w 1066"/>
              <a:gd name="T9" fmla="*/ 35496 h 267"/>
              <a:gd name="T10" fmla="*/ 124937 w 1066"/>
              <a:gd name="T11" fmla="*/ 47625 h 267"/>
              <a:gd name="T12" fmla="*/ 166687 w 1066"/>
              <a:gd name="T13" fmla="*/ 23723 h 267"/>
              <a:gd name="T14" fmla="*/ 124937 w 1066"/>
              <a:gd name="T15" fmla="*/ 0 h 267"/>
              <a:gd name="T16" fmla="*/ 0 60000 65536"/>
              <a:gd name="T17" fmla="*/ 0 60000 65536"/>
              <a:gd name="T18" fmla="*/ 0 60000 65536"/>
              <a:gd name="T19" fmla="*/ 0 60000 65536"/>
              <a:gd name="T20" fmla="*/ 0 60000 65536"/>
              <a:gd name="T21" fmla="*/ 0 60000 65536"/>
              <a:gd name="T22" fmla="*/ 0 60000 65536"/>
              <a:gd name="T23" fmla="*/ 0 60000 65536"/>
              <a:gd name="T24" fmla="*/ 0 w 1066"/>
              <a:gd name="T25" fmla="*/ 0 h 267"/>
              <a:gd name="T26" fmla="*/ 1066 w 1066"/>
              <a:gd name="T27" fmla="*/ 267 h 26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066" h="267">
                <a:moveTo>
                  <a:pt x="799" y="0"/>
                </a:moveTo>
                <a:lnTo>
                  <a:pt x="799" y="67"/>
                </a:lnTo>
                <a:lnTo>
                  <a:pt x="0" y="67"/>
                </a:lnTo>
                <a:lnTo>
                  <a:pt x="0" y="199"/>
                </a:lnTo>
                <a:lnTo>
                  <a:pt x="799" y="199"/>
                </a:lnTo>
                <a:lnTo>
                  <a:pt x="799" y="267"/>
                </a:lnTo>
                <a:lnTo>
                  <a:pt x="1066" y="133"/>
                </a:lnTo>
                <a:lnTo>
                  <a:pt x="799" y="0"/>
                </a:lnTo>
                <a:close/>
              </a:path>
            </a:pathLst>
          </a:custGeom>
          <a:solidFill>
            <a:srgbClr val="008000"/>
          </a:solidFill>
          <a:ln w="9525">
            <a:noFill/>
            <a:round/>
            <a:headEnd/>
            <a:tailEnd/>
          </a:ln>
        </p:spPr>
        <p:txBody>
          <a:bodyPr lIns="57150" tIns="28575" rIns="57150" bIns="28575"/>
          <a:lstStyle/>
          <a:p>
            <a:endParaRPr lang="en-US"/>
          </a:p>
        </p:txBody>
      </p:sp>
      <p:sp>
        <p:nvSpPr>
          <p:cNvPr id="62000" name="Freeform 653"/>
          <p:cNvSpPr>
            <a:spLocks/>
          </p:cNvSpPr>
          <p:nvPr/>
        </p:nvSpPr>
        <p:spPr bwMode="auto">
          <a:xfrm>
            <a:off x="5427663" y="3614738"/>
            <a:ext cx="166687" cy="47625"/>
          </a:xfrm>
          <a:custGeom>
            <a:avLst/>
            <a:gdLst>
              <a:gd name="T0" fmla="*/ 124937 w 1066"/>
              <a:gd name="T1" fmla="*/ 0 h 267"/>
              <a:gd name="T2" fmla="*/ 124937 w 1066"/>
              <a:gd name="T3" fmla="*/ 11951 h 267"/>
              <a:gd name="T4" fmla="*/ 0 w 1066"/>
              <a:gd name="T5" fmla="*/ 11951 h 267"/>
              <a:gd name="T6" fmla="*/ 0 w 1066"/>
              <a:gd name="T7" fmla="*/ 35496 h 267"/>
              <a:gd name="T8" fmla="*/ 124937 w 1066"/>
              <a:gd name="T9" fmla="*/ 35496 h 267"/>
              <a:gd name="T10" fmla="*/ 124937 w 1066"/>
              <a:gd name="T11" fmla="*/ 47625 h 267"/>
              <a:gd name="T12" fmla="*/ 166687 w 1066"/>
              <a:gd name="T13" fmla="*/ 23723 h 267"/>
              <a:gd name="T14" fmla="*/ 124937 w 1066"/>
              <a:gd name="T15" fmla="*/ 0 h 267"/>
              <a:gd name="T16" fmla="*/ 0 60000 65536"/>
              <a:gd name="T17" fmla="*/ 0 60000 65536"/>
              <a:gd name="T18" fmla="*/ 0 60000 65536"/>
              <a:gd name="T19" fmla="*/ 0 60000 65536"/>
              <a:gd name="T20" fmla="*/ 0 60000 65536"/>
              <a:gd name="T21" fmla="*/ 0 60000 65536"/>
              <a:gd name="T22" fmla="*/ 0 60000 65536"/>
              <a:gd name="T23" fmla="*/ 0 60000 65536"/>
              <a:gd name="T24" fmla="*/ 0 w 1066"/>
              <a:gd name="T25" fmla="*/ 0 h 267"/>
              <a:gd name="T26" fmla="*/ 1066 w 1066"/>
              <a:gd name="T27" fmla="*/ 267 h 26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066" h="267">
                <a:moveTo>
                  <a:pt x="799" y="0"/>
                </a:moveTo>
                <a:lnTo>
                  <a:pt x="799" y="67"/>
                </a:lnTo>
                <a:lnTo>
                  <a:pt x="0" y="67"/>
                </a:lnTo>
                <a:lnTo>
                  <a:pt x="0" y="199"/>
                </a:lnTo>
                <a:lnTo>
                  <a:pt x="799" y="199"/>
                </a:lnTo>
                <a:lnTo>
                  <a:pt x="799" y="267"/>
                </a:lnTo>
                <a:lnTo>
                  <a:pt x="1066" y="133"/>
                </a:lnTo>
                <a:lnTo>
                  <a:pt x="799" y="0"/>
                </a:lnTo>
                <a:close/>
              </a:path>
            </a:pathLst>
          </a:custGeom>
          <a:noFill/>
          <a:ln w="1588">
            <a:solidFill>
              <a:srgbClr val="000000"/>
            </a:solidFill>
            <a:prstDash val="solid"/>
            <a:round/>
            <a:headEnd/>
            <a:tailEnd/>
          </a:ln>
        </p:spPr>
        <p:txBody>
          <a:bodyPr lIns="57150" tIns="28575" rIns="57150" bIns="28575"/>
          <a:lstStyle/>
          <a:p>
            <a:endParaRPr lang="en-US"/>
          </a:p>
        </p:txBody>
      </p:sp>
      <p:sp>
        <p:nvSpPr>
          <p:cNvPr id="62001" name="Freeform 654"/>
          <p:cNvSpPr>
            <a:spLocks/>
          </p:cNvSpPr>
          <p:nvPr/>
        </p:nvSpPr>
        <p:spPr bwMode="auto">
          <a:xfrm>
            <a:off x="4845050" y="2705100"/>
            <a:ext cx="41275" cy="192088"/>
          </a:xfrm>
          <a:custGeom>
            <a:avLst/>
            <a:gdLst>
              <a:gd name="T0" fmla="*/ 41275 w 266"/>
              <a:gd name="T1" fmla="*/ 143976 h 1066"/>
              <a:gd name="T2" fmla="*/ 31034 w 266"/>
              <a:gd name="T3" fmla="*/ 143976 h 1066"/>
              <a:gd name="T4" fmla="*/ 31034 w 266"/>
              <a:gd name="T5" fmla="*/ 0 h 1066"/>
              <a:gd name="T6" fmla="*/ 10241 w 266"/>
              <a:gd name="T7" fmla="*/ 0 h 1066"/>
              <a:gd name="T8" fmla="*/ 10241 w 266"/>
              <a:gd name="T9" fmla="*/ 143976 h 1066"/>
              <a:gd name="T10" fmla="*/ 0 w 266"/>
              <a:gd name="T11" fmla="*/ 143976 h 1066"/>
              <a:gd name="T12" fmla="*/ 20793 w 266"/>
              <a:gd name="T13" fmla="*/ 192088 h 1066"/>
              <a:gd name="T14" fmla="*/ 41275 w 266"/>
              <a:gd name="T15" fmla="*/ 143976 h 1066"/>
              <a:gd name="T16" fmla="*/ 0 60000 65536"/>
              <a:gd name="T17" fmla="*/ 0 60000 65536"/>
              <a:gd name="T18" fmla="*/ 0 60000 65536"/>
              <a:gd name="T19" fmla="*/ 0 60000 65536"/>
              <a:gd name="T20" fmla="*/ 0 60000 65536"/>
              <a:gd name="T21" fmla="*/ 0 60000 65536"/>
              <a:gd name="T22" fmla="*/ 0 60000 65536"/>
              <a:gd name="T23" fmla="*/ 0 60000 65536"/>
              <a:gd name="T24" fmla="*/ 0 w 266"/>
              <a:gd name="T25" fmla="*/ 0 h 1066"/>
              <a:gd name="T26" fmla="*/ 266 w 266"/>
              <a:gd name="T27" fmla="*/ 1066 h 106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66" h="1066">
                <a:moveTo>
                  <a:pt x="266" y="799"/>
                </a:moveTo>
                <a:lnTo>
                  <a:pt x="200" y="799"/>
                </a:lnTo>
                <a:lnTo>
                  <a:pt x="200" y="0"/>
                </a:lnTo>
                <a:lnTo>
                  <a:pt x="66" y="0"/>
                </a:lnTo>
                <a:lnTo>
                  <a:pt x="66" y="799"/>
                </a:lnTo>
                <a:lnTo>
                  <a:pt x="0" y="799"/>
                </a:lnTo>
                <a:lnTo>
                  <a:pt x="134" y="1066"/>
                </a:lnTo>
                <a:lnTo>
                  <a:pt x="266" y="799"/>
                </a:lnTo>
                <a:close/>
              </a:path>
            </a:pathLst>
          </a:custGeom>
          <a:solidFill>
            <a:srgbClr val="008000"/>
          </a:solidFill>
          <a:ln w="9525">
            <a:noFill/>
            <a:round/>
            <a:headEnd/>
            <a:tailEnd/>
          </a:ln>
        </p:spPr>
        <p:txBody>
          <a:bodyPr lIns="57150" tIns="28575" rIns="57150" bIns="28575"/>
          <a:lstStyle/>
          <a:p>
            <a:endParaRPr lang="en-US"/>
          </a:p>
        </p:txBody>
      </p:sp>
      <p:sp>
        <p:nvSpPr>
          <p:cNvPr id="62002" name="Freeform 655"/>
          <p:cNvSpPr>
            <a:spLocks/>
          </p:cNvSpPr>
          <p:nvPr/>
        </p:nvSpPr>
        <p:spPr bwMode="auto">
          <a:xfrm>
            <a:off x="4845050" y="2705100"/>
            <a:ext cx="41275" cy="192088"/>
          </a:xfrm>
          <a:custGeom>
            <a:avLst/>
            <a:gdLst>
              <a:gd name="T0" fmla="*/ 41275 w 266"/>
              <a:gd name="T1" fmla="*/ 143976 h 1066"/>
              <a:gd name="T2" fmla="*/ 31034 w 266"/>
              <a:gd name="T3" fmla="*/ 143976 h 1066"/>
              <a:gd name="T4" fmla="*/ 31034 w 266"/>
              <a:gd name="T5" fmla="*/ 0 h 1066"/>
              <a:gd name="T6" fmla="*/ 10241 w 266"/>
              <a:gd name="T7" fmla="*/ 0 h 1066"/>
              <a:gd name="T8" fmla="*/ 10241 w 266"/>
              <a:gd name="T9" fmla="*/ 143976 h 1066"/>
              <a:gd name="T10" fmla="*/ 0 w 266"/>
              <a:gd name="T11" fmla="*/ 143976 h 1066"/>
              <a:gd name="T12" fmla="*/ 20793 w 266"/>
              <a:gd name="T13" fmla="*/ 192088 h 1066"/>
              <a:gd name="T14" fmla="*/ 41275 w 266"/>
              <a:gd name="T15" fmla="*/ 143976 h 1066"/>
              <a:gd name="T16" fmla="*/ 0 60000 65536"/>
              <a:gd name="T17" fmla="*/ 0 60000 65536"/>
              <a:gd name="T18" fmla="*/ 0 60000 65536"/>
              <a:gd name="T19" fmla="*/ 0 60000 65536"/>
              <a:gd name="T20" fmla="*/ 0 60000 65536"/>
              <a:gd name="T21" fmla="*/ 0 60000 65536"/>
              <a:gd name="T22" fmla="*/ 0 60000 65536"/>
              <a:gd name="T23" fmla="*/ 0 60000 65536"/>
              <a:gd name="T24" fmla="*/ 0 w 266"/>
              <a:gd name="T25" fmla="*/ 0 h 1066"/>
              <a:gd name="T26" fmla="*/ 266 w 266"/>
              <a:gd name="T27" fmla="*/ 1066 h 106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66" h="1066">
                <a:moveTo>
                  <a:pt x="266" y="799"/>
                </a:moveTo>
                <a:lnTo>
                  <a:pt x="200" y="799"/>
                </a:lnTo>
                <a:lnTo>
                  <a:pt x="200" y="0"/>
                </a:lnTo>
                <a:lnTo>
                  <a:pt x="66" y="0"/>
                </a:lnTo>
                <a:lnTo>
                  <a:pt x="66" y="799"/>
                </a:lnTo>
                <a:lnTo>
                  <a:pt x="0" y="799"/>
                </a:lnTo>
                <a:lnTo>
                  <a:pt x="134" y="1066"/>
                </a:lnTo>
                <a:lnTo>
                  <a:pt x="266" y="799"/>
                </a:lnTo>
                <a:close/>
              </a:path>
            </a:pathLst>
          </a:custGeom>
          <a:noFill/>
          <a:ln w="1588">
            <a:solidFill>
              <a:srgbClr val="000000"/>
            </a:solidFill>
            <a:prstDash val="solid"/>
            <a:round/>
            <a:headEnd/>
            <a:tailEnd/>
          </a:ln>
        </p:spPr>
        <p:txBody>
          <a:bodyPr lIns="57150" tIns="28575" rIns="57150" bIns="28575"/>
          <a:lstStyle/>
          <a:p>
            <a:endParaRPr lang="en-US"/>
          </a:p>
        </p:txBody>
      </p:sp>
      <p:sp>
        <p:nvSpPr>
          <p:cNvPr id="62003" name="Freeform 656"/>
          <p:cNvSpPr>
            <a:spLocks/>
          </p:cNvSpPr>
          <p:nvPr/>
        </p:nvSpPr>
        <p:spPr bwMode="auto">
          <a:xfrm>
            <a:off x="6369050" y="2865438"/>
            <a:ext cx="41275" cy="192087"/>
          </a:xfrm>
          <a:custGeom>
            <a:avLst/>
            <a:gdLst>
              <a:gd name="T0" fmla="*/ 0 w 267"/>
              <a:gd name="T1" fmla="*/ 47751 h 1066"/>
              <a:gd name="T2" fmla="*/ 10203 w 267"/>
              <a:gd name="T3" fmla="*/ 47751 h 1066"/>
              <a:gd name="T4" fmla="*/ 10203 w 267"/>
              <a:gd name="T5" fmla="*/ 192087 h 1066"/>
              <a:gd name="T6" fmla="*/ 30918 w 267"/>
              <a:gd name="T7" fmla="*/ 192087 h 1066"/>
              <a:gd name="T8" fmla="*/ 30918 w 267"/>
              <a:gd name="T9" fmla="*/ 47751 h 1066"/>
              <a:gd name="T10" fmla="*/ 41275 w 267"/>
              <a:gd name="T11" fmla="*/ 47751 h 1066"/>
              <a:gd name="T12" fmla="*/ 20715 w 267"/>
              <a:gd name="T13" fmla="*/ 0 h 1066"/>
              <a:gd name="T14" fmla="*/ 0 w 267"/>
              <a:gd name="T15" fmla="*/ 47751 h 1066"/>
              <a:gd name="T16" fmla="*/ 0 60000 65536"/>
              <a:gd name="T17" fmla="*/ 0 60000 65536"/>
              <a:gd name="T18" fmla="*/ 0 60000 65536"/>
              <a:gd name="T19" fmla="*/ 0 60000 65536"/>
              <a:gd name="T20" fmla="*/ 0 60000 65536"/>
              <a:gd name="T21" fmla="*/ 0 60000 65536"/>
              <a:gd name="T22" fmla="*/ 0 60000 65536"/>
              <a:gd name="T23" fmla="*/ 0 60000 65536"/>
              <a:gd name="T24" fmla="*/ 0 w 267"/>
              <a:gd name="T25" fmla="*/ 0 h 1066"/>
              <a:gd name="T26" fmla="*/ 267 w 267"/>
              <a:gd name="T27" fmla="*/ 1066 h 106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67" h="1066">
                <a:moveTo>
                  <a:pt x="0" y="265"/>
                </a:moveTo>
                <a:lnTo>
                  <a:pt x="66" y="265"/>
                </a:lnTo>
                <a:lnTo>
                  <a:pt x="66" y="1066"/>
                </a:lnTo>
                <a:lnTo>
                  <a:pt x="200" y="1066"/>
                </a:lnTo>
                <a:lnTo>
                  <a:pt x="200" y="265"/>
                </a:lnTo>
                <a:lnTo>
                  <a:pt x="267" y="265"/>
                </a:lnTo>
                <a:lnTo>
                  <a:pt x="134" y="0"/>
                </a:lnTo>
                <a:lnTo>
                  <a:pt x="0" y="265"/>
                </a:lnTo>
                <a:close/>
              </a:path>
            </a:pathLst>
          </a:custGeom>
          <a:solidFill>
            <a:srgbClr val="008000"/>
          </a:solidFill>
          <a:ln w="9525">
            <a:noFill/>
            <a:round/>
            <a:headEnd/>
            <a:tailEnd/>
          </a:ln>
        </p:spPr>
        <p:txBody>
          <a:bodyPr lIns="57150" tIns="28575" rIns="57150" bIns="28575"/>
          <a:lstStyle/>
          <a:p>
            <a:endParaRPr lang="en-US"/>
          </a:p>
        </p:txBody>
      </p:sp>
      <p:sp>
        <p:nvSpPr>
          <p:cNvPr id="62004" name="Freeform 657"/>
          <p:cNvSpPr>
            <a:spLocks/>
          </p:cNvSpPr>
          <p:nvPr/>
        </p:nvSpPr>
        <p:spPr bwMode="auto">
          <a:xfrm>
            <a:off x="6369050" y="2865438"/>
            <a:ext cx="41275" cy="192087"/>
          </a:xfrm>
          <a:custGeom>
            <a:avLst/>
            <a:gdLst>
              <a:gd name="T0" fmla="*/ 0 w 267"/>
              <a:gd name="T1" fmla="*/ 47751 h 1066"/>
              <a:gd name="T2" fmla="*/ 10203 w 267"/>
              <a:gd name="T3" fmla="*/ 47751 h 1066"/>
              <a:gd name="T4" fmla="*/ 10203 w 267"/>
              <a:gd name="T5" fmla="*/ 192087 h 1066"/>
              <a:gd name="T6" fmla="*/ 30918 w 267"/>
              <a:gd name="T7" fmla="*/ 192087 h 1066"/>
              <a:gd name="T8" fmla="*/ 30918 w 267"/>
              <a:gd name="T9" fmla="*/ 47751 h 1066"/>
              <a:gd name="T10" fmla="*/ 41275 w 267"/>
              <a:gd name="T11" fmla="*/ 47751 h 1066"/>
              <a:gd name="T12" fmla="*/ 20715 w 267"/>
              <a:gd name="T13" fmla="*/ 0 h 1066"/>
              <a:gd name="T14" fmla="*/ 0 w 267"/>
              <a:gd name="T15" fmla="*/ 47751 h 1066"/>
              <a:gd name="T16" fmla="*/ 0 60000 65536"/>
              <a:gd name="T17" fmla="*/ 0 60000 65536"/>
              <a:gd name="T18" fmla="*/ 0 60000 65536"/>
              <a:gd name="T19" fmla="*/ 0 60000 65536"/>
              <a:gd name="T20" fmla="*/ 0 60000 65536"/>
              <a:gd name="T21" fmla="*/ 0 60000 65536"/>
              <a:gd name="T22" fmla="*/ 0 60000 65536"/>
              <a:gd name="T23" fmla="*/ 0 60000 65536"/>
              <a:gd name="T24" fmla="*/ 0 w 267"/>
              <a:gd name="T25" fmla="*/ 0 h 1066"/>
              <a:gd name="T26" fmla="*/ 267 w 267"/>
              <a:gd name="T27" fmla="*/ 1066 h 106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67" h="1066">
                <a:moveTo>
                  <a:pt x="0" y="265"/>
                </a:moveTo>
                <a:lnTo>
                  <a:pt x="66" y="265"/>
                </a:lnTo>
                <a:lnTo>
                  <a:pt x="66" y="1066"/>
                </a:lnTo>
                <a:lnTo>
                  <a:pt x="200" y="1066"/>
                </a:lnTo>
                <a:lnTo>
                  <a:pt x="200" y="265"/>
                </a:lnTo>
                <a:lnTo>
                  <a:pt x="267" y="265"/>
                </a:lnTo>
                <a:lnTo>
                  <a:pt x="134" y="0"/>
                </a:lnTo>
                <a:lnTo>
                  <a:pt x="0" y="265"/>
                </a:lnTo>
                <a:close/>
              </a:path>
            </a:pathLst>
          </a:custGeom>
          <a:noFill/>
          <a:ln w="1588">
            <a:solidFill>
              <a:srgbClr val="000000"/>
            </a:solidFill>
            <a:prstDash val="solid"/>
            <a:round/>
            <a:headEnd/>
            <a:tailEnd/>
          </a:ln>
        </p:spPr>
        <p:txBody>
          <a:bodyPr lIns="57150" tIns="28575" rIns="57150" bIns="28575"/>
          <a:lstStyle/>
          <a:p>
            <a:endParaRPr lang="en-US"/>
          </a:p>
        </p:txBody>
      </p:sp>
      <p:sp>
        <p:nvSpPr>
          <p:cNvPr id="62005" name="Rectangle 658"/>
          <p:cNvSpPr>
            <a:spLocks noChangeArrowheads="1"/>
          </p:cNvSpPr>
          <p:nvPr/>
        </p:nvSpPr>
        <p:spPr bwMode="auto">
          <a:xfrm>
            <a:off x="6378575" y="2736850"/>
            <a:ext cx="133350" cy="31750"/>
          </a:xfrm>
          <a:prstGeom prst="rect">
            <a:avLst/>
          </a:prstGeom>
          <a:solidFill>
            <a:srgbClr val="008000"/>
          </a:solidFill>
          <a:ln w="9525">
            <a:noFill/>
            <a:miter lim="800000"/>
            <a:headEnd/>
            <a:tailEnd/>
          </a:ln>
        </p:spPr>
        <p:txBody>
          <a:bodyPr lIns="57150" tIns="28575" rIns="57150" bIns="28575"/>
          <a:lstStyle/>
          <a:p>
            <a:endParaRPr lang="en-US"/>
          </a:p>
        </p:txBody>
      </p:sp>
      <p:sp>
        <p:nvSpPr>
          <p:cNvPr id="62006" name="Rectangle 659"/>
          <p:cNvSpPr>
            <a:spLocks noChangeArrowheads="1"/>
          </p:cNvSpPr>
          <p:nvPr/>
        </p:nvSpPr>
        <p:spPr bwMode="auto">
          <a:xfrm>
            <a:off x="6378575" y="2736850"/>
            <a:ext cx="133350" cy="31750"/>
          </a:xfrm>
          <a:prstGeom prst="rect">
            <a:avLst/>
          </a:prstGeom>
          <a:noFill/>
          <a:ln w="4763">
            <a:solidFill>
              <a:srgbClr val="000000"/>
            </a:solidFill>
            <a:miter lim="800000"/>
            <a:headEnd/>
            <a:tailEnd/>
          </a:ln>
        </p:spPr>
        <p:txBody>
          <a:bodyPr lIns="57150" tIns="28575" rIns="57150" bIns="28575"/>
          <a:lstStyle/>
          <a:p>
            <a:endParaRPr lang="en-US"/>
          </a:p>
        </p:txBody>
      </p:sp>
      <p:sp>
        <p:nvSpPr>
          <p:cNvPr id="62007" name="Rectangle 660"/>
          <p:cNvSpPr>
            <a:spLocks noChangeArrowheads="1"/>
          </p:cNvSpPr>
          <p:nvPr/>
        </p:nvSpPr>
        <p:spPr bwMode="auto">
          <a:xfrm>
            <a:off x="6383338" y="3449638"/>
            <a:ext cx="128587" cy="65087"/>
          </a:xfrm>
          <a:prstGeom prst="rect">
            <a:avLst/>
          </a:prstGeom>
          <a:solidFill>
            <a:srgbClr val="008000"/>
          </a:solidFill>
          <a:ln w="9525">
            <a:noFill/>
            <a:miter lim="800000"/>
            <a:headEnd/>
            <a:tailEnd/>
          </a:ln>
        </p:spPr>
        <p:txBody>
          <a:bodyPr lIns="57150" tIns="28575" rIns="57150" bIns="28575"/>
          <a:lstStyle/>
          <a:p>
            <a:endParaRPr lang="en-US"/>
          </a:p>
        </p:txBody>
      </p:sp>
      <p:sp>
        <p:nvSpPr>
          <p:cNvPr id="62008" name="Rectangle 661"/>
          <p:cNvSpPr>
            <a:spLocks noChangeArrowheads="1"/>
          </p:cNvSpPr>
          <p:nvPr/>
        </p:nvSpPr>
        <p:spPr bwMode="auto">
          <a:xfrm>
            <a:off x="6383338" y="3449638"/>
            <a:ext cx="128587" cy="65087"/>
          </a:xfrm>
          <a:prstGeom prst="rect">
            <a:avLst/>
          </a:prstGeom>
          <a:noFill/>
          <a:ln w="4763">
            <a:solidFill>
              <a:srgbClr val="000000"/>
            </a:solidFill>
            <a:miter lim="800000"/>
            <a:headEnd/>
            <a:tailEnd/>
          </a:ln>
        </p:spPr>
        <p:txBody>
          <a:bodyPr lIns="57150" tIns="28575" rIns="57150" bIns="28575"/>
          <a:lstStyle/>
          <a:p>
            <a:endParaRPr lang="en-US"/>
          </a:p>
        </p:txBody>
      </p:sp>
      <p:sp>
        <p:nvSpPr>
          <p:cNvPr id="62009" name="Rectangle 662"/>
          <p:cNvSpPr>
            <a:spLocks noChangeArrowheads="1"/>
          </p:cNvSpPr>
          <p:nvPr/>
        </p:nvSpPr>
        <p:spPr bwMode="auto">
          <a:xfrm>
            <a:off x="6037263" y="3436938"/>
            <a:ext cx="101600" cy="90487"/>
          </a:xfrm>
          <a:prstGeom prst="rect">
            <a:avLst/>
          </a:prstGeom>
          <a:noFill/>
          <a:ln w="4763">
            <a:solidFill>
              <a:srgbClr val="800080"/>
            </a:solidFill>
            <a:miter lim="800000"/>
            <a:headEnd/>
            <a:tailEnd/>
          </a:ln>
        </p:spPr>
        <p:txBody>
          <a:bodyPr lIns="57150" tIns="28575" rIns="57150" bIns="28575"/>
          <a:lstStyle/>
          <a:p>
            <a:endParaRPr lang="en-US"/>
          </a:p>
        </p:txBody>
      </p:sp>
      <p:sp>
        <p:nvSpPr>
          <p:cNvPr id="62010" name="Line 663"/>
          <p:cNvSpPr>
            <a:spLocks noChangeShapeType="1"/>
          </p:cNvSpPr>
          <p:nvPr/>
        </p:nvSpPr>
        <p:spPr bwMode="auto">
          <a:xfrm>
            <a:off x="6043613" y="3436938"/>
            <a:ext cx="0" cy="92075"/>
          </a:xfrm>
          <a:prstGeom prst="line">
            <a:avLst/>
          </a:prstGeom>
          <a:noFill/>
          <a:ln w="4763">
            <a:solidFill>
              <a:srgbClr val="800080"/>
            </a:solidFill>
            <a:round/>
            <a:headEnd/>
            <a:tailEnd/>
          </a:ln>
        </p:spPr>
        <p:txBody>
          <a:bodyPr lIns="57150" tIns="28575" rIns="57150" bIns="28575"/>
          <a:lstStyle/>
          <a:p>
            <a:endParaRPr lang="en-US"/>
          </a:p>
        </p:txBody>
      </p:sp>
      <p:sp>
        <p:nvSpPr>
          <p:cNvPr id="62011" name="Line 664"/>
          <p:cNvSpPr>
            <a:spLocks noChangeShapeType="1"/>
          </p:cNvSpPr>
          <p:nvPr/>
        </p:nvSpPr>
        <p:spPr bwMode="auto">
          <a:xfrm>
            <a:off x="6057900" y="3436938"/>
            <a:ext cx="0" cy="90487"/>
          </a:xfrm>
          <a:prstGeom prst="line">
            <a:avLst/>
          </a:prstGeom>
          <a:noFill/>
          <a:ln w="4763">
            <a:solidFill>
              <a:srgbClr val="800080"/>
            </a:solidFill>
            <a:round/>
            <a:headEnd/>
            <a:tailEnd/>
          </a:ln>
        </p:spPr>
        <p:txBody>
          <a:bodyPr lIns="57150" tIns="28575" rIns="57150" bIns="28575"/>
          <a:lstStyle/>
          <a:p>
            <a:endParaRPr lang="en-US"/>
          </a:p>
        </p:txBody>
      </p:sp>
      <p:sp>
        <p:nvSpPr>
          <p:cNvPr id="62012" name="Line 665"/>
          <p:cNvSpPr>
            <a:spLocks noChangeShapeType="1"/>
          </p:cNvSpPr>
          <p:nvPr/>
        </p:nvSpPr>
        <p:spPr bwMode="auto">
          <a:xfrm>
            <a:off x="6072188" y="3435350"/>
            <a:ext cx="0" cy="92075"/>
          </a:xfrm>
          <a:prstGeom prst="line">
            <a:avLst/>
          </a:prstGeom>
          <a:noFill/>
          <a:ln w="4763">
            <a:solidFill>
              <a:srgbClr val="800080"/>
            </a:solidFill>
            <a:round/>
            <a:headEnd/>
            <a:tailEnd/>
          </a:ln>
        </p:spPr>
        <p:txBody>
          <a:bodyPr lIns="57150" tIns="28575" rIns="57150" bIns="28575"/>
          <a:lstStyle/>
          <a:p>
            <a:endParaRPr lang="en-US"/>
          </a:p>
        </p:txBody>
      </p:sp>
      <p:sp>
        <p:nvSpPr>
          <p:cNvPr id="62013" name="Line 666"/>
          <p:cNvSpPr>
            <a:spLocks noChangeShapeType="1"/>
          </p:cNvSpPr>
          <p:nvPr/>
        </p:nvSpPr>
        <p:spPr bwMode="auto">
          <a:xfrm>
            <a:off x="6086475" y="3436938"/>
            <a:ext cx="0" cy="90487"/>
          </a:xfrm>
          <a:prstGeom prst="line">
            <a:avLst/>
          </a:prstGeom>
          <a:noFill/>
          <a:ln w="4763">
            <a:solidFill>
              <a:srgbClr val="800080"/>
            </a:solidFill>
            <a:round/>
            <a:headEnd/>
            <a:tailEnd/>
          </a:ln>
        </p:spPr>
        <p:txBody>
          <a:bodyPr lIns="57150" tIns="28575" rIns="57150" bIns="28575"/>
          <a:lstStyle/>
          <a:p>
            <a:endParaRPr lang="en-US"/>
          </a:p>
        </p:txBody>
      </p:sp>
      <p:sp>
        <p:nvSpPr>
          <p:cNvPr id="62014" name="Line 667"/>
          <p:cNvSpPr>
            <a:spLocks noChangeShapeType="1"/>
          </p:cNvSpPr>
          <p:nvPr/>
        </p:nvSpPr>
        <p:spPr bwMode="auto">
          <a:xfrm>
            <a:off x="6099175" y="3436938"/>
            <a:ext cx="0" cy="92075"/>
          </a:xfrm>
          <a:prstGeom prst="line">
            <a:avLst/>
          </a:prstGeom>
          <a:noFill/>
          <a:ln w="4763">
            <a:solidFill>
              <a:srgbClr val="800080"/>
            </a:solidFill>
            <a:round/>
            <a:headEnd/>
            <a:tailEnd/>
          </a:ln>
        </p:spPr>
        <p:txBody>
          <a:bodyPr lIns="57150" tIns="28575" rIns="57150" bIns="28575"/>
          <a:lstStyle/>
          <a:p>
            <a:endParaRPr lang="en-US"/>
          </a:p>
        </p:txBody>
      </p:sp>
      <p:sp>
        <p:nvSpPr>
          <p:cNvPr id="62015" name="Line 668"/>
          <p:cNvSpPr>
            <a:spLocks noChangeShapeType="1"/>
          </p:cNvSpPr>
          <p:nvPr/>
        </p:nvSpPr>
        <p:spPr bwMode="auto">
          <a:xfrm>
            <a:off x="6113463" y="3436938"/>
            <a:ext cx="0" cy="90487"/>
          </a:xfrm>
          <a:prstGeom prst="line">
            <a:avLst/>
          </a:prstGeom>
          <a:noFill/>
          <a:ln w="4763">
            <a:solidFill>
              <a:srgbClr val="800080"/>
            </a:solidFill>
            <a:round/>
            <a:headEnd/>
            <a:tailEnd/>
          </a:ln>
        </p:spPr>
        <p:txBody>
          <a:bodyPr lIns="57150" tIns="28575" rIns="57150" bIns="28575"/>
          <a:lstStyle/>
          <a:p>
            <a:endParaRPr lang="en-US"/>
          </a:p>
        </p:txBody>
      </p:sp>
      <p:sp>
        <p:nvSpPr>
          <p:cNvPr id="62016" name="Line 669"/>
          <p:cNvSpPr>
            <a:spLocks noChangeShapeType="1"/>
          </p:cNvSpPr>
          <p:nvPr/>
        </p:nvSpPr>
        <p:spPr bwMode="auto">
          <a:xfrm>
            <a:off x="6126163" y="3436938"/>
            <a:ext cx="0" cy="92075"/>
          </a:xfrm>
          <a:prstGeom prst="line">
            <a:avLst/>
          </a:prstGeom>
          <a:noFill/>
          <a:ln w="4763">
            <a:solidFill>
              <a:srgbClr val="800080"/>
            </a:solidFill>
            <a:round/>
            <a:headEnd/>
            <a:tailEnd/>
          </a:ln>
        </p:spPr>
        <p:txBody>
          <a:bodyPr lIns="57150" tIns="28575" rIns="57150" bIns="28575"/>
          <a:lstStyle/>
          <a:p>
            <a:endParaRPr lang="en-US"/>
          </a:p>
        </p:txBody>
      </p:sp>
      <p:sp>
        <p:nvSpPr>
          <p:cNvPr id="62017" name="Rectangle 671"/>
          <p:cNvSpPr>
            <a:spLocks noChangeArrowheads="1"/>
          </p:cNvSpPr>
          <p:nvPr/>
        </p:nvSpPr>
        <p:spPr bwMode="auto">
          <a:xfrm>
            <a:off x="6138863" y="3449638"/>
            <a:ext cx="128587" cy="65087"/>
          </a:xfrm>
          <a:prstGeom prst="rect">
            <a:avLst/>
          </a:prstGeom>
          <a:solidFill>
            <a:srgbClr val="008000"/>
          </a:solidFill>
          <a:ln w="9525">
            <a:noFill/>
            <a:miter lim="800000"/>
            <a:headEnd/>
            <a:tailEnd/>
          </a:ln>
        </p:spPr>
        <p:txBody>
          <a:bodyPr lIns="57150" tIns="28575" rIns="57150" bIns="28575"/>
          <a:lstStyle/>
          <a:p>
            <a:endParaRPr lang="en-US"/>
          </a:p>
        </p:txBody>
      </p:sp>
      <p:sp>
        <p:nvSpPr>
          <p:cNvPr id="62018" name="Rectangle 672"/>
          <p:cNvSpPr>
            <a:spLocks noChangeArrowheads="1"/>
          </p:cNvSpPr>
          <p:nvPr/>
        </p:nvSpPr>
        <p:spPr bwMode="auto">
          <a:xfrm>
            <a:off x="6138863" y="3449638"/>
            <a:ext cx="128587" cy="65087"/>
          </a:xfrm>
          <a:prstGeom prst="rect">
            <a:avLst/>
          </a:prstGeom>
          <a:noFill/>
          <a:ln w="4763">
            <a:solidFill>
              <a:srgbClr val="000000"/>
            </a:solidFill>
            <a:miter lim="800000"/>
            <a:headEnd/>
            <a:tailEnd/>
          </a:ln>
        </p:spPr>
        <p:txBody>
          <a:bodyPr lIns="57150" tIns="28575" rIns="57150" bIns="28575"/>
          <a:lstStyle/>
          <a:p>
            <a:endParaRPr lang="en-US"/>
          </a:p>
        </p:txBody>
      </p:sp>
      <p:sp>
        <p:nvSpPr>
          <p:cNvPr id="62019" name="Text Box 45"/>
          <p:cNvSpPr txBox="1">
            <a:spLocks noChangeArrowheads="1"/>
          </p:cNvSpPr>
          <p:nvPr/>
        </p:nvSpPr>
        <p:spPr bwMode="auto">
          <a:xfrm>
            <a:off x="2527300" y="1447800"/>
            <a:ext cx="2109788" cy="1905000"/>
          </a:xfrm>
          <a:prstGeom prst="rect">
            <a:avLst/>
          </a:prstGeom>
          <a:noFill/>
          <a:ln w="9525">
            <a:noFill/>
            <a:miter lim="800000"/>
            <a:headEnd/>
            <a:tailEnd/>
          </a:ln>
        </p:spPr>
        <p:txBody>
          <a:bodyPr lIns="57150" tIns="28575" rIns="57150" bIns="28575">
            <a:spAutoFit/>
          </a:bodyPr>
          <a:lstStyle/>
          <a:p>
            <a:pPr algn="l" defTabSz="2351088"/>
            <a:r>
              <a:rPr lang="en-US" sz="900" dirty="0">
                <a:solidFill>
                  <a:schemeClr val="bg1"/>
                </a:solidFill>
              </a:rPr>
              <a:t>When an Excessive Steam Demand occurs a Reactor Trip and a Main Steam Isolation Signal will be generated. </a:t>
            </a:r>
          </a:p>
          <a:p>
            <a:pPr algn="l" defTabSz="2351088"/>
            <a:endParaRPr lang="en-US" sz="900" dirty="0">
              <a:solidFill>
                <a:schemeClr val="bg1"/>
              </a:solidFill>
            </a:endParaRPr>
          </a:p>
          <a:p>
            <a:pPr algn="l" defTabSz="2351088"/>
            <a:r>
              <a:rPr lang="en-US" sz="900" dirty="0">
                <a:solidFill>
                  <a:schemeClr val="bg1"/>
                </a:solidFill>
              </a:rPr>
              <a:t>A Main Steam Isolation Signal will close the Main Steam Isolation Valves and the Feedwater Isolation Valves and the event will essentially be terminated. The Atmospheric Dump Valves and Auxiliary Feedwater Flow will be used for heat removal</a:t>
            </a:r>
            <a:r>
              <a:rPr lang="en-US" dirty="0"/>
              <a:t>.</a:t>
            </a:r>
          </a:p>
        </p:txBody>
      </p:sp>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Text Box 2"/>
          <p:cNvSpPr txBox="1">
            <a:spLocks noChangeArrowheads="1"/>
          </p:cNvSpPr>
          <p:nvPr/>
        </p:nvSpPr>
        <p:spPr bwMode="auto">
          <a:xfrm>
            <a:off x="180975" y="139700"/>
            <a:ext cx="8828088" cy="611188"/>
          </a:xfrm>
          <a:prstGeom prst="rect">
            <a:avLst/>
          </a:prstGeom>
          <a:noFill/>
          <a:ln w="9525">
            <a:noFill/>
            <a:miter lim="800000"/>
            <a:headEnd/>
            <a:tailEnd/>
          </a:ln>
          <a:effectLst/>
        </p:spPr>
        <p:txBody>
          <a:bodyPr wrap="none" lIns="57150" tIns="28575" rIns="57150" bIns="28575">
            <a:spAutoFit/>
          </a:bodyPr>
          <a:lstStyle/>
          <a:p>
            <a:pPr defTabSz="914797">
              <a:defRPr/>
            </a:pPr>
            <a:r>
              <a:rPr lang="en-US" sz="3600" dirty="0">
                <a:effectLst>
                  <a:outerShdw blurRad="38100" dist="38100" dir="2700000" algn="tl">
                    <a:srgbClr val="000000">
                      <a:alpha val="43137"/>
                    </a:srgbClr>
                  </a:outerShdw>
                </a:effectLst>
                <a:latin typeface="+mj-lt"/>
              </a:rPr>
              <a:t>Excessive Steam Demand - Upstream</a:t>
            </a:r>
          </a:p>
        </p:txBody>
      </p:sp>
      <p:sp>
        <p:nvSpPr>
          <p:cNvPr id="62467" name="Rectangle 3"/>
          <p:cNvSpPr>
            <a:spLocks noChangeArrowheads="1"/>
          </p:cNvSpPr>
          <p:nvPr/>
        </p:nvSpPr>
        <p:spPr bwMode="auto">
          <a:xfrm>
            <a:off x="8550275" y="2130425"/>
            <a:ext cx="582613" cy="103188"/>
          </a:xfrm>
          <a:prstGeom prst="rect">
            <a:avLst/>
          </a:prstGeom>
          <a:solidFill>
            <a:schemeClr val="tx1"/>
          </a:solidFill>
          <a:ln w="9525">
            <a:noFill/>
            <a:miter lim="800000"/>
            <a:headEnd/>
            <a:tailEnd/>
          </a:ln>
        </p:spPr>
        <p:txBody>
          <a:bodyPr wrap="none" lIns="57150" tIns="28575" rIns="57150" bIns="28575" anchor="ctr"/>
          <a:lstStyle/>
          <a:p>
            <a:endParaRPr lang="en-US"/>
          </a:p>
        </p:txBody>
      </p:sp>
      <p:pic>
        <p:nvPicPr>
          <p:cNvPr id="62468" name="Picture 40"/>
          <p:cNvPicPr>
            <a:picLocks noRot="1" noChangeAspect="1" noChangeArrowheads="1"/>
          </p:cNvPicPr>
          <p:nvPr/>
        </p:nvPicPr>
        <p:blipFill>
          <a:blip r:embed="rId2" cstate="print"/>
          <a:srcRect/>
          <a:stretch>
            <a:fillRect/>
          </a:stretch>
        </p:blipFill>
        <p:spPr bwMode="auto">
          <a:xfrm>
            <a:off x="549275" y="3835400"/>
            <a:ext cx="1965325" cy="1519238"/>
          </a:xfrm>
          <a:prstGeom prst="rect">
            <a:avLst/>
          </a:prstGeom>
          <a:noFill/>
          <a:ln w="9525">
            <a:noFill/>
            <a:miter lim="800000"/>
            <a:headEnd/>
            <a:tailEnd/>
          </a:ln>
        </p:spPr>
      </p:pic>
      <p:pic>
        <p:nvPicPr>
          <p:cNvPr id="62469" name="Picture 41"/>
          <p:cNvPicPr>
            <a:picLocks noRot="1" noChangeAspect="1" noChangeArrowheads="1"/>
          </p:cNvPicPr>
          <p:nvPr/>
        </p:nvPicPr>
        <p:blipFill>
          <a:blip r:embed="rId3" cstate="print"/>
          <a:srcRect/>
          <a:stretch>
            <a:fillRect/>
          </a:stretch>
        </p:blipFill>
        <p:spPr bwMode="auto">
          <a:xfrm>
            <a:off x="549275" y="806450"/>
            <a:ext cx="1965325" cy="1519238"/>
          </a:xfrm>
          <a:prstGeom prst="rect">
            <a:avLst/>
          </a:prstGeom>
          <a:noFill/>
          <a:ln w="9525">
            <a:noFill/>
            <a:miter lim="800000"/>
            <a:headEnd/>
            <a:tailEnd/>
          </a:ln>
        </p:spPr>
      </p:pic>
      <p:pic>
        <p:nvPicPr>
          <p:cNvPr id="62470" name="Picture 43"/>
          <p:cNvPicPr>
            <a:picLocks noRot="1" noChangeAspect="1" noChangeArrowheads="1"/>
          </p:cNvPicPr>
          <p:nvPr/>
        </p:nvPicPr>
        <p:blipFill>
          <a:blip r:embed="rId4" cstate="print"/>
          <a:srcRect/>
          <a:stretch>
            <a:fillRect/>
          </a:stretch>
        </p:blipFill>
        <p:spPr bwMode="auto">
          <a:xfrm>
            <a:off x="2509838" y="3065463"/>
            <a:ext cx="1965325" cy="1519237"/>
          </a:xfrm>
          <a:prstGeom prst="rect">
            <a:avLst/>
          </a:prstGeom>
          <a:noFill/>
          <a:ln w="9525">
            <a:noFill/>
            <a:miter lim="800000"/>
            <a:headEnd/>
            <a:tailEnd/>
          </a:ln>
        </p:spPr>
      </p:pic>
      <p:pic>
        <p:nvPicPr>
          <p:cNvPr id="62471" name="Picture 45"/>
          <p:cNvPicPr>
            <a:picLocks noRot="1" noChangeAspect="1" noChangeArrowheads="1"/>
          </p:cNvPicPr>
          <p:nvPr/>
        </p:nvPicPr>
        <p:blipFill>
          <a:blip r:embed="rId5" cstate="print"/>
          <a:srcRect/>
          <a:stretch>
            <a:fillRect/>
          </a:stretch>
        </p:blipFill>
        <p:spPr bwMode="auto">
          <a:xfrm>
            <a:off x="4471988" y="804863"/>
            <a:ext cx="1965325" cy="1519237"/>
          </a:xfrm>
          <a:prstGeom prst="rect">
            <a:avLst/>
          </a:prstGeom>
          <a:noFill/>
          <a:ln w="9525">
            <a:noFill/>
            <a:miter lim="800000"/>
            <a:headEnd/>
            <a:tailEnd/>
          </a:ln>
        </p:spPr>
      </p:pic>
      <p:pic>
        <p:nvPicPr>
          <p:cNvPr id="62472" name="Picture 46"/>
          <p:cNvPicPr>
            <a:picLocks noRot="1" noChangeAspect="1" noChangeArrowheads="1"/>
          </p:cNvPicPr>
          <p:nvPr/>
        </p:nvPicPr>
        <p:blipFill>
          <a:blip r:embed="rId6" cstate="print"/>
          <a:srcRect/>
          <a:stretch>
            <a:fillRect/>
          </a:stretch>
        </p:blipFill>
        <p:spPr bwMode="auto">
          <a:xfrm>
            <a:off x="4471988" y="3835400"/>
            <a:ext cx="1965325" cy="1519238"/>
          </a:xfrm>
          <a:prstGeom prst="rect">
            <a:avLst/>
          </a:prstGeom>
          <a:noFill/>
          <a:ln w="9525">
            <a:noFill/>
            <a:miter lim="800000"/>
            <a:headEnd/>
            <a:tailEnd/>
          </a:ln>
        </p:spPr>
      </p:pic>
      <p:pic>
        <p:nvPicPr>
          <p:cNvPr id="62473" name="Picture 47"/>
          <p:cNvPicPr>
            <a:picLocks noRot="1" noChangeAspect="1" noChangeArrowheads="1"/>
          </p:cNvPicPr>
          <p:nvPr/>
        </p:nvPicPr>
        <p:blipFill>
          <a:blip r:embed="rId7" cstate="print"/>
          <a:srcRect/>
          <a:stretch>
            <a:fillRect/>
          </a:stretch>
        </p:blipFill>
        <p:spPr bwMode="auto">
          <a:xfrm>
            <a:off x="4471988" y="5338763"/>
            <a:ext cx="1965325" cy="1519237"/>
          </a:xfrm>
          <a:prstGeom prst="rect">
            <a:avLst/>
          </a:prstGeom>
          <a:noFill/>
          <a:ln w="9525">
            <a:noFill/>
            <a:miter lim="800000"/>
            <a:headEnd/>
            <a:tailEnd/>
          </a:ln>
        </p:spPr>
      </p:pic>
      <p:pic>
        <p:nvPicPr>
          <p:cNvPr id="62474" name="Picture 48"/>
          <p:cNvPicPr>
            <a:picLocks noRot="1" noChangeAspect="1" noChangeArrowheads="1"/>
          </p:cNvPicPr>
          <p:nvPr/>
        </p:nvPicPr>
        <p:blipFill>
          <a:blip r:embed="rId8" cstate="print"/>
          <a:srcRect/>
          <a:stretch>
            <a:fillRect/>
          </a:stretch>
        </p:blipFill>
        <p:spPr bwMode="auto">
          <a:xfrm>
            <a:off x="6432550" y="5338763"/>
            <a:ext cx="1966913" cy="1519237"/>
          </a:xfrm>
          <a:prstGeom prst="rect">
            <a:avLst/>
          </a:prstGeom>
          <a:noFill/>
          <a:ln w="9525">
            <a:noFill/>
            <a:miter lim="800000"/>
            <a:headEnd/>
            <a:tailEnd/>
          </a:ln>
        </p:spPr>
      </p:pic>
      <p:pic>
        <p:nvPicPr>
          <p:cNvPr id="62475" name="Picture 49"/>
          <p:cNvPicPr>
            <a:picLocks noRot="1" noChangeAspect="1" noChangeArrowheads="1"/>
          </p:cNvPicPr>
          <p:nvPr/>
        </p:nvPicPr>
        <p:blipFill>
          <a:blip r:embed="rId9" cstate="print"/>
          <a:srcRect/>
          <a:stretch>
            <a:fillRect/>
          </a:stretch>
        </p:blipFill>
        <p:spPr bwMode="auto">
          <a:xfrm>
            <a:off x="2509838" y="4570413"/>
            <a:ext cx="1965325" cy="1517650"/>
          </a:xfrm>
          <a:prstGeom prst="rect">
            <a:avLst/>
          </a:prstGeom>
          <a:noFill/>
          <a:ln w="9525">
            <a:noFill/>
            <a:miter lim="800000"/>
            <a:headEnd/>
            <a:tailEnd/>
          </a:ln>
        </p:spPr>
      </p:pic>
      <p:pic>
        <p:nvPicPr>
          <p:cNvPr id="62476" name="Picture 50"/>
          <p:cNvPicPr>
            <a:picLocks noRot="1" noChangeAspect="1" noChangeArrowheads="1"/>
          </p:cNvPicPr>
          <p:nvPr/>
        </p:nvPicPr>
        <p:blipFill>
          <a:blip r:embed="rId10" cstate="print"/>
          <a:srcRect/>
          <a:stretch>
            <a:fillRect/>
          </a:stretch>
        </p:blipFill>
        <p:spPr bwMode="auto">
          <a:xfrm>
            <a:off x="2509838" y="806450"/>
            <a:ext cx="1965325" cy="1519238"/>
          </a:xfrm>
          <a:prstGeom prst="rect">
            <a:avLst/>
          </a:prstGeom>
          <a:noFill/>
          <a:ln w="9525">
            <a:noFill/>
            <a:miter lim="800000"/>
            <a:headEnd/>
            <a:tailEnd/>
          </a:ln>
        </p:spPr>
      </p:pic>
      <p:pic>
        <p:nvPicPr>
          <p:cNvPr id="62477" name="Picture 51"/>
          <p:cNvPicPr>
            <a:picLocks noRot="1" noChangeAspect="1" noChangeArrowheads="1"/>
          </p:cNvPicPr>
          <p:nvPr/>
        </p:nvPicPr>
        <p:blipFill>
          <a:blip r:embed="rId11" cstate="print"/>
          <a:srcRect/>
          <a:stretch>
            <a:fillRect/>
          </a:stretch>
        </p:blipFill>
        <p:spPr bwMode="auto">
          <a:xfrm>
            <a:off x="6432550" y="806450"/>
            <a:ext cx="1966913" cy="1519238"/>
          </a:xfrm>
          <a:prstGeom prst="rect">
            <a:avLst/>
          </a:prstGeom>
          <a:noFill/>
          <a:ln w="9525">
            <a:noFill/>
            <a:miter lim="800000"/>
            <a:headEnd/>
            <a:tailEnd/>
          </a:ln>
        </p:spPr>
      </p:pic>
      <p:pic>
        <p:nvPicPr>
          <p:cNvPr id="62478" name="Picture 52"/>
          <p:cNvPicPr>
            <a:picLocks noRot="1" noChangeAspect="1" noChangeArrowheads="1"/>
          </p:cNvPicPr>
          <p:nvPr/>
        </p:nvPicPr>
        <p:blipFill>
          <a:blip r:embed="rId12" cstate="print"/>
          <a:srcRect/>
          <a:stretch>
            <a:fillRect/>
          </a:stretch>
        </p:blipFill>
        <p:spPr bwMode="auto">
          <a:xfrm>
            <a:off x="6432550" y="2317750"/>
            <a:ext cx="1966913" cy="1517650"/>
          </a:xfrm>
          <a:prstGeom prst="rect">
            <a:avLst/>
          </a:prstGeom>
          <a:noFill/>
          <a:ln w="9525">
            <a:noFill/>
            <a:miter lim="800000"/>
            <a:headEnd/>
            <a:tailEnd/>
          </a:ln>
        </p:spPr>
      </p:pic>
      <p:pic>
        <p:nvPicPr>
          <p:cNvPr id="62479" name="Picture 53"/>
          <p:cNvPicPr>
            <a:picLocks noRot="1" noChangeAspect="1" noChangeArrowheads="1"/>
          </p:cNvPicPr>
          <p:nvPr/>
        </p:nvPicPr>
        <p:blipFill>
          <a:blip r:embed="rId13" cstate="print"/>
          <a:srcRect/>
          <a:stretch>
            <a:fillRect/>
          </a:stretch>
        </p:blipFill>
        <p:spPr bwMode="auto">
          <a:xfrm>
            <a:off x="6432550" y="3829050"/>
            <a:ext cx="1966913" cy="1517650"/>
          </a:xfrm>
          <a:prstGeom prst="rect">
            <a:avLst/>
          </a:prstGeom>
          <a:noFill/>
          <a:ln w="9525">
            <a:noFill/>
            <a:miter lim="800000"/>
            <a:headEnd/>
            <a:tailEnd/>
          </a:ln>
        </p:spPr>
      </p:pic>
      <p:pic>
        <p:nvPicPr>
          <p:cNvPr id="62480" name="Picture 54"/>
          <p:cNvPicPr preferRelativeResize="0">
            <a:picLocks noRot="1" noChangeAspect="1" noChangeArrowheads="1"/>
          </p:cNvPicPr>
          <p:nvPr/>
        </p:nvPicPr>
        <p:blipFill>
          <a:blip r:embed="rId14" cstate="print"/>
          <a:srcRect r="67769"/>
          <a:stretch>
            <a:fillRect/>
          </a:stretch>
        </p:blipFill>
        <p:spPr bwMode="auto">
          <a:xfrm>
            <a:off x="8369300" y="3829050"/>
            <a:ext cx="633413" cy="1517650"/>
          </a:xfrm>
          <a:prstGeom prst="rect">
            <a:avLst/>
          </a:prstGeom>
          <a:noFill/>
          <a:ln w="9525">
            <a:noFill/>
            <a:miter lim="800000"/>
            <a:headEnd/>
            <a:tailEnd/>
          </a:ln>
        </p:spPr>
      </p:pic>
      <p:pic>
        <p:nvPicPr>
          <p:cNvPr id="62481" name="Picture 55"/>
          <p:cNvPicPr preferRelativeResize="0">
            <a:picLocks noRot="1" noChangeAspect="1" noChangeArrowheads="1"/>
          </p:cNvPicPr>
          <p:nvPr/>
        </p:nvPicPr>
        <p:blipFill>
          <a:blip r:embed="rId15" cstate="print"/>
          <a:srcRect r="67769"/>
          <a:stretch>
            <a:fillRect/>
          </a:stretch>
        </p:blipFill>
        <p:spPr bwMode="auto">
          <a:xfrm>
            <a:off x="8369300" y="2317750"/>
            <a:ext cx="633413" cy="1517650"/>
          </a:xfrm>
          <a:prstGeom prst="rect">
            <a:avLst/>
          </a:prstGeom>
          <a:noFill/>
          <a:ln w="9525">
            <a:noFill/>
            <a:miter lim="800000"/>
            <a:headEnd/>
            <a:tailEnd/>
          </a:ln>
        </p:spPr>
      </p:pic>
      <p:pic>
        <p:nvPicPr>
          <p:cNvPr id="62482" name="Picture 56"/>
          <p:cNvPicPr preferRelativeResize="0">
            <a:picLocks noRot="1" noChangeAspect="1" noChangeArrowheads="1"/>
          </p:cNvPicPr>
          <p:nvPr/>
        </p:nvPicPr>
        <p:blipFill>
          <a:blip r:embed="rId16" cstate="print"/>
          <a:srcRect r="67769"/>
          <a:stretch>
            <a:fillRect/>
          </a:stretch>
        </p:blipFill>
        <p:spPr bwMode="auto">
          <a:xfrm>
            <a:off x="8375650" y="806450"/>
            <a:ext cx="633413" cy="1519238"/>
          </a:xfrm>
          <a:prstGeom prst="rect">
            <a:avLst/>
          </a:prstGeom>
          <a:noFill/>
          <a:ln w="9525">
            <a:noFill/>
            <a:miter lim="800000"/>
            <a:headEnd/>
            <a:tailEnd/>
          </a:ln>
        </p:spPr>
      </p:pic>
      <p:sp>
        <p:nvSpPr>
          <p:cNvPr id="62483" name="Rectangle 59"/>
          <p:cNvSpPr>
            <a:spLocks noChangeArrowheads="1"/>
          </p:cNvSpPr>
          <p:nvPr/>
        </p:nvSpPr>
        <p:spPr bwMode="auto">
          <a:xfrm>
            <a:off x="6451600" y="2106613"/>
            <a:ext cx="682625" cy="112712"/>
          </a:xfrm>
          <a:prstGeom prst="rect">
            <a:avLst/>
          </a:prstGeom>
          <a:solidFill>
            <a:schemeClr val="tx1"/>
          </a:solidFill>
          <a:ln w="9525">
            <a:noFill/>
            <a:miter lim="800000"/>
            <a:headEnd/>
            <a:tailEnd/>
          </a:ln>
        </p:spPr>
        <p:txBody>
          <a:bodyPr wrap="none" lIns="57150" tIns="28575" rIns="57150" bIns="28575" anchor="ctr"/>
          <a:lstStyle/>
          <a:p>
            <a:endParaRPr lang="en-US"/>
          </a:p>
        </p:txBody>
      </p:sp>
      <p:sp>
        <p:nvSpPr>
          <p:cNvPr id="62484" name="Text Box 60"/>
          <p:cNvSpPr txBox="1">
            <a:spLocks noChangeArrowheads="1"/>
          </p:cNvSpPr>
          <p:nvPr/>
        </p:nvSpPr>
        <p:spPr bwMode="auto">
          <a:xfrm>
            <a:off x="6388100" y="2071688"/>
            <a:ext cx="749300" cy="119062"/>
          </a:xfrm>
          <a:prstGeom prst="rect">
            <a:avLst/>
          </a:prstGeom>
          <a:noFill/>
          <a:ln w="9525">
            <a:noFill/>
            <a:miter lim="800000"/>
            <a:headEnd/>
            <a:tailEnd/>
          </a:ln>
        </p:spPr>
        <p:txBody>
          <a:bodyPr wrap="none" lIns="57150" tIns="28575" rIns="57150" bIns="28575">
            <a:spAutoFit/>
          </a:bodyPr>
          <a:lstStyle/>
          <a:p>
            <a:r>
              <a:rPr lang="en-US" sz="400"/>
              <a:t>Main Steam Safety Valves</a:t>
            </a:r>
          </a:p>
        </p:txBody>
      </p:sp>
      <p:sp>
        <p:nvSpPr>
          <p:cNvPr id="62485" name="Rectangle 63"/>
          <p:cNvSpPr>
            <a:spLocks noChangeArrowheads="1"/>
          </p:cNvSpPr>
          <p:nvPr/>
        </p:nvSpPr>
        <p:spPr bwMode="auto">
          <a:xfrm>
            <a:off x="3303588" y="5827713"/>
            <a:ext cx="592137" cy="114300"/>
          </a:xfrm>
          <a:prstGeom prst="rect">
            <a:avLst/>
          </a:prstGeom>
          <a:solidFill>
            <a:schemeClr val="tx1"/>
          </a:solidFill>
          <a:ln w="9525">
            <a:noFill/>
            <a:miter lim="800000"/>
            <a:headEnd/>
            <a:tailEnd/>
          </a:ln>
        </p:spPr>
        <p:txBody>
          <a:bodyPr wrap="none" lIns="57150" tIns="28575" rIns="57150" bIns="28575" anchor="ctr"/>
          <a:lstStyle/>
          <a:p>
            <a:endParaRPr lang="en-US"/>
          </a:p>
        </p:txBody>
      </p:sp>
      <p:sp>
        <p:nvSpPr>
          <p:cNvPr id="62486" name="Rectangle 64"/>
          <p:cNvSpPr>
            <a:spLocks noChangeArrowheads="1"/>
          </p:cNvSpPr>
          <p:nvPr/>
        </p:nvSpPr>
        <p:spPr bwMode="auto">
          <a:xfrm>
            <a:off x="3154363" y="3114675"/>
            <a:ext cx="593725" cy="112713"/>
          </a:xfrm>
          <a:prstGeom prst="rect">
            <a:avLst/>
          </a:prstGeom>
          <a:solidFill>
            <a:schemeClr val="tx1"/>
          </a:solidFill>
          <a:ln w="9525">
            <a:noFill/>
            <a:miter lim="800000"/>
            <a:headEnd/>
            <a:tailEnd/>
          </a:ln>
        </p:spPr>
        <p:txBody>
          <a:bodyPr wrap="none" lIns="57150" tIns="28575" rIns="57150" bIns="28575" anchor="ctr"/>
          <a:lstStyle/>
          <a:p>
            <a:endParaRPr lang="en-US"/>
          </a:p>
        </p:txBody>
      </p:sp>
      <p:sp>
        <p:nvSpPr>
          <p:cNvPr id="62487" name="Rectangle 65"/>
          <p:cNvSpPr>
            <a:spLocks noChangeArrowheads="1"/>
          </p:cNvSpPr>
          <p:nvPr/>
        </p:nvSpPr>
        <p:spPr bwMode="auto">
          <a:xfrm>
            <a:off x="26988" y="6367463"/>
            <a:ext cx="134937" cy="155575"/>
          </a:xfrm>
          <a:prstGeom prst="rect">
            <a:avLst/>
          </a:prstGeom>
          <a:solidFill>
            <a:srgbClr val="008000"/>
          </a:solidFill>
          <a:ln w="9525">
            <a:solidFill>
              <a:schemeClr val="tx1"/>
            </a:solidFill>
            <a:miter lim="800000"/>
            <a:headEnd/>
            <a:tailEnd/>
          </a:ln>
        </p:spPr>
        <p:txBody>
          <a:bodyPr wrap="none" lIns="57150" tIns="28575" rIns="57150" bIns="28575" anchor="ctr"/>
          <a:lstStyle/>
          <a:p>
            <a:endParaRPr lang="en-US"/>
          </a:p>
        </p:txBody>
      </p:sp>
      <p:sp>
        <p:nvSpPr>
          <p:cNvPr id="62488" name="Text Box 67"/>
          <p:cNvSpPr txBox="1">
            <a:spLocks noChangeArrowheads="1"/>
          </p:cNvSpPr>
          <p:nvPr/>
        </p:nvSpPr>
        <p:spPr bwMode="auto">
          <a:xfrm>
            <a:off x="161925" y="6356350"/>
            <a:ext cx="2603500" cy="196850"/>
          </a:xfrm>
          <a:prstGeom prst="rect">
            <a:avLst/>
          </a:prstGeom>
          <a:noFill/>
          <a:ln w="9525">
            <a:noFill/>
            <a:miter lim="800000"/>
            <a:headEnd/>
            <a:tailEnd/>
          </a:ln>
        </p:spPr>
        <p:txBody>
          <a:bodyPr wrap="none" lIns="57150" tIns="28575" rIns="57150" bIns="28575">
            <a:spAutoFit/>
          </a:bodyPr>
          <a:lstStyle/>
          <a:p>
            <a:pPr algn="l" defTabSz="2351088"/>
            <a:r>
              <a:rPr lang="en-US" sz="900">
                <a:solidFill>
                  <a:schemeClr val="bg1"/>
                </a:solidFill>
              </a:rPr>
              <a:t>MSIS - Low Steam Generator Pressure – 960#</a:t>
            </a:r>
          </a:p>
        </p:txBody>
      </p:sp>
      <p:sp>
        <p:nvSpPr>
          <p:cNvPr id="62489" name="Rectangle 69"/>
          <p:cNvSpPr>
            <a:spLocks noChangeArrowheads="1"/>
          </p:cNvSpPr>
          <p:nvPr/>
        </p:nvSpPr>
        <p:spPr bwMode="auto">
          <a:xfrm>
            <a:off x="26988" y="6197600"/>
            <a:ext cx="134937" cy="155575"/>
          </a:xfrm>
          <a:prstGeom prst="rect">
            <a:avLst/>
          </a:prstGeom>
          <a:solidFill>
            <a:srgbClr val="0000FF"/>
          </a:solidFill>
          <a:ln w="9525">
            <a:solidFill>
              <a:schemeClr val="tx1"/>
            </a:solidFill>
            <a:miter lim="800000"/>
            <a:headEnd/>
            <a:tailEnd/>
          </a:ln>
        </p:spPr>
        <p:txBody>
          <a:bodyPr wrap="none" lIns="57150" tIns="28575" rIns="57150" bIns="28575" anchor="ctr"/>
          <a:lstStyle/>
          <a:p>
            <a:endParaRPr lang="en-US"/>
          </a:p>
        </p:txBody>
      </p:sp>
      <p:sp>
        <p:nvSpPr>
          <p:cNvPr id="62490" name="Text Box 71"/>
          <p:cNvSpPr txBox="1">
            <a:spLocks noChangeArrowheads="1"/>
          </p:cNvSpPr>
          <p:nvPr/>
        </p:nvSpPr>
        <p:spPr bwMode="auto">
          <a:xfrm>
            <a:off x="187325" y="6186488"/>
            <a:ext cx="2578100" cy="334962"/>
          </a:xfrm>
          <a:prstGeom prst="rect">
            <a:avLst/>
          </a:prstGeom>
          <a:noFill/>
          <a:ln w="9525">
            <a:noFill/>
            <a:miter lim="800000"/>
            <a:headEnd/>
            <a:tailEnd/>
          </a:ln>
        </p:spPr>
        <p:txBody>
          <a:bodyPr lIns="57150" tIns="28575" rIns="57150" bIns="28575">
            <a:spAutoFit/>
          </a:bodyPr>
          <a:lstStyle/>
          <a:p>
            <a:pPr algn="l" defTabSz="2351088"/>
            <a:r>
              <a:rPr lang="en-US" sz="900">
                <a:solidFill>
                  <a:schemeClr val="bg1"/>
                </a:solidFill>
              </a:rPr>
              <a:t>SIAS – Low Pressurizer Pressure – 1837 psia</a:t>
            </a:r>
          </a:p>
          <a:p>
            <a:pPr algn="l" defTabSz="2351088"/>
            <a:endParaRPr lang="en-US" sz="900">
              <a:solidFill>
                <a:schemeClr val="bg1"/>
              </a:solidFill>
            </a:endParaRPr>
          </a:p>
        </p:txBody>
      </p:sp>
      <p:sp>
        <p:nvSpPr>
          <p:cNvPr id="62491" name="Rectangle 72"/>
          <p:cNvSpPr>
            <a:spLocks noChangeArrowheads="1"/>
          </p:cNvSpPr>
          <p:nvPr/>
        </p:nvSpPr>
        <p:spPr bwMode="auto">
          <a:xfrm>
            <a:off x="26988" y="6553200"/>
            <a:ext cx="134937" cy="155575"/>
          </a:xfrm>
          <a:prstGeom prst="rect">
            <a:avLst/>
          </a:prstGeom>
          <a:solidFill>
            <a:srgbClr val="FF0000"/>
          </a:solidFill>
          <a:ln w="9525">
            <a:solidFill>
              <a:schemeClr val="tx1"/>
            </a:solidFill>
            <a:miter lim="800000"/>
            <a:headEnd/>
            <a:tailEnd/>
          </a:ln>
        </p:spPr>
        <p:txBody>
          <a:bodyPr wrap="none" lIns="57150" tIns="28575" rIns="57150" bIns="28575" anchor="ctr"/>
          <a:lstStyle/>
          <a:p>
            <a:endParaRPr lang="en-US"/>
          </a:p>
        </p:txBody>
      </p:sp>
      <p:sp>
        <p:nvSpPr>
          <p:cNvPr id="62492" name="Text Box 74"/>
          <p:cNvSpPr txBox="1">
            <a:spLocks noChangeArrowheads="1"/>
          </p:cNvSpPr>
          <p:nvPr/>
        </p:nvSpPr>
        <p:spPr bwMode="auto">
          <a:xfrm>
            <a:off x="161925" y="6523038"/>
            <a:ext cx="2436813" cy="334962"/>
          </a:xfrm>
          <a:prstGeom prst="rect">
            <a:avLst/>
          </a:prstGeom>
          <a:noFill/>
          <a:ln w="9525">
            <a:noFill/>
            <a:miter lim="800000"/>
            <a:headEnd/>
            <a:tailEnd/>
          </a:ln>
        </p:spPr>
        <p:txBody>
          <a:bodyPr wrap="none" lIns="57150" tIns="28575" rIns="57150" bIns="28575">
            <a:spAutoFit/>
          </a:bodyPr>
          <a:lstStyle/>
          <a:p>
            <a:pPr defTabSz="2351088"/>
            <a:r>
              <a:rPr lang="en-US" sz="900">
                <a:solidFill>
                  <a:schemeClr val="bg1"/>
                </a:solidFill>
              </a:rPr>
              <a:t>CSAS – High Containment Pressure – 8.5#</a:t>
            </a:r>
          </a:p>
          <a:p>
            <a:pPr defTabSz="2351088"/>
            <a:endParaRPr lang="en-US" sz="900">
              <a:solidFill>
                <a:schemeClr val="bg1"/>
              </a:solidFill>
            </a:endParaRPr>
          </a:p>
        </p:txBody>
      </p:sp>
      <p:sp>
        <p:nvSpPr>
          <p:cNvPr id="62493" name="Text Box 75"/>
          <p:cNvSpPr txBox="1">
            <a:spLocks noChangeArrowheads="1"/>
          </p:cNvSpPr>
          <p:nvPr/>
        </p:nvSpPr>
        <p:spPr bwMode="auto">
          <a:xfrm>
            <a:off x="187325" y="5060950"/>
            <a:ext cx="2166938" cy="1027113"/>
          </a:xfrm>
          <a:prstGeom prst="rect">
            <a:avLst/>
          </a:prstGeom>
          <a:noFill/>
          <a:ln w="9525">
            <a:noFill/>
            <a:miter lim="800000"/>
            <a:headEnd/>
            <a:tailEnd/>
          </a:ln>
        </p:spPr>
        <p:txBody>
          <a:bodyPr lIns="57150" tIns="28575" rIns="57150" bIns="28575">
            <a:spAutoFit/>
          </a:bodyPr>
          <a:lstStyle/>
          <a:p>
            <a:pPr algn="l" defTabSz="2351088"/>
            <a:r>
              <a:rPr lang="en-US" sz="900">
                <a:solidFill>
                  <a:schemeClr val="bg1"/>
                </a:solidFill>
              </a:rPr>
              <a:t>If the Excessive Steam Demand is inside Containment then a Containment Spray Actuation Signal will be generated. The Reactor Coolant Pumps will be secured and the plant will go on Natural Circulation.</a:t>
            </a:r>
          </a:p>
        </p:txBody>
      </p:sp>
      <p:sp>
        <p:nvSpPr>
          <p:cNvPr id="62494" name="Rectangle 76"/>
          <p:cNvSpPr>
            <a:spLocks noChangeArrowheads="1"/>
          </p:cNvSpPr>
          <p:nvPr/>
        </p:nvSpPr>
        <p:spPr bwMode="auto">
          <a:xfrm>
            <a:off x="3227388" y="3182938"/>
            <a:ext cx="538162" cy="103187"/>
          </a:xfrm>
          <a:prstGeom prst="rect">
            <a:avLst/>
          </a:prstGeom>
          <a:solidFill>
            <a:schemeClr val="tx1"/>
          </a:solidFill>
          <a:ln w="9525">
            <a:noFill/>
            <a:miter lim="800000"/>
            <a:headEnd/>
            <a:tailEnd/>
          </a:ln>
        </p:spPr>
        <p:txBody>
          <a:bodyPr wrap="none" lIns="57150" tIns="28575" rIns="57150" bIns="28575" anchor="ctr"/>
          <a:lstStyle/>
          <a:p>
            <a:endParaRPr lang="en-US"/>
          </a:p>
        </p:txBody>
      </p:sp>
      <p:sp>
        <p:nvSpPr>
          <p:cNvPr id="62495" name="Rectangle 83"/>
          <p:cNvSpPr>
            <a:spLocks noChangeArrowheads="1"/>
          </p:cNvSpPr>
          <p:nvPr/>
        </p:nvSpPr>
        <p:spPr bwMode="auto">
          <a:xfrm>
            <a:off x="739775" y="3671888"/>
            <a:ext cx="163513" cy="47625"/>
          </a:xfrm>
          <a:prstGeom prst="rect">
            <a:avLst/>
          </a:prstGeom>
          <a:solidFill>
            <a:srgbClr val="0000FF"/>
          </a:solidFill>
          <a:ln w="9525">
            <a:noFill/>
            <a:miter lim="800000"/>
            <a:headEnd/>
            <a:tailEnd/>
          </a:ln>
        </p:spPr>
        <p:txBody>
          <a:bodyPr lIns="57150" tIns="28575" rIns="57150" bIns="28575"/>
          <a:lstStyle/>
          <a:p>
            <a:endParaRPr lang="en-US"/>
          </a:p>
        </p:txBody>
      </p:sp>
      <p:sp>
        <p:nvSpPr>
          <p:cNvPr id="62496" name="Rectangle 84"/>
          <p:cNvSpPr>
            <a:spLocks noChangeArrowheads="1"/>
          </p:cNvSpPr>
          <p:nvPr/>
        </p:nvSpPr>
        <p:spPr bwMode="auto">
          <a:xfrm>
            <a:off x="739775" y="3671888"/>
            <a:ext cx="163513" cy="47625"/>
          </a:xfrm>
          <a:prstGeom prst="rect">
            <a:avLst/>
          </a:prstGeom>
          <a:noFill/>
          <a:ln w="4763">
            <a:solidFill>
              <a:srgbClr val="000000"/>
            </a:solidFill>
            <a:miter lim="800000"/>
            <a:headEnd/>
            <a:tailEnd/>
          </a:ln>
        </p:spPr>
        <p:txBody>
          <a:bodyPr lIns="57150" tIns="28575" rIns="57150" bIns="28575"/>
          <a:lstStyle/>
          <a:p>
            <a:endParaRPr lang="en-US"/>
          </a:p>
        </p:txBody>
      </p:sp>
      <p:sp>
        <p:nvSpPr>
          <p:cNvPr id="62497" name="Freeform 85"/>
          <p:cNvSpPr>
            <a:spLocks/>
          </p:cNvSpPr>
          <p:nvPr/>
        </p:nvSpPr>
        <p:spPr bwMode="auto">
          <a:xfrm>
            <a:off x="854075" y="3635375"/>
            <a:ext cx="101600" cy="84138"/>
          </a:xfrm>
          <a:custGeom>
            <a:avLst/>
            <a:gdLst>
              <a:gd name="T0" fmla="*/ 50800 w 652"/>
              <a:gd name="T1" fmla="*/ 0 h 473"/>
              <a:gd name="T2" fmla="*/ 0 w 652"/>
              <a:gd name="T3" fmla="*/ 73999 h 473"/>
              <a:gd name="T4" fmla="*/ 50800 w 652"/>
              <a:gd name="T5" fmla="*/ 84138 h 473"/>
              <a:gd name="T6" fmla="*/ 101600 w 652"/>
              <a:gd name="T7" fmla="*/ 10139 h 473"/>
              <a:gd name="T8" fmla="*/ 50800 w 652"/>
              <a:gd name="T9" fmla="*/ 0 h 473"/>
              <a:gd name="T10" fmla="*/ 0 60000 65536"/>
              <a:gd name="T11" fmla="*/ 0 60000 65536"/>
              <a:gd name="T12" fmla="*/ 0 60000 65536"/>
              <a:gd name="T13" fmla="*/ 0 60000 65536"/>
              <a:gd name="T14" fmla="*/ 0 60000 65536"/>
              <a:gd name="T15" fmla="*/ 0 w 652"/>
              <a:gd name="T16" fmla="*/ 0 h 473"/>
              <a:gd name="T17" fmla="*/ 652 w 652"/>
              <a:gd name="T18" fmla="*/ 473 h 473"/>
            </a:gdLst>
            <a:ahLst/>
            <a:cxnLst>
              <a:cxn ang="T10">
                <a:pos x="T0" y="T1"/>
              </a:cxn>
              <a:cxn ang="T11">
                <a:pos x="T2" y="T3"/>
              </a:cxn>
              <a:cxn ang="T12">
                <a:pos x="T4" y="T5"/>
              </a:cxn>
              <a:cxn ang="T13">
                <a:pos x="T6" y="T7"/>
              </a:cxn>
              <a:cxn ang="T14">
                <a:pos x="T8" y="T9"/>
              </a:cxn>
            </a:cxnLst>
            <a:rect l="T15" t="T16" r="T17" b="T18"/>
            <a:pathLst>
              <a:path w="652" h="473">
                <a:moveTo>
                  <a:pt x="326" y="0"/>
                </a:moveTo>
                <a:lnTo>
                  <a:pt x="0" y="416"/>
                </a:lnTo>
                <a:lnTo>
                  <a:pt x="326" y="473"/>
                </a:lnTo>
                <a:lnTo>
                  <a:pt x="652" y="57"/>
                </a:lnTo>
                <a:lnTo>
                  <a:pt x="326" y="0"/>
                </a:lnTo>
                <a:close/>
              </a:path>
            </a:pathLst>
          </a:custGeom>
          <a:solidFill>
            <a:srgbClr val="0000FF"/>
          </a:solidFill>
          <a:ln w="9525">
            <a:noFill/>
            <a:round/>
            <a:headEnd/>
            <a:tailEnd/>
          </a:ln>
        </p:spPr>
        <p:txBody>
          <a:bodyPr lIns="57150" tIns="28575" rIns="57150" bIns="28575"/>
          <a:lstStyle/>
          <a:p>
            <a:endParaRPr lang="en-US"/>
          </a:p>
        </p:txBody>
      </p:sp>
      <p:sp>
        <p:nvSpPr>
          <p:cNvPr id="62498" name="Freeform 86"/>
          <p:cNvSpPr>
            <a:spLocks/>
          </p:cNvSpPr>
          <p:nvPr/>
        </p:nvSpPr>
        <p:spPr bwMode="auto">
          <a:xfrm>
            <a:off x="854075" y="3635375"/>
            <a:ext cx="101600" cy="84138"/>
          </a:xfrm>
          <a:custGeom>
            <a:avLst/>
            <a:gdLst>
              <a:gd name="T0" fmla="*/ 50800 w 652"/>
              <a:gd name="T1" fmla="*/ 0 h 473"/>
              <a:gd name="T2" fmla="*/ 0 w 652"/>
              <a:gd name="T3" fmla="*/ 73999 h 473"/>
              <a:gd name="T4" fmla="*/ 50800 w 652"/>
              <a:gd name="T5" fmla="*/ 84138 h 473"/>
              <a:gd name="T6" fmla="*/ 101600 w 652"/>
              <a:gd name="T7" fmla="*/ 10139 h 473"/>
              <a:gd name="T8" fmla="*/ 50800 w 652"/>
              <a:gd name="T9" fmla="*/ 0 h 473"/>
              <a:gd name="T10" fmla="*/ 0 60000 65536"/>
              <a:gd name="T11" fmla="*/ 0 60000 65536"/>
              <a:gd name="T12" fmla="*/ 0 60000 65536"/>
              <a:gd name="T13" fmla="*/ 0 60000 65536"/>
              <a:gd name="T14" fmla="*/ 0 60000 65536"/>
              <a:gd name="T15" fmla="*/ 0 w 652"/>
              <a:gd name="T16" fmla="*/ 0 h 473"/>
              <a:gd name="T17" fmla="*/ 652 w 652"/>
              <a:gd name="T18" fmla="*/ 473 h 473"/>
            </a:gdLst>
            <a:ahLst/>
            <a:cxnLst>
              <a:cxn ang="T10">
                <a:pos x="T0" y="T1"/>
              </a:cxn>
              <a:cxn ang="T11">
                <a:pos x="T2" y="T3"/>
              </a:cxn>
              <a:cxn ang="T12">
                <a:pos x="T4" y="T5"/>
              </a:cxn>
              <a:cxn ang="T13">
                <a:pos x="T6" y="T7"/>
              </a:cxn>
              <a:cxn ang="T14">
                <a:pos x="T8" y="T9"/>
              </a:cxn>
            </a:cxnLst>
            <a:rect l="T15" t="T16" r="T17" b="T18"/>
            <a:pathLst>
              <a:path w="652" h="473">
                <a:moveTo>
                  <a:pt x="326" y="0"/>
                </a:moveTo>
                <a:lnTo>
                  <a:pt x="0" y="416"/>
                </a:lnTo>
                <a:lnTo>
                  <a:pt x="326" y="473"/>
                </a:lnTo>
                <a:lnTo>
                  <a:pt x="652" y="57"/>
                </a:lnTo>
                <a:lnTo>
                  <a:pt x="326" y="0"/>
                </a:lnTo>
                <a:close/>
              </a:path>
            </a:pathLst>
          </a:custGeom>
          <a:noFill/>
          <a:ln w="4763">
            <a:solidFill>
              <a:srgbClr val="000000"/>
            </a:solidFill>
            <a:prstDash val="solid"/>
            <a:round/>
            <a:headEnd/>
            <a:tailEnd/>
          </a:ln>
        </p:spPr>
        <p:txBody>
          <a:bodyPr lIns="57150" tIns="28575" rIns="57150" bIns="28575"/>
          <a:lstStyle/>
          <a:p>
            <a:endParaRPr lang="en-US"/>
          </a:p>
        </p:txBody>
      </p:sp>
      <p:sp>
        <p:nvSpPr>
          <p:cNvPr id="62499" name="Rectangle 87"/>
          <p:cNvSpPr>
            <a:spLocks noChangeArrowheads="1"/>
          </p:cNvSpPr>
          <p:nvPr/>
        </p:nvSpPr>
        <p:spPr bwMode="auto">
          <a:xfrm>
            <a:off x="849313" y="3675063"/>
            <a:ext cx="53975" cy="44450"/>
          </a:xfrm>
          <a:prstGeom prst="rect">
            <a:avLst/>
          </a:prstGeom>
          <a:solidFill>
            <a:srgbClr val="0000FF"/>
          </a:solidFill>
          <a:ln w="9525">
            <a:noFill/>
            <a:miter lim="800000"/>
            <a:headEnd/>
            <a:tailEnd/>
          </a:ln>
        </p:spPr>
        <p:txBody>
          <a:bodyPr lIns="57150" tIns="28575" rIns="57150" bIns="28575"/>
          <a:lstStyle/>
          <a:p>
            <a:endParaRPr lang="en-US"/>
          </a:p>
        </p:txBody>
      </p:sp>
      <p:sp>
        <p:nvSpPr>
          <p:cNvPr id="62500" name="Freeform 88"/>
          <p:cNvSpPr>
            <a:spLocks/>
          </p:cNvSpPr>
          <p:nvPr/>
        </p:nvSpPr>
        <p:spPr bwMode="auto">
          <a:xfrm>
            <a:off x="885825" y="3683000"/>
            <a:ext cx="95250" cy="115888"/>
          </a:xfrm>
          <a:custGeom>
            <a:avLst/>
            <a:gdLst>
              <a:gd name="T0" fmla="*/ 40799 w 614"/>
              <a:gd name="T1" fmla="*/ 0 h 643"/>
              <a:gd name="T2" fmla="*/ 0 w 614"/>
              <a:gd name="T3" fmla="*/ 115888 h 643"/>
              <a:gd name="T4" fmla="*/ 54140 w 614"/>
              <a:gd name="T5" fmla="*/ 115888 h 643"/>
              <a:gd name="T6" fmla="*/ 95250 w 614"/>
              <a:gd name="T7" fmla="*/ 0 h 643"/>
              <a:gd name="T8" fmla="*/ 40799 w 614"/>
              <a:gd name="T9" fmla="*/ 0 h 643"/>
              <a:gd name="T10" fmla="*/ 0 60000 65536"/>
              <a:gd name="T11" fmla="*/ 0 60000 65536"/>
              <a:gd name="T12" fmla="*/ 0 60000 65536"/>
              <a:gd name="T13" fmla="*/ 0 60000 65536"/>
              <a:gd name="T14" fmla="*/ 0 60000 65536"/>
              <a:gd name="T15" fmla="*/ 0 w 614"/>
              <a:gd name="T16" fmla="*/ 0 h 643"/>
              <a:gd name="T17" fmla="*/ 614 w 614"/>
              <a:gd name="T18" fmla="*/ 643 h 643"/>
            </a:gdLst>
            <a:ahLst/>
            <a:cxnLst>
              <a:cxn ang="T10">
                <a:pos x="T0" y="T1"/>
              </a:cxn>
              <a:cxn ang="T11">
                <a:pos x="T2" y="T3"/>
              </a:cxn>
              <a:cxn ang="T12">
                <a:pos x="T4" y="T5"/>
              </a:cxn>
              <a:cxn ang="T13">
                <a:pos x="T6" y="T7"/>
              </a:cxn>
              <a:cxn ang="T14">
                <a:pos x="T8" y="T9"/>
              </a:cxn>
            </a:cxnLst>
            <a:rect l="T15" t="T16" r="T17" b="T18"/>
            <a:pathLst>
              <a:path w="614" h="643">
                <a:moveTo>
                  <a:pt x="263" y="0"/>
                </a:moveTo>
                <a:lnTo>
                  <a:pt x="0" y="643"/>
                </a:lnTo>
                <a:lnTo>
                  <a:pt x="349" y="643"/>
                </a:lnTo>
                <a:lnTo>
                  <a:pt x="614" y="0"/>
                </a:lnTo>
                <a:lnTo>
                  <a:pt x="263" y="0"/>
                </a:lnTo>
                <a:close/>
              </a:path>
            </a:pathLst>
          </a:custGeom>
          <a:solidFill>
            <a:srgbClr val="0000FF"/>
          </a:solidFill>
          <a:ln w="9525">
            <a:noFill/>
            <a:round/>
            <a:headEnd/>
            <a:tailEnd/>
          </a:ln>
        </p:spPr>
        <p:txBody>
          <a:bodyPr lIns="57150" tIns="28575" rIns="57150" bIns="28575"/>
          <a:lstStyle/>
          <a:p>
            <a:endParaRPr lang="en-US"/>
          </a:p>
        </p:txBody>
      </p:sp>
      <p:sp>
        <p:nvSpPr>
          <p:cNvPr id="62501" name="Freeform 89"/>
          <p:cNvSpPr>
            <a:spLocks/>
          </p:cNvSpPr>
          <p:nvPr/>
        </p:nvSpPr>
        <p:spPr bwMode="auto">
          <a:xfrm>
            <a:off x="885825" y="3683000"/>
            <a:ext cx="95250" cy="115888"/>
          </a:xfrm>
          <a:custGeom>
            <a:avLst/>
            <a:gdLst>
              <a:gd name="T0" fmla="*/ 40799 w 614"/>
              <a:gd name="T1" fmla="*/ 0 h 643"/>
              <a:gd name="T2" fmla="*/ 0 w 614"/>
              <a:gd name="T3" fmla="*/ 115888 h 643"/>
              <a:gd name="T4" fmla="*/ 54140 w 614"/>
              <a:gd name="T5" fmla="*/ 115888 h 643"/>
              <a:gd name="T6" fmla="*/ 95250 w 614"/>
              <a:gd name="T7" fmla="*/ 0 h 643"/>
              <a:gd name="T8" fmla="*/ 40799 w 614"/>
              <a:gd name="T9" fmla="*/ 0 h 643"/>
              <a:gd name="T10" fmla="*/ 0 60000 65536"/>
              <a:gd name="T11" fmla="*/ 0 60000 65536"/>
              <a:gd name="T12" fmla="*/ 0 60000 65536"/>
              <a:gd name="T13" fmla="*/ 0 60000 65536"/>
              <a:gd name="T14" fmla="*/ 0 60000 65536"/>
              <a:gd name="T15" fmla="*/ 0 w 614"/>
              <a:gd name="T16" fmla="*/ 0 h 643"/>
              <a:gd name="T17" fmla="*/ 614 w 614"/>
              <a:gd name="T18" fmla="*/ 643 h 643"/>
            </a:gdLst>
            <a:ahLst/>
            <a:cxnLst>
              <a:cxn ang="T10">
                <a:pos x="T0" y="T1"/>
              </a:cxn>
              <a:cxn ang="T11">
                <a:pos x="T2" y="T3"/>
              </a:cxn>
              <a:cxn ang="T12">
                <a:pos x="T4" y="T5"/>
              </a:cxn>
              <a:cxn ang="T13">
                <a:pos x="T6" y="T7"/>
              </a:cxn>
              <a:cxn ang="T14">
                <a:pos x="T8" y="T9"/>
              </a:cxn>
            </a:cxnLst>
            <a:rect l="T15" t="T16" r="T17" b="T18"/>
            <a:pathLst>
              <a:path w="614" h="643">
                <a:moveTo>
                  <a:pt x="263" y="0"/>
                </a:moveTo>
                <a:lnTo>
                  <a:pt x="0" y="643"/>
                </a:lnTo>
                <a:lnTo>
                  <a:pt x="349" y="643"/>
                </a:lnTo>
                <a:lnTo>
                  <a:pt x="614" y="0"/>
                </a:lnTo>
                <a:lnTo>
                  <a:pt x="263" y="0"/>
                </a:lnTo>
                <a:close/>
              </a:path>
            </a:pathLst>
          </a:custGeom>
          <a:noFill/>
          <a:ln w="4763">
            <a:solidFill>
              <a:srgbClr val="000000"/>
            </a:solidFill>
            <a:prstDash val="solid"/>
            <a:round/>
            <a:headEnd/>
            <a:tailEnd/>
          </a:ln>
        </p:spPr>
        <p:txBody>
          <a:bodyPr lIns="57150" tIns="28575" rIns="57150" bIns="28575"/>
          <a:lstStyle/>
          <a:p>
            <a:endParaRPr lang="en-US"/>
          </a:p>
        </p:txBody>
      </p:sp>
      <p:sp>
        <p:nvSpPr>
          <p:cNvPr id="62502" name="Rectangle 90"/>
          <p:cNvSpPr>
            <a:spLocks noChangeArrowheads="1"/>
          </p:cNvSpPr>
          <p:nvPr/>
        </p:nvSpPr>
        <p:spPr bwMode="auto">
          <a:xfrm>
            <a:off x="1778000" y="2862263"/>
            <a:ext cx="163513" cy="190500"/>
          </a:xfrm>
          <a:prstGeom prst="rect">
            <a:avLst/>
          </a:prstGeom>
          <a:solidFill>
            <a:srgbClr val="FF0000"/>
          </a:solidFill>
          <a:ln w="9525">
            <a:noFill/>
            <a:miter lim="800000"/>
            <a:headEnd/>
            <a:tailEnd/>
          </a:ln>
        </p:spPr>
        <p:txBody>
          <a:bodyPr lIns="57150" tIns="28575" rIns="57150" bIns="28575"/>
          <a:lstStyle/>
          <a:p>
            <a:endParaRPr lang="en-US"/>
          </a:p>
        </p:txBody>
      </p:sp>
      <p:sp>
        <p:nvSpPr>
          <p:cNvPr id="62503" name="Rectangle 91"/>
          <p:cNvSpPr>
            <a:spLocks noChangeArrowheads="1"/>
          </p:cNvSpPr>
          <p:nvPr/>
        </p:nvSpPr>
        <p:spPr bwMode="auto">
          <a:xfrm>
            <a:off x="1846263" y="3292475"/>
            <a:ext cx="26987" cy="442913"/>
          </a:xfrm>
          <a:prstGeom prst="rect">
            <a:avLst/>
          </a:prstGeom>
          <a:solidFill>
            <a:srgbClr val="FF0000"/>
          </a:solidFill>
          <a:ln w="9525">
            <a:noFill/>
            <a:miter lim="800000"/>
            <a:headEnd/>
            <a:tailEnd/>
          </a:ln>
        </p:spPr>
        <p:txBody>
          <a:bodyPr lIns="57150" tIns="28575" rIns="57150" bIns="28575"/>
          <a:lstStyle/>
          <a:p>
            <a:endParaRPr lang="en-US"/>
          </a:p>
        </p:txBody>
      </p:sp>
      <p:sp>
        <p:nvSpPr>
          <p:cNvPr id="62504" name="Rectangle 92"/>
          <p:cNvSpPr>
            <a:spLocks noChangeArrowheads="1"/>
          </p:cNvSpPr>
          <p:nvPr/>
        </p:nvSpPr>
        <p:spPr bwMode="auto">
          <a:xfrm>
            <a:off x="1846263" y="3292475"/>
            <a:ext cx="26987" cy="442913"/>
          </a:xfrm>
          <a:prstGeom prst="rect">
            <a:avLst/>
          </a:prstGeom>
          <a:noFill/>
          <a:ln w="4763">
            <a:solidFill>
              <a:srgbClr val="000000"/>
            </a:solidFill>
            <a:miter lim="800000"/>
            <a:headEnd/>
            <a:tailEnd/>
          </a:ln>
        </p:spPr>
        <p:txBody>
          <a:bodyPr lIns="57150" tIns="28575" rIns="57150" bIns="28575"/>
          <a:lstStyle/>
          <a:p>
            <a:endParaRPr lang="en-US"/>
          </a:p>
        </p:txBody>
      </p:sp>
      <p:sp>
        <p:nvSpPr>
          <p:cNvPr id="62505" name="Freeform 93"/>
          <p:cNvSpPr>
            <a:spLocks/>
          </p:cNvSpPr>
          <p:nvPr/>
        </p:nvSpPr>
        <p:spPr bwMode="auto">
          <a:xfrm>
            <a:off x="1779588" y="3046413"/>
            <a:ext cx="160337" cy="257175"/>
          </a:xfrm>
          <a:custGeom>
            <a:avLst/>
            <a:gdLst>
              <a:gd name="T0" fmla="*/ 160337 w 1035"/>
              <a:gd name="T1" fmla="*/ 131820 h 1432"/>
              <a:gd name="T2" fmla="*/ 160182 w 1035"/>
              <a:gd name="T3" fmla="*/ 138285 h 1432"/>
              <a:gd name="T4" fmla="*/ 159717 w 1035"/>
              <a:gd name="T5" fmla="*/ 144751 h 1432"/>
              <a:gd name="T6" fmla="*/ 159098 w 1035"/>
              <a:gd name="T7" fmla="*/ 151216 h 1432"/>
              <a:gd name="T8" fmla="*/ 158323 w 1035"/>
              <a:gd name="T9" fmla="*/ 157502 h 1432"/>
              <a:gd name="T10" fmla="*/ 157239 w 1035"/>
              <a:gd name="T11" fmla="*/ 163608 h 1432"/>
              <a:gd name="T12" fmla="*/ 155380 w 1035"/>
              <a:gd name="T13" fmla="*/ 172767 h 1432"/>
              <a:gd name="T14" fmla="*/ 152591 w 1035"/>
              <a:gd name="T15" fmla="*/ 184261 h 1432"/>
              <a:gd name="T16" fmla="*/ 148718 w 1035"/>
              <a:gd name="T17" fmla="*/ 195216 h 1432"/>
              <a:gd name="T18" fmla="*/ 144381 w 1035"/>
              <a:gd name="T19" fmla="*/ 205453 h 1432"/>
              <a:gd name="T20" fmla="*/ 139423 w 1035"/>
              <a:gd name="T21" fmla="*/ 214971 h 1432"/>
              <a:gd name="T22" fmla="*/ 135551 w 1035"/>
              <a:gd name="T23" fmla="*/ 221616 h 1432"/>
              <a:gd name="T24" fmla="*/ 132607 w 1035"/>
              <a:gd name="T25" fmla="*/ 225567 h 1432"/>
              <a:gd name="T26" fmla="*/ 129664 w 1035"/>
              <a:gd name="T27" fmla="*/ 229518 h 1432"/>
              <a:gd name="T28" fmla="*/ 126566 w 1035"/>
              <a:gd name="T29" fmla="*/ 233469 h 1432"/>
              <a:gd name="T30" fmla="*/ 123312 w 1035"/>
              <a:gd name="T31" fmla="*/ 236702 h 1432"/>
              <a:gd name="T32" fmla="*/ 120059 w 1035"/>
              <a:gd name="T33" fmla="*/ 240114 h 1432"/>
              <a:gd name="T34" fmla="*/ 116651 w 1035"/>
              <a:gd name="T35" fmla="*/ 242987 h 1432"/>
              <a:gd name="T36" fmla="*/ 113243 w 1035"/>
              <a:gd name="T37" fmla="*/ 245681 h 1432"/>
              <a:gd name="T38" fmla="*/ 109525 w 1035"/>
              <a:gd name="T39" fmla="*/ 248016 h 1432"/>
              <a:gd name="T40" fmla="*/ 105962 w 1035"/>
              <a:gd name="T41" fmla="*/ 250171 h 1432"/>
              <a:gd name="T42" fmla="*/ 102244 w 1035"/>
              <a:gd name="T43" fmla="*/ 252146 h 1432"/>
              <a:gd name="T44" fmla="*/ 98371 w 1035"/>
              <a:gd name="T45" fmla="*/ 253763 h 1432"/>
              <a:gd name="T46" fmla="*/ 94343 w 1035"/>
              <a:gd name="T47" fmla="*/ 255020 h 1432"/>
              <a:gd name="T48" fmla="*/ 90470 w 1035"/>
              <a:gd name="T49" fmla="*/ 256097 h 1432"/>
              <a:gd name="T50" fmla="*/ 86443 w 1035"/>
              <a:gd name="T51" fmla="*/ 256636 h 1432"/>
              <a:gd name="T52" fmla="*/ 82260 w 1035"/>
              <a:gd name="T53" fmla="*/ 256816 h 1432"/>
              <a:gd name="T54" fmla="*/ 78077 w 1035"/>
              <a:gd name="T55" fmla="*/ 257175 h 1432"/>
              <a:gd name="T56" fmla="*/ 74049 w 1035"/>
              <a:gd name="T57" fmla="*/ 256636 h 1432"/>
              <a:gd name="T58" fmla="*/ 69867 w 1035"/>
              <a:gd name="T59" fmla="*/ 256097 h 1432"/>
              <a:gd name="T60" fmla="*/ 65994 w 1035"/>
              <a:gd name="T61" fmla="*/ 255020 h 1432"/>
              <a:gd name="T62" fmla="*/ 62121 w 1035"/>
              <a:gd name="T63" fmla="*/ 253763 h 1432"/>
              <a:gd name="T64" fmla="*/ 58403 w 1035"/>
              <a:gd name="T65" fmla="*/ 252326 h 1432"/>
              <a:gd name="T66" fmla="*/ 54530 w 1035"/>
              <a:gd name="T67" fmla="*/ 250351 h 1432"/>
              <a:gd name="T68" fmla="*/ 50967 w 1035"/>
              <a:gd name="T69" fmla="*/ 248016 h 1432"/>
              <a:gd name="T70" fmla="*/ 47249 w 1035"/>
              <a:gd name="T71" fmla="*/ 245681 h 1432"/>
              <a:gd name="T72" fmla="*/ 43686 w 1035"/>
              <a:gd name="T73" fmla="*/ 242987 h 1432"/>
              <a:gd name="T74" fmla="*/ 40433 w 1035"/>
              <a:gd name="T75" fmla="*/ 240114 h 1432"/>
              <a:gd name="T76" fmla="*/ 37025 w 1035"/>
              <a:gd name="T77" fmla="*/ 236702 h 1432"/>
              <a:gd name="T78" fmla="*/ 33926 w 1035"/>
              <a:gd name="T79" fmla="*/ 233469 h 1432"/>
              <a:gd name="T80" fmla="*/ 30828 w 1035"/>
              <a:gd name="T81" fmla="*/ 229518 h 1432"/>
              <a:gd name="T82" fmla="*/ 27730 w 1035"/>
              <a:gd name="T83" fmla="*/ 225567 h 1432"/>
              <a:gd name="T84" fmla="*/ 24941 w 1035"/>
              <a:gd name="T85" fmla="*/ 221616 h 1432"/>
              <a:gd name="T86" fmla="*/ 20914 w 1035"/>
              <a:gd name="T87" fmla="*/ 214971 h 1432"/>
              <a:gd name="T88" fmla="*/ 15956 w 1035"/>
              <a:gd name="T89" fmla="*/ 205453 h 1432"/>
              <a:gd name="T90" fmla="*/ 11619 w 1035"/>
              <a:gd name="T91" fmla="*/ 195216 h 1432"/>
              <a:gd name="T92" fmla="*/ 7901 w 1035"/>
              <a:gd name="T93" fmla="*/ 184261 h 1432"/>
              <a:gd name="T94" fmla="*/ 4957 w 1035"/>
              <a:gd name="T95" fmla="*/ 172767 h 1432"/>
              <a:gd name="T96" fmla="*/ 3098 w 1035"/>
              <a:gd name="T97" fmla="*/ 163608 h 1432"/>
              <a:gd name="T98" fmla="*/ 2169 w 1035"/>
              <a:gd name="T99" fmla="*/ 157502 h 1432"/>
              <a:gd name="T100" fmla="*/ 1239 w 1035"/>
              <a:gd name="T101" fmla="*/ 151216 h 1432"/>
              <a:gd name="T102" fmla="*/ 775 w 1035"/>
              <a:gd name="T103" fmla="*/ 144751 h 1432"/>
              <a:gd name="T104" fmla="*/ 310 w 1035"/>
              <a:gd name="T105" fmla="*/ 138285 h 1432"/>
              <a:gd name="T106" fmla="*/ 0 w 1035"/>
              <a:gd name="T107" fmla="*/ 131820 h 1432"/>
              <a:gd name="T108" fmla="*/ 155 w 1035"/>
              <a:gd name="T109" fmla="*/ 0 h 1432"/>
              <a:gd name="T110" fmla="*/ 160337 w 1035"/>
              <a:gd name="T111" fmla="*/ 128408 h 1432"/>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035"/>
              <a:gd name="T169" fmla="*/ 0 h 1432"/>
              <a:gd name="T170" fmla="*/ 1035 w 1035"/>
              <a:gd name="T171" fmla="*/ 1432 h 1432"/>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035" h="1432">
                <a:moveTo>
                  <a:pt x="1035" y="715"/>
                </a:moveTo>
                <a:lnTo>
                  <a:pt x="1035" y="734"/>
                </a:lnTo>
                <a:lnTo>
                  <a:pt x="1035" y="752"/>
                </a:lnTo>
                <a:lnTo>
                  <a:pt x="1034" y="770"/>
                </a:lnTo>
                <a:lnTo>
                  <a:pt x="1033" y="789"/>
                </a:lnTo>
                <a:lnTo>
                  <a:pt x="1031" y="806"/>
                </a:lnTo>
                <a:lnTo>
                  <a:pt x="1029" y="825"/>
                </a:lnTo>
                <a:lnTo>
                  <a:pt x="1027" y="842"/>
                </a:lnTo>
                <a:lnTo>
                  <a:pt x="1024" y="860"/>
                </a:lnTo>
                <a:lnTo>
                  <a:pt x="1022" y="877"/>
                </a:lnTo>
                <a:lnTo>
                  <a:pt x="1019" y="894"/>
                </a:lnTo>
                <a:lnTo>
                  <a:pt x="1015" y="911"/>
                </a:lnTo>
                <a:lnTo>
                  <a:pt x="1012" y="928"/>
                </a:lnTo>
                <a:lnTo>
                  <a:pt x="1003" y="962"/>
                </a:lnTo>
                <a:lnTo>
                  <a:pt x="995" y="994"/>
                </a:lnTo>
                <a:lnTo>
                  <a:pt x="985" y="1026"/>
                </a:lnTo>
                <a:lnTo>
                  <a:pt x="973" y="1056"/>
                </a:lnTo>
                <a:lnTo>
                  <a:pt x="960" y="1087"/>
                </a:lnTo>
                <a:lnTo>
                  <a:pt x="947" y="1116"/>
                </a:lnTo>
                <a:lnTo>
                  <a:pt x="932" y="1144"/>
                </a:lnTo>
                <a:lnTo>
                  <a:pt x="917" y="1171"/>
                </a:lnTo>
                <a:lnTo>
                  <a:pt x="900" y="1197"/>
                </a:lnTo>
                <a:lnTo>
                  <a:pt x="884" y="1221"/>
                </a:lnTo>
                <a:lnTo>
                  <a:pt x="875" y="1234"/>
                </a:lnTo>
                <a:lnTo>
                  <a:pt x="865" y="1246"/>
                </a:lnTo>
                <a:lnTo>
                  <a:pt x="856" y="1256"/>
                </a:lnTo>
                <a:lnTo>
                  <a:pt x="847" y="1268"/>
                </a:lnTo>
                <a:lnTo>
                  <a:pt x="837" y="1278"/>
                </a:lnTo>
                <a:lnTo>
                  <a:pt x="828" y="1289"/>
                </a:lnTo>
                <a:lnTo>
                  <a:pt x="817" y="1300"/>
                </a:lnTo>
                <a:lnTo>
                  <a:pt x="807" y="1309"/>
                </a:lnTo>
                <a:lnTo>
                  <a:pt x="796" y="1318"/>
                </a:lnTo>
                <a:lnTo>
                  <a:pt x="786" y="1328"/>
                </a:lnTo>
                <a:lnTo>
                  <a:pt x="775" y="1337"/>
                </a:lnTo>
                <a:lnTo>
                  <a:pt x="765" y="1345"/>
                </a:lnTo>
                <a:lnTo>
                  <a:pt x="753" y="1353"/>
                </a:lnTo>
                <a:lnTo>
                  <a:pt x="743" y="1360"/>
                </a:lnTo>
                <a:lnTo>
                  <a:pt x="731" y="1368"/>
                </a:lnTo>
                <a:lnTo>
                  <a:pt x="719" y="1375"/>
                </a:lnTo>
                <a:lnTo>
                  <a:pt x="707" y="1381"/>
                </a:lnTo>
                <a:lnTo>
                  <a:pt x="696" y="1388"/>
                </a:lnTo>
                <a:lnTo>
                  <a:pt x="684" y="1393"/>
                </a:lnTo>
                <a:lnTo>
                  <a:pt x="671" y="1399"/>
                </a:lnTo>
                <a:lnTo>
                  <a:pt x="660" y="1404"/>
                </a:lnTo>
                <a:lnTo>
                  <a:pt x="647" y="1408"/>
                </a:lnTo>
                <a:lnTo>
                  <a:pt x="635" y="1413"/>
                </a:lnTo>
                <a:lnTo>
                  <a:pt x="622" y="1416"/>
                </a:lnTo>
                <a:lnTo>
                  <a:pt x="609" y="1420"/>
                </a:lnTo>
                <a:lnTo>
                  <a:pt x="596" y="1423"/>
                </a:lnTo>
                <a:lnTo>
                  <a:pt x="584" y="1426"/>
                </a:lnTo>
                <a:lnTo>
                  <a:pt x="571" y="1427"/>
                </a:lnTo>
                <a:lnTo>
                  <a:pt x="558" y="1429"/>
                </a:lnTo>
                <a:lnTo>
                  <a:pt x="544" y="1430"/>
                </a:lnTo>
                <a:lnTo>
                  <a:pt x="531" y="1430"/>
                </a:lnTo>
                <a:lnTo>
                  <a:pt x="518" y="1432"/>
                </a:lnTo>
                <a:lnTo>
                  <a:pt x="504" y="1432"/>
                </a:lnTo>
                <a:lnTo>
                  <a:pt x="491" y="1430"/>
                </a:lnTo>
                <a:lnTo>
                  <a:pt x="478" y="1429"/>
                </a:lnTo>
                <a:lnTo>
                  <a:pt x="465" y="1428"/>
                </a:lnTo>
                <a:lnTo>
                  <a:pt x="451" y="1426"/>
                </a:lnTo>
                <a:lnTo>
                  <a:pt x="439" y="1423"/>
                </a:lnTo>
                <a:lnTo>
                  <a:pt x="426" y="1420"/>
                </a:lnTo>
                <a:lnTo>
                  <a:pt x="414" y="1416"/>
                </a:lnTo>
                <a:lnTo>
                  <a:pt x="401" y="1413"/>
                </a:lnTo>
                <a:lnTo>
                  <a:pt x="388" y="1408"/>
                </a:lnTo>
                <a:lnTo>
                  <a:pt x="377" y="1405"/>
                </a:lnTo>
                <a:lnTo>
                  <a:pt x="364" y="1399"/>
                </a:lnTo>
                <a:lnTo>
                  <a:pt x="352" y="1394"/>
                </a:lnTo>
                <a:lnTo>
                  <a:pt x="340" y="1388"/>
                </a:lnTo>
                <a:lnTo>
                  <a:pt x="329" y="1381"/>
                </a:lnTo>
                <a:lnTo>
                  <a:pt x="317" y="1375"/>
                </a:lnTo>
                <a:lnTo>
                  <a:pt x="305" y="1368"/>
                </a:lnTo>
                <a:lnTo>
                  <a:pt x="294" y="1360"/>
                </a:lnTo>
                <a:lnTo>
                  <a:pt x="282" y="1353"/>
                </a:lnTo>
                <a:lnTo>
                  <a:pt x="271" y="1345"/>
                </a:lnTo>
                <a:lnTo>
                  <a:pt x="261" y="1337"/>
                </a:lnTo>
                <a:lnTo>
                  <a:pt x="249" y="1328"/>
                </a:lnTo>
                <a:lnTo>
                  <a:pt x="239" y="1318"/>
                </a:lnTo>
                <a:lnTo>
                  <a:pt x="228" y="1309"/>
                </a:lnTo>
                <a:lnTo>
                  <a:pt x="219" y="1300"/>
                </a:lnTo>
                <a:lnTo>
                  <a:pt x="208" y="1289"/>
                </a:lnTo>
                <a:lnTo>
                  <a:pt x="199" y="1278"/>
                </a:lnTo>
                <a:lnTo>
                  <a:pt x="188" y="1268"/>
                </a:lnTo>
                <a:lnTo>
                  <a:pt x="179" y="1256"/>
                </a:lnTo>
                <a:lnTo>
                  <a:pt x="170" y="1246"/>
                </a:lnTo>
                <a:lnTo>
                  <a:pt x="161" y="1234"/>
                </a:lnTo>
                <a:lnTo>
                  <a:pt x="152" y="1221"/>
                </a:lnTo>
                <a:lnTo>
                  <a:pt x="135" y="1197"/>
                </a:lnTo>
                <a:lnTo>
                  <a:pt x="118" y="1171"/>
                </a:lnTo>
                <a:lnTo>
                  <a:pt x="103" y="1144"/>
                </a:lnTo>
                <a:lnTo>
                  <a:pt x="89" y="1116"/>
                </a:lnTo>
                <a:lnTo>
                  <a:pt x="75" y="1087"/>
                </a:lnTo>
                <a:lnTo>
                  <a:pt x="63" y="1056"/>
                </a:lnTo>
                <a:lnTo>
                  <a:pt x="51" y="1026"/>
                </a:lnTo>
                <a:lnTo>
                  <a:pt x="41" y="994"/>
                </a:lnTo>
                <a:lnTo>
                  <a:pt x="32" y="962"/>
                </a:lnTo>
                <a:lnTo>
                  <a:pt x="23" y="928"/>
                </a:lnTo>
                <a:lnTo>
                  <a:pt x="20" y="911"/>
                </a:lnTo>
                <a:lnTo>
                  <a:pt x="16" y="894"/>
                </a:lnTo>
                <a:lnTo>
                  <a:pt x="14" y="877"/>
                </a:lnTo>
                <a:lnTo>
                  <a:pt x="11" y="860"/>
                </a:lnTo>
                <a:lnTo>
                  <a:pt x="8" y="842"/>
                </a:lnTo>
                <a:lnTo>
                  <a:pt x="6" y="825"/>
                </a:lnTo>
                <a:lnTo>
                  <a:pt x="5" y="806"/>
                </a:lnTo>
                <a:lnTo>
                  <a:pt x="4" y="789"/>
                </a:lnTo>
                <a:lnTo>
                  <a:pt x="2" y="770"/>
                </a:lnTo>
                <a:lnTo>
                  <a:pt x="1" y="752"/>
                </a:lnTo>
                <a:lnTo>
                  <a:pt x="0" y="734"/>
                </a:lnTo>
                <a:lnTo>
                  <a:pt x="0" y="715"/>
                </a:lnTo>
                <a:lnTo>
                  <a:pt x="1" y="0"/>
                </a:lnTo>
                <a:lnTo>
                  <a:pt x="1035" y="0"/>
                </a:lnTo>
                <a:lnTo>
                  <a:pt x="1035" y="715"/>
                </a:lnTo>
                <a:close/>
              </a:path>
            </a:pathLst>
          </a:custGeom>
          <a:solidFill>
            <a:srgbClr val="FF0000"/>
          </a:solidFill>
          <a:ln w="9525">
            <a:noFill/>
            <a:round/>
            <a:headEnd/>
            <a:tailEnd/>
          </a:ln>
        </p:spPr>
        <p:txBody>
          <a:bodyPr lIns="57150" tIns="28575" rIns="57150" bIns="28575"/>
          <a:lstStyle/>
          <a:p>
            <a:endParaRPr lang="en-US"/>
          </a:p>
        </p:txBody>
      </p:sp>
      <p:sp>
        <p:nvSpPr>
          <p:cNvPr id="62506" name="Freeform 94"/>
          <p:cNvSpPr>
            <a:spLocks/>
          </p:cNvSpPr>
          <p:nvPr/>
        </p:nvSpPr>
        <p:spPr bwMode="auto">
          <a:xfrm>
            <a:off x="1779588" y="3046413"/>
            <a:ext cx="160337" cy="257175"/>
          </a:xfrm>
          <a:custGeom>
            <a:avLst/>
            <a:gdLst>
              <a:gd name="T0" fmla="*/ 160337 w 1035"/>
              <a:gd name="T1" fmla="*/ 131820 h 1432"/>
              <a:gd name="T2" fmla="*/ 160182 w 1035"/>
              <a:gd name="T3" fmla="*/ 138285 h 1432"/>
              <a:gd name="T4" fmla="*/ 159717 w 1035"/>
              <a:gd name="T5" fmla="*/ 144751 h 1432"/>
              <a:gd name="T6" fmla="*/ 159098 w 1035"/>
              <a:gd name="T7" fmla="*/ 151216 h 1432"/>
              <a:gd name="T8" fmla="*/ 158323 w 1035"/>
              <a:gd name="T9" fmla="*/ 157502 h 1432"/>
              <a:gd name="T10" fmla="*/ 157239 w 1035"/>
              <a:gd name="T11" fmla="*/ 163608 h 1432"/>
              <a:gd name="T12" fmla="*/ 155380 w 1035"/>
              <a:gd name="T13" fmla="*/ 172767 h 1432"/>
              <a:gd name="T14" fmla="*/ 152591 w 1035"/>
              <a:gd name="T15" fmla="*/ 184261 h 1432"/>
              <a:gd name="T16" fmla="*/ 148718 w 1035"/>
              <a:gd name="T17" fmla="*/ 195216 h 1432"/>
              <a:gd name="T18" fmla="*/ 144381 w 1035"/>
              <a:gd name="T19" fmla="*/ 205453 h 1432"/>
              <a:gd name="T20" fmla="*/ 139423 w 1035"/>
              <a:gd name="T21" fmla="*/ 214971 h 1432"/>
              <a:gd name="T22" fmla="*/ 135551 w 1035"/>
              <a:gd name="T23" fmla="*/ 221616 h 1432"/>
              <a:gd name="T24" fmla="*/ 132607 w 1035"/>
              <a:gd name="T25" fmla="*/ 225567 h 1432"/>
              <a:gd name="T26" fmla="*/ 129664 w 1035"/>
              <a:gd name="T27" fmla="*/ 229518 h 1432"/>
              <a:gd name="T28" fmla="*/ 126566 w 1035"/>
              <a:gd name="T29" fmla="*/ 233469 h 1432"/>
              <a:gd name="T30" fmla="*/ 123312 w 1035"/>
              <a:gd name="T31" fmla="*/ 236702 h 1432"/>
              <a:gd name="T32" fmla="*/ 120059 w 1035"/>
              <a:gd name="T33" fmla="*/ 240114 h 1432"/>
              <a:gd name="T34" fmla="*/ 116651 w 1035"/>
              <a:gd name="T35" fmla="*/ 242987 h 1432"/>
              <a:gd name="T36" fmla="*/ 113243 w 1035"/>
              <a:gd name="T37" fmla="*/ 245681 h 1432"/>
              <a:gd name="T38" fmla="*/ 109525 w 1035"/>
              <a:gd name="T39" fmla="*/ 248016 h 1432"/>
              <a:gd name="T40" fmla="*/ 105962 w 1035"/>
              <a:gd name="T41" fmla="*/ 250171 h 1432"/>
              <a:gd name="T42" fmla="*/ 102244 w 1035"/>
              <a:gd name="T43" fmla="*/ 252146 h 1432"/>
              <a:gd name="T44" fmla="*/ 98371 w 1035"/>
              <a:gd name="T45" fmla="*/ 253763 h 1432"/>
              <a:gd name="T46" fmla="*/ 94343 w 1035"/>
              <a:gd name="T47" fmla="*/ 255020 h 1432"/>
              <a:gd name="T48" fmla="*/ 90470 w 1035"/>
              <a:gd name="T49" fmla="*/ 256097 h 1432"/>
              <a:gd name="T50" fmla="*/ 86443 w 1035"/>
              <a:gd name="T51" fmla="*/ 256636 h 1432"/>
              <a:gd name="T52" fmla="*/ 82260 w 1035"/>
              <a:gd name="T53" fmla="*/ 256816 h 1432"/>
              <a:gd name="T54" fmla="*/ 78077 w 1035"/>
              <a:gd name="T55" fmla="*/ 257175 h 1432"/>
              <a:gd name="T56" fmla="*/ 74049 w 1035"/>
              <a:gd name="T57" fmla="*/ 256636 h 1432"/>
              <a:gd name="T58" fmla="*/ 69867 w 1035"/>
              <a:gd name="T59" fmla="*/ 256097 h 1432"/>
              <a:gd name="T60" fmla="*/ 65994 w 1035"/>
              <a:gd name="T61" fmla="*/ 255020 h 1432"/>
              <a:gd name="T62" fmla="*/ 62121 w 1035"/>
              <a:gd name="T63" fmla="*/ 253763 h 1432"/>
              <a:gd name="T64" fmla="*/ 58403 w 1035"/>
              <a:gd name="T65" fmla="*/ 252326 h 1432"/>
              <a:gd name="T66" fmla="*/ 54530 w 1035"/>
              <a:gd name="T67" fmla="*/ 250351 h 1432"/>
              <a:gd name="T68" fmla="*/ 50967 w 1035"/>
              <a:gd name="T69" fmla="*/ 248016 h 1432"/>
              <a:gd name="T70" fmla="*/ 47249 w 1035"/>
              <a:gd name="T71" fmla="*/ 245681 h 1432"/>
              <a:gd name="T72" fmla="*/ 43686 w 1035"/>
              <a:gd name="T73" fmla="*/ 242987 h 1432"/>
              <a:gd name="T74" fmla="*/ 40433 w 1035"/>
              <a:gd name="T75" fmla="*/ 240114 h 1432"/>
              <a:gd name="T76" fmla="*/ 37025 w 1035"/>
              <a:gd name="T77" fmla="*/ 236702 h 1432"/>
              <a:gd name="T78" fmla="*/ 33926 w 1035"/>
              <a:gd name="T79" fmla="*/ 233469 h 1432"/>
              <a:gd name="T80" fmla="*/ 30828 w 1035"/>
              <a:gd name="T81" fmla="*/ 229518 h 1432"/>
              <a:gd name="T82" fmla="*/ 27730 w 1035"/>
              <a:gd name="T83" fmla="*/ 225567 h 1432"/>
              <a:gd name="T84" fmla="*/ 24941 w 1035"/>
              <a:gd name="T85" fmla="*/ 221616 h 1432"/>
              <a:gd name="T86" fmla="*/ 20914 w 1035"/>
              <a:gd name="T87" fmla="*/ 214971 h 1432"/>
              <a:gd name="T88" fmla="*/ 15956 w 1035"/>
              <a:gd name="T89" fmla="*/ 205453 h 1432"/>
              <a:gd name="T90" fmla="*/ 11619 w 1035"/>
              <a:gd name="T91" fmla="*/ 195216 h 1432"/>
              <a:gd name="T92" fmla="*/ 7901 w 1035"/>
              <a:gd name="T93" fmla="*/ 184261 h 1432"/>
              <a:gd name="T94" fmla="*/ 4957 w 1035"/>
              <a:gd name="T95" fmla="*/ 172767 h 1432"/>
              <a:gd name="T96" fmla="*/ 3098 w 1035"/>
              <a:gd name="T97" fmla="*/ 163608 h 1432"/>
              <a:gd name="T98" fmla="*/ 2169 w 1035"/>
              <a:gd name="T99" fmla="*/ 157502 h 1432"/>
              <a:gd name="T100" fmla="*/ 1239 w 1035"/>
              <a:gd name="T101" fmla="*/ 151216 h 1432"/>
              <a:gd name="T102" fmla="*/ 775 w 1035"/>
              <a:gd name="T103" fmla="*/ 144751 h 1432"/>
              <a:gd name="T104" fmla="*/ 310 w 1035"/>
              <a:gd name="T105" fmla="*/ 138285 h 1432"/>
              <a:gd name="T106" fmla="*/ 0 w 1035"/>
              <a:gd name="T107" fmla="*/ 131820 h 1432"/>
              <a:gd name="T108" fmla="*/ 155 w 1035"/>
              <a:gd name="T109" fmla="*/ 0 h 1432"/>
              <a:gd name="T110" fmla="*/ 160337 w 1035"/>
              <a:gd name="T111" fmla="*/ 128408 h 1432"/>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035"/>
              <a:gd name="T169" fmla="*/ 0 h 1432"/>
              <a:gd name="T170" fmla="*/ 1035 w 1035"/>
              <a:gd name="T171" fmla="*/ 1432 h 1432"/>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035" h="1432">
                <a:moveTo>
                  <a:pt x="1035" y="715"/>
                </a:moveTo>
                <a:lnTo>
                  <a:pt x="1035" y="734"/>
                </a:lnTo>
                <a:lnTo>
                  <a:pt x="1035" y="752"/>
                </a:lnTo>
                <a:lnTo>
                  <a:pt x="1034" y="770"/>
                </a:lnTo>
                <a:lnTo>
                  <a:pt x="1033" y="789"/>
                </a:lnTo>
                <a:lnTo>
                  <a:pt x="1031" y="806"/>
                </a:lnTo>
                <a:lnTo>
                  <a:pt x="1029" y="825"/>
                </a:lnTo>
                <a:lnTo>
                  <a:pt x="1027" y="842"/>
                </a:lnTo>
                <a:lnTo>
                  <a:pt x="1024" y="860"/>
                </a:lnTo>
                <a:lnTo>
                  <a:pt x="1022" y="877"/>
                </a:lnTo>
                <a:lnTo>
                  <a:pt x="1019" y="894"/>
                </a:lnTo>
                <a:lnTo>
                  <a:pt x="1015" y="911"/>
                </a:lnTo>
                <a:lnTo>
                  <a:pt x="1012" y="928"/>
                </a:lnTo>
                <a:lnTo>
                  <a:pt x="1003" y="962"/>
                </a:lnTo>
                <a:lnTo>
                  <a:pt x="995" y="994"/>
                </a:lnTo>
                <a:lnTo>
                  <a:pt x="985" y="1026"/>
                </a:lnTo>
                <a:lnTo>
                  <a:pt x="973" y="1056"/>
                </a:lnTo>
                <a:lnTo>
                  <a:pt x="960" y="1087"/>
                </a:lnTo>
                <a:lnTo>
                  <a:pt x="947" y="1116"/>
                </a:lnTo>
                <a:lnTo>
                  <a:pt x="932" y="1144"/>
                </a:lnTo>
                <a:lnTo>
                  <a:pt x="917" y="1171"/>
                </a:lnTo>
                <a:lnTo>
                  <a:pt x="900" y="1197"/>
                </a:lnTo>
                <a:lnTo>
                  <a:pt x="884" y="1221"/>
                </a:lnTo>
                <a:lnTo>
                  <a:pt x="875" y="1234"/>
                </a:lnTo>
                <a:lnTo>
                  <a:pt x="865" y="1246"/>
                </a:lnTo>
                <a:lnTo>
                  <a:pt x="856" y="1256"/>
                </a:lnTo>
                <a:lnTo>
                  <a:pt x="847" y="1268"/>
                </a:lnTo>
                <a:lnTo>
                  <a:pt x="837" y="1278"/>
                </a:lnTo>
                <a:lnTo>
                  <a:pt x="828" y="1289"/>
                </a:lnTo>
                <a:lnTo>
                  <a:pt x="817" y="1300"/>
                </a:lnTo>
                <a:lnTo>
                  <a:pt x="807" y="1309"/>
                </a:lnTo>
                <a:lnTo>
                  <a:pt x="796" y="1318"/>
                </a:lnTo>
                <a:lnTo>
                  <a:pt x="786" y="1328"/>
                </a:lnTo>
                <a:lnTo>
                  <a:pt x="775" y="1337"/>
                </a:lnTo>
                <a:lnTo>
                  <a:pt x="765" y="1345"/>
                </a:lnTo>
                <a:lnTo>
                  <a:pt x="753" y="1353"/>
                </a:lnTo>
                <a:lnTo>
                  <a:pt x="743" y="1360"/>
                </a:lnTo>
                <a:lnTo>
                  <a:pt x="731" y="1368"/>
                </a:lnTo>
                <a:lnTo>
                  <a:pt x="719" y="1375"/>
                </a:lnTo>
                <a:lnTo>
                  <a:pt x="707" y="1381"/>
                </a:lnTo>
                <a:lnTo>
                  <a:pt x="696" y="1388"/>
                </a:lnTo>
                <a:lnTo>
                  <a:pt x="684" y="1393"/>
                </a:lnTo>
                <a:lnTo>
                  <a:pt x="671" y="1399"/>
                </a:lnTo>
                <a:lnTo>
                  <a:pt x="660" y="1404"/>
                </a:lnTo>
                <a:lnTo>
                  <a:pt x="647" y="1408"/>
                </a:lnTo>
                <a:lnTo>
                  <a:pt x="635" y="1413"/>
                </a:lnTo>
                <a:lnTo>
                  <a:pt x="622" y="1416"/>
                </a:lnTo>
                <a:lnTo>
                  <a:pt x="609" y="1420"/>
                </a:lnTo>
                <a:lnTo>
                  <a:pt x="596" y="1423"/>
                </a:lnTo>
                <a:lnTo>
                  <a:pt x="584" y="1426"/>
                </a:lnTo>
                <a:lnTo>
                  <a:pt x="571" y="1427"/>
                </a:lnTo>
                <a:lnTo>
                  <a:pt x="558" y="1429"/>
                </a:lnTo>
                <a:lnTo>
                  <a:pt x="544" y="1430"/>
                </a:lnTo>
                <a:lnTo>
                  <a:pt x="531" y="1430"/>
                </a:lnTo>
                <a:lnTo>
                  <a:pt x="518" y="1432"/>
                </a:lnTo>
                <a:lnTo>
                  <a:pt x="504" y="1432"/>
                </a:lnTo>
                <a:lnTo>
                  <a:pt x="491" y="1430"/>
                </a:lnTo>
                <a:lnTo>
                  <a:pt x="478" y="1429"/>
                </a:lnTo>
                <a:lnTo>
                  <a:pt x="465" y="1428"/>
                </a:lnTo>
                <a:lnTo>
                  <a:pt x="451" y="1426"/>
                </a:lnTo>
                <a:lnTo>
                  <a:pt x="439" y="1423"/>
                </a:lnTo>
                <a:lnTo>
                  <a:pt x="426" y="1420"/>
                </a:lnTo>
                <a:lnTo>
                  <a:pt x="414" y="1416"/>
                </a:lnTo>
                <a:lnTo>
                  <a:pt x="401" y="1413"/>
                </a:lnTo>
                <a:lnTo>
                  <a:pt x="388" y="1408"/>
                </a:lnTo>
                <a:lnTo>
                  <a:pt x="377" y="1405"/>
                </a:lnTo>
                <a:lnTo>
                  <a:pt x="364" y="1399"/>
                </a:lnTo>
                <a:lnTo>
                  <a:pt x="352" y="1394"/>
                </a:lnTo>
                <a:lnTo>
                  <a:pt x="340" y="1388"/>
                </a:lnTo>
                <a:lnTo>
                  <a:pt x="329" y="1381"/>
                </a:lnTo>
                <a:lnTo>
                  <a:pt x="317" y="1375"/>
                </a:lnTo>
                <a:lnTo>
                  <a:pt x="305" y="1368"/>
                </a:lnTo>
                <a:lnTo>
                  <a:pt x="294" y="1360"/>
                </a:lnTo>
                <a:lnTo>
                  <a:pt x="282" y="1353"/>
                </a:lnTo>
                <a:lnTo>
                  <a:pt x="271" y="1345"/>
                </a:lnTo>
                <a:lnTo>
                  <a:pt x="261" y="1337"/>
                </a:lnTo>
                <a:lnTo>
                  <a:pt x="249" y="1328"/>
                </a:lnTo>
                <a:lnTo>
                  <a:pt x="239" y="1318"/>
                </a:lnTo>
                <a:lnTo>
                  <a:pt x="228" y="1309"/>
                </a:lnTo>
                <a:lnTo>
                  <a:pt x="219" y="1300"/>
                </a:lnTo>
                <a:lnTo>
                  <a:pt x="208" y="1289"/>
                </a:lnTo>
                <a:lnTo>
                  <a:pt x="199" y="1278"/>
                </a:lnTo>
                <a:lnTo>
                  <a:pt x="188" y="1268"/>
                </a:lnTo>
                <a:lnTo>
                  <a:pt x="179" y="1256"/>
                </a:lnTo>
                <a:lnTo>
                  <a:pt x="170" y="1246"/>
                </a:lnTo>
                <a:lnTo>
                  <a:pt x="161" y="1234"/>
                </a:lnTo>
                <a:lnTo>
                  <a:pt x="152" y="1221"/>
                </a:lnTo>
                <a:lnTo>
                  <a:pt x="135" y="1197"/>
                </a:lnTo>
                <a:lnTo>
                  <a:pt x="118" y="1171"/>
                </a:lnTo>
                <a:lnTo>
                  <a:pt x="103" y="1144"/>
                </a:lnTo>
                <a:lnTo>
                  <a:pt x="89" y="1116"/>
                </a:lnTo>
                <a:lnTo>
                  <a:pt x="75" y="1087"/>
                </a:lnTo>
                <a:lnTo>
                  <a:pt x="63" y="1056"/>
                </a:lnTo>
                <a:lnTo>
                  <a:pt x="51" y="1026"/>
                </a:lnTo>
                <a:lnTo>
                  <a:pt x="41" y="994"/>
                </a:lnTo>
                <a:lnTo>
                  <a:pt x="32" y="962"/>
                </a:lnTo>
                <a:lnTo>
                  <a:pt x="23" y="928"/>
                </a:lnTo>
                <a:lnTo>
                  <a:pt x="20" y="911"/>
                </a:lnTo>
                <a:lnTo>
                  <a:pt x="16" y="894"/>
                </a:lnTo>
                <a:lnTo>
                  <a:pt x="14" y="877"/>
                </a:lnTo>
                <a:lnTo>
                  <a:pt x="11" y="860"/>
                </a:lnTo>
                <a:lnTo>
                  <a:pt x="8" y="842"/>
                </a:lnTo>
                <a:lnTo>
                  <a:pt x="6" y="825"/>
                </a:lnTo>
                <a:lnTo>
                  <a:pt x="5" y="806"/>
                </a:lnTo>
                <a:lnTo>
                  <a:pt x="4" y="789"/>
                </a:lnTo>
                <a:lnTo>
                  <a:pt x="2" y="770"/>
                </a:lnTo>
                <a:lnTo>
                  <a:pt x="1" y="752"/>
                </a:lnTo>
                <a:lnTo>
                  <a:pt x="0" y="734"/>
                </a:lnTo>
                <a:lnTo>
                  <a:pt x="0" y="715"/>
                </a:lnTo>
                <a:lnTo>
                  <a:pt x="1" y="0"/>
                </a:lnTo>
                <a:lnTo>
                  <a:pt x="1035" y="0"/>
                </a:lnTo>
                <a:lnTo>
                  <a:pt x="1035" y="715"/>
                </a:lnTo>
              </a:path>
            </a:pathLst>
          </a:custGeom>
          <a:noFill/>
          <a:ln w="1588">
            <a:solidFill>
              <a:srgbClr val="FF0000"/>
            </a:solidFill>
            <a:prstDash val="solid"/>
            <a:round/>
            <a:headEnd/>
            <a:tailEnd/>
          </a:ln>
        </p:spPr>
        <p:txBody>
          <a:bodyPr lIns="57150" tIns="28575" rIns="57150" bIns="28575"/>
          <a:lstStyle/>
          <a:p>
            <a:endParaRPr lang="en-US"/>
          </a:p>
        </p:txBody>
      </p:sp>
      <p:sp>
        <p:nvSpPr>
          <p:cNvPr id="62507" name="Freeform 95"/>
          <p:cNvSpPr>
            <a:spLocks/>
          </p:cNvSpPr>
          <p:nvPr/>
        </p:nvSpPr>
        <p:spPr bwMode="auto">
          <a:xfrm>
            <a:off x="1100138" y="3683000"/>
            <a:ext cx="117475" cy="115888"/>
          </a:xfrm>
          <a:custGeom>
            <a:avLst/>
            <a:gdLst>
              <a:gd name="T0" fmla="*/ 67084 w 760"/>
              <a:gd name="T1" fmla="*/ 0 h 643"/>
              <a:gd name="T2" fmla="*/ 117475 w 760"/>
              <a:gd name="T3" fmla="*/ 115888 h 643"/>
              <a:gd name="T4" fmla="*/ 50391 w 760"/>
              <a:gd name="T5" fmla="*/ 115888 h 643"/>
              <a:gd name="T6" fmla="*/ 0 w 760"/>
              <a:gd name="T7" fmla="*/ 0 h 643"/>
              <a:gd name="T8" fmla="*/ 67084 w 760"/>
              <a:gd name="T9" fmla="*/ 0 h 643"/>
              <a:gd name="T10" fmla="*/ 0 60000 65536"/>
              <a:gd name="T11" fmla="*/ 0 60000 65536"/>
              <a:gd name="T12" fmla="*/ 0 60000 65536"/>
              <a:gd name="T13" fmla="*/ 0 60000 65536"/>
              <a:gd name="T14" fmla="*/ 0 60000 65536"/>
              <a:gd name="T15" fmla="*/ 0 w 760"/>
              <a:gd name="T16" fmla="*/ 0 h 643"/>
              <a:gd name="T17" fmla="*/ 760 w 760"/>
              <a:gd name="T18" fmla="*/ 643 h 643"/>
            </a:gdLst>
            <a:ahLst/>
            <a:cxnLst>
              <a:cxn ang="T10">
                <a:pos x="T0" y="T1"/>
              </a:cxn>
              <a:cxn ang="T11">
                <a:pos x="T2" y="T3"/>
              </a:cxn>
              <a:cxn ang="T12">
                <a:pos x="T4" y="T5"/>
              </a:cxn>
              <a:cxn ang="T13">
                <a:pos x="T6" y="T7"/>
              </a:cxn>
              <a:cxn ang="T14">
                <a:pos x="T8" y="T9"/>
              </a:cxn>
            </a:cxnLst>
            <a:rect l="T15" t="T16" r="T17" b="T18"/>
            <a:pathLst>
              <a:path w="760" h="643">
                <a:moveTo>
                  <a:pt x="434" y="0"/>
                </a:moveTo>
                <a:lnTo>
                  <a:pt x="760" y="643"/>
                </a:lnTo>
                <a:lnTo>
                  <a:pt x="326" y="643"/>
                </a:lnTo>
                <a:lnTo>
                  <a:pt x="0" y="0"/>
                </a:lnTo>
                <a:lnTo>
                  <a:pt x="434" y="0"/>
                </a:lnTo>
                <a:close/>
              </a:path>
            </a:pathLst>
          </a:custGeom>
          <a:solidFill>
            <a:srgbClr val="FF0000"/>
          </a:solidFill>
          <a:ln w="9525">
            <a:noFill/>
            <a:round/>
            <a:headEnd/>
            <a:tailEnd/>
          </a:ln>
        </p:spPr>
        <p:txBody>
          <a:bodyPr lIns="57150" tIns="28575" rIns="57150" bIns="28575"/>
          <a:lstStyle/>
          <a:p>
            <a:endParaRPr lang="en-US"/>
          </a:p>
        </p:txBody>
      </p:sp>
      <p:sp>
        <p:nvSpPr>
          <p:cNvPr id="62508" name="Freeform 96"/>
          <p:cNvSpPr>
            <a:spLocks/>
          </p:cNvSpPr>
          <p:nvPr/>
        </p:nvSpPr>
        <p:spPr bwMode="auto">
          <a:xfrm>
            <a:off x="1100138" y="3683000"/>
            <a:ext cx="117475" cy="115888"/>
          </a:xfrm>
          <a:custGeom>
            <a:avLst/>
            <a:gdLst>
              <a:gd name="T0" fmla="*/ 67084 w 760"/>
              <a:gd name="T1" fmla="*/ 0 h 643"/>
              <a:gd name="T2" fmla="*/ 117475 w 760"/>
              <a:gd name="T3" fmla="*/ 115888 h 643"/>
              <a:gd name="T4" fmla="*/ 50391 w 760"/>
              <a:gd name="T5" fmla="*/ 115888 h 643"/>
              <a:gd name="T6" fmla="*/ 0 w 760"/>
              <a:gd name="T7" fmla="*/ 0 h 643"/>
              <a:gd name="T8" fmla="*/ 67084 w 760"/>
              <a:gd name="T9" fmla="*/ 0 h 643"/>
              <a:gd name="T10" fmla="*/ 0 60000 65536"/>
              <a:gd name="T11" fmla="*/ 0 60000 65536"/>
              <a:gd name="T12" fmla="*/ 0 60000 65536"/>
              <a:gd name="T13" fmla="*/ 0 60000 65536"/>
              <a:gd name="T14" fmla="*/ 0 60000 65536"/>
              <a:gd name="T15" fmla="*/ 0 w 760"/>
              <a:gd name="T16" fmla="*/ 0 h 643"/>
              <a:gd name="T17" fmla="*/ 760 w 760"/>
              <a:gd name="T18" fmla="*/ 643 h 643"/>
            </a:gdLst>
            <a:ahLst/>
            <a:cxnLst>
              <a:cxn ang="T10">
                <a:pos x="T0" y="T1"/>
              </a:cxn>
              <a:cxn ang="T11">
                <a:pos x="T2" y="T3"/>
              </a:cxn>
              <a:cxn ang="T12">
                <a:pos x="T4" y="T5"/>
              </a:cxn>
              <a:cxn ang="T13">
                <a:pos x="T6" y="T7"/>
              </a:cxn>
              <a:cxn ang="T14">
                <a:pos x="T8" y="T9"/>
              </a:cxn>
            </a:cxnLst>
            <a:rect l="T15" t="T16" r="T17" b="T18"/>
            <a:pathLst>
              <a:path w="760" h="643">
                <a:moveTo>
                  <a:pt x="434" y="0"/>
                </a:moveTo>
                <a:lnTo>
                  <a:pt x="760" y="643"/>
                </a:lnTo>
                <a:lnTo>
                  <a:pt x="326" y="643"/>
                </a:lnTo>
                <a:lnTo>
                  <a:pt x="0" y="0"/>
                </a:lnTo>
                <a:lnTo>
                  <a:pt x="434" y="0"/>
                </a:lnTo>
                <a:close/>
              </a:path>
            </a:pathLst>
          </a:custGeom>
          <a:noFill/>
          <a:ln w="4763">
            <a:solidFill>
              <a:srgbClr val="000000"/>
            </a:solidFill>
            <a:prstDash val="solid"/>
            <a:round/>
            <a:headEnd/>
            <a:tailEnd/>
          </a:ln>
        </p:spPr>
        <p:txBody>
          <a:bodyPr lIns="57150" tIns="28575" rIns="57150" bIns="28575"/>
          <a:lstStyle/>
          <a:p>
            <a:endParaRPr lang="en-US"/>
          </a:p>
        </p:txBody>
      </p:sp>
      <p:sp>
        <p:nvSpPr>
          <p:cNvPr id="62509" name="Freeform 97"/>
          <p:cNvSpPr>
            <a:spLocks/>
          </p:cNvSpPr>
          <p:nvPr/>
        </p:nvSpPr>
        <p:spPr bwMode="auto">
          <a:xfrm>
            <a:off x="954088" y="3779838"/>
            <a:ext cx="80962" cy="49212"/>
          </a:xfrm>
          <a:custGeom>
            <a:avLst/>
            <a:gdLst>
              <a:gd name="T0" fmla="*/ 76619 w 522"/>
              <a:gd name="T1" fmla="*/ 45454 h 275"/>
              <a:gd name="T2" fmla="*/ 74603 w 522"/>
              <a:gd name="T3" fmla="*/ 42770 h 275"/>
              <a:gd name="T4" fmla="*/ 73517 w 522"/>
              <a:gd name="T5" fmla="*/ 41517 h 275"/>
              <a:gd name="T6" fmla="*/ 72587 w 522"/>
              <a:gd name="T7" fmla="*/ 39012 h 275"/>
              <a:gd name="T8" fmla="*/ 70725 w 522"/>
              <a:gd name="T9" fmla="*/ 36506 h 275"/>
              <a:gd name="T10" fmla="*/ 69485 w 522"/>
              <a:gd name="T11" fmla="*/ 33285 h 275"/>
              <a:gd name="T12" fmla="*/ 67468 w 522"/>
              <a:gd name="T13" fmla="*/ 30243 h 275"/>
              <a:gd name="T14" fmla="*/ 66383 w 522"/>
              <a:gd name="T15" fmla="*/ 22548 h 275"/>
              <a:gd name="T16" fmla="*/ 65762 w 522"/>
              <a:gd name="T17" fmla="*/ 14853 h 275"/>
              <a:gd name="T18" fmla="*/ 64521 w 522"/>
              <a:gd name="T19" fmla="*/ 6442 h 275"/>
              <a:gd name="T20" fmla="*/ 64056 w 522"/>
              <a:gd name="T21" fmla="*/ 3221 h 275"/>
              <a:gd name="T22" fmla="*/ 62505 w 522"/>
              <a:gd name="T23" fmla="*/ 2147 h 275"/>
              <a:gd name="T24" fmla="*/ 59403 w 522"/>
              <a:gd name="T25" fmla="*/ 2505 h 275"/>
              <a:gd name="T26" fmla="*/ 54130 w 522"/>
              <a:gd name="T27" fmla="*/ 2684 h 275"/>
              <a:gd name="T28" fmla="*/ 48546 w 522"/>
              <a:gd name="T29" fmla="*/ 2147 h 275"/>
              <a:gd name="T30" fmla="*/ 43893 w 522"/>
              <a:gd name="T31" fmla="*/ 2147 h 275"/>
              <a:gd name="T32" fmla="*/ 41101 w 522"/>
              <a:gd name="T33" fmla="*/ 1968 h 275"/>
              <a:gd name="T34" fmla="*/ 36448 w 522"/>
              <a:gd name="T35" fmla="*/ 895 h 275"/>
              <a:gd name="T36" fmla="*/ 31640 w 522"/>
              <a:gd name="T37" fmla="*/ 537 h 275"/>
              <a:gd name="T38" fmla="*/ 18457 w 522"/>
              <a:gd name="T39" fmla="*/ 179 h 275"/>
              <a:gd name="T40" fmla="*/ 9151 w 522"/>
              <a:gd name="T41" fmla="*/ 537 h 275"/>
              <a:gd name="T42" fmla="*/ 5739 w 522"/>
              <a:gd name="T43" fmla="*/ 716 h 275"/>
              <a:gd name="T44" fmla="*/ 0 w 522"/>
              <a:gd name="T45" fmla="*/ 1432 h 275"/>
              <a:gd name="T46" fmla="*/ 931 w 522"/>
              <a:gd name="T47" fmla="*/ 3042 h 275"/>
              <a:gd name="T48" fmla="*/ 2171 w 522"/>
              <a:gd name="T49" fmla="*/ 4653 h 275"/>
              <a:gd name="T50" fmla="*/ 4188 w 522"/>
              <a:gd name="T51" fmla="*/ 6263 h 275"/>
              <a:gd name="T52" fmla="*/ 5118 w 522"/>
              <a:gd name="T53" fmla="*/ 7516 h 275"/>
              <a:gd name="T54" fmla="*/ 6359 w 522"/>
              <a:gd name="T55" fmla="*/ 9842 h 275"/>
              <a:gd name="T56" fmla="*/ 7290 w 522"/>
              <a:gd name="T57" fmla="*/ 10916 h 275"/>
              <a:gd name="T58" fmla="*/ 9306 w 522"/>
              <a:gd name="T59" fmla="*/ 13421 h 275"/>
              <a:gd name="T60" fmla="*/ 11322 w 522"/>
              <a:gd name="T61" fmla="*/ 14853 h 275"/>
              <a:gd name="T62" fmla="*/ 13183 w 522"/>
              <a:gd name="T63" fmla="*/ 15927 h 275"/>
              <a:gd name="T64" fmla="*/ 13804 w 522"/>
              <a:gd name="T65" fmla="*/ 17895 h 275"/>
              <a:gd name="T66" fmla="*/ 16441 w 522"/>
              <a:gd name="T67" fmla="*/ 19506 h 275"/>
              <a:gd name="T68" fmla="*/ 17371 w 522"/>
              <a:gd name="T69" fmla="*/ 20401 h 275"/>
              <a:gd name="T70" fmla="*/ 17526 w 522"/>
              <a:gd name="T71" fmla="*/ 22011 h 275"/>
              <a:gd name="T72" fmla="*/ 19077 w 522"/>
              <a:gd name="T73" fmla="*/ 22369 h 275"/>
              <a:gd name="T74" fmla="*/ 21249 w 522"/>
              <a:gd name="T75" fmla="*/ 23622 h 275"/>
              <a:gd name="T76" fmla="*/ 23265 w 522"/>
              <a:gd name="T77" fmla="*/ 25053 h 275"/>
              <a:gd name="T78" fmla="*/ 25591 w 522"/>
              <a:gd name="T79" fmla="*/ 26485 h 275"/>
              <a:gd name="T80" fmla="*/ 26987 w 522"/>
              <a:gd name="T81" fmla="*/ 28096 h 275"/>
              <a:gd name="T82" fmla="*/ 28228 w 522"/>
              <a:gd name="T83" fmla="*/ 28632 h 275"/>
              <a:gd name="T84" fmla="*/ 31330 w 522"/>
              <a:gd name="T85" fmla="*/ 30780 h 275"/>
              <a:gd name="T86" fmla="*/ 33191 w 522"/>
              <a:gd name="T87" fmla="*/ 31854 h 275"/>
              <a:gd name="T88" fmla="*/ 35983 w 522"/>
              <a:gd name="T89" fmla="*/ 33643 h 275"/>
              <a:gd name="T90" fmla="*/ 37844 w 522"/>
              <a:gd name="T91" fmla="*/ 34717 h 275"/>
              <a:gd name="T92" fmla="*/ 39395 w 522"/>
              <a:gd name="T93" fmla="*/ 35969 h 275"/>
              <a:gd name="T94" fmla="*/ 41567 w 522"/>
              <a:gd name="T95" fmla="*/ 38296 h 275"/>
              <a:gd name="T96" fmla="*/ 44824 w 522"/>
              <a:gd name="T97" fmla="*/ 39370 h 275"/>
              <a:gd name="T98" fmla="*/ 48546 w 522"/>
              <a:gd name="T99" fmla="*/ 41338 h 275"/>
              <a:gd name="T100" fmla="*/ 52269 w 522"/>
              <a:gd name="T101" fmla="*/ 42770 h 275"/>
              <a:gd name="T102" fmla="*/ 55526 w 522"/>
              <a:gd name="T103" fmla="*/ 43843 h 275"/>
              <a:gd name="T104" fmla="*/ 57387 w 522"/>
              <a:gd name="T105" fmla="*/ 44380 h 275"/>
              <a:gd name="T106" fmla="*/ 58317 w 522"/>
              <a:gd name="T107" fmla="*/ 45096 h 275"/>
              <a:gd name="T108" fmla="*/ 61419 w 522"/>
              <a:gd name="T109" fmla="*/ 45275 h 275"/>
              <a:gd name="T110" fmla="*/ 61885 w 522"/>
              <a:gd name="T111" fmla="*/ 45454 h 275"/>
              <a:gd name="T112" fmla="*/ 64211 w 522"/>
              <a:gd name="T113" fmla="*/ 46707 h 275"/>
              <a:gd name="T114" fmla="*/ 67003 w 522"/>
              <a:gd name="T115" fmla="*/ 46886 h 275"/>
              <a:gd name="T116" fmla="*/ 68399 w 522"/>
              <a:gd name="T117" fmla="*/ 47244 h 275"/>
              <a:gd name="T118" fmla="*/ 71191 w 522"/>
              <a:gd name="T119" fmla="*/ 47780 h 275"/>
              <a:gd name="T120" fmla="*/ 73827 w 522"/>
              <a:gd name="T121" fmla="*/ 49212 h 275"/>
              <a:gd name="T122" fmla="*/ 77395 w 522"/>
              <a:gd name="T123" fmla="*/ 49033 h 275"/>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522"/>
              <a:gd name="T187" fmla="*/ 0 h 275"/>
              <a:gd name="T188" fmla="*/ 522 w 522"/>
              <a:gd name="T189" fmla="*/ 275 h 275"/>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522" h="275">
                <a:moveTo>
                  <a:pt x="522" y="271"/>
                </a:moveTo>
                <a:lnTo>
                  <a:pt x="517" y="270"/>
                </a:lnTo>
                <a:lnTo>
                  <a:pt x="514" y="268"/>
                </a:lnTo>
                <a:lnTo>
                  <a:pt x="508" y="263"/>
                </a:lnTo>
                <a:lnTo>
                  <a:pt x="501" y="259"/>
                </a:lnTo>
                <a:lnTo>
                  <a:pt x="494" y="254"/>
                </a:lnTo>
                <a:lnTo>
                  <a:pt x="493" y="252"/>
                </a:lnTo>
                <a:lnTo>
                  <a:pt x="492" y="249"/>
                </a:lnTo>
                <a:lnTo>
                  <a:pt x="488" y="245"/>
                </a:lnTo>
                <a:lnTo>
                  <a:pt x="486" y="242"/>
                </a:lnTo>
                <a:lnTo>
                  <a:pt x="483" y="241"/>
                </a:lnTo>
                <a:lnTo>
                  <a:pt x="481" y="239"/>
                </a:lnTo>
                <a:lnTo>
                  <a:pt x="480" y="239"/>
                </a:lnTo>
                <a:lnTo>
                  <a:pt x="480" y="238"/>
                </a:lnTo>
                <a:lnTo>
                  <a:pt x="479" y="235"/>
                </a:lnTo>
                <a:lnTo>
                  <a:pt x="478" y="234"/>
                </a:lnTo>
                <a:lnTo>
                  <a:pt x="476" y="233"/>
                </a:lnTo>
                <a:lnTo>
                  <a:pt x="474" y="232"/>
                </a:lnTo>
                <a:lnTo>
                  <a:pt x="473" y="228"/>
                </a:lnTo>
                <a:lnTo>
                  <a:pt x="473" y="227"/>
                </a:lnTo>
                <a:lnTo>
                  <a:pt x="472" y="225"/>
                </a:lnTo>
                <a:lnTo>
                  <a:pt x="471" y="222"/>
                </a:lnTo>
                <a:lnTo>
                  <a:pt x="469" y="220"/>
                </a:lnTo>
                <a:lnTo>
                  <a:pt x="468" y="218"/>
                </a:lnTo>
                <a:lnTo>
                  <a:pt x="467" y="215"/>
                </a:lnTo>
                <a:lnTo>
                  <a:pt x="466" y="214"/>
                </a:lnTo>
                <a:lnTo>
                  <a:pt x="462" y="211"/>
                </a:lnTo>
                <a:lnTo>
                  <a:pt x="458" y="208"/>
                </a:lnTo>
                <a:lnTo>
                  <a:pt x="458" y="206"/>
                </a:lnTo>
                <a:lnTo>
                  <a:pt x="456" y="204"/>
                </a:lnTo>
                <a:lnTo>
                  <a:pt x="455" y="201"/>
                </a:lnTo>
                <a:lnTo>
                  <a:pt x="454" y="199"/>
                </a:lnTo>
                <a:lnTo>
                  <a:pt x="453" y="194"/>
                </a:lnTo>
                <a:lnTo>
                  <a:pt x="451" y="190"/>
                </a:lnTo>
                <a:lnTo>
                  <a:pt x="451" y="187"/>
                </a:lnTo>
                <a:lnTo>
                  <a:pt x="448" y="186"/>
                </a:lnTo>
                <a:lnTo>
                  <a:pt x="447" y="184"/>
                </a:lnTo>
                <a:lnTo>
                  <a:pt x="445" y="183"/>
                </a:lnTo>
                <a:lnTo>
                  <a:pt x="441" y="177"/>
                </a:lnTo>
                <a:lnTo>
                  <a:pt x="439" y="174"/>
                </a:lnTo>
                <a:lnTo>
                  <a:pt x="437" y="173"/>
                </a:lnTo>
                <a:lnTo>
                  <a:pt x="435" y="169"/>
                </a:lnTo>
                <a:lnTo>
                  <a:pt x="434" y="165"/>
                </a:lnTo>
                <a:lnTo>
                  <a:pt x="432" y="162"/>
                </a:lnTo>
                <a:lnTo>
                  <a:pt x="431" y="158"/>
                </a:lnTo>
                <a:lnTo>
                  <a:pt x="430" y="145"/>
                </a:lnTo>
                <a:lnTo>
                  <a:pt x="430" y="133"/>
                </a:lnTo>
                <a:lnTo>
                  <a:pt x="428" y="126"/>
                </a:lnTo>
                <a:lnTo>
                  <a:pt x="427" y="121"/>
                </a:lnTo>
                <a:lnTo>
                  <a:pt x="426" y="115"/>
                </a:lnTo>
                <a:lnTo>
                  <a:pt x="425" y="109"/>
                </a:lnTo>
                <a:lnTo>
                  <a:pt x="424" y="101"/>
                </a:lnTo>
                <a:lnTo>
                  <a:pt x="424" y="91"/>
                </a:lnTo>
                <a:lnTo>
                  <a:pt x="424" y="83"/>
                </a:lnTo>
                <a:lnTo>
                  <a:pt x="424" y="74"/>
                </a:lnTo>
                <a:lnTo>
                  <a:pt x="423" y="65"/>
                </a:lnTo>
                <a:lnTo>
                  <a:pt x="421" y="56"/>
                </a:lnTo>
                <a:lnTo>
                  <a:pt x="419" y="48"/>
                </a:lnTo>
                <a:lnTo>
                  <a:pt x="416" y="40"/>
                </a:lnTo>
                <a:lnTo>
                  <a:pt x="416" y="36"/>
                </a:lnTo>
                <a:lnTo>
                  <a:pt x="414" y="33"/>
                </a:lnTo>
                <a:lnTo>
                  <a:pt x="414" y="29"/>
                </a:lnTo>
                <a:lnTo>
                  <a:pt x="414" y="27"/>
                </a:lnTo>
                <a:lnTo>
                  <a:pt x="413" y="24"/>
                </a:lnTo>
                <a:lnTo>
                  <a:pt x="413" y="21"/>
                </a:lnTo>
                <a:lnTo>
                  <a:pt x="413" y="18"/>
                </a:lnTo>
                <a:lnTo>
                  <a:pt x="412" y="15"/>
                </a:lnTo>
                <a:lnTo>
                  <a:pt x="411" y="13"/>
                </a:lnTo>
                <a:lnTo>
                  <a:pt x="410" y="12"/>
                </a:lnTo>
                <a:lnTo>
                  <a:pt x="407" y="12"/>
                </a:lnTo>
                <a:lnTo>
                  <a:pt x="404" y="12"/>
                </a:lnTo>
                <a:lnTo>
                  <a:pt x="403" y="12"/>
                </a:lnTo>
                <a:lnTo>
                  <a:pt x="400" y="12"/>
                </a:lnTo>
                <a:lnTo>
                  <a:pt x="397" y="12"/>
                </a:lnTo>
                <a:lnTo>
                  <a:pt x="395" y="13"/>
                </a:lnTo>
                <a:lnTo>
                  <a:pt x="391" y="13"/>
                </a:lnTo>
                <a:lnTo>
                  <a:pt x="388" y="13"/>
                </a:lnTo>
                <a:lnTo>
                  <a:pt x="383" y="14"/>
                </a:lnTo>
                <a:lnTo>
                  <a:pt x="378" y="14"/>
                </a:lnTo>
                <a:lnTo>
                  <a:pt x="373" y="14"/>
                </a:lnTo>
                <a:lnTo>
                  <a:pt x="368" y="15"/>
                </a:lnTo>
                <a:lnTo>
                  <a:pt x="362" y="15"/>
                </a:lnTo>
                <a:lnTo>
                  <a:pt x="356" y="15"/>
                </a:lnTo>
                <a:lnTo>
                  <a:pt x="349" y="15"/>
                </a:lnTo>
                <a:lnTo>
                  <a:pt x="341" y="15"/>
                </a:lnTo>
                <a:lnTo>
                  <a:pt x="337" y="14"/>
                </a:lnTo>
                <a:lnTo>
                  <a:pt x="333" y="14"/>
                </a:lnTo>
                <a:lnTo>
                  <a:pt x="328" y="13"/>
                </a:lnTo>
                <a:lnTo>
                  <a:pt x="323" y="13"/>
                </a:lnTo>
                <a:lnTo>
                  <a:pt x="313" y="12"/>
                </a:lnTo>
                <a:lnTo>
                  <a:pt x="303" y="12"/>
                </a:lnTo>
                <a:lnTo>
                  <a:pt x="299" y="12"/>
                </a:lnTo>
                <a:lnTo>
                  <a:pt x="294" y="12"/>
                </a:lnTo>
                <a:lnTo>
                  <a:pt x="290" y="12"/>
                </a:lnTo>
                <a:lnTo>
                  <a:pt x="287" y="12"/>
                </a:lnTo>
                <a:lnTo>
                  <a:pt x="283" y="12"/>
                </a:lnTo>
                <a:lnTo>
                  <a:pt x="281" y="12"/>
                </a:lnTo>
                <a:lnTo>
                  <a:pt x="280" y="12"/>
                </a:lnTo>
                <a:lnTo>
                  <a:pt x="280" y="13"/>
                </a:lnTo>
                <a:lnTo>
                  <a:pt x="275" y="12"/>
                </a:lnTo>
                <a:lnTo>
                  <a:pt x="271" y="12"/>
                </a:lnTo>
                <a:lnTo>
                  <a:pt x="265" y="11"/>
                </a:lnTo>
                <a:lnTo>
                  <a:pt x="260" y="11"/>
                </a:lnTo>
                <a:lnTo>
                  <a:pt x="255" y="8"/>
                </a:lnTo>
                <a:lnTo>
                  <a:pt x="250" y="7"/>
                </a:lnTo>
                <a:lnTo>
                  <a:pt x="245" y="6"/>
                </a:lnTo>
                <a:lnTo>
                  <a:pt x="240" y="6"/>
                </a:lnTo>
                <a:lnTo>
                  <a:pt x="235" y="5"/>
                </a:lnTo>
                <a:lnTo>
                  <a:pt x="231" y="5"/>
                </a:lnTo>
                <a:lnTo>
                  <a:pt x="225" y="5"/>
                </a:lnTo>
                <a:lnTo>
                  <a:pt x="218" y="5"/>
                </a:lnTo>
                <a:lnTo>
                  <a:pt x="213" y="4"/>
                </a:lnTo>
                <a:lnTo>
                  <a:pt x="209" y="4"/>
                </a:lnTo>
                <a:lnTo>
                  <a:pt x="204" y="3"/>
                </a:lnTo>
                <a:lnTo>
                  <a:pt x="198" y="3"/>
                </a:lnTo>
                <a:lnTo>
                  <a:pt x="186" y="1"/>
                </a:lnTo>
                <a:lnTo>
                  <a:pt x="174" y="1"/>
                </a:lnTo>
                <a:lnTo>
                  <a:pt x="161" y="1"/>
                </a:lnTo>
                <a:lnTo>
                  <a:pt x="147" y="0"/>
                </a:lnTo>
                <a:lnTo>
                  <a:pt x="119" y="1"/>
                </a:lnTo>
                <a:lnTo>
                  <a:pt x="106" y="1"/>
                </a:lnTo>
                <a:lnTo>
                  <a:pt x="93" y="1"/>
                </a:lnTo>
                <a:lnTo>
                  <a:pt x="80" y="3"/>
                </a:lnTo>
                <a:lnTo>
                  <a:pt x="68" y="3"/>
                </a:lnTo>
                <a:lnTo>
                  <a:pt x="64" y="3"/>
                </a:lnTo>
                <a:lnTo>
                  <a:pt x="59" y="3"/>
                </a:lnTo>
                <a:lnTo>
                  <a:pt x="54" y="3"/>
                </a:lnTo>
                <a:lnTo>
                  <a:pt x="50" y="4"/>
                </a:lnTo>
                <a:lnTo>
                  <a:pt x="46" y="4"/>
                </a:lnTo>
                <a:lnTo>
                  <a:pt x="43" y="4"/>
                </a:lnTo>
                <a:lnTo>
                  <a:pt x="39" y="4"/>
                </a:lnTo>
                <a:lnTo>
                  <a:pt x="37" y="4"/>
                </a:lnTo>
                <a:lnTo>
                  <a:pt x="27" y="4"/>
                </a:lnTo>
                <a:lnTo>
                  <a:pt x="19" y="5"/>
                </a:lnTo>
                <a:lnTo>
                  <a:pt x="11" y="6"/>
                </a:lnTo>
                <a:lnTo>
                  <a:pt x="3" y="7"/>
                </a:lnTo>
                <a:lnTo>
                  <a:pt x="2" y="7"/>
                </a:lnTo>
                <a:lnTo>
                  <a:pt x="0" y="8"/>
                </a:lnTo>
                <a:lnTo>
                  <a:pt x="0" y="10"/>
                </a:lnTo>
                <a:lnTo>
                  <a:pt x="0" y="12"/>
                </a:lnTo>
                <a:lnTo>
                  <a:pt x="2" y="13"/>
                </a:lnTo>
                <a:lnTo>
                  <a:pt x="3" y="14"/>
                </a:lnTo>
                <a:lnTo>
                  <a:pt x="5" y="15"/>
                </a:lnTo>
                <a:lnTo>
                  <a:pt x="6" y="17"/>
                </a:lnTo>
                <a:lnTo>
                  <a:pt x="9" y="18"/>
                </a:lnTo>
                <a:lnTo>
                  <a:pt x="9" y="19"/>
                </a:lnTo>
                <a:lnTo>
                  <a:pt x="10" y="20"/>
                </a:lnTo>
                <a:lnTo>
                  <a:pt x="12" y="22"/>
                </a:lnTo>
                <a:lnTo>
                  <a:pt x="13" y="24"/>
                </a:lnTo>
                <a:lnTo>
                  <a:pt x="14" y="26"/>
                </a:lnTo>
                <a:lnTo>
                  <a:pt x="14" y="27"/>
                </a:lnTo>
                <a:lnTo>
                  <a:pt x="16" y="29"/>
                </a:lnTo>
                <a:lnTo>
                  <a:pt x="17" y="31"/>
                </a:lnTo>
                <a:lnTo>
                  <a:pt x="19" y="32"/>
                </a:lnTo>
                <a:lnTo>
                  <a:pt x="21" y="33"/>
                </a:lnTo>
                <a:lnTo>
                  <a:pt x="27" y="35"/>
                </a:lnTo>
                <a:lnTo>
                  <a:pt x="30" y="35"/>
                </a:lnTo>
                <a:lnTo>
                  <a:pt x="31" y="35"/>
                </a:lnTo>
                <a:lnTo>
                  <a:pt x="31" y="38"/>
                </a:lnTo>
                <a:lnTo>
                  <a:pt x="32" y="39"/>
                </a:lnTo>
                <a:lnTo>
                  <a:pt x="32" y="40"/>
                </a:lnTo>
                <a:lnTo>
                  <a:pt x="33" y="42"/>
                </a:lnTo>
                <a:lnTo>
                  <a:pt x="36" y="43"/>
                </a:lnTo>
                <a:lnTo>
                  <a:pt x="37" y="46"/>
                </a:lnTo>
                <a:lnTo>
                  <a:pt x="38" y="48"/>
                </a:lnTo>
                <a:lnTo>
                  <a:pt x="40" y="52"/>
                </a:lnTo>
                <a:lnTo>
                  <a:pt x="40" y="54"/>
                </a:lnTo>
                <a:lnTo>
                  <a:pt x="41" y="55"/>
                </a:lnTo>
                <a:lnTo>
                  <a:pt x="41" y="57"/>
                </a:lnTo>
                <a:lnTo>
                  <a:pt x="43" y="59"/>
                </a:lnTo>
                <a:lnTo>
                  <a:pt x="44" y="60"/>
                </a:lnTo>
                <a:lnTo>
                  <a:pt x="46" y="60"/>
                </a:lnTo>
                <a:lnTo>
                  <a:pt x="47" y="61"/>
                </a:lnTo>
                <a:lnTo>
                  <a:pt x="50" y="62"/>
                </a:lnTo>
                <a:lnTo>
                  <a:pt x="53" y="65"/>
                </a:lnTo>
                <a:lnTo>
                  <a:pt x="57" y="68"/>
                </a:lnTo>
                <a:lnTo>
                  <a:pt x="58" y="69"/>
                </a:lnTo>
                <a:lnTo>
                  <a:pt x="59" y="72"/>
                </a:lnTo>
                <a:lnTo>
                  <a:pt x="60" y="75"/>
                </a:lnTo>
                <a:lnTo>
                  <a:pt x="61" y="77"/>
                </a:lnTo>
                <a:lnTo>
                  <a:pt x="62" y="80"/>
                </a:lnTo>
                <a:lnTo>
                  <a:pt x="65" y="82"/>
                </a:lnTo>
                <a:lnTo>
                  <a:pt x="67" y="82"/>
                </a:lnTo>
                <a:lnTo>
                  <a:pt x="69" y="83"/>
                </a:lnTo>
                <a:lnTo>
                  <a:pt x="73" y="83"/>
                </a:lnTo>
                <a:lnTo>
                  <a:pt x="78" y="84"/>
                </a:lnTo>
                <a:lnTo>
                  <a:pt x="79" y="84"/>
                </a:lnTo>
                <a:lnTo>
                  <a:pt x="80" y="84"/>
                </a:lnTo>
                <a:lnTo>
                  <a:pt x="81" y="86"/>
                </a:lnTo>
                <a:lnTo>
                  <a:pt x="83" y="88"/>
                </a:lnTo>
                <a:lnTo>
                  <a:pt x="85" y="89"/>
                </a:lnTo>
                <a:lnTo>
                  <a:pt x="85" y="91"/>
                </a:lnTo>
                <a:lnTo>
                  <a:pt x="85" y="94"/>
                </a:lnTo>
                <a:lnTo>
                  <a:pt x="86" y="95"/>
                </a:lnTo>
                <a:lnTo>
                  <a:pt x="87" y="97"/>
                </a:lnTo>
                <a:lnTo>
                  <a:pt x="88" y="98"/>
                </a:lnTo>
                <a:lnTo>
                  <a:pt x="89" y="100"/>
                </a:lnTo>
                <a:lnTo>
                  <a:pt x="92" y="100"/>
                </a:lnTo>
                <a:lnTo>
                  <a:pt x="94" y="101"/>
                </a:lnTo>
                <a:lnTo>
                  <a:pt x="98" y="103"/>
                </a:lnTo>
                <a:lnTo>
                  <a:pt x="100" y="107"/>
                </a:lnTo>
                <a:lnTo>
                  <a:pt x="103" y="108"/>
                </a:lnTo>
                <a:lnTo>
                  <a:pt x="106" y="109"/>
                </a:lnTo>
                <a:lnTo>
                  <a:pt x="108" y="109"/>
                </a:lnTo>
                <a:lnTo>
                  <a:pt x="109" y="110"/>
                </a:lnTo>
                <a:lnTo>
                  <a:pt x="110" y="110"/>
                </a:lnTo>
                <a:lnTo>
                  <a:pt x="110" y="111"/>
                </a:lnTo>
                <a:lnTo>
                  <a:pt x="112" y="112"/>
                </a:lnTo>
                <a:lnTo>
                  <a:pt x="112" y="114"/>
                </a:lnTo>
                <a:lnTo>
                  <a:pt x="110" y="115"/>
                </a:lnTo>
                <a:lnTo>
                  <a:pt x="110" y="116"/>
                </a:lnTo>
                <a:lnTo>
                  <a:pt x="110" y="118"/>
                </a:lnTo>
                <a:lnTo>
                  <a:pt x="110" y="121"/>
                </a:lnTo>
                <a:lnTo>
                  <a:pt x="112" y="122"/>
                </a:lnTo>
                <a:lnTo>
                  <a:pt x="113" y="123"/>
                </a:lnTo>
                <a:lnTo>
                  <a:pt x="114" y="124"/>
                </a:lnTo>
                <a:lnTo>
                  <a:pt x="116" y="124"/>
                </a:lnTo>
                <a:lnTo>
                  <a:pt x="119" y="124"/>
                </a:lnTo>
                <a:lnTo>
                  <a:pt x="121" y="125"/>
                </a:lnTo>
                <a:lnTo>
                  <a:pt x="123" y="125"/>
                </a:lnTo>
                <a:lnTo>
                  <a:pt x="124" y="125"/>
                </a:lnTo>
                <a:lnTo>
                  <a:pt x="127" y="125"/>
                </a:lnTo>
                <a:lnTo>
                  <a:pt x="129" y="128"/>
                </a:lnTo>
                <a:lnTo>
                  <a:pt x="133" y="130"/>
                </a:lnTo>
                <a:lnTo>
                  <a:pt x="135" y="131"/>
                </a:lnTo>
                <a:lnTo>
                  <a:pt x="137" y="132"/>
                </a:lnTo>
                <a:lnTo>
                  <a:pt x="140" y="133"/>
                </a:lnTo>
                <a:lnTo>
                  <a:pt x="142" y="135"/>
                </a:lnTo>
                <a:lnTo>
                  <a:pt x="144" y="136"/>
                </a:lnTo>
                <a:lnTo>
                  <a:pt x="147" y="137"/>
                </a:lnTo>
                <a:lnTo>
                  <a:pt x="149" y="138"/>
                </a:lnTo>
                <a:lnTo>
                  <a:pt x="150" y="140"/>
                </a:lnTo>
                <a:lnTo>
                  <a:pt x="151" y="142"/>
                </a:lnTo>
                <a:lnTo>
                  <a:pt x="152" y="143"/>
                </a:lnTo>
                <a:lnTo>
                  <a:pt x="155" y="144"/>
                </a:lnTo>
                <a:lnTo>
                  <a:pt x="161" y="146"/>
                </a:lnTo>
                <a:lnTo>
                  <a:pt x="163" y="148"/>
                </a:lnTo>
                <a:lnTo>
                  <a:pt x="165" y="148"/>
                </a:lnTo>
                <a:lnTo>
                  <a:pt x="166" y="151"/>
                </a:lnTo>
                <a:lnTo>
                  <a:pt x="169" y="153"/>
                </a:lnTo>
                <a:lnTo>
                  <a:pt x="169" y="155"/>
                </a:lnTo>
                <a:lnTo>
                  <a:pt x="170" y="156"/>
                </a:lnTo>
                <a:lnTo>
                  <a:pt x="172" y="157"/>
                </a:lnTo>
                <a:lnTo>
                  <a:pt x="174" y="157"/>
                </a:lnTo>
                <a:lnTo>
                  <a:pt x="176" y="159"/>
                </a:lnTo>
                <a:lnTo>
                  <a:pt x="177" y="160"/>
                </a:lnTo>
                <a:lnTo>
                  <a:pt x="178" y="160"/>
                </a:lnTo>
                <a:lnTo>
                  <a:pt x="179" y="160"/>
                </a:lnTo>
                <a:lnTo>
                  <a:pt x="181" y="160"/>
                </a:lnTo>
                <a:lnTo>
                  <a:pt x="182" y="160"/>
                </a:lnTo>
                <a:lnTo>
                  <a:pt x="185" y="162"/>
                </a:lnTo>
                <a:lnTo>
                  <a:pt x="188" y="164"/>
                </a:lnTo>
                <a:lnTo>
                  <a:pt x="193" y="167"/>
                </a:lnTo>
                <a:lnTo>
                  <a:pt x="196" y="170"/>
                </a:lnTo>
                <a:lnTo>
                  <a:pt x="199" y="171"/>
                </a:lnTo>
                <a:lnTo>
                  <a:pt x="202" y="172"/>
                </a:lnTo>
                <a:lnTo>
                  <a:pt x="205" y="173"/>
                </a:lnTo>
                <a:lnTo>
                  <a:pt x="207" y="174"/>
                </a:lnTo>
                <a:lnTo>
                  <a:pt x="209" y="174"/>
                </a:lnTo>
                <a:lnTo>
                  <a:pt x="211" y="177"/>
                </a:lnTo>
                <a:lnTo>
                  <a:pt x="213" y="178"/>
                </a:lnTo>
                <a:lnTo>
                  <a:pt x="214" y="178"/>
                </a:lnTo>
                <a:lnTo>
                  <a:pt x="216" y="179"/>
                </a:lnTo>
                <a:lnTo>
                  <a:pt x="219" y="181"/>
                </a:lnTo>
                <a:lnTo>
                  <a:pt x="224" y="184"/>
                </a:lnTo>
                <a:lnTo>
                  <a:pt x="228" y="186"/>
                </a:lnTo>
                <a:lnTo>
                  <a:pt x="230" y="187"/>
                </a:lnTo>
                <a:lnTo>
                  <a:pt x="232" y="188"/>
                </a:lnTo>
                <a:lnTo>
                  <a:pt x="237" y="190"/>
                </a:lnTo>
                <a:lnTo>
                  <a:pt x="238" y="191"/>
                </a:lnTo>
                <a:lnTo>
                  <a:pt x="240" y="192"/>
                </a:lnTo>
                <a:lnTo>
                  <a:pt x="241" y="193"/>
                </a:lnTo>
                <a:lnTo>
                  <a:pt x="243" y="194"/>
                </a:lnTo>
                <a:lnTo>
                  <a:pt x="244" y="194"/>
                </a:lnTo>
                <a:lnTo>
                  <a:pt x="245" y="195"/>
                </a:lnTo>
                <a:lnTo>
                  <a:pt x="247" y="195"/>
                </a:lnTo>
                <a:lnTo>
                  <a:pt x="250" y="195"/>
                </a:lnTo>
                <a:lnTo>
                  <a:pt x="251" y="197"/>
                </a:lnTo>
                <a:lnTo>
                  <a:pt x="253" y="199"/>
                </a:lnTo>
                <a:lnTo>
                  <a:pt x="254" y="201"/>
                </a:lnTo>
                <a:lnTo>
                  <a:pt x="258" y="206"/>
                </a:lnTo>
                <a:lnTo>
                  <a:pt x="260" y="208"/>
                </a:lnTo>
                <a:lnTo>
                  <a:pt x="261" y="211"/>
                </a:lnTo>
                <a:lnTo>
                  <a:pt x="265" y="213"/>
                </a:lnTo>
                <a:lnTo>
                  <a:pt x="266" y="213"/>
                </a:lnTo>
                <a:lnTo>
                  <a:pt x="268" y="214"/>
                </a:lnTo>
                <a:lnTo>
                  <a:pt x="271" y="214"/>
                </a:lnTo>
                <a:lnTo>
                  <a:pt x="273" y="215"/>
                </a:lnTo>
                <a:lnTo>
                  <a:pt x="276" y="215"/>
                </a:lnTo>
                <a:lnTo>
                  <a:pt x="280" y="215"/>
                </a:lnTo>
                <a:lnTo>
                  <a:pt x="285" y="218"/>
                </a:lnTo>
                <a:lnTo>
                  <a:pt x="289" y="220"/>
                </a:lnTo>
                <a:lnTo>
                  <a:pt x="293" y="222"/>
                </a:lnTo>
                <a:lnTo>
                  <a:pt x="299" y="222"/>
                </a:lnTo>
                <a:lnTo>
                  <a:pt x="302" y="225"/>
                </a:lnTo>
                <a:lnTo>
                  <a:pt x="306" y="227"/>
                </a:lnTo>
                <a:lnTo>
                  <a:pt x="309" y="229"/>
                </a:lnTo>
                <a:lnTo>
                  <a:pt x="313" y="231"/>
                </a:lnTo>
                <a:lnTo>
                  <a:pt x="321" y="234"/>
                </a:lnTo>
                <a:lnTo>
                  <a:pt x="326" y="234"/>
                </a:lnTo>
                <a:lnTo>
                  <a:pt x="330" y="235"/>
                </a:lnTo>
                <a:lnTo>
                  <a:pt x="331" y="236"/>
                </a:lnTo>
                <a:lnTo>
                  <a:pt x="334" y="238"/>
                </a:lnTo>
                <a:lnTo>
                  <a:pt x="337" y="239"/>
                </a:lnTo>
                <a:lnTo>
                  <a:pt x="340" y="240"/>
                </a:lnTo>
                <a:lnTo>
                  <a:pt x="345" y="240"/>
                </a:lnTo>
                <a:lnTo>
                  <a:pt x="351" y="241"/>
                </a:lnTo>
                <a:lnTo>
                  <a:pt x="354" y="242"/>
                </a:lnTo>
                <a:lnTo>
                  <a:pt x="355" y="243"/>
                </a:lnTo>
                <a:lnTo>
                  <a:pt x="358" y="245"/>
                </a:lnTo>
                <a:lnTo>
                  <a:pt x="359" y="245"/>
                </a:lnTo>
                <a:lnTo>
                  <a:pt x="361" y="245"/>
                </a:lnTo>
                <a:lnTo>
                  <a:pt x="363" y="246"/>
                </a:lnTo>
                <a:lnTo>
                  <a:pt x="365" y="246"/>
                </a:lnTo>
                <a:lnTo>
                  <a:pt x="368" y="247"/>
                </a:lnTo>
                <a:lnTo>
                  <a:pt x="370" y="248"/>
                </a:lnTo>
                <a:lnTo>
                  <a:pt x="371" y="249"/>
                </a:lnTo>
                <a:lnTo>
                  <a:pt x="372" y="249"/>
                </a:lnTo>
                <a:lnTo>
                  <a:pt x="373" y="250"/>
                </a:lnTo>
                <a:lnTo>
                  <a:pt x="375" y="252"/>
                </a:lnTo>
                <a:lnTo>
                  <a:pt x="376" y="252"/>
                </a:lnTo>
                <a:lnTo>
                  <a:pt x="378" y="252"/>
                </a:lnTo>
                <a:lnTo>
                  <a:pt x="379" y="253"/>
                </a:lnTo>
                <a:lnTo>
                  <a:pt x="383" y="253"/>
                </a:lnTo>
                <a:lnTo>
                  <a:pt x="386" y="253"/>
                </a:lnTo>
                <a:lnTo>
                  <a:pt x="390" y="253"/>
                </a:lnTo>
                <a:lnTo>
                  <a:pt x="396" y="253"/>
                </a:lnTo>
                <a:lnTo>
                  <a:pt x="397" y="254"/>
                </a:lnTo>
                <a:lnTo>
                  <a:pt x="398" y="254"/>
                </a:lnTo>
                <a:lnTo>
                  <a:pt x="399" y="254"/>
                </a:lnTo>
                <a:lnTo>
                  <a:pt x="399" y="255"/>
                </a:lnTo>
                <a:lnTo>
                  <a:pt x="400" y="256"/>
                </a:lnTo>
                <a:lnTo>
                  <a:pt x="403" y="259"/>
                </a:lnTo>
                <a:lnTo>
                  <a:pt x="406" y="260"/>
                </a:lnTo>
                <a:lnTo>
                  <a:pt x="410" y="261"/>
                </a:lnTo>
                <a:lnTo>
                  <a:pt x="414" y="261"/>
                </a:lnTo>
                <a:lnTo>
                  <a:pt x="418" y="260"/>
                </a:lnTo>
                <a:lnTo>
                  <a:pt x="421" y="260"/>
                </a:lnTo>
                <a:lnTo>
                  <a:pt x="426" y="260"/>
                </a:lnTo>
                <a:lnTo>
                  <a:pt x="430" y="260"/>
                </a:lnTo>
                <a:lnTo>
                  <a:pt x="431" y="261"/>
                </a:lnTo>
                <a:lnTo>
                  <a:pt x="432" y="262"/>
                </a:lnTo>
                <a:lnTo>
                  <a:pt x="433" y="263"/>
                </a:lnTo>
                <a:lnTo>
                  <a:pt x="434" y="264"/>
                </a:lnTo>
                <a:lnTo>
                  <a:pt x="435" y="266"/>
                </a:lnTo>
                <a:lnTo>
                  <a:pt x="437" y="266"/>
                </a:lnTo>
                <a:lnTo>
                  <a:pt x="440" y="264"/>
                </a:lnTo>
                <a:lnTo>
                  <a:pt x="441" y="264"/>
                </a:lnTo>
                <a:lnTo>
                  <a:pt x="444" y="264"/>
                </a:lnTo>
                <a:lnTo>
                  <a:pt x="446" y="264"/>
                </a:lnTo>
                <a:lnTo>
                  <a:pt x="448" y="264"/>
                </a:lnTo>
                <a:lnTo>
                  <a:pt x="452" y="264"/>
                </a:lnTo>
                <a:lnTo>
                  <a:pt x="455" y="266"/>
                </a:lnTo>
                <a:lnTo>
                  <a:pt x="459" y="267"/>
                </a:lnTo>
                <a:lnTo>
                  <a:pt x="462" y="268"/>
                </a:lnTo>
                <a:lnTo>
                  <a:pt x="466" y="270"/>
                </a:lnTo>
                <a:lnTo>
                  <a:pt x="468" y="271"/>
                </a:lnTo>
                <a:lnTo>
                  <a:pt x="472" y="273"/>
                </a:lnTo>
                <a:lnTo>
                  <a:pt x="474" y="274"/>
                </a:lnTo>
                <a:lnTo>
                  <a:pt x="476" y="275"/>
                </a:lnTo>
                <a:lnTo>
                  <a:pt x="479" y="275"/>
                </a:lnTo>
                <a:lnTo>
                  <a:pt x="485" y="275"/>
                </a:lnTo>
                <a:lnTo>
                  <a:pt x="487" y="275"/>
                </a:lnTo>
                <a:lnTo>
                  <a:pt x="490" y="275"/>
                </a:lnTo>
                <a:lnTo>
                  <a:pt x="494" y="274"/>
                </a:lnTo>
                <a:lnTo>
                  <a:pt x="499" y="274"/>
                </a:lnTo>
                <a:lnTo>
                  <a:pt x="503" y="273"/>
                </a:lnTo>
                <a:lnTo>
                  <a:pt x="508" y="273"/>
                </a:lnTo>
                <a:lnTo>
                  <a:pt x="515" y="273"/>
                </a:lnTo>
                <a:lnTo>
                  <a:pt x="522" y="271"/>
                </a:lnTo>
                <a:close/>
              </a:path>
            </a:pathLst>
          </a:custGeom>
          <a:solidFill>
            <a:srgbClr val="0000FF"/>
          </a:solidFill>
          <a:ln w="9525">
            <a:noFill/>
            <a:round/>
            <a:headEnd/>
            <a:tailEnd/>
          </a:ln>
        </p:spPr>
        <p:txBody>
          <a:bodyPr lIns="57150" tIns="28575" rIns="57150" bIns="28575"/>
          <a:lstStyle/>
          <a:p>
            <a:endParaRPr lang="en-US"/>
          </a:p>
        </p:txBody>
      </p:sp>
      <p:sp>
        <p:nvSpPr>
          <p:cNvPr id="62510" name="Freeform 98"/>
          <p:cNvSpPr>
            <a:spLocks/>
          </p:cNvSpPr>
          <p:nvPr/>
        </p:nvSpPr>
        <p:spPr bwMode="auto">
          <a:xfrm>
            <a:off x="917575" y="3709988"/>
            <a:ext cx="106363" cy="84137"/>
          </a:xfrm>
          <a:custGeom>
            <a:avLst/>
            <a:gdLst>
              <a:gd name="T0" fmla="*/ 778 w 684"/>
              <a:gd name="T1" fmla="*/ 2708 h 466"/>
              <a:gd name="T2" fmla="*/ 2022 w 684"/>
              <a:gd name="T3" fmla="*/ 7944 h 466"/>
              <a:gd name="T4" fmla="*/ 3266 w 684"/>
              <a:gd name="T5" fmla="*/ 11555 h 466"/>
              <a:gd name="T6" fmla="*/ 4199 w 684"/>
              <a:gd name="T7" fmla="*/ 13902 h 466"/>
              <a:gd name="T8" fmla="*/ 4665 w 684"/>
              <a:gd name="T9" fmla="*/ 14083 h 466"/>
              <a:gd name="T10" fmla="*/ 5754 w 684"/>
              <a:gd name="T11" fmla="*/ 16791 h 466"/>
              <a:gd name="T12" fmla="*/ 6687 w 684"/>
              <a:gd name="T13" fmla="*/ 20402 h 466"/>
              <a:gd name="T14" fmla="*/ 9019 w 684"/>
              <a:gd name="T15" fmla="*/ 25999 h 466"/>
              <a:gd name="T16" fmla="*/ 11041 w 684"/>
              <a:gd name="T17" fmla="*/ 28888 h 466"/>
              <a:gd name="T18" fmla="*/ 12285 w 684"/>
              <a:gd name="T19" fmla="*/ 31777 h 466"/>
              <a:gd name="T20" fmla="*/ 13995 w 684"/>
              <a:gd name="T21" fmla="*/ 36652 h 466"/>
              <a:gd name="T22" fmla="*/ 16172 w 684"/>
              <a:gd name="T23" fmla="*/ 40985 h 466"/>
              <a:gd name="T24" fmla="*/ 18194 w 684"/>
              <a:gd name="T25" fmla="*/ 44235 h 466"/>
              <a:gd name="T26" fmla="*/ 19593 w 684"/>
              <a:gd name="T27" fmla="*/ 46582 h 466"/>
              <a:gd name="T28" fmla="*/ 20993 w 684"/>
              <a:gd name="T29" fmla="*/ 50735 h 466"/>
              <a:gd name="T30" fmla="*/ 24103 w 684"/>
              <a:gd name="T31" fmla="*/ 54165 h 466"/>
              <a:gd name="T32" fmla="*/ 26124 w 684"/>
              <a:gd name="T33" fmla="*/ 57957 h 466"/>
              <a:gd name="T34" fmla="*/ 29701 w 684"/>
              <a:gd name="T35" fmla="*/ 63012 h 466"/>
              <a:gd name="T36" fmla="*/ 31878 w 684"/>
              <a:gd name="T37" fmla="*/ 66804 h 466"/>
              <a:gd name="T38" fmla="*/ 32500 w 684"/>
              <a:gd name="T39" fmla="*/ 67707 h 466"/>
              <a:gd name="T40" fmla="*/ 34210 w 684"/>
              <a:gd name="T41" fmla="*/ 68971 h 466"/>
              <a:gd name="T42" fmla="*/ 37320 w 684"/>
              <a:gd name="T43" fmla="*/ 72221 h 466"/>
              <a:gd name="T44" fmla="*/ 42296 w 684"/>
              <a:gd name="T45" fmla="*/ 74026 h 466"/>
              <a:gd name="T46" fmla="*/ 51160 w 684"/>
              <a:gd name="T47" fmla="*/ 75471 h 466"/>
              <a:gd name="T48" fmla="*/ 54737 w 684"/>
              <a:gd name="T49" fmla="*/ 76373 h 466"/>
              <a:gd name="T50" fmla="*/ 63289 w 684"/>
              <a:gd name="T51" fmla="*/ 79262 h 466"/>
              <a:gd name="T52" fmla="*/ 70131 w 684"/>
              <a:gd name="T53" fmla="*/ 81068 h 466"/>
              <a:gd name="T54" fmla="*/ 79150 w 684"/>
              <a:gd name="T55" fmla="*/ 83054 h 466"/>
              <a:gd name="T56" fmla="*/ 86303 w 684"/>
              <a:gd name="T57" fmla="*/ 84137 h 466"/>
              <a:gd name="T58" fmla="*/ 89724 w 684"/>
              <a:gd name="T59" fmla="*/ 83956 h 466"/>
              <a:gd name="T60" fmla="*/ 95011 w 684"/>
              <a:gd name="T61" fmla="*/ 82331 h 466"/>
              <a:gd name="T62" fmla="*/ 99521 w 684"/>
              <a:gd name="T63" fmla="*/ 80165 h 466"/>
              <a:gd name="T64" fmla="*/ 101853 w 684"/>
              <a:gd name="T65" fmla="*/ 76915 h 466"/>
              <a:gd name="T66" fmla="*/ 102320 w 684"/>
              <a:gd name="T67" fmla="*/ 68429 h 466"/>
              <a:gd name="T68" fmla="*/ 102631 w 684"/>
              <a:gd name="T69" fmla="*/ 49291 h 466"/>
              <a:gd name="T70" fmla="*/ 102942 w 684"/>
              <a:gd name="T71" fmla="*/ 41166 h 466"/>
              <a:gd name="T72" fmla="*/ 103719 w 684"/>
              <a:gd name="T73" fmla="*/ 36652 h 466"/>
              <a:gd name="T74" fmla="*/ 104652 w 684"/>
              <a:gd name="T75" fmla="*/ 23111 h 466"/>
              <a:gd name="T76" fmla="*/ 104963 w 684"/>
              <a:gd name="T77" fmla="*/ 21847 h 466"/>
              <a:gd name="T78" fmla="*/ 105896 w 684"/>
              <a:gd name="T79" fmla="*/ 21666 h 466"/>
              <a:gd name="T80" fmla="*/ 105741 w 684"/>
              <a:gd name="T81" fmla="*/ 16069 h 466"/>
              <a:gd name="T82" fmla="*/ 104030 w 684"/>
              <a:gd name="T83" fmla="*/ 11736 h 466"/>
              <a:gd name="T84" fmla="*/ 104186 w 684"/>
              <a:gd name="T85" fmla="*/ 9028 h 466"/>
              <a:gd name="T86" fmla="*/ 104186 w 684"/>
              <a:gd name="T87" fmla="*/ 6139 h 466"/>
              <a:gd name="T88" fmla="*/ 102475 w 684"/>
              <a:gd name="T89" fmla="*/ 3250 h 466"/>
              <a:gd name="T90" fmla="*/ 99832 w 684"/>
              <a:gd name="T91" fmla="*/ 722 h 466"/>
              <a:gd name="T92" fmla="*/ 95633 w 684"/>
              <a:gd name="T93" fmla="*/ 1444 h 466"/>
              <a:gd name="T94" fmla="*/ 87392 w 684"/>
              <a:gd name="T95" fmla="*/ 1625 h 466"/>
              <a:gd name="T96" fmla="*/ 80083 w 684"/>
              <a:gd name="T97" fmla="*/ 1444 h 466"/>
              <a:gd name="T98" fmla="*/ 71686 w 684"/>
              <a:gd name="T99" fmla="*/ 542 h 466"/>
              <a:gd name="T100" fmla="*/ 62667 w 684"/>
              <a:gd name="T101" fmla="*/ 1625 h 466"/>
              <a:gd name="T102" fmla="*/ 58469 w 684"/>
              <a:gd name="T103" fmla="*/ 1986 h 466"/>
              <a:gd name="T104" fmla="*/ 52404 w 684"/>
              <a:gd name="T105" fmla="*/ 1625 h 466"/>
              <a:gd name="T106" fmla="*/ 45562 w 684"/>
              <a:gd name="T107" fmla="*/ 542 h 466"/>
              <a:gd name="T108" fmla="*/ 38253 w 684"/>
              <a:gd name="T109" fmla="*/ 722 h 466"/>
              <a:gd name="T110" fmla="*/ 32966 w 684"/>
              <a:gd name="T111" fmla="*/ 1444 h 466"/>
              <a:gd name="T112" fmla="*/ 27990 w 684"/>
              <a:gd name="T113" fmla="*/ 361 h 466"/>
              <a:gd name="T114" fmla="*/ 26124 w 684"/>
              <a:gd name="T115" fmla="*/ 0 h 466"/>
              <a:gd name="T116" fmla="*/ 18505 w 684"/>
              <a:gd name="T117" fmla="*/ 0 h 466"/>
              <a:gd name="T118" fmla="*/ 9486 w 684"/>
              <a:gd name="T119" fmla="*/ 722 h 466"/>
              <a:gd name="T120" fmla="*/ 3577 w 684"/>
              <a:gd name="T121" fmla="*/ 1264 h 466"/>
              <a:gd name="T122" fmla="*/ 622 w 684"/>
              <a:gd name="T123" fmla="*/ 1806 h 46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684"/>
              <a:gd name="T187" fmla="*/ 0 h 466"/>
              <a:gd name="T188" fmla="*/ 684 w 684"/>
              <a:gd name="T189" fmla="*/ 466 h 46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684" h="466">
                <a:moveTo>
                  <a:pt x="0" y="8"/>
                </a:moveTo>
                <a:lnTo>
                  <a:pt x="0" y="9"/>
                </a:lnTo>
                <a:lnTo>
                  <a:pt x="0" y="11"/>
                </a:lnTo>
                <a:lnTo>
                  <a:pt x="2" y="13"/>
                </a:lnTo>
                <a:lnTo>
                  <a:pt x="3" y="14"/>
                </a:lnTo>
                <a:lnTo>
                  <a:pt x="4" y="15"/>
                </a:lnTo>
                <a:lnTo>
                  <a:pt x="5" y="15"/>
                </a:lnTo>
                <a:lnTo>
                  <a:pt x="7" y="16"/>
                </a:lnTo>
                <a:lnTo>
                  <a:pt x="7" y="21"/>
                </a:lnTo>
                <a:lnTo>
                  <a:pt x="9" y="27"/>
                </a:lnTo>
                <a:lnTo>
                  <a:pt x="9" y="31"/>
                </a:lnTo>
                <a:lnTo>
                  <a:pt x="11" y="36"/>
                </a:lnTo>
                <a:lnTo>
                  <a:pt x="11" y="38"/>
                </a:lnTo>
                <a:lnTo>
                  <a:pt x="12" y="42"/>
                </a:lnTo>
                <a:lnTo>
                  <a:pt x="13" y="44"/>
                </a:lnTo>
                <a:lnTo>
                  <a:pt x="14" y="48"/>
                </a:lnTo>
                <a:lnTo>
                  <a:pt x="14" y="50"/>
                </a:lnTo>
                <a:lnTo>
                  <a:pt x="16" y="52"/>
                </a:lnTo>
                <a:lnTo>
                  <a:pt x="16" y="55"/>
                </a:lnTo>
                <a:lnTo>
                  <a:pt x="17" y="56"/>
                </a:lnTo>
                <a:lnTo>
                  <a:pt x="19" y="59"/>
                </a:lnTo>
                <a:lnTo>
                  <a:pt x="20" y="62"/>
                </a:lnTo>
                <a:lnTo>
                  <a:pt x="21" y="64"/>
                </a:lnTo>
                <a:lnTo>
                  <a:pt x="21" y="68"/>
                </a:lnTo>
                <a:lnTo>
                  <a:pt x="23" y="70"/>
                </a:lnTo>
                <a:lnTo>
                  <a:pt x="25" y="72"/>
                </a:lnTo>
                <a:lnTo>
                  <a:pt x="26" y="73"/>
                </a:lnTo>
                <a:lnTo>
                  <a:pt x="27" y="73"/>
                </a:lnTo>
                <a:lnTo>
                  <a:pt x="27" y="75"/>
                </a:lnTo>
                <a:lnTo>
                  <a:pt x="27" y="76"/>
                </a:lnTo>
                <a:lnTo>
                  <a:pt x="27" y="77"/>
                </a:lnTo>
                <a:lnTo>
                  <a:pt x="27" y="76"/>
                </a:lnTo>
                <a:lnTo>
                  <a:pt x="28" y="76"/>
                </a:lnTo>
                <a:lnTo>
                  <a:pt x="28" y="77"/>
                </a:lnTo>
                <a:lnTo>
                  <a:pt x="30" y="78"/>
                </a:lnTo>
                <a:lnTo>
                  <a:pt x="31" y="79"/>
                </a:lnTo>
                <a:lnTo>
                  <a:pt x="31" y="80"/>
                </a:lnTo>
                <a:lnTo>
                  <a:pt x="32" y="82"/>
                </a:lnTo>
                <a:lnTo>
                  <a:pt x="32" y="83"/>
                </a:lnTo>
                <a:lnTo>
                  <a:pt x="32" y="85"/>
                </a:lnTo>
                <a:lnTo>
                  <a:pt x="33" y="87"/>
                </a:lnTo>
                <a:lnTo>
                  <a:pt x="34" y="90"/>
                </a:lnTo>
                <a:lnTo>
                  <a:pt x="37" y="93"/>
                </a:lnTo>
                <a:lnTo>
                  <a:pt x="38" y="96"/>
                </a:lnTo>
                <a:lnTo>
                  <a:pt x="38" y="100"/>
                </a:lnTo>
                <a:lnTo>
                  <a:pt x="39" y="104"/>
                </a:lnTo>
                <a:lnTo>
                  <a:pt x="39" y="106"/>
                </a:lnTo>
                <a:lnTo>
                  <a:pt x="40" y="108"/>
                </a:lnTo>
                <a:lnTo>
                  <a:pt x="40" y="110"/>
                </a:lnTo>
                <a:lnTo>
                  <a:pt x="41" y="112"/>
                </a:lnTo>
                <a:lnTo>
                  <a:pt x="43" y="113"/>
                </a:lnTo>
                <a:lnTo>
                  <a:pt x="43" y="115"/>
                </a:lnTo>
                <a:lnTo>
                  <a:pt x="45" y="119"/>
                </a:lnTo>
                <a:lnTo>
                  <a:pt x="48" y="123"/>
                </a:lnTo>
                <a:lnTo>
                  <a:pt x="50" y="124"/>
                </a:lnTo>
                <a:lnTo>
                  <a:pt x="51" y="125"/>
                </a:lnTo>
                <a:lnTo>
                  <a:pt x="52" y="132"/>
                </a:lnTo>
                <a:lnTo>
                  <a:pt x="55" y="138"/>
                </a:lnTo>
                <a:lnTo>
                  <a:pt x="58" y="144"/>
                </a:lnTo>
                <a:lnTo>
                  <a:pt x="61" y="148"/>
                </a:lnTo>
                <a:lnTo>
                  <a:pt x="62" y="151"/>
                </a:lnTo>
                <a:lnTo>
                  <a:pt x="62" y="152"/>
                </a:lnTo>
                <a:lnTo>
                  <a:pt x="65" y="154"/>
                </a:lnTo>
                <a:lnTo>
                  <a:pt x="67" y="156"/>
                </a:lnTo>
                <a:lnTo>
                  <a:pt x="68" y="158"/>
                </a:lnTo>
                <a:lnTo>
                  <a:pt x="69" y="158"/>
                </a:lnTo>
                <a:lnTo>
                  <a:pt x="71" y="160"/>
                </a:lnTo>
                <a:lnTo>
                  <a:pt x="72" y="162"/>
                </a:lnTo>
                <a:lnTo>
                  <a:pt x="74" y="163"/>
                </a:lnTo>
                <a:lnTo>
                  <a:pt x="76" y="165"/>
                </a:lnTo>
                <a:lnTo>
                  <a:pt x="78" y="166"/>
                </a:lnTo>
                <a:lnTo>
                  <a:pt x="78" y="168"/>
                </a:lnTo>
                <a:lnTo>
                  <a:pt x="79" y="172"/>
                </a:lnTo>
                <a:lnTo>
                  <a:pt x="79" y="175"/>
                </a:lnTo>
                <a:lnTo>
                  <a:pt x="79" y="176"/>
                </a:lnTo>
                <a:lnTo>
                  <a:pt x="80" y="177"/>
                </a:lnTo>
                <a:lnTo>
                  <a:pt x="81" y="181"/>
                </a:lnTo>
                <a:lnTo>
                  <a:pt x="82" y="184"/>
                </a:lnTo>
                <a:lnTo>
                  <a:pt x="83" y="188"/>
                </a:lnTo>
                <a:lnTo>
                  <a:pt x="86" y="190"/>
                </a:lnTo>
                <a:lnTo>
                  <a:pt x="87" y="195"/>
                </a:lnTo>
                <a:lnTo>
                  <a:pt x="88" y="200"/>
                </a:lnTo>
                <a:lnTo>
                  <a:pt x="90" y="203"/>
                </a:lnTo>
                <a:lnTo>
                  <a:pt x="93" y="207"/>
                </a:lnTo>
                <a:lnTo>
                  <a:pt x="94" y="210"/>
                </a:lnTo>
                <a:lnTo>
                  <a:pt x="96" y="213"/>
                </a:lnTo>
                <a:lnTo>
                  <a:pt x="97" y="215"/>
                </a:lnTo>
                <a:lnTo>
                  <a:pt x="101" y="217"/>
                </a:lnTo>
                <a:lnTo>
                  <a:pt x="102" y="221"/>
                </a:lnTo>
                <a:lnTo>
                  <a:pt x="103" y="224"/>
                </a:lnTo>
                <a:lnTo>
                  <a:pt x="104" y="227"/>
                </a:lnTo>
                <a:lnTo>
                  <a:pt x="106" y="227"/>
                </a:lnTo>
                <a:lnTo>
                  <a:pt x="108" y="228"/>
                </a:lnTo>
                <a:lnTo>
                  <a:pt x="109" y="229"/>
                </a:lnTo>
                <a:lnTo>
                  <a:pt x="112" y="231"/>
                </a:lnTo>
                <a:lnTo>
                  <a:pt x="113" y="234"/>
                </a:lnTo>
                <a:lnTo>
                  <a:pt x="115" y="236"/>
                </a:lnTo>
                <a:lnTo>
                  <a:pt x="116" y="241"/>
                </a:lnTo>
                <a:lnTo>
                  <a:pt x="117" y="245"/>
                </a:lnTo>
                <a:lnTo>
                  <a:pt x="120" y="249"/>
                </a:lnTo>
                <a:lnTo>
                  <a:pt x="122" y="252"/>
                </a:lnTo>
                <a:lnTo>
                  <a:pt x="122" y="255"/>
                </a:lnTo>
                <a:lnTo>
                  <a:pt x="123" y="256"/>
                </a:lnTo>
                <a:lnTo>
                  <a:pt x="123" y="257"/>
                </a:lnTo>
                <a:lnTo>
                  <a:pt x="124" y="257"/>
                </a:lnTo>
                <a:lnTo>
                  <a:pt x="126" y="258"/>
                </a:lnTo>
                <a:lnTo>
                  <a:pt x="127" y="262"/>
                </a:lnTo>
                <a:lnTo>
                  <a:pt x="128" y="265"/>
                </a:lnTo>
                <a:lnTo>
                  <a:pt x="129" y="269"/>
                </a:lnTo>
                <a:lnTo>
                  <a:pt x="130" y="270"/>
                </a:lnTo>
                <a:lnTo>
                  <a:pt x="131" y="272"/>
                </a:lnTo>
                <a:lnTo>
                  <a:pt x="131" y="276"/>
                </a:lnTo>
                <a:lnTo>
                  <a:pt x="133" y="278"/>
                </a:lnTo>
                <a:lnTo>
                  <a:pt x="135" y="281"/>
                </a:lnTo>
                <a:lnTo>
                  <a:pt x="136" y="284"/>
                </a:lnTo>
                <a:lnTo>
                  <a:pt x="141" y="289"/>
                </a:lnTo>
                <a:lnTo>
                  <a:pt x="145" y="292"/>
                </a:lnTo>
                <a:lnTo>
                  <a:pt x="148" y="296"/>
                </a:lnTo>
                <a:lnTo>
                  <a:pt x="150" y="298"/>
                </a:lnTo>
                <a:lnTo>
                  <a:pt x="152" y="299"/>
                </a:lnTo>
                <a:lnTo>
                  <a:pt x="154" y="300"/>
                </a:lnTo>
                <a:lnTo>
                  <a:pt x="155" y="300"/>
                </a:lnTo>
                <a:lnTo>
                  <a:pt x="157" y="305"/>
                </a:lnTo>
                <a:lnTo>
                  <a:pt x="159" y="308"/>
                </a:lnTo>
                <a:lnTo>
                  <a:pt x="162" y="312"/>
                </a:lnTo>
                <a:lnTo>
                  <a:pt x="164" y="317"/>
                </a:lnTo>
                <a:lnTo>
                  <a:pt x="164" y="318"/>
                </a:lnTo>
                <a:lnTo>
                  <a:pt x="164" y="319"/>
                </a:lnTo>
                <a:lnTo>
                  <a:pt x="166" y="320"/>
                </a:lnTo>
                <a:lnTo>
                  <a:pt x="168" y="321"/>
                </a:lnTo>
                <a:lnTo>
                  <a:pt x="169" y="322"/>
                </a:lnTo>
                <a:lnTo>
                  <a:pt x="170" y="324"/>
                </a:lnTo>
                <a:lnTo>
                  <a:pt x="175" y="329"/>
                </a:lnTo>
                <a:lnTo>
                  <a:pt x="179" y="335"/>
                </a:lnTo>
                <a:lnTo>
                  <a:pt x="184" y="341"/>
                </a:lnTo>
                <a:lnTo>
                  <a:pt x="186" y="343"/>
                </a:lnTo>
                <a:lnTo>
                  <a:pt x="190" y="346"/>
                </a:lnTo>
                <a:lnTo>
                  <a:pt x="191" y="349"/>
                </a:lnTo>
                <a:lnTo>
                  <a:pt x="192" y="352"/>
                </a:lnTo>
                <a:lnTo>
                  <a:pt x="193" y="354"/>
                </a:lnTo>
                <a:lnTo>
                  <a:pt x="196" y="357"/>
                </a:lnTo>
                <a:lnTo>
                  <a:pt x="200" y="362"/>
                </a:lnTo>
                <a:lnTo>
                  <a:pt x="204" y="368"/>
                </a:lnTo>
                <a:lnTo>
                  <a:pt x="204" y="369"/>
                </a:lnTo>
                <a:lnTo>
                  <a:pt x="205" y="370"/>
                </a:lnTo>
                <a:lnTo>
                  <a:pt x="205" y="372"/>
                </a:lnTo>
                <a:lnTo>
                  <a:pt x="205" y="370"/>
                </a:lnTo>
                <a:lnTo>
                  <a:pt x="206" y="372"/>
                </a:lnTo>
                <a:lnTo>
                  <a:pt x="207" y="373"/>
                </a:lnTo>
                <a:lnTo>
                  <a:pt x="207" y="374"/>
                </a:lnTo>
                <a:lnTo>
                  <a:pt x="209" y="375"/>
                </a:lnTo>
                <a:lnTo>
                  <a:pt x="210" y="376"/>
                </a:lnTo>
                <a:lnTo>
                  <a:pt x="210" y="379"/>
                </a:lnTo>
                <a:lnTo>
                  <a:pt x="211" y="379"/>
                </a:lnTo>
                <a:lnTo>
                  <a:pt x="212" y="380"/>
                </a:lnTo>
                <a:lnTo>
                  <a:pt x="213" y="380"/>
                </a:lnTo>
                <a:lnTo>
                  <a:pt x="216" y="381"/>
                </a:lnTo>
                <a:lnTo>
                  <a:pt x="218" y="382"/>
                </a:lnTo>
                <a:lnTo>
                  <a:pt x="220" y="382"/>
                </a:lnTo>
                <a:lnTo>
                  <a:pt x="224" y="383"/>
                </a:lnTo>
                <a:lnTo>
                  <a:pt x="226" y="383"/>
                </a:lnTo>
                <a:lnTo>
                  <a:pt x="227" y="386"/>
                </a:lnTo>
                <a:lnTo>
                  <a:pt x="230" y="388"/>
                </a:lnTo>
                <a:lnTo>
                  <a:pt x="233" y="394"/>
                </a:lnTo>
                <a:lnTo>
                  <a:pt x="235" y="396"/>
                </a:lnTo>
                <a:lnTo>
                  <a:pt x="238" y="398"/>
                </a:lnTo>
                <a:lnTo>
                  <a:pt x="240" y="400"/>
                </a:lnTo>
                <a:lnTo>
                  <a:pt x="242" y="401"/>
                </a:lnTo>
                <a:lnTo>
                  <a:pt x="245" y="402"/>
                </a:lnTo>
                <a:lnTo>
                  <a:pt x="248" y="404"/>
                </a:lnTo>
                <a:lnTo>
                  <a:pt x="251" y="405"/>
                </a:lnTo>
                <a:lnTo>
                  <a:pt x="254" y="407"/>
                </a:lnTo>
                <a:lnTo>
                  <a:pt x="259" y="408"/>
                </a:lnTo>
                <a:lnTo>
                  <a:pt x="266" y="410"/>
                </a:lnTo>
                <a:lnTo>
                  <a:pt x="272" y="410"/>
                </a:lnTo>
                <a:lnTo>
                  <a:pt x="279" y="410"/>
                </a:lnTo>
                <a:lnTo>
                  <a:pt x="286" y="410"/>
                </a:lnTo>
                <a:lnTo>
                  <a:pt x="293" y="410"/>
                </a:lnTo>
                <a:lnTo>
                  <a:pt x="299" y="410"/>
                </a:lnTo>
                <a:lnTo>
                  <a:pt x="306" y="410"/>
                </a:lnTo>
                <a:lnTo>
                  <a:pt x="313" y="414"/>
                </a:lnTo>
                <a:lnTo>
                  <a:pt x="321" y="416"/>
                </a:lnTo>
                <a:lnTo>
                  <a:pt x="329" y="418"/>
                </a:lnTo>
                <a:lnTo>
                  <a:pt x="337" y="421"/>
                </a:lnTo>
                <a:lnTo>
                  <a:pt x="340" y="422"/>
                </a:lnTo>
                <a:lnTo>
                  <a:pt x="342" y="423"/>
                </a:lnTo>
                <a:lnTo>
                  <a:pt x="344" y="424"/>
                </a:lnTo>
                <a:lnTo>
                  <a:pt x="347" y="424"/>
                </a:lnTo>
                <a:lnTo>
                  <a:pt x="348" y="424"/>
                </a:lnTo>
                <a:lnTo>
                  <a:pt x="350" y="424"/>
                </a:lnTo>
                <a:lnTo>
                  <a:pt x="352" y="423"/>
                </a:lnTo>
                <a:lnTo>
                  <a:pt x="354" y="421"/>
                </a:lnTo>
                <a:lnTo>
                  <a:pt x="361" y="422"/>
                </a:lnTo>
                <a:lnTo>
                  <a:pt x="368" y="424"/>
                </a:lnTo>
                <a:lnTo>
                  <a:pt x="379" y="429"/>
                </a:lnTo>
                <a:lnTo>
                  <a:pt x="391" y="435"/>
                </a:lnTo>
                <a:lnTo>
                  <a:pt x="398" y="437"/>
                </a:lnTo>
                <a:lnTo>
                  <a:pt x="404" y="438"/>
                </a:lnTo>
                <a:lnTo>
                  <a:pt x="407" y="439"/>
                </a:lnTo>
                <a:lnTo>
                  <a:pt x="411" y="439"/>
                </a:lnTo>
                <a:lnTo>
                  <a:pt x="416" y="440"/>
                </a:lnTo>
                <a:lnTo>
                  <a:pt x="420" y="442"/>
                </a:lnTo>
                <a:lnTo>
                  <a:pt x="430" y="443"/>
                </a:lnTo>
                <a:lnTo>
                  <a:pt x="434" y="444"/>
                </a:lnTo>
                <a:lnTo>
                  <a:pt x="439" y="445"/>
                </a:lnTo>
                <a:lnTo>
                  <a:pt x="445" y="447"/>
                </a:lnTo>
                <a:lnTo>
                  <a:pt x="451" y="449"/>
                </a:lnTo>
                <a:lnTo>
                  <a:pt x="456" y="451"/>
                </a:lnTo>
                <a:lnTo>
                  <a:pt x="461" y="452"/>
                </a:lnTo>
                <a:lnTo>
                  <a:pt x="467" y="453"/>
                </a:lnTo>
                <a:lnTo>
                  <a:pt x="472" y="455"/>
                </a:lnTo>
                <a:lnTo>
                  <a:pt x="478" y="455"/>
                </a:lnTo>
                <a:lnTo>
                  <a:pt x="485" y="456"/>
                </a:lnTo>
                <a:lnTo>
                  <a:pt x="497" y="458"/>
                </a:lnTo>
                <a:lnTo>
                  <a:pt x="509" y="460"/>
                </a:lnTo>
                <a:lnTo>
                  <a:pt x="522" y="463"/>
                </a:lnTo>
                <a:lnTo>
                  <a:pt x="535" y="465"/>
                </a:lnTo>
                <a:lnTo>
                  <a:pt x="538" y="465"/>
                </a:lnTo>
                <a:lnTo>
                  <a:pt x="542" y="465"/>
                </a:lnTo>
                <a:lnTo>
                  <a:pt x="545" y="465"/>
                </a:lnTo>
                <a:lnTo>
                  <a:pt x="549" y="466"/>
                </a:lnTo>
                <a:lnTo>
                  <a:pt x="552" y="466"/>
                </a:lnTo>
                <a:lnTo>
                  <a:pt x="555" y="466"/>
                </a:lnTo>
                <a:lnTo>
                  <a:pt x="557" y="466"/>
                </a:lnTo>
                <a:lnTo>
                  <a:pt x="561" y="466"/>
                </a:lnTo>
                <a:lnTo>
                  <a:pt x="563" y="466"/>
                </a:lnTo>
                <a:lnTo>
                  <a:pt x="569" y="466"/>
                </a:lnTo>
                <a:lnTo>
                  <a:pt x="573" y="465"/>
                </a:lnTo>
                <a:lnTo>
                  <a:pt x="577" y="465"/>
                </a:lnTo>
                <a:lnTo>
                  <a:pt x="580" y="464"/>
                </a:lnTo>
                <a:lnTo>
                  <a:pt x="584" y="464"/>
                </a:lnTo>
                <a:lnTo>
                  <a:pt x="589" y="463"/>
                </a:lnTo>
                <a:lnTo>
                  <a:pt x="593" y="463"/>
                </a:lnTo>
                <a:lnTo>
                  <a:pt x="598" y="460"/>
                </a:lnTo>
                <a:lnTo>
                  <a:pt x="603" y="459"/>
                </a:lnTo>
                <a:lnTo>
                  <a:pt x="606" y="457"/>
                </a:lnTo>
                <a:lnTo>
                  <a:pt x="611" y="456"/>
                </a:lnTo>
                <a:lnTo>
                  <a:pt x="614" y="456"/>
                </a:lnTo>
                <a:lnTo>
                  <a:pt x="619" y="455"/>
                </a:lnTo>
                <a:lnTo>
                  <a:pt x="623" y="453"/>
                </a:lnTo>
                <a:lnTo>
                  <a:pt x="625" y="451"/>
                </a:lnTo>
                <a:lnTo>
                  <a:pt x="628" y="450"/>
                </a:lnTo>
                <a:lnTo>
                  <a:pt x="632" y="450"/>
                </a:lnTo>
                <a:lnTo>
                  <a:pt x="635" y="446"/>
                </a:lnTo>
                <a:lnTo>
                  <a:pt x="640" y="444"/>
                </a:lnTo>
                <a:lnTo>
                  <a:pt x="644" y="442"/>
                </a:lnTo>
                <a:lnTo>
                  <a:pt x="646" y="440"/>
                </a:lnTo>
                <a:lnTo>
                  <a:pt x="648" y="440"/>
                </a:lnTo>
                <a:lnTo>
                  <a:pt x="651" y="438"/>
                </a:lnTo>
                <a:lnTo>
                  <a:pt x="652" y="436"/>
                </a:lnTo>
                <a:lnTo>
                  <a:pt x="653" y="433"/>
                </a:lnTo>
                <a:lnTo>
                  <a:pt x="654" y="430"/>
                </a:lnTo>
                <a:lnTo>
                  <a:pt x="655" y="426"/>
                </a:lnTo>
                <a:lnTo>
                  <a:pt x="655" y="423"/>
                </a:lnTo>
                <a:lnTo>
                  <a:pt x="655" y="419"/>
                </a:lnTo>
                <a:lnTo>
                  <a:pt x="655" y="417"/>
                </a:lnTo>
                <a:lnTo>
                  <a:pt x="655" y="410"/>
                </a:lnTo>
                <a:lnTo>
                  <a:pt x="656" y="405"/>
                </a:lnTo>
                <a:lnTo>
                  <a:pt x="656" y="395"/>
                </a:lnTo>
                <a:lnTo>
                  <a:pt x="658" y="384"/>
                </a:lnTo>
                <a:lnTo>
                  <a:pt x="658" y="379"/>
                </a:lnTo>
                <a:lnTo>
                  <a:pt x="658" y="374"/>
                </a:lnTo>
                <a:lnTo>
                  <a:pt x="658" y="360"/>
                </a:lnTo>
                <a:lnTo>
                  <a:pt x="658" y="347"/>
                </a:lnTo>
                <a:lnTo>
                  <a:pt x="658" y="332"/>
                </a:lnTo>
                <a:lnTo>
                  <a:pt x="658" y="318"/>
                </a:lnTo>
                <a:lnTo>
                  <a:pt x="658" y="303"/>
                </a:lnTo>
                <a:lnTo>
                  <a:pt x="659" y="289"/>
                </a:lnTo>
                <a:lnTo>
                  <a:pt x="660" y="273"/>
                </a:lnTo>
                <a:lnTo>
                  <a:pt x="661" y="260"/>
                </a:lnTo>
                <a:lnTo>
                  <a:pt x="661" y="258"/>
                </a:lnTo>
                <a:lnTo>
                  <a:pt x="661" y="255"/>
                </a:lnTo>
                <a:lnTo>
                  <a:pt x="662" y="251"/>
                </a:lnTo>
                <a:lnTo>
                  <a:pt x="662" y="248"/>
                </a:lnTo>
                <a:lnTo>
                  <a:pt x="662" y="243"/>
                </a:lnTo>
                <a:lnTo>
                  <a:pt x="662" y="238"/>
                </a:lnTo>
                <a:lnTo>
                  <a:pt x="662" y="228"/>
                </a:lnTo>
                <a:lnTo>
                  <a:pt x="662" y="223"/>
                </a:lnTo>
                <a:lnTo>
                  <a:pt x="663" y="218"/>
                </a:lnTo>
                <a:lnTo>
                  <a:pt x="663" y="215"/>
                </a:lnTo>
                <a:lnTo>
                  <a:pt x="665" y="210"/>
                </a:lnTo>
                <a:lnTo>
                  <a:pt x="665" y="208"/>
                </a:lnTo>
                <a:lnTo>
                  <a:pt x="666" y="206"/>
                </a:lnTo>
                <a:lnTo>
                  <a:pt x="667" y="204"/>
                </a:lnTo>
                <a:lnTo>
                  <a:pt x="667" y="203"/>
                </a:lnTo>
                <a:lnTo>
                  <a:pt x="668" y="203"/>
                </a:lnTo>
                <a:lnTo>
                  <a:pt x="669" y="194"/>
                </a:lnTo>
                <a:lnTo>
                  <a:pt x="670" y="183"/>
                </a:lnTo>
                <a:lnTo>
                  <a:pt x="672" y="172"/>
                </a:lnTo>
                <a:lnTo>
                  <a:pt x="672" y="161"/>
                </a:lnTo>
                <a:lnTo>
                  <a:pt x="672" y="149"/>
                </a:lnTo>
                <a:lnTo>
                  <a:pt x="673" y="139"/>
                </a:lnTo>
                <a:lnTo>
                  <a:pt x="673" y="128"/>
                </a:lnTo>
                <a:lnTo>
                  <a:pt x="673" y="119"/>
                </a:lnTo>
                <a:lnTo>
                  <a:pt x="673" y="120"/>
                </a:lnTo>
                <a:lnTo>
                  <a:pt x="673" y="121"/>
                </a:lnTo>
                <a:lnTo>
                  <a:pt x="674" y="123"/>
                </a:lnTo>
                <a:lnTo>
                  <a:pt x="675" y="123"/>
                </a:lnTo>
                <a:lnTo>
                  <a:pt x="675" y="121"/>
                </a:lnTo>
                <a:lnTo>
                  <a:pt x="675" y="120"/>
                </a:lnTo>
                <a:lnTo>
                  <a:pt x="675" y="119"/>
                </a:lnTo>
                <a:lnTo>
                  <a:pt x="676" y="120"/>
                </a:lnTo>
                <a:lnTo>
                  <a:pt x="677" y="120"/>
                </a:lnTo>
                <a:lnTo>
                  <a:pt x="679" y="123"/>
                </a:lnTo>
                <a:lnTo>
                  <a:pt x="680" y="121"/>
                </a:lnTo>
                <a:lnTo>
                  <a:pt x="681" y="120"/>
                </a:lnTo>
                <a:lnTo>
                  <a:pt x="682" y="118"/>
                </a:lnTo>
                <a:lnTo>
                  <a:pt x="683" y="115"/>
                </a:lnTo>
                <a:lnTo>
                  <a:pt x="684" y="112"/>
                </a:lnTo>
                <a:lnTo>
                  <a:pt x="684" y="107"/>
                </a:lnTo>
                <a:lnTo>
                  <a:pt x="684" y="101"/>
                </a:lnTo>
                <a:lnTo>
                  <a:pt x="683" y="97"/>
                </a:lnTo>
                <a:lnTo>
                  <a:pt x="681" y="92"/>
                </a:lnTo>
                <a:lnTo>
                  <a:pt x="680" y="89"/>
                </a:lnTo>
                <a:lnTo>
                  <a:pt x="680" y="86"/>
                </a:lnTo>
                <a:lnTo>
                  <a:pt x="679" y="84"/>
                </a:lnTo>
                <a:lnTo>
                  <a:pt x="676" y="79"/>
                </a:lnTo>
                <a:lnTo>
                  <a:pt x="674" y="75"/>
                </a:lnTo>
                <a:lnTo>
                  <a:pt x="670" y="70"/>
                </a:lnTo>
                <a:lnTo>
                  <a:pt x="670" y="69"/>
                </a:lnTo>
                <a:lnTo>
                  <a:pt x="669" y="68"/>
                </a:lnTo>
                <a:lnTo>
                  <a:pt x="669" y="65"/>
                </a:lnTo>
                <a:lnTo>
                  <a:pt x="669" y="64"/>
                </a:lnTo>
                <a:lnTo>
                  <a:pt x="669" y="63"/>
                </a:lnTo>
                <a:lnTo>
                  <a:pt x="670" y="63"/>
                </a:lnTo>
                <a:lnTo>
                  <a:pt x="672" y="63"/>
                </a:lnTo>
                <a:lnTo>
                  <a:pt x="672" y="58"/>
                </a:lnTo>
                <a:lnTo>
                  <a:pt x="672" y="55"/>
                </a:lnTo>
                <a:lnTo>
                  <a:pt x="670" y="50"/>
                </a:lnTo>
                <a:lnTo>
                  <a:pt x="670" y="45"/>
                </a:lnTo>
                <a:lnTo>
                  <a:pt x="670" y="44"/>
                </a:lnTo>
                <a:lnTo>
                  <a:pt x="672" y="43"/>
                </a:lnTo>
                <a:lnTo>
                  <a:pt x="672" y="41"/>
                </a:lnTo>
                <a:lnTo>
                  <a:pt x="672" y="38"/>
                </a:lnTo>
                <a:lnTo>
                  <a:pt x="672" y="36"/>
                </a:lnTo>
                <a:lnTo>
                  <a:pt x="670" y="35"/>
                </a:lnTo>
                <a:lnTo>
                  <a:pt x="670" y="34"/>
                </a:lnTo>
                <a:lnTo>
                  <a:pt x="670" y="32"/>
                </a:lnTo>
                <a:lnTo>
                  <a:pt x="669" y="30"/>
                </a:lnTo>
                <a:lnTo>
                  <a:pt x="667" y="29"/>
                </a:lnTo>
                <a:lnTo>
                  <a:pt x="666" y="28"/>
                </a:lnTo>
                <a:lnTo>
                  <a:pt x="665" y="27"/>
                </a:lnTo>
                <a:lnTo>
                  <a:pt x="663" y="24"/>
                </a:lnTo>
                <a:lnTo>
                  <a:pt x="661" y="21"/>
                </a:lnTo>
                <a:lnTo>
                  <a:pt x="659" y="18"/>
                </a:lnTo>
                <a:lnTo>
                  <a:pt x="656" y="15"/>
                </a:lnTo>
                <a:lnTo>
                  <a:pt x="654" y="13"/>
                </a:lnTo>
                <a:lnTo>
                  <a:pt x="652" y="11"/>
                </a:lnTo>
                <a:lnTo>
                  <a:pt x="651" y="10"/>
                </a:lnTo>
                <a:lnTo>
                  <a:pt x="648" y="7"/>
                </a:lnTo>
                <a:lnTo>
                  <a:pt x="646" y="6"/>
                </a:lnTo>
                <a:lnTo>
                  <a:pt x="645" y="4"/>
                </a:lnTo>
                <a:lnTo>
                  <a:pt x="642" y="4"/>
                </a:lnTo>
                <a:lnTo>
                  <a:pt x="640" y="4"/>
                </a:lnTo>
                <a:lnTo>
                  <a:pt x="637" y="6"/>
                </a:lnTo>
                <a:lnTo>
                  <a:pt x="633" y="6"/>
                </a:lnTo>
                <a:lnTo>
                  <a:pt x="628" y="7"/>
                </a:lnTo>
                <a:lnTo>
                  <a:pt x="626" y="7"/>
                </a:lnTo>
                <a:lnTo>
                  <a:pt x="623" y="8"/>
                </a:lnTo>
                <a:lnTo>
                  <a:pt x="619" y="8"/>
                </a:lnTo>
                <a:lnTo>
                  <a:pt x="615" y="8"/>
                </a:lnTo>
                <a:lnTo>
                  <a:pt x="606" y="9"/>
                </a:lnTo>
                <a:lnTo>
                  <a:pt x="598" y="9"/>
                </a:lnTo>
                <a:lnTo>
                  <a:pt x="589" y="8"/>
                </a:lnTo>
                <a:lnTo>
                  <a:pt x="580" y="8"/>
                </a:lnTo>
                <a:lnTo>
                  <a:pt x="572" y="8"/>
                </a:lnTo>
                <a:lnTo>
                  <a:pt x="568" y="8"/>
                </a:lnTo>
                <a:lnTo>
                  <a:pt x="565" y="8"/>
                </a:lnTo>
                <a:lnTo>
                  <a:pt x="562" y="9"/>
                </a:lnTo>
                <a:lnTo>
                  <a:pt x="559" y="10"/>
                </a:lnTo>
                <a:lnTo>
                  <a:pt x="552" y="11"/>
                </a:lnTo>
                <a:lnTo>
                  <a:pt x="546" y="11"/>
                </a:lnTo>
                <a:lnTo>
                  <a:pt x="541" y="11"/>
                </a:lnTo>
                <a:lnTo>
                  <a:pt x="534" y="10"/>
                </a:lnTo>
                <a:lnTo>
                  <a:pt x="528" y="9"/>
                </a:lnTo>
                <a:lnTo>
                  <a:pt x="521" y="8"/>
                </a:lnTo>
                <a:lnTo>
                  <a:pt x="515" y="8"/>
                </a:lnTo>
                <a:lnTo>
                  <a:pt x="511" y="6"/>
                </a:lnTo>
                <a:lnTo>
                  <a:pt x="507" y="4"/>
                </a:lnTo>
                <a:lnTo>
                  <a:pt x="499" y="2"/>
                </a:lnTo>
                <a:lnTo>
                  <a:pt x="494" y="2"/>
                </a:lnTo>
                <a:lnTo>
                  <a:pt x="488" y="2"/>
                </a:lnTo>
                <a:lnTo>
                  <a:pt x="479" y="3"/>
                </a:lnTo>
                <a:lnTo>
                  <a:pt x="469" y="3"/>
                </a:lnTo>
                <a:lnTo>
                  <a:pt x="461" y="3"/>
                </a:lnTo>
                <a:lnTo>
                  <a:pt x="453" y="3"/>
                </a:lnTo>
                <a:lnTo>
                  <a:pt x="445" y="4"/>
                </a:lnTo>
                <a:lnTo>
                  <a:pt x="437" y="6"/>
                </a:lnTo>
                <a:lnTo>
                  <a:pt x="427" y="7"/>
                </a:lnTo>
                <a:lnTo>
                  <a:pt x="424" y="7"/>
                </a:lnTo>
                <a:lnTo>
                  <a:pt x="419" y="8"/>
                </a:lnTo>
                <a:lnTo>
                  <a:pt x="411" y="9"/>
                </a:lnTo>
                <a:lnTo>
                  <a:pt x="403" y="9"/>
                </a:lnTo>
                <a:lnTo>
                  <a:pt x="393" y="9"/>
                </a:lnTo>
                <a:lnTo>
                  <a:pt x="391" y="9"/>
                </a:lnTo>
                <a:lnTo>
                  <a:pt x="387" y="10"/>
                </a:lnTo>
                <a:lnTo>
                  <a:pt x="383" y="10"/>
                </a:lnTo>
                <a:lnTo>
                  <a:pt x="379" y="11"/>
                </a:lnTo>
                <a:lnTo>
                  <a:pt x="378" y="11"/>
                </a:lnTo>
                <a:lnTo>
                  <a:pt x="376" y="11"/>
                </a:lnTo>
                <a:lnTo>
                  <a:pt x="372" y="13"/>
                </a:lnTo>
                <a:lnTo>
                  <a:pt x="368" y="14"/>
                </a:lnTo>
                <a:lnTo>
                  <a:pt x="364" y="14"/>
                </a:lnTo>
                <a:lnTo>
                  <a:pt x="359" y="14"/>
                </a:lnTo>
                <a:lnTo>
                  <a:pt x="351" y="13"/>
                </a:lnTo>
                <a:lnTo>
                  <a:pt x="344" y="11"/>
                </a:lnTo>
                <a:lnTo>
                  <a:pt x="341" y="9"/>
                </a:lnTo>
                <a:lnTo>
                  <a:pt x="337" y="9"/>
                </a:lnTo>
                <a:lnTo>
                  <a:pt x="331" y="8"/>
                </a:lnTo>
                <a:lnTo>
                  <a:pt x="328" y="6"/>
                </a:lnTo>
                <a:lnTo>
                  <a:pt x="323" y="4"/>
                </a:lnTo>
                <a:lnTo>
                  <a:pt x="320" y="3"/>
                </a:lnTo>
                <a:lnTo>
                  <a:pt x="316" y="3"/>
                </a:lnTo>
                <a:lnTo>
                  <a:pt x="308" y="2"/>
                </a:lnTo>
                <a:lnTo>
                  <a:pt x="301" y="2"/>
                </a:lnTo>
                <a:lnTo>
                  <a:pt x="293" y="3"/>
                </a:lnTo>
                <a:lnTo>
                  <a:pt x="285" y="3"/>
                </a:lnTo>
                <a:lnTo>
                  <a:pt x="276" y="3"/>
                </a:lnTo>
                <a:lnTo>
                  <a:pt x="268" y="3"/>
                </a:lnTo>
                <a:lnTo>
                  <a:pt x="265" y="3"/>
                </a:lnTo>
                <a:lnTo>
                  <a:pt x="261" y="3"/>
                </a:lnTo>
                <a:lnTo>
                  <a:pt x="255" y="4"/>
                </a:lnTo>
                <a:lnTo>
                  <a:pt x="251" y="4"/>
                </a:lnTo>
                <a:lnTo>
                  <a:pt x="246" y="4"/>
                </a:lnTo>
                <a:lnTo>
                  <a:pt x="241" y="6"/>
                </a:lnTo>
                <a:lnTo>
                  <a:pt x="237" y="6"/>
                </a:lnTo>
                <a:lnTo>
                  <a:pt x="232" y="6"/>
                </a:lnTo>
                <a:lnTo>
                  <a:pt x="226" y="7"/>
                </a:lnTo>
                <a:lnTo>
                  <a:pt x="223" y="7"/>
                </a:lnTo>
                <a:lnTo>
                  <a:pt x="219" y="8"/>
                </a:lnTo>
                <a:lnTo>
                  <a:pt x="216" y="8"/>
                </a:lnTo>
                <a:lnTo>
                  <a:pt x="212" y="8"/>
                </a:lnTo>
                <a:lnTo>
                  <a:pt x="205" y="8"/>
                </a:lnTo>
                <a:lnTo>
                  <a:pt x="199" y="8"/>
                </a:lnTo>
                <a:lnTo>
                  <a:pt x="195" y="7"/>
                </a:lnTo>
                <a:lnTo>
                  <a:pt x="191" y="6"/>
                </a:lnTo>
                <a:lnTo>
                  <a:pt x="186" y="4"/>
                </a:lnTo>
                <a:lnTo>
                  <a:pt x="183" y="3"/>
                </a:lnTo>
                <a:lnTo>
                  <a:pt x="182" y="3"/>
                </a:lnTo>
                <a:lnTo>
                  <a:pt x="180" y="2"/>
                </a:lnTo>
                <a:lnTo>
                  <a:pt x="178" y="1"/>
                </a:lnTo>
                <a:lnTo>
                  <a:pt x="177" y="1"/>
                </a:lnTo>
                <a:lnTo>
                  <a:pt x="176" y="0"/>
                </a:lnTo>
                <a:lnTo>
                  <a:pt x="175" y="0"/>
                </a:lnTo>
                <a:lnTo>
                  <a:pt x="172" y="0"/>
                </a:lnTo>
                <a:lnTo>
                  <a:pt x="171" y="0"/>
                </a:lnTo>
                <a:lnTo>
                  <a:pt x="170" y="0"/>
                </a:lnTo>
                <a:lnTo>
                  <a:pt x="168" y="0"/>
                </a:lnTo>
                <a:lnTo>
                  <a:pt x="166" y="0"/>
                </a:lnTo>
                <a:lnTo>
                  <a:pt x="162" y="0"/>
                </a:lnTo>
                <a:lnTo>
                  <a:pt x="157" y="0"/>
                </a:lnTo>
                <a:lnTo>
                  <a:pt x="151" y="0"/>
                </a:lnTo>
                <a:lnTo>
                  <a:pt x="145" y="0"/>
                </a:lnTo>
                <a:lnTo>
                  <a:pt x="140" y="0"/>
                </a:lnTo>
                <a:lnTo>
                  <a:pt x="133" y="0"/>
                </a:lnTo>
                <a:lnTo>
                  <a:pt x="119" y="0"/>
                </a:lnTo>
                <a:lnTo>
                  <a:pt x="104" y="0"/>
                </a:lnTo>
                <a:lnTo>
                  <a:pt x="90" y="0"/>
                </a:lnTo>
                <a:lnTo>
                  <a:pt x="83" y="1"/>
                </a:lnTo>
                <a:lnTo>
                  <a:pt x="78" y="1"/>
                </a:lnTo>
                <a:lnTo>
                  <a:pt x="72" y="2"/>
                </a:lnTo>
                <a:lnTo>
                  <a:pt x="66" y="2"/>
                </a:lnTo>
                <a:lnTo>
                  <a:pt x="64" y="3"/>
                </a:lnTo>
                <a:lnTo>
                  <a:pt x="61" y="4"/>
                </a:lnTo>
                <a:lnTo>
                  <a:pt x="58" y="4"/>
                </a:lnTo>
                <a:lnTo>
                  <a:pt x="55" y="6"/>
                </a:lnTo>
                <a:lnTo>
                  <a:pt x="47" y="6"/>
                </a:lnTo>
                <a:lnTo>
                  <a:pt x="39" y="6"/>
                </a:lnTo>
                <a:lnTo>
                  <a:pt x="32" y="7"/>
                </a:lnTo>
                <a:lnTo>
                  <a:pt x="28" y="7"/>
                </a:lnTo>
                <a:lnTo>
                  <a:pt x="25" y="7"/>
                </a:lnTo>
                <a:lnTo>
                  <a:pt x="23" y="7"/>
                </a:lnTo>
                <a:lnTo>
                  <a:pt x="19" y="7"/>
                </a:lnTo>
                <a:lnTo>
                  <a:pt x="18" y="7"/>
                </a:lnTo>
                <a:lnTo>
                  <a:pt x="17" y="7"/>
                </a:lnTo>
                <a:lnTo>
                  <a:pt x="14" y="7"/>
                </a:lnTo>
                <a:lnTo>
                  <a:pt x="12" y="8"/>
                </a:lnTo>
                <a:lnTo>
                  <a:pt x="10" y="9"/>
                </a:lnTo>
                <a:lnTo>
                  <a:pt x="7" y="9"/>
                </a:lnTo>
                <a:lnTo>
                  <a:pt x="4" y="10"/>
                </a:lnTo>
                <a:lnTo>
                  <a:pt x="3" y="10"/>
                </a:lnTo>
                <a:lnTo>
                  <a:pt x="0" y="9"/>
                </a:lnTo>
                <a:lnTo>
                  <a:pt x="0" y="8"/>
                </a:lnTo>
                <a:close/>
              </a:path>
            </a:pathLst>
          </a:custGeom>
          <a:solidFill>
            <a:srgbClr val="0000FF"/>
          </a:solidFill>
          <a:ln w="9525">
            <a:noFill/>
            <a:round/>
            <a:headEnd/>
            <a:tailEnd/>
          </a:ln>
        </p:spPr>
        <p:txBody>
          <a:bodyPr lIns="57150" tIns="28575" rIns="57150" bIns="28575"/>
          <a:lstStyle/>
          <a:p>
            <a:endParaRPr lang="en-US"/>
          </a:p>
        </p:txBody>
      </p:sp>
      <p:sp>
        <p:nvSpPr>
          <p:cNvPr id="62511" name="Freeform 99"/>
          <p:cNvSpPr>
            <a:spLocks/>
          </p:cNvSpPr>
          <p:nvPr/>
        </p:nvSpPr>
        <p:spPr bwMode="auto">
          <a:xfrm>
            <a:off x="903288" y="3621088"/>
            <a:ext cx="122237" cy="93662"/>
          </a:xfrm>
          <a:custGeom>
            <a:avLst/>
            <a:gdLst>
              <a:gd name="T0" fmla="*/ 0 w 784"/>
              <a:gd name="T1" fmla="*/ 11868 h 513"/>
              <a:gd name="T2" fmla="*/ 935 w 784"/>
              <a:gd name="T3" fmla="*/ 22822 h 513"/>
              <a:gd name="T4" fmla="*/ 1403 w 784"/>
              <a:gd name="T5" fmla="*/ 26109 h 513"/>
              <a:gd name="T6" fmla="*/ 1715 w 784"/>
              <a:gd name="T7" fmla="*/ 32134 h 513"/>
              <a:gd name="T8" fmla="*/ 2495 w 784"/>
              <a:gd name="T9" fmla="*/ 39437 h 513"/>
              <a:gd name="T10" fmla="*/ 3586 w 784"/>
              <a:gd name="T11" fmla="*/ 44366 h 513"/>
              <a:gd name="T12" fmla="*/ 4210 w 784"/>
              <a:gd name="T13" fmla="*/ 48565 h 513"/>
              <a:gd name="T14" fmla="*/ 4989 w 784"/>
              <a:gd name="T15" fmla="*/ 54591 h 513"/>
              <a:gd name="T16" fmla="*/ 5769 w 784"/>
              <a:gd name="T17" fmla="*/ 58425 h 513"/>
              <a:gd name="T18" fmla="*/ 6392 w 784"/>
              <a:gd name="T19" fmla="*/ 61163 h 513"/>
              <a:gd name="T20" fmla="*/ 7172 w 784"/>
              <a:gd name="T21" fmla="*/ 65545 h 513"/>
              <a:gd name="T22" fmla="*/ 8108 w 784"/>
              <a:gd name="T23" fmla="*/ 68466 h 513"/>
              <a:gd name="T24" fmla="*/ 9199 w 784"/>
              <a:gd name="T25" fmla="*/ 73944 h 513"/>
              <a:gd name="T26" fmla="*/ 10290 w 784"/>
              <a:gd name="T27" fmla="*/ 77595 h 513"/>
              <a:gd name="T28" fmla="*/ 11538 w 784"/>
              <a:gd name="T29" fmla="*/ 82160 h 513"/>
              <a:gd name="T30" fmla="*/ 14032 w 784"/>
              <a:gd name="T31" fmla="*/ 88732 h 513"/>
              <a:gd name="T32" fmla="*/ 14656 w 784"/>
              <a:gd name="T33" fmla="*/ 91471 h 513"/>
              <a:gd name="T34" fmla="*/ 15747 w 784"/>
              <a:gd name="T35" fmla="*/ 91654 h 513"/>
              <a:gd name="T36" fmla="*/ 29156 w 784"/>
              <a:gd name="T37" fmla="*/ 91288 h 513"/>
              <a:gd name="T38" fmla="*/ 43656 w 784"/>
              <a:gd name="T39" fmla="*/ 91471 h 513"/>
              <a:gd name="T40" fmla="*/ 48178 w 784"/>
              <a:gd name="T41" fmla="*/ 91471 h 513"/>
              <a:gd name="T42" fmla="*/ 52543 w 784"/>
              <a:gd name="T43" fmla="*/ 91836 h 513"/>
              <a:gd name="T44" fmla="*/ 56597 w 784"/>
              <a:gd name="T45" fmla="*/ 93114 h 513"/>
              <a:gd name="T46" fmla="*/ 58156 w 784"/>
              <a:gd name="T47" fmla="*/ 92932 h 513"/>
              <a:gd name="T48" fmla="*/ 63457 w 784"/>
              <a:gd name="T49" fmla="*/ 93114 h 513"/>
              <a:gd name="T50" fmla="*/ 71097 w 784"/>
              <a:gd name="T51" fmla="*/ 93479 h 513"/>
              <a:gd name="T52" fmla="*/ 75307 w 784"/>
              <a:gd name="T53" fmla="*/ 91654 h 513"/>
              <a:gd name="T54" fmla="*/ 78893 w 784"/>
              <a:gd name="T55" fmla="*/ 91106 h 513"/>
              <a:gd name="T56" fmla="*/ 87000 w 784"/>
              <a:gd name="T57" fmla="*/ 91106 h 513"/>
              <a:gd name="T58" fmla="*/ 97914 w 784"/>
              <a:gd name="T59" fmla="*/ 91471 h 513"/>
              <a:gd name="T60" fmla="*/ 101500 w 784"/>
              <a:gd name="T61" fmla="*/ 91471 h 513"/>
              <a:gd name="T62" fmla="*/ 118963 w 784"/>
              <a:gd name="T63" fmla="*/ 90376 h 513"/>
              <a:gd name="T64" fmla="*/ 118963 w 784"/>
              <a:gd name="T65" fmla="*/ 87272 h 513"/>
              <a:gd name="T66" fmla="*/ 118495 w 784"/>
              <a:gd name="T67" fmla="*/ 76682 h 513"/>
              <a:gd name="T68" fmla="*/ 119586 w 784"/>
              <a:gd name="T69" fmla="*/ 69744 h 513"/>
              <a:gd name="T70" fmla="*/ 121613 w 784"/>
              <a:gd name="T71" fmla="*/ 64450 h 513"/>
              <a:gd name="T72" fmla="*/ 122081 w 784"/>
              <a:gd name="T73" fmla="*/ 62076 h 513"/>
              <a:gd name="T74" fmla="*/ 121457 w 784"/>
              <a:gd name="T75" fmla="*/ 57512 h 513"/>
              <a:gd name="T76" fmla="*/ 121613 w 784"/>
              <a:gd name="T77" fmla="*/ 49844 h 513"/>
              <a:gd name="T78" fmla="*/ 121769 w 784"/>
              <a:gd name="T79" fmla="*/ 46009 h 513"/>
              <a:gd name="T80" fmla="*/ 122081 w 784"/>
              <a:gd name="T81" fmla="*/ 41262 h 513"/>
              <a:gd name="T82" fmla="*/ 122237 w 784"/>
              <a:gd name="T83" fmla="*/ 32134 h 513"/>
              <a:gd name="T84" fmla="*/ 121769 w 784"/>
              <a:gd name="T85" fmla="*/ 30490 h 513"/>
              <a:gd name="T86" fmla="*/ 122237 w 784"/>
              <a:gd name="T87" fmla="*/ 29760 h 513"/>
              <a:gd name="T88" fmla="*/ 121146 w 784"/>
              <a:gd name="T89" fmla="*/ 24100 h 513"/>
              <a:gd name="T90" fmla="*/ 119431 w 784"/>
              <a:gd name="T91" fmla="*/ 15702 h 513"/>
              <a:gd name="T92" fmla="*/ 119431 w 784"/>
              <a:gd name="T93" fmla="*/ 10042 h 513"/>
              <a:gd name="T94" fmla="*/ 118807 w 784"/>
              <a:gd name="T95" fmla="*/ 5842 h 513"/>
              <a:gd name="T96" fmla="*/ 117871 w 784"/>
              <a:gd name="T97" fmla="*/ 2008 h 513"/>
              <a:gd name="T98" fmla="*/ 114441 w 784"/>
              <a:gd name="T99" fmla="*/ 0 h 513"/>
              <a:gd name="T100" fmla="*/ 105866 w 784"/>
              <a:gd name="T101" fmla="*/ 1826 h 513"/>
              <a:gd name="T102" fmla="*/ 101189 w 784"/>
              <a:gd name="T103" fmla="*/ 2556 h 513"/>
              <a:gd name="T104" fmla="*/ 89183 w 784"/>
              <a:gd name="T105" fmla="*/ 2008 h 513"/>
              <a:gd name="T106" fmla="*/ 68291 w 784"/>
              <a:gd name="T107" fmla="*/ 2921 h 513"/>
              <a:gd name="T108" fmla="*/ 54882 w 784"/>
              <a:gd name="T109" fmla="*/ 1826 h 513"/>
              <a:gd name="T110" fmla="*/ 43500 w 784"/>
              <a:gd name="T111" fmla="*/ 1643 h 513"/>
              <a:gd name="T112" fmla="*/ 19177 w 784"/>
              <a:gd name="T113" fmla="*/ 1643 h 513"/>
              <a:gd name="T114" fmla="*/ 16995 w 784"/>
              <a:gd name="T115" fmla="*/ 1278 h 513"/>
              <a:gd name="T116" fmla="*/ 3274 w 784"/>
              <a:gd name="T117" fmla="*/ 2008 h 513"/>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784"/>
              <a:gd name="T178" fmla="*/ 0 h 513"/>
              <a:gd name="T179" fmla="*/ 784 w 784"/>
              <a:gd name="T180" fmla="*/ 513 h 513"/>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784" h="513">
                <a:moveTo>
                  <a:pt x="0" y="17"/>
                </a:moveTo>
                <a:lnTo>
                  <a:pt x="0" y="23"/>
                </a:lnTo>
                <a:lnTo>
                  <a:pt x="0" y="28"/>
                </a:lnTo>
                <a:lnTo>
                  <a:pt x="0" y="34"/>
                </a:lnTo>
                <a:lnTo>
                  <a:pt x="0" y="39"/>
                </a:lnTo>
                <a:lnTo>
                  <a:pt x="0" y="52"/>
                </a:lnTo>
                <a:lnTo>
                  <a:pt x="0" y="65"/>
                </a:lnTo>
                <a:lnTo>
                  <a:pt x="0" y="79"/>
                </a:lnTo>
                <a:lnTo>
                  <a:pt x="2" y="92"/>
                </a:lnTo>
                <a:lnTo>
                  <a:pt x="3" y="105"/>
                </a:lnTo>
                <a:lnTo>
                  <a:pt x="4" y="111"/>
                </a:lnTo>
                <a:lnTo>
                  <a:pt x="5" y="117"/>
                </a:lnTo>
                <a:lnTo>
                  <a:pt x="5" y="121"/>
                </a:lnTo>
                <a:lnTo>
                  <a:pt x="6" y="125"/>
                </a:lnTo>
                <a:lnTo>
                  <a:pt x="6" y="127"/>
                </a:lnTo>
                <a:lnTo>
                  <a:pt x="6" y="129"/>
                </a:lnTo>
                <a:lnTo>
                  <a:pt x="6" y="132"/>
                </a:lnTo>
                <a:lnTo>
                  <a:pt x="7" y="134"/>
                </a:lnTo>
                <a:lnTo>
                  <a:pt x="7" y="136"/>
                </a:lnTo>
                <a:lnTo>
                  <a:pt x="9" y="140"/>
                </a:lnTo>
                <a:lnTo>
                  <a:pt x="9" y="143"/>
                </a:lnTo>
                <a:lnTo>
                  <a:pt x="9" y="147"/>
                </a:lnTo>
                <a:lnTo>
                  <a:pt x="9" y="152"/>
                </a:lnTo>
                <a:lnTo>
                  <a:pt x="9" y="157"/>
                </a:lnTo>
                <a:lnTo>
                  <a:pt x="9" y="162"/>
                </a:lnTo>
                <a:lnTo>
                  <a:pt x="9" y="167"/>
                </a:lnTo>
                <a:lnTo>
                  <a:pt x="10" y="173"/>
                </a:lnTo>
                <a:lnTo>
                  <a:pt x="11" y="176"/>
                </a:lnTo>
                <a:lnTo>
                  <a:pt x="11" y="182"/>
                </a:lnTo>
                <a:lnTo>
                  <a:pt x="11" y="187"/>
                </a:lnTo>
                <a:lnTo>
                  <a:pt x="12" y="193"/>
                </a:lnTo>
                <a:lnTo>
                  <a:pt x="12" y="198"/>
                </a:lnTo>
                <a:lnTo>
                  <a:pt x="13" y="204"/>
                </a:lnTo>
                <a:lnTo>
                  <a:pt x="14" y="210"/>
                </a:lnTo>
                <a:lnTo>
                  <a:pt x="16" y="216"/>
                </a:lnTo>
                <a:lnTo>
                  <a:pt x="18" y="221"/>
                </a:lnTo>
                <a:lnTo>
                  <a:pt x="19" y="228"/>
                </a:lnTo>
                <a:lnTo>
                  <a:pt x="20" y="230"/>
                </a:lnTo>
                <a:lnTo>
                  <a:pt x="23" y="233"/>
                </a:lnTo>
                <a:lnTo>
                  <a:pt x="23" y="237"/>
                </a:lnTo>
                <a:lnTo>
                  <a:pt x="23" y="240"/>
                </a:lnTo>
                <a:lnTo>
                  <a:pt x="23" y="243"/>
                </a:lnTo>
                <a:lnTo>
                  <a:pt x="23" y="245"/>
                </a:lnTo>
                <a:lnTo>
                  <a:pt x="23" y="246"/>
                </a:lnTo>
                <a:lnTo>
                  <a:pt x="24" y="249"/>
                </a:lnTo>
                <a:lnTo>
                  <a:pt x="24" y="251"/>
                </a:lnTo>
                <a:lnTo>
                  <a:pt x="26" y="253"/>
                </a:lnTo>
                <a:lnTo>
                  <a:pt x="26" y="259"/>
                </a:lnTo>
                <a:lnTo>
                  <a:pt x="27" y="266"/>
                </a:lnTo>
                <a:lnTo>
                  <a:pt x="28" y="273"/>
                </a:lnTo>
                <a:lnTo>
                  <a:pt x="30" y="279"/>
                </a:lnTo>
                <a:lnTo>
                  <a:pt x="30" y="285"/>
                </a:lnTo>
                <a:lnTo>
                  <a:pt x="30" y="291"/>
                </a:lnTo>
                <a:lnTo>
                  <a:pt x="30" y="294"/>
                </a:lnTo>
                <a:lnTo>
                  <a:pt x="31" y="297"/>
                </a:lnTo>
                <a:lnTo>
                  <a:pt x="32" y="299"/>
                </a:lnTo>
                <a:lnTo>
                  <a:pt x="33" y="301"/>
                </a:lnTo>
                <a:lnTo>
                  <a:pt x="33" y="302"/>
                </a:lnTo>
                <a:lnTo>
                  <a:pt x="33" y="305"/>
                </a:lnTo>
                <a:lnTo>
                  <a:pt x="34" y="307"/>
                </a:lnTo>
                <a:lnTo>
                  <a:pt x="34" y="309"/>
                </a:lnTo>
                <a:lnTo>
                  <a:pt x="35" y="314"/>
                </a:lnTo>
                <a:lnTo>
                  <a:pt x="37" y="320"/>
                </a:lnTo>
                <a:lnTo>
                  <a:pt x="38" y="326"/>
                </a:lnTo>
                <a:lnTo>
                  <a:pt x="39" y="328"/>
                </a:lnTo>
                <a:lnTo>
                  <a:pt x="39" y="330"/>
                </a:lnTo>
                <a:lnTo>
                  <a:pt x="40" y="332"/>
                </a:lnTo>
                <a:lnTo>
                  <a:pt x="40" y="334"/>
                </a:lnTo>
                <a:lnTo>
                  <a:pt x="40" y="335"/>
                </a:lnTo>
                <a:lnTo>
                  <a:pt x="41" y="335"/>
                </a:lnTo>
                <a:lnTo>
                  <a:pt x="42" y="339"/>
                </a:lnTo>
                <a:lnTo>
                  <a:pt x="42" y="342"/>
                </a:lnTo>
                <a:lnTo>
                  <a:pt x="44" y="346"/>
                </a:lnTo>
                <a:lnTo>
                  <a:pt x="44" y="349"/>
                </a:lnTo>
                <a:lnTo>
                  <a:pt x="44" y="351"/>
                </a:lnTo>
                <a:lnTo>
                  <a:pt x="45" y="355"/>
                </a:lnTo>
                <a:lnTo>
                  <a:pt x="46" y="359"/>
                </a:lnTo>
                <a:lnTo>
                  <a:pt x="47" y="362"/>
                </a:lnTo>
                <a:lnTo>
                  <a:pt x="47" y="363"/>
                </a:lnTo>
                <a:lnTo>
                  <a:pt x="48" y="364"/>
                </a:lnTo>
                <a:lnTo>
                  <a:pt x="48" y="367"/>
                </a:lnTo>
                <a:lnTo>
                  <a:pt x="49" y="369"/>
                </a:lnTo>
                <a:lnTo>
                  <a:pt x="52" y="371"/>
                </a:lnTo>
                <a:lnTo>
                  <a:pt x="52" y="375"/>
                </a:lnTo>
                <a:lnTo>
                  <a:pt x="52" y="380"/>
                </a:lnTo>
                <a:lnTo>
                  <a:pt x="53" y="388"/>
                </a:lnTo>
                <a:lnTo>
                  <a:pt x="53" y="392"/>
                </a:lnTo>
                <a:lnTo>
                  <a:pt x="54" y="396"/>
                </a:lnTo>
                <a:lnTo>
                  <a:pt x="57" y="398"/>
                </a:lnTo>
                <a:lnTo>
                  <a:pt x="59" y="401"/>
                </a:lnTo>
                <a:lnTo>
                  <a:pt x="59" y="405"/>
                </a:lnTo>
                <a:lnTo>
                  <a:pt x="60" y="409"/>
                </a:lnTo>
                <a:lnTo>
                  <a:pt x="60" y="411"/>
                </a:lnTo>
                <a:lnTo>
                  <a:pt x="61" y="412"/>
                </a:lnTo>
                <a:lnTo>
                  <a:pt x="62" y="415"/>
                </a:lnTo>
                <a:lnTo>
                  <a:pt x="64" y="416"/>
                </a:lnTo>
                <a:lnTo>
                  <a:pt x="65" y="420"/>
                </a:lnTo>
                <a:lnTo>
                  <a:pt x="66" y="425"/>
                </a:lnTo>
                <a:lnTo>
                  <a:pt x="66" y="430"/>
                </a:lnTo>
                <a:lnTo>
                  <a:pt x="68" y="434"/>
                </a:lnTo>
                <a:lnTo>
                  <a:pt x="68" y="437"/>
                </a:lnTo>
                <a:lnTo>
                  <a:pt x="69" y="440"/>
                </a:lnTo>
                <a:lnTo>
                  <a:pt x="72" y="443"/>
                </a:lnTo>
                <a:lnTo>
                  <a:pt x="73" y="445"/>
                </a:lnTo>
                <a:lnTo>
                  <a:pt x="74" y="450"/>
                </a:lnTo>
                <a:lnTo>
                  <a:pt x="75" y="453"/>
                </a:lnTo>
                <a:lnTo>
                  <a:pt x="78" y="458"/>
                </a:lnTo>
                <a:lnTo>
                  <a:pt x="80" y="461"/>
                </a:lnTo>
                <a:lnTo>
                  <a:pt x="85" y="470"/>
                </a:lnTo>
                <a:lnTo>
                  <a:pt x="89" y="477"/>
                </a:lnTo>
                <a:lnTo>
                  <a:pt x="89" y="481"/>
                </a:lnTo>
                <a:lnTo>
                  <a:pt x="90" y="486"/>
                </a:lnTo>
                <a:lnTo>
                  <a:pt x="90" y="488"/>
                </a:lnTo>
                <a:lnTo>
                  <a:pt x="90" y="491"/>
                </a:lnTo>
                <a:lnTo>
                  <a:pt x="92" y="493"/>
                </a:lnTo>
                <a:lnTo>
                  <a:pt x="93" y="495"/>
                </a:lnTo>
                <a:lnTo>
                  <a:pt x="94" y="498"/>
                </a:lnTo>
                <a:lnTo>
                  <a:pt x="94" y="500"/>
                </a:lnTo>
                <a:lnTo>
                  <a:pt x="94" y="501"/>
                </a:lnTo>
                <a:lnTo>
                  <a:pt x="94" y="502"/>
                </a:lnTo>
                <a:lnTo>
                  <a:pt x="95" y="502"/>
                </a:lnTo>
                <a:lnTo>
                  <a:pt x="95" y="503"/>
                </a:lnTo>
                <a:lnTo>
                  <a:pt x="96" y="503"/>
                </a:lnTo>
                <a:lnTo>
                  <a:pt x="97" y="503"/>
                </a:lnTo>
                <a:lnTo>
                  <a:pt x="99" y="502"/>
                </a:lnTo>
                <a:lnTo>
                  <a:pt x="101" y="502"/>
                </a:lnTo>
                <a:lnTo>
                  <a:pt x="103" y="502"/>
                </a:lnTo>
                <a:lnTo>
                  <a:pt x="106" y="501"/>
                </a:lnTo>
                <a:lnTo>
                  <a:pt x="109" y="501"/>
                </a:lnTo>
                <a:lnTo>
                  <a:pt x="114" y="500"/>
                </a:lnTo>
                <a:lnTo>
                  <a:pt x="118" y="500"/>
                </a:lnTo>
                <a:lnTo>
                  <a:pt x="124" y="500"/>
                </a:lnTo>
                <a:lnTo>
                  <a:pt x="187" y="500"/>
                </a:lnTo>
                <a:lnTo>
                  <a:pt x="251" y="500"/>
                </a:lnTo>
                <a:lnTo>
                  <a:pt x="256" y="500"/>
                </a:lnTo>
                <a:lnTo>
                  <a:pt x="262" y="500"/>
                </a:lnTo>
                <a:lnTo>
                  <a:pt x="267" y="501"/>
                </a:lnTo>
                <a:lnTo>
                  <a:pt x="272" y="501"/>
                </a:lnTo>
                <a:lnTo>
                  <a:pt x="276" y="501"/>
                </a:lnTo>
                <a:lnTo>
                  <a:pt x="280" y="501"/>
                </a:lnTo>
                <a:lnTo>
                  <a:pt x="283" y="501"/>
                </a:lnTo>
                <a:lnTo>
                  <a:pt x="287" y="501"/>
                </a:lnTo>
                <a:lnTo>
                  <a:pt x="293" y="501"/>
                </a:lnTo>
                <a:lnTo>
                  <a:pt x="297" y="501"/>
                </a:lnTo>
                <a:lnTo>
                  <a:pt x="302" y="501"/>
                </a:lnTo>
                <a:lnTo>
                  <a:pt x="306" y="501"/>
                </a:lnTo>
                <a:lnTo>
                  <a:pt x="309" y="501"/>
                </a:lnTo>
                <a:lnTo>
                  <a:pt x="313" y="501"/>
                </a:lnTo>
                <a:lnTo>
                  <a:pt x="315" y="501"/>
                </a:lnTo>
                <a:lnTo>
                  <a:pt x="318" y="502"/>
                </a:lnTo>
                <a:lnTo>
                  <a:pt x="322" y="502"/>
                </a:lnTo>
                <a:lnTo>
                  <a:pt x="327" y="502"/>
                </a:lnTo>
                <a:lnTo>
                  <a:pt x="331" y="503"/>
                </a:lnTo>
                <a:lnTo>
                  <a:pt x="337" y="503"/>
                </a:lnTo>
                <a:lnTo>
                  <a:pt x="342" y="506"/>
                </a:lnTo>
                <a:lnTo>
                  <a:pt x="348" y="507"/>
                </a:lnTo>
                <a:lnTo>
                  <a:pt x="352" y="507"/>
                </a:lnTo>
                <a:lnTo>
                  <a:pt x="358" y="508"/>
                </a:lnTo>
                <a:lnTo>
                  <a:pt x="361" y="508"/>
                </a:lnTo>
                <a:lnTo>
                  <a:pt x="362" y="509"/>
                </a:lnTo>
                <a:lnTo>
                  <a:pt x="363" y="510"/>
                </a:lnTo>
                <a:lnTo>
                  <a:pt x="364" y="510"/>
                </a:lnTo>
                <a:lnTo>
                  <a:pt x="366" y="510"/>
                </a:lnTo>
                <a:lnTo>
                  <a:pt x="368" y="510"/>
                </a:lnTo>
                <a:lnTo>
                  <a:pt x="369" y="510"/>
                </a:lnTo>
                <a:lnTo>
                  <a:pt x="371" y="509"/>
                </a:lnTo>
                <a:lnTo>
                  <a:pt x="373" y="509"/>
                </a:lnTo>
                <a:lnTo>
                  <a:pt x="376" y="509"/>
                </a:lnTo>
                <a:lnTo>
                  <a:pt x="379" y="509"/>
                </a:lnTo>
                <a:lnTo>
                  <a:pt x="384" y="509"/>
                </a:lnTo>
                <a:lnTo>
                  <a:pt x="390" y="509"/>
                </a:lnTo>
                <a:lnTo>
                  <a:pt x="393" y="509"/>
                </a:lnTo>
                <a:lnTo>
                  <a:pt x="397" y="509"/>
                </a:lnTo>
                <a:lnTo>
                  <a:pt x="407" y="510"/>
                </a:lnTo>
                <a:lnTo>
                  <a:pt x="418" y="510"/>
                </a:lnTo>
                <a:lnTo>
                  <a:pt x="428" y="512"/>
                </a:lnTo>
                <a:lnTo>
                  <a:pt x="439" y="513"/>
                </a:lnTo>
                <a:lnTo>
                  <a:pt x="444" y="513"/>
                </a:lnTo>
                <a:lnTo>
                  <a:pt x="449" y="513"/>
                </a:lnTo>
                <a:lnTo>
                  <a:pt x="454" y="512"/>
                </a:lnTo>
                <a:lnTo>
                  <a:pt x="456" y="512"/>
                </a:lnTo>
                <a:lnTo>
                  <a:pt x="459" y="510"/>
                </a:lnTo>
                <a:lnTo>
                  <a:pt x="463" y="509"/>
                </a:lnTo>
                <a:lnTo>
                  <a:pt x="467" y="507"/>
                </a:lnTo>
                <a:lnTo>
                  <a:pt x="472" y="506"/>
                </a:lnTo>
                <a:lnTo>
                  <a:pt x="476" y="506"/>
                </a:lnTo>
                <a:lnTo>
                  <a:pt x="480" y="503"/>
                </a:lnTo>
                <a:lnTo>
                  <a:pt x="483" y="502"/>
                </a:lnTo>
                <a:lnTo>
                  <a:pt x="488" y="501"/>
                </a:lnTo>
                <a:lnTo>
                  <a:pt x="493" y="500"/>
                </a:lnTo>
                <a:lnTo>
                  <a:pt x="494" y="499"/>
                </a:lnTo>
                <a:lnTo>
                  <a:pt x="495" y="499"/>
                </a:lnTo>
                <a:lnTo>
                  <a:pt x="499" y="499"/>
                </a:lnTo>
                <a:lnTo>
                  <a:pt x="502" y="499"/>
                </a:lnTo>
                <a:lnTo>
                  <a:pt x="506" y="499"/>
                </a:lnTo>
                <a:lnTo>
                  <a:pt x="510" y="499"/>
                </a:lnTo>
                <a:lnTo>
                  <a:pt x="515" y="498"/>
                </a:lnTo>
                <a:lnTo>
                  <a:pt x="520" y="498"/>
                </a:lnTo>
                <a:lnTo>
                  <a:pt x="525" y="498"/>
                </a:lnTo>
                <a:lnTo>
                  <a:pt x="531" y="498"/>
                </a:lnTo>
                <a:lnTo>
                  <a:pt x="544" y="499"/>
                </a:lnTo>
                <a:lnTo>
                  <a:pt x="558" y="499"/>
                </a:lnTo>
                <a:lnTo>
                  <a:pt x="572" y="499"/>
                </a:lnTo>
                <a:lnTo>
                  <a:pt x="585" y="499"/>
                </a:lnTo>
                <a:lnTo>
                  <a:pt x="599" y="500"/>
                </a:lnTo>
                <a:lnTo>
                  <a:pt x="612" y="500"/>
                </a:lnTo>
                <a:lnTo>
                  <a:pt x="618" y="500"/>
                </a:lnTo>
                <a:lnTo>
                  <a:pt x="624" y="501"/>
                </a:lnTo>
                <a:lnTo>
                  <a:pt x="628" y="501"/>
                </a:lnTo>
                <a:lnTo>
                  <a:pt x="633" y="501"/>
                </a:lnTo>
                <a:lnTo>
                  <a:pt x="638" y="501"/>
                </a:lnTo>
                <a:lnTo>
                  <a:pt x="641" y="501"/>
                </a:lnTo>
                <a:lnTo>
                  <a:pt x="645" y="501"/>
                </a:lnTo>
                <a:lnTo>
                  <a:pt x="647" y="501"/>
                </a:lnTo>
                <a:lnTo>
                  <a:pt x="649" y="501"/>
                </a:lnTo>
                <a:lnTo>
                  <a:pt x="651" y="501"/>
                </a:lnTo>
                <a:lnTo>
                  <a:pt x="679" y="502"/>
                </a:lnTo>
                <a:lnTo>
                  <a:pt x="707" y="502"/>
                </a:lnTo>
                <a:lnTo>
                  <a:pt x="734" y="502"/>
                </a:lnTo>
                <a:lnTo>
                  <a:pt x="762" y="501"/>
                </a:lnTo>
                <a:lnTo>
                  <a:pt x="763" y="500"/>
                </a:lnTo>
                <a:lnTo>
                  <a:pt x="763" y="498"/>
                </a:lnTo>
                <a:lnTo>
                  <a:pt x="763" y="495"/>
                </a:lnTo>
                <a:lnTo>
                  <a:pt x="763" y="493"/>
                </a:lnTo>
                <a:lnTo>
                  <a:pt x="763" y="491"/>
                </a:lnTo>
                <a:lnTo>
                  <a:pt x="763" y="487"/>
                </a:lnTo>
                <a:lnTo>
                  <a:pt x="763" y="485"/>
                </a:lnTo>
                <a:lnTo>
                  <a:pt x="763" y="482"/>
                </a:lnTo>
                <a:lnTo>
                  <a:pt x="763" y="480"/>
                </a:lnTo>
                <a:lnTo>
                  <a:pt x="763" y="478"/>
                </a:lnTo>
                <a:lnTo>
                  <a:pt x="763" y="474"/>
                </a:lnTo>
                <a:lnTo>
                  <a:pt x="762" y="466"/>
                </a:lnTo>
                <a:lnTo>
                  <a:pt x="762" y="458"/>
                </a:lnTo>
                <a:lnTo>
                  <a:pt x="760" y="449"/>
                </a:lnTo>
                <a:lnTo>
                  <a:pt x="760" y="439"/>
                </a:lnTo>
                <a:lnTo>
                  <a:pt x="760" y="430"/>
                </a:lnTo>
                <a:lnTo>
                  <a:pt x="760" y="420"/>
                </a:lnTo>
                <a:lnTo>
                  <a:pt x="762" y="412"/>
                </a:lnTo>
                <a:lnTo>
                  <a:pt x="763" y="409"/>
                </a:lnTo>
                <a:lnTo>
                  <a:pt x="764" y="405"/>
                </a:lnTo>
                <a:lnTo>
                  <a:pt x="764" y="399"/>
                </a:lnTo>
                <a:lnTo>
                  <a:pt x="765" y="394"/>
                </a:lnTo>
                <a:lnTo>
                  <a:pt x="766" y="388"/>
                </a:lnTo>
                <a:lnTo>
                  <a:pt x="767" y="382"/>
                </a:lnTo>
                <a:lnTo>
                  <a:pt x="770" y="377"/>
                </a:lnTo>
                <a:lnTo>
                  <a:pt x="772" y="373"/>
                </a:lnTo>
                <a:lnTo>
                  <a:pt x="774" y="368"/>
                </a:lnTo>
                <a:lnTo>
                  <a:pt x="778" y="363"/>
                </a:lnTo>
                <a:lnTo>
                  <a:pt x="779" y="360"/>
                </a:lnTo>
                <a:lnTo>
                  <a:pt x="779" y="356"/>
                </a:lnTo>
                <a:lnTo>
                  <a:pt x="780" y="353"/>
                </a:lnTo>
                <a:lnTo>
                  <a:pt x="783" y="350"/>
                </a:lnTo>
                <a:lnTo>
                  <a:pt x="783" y="348"/>
                </a:lnTo>
                <a:lnTo>
                  <a:pt x="783" y="347"/>
                </a:lnTo>
                <a:lnTo>
                  <a:pt x="784" y="344"/>
                </a:lnTo>
                <a:lnTo>
                  <a:pt x="784" y="342"/>
                </a:lnTo>
                <a:lnTo>
                  <a:pt x="784" y="341"/>
                </a:lnTo>
                <a:lnTo>
                  <a:pt x="783" y="340"/>
                </a:lnTo>
                <a:lnTo>
                  <a:pt x="783" y="336"/>
                </a:lnTo>
                <a:lnTo>
                  <a:pt x="783" y="334"/>
                </a:lnTo>
                <a:lnTo>
                  <a:pt x="781" y="327"/>
                </a:lnTo>
                <a:lnTo>
                  <a:pt x="781" y="323"/>
                </a:lnTo>
                <a:lnTo>
                  <a:pt x="780" y="321"/>
                </a:lnTo>
                <a:lnTo>
                  <a:pt x="780" y="318"/>
                </a:lnTo>
                <a:lnTo>
                  <a:pt x="779" y="315"/>
                </a:lnTo>
                <a:lnTo>
                  <a:pt x="779" y="307"/>
                </a:lnTo>
                <a:lnTo>
                  <a:pt x="779" y="300"/>
                </a:lnTo>
                <a:lnTo>
                  <a:pt x="779" y="293"/>
                </a:lnTo>
                <a:lnTo>
                  <a:pt x="779" y="287"/>
                </a:lnTo>
                <a:lnTo>
                  <a:pt x="779" y="283"/>
                </a:lnTo>
                <a:lnTo>
                  <a:pt x="780" y="278"/>
                </a:lnTo>
                <a:lnTo>
                  <a:pt x="780" y="273"/>
                </a:lnTo>
                <a:lnTo>
                  <a:pt x="780" y="270"/>
                </a:lnTo>
                <a:lnTo>
                  <a:pt x="780" y="267"/>
                </a:lnTo>
                <a:lnTo>
                  <a:pt x="780" y="264"/>
                </a:lnTo>
                <a:lnTo>
                  <a:pt x="780" y="261"/>
                </a:lnTo>
                <a:lnTo>
                  <a:pt x="780" y="259"/>
                </a:lnTo>
                <a:lnTo>
                  <a:pt x="781" y="256"/>
                </a:lnTo>
                <a:lnTo>
                  <a:pt x="781" y="252"/>
                </a:lnTo>
                <a:lnTo>
                  <a:pt x="781" y="247"/>
                </a:lnTo>
                <a:lnTo>
                  <a:pt x="781" y="243"/>
                </a:lnTo>
                <a:lnTo>
                  <a:pt x="783" y="240"/>
                </a:lnTo>
                <a:lnTo>
                  <a:pt x="783" y="238"/>
                </a:lnTo>
                <a:lnTo>
                  <a:pt x="783" y="235"/>
                </a:lnTo>
                <a:lnTo>
                  <a:pt x="783" y="230"/>
                </a:lnTo>
                <a:lnTo>
                  <a:pt x="783" y="226"/>
                </a:lnTo>
                <a:lnTo>
                  <a:pt x="783" y="222"/>
                </a:lnTo>
                <a:lnTo>
                  <a:pt x="783" y="216"/>
                </a:lnTo>
                <a:lnTo>
                  <a:pt x="783" y="209"/>
                </a:lnTo>
                <a:lnTo>
                  <a:pt x="784" y="202"/>
                </a:lnTo>
                <a:lnTo>
                  <a:pt x="784" y="195"/>
                </a:lnTo>
                <a:lnTo>
                  <a:pt x="784" y="186"/>
                </a:lnTo>
                <a:lnTo>
                  <a:pt x="784" y="176"/>
                </a:lnTo>
                <a:lnTo>
                  <a:pt x="783" y="174"/>
                </a:lnTo>
                <a:lnTo>
                  <a:pt x="781" y="171"/>
                </a:lnTo>
                <a:lnTo>
                  <a:pt x="780" y="169"/>
                </a:lnTo>
                <a:lnTo>
                  <a:pt x="780" y="167"/>
                </a:lnTo>
                <a:lnTo>
                  <a:pt x="781" y="167"/>
                </a:lnTo>
                <a:lnTo>
                  <a:pt x="783" y="168"/>
                </a:lnTo>
                <a:lnTo>
                  <a:pt x="784" y="168"/>
                </a:lnTo>
                <a:lnTo>
                  <a:pt x="784" y="167"/>
                </a:lnTo>
                <a:lnTo>
                  <a:pt x="783" y="166"/>
                </a:lnTo>
                <a:lnTo>
                  <a:pt x="784" y="163"/>
                </a:lnTo>
                <a:lnTo>
                  <a:pt x="784" y="161"/>
                </a:lnTo>
                <a:lnTo>
                  <a:pt x="784" y="159"/>
                </a:lnTo>
                <a:lnTo>
                  <a:pt x="784" y="155"/>
                </a:lnTo>
                <a:lnTo>
                  <a:pt x="783" y="150"/>
                </a:lnTo>
                <a:lnTo>
                  <a:pt x="780" y="146"/>
                </a:lnTo>
                <a:lnTo>
                  <a:pt x="779" y="139"/>
                </a:lnTo>
                <a:lnTo>
                  <a:pt x="777" y="132"/>
                </a:lnTo>
                <a:lnTo>
                  <a:pt x="776" y="124"/>
                </a:lnTo>
                <a:lnTo>
                  <a:pt x="774" y="120"/>
                </a:lnTo>
                <a:lnTo>
                  <a:pt x="773" y="117"/>
                </a:lnTo>
                <a:lnTo>
                  <a:pt x="772" y="108"/>
                </a:lnTo>
                <a:lnTo>
                  <a:pt x="771" y="100"/>
                </a:lnTo>
                <a:lnTo>
                  <a:pt x="769" y="93"/>
                </a:lnTo>
                <a:lnTo>
                  <a:pt x="766" y="86"/>
                </a:lnTo>
                <a:lnTo>
                  <a:pt x="764" y="77"/>
                </a:lnTo>
                <a:lnTo>
                  <a:pt x="764" y="73"/>
                </a:lnTo>
                <a:lnTo>
                  <a:pt x="763" y="69"/>
                </a:lnTo>
                <a:lnTo>
                  <a:pt x="764" y="65"/>
                </a:lnTo>
                <a:lnTo>
                  <a:pt x="765" y="62"/>
                </a:lnTo>
                <a:lnTo>
                  <a:pt x="766" y="58"/>
                </a:lnTo>
                <a:lnTo>
                  <a:pt x="766" y="55"/>
                </a:lnTo>
                <a:lnTo>
                  <a:pt x="766" y="50"/>
                </a:lnTo>
                <a:lnTo>
                  <a:pt x="765" y="46"/>
                </a:lnTo>
                <a:lnTo>
                  <a:pt x="764" y="43"/>
                </a:lnTo>
                <a:lnTo>
                  <a:pt x="763" y="39"/>
                </a:lnTo>
                <a:lnTo>
                  <a:pt x="762" y="37"/>
                </a:lnTo>
                <a:lnTo>
                  <a:pt x="762" y="35"/>
                </a:lnTo>
                <a:lnTo>
                  <a:pt x="762" y="32"/>
                </a:lnTo>
                <a:lnTo>
                  <a:pt x="762" y="31"/>
                </a:lnTo>
                <a:lnTo>
                  <a:pt x="762" y="30"/>
                </a:lnTo>
                <a:lnTo>
                  <a:pt x="760" y="27"/>
                </a:lnTo>
                <a:lnTo>
                  <a:pt x="759" y="22"/>
                </a:lnTo>
                <a:lnTo>
                  <a:pt x="758" y="17"/>
                </a:lnTo>
                <a:lnTo>
                  <a:pt x="757" y="14"/>
                </a:lnTo>
                <a:lnTo>
                  <a:pt x="756" y="11"/>
                </a:lnTo>
                <a:lnTo>
                  <a:pt x="756" y="9"/>
                </a:lnTo>
                <a:lnTo>
                  <a:pt x="755" y="7"/>
                </a:lnTo>
                <a:lnTo>
                  <a:pt x="752" y="5"/>
                </a:lnTo>
                <a:lnTo>
                  <a:pt x="749" y="2"/>
                </a:lnTo>
                <a:lnTo>
                  <a:pt x="744" y="1"/>
                </a:lnTo>
                <a:lnTo>
                  <a:pt x="739" y="0"/>
                </a:lnTo>
                <a:lnTo>
                  <a:pt x="734" y="0"/>
                </a:lnTo>
                <a:lnTo>
                  <a:pt x="728" y="0"/>
                </a:lnTo>
                <a:lnTo>
                  <a:pt x="721" y="1"/>
                </a:lnTo>
                <a:lnTo>
                  <a:pt x="714" y="2"/>
                </a:lnTo>
                <a:lnTo>
                  <a:pt x="707" y="4"/>
                </a:lnTo>
                <a:lnTo>
                  <a:pt x="691" y="7"/>
                </a:lnTo>
                <a:lnTo>
                  <a:pt x="684" y="9"/>
                </a:lnTo>
                <a:lnTo>
                  <a:pt x="679" y="10"/>
                </a:lnTo>
                <a:lnTo>
                  <a:pt x="672" y="10"/>
                </a:lnTo>
                <a:lnTo>
                  <a:pt x="666" y="11"/>
                </a:lnTo>
                <a:lnTo>
                  <a:pt x="663" y="11"/>
                </a:lnTo>
                <a:lnTo>
                  <a:pt x="660" y="12"/>
                </a:lnTo>
                <a:lnTo>
                  <a:pt x="654" y="14"/>
                </a:lnTo>
                <a:lnTo>
                  <a:pt x="652" y="14"/>
                </a:lnTo>
                <a:lnTo>
                  <a:pt x="649" y="14"/>
                </a:lnTo>
                <a:lnTo>
                  <a:pt x="647" y="14"/>
                </a:lnTo>
                <a:lnTo>
                  <a:pt x="628" y="12"/>
                </a:lnTo>
                <a:lnTo>
                  <a:pt x="610" y="12"/>
                </a:lnTo>
                <a:lnTo>
                  <a:pt x="591" y="11"/>
                </a:lnTo>
                <a:lnTo>
                  <a:pt x="572" y="11"/>
                </a:lnTo>
                <a:lnTo>
                  <a:pt x="559" y="11"/>
                </a:lnTo>
                <a:lnTo>
                  <a:pt x="546" y="11"/>
                </a:lnTo>
                <a:lnTo>
                  <a:pt x="534" y="12"/>
                </a:lnTo>
                <a:lnTo>
                  <a:pt x="520" y="12"/>
                </a:lnTo>
                <a:lnTo>
                  <a:pt x="493" y="15"/>
                </a:lnTo>
                <a:lnTo>
                  <a:pt x="465" y="15"/>
                </a:lnTo>
                <a:lnTo>
                  <a:pt x="438" y="16"/>
                </a:lnTo>
                <a:lnTo>
                  <a:pt x="425" y="16"/>
                </a:lnTo>
                <a:lnTo>
                  <a:pt x="411" y="15"/>
                </a:lnTo>
                <a:lnTo>
                  <a:pt x="399" y="15"/>
                </a:lnTo>
                <a:lnTo>
                  <a:pt x="386" y="14"/>
                </a:lnTo>
                <a:lnTo>
                  <a:pt x="375" y="12"/>
                </a:lnTo>
                <a:lnTo>
                  <a:pt x="364" y="10"/>
                </a:lnTo>
                <a:lnTo>
                  <a:pt x="352" y="10"/>
                </a:lnTo>
                <a:lnTo>
                  <a:pt x="342" y="10"/>
                </a:lnTo>
                <a:lnTo>
                  <a:pt x="331" y="10"/>
                </a:lnTo>
                <a:lnTo>
                  <a:pt x="321" y="10"/>
                </a:lnTo>
                <a:lnTo>
                  <a:pt x="310" y="10"/>
                </a:lnTo>
                <a:lnTo>
                  <a:pt x="300" y="10"/>
                </a:lnTo>
                <a:lnTo>
                  <a:pt x="289" y="9"/>
                </a:lnTo>
                <a:lnTo>
                  <a:pt x="279" y="9"/>
                </a:lnTo>
                <a:lnTo>
                  <a:pt x="241" y="10"/>
                </a:lnTo>
                <a:lnTo>
                  <a:pt x="204" y="11"/>
                </a:lnTo>
                <a:lnTo>
                  <a:pt x="166" y="11"/>
                </a:lnTo>
                <a:lnTo>
                  <a:pt x="129" y="10"/>
                </a:lnTo>
                <a:lnTo>
                  <a:pt x="127" y="10"/>
                </a:lnTo>
                <a:lnTo>
                  <a:pt x="125" y="10"/>
                </a:lnTo>
                <a:lnTo>
                  <a:pt x="123" y="9"/>
                </a:lnTo>
                <a:lnTo>
                  <a:pt x="122" y="9"/>
                </a:lnTo>
                <a:lnTo>
                  <a:pt x="121" y="9"/>
                </a:lnTo>
                <a:lnTo>
                  <a:pt x="120" y="8"/>
                </a:lnTo>
                <a:lnTo>
                  <a:pt x="118" y="8"/>
                </a:lnTo>
                <a:lnTo>
                  <a:pt x="117" y="7"/>
                </a:lnTo>
                <a:lnTo>
                  <a:pt x="109" y="7"/>
                </a:lnTo>
                <a:lnTo>
                  <a:pt x="102" y="8"/>
                </a:lnTo>
                <a:lnTo>
                  <a:pt x="87" y="8"/>
                </a:lnTo>
                <a:lnTo>
                  <a:pt x="74" y="8"/>
                </a:lnTo>
                <a:lnTo>
                  <a:pt x="61" y="9"/>
                </a:lnTo>
                <a:lnTo>
                  <a:pt x="48" y="9"/>
                </a:lnTo>
                <a:lnTo>
                  <a:pt x="35" y="10"/>
                </a:lnTo>
                <a:lnTo>
                  <a:pt x="21" y="11"/>
                </a:lnTo>
                <a:lnTo>
                  <a:pt x="9" y="12"/>
                </a:lnTo>
                <a:lnTo>
                  <a:pt x="5" y="12"/>
                </a:lnTo>
                <a:lnTo>
                  <a:pt x="3" y="14"/>
                </a:lnTo>
                <a:lnTo>
                  <a:pt x="2" y="15"/>
                </a:lnTo>
                <a:lnTo>
                  <a:pt x="0" y="16"/>
                </a:lnTo>
                <a:lnTo>
                  <a:pt x="0" y="17"/>
                </a:lnTo>
                <a:close/>
              </a:path>
            </a:pathLst>
          </a:custGeom>
          <a:solidFill>
            <a:srgbClr val="0000FF"/>
          </a:solidFill>
          <a:ln w="9525">
            <a:noFill/>
            <a:round/>
            <a:headEnd/>
            <a:tailEnd/>
          </a:ln>
        </p:spPr>
        <p:txBody>
          <a:bodyPr lIns="57150" tIns="28575" rIns="57150" bIns="28575"/>
          <a:lstStyle/>
          <a:p>
            <a:endParaRPr lang="en-US"/>
          </a:p>
        </p:txBody>
      </p:sp>
      <p:sp>
        <p:nvSpPr>
          <p:cNvPr id="62512" name="Freeform 100"/>
          <p:cNvSpPr>
            <a:spLocks/>
          </p:cNvSpPr>
          <p:nvPr/>
        </p:nvSpPr>
        <p:spPr bwMode="auto">
          <a:xfrm>
            <a:off x="1047750" y="3781425"/>
            <a:ext cx="66675" cy="47625"/>
          </a:xfrm>
          <a:custGeom>
            <a:avLst/>
            <a:gdLst>
              <a:gd name="T0" fmla="*/ 12123 w 429"/>
              <a:gd name="T1" fmla="*/ 21431 h 260"/>
              <a:gd name="T2" fmla="*/ 10258 w 429"/>
              <a:gd name="T3" fmla="*/ 26011 h 260"/>
              <a:gd name="T4" fmla="*/ 9170 w 429"/>
              <a:gd name="T5" fmla="*/ 29674 h 260"/>
              <a:gd name="T6" fmla="*/ 7460 w 429"/>
              <a:gd name="T7" fmla="*/ 32422 h 260"/>
              <a:gd name="T8" fmla="*/ 6061 w 429"/>
              <a:gd name="T9" fmla="*/ 35719 h 260"/>
              <a:gd name="T10" fmla="*/ 3419 w 429"/>
              <a:gd name="T11" fmla="*/ 39749 h 260"/>
              <a:gd name="T12" fmla="*/ 1243 w 429"/>
              <a:gd name="T13" fmla="*/ 42496 h 260"/>
              <a:gd name="T14" fmla="*/ 0 w 429"/>
              <a:gd name="T15" fmla="*/ 45976 h 260"/>
              <a:gd name="T16" fmla="*/ 1554 w 429"/>
              <a:gd name="T17" fmla="*/ 47625 h 260"/>
              <a:gd name="T18" fmla="*/ 5440 w 429"/>
              <a:gd name="T19" fmla="*/ 47075 h 260"/>
              <a:gd name="T20" fmla="*/ 6372 w 429"/>
              <a:gd name="T21" fmla="*/ 47075 h 260"/>
              <a:gd name="T22" fmla="*/ 9170 w 429"/>
              <a:gd name="T23" fmla="*/ 46892 h 260"/>
              <a:gd name="T24" fmla="*/ 14609 w 429"/>
              <a:gd name="T25" fmla="*/ 45793 h 260"/>
              <a:gd name="T26" fmla="*/ 20671 w 429"/>
              <a:gd name="T27" fmla="*/ 43778 h 260"/>
              <a:gd name="T28" fmla="*/ 23002 w 429"/>
              <a:gd name="T29" fmla="*/ 43229 h 260"/>
              <a:gd name="T30" fmla="*/ 25800 w 429"/>
              <a:gd name="T31" fmla="*/ 41763 h 260"/>
              <a:gd name="T32" fmla="*/ 28442 w 429"/>
              <a:gd name="T33" fmla="*/ 40481 h 260"/>
              <a:gd name="T34" fmla="*/ 30618 w 429"/>
              <a:gd name="T35" fmla="*/ 39382 h 260"/>
              <a:gd name="T36" fmla="*/ 31550 w 429"/>
              <a:gd name="T37" fmla="*/ 39199 h 260"/>
              <a:gd name="T38" fmla="*/ 36679 w 429"/>
              <a:gd name="T39" fmla="*/ 36818 h 260"/>
              <a:gd name="T40" fmla="*/ 41186 w 429"/>
              <a:gd name="T41" fmla="*/ 34986 h 260"/>
              <a:gd name="T42" fmla="*/ 43051 w 429"/>
              <a:gd name="T43" fmla="*/ 33337 h 260"/>
              <a:gd name="T44" fmla="*/ 44605 w 429"/>
              <a:gd name="T45" fmla="*/ 31689 h 260"/>
              <a:gd name="T46" fmla="*/ 46781 w 429"/>
              <a:gd name="T47" fmla="*/ 29857 h 260"/>
              <a:gd name="T48" fmla="*/ 48802 w 429"/>
              <a:gd name="T49" fmla="*/ 28575 h 260"/>
              <a:gd name="T50" fmla="*/ 50356 w 429"/>
              <a:gd name="T51" fmla="*/ 27293 h 260"/>
              <a:gd name="T52" fmla="*/ 53309 w 429"/>
              <a:gd name="T53" fmla="*/ 26011 h 260"/>
              <a:gd name="T54" fmla="*/ 54863 w 429"/>
              <a:gd name="T55" fmla="*/ 24728 h 260"/>
              <a:gd name="T56" fmla="*/ 55329 w 429"/>
              <a:gd name="T57" fmla="*/ 24179 h 260"/>
              <a:gd name="T58" fmla="*/ 56573 w 429"/>
              <a:gd name="T59" fmla="*/ 23080 h 260"/>
              <a:gd name="T60" fmla="*/ 58904 w 429"/>
              <a:gd name="T61" fmla="*/ 20515 h 260"/>
              <a:gd name="T62" fmla="*/ 60303 w 429"/>
              <a:gd name="T63" fmla="*/ 18134 h 260"/>
              <a:gd name="T64" fmla="*/ 62168 w 429"/>
              <a:gd name="T65" fmla="*/ 17218 h 260"/>
              <a:gd name="T66" fmla="*/ 64810 w 429"/>
              <a:gd name="T67" fmla="*/ 15020 h 260"/>
              <a:gd name="T68" fmla="*/ 66520 w 429"/>
              <a:gd name="T69" fmla="*/ 11906 h 260"/>
              <a:gd name="T70" fmla="*/ 66053 w 429"/>
              <a:gd name="T71" fmla="*/ 8975 h 260"/>
              <a:gd name="T72" fmla="*/ 62323 w 429"/>
              <a:gd name="T73" fmla="*/ 6777 h 260"/>
              <a:gd name="T74" fmla="*/ 59370 w 429"/>
              <a:gd name="T75" fmla="*/ 6594 h 260"/>
              <a:gd name="T76" fmla="*/ 53620 w 429"/>
              <a:gd name="T77" fmla="*/ 5495 h 260"/>
              <a:gd name="T78" fmla="*/ 49734 w 429"/>
              <a:gd name="T79" fmla="*/ 4579 h 260"/>
              <a:gd name="T80" fmla="*/ 47869 w 429"/>
              <a:gd name="T81" fmla="*/ 4213 h 260"/>
              <a:gd name="T82" fmla="*/ 37612 w 429"/>
              <a:gd name="T83" fmla="*/ 2015 h 260"/>
              <a:gd name="T84" fmla="*/ 33260 w 429"/>
              <a:gd name="T85" fmla="*/ 1465 h 260"/>
              <a:gd name="T86" fmla="*/ 31706 w 429"/>
              <a:gd name="T87" fmla="*/ 1282 h 260"/>
              <a:gd name="T88" fmla="*/ 26888 w 429"/>
              <a:gd name="T89" fmla="*/ 0 h 260"/>
              <a:gd name="T90" fmla="*/ 24867 w 429"/>
              <a:gd name="T91" fmla="*/ 366 h 260"/>
              <a:gd name="T92" fmla="*/ 21759 w 429"/>
              <a:gd name="T93" fmla="*/ 1099 h 260"/>
              <a:gd name="T94" fmla="*/ 18184 w 429"/>
              <a:gd name="T95" fmla="*/ 2748 h 260"/>
              <a:gd name="T96" fmla="*/ 16008 w 429"/>
              <a:gd name="T97" fmla="*/ 5495 h 260"/>
              <a:gd name="T98" fmla="*/ 13522 w 429"/>
              <a:gd name="T99" fmla="*/ 10807 h 260"/>
              <a:gd name="T100" fmla="*/ 13055 w 429"/>
              <a:gd name="T101" fmla="*/ 12456 h 260"/>
              <a:gd name="T102" fmla="*/ 12900 w 429"/>
              <a:gd name="T103" fmla="*/ 13738 h 260"/>
              <a:gd name="T104" fmla="*/ 12278 w 429"/>
              <a:gd name="T105" fmla="*/ 15203 h 260"/>
              <a:gd name="T106" fmla="*/ 11501 w 429"/>
              <a:gd name="T107" fmla="*/ 13921 h 260"/>
              <a:gd name="T108" fmla="*/ 12123 w 429"/>
              <a:gd name="T109" fmla="*/ 15936 h 260"/>
              <a:gd name="T110" fmla="*/ 13211 w 429"/>
              <a:gd name="T111" fmla="*/ 17951 h 260"/>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429"/>
              <a:gd name="T169" fmla="*/ 0 h 260"/>
              <a:gd name="T170" fmla="*/ 429 w 429"/>
              <a:gd name="T171" fmla="*/ 260 h 260"/>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429" h="260">
                <a:moveTo>
                  <a:pt x="86" y="89"/>
                </a:moveTo>
                <a:lnTo>
                  <a:pt x="84" y="98"/>
                </a:lnTo>
                <a:lnTo>
                  <a:pt x="84" y="103"/>
                </a:lnTo>
                <a:lnTo>
                  <a:pt x="81" y="107"/>
                </a:lnTo>
                <a:lnTo>
                  <a:pt x="80" y="112"/>
                </a:lnTo>
                <a:lnTo>
                  <a:pt x="78" y="117"/>
                </a:lnTo>
                <a:lnTo>
                  <a:pt x="74" y="120"/>
                </a:lnTo>
                <a:lnTo>
                  <a:pt x="71" y="124"/>
                </a:lnTo>
                <a:lnTo>
                  <a:pt x="70" y="127"/>
                </a:lnTo>
                <a:lnTo>
                  <a:pt x="69" y="132"/>
                </a:lnTo>
                <a:lnTo>
                  <a:pt x="67" y="137"/>
                </a:lnTo>
                <a:lnTo>
                  <a:pt x="66" y="142"/>
                </a:lnTo>
                <a:lnTo>
                  <a:pt x="65" y="148"/>
                </a:lnTo>
                <a:lnTo>
                  <a:pt x="64" y="151"/>
                </a:lnTo>
                <a:lnTo>
                  <a:pt x="63" y="153"/>
                </a:lnTo>
                <a:lnTo>
                  <a:pt x="62" y="156"/>
                </a:lnTo>
                <a:lnTo>
                  <a:pt x="60" y="159"/>
                </a:lnTo>
                <a:lnTo>
                  <a:pt x="59" y="162"/>
                </a:lnTo>
                <a:lnTo>
                  <a:pt x="57" y="166"/>
                </a:lnTo>
                <a:lnTo>
                  <a:pt x="55" y="168"/>
                </a:lnTo>
                <a:lnTo>
                  <a:pt x="52" y="170"/>
                </a:lnTo>
                <a:lnTo>
                  <a:pt x="50" y="173"/>
                </a:lnTo>
                <a:lnTo>
                  <a:pt x="48" y="175"/>
                </a:lnTo>
                <a:lnTo>
                  <a:pt x="48" y="177"/>
                </a:lnTo>
                <a:lnTo>
                  <a:pt x="46" y="180"/>
                </a:lnTo>
                <a:lnTo>
                  <a:pt x="45" y="181"/>
                </a:lnTo>
                <a:lnTo>
                  <a:pt x="44" y="183"/>
                </a:lnTo>
                <a:lnTo>
                  <a:pt x="43" y="188"/>
                </a:lnTo>
                <a:lnTo>
                  <a:pt x="42" y="191"/>
                </a:lnTo>
                <a:lnTo>
                  <a:pt x="39" y="195"/>
                </a:lnTo>
                <a:lnTo>
                  <a:pt x="37" y="198"/>
                </a:lnTo>
                <a:lnTo>
                  <a:pt x="31" y="205"/>
                </a:lnTo>
                <a:lnTo>
                  <a:pt x="28" y="209"/>
                </a:lnTo>
                <a:lnTo>
                  <a:pt x="25" y="211"/>
                </a:lnTo>
                <a:lnTo>
                  <a:pt x="23" y="215"/>
                </a:lnTo>
                <a:lnTo>
                  <a:pt x="22" y="217"/>
                </a:lnTo>
                <a:lnTo>
                  <a:pt x="20" y="220"/>
                </a:lnTo>
                <a:lnTo>
                  <a:pt x="18" y="221"/>
                </a:lnTo>
                <a:lnTo>
                  <a:pt x="17" y="222"/>
                </a:lnTo>
                <a:lnTo>
                  <a:pt x="14" y="225"/>
                </a:lnTo>
                <a:lnTo>
                  <a:pt x="11" y="229"/>
                </a:lnTo>
                <a:lnTo>
                  <a:pt x="8" y="232"/>
                </a:lnTo>
                <a:lnTo>
                  <a:pt x="5" y="237"/>
                </a:lnTo>
                <a:lnTo>
                  <a:pt x="5" y="241"/>
                </a:lnTo>
                <a:lnTo>
                  <a:pt x="4" y="243"/>
                </a:lnTo>
                <a:lnTo>
                  <a:pt x="3" y="245"/>
                </a:lnTo>
                <a:lnTo>
                  <a:pt x="1" y="248"/>
                </a:lnTo>
                <a:lnTo>
                  <a:pt x="0" y="251"/>
                </a:lnTo>
                <a:lnTo>
                  <a:pt x="0" y="255"/>
                </a:lnTo>
                <a:lnTo>
                  <a:pt x="0" y="257"/>
                </a:lnTo>
                <a:lnTo>
                  <a:pt x="1" y="258"/>
                </a:lnTo>
                <a:lnTo>
                  <a:pt x="2" y="259"/>
                </a:lnTo>
                <a:lnTo>
                  <a:pt x="3" y="260"/>
                </a:lnTo>
                <a:lnTo>
                  <a:pt x="10" y="260"/>
                </a:lnTo>
                <a:lnTo>
                  <a:pt x="17" y="260"/>
                </a:lnTo>
                <a:lnTo>
                  <a:pt x="24" y="259"/>
                </a:lnTo>
                <a:lnTo>
                  <a:pt x="31" y="258"/>
                </a:lnTo>
                <a:lnTo>
                  <a:pt x="32" y="258"/>
                </a:lnTo>
                <a:lnTo>
                  <a:pt x="34" y="257"/>
                </a:lnTo>
                <a:lnTo>
                  <a:pt x="35" y="257"/>
                </a:lnTo>
                <a:lnTo>
                  <a:pt x="35" y="256"/>
                </a:lnTo>
                <a:lnTo>
                  <a:pt x="36" y="256"/>
                </a:lnTo>
                <a:lnTo>
                  <a:pt x="37" y="256"/>
                </a:lnTo>
                <a:lnTo>
                  <a:pt x="38" y="257"/>
                </a:lnTo>
                <a:lnTo>
                  <a:pt x="39" y="257"/>
                </a:lnTo>
                <a:lnTo>
                  <a:pt x="41" y="257"/>
                </a:lnTo>
                <a:lnTo>
                  <a:pt x="43" y="257"/>
                </a:lnTo>
                <a:lnTo>
                  <a:pt x="45" y="257"/>
                </a:lnTo>
                <a:lnTo>
                  <a:pt x="48" y="257"/>
                </a:lnTo>
                <a:lnTo>
                  <a:pt x="52" y="257"/>
                </a:lnTo>
                <a:lnTo>
                  <a:pt x="57" y="257"/>
                </a:lnTo>
                <a:lnTo>
                  <a:pt x="59" y="256"/>
                </a:lnTo>
                <a:lnTo>
                  <a:pt x="63" y="256"/>
                </a:lnTo>
                <a:lnTo>
                  <a:pt x="70" y="255"/>
                </a:lnTo>
                <a:lnTo>
                  <a:pt x="78" y="252"/>
                </a:lnTo>
                <a:lnTo>
                  <a:pt x="81" y="252"/>
                </a:lnTo>
                <a:lnTo>
                  <a:pt x="85" y="252"/>
                </a:lnTo>
                <a:lnTo>
                  <a:pt x="94" y="250"/>
                </a:lnTo>
                <a:lnTo>
                  <a:pt x="105" y="249"/>
                </a:lnTo>
                <a:lnTo>
                  <a:pt x="125" y="248"/>
                </a:lnTo>
                <a:lnTo>
                  <a:pt x="127" y="246"/>
                </a:lnTo>
                <a:lnTo>
                  <a:pt x="128" y="245"/>
                </a:lnTo>
                <a:lnTo>
                  <a:pt x="131" y="243"/>
                </a:lnTo>
                <a:lnTo>
                  <a:pt x="133" y="239"/>
                </a:lnTo>
                <a:lnTo>
                  <a:pt x="135" y="239"/>
                </a:lnTo>
                <a:lnTo>
                  <a:pt x="136" y="238"/>
                </a:lnTo>
                <a:lnTo>
                  <a:pt x="139" y="237"/>
                </a:lnTo>
                <a:lnTo>
                  <a:pt x="140" y="237"/>
                </a:lnTo>
                <a:lnTo>
                  <a:pt x="145" y="237"/>
                </a:lnTo>
                <a:lnTo>
                  <a:pt x="148" y="236"/>
                </a:lnTo>
                <a:lnTo>
                  <a:pt x="152" y="236"/>
                </a:lnTo>
                <a:lnTo>
                  <a:pt x="154" y="234"/>
                </a:lnTo>
                <a:lnTo>
                  <a:pt x="158" y="231"/>
                </a:lnTo>
                <a:lnTo>
                  <a:pt x="160" y="230"/>
                </a:lnTo>
                <a:lnTo>
                  <a:pt x="162" y="229"/>
                </a:lnTo>
                <a:lnTo>
                  <a:pt x="166" y="228"/>
                </a:lnTo>
                <a:lnTo>
                  <a:pt x="168" y="227"/>
                </a:lnTo>
                <a:lnTo>
                  <a:pt x="172" y="227"/>
                </a:lnTo>
                <a:lnTo>
                  <a:pt x="175" y="225"/>
                </a:lnTo>
                <a:lnTo>
                  <a:pt x="177" y="224"/>
                </a:lnTo>
                <a:lnTo>
                  <a:pt x="181" y="222"/>
                </a:lnTo>
                <a:lnTo>
                  <a:pt x="183" y="221"/>
                </a:lnTo>
                <a:lnTo>
                  <a:pt x="187" y="221"/>
                </a:lnTo>
                <a:lnTo>
                  <a:pt x="188" y="218"/>
                </a:lnTo>
                <a:lnTo>
                  <a:pt x="190" y="217"/>
                </a:lnTo>
                <a:lnTo>
                  <a:pt x="193" y="217"/>
                </a:lnTo>
                <a:lnTo>
                  <a:pt x="195" y="216"/>
                </a:lnTo>
                <a:lnTo>
                  <a:pt x="197" y="215"/>
                </a:lnTo>
                <a:lnTo>
                  <a:pt x="198" y="215"/>
                </a:lnTo>
                <a:lnTo>
                  <a:pt x="200" y="214"/>
                </a:lnTo>
                <a:lnTo>
                  <a:pt x="201" y="214"/>
                </a:lnTo>
                <a:lnTo>
                  <a:pt x="202" y="214"/>
                </a:lnTo>
                <a:lnTo>
                  <a:pt x="203" y="214"/>
                </a:lnTo>
                <a:lnTo>
                  <a:pt x="204" y="212"/>
                </a:lnTo>
                <a:lnTo>
                  <a:pt x="211" y="210"/>
                </a:lnTo>
                <a:lnTo>
                  <a:pt x="217" y="208"/>
                </a:lnTo>
                <a:lnTo>
                  <a:pt x="223" y="205"/>
                </a:lnTo>
                <a:lnTo>
                  <a:pt x="230" y="204"/>
                </a:lnTo>
                <a:lnTo>
                  <a:pt x="236" y="201"/>
                </a:lnTo>
                <a:lnTo>
                  <a:pt x="242" y="198"/>
                </a:lnTo>
                <a:lnTo>
                  <a:pt x="249" y="196"/>
                </a:lnTo>
                <a:lnTo>
                  <a:pt x="252" y="195"/>
                </a:lnTo>
                <a:lnTo>
                  <a:pt x="256" y="195"/>
                </a:lnTo>
                <a:lnTo>
                  <a:pt x="260" y="193"/>
                </a:lnTo>
                <a:lnTo>
                  <a:pt x="265" y="191"/>
                </a:lnTo>
                <a:lnTo>
                  <a:pt x="267" y="189"/>
                </a:lnTo>
                <a:lnTo>
                  <a:pt x="270" y="187"/>
                </a:lnTo>
                <a:lnTo>
                  <a:pt x="272" y="184"/>
                </a:lnTo>
                <a:lnTo>
                  <a:pt x="273" y="184"/>
                </a:lnTo>
                <a:lnTo>
                  <a:pt x="274" y="183"/>
                </a:lnTo>
                <a:lnTo>
                  <a:pt x="277" y="182"/>
                </a:lnTo>
                <a:lnTo>
                  <a:pt x="278" y="180"/>
                </a:lnTo>
                <a:lnTo>
                  <a:pt x="279" y="179"/>
                </a:lnTo>
                <a:lnTo>
                  <a:pt x="281" y="176"/>
                </a:lnTo>
                <a:lnTo>
                  <a:pt x="283" y="175"/>
                </a:lnTo>
                <a:lnTo>
                  <a:pt x="285" y="174"/>
                </a:lnTo>
                <a:lnTo>
                  <a:pt x="287" y="173"/>
                </a:lnTo>
                <a:lnTo>
                  <a:pt x="291" y="173"/>
                </a:lnTo>
                <a:lnTo>
                  <a:pt x="293" y="172"/>
                </a:lnTo>
                <a:lnTo>
                  <a:pt x="295" y="170"/>
                </a:lnTo>
                <a:lnTo>
                  <a:pt x="298" y="168"/>
                </a:lnTo>
                <a:lnTo>
                  <a:pt x="300" y="167"/>
                </a:lnTo>
                <a:lnTo>
                  <a:pt x="301" y="163"/>
                </a:lnTo>
                <a:lnTo>
                  <a:pt x="304" y="161"/>
                </a:lnTo>
                <a:lnTo>
                  <a:pt x="306" y="159"/>
                </a:lnTo>
                <a:lnTo>
                  <a:pt x="307" y="159"/>
                </a:lnTo>
                <a:lnTo>
                  <a:pt x="310" y="158"/>
                </a:lnTo>
                <a:lnTo>
                  <a:pt x="312" y="158"/>
                </a:lnTo>
                <a:lnTo>
                  <a:pt x="314" y="156"/>
                </a:lnTo>
                <a:lnTo>
                  <a:pt x="317" y="155"/>
                </a:lnTo>
                <a:lnTo>
                  <a:pt x="319" y="154"/>
                </a:lnTo>
                <a:lnTo>
                  <a:pt x="320" y="152"/>
                </a:lnTo>
                <a:lnTo>
                  <a:pt x="321" y="151"/>
                </a:lnTo>
                <a:lnTo>
                  <a:pt x="322" y="149"/>
                </a:lnTo>
                <a:lnTo>
                  <a:pt x="324" y="149"/>
                </a:lnTo>
                <a:lnTo>
                  <a:pt x="325" y="149"/>
                </a:lnTo>
                <a:lnTo>
                  <a:pt x="328" y="147"/>
                </a:lnTo>
                <a:lnTo>
                  <a:pt x="332" y="147"/>
                </a:lnTo>
                <a:lnTo>
                  <a:pt x="338" y="146"/>
                </a:lnTo>
                <a:lnTo>
                  <a:pt x="341" y="144"/>
                </a:lnTo>
                <a:lnTo>
                  <a:pt x="343" y="142"/>
                </a:lnTo>
                <a:lnTo>
                  <a:pt x="346" y="142"/>
                </a:lnTo>
                <a:lnTo>
                  <a:pt x="349" y="140"/>
                </a:lnTo>
                <a:lnTo>
                  <a:pt x="350" y="139"/>
                </a:lnTo>
                <a:lnTo>
                  <a:pt x="352" y="137"/>
                </a:lnTo>
                <a:lnTo>
                  <a:pt x="353" y="135"/>
                </a:lnTo>
                <a:lnTo>
                  <a:pt x="354" y="134"/>
                </a:lnTo>
                <a:lnTo>
                  <a:pt x="356" y="134"/>
                </a:lnTo>
                <a:lnTo>
                  <a:pt x="356" y="133"/>
                </a:lnTo>
                <a:lnTo>
                  <a:pt x="356" y="132"/>
                </a:lnTo>
                <a:lnTo>
                  <a:pt x="357" y="132"/>
                </a:lnTo>
                <a:lnTo>
                  <a:pt x="357" y="131"/>
                </a:lnTo>
                <a:lnTo>
                  <a:pt x="360" y="131"/>
                </a:lnTo>
                <a:lnTo>
                  <a:pt x="361" y="129"/>
                </a:lnTo>
                <a:lnTo>
                  <a:pt x="362" y="129"/>
                </a:lnTo>
                <a:lnTo>
                  <a:pt x="364" y="126"/>
                </a:lnTo>
                <a:lnTo>
                  <a:pt x="368" y="124"/>
                </a:lnTo>
                <a:lnTo>
                  <a:pt x="374" y="118"/>
                </a:lnTo>
                <a:lnTo>
                  <a:pt x="375" y="117"/>
                </a:lnTo>
                <a:lnTo>
                  <a:pt x="376" y="114"/>
                </a:lnTo>
                <a:lnTo>
                  <a:pt x="379" y="113"/>
                </a:lnTo>
                <a:lnTo>
                  <a:pt x="379" y="112"/>
                </a:lnTo>
                <a:lnTo>
                  <a:pt x="380" y="111"/>
                </a:lnTo>
                <a:lnTo>
                  <a:pt x="381" y="108"/>
                </a:lnTo>
                <a:lnTo>
                  <a:pt x="383" y="105"/>
                </a:lnTo>
                <a:lnTo>
                  <a:pt x="387" y="101"/>
                </a:lnTo>
                <a:lnTo>
                  <a:pt x="388" y="99"/>
                </a:lnTo>
                <a:lnTo>
                  <a:pt x="390" y="98"/>
                </a:lnTo>
                <a:lnTo>
                  <a:pt x="390" y="97"/>
                </a:lnTo>
                <a:lnTo>
                  <a:pt x="391" y="97"/>
                </a:lnTo>
                <a:lnTo>
                  <a:pt x="394" y="96"/>
                </a:lnTo>
                <a:lnTo>
                  <a:pt x="397" y="94"/>
                </a:lnTo>
                <a:lnTo>
                  <a:pt x="400" y="94"/>
                </a:lnTo>
                <a:lnTo>
                  <a:pt x="403" y="92"/>
                </a:lnTo>
                <a:lnTo>
                  <a:pt x="407" y="90"/>
                </a:lnTo>
                <a:lnTo>
                  <a:pt x="410" y="87"/>
                </a:lnTo>
                <a:lnTo>
                  <a:pt x="414" y="85"/>
                </a:lnTo>
                <a:lnTo>
                  <a:pt x="415" y="84"/>
                </a:lnTo>
                <a:lnTo>
                  <a:pt x="417" y="82"/>
                </a:lnTo>
                <a:lnTo>
                  <a:pt x="419" y="77"/>
                </a:lnTo>
                <a:lnTo>
                  <a:pt x="421" y="75"/>
                </a:lnTo>
                <a:lnTo>
                  <a:pt x="423" y="72"/>
                </a:lnTo>
                <a:lnTo>
                  <a:pt x="425" y="70"/>
                </a:lnTo>
                <a:lnTo>
                  <a:pt x="428" y="69"/>
                </a:lnTo>
                <a:lnTo>
                  <a:pt x="428" y="65"/>
                </a:lnTo>
                <a:lnTo>
                  <a:pt x="429" y="62"/>
                </a:lnTo>
                <a:lnTo>
                  <a:pt x="429" y="58"/>
                </a:lnTo>
                <a:lnTo>
                  <a:pt x="428" y="55"/>
                </a:lnTo>
                <a:lnTo>
                  <a:pt x="428" y="52"/>
                </a:lnTo>
                <a:lnTo>
                  <a:pt x="426" y="51"/>
                </a:lnTo>
                <a:lnTo>
                  <a:pt x="425" y="49"/>
                </a:lnTo>
                <a:lnTo>
                  <a:pt x="424" y="48"/>
                </a:lnTo>
                <a:lnTo>
                  <a:pt x="419" y="44"/>
                </a:lnTo>
                <a:lnTo>
                  <a:pt x="415" y="42"/>
                </a:lnTo>
                <a:lnTo>
                  <a:pt x="410" y="39"/>
                </a:lnTo>
                <a:lnTo>
                  <a:pt x="405" y="38"/>
                </a:lnTo>
                <a:lnTo>
                  <a:pt x="401" y="37"/>
                </a:lnTo>
                <a:lnTo>
                  <a:pt x="397" y="36"/>
                </a:lnTo>
                <a:lnTo>
                  <a:pt x="395" y="37"/>
                </a:lnTo>
                <a:lnTo>
                  <a:pt x="393" y="37"/>
                </a:lnTo>
                <a:lnTo>
                  <a:pt x="389" y="37"/>
                </a:lnTo>
                <a:lnTo>
                  <a:pt x="386" y="37"/>
                </a:lnTo>
                <a:lnTo>
                  <a:pt x="382" y="36"/>
                </a:lnTo>
                <a:lnTo>
                  <a:pt x="377" y="36"/>
                </a:lnTo>
                <a:lnTo>
                  <a:pt x="369" y="35"/>
                </a:lnTo>
                <a:lnTo>
                  <a:pt x="360" y="32"/>
                </a:lnTo>
                <a:lnTo>
                  <a:pt x="352" y="31"/>
                </a:lnTo>
                <a:lnTo>
                  <a:pt x="348" y="30"/>
                </a:lnTo>
                <a:lnTo>
                  <a:pt x="345" y="30"/>
                </a:lnTo>
                <a:lnTo>
                  <a:pt x="341" y="29"/>
                </a:lnTo>
                <a:lnTo>
                  <a:pt x="338" y="29"/>
                </a:lnTo>
                <a:lnTo>
                  <a:pt x="334" y="29"/>
                </a:lnTo>
                <a:lnTo>
                  <a:pt x="329" y="28"/>
                </a:lnTo>
                <a:lnTo>
                  <a:pt x="325" y="27"/>
                </a:lnTo>
                <a:lnTo>
                  <a:pt x="320" y="25"/>
                </a:lnTo>
                <a:lnTo>
                  <a:pt x="315" y="25"/>
                </a:lnTo>
                <a:lnTo>
                  <a:pt x="312" y="24"/>
                </a:lnTo>
                <a:lnTo>
                  <a:pt x="311" y="24"/>
                </a:lnTo>
                <a:lnTo>
                  <a:pt x="310" y="23"/>
                </a:lnTo>
                <a:lnTo>
                  <a:pt x="308" y="23"/>
                </a:lnTo>
                <a:lnTo>
                  <a:pt x="300" y="21"/>
                </a:lnTo>
                <a:lnTo>
                  <a:pt x="292" y="18"/>
                </a:lnTo>
                <a:lnTo>
                  <a:pt x="284" y="17"/>
                </a:lnTo>
                <a:lnTo>
                  <a:pt x="276" y="15"/>
                </a:lnTo>
                <a:lnTo>
                  <a:pt x="259" y="14"/>
                </a:lnTo>
                <a:lnTo>
                  <a:pt x="242" y="11"/>
                </a:lnTo>
                <a:lnTo>
                  <a:pt x="239" y="11"/>
                </a:lnTo>
                <a:lnTo>
                  <a:pt x="237" y="11"/>
                </a:lnTo>
                <a:lnTo>
                  <a:pt x="231" y="10"/>
                </a:lnTo>
                <a:lnTo>
                  <a:pt x="224" y="9"/>
                </a:lnTo>
                <a:lnTo>
                  <a:pt x="218" y="9"/>
                </a:lnTo>
                <a:lnTo>
                  <a:pt x="214" y="8"/>
                </a:lnTo>
                <a:lnTo>
                  <a:pt x="211" y="8"/>
                </a:lnTo>
                <a:lnTo>
                  <a:pt x="209" y="7"/>
                </a:lnTo>
                <a:lnTo>
                  <a:pt x="207" y="7"/>
                </a:lnTo>
                <a:lnTo>
                  <a:pt x="205" y="7"/>
                </a:lnTo>
                <a:lnTo>
                  <a:pt x="204" y="7"/>
                </a:lnTo>
                <a:lnTo>
                  <a:pt x="197" y="4"/>
                </a:lnTo>
                <a:lnTo>
                  <a:pt x="190" y="2"/>
                </a:lnTo>
                <a:lnTo>
                  <a:pt x="183" y="1"/>
                </a:lnTo>
                <a:lnTo>
                  <a:pt x="177" y="0"/>
                </a:lnTo>
                <a:lnTo>
                  <a:pt x="175" y="0"/>
                </a:lnTo>
                <a:lnTo>
                  <a:pt x="173" y="0"/>
                </a:lnTo>
                <a:lnTo>
                  <a:pt x="170" y="0"/>
                </a:lnTo>
                <a:lnTo>
                  <a:pt x="168" y="0"/>
                </a:lnTo>
                <a:lnTo>
                  <a:pt x="166" y="0"/>
                </a:lnTo>
                <a:lnTo>
                  <a:pt x="165" y="1"/>
                </a:lnTo>
                <a:lnTo>
                  <a:pt x="162" y="1"/>
                </a:lnTo>
                <a:lnTo>
                  <a:pt x="160" y="2"/>
                </a:lnTo>
                <a:lnTo>
                  <a:pt x="158" y="3"/>
                </a:lnTo>
                <a:lnTo>
                  <a:pt x="153" y="2"/>
                </a:lnTo>
                <a:lnTo>
                  <a:pt x="149" y="2"/>
                </a:lnTo>
                <a:lnTo>
                  <a:pt x="146" y="3"/>
                </a:lnTo>
                <a:lnTo>
                  <a:pt x="143" y="4"/>
                </a:lnTo>
                <a:lnTo>
                  <a:pt x="140" y="6"/>
                </a:lnTo>
                <a:lnTo>
                  <a:pt x="136" y="7"/>
                </a:lnTo>
                <a:lnTo>
                  <a:pt x="133" y="8"/>
                </a:lnTo>
                <a:lnTo>
                  <a:pt x="128" y="9"/>
                </a:lnTo>
                <a:lnTo>
                  <a:pt x="125" y="11"/>
                </a:lnTo>
                <a:lnTo>
                  <a:pt x="121" y="14"/>
                </a:lnTo>
                <a:lnTo>
                  <a:pt x="117" y="15"/>
                </a:lnTo>
                <a:lnTo>
                  <a:pt x="113" y="18"/>
                </a:lnTo>
                <a:lnTo>
                  <a:pt x="112" y="21"/>
                </a:lnTo>
                <a:lnTo>
                  <a:pt x="111" y="22"/>
                </a:lnTo>
                <a:lnTo>
                  <a:pt x="108" y="23"/>
                </a:lnTo>
                <a:lnTo>
                  <a:pt x="106" y="24"/>
                </a:lnTo>
                <a:lnTo>
                  <a:pt x="103" y="30"/>
                </a:lnTo>
                <a:lnTo>
                  <a:pt x="98" y="37"/>
                </a:lnTo>
                <a:lnTo>
                  <a:pt x="93" y="44"/>
                </a:lnTo>
                <a:lnTo>
                  <a:pt x="90" y="50"/>
                </a:lnTo>
                <a:lnTo>
                  <a:pt x="90" y="54"/>
                </a:lnTo>
                <a:lnTo>
                  <a:pt x="89" y="56"/>
                </a:lnTo>
                <a:lnTo>
                  <a:pt x="87" y="59"/>
                </a:lnTo>
                <a:lnTo>
                  <a:pt x="86" y="62"/>
                </a:lnTo>
                <a:lnTo>
                  <a:pt x="86" y="64"/>
                </a:lnTo>
                <a:lnTo>
                  <a:pt x="85" y="66"/>
                </a:lnTo>
                <a:lnTo>
                  <a:pt x="85" y="68"/>
                </a:lnTo>
                <a:lnTo>
                  <a:pt x="84" y="68"/>
                </a:lnTo>
                <a:lnTo>
                  <a:pt x="83" y="68"/>
                </a:lnTo>
                <a:lnTo>
                  <a:pt x="83" y="69"/>
                </a:lnTo>
                <a:lnTo>
                  <a:pt x="83" y="70"/>
                </a:lnTo>
                <a:lnTo>
                  <a:pt x="83" y="71"/>
                </a:lnTo>
                <a:lnTo>
                  <a:pt x="83" y="75"/>
                </a:lnTo>
                <a:lnTo>
                  <a:pt x="81" y="78"/>
                </a:lnTo>
                <a:lnTo>
                  <a:pt x="81" y="82"/>
                </a:lnTo>
                <a:lnTo>
                  <a:pt x="81" y="83"/>
                </a:lnTo>
                <a:lnTo>
                  <a:pt x="80" y="83"/>
                </a:lnTo>
                <a:lnTo>
                  <a:pt x="79" y="83"/>
                </a:lnTo>
                <a:lnTo>
                  <a:pt x="78" y="83"/>
                </a:lnTo>
                <a:lnTo>
                  <a:pt x="77" y="82"/>
                </a:lnTo>
                <a:lnTo>
                  <a:pt x="77" y="80"/>
                </a:lnTo>
                <a:lnTo>
                  <a:pt x="76" y="79"/>
                </a:lnTo>
                <a:lnTo>
                  <a:pt x="76" y="77"/>
                </a:lnTo>
                <a:lnTo>
                  <a:pt x="74" y="76"/>
                </a:lnTo>
                <a:lnTo>
                  <a:pt x="74" y="75"/>
                </a:lnTo>
                <a:lnTo>
                  <a:pt x="73" y="73"/>
                </a:lnTo>
                <a:lnTo>
                  <a:pt x="72" y="73"/>
                </a:lnTo>
                <a:lnTo>
                  <a:pt x="74" y="78"/>
                </a:lnTo>
                <a:lnTo>
                  <a:pt x="77" y="84"/>
                </a:lnTo>
                <a:lnTo>
                  <a:pt x="78" y="87"/>
                </a:lnTo>
                <a:lnTo>
                  <a:pt x="79" y="90"/>
                </a:lnTo>
                <a:lnTo>
                  <a:pt x="81" y="92"/>
                </a:lnTo>
                <a:lnTo>
                  <a:pt x="84" y="94"/>
                </a:lnTo>
                <a:lnTo>
                  <a:pt x="84" y="97"/>
                </a:lnTo>
                <a:lnTo>
                  <a:pt x="84" y="98"/>
                </a:lnTo>
                <a:lnTo>
                  <a:pt x="85" y="98"/>
                </a:lnTo>
                <a:lnTo>
                  <a:pt x="85" y="97"/>
                </a:lnTo>
                <a:lnTo>
                  <a:pt x="86" y="89"/>
                </a:lnTo>
                <a:close/>
              </a:path>
            </a:pathLst>
          </a:custGeom>
          <a:solidFill>
            <a:srgbClr val="FF0000"/>
          </a:solidFill>
          <a:ln w="9525">
            <a:noFill/>
            <a:round/>
            <a:headEnd/>
            <a:tailEnd/>
          </a:ln>
        </p:spPr>
        <p:txBody>
          <a:bodyPr lIns="57150" tIns="28575" rIns="57150" bIns="28575"/>
          <a:lstStyle/>
          <a:p>
            <a:endParaRPr lang="en-US"/>
          </a:p>
        </p:txBody>
      </p:sp>
      <p:sp>
        <p:nvSpPr>
          <p:cNvPr id="62513" name="Freeform 101"/>
          <p:cNvSpPr>
            <a:spLocks/>
          </p:cNvSpPr>
          <p:nvPr/>
        </p:nvSpPr>
        <p:spPr bwMode="auto">
          <a:xfrm>
            <a:off x="1060450" y="3733800"/>
            <a:ext cx="92075" cy="84138"/>
          </a:xfrm>
          <a:custGeom>
            <a:avLst/>
            <a:gdLst>
              <a:gd name="T0" fmla="*/ 90829 w 591"/>
              <a:gd name="T1" fmla="*/ 6360 h 463"/>
              <a:gd name="T2" fmla="*/ 89271 w 591"/>
              <a:gd name="T3" fmla="*/ 9268 h 463"/>
              <a:gd name="T4" fmla="*/ 87401 w 591"/>
              <a:gd name="T5" fmla="*/ 12539 h 463"/>
              <a:gd name="T6" fmla="*/ 86466 w 591"/>
              <a:gd name="T7" fmla="*/ 14720 h 463"/>
              <a:gd name="T8" fmla="*/ 83974 w 591"/>
              <a:gd name="T9" fmla="*/ 20353 h 463"/>
              <a:gd name="T10" fmla="*/ 82104 w 591"/>
              <a:gd name="T11" fmla="*/ 22352 h 463"/>
              <a:gd name="T12" fmla="*/ 81948 w 591"/>
              <a:gd name="T13" fmla="*/ 22534 h 463"/>
              <a:gd name="T14" fmla="*/ 81325 w 591"/>
              <a:gd name="T15" fmla="*/ 23806 h 463"/>
              <a:gd name="T16" fmla="*/ 79767 w 591"/>
              <a:gd name="T17" fmla="*/ 27440 h 463"/>
              <a:gd name="T18" fmla="*/ 78053 w 591"/>
              <a:gd name="T19" fmla="*/ 30530 h 463"/>
              <a:gd name="T20" fmla="*/ 76495 w 591"/>
              <a:gd name="T21" fmla="*/ 32529 h 463"/>
              <a:gd name="T22" fmla="*/ 74938 w 591"/>
              <a:gd name="T23" fmla="*/ 35436 h 463"/>
              <a:gd name="T24" fmla="*/ 73224 w 591"/>
              <a:gd name="T25" fmla="*/ 37980 h 463"/>
              <a:gd name="T26" fmla="*/ 71198 w 591"/>
              <a:gd name="T27" fmla="*/ 40343 h 463"/>
              <a:gd name="T28" fmla="*/ 68861 w 591"/>
              <a:gd name="T29" fmla="*/ 43795 h 463"/>
              <a:gd name="T30" fmla="*/ 66057 w 591"/>
              <a:gd name="T31" fmla="*/ 47975 h 463"/>
              <a:gd name="T32" fmla="*/ 63876 w 591"/>
              <a:gd name="T33" fmla="*/ 50519 h 463"/>
              <a:gd name="T34" fmla="*/ 62318 w 591"/>
              <a:gd name="T35" fmla="*/ 52336 h 463"/>
              <a:gd name="T36" fmla="*/ 59825 w 591"/>
              <a:gd name="T37" fmla="*/ 54335 h 463"/>
              <a:gd name="T38" fmla="*/ 57488 w 591"/>
              <a:gd name="T39" fmla="*/ 57970 h 463"/>
              <a:gd name="T40" fmla="*/ 54840 w 591"/>
              <a:gd name="T41" fmla="*/ 59969 h 463"/>
              <a:gd name="T42" fmla="*/ 53749 w 591"/>
              <a:gd name="T43" fmla="*/ 61241 h 463"/>
              <a:gd name="T44" fmla="*/ 51724 w 591"/>
              <a:gd name="T45" fmla="*/ 61968 h 463"/>
              <a:gd name="T46" fmla="*/ 49699 w 591"/>
              <a:gd name="T47" fmla="*/ 65602 h 463"/>
              <a:gd name="T48" fmla="*/ 45492 w 591"/>
              <a:gd name="T49" fmla="*/ 67965 h 463"/>
              <a:gd name="T50" fmla="*/ 43467 w 591"/>
              <a:gd name="T51" fmla="*/ 70509 h 463"/>
              <a:gd name="T52" fmla="*/ 40507 w 591"/>
              <a:gd name="T53" fmla="*/ 71963 h 463"/>
              <a:gd name="T54" fmla="*/ 38014 w 591"/>
              <a:gd name="T55" fmla="*/ 75234 h 463"/>
              <a:gd name="T56" fmla="*/ 33963 w 591"/>
              <a:gd name="T57" fmla="*/ 77596 h 463"/>
              <a:gd name="T58" fmla="*/ 31626 w 591"/>
              <a:gd name="T59" fmla="*/ 79595 h 463"/>
              <a:gd name="T60" fmla="*/ 28511 w 591"/>
              <a:gd name="T61" fmla="*/ 81412 h 463"/>
              <a:gd name="T62" fmla="*/ 24304 w 591"/>
              <a:gd name="T63" fmla="*/ 81776 h 463"/>
              <a:gd name="T64" fmla="*/ 21656 w 591"/>
              <a:gd name="T65" fmla="*/ 83956 h 463"/>
              <a:gd name="T66" fmla="*/ 17916 w 591"/>
              <a:gd name="T67" fmla="*/ 84138 h 463"/>
              <a:gd name="T68" fmla="*/ 13087 w 591"/>
              <a:gd name="T69" fmla="*/ 83411 h 463"/>
              <a:gd name="T70" fmla="*/ 8725 w 591"/>
              <a:gd name="T71" fmla="*/ 81957 h 463"/>
              <a:gd name="T72" fmla="*/ 6699 w 591"/>
              <a:gd name="T73" fmla="*/ 81594 h 463"/>
              <a:gd name="T74" fmla="*/ 5764 w 591"/>
              <a:gd name="T75" fmla="*/ 81412 h 463"/>
              <a:gd name="T76" fmla="*/ 3272 w 591"/>
              <a:gd name="T77" fmla="*/ 80685 h 463"/>
              <a:gd name="T78" fmla="*/ 2025 w 591"/>
              <a:gd name="T79" fmla="*/ 78868 h 463"/>
              <a:gd name="T80" fmla="*/ 935 w 591"/>
              <a:gd name="T81" fmla="*/ 76869 h 463"/>
              <a:gd name="T82" fmla="*/ 312 w 591"/>
              <a:gd name="T83" fmla="*/ 59242 h 463"/>
              <a:gd name="T84" fmla="*/ 467 w 591"/>
              <a:gd name="T85" fmla="*/ 45613 h 463"/>
              <a:gd name="T86" fmla="*/ 467 w 591"/>
              <a:gd name="T87" fmla="*/ 25441 h 463"/>
              <a:gd name="T88" fmla="*/ 467 w 591"/>
              <a:gd name="T89" fmla="*/ 12175 h 463"/>
              <a:gd name="T90" fmla="*/ 623 w 591"/>
              <a:gd name="T91" fmla="*/ 4725 h 463"/>
              <a:gd name="T92" fmla="*/ 4518 w 591"/>
              <a:gd name="T93" fmla="*/ 2181 h 463"/>
              <a:gd name="T94" fmla="*/ 14177 w 591"/>
              <a:gd name="T95" fmla="*/ 0 h 463"/>
              <a:gd name="T96" fmla="*/ 34742 w 591"/>
              <a:gd name="T97" fmla="*/ 2726 h 463"/>
              <a:gd name="T98" fmla="*/ 47985 w 591"/>
              <a:gd name="T99" fmla="*/ 3634 h 463"/>
              <a:gd name="T100" fmla="*/ 55930 w 591"/>
              <a:gd name="T101" fmla="*/ 3271 h 463"/>
              <a:gd name="T102" fmla="*/ 74626 w 591"/>
              <a:gd name="T103" fmla="*/ 3271 h 463"/>
              <a:gd name="T104" fmla="*/ 86311 w 591"/>
              <a:gd name="T105" fmla="*/ 3634 h 463"/>
              <a:gd name="T106" fmla="*/ 90673 w 591"/>
              <a:gd name="T107" fmla="*/ 3271 h 463"/>
              <a:gd name="T108" fmla="*/ 91919 w 591"/>
              <a:gd name="T109" fmla="*/ 3998 h 463"/>
              <a:gd name="T110" fmla="*/ 92075 w 591"/>
              <a:gd name="T111" fmla="*/ 3998 h 463"/>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591"/>
              <a:gd name="T169" fmla="*/ 0 h 463"/>
              <a:gd name="T170" fmla="*/ 591 w 591"/>
              <a:gd name="T171" fmla="*/ 463 h 463"/>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591" h="463">
                <a:moveTo>
                  <a:pt x="591" y="21"/>
                </a:moveTo>
                <a:lnTo>
                  <a:pt x="590" y="23"/>
                </a:lnTo>
                <a:lnTo>
                  <a:pt x="588" y="25"/>
                </a:lnTo>
                <a:lnTo>
                  <a:pt x="587" y="27"/>
                </a:lnTo>
                <a:lnTo>
                  <a:pt x="584" y="28"/>
                </a:lnTo>
                <a:lnTo>
                  <a:pt x="584" y="32"/>
                </a:lnTo>
                <a:lnTo>
                  <a:pt x="583" y="35"/>
                </a:lnTo>
                <a:lnTo>
                  <a:pt x="581" y="39"/>
                </a:lnTo>
                <a:lnTo>
                  <a:pt x="580" y="40"/>
                </a:lnTo>
                <a:lnTo>
                  <a:pt x="578" y="41"/>
                </a:lnTo>
                <a:lnTo>
                  <a:pt x="576" y="44"/>
                </a:lnTo>
                <a:lnTo>
                  <a:pt x="575" y="48"/>
                </a:lnTo>
                <a:lnTo>
                  <a:pt x="574" y="49"/>
                </a:lnTo>
                <a:lnTo>
                  <a:pt x="573" y="51"/>
                </a:lnTo>
                <a:lnTo>
                  <a:pt x="571" y="53"/>
                </a:lnTo>
                <a:lnTo>
                  <a:pt x="570" y="54"/>
                </a:lnTo>
                <a:lnTo>
                  <a:pt x="568" y="56"/>
                </a:lnTo>
                <a:lnTo>
                  <a:pt x="566" y="58"/>
                </a:lnTo>
                <a:lnTo>
                  <a:pt x="564" y="61"/>
                </a:lnTo>
                <a:lnTo>
                  <a:pt x="562" y="63"/>
                </a:lnTo>
                <a:lnTo>
                  <a:pt x="561" y="69"/>
                </a:lnTo>
                <a:lnTo>
                  <a:pt x="560" y="71"/>
                </a:lnTo>
                <a:lnTo>
                  <a:pt x="559" y="74"/>
                </a:lnTo>
                <a:lnTo>
                  <a:pt x="559" y="76"/>
                </a:lnTo>
                <a:lnTo>
                  <a:pt x="557" y="78"/>
                </a:lnTo>
                <a:lnTo>
                  <a:pt x="556" y="80"/>
                </a:lnTo>
                <a:lnTo>
                  <a:pt x="555" y="81"/>
                </a:lnTo>
                <a:lnTo>
                  <a:pt x="553" y="85"/>
                </a:lnTo>
                <a:lnTo>
                  <a:pt x="550" y="90"/>
                </a:lnTo>
                <a:lnTo>
                  <a:pt x="547" y="95"/>
                </a:lnTo>
                <a:lnTo>
                  <a:pt x="545" y="99"/>
                </a:lnTo>
                <a:lnTo>
                  <a:pt x="543" y="104"/>
                </a:lnTo>
                <a:lnTo>
                  <a:pt x="541" y="109"/>
                </a:lnTo>
                <a:lnTo>
                  <a:pt x="539" y="112"/>
                </a:lnTo>
                <a:lnTo>
                  <a:pt x="536" y="113"/>
                </a:lnTo>
                <a:lnTo>
                  <a:pt x="535" y="116"/>
                </a:lnTo>
                <a:lnTo>
                  <a:pt x="533" y="117"/>
                </a:lnTo>
                <a:lnTo>
                  <a:pt x="532" y="119"/>
                </a:lnTo>
                <a:lnTo>
                  <a:pt x="529" y="120"/>
                </a:lnTo>
                <a:lnTo>
                  <a:pt x="528" y="122"/>
                </a:lnTo>
                <a:lnTo>
                  <a:pt x="527" y="123"/>
                </a:lnTo>
                <a:lnTo>
                  <a:pt x="527" y="124"/>
                </a:lnTo>
                <a:lnTo>
                  <a:pt x="527" y="125"/>
                </a:lnTo>
                <a:lnTo>
                  <a:pt x="527" y="124"/>
                </a:lnTo>
                <a:lnTo>
                  <a:pt x="526" y="124"/>
                </a:lnTo>
                <a:lnTo>
                  <a:pt x="525" y="125"/>
                </a:lnTo>
                <a:lnTo>
                  <a:pt x="525" y="126"/>
                </a:lnTo>
                <a:lnTo>
                  <a:pt x="524" y="127"/>
                </a:lnTo>
                <a:lnTo>
                  <a:pt x="524" y="130"/>
                </a:lnTo>
                <a:lnTo>
                  <a:pt x="522" y="131"/>
                </a:lnTo>
                <a:lnTo>
                  <a:pt x="522" y="132"/>
                </a:lnTo>
                <a:lnTo>
                  <a:pt x="521" y="136"/>
                </a:lnTo>
                <a:lnTo>
                  <a:pt x="520" y="139"/>
                </a:lnTo>
                <a:lnTo>
                  <a:pt x="519" y="143"/>
                </a:lnTo>
                <a:lnTo>
                  <a:pt x="517" y="145"/>
                </a:lnTo>
                <a:lnTo>
                  <a:pt x="514" y="148"/>
                </a:lnTo>
                <a:lnTo>
                  <a:pt x="512" y="151"/>
                </a:lnTo>
                <a:lnTo>
                  <a:pt x="509" y="153"/>
                </a:lnTo>
                <a:lnTo>
                  <a:pt x="507" y="156"/>
                </a:lnTo>
                <a:lnTo>
                  <a:pt x="507" y="159"/>
                </a:lnTo>
                <a:lnTo>
                  <a:pt x="506" y="163"/>
                </a:lnTo>
                <a:lnTo>
                  <a:pt x="504" y="166"/>
                </a:lnTo>
                <a:lnTo>
                  <a:pt x="502" y="167"/>
                </a:lnTo>
                <a:lnTo>
                  <a:pt x="501" y="168"/>
                </a:lnTo>
                <a:lnTo>
                  <a:pt x="500" y="170"/>
                </a:lnTo>
                <a:lnTo>
                  <a:pt x="500" y="171"/>
                </a:lnTo>
                <a:lnTo>
                  <a:pt x="498" y="172"/>
                </a:lnTo>
                <a:lnTo>
                  <a:pt x="497" y="173"/>
                </a:lnTo>
                <a:lnTo>
                  <a:pt x="494" y="174"/>
                </a:lnTo>
                <a:lnTo>
                  <a:pt x="492" y="177"/>
                </a:lnTo>
                <a:lnTo>
                  <a:pt x="491" y="179"/>
                </a:lnTo>
                <a:lnTo>
                  <a:pt x="490" y="181"/>
                </a:lnTo>
                <a:lnTo>
                  <a:pt x="487" y="184"/>
                </a:lnTo>
                <a:lnTo>
                  <a:pt x="486" y="186"/>
                </a:lnTo>
                <a:lnTo>
                  <a:pt x="484" y="188"/>
                </a:lnTo>
                <a:lnTo>
                  <a:pt x="483" y="192"/>
                </a:lnTo>
                <a:lnTo>
                  <a:pt x="481" y="194"/>
                </a:lnTo>
                <a:lnTo>
                  <a:pt x="481" y="195"/>
                </a:lnTo>
                <a:lnTo>
                  <a:pt x="480" y="196"/>
                </a:lnTo>
                <a:lnTo>
                  <a:pt x="479" y="199"/>
                </a:lnTo>
                <a:lnTo>
                  <a:pt x="478" y="199"/>
                </a:lnTo>
                <a:lnTo>
                  <a:pt x="477" y="200"/>
                </a:lnTo>
                <a:lnTo>
                  <a:pt x="476" y="202"/>
                </a:lnTo>
                <a:lnTo>
                  <a:pt x="473" y="205"/>
                </a:lnTo>
                <a:lnTo>
                  <a:pt x="470" y="209"/>
                </a:lnTo>
                <a:lnTo>
                  <a:pt x="469" y="212"/>
                </a:lnTo>
                <a:lnTo>
                  <a:pt x="466" y="214"/>
                </a:lnTo>
                <a:lnTo>
                  <a:pt x="464" y="216"/>
                </a:lnTo>
                <a:lnTo>
                  <a:pt x="462" y="217"/>
                </a:lnTo>
                <a:lnTo>
                  <a:pt x="460" y="220"/>
                </a:lnTo>
                <a:lnTo>
                  <a:pt x="458" y="221"/>
                </a:lnTo>
                <a:lnTo>
                  <a:pt x="457" y="222"/>
                </a:lnTo>
                <a:lnTo>
                  <a:pt x="455" y="224"/>
                </a:lnTo>
                <a:lnTo>
                  <a:pt x="453" y="224"/>
                </a:lnTo>
                <a:lnTo>
                  <a:pt x="453" y="227"/>
                </a:lnTo>
                <a:lnTo>
                  <a:pt x="451" y="229"/>
                </a:lnTo>
                <a:lnTo>
                  <a:pt x="448" y="234"/>
                </a:lnTo>
                <a:lnTo>
                  <a:pt x="445" y="237"/>
                </a:lnTo>
                <a:lnTo>
                  <a:pt x="442" y="241"/>
                </a:lnTo>
                <a:lnTo>
                  <a:pt x="438" y="244"/>
                </a:lnTo>
                <a:lnTo>
                  <a:pt x="436" y="248"/>
                </a:lnTo>
                <a:lnTo>
                  <a:pt x="435" y="249"/>
                </a:lnTo>
                <a:lnTo>
                  <a:pt x="433" y="249"/>
                </a:lnTo>
                <a:lnTo>
                  <a:pt x="431" y="255"/>
                </a:lnTo>
                <a:lnTo>
                  <a:pt x="428" y="260"/>
                </a:lnTo>
                <a:lnTo>
                  <a:pt x="424" y="264"/>
                </a:lnTo>
                <a:lnTo>
                  <a:pt x="423" y="267"/>
                </a:lnTo>
                <a:lnTo>
                  <a:pt x="422" y="269"/>
                </a:lnTo>
                <a:lnTo>
                  <a:pt x="419" y="270"/>
                </a:lnTo>
                <a:lnTo>
                  <a:pt x="417" y="271"/>
                </a:lnTo>
                <a:lnTo>
                  <a:pt x="414" y="274"/>
                </a:lnTo>
                <a:lnTo>
                  <a:pt x="412" y="275"/>
                </a:lnTo>
                <a:lnTo>
                  <a:pt x="410" y="278"/>
                </a:lnTo>
                <a:lnTo>
                  <a:pt x="409" y="281"/>
                </a:lnTo>
                <a:lnTo>
                  <a:pt x="408" y="282"/>
                </a:lnTo>
                <a:lnTo>
                  <a:pt x="405" y="284"/>
                </a:lnTo>
                <a:lnTo>
                  <a:pt x="402" y="285"/>
                </a:lnTo>
                <a:lnTo>
                  <a:pt x="401" y="286"/>
                </a:lnTo>
                <a:lnTo>
                  <a:pt x="401" y="288"/>
                </a:lnTo>
                <a:lnTo>
                  <a:pt x="400" y="288"/>
                </a:lnTo>
                <a:lnTo>
                  <a:pt x="397" y="291"/>
                </a:lnTo>
                <a:lnTo>
                  <a:pt x="395" y="293"/>
                </a:lnTo>
                <a:lnTo>
                  <a:pt x="391" y="296"/>
                </a:lnTo>
                <a:lnTo>
                  <a:pt x="389" y="297"/>
                </a:lnTo>
                <a:lnTo>
                  <a:pt x="387" y="297"/>
                </a:lnTo>
                <a:lnTo>
                  <a:pt x="384" y="299"/>
                </a:lnTo>
                <a:lnTo>
                  <a:pt x="382" y="302"/>
                </a:lnTo>
                <a:lnTo>
                  <a:pt x="380" y="304"/>
                </a:lnTo>
                <a:lnTo>
                  <a:pt x="377" y="306"/>
                </a:lnTo>
                <a:lnTo>
                  <a:pt x="376" y="307"/>
                </a:lnTo>
                <a:lnTo>
                  <a:pt x="375" y="310"/>
                </a:lnTo>
                <a:lnTo>
                  <a:pt x="373" y="314"/>
                </a:lnTo>
                <a:lnTo>
                  <a:pt x="369" y="319"/>
                </a:lnTo>
                <a:lnTo>
                  <a:pt x="367" y="320"/>
                </a:lnTo>
                <a:lnTo>
                  <a:pt x="366" y="322"/>
                </a:lnTo>
                <a:lnTo>
                  <a:pt x="363" y="324"/>
                </a:lnTo>
                <a:lnTo>
                  <a:pt x="362" y="325"/>
                </a:lnTo>
                <a:lnTo>
                  <a:pt x="360" y="327"/>
                </a:lnTo>
                <a:lnTo>
                  <a:pt x="356" y="329"/>
                </a:lnTo>
                <a:lnTo>
                  <a:pt x="352" y="330"/>
                </a:lnTo>
                <a:lnTo>
                  <a:pt x="350" y="330"/>
                </a:lnTo>
                <a:lnTo>
                  <a:pt x="349" y="331"/>
                </a:lnTo>
                <a:lnTo>
                  <a:pt x="348" y="332"/>
                </a:lnTo>
                <a:lnTo>
                  <a:pt x="347" y="334"/>
                </a:lnTo>
                <a:lnTo>
                  <a:pt x="347" y="336"/>
                </a:lnTo>
                <a:lnTo>
                  <a:pt x="346" y="337"/>
                </a:lnTo>
                <a:lnTo>
                  <a:pt x="345" y="337"/>
                </a:lnTo>
                <a:lnTo>
                  <a:pt x="343" y="338"/>
                </a:lnTo>
                <a:lnTo>
                  <a:pt x="342" y="338"/>
                </a:lnTo>
                <a:lnTo>
                  <a:pt x="340" y="338"/>
                </a:lnTo>
                <a:lnTo>
                  <a:pt x="338" y="339"/>
                </a:lnTo>
                <a:lnTo>
                  <a:pt x="335" y="340"/>
                </a:lnTo>
                <a:lnTo>
                  <a:pt x="333" y="340"/>
                </a:lnTo>
                <a:lnTo>
                  <a:pt x="332" y="341"/>
                </a:lnTo>
                <a:lnTo>
                  <a:pt x="329" y="343"/>
                </a:lnTo>
                <a:lnTo>
                  <a:pt x="328" y="345"/>
                </a:lnTo>
                <a:lnTo>
                  <a:pt x="327" y="346"/>
                </a:lnTo>
                <a:lnTo>
                  <a:pt x="326" y="348"/>
                </a:lnTo>
                <a:lnTo>
                  <a:pt x="325" y="350"/>
                </a:lnTo>
                <a:lnTo>
                  <a:pt x="321" y="355"/>
                </a:lnTo>
                <a:lnTo>
                  <a:pt x="319" y="361"/>
                </a:lnTo>
                <a:lnTo>
                  <a:pt x="315" y="365"/>
                </a:lnTo>
                <a:lnTo>
                  <a:pt x="313" y="368"/>
                </a:lnTo>
                <a:lnTo>
                  <a:pt x="308" y="371"/>
                </a:lnTo>
                <a:lnTo>
                  <a:pt x="304" y="372"/>
                </a:lnTo>
                <a:lnTo>
                  <a:pt x="299" y="373"/>
                </a:lnTo>
                <a:lnTo>
                  <a:pt x="296" y="373"/>
                </a:lnTo>
                <a:lnTo>
                  <a:pt x="292" y="374"/>
                </a:lnTo>
                <a:lnTo>
                  <a:pt x="290" y="375"/>
                </a:lnTo>
                <a:lnTo>
                  <a:pt x="288" y="376"/>
                </a:lnTo>
                <a:lnTo>
                  <a:pt x="286" y="378"/>
                </a:lnTo>
                <a:lnTo>
                  <a:pt x="284" y="379"/>
                </a:lnTo>
                <a:lnTo>
                  <a:pt x="283" y="382"/>
                </a:lnTo>
                <a:lnTo>
                  <a:pt x="280" y="386"/>
                </a:lnTo>
                <a:lnTo>
                  <a:pt x="279" y="388"/>
                </a:lnTo>
                <a:lnTo>
                  <a:pt x="277" y="389"/>
                </a:lnTo>
                <a:lnTo>
                  <a:pt x="274" y="392"/>
                </a:lnTo>
                <a:lnTo>
                  <a:pt x="272" y="393"/>
                </a:lnTo>
                <a:lnTo>
                  <a:pt x="269" y="393"/>
                </a:lnTo>
                <a:lnTo>
                  <a:pt x="265" y="394"/>
                </a:lnTo>
                <a:lnTo>
                  <a:pt x="263" y="395"/>
                </a:lnTo>
                <a:lnTo>
                  <a:pt x="260" y="396"/>
                </a:lnTo>
                <a:lnTo>
                  <a:pt x="257" y="400"/>
                </a:lnTo>
                <a:lnTo>
                  <a:pt x="253" y="403"/>
                </a:lnTo>
                <a:lnTo>
                  <a:pt x="252" y="405"/>
                </a:lnTo>
                <a:lnTo>
                  <a:pt x="250" y="407"/>
                </a:lnTo>
                <a:lnTo>
                  <a:pt x="249" y="410"/>
                </a:lnTo>
                <a:lnTo>
                  <a:pt x="246" y="413"/>
                </a:lnTo>
                <a:lnTo>
                  <a:pt x="244" y="414"/>
                </a:lnTo>
                <a:lnTo>
                  <a:pt x="243" y="415"/>
                </a:lnTo>
                <a:lnTo>
                  <a:pt x="241" y="416"/>
                </a:lnTo>
                <a:lnTo>
                  <a:pt x="237" y="417"/>
                </a:lnTo>
                <a:lnTo>
                  <a:pt x="232" y="419"/>
                </a:lnTo>
                <a:lnTo>
                  <a:pt x="228" y="420"/>
                </a:lnTo>
                <a:lnTo>
                  <a:pt x="223" y="421"/>
                </a:lnTo>
                <a:lnTo>
                  <a:pt x="218" y="427"/>
                </a:lnTo>
                <a:lnTo>
                  <a:pt x="216" y="430"/>
                </a:lnTo>
                <a:lnTo>
                  <a:pt x="214" y="433"/>
                </a:lnTo>
                <a:lnTo>
                  <a:pt x="212" y="434"/>
                </a:lnTo>
                <a:lnTo>
                  <a:pt x="211" y="435"/>
                </a:lnTo>
                <a:lnTo>
                  <a:pt x="209" y="436"/>
                </a:lnTo>
                <a:lnTo>
                  <a:pt x="207" y="437"/>
                </a:lnTo>
                <a:lnTo>
                  <a:pt x="203" y="438"/>
                </a:lnTo>
                <a:lnTo>
                  <a:pt x="198" y="440"/>
                </a:lnTo>
                <a:lnTo>
                  <a:pt x="195" y="441"/>
                </a:lnTo>
                <a:lnTo>
                  <a:pt x="193" y="442"/>
                </a:lnTo>
                <a:lnTo>
                  <a:pt x="191" y="443"/>
                </a:lnTo>
                <a:lnTo>
                  <a:pt x="189" y="444"/>
                </a:lnTo>
                <a:lnTo>
                  <a:pt x="188" y="447"/>
                </a:lnTo>
                <a:lnTo>
                  <a:pt x="183" y="448"/>
                </a:lnTo>
                <a:lnTo>
                  <a:pt x="179" y="450"/>
                </a:lnTo>
                <a:lnTo>
                  <a:pt x="174" y="450"/>
                </a:lnTo>
                <a:lnTo>
                  <a:pt x="168" y="450"/>
                </a:lnTo>
                <a:lnTo>
                  <a:pt x="163" y="450"/>
                </a:lnTo>
                <a:lnTo>
                  <a:pt x="159" y="450"/>
                </a:lnTo>
                <a:lnTo>
                  <a:pt x="158" y="450"/>
                </a:lnTo>
                <a:lnTo>
                  <a:pt x="156" y="450"/>
                </a:lnTo>
                <a:lnTo>
                  <a:pt x="153" y="452"/>
                </a:lnTo>
                <a:lnTo>
                  <a:pt x="151" y="455"/>
                </a:lnTo>
                <a:lnTo>
                  <a:pt x="148" y="457"/>
                </a:lnTo>
                <a:lnTo>
                  <a:pt x="147" y="458"/>
                </a:lnTo>
                <a:lnTo>
                  <a:pt x="143" y="461"/>
                </a:lnTo>
                <a:lnTo>
                  <a:pt x="141" y="462"/>
                </a:lnTo>
                <a:lnTo>
                  <a:pt x="139" y="462"/>
                </a:lnTo>
                <a:lnTo>
                  <a:pt x="138" y="463"/>
                </a:lnTo>
                <a:lnTo>
                  <a:pt x="135" y="463"/>
                </a:lnTo>
                <a:lnTo>
                  <a:pt x="133" y="463"/>
                </a:lnTo>
                <a:lnTo>
                  <a:pt x="129" y="463"/>
                </a:lnTo>
                <a:lnTo>
                  <a:pt x="125" y="463"/>
                </a:lnTo>
                <a:lnTo>
                  <a:pt x="120" y="463"/>
                </a:lnTo>
                <a:lnTo>
                  <a:pt x="115" y="463"/>
                </a:lnTo>
                <a:lnTo>
                  <a:pt x="110" y="463"/>
                </a:lnTo>
                <a:lnTo>
                  <a:pt x="105" y="463"/>
                </a:lnTo>
                <a:lnTo>
                  <a:pt x="100" y="462"/>
                </a:lnTo>
                <a:lnTo>
                  <a:pt x="97" y="462"/>
                </a:lnTo>
                <a:lnTo>
                  <a:pt x="93" y="462"/>
                </a:lnTo>
                <a:lnTo>
                  <a:pt x="90" y="461"/>
                </a:lnTo>
                <a:lnTo>
                  <a:pt x="84" y="459"/>
                </a:lnTo>
                <a:lnTo>
                  <a:pt x="79" y="458"/>
                </a:lnTo>
                <a:lnTo>
                  <a:pt x="76" y="457"/>
                </a:lnTo>
                <a:lnTo>
                  <a:pt x="72" y="456"/>
                </a:lnTo>
                <a:lnTo>
                  <a:pt x="69" y="455"/>
                </a:lnTo>
                <a:lnTo>
                  <a:pt x="65" y="454"/>
                </a:lnTo>
                <a:lnTo>
                  <a:pt x="60" y="452"/>
                </a:lnTo>
                <a:lnTo>
                  <a:pt x="56" y="451"/>
                </a:lnTo>
                <a:lnTo>
                  <a:pt x="53" y="451"/>
                </a:lnTo>
                <a:lnTo>
                  <a:pt x="51" y="450"/>
                </a:lnTo>
                <a:lnTo>
                  <a:pt x="49" y="450"/>
                </a:lnTo>
                <a:lnTo>
                  <a:pt x="48" y="450"/>
                </a:lnTo>
                <a:lnTo>
                  <a:pt x="45" y="449"/>
                </a:lnTo>
                <a:lnTo>
                  <a:pt x="44" y="449"/>
                </a:lnTo>
                <a:lnTo>
                  <a:pt x="43" y="449"/>
                </a:lnTo>
                <a:lnTo>
                  <a:pt x="42" y="449"/>
                </a:lnTo>
                <a:lnTo>
                  <a:pt x="41" y="448"/>
                </a:lnTo>
                <a:lnTo>
                  <a:pt x="37" y="448"/>
                </a:lnTo>
                <a:lnTo>
                  <a:pt x="36" y="448"/>
                </a:lnTo>
                <a:lnTo>
                  <a:pt x="34" y="447"/>
                </a:lnTo>
                <a:lnTo>
                  <a:pt x="31" y="447"/>
                </a:lnTo>
                <a:lnTo>
                  <a:pt x="29" y="447"/>
                </a:lnTo>
                <a:lnTo>
                  <a:pt x="27" y="445"/>
                </a:lnTo>
                <a:lnTo>
                  <a:pt x="23" y="445"/>
                </a:lnTo>
                <a:lnTo>
                  <a:pt x="21" y="444"/>
                </a:lnTo>
                <a:lnTo>
                  <a:pt x="20" y="444"/>
                </a:lnTo>
                <a:lnTo>
                  <a:pt x="17" y="443"/>
                </a:lnTo>
                <a:lnTo>
                  <a:pt x="15" y="441"/>
                </a:lnTo>
                <a:lnTo>
                  <a:pt x="14" y="438"/>
                </a:lnTo>
                <a:lnTo>
                  <a:pt x="13" y="435"/>
                </a:lnTo>
                <a:lnTo>
                  <a:pt x="13" y="434"/>
                </a:lnTo>
                <a:lnTo>
                  <a:pt x="11" y="433"/>
                </a:lnTo>
                <a:lnTo>
                  <a:pt x="10" y="430"/>
                </a:lnTo>
                <a:lnTo>
                  <a:pt x="9" y="428"/>
                </a:lnTo>
                <a:lnTo>
                  <a:pt x="8" y="427"/>
                </a:lnTo>
                <a:lnTo>
                  <a:pt x="7" y="426"/>
                </a:lnTo>
                <a:lnTo>
                  <a:pt x="6" y="424"/>
                </a:lnTo>
                <a:lnTo>
                  <a:pt x="6" y="423"/>
                </a:lnTo>
                <a:lnTo>
                  <a:pt x="3" y="421"/>
                </a:lnTo>
                <a:lnTo>
                  <a:pt x="2" y="419"/>
                </a:lnTo>
                <a:lnTo>
                  <a:pt x="1" y="417"/>
                </a:lnTo>
                <a:lnTo>
                  <a:pt x="0" y="416"/>
                </a:lnTo>
                <a:lnTo>
                  <a:pt x="1" y="386"/>
                </a:lnTo>
                <a:lnTo>
                  <a:pt x="1" y="357"/>
                </a:lnTo>
                <a:lnTo>
                  <a:pt x="2" y="326"/>
                </a:lnTo>
                <a:lnTo>
                  <a:pt x="3" y="297"/>
                </a:lnTo>
                <a:lnTo>
                  <a:pt x="3" y="291"/>
                </a:lnTo>
                <a:lnTo>
                  <a:pt x="3" y="285"/>
                </a:lnTo>
                <a:lnTo>
                  <a:pt x="3" y="278"/>
                </a:lnTo>
                <a:lnTo>
                  <a:pt x="3" y="270"/>
                </a:lnTo>
                <a:lnTo>
                  <a:pt x="3" y="261"/>
                </a:lnTo>
                <a:lnTo>
                  <a:pt x="3" y="251"/>
                </a:lnTo>
                <a:lnTo>
                  <a:pt x="3" y="242"/>
                </a:lnTo>
                <a:lnTo>
                  <a:pt x="3" y="231"/>
                </a:lnTo>
                <a:lnTo>
                  <a:pt x="3" y="221"/>
                </a:lnTo>
                <a:lnTo>
                  <a:pt x="3" y="209"/>
                </a:lnTo>
                <a:lnTo>
                  <a:pt x="3" y="187"/>
                </a:lnTo>
                <a:lnTo>
                  <a:pt x="3" y="164"/>
                </a:lnTo>
                <a:lnTo>
                  <a:pt x="3" y="140"/>
                </a:lnTo>
                <a:lnTo>
                  <a:pt x="3" y="129"/>
                </a:lnTo>
                <a:lnTo>
                  <a:pt x="3" y="118"/>
                </a:lnTo>
                <a:lnTo>
                  <a:pt x="3" y="106"/>
                </a:lnTo>
                <a:lnTo>
                  <a:pt x="3" y="96"/>
                </a:lnTo>
                <a:lnTo>
                  <a:pt x="3" y="85"/>
                </a:lnTo>
                <a:lnTo>
                  <a:pt x="3" y="76"/>
                </a:lnTo>
                <a:lnTo>
                  <a:pt x="3" y="67"/>
                </a:lnTo>
                <a:lnTo>
                  <a:pt x="3" y="58"/>
                </a:lnTo>
                <a:lnTo>
                  <a:pt x="3" y="51"/>
                </a:lnTo>
                <a:lnTo>
                  <a:pt x="4" y="44"/>
                </a:lnTo>
                <a:lnTo>
                  <a:pt x="4" y="39"/>
                </a:lnTo>
                <a:lnTo>
                  <a:pt x="4" y="33"/>
                </a:lnTo>
                <a:lnTo>
                  <a:pt x="4" y="29"/>
                </a:lnTo>
                <a:lnTo>
                  <a:pt x="4" y="26"/>
                </a:lnTo>
                <a:lnTo>
                  <a:pt x="4" y="25"/>
                </a:lnTo>
                <a:lnTo>
                  <a:pt x="6" y="23"/>
                </a:lnTo>
                <a:lnTo>
                  <a:pt x="14" y="19"/>
                </a:lnTo>
                <a:lnTo>
                  <a:pt x="21" y="14"/>
                </a:lnTo>
                <a:lnTo>
                  <a:pt x="29" y="12"/>
                </a:lnTo>
                <a:lnTo>
                  <a:pt x="38" y="8"/>
                </a:lnTo>
                <a:lnTo>
                  <a:pt x="46" y="6"/>
                </a:lnTo>
                <a:lnTo>
                  <a:pt x="55" y="4"/>
                </a:lnTo>
                <a:lnTo>
                  <a:pt x="64" y="2"/>
                </a:lnTo>
                <a:lnTo>
                  <a:pt x="72" y="1"/>
                </a:lnTo>
                <a:lnTo>
                  <a:pt x="82" y="1"/>
                </a:lnTo>
                <a:lnTo>
                  <a:pt x="91" y="0"/>
                </a:lnTo>
                <a:lnTo>
                  <a:pt x="99" y="0"/>
                </a:lnTo>
                <a:lnTo>
                  <a:pt x="108" y="0"/>
                </a:lnTo>
                <a:lnTo>
                  <a:pt x="127" y="1"/>
                </a:lnTo>
                <a:lnTo>
                  <a:pt x="146" y="4"/>
                </a:lnTo>
                <a:lnTo>
                  <a:pt x="165" y="6"/>
                </a:lnTo>
                <a:lnTo>
                  <a:pt x="184" y="9"/>
                </a:lnTo>
                <a:lnTo>
                  <a:pt x="223" y="15"/>
                </a:lnTo>
                <a:lnTo>
                  <a:pt x="242" y="18"/>
                </a:lnTo>
                <a:lnTo>
                  <a:pt x="260" y="20"/>
                </a:lnTo>
                <a:lnTo>
                  <a:pt x="279" y="22"/>
                </a:lnTo>
                <a:lnTo>
                  <a:pt x="288" y="22"/>
                </a:lnTo>
                <a:lnTo>
                  <a:pt x="298" y="22"/>
                </a:lnTo>
                <a:lnTo>
                  <a:pt x="303" y="21"/>
                </a:lnTo>
                <a:lnTo>
                  <a:pt x="308" y="20"/>
                </a:lnTo>
                <a:lnTo>
                  <a:pt x="314" y="20"/>
                </a:lnTo>
                <a:lnTo>
                  <a:pt x="320" y="19"/>
                </a:lnTo>
                <a:lnTo>
                  <a:pt x="327" y="19"/>
                </a:lnTo>
                <a:lnTo>
                  <a:pt x="335" y="18"/>
                </a:lnTo>
                <a:lnTo>
                  <a:pt x="342" y="18"/>
                </a:lnTo>
                <a:lnTo>
                  <a:pt x="350" y="18"/>
                </a:lnTo>
                <a:lnTo>
                  <a:pt x="359" y="18"/>
                </a:lnTo>
                <a:lnTo>
                  <a:pt x="367" y="16"/>
                </a:lnTo>
                <a:lnTo>
                  <a:pt x="386" y="16"/>
                </a:lnTo>
                <a:lnTo>
                  <a:pt x="403" y="16"/>
                </a:lnTo>
                <a:lnTo>
                  <a:pt x="423" y="16"/>
                </a:lnTo>
                <a:lnTo>
                  <a:pt x="442" y="18"/>
                </a:lnTo>
                <a:lnTo>
                  <a:pt x="460" y="18"/>
                </a:lnTo>
                <a:lnTo>
                  <a:pt x="479" y="18"/>
                </a:lnTo>
                <a:lnTo>
                  <a:pt x="498" y="19"/>
                </a:lnTo>
                <a:lnTo>
                  <a:pt x="515" y="19"/>
                </a:lnTo>
                <a:lnTo>
                  <a:pt x="524" y="19"/>
                </a:lnTo>
                <a:lnTo>
                  <a:pt x="532" y="19"/>
                </a:lnTo>
                <a:lnTo>
                  <a:pt x="539" y="19"/>
                </a:lnTo>
                <a:lnTo>
                  <a:pt x="547" y="20"/>
                </a:lnTo>
                <a:lnTo>
                  <a:pt x="554" y="20"/>
                </a:lnTo>
                <a:lnTo>
                  <a:pt x="560" y="20"/>
                </a:lnTo>
                <a:lnTo>
                  <a:pt x="564" y="19"/>
                </a:lnTo>
                <a:lnTo>
                  <a:pt x="569" y="19"/>
                </a:lnTo>
                <a:lnTo>
                  <a:pt x="574" y="18"/>
                </a:lnTo>
                <a:lnTo>
                  <a:pt x="578" y="18"/>
                </a:lnTo>
                <a:lnTo>
                  <a:pt x="580" y="18"/>
                </a:lnTo>
                <a:lnTo>
                  <a:pt x="582" y="18"/>
                </a:lnTo>
                <a:lnTo>
                  <a:pt x="586" y="19"/>
                </a:lnTo>
                <a:lnTo>
                  <a:pt x="587" y="19"/>
                </a:lnTo>
                <a:lnTo>
                  <a:pt x="588" y="19"/>
                </a:lnTo>
                <a:lnTo>
                  <a:pt x="589" y="19"/>
                </a:lnTo>
                <a:lnTo>
                  <a:pt x="589" y="20"/>
                </a:lnTo>
                <a:lnTo>
                  <a:pt x="590" y="22"/>
                </a:lnTo>
                <a:lnTo>
                  <a:pt x="590" y="23"/>
                </a:lnTo>
                <a:lnTo>
                  <a:pt x="590" y="25"/>
                </a:lnTo>
                <a:lnTo>
                  <a:pt x="591" y="25"/>
                </a:lnTo>
                <a:lnTo>
                  <a:pt x="591" y="23"/>
                </a:lnTo>
                <a:lnTo>
                  <a:pt x="591" y="22"/>
                </a:lnTo>
                <a:lnTo>
                  <a:pt x="591" y="21"/>
                </a:lnTo>
                <a:close/>
              </a:path>
            </a:pathLst>
          </a:custGeom>
          <a:solidFill>
            <a:srgbClr val="FF0000"/>
          </a:solidFill>
          <a:ln w="9525">
            <a:noFill/>
            <a:round/>
            <a:headEnd/>
            <a:tailEnd/>
          </a:ln>
        </p:spPr>
        <p:txBody>
          <a:bodyPr lIns="57150" tIns="28575" rIns="57150" bIns="28575"/>
          <a:lstStyle/>
          <a:p>
            <a:endParaRPr lang="en-US"/>
          </a:p>
        </p:txBody>
      </p:sp>
      <p:sp>
        <p:nvSpPr>
          <p:cNvPr id="62514" name="Freeform 102"/>
          <p:cNvSpPr>
            <a:spLocks/>
          </p:cNvSpPr>
          <p:nvPr/>
        </p:nvSpPr>
        <p:spPr bwMode="auto">
          <a:xfrm>
            <a:off x="1057275" y="3621088"/>
            <a:ext cx="119063" cy="119062"/>
          </a:xfrm>
          <a:custGeom>
            <a:avLst/>
            <a:gdLst>
              <a:gd name="T0" fmla="*/ 118753 w 769"/>
              <a:gd name="T1" fmla="*/ 11122 h 653"/>
              <a:gd name="T2" fmla="*/ 118289 w 769"/>
              <a:gd name="T3" fmla="*/ 12398 h 653"/>
              <a:gd name="T4" fmla="*/ 117824 w 769"/>
              <a:gd name="T5" fmla="*/ 19145 h 653"/>
              <a:gd name="T6" fmla="*/ 117515 w 769"/>
              <a:gd name="T7" fmla="*/ 25709 h 653"/>
              <a:gd name="T8" fmla="*/ 116895 w 769"/>
              <a:gd name="T9" fmla="*/ 27532 h 653"/>
              <a:gd name="T10" fmla="*/ 116741 w 769"/>
              <a:gd name="T11" fmla="*/ 35008 h 653"/>
              <a:gd name="T12" fmla="*/ 116121 w 769"/>
              <a:gd name="T13" fmla="*/ 37742 h 653"/>
              <a:gd name="T14" fmla="*/ 116121 w 769"/>
              <a:gd name="T15" fmla="*/ 39019 h 653"/>
              <a:gd name="T16" fmla="*/ 115502 w 769"/>
              <a:gd name="T17" fmla="*/ 41207 h 653"/>
              <a:gd name="T18" fmla="*/ 114418 w 769"/>
              <a:gd name="T19" fmla="*/ 47953 h 653"/>
              <a:gd name="T20" fmla="*/ 113489 w 769"/>
              <a:gd name="T21" fmla="*/ 51235 h 653"/>
              <a:gd name="T22" fmla="*/ 113334 w 769"/>
              <a:gd name="T23" fmla="*/ 53241 h 653"/>
              <a:gd name="T24" fmla="*/ 113334 w 769"/>
              <a:gd name="T25" fmla="*/ 55064 h 653"/>
              <a:gd name="T26" fmla="*/ 112870 w 769"/>
              <a:gd name="T27" fmla="*/ 56705 h 653"/>
              <a:gd name="T28" fmla="*/ 112405 w 769"/>
              <a:gd name="T29" fmla="*/ 58893 h 653"/>
              <a:gd name="T30" fmla="*/ 111786 w 769"/>
              <a:gd name="T31" fmla="*/ 62722 h 653"/>
              <a:gd name="T32" fmla="*/ 109464 w 769"/>
              <a:gd name="T33" fmla="*/ 72932 h 653"/>
              <a:gd name="T34" fmla="*/ 108999 w 769"/>
              <a:gd name="T35" fmla="*/ 75667 h 653"/>
              <a:gd name="T36" fmla="*/ 103735 w 769"/>
              <a:gd name="T37" fmla="*/ 92442 h 653"/>
              <a:gd name="T38" fmla="*/ 102651 w 769"/>
              <a:gd name="T39" fmla="*/ 97000 h 653"/>
              <a:gd name="T40" fmla="*/ 100793 w 769"/>
              <a:gd name="T41" fmla="*/ 100464 h 653"/>
              <a:gd name="T42" fmla="*/ 99709 w 769"/>
              <a:gd name="T43" fmla="*/ 103746 h 653"/>
              <a:gd name="T44" fmla="*/ 98471 w 769"/>
              <a:gd name="T45" fmla="*/ 106481 h 653"/>
              <a:gd name="T46" fmla="*/ 96613 w 769"/>
              <a:gd name="T47" fmla="*/ 112133 h 653"/>
              <a:gd name="T48" fmla="*/ 95529 w 769"/>
              <a:gd name="T49" fmla="*/ 115051 h 653"/>
              <a:gd name="T50" fmla="*/ 94445 w 769"/>
              <a:gd name="T51" fmla="*/ 116874 h 653"/>
              <a:gd name="T52" fmla="*/ 93362 w 769"/>
              <a:gd name="T53" fmla="*/ 118333 h 653"/>
              <a:gd name="T54" fmla="*/ 91968 w 769"/>
              <a:gd name="T55" fmla="*/ 118515 h 653"/>
              <a:gd name="T56" fmla="*/ 90575 w 769"/>
              <a:gd name="T57" fmla="*/ 118150 h 653"/>
              <a:gd name="T58" fmla="*/ 89181 w 769"/>
              <a:gd name="T59" fmla="*/ 117421 h 653"/>
              <a:gd name="T60" fmla="*/ 67660 w 769"/>
              <a:gd name="T61" fmla="*/ 117786 h 653"/>
              <a:gd name="T62" fmla="*/ 54809 w 769"/>
              <a:gd name="T63" fmla="*/ 118333 h 653"/>
              <a:gd name="T64" fmla="*/ 53416 w 769"/>
              <a:gd name="T65" fmla="*/ 118697 h 653"/>
              <a:gd name="T66" fmla="*/ 6038 w 769"/>
              <a:gd name="T67" fmla="*/ 118697 h 653"/>
              <a:gd name="T68" fmla="*/ 3406 w 769"/>
              <a:gd name="T69" fmla="*/ 118880 h 653"/>
              <a:gd name="T70" fmla="*/ 2477 w 769"/>
              <a:gd name="T71" fmla="*/ 114504 h 653"/>
              <a:gd name="T72" fmla="*/ 2477 w 769"/>
              <a:gd name="T73" fmla="*/ 98823 h 653"/>
              <a:gd name="T74" fmla="*/ 2477 w 769"/>
              <a:gd name="T75" fmla="*/ 85695 h 653"/>
              <a:gd name="T76" fmla="*/ 1548 w 769"/>
              <a:gd name="T77" fmla="*/ 82778 h 653"/>
              <a:gd name="T78" fmla="*/ 1548 w 769"/>
              <a:gd name="T79" fmla="*/ 49959 h 653"/>
              <a:gd name="T80" fmla="*/ 1239 w 769"/>
              <a:gd name="T81" fmla="*/ 13128 h 653"/>
              <a:gd name="T82" fmla="*/ 0 w 769"/>
              <a:gd name="T83" fmla="*/ 6199 h 653"/>
              <a:gd name="T84" fmla="*/ 1239 w 769"/>
              <a:gd name="T85" fmla="*/ 2735 h 653"/>
              <a:gd name="T86" fmla="*/ 11767 w 769"/>
              <a:gd name="T87" fmla="*/ 1094 h 653"/>
              <a:gd name="T88" fmla="*/ 36539 w 769"/>
              <a:gd name="T89" fmla="*/ 182 h 653"/>
              <a:gd name="T90" fmla="*/ 66421 w 769"/>
              <a:gd name="T91" fmla="*/ 1641 h 653"/>
              <a:gd name="T92" fmla="*/ 92433 w 769"/>
              <a:gd name="T93" fmla="*/ 1823 h 653"/>
              <a:gd name="T94" fmla="*/ 110083 w 769"/>
              <a:gd name="T95" fmla="*/ 2370 h 653"/>
              <a:gd name="T96" fmla="*/ 116895 w 769"/>
              <a:gd name="T97" fmla="*/ 2917 h 653"/>
              <a:gd name="T98" fmla="*/ 118599 w 769"/>
              <a:gd name="T99" fmla="*/ 3647 h 653"/>
              <a:gd name="T100" fmla="*/ 119063 w 769"/>
              <a:gd name="T101" fmla="*/ 4011 h 653"/>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769"/>
              <a:gd name="T154" fmla="*/ 0 h 653"/>
              <a:gd name="T155" fmla="*/ 769 w 769"/>
              <a:gd name="T156" fmla="*/ 653 h 653"/>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769" h="653">
                <a:moveTo>
                  <a:pt x="768" y="23"/>
                </a:moveTo>
                <a:lnTo>
                  <a:pt x="767" y="33"/>
                </a:lnTo>
                <a:lnTo>
                  <a:pt x="767" y="42"/>
                </a:lnTo>
                <a:lnTo>
                  <a:pt x="767" y="51"/>
                </a:lnTo>
                <a:lnTo>
                  <a:pt x="767" y="61"/>
                </a:lnTo>
                <a:lnTo>
                  <a:pt x="766" y="63"/>
                </a:lnTo>
                <a:lnTo>
                  <a:pt x="766" y="65"/>
                </a:lnTo>
                <a:lnTo>
                  <a:pt x="764" y="68"/>
                </a:lnTo>
                <a:lnTo>
                  <a:pt x="763" y="78"/>
                </a:lnTo>
                <a:lnTo>
                  <a:pt x="763" y="89"/>
                </a:lnTo>
                <a:lnTo>
                  <a:pt x="763" y="95"/>
                </a:lnTo>
                <a:lnTo>
                  <a:pt x="762" y="99"/>
                </a:lnTo>
                <a:lnTo>
                  <a:pt x="761" y="105"/>
                </a:lnTo>
                <a:lnTo>
                  <a:pt x="760" y="110"/>
                </a:lnTo>
                <a:lnTo>
                  <a:pt x="760" y="117"/>
                </a:lnTo>
                <a:lnTo>
                  <a:pt x="760" y="125"/>
                </a:lnTo>
                <a:lnTo>
                  <a:pt x="760" y="133"/>
                </a:lnTo>
                <a:lnTo>
                  <a:pt x="759" y="141"/>
                </a:lnTo>
                <a:lnTo>
                  <a:pt x="759" y="143"/>
                </a:lnTo>
                <a:lnTo>
                  <a:pt x="759" y="145"/>
                </a:lnTo>
                <a:lnTo>
                  <a:pt x="756" y="148"/>
                </a:lnTo>
                <a:lnTo>
                  <a:pt x="756" y="150"/>
                </a:lnTo>
                <a:lnTo>
                  <a:pt x="755" y="151"/>
                </a:lnTo>
                <a:lnTo>
                  <a:pt x="755" y="152"/>
                </a:lnTo>
                <a:lnTo>
                  <a:pt x="755" y="161"/>
                </a:lnTo>
                <a:lnTo>
                  <a:pt x="755" y="172"/>
                </a:lnTo>
                <a:lnTo>
                  <a:pt x="754" y="192"/>
                </a:lnTo>
                <a:lnTo>
                  <a:pt x="754" y="194"/>
                </a:lnTo>
                <a:lnTo>
                  <a:pt x="753" y="198"/>
                </a:lnTo>
                <a:lnTo>
                  <a:pt x="753" y="201"/>
                </a:lnTo>
                <a:lnTo>
                  <a:pt x="752" y="205"/>
                </a:lnTo>
                <a:lnTo>
                  <a:pt x="750" y="207"/>
                </a:lnTo>
                <a:lnTo>
                  <a:pt x="750" y="209"/>
                </a:lnTo>
                <a:lnTo>
                  <a:pt x="749" y="212"/>
                </a:lnTo>
                <a:lnTo>
                  <a:pt x="750" y="214"/>
                </a:lnTo>
                <a:lnTo>
                  <a:pt x="750" y="216"/>
                </a:lnTo>
                <a:lnTo>
                  <a:pt x="749" y="219"/>
                </a:lnTo>
                <a:lnTo>
                  <a:pt x="749" y="220"/>
                </a:lnTo>
                <a:lnTo>
                  <a:pt x="747" y="223"/>
                </a:lnTo>
                <a:lnTo>
                  <a:pt x="746" y="226"/>
                </a:lnTo>
                <a:lnTo>
                  <a:pt x="746" y="228"/>
                </a:lnTo>
                <a:lnTo>
                  <a:pt x="744" y="237"/>
                </a:lnTo>
                <a:lnTo>
                  <a:pt x="742" y="245"/>
                </a:lnTo>
                <a:lnTo>
                  <a:pt x="741" y="255"/>
                </a:lnTo>
                <a:lnTo>
                  <a:pt x="739" y="263"/>
                </a:lnTo>
                <a:lnTo>
                  <a:pt x="736" y="269"/>
                </a:lnTo>
                <a:lnTo>
                  <a:pt x="735" y="274"/>
                </a:lnTo>
                <a:lnTo>
                  <a:pt x="734" y="276"/>
                </a:lnTo>
                <a:lnTo>
                  <a:pt x="733" y="278"/>
                </a:lnTo>
                <a:lnTo>
                  <a:pt x="733" y="281"/>
                </a:lnTo>
                <a:lnTo>
                  <a:pt x="732" y="281"/>
                </a:lnTo>
                <a:lnTo>
                  <a:pt x="732" y="282"/>
                </a:lnTo>
                <a:lnTo>
                  <a:pt x="732" y="285"/>
                </a:lnTo>
                <a:lnTo>
                  <a:pt x="732" y="290"/>
                </a:lnTo>
                <a:lnTo>
                  <a:pt x="732" y="292"/>
                </a:lnTo>
                <a:lnTo>
                  <a:pt x="732" y="296"/>
                </a:lnTo>
                <a:lnTo>
                  <a:pt x="732" y="297"/>
                </a:lnTo>
                <a:lnTo>
                  <a:pt x="732" y="299"/>
                </a:lnTo>
                <a:lnTo>
                  <a:pt x="732" y="300"/>
                </a:lnTo>
                <a:lnTo>
                  <a:pt x="732" y="302"/>
                </a:lnTo>
                <a:lnTo>
                  <a:pt x="732" y="304"/>
                </a:lnTo>
                <a:lnTo>
                  <a:pt x="730" y="305"/>
                </a:lnTo>
                <a:lnTo>
                  <a:pt x="730" y="306"/>
                </a:lnTo>
                <a:lnTo>
                  <a:pt x="730" y="309"/>
                </a:lnTo>
                <a:lnTo>
                  <a:pt x="729" y="311"/>
                </a:lnTo>
                <a:lnTo>
                  <a:pt x="728" y="313"/>
                </a:lnTo>
                <a:lnTo>
                  <a:pt x="728" y="314"/>
                </a:lnTo>
                <a:lnTo>
                  <a:pt x="727" y="317"/>
                </a:lnTo>
                <a:lnTo>
                  <a:pt x="726" y="321"/>
                </a:lnTo>
                <a:lnTo>
                  <a:pt x="726" y="323"/>
                </a:lnTo>
                <a:lnTo>
                  <a:pt x="725" y="325"/>
                </a:lnTo>
                <a:lnTo>
                  <a:pt x="725" y="326"/>
                </a:lnTo>
                <a:lnTo>
                  <a:pt x="723" y="334"/>
                </a:lnTo>
                <a:lnTo>
                  <a:pt x="722" y="344"/>
                </a:lnTo>
                <a:lnTo>
                  <a:pt x="720" y="352"/>
                </a:lnTo>
                <a:lnTo>
                  <a:pt x="719" y="360"/>
                </a:lnTo>
                <a:lnTo>
                  <a:pt x="713" y="376"/>
                </a:lnTo>
                <a:lnTo>
                  <a:pt x="708" y="392"/>
                </a:lnTo>
                <a:lnTo>
                  <a:pt x="707" y="400"/>
                </a:lnTo>
                <a:lnTo>
                  <a:pt x="707" y="403"/>
                </a:lnTo>
                <a:lnTo>
                  <a:pt x="707" y="407"/>
                </a:lnTo>
                <a:lnTo>
                  <a:pt x="706" y="409"/>
                </a:lnTo>
                <a:lnTo>
                  <a:pt x="705" y="413"/>
                </a:lnTo>
                <a:lnTo>
                  <a:pt x="704" y="415"/>
                </a:lnTo>
                <a:lnTo>
                  <a:pt x="700" y="417"/>
                </a:lnTo>
                <a:lnTo>
                  <a:pt x="693" y="439"/>
                </a:lnTo>
                <a:lnTo>
                  <a:pt x="685" y="463"/>
                </a:lnTo>
                <a:lnTo>
                  <a:pt x="678" y="485"/>
                </a:lnTo>
                <a:lnTo>
                  <a:pt x="670" y="507"/>
                </a:lnTo>
                <a:lnTo>
                  <a:pt x="668" y="512"/>
                </a:lnTo>
                <a:lnTo>
                  <a:pt x="667" y="517"/>
                </a:lnTo>
                <a:lnTo>
                  <a:pt x="666" y="522"/>
                </a:lnTo>
                <a:lnTo>
                  <a:pt x="665" y="527"/>
                </a:lnTo>
                <a:lnTo>
                  <a:pt x="663" y="532"/>
                </a:lnTo>
                <a:lnTo>
                  <a:pt x="660" y="537"/>
                </a:lnTo>
                <a:lnTo>
                  <a:pt x="658" y="540"/>
                </a:lnTo>
                <a:lnTo>
                  <a:pt x="654" y="544"/>
                </a:lnTo>
                <a:lnTo>
                  <a:pt x="652" y="547"/>
                </a:lnTo>
                <a:lnTo>
                  <a:pt x="651" y="551"/>
                </a:lnTo>
                <a:lnTo>
                  <a:pt x="650" y="554"/>
                </a:lnTo>
                <a:lnTo>
                  <a:pt x="649" y="559"/>
                </a:lnTo>
                <a:lnTo>
                  <a:pt x="647" y="562"/>
                </a:lnTo>
                <a:lnTo>
                  <a:pt x="646" y="566"/>
                </a:lnTo>
                <a:lnTo>
                  <a:pt x="644" y="569"/>
                </a:lnTo>
                <a:lnTo>
                  <a:pt x="640" y="573"/>
                </a:lnTo>
                <a:lnTo>
                  <a:pt x="639" y="575"/>
                </a:lnTo>
                <a:lnTo>
                  <a:pt x="638" y="579"/>
                </a:lnTo>
                <a:lnTo>
                  <a:pt x="637" y="582"/>
                </a:lnTo>
                <a:lnTo>
                  <a:pt x="636" y="584"/>
                </a:lnTo>
                <a:lnTo>
                  <a:pt x="635" y="591"/>
                </a:lnTo>
                <a:lnTo>
                  <a:pt x="633" y="595"/>
                </a:lnTo>
                <a:lnTo>
                  <a:pt x="632" y="598"/>
                </a:lnTo>
                <a:lnTo>
                  <a:pt x="626" y="609"/>
                </a:lnTo>
                <a:lnTo>
                  <a:pt x="624" y="615"/>
                </a:lnTo>
                <a:lnTo>
                  <a:pt x="622" y="620"/>
                </a:lnTo>
                <a:lnTo>
                  <a:pt x="621" y="622"/>
                </a:lnTo>
                <a:lnTo>
                  <a:pt x="619" y="624"/>
                </a:lnTo>
                <a:lnTo>
                  <a:pt x="618" y="629"/>
                </a:lnTo>
                <a:lnTo>
                  <a:pt x="617" y="631"/>
                </a:lnTo>
                <a:lnTo>
                  <a:pt x="616" y="634"/>
                </a:lnTo>
                <a:lnTo>
                  <a:pt x="614" y="635"/>
                </a:lnTo>
                <a:lnTo>
                  <a:pt x="611" y="636"/>
                </a:lnTo>
                <a:lnTo>
                  <a:pt x="610" y="638"/>
                </a:lnTo>
                <a:lnTo>
                  <a:pt x="610" y="641"/>
                </a:lnTo>
                <a:lnTo>
                  <a:pt x="609" y="643"/>
                </a:lnTo>
                <a:lnTo>
                  <a:pt x="608" y="645"/>
                </a:lnTo>
                <a:lnTo>
                  <a:pt x="607" y="646"/>
                </a:lnTo>
                <a:lnTo>
                  <a:pt x="605" y="648"/>
                </a:lnTo>
                <a:lnTo>
                  <a:pt x="603" y="649"/>
                </a:lnTo>
                <a:lnTo>
                  <a:pt x="601" y="650"/>
                </a:lnTo>
                <a:lnTo>
                  <a:pt x="598" y="650"/>
                </a:lnTo>
                <a:lnTo>
                  <a:pt x="596" y="650"/>
                </a:lnTo>
                <a:lnTo>
                  <a:pt x="595" y="650"/>
                </a:lnTo>
                <a:lnTo>
                  <a:pt x="594" y="650"/>
                </a:lnTo>
                <a:lnTo>
                  <a:pt x="591" y="650"/>
                </a:lnTo>
                <a:lnTo>
                  <a:pt x="590" y="649"/>
                </a:lnTo>
                <a:lnTo>
                  <a:pt x="589" y="649"/>
                </a:lnTo>
                <a:lnTo>
                  <a:pt x="588" y="649"/>
                </a:lnTo>
                <a:lnTo>
                  <a:pt x="585" y="648"/>
                </a:lnTo>
                <a:lnTo>
                  <a:pt x="584" y="648"/>
                </a:lnTo>
                <a:lnTo>
                  <a:pt x="582" y="646"/>
                </a:lnTo>
                <a:lnTo>
                  <a:pt x="580" y="645"/>
                </a:lnTo>
                <a:lnTo>
                  <a:pt x="577" y="645"/>
                </a:lnTo>
                <a:lnTo>
                  <a:pt x="576" y="644"/>
                </a:lnTo>
                <a:lnTo>
                  <a:pt x="575" y="644"/>
                </a:lnTo>
                <a:lnTo>
                  <a:pt x="540" y="645"/>
                </a:lnTo>
                <a:lnTo>
                  <a:pt x="506" y="645"/>
                </a:lnTo>
                <a:lnTo>
                  <a:pt x="437" y="646"/>
                </a:lnTo>
                <a:lnTo>
                  <a:pt x="369" y="646"/>
                </a:lnTo>
                <a:lnTo>
                  <a:pt x="366" y="646"/>
                </a:lnTo>
                <a:lnTo>
                  <a:pt x="362" y="648"/>
                </a:lnTo>
                <a:lnTo>
                  <a:pt x="357" y="648"/>
                </a:lnTo>
                <a:lnTo>
                  <a:pt x="354" y="649"/>
                </a:lnTo>
                <a:lnTo>
                  <a:pt x="350" y="650"/>
                </a:lnTo>
                <a:lnTo>
                  <a:pt x="347" y="651"/>
                </a:lnTo>
                <a:lnTo>
                  <a:pt x="346" y="651"/>
                </a:lnTo>
                <a:lnTo>
                  <a:pt x="345" y="651"/>
                </a:lnTo>
                <a:lnTo>
                  <a:pt x="270" y="651"/>
                </a:lnTo>
                <a:lnTo>
                  <a:pt x="194" y="651"/>
                </a:lnTo>
                <a:lnTo>
                  <a:pt x="43" y="650"/>
                </a:lnTo>
                <a:lnTo>
                  <a:pt x="39" y="651"/>
                </a:lnTo>
                <a:lnTo>
                  <a:pt x="36" y="651"/>
                </a:lnTo>
                <a:lnTo>
                  <a:pt x="32" y="652"/>
                </a:lnTo>
                <a:lnTo>
                  <a:pt x="28" y="652"/>
                </a:lnTo>
                <a:lnTo>
                  <a:pt x="24" y="653"/>
                </a:lnTo>
                <a:lnTo>
                  <a:pt x="22" y="652"/>
                </a:lnTo>
                <a:lnTo>
                  <a:pt x="19" y="651"/>
                </a:lnTo>
                <a:lnTo>
                  <a:pt x="18" y="650"/>
                </a:lnTo>
                <a:lnTo>
                  <a:pt x="18" y="649"/>
                </a:lnTo>
                <a:lnTo>
                  <a:pt x="17" y="638"/>
                </a:lnTo>
                <a:lnTo>
                  <a:pt x="16" y="628"/>
                </a:lnTo>
                <a:lnTo>
                  <a:pt x="15" y="617"/>
                </a:lnTo>
                <a:lnTo>
                  <a:pt x="15" y="607"/>
                </a:lnTo>
                <a:lnTo>
                  <a:pt x="15" y="584"/>
                </a:lnTo>
                <a:lnTo>
                  <a:pt x="15" y="563"/>
                </a:lnTo>
                <a:lnTo>
                  <a:pt x="16" y="542"/>
                </a:lnTo>
                <a:lnTo>
                  <a:pt x="16" y="520"/>
                </a:lnTo>
                <a:lnTo>
                  <a:pt x="17" y="499"/>
                </a:lnTo>
                <a:lnTo>
                  <a:pt x="17" y="477"/>
                </a:lnTo>
                <a:lnTo>
                  <a:pt x="17" y="473"/>
                </a:lnTo>
                <a:lnTo>
                  <a:pt x="16" y="470"/>
                </a:lnTo>
                <a:lnTo>
                  <a:pt x="15" y="465"/>
                </a:lnTo>
                <a:lnTo>
                  <a:pt x="14" y="461"/>
                </a:lnTo>
                <a:lnTo>
                  <a:pt x="11" y="457"/>
                </a:lnTo>
                <a:lnTo>
                  <a:pt x="10" y="455"/>
                </a:lnTo>
                <a:lnTo>
                  <a:pt x="10" y="454"/>
                </a:lnTo>
                <a:lnTo>
                  <a:pt x="10" y="452"/>
                </a:lnTo>
                <a:lnTo>
                  <a:pt x="10" y="362"/>
                </a:lnTo>
                <a:lnTo>
                  <a:pt x="10" y="274"/>
                </a:lnTo>
                <a:lnTo>
                  <a:pt x="11" y="96"/>
                </a:lnTo>
                <a:lnTo>
                  <a:pt x="11" y="91"/>
                </a:lnTo>
                <a:lnTo>
                  <a:pt x="10" y="85"/>
                </a:lnTo>
                <a:lnTo>
                  <a:pt x="9" y="78"/>
                </a:lnTo>
                <a:lnTo>
                  <a:pt x="8" y="72"/>
                </a:lnTo>
                <a:lnTo>
                  <a:pt x="4" y="58"/>
                </a:lnTo>
                <a:lnTo>
                  <a:pt x="3" y="53"/>
                </a:lnTo>
                <a:lnTo>
                  <a:pt x="1" y="46"/>
                </a:lnTo>
                <a:lnTo>
                  <a:pt x="1" y="40"/>
                </a:lnTo>
                <a:lnTo>
                  <a:pt x="0" y="34"/>
                </a:lnTo>
                <a:lnTo>
                  <a:pt x="0" y="29"/>
                </a:lnTo>
                <a:lnTo>
                  <a:pt x="1" y="25"/>
                </a:lnTo>
                <a:lnTo>
                  <a:pt x="2" y="20"/>
                </a:lnTo>
                <a:lnTo>
                  <a:pt x="4" y="17"/>
                </a:lnTo>
                <a:lnTo>
                  <a:pt x="8" y="15"/>
                </a:lnTo>
                <a:lnTo>
                  <a:pt x="10" y="14"/>
                </a:lnTo>
                <a:lnTo>
                  <a:pt x="12" y="14"/>
                </a:lnTo>
                <a:lnTo>
                  <a:pt x="28" y="10"/>
                </a:lnTo>
                <a:lnTo>
                  <a:pt x="44" y="9"/>
                </a:lnTo>
                <a:lnTo>
                  <a:pt x="76" y="6"/>
                </a:lnTo>
                <a:lnTo>
                  <a:pt x="107" y="2"/>
                </a:lnTo>
                <a:lnTo>
                  <a:pt x="140" y="1"/>
                </a:lnTo>
                <a:lnTo>
                  <a:pt x="172" y="0"/>
                </a:lnTo>
                <a:lnTo>
                  <a:pt x="203" y="0"/>
                </a:lnTo>
                <a:lnTo>
                  <a:pt x="236" y="1"/>
                </a:lnTo>
                <a:lnTo>
                  <a:pt x="267" y="2"/>
                </a:lnTo>
                <a:lnTo>
                  <a:pt x="300" y="3"/>
                </a:lnTo>
                <a:lnTo>
                  <a:pt x="332" y="5"/>
                </a:lnTo>
                <a:lnTo>
                  <a:pt x="396" y="7"/>
                </a:lnTo>
                <a:lnTo>
                  <a:pt x="429" y="9"/>
                </a:lnTo>
                <a:lnTo>
                  <a:pt x="460" y="10"/>
                </a:lnTo>
                <a:lnTo>
                  <a:pt x="493" y="10"/>
                </a:lnTo>
                <a:lnTo>
                  <a:pt x="525" y="10"/>
                </a:lnTo>
                <a:lnTo>
                  <a:pt x="561" y="10"/>
                </a:lnTo>
                <a:lnTo>
                  <a:pt x="597" y="10"/>
                </a:lnTo>
                <a:lnTo>
                  <a:pt x="632" y="10"/>
                </a:lnTo>
                <a:lnTo>
                  <a:pt x="668" y="9"/>
                </a:lnTo>
                <a:lnTo>
                  <a:pt x="679" y="10"/>
                </a:lnTo>
                <a:lnTo>
                  <a:pt x="690" y="10"/>
                </a:lnTo>
                <a:lnTo>
                  <a:pt x="711" y="13"/>
                </a:lnTo>
                <a:lnTo>
                  <a:pt x="730" y="14"/>
                </a:lnTo>
                <a:lnTo>
                  <a:pt x="741" y="15"/>
                </a:lnTo>
                <a:lnTo>
                  <a:pt x="752" y="16"/>
                </a:lnTo>
                <a:lnTo>
                  <a:pt x="754" y="16"/>
                </a:lnTo>
                <a:lnTo>
                  <a:pt x="755" y="16"/>
                </a:lnTo>
                <a:lnTo>
                  <a:pt x="760" y="17"/>
                </a:lnTo>
                <a:lnTo>
                  <a:pt x="762" y="19"/>
                </a:lnTo>
                <a:lnTo>
                  <a:pt x="763" y="19"/>
                </a:lnTo>
                <a:lnTo>
                  <a:pt x="764" y="19"/>
                </a:lnTo>
                <a:lnTo>
                  <a:pt x="766" y="20"/>
                </a:lnTo>
                <a:lnTo>
                  <a:pt x="767" y="20"/>
                </a:lnTo>
                <a:lnTo>
                  <a:pt x="768" y="21"/>
                </a:lnTo>
                <a:lnTo>
                  <a:pt x="769" y="21"/>
                </a:lnTo>
                <a:lnTo>
                  <a:pt x="769" y="22"/>
                </a:lnTo>
                <a:lnTo>
                  <a:pt x="768" y="22"/>
                </a:lnTo>
                <a:lnTo>
                  <a:pt x="768" y="23"/>
                </a:lnTo>
                <a:close/>
              </a:path>
            </a:pathLst>
          </a:custGeom>
          <a:solidFill>
            <a:srgbClr val="FF0000"/>
          </a:solidFill>
          <a:ln w="9525">
            <a:noFill/>
            <a:round/>
            <a:headEnd/>
            <a:tailEnd/>
          </a:ln>
        </p:spPr>
        <p:txBody>
          <a:bodyPr lIns="57150" tIns="28575" rIns="57150" bIns="28575"/>
          <a:lstStyle/>
          <a:p>
            <a:endParaRPr lang="en-US"/>
          </a:p>
        </p:txBody>
      </p:sp>
      <p:sp>
        <p:nvSpPr>
          <p:cNvPr id="62515" name="Freeform 103"/>
          <p:cNvSpPr>
            <a:spLocks/>
          </p:cNvSpPr>
          <p:nvPr/>
        </p:nvSpPr>
        <p:spPr bwMode="auto">
          <a:xfrm>
            <a:off x="903288" y="2501900"/>
            <a:ext cx="273050" cy="1327150"/>
          </a:xfrm>
          <a:custGeom>
            <a:avLst/>
            <a:gdLst>
              <a:gd name="T0" fmla="*/ 272271 w 1753"/>
              <a:gd name="T1" fmla="*/ 191447 h 7362"/>
              <a:gd name="T2" fmla="*/ 268689 w 1753"/>
              <a:gd name="T3" fmla="*/ 160080 h 7362"/>
              <a:gd name="T4" fmla="*/ 262302 w 1753"/>
              <a:gd name="T5" fmla="*/ 130155 h 7362"/>
              <a:gd name="T6" fmla="*/ 253424 w 1753"/>
              <a:gd name="T7" fmla="*/ 102574 h 7362"/>
              <a:gd name="T8" fmla="*/ 241898 w 1753"/>
              <a:gd name="T9" fmla="*/ 77516 h 7362"/>
              <a:gd name="T10" fmla="*/ 228191 w 1753"/>
              <a:gd name="T11" fmla="*/ 55343 h 7362"/>
              <a:gd name="T12" fmla="*/ 212926 w 1753"/>
              <a:gd name="T13" fmla="*/ 36415 h 7362"/>
              <a:gd name="T14" fmla="*/ 195637 w 1753"/>
              <a:gd name="T15" fmla="*/ 20731 h 7362"/>
              <a:gd name="T16" fmla="*/ 177101 w 1753"/>
              <a:gd name="T17" fmla="*/ 9374 h 7362"/>
              <a:gd name="T18" fmla="*/ 157163 w 1753"/>
              <a:gd name="T19" fmla="*/ 2163 h 7362"/>
              <a:gd name="T20" fmla="*/ 136447 w 1753"/>
              <a:gd name="T21" fmla="*/ 0 h 7362"/>
              <a:gd name="T22" fmla="*/ 115731 w 1753"/>
              <a:gd name="T23" fmla="*/ 2163 h 7362"/>
              <a:gd name="T24" fmla="*/ 95793 w 1753"/>
              <a:gd name="T25" fmla="*/ 9374 h 7362"/>
              <a:gd name="T26" fmla="*/ 77258 w 1753"/>
              <a:gd name="T27" fmla="*/ 20731 h 7362"/>
              <a:gd name="T28" fmla="*/ 60124 w 1753"/>
              <a:gd name="T29" fmla="*/ 36415 h 7362"/>
              <a:gd name="T30" fmla="*/ 44704 w 1753"/>
              <a:gd name="T31" fmla="*/ 55343 h 7362"/>
              <a:gd name="T32" fmla="*/ 31152 w 1753"/>
              <a:gd name="T33" fmla="*/ 77516 h 7362"/>
              <a:gd name="T34" fmla="*/ 19626 w 1753"/>
              <a:gd name="T35" fmla="*/ 102574 h 7362"/>
              <a:gd name="T36" fmla="*/ 10592 w 1753"/>
              <a:gd name="T37" fmla="*/ 130155 h 7362"/>
              <a:gd name="T38" fmla="*/ 4206 w 1753"/>
              <a:gd name="T39" fmla="*/ 160080 h 7362"/>
              <a:gd name="T40" fmla="*/ 623 w 1753"/>
              <a:gd name="T41" fmla="*/ 191447 h 7362"/>
              <a:gd name="T42" fmla="*/ 0 w 1753"/>
              <a:gd name="T43" fmla="*/ 1113530 h 7362"/>
              <a:gd name="T44" fmla="*/ 1558 w 1753"/>
              <a:gd name="T45" fmla="*/ 1146159 h 7362"/>
              <a:gd name="T46" fmla="*/ 6075 w 1753"/>
              <a:gd name="T47" fmla="*/ 1177165 h 7362"/>
              <a:gd name="T48" fmla="*/ 13395 w 1753"/>
              <a:gd name="T49" fmla="*/ 1206189 h 7362"/>
              <a:gd name="T50" fmla="*/ 23364 w 1753"/>
              <a:gd name="T51" fmla="*/ 1232869 h 7362"/>
              <a:gd name="T52" fmla="*/ 35358 w 1753"/>
              <a:gd name="T53" fmla="*/ 1257205 h 7362"/>
              <a:gd name="T54" fmla="*/ 49532 w 1753"/>
              <a:gd name="T55" fmla="*/ 1278297 h 7362"/>
              <a:gd name="T56" fmla="*/ 65731 w 1753"/>
              <a:gd name="T57" fmla="*/ 1296144 h 7362"/>
              <a:gd name="T58" fmla="*/ 83332 w 1753"/>
              <a:gd name="T59" fmla="*/ 1310205 h 7362"/>
              <a:gd name="T60" fmla="*/ 102335 w 1753"/>
              <a:gd name="T61" fmla="*/ 1320480 h 7362"/>
              <a:gd name="T62" fmla="*/ 122584 w 1753"/>
              <a:gd name="T63" fmla="*/ 1325888 h 7362"/>
              <a:gd name="T64" fmla="*/ 143612 w 1753"/>
              <a:gd name="T65" fmla="*/ 1326789 h 7362"/>
              <a:gd name="T66" fmla="*/ 164017 w 1753"/>
              <a:gd name="T67" fmla="*/ 1322643 h 7362"/>
              <a:gd name="T68" fmla="*/ 183487 w 1753"/>
              <a:gd name="T69" fmla="*/ 1313990 h 7362"/>
              <a:gd name="T70" fmla="*/ 201711 w 1753"/>
              <a:gd name="T71" fmla="*/ 1301191 h 7362"/>
              <a:gd name="T72" fmla="*/ 218222 w 1753"/>
              <a:gd name="T73" fmla="*/ 1284606 h 7362"/>
              <a:gd name="T74" fmla="*/ 233019 w 1753"/>
              <a:gd name="T75" fmla="*/ 1264596 h 7362"/>
              <a:gd name="T76" fmla="*/ 245947 w 1753"/>
              <a:gd name="T77" fmla="*/ 1241161 h 7362"/>
              <a:gd name="T78" fmla="*/ 256695 w 1753"/>
              <a:gd name="T79" fmla="*/ 1215202 h 7362"/>
              <a:gd name="T80" fmla="*/ 264795 w 1753"/>
              <a:gd name="T81" fmla="*/ 1187080 h 7362"/>
              <a:gd name="T82" fmla="*/ 270402 w 1753"/>
              <a:gd name="T83" fmla="*/ 1156434 h 7362"/>
              <a:gd name="T84" fmla="*/ 272894 w 1753"/>
              <a:gd name="T85" fmla="*/ 1124346 h 7362"/>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1753"/>
              <a:gd name="T130" fmla="*/ 0 h 7362"/>
              <a:gd name="T131" fmla="*/ 1753 w 1753"/>
              <a:gd name="T132" fmla="*/ 7362 h 7362"/>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1753" h="7362">
                <a:moveTo>
                  <a:pt x="1753" y="1184"/>
                </a:moveTo>
                <a:lnTo>
                  <a:pt x="1752" y="1123"/>
                </a:lnTo>
                <a:lnTo>
                  <a:pt x="1748" y="1062"/>
                </a:lnTo>
                <a:lnTo>
                  <a:pt x="1743" y="1003"/>
                </a:lnTo>
                <a:lnTo>
                  <a:pt x="1736" y="945"/>
                </a:lnTo>
                <a:lnTo>
                  <a:pt x="1725" y="888"/>
                </a:lnTo>
                <a:lnTo>
                  <a:pt x="1713" y="831"/>
                </a:lnTo>
                <a:lnTo>
                  <a:pt x="1700" y="776"/>
                </a:lnTo>
                <a:lnTo>
                  <a:pt x="1684" y="722"/>
                </a:lnTo>
                <a:lnTo>
                  <a:pt x="1667" y="671"/>
                </a:lnTo>
                <a:lnTo>
                  <a:pt x="1648" y="619"/>
                </a:lnTo>
                <a:lnTo>
                  <a:pt x="1627" y="569"/>
                </a:lnTo>
                <a:lnTo>
                  <a:pt x="1603" y="521"/>
                </a:lnTo>
                <a:lnTo>
                  <a:pt x="1579" y="475"/>
                </a:lnTo>
                <a:lnTo>
                  <a:pt x="1553" y="430"/>
                </a:lnTo>
                <a:lnTo>
                  <a:pt x="1525" y="388"/>
                </a:lnTo>
                <a:lnTo>
                  <a:pt x="1496" y="346"/>
                </a:lnTo>
                <a:lnTo>
                  <a:pt x="1465" y="307"/>
                </a:lnTo>
                <a:lnTo>
                  <a:pt x="1434" y="270"/>
                </a:lnTo>
                <a:lnTo>
                  <a:pt x="1401" y="235"/>
                </a:lnTo>
                <a:lnTo>
                  <a:pt x="1367" y="202"/>
                </a:lnTo>
                <a:lnTo>
                  <a:pt x="1331" y="170"/>
                </a:lnTo>
                <a:lnTo>
                  <a:pt x="1295" y="142"/>
                </a:lnTo>
                <a:lnTo>
                  <a:pt x="1256" y="115"/>
                </a:lnTo>
                <a:lnTo>
                  <a:pt x="1217" y="92"/>
                </a:lnTo>
                <a:lnTo>
                  <a:pt x="1178" y="71"/>
                </a:lnTo>
                <a:lnTo>
                  <a:pt x="1137" y="52"/>
                </a:lnTo>
                <a:lnTo>
                  <a:pt x="1096" y="36"/>
                </a:lnTo>
                <a:lnTo>
                  <a:pt x="1053" y="23"/>
                </a:lnTo>
                <a:lnTo>
                  <a:pt x="1009" y="12"/>
                </a:lnTo>
                <a:lnTo>
                  <a:pt x="966" y="5"/>
                </a:lnTo>
                <a:lnTo>
                  <a:pt x="922" y="1"/>
                </a:lnTo>
                <a:lnTo>
                  <a:pt x="876" y="0"/>
                </a:lnTo>
                <a:lnTo>
                  <a:pt x="832" y="1"/>
                </a:lnTo>
                <a:lnTo>
                  <a:pt x="787" y="5"/>
                </a:lnTo>
                <a:lnTo>
                  <a:pt x="743" y="12"/>
                </a:lnTo>
                <a:lnTo>
                  <a:pt x="699" y="23"/>
                </a:lnTo>
                <a:lnTo>
                  <a:pt x="657" y="36"/>
                </a:lnTo>
                <a:lnTo>
                  <a:pt x="615" y="52"/>
                </a:lnTo>
                <a:lnTo>
                  <a:pt x="576" y="71"/>
                </a:lnTo>
                <a:lnTo>
                  <a:pt x="535" y="92"/>
                </a:lnTo>
                <a:lnTo>
                  <a:pt x="496" y="115"/>
                </a:lnTo>
                <a:lnTo>
                  <a:pt x="459" y="142"/>
                </a:lnTo>
                <a:lnTo>
                  <a:pt x="422" y="170"/>
                </a:lnTo>
                <a:lnTo>
                  <a:pt x="386" y="202"/>
                </a:lnTo>
                <a:lnTo>
                  <a:pt x="352" y="235"/>
                </a:lnTo>
                <a:lnTo>
                  <a:pt x="318" y="270"/>
                </a:lnTo>
                <a:lnTo>
                  <a:pt x="287" y="307"/>
                </a:lnTo>
                <a:lnTo>
                  <a:pt x="256" y="346"/>
                </a:lnTo>
                <a:lnTo>
                  <a:pt x="227" y="388"/>
                </a:lnTo>
                <a:lnTo>
                  <a:pt x="200" y="430"/>
                </a:lnTo>
                <a:lnTo>
                  <a:pt x="173" y="475"/>
                </a:lnTo>
                <a:lnTo>
                  <a:pt x="150" y="521"/>
                </a:lnTo>
                <a:lnTo>
                  <a:pt x="126" y="569"/>
                </a:lnTo>
                <a:lnTo>
                  <a:pt x="105" y="619"/>
                </a:lnTo>
                <a:lnTo>
                  <a:pt x="86" y="671"/>
                </a:lnTo>
                <a:lnTo>
                  <a:pt x="68" y="722"/>
                </a:lnTo>
                <a:lnTo>
                  <a:pt x="53" y="776"/>
                </a:lnTo>
                <a:lnTo>
                  <a:pt x="39" y="831"/>
                </a:lnTo>
                <a:lnTo>
                  <a:pt x="27" y="888"/>
                </a:lnTo>
                <a:lnTo>
                  <a:pt x="18" y="945"/>
                </a:lnTo>
                <a:lnTo>
                  <a:pt x="10" y="1003"/>
                </a:lnTo>
                <a:lnTo>
                  <a:pt x="4" y="1062"/>
                </a:lnTo>
                <a:lnTo>
                  <a:pt x="0" y="1123"/>
                </a:lnTo>
                <a:lnTo>
                  <a:pt x="0" y="1184"/>
                </a:lnTo>
                <a:lnTo>
                  <a:pt x="0" y="6177"/>
                </a:lnTo>
                <a:lnTo>
                  <a:pt x="0" y="6237"/>
                </a:lnTo>
                <a:lnTo>
                  <a:pt x="4" y="6298"/>
                </a:lnTo>
                <a:lnTo>
                  <a:pt x="10" y="6358"/>
                </a:lnTo>
                <a:lnTo>
                  <a:pt x="18" y="6415"/>
                </a:lnTo>
                <a:lnTo>
                  <a:pt x="27" y="6472"/>
                </a:lnTo>
                <a:lnTo>
                  <a:pt x="39" y="6530"/>
                </a:lnTo>
                <a:lnTo>
                  <a:pt x="53" y="6585"/>
                </a:lnTo>
                <a:lnTo>
                  <a:pt x="68" y="6638"/>
                </a:lnTo>
                <a:lnTo>
                  <a:pt x="86" y="6691"/>
                </a:lnTo>
                <a:lnTo>
                  <a:pt x="105" y="6741"/>
                </a:lnTo>
                <a:lnTo>
                  <a:pt x="126" y="6791"/>
                </a:lnTo>
                <a:lnTo>
                  <a:pt x="150" y="6839"/>
                </a:lnTo>
                <a:lnTo>
                  <a:pt x="173" y="6885"/>
                </a:lnTo>
                <a:lnTo>
                  <a:pt x="200" y="6931"/>
                </a:lnTo>
                <a:lnTo>
                  <a:pt x="227" y="6974"/>
                </a:lnTo>
                <a:lnTo>
                  <a:pt x="256" y="7015"/>
                </a:lnTo>
                <a:lnTo>
                  <a:pt x="287" y="7053"/>
                </a:lnTo>
                <a:lnTo>
                  <a:pt x="318" y="7091"/>
                </a:lnTo>
                <a:lnTo>
                  <a:pt x="352" y="7126"/>
                </a:lnTo>
                <a:lnTo>
                  <a:pt x="386" y="7159"/>
                </a:lnTo>
                <a:lnTo>
                  <a:pt x="422" y="7190"/>
                </a:lnTo>
                <a:lnTo>
                  <a:pt x="459" y="7218"/>
                </a:lnTo>
                <a:lnTo>
                  <a:pt x="496" y="7245"/>
                </a:lnTo>
                <a:lnTo>
                  <a:pt x="535" y="7268"/>
                </a:lnTo>
                <a:lnTo>
                  <a:pt x="576" y="7289"/>
                </a:lnTo>
                <a:lnTo>
                  <a:pt x="615" y="7308"/>
                </a:lnTo>
                <a:lnTo>
                  <a:pt x="657" y="7325"/>
                </a:lnTo>
                <a:lnTo>
                  <a:pt x="699" y="7337"/>
                </a:lnTo>
                <a:lnTo>
                  <a:pt x="743" y="7348"/>
                </a:lnTo>
                <a:lnTo>
                  <a:pt x="787" y="7355"/>
                </a:lnTo>
                <a:lnTo>
                  <a:pt x="832" y="7360"/>
                </a:lnTo>
                <a:lnTo>
                  <a:pt x="876" y="7362"/>
                </a:lnTo>
                <a:lnTo>
                  <a:pt x="922" y="7360"/>
                </a:lnTo>
                <a:lnTo>
                  <a:pt x="966" y="7355"/>
                </a:lnTo>
                <a:lnTo>
                  <a:pt x="1009" y="7348"/>
                </a:lnTo>
                <a:lnTo>
                  <a:pt x="1053" y="7337"/>
                </a:lnTo>
                <a:lnTo>
                  <a:pt x="1096" y="7325"/>
                </a:lnTo>
                <a:lnTo>
                  <a:pt x="1137" y="7308"/>
                </a:lnTo>
                <a:lnTo>
                  <a:pt x="1178" y="7289"/>
                </a:lnTo>
                <a:lnTo>
                  <a:pt x="1217" y="7268"/>
                </a:lnTo>
                <a:lnTo>
                  <a:pt x="1256" y="7245"/>
                </a:lnTo>
                <a:lnTo>
                  <a:pt x="1295" y="7218"/>
                </a:lnTo>
                <a:lnTo>
                  <a:pt x="1331" y="7190"/>
                </a:lnTo>
                <a:lnTo>
                  <a:pt x="1367" y="7159"/>
                </a:lnTo>
                <a:lnTo>
                  <a:pt x="1401" y="7126"/>
                </a:lnTo>
                <a:lnTo>
                  <a:pt x="1434" y="7091"/>
                </a:lnTo>
                <a:lnTo>
                  <a:pt x="1465" y="7053"/>
                </a:lnTo>
                <a:lnTo>
                  <a:pt x="1496" y="7015"/>
                </a:lnTo>
                <a:lnTo>
                  <a:pt x="1525" y="6974"/>
                </a:lnTo>
                <a:lnTo>
                  <a:pt x="1553" y="6931"/>
                </a:lnTo>
                <a:lnTo>
                  <a:pt x="1579" y="6885"/>
                </a:lnTo>
                <a:lnTo>
                  <a:pt x="1603" y="6839"/>
                </a:lnTo>
                <a:lnTo>
                  <a:pt x="1627" y="6791"/>
                </a:lnTo>
                <a:lnTo>
                  <a:pt x="1648" y="6741"/>
                </a:lnTo>
                <a:lnTo>
                  <a:pt x="1667" y="6691"/>
                </a:lnTo>
                <a:lnTo>
                  <a:pt x="1684" y="6638"/>
                </a:lnTo>
                <a:lnTo>
                  <a:pt x="1700" y="6585"/>
                </a:lnTo>
                <a:lnTo>
                  <a:pt x="1713" y="6530"/>
                </a:lnTo>
                <a:lnTo>
                  <a:pt x="1725" y="6472"/>
                </a:lnTo>
                <a:lnTo>
                  <a:pt x="1736" y="6415"/>
                </a:lnTo>
                <a:lnTo>
                  <a:pt x="1743" y="6358"/>
                </a:lnTo>
                <a:lnTo>
                  <a:pt x="1748" y="6298"/>
                </a:lnTo>
                <a:lnTo>
                  <a:pt x="1752" y="6237"/>
                </a:lnTo>
                <a:lnTo>
                  <a:pt x="1753" y="6177"/>
                </a:lnTo>
                <a:lnTo>
                  <a:pt x="1753" y="1184"/>
                </a:lnTo>
              </a:path>
            </a:pathLst>
          </a:custGeom>
          <a:noFill/>
          <a:ln w="4763">
            <a:solidFill>
              <a:srgbClr val="000000"/>
            </a:solidFill>
            <a:prstDash val="solid"/>
            <a:round/>
            <a:headEnd/>
            <a:tailEnd/>
          </a:ln>
        </p:spPr>
        <p:txBody>
          <a:bodyPr lIns="57150" tIns="28575" rIns="57150" bIns="28575"/>
          <a:lstStyle/>
          <a:p>
            <a:endParaRPr lang="en-US"/>
          </a:p>
        </p:txBody>
      </p:sp>
      <p:sp>
        <p:nvSpPr>
          <p:cNvPr id="62516" name="Freeform 104"/>
          <p:cNvSpPr>
            <a:spLocks/>
          </p:cNvSpPr>
          <p:nvPr/>
        </p:nvSpPr>
        <p:spPr bwMode="auto">
          <a:xfrm>
            <a:off x="849313" y="2320925"/>
            <a:ext cx="382587" cy="568325"/>
          </a:xfrm>
          <a:custGeom>
            <a:avLst/>
            <a:gdLst>
              <a:gd name="T0" fmla="*/ 0 w 2455"/>
              <a:gd name="T1" fmla="*/ 276959 h 3156"/>
              <a:gd name="T2" fmla="*/ 623 w 2455"/>
              <a:gd name="T3" fmla="*/ 262373 h 3156"/>
              <a:gd name="T4" fmla="*/ 2182 w 2455"/>
              <a:gd name="T5" fmla="*/ 240944 h 3156"/>
              <a:gd name="T6" fmla="*/ 6078 w 2455"/>
              <a:gd name="T7" fmla="*/ 213032 h 3156"/>
              <a:gd name="T8" fmla="*/ 11532 w 2455"/>
              <a:gd name="T9" fmla="*/ 186560 h 3156"/>
              <a:gd name="T10" fmla="*/ 18857 w 2455"/>
              <a:gd name="T11" fmla="*/ 161169 h 3156"/>
              <a:gd name="T12" fmla="*/ 27584 w 2455"/>
              <a:gd name="T13" fmla="*/ 136859 h 3156"/>
              <a:gd name="T14" fmla="*/ 38025 w 2455"/>
              <a:gd name="T15" fmla="*/ 114169 h 3156"/>
              <a:gd name="T16" fmla="*/ 49557 w 2455"/>
              <a:gd name="T17" fmla="*/ 93100 h 3156"/>
              <a:gd name="T18" fmla="*/ 62492 w 2455"/>
              <a:gd name="T19" fmla="*/ 74012 h 3156"/>
              <a:gd name="T20" fmla="*/ 76829 w 2455"/>
              <a:gd name="T21" fmla="*/ 56544 h 3156"/>
              <a:gd name="T22" fmla="*/ 92101 w 2455"/>
              <a:gd name="T23" fmla="*/ 41238 h 3156"/>
              <a:gd name="T24" fmla="*/ 100049 w 2455"/>
              <a:gd name="T25" fmla="*/ 34395 h 3156"/>
              <a:gd name="T26" fmla="*/ 108309 w 2455"/>
              <a:gd name="T27" fmla="*/ 28092 h 3156"/>
              <a:gd name="T28" fmla="*/ 116880 w 2455"/>
              <a:gd name="T29" fmla="*/ 22330 h 3156"/>
              <a:gd name="T30" fmla="*/ 125451 w 2455"/>
              <a:gd name="T31" fmla="*/ 17287 h 3156"/>
              <a:gd name="T32" fmla="*/ 134334 w 2455"/>
              <a:gd name="T33" fmla="*/ 12966 h 3156"/>
              <a:gd name="T34" fmla="*/ 143529 w 2455"/>
              <a:gd name="T35" fmla="*/ 9184 h 3156"/>
              <a:gd name="T36" fmla="*/ 152723 w 2455"/>
              <a:gd name="T37" fmla="*/ 5943 h 3156"/>
              <a:gd name="T38" fmla="*/ 162074 w 2455"/>
              <a:gd name="T39" fmla="*/ 3421 h 3156"/>
              <a:gd name="T40" fmla="*/ 171736 w 2455"/>
              <a:gd name="T41" fmla="*/ 1621 h 3156"/>
              <a:gd name="T42" fmla="*/ 181398 w 2455"/>
              <a:gd name="T43" fmla="*/ 540 h 3156"/>
              <a:gd name="T44" fmla="*/ 191216 w 2455"/>
              <a:gd name="T45" fmla="*/ 0 h 3156"/>
              <a:gd name="T46" fmla="*/ 201033 w 2455"/>
              <a:gd name="T47" fmla="*/ 540 h 3156"/>
              <a:gd name="T48" fmla="*/ 210851 w 2455"/>
              <a:gd name="T49" fmla="*/ 1621 h 3156"/>
              <a:gd name="T50" fmla="*/ 220358 w 2455"/>
              <a:gd name="T51" fmla="*/ 3421 h 3156"/>
              <a:gd name="T52" fmla="*/ 229864 w 2455"/>
              <a:gd name="T53" fmla="*/ 5943 h 3156"/>
              <a:gd name="T54" fmla="*/ 239214 w 2455"/>
              <a:gd name="T55" fmla="*/ 9184 h 3156"/>
              <a:gd name="T56" fmla="*/ 248097 w 2455"/>
              <a:gd name="T57" fmla="*/ 12966 h 3156"/>
              <a:gd name="T58" fmla="*/ 256980 w 2455"/>
              <a:gd name="T59" fmla="*/ 17287 h 3156"/>
              <a:gd name="T60" fmla="*/ 265707 w 2455"/>
              <a:gd name="T61" fmla="*/ 22330 h 3156"/>
              <a:gd name="T62" fmla="*/ 274122 w 2455"/>
              <a:gd name="T63" fmla="*/ 28092 h 3156"/>
              <a:gd name="T64" fmla="*/ 282538 w 2455"/>
              <a:gd name="T65" fmla="*/ 34395 h 3156"/>
              <a:gd name="T66" fmla="*/ 290486 w 2455"/>
              <a:gd name="T67" fmla="*/ 41238 h 3156"/>
              <a:gd name="T68" fmla="*/ 305602 w 2455"/>
              <a:gd name="T69" fmla="*/ 56544 h 3156"/>
              <a:gd name="T70" fmla="*/ 319939 w 2455"/>
              <a:gd name="T71" fmla="*/ 74012 h 3156"/>
              <a:gd name="T72" fmla="*/ 332874 w 2455"/>
              <a:gd name="T73" fmla="*/ 93100 h 3156"/>
              <a:gd name="T74" fmla="*/ 344718 w 2455"/>
              <a:gd name="T75" fmla="*/ 114169 h 3156"/>
              <a:gd name="T76" fmla="*/ 354848 w 2455"/>
              <a:gd name="T77" fmla="*/ 136859 h 3156"/>
              <a:gd name="T78" fmla="*/ 363730 w 2455"/>
              <a:gd name="T79" fmla="*/ 161169 h 3156"/>
              <a:gd name="T80" fmla="*/ 370899 w 2455"/>
              <a:gd name="T81" fmla="*/ 186560 h 3156"/>
              <a:gd name="T82" fmla="*/ 376509 w 2455"/>
              <a:gd name="T83" fmla="*/ 213032 h 3156"/>
              <a:gd name="T84" fmla="*/ 380405 w 2455"/>
              <a:gd name="T85" fmla="*/ 240944 h 3156"/>
              <a:gd name="T86" fmla="*/ 381964 w 2455"/>
              <a:gd name="T87" fmla="*/ 262373 h 3156"/>
              <a:gd name="T88" fmla="*/ 382587 w 2455"/>
              <a:gd name="T89" fmla="*/ 276959 h 3156"/>
              <a:gd name="T90" fmla="*/ 382587 w 2455"/>
              <a:gd name="T91" fmla="*/ 568325 h 3156"/>
              <a:gd name="T92" fmla="*/ 0 w 2455"/>
              <a:gd name="T93" fmla="*/ 284343 h 315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2455"/>
              <a:gd name="T142" fmla="*/ 0 h 3156"/>
              <a:gd name="T143" fmla="*/ 2455 w 2455"/>
              <a:gd name="T144" fmla="*/ 3156 h 315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2455" h="3156">
                <a:moveTo>
                  <a:pt x="0" y="1579"/>
                </a:moveTo>
                <a:lnTo>
                  <a:pt x="0" y="1538"/>
                </a:lnTo>
                <a:lnTo>
                  <a:pt x="2" y="1497"/>
                </a:lnTo>
                <a:lnTo>
                  <a:pt x="4" y="1457"/>
                </a:lnTo>
                <a:lnTo>
                  <a:pt x="6" y="1417"/>
                </a:lnTo>
                <a:lnTo>
                  <a:pt x="14" y="1338"/>
                </a:lnTo>
                <a:lnTo>
                  <a:pt x="25" y="1261"/>
                </a:lnTo>
                <a:lnTo>
                  <a:pt x="39" y="1183"/>
                </a:lnTo>
                <a:lnTo>
                  <a:pt x="55" y="1109"/>
                </a:lnTo>
                <a:lnTo>
                  <a:pt x="74" y="1036"/>
                </a:lnTo>
                <a:lnTo>
                  <a:pt x="96" y="964"/>
                </a:lnTo>
                <a:lnTo>
                  <a:pt x="121" y="895"/>
                </a:lnTo>
                <a:lnTo>
                  <a:pt x="148" y="826"/>
                </a:lnTo>
                <a:lnTo>
                  <a:pt x="177" y="760"/>
                </a:lnTo>
                <a:lnTo>
                  <a:pt x="210" y="696"/>
                </a:lnTo>
                <a:lnTo>
                  <a:pt x="244" y="634"/>
                </a:lnTo>
                <a:lnTo>
                  <a:pt x="280" y="574"/>
                </a:lnTo>
                <a:lnTo>
                  <a:pt x="318" y="517"/>
                </a:lnTo>
                <a:lnTo>
                  <a:pt x="359" y="462"/>
                </a:lnTo>
                <a:lnTo>
                  <a:pt x="401" y="411"/>
                </a:lnTo>
                <a:lnTo>
                  <a:pt x="447" y="360"/>
                </a:lnTo>
                <a:lnTo>
                  <a:pt x="493" y="314"/>
                </a:lnTo>
                <a:lnTo>
                  <a:pt x="541" y="270"/>
                </a:lnTo>
                <a:lnTo>
                  <a:pt x="591" y="229"/>
                </a:lnTo>
                <a:lnTo>
                  <a:pt x="617" y="210"/>
                </a:lnTo>
                <a:lnTo>
                  <a:pt x="642" y="191"/>
                </a:lnTo>
                <a:lnTo>
                  <a:pt x="668" y="173"/>
                </a:lnTo>
                <a:lnTo>
                  <a:pt x="695" y="156"/>
                </a:lnTo>
                <a:lnTo>
                  <a:pt x="722" y="139"/>
                </a:lnTo>
                <a:lnTo>
                  <a:pt x="750" y="124"/>
                </a:lnTo>
                <a:lnTo>
                  <a:pt x="777" y="110"/>
                </a:lnTo>
                <a:lnTo>
                  <a:pt x="805" y="96"/>
                </a:lnTo>
                <a:lnTo>
                  <a:pt x="834" y="83"/>
                </a:lnTo>
                <a:lnTo>
                  <a:pt x="862" y="72"/>
                </a:lnTo>
                <a:lnTo>
                  <a:pt x="891" y="60"/>
                </a:lnTo>
                <a:lnTo>
                  <a:pt x="921" y="51"/>
                </a:lnTo>
                <a:lnTo>
                  <a:pt x="950" y="41"/>
                </a:lnTo>
                <a:lnTo>
                  <a:pt x="980" y="33"/>
                </a:lnTo>
                <a:lnTo>
                  <a:pt x="1010" y="25"/>
                </a:lnTo>
                <a:lnTo>
                  <a:pt x="1040" y="19"/>
                </a:lnTo>
                <a:lnTo>
                  <a:pt x="1072" y="13"/>
                </a:lnTo>
                <a:lnTo>
                  <a:pt x="1102" y="9"/>
                </a:lnTo>
                <a:lnTo>
                  <a:pt x="1133" y="5"/>
                </a:lnTo>
                <a:lnTo>
                  <a:pt x="1164" y="3"/>
                </a:lnTo>
                <a:lnTo>
                  <a:pt x="1195" y="2"/>
                </a:lnTo>
                <a:lnTo>
                  <a:pt x="1227" y="0"/>
                </a:lnTo>
                <a:lnTo>
                  <a:pt x="1259" y="2"/>
                </a:lnTo>
                <a:lnTo>
                  <a:pt x="1290" y="3"/>
                </a:lnTo>
                <a:lnTo>
                  <a:pt x="1322" y="5"/>
                </a:lnTo>
                <a:lnTo>
                  <a:pt x="1353" y="9"/>
                </a:lnTo>
                <a:lnTo>
                  <a:pt x="1384" y="13"/>
                </a:lnTo>
                <a:lnTo>
                  <a:pt x="1414" y="19"/>
                </a:lnTo>
                <a:lnTo>
                  <a:pt x="1445" y="25"/>
                </a:lnTo>
                <a:lnTo>
                  <a:pt x="1475" y="33"/>
                </a:lnTo>
                <a:lnTo>
                  <a:pt x="1504" y="41"/>
                </a:lnTo>
                <a:lnTo>
                  <a:pt x="1535" y="51"/>
                </a:lnTo>
                <a:lnTo>
                  <a:pt x="1564" y="60"/>
                </a:lnTo>
                <a:lnTo>
                  <a:pt x="1592" y="72"/>
                </a:lnTo>
                <a:lnTo>
                  <a:pt x="1621" y="83"/>
                </a:lnTo>
                <a:lnTo>
                  <a:pt x="1649" y="96"/>
                </a:lnTo>
                <a:lnTo>
                  <a:pt x="1677" y="110"/>
                </a:lnTo>
                <a:lnTo>
                  <a:pt x="1705" y="124"/>
                </a:lnTo>
                <a:lnTo>
                  <a:pt x="1732" y="139"/>
                </a:lnTo>
                <a:lnTo>
                  <a:pt x="1759" y="156"/>
                </a:lnTo>
                <a:lnTo>
                  <a:pt x="1786" y="173"/>
                </a:lnTo>
                <a:lnTo>
                  <a:pt x="1813" y="191"/>
                </a:lnTo>
                <a:lnTo>
                  <a:pt x="1839" y="210"/>
                </a:lnTo>
                <a:lnTo>
                  <a:pt x="1864" y="229"/>
                </a:lnTo>
                <a:lnTo>
                  <a:pt x="1913" y="270"/>
                </a:lnTo>
                <a:lnTo>
                  <a:pt x="1961" y="314"/>
                </a:lnTo>
                <a:lnTo>
                  <a:pt x="2008" y="360"/>
                </a:lnTo>
                <a:lnTo>
                  <a:pt x="2053" y="411"/>
                </a:lnTo>
                <a:lnTo>
                  <a:pt x="2096" y="462"/>
                </a:lnTo>
                <a:lnTo>
                  <a:pt x="2136" y="517"/>
                </a:lnTo>
                <a:lnTo>
                  <a:pt x="2174" y="574"/>
                </a:lnTo>
                <a:lnTo>
                  <a:pt x="2212" y="634"/>
                </a:lnTo>
                <a:lnTo>
                  <a:pt x="2246" y="696"/>
                </a:lnTo>
                <a:lnTo>
                  <a:pt x="2277" y="760"/>
                </a:lnTo>
                <a:lnTo>
                  <a:pt x="2306" y="826"/>
                </a:lnTo>
                <a:lnTo>
                  <a:pt x="2334" y="895"/>
                </a:lnTo>
                <a:lnTo>
                  <a:pt x="2359" y="964"/>
                </a:lnTo>
                <a:lnTo>
                  <a:pt x="2380" y="1036"/>
                </a:lnTo>
                <a:lnTo>
                  <a:pt x="2400" y="1109"/>
                </a:lnTo>
                <a:lnTo>
                  <a:pt x="2416" y="1183"/>
                </a:lnTo>
                <a:lnTo>
                  <a:pt x="2430" y="1261"/>
                </a:lnTo>
                <a:lnTo>
                  <a:pt x="2441" y="1338"/>
                </a:lnTo>
                <a:lnTo>
                  <a:pt x="2449" y="1417"/>
                </a:lnTo>
                <a:lnTo>
                  <a:pt x="2451" y="1457"/>
                </a:lnTo>
                <a:lnTo>
                  <a:pt x="2454" y="1497"/>
                </a:lnTo>
                <a:lnTo>
                  <a:pt x="2455" y="1538"/>
                </a:lnTo>
                <a:lnTo>
                  <a:pt x="2455" y="1579"/>
                </a:lnTo>
                <a:lnTo>
                  <a:pt x="2455" y="3156"/>
                </a:lnTo>
                <a:lnTo>
                  <a:pt x="0" y="3156"/>
                </a:lnTo>
                <a:lnTo>
                  <a:pt x="0" y="1579"/>
                </a:lnTo>
                <a:close/>
              </a:path>
            </a:pathLst>
          </a:custGeom>
          <a:solidFill>
            <a:srgbClr val="FFFFFF"/>
          </a:solidFill>
          <a:ln w="9525">
            <a:noFill/>
            <a:round/>
            <a:headEnd/>
            <a:tailEnd/>
          </a:ln>
        </p:spPr>
        <p:txBody>
          <a:bodyPr lIns="57150" tIns="28575" rIns="57150" bIns="28575"/>
          <a:lstStyle/>
          <a:p>
            <a:endParaRPr lang="en-US"/>
          </a:p>
        </p:txBody>
      </p:sp>
      <p:sp>
        <p:nvSpPr>
          <p:cNvPr id="62517" name="Freeform 105"/>
          <p:cNvSpPr>
            <a:spLocks/>
          </p:cNvSpPr>
          <p:nvPr/>
        </p:nvSpPr>
        <p:spPr bwMode="auto">
          <a:xfrm>
            <a:off x="849313" y="2320925"/>
            <a:ext cx="382587" cy="568325"/>
          </a:xfrm>
          <a:custGeom>
            <a:avLst/>
            <a:gdLst>
              <a:gd name="T0" fmla="*/ 0 w 2455"/>
              <a:gd name="T1" fmla="*/ 276959 h 3156"/>
              <a:gd name="T2" fmla="*/ 623 w 2455"/>
              <a:gd name="T3" fmla="*/ 262373 h 3156"/>
              <a:gd name="T4" fmla="*/ 2182 w 2455"/>
              <a:gd name="T5" fmla="*/ 240944 h 3156"/>
              <a:gd name="T6" fmla="*/ 6078 w 2455"/>
              <a:gd name="T7" fmla="*/ 213032 h 3156"/>
              <a:gd name="T8" fmla="*/ 11532 w 2455"/>
              <a:gd name="T9" fmla="*/ 186560 h 3156"/>
              <a:gd name="T10" fmla="*/ 18857 w 2455"/>
              <a:gd name="T11" fmla="*/ 161169 h 3156"/>
              <a:gd name="T12" fmla="*/ 27584 w 2455"/>
              <a:gd name="T13" fmla="*/ 136859 h 3156"/>
              <a:gd name="T14" fmla="*/ 38025 w 2455"/>
              <a:gd name="T15" fmla="*/ 114169 h 3156"/>
              <a:gd name="T16" fmla="*/ 49557 w 2455"/>
              <a:gd name="T17" fmla="*/ 93100 h 3156"/>
              <a:gd name="T18" fmla="*/ 62492 w 2455"/>
              <a:gd name="T19" fmla="*/ 74012 h 3156"/>
              <a:gd name="T20" fmla="*/ 76829 w 2455"/>
              <a:gd name="T21" fmla="*/ 56544 h 3156"/>
              <a:gd name="T22" fmla="*/ 92101 w 2455"/>
              <a:gd name="T23" fmla="*/ 41238 h 3156"/>
              <a:gd name="T24" fmla="*/ 100049 w 2455"/>
              <a:gd name="T25" fmla="*/ 34395 h 3156"/>
              <a:gd name="T26" fmla="*/ 108309 w 2455"/>
              <a:gd name="T27" fmla="*/ 28092 h 3156"/>
              <a:gd name="T28" fmla="*/ 116880 w 2455"/>
              <a:gd name="T29" fmla="*/ 22330 h 3156"/>
              <a:gd name="T30" fmla="*/ 125451 w 2455"/>
              <a:gd name="T31" fmla="*/ 17287 h 3156"/>
              <a:gd name="T32" fmla="*/ 134334 w 2455"/>
              <a:gd name="T33" fmla="*/ 12966 h 3156"/>
              <a:gd name="T34" fmla="*/ 143529 w 2455"/>
              <a:gd name="T35" fmla="*/ 9184 h 3156"/>
              <a:gd name="T36" fmla="*/ 152723 w 2455"/>
              <a:gd name="T37" fmla="*/ 5943 h 3156"/>
              <a:gd name="T38" fmla="*/ 162074 w 2455"/>
              <a:gd name="T39" fmla="*/ 3421 h 3156"/>
              <a:gd name="T40" fmla="*/ 171736 w 2455"/>
              <a:gd name="T41" fmla="*/ 1621 h 3156"/>
              <a:gd name="T42" fmla="*/ 181398 w 2455"/>
              <a:gd name="T43" fmla="*/ 540 h 3156"/>
              <a:gd name="T44" fmla="*/ 191216 w 2455"/>
              <a:gd name="T45" fmla="*/ 0 h 3156"/>
              <a:gd name="T46" fmla="*/ 201033 w 2455"/>
              <a:gd name="T47" fmla="*/ 540 h 3156"/>
              <a:gd name="T48" fmla="*/ 210851 w 2455"/>
              <a:gd name="T49" fmla="*/ 1621 h 3156"/>
              <a:gd name="T50" fmla="*/ 220358 w 2455"/>
              <a:gd name="T51" fmla="*/ 3421 h 3156"/>
              <a:gd name="T52" fmla="*/ 229864 w 2455"/>
              <a:gd name="T53" fmla="*/ 5943 h 3156"/>
              <a:gd name="T54" fmla="*/ 239214 w 2455"/>
              <a:gd name="T55" fmla="*/ 9184 h 3156"/>
              <a:gd name="T56" fmla="*/ 248097 w 2455"/>
              <a:gd name="T57" fmla="*/ 12966 h 3156"/>
              <a:gd name="T58" fmla="*/ 256980 w 2455"/>
              <a:gd name="T59" fmla="*/ 17287 h 3156"/>
              <a:gd name="T60" fmla="*/ 265707 w 2455"/>
              <a:gd name="T61" fmla="*/ 22330 h 3156"/>
              <a:gd name="T62" fmla="*/ 274122 w 2455"/>
              <a:gd name="T63" fmla="*/ 28092 h 3156"/>
              <a:gd name="T64" fmla="*/ 282538 w 2455"/>
              <a:gd name="T65" fmla="*/ 34395 h 3156"/>
              <a:gd name="T66" fmla="*/ 290486 w 2455"/>
              <a:gd name="T67" fmla="*/ 41238 h 3156"/>
              <a:gd name="T68" fmla="*/ 305602 w 2455"/>
              <a:gd name="T69" fmla="*/ 56544 h 3156"/>
              <a:gd name="T70" fmla="*/ 319939 w 2455"/>
              <a:gd name="T71" fmla="*/ 74012 h 3156"/>
              <a:gd name="T72" fmla="*/ 332874 w 2455"/>
              <a:gd name="T73" fmla="*/ 93100 h 3156"/>
              <a:gd name="T74" fmla="*/ 344718 w 2455"/>
              <a:gd name="T75" fmla="*/ 114169 h 3156"/>
              <a:gd name="T76" fmla="*/ 354848 w 2455"/>
              <a:gd name="T77" fmla="*/ 136859 h 3156"/>
              <a:gd name="T78" fmla="*/ 363730 w 2455"/>
              <a:gd name="T79" fmla="*/ 161169 h 3156"/>
              <a:gd name="T80" fmla="*/ 370899 w 2455"/>
              <a:gd name="T81" fmla="*/ 186560 h 3156"/>
              <a:gd name="T82" fmla="*/ 376509 w 2455"/>
              <a:gd name="T83" fmla="*/ 213032 h 3156"/>
              <a:gd name="T84" fmla="*/ 380405 w 2455"/>
              <a:gd name="T85" fmla="*/ 240944 h 3156"/>
              <a:gd name="T86" fmla="*/ 381964 w 2455"/>
              <a:gd name="T87" fmla="*/ 262373 h 3156"/>
              <a:gd name="T88" fmla="*/ 382587 w 2455"/>
              <a:gd name="T89" fmla="*/ 276959 h 3156"/>
              <a:gd name="T90" fmla="*/ 382587 w 2455"/>
              <a:gd name="T91" fmla="*/ 568325 h 3156"/>
              <a:gd name="T92" fmla="*/ 0 w 2455"/>
              <a:gd name="T93" fmla="*/ 284343 h 315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2455"/>
              <a:gd name="T142" fmla="*/ 0 h 3156"/>
              <a:gd name="T143" fmla="*/ 2455 w 2455"/>
              <a:gd name="T144" fmla="*/ 3156 h 315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2455" h="3156">
                <a:moveTo>
                  <a:pt x="0" y="1579"/>
                </a:moveTo>
                <a:lnTo>
                  <a:pt x="0" y="1538"/>
                </a:lnTo>
                <a:lnTo>
                  <a:pt x="2" y="1497"/>
                </a:lnTo>
                <a:lnTo>
                  <a:pt x="4" y="1457"/>
                </a:lnTo>
                <a:lnTo>
                  <a:pt x="6" y="1417"/>
                </a:lnTo>
                <a:lnTo>
                  <a:pt x="14" y="1338"/>
                </a:lnTo>
                <a:lnTo>
                  <a:pt x="25" y="1261"/>
                </a:lnTo>
                <a:lnTo>
                  <a:pt x="39" y="1183"/>
                </a:lnTo>
                <a:lnTo>
                  <a:pt x="55" y="1109"/>
                </a:lnTo>
                <a:lnTo>
                  <a:pt x="74" y="1036"/>
                </a:lnTo>
                <a:lnTo>
                  <a:pt x="96" y="964"/>
                </a:lnTo>
                <a:lnTo>
                  <a:pt x="121" y="895"/>
                </a:lnTo>
                <a:lnTo>
                  <a:pt x="148" y="826"/>
                </a:lnTo>
                <a:lnTo>
                  <a:pt x="177" y="760"/>
                </a:lnTo>
                <a:lnTo>
                  <a:pt x="210" y="696"/>
                </a:lnTo>
                <a:lnTo>
                  <a:pt x="244" y="634"/>
                </a:lnTo>
                <a:lnTo>
                  <a:pt x="280" y="574"/>
                </a:lnTo>
                <a:lnTo>
                  <a:pt x="318" y="517"/>
                </a:lnTo>
                <a:lnTo>
                  <a:pt x="359" y="462"/>
                </a:lnTo>
                <a:lnTo>
                  <a:pt x="401" y="411"/>
                </a:lnTo>
                <a:lnTo>
                  <a:pt x="447" y="360"/>
                </a:lnTo>
                <a:lnTo>
                  <a:pt x="493" y="314"/>
                </a:lnTo>
                <a:lnTo>
                  <a:pt x="541" y="270"/>
                </a:lnTo>
                <a:lnTo>
                  <a:pt x="591" y="229"/>
                </a:lnTo>
                <a:lnTo>
                  <a:pt x="617" y="210"/>
                </a:lnTo>
                <a:lnTo>
                  <a:pt x="642" y="191"/>
                </a:lnTo>
                <a:lnTo>
                  <a:pt x="668" y="173"/>
                </a:lnTo>
                <a:lnTo>
                  <a:pt x="695" y="156"/>
                </a:lnTo>
                <a:lnTo>
                  <a:pt x="722" y="139"/>
                </a:lnTo>
                <a:lnTo>
                  <a:pt x="750" y="124"/>
                </a:lnTo>
                <a:lnTo>
                  <a:pt x="777" y="110"/>
                </a:lnTo>
                <a:lnTo>
                  <a:pt x="805" y="96"/>
                </a:lnTo>
                <a:lnTo>
                  <a:pt x="834" y="83"/>
                </a:lnTo>
                <a:lnTo>
                  <a:pt x="862" y="72"/>
                </a:lnTo>
                <a:lnTo>
                  <a:pt x="891" y="60"/>
                </a:lnTo>
                <a:lnTo>
                  <a:pt x="921" y="51"/>
                </a:lnTo>
                <a:lnTo>
                  <a:pt x="950" y="41"/>
                </a:lnTo>
                <a:lnTo>
                  <a:pt x="980" y="33"/>
                </a:lnTo>
                <a:lnTo>
                  <a:pt x="1010" y="25"/>
                </a:lnTo>
                <a:lnTo>
                  <a:pt x="1040" y="19"/>
                </a:lnTo>
                <a:lnTo>
                  <a:pt x="1072" y="13"/>
                </a:lnTo>
                <a:lnTo>
                  <a:pt x="1102" y="9"/>
                </a:lnTo>
                <a:lnTo>
                  <a:pt x="1133" y="5"/>
                </a:lnTo>
                <a:lnTo>
                  <a:pt x="1164" y="3"/>
                </a:lnTo>
                <a:lnTo>
                  <a:pt x="1195" y="2"/>
                </a:lnTo>
                <a:lnTo>
                  <a:pt x="1227" y="0"/>
                </a:lnTo>
                <a:lnTo>
                  <a:pt x="1259" y="2"/>
                </a:lnTo>
                <a:lnTo>
                  <a:pt x="1290" y="3"/>
                </a:lnTo>
                <a:lnTo>
                  <a:pt x="1322" y="5"/>
                </a:lnTo>
                <a:lnTo>
                  <a:pt x="1353" y="9"/>
                </a:lnTo>
                <a:lnTo>
                  <a:pt x="1384" y="13"/>
                </a:lnTo>
                <a:lnTo>
                  <a:pt x="1414" y="19"/>
                </a:lnTo>
                <a:lnTo>
                  <a:pt x="1445" y="25"/>
                </a:lnTo>
                <a:lnTo>
                  <a:pt x="1475" y="33"/>
                </a:lnTo>
                <a:lnTo>
                  <a:pt x="1504" y="41"/>
                </a:lnTo>
                <a:lnTo>
                  <a:pt x="1535" y="51"/>
                </a:lnTo>
                <a:lnTo>
                  <a:pt x="1564" y="60"/>
                </a:lnTo>
                <a:lnTo>
                  <a:pt x="1592" y="72"/>
                </a:lnTo>
                <a:lnTo>
                  <a:pt x="1621" y="83"/>
                </a:lnTo>
                <a:lnTo>
                  <a:pt x="1649" y="96"/>
                </a:lnTo>
                <a:lnTo>
                  <a:pt x="1677" y="110"/>
                </a:lnTo>
                <a:lnTo>
                  <a:pt x="1705" y="124"/>
                </a:lnTo>
                <a:lnTo>
                  <a:pt x="1732" y="139"/>
                </a:lnTo>
                <a:lnTo>
                  <a:pt x="1759" y="156"/>
                </a:lnTo>
                <a:lnTo>
                  <a:pt x="1786" y="173"/>
                </a:lnTo>
                <a:lnTo>
                  <a:pt x="1813" y="191"/>
                </a:lnTo>
                <a:lnTo>
                  <a:pt x="1839" y="210"/>
                </a:lnTo>
                <a:lnTo>
                  <a:pt x="1864" y="229"/>
                </a:lnTo>
                <a:lnTo>
                  <a:pt x="1913" y="270"/>
                </a:lnTo>
                <a:lnTo>
                  <a:pt x="1961" y="314"/>
                </a:lnTo>
                <a:lnTo>
                  <a:pt x="2008" y="360"/>
                </a:lnTo>
                <a:lnTo>
                  <a:pt x="2053" y="411"/>
                </a:lnTo>
                <a:lnTo>
                  <a:pt x="2096" y="462"/>
                </a:lnTo>
                <a:lnTo>
                  <a:pt x="2136" y="517"/>
                </a:lnTo>
                <a:lnTo>
                  <a:pt x="2174" y="574"/>
                </a:lnTo>
                <a:lnTo>
                  <a:pt x="2212" y="634"/>
                </a:lnTo>
                <a:lnTo>
                  <a:pt x="2246" y="696"/>
                </a:lnTo>
                <a:lnTo>
                  <a:pt x="2277" y="760"/>
                </a:lnTo>
                <a:lnTo>
                  <a:pt x="2306" y="826"/>
                </a:lnTo>
                <a:lnTo>
                  <a:pt x="2334" y="895"/>
                </a:lnTo>
                <a:lnTo>
                  <a:pt x="2359" y="964"/>
                </a:lnTo>
                <a:lnTo>
                  <a:pt x="2380" y="1036"/>
                </a:lnTo>
                <a:lnTo>
                  <a:pt x="2400" y="1109"/>
                </a:lnTo>
                <a:lnTo>
                  <a:pt x="2416" y="1183"/>
                </a:lnTo>
                <a:lnTo>
                  <a:pt x="2430" y="1261"/>
                </a:lnTo>
                <a:lnTo>
                  <a:pt x="2441" y="1338"/>
                </a:lnTo>
                <a:lnTo>
                  <a:pt x="2449" y="1417"/>
                </a:lnTo>
                <a:lnTo>
                  <a:pt x="2451" y="1457"/>
                </a:lnTo>
                <a:lnTo>
                  <a:pt x="2454" y="1497"/>
                </a:lnTo>
                <a:lnTo>
                  <a:pt x="2455" y="1538"/>
                </a:lnTo>
                <a:lnTo>
                  <a:pt x="2455" y="1579"/>
                </a:lnTo>
                <a:lnTo>
                  <a:pt x="2455" y="3156"/>
                </a:lnTo>
                <a:lnTo>
                  <a:pt x="0" y="3156"/>
                </a:lnTo>
                <a:lnTo>
                  <a:pt x="0" y="1579"/>
                </a:lnTo>
              </a:path>
            </a:pathLst>
          </a:custGeom>
          <a:noFill/>
          <a:ln w="4763">
            <a:solidFill>
              <a:srgbClr val="000000"/>
            </a:solidFill>
            <a:prstDash val="solid"/>
            <a:round/>
            <a:headEnd/>
            <a:tailEnd/>
          </a:ln>
        </p:spPr>
        <p:txBody>
          <a:bodyPr lIns="57150" tIns="28575" rIns="57150" bIns="28575"/>
          <a:lstStyle/>
          <a:p>
            <a:endParaRPr lang="en-US"/>
          </a:p>
        </p:txBody>
      </p:sp>
      <p:sp>
        <p:nvSpPr>
          <p:cNvPr id="62518" name="Freeform 106"/>
          <p:cNvSpPr>
            <a:spLocks/>
          </p:cNvSpPr>
          <p:nvPr/>
        </p:nvSpPr>
        <p:spPr bwMode="auto">
          <a:xfrm>
            <a:off x="849313" y="2889250"/>
            <a:ext cx="382587" cy="190500"/>
          </a:xfrm>
          <a:custGeom>
            <a:avLst/>
            <a:gdLst>
              <a:gd name="T0" fmla="*/ 0 w 2456"/>
              <a:gd name="T1" fmla="*/ 0 h 1052"/>
              <a:gd name="T2" fmla="*/ 382587 w 2456"/>
              <a:gd name="T3" fmla="*/ 0 h 1052"/>
              <a:gd name="T4" fmla="*/ 305322 w 2456"/>
              <a:gd name="T5" fmla="*/ 190500 h 1052"/>
              <a:gd name="T6" fmla="*/ 77265 w 2456"/>
              <a:gd name="T7" fmla="*/ 190500 h 1052"/>
              <a:gd name="T8" fmla="*/ 0 w 2456"/>
              <a:gd name="T9" fmla="*/ 0 h 1052"/>
              <a:gd name="T10" fmla="*/ 0 60000 65536"/>
              <a:gd name="T11" fmla="*/ 0 60000 65536"/>
              <a:gd name="T12" fmla="*/ 0 60000 65536"/>
              <a:gd name="T13" fmla="*/ 0 60000 65536"/>
              <a:gd name="T14" fmla="*/ 0 60000 65536"/>
              <a:gd name="T15" fmla="*/ 0 w 2456"/>
              <a:gd name="T16" fmla="*/ 0 h 1052"/>
              <a:gd name="T17" fmla="*/ 2456 w 2456"/>
              <a:gd name="T18" fmla="*/ 1052 h 1052"/>
            </a:gdLst>
            <a:ahLst/>
            <a:cxnLst>
              <a:cxn ang="T10">
                <a:pos x="T0" y="T1"/>
              </a:cxn>
              <a:cxn ang="T11">
                <a:pos x="T2" y="T3"/>
              </a:cxn>
              <a:cxn ang="T12">
                <a:pos x="T4" y="T5"/>
              </a:cxn>
              <a:cxn ang="T13">
                <a:pos x="T6" y="T7"/>
              </a:cxn>
              <a:cxn ang="T14">
                <a:pos x="T8" y="T9"/>
              </a:cxn>
            </a:cxnLst>
            <a:rect l="T15" t="T16" r="T17" b="T18"/>
            <a:pathLst>
              <a:path w="2456" h="1052">
                <a:moveTo>
                  <a:pt x="0" y="0"/>
                </a:moveTo>
                <a:lnTo>
                  <a:pt x="2456" y="0"/>
                </a:lnTo>
                <a:lnTo>
                  <a:pt x="1960" y="1052"/>
                </a:lnTo>
                <a:lnTo>
                  <a:pt x="496" y="1052"/>
                </a:lnTo>
                <a:lnTo>
                  <a:pt x="0" y="0"/>
                </a:lnTo>
                <a:close/>
              </a:path>
            </a:pathLst>
          </a:custGeom>
          <a:noFill/>
          <a:ln w="4763">
            <a:solidFill>
              <a:srgbClr val="000000"/>
            </a:solidFill>
            <a:prstDash val="solid"/>
            <a:round/>
            <a:headEnd/>
            <a:tailEnd/>
          </a:ln>
        </p:spPr>
        <p:txBody>
          <a:bodyPr lIns="57150" tIns="28575" rIns="57150" bIns="28575"/>
          <a:lstStyle/>
          <a:p>
            <a:endParaRPr lang="en-US"/>
          </a:p>
        </p:txBody>
      </p:sp>
      <p:sp>
        <p:nvSpPr>
          <p:cNvPr id="62519" name="Rectangle 107"/>
          <p:cNvSpPr>
            <a:spLocks noChangeArrowheads="1"/>
          </p:cNvSpPr>
          <p:nvPr/>
        </p:nvSpPr>
        <p:spPr bwMode="auto">
          <a:xfrm>
            <a:off x="892175" y="2692400"/>
            <a:ext cx="6350" cy="30163"/>
          </a:xfrm>
          <a:prstGeom prst="rect">
            <a:avLst/>
          </a:prstGeom>
          <a:solidFill>
            <a:srgbClr val="808080"/>
          </a:solidFill>
          <a:ln w="9525">
            <a:noFill/>
            <a:miter lim="800000"/>
            <a:headEnd/>
            <a:tailEnd/>
          </a:ln>
        </p:spPr>
        <p:txBody>
          <a:bodyPr lIns="57150" tIns="28575" rIns="57150" bIns="28575"/>
          <a:lstStyle/>
          <a:p>
            <a:endParaRPr lang="en-US"/>
          </a:p>
        </p:txBody>
      </p:sp>
      <p:sp>
        <p:nvSpPr>
          <p:cNvPr id="62520" name="Rectangle 108"/>
          <p:cNvSpPr>
            <a:spLocks noChangeArrowheads="1"/>
          </p:cNvSpPr>
          <p:nvPr/>
        </p:nvSpPr>
        <p:spPr bwMode="auto">
          <a:xfrm>
            <a:off x="892175" y="2692400"/>
            <a:ext cx="6350" cy="30163"/>
          </a:xfrm>
          <a:prstGeom prst="rect">
            <a:avLst/>
          </a:prstGeom>
          <a:noFill/>
          <a:ln w="1588">
            <a:solidFill>
              <a:srgbClr val="000000"/>
            </a:solidFill>
            <a:miter lim="800000"/>
            <a:headEnd/>
            <a:tailEnd/>
          </a:ln>
        </p:spPr>
        <p:txBody>
          <a:bodyPr lIns="57150" tIns="28575" rIns="57150" bIns="28575"/>
          <a:lstStyle/>
          <a:p>
            <a:endParaRPr lang="en-US"/>
          </a:p>
        </p:txBody>
      </p:sp>
      <p:sp>
        <p:nvSpPr>
          <p:cNvPr id="62521" name="Rectangle 109"/>
          <p:cNvSpPr>
            <a:spLocks noChangeArrowheads="1"/>
          </p:cNvSpPr>
          <p:nvPr/>
        </p:nvSpPr>
        <p:spPr bwMode="auto">
          <a:xfrm>
            <a:off x="881063" y="2627313"/>
            <a:ext cx="26987" cy="65087"/>
          </a:xfrm>
          <a:prstGeom prst="rect">
            <a:avLst/>
          </a:prstGeom>
          <a:solidFill>
            <a:srgbClr val="808080"/>
          </a:solidFill>
          <a:ln w="9525">
            <a:noFill/>
            <a:miter lim="800000"/>
            <a:headEnd/>
            <a:tailEnd/>
          </a:ln>
        </p:spPr>
        <p:txBody>
          <a:bodyPr lIns="57150" tIns="28575" rIns="57150" bIns="28575"/>
          <a:lstStyle/>
          <a:p>
            <a:endParaRPr lang="en-US"/>
          </a:p>
        </p:txBody>
      </p:sp>
      <p:sp>
        <p:nvSpPr>
          <p:cNvPr id="62522" name="Rectangle 110"/>
          <p:cNvSpPr>
            <a:spLocks noChangeArrowheads="1"/>
          </p:cNvSpPr>
          <p:nvPr/>
        </p:nvSpPr>
        <p:spPr bwMode="auto">
          <a:xfrm>
            <a:off x="881063" y="2627313"/>
            <a:ext cx="26987" cy="65087"/>
          </a:xfrm>
          <a:prstGeom prst="rect">
            <a:avLst/>
          </a:prstGeom>
          <a:noFill/>
          <a:ln w="1588">
            <a:solidFill>
              <a:srgbClr val="000000"/>
            </a:solidFill>
            <a:miter lim="800000"/>
            <a:headEnd/>
            <a:tailEnd/>
          </a:ln>
        </p:spPr>
        <p:txBody>
          <a:bodyPr lIns="57150" tIns="28575" rIns="57150" bIns="28575"/>
          <a:lstStyle/>
          <a:p>
            <a:endParaRPr lang="en-US"/>
          </a:p>
        </p:txBody>
      </p:sp>
      <p:sp>
        <p:nvSpPr>
          <p:cNvPr id="62523" name="Rectangle 111"/>
          <p:cNvSpPr>
            <a:spLocks noChangeArrowheads="1"/>
          </p:cNvSpPr>
          <p:nvPr/>
        </p:nvSpPr>
        <p:spPr bwMode="auto">
          <a:xfrm>
            <a:off x="923925" y="2692400"/>
            <a:ext cx="6350" cy="30163"/>
          </a:xfrm>
          <a:prstGeom prst="rect">
            <a:avLst/>
          </a:prstGeom>
          <a:solidFill>
            <a:srgbClr val="808080"/>
          </a:solidFill>
          <a:ln w="9525">
            <a:noFill/>
            <a:miter lim="800000"/>
            <a:headEnd/>
            <a:tailEnd/>
          </a:ln>
        </p:spPr>
        <p:txBody>
          <a:bodyPr lIns="57150" tIns="28575" rIns="57150" bIns="28575"/>
          <a:lstStyle/>
          <a:p>
            <a:endParaRPr lang="en-US"/>
          </a:p>
        </p:txBody>
      </p:sp>
      <p:sp>
        <p:nvSpPr>
          <p:cNvPr id="62524" name="Rectangle 112"/>
          <p:cNvSpPr>
            <a:spLocks noChangeArrowheads="1"/>
          </p:cNvSpPr>
          <p:nvPr/>
        </p:nvSpPr>
        <p:spPr bwMode="auto">
          <a:xfrm>
            <a:off x="923925" y="2692400"/>
            <a:ext cx="6350" cy="30163"/>
          </a:xfrm>
          <a:prstGeom prst="rect">
            <a:avLst/>
          </a:prstGeom>
          <a:noFill/>
          <a:ln w="1588">
            <a:solidFill>
              <a:srgbClr val="000000"/>
            </a:solidFill>
            <a:miter lim="800000"/>
            <a:headEnd/>
            <a:tailEnd/>
          </a:ln>
        </p:spPr>
        <p:txBody>
          <a:bodyPr lIns="57150" tIns="28575" rIns="57150" bIns="28575"/>
          <a:lstStyle/>
          <a:p>
            <a:endParaRPr lang="en-US"/>
          </a:p>
        </p:txBody>
      </p:sp>
      <p:sp>
        <p:nvSpPr>
          <p:cNvPr id="62525" name="Rectangle 113"/>
          <p:cNvSpPr>
            <a:spLocks noChangeArrowheads="1"/>
          </p:cNvSpPr>
          <p:nvPr/>
        </p:nvSpPr>
        <p:spPr bwMode="auto">
          <a:xfrm>
            <a:off x="912813" y="2627313"/>
            <a:ext cx="28575" cy="65087"/>
          </a:xfrm>
          <a:prstGeom prst="rect">
            <a:avLst/>
          </a:prstGeom>
          <a:solidFill>
            <a:srgbClr val="808080"/>
          </a:solidFill>
          <a:ln w="9525">
            <a:noFill/>
            <a:miter lim="800000"/>
            <a:headEnd/>
            <a:tailEnd/>
          </a:ln>
        </p:spPr>
        <p:txBody>
          <a:bodyPr lIns="57150" tIns="28575" rIns="57150" bIns="28575"/>
          <a:lstStyle/>
          <a:p>
            <a:endParaRPr lang="en-US"/>
          </a:p>
        </p:txBody>
      </p:sp>
      <p:sp>
        <p:nvSpPr>
          <p:cNvPr id="62526" name="Rectangle 114"/>
          <p:cNvSpPr>
            <a:spLocks noChangeArrowheads="1"/>
          </p:cNvSpPr>
          <p:nvPr/>
        </p:nvSpPr>
        <p:spPr bwMode="auto">
          <a:xfrm>
            <a:off x="912813" y="2627313"/>
            <a:ext cx="28575" cy="65087"/>
          </a:xfrm>
          <a:prstGeom prst="rect">
            <a:avLst/>
          </a:prstGeom>
          <a:noFill/>
          <a:ln w="1588">
            <a:solidFill>
              <a:srgbClr val="000000"/>
            </a:solidFill>
            <a:miter lim="800000"/>
            <a:headEnd/>
            <a:tailEnd/>
          </a:ln>
        </p:spPr>
        <p:txBody>
          <a:bodyPr lIns="57150" tIns="28575" rIns="57150" bIns="28575"/>
          <a:lstStyle/>
          <a:p>
            <a:endParaRPr lang="en-US"/>
          </a:p>
        </p:txBody>
      </p:sp>
      <p:sp>
        <p:nvSpPr>
          <p:cNvPr id="62527" name="Rectangle 115"/>
          <p:cNvSpPr>
            <a:spLocks noChangeArrowheads="1"/>
          </p:cNvSpPr>
          <p:nvPr/>
        </p:nvSpPr>
        <p:spPr bwMode="auto">
          <a:xfrm>
            <a:off x="957263" y="2692400"/>
            <a:ext cx="4762" cy="30163"/>
          </a:xfrm>
          <a:prstGeom prst="rect">
            <a:avLst/>
          </a:prstGeom>
          <a:solidFill>
            <a:srgbClr val="808080"/>
          </a:solidFill>
          <a:ln w="9525">
            <a:noFill/>
            <a:miter lim="800000"/>
            <a:headEnd/>
            <a:tailEnd/>
          </a:ln>
        </p:spPr>
        <p:txBody>
          <a:bodyPr lIns="57150" tIns="28575" rIns="57150" bIns="28575"/>
          <a:lstStyle/>
          <a:p>
            <a:endParaRPr lang="en-US"/>
          </a:p>
        </p:txBody>
      </p:sp>
      <p:sp>
        <p:nvSpPr>
          <p:cNvPr id="62528" name="Rectangle 116"/>
          <p:cNvSpPr>
            <a:spLocks noChangeArrowheads="1"/>
          </p:cNvSpPr>
          <p:nvPr/>
        </p:nvSpPr>
        <p:spPr bwMode="auto">
          <a:xfrm>
            <a:off x="957263" y="2692400"/>
            <a:ext cx="4762" cy="30163"/>
          </a:xfrm>
          <a:prstGeom prst="rect">
            <a:avLst/>
          </a:prstGeom>
          <a:noFill/>
          <a:ln w="1588">
            <a:solidFill>
              <a:srgbClr val="000000"/>
            </a:solidFill>
            <a:miter lim="800000"/>
            <a:headEnd/>
            <a:tailEnd/>
          </a:ln>
        </p:spPr>
        <p:txBody>
          <a:bodyPr lIns="57150" tIns="28575" rIns="57150" bIns="28575"/>
          <a:lstStyle/>
          <a:p>
            <a:endParaRPr lang="en-US"/>
          </a:p>
        </p:txBody>
      </p:sp>
      <p:sp>
        <p:nvSpPr>
          <p:cNvPr id="62529" name="Rectangle 117"/>
          <p:cNvSpPr>
            <a:spLocks noChangeArrowheads="1"/>
          </p:cNvSpPr>
          <p:nvPr/>
        </p:nvSpPr>
        <p:spPr bwMode="auto">
          <a:xfrm>
            <a:off x="944563" y="2627313"/>
            <a:ext cx="28575" cy="65087"/>
          </a:xfrm>
          <a:prstGeom prst="rect">
            <a:avLst/>
          </a:prstGeom>
          <a:solidFill>
            <a:srgbClr val="808080"/>
          </a:solidFill>
          <a:ln w="9525">
            <a:noFill/>
            <a:miter lim="800000"/>
            <a:headEnd/>
            <a:tailEnd/>
          </a:ln>
        </p:spPr>
        <p:txBody>
          <a:bodyPr lIns="57150" tIns="28575" rIns="57150" bIns="28575"/>
          <a:lstStyle/>
          <a:p>
            <a:endParaRPr lang="en-US"/>
          </a:p>
        </p:txBody>
      </p:sp>
      <p:sp>
        <p:nvSpPr>
          <p:cNvPr id="62530" name="Rectangle 118"/>
          <p:cNvSpPr>
            <a:spLocks noChangeArrowheads="1"/>
          </p:cNvSpPr>
          <p:nvPr/>
        </p:nvSpPr>
        <p:spPr bwMode="auto">
          <a:xfrm>
            <a:off x="944563" y="2627313"/>
            <a:ext cx="28575" cy="65087"/>
          </a:xfrm>
          <a:prstGeom prst="rect">
            <a:avLst/>
          </a:prstGeom>
          <a:noFill/>
          <a:ln w="1588">
            <a:solidFill>
              <a:srgbClr val="000000"/>
            </a:solidFill>
            <a:miter lim="800000"/>
            <a:headEnd/>
            <a:tailEnd/>
          </a:ln>
        </p:spPr>
        <p:txBody>
          <a:bodyPr lIns="57150" tIns="28575" rIns="57150" bIns="28575"/>
          <a:lstStyle/>
          <a:p>
            <a:endParaRPr lang="en-US"/>
          </a:p>
        </p:txBody>
      </p:sp>
      <p:sp>
        <p:nvSpPr>
          <p:cNvPr id="62531" name="Rectangle 119"/>
          <p:cNvSpPr>
            <a:spLocks noChangeArrowheads="1"/>
          </p:cNvSpPr>
          <p:nvPr/>
        </p:nvSpPr>
        <p:spPr bwMode="auto">
          <a:xfrm>
            <a:off x="989013" y="2692400"/>
            <a:ext cx="4762" cy="30163"/>
          </a:xfrm>
          <a:prstGeom prst="rect">
            <a:avLst/>
          </a:prstGeom>
          <a:solidFill>
            <a:srgbClr val="808080"/>
          </a:solidFill>
          <a:ln w="9525">
            <a:noFill/>
            <a:miter lim="800000"/>
            <a:headEnd/>
            <a:tailEnd/>
          </a:ln>
        </p:spPr>
        <p:txBody>
          <a:bodyPr lIns="57150" tIns="28575" rIns="57150" bIns="28575"/>
          <a:lstStyle/>
          <a:p>
            <a:endParaRPr lang="en-US"/>
          </a:p>
        </p:txBody>
      </p:sp>
      <p:sp>
        <p:nvSpPr>
          <p:cNvPr id="62532" name="Rectangle 120"/>
          <p:cNvSpPr>
            <a:spLocks noChangeArrowheads="1"/>
          </p:cNvSpPr>
          <p:nvPr/>
        </p:nvSpPr>
        <p:spPr bwMode="auto">
          <a:xfrm>
            <a:off x="989013" y="2692400"/>
            <a:ext cx="4762" cy="30163"/>
          </a:xfrm>
          <a:prstGeom prst="rect">
            <a:avLst/>
          </a:prstGeom>
          <a:noFill/>
          <a:ln w="1588">
            <a:solidFill>
              <a:srgbClr val="000000"/>
            </a:solidFill>
            <a:miter lim="800000"/>
            <a:headEnd/>
            <a:tailEnd/>
          </a:ln>
        </p:spPr>
        <p:txBody>
          <a:bodyPr lIns="57150" tIns="28575" rIns="57150" bIns="28575"/>
          <a:lstStyle/>
          <a:p>
            <a:endParaRPr lang="en-US"/>
          </a:p>
        </p:txBody>
      </p:sp>
      <p:sp>
        <p:nvSpPr>
          <p:cNvPr id="62533" name="Rectangle 121"/>
          <p:cNvSpPr>
            <a:spLocks noChangeArrowheads="1"/>
          </p:cNvSpPr>
          <p:nvPr/>
        </p:nvSpPr>
        <p:spPr bwMode="auto">
          <a:xfrm>
            <a:off x="977900" y="2627313"/>
            <a:ext cx="26988" cy="65087"/>
          </a:xfrm>
          <a:prstGeom prst="rect">
            <a:avLst/>
          </a:prstGeom>
          <a:solidFill>
            <a:srgbClr val="808080"/>
          </a:solidFill>
          <a:ln w="9525">
            <a:noFill/>
            <a:miter lim="800000"/>
            <a:headEnd/>
            <a:tailEnd/>
          </a:ln>
        </p:spPr>
        <p:txBody>
          <a:bodyPr lIns="57150" tIns="28575" rIns="57150" bIns="28575"/>
          <a:lstStyle/>
          <a:p>
            <a:endParaRPr lang="en-US"/>
          </a:p>
        </p:txBody>
      </p:sp>
      <p:sp>
        <p:nvSpPr>
          <p:cNvPr id="62534" name="Rectangle 122"/>
          <p:cNvSpPr>
            <a:spLocks noChangeArrowheads="1"/>
          </p:cNvSpPr>
          <p:nvPr/>
        </p:nvSpPr>
        <p:spPr bwMode="auto">
          <a:xfrm>
            <a:off x="977900" y="2627313"/>
            <a:ext cx="26988" cy="65087"/>
          </a:xfrm>
          <a:prstGeom prst="rect">
            <a:avLst/>
          </a:prstGeom>
          <a:noFill/>
          <a:ln w="1588">
            <a:solidFill>
              <a:srgbClr val="000000"/>
            </a:solidFill>
            <a:miter lim="800000"/>
            <a:headEnd/>
            <a:tailEnd/>
          </a:ln>
        </p:spPr>
        <p:txBody>
          <a:bodyPr lIns="57150" tIns="28575" rIns="57150" bIns="28575"/>
          <a:lstStyle/>
          <a:p>
            <a:endParaRPr lang="en-US"/>
          </a:p>
        </p:txBody>
      </p:sp>
      <p:sp>
        <p:nvSpPr>
          <p:cNvPr id="62535" name="Rectangle 123"/>
          <p:cNvSpPr>
            <a:spLocks noChangeArrowheads="1"/>
          </p:cNvSpPr>
          <p:nvPr/>
        </p:nvSpPr>
        <p:spPr bwMode="auto">
          <a:xfrm>
            <a:off x="1020763" y="2692400"/>
            <a:ext cx="4762" cy="30163"/>
          </a:xfrm>
          <a:prstGeom prst="rect">
            <a:avLst/>
          </a:prstGeom>
          <a:solidFill>
            <a:srgbClr val="808080"/>
          </a:solidFill>
          <a:ln w="9525">
            <a:noFill/>
            <a:miter lim="800000"/>
            <a:headEnd/>
            <a:tailEnd/>
          </a:ln>
        </p:spPr>
        <p:txBody>
          <a:bodyPr lIns="57150" tIns="28575" rIns="57150" bIns="28575"/>
          <a:lstStyle/>
          <a:p>
            <a:endParaRPr lang="en-US"/>
          </a:p>
        </p:txBody>
      </p:sp>
      <p:sp>
        <p:nvSpPr>
          <p:cNvPr id="62536" name="Rectangle 124"/>
          <p:cNvSpPr>
            <a:spLocks noChangeArrowheads="1"/>
          </p:cNvSpPr>
          <p:nvPr/>
        </p:nvSpPr>
        <p:spPr bwMode="auto">
          <a:xfrm>
            <a:off x="1020763" y="2692400"/>
            <a:ext cx="4762" cy="30163"/>
          </a:xfrm>
          <a:prstGeom prst="rect">
            <a:avLst/>
          </a:prstGeom>
          <a:noFill/>
          <a:ln w="1588">
            <a:solidFill>
              <a:srgbClr val="000000"/>
            </a:solidFill>
            <a:miter lim="800000"/>
            <a:headEnd/>
            <a:tailEnd/>
          </a:ln>
        </p:spPr>
        <p:txBody>
          <a:bodyPr lIns="57150" tIns="28575" rIns="57150" bIns="28575"/>
          <a:lstStyle/>
          <a:p>
            <a:endParaRPr lang="en-US"/>
          </a:p>
        </p:txBody>
      </p:sp>
      <p:sp>
        <p:nvSpPr>
          <p:cNvPr id="62537" name="Rectangle 125"/>
          <p:cNvSpPr>
            <a:spLocks noChangeArrowheads="1"/>
          </p:cNvSpPr>
          <p:nvPr/>
        </p:nvSpPr>
        <p:spPr bwMode="auto">
          <a:xfrm>
            <a:off x="1009650" y="2627313"/>
            <a:ext cx="26988" cy="65087"/>
          </a:xfrm>
          <a:prstGeom prst="rect">
            <a:avLst/>
          </a:prstGeom>
          <a:solidFill>
            <a:srgbClr val="808080"/>
          </a:solidFill>
          <a:ln w="9525">
            <a:noFill/>
            <a:miter lim="800000"/>
            <a:headEnd/>
            <a:tailEnd/>
          </a:ln>
        </p:spPr>
        <p:txBody>
          <a:bodyPr lIns="57150" tIns="28575" rIns="57150" bIns="28575"/>
          <a:lstStyle/>
          <a:p>
            <a:endParaRPr lang="en-US"/>
          </a:p>
        </p:txBody>
      </p:sp>
      <p:sp>
        <p:nvSpPr>
          <p:cNvPr id="62538" name="Rectangle 126"/>
          <p:cNvSpPr>
            <a:spLocks noChangeArrowheads="1"/>
          </p:cNvSpPr>
          <p:nvPr/>
        </p:nvSpPr>
        <p:spPr bwMode="auto">
          <a:xfrm>
            <a:off x="1009650" y="2627313"/>
            <a:ext cx="26988" cy="65087"/>
          </a:xfrm>
          <a:prstGeom prst="rect">
            <a:avLst/>
          </a:prstGeom>
          <a:noFill/>
          <a:ln w="1588">
            <a:solidFill>
              <a:srgbClr val="000000"/>
            </a:solidFill>
            <a:miter lim="800000"/>
            <a:headEnd/>
            <a:tailEnd/>
          </a:ln>
        </p:spPr>
        <p:txBody>
          <a:bodyPr lIns="57150" tIns="28575" rIns="57150" bIns="28575"/>
          <a:lstStyle/>
          <a:p>
            <a:endParaRPr lang="en-US"/>
          </a:p>
        </p:txBody>
      </p:sp>
      <p:sp>
        <p:nvSpPr>
          <p:cNvPr id="62539" name="Rectangle 127"/>
          <p:cNvSpPr>
            <a:spLocks noChangeArrowheads="1"/>
          </p:cNvSpPr>
          <p:nvPr/>
        </p:nvSpPr>
        <p:spPr bwMode="auto">
          <a:xfrm>
            <a:off x="1052513" y="2692400"/>
            <a:ext cx="4762" cy="30163"/>
          </a:xfrm>
          <a:prstGeom prst="rect">
            <a:avLst/>
          </a:prstGeom>
          <a:solidFill>
            <a:srgbClr val="808080"/>
          </a:solidFill>
          <a:ln w="9525">
            <a:noFill/>
            <a:miter lim="800000"/>
            <a:headEnd/>
            <a:tailEnd/>
          </a:ln>
        </p:spPr>
        <p:txBody>
          <a:bodyPr lIns="57150" tIns="28575" rIns="57150" bIns="28575"/>
          <a:lstStyle/>
          <a:p>
            <a:endParaRPr lang="en-US"/>
          </a:p>
        </p:txBody>
      </p:sp>
      <p:sp>
        <p:nvSpPr>
          <p:cNvPr id="62540" name="Rectangle 128"/>
          <p:cNvSpPr>
            <a:spLocks noChangeArrowheads="1"/>
          </p:cNvSpPr>
          <p:nvPr/>
        </p:nvSpPr>
        <p:spPr bwMode="auto">
          <a:xfrm>
            <a:off x="1052513" y="2692400"/>
            <a:ext cx="4762" cy="30163"/>
          </a:xfrm>
          <a:prstGeom prst="rect">
            <a:avLst/>
          </a:prstGeom>
          <a:noFill/>
          <a:ln w="1588">
            <a:solidFill>
              <a:srgbClr val="000000"/>
            </a:solidFill>
            <a:miter lim="800000"/>
            <a:headEnd/>
            <a:tailEnd/>
          </a:ln>
        </p:spPr>
        <p:txBody>
          <a:bodyPr lIns="57150" tIns="28575" rIns="57150" bIns="28575"/>
          <a:lstStyle/>
          <a:p>
            <a:endParaRPr lang="en-US"/>
          </a:p>
        </p:txBody>
      </p:sp>
      <p:sp>
        <p:nvSpPr>
          <p:cNvPr id="62541" name="Rectangle 129"/>
          <p:cNvSpPr>
            <a:spLocks noChangeArrowheads="1"/>
          </p:cNvSpPr>
          <p:nvPr/>
        </p:nvSpPr>
        <p:spPr bwMode="auto">
          <a:xfrm>
            <a:off x="1041400" y="2627313"/>
            <a:ext cx="26988" cy="65087"/>
          </a:xfrm>
          <a:prstGeom prst="rect">
            <a:avLst/>
          </a:prstGeom>
          <a:solidFill>
            <a:srgbClr val="808080"/>
          </a:solidFill>
          <a:ln w="9525">
            <a:noFill/>
            <a:miter lim="800000"/>
            <a:headEnd/>
            <a:tailEnd/>
          </a:ln>
        </p:spPr>
        <p:txBody>
          <a:bodyPr lIns="57150" tIns="28575" rIns="57150" bIns="28575"/>
          <a:lstStyle/>
          <a:p>
            <a:endParaRPr lang="en-US"/>
          </a:p>
        </p:txBody>
      </p:sp>
      <p:sp>
        <p:nvSpPr>
          <p:cNvPr id="62542" name="Rectangle 130"/>
          <p:cNvSpPr>
            <a:spLocks noChangeArrowheads="1"/>
          </p:cNvSpPr>
          <p:nvPr/>
        </p:nvSpPr>
        <p:spPr bwMode="auto">
          <a:xfrm>
            <a:off x="1041400" y="2627313"/>
            <a:ext cx="26988" cy="65087"/>
          </a:xfrm>
          <a:prstGeom prst="rect">
            <a:avLst/>
          </a:prstGeom>
          <a:noFill/>
          <a:ln w="1588">
            <a:solidFill>
              <a:srgbClr val="000000"/>
            </a:solidFill>
            <a:miter lim="800000"/>
            <a:headEnd/>
            <a:tailEnd/>
          </a:ln>
        </p:spPr>
        <p:txBody>
          <a:bodyPr lIns="57150" tIns="28575" rIns="57150" bIns="28575"/>
          <a:lstStyle/>
          <a:p>
            <a:endParaRPr lang="en-US"/>
          </a:p>
        </p:txBody>
      </p:sp>
      <p:sp>
        <p:nvSpPr>
          <p:cNvPr id="62543" name="Rectangle 131"/>
          <p:cNvSpPr>
            <a:spLocks noChangeArrowheads="1"/>
          </p:cNvSpPr>
          <p:nvPr/>
        </p:nvSpPr>
        <p:spPr bwMode="auto">
          <a:xfrm>
            <a:off x="1084263" y="2692400"/>
            <a:ext cx="4762" cy="30163"/>
          </a:xfrm>
          <a:prstGeom prst="rect">
            <a:avLst/>
          </a:prstGeom>
          <a:solidFill>
            <a:srgbClr val="808080"/>
          </a:solidFill>
          <a:ln w="9525">
            <a:noFill/>
            <a:miter lim="800000"/>
            <a:headEnd/>
            <a:tailEnd/>
          </a:ln>
        </p:spPr>
        <p:txBody>
          <a:bodyPr lIns="57150" tIns="28575" rIns="57150" bIns="28575"/>
          <a:lstStyle/>
          <a:p>
            <a:endParaRPr lang="en-US"/>
          </a:p>
        </p:txBody>
      </p:sp>
      <p:sp>
        <p:nvSpPr>
          <p:cNvPr id="62544" name="Rectangle 132"/>
          <p:cNvSpPr>
            <a:spLocks noChangeArrowheads="1"/>
          </p:cNvSpPr>
          <p:nvPr/>
        </p:nvSpPr>
        <p:spPr bwMode="auto">
          <a:xfrm>
            <a:off x="1084263" y="2692400"/>
            <a:ext cx="4762" cy="30163"/>
          </a:xfrm>
          <a:prstGeom prst="rect">
            <a:avLst/>
          </a:prstGeom>
          <a:noFill/>
          <a:ln w="1588">
            <a:solidFill>
              <a:srgbClr val="000000"/>
            </a:solidFill>
            <a:miter lim="800000"/>
            <a:headEnd/>
            <a:tailEnd/>
          </a:ln>
        </p:spPr>
        <p:txBody>
          <a:bodyPr lIns="57150" tIns="28575" rIns="57150" bIns="28575"/>
          <a:lstStyle/>
          <a:p>
            <a:endParaRPr lang="en-US"/>
          </a:p>
        </p:txBody>
      </p:sp>
      <p:sp>
        <p:nvSpPr>
          <p:cNvPr id="62545" name="Rectangle 133"/>
          <p:cNvSpPr>
            <a:spLocks noChangeArrowheads="1"/>
          </p:cNvSpPr>
          <p:nvPr/>
        </p:nvSpPr>
        <p:spPr bwMode="auto">
          <a:xfrm>
            <a:off x="1073150" y="2627313"/>
            <a:ext cx="26988" cy="65087"/>
          </a:xfrm>
          <a:prstGeom prst="rect">
            <a:avLst/>
          </a:prstGeom>
          <a:solidFill>
            <a:srgbClr val="808080"/>
          </a:solidFill>
          <a:ln w="9525">
            <a:noFill/>
            <a:miter lim="800000"/>
            <a:headEnd/>
            <a:tailEnd/>
          </a:ln>
        </p:spPr>
        <p:txBody>
          <a:bodyPr lIns="57150" tIns="28575" rIns="57150" bIns="28575"/>
          <a:lstStyle/>
          <a:p>
            <a:endParaRPr lang="en-US"/>
          </a:p>
        </p:txBody>
      </p:sp>
      <p:sp>
        <p:nvSpPr>
          <p:cNvPr id="62546" name="Rectangle 134"/>
          <p:cNvSpPr>
            <a:spLocks noChangeArrowheads="1"/>
          </p:cNvSpPr>
          <p:nvPr/>
        </p:nvSpPr>
        <p:spPr bwMode="auto">
          <a:xfrm>
            <a:off x="1073150" y="2627313"/>
            <a:ext cx="26988" cy="65087"/>
          </a:xfrm>
          <a:prstGeom prst="rect">
            <a:avLst/>
          </a:prstGeom>
          <a:noFill/>
          <a:ln w="1588">
            <a:solidFill>
              <a:srgbClr val="000000"/>
            </a:solidFill>
            <a:miter lim="800000"/>
            <a:headEnd/>
            <a:tailEnd/>
          </a:ln>
        </p:spPr>
        <p:txBody>
          <a:bodyPr lIns="57150" tIns="28575" rIns="57150" bIns="28575"/>
          <a:lstStyle/>
          <a:p>
            <a:endParaRPr lang="en-US"/>
          </a:p>
        </p:txBody>
      </p:sp>
      <p:sp>
        <p:nvSpPr>
          <p:cNvPr id="62547" name="Rectangle 135"/>
          <p:cNvSpPr>
            <a:spLocks noChangeArrowheads="1"/>
          </p:cNvSpPr>
          <p:nvPr/>
        </p:nvSpPr>
        <p:spPr bwMode="auto">
          <a:xfrm>
            <a:off x="1116013" y="2692400"/>
            <a:ext cx="4762" cy="30163"/>
          </a:xfrm>
          <a:prstGeom prst="rect">
            <a:avLst/>
          </a:prstGeom>
          <a:solidFill>
            <a:srgbClr val="808080"/>
          </a:solidFill>
          <a:ln w="9525">
            <a:noFill/>
            <a:miter lim="800000"/>
            <a:headEnd/>
            <a:tailEnd/>
          </a:ln>
        </p:spPr>
        <p:txBody>
          <a:bodyPr lIns="57150" tIns="28575" rIns="57150" bIns="28575"/>
          <a:lstStyle/>
          <a:p>
            <a:endParaRPr lang="en-US"/>
          </a:p>
        </p:txBody>
      </p:sp>
      <p:sp>
        <p:nvSpPr>
          <p:cNvPr id="62548" name="Rectangle 136"/>
          <p:cNvSpPr>
            <a:spLocks noChangeArrowheads="1"/>
          </p:cNvSpPr>
          <p:nvPr/>
        </p:nvSpPr>
        <p:spPr bwMode="auto">
          <a:xfrm>
            <a:off x="1116013" y="2692400"/>
            <a:ext cx="4762" cy="30163"/>
          </a:xfrm>
          <a:prstGeom prst="rect">
            <a:avLst/>
          </a:prstGeom>
          <a:noFill/>
          <a:ln w="1588">
            <a:solidFill>
              <a:srgbClr val="000000"/>
            </a:solidFill>
            <a:miter lim="800000"/>
            <a:headEnd/>
            <a:tailEnd/>
          </a:ln>
        </p:spPr>
        <p:txBody>
          <a:bodyPr lIns="57150" tIns="28575" rIns="57150" bIns="28575"/>
          <a:lstStyle/>
          <a:p>
            <a:endParaRPr lang="en-US"/>
          </a:p>
        </p:txBody>
      </p:sp>
      <p:sp>
        <p:nvSpPr>
          <p:cNvPr id="62549" name="Rectangle 137"/>
          <p:cNvSpPr>
            <a:spLocks noChangeArrowheads="1"/>
          </p:cNvSpPr>
          <p:nvPr/>
        </p:nvSpPr>
        <p:spPr bwMode="auto">
          <a:xfrm>
            <a:off x="1104900" y="2627313"/>
            <a:ext cx="26988" cy="65087"/>
          </a:xfrm>
          <a:prstGeom prst="rect">
            <a:avLst/>
          </a:prstGeom>
          <a:solidFill>
            <a:srgbClr val="808080"/>
          </a:solidFill>
          <a:ln w="9525">
            <a:noFill/>
            <a:miter lim="800000"/>
            <a:headEnd/>
            <a:tailEnd/>
          </a:ln>
        </p:spPr>
        <p:txBody>
          <a:bodyPr lIns="57150" tIns="28575" rIns="57150" bIns="28575"/>
          <a:lstStyle/>
          <a:p>
            <a:endParaRPr lang="en-US"/>
          </a:p>
        </p:txBody>
      </p:sp>
      <p:sp>
        <p:nvSpPr>
          <p:cNvPr id="62550" name="Rectangle 138"/>
          <p:cNvSpPr>
            <a:spLocks noChangeArrowheads="1"/>
          </p:cNvSpPr>
          <p:nvPr/>
        </p:nvSpPr>
        <p:spPr bwMode="auto">
          <a:xfrm>
            <a:off x="1104900" y="2627313"/>
            <a:ext cx="26988" cy="65087"/>
          </a:xfrm>
          <a:prstGeom prst="rect">
            <a:avLst/>
          </a:prstGeom>
          <a:noFill/>
          <a:ln w="1588">
            <a:solidFill>
              <a:srgbClr val="000000"/>
            </a:solidFill>
            <a:miter lim="800000"/>
            <a:headEnd/>
            <a:tailEnd/>
          </a:ln>
        </p:spPr>
        <p:txBody>
          <a:bodyPr lIns="57150" tIns="28575" rIns="57150" bIns="28575"/>
          <a:lstStyle/>
          <a:p>
            <a:endParaRPr lang="en-US"/>
          </a:p>
        </p:txBody>
      </p:sp>
      <p:sp>
        <p:nvSpPr>
          <p:cNvPr id="62551" name="Rectangle 139"/>
          <p:cNvSpPr>
            <a:spLocks noChangeArrowheads="1"/>
          </p:cNvSpPr>
          <p:nvPr/>
        </p:nvSpPr>
        <p:spPr bwMode="auto">
          <a:xfrm>
            <a:off x="1147763" y="2692400"/>
            <a:ext cx="4762" cy="30163"/>
          </a:xfrm>
          <a:prstGeom prst="rect">
            <a:avLst/>
          </a:prstGeom>
          <a:solidFill>
            <a:srgbClr val="808080"/>
          </a:solidFill>
          <a:ln w="9525">
            <a:noFill/>
            <a:miter lim="800000"/>
            <a:headEnd/>
            <a:tailEnd/>
          </a:ln>
        </p:spPr>
        <p:txBody>
          <a:bodyPr lIns="57150" tIns="28575" rIns="57150" bIns="28575"/>
          <a:lstStyle/>
          <a:p>
            <a:endParaRPr lang="en-US"/>
          </a:p>
        </p:txBody>
      </p:sp>
      <p:sp>
        <p:nvSpPr>
          <p:cNvPr id="62552" name="Rectangle 140"/>
          <p:cNvSpPr>
            <a:spLocks noChangeArrowheads="1"/>
          </p:cNvSpPr>
          <p:nvPr/>
        </p:nvSpPr>
        <p:spPr bwMode="auto">
          <a:xfrm>
            <a:off x="1147763" y="2692400"/>
            <a:ext cx="4762" cy="30163"/>
          </a:xfrm>
          <a:prstGeom prst="rect">
            <a:avLst/>
          </a:prstGeom>
          <a:noFill/>
          <a:ln w="1588">
            <a:solidFill>
              <a:srgbClr val="000000"/>
            </a:solidFill>
            <a:miter lim="800000"/>
            <a:headEnd/>
            <a:tailEnd/>
          </a:ln>
        </p:spPr>
        <p:txBody>
          <a:bodyPr lIns="57150" tIns="28575" rIns="57150" bIns="28575"/>
          <a:lstStyle/>
          <a:p>
            <a:endParaRPr lang="en-US"/>
          </a:p>
        </p:txBody>
      </p:sp>
      <p:sp>
        <p:nvSpPr>
          <p:cNvPr id="62553" name="Rectangle 141"/>
          <p:cNvSpPr>
            <a:spLocks noChangeArrowheads="1"/>
          </p:cNvSpPr>
          <p:nvPr/>
        </p:nvSpPr>
        <p:spPr bwMode="auto">
          <a:xfrm>
            <a:off x="1136650" y="2627313"/>
            <a:ext cx="26988" cy="65087"/>
          </a:xfrm>
          <a:prstGeom prst="rect">
            <a:avLst/>
          </a:prstGeom>
          <a:solidFill>
            <a:srgbClr val="808080"/>
          </a:solidFill>
          <a:ln w="9525">
            <a:noFill/>
            <a:miter lim="800000"/>
            <a:headEnd/>
            <a:tailEnd/>
          </a:ln>
        </p:spPr>
        <p:txBody>
          <a:bodyPr lIns="57150" tIns="28575" rIns="57150" bIns="28575"/>
          <a:lstStyle/>
          <a:p>
            <a:endParaRPr lang="en-US"/>
          </a:p>
        </p:txBody>
      </p:sp>
      <p:sp>
        <p:nvSpPr>
          <p:cNvPr id="62554" name="Rectangle 142"/>
          <p:cNvSpPr>
            <a:spLocks noChangeArrowheads="1"/>
          </p:cNvSpPr>
          <p:nvPr/>
        </p:nvSpPr>
        <p:spPr bwMode="auto">
          <a:xfrm>
            <a:off x="1136650" y="2627313"/>
            <a:ext cx="26988" cy="65087"/>
          </a:xfrm>
          <a:prstGeom prst="rect">
            <a:avLst/>
          </a:prstGeom>
          <a:noFill/>
          <a:ln w="1588">
            <a:solidFill>
              <a:srgbClr val="000000"/>
            </a:solidFill>
            <a:miter lim="800000"/>
            <a:headEnd/>
            <a:tailEnd/>
          </a:ln>
        </p:spPr>
        <p:txBody>
          <a:bodyPr lIns="57150" tIns="28575" rIns="57150" bIns="28575"/>
          <a:lstStyle/>
          <a:p>
            <a:endParaRPr lang="en-US"/>
          </a:p>
        </p:txBody>
      </p:sp>
      <p:sp>
        <p:nvSpPr>
          <p:cNvPr id="62555" name="Rectangle 143"/>
          <p:cNvSpPr>
            <a:spLocks noChangeArrowheads="1"/>
          </p:cNvSpPr>
          <p:nvPr/>
        </p:nvSpPr>
        <p:spPr bwMode="auto">
          <a:xfrm>
            <a:off x="1179513" y="2692400"/>
            <a:ext cx="4762" cy="30163"/>
          </a:xfrm>
          <a:prstGeom prst="rect">
            <a:avLst/>
          </a:prstGeom>
          <a:solidFill>
            <a:srgbClr val="808080"/>
          </a:solidFill>
          <a:ln w="9525">
            <a:noFill/>
            <a:miter lim="800000"/>
            <a:headEnd/>
            <a:tailEnd/>
          </a:ln>
        </p:spPr>
        <p:txBody>
          <a:bodyPr lIns="57150" tIns="28575" rIns="57150" bIns="28575"/>
          <a:lstStyle/>
          <a:p>
            <a:endParaRPr lang="en-US"/>
          </a:p>
        </p:txBody>
      </p:sp>
      <p:sp>
        <p:nvSpPr>
          <p:cNvPr id="62556" name="Rectangle 144"/>
          <p:cNvSpPr>
            <a:spLocks noChangeArrowheads="1"/>
          </p:cNvSpPr>
          <p:nvPr/>
        </p:nvSpPr>
        <p:spPr bwMode="auto">
          <a:xfrm>
            <a:off x="1179513" y="2692400"/>
            <a:ext cx="4762" cy="30163"/>
          </a:xfrm>
          <a:prstGeom prst="rect">
            <a:avLst/>
          </a:prstGeom>
          <a:noFill/>
          <a:ln w="1588">
            <a:solidFill>
              <a:srgbClr val="000000"/>
            </a:solidFill>
            <a:miter lim="800000"/>
            <a:headEnd/>
            <a:tailEnd/>
          </a:ln>
        </p:spPr>
        <p:txBody>
          <a:bodyPr lIns="57150" tIns="28575" rIns="57150" bIns="28575"/>
          <a:lstStyle/>
          <a:p>
            <a:endParaRPr lang="en-US"/>
          </a:p>
        </p:txBody>
      </p:sp>
      <p:sp>
        <p:nvSpPr>
          <p:cNvPr id="62557" name="Rectangle 145"/>
          <p:cNvSpPr>
            <a:spLocks noChangeArrowheads="1"/>
          </p:cNvSpPr>
          <p:nvPr/>
        </p:nvSpPr>
        <p:spPr bwMode="auto">
          <a:xfrm>
            <a:off x="1168400" y="2627313"/>
            <a:ext cx="26988" cy="65087"/>
          </a:xfrm>
          <a:prstGeom prst="rect">
            <a:avLst/>
          </a:prstGeom>
          <a:solidFill>
            <a:srgbClr val="808080"/>
          </a:solidFill>
          <a:ln w="9525">
            <a:noFill/>
            <a:miter lim="800000"/>
            <a:headEnd/>
            <a:tailEnd/>
          </a:ln>
        </p:spPr>
        <p:txBody>
          <a:bodyPr lIns="57150" tIns="28575" rIns="57150" bIns="28575"/>
          <a:lstStyle/>
          <a:p>
            <a:endParaRPr lang="en-US"/>
          </a:p>
        </p:txBody>
      </p:sp>
      <p:sp>
        <p:nvSpPr>
          <p:cNvPr id="62558" name="Rectangle 146"/>
          <p:cNvSpPr>
            <a:spLocks noChangeArrowheads="1"/>
          </p:cNvSpPr>
          <p:nvPr/>
        </p:nvSpPr>
        <p:spPr bwMode="auto">
          <a:xfrm>
            <a:off x="1168400" y="2627313"/>
            <a:ext cx="26988" cy="65087"/>
          </a:xfrm>
          <a:prstGeom prst="rect">
            <a:avLst/>
          </a:prstGeom>
          <a:noFill/>
          <a:ln w="1588">
            <a:solidFill>
              <a:srgbClr val="000000"/>
            </a:solidFill>
            <a:miter lim="800000"/>
            <a:headEnd/>
            <a:tailEnd/>
          </a:ln>
        </p:spPr>
        <p:txBody>
          <a:bodyPr lIns="57150" tIns="28575" rIns="57150" bIns="28575"/>
          <a:lstStyle/>
          <a:p>
            <a:endParaRPr lang="en-US"/>
          </a:p>
        </p:txBody>
      </p:sp>
      <p:sp>
        <p:nvSpPr>
          <p:cNvPr id="62559" name="Rectangle 147"/>
          <p:cNvSpPr>
            <a:spLocks noChangeArrowheads="1"/>
          </p:cNvSpPr>
          <p:nvPr/>
        </p:nvSpPr>
        <p:spPr bwMode="auto">
          <a:xfrm>
            <a:off x="876300" y="2722563"/>
            <a:ext cx="327025" cy="11112"/>
          </a:xfrm>
          <a:prstGeom prst="rect">
            <a:avLst/>
          </a:prstGeom>
          <a:solidFill>
            <a:srgbClr val="808080"/>
          </a:solidFill>
          <a:ln w="9525">
            <a:noFill/>
            <a:miter lim="800000"/>
            <a:headEnd/>
            <a:tailEnd/>
          </a:ln>
        </p:spPr>
        <p:txBody>
          <a:bodyPr lIns="57150" tIns="28575" rIns="57150" bIns="28575"/>
          <a:lstStyle/>
          <a:p>
            <a:endParaRPr lang="en-US"/>
          </a:p>
        </p:txBody>
      </p:sp>
      <p:sp>
        <p:nvSpPr>
          <p:cNvPr id="62560" name="Rectangle 148"/>
          <p:cNvSpPr>
            <a:spLocks noChangeArrowheads="1"/>
          </p:cNvSpPr>
          <p:nvPr/>
        </p:nvSpPr>
        <p:spPr bwMode="auto">
          <a:xfrm>
            <a:off x="876300" y="2722563"/>
            <a:ext cx="327025" cy="11112"/>
          </a:xfrm>
          <a:prstGeom prst="rect">
            <a:avLst/>
          </a:prstGeom>
          <a:noFill/>
          <a:ln w="4763">
            <a:solidFill>
              <a:srgbClr val="000000"/>
            </a:solidFill>
            <a:miter lim="800000"/>
            <a:headEnd/>
            <a:tailEnd/>
          </a:ln>
        </p:spPr>
        <p:txBody>
          <a:bodyPr lIns="57150" tIns="28575" rIns="57150" bIns="28575"/>
          <a:lstStyle/>
          <a:p>
            <a:endParaRPr lang="en-US"/>
          </a:p>
        </p:txBody>
      </p:sp>
      <p:sp>
        <p:nvSpPr>
          <p:cNvPr id="62561" name="Line 149"/>
          <p:cNvSpPr>
            <a:spLocks noChangeShapeType="1"/>
          </p:cNvSpPr>
          <p:nvPr/>
        </p:nvSpPr>
        <p:spPr bwMode="auto">
          <a:xfrm flipV="1">
            <a:off x="1163638" y="2733675"/>
            <a:ext cx="41275" cy="117475"/>
          </a:xfrm>
          <a:prstGeom prst="line">
            <a:avLst/>
          </a:prstGeom>
          <a:noFill/>
          <a:ln w="4763">
            <a:solidFill>
              <a:srgbClr val="000000"/>
            </a:solidFill>
            <a:round/>
            <a:headEnd/>
            <a:tailEnd/>
          </a:ln>
        </p:spPr>
        <p:txBody>
          <a:bodyPr lIns="57150" tIns="28575" rIns="57150" bIns="28575"/>
          <a:lstStyle/>
          <a:p>
            <a:endParaRPr lang="en-US"/>
          </a:p>
        </p:txBody>
      </p:sp>
      <p:sp>
        <p:nvSpPr>
          <p:cNvPr id="62562" name="Line 150"/>
          <p:cNvSpPr>
            <a:spLocks noChangeShapeType="1"/>
          </p:cNvSpPr>
          <p:nvPr/>
        </p:nvSpPr>
        <p:spPr bwMode="auto">
          <a:xfrm flipH="1" flipV="1">
            <a:off x="876300" y="2733675"/>
            <a:ext cx="41275" cy="117475"/>
          </a:xfrm>
          <a:prstGeom prst="line">
            <a:avLst/>
          </a:prstGeom>
          <a:noFill/>
          <a:ln w="4763">
            <a:solidFill>
              <a:srgbClr val="000000"/>
            </a:solidFill>
            <a:round/>
            <a:headEnd/>
            <a:tailEnd/>
          </a:ln>
        </p:spPr>
        <p:txBody>
          <a:bodyPr lIns="57150" tIns="28575" rIns="57150" bIns="28575"/>
          <a:lstStyle/>
          <a:p>
            <a:endParaRPr lang="en-US"/>
          </a:p>
        </p:txBody>
      </p:sp>
      <p:sp>
        <p:nvSpPr>
          <p:cNvPr id="62563" name="Freeform 151"/>
          <p:cNvSpPr>
            <a:spLocks/>
          </p:cNvSpPr>
          <p:nvPr/>
        </p:nvSpPr>
        <p:spPr bwMode="auto">
          <a:xfrm>
            <a:off x="930275" y="2849563"/>
            <a:ext cx="219075" cy="769937"/>
          </a:xfrm>
          <a:custGeom>
            <a:avLst/>
            <a:gdLst>
              <a:gd name="T0" fmla="*/ 32658 w 1402"/>
              <a:gd name="T1" fmla="*/ 181 h 4263"/>
              <a:gd name="T2" fmla="*/ 27345 w 1402"/>
              <a:gd name="T3" fmla="*/ 1264 h 4263"/>
              <a:gd name="T4" fmla="*/ 22189 w 1402"/>
              <a:gd name="T5" fmla="*/ 3070 h 4263"/>
              <a:gd name="T6" fmla="*/ 17501 w 1402"/>
              <a:gd name="T7" fmla="*/ 6141 h 4263"/>
              <a:gd name="T8" fmla="*/ 13126 w 1402"/>
              <a:gd name="T9" fmla="*/ 9392 h 4263"/>
              <a:gd name="T10" fmla="*/ 9376 w 1402"/>
              <a:gd name="T11" fmla="*/ 13726 h 4263"/>
              <a:gd name="T12" fmla="*/ 6094 w 1402"/>
              <a:gd name="T13" fmla="*/ 18603 h 4263"/>
              <a:gd name="T14" fmla="*/ 3438 w 1402"/>
              <a:gd name="T15" fmla="*/ 23840 h 4263"/>
              <a:gd name="T16" fmla="*/ 1563 w 1402"/>
              <a:gd name="T17" fmla="*/ 29439 h 4263"/>
              <a:gd name="T18" fmla="*/ 313 w 1402"/>
              <a:gd name="T19" fmla="*/ 35580 h 4263"/>
              <a:gd name="T20" fmla="*/ 0 w 1402"/>
              <a:gd name="T21" fmla="*/ 42263 h 4263"/>
              <a:gd name="T22" fmla="*/ 156 w 1402"/>
              <a:gd name="T23" fmla="*/ 732009 h 4263"/>
              <a:gd name="T24" fmla="*/ 1094 w 1402"/>
              <a:gd name="T25" fmla="*/ 738330 h 4263"/>
              <a:gd name="T26" fmla="*/ 2656 w 1402"/>
              <a:gd name="T27" fmla="*/ 743929 h 4263"/>
              <a:gd name="T28" fmla="*/ 5313 w 1402"/>
              <a:gd name="T29" fmla="*/ 749528 h 4263"/>
              <a:gd name="T30" fmla="*/ 8125 w 1402"/>
              <a:gd name="T31" fmla="*/ 754585 h 4263"/>
              <a:gd name="T32" fmla="*/ 11876 w 1402"/>
              <a:gd name="T33" fmla="*/ 758920 h 4263"/>
              <a:gd name="T34" fmla="*/ 16095 w 1402"/>
              <a:gd name="T35" fmla="*/ 762532 h 4263"/>
              <a:gd name="T36" fmla="*/ 20626 w 1402"/>
              <a:gd name="T37" fmla="*/ 765783 h 4263"/>
              <a:gd name="T38" fmla="*/ 25470 w 1402"/>
              <a:gd name="T39" fmla="*/ 768131 h 4263"/>
              <a:gd name="T40" fmla="*/ 30783 w 1402"/>
              <a:gd name="T41" fmla="*/ 769395 h 4263"/>
              <a:gd name="T42" fmla="*/ 36408 w 1402"/>
              <a:gd name="T43" fmla="*/ 769937 h 4263"/>
              <a:gd name="T44" fmla="*/ 186261 w 1402"/>
              <a:gd name="T45" fmla="*/ 769576 h 4263"/>
              <a:gd name="T46" fmla="*/ 191573 w 1402"/>
              <a:gd name="T47" fmla="*/ 768492 h 4263"/>
              <a:gd name="T48" fmla="*/ 196730 w 1402"/>
              <a:gd name="T49" fmla="*/ 766505 h 4263"/>
              <a:gd name="T50" fmla="*/ 201418 w 1402"/>
              <a:gd name="T51" fmla="*/ 763796 h 4263"/>
              <a:gd name="T52" fmla="*/ 205637 w 1402"/>
              <a:gd name="T53" fmla="*/ 760184 h 4263"/>
              <a:gd name="T54" fmla="*/ 209543 w 1402"/>
              <a:gd name="T55" fmla="*/ 756030 h 4263"/>
              <a:gd name="T56" fmla="*/ 212825 w 1402"/>
              <a:gd name="T57" fmla="*/ 751154 h 4263"/>
              <a:gd name="T58" fmla="*/ 215325 w 1402"/>
              <a:gd name="T59" fmla="*/ 745916 h 4263"/>
              <a:gd name="T60" fmla="*/ 217356 w 1402"/>
              <a:gd name="T61" fmla="*/ 740136 h 4263"/>
              <a:gd name="T62" fmla="*/ 218606 w 1402"/>
              <a:gd name="T63" fmla="*/ 733996 h 4263"/>
              <a:gd name="T64" fmla="*/ 219075 w 1402"/>
              <a:gd name="T65" fmla="*/ 727674 h 4263"/>
              <a:gd name="T66" fmla="*/ 218762 w 1402"/>
              <a:gd name="T67" fmla="*/ 37747 h 4263"/>
              <a:gd name="T68" fmla="*/ 217981 w 1402"/>
              <a:gd name="T69" fmla="*/ 31607 h 4263"/>
              <a:gd name="T70" fmla="*/ 216106 w 1402"/>
              <a:gd name="T71" fmla="*/ 25647 h 4263"/>
              <a:gd name="T72" fmla="*/ 213762 w 1402"/>
              <a:gd name="T73" fmla="*/ 20228 h 4263"/>
              <a:gd name="T74" fmla="*/ 210637 w 1402"/>
              <a:gd name="T75" fmla="*/ 15171 h 4263"/>
              <a:gd name="T76" fmla="*/ 207199 w 1402"/>
              <a:gd name="T77" fmla="*/ 11017 h 4263"/>
              <a:gd name="T78" fmla="*/ 202980 w 1402"/>
              <a:gd name="T79" fmla="*/ 7044 h 4263"/>
              <a:gd name="T80" fmla="*/ 198449 w 1402"/>
              <a:gd name="T81" fmla="*/ 3973 h 4263"/>
              <a:gd name="T82" fmla="*/ 193449 w 1402"/>
              <a:gd name="T83" fmla="*/ 1806 h 4263"/>
              <a:gd name="T84" fmla="*/ 188136 w 1402"/>
              <a:gd name="T85" fmla="*/ 361 h 4263"/>
              <a:gd name="T86" fmla="*/ 182510 w 1402"/>
              <a:gd name="T87" fmla="*/ 0 h 4263"/>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402"/>
              <a:gd name="T133" fmla="*/ 0 h 4263"/>
              <a:gd name="T134" fmla="*/ 1402 w 1402"/>
              <a:gd name="T135" fmla="*/ 4263 h 4263"/>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402" h="4263">
                <a:moveTo>
                  <a:pt x="233" y="0"/>
                </a:moveTo>
                <a:lnTo>
                  <a:pt x="221" y="0"/>
                </a:lnTo>
                <a:lnTo>
                  <a:pt x="209" y="1"/>
                </a:lnTo>
                <a:lnTo>
                  <a:pt x="197" y="2"/>
                </a:lnTo>
                <a:lnTo>
                  <a:pt x="186" y="4"/>
                </a:lnTo>
                <a:lnTo>
                  <a:pt x="175" y="7"/>
                </a:lnTo>
                <a:lnTo>
                  <a:pt x="163" y="10"/>
                </a:lnTo>
                <a:lnTo>
                  <a:pt x="153" y="14"/>
                </a:lnTo>
                <a:lnTo>
                  <a:pt x="142" y="17"/>
                </a:lnTo>
                <a:lnTo>
                  <a:pt x="132" y="22"/>
                </a:lnTo>
                <a:lnTo>
                  <a:pt x="121" y="28"/>
                </a:lnTo>
                <a:lnTo>
                  <a:pt x="112" y="34"/>
                </a:lnTo>
                <a:lnTo>
                  <a:pt x="103" y="39"/>
                </a:lnTo>
                <a:lnTo>
                  <a:pt x="93" y="45"/>
                </a:lnTo>
                <a:lnTo>
                  <a:pt x="84" y="52"/>
                </a:lnTo>
                <a:lnTo>
                  <a:pt x="76" y="61"/>
                </a:lnTo>
                <a:lnTo>
                  <a:pt x="67" y="68"/>
                </a:lnTo>
                <a:lnTo>
                  <a:pt x="60" y="76"/>
                </a:lnTo>
                <a:lnTo>
                  <a:pt x="52" y="84"/>
                </a:lnTo>
                <a:lnTo>
                  <a:pt x="45" y="93"/>
                </a:lnTo>
                <a:lnTo>
                  <a:pt x="39" y="103"/>
                </a:lnTo>
                <a:lnTo>
                  <a:pt x="34" y="112"/>
                </a:lnTo>
                <a:lnTo>
                  <a:pt x="28" y="121"/>
                </a:lnTo>
                <a:lnTo>
                  <a:pt x="22" y="132"/>
                </a:lnTo>
                <a:lnTo>
                  <a:pt x="17" y="142"/>
                </a:lnTo>
                <a:lnTo>
                  <a:pt x="14" y="153"/>
                </a:lnTo>
                <a:lnTo>
                  <a:pt x="10" y="163"/>
                </a:lnTo>
                <a:lnTo>
                  <a:pt x="7" y="175"/>
                </a:lnTo>
                <a:lnTo>
                  <a:pt x="4" y="186"/>
                </a:lnTo>
                <a:lnTo>
                  <a:pt x="2" y="197"/>
                </a:lnTo>
                <a:lnTo>
                  <a:pt x="1" y="209"/>
                </a:lnTo>
                <a:lnTo>
                  <a:pt x="0" y="221"/>
                </a:lnTo>
                <a:lnTo>
                  <a:pt x="0" y="234"/>
                </a:lnTo>
                <a:lnTo>
                  <a:pt x="0" y="4029"/>
                </a:lnTo>
                <a:lnTo>
                  <a:pt x="0" y="4041"/>
                </a:lnTo>
                <a:lnTo>
                  <a:pt x="1" y="4053"/>
                </a:lnTo>
                <a:lnTo>
                  <a:pt x="2" y="4064"/>
                </a:lnTo>
                <a:lnTo>
                  <a:pt x="4" y="4076"/>
                </a:lnTo>
                <a:lnTo>
                  <a:pt x="7" y="4088"/>
                </a:lnTo>
                <a:lnTo>
                  <a:pt x="10" y="4098"/>
                </a:lnTo>
                <a:lnTo>
                  <a:pt x="14" y="4109"/>
                </a:lnTo>
                <a:lnTo>
                  <a:pt x="17" y="4119"/>
                </a:lnTo>
                <a:lnTo>
                  <a:pt x="22" y="4130"/>
                </a:lnTo>
                <a:lnTo>
                  <a:pt x="28" y="4140"/>
                </a:lnTo>
                <a:lnTo>
                  <a:pt x="34" y="4150"/>
                </a:lnTo>
                <a:lnTo>
                  <a:pt x="39" y="4159"/>
                </a:lnTo>
                <a:lnTo>
                  <a:pt x="45" y="4168"/>
                </a:lnTo>
                <a:lnTo>
                  <a:pt x="52" y="4178"/>
                </a:lnTo>
                <a:lnTo>
                  <a:pt x="60" y="4186"/>
                </a:lnTo>
                <a:lnTo>
                  <a:pt x="67" y="4194"/>
                </a:lnTo>
                <a:lnTo>
                  <a:pt x="76" y="4202"/>
                </a:lnTo>
                <a:lnTo>
                  <a:pt x="84" y="4209"/>
                </a:lnTo>
                <a:lnTo>
                  <a:pt x="93" y="4216"/>
                </a:lnTo>
                <a:lnTo>
                  <a:pt x="103" y="4222"/>
                </a:lnTo>
                <a:lnTo>
                  <a:pt x="112" y="4229"/>
                </a:lnTo>
                <a:lnTo>
                  <a:pt x="121" y="4234"/>
                </a:lnTo>
                <a:lnTo>
                  <a:pt x="132" y="4240"/>
                </a:lnTo>
                <a:lnTo>
                  <a:pt x="142" y="4244"/>
                </a:lnTo>
                <a:lnTo>
                  <a:pt x="153" y="4248"/>
                </a:lnTo>
                <a:lnTo>
                  <a:pt x="163" y="4253"/>
                </a:lnTo>
                <a:lnTo>
                  <a:pt x="175" y="4255"/>
                </a:lnTo>
                <a:lnTo>
                  <a:pt x="186" y="4257"/>
                </a:lnTo>
                <a:lnTo>
                  <a:pt x="197" y="4260"/>
                </a:lnTo>
                <a:lnTo>
                  <a:pt x="209" y="4261"/>
                </a:lnTo>
                <a:lnTo>
                  <a:pt x="221" y="4262"/>
                </a:lnTo>
                <a:lnTo>
                  <a:pt x="233" y="4263"/>
                </a:lnTo>
                <a:lnTo>
                  <a:pt x="1168" y="4263"/>
                </a:lnTo>
                <a:lnTo>
                  <a:pt x="1181" y="4262"/>
                </a:lnTo>
                <a:lnTo>
                  <a:pt x="1192" y="4261"/>
                </a:lnTo>
                <a:lnTo>
                  <a:pt x="1204" y="4260"/>
                </a:lnTo>
                <a:lnTo>
                  <a:pt x="1216" y="4257"/>
                </a:lnTo>
                <a:lnTo>
                  <a:pt x="1226" y="4255"/>
                </a:lnTo>
                <a:lnTo>
                  <a:pt x="1238" y="4253"/>
                </a:lnTo>
                <a:lnTo>
                  <a:pt x="1248" y="4248"/>
                </a:lnTo>
                <a:lnTo>
                  <a:pt x="1259" y="4244"/>
                </a:lnTo>
                <a:lnTo>
                  <a:pt x="1270" y="4240"/>
                </a:lnTo>
                <a:lnTo>
                  <a:pt x="1279" y="4234"/>
                </a:lnTo>
                <a:lnTo>
                  <a:pt x="1289" y="4229"/>
                </a:lnTo>
                <a:lnTo>
                  <a:pt x="1299" y="4222"/>
                </a:lnTo>
                <a:lnTo>
                  <a:pt x="1308" y="4216"/>
                </a:lnTo>
                <a:lnTo>
                  <a:pt x="1316" y="4209"/>
                </a:lnTo>
                <a:lnTo>
                  <a:pt x="1326" y="4202"/>
                </a:lnTo>
                <a:lnTo>
                  <a:pt x="1333" y="4194"/>
                </a:lnTo>
                <a:lnTo>
                  <a:pt x="1341" y="4186"/>
                </a:lnTo>
                <a:lnTo>
                  <a:pt x="1348" y="4178"/>
                </a:lnTo>
                <a:lnTo>
                  <a:pt x="1355" y="4168"/>
                </a:lnTo>
                <a:lnTo>
                  <a:pt x="1362" y="4159"/>
                </a:lnTo>
                <a:lnTo>
                  <a:pt x="1368" y="4150"/>
                </a:lnTo>
                <a:lnTo>
                  <a:pt x="1374" y="4140"/>
                </a:lnTo>
                <a:lnTo>
                  <a:pt x="1378" y="4130"/>
                </a:lnTo>
                <a:lnTo>
                  <a:pt x="1383" y="4119"/>
                </a:lnTo>
                <a:lnTo>
                  <a:pt x="1388" y="4109"/>
                </a:lnTo>
                <a:lnTo>
                  <a:pt x="1391" y="4098"/>
                </a:lnTo>
                <a:lnTo>
                  <a:pt x="1395" y="4088"/>
                </a:lnTo>
                <a:lnTo>
                  <a:pt x="1397" y="4076"/>
                </a:lnTo>
                <a:lnTo>
                  <a:pt x="1399" y="4064"/>
                </a:lnTo>
                <a:lnTo>
                  <a:pt x="1400" y="4053"/>
                </a:lnTo>
                <a:lnTo>
                  <a:pt x="1402" y="4041"/>
                </a:lnTo>
                <a:lnTo>
                  <a:pt x="1402" y="4029"/>
                </a:lnTo>
                <a:lnTo>
                  <a:pt x="1402" y="234"/>
                </a:lnTo>
                <a:lnTo>
                  <a:pt x="1402" y="221"/>
                </a:lnTo>
                <a:lnTo>
                  <a:pt x="1400" y="209"/>
                </a:lnTo>
                <a:lnTo>
                  <a:pt x="1399" y="197"/>
                </a:lnTo>
                <a:lnTo>
                  <a:pt x="1397" y="186"/>
                </a:lnTo>
                <a:lnTo>
                  <a:pt x="1395" y="175"/>
                </a:lnTo>
                <a:lnTo>
                  <a:pt x="1391" y="163"/>
                </a:lnTo>
                <a:lnTo>
                  <a:pt x="1388" y="153"/>
                </a:lnTo>
                <a:lnTo>
                  <a:pt x="1383" y="142"/>
                </a:lnTo>
                <a:lnTo>
                  <a:pt x="1378" y="132"/>
                </a:lnTo>
                <a:lnTo>
                  <a:pt x="1374" y="121"/>
                </a:lnTo>
                <a:lnTo>
                  <a:pt x="1368" y="112"/>
                </a:lnTo>
                <a:lnTo>
                  <a:pt x="1362" y="103"/>
                </a:lnTo>
                <a:lnTo>
                  <a:pt x="1355" y="93"/>
                </a:lnTo>
                <a:lnTo>
                  <a:pt x="1348" y="84"/>
                </a:lnTo>
                <a:lnTo>
                  <a:pt x="1341" y="76"/>
                </a:lnTo>
                <a:lnTo>
                  <a:pt x="1333" y="68"/>
                </a:lnTo>
                <a:lnTo>
                  <a:pt x="1326" y="61"/>
                </a:lnTo>
                <a:lnTo>
                  <a:pt x="1316" y="52"/>
                </a:lnTo>
                <a:lnTo>
                  <a:pt x="1308" y="45"/>
                </a:lnTo>
                <a:lnTo>
                  <a:pt x="1299" y="39"/>
                </a:lnTo>
                <a:lnTo>
                  <a:pt x="1289" y="34"/>
                </a:lnTo>
                <a:lnTo>
                  <a:pt x="1279" y="28"/>
                </a:lnTo>
                <a:lnTo>
                  <a:pt x="1270" y="22"/>
                </a:lnTo>
                <a:lnTo>
                  <a:pt x="1259" y="17"/>
                </a:lnTo>
                <a:lnTo>
                  <a:pt x="1248" y="14"/>
                </a:lnTo>
                <a:lnTo>
                  <a:pt x="1238" y="10"/>
                </a:lnTo>
                <a:lnTo>
                  <a:pt x="1226" y="7"/>
                </a:lnTo>
                <a:lnTo>
                  <a:pt x="1216" y="4"/>
                </a:lnTo>
                <a:lnTo>
                  <a:pt x="1204" y="2"/>
                </a:lnTo>
                <a:lnTo>
                  <a:pt x="1192" y="1"/>
                </a:lnTo>
                <a:lnTo>
                  <a:pt x="1181" y="0"/>
                </a:lnTo>
                <a:lnTo>
                  <a:pt x="1168" y="0"/>
                </a:lnTo>
                <a:lnTo>
                  <a:pt x="233" y="0"/>
                </a:lnTo>
              </a:path>
            </a:pathLst>
          </a:custGeom>
          <a:noFill/>
          <a:ln w="6350">
            <a:solidFill>
              <a:srgbClr val="FF0000"/>
            </a:solidFill>
            <a:prstDash val="solid"/>
            <a:round/>
            <a:headEnd/>
            <a:tailEnd/>
          </a:ln>
        </p:spPr>
        <p:txBody>
          <a:bodyPr lIns="57150" tIns="28575" rIns="57150" bIns="28575"/>
          <a:lstStyle/>
          <a:p>
            <a:endParaRPr lang="en-US"/>
          </a:p>
        </p:txBody>
      </p:sp>
      <p:sp>
        <p:nvSpPr>
          <p:cNvPr id="62564" name="Freeform 152"/>
          <p:cNvSpPr>
            <a:spLocks/>
          </p:cNvSpPr>
          <p:nvPr/>
        </p:nvSpPr>
        <p:spPr bwMode="auto">
          <a:xfrm>
            <a:off x="944563" y="2865438"/>
            <a:ext cx="192087" cy="749300"/>
          </a:xfrm>
          <a:custGeom>
            <a:avLst/>
            <a:gdLst>
              <a:gd name="T0" fmla="*/ 28782 w 1228"/>
              <a:gd name="T1" fmla="*/ 0 h 4150"/>
              <a:gd name="T2" fmla="*/ 23933 w 1228"/>
              <a:gd name="T3" fmla="*/ 1083 h 4150"/>
              <a:gd name="T4" fmla="*/ 19553 w 1228"/>
              <a:gd name="T5" fmla="*/ 2889 h 4150"/>
              <a:gd name="T6" fmla="*/ 15486 w 1228"/>
              <a:gd name="T7" fmla="*/ 5417 h 4150"/>
              <a:gd name="T8" fmla="*/ 11732 w 1228"/>
              <a:gd name="T9" fmla="*/ 8486 h 4150"/>
              <a:gd name="T10" fmla="*/ 8447 w 1228"/>
              <a:gd name="T11" fmla="*/ 12097 h 4150"/>
              <a:gd name="T12" fmla="*/ 5475 w 1228"/>
              <a:gd name="T13" fmla="*/ 16250 h 4150"/>
              <a:gd name="T14" fmla="*/ 3285 w 1228"/>
              <a:gd name="T15" fmla="*/ 20944 h 4150"/>
              <a:gd name="T16" fmla="*/ 1564 w 1228"/>
              <a:gd name="T17" fmla="*/ 26000 h 4150"/>
              <a:gd name="T18" fmla="*/ 469 w 1228"/>
              <a:gd name="T19" fmla="*/ 31236 h 4150"/>
              <a:gd name="T20" fmla="*/ 0 w 1228"/>
              <a:gd name="T21" fmla="*/ 37014 h 4150"/>
              <a:gd name="T22" fmla="*/ 156 w 1228"/>
              <a:gd name="T23" fmla="*/ 716258 h 4150"/>
              <a:gd name="T24" fmla="*/ 1095 w 1228"/>
              <a:gd name="T25" fmla="*/ 721494 h 4150"/>
              <a:gd name="T26" fmla="*/ 2659 w 1228"/>
              <a:gd name="T27" fmla="*/ 726731 h 4150"/>
              <a:gd name="T28" fmla="*/ 4849 w 1228"/>
              <a:gd name="T29" fmla="*/ 731425 h 4150"/>
              <a:gd name="T30" fmla="*/ 7352 w 1228"/>
              <a:gd name="T31" fmla="*/ 735939 h 4150"/>
              <a:gd name="T32" fmla="*/ 10637 w 1228"/>
              <a:gd name="T33" fmla="*/ 739731 h 4150"/>
              <a:gd name="T34" fmla="*/ 14078 w 1228"/>
              <a:gd name="T35" fmla="*/ 742981 h 4150"/>
              <a:gd name="T36" fmla="*/ 18145 w 1228"/>
              <a:gd name="T37" fmla="*/ 745508 h 4150"/>
              <a:gd name="T38" fmla="*/ 22525 w 1228"/>
              <a:gd name="T39" fmla="*/ 747675 h 4150"/>
              <a:gd name="T40" fmla="*/ 27061 w 1228"/>
              <a:gd name="T41" fmla="*/ 748939 h 4150"/>
              <a:gd name="T42" fmla="*/ 32067 w 1228"/>
              <a:gd name="T43" fmla="*/ 749300 h 4150"/>
              <a:gd name="T44" fmla="*/ 163462 w 1228"/>
              <a:gd name="T45" fmla="*/ 749119 h 4150"/>
              <a:gd name="T46" fmla="*/ 167998 w 1228"/>
              <a:gd name="T47" fmla="*/ 748036 h 4150"/>
              <a:gd name="T48" fmla="*/ 172534 w 1228"/>
              <a:gd name="T49" fmla="*/ 746411 h 4150"/>
              <a:gd name="T50" fmla="*/ 176601 w 1228"/>
              <a:gd name="T51" fmla="*/ 743883 h 4150"/>
              <a:gd name="T52" fmla="*/ 180355 w 1228"/>
              <a:gd name="T53" fmla="*/ 740995 h 4150"/>
              <a:gd name="T54" fmla="*/ 183640 w 1228"/>
              <a:gd name="T55" fmla="*/ 737203 h 4150"/>
              <a:gd name="T56" fmla="*/ 186612 w 1228"/>
              <a:gd name="T57" fmla="*/ 732869 h 4150"/>
              <a:gd name="T58" fmla="*/ 188802 w 1228"/>
              <a:gd name="T59" fmla="*/ 728536 h 4150"/>
              <a:gd name="T60" fmla="*/ 190679 w 1228"/>
              <a:gd name="T61" fmla="*/ 723481 h 4150"/>
              <a:gd name="T62" fmla="*/ 191774 w 1228"/>
              <a:gd name="T63" fmla="*/ 717883 h 4150"/>
              <a:gd name="T64" fmla="*/ 192087 w 1228"/>
              <a:gd name="T65" fmla="*/ 712467 h 4150"/>
              <a:gd name="T66" fmla="*/ 191931 w 1228"/>
              <a:gd name="T67" fmla="*/ 33222 h 4150"/>
              <a:gd name="T68" fmla="*/ 190992 w 1228"/>
              <a:gd name="T69" fmla="*/ 27805 h 4150"/>
              <a:gd name="T70" fmla="*/ 189584 w 1228"/>
              <a:gd name="T71" fmla="*/ 22389 h 4150"/>
              <a:gd name="T72" fmla="*/ 187394 w 1228"/>
              <a:gd name="T73" fmla="*/ 17875 h 4150"/>
              <a:gd name="T74" fmla="*/ 184735 w 1228"/>
              <a:gd name="T75" fmla="*/ 13361 h 4150"/>
              <a:gd name="T76" fmla="*/ 181450 w 1228"/>
              <a:gd name="T77" fmla="*/ 9569 h 4150"/>
              <a:gd name="T78" fmla="*/ 177853 w 1228"/>
              <a:gd name="T79" fmla="*/ 6139 h 4150"/>
              <a:gd name="T80" fmla="*/ 173942 w 1228"/>
              <a:gd name="T81" fmla="*/ 3611 h 4150"/>
              <a:gd name="T82" fmla="*/ 169562 w 1228"/>
              <a:gd name="T83" fmla="*/ 1625 h 4150"/>
              <a:gd name="T84" fmla="*/ 164869 w 1228"/>
              <a:gd name="T85" fmla="*/ 542 h 4150"/>
              <a:gd name="T86" fmla="*/ 160020 w 1228"/>
              <a:gd name="T87" fmla="*/ 0 h 4150"/>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228"/>
              <a:gd name="T133" fmla="*/ 0 h 4150"/>
              <a:gd name="T134" fmla="*/ 1228 w 1228"/>
              <a:gd name="T135" fmla="*/ 4150 h 4150"/>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228" h="4150">
                <a:moveTo>
                  <a:pt x="205" y="0"/>
                </a:moveTo>
                <a:lnTo>
                  <a:pt x="194" y="0"/>
                </a:lnTo>
                <a:lnTo>
                  <a:pt x="184" y="0"/>
                </a:lnTo>
                <a:lnTo>
                  <a:pt x="173" y="3"/>
                </a:lnTo>
                <a:lnTo>
                  <a:pt x="164" y="4"/>
                </a:lnTo>
                <a:lnTo>
                  <a:pt x="153" y="6"/>
                </a:lnTo>
                <a:lnTo>
                  <a:pt x="144" y="9"/>
                </a:lnTo>
                <a:lnTo>
                  <a:pt x="135" y="12"/>
                </a:lnTo>
                <a:lnTo>
                  <a:pt x="125" y="16"/>
                </a:lnTo>
                <a:lnTo>
                  <a:pt x="116" y="20"/>
                </a:lnTo>
                <a:lnTo>
                  <a:pt x="108" y="25"/>
                </a:lnTo>
                <a:lnTo>
                  <a:pt x="99" y="30"/>
                </a:lnTo>
                <a:lnTo>
                  <a:pt x="90" y="34"/>
                </a:lnTo>
                <a:lnTo>
                  <a:pt x="82" y="40"/>
                </a:lnTo>
                <a:lnTo>
                  <a:pt x="75" y="47"/>
                </a:lnTo>
                <a:lnTo>
                  <a:pt x="68" y="53"/>
                </a:lnTo>
                <a:lnTo>
                  <a:pt x="60" y="60"/>
                </a:lnTo>
                <a:lnTo>
                  <a:pt x="54" y="67"/>
                </a:lnTo>
                <a:lnTo>
                  <a:pt x="47" y="74"/>
                </a:lnTo>
                <a:lnTo>
                  <a:pt x="41" y="82"/>
                </a:lnTo>
                <a:lnTo>
                  <a:pt x="35" y="90"/>
                </a:lnTo>
                <a:lnTo>
                  <a:pt x="31" y="99"/>
                </a:lnTo>
                <a:lnTo>
                  <a:pt x="25" y="107"/>
                </a:lnTo>
                <a:lnTo>
                  <a:pt x="21" y="116"/>
                </a:lnTo>
                <a:lnTo>
                  <a:pt x="17" y="124"/>
                </a:lnTo>
                <a:lnTo>
                  <a:pt x="13" y="134"/>
                </a:lnTo>
                <a:lnTo>
                  <a:pt x="10" y="144"/>
                </a:lnTo>
                <a:lnTo>
                  <a:pt x="7" y="154"/>
                </a:lnTo>
                <a:lnTo>
                  <a:pt x="5" y="163"/>
                </a:lnTo>
                <a:lnTo>
                  <a:pt x="3" y="173"/>
                </a:lnTo>
                <a:lnTo>
                  <a:pt x="1" y="184"/>
                </a:lnTo>
                <a:lnTo>
                  <a:pt x="0" y="194"/>
                </a:lnTo>
                <a:lnTo>
                  <a:pt x="0" y="205"/>
                </a:lnTo>
                <a:lnTo>
                  <a:pt x="0" y="3946"/>
                </a:lnTo>
                <a:lnTo>
                  <a:pt x="0" y="3956"/>
                </a:lnTo>
                <a:lnTo>
                  <a:pt x="1" y="3967"/>
                </a:lnTo>
                <a:lnTo>
                  <a:pt x="3" y="3976"/>
                </a:lnTo>
                <a:lnTo>
                  <a:pt x="5" y="3987"/>
                </a:lnTo>
                <a:lnTo>
                  <a:pt x="7" y="3996"/>
                </a:lnTo>
                <a:lnTo>
                  <a:pt x="10" y="4007"/>
                </a:lnTo>
                <a:lnTo>
                  <a:pt x="13" y="4016"/>
                </a:lnTo>
                <a:lnTo>
                  <a:pt x="17" y="4025"/>
                </a:lnTo>
                <a:lnTo>
                  <a:pt x="21" y="4035"/>
                </a:lnTo>
                <a:lnTo>
                  <a:pt x="25" y="4043"/>
                </a:lnTo>
                <a:lnTo>
                  <a:pt x="31" y="4051"/>
                </a:lnTo>
                <a:lnTo>
                  <a:pt x="35" y="4059"/>
                </a:lnTo>
                <a:lnTo>
                  <a:pt x="41" y="4067"/>
                </a:lnTo>
                <a:lnTo>
                  <a:pt x="47" y="4076"/>
                </a:lnTo>
                <a:lnTo>
                  <a:pt x="54" y="4083"/>
                </a:lnTo>
                <a:lnTo>
                  <a:pt x="60" y="4090"/>
                </a:lnTo>
                <a:lnTo>
                  <a:pt x="68" y="4097"/>
                </a:lnTo>
                <a:lnTo>
                  <a:pt x="75" y="4104"/>
                </a:lnTo>
                <a:lnTo>
                  <a:pt x="82" y="4109"/>
                </a:lnTo>
                <a:lnTo>
                  <a:pt x="90" y="4115"/>
                </a:lnTo>
                <a:lnTo>
                  <a:pt x="99" y="4120"/>
                </a:lnTo>
                <a:lnTo>
                  <a:pt x="108" y="4125"/>
                </a:lnTo>
                <a:lnTo>
                  <a:pt x="116" y="4129"/>
                </a:lnTo>
                <a:lnTo>
                  <a:pt x="125" y="4134"/>
                </a:lnTo>
                <a:lnTo>
                  <a:pt x="135" y="4138"/>
                </a:lnTo>
                <a:lnTo>
                  <a:pt x="144" y="4141"/>
                </a:lnTo>
                <a:lnTo>
                  <a:pt x="153" y="4143"/>
                </a:lnTo>
                <a:lnTo>
                  <a:pt x="164" y="4146"/>
                </a:lnTo>
                <a:lnTo>
                  <a:pt x="173" y="4148"/>
                </a:lnTo>
                <a:lnTo>
                  <a:pt x="184" y="4149"/>
                </a:lnTo>
                <a:lnTo>
                  <a:pt x="194" y="4149"/>
                </a:lnTo>
                <a:lnTo>
                  <a:pt x="205" y="4150"/>
                </a:lnTo>
                <a:lnTo>
                  <a:pt x="1023" y="4150"/>
                </a:lnTo>
                <a:lnTo>
                  <a:pt x="1034" y="4149"/>
                </a:lnTo>
                <a:lnTo>
                  <a:pt x="1045" y="4149"/>
                </a:lnTo>
                <a:lnTo>
                  <a:pt x="1054" y="4148"/>
                </a:lnTo>
                <a:lnTo>
                  <a:pt x="1064" y="4146"/>
                </a:lnTo>
                <a:lnTo>
                  <a:pt x="1074" y="4143"/>
                </a:lnTo>
                <a:lnTo>
                  <a:pt x="1084" y="4141"/>
                </a:lnTo>
                <a:lnTo>
                  <a:pt x="1094" y="4138"/>
                </a:lnTo>
                <a:lnTo>
                  <a:pt x="1103" y="4134"/>
                </a:lnTo>
                <a:lnTo>
                  <a:pt x="1112" y="4129"/>
                </a:lnTo>
                <a:lnTo>
                  <a:pt x="1121" y="4125"/>
                </a:lnTo>
                <a:lnTo>
                  <a:pt x="1129" y="4120"/>
                </a:lnTo>
                <a:lnTo>
                  <a:pt x="1137" y="4115"/>
                </a:lnTo>
                <a:lnTo>
                  <a:pt x="1145" y="4109"/>
                </a:lnTo>
                <a:lnTo>
                  <a:pt x="1153" y="4104"/>
                </a:lnTo>
                <a:lnTo>
                  <a:pt x="1160" y="4097"/>
                </a:lnTo>
                <a:lnTo>
                  <a:pt x="1167" y="4090"/>
                </a:lnTo>
                <a:lnTo>
                  <a:pt x="1174" y="4083"/>
                </a:lnTo>
                <a:lnTo>
                  <a:pt x="1181" y="4076"/>
                </a:lnTo>
                <a:lnTo>
                  <a:pt x="1187" y="4067"/>
                </a:lnTo>
                <a:lnTo>
                  <a:pt x="1193" y="4059"/>
                </a:lnTo>
                <a:lnTo>
                  <a:pt x="1198" y="4051"/>
                </a:lnTo>
                <a:lnTo>
                  <a:pt x="1202" y="4043"/>
                </a:lnTo>
                <a:lnTo>
                  <a:pt x="1207" y="4035"/>
                </a:lnTo>
                <a:lnTo>
                  <a:pt x="1212" y="4025"/>
                </a:lnTo>
                <a:lnTo>
                  <a:pt x="1215" y="4016"/>
                </a:lnTo>
                <a:lnTo>
                  <a:pt x="1219" y="4007"/>
                </a:lnTo>
                <a:lnTo>
                  <a:pt x="1221" y="3996"/>
                </a:lnTo>
                <a:lnTo>
                  <a:pt x="1223" y="3987"/>
                </a:lnTo>
                <a:lnTo>
                  <a:pt x="1226" y="3976"/>
                </a:lnTo>
                <a:lnTo>
                  <a:pt x="1227" y="3967"/>
                </a:lnTo>
                <a:lnTo>
                  <a:pt x="1227" y="3956"/>
                </a:lnTo>
                <a:lnTo>
                  <a:pt x="1228" y="3946"/>
                </a:lnTo>
                <a:lnTo>
                  <a:pt x="1228" y="205"/>
                </a:lnTo>
                <a:lnTo>
                  <a:pt x="1227" y="194"/>
                </a:lnTo>
                <a:lnTo>
                  <a:pt x="1227" y="184"/>
                </a:lnTo>
                <a:lnTo>
                  <a:pt x="1226" y="173"/>
                </a:lnTo>
                <a:lnTo>
                  <a:pt x="1223" y="163"/>
                </a:lnTo>
                <a:lnTo>
                  <a:pt x="1221" y="154"/>
                </a:lnTo>
                <a:lnTo>
                  <a:pt x="1219" y="144"/>
                </a:lnTo>
                <a:lnTo>
                  <a:pt x="1215" y="134"/>
                </a:lnTo>
                <a:lnTo>
                  <a:pt x="1212" y="124"/>
                </a:lnTo>
                <a:lnTo>
                  <a:pt x="1207" y="116"/>
                </a:lnTo>
                <a:lnTo>
                  <a:pt x="1202" y="107"/>
                </a:lnTo>
                <a:lnTo>
                  <a:pt x="1198" y="99"/>
                </a:lnTo>
                <a:lnTo>
                  <a:pt x="1193" y="90"/>
                </a:lnTo>
                <a:lnTo>
                  <a:pt x="1187" y="82"/>
                </a:lnTo>
                <a:lnTo>
                  <a:pt x="1181" y="74"/>
                </a:lnTo>
                <a:lnTo>
                  <a:pt x="1174" y="67"/>
                </a:lnTo>
                <a:lnTo>
                  <a:pt x="1167" y="60"/>
                </a:lnTo>
                <a:lnTo>
                  <a:pt x="1160" y="53"/>
                </a:lnTo>
                <a:lnTo>
                  <a:pt x="1153" y="47"/>
                </a:lnTo>
                <a:lnTo>
                  <a:pt x="1145" y="40"/>
                </a:lnTo>
                <a:lnTo>
                  <a:pt x="1137" y="34"/>
                </a:lnTo>
                <a:lnTo>
                  <a:pt x="1129" y="30"/>
                </a:lnTo>
                <a:lnTo>
                  <a:pt x="1121" y="25"/>
                </a:lnTo>
                <a:lnTo>
                  <a:pt x="1112" y="20"/>
                </a:lnTo>
                <a:lnTo>
                  <a:pt x="1103" y="16"/>
                </a:lnTo>
                <a:lnTo>
                  <a:pt x="1094" y="12"/>
                </a:lnTo>
                <a:lnTo>
                  <a:pt x="1084" y="9"/>
                </a:lnTo>
                <a:lnTo>
                  <a:pt x="1074" y="6"/>
                </a:lnTo>
                <a:lnTo>
                  <a:pt x="1064" y="4"/>
                </a:lnTo>
                <a:lnTo>
                  <a:pt x="1054" y="3"/>
                </a:lnTo>
                <a:lnTo>
                  <a:pt x="1045" y="0"/>
                </a:lnTo>
                <a:lnTo>
                  <a:pt x="1034" y="0"/>
                </a:lnTo>
                <a:lnTo>
                  <a:pt x="1023" y="0"/>
                </a:lnTo>
                <a:lnTo>
                  <a:pt x="205" y="0"/>
                </a:lnTo>
              </a:path>
            </a:pathLst>
          </a:custGeom>
          <a:noFill/>
          <a:ln w="6350">
            <a:solidFill>
              <a:srgbClr val="FF0000"/>
            </a:solidFill>
            <a:prstDash val="solid"/>
            <a:round/>
            <a:headEnd/>
            <a:tailEnd/>
          </a:ln>
        </p:spPr>
        <p:txBody>
          <a:bodyPr lIns="57150" tIns="28575" rIns="57150" bIns="28575"/>
          <a:lstStyle/>
          <a:p>
            <a:endParaRPr lang="en-US"/>
          </a:p>
        </p:txBody>
      </p:sp>
      <p:sp>
        <p:nvSpPr>
          <p:cNvPr id="62565" name="Freeform 153"/>
          <p:cNvSpPr>
            <a:spLocks/>
          </p:cNvSpPr>
          <p:nvPr/>
        </p:nvSpPr>
        <p:spPr bwMode="auto">
          <a:xfrm>
            <a:off x="958850" y="2881313"/>
            <a:ext cx="163513" cy="730250"/>
          </a:xfrm>
          <a:custGeom>
            <a:avLst/>
            <a:gdLst>
              <a:gd name="T0" fmla="*/ 24426 w 1051"/>
              <a:gd name="T1" fmla="*/ 0 h 4046"/>
              <a:gd name="T2" fmla="*/ 20381 w 1051"/>
              <a:gd name="T3" fmla="*/ 902 h 4046"/>
              <a:gd name="T4" fmla="*/ 16491 w 1051"/>
              <a:gd name="T5" fmla="*/ 2346 h 4046"/>
              <a:gd name="T6" fmla="*/ 13069 w 1051"/>
              <a:gd name="T7" fmla="*/ 4512 h 4046"/>
              <a:gd name="T8" fmla="*/ 9801 w 1051"/>
              <a:gd name="T9" fmla="*/ 7219 h 4046"/>
              <a:gd name="T10" fmla="*/ 7157 w 1051"/>
              <a:gd name="T11" fmla="*/ 10288 h 4046"/>
              <a:gd name="T12" fmla="*/ 4512 w 1051"/>
              <a:gd name="T13" fmla="*/ 13897 h 4046"/>
              <a:gd name="T14" fmla="*/ 2489 w 1051"/>
              <a:gd name="T15" fmla="*/ 17868 h 4046"/>
              <a:gd name="T16" fmla="*/ 1089 w 1051"/>
              <a:gd name="T17" fmla="*/ 22200 h 4046"/>
              <a:gd name="T18" fmla="*/ 156 w 1051"/>
              <a:gd name="T19" fmla="*/ 26893 h 4046"/>
              <a:gd name="T20" fmla="*/ 0 w 1051"/>
              <a:gd name="T21" fmla="*/ 31585 h 4046"/>
              <a:gd name="T22" fmla="*/ 0 w 1051"/>
              <a:gd name="T23" fmla="*/ 701733 h 4046"/>
              <a:gd name="T24" fmla="*/ 778 w 1051"/>
              <a:gd name="T25" fmla="*/ 706426 h 4046"/>
              <a:gd name="T26" fmla="*/ 2023 w 1051"/>
              <a:gd name="T27" fmla="*/ 710757 h 4046"/>
              <a:gd name="T28" fmla="*/ 3889 w 1051"/>
              <a:gd name="T29" fmla="*/ 714909 h 4046"/>
              <a:gd name="T30" fmla="*/ 6223 w 1051"/>
              <a:gd name="T31" fmla="*/ 718699 h 4046"/>
              <a:gd name="T32" fmla="*/ 8868 w 1051"/>
              <a:gd name="T33" fmla="*/ 721948 h 4046"/>
              <a:gd name="T34" fmla="*/ 11980 w 1051"/>
              <a:gd name="T35" fmla="*/ 724835 h 4046"/>
              <a:gd name="T36" fmla="*/ 15402 w 1051"/>
              <a:gd name="T37" fmla="*/ 727001 h 4046"/>
              <a:gd name="T38" fmla="*/ 19136 w 1051"/>
              <a:gd name="T39" fmla="*/ 728806 h 4046"/>
              <a:gd name="T40" fmla="*/ 23181 w 1051"/>
              <a:gd name="T41" fmla="*/ 729889 h 4046"/>
              <a:gd name="T42" fmla="*/ 27226 w 1051"/>
              <a:gd name="T43" fmla="*/ 730250 h 4046"/>
              <a:gd name="T44" fmla="*/ 139243 w 1051"/>
              <a:gd name="T45" fmla="*/ 730070 h 4046"/>
              <a:gd name="T46" fmla="*/ 143132 w 1051"/>
              <a:gd name="T47" fmla="*/ 729167 h 4046"/>
              <a:gd name="T48" fmla="*/ 147022 w 1051"/>
              <a:gd name="T49" fmla="*/ 727723 h 4046"/>
              <a:gd name="T50" fmla="*/ 150444 w 1051"/>
              <a:gd name="T51" fmla="*/ 725557 h 4046"/>
              <a:gd name="T52" fmla="*/ 153712 w 1051"/>
              <a:gd name="T53" fmla="*/ 722850 h 4046"/>
              <a:gd name="T54" fmla="*/ 156512 w 1051"/>
              <a:gd name="T55" fmla="*/ 719782 h 4046"/>
              <a:gd name="T56" fmla="*/ 158846 w 1051"/>
              <a:gd name="T57" fmla="*/ 716353 h 4046"/>
              <a:gd name="T58" fmla="*/ 160868 w 1051"/>
              <a:gd name="T59" fmla="*/ 712382 h 4046"/>
              <a:gd name="T60" fmla="*/ 162268 w 1051"/>
              <a:gd name="T61" fmla="*/ 707870 h 4046"/>
              <a:gd name="T62" fmla="*/ 163202 w 1051"/>
              <a:gd name="T63" fmla="*/ 703538 h 4046"/>
              <a:gd name="T64" fmla="*/ 163513 w 1051"/>
              <a:gd name="T65" fmla="*/ 698665 h 4046"/>
              <a:gd name="T66" fmla="*/ 163357 w 1051"/>
              <a:gd name="T67" fmla="*/ 28336 h 4046"/>
              <a:gd name="T68" fmla="*/ 162580 w 1051"/>
              <a:gd name="T69" fmla="*/ 23644 h 4046"/>
              <a:gd name="T70" fmla="*/ 161335 w 1051"/>
              <a:gd name="T71" fmla="*/ 19132 h 4046"/>
              <a:gd name="T72" fmla="*/ 159624 w 1051"/>
              <a:gd name="T73" fmla="*/ 15161 h 4046"/>
              <a:gd name="T74" fmla="*/ 157290 w 1051"/>
              <a:gd name="T75" fmla="*/ 11371 h 4046"/>
              <a:gd name="T76" fmla="*/ 154645 w 1051"/>
              <a:gd name="T77" fmla="*/ 8302 h 4046"/>
              <a:gd name="T78" fmla="*/ 151533 w 1051"/>
              <a:gd name="T79" fmla="*/ 5234 h 4046"/>
              <a:gd name="T80" fmla="*/ 148111 w 1051"/>
              <a:gd name="T81" fmla="*/ 2888 h 4046"/>
              <a:gd name="T82" fmla="*/ 144377 w 1051"/>
              <a:gd name="T83" fmla="*/ 1263 h 4046"/>
              <a:gd name="T84" fmla="*/ 140487 w 1051"/>
              <a:gd name="T85" fmla="*/ 180 h 4046"/>
              <a:gd name="T86" fmla="*/ 136287 w 1051"/>
              <a:gd name="T87" fmla="*/ 0 h 404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051"/>
              <a:gd name="T133" fmla="*/ 0 h 4046"/>
              <a:gd name="T134" fmla="*/ 1051 w 1051"/>
              <a:gd name="T135" fmla="*/ 4046 h 404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051" h="4046">
                <a:moveTo>
                  <a:pt x="175" y="0"/>
                </a:moveTo>
                <a:lnTo>
                  <a:pt x="166" y="0"/>
                </a:lnTo>
                <a:lnTo>
                  <a:pt x="157" y="0"/>
                </a:lnTo>
                <a:lnTo>
                  <a:pt x="149" y="1"/>
                </a:lnTo>
                <a:lnTo>
                  <a:pt x="139" y="4"/>
                </a:lnTo>
                <a:lnTo>
                  <a:pt x="131" y="5"/>
                </a:lnTo>
                <a:lnTo>
                  <a:pt x="123" y="7"/>
                </a:lnTo>
                <a:lnTo>
                  <a:pt x="115" y="11"/>
                </a:lnTo>
                <a:lnTo>
                  <a:pt x="106" y="13"/>
                </a:lnTo>
                <a:lnTo>
                  <a:pt x="99" y="16"/>
                </a:lnTo>
                <a:lnTo>
                  <a:pt x="91" y="21"/>
                </a:lnTo>
                <a:lnTo>
                  <a:pt x="84" y="25"/>
                </a:lnTo>
                <a:lnTo>
                  <a:pt x="77" y="29"/>
                </a:lnTo>
                <a:lnTo>
                  <a:pt x="70" y="34"/>
                </a:lnTo>
                <a:lnTo>
                  <a:pt x="63" y="40"/>
                </a:lnTo>
                <a:lnTo>
                  <a:pt x="57" y="46"/>
                </a:lnTo>
                <a:lnTo>
                  <a:pt x="50" y="50"/>
                </a:lnTo>
                <a:lnTo>
                  <a:pt x="46" y="57"/>
                </a:lnTo>
                <a:lnTo>
                  <a:pt x="40" y="63"/>
                </a:lnTo>
                <a:lnTo>
                  <a:pt x="34" y="70"/>
                </a:lnTo>
                <a:lnTo>
                  <a:pt x="29" y="77"/>
                </a:lnTo>
                <a:lnTo>
                  <a:pt x="25" y="84"/>
                </a:lnTo>
                <a:lnTo>
                  <a:pt x="21" y="91"/>
                </a:lnTo>
                <a:lnTo>
                  <a:pt x="16" y="99"/>
                </a:lnTo>
                <a:lnTo>
                  <a:pt x="13" y="106"/>
                </a:lnTo>
                <a:lnTo>
                  <a:pt x="11" y="115"/>
                </a:lnTo>
                <a:lnTo>
                  <a:pt x="7" y="123"/>
                </a:lnTo>
                <a:lnTo>
                  <a:pt x="5" y="131"/>
                </a:lnTo>
                <a:lnTo>
                  <a:pt x="4" y="139"/>
                </a:lnTo>
                <a:lnTo>
                  <a:pt x="1" y="149"/>
                </a:lnTo>
                <a:lnTo>
                  <a:pt x="0" y="157"/>
                </a:lnTo>
                <a:lnTo>
                  <a:pt x="0" y="166"/>
                </a:lnTo>
                <a:lnTo>
                  <a:pt x="0" y="175"/>
                </a:lnTo>
                <a:lnTo>
                  <a:pt x="0" y="3871"/>
                </a:lnTo>
                <a:lnTo>
                  <a:pt x="0" y="3879"/>
                </a:lnTo>
                <a:lnTo>
                  <a:pt x="0" y="3888"/>
                </a:lnTo>
                <a:lnTo>
                  <a:pt x="1" y="3898"/>
                </a:lnTo>
                <a:lnTo>
                  <a:pt x="4" y="3906"/>
                </a:lnTo>
                <a:lnTo>
                  <a:pt x="5" y="3914"/>
                </a:lnTo>
                <a:lnTo>
                  <a:pt x="7" y="3922"/>
                </a:lnTo>
                <a:lnTo>
                  <a:pt x="11" y="3930"/>
                </a:lnTo>
                <a:lnTo>
                  <a:pt x="13" y="3938"/>
                </a:lnTo>
                <a:lnTo>
                  <a:pt x="16" y="3947"/>
                </a:lnTo>
                <a:lnTo>
                  <a:pt x="21" y="3954"/>
                </a:lnTo>
                <a:lnTo>
                  <a:pt x="25" y="3961"/>
                </a:lnTo>
                <a:lnTo>
                  <a:pt x="29" y="3969"/>
                </a:lnTo>
                <a:lnTo>
                  <a:pt x="34" y="3975"/>
                </a:lnTo>
                <a:lnTo>
                  <a:pt x="40" y="3982"/>
                </a:lnTo>
                <a:lnTo>
                  <a:pt x="46" y="3988"/>
                </a:lnTo>
                <a:lnTo>
                  <a:pt x="50" y="3995"/>
                </a:lnTo>
                <a:lnTo>
                  <a:pt x="57" y="4000"/>
                </a:lnTo>
                <a:lnTo>
                  <a:pt x="63" y="4005"/>
                </a:lnTo>
                <a:lnTo>
                  <a:pt x="70" y="4011"/>
                </a:lnTo>
                <a:lnTo>
                  <a:pt x="77" y="4016"/>
                </a:lnTo>
                <a:lnTo>
                  <a:pt x="84" y="4020"/>
                </a:lnTo>
                <a:lnTo>
                  <a:pt x="91" y="4024"/>
                </a:lnTo>
                <a:lnTo>
                  <a:pt x="99" y="4028"/>
                </a:lnTo>
                <a:lnTo>
                  <a:pt x="106" y="4032"/>
                </a:lnTo>
                <a:lnTo>
                  <a:pt x="115" y="4034"/>
                </a:lnTo>
                <a:lnTo>
                  <a:pt x="123" y="4038"/>
                </a:lnTo>
                <a:lnTo>
                  <a:pt x="131" y="4040"/>
                </a:lnTo>
                <a:lnTo>
                  <a:pt x="139" y="4041"/>
                </a:lnTo>
                <a:lnTo>
                  <a:pt x="149" y="4044"/>
                </a:lnTo>
                <a:lnTo>
                  <a:pt x="157" y="4045"/>
                </a:lnTo>
                <a:lnTo>
                  <a:pt x="166" y="4045"/>
                </a:lnTo>
                <a:lnTo>
                  <a:pt x="175" y="4046"/>
                </a:lnTo>
                <a:lnTo>
                  <a:pt x="876" y="4046"/>
                </a:lnTo>
                <a:lnTo>
                  <a:pt x="885" y="4045"/>
                </a:lnTo>
                <a:lnTo>
                  <a:pt x="895" y="4045"/>
                </a:lnTo>
                <a:lnTo>
                  <a:pt x="903" y="4044"/>
                </a:lnTo>
                <a:lnTo>
                  <a:pt x="911" y="4041"/>
                </a:lnTo>
                <a:lnTo>
                  <a:pt x="920" y="4040"/>
                </a:lnTo>
                <a:lnTo>
                  <a:pt x="928" y="4038"/>
                </a:lnTo>
                <a:lnTo>
                  <a:pt x="937" y="4034"/>
                </a:lnTo>
                <a:lnTo>
                  <a:pt x="945" y="4032"/>
                </a:lnTo>
                <a:lnTo>
                  <a:pt x="952" y="4028"/>
                </a:lnTo>
                <a:lnTo>
                  <a:pt x="960" y="4024"/>
                </a:lnTo>
                <a:lnTo>
                  <a:pt x="967" y="4020"/>
                </a:lnTo>
                <a:lnTo>
                  <a:pt x="974" y="4016"/>
                </a:lnTo>
                <a:lnTo>
                  <a:pt x="981" y="4011"/>
                </a:lnTo>
                <a:lnTo>
                  <a:pt x="988" y="4005"/>
                </a:lnTo>
                <a:lnTo>
                  <a:pt x="994" y="4000"/>
                </a:lnTo>
                <a:lnTo>
                  <a:pt x="1000" y="3995"/>
                </a:lnTo>
                <a:lnTo>
                  <a:pt x="1006" y="3988"/>
                </a:lnTo>
                <a:lnTo>
                  <a:pt x="1011" y="3982"/>
                </a:lnTo>
                <a:lnTo>
                  <a:pt x="1016" y="3975"/>
                </a:lnTo>
                <a:lnTo>
                  <a:pt x="1021" y="3969"/>
                </a:lnTo>
                <a:lnTo>
                  <a:pt x="1026" y="3961"/>
                </a:lnTo>
                <a:lnTo>
                  <a:pt x="1030" y="3954"/>
                </a:lnTo>
                <a:lnTo>
                  <a:pt x="1034" y="3947"/>
                </a:lnTo>
                <a:lnTo>
                  <a:pt x="1037" y="3938"/>
                </a:lnTo>
                <a:lnTo>
                  <a:pt x="1041" y="3930"/>
                </a:lnTo>
                <a:lnTo>
                  <a:pt x="1043" y="3922"/>
                </a:lnTo>
                <a:lnTo>
                  <a:pt x="1045" y="3914"/>
                </a:lnTo>
                <a:lnTo>
                  <a:pt x="1048" y="3906"/>
                </a:lnTo>
                <a:lnTo>
                  <a:pt x="1049" y="3898"/>
                </a:lnTo>
                <a:lnTo>
                  <a:pt x="1050" y="3888"/>
                </a:lnTo>
                <a:lnTo>
                  <a:pt x="1051" y="3879"/>
                </a:lnTo>
                <a:lnTo>
                  <a:pt x="1051" y="3871"/>
                </a:lnTo>
                <a:lnTo>
                  <a:pt x="1051" y="175"/>
                </a:lnTo>
                <a:lnTo>
                  <a:pt x="1051" y="166"/>
                </a:lnTo>
                <a:lnTo>
                  <a:pt x="1050" y="157"/>
                </a:lnTo>
                <a:lnTo>
                  <a:pt x="1049" y="149"/>
                </a:lnTo>
                <a:lnTo>
                  <a:pt x="1048" y="139"/>
                </a:lnTo>
                <a:lnTo>
                  <a:pt x="1045" y="131"/>
                </a:lnTo>
                <a:lnTo>
                  <a:pt x="1043" y="123"/>
                </a:lnTo>
                <a:lnTo>
                  <a:pt x="1041" y="115"/>
                </a:lnTo>
                <a:lnTo>
                  <a:pt x="1037" y="106"/>
                </a:lnTo>
                <a:lnTo>
                  <a:pt x="1034" y="99"/>
                </a:lnTo>
                <a:lnTo>
                  <a:pt x="1030" y="91"/>
                </a:lnTo>
                <a:lnTo>
                  <a:pt x="1026" y="84"/>
                </a:lnTo>
                <a:lnTo>
                  <a:pt x="1021" y="77"/>
                </a:lnTo>
                <a:lnTo>
                  <a:pt x="1016" y="70"/>
                </a:lnTo>
                <a:lnTo>
                  <a:pt x="1011" y="63"/>
                </a:lnTo>
                <a:lnTo>
                  <a:pt x="1006" y="57"/>
                </a:lnTo>
                <a:lnTo>
                  <a:pt x="1000" y="50"/>
                </a:lnTo>
                <a:lnTo>
                  <a:pt x="994" y="46"/>
                </a:lnTo>
                <a:lnTo>
                  <a:pt x="988" y="40"/>
                </a:lnTo>
                <a:lnTo>
                  <a:pt x="981" y="34"/>
                </a:lnTo>
                <a:lnTo>
                  <a:pt x="974" y="29"/>
                </a:lnTo>
                <a:lnTo>
                  <a:pt x="967" y="25"/>
                </a:lnTo>
                <a:lnTo>
                  <a:pt x="960" y="21"/>
                </a:lnTo>
                <a:lnTo>
                  <a:pt x="952" y="16"/>
                </a:lnTo>
                <a:lnTo>
                  <a:pt x="945" y="13"/>
                </a:lnTo>
                <a:lnTo>
                  <a:pt x="937" y="11"/>
                </a:lnTo>
                <a:lnTo>
                  <a:pt x="928" y="7"/>
                </a:lnTo>
                <a:lnTo>
                  <a:pt x="920" y="5"/>
                </a:lnTo>
                <a:lnTo>
                  <a:pt x="911" y="4"/>
                </a:lnTo>
                <a:lnTo>
                  <a:pt x="903" y="1"/>
                </a:lnTo>
                <a:lnTo>
                  <a:pt x="895" y="0"/>
                </a:lnTo>
                <a:lnTo>
                  <a:pt x="885" y="0"/>
                </a:lnTo>
                <a:lnTo>
                  <a:pt x="876" y="0"/>
                </a:lnTo>
                <a:lnTo>
                  <a:pt x="175" y="0"/>
                </a:lnTo>
              </a:path>
            </a:pathLst>
          </a:custGeom>
          <a:noFill/>
          <a:ln w="6350">
            <a:solidFill>
              <a:srgbClr val="FF0000"/>
            </a:solidFill>
            <a:prstDash val="solid"/>
            <a:round/>
            <a:headEnd/>
            <a:tailEnd/>
          </a:ln>
        </p:spPr>
        <p:txBody>
          <a:bodyPr lIns="57150" tIns="28575" rIns="57150" bIns="28575"/>
          <a:lstStyle/>
          <a:p>
            <a:endParaRPr lang="en-US"/>
          </a:p>
        </p:txBody>
      </p:sp>
      <p:sp>
        <p:nvSpPr>
          <p:cNvPr id="62566" name="Freeform 154"/>
          <p:cNvSpPr>
            <a:spLocks/>
          </p:cNvSpPr>
          <p:nvPr/>
        </p:nvSpPr>
        <p:spPr bwMode="auto">
          <a:xfrm>
            <a:off x="971550" y="2897188"/>
            <a:ext cx="136525" cy="717550"/>
          </a:xfrm>
          <a:custGeom>
            <a:avLst/>
            <a:gdLst>
              <a:gd name="T0" fmla="*/ 21483 w 877"/>
              <a:gd name="T1" fmla="*/ 0 h 3974"/>
              <a:gd name="T2" fmla="*/ 18992 w 877"/>
              <a:gd name="T3" fmla="*/ 181 h 3974"/>
              <a:gd name="T4" fmla="*/ 16813 w 877"/>
              <a:gd name="T5" fmla="*/ 542 h 3974"/>
              <a:gd name="T6" fmla="*/ 14945 w 877"/>
              <a:gd name="T7" fmla="*/ 1444 h 3974"/>
              <a:gd name="T8" fmla="*/ 12765 w 877"/>
              <a:gd name="T9" fmla="*/ 2528 h 3974"/>
              <a:gd name="T10" fmla="*/ 9963 w 877"/>
              <a:gd name="T11" fmla="*/ 4333 h 3974"/>
              <a:gd name="T12" fmla="*/ 6538 w 877"/>
              <a:gd name="T13" fmla="*/ 7584 h 3974"/>
              <a:gd name="T14" fmla="*/ 3736 w 877"/>
              <a:gd name="T15" fmla="*/ 11556 h 3974"/>
              <a:gd name="T16" fmla="*/ 2179 w 877"/>
              <a:gd name="T17" fmla="*/ 14806 h 3974"/>
              <a:gd name="T18" fmla="*/ 1245 w 877"/>
              <a:gd name="T19" fmla="*/ 17334 h 3974"/>
              <a:gd name="T20" fmla="*/ 467 w 877"/>
              <a:gd name="T21" fmla="*/ 19501 h 3974"/>
              <a:gd name="T22" fmla="*/ 156 w 877"/>
              <a:gd name="T23" fmla="*/ 22209 h 3974"/>
              <a:gd name="T24" fmla="*/ 0 w 877"/>
              <a:gd name="T25" fmla="*/ 24917 h 3974"/>
              <a:gd name="T26" fmla="*/ 0 w 877"/>
              <a:gd name="T27" fmla="*/ 691188 h 3974"/>
              <a:gd name="T28" fmla="*/ 0 w 877"/>
              <a:gd name="T29" fmla="*/ 693716 h 3974"/>
              <a:gd name="T30" fmla="*/ 311 w 877"/>
              <a:gd name="T31" fmla="*/ 696424 h 3974"/>
              <a:gd name="T32" fmla="*/ 934 w 877"/>
              <a:gd name="T33" fmla="*/ 699133 h 3974"/>
              <a:gd name="T34" fmla="*/ 1557 w 877"/>
              <a:gd name="T35" fmla="*/ 701300 h 3974"/>
              <a:gd name="T36" fmla="*/ 2646 w 877"/>
              <a:gd name="T37" fmla="*/ 703647 h 3974"/>
              <a:gd name="T38" fmla="*/ 4982 w 877"/>
              <a:gd name="T39" fmla="*/ 707980 h 3974"/>
              <a:gd name="T40" fmla="*/ 8095 w 877"/>
              <a:gd name="T41" fmla="*/ 711411 h 3974"/>
              <a:gd name="T42" fmla="*/ 11831 w 877"/>
              <a:gd name="T43" fmla="*/ 714300 h 3974"/>
              <a:gd name="T44" fmla="*/ 13855 w 877"/>
              <a:gd name="T45" fmla="*/ 715564 h 3974"/>
              <a:gd name="T46" fmla="*/ 15723 w 877"/>
              <a:gd name="T47" fmla="*/ 716286 h 3974"/>
              <a:gd name="T48" fmla="*/ 17902 w 877"/>
              <a:gd name="T49" fmla="*/ 717008 h 3974"/>
              <a:gd name="T50" fmla="*/ 20393 w 877"/>
              <a:gd name="T51" fmla="*/ 717369 h 3974"/>
              <a:gd name="T52" fmla="*/ 22728 w 877"/>
              <a:gd name="T53" fmla="*/ 717550 h 3974"/>
              <a:gd name="T54" fmla="*/ 114886 w 877"/>
              <a:gd name="T55" fmla="*/ 717369 h 3974"/>
              <a:gd name="T56" fmla="*/ 117222 w 877"/>
              <a:gd name="T57" fmla="*/ 717189 h 3974"/>
              <a:gd name="T58" fmla="*/ 119401 w 877"/>
              <a:gd name="T59" fmla="*/ 716828 h 3974"/>
              <a:gd name="T60" fmla="*/ 121580 w 877"/>
              <a:gd name="T61" fmla="*/ 715925 h 3974"/>
              <a:gd name="T62" fmla="*/ 123604 w 877"/>
              <a:gd name="T63" fmla="*/ 714842 h 3974"/>
              <a:gd name="T64" fmla="*/ 126406 w 877"/>
              <a:gd name="T65" fmla="*/ 713036 h 3974"/>
              <a:gd name="T66" fmla="*/ 129675 w 877"/>
              <a:gd name="T67" fmla="*/ 709786 h 3974"/>
              <a:gd name="T68" fmla="*/ 132478 w 877"/>
              <a:gd name="T69" fmla="*/ 705994 h 3974"/>
              <a:gd name="T70" fmla="*/ 134190 w 877"/>
              <a:gd name="T71" fmla="*/ 702563 h 3974"/>
              <a:gd name="T72" fmla="*/ 134968 w 877"/>
              <a:gd name="T73" fmla="*/ 700397 h 3974"/>
              <a:gd name="T74" fmla="*/ 135747 w 877"/>
              <a:gd name="T75" fmla="*/ 697688 h 3974"/>
              <a:gd name="T76" fmla="*/ 136058 w 877"/>
              <a:gd name="T77" fmla="*/ 695160 h 3974"/>
              <a:gd name="T78" fmla="*/ 136369 w 877"/>
              <a:gd name="T79" fmla="*/ 692452 h 3974"/>
              <a:gd name="T80" fmla="*/ 136525 w 877"/>
              <a:gd name="T81" fmla="*/ 26362 h 3974"/>
              <a:gd name="T82" fmla="*/ 136369 w 877"/>
              <a:gd name="T83" fmla="*/ 23654 h 3974"/>
              <a:gd name="T84" fmla="*/ 135902 w 877"/>
              <a:gd name="T85" fmla="*/ 20765 h 3974"/>
              <a:gd name="T86" fmla="*/ 135435 w 877"/>
              <a:gd name="T87" fmla="*/ 18237 h 3974"/>
              <a:gd name="T88" fmla="*/ 134657 w 877"/>
              <a:gd name="T89" fmla="*/ 16070 h 3974"/>
              <a:gd name="T90" fmla="*/ 133567 w 877"/>
              <a:gd name="T91" fmla="*/ 13723 h 3974"/>
              <a:gd name="T92" fmla="*/ 131232 w 877"/>
              <a:gd name="T93" fmla="*/ 9389 h 3974"/>
              <a:gd name="T94" fmla="*/ 128119 w 877"/>
              <a:gd name="T95" fmla="*/ 5778 h 3974"/>
              <a:gd name="T96" fmla="*/ 124538 w 877"/>
              <a:gd name="T97" fmla="*/ 3070 h 3974"/>
              <a:gd name="T98" fmla="*/ 122514 w 877"/>
              <a:gd name="T99" fmla="*/ 1806 h 3974"/>
              <a:gd name="T100" fmla="*/ 120491 w 877"/>
              <a:gd name="T101" fmla="*/ 1083 h 3974"/>
              <a:gd name="T102" fmla="*/ 118311 w 877"/>
              <a:gd name="T103" fmla="*/ 361 h 3974"/>
              <a:gd name="T104" fmla="*/ 115976 w 877"/>
              <a:gd name="T105" fmla="*/ 0 h 3974"/>
              <a:gd name="T106" fmla="*/ 113797 w 877"/>
              <a:gd name="T107" fmla="*/ 0 h 3974"/>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877"/>
              <a:gd name="T163" fmla="*/ 0 h 3974"/>
              <a:gd name="T164" fmla="*/ 877 w 877"/>
              <a:gd name="T165" fmla="*/ 3974 h 3974"/>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877" h="3974">
                <a:moveTo>
                  <a:pt x="146" y="0"/>
                </a:moveTo>
                <a:lnTo>
                  <a:pt x="138" y="0"/>
                </a:lnTo>
                <a:lnTo>
                  <a:pt x="131" y="0"/>
                </a:lnTo>
                <a:lnTo>
                  <a:pt x="122" y="1"/>
                </a:lnTo>
                <a:lnTo>
                  <a:pt x="115" y="2"/>
                </a:lnTo>
                <a:lnTo>
                  <a:pt x="108" y="3"/>
                </a:lnTo>
                <a:lnTo>
                  <a:pt x="101" y="6"/>
                </a:lnTo>
                <a:lnTo>
                  <a:pt x="96" y="8"/>
                </a:lnTo>
                <a:lnTo>
                  <a:pt x="89" y="10"/>
                </a:lnTo>
                <a:lnTo>
                  <a:pt x="82" y="14"/>
                </a:lnTo>
                <a:lnTo>
                  <a:pt x="76" y="17"/>
                </a:lnTo>
                <a:lnTo>
                  <a:pt x="64" y="24"/>
                </a:lnTo>
                <a:lnTo>
                  <a:pt x="52" y="32"/>
                </a:lnTo>
                <a:lnTo>
                  <a:pt x="42" y="42"/>
                </a:lnTo>
                <a:lnTo>
                  <a:pt x="32" y="52"/>
                </a:lnTo>
                <a:lnTo>
                  <a:pt x="24" y="64"/>
                </a:lnTo>
                <a:lnTo>
                  <a:pt x="17" y="76"/>
                </a:lnTo>
                <a:lnTo>
                  <a:pt x="14" y="82"/>
                </a:lnTo>
                <a:lnTo>
                  <a:pt x="10" y="89"/>
                </a:lnTo>
                <a:lnTo>
                  <a:pt x="8" y="96"/>
                </a:lnTo>
                <a:lnTo>
                  <a:pt x="6" y="101"/>
                </a:lnTo>
                <a:lnTo>
                  <a:pt x="3" y="108"/>
                </a:lnTo>
                <a:lnTo>
                  <a:pt x="2" y="115"/>
                </a:lnTo>
                <a:lnTo>
                  <a:pt x="1" y="123"/>
                </a:lnTo>
                <a:lnTo>
                  <a:pt x="0" y="131"/>
                </a:lnTo>
                <a:lnTo>
                  <a:pt x="0" y="138"/>
                </a:lnTo>
                <a:lnTo>
                  <a:pt x="0" y="146"/>
                </a:lnTo>
                <a:lnTo>
                  <a:pt x="0" y="3828"/>
                </a:lnTo>
                <a:lnTo>
                  <a:pt x="0" y="3835"/>
                </a:lnTo>
                <a:lnTo>
                  <a:pt x="0" y="3842"/>
                </a:lnTo>
                <a:lnTo>
                  <a:pt x="1" y="3850"/>
                </a:lnTo>
                <a:lnTo>
                  <a:pt x="2" y="3857"/>
                </a:lnTo>
                <a:lnTo>
                  <a:pt x="3" y="3864"/>
                </a:lnTo>
                <a:lnTo>
                  <a:pt x="6" y="3872"/>
                </a:lnTo>
                <a:lnTo>
                  <a:pt x="8" y="3879"/>
                </a:lnTo>
                <a:lnTo>
                  <a:pt x="10" y="3884"/>
                </a:lnTo>
                <a:lnTo>
                  <a:pt x="14" y="3891"/>
                </a:lnTo>
                <a:lnTo>
                  <a:pt x="17" y="3897"/>
                </a:lnTo>
                <a:lnTo>
                  <a:pt x="24" y="3910"/>
                </a:lnTo>
                <a:lnTo>
                  <a:pt x="32" y="3921"/>
                </a:lnTo>
                <a:lnTo>
                  <a:pt x="42" y="3931"/>
                </a:lnTo>
                <a:lnTo>
                  <a:pt x="52" y="3940"/>
                </a:lnTo>
                <a:lnTo>
                  <a:pt x="64" y="3949"/>
                </a:lnTo>
                <a:lnTo>
                  <a:pt x="76" y="3956"/>
                </a:lnTo>
                <a:lnTo>
                  <a:pt x="82" y="3959"/>
                </a:lnTo>
                <a:lnTo>
                  <a:pt x="89" y="3963"/>
                </a:lnTo>
                <a:lnTo>
                  <a:pt x="96" y="3965"/>
                </a:lnTo>
                <a:lnTo>
                  <a:pt x="101" y="3967"/>
                </a:lnTo>
                <a:lnTo>
                  <a:pt x="108" y="3970"/>
                </a:lnTo>
                <a:lnTo>
                  <a:pt x="115" y="3971"/>
                </a:lnTo>
                <a:lnTo>
                  <a:pt x="122" y="3972"/>
                </a:lnTo>
                <a:lnTo>
                  <a:pt x="131" y="3973"/>
                </a:lnTo>
                <a:lnTo>
                  <a:pt x="138" y="3973"/>
                </a:lnTo>
                <a:lnTo>
                  <a:pt x="146" y="3974"/>
                </a:lnTo>
                <a:lnTo>
                  <a:pt x="731" y="3974"/>
                </a:lnTo>
                <a:lnTo>
                  <a:pt x="738" y="3973"/>
                </a:lnTo>
                <a:lnTo>
                  <a:pt x="745" y="3973"/>
                </a:lnTo>
                <a:lnTo>
                  <a:pt x="753" y="3972"/>
                </a:lnTo>
                <a:lnTo>
                  <a:pt x="760" y="3971"/>
                </a:lnTo>
                <a:lnTo>
                  <a:pt x="767" y="3970"/>
                </a:lnTo>
                <a:lnTo>
                  <a:pt x="774" y="3967"/>
                </a:lnTo>
                <a:lnTo>
                  <a:pt x="781" y="3965"/>
                </a:lnTo>
                <a:lnTo>
                  <a:pt x="787" y="3963"/>
                </a:lnTo>
                <a:lnTo>
                  <a:pt x="794" y="3959"/>
                </a:lnTo>
                <a:lnTo>
                  <a:pt x="800" y="3956"/>
                </a:lnTo>
                <a:lnTo>
                  <a:pt x="812" y="3949"/>
                </a:lnTo>
                <a:lnTo>
                  <a:pt x="823" y="3940"/>
                </a:lnTo>
                <a:lnTo>
                  <a:pt x="833" y="3931"/>
                </a:lnTo>
                <a:lnTo>
                  <a:pt x="843" y="3921"/>
                </a:lnTo>
                <a:lnTo>
                  <a:pt x="851" y="3910"/>
                </a:lnTo>
                <a:lnTo>
                  <a:pt x="858" y="3897"/>
                </a:lnTo>
                <a:lnTo>
                  <a:pt x="862" y="3891"/>
                </a:lnTo>
                <a:lnTo>
                  <a:pt x="865" y="3884"/>
                </a:lnTo>
                <a:lnTo>
                  <a:pt x="867" y="3879"/>
                </a:lnTo>
                <a:lnTo>
                  <a:pt x="870" y="3872"/>
                </a:lnTo>
                <a:lnTo>
                  <a:pt x="872" y="3864"/>
                </a:lnTo>
                <a:lnTo>
                  <a:pt x="873" y="3857"/>
                </a:lnTo>
                <a:lnTo>
                  <a:pt x="874" y="3850"/>
                </a:lnTo>
                <a:lnTo>
                  <a:pt x="876" y="3842"/>
                </a:lnTo>
                <a:lnTo>
                  <a:pt x="876" y="3835"/>
                </a:lnTo>
                <a:lnTo>
                  <a:pt x="877" y="3828"/>
                </a:lnTo>
                <a:lnTo>
                  <a:pt x="877" y="146"/>
                </a:lnTo>
                <a:lnTo>
                  <a:pt x="876" y="138"/>
                </a:lnTo>
                <a:lnTo>
                  <a:pt x="876" y="131"/>
                </a:lnTo>
                <a:lnTo>
                  <a:pt x="874" y="123"/>
                </a:lnTo>
                <a:lnTo>
                  <a:pt x="873" y="115"/>
                </a:lnTo>
                <a:lnTo>
                  <a:pt x="872" y="108"/>
                </a:lnTo>
                <a:lnTo>
                  <a:pt x="870" y="101"/>
                </a:lnTo>
                <a:lnTo>
                  <a:pt x="867" y="96"/>
                </a:lnTo>
                <a:lnTo>
                  <a:pt x="865" y="89"/>
                </a:lnTo>
                <a:lnTo>
                  <a:pt x="862" y="82"/>
                </a:lnTo>
                <a:lnTo>
                  <a:pt x="858" y="76"/>
                </a:lnTo>
                <a:lnTo>
                  <a:pt x="851" y="64"/>
                </a:lnTo>
                <a:lnTo>
                  <a:pt x="843" y="52"/>
                </a:lnTo>
                <a:lnTo>
                  <a:pt x="833" y="42"/>
                </a:lnTo>
                <a:lnTo>
                  <a:pt x="823" y="32"/>
                </a:lnTo>
                <a:lnTo>
                  <a:pt x="812" y="24"/>
                </a:lnTo>
                <a:lnTo>
                  <a:pt x="800" y="17"/>
                </a:lnTo>
                <a:lnTo>
                  <a:pt x="794" y="14"/>
                </a:lnTo>
                <a:lnTo>
                  <a:pt x="787" y="10"/>
                </a:lnTo>
                <a:lnTo>
                  <a:pt x="781" y="8"/>
                </a:lnTo>
                <a:lnTo>
                  <a:pt x="774" y="6"/>
                </a:lnTo>
                <a:lnTo>
                  <a:pt x="767" y="3"/>
                </a:lnTo>
                <a:lnTo>
                  <a:pt x="760" y="2"/>
                </a:lnTo>
                <a:lnTo>
                  <a:pt x="753" y="1"/>
                </a:lnTo>
                <a:lnTo>
                  <a:pt x="745" y="0"/>
                </a:lnTo>
                <a:lnTo>
                  <a:pt x="738" y="0"/>
                </a:lnTo>
                <a:lnTo>
                  <a:pt x="731" y="0"/>
                </a:lnTo>
                <a:lnTo>
                  <a:pt x="146" y="0"/>
                </a:lnTo>
              </a:path>
            </a:pathLst>
          </a:custGeom>
          <a:noFill/>
          <a:ln w="6350">
            <a:solidFill>
              <a:srgbClr val="FF0000"/>
            </a:solidFill>
            <a:prstDash val="solid"/>
            <a:round/>
            <a:headEnd/>
            <a:tailEnd/>
          </a:ln>
        </p:spPr>
        <p:txBody>
          <a:bodyPr lIns="57150" tIns="28575" rIns="57150" bIns="28575"/>
          <a:lstStyle/>
          <a:p>
            <a:endParaRPr lang="en-US"/>
          </a:p>
        </p:txBody>
      </p:sp>
      <p:sp>
        <p:nvSpPr>
          <p:cNvPr id="62567" name="Freeform 155"/>
          <p:cNvSpPr>
            <a:spLocks/>
          </p:cNvSpPr>
          <p:nvPr/>
        </p:nvSpPr>
        <p:spPr bwMode="auto">
          <a:xfrm>
            <a:off x="985838" y="2913063"/>
            <a:ext cx="109537" cy="701675"/>
          </a:xfrm>
          <a:custGeom>
            <a:avLst/>
            <a:gdLst>
              <a:gd name="T0" fmla="*/ 17164 w 702"/>
              <a:gd name="T1" fmla="*/ 0 h 3887"/>
              <a:gd name="T2" fmla="*/ 15448 w 702"/>
              <a:gd name="T3" fmla="*/ 361 h 3887"/>
              <a:gd name="T4" fmla="*/ 12795 w 702"/>
              <a:gd name="T5" fmla="*/ 903 h 3887"/>
              <a:gd name="T6" fmla="*/ 9518 w 702"/>
              <a:gd name="T7" fmla="*/ 2527 h 3887"/>
              <a:gd name="T8" fmla="*/ 6710 w 702"/>
              <a:gd name="T9" fmla="*/ 4693 h 3887"/>
              <a:gd name="T10" fmla="*/ 4057 w 702"/>
              <a:gd name="T11" fmla="*/ 7762 h 3887"/>
              <a:gd name="T12" fmla="*/ 2184 w 702"/>
              <a:gd name="T13" fmla="*/ 11012 h 3887"/>
              <a:gd name="T14" fmla="*/ 780 w 702"/>
              <a:gd name="T15" fmla="*/ 14803 h 3887"/>
              <a:gd name="T16" fmla="*/ 312 w 702"/>
              <a:gd name="T17" fmla="*/ 17871 h 3887"/>
              <a:gd name="T18" fmla="*/ 0 w 702"/>
              <a:gd name="T19" fmla="*/ 19857 h 3887"/>
              <a:gd name="T20" fmla="*/ 0 w 702"/>
              <a:gd name="T21" fmla="*/ 680554 h 3887"/>
              <a:gd name="T22" fmla="*/ 0 w 702"/>
              <a:gd name="T23" fmla="*/ 682721 h 3887"/>
              <a:gd name="T24" fmla="*/ 468 w 702"/>
              <a:gd name="T25" fmla="*/ 684887 h 3887"/>
              <a:gd name="T26" fmla="*/ 1404 w 702"/>
              <a:gd name="T27" fmla="*/ 688678 h 3887"/>
              <a:gd name="T28" fmla="*/ 3121 w 702"/>
              <a:gd name="T29" fmla="*/ 692288 h 3887"/>
              <a:gd name="T30" fmla="*/ 5305 w 702"/>
              <a:gd name="T31" fmla="*/ 695357 h 3887"/>
              <a:gd name="T32" fmla="*/ 8114 w 702"/>
              <a:gd name="T33" fmla="*/ 697884 h 3887"/>
              <a:gd name="T34" fmla="*/ 11235 w 702"/>
              <a:gd name="T35" fmla="*/ 700050 h 3887"/>
              <a:gd name="T36" fmla="*/ 14511 w 702"/>
              <a:gd name="T37" fmla="*/ 701133 h 3887"/>
              <a:gd name="T38" fmla="*/ 17164 w 702"/>
              <a:gd name="T39" fmla="*/ 701494 h 3887"/>
              <a:gd name="T40" fmla="*/ 91281 w 702"/>
              <a:gd name="T41" fmla="*/ 701675 h 3887"/>
              <a:gd name="T42" fmla="*/ 93153 w 702"/>
              <a:gd name="T43" fmla="*/ 701494 h 3887"/>
              <a:gd name="T44" fmla="*/ 96586 w 702"/>
              <a:gd name="T45" fmla="*/ 700772 h 3887"/>
              <a:gd name="T46" fmla="*/ 99863 w 702"/>
              <a:gd name="T47" fmla="*/ 698967 h 3887"/>
              <a:gd name="T48" fmla="*/ 102827 w 702"/>
              <a:gd name="T49" fmla="*/ 696801 h 3887"/>
              <a:gd name="T50" fmla="*/ 105324 w 702"/>
              <a:gd name="T51" fmla="*/ 693913 h 3887"/>
              <a:gd name="T52" fmla="*/ 107196 w 702"/>
              <a:gd name="T53" fmla="*/ 690483 h 3887"/>
              <a:gd name="T54" fmla="*/ 108601 w 702"/>
              <a:gd name="T55" fmla="*/ 686692 h 3887"/>
              <a:gd name="T56" fmla="*/ 109381 w 702"/>
              <a:gd name="T57" fmla="*/ 682721 h 3887"/>
              <a:gd name="T58" fmla="*/ 109537 w 702"/>
              <a:gd name="T59" fmla="*/ 680554 h 3887"/>
              <a:gd name="T60" fmla="*/ 109381 w 702"/>
              <a:gd name="T61" fmla="*/ 19857 h 3887"/>
              <a:gd name="T62" fmla="*/ 109069 w 702"/>
              <a:gd name="T63" fmla="*/ 16788 h 3887"/>
              <a:gd name="T64" fmla="*/ 108133 w 702"/>
              <a:gd name="T65" fmla="*/ 12997 h 3887"/>
              <a:gd name="T66" fmla="*/ 106260 w 702"/>
              <a:gd name="T67" fmla="*/ 9387 h 3887"/>
              <a:gd name="T68" fmla="*/ 104076 w 702"/>
              <a:gd name="T69" fmla="*/ 6138 h 3887"/>
              <a:gd name="T70" fmla="*/ 101267 w 702"/>
              <a:gd name="T71" fmla="*/ 3610 h 3887"/>
              <a:gd name="T72" fmla="*/ 98302 w 702"/>
              <a:gd name="T73" fmla="*/ 1625 h 3887"/>
              <a:gd name="T74" fmla="*/ 94870 w 702"/>
              <a:gd name="T75" fmla="*/ 542 h 3887"/>
              <a:gd name="T76" fmla="*/ 93153 w 702"/>
              <a:gd name="T77" fmla="*/ 0 h 3887"/>
              <a:gd name="T78" fmla="*/ 91281 w 702"/>
              <a:gd name="T79" fmla="*/ 0 h 3887"/>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702"/>
              <a:gd name="T121" fmla="*/ 0 h 3887"/>
              <a:gd name="T122" fmla="*/ 702 w 702"/>
              <a:gd name="T123" fmla="*/ 3887 h 3887"/>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702" h="3887">
                <a:moveTo>
                  <a:pt x="117" y="0"/>
                </a:moveTo>
                <a:lnTo>
                  <a:pt x="110" y="0"/>
                </a:lnTo>
                <a:lnTo>
                  <a:pt x="104" y="0"/>
                </a:lnTo>
                <a:lnTo>
                  <a:pt x="99" y="2"/>
                </a:lnTo>
                <a:lnTo>
                  <a:pt x="93" y="3"/>
                </a:lnTo>
                <a:lnTo>
                  <a:pt x="82" y="5"/>
                </a:lnTo>
                <a:lnTo>
                  <a:pt x="72" y="9"/>
                </a:lnTo>
                <a:lnTo>
                  <a:pt x="61" y="14"/>
                </a:lnTo>
                <a:lnTo>
                  <a:pt x="52" y="20"/>
                </a:lnTo>
                <a:lnTo>
                  <a:pt x="43" y="26"/>
                </a:lnTo>
                <a:lnTo>
                  <a:pt x="34" y="34"/>
                </a:lnTo>
                <a:lnTo>
                  <a:pt x="26" y="43"/>
                </a:lnTo>
                <a:lnTo>
                  <a:pt x="20" y="52"/>
                </a:lnTo>
                <a:lnTo>
                  <a:pt x="14" y="61"/>
                </a:lnTo>
                <a:lnTo>
                  <a:pt x="9" y="72"/>
                </a:lnTo>
                <a:lnTo>
                  <a:pt x="5" y="82"/>
                </a:lnTo>
                <a:lnTo>
                  <a:pt x="3" y="93"/>
                </a:lnTo>
                <a:lnTo>
                  <a:pt x="2" y="99"/>
                </a:lnTo>
                <a:lnTo>
                  <a:pt x="0" y="104"/>
                </a:lnTo>
                <a:lnTo>
                  <a:pt x="0" y="110"/>
                </a:lnTo>
                <a:lnTo>
                  <a:pt x="0" y="117"/>
                </a:lnTo>
                <a:lnTo>
                  <a:pt x="0" y="3770"/>
                </a:lnTo>
                <a:lnTo>
                  <a:pt x="0" y="3776"/>
                </a:lnTo>
                <a:lnTo>
                  <a:pt x="0" y="3782"/>
                </a:lnTo>
                <a:lnTo>
                  <a:pt x="2" y="3788"/>
                </a:lnTo>
                <a:lnTo>
                  <a:pt x="3" y="3794"/>
                </a:lnTo>
                <a:lnTo>
                  <a:pt x="5" y="3804"/>
                </a:lnTo>
                <a:lnTo>
                  <a:pt x="9" y="3815"/>
                </a:lnTo>
                <a:lnTo>
                  <a:pt x="14" y="3825"/>
                </a:lnTo>
                <a:lnTo>
                  <a:pt x="20" y="3835"/>
                </a:lnTo>
                <a:lnTo>
                  <a:pt x="26" y="3844"/>
                </a:lnTo>
                <a:lnTo>
                  <a:pt x="34" y="3852"/>
                </a:lnTo>
                <a:lnTo>
                  <a:pt x="43" y="3860"/>
                </a:lnTo>
                <a:lnTo>
                  <a:pt x="52" y="3866"/>
                </a:lnTo>
                <a:lnTo>
                  <a:pt x="61" y="3872"/>
                </a:lnTo>
                <a:lnTo>
                  <a:pt x="72" y="3878"/>
                </a:lnTo>
                <a:lnTo>
                  <a:pt x="82" y="3882"/>
                </a:lnTo>
                <a:lnTo>
                  <a:pt x="93" y="3884"/>
                </a:lnTo>
                <a:lnTo>
                  <a:pt x="104" y="3886"/>
                </a:lnTo>
                <a:lnTo>
                  <a:pt x="110" y="3886"/>
                </a:lnTo>
                <a:lnTo>
                  <a:pt x="117" y="3887"/>
                </a:lnTo>
                <a:lnTo>
                  <a:pt x="585" y="3887"/>
                </a:lnTo>
                <a:lnTo>
                  <a:pt x="591" y="3886"/>
                </a:lnTo>
                <a:lnTo>
                  <a:pt x="597" y="3886"/>
                </a:lnTo>
                <a:lnTo>
                  <a:pt x="608" y="3884"/>
                </a:lnTo>
                <a:lnTo>
                  <a:pt x="619" y="3882"/>
                </a:lnTo>
                <a:lnTo>
                  <a:pt x="630" y="3878"/>
                </a:lnTo>
                <a:lnTo>
                  <a:pt x="640" y="3872"/>
                </a:lnTo>
                <a:lnTo>
                  <a:pt x="649" y="3866"/>
                </a:lnTo>
                <a:lnTo>
                  <a:pt x="659" y="3860"/>
                </a:lnTo>
                <a:lnTo>
                  <a:pt x="667" y="3852"/>
                </a:lnTo>
                <a:lnTo>
                  <a:pt x="675" y="3844"/>
                </a:lnTo>
                <a:lnTo>
                  <a:pt x="681" y="3835"/>
                </a:lnTo>
                <a:lnTo>
                  <a:pt x="687" y="3825"/>
                </a:lnTo>
                <a:lnTo>
                  <a:pt x="693" y="3815"/>
                </a:lnTo>
                <a:lnTo>
                  <a:pt x="696" y="3804"/>
                </a:lnTo>
                <a:lnTo>
                  <a:pt x="699" y="3794"/>
                </a:lnTo>
                <a:lnTo>
                  <a:pt x="701" y="3782"/>
                </a:lnTo>
                <a:lnTo>
                  <a:pt x="701" y="3776"/>
                </a:lnTo>
                <a:lnTo>
                  <a:pt x="702" y="3770"/>
                </a:lnTo>
                <a:lnTo>
                  <a:pt x="702" y="117"/>
                </a:lnTo>
                <a:lnTo>
                  <a:pt x="701" y="110"/>
                </a:lnTo>
                <a:lnTo>
                  <a:pt x="701" y="104"/>
                </a:lnTo>
                <a:lnTo>
                  <a:pt x="699" y="93"/>
                </a:lnTo>
                <a:lnTo>
                  <a:pt x="696" y="82"/>
                </a:lnTo>
                <a:lnTo>
                  <a:pt x="693" y="72"/>
                </a:lnTo>
                <a:lnTo>
                  <a:pt x="687" y="61"/>
                </a:lnTo>
                <a:lnTo>
                  <a:pt x="681" y="52"/>
                </a:lnTo>
                <a:lnTo>
                  <a:pt x="675" y="43"/>
                </a:lnTo>
                <a:lnTo>
                  <a:pt x="667" y="34"/>
                </a:lnTo>
                <a:lnTo>
                  <a:pt x="659" y="26"/>
                </a:lnTo>
                <a:lnTo>
                  <a:pt x="649" y="20"/>
                </a:lnTo>
                <a:lnTo>
                  <a:pt x="640" y="14"/>
                </a:lnTo>
                <a:lnTo>
                  <a:pt x="630" y="9"/>
                </a:lnTo>
                <a:lnTo>
                  <a:pt x="619" y="5"/>
                </a:lnTo>
                <a:lnTo>
                  <a:pt x="608" y="3"/>
                </a:lnTo>
                <a:lnTo>
                  <a:pt x="603" y="2"/>
                </a:lnTo>
                <a:lnTo>
                  <a:pt x="597" y="0"/>
                </a:lnTo>
                <a:lnTo>
                  <a:pt x="591" y="0"/>
                </a:lnTo>
                <a:lnTo>
                  <a:pt x="585" y="0"/>
                </a:lnTo>
                <a:lnTo>
                  <a:pt x="117" y="0"/>
                </a:lnTo>
              </a:path>
            </a:pathLst>
          </a:custGeom>
          <a:noFill/>
          <a:ln w="6350">
            <a:solidFill>
              <a:srgbClr val="FF0000"/>
            </a:solidFill>
            <a:prstDash val="solid"/>
            <a:round/>
            <a:headEnd/>
            <a:tailEnd/>
          </a:ln>
        </p:spPr>
        <p:txBody>
          <a:bodyPr lIns="57150" tIns="28575" rIns="57150" bIns="28575"/>
          <a:lstStyle/>
          <a:p>
            <a:endParaRPr lang="en-US"/>
          </a:p>
        </p:txBody>
      </p:sp>
      <p:sp>
        <p:nvSpPr>
          <p:cNvPr id="62568" name="Freeform 156"/>
          <p:cNvSpPr>
            <a:spLocks/>
          </p:cNvSpPr>
          <p:nvPr/>
        </p:nvSpPr>
        <p:spPr bwMode="auto">
          <a:xfrm>
            <a:off x="998538" y="2928938"/>
            <a:ext cx="82550" cy="679450"/>
          </a:xfrm>
          <a:custGeom>
            <a:avLst/>
            <a:gdLst>
              <a:gd name="T0" fmla="*/ 12241 w 526"/>
              <a:gd name="T1" fmla="*/ 0 h 3770"/>
              <a:gd name="T2" fmla="*/ 9573 w 526"/>
              <a:gd name="T3" fmla="*/ 721 h 3770"/>
              <a:gd name="T4" fmla="*/ 7219 w 526"/>
              <a:gd name="T5" fmla="*/ 1982 h 3770"/>
              <a:gd name="T6" fmla="*/ 5022 w 526"/>
              <a:gd name="T7" fmla="*/ 3605 h 3770"/>
              <a:gd name="T8" fmla="*/ 3139 w 526"/>
              <a:gd name="T9" fmla="*/ 5767 h 3770"/>
              <a:gd name="T10" fmla="*/ 1726 w 526"/>
              <a:gd name="T11" fmla="*/ 8290 h 3770"/>
              <a:gd name="T12" fmla="*/ 628 w 526"/>
              <a:gd name="T13" fmla="*/ 10994 h 3770"/>
              <a:gd name="T14" fmla="*/ 0 w 526"/>
              <a:gd name="T15" fmla="*/ 14058 h 3770"/>
              <a:gd name="T16" fmla="*/ 0 w 526"/>
              <a:gd name="T17" fmla="*/ 663590 h 3770"/>
              <a:gd name="T18" fmla="*/ 157 w 526"/>
              <a:gd name="T19" fmla="*/ 666834 h 3770"/>
              <a:gd name="T20" fmla="*/ 942 w 526"/>
              <a:gd name="T21" fmla="*/ 669718 h 3770"/>
              <a:gd name="T22" fmla="*/ 2197 w 526"/>
              <a:gd name="T23" fmla="*/ 672241 h 3770"/>
              <a:gd name="T24" fmla="*/ 4080 w 526"/>
              <a:gd name="T25" fmla="*/ 674764 h 3770"/>
              <a:gd name="T26" fmla="*/ 6121 w 526"/>
              <a:gd name="T27" fmla="*/ 676747 h 3770"/>
              <a:gd name="T28" fmla="*/ 8318 w 526"/>
              <a:gd name="T29" fmla="*/ 678188 h 3770"/>
              <a:gd name="T30" fmla="*/ 10829 w 526"/>
              <a:gd name="T31" fmla="*/ 679090 h 3770"/>
              <a:gd name="T32" fmla="*/ 13811 w 526"/>
              <a:gd name="T33" fmla="*/ 679450 h 3770"/>
              <a:gd name="T34" fmla="*/ 70152 w 526"/>
              <a:gd name="T35" fmla="*/ 679270 h 3770"/>
              <a:gd name="T36" fmla="*/ 72820 w 526"/>
              <a:gd name="T37" fmla="*/ 678549 h 3770"/>
              <a:gd name="T38" fmla="*/ 75331 w 526"/>
              <a:gd name="T39" fmla="*/ 677287 h 3770"/>
              <a:gd name="T40" fmla="*/ 77528 w 526"/>
              <a:gd name="T41" fmla="*/ 675665 h 3770"/>
              <a:gd name="T42" fmla="*/ 79254 w 526"/>
              <a:gd name="T43" fmla="*/ 673503 h 3770"/>
              <a:gd name="T44" fmla="*/ 80824 w 526"/>
              <a:gd name="T45" fmla="*/ 670979 h 3770"/>
              <a:gd name="T46" fmla="*/ 81922 w 526"/>
              <a:gd name="T47" fmla="*/ 668276 h 3770"/>
              <a:gd name="T48" fmla="*/ 82393 w 526"/>
              <a:gd name="T49" fmla="*/ 665212 h 3770"/>
              <a:gd name="T50" fmla="*/ 82550 w 526"/>
              <a:gd name="T51" fmla="*/ 15860 h 3770"/>
              <a:gd name="T52" fmla="*/ 82236 w 526"/>
              <a:gd name="T53" fmla="*/ 12436 h 3770"/>
              <a:gd name="T54" fmla="*/ 81451 w 526"/>
              <a:gd name="T55" fmla="*/ 9552 h 3770"/>
              <a:gd name="T56" fmla="*/ 80196 w 526"/>
              <a:gd name="T57" fmla="*/ 7029 h 3770"/>
              <a:gd name="T58" fmla="*/ 78627 w 526"/>
              <a:gd name="T59" fmla="*/ 4686 h 3770"/>
              <a:gd name="T60" fmla="*/ 76429 w 526"/>
              <a:gd name="T61" fmla="*/ 2523 h 3770"/>
              <a:gd name="T62" fmla="*/ 74232 w 526"/>
              <a:gd name="T63" fmla="*/ 1081 h 3770"/>
              <a:gd name="T64" fmla="*/ 71564 w 526"/>
              <a:gd name="T65" fmla="*/ 180 h 3770"/>
              <a:gd name="T66" fmla="*/ 68896 w 526"/>
              <a:gd name="T67" fmla="*/ 0 h 3770"/>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526"/>
              <a:gd name="T103" fmla="*/ 0 h 3770"/>
              <a:gd name="T104" fmla="*/ 526 w 526"/>
              <a:gd name="T105" fmla="*/ 3770 h 3770"/>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526" h="3770">
                <a:moveTo>
                  <a:pt x="88" y="0"/>
                </a:moveTo>
                <a:lnTo>
                  <a:pt x="78" y="0"/>
                </a:lnTo>
                <a:lnTo>
                  <a:pt x="69" y="1"/>
                </a:lnTo>
                <a:lnTo>
                  <a:pt x="61" y="4"/>
                </a:lnTo>
                <a:lnTo>
                  <a:pt x="53" y="6"/>
                </a:lnTo>
                <a:lnTo>
                  <a:pt x="46" y="11"/>
                </a:lnTo>
                <a:lnTo>
                  <a:pt x="39" y="14"/>
                </a:lnTo>
                <a:lnTo>
                  <a:pt x="32" y="20"/>
                </a:lnTo>
                <a:lnTo>
                  <a:pt x="26" y="26"/>
                </a:lnTo>
                <a:lnTo>
                  <a:pt x="20" y="32"/>
                </a:lnTo>
                <a:lnTo>
                  <a:pt x="14" y="39"/>
                </a:lnTo>
                <a:lnTo>
                  <a:pt x="11" y="46"/>
                </a:lnTo>
                <a:lnTo>
                  <a:pt x="6" y="53"/>
                </a:lnTo>
                <a:lnTo>
                  <a:pt x="4" y="61"/>
                </a:lnTo>
                <a:lnTo>
                  <a:pt x="1" y="69"/>
                </a:lnTo>
                <a:lnTo>
                  <a:pt x="0" y="78"/>
                </a:lnTo>
                <a:lnTo>
                  <a:pt x="0" y="88"/>
                </a:lnTo>
                <a:lnTo>
                  <a:pt x="0" y="3682"/>
                </a:lnTo>
                <a:lnTo>
                  <a:pt x="0" y="3691"/>
                </a:lnTo>
                <a:lnTo>
                  <a:pt x="1" y="3700"/>
                </a:lnTo>
                <a:lnTo>
                  <a:pt x="4" y="3708"/>
                </a:lnTo>
                <a:lnTo>
                  <a:pt x="6" y="3716"/>
                </a:lnTo>
                <a:lnTo>
                  <a:pt x="11" y="3723"/>
                </a:lnTo>
                <a:lnTo>
                  <a:pt x="14" y="3730"/>
                </a:lnTo>
                <a:lnTo>
                  <a:pt x="20" y="3737"/>
                </a:lnTo>
                <a:lnTo>
                  <a:pt x="26" y="3744"/>
                </a:lnTo>
                <a:lnTo>
                  <a:pt x="32" y="3749"/>
                </a:lnTo>
                <a:lnTo>
                  <a:pt x="39" y="3755"/>
                </a:lnTo>
                <a:lnTo>
                  <a:pt x="46" y="3758"/>
                </a:lnTo>
                <a:lnTo>
                  <a:pt x="53" y="3763"/>
                </a:lnTo>
                <a:lnTo>
                  <a:pt x="61" y="3765"/>
                </a:lnTo>
                <a:lnTo>
                  <a:pt x="69" y="3768"/>
                </a:lnTo>
                <a:lnTo>
                  <a:pt x="78" y="3769"/>
                </a:lnTo>
                <a:lnTo>
                  <a:pt x="88" y="3770"/>
                </a:lnTo>
                <a:lnTo>
                  <a:pt x="439" y="3770"/>
                </a:lnTo>
                <a:lnTo>
                  <a:pt x="447" y="3769"/>
                </a:lnTo>
                <a:lnTo>
                  <a:pt x="456" y="3768"/>
                </a:lnTo>
                <a:lnTo>
                  <a:pt x="464" y="3765"/>
                </a:lnTo>
                <a:lnTo>
                  <a:pt x="473" y="3763"/>
                </a:lnTo>
                <a:lnTo>
                  <a:pt x="480" y="3758"/>
                </a:lnTo>
                <a:lnTo>
                  <a:pt x="487" y="3755"/>
                </a:lnTo>
                <a:lnTo>
                  <a:pt x="494" y="3749"/>
                </a:lnTo>
                <a:lnTo>
                  <a:pt x="501" y="3744"/>
                </a:lnTo>
                <a:lnTo>
                  <a:pt x="505" y="3737"/>
                </a:lnTo>
                <a:lnTo>
                  <a:pt x="511" y="3730"/>
                </a:lnTo>
                <a:lnTo>
                  <a:pt x="515" y="3723"/>
                </a:lnTo>
                <a:lnTo>
                  <a:pt x="519" y="3716"/>
                </a:lnTo>
                <a:lnTo>
                  <a:pt x="522" y="3708"/>
                </a:lnTo>
                <a:lnTo>
                  <a:pt x="524" y="3700"/>
                </a:lnTo>
                <a:lnTo>
                  <a:pt x="525" y="3691"/>
                </a:lnTo>
                <a:lnTo>
                  <a:pt x="526" y="3682"/>
                </a:lnTo>
                <a:lnTo>
                  <a:pt x="526" y="88"/>
                </a:lnTo>
                <a:lnTo>
                  <a:pt x="525" y="78"/>
                </a:lnTo>
                <a:lnTo>
                  <a:pt x="524" y="69"/>
                </a:lnTo>
                <a:lnTo>
                  <a:pt x="522" y="61"/>
                </a:lnTo>
                <a:lnTo>
                  <a:pt x="519" y="53"/>
                </a:lnTo>
                <a:lnTo>
                  <a:pt x="515" y="46"/>
                </a:lnTo>
                <a:lnTo>
                  <a:pt x="511" y="39"/>
                </a:lnTo>
                <a:lnTo>
                  <a:pt x="505" y="32"/>
                </a:lnTo>
                <a:lnTo>
                  <a:pt x="501" y="26"/>
                </a:lnTo>
                <a:lnTo>
                  <a:pt x="494" y="20"/>
                </a:lnTo>
                <a:lnTo>
                  <a:pt x="487" y="14"/>
                </a:lnTo>
                <a:lnTo>
                  <a:pt x="480" y="11"/>
                </a:lnTo>
                <a:lnTo>
                  <a:pt x="473" y="6"/>
                </a:lnTo>
                <a:lnTo>
                  <a:pt x="464" y="4"/>
                </a:lnTo>
                <a:lnTo>
                  <a:pt x="456" y="1"/>
                </a:lnTo>
                <a:lnTo>
                  <a:pt x="447" y="0"/>
                </a:lnTo>
                <a:lnTo>
                  <a:pt x="439" y="0"/>
                </a:lnTo>
                <a:lnTo>
                  <a:pt x="88" y="0"/>
                </a:lnTo>
              </a:path>
            </a:pathLst>
          </a:custGeom>
          <a:noFill/>
          <a:ln w="6350">
            <a:solidFill>
              <a:srgbClr val="FF0000"/>
            </a:solidFill>
            <a:prstDash val="solid"/>
            <a:round/>
            <a:headEnd/>
            <a:tailEnd/>
          </a:ln>
        </p:spPr>
        <p:txBody>
          <a:bodyPr lIns="57150" tIns="28575" rIns="57150" bIns="28575"/>
          <a:lstStyle/>
          <a:p>
            <a:endParaRPr lang="en-US"/>
          </a:p>
        </p:txBody>
      </p:sp>
      <p:sp>
        <p:nvSpPr>
          <p:cNvPr id="62569" name="Rectangle 157"/>
          <p:cNvSpPr>
            <a:spLocks noChangeArrowheads="1"/>
          </p:cNvSpPr>
          <p:nvPr/>
        </p:nvSpPr>
        <p:spPr bwMode="auto">
          <a:xfrm>
            <a:off x="917575" y="3108325"/>
            <a:ext cx="246063" cy="9525"/>
          </a:xfrm>
          <a:prstGeom prst="rect">
            <a:avLst/>
          </a:prstGeom>
          <a:noFill/>
          <a:ln w="1588">
            <a:solidFill>
              <a:srgbClr val="000000"/>
            </a:solidFill>
            <a:miter lim="800000"/>
            <a:headEnd/>
            <a:tailEnd/>
          </a:ln>
        </p:spPr>
        <p:txBody>
          <a:bodyPr lIns="57150" tIns="28575" rIns="57150" bIns="28575"/>
          <a:lstStyle/>
          <a:p>
            <a:endParaRPr lang="en-US"/>
          </a:p>
        </p:txBody>
      </p:sp>
      <p:sp>
        <p:nvSpPr>
          <p:cNvPr id="62570" name="Rectangle 158"/>
          <p:cNvSpPr>
            <a:spLocks noChangeArrowheads="1"/>
          </p:cNvSpPr>
          <p:nvPr/>
        </p:nvSpPr>
        <p:spPr bwMode="auto">
          <a:xfrm>
            <a:off x="917575" y="3195638"/>
            <a:ext cx="246063" cy="9525"/>
          </a:xfrm>
          <a:prstGeom prst="rect">
            <a:avLst/>
          </a:prstGeom>
          <a:noFill/>
          <a:ln w="1588">
            <a:solidFill>
              <a:srgbClr val="000000"/>
            </a:solidFill>
            <a:miter lim="800000"/>
            <a:headEnd/>
            <a:tailEnd/>
          </a:ln>
        </p:spPr>
        <p:txBody>
          <a:bodyPr lIns="57150" tIns="28575" rIns="57150" bIns="28575"/>
          <a:lstStyle/>
          <a:p>
            <a:endParaRPr lang="en-US"/>
          </a:p>
        </p:txBody>
      </p:sp>
      <p:sp>
        <p:nvSpPr>
          <p:cNvPr id="62571" name="Rectangle 159"/>
          <p:cNvSpPr>
            <a:spLocks noChangeArrowheads="1"/>
          </p:cNvSpPr>
          <p:nvPr/>
        </p:nvSpPr>
        <p:spPr bwMode="auto">
          <a:xfrm>
            <a:off x="1012825" y="3192463"/>
            <a:ext cx="53975" cy="15875"/>
          </a:xfrm>
          <a:prstGeom prst="rect">
            <a:avLst/>
          </a:prstGeom>
          <a:noFill/>
          <a:ln w="1588">
            <a:solidFill>
              <a:srgbClr val="000000"/>
            </a:solidFill>
            <a:miter lim="800000"/>
            <a:headEnd/>
            <a:tailEnd/>
          </a:ln>
        </p:spPr>
        <p:txBody>
          <a:bodyPr lIns="57150" tIns="28575" rIns="57150" bIns="28575"/>
          <a:lstStyle/>
          <a:p>
            <a:endParaRPr lang="en-US"/>
          </a:p>
        </p:txBody>
      </p:sp>
      <p:sp>
        <p:nvSpPr>
          <p:cNvPr id="62572" name="Rectangle 160"/>
          <p:cNvSpPr>
            <a:spLocks noChangeArrowheads="1"/>
          </p:cNvSpPr>
          <p:nvPr/>
        </p:nvSpPr>
        <p:spPr bwMode="auto">
          <a:xfrm>
            <a:off x="917575" y="3281363"/>
            <a:ext cx="246063" cy="9525"/>
          </a:xfrm>
          <a:prstGeom prst="rect">
            <a:avLst/>
          </a:prstGeom>
          <a:noFill/>
          <a:ln w="1588">
            <a:solidFill>
              <a:srgbClr val="000000"/>
            </a:solidFill>
            <a:miter lim="800000"/>
            <a:headEnd/>
            <a:tailEnd/>
          </a:ln>
        </p:spPr>
        <p:txBody>
          <a:bodyPr lIns="57150" tIns="28575" rIns="57150" bIns="28575"/>
          <a:lstStyle/>
          <a:p>
            <a:endParaRPr lang="en-US"/>
          </a:p>
        </p:txBody>
      </p:sp>
      <p:sp>
        <p:nvSpPr>
          <p:cNvPr id="62573" name="Rectangle 161"/>
          <p:cNvSpPr>
            <a:spLocks noChangeArrowheads="1"/>
          </p:cNvSpPr>
          <p:nvPr/>
        </p:nvSpPr>
        <p:spPr bwMode="auto">
          <a:xfrm>
            <a:off x="1012825" y="3278188"/>
            <a:ext cx="53975" cy="15875"/>
          </a:xfrm>
          <a:prstGeom prst="rect">
            <a:avLst/>
          </a:prstGeom>
          <a:noFill/>
          <a:ln w="1588">
            <a:solidFill>
              <a:srgbClr val="000000"/>
            </a:solidFill>
            <a:miter lim="800000"/>
            <a:headEnd/>
            <a:tailEnd/>
          </a:ln>
        </p:spPr>
        <p:txBody>
          <a:bodyPr lIns="57150" tIns="28575" rIns="57150" bIns="28575"/>
          <a:lstStyle/>
          <a:p>
            <a:endParaRPr lang="en-US"/>
          </a:p>
        </p:txBody>
      </p:sp>
      <p:sp>
        <p:nvSpPr>
          <p:cNvPr id="62574" name="Rectangle 162"/>
          <p:cNvSpPr>
            <a:spLocks noChangeArrowheads="1"/>
          </p:cNvSpPr>
          <p:nvPr/>
        </p:nvSpPr>
        <p:spPr bwMode="auto">
          <a:xfrm>
            <a:off x="917575" y="3370263"/>
            <a:ext cx="246063" cy="7937"/>
          </a:xfrm>
          <a:prstGeom prst="rect">
            <a:avLst/>
          </a:prstGeom>
          <a:noFill/>
          <a:ln w="1588">
            <a:solidFill>
              <a:srgbClr val="000000"/>
            </a:solidFill>
            <a:miter lim="800000"/>
            <a:headEnd/>
            <a:tailEnd/>
          </a:ln>
        </p:spPr>
        <p:txBody>
          <a:bodyPr lIns="57150" tIns="28575" rIns="57150" bIns="28575"/>
          <a:lstStyle/>
          <a:p>
            <a:endParaRPr lang="en-US"/>
          </a:p>
        </p:txBody>
      </p:sp>
      <p:sp>
        <p:nvSpPr>
          <p:cNvPr id="62575" name="Rectangle 163"/>
          <p:cNvSpPr>
            <a:spLocks noChangeArrowheads="1"/>
          </p:cNvSpPr>
          <p:nvPr/>
        </p:nvSpPr>
        <p:spPr bwMode="auto">
          <a:xfrm>
            <a:off x="1012825" y="3365500"/>
            <a:ext cx="53975" cy="15875"/>
          </a:xfrm>
          <a:prstGeom prst="rect">
            <a:avLst/>
          </a:prstGeom>
          <a:noFill/>
          <a:ln w="1588">
            <a:solidFill>
              <a:srgbClr val="000000"/>
            </a:solidFill>
            <a:miter lim="800000"/>
            <a:headEnd/>
            <a:tailEnd/>
          </a:ln>
        </p:spPr>
        <p:txBody>
          <a:bodyPr lIns="57150" tIns="28575" rIns="57150" bIns="28575"/>
          <a:lstStyle/>
          <a:p>
            <a:endParaRPr lang="en-US"/>
          </a:p>
        </p:txBody>
      </p:sp>
      <p:sp>
        <p:nvSpPr>
          <p:cNvPr id="62576" name="Rectangle 164"/>
          <p:cNvSpPr>
            <a:spLocks noChangeArrowheads="1"/>
          </p:cNvSpPr>
          <p:nvPr/>
        </p:nvSpPr>
        <p:spPr bwMode="auto">
          <a:xfrm>
            <a:off x="917575" y="3455988"/>
            <a:ext cx="246063" cy="9525"/>
          </a:xfrm>
          <a:prstGeom prst="rect">
            <a:avLst/>
          </a:prstGeom>
          <a:noFill/>
          <a:ln w="1588">
            <a:solidFill>
              <a:srgbClr val="000000"/>
            </a:solidFill>
            <a:miter lim="800000"/>
            <a:headEnd/>
            <a:tailEnd/>
          </a:ln>
        </p:spPr>
        <p:txBody>
          <a:bodyPr lIns="57150" tIns="28575" rIns="57150" bIns="28575"/>
          <a:lstStyle/>
          <a:p>
            <a:endParaRPr lang="en-US"/>
          </a:p>
        </p:txBody>
      </p:sp>
      <p:sp>
        <p:nvSpPr>
          <p:cNvPr id="62577" name="Rectangle 165"/>
          <p:cNvSpPr>
            <a:spLocks noChangeArrowheads="1"/>
          </p:cNvSpPr>
          <p:nvPr/>
        </p:nvSpPr>
        <p:spPr bwMode="auto">
          <a:xfrm>
            <a:off x="917575" y="3535363"/>
            <a:ext cx="246063" cy="9525"/>
          </a:xfrm>
          <a:prstGeom prst="rect">
            <a:avLst/>
          </a:prstGeom>
          <a:noFill/>
          <a:ln w="1588">
            <a:solidFill>
              <a:srgbClr val="000000"/>
            </a:solidFill>
            <a:miter lim="800000"/>
            <a:headEnd/>
            <a:tailEnd/>
          </a:ln>
        </p:spPr>
        <p:txBody>
          <a:bodyPr lIns="57150" tIns="28575" rIns="57150" bIns="28575"/>
          <a:lstStyle/>
          <a:p>
            <a:endParaRPr lang="en-US"/>
          </a:p>
        </p:txBody>
      </p:sp>
      <p:sp>
        <p:nvSpPr>
          <p:cNvPr id="62578" name="Freeform 166"/>
          <p:cNvSpPr>
            <a:spLocks/>
          </p:cNvSpPr>
          <p:nvPr/>
        </p:nvSpPr>
        <p:spPr bwMode="auto">
          <a:xfrm>
            <a:off x="1019175" y="3424238"/>
            <a:ext cx="41275" cy="158750"/>
          </a:xfrm>
          <a:custGeom>
            <a:avLst/>
            <a:gdLst>
              <a:gd name="T0" fmla="*/ 314 w 263"/>
              <a:gd name="T1" fmla="*/ 23894 h 877"/>
              <a:gd name="T2" fmla="*/ 1412 w 263"/>
              <a:gd name="T3" fmla="*/ 19007 h 877"/>
              <a:gd name="T4" fmla="*/ 2982 w 263"/>
              <a:gd name="T5" fmla="*/ 14481 h 877"/>
              <a:gd name="T6" fmla="*/ 5022 w 263"/>
              <a:gd name="T7" fmla="*/ 9956 h 877"/>
              <a:gd name="T8" fmla="*/ 7690 w 263"/>
              <a:gd name="T9" fmla="*/ 6336 h 877"/>
              <a:gd name="T10" fmla="*/ 11143 w 263"/>
              <a:gd name="T11" fmla="*/ 3620 h 877"/>
              <a:gd name="T12" fmla="*/ 14909 w 263"/>
              <a:gd name="T13" fmla="*/ 1448 h 877"/>
              <a:gd name="T14" fmla="*/ 17734 w 263"/>
              <a:gd name="T15" fmla="*/ 543 h 877"/>
              <a:gd name="T16" fmla="*/ 19774 w 263"/>
              <a:gd name="T17" fmla="*/ 0 h 877"/>
              <a:gd name="T18" fmla="*/ 21658 w 263"/>
              <a:gd name="T19" fmla="*/ 0 h 877"/>
              <a:gd name="T20" fmla="*/ 23698 w 263"/>
              <a:gd name="T21" fmla="*/ 543 h 877"/>
              <a:gd name="T22" fmla="*/ 26680 w 263"/>
              <a:gd name="T23" fmla="*/ 1448 h 877"/>
              <a:gd name="T24" fmla="*/ 30289 w 263"/>
              <a:gd name="T25" fmla="*/ 3620 h 877"/>
              <a:gd name="T26" fmla="*/ 33742 w 263"/>
              <a:gd name="T27" fmla="*/ 6336 h 877"/>
              <a:gd name="T28" fmla="*/ 36567 w 263"/>
              <a:gd name="T29" fmla="*/ 9956 h 877"/>
              <a:gd name="T30" fmla="*/ 38607 w 263"/>
              <a:gd name="T31" fmla="*/ 14481 h 877"/>
              <a:gd name="T32" fmla="*/ 40019 w 263"/>
              <a:gd name="T33" fmla="*/ 19007 h 877"/>
              <a:gd name="T34" fmla="*/ 40961 w 263"/>
              <a:gd name="T35" fmla="*/ 23894 h 877"/>
              <a:gd name="T36" fmla="*/ 41275 w 263"/>
              <a:gd name="T37" fmla="*/ 158750 h 877"/>
              <a:gd name="T38" fmla="*/ 40490 w 263"/>
              <a:gd name="T39" fmla="*/ 153682 h 877"/>
              <a:gd name="T40" fmla="*/ 39235 w 263"/>
              <a:gd name="T41" fmla="*/ 148975 h 877"/>
              <a:gd name="T42" fmla="*/ 37665 w 263"/>
              <a:gd name="T43" fmla="*/ 144631 h 877"/>
              <a:gd name="T44" fmla="*/ 35625 w 263"/>
              <a:gd name="T45" fmla="*/ 140105 h 877"/>
              <a:gd name="T46" fmla="*/ 32173 w 263"/>
              <a:gd name="T47" fmla="*/ 137209 h 877"/>
              <a:gd name="T48" fmla="*/ 28406 w 263"/>
              <a:gd name="T49" fmla="*/ 134856 h 877"/>
              <a:gd name="T50" fmla="*/ 24639 w 263"/>
              <a:gd name="T51" fmla="*/ 133227 h 877"/>
              <a:gd name="T52" fmla="*/ 22756 w 263"/>
              <a:gd name="T53" fmla="*/ 132503 h 877"/>
              <a:gd name="T54" fmla="*/ 20716 w 263"/>
              <a:gd name="T55" fmla="*/ 132322 h 877"/>
              <a:gd name="T56" fmla="*/ 18676 w 263"/>
              <a:gd name="T57" fmla="*/ 132503 h 877"/>
              <a:gd name="T58" fmla="*/ 16636 w 263"/>
              <a:gd name="T59" fmla="*/ 133227 h 877"/>
              <a:gd name="T60" fmla="*/ 13026 w 263"/>
              <a:gd name="T61" fmla="*/ 134856 h 877"/>
              <a:gd name="T62" fmla="*/ 9416 w 263"/>
              <a:gd name="T63" fmla="*/ 137209 h 877"/>
              <a:gd name="T64" fmla="*/ 6121 w 263"/>
              <a:gd name="T65" fmla="*/ 140105 h 877"/>
              <a:gd name="T66" fmla="*/ 3923 w 263"/>
              <a:gd name="T67" fmla="*/ 144631 h 877"/>
              <a:gd name="T68" fmla="*/ 2197 w 263"/>
              <a:gd name="T69" fmla="*/ 148975 h 877"/>
              <a:gd name="T70" fmla="*/ 942 w 263"/>
              <a:gd name="T71" fmla="*/ 153682 h 877"/>
              <a:gd name="T72" fmla="*/ 0 w 263"/>
              <a:gd name="T73" fmla="*/ 158750 h 877"/>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263"/>
              <a:gd name="T112" fmla="*/ 0 h 877"/>
              <a:gd name="T113" fmla="*/ 263 w 263"/>
              <a:gd name="T114" fmla="*/ 877 h 877"/>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263" h="877">
                <a:moveTo>
                  <a:pt x="0" y="146"/>
                </a:moveTo>
                <a:lnTo>
                  <a:pt x="2" y="132"/>
                </a:lnTo>
                <a:lnTo>
                  <a:pt x="6" y="118"/>
                </a:lnTo>
                <a:lnTo>
                  <a:pt x="9" y="105"/>
                </a:lnTo>
                <a:lnTo>
                  <a:pt x="14" y="93"/>
                </a:lnTo>
                <a:lnTo>
                  <a:pt x="19" y="80"/>
                </a:lnTo>
                <a:lnTo>
                  <a:pt x="25" y="67"/>
                </a:lnTo>
                <a:lnTo>
                  <a:pt x="32" y="55"/>
                </a:lnTo>
                <a:lnTo>
                  <a:pt x="39" y="44"/>
                </a:lnTo>
                <a:lnTo>
                  <a:pt x="49" y="35"/>
                </a:lnTo>
                <a:lnTo>
                  <a:pt x="60" y="27"/>
                </a:lnTo>
                <a:lnTo>
                  <a:pt x="71" y="20"/>
                </a:lnTo>
                <a:lnTo>
                  <a:pt x="83" y="14"/>
                </a:lnTo>
                <a:lnTo>
                  <a:pt x="95" y="8"/>
                </a:lnTo>
                <a:lnTo>
                  <a:pt x="106" y="5"/>
                </a:lnTo>
                <a:lnTo>
                  <a:pt x="113" y="3"/>
                </a:lnTo>
                <a:lnTo>
                  <a:pt x="119" y="1"/>
                </a:lnTo>
                <a:lnTo>
                  <a:pt x="126" y="0"/>
                </a:lnTo>
                <a:lnTo>
                  <a:pt x="132" y="0"/>
                </a:lnTo>
                <a:lnTo>
                  <a:pt x="138" y="0"/>
                </a:lnTo>
                <a:lnTo>
                  <a:pt x="145" y="1"/>
                </a:lnTo>
                <a:lnTo>
                  <a:pt x="151" y="3"/>
                </a:lnTo>
                <a:lnTo>
                  <a:pt x="157" y="5"/>
                </a:lnTo>
                <a:lnTo>
                  <a:pt x="170" y="8"/>
                </a:lnTo>
                <a:lnTo>
                  <a:pt x="181" y="14"/>
                </a:lnTo>
                <a:lnTo>
                  <a:pt x="193" y="20"/>
                </a:lnTo>
                <a:lnTo>
                  <a:pt x="205" y="27"/>
                </a:lnTo>
                <a:lnTo>
                  <a:pt x="215" y="35"/>
                </a:lnTo>
                <a:lnTo>
                  <a:pt x="227" y="44"/>
                </a:lnTo>
                <a:lnTo>
                  <a:pt x="233" y="55"/>
                </a:lnTo>
                <a:lnTo>
                  <a:pt x="240" y="67"/>
                </a:lnTo>
                <a:lnTo>
                  <a:pt x="246" y="80"/>
                </a:lnTo>
                <a:lnTo>
                  <a:pt x="250" y="93"/>
                </a:lnTo>
                <a:lnTo>
                  <a:pt x="255" y="105"/>
                </a:lnTo>
                <a:lnTo>
                  <a:pt x="258" y="118"/>
                </a:lnTo>
                <a:lnTo>
                  <a:pt x="261" y="132"/>
                </a:lnTo>
                <a:lnTo>
                  <a:pt x="263" y="146"/>
                </a:lnTo>
                <a:lnTo>
                  <a:pt x="263" y="877"/>
                </a:lnTo>
                <a:lnTo>
                  <a:pt x="261" y="863"/>
                </a:lnTo>
                <a:lnTo>
                  <a:pt x="258" y="849"/>
                </a:lnTo>
                <a:lnTo>
                  <a:pt x="255" y="836"/>
                </a:lnTo>
                <a:lnTo>
                  <a:pt x="250" y="823"/>
                </a:lnTo>
                <a:lnTo>
                  <a:pt x="246" y="812"/>
                </a:lnTo>
                <a:lnTo>
                  <a:pt x="240" y="799"/>
                </a:lnTo>
                <a:lnTo>
                  <a:pt x="233" y="787"/>
                </a:lnTo>
                <a:lnTo>
                  <a:pt x="227" y="774"/>
                </a:lnTo>
                <a:lnTo>
                  <a:pt x="215" y="766"/>
                </a:lnTo>
                <a:lnTo>
                  <a:pt x="205" y="758"/>
                </a:lnTo>
                <a:lnTo>
                  <a:pt x="193" y="751"/>
                </a:lnTo>
                <a:lnTo>
                  <a:pt x="181" y="745"/>
                </a:lnTo>
                <a:lnTo>
                  <a:pt x="170" y="739"/>
                </a:lnTo>
                <a:lnTo>
                  <a:pt x="157" y="736"/>
                </a:lnTo>
                <a:lnTo>
                  <a:pt x="151" y="733"/>
                </a:lnTo>
                <a:lnTo>
                  <a:pt x="145" y="732"/>
                </a:lnTo>
                <a:lnTo>
                  <a:pt x="138" y="731"/>
                </a:lnTo>
                <a:lnTo>
                  <a:pt x="132" y="731"/>
                </a:lnTo>
                <a:lnTo>
                  <a:pt x="126" y="731"/>
                </a:lnTo>
                <a:lnTo>
                  <a:pt x="119" y="732"/>
                </a:lnTo>
                <a:lnTo>
                  <a:pt x="113" y="733"/>
                </a:lnTo>
                <a:lnTo>
                  <a:pt x="106" y="736"/>
                </a:lnTo>
                <a:lnTo>
                  <a:pt x="95" y="739"/>
                </a:lnTo>
                <a:lnTo>
                  <a:pt x="83" y="745"/>
                </a:lnTo>
                <a:lnTo>
                  <a:pt x="71" y="751"/>
                </a:lnTo>
                <a:lnTo>
                  <a:pt x="60" y="758"/>
                </a:lnTo>
                <a:lnTo>
                  <a:pt x="49" y="766"/>
                </a:lnTo>
                <a:lnTo>
                  <a:pt x="39" y="774"/>
                </a:lnTo>
                <a:lnTo>
                  <a:pt x="32" y="787"/>
                </a:lnTo>
                <a:lnTo>
                  <a:pt x="25" y="799"/>
                </a:lnTo>
                <a:lnTo>
                  <a:pt x="19" y="812"/>
                </a:lnTo>
                <a:lnTo>
                  <a:pt x="14" y="823"/>
                </a:lnTo>
                <a:lnTo>
                  <a:pt x="9" y="836"/>
                </a:lnTo>
                <a:lnTo>
                  <a:pt x="6" y="849"/>
                </a:lnTo>
                <a:lnTo>
                  <a:pt x="2" y="863"/>
                </a:lnTo>
                <a:lnTo>
                  <a:pt x="0" y="877"/>
                </a:lnTo>
                <a:lnTo>
                  <a:pt x="0" y="146"/>
                </a:lnTo>
              </a:path>
            </a:pathLst>
          </a:custGeom>
          <a:noFill/>
          <a:ln w="4763">
            <a:solidFill>
              <a:srgbClr val="000000"/>
            </a:solidFill>
            <a:prstDash val="solid"/>
            <a:round/>
            <a:headEnd/>
            <a:tailEnd/>
          </a:ln>
        </p:spPr>
        <p:txBody>
          <a:bodyPr lIns="57150" tIns="28575" rIns="57150" bIns="28575"/>
          <a:lstStyle/>
          <a:p>
            <a:endParaRPr lang="en-US"/>
          </a:p>
        </p:txBody>
      </p:sp>
      <p:sp>
        <p:nvSpPr>
          <p:cNvPr id="62579" name="Rectangle 167"/>
          <p:cNvSpPr>
            <a:spLocks noChangeArrowheads="1"/>
          </p:cNvSpPr>
          <p:nvPr/>
        </p:nvSpPr>
        <p:spPr bwMode="auto">
          <a:xfrm>
            <a:off x="917575" y="3021013"/>
            <a:ext cx="73025" cy="9525"/>
          </a:xfrm>
          <a:prstGeom prst="rect">
            <a:avLst/>
          </a:prstGeom>
          <a:noFill/>
          <a:ln w="1588">
            <a:solidFill>
              <a:srgbClr val="000000"/>
            </a:solidFill>
            <a:miter lim="800000"/>
            <a:headEnd/>
            <a:tailEnd/>
          </a:ln>
        </p:spPr>
        <p:txBody>
          <a:bodyPr lIns="57150" tIns="28575" rIns="57150" bIns="28575"/>
          <a:lstStyle/>
          <a:p>
            <a:endParaRPr lang="en-US"/>
          </a:p>
        </p:txBody>
      </p:sp>
      <p:sp>
        <p:nvSpPr>
          <p:cNvPr id="62580" name="Rectangle 168"/>
          <p:cNvSpPr>
            <a:spLocks noChangeArrowheads="1"/>
          </p:cNvSpPr>
          <p:nvPr/>
        </p:nvSpPr>
        <p:spPr bwMode="auto">
          <a:xfrm>
            <a:off x="917575" y="2933700"/>
            <a:ext cx="28575" cy="9525"/>
          </a:xfrm>
          <a:prstGeom prst="rect">
            <a:avLst/>
          </a:prstGeom>
          <a:noFill/>
          <a:ln w="1588">
            <a:solidFill>
              <a:srgbClr val="000000"/>
            </a:solidFill>
            <a:miter lim="800000"/>
            <a:headEnd/>
            <a:tailEnd/>
          </a:ln>
        </p:spPr>
        <p:txBody>
          <a:bodyPr lIns="57150" tIns="28575" rIns="57150" bIns="28575"/>
          <a:lstStyle/>
          <a:p>
            <a:endParaRPr lang="en-US"/>
          </a:p>
        </p:txBody>
      </p:sp>
      <p:sp>
        <p:nvSpPr>
          <p:cNvPr id="62581" name="Rectangle 169"/>
          <p:cNvSpPr>
            <a:spLocks noChangeArrowheads="1"/>
          </p:cNvSpPr>
          <p:nvPr/>
        </p:nvSpPr>
        <p:spPr bwMode="auto">
          <a:xfrm>
            <a:off x="1090613" y="3021013"/>
            <a:ext cx="73025" cy="9525"/>
          </a:xfrm>
          <a:prstGeom prst="rect">
            <a:avLst/>
          </a:prstGeom>
          <a:noFill/>
          <a:ln w="1588">
            <a:solidFill>
              <a:srgbClr val="000000"/>
            </a:solidFill>
            <a:miter lim="800000"/>
            <a:headEnd/>
            <a:tailEnd/>
          </a:ln>
        </p:spPr>
        <p:txBody>
          <a:bodyPr lIns="57150" tIns="28575" rIns="57150" bIns="28575"/>
          <a:lstStyle/>
          <a:p>
            <a:endParaRPr lang="en-US"/>
          </a:p>
        </p:txBody>
      </p:sp>
      <p:sp>
        <p:nvSpPr>
          <p:cNvPr id="62582" name="Line 170"/>
          <p:cNvSpPr>
            <a:spLocks noChangeShapeType="1"/>
          </p:cNvSpPr>
          <p:nvPr/>
        </p:nvSpPr>
        <p:spPr bwMode="auto">
          <a:xfrm flipH="1" flipV="1">
            <a:off x="922338" y="2882900"/>
            <a:ext cx="109537" cy="220663"/>
          </a:xfrm>
          <a:prstGeom prst="line">
            <a:avLst/>
          </a:prstGeom>
          <a:noFill/>
          <a:ln w="3175">
            <a:solidFill>
              <a:srgbClr val="000000"/>
            </a:solidFill>
            <a:round/>
            <a:headEnd/>
            <a:tailEnd/>
          </a:ln>
        </p:spPr>
        <p:txBody>
          <a:bodyPr lIns="57150" tIns="28575" rIns="57150" bIns="28575"/>
          <a:lstStyle/>
          <a:p>
            <a:endParaRPr lang="en-US"/>
          </a:p>
        </p:txBody>
      </p:sp>
      <p:sp>
        <p:nvSpPr>
          <p:cNvPr id="62583" name="Rectangle 171"/>
          <p:cNvSpPr>
            <a:spLocks noChangeArrowheads="1"/>
          </p:cNvSpPr>
          <p:nvPr/>
        </p:nvSpPr>
        <p:spPr bwMode="auto">
          <a:xfrm>
            <a:off x="1133475" y="2933700"/>
            <a:ext cx="30163" cy="9525"/>
          </a:xfrm>
          <a:prstGeom prst="rect">
            <a:avLst/>
          </a:prstGeom>
          <a:noFill/>
          <a:ln w="1588">
            <a:solidFill>
              <a:srgbClr val="000000"/>
            </a:solidFill>
            <a:miter lim="800000"/>
            <a:headEnd/>
            <a:tailEnd/>
          </a:ln>
        </p:spPr>
        <p:txBody>
          <a:bodyPr lIns="57150" tIns="28575" rIns="57150" bIns="28575"/>
          <a:lstStyle/>
          <a:p>
            <a:endParaRPr lang="en-US"/>
          </a:p>
        </p:txBody>
      </p:sp>
      <p:sp>
        <p:nvSpPr>
          <p:cNvPr id="62584" name="Line 172"/>
          <p:cNvSpPr>
            <a:spLocks noChangeShapeType="1"/>
          </p:cNvSpPr>
          <p:nvPr/>
        </p:nvSpPr>
        <p:spPr bwMode="auto">
          <a:xfrm flipV="1">
            <a:off x="1049338" y="2882900"/>
            <a:ext cx="109537" cy="220663"/>
          </a:xfrm>
          <a:prstGeom prst="line">
            <a:avLst/>
          </a:prstGeom>
          <a:noFill/>
          <a:ln w="3175">
            <a:solidFill>
              <a:srgbClr val="000000"/>
            </a:solidFill>
            <a:round/>
            <a:headEnd/>
            <a:tailEnd/>
          </a:ln>
        </p:spPr>
        <p:txBody>
          <a:bodyPr lIns="57150" tIns="28575" rIns="57150" bIns="28575"/>
          <a:lstStyle/>
          <a:p>
            <a:endParaRPr lang="en-US"/>
          </a:p>
        </p:txBody>
      </p:sp>
      <p:sp>
        <p:nvSpPr>
          <p:cNvPr id="62585" name="Rectangle 173"/>
          <p:cNvSpPr>
            <a:spLocks noChangeArrowheads="1"/>
          </p:cNvSpPr>
          <p:nvPr/>
        </p:nvSpPr>
        <p:spPr bwMode="auto">
          <a:xfrm>
            <a:off x="1012825" y="3105150"/>
            <a:ext cx="53975" cy="15875"/>
          </a:xfrm>
          <a:prstGeom prst="rect">
            <a:avLst/>
          </a:prstGeom>
          <a:noFill/>
          <a:ln w="1588">
            <a:solidFill>
              <a:srgbClr val="000000"/>
            </a:solidFill>
            <a:miter lim="800000"/>
            <a:headEnd/>
            <a:tailEnd/>
          </a:ln>
        </p:spPr>
        <p:txBody>
          <a:bodyPr lIns="57150" tIns="28575" rIns="57150" bIns="28575"/>
          <a:lstStyle/>
          <a:p>
            <a:endParaRPr lang="en-US"/>
          </a:p>
        </p:txBody>
      </p:sp>
      <p:sp>
        <p:nvSpPr>
          <p:cNvPr id="62586" name="Line 174"/>
          <p:cNvSpPr>
            <a:spLocks noChangeShapeType="1"/>
          </p:cNvSpPr>
          <p:nvPr/>
        </p:nvSpPr>
        <p:spPr bwMode="auto">
          <a:xfrm>
            <a:off x="917575" y="2849563"/>
            <a:ext cx="0" cy="727075"/>
          </a:xfrm>
          <a:prstGeom prst="line">
            <a:avLst/>
          </a:prstGeom>
          <a:noFill/>
          <a:ln w="4763">
            <a:solidFill>
              <a:srgbClr val="000000"/>
            </a:solidFill>
            <a:round/>
            <a:headEnd/>
            <a:tailEnd/>
          </a:ln>
        </p:spPr>
        <p:txBody>
          <a:bodyPr lIns="57150" tIns="28575" rIns="57150" bIns="28575"/>
          <a:lstStyle/>
          <a:p>
            <a:endParaRPr lang="en-US"/>
          </a:p>
        </p:txBody>
      </p:sp>
      <p:sp>
        <p:nvSpPr>
          <p:cNvPr id="62587" name="Line 175"/>
          <p:cNvSpPr>
            <a:spLocks noChangeShapeType="1"/>
          </p:cNvSpPr>
          <p:nvPr/>
        </p:nvSpPr>
        <p:spPr bwMode="auto">
          <a:xfrm>
            <a:off x="1163638" y="2849563"/>
            <a:ext cx="0" cy="631825"/>
          </a:xfrm>
          <a:prstGeom prst="line">
            <a:avLst/>
          </a:prstGeom>
          <a:noFill/>
          <a:ln w="4763">
            <a:solidFill>
              <a:srgbClr val="000000"/>
            </a:solidFill>
            <a:round/>
            <a:headEnd/>
            <a:tailEnd/>
          </a:ln>
        </p:spPr>
        <p:txBody>
          <a:bodyPr lIns="57150" tIns="28575" rIns="57150" bIns="28575"/>
          <a:lstStyle/>
          <a:p>
            <a:endParaRPr lang="en-US"/>
          </a:p>
        </p:txBody>
      </p:sp>
      <p:sp>
        <p:nvSpPr>
          <p:cNvPr id="62588" name="Rectangle 176"/>
          <p:cNvSpPr>
            <a:spLocks noChangeArrowheads="1"/>
          </p:cNvSpPr>
          <p:nvPr/>
        </p:nvSpPr>
        <p:spPr bwMode="auto">
          <a:xfrm>
            <a:off x="1014413" y="2832100"/>
            <a:ext cx="7937" cy="188913"/>
          </a:xfrm>
          <a:prstGeom prst="rect">
            <a:avLst/>
          </a:prstGeom>
          <a:solidFill>
            <a:srgbClr val="FFFF00"/>
          </a:solidFill>
          <a:ln w="9525">
            <a:noFill/>
            <a:miter lim="800000"/>
            <a:headEnd/>
            <a:tailEnd/>
          </a:ln>
        </p:spPr>
        <p:txBody>
          <a:bodyPr lIns="57150" tIns="28575" rIns="57150" bIns="28575"/>
          <a:lstStyle/>
          <a:p>
            <a:endParaRPr lang="en-US"/>
          </a:p>
        </p:txBody>
      </p:sp>
      <p:sp>
        <p:nvSpPr>
          <p:cNvPr id="62589" name="Rectangle 177"/>
          <p:cNvSpPr>
            <a:spLocks noChangeArrowheads="1"/>
          </p:cNvSpPr>
          <p:nvPr/>
        </p:nvSpPr>
        <p:spPr bwMode="auto">
          <a:xfrm>
            <a:off x="1014413" y="2832100"/>
            <a:ext cx="7937" cy="188913"/>
          </a:xfrm>
          <a:prstGeom prst="rect">
            <a:avLst/>
          </a:prstGeom>
          <a:noFill/>
          <a:ln w="1588">
            <a:solidFill>
              <a:srgbClr val="000000"/>
            </a:solidFill>
            <a:miter lim="800000"/>
            <a:headEnd/>
            <a:tailEnd/>
          </a:ln>
        </p:spPr>
        <p:txBody>
          <a:bodyPr lIns="57150" tIns="28575" rIns="57150" bIns="28575"/>
          <a:lstStyle/>
          <a:p>
            <a:endParaRPr lang="en-US"/>
          </a:p>
        </p:txBody>
      </p:sp>
      <p:sp>
        <p:nvSpPr>
          <p:cNvPr id="62590" name="Rectangle 178"/>
          <p:cNvSpPr>
            <a:spLocks noChangeArrowheads="1"/>
          </p:cNvSpPr>
          <p:nvPr/>
        </p:nvSpPr>
        <p:spPr bwMode="auto">
          <a:xfrm>
            <a:off x="1058863" y="2832100"/>
            <a:ext cx="7937" cy="188913"/>
          </a:xfrm>
          <a:prstGeom prst="rect">
            <a:avLst/>
          </a:prstGeom>
          <a:solidFill>
            <a:srgbClr val="FFFF00"/>
          </a:solidFill>
          <a:ln w="9525">
            <a:noFill/>
            <a:miter lim="800000"/>
            <a:headEnd/>
            <a:tailEnd/>
          </a:ln>
        </p:spPr>
        <p:txBody>
          <a:bodyPr lIns="57150" tIns="28575" rIns="57150" bIns="28575"/>
          <a:lstStyle/>
          <a:p>
            <a:endParaRPr lang="en-US"/>
          </a:p>
        </p:txBody>
      </p:sp>
      <p:sp>
        <p:nvSpPr>
          <p:cNvPr id="62591" name="Rectangle 179"/>
          <p:cNvSpPr>
            <a:spLocks noChangeArrowheads="1"/>
          </p:cNvSpPr>
          <p:nvPr/>
        </p:nvSpPr>
        <p:spPr bwMode="auto">
          <a:xfrm>
            <a:off x="1058863" y="2832100"/>
            <a:ext cx="7937" cy="188913"/>
          </a:xfrm>
          <a:prstGeom prst="rect">
            <a:avLst/>
          </a:prstGeom>
          <a:noFill/>
          <a:ln w="1588">
            <a:solidFill>
              <a:srgbClr val="000000"/>
            </a:solidFill>
            <a:miter lim="800000"/>
            <a:headEnd/>
            <a:tailEnd/>
          </a:ln>
        </p:spPr>
        <p:txBody>
          <a:bodyPr lIns="57150" tIns="28575" rIns="57150" bIns="28575"/>
          <a:lstStyle/>
          <a:p>
            <a:endParaRPr lang="en-US"/>
          </a:p>
        </p:txBody>
      </p:sp>
      <p:sp>
        <p:nvSpPr>
          <p:cNvPr id="62592" name="Rectangle 180"/>
          <p:cNvSpPr>
            <a:spLocks noChangeArrowheads="1"/>
          </p:cNvSpPr>
          <p:nvPr/>
        </p:nvSpPr>
        <p:spPr bwMode="auto">
          <a:xfrm>
            <a:off x="974725" y="2832100"/>
            <a:ext cx="7938" cy="93663"/>
          </a:xfrm>
          <a:prstGeom prst="rect">
            <a:avLst/>
          </a:prstGeom>
          <a:solidFill>
            <a:srgbClr val="FFFF00"/>
          </a:solidFill>
          <a:ln w="9525">
            <a:noFill/>
            <a:miter lim="800000"/>
            <a:headEnd/>
            <a:tailEnd/>
          </a:ln>
        </p:spPr>
        <p:txBody>
          <a:bodyPr lIns="57150" tIns="28575" rIns="57150" bIns="28575"/>
          <a:lstStyle/>
          <a:p>
            <a:endParaRPr lang="en-US"/>
          </a:p>
        </p:txBody>
      </p:sp>
      <p:sp>
        <p:nvSpPr>
          <p:cNvPr id="62593" name="Rectangle 181"/>
          <p:cNvSpPr>
            <a:spLocks noChangeArrowheads="1"/>
          </p:cNvSpPr>
          <p:nvPr/>
        </p:nvSpPr>
        <p:spPr bwMode="auto">
          <a:xfrm>
            <a:off x="974725" y="2832100"/>
            <a:ext cx="7938" cy="93663"/>
          </a:xfrm>
          <a:prstGeom prst="rect">
            <a:avLst/>
          </a:prstGeom>
          <a:noFill/>
          <a:ln w="1588">
            <a:solidFill>
              <a:srgbClr val="000000"/>
            </a:solidFill>
            <a:miter lim="800000"/>
            <a:headEnd/>
            <a:tailEnd/>
          </a:ln>
        </p:spPr>
        <p:txBody>
          <a:bodyPr lIns="57150" tIns="28575" rIns="57150" bIns="28575"/>
          <a:lstStyle/>
          <a:p>
            <a:endParaRPr lang="en-US"/>
          </a:p>
        </p:txBody>
      </p:sp>
      <p:sp>
        <p:nvSpPr>
          <p:cNvPr id="62594" name="Rectangle 182"/>
          <p:cNvSpPr>
            <a:spLocks noChangeArrowheads="1"/>
          </p:cNvSpPr>
          <p:nvPr/>
        </p:nvSpPr>
        <p:spPr bwMode="auto">
          <a:xfrm>
            <a:off x="1096963" y="2832100"/>
            <a:ext cx="7937" cy="93663"/>
          </a:xfrm>
          <a:prstGeom prst="rect">
            <a:avLst/>
          </a:prstGeom>
          <a:solidFill>
            <a:srgbClr val="FFFF00"/>
          </a:solidFill>
          <a:ln w="9525">
            <a:noFill/>
            <a:miter lim="800000"/>
            <a:headEnd/>
            <a:tailEnd/>
          </a:ln>
        </p:spPr>
        <p:txBody>
          <a:bodyPr lIns="57150" tIns="28575" rIns="57150" bIns="28575"/>
          <a:lstStyle/>
          <a:p>
            <a:endParaRPr lang="en-US"/>
          </a:p>
        </p:txBody>
      </p:sp>
      <p:sp>
        <p:nvSpPr>
          <p:cNvPr id="62595" name="Rectangle 183"/>
          <p:cNvSpPr>
            <a:spLocks noChangeArrowheads="1"/>
          </p:cNvSpPr>
          <p:nvPr/>
        </p:nvSpPr>
        <p:spPr bwMode="auto">
          <a:xfrm>
            <a:off x="1096963" y="2832100"/>
            <a:ext cx="7937" cy="93663"/>
          </a:xfrm>
          <a:prstGeom prst="rect">
            <a:avLst/>
          </a:prstGeom>
          <a:noFill/>
          <a:ln w="1588">
            <a:solidFill>
              <a:srgbClr val="000000"/>
            </a:solidFill>
            <a:miter lim="800000"/>
            <a:headEnd/>
            <a:tailEnd/>
          </a:ln>
        </p:spPr>
        <p:txBody>
          <a:bodyPr lIns="57150" tIns="28575" rIns="57150" bIns="28575"/>
          <a:lstStyle/>
          <a:p>
            <a:endParaRPr lang="en-US"/>
          </a:p>
        </p:txBody>
      </p:sp>
      <p:sp>
        <p:nvSpPr>
          <p:cNvPr id="62596" name="Freeform 191"/>
          <p:cNvSpPr>
            <a:spLocks/>
          </p:cNvSpPr>
          <p:nvPr/>
        </p:nvSpPr>
        <p:spPr bwMode="auto">
          <a:xfrm>
            <a:off x="1019175" y="3576638"/>
            <a:ext cx="41275" cy="252412"/>
          </a:xfrm>
          <a:custGeom>
            <a:avLst/>
            <a:gdLst>
              <a:gd name="T0" fmla="*/ 41275 w 263"/>
              <a:gd name="T1" fmla="*/ 38528 h 1402"/>
              <a:gd name="T2" fmla="*/ 41118 w 263"/>
              <a:gd name="T3" fmla="*/ 34387 h 1402"/>
              <a:gd name="T4" fmla="*/ 40490 w 263"/>
              <a:gd name="T5" fmla="*/ 30426 h 1402"/>
              <a:gd name="T6" fmla="*/ 40019 w 263"/>
              <a:gd name="T7" fmla="*/ 26645 h 1402"/>
              <a:gd name="T8" fmla="*/ 38764 w 263"/>
              <a:gd name="T9" fmla="*/ 21244 h 1402"/>
              <a:gd name="T10" fmla="*/ 37822 w 263"/>
              <a:gd name="T11" fmla="*/ 18004 h 1402"/>
              <a:gd name="T12" fmla="*/ 36567 w 263"/>
              <a:gd name="T13" fmla="*/ 14763 h 1402"/>
              <a:gd name="T14" fmla="*/ 35311 w 263"/>
              <a:gd name="T15" fmla="*/ 11882 h 1402"/>
              <a:gd name="T16" fmla="*/ 33742 w 263"/>
              <a:gd name="T17" fmla="*/ 9362 h 1402"/>
              <a:gd name="T18" fmla="*/ 32173 w 263"/>
              <a:gd name="T19" fmla="*/ 7021 h 1402"/>
              <a:gd name="T20" fmla="*/ 30446 w 263"/>
              <a:gd name="T21" fmla="*/ 4861 h 1402"/>
              <a:gd name="T22" fmla="*/ 28563 w 263"/>
              <a:gd name="T23" fmla="*/ 3241 h 1402"/>
              <a:gd name="T24" fmla="*/ 26837 w 263"/>
              <a:gd name="T25" fmla="*/ 1800 h 1402"/>
              <a:gd name="T26" fmla="*/ 24796 w 263"/>
              <a:gd name="T27" fmla="*/ 720 h 1402"/>
              <a:gd name="T28" fmla="*/ 22756 w 263"/>
              <a:gd name="T29" fmla="*/ 180 h 1402"/>
              <a:gd name="T30" fmla="*/ 20716 w 263"/>
              <a:gd name="T31" fmla="*/ 0 h 1402"/>
              <a:gd name="T32" fmla="*/ 18519 w 263"/>
              <a:gd name="T33" fmla="*/ 180 h 1402"/>
              <a:gd name="T34" fmla="*/ 16479 w 263"/>
              <a:gd name="T35" fmla="*/ 720 h 1402"/>
              <a:gd name="T36" fmla="*/ 14438 w 263"/>
              <a:gd name="T37" fmla="*/ 1800 h 1402"/>
              <a:gd name="T38" fmla="*/ 12712 w 263"/>
              <a:gd name="T39" fmla="*/ 3241 h 1402"/>
              <a:gd name="T40" fmla="*/ 10829 w 263"/>
              <a:gd name="T41" fmla="*/ 4861 h 1402"/>
              <a:gd name="T42" fmla="*/ 9259 w 263"/>
              <a:gd name="T43" fmla="*/ 7021 h 1402"/>
              <a:gd name="T44" fmla="*/ 7533 w 263"/>
              <a:gd name="T45" fmla="*/ 9362 h 1402"/>
              <a:gd name="T46" fmla="*/ 6121 w 263"/>
              <a:gd name="T47" fmla="*/ 11882 h 1402"/>
              <a:gd name="T48" fmla="*/ 4708 w 263"/>
              <a:gd name="T49" fmla="*/ 14763 h 1402"/>
              <a:gd name="T50" fmla="*/ 3453 w 263"/>
              <a:gd name="T51" fmla="*/ 18004 h 1402"/>
              <a:gd name="T52" fmla="*/ 2511 w 263"/>
              <a:gd name="T53" fmla="*/ 21244 h 1402"/>
              <a:gd name="T54" fmla="*/ 1256 w 263"/>
              <a:gd name="T55" fmla="*/ 26645 h 1402"/>
              <a:gd name="T56" fmla="*/ 785 w 263"/>
              <a:gd name="T57" fmla="*/ 30426 h 1402"/>
              <a:gd name="T58" fmla="*/ 157 w 263"/>
              <a:gd name="T59" fmla="*/ 34387 h 1402"/>
              <a:gd name="T60" fmla="*/ 0 w 263"/>
              <a:gd name="T61" fmla="*/ 38528 h 1402"/>
              <a:gd name="T62" fmla="*/ 0 w 263"/>
              <a:gd name="T63" fmla="*/ 211724 h 1402"/>
              <a:gd name="T64" fmla="*/ 157 w 263"/>
              <a:gd name="T65" fmla="*/ 216045 h 1402"/>
              <a:gd name="T66" fmla="*/ 314 w 263"/>
              <a:gd name="T67" fmla="*/ 220005 h 1402"/>
              <a:gd name="T68" fmla="*/ 942 w 263"/>
              <a:gd name="T69" fmla="*/ 223786 h 1402"/>
              <a:gd name="T70" fmla="*/ 1726 w 263"/>
              <a:gd name="T71" fmla="*/ 227567 h 1402"/>
              <a:gd name="T72" fmla="*/ 2982 w 263"/>
              <a:gd name="T73" fmla="*/ 232788 h 1402"/>
              <a:gd name="T74" fmla="*/ 4080 w 263"/>
              <a:gd name="T75" fmla="*/ 236029 h 1402"/>
              <a:gd name="T76" fmla="*/ 5336 w 263"/>
              <a:gd name="T77" fmla="*/ 239089 h 1402"/>
              <a:gd name="T78" fmla="*/ 6748 w 263"/>
              <a:gd name="T79" fmla="*/ 241790 h 1402"/>
              <a:gd name="T80" fmla="*/ 8318 w 263"/>
              <a:gd name="T81" fmla="*/ 244490 h 1402"/>
              <a:gd name="T82" fmla="*/ 9887 w 263"/>
              <a:gd name="T83" fmla="*/ 246471 h 1402"/>
              <a:gd name="T84" fmla="*/ 11770 w 263"/>
              <a:gd name="T85" fmla="*/ 248451 h 1402"/>
              <a:gd name="T86" fmla="*/ 13654 w 263"/>
              <a:gd name="T87" fmla="*/ 249891 h 1402"/>
              <a:gd name="T88" fmla="*/ 15380 w 263"/>
              <a:gd name="T89" fmla="*/ 251152 h 1402"/>
              <a:gd name="T90" fmla="*/ 17420 w 263"/>
              <a:gd name="T91" fmla="*/ 252052 h 1402"/>
              <a:gd name="T92" fmla="*/ 19617 w 263"/>
              <a:gd name="T93" fmla="*/ 252412 h 1402"/>
              <a:gd name="T94" fmla="*/ 21658 w 263"/>
              <a:gd name="T95" fmla="*/ 252412 h 1402"/>
              <a:gd name="T96" fmla="*/ 23855 w 263"/>
              <a:gd name="T97" fmla="*/ 252052 h 1402"/>
              <a:gd name="T98" fmla="*/ 25895 w 263"/>
              <a:gd name="T99" fmla="*/ 251152 h 1402"/>
              <a:gd name="T100" fmla="*/ 27778 w 263"/>
              <a:gd name="T101" fmla="*/ 249891 h 1402"/>
              <a:gd name="T102" fmla="*/ 29505 w 263"/>
              <a:gd name="T103" fmla="*/ 248451 h 1402"/>
              <a:gd name="T104" fmla="*/ 31388 w 263"/>
              <a:gd name="T105" fmla="*/ 246471 h 1402"/>
              <a:gd name="T106" fmla="*/ 33114 w 263"/>
              <a:gd name="T107" fmla="*/ 244490 h 1402"/>
              <a:gd name="T108" fmla="*/ 34527 w 263"/>
              <a:gd name="T109" fmla="*/ 241790 h 1402"/>
              <a:gd name="T110" fmla="*/ 35939 w 263"/>
              <a:gd name="T111" fmla="*/ 239089 h 1402"/>
              <a:gd name="T112" fmla="*/ 37195 w 263"/>
              <a:gd name="T113" fmla="*/ 236029 h 1402"/>
              <a:gd name="T114" fmla="*/ 38293 w 263"/>
              <a:gd name="T115" fmla="*/ 232788 h 1402"/>
              <a:gd name="T116" fmla="*/ 39706 w 263"/>
              <a:gd name="T117" fmla="*/ 227567 h 1402"/>
              <a:gd name="T118" fmla="*/ 40333 w 263"/>
              <a:gd name="T119" fmla="*/ 223786 h 1402"/>
              <a:gd name="T120" fmla="*/ 40961 w 263"/>
              <a:gd name="T121" fmla="*/ 220005 h 1402"/>
              <a:gd name="T122" fmla="*/ 41118 w 263"/>
              <a:gd name="T123" fmla="*/ 216045 h 1402"/>
              <a:gd name="T124" fmla="*/ 41275 w 263"/>
              <a:gd name="T125" fmla="*/ 211724 h 1402"/>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63"/>
              <a:gd name="T190" fmla="*/ 0 h 1402"/>
              <a:gd name="T191" fmla="*/ 263 w 263"/>
              <a:gd name="T192" fmla="*/ 1402 h 1402"/>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63" h="1402">
                <a:moveTo>
                  <a:pt x="263" y="226"/>
                </a:moveTo>
                <a:lnTo>
                  <a:pt x="263" y="214"/>
                </a:lnTo>
                <a:lnTo>
                  <a:pt x="262" y="203"/>
                </a:lnTo>
                <a:lnTo>
                  <a:pt x="262" y="191"/>
                </a:lnTo>
                <a:lnTo>
                  <a:pt x="261" y="180"/>
                </a:lnTo>
                <a:lnTo>
                  <a:pt x="258" y="169"/>
                </a:lnTo>
                <a:lnTo>
                  <a:pt x="257" y="158"/>
                </a:lnTo>
                <a:lnTo>
                  <a:pt x="255" y="148"/>
                </a:lnTo>
                <a:lnTo>
                  <a:pt x="253" y="137"/>
                </a:lnTo>
                <a:lnTo>
                  <a:pt x="247" y="118"/>
                </a:lnTo>
                <a:lnTo>
                  <a:pt x="244" y="108"/>
                </a:lnTo>
                <a:lnTo>
                  <a:pt x="241" y="100"/>
                </a:lnTo>
                <a:lnTo>
                  <a:pt x="237" y="90"/>
                </a:lnTo>
                <a:lnTo>
                  <a:pt x="233" y="82"/>
                </a:lnTo>
                <a:lnTo>
                  <a:pt x="229" y="74"/>
                </a:lnTo>
                <a:lnTo>
                  <a:pt x="225" y="66"/>
                </a:lnTo>
                <a:lnTo>
                  <a:pt x="220" y="59"/>
                </a:lnTo>
                <a:lnTo>
                  <a:pt x="215" y="52"/>
                </a:lnTo>
                <a:lnTo>
                  <a:pt x="211" y="45"/>
                </a:lnTo>
                <a:lnTo>
                  <a:pt x="205" y="39"/>
                </a:lnTo>
                <a:lnTo>
                  <a:pt x="200" y="32"/>
                </a:lnTo>
                <a:lnTo>
                  <a:pt x="194" y="27"/>
                </a:lnTo>
                <a:lnTo>
                  <a:pt x="188" y="23"/>
                </a:lnTo>
                <a:lnTo>
                  <a:pt x="182" y="18"/>
                </a:lnTo>
                <a:lnTo>
                  <a:pt x="177" y="13"/>
                </a:lnTo>
                <a:lnTo>
                  <a:pt x="171" y="10"/>
                </a:lnTo>
                <a:lnTo>
                  <a:pt x="165" y="7"/>
                </a:lnTo>
                <a:lnTo>
                  <a:pt x="158" y="4"/>
                </a:lnTo>
                <a:lnTo>
                  <a:pt x="152" y="3"/>
                </a:lnTo>
                <a:lnTo>
                  <a:pt x="145" y="1"/>
                </a:lnTo>
                <a:lnTo>
                  <a:pt x="138" y="0"/>
                </a:lnTo>
                <a:lnTo>
                  <a:pt x="132" y="0"/>
                </a:lnTo>
                <a:lnTo>
                  <a:pt x="125" y="0"/>
                </a:lnTo>
                <a:lnTo>
                  <a:pt x="118" y="1"/>
                </a:lnTo>
                <a:lnTo>
                  <a:pt x="111" y="3"/>
                </a:lnTo>
                <a:lnTo>
                  <a:pt x="105" y="4"/>
                </a:lnTo>
                <a:lnTo>
                  <a:pt x="98" y="7"/>
                </a:lnTo>
                <a:lnTo>
                  <a:pt x="92" y="10"/>
                </a:lnTo>
                <a:lnTo>
                  <a:pt x="87" y="13"/>
                </a:lnTo>
                <a:lnTo>
                  <a:pt x="81" y="18"/>
                </a:lnTo>
                <a:lnTo>
                  <a:pt x="75" y="23"/>
                </a:lnTo>
                <a:lnTo>
                  <a:pt x="69" y="27"/>
                </a:lnTo>
                <a:lnTo>
                  <a:pt x="63" y="32"/>
                </a:lnTo>
                <a:lnTo>
                  <a:pt x="59" y="39"/>
                </a:lnTo>
                <a:lnTo>
                  <a:pt x="53" y="45"/>
                </a:lnTo>
                <a:lnTo>
                  <a:pt x="48" y="52"/>
                </a:lnTo>
                <a:lnTo>
                  <a:pt x="43" y="59"/>
                </a:lnTo>
                <a:lnTo>
                  <a:pt x="39" y="66"/>
                </a:lnTo>
                <a:lnTo>
                  <a:pt x="34" y="74"/>
                </a:lnTo>
                <a:lnTo>
                  <a:pt x="30" y="82"/>
                </a:lnTo>
                <a:lnTo>
                  <a:pt x="26" y="90"/>
                </a:lnTo>
                <a:lnTo>
                  <a:pt x="22" y="100"/>
                </a:lnTo>
                <a:lnTo>
                  <a:pt x="19" y="108"/>
                </a:lnTo>
                <a:lnTo>
                  <a:pt x="16" y="118"/>
                </a:lnTo>
                <a:lnTo>
                  <a:pt x="11" y="137"/>
                </a:lnTo>
                <a:lnTo>
                  <a:pt x="8" y="148"/>
                </a:lnTo>
                <a:lnTo>
                  <a:pt x="6" y="158"/>
                </a:lnTo>
                <a:lnTo>
                  <a:pt x="5" y="169"/>
                </a:lnTo>
                <a:lnTo>
                  <a:pt x="2" y="180"/>
                </a:lnTo>
                <a:lnTo>
                  <a:pt x="1" y="191"/>
                </a:lnTo>
                <a:lnTo>
                  <a:pt x="1" y="203"/>
                </a:lnTo>
                <a:lnTo>
                  <a:pt x="0" y="214"/>
                </a:lnTo>
                <a:lnTo>
                  <a:pt x="0" y="226"/>
                </a:lnTo>
                <a:lnTo>
                  <a:pt x="0" y="1176"/>
                </a:lnTo>
                <a:lnTo>
                  <a:pt x="0" y="1188"/>
                </a:lnTo>
                <a:lnTo>
                  <a:pt x="1" y="1200"/>
                </a:lnTo>
                <a:lnTo>
                  <a:pt x="1" y="1210"/>
                </a:lnTo>
                <a:lnTo>
                  <a:pt x="2" y="1222"/>
                </a:lnTo>
                <a:lnTo>
                  <a:pt x="5" y="1232"/>
                </a:lnTo>
                <a:lnTo>
                  <a:pt x="6" y="1243"/>
                </a:lnTo>
                <a:lnTo>
                  <a:pt x="8" y="1253"/>
                </a:lnTo>
                <a:lnTo>
                  <a:pt x="11" y="1264"/>
                </a:lnTo>
                <a:lnTo>
                  <a:pt x="16" y="1284"/>
                </a:lnTo>
                <a:lnTo>
                  <a:pt x="19" y="1293"/>
                </a:lnTo>
                <a:lnTo>
                  <a:pt x="22" y="1303"/>
                </a:lnTo>
                <a:lnTo>
                  <a:pt x="26" y="1311"/>
                </a:lnTo>
                <a:lnTo>
                  <a:pt x="30" y="1320"/>
                </a:lnTo>
                <a:lnTo>
                  <a:pt x="34" y="1328"/>
                </a:lnTo>
                <a:lnTo>
                  <a:pt x="39" y="1335"/>
                </a:lnTo>
                <a:lnTo>
                  <a:pt x="43" y="1343"/>
                </a:lnTo>
                <a:lnTo>
                  <a:pt x="48" y="1350"/>
                </a:lnTo>
                <a:lnTo>
                  <a:pt x="53" y="1358"/>
                </a:lnTo>
                <a:lnTo>
                  <a:pt x="59" y="1363"/>
                </a:lnTo>
                <a:lnTo>
                  <a:pt x="63" y="1369"/>
                </a:lnTo>
                <a:lnTo>
                  <a:pt x="69" y="1375"/>
                </a:lnTo>
                <a:lnTo>
                  <a:pt x="75" y="1380"/>
                </a:lnTo>
                <a:lnTo>
                  <a:pt x="81" y="1384"/>
                </a:lnTo>
                <a:lnTo>
                  <a:pt x="87" y="1388"/>
                </a:lnTo>
                <a:lnTo>
                  <a:pt x="92" y="1391"/>
                </a:lnTo>
                <a:lnTo>
                  <a:pt x="98" y="1395"/>
                </a:lnTo>
                <a:lnTo>
                  <a:pt x="105" y="1397"/>
                </a:lnTo>
                <a:lnTo>
                  <a:pt x="111" y="1400"/>
                </a:lnTo>
                <a:lnTo>
                  <a:pt x="118" y="1401"/>
                </a:lnTo>
                <a:lnTo>
                  <a:pt x="125" y="1402"/>
                </a:lnTo>
                <a:lnTo>
                  <a:pt x="132" y="1402"/>
                </a:lnTo>
                <a:lnTo>
                  <a:pt x="138" y="1402"/>
                </a:lnTo>
                <a:lnTo>
                  <a:pt x="145" y="1401"/>
                </a:lnTo>
                <a:lnTo>
                  <a:pt x="152" y="1400"/>
                </a:lnTo>
                <a:lnTo>
                  <a:pt x="158" y="1397"/>
                </a:lnTo>
                <a:lnTo>
                  <a:pt x="165" y="1395"/>
                </a:lnTo>
                <a:lnTo>
                  <a:pt x="171" y="1391"/>
                </a:lnTo>
                <a:lnTo>
                  <a:pt x="177" y="1388"/>
                </a:lnTo>
                <a:lnTo>
                  <a:pt x="182" y="1384"/>
                </a:lnTo>
                <a:lnTo>
                  <a:pt x="188" y="1380"/>
                </a:lnTo>
                <a:lnTo>
                  <a:pt x="194" y="1375"/>
                </a:lnTo>
                <a:lnTo>
                  <a:pt x="200" y="1369"/>
                </a:lnTo>
                <a:lnTo>
                  <a:pt x="205" y="1363"/>
                </a:lnTo>
                <a:lnTo>
                  <a:pt x="211" y="1358"/>
                </a:lnTo>
                <a:lnTo>
                  <a:pt x="215" y="1350"/>
                </a:lnTo>
                <a:lnTo>
                  <a:pt x="220" y="1343"/>
                </a:lnTo>
                <a:lnTo>
                  <a:pt x="225" y="1335"/>
                </a:lnTo>
                <a:lnTo>
                  <a:pt x="229" y="1328"/>
                </a:lnTo>
                <a:lnTo>
                  <a:pt x="233" y="1320"/>
                </a:lnTo>
                <a:lnTo>
                  <a:pt x="237" y="1311"/>
                </a:lnTo>
                <a:lnTo>
                  <a:pt x="241" y="1303"/>
                </a:lnTo>
                <a:lnTo>
                  <a:pt x="244" y="1293"/>
                </a:lnTo>
                <a:lnTo>
                  <a:pt x="247" y="1284"/>
                </a:lnTo>
                <a:lnTo>
                  <a:pt x="253" y="1264"/>
                </a:lnTo>
                <a:lnTo>
                  <a:pt x="255" y="1253"/>
                </a:lnTo>
                <a:lnTo>
                  <a:pt x="257" y="1243"/>
                </a:lnTo>
                <a:lnTo>
                  <a:pt x="258" y="1232"/>
                </a:lnTo>
                <a:lnTo>
                  <a:pt x="261" y="1222"/>
                </a:lnTo>
                <a:lnTo>
                  <a:pt x="262" y="1210"/>
                </a:lnTo>
                <a:lnTo>
                  <a:pt x="262" y="1200"/>
                </a:lnTo>
                <a:lnTo>
                  <a:pt x="263" y="1188"/>
                </a:lnTo>
                <a:lnTo>
                  <a:pt x="263" y="1176"/>
                </a:lnTo>
                <a:lnTo>
                  <a:pt x="263" y="226"/>
                </a:lnTo>
                <a:close/>
              </a:path>
            </a:pathLst>
          </a:custGeom>
          <a:solidFill>
            <a:srgbClr val="FFFFFF"/>
          </a:solidFill>
          <a:ln w="9525">
            <a:noFill/>
            <a:round/>
            <a:headEnd/>
            <a:tailEnd/>
          </a:ln>
        </p:spPr>
        <p:txBody>
          <a:bodyPr lIns="57150" tIns="28575" rIns="57150" bIns="28575"/>
          <a:lstStyle/>
          <a:p>
            <a:endParaRPr lang="en-US"/>
          </a:p>
        </p:txBody>
      </p:sp>
      <p:sp>
        <p:nvSpPr>
          <p:cNvPr id="62597" name="Freeform 192"/>
          <p:cNvSpPr>
            <a:spLocks/>
          </p:cNvSpPr>
          <p:nvPr/>
        </p:nvSpPr>
        <p:spPr bwMode="auto">
          <a:xfrm>
            <a:off x="1019175" y="3576638"/>
            <a:ext cx="41275" cy="252412"/>
          </a:xfrm>
          <a:custGeom>
            <a:avLst/>
            <a:gdLst>
              <a:gd name="T0" fmla="*/ 41275 w 263"/>
              <a:gd name="T1" fmla="*/ 38528 h 1402"/>
              <a:gd name="T2" fmla="*/ 41118 w 263"/>
              <a:gd name="T3" fmla="*/ 34387 h 1402"/>
              <a:gd name="T4" fmla="*/ 40490 w 263"/>
              <a:gd name="T5" fmla="*/ 30426 h 1402"/>
              <a:gd name="T6" fmla="*/ 40019 w 263"/>
              <a:gd name="T7" fmla="*/ 26645 h 1402"/>
              <a:gd name="T8" fmla="*/ 38764 w 263"/>
              <a:gd name="T9" fmla="*/ 21244 h 1402"/>
              <a:gd name="T10" fmla="*/ 37822 w 263"/>
              <a:gd name="T11" fmla="*/ 18004 h 1402"/>
              <a:gd name="T12" fmla="*/ 36567 w 263"/>
              <a:gd name="T13" fmla="*/ 14763 h 1402"/>
              <a:gd name="T14" fmla="*/ 35311 w 263"/>
              <a:gd name="T15" fmla="*/ 11882 h 1402"/>
              <a:gd name="T16" fmla="*/ 33742 w 263"/>
              <a:gd name="T17" fmla="*/ 9362 h 1402"/>
              <a:gd name="T18" fmla="*/ 32173 w 263"/>
              <a:gd name="T19" fmla="*/ 7021 h 1402"/>
              <a:gd name="T20" fmla="*/ 30446 w 263"/>
              <a:gd name="T21" fmla="*/ 4861 h 1402"/>
              <a:gd name="T22" fmla="*/ 28563 w 263"/>
              <a:gd name="T23" fmla="*/ 3241 h 1402"/>
              <a:gd name="T24" fmla="*/ 26837 w 263"/>
              <a:gd name="T25" fmla="*/ 1800 h 1402"/>
              <a:gd name="T26" fmla="*/ 24796 w 263"/>
              <a:gd name="T27" fmla="*/ 720 h 1402"/>
              <a:gd name="T28" fmla="*/ 22756 w 263"/>
              <a:gd name="T29" fmla="*/ 180 h 1402"/>
              <a:gd name="T30" fmla="*/ 20716 w 263"/>
              <a:gd name="T31" fmla="*/ 0 h 1402"/>
              <a:gd name="T32" fmla="*/ 18519 w 263"/>
              <a:gd name="T33" fmla="*/ 180 h 1402"/>
              <a:gd name="T34" fmla="*/ 16479 w 263"/>
              <a:gd name="T35" fmla="*/ 720 h 1402"/>
              <a:gd name="T36" fmla="*/ 14438 w 263"/>
              <a:gd name="T37" fmla="*/ 1800 h 1402"/>
              <a:gd name="T38" fmla="*/ 12712 w 263"/>
              <a:gd name="T39" fmla="*/ 3241 h 1402"/>
              <a:gd name="T40" fmla="*/ 10829 w 263"/>
              <a:gd name="T41" fmla="*/ 4861 h 1402"/>
              <a:gd name="T42" fmla="*/ 9259 w 263"/>
              <a:gd name="T43" fmla="*/ 7021 h 1402"/>
              <a:gd name="T44" fmla="*/ 7533 w 263"/>
              <a:gd name="T45" fmla="*/ 9362 h 1402"/>
              <a:gd name="T46" fmla="*/ 6121 w 263"/>
              <a:gd name="T47" fmla="*/ 11882 h 1402"/>
              <a:gd name="T48" fmla="*/ 4708 w 263"/>
              <a:gd name="T49" fmla="*/ 14763 h 1402"/>
              <a:gd name="T50" fmla="*/ 3453 w 263"/>
              <a:gd name="T51" fmla="*/ 18004 h 1402"/>
              <a:gd name="T52" fmla="*/ 2511 w 263"/>
              <a:gd name="T53" fmla="*/ 21244 h 1402"/>
              <a:gd name="T54" fmla="*/ 1256 w 263"/>
              <a:gd name="T55" fmla="*/ 26645 h 1402"/>
              <a:gd name="T56" fmla="*/ 785 w 263"/>
              <a:gd name="T57" fmla="*/ 30426 h 1402"/>
              <a:gd name="T58" fmla="*/ 157 w 263"/>
              <a:gd name="T59" fmla="*/ 34387 h 1402"/>
              <a:gd name="T60" fmla="*/ 0 w 263"/>
              <a:gd name="T61" fmla="*/ 38528 h 1402"/>
              <a:gd name="T62" fmla="*/ 0 w 263"/>
              <a:gd name="T63" fmla="*/ 211724 h 1402"/>
              <a:gd name="T64" fmla="*/ 157 w 263"/>
              <a:gd name="T65" fmla="*/ 216045 h 1402"/>
              <a:gd name="T66" fmla="*/ 314 w 263"/>
              <a:gd name="T67" fmla="*/ 220005 h 1402"/>
              <a:gd name="T68" fmla="*/ 942 w 263"/>
              <a:gd name="T69" fmla="*/ 223786 h 1402"/>
              <a:gd name="T70" fmla="*/ 1726 w 263"/>
              <a:gd name="T71" fmla="*/ 227567 h 1402"/>
              <a:gd name="T72" fmla="*/ 2982 w 263"/>
              <a:gd name="T73" fmla="*/ 232788 h 1402"/>
              <a:gd name="T74" fmla="*/ 4080 w 263"/>
              <a:gd name="T75" fmla="*/ 236029 h 1402"/>
              <a:gd name="T76" fmla="*/ 5336 w 263"/>
              <a:gd name="T77" fmla="*/ 239089 h 1402"/>
              <a:gd name="T78" fmla="*/ 6748 w 263"/>
              <a:gd name="T79" fmla="*/ 241790 h 1402"/>
              <a:gd name="T80" fmla="*/ 8318 w 263"/>
              <a:gd name="T81" fmla="*/ 244490 h 1402"/>
              <a:gd name="T82" fmla="*/ 9887 w 263"/>
              <a:gd name="T83" fmla="*/ 246471 h 1402"/>
              <a:gd name="T84" fmla="*/ 11770 w 263"/>
              <a:gd name="T85" fmla="*/ 248451 h 1402"/>
              <a:gd name="T86" fmla="*/ 13654 w 263"/>
              <a:gd name="T87" fmla="*/ 249891 h 1402"/>
              <a:gd name="T88" fmla="*/ 15380 w 263"/>
              <a:gd name="T89" fmla="*/ 251152 h 1402"/>
              <a:gd name="T90" fmla="*/ 17420 w 263"/>
              <a:gd name="T91" fmla="*/ 252052 h 1402"/>
              <a:gd name="T92" fmla="*/ 19617 w 263"/>
              <a:gd name="T93" fmla="*/ 252412 h 1402"/>
              <a:gd name="T94" fmla="*/ 21658 w 263"/>
              <a:gd name="T95" fmla="*/ 252412 h 1402"/>
              <a:gd name="T96" fmla="*/ 23855 w 263"/>
              <a:gd name="T97" fmla="*/ 252052 h 1402"/>
              <a:gd name="T98" fmla="*/ 25895 w 263"/>
              <a:gd name="T99" fmla="*/ 251152 h 1402"/>
              <a:gd name="T100" fmla="*/ 27778 w 263"/>
              <a:gd name="T101" fmla="*/ 249891 h 1402"/>
              <a:gd name="T102" fmla="*/ 29505 w 263"/>
              <a:gd name="T103" fmla="*/ 248451 h 1402"/>
              <a:gd name="T104" fmla="*/ 31388 w 263"/>
              <a:gd name="T105" fmla="*/ 246471 h 1402"/>
              <a:gd name="T106" fmla="*/ 33114 w 263"/>
              <a:gd name="T107" fmla="*/ 244490 h 1402"/>
              <a:gd name="T108" fmla="*/ 34527 w 263"/>
              <a:gd name="T109" fmla="*/ 241790 h 1402"/>
              <a:gd name="T110" fmla="*/ 35939 w 263"/>
              <a:gd name="T111" fmla="*/ 239089 h 1402"/>
              <a:gd name="T112" fmla="*/ 37195 w 263"/>
              <a:gd name="T113" fmla="*/ 236029 h 1402"/>
              <a:gd name="T114" fmla="*/ 38293 w 263"/>
              <a:gd name="T115" fmla="*/ 232788 h 1402"/>
              <a:gd name="T116" fmla="*/ 39706 w 263"/>
              <a:gd name="T117" fmla="*/ 227567 h 1402"/>
              <a:gd name="T118" fmla="*/ 40333 w 263"/>
              <a:gd name="T119" fmla="*/ 223786 h 1402"/>
              <a:gd name="T120" fmla="*/ 40961 w 263"/>
              <a:gd name="T121" fmla="*/ 220005 h 1402"/>
              <a:gd name="T122" fmla="*/ 41118 w 263"/>
              <a:gd name="T123" fmla="*/ 216045 h 1402"/>
              <a:gd name="T124" fmla="*/ 41275 w 263"/>
              <a:gd name="T125" fmla="*/ 211724 h 1402"/>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63"/>
              <a:gd name="T190" fmla="*/ 0 h 1402"/>
              <a:gd name="T191" fmla="*/ 263 w 263"/>
              <a:gd name="T192" fmla="*/ 1402 h 1402"/>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63" h="1402">
                <a:moveTo>
                  <a:pt x="263" y="226"/>
                </a:moveTo>
                <a:lnTo>
                  <a:pt x="263" y="214"/>
                </a:lnTo>
                <a:lnTo>
                  <a:pt x="262" y="203"/>
                </a:lnTo>
                <a:lnTo>
                  <a:pt x="262" y="191"/>
                </a:lnTo>
                <a:lnTo>
                  <a:pt x="261" y="180"/>
                </a:lnTo>
                <a:lnTo>
                  <a:pt x="258" y="169"/>
                </a:lnTo>
                <a:lnTo>
                  <a:pt x="257" y="158"/>
                </a:lnTo>
                <a:lnTo>
                  <a:pt x="255" y="148"/>
                </a:lnTo>
                <a:lnTo>
                  <a:pt x="253" y="137"/>
                </a:lnTo>
                <a:lnTo>
                  <a:pt x="247" y="118"/>
                </a:lnTo>
                <a:lnTo>
                  <a:pt x="244" y="108"/>
                </a:lnTo>
                <a:lnTo>
                  <a:pt x="241" y="100"/>
                </a:lnTo>
                <a:lnTo>
                  <a:pt x="237" y="90"/>
                </a:lnTo>
                <a:lnTo>
                  <a:pt x="233" y="82"/>
                </a:lnTo>
                <a:lnTo>
                  <a:pt x="229" y="74"/>
                </a:lnTo>
                <a:lnTo>
                  <a:pt x="225" y="66"/>
                </a:lnTo>
                <a:lnTo>
                  <a:pt x="220" y="59"/>
                </a:lnTo>
                <a:lnTo>
                  <a:pt x="215" y="52"/>
                </a:lnTo>
                <a:lnTo>
                  <a:pt x="211" y="45"/>
                </a:lnTo>
                <a:lnTo>
                  <a:pt x="205" y="39"/>
                </a:lnTo>
                <a:lnTo>
                  <a:pt x="200" y="32"/>
                </a:lnTo>
                <a:lnTo>
                  <a:pt x="194" y="27"/>
                </a:lnTo>
                <a:lnTo>
                  <a:pt x="188" y="23"/>
                </a:lnTo>
                <a:lnTo>
                  <a:pt x="182" y="18"/>
                </a:lnTo>
                <a:lnTo>
                  <a:pt x="177" y="13"/>
                </a:lnTo>
                <a:lnTo>
                  <a:pt x="171" y="10"/>
                </a:lnTo>
                <a:lnTo>
                  <a:pt x="165" y="7"/>
                </a:lnTo>
                <a:lnTo>
                  <a:pt x="158" y="4"/>
                </a:lnTo>
                <a:lnTo>
                  <a:pt x="152" y="3"/>
                </a:lnTo>
                <a:lnTo>
                  <a:pt x="145" y="1"/>
                </a:lnTo>
                <a:lnTo>
                  <a:pt x="138" y="0"/>
                </a:lnTo>
                <a:lnTo>
                  <a:pt x="132" y="0"/>
                </a:lnTo>
                <a:lnTo>
                  <a:pt x="125" y="0"/>
                </a:lnTo>
                <a:lnTo>
                  <a:pt x="118" y="1"/>
                </a:lnTo>
                <a:lnTo>
                  <a:pt x="111" y="3"/>
                </a:lnTo>
                <a:lnTo>
                  <a:pt x="105" y="4"/>
                </a:lnTo>
                <a:lnTo>
                  <a:pt x="98" y="7"/>
                </a:lnTo>
                <a:lnTo>
                  <a:pt x="92" y="10"/>
                </a:lnTo>
                <a:lnTo>
                  <a:pt x="87" y="13"/>
                </a:lnTo>
                <a:lnTo>
                  <a:pt x="81" y="18"/>
                </a:lnTo>
                <a:lnTo>
                  <a:pt x="75" y="23"/>
                </a:lnTo>
                <a:lnTo>
                  <a:pt x="69" y="27"/>
                </a:lnTo>
                <a:lnTo>
                  <a:pt x="63" y="32"/>
                </a:lnTo>
                <a:lnTo>
                  <a:pt x="59" y="39"/>
                </a:lnTo>
                <a:lnTo>
                  <a:pt x="53" y="45"/>
                </a:lnTo>
                <a:lnTo>
                  <a:pt x="48" y="52"/>
                </a:lnTo>
                <a:lnTo>
                  <a:pt x="43" y="59"/>
                </a:lnTo>
                <a:lnTo>
                  <a:pt x="39" y="66"/>
                </a:lnTo>
                <a:lnTo>
                  <a:pt x="34" y="74"/>
                </a:lnTo>
                <a:lnTo>
                  <a:pt x="30" y="82"/>
                </a:lnTo>
                <a:lnTo>
                  <a:pt x="26" y="90"/>
                </a:lnTo>
                <a:lnTo>
                  <a:pt x="22" y="100"/>
                </a:lnTo>
                <a:lnTo>
                  <a:pt x="19" y="108"/>
                </a:lnTo>
                <a:lnTo>
                  <a:pt x="16" y="118"/>
                </a:lnTo>
                <a:lnTo>
                  <a:pt x="11" y="137"/>
                </a:lnTo>
                <a:lnTo>
                  <a:pt x="8" y="148"/>
                </a:lnTo>
                <a:lnTo>
                  <a:pt x="6" y="158"/>
                </a:lnTo>
                <a:lnTo>
                  <a:pt x="5" y="169"/>
                </a:lnTo>
                <a:lnTo>
                  <a:pt x="2" y="180"/>
                </a:lnTo>
                <a:lnTo>
                  <a:pt x="1" y="191"/>
                </a:lnTo>
                <a:lnTo>
                  <a:pt x="1" y="203"/>
                </a:lnTo>
                <a:lnTo>
                  <a:pt x="0" y="214"/>
                </a:lnTo>
                <a:lnTo>
                  <a:pt x="0" y="226"/>
                </a:lnTo>
                <a:lnTo>
                  <a:pt x="0" y="1176"/>
                </a:lnTo>
                <a:lnTo>
                  <a:pt x="0" y="1188"/>
                </a:lnTo>
                <a:lnTo>
                  <a:pt x="1" y="1200"/>
                </a:lnTo>
                <a:lnTo>
                  <a:pt x="1" y="1210"/>
                </a:lnTo>
                <a:lnTo>
                  <a:pt x="2" y="1222"/>
                </a:lnTo>
                <a:lnTo>
                  <a:pt x="5" y="1232"/>
                </a:lnTo>
                <a:lnTo>
                  <a:pt x="6" y="1243"/>
                </a:lnTo>
                <a:lnTo>
                  <a:pt x="8" y="1253"/>
                </a:lnTo>
                <a:lnTo>
                  <a:pt x="11" y="1264"/>
                </a:lnTo>
                <a:lnTo>
                  <a:pt x="16" y="1284"/>
                </a:lnTo>
                <a:lnTo>
                  <a:pt x="19" y="1293"/>
                </a:lnTo>
                <a:lnTo>
                  <a:pt x="22" y="1303"/>
                </a:lnTo>
                <a:lnTo>
                  <a:pt x="26" y="1311"/>
                </a:lnTo>
                <a:lnTo>
                  <a:pt x="30" y="1320"/>
                </a:lnTo>
                <a:lnTo>
                  <a:pt x="34" y="1328"/>
                </a:lnTo>
                <a:lnTo>
                  <a:pt x="39" y="1335"/>
                </a:lnTo>
                <a:lnTo>
                  <a:pt x="43" y="1343"/>
                </a:lnTo>
                <a:lnTo>
                  <a:pt x="48" y="1350"/>
                </a:lnTo>
                <a:lnTo>
                  <a:pt x="53" y="1358"/>
                </a:lnTo>
                <a:lnTo>
                  <a:pt x="59" y="1363"/>
                </a:lnTo>
                <a:lnTo>
                  <a:pt x="63" y="1369"/>
                </a:lnTo>
                <a:lnTo>
                  <a:pt x="69" y="1375"/>
                </a:lnTo>
                <a:lnTo>
                  <a:pt x="75" y="1380"/>
                </a:lnTo>
                <a:lnTo>
                  <a:pt x="81" y="1384"/>
                </a:lnTo>
                <a:lnTo>
                  <a:pt x="87" y="1388"/>
                </a:lnTo>
                <a:lnTo>
                  <a:pt x="92" y="1391"/>
                </a:lnTo>
                <a:lnTo>
                  <a:pt x="98" y="1395"/>
                </a:lnTo>
                <a:lnTo>
                  <a:pt x="105" y="1397"/>
                </a:lnTo>
                <a:lnTo>
                  <a:pt x="111" y="1400"/>
                </a:lnTo>
                <a:lnTo>
                  <a:pt x="118" y="1401"/>
                </a:lnTo>
                <a:lnTo>
                  <a:pt x="125" y="1402"/>
                </a:lnTo>
                <a:lnTo>
                  <a:pt x="132" y="1402"/>
                </a:lnTo>
                <a:lnTo>
                  <a:pt x="138" y="1402"/>
                </a:lnTo>
                <a:lnTo>
                  <a:pt x="145" y="1401"/>
                </a:lnTo>
                <a:lnTo>
                  <a:pt x="152" y="1400"/>
                </a:lnTo>
                <a:lnTo>
                  <a:pt x="158" y="1397"/>
                </a:lnTo>
                <a:lnTo>
                  <a:pt x="165" y="1395"/>
                </a:lnTo>
                <a:lnTo>
                  <a:pt x="171" y="1391"/>
                </a:lnTo>
                <a:lnTo>
                  <a:pt x="177" y="1388"/>
                </a:lnTo>
                <a:lnTo>
                  <a:pt x="182" y="1384"/>
                </a:lnTo>
                <a:lnTo>
                  <a:pt x="188" y="1380"/>
                </a:lnTo>
                <a:lnTo>
                  <a:pt x="194" y="1375"/>
                </a:lnTo>
                <a:lnTo>
                  <a:pt x="200" y="1369"/>
                </a:lnTo>
                <a:lnTo>
                  <a:pt x="205" y="1363"/>
                </a:lnTo>
                <a:lnTo>
                  <a:pt x="211" y="1358"/>
                </a:lnTo>
                <a:lnTo>
                  <a:pt x="215" y="1350"/>
                </a:lnTo>
                <a:lnTo>
                  <a:pt x="220" y="1343"/>
                </a:lnTo>
                <a:lnTo>
                  <a:pt x="225" y="1335"/>
                </a:lnTo>
                <a:lnTo>
                  <a:pt x="229" y="1328"/>
                </a:lnTo>
                <a:lnTo>
                  <a:pt x="233" y="1320"/>
                </a:lnTo>
                <a:lnTo>
                  <a:pt x="237" y="1311"/>
                </a:lnTo>
                <a:lnTo>
                  <a:pt x="241" y="1303"/>
                </a:lnTo>
                <a:lnTo>
                  <a:pt x="244" y="1293"/>
                </a:lnTo>
                <a:lnTo>
                  <a:pt x="247" y="1284"/>
                </a:lnTo>
                <a:lnTo>
                  <a:pt x="253" y="1264"/>
                </a:lnTo>
                <a:lnTo>
                  <a:pt x="255" y="1253"/>
                </a:lnTo>
                <a:lnTo>
                  <a:pt x="257" y="1243"/>
                </a:lnTo>
                <a:lnTo>
                  <a:pt x="258" y="1232"/>
                </a:lnTo>
                <a:lnTo>
                  <a:pt x="261" y="1222"/>
                </a:lnTo>
                <a:lnTo>
                  <a:pt x="262" y="1210"/>
                </a:lnTo>
                <a:lnTo>
                  <a:pt x="262" y="1200"/>
                </a:lnTo>
                <a:lnTo>
                  <a:pt x="263" y="1188"/>
                </a:lnTo>
                <a:lnTo>
                  <a:pt x="263" y="1176"/>
                </a:lnTo>
                <a:lnTo>
                  <a:pt x="263" y="226"/>
                </a:lnTo>
              </a:path>
            </a:pathLst>
          </a:custGeom>
          <a:noFill/>
          <a:ln w="4763">
            <a:solidFill>
              <a:srgbClr val="000000"/>
            </a:solidFill>
            <a:prstDash val="solid"/>
            <a:round/>
            <a:headEnd/>
            <a:tailEnd/>
          </a:ln>
        </p:spPr>
        <p:txBody>
          <a:bodyPr lIns="57150" tIns="28575" rIns="57150" bIns="28575"/>
          <a:lstStyle/>
          <a:p>
            <a:endParaRPr lang="en-US"/>
          </a:p>
        </p:txBody>
      </p:sp>
      <p:sp>
        <p:nvSpPr>
          <p:cNvPr id="62598" name="Rectangle 193"/>
          <p:cNvSpPr>
            <a:spLocks noChangeArrowheads="1"/>
          </p:cNvSpPr>
          <p:nvPr/>
        </p:nvSpPr>
        <p:spPr bwMode="auto">
          <a:xfrm>
            <a:off x="903288" y="3594100"/>
            <a:ext cx="273050" cy="30163"/>
          </a:xfrm>
          <a:prstGeom prst="rect">
            <a:avLst/>
          </a:prstGeom>
          <a:solidFill>
            <a:srgbClr val="808080"/>
          </a:solidFill>
          <a:ln w="9525">
            <a:noFill/>
            <a:miter lim="800000"/>
            <a:headEnd/>
            <a:tailEnd/>
          </a:ln>
        </p:spPr>
        <p:txBody>
          <a:bodyPr lIns="57150" tIns="28575" rIns="57150" bIns="28575"/>
          <a:lstStyle/>
          <a:p>
            <a:endParaRPr lang="en-US"/>
          </a:p>
        </p:txBody>
      </p:sp>
      <p:sp>
        <p:nvSpPr>
          <p:cNvPr id="62599" name="Rectangle 194"/>
          <p:cNvSpPr>
            <a:spLocks noChangeArrowheads="1"/>
          </p:cNvSpPr>
          <p:nvPr/>
        </p:nvSpPr>
        <p:spPr bwMode="auto">
          <a:xfrm>
            <a:off x="903288" y="3594100"/>
            <a:ext cx="273050" cy="30163"/>
          </a:xfrm>
          <a:prstGeom prst="rect">
            <a:avLst/>
          </a:prstGeom>
          <a:noFill/>
          <a:ln w="4763">
            <a:solidFill>
              <a:srgbClr val="000000"/>
            </a:solidFill>
            <a:miter lim="800000"/>
            <a:headEnd/>
            <a:tailEnd/>
          </a:ln>
        </p:spPr>
        <p:txBody>
          <a:bodyPr lIns="57150" tIns="28575" rIns="57150" bIns="28575"/>
          <a:lstStyle/>
          <a:p>
            <a:endParaRPr lang="en-US"/>
          </a:p>
        </p:txBody>
      </p:sp>
      <p:sp>
        <p:nvSpPr>
          <p:cNvPr id="62600" name="Rectangle 195"/>
          <p:cNvSpPr>
            <a:spLocks noChangeArrowheads="1"/>
          </p:cNvSpPr>
          <p:nvPr/>
        </p:nvSpPr>
        <p:spPr bwMode="auto">
          <a:xfrm>
            <a:off x="862013" y="2543175"/>
            <a:ext cx="28575" cy="38100"/>
          </a:xfrm>
          <a:prstGeom prst="rect">
            <a:avLst/>
          </a:prstGeom>
          <a:solidFill>
            <a:srgbClr val="C0C0C0"/>
          </a:solidFill>
          <a:ln w="9525">
            <a:noFill/>
            <a:miter lim="800000"/>
            <a:headEnd/>
            <a:tailEnd/>
          </a:ln>
        </p:spPr>
        <p:txBody>
          <a:bodyPr lIns="57150" tIns="28575" rIns="57150" bIns="28575"/>
          <a:lstStyle/>
          <a:p>
            <a:endParaRPr lang="en-US"/>
          </a:p>
        </p:txBody>
      </p:sp>
      <p:sp>
        <p:nvSpPr>
          <p:cNvPr id="62601" name="Rectangle 196"/>
          <p:cNvSpPr>
            <a:spLocks noChangeArrowheads="1"/>
          </p:cNvSpPr>
          <p:nvPr/>
        </p:nvSpPr>
        <p:spPr bwMode="auto">
          <a:xfrm>
            <a:off x="898525" y="2543175"/>
            <a:ext cx="28575" cy="38100"/>
          </a:xfrm>
          <a:prstGeom prst="rect">
            <a:avLst/>
          </a:prstGeom>
          <a:solidFill>
            <a:srgbClr val="C0C0C0"/>
          </a:solidFill>
          <a:ln w="9525">
            <a:noFill/>
            <a:miter lim="800000"/>
            <a:headEnd/>
            <a:tailEnd/>
          </a:ln>
        </p:spPr>
        <p:txBody>
          <a:bodyPr lIns="57150" tIns="28575" rIns="57150" bIns="28575"/>
          <a:lstStyle/>
          <a:p>
            <a:endParaRPr lang="en-US"/>
          </a:p>
        </p:txBody>
      </p:sp>
      <p:sp>
        <p:nvSpPr>
          <p:cNvPr id="62602" name="Rectangle 197"/>
          <p:cNvSpPr>
            <a:spLocks noChangeArrowheads="1"/>
          </p:cNvSpPr>
          <p:nvPr/>
        </p:nvSpPr>
        <p:spPr bwMode="auto">
          <a:xfrm>
            <a:off x="935038" y="2543175"/>
            <a:ext cx="26987" cy="38100"/>
          </a:xfrm>
          <a:prstGeom prst="rect">
            <a:avLst/>
          </a:prstGeom>
          <a:solidFill>
            <a:srgbClr val="C0C0C0"/>
          </a:solidFill>
          <a:ln w="9525">
            <a:noFill/>
            <a:miter lim="800000"/>
            <a:headEnd/>
            <a:tailEnd/>
          </a:ln>
        </p:spPr>
        <p:txBody>
          <a:bodyPr lIns="57150" tIns="28575" rIns="57150" bIns="28575"/>
          <a:lstStyle/>
          <a:p>
            <a:endParaRPr lang="en-US"/>
          </a:p>
        </p:txBody>
      </p:sp>
      <p:sp>
        <p:nvSpPr>
          <p:cNvPr id="62603" name="Rectangle 198"/>
          <p:cNvSpPr>
            <a:spLocks noChangeArrowheads="1"/>
          </p:cNvSpPr>
          <p:nvPr/>
        </p:nvSpPr>
        <p:spPr bwMode="auto">
          <a:xfrm>
            <a:off x="971550" y="2543175"/>
            <a:ext cx="26988" cy="38100"/>
          </a:xfrm>
          <a:prstGeom prst="rect">
            <a:avLst/>
          </a:prstGeom>
          <a:solidFill>
            <a:srgbClr val="C0C0C0"/>
          </a:solidFill>
          <a:ln w="9525">
            <a:noFill/>
            <a:miter lim="800000"/>
            <a:headEnd/>
            <a:tailEnd/>
          </a:ln>
        </p:spPr>
        <p:txBody>
          <a:bodyPr lIns="57150" tIns="28575" rIns="57150" bIns="28575"/>
          <a:lstStyle/>
          <a:p>
            <a:endParaRPr lang="en-US"/>
          </a:p>
        </p:txBody>
      </p:sp>
      <p:sp>
        <p:nvSpPr>
          <p:cNvPr id="62604" name="Rectangle 199"/>
          <p:cNvSpPr>
            <a:spLocks noChangeArrowheads="1"/>
          </p:cNvSpPr>
          <p:nvPr/>
        </p:nvSpPr>
        <p:spPr bwMode="auto">
          <a:xfrm>
            <a:off x="1008063" y="2543175"/>
            <a:ext cx="26987" cy="38100"/>
          </a:xfrm>
          <a:prstGeom prst="rect">
            <a:avLst/>
          </a:prstGeom>
          <a:solidFill>
            <a:srgbClr val="C0C0C0"/>
          </a:solidFill>
          <a:ln w="9525">
            <a:noFill/>
            <a:miter lim="800000"/>
            <a:headEnd/>
            <a:tailEnd/>
          </a:ln>
        </p:spPr>
        <p:txBody>
          <a:bodyPr lIns="57150" tIns="28575" rIns="57150" bIns="28575"/>
          <a:lstStyle/>
          <a:p>
            <a:endParaRPr lang="en-US"/>
          </a:p>
        </p:txBody>
      </p:sp>
      <p:sp>
        <p:nvSpPr>
          <p:cNvPr id="62605" name="Rectangle 200"/>
          <p:cNvSpPr>
            <a:spLocks noChangeArrowheads="1"/>
          </p:cNvSpPr>
          <p:nvPr/>
        </p:nvSpPr>
        <p:spPr bwMode="auto">
          <a:xfrm>
            <a:off x="1044575" y="2543175"/>
            <a:ext cx="26988" cy="38100"/>
          </a:xfrm>
          <a:prstGeom prst="rect">
            <a:avLst/>
          </a:prstGeom>
          <a:solidFill>
            <a:srgbClr val="C0C0C0"/>
          </a:solidFill>
          <a:ln w="9525">
            <a:noFill/>
            <a:miter lim="800000"/>
            <a:headEnd/>
            <a:tailEnd/>
          </a:ln>
        </p:spPr>
        <p:txBody>
          <a:bodyPr lIns="57150" tIns="28575" rIns="57150" bIns="28575"/>
          <a:lstStyle/>
          <a:p>
            <a:endParaRPr lang="en-US"/>
          </a:p>
        </p:txBody>
      </p:sp>
      <p:sp>
        <p:nvSpPr>
          <p:cNvPr id="62606" name="Rectangle 201"/>
          <p:cNvSpPr>
            <a:spLocks noChangeArrowheads="1"/>
          </p:cNvSpPr>
          <p:nvPr/>
        </p:nvSpPr>
        <p:spPr bwMode="auto">
          <a:xfrm>
            <a:off x="1081088" y="2543175"/>
            <a:ext cx="26987" cy="38100"/>
          </a:xfrm>
          <a:prstGeom prst="rect">
            <a:avLst/>
          </a:prstGeom>
          <a:solidFill>
            <a:srgbClr val="C0C0C0"/>
          </a:solidFill>
          <a:ln w="9525">
            <a:noFill/>
            <a:miter lim="800000"/>
            <a:headEnd/>
            <a:tailEnd/>
          </a:ln>
        </p:spPr>
        <p:txBody>
          <a:bodyPr lIns="57150" tIns="28575" rIns="57150" bIns="28575"/>
          <a:lstStyle/>
          <a:p>
            <a:endParaRPr lang="en-US"/>
          </a:p>
        </p:txBody>
      </p:sp>
      <p:sp>
        <p:nvSpPr>
          <p:cNvPr id="62607" name="Rectangle 202"/>
          <p:cNvSpPr>
            <a:spLocks noChangeArrowheads="1"/>
          </p:cNvSpPr>
          <p:nvPr/>
        </p:nvSpPr>
        <p:spPr bwMode="auto">
          <a:xfrm>
            <a:off x="1117600" y="2543175"/>
            <a:ext cx="26988" cy="38100"/>
          </a:xfrm>
          <a:prstGeom prst="rect">
            <a:avLst/>
          </a:prstGeom>
          <a:solidFill>
            <a:srgbClr val="C0C0C0"/>
          </a:solidFill>
          <a:ln w="9525">
            <a:noFill/>
            <a:miter lim="800000"/>
            <a:headEnd/>
            <a:tailEnd/>
          </a:ln>
        </p:spPr>
        <p:txBody>
          <a:bodyPr lIns="57150" tIns="28575" rIns="57150" bIns="28575"/>
          <a:lstStyle/>
          <a:p>
            <a:endParaRPr lang="en-US"/>
          </a:p>
        </p:txBody>
      </p:sp>
      <p:sp>
        <p:nvSpPr>
          <p:cNvPr id="62608" name="Rectangle 203"/>
          <p:cNvSpPr>
            <a:spLocks noChangeArrowheads="1"/>
          </p:cNvSpPr>
          <p:nvPr/>
        </p:nvSpPr>
        <p:spPr bwMode="auto">
          <a:xfrm>
            <a:off x="1152525" y="2543175"/>
            <a:ext cx="28575" cy="38100"/>
          </a:xfrm>
          <a:prstGeom prst="rect">
            <a:avLst/>
          </a:prstGeom>
          <a:solidFill>
            <a:srgbClr val="C0C0C0"/>
          </a:solidFill>
          <a:ln w="9525">
            <a:noFill/>
            <a:miter lim="800000"/>
            <a:headEnd/>
            <a:tailEnd/>
          </a:ln>
        </p:spPr>
        <p:txBody>
          <a:bodyPr lIns="57150" tIns="28575" rIns="57150" bIns="28575"/>
          <a:lstStyle/>
          <a:p>
            <a:endParaRPr lang="en-US"/>
          </a:p>
        </p:txBody>
      </p:sp>
      <p:sp>
        <p:nvSpPr>
          <p:cNvPr id="62609" name="Rectangle 204"/>
          <p:cNvSpPr>
            <a:spLocks noChangeArrowheads="1"/>
          </p:cNvSpPr>
          <p:nvPr/>
        </p:nvSpPr>
        <p:spPr bwMode="auto">
          <a:xfrm>
            <a:off x="1189038" y="2543175"/>
            <a:ext cx="26987" cy="38100"/>
          </a:xfrm>
          <a:prstGeom prst="rect">
            <a:avLst/>
          </a:prstGeom>
          <a:solidFill>
            <a:srgbClr val="C0C0C0"/>
          </a:solidFill>
          <a:ln w="9525">
            <a:noFill/>
            <a:miter lim="800000"/>
            <a:headEnd/>
            <a:tailEnd/>
          </a:ln>
        </p:spPr>
        <p:txBody>
          <a:bodyPr lIns="57150" tIns="28575" rIns="57150" bIns="28575"/>
          <a:lstStyle/>
          <a:p>
            <a:endParaRPr lang="en-US"/>
          </a:p>
        </p:txBody>
      </p:sp>
      <p:sp>
        <p:nvSpPr>
          <p:cNvPr id="62610" name="Line 205"/>
          <p:cNvSpPr>
            <a:spLocks noChangeShapeType="1"/>
          </p:cNvSpPr>
          <p:nvPr/>
        </p:nvSpPr>
        <p:spPr bwMode="auto">
          <a:xfrm>
            <a:off x="849313" y="2581275"/>
            <a:ext cx="381000" cy="0"/>
          </a:xfrm>
          <a:prstGeom prst="line">
            <a:avLst/>
          </a:prstGeom>
          <a:noFill/>
          <a:ln w="3175">
            <a:solidFill>
              <a:srgbClr val="000000"/>
            </a:solidFill>
            <a:round/>
            <a:headEnd/>
            <a:tailEnd/>
          </a:ln>
        </p:spPr>
        <p:txBody>
          <a:bodyPr lIns="57150" tIns="28575" rIns="57150" bIns="28575"/>
          <a:lstStyle/>
          <a:p>
            <a:endParaRPr lang="en-US"/>
          </a:p>
        </p:txBody>
      </p:sp>
      <p:sp>
        <p:nvSpPr>
          <p:cNvPr id="62611" name="Line 206"/>
          <p:cNvSpPr>
            <a:spLocks noChangeShapeType="1"/>
          </p:cNvSpPr>
          <p:nvPr/>
        </p:nvSpPr>
        <p:spPr bwMode="auto">
          <a:xfrm>
            <a:off x="854075" y="2543175"/>
            <a:ext cx="373063" cy="0"/>
          </a:xfrm>
          <a:prstGeom prst="line">
            <a:avLst/>
          </a:prstGeom>
          <a:noFill/>
          <a:ln w="3175">
            <a:solidFill>
              <a:srgbClr val="000000"/>
            </a:solidFill>
            <a:round/>
            <a:headEnd/>
            <a:tailEnd/>
          </a:ln>
        </p:spPr>
        <p:txBody>
          <a:bodyPr lIns="57150" tIns="28575" rIns="57150" bIns="28575"/>
          <a:lstStyle/>
          <a:p>
            <a:endParaRPr lang="en-US"/>
          </a:p>
        </p:txBody>
      </p:sp>
      <p:sp>
        <p:nvSpPr>
          <p:cNvPr id="62612" name="Freeform 207"/>
          <p:cNvSpPr>
            <a:spLocks/>
          </p:cNvSpPr>
          <p:nvPr/>
        </p:nvSpPr>
        <p:spPr bwMode="auto">
          <a:xfrm>
            <a:off x="1127125" y="2320925"/>
            <a:ext cx="66675" cy="66675"/>
          </a:xfrm>
          <a:custGeom>
            <a:avLst/>
            <a:gdLst>
              <a:gd name="T0" fmla="*/ 0 w 430"/>
              <a:gd name="T1" fmla="*/ 0 h 370"/>
              <a:gd name="T2" fmla="*/ 1085 w 430"/>
              <a:gd name="T3" fmla="*/ 39645 h 370"/>
              <a:gd name="T4" fmla="*/ 34423 w 430"/>
              <a:gd name="T5" fmla="*/ 66675 h 370"/>
              <a:gd name="T6" fmla="*/ 66675 w 430"/>
              <a:gd name="T7" fmla="*/ 54601 h 370"/>
              <a:gd name="T8" fmla="*/ 0 w 430"/>
              <a:gd name="T9" fmla="*/ 0 h 370"/>
              <a:gd name="T10" fmla="*/ 0 60000 65536"/>
              <a:gd name="T11" fmla="*/ 0 60000 65536"/>
              <a:gd name="T12" fmla="*/ 0 60000 65536"/>
              <a:gd name="T13" fmla="*/ 0 60000 65536"/>
              <a:gd name="T14" fmla="*/ 0 60000 65536"/>
              <a:gd name="T15" fmla="*/ 0 w 430"/>
              <a:gd name="T16" fmla="*/ 0 h 370"/>
              <a:gd name="T17" fmla="*/ 430 w 430"/>
              <a:gd name="T18" fmla="*/ 370 h 370"/>
            </a:gdLst>
            <a:ahLst/>
            <a:cxnLst>
              <a:cxn ang="T10">
                <a:pos x="T0" y="T1"/>
              </a:cxn>
              <a:cxn ang="T11">
                <a:pos x="T2" y="T3"/>
              </a:cxn>
              <a:cxn ang="T12">
                <a:pos x="T4" y="T5"/>
              </a:cxn>
              <a:cxn ang="T13">
                <a:pos x="T6" y="T7"/>
              </a:cxn>
              <a:cxn ang="T14">
                <a:pos x="T8" y="T9"/>
              </a:cxn>
            </a:cxnLst>
            <a:rect l="T15" t="T16" r="T17" b="T18"/>
            <a:pathLst>
              <a:path w="430" h="370">
                <a:moveTo>
                  <a:pt x="0" y="0"/>
                </a:moveTo>
                <a:lnTo>
                  <a:pt x="7" y="220"/>
                </a:lnTo>
                <a:lnTo>
                  <a:pt x="222" y="370"/>
                </a:lnTo>
                <a:lnTo>
                  <a:pt x="430" y="303"/>
                </a:lnTo>
                <a:lnTo>
                  <a:pt x="0" y="0"/>
                </a:lnTo>
                <a:close/>
              </a:path>
            </a:pathLst>
          </a:custGeom>
          <a:noFill/>
          <a:ln w="4763">
            <a:solidFill>
              <a:srgbClr val="000000"/>
            </a:solidFill>
            <a:prstDash val="solid"/>
            <a:round/>
            <a:headEnd/>
            <a:tailEnd/>
          </a:ln>
        </p:spPr>
        <p:txBody>
          <a:bodyPr lIns="57150" tIns="28575" rIns="57150" bIns="28575"/>
          <a:lstStyle/>
          <a:p>
            <a:endParaRPr lang="en-US"/>
          </a:p>
        </p:txBody>
      </p:sp>
      <p:sp>
        <p:nvSpPr>
          <p:cNvPr id="62613" name="Freeform 208"/>
          <p:cNvSpPr>
            <a:spLocks/>
          </p:cNvSpPr>
          <p:nvPr/>
        </p:nvSpPr>
        <p:spPr bwMode="auto">
          <a:xfrm>
            <a:off x="890588" y="2319338"/>
            <a:ext cx="66675" cy="66675"/>
          </a:xfrm>
          <a:custGeom>
            <a:avLst/>
            <a:gdLst>
              <a:gd name="T0" fmla="*/ 0 w 431"/>
              <a:gd name="T1" fmla="*/ 54241 h 370"/>
              <a:gd name="T2" fmla="*/ 32177 w 431"/>
              <a:gd name="T3" fmla="*/ 66675 h 370"/>
              <a:gd name="T4" fmla="*/ 65592 w 431"/>
              <a:gd name="T5" fmla="*/ 39464 h 370"/>
              <a:gd name="T6" fmla="*/ 66675 w 431"/>
              <a:gd name="T7" fmla="*/ 0 h 370"/>
              <a:gd name="T8" fmla="*/ 0 w 431"/>
              <a:gd name="T9" fmla="*/ 54241 h 370"/>
              <a:gd name="T10" fmla="*/ 0 60000 65536"/>
              <a:gd name="T11" fmla="*/ 0 60000 65536"/>
              <a:gd name="T12" fmla="*/ 0 60000 65536"/>
              <a:gd name="T13" fmla="*/ 0 60000 65536"/>
              <a:gd name="T14" fmla="*/ 0 60000 65536"/>
              <a:gd name="T15" fmla="*/ 0 w 431"/>
              <a:gd name="T16" fmla="*/ 0 h 370"/>
              <a:gd name="T17" fmla="*/ 431 w 431"/>
              <a:gd name="T18" fmla="*/ 370 h 370"/>
            </a:gdLst>
            <a:ahLst/>
            <a:cxnLst>
              <a:cxn ang="T10">
                <a:pos x="T0" y="T1"/>
              </a:cxn>
              <a:cxn ang="T11">
                <a:pos x="T2" y="T3"/>
              </a:cxn>
              <a:cxn ang="T12">
                <a:pos x="T4" y="T5"/>
              </a:cxn>
              <a:cxn ang="T13">
                <a:pos x="T6" y="T7"/>
              </a:cxn>
              <a:cxn ang="T14">
                <a:pos x="T8" y="T9"/>
              </a:cxn>
            </a:cxnLst>
            <a:rect l="T15" t="T16" r="T17" b="T18"/>
            <a:pathLst>
              <a:path w="431" h="370">
                <a:moveTo>
                  <a:pt x="0" y="301"/>
                </a:moveTo>
                <a:lnTo>
                  <a:pt x="208" y="370"/>
                </a:lnTo>
                <a:lnTo>
                  <a:pt x="424" y="219"/>
                </a:lnTo>
                <a:lnTo>
                  <a:pt x="431" y="0"/>
                </a:lnTo>
                <a:lnTo>
                  <a:pt x="0" y="301"/>
                </a:lnTo>
                <a:close/>
              </a:path>
            </a:pathLst>
          </a:custGeom>
          <a:noFill/>
          <a:ln w="4763">
            <a:solidFill>
              <a:srgbClr val="000000"/>
            </a:solidFill>
            <a:prstDash val="solid"/>
            <a:round/>
            <a:headEnd/>
            <a:tailEnd/>
          </a:ln>
        </p:spPr>
        <p:txBody>
          <a:bodyPr lIns="57150" tIns="28575" rIns="57150" bIns="28575"/>
          <a:lstStyle/>
          <a:p>
            <a:endParaRPr lang="en-US"/>
          </a:p>
        </p:txBody>
      </p:sp>
      <p:sp>
        <p:nvSpPr>
          <p:cNvPr id="62614" name="Rectangle 209"/>
          <p:cNvSpPr>
            <a:spLocks noChangeArrowheads="1"/>
          </p:cNvSpPr>
          <p:nvPr/>
        </p:nvSpPr>
        <p:spPr bwMode="auto">
          <a:xfrm>
            <a:off x="1011238" y="2346325"/>
            <a:ext cx="57150" cy="60325"/>
          </a:xfrm>
          <a:prstGeom prst="rect">
            <a:avLst/>
          </a:prstGeom>
          <a:noFill/>
          <a:ln w="9525">
            <a:noFill/>
            <a:miter lim="800000"/>
            <a:headEnd/>
            <a:tailEnd/>
          </a:ln>
        </p:spPr>
        <p:txBody>
          <a:bodyPr wrap="none" lIns="0" tIns="0" rIns="0" bIns="0">
            <a:spAutoFit/>
          </a:bodyPr>
          <a:lstStyle/>
          <a:p>
            <a:r>
              <a:rPr lang="en-US" sz="400">
                <a:solidFill>
                  <a:srgbClr val="000000"/>
                </a:solidFill>
              </a:rPr>
              <a:t>#1</a:t>
            </a:r>
            <a:endParaRPr lang="en-US"/>
          </a:p>
        </p:txBody>
      </p:sp>
      <p:sp>
        <p:nvSpPr>
          <p:cNvPr id="62615" name="Rectangle 210"/>
          <p:cNvSpPr>
            <a:spLocks noChangeArrowheads="1"/>
          </p:cNvSpPr>
          <p:nvPr/>
        </p:nvSpPr>
        <p:spPr bwMode="auto">
          <a:xfrm>
            <a:off x="960438" y="2409825"/>
            <a:ext cx="153987" cy="61913"/>
          </a:xfrm>
          <a:prstGeom prst="rect">
            <a:avLst/>
          </a:prstGeom>
          <a:noFill/>
          <a:ln w="9525">
            <a:noFill/>
            <a:miter lim="800000"/>
            <a:headEnd/>
            <a:tailEnd/>
          </a:ln>
        </p:spPr>
        <p:txBody>
          <a:bodyPr wrap="none" lIns="0" tIns="0" rIns="0" bIns="0">
            <a:spAutoFit/>
          </a:bodyPr>
          <a:lstStyle/>
          <a:p>
            <a:r>
              <a:rPr lang="en-US" sz="400">
                <a:solidFill>
                  <a:srgbClr val="000000"/>
                </a:solidFill>
              </a:rPr>
              <a:t>Steam</a:t>
            </a:r>
            <a:endParaRPr lang="en-US"/>
          </a:p>
        </p:txBody>
      </p:sp>
      <p:sp>
        <p:nvSpPr>
          <p:cNvPr id="62616" name="Rectangle 211"/>
          <p:cNvSpPr>
            <a:spLocks noChangeArrowheads="1"/>
          </p:cNvSpPr>
          <p:nvPr/>
        </p:nvSpPr>
        <p:spPr bwMode="auto">
          <a:xfrm>
            <a:off x="912813" y="2476500"/>
            <a:ext cx="247650" cy="61913"/>
          </a:xfrm>
          <a:prstGeom prst="rect">
            <a:avLst/>
          </a:prstGeom>
          <a:noFill/>
          <a:ln w="9525">
            <a:noFill/>
            <a:miter lim="800000"/>
            <a:headEnd/>
            <a:tailEnd/>
          </a:ln>
        </p:spPr>
        <p:txBody>
          <a:bodyPr wrap="none" lIns="0" tIns="0" rIns="0" bIns="0">
            <a:spAutoFit/>
          </a:bodyPr>
          <a:lstStyle/>
          <a:p>
            <a:r>
              <a:rPr lang="en-US" sz="400">
                <a:solidFill>
                  <a:srgbClr val="000000"/>
                </a:solidFill>
              </a:rPr>
              <a:t>Generator</a:t>
            </a:r>
            <a:endParaRPr lang="en-US"/>
          </a:p>
        </p:txBody>
      </p:sp>
      <p:sp>
        <p:nvSpPr>
          <p:cNvPr id="62617" name="Line 212"/>
          <p:cNvSpPr>
            <a:spLocks noChangeShapeType="1"/>
          </p:cNvSpPr>
          <p:nvPr/>
        </p:nvSpPr>
        <p:spPr bwMode="auto">
          <a:xfrm flipV="1">
            <a:off x="1206500" y="2314575"/>
            <a:ext cx="0" cy="57150"/>
          </a:xfrm>
          <a:prstGeom prst="line">
            <a:avLst/>
          </a:prstGeom>
          <a:noFill/>
          <a:ln w="4763">
            <a:solidFill>
              <a:srgbClr val="000000"/>
            </a:solidFill>
            <a:round/>
            <a:headEnd/>
            <a:tailEnd/>
          </a:ln>
        </p:spPr>
        <p:txBody>
          <a:bodyPr lIns="57150" tIns="28575" rIns="57150" bIns="28575"/>
          <a:lstStyle/>
          <a:p>
            <a:endParaRPr lang="en-US"/>
          </a:p>
        </p:txBody>
      </p:sp>
      <p:sp>
        <p:nvSpPr>
          <p:cNvPr id="62618" name="Line 213"/>
          <p:cNvSpPr>
            <a:spLocks noChangeShapeType="1"/>
          </p:cNvSpPr>
          <p:nvPr/>
        </p:nvSpPr>
        <p:spPr bwMode="auto">
          <a:xfrm flipV="1">
            <a:off x="1193800" y="2370138"/>
            <a:ext cx="14288" cy="6350"/>
          </a:xfrm>
          <a:prstGeom prst="line">
            <a:avLst/>
          </a:prstGeom>
          <a:noFill/>
          <a:ln w="4763">
            <a:solidFill>
              <a:srgbClr val="000000"/>
            </a:solidFill>
            <a:round/>
            <a:headEnd/>
            <a:tailEnd/>
          </a:ln>
        </p:spPr>
        <p:txBody>
          <a:bodyPr lIns="57150" tIns="28575" rIns="57150" bIns="28575"/>
          <a:lstStyle/>
          <a:p>
            <a:endParaRPr lang="en-US"/>
          </a:p>
        </p:txBody>
      </p:sp>
      <p:sp>
        <p:nvSpPr>
          <p:cNvPr id="62619" name="Line 214"/>
          <p:cNvSpPr>
            <a:spLocks noChangeShapeType="1"/>
          </p:cNvSpPr>
          <p:nvPr/>
        </p:nvSpPr>
        <p:spPr bwMode="auto">
          <a:xfrm flipV="1">
            <a:off x="1127125" y="2314575"/>
            <a:ext cx="0" cy="7938"/>
          </a:xfrm>
          <a:prstGeom prst="line">
            <a:avLst/>
          </a:prstGeom>
          <a:noFill/>
          <a:ln w="4763">
            <a:solidFill>
              <a:srgbClr val="000000"/>
            </a:solidFill>
            <a:round/>
            <a:headEnd/>
            <a:tailEnd/>
          </a:ln>
        </p:spPr>
        <p:txBody>
          <a:bodyPr lIns="57150" tIns="28575" rIns="57150" bIns="28575"/>
          <a:lstStyle/>
          <a:p>
            <a:endParaRPr lang="en-US"/>
          </a:p>
        </p:txBody>
      </p:sp>
      <p:sp>
        <p:nvSpPr>
          <p:cNvPr id="62620" name="Line 215"/>
          <p:cNvSpPr>
            <a:spLocks noChangeShapeType="1"/>
          </p:cNvSpPr>
          <p:nvPr/>
        </p:nvSpPr>
        <p:spPr bwMode="auto">
          <a:xfrm flipV="1">
            <a:off x="957263" y="2311400"/>
            <a:ext cx="0" cy="6350"/>
          </a:xfrm>
          <a:prstGeom prst="line">
            <a:avLst/>
          </a:prstGeom>
          <a:noFill/>
          <a:ln w="4763">
            <a:solidFill>
              <a:srgbClr val="000000"/>
            </a:solidFill>
            <a:round/>
            <a:headEnd/>
            <a:tailEnd/>
          </a:ln>
        </p:spPr>
        <p:txBody>
          <a:bodyPr lIns="57150" tIns="28575" rIns="57150" bIns="28575"/>
          <a:lstStyle/>
          <a:p>
            <a:endParaRPr lang="en-US"/>
          </a:p>
        </p:txBody>
      </p:sp>
      <p:sp>
        <p:nvSpPr>
          <p:cNvPr id="62621" name="Line 216"/>
          <p:cNvSpPr>
            <a:spLocks noChangeShapeType="1"/>
          </p:cNvSpPr>
          <p:nvPr/>
        </p:nvSpPr>
        <p:spPr bwMode="auto">
          <a:xfrm flipV="1">
            <a:off x="876300" y="2312988"/>
            <a:ext cx="0" cy="57150"/>
          </a:xfrm>
          <a:prstGeom prst="line">
            <a:avLst/>
          </a:prstGeom>
          <a:noFill/>
          <a:ln w="4763">
            <a:solidFill>
              <a:srgbClr val="000000"/>
            </a:solidFill>
            <a:round/>
            <a:headEnd/>
            <a:tailEnd/>
          </a:ln>
        </p:spPr>
        <p:txBody>
          <a:bodyPr lIns="57150" tIns="28575" rIns="57150" bIns="28575"/>
          <a:lstStyle/>
          <a:p>
            <a:endParaRPr lang="en-US"/>
          </a:p>
        </p:txBody>
      </p:sp>
      <p:sp>
        <p:nvSpPr>
          <p:cNvPr id="62622" name="Line 217"/>
          <p:cNvSpPr>
            <a:spLocks noChangeShapeType="1"/>
          </p:cNvSpPr>
          <p:nvPr/>
        </p:nvSpPr>
        <p:spPr bwMode="auto">
          <a:xfrm>
            <a:off x="876300" y="2368550"/>
            <a:ext cx="12700" cy="4763"/>
          </a:xfrm>
          <a:prstGeom prst="line">
            <a:avLst/>
          </a:prstGeom>
          <a:noFill/>
          <a:ln w="4763">
            <a:solidFill>
              <a:srgbClr val="000000"/>
            </a:solidFill>
            <a:round/>
            <a:headEnd/>
            <a:tailEnd/>
          </a:ln>
        </p:spPr>
        <p:txBody>
          <a:bodyPr lIns="57150" tIns="28575" rIns="57150" bIns="28575"/>
          <a:lstStyle/>
          <a:p>
            <a:endParaRPr lang="en-US"/>
          </a:p>
        </p:txBody>
      </p:sp>
      <p:sp>
        <p:nvSpPr>
          <p:cNvPr id="62623" name="Freeform 218"/>
          <p:cNvSpPr>
            <a:spLocks/>
          </p:cNvSpPr>
          <p:nvPr/>
        </p:nvSpPr>
        <p:spPr bwMode="auto">
          <a:xfrm>
            <a:off x="1776413" y="2420938"/>
            <a:ext cx="165100" cy="884237"/>
          </a:xfrm>
          <a:custGeom>
            <a:avLst/>
            <a:gdLst>
              <a:gd name="T0" fmla="*/ 164943 w 1052"/>
              <a:gd name="T1" fmla="*/ 131158 h 4908"/>
              <a:gd name="T2" fmla="*/ 163844 w 1052"/>
              <a:gd name="T3" fmla="*/ 116925 h 4908"/>
              <a:gd name="T4" fmla="*/ 161961 w 1052"/>
              <a:gd name="T5" fmla="*/ 103233 h 4908"/>
              <a:gd name="T6" fmla="*/ 158665 w 1052"/>
              <a:gd name="T7" fmla="*/ 86838 h 4908"/>
              <a:gd name="T8" fmla="*/ 150975 w 1052"/>
              <a:gd name="T9" fmla="*/ 62516 h 4908"/>
              <a:gd name="T10" fmla="*/ 145012 w 1052"/>
              <a:gd name="T11" fmla="*/ 49184 h 4908"/>
              <a:gd name="T12" fmla="*/ 139676 w 1052"/>
              <a:gd name="T13" fmla="*/ 39275 h 4908"/>
              <a:gd name="T14" fmla="*/ 133555 w 1052"/>
              <a:gd name="T15" fmla="*/ 30267 h 4908"/>
              <a:gd name="T16" fmla="*/ 127121 w 1052"/>
              <a:gd name="T17" fmla="*/ 22340 h 4908"/>
              <a:gd name="T18" fmla="*/ 120215 w 1052"/>
              <a:gd name="T19" fmla="*/ 15314 h 4908"/>
              <a:gd name="T20" fmla="*/ 112839 w 1052"/>
              <a:gd name="T21" fmla="*/ 9729 h 4908"/>
              <a:gd name="T22" fmla="*/ 105149 w 1052"/>
              <a:gd name="T23" fmla="*/ 5225 h 4908"/>
              <a:gd name="T24" fmla="*/ 97302 w 1052"/>
              <a:gd name="T25" fmla="*/ 2162 h 4908"/>
              <a:gd name="T26" fmla="*/ 88985 w 1052"/>
              <a:gd name="T27" fmla="*/ 180 h 4908"/>
              <a:gd name="T28" fmla="*/ 80510 w 1052"/>
              <a:gd name="T29" fmla="*/ 0 h 4908"/>
              <a:gd name="T30" fmla="*/ 72035 w 1052"/>
              <a:gd name="T31" fmla="*/ 1081 h 4908"/>
              <a:gd name="T32" fmla="*/ 64031 w 1052"/>
              <a:gd name="T33" fmla="*/ 3603 h 4908"/>
              <a:gd name="T34" fmla="*/ 56184 w 1052"/>
              <a:gd name="T35" fmla="*/ 7387 h 4908"/>
              <a:gd name="T36" fmla="*/ 48651 w 1052"/>
              <a:gd name="T37" fmla="*/ 12431 h 4908"/>
              <a:gd name="T38" fmla="*/ 41432 w 1052"/>
              <a:gd name="T39" fmla="*/ 18737 h 4908"/>
              <a:gd name="T40" fmla="*/ 34840 w 1052"/>
              <a:gd name="T41" fmla="*/ 26124 h 4908"/>
              <a:gd name="T42" fmla="*/ 28563 w 1052"/>
              <a:gd name="T43" fmla="*/ 34591 h 4908"/>
              <a:gd name="T44" fmla="*/ 22913 w 1052"/>
              <a:gd name="T45" fmla="*/ 43960 h 4908"/>
              <a:gd name="T46" fmla="*/ 17577 w 1052"/>
              <a:gd name="T47" fmla="*/ 54409 h 4908"/>
              <a:gd name="T48" fmla="*/ 10044 w 1052"/>
              <a:gd name="T49" fmla="*/ 74407 h 4908"/>
              <a:gd name="T50" fmla="*/ 4394 w 1052"/>
              <a:gd name="T51" fmla="*/ 96567 h 4908"/>
              <a:gd name="T52" fmla="*/ 2197 w 1052"/>
              <a:gd name="T53" fmla="*/ 109899 h 4908"/>
              <a:gd name="T54" fmla="*/ 785 w 1052"/>
              <a:gd name="T55" fmla="*/ 124132 h 4908"/>
              <a:gd name="T56" fmla="*/ 157 w 1052"/>
              <a:gd name="T57" fmla="*/ 138545 h 4908"/>
              <a:gd name="T58" fmla="*/ 157 w 1052"/>
              <a:gd name="T59" fmla="*/ 749115 h 4908"/>
              <a:gd name="T60" fmla="*/ 1099 w 1052"/>
              <a:gd name="T61" fmla="*/ 763528 h 4908"/>
              <a:gd name="T62" fmla="*/ 2668 w 1052"/>
              <a:gd name="T63" fmla="*/ 777401 h 4908"/>
              <a:gd name="T64" fmla="*/ 5179 w 1052"/>
              <a:gd name="T65" fmla="*/ 790913 h 4908"/>
              <a:gd name="T66" fmla="*/ 12084 w 1052"/>
              <a:gd name="T67" fmla="*/ 815775 h 4908"/>
              <a:gd name="T68" fmla="*/ 18833 w 1052"/>
              <a:gd name="T69" fmla="*/ 832350 h 4908"/>
              <a:gd name="T70" fmla="*/ 24169 w 1052"/>
              <a:gd name="T71" fmla="*/ 842439 h 4908"/>
              <a:gd name="T72" fmla="*/ 30132 w 1052"/>
              <a:gd name="T73" fmla="*/ 851808 h 4908"/>
              <a:gd name="T74" fmla="*/ 36567 w 1052"/>
              <a:gd name="T75" fmla="*/ 859915 h 4908"/>
              <a:gd name="T76" fmla="*/ 43315 w 1052"/>
              <a:gd name="T77" fmla="*/ 866941 h 4908"/>
              <a:gd name="T78" fmla="*/ 50377 w 1052"/>
              <a:gd name="T79" fmla="*/ 873067 h 4908"/>
              <a:gd name="T80" fmla="*/ 58224 w 1052"/>
              <a:gd name="T81" fmla="*/ 877931 h 4908"/>
              <a:gd name="T82" fmla="*/ 66071 w 1052"/>
              <a:gd name="T83" fmla="*/ 881174 h 4908"/>
              <a:gd name="T84" fmla="*/ 74075 w 1052"/>
              <a:gd name="T85" fmla="*/ 883516 h 4908"/>
              <a:gd name="T86" fmla="*/ 82550 w 1052"/>
              <a:gd name="T87" fmla="*/ 884237 h 4908"/>
              <a:gd name="T88" fmla="*/ 91025 w 1052"/>
              <a:gd name="T89" fmla="*/ 883516 h 4908"/>
              <a:gd name="T90" fmla="*/ 99186 w 1052"/>
              <a:gd name="T91" fmla="*/ 881174 h 4908"/>
              <a:gd name="T92" fmla="*/ 107189 w 1052"/>
              <a:gd name="T93" fmla="*/ 877931 h 4908"/>
              <a:gd name="T94" fmla="*/ 114723 w 1052"/>
              <a:gd name="T95" fmla="*/ 873067 h 4908"/>
              <a:gd name="T96" fmla="*/ 121942 w 1052"/>
              <a:gd name="T97" fmla="*/ 866941 h 4908"/>
              <a:gd name="T98" fmla="*/ 128847 w 1052"/>
              <a:gd name="T99" fmla="*/ 859915 h 4908"/>
              <a:gd name="T100" fmla="*/ 134968 w 1052"/>
              <a:gd name="T101" fmla="*/ 851808 h 4908"/>
              <a:gd name="T102" fmla="*/ 140931 w 1052"/>
              <a:gd name="T103" fmla="*/ 842439 h 4908"/>
              <a:gd name="T104" fmla="*/ 146267 w 1052"/>
              <a:gd name="T105" fmla="*/ 832350 h 4908"/>
              <a:gd name="T106" fmla="*/ 153173 w 1052"/>
              <a:gd name="T107" fmla="*/ 815775 h 4908"/>
              <a:gd name="T108" fmla="*/ 160235 w 1052"/>
              <a:gd name="T109" fmla="*/ 790913 h 4908"/>
              <a:gd name="T110" fmla="*/ 162589 w 1052"/>
              <a:gd name="T111" fmla="*/ 777401 h 4908"/>
              <a:gd name="T112" fmla="*/ 164158 w 1052"/>
              <a:gd name="T113" fmla="*/ 763528 h 4908"/>
              <a:gd name="T114" fmla="*/ 164943 w 1052"/>
              <a:gd name="T115" fmla="*/ 749115 h 4908"/>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052"/>
              <a:gd name="T175" fmla="*/ 0 h 4908"/>
              <a:gd name="T176" fmla="*/ 1052 w 1052"/>
              <a:gd name="T177" fmla="*/ 4908 h 4908"/>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052" h="4908">
                <a:moveTo>
                  <a:pt x="1052" y="789"/>
                </a:moveTo>
                <a:lnTo>
                  <a:pt x="1052" y="769"/>
                </a:lnTo>
                <a:lnTo>
                  <a:pt x="1051" y="748"/>
                </a:lnTo>
                <a:lnTo>
                  <a:pt x="1051" y="728"/>
                </a:lnTo>
                <a:lnTo>
                  <a:pt x="1050" y="709"/>
                </a:lnTo>
                <a:lnTo>
                  <a:pt x="1048" y="689"/>
                </a:lnTo>
                <a:lnTo>
                  <a:pt x="1046" y="669"/>
                </a:lnTo>
                <a:lnTo>
                  <a:pt x="1044" y="649"/>
                </a:lnTo>
                <a:lnTo>
                  <a:pt x="1042" y="630"/>
                </a:lnTo>
                <a:lnTo>
                  <a:pt x="1039" y="610"/>
                </a:lnTo>
                <a:lnTo>
                  <a:pt x="1036" y="592"/>
                </a:lnTo>
                <a:lnTo>
                  <a:pt x="1032" y="573"/>
                </a:lnTo>
                <a:lnTo>
                  <a:pt x="1029" y="554"/>
                </a:lnTo>
                <a:lnTo>
                  <a:pt x="1024" y="536"/>
                </a:lnTo>
                <a:lnTo>
                  <a:pt x="1021" y="518"/>
                </a:lnTo>
                <a:lnTo>
                  <a:pt x="1011" y="482"/>
                </a:lnTo>
                <a:lnTo>
                  <a:pt x="1001" y="447"/>
                </a:lnTo>
                <a:lnTo>
                  <a:pt x="989" y="413"/>
                </a:lnTo>
                <a:lnTo>
                  <a:pt x="976" y="380"/>
                </a:lnTo>
                <a:lnTo>
                  <a:pt x="962" y="347"/>
                </a:lnTo>
                <a:lnTo>
                  <a:pt x="948" y="317"/>
                </a:lnTo>
                <a:lnTo>
                  <a:pt x="940" y="302"/>
                </a:lnTo>
                <a:lnTo>
                  <a:pt x="932" y="287"/>
                </a:lnTo>
                <a:lnTo>
                  <a:pt x="924" y="273"/>
                </a:lnTo>
                <a:lnTo>
                  <a:pt x="915" y="258"/>
                </a:lnTo>
                <a:lnTo>
                  <a:pt x="907" y="244"/>
                </a:lnTo>
                <a:lnTo>
                  <a:pt x="898" y="230"/>
                </a:lnTo>
                <a:lnTo>
                  <a:pt x="890" y="218"/>
                </a:lnTo>
                <a:lnTo>
                  <a:pt x="880" y="205"/>
                </a:lnTo>
                <a:lnTo>
                  <a:pt x="871" y="192"/>
                </a:lnTo>
                <a:lnTo>
                  <a:pt x="860" y="180"/>
                </a:lnTo>
                <a:lnTo>
                  <a:pt x="851" y="168"/>
                </a:lnTo>
                <a:lnTo>
                  <a:pt x="841" y="157"/>
                </a:lnTo>
                <a:lnTo>
                  <a:pt x="831" y="145"/>
                </a:lnTo>
                <a:lnTo>
                  <a:pt x="821" y="135"/>
                </a:lnTo>
                <a:lnTo>
                  <a:pt x="810" y="124"/>
                </a:lnTo>
                <a:lnTo>
                  <a:pt x="800" y="114"/>
                </a:lnTo>
                <a:lnTo>
                  <a:pt x="788" y="104"/>
                </a:lnTo>
                <a:lnTo>
                  <a:pt x="777" y="95"/>
                </a:lnTo>
                <a:lnTo>
                  <a:pt x="766" y="85"/>
                </a:lnTo>
                <a:lnTo>
                  <a:pt x="754" y="77"/>
                </a:lnTo>
                <a:lnTo>
                  <a:pt x="742" y="69"/>
                </a:lnTo>
                <a:lnTo>
                  <a:pt x="731" y="62"/>
                </a:lnTo>
                <a:lnTo>
                  <a:pt x="719" y="54"/>
                </a:lnTo>
                <a:lnTo>
                  <a:pt x="707" y="48"/>
                </a:lnTo>
                <a:lnTo>
                  <a:pt x="696" y="41"/>
                </a:lnTo>
                <a:lnTo>
                  <a:pt x="683" y="35"/>
                </a:lnTo>
                <a:lnTo>
                  <a:pt x="670" y="29"/>
                </a:lnTo>
                <a:lnTo>
                  <a:pt x="658" y="25"/>
                </a:lnTo>
                <a:lnTo>
                  <a:pt x="645" y="20"/>
                </a:lnTo>
                <a:lnTo>
                  <a:pt x="632" y="15"/>
                </a:lnTo>
                <a:lnTo>
                  <a:pt x="620" y="12"/>
                </a:lnTo>
                <a:lnTo>
                  <a:pt x="607" y="8"/>
                </a:lnTo>
                <a:lnTo>
                  <a:pt x="594" y="6"/>
                </a:lnTo>
                <a:lnTo>
                  <a:pt x="580" y="4"/>
                </a:lnTo>
                <a:lnTo>
                  <a:pt x="567" y="1"/>
                </a:lnTo>
                <a:lnTo>
                  <a:pt x="553" y="0"/>
                </a:lnTo>
                <a:lnTo>
                  <a:pt x="540" y="0"/>
                </a:lnTo>
                <a:lnTo>
                  <a:pt x="526" y="0"/>
                </a:lnTo>
                <a:lnTo>
                  <a:pt x="513" y="0"/>
                </a:lnTo>
                <a:lnTo>
                  <a:pt x="499" y="0"/>
                </a:lnTo>
                <a:lnTo>
                  <a:pt x="486" y="1"/>
                </a:lnTo>
                <a:lnTo>
                  <a:pt x="472" y="4"/>
                </a:lnTo>
                <a:lnTo>
                  <a:pt x="459" y="6"/>
                </a:lnTo>
                <a:lnTo>
                  <a:pt x="447" y="8"/>
                </a:lnTo>
                <a:lnTo>
                  <a:pt x="434" y="12"/>
                </a:lnTo>
                <a:lnTo>
                  <a:pt x="421" y="15"/>
                </a:lnTo>
                <a:lnTo>
                  <a:pt x="408" y="20"/>
                </a:lnTo>
                <a:lnTo>
                  <a:pt x="395" y="25"/>
                </a:lnTo>
                <a:lnTo>
                  <a:pt x="382" y="29"/>
                </a:lnTo>
                <a:lnTo>
                  <a:pt x="371" y="35"/>
                </a:lnTo>
                <a:lnTo>
                  <a:pt x="358" y="41"/>
                </a:lnTo>
                <a:lnTo>
                  <a:pt x="346" y="48"/>
                </a:lnTo>
                <a:lnTo>
                  <a:pt x="333" y="54"/>
                </a:lnTo>
                <a:lnTo>
                  <a:pt x="321" y="62"/>
                </a:lnTo>
                <a:lnTo>
                  <a:pt x="310" y="69"/>
                </a:lnTo>
                <a:lnTo>
                  <a:pt x="298" y="77"/>
                </a:lnTo>
                <a:lnTo>
                  <a:pt x="288" y="85"/>
                </a:lnTo>
                <a:lnTo>
                  <a:pt x="276" y="95"/>
                </a:lnTo>
                <a:lnTo>
                  <a:pt x="264" y="104"/>
                </a:lnTo>
                <a:lnTo>
                  <a:pt x="254" y="114"/>
                </a:lnTo>
                <a:lnTo>
                  <a:pt x="243" y="124"/>
                </a:lnTo>
                <a:lnTo>
                  <a:pt x="233" y="135"/>
                </a:lnTo>
                <a:lnTo>
                  <a:pt x="222" y="145"/>
                </a:lnTo>
                <a:lnTo>
                  <a:pt x="211" y="157"/>
                </a:lnTo>
                <a:lnTo>
                  <a:pt x="202" y="168"/>
                </a:lnTo>
                <a:lnTo>
                  <a:pt x="192" y="180"/>
                </a:lnTo>
                <a:lnTo>
                  <a:pt x="182" y="192"/>
                </a:lnTo>
                <a:lnTo>
                  <a:pt x="173" y="205"/>
                </a:lnTo>
                <a:lnTo>
                  <a:pt x="164" y="218"/>
                </a:lnTo>
                <a:lnTo>
                  <a:pt x="154" y="230"/>
                </a:lnTo>
                <a:lnTo>
                  <a:pt x="146" y="244"/>
                </a:lnTo>
                <a:lnTo>
                  <a:pt x="137" y="258"/>
                </a:lnTo>
                <a:lnTo>
                  <a:pt x="128" y="273"/>
                </a:lnTo>
                <a:lnTo>
                  <a:pt x="120" y="287"/>
                </a:lnTo>
                <a:lnTo>
                  <a:pt x="112" y="302"/>
                </a:lnTo>
                <a:lnTo>
                  <a:pt x="105" y="317"/>
                </a:lnTo>
                <a:lnTo>
                  <a:pt x="90" y="347"/>
                </a:lnTo>
                <a:lnTo>
                  <a:pt x="77" y="380"/>
                </a:lnTo>
                <a:lnTo>
                  <a:pt x="64" y="413"/>
                </a:lnTo>
                <a:lnTo>
                  <a:pt x="52" y="447"/>
                </a:lnTo>
                <a:lnTo>
                  <a:pt x="42" y="482"/>
                </a:lnTo>
                <a:lnTo>
                  <a:pt x="33" y="518"/>
                </a:lnTo>
                <a:lnTo>
                  <a:pt x="28" y="536"/>
                </a:lnTo>
                <a:lnTo>
                  <a:pt x="24" y="554"/>
                </a:lnTo>
                <a:lnTo>
                  <a:pt x="21" y="573"/>
                </a:lnTo>
                <a:lnTo>
                  <a:pt x="17" y="592"/>
                </a:lnTo>
                <a:lnTo>
                  <a:pt x="14" y="610"/>
                </a:lnTo>
                <a:lnTo>
                  <a:pt x="12" y="630"/>
                </a:lnTo>
                <a:lnTo>
                  <a:pt x="8" y="649"/>
                </a:lnTo>
                <a:lnTo>
                  <a:pt x="7" y="669"/>
                </a:lnTo>
                <a:lnTo>
                  <a:pt x="5" y="689"/>
                </a:lnTo>
                <a:lnTo>
                  <a:pt x="3" y="709"/>
                </a:lnTo>
                <a:lnTo>
                  <a:pt x="2" y="728"/>
                </a:lnTo>
                <a:lnTo>
                  <a:pt x="1" y="748"/>
                </a:lnTo>
                <a:lnTo>
                  <a:pt x="1" y="769"/>
                </a:lnTo>
                <a:lnTo>
                  <a:pt x="0" y="789"/>
                </a:lnTo>
                <a:lnTo>
                  <a:pt x="1" y="4119"/>
                </a:lnTo>
                <a:lnTo>
                  <a:pt x="1" y="4138"/>
                </a:lnTo>
                <a:lnTo>
                  <a:pt x="1" y="4158"/>
                </a:lnTo>
                <a:lnTo>
                  <a:pt x="2" y="4178"/>
                </a:lnTo>
                <a:lnTo>
                  <a:pt x="3" y="4199"/>
                </a:lnTo>
                <a:lnTo>
                  <a:pt x="5" y="4219"/>
                </a:lnTo>
                <a:lnTo>
                  <a:pt x="7" y="4238"/>
                </a:lnTo>
                <a:lnTo>
                  <a:pt x="9" y="4258"/>
                </a:lnTo>
                <a:lnTo>
                  <a:pt x="12" y="4278"/>
                </a:lnTo>
                <a:lnTo>
                  <a:pt x="14" y="4296"/>
                </a:lnTo>
                <a:lnTo>
                  <a:pt x="17" y="4315"/>
                </a:lnTo>
                <a:lnTo>
                  <a:pt x="21" y="4334"/>
                </a:lnTo>
                <a:lnTo>
                  <a:pt x="24" y="4352"/>
                </a:lnTo>
                <a:lnTo>
                  <a:pt x="28" y="4371"/>
                </a:lnTo>
                <a:lnTo>
                  <a:pt x="33" y="4390"/>
                </a:lnTo>
                <a:lnTo>
                  <a:pt x="42" y="4425"/>
                </a:lnTo>
                <a:lnTo>
                  <a:pt x="52" y="4460"/>
                </a:lnTo>
                <a:lnTo>
                  <a:pt x="64" y="4494"/>
                </a:lnTo>
                <a:lnTo>
                  <a:pt x="77" y="4528"/>
                </a:lnTo>
                <a:lnTo>
                  <a:pt x="90" y="4559"/>
                </a:lnTo>
                <a:lnTo>
                  <a:pt x="105" y="4591"/>
                </a:lnTo>
                <a:lnTo>
                  <a:pt x="112" y="4606"/>
                </a:lnTo>
                <a:lnTo>
                  <a:pt x="120" y="4620"/>
                </a:lnTo>
                <a:lnTo>
                  <a:pt x="128" y="4635"/>
                </a:lnTo>
                <a:lnTo>
                  <a:pt x="137" y="4649"/>
                </a:lnTo>
                <a:lnTo>
                  <a:pt x="146" y="4663"/>
                </a:lnTo>
                <a:lnTo>
                  <a:pt x="154" y="4676"/>
                </a:lnTo>
                <a:lnTo>
                  <a:pt x="164" y="4689"/>
                </a:lnTo>
                <a:lnTo>
                  <a:pt x="173" y="4703"/>
                </a:lnTo>
                <a:lnTo>
                  <a:pt x="182" y="4715"/>
                </a:lnTo>
                <a:lnTo>
                  <a:pt x="192" y="4728"/>
                </a:lnTo>
                <a:lnTo>
                  <a:pt x="202" y="4739"/>
                </a:lnTo>
                <a:lnTo>
                  <a:pt x="211" y="4751"/>
                </a:lnTo>
                <a:lnTo>
                  <a:pt x="222" y="4761"/>
                </a:lnTo>
                <a:lnTo>
                  <a:pt x="233" y="4773"/>
                </a:lnTo>
                <a:lnTo>
                  <a:pt x="243" y="4784"/>
                </a:lnTo>
                <a:lnTo>
                  <a:pt x="254" y="4793"/>
                </a:lnTo>
                <a:lnTo>
                  <a:pt x="264" y="4804"/>
                </a:lnTo>
                <a:lnTo>
                  <a:pt x="276" y="4812"/>
                </a:lnTo>
                <a:lnTo>
                  <a:pt x="288" y="4821"/>
                </a:lnTo>
                <a:lnTo>
                  <a:pt x="298" y="4829"/>
                </a:lnTo>
                <a:lnTo>
                  <a:pt x="310" y="4837"/>
                </a:lnTo>
                <a:lnTo>
                  <a:pt x="321" y="4846"/>
                </a:lnTo>
                <a:lnTo>
                  <a:pt x="333" y="4853"/>
                </a:lnTo>
                <a:lnTo>
                  <a:pt x="346" y="4860"/>
                </a:lnTo>
                <a:lnTo>
                  <a:pt x="358" y="4867"/>
                </a:lnTo>
                <a:lnTo>
                  <a:pt x="371" y="4873"/>
                </a:lnTo>
                <a:lnTo>
                  <a:pt x="382" y="4877"/>
                </a:lnTo>
                <a:lnTo>
                  <a:pt x="395" y="4883"/>
                </a:lnTo>
                <a:lnTo>
                  <a:pt x="408" y="4888"/>
                </a:lnTo>
                <a:lnTo>
                  <a:pt x="421" y="4891"/>
                </a:lnTo>
                <a:lnTo>
                  <a:pt x="434" y="4895"/>
                </a:lnTo>
                <a:lnTo>
                  <a:pt x="447" y="4898"/>
                </a:lnTo>
                <a:lnTo>
                  <a:pt x="459" y="4902"/>
                </a:lnTo>
                <a:lnTo>
                  <a:pt x="472" y="4904"/>
                </a:lnTo>
                <a:lnTo>
                  <a:pt x="486" y="4905"/>
                </a:lnTo>
                <a:lnTo>
                  <a:pt x="499" y="4906"/>
                </a:lnTo>
                <a:lnTo>
                  <a:pt x="513" y="4908"/>
                </a:lnTo>
                <a:lnTo>
                  <a:pt x="526" y="4908"/>
                </a:lnTo>
                <a:lnTo>
                  <a:pt x="540" y="4908"/>
                </a:lnTo>
                <a:lnTo>
                  <a:pt x="553" y="4906"/>
                </a:lnTo>
                <a:lnTo>
                  <a:pt x="567" y="4905"/>
                </a:lnTo>
                <a:lnTo>
                  <a:pt x="580" y="4904"/>
                </a:lnTo>
                <a:lnTo>
                  <a:pt x="594" y="4902"/>
                </a:lnTo>
                <a:lnTo>
                  <a:pt x="607" y="4898"/>
                </a:lnTo>
                <a:lnTo>
                  <a:pt x="620" y="4895"/>
                </a:lnTo>
                <a:lnTo>
                  <a:pt x="632" y="4891"/>
                </a:lnTo>
                <a:lnTo>
                  <a:pt x="645" y="4888"/>
                </a:lnTo>
                <a:lnTo>
                  <a:pt x="658" y="4883"/>
                </a:lnTo>
                <a:lnTo>
                  <a:pt x="670" y="4877"/>
                </a:lnTo>
                <a:lnTo>
                  <a:pt x="683" y="4873"/>
                </a:lnTo>
                <a:lnTo>
                  <a:pt x="696" y="4867"/>
                </a:lnTo>
                <a:lnTo>
                  <a:pt x="707" y="4860"/>
                </a:lnTo>
                <a:lnTo>
                  <a:pt x="719" y="4853"/>
                </a:lnTo>
                <a:lnTo>
                  <a:pt x="731" y="4846"/>
                </a:lnTo>
                <a:lnTo>
                  <a:pt x="742" y="4837"/>
                </a:lnTo>
                <a:lnTo>
                  <a:pt x="754" y="4829"/>
                </a:lnTo>
                <a:lnTo>
                  <a:pt x="766" y="4821"/>
                </a:lnTo>
                <a:lnTo>
                  <a:pt x="777" y="4812"/>
                </a:lnTo>
                <a:lnTo>
                  <a:pt x="788" y="4804"/>
                </a:lnTo>
                <a:lnTo>
                  <a:pt x="800" y="4793"/>
                </a:lnTo>
                <a:lnTo>
                  <a:pt x="810" y="4784"/>
                </a:lnTo>
                <a:lnTo>
                  <a:pt x="821" y="4773"/>
                </a:lnTo>
                <a:lnTo>
                  <a:pt x="831" y="4761"/>
                </a:lnTo>
                <a:lnTo>
                  <a:pt x="841" y="4751"/>
                </a:lnTo>
                <a:lnTo>
                  <a:pt x="851" y="4739"/>
                </a:lnTo>
                <a:lnTo>
                  <a:pt x="860" y="4728"/>
                </a:lnTo>
                <a:lnTo>
                  <a:pt x="871" y="4715"/>
                </a:lnTo>
                <a:lnTo>
                  <a:pt x="880" y="4703"/>
                </a:lnTo>
                <a:lnTo>
                  <a:pt x="890" y="4689"/>
                </a:lnTo>
                <a:lnTo>
                  <a:pt x="898" y="4676"/>
                </a:lnTo>
                <a:lnTo>
                  <a:pt x="907" y="4663"/>
                </a:lnTo>
                <a:lnTo>
                  <a:pt x="915" y="4649"/>
                </a:lnTo>
                <a:lnTo>
                  <a:pt x="924" y="4635"/>
                </a:lnTo>
                <a:lnTo>
                  <a:pt x="932" y="4620"/>
                </a:lnTo>
                <a:lnTo>
                  <a:pt x="940" y="4606"/>
                </a:lnTo>
                <a:lnTo>
                  <a:pt x="948" y="4591"/>
                </a:lnTo>
                <a:lnTo>
                  <a:pt x="962" y="4559"/>
                </a:lnTo>
                <a:lnTo>
                  <a:pt x="976" y="4528"/>
                </a:lnTo>
                <a:lnTo>
                  <a:pt x="989" y="4494"/>
                </a:lnTo>
                <a:lnTo>
                  <a:pt x="1001" y="4460"/>
                </a:lnTo>
                <a:lnTo>
                  <a:pt x="1011" y="4425"/>
                </a:lnTo>
                <a:lnTo>
                  <a:pt x="1021" y="4390"/>
                </a:lnTo>
                <a:lnTo>
                  <a:pt x="1024" y="4371"/>
                </a:lnTo>
                <a:lnTo>
                  <a:pt x="1029" y="4352"/>
                </a:lnTo>
                <a:lnTo>
                  <a:pt x="1032" y="4334"/>
                </a:lnTo>
                <a:lnTo>
                  <a:pt x="1036" y="4315"/>
                </a:lnTo>
                <a:lnTo>
                  <a:pt x="1039" y="4296"/>
                </a:lnTo>
                <a:lnTo>
                  <a:pt x="1042" y="4278"/>
                </a:lnTo>
                <a:lnTo>
                  <a:pt x="1044" y="4258"/>
                </a:lnTo>
                <a:lnTo>
                  <a:pt x="1046" y="4238"/>
                </a:lnTo>
                <a:lnTo>
                  <a:pt x="1048" y="4219"/>
                </a:lnTo>
                <a:lnTo>
                  <a:pt x="1050" y="4199"/>
                </a:lnTo>
                <a:lnTo>
                  <a:pt x="1051" y="4178"/>
                </a:lnTo>
                <a:lnTo>
                  <a:pt x="1051" y="4158"/>
                </a:lnTo>
                <a:lnTo>
                  <a:pt x="1052" y="4138"/>
                </a:lnTo>
                <a:lnTo>
                  <a:pt x="1052" y="4119"/>
                </a:lnTo>
                <a:lnTo>
                  <a:pt x="1052" y="789"/>
                </a:lnTo>
              </a:path>
            </a:pathLst>
          </a:custGeom>
          <a:solidFill>
            <a:srgbClr val="FF0000">
              <a:alpha val="20000"/>
            </a:srgbClr>
          </a:solidFill>
          <a:ln w="4826">
            <a:solidFill>
              <a:srgbClr val="000000"/>
            </a:solidFill>
            <a:prstDash val="solid"/>
            <a:round/>
            <a:headEnd/>
            <a:tailEnd/>
          </a:ln>
        </p:spPr>
        <p:txBody>
          <a:bodyPr lIns="57150" tIns="28575" rIns="57150" bIns="28575"/>
          <a:lstStyle/>
          <a:p>
            <a:endParaRPr lang="en-US"/>
          </a:p>
        </p:txBody>
      </p:sp>
      <p:sp>
        <p:nvSpPr>
          <p:cNvPr id="62624" name="Rectangle 219"/>
          <p:cNvSpPr>
            <a:spLocks noChangeArrowheads="1"/>
          </p:cNvSpPr>
          <p:nvPr/>
        </p:nvSpPr>
        <p:spPr bwMode="auto">
          <a:xfrm>
            <a:off x="1190625" y="3735388"/>
            <a:ext cx="1347788" cy="63500"/>
          </a:xfrm>
          <a:prstGeom prst="rect">
            <a:avLst/>
          </a:prstGeom>
          <a:solidFill>
            <a:srgbClr val="FF0000"/>
          </a:solidFill>
          <a:ln w="9525">
            <a:noFill/>
            <a:miter lim="800000"/>
            <a:headEnd/>
            <a:tailEnd/>
          </a:ln>
        </p:spPr>
        <p:txBody>
          <a:bodyPr lIns="57150" tIns="28575" rIns="57150" bIns="28575"/>
          <a:lstStyle/>
          <a:p>
            <a:endParaRPr lang="en-US"/>
          </a:p>
        </p:txBody>
      </p:sp>
      <p:sp>
        <p:nvSpPr>
          <p:cNvPr id="62625" name="Rectangle 220"/>
          <p:cNvSpPr>
            <a:spLocks noChangeArrowheads="1"/>
          </p:cNvSpPr>
          <p:nvPr/>
        </p:nvSpPr>
        <p:spPr bwMode="auto">
          <a:xfrm>
            <a:off x="1190625" y="3735388"/>
            <a:ext cx="1347788" cy="63500"/>
          </a:xfrm>
          <a:prstGeom prst="rect">
            <a:avLst/>
          </a:prstGeom>
          <a:noFill/>
          <a:ln w="4763">
            <a:solidFill>
              <a:srgbClr val="000000"/>
            </a:solidFill>
            <a:miter lim="800000"/>
            <a:headEnd/>
            <a:tailEnd/>
          </a:ln>
        </p:spPr>
        <p:txBody>
          <a:bodyPr lIns="57150" tIns="28575" rIns="57150" bIns="28575"/>
          <a:lstStyle/>
          <a:p>
            <a:endParaRPr lang="en-US"/>
          </a:p>
        </p:txBody>
      </p:sp>
      <p:sp>
        <p:nvSpPr>
          <p:cNvPr id="62626" name="Rectangle 221"/>
          <p:cNvSpPr>
            <a:spLocks noChangeArrowheads="1"/>
          </p:cNvSpPr>
          <p:nvPr/>
        </p:nvSpPr>
        <p:spPr bwMode="auto">
          <a:xfrm>
            <a:off x="1181100" y="3736975"/>
            <a:ext cx="14288" cy="61913"/>
          </a:xfrm>
          <a:prstGeom prst="rect">
            <a:avLst/>
          </a:prstGeom>
          <a:solidFill>
            <a:srgbClr val="FF0000"/>
          </a:solidFill>
          <a:ln w="9525">
            <a:noFill/>
            <a:miter lim="800000"/>
            <a:headEnd/>
            <a:tailEnd/>
          </a:ln>
        </p:spPr>
        <p:txBody>
          <a:bodyPr lIns="57150" tIns="28575" rIns="57150" bIns="28575"/>
          <a:lstStyle/>
          <a:p>
            <a:endParaRPr lang="en-US"/>
          </a:p>
        </p:txBody>
      </p:sp>
      <p:sp>
        <p:nvSpPr>
          <p:cNvPr id="62627" name="Rectangle 222"/>
          <p:cNvSpPr>
            <a:spLocks noChangeArrowheads="1"/>
          </p:cNvSpPr>
          <p:nvPr/>
        </p:nvSpPr>
        <p:spPr bwMode="auto">
          <a:xfrm>
            <a:off x="1847850" y="3730625"/>
            <a:ext cx="23813" cy="9525"/>
          </a:xfrm>
          <a:prstGeom prst="rect">
            <a:avLst/>
          </a:prstGeom>
          <a:solidFill>
            <a:srgbClr val="FF0000"/>
          </a:solidFill>
          <a:ln w="9525">
            <a:noFill/>
            <a:miter lim="800000"/>
            <a:headEnd/>
            <a:tailEnd/>
          </a:ln>
        </p:spPr>
        <p:txBody>
          <a:bodyPr lIns="57150" tIns="28575" rIns="57150" bIns="28575"/>
          <a:lstStyle/>
          <a:p>
            <a:endParaRPr lang="en-US"/>
          </a:p>
        </p:txBody>
      </p:sp>
      <p:sp>
        <p:nvSpPr>
          <p:cNvPr id="62628" name="Line 223"/>
          <p:cNvSpPr>
            <a:spLocks noChangeShapeType="1"/>
          </p:cNvSpPr>
          <p:nvPr/>
        </p:nvSpPr>
        <p:spPr bwMode="auto">
          <a:xfrm>
            <a:off x="1778000" y="2862263"/>
            <a:ext cx="161925" cy="0"/>
          </a:xfrm>
          <a:prstGeom prst="line">
            <a:avLst/>
          </a:prstGeom>
          <a:noFill/>
          <a:ln w="3175">
            <a:solidFill>
              <a:srgbClr val="FF0000"/>
            </a:solidFill>
            <a:round/>
            <a:headEnd/>
            <a:tailEnd/>
          </a:ln>
        </p:spPr>
        <p:txBody>
          <a:bodyPr lIns="57150" tIns="28575" rIns="57150" bIns="28575"/>
          <a:lstStyle/>
          <a:p>
            <a:endParaRPr lang="en-US"/>
          </a:p>
        </p:txBody>
      </p:sp>
      <p:sp>
        <p:nvSpPr>
          <p:cNvPr id="62629" name="Rectangle 224"/>
          <p:cNvSpPr>
            <a:spLocks noChangeArrowheads="1"/>
          </p:cNvSpPr>
          <p:nvPr/>
        </p:nvSpPr>
        <p:spPr bwMode="auto">
          <a:xfrm>
            <a:off x="711200" y="3751263"/>
            <a:ext cx="190500" cy="47625"/>
          </a:xfrm>
          <a:prstGeom prst="rect">
            <a:avLst/>
          </a:prstGeom>
          <a:solidFill>
            <a:srgbClr val="0000FF"/>
          </a:solidFill>
          <a:ln w="9525">
            <a:noFill/>
            <a:miter lim="800000"/>
            <a:headEnd/>
            <a:tailEnd/>
          </a:ln>
        </p:spPr>
        <p:txBody>
          <a:bodyPr lIns="57150" tIns="28575" rIns="57150" bIns="28575"/>
          <a:lstStyle/>
          <a:p>
            <a:endParaRPr lang="en-US"/>
          </a:p>
        </p:txBody>
      </p:sp>
      <p:sp>
        <p:nvSpPr>
          <p:cNvPr id="62630" name="Rectangle 225"/>
          <p:cNvSpPr>
            <a:spLocks noChangeArrowheads="1"/>
          </p:cNvSpPr>
          <p:nvPr/>
        </p:nvSpPr>
        <p:spPr bwMode="auto">
          <a:xfrm>
            <a:off x="711200" y="3751263"/>
            <a:ext cx="190500" cy="47625"/>
          </a:xfrm>
          <a:prstGeom prst="rect">
            <a:avLst/>
          </a:prstGeom>
          <a:noFill/>
          <a:ln w="4763">
            <a:solidFill>
              <a:srgbClr val="000000"/>
            </a:solidFill>
            <a:miter lim="800000"/>
            <a:headEnd/>
            <a:tailEnd/>
          </a:ln>
        </p:spPr>
        <p:txBody>
          <a:bodyPr lIns="57150" tIns="28575" rIns="57150" bIns="28575"/>
          <a:lstStyle/>
          <a:p>
            <a:endParaRPr lang="en-US"/>
          </a:p>
        </p:txBody>
      </p:sp>
      <p:sp>
        <p:nvSpPr>
          <p:cNvPr id="62631" name="Rectangle 226"/>
          <p:cNvSpPr>
            <a:spLocks noChangeArrowheads="1"/>
          </p:cNvSpPr>
          <p:nvPr/>
        </p:nvSpPr>
        <p:spPr bwMode="auto">
          <a:xfrm>
            <a:off x="896938" y="3752850"/>
            <a:ext cx="9525" cy="46038"/>
          </a:xfrm>
          <a:prstGeom prst="rect">
            <a:avLst/>
          </a:prstGeom>
          <a:solidFill>
            <a:srgbClr val="0000FF"/>
          </a:solidFill>
          <a:ln w="9525">
            <a:noFill/>
            <a:miter lim="800000"/>
            <a:headEnd/>
            <a:tailEnd/>
          </a:ln>
        </p:spPr>
        <p:txBody>
          <a:bodyPr lIns="57150" tIns="28575" rIns="57150" bIns="28575"/>
          <a:lstStyle/>
          <a:p>
            <a:endParaRPr lang="en-US"/>
          </a:p>
        </p:txBody>
      </p:sp>
      <p:sp>
        <p:nvSpPr>
          <p:cNvPr id="62632" name="Rectangle 227"/>
          <p:cNvSpPr>
            <a:spLocks noChangeArrowheads="1"/>
          </p:cNvSpPr>
          <p:nvPr/>
        </p:nvSpPr>
        <p:spPr bwMode="auto">
          <a:xfrm>
            <a:off x="708025" y="2312988"/>
            <a:ext cx="41275" cy="1406525"/>
          </a:xfrm>
          <a:prstGeom prst="rect">
            <a:avLst/>
          </a:prstGeom>
          <a:solidFill>
            <a:srgbClr val="0000FF"/>
          </a:solidFill>
          <a:ln w="9525">
            <a:noFill/>
            <a:miter lim="800000"/>
            <a:headEnd/>
            <a:tailEnd/>
          </a:ln>
        </p:spPr>
        <p:txBody>
          <a:bodyPr lIns="57150" tIns="28575" rIns="57150" bIns="28575"/>
          <a:lstStyle/>
          <a:p>
            <a:endParaRPr lang="en-US"/>
          </a:p>
        </p:txBody>
      </p:sp>
      <p:sp>
        <p:nvSpPr>
          <p:cNvPr id="62633" name="Rectangle 228"/>
          <p:cNvSpPr>
            <a:spLocks noChangeArrowheads="1"/>
          </p:cNvSpPr>
          <p:nvPr/>
        </p:nvSpPr>
        <p:spPr bwMode="auto">
          <a:xfrm>
            <a:off x="708025" y="2312988"/>
            <a:ext cx="41275" cy="1406525"/>
          </a:xfrm>
          <a:prstGeom prst="rect">
            <a:avLst/>
          </a:prstGeom>
          <a:noFill/>
          <a:ln w="4763">
            <a:solidFill>
              <a:srgbClr val="000000"/>
            </a:solidFill>
            <a:miter lim="800000"/>
            <a:headEnd/>
            <a:tailEnd/>
          </a:ln>
        </p:spPr>
        <p:txBody>
          <a:bodyPr lIns="57150" tIns="28575" rIns="57150" bIns="28575"/>
          <a:lstStyle/>
          <a:p>
            <a:endParaRPr lang="en-US"/>
          </a:p>
        </p:txBody>
      </p:sp>
      <p:sp>
        <p:nvSpPr>
          <p:cNvPr id="62634" name="Rectangle 229"/>
          <p:cNvSpPr>
            <a:spLocks noChangeArrowheads="1"/>
          </p:cNvSpPr>
          <p:nvPr/>
        </p:nvSpPr>
        <p:spPr bwMode="auto">
          <a:xfrm>
            <a:off x="744538" y="3675063"/>
            <a:ext cx="9525" cy="44450"/>
          </a:xfrm>
          <a:prstGeom prst="rect">
            <a:avLst/>
          </a:prstGeom>
          <a:solidFill>
            <a:srgbClr val="0000FF"/>
          </a:solidFill>
          <a:ln w="9525">
            <a:noFill/>
            <a:miter lim="800000"/>
            <a:headEnd/>
            <a:tailEnd/>
          </a:ln>
        </p:spPr>
        <p:txBody>
          <a:bodyPr lIns="57150" tIns="28575" rIns="57150" bIns="28575"/>
          <a:lstStyle/>
          <a:p>
            <a:endParaRPr lang="en-US"/>
          </a:p>
        </p:txBody>
      </p:sp>
      <p:sp>
        <p:nvSpPr>
          <p:cNvPr id="62635" name="Rectangle 230"/>
          <p:cNvSpPr>
            <a:spLocks noChangeArrowheads="1"/>
          </p:cNvSpPr>
          <p:nvPr/>
        </p:nvSpPr>
        <p:spPr bwMode="auto">
          <a:xfrm>
            <a:off x="708025" y="3751263"/>
            <a:ext cx="41275" cy="92075"/>
          </a:xfrm>
          <a:prstGeom prst="rect">
            <a:avLst/>
          </a:prstGeom>
          <a:solidFill>
            <a:srgbClr val="0000FF"/>
          </a:solidFill>
          <a:ln w="9525">
            <a:noFill/>
            <a:miter lim="800000"/>
            <a:headEnd/>
            <a:tailEnd/>
          </a:ln>
        </p:spPr>
        <p:txBody>
          <a:bodyPr lIns="57150" tIns="28575" rIns="57150" bIns="28575"/>
          <a:lstStyle/>
          <a:p>
            <a:endParaRPr lang="en-US"/>
          </a:p>
        </p:txBody>
      </p:sp>
      <p:sp>
        <p:nvSpPr>
          <p:cNvPr id="62636" name="Rectangle 231"/>
          <p:cNvSpPr>
            <a:spLocks noChangeArrowheads="1"/>
          </p:cNvSpPr>
          <p:nvPr/>
        </p:nvSpPr>
        <p:spPr bwMode="auto">
          <a:xfrm>
            <a:off x="708025" y="3751263"/>
            <a:ext cx="41275" cy="92075"/>
          </a:xfrm>
          <a:prstGeom prst="rect">
            <a:avLst/>
          </a:prstGeom>
          <a:noFill/>
          <a:ln w="4763">
            <a:solidFill>
              <a:srgbClr val="000000"/>
            </a:solidFill>
            <a:miter lim="800000"/>
            <a:headEnd/>
            <a:tailEnd/>
          </a:ln>
        </p:spPr>
        <p:txBody>
          <a:bodyPr lIns="57150" tIns="28575" rIns="57150" bIns="28575"/>
          <a:lstStyle/>
          <a:p>
            <a:endParaRPr lang="en-US"/>
          </a:p>
        </p:txBody>
      </p:sp>
      <p:sp>
        <p:nvSpPr>
          <p:cNvPr id="62637" name="Rectangle 232"/>
          <p:cNvSpPr>
            <a:spLocks noChangeArrowheads="1"/>
          </p:cNvSpPr>
          <p:nvPr/>
        </p:nvSpPr>
        <p:spPr bwMode="auto">
          <a:xfrm>
            <a:off x="744538" y="3754438"/>
            <a:ext cx="9525" cy="42862"/>
          </a:xfrm>
          <a:prstGeom prst="rect">
            <a:avLst/>
          </a:prstGeom>
          <a:solidFill>
            <a:srgbClr val="0000FF"/>
          </a:solidFill>
          <a:ln w="9525">
            <a:noFill/>
            <a:miter lim="800000"/>
            <a:headEnd/>
            <a:tailEnd/>
          </a:ln>
        </p:spPr>
        <p:txBody>
          <a:bodyPr lIns="57150" tIns="28575" rIns="57150" bIns="28575"/>
          <a:lstStyle/>
          <a:p>
            <a:endParaRPr lang="en-US"/>
          </a:p>
        </p:txBody>
      </p:sp>
      <p:sp>
        <p:nvSpPr>
          <p:cNvPr id="62638" name="Rectangle 233"/>
          <p:cNvSpPr>
            <a:spLocks noChangeArrowheads="1"/>
          </p:cNvSpPr>
          <p:nvPr/>
        </p:nvSpPr>
        <p:spPr bwMode="auto">
          <a:xfrm>
            <a:off x="2224088" y="2306638"/>
            <a:ext cx="39687" cy="1127125"/>
          </a:xfrm>
          <a:prstGeom prst="rect">
            <a:avLst/>
          </a:prstGeom>
          <a:solidFill>
            <a:srgbClr val="0000FF"/>
          </a:solidFill>
          <a:ln w="9525">
            <a:noFill/>
            <a:miter lim="800000"/>
            <a:headEnd/>
            <a:tailEnd/>
          </a:ln>
        </p:spPr>
        <p:txBody>
          <a:bodyPr lIns="57150" tIns="28575" rIns="57150" bIns="28575"/>
          <a:lstStyle/>
          <a:p>
            <a:endParaRPr lang="en-US"/>
          </a:p>
        </p:txBody>
      </p:sp>
      <p:sp>
        <p:nvSpPr>
          <p:cNvPr id="62639" name="Rectangle 234"/>
          <p:cNvSpPr>
            <a:spLocks noChangeArrowheads="1"/>
          </p:cNvSpPr>
          <p:nvPr/>
        </p:nvSpPr>
        <p:spPr bwMode="auto">
          <a:xfrm>
            <a:off x="2224088" y="2306638"/>
            <a:ext cx="39687" cy="1127125"/>
          </a:xfrm>
          <a:prstGeom prst="rect">
            <a:avLst/>
          </a:prstGeom>
          <a:noFill/>
          <a:ln w="4763">
            <a:solidFill>
              <a:srgbClr val="000000"/>
            </a:solidFill>
            <a:miter lim="800000"/>
            <a:headEnd/>
            <a:tailEnd/>
          </a:ln>
        </p:spPr>
        <p:txBody>
          <a:bodyPr lIns="57150" tIns="28575" rIns="57150" bIns="28575"/>
          <a:lstStyle/>
          <a:p>
            <a:endParaRPr lang="en-US"/>
          </a:p>
        </p:txBody>
      </p:sp>
      <p:sp>
        <p:nvSpPr>
          <p:cNvPr id="62640" name="Rectangle 235"/>
          <p:cNvSpPr>
            <a:spLocks noChangeArrowheads="1"/>
          </p:cNvSpPr>
          <p:nvPr/>
        </p:nvSpPr>
        <p:spPr bwMode="auto">
          <a:xfrm>
            <a:off x="2263775" y="3386138"/>
            <a:ext cx="260350" cy="47625"/>
          </a:xfrm>
          <a:prstGeom prst="rect">
            <a:avLst/>
          </a:prstGeom>
          <a:solidFill>
            <a:srgbClr val="0000FF"/>
          </a:solidFill>
          <a:ln w="9525">
            <a:noFill/>
            <a:miter lim="800000"/>
            <a:headEnd/>
            <a:tailEnd/>
          </a:ln>
        </p:spPr>
        <p:txBody>
          <a:bodyPr lIns="57150" tIns="28575" rIns="57150" bIns="28575"/>
          <a:lstStyle/>
          <a:p>
            <a:endParaRPr lang="en-US"/>
          </a:p>
        </p:txBody>
      </p:sp>
      <p:sp>
        <p:nvSpPr>
          <p:cNvPr id="62641" name="Rectangle 236"/>
          <p:cNvSpPr>
            <a:spLocks noChangeArrowheads="1"/>
          </p:cNvSpPr>
          <p:nvPr/>
        </p:nvSpPr>
        <p:spPr bwMode="auto">
          <a:xfrm>
            <a:off x="2263775" y="3386138"/>
            <a:ext cx="260350" cy="47625"/>
          </a:xfrm>
          <a:prstGeom prst="rect">
            <a:avLst/>
          </a:prstGeom>
          <a:noFill/>
          <a:ln w="4763">
            <a:solidFill>
              <a:srgbClr val="000000"/>
            </a:solidFill>
            <a:miter lim="800000"/>
            <a:headEnd/>
            <a:tailEnd/>
          </a:ln>
        </p:spPr>
        <p:txBody>
          <a:bodyPr lIns="57150" tIns="28575" rIns="57150" bIns="28575"/>
          <a:lstStyle/>
          <a:p>
            <a:endParaRPr lang="en-US"/>
          </a:p>
        </p:txBody>
      </p:sp>
      <p:sp>
        <p:nvSpPr>
          <p:cNvPr id="62642" name="Rectangle 237"/>
          <p:cNvSpPr>
            <a:spLocks noChangeArrowheads="1"/>
          </p:cNvSpPr>
          <p:nvPr/>
        </p:nvSpPr>
        <p:spPr bwMode="auto">
          <a:xfrm>
            <a:off x="2260600" y="3386138"/>
            <a:ext cx="7938" cy="46037"/>
          </a:xfrm>
          <a:prstGeom prst="rect">
            <a:avLst/>
          </a:prstGeom>
          <a:solidFill>
            <a:srgbClr val="0000FF"/>
          </a:solidFill>
          <a:ln w="9525">
            <a:noFill/>
            <a:miter lim="800000"/>
            <a:headEnd/>
            <a:tailEnd/>
          </a:ln>
        </p:spPr>
        <p:txBody>
          <a:bodyPr lIns="57150" tIns="28575" rIns="57150" bIns="28575"/>
          <a:lstStyle/>
          <a:p>
            <a:endParaRPr lang="en-US"/>
          </a:p>
        </p:txBody>
      </p:sp>
      <p:pic>
        <p:nvPicPr>
          <p:cNvPr id="62643" name="Picture 239"/>
          <p:cNvPicPr>
            <a:picLocks noChangeAspect="1" noChangeArrowheads="1"/>
          </p:cNvPicPr>
          <p:nvPr/>
        </p:nvPicPr>
        <p:blipFill>
          <a:blip r:embed="rId17" cstate="print"/>
          <a:srcRect/>
          <a:stretch>
            <a:fillRect/>
          </a:stretch>
        </p:blipFill>
        <p:spPr bwMode="auto">
          <a:xfrm>
            <a:off x="863600" y="2506663"/>
            <a:ext cx="163513" cy="1587"/>
          </a:xfrm>
          <a:prstGeom prst="rect">
            <a:avLst/>
          </a:prstGeom>
          <a:noFill/>
          <a:ln w="9525">
            <a:noFill/>
            <a:miter lim="800000"/>
            <a:headEnd/>
            <a:tailEnd/>
          </a:ln>
        </p:spPr>
      </p:pic>
      <p:sp>
        <p:nvSpPr>
          <p:cNvPr id="62644" name="Rectangle 241"/>
          <p:cNvSpPr>
            <a:spLocks noChangeArrowheads="1"/>
          </p:cNvSpPr>
          <p:nvPr/>
        </p:nvSpPr>
        <p:spPr bwMode="auto">
          <a:xfrm>
            <a:off x="1806575" y="2746375"/>
            <a:ext cx="101600" cy="61913"/>
          </a:xfrm>
          <a:prstGeom prst="rect">
            <a:avLst/>
          </a:prstGeom>
          <a:noFill/>
          <a:ln w="9525">
            <a:noFill/>
            <a:miter lim="800000"/>
            <a:headEnd/>
            <a:tailEnd/>
          </a:ln>
        </p:spPr>
        <p:txBody>
          <a:bodyPr wrap="none" lIns="0" tIns="0" rIns="0" bIns="0">
            <a:spAutoFit/>
          </a:bodyPr>
          <a:lstStyle/>
          <a:p>
            <a:r>
              <a:rPr lang="en-US" sz="400">
                <a:solidFill>
                  <a:srgbClr val="000000"/>
                </a:solidFill>
              </a:rPr>
              <a:t>PZR</a:t>
            </a:r>
            <a:endParaRPr lang="en-US"/>
          </a:p>
        </p:txBody>
      </p:sp>
      <p:sp>
        <p:nvSpPr>
          <p:cNvPr id="62645" name="Rectangle 242"/>
          <p:cNvSpPr>
            <a:spLocks noChangeArrowheads="1"/>
          </p:cNvSpPr>
          <p:nvPr/>
        </p:nvSpPr>
        <p:spPr bwMode="auto">
          <a:xfrm>
            <a:off x="1819275" y="3140075"/>
            <a:ext cx="7938" cy="188913"/>
          </a:xfrm>
          <a:prstGeom prst="rect">
            <a:avLst/>
          </a:prstGeom>
          <a:solidFill>
            <a:srgbClr val="C0C0C0"/>
          </a:solidFill>
          <a:ln w="9525">
            <a:noFill/>
            <a:miter lim="800000"/>
            <a:headEnd/>
            <a:tailEnd/>
          </a:ln>
        </p:spPr>
        <p:txBody>
          <a:bodyPr lIns="57150" tIns="28575" rIns="57150" bIns="28575"/>
          <a:lstStyle/>
          <a:p>
            <a:endParaRPr lang="en-US"/>
          </a:p>
        </p:txBody>
      </p:sp>
      <p:sp>
        <p:nvSpPr>
          <p:cNvPr id="62646" name="Rectangle 243"/>
          <p:cNvSpPr>
            <a:spLocks noChangeArrowheads="1"/>
          </p:cNvSpPr>
          <p:nvPr/>
        </p:nvSpPr>
        <p:spPr bwMode="auto">
          <a:xfrm>
            <a:off x="1819275" y="3140075"/>
            <a:ext cx="7938" cy="188913"/>
          </a:xfrm>
          <a:prstGeom prst="rect">
            <a:avLst/>
          </a:prstGeom>
          <a:noFill/>
          <a:ln w="1588">
            <a:solidFill>
              <a:srgbClr val="000000"/>
            </a:solidFill>
            <a:miter lim="800000"/>
            <a:headEnd/>
            <a:tailEnd/>
          </a:ln>
        </p:spPr>
        <p:txBody>
          <a:bodyPr lIns="57150" tIns="28575" rIns="57150" bIns="28575"/>
          <a:lstStyle/>
          <a:p>
            <a:endParaRPr lang="en-US"/>
          </a:p>
        </p:txBody>
      </p:sp>
      <p:sp>
        <p:nvSpPr>
          <p:cNvPr id="62647" name="Line 244"/>
          <p:cNvSpPr>
            <a:spLocks noChangeShapeType="1"/>
          </p:cNvSpPr>
          <p:nvPr/>
        </p:nvSpPr>
        <p:spPr bwMode="auto">
          <a:xfrm flipV="1">
            <a:off x="1836738" y="3171825"/>
            <a:ext cx="0" cy="127000"/>
          </a:xfrm>
          <a:prstGeom prst="line">
            <a:avLst/>
          </a:prstGeom>
          <a:noFill/>
          <a:ln w="3175">
            <a:solidFill>
              <a:srgbClr val="000000"/>
            </a:solidFill>
            <a:round/>
            <a:headEnd/>
            <a:tailEnd/>
          </a:ln>
        </p:spPr>
        <p:txBody>
          <a:bodyPr lIns="57150" tIns="28575" rIns="57150" bIns="28575"/>
          <a:lstStyle/>
          <a:p>
            <a:endParaRPr lang="en-US"/>
          </a:p>
        </p:txBody>
      </p:sp>
      <p:sp>
        <p:nvSpPr>
          <p:cNvPr id="62648" name="Line 245"/>
          <p:cNvSpPr>
            <a:spLocks noChangeShapeType="1"/>
          </p:cNvSpPr>
          <p:nvPr/>
        </p:nvSpPr>
        <p:spPr bwMode="auto">
          <a:xfrm flipV="1">
            <a:off x="1882775" y="3171825"/>
            <a:ext cx="0" cy="127000"/>
          </a:xfrm>
          <a:prstGeom prst="line">
            <a:avLst/>
          </a:prstGeom>
          <a:noFill/>
          <a:ln w="3175">
            <a:solidFill>
              <a:srgbClr val="000000"/>
            </a:solidFill>
            <a:round/>
            <a:headEnd/>
            <a:tailEnd/>
          </a:ln>
        </p:spPr>
        <p:txBody>
          <a:bodyPr lIns="57150" tIns="28575" rIns="57150" bIns="28575"/>
          <a:lstStyle/>
          <a:p>
            <a:endParaRPr lang="en-US"/>
          </a:p>
        </p:txBody>
      </p:sp>
      <p:sp>
        <p:nvSpPr>
          <p:cNvPr id="62649" name="Line 246"/>
          <p:cNvSpPr>
            <a:spLocks noChangeShapeType="1"/>
          </p:cNvSpPr>
          <p:nvPr/>
        </p:nvSpPr>
        <p:spPr bwMode="auto">
          <a:xfrm>
            <a:off x="1836738" y="3197225"/>
            <a:ext cx="46037" cy="0"/>
          </a:xfrm>
          <a:prstGeom prst="line">
            <a:avLst/>
          </a:prstGeom>
          <a:noFill/>
          <a:ln w="3175">
            <a:solidFill>
              <a:srgbClr val="000000"/>
            </a:solidFill>
            <a:round/>
            <a:headEnd/>
            <a:tailEnd/>
          </a:ln>
        </p:spPr>
        <p:txBody>
          <a:bodyPr lIns="57150" tIns="28575" rIns="57150" bIns="28575"/>
          <a:lstStyle/>
          <a:p>
            <a:endParaRPr lang="en-US"/>
          </a:p>
        </p:txBody>
      </p:sp>
      <p:sp>
        <p:nvSpPr>
          <p:cNvPr id="62650" name="Freeform 247"/>
          <p:cNvSpPr>
            <a:spLocks/>
          </p:cNvSpPr>
          <p:nvPr/>
        </p:nvSpPr>
        <p:spPr bwMode="auto">
          <a:xfrm>
            <a:off x="1839913" y="3287713"/>
            <a:ext cx="4762" cy="6350"/>
          </a:xfrm>
          <a:custGeom>
            <a:avLst/>
            <a:gdLst>
              <a:gd name="T0" fmla="*/ 2463 w 29"/>
              <a:gd name="T1" fmla="*/ 0 h 30"/>
              <a:gd name="T2" fmla="*/ 1806 w 29"/>
              <a:gd name="T3" fmla="*/ 0 h 30"/>
              <a:gd name="T4" fmla="*/ 1478 w 29"/>
              <a:gd name="T5" fmla="*/ 423 h 30"/>
              <a:gd name="T6" fmla="*/ 1149 w 29"/>
              <a:gd name="T7" fmla="*/ 635 h 30"/>
              <a:gd name="T8" fmla="*/ 657 w 29"/>
              <a:gd name="T9" fmla="*/ 847 h 30"/>
              <a:gd name="T10" fmla="*/ 328 w 29"/>
              <a:gd name="T11" fmla="*/ 1270 h 30"/>
              <a:gd name="T12" fmla="*/ 164 w 29"/>
              <a:gd name="T13" fmla="*/ 1905 h 30"/>
              <a:gd name="T14" fmla="*/ 164 w 29"/>
              <a:gd name="T15" fmla="*/ 2540 h 30"/>
              <a:gd name="T16" fmla="*/ 0 w 29"/>
              <a:gd name="T17" fmla="*/ 2963 h 30"/>
              <a:gd name="T18" fmla="*/ 164 w 29"/>
              <a:gd name="T19" fmla="*/ 3810 h 30"/>
              <a:gd name="T20" fmla="*/ 164 w 29"/>
              <a:gd name="T21" fmla="*/ 4233 h 30"/>
              <a:gd name="T22" fmla="*/ 328 w 29"/>
              <a:gd name="T23" fmla="*/ 4868 h 30"/>
              <a:gd name="T24" fmla="*/ 657 w 29"/>
              <a:gd name="T25" fmla="*/ 5292 h 30"/>
              <a:gd name="T26" fmla="*/ 1149 w 29"/>
              <a:gd name="T27" fmla="*/ 5715 h 30"/>
              <a:gd name="T28" fmla="*/ 1478 w 29"/>
              <a:gd name="T29" fmla="*/ 5927 h 30"/>
              <a:gd name="T30" fmla="*/ 1806 w 29"/>
              <a:gd name="T31" fmla="*/ 6350 h 30"/>
              <a:gd name="T32" fmla="*/ 2463 w 29"/>
              <a:gd name="T33" fmla="*/ 6350 h 30"/>
              <a:gd name="T34" fmla="*/ 2792 w 29"/>
              <a:gd name="T35" fmla="*/ 6350 h 30"/>
              <a:gd name="T36" fmla="*/ 3448 w 29"/>
              <a:gd name="T37" fmla="*/ 5927 h 30"/>
              <a:gd name="T38" fmla="*/ 3777 w 29"/>
              <a:gd name="T39" fmla="*/ 5715 h 30"/>
              <a:gd name="T40" fmla="*/ 4105 w 29"/>
              <a:gd name="T41" fmla="*/ 5292 h 30"/>
              <a:gd name="T42" fmla="*/ 4269 w 29"/>
              <a:gd name="T43" fmla="*/ 4868 h 30"/>
              <a:gd name="T44" fmla="*/ 4598 w 29"/>
              <a:gd name="T45" fmla="*/ 4233 h 30"/>
              <a:gd name="T46" fmla="*/ 4762 w 29"/>
              <a:gd name="T47" fmla="*/ 3810 h 30"/>
              <a:gd name="T48" fmla="*/ 4762 w 29"/>
              <a:gd name="T49" fmla="*/ 2963 h 30"/>
              <a:gd name="T50" fmla="*/ 4762 w 29"/>
              <a:gd name="T51" fmla="*/ 2540 h 30"/>
              <a:gd name="T52" fmla="*/ 4598 w 29"/>
              <a:gd name="T53" fmla="*/ 1905 h 30"/>
              <a:gd name="T54" fmla="*/ 4269 w 29"/>
              <a:gd name="T55" fmla="*/ 1270 h 30"/>
              <a:gd name="T56" fmla="*/ 4105 w 29"/>
              <a:gd name="T57" fmla="*/ 847 h 30"/>
              <a:gd name="T58" fmla="*/ 3777 w 29"/>
              <a:gd name="T59" fmla="*/ 635 h 30"/>
              <a:gd name="T60" fmla="*/ 3448 w 29"/>
              <a:gd name="T61" fmla="*/ 423 h 30"/>
              <a:gd name="T62" fmla="*/ 2792 w 29"/>
              <a:gd name="T63" fmla="*/ 0 h 30"/>
              <a:gd name="T64" fmla="*/ 2463 w 29"/>
              <a:gd name="T65" fmla="*/ 0 h 3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9"/>
              <a:gd name="T100" fmla="*/ 0 h 30"/>
              <a:gd name="T101" fmla="*/ 29 w 29"/>
              <a:gd name="T102" fmla="*/ 30 h 30"/>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9" h="30">
                <a:moveTo>
                  <a:pt x="15" y="0"/>
                </a:moveTo>
                <a:lnTo>
                  <a:pt x="11" y="0"/>
                </a:lnTo>
                <a:lnTo>
                  <a:pt x="9" y="2"/>
                </a:lnTo>
                <a:lnTo>
                  <a:pt x="7" y="3"/>
                </a:lnTo>
                <a:lnTo>
                  <a:pt x="4" y="4"/>
                </a:lnTo>
                <a:lnTo>
                  <a:pt x="2" y="6"/>
                </a:lnTo>
                <a:lnTo>
                  <a:pt x="1" y="9"/>
                </a:lnTo>
                <a:lnTo>
                  <a:pt x="1" y="12"/>
                </a:lnTo>
                <a:lnTo>
                  <a:pt x="0" y="14"/>
                </a:lnTo>
                <a:lnTo>
                  <a:pt x="1" y="18"/>
                </a:lnTo>
                <a:lnTo>
                  <a:pt x="1" y="20"/>
                </a:lnTo>
                <a:lnTo>
                  <a:pt x="2" y="23"/>
                </a:lnTo>
                <a:lnTo>
                  <a:pt x="4" y="25"/>
                </a:lnTo>
                <a:lnTo>
                  <a:pt x="7" y="27"/>
                </a:lnTo>
                <a:lnTo>
                  <a:pt x="9" y="28"/>
                </a:lnTo>
                <a:lnTo>
                  <a:pt x="11" y="30"/>
                </a:lnTo>
                <a:lnTo>
                  <a:pt x="15" y="30"/>
                </a:lnTo>
                <a:lnTo>
                  <a:pt x="17" y="30"/>
                </a:lnTo>
                <a:lnTo>
                  <a:pt x="21" y="28"/>
                </a:lnTo>
                <a:lnTo>
                  <a:pt x="23" y="27"/>
                </a:lnTo>
                <a:lnTo>
                  <a:pt x="25" y="25"/>
                </a:lnTo>
                <a:lnTo>
                  <a:pt x="26" y="23"/>
                </a:lnTo>
                <a:lnTo>
                  <a:pt x="28" y="20"/>
                </a:lnTo>
                <a:lnTo>
                  <a:pt x="29" y="18"/>
                </a:lnTo>
                <a:lnTo>
                  <a:pt x="29" y="14"/>
                </a:lnTo>
                <a:lnTo>
                  <a:pt x="29" y="12"/>
                </a:lnTo>
                <a:lnTo>
                  <a:pt x="28" y="9"/>
                </a:lnTo>
                <a:lnTo>
                  <a:pt x="26" y="6"/>
                </a:lnTo>
                <a:lnTo>
                  <a:pt x="25" y="4"/>
                </a:lnTo>
                <a:lnTo>
                  <a:pt x="23" y="3"/>
                </a:lnTo>
                <a:lnTo>
                  <a:pt x="21" y="2"/>
                </a:lnTo>
                <a:lnTo>
                  <a:pt x="17" y="0"/>
                </a:lnTo>
                <a:lnTo>
                  <a:pt x="15" y="0"/>
                </a:lnTo>
                <a:close/>
              </a:path>
            </a:pathLst>
          </a:custGeom>
          <a:solidFill>
            <a:srgbClr val="FFFFFF"/>
          </a:solidFill>
          <a:ln w="9525">
            <a:noFill/>
            <a:round/>
            <a:headEnd/>
            <a:tailEnd/>
          </a:ln>
        </p:spPr>
        <p:txBody>
          <a:bodyPr lIns="57150" tIns="28575" rIns="57150" bIns="28575"/>
          <a:lstStyle/>
          <a:p>
            <a:endParaRPr lang="en-US"/>
          </a:p>
        </p:txBody>
      </p:sp>
      <p:sp>
        <p:nvSpPr>
          <p:cNvPr id="62651" name="Freeform 248"/>
          <p:cNvSpPr>
            <a:spLocks/>
          </p:cNvSpPr>
          <p:nvPr/>
        </p:nvSpPr>
        <p:spPr bwMode="auto">
          <a:xfrm>
            <a:off x="1839913" y="3287713"/>
            <a:ext cx="4762" cy="6350"/>
          </a:xfrm>
          <a:custGeom>
            <a:avLst/>
            <a:gdLst>
              <a:gd name="T0" fmla="*/ 2463 w 29"/>
              <a:gd name="T1" fmla="*/ 0 h 30"/>
              <a:gd name="T2" fmla="*/ 1806 w 29"/>
              <a:gd name="T3" fmla="*/ 0 h 30"/>
              <a:gd name="T4" fmla="*/ 1478 w 29"/>
              <a:gd name="T5" fmla="*/ 423 h 30"/>
              <a:gd name="T6" fmla="*/ 1149 w 29"/>
              <a:gd name="T7" fmla="*/ 635 h 30"/>
              <a:gd name="T8" fmla="*/ 657 w 29"/>
              <a:gd name="T9" fmla="*/ 847 h 30"/>
              <a:gd name="T10" fmla="*/ 328 w 29"/>
              <a:gd name="T11" fmla="*/ 1270 h 30"/>
              <a:gd name="T12" fmla="*/ 164 w 29"/>
              <a:gd name="T13" fmla="*/ 1905 h 30"/>
              <a:gd name="T14" fmla="*/ 164 w 29"/>
              <a:gd name="T15" fmla="*/ 2540 h 30"/>
              <a:gd name="T16" fmla="*/ 0 w 29"/>
              <a:gd name="T17" fmla="*/ 2963 h 30"/>
              <a:gd name="T18" fmla="*/ 164 w 29"/>
              <a:gd name="T19" fmla="*/ 3810 h 30"/>
              <a:gd name="T20" fmla="*/ 164 w 29"/>
              <a:gd name="T21" fmla="*/ 4233 h 30"/>
              <a:gd name="T22" fmla="*/ 328 w 29"/>
              <a:gd name="T23" fmla="*/ 4868 h 30"/>
              <a:gd name="T24" fmla="*/ 657 w 29"/>
              <a:gd name="T25" fmla="*/ 5292 h 30"/>
              <a:gd name="T26" fmla="*/ 1149 w 29"/>
              <a:gd name="T27" fmla="*/ 5715 h 30"/>
              <a:gd name="T28" fmla="*/ 1478 w 29"/>
              <a:gd name="T29" fmla="*/ 5927 h 30"/>
              <a:gd name="T30" fmla="*/ 1806 w 29"/>
              <a:gd name="T31" fmla="*/ 6350 h 30"/>
              <a:gd name="T32" fmla="*/ 2463 w 29"/>
              <a:gd name="T33" fmla="*/ 6350 h 30"/>
              <a:gd name="T34" fmla="*/ 2792 w 29"/>
              <a:gd name="T35" fmla="*/ 6350 h 30"/>
              <a:gd name="T36" fmla="*/ 3448 w 29"/>
              <a:gd name="T37" fmla="*/ 5927 h 30"/>
              <a:gd name="T38" fmla="*/ 3777 w 29"/>
              <a:gd name="T39" fmla="*/ 5715 h 30"/>
              <a:gd name="T40" fmla="*/ 4105 w 29"/>
              <a:gd name="T41" fmla="*/ 5292 h 30"/>
              <a:gd name="T42" fmla="*/ 4269 w 29"/>
              <a:gd name="T43" fmla="*/ 4868 h 30"/>
              <a:gd name="T44" fmla="*/ 4598 w 29"/>
              <a:gd name="T45" fmla="*/ 4233 h 30"/>
              <a:gd name="T46" fmla="*/ 4762 w 29"/>
              <a:gd name="T47" fmla="*/ 3810 h 30"/>
              <a:gd name="T48" fmla="*/ 4762 w 29"/>
              <a:gd name="T49" fmla="*/ 2963 h 30"/>
              <a:gd name="T50" fmla="*/ 4762 w 29"/>
              <a:gd name="T51" fmla="*/ 2540 h 30"/>
              <a:gd name="T52" fmla="*/ 4598 w 29"/>
              <a:gd name="T53" fmla="*/ 1905 h 30"/>
              <a:gd name="T54" fmla="*/ 4269 w 29"/>
              <a:gd name="T55" fmla="*/ 1270 h 30"/>
              <a:gd name="T56" fmla="*/ 4105 w 29"/>
              <a:gd name="T57" fmla="*/ 847 h 30"/>
              <a:gd name="T58" fmla="*/ 3777 w 29"/>
              <a:gd name="T59" fmla="*/ 635 h 30"/>
              <a:gd name="T60" fmla="*/ 3448 w 29"/>
              <a:gd name="T61" fmla="*/ 423 h 30"/>
              <a:gd name="T62" fmla="*/ 2792 w 29"/>
              <a:gd name="T63" fmla="*/ 0 h 30"/>
              <a:gd name="T64" fmla="*/ 2463 w 29"/>
              <a:gd name="T65" fmla="*/ 0 h 3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9"/>
              <a:gd name="T100" fmla="*/ 0 h 30"/>
              <a:gd name="T101" fmla="*/ 29 w 29"/>
              <a:gd name="T102" fmla="*/ 30 h 30"/>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9" h="30">
                <a:moveTo>
                  <a:pt x="15" y="0"/>
                </a:moveTo>
                <a:lnTo>
                  <a:pt x="11" y="0"/>
                </a:lnTo>
                <a:lnTo>
                  <a:pt x="9" y="2"/>
                </a:lnTo>
                <a:lnTo>
                  <a:pt x="7" y="3"/>
                </a:lnTo>
                <a:lnTo>
                  <a:pt x="4" y="4"/>
                </a:lnTo>
                <a:lnTo>
                  <a:pt x="2" y="6"/>
                </a:lnTo>
                <a:lnTo>
                  <a:pt x="1" y="9"/>
                </a:lnTo>
                <a:lnTo>
                  <a:pt x="1" y="12"/>
                </a:lnTo>
                <a:lnTo>
                  <a:pt x="0" y="14"/>
                </a:lnTo>
                <a:lnTo>
                  <a:pt x="1" y="18"/>
                </a:lnTo>
                <a:lnTo>
                  <a:pt x="1" y="20"/>
                </a:lnTo>
                <a:lnTo>
                  <a:pt x="2" y="23"/>
                </a:lnTo>
                <a:lnTo>
                  <a:pt x="4" y="25"/>
                </a:lnTo>
                <a:lnTo>
                  <a:pt x="7" y="27"/>
                </a:lnTo>
                <a:lnTo>
                  <a:pt x="9" y="28"/>
                </a:lnTo>
                <a:lnTo>
                  <a:pt x="11" y="30"/>
                </a:lnTo>
                <a:lnTo>
                  <a:pt x="15" y="30"/>
                </a:lnTo>
                <a:lnTo>
                  <a:pt x="17" y="30"/>
                </a:lnTo>
                <a:lnTo>
                  <a:pt x="21" y="28"/>
                </a:lnTo>
                <a:lnTo>
                  <a:pt x="23" y="27"/>
                </a:lnTo>
                <a:lnTo>
                  <a:pt x="25" y="25"/>
                </a:lnTo>
                <a:lnTo>
                  <a:pt x="26" y="23"/>
                </a:lnTo>
                <a:lnTo>
                  <a:pt x="28" y="20"/>
                </a:lnTo>
                <a:lnTo>
                  <a:pt x="29" y="18"/>
                </a:lnTo>
                <a:lnTo>
                  <a:pt x="29" y="14"/>
                </a:lnTo>
                <a:lnTo>
                  <a:pt x="29" y="12"/>
                </a:lnTo>
                <a:lnTo>
                  <a:pt x="28" y="9"/>
                </a:lnTo>
                <a:lnTo>
                  <a:pt x="26" y="6"/>
                </a:lnTo>
                <a:lnTo>
                  <a:pt x="25" y="4"/>
                </a:lnTo>
                <a:lnTo>
                  <a:pt x="23" y="3"/>
                </a:lnTo>
                <a:lnTo>
                  <a:pt x="21" y="2"/>
                </a:lnTo>
                <a:lnTo>
                  <a:pt x="17" y="0"/>
                </a:lnTo>
                <a:lnTo>
                  <a:pt x="15" y="0"/>
                </a:lnTo>
              </a:path>
            </a:pathLst>
          </a:custGeom>
          <a:noFill/>
          <a:ln w="1588">
            <a:solidFill>
              <a:srgbClr val="FFFFFF"/>
            </a:solidFill>
            <a:prstDash val="solid"/>
            <a:round/>
            <a:headEnd/>
            <a:tailEnd/>
          </a:ln>
        </p:spPr>
        <p:txBody>
          <a:bodyPr lIns="57150" tIns="28575" rIns="57150" bIns="28575"/>
          <a:lstStyle/>
          <a:p>
            <a:endParaRPr lang="en-US"/>
          </a:p>
        </p:txBody>
      </p:sp>
      <p:sp>
        <p:nvSpPr>
          <p:cNvPr id="62652" name="Freeform 249"/>
          <p:cNvSpPr>
            <a:spLocks/>
          </p:cNvSpPr>
          <p:nvPr/>
        </p:nvSpPr>
        <p:spPr bwMode="auto">
          <a:xfrm>
            <a:off x="1849438" y="3287713"/>
            <a:ext cx="3175" cy="6350"/>
          </a:xfrm>
          <a:custGeom>
            <a:avLst/>
            <a:gdLst>
              <a:gd name="T0" fmla="*/ 1642 w 29"/>
              <a:gd name="T1" fmla="*/ 0 h 30"/>
              <a:gd name="T2" fmla="*/ 1314 w 29"/>
              <a:gd name="T3" fmla="*/ 0 h 30"/>
              <a:gd name="T4" fmla="*/ 985 w 29"/>
              <a:gd name="T5" fmla="*/ 423 h 30"/>
              <a:gd name="T6" fmla="*/ 766 w 29"/>
              <a:gd name="T7" fmla="*/ 635 h 30"/>
              <a:gd name="T8" fmla="*/ 547 w 29"/>
              <a:gd name="T9" fmla="*/ 847 h 30"/>
              <a:gd name="T10" fmla="*/ 219 w 29"/>
              <a:gd name="T11" fmla="*/ 1270 h 30"/>
              <a:gd name="T12" fmla="*/ 109 w 29"/>
              <a:gd name="T13" fmla="*/ 1905 h 30"/>
              <a:gd name="T14" fmla="*/ 109 w 29"/>
              <a:gd name="T15" fmla="*/ 2540 h 30"/>
              <a:gd name="T16" fmla="*/ 0 w 29"/>
              <a:gd name="T17" fmla="*/ 2963 h 30"/>
              <a:gd name="T18" fmla="*/ 109 w 29"/>
              <a:gd name="T19" fmla="*/ 3810 h 30"/>
              <a:gd name="T20" fmla="*/ 109 w 29"/>
              <a:gd name="T21" fmla="*/ 4233 h 30"/>
              <a:gd name="T22" fmla="*/ 219 w 29"/>
              <a:gd name="T23" fmla="*/ 4868 h 30"/>
              <a:gd name="T24" fmla="*/ 547 w 29"/>
              <a:gd name="T25" fmla="*/ 5292 h 30"/>
              <a:gd name="T26" fmla="*/ 766 w 29"/>
              <a:gd name="T27" fmla="*/ 5715 h 30"/>
              <a:gd name="T28" fmla="*/ 985 w 29"/>
              <a:gd name="T29" fmla="*/ 5927 h 30"/>
              <a:gd name="T30" fmla="*/ 1314 w 29"/>
              <a:gd name="T31" fmla="*/ 6350 h 30"/>
              <a:gd name="T32" fmla="*/ 1642 w 29"/>
              <a:gd name="T33" fmla="*/ 6350 h 30"/>
              <a:gd name="T34" fmla="*/ 1971 w 29"/>
              <a:gd name="T35" fmla="*/ 6350 h 30"/>
              <a:gd name="T36" fmla="*/ 2299 w 29"/>
              <a:gd name="T37" fmla="*/ 5927 h 30"/>
              <a:gd name="T38" fmla="*/ 2518 w 29"/>
              <a:gd name="T39" fmla="*/ 5715 h 30"/>
              <a:gd name="T40" fmla="*/ 2847 w 29"/>
              <a:gd name="T41" fmla="*/ 5292 h 30"/>
              <a:gd name="T42" fmla="*/ 2956 w 29"/>
              <a:gd name="T43" fmla="*/ 4868 h 30"/>
              <a:gd name="T44" fmla="*/ 3066 w 29"/>
              <a:gd name="T45" fmla="*/ 4233 h 30"/>
              <a:gd name="T46" fmla="*/ 3175 w 29"/>
              <a:gd name="T47" fmla="*/ 3810 h 30"/>
              <a:gd name="T48" fmla="*/ 3175 w 29"/>
              <a:gd name="T49" fmla="*/ 2963 h 30"/>
              <a:gd name="T50" fmla="*/ 3175 w 29"/>
              <a:gd name="T51" fmla="*/ 2540 h 30"/>
              <a:gd name="T52" fmla="*/ 3066 w 29"/>
              <a:gd name="T53" fmla="*/ 1905 h 30"/>
              <a:gd name="T54" fmla="*/ 2956 w 29"/>
              <a:gd name="T55" fmla="*/ 1270 h 30"/>
              <a:gd name="T56" fmla="*/ 2847 w 29"/>
              <a:gd name="T57" fmla="*/ 847 h 30"/>
              <a:gd name="T58" fmla="*/ 2518 w 29"/>
              <a:gd name="T59" fmla="*/ 635 h 30"/>
              <a:gd name="T60" fmla="*/ 2299 w 29"/>
              <a:gd name="T61" fmla="*/ 423 h 30"/>
              <a:gd name="T62" fmla="*/ 1971 w 29"/>
              <a:gd name="T63" fmla="*/ 0 h 30"/>
              <a:gd name="T64" fmla="*/ 1642 w 29"/>
              <a:gd name="T65" fmla="*/ 0 h 3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9"/>
              <a:gd name="T100" fmla="*/ 0 h 30"/>
              <a:gd name="T101" fmla="*/ 29 w 29"/>
              <a:gd name="T102" fmla="*/ 30 h 30"/>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9" h="30">
                <a:moveTo>
                  <a:pt x="15" y="0"/>
                </a:moveTo>
                <a:lnTo>
                  <a:pt x="12" y="0"/>
                </a:lnTo>
                <a:lnTo>
                  <a:pt x="9" y="2"/>
                </a:lnTo>
                <a:lnTo>
                  <a:pt x="7" y="3"/>
                </a:lnTo>
                <a:lnTo>
                  <a:pt x="5" y="4"/>
                </a:lnTo>
                <a:lnTo>
                  <a:pt x="2" y="6"/>
                </a:lnTo>
                <a:lnTo>
                  <a:pt x="1" y="9"/>
                </a:lnTo>
                <a:lnTo>
                  <a:pt x="1" y="12"/>
                </a:lnTo>
                <a:lnTo>
                  <a:pt x="0" y="14"/>
                </a:lnTo>
                <a:lnTo>
                  <a:pt x="1" y="18"/>
                </a:lnTo>
                <a:lnTo>
                  <a:pt x="1" y="20"/>
                </a:lnTo>
                <a:lnTo>
                  <a:pt x="2" y="23"/>
                </a:lnTo>
                <a:lnTo>
                  <a:pt x="5" y="25"/>
                </a:lnTo>
                <a:lnTo>
                  <a:pt x="7" y="27"/>
                </a:lnTo>
                <a:lnTo>
                  <a:pt x="9" y="28"/>
                </a:lnTo>
                <a:lnTo>
                  <a:pt x="12" y="30"/>
                </a:lnTo>
                <a:lnTo>
                  <a:pt x="15" y="30"/>
                </a:lnTo>
                <a:lnTo>
                  <a:pt x="18" y="30"/>
                </a:lnTo>
                <a:lnTo>
                  <a:pt x="21" y="28"/>
                </a:lnTo>
                <a:lnTo>
                  <a:pt x="23" y="27"/>
                </a:lnTo>
                <a:lnTo>
                  <a:pt x="26" y="25"/>
                </a:lnTo>
                <a:lnTo>
                  <a:pt x="27" y="23"/>
                </a:lnTo>
                <a:lnTo>
                  <a:pt x="28" y="20"/>
                </a:lnTo>
                <a:lnTo>
                  <a:pt x="29" y="18"/>
                </a:lnTo>
                <a:lnTo>
                  <a:pt x="29" y="14"/>
                </a:lnTo>
                <a:lnTo>
                  <a:pt x="29" y="12"/>
                </a:lnTo>
                <a:lnTo>
                  <a:pt x="28" y="9"/>
                </a:lnTo>
                <a:lnTo>
                  <a:pt x="27" y="6"/>
                </a:lnTo>
                <a:lnTo>
                  <a:pt x="26" y="4"/>
                </a:lnTo>
                <a:lnTo>
                  <a:pt x="23" y="3"/>
                </a:lnTo>
                <a:lnTo>
                  <a:pt x="21" y="2"/>
                </a:lnTo>
                <a:lnTo>
                  <a:pt x="18" y="0"/>
                </a:lnTo>
                <a:lnTo>
                  <a:pt x="15" y="0"/>
                </a:lnTo>
                <a:close/>
              </a:path>
            </a:pathLst>
          </a:custGeom>
          <a:solidFill>
            <a:srgbClr val="FFFFFF"/>
          </a:solidFill>
          <a:ln w="9525">
            <a:noFill/>
            <a:round/>
            <a:headEnd/>
            <a:tailEnd/>
          </a:ln>
        </p:spPr>
        <p:txBody>
          <a:bodyPr lIns="57150" tIns="28575" rIns="57150" bIns="28575"/>
          <a:lstStyle/>
          <a:p>
            <a:endParaRPr lang="en-US"/>
          </a:p>
        </p:txBody>
      </p:sp>
      <p:sp>
        <p:nvSpPr>
          <p:cNvPr id="62653" name="Freeform 250"/>
          <p:cNvSpPr>
            <a:spLocks/>
          </p:cNvSpPr>
          <p:nvPr/>
        </p:nvSpPr>
        <p:spPr bwMode="auto">
          <a:xfrm>
            <a:off x="1849438" y="3287713"/>
            <a:ext cx="3175" cy="6350"/>
          </a:xfrm>
          <a:custGeom>
            <a:avLst/>
            <a:gdLst>
              <a:gd name="T0" fmla="*/ 1642 w 29"/>
              <a:gd name="T1" fmla="*/ 0 h 30"/>
              <a:gd name="T2" fmla="*/ 1314 w 29"/>
              <a:gd name="T3" fmla="*/ 0 h 30"/>
              <a:gd name="T4" fmla="*/ 985 w 29"/>
              <a:gd name="T5" fmla="*/ 423 h 30"/>
              <a:gd name="T6" fmla="*/ 766 w 29"/>
              <a:gd name="T7" fmla="*/ 635 h 30"/>
              <a:gd name="T8" fmla="*/ 547 w 29"/>
              <a:gd name="T9" fmla="*/ 847 h 30"/>
              <a:gd name="T10" fmla="*/ 219 w 29"/>
              <a:gd name="T11" fmla="*/ 1270 h 30"/>
              <a:gd name="T12" fmla="*/ 109 w 29"/>
              <a:gd name="T13" fmla="*/ 1905 h 30"/>
              <a:gd name="T14" fmla="*/ 109 w 29"/>
              <a:gd name="T15" fmla="*/ 2540 h 30"/>
              <a:gd name="T16" fmla="*/ 0 w 29"/>
              <a:gd name="T17" fmla="*/ 2963 h 30"/>
              <a:gd name="T18" fmla="*/ 109 w 29"/>
              <a:gd name="T19" fmla="*/ 3810 h 30"/>
              <a:gd name="T20" fmla="*/ 109 w 29"/>
              <a:gd name="T21" fmla="*/ 4233 h 30"/>
              <a:gd name="T22" fmla="*/ 219 w 29"/>
              <a:gd name="T23" fmla="*/ 4868 h 30"/>
              <a:gd name="T24" fmla="*/ 547 w 29"/>
              <a:gd name="T25" fmla="*/ 5292 h 30"/>
              <a:gd name="T26" fmla="*/ 766 w 29"/>
              <a:gd name="T27" fmla="*/ 5715 h 30"/>
              <a:gd name="T28" fmla="*/ 985 w 29"/>
              <a:gd name="T29" fmla="*/ 5927 h 30"/>
              <a:gd name="T30" fmla="*/ 1314 w 29"/>
              <a:gd name="T31" fmla="*/ 6350 h 30"/>
              <a:gd name="T32" fmla="*/ 1642 w 29"/>
              <a:gd name="T33" fmla="*/ 6350 h 30"/>
              <a:gd name="T34" fmla="*/ 1971 w 29"/>
              <a:gd name="T35" fmla="*/ 6350 h 30"/>
              <a:gd name="T36" fmla="*/ 2299 w 29"/>
              <a:gd name="T37" fmla="*/ 5927 h 30"/>
              <a:gd name="T38" fmla="*/ 2518 w 29"/>
              <a:gd name="T39" fmla="*/ 5715 h 30"/>
              <a:gd name="T40" fmla="*/ 2847 w 29"/>
              <a:gd name="T41" fmla="*/ 5292 h 30"/>
              <a:gd name="T42" fmla="*/ 2956 w 29"/>
              <a:gd name="T43" fmla="*/ 4868 h 30"/>
              <a:gd name="T44" fmla="*/ 3066 w 29"/>
              <a:gd name="T45" fmla="*/ 4233 h 30"/>
              <a:gd name="T46" fmla="*/ 3175 w 29"/>
              <a:gd name="T47" fmla="*/ 3810 h 30"/>
              <a:gd name="T48" fmla="*/ 3175 w 29"/>
              <a:gd name="T49" fmla="*/ 2963 h 30"/>
              <a:gd name="T50" fmla="*/ 3175 w 29"/>
              <a:gd name="T51" fmla="*/ 2540 h 30"/>
              <a:gd name="T52" fmla="*/ 3066 w 29"/>
              <a:gd name="T53" fmla="*/ 1905 h 30"/>
              <a:gd name="T54" fmla="*/ 2956 w 29"/>
              <a:gd name="T55" fmla="*/ 1270 h 30"/>
              <a:gd name="T56" fmla="*/ 2847 w 29"/>
              <a:gd name="T57" fmla="*/ 847 h 30"/>
              <a:gd name="T58" fmla="*/ 2518 w 29"/>
              <a:gd name="T59" fmla="*/ 635 h 30"/>
              <a:gd name="T60" fmla="*/ 2299 w 29"/>
              <a:gd name="T61" fmla="*/ 423 h 30"/>
              <a:gd name="T62" fmla="*/ 1971 w 29"/>
              <a:gd name="T63" fmla="*/ 0 h 30"/>
              <a:gd name="T64" fmla="*/ 1642 w 29"/>
              <a:gd name="T65" fmla="*/ 0 h 3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9"/>
              <a:gd name="T100" fmla="*/ 0 h 30"/>
              <a:gd name="T101" fmla="*/ 29 w 29"/>
              <a:gd name="T102" fmla="*/ 30 h 30"/>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9" h="30">
                <a:moveTo>
                  <a:pt x="15" y="0"/>
                </a:moveTo>
                <a:lnTo>
                  <a:pt x="12" y="0"/>
                </a:lnTo>
                <a:lnTo>
                  <a:pt x="9" y="2"/>
                </a:lnTo>
                <a:lnTo>
                  <a:pt x="7" y="3"/>
                </a:lnTo>
                <a:lnTo>
                  <a:pt x="5" y="4"/>
                </a:lnTo>
                <a:lnTo>
                  <a:pt x="2" y="6"/>
                </a:lnTo>
                <a:lnTo>
                  <a:pt x="1" y="9"/>
                </a:lnTo>
                <a:lnTo>
                  <a:pt x="1" y="12"/>
                </a:lnTo>
                <a:lnTo>
                  <a:pt x="0" y="14"/>
                </a:lnTo>
                <a:lnTo>
                  <a:pt x="1" y="18"/>
                </a:lnTo>
                <a:lnTo>
                  <a:pt x="1" y="20"/>
                </a:lnTo>
                <a:lnTo>
                  <a:pt x="2" y="23"/>
                </a:lnTo>
                <a:lnTo>
                  <a:pt x="5" y="25"/>
                </a:lnTo>
                <a:lnTo>
                  <a:pt x="7" y="27"/>
                </a:lnTo>
                <a:lnTo>
                  <a:pt x="9" y="28"/>
                </a:lnTo>
                <a:lnTo>
                  <a:pt x="12" y="30"/>
                </a:lnTo>
                <a:lnTo>
                  <a:pt x="15" y="30"/>
                </a:lnTo>
                <a:lnTo>
                  <a:pt x="18" y="30"/>
                </a:lnTo>
                <a:lnTo>
                  <a:pt x="21" y="28"/>
                </a:lnTo>
                <a:lnTo>
                  <a:pt x="23" y="27"/>
                </a:lnTo>
                <a:lnTo>
                  <a:pt x="26" y="25"/>
                </a:lnTo>
                <a:lnTo>
                  <a:pt x="27" y="23"/>
                </a:lnTo>
                <a:lnTo>
                  <a:pt x="28" y="20"/>
                </a:lnTo>
                <a:lnTo>
                  <a:pt x="29" y="18"/>
                </a:lnTo>
                <a:lnTo>
                  <a:pt x="29" y="14"/>
                </a:lnTo>
                <a:lnTo>
                  <a:pt x="29" y="12"/>
                </a:lnTo>
                <a:lnTo>
                  <a:pt x="28" y="9"/>
                </a:lnTo>
                <a:lnTo>
                  <a:pt x="27" y="6"/>
                </a:lnTo>
                <a:lnTo>
                  <a:pt x="26" y="4"/>
                </a:lnTo>
                <a:lnTo>
                  <a:pt x="23" y="3"/>
                </a:lnTo>
                <a:lnTo>
                  <a:pt x="21" y="2"/>
                </a:lnTo>
                <a:lnTo>
                  <a:pt x="18" y="0"/>
                </a:lnTo>
                <a:lnTo>
                  <a:pt x="15" y="0"/>
                </a:lnTo>
              </a:path>
            </a:pathLst>
          </a:custGeom>
          <a:noFill/>
          <a:ln w="1588">
            <a:solidFill>
              <a:srgbClr val="FFFFFF"/>
            </a:solidFill>
            <a:prstDash val="solid"/>
            <a:round/>
            <a:headEnd/>
            <a:tailEnd/>
          </a:ln>
        </p:spPr>
        <p:txBody>
          <a:bodyPr lIns="57150" tIns="28575" rIns="57150" bIns="28575"/>
          <a:lstStyle/>
          <a:p>
            <a:endParaRPr lang="en-US"/>
          </a:p>
        </p:txBody>
      </p:sp>
      <p:sp>
        <p:nvSpPr>
          <p:cNvPr id="62654" name="Freeform 251"/>
          <p:cNvSpPr>
            <a:spLocks/>
          </p:cNvSpPr>
          <p:nvPr/>
        </p:nvSpPr>
        <p:spPr bwMode="auto">
          <a:xfrm>
            <a:off x="1857375" y="3287713"/>
            <a:ext cx="4763" cy="6350"/>
          </a:xfrm>
          <a:custGeom>
            <a:avLst/>
            <a:gdLst>
              <a:gd name="T0" fmla="*/ 2464 w 29"/>
              <a:gd name="T1" fmla="*/ 0 h 30"/>
              <a:gd name="T2" fmla="*/ 1807 w 29"/>
              <a:gd name="T3" fmla="*/ 0 h 30"/>
              <a:gd name="T4" fmla="*/ 1478 w 29"/>
              <a:gd name="T5" fmla="*/ 423 h 30"/>
              <a:gd name="T6" fmla="*/ 1150 w 29"/>
              <a:gd name="T7" fmla="*/ 635 h 30"/>
              <a:gd name="T8" fmla="*/ 657 w 29"/>
              <a:gd name="T9" fmla="*/ 847 h 30"/>
              <a:gd name="T10" fmla="*/ 328 w 29"/>
              <a:gd name="T11" fmla="*/ 1270 h 30"/>
              <a:gd name="T12" fmla="*/ 164 w 29"/>
              <a:gd name="T13" fmla="*/ 1905 h 30"/>
              <a:gd name="T14" fmla="*/ 164 w 29"/>
              <a:gd name="T15" fmla="*/ 2540 h 30"/>
              <a:gd name="T16" fmla="*/ 0 w 29"/>
              <a:gd name="T17" fmla="*/ 2963 h 30"/>
              <a:gd name="T18" fmla="*/ 164 w 29"/>
              <a:gd name="T19" fmla="*/ 3810 h 30"/>
              <a:gd name="T20" fmla="*/ 164 w 29"/>
              <a:gd name="T21" fmla="*/ 4233 h 30"/>
              <a:gd name="T22" fmla="*/ 328 w 29"/>
              <a:gd name="T23" fmla="*/ 4868 h 30"/>
              <a:gd name="T24" fmla="*/ 657 w 29"/>
              <a:gd name="T25" fmla="*/ 5292 h 30"/>
              <a:gd name="T26" fmla="*/ 1150 w 29"/>
              <a:gd name="T27" fmla="*/ 5715 h 30"/>
              <a:gd name="T28" fmla="*/ 1478 w 29"/>
              <a:gd name="T29" fmla="*/ 5927 h 30"/>
              <a:gd name="T30" fmla="*/ 1807 w 29"/>
              <a:gd name="T31" fmla="*/ 6350 h 30"/>
              <a:gd name="T32" fmla="*/ 2464 w 29"/>
              <a:gd name="T33" fmla="*/ 6350 h 30"/>
              <a:gd name="T34" fmla="*/ 2792 w 29"/>
              <a:gd name="T35" fmla="*/ 6350 h 30"/>
              <a:gd name="T36" fmla="*/ 3449 w 29"/>
              <a:gd name="T37" fmla="*/ 5927 h 30"/>
              <a:gd name="T38" fmla="*/ 3778 w 29"/>
              <a:gd name="T39" fmla="*/ 5715 h 30"/>
              <a:gd name="T40" fmla="*/ 4106 w 29"/>
              <a:gd name="T41" fmla="*/ 5292 h 30"/>
              <a:gd name="T42" fmla="*/ 4270 w 29"/>
              <a:gd name="T43" fmla="*/ 4868 h 30"/>
              <a:gd name="T44" fmla="*/ 4599 w 29"/>
              <a:gd name="T45" fmla="*/ 4233 h 30"/>
              <a:gd name="T46" fmla="*/ 4763 w 29"/>
              <a:gd name="T47" fmla="*/ 3810 h 30"/>
              <a:gd name="T48" fmla="*/ 4763 w 29"/>
              <a:gd name="T49" fmla="*/ 2963 h 30"/>
              <a:gd name="T50" fmla="*/ 4763 w 29"/>
              <a:gd name="T51" fmla="*/ 2540 h 30"/>
              <a:gd name="T52" fmla="*/ 4599 w 29"/>
              <a:gd name="T53" fmla="*/ 1905 h 30"/>
              <a:gd name="T54" fmla="*/ 4270 w 29"/>
              <a:gd name="T55" fmla="*/ 1270 h 30"/>
              <a:gd name="T56" fmla="*/ 4106 w 29"/>
              <a:gd name="T57" fmla="*/ 847 h 30"/>
              <a:gd name="T58" fmla="*/ 3778 w 29"/>
              <a:gd name="T59" fmla="*/ 635 h 30"/>
              <a:gd name="T60" fmla="*/ 3449 w 29"/>
              <a:gd name="T61" fmla="*/ 423 h 30"/>
              <a:gd name="T62" fmla="*/ 2792 w 29"/>
              <a:gd name="T63" fmla="*/ 0 h 30"/>
              <a:gd name="T64" fmla="*/ 2464 w 29"/>
              <a:gd name="T65" fmla="*/ 0 h 3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9"/>
              <a:gd name="T100" fmla="*/ 0 h 30"/>
              <a:gd name="T101" fmla="*/ 29 w 29"/>
              <a:gd name="T102" fmla="*/ 30 h 30"/>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9" h="30">
                <a:moveTo>
                  <a:pt x="15" y="0"/>
                </a:moveTo>
                <a:lnTo>
                  <a:pt x="11" y="0"/>
                </a:lnTo>
                <a:lnTo>
                  <a:pt x="9" y="2"/>
                </a:lnTo>
                <a:lnTo>
                  <a:pt x="7" y="3"/>
                </a:lnTo>
                <a:lnTo>
                  <a:pt x="4" y="4"/>
                </a:lnTo>
                <a:lnTo>
                  <a:pt x="2" y="6"/>
                </a:lnTo>
                <a:lnTo>
                  <a:pt x="1" y="9"/>
                </a:lnTo>
                <a:lnTo>
                  <a:pt x="1" y="12"/>
                </a:lnTo>
                <a:lnTo>
                  <a:pt x="0" y="14"/>
                </a:lnTo>
                <a:lnTo>
                  <a:pt x="1" y="18"/>
                </a:lnTo>
                <a:lnTo>
                  <a:pt x="1" y="20"/>
                </a:lnTo>
                <a:lnTo>
                  <a:pt x="2" y="23"/>
                </a:lnTo>
                <a:lnTo>
                  <a:pt x="4" y="25"/>
                </a:lnTo>
                <a:lnTo>
                  <a:pt x="7" y="27"/>
                </a:lnTo>
                <a:lnTo>
                  <a:pt x="9" y="28"/>
                </a:lnTo>
                <a:lnTo>
                  <a:pt x="11" y="30"/>
                </a:lnTo>
                <a:lnTo>
                  <a:pt x="15" y="30"/>
                </a:lnTo>
                <a:lnTo>
                  <a:pt x="17" y="30"/>
                </a:lnTo>
                <a:lnTo>
                  <a:pt x="21" y="28"/>
                </a:lnTo>
                <a:lnTo>
                  <a:pt x="23" y="27"/>
                </a:lnTo>
                <a:lnTo>
                  <a:pt x="25" y="25"/>
                </a:lnTo>
                <a:lnTo>
                  <a:pt x="26" y="23"/>
                </a:lnTo>
                <a:lnTo>
                  <a:pt x="28" y="20"/>
                </a:lnTo>
                <a:lnTo>
                  <a:pt x="29" y="18"/>
                </a:lnTo>
                <a:lnTo>
                  <a:pt x="29" y="14"/>
                </a:lnTo>
                <a:lnTo>
                  <a:pt x="29" y="12"/>
                </a:lnTo>
                <a:lnTo>
                  <a:pt x="28" y="9"/>
                </a:lnTo>
                <a:lnTo>
                  <a:pt x="26" y="6"/>
                </a:lnTo>
                <a:lnTo>
                  <a:pt x="25" y="4"/>
                </a:lnTo>
                <a:lnTo>
                  <a:pt x="23" y="3"/>
                </a:lnTo>
                <a:lnTo>
                  <a:pt x="21" y="2"/>
                </a:lnTo>
                <a:lnTo>
                  <a:pt x="17" y="0"/>
                </a:lnTo>
                <a:lnTo>
                  <a:pt x="15" y="0"/>
                </a:lnTo>
                <a:close/>
              </a:path>
            </a:pathLst>
          </a:custGeom>
          <a:solidFill>
            <a:srgbClr val="FFFFFF"/>
          </a:solidFill>
          <a:ln w="9525">
            <a:noFill/>
            <a:round/>
            <a:headEnd/>
            <a:tailEnd/>
          </a:ln>
        </p:spPr>
        <p:txBody>
          <a:bodyPr lIns="57150" tIns="28575" rIns="57150" bIns="28575"/>
          <a:lstStyle/>
          <a:p>
            <a:endParaRPr lang="en-US"/>
          </a:p>
        </p:txBody>
      </p:sp>
      <p:sp>
        <p:nvSpPr>
          <p:cNvPr id="62655" name="Freeform 252"/>
          <p:cNvSpPr>
            <a:spLocks/>
          </p:cNvSpPr>
          <p:nvPr/>
        </p:nvSpPr>
        <p:spPr bwMode="auto">
          <a:xfrm>
            <a:off x="1857375" y="3287713"/>
            <a:ext cx="4763" cy="6350"/>
          </a:xfrm>
          <a:custGeom>
            <a:avLst/>
            <a:gdLst>
              <a:gd name="T0" fmla="*/ 2464 w 29"/>
              <a:gd name="T1" fmla="*/ 0 h 30"/>
              <a:gd name="T2" fmla="*/ 1807 w 29"/>
              <a:gd name="T3" fmla="*/ 0 h 30"/>
              <a:gd name="T4" fmla="*/ 1478 w 29"/>
              <a:gd name="T5" fmla="*/ 423 h 30"/>
              <a:gd name="T6" fmla="*/ 1150 w 29"/>
              <a:gd name="T7" fmla="*/ 635 h 30"/>
              <a:gd name="T8" fmla="*/ 657 w 29"/>
              <a:gd name="T9" fmla="*/ 847 h 30"/>
              <a:gd name="T10" fmla="*/ 328 w 29"/>
              <a:gd name="T11" fmla="*/ 1270 h 30"/>
              <a:gd name="T12" fmla="*/ 164 w 29"/>
              <a:gd name="T13" fmla="*/ 1905 h 30"/>
              <a:gd name="T14" fmla="*/ 164 w 29"/>
              <a:gd name="T15" fmla="*/ 2540 h 30"/>
              <a:gd name="T16" fmla="*/ 0 w 29"/>
              <a:gd name="T17" fmla="*/ 2963 h 30"/>
              <a:gd name="T18" fmla="*/ 164 w 29"/>
              <a:gd name="T19" fmla="*/ 3810 h 30"/>
              <a:gd name="T20" fmla="*/ 164 w 29"/>
              <a:gd name="T21" fmla="*/ 4233 h 30"/>
              <a:gd name="T22" fmla="*/ 328 w 29"/>
              <a:gd name="T23" fmla="*/ 4868 h 30"/>
              <a:gd name="T24" fmla="*/ 657 w 29"/>
              <a:gd name="T25" fmla="*/ 5292 h 30"/>
              <a:gd name="T26" fmla="*/ 1150 w 29"/>
              <a:gd name="T27" fmla="*/ 5715 h 30"/>
              <a:gd name="T28" fmla="*/ 1478 w 29"/>
              <a:gd name="T29" fmla="*/ 5927 h 30"/>
              <a:gd name="T30" fmla="*/ 1807 w 29"/>
              <a:gd name="T31" fmla="*/ 6350 h 30"/>
              <a:gd name="T32" fmla="*/ 2464 w 29"/>
              <a:gd name="T33" fmla="*/ 6350 h 30"/>
              <a:gd name="T34" fmla="*/ 2792 w 29"/>
              <a:gd name="T35" fmla="*/ 6350 h 30"/>
              <a:gd name="T36" fmla="*/ 3449 w 29"/>
              <a:gd name="T37" fmla="*/ 5927 h 30"/>
              <a:gd name="T38" fmla="*/ 3778 w 29"/>
              <a:gd name="T39" fmla="*/ 5715 h 30"/>
              <a:gd name="T40" fmla="*/ 4106 w 29"/>
              <a:gd name="T41" fmla="*/ 5292 h 30"/>
              <a:gd name="T42" fmla="*/ 4270 w 29"/>
              <a:gd name="T43" fmla="*/ 4868 h 30"/>
              <a:gd name="T44" fmla="*/ 4599 w 29"/>
              <a:gd name="T45" fmla="*/ 4233 h 30"/>
              <a:gd name="T46" fmla="*/ 4763 w 29"/>
              <a:gd name="T47" fmla="*/ 3810 h 30"/>
              <a:gd name="T48" fmla="*/ 4763 w 29"/>
              <a:gd name="T49" fmla="*/ 2963 h 30"/>
              <a:gd name="T50" fmla="*/ 4763 w 29"/>
              <a:gd name="T51" fmla="*/ 2540 h 30"/>
              <a:gd name="T52" fmla="*/ 4599 w 29"/>
              <a:gd name="T53" fmla="*/ 1905 h 30"/>
              <a:gd name="T54" fmla="*/ 4270 w 29"/>
              <a:gd name="T55" fmla="*/ 1270 h 30"/>
              <a:gd name="T56" fmla="*/ 4106 w 29"/>
              <a:gd name="T57" fmla="*/ 847 h 30"/>
              <a:gd name="T58" fmla="*/ 3778 w 29"/>
              <a:gd name="T59" fmla="*/ 635 h 30"/>
              <a:gd name="T60" fmla="*/ 3449 w 29"/>
              <a:gd name="T61" fmla="*/ 423 h 30"/>
              <a:gd name="T62" fmla="*/ 2792 w 29"/>
              <a:gd name="T63" fmla="*/ 0 h 30"/>
              <a:gd name="T64" fmla="*/ 2464 w 29"/>
              <a:gd name="T65" fmla="*/ 0 h 3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9"/>
              <a:gd name="T100" fmla="*/ 0 h 30"/>
              <a:gd name="T101" fmla="*/ 29 w 29"/>
              <a:gd name="T102" fmla="*/ 30 h 30"/>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9" h="30">
                <a:moveTo>
                  <a:pt x="15" y="0"/>
                </a:moveTo>
                <a:lnTo>
                  <a:pt x="11" y="0"/>
                </a:lnTo>
                <a:lnTo>
                  <a:pt x="9" y="2"/>
                </a:lnTo>
                <a:lnTo>
                  <a:pt x="7" y="3"/>
                </a:lnTo>
                <a:lnTo>
                  <a:pt x="4" y="4"/>
                </a:lnTo>
                <a:lnTo>
                  <a:pt x="2" y="6"/>
                </a:lnTo>
                <a:lnTo>
                  <a:pt x="1" y="9"/>
                </a:lnTo>
                <a:lnTo>
                  <a:pt x="1" y="12"/>
                </a:lnTo>
                <a:lnTo>
                  <a:pt x="0" y="14"/>
                </a:lnTo>
                <a:lnTo>
                  <a:pt x="1" y="18"/>
                </a:lnTo>
                <a:lnTo>
                  <a:pt x="1" y="20"/>
                </a:lnTo>
                <a:lnTo>
                  <a:pt x="2" y="23"/>
                </a:lnTo>
                <a:lnTo>
                  <a:pt x="4" y="25"/>
                </a:lnTo>
                <a:lnTo>
                  <a:pt x="7" y="27"/>
                </a:lnTo>
                <a:lnTo>
                  <a:pt x="9" y="28"/>
                </a:lnTo>
                <a:lnTo>
                  <a:pt x="11" y="30"/>
                </a:lnTo>
                <a:lnTo>
                  <a:pt x="15" y="30"/>
                </a:lnTo>
                <a:lnTo>
                  <a:pt x="17" y="30"/>
                </a:lnTo>
                <a:lnTo>
                  <a:pt x="21" y="28"/>
                </a:lnTo>
                <a:lnTo>
                  <a:pt x="23" y="27"/>
                </a:lnTo>
                <a:lnTo>
                  <a:pt x="25" y="25"/>
                </a:lnTo>
                <a:lnTo>
                  <a:pt x="26" y="23"/>
                </a:lnTo>
                <a:lnTo>
                  <a:pt x="28" y="20"/>
                </a:lnTo>
                <a:lnTo>
                  <a:pt x="29" y="18"/>
                </a:lnTo>
                <a:lnTo>
                  <a:pt x="29" y="14"/>
                </a:lnTo>
                <a:lnTo>
                  <a:pt x="29" y="12"/>
                </a:lnTo>
                <a:lnTo>
                  <a:pt x="28" y="9"/>
                </a:lnTo>
                <a:lnTo>
                  <a:pt x="26" y="6"/>
                </a:lnTo>
                <a:lnTo>
                  <a:pt x="25" y="4"/>
                </a:lnTo>
                <a:lnTo>
                  <a:pt x="23" y="3"/>
                </a:lnTo>
                <a:lnTo>
                  <a:pt x="21" y="2"/>
                </a:lnTo>
                <a:lnTo>
                  <a:pt x="17" y="0"/>
                </a:lnTo>
                <a:lnTo>
                  <a:pt x="15" y="0"/>
                </a:lnTo>
              </a:path>
            </a:pathLst>
          </a:custGeom>
          <a:noFill/>
          <a:ln w="1588">
            <a:solidFill>
              <a:srgbClr val="FFFFFF"/>
            </a:solidFill>
            <a:prstDash val="solid"/>
            <a:round/>
            <a:headEnd/>
            <a:tailEnd/>
          </a:ln>
        </p:spPr>
        <p:txBody>
          <a:bodyPr lIns="57150" tIns="28575" rIns="57150" bIns="28575"/>
          <a:lstStyle/>
          <a:p>
            <a:endParaRPr lang="en-US"/>
          </a:p>
        </p:txBody>
      </p:sp>
      <p:sp>
        <p:nvSpPr>
          <p:cNvPr id="62656" name="Freeform 253"/>
          <p:cNvSpPr>
            <a:spLocks/>
          </p:cNvSpPr>
          <p:nvPr/>
        </p:nvSpPr>
        <p:spPr bwMode="auto">
          <a:xfrm>
            <a:off x="1866900" y="3287713"/>
            <a:ext cx="4763" cy="6350"/>
          </a:xfrm>
          <a:custGeom>
            <a:avLst/>
            <a:gdLst>
              <a:gd name="T0" fmla="*/ 2464 w 29"/>
              <a:gd name="T1" fmla="*/ 0 h 30"/>
              <a:gd name="T2" fmla="*/ 1971 w 29"/>
              <a:gd name="T3" fmla="*/ 0 h 30"/>
              <a:gd name="T4" fmla="*/ 1478 w 29"/>
              <a:gd name="T5" fmla="*/ 423 h 30"/>
              <a:gd name="T6" fmla="*/ 1150 w 29"/>
              <a:gd name="T7" fmla="*/ 635 h 30"/>
              <a:gd name="T8" fmla="*/ 821 w 29"/>
              <a:gd name="T9" fmla="*/ 847 h 30"/>
              <a:gd name="T10" fmla="*/ 328 w 29"/>
              <a:gd name="T11" fmla="*/ 1270 h 30"/>
              <a:gd name="T12" fmla="*/ 164 w 29"/>
              <a:gd name="T13" fmla="*/ 1905 h 30"/>
              <a:gd name="T14" fmla="*/ 164 w 29"/>
              <a:gd name="T15" fmla="*/ 2540 h 30"/>
              <a:gd name="T16" fmla="*/ 0 w 29"/>
              <a:gd name="T17" fmla="*/ 2963 h 30"/>
              <a:gd name="T18" fmla="*/ 164 w 29"/>
              <a:gd name="T19" fmla="*/ 3810 h 30"/>
              <a:gd name="T20" fmla="*/ 164 w 29"/>
              <a:gd name="T21" fmla="*/ 4233 h 30"/>
              <a:gd name="T22" fmla="*/ 328 w 29"/>
              <a:gd name="T23" fmla="*/ 4868 h 30"/>
              <a:gd name="T24" fmla="*/ 821 w 29"/>
              <a:gd name="T25" fmla="*/ 5292 h 30"/>
              <a:gd name="T26" fmla="*/ 1150 w 29"/>
              <a:gd name="T27" fmla="*/ 5715 h 30"/>
              <a:gd name="T28" fmla="*/ 1478 w 29"/>
              <a:gd name="T29" fmla="*/ 5927 h 30"/>
              <a:gd name="T30" fmla="*/ 1971 w 29"/>
              <a:gd name="T31" fmla="*/ 6350 h 30"/>
              <a:gd name="T32" fmla="*/ 2464 w 29"/>
              <a:gd name="T33" fmla="*/ 6350 h 30"/>
              <a:gd name="T34" fmla="*/ 2956 w 29"/>
              <a:gd name="T35" fmla="*/ 6350 h 30"/>
              <a:gd name="T36" fmla="*/ 3449 w 29"/>
              <a:gd name="T37" fmla="*/ 5927 h 30"/>
              <a:gd name="T38" fmla="*/ 3778 w 29"/>
              <a:gd name="T39" fmla="*/ 5715 h 30"/>
              <a:gd name="T40" fmla="*/ 4270 w 29"/>
              <a:gd name="T41" fmla="*/ 5292 h 30"/>
              <a:gd name="T42" fmla="*/ 4435 w 29"/>
              <a:gd name="T43" fmla="*/ 4868 h 30"/>
              <a:gd name="T44" fmla="*/ 4599 w 29"/>
              <a:gd name="T45" fmla="*/ 4233 h 30"/>
              <a:gd name="T46" fmla="*/ 4763 w 29"/>
              <a:gd name="T47" fmla="*/ 3810 h 30"/>
              <a:gd name="T48" fmla="*/ 4763 w 29"/>
              <a:gd name="T49" fmla="*/ 2963 h 30"/>
              <a:gd name="T50" fmla="*/ 4763 w 29"/>
              <a:gd name="T51" fmla="*/ 2540 h 30"/>
              <a:gd name="T52" fmla="*/ 4599 w 29"/>
              <a:gd name="T53" fmla="*/ 1905 h 30"/>
              <a:gd name="T54" fmla="*/ 4435 w 29"/>
              <a:gd name="T55" fmla="*/ 1270 h 30"/>
              <a:gd name="T56" fmla="*/ 4270 w 29"/>
              <a:gd name="T57" fmla="*/ 847 h 30"/>
              <a:gd name="T58" fmla="*/ 3778 w 29"/>
              <a:gd name="T59" fmla="*/ 635 h 30"/>
              <a:gd name="T60" fmla="*/ 3449 w 29"/>
              <a:gd name="T61" fmla="*/ 423 h 30"/>
              <a:gd name="T62" fmla="*/ 2956 w 29"/>
              <a:gd name="T63" fmla="*/ 0 h 30"/>
              <a:gd name="T64" fmla="*/ 2464 w 29"/>
              <a:gd name="T65" fmla="*/ 0 h 3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9"/>
              <a:gd name="T100" fmla="*/ 0 h 30"/>
              <a:gd name="T101" fmla="*/ 29 w 29"/>
              <a:gd name="T102" fmla="*/ 30 h 30"/>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9" h="30">
                <a:moveTo>
                  <a:pt x="15" y="0"/>
                </a:moveTo>
                <a:lnTo>
                  <a:pt x="12" y="0"/>
                </a:lnTo>
                <a:lnTo>
                  <a:pt x="9" y="2"/>
                </a:lnTo>
                <a:lnTo>
                  <a:pt x="7" y="3"/>
                </a:lnTo>
                <a:lnTo>
                  <a:pt x="5" y="4"/>
                </a:lnTo>
                <a:lnTo>
                  <a:pt x="2" y="6"/>
                </a:lnTo>
                <a:lnTo>
                  <a:pt x="1" y="9"/>
                </a:lnTo>
                <a:lnTo>
                  <a:pt x="1" y="12"/>
                </a:lnTo>
                <a:lnTo>
                  <a:pt x="0" y="14"/>
                </a:lnTo>
                <a:lnTo>
                  <a:pt x="1" y="18"/>
                </a:lnTo>
                <a:lnTo>
                  <a:pt x="1" y="20"/>
                </a:lnTo>
                <a:lnTo>
                  <a:pt x="2" y="23"/>
                </a:lnTo>
                <a:lnTo>
                  <a:pt x="5" y="25"/>
                </a:lnTo>
                <a:lnTo>
                  <a:pt x="7" y="27"/>
                </a:lnTo>
                <a:lnTo>
                  <a:pt x="9" y="28"/>
                </a:lnTo>
                <a:lnTo>
                  <a:pt x="12" y="30"/>
                </a:lnTo>
                <a:lnTo>
                  <a:pt x="15" y="30"/>
                </a:lnTo>
                <a:lnTo>
                  <a:pt x="18" y="30"/>
                </a:lnTo>
                <a:lnTo>
                  <a:pt x="21" y="28"/>
                </a:lnTo>
                <a:lnTo>
                  <a:pt x="23" y="27"/>
                </a:lnTo>
                <a:lnTo>
                  <a:pt x="26" y="25"/>
                </a:lnTo>
                <a:lnTo>
                  <a:pt x="27" y="23"/>
                </a:lnTo>
                <a:lnTo>
                  <a:pt x="28" y="20"/>
                </a:lnTo>
                <a:lnTo>
                  <a:pt x="29" y="18"/>
                </a:lnTo>
                <a:lnTo>
                  <a:pt x="29" y="14"/>
                </a:lnTo>
                <a:lnTo>
                  <a:pt x="29" y="12"/>
                </a:lnTo>
                <a:lnTo>
                  <a:pt x="28" y="9"/>
                </a:lnTo>
                <a:lnTo>
                  <a:pt x="27" y="6"/>
                </a:lnTo>
                <a:lnTo>
                  <a:pt x="26" y="4"/>
                </a:lnTo>
                <a:lnTo>
                  <a:pt x="23" y="3"/>
                </a:lnTo>
                <a:lnTo>
                  <a:pt x="21" y="2"/>
                </a:lnTo>
                <a:lnTo>
                  <a:pt x="18" y="0"/>
                </a:lnTo>
                <a:lnTo>
                  <a:pt x="15" y="0"/>
                </a:lnTo>
                <a:close/>
              </a:path>
            </a:pathLst>
          </a:custGeom>
          <a:solidFill>
            <a:srgbClr val="FFFFFF"/>
          </a:solidFill>
          <a:ln w="9525">
            <a:noFill/>
            <a:round/>
            <a:headEnd/>
            <a:tailEnd/>
          </a:ln>
        </p:spPr>
        <p:txBody>
          <a:bodyPr lIns="57150" tIns="28575" rIns="57150" bIns="28575"/>
          <a:lstStyle/>
          <a:p>
            <a:endParaRPr lang="en-US"/>
          </a:p>
        </p:txBody>
      </p:sp>
      <p:sp>
        <p:nvSpPr>
          <p:cNvPr id="62657" name="Freeform 254"/>
          <p:cNvSpPr>
            <a:spLocks/>
          </p:cNvSpPr>
          <p:nvPr/>
        </p:nvSpPr>
        <p:spPr bwMode="auto">
          <a:xfrm>
            <a:off x="1866900" y="3287713"/>
            <a:ext cx="4763" cy="6350"/>
          </a:xfrm>
          <a:custGeom>
            <a:avLst/>
            <a:gdLst>
              <a:gd name="T0" fmla="*/ 2464 w 29"/>
              <a:gd name="T1" fmla="*/ 0 h 30"/>
              <a:gd name="T2" fmla="*/ 1971 w 29"/>
              <a:gd name="T3" fmla="*/ 0 h 30"/>
              <a:gd name="T4" fmla="*/ 1478 w 29"/>
              <a:gd name="T5" fmla="*/ 423 h 30"/>
              <a:gd name="T6" fmla="*/ 1150 w 29"/>
              <a:gd name="T7" fmla="*/ 635 h 30"/>
              <a:gd name="T8" fmla="*/ 821 w 29"/>
              <a:gd name="T9" fmla="*/ 847 h 30"/>
              <a:gd name="T10" fmla="*/ 328 w 29"/>
              <a:gd name="T11" fmla="*/ 1270 h 30"/>
              <a:gd name="T12" fmla="*/ 164 w 29"/>
              <a:gd name="T13" fmla="*/ 1905 h 30"/>
              <a:gd name="T14" fmla="*/ 164 w 29"/>
              <a:gd name="T15" fmla="*/ 2540 h 30"/>
              <a:gd name="T16" fmla="*/ 0 w 29"/>
              <a:gd name="T17" fmla="*/ 2963 h 30"/>
              <a:gd name="T18" fmla="*/ 164 w 29"/>
              <a:gd name="T19" fmla="*/ 3810 h 30"/>
              <a:gd name="T20" fmla="*/ 164 w 29"/>
              <a:gd name="T21" fmla="*/ 4233 h 30"/>
              <a:gd name="T22" fmla="*/ 328 w 29"/>
              <a:gd name="T23" fmla="*/ 4868 h 30"/>
              <a:gd name="T24" fmla="*/ 821 w 29"/>
              <a:gd name="T25" fmla="*/ 5292 h 30"/>
              <a:gd name="T26" fmla="*/ 1150 w 29"/>
              <a:gd name="T27" fmla="*/ 5715 h 30"/>
              <a:gd name="T28" fmla="*/ 1478 w 29"/>
              <a:gd name="T29" fmla="*/ 5927 h 30"/>
              <a:gd name="T30" fmla="*/ 1971 w 29"/>
              <a:gd name="T31" fmla="*/ 6350 h 30"/>
              <a:gd name="T32" fmla="*/ 2464 w 29"/>
              <a:gd name="T33" fmla="*/ 6350 h 30"/>
              <a:gd name="T34" fmla="*/ 2956 w 29"/>
              <a:gd name="T35" fmla="*/ 6350 h 30"/>
              <a:gd name="T36" fmla="*/ 3449 w 29"/>
              <a:gd name="T37" fmla="*/ 5927 h 30"/>
              <a:gd name="T38" fmla="*/ 3778 w 29"/>
              <a:gd name="T39" fmla="*/ 5715 h 30"/>
              <a:gd name="T40" fmla="*/ 4270 w 29"/>
              <a:gd name="T41" fmla="*/ 5292 h 30"/>
              <a:gd name="T42" fmla="*/ 4435 w 29"/>
              <a:gd name="T43" fmla="*/ 4868 h 30"/>
              <a:gd name="T44" fmla="*/ 4599 w 29"/>
              <a:gd name="T45" fmla="*/ 4233 h 30"/>
              <a:gd name="T46" fmla="*/ 4763 w 29"/>
              <a:gd name="T47" fmla="*/ 3810 h 30"/>
              <a:gd name="T48" fmla="*/ 4763 w 29"/>
              <a:gd name="T49" fmla="*/ 2963 h 30"/>
              <a:gd name="T50" fmla="*/ 4763 w 29"/>
              <a:gd name="T51" fmla="*/ 2540 h 30"/>
              <a:gd name="T52" fmla="*/ 4599 w 29"/>
              <a:gd name="T53" fmla="*/ 1905 h 30"/>
              <a:gd name="T54" fmla="*/ 4435 w 29"/>
              <a:gd name="T55" fmla="*/ 1270 h 30"/>
              <a:gd name="T56" fmla="*/ 4270 w 29"/>
              <a:gd name="T57" fmla="*/ 847 h 30"/>
              <a:gd name="T58" fmla="*/ 3778 w 29"/>
              <a:gd name="T59" fmla="*/ 635 h 30"/>
              <a:gd name="T60" fmla="*/ 3449 w 29"/>
              <a:gd name="T61" fmla="*/ 423 h 30"/>
              <a:gd name="T62" fmla="*/ 2956 w 29"/>
              <a:gd name="T63" fmla="*/ 0 h 30"/>
              <a:gd name="T64" fmla="*/ 2464 w 29"/>
              <a:gd name="T65" fmla="*/ 0 h 3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9"/>
              <a:gd name="T100" fmla="*/ 0 h 30"/>
              <a:gd name="T101" fmla="*/ 29 w 29"/>
              <a:gd name="T102" fmla="*/ 30 h 30"/>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9" h="30">
                <a:moveTo>
                  <a:pt x="15" y="0"/>
                </a:moveTo>
                <a:lnTo>
                  <a:pt x="12" y="0"/>
                </a:lnTo>
                <a:lnTo>
                  <a:pt x="9" y="2"/>
                </a:lnTo>
                <a:lnTo>
                  <a:pt x="7" y="3"/>
                </a:lnTo>
                <a:lnTo>
                  <a:pt x="5" y="4"/>
                </a:lnTo>
                <a:lnTo>
                  <a:pt x="2" y="6"/>
                </a:lnTo>
                <a:lnTo>
                  <a:pt x="1" y="9"/>
                </a:lnTo>
                <a:lnTo>
                  <a:pt x="1" y="12"/>
                </a:lnTo>
                <a:lnTo>
                  <a:pt x="0" y="14"/>
                </a:lnTo>
                <a:lnTo>
                  <a:pt x="1" y="18"/>
                </a:lnTo>
                <a:lnTo>
                  <a:pt x="1" y="20"/>
                </a:lnTo>
                <a:lnTo>
                  <a:pt x="2" y="23"/>
                </a:lnTo>
                <a:lnTo>
                  <a:pt x="5" y="25"/>
                </a:lnTo>
                <a:lnTo>
                  <a:pt x="7" y="27"/>
                </a:lnTo>
                <a:lnTo>
                  <a:pt x="9" y="28"/>
                </a:lnTo>
                <a:lnTo>
                  <a:pt x="12" y="30"/>
                </a:lnTo>
                <a:lnTo>
                  <a:pt x="15" y="30"/>
                </a:lnTo>
                <a:lnTo>
                  <a:pt x="18" y="30"/>
                </a:lnTo>
                <a:lnTo>
                  <a:pt x="21" y="28"/>
                </a:lnTo>
                <a:lnTo>
                  <a:pt x="23" y="27"/>
                </a:lnTo>
                <a:lnTo>
                  <a:pt x="26" y="25"/>
                </a:lnTo>
                <a:lnTo>
                  <a:pt x="27" y="23"/>
                </a:lnTo>
                <a:lnTo>
                  <a:pt x="28" y="20"/>
                </a:lnTo>
                <a:lnTo>
                  <a:pt x="29" y="18"/>
                </a:lnTo>
                <a:lnTo>
                  <a:pt x="29" y="14"/>
                </a:lnTo>
                <a:lnTo>
                  <a:pt x="29" y="12"/>
                </a:lnTo>
                <a:lnTo>
                  <a:pt x="28" y="9"/>
                </a:lnTo>
                <a:lnTo>
                  <a:pt x="27" y="6"/>
                </a:lnTo>
                <a:lnTo>
                  <a:pt x="26" y="4"/>
                </a:lnTo>
                <a:lnTo>
                  <a:pt x="23" y="3"/>
                </a:lnTo>
                <a:lnTo>
                  <a:pt x="21" y="2"/>
                </a:lnTo>
                <a:lnTo>
                  <a:pt x="18" y="0"/>
                </a:lnTo>
                <a:lnTo>
                  <a:pt x="15" y="0"/>
                </a:lnTo>
              </a:path>
            </a:pathLst>
          </a:custGeom>
          <a:noFill/>
          <a:ln w="1588">
            <a:solidFill>
              <a:srgbClr val="FFFFFF"/>
            </a:solidFill>
            <a:prstDash val="solid"/>
            <a:round/>
            <a:headEnd/>
            <a:tailEnd/>
          </a:ln>
        </p:spPr>
        <p:txBody>
          <a:bodyPr lIns="57150" tIns="28575" rIns="57150" bIns="28575"/>
          <a:lstStyle/>
          <a:p>
            <a:endParaRPr lang="en-US"/>
          </a:p>
        </p:txBody>
      </p:sp>
      <p:sp>
        <p:nvSpPr>
          <p:cNvPr id="62658" name="Freeform 255"/>
          <p:cNvSpPr>
            <a:spLocks/>
          </p:cNvSpPr>
          <p:nvPr/>
        </p:nvSpPr>
        <p:spPr bwMode="auto">
          <a:xfrm>
            <a:off x="1876425" y="3287713"/>
            <a:ext cx="4763" cy="6350"/>
          </a:xfrm>
          <a:custGeom>
            <a:avLst/>
            <a:gdLst>
              <a:gd name="T0" fmla="*/ 2540 w 30"/>
              <a:gd name="T1" fmla="*/ 0 h 30"/>
              <a:gd name="T2" fmla="*/ 1905 w 30"/>
              <a:gd name="T3" fmla="*/ 0 h 30"/>
              <a:gd name="T4" fmla="*/ 1588 w 30"/>
              <a:gd name="T5" fmla="*/ 423 h 30"/>
              <a:gd name="T6" fmla="*/ 1111 w 30"/>
              <a:gd name="T7" fmla="*/ 635 h 30"/>
              <a:gd name="T8" fmla="*/ 794 w 30"/>
              <a:gd name="T9" fmla="*/ 847 h 30"/>
              <a:gd name="T10" fmla="*/ 476 w 30"/>
              <a:gd name="T11" fmla="*/ 1270 h 30"/>
              <a:gd name="T12" fmla="*/ 318 w 30"/>
              <a:gd name="T13" fmla="*/ 1905 h 30"/>
              <a:gd name="T14" fmla="*/ 318 w 30"/>
              <a:gd name="T15" fmla="*/ 2540 h 30"/>
              <a:gd name="T16" fmla="*/ 0 w 30"/>
              <a:gd name="T17" fmla="*/ 2963 h 30"/>
              <a:gd name="T18" fmla="*/ 318 w 30"/>
              <a:gd name="T19" fmla="*/ 3810 h 30"/>
              <a:gd name="T20" fmla="*/ 318 w 30"/>
              <a:gd name="T21" fmla="*/ 4233 h 30"/>
              <a:gd name="T22" fmla="*/ 476 w 30"/>
              <a:gd name="T23" fmla="*/ 4868 h 30"/>
              <a:gd name="T24" fmla="*/ 794 w 30"/>
              <a:gd name="T25" fmla="*/ 5292 h 30"/>
              <a:gd name="T26" fmla="*/ 1111 w 30"/>
              <a:gd name="T27" fmla="*/ 5715 h 30"/>
              <a:gd name="T28" fmla="*/ 1588 w 30"/>
              <a:gd name="T29" fmla="*/ 5927 h 30"/>
              <a:gd name="T30" fmla="*/ 1905 w 30"/>
              <a:gd name="T31" fmla="*/ 6350 h 30"/>
              <a:gd name="T32" fmla="*/ 2540 w 30"/>
              <a:gd name="T33" fmla="*/ 6350 h 30"/>
              <a:gd name="T34" fmla="*/ 2858 w 30"/>
              <a:gd name="T35" fmla="*/ 6350 h 30"/>
              <a:gd name="T36" fmla="*/ 3493 w 30"/>
              <a:gd name="T37" fmla="*/ 5927 h 30"/>
              <a:gd name="T38" fmla="*/ 3810 w 30"/>
              <a:gd name="T39" fmla="*/ 5715 h 30"/>
              <a:gd name="T40" fmla="*/ 4128 w 30"/>
              <a:gd name="T41" fmla="*/ 5292 h 30"/>
              <a:gd name="T42" fmla="*/ 4287 w 30"/>
              <a:gd name="T43" fmla="*/ 4868 h 30"/>
              <a:gd name="T44" fmla="*/ 4604 w 30"/>
              <a:gd name="T45" fmla="*/ 4233 h 30"/>
              <a:gd name="T46" fmla="*/ 4763 w 30"/>
              <a:gd name="T47" fmla="*/ 3810 h 30"/>
              <a:gd name="T48" fmla="*/ 4763 w 30"/>
              <a:gd name="T49" fmla="*/ 2963 h 30"/>
              <a:gd name="T50" fmla="*/ 4763 w 30"/>
              <a:gd name="T51" fmla="*/ 2540 h 30"/>
              <a:gd name="T52" fmla="*/ 4604 w 30"/>
              <a:gd name="T53" fmla="*/ 1905 h 30"/>
              <a:gd name="T54" fmla="*/ 4287 w 30"/>
              <a:gd name="T55" fmla="*/ 1270 h 30"/>
              <a:gd name="T56" fmla="*/ 4128 w 30"/>
              <a:gd name="T57" fmla="*/ 847 h 30"/>
              <a:gd name="T58" fmla="*/ 3810 w 30"/>
              <a:gd name="T59" fmla="*/ 635 h 30"/>
              <a:gd name="T60" fmla="*/ 3493 w 30"/>
              <a:gd name="T61" fmla="*/ 423 h 30"/>
              <a:gd name="T62" fmla="*/ 2858 w 30"/>
              <a:gd name="T63" fmla="*/ 0 h 30"/>
              <a:gd name="T64" fmla="*/ 2540 w 30"/>
              <a:gd name="T65" fmla="*/ 0 h 3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30"/>
              <a:gd name="T100" fmla="*/ 0 h 30"/>
              <a:gd name="T101" fmla="*/ 30 w 30"/>
              <a:gd name="T102" fmla="*/ 30 h 30"/>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30" h="30">
                <a:moveTo>
                  <a:pt x="16" y="0"/>
                </a:moveTo>
                <a:lnTo>
                  <a:pt x="12" y="0"/>
                </a:lnTo>
                <a:lnTo>
                  <a:pt x="10" y="2"/>
                </a:lnTo>
                <a:lnTo>
                  <a:pt x="7" y="3"/>
                </a:lnTo>
                <a:lnTo>
                  <a:pt x="5" y="4"/>
                </a:lnTo>
                <a:lnTo>
                  <a:pt x="3" y="6"/>
                </a:lnTo>
                <a:lnTo>
                  <a:pt x="2" y="9"/>
                </a:lnTo>
                <a:lnTo>
                  <a:pt x="2" y="12"/>
                </a:lnTo>
                <a:lnTo>
                  <a:pt x="0" y="14"/>
                </a:lnTo>
                <a:lnTo>
                  <a:pt x="2" y="18"/>
                </a:lnTo>
                <a:lnTo>
                  <a:pt x="2" y="20"/>
                </a:lnTo>
                <a:lnTo>
                  <a:pt x="3" y="23"/>
                </a:lnTo>
                <a:lnTo>
                  <a:pt x="5" y="25"/>
                </a:lnTo>
                <a:lnTo>
                  <a:pt x="7" y="27"/>
                </a:lnTo>
                <a:lnTo>
                  <a:pt x="10" y="28"/>
                </a:lnTo>
                <a:lnTo>
                  <a:pt x="12" y="30"/>
                </a:lnTo>
                <a:lnTo>
                  <a:pt x="16" y="30"/>
                </a:lnTo>
                <a:lnTo>
                  <a:pt x="18" y="30"/>
                </a:lnTo>
                <a:lnTo>
                  <a:pt x="22" y="28"/>
                </a:lnTo>
                <a:lnTo>
                  <a:pt x="24" y="27"/>
                </a:lnTo>
                <a:lnTo>
                  <a:pt x="26" y="25"/>
                </a:lnTo>
                <a:lnTo>
                  <a:pt x="27" y="23"/>
                </a:lnTo>
                <a:lnTo>
                  <a:pt x="29" y="20"/>
                </a:lnTo>
                <a:lnTo>
                  <a:pt x="30" y="18"/>
                </a:lnTo>
                <a:lnTo>
                  <a:pt x="30" y="14"/>
                </a:lnTo>
                <a:lnTo>
                  <a:pt x="30" y="12"/>
                </a:lnTo>
                <a:lnTo>
                  <a:pt x="29" y="9"/>
                </a:lnTo>
                <a:lnTo>
                  <a:pt x="27" y="6"/>
                </a:lnTo>
                <a:lnTo>
                  <a:pt x="26" y="4"/>
                </a:lnTo>
                <a:lnTo>
                  <a:pt x="24" y="3"/>
                </a:lnTo>
                <a:lnTo>
                  <a:pt x="22" y="2"/>
                </a:lnTo>
                <a:lnTo>
                  <a:pt x="18" y="0"/>
                </a:lnTo>
                <a:lnTo>
                  <a:pt x="16" y="0"/>
                </a:lnTo>
                <a:close/>
              </a:path>
            </a:pathLst>
          </a:custGeom>
          <a:solidFill>
            <a:srgbClr val="FFFFFF"/>
          </a:solidFill>
          <a:ln w="9525">
            <a:noFill/>
            <a:round/>
            <a:headEnd/>
            <a:tailEnd/>
          </a:ln>
        </p:spPr>
        <p:txBody>
          <a:bodyPr lIns="57150" tIns="28575" rIns="57150" bIns="28575"/>
          <a:lstStyle/>
          <a:p>
            <a:endParaRPr lang="en-US"/>
          </a:p>
        </p:txBody>
      </p:sp>
      <p:sp>
        <p:nvSpPr>
          <p:cNvPr id="62659" name="Freeform 256"/>
          <p:cNvSpPr>
            <a:spLocks/>
          </p:cNvSpPr>
          <p:nvPr/>
        </p:nvSpPr>
        <p:spPr bwMode="auto">
          <a:xfrm>
            <a:off x="1876425" y="3287713"/>
            <a:ext cx="4763" cy="6350"/>
          </a:xfrm>
          <a:custGeom>
            <a:avLst/>
            <a:gdLst>
              <a:gd name="T0" fmla="*/ 2540 w 30"/>
              <a:gd name="T1" fmla="*/ 0 h 30"/>
              <a:gd name="T2" fmla="*/ 1905 w 30"/>
              <a:gd name="T3" fmla="*/ 0 h 30"/>
              <a:gd name="T4" fmla="*/ 1588 w 30"/>
              <a:gd name="T5" fmla="*/ 423 h 30"/>
              <a:gd name="T6" fmla="*/ 1111 w 30"/>
              <a:gd name="T7" fmla="*/ 635 h 30"/>
              <a:gd name="T8" fmla="*/ 794 w 30"/>
              <a:gd name="T9" fmla="*/ 847 h 30"/>
              <a:gd name="T10" fmla="*/ 476 w 30"/>
              <a:gd name="T11" fmla="*/ 1270 h 30"/>
              <a:gd name="T12" fmla="*/ 318 w 30"/>
              <a:gd name="T13" fmla="*/ 1905 h 30"/>
              <a:gd name="T14" fmla="*/ 318 w 30"/>
              <a:gd name="T15" fmla="*/ 2540 h 30"/>
              <a:gd name="T16" fmla="*/ 0 w 30"/>
              <a:gd name="T17" fmla="*/ 2963 h 30"/>
              <a:gd name="T18" fmla="*/ 318 w 30"/>
              <a:gd name="T19" fmla="*/ 3810 h 30"/>
              <a:gd name="T20" fmla="*/ 318 w 30"/>
              <a:gd name="T21" fmla="*/ 4233 h 30"/>
              <a:gd name="T22" fmla="*/ 476 w 30"/>
              <a:gd name="T23" fmla="*/ 4868 h 30"/>
              <a:gd name="T24" fmla="*/ 794 w 30"/>
              <a:gd name="T25" fmla="*/ 5292 h 30"/>
              <a:gd name="T26" fmla="*/ 1111 w 30"/>
              <a:gd name="T27" fmla="*/ 5715 h 30"/>
              <a:gd name="T28" fmla="*/ 1588 w 30"/>
              <a:gd name="T29" fmla="*/ 5927 h 30"/>
              <a:gd name="T30" fmla="*/ 1905 w 30"/>
              <a:gd name="T31" fmla="*/ 6350 h 30"/>
              <a:gd name="T32" fmla="*/ 2540 w 30"/>
              <a:gd name="T33" fmla="*/ 6350 h 30"/>
              <a:gd name="T34" fmla="*/ 2858 w 30"/>
              <a:gd name="T35" fmla="*/ 6350 h 30"/>
              <a:gd name="T36" fmla="*/ 3493 w 30"/>
              <a:gd name="T37" fmla="*/ 5927 h 30"/>
              <a:gd name="T38" fmla="*/ 3810 w 30"/>
              <a:gd name="T39" fmla="*/ 5715 h 30"/>
              <a:gd name="T40" fmla="*/ 4128 w 30"/>
              <a:gd name="T41" fmla="*/ 5292 h 30"/>
              <a:gd name="T42" fmla="*/ 4287 w 30"/>
              <a:gd name="T43" fmla="*/ 4868 h 30"/>
              <a:gd name="T44" fmla="*/ 4604 w 30"/>
              <a:gd name="T45" fmla="*/ 4233 h 30"/>
              <a:gd name="T46" fmla="*/ 4763 w 30"/>
              <a:gd name="T47" fmla="*/ 3810 h 30"/>
              <a:gd name="T48" fmla="*/ 4763 w 30"/>
              <a:gd name="T49" fmla="*/ 2963 h 30"/>
              <a:gd name="T50" fmla="*/ 4763 w 30"/>
              <a:gd name="T51" fmla="*/ 2540 h 30"/>
              <a:gd name="T52" fmla="*/ 4604 w 30"/>
              <a:gd name="T53" fmla="*/ 1905 h 30"/>
              <a:gd name="T54" fmla="*/ 4287 w 30"/>
              <a:gd name="T55" fmla="*/ 1270 h 30"/>
              <a:gd name="T56" fmla="*/ 4128 w 30"/>
              <a:gd name="T57" fmla="*/ 847 h 30"/>
              <a:gd name="T58" fmla="*/ 3810 w 30"/>
              <a:gd name="T59" fmla="*/ 635 h 30"/>
              <a:gd name="T60" fmla="*/ 3493 w 30"/>
              <a:gd name="T61" fmla="*/ 423 h 30"/>
              <a:gd name="T62" fmla="*/ 2858 w 30"/>
              <a:gd name="T63" fmla="*/ 0 h 30"/>
              <a:gd name="T64" fmla="*/ 2540 w 30"/>
              <a:gd name="T65" fmla="*/ 0 h 3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30"/>
              <a:gd name="T100" fmla="*/ 0 h 30"/>
              <a:gd name="T101" fmla="*/ 30 w 30"/>
              <a:gd name="T102" fmla="*/ 30 h 30"/>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30" h="30">
                <a:moveTo>
                  <a:pt x="16" y="0"/>
                </a:moveTo>
                <a:lnTo>
                  <a:pt x="12" y="0"/>
                </a:lnTo>
                <a:lnTo>
                  <a:pt x="10" y="2"/>
                </a:lnTo>
                <a:lnTo>
                  <a:pt x="7" y="3"/>
                </a:lnTo>
                <a:lnTo>
                  <a:pt x="5" y="4"/>
                </a:lnTo>
                <a:lnTo>
                  <a:pt x="3" y="6"/>
                </a:lnTo>
                <a:lnTo>
                  <a:pt x="2" y="9"/>
                </a:lnTo>
                <a:lnTo>
                  <a:pt x="2" y="12"/>
                </a:lnTo>
                <a:lnTo>
                  <a:pt x="0" y="14"/>
                </a:lnTo>
                <a:lnTo>
                  <a:pt x="2" y="18"/>
                </a:lnTo>
                <a:lnTo>
                  <a:pt x="2" y="20"/>
                </a:lnTo>
                <a:lnTo>
                  <a:pt x="3" y="23"/>
                </a:lnTo>
                <a:lnTo>
                  <a:pt x="5" y="25"/>
                </a:lnTo>
                <a:lnTo>
                  <a:pt x="7" y="27"/>
                </a:lnTo>
                <a:lnTo>
                  <a:pt x="10" y="28"/>
                </a:lnTo>
                <a:lnTo>
                  <a:pt x="12" y="30"/>
                </a:lnTo>
                <a:lnTo>
                  <a:pt x="16" y="30"/>
                </a:lnTo>
                <a:lnTo>
                  <a:pt x="18" y="30"/>
                </a:lnTo>
                <a:lnTo>
                  <a:pt x="22" y="28"/>
                </a:lnTo>
                <a:lnTo>
                  <a:pt x="24" y="27"/>
                </a:lnTo>
                <a:lnTo>
                  <a:pt x="26" y="25"/>
                </a:lnTo>
                <a:lnTo>
                  <a:pt x="27" y="23"/>
                </a:lnTo>
                <a:lnTo>
                  <a:pt x="29" y="20"/>
                </a:lnTo>
                <a:lnTo>
                  <a:pt x="30" y="18"/>
                </a:lnTo>
                <a:lnTo>
                  <a:pt x="30" y="14"/>
                </a:lnTo>
                <a:lnTo>
                  <a:pt x="30" y="12"/>
                </a:lnTo>
                <a:lnTo>
                  <a:pt x="29" y="9"/>
                </a:lnTo>
                <a:lnTo>
                  <a:pt x="27" y="6"/>
                </a:lnTo>
                <a:lnTo>
                  <a:pt x="26" y="4"/>
                </a:lnTo>
                <a:lnTo>
                  <a:pt x="24" y="3"/>
                </a:lnTo>
                <a:lnTo>
                  <a:pt x="22" y="2"/>
                </a:lnTo>
                <a:lnTo>
                  <a:pt x="18" y="0"/>
                </a:lnTo>
                <a:lnTo>
                  <a:pt x="16" y="0"/>
                </a:lnTo>
              </a:path>
            </a:pathLst>
          </a:custGeom>
          <a:noFill/>
          <a:ln w="1588">
            <a:solidFill>
              <a:srgbClr val="FFFFFF"/>
            </a:solidFill>
            <a:prstDash val="solid"/>
            <a:round/>
            <a:headEnd/>
            <a:tailEnd/>
          </a:ln>
        </p:spPr>
        <p:txBody>
          <a:bodyPr lIns="57150" tIns="28575" rIns="57150" bIns="28575"/>
          <a:lstStyle/>
          <a:p>
            <a:endParaRPr lang="en-US"/>
          </a:p>
        </p:txBody>
      </p:sp>
      <p:sp>
        <p:nvSpPr>
          <p:cNvPr id="62660" name="Freeform 257"/>
          <p:cNvSpPr>
            <a:spLocks/>
          </p:cNvSpPr>
          <p:nvPr/>
        </p:nvSpPr>
        <p:spPr bwMode="auto">
          <a:xfrm>
            <a:off x="1839913" y="3278188"/>
            <a:ext cx="4762" cy="6350"/>
          </a:xfrm>
          <a:custGeom>
            <a:avLst/>
            <a:gdLst>
              <a:gd name="T0" fmla="*/ 2463 w 29"/>
              <a:gd name="T1" fmla="*/ 0 h 29"/>
              <a:gd name="T2" fmla="*/ 1806 w 29"/>
              <a:gd name="T3" fmla="*/ 0 h 29"/>
              <a:gd name="T4" fmla="*/ 1478 w 29"/>
              <a:gd name="T5" fmla="*/ 219 h 29"/>
              <a:gd name="T6" fmla="*/ 1149 w 29"/>
              <a:gd name="T7" fmla="*/ 438 h 29"/>
              <a:gd name="T8" fmla="*/ 657 w 29"/>
              <a:gd name="T9" fmla="*/ 657 h 29"/>
              <a:gd name="T10" fmla="*/ 328 w 29"/>
              <a:gd name="T11" fmla="*/ 1314 h 29"/>
              <a:gd name="T12" fmla="*/ 164 w 29"/>
              <a:gd name="T13" fmla="*/ 1752 h 29"/>
              <a:gd name="T14" fmla="*/ 164 w 29"/>
              <a:gd name="T15" fmla="*/ 2628 h 29"/>
              <a:gd name="T16" fmla="*/ 0 w 29"/>
              <a:gd name="T17" fmla="*/ 3066 h 29"/>
              <a:gd name="T18" fmla="*/ 164 w 29"/>
              <a:gd name="T19" fmla="*/ 3941 h 29"/>
              <a:gd name="T20" fmla="*/ 164 w 29"/>
              <a:gd name="T21" fmla="*/ 4379 h 29"/>
              <a:gd name="T22" fmla="*/ 328 w 29"/>
              <a:gd name="T23" fmla="*/ 4817 h 29"/>
              <a:gd name="T24" fmla="*/ 657 w 29"/>
              <a:gd name="T25" fmla="*/ 5474 h 29"/>
              <a:gd name="T26" fmla="*/ 1149 w 29"/>
              <a:gd name="T27" fmla="*/ 5912 h 29"/>
              <a:gd name="T28" fmla="*/ 1478 w 29"/>
              <a:gd name="T29" fmla="*/ 6131 h 29"/>
              <a:gd name="T30" fmla="*/ 1806 w 29"/>
              <a:gd name="T31" fmla="*/ 6350 h 29"/>
              <a:gd name="T32" fmla="*/ 2463 w 29"/>
              <a:gd name="T33" fmla="*/ 6350 h 29"/>
              <a:gd name="T34" fmla="*/ 2792 w 29"/>
              <a:gd name="T35" fmla="*/ 6350 h 29"/>
              <a:gd name="T36" fmla="*/ 3448 w 29"/>
              <a:gd name="T37" fmla="*/ 6131 h 29"/>
              <a:gd name="T38" fmla="*/ 3777 w 29"/>
              <a:gd name="T39" fmla="*/ 5912 h 29"/>
              <a:gd name="T40" fmla="*/ 4105 w 29"/>
              <a:gd name="T41" fmla="*/ 5474 h 29"/>
              <a:gd name="T42" fmla="*/ 4269 w 29"/>
              <a:gd name="T43" fmla="*/ 4817 h 29"/>
              <a:gd name="T44" fmla="*/ 4598 w 29"/>
              <a:gd name="T45" fmla="*/ 4379 h 29"/>
              <a:gd name="T46" fmla="*/ 4762 w 29"/>
              <a:gd name="T47" fmla="*/ 3941 h 29"/>
              <a:gd name="T48" fmla="*/ 4762 w 29"/>
              <a:gd name="T49" fmla="*/ 3066 h 29"/>
              <a:gd name="T50" fmla="*/ 4762 w 29"/>
              <a:gd name="T51" fmla="*/ 2628 h 29"/>
              <a:gd name="T52" fmla="*/ 4598 w 29"/>
              <a:gd name="T53" fmla="*/ 1752 h 29"/>
              <a:gd name="T54" fmla="*/ 4269 w 29"/>
              <a:gd name="T55" fmla="*/ 1314 h 29"/>
              <a:gd name="T56" fmla="*/ 4105 w 29"/>
              <a:gd name="T57" fmla="*/ 657 h 29"/>
              <a:gd name="T58" fmla="*/ 3777 w 29"/>
              <a:gd name="T59" fmla="*/ 438 h 29"/>
              <a:gd name="T60" fmla="*/ 3448 w 29"/>
              <a:gd name="T61" fmla="*/ 219 h 29"/>
              <a:gd name="T62" fmla="*/ 2792 w 29"/>
              <a:gd name="T63" fmla="*/ 0 h 29"/>
              <a:gd name="T64" fmla="*/ 2463 w 29"/>
              <a:gd name="T65" fmla="*/ 0 h 29"/>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9"/>
              <a:gd name="T100" fmla="*/ 0 h 29"/>
              <a:gd name="T101" fmla="*/ 29 w 29"/>
              <a:gd name="T102" fmla="*/ 29 h 29"/>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9" h="29">
                <a:moveTo>
                  <a:pt x="15" y="0"/>
                </a:moveTo>
                <a:lnTo>
                  <a:pt x="11" y="0"/>
                </a:lnTo>
                <a:lnTo>
                  <a:pt x="9" y="1"/>
                </a:lnTo>
                <a:lnTo>
                  <a:pt x="7" y="2"/>
                </a:lnTo>
                <a:lnTo>
                  <a:pt x="4" y="3"/>
                </a:lnTo>
                <a:lnTo>
                  <a:pt x="2" y="6"/>
                </a:lnTo>
                <a:lnTo>
                  <a:pt x="1" y="8"/>
                </a:lnTo>
                <a:lnTo>
                  <a:pt x="1" y="12"/>
                </a:lnTo>
                <a:lnTo>
                  <a:pt x="0" y="14"/>
                </a:lnTo>
                <a:lnTo>
                  <a:pt x="1" y="18"/>
                </a:lnTo>
                <a:lnTo>
                  <a:pt x="1" y="20"/>
                </a:lnTo>
                <a:lnTo>
                  <a:pt x="2" y="22"/>
                </a:lnTo>
                <a:lnTo>
                  <a:pt x="4" y="25"/>
                </a:lnTo>
                <a:lnTo>
                  <a:pt x="7" y="27"/>
                </a:lnTo>
                <a:lnTo>
                  <a:pt x="9" y="28"/>
                </a:lnTo>
                <a:lnTo>
                  <a:pt x="11" y="29"/>
                </a:lnTo>
                <a:lnTo>
                  <a:pt x="15" y="29"/>
                </a:lnTo>
                <a:lnTo>
                  <a:pt x="17" y="29"/>
                </a:lnTo>
                <a:lnTo>
                  <a:pt x="21" y="28"/>
                </a:lnTo>
                <a:lnTo>
                  <a:pt x="23" y="27"/>
                </a:lnTo>
                <a:lnTo>
                  <a:pt x="25" y="25"/>
                </a:lnTo>
                <a:lnTo>
                  <a:pt x="26" y="22"/>
                </a:lnTo>
                <a:lnTo>
                  <a:pt x="28" y="20"/>
                </a:lnTo>
                <a:lnTo>
                  <a:pt x="29" y="18"/>
                </a:lnTo>
                <a:lnTo>
                  <a:pt x="29" y="14"/>
                </a:lnTo>
                <a:lnTo>
                  <a:pt x="29" y="12"/>
                </a:lnTo>
                <a:lnTo>
                  <a:pt x="28" y="8"/>
                </a:lnTo>
                <a:lnTo>
                  <a:pt x="26" y="6"/>
                </a:lnTo>
                <a:lnTo>
                  <a:pt x="25" y="3"/>
                </a:lnTo>
                <a:lnTo>
                  <a:pt x="23" y="2"/>
                </a:lnTo>
                <a:lnTo>
                  <a:pt x="21" y="1"/>
                </a:lnTo>
                <a:lnTo>
                  <a:pt x="17" y="0"/>
                </a:lnTo>
                <a:lnTo>
                  <a:pt x="15" y="0"/>
                </a:lnTo>
                <a:close/>
              </a:path>
            </a:pathLst>
          </a:custGeom>
          <a:solidFill>
            <a:srgbClr val="FFFFFF"/>
          </a:solidFill>
          <a:ln w="9525">
            <a:noFill/>
            <a:round/>
            <a:headEnd/>
            <a:tailEnd/>
          </a:ln>
        </p:spPr>
        <p:txBody>
          <a:bodyPr lIns="57150" tIns="28575" rIns="57150" bIns="28575"/>
          <a:lstStyle/>
          <a:p>
            <a:endParaRPr lang="en-US"/>
          </a:p>
        </p:txBody>
      </p:sp>
      <p:sp>
        <p:nvSpPr>
          <p:cNvPr id="62661" name="Freeform 258"/>
          <p:cNvSpPr>
            <a:spLocks/>
          </p:cNvSpPr>
          <p:nvPr/>
        </p:nvSpPr>
        <p:spPr bwMode="auto">
          <a:xfrm>
            <a:off x="1839913" y="3278188"/>
            <a:ext cx="4762" cy="6350"/>
          </a:xfrm>
          <a:custGeom>
            <a:avLst/>
            <a:gdLst>
              <a:gd name="T0" fmla="*/ 2463 w 29"/>
              <a:gd name="T1" fmla="*/ 0 h 29"/>
              <a:gd name="T2" fmla="*/ 1806 w 29"/>
              <a:gd name="T3" fmla="*/ 0 h 29"/>
              <a:gd name="T4" fmla="*/ 1478 w 29"/>
              <a:gd name="T5" fmla="*/ 219 h 29"/>
              <a:gd name="T6" fmla="*/ 1149 w 29"/>
              <a:gd name="T7" fmla="*/ 438 h 29"/>
              <a:gd name="T8" fmla="*/ 657 w 29"/>
              <a:gd name="T9" fmla="*/ 657 h 29"/>
              <a:gd name="T10" fmla="*/ 328 w 29"/>
              <a:gd name="T11" fmla="*/ 1314 h 29"/>
              <a:gd name="T12" fmla="*/ 164 w 29"/>
              <a:gd name="T13" fmla="*/ 1752 h 29"/>
              <a:gd name="T14" fmla="*/ 164 w 29"/>
              <a:gd name="T15" fmla="*/ 2628 h 29"/>
              <a:gd name="T16" fmla="*/ 0 w 29"/>
              <a:gd name="T17" fmla="*/ 3066 h 29"/>
              <a:gd name="T18" fmla="*/ 164 w 29"/>
              <a:gd name="T19" fmla="*/ 3941 h 29"/>
              <a:gd name="T20" fmla="*/ 164 w 29"/>
              <a:gd name="T21" fmla="*/ 4379 h 29"/>
              <a:gd name="T22" fmla="*/ 328 w 29"/>
              <a:gd name="T23" fmla="*/ 4817 h 29"/>
              <a:gd name="T24" fmla="*/ 657 w 29"/>
              <a:gd name="T25" fmla="*/ 5474 h 29"/>
              <a:gd name="T26" fmla="*/ 1149 w 29"/>
              <a:gd name="T27" fmla="*/ 5912 h 29"/>
              <a:gd name="T28" fmla="*/ 1478 w 29"/>
              <a:gd name="T29" fmla="*/ 6131 h 29"/>
              <a:gd name="T30" fmla="*/ 1806 w 29"/>
              <a:gd name="T31" fmla="*/ 6350 h 29"/>
              <a:gd name="T32" fmla="*/ 2463 w 29"/>
              <a:gd name="T33" fmla="*/ 6350 h 29"/>
              <a:gd name="T34" fmla="*/ 2792 w 29"/>
              <a:gd name="T35" fmla="*/ 6350 h 29"/>
              <a:gd name="T36" fmla="*/ 3448 w 29"/>
              <a:gd name="T37" fmla="*/ 6131 h 29"/>
              <a:gd name="T38" fmla="*/ 3777 w 29"/>
              <a:gd name="T39" fmla="*/ 5912 h 29"/>
              <a:gd name="T40" fmla="*/ 4105 w 29"/>
              <a:gd name="T41" fmla="*/ 5474 h 29"/>
              <a:gd name="T42" fmla="*/ 4269 w 29"/>
              <a:gd name="T43" fmla="*/ 4817 h 29"/>
              <a:gd name="T44" fmla="*/ 4598 w 29"/>
              <a:gd name="T45" fmla="*/ 4379 h 29"/>
              <a:gd name="T46" fmla="*/ 4762 w 29"/>
              <a:gd name="T47" fmla="*/ 3941 h 29"/>
              <a:gd name="T48" fmla="*/ 4762 w 29"/>
              <a:gd name="T49" fmla="*/ 3066 h 29"/>
              <a:gd name="T50" fmla="*/ 4762 w 29"/>
              <a:gd name="T51" fmla="*/ 2628 h 29"/>
              <a:gd name="T52" fmla="*/ 4598 w 29"/>
              <a:gd name="T53" fmla="*/ 1752 h 29"/>
              <a:gd name="T54" fmla="*/ 4269 w 29"/>
              <a:gd name="T55" fmla="*/ 1314 h 29"/>
              <a:gd name="T56" fmla="*/ 4105 w 29"/>
              <a:gd name="T57" fmla="*/ 657 h 29"/>
              <a:gd name="T58" fmla="*/ 3777 w 29"/>
              <a:gd name="T59" fmla="*/ 438 h 29"/>
              <a:gd name="T60" fmla="*/ 3448 w 29"/>
              <a:gd name="T61" fmla="*/ 219 h 29"/>
              <a:gd name="T62" fmla="*/ 2792 w 29"/>
              <a:gd name="T63" fmla="*/ 0 h 29"/>
              <a:gd name="T64" fmla="*/ 2463 w 29"/>
              <a:gd name="T65" fmla="*/ 0 h 29"/>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9"/>
              <a:gd name="T100" fmla="*/ 0 h 29"/>
              <a:gd name="T101" fmla="*/ 29 w 29"/>
              <a:gd name="T102" fmla="*/ 29 h 29"/>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9" h="29">
                <a:moveTo>
                  <a:pt x="15" y="0"/>
                </a:moveTo>
                <a:lnTo>
                  <a:pt x="11" y="0"/>
                </a:lnTo>
                <a:lnTo>
                  <a:pt x="9" y="1"/>
                </a:lnTo>
                <a:lnTo>
                  <a:pt x="7" y="2"/>
                </a:lnTo>
                <a:lnTo>
                  <a:pt x="4" y="3"/>
                </a:lnTo>
                <a:lnTo>
                  <a:pt x="2" y="6"/>
                </a:lnTo>
                <a:lnTo>
                  <a:pt x="1" y="8"/>
                </a:lnTo>
                <a:lnTo>
                  <a:pt x="1" y="12"/>
                </a:lnTo>
                <a:lnTo>
                  <a:pt x="0" y="14"/>
                </a:lnTo>
                <a:lnTo>
                  <a:pt x="1" y="18"/>
                </a:lnTo>
                <a:lnTo>
                  <a:pt x="1" y="20"/>
                </a:lnTo>
                <a:lnTo>
                  <a:pt x="2" y="22"/>
                </a:lnTo>
                <a:lnTo>
                  <a:pt x="4" y="25"/>
                </a:lnTo>
                <a:lnTo>
                  <a:pt x="7" y="27"/>
                </a:lnTo>
                <a:lnTo>
                  <a:pt x="9" y="28"/>
                </a:lnTo>
                <a:lnTo>
                  <a:pt x="11" y="29"/>
                </a:lnTo>
                <a:lnTo>
                  <a:pt x="15" y="29"/>
                </a:lnTo>
                <a:lnTo>
                  <a:pt x="17" y="29"/>
                </a:lnTo>
                <a:lnTo>
                  <a:pt x="21" y="28"/>
                </a:lnTo>
                <a:lnTo>
                  <a:pt x="23" y="27"/>
                </a:lnTo>
                <a:lnTo>
                  <a:pt x="25" y="25"/>
                </a:lnTo>
                <a:lnTo>
                  <a:pt x="26" y="22"/>
                </a:lnTo>
                <a:lnTo>
                  <a:pt x="28" y="20"/>
                </a:lnTo>
                <a:lnTo>
                  <a:pt x="29" y="18"/>
                </a:lnTo>
                <a:lnTo>
                  <a:pt x="29" y="14"/>
                </a:lnTo>
                <a:lnTo>
                  <a:pt x="29" y="12"/>
                </a:lnTo>
                <a:lnTo>
                  <a:pt x="28" y="8"/>
                </a:lnTo>
                <a:lnTo>
                  <a:pt x="26" y="6"/>
                </a:lnTo>
                <a:lnTo>
                  <a:pt x="25" y="3"/>
                </a:lnTo>
                <a:lnTo>
                  <a:pt x="23" y="2"/>
                </a:lnTo>
                <a:lnTo>
                  <a:pt x="21" y="1"/>
                </a:lnTo>
                <a:lnTo>
                  <a:pt x="17" y="0"/>
                </a:lnTo>
                <a:lnTo>
                  <a:pt x="15" y="0"/>
                </a:lnTo>
              </a:path>
            </a:pathLst>
          </a:custGeom>
          <a:noFill/>
          <a:ln w="1588">
            <a:solidFill>
              <a:srgbClr val="FFFFFF"/>
            </a:solidFill>
            <a:prstDash val="solid"/>
            <a:round/>
            <a:headEnd/>
            <a:tailEnd/>
          </a:ln>
        </p:spPr>
        <p:txBody>
          <a:bodyPr lIns="57150" tIns="28575" rIns="57150" bIns="28575"/>
          <a:lstStyle/>
          <a:p>
            <a:endParaRPr lang="en-US"/>
          </a:p>
        </p:txBody>
      </p:sp>
      <p:sp>
        <p:nvSpPr>
          <p:cNvPr id="62662" name="Freeform 259"/>
          <p:cNvSpPr>
            <a:spLocks/>
          </p:cNvSpPr>
          <p:nvPr/>
        </p:nvSpPr>
        <p:spPr bwMode="auto">
          <a:xfrm>
            <a:off x="1849438" y="3278188"/>
            <a:ext cx="3175" cy="6350"/>
          </a:xfrm>
          <a:custGeom>
            <a:avLst/>
            <a:gdLst>
              <a:gd name="T0" fmla="*/ 1642 w 29"/>
              <a:gd name="T1" fmla="*/ 0 h 29"/>
              <a:gd name="T2" fmla="*/ 1314 w 29"/>
              <a:gd name="T3" fmla="*/ 0 h 29"/>
              <a:gd name="T4" fmla="*/ 985 w 29"/>
              <a:gd name="T5" fmla="*/ 219 h 29"/>
              <a:gd name="T6" fmla="*/ 766 w 29"/>
              <a:gd name="T7" fmla="*/ 438 h 29"/>
              <a:gd name="T8" fmla="*/ 547 w 29"/>
              <a:gd name="T9" fmla="*/ 657 h 29"/>
              <a:gd name="T10" fmla="*/ 219 w 29"/>
              <a:gd name="T11" fmla="*/ 1314 h 29"/>
              <a:gd name="T12" fmla="*/ 109 w 29"/>
              <a:gd name="T13" fmla="*/ 1752 h 29"/>
              <a:gd name="T14" fmla="*/ 109 w 29"/>
              <a:gd name="T15" fmla="*/ 2628 h 29"/>
              <a:gd name="T16" fmla="*/ 0 w 29"/>
              <a:gd name="T17" fmla="*/ 3066 h 29"/>
              <a:gd name="T18" fmla="*/ 109 w 29"/>
              <a:gd name="T19" fmla="*/ 3941 h 29"/>
              <a:gd name="T20" fmla="*/ 109 w 29"/>
              <a:gd name="T21" fmla="*/ 4379 h 29"/>
              <a:gd name="T22" fmla="*/ 219 w 29"/>
              <a:gd name="T23" fmla="*/ 4817 h 29"/>
              <a:gd name="T24" fmla="*/ 547 w 29"/>
              <a:gd name="T25" fmla="*/ 5474 h 29"/>
              <a:gd name="T26" fmla="*/ 766 w 29"/>
              <a:gd name="T27" fmla="*/ 5912 h 29"/>
              <a:gd name="T28" fmla="*/ 985 w 29"/>
              <a:gd name="T29" fmla="*/ 6131 h 29"/>
              <a:gd name="T30" fmla="*/ 1314 w 29"/>
              <a:gd name="T31" fmla="*/ 6350 h 29"/>
              <a:gd name="T32" fmla="*/ 1642 w 29"/>
              <a:gd name="T33" fmla="*/ 6350 h 29"/>
              <a:gd name="T34" fmla="*/ 1971 w 29"/>
              <a:gd name="T35" fmla="*/ 6350 h 29"/>
              <a:gd name="T36" fmla="*/ 2299 w 29"/>
              <a:gd name="T37" fmla="*/ 6131 h 29"/>
              <a:gd name="T38" fmla="*/ 2518 w 29"/>
              <a:gd name="T39" fmla="*/ 5912 h 29"/>
              <a:gd name="T40" fmla="*/ 2847 w 29"/>
              <a:gd name="T41" fmla="*/ 5474 h 29"/>
              <a:gd name="T42" fmla="*/ 2956 w 29"/>
              <a:gd name="T43" fmla="*/ 4817 h 29"/>
              <a:gd name="T44" fmla="*/ 3066 w 29"/>
              <a:gd name="T45" fmla="*/ 4379 h 29"/>
              <a:gd name="T46" fmla="*/ 3175 w 29"/>
              <a:gd name="T47" fmla="*/ 3941 h 29"/>
              <a:gd name="T48" fmla="*/ 3175 w 29"/>
              <a:gd name="T49" fmla="*/ 3066 h 29"/>
              <a:gd name="T50" fmla="*/ 3175 w 29"/>
              <a:gd name="T51" fmla="*/ 2628 h 29"/>
              <a:gd name="T52" fmla="*/ 3066 w 29"/>
              <a:gd name="T53" fmla="*/ 1752 h 29"/>
              <a:gd name="T54" fmla="*/ 2956 w 29"/>
              <a:gd name="T55" fmla="*/ 1314 h 29"/>
              <a:gd name="T56" fmla="*/ 2847 w 29"/>
              <a:gd name="T57" fmla="*/ 657 h 29"/>
              <a:gd name="T58" fmla="*/ 2518 w 29"/>
              <a:gd name="T59" fmla="*/ 438 h 29"/>
              <a:gd name="T60" fmla="*/ 2299 w 29"/>
              <a:gd name="T61" fmla="*/ 219 h 29"/>
              <a:gd name="T62" fmla="*/ 1971 w 29"/>
              <a:gd name="T63" fmla="*/ 0 h 29"/>
              <a:gd name="T64" fmla="*/ 1642 w 29"/>
              <a:gd name="T65" fmla="*/ 0 h 29"/>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9"/>
              <a:gd name="T100" fmla="*/ 0 h 29"/>
              <a:gd name="T101" fmla="*/ 29 w 29"/>
              <a:gd name="T102" fmla="*/ 29 h 29"/>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9" h="29">
                <a:moveTo>
                  <a:pt x="15" y="0"/>
                </a:moveTo>
                <a:lnTo>
                  <a:pt x="12" y="0"/>
                </a:lnTo>
                <a:lnTo>
                  <a:pt x="9" y="1"/>
                </a:lnTo>
                <a:lnTo>
                  <a:pt x="7" y="2"/>
                </a:lnTo>
                <a:lnTo>
                  <a:pt x="5" y="3"/>
                </a:lnTo>
                <a:lnTo>
                  <a:pt x="2" y="6"/>
                </a:lnTo>
                <a:lnTo>
                  <a:pt x="1" y="8"/>
                </a:lnTo>
                <a:lnTo>
                  <a:pt x="1" y="12"/>
                </a:lnTo>
                <a:lnTo>
                  <a:pt x="0" y="14"/>
                </a:lnTo>
                <a:lnTo>
                  <a:pt x="1" y="18"/>
                </a:lnTo>
                <a:lnTo>
                  <a:pt x="1" y="20"/>
                </a:lnTo>
                <a:lnTo>
                  <a:pt x="2" y="22"/>
                </a:lnTo>
                <a:lnTo>
                  <a:pt x="5" y="25"/>
                </a:lnTo>
                <a:lnTo>
                  <a:pt x="7" y="27"/>
                </a:lnTo>
                <a:lnTo>
                  <a:pt x="9" y="28"/>
                </a:lnTo>
                <a:lnTo>
                  <a:pt x="12" y="29"/>
                </a:lnTo>
                <a:lnTo>
                  <a:pt x="15" y="29"/>
                </a:lnTo>
                <a:lnTo>
                  <a:pt x="18" y="29"/>
                </a:lnTo>
                <a:lnTo>
                  <a:pt x="21" y="28"/>
                </a:lnTo>
                <a:lnTo>
                  <a:pt x="23" y="27"/>
                </a:lnTo>
                <a:lnTo>
                  <a:pt x="26" y="25"/>
                </a:lnTo>
                <a:lnTo>
                  <a:pt x="27" y="22"/>
                </a:lnTo>
                <a:lnTo>
                  <a:pt x="28" y="20"/>
                </a:lnTo>
                <a:lnTo>
                  <a:pt x="29" y="18"/>
                </a:lnTo>
                <a:lnTo>
                  <a:pt x="29" y="14"/>
                </a:lnTo>
                <a:lnTo>
                  <a:pt x="29" y="12"/>
                </a:lnTo>
                <a:lnTo>
                  <a:pt x="28" y="8"/>
                </a:lnTo>
                <a:lnTo>
                  <a:pt x="27" y="6"/>
                </a:lnTo>
                <a:lnTo>
                  <a:pt x="26" y="3"/>
                </a:lnTo>
                <a:lnTo>
                  <a:pt x="23" y="2"/>
                </a:lnTo>
                <a:lnTo>
                  <a:pt x="21" y="1"/>
                </a:lnTo>
                <a:lnTo>
                  <a:pt x="18" y="0"/>
                </a:lnTo>
                <a:lnTo>
                  <a:pt x="15" y="0"/>
                </a:lnTo>
                <a:close/>
              </a:path>
            </a:pathLst>
          </a:custGeom>
          <a:solidFill>
            <a:srgbClr val="FFFFFF"/>
          </a:solidFill>
          <a:ln w="9525">
            <a:noFill/>
            <a:round/>
            <a:headEnd/>
            <a:tailEnd/>
          </a:ln>
        </p:spPr>
        <p:txBody>
          <a:bodyPr lIns="57150" tIns="28575" rIns="57150" bIns="28575"/>
          <a:lstStyle/>
          <a:p>
            <a:endParaRPr lang="en-US"/>
          </a:p>
        </p:txBody>
      </p:sp>
      <p:sp>
        <p:nvSpPr>
          <p:cNvPr id="62663" name="Freeform 260"/>
          <p:cNvSpPr>
            <a:spLocks/>
          </p:cNvSpPr>
          <p:nvPr/>
        </p:nvSpPr>
        <p:spPr bwMode="auto">
          <a:xfrm>
            <a:off x="1849438" y="3278188"/>
            <a:ext cx="3175" cy="6350"/>
          </a:xfrm>
          <a:custGeom>
            <a:avLst/>
            <a:gdLst>
              <a:gd name="T0" fmla="*/ 1642 w 29"/>
              <a:gd name="T1" fmla="*/ 0 h 29"/>
              <a:gd name="T2" fmla="*/ 1314 w 29"/>
              <a:gd name="T3" fmla="*/ 0 h 29"/>
              <a:gd name="T4" fmla="*/ 985 w 29"/>
              <a:gd name="T5" fmla="*/ 219 h 29"/>
              <a:gd name="T6" fmla="*/ 766 w 29"/>
              <a:gd name="T7" fmla="*/ 438 h 29"/>
              <a:gd name="T8" fmla="*/ 547 w 29"/>
              <a:gd name="T9" fmla="*/ 657 h 29"/>
              <a:gd name="T10" fmla="*/ 219 w 29"/>
              <a:gd name="T11" fmla="*/ 1314 h 29"/>
              <a:gd name="T12" fmla="*/ 109 w 29"/>
              <a:gd name="T13" fmla="*/ 1752 h 29"/>
              <a:gd name="T14" fmla="*/ 109 w 29"/>
              <a:gd name="T15" fmla="*/ 2628 h 29"/>
              <a:gd name="T16" fmla="*/ 0 w 29"/>
              <a:gd name="T17" fmla="*/ 3066 h 29"/>
              <a:gd name="T18" fmla="*/ 109 w 29"/>
              <a:gd name="T19" fmla="*/ 3941 h 29"/>
              <a:gd name="T20" fmla="*/ 109 w 29"/>
              <a:gd name="T21" fmla="*/ 4379 h 29"/>
              <a:gd name="T22" fmla="*/ 219 w 29"/>
              <a:gd name="T23" fmla="*/ 4817 h 29"/>
              <a:gd name="T24" fmla="*/ 547 w 29"/>
              <a:gd name="T25" fmla="*/ 5474 h 29"/>
              <a:gd name="T26" fmla="*/ 766 w 29"/>
              <a:gd name="T27" fmla="*/ 5912 h 29"/>
              <a:gd name="T28" fmla="*/ 985 w 29"/>
              <a:gd name="T29" fmla="*/ 6131 h 29"/>
              <a:gd name="T30" fmla="*/ 1314 w 29"/>
              <a:gd name="T31" fmla="*/ 6350 h 29"/>
              <a:gd name="T32" fmla="*/ 1642 w 29"/>
              <a:gd name="T33" fmla="*/ 6350 h 29"/>
              <a:gd name="T34" fmla="*/ 1971 w 29"/>
              <a:gd name="T35" fmla="*/ 6350 h 29"/>
              <a:gd name="T36" fmla="*/ 2299 w 29"/>
              <a:gd name="T37" fmla="*/ 6131 h 29"/>
              <a:gd name="T38" fmla="*/ 2518 w 29"/>
              <a:gd name="T39" fmla="*/ 5912 h 29"/>
              <a:gd name="T40" fmla="*/ 2847 w 29"/>
              <a:gd name="T41" fmla="*/ 5474 h 29"/>
              <a:gd name="T42" fmla="*/ 2956 w 29"/>
              <a:gd name="T43" fmla="*/ 4817 h 29"/>
              <a:gd name="T44" fmla="*/ 3066 w 29"/>
              <a:gd name="T45" fmla="*/ 4379 h 29"/>
              <a:gd name="T46" fmla="*/ 3175 w 29"/>
              <a:gd name="T47" fmla="*/ 3941 h 29"/>
              <a:gd name="T48" fmla="*/ 3175 w 29"/>
              <a:gd name="T49" fmla="*/ 3066 h 29"/>
              <a:gd name="T50" fmla="*/ 3175 w 29"/>
              <a:gd name="T51" fmla="*/ 2628 h 29"/>
              <a:gd name="T52" fmla="*/ 3066 w 29"/>
              <a:gd name="T53" fmla="*/ 1752 h 29"/>
              <a:gd name="T54" fmla="*/ 2956 w 29"/>
              <a:gd name="T55" fmla="*/ 1314 h 29"/>
              <a:gd name="T56" fmla="*/ 2847 w 29"/>
              <a:gd name="T57" fmla="*/ 657 h 29"/>
              <a:gd name="T58" fmla="*/ 2518 w 29"/>
              <a:gd name="T59" fmla="*/ 438 h 29"/>
              <a:gd name="T60" fmla="*/ 2299 w 29"/>
              <a:gd name="T61" fmla="*/ 219 h 29"/>
              <a:gd name="T62" fmla="*/ 1971 w 29"/>
              <a:gd name="T63" fmla="*/ 0 h 29"/>
              <a:gd name="T64" fmla="*/ 1642 w 29"/>
              <a:gd name="T65" fmla="*/ 0 h 29"/>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9"/>
              <a:gd name="T100" fmla="*/ 0 h 29"/>
              <a:gd name="T101" fmla="*/ 29 w 29"/>
              <a:gd name="T102" fmla="*/ 29 h 29"/>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9" h="29">
                <a:moveTo>
                  <a:pt x="15" y="0"/>
                </a:moveTo>
                <a:lnTo>
                  <a:pt x="12" y="0"/>
                </a:lnTo>
                <a:lnTo>
                  <a:pt x="9" y="1"/>
                </a:lnTo>
                <a:lnTo>
                  <a:pt x="7" y="2"/>
                </a:lnTo>
                <a:lnTo>
                  <a:pt x="5" y="3"/>
                </a:lnTo>
                <a:lnTo>
                  <a:pt x="2" y="6"/>
                </a:lnTo>
                <a:lnTo>
                  <a:pt x="1" y="8"/>
                </a:lnTo>
                <a:lnTo>
                  <a:pt x="1" y="12"/>
                </a:lnTo>
                <a:lnTo>
                  <a:pt x="0" y="14"/>
                </a:lnTo>
                <a:lnTo>
                  <a:pt x="1" y="18"/>
                </a:lnTo>
                <a:lnTo>
                  <a:pt x="1" y="20"/>
                </a:lnTo>
                <a:lnTo>
                  <a:pt x="2" y="22"/>
                </a:lnTo>
                <a:lnTo>
                  <a:pt x="5" y="25"/>
                </a:lnTo>
                <a:lnTo>
                  <a:pt x="7" y="27"/>
                </a:lnTo>
                <a:lnTo>
                  <a:pt x="9" y="28"/>
                </a:lnTo>
                <a:lnTo>
                  <a:pt x="12" y="29"/>
                </a:lnTo>
                <a:lnTo>
                  <a:pt x="15" y="29"/>
                </a:lnTo>
                <a:lnTo>
                  <a:pt x="18" y="29"/>
                </a:lnTo>
                <a:lnTo>
                  <a:pt x="21" y="28"/>
                </a:lnTo>
                <a:lnTo>
                  <a:pt x="23" y="27"/>
                </a:lnTo>
                <a:lnTo>
                  <a:pt x="26" y="25"/>
                </a:lnTo>
                <a:lnTo>
                  <a:pt x="27" y="22"/>
                </a:lnTo>
                <a:lnTo>
                  <a:pt x="28" y="20"/>
                </a:lnTo>
                <a:lnTo>
                  <a:pt x="29" y="18"/>
                </a:lnTo>
                <a:lnTo>
                  <a:pt x="29" y="14"/>
                </a:lnTo>
                <a:lnTo>
                  <a:pt x="29" y="12"/>
                </a:lnTo>
                <a:lnTo>
                  <a:pt x="28" y="8"/>
                </a:lnTo>
                <a:lnTo>
                  <a:pt x="27" y="6"/>
                </a:lnTo>
                <a:lnTo>
                  <a:pt x="26" y="3"/>
                </a:lnTo>
                <a:lnTo>
                  <a:pt x="23" y="2"/>
                </a:lnTo>
                <a:lnTo>
                  <a:pt x="21" y="1"/>
                </a:lnTo>
                <a:lnTo>
                  <a:pt x="18" y="0"/>
                </a:lnTo>
                <a:lnTo>
                  <a:pt x="15" y="0"/>
                </a:lnTo>
              </a:path>
            </a:pathLst>
          </a:custGeom>
          <a:noFill/>
          <a:ln w="1588">
            <a:solidFill>
              <a:srgbClr val="FFFFFF"/>
            </a:solidFill>
            <a:prstDash val="solid"/>
            <a:round/>
            <a:headEnd/>
            <a:tailEnd/>
          </a:ln>
        </p:spPr>
        <p:txBody>
          <a:bodyPr lIns="57150" tIns="28575" rIns="57150" bIns="28575"/>
          <a:lstStyle/>
          <a:p>
            <a:endParaRPr lang="en-US"/>
          </a:p>
        </p:txBody>
      </p:sp>
      <p:sp>
        <p:nvSpPr>
          <p:cNvPr id="62664" name="Freeform 261"/>
          <p:cNvSpPr>
            <a:spLocks/>
          </p:cNvSpPr>
          <p:nvPr/>
        </p:nvSpPr>
        <p:spPr bwMode="auto">
          <a:xfrm>
            <a:off x="1857375" y="3278188"/>
            <a:ext cx="4763" cy="6350"/>
          </a:xfrm>
          <a:custGeom>
            <a:avLst/>
            <a:gdLst>
              <a:gd name="T0" fmla="*/ 2464 w 29"/>
              <a:gd name="T1" fmla="*/ 0 h 29"/>
              <a:gd name="T2" fmla="*/ 1807 w 29"/>
              <a:gd name="T3" fmla="*/ 0 h 29"/>
              <a:gd name="T4" fmla="*/ 1478 w 29"/>
              <a:gd name="T5" fmla="*/ 219 h 29"/>
              <a:gd name="T6" fmla="*/ 1150 w 29"/>
              <a:gd name="T7" fmla="*/ 438 h 29"/>
              <a:gd name="T8" fmla="*/ 657 w 29"/>
              <a:gd name="T9" fmla="*/ 657 h 29"/>
              <a:gd name="T10" fmla="*/ 328 w 29"/>
              <a:gd name="T11" fmla="*/ 1314 h 29"/>
              <a:gd name="T12" fmla="*/ 164 w 29"/>
              <a:gd name="T13" fmla="*/ 1752 h 29"/>
              <a:gd name="T14" fmla="*/ 164 w 29"/>
              <a:gd name="T15" fmla="*/ 2628 h 29"/>
              <a:gd name="T16" fmla="*/ 0 w 29"/>
              <a:gd name="T17" fmla="*/ 3066 h 29"/>
              <a:gd name="T18" fmla="*/ 164 w 29"/>
              <a:gd name="T19" fmla="*/ 3941 h 29"/>
              <a:gd name="T20" fmla="*/ 164 w 29"/>
              <a:gd name="T21" fmla="*/ 4379 h 29"/>
              <a:gd name="T22" fmla="*/ 328 w 29"/>
              <a:gd name="T23" fmla="*/ 4817 h 29"/>
              <a:gd name="T24" fmla="*/ 657 w 29"/>
              <a:gd name="T25" fmla="*/ 5474 h 29"/>
              <a:gd name="T26" fmla="*/ 1150 w 29"/>
              <a:gd name="T27" fmla="*/ 5912 h 29"/>
              <a:gd name="T28" fmla="*/ 1478 w 29"/>
              <a:gd name="T29" fmla="*/ 6131 h 29"/>
              <a:gd name="T30" fmla="*/ 1807 w 29"/>
              <a:gd name="T31" fmla="*/ 6350 h 29"/>
              <a:gd name="T32" fmla="*/ 2464 w 29"/>
              <a:gd name="T33" fmla="*/ 6350 h 29"/>
              <a:gd name="T34" fmla="*/ 2792 w 29"/>
              <a:gd name="T35" fmla="*/ 6350 h 29"/>
              <a:gd name="T36" fmla="*/ 3449 w 29"/>
              <a:gd name="T37" fmla="*/ 6131 h 29"/>
              <a:gd name="T38" fmla="*/ 3778 w 29"/>
              <a:gd name="T39" fmla="*/ 5912 h 29"/>
              <a:gd name="T40" fmla="*/ 4106 w 29"/>
              <a:gd name="T41" fmla="*/ 5474 h 29"/>
              <a:gd name="T42" fmla="*/ 4270 w 29"/>
              <a:gd name="T43" fmla="*/ 4817 h 29"/>
              <a:gd name="T44" fmla="*/ 4599 w 29"/>
              <a:gd name="T45" fmla="*/ 4379 h 29"/>
              <a:gd name="T46" fmla="*/ 4763 w 29"/>
              <a:gd name="T47" fmla="*/ 3941 h 29"/>
              <a:gd name="T48" fmla="*/ 4763 w 29"/>
              <a:gd name="T49" fmla="*/ 3066 h 29"/>
              <a:gd name="T50" fmla="*/ 4763 w 29"/>
              <a:gd name="T51" fmla="*/ 2628 h 29"/>
              <a:gd name="T52" fmla="*/ 4599 w 29"/>
              <a:gd name="T53" fmla="*/ 1752 h 29"/>
              <a:gd name="T54" fmla="*/ 4270 w 29"/>
              <a:gd name="T55" fmla="*/ 1314 h 29"/>
              <a:gd name="T56" fmla="*/ 4106 w 29"/>
              <a:gd name="T57" fmla="*/ 657 h 29"/>
              <a:gd name="T58" fmla="*/ 3778 w 29"/>
              <a:gd name="T59" fmla="*/ 438 h 29"/>
              <a:gd name="T60" fmla="*/ 3449 w 29"/>
              <a:gd name="T61" fmla="*/ 219 h 29"/>
              <a:gd name="T62" fmla="*/ 2792 w 29"/>
              <a:gd name="T63" fmla="*/ 0 h 29"/>
              <a:gd name="T64" fmla="*/ 2464 w 29"/>
              <a:gd name="T65" fmla="*/ 0 h 29"/>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9"/>
              <a:gd name="T100" fmla="*/ 0 h 29"/>
              <a:gd name="T101" fmla="*/ 29 w 29"/>
              <a:gd name="T102" fmla="*/ 29 h 29"/>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9" h="29">
                <a:moveTo>
                  <a:pt x="15" y="0"/>
                </a:moveTo>
                <a:lnTo>
                  <a:pt x="11" y="0"/>
                </a:lnTo>
                <a:lnTo>
                  <a:pt x="9" y="1"/>
                </a:lnTo>
                <a:lnTo>
                  <a:pt x="7" y="2"/>
                </a:lnTo>
                <a:lnTo>
                  <a:pt x="4" y="3"/>
                </a:lnTo>
                <a:lnTo>
                  <a:pt x="2" y="6"/>
                </a:lnTo>
                <a:lnTo>
                  <a:pt x="1" y="8"/>
                </a:lnTo>
                <a:lnTo>
                  <a:pt x="1" y="12"/>
                </a:lnTo>
                <a:lnTo>
                  <a:pt x="0" y="14"/>
                </a:lnTo>
                <a:lnTo>
                  <a:pt x="1" y="18"/>
                </a:lnTo>
                <a:lnTo>
                  <a:pt x="1" y="20"/>
                </a:lnTo>
                <a:lnTo>
                  <a:pt x="2" y="22"/>
                </a:lnTo>
                <a:lnTo>
                  <a:pt x="4" y="25"/>
                </a:lnTo>
                <a:lnTo>
                  <a:pt x="7" y="27"/>
                </a:lnTo>
                <a:lnTo>
                  <a:pt x="9" y="28"/>
                </a:lnTo>
                <a:lnTo>
                  <a:pt x="11" y="29"/>
                </a:lnTo>
                <a:lnTo>
                  <a:pt x="15" y="29"/>
                </a:lnTo>
                <a:lnTo>
                  <a:pt x="17" y="29"/>
                </a:lnTo>
                <a:lnTo>
                  <a:pt x="21" y="28"/>
                </a:lnTo>
                <a:lnTo>
                  <a:pt x="23" y="27"/>
                </a:lnTo>
                <a:lnTo>
                  <a:pt x="25" y="25"/>
                </a:lnTo>
                <a:lnTo>
                  <a:pt x="26" y="22"/>
                </a:lnTo>
                <a:lnTo>
                  <a:pt x="28" y="20"/>
                </a:lnTo>
                <a:lnTo>
                  <a:pt x="29" y="18"/>
                </a:lnTo>
                <a:lnTo>
                  <a:pt x="29" y="14"/>
                </a:lnTo>
                <a:lnTo>
                  <a:pt x="29" y="12"/>
                </a:lnTo>
                <a:lnTo>
                  <a:pt x="28" y="8"/>
                </a:lnTo>
                <a:lnTo>
                  <a:pt x="26" y="6"/>
                </a:lnTo>
                <a:lnTo>
                  <a:pt x="25" y="3"/>
                </a:lnTo>
                <a:lnTo>
                  <a:pt x="23" y="2"/>
                </a:lnTo>
                <a:lnTo>
                  <a:pt x="21" y="1"/>
                </a:lnTo>
                <a:lnTo>
                  <a:pt x="17" y="0"/>
                </a:lnTo>
                <a:lnTo>
                  <a:pt x="15" y="0"/>
                </a:lnTo>
                <a:close/>
              </a:path>
            </a:pathLst>
          </a:custGeom>
          <a:solidFill>
            <a:srgbClr val="FFFFFF"/>
          </a:solidFill>
          <a:ln w="9525">
            <a:noFill/>
            <a:round/>
            <a:headEnd/>
            <a:tailEnd/>
          </a:ln>
        </p:spPr>
        <p:txBody>
          <a:bodyPr lIns="57150" tIns="28575" rIns="57150" bIns="28575"/>
          <a:lstStyle/>
          <a:p>
            <a:endParaRPr lang="en-US"/>
          </a:p>
        </p:txBody>
      </p:sp>
      <p:sp>
        <p:nvSpPr>
          <p:cNvPr id="62665" name="Freeform 262"/>
          <p:cNvSpPr>
            <a:spLocks/>
          </p:cNvSpPr>
          <p:nvPr/>
        </p:nvSpPr>
        <p:spPr bwMode="auto">
          <a:xfrm>
            <a:off x="1857375" y="3278188"/>
            <a:ext cx="4763" cy="6350"/>
          </a:xfrm>
          <a:custGeom>
            <a:avLst/>
            <a:gdLst>
              <a:gd name="T0" fmla="*/ 2464 w 29"/>
              <a:gd name="T1" fmla="*/ 0 h 29"/>
              <a:gd name="T2" fmla="*/ 1807 w 29"/>
              <a:gd name="T3" fmla="*/ 0 h 29"/>
              <a:gd name="T4" fmla="*/ 1478 w 29"/>
              <a:gd name="T5" fmla="*/ 219 h 29"/>
              <a:gd name="T6" fmla="*/ 1150 w 29"/>
              <a:gd name="T7" fmla="*/ 438 h 29"/>
              <a:gd name="T8" fmla="*/ 657 w 29"/>
              <a:gd name="T9" fmla="*/ 657 h 29"/>
              <a:gd name="T10" fmla="*/ 328 w 29"/>
              <a:gd name="T11" fmla="*/ 1314 h 29"/>
              <a:gd name="T12" fmla="*/ 164 w 29"/>
              <a:gd name="T13" fmla="*/ 1752 h 29"/>
              <a:gd name="T14" fmla="*/ 164 w 29"/>
              <a:gd name="T15" fmla="*/ 2628 h 29"/>
              <a:gd name="T16" fmla="*/ 0 w 29"/>
              <a:gd name="T17" fmla="*/ 3066 h 29"/>
              <a:gd name="T18" fmla="*/ 164 w 29"/>
              <a:gd name="T19" fmla="*/ 3941 h 29"/>
              <a:gd name="T20" fmla="*/ 164 w 29"/>
              <a:gd name="T21" fmla="*/ 4379 h 29"/>
              <a:gd name="T22" fmla="*/ 328 w 29"/>
              <a:gd name="T23" fmla="*/ 4817 h 29"/>
              <a:gd name="T24" fmla="*/ 657 w 29"/>
              <a:gd name="T25" fmla="*/ 5474 h 29"/>
              <a:gd name="T26" fmla="*/ 1150 w 29"/>
              <a:gd name="T27" fmla="*/ 5912 h 29"/>
              <a:gd name="T28" fmla="*/ 1478 w 29"/>
              <a:gd name="T29" fmla="*/ 6131 h 29"/>
              <a:gd name="T30" fmla="*/ 1807 w 29"/>
              <a:gd name="T31" fmla="*/ 6350 h 29"/>
              <a:gd name="T32" fmla="*/ 2464 w 29"/>
              <a:gd name="T33" fmla="*/ 6350 h 29"/>
              <a:gd name="T34" fmla="*/ 2792 w 29"/>
              <a:gd name="T35" fmla="*/ 6350 h 29"/>
              <a:gd name="T36" fmla="*/ 3449 w 29"/>
              <a:gd name="T37" fmla="*/ 6131 h 29"/>
              <a:gd name="T38" fmla="*/ 3778 w 29"/>
              <a:gd name="T39" fmla="*/ 5912 h 29"/>
              <a:gd name="T40" fmla="*/ 4106 w 29"/>
              <a:gd name="T41" fmla="*/ 5474 h 29"/>
              <a:gd name="T42" fmla="*/ 4270 w 29"/>
              <a:gd name="T43" fmla="*/ 4817 h 29"/>
              <a:gd name="T44" fmla="*/ 4599 w 29"/>
              <a:gd name="T45" fmla="*/ 4379 h 29"/>
              <a:gd name="T46" fmla="*/ 4763 w 29"/>
              <a:gd name="T47" fmla="*/ 3941 h 29"/>
              <a:gd name="T48" fmla="*/ 4763 w 29"/>
              <a:gd name="T49" fmla="*/ 3066 h 29"/>
              <a:gd name="T50" fmla="*/ 4763 w 29"/>
              <a:gd name="T51" fmla="*/ 2628 h 29"/>
              <a:gd name="T52" fmla="*/ 4599 w 29"/>
              <a:gd name="T53" fmla="*/ 1752 h 29"/>
              <a:gd name="T54" fmla="*/ 4270 w 29"/>
              <a:gd name="T55" fmla="*/ 1314 h 29"/>
              <a:gd name="T56" fmla="*/ 4106 w 29"/>
              <a:gd name="T57" fmla="*/ 657 h 29"/>
              <a:gd name="T58" fmla="*/ 3778 w 29"/>
              <a:gd name="T59" fmla="*/ 438 h 29"/>
              <a:gd name="T60" fmla="*/ 3449 w 29"/>
              <a:gd name="T61" fmla="*/ 219 h 29"/>
              <a:gd name="T62" fmla="*/ 2792 w 29"/>
              <a:gd name="T63" fmla="*/ 0 h 29"/>
              <a:gd name="T64" fmla="*/ 2464 w 29"/>
              <a:gd name="T65" fmla="*/ 0 h 29"/>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9"/>
              <a:gd name="T100" fmla="*/ 0 h 29"/>
              <a:gd name="T101" fmla="*/ 29 w 29"/>
              <a:gd name="T102" fmla="*/ 29 h 29"/>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9" h="29">
                <a:moveTo>
                  <a:pt x="15" y="0"/>
                </a:moveTo>
                <a:lnTo>
                  <a:pt x="11" y="0"/>
                </a:lnTo>
                <a:lnTo>
                  <a:pt x="9" y="1"/>
                </a:lnTo>
                <a:lnTo>
                  <a:pt x="7" y="2"/>
                </a:lnTo>
                <a:lnTo>
                  <a:pt x="4" y="3"/>
                </a:lnTo>
                <a:lnTo>
                  <a:pt x="2" y="6"/>
                </a:lnTo>
                <a:lnTo>
                  <a:pt x="1" y="8"/>
                </a:lnTo>
                <a:lnTo>
                  <a:pt x="1" y="12"/>
                </a:lnTo>
                <a:lnTo>
                  <a:pt x="0" y="14"/>
                </a:lnTo>
                <a:lnTo>
                  <a:pt x="1" y="18"/>
                </a:lnTo>
                <a:lnTo>
                  <a:pt x="1" y="20"/>
                </a:lnTo>
                <a:lnTo>
                  <a:pt x="2" y="22"/>
                </a:lnTo>
                <a:lnTo>
                  <a:pt x="4" y="25"/>
                </a:lnTo>
                <a:lnTo>
                  <a:pt x="7" y="27"/>
                </a:lnTo>
                <a:lnTo>
                  <a:pt x="9" y="28"/>
                </a:lnTo>
                <a:lnTo>
                  <a:pt x="11" y="29"/>
                </a:lnTo>
                <a:lnTo>
                  <a:pt x="15" y="29"/>
                </a:lnTo>
                <a:lnTo>
                  <a:pt x="17" y="29"/>
                </a:lnTo>
                <a:lnTo>
                  <a:pt x="21" y="28"/>
                </a:lnTo>
                <a:lnTo>
                  <a:pt x="23" y="27"/>
                </a:lnTo>
                <a:lnTo>
                  <a:pt x="25" y="25"/>
                </a:lnTo>
                <a:lnTo>
                  <a:pt x="26" y="22"/>
                </a:lnTo>
                <a:lnTo>
                  <a:pt x="28" y="20"/>
                </a:lnTo>
                <a:lnTo>
                  <a:pt x="29" y="18"/>
                </a:lnTo>
                <a:lnTo>
                  <a:pt x="29" y="14"/>
                </a:lnTo>
                <a:lnTo>
                  <a:pt x="29" y="12"/>
                </a:lnTo>
                <a:lnTo>
                  <a:pt x="28" y="8"/>
                </a:lnTo>
                <a:lnTo>
                  <a:pt x="26" y="6"/>
                </a:lnTo>
                <a:lnTo>
                  <a:pt x="25" y="3"/>
                </a:lnTo>
                <a:lnTo>
                  <a:pt x="23" y="2"/>
                </a:lnTo>
                <a:lnTo>
                  <a:pt x="21" y="1"/>
                </a:lnTo>
                <a:lnTo>
                  <a:pt x="17" y="0"/>
                </a:lnTo>
                <a:lnTo>
                  <a:pt x="15" y="0"/>
                </a:lnTo>
              </a:path>
            </a:pathLst>
          </a:custGeom>
          <a:noFill/>
          <a:ln w="1588">
            <a:solidFill>
              <a:srgbClr val="FFFFFF"/>
            </a:solidFill>
            <a:prstDash val="solid"/>
            <a:round/>
            <a:headEnd/>
            <a:tailEnd/>
          </a:ln>
        </p:spPr>
        <p:txBody>
          <a:bodyPr lIns="57150" tIns="28575" rIns="57150" bIns="28575"/>
          <a:lstStyle/>
          <a:p>
            <a:endParaRPr lang="en-US"/>
          </a:p>
        </p:txBody>
      </p:sp>
      <p:sp>
        <p:nvSpPr>
          <p:cNvPr id="62666" name="Freeform 263"/>
          <p:cNvSpPr>
            <a:spLocks/>
          </p:cNvSpPr>
          <p:nvPr/>
        </p:nvSpPr>
        <p:spPr bwMode="auto">
          <a:xfrm>
            <a:off x="1866900" y="3278188"/>
            <a:ext cx="4763" cy="6350"/>
          </a:xfrm>
          <a:custGeom>
            <a:avLst/>
            <a:gdLst>
              <a:gd name="T0" fmla="*/ 2464 w 29"/>
              <a:gd name="T1" fmla="*/ 0 h 29"/>
              <a:gd name="T2" fmla="*/ 1971 w 29"/>
              <a:gd name="T3" fmla="*/ 0 h 29"/>
              <a:gd name="T4" fmla="*/ 1478 w 29"/>
              <a:gd name="T5" fmla="*/ 219 h 29"/>
              <a:gd name="T6" fmla="*/ 1150 w 29"/>
              <a:gd name="T7" fmla="*/ 438 h 29"/>
              <a:gd name="T8" fmla="*/ 821 w 29"/>
              <a:gd name="T9" fmla="*/ 657 h 29"/>
              <a:gd name="T10" fmla="*/ 328 w 29"/>
              <a:gd name="T11" fmla="*/ 1314 h 29"/>
              <a:gd name="T12" fmla="*/ 164 w 29"/>
              <a:gd name="T13" fmla="*/ 1752 h 29"/>
              <a:gd name="T14" fmla="*/ 164 w 29"/>
              <a:gd name="T15" fmla="*/ 2628 h 29"/>
              <a:gd name="T16" fmla="*/ 0 w 29"/>
              <a:gd name="T17" fmla="*/ 3066 h 29"/>
              <a:gd name="T18" fmla="*/ 164 w 29"/>
              <a:gd name="T19" fmla="*/ 3941 h 29"/>
              <a:gd name="T20" fmla="*/ 164 w 29"/>
              <a:gd name="T21" fmla="*/ 4379 h 29"/>
              <a:gd name="T22" fmla="*/ 328 w 29"/>
              <a:gd name="T23" fmla="*/ 4817 h 29"/>
              <a:gd name="T24" fmla="*/ 821 w 29"/>
              <a:gd name="T25" fmla="*/ 5474 h 29"/>
              <a:gd name="T26" fmla="*/ 1150 w 29"/>
              <a:gd name="T27" fmla="*/ 5912 h 29"/>
              <a:gd name="T28" fmla="*/ 1478 w 29"/>
              <a:gd name="T29" fmla="*/ 6131 h 29"/>
              <a:gd name="T30" fmla="*/ 1971 w 29"/>
              <a:gd name="T31" fmla="*/ 6350 h 29"/>
              <a:gd name="T32" fmla="*/ 2464 w 29"/>
              <a:gd name="T33" fmla="*/ 6350 h 29"/>
              <a:gd name="T34" fmla="*/ 2956 w 29"/>
              <a:gd name="T35" fmla="*/ 6350 h 29"/>
              <a:gd name="T36" fmla="*/ 3449 w 29"/>
              <a:gd name="T37" fmla="*/ 6131 h 29"/>
              <a:gd name="T38" fmla="*/ 3778 w 29"/>
              <a:gd name="T39" fmla="*/ 5912 h 29"/>
              <a:gd name="T40" fmla="*/ 4270 w 29"/>
              <a:gd name="T41" fmla="*/ 5474 h 29"/>
              <a:gd name="T42" fmla="*/ 4435 w 29"/>
              <a:gd name="T43" fmla="*/ 4817 h 29"/>
              <a:gd name="T44" fmla="*/ 4599 w 29"/>
              <a:gd name="T45" fmla="*/ 4379 h 29"/>
              <a:gd name="T46" fmla="*/ 4763 w 29"/>
              <a:gd name="T47" fmla="*/ 3941 h 29"/>
              <a:gd name="T48" fmla="*/ 4763 w 29"/>
              <a:gd name="T49" fmla="*/ 3066 h 29"/>
              <a:gd name="T50" fmla="*/ 4763 w 29"/>
              <a:gd name="T51" fmla="*/ 2628 h 29"/>
              <a:gd name="T52" fmla="*/ 4599 w 29"/>
              <a:gd name="T53" fmla="*/ 1752 h 29"/>
              <a:gd name="T54" fmla="*/ 4435 w 29"/>
              <a:gd name="T55" fmla="*/ 1314 h 29"/>
              <a:gd name="T56" fmla="*/ 4270 w 29"/>
              <a:gd name="T57" fmla="*/ 657 h 29"/>
              <a:gd name="T58" fmla="*/ 3778 w 29"/>
              <a:gd name="T59" fmla="*/ 438 h 29"/>
              <a:gd name="T60" fmla="*/ 3449 w 29"/>
              <a:gd name="T61" fmla="*/ 219 h 29"/>
              <a:gd name="T62" fmla="*/ 2956 w 29"/>
              <a:gd name="T63" fmla="*/ 0 h 29"/>
              <a:gd name="T64" fmla="*/ 2464 w 29"/>
              <a:gd name="T65" fmla="*/ 0 h 29"/>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9"/>
              <a:gd name="T100" fmla="*/ 0 h 29"/>
              <a:gd name="T101" fmla="*/ 29 w 29"/>
              <a:gd name="T102" fmla="*/ 29 h 29"/>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9" h="29">
                <a:moveTo>
                  <a:pt x="15" y="0"/>
                </a:moveTo>
                <a:lnTo>
                  <a:pt x="12" y="0"/>
                </a:lnTo>
                <a:lnTo>
                  <a:pt x="9" y="1"/>
                </a:lnTo>
                <a:lnTo>
                  <a:pt x="7" y="2"/>
                </a:lnTo>
                <a:lnTo>
                  <a:pt x="5" y="3"/>
                </a:lnTo>
                <a:lnTo>
                  <a:pt x="2" y="6"/>
                </a:lnTo>
                <a:lnTo>
                  <a:pt x="1" y="8"/>
                </a:lnTo>
                <a:lnTo>
                  <a:pt x="1" y="12"/>
                </a:lnTo>
                <a:lnTo>
                  <a:pt x="0" y="14"/>
                </a:lnTo>
                <a:lnTo>
                  <a:pt x="1" y="18"/>
                </a:lnTo>
                <a:lnTo>
                  <a:pt x="1" y="20"/>
                </a:lnTo>
                <a:lnTo>
                  <a:pt x="2" y="22"/>
                </a:lnTo>
                <a:lnTo>
                  <a:pt x="5" y="25"/>
                </a:lnTo>
                <a:lnTo>
                  <a:pt x="7" y="27"/>
                </a:lnTo>
                <a:lnTo>
                  <a:pt x="9" y="28"/>
                </a:lnTo>
                <a:lnTo>
                  <a:pt x="12" y="29"/>
                </a:lnTo>
                <a:lnTo>
                  <a:pt x="15" y="29"/>
                </a:lnTo>
                <a:lnTo>
                  <a:pt x="18" y="29"/>
                </a:lnTo>
                <a:lnTo>
                  <a:pt x="21" y="28"/>
                </a:lnTo>
                <a:lnTo>
                  <a:pt x="23" y="27"/>
                </a:lnTo>
                <a:lnTo>
                  <a:pt x="26" y="25"/>
                </a:lnTo>
                <a:lnTo>
                  <a:pt x="27" y="22"/>
                </a:lnTo>
                <a:lnTo>
                  <a:pt x="28" y="20"/>
                </a:lnTo>
                <a:lnTo>
                  <a:pt x="29" y="18"/>
                </a:lnTo>
                <a:lnTo>
                  <a:pt x="29" y="14"/>
                </a:lnTo>
                <a:lnTo>
                  <a:pt x="29" y="12"/>
                </a:lnTo>
                <a:lnTo>
                  <a:pt x="28" y="8"/>
                </a:lnTo>
                <a:lnTo>
                  <a:pt x="27" y="6"/>
                </a:lnTo>
                <a:lnTo>
                  <a:pt x="26" y="3"/>
                </a:lnTo>
                <a:lnTo>
                  <a:pt x="23" y="2"/>
                </a:lnTo>
                <a:lnTo>
                  <a:pt x="21" y="1"/>
                </a:lnTo>
                <a:lnTo>
                  <a:pt x="18" y="0"/>
                </a:lnTo>
                <a:lnTo>
                  <a:pt x="15" y="0"/>
                </a:lnTo>
                <a:close/>
              </a:path>
            </a:pathLst>
          </a:custGeom>
          <a:solidFill>
            <a:srgbClr val="FFFFFF"/>
          </a:solidFill>
          <a:ln w="9525">
            <a:noFill/>
            <a:round/>
            <a:headEnd/>
            <a:tailEnd/>
          </a:ln>
        </p:spPr>
        <p:txBody>
          <a:bodyPr lIns="57150" tIns="28575" rIns="57150" bIns="28575"/>
          <a:lstStyle/>
          <a:p>
            <a:endParaRPr lang="en-US"/>
          </a:p>
        </p:txBody>
      </p:sp>
      <p:sp>
        <p:nvSpPr>
          <p:cNvPr id="62667" name="Freeform 264"/>
          <p:cNvSpPr>
            <a:spLocks/>
          </p:cNvSpPr>
          <p:nvPr/>
        </p:nvSpPr>
        <p:spPr bwMode="auto">
          <a:xfrm>
            <a:off x="1866900" y="3278188"/>
            <a:ext cx="4763" cy="6350"/>
          </a:xfrm>
          <a:custGeom>
            <a:avLst/>
            <a:gdLst>
              <a:gd name="T0" fmla="*/ 2464 w 29"/>
              <a:gd name="T1" fmla="*/ 0 h 29"/>
              <a:gd name="T2" fmla="*/ 1971 w 29"/>
              <a:gd name="T3" fmla="*/ 0 h 29"/>
              <a:gd name="T4" fmla="*/ 1478 w 29"/>
              <a:gd name="T5" fmla="*/ 219 h 29"/>
              <a:gd name="T6" fmla="*/ 1150 w 29"/>
              <a:gd name="T7" fmla="*/ 438 h 29"/>
              <a:gd name="T8" fmla="*/ 821 w 29"/>
              <a:gd name="T9" fmla="*/ 657 h 29"/>
              <a:gd name="T10" fmla="*/ 328 w 29"/>
              <a:gd name="T11" fmla="*/ 1314 h 29"/>
              <a:gd name="T12" fmla="*/ 164 w 29"/>
              <a:gd name="T13" fmla="*/ 1752 h 29"/>
              <a:gd name="T14" fmla="*/ 164 w 29"/>
              <a:gd name="T15" fmla="*/ 2628 h 29"/>
              <a:gd name="T16" fmla="*/ 0 w 29"/>
              <a:gd name="T17" fmla="*/ 3066 h 29"/>
              <a:gd name="T18" fmla="*/ 164 w 29"/>
              <a:gd name="T19" fmla="*/ 3941 h 29"/>
              <a:gd name="T20" fmla="*/ 164 w 29"/>
              <a:gd name="T21" fmla="*/ 4379 h 29"/>
              <a:gd name="T22" fmla="*/ 328 w 29"/>
              <a:gd name="T23" fmla="*/ 4817 h 29"/>
              <a:gd name="T24" fmla="*/ 821 w 29"/>
              <a:gd name="T25" fmla="*/ 5474 h 29"/>
              <a:gd name="T26" fmla="*/ 1150 w 29"/>
              <a:gd name="T27" fmla="*/ 5912 h 29"/>
              <a:gd name="T28" fmla="*/ 1478 w 29"/>
              <a:gd name="T29" fmla="*/ 6131 h 29"/>
              <a:gd name="T30" fmla="*/ 1971 w 29"/>
              <a:gd name="T31" fmla="*/ 6350 h 29"/>
              <a:gd name="T32" fmla="*/ 2464 w 29"/>
              <a:gd name="T33" fmla="*/ 6350 h 29"/>
              <a:gd name="T34" fmla="*/ 2956 w 29"/>
              <a:gd name="T35" fmla="*/ 6350 h 29"/>
              <a:gd name="T36" fmla="*/ 3449 w 29"/>
              <a:gd name="T37" fmla="*/ 6131 h 29"/>
              <a:gd name="T38" fmla="*/ 3778 w 29"/>
              <a:gd name="T39" fmla="*/ 5912 h 29"/>
              <a:gd name="T40" fmla="*/ 4270 w 29"/>
              <a:gd name="T41" fmla="*/ 5474 h 29"/>
              <a:gd name="T42" fmla="*/ 4435 w 29"/>
              <a:gd name="T43" fmla="*/ 4817 h 29"/>
              <a:gd name="T44" fmla="*/ 4599 w 29"/>
              <a:gd name="T45" fmla="*/ 4379 h 29"/>
              <a:gd name="T46" fmla="*/ 4763 w 29"/>
              <a:gd name="T47" fmla="*/ 3941 h 29"/>
              <a:gd name="T48" fmla="*/ 4763 w 29"/>
              <a:gd name="T49" fmla="*/ 3066 h 29"/>
              <a:gd name="T50" fmla="*/ 4763 w 29"/>
              <a:gd name="T51" fmla="*/ 2628 h 29"/>
              <a:gd name="T52" fmla="*/ 4599 w 29"/>
              <a:gd name="T53" fmla="*/ 1752 h 29"/>
              <a:gd name="T54" fmla="*/ 4435 w 29"/>
              <a:gd name="T55" fmla="*/ 1314 h 29"/>
              <a:gd name="T56" fmla="*/ 4270 w 29"/>
              <a:gd name="T57" fmla="*/ 657 h 29"/>
              <a:gd name="T58" fmla="*/ 3778 w 29"/>
              <a:gd name="T59" fmla="*/ 438 h 29"/>
              <a:gd name="T60" fmla="*/ 3449 w 29"/>
              <a:gd name="T61" fmla="*/ 219 h 29"/>
              <a:gd name="T62" fmla="*/ 2956 w 29"/>
              <a:gd name="T63" fmla="*/ 0 h 29"/>
              <a:gd name="T64" fmla="*/ 2464 w 29"/>
              <a:gd name="T65" fmla="*/ 0 h 29"/>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9"/>
              <a:gd name="T100" fmla="*/ 0 h 29"/>
              <a:gd name="T101" fmla="*/ 29 w 29"/>
              <a:gd name="T102" fmla="*/ 29 h 29"/>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9" h="29">
                <a:moveTo>
                  <a:pt x="15" y="0"/>
                </a:moveTo>
                <a:lnTo>
                  <a:pt x="12" y="0"/>
                </a:lnTo>
                <a:lnTo>
                  <a:pt x="9" y="1"/>
                </a:lnTo>
                <a:lnTo>
                  <a:pt x="7" y="2"/>
                </a:lnTo>
                <a:lnTo>
                  <a:pt x="5" y="3"/>
                </a:lnTo>
                <a:lnTo>
                  <a:pt x="2" y="6"/>
                </a:lnTo>
                <a:lnTo>
                  <a:pt x="1" y="8"/>
                </a:lnTo>
                <a:lnTo>
                  <a:pt x="1" y="12"/>
                </a:lnTo>
                <a:lnTo>
                  <a:pt x="0" y="14"/>
                </a:lnTo>
                <a:lnTo>
                  <a:pt x="1" y="18"/>
                </a:lnTo>
                <a:lnTo>
                  <a:pt x="1" y="20"/>
                </a:lnTo>
                <a:lnTo>
                  <a:pt x="2" y="22"/>
                </a:lnTo>
                <a:lnTo>
                  <a:pt x="5" y="25"/>
                </a:lnTo>
                <a:lnTo>
                  <a:pt x="7" y="27"/>
                </a:lnTo>
                <a:lnTo>
                  <a:pt x="9" y="28"/>
                </a:lnTo>
                <a:lnTo>
                  <a:pt x="12" y="29"/>
                </a:lnTo>
                <a:lnTo>
                  <a:pt x="15" y="29"/>
                </a:lnTo>
                <a:lnTo>
                  <a:pt x="18" y="29"/>
                </a:lnTo>
                <a:lnTo>
                  <a:pt x="21" y="28"/>
                </a:lnTo>
                <a:lnTo>
                  <a:pt x="23" y="27"/>
                </a:lnTo>
                <a:lnTo>
                  <a:pt x="26" y="25"/>
                </a:lnTo>
                <a:lnTo>
                  <a:pt x="27" y="22"/>
                </a:lnTo>
                <a:lnTo>
                  <a:pt x="28" y="20"/>
                </a:lnTo>
                <a:lnTo>
                  <a:pt x="29" y="18"/>
                </a:lnTo>
                <a:lnTo>
                  <a:pt x="29" y="14"/>
                </a:lnTo>
                <a:lnTo>
                  <a:pt x="29" y="12"/>
                </a:lnTo>
                <a:lnTo>
                  <a:pt x="28" y="8"/>
                </a:lnTo>
                <a:lnTo>
                  <a:pt x="27" y="6"/>
                </a:lnTo>
                <a:lnTo>
                  <a:pt x="26" y="3"/>
                </a:lnTo>
                <a:lnTo>
                  <a:pt x="23" y="2"/>
                </a:lnTo>
                <a:lnTo>
                  <a:pt x="21" y="1"/>
                </a:lnTo>
                <a:lnTo>
                  <a:pt x="18" y="0"/>
                </a:lnTo>
                <a:lnTo>
                  <a:pt x="15" y="0"/>
                </a:lnTo>
              </a:path>
            </a:pathLst>
          </a:custGeom>
          <a:noFill/>
          <a:ln w="1588">
            <a:solidFill>
              <a:srgbClr val="FFFFFF"/>
            </a:solidFill>
            <a:prstDash val="solid"/>
            <a:round/>
            <a:headEnd/>
            <a:tailEnd/>
          </a:ln>
        </p:spPr>
        <p:txBody>
          <a:bodyPr lIns="57150" tIns="28575" rIns="57150" bIns="28575"/>
          <a:lstStyle/>
          <a:p>
            <a:endParaRPr lang="en-US"/>
          </a:p>
        </p:txBody>
      </p:sp>
      <p:sp>
        <p:nvSpPr>
          <p:cNvPr id="62668" name="Freeform 265"/>
          <p:cNvSpPr>
            <a:spLocks/>
          </p:cNvSpPr>
          <p:nvPr/>
        </p:nvSpPr>
        <p:spPr bwMode="auto">
          <a:xfrm>
            <a:off x="1876425" y="3278188"/>
            <a:ext cx="4763" cy="6350"/>
          </a:xfrm>
          <a:custGeom>
            <a:avLst/>
            <a:gdLst>
              <a:gd name="T0" fmla="*/ 2540 w 30"/>
              <a:gd name="T1" fmla="*/ 0 h 29"/>
              <a:gd name="T2" fmla="*/ 1905 w 30"/>
              <a:gd name="T3" fmla="*/ 0 h 29"/>
              <a:gd name="T4" fmla="*/ 1588 w 30"/>
              <a:gd name="T5" fmla="*/ 219 h 29"/>
              <a:gd name="T6" fmla="*/ 1111 w 30"/>
              <a:gd name="T7" fmla="*/ 438 h 29"/>
              <a:gd name="T8" fmla="*/ 794 w 30"/>
              <a:gd name="T9" fmla="*/ 657 h 29"/>
              <a:gd name="T10" fmla="*/ 476 w 30"/>
              <a:gd name="T11" fmla="*/ 1314 h 29"/>
              <a:gd name="T12" fmla="*/ 318 w 30"/>
              <a:gd name="T13" fmla="*/ 1752 h 29"/>
              <a:gd name="T14" fmla="*/ 318 w 30"/>
              <a:gd name="T15" fmla="*/ 2628 h 29"/>
              <a:gd name="T16" fmla="*/ 0 w 30"/>
              <a:gd name="T17" fmla="*/ 3066 h 29"/>
              <a:gd name="T18" fmla="*/ 318 w 30"/>
              <a:gd name="T19" fmla="*/ 3941 h 29"/>
              <a:gd name="T20" fmla="*/ 318 w 30"/>
              <a:gd name="T21" fmla="*/ 4379 h 29"/>
              <a:gd name="T22" fmla="*/ 476 w 30"/>
              <a:gd name="T23" fmla="*/ 4817 h 29"/>
              <a:gd name="T24" fmla="*/ 794 w 30"/>
              <a:gd name="T25" fmla="*/ 5474 h 29"/>
              <a:gd name="T26" fmla="*/ 1111 w 30"/>
              <a:gd name="T27" fmla="*/ 5912 h 29"/>
              <a:gd name="T28" fmla="*/ 1588 w 30"/>
              <a:gd name="T29" fmla="*/ 6131 h 29"/>
              <a:gd name="T30" fmla="*/ 1905 w 30"/>
              <a:gd name="T31" fmla="*/ 6350 h 29"/>
              <a:gd name="T32" fmla="*/ 2540 w 30"/>
              <a:gd name="T33" fmla="*/ 6350 h 29"/>
              <a:gd name="T34" fmla="*/ 2858 w 30"/>
              <a:gd name="T35" fmla="*/ 6350 h 29"/>
              <a:gd name="T36" fmla="*/ 3493 w 30"/>
              <a:gd name="T37" fmla="*/ 6131 h 29"/>
              <a:gd name="T38" fmla="*/ 3810 w 30"/>
              <a:gd name="T39" fmla="*/ 5912 h 29"/>
              <a:gd name="T40" fmla="*/ 4128 w 30"/>
              <a:gd name="T41" fmla="*/ 5474 h 29"/>
              <a:gd name="T42" fmla="*/ 4287 w 30"/>
              <a:gd name="T43" fmla="*/ 4817 h 29"/>
              <a:gd name="T44" fmla="*/ 4604 w 30"/>
              <a:gd name="T45" fmla="*/ 4379 h 29"/>
              <a:gd name="T46" fmla="*/ 4763 w 30"/>
              <a:gd name="T47" fmla="*/ 3941 h 29"/>
              <a:gd name="T48" fmla="*/ 4763 w 30"/>
              <a:gd name="T49" fmla="*/ 3066 h 29"/>
              <a:gd name="T50" fmla="*/ 4763 w 30"/>
              <a:gd name="T51" fmla="*/ 2628 h 29"/>
              <a:gd name="T52" fmla="*/ 4604 w 30"/>
              <a:gd name="T53" fmla="*/ 1752 h 29"/>
              <a:gd name="T54" fmla="*/ 4287 w 30"/>
              <a:gd name="T55" fmla="*/ 1314 h 29"/>
              <a:gd name="T56" fmla="*/ 4128 w 30"/>
              <a:gd name="T57" fmla="*/ 657 h 29"/>
              <a:gd name="T58" fmla="*/ 3810 w 30"/>
              <a:gd name="T59" fmla="*/ 438 h 29"/>
              <a:gd name="T60" fmla="*/ 3493 w 30"/>
              <a:gd name="T61" fmla="*/ 219 h 29"/>
              <a:gd name="T62" fmla="*/ 2858 w 30"/>
              <a:gd name="T63" fmla="*/ 0 h 29"/>
              <a:gd name="T64" fmla="*/ 2540 w 30"/>
              <a:gd name="T65" fmla="*/ 0 h 29"/>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30"/>
              <a:gd name="T100" fmla="*/ 0 h 29"/>
              <a:gd name="T101" fmla="*/ 30 w 30"/>
              <a:gd name="T102" fmla="*/ 29 h 29"/>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30" h="29">
                <a:moveTo>
                  <a:pt x="16" y="0"/>
                </a:moveTo>
                <a:lnTo>
                  <a:pt x="12" y="0"/>
                </a:lnTo>
                <a:lnTo>
                  <a:pt x="10" y="1"/>
                </a:lnTo>
                <a:lnTo>
                  <a:pt x="7" y="2"/>
                </a:lnTo>
                <a:lnTo>
                  <a:pt x="5" y="3"/>
                </a:lnTo>
                <a:lnTo>
                  <a:pt x="3" y="6"/>
                </a:lnTo>
                <a:lnTo>
                  <a:pt x="2" y="8"/>
                </a:lnTo>
                <a:lnTo>
                  <a:pt x="2" y="12"/>
                </a:lnTo>
                <a:lnTo>
                  <a:pt x="0" y="14"/>
                </a:lnTo>
                <a:lnTo>
                  <a:pt x="2" y="18"/>
                </a:lnTo>
                <a:lnTo>
                  <a:pt x="2" y="20"/>
                </a:lnTo>
                <a:lnTo>
                  <a:pt x="3" y="22"/>
                </a:lnTo>
                <a:lnTo>
                  <a:pt x="5" y="25"/>
                </a:lnTo>
                <a:lnTo>
                  <a:pt x="7" y="27"/>
                </a:lnTo>
                <a:lnTo>
                  <a:pt x="10" y="28"/>
                </a:lnTo>
                <a:lnTo>
                  <a:pt x="12" y="29"/>
                </a:lnTo>
                <a:lnTo>
                  <a:pt x="16" y="29"/>
                </a:lnTo>
                <a:lnTo>
                  <a:pt x="18" y="29"/>
                </a:lnTo>
                <a:lnTo>
                  <a:pt x="22" y="28"/>
                </a:lnTo>
                <a:lnTo>
                  <a:pt x="24" y="27"/>
                </a:lnTo>
                <a:lnTo>
                  <a:pt x="26" y="25"/>
                </a:lnTo>
                <a:lnTo>
                  <a:pt x="27" y="22"/>
                </a:lnTo>
                <a:lnTo>
                  <a:pt x="29" y="20"/>
                </a:lnTo>
                <a:lnTo>
                  <a:pt x="30" y="18"/>
                </a:lnTo>
                <a:lnTo>
                  <a:pt x="30" y="14"/>
                </a:lnTo>
                <a:lnTo>
                  <a:pt x="30" y="12"/>
                </a:lnTo>
                <a:lnTo>
                  <a:pt x="29" y="8"/>
                </a:lnTo>
                <a:lnTo>
                  <a:pt x="27" y="6"/>
                </a:lnTo>
                <a:lnTo>
                  <a:pt x="26" y="3"/>
                </a:lnTo>
                <a:lnTo>
                  <a:pt x="24" y="2"/>
                </a:lnTo>
                <a:lnTo>
                  <a:pt x="22" y="1"/>
                </a:lnTo>
                <a:lnTo>
                  <a:pt x="18" y="0"/>
                </a:lnTo>
                <a:lnTo>
                  <a:pt x="16" y="0"/>
                </a:lnTo>
                <a:close/>
              </a:path>
            </a:pathLst>
          </a:custGeom>
          <a:solidFill>
            <a:srgbClr val="FFFFFF"/>
          </a:solidFill>
          <a:ln w="9525">
            <a:noFill/>
            <a:round/>
            <a:headEnd/>
            <a:tailEnd/>
          </a:ln>
        </p:spPr>
        <p:txBody>
          <a:bodyPr lIns="57150" tIns="28575" rIns="57150" bIns="28575"/>
          <a:lstStyle/>
          <a:p>
            <a:endParaRPr lang="en-US"/>
          </a:p>
        </p:txBody>
      </p:sp>
      <p:sp>
        <p:nvSpPr>
          <p:cNvPr id="62669" name="Freeform 266"/>
          <p:cNvSpPr>
            <a:spLocks/>
          </p:cNvSpPr>
          <p:nvPr/>
        </p:nvSpPr>
        <p:spPr bwMode="auto">
          <a:xfrm>
            <a:off x="1876425" y="3278188"/>
            <a:ext cx="4763" cy="6350"/>
          </a:xfrm>
          <a:custGeom>
            <a:avLst/>
            <a:gdLst>
              <a:gd name="T0" fmla="*/ 2540 w 30"/>
              <a:gd name="T1" fmla="*/ 0 h 29"/>
              <a:gd name="T2" fmla="*/ 1905 w 30"/>
              <a:gd name="T3" fmla="*/ 0 h 29"/>
              <a:gd name="T4" fmla="*/ 1588 w 30"/>
              <a:gd name="T5" fmla="*/ 219 h 29"/>
              <a:gd name="T6" fmla="*/ 1111 w 30"/>
              <a:gd name="T7" fmla="*/ 438 h 29"/>
              <a:gd name="T8" fmla="*/ 794 w 30"/>
              <a:gd name="T9" fmla="*/ 657 h 29"/>
              <a:gd name="T10" fmla="*/ 476 w 30"/>
              <a:gd name="T11" fmla="*/ 1314 h 29"/>
              <a:gd name="T12" fmla="*/ 318 w 30"/>
              <a:gd name="T13" fmla="*/ 1752 h 29"/>
              <a:gd name="T14" fmla="*/ 318 w 30"/>
              <a:gd name="T15" fmla="*/ 2628 h 29"/>
              <a:gd name="T16" fmla="*/ 0 w 30"/>
              <a:gd name="T17" fmla="*/ 3066 h 29"/>
              <a:gd name="T18" fmla="*/ 318 w 30"/>
              <a:gd name="T19" fmla="*/ 3941 h 29"/>
              <a:gd name="T20" fmla="*/ 318 w 30"/>
              <a:gd name="T21" fmla="*/ 4379 h 29"/>
              <a:gd name="T22" fmla="*/ 476 w 30"/>
              <a:gd name="T23" fmla="*/ 4817 h 29"/>
              <a:gd name="T24" fmla="*/ 794 w 30"/>
              <a:gd name="T25" fmla="*/ 5474 h 29"/>
              <a:gd name="T26" fmla="*/ 1111 w 30"/>
              <a:gd name="T27" fmla="*/ 5912 h 29"/>
              <a:gd name="T28" fmla="*/ 1588 w 30"/>
              <a:gd name="T29" fmla="*/ 6131 h 29"/>
              <a:gd name="T30" fmla="*/ 1905 w 30"/>
              <a:gd name="T31" fmla="*/ 6350 h 29"/>
              <a:gd name="T32" fmla="*/ 2540 w 30"/>
              <a:gd name="T33" fmla="*/ 6350 h 29"/>
              <a:gd name="T34" fmla="*/ 2858 w 30"/>
              <a:gd name="T35" fmla="*/ 6350 h 29"/>
              <a:gd name="T36" fmla="*/ 3493 w 30"/>
              <a:gd name="T37" fmla="*/ 6131 h 29"/>
              <a:gd name="T38" fmla="*/ 3810 w 30"/>
              <a:gd name="T39" fmla="*/ 5912 h 29"/>
              <a:gd name="T40" fmla="*/ 4128 w 30"/>
              <a:gd name="T41" fmla="*/ 5474 h 29"/>
              <a:gd name="T42" fmla="*/ 4287 w 30"/>
              <a:gd name="T43" fmla="*/ 4817 h 29"/>
              <a:gd name="T44" fmla="*/ 4604 w 30"/>
              <a:gd name="T45" fmla="*/ 4379 h 29"/>
              <a:gd name="T46" fmla="*/ 4763 w 30"/>
              <a:gd name="T47" fmla="*/ 3941 h 29"/>
              <a:gd name="T48" fmla="*/ 4763 w 30"/>
              <a:gd name="T49" fmla="*/ 3066 h 29"/>
              <a:gd name="T50" fmla="*/ 4763 w 30"/>
              <a:gd name="T51" fmla="*/ 2628 h 29"/>
              <a:gd name="T52" fmla="*/ 4604 w 30"/>
              <a:gd name="T53" fmla="*/ 1752 h 29"/>
              <a:gd name="T54" fmla="*/ 4287 w 30"/>
              <a:gd name="T55" fmla="*/ 1314 h 29"/>
              <a:gd name="T56" fmla="*/ 4128 w 30"/>
              <a:gd name="T57" fmla="*/ 657 h 29"/>
              <a:gd name="T58" fmla="*/ 3810 w 30"/>
              <a:gd name="T59" fmla="*/ 438 h 29"/>
              <a:gd name="T60" fmla="*/ 3493 w 30"/>
              <a:gd name="T61" fmla="*/ 219 h 29"/>
              <a:gd name="T62" fmla="*/ 2858 w 30"/>
              <a:gd name="T63" fmla="*/ 0 h 29"/>
              <a:gd name="T64" fmla="*/ 2540 w 30"/>
              <a:gd name="T65" fmla="*/ 0 h 29"/>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30"/>
              <a:gd name="T100" fmla="*/ 0 h 29"/>
              <a:gd name="T101" fmla="*/ 30 w 30"/>
              <a:gd name="T102" fmla="*/ 29 h 29"/>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30" h="29">
                <a:moveTo>
                  <a:pt x="16" y="0"/>
                </a:moveTo>
                <a:lnTo>
                  <a:pt x="12" y="0"/>
                </a:lnTo>
                <a:lnTo>
                  <a:pt x="10" y="1"/>
                </a:lnTo>
                <a:lnTo>
                  <a:pt x="7" y="2"/>
                </a:lnTo>
                <a:lnTo>
                  <a:pt x="5" y="3"/>
                </a:lnTo>
                <a:lnTo>
                  <a:pt x="3" y="6"/>
                </a:lnTo>
                <a:lnTo>
                  <a:pt x="2" y="8"/>
                </a:lnTo>
                <a:lnTo>
                  <a:pt x="2" y="12"/>
                </a:lnTo>
                <a:lnTo>
                  <a:pt x="0" y="14"/>
                </a:lnTo>
                <a:lnTo>
                  <a:pt x="2" y="18"/>
                </a:lnTo>
                <a:lnTo>
                  <a:pt x="2" y="20"/>
                </a:lnTo>
                <a:lnTo>
                  <a:pt x="3" y="22"/>
                </a:lnTo>
                <a:lnTo>
                  <a:pt x="5" y="25"/>
                </a:lnTo>
                <a:lnTo>
                  <a:pt x="7" y="27"/>
                </a:lnTo>
                <a:lnTo>
                  <a:pt x="10" y="28"/>
                </a:lnTo>
                <a:lnTo>
                  <a:pt x="12" y="29"/>
                </a:lnTo>
                <a:lnTo>
                  <a:pt x="16" y="29"/>
                </a:lnTo>
                <a:lnTo>
                  <a:pt x="18" y="29"/>
                </a:lnTo>
                <a:lnTo>
                  <a:pt x="22" y="28"/>
                </a:lnTo>
                <a:lnTo>
                  <a:pt x="24" y="27"/>
                </a:lnTo>
                <a:lnTo>
                  <a:pt x="26" y="25"/>
                </a:lnTo>
                <a:lnTo>
                  <a:pt x="27" y="22"/>
                </a:lnTo>
                <a:lnTo>
                  <a:pt x="29" y="20"/>
                </a:lnTo>
                <a:lnTo>
                  <a:pt x="30" y="18"/>
                </a:lnTo>
                <a:lnTo>
                  <a:pt x="30" y="14"/>
                </a:lnTo>
                <a:lnTo>
                  <a:pt x="30" y="12"/>
                </a:lnTo>
                <a:lnTo>
                  <a:pt x="29" y="8"/>
                </a:lnTo>
                <a:lnTo>
                  <a:pt x="27" y="6"/>
                </a:lnTo>
                <a:lnTo>
                  <a:pt x="26" y="3"/>
                </a:lnTo>
                <a:lnTo>
                  <a:pt x="24" y="2"/>
                </a:lnTo>
                <a:lnTo>
                  <a:pt x="22" y="1"/>
                </a:lnTo>
                <a:lnTo>
                  <a:pt x="18" y="0"/>
                </a:lnTo>
                <a:lnTo>
                  <a:pt x="16" y="0"/>
                </a:lnTo>
              </a:path>
            </a:pathLst>
          </a:custGeom>
          <a:noFill/>
          <a:ln w="1588">
            <a:solidFill>
              <a:srgbClr val="FFFFFF"/>
            </a:solidFill>
            <a:prstDash val="solid"/>
            <a:round/>
            <a:headEnd/>
            <a:tailEnd/>
          </a:ln>
        </p:spPr>
        <p:txBody>
          <a:bodyPr lIns="57150" tIns="28575" rIns="57150" bIns="28575"/>
          <a:lstStyle/>
          <a:p>
            <a:endParaRPr lang="en-US"/>
          </a:p>
        </p:txBody>
      </p:sp>
      <p:sp>
        <p:nvSpPr>
          <p:cNvPr id="62670" name="Freeform 267"/>
          <p:cNvSpPr>
            <a:spLocks/>
          </p:cNvSpPr>
          <p:nvPr/>
        </p:nvSpPr>
        <p:spPr bwMode="auto">
          <a:xfrm>
            <a:off x="1839913" y="3267075"/>
            <a:ext cx="4762" cy="6350"/>
          </a:xfrm>
          <a:custGeom>
            <a:avLst/>
            <a:gdLst>
              <a:gd name="T0" fmla="*/ 2463 w 29"/>
              <a:gd name="T1" fmla="*/ 0 h 29"/>
              <a:gd name="T2" fmla="*/ 1806 w 29"/>
              <a:gd name="T3" fmla="*/ 0 h 29"/>
              <a:gd name="T4" fmla="*/ 1478 w 29"/>
              <a:gd name="T5" fmla="*/ 219 h 29"/>
              <a:gd name="T6" fmla="*/ 1149 w 29"/>
              <a:gd name="T7" fmla="*/ 438 h 29"/>
              <a:gd name="T8" fmla="*/ 657 w 29"/>
              <a:gd name="T9" fmla="*/ 657 h 29"/>
              <a:gd name="T10" fmla="*/ 328 w 29"/>
              <a:gd name="T11" fmla="*/ 1095 h 29"/>
              <a:gd name="T12" fmla="*/ 164 w 29"/>
              <a:gd name="T13" fmla="*/ 1752 h 29"/>
              <a:gd name="T14" fmla="*/ 164 w 29"/>
              <a:gd name="T15" fmla="*/ 2409 h 29"/>
              <a:gd name="T16" fmla="*/ 0 w 29"/>
              <a:gd name="T17" fmla="*/ 3066 h 29"/>
              <a:gd name="T18" fmla="*/ 164 w 29"/>
              <a:gd name="T19" fmla="*/ 3722 h 29"/>
              <a:gd name="T20" fmla="*/ 164 w 29"/>
              <a:gd name="T21" fmla="*/ 4160 h 29"/>
              <a:gd name="T22" fmla="*/ 328 w 29"/>
              <a:gd name="T23" fmla="*/ 4817 h 29"/>
              <a:gd name="T24" fmla="*/ 657 w 29"/>
              <a:gd name="T25" fmla="*/ 5255 h 29"/>
              <a:gd name="T26" fmla="*/ 1149 w 29"/>
              <a:gd name="T27" fmla="*/ 5693 h 29"/>
              <a:gd name="T28" fmla="*/ 1478 w 29"/>
              <a:gd name="T29" fmla="*/ 6131 h 29"/>
              <a:gd name="T30" fmla="*/ 1806 w 29"/>
              <a:gd name="T31" fmla="*/ 6350 h 29"/>
              <a:gd name="T32" fmla="*/ 2463 w 29"/>
              <a:gd name="T33" fmla="*/ 6350 h 29"/>
              <a:gd name="T34" fmla="*/ 2792 w 29"/>
              <a:gd name="T35" fmla="*/ 6350 h 29"/>
              <a:gd name="T36" fmla="*/ 3448 w 29"/>
              <a:gd name="T37" fmla="*/ 6131 h 29"/>
              <a:gd name="T38" fmla="*/ 3777 w 29"/>
              <a:gd name="T39" fmla="*/ 5693 h 29"/>
              <a:gd name="T40" fmla="*/ 4105 w 29"/>
              <a:gd name="T41" fmla="*/ 5255 h 29"/>
              <a:gd name="T42" fmla="*/ 4269 w 29"/>
              <a:gd name="T43" fmla="*/ 4817 h 29"/>
              <a:gd name="T44" fmla="*/ 4598 w 29"/>
              <a:gd name="T45" fmla="*/ 4160 h 29"/>
              <a:gd name="T46" fmla="*/ 4762 w 29"/>
              <a:gd name="T47" fmla="*/ 3722 h 29"/>
              <a:gd name="T48" fmla="*/ 4762 w 29"/>
              <a:gd name="T49" fmla="*/ 3066 h 29"/>
              <a:gd name="T50" fmla="*/ 4762 w 29"/>
              <a:gd name="T51" fmla="*/ 2409 h 29"/>
              <a:gd name="T52" fmla="*/ 4598 w 29"/>
              <a:gd name="T53" fmla="*/ 1752 h 29"/>
              <a:gd name="T54" fmla="*/ 4269 w 29"/>
              <a:gd name="T55" fmla="*/ 1095 h 29"/>
              <a:gd name="T56" fmla="*/ 4105 w 29"/>
              <a:gd name="T57" fmla="*/ 657 h 29"/>
              <a:gd name="T58" fmla="*/ 3777 w 29"/>
              <a:gd name="T59" fmla="*/ 438 h 29"/>
              <a:gd name="T60" fmla="*/ 3448 w 29"/>
              <a:gd name="T61" fmla="*/ 219 h 29"/>
              <a:gd name="T62" fmla="*/ 2792 w 29"/>
              <a:gd name="T63" fmla="*/ 0 h 29"/>
              <a:gd name="T64" fmla="*/ 2463 w 29"/>
              <a:gd name="T65" fmla="*/ 0 h 29"/>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9"/>
              <a:gd name="T100" fmla="*/ 0 h 29"/>
              <a:gd name="T101" fmla="*/ 29 w 29"/>
              <a:gd name="T102" fmla="*/ 29 h 29"/>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9" h="29">
                <a:moveTo>
                  <a:pt x="15" y="0"/>
                </a:moveTo>
                <a:lnTo>
                  <a:pt x="11" y="0"/>
                </a:lnTo>
                <a:lnTo>
                  <a:pt x="9" y="1"/>
                </a:lnTo>
                <a:lnTo>
                  <a:pt x="7" y="2"/>
                </a:lnTo>
                <a:lnTo>
                  <a:pt x="4" y="3"/>
                </a:lnTo>
                <a:lnTo>
                  <a:pt x="2" y="5"/>
                </a:lnTo>
                <a:lnTo>
                  <a:pt x="1" y="8"/>
                </a:lnTo>
                <a:lnTo>
                  <a:pt x="1" y="11"/>
                </a:lnTo>
                <a:lnTo>
                  <a:pt x="0" y="14"/>
                </a:lnTo>
                <a:lnTo>
                  <a:pt x="1" y="17"/>
                </a:lnTo>
                <a:lnTo>
                  <a:pt x="1" y="19"/>
                </a:lnTo>
                <a:lnTo>
                  <a:pt x="2" y="22"/>
                </a:lnTo>
                <a:lnTo>
                  <a:pt x="4" y="24"/>
                </a:lnTo>
                <a:lnTo>
                  <a:pt x="7" y="26"/>
                </a:lnTo>
                <a:lnTo>
                  <a:pt x="9" y="28"/>
                </a:lnTo>
                <a:lnTo>
                  <a:pt x="11" y="29"/>
                </a:lnTo>
                <a:lnTo>
                  <a:pt x="15" y="29"/>
                </a:lnTo>
                <a:lnTo>
                  <a:pt x="17" y="29"/>
                </a:lnTo>
                <a:lnTo>
                  <a:pt x="21" y="28"/>
                </a:lnTo>
                <a:lnTo>
                  <a:pt x="23" y="26"/>
                </a:lnTo>
                <a:lnTo>
                  <a:pt x="25" y="24"/>
                </a:lnTo>
                <a:lnTo>
                  <a:pt x="26" y="22"/>
                </a:lnTo>
                <a:lnTo>
                  <a:pt x="28" y="19"/>
                </a:lnTo>
                <a:lnTo>
                  <a:pt x="29" y="17"/>
                </a:lnTo>
                <a:lnTo>
                  <a:pt x="29" y="14"/>
                </a:lnTo>
                <a:lnTo>
                  <a:pt x="29" y="11"/>
                </a:lnTo>
                <a:lnTo>
                  <a:pt x="28" y="8"/>
                </a:lnTo>
                <a:lnTo>
                  <a:pt x="26" y="5"/>
                </a:lnTo>
                <a:lnTo>
                  <a:pt x="25" y="3"/>
                </a:lnTo>
                <a:lnTo>
                  <a:pt x="23" y="2"/>
                </a:lnTo>
                <a:lnTo>
                  <a:pt x="21" y="1"/>
                </a:lnTo>
                <a:lnTo>
                  <a:pt x="17" y="0"/>
                </a:lnTo>
                <a:lnTo>
                  <a:pt x="15" y="0"/>
                </a:lnTo>
                <a:close/>
              </a:path>
            </a:pathLst>
          </a:custGeom>
          <a:solidFill>
            <a:srgbClr val="FFFFFF"/>
          </a:solidFill>
          <a:ln w="9525">
            <a:noFill/>
            <a:round/>
            <a:headEnd/>
            <a:tailEnd/>
          </a:ln>
        </p:spPr>
        <p:txBody>
          <a:bodyPr lIns="57150" tIns="28575" rIns="57150" bIns="28575"/>
          <a:lstStyle/>
          <a:p>
            <a:endParaRPr lang="en-US"/>
          </a:p>
        </p:txBody>
      </p:sp>
      <p:sp>
        <p:nvSpPr>
          <p:cNvPr id="62671" name="Freeform 268"/>
          <p:cNvSpPr>
            <a:spLocks/>
          </p:cNvSpPr>
          <p:nvPr/>
        </p:nvSpPr>
        <p:spPr bwMode="auto">
          <a:xfrm>
            <a:off x="1839913" y="3267075"/>
            <a:ext cx="4762" cy="6350"/>
          </a:xfrm>
          <a:custGeom>
            <a:avLst/>
            <a:gdLst>
              <a:gd name="T0" fmla="*/ 2463 w 29"/>
              <a:gd name="T1" fmla="*/ 0 h 29"/>
              <a:gd name="T2" fmla="*/ 1806 w 29"/>
              <a:gd name="T3" fmla="*/ 0 h 29"/>
              <a:gd name="T4" fmla="*/ 1478 w 29"/>
              <a:gd name="T5" fmla="*/ 219 h 29"/>
              <a:gd name="T6" fmla="*/ 1149 w 29"/>
              <a:gd name="T7" fmla="*/ 438 h 29"/>
              <a:gd name="T8" fmla="*/ 657 w 29"/>
              <a:gd name="T9" fmla="*/ 657 h 29"/>
              <a:gd name="T10" fmla="*/ 328 w 29"/>
              <a:gd name="T11" fmla="*/ 1095 h 29"/>
              <a:gd name="T12" fmla="*/ 164 w 29"/>
              <a:gd name="T13" fmla="*/ 1752 h 29"/>
              <a:gd name="T14" fmla="*/ 164 w 29"/>
              <a:gd name="T15" fmla="*/ 2409 h 29"/>
              <a:gd name="T16" fmla="*/ 0 w 29"/>
              <a:gd name="T17" fmla="*/ 3066 h 29"/>
              <a:gd name="T18" fmla="*/ 164 w 29"/>
              <a:gd name="T19" fmla="*/ 3722 h 29"/>
              <a:gd name="T20" fmla="*/ 164 w 29"/>
              <a:gd name="T21" fmla="*/ 4160 h 29"/>
              <a:gd name="T22" fmla="*/ 328 w 29"/>
              <a:gd name="T23" fmla="*/ 4817 h 29"/>
              <a:gd name="T24" fmla="*/ 657 w 29"/>
              <a:gd name="T25" fmla="*/ 5255 h 29"/>
              <a:gd name="T26" fmla="*/ 1149 w 29"/>
              <a:gd name="T27" fmla="*/ 5693 h 29"/>
              <a:gd name="T28" fmla="*/ 1478 w 29"/>
              <a:gd name="T29" fmla="*/ 6131 h 29"/>
              <a:gd name="T30" fmla="*/ 1806 w 29"/>
              <a:gd name="T31" fmla="*/ 6350 h 29"/>
              <a:gd name="T32" fmla="*/ 2463 w 29"/>
              <a:gd name="T33" fmla="*/ 6350 h 29"/>
              <a:gd name="T34" fmla="*/ 2792 w 29"/>
              <a:gd name="T35" fmla="*/ 6350 h 29"/>
              <a:gd name="T36" fmla="*/ 3448 w 29"/>
              <a:gd name="T37" fmla="*/ 6131 h 29"/>
              <a:gd name="T38" fmla="*/ 3777 w 29"/>
              <a:gd name="T39" fmla="*/ 5693 h 29"/>
              <a:gd name="T40" fmla="*/ 4105 w 29"/>
              <a:gd name="T41" fmla="*/ 5255 h 29"/>
              <a:gd name="T42" fmla="*/ 4269 w 29"/>
              <a:gd name="T43" fmla="*/ 4817 h 29"/>
              <a:gd name="T44" fmla="*/ 4598 w 29"/>
              <a:gd name="T45" fmla="*/ 4160 h 29"/>
              <a:gd name="T46" fmla="*/ 4762 w 29"/>
              <a:gd name="T47" fmla="*/ 3722 h 29"/>
              <a:gd name="T48" fmla="*/ 4762 w 29"/>
              <a:gd name="T49" fmla="*/ 3066 h 29"/>
              <a:gd name="T50" fmla="*/ 4762 w 29"/>
              <a:gd name="T51" fmla="*/ 2409 h 29"/>
              <a:gd name="T52" fmla="*/ 4598 w 29"/>
              <a:gd name="T53" fmla="*/ 1752 h 29"/>
              <a:gd name="T54" fmla="*/ 4269 w 29"/>
              <a:gd name="T55" fmla="*/ 1095 h 29"/>
              <a:gd name="T56" fmla="*/ 4105 w 29"/>
              <a:gd name="T57" fmla="*/ 657 h 29"/>
              <a:gd name="T58" fmla="*/ 3777 w 29"/>
              <a:gd name="T59" fmla="*/ 438 h 29"/>
              <a:gd name="T60" fmla="*/ 3448 w 29"/>
              <a:gd name="T61" fmla="*/ 219 h 29"/>
              <a:gd name="T62" fmla="*/ 2792 w 29"/>
              <a:gd name="T63" fmla="*/ 0 h 29"/>
              <a:gd name="T64" fmla="*/ 2463 w 29"/>
              <a:gd name="T65" fmla="*/ 0 h 29"/>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9"/>
              <a:gd name="T100" fmla="*/ 0 h 29"/>
              <a:gd name="T101" fmla="*/ 29 w 29"/>
              <a:gd name="T102" fmla="*/ 29 h 29"/>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9" h="29">
                <a:moveTo>
                  <a:pt x="15" y="0"/>
                </a:moveTo>
                <a:lnTo>
                  <a:pt x="11" y="0"/>
                </a:lnTo>
                <a:lnTo>
                  <a:pt x="9" y="1"/>
                </a:lnTo>
                <a:lnTo>
                  <a:pt x="7" y="2"/>
                </a:lnTo>
                <a:lnTo>
                  <a:pt x="4" y="3"/>
                </a:lnTo>
                <a:lnTo>
                  <a:pt x="2" y="5"/>
                </a:lnTo>
                <a:lnTo>
                  <a:pt x="1" y="8"/>
                </a:lnTo>
                <a:lnTo>
                  <a:pt x="1" y="11"/>
                </a:lnTo>
                <a:lnTo>
                  <a:pt x="0" y="14"/>
                </a:lnTo>
                <a:lnTo>
                  <a:pt x="1" y="17"/>
                </a:lnTo>
                <a:lnTo>
                  <a:pt x="1" y="19"/>
                </a:lnTo>
                <a:lnTo>
                  <a:pt x="2" y="22"/>
                </a:lnTo>
                <a:lnTo>
                  <a:pt x="4" y="24"/>
                </a:lnTo>
                <a:lnTo>
                  <a:pt x="7" y="26"/>
                </a:lnTo>
                <a:lnTo>
                  <a:pt x="9" y="28"/>
                </a:lnTo>
                <a:lnTo>
                  <a:pt x="11" y="29"/>
                </a:lnTo>
                <a:lnTo>
                  <a:pt x="15" y="29"/>
                </a:lnTo>
                <a:lnTo>
                  <a:pt x="17" y="29"/>
                </a:lnTo>
                <a:lnTo>
                  <a:pt x="21" y="28"/>
                </a:lnTo>
                <a:lnTo>
                  <a:pt x="23" y="26"/>
                </a:lnTo>
                <a:lnTo>
                  <a:pt x="25" y="24"/>
                </a:lnTo>
                <a:lnTo>
                  <a:pt x="26" y="22"/>
                </a:lnTo>
                <a:lnTo>
                  <a:pt x="28" y="19"/>
                </a:lnTo>
                <a:lnTo>
                  <a:pt x="29" y="17"/>
                </a:lnTo>
                <a:lnTo>
                  <a:pt x="29" y="14"/>
                </a:lnTo>
                <a:lnTo>
                  <a:pt x="29" y="11"/>
                </a:lnTo>
                <a:lnTo>
                  <a:pt x="28" y="8"/>
                </a:lnTo>
                <a:lnTo>
                  <a:pt x="26" y="5"/>
                </a:lnTo>
                <a:lnTo>
                  <a:pt x="25" y="3"/>
                </a:lnTo>
                <a:lnTo>
                  <a:pt x="23" y="2"/>
                </a:lnTo>
                <a:lnTo>
                  <a:pt x="21" y="1"/>
                </a:lnTo>
                <a:lnTo>
                  <a:pt x="17" y="0"/>
                </a:lnTo>
                <a:lnTo>
                  <a:pt x="15" y="0"/>
                </a:lnTo>
              </a:path>
            </a:pathLst>
          </a:custGeom>
          <a:noFill/>
          <a:ln w="1588">
            <a:solidFill>
              <a:srgbClr val="FFFFFF"/>
            </a:solidFill>
            <a:prstDash val="solid"/>
            <a:round/>
            <a:headEnd/>
            <a:tailEnd/>
          </a:ln>
        </p:spPr>
        <p:txBody>
          <a:bodyPr lIns="57150" tIns="28575" rIns="57150" bIns="28575"/>
          <a:lstStyle/>
          <a:p>
            <a:endParaRPr lang="en-US"/>
          </a:p>
        </p:txBody>
      </p:sp>
      <p:sp>
        <p:nvSpPr>
          <p:cNvPr id="62672" name="Freeform 269"/>
          <p:cNvSpPr>
            <a:spLocks/>
          </p:cNvSpPr>
          <p:nvPr/>
        </p:nvSpPr>
        <p:spPr bwMode="auto">
          <a:xfrm>
            <a:off x="1849438" y="3267075"/>
            <a:ext cx="3175" cy="6350"/>
          </a:xfrm>
          <a:custGeom>
            <a:avLst/>
            <a:gdLst>
              <a:gd name="T0" fmla="*/ 1642 w 29"/>
              <a:gd name="T1" fmla="*/ 0 h 29"/>
              <a:gd name="T2" fmla="*/ 1314 w 29"/>
              <a:gd name="T3" fmla="*/ 0 h 29"/>
              <a:gd name="T4" fmla="*/ 985 w 29"/>
              <a:gd name="T5" fmla="*/ 219 h 29"/>
              <a:gd name="T6" fmla="*/ 766 w 29"/>
              <a:gd name="T7" fmla="*/ 438 h 29"/>
              <a:gd name="T8" fmla="*/ 547 w 29"/>
              <a:gd name="T9" fmla="*/ 657 h 29"/>
              <a:gd name="T10" fmla="*/ 219 w 29"/>
              <a:gd name="T11" fmla="*/ 1095 h 29"/>
              <a:gd name="T12" fmla="*/ 109 w 29"/>
              <a:gd name="T13" fmla="*/ 1752 h 29"/>
              <a:gd name="T14" fmla="*/ 109 w 29"/>
              <a:gd name="T15" fmla="*/ 2409 h 29"/>
              <a:gd name="T16" fmla="*/ 0 w 29"/>
              <a:gd name="T17" fmla="*/ 3066 h 29"/>
              <a:gd name="T18" fmla="*/ 109 w 29"/>
              <a:gd name="T19" fmla="*/ 3722 h 29"/>
              <a:gd name="T20" fmla="*/ 109 w 29"/>
              <a:gd name="T21" fmla="*/ 4160 h 29"/>
              <a:gd name="T22" fmla="*/ 219 w 29"/>
              <a:gd name="T23" fmla="*/ 4817 h 29"/>
              <a:gd name="T24" fmla="*/ 547 w 29"/>
              <a:gd name="T25" fmla="*/ 5255 h 29"/>
              <a:gd name="T26" fmla="*/ 766 w 29"/>
              <a:gd name="T27" fmla="*/ 5693 h 29"/>
              <a:gd name="T28" fmla="*/ 985 w 29"/>
              <a:gd name="T29" fmla="*/ 6131 h 29"/>
              <a:gd name="T30" fmla="*/ 1314 w 29"/>
              <a:gd name="T31" fmla="*/ 6350 h 29"/>
              <a:gd name="T32" fmla="*/ 1642 w 29"/>
              <a:gd name="T33" fmla="*/ 6350 h 29"/>
              <a:gd name="T34" fmla="*/ 1971 w 29"/>
              <a:gd name="T35" fmla="*/ 6350 h 29"/>
              <a:gd name="T36" fmla="*/ 2299 w 29"/>
              <a:gd name="T37" fmla="*/ 6131 h 29"/>
              <a:gd name="T38" fmla="*/ 2518 w 29"/>
              <a:gd name="T39" fmla="*/ 5693 h 29"/>
              <a:gd name="T40" fmla="*/ 2847 w 29"/>
              <a:gd name="T41" fmla="*/ 5255 h 29"/>
              <a:gd name="T42" fmla="*/ 2956 w 29"/>
              <a:gd name="T43" fmla="*/ 4817 h 29"/>
              <a:gd name="T44" fmla="*/ 3066 w 29"/>
              <a:gd name="T45" fmla="*/ 4160 h 29"/>
              <a:gd name="T46" fmla="*/ 3175 w 29"/>
              <a:gd name="T47" fmla="*/ 3722 h 29"/>
              <a:gd name="T48" fmla="*/ 3175 w 29"/>
              <a:gd name="T49" fmla="*/ 3066 h 29"/>
              <a:gd name="T50" fmla="*/ 3175 w 29"/>
              <a:gd name="T51" fmla="*/ 2409 h 29"/>
              <a:gd name="T52" fmla="*/ 3066 w 29"/>
              <a:gd name="T53" fmla="*/ 1752 h 29"/>
              <a:gd name="T54" fmla="*/ 2956 w 29"/>
              <a:gd name="T55" fmla="*/ 1095 h 29"/>
              <a:gd name="T56" fmla="*/ 2847 w 29"/>
              <a:gd name="T57" fmla="*/ 657 h 29"/>
              <a:gd name="T58" fmla="*/ 2518 w 29"/>
              <a:gd name="T59" fmla="*/ 438 h 29"/>
              <a:gd name="T60" fmla="*/ 2299 w 29"/>
              <a:gd name="T61" fmla="*/ 219 h 29"/>
              <a:gd name="T62" fmla="*/ 1971 w 29"/>
              <a:gd name="T63" fmla="*/ 0 h 29"/>
              <a:gd name="T64" fmla="*/ 1642 w 29"/>
              <a:gd name="T65" fmla="*/ 0 h 29"/>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9"/>
              <a:gd name="T100" fmla="*/ 0 h 29"/>
              <a:gd name="T101" fmla="*/ 29 w 29"/>
              <a:gd name="T102" fmla="*/ 29 h 29"/>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9" h="29">
                <a:moveTo>
                  <a:pt x="15" y="0"/>
                </a:moveTo>
                <a:lnTo>
                  <a:pt x="12" y="0"/>
                </a:lnTo>
                <a:lnTo>
                  <a:pt x="9" y="1"/>
                </a:lnTo>
                <a:lnTo>
                  <a:pt x="7" y="2"/>
                </a:lnTo>
                <a:lnTo>
                  <a:pt x="5" y="3"/>
                </a:lnTo>
                <a:lnTo>
                  <a:pt x="2" y="5"/>
                </a:lnTo>
                <a:lnTo>
                  <a:pt x="1" y="8"/>
                </a:lnTo>
                <a:lnTo>
                  <a:pt x="1" y="11"/>
                </a:lnTo>
                <a:lnTo>
                  <a:pt x="0" y="14"/>
                </a:lnTo>
                <a:lnTo>
                  <a:pt x="1" y="17"/>
                </a:lnTo>
                <a:lnTo>
                  <a:pt x="1" y="19"/>
                </a:lnTo>
                <a:lnTo>
                  <a:pt x="2" y="22"/>
                </a:lnTo>
                <a:lnTo>
                  <a:pt x="5" y="24"/>
                </a:lnTo>
                <a:lnTo>
                  <a:pt x="7" y="26"/>
                </a:lnTo>
                <a:lnTo>
                  <a:pt x="9" y="28"/>
                </a:lnTo>
                <a:lnTo>
                  <a:pt x="12" y="29"/>
                </a:lnTo>
                <a:lnTo>
                  <a:pt x="15" y="29"/>
                </a:lnTo>
                <a:lnTo>
                  <a:pt x="18" y="29"/>
                </a:lnTo>
                <a:lnTo>
                  <a:pt x="21" y="28"/>
                </a:lnTo>
                <a:lnTo>
                  <a:pt x="23" y="26"/>
                </a:lnTo>
                <a:lnTo>
                  <a:pt x="26" y="24"/>
                </a:lnTo>
                <a:lnTo>
                  <a:pt x="27" y="22"/>
                </a:lnTo>
                <a:lnTo>
                  <a:pt x="28" y="19"/>
                </a:lnTo>
                <a:lnTo>
                  <a:pt x="29" y="17"/>
                </a:lnTo>
                <a:lnTo>
                  <a:pt x="29" y="14"/>
                </a:lnTo>
                <a:lnTo>
                  <a:pt x="29" y="11"/>
                </a:lnTo>
                <a:lnTo>
                  <a:pt x="28" y="8"/>
                </a:lnTo>
                <a:lnTo>
                  <a:pt x="27" y="5"/>
                </a:lnTo>
                <a:lnTo>
                  <a:pt x="26" y="3"/>
                </a:lnTo>
                <a:lnTo>
                  <a:pt x="23" y="2"/>
                </a:lnTo>
                <a:lnTo>
                  <a:pt x="21" y="1"/>
                </a:lnTo>
                <a:lnTo>
                  <a:pt x="18" y="0"/>
                </a:lnTo>
                <a:lnTo>
                  <a:pt x="15" y="0"/>
                </a:lnTo>
                <a:close/>
              </a:path>
            </a:pathLst>
          </a:custGeom>
          <a:solidFill>
            <a:srgbClr val="FFFFFF"/>
          </a:solidFill>
          <a:ln w="9525">
            <a:noFill/>
            <a:round/>
            <a:headEnd/>
            <a:tailEnd/>
          </a:ln>
        </p:spPr>
        <p:txBody>
          <a:bodyPr lIns="57150" tIns="28575" rIns="57150" bIns="28575"/>
          <a:lstStyle/>
          <a:p>
            <a:endParaRPr lang="en-US"/>
          </a:p>
        </p:txBody>
      </p:sp>
      <p:sp>
        <p:nvSpPr>
          <p:cNvPr id="62673" name="Freeform 270"/>
          <p:cNvSpPr>
            <a:spLocks/>
          </p:cNvSpPr>
          <p:nvPr/>
        </p:nvSpPr>
        <p:spPr bwMode="auto">
          <a:xfrm>
            <a:off x="1849438" y="3267075"/>
            <a:ext cx="3175" cy="6350"/>
          </a:xfrm>
          <a:custGeom>
            <a:avLst/>
            <a:gdLst>
              <a:gd name="T0" fmla="*/ 1642 w 29"/>
              <a:gd name="T1" fmla="*/ 0 h 29"/>
              <a:gd name="T2" fmla="*/ 1314 w 29"/>
              <a:gd name="T3" fmla="*/ 0 h 29"/>
              <a:gd name="T4" fmla="*/ 985 w 29"/>
              <a:gd name="T5" fmla="*/ 219 h 29"/>
              <a:gd name="T6" fmla="*/ 766 w 29"/>
              <a:gd name="T7" fmla="*/ 438 h 29"/>
              <a:gd name="T8" fmla="*/ 547 w 29"/>
              <a:gd name="T9" fmla="*/ 657 h 29"/>
              <a:gd name="T10" fmla="*/ 219 w 29"/>
              <a:gd name="T11" fmla="*/ 1095 h 29"/>
              <a:gd name="T12" fmla="*/ 109 w 29"/>
              <a:gd name="T13" fmla="*/ 1752 h 29"/>
              <a:gd name="T14" fmla="*/ 109 w 29"/>
              <a:gd name="T15" fmla="*/ 2409 h 29"/>
              <a:gd name="T16" fmla="*/ 0 w 29"/>
              <a:gd name="T17" fmla="*/ 3066 h 29"/>
              <a:gd name="T18" fmla="*/ 109 w 29"/>
              <a:gd name="T19" fmla="*/ 3722 h 29"/>
              <a:gd name="T20" fmla="*/ 109 w 29"/>
              <a:gd name="T21" fmla="*/ 4160 h 29"/>
              <a:gd name="T22" fmla="*/ 219 w 29"/>
              <a:gd name="T23" fmla="*/ 4817 h 29"/>
              <a:gd name="T24" fmla="*/ 547 w 29"/>
              <a:gd name="T25" fmla="*/ 5255 h 29"/>
              <a:gd name="T26" fmla="*/ 766 w 29"/>
              <a:gd name="T27" fmla="*/ 5693 h 29"/>
              <a:gd name="T28" fmla="*/ 985 w 29"/>
              <a:gd name="T29" fmla="*/ 6131 h 29"/>
              <a:gd name="T30" fmla="*/ 1314 w 29"/>
              <a:gd name="T31" fmla="*/ 6350 h 29"/>
              <a:gd name="T32" fmla="*/ 1642 w 29"/>
              <a:gd name="T33" fmla="*/ 6350 h 29"/>
              <a:gd name="T34" fmla="*/ 1971 w 29"/>
              <a:gd name="T35" fmla="*/ 6350 h 29"/>
              <a:gd name="T36" fmla="*/ 2299 w 29"/>
              <a:gd name="T37" fmla="*/ 6131 h 29"/>
              <a:gd name="T38" fmla="*/ 2518 w 29"/>
              <a:gd name="T39" fmla="*/ 5693 h 29"/>
              <a:gd name="T40" fmla="*/ 2847 w 29"/>
              <a:gd name="T41" fmla="*/ 5255 h 29"/>
              <a:gd name="T42" fmla="*/ 2956 w 29"/>
              <a:gd name="T43" fmla="*/ 4817 h 29"/>
              <a:gd name="T44" fmla="*/ 3066 w 29"/>
              <a:gd name="T45" fmla="*/ 4160 h 29"/>
              <a:gd name="T46" fmla="*/ 3175 w 29"/>
              <a:gd name="T47" fmla="*/ 3722 h 29"/>
              <a:gd name="T48" fmla="*/ 3175 w 29"/>
              <a:gd name="T49" fmla="*/ 3066 h 29"/>
              <a:gd name="T50" fmla="*/ 3175 w 29"/>
              <a:gd name="T51" fmla="*/ 2409 h 29"/>
              <a:gd name="T52" fmla="*/ 3066 w 29"/>
              <a:gd name="T53" fmla="*/ 1752 h 29"/>
              <a:gd name="T54" fmla="*/ 2956 w 29"/>
              <a:gd name="T55" fmla="*/ 1095 h 29"/>
              <a:gd name="T56" fmla="*/ 2847 w 29"/>
              <a:gd name="T57" fmla="*/ 657 h 29"/>
              <a:gd name="T58" fmla="*/ 2518 w 29"/>
              <a:gd name="T59" fmla="*/ 438 h 29"/>
              <a:gd name="T60" fmla="*/ 2299 w 29"/>
              <a:gd name="T61" fmla="*/ 219 h 29"/>
              <a:gd name="T62" fmla="*/ 1971 w 29"/>
              <a:gd name="T63" fmla="*/ 0 h 29"/>
              <a:gd name="T64" fmla="*/ 1642 w 29"/>
              <a:gd name="T65" fmla="*/ 0 h 29"/>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9"/>
              <a:gd name="T100" fmla="*/ 0 h 29"/>
              <a:gd name="T101" fmla="*/ 29 w 29"/>
              <a:gd name="T102" fmla="*/ 29 h 29"/>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9" h="29">
                <a:moveTo>
                  <a:pt x="15" y="0"/>
                </a:moveTo>
                <a:lnTo>
                  <a:pt x="12" y="0"/>
                </a:lnTo>
                <a:lnTo>
                  <a:pt x="9" y="1"/>
                </a:lnTo>
                <a:lnTo>
                  <a:pt x="7" y="2"/>
                </a:lnTo>
                <a:lnTo>
                  <a:pt x="5" y="3"/>
                </a:lnTo>
                <a:lnTo>
                  <a:pt x="2" y="5"/>
                </a:lnTo>
                <a:lnTo>
                  <a:pt x="1" y="8"/>
                </a:lnTo>
                <a:lnTo>
                  <a:pt x="1" y="11"/>
                </a:lnTo>
                <a:lnTo>
                  <a:pt x="0" y="14"/>
                </a:lnTo>
                <a:lnTo>
                  <a:pt x="1" y="17"/>
                </a:lnTo>
                <a:lnTo>
                  <a:pt x="1" y="19"/>
                </a:lnTo>
                <a:lnTo>
                  <a:pt x="2" y="22"/>
                </a:lnTo>
                <a:lnTo>
                  <a:pt x="5" y="24"/>
                </a:lnTo>
                <a:lnTo>
                  <a:pt x="7" y="26"/>
                </a:lnTo>
                <a:lnTo>
                  <a:pt x="9" y="28"/>
                </a:lnTo>
                <a:lnTo>
                  <a:pt x="12" y="29"/>
                </a:lnTo>
                <a:lnTo>
                  <a:pt x="15" y="29"/>
                </a:lnTo>
                <a:lnTo>
                  <a:pt x="18" y="29"/>
                </a:lnTo>
                <a:lnTo>
                  <a:pt x="21" y="28"/>
                </a:lnTo>
                <a:lnTo>
                  <a:pt x="23" y="26"/>
                </a:lnTo>
                <a:lnTo>
                  <a:pt x="26" y="24"/>
                </a:lnTo>
                <a:lnTo>
                  <a:pt x="27" y="22"/>
                </a:lnTo>
                <a:lnTo>
                  <a:pt x="28" y="19"/>
                </a:lnTo>
                <a:lnTo>
                  <a:pt x="29" y="17"/>
                </a:lnTo>
                <a:lnTo>
                  <a:pt x="29" y="14"/>
                </a:lnTo>
                <a:lnTo>
                  <a:pt x="29" y="11"/>
                </a:lnTo>
                <a:lnTo>
                  <a:pt x="28" y="8"/>
                </a:lnTo>
                <a:lnTo>
                  <a:pt x="27" y="5"/>
                </a:lnTo>
                <a:lnTo>
                  <a:pt x="26" y="3"/>
                </a:lnTo>
                <a:lnTo>
                  <a:pt x="23" y="2"/>
                </a:lnTo>
                <a:lnTo>
                  <a:pt x="21" y="1"/>
                </a:lnTo>
                <a:lnTo>
                  <a:pt x="18" y="0"/>
                </a:lnTo>
                <a:lnTo>
                  <a:pt x="15" y="0"/>
                </a:lnTo>
              </a:path>
            </a:pathLst>
          </a:custGeom>
          <a:noFill/>
          <a:ln w="1588">
            <a:solidFill>
              <a:srgbClr val="FFFFFF"/>
            </a:solidFill>
            <a:prstDash val="solid"/>
            <a:round/>
            <a:headEnd/>
            <a:tailEnd/>
          </a:ln>
        </p:spPr>
        <p:txBody>
          <a:bodyPr lIns="57150" tIns="28575" rIns="57150" bIns="28575"/>
          <a:lstStyle/>
          <a:p>
            <a:endParaRPr lang="en-US"/>
          </a:p>
        </p:txBody>
      </p:sp>
      <p:sp>
        <p:nvSpPr>
          <p:cNvPr id="62674" name="Freeform 271"/>
          <p:cNvSpPr>
            <a:spLocks/>
          </p:cNvSpPr>
          <p:nvPr/>
        </p:nvSpPr>
        <p:spPr bwMode="auto">
          <a:xfrm>
            <a:off x="1857375" y="3267075"/>
            <a:ext cx="4763" cy="6350"/>
          </a:xfrm>
          <a:custGeom>
            <a:avLst/>
            <a:gdLst>
              <a:gd name="T0" fmla="*/ 2464 w 29"/>
              <a:gd name="T1" fmla="*/ 0 h 29"/>
              <a:gd name="T2" fmla="*/ 1807 w 29"/>
              <a:gd name="T3" fmla="*/ 0 h 29"/>
              <a:gd name="T4" fmla="*/ 1478 w 29"/>
              <a:gd name="T5" fmla="*/ 219 h 29"/>
              <a:gd name="T6" fmla="*/ 1150 w 29"/>
              <a:gd name="T7" fmla="*/ 438 h 29"/>
              <a:gd name="T8" fmla="*/ 657 w 29"/>
              <a:gd name="T9" fmla="*/ 657 h 29"/>
              <a:gd name="T10" fmla="*/ 328 w 29"/>
              <a:gd name="T11" fmla="*/ 1095 h 29"/>
              <a:gd name="T12" fmla="*/ 164 w 29"/>
              <a:gd name="T13" fmla="*/ 1752 h 29"/>
              <a:gd name="T14" fmla="*/ 164 w 29"/>
              <a:gd name="T15" fmla="*/ 2409 h 29"/>
              <a:gd name="T16" fmla="*/ 0 w 29"/>
              <a:gd name="T17" fmla="*/ 3066 h 29"/>
              <a:gd name="T18" fmla="*/ 164 w 29"/>
              <a:gd name="T19" fmla="*/ 3722 h 29"/>
              <a:gd name="T20" fmla="*/ 164 w 29"/>
              <a:gd name="T21" fmla="*/ 4160 h 29"/>
              <a:gd name="T22" fmla="*/ 328 w 29"/>
              <a:gd name="T23" fmla="*/ 4817 h 29"/>
              <a:gd name="T24" fmla="*/ 657 w 29"/>
              <a:gd name="T25" fmla="*/ 5255 h 29"/>
              <a:gd name="T26" fmla="*/ 1150 w 29"/>
              <a:gd name="T27" fmla="*/ 5693 h 29"/>
              <a:gd name="T28" fmla="*/ 1478 w 29"/>
              <a:gd name="T29" fmla="*/ 6131 h 29"/>
              <a:gd name="T30" fmla="*/ 1807 w 29"/>
              <a:gd name="T31" fmla="*/ 6350 h 29"/>
              <a:gd name="T32" fmla="*/ 2464 w 29"/>
              <a:gd name="T33" fmla="*/ 6350 h 29"/>
              <a:gd name="T34" fmla="*/ 2792 w 29"/>
              <a:gd name="T35" fmla="*/ 6350 h 29"/>
              <a:gd name="T36" fmla="*/ 3449 w 29"/>
              <a:gd name="T37" fmla="*/ 6131 h 29"/>
              <a:gd name="T38" fmla="*/ 3778 w 29"/>
              <a:gd name="T39" fmla="*/ 5693 h 29"/>
              <a:gd name="T40" fmla="*/ 4106 w 29"/>
              <a:gd name="T41" fmla="*/ 5255 h 29"/>
              <a:gd name="T42" fmla="*/ 4270 w 29"/>
              <a:gd name="T43" fmla="*/ 4817 h 29"/>
              <a:gd name="T44" fmla="*/ 4599 w 29"/>
              <a:gd name="T45" fmla="*/ 4160 h 29"/>
              <a:gd name="T46" fmla="*/ 4763 w 29"/>
              <a:gd name="T47" fmla="*/ 3722 h 29"/>
              <a:gd name="T48" fmla="*/ 4763 w 29"/>
              <a:gd name="T49" fmla="*/ 3066 h 29"/>
              <a:gd name="T50" fmla="*/ 4763 w 29"/>
              <a:gd name="T51" fmla="*/ 2409 h 29"/>
              <a:gd name="T52" fmla="*/ 4599 w 29"/>
              <a:gd name="T53" fmla="*/ 1752 h 29"/>
              <a:gd name="T54" fmla="*/ 4270 w 29"/>
              <a:gd name="T55" fmla="*/ 1095 h 29"/>
              <a:gd name="T56" fmla="*/ 4106 w 29"/>
              <a:gd name="T57" fmla="*/ 657 h 29"/>
              <a:gd name="T58" fmla="*/ 3778 w 29"/>
              <a:gd name="T59" fmla="*/ 438 h 29"/>
              <a:gd name="T60" fmla="*/ 3449 w 29"/>
              <a:gd name="T61" fmla="*/ 219 h 29"/>
              <a:gd name="T62" fmla="*/ 2792 w 29"/>
              <a:gd name="T63" fmla="*/ 0 h 29"/>
              <a:gd name="T64" fmla="*/ 2464 w 29"/>
              <a:gd name="T65" fmla="*/ 0 h 29"/>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9"/>
              <a:gd name="T100" fmla="*/ 0 h 29"/>
              <a:gd name="T101" fmla="*/ 29 w 29"/>
              <a:gd name="T102" fmla="*/ 29 h 29"/>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9" h="29">
                <a:moveTo>
                  <a:pt x="15" y="0"/>
                </a:moveTo>
                <a:lnTo>
                  <a:pt x="11" y="0"/>
                </a:lnTo>
                <a:lnTo>
                  <a:pt x="9" y="1"/>
                </a:lnTo>
                <a:lnTo>
                  <a:pt x="7" y="2"/>
                </a:lnTo>
                <a:lnTo>
                  <a:pt x="4" y="3"/>
                </a:lnTo>
                <a:lnTo>
                  <a:pt x="2" y="5"/>
                </a:lnTo>
                <a:lnTo>
                  <a:pt x="1" y="8"/>
                </a:lnTo>
                <a:lnTo>
                  <a:pt x="1" y="11"/>
                </a:lnTo>
                <a:lnTo>
                  <a:pt x="0" y="14"/>
                </a:lnTo>
                <a:lnTo>
                  <a:pt x="1" y="17"/>
                </a:lnTo>
                <a:lnTo>
                  <a:pt x="1" y="19"/>
                </a:lnTo>
                <a:lnTo>
                  <a:pt x="2" y="22"/>
                </a:lnTo>
                <a:lnTo>
                  <a:pt x="4" y="24"/>
                </a:lnTo>
                <a:lnTo>
                  <a:pt x="7" y="26"/>
                </a:lnTo>
                <a:lnTo>
                  <a:pt x="9" y="28"/>
                </a:lnTo>
                <a:lnTo>
                  <a:pt x="11" y="29"/>
                </a:lnTo>
                <a:lnTo>
                  <a:pt x="15" y="29"/>
                </a:lnTo>
                <a:lnTo>
                  <a:pt x="17" y="29"/>
                </a:lnTo>
                <a:lnTo>
                  <a:pt x="21" y="28"/>
                </a:lnTo>
                <a:lnTo>
                  <a:pt x="23" y="26"/>
                </a:lnTo>
                <a:lnTo>
                  <a:pt x="25" y="24"/>
                </a:lnTo>
                <a:lnTo>
                  <a:pt x="26" y="22"/>
                </a:lnTo>
                <a:lnTo>
                  <a:pt x="28" y="19"/>
                </a:lnTo>
                <a:lnTo>
                  <a:pt x="29" y="17"/>
                </a:lnTo>
                <a:lnTo>
                  <a:pt x="29" y="14"/>
                </a:lnTo>
                <a:lnTo>
                  <a:pt x="29" y="11"/>
                </a:lnTo>
                <a:lnTo>
                  <a:pt x="28" y="8"/>
                </a:lnTo>
                <a:lnTo>
                  <a:pt x="26" y="5"/>
                </a:lnTo>
                <a:lnTo>
                  <a:pt x="25" y="3"/>
                </a:lnTo>
                <a:lnTo>
                  <a:pt x="23" y="2"/>
                </a:lnTo>
                <a:lnTo>
                  <a:pt x="21" y="1"/>
                </a:lnTo>
                <a:lnTo>
                  <a:pt x="17" y="0"/>
                </a:lnTo>
                <a:lnTo>
                  <a:pt x="15" y="0"/>
                </a:lnTo>
                <a:close/>
              </a:path>
            </a:pathLst>
          </a:custGeom>
          <a:solidFill>
            <a:srgbClr val="FFFFFF"/>
          </a:solidFill>
          <a:ln w="9525">
            <a:noFill/>
            <a:round/>
            <a:headEnd/>
            <a:tailEnd/>
          </a:ln>
        </p:spPr>
        <p:txBody>
          <a:bodyPr lIns="57150" tIns="28575" rIns="57150" bIns="28575"/>
          <a:lstStyle/>
          <a:p>
            <a:endParaRPr lang="en-US"/>
          </a:p>
        </p:txBody>
      </p:sp>
      <p:sp>
        <p:nvSpPr>
          <p:cNvPr id="62675" name="Freeform 272"/>
          <p:cNvSpPr>
            <a:spLocks/>
          </p:cNvSpPr>
          <p:nvPr/>
        </p:nvSpPr>
        <p:spPr bwMode="auto">
          <a:xfrm>
            <a:off x="1857375" y="3267075"/>
            <a:ext cx="4763" cy="6350"/>
          </a:xfrm>
          <a:custGeom>
            <a:avLst/>
            <a:gdLst>
              <a:gd name="T0" fmla="*/ 2464 w 29"/>
              <a:gd name="T1" fmla="*/ 0 h 29"/>
              <a:gd name="T2" fmla="*/ 1807 w 29"/>
              <a:gd name="T3" fmla="*/ 0 h 29"/>
              <a:gd name="T4" fmla="*/ 1478 w 29"/>
              <a:gd name="T5" fmla="*/ 219 h 29"/>
              <a:gd name="T6" fmla="*/ 1150 w 29"/>
              <a:gd name="T7" fmla="*/ 438 h 29"/>
              <a:gd name="T8" fmla="*/ 657 w 29"/>
              <a:gd name="T9" fmla="*/ 657 h 29"/>
              <a:gd name="T10" fmla="*/ 328 w 29"/>
              <a:gd name="T11" fmla="*/ 1095 h 29"/>
              <a:gd name="T12" fmla="*/ 164 w 29"/>
              <a:gd name="T13" fmla="*/ 1752 h 29"/>
              <a:gd name="T14" fmla="*/ 164 w 29"/>
              <a:gd name="T15" fmla="*/ 2409 h 29"/>
              <a:gd name="T16" fmla="*/ 0 w 29"/>
              <a:gd name="T17" fmla="*/ 3066 h 29"/>
              <a:gd name="T18" fmla="*/ 164 w 29"/>
              <a:gd name="T19" fmla="*/ 3722 h 29"/>
              <a:gd name="T20" fmla="*/ 164 w 29"/>
              <a:gd name="T21" fmla="*/ 4160 h 29"/>
              <a:gd name="T22" fmla="*/ 328 w 29"/>
              <a:gd name="T23" fmla="*/ 4817 h 29"/>
              <a:gd name="T24" fmla="*/ 657 w 29"/>
              <a:gd name="T25" fmla="*/ 5255 h 29"/>
              <a:gd name="T26" fmla="*/ 1150 w 29"/>
              <a:gd name="T27" fmla="*/ 5693 h 29"/>
              <a:gd name="T28" fmla="*/ 1478 w 29"/>
              <a:gd name="T29" fmla="*/ 6131 h 29"/>
              <a:gd name="T30" fmla="*/ 1807 w 29"/>
              <a:gd name="T31" fmla="*/ 6350 h 29"/>
              <a:gd name="T32" fmla="*/ 2464 w 29"/>
              <a:gd name="T33" fmla="*/ 6350 h 29"/>
              <a:gd name="T34" fmla="*/ 2792 w 29"/>
              <a:gd name="T35" fmla="*/ 6350 h 29"/>
              <a:gd name="T36" fmla="*/ 3449 w 29"/>
              <a:gd name="T37" fmla="*/ 6131 h 29"/>
              <a:gd name="T38" fmla="*/ 3778 w 29"/>
              <a:gd name="T39" fmla="*/ 5693 h 29"/>
              <a:gd name="T40" fmla="*/ 4106 w 29"/>
              <a:gd name="T41" fmla="*/ 5255 h 29"/>
              <a:gd name="T42" fmla="*/ 4270 w 29"/>
              <a:gd name="T43" fmla="*/ 4817 h 29"/>
              <a:gd name="T44" fmla="*/ 4599 w 29"/>
              <a:gd name="T45" fmla="*/ 4160 h 29"/>
              <a:gd name="T46" fmla="*/ 4763 w 29"/>
              <a:gd name="T47" fmla="*/ 3722 h 29"/>
              <a:gd name="T48" fmla="*/ 4763 w 29"/>
              <a:gd name="T49" fmla="*/ 3066 h 29"/>
              <a:gd name="T50" fmla="*/ 4763 w 29"/>
              <a:gd name="T51" fmla="*/ 2409 h 29"/>
              <a:gd name="T52" fmla="*/ 4599 w 29"/>
              <a:gd name="T53" fmla="*/ 1752 h 29"/>
              <a:gd name="T54" fmla="*/ 4270 w 29"/>
              <a:gd name="T55" fmla="*/ 1095 h 29"/>
              <a:gd name="T56" fmla="*/ 4106 w 29"/>
              <a:gd name="T57" fmla="*/ 657 h 29"/>
              <a:gd name="T58" fmla="*/ 3778 w 29"/>
              <a:gd name="T59" fmla="*/ 438 h 29"/>
              <a:gd name="T60" fmla="*/ 3449 w 29"/>
              <a:gd name="T61" fmla="*/ 219 h 29"/>
              <a:gd name="T62" fmla="*/ 2792 w 29"/>
              <a:gd name="T63" fmla="*/ 0 h 29"/>
              <a:gd name="T64" fmla="*/ 2464 w 29"/>
              <a:gd name="T65" fmla="*/ 0 h 29"/>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9"/>
              <a:gd name="T100" fmla="*/ 0 h 29"/>
              <a:gd name="T101" fmla="*/ 29 w 29"/>
              <a:gd name="T102" fmla="*/ 29 h 29"/>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9" h="29">
                <a:moveTo>
                  <a:pt x="15" y="0"/>
                </a:moveTo>
                <a:lnTo>
                  <a:pt x="11" y="0"/>
                </a:lnTo>
                <a:lnTo>
                  <a:pt x="9" y="1"/>
                </a:lnTo>
                <a:lnTo>
                  <a:pt x="7" y="2"/>
                </a:lnTo>
                <a:lnTo>
                  <a:pt x="4" y="3"/>
                </a:lnTo>
                <a:lnTo>
                  <a:pt x="2" y="5"/>
                </a:lnTo>
                <a:lnTo>
                  <a:pt x="1" y="8"/>
                </a:lnTo>
                <a:lnTo>
                  <a:pt x="1" y="11"/>
                </a:lnTo>
                <a:lnTo>
                  <a:pt x="0" y="14"/>
                </a:lnTo>
                <a:lnTo>
                  <a:pt x="1" y="17"/>
                </a:lnTo>
                <a:lnTo>
                  <a:pt x="1" y="19"/>
                </a:lnTo>
                <a:lnTo>
                  <a:pt x="2" y="22"/>
                </a:lnTo>
                <a:lnTo>
                  <a:pt x="4" y="24"/>
                </a:lnTo>
                <a:lnTo>
                  <a:pt x="7" y="26"/>
                </a:lnTo>
                <a:lnTo>
                  <a:pt x="9" y="28"/>
                </a:lnTo>
                <a:lnTo>
                  <a:pt x="11" y="29"/>
                </a:lnTo>
                <a:lnTo>
                  <a:pt x="15" y="29"/>
                </a:lnTo>
                <a:lnTo>
                  <a:pt x="17" y="29"/>
                </a:lnTo>
                <a:lnTo>
                  <a:pt x="21" y="28"/>
                </a:lnTo>
                <a:lnTo>
                  <a:pt x="23" y="26"/>
                </a:lnTo>
                <a:lnTo>
                  <a:pt x="25" y="24"/>
                </a:lnTo>
                <a:lnTo>
                  <a:pt x="26" y="22"/>
                </a:lnTo>
                <a:lnTo>
                  <a:pt x="28" y="19"/>
                </a:lnTo>
                <a:lnTo>
                  <a:pt x="29" y="17"/>
                </a:lnTo>
                <a:lnTo>
                  <a:pt x="29" y="14"/>
                </a:lnTo>
                <a:lnTo>
                  <a:pt x="29" y="11"/>
                </a:lnTo>
                <a:lnTo>
                  <a:pt x="28" y="8"/>
                </a:lnTo>
                <a:lnTo>
                  <a:pt x="26" y="5"/>
                </a:lnTo>
                <a:lnTo>
                  <a:pt x="25" y="3"/>
                </a:lnTo>
                <a:lnTo>
                  <a:pt x="23" y="2"/>
                </a:lnTo>
                <a:lnTo>
                  <a:pt x="21" y="1"/>
                </a:lnTo>
                <a:lnTo>
                  <a:pt x="17" y="0"/>
                </a:lnTo>
                <a:lnTo>
                  <a:pt x="15" y="0"/>
                </a:lnTo>
              </a:path>
            </a:pathLst>
          </a:custGeom>
          <a:noFill/>
          <a:ln w="1588">
            <a:solidFill>
              <a:srgbClr val="FFFFFF"/>
            </a:solidFill>
            <a:prstDash val="solid"/>
            <a:round/>
            <a:headEnd/>
            <a:tailEnd/>
          </a:ln>
        </p:spPr>
        <p:txBody>
          <a:bodyPr lIns="57150" tIns="28575" rIns="57150" bIns="28575"/>
          <a:lstStyle/>
          <a:p>
            <a:endParaRPr lang="en-US"/>
          </a:p>
        </p:txBody>
      </p:sp>
      <p:sp>
        <p:nvSpPr>
          <p:cNvPr id="62676" name="Freeform 273"/>
          <p:cNvSpPr>
            <a:spLocks/>
          </p:cNvSpPr>
          <p:nvPr/>
        </p:nvSpPr>
        <p:spPr bwMode="auto">
          <a:xfrm>
            <a:off x="1866900" y="3267075"/>
            <a:ext cx="4763" cy="6350"/>
          </a:xfrm>
          <a:custGeom>
            <a:avLst/>
            <a:gdLst>
              <a:gd name="T0" fmla="*/ 2464 w 29"/>
              <a:gd name="T1" fmla="*/ 0 h 29"/>
              <a:gd name="T2" fmla="*/ 1971 w 29"/>
              <a:gd name="T3" fmla="*/ 0 h 29"/>
              <a:gd name="T4" fmla="*/ 1478 w 29"/>
              <a:gd name="T5" fmla="*/ 219 h 29"/>
              <a:gd name="T6" fmla="*/ 1150 w 29"/>
              <a:gd name="T7" fmla="*/ 438 h 29"/>
              <a:gd name="T8" fmla="*/ 821 w 29"/>
              <a:gd name="T9" fmla="*/ 657 h 29"/>
              <a:gd name="T10" fmla="*/ 328 w 29"/>
              <a:gd name="T11" fmla="*/ 1095 h 29"/>
              <a:gd name="T12" fmla="*/ 164 w 29"/>
              <a:gd name="T13" fmla="*/ 1752 h 29"/>
              <a:gd name="T14" fmla="*/ 164 w 29"/>
              <a:gd name="T15" fmla="*/ 2409 h 29"/>
              <a:gd name="T16" fmla="*/ 0 w 29"/>
              <a:gd name="T17" fmla="*/ 3066 h 29"/>
              <a:gd name="T18" fmla="*/ 164 w 29"/>
              <a:gd name="T19" fmla="*/ 3722 h 29"/>
              <a:gd name="T20" fmla="*/ 164 w 29"/>
              <a:gd name="T21" fmla="*/ 4160 h 29"/>
              <a:gd name="T22" fmla="*/ 328 w 29"/>
              <a:gd name="T23" fmla="*/ 4817 h 29"/>
              <a:gd name="T24" fmla="*/ 821 w 29"/>
              <a:gd name="T25" fmla="*/ 5255 h 29"/>
              <a:gd name="T26" fmla="*/ 1150 w 29"/>
              <a:gd name="T27" fmla="*/ 5693 h 29"/>
              <a:gd name="T28" fmla="*/ 1478 w 29"/>
              <a:gd name="T29" fmla="*/ 6131 h 29"/>
              <a:gd name="T30" fmla="*/ 1971 w 29"/>
              <a:gd name="T31" fmla="*/ 6350 h 29"/>
              <a:gd name="T32" fmla="*/ 2464 w 29"/>
              <a:gd name="T33" fmla="*/ 6350 h 29"/>
              <a:gd name="T34" fmla="*/ 2956 w 29"/>
              <a:gd name="T35" fmla="*/ 6350 h 29"/>
              <a:gd name="T36" fmla="*/ 3449 w 29"/>
              <a:gd name="T37" fmla="*/ 6131 h 29"/>
              <a:gd name="T38" fmla="*/ 3778 w 29"/>
              <a:gd name="T39" fmla="*/ 5693 h 29"/>
              <a:gd name="T40" fmla="*/ 4270 w 29"/>
              <a:gd name="T41" fmla="*/ 5255 h 29"/>
              <a:gd name="T42" fmla="*/ 4435 w 29"/>
              <a:gd name="T43" fmla="*/ 4817 h 29"/>
              <a:gd name="T44" fmla="*/ 4599 w 29"/>
              <a:gd name="T45" fmla="*/ 4160 h 29"/>
              <a:gd name="T46" fmla="*/ 4763 w 29"/>
              <a:gd name="T47" fmla="*/ 3722 h 29"/>
              <a:gd name="T48" fmla="*/ 4763 w 29"/>
              <a:gd name="T49" fmla="*/ 3066 h 29"/>
              <a:gd name="T50" fmla="*/ 4763 w 29"/>
              <a:gd name="T51" fmla="*/ 2409 h 29"/>
              <a:gd name="T52" fmla="*/ 4599 w 29"/>
              <a:gd name="T53" fmla="*/ 1752 h 29"/>
              <a:gd name="T54" fmla="*/ 4435 w 29"/>
              <a:gd name="T55" fmla="*/ 1095 h 29"/>
              <a:gd name="T56" fmla="*/ 4270 w 29"/>
              <a:gd name="T57" fmla="*/ 657 h 29"/>
              <a:gd name="T58" fmla="*/ 3778 w 29"/>
              <a:gd name="T59" fmla="*/ 438 h 29"/>
              <a:gd name="T60" fmla="*/ 3449 w 29"/>
              <a:gd name="T61" fmla="*/ 219 h 29"/>
              <a:gd name="T62" fmla="*/ 2956 w 29"/>
              <a:gd name="T63" fmla="*/ 0 h 29"/>
              <a:gd name="T64" fmla="*/ 2464 w 29"/>
              <a:gd name="T65" fmla="*/ 0 h 29"/>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9"/>
              <a:gd name="T100" fmla="*/ 0 h 29"/>
              <a:gd name="T101" fmla="*/ 29 w 29"/>
              <a:gd name="T102" fmla="*/ 29 h 29"/>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9" h="29">
                <a:moveTo>
                  <a:pt x="15" y="0"/>
                </a:moveTo>
                <a:lnTo>
                  <a:pt x="12" y="0"/>
                </a:lnTo>
                <a:lnTo>
                  <a:pt x="9" y="1"/>
                </a:lnTo>
                <a:lnTo>
                  <a:pt x="7" y="2"/>
                </a:lnTo>
                <a:lnTo>
                  <a:pt x="5" y="3"/>
                </a:lnTo>
                <a:lnTo>
                  <a:pt x="2" y="5"/>
                </a:lnTo>
                <a:lnTo>
                  <a:pt x="1" y="8"/>
                </a:lnTo>
                <a:lnTo>
                  <a:pt x="1" y="11"/>
                </a:lnTo>
                <a:lnTo>
                  <a:pt x="0" y="14"/>
                </a:lnTo>
                <a:lnTo>
                  <a:pt x="1" y="17"/>
                </a:lnTo>
                <a:lnTo>
                  <a:pt x="1" y="19"/>
                </a:lnTo>
                <a:lnTo>
                  <a:pt x="2" y="22"/>
                </a:lnTo>
                <a:lnTo>
                  <a:pt x="5" y="24"/>
                </a:lnTo>
                <a:lnTo>
                  <a:pt x="7" y="26"/>
                </a:lnTo>
                <a:lnTo>
                  <a:pt x="9" y="28"/>
                </a:lnTo>
                <a:lnTo>
                  <a:pt x="12" y="29"/>
                </a:lnTo>
                <a:lnTo>
                  <a:pt x="15" y="29"/>
                </a:lnTo>
                <a:lnTo>
                  <a:pt x="18" y="29"/>
                </a:lnTo>
                <a:lnTo>
                  <a:pt x="21" y="28"/>
                </a:lnTo>
                <a:lnTo>
                  <a:pt x="23" y="26"/>
                </a:lnTo>
                <a:lnTo>
                  <a:pt x="26" y="24"/>
                </a:lnTo>
                <a:lnTo>
                  <a:pt x="27" y="22"/>
                </a:lnTo>
                <a:lnTo>
                  <a:pt x="28" y="19"/>
                </a:lnTo>
                <a:lnTo>
                  <a:pt x="29" y="17"/>
                </a:lnTo>
                <a:lnTo>
                  <a:pt x="29" y="14"/>
                </a:lnTo>
                <a:lnTo>
                  <a:pt x="29" y="11"/>
                </a:lnTo>
                <a:lnTo>
                  <a:pt x="28" y="8"/>
                </a:lnTo>
                <a:lnTo>
                  <a:pt x="27" y="5"/>
                </a:lnTo>
                <a:lnTo>
                  <a:pt x="26" y="3"/>
                </a:lnTo>
                <a:lnTo>
                  <a:pt x="23" y="2"/>
                </a:lnTo>
                <a:lnTo>
                  <a:pt x="21" y="1"/>
                </a:lnTo>
                <a:lnTo>
                  <a:pt x="18" y="0"/>
                </a:lnTo>
                <a:lnTo>
                  <a:pt x="15" y="0"/>
                </a:lnTo>
                <a:close/>
              </a:path>
            </a:pathLst>
          </a:custGeom>
          <a:solidFill>
            <a:srgbClr val="FFFFFF"/>
          </a:solidFill>
          <a:ln w="9525">
            <a:noFill/>
            <a:round/>
            <a:headEnd/>
            <a:tailEnd/>
          </a:ln>
        </p:spPr>
        <p:txBody>
          <a:bodyPr lIns="57150" tIns="28575" rIns="57150" bIns="28575"/>
          <a:lstStyle/>
          <a:p>
            <a:endParaRPr lang="en-US"/>
          </a:p>
        </p:txBody>
      </p:sp>
      <p:sp>
        <p:nvSpPr>
          <p:cNvPr id="62677" name="Freeform 274"/>
          <p:cNvSpPr>
            <a:spLocks/>
          </p:cNvSpPr>
          <p:nvPr/>
        </p:nvSpPr>
        <p:spPr bwMode="auto">
          <a:xfrm>
            <a:off x="1866900" y="3267075"/>
            <a:ext cx="4763" cy="6350"/>
          </a:xfrm>
          <a:custGeom>
            <a:avLst/>
            <a:gdLst>
              <a:gd name="T0" fmla="*/ 2464 w 29"/>
              <a:gd name="T1" fmla="*/ 0 h 29"/>
              <a:gd name="T2" fmla="*/ 1971 w 29"/>
              <a:gd name="T3" fmla="*/ 0 h 29"/>
              <a:gd name="T4" fmla="*/ 1478 w 29"/>
              <a:gd name="T5" fmla="*/ 219 h 29"/>
              <a:gd name="T6" fmla="*/ 1150 w 29"/>
              <a:gd name="T7" fmla="*/ 438 h 29"/>
              <a:gd name="T8" fmla="*/ 821 w 29"/>
              <a:gd name="T9" fmla="*/ 657 h 29"/>
              <a:gd name="T10" fmla="*/ 328 w 29"/>
              <a:gd name="T11" fmla="*/ 1095 h 29"/>
              <a:gd name="T12" fmla="*/ 164 w 29"/>
              <a:gd name="T13" fmla="*/ 1752 h 29"/>
              <a:gd name="T14" fmla="*/ 164 w 29"/>
              <a:gd name="T15" fmla="*/ 2409 h 29"/>
              <a:gd name="T16" fmla="*/ 0 w 29"/>
              <a:gd name="T17" fmla="*/ 3066 h 29"/>
              <a:gd name="T18" fmla="*/ 164 w 29"/>
              <a:gd name="T19" fmla="*/ 3722 h 29"/>
              <a:gd name="T20" fmla="*/ 164 w 29"/>
              <a:gd name="T21" fmla="*/ 4160 h 29"/>
              <a:gd name="T22" fmla="*/ 328 w 29"/>
              <a:gd name="T23" fmla="*/ 4817 h 29"/>
              <a:gd name="T24" fmla="*/ 821 w 29"/>
              <a:gd name="T25" fmla="*/ 5255 h 29"/>
              <a:gd name="T26" fmla="*/ 1150 w 29"/>
              <a:gd name="T27" fmla="*/ 5693 h 29"/>
              <a:gd name="T28" fmla="*/ 1478 w 29"/>
              <a:gd name="T29" fmla="*/ 6131 h 29"/>
              <a:gd name="T30" fmla="*/ 1971 w 29"/>
              <a:gd name="T31" fmla="*/ 6350 h 29"/>
              <a:gd name="T32" fmla="*/ 2464 w 29"/>
              <a:gd name="T33" fmla="*/ 6350 h 29"/>
              <a:gd name="T34" fmla="*/ 2956 w 29"/>
              <a:gd name="T35" fmla="*/ 6350 h 29"/>
              <a:gd name="T36" fmla="*/ 3449 w 29"/>
              <a:gd name="T37" fmla="*/ 6131 h 29"/>
              <a:gd name="T38" fmla="*/ 3778 w 29"/>
              <a:gd name="T39" fmla="*/ 5693 h 29"/>
              <a:gd name="T40" fmla="*/ 4270 w 29"/>
              <a:gd name="T41" fmla="*/ 5255 h 29"/>
              <a:gd name="T42" fmla="*/ 4435 w 29"/>
              <a:gd name="T43" fmla="*/ 4817 h 29"/>
              <a:gd name="T44" fmla="*/ 4599 w 29"/>
              <a:gd name="T45" fmla="*/ 4160 h 29"/>
              <a:gd name="T46" fmla="*/ 4763 w 29"/>
              <a:gd name="T47" fmla="*/ 3722 h 29"/>
              <a:gd name="T48" fmla="*/ 4763 w 29"/>
              <a:gd name="T49" fmla="*/ 3066 h 29"/>
              <a:gd name="T50" fmla="*/ 4763 w 29"/>
              <a:gd name="T51" fmla="*/ 2409 h 29"/>
              <a:gd name="T52" fmla="*/ 4599 w 29"/>
              <a:gd name="T53" fmla="*/ 1752 h 29"/>
              <a:gd name="T54" fmla="*/ 4435 w 29"/>
              <a:gd name="T55" fmla="*/ 1095 h 29"/>
              <a:gd name="T56" fmla="*/ 4270 w 29"/>
              <a:gd name="T57" fmla="*/ 657 h 29"/>
              <a:gd name="T58" fmla="*/ 3778 w 29"/>
              <a:gd name="T59" fmla="*/ 438 h 29"/>
              <a:gd name="T60" fmla="*/ 3449 w 29"/>
              <a:gd name="T61" fmla="*/ 219 h 29"/>
              <a:gd name="T62" fmla="*/ 2956 w 29"/>
              <a:gd name="T63" fmla="*/ 0 h 29"/>
              <a:gd name="T64" fmla="*/ 2464 w 29"/>
              <a:gd name="T65" fmla="*/ 0 h 29"/>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9"/>
              <a:gd name="T100" fmla="*/ 0 h 29"/>
              <a:gd name="T101" fmla="*/ 29 w 29"/>
              <a:gd name="T102" fmla="*/ 29 h 29"/>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9" h="29">
                <a:moveTo>
                  <a:pt x="15" y="0"/>
                </a:moveTo>
                <a:lnTo>
                  <a:pt x="12" y="0"/>
                </a:lnTo>
                <a:lnTo>
                  <a:pt x="9" y="1"/>
                </a:lnTo>
                <a:lnTo>
                  <a:pt x="7" y="2"/>
                </a:lnTo>
                <a:lnTo>
                  <a:pt x="5" y="3"/>
                </a:lnTo>
                <a:lnTo>
                  <a:pt x="2" y="5"/>
                </a:lnTo>
                <a:lnTo>
                  <a:pt x="1" y="8"/>
                </a:lnTo>
                <a:lnTo>
                  <a:pt x="1" y="11"/>
                </a:lnTo>
                <a:lnTo>
                  <a:pt x="0" y="14"/>
                </a:lnTo>
                <a:lnTo>
                  <a:pt x="1" y="17"/>
                </a:lnTo>
                <a:lnTo>
                  <a:pt x="1" y="19"/>
                </a:lnTo>
                <a:lnTo>
                  <a:pt x="2" y="22"/>
                </a:lnTo>
                <a:lnTo>
                  <a:pt x="5" y="24"/>
                </a:lnTo>
                <a:lnTo>
                  <a:pt x="7" y="26"/>
                </a:lnTo>
                <a:lnTo>
                  <a:pt x="9" y="28"/>
                </a:lnTo>
                <a:lnTo>
                  <a:pt x="12" y="29"/>
                </a:lnTo>
                <a:lnTo>
                  <a:pt x="15" y="29"/>
                </a:lnTo>
                <a:lnTo>
                  <a:pt x="18" y="29"/>
                </a:lnTo>
                <a:lnTo>
                  <a:pt x="21" y="28"/>
                </a:lnTo>
                <a:lnTo>
                  <a:pt x="23" y="26"/>
                </a:lnTo>
                <a:lnTo>
                  <a:pt x="26" y="24"/>
                </a:lnTo>
                <a:lnTo>
                  <a:pt x="27" y="22"/>
                </a:lnTo>
                <a:lnTo>
                  <a:pt x="28" y="19"/>
                </a:lnTo>
                <a:lnTo>
                  <a:pt x="29" y="17"/>
                </a:lnTo>
                <a:lnTo>
                  <a:pt x="29" y="14"/>
                </a:lnTo>
                <a:lnTo>
                  <a:pt x="29" y="11"/>
                </a:lnTo>
                <a:lnTo>
                  <a:pt x="28" y="8"/>
                </a:lnTo>
                <a:lnTo>
                  <a:pt x="27" y="5"/>
                </a:lnTo>
                <a:lnTo>
                  <a:pt x="26" y="3"/>
                </a:lnTo>
                <a:lnTo>
                  <a:pt x="23" y="2"/>
                </a:lnTo>
                <a:lnTo>
                  <a:pt x="21" y="1"/>
                </a:lnTo>
                <a:lnTo>
                  <a:pt x="18" y="0"/>
                </a:lnTo>
                <a:lnTo>
                  <a:pt x="15" y="0"/>
                </a:lnTo>
              </a:path>
            </a:pathLst>
          </a:custGeom>
          <a:noFill/>
          <a:ln w="1588">
            <a:solidFill>
              <a:srgbClr val="FFFFFF"/>
            </a:solidFill>
            <a:prstDash val="solid"/>
            <a:round/>
            <a:headEnd/>
            <a:tailEnd/>
          </a:ln>
        </p:spPr>
        <p:txBody>
          <a:bodyPr lIns="57150" tIns="28575" rIns="57150" bIns="28575"/>
          <a:lstStyle/>
          <a:p>
            <a:endParaRPr lang="en-US"/>
          </a:p>
        </p:txBody>
      </p:sp>
      <p:sp>
        <p:nvSpPr>
          <p:cNvPr id="62678" name="Freeform 275"/>
          <p:cNvSpPr>
            <a:spLocks/>
          </p:cNvSpPr>
          <p:nvPr/>
        </p:nvSpPr>
        <p:spPr bwMode="auto">
          <a:xfrm>
            <a:off x="1876425" y="3267075"/>
            <a:ext cx="4763" cy="6350"/>
          </a:xfrm>
          <a:custGeom>
            <a:avLst/>
            <a:gdLst>
              <a:gd name="T0" fmla="*/ 2540 w 30"/>
              <a:gd name="T1" fmla="*/ 0 h 29"/>
              <a:gd name="T2" fmla="*/ 1905 w 30"/>
              <a:gd name="T3" fmla="*/ 0 h 29"/>
              <a:gd name="T4" fmla="*/ 1588 w 30"/>
              <a:gd name="T5" fmla="*/ 219 h 29"/>
              <a:gd name="T6" fmla="*/ 1111 w 30"/>
              <a:gd name="T7" fmla="*/ 438 h 29"/>
              <a:gd name="T8" fmla="*/ 794 w 30"/>
              <a:gd name="T9" fmla="*/ 657 h 29"/>
              <a:gd name="T10" fmla="*/ 476 w 30"/>
              <a:gd name="T11" fmla="*/ 1095 h 29"/>
              <a:gd name="T12" fmla="*/ 318 w 30"/>
              <a:gd name="T13" fmla="*/ 1752 h 29"/>
              <a:gd name="T14" fmla="*/ 318 w 30"/>
              <a:gd name="T15" fmla="*/ 2409 h 29"/>
              <a:gd name="T16" fmla="*/ 0 w 30"/>
              <a:gd name="T17" fmla="*/ 3066 h 29"/>
              <a:gd name="T18" fmla="*/ 318 w 30"/>
              <a:gd name="T19" fmla="*/ 3722 h 29"/>
              <a:gd name="T20" fmla="*/ 318 w 30"/>
              <a:gd name="T21" fmla="*/ 4160 h 29"/>
              <a:gd name="T22" fmla="*/ 476 w 30"/>
              <a:gd name="T23" fmla="*/ 4817 h 29"/>
              <a:gd name="T24" fmla="*/ 794 w 30"/>
              <a:gd name="T25" fmla="*/ 5255 h 29"/>
              <a:gd name="T26" fmla="*/ 1111 w 30"/>
              <a:gd name="T27" fmla="*/ 5693 h 29"/>
              <a:gd name="T28" fmla="*/ 1588 w 30"/>
              <a:gd name="T29" fmla="*/ 6131 h 29"/>
              <a:gd name="T30" fmla="*/ 1905 w 30"/>
              <a:gd name="T31" fmla="*/ 6350 h 29"/>
              <a:gd name="T32" fmla="*/ 2540 w 30"/>
              <a:gd name="T33" fmla="*/ 6350 h 29"/>
              <a:gd name="T34" fmla="*/ 2858 w 30"/>
              <a:gd name="T35" fmla="*/ 6350 h 29"/>
              <a:gd name="T36" fmla="*/ 3493 w 30"/>
              <a:gd name="T37" fmla="*/ 6131 h 29"/>
              <a:gd name="T38" fmla="*/ 3810 w 30"/>
              <a:gd name="T39" fmla="*/ 5693 h 29"/>
              <a:gd name="T40" fmla="*/ 4128 w 30"/>
              <a:gd name="T41" fmla="*/ 5255 h 29"/>
              <a:gd name="T42" fmla="*/ 4287 w 30"/>
              <a:gd name="T43" fmla="*/ 4817 h 29"/>
              <a:gd name="T44" fmla="*/ 4604 w 30"/>
              <a:gd name="T45" fmla="*/ 4160 h 29"/>
              <a:gd name="T46" fmla="*/ 4763 w 30"/>
              <a:gd name="T47" fmla="*/ 3722 h 29"/>
              <a:gd name="T48" fmla="*/ 4763 w 30"/>
              <a:gd name="T49" fmla="*/ 3066 h 29"/>
              <a:gd name="T50" fmla="*/ 4763 w 30"/>
              <a:gd name="T51" fmla="*/ 2409 h 29"/>
              <a:gd name="T52" fmla="*/ 4604 w 30"/>
              <a:gd name="T53" fmla="*/ 1752 h 29"/>
              <a:gd name="T54" fmla="*/ 4287 w 30"/>
              <a:gd name="T55" fmla="*/ 1095 h 29"/>
              <a:gd name="T56" fmla="*/ 4128 w 30"/>
              <a:gd name="T57" fmla="*/ 657 h 29"/>
              <a:gd name="T58" fmla="*/ 3810 w 30"/>
              <a:gd name="T59" fmla="*/ 438 h 29"/>
              <a:gd name="T60" fmla="*/ 3493 w 30"/>
              <a:gd name="T61" fmla="*/ 219 h 29"/>
              <a:gd name="T62" fmla="*/ 2858 w 30"/>
              <a:gd name="T63" fmla="*/ 0 h 29"/>
              <a:gd name="T64" fmla="*/ 2540 w 30"/>
              <a:gd name="T65" fmla="*/ 0 h 29"/>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30"/>
              <a:gd name="T100" fmla="*/ 0 h 29"/>
              <a:gd name="T101" fmla="*/ 30 w 30"/>
              <a:gd name="T102" fmla="*/ 29 h 29"/>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30" h="29">
                <a:moveTo>
                  <a:pt x="16" y="0"/>
                </a:moveTo>
                <a:lnTo>
                  <a:pt x="12" y="0"/>
                </a:lnTo>
                <a:lnTo>
                  <a:pt x="10" y="1"/>
                </a:lnTo>
                <a:lnTo>
                  <a:pt x="7" y="2"/>
                </a:lnTo>
                <a:lnTo>
                  <a:pt x="5" y="3"/>
                </a:lnTo>
                <a:lnTo>
                  <a:pt x="3" y="5"/>
                </a:lnTo>
                <a:lnTo>
                  <a:pt x="2" y="8"/>
                </a:lnTo>
                <a:lnTo>
                  <a:pt x="2" y="11"/>
                </a:lnTo>
                <a:lnTo>
                  <a:pt x="0" y="14"/>
                </a:lnTo>
                <a:lnTo>
                  <a:pt x="2" y="17"/>
                </a:lnTo>
                <a:lnTo>
                  <a:pt x="2" y="19"/>
                </a:lnTo>
                <a:lnTo>
                  <a:pt x="3" y="22"/>
                </a:lnTo>
                <a:lnTo>
                  <a:pt x="5" y="24"/>
                </a:lnTo>
                <a:lnTo>
                  <a:pt x="7" y="26"/>
                </a:lnTo>
                <a:lnTo>
                  <a:pt x="10" y="28"/>
                </a:lnTo>
                <a:lnTo>
                  <a:pt x="12" y="29"/>
                </a:lnTo>
                <a:lnTo>
                  <a:pt x="16" y="29"/>
                </a:lnTo>
                <a:lnTo>
                  <a:pt x="18" y="29"/>
                </a:lnTo>
                <a:lnTo>
                  <a:pt x="22" y="28"/>
                </a:lnTo>
                <a:lnTo>
                  <a:pt x="24" y="26"/>
                </a:lnTo>
                <a:lnTo>
                  <a:pt x="26" y="24"/>
                </a:lnTo>
                <a:lnTo>
                  <a:pt x="27" y="22"/>
                </a:lnTo>
                <a:lnTo>
                  <a:pt x="29" y="19"/>
                </a:lnTo>
                <a:lnTo>
                  <a:pt x="30" y="17"/>
                </a:lnTo>
                <a:lnTo>
                  <a:pt x="30" y="14"/>
                </a:lnTo>
                <a:lnTo>
                  <a:pt x="30" y="11"/>
                </a:lnTo>
                <a:lnTo>
                  <a:pt x="29" y="8"/>
                </a:lnTo>
                <a:lnTo>
                  <a:pt x="27" y="5"/>
                </a:lnTo>
                <a:lnTo>
                  <a:pt x="26" y="3"/>
                </a:lnTo>
                <a:lnTo>
                  <a:pt x="24" y="2"/>
                </a:lnTo>
                <a:lnTo>
                  <a:pt x="22" y="1"/>
                </a:lnTo>
                <a:lnTo>
                  <a:pt x="18" y="0"/>
                </a:lnTo>
                <a:lnTo>
                  <a:pt x="16" y="0"/>
                </a:lnTo>
                <a:close/>
              </a:path>
            </a:pathLst>
          </a:custGeom>
          <a:solidFill>
            <a:srgbClr val="FFFFFF"/>
          </a:solidFill>
          <a:ln w="9525">
            <a:noFill/>
            <a:round/>
            <a:headEnd/>
            <a:tailEnd/>
          </a:ln>
        </p:spPr>
        <p:txBody>
          <a:bodyPr lIns="57150" tIns="28575" rIns="57150" bIns="28575"/>
          <a:lstStyle/>
          <a:p>
            <a:endParaRPr lang="en-US"/>
          </a:p>
        </p:txBody>
      </p:sp>
      <p:sp>
        <p:nvSpPr>
          <p:cNvPr id="62679" name="Freeform 276"/>
          <p:cNvSpPr>
            <a:spLocks/>
          </p:cNvSpPr>
          <p:nvPr/>
        </p:nvSpPr>
        <p:spPr bwMode="auto">
          <a:xfrm>
            <a:off x="1876425" y="3267075"/>
            <a:ext cx="4763" cy="6350"/>
          </a:xfrm>
          <a:custGeom>
            <a:avLst/>
            <a:gdLst>
              <a:gd name="T0" fmla="*/ 2540 w 30"/>
              <a:gd name="T1" fmla="*/ 0 h 29"/>
              <a:gd name="T2" fmla="*/ 1905 w 30"/>
              <a:gd name="T3" fmla="*/ 0 h 29"/>
              <a:gd name="T4" fmla="*/ 1588 w 30"/>
              <a:gd name="T5" fmla="*/ 219 h 29"/>
              <a:gd name="T6" fmla="*/ 1111 w 30"/>
              <a:gd name="T7" fmla="*/ 438 h 29"/>
              <a:gd name="T8" fmla="*/ 794 w 30"/>
              <a:gd name="T9" fmla="*/ 657 h 29"/>
              <a:gd name="T10" fmla="*/ 476 w 30"/>
              <a:gd name="T11" fmla="*/ 1095 h 29"/>
              <a:gd name="T12" fmla="*/ 318 w 30"/>
              <a:gd name="T13" fmla="*/ 1752 h 29"/>
              <a:gd name="T14" fmla="*/ 318 w 30"/>
              <a:gd name="T15" fmla="*/ 2409 h 29"/>
              <a:gd name="T16" fmla="*/ 0 w 30"/>
              <a:gd name="T17" fmla="*/ 3066 h 29"/>
              <a:gd name="T18" fmla="*/ 318 w 30"/>
              <a:gd name="T19" fmla="*/ 3722 h 29"/>
              <a:gd name="T20" fmla="*/ 318 w 30"/>
              <a:gd name="T21" fmla="*/ 4160 h 29"/>
              <a:gd name="T22" fmla="*/ 476 w 30"/>
              <a:gd name="T23" fmla="*/ 4817 h 29"/>
              <a:gd name="T24" fmla="*/ 794 w 30"/>
              <a:gd name="T25" fmla="*/ 5255 h 29"/>
              <a:gd name="T26" fmla="*/ 1111 w 30"/>
              <a:gd name="T27" fmla="*/ 5693 h 29"/>
              <a:gd name="T28" fmla="*/ 1588 w 30"/>
              <a:gd name="T29" fmla="*/ 6131 h 29"/>
              <a:gd name="T30" fmla="*/ 1905 w 30"/>
              <a:gd name="T31" fmla="*/ 6350 h 29"/>
              <a:gd name="T32" fmla="*/ 2540 w 30"/>
              <a:gd name="T33" fmla="*/ 6350 h 29"/>
              <a:gd name="T34" fmla="*/ 2858 w 30"/>
              <a:gd name="T35" fmla="*/ 6350 h 29"/>
              <a:gd name="T36" fmla="*/ 3493 w 30"/>
              <a:gd name="T37" fmla="*/ 6131 h 29"/>
              <a:gd name="T38" fmla="*/ 3810 w 30"/>
              <a:gd name="T39" fmla="*/ 5693 h 29"/>
              <a:gd name="T40" fmla="*/ 4128 w 30"/>
              <a:gd name="T41" fmla="*/ 5255 h 29"/>
              <a:gd name="T42" fmla="*/ 4287 w 30"/>
              <a:gd name="T43" fmla="*/ 4817 h 29"/>
              <a:gd name="T44" fmla="*/ 4604 w 30"/>
              <a:gd name="T45" fmla="*/ 4160 h 29"/>
              <a:gd name="T46" fmla="*/ 4763 w 30"/>
              <a:gd name="T47" fmla="*/ 3722 h 29"/>
              <a:gd name="T48" fmla="*/ 4763 w 30"/>
              <a:gd name="T49" fmla="*/ 3066 h 29"/>
              <a:gd name="T50" fmla="*/ 4763 w 30"/>
              <a:gd name="T51" fmla="*/ 2409 h 29"/>
              <a:gd name="T52" fmla="*/ 4604 w 30"/>
              <a:gd name="T53" fmla="*/ 1752 h 29"/>
              <a:gd name="T54" fmla="*/ 4287 w 30"/>
              <a:gd name="T55" fmla="*/ 1095 h 29"/>
              <a:gd name="T56" fmla="*/ 4128 w 30"/>
              <a:gd name="T57" fmla="*/ 657 h 29"/>
              <a:gd name="T58" fmla="*/ 3810 w 30"/>
              <a:gd name="T59" fmla="*/ 438 h 29"/>
              <a:gd name="T60" fmla="*/ 3493 w 30"/>
              <a:gd name="T61" fmla="*/ 219 h 29"/>
              <a:gd name="T62" fmla="*/ 2858 w 30"/>
              <a:gd name="T63" fmla="*/ 0 h 29"/>
              <a:gd name="T64" fmla="*/ 2540 w 30"/>
              <a:gd name="T65" fmla="*/ 0 h 29"/>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30"/>
              <a:gd name="T100" fmla="*/ 0 h 29"/>
              <a:gd name="T101" fmla="*/ 30 w 30"/>
              <a:gd name="T102" fmla="*/ 29 h 29"/>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30" h="29">
                <a:moveTo>
                  <a:pt x="16" y="0"/>
                </a:moveTo>
                <a:lnTo>
                  <a:pt x="12" y="0"/>
                </a:lnTo>
                <a:lnTo>
                  <a:pt x="10" y="1"/>
                </a:lnTo>
                <a:lnTo>
                  <a:pt x="7" y="2"/>
                </a:lnTo>
                <a:lnTo>
                  <a:pt x="5" y="3"/>
                </a:lnTo>
                <a:lnTo>
                  <a:pt x="3" y="5"/>
                </a:lnTo>
                <a:lnTo>
                  <a:pt x="2" y="8"/>
                </a:lnTo>
                <a:lnTo>
                  <a:pt x="2" y="11"/>
                </a:lnTo>
                <a:lnTo>
                  <a:pt x="0" y="14"/>
                </a:lnTo>
                <a:lnTo>
                  <a:pt x="2" y="17"/>
                </a:lnTo>
                <a:lnTo>
                  <a:pt x="2" y="19"/>
                </a:lnTo>
                <a:lnTo>
                  <a:pt x="3" y="22"/>
                </a:lnTo>
                <a:lnTo>
                  <a:pt x="5" y="24"/>
                </a:lnTo>
                <a:lnTo>
                  <a:pt x="7" y="26"/>
                </a:lnTo>
                <a:lnTo>
                  <a:pt x="10" y="28"/>
                </a:lnTo>
                <a:lnTo>
                  <a:pt x="12" y="29"/>
                </a:lnTo>
                <a:lnTo>
                  <a:pt x="16" y="29"/>
                </a:lnTo>
                <a:lnTo>
                  <a:pt x="18" y="29"/>
                </a:lnTo>
                <a:lnTo>
                  <a:pt x="22" y="28"/>
                </a:lnTo>
                <a:lnTo>
                  <a:pt x="24" y="26"/>
                </a:lnTo>
                <a:lnTo>
                  <a:pt x="26" y="24"/>
                </a:lnTo>
                <a:lnTo>
                  <a:pt x="27" y="22"/>
                </a:lnTo>
                <a:lnTo>
                  <a:pt x="29" y="19"/>
                </a:lnTo>
                <a:lnTo>
                  <a:pt x="30" y="17"/>
                </a:lnTo>
                <a:lnTo>
                  <a:pt x="30" y="14"/>
                </a:lnTo>
                <a:lnTo>
                  <a:pt x="30" y="11"/>
                </a:lnTo>
                <a:lnTo>
                  <a:pt x="29" y="8"/>
                </a:lnTo>
                <a:lnTo>
                  <a:pt x="27" y="5"/>
                </a:lnTo>
                <a:lnTo>
                  <a:pt x="26" y="3"/>
                </a:lnTo>
                <a:lnTo>
                  <a:pt x="24" y="2"/>
                </a:lnTo>
                <a:lnTo>
                  <a:pt x="22" y="1"/>
                </a:lnTo>
                <a:lnTo>
                  <a:pt x="18" y="0"/>
                </a:lnTo>
                <a:lnTo>
                  <a:pt x="16" y="0"/>
                </a:lnTo>
              </a:path>
            </a:pathLst>
          </a:custGeom>
          <a:noFill/>
          <a:ln w="1588">
            <a:solidFill>
              <a:srgbClr val="FFFFFF"/>
            </a:solidFill>
            <a:prstDash val="solid"/>
            <a:round/>
            <a:headEnd/>
            <a:tailEnd/>
          </a:ln>
        </p:spPr>
        <p:txBody>
          <a:bodyPr lIns="57150" tIns="28575" rIns="57150" bIns="28575"/>
          <a:lstStyle/>
          <a:p>
            <a:endParaRPr lang="en-US"/>
          </a:p>
        </p:txBody>
      </p:sp>
      <p:sp>
        <p:nvSpPr>
          <p:cNvPr id="62680" name="Freeform 277"/>
          <p:cNvSpPr>
            <a:spLocks/>
          </p:cNvSpPr>
          <p:nvPr/>
        </p:nvSpPr>
        <p:spPr bwMode="auto">
          <a:xfrm>
            <a:off x="1839913" y="3257550"/>
            <a:ext cx="4762" cy="4763"/>
          </a:xfrm>
          <a:custGeom>
            <a:avLst/>
            <a:gdLst>
              <a:gd name="T0" fmla="*/ 2463 w 29"/>
              <a:gd name="T1" fmla="*/ 0 h 29"/>
              <a:gd name="T2" fmla="*/ 1970 w 29"/>
              <a:gd name="T3" fmla="*/ 0 h 29"/>
              <a:gd name="T4" fmla="*/ 1478 w 29"/>
              <a:gd name="T5" fmla="*/ 164 h 29"/>
              <a:gd name="T6" fmla="*/ 1149 w 29"/>
              <a:gd name="T7" fmla="*/ 328 h 29"/>
              <a:gd name="T8" fmla="*/ 821 w 29"/>
              <a:gd name="T9" fmla="*/ 657 h 29"/>
              <a:gd name="T10" fmla="*/ 328 w 29"/>
              <a:gd name="T11" fmla="*/ 985 h 29"/>
              <a:gd name="T12" fmla="*/ 164 w 29"/>
              <a:gd name="T13" fmla="*/ 1314 h 29"/>
              <a:gd name="T14" fmla="*/ 164 w 29"/>
              <a:gd name="T15" fmla="*/ 1971 h 29"/>
              <a:gd name="T16" fmla="*/ 0 w 29"/>
              <a:gd name="T17" fmla="*/ 2299 h 29"/>
              <a:gd name="T18" fmla="*/ 164 w 29"/>
              <a:gd name="T19" fmla="*/ 2956 h 29"/>
              <a:gd name="T20" fmla="*/ 164 w 29"/>
              <a:gd name="T21" fmla="*/ 3285 h 29"/>
              <a:gd name="T22" fmla="*/ 328 w 29"/>
              <a:gd name="T23" fmla="*/ 3613 h 29"/>
              <a:gd name="T24" fmla="*/ 821 w 29"/>
              <a:gd name="T25" fmla="*/ 4106 h 29"/>
              <a:gd name="T26" fmla="*/ 1149 w 29"/>
              <a:gd name="T27" fmla="*/ 4435 h 29"/>
              <a:gd name="T28" fmla="*/ 1478 w 29"/>
              <a:gd name="T29" fmla="*/ 4599 h 29"/>
              <a:gd name="T30" fmla="*/ 1970 w 29"/>
              <a:gd name="T31" fmla="*/ 4763 h 29"/>
              <a:gd name="T32" fmla="*/ 2463 w 29"/>
              <a:gd name="T33" fmla="*/ 4763 h 29"/>
              <a:gd name="T34" fmla="*/ 2956 w 29"/>
              <a:gd name="T35" fmla="*/ 4763 h 29"/>
              <a:gd name="T36" fmla="*/ 3448 w 29"/>
              <a:gd name="T37" fmla="*/ 4599 h 29"/>
              <a:gd name="T38" fmla="*/ 3777 w 29"/>
              <a:gd name="T39" fmla="*/ 4435 h 29"/>
              <a:gd name="T40" fmla="*/ 4269 w 29"/>
              <a:gd name="T41" fmla="*/ 4106 h 29"/>
              <a:gd name="T42" fmla="*/ 4434 w 29"/>
              <a:gd name="T43" fmla="*/ 3613 h 29"/>
              <a:gd name="T44" fmla="*/ 4598 w 29"/>
              <a:gd name="T45" fmla="*/ 3285 h 29"/>
              <a:gd name="T46" fmla="*/ 4762 w 29"/>
              <a:gd name="T47" fmla="*/ 2956 h 29"/>
              <a:gd name="T48" fmla="*/ 4762 w 29"/>
              <a:gd name="T49" fmla="*/ 2299 h 29"/>
              <a:gd name="T50" fmla="*/ 4762 w 29"/>
              <a:gd name="T51" fmla="*/ 1971 h 29"/>
              <a:gd name="T52" fmla="*/ 4598 w 29"/>
              <a:gd name="T53" fmla="*/ 1314 h 29"/>
              <a:gd name="T54" fmla="*/ 4434 w 29"/>
              <a:gd name="T55" fmla="*/ 985 h 29"/>
              <a:gd name="T56" fmla="*/ 4269 w 29"/>
              <a:gd name="T57" fmla="*/ 657 h 29"/>
              <a:gd name="T58" fmla="*/ 3777 w 29"/>
              <a:gd name="T59" fmla="*/ 328 h 29"/>
              <a:gd name="T60" fmla="*/ 3448 w 29"/>
              <a:gd name="T61" fmla="*/ 164 h 29"/>
              <a:gd name="T62" fmla="*/ 2956 w 29"/>
              <a:gd name="T63" fmla="*/ 0 h 29"/>
              <a:gd name="T64" fmla="*/ 2463 w 29"/>
              <a:gd name="T65" fmla="*/ 0 h 29"/>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9"/>
              <a:gd name="T100" fmla="*/ 0 h 29"/>
              <a:gd name="T101" fmla="*/ 29 w 29"/>
              <a:gd name="T102" fmla="*/ 29 h 29"/>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9" h="29">
                <a:moveTo>
                  <a:pt x="15" y="0"/>
                </a:moveTo>
                <a:lnTo>
                  <a:pt x="12" y="0"/>
                </a:lnTo>
                <a:lnTo>
                  <a:pt x="9" y="1"/>
                </a:lnTo>
                <a:lnTo>
                  <a:pt x="7" y="2"/>
                </a:lnTo>
                <a:lnTo>
                  <a:pt x="5" y="4"/>
                </a:lnTo>
                <a:lnTo>
                  <a:pt x="2" y="6"/>
                </a:lnTo>
                <a:lnTo>
                  <a:pt x="1" y="8"/>
                </a:lnTo>
                <a:lnTo>
                  <a:pt x="1" y="12"/>
                </a:lnTo>
                <a:lnTo>
                  <a:pt x="0" y="14"/>
                </a:lnTo>
                <a:lnTo>
                  <a:pt x="1" y="18"/>
                </a:lnTo>
                <a:lnTo>
                  <a:pt x="1" y="20"/>
                </a:lnTo>
                <a:lnTo>
                  <a:pt x="2" y="22"/>
                </a:lnTo>
                <a:lnTo>
                  <a:pt x="5" y="25"/>
                </a:lnTo>
                <a:lnTo>
                  <a:pt x="7" y="27"/>
                </a:lnTo>
                <a:lnTo>
                  <a:pt x="9" y="28"/>
                </a:lnTo>
                <a:lnTo>
                  <a:pt x="12" y="29"/>
                </a:lnTo>
                <a:lnTo>
                  <a:pt x="15" y="29"/>
                </a:lnTo>
                <a:lnTo>
                  <a:pt x="18" y="29"/>
                </a:lnTo>
                <a:lnTo>
                  <a:pt x="21" y="28"/>
                </a:lnTo>
                <a:lnTo>
                  <a:pt x="23" y="27"/>
                </a:lnTo>
                <a:lnTo>
                  <a:pt x="26" y="25"/>
                </a:lnTo>
                <a:lnTo>
                  <a:pt x="27" y="22"/>
                </a:lnTo>
                <a:lnTo>
                  <a:pt x="28" y="20"/>
                </a:lnTo>
                <a:lnTo>
                  <a:pt x="29" y="18"/>
                </a:lnTo>
                <a:lnTo>
                  <a:pt x="29" y="14"/>
                </a:lnTo>
                <a:lnTo>
                  <a:pt x="29" y="12"/>
                </a:lnTo>
                <a:lnTo>
                  <a:pt x="28" y="8"/>
                </a:lnTo>
                <a:lnTo>
                  <a:pt x="27" y="6"/>
                </a:lnTo>
                <a:lnTo>
                  <a:pt x="26" y="4"/>
                </a:lnTo>
                <a:lnTo>
                  <a:pt x="23" y="2"/>
                </a:lnTo>
                <a:lnTo>
                  <a:pt x="21" y="1"/>
                </a:lnTo>
                <a:lnTo>
                  <a:pt x="18" y="0"/>
                </a:lnTo>
                <a:lnTo>
                  <a:pt x="15" y="0"/>
                </a:lnTo>
                <a:close/>
              </a:path>
            </a:pathLst>
          </a:custGeom>
          <a:solidFill>
            <a:srgbClr val="FFFFFF"/>
          </a:solidFill>
          <a:ln w="9525">
            <a:noFill/>
            <a:round/>
            <a:headEnd/>
            <a:tailEnd/>
          </a:ln>
        </p:spPr>
        <p:txBody>
          <a:bodyPr lIns="57150" tIns="28575" rIns="57150" bIns="28575"/>
          <a:lstStyle/>
          <a:p>
            <a:endParaRPr lang="en-US"/>
          </a:p>
        </p:txBody>
      </p:sp>
      <p:sp>
        <p:nvSpPr>
          <p:cNvPr id="62681" name="Freeform 278"/>
          <p:cNvSpPr>
            <a:spLocks/>
          </p:cNvSpPr>
          <p:nvPr/>
        </p:nvSpPr>
        <p:spPr bwMode="auto">
          <a:xfrm>
            <a:off x="1839913" y="3257550"/>
            <a:ext cx="4762" cy="4763"/>
          </a:xfrm>
          <a:custGeom>
            <a:avLst/>
            <a:gdLst>
              <a:gd name="T0" fmla="*/ 2463 w 29"/>
              <a:gd name="T1" fmla="*/ 0 h 29"/>
              <a:gd name="T2" fmla="*/ 1970 w 29"/>
              <a:gd name="T3" fmla="*/ 0 h 29"/>
              <a:gd name="T4" fmla="*/ 1478 w 29"/>
              <a:gd name="T5" fmla="*/ 164 h 29"/>
              <a:gd name="T6" fmla="*/ 1149 w 29"/>
              <a:gd name="T7" fmla="*/ 328 h 29"/>
              <a:gd name="T8" fmla="*/ 821 w 29"/>
              <a:gd name="T9" fmla="*/ 657 h 29"/>
              <a:gd name="T10" fmla="*/ 328 w 29"/>
              <a:gd name="T11" fmla="*/ 985 h 29"/>
              <a:gd name="T12" fmla="*/ 164 w 29"/>
              <a:gd name="T13" fmla="*/ 1314 h 29"/>
              <a:gd name="T14" fmla="*/ 164 w 29"/>
              <a:gd name="T15" fmla="*/ 1971 h 29"/>
              <a:gd name="T16" fmla="*/ 0 w 29"/>
              <a:gd name="T17" fmla="*/ 2299 h 29"/>
              <a:gd name="T18" fmla="*/ 164 w 29"/>
              <a:gd name="T19" fmla="*/ 2956 h 29"/>
              <a:gd name="T20" fmla="*/ 164 w 29"/>
              <a:gd name="T21" fmla="*/ 3285 h 29"/>
              <a:gd name="T22" fmla="*/ 328 w 29"/>
              <a:gd name="T23" fmla="*/ 3613 h 29"/>
              <a:gd name="T24" fmla="*/ 821 w 29"/>
              <a:gd name="T25" fmla="*/ 4106 h 29"/>
              <a:gd name="T26" fmla="*/ 1149 w 29"/>
              <a:gd name="T27" fmla="*/ 4435 h 29"/>
              <a:gd name="T28" fmla="*/ 1478 w 29"/>
              <a:gd name="T29" fmla="*/ 4599 h 29"/>
              <a:gd name="T30" fmla="*/ 1970 w 29"/>
              <a:gd name="T31" fmla="*/ 4763 h 29"/>
              <a:gd name="T32" fmla="*/ 2463 w 29"/>
              <a:gd name="T33" fmla="*/ 4763 h 29"/>
              <a:gd name="T34" fmla="*/ 2956 w 29"/>
              <a:gd name="T35" fmla="*/ 4763 h 29"/>
              <a:gd name="T36" fmla="*/ 3448 w 29"/>
              <a:gd name="T37" fmla="*/ 4599 h 29"/>
              <a:gd name="T38" fmla="*/ 3777 w 29"/>
              <a:gd name="T39" fmla="*/ 4435 h 29"/>
              <a:gd name="T40" fmla="*/ 4269 w 29"/>
              <a:gd name="T41" fmla="*/ 4106 h 29"/>
              <a:gd name="T42" fmla="*/ 4434 w 29"/>
              <a:gd name="T43" fmla="*/ 3613 h 29"/>
              <a:gd name="T44" fmla="*/ 4598 w 29"/>
              <a:gd name="T45" fmla="*/ 3285 h 29"/>
              <a:gd name="T46" fmla="*/ 4762 w 29"/>
              <a:gd name="T47" fmla="*/ 2956 h 29"/>
              <a:gd name="T48" fmla="*/ 4762 w 29"/>
              <a:gd name="T49" fmla="*/ 2299 h 29"/>
              <a:gd name="T50" fmla="*/ 4762 w 29"/>
              <a:gd name="T51" fmla="*/ 1971 h 29"/>
              <a:gd name="T52" fmla="*/ 4598 w 29"/>
              <a:gd name="T53" fmla="*/ 1314 h 29"/>
              <a:gd name="T54" fmla="*/ 4434 w 29"/>
              <a:gd name="T55" fmla="*/ 985 h 29"/>
              <a:gd name="T56" fmla="*/ 4269 w 29"/>
              <a:gd name="T57" fmla="*/ 657 h 29"/>
              <a:gd name="T58" fmla="*/ 3777 w 29"/>
              <a:gd name="T59" fmla="*/ 328 h 29"/>
              <a:gd name="T60" fmla="*/ 3448 w 29"/>
              <a:gd name="T61" fmla="*/ 164 h 29"/>
              <a:gd name="T62" fmla="*/ 2956 w 29"/>
              <a:gd name="T63" fmla="*/ 0 h 29"/>
              <a:gd name="T64" fmla="*/ 2463 w 29"/>
              <a:gd name="T65" fmla="*/ 0 h 29"/>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9"/>
              <a:gd name="T100" fmla="*/ 0 h 29"/>
              <a:gd name="T101" fmla="*/ 29 w 29"/>
              <a:gd name="T102" fmla="*/ 29 h 29"/>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9" h="29">
                <a:moveTo>
                  <a:pt x="15" y="0"/>
                </a:moveTo>
                <a:lnTo>
                  <a:pt x="12" y="0"/>
                </a:lnTo>
                <a:lnTo>
                  <a:pt x="9" y="1"/>
                </a:lnTo>
                <a:lnTo>
                  <a:pt x="7" y="2"/>
                </a:lnTo>
                <a:lnTo>
                  <a:pt x="5" y="4"/>
                </a:lnTo>
                <a:lnTo>
                  <a:pt x="2" y="6"/>
                </a:lnTo>
                <a:lnTo>
                  <a:pt x="1" y="8"/>
                </a:lnTo>
                <a:lnTo>
                  <a:pt x="1" y="12"/>
                </a:lnTo>
                <a:lnTo>
                  <a:pt x="0" y="14"/>
                </a:lnTo>
                <a:lnTo>
                  <a:pt x="1" y="18"/>
                </a:lnTo>
                <a:lnTo>
                  <a:pt x="1" y="20"/>
                </a:lnTo>
                <a:lnTo>
                  <a:pt x="2" y="22"/>
                </a:lnTo>
                <a:lnTo>
                  <a:pt x="5" y="25"/>
                </a:lnTo>
                <a:lnTo>
                  <a:pt x="7" y="27"/>
                </a:lnTo>
                <a:lnTo>
                  <a:pt x="9" y="28"/>
                </a:lnTo>
                <a:lnTo>
                  <a:pt x="12" y="29"/>
                </a:lnTo>
                <a:lnTo>
                  <a:pt x="15" y="29"/>
                </a:lnTo>
                <a:lnTo>
                  <a:pt x="18" y="29"/>
                </a:lnTo>
                <a:lnTo>
                  <a:pt x="21" y="28"/>
                </a:lnTo>
                <a:lnTo>
                  <a:pt x="23" y="27"/>
                </a:lnTo>
                <a:lnTo>
                  <a:pt x="26" y="25"/>
                </a:lnTo>
                <a:lnTo>
                  <a:pt x="27" y="22"/>
                </a:lnTo>
                <a:lnTo>
                  <a:pt x="28" y="20"/>
                </a:lnTo>
                <a:lnTo>
                  <a:pt x="29" y="18"/>
                </a:lnTo>
                <a:lnTo>
                  <a:pt x="29" y="14"/>
                </a:lnTo>
                <a:lnTo>
                  <a:pt x="29" y="12"/>
                </a:lnTo>
                <a:lnTo>
                  <a:pt x="28" y="8"/>
                </a:lnTo>
                <a:lnTo>
                  <a:pt x="27" y="6"/>
                </a:lnTo>
                <a:lnTo>
                  <a:pt x="26" y="4"/>
                </a:lnTo>
                <a:lnTo>
                  <a:pt x="23" y="2"/>
                </a:lnTo>
                <a:lnTo>
                  <a:pt x="21" y="1"/>
                </a:lnTo>
                <a:lnTo>
                  <a:pt x="18" y="0"/>
                </a:lnTo>
                <a:lnTo>
                  <a:pt x="15" y="0"/>
                </a:lnTo>
              </a:path>
            </a:pathLst>
          </a:custGeom>
          <a:noFill/>
          <a:ln w="1588">
            <a:solidFill>
              <a:srgbClr val="FFFFFF"/>
            </a:solidFill>
            <a:prstDash val="solid"/>
            <a:round/>
            <a:headEnd/>
            <a:tailEnd/>
          </a:ln>
        </p:spPr>
        <p:txBody>
          <a:bodyPr lIns="57150" tIns="28575" rIns="57150" bIns="28575"/>
          <a:lstStyle/>
          <a:p>
            <a:endParaRPr lang="en-US"/>
          </a:p>
        </p:txBody>
      </p:sp>
      <p:sp>
        <p:nvSpPr>
          <p:cNvPr id="62682" name="Freeform 280"/>
          <p:cNvSpPr>
            <a:spLocks/>
          </p:cNvSpPr>
          <p:nvPr/>
        </p:nvSpPr>
        <p:spPr bwMode="auto">
          <a:xfrm>
            <a:off x="1849438" y="3257550"/>
            <a:ext cx="4762" cy="4763"/>
          </a:xfrm>
          <a:custGeom>
            <a:avLst/>
            <a:gdLst>
              <a:gd name="T0" fmla="*/ 2463 w 29"/>
              <a:gd name="T1" fmla="*/ 0 h 29"/>
              <a:gd name="T2" fmla="*/ 1806 w 29"/>
              <a:gd name="T3" fmla="*/ 0 h 29"/>
              <a:gd name="T4" fmla="*/ 1478 w 29"/>
              <a:gd name="T5" fmla="*/ 164 h 29"/>
              <a:gd name="T6" fmla="*/ 1149 w 29"/>
              <a:gd name="T7" fmla="*/ 328 h 29"/>
              <a:gd name="T8" fmla="*/ 657 w 29"/>
              <a:gd name="T9" fmla="*/ 657 h 29"/>
              <a:gd name="T10" fmla="*/ 328 w 29"/>
              <a:gd name="T11" fmla="*/ 985 h 29"/>
              <a:gd name="T12" fmla="*/ 164 w 29"/>
              <a:gd name="T13" fmla="*/ 1314 h 29"/>
              <a:gd name="T14" fmla="*/ 164 w 29"/>
              <a:gd name="T15" fmla="*/ 1971 h 29"/>
              <a:gd name="T16" fmla="*/ 0 w 29"/>
              <a:gd name="T17" fmla="*/ 2299 h 29"/>
              <a:gd name="T18" fmla="*/ 164 w 29"/>
              <a:gd name="T19" fmla="*/ 2956 h 29"/>
              <a:gd name="T20" fmla="*/ 164 w 29"/>
              <a:gd name="T21" fmla="*/ 3285 h 29"/>
              <a:gd name="T22" fmla="*/ 328 w 29"/>
              <a:gd name="T23" fmla="*/ 3613 h 29"/>
              <a:gd name="T24" fmla="*/ 657 w 29"/>
              <a:gd name="T25" fmla="*/ 4106 h 29"/>
              <a:gd name="T26" fmla="*/ 1149 w 29"/>
              <a:gd name="T27" fmla="*/ 4435 h 29"/>
              <a:gd name="T28" fmla="*/ 1478 w 29"/>
              <a:gd name="T29" fmla="*/ 4599 h 29"/>
              <a:gd name="T30" fmla="*/ 1806 w 29"/>
              <a:gd name="T31" fmla="*/ 4763 h 29"/>
              <a:gd name="T32" fmla="*/ 2463 w 29"/>
              <a:gd name="T33" fmla="*/ 4763 h 29"/>
              <a:gd name="T34" fmla="*/ 2792 w 29"/>
              <a:gd name="T35" fmla="*/ 4763 h 29"/>
              <a:gd name="T36" fmla="*/ 3448 w 29"/>
              <a:gd name="T37" fmla="*/ 4599 h 29"/>
              <a:gd name="T38" fmla="*/ 3777 w 29"/>
              <a:gd name="T39" fmla="*/ 4435 h 29"/>
              <a:gd name="T40" fmla="*/ 4105 w 29"/>
              <a:gd name="T41" fmla="*/ 4106 h 29"/>
              <a:gd name="T42" fmla="*/ 4269 w 29"/>
              <a:gd name="T43" fmla="*/ 3613 h 29"/>
              <a:gd name="T44" fmla="*/ 4598 w 29"/>
              <a:gd name="T45" fmla="*/ 3285 h 29"/>
              <a:gd name="T46" fmla="*/ 4762 w 29"/>
              <a:gd name="T47" fmla="*/ 2956 h 29"/>
              <a:gd name="T48" fmla="*/ 4762 w 29"/>
              <a:gd name="T49" fmla="*/ 2299 h 29"/>
              <a:gd name="T50" fmla="*/ 4762 w 29"/>
              <a:gd name="T51" fmla="*/ 1971 h 29"/>
              <a:gd name="T52" fmla="*/ 4598 w 29"/>
              <a:gd name="T53" fmla="*/ 1314 h 29"/>
              <a:gd name="T54" fmla="*/ 4269 w 29"/>
              <a:gd name="T55" fmla="*/ 985 h 29"/>
              <a:gd name="T56" fmla="*/ 4105 w 29"/>
              <a:gd name="T57" fmla="*/ 657 h 29"/>
              <a:gd name="T58" fmla="*/ 3777 w 29"/>
              <a:gd name="T59" fmla="*/ 328 h 29"/>
              <a:gd name="T60" fmla="*/ 3448 w 29"/>
              <a:gd name="T61" fmla="*/ 164 h 29"/>
              <a:gd name="T62" fmla="*/ 2792 w 29"/>
              <a:gd name="T63" fmla="*/ 0 h 29"/>
              <a:gd name="T64" fmla="*/ 2463 w 29"/>
              <a:gd name="T65" fmla="*/ 0 h 29"/>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9"/>
              <a:gd name="T100" fmla="*/ 0 h 29"/>
              <a:gd name="T101" fmla="*/ 29 w 29"/>
              <a:gd name="T102" fmla="*/ 29 h 29"/>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9" h="29">
                <a:moveTo>
                  <a:pt x="15" y="0"/>
                </a:moveTo>
                <a:lnTo>
                  <a:pt x="11" y="0"/>
                </a:lnTo>
                <a:lnTo>
                  <a:pt x="9" y="1"/>
                </a:lnTo>
                <a:lnTo>
                  <a:pt x="7" y="2"/>
                </a:lnTo>
                <a:lnTo>
                  <a:pt x="4" y="4"/>
                </a:lnTo>
                <a:lnTo>
                  <a:pt x="2" y="6"/>
                </a:lnTo>
                <a:lnTo>
                  <a:pt x="1" y="8"/>
                </a:lnTo>
                <a:lnTo>
                  <a:pt x="1" y="12"/>
                </a:lnTo>
                <a:lnTo>
                  <a:pt x="0" y="14"/>
                </a:lnTo>
                <a:lnTo>
                  <a:pt x="1" y="18"/>
                </a:lnTo>
                <a:lnTo>
                  <a:pt x="1" y="20"/>
                </a:lnTo>
                <a:lnTo>
                  <a:pt x="2" y="22"/>
                </a:lnTo>
                <a:lnTo>
                  <a:pt x="4" y="25"/>
                </a:lnTo>
                <a:lnTo>
                  <a:pt x="7" y="27"/>
                </a:lnTo>
                <a:lnTo>
                  <a:pt x="9" y="28"/>
                </a:lnTo>
                <a:lnTo>
                  <a:pt x="11" y="29"/>
                </a:lnTo>
                <a:lnTo>
                  <a:pt x="15" y="29"/>
                </a:lnTo>
                <a:lnTo>
                  <a:pt x="17" y="29"/>
                </a:lnTo>
                <a:lnTo>
                  <a:pt x="21" y="28"/>
                </a:lnTo>
                <a:lnTo>
                  <a:pt x="23" y="27"/>
                </a:lnTo>
                <a:lnTo>
                  <a:pt x="25" y="25"/>
                </a:lnTo>
                <a:lnTo>
                  <a:pt x="26" y="22"/>
                </a:lnTo>
                <a:lnTo>
                  <a:pt x="28" y="20"/>
                </a:lnTo>
                <a:lnTo>
                  <a:pt x="29" y="18"/>
                </a:lnTo>
                <a:lnTo>
                  <a:pt x="29" y="14"/>
                </a:lnTo>
                <a:lnTo>
                  <a:pt x="29" y="12"/>
                </a:lnTo>
                <a:lnTo>
                  <a:pt x="28" y="8"/>
                </a:lnTo>
                <a:lnTo>
                  <a:pt x="26" y="6"/>
                </a:lnTo>
                <a:lnTo>
                  <a:pt x="25" y="4"/>
                </a:lnTo>
                <a:lnTo>
                  <a:pt x="23" y="2"/>
                </a:lnTo>
                <a:lnTo>
                  <a:pt x="21" y="1"/>
                </a:lnTo>
                <a:lnTo>
                  <a:pt x="17" y="0"/>
                </a:lnTo>
                <a:lnTo>
                  <a:pt x="15" y="0"/>
                </a:lnTo>
                <a:close/>
              </a:path>
            </a:pathLst>
          </a:custGeom>
          <a:solidFill>
            <a:srgbClr val="FFFFFF"/>
          </a:solidFill>
          <a:ln w="9525">
            <a:noFill/>
            <a:round/>
            <a:headEnd/>
            <a:tailEnd/>
          </a:ln>
        </p:spPr>
        <p:txBody>
          <a:bodyPr lIns="57150" tIns="28575" rIns="57150" bIns="28575"/>
          <a:lstStyle/>
          <a:p>
            <a:endParaRPr lang="en-US"/>
          </a:p>
        </p:txBody>
      </p:sp>
      <p:sp>
        <p:nvSpPr>
          <p:cNvPr id="62683" name="Freeform 281"/>
          <p:cNvSpPr>
            <a:spLocks/>
          </p:cNvSpPr>
          <p:nvPr/>
        </p:nvSpPr>
        <p:spPr bwMode="auto">
          <a:xfrm>
            <a:off x="1849438" y="3257550"/>
            <a:ext cx="4762" cy="4763"/>
          </a:xfrm>
          <a:custGeom>
            <a:avLst/>
            <a:gdLst>
              <a:gd name="T0" fmla="*/ 2463 w 29"/>
              <a:gd name="T1" fmla="*/ 0 h 29"/>
              <a:gd name="T2" fmla="*/ 1806 w 29"/>
              <a:gd name="T3" fmla="*/ 0 h 29"/>
              <a:gd name="T4" fmla="*/ 1478 w 29"/>
              <a:gd name="T5" fmla="*/ 164 h 29"/>
              <a:gd name="T6" fmla="*/ 1149 w 29"/>
              <a:gd name="T7" fmla="*/ 328 h 29"/>
              <a:gd name="T8" fmla="*/ 657 w 29"/>
              <a:gd name="T9" fmla="*/ 657 h 29"/>
              <a:gd name="T10" fmla="*/ 328 w 29"/>
              <a:gd name="T11" fmla="*/ 985 h 29"/>
              <a:gd name="T12" fmla="*/ 164 w 29"/>
              <a:gd name="T13" fmla="*/ 1314 h 29"/>
              <a:gd name="T14" fmla="*/ 164 w 29"/>
              <a:gd name="T15" fmla="*/ 1971 h 29"/>
              <a:gd name="T16" fmla="*/ 0 w 29"/>
              <a:gd name="T17" fmla="*/ 2299 h 29"/>
              <a:gd name="T18" fmla="*/ 164 w 29"/>
              <a:gd name="T19" fmla="*/ 2956 h 29"/>
              <a:gd name="T20" fmla="*/ 164 w 29"/>
              <a:gd name="T21" fmla="*/ 3285 h 29"/>
              <a:gd name="T22" fmla="*/ 328 w 29"/>
              <a:gd name="T23" fmla="*/ 3613 h 29"/>
              <a:gd name="T24" fmla="*/ 657 w 29"/>
              <a:gd name="T25" fmla="*/ 4106 h 29"/>
              <a:gd name="T26" fmla="*/ 1149 w 29"/>
              <a:gd name="T27" fmla="*/ 4435 h 29"/>
              <a:gd name="T28" fmla="*/ 1478 w 29"/>
              <a:gd name="T29" fmla="*/ 4599 h 29"/>
              <a:gd name="T30" fmla="*/ 1806 w 29"/>
              <a:gd name="T31" fmla="*/ 4763 h 29"/>
              <a:gd name="T32" fmla="*/ 2463 w 29"/>
              <a:gd name="T33" fmla="*/ 4763 h 29"/>
              <a:gd name="T34" fmla="*/ 2792 w 29"/>
              <a:gd name="T35" fmla="*/ 4763 h 29"/>
              <a:gd name="T36" fmla="*/ 3448 w 29"/>
              <a:gd name="T37" fmla="*/ 4599 h 29"/>
              <a:gd name="T38" fmla="*/ 3777 w 29"/>
              <a:gd name="T39" fmla="*/ 4435 h 29"/>
              <a:gd name="T40" fmla="*/ 4105 w 29"/>
              <a:gd name="T41" fmla="*/ 4106 h 29"/>
              <a:gd name="T42" fmla="*/ 4269 w 29"/>
              <a:gd name="T43" fmla="*/ 3613 h 29"/>
              <a:gd name="T44" fmla="*/ 4598 w 29"/>
              <a:gd name="T45" fmla="*/ 3285 h 29"/>
              <a:gd name="T46" fmla="*/ 4762 w 29"/>
              <a:gd name="T47" fmla="*/ 2956 h 29"/>
              <a:gd name="T48" fmla="*/ 4762 w 29"/>
              <a:gd name="T49" fmla="*/ 2299 h 29"/>
              <a:gd name="T50" fmla="*/ 4762 w 29"/>
              <a:gd name="T51" fmla="*/ 1971 h 29"/>
              <a:gd name="T52" fmla="*/ 4598 w 29"/>
              <a:gd name="T53" fmla="*/ 1314 h 29"/>
              <a:gd name="T54" fmla="*/ 4269 w 29"/>
              <a:gd name="T55" fmla="*/ 985 h 29"/>
              <a:gd name="T56" fmla="*/ 4105 w 29"/>
              <a:gd name="T57" fmla="*/ 657 h 29"/>
              <a:gd name="T58" fmla="*/ 3777 w 29"/>
              <a:gd name="T59" fmla="*/ 328 h 29"/>
              <a:gd name="T60" fmla="*/ 3448 w 29"/>
              <a:gd name="T61" fmla="*/ 164 h 29"/>
              <a:gd name="T62" fmla="*/ 2792 w 29"/>
              <a:gd name="T63" fmla="*/ 0 h 29"/>
              <a:gd name="T64" fmla="*/ 2463 w 29"/>
              <a:gd name="T65" fmla="*/ 0 h 29"/>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9"/>
              <a:gd name="T100" fmla="*/ 0 h 29"/>
              <a:gd name="T101" fmla="*/ 29 w 29"/>
              <a:gd name="T102" fmla="*/ 29 h 29"/>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9" h="29">
                <a:moveTo>
                  <a:pt x="15" y="0"/>
                </a:moveTo>
                <a:lnTo>
                  <a:pt x="11" y="0"/>
                </a:lnTo>
                <a:lnTo>
                  <a:pt x="9" y="1"/>
                </a:lnTo>
                <a:lnTo>
                  <a:pt x="7" y="2"/>
                </a:lnTo>
                <a:lnTo>
                  <a:pt x="4" y="4"/>
                </a:lnTo>
                <a:lnTo>
                  <a:pt x="2" y="6"/>
                </a:lnTo>
                <a:lnTo>
                  <a:pt x="1" y="8"/>
                </a:lnTo>
                <a:lnTo>
                  <a:pt x="1" y="12"/>
                </a:lnTo>
                <a:lnTo>
                  <a:pt x="0" y="14"/>
                </a:lnTo>
                <a:lnTo>
                  <a:pt x="1" y="18"/>
                </a:lnTo>
                <a:lnTo>
                  <a:pt x="1" y="20"/>
                </a:lnTo>
                <a:lnTo>
                  <a:pt x="2" y="22"/>
                </a:lnTo>
                <a:lnTo>
                  <a:pt x="4" y="25"/>
                </a:lnTo>
                <a:lnTo>
                  <a:pt x="7" y="27"/>
                </a:lnTo>
                <a:lnTo>
                  <a:pt x="9" y="28"/>
                </a:lnTo>
                <a:lnTo>
                  <a:pt x="11" y="29"/>
                </a:lnTo>
                <a:lnTo>
                  <a:pt x="15" y="29"/>
                </a:lnTo>
                <a:lnTo>
                  <a:pt x="17" y="29"/>
                </a:lnTo>
                <a:lnTo>
                  <a:pt x="21" y="28"/>
                </a:lnTo>
                <a:lnTo>
                  <a:pt x="23" y="27"/>
                </a:lnTo>
                <a:lnTo>
                  <a:pt x="25" y="25"/>
                </a:lnTo>
                <a:lnTo>
                  <a:pt x="26" y="22"/>
                </a:lnTo>
                <a:lnTo>
                  <a:pt x="28" y="20"/>
                </a:lnTo>
                <a:lnTo>
                  <a:pt x="29" y="18"/>
                </a:lnTo>
                <a:lnTo>
                  <a:pt x="29" y="14"/>
                </a:lnTo>
                <a:lnTo>
                  <a:pt x="29" y="12"/>
                </a:lnTo>
                <a:lnTo>
                  <a:pt x="28" y="8"/>
                </a:lnTo>
                <a:lnTo>
                  <a:pt x="26" y="6"/>
                </a:lnTo>
                <a:lnTo>
                  <a:pt x="25" y="4"/>
                </a:lnTo>
                <a:lnTo>
                  <a:pt x="23" y="2"/>
                </a:lnTo>
                <a:lnTo>
                  <a:pt x="21" y="1"/>
                </a:lnTo>
                <a:lnTo>
                  <a:pt x="17" y="0"/>
                </a:lnTo>
                <a:lnTo>
                  <a:pt x="15" y="0"/>
                </a:lnTo>
              </a:path>
            </a:pathLst>
          </a:custGeom>
          <a:noFill/>
          <a:ln w="1588">
            <a:solidFill>
              <a:srgbClr val="FFFFFF"/>
            </a:solidFill>
            <a:prstDash val="solid"/>
            <a:round/>
            <a:headEnd/>
            <a:tailEnd/>
          </a:ln>
        </p:spPr>
        <p:txBody>
          <a:bodyPr lIns="57150" tIns="28575" rIns="57150" bIns="28575"/>
          <a:lstStyle/>
          <a:p>
            <a:endParaRPr lang="en-US"/>
          </a:p>
        </p:txBody>
      </p:sp>
      <p:sp>
        <p:nvSpPr>
          <p:cNvPr id="62684" name="Freeform 282"/>
          <p:cNvSpPr>
            <a:spLocks/>
          </p:cNvSpPr>
          <p:nvPr/>
        </p:nvSpPr>
        <p:spPr bwMode="auto">
          <a:xfrm>
            <a:off x="1858963" y="3257550"/>
            <a:ext cx="4762" cy="4763"/>
          </a:xfrm>
          <a:custGeom>
            <a:avLst/>
            <a:gdLst>
              <a:gd name="T0" fmla="*/ 2463 w 29"/>
              <a:gd name="T1" fmla="*/ 0 h 29"/>
              <a:gd name="T2" fmla="*/ 1970 w 29"/>
              <a:gd name="T3" fmla="*/ 0 h 29"/>
              <a:gd name="T4" fmla="*/ 1478 w 29"/>
              <a:gd name="T5" fmla="*/ 164 h 29"/>
              <a:gd name="T6" fmla="*/ 1149 w 29"/>
              <a:gd name="T7" fmla="*/ 328 h 29"/>
              <a:gd name="T8" fmla="*/ 821 w 29"/>
              <a:gd name="T9" fmla="*/ 657 h 29"/>
              <a:gd name="T10" fmla="*/ 328 w 29"/>
              <a:gd name="T11" fmla="*/ 985 h 29"/>
              <a:gd name="T12" fmla="*/ 164 w 29"/>
              <a:gd name="T13" fmla="*/ 1314 h 29"/>
              <a:gd name="T14" fmla="*/ 164 w 29"/>
              <a:gd name="T15" fmla="*/ 1971 h 29"/>
              <a:gd name="T16" fmla="*/ 0 w 29"/>
              <a:gd name="T17" fmla="*/ 2299 h 29"/>
              <a:gd name="T18" fmla="*/ 164 w 29"/>
              <a:gd name="T19" fmla="*/ 2956 h 29"/>
              <a:gd name="T20" fmla="*/ 164 w 29"/>
              <a:gd name="T21" fmla="*/ 3285 h 29"/>
              <a:gd name="T22" fmla="*/ 328 w 29"/>
              <a:gd name="T23" fmla="*/ 3613 h 29"/>
              <a:gd name="T24" fmla="*/ 821 w 29"/>
              <a:gd name="T25" fmla="*/ 4106 h 29"/>
              <a:gd name="T26" fmla="*/ 1149 w 29"/>
              <a:gd name="T27" fmla="*/ 4435 h 29"/>
              <a:gd name="T28" fmla="*/ 1478 w 29"/>
              <a:gd name="T29" fmla="*/ 4599 h 29"/>
              <a:gd name="T30" fmla="*/ 1970 w 29"/>
              <a:gd name="T31" fmla="*/ 4763 h 29"/>
              <a:gd name="T32" fmla="*/ 2463 w 29"/>
              <a:gd name="T33" fmla="*/ 4763 h 29"/>
              <a:gd name="T34" fmla="*/ 2956 w 29"/>
              <a:gd name="T35" fmla="*/ 4763 h 29"/>
              <a:gd name="T36" fmla="*/ 3448 w 29"/>
              <a:gd name="T37" fmla="*/ 4599 h 29"/>
              <a:gd name="T38" fmla="*/ 3777 w 29"/>
              <a:gd name="T39" fmla="*/ 4435 h 29"/>
              <a:gd name="T40" fmla="*/ 4269 w 29"/>
              <a:gd name="T41" fmla="*/ 4106 h 29"/>
              <a:gd name="T42" fmla="*/ 4434 w 29"/>
              <a:gd name="T43" fmla="*/ 3613 h 29"/>
              <a:gd name="T44" fmla="*/ 4598 w 29"/>
              <a:gd name="T45" fmla="*/ 3285 h 29"/>
              <a:gd name="T46" fmla="*/ 4762 w 29"/>
              <a:gd name="T47" fmla="*/ 2956 h 29"/>
              <a:gd name="T48" fmla="*/ 4762 w 29"/>
              <a:gd name="T49" fmla="*/ 2299 h 29"/>
              <a:gd name="T50" fmla="*/ 4762 w 29"/>
              <a:gd name="T51" fmla="*/ 1971 h 29"/>
              <a:gd name="T52" fmla="*/ 4598 w 29"/>
              <a:gd name="T53" fmla="*/ 1314 h 29"/>
              <a:gd name="T54" fmla="*/ 4434 w 29"/>
              <a:gd name="T55" fmla="*/ 985 h 29"/>
              <a:gd name="T56" fmla="*/ 4269 w 29"/>
              <a:gd name="T57" fmla="*/ 657 h 29"/>
              <a:gd name="T58" fmla="*/ 3777 w 29"/>
              <a:gd name="T59" fmla="*/ 328 h 29"/>
              <a:gd name="T60" fmla="*/ 3448 w 29"/>
              <a:gd name="T61" fmla="*/ 164 h 29"/>
              <a:gd name="T62" fmla="*/ 2956 w 29"/>
              <a:gd name="T63" fmla="*/ 0 h 29"/>
              <a:gd name="T64" fmla="*/ 2463 w 29"/>
              <a:gd name="T65" fmla="*/ 0 h 29"/>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9"/>
              <a:gd name="T100" fmla="*/ 0 h 29"/>
              <a:gd name="T101" fmla="*/ 29 w 29"/>
              <a:gd name="T102" fmla="*/ 29 h 29"/>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9" h="29">
                <a:moveTo>
                  <a:pt x="15" y="0"/>
                </a:moveTo>
                <a:lnTo>
                  <a:pt x="12" y="0"/>
                </a:lnTo>
                <a:lnTo>
                  <a:pt x="9" y="1"/>
                </a:lnTo>
                <a:lnTo>
                  <a:pt x="7" y="2"/>
                </a:lnTo>
                <a:lnTo>
                  <a:pt x="5" y="4"/>
                </a:lnTo>
                <a:lnTo>
                  <a:pt x="2" y="6"/>
                </a:lnTo>
                <a:lnTo>
                  <a:pt x="1" y="8"/>
                </a:lnTo>
                <a:lnTo>
                  <a:pt x="1" y="12"/>
                </a:lnTo>
                <a:lnTo>
                  <a:pt x="0" y="14"/>
                </a:lnTo>
                <a:lnTo>
                  <a:pt x="1" y="18"/>
                </a:lnTo>
                <a:lnTo>
                  <a:pt x="1" y="20"/>
                </a:lnTo>
                <a:lnTo>
                  <a:pt x="2" y="22"/>
                </a:lnTo>
                <a:lnTo>
                  <a:pt x="5" y="25"/>
                </a:lnTo>
                <a:lnTo>
                  <a:pt x="7" y="27"/>
                </a:lnTo>
                <a:lnTo>
                  <a:pt x="9" y="28"/>
                </a:lnTo>
                <a:lnTo>
                  <a:pt x="12" y="29"/>
                </a:lnTo>
                <a:lnTo>
                  <a:pt x="15" y="29"/>
                </a:lnTo>
                <a:lnTo>
                  <a:pt x="18" y="29"/>
                </a:lnTo>
                <a:lnTo>
                  <a:pt x="21" y="28"/>
                </a:lnTo>
                <a:lnTo>
                  <a:pt x="23" y="27"/>
                </a:lnTo>
                <a:lnTo>
                  <a:pt x="26" y="25"/>
                </a:lnTo>
                <a:lnTo>
                  <a:pt x="27" y="22"/>
                </a:lnTo>
                <a:lnTo>
                  <a:pt x="28" y="20"/>
                </a:lnTo>
                <a:lnTo>
                  <a:pt x="29" y="18"/>
                </a:lnTo>
                <a:lnTo>
                  <a:pt x="29" y="14"/>
                </a:lnTo>
                <a:lnTo>
                  <a:pt x="29" y="12"/>
                </a:lnTo>
                <a:lnTo>
                  <a:pt x="28" y="8"/>
                </a:lnTo>
                <a:lnTo>
                  <a:pt x="27" y="6"/>
                </a:lnTo>
                <a:lnTo>
                  <a:pt x="26" y="4"/>
                </a:lnTo>
                <a:lnTo>
                  <a:pt x="23" y="2"/>
                </a:lnTo>
                <a:lnTo>
                  <a:pt x="21" y="1"/>
                </a:lnTo>
                <a:lnTo>
                  <a:pt x="18" y="0"/>
                </a:lnTo>
                <a:lnTo>
                  <a:pt x="15" y="0"/>
                </a:lnTo>
                <a:close/>
              </a:path>
            </a:pathLst>
          </a:custGeom>
          <a:solidFill>
            <a:srgbClr val="FFFFFF"/>
          </a:solidFill>
          <a:ln w="9525">
            <a:noFill/>
            <a:round/>
            <a:headEnd/>
            <a:tailEnd/>
          </a:ln>
        </p:spPr>
        <p:txBody>
          <a:bodyPr lIns="57150" tIns="28575" rIns="57150" bIns="28575"/>
          <a:lstStyle/>
          <a:p>
            <a:endParaRPr lang="en-US"/>
          </a:p>
        </p:txBody>
      </p:sp>
      <p:sp>
        <p:nvSpPr>
          <p:cNvPr id="62685" name="Freeform 283"/>
          <p:cNvSpPr>
            <a:spLocks/>
          </p:cNvSpPr>
          <p:nvPr/>
        </p:nvSpPr>
        <p:spPr bwMode="auto">
          <a:xfrm>
            <a:off x="1858963" y="3257550"/>
            <a:ext cx="4762" cy="4763"/>
          </a:xfrm>
          <a:custGeom>
            <a:avLst/>
            <a:gdLst>
              <a:gd name="T0" fmla="*/ 2463 w 29"/>
              <a:gd name="T1" fmla="*/ 0 h 29"/>
              <a:gd name="T2" fmla="*/ 1970 w 29"/>
              <a:gd name="T3" fmla="*/ 0 h 29"/>
              <a:gd name="T4" fmla="*/ 1478 w 29"/>
              <a:gd name="T5" fmla="*/ 164 h 29"/>
              <a:gd name="T6" fmla="*/ 1149 w 29"/>
              <a:gd name="T7" fmla="*/ 328 h 29"/>
              <a:gd name="T8" fmla="*/ 821 w 29"/>
              <a:gd name="T9" fmla="*/ 657 h 29"/>
              <a:gd name="T10" fmla="*/ 328 w 29"/>
              <a:gd name="T11" fmla="*/ 985 h 29"/>
              <a:gd name="T12" fmla="*/ 164 w 29"/>
              <a:gd name="T13" fmla="*/ 1314 h 29"/>
              <a:gd name="T14" fmla="*/ 164 w 29"/>
              <a:gd name="T15" fmla="*/ 1971 h 29"/>
              <a:gd name="T16" fmla="*/ 0 w 29"/>
              <a:gd name="T17" fmla="*/ 2299 h 29"/>
              <a:gd name="T18" fmla="*/ 164 w 29"/>
              <a:gd name="T19" fmla="*/ 2956 h 29"/>
              <a:gd name="T20" fmla="*/ 164 w 29"/>
              <a:gd name="T21" fmla="*/ 3285 h 29"/>
              <a:gd name="T22" fmla="*/ 328 w 29"/>
              <a:gd name="T23" fmla="*/ 3613 h 29"/>
              <a:gd name="T24" fmla="*/ 821 w 29"/>
              <a:gd name="T25" fmla="*/ 4106 h 29"/>
              <a:gd name="T26" fmla="*/ 1149 w 29"/>
              <a:gd name="T27" fmla="*/ 4435 h 29"/>
              <a:gd name="T28" fmla="*/ 1478 w 29"/>
              <a:gd name="T29" fmla="*/ 4599 h 29"/>
              <a:gd name="T30" fmla="*/ 1970 w 29"/>
              <a:gd name="T31" fmla="*/ 4763 h 29"/>
              <a:gd name="T32" fmla="*/ 2463 w 29"/>
              <a:gd name="T33" fmla="*/ 4763 h 29"/>
              <a:gd name="T34" fmla="*/ 2956 w 29"/>
              <a:gd name="T35" fmla="*/ 4763 h 29"/>
              <a:gd name="T36" fmla="*/ 3448 w 29"/>
              <a:gd name="T37" fmla="*/ 4599 h 29"/>
              <a:gd name="T38" fmla="*/ 3777 w 29"/>
              <a:gd name="T39" fmla="*/ 4435 h 29"/>
              <a:gd name="T40" fmla="*/ 4269 w 29"/>
              <a:gd name="T41" fmla="*/ 4106 h 29"/>
              <a:gd name="T42" fmla="*/ 4434 w 29"/>
              <a:gd name="T43" fmla="*/ 3613 h 29"/>
              <a:gd name="T44" fmla="*/ 4598 w 29"/>
              <a:gd name="T45" fmla="*/ 3285 h 29"/>
              <a:gd name="T46" fmla="*/ 4762 w 29"/>
              <a:gd name="T47" fmla="*/ 2956 h 29"/>
              <a:gd name="T48" fmla="*/ 4762 w 29"/>
              <a:gd name="T49" fmla="*/ 2299 h 29"/>
              <a:gd name="T50" fmla="*/ 4762 w 29"/>
              <a:gd name="T51" fmla="*/ 1971 h 29"/>
              <a:gd name="T52" fmla="*/ 4598 w 29"/>
              <a:gd name="T53" fmla="*/ 1314 h 29"/>
              <a:gd name="T54" fmla="*/ 4434 w 29"/>
              <a:gd name="T55" fmla="*/ 985 h 29"/>
              <a:gd name="T56" fmla="*/ 4269 w 29"/>
              <a:gd name="T57" fmla="*/ 657 h 29"/>
              <a:gd name="T58" fmla="*/ 3777 w 29"/>
              <a:gd name="T59" fmla="*/ 328 h 29"/>
              <a:gd name="T60" fmla="*/ 3448 w 29"/>
              <a:gd name="T61" fmla="*/ 164 h 29"/>
              <a:gd name="T62" fmla="*/ 2956 w 29"/>
              <a:gd name="T63" fmla="*/ 0 h 29"/>
              <a:gd name="T64" fmla="*/ 2463 w 29"/>
              <a:gd name="T65" fmla="*/ 0 h 29"/>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9"/>
              <a:gd name="T100" fmla="*/ 0 h 29"/>
              <a:gd name="T101" fmla="*/ 29 w 29"/>
              <a:gd name="T102" fmla="*/ 29 h 29"/>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9" h="29">
                <a:moveTo>
                  <a:pt x="15" y="0"/>
                </a:moveTo>
                <a:lnTo>
                  <a:pt x="12" y="0"/>
                </a:lnTo>
                <a:lnTo>
                  <a:pt x="9" y="1"/>
                </a:lnTo>
                <a:lnTo>
                  <a:pt x="7" y="2"/>
                </a:lnTo>
                <a:lnTo>
                  <a:pt x="5" y="4"/>
                </a:lnTo>
                <a:lnTo>
                  <a:pt x="2" y="6"/>
                </a:lnTo>
                <a:lnTo>
                  <a:pt x="1" y="8"/>
                </a:lnTo>
                <a:lnTo>
                  <a:pt x="1" y="12"/>
                </a:lnTo>
                <a:lnTo>
                  <a:pt x="0" y="14"/>
                </a:lnTo>
                <a:lnTo>
                  <a:pt x="1" y="18"/>
                </a:lnTo>
                <a:lnTo>
                  <a:pt x="1" y="20"/>
                </a:lnTo>
                <a:lnTo>
                  <a:pt x="2" y="22"/>
                </a:lnTo>
                <a:lnTo>
                  <a:pt x="5" y="25"/>
                </a:lnTo>
                <a:lnTo>
                  <a:pt x="7" y="27"/>
                </a:lnTo>
                <a:lnTo>
                  <a:pt x="9" y="28"/>
                </a:lnTo>
                <a:lnTo>
                  <a:pt x="12" y="29"/>
                </a:lnTo>
                <a:lnTo>
                  <a:pt x="15" y="29"/>
                </a:lnTo>
                <a:lnTo>
                  <a:pt x="18" y="29"/>
                </a:lnTo>
                <a:lnTo>
                  <a:pt x="21" y="28"/>
                </a:lnTo>
                <a:lnTo>
                  <a:pt x="23" y="27"/>
                </a:lnTo>
                <a:lnTo>
                  <a:pt x="26" y="25"/>
                </a:lnTo>
                <a:lnTo>
                  <a:pt x="27" y="22"/>
                </a:lnTo>
                <a:lnTo>
                  <a:pt x="28" y="20"/>
                </a:lnTo>
                <a:lnTo>
                  <a:pt x="29" y="18"/>
                </a:lnTo>
                <a:lnTo>
                  <a:pt x="29" y="14"/>
                </a:lnTo>
                <a:lnTo>
                  <a:pt x="29" y="12"/>
                </a:lnTo>
                <a:lnTo>
                  <a:pt x="28" y="8"/>
                </a:lnTo>
                <a:lnTo>
                  <a:pt x="27" y="6"/>
                </a:lnTo>
                <a:lnTo>
                  <a:pt x="26" y="4"/>
                </a:lnTo>
                <a:lnTo>
                  <a:pt x="23" y="2"/>
                </a:lnTo>
                <a:lnTo>
                  <a:pt x="21" y="1"/>
                </a:lnTo>
                <a:lnTo>
                  <a:pt x="18" y="0"/>
                </a:lnTo>
                <a:lnTo>
                  <a:pt x="15" y="0"/>
                </a:lnTo>
              </a:path>
            </a:pathLst>
          </a:custGeom>
          <a:noFill/>
          <a:ln w="1588">
            <a:solidFill>
              <a:srgbClr val="FFFFFF"/>
            </a:solidFill>
            <a:prstDash val="solid"/>
            <a:round/>
            <a:headEnd/>
            <a:tailEnd/>
          </a:ln>
        </p:spPr>
        <p:txBody>
          <a:bodyPr lIns="57150" tIns="28575" rIns="57150" bIns="28575"/>
          <a:lstStyle/>
          <a:p>
            <a:endParaRPr lang="en-US"/>
          </a:p>
        </p:txBody>
      </p:sp>
      <p:sp>
        <p:nvSpPr>
          <p:cNvPr id="62686" name="Freeform 284"/>
          <p:cNvSpPr>
            <a:spLocks/>
          </p:cNvSpPr>
          <p:nvPr/>
        </p:nvSpPr>
        <p:spPr bwMode="auto">
          <a:xfrm>
            <a:off x="1866900" y="3257550"/>
            <a:ext cx="4763" cy="4763"/>
          </a:xfrm>
          <a:custGeom>
            <a:avLst/>
            <a:gdLst>
              <a:gd name="T0" fmla="*/ 2464 w 29"/>
              <a:gd name="T1" fmla="*/ 0 h 29"/>
              <a:gd name="T2" fmla="*/ 1807 w 29"/>
              <a:gd name="T3" fmla="*/ 0 h 29"/>
              <a:gd name="T4" fmla="*/ 1478 w 29"/>
              <a:gd name="T5" fmla="*/ 164 h 29"/>
              <a:gd name="T6" fmla="*/ 1150 w 29"/>
              <a:gd name="T7" fmla="*/ 328 h 29"/>
              <a:gd name="T8" fmla="*/ 657 w 29"/>
              <a:gd name="T9" fmla="*/ 657 h 29"/>
              <a:gd name="T10" fmla="*/ 328 w 29"/>
              <a:gd name="T11" fmla="*/ 985 h 29"/>
              <a:gd name="T12" fmla="*/ 164 w 29"/>
              <a:gd name="T13" fmla="*/ 1314 h 29"/>
              <a:gd name="T14" fmla="*/ 164 w 29"/>
              <a:gd name="T15" fmla="*/ 1971 h 29"/>
              <a:gd name="T16" fmla="*/ 0 w 29"/>
              <a:gd name="T17" fmla="*/ 2299 h 29"/>
              <a:gd name="T18" fmla="*/ 164 w 29"/>
              <a:gd name="T19" fmla="*/ 2956 h 29"/>
              <a:gd name="T20" fmla="*/ 164 w 29"/>
              <a:gd name="T21" fmla="*/ 3285 h 29"/>
              <a:gd name="T22" fmla="*/ 328 w 29"/>
              <a:gd name="T23" fmla="*/ 3613 h 29"/>
              <a:gd name="T24" fmla="*/ 657 w 29"/>
              <a:gd name="T25" fmla="*/ 4106 h 29"/>
              <a:gd name="T26" fmla="*/ 1150 w 29"/>
              <a:gd name="T27" fmla="*/ 4435 h 29"/>
              <a:gd name="T28" fmla="*/ 1478 w 29"/>
              <a:gd name="T29" fmla="*/ 4599 h 29"/>
              <a:gd name="T30" fmla="*/ 1807 w 29"/>
              <a:gd name="T31" fmla="*/ 4763 h 29"/>
              <a:gd name="T32" fmla="*/ 2464 w 29"/>
              <a:gd name="T33" fmla="*/ 4763 h 29"/>
              <a:gd name="T34" fmla="*/ 2792 w 29"/>
              <a:gd name="T35" fmla="*/ 4763 h 29"/>
              <a:gd name="T36" fmla="*/ 3449 w 29"/>
              <a:gd name="T37" fmla="*/ 4599 h 29"/>
              <a:gd name="T38" fmla="*/ 3778 w 29"/>
              <a:gd name="T39" fmla="*/ 4435 h 29"/>
              <a:gd name="T40" fmla="*/ 4106 w 29"/>
              <a:gd name="T41" fmla="*/ 4106 h 29"/>
              <a:gd name="T42" fmla="*/ 4270 w 29"/>
              <a:gd name="T43" fmla="*/ 3613 h 29"/>
              <a:gd name="T44" fmla="*/ 4599 w 29"/>
              <a:gd name="T45" fmla="*/ 3285 h 29"/>
              <a:gd name="T46" fmla="*/ 4763 w 29"/>
              <a:gd name="T47" fmla="*/ 2956 h 29"/>
              <a:gd name="T48" fmla="*/ 4763 w 29"/>
              <a:gd name="T49" fmla="*/ 2299 h 29"/>
              <a:gd name="T50" fmla="*/ 4763 w 29"/>
              <a:gd name="T51" fmla="*/ 1971 h 29"/>
              <a:gd name="T52" fmla="*/ 4599 w 29"/>
              <a:gd name="T53" fmla="*/ 1314 h 29"/>
              <a:gd name="T54" fmla="*/ 4270 w 29"/>
              <a:gd name="T55" fmla="*/ 985 h 29"/>
              <a:gd name="T56" fmla="*/ 4106 w 29"/>
              <a:gd name="T57" fmla="*/ 657 h 29"/>
              <a:gd name="T58" fmla="*/ 3778 w 29"/>
              <a:gd name="T59" fmla="*/ 328 h 29"/>
              <a:gd name="T60" fmla="*/ 3449 w 29"/>
              <a:gd name="T61" fmla="*/ 164 h 29"/>
              <a:gd name="T62" fmla="*/ 2792 w 29"/>
              <a:gd name="T63" fmla="*/ 0 h 29"/>
              <a:gd name="T64" fmla="*/ 2464 w 29"/>
              <a:gd name="T65" fmla="*/ 0 h 29"/>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9"/>
              <a:gd name="T100" fmla="*/ 0 h 29"/>
              <a:gd name="T101" fmla="*/ 29 w 29"/>
              <a:gd name="T102" fmla="*/ 29 h 29"/>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9" h="29">
                <a:moveTo>
                  <a:pt x="15" y="0"/>
                </a:moveTo>
                <a:lnTo>
                  <a:pt x="11" y="0"/>
                </a:lnTo>
                <a:lnTo>
                  <a:pt x="9" y="1"/>
                </a:lnTo>
                <a:lnTo>
                  <a:pt x="7" y="2"/>
                </a:lnTo>
                <a:lnTo>
                  <a:pt x="4" y="4"/>
                </a:lnTo>
                <a:lnTo>
                  <a:pt x="2" y="6"/>
                </a:lnTo>
                <a:lnTo>
                  <a:pt x="1" y="8"/>
                </a:lnTo>
                <a:lnTo>
                  <a:pt x="1" y="12"/>
                </a:lnTo>
                <a:lnTo>
                  <a:pt x="0" y="14"/>
                </a:lnTo>
                <a:lnTo>
                  <a:pt x="1" y="18"/>
                </a:lnTo>
                <a:lnTo>
                  <a:pt x="1" y="20"/>
                </a:lnTo>
                <a:lnTo>
                  <a:pt x="2" y="22"/>
                </a:lnTo>
                <a:lnTo>
                  <a:pt x="4" y="25"/>
                </a:lnTo>
                <a:lnTo>
                  <a:pt x="7" y="27"/>
                </a:lnTo>
                <a:lnTo>
                  <a:pt x="9" y="28"/>
                </a:lnTo>
                <a:lnTo>
                  <a:pt x="11" y="29"/>
                </a:lnTo>
                <a:lnTo>
                  <a:pt x="15" y="29"/>
                </a:lnTo>
                <a:lnTo>
                  <a:pt x="17" y="29"/>
                </a:lnTo>
                <a:lnTo>
                  <a:pt x="21" y="28"/>
                </a:lnTo>
                <a:lnTo>
                  <a:pt x="23" y="27"/>
                </a:lnTo>
                <a:lnTo>
                  <a:pt x="25" y="25"/>
                </a:lnTo>
                <a:lnTo>
                  <a:pt x="26" y="22"/>
                </a:lnTo>
                <a:lnTo>
                  <a:pt x="28" y="20"/>
                </a:lnTo>
                <a:lnTo>
                  <a:pt x="29" y="18"/>
                </a:lnTo>
                <a:lnTo>
                  <a:pt x="29" y="14"/>
                </a:lnTo>
                <a:lnTo>
                  <a:pt x="29" y="12"/>
                </a:lnTo>
                <a:lnTo>
                  <a:pt x="28" y="8"/>
                </a:lnTo>
                <a:lnTo>
                  <a:pt x="26" y="6"/>
                </a:lnTo>
                <a:lnTo>
                  <a:pt x="25" y="4"/>
                </a:lnTo>
                <a:lnTo>
                  <a:pt x="23" y="2"/>
                </a:lnTo>
                <a:lnTo>
                  <a:pt x="21" y="1"/>
                </a:lnTo>
                <a:lnTo>
                  <a:pt x="17" y="0"/>
                </a:lnTo>
                <a:lnTo>
                  <a:pt x="15" y="0"/>
                </a:lnTo>
                <a:close/>
              </a:path>
            </a:pathLst>
          </a:custGeom>
          <a:solidFill>
            <a:srgbClr val="FFFFFF"/>
          </a:solidFill>
          <a:ln w="9525">
            <a:noFill/>
            <a:round/>
            <a:headEnd/>
            <a:tailEnd/>
          </a:ln>
        </p:spPr>
        <p:txBody>
          <a:bodyPr lIns="57150" tIns="28575" rIns="57150" bIns="28575"/>
          <a:lstStyle/>
          <a:p>
            <a:endParaRPr lang="en-US"/>
          </a:p>
        </p:txBody>
      </p:sp>
      <p:sp>
        <p:nvSpPr>
          <p:cNvPr id="62687" name="Freeform 285"/>
          <p:cNvSpPr>
            <a:spLocks/>
          </p:cNvSpPr>
          <p:nvPr/>
        </p:nvSpPr>
        <p:spPr bwMode="auto">
          <a:xfrm>
            <a:off x="1866900" y="3257550"/>
            <a:ext cx="4763" cy="4763"/>
          </a:xfrm>
          <a:custGeom>
            <a:avLst/>
            <a:gdLst>
              <a:gd name="T0" fmla="*/ 2464 w 29"/>
              <a:gd name="T1" fmla="*/ 0 h 29"/>
              <a:gd name="T2" fmla="*/ 1807 w 29"/>
              <a:gd name="T3" fmla="*/ 0 h 29"/>
              <a:gd name="T4" fmla="*/ 1478 w 29"/>
              <a:gd name="T5" fmla="*/ 164 h 29"/>
              <a:gd name="T6" fmla="*/ 1150 w 29"/>
              <a:gd name="T7" fmla="*/ 328 h 29"/>
              <a:gd name="T8" fmla="*/ 657 w 29"/>
              <a:gd name="T9" fmla="*/ 657 h 29"/>
              <a:gd name="T10" fmla="*/ 328 w 29"/>
              <a:gd name="T11" fmla="*/ 985 h 29"/>
              <a:gd name="T12" fmla="*/ 164 w 29"/>
              <a:gd name="T13" fmla="*/ 1314 h 29"/>
              <a:gd name="T14" fmla="*/ 164 w 29"/>
              <a:gd name="T15" fmla="*/ 1971 h 29"/>
              <a:gd name="T16" fmla="*/ 0 w 29"/>
              <a:gd name="T17" fmla="*/ 2299 h 29"/>
              <a:gd name="T18" fmla="*/ 164 w 29"/>
              <a:gd name="T19" fmla="*/ 2956 h 29"/>
              <a:gd name="T20" fmla="*/ 164 w 29"/>
              <a:gd name="T21" fmla="*/ 3285 h 29"/>
              <a:gd name="T22" fmla="*/ 328 w 29"/>
              <a:gd name="T23" fmla="*/ 3613 h 29"/>
              <a:gd name="T24" fmla="*/ 657 w 29"/>
              <a:gd name="T25" fmla="*/ 4106 h 29"/>
              <a:gd name="T26" fmla="*/ 1150 w 29"/>
              <a:gd name="T27" fmla="*/ 4435 h 29"/>
              <a:gd name="T28" fmla="*/ 1478 w 29"/>
              <a:gd name="T29" fmla="*/ 4599 h 29"/>
              <a:gd name="T30" fmla="*/ 1807 w 29"/>
              <a:gd name="T31" fmla="*/ 4763 h 29"/>
              <a:gd name="T32" fmla="*/ 2464 w 29"/>
              <a:gd name="T33" fmla="*/ 4763 h 29"/>
              <a:gd name="T34" fmla="*/ 2792 w 29"/>
              <a:gd name="T35" fmla="*/ 4763 h 29"/>
              <a:gd name="T36" fmla="*/ 3449 w 29"/>
              <a:gd name="T37" fmla="*/ 4599 h 29"/>
              <a:gd name="T38" fmla="*/ 3778 w 29"/>
              <a:gd name="T39" fmla="*/ 4435 h 29"/>
              <a:gd name="T40" fmla="*/ 4106 w 29"/>
              <a:gd name="T41" fmla="*/ 4106 h 29"/>
              <a:gd name="T42" fmla="*/ 4270 w 29"/>
              <a:gd name="T43" fmla="*/ 3613 h 29"/>
              <a:gd name="T44" fmla="*/ 4599 w 29"/>
              <a:gd name="T45" fmla="*/ 3285 h 29"/>
              <a:gd name="T46" fmla="*/ 4763 w 29"/>
              <a:gd name="T47" fmla="*/ 2956 h 29"/>
              <a:gd name="T48" fmla="*/ 4763 w 29"/>
              <a:gd name="T49" fmla="*/ 2299 h 29"/>
              <a:gd name="T50" fmla="*/ 4763 w 29"/>
              <a:gd name="T51" fmla="*/ 1971 h 29"/>
              <a:gd name="T52" fmla="*/ 4599 w 29"/>
              <a:gd name="T53" fmla="*/ 1314 h 29"/>
              <a:gd name="T54" fmla="*/ 4270 w 29"/>
              <a:gd name="T55" fmla="*/ 985 h 29"/>
              <a:gd name="T56" fmla="*/ 4106 w 29"/>
              <a:gd name="T57" fmla="*/ 657 h 29"/>
              <a:gd name="T58" fmla="*/ 3778 w 29"/>
              <a:gd name="T59" fmla="*/ 328 h 29"/>
              <a:gd name="T60" fmla="*/ 3449 w 29"/>
              <a:gd name="T61" fmla="*/ 164 h 29"/>
              <a:gd name="T62" fmla="*/ 2792 w 29"/>
              <a:gd name="T63" fmla="*/ 0 h 29"/>
              <a:gd name="T64" fmla="*/ 2464 w 29"/>
              <a:gd name="T65" fmla="*/ 0 h 29"/>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9"/>
              <a:gd name="T100" fmla="*/ 0 h 29"/>
              <a:gd name="T101" fmla="*/ 29 w 29"/>
              <a:gd name="T102" fmla="*/ 29 h 29"/>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9" h="29">
                <a:moveTo>
                  <a:pt x="15" y="0"/>
                </a:moveTo>
                <a:lnTo>
                  <a:pt x="11" y="0"/>
                </a:lnTo>
                <a:lnTo>
                  <a:pt x="9" y="1"/>
                </a:lnTo>
                <a:lnTo>
                  <a:pt x="7" y="2"/>
                </a:lnTo>
                <a:lnTo>
                  <a:pt x="4" y="4"/>
                </a:lnTo>
                <a:lnTo>
                  <a:pt x="2" y="6"/>
                </a:lnTo>
                <a:lnTo>
                  <a:pt x="1" y="8"/>
                </a:lnTo>
                <a:lnTo>
                  <a:pt x="1" y="12"/>
                </a:lnTo>
                <a:lnTo>
                  <a:pt x="0" y="14"/>
                </a:lnTo>
                <a:lnTo>
                  <a:pt x="1" y="18"/>
                </a:lnTo>
                <a:lnTo>
                  <a:pt x="1" y="20"/>
                </a:lnTo>
                <a:lnTo>
                  <a:pt x="2" y="22"/>
                </a:lnTo>
                <a:lnTo>
                  <a:pt x="4" y="25"/>
                </a:lnTo>
                <a:lnTo>
                  <a:pt x="7" y="27"/>
                </a:lnTo>
                <a:lnTo>
                  <a:pt x="9" y="28"/>
                </a:lnTo>
                <a:lnTo>
                  <a:pt x="11" y="29"/>
                </a:lnTo>
                <a:lnTo>
                  <a:pt x="15" y="29"/>
                </a:lnTo>
                <a:lnTo>
                  <a:pt x="17" y="29"/>
                </a:lnTo>
                <a:lnTo>
                  <a:pt x="21" y="28"/>
                </a:lnTo>
                <a:lnTo>
                  <a:pt x="23" y="27"/>
                </a:lnTo>
                <a:lnTo>
                  <a:pt x="25" y="25"/>
                </a:lnTo>
                <a:lnTo>
                  <a:pt x="26" y="22"/>
                </a:lnTo>
                <a:lnTo>
                  <a:pt x="28" y="20"/>
                </a:lnTo>
                <a:lnTo>
                  <a:pt x="29" y="18"/>
                </a:lnTo>
                <a:lnTo>
                  <a:pt x="29" y="14"/>
                </a:lnTo>
                <a:lnTo>
                  <a:pt x="29" y="12"/>
                </a:lnTo>
                <a:lnTo>
                  <a:pt x="28" y="8"/>
                </a:lnTo>
                <a:lnTo>
                  <a:pt x="26" y="6"/>
                </a:lnTo>
                <a:lnTo>
                  <a:pt x="25" y="4"/>
                </a:lnTo>
                <a:lnTo>
                  <a:pt x="23" y="2"/>
                </a:lnTo>
                <a:lnTo>
                  <a:pt x="21" y="1"/>
                </a:lnTo>
                <a:lnTo>
                  <a:pt x="17" y="0"/>
                </a:lnTo>
                <a:lnTo>
                  <a:pt x="15" y="0"/>
                </a:lnTo>
              </a:path>
            </a:pathLst>
          </a:custGeom>
          <a:noFill/>
          <a:ln w="1588">
            <a:solidFill>
              <a:srgbClr val="FFFFFF"/>
            </a:solidFill>
            <a:prstDash val="solid"/>
            <a:round/>
            <a:headEnd/>
            <a:tailEnd/>
          </a:ln>
        </p:spPr>
        <p:txBody>
          <a:bodyPr lIns="57150" tIns="28575" rIns="57150" bIns="28575"/>
          <a:lstStyle/>
          <a:p>
            <a:endParaRPr lang="en-US"/>
          </a:p>
        </p:txBody>
      </p:sp>
      <p:sp>
        <p:nvSpPr>
          <p:cNvPr id="62688" name="Freeform 286"/>
          <p:cNvSpPr>
            <a:spLocks/>
          </p:cNvSpPr>
          <p:nvPr/>
        </p:nvSpPr>
        <p:spPr bwMode="auto">
          <a:xfrm>
            <a:off x="1876425" y="3257550"/>
            <a:ext cx="4763" cy="4763"/>
          </a:xfrm>
          <a:custGeom>
            <a:avLst/>
            <a:gdLst>
              <a:gd name="T0" fmla="*/ 2464 w 29"/>
              <a:gd name="T1" fmla="*/ 0 h 29"/>
              <a:gd name="T2" fmla="*/ 1971 w 29"/>
              <a:gd name="T3" fmla="*/ 0 h 29"/>
              <a:gd name="T4" fmla="*/ 1478 w 29"/>
              <a:gd name="T5" fmla="*/ 164 h 29"/>
              <a:gd name="T6" fmla="*/ 1150 w 29"/>
              <a:gd name="T7" fmla="*/ 328 h 29"/>
              <a:gd name="T8" fmla="*/ 821 w 29"/>
              <a:gd name="T9" fmla="*/ 657 h 29"/>
              <a:gd name="T10" fmla="*/ 328 w 29"/>
              <a:gd name="T11" fmla="*/ 985 h 29"/>
              <a:gd name="T12" fmla="*/ 164 w 29"/>
              <a:gd name="T13" fmla="*/ 1314 h 29"/>
              <a:gd name="T14" fmla="*/ 164 w 29"/>
              <a:gd name="T15" fmla="*/ 1971 h 29"/>
              <a:gd name="T16" fmla="*/ 0 w 29"/>
              <a:gd name="T17" fmla="*/ 2299 h 29"/>
              <a:gd name="T18" fmla="*/ 164 w 29"/>
              <a:gd name="T19" fmla="*/ 2956 h 29"/>
              <a:gd name="T20" fmla="*/ 164 w 29"/>
              <a:gd name="T21" fmla="*/ 3285 h 29"/>
              <a:gd name="T22" fmla="*/ 328 w 29"/>
              <a:gd name="T23" fmla="*/ 3613 h 29"/>
              <a:gd name="T24" fmla="*/ 821 w 29"/>
              <a:gd name="T25" fmla="*/ 4106 h 29"/>
              <a:gd name="T26" fmla="*/ 1150 w 29"/>
              <a:gd name="T27" fmla="*/ 4435 h 29"/>
              <a:gd name="T28" fmla="*/ 1478 w 29"/>
              <a:gd name="T29" fmla="*/ 4599 h 29"/>
              <a:gd name="T30" fmla="*/ 1971 w 29"/>
              <a:gd name="T31" fmla="*/ 4763 h 29"/>
              <a:gd name="T32" fmla="*/ 2464 w 29"/>
              <a:gd name="T33" fmla="*/ 4763 h 29"/>
              <a:gd name="T34" fmla="*/ 2956 w 29"/>
              <a:gd name="T35" fmla="*/ 4763 h 29"/>
              <a:gd name="T36" fmla="*/ 3449 w 29"/>
              <a:gd name="T37" fmla="*/ 4599 h 29"/>
              <a:gd name="T38" fmla="*/ 3778 w 29"/>
              <a:gd name="T39" fmla="*/ 4435 h 29"/>
              <a:gd name="T40" fmla="*/ 4270 w 29"/>
              <a:gd name="T41" fmla="*/ 4106 h 29"/>
              <a:gd name="T42" fmla="*/ 4435 w 29"/>
              <a:gd name="T43" fmla="*/ 3613 h 29"/>
              <a:gd name="T44" fmla="*/ 4599 w 29"/>
              <a:gd name="T45" fmla="*/ 3285 h 29"/>
              <a:gd name="T46" fmla="*/ 4763 w 29"/>
              <a:gd name="T47" fmla="*/ 2956 h 29"/>
              <a:gd name="T48" fmla="*/ 4763 w 29"/>
              <a:gd name="T49" fmla="*/ 2299 h 29"/>
              <a:gd name="T50" fmla="*/ 4763 w 29"/>
              <a:gd name="T51" fmla="*/ 1971 h 29"/>
              <a:gd name="T52" fmla="*/ 4599 w 29"/>
              <a:gd name="T53" fmla="*/ 1314 h 29"/>
              <a:gd name="T54" fmla="*/ 4435 w 29"/>
              <a:gd name="T55" fmla="*/ 985 h 29"/>
              <a:gd name="T56" fmla="*/ 4270 w 29"/>
              <a:gd name="T57" fmla="*/ 657 h 29"/>
              <a:gd name="T58" fmla="*/ 3778 w 29"/>
              <a:gd name="T59" fmla="*/ 328 h 29"/>
              <a:gd name="T60" fmla="*/ 3449 w 29"/>
              <a:gd name="T61" fmla="*/ 164 h 29"/>
              <a:gd name="T62" fmla="*/ 2956 w 29"/>
              <a:gd name="T63" fmla="*/ 0 h 29"/>
              <a:gd name="T64" fmla="*/ 2464 w 29"/>
              <a:gd name="T65" fmla="*/ 0 h 29"/>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9"/>
              <a:gd name="T100" fmla="*/ 0 h 29"/>
              <a:gd name="T101" fmla="*/ 29 w 29"/>
              <a:gd name="T102" fmla="*/ 29 h 29"/>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9" h="29">
                <a:moveTo>
                  <a:pt x="15" y="0"/>
                </a:moveTo>
                <a:lnTo>
                  <a:pt x="12" y="0"/>
                </a:lnTo>
                <a:lnTo>
                  <a:pt x="9" y="1"/>
                </a:lnTo>
                <a:lnTo>
                  <a:pt x="7" y="2"/>
                </a:lnTo>
                <a:lnTo>
                  <a:pt x="5" y="4"/>
                </a:lnTo>
                <a:lnTo>
                  <a:pt x="2" y="6"/>
                </a:lnTo>
                <a:lnTo>
                  <a:pt x="1" y="8"/>
                </a:lnTo>
                <a:lnTo>
                  <a:pt x="1" y="12"/>
                </a:lnTo>
                <a:lnTo>
                  <a:pt x="0" y="14"/>
                </a:lnTo>
                <a:lnTo>
                  <a:pt x="1" y="18"/>
                </a:lnTo>
                <a:lnTo>
                  <a:pt x="1" y="20"/>
                </a:lnTo>
                <a:lnTo>
                  <a:pt x="2" y="22"/>
                </a:lnTo>
                <a:lnTo>
                  <a:pt x="5" y="25"/>
                </a:lnTo>
                <a:lnTo>
                  <a:pt x="7" y="27"/>
                </a:lnTo>
                <a:lnTo>
                  <a:pt x="9" y="28"/>
                </a:lnTo>
                <a:lnTo>
                  <a:pt x="12" y="29"/>
                </a:lnTo>
                <a:lnTo>
                  <a:pt x="15" y="29"/>
                </a:lnTo>
                <a:lnTo>
                  <a:pt x="18" y="29"/>
                </a:lnTo>
                <a:lnTo>
                  <a:pt x="21" y="28"/>
                </a:lnTo>
                <a:lnTo>
                  <a:pt x="23" y="27"/>
                </a:lnTo>
                <a:lnTo>
                  <a:pt x="26" y="25"/>
                </a:lnTo>
                <a:lnTo>
                  <a:pt x="27" y="22"/>
                </a:lnTo>
                <a:lnTo>
                  <a:pt x="28" y="20"/>
                </a:lnTo>
                <a:lnTo>
                  <a:pt x="29" y="18"/>
                </a:lnTo>
                <a:lnTo>
                  <a:pt x="29" y="14"/>
                </a:lnTo>
                <a:lnTo>
                  <a:pt x="29" y="12"/>
                </a:lnTo>
                <a:lnTo>
                  <a:pt x="28" y="8"/>
                </a:lnTo>
                <a:lnTo>
                  <a:pt x="27" y="6"/>
                </a:lnTo>
                <a:lnTo>
                  <a:pt x="26" y="4"/>
                </a:lnTo>
                <a:lnTo>
                  <a:pt x="23" y="2"/>
                </a:lnTo>
                <a:lnTo>
                  <a:pt x="21" y="1"/>
                </a:lnTo>
                <a:lnTo>
                  <a:pt x="18" y="0"/>
                </a:lnTo>
                <a:lnTo>
                  <a:pt x="15" y="0"/>
                </a:lnTo>
                <a:close/>
              </a:path>
            </a:pathLst>
          </a:custGeom>
          <a:solidFill>
            <a:srgbClr val="FFFFFF"/>
          </a:solidFill>
          <a:ln w="9525">
            <a:noFill/>
            <a:round/>
            <a:headEnd/>
            <a:tailEnd/>
          </a:ln>
        </p:spPr>
        <p:txBody>
          <a:bodyPr lIns="57150" tIns="28575" rIns="57150" bIns="28575"/>
          <a:lstStyle/>
          <a:p>
            <a:endParaRPr lang="en-US"/>
          </a:p>
        </p:txBody>
      </p:sp>
      <p:sp>
        <p:nvSpPr>
          <p:cNvPr id="62689" name="Freeform 287"/>
          <p:cNvSpPr>
            <a:spLocks/>
          </p:cNvSpPr>
          <p:nvPr/>
        </p:nvSpPr>
        <p:spPr bwMode="auto">
          <a:xfrm>
            <a:off x="1876425" y="3257550"/>
            <a:ext cx="4763" cy="4763"/>
          </a:xfrm>
          <a:custGeom>
            <a:avLst/>
            <a:gdLst>
              <a:gd name="T0" fmla="*/ 2464 w 29"/>
              <a:gd name="T1" fmla="*/ 0 h 29"/>
              <a:gd name="T2" fmla="*/ 1971 w 29"/>
              <a:gd name="T3" fmla="*/ 0 h 29"/>
              <a:gd name="T4" fmla="*/ 1478 w 29"/>
              <a:gd name="T5" fmla="*/ 164 h 29"/>
              <a:gd name="T6" fmla="*/ 1150 w 29"/>
              <a:gd name="T7" fmla="*/ 328 h 29"/>
              <a:gd name="T8" fmla="*/ 821 w 29"/>
              <a:gd name="T9" fmla="*/ 657 h 29"/>
              <a:gd name="T10" fmla="*/ 328 w 29"/>
              <a:gd name="T11" fmla="*/ 985 h 29"/>
              <a:gd name="T12" fmla="*/ 164 w 29"/>
              <a:gd name="T13" fmla="*/ 1314 h 29"/>
              <a:gd name="T14" fmla="*/ 164 w 29"/>
              <a:gd name="T15" fmla="*/ 1971 h 29"/>
              <a:gd name="T16" fmla="*/ 0 w 29"/>
              <a:gd name="T17" fmla="*/ 2299 h 29"/>
              <a:gd name="T18" fmla="*/ 164 w 29"/>
              <a:gd name="T19" fmla="*/ 2956 h 29"/>
              <a:gd name="T20" fmla="*/ 164 w 29"/>
              <a:gd name="T21" fmla="*/ 3285 h 29"/>
              <a:gd name="T22" fmla="*/ 328 w 29"/>
              <a:gd name="T23" fmla="*/ 3613 h 29"/>
              <a:gd name="T24" fmla="*/ 821 w 29"/>
              <a:gd name="T25" fmla="*/ 4106 h 29"/>
              <a:gd name="T26" fmla="*/ 1150 w 29"/>
              <a:gd name="T27" fmla="*/ 4435 h 29"/>
              <a:gd name="T28" fmla="*/ 1478 w 29"/>
              <a:gd name="T29" fmla="*/ 4599 h 29"/>
              <a:gd name="T30" fmla="*/ 1971 w 29"/>
              <a:gd name="T31" fmla="*/ 4763 h 29"/>
              <a:gd name="T32" fmla="*/ 2464 w 29"/>
              <a:gd name="T33" fmla="*/ 4763 h 29"/>
              <a:gd name="T34" fmla="*/ 2956 w 29"/>
              <a:gd name="T35" fmla="*/ 4763 h 29"/>
              <a:gd name="T36" fmla="*/ 3449 w 29"/>
              <a:gd name="T37" fmla="*/ 4599 h 29"/>
              <a:gd name="T38" fmla="*/ 3778 w 29"/>
              <a:gd name="T39" fmla="*/ 4435 h 29"/>
              <a:gd name="T40" fmla="*/ 4270 w 29"/>
              <a:gd name="T41" fmla="*/ 4106 h 29"/>
              <a:gd name="T42" fmla="*/ 4435 w 29"/>
              <a:gd name="T43" fmla="*/ 3613 h 29"/>
              <a:gd name="T44" fmla="*/ 4599 w 29"/>
              <a:gd name="T45" fmla="*/ 3285 h 29"/>
              <a:gd name="T46" fmla="*/ 4763 w 29"/>
              <a:gd name="T47" fmla="*/ 2956 h 29"/>
              <a:gd name="T48" fmla="*/ 4763 w 29"/>
              <a:gd name="T49" fmla="*/ 2299 h 29"/>
              <a:gd name="T50" fmla="*/ 4763 w 29"/>
              <a:gd name="T51" fmla="*/ 1971 h 29"/>
              <a:gd name="T52" fmla="*/ 4599 w 29"/>
              <a:gd name="T53" fmla="*/ 1314 h 29"/>
              <a:gd name="T54" fmla="*/ 4435 w 29"/>
              <a:gd name="T55" fmla="*/ 985 h 29"/>
              <a:gd name="T56" fmla="*/ 4270 w 29"/>
              <a:gd name="T57" fmla="*/ 657 h 29"/>
              <a:gd name="T58" fmla="*/ 3778 w 29"/>
              <a:gd name="T59" fmla="*/ 328 h 29"/>
              <a:gd name="T60" fmla="*/ 3449 w 29"/>
              <a:gd name="T61" fmla="*/ 164 h 29"/>
              <a:gd name="T62" fmla="*/ 2956 w 29"/>
              <a:gd name="T63" fmla="*/ 0 h 29"/>
              <a:gd name="T64" fmla="*/ 2464 w 29"/>
              <a:gd name="T65" fmla="*/ 0 h 29"/>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9"/>
              <a:gd name="T100" fmla="*/ 0 h 29"/>
              <a:gd name="T101" fmla="*/ 29 w 29"/>
              <a:gd name="T102" fmla="*/ 29 h 29"/>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9" h="29">
                <a:moveTo>
                  <a:pt x="15" y="0"/>
                </a:moveTo>
                <a:lnTo>
                  <a:pt x="12" y="0"/>
                </a:lnTo>
                <a:lnTo>
                  <a:pt x="9" y="1"/>
                </a:lnTo>
                <a:lnTo>
                  <a:pt x="7" y="2"/>
                </a:lnTo>
                <a:lnTo>
                  <a:pt x="5" y="4"/>
                </a:lnTo>
                <a:lnTo>
                  <a:pt x="2" y="6"/>
                </a:lnTo>
                <a:lnTo>
                  <a:pt x="1" y="8"/>
                </a:lnTo>
                <a:lnTo>
                  <a:pt x="1" y="12"/>
                </a:lnTo>
                <a:lnTo>
                  <a:pt x="0" y="14"/>
                </a:lnTo>
                <a:lnTo>
                  <a:pt x="1" y="18"/>
                </a:lnTo>
                <a:lnTo>
                  <a:pt x="1" y="20"/>
                </a:lnTo>
                <a:lnTo>
                  <a:pt x="2" y="22"/>
                </a:lnTo>
                <a:lnTo>
                  <a:pt x="5" y="25"/>
                </a:lnTo>
                <a:lnTo>
                  <a:pt x="7" y="27"/>
                </a:lnTo>
                <a:lnTo>
                  <a:pt x="9" y="28"/>
                </a:lnTo>
                <a:lnTo>
                  <a:pt x="12" y="29"/>
                </a:lnTo>
                <a:lnTo>
                  <a:pt x="15" y="29"/>
                </a:lnTo>
                <a:lnTo>
                  <a:pt x="18" y="29"/>
                </a:lnTo>
                <a:lnTo>
                  <a:pt x="21" y="28"/>
                </a:lnTo>
                <a:lnTo>
                  <a:pt x="23" y="27"/>
                </a:lnTo>
                <a:lnTo>
                  <a:pt x="26" y="25"/>
                </a:lnTo>
                <a:lnTo>
                  <a:pt x="27" y="22"/>
                </a:lnTo>
                <a:lnTo>
                  <a:pt x="28" y="20"/>
                </a:lnTo>
                <a:lnTo>
                  <a:pt x="29" y="18"/>
                </a:lnTo>
                <a:lnTo>
                  <a:pt x="29" y="14"/>
                </a:lnTo>
                <a:lnTo>
                  <a:pt x="29" y="12"/>
                </a:lnTo>
                <a:lnTo>
                  <a:pt x="28" y="8"/>
                </a:lnTo>
                <a:lnTo>
                  <a:pt x="27" y="6"/>
                </a:lnTo>
                <a:lnTo>
                  <a:pt x="26" y="4"/>
                </a:lnTo>
                <a:lnTo>
                  <a:pt x="23" y="2"/>
                </a:lnTo>
                <a:lnTo>
                  <a:pt x="21" y="1"/>
                </a:lnTo>
                <a:lnTo>
                  <a:pt x="18" y="0"/>
                </a:lnTo>
                <a:lnTo>
                  <a:pt x="15" y="0"/>
                </a:lnTo>
              </a:path>
            </a:pathLst>
          </a:custGeom>
          <a:noFill/>
          <a:ln w="1588">
            <a:solidFill>
              <a:srgbClr val="FFFFFF"/>
            </a:solidFill>
            <a:prstDash val="solid"/>
            <a:round/>
            <a:headEnd/>
            <a:tailEnd/>
          </a:ln>
        </p:spPr>
        <p:txBody>
          <a:bodyPr lIns="57150" tIns="28575" rIns="57150" bIns="28575"/>
          <a:lstStyle/>
          <a:p>
            <a:endParaRPr lang="en-US"/>
          </a:p>
        </p:txBody>
      </p:sp>
      <p:sp>
        <p:nvSpPr>
          <p:cNvPr id="62690" name="Freeform 288"/>
          <p:cNvSpPr>
            <a:spLocks/>
          </p:cNvSpPr>
          <p:nvPr/>
        </p:nvSpPr>
        <p:spPr bwMode="auto">
          <a:xfrm>
            <a:off x="1839913" y="3246438"/>
            <a:ext cx="4762" cy="4762"/>
          </a:xfrm>
          <a:custGeom>
            <a:avLst/>
            <a:gdLst>
              <a:gd name="T0" fmla="*/ 2463 w 29"/>
              <a:gd name="T1" fmla="*/ 0 h 29"/>
              <a:gd name="T2" fmla="*/ 1970 w 29"/>
              <a:gd name="T3" fmla="*/ 0 h 29"/>
              <a:gd name="T4" fmla="*/ 1478 w 29"/>
              <a:gd name="T5" fmla="*/ 164 h 29"/>
              <a:gd name="T6" fmla="*/ 1149 w 29"/>
              <a:gd name="T7" fmla="*/ 328 h 29"/>
              <a:gd name="T8" fmla="*/ 821 w 29"/>
              <a:gd name="T9" fmla="*/ 493 h 29"/>
              <a:gd name="T10" fmla="*/ 328 w 29"/>
              <a:gd name="T11" fmla="*/ 821 h 29"/>
              <a:gd name="T12" fmla="*/ 164 w 29"/>
              <a:gd name="T13" fmla="*/ 1314 h 29"/>
              <a:gd name="T14" fmla="*/ 164 w 29"/>
              <a:gd name="T15" fmla="*/ 1806 h 29"/>
              <a:gd name="T16" fmla="*/ 0 w 29"/>
              <a:gd name="T17" fmla="*/ 2299 h 29"/>
              <a:gd name="T18" fmla="*/ 164 w 29"/>
              <a:gd name="T19" fmla="*/ 2792 h 29"/>
              <a:gd name="T20" fmla="*/ 164 w 29"/>
              <a:gd name="T21" fmla="*/ 3284 h 29"/>
              <a:gd name="T22" fmla="*/ 328 w 29"/>
              <a:gd name="T23" fmla="*/ 3613 h 29"/>
              <a:gd name="T24" fmla="*/ 821 w 29"/>
              <a:gd name="T25" fmla="*/ 3941 h 29"/>
              <a:gd name="T26" fmla="*/ 1149 w 29"/>
              <a:gd name="T27" fmla="*/ 4434 h 29"/>
              <a:gd name="T28" fmla="*/ 1478 w 29"/>
              <a:gd name="T29" fmla="*/ 4598 h 29"/>
              <a:gd name="T30" fmla="*/ 1970 w 29"/>
              <a:gd name="T31" fmla="*/ 4762 h 29"/>
              <a:gd name="T32" fmla="*/ 2463 w 29"/>
              <a:gd name="T33" fmla="*/ 4762 h 29"/>
              <a:gd name="T34" fmla="*/ 2956 w 29"/>
              <a:gd name="T35" fmla="*/ 4762 h 29"/>
              <a:gd name="T36" fmla="*/ 3448 w 29"/>
              <a:gd name="T37" fmla="*/ 4598 h 29"/>
              <a:gd name="T38" fmla="*/ 3777 w 29"/>
              <a:gd name="T39" fmla="*/ 4434 h 29"/>
              <a:gd name="T40" fmla="*/ 4269 w 29"/>
              <a:gd name="T41" fmla="*/ 3941 h 29"/>
              <a:gd name="T42" fmla="*/ 4434 w 29"/>
              <a:gd name="T43" fmla="*/ 3613 h 29"/>
              <a:gd name="T44" fmla="*/ 4598 w 29"/>
              <a:gd name="T45" fmla="*/ 3284 h 29"/>
              <a:gd name="T46" fmla="*/ 4762 w 29"/>
              <a:gd name="T47" fmla="*/ 2792 h 29"/>
              <a:gd name="T48" fmla="*/ 4762 w 29"/>
              <a:gd name="T49" fmla="*/ 2299 h 29"/>
              <a:gd name="T50" fmla="*/ 4762 w 29"/>
              <a:gd name="T51" fmla="*/ 1806 h 29"/>
              <a:gd name="T52" fmla="*/ 4598 w 29"/>
              <a:gd name="T53" fmla="*/ 1314 h 29"/>
              <a:gd name="T54" fmla="*/ 4434 w 29"/>
              <a:gd name="T55" fmla="*/ 821 h 29"/>
              <a:gd name="T56" fmla="*/ 4269 w 29"/>
              <a:gd name="T57" fmla="*/ 493 h 29"/>
              <a:gd name="T58" fmla="*/ 3777 w 29"/>
              <a:gd name="T59" fmla="*/ 328 h 29"/>
              <a:gd name="T60" fmla="*/ 3448 w 29"/>
              <a:gd name="T61" fmla="*/ 164 h 29"/>
              <a:gd name="T62" fmla="*/ 2956 w 29"/>
              <a:gd name="T63" fmla="*/ 0 h 29"/>
              <a:gd name="T64" fmla="*/ 2463 w 29"/>
              <a:gd name="T65" fmla="*/ 0 h 29"/>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9"/>
              <a:gd name="T100" fmla="*/ 0 h 29"/>
              <a:gd name="T101" fmla="*/ 29 w 29"/>
              <a:gd name="T102" fmla="*/ 29 h 29"/>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9" h="29">
                <a:moveTo>
                  <a:pt x="15" y="0"/>
                </a:moveTo>
                <a:lnTo>
                  <a:pt x="12" y="0"/>
                </a:lnTo>
                <a:lnTo>
                  <a:pt x="9" y="1"/>
                </a:lnTo>
                <a:lnTo>
                  <a:pt x="7" y="2"/>
                </a:lnTo>
                <a:lnTo>
                  <a:pt x="5" y="3"/>
                </a:lnTo>
                <a:lnTo>
                  <a:pt x="2" y="5"/>
                </a:lnTo>
                <a:lnTo>
                  <a:pt x="1" y="8"/>
                </a:lnTo>
                <a:lnTo>
                  <a:pt x="1" y="11"/>
                </a:lnTo>
                <a:lnTo>
                  <a:pt x="0" y="14"/>
                </a:lnTo>
                <a:lnTo>
                  <a:pt x="1" y="17"/>
                </a:lnTo>
                <a:lnTo>
                  <a:pt x="1" y="20"/>
                </a:lnTo>
                <a:lnTo>
                  <a:pt x="2" y="22"/>
                </a:lnTo>
                <a:lnTo>
                  <a:pt x="5" y="24"/>
                </a:lnTo>
                <a:lnTo>
                  <a:pt x="7" y="27"/>
                </a:lnTo>
                <a:lnTo>
                  <a:pt x="9" y="28"/>
                </a:lnTo>
                <a:lnTo>
                  <a:pt x="12" y="29"/>
                </a:lnTo>
                <a:lnTo>
                  <a:pt x="15" y="29"/>
                </a:lnTo>
                <a:lnTo>
                  <a:pt x="18" y="29"/>
                </a:lnTo>
                <a:lnTo>
                  <a:pt x="21" y="28"/>
                </a:lnTo>
                <a:lnTo>
                  <a:pt x="23" y="27"/>
                </a:lnTo>
                <a:lnTo>
                  <a:pt x="26" y="24"/>
                </a:lnTo>
                <a:lnTo>
                  <a:pt x="27" y="22"/>
                </a:lnTo>
                <a:lnTo>
                  <a:pt x="28" y="20"/>
                </a:lnTo>
                <a:lnTo>
                  <a:pt x="29" y="17"/>
                </a:lnTo>
                <a:lnTo>
                  <a:pt x="29" y="14"/>
                </a:lnTo>
                <a:lnTo>
                  <a:pt x="29" y="11"/>
                </a:lnTo>
                <a:lnTo>
                  <a:pt x="28" y="8"/>
                </a:lnTo>
                <a:lnTo>
                  <a:pt x="27" y="5"/>
                </a:lnTo>
                <a:lnTo>
                  <a:pt x="26" y="3"/>
                </a:lnTo>
                <a:lnTo>
                  <a:pt x="23" y="2"/>
                </a:lnTo>
                <a:lnTo>
                  <a:pt x="21" y="1"/>
                </a:lnTo>
                <a:lnTo>
                  <a:pt x="18" y="0"/>
                </a:lnTo>
                <a:lnTo>
                  <a:pt x="15" y="0"/>
                </a:lnTo>
                <a:close/>
              </a:path>
            </a:pathLst>
          </a:custGeom>
          <a:solidFill>
            <a:srgbClr val="FFFFFF"/>
          </a:solidFill>
          <a:ln w="9525">
            <a:noFill/>
            <a:round/>
            <a:headEnd/>
            <a:tailEnd/>
          </a:ln>
        </p:spPr>
        <p:txBody>
          <a:bodyPr lIns="57150" tIns="28575" rIns="57150" bIns="28575"/>
          <a:lstStyle/>
          <a:p>
            <a:endParaRPr lang="en-US"/>
          </a:p>
        </p:txBody>
      </p:sp>
      <p:sp>
        <p:nvSpPr>
          <p:cNvPr id="62691" name="Freeform 289"/>
          <p:cNvSpPr>
            <a:spLocks/>
          </p:cNvSpPr>
          <p:nvPr/>
        </p:nvSpPr>
        <p:spPr bwMode="auto">
          <a:xfrm>
            <a:off x="1839913" y="3246438"/>
            <a:ext cx="4762" cy="4762"/>
          </a:xfrm>
          <a:custGeom>
            <a:avLst/>
            <a:gdLst>
              <a:gd name="T0" fmla="*/ 2463 w 29"/>
              <a:gd name="T1" fmla="*/ 0 h 29"/>
              <a:gd name="T2" fmla="*/ 1970 w 29"/>
              <a:gd name="T3" fmla="*/ 0 h 29"/>
              <a:gd name="T4" fmla="*/ 1478 w 29"/>
              <a:gd name="T5" fmla="*/ 164 h 29"/>
              <a:gd name="T6" fmla="*/ 1149 w 29"/>
              <a:gd name="T7" fmla="*/ 328 h 29"/>
              <a:gd name="T8" fmla="*/ 821 w 29"/>
              <a:gd name="T9" fmla="*/ 493 h 29"/>
              <a:gd name="T10" fmla="*/ 328 w 29"/>
              <a:gd name="T11" fmla="*/ 821 h 29"/>
              <a:gd name="T12" fmla="*/ 164 w 29"/>
              <a:gd name="T13" fmla="*/ 1314 h 29"/>
              <a:gd name="T14" fmla="*/ 164 w 29"/>
              <a:gd name="T15" fmla="*/ 1806 h 29"/>
              <a:gd name="T16" fmla="*/ 0 w 29"/>
              <a:gd name="T17" fmla="*/ 2299 h 29"/>
              <a:gd name="T18" fmla="*/ 164 w 29"/>
              <a:gd name="T19" fmla="*/ 2792 h 29"/>
              <a:gd name="T20" fmla="*/ 164 w 29"/>
              <a:gd name="T21" fmla="*/ 3284 h 29"/>
              <a:gd name="T22" fmla="*/ 328 w 29"/>
              <a:gd name="T23" fmla="*/ 3613 h 29"/>
              <a:gd name="T24" fmla="*/ 821 w 29"/>
              <a:gd name="T25" fmla="*/ 3941 h 29"/>
              <a:gd name="T26" fmla="*/ 1149 w 29"/>
              <a:gd name="T27" fmla="*/ 4434 h 29"/>
              <a:gd name="T28" fmla="*/ 1478 w 29"/>
              <a:gd name="T29" fmla="*/ 4598 h 29"/>
              <a:gd name="T30" fmla="*/ 1970 w 29"/>
              <a:gd name="T31" fmla="*/ 4762 h 29"/>
              <a:gd name="T32" fmla="*/ 2463 w 29"/>
              <a:gd name="T33" fmla="*/ 4762 h 29"/>
              <a:gd name="T34" fmla="*/ 2956 w 29"/>
              <a:gd name="T35" fmla="*/ 4762 h 29"/>
              <a:gd name="T36" fmla="*/ 3448 w 29"/>
              <a:gd name="T37" fmla="*/ 4598 h 29"/>
              <a:gd name="T38" fmla="*/ 3777 w 29"/>
              <a:gd name="T39" fmla="*/ 4434 h 29"/>
              <a:gd name="T40" fmla="*/ 4269 w 29"/>
              <a:gd name="T41" fmla="*/ 3941 h 29"/>
              <a:gd name="T42" fmla="*/ 4434 w 29"/>
              <a:gd name="T43" fmla="*/ 3613 h 29"/>
              <a:gd name="T44" fmla="*/ 4598 w 29"/>
              <a:gd name="T45" fmla="*/ 3284 h 29"/>
              <a:gd name="T46" fmla="*/ 4762 w 29"/>
              <a:gd name="T47" fmla="*/ 2792 h 29"/>
              <a:gd name="T48" fmla="*/ 4762 w 29"/>
              <a:gd name="T49" fmla="*/ 2299 h 29"/>
              <a:gd name="T50" fmla="*/ 4762 w 29"/>
              <a:gd name="T51" fmla="*/ 1806 h 29"/>
              <a:gd name="T52" fmla="*/ 4598 w 29"/>
              <a:gd name="T53" fmla="*/ 1314 h 29"/>
              <a:gd name="T54" fmla="*/ 4434 w 29"/>
              <a:gd name="T55" fmla="*/ 821 h 29"/>
              <a:gd name="T56" fmla="*/ 4269 w 29"/>
              <a:gd name="T57" fmla="*/ 493 h 29"/>
              <a:gd name="T58" fmla="*/ 3777 w 29"/>
              <a:gd name="T59" fmla="*/ 328 h 29"/>
              <a:gd name="T60" fmla="*/ 3448 w 29"/>
              <a:gd name="T61" fmla="*/ 164 h 29"/>
              <a:gd name="T62" fmla="*/ 2956 w 29"/>
              <a:gd name="T63" fmla="*/ 0 h 29"/>
              <a:gd name="T64" fmla="*/ 2463 w 29"/>
              <a:gd name="T65" fmla="*/ 0 h 29"/>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9"/>
              <a:gd name="T100" fmla="*/ 0 h 29"/>
              <a:gd name="T101" fmla="*/ 29 w 29"/>
              <a:gd name="T102" fmla="*/ 29 h 29"/>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9" h="29">
                <a:moveTo>
                  <a:pt x="15" y="0"/>
                </a:moveTo>
                <a:lnTo>
                  <a:pt x="12" y="0"/>
                </a:lnTo>
                <a:lnTo>
                  <a:pt x="9" y="1"/>
                </a:lnTo>
                <a:lnTo>
                  <a:pt x="7" y="2"/>
                </a:lnTo>
                <a:lnTo>
                  <a:pt x="5" y="3"/>
                </a:lnTo>
                <a:lnTo>
                  <a:pt x="2" y="5"/>
                </a:lnTo>
                <a:lnTo>
                  <a:pt x="1" y="8"/>
                </a:lnTo>
                <a:lnTo>
                  <a:pt x="1" y="11"/>
                </a:lnTo>
                <a:lnTo>
                  <a:pt x="0" y="14"/>
                </a:lnTo>
                <a:lnTo>
                  <a:pt x="1" y="17"/>
                </a:lnTo>
                <a:lnTo>
                  <a:pt x="1" y="20"/>
                </a:lnTo>
                <a:lnTo>
                  <a:pt x="2" y="22"/>
                </a:lnTo>
                <a:lnTo>
                  <a:pt x="5" y="24"/>
                </a:lnTo>
                <a:lnTo>
                  <a:pt x="7" y="27"/>
                </a:lnTo>
                <a:lnTo>
                  <a:pt x="9" y="28"/>
                </a:lnTo>
                <a:lnTo>
                  <a:pt x="12" y="29"/>
                </a:lnTo>
                <a:lnTo>
                  <a:pt x="15" y="29"/>
                </a:lnTo>
                <a:lnTo>
                  <a:pt x="18" y="29"/>
                </a:lnTo>
                <a:lnTo>
                  <a:pt x="21" y="28"/>
                </a:lnTo>
                <a:lnTo>
                  <a:pt x="23" y="27"/>
                </a:lnTo>
                <a:lnTo>
                  <a:pt x="26" y="24"/>
                </a:lnTo>
                <a:lnTo>
                  <a:pt x="27" y="22"/>
                </a:lnTo>
                <a:lnTo>
                  <a:pt x="28" y="20"/>
                </a:lnTo>
                <a:lnTo>
                  <a:pt x="29" y="17"/>
                </a:lnTo>
                <a:lnTo>
                  <a:pt x="29" y="14"/>
                </a:lnTo>
                <a:lnTo>
                  <a:pt x="29" y="11"/>
                </a:lnTo>
                <a:lnTo>
                  <a:pt x="28" y="8"/>
                </a:lnTo>
                <a:lnTo>
                  <a:pt x="27" y="5"/>
                </a:lnTo>
                <a:lnTo>
                  <a:pt x="26" y="3"/>
                </a:lnTo>
                <a:lnTo>
                  <a:pt x="23" y="2"/>
                </a:lnTo>
                <a:lnTo>
                  <a:pt x="21" y="1"/>
                </a:lnTo>
                <a:lnTo>
                  <a:pt x="18" y="0"/>
                </a:lnTo>
                <a:lnTo>
                  <a:pt x="15" y="0"/>
                </a:lnTo>
              </a:path>
            </a:pathLst>
          </a:custGeom>
          <a:noFill/>
          <a:ln w="1588">
            <a:solidFill>
              <a:srgbClr val="FFFFFF"/>
            </a:solidFill>
            <a:prstDash val="solid"/>
            <a:round/>
            <a:headEnd/>
            <a:tailEnd/>
          </a:ln>
        </p:spPr>
        <p:txBody>
          <a:bodyPr lIns="57150" tIns="28575" rIns="57150" bIns="28575"/>
          <a:lstStyle/>
          <a:p>
            <a:endParaRPr lang="en-US"/>
          </a:p>
        </p:txBody>
      </p:sp>
      <p:sp>
        <p:nvSpPr>
          <p:cNvPr id="62692" name="Freeform 290"/>
          <p:cNvSpPr>
            <a:spLocks/>
          </p:cNvSpPr>
          <p:nvPr/>
        </p:nvSpPr>
        <p:spPr bwMode="auto">
          <a:xfrm>
            <a:off x="1849438" y="3246438"/>
            <a:ext cx="4762" cy="4762"/>
          </a:xfrm>
          <a:custGeom>
            <a:avLst/>
            <a:gdLst>
              <a:gd name="T0" fmla="*/ 2463 w 29"/>
              <a:gd name="T1" fmla="*/ 0 h 29"/>
              <a:gd name="T2" fmla="*/ 1806 w 29"/>
              <a:gd name="T3" fmla="*/ 0 h 29"/>
              <a:gd name="T4" fmla="*/ 1478 w 29"/>
              <a:gd name="T5" fmla="*/ 164 h 29"/>
              <a:gd name="T6" fmla="*/ 1149 w 29"/>
              <a:gd name="T7" fmla="*/ 328 h 29"/>
              <a:gd name="T8" fmla="*/ 657 w 29"/>
              <a:gd name="T9" fmla="*/ 493 h 29"/>
              <a:gd name="T10" fmla="*/ 328 w 29"/>
              <a:gd name="T11" fmla="*/ 821 h 29"/>
              <a:gd name="T12" fmla="*/ 164 w 29"/>
              <a:gd name="T13" fmla="*/ 1314 h 29"/>
              <a:gd name="T14" fmla="*/ 164 w 29"/>
              <a:gd name="T15" fmla="*/ 1806 h 29"/>
              <a:gd name="T16" fmla="*/ 0 w 29"/>
              <a:gd name="T17" fmla="*/ 2299 h 29"/>
              <a:gd name="T18" fmla="*/ 164 w 29"/>
              <a:gd name="T19" fmla="*/ 2792 h 29"/>
              <a:gd name="T20" fmla="*/ 164 w 29"/>
              <a:gd name="T21" fmla="*/ 3284 h 29"/>
              <a:gd name="T22" fmla="*/ 328 w 29"/>
              <a:gd name="T23" fmla="*/ 3613 h 29"/>
              <a:gd name="T24" fmla="*/ 657 w 29"/>
              <a:gd name="T25" fmla="*/ 3941 h 29"/>
              <a:gd name="T26" fmla="*/ 1149 w 29"/>
              <a:gd name="T27" fmla="*/ 4434 h 29"/>
              <a:gd name="T28" fmla="*/ 1478 w 29"/>
              <a:gd name="T29" fmla="*/ 4598 h 29"/>
              <a:gd name="T30" fmla="*/ 1806 w 29"/>
              <a:gd name="T31" fmla="*/ 4762 h 29"/>
              <a:gd name="T32" fmla="*/ 2463 w 29"/>
              <a:gd name="T33" fmla="*/ 4762 h 29"/>
              <a:gd name="T34" fmla="*/ 2792 w 29"/>
              <a:gd name="T35" fmla="*/ 4762 h 29"/>
              <a:gd name="T36" fmla="*/ 3448 w 29"/>
              <a:gd name="T37" fmla="*/ 4598 h 29"/>
              <a:gd name="T38" fmla="*/ 3777 w 29"/>
              <a:gd name="T39" fmla="*/ 4434 h 29"/>
              <a:gd name="T40" fmla="*/ 4105 w 29"/>
              <a:gd name="T41" fmla="*/ 3941 h 29"/>
              <a:gd name="T42" fmla="*/ 4269 w 29"/>
              <a:gd name="T43" fmla="*/ 3613 h 29"/>
              <a:gd name="T44" fmla="*/ 4598 w 29"/>
              <a:gd name="T45" fmla="*/ 3284 h 29"/>
              <a:gd name="T46" fmla="*/ 4762 w 29"/>
              <a:gd name="T47" fmla="*/ 2792 h 29"/>
              <a:gd name="T48" fmla="*/ 4762 w 29"/>
              <a:gd name="T49" fmla="*/ 2299 h 29"/>
              <a:gd name="T50" fmla="*/ 4762 w 29"/>
              <a:gd name="T51" fmla="*/ 1806 h 29"/>
              <a:gd name="T52" fmla="*/ 4598 w 29"/>
              <a:gd name="T53" fmla="*/ 1314 h 29"/>
              <a:gd name="T54" fmla="*/ 4269 w 29"/>
              <a:gd name="T55" fmla="*/ 821 h 29"/>
              <a:gd name="T56" fmla="*/ 4105 w 29"/>
              <a:gd name="T57" fmla="*/ 493 h 29"/>
              <a:gd name="T58" fmla="*/ 3777 w 29"/>
              <a:gd name="T59" fmla="*/ 328 h 29"/>
              <a:gd name="T60" fmla="*/ 3448 w 29"/>
              <a:gd name="T61" fmla="*/ 164 h 29"/>
              <a:gd name="T62" fmla="*/ 2792 w 29"/>
              <a:gd name="T63" fmla="*/ 0 h 29"/>
              <a:gd name="T64" fmla="*/ 2463 w 29"/>
              <a:gd name="T65" fmla="*/ 0 h 29"/>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9"/>
              <a:gd name="T100" fmla="*/ 0 h 29"/>
              <a:gd name="T101" fmla="*/ 29 w 29"/>
              <a:gd name="T102" fmla="*/ 29 h 29"/>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9" h="29">
                <a:moveTo>
                  <a:pt x="15" y="0"/>
                </a:moveTo>
                <a:lnTo>
                  <a:pt x="11" y="0"/>
                </a:lnTo>
                <a:lnTo>
                  <a:pt x="9" y="1"/>
                </a:lnTo>
                <a:lnTo>
                  <a:pt x="7" y="2"/>
                </a:lnTo>
                <a:lnTo>
                  <a:pt x="4" y="3"/>
                </a:lnTo>
                <a:lnTo>
                  <a:pt x="2" y="5"/>
                </a:lnTo>
                <a:lnTo>
                  <a:pt x="1" y="8"/>
                </a:lnTo>
                <a:lnTo>
                  <a:pt x="1" y="11"/>
                </a:lnTo>
                <a:lnTo>
                  <a:pt x="0" y="14"/>
                </a:lnTo>
                <a:lnTo>
                  <a:pt x="1" y="17"/>
                </a:lnTo>
                <a:lnTo>
                  <a:pt x="1" y="20"/>
                </a:lnTo>
                <a:lnTo>
                  <a:pt x="2" y="22"/>
                </a:lnTo>
                <a:lnTo>
                  <a:pt x="4" y="24"/>
                </a:lnTo>
                <a:lnTo>
                  <a:pt x="7" y="27"/>
                </a:lnTo>
                <a:lnTo>
                  <a:pt x="9" y="28"/>
                </a:lnTo>
                <a:lnTo>
                  <a:pt x="11" y="29"/>
                </a:lnTo>
                <a:lnTo>
                  <a:pt x="15" y="29"/>
                </a:lnTo>
                <a:lnTo>
                  <a:pt x="17" y="29"/>
                </a:lnTo>
                <a:lnTo>
                  <a:pt x="21" y="28"/>
                </a:lnTo>
                <a:lnTo>
                  <a:pt x="23" y="27"/>
                </a:lnTo>
                <a:lnTo>
                  <a:pt x="25" y="24"/>
                </a:lnTo>
                <a:lnTo>
                  <a:pt x="26" y="22"/>
                </a:lnTo>
                <a:lnTo>
                  <a:pt x="28" y="20"/>
                </a:lnTo>
                <a:lnTo>
                  <a:pt x="29" y="17"/>
                </a:lnTo>
                <a:lnTo>
                  <a:pt x="29" y="14"/>
                </a:lnTo>
                <a:lnTo>
                  <a:pt x="29" y="11"/>
                </a:lnTo>
                <a:lnTo>
                  <a:pt x="28" y="8"/>
                </a:lnTo>
                <a:lnTo>
                  <a:pt x="26" y="5"/>
                </a:lnTo>
                <a:lnTo>
                  <a:pt x="25" y="3"/>
                </a:lnTo>
                <a:lnTo>
                  <a:pt x="23" y="2"/>
                </a:lnTo>
                <a:lnTo>
                  <a:pt x="21" y="1"/>
                </a:lnTo>
                <a:lnTo>
                  <a:pt x="17" y="0"/>
                </a:lnTo>
                <a:lnTo>
                  <a:pt x="15" y="0"/>
                </a:lnTo>
                <a:close/>
              </a:path>
            </a:pathLst>
          </a:custGeom>
          <a:solidFill>
            <a:srgbClr val="FFFFFF"/>
          </a:solidFill>
          <a:ln w="9525">
            <a:noFill/>
            <a:round/>
            <a:headEnd/>
            <a:tailEnd/>
          </a:ln>
        </p:spPr>
        <p:txBody>
          <a:bodyPr lIns="57150" tIns="28575" rIns="57150" bIns="28575"/>
          <a:lstStyle/>
          <a:p>
            <a:endParaRPr lang="en-US"/>
          </a:p>
        </p:txBody>
      </p:sp>
      <p:sp>
        <p:nvSpPr>
          <p:cNvPr id="62693" name="Freeform 291"/>
          <p:cNvSpPr>
            <a:spLocks/>
          </p:cNvSpPr>
          <p:nvPr/>
        </p:nvSpPr>
        <p:spPr bwMode="auto">
          <a:xfrm>
            <a:off x="1849438" y="3246438"/>
            <a:ext cx="4762" cy="4762"/>
          </a:xfrm>
          <a:custGeom>
            <a:avLst/>
            <a:gdLst>
              <a:gd name="T0" fmla="*/ 2463 w 29"/>
              <a:gd name="T1" fmla="*/ 0 h 29"/>
              <a:gd name="T2" fmla="*/ 1806 w 29"/>
              <a:gd name="T3" fmla="*/ 0 h 29"/>
              <a:gd name="T4" fmla="*/ 1478 w 29"/>
              <a:gd name="T5" fmla="*/ 164 h 29"/>
              <a:gd name="T6" fmla="*/ 1149 w 29"/>
              <a:gd name="T7" fmla="*/ 328 h 29"/>
              <a:gd name="T8" fmla="*/ 657 w 29"/>
              <a:gd name="T9" fmla="*/ 493 h 29"/>
              <a:gd name="T10" fmla="*/ 328 w 29"/>
              <a:gd name="T11" fmla="*/ 821 h 29"/>
              <a:gd name="T12" fmla="*/ 164 w 29"/>
              <a:gd name="T13" fmla="*/ 1314 h 29"/>
              <a:gd name="T14" fmla="*/ 164 w 29"/>
              <a:gd name="T15" fmla="*/ 1806 h 29"/>
              <a:gd name="T16" fmla="*/ 0 w 29"/>
              <a:gd name="T17" fmla="*/ 2299 h 29"/>
              <a:gd name="T18" fmla="*/ 164 w 29"/>
              <a:gd name="T19" fmla="*/ 2792 h 29"/>
              <a:gd name="T20" fmla="*/ 164 w 29"/>
              <a:gd name="T21" fmla="*/ 3284 h 29"/>
              <a:gd name="T22" fmla="*/ 328 w 29"/>
              <a:gd name="T23" fmla="*/ 3613 h 29"/>
              <a:gd name="T24" fmla="*/ 657 w 29"/>
              <a:gd name="T25" fmla="*/ 3941 h 29"/>
              <a:gd name="T26" fmla="*/ 1149 w 29"/>
              <a:gd name="T27" fmla="*/ 4434 h 29"/>
              <a:gd name="T28" fmla="*/ 1478 w 29"/>
              <a:gd name="T29" fmla="*/ 4598 h 29"/>
              <a:gd name="T30" fmla="*/ 1806 w 29"/>
              <a:gd name="T31" fmla="*/ 4762 h 29"/>
              <a:gd name="T32" fmla="*/ 2463 w 29"/>
              <a:gd name="T33" fmla="*/ 4762 h 29"/>
              <a:gd name="T34" fmla="*/ 2792 w 29"/>
              <a:gd name="T35" fmla="*/ 4762 h 29"/>
              <a:gd name="T36" fmla="*/ 3448 w 29"/>
              <a:gd name="T37" fmla="*/ 4598 h 29"/>
              <a:gd name="T38" fmla="*/ 3777 w 29"/>
              <a:gd name="T39" fmla="*/ 4434 h 29"/>
              <a:gd name="T40" fmla="*/ 4105 w 29"/>
              <a:gd name="T41" fmla="*/ 3941 h 29"/>
              <a:gd name="T42" fmla="*/ 4269 w 29"/>
              <a:gd name="T43" fmla="*/ 3613 h 29"/>
              <a:gd name="T44" fmla="*/ 4598 w 29"/>
              <a:gd name="T45" fmla="*/ 3284 h 29"/>
              <a:gd name="T46" fmla="*/ 4762 w 29"/>
              <a:gd name="T47" fmla="*/ 2792 h 29"/>
              <a:gd name="T48" fmla="*/ 4762 w 29"/>
              <a:gd name="T49" fmla="*/ 2299 h 29"/>
              <a:gd name="T50" fmla="*/ 4762 w 29"/>
              <a:gd name="T51" fmla="*/ 1806 h 29"/>
              <a:gd name="T52" fmla="*/ 4598 w 29"/>
              <a:gd name="T53" fmla="*/ 1314 h 29"/>
              <a:gd name="T54" fmla="*/ 4269 w 29"/>
              <a:gd name="T55" fmla="*/ 821 h 29"/>
              <a:gd name="T56" fmla="*/ 4105 w 29"/>
              <a:gd name="T57" fmla="*/ 493 h 29"/>
              <a:gd name="T58" fmla="*/ 3777 w 29"/>
              <a:gd name="T59" fmla="*/ 328 h 29"/>
              <a:gd name="T60" fmla="*/ 3448 w 29"/>
              <a:gd name="T61" fmla="*/ 164 h 29"/>
              <a:gd name="T62" fmla="*/ 2792 w 29"/>
              <a:gd name="T63" fmla="*/ 0 h 29"/>
              <a:gd name="T64" fmla="*/ 2463 w 29"/>
              <a:gd name="T65" fmla="*/ 0 h 29"/>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9"/>
              <a:gd name="T100" fmla="*/ 0 h 29"/>
              <a:gd name="T101" fmla="*/ 29 w 29"/>
              <a:gd name="T102" fmla="*/ 29 h 29"/>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9" h="29">
                <a:moveTo>
                  <a:pt x="15" y="0"/>
                </a:moveTo>
                <a:lnTo>
                  <a:pt x="11" y="0"/>
                </a:lnTo>
                <a:lnTo>
                  <a:pt x="9" y="1"/>
                </a:lnTo>
                <a:lnTo>
                  <a:pt x="7" y="2"/>
                </a:lnTo>
                <a:lnTo>
                  <a:pt x="4" y="3"/>
                </a:lnTo>
                <a:lnTo>
                  <a:pt x="2" y="5"/>
                </a:lnTo>
                <a:lnTo>
                  <a:pt x="1" y="8"/>
                </a:lnTo>
                <a:lnTo>
                  <a:pt x="1" y="11"/>
                </a:lnTo>
                <a:lnTo>
                  <a:pt x="0" y="14"/>
                </a:lnTo>
                <a:lnTo>
                  <a:pt x="1" y="17"/>
                </a:lnTo>
                <a:lnTo>
                  <a:pt x="1" y="20"/>
                </a:lnTo>
                <a:lnTo>
                  <a:pt x="2" y="22"/>
                </a:lnTo>
                <a:lnTo>
                  <a:pt x="4" y="24"/>
                </a:lnTo>
                <a:lnTo>
                  <a:pt x="7" y="27"/>
                </a:lnTo>
                <a:lnTo>
                  <a:pt x="9" y="28"/>
                </a:lnTo>
                <a:lnTo>
                  <a:pt x="11" y="29"/>
                </a:lnTo>
                <a:lnTo>
                  <a:pt x="15" y="29"/>
                </a:lnTo>
                <a:lnTo>
                  <a:pt x="17" y="29"/>
                </a:lnTo>
                <a:lnTo>
                  <a:pt x="21" y="28"/>
                </a:lnTo>
                <a:lnTo>
                  <a:pt x="23" y="27"/>
                </a:lnTo>
                <a:lnTo>
                  <a:pt x="25" y="24"/>
                </a:lnTo>
                <a:lnTo>
                  <a:pt x="26" y="22"/>
                </a:lnTo>
                <a:lnTo>
                  <a:pt x="28" y="20"/>
                </a:lnTo>
                <a:lnTo>
                  <a:pt x="29" y="17"/>
                </a:lnTo>
                <a:lnTo>
                  <a:pt x="29" y="14"/>
                </a:lnTo>
                <a:lnTo>
                  <a:pt x="29" y="11"/>
                </a:lnTo>
                <a:lnTo>
                  <a:pt x="28" y="8"/>
                </a:lnTo>
                <a:lnTo>
                  <a:pt x="26" y="5"/>
                </a:lnTo>
                <a:lnTo>
                  <a:pt x="25" y="3"/>
                </a:lnTo>
                <a:lnTo>
                  <a:pt x="23" y="2"/>
                </a:lnTo>
                <a:lnTo>
                  <a:pt x="21" y="1"/>
                </a:lnTo>
                <a:lnTo>
                  <a:pt x="17" y="0"/>
                </a:lnTo>
                <a:lnTo>
                  <a:pt x="15" y="0"/>
                </a:lnTo>
              </a:path>
            </a:pathLst>
          </a:custGeom>
          <a:noFill/>
          <a:ln w="1588">
            <a:solidFill>
              <a:srgbClr val="FFFFFF"/>
            </a:solidFill>
            <a:prstDash val="solid"/>
            <a:round/>
            <a:headEnd/>
            <a:tailEnd/>
          </a:ln>
        </p:spPr>
        <p:txBody>
          <a:bodyPr lIns="57150" tIns="28575" rIns="57150" bIns="28575"/>
          <a:lstStyle/>
          <a:p>
            <a:endParaRPr lang="en-US"/>
          </a:p>
        </p:txBody>
      </p:sp>
      <p:sp>
        <p:nvSpPr>
          <p:cNvPr id="62694" name="Freeform 292"/>
          <p:cNvSpPr>
            <a:spLocks/>
          </p:cNvSpPr>
          <p:nvPr/>
        </p:nvSpPr>
        <p:spPr bwMode="auto">
          <a:xfrm>
            <a:off x="1858963" y="3246438"/>
            <a:ext cx="4762" cy="4762"/>
          </a:xfrm>
          <a:custGeom>
            <a:avLst/>
            <a:gdLst>
              <a:gd name="T0" fmla="*/ 2463 w 29"/>
              <a:gd name="T1" fmla="*/ 0 h 29"/>
              <a:gd name="T2" fmla="*/ 1970 w 29"/>
              <a:gd name="T3" fmla="*/ 0 h 29"/>
              <a:gd name="T4" fmla="*/ 1478 w 29"/>
              <a:gd name="T5" fmla="*/ 164 h 29"/>
              <a:gd name="T6" fmla="*/ 1149 w 29"/>
              <a:gd name="T7" fmla="*/ 328 h 29"/>
              <a:gd name="T8" fmla="*/ 821 w 29"/>
              <a:gd name="T9" fmla="*/ 493 h 29"/>
              <a:gd name="T10" fmla="*/ 328 w 29"/>
              <a:gd name="T11" fmla="*/ 821 h 29"/>
              <a:gd name="T12" fmla="*/ 164 w 29"/>
              <a:gd name="T13" fmla="*/ 1314 h 29"/>
              <a:gd name="T14" fmla="*/ 164 w 29"/>
              <a:gd name="T15" fmla="*/ 1806 h 29"/>
              <a:gd name="T16" fmla="*/ 0 w 29"/>
              <a:gd name="T17" fmla="*/ 2299 h 29"/>
              <a:gd name="T18" fmla="*/ 164 w 29"/>
              <a:gd name="T19" fmla="*/ 2792 h 29"/>
              <a:gd name="T20" fmla="*/ 164 w 29"/>
              <a:gd name="T21" fmla="*/ 3284 h 29"/>
              <a:gd name="T22" fmla="*/ 328 w 29"/>
              <a:gd name="T23" fmla="*/ 3613 h 29"/>
              <a:gd name="T24" fmla="*/ 821 w 29"/>
              <a:gd name="T25" fmla="*/ 3941 h 29"/>
              <a:gd name="T26" fmla="*/ 1149 w 29"/>
              <a:gd name="T27" fmla="*/ 4434 h 29"/>
              <a:gd name="T28" fmla="*/ 1478 w 29"/>
              <a:gd name="T29" fmla="*/ 4598 h 29"/>
              <a:gd name="T30" fmla="*/ 1970 w 29"/>
              <a:gd name="T31" fmla="*/ 4762 h 29"/>
              <a:gd name="T32" fmla="*/ 2463 w 29"/>
              <a:gd name="T33" fmla="*/ 4762 h 29"/>
              <a:gd name="T34" fmla="*/ 2956 w 29"/>
              <a:gd name="T35" fmla="*/ 4762 h 29"/>
              <a:gd name="T36" fmla="*/ 3448 w 29"/>
              <a:gd name="T37" fmla="*/ 4598 h 29"/>
              <a:gd name="T38" fmla="*/ 3777 w 29"/>
              <a:gd name="T39" fmla="*/ 4434 h 29"/>
              <a:gd name="T40" fmla="*/ 4269 w 29"/>
              <a:gd name="T41" fmla="*/ 3941 h 29"/>
              <a:gd name="T42" fmla="*/ 4434 w 29"/>
              <a:gd name="T43" fmla="*/ 3613 h 29"/>
              <a:gd name="T44" fmla="*/ 4598 w 29"/>
              <a:gd name="T45" fmla="*/ 3284 h 29"/>
              <a:gd name="T46" fmla="*/ 4762 w 29"/>
              <a:gd name="T47" fmla="*/ 2792 h 29"/>
              <a:gd name="T48" fmla="*/ 4762 w 29"/>
              <a:gd name="T49" fmla="*/ 2299 h 29"/>
              <a:gd name="T50" fmla="*/ 4762 w 29"/>
              <a:gd name="T51" fmla="*/ 1806 h 29"/>
              <a:gd name="T52" fmla="*/ 4598 w 29"/>
              <a:gd name="T53" fmla="*/ 1314 h 29"/>
              <a:gd name="T54" fmla="*/ 4434 w 29"/>
              <a:gd name="T55" fmla="*/ 821 h 29"/>
              <a:gd name="T56" fmla="*/ 4269 w 29"/>
              <a:gd name="T57" fmla="*/ 493 h 29"/>
              <a:gd name="T58" fmla="*/ 3777 w 29"/>
              <a:gd name="T59" fmla="*/ 328 h 29"/>
              <a:gd name="T60" fmla="*/ 3448 w 29"/>
              <a:gd name="T61" fmla="*/ 164 h 29"/>
              <a:gd name="T62" fmla="*/ 2956 w 29"/>
              <a:gd name="T63" fmla="*/ 0 h 29"/>
              <a:gd name="T64" fmla="*/ 2463 w 29"/>
              <a:gd name="T65" fmla="*/ 0 h 29"/>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9"/>
              <a:gd name="T100" fmla="*/ 0 h 29"/>
              <a:gd name="T101" fmla="*/ 29 w 29"/>
              <a:gd name="T102" fmla="*/ 29 h 29"/>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9" h="29">
                <a:moveTo>
                  <a:pt x="15" y="0"/>
                </a:moveTo>
                <a:lnTo>
                  <a:pt x="12" y="0"/>
                </a:lnTo>
                <a:lnTo>
                  <a:pt x="9" y="1"/>
                </a:lnTo>
                <a:lnTo>
                  <a:pt x="7" y="2"/>
                </a:lnTo>
                <a:lnTo>
                  <a:pt x="5" y="3"/>
                </a:lnTo>
                <a:lnTo>
                  <a:pt x="2" y="5"/>
                </a:lnTo>
                <a:lnTo>
                  <a:pt x="1" y="8"/>
                </a:lnTo>
                <a:lnTo>
                  <a:pt x="1" y="11"/>
                </a:lnTo>
                <a:lnTo>
                  <a:pt x="0" y="14"/>
                </a:lnTo>
                <a:lnTo>
                  <a:pt x="1" y="17"/>
                </a:lnTo>
                <a:lnTo>
                  <a:pt x="1" y="20"/>
                </a:lnTo>
                <a:lnTo>
                  <a:pt x="2" y="22"/>
                </a:lnTo>
                <a:lnTo>
                  <a:pt x="5" y="24"/>
                </a:lnTo>
                <a:lnTo>
                  <a:pt x="7" y="27"/>
                </a:lnTo>
                <a:lnTo>
                  <a:pt x="9" y="28"/>
                </a:lnTo>
                <a:lnTo>
                  <a:pt x="12" y="29"/>
                </a:lnTo>
                <a:lnTo>
                  <a:pt x="15" y="29"/>
                </a:lnTo>
                <a:lnTo>
                  <a:pt x="18" y="29"/>
                </a:lnTo>
                <a:lnTo>
                  <a:pt x="21" y="28"/>
                </a:lnTo>
                <a:lnTo>
                  <a:pt x="23" y="27"/>
                </a:lnTo>
                <a:lnTo>
                  <a:pt x="26" y="24"/>
                </a:lnTo>
                <a:lnTo>
                  <a:pt x="27" y="22"/>
                </a:lnTo>
                <a:lnTo>
                  <a:pt x="28" y="20"/>
                </a:lnTo>
                <a:lnTo>
                  <a:pt x="29" y="17"/>
                </a:lnTo>
                <a:lnTo>
                  <a:pt x="29" y="14"/>
                </a:lnTo>
                <a:lnTo>
                  <a:pt x="29" y="11"/>
                </a:lnTo>
                <a:lnTo>
                  <a:pt x="28" y="8"/>
                </a:lnTo>
                <a:lnTo>
                  <a:pt x="27" y="5"/>
                </a:lnTo>
                <a:lnTo>
                  <a:pt x="26" y="3"/>
                </a:lnTo>
                <a:lnTo>
                  <a:pt x="23" y="2"/>
                </a:lnTo>
                <a:lnTo>
                  <a:pt x="21" y="1"/>
                </a:lnTo>
                <a:lnTo>
                  <a:pt x="18" y="0"/>
                </a:lnTo>
                <a:lnTo>
                  <a:pt x="15" y="0"/>
                </a:lnTo>
                <a:close/>
              </a:path>
            </a:pathLst>
          </a:custGeom>
          <a:solidFill>
            <a:srgbClr val="FFFFFF"/>
          </a:solidFill>
          <a:ln w="9525">
            <a:noFill/>
            <a:round/>
            <a:headEnd/>
            <a:tailEnd/>
          </a:ln>
        </p:spPr>
        <p:txBody>
          <a:bodyPr lIns="57150" tIns="28575" rIns="57150" bIns="28575"/>
          <a:lstStyle/>
          <a:p>
            <a:endParaRPr lang="en-US"/>
          </a:p>
        </p:txBody>
      </p:sp>
      <p:sp>
        <p:nvSpPr>
          <p:cNvPr id="62695" name="Freeform 293"/>
          <p:cNvSpPr>
            <a:spLocks/>
          </p:cNvSpPr>
          <p:nvPr/>
        </p:nvSpPr>
        <p:spPr bwMode="auto">
          <a:xfrm>
            <a:off x="1858963" y="3246438"/>
            <a:ext cx="4762" cy="4762"/>
          </a:xfrm>
          <a:custGeom>
            <a:avLst/>
            <a:gdLst>
              <a:gd name="T0" fmla="*/ 2463 w 29"/>
              <a:gd name="T1" fmla="*/ 0 h 29"/>
              <a:gd name="T2" fmla="*/ 1970 w 29"/>
              <a:gd name="T3" fmla="*/ 0 h 29"/>
              <a:gd name="T4" fmla="*/ 1478 w 29"/>
              <a:gd name="T5" fmla="*/ 164 h 29"/>
              <a:gd name="T6" fmla="*/ 1149 w 29"/>
              <a:gd name="T7" fmla="*/ 328 h 29"/>
              <a:gd name="T8" fmla="*/ 821 w 29"/>
              <a:gd name="T9" fmla="*/ 493 h 29"/>
              <a:gd name="T10" fmla="*/ 328 w 29"/>
              <a:gd name="T11" fmla="*/ 821 h 29"/>
              <a:gd name="T12" fmla="*/ 164 w 29"/>
              <a:gd name="T13" fmla="*/ 1314 h 29"/>
              <a:gd name="T14" fmla="*/ 164 w 29"/>
              <a:gd name="T15" fmla="*/ 1806 h 29"/>
              <a:gd name="T16" fmla="*/ 0 w 29"/>
              <a:gd name="T17" fmla="*/ 2299 h 29"/>
              <a:gd name="T18" fmla="*/ 164 w 29"/>
              <a:gd name="T19" fmla="*/ 2792 h 29"/>
              <a:gd name="T20" fmla="*/ 164 w 29"/>
              <a:gd name="T21" fmla="*/ 3284 h 29"/>
              <a:gd name="T22" fmla="*/ 328 w 29"/>
              <a:gd name="T23" fmla="*/ 3613 h 29"/>
              <a:gd name="T24" fmla="*/ 821 w 29"/>
              <a:gd name="T25" fmla="*/ 3941 h 29"/>
              <a:gd name="T26" fmla="*/ 1149 w 29"/>
              <a:gd name="T27" fmla="*/ 4434 h 29"/>
              <a:gd name="T28" fmla="*/ 1478 w 29"/>
              <a:gd name="T29" fmla="*/ 4598 h 29"/>
              <a:gd name="T30" fmla="*/ 1970 w 29"/>
              <a:gd name="T31" fmla="*/ 4762 h 29"/>
              <a:gd name="T32" fmla="*/ 2463 w 29"/>
              <a:gd name="T33" fmla="*/ 4762 h 29"/>
              <a:gd name="T34" fmla="*/ 2956 w 29"/>
              <a:gd name="T35" fmla="*/ 4762 h 29"/>
              <a:gd name="T36" fmla="*/ 3448 w 29"/>
              <a:gd name="T37" fmla="*/ 4598 h 29"/>
              <a:gd name="T38" fmla="*/ 3777 w 29"/>
              <a:gd name="T39" fmla="*/ 4434 h 29"/>
              <a:gd name="T40" fmla="*/ 4269 w 29"/>
              <a:gd name="T41" fmla="*/ 3941 h 29"/>
              <a:gd name="T42" fmla="*/ 4434 w 29"/>
              <a:gd name="T43" fmla="*/ 3613 h 29"/>
              <a:gd name="T44" fmla="*/ 4598 w 29"/>
              <a:gd name="T45" fmla="*/ 3284 h 29"/>
              <a:gd name="T46" fmla="*/ 4762 w 29"/>
              <a:gd name="T47" fmla="*/ 2792 h 29"/>
              <a:gd name="T48" fmla="*/ 4762 w 29"/>
              <a:gd name="T49" fmla="*/ 2299 h 29"/>
              <a:gd name="T50" fmla="*/ 4762 w 29"/>
              <a:gd name="T51" fmla="*/ 1806 h 29"/>
              <a:gd name="T52" fmla="*/ 4598 w 29"/>
              <a:gd name="T53" fmla="*/ 1314 h 29"/>
              <a:gd name="T54" fmla="*/ 4434 w 29"/>
              <a:gd name="T55" fmla="*/ 821 h 29"/>
              <a:gd name="T56" fmla="*/ 4269 w 29"/>
              <a:gd name="T57" fmla="*/ 493 h 29"/>
              <a:gd name="T58" fmla="*/ 3777 w 29"/>
              <a:gd name="T59" fmla="*/ 328 h 29"/>
              <a:gd name="T60" fmla="*/ 3448 w 29"/>
              <a:gd name="T61" fmla="*/ 164 h 29"/>
              <a:gd name="T62" fmla="*/ 2956 w 29"/>
              <a:gd name="T63" fmla="*/ 0 h 29"/>
              <a:gd name="T64" fmla="*/ 2463 w 29"/>
              <a:gd name="T65" fmla="*/ 0 h 29"/>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9"/>
              <a:gd name="T100" fmla="*/ 0 h 29"/>
              <a:gd name="T101" fmla="*/ 29 w 29"/>
              <a:gd name="T102" fmla="*/ 29 h 29"/>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9" h="29">
                <a:moveTo>
                  <a:pt x="15" y="0"/>
                </a:moveTo>
                <a:lnTo>
                  <a:pt x="12" y="0"/>
                </a:lnTo>
                <a:lnTo>
                  <a:pt x="9" y="1"/>
                </a:lnTo>
                <a:lnTo>
                  <a:pt x="7" y="2"/>
                </a:lnTo>
                <a:lnTo>
                  <a:pt x="5" y="3"/>
                </a:lnTo>
                <a:lnTo>
                  <a:pt x="2" y="5"/>
                </a:lnTo>
                <a:lnTo>
                  <a:pt x="1" y="8"/>
                </a:lnTo>
                <a:lnTo>
                  <a:pt x="1" y="11"/>
                </a:lnTo>
                <a:lnTo>
                  <a:pt x="0" y="14"/>
                </a:lnTo>
                <a:lnTo>
                  <a:pt x="1" y="17"/>
                </a:lnTo>
                <a:lnTo>
                  <a:pt x="1" y="20"/>
                </a:lnTo>
                <a:lnTo>
                  <a:pt x="2" y="22"/>
                </a:lnTo>
                <a:lnTo>
                  <a:pt x="5" y="24"/>
                </a:lnTo>
                <a:lnTo>
                  <a:pt x="7" y="27"/>
                </a:lnTo>
                <a:lnTo>
                  <a:pt x="9" y="28"/>
                </a:lnTo>
                <a:lnTo>
                  <a:pt x="12" y="29"/>
                </a:lnTo>
                <a:lnTo>
                  <a:pt x="15" y="29"/>
                </a:lnTo>
                <a:lnTo>
                  <a:pt x="18" y="29"/>
                </a:lnTo>
                <a:lnTo>
                  <a:pt x="21" y="28"/>
                </a:lnTo>
                <a:lnTo>
                  <a:pt x="23" y="27"/>
                </a:lnTo>
                <a:lnTo>
                  <a:pt x="26" y="24"/>
                </a:lnTo>
                <a:lnTo>
                  <a:pt x="27" y="22"/>
                </a:lnTo>
                <a:lnTo>
                  <a:pt x="28" y="20"/>
                </a:lnTo>
                <a:lnTo>
                  <a:pt x="29" y="17"/>
                </a:lnTo>
                <a:lnTo>
                  <a:pt x="29" y="14"/>
                </a:lnTo>
                <a:lnTo>
                  <a:pt x="29" y="11"/>
                </a:lnTo>
                <a:lnTo>
                  <a:pt x="28" y="8"/>
                </a:lnTo>
                <a:lnTo>
                  <a:pt x="27" y="5"/>
                </a:lnTo>
                <a:lnTo>
                  <a:pt x="26" y="3"/>
                </a:lnTo>
                <a:lnTo>
                  <a:pt x="23" y="2"/>
                </a:lnTo>
                <a:lnTo>
                  <a:pt x="21" y="1"/>
                </a:lnTo>
                <a:lnTo>
                  <a:pt x="18" y="0"/>
                </a:lnTo>
                <a:lnTo>
                  <a:pt x="15" y="0"/>
                </a:lnTo>
              </a:path>
            </a:pathLst>
          </a:custGeom>
          <a:noFill/>
          <a:ln w="1588">
            <a:solidFill>
              <a:srgbClr val="FFFFFF"/>
            </a:solidFill>
            <a:prstDash val="solid"/>
            <a:round/>
            <a:headEnd/>
            <a:tailEnd/>
          </a:ln>
        </p:spPr>
        <p:txBody>
          <a:bodyPr lIns="57150" tIns="28575" rIns="57150" bIns="28575"/>
          <a:lstStyle/>
          <a:p>
            <a:endParaRPr lang="en-US"/>
          </a:p>
        </p:txBody>
      </p:sp>
      <p:sp>
        <p:nvSpPr>
          <p:cNvPr id="62696" name="Freeform 294"/>
          <p:cNvSpPr>
            <a:spLocks/>
          </p:cNvSpPr>
          <p:nvPr/>
        </p:nvSpPr>
        <p:spPr bwMode="auto">
          <a:xfrm>
            <a:off x="1866900" y="3246438"/>
            <a:ext cx="4763" cy="4762"/>
          </a:xfrm>
          <a:custGeom>
            <a:avLst/>
            <a:gdLst>
              <a:gd name="T0" fmla="*/ 2464 w 29"/>
              <a:gd name="T1" fmla="*/ 0 h 29"/>
              <a:gd name="T2" fmla="*/ 1807 w 29"/>
              <a:gd name="T3" fmla="*/ 0 h 29"/>
              <a:gd name="T4" fmla="*/ 1478 w 29"/>
              <a:gd name="T5" fmla="*/ 164 h 29"/>
              <a:gd name="T6" fmla="*/ 1150 w 29"/>
              <a:gd name="T7" fmla="*/ 328 h 29"/>
              <a:gd name="T8" fmla="*/ 657 w 29"/>
              <a:gd name="T9" fmla="*/ 493 h 29"/>
              <a:gd name="T10" fmla="*/ 328 w 29"/>
              <a:gd name="T11" fmla="*/ 821 h 29"/>
              <a:gd name="T12" fmla="*/ 164 w 29"/>
              <a:gd name="T13" fmla="*/ 1314 h 29"/>
              <a:gd name="T14" fmla="*/ 164 w 29"/>
              <a:gd name="T15" fmla="*/ 1806 h 29"/>
              <a:gd name="T16" fmla="*/ 0 w 29"/>
              <a:gd name="T17" fmla="*/ 2299 h 29"/>
              <a:gd name="T18" fmla="*/ 164 w 29"/>
              <a:gd name="T19" fmla="*/ 2792 h 29"/>
              <a:gd name="T20" fmla="*/ 164 w 29"/>
              <a:gd name="T21" fmla="*/ 3284 h 29"/>
              <a:gd name="T22" fmla="*/ 328 w 29"/>
              <a:gd name="T23" fmla="*/ 3613 h 29"/>
              <a:gd name="T24" fmla="*/ 657 w 29"/>
              <a:gd name="T25" fmla="*/ 3941 h 29"/>
              <a:gd name="T26" fmla="*/ 1150 w 29"/>
              <a:gd name="T27" fmla="*/ 4434 h 29"/>
              <a:gd name="T28" fmla="*/ 1478 w 29"/>
              <a:gd name="T29" fmla="*/ 4598 h 29"/>
              <a:gd name="T30" fmla="*/ 1807 w 29"/>
              <a:gd name="T31" fmla="*/ 4762 h 29"/>
              <a:gd name="T32" fmla="*/ 2464 w 29"/>
              <a:gd name="T33" fmla="*/ 4762 h 29"/>
              <a:gd name="T34" fmla="*/ 2792 w 29"/>
              <a:gd name="T35" fmla="*/ 4762 h 29"/>
              <a:gd name="T36" fmla="*/ 3449 w 29"/>
              <a:gd name="T37" fmla="*/ 4598 h 29"/>
              <a:gd name="T38" fmla="*/ 3778 w 29"/>
              <a:gd name="T39" fmla="*/ 4434 h 29"/>
              <a:gd name="T40" fmla="*/ 4106 w 29"/>
              <a:gd name="T41" fmla="*/ 3941 h 29"/>
              <a:gd name="T42" fmla="*/ 4270 w 29"/>
              <a:gd name="T43" fmla="*/ 3613 h 29"/>
              <a:gd name="T44" fmla="*/ 4599 w 29"/>
              <a:gd name="T45" fmla="*/ 3284 h 29"/>
              <a:gd name="T46" fmla="*/ 4763 w 29"/>
              <a:gd name="T47" fmla="*/ 2792 h 29"/>
              <a:gd name="T48" fmla="*/ 4763 w 29"/>
              <a:gd name="T49" fmla="*/ 2299 h 29"/>
              <a:gd name="T50" fmla="*/ 4763 w 29"/>
              <a:gd name="T51" fmla="*/ 1806 h 29"/>
              <a:gd name="T52" fmla="*/ 4599 w 29"/>
              <a:gd name="T53" fmla="*/ 1314 h 29"/>
              <a:gd name="T54" fmla="*/ 4270 w 29"/>
              <a:gd name="T55" fmla="*/ 821 h 29"/>
              <a:gd name="T56" fmla="*/ 4106 w 29"/>
              <a:gd name="T57" fmla="*/ 493 h 29"/>
              <a:gd name="T58" fmla="*/ 3778 w 29"/>
              <a:gd name="T59" fmla="*/ 328 h 29"/>
              <a:gd name="T60" fmla="*/ 3449 w 29"/>
              <a:gd name="T61" fmla="*/ 164 h 29"/>
              <a:gd name="T62" fmla="*/ 2792 w 29"/>
              <a:gd name="T63" fmla="*/ 0 h 29"/>
              <a:gd name="T64" fmla="*/ 2464 w 29"/>
              <a:gd name="T65" fmla="*/ 0 h 29"/>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9"/>
              <a:gd name="T100" fmla="*/ 0 h 29"/>
              <a:gd name="T101" fmla="*/ 29 w 29"/>
              <a:gd name="T102" fmla="*/ 29 h 29"/>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9" h="29">
                <a:moveTo>
                  <a:pt x="15" y="0"/>
                </a:moveTo>
                <a:lnTo>
                  <a:pt x="11" y="0"/>
                </a:lnTo>
                <a:lnTo>
                  <a:pt x="9" y="1"/>
                </a:lnTo>
                <a:lnTo>
                  <a:pt x="7" y="2"/>
                </a:lnTo>
                <a:lnTo>
                  <a:pt x="4" y="3"/>
                </a:lnTo>
                <a:lnTo>
                  <a:pt x="2" y="5"/>
                </a:lnTo>
                <a:lnTo>
                  <a:pt x="1" y="8"/>
                </a:lnTo>
                <a:lnTo>
                  <a:pt x="1" y="11"/>
                </a:lnTo>
                <a:lnTo>
                  <a:pt x="0" y="14"/>
                </a:lnTo>
                <a:lnTo>
                  <a:pt x="1" y="17"/>
                </a:lnTo>
                <a:lnTo>
                  <a:pt x="1" y="20"/>
                </a:lnTo>
                <a:lnTo>
                  <a:pt x="2" y="22"/>
                </a:lnTo>
                <a:lnTo>
                  <a:pt x="4" y="24"/>
                </a:lnTo>
                <a:lnTo>
                  <a:pt x="7" y="27"/>
                </a:lnTo>
                <a:lnTo>
                  <a:pt x="9" y="28"/>
                </a:lnTo>
                <a:lnTo>
                  <a:pt x="11" y="29"/>
                </a:lnTo>
                <a:lnTo>
                  <a:pt x="15" y="29"/>
                </a:lnTo>
                <a:lnTo>
                  <a:pt x="17" y="29"/>
                </a:lnTo>
                <a:lnTo>
                  <a:pt x="21" y="28"/>
                </a:lnTo>
                <a:lnTo>
                  <a:pt x="23" y="27"/>
                </a:lnTo>
                <a:lnTo>
                  <a:pt x="25" y="24"/>
                </a:lnTo>
                <a:lnTo>
                  <a:pt x="26" y="22"/>
                </a:lnTo>
                <a:lnTo>
                  <a:pt x="28" y="20"/>
                </a:lnTo>
                <a:lnTo>
                  <a:pt x="29" y="17"/>
                </a:lnTo>
                <a:lnTo>
                  <a:pt x="29" y="14"/>
                </a:lnTo>
                <a:lnTo>
                  <a:pt x="29" y="11"/>
                </a:lnTo>
                <a:lnTo>
                  <a:pt x="28" y="8"/>
                </a:lnTo>
                <a:lnTo>
                  <a:pt x="26" y="5"/>
                </a:lnTo>
                <a:lnTo>
                  <a:pt x="25" y="3"/>
                </a:lnTo>
                <a:lnTo>
                  <a:pt x="23" y="2"/>
                </a:lnTo>
                <a:lnTo>
                  <a:pt x="21" y="1"/>
                </a:lnTo>
                <a:lnTo>
                  <a:pt x="17" y="0"/>
                </a:lnTo>
                <a:lnTo>
                  <a:pt x="15" y="0"/>
                </a:lnTo>
                <a:close/>
              </a:path>
            </a:pathLst>
          </a:custGeom>
          <a:solidFill>
            <a:srgbClr val="FFFFFF"/>
          </a:solidFill>
          <a:ln w="9525">
            <a:noFill/>
            <a:round/>
            <a:headEnd/>
            <a:tailEnd/>
          </a:ln>
        </p:spPr>
        <p:txBody>
          <a:bodyPr lIns="57150" tIns="28575" rIns="57150" bIns="28575"/>
          <a:lstStyle/>
          <a:p>
            <a:endParaRPr lang="en-US"/>
          </a:p>
        </p:txBody>
      </p:sp>
      <p:sp>
        <p:nvSpPr>
          <p:cNvPr id="62697" name="Freeform 295"/>
          <p:cNvSpPr>
            <a:spLocks/>
          </p:cNvSpPr>
          <p:nvPr/>
        </p:nvSpPr>
        <p:spPr bwMode="auto">
          <a:xfrm>
            <a:off x="1866900" y="3246438"/>
            <a:ext cx="4763" cy="4762"/>
          </a:xfrm>
          <a:custGeom>
            <a:avLst/>
            <a:gdLst>
              <a:gd name="T0" fmla="*/ 2464 w 29"/>
              <a:gd name="T1" fmla="*/ 0 h 29"/>
              <a:gd name="T2" fmla="*/ 1807 w 29"/>
              <a:gd name="T3" fmla="*/ 0 h 29"/>
              <a:gd name="T4" fmla="*/ 1478 w 29"/>
              <a:gd name="T5" fmla="*/ 164 h 29"/>
              <a:gd name="T6" fmla="*/ 1150 w 29"/>
              <a:gd name="T7" fmla="*/ 328 h 29"/>
              <a:gd name="T8" fmla="*/ 657 w 29"/>
              <a:gd name="T9" fmla="*/ 493 h 29"/>
              <a:gd name="T10" fmla="*/ 328 w 29"/>
              <a:gd name="T11" fmla="*/ 821 h 29"/>
              <a:gd name="T12" fmla="*/ 164 w 29"/>
              <a:gd name="T13" fmla="*/ 1314 h 29"/>
              <a:gd name="T14" fmla="*/ 164 w 29"/>
              <a:gd name="T15" fmla="*/ 1806 h 29"/>
              <a:gd name="T16" fmla="*/ 0 w 29"/>
              <a:gd name="T17" fmla="*/ 2299 h 29"/>
              <a:gd name="T18" fmla="*/ 164 w 29"/>
              <a:gd name="T19" fmla="*/ 2792 h 29"/>
              <a:gd name="T20" fmla="*/ 164 w 29"/>
              <a:gd name="T21" fmla="*/ 3284 h 29"/>
              <a:gd name="T22" fmla="*/ 328 w 29"/>
              <a:gd name="T23" fmla="*/ 3613 h 29"/>
              <a:gd name="T24" fmla="*/ 657 w 29"/>
              <a:gd name="T25" fmla="*/ 3941 h 29"/>
              <a:gd name="T26" fmla="*/ 1150 w 29"/>
              <a:gd name="T27" fmla="*/ 4434 h 29"/>
              <a:gd name="T28" fmla="*/ 1478 w 29"/>
              <a:gd name="T29" fmla="*/ 4598 h 29"/>
              <a:gd name="T30" fmla="*/ 1807 w 29"/>
              <a:gd name="T31" fmla="*/ 4762 h 29"/>
              <a:gd name="T32" fmla="*/ 2464 w 29"/>
              <a:gd name="T33" fmla="*/ 4762 h 29"/>
              <a:gd name="T34" fmla="*/ 2792 w 29"/>
              <a:gd name="T35" fmla="*/ 4762 h 29"/>
              <a:gd name="T36" fmla="*/ 3449 w 29"/>
              <a:gd name="T37" fmla="*/ 4598 h 29"/>
              <a:gd name="T38" fmla="*/ 3778 w 29"/>
              <a:gd name="T39" fmla="*/ 4434 h 29"/>
              <a:gd name="T40" fmla="*/ 4106 w 29"/>
              <a:gd name="T41" fmla="*/ 3941 h 29"/>
              <a:gd name="T42" fmla="*/ 4270 w 29"/>
              <a:gd name="T43" fmla="*/ 3613 h 29"/>
              <a:gd name="T44" fmla="*/ 4599 w 29"/>
              <a:gd name="T45" fmla="*/ 3284 h 29"/>
              <a:gd name="T46" fmla="*/ 4763 w 29"/>
              <a:gd name="T47" fmla="*/ 2792 h 29"/>
              <a:gd name="T48" fmla="*/ 4763 w 29"/>
              <a:gd name="T49" fmla="*/ 2299 h 29"/>
              <a:gd name="T50" fmla="*/ 4763 w 29"/>
              <a:gd name="T51" fmla="*/ 1806 h 29"/>
              <a:gd name="T52" fmla="*/ 4599 w 29"/>
              <a:gd name="T53" fmla="*/ 1314 h 29"/>
              <a:gd name="T54" fmla="*/ 4270 w 29"/>
              <a:gd name="T55" fmla="*/ 821 h 29"/>
              <a:gd name="T56" fmla="*/ 4106 w 29"/>
              <a:gd name="T57" fmla="*/ 493 h 29"/>
              <a:gd name="T58" fmla="*/ 3778 w 29"/>
              <a:gd name="T59" fmla="*/ 328 h 29"/>
              <a:gd name="T60" fmla="*/ 3449 w 29"/>
              <a:gd name="T61" fmla="*/ 164 h 29"/>
              <a:gd name="T62" fmla="*/ 2792 w 29"/>
              <a:gd name="T63" fmla="*/ 0 h 29"/>
              <a:gd name="T64" fmla="*/ 2464 w 29"/>
              <a:gd name="T65" fmla="*/ 0 h 29"/>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9"/>
              <a:gd name="T100" fmla="*/ 0 h 29"/>
              <a:gd name="T101" fmla="*/ 29 w 29"/>
              <a:gd name="T102" fmla="*/ 29 h 29"/>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9" h="29">
                <a:moveTo>
                  <a:pt x="15" y="0"/>
                </a:moveTo>
                <a:lnTo>
                  <a:pt x="11" y="0"/>
                </a:lnTo>
                <a:lnTo>
                  <a:pt x="9" y="1"/>
                </a:lnTo>
                <a:lnTo>
                  <a:pt x="7" y="2"/>
                </a:lnTo>
                <a:lnTo>
                  <a:pt x="4" y="3"/>
                </a:lnTo>
                <a:lnTo>
                  <a:pt x="2" y="5"/>
                </a:lnTo>
                <a:lnTo>
                  <a:pt x="1" y="8"/>
                </a:lnTo>
                <a:lnTo>
                  <a:pt x="1" y="11"/>
                </a:lnTo>
                <a:lnTo>
                  <a:pt x="0" y="14"/>
                </a:lnTo>
                <a:lnTo>
                  <a:pt x="1" y="17"/>
                </a:lnTo>
                <a:lnTo>
                  <a:pt x="1" y="20"/>
                </a:lnTo>
                <a:lnTo>
                  <a:pt x="2" y="22"/>
                </a:lnTo>
                <a:lnTo>
                  <a:pt x="4" y="24"/>
                </a:lnTo>
                <a:lnTo>
                  <a:pt x="7" y="27"/>
                </a:lnTo>
                <a:lnTo>
                  <a:pt x="9" y="28"/>
                </a:lnTo>
                <a:lnTo>
                  <a:pt x="11" y="29"/>
                </a:lnTo>
                <a:lnTo>
                  <a:pt x="15" y="29"/>
                </a:lnTo>
                <a:lnTo>
                  <a:pt x="17" y="29"/>
                </a:lnTo>
                <a:lnTo>
                  <a:pt x="21" y="28"/>
                </a:lnTo>
                <a:lnTo>
                  <a:pt x="23" y="27"/>
                </a:lnTo>
                <a:lnTo>
                  <a:pt x="25" y="24"/>
                </a:lnTo>
                <a:lnTo>
                  <a:pt x="26" y="22"/>
                </a:lnTo>
                <a:lnTo>
                  <a:pt x="28" y="20"/>
                </a:lnTo>
                <a:lnTo>
                  <a:pt x="29" y="17"/>
                </a:lnTo>
                <a:lnTo>
                  <a:pt x="29" y="14"/>
                </a:lnTo>
                <a:lnTo>
                  <a:pt x="29" y="11"/>
                </a:lnTo>
                <a:lnTo>
                  <a:pt x="28" y="8"/>
                </a:lnTo>
                <a:lnTo>
                  <a:pt x="26" y="5"/>
                </a:lnTo>
                <a:lnTo>
                  <a:pt x="25" y="3"/>
                </a:lnTo>
                <a:lnTo>
                  <a:pt x="23" y="2"/>
                </a:lnTo>
                <a:lnTo>
                  <a:pt x="21" y="1"/>
                </a:lnTo>
                <a:lnTo>
                  <a:pt x="17" y="0"/>
                </a:lnTo>
                <a:lnTo>
                  <a:pt x="15" y="0"/>
                </a:lnTo>
              </a:path>
            </a:pathLst>
          </a:custGeom>
          <a:noFill/>
          <a:ln w="1588">
            <a:solidFill>
              <a:srgbClr val="FFFFFF"/>
            </a:solidFill>
            <a:prstDash val="solid"/>
            <a:round/>
            <a:headEnd/>
            <a:tailEnd/>
          </a:ln>
        </p:spPr>
        <p:txBody>
          <a:bodyPr lIns="57150" tIns="28575" rIns="57150" bIns="28575"/>
          <a:lstStyle/>
          <a:p>
            <a:endParaRPr lang="en-US"/>
          </a:p>
        </p:txBody>
      </p:sp>
      <p:sp>
        <p:nvSpPr>
          <p:cNvPr id="62698" name="Freeform 296"/>
          <p:cNvSpPr>
            <a:spLocks/>
          </p:cNvSpPr>
          <p:nvPr/>
        </p:nvSpPr>
        <p:spPr bwMode="auto">
          <a:xfrm>
            <a:off x="1876425" y="3246438"/>
            <a:ext cx="4763" cy="4762"/>
          </a:xfrm>
          <a:custGeom>
            <a:avLst/>
            <a:gdLst>
              <a:gd name="T0" fmla="*/ 2464 w 29"/>
              <a:gd name="T1" fmla="*/ 0 h 29"/>
              <a:gd name="T2" fmla="*/ 1971 w 29"/>
              <a:gd name="T3" fmla="*/ 0 h 29"/>
              <a:gd name="T4" fmla="*/ 1478 w 29"/>
              <a:gd name="T5" fmla="*/ 164 h 29"/>
              <a:gd name="T6" fmla="*/ 1150 w 29"/>
              <a:gd name="T7" fmla="*/ 328 h 29"/>
              <a:gd name="T8" fmla="*/ 821 w 29"/>
              <a:gd name="T9" fmla="*/ 493 h 29"/>
              <a:gd name="T10" fmla="*/ 328 w 29"/>
              <a:gd name="T11" fmla="*/ 821 h 29"/>
              <a:gd name="T12" fmla="*/ 164 w 29"/>
              <a:gd name="T13" fmla="*/ 1314 h 29"/>
              <a:gd name="T14" fmla="*/ 164 w 29"/>
              <a:gd name="T15" fmla="*/ 1806 h 29"/>
              <a:gd name="T16" fmla="*/ 0 w 29"/>
              <a:gd name="T17" fmla="*/ 2299 h 29"/>
              <a:gd name="T18" fmla="*/ 164 w 29"/>
              <a:gd name="T19" fmla="*/ 2792 h 29"/>
              <a:gd name="T20" fmla="*/ 164 w 29"/>
              <a:gd name="T21" fmla="*/ 3284 h 29"/>
              <a:gd name="T22" fmla="*/ 328 w 29"/>
              <a:gd name="T23" fmla="*/ 3613 h 29"/>
              <a:gd name="T24" fmla="*/ 821 w 29"/>
              <a:gd name="T25" fmla="*/ 3941 h 29"/>
              <a:gd name="T26" fmla="*/ 1150 w 29"/>
              <a:gd name="T27" fmla="*/ 4434 h 29"/>
              <a:gd name="T28" fmla="*/ 1478 w 29"/>
              <a:gd name="T29" fmla="*/ 4598 h 29"/>
              <a:gd name="T30" fmla="*/ 1971 w 29"/>
              <a:gd name="T31" fmla="*/ 4762 h 29"/>
              <a:gd name="T32" fmla="*/ 2464 w 29"/>
              <a:gd name="T33" fmla="*/ 4762 h 29"/>
              <a:gd name="T34" fmla="*/ 2956 w 29"/>
              <a:gd name="T35" fmla="*/ 4762 h 29"/>
              <a:gd name="T36" fmla="*/ 3449 w 29"/>
              <a:gd name="T37" fmla="*/ 4598 h 29"/>
              <a:gd name="T38" fmla="*/ 3778 w 29"/>
              <a:gd name="T39" fmla="*/ 4434 h 29"/>
              <a:gd name="T40" fmla="*/ 4270 w 29"/>
              <a:gd name="T41" fmla="*/ 3941 h 29"/>
              <a:gd name="T42" fmla="*/ 4435 w 29"/>
              <a:gd name="T43" fmla="*/ 3613 h 29"/>
              <a:gd name="T44" fmla="*/ 4599 w 29"/>
              <a:gd name="T45" fmla="*/ 3284 h 29"/>
              <a:gd name="T46" fmla="*/ 4763 w 29"/>
              <a:gd name="T47" fmla="*/ 2792 h 29"/>
              <a:gd name="T48" fmla="*/ 4763 w 29"/>
              <a:gd name="T49" fmla="*/ 2299 h 29"/>
              <a:gd name="T50" fmla="*/ 4763 w 29"/>
              <a:gd name="T51" fmla="*/ 1806 h 29"/>
              <a:gd name="T52" fmla="*/ 4599 w 29"/>
              <a:gd name="T53" fmla="*/ 1314 h 29"/>
              <a:gd name="T54" fmla="*/ 4435 w 29"/>
              <a:gd name="T55" fmla="*/ 821 h 29"/>
              <a:gd name="T56" fmla="*/ 4270 w 29"/>
              <a:gd name="T57" fmla="*/ 493 h 29"/>
              <a:gd name="T58" fmla="*/ 3778 w 29"/>
              <a:gd name="T59" fmla="*/ 328 h 29"/>
              <a:gd name="T60" fmla="*/ 3449 w 29"/>
              <a:gd name="T61" fmla="*/ 164 h 29"/>
              <a:gd name="T62" fmla="*/ 2956 w 29"/>
              <a:gd name="T63" fmla="*/ 0 h 29"/>
              <a:gd name="T64" fmla="*/ 2464 w 29"/>
              <a:gd name="T65" fmla="*/ 0 h 29"/>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9"/>
              <a:gd name="T100" fmla="*/ 0 h 29"/>
              <a:gd name="T101" fmla="*/ 29 w 29"/>
              <a:gd name="T102" fmla="*/ 29 h 29"/>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9" h="29">
                <a:moveTo>
                  <a:pt x="15" y="0"/>
                </a:moveTo>
                <a:lnTo>
                  <a:pt x="12" y="0"/>
                </a:lnTo>
                <a:lnTo>
                  <a:pt x="9" y="1"/>
                </a:lnTo>
                <a:lnTo>
                  <a:pt x="7" y="2"/>
                </a:lnTo>
                <a:lnTo>
                  <a:pt x="5" y="3"/>
                </a:lnTo>
                <a:lnTo>
                  <a:pt x="2" y="5"/>
                </a:lnTo>
                <a:lnTo>
                  <a:pt x="1" y="8"/>
                </a:lnTo>
                <a:lnTo>
                  <a:pt x="1" y="11"/>
                </a:lnTo>
                <a:lnTo>
                  <a:pt x="0" y="14"/>
                </a:lnTo>
                <a:lnTo>
                  <a:pt x="1" y="17"/>
                </a:lnTo>
                <a:lnTo>
                  <a:pt x="1" y="20"/>
                </a:lnTo>
                <a:lnTo>
                  <a:pt x="2" y="22"/>
                </a:lnTo>
                <a:lnTo>
                  <a:pt x="5" y="24"/>
                </a:lnTo>
                <a:lnTo>
                  <a:pt x="7" y="27"/>
                </a:lnTo>
                <a:lnTo>
                  <a:pt x="9" y="28"/>
                </a:lnTo>
                <a:lnTo>
                  <a:pt x="12" y="29"/>
                </a:lnTo>
                <a:lnTo>
                  <a:pt x="15" y="29"/>
                </a:lnTo>
                <a:lnTo>
                  <a:pt x="18" y="29"/>
                </a:lnTo>
                <a:lnTo>
                  <a:pt x="21" y="28"/>
                </a:lnTo>
                <a:lnTo>
                  <a:pt x="23" y="27"/>
                </a:lnTo>
                <a:lnTo>
                  <a:pt x="26" y="24"/>
                </a:lnTo>
                <a:lnTo>
                  <a:pt x="27" y="22"/>
                </a:lnTo>
                <a:lnTo>
                  <a:pt x="28" y="20"/>
                </a:lnTo>
                <a:lnTo>
                  <a:pt x="29" y="17"/>
                </a:lnTo>
                <a:lnTo>
                  <a:pt x="29" y="14"/>
                </a:lnTo>
                <a:lnTo>
                  <a:pt x="29" y="11"/>
                </a:lnTo>
                <a:lnTo>
                  <a:pt x="28" y="8"/>
                </a:lnTo>
                <a:lnTo>
                  <a:pt x="27" y="5"/>
                </a:lnTo>
                <a:lnTo>
                  <a:pt x="26" y="3"/>
                </a:lnTo>
                <a:lnTo>
                  <a:pt x="23" y="2"/>
                </a:lnTo>
                <a:lnTo>
                  <a:pt x="21" y="1"/>
                </a:lnTo>
                <a:lnTo>
                  <a:pt x="18" y="0"/>
                </a:lnTo>
                <a:lnTo>
                  <a:pt x="15" y="0"/>
                </a:lnTo>
                <a:close/>
              </a:path>
            </a:pathLst>
          </a:custGeom>
          <a:solidFill>
            <a:srgbClr val="FFFFFF"/>
          </a:solidFill>
          <a:ln w="9525">
            <a:noFill/>
            <a:round/>
            <a:headEnd/>
            <a:tailEnd/>
          </a:ln>
        </p:spPr>
        <p:txBody>
          <a:bodyPr lIns="57150" tIns="28575" rIns="57150" bIns="28575"/>
          <a:lstStyle/>
          <a:p>
            <a:endParaRPr lang="en-US"/>
          </a:p>
        </p:txBody>
      </p:sp>
      <p:sp>
        <p:nvSpPr>
          <p:cNvPr id="62699" name="Freeform 297"/>
          <p:cNvSpPr>
            <a:spLocks/>
          </p:cNvSpPr>
          <p:nvPr/>
        </p:nvSpPr>
        <p:spPr bwMode="auto">
          <a:xfrm>
            <a:off x="1876425" y="3246438"/>
            <a:ext cx="4763" cy="4762"/>
          </a:xfrm>
          <a:custGeom>
            <a:avLst/>
            <a:gdLst>
              <a:gd name="T0" fmla="*/ 2464 w 29"/>
              <a:gd name="T1" fmla="*/ 0 h 29"/>
              <a:gd name="T2" fmla="*/ 1971 w 29"/>
              <a:gd name="T3" fmla="*/ 0 h 29"/>
              <a:gd name="T4" fmla="*/ 1478 w 29"/>
              <a:gd name="T5" fmla="*/ 164 h 29"/>
              <a:gd name="T6" fmla="*/ 1150 w 29"/>
              <a:gd name="T7" fmla="*/ 328 h 29"/>
              <a:gd name="T8" fmla="*/ 821 w 29"/>
              <a:gd name="T9" fmla="*/ 493 h 29"/>
              <a:gd name="T10" fmla="*/ 328 w 29"/>
              <a:gd name="T11" fmla="*/ 821 h 29"/>
              <a:gd name="T12" fmla="*/ 164 w 29"/>
              <a:gd name="T13" fmla="*/ 1314 h 29"/>
              <a:gd name="T14" fmla="*/ 164 w 29"/>
              <a:gd name="T15" fmla="*/ 1806 h 29"/>
              <a:gd name="T16" fmla="*/ 0 w 29"/>
              <a:gd name="T17" fmla="*/ 2299 h 29"/>
              <a:gd name="T18" fmla="*/ 164 w 29"/>
              <a:gd name="T19" fmla="*/ 2792 h 29"/>
              <a:gd name="T20" fmla="*/ 164 w 29"/>
              <a:gd name="T21" fmla="*/ 3284 h 29"/>
              <a:gd name="T22" fmla="*/ 328 w 29"/>
              <a:gd name="T23" fmla="*/ 3613 h 29"/>
              <a:gd name="T24" fmla="*/ 821 w 29"/>
              <a:gd name="T25" fmla="*/ 3941 h 29"/>
              <a:gd name="T26" fmla="*/ 1150 w 29"/>
              <a:gd name="T27" fmla="*/ 4434 h 29"/>
              <a:gd name="T28" fmla="*/ 1478 w 29"/>
              <a:gd name="T29" fmla="*/ 4598 h 29"/>
              <a:gd name="T30" fmla="*/ 1971 w 29"/>
              <a:gd name="T31" fmla="*/ 4762 h 29"/>
              <a:gd name="T32" fmla="*/ 2464 w 29"/>
              <a:gd name="T33" fmla="*/ 4762 h 29"/>
              <a:gd name="T34" fmla="*/ 2956 w 29"/>
              <a:gd name="T35" fmla="*/ 4762 h 29"/>
              <a:gd name="T36" fmla="*/ 3449 w 29"/>
              <a:gd name="T37" fmla="*/ 4598 h 29"/>
              <a:gd name="T38" fmla="*/ 3778 w 29"/>
              <a:gd name="T39" fmla="*/ 4434 h 29"/>
              <a:gd name="T40" fmla="*/ 4270 w 29"/>
              <a:gd name="T41" fmla="*/ 3941 h 29"/>
              <a:gd name="T42" fmla="*/ 4435 w 29"/>
              <a:gd name="T43" fmla="*/ 3613 h 29"/>
              <a:gd name="T44" fmla="*/ 4599 w 29"/>
              <a:gd name="T45" fmla="*/ 3284 h 29"/>
              <a:gd name="T46" fmla="*/ 4763 w 29"/>
              <a:gd name="T47" fmla="*/ 2792 h 29"/>
              <a:gd name="T48" fmla="*/ 4763 w 29"/>
              <a:gd name="T49" fmla="*/ 2299 h 29"/>
              <a:gd name="T50" fmla="*/ 4763 w 29"/>
              <a:gd name="T51" fmla="*/ 1806 h 29"/>
              <a:gd name="T52" fmla="*/ 4599 w 29"/>
              <a:gd name="T53" fmla="*/ 1314 h 29"/>
              <a:gd name="T54" fmla="*/ 4435 w 29"/>
              <a:gd name="T55" fmla="*/ 821 h 29"/>
              <a:gd name="T56" fmla="*/ 4270 w 29"/>
              <a:gd name="T57" fmla="*/ 493 h 29"/>
              <a:gd name="T58" fmla="*/ 3778 w 29"/>
              <a:gd name="T59" fmla="*/ 328 h 29"/>
              <a:gd name="T60" fmla="*/ 3449 w 29"/>
              <a:gd name="T61" fmla="*/ 164 h 29"/>
              <a:gd name="T62" fmla="*/ 2956 w 29"/>
              <a:gd name="T63" fmla="*/ 0 h 29"/>
              <a:gd name="T64" fmla="*/ 2464 w 29"/>
              <a:gd name="T65" fmla="*/ 0 h 29"/>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9"/>
              <a:gd name="T100" fmla="*/ 0 h 29"/>
              <a:gd name="T101" fmla="*/ 29 w 29"/>
              <a:gd name="T102" fmla="*/ 29 h 29"/>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9" h="29">
                <a:moveTo>
                  <a:pt x="15" y="0"/>
                </a:moveTo>
                <a:lnTo>
                  <a:pt x="12" y="0"/>
                </a:lnTo>
                <a:lnTo>
                  <a:pt x="9" y="1"/>
                </a:lnTo>
                <a:lnTo>
                  <a:pt x="7" y="2"/>
                </a:lnTo>
                <a:lnTo>
                  <a:pt x="5" y="3"/>
                </a:lnTo>
                <a:lnTo>
                  <a:pt x="2" y="5"/>
                </a:lnTo>
                <a:lnTo>
                  <a:pt x="1" y="8"/>
                </a:lnTo>
                <a:lnTo>
                  <a:pt x="1" y="11"/>
                </a:lnTo>
                <a:lnTo>
                  <a:pt x="0" y="14"/>
                </a:lnTo>
                <a:lnTo>
                  <a:pt x="1" y="17"/>
                </a:lnTo>
                <a:lnTo>
                  <a:pt x="1" y="20"/>
                </a:lnTo>
                <a:lnTo>
                  <a:pt x="2" y="22"/>
                </a:lnTo>
                <a:lnTo>
                  <a:pt x="5" y="24"/>
                </a:lnTo>
                <a:lnTo>
                  <a:pt x="7" y="27"/>
                </a:lnTo>
                <a:lnTo>
                  <a:pt x="9" y="28"/>
                </a:lnTo>
                <a:lnTo>
                  <a:pt x="12" y="29"/>
                </a:lnTo>
                <a:lnTo>
                  <a:pt x="15" y="29"/>
                </a:lnTo>
                <a:lnTo>
                  <a:pt x="18" y="29"/>
                </a:lnTo>
                <a:lnTo>
                  <a:pt x="21" y="28"/>
                </a:lnTo>
                <a:lnTo>
                  <a:pt x="23" y="27"/>
                </a:lnTo>
                <a:lnTo>
                  <a:pt x="26" y="24"/>
                </a:lnTo>
                <a:lnTo>
                  <a:pt x="27" y="22"/>
                </a:lnTo>
                <a:lnTo>
                  <a:pt x="28" y="20"/>
                </a:lnTo>
                <a:lnTo>
                  <a:pt x="29" y="17"/>
                </a:lnTo>
                <a:lnTo>
                  <a:pt x="29" y="14"/>
                </a:lnTo>
                <a:lnTo>
                  <a:pt x="29" y="11"/>
                </a:lnTo>
                <a:lnTo>
                  <a:pt x="28" y="8"/>
                </a:lnTo>
                <a:lnTo>
                  <a:pt x="27" y="5"/>
                </a:lnTo>
                <a:lnTo>
                  <a:pt x="26" y="3"/>
                </a:lnTo>
                <a:lnTo>
                  <a:pt x="23" y="2"/>
                </a:lnTo>
                <a:lnTo>
                  <a:pt x="21" y="1"/>
                </a:lnTo>
                <a:lnTo>
                  <a:pt x="18" y="0"/>
                </a:lnTo>
                <a:lnTo>
                  <a:pt x="15" y="0"/>
                </a:lnTo>
              </a:path>
            </a:pathLst>
          </a:custGeom>
          <a:noFill/>
          <a:ln w="1588">
            <a:solidFill>
              <a:srgbClr val="FFFFFF"/>
            </a:solidFill>
            <a:prstDash val="solid"/>
            <a:round/>
            <a:headEnd/>
            <a:tailEnd/>
          </a:ln>
        </p:spPr>
        <p:txBody>
          <a:bodyPr lIns="57150" tIns="28575" rIns="57150" bIns="28575"/>
          <a:lstStyle/>
          <a:p>
            <a:endParaRPr lang="en-US"/>
          </a:p>
        </p:txBody>
      </p:sp>
      <p:sp>
        <p:nvSpPr>
          <p:cNvPr id="62700" name="Freeform 298"/>
          <p:cNvSpPr>
            <a:spLocks/>
          </p:cNvSpPr>
          <p:nvPr/>
        </p:nvSpPr>
        <p:spPr bwMode="auto">
          <a:xfrm>
            <a:off x="1839913" y="3236913"/>
            <a:ext cx="4762" cy="4762"/>
          </a:xfrm>
          <a:custGeom>
            <a:avLst/>
            <a:gdLst>
              <a:gd name="T0" fmla="*/ 2463 w 29"/>
              <a:gd name="T1" fmla="*/ 0 h 29"/>
              <a:gd name="T2" fmla="*/ 1970 w 29"/>
              <a:gd name="T3" fmla="*/ 0 h 29"/>
              <a:gd name="T4" fmla="*/ 1478 w 29"/>
              <a:gd name="T5" fmla="*/ 164 h 29"/>
              <a:gd name="T6" fmla="*/ 1149 w 29"/>
              <a:gd name="T7" fmla="*/ 493 h 29"/>
              <a:gd name="T8" fmla="*/ 821 w 29"/>
              <a:gd name="T9" fmla="*/ 657 h 29"/>
              <a:gd name="T10" fmla="*/ 328 w 29"/>
              <a:gd name="T11" fmla="*/ 985 h 29"/>
              <a:gd name="T12" fmla="*/ 164 w 29"/>
              <a:gd name="T13" fmla="*/ 1314 h 29"/>
              <a:gd name="T14" fmla="*/ 164 w 29"/>
              <a:gd name="T15" fmla="*/ 1970 h 29"/>
              <a:gd name="T16" fmla="*/ 0 w 29"/>
              <a:gd name="T17" fmla="*/ 2299 h 29"/>
              <a:gd name="T18" fmla="*/ 164 w 29"/>
              <a:gd name="T19" fmla="*/ 2956 h 29"/>
              <a:gd name="T20" fmla="*/ 164 w 29"/>
              <a:gd name="T21" fmla="*/ 3284 h 29"/>
              <a:gd name="T22" fmla="*/ 328 w 29"/>
              <a:gd name="T23" fmla="*/ 3613 h 29"/>
              <a:gd name="T24" fmla="*/ 821 w 29"/>
              <a:gd name="T25" fmla="*/ 4105 h 29"/>
              <a:gd name="T26" fmla="*/ 1149 w 29"/>
              <a:gd name="T27" fmla="*/ 4434 h 29"/>
              <a:gd name="T28" fmla="*/ 1478 w 29"/>
              <a:gd name="T29" fmla="*/ 4598 h 29"/>
              <a:gd name="T30" fmla="*/ 1970 w 29"/>
              <a:gd name="T31" fmla="*/ 4762 h 29"/>
              <a:gd name="T32" fmla="*/ 2463 w 29"/>
              <a:gd name="T33" fmla="*/ 4762 h 29"/>
              <a:gd name="T34" fmla="*/ 2956 w 29"/>
              <a:gd name="T35" fmla="*/ 4762 h 29"/>
              <a:gd name="T36" fmla="*/ 3448 w 29"/>
              <a:gd name="T37" fmla="*/ 4598 h 29"/>
              <a:gd name="T38" fmla="*/ 3777 w 29"/>
              <a:gd name="T39" fmla="*/ 4434 h 29"/>
              <a:gd name="T40" fmla="*/ 4269 w 29"/>
              <a:gd name="T41" fmla="*/ 4105 h 29"/>
              <a:gd name="T42" fmla="*/ 4434 w 29"/>
              <a:gd name="T43" fmla="*/ 3613 h 29"/>
              <a:gd name="T44" fmla="*/ 4598 w 29"/>
              <a:gd name="T45" fmla="*/ 3284 h 29"/>
              <a:gd name="T46" fmla="*/ 4762 w 29"/>
              <a:gd name="T47" fmla="*/ 2956 h 29"/>
              <a:gd name="T48" fmla="*/ 4762 w 29"/>
              <a:gd name="T49" fmla="*/ 2299 h 29"/>
              <a:gd name="T50" fmla="*/ 4762 w 29"/>
              <a:gd name="T51" fmla="*/ 1970 h 29"/>
              <a:gd name="T52" fmla="*/ 4598 w 29"/>
              <a:gd name="T53" fmla="*/ 1314 h 29"/>
              <a:gd name="T54" fmla="*/ 4434 w 29"/>
              <a:gd name="T55" fmla="*/ 985 h 29"/>
              <a:gd name="T56" fmla="*/ 4269 w 29"/>
              <a:gd name="T57" fmla="*/ 657 h 29"/>
              <a:gd name="T58" fmla="*/ 3777 w 29"/>
              <a:gd name="T59" fmla="*/ 493 h 29"/>
              <a:gd name="T60" fmla="*/ 3448 w 29"/>
              <a:gd name="T61" fmla="*/ 164 h 29"/>
              <a:gd name="T62" fmla="*/ 2956 w 29"/>
              <a:gd name="T63" fmla="*/ 0 h 29"/>
              <a:gd name="T64" fmla="*/ 2463 w 29"/>
              <a:gd name="T65" fmla="*/ 0 h 29"/>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9"/>
              <a:gd name="T100" fmla="*/ 0 h 29"/>
              <a:gd name="T101" fmla="*/ 29 w 29"/>
              <a:gd name="T102" fmla="*/ 29 h 29"/>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9" h="29">
                <a:moveTo>
                  <a:pt x="15" y="0"/>
                </a:moveTo>
                <a:lnTo>
                  <a:pt x="12" y="0"/>
                </a:lnTo>
                <a:lnTo>
                  <a:pt x="9" y="1"/>
                </a:lnTo>
                <a:lnTo>
                  <a:pt x="7" y="3"/>
                </a:lnTo>
                <a:lnTo>
                  <a:pt x="5" y="4"/>
                </a:lnTo>
                <a:lnTo>
                  <a:pt x="2" y="6"/>
                </a:lnTo>
                <a:lnTo>
                  <a:pt x="1" y="8"/>
                </a:lnTo>
                <a:lnTo>
                  <a:pt x="1" y="12"/>
                </a:lnTo>
                <a:lnTo>
                  <a:pt x="0" y="14"/>
                </a:lnTo>
                <a:lnTo>
                  <a:pt x="1" y="18"/>
                </a:lnTo>
                <a:lnTo>
                  <a:pt x="1" y="20"/>
                </a:lnTo>
                <a:lnTo>
                  <a:pt x="2" y="22"/>
                </a:lnTo>
                <a:lnTo>
                  <a:pt x="5" y="25"/>
                </a:lnTo>
                <a:lnTo>
                  <a:pt x="7" y="27"/>
                </a:lnTo>
                <a:lnTo>
                  <a:pt x="9" y="28"/>
                </a:lnTo>
                <a:lnTo>
                  <a:pt x="12" y="29"/>
                </a:lnTo>
                <a:lnTo>
                  <a:pt x="15" y="29"/>
                </a:lnTo>
                <a:lnTo>
                  <a:pt x="18" y="29"/>
                </a:lnTo>
                <a:lnTo>
                  <a:pt x="21" y="28"/>
                </a:lnTo>
                <a:lnTo>
                  <a:pt x="23" y="27"/>
                </a:lnTo>
                <a:lnTo>
                  <a:pt x="26" y="25"/>
                </a:lnTo>
                <a:lnTo>
                  <a:pt x="27" y="22"/>
                </a:lnTo>
                <a:lnTo>
                  <a:pt x="28" y="20"/>
                </a:lnTo>
                <a:lnTo>
                  <a:pt x="29" y="18"/>
                </a:lnTo>
                <a:lnTo>
                  <a:pt x="29" y="14"/>
                </a:lnTo>
                <a:lnTo>
                  <a:pt x="29" y="12"/>
                </a:lnTo>
                <a:lnTo>
                  <a:pt x="28" y="8"/>
                </a:lnTo>
                <a:lnTo>
                  <a:pt x="27" y="6"/>
                </a:lnTo>
                <a:lnTo>
                  <a:pt x="26" y="4"/>
                </a:lnTo>
                <a:lnTo>
                  <a:pt x="23" y="3"/>
                </a:lnTo>
                <a:lnTo>
                  <a:pt x="21" y="1"/>
                </a:lnTo>
                <a:lnTo>
                  <a:pt x="18" y="0"/>
                </a:lnTo>
                <a:lnTo>
                  <a:pt x="15" y="0"/>
                </a:lnTo>
                <a:close/>
              </a:path>
            </a:pathLst>
          </a:custGeom>
          <a:solidFill>
            <a:srgbClr val="FFFFFF"/>
          </a:solidFill>
          <a:ln w="9525">
            <a:noFill/>
            <a:round/>
            <a:headEnd/>
            <a:tailEnd/>
          </a:ln>
        </p:spPr>
        <p:txBody>
          <a:bodyPr lIns="57150" tIns="28575" rIns="57150" bIns="28575"/>
          <a:lstStyle/>
          <a:p>
            <a:endParaRPr lang="en-US"/>
          </a:p>
        </p:txBody>
      </p:sp>
      <p:sp>
        <p:nvSpPr>
          <p:cNvPr id="62701" name="Freeform 299"/>
          <p:cNvSpPr>
            <a:spLocks/>
          </p:cNvSpPr>
          <p:nvPr/>
        </p:nvSpPr>
        <p:spPr bwMode="auto">
          <a:xfrm>
            <a:off x="1839913" y="3236913"/>
            <a:ext cx="4762" cy="4762"/>
          </a:xfrm>
          <a:custGeom>
            <a:avLst/>
            <a:gdLst>
              <a:gd name="T0" fmla="*/ 2463 w 29"/>
              <a:gd name="T1" fmla="*/ 0 h 29"/>
              <a:gd name="T2" fmla="*/ 1970 w 29"/>
              <a:gd name="T3" fmla="*/ 0 h 29"/>
              <a:gd name="T4" fmla="*/ 1478 w 29"/>
              <a:gd name="T5" fmla="*/ 164 h 29"/>
              <a:gd name="T6" fmla="*/ 1149 w 29"/>
              <a:gd name="T7" fmla="*/ 493 h 29"/>
              <a:gd name="T8" fmla="*/ 821 w 29"/>
              <a:gd name="T9" fmla="*/ 657 h 29"/>
              <a:gd name="T10" fmla="*/ 328 w 29"/>
              <a:gd name="T11" fmla="*/ 985 h 29"/>
              <a:gd name="T12" fmla="*/ 164 w 29"/>
              <a:gd name="T13" fmla="*/ 1314 h 29"/>
              <a:gd name="T14" fmla="*/ 164 w 29"/>
              <a:gd name="T15" fmla="*/ 1970 h 29"/>
              <a:gd name="T16" fmla="*/ 0 w 29"/>
              <a:gd name="T17" fmla="*/ 2299 h 29"/>
              <a:gd name="T18" fmla="*/ 164 w 29"/>
              <a:gd name="T19" fmla="*/ 2956 h 29"/>
              <a:gd name="T20" fmla="*/ 164 w 29"/>
              <a:gd name="T21" fmla="*/ 3284 h 29"/>
              <a:gd name="T22" fmla="*/ 328 w 29"/>
              <a:gd name="T23" fmla="*/ 3613 h 29"/>
              <a:gd name="T24" fmla="*/ 821 w 29"/>
              <a:gd name="T25" fmla="*/ 4105 h 29"/>
              <a:gd name="T26" fmla="*/ 1149 w 29"/>
              <a:gd name="T27" fmla="*/ 4434 h 29"/>
              <a:gd name="T28" fmla="*/ 1478 w 29"/>
              <a:gd name="T29" fmla="*/ 4598 h 29"/>
              <a:gd name="T30" fmla="*/ 1970 w 29"/>
              <a:gd name="T31" fmla="*/ 4762 h 29"/>
              <a:gd name="T32" fmla="*/ 2463 w 29"/>
              <a:gd name="T33" fmla="*/ 4762 h 29"/>
              <a:gd name="T34" fmla="*/ 2956 w 29"/>
              <a:gd name="T35" fmla="*/ 4762 h 29"/>
              <a:gd name="T36" fmla="*/ 3448 w 29"/>
              <a:gd name="T37" fmla="*/ 4598 h 29"/>
              <a:gd name="T38" fmla="*/ 3777 w 29"/>
              <a:gd name="T39" fmla="*/ 4434 h 29"/>
              <a:gd name="T40" fmla="*/ 4269 w 29"/>
              <a:gd name="T41" fmla="*/ 4105 h 29"/>
              <a:gd name="T42" fmla="*/ 4434 w 29"/>
              <a:gd name="T43" fmla="*/ 3613 h 29"/>
              <a:gd name="T44" fmla="*/ 4598 w 29"/>
              <a:gd name="T45" fmla="*/ 3284 h 29"/>
              <a:gd name="T46" fmla="*/ 4762 w 29"/>
              <a:gd name="T47" fmla="*/ 2956 h 29"/>
              <a:gd name="T48" fmla="*/ 4762 w 29"/>
              <a:gd name="T49" fmla="*/ 2299 h 29"/>
              <a:gd name="T50" fmla="*/ 4762 w 29"/>
              <a:gd name="T51" fmla="*/ 1970 h 29"/>
              <a:gd name="T52" fmla="*/ 4598 w 29"/>
              <a:gd name="T53" fmla="*/ 1314 h 29"/>
              <a:gd name="T54" fmla="*/ 4434 w 29"/>
              <a:gd name="T55" fmla="*/ 985 h 29"/>
              <a:gd name="T56" fmla="*/ 4269 w 29"/>
              <a:gd name="T57" fmla="*/ 657 h 29"/>
              <a:gd name="T58" fmla="*/ 3777 w 29"/>
              <a:gd name="T59" fmla="*/ 493 h 29"/>
              <a:gd name="T60" fmla="*/ 3448 w 29"/>
              <a:gd name="T61" fmla="*/ 164 h 29"/>
              <a:gd name="T62" fmla="*/ 2956 w 29"/>
              <a:gd name="T63" fmla="*/ 0 h 29"/>
              <a:gd name="T64" fmla="*/ 2463 w 29"/>
              <a:gd name="T65" fmla="*/ 0 h 29"/>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9"/>
              <a:gd name="T100" fmla="*/ 0 h 29"/>
              <a:gd name="T101" fmla="*/ 29 w 29"/>
              <a:gd name="T102" fmla="*/ 29 h 29"/>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9" h="29">
                <a:moveTo>
                  <a:pt x="15" y="0"/>
                </a:moveTo>
                <a:lnTo>
                  <a:pt x="12" y="0"/>
                </a:lnTo>
                <a:lnTo>
                  <a:pt x="9" y="1"/>
                </a:lnTo>
                <a:lnTo>
                  <a:pt x="7" y="3"/>
                </a:lnTo>
                <a:lnTo>
                  <a:pt x="5" y="4"/>
                </a:lnTo>
                <a:lnTo>
                  <a:pt x="2" y="6"/>
                </a:lnTo>
                <a:lnTo>
                  <a:pt x="1" y="8"/>
                </a:lnTo>
                <a:lnTo>
                  <a:pt x="1" y="12"/>
                </a:lnTo>
                <a:lnTo>
                  <a:pt x="0" y="14"/>
                </a:lnTo>
                <a:lnTo>
                  <a:pt x="1" y="18"/>
                </a:lnTo>
                <a:lnTo>
                  <a:pt x="1" y="20"/>
                </a:lnTo>
                <a:lnTo>
                  <a:pt x="2" y="22"/>
                </a:lnTo>
                <a:lnTo>
                  <a:pt x="5" y="25"/>
                </a:lnTo>
                <a:lnTo>
                  <a:pt x="7" y="27"/>
                </a:lnTo>
                <a:lnTo>
                  <a:pt x="9" y="28"/>
                </a:lnTo>
                <a:lnTo>
                  <a:pt x="12" y="29"/>
                </a:lnTo>
                <a:lnTo>
                  <a:pt x="15" y="29"/>
                </a:lnTo>
                <a:lnTo>
                  <a:pt x="18" y="29"/>
                </a:lnTo>
                <a:lnTo>
                  <a:pt x="21" y="28"/>
                </a:lnTo>
                <a:lnTo>
                  <a:pt x="23" y="27"/>
                </a:lnTo>
                <a:lnTo>
                  <a:pt x="26" y="25"/>
                </a:lnTo>
                <a:lnTo>
                  <a:pt x="27" y="22"/>
                </a:lnTo>
                <a:lnTo>
                  <a:pt x="28" y="20"/>
                </a:lnTo>
                <a:lnTo>
                  <a:pt x="29" y="18"/>
                </a:lnTo>
                <a:lnTo>
                  <a:pt x="29" y="14"/>
                </a:lnTo>
                <a:lnTo>
                  <a:pt x="29" y="12"/>
                </a:lnTo>
                <a:lnTo>
                  <a:pt x="28" y="8"/>
                </a:lnTo>
                <a:lnTo>
                  <a:pt x="27" y="6"/>
                </a:lnTo>
                <a:lnTo>
                  <a:pt x="26" y="4"/>
                </a:lnTo>
                <a:lnTo>
                  <a:pt x="23" y="3"/>
                </a:lnTo>
                <a:lnTo>
                  <a:pt x="21" y="1"/>
                </a:lnTo>
                <a:lnTo>
                  <a:pt x="18" y="0"/>
                </a:lnTo>
                <a:lnTo>
                  <a:pt x="15" y="0"/>
                </a:lnTo>
              </a:path>
            </a:pathLst>
          </a:custGeom>
          <a:noFill/>
          <a:ln w="1588">
            <a:solidFill>
              <a:srgbClr val="FFFFFF"/>
            </a:solidFill>
            <a:prstDash val="solid"/>
            <a:round/>
            <a:headEnd/>
            <a:tailEnd/>
          </a:ln>
        </p:spPr>
        <p:txBody>
          <a:bodyPr lIns="57150" tIns="28575" rIns="57150" bIns="28575"/>
          <a:lstStyle/>
          <a:p>
            <a:endParaRPr lang="en-US"/>
          </a:p>
        </p:txBody>
      </p:sp>
      <p:sp>
        <p:nvSpPr>
          <p:cNvPr id="62702" name="Freeform 300"/>
          <p:cNvSpPr>
            <a:spLocks/>
          </p:cNvSpPr>
          <p:nvPr/>
        </p:nvSpPr>
        <p:spPr bwMode="auto">
          <a:xfrm>
            <a:off x="1849438" y="3236913"/>
            <a:ext cx="4762" cy="4762"/>
          </a:xfrm>
          <a:custGeom>
            <a:avLst/>
            <a:gdLst>
              <a:gd name="T0" fmla="*/ 2463 w 29"/>
              <a:gd name="T1" fmla="*/ 0 h 29"/>
              <a:gd name="T2" fmla="*/ 1806 w 29"/>
              <a:gd name="T3" fmla="*/ 0 h 29"/>
              <a:gd name="T4" fmla="*/ 1478 w 29"/>
              <a:gd name="T5" fmla="*/ 164 h 29"/>
              <a:gd name="T6" fmla="*/ 1149 w 29"/>
              <a:gd name="T7" fmla="*/ 493 h 29"/>
              <a:gd name="T8" fmla="*/ 657 w 29"/>
              <a:gd name="T9" fmla="*/ 657 h 29"/>
              <a:gd name="T10" fmla="*/ 328 w 29"/>
              <a:gd name="T11" fmla="*/ 985 h 29"/>
              <a:gd name="T12" fmla="*/ 164 w 29"/>
              <a:gd name="T13" fmla="*/ 1314 h 29"/>
              <a:gd name="T14" fmla="*/ 164 w 29"/>
              <a:gd name="T15" fmla="*/ 1970 h 29"/>
              <a:gd name="T16" fmla="*/ 0 w 29"/>
              <a:gd name="T17" fmla="*/ 2299 h 29"/>
              <a:gd name="T18" fmla="*/ 164 w 29"/>
              <a:gd name="T19" fmla="*/ 2956 h 29"/>
              <a:gd name="T20" fmla="*/ 164 w 29"/>
              <a:gd name="T21" fmla="*/ 3284 h 29"/>
              <a:gd name="T22" fmla="*/ 328 w 29"/>
              <a:gd name="T23" fmla="*/ 3613 h 29"/>
              <a:gd name="T24" fmla="*/ 657 w 29"/>
              <a:gd name="T25" fmla="*/ 4105 h 29"/>
              <a:gd name="T26" fmla="*/ 1149 w 29"/>
              <a:gd name="T27" fmla="*/ 4434 h 29"/>
              <a:gd name="T28" fmla="*/ 1478 w 29"/>
              <a:gd name="T29" fmla="*/ 4598 h 29"/>
              <a:gd name="T30" fmla="*/ 1806 w 29"/>
              <a:gd name="T31" fmla="*/ 4762 h 29"/>
              <a:gd name="T32" fmla="*/ 2463 w 29"/>
              <a:gd name="T33" fmla="*/ 4762 h 29"/>
              <a:gd name="T34" fmla="*/ 2792 w 29"/>
              <a:gd name="T35" fmla="*/ 4762 h 29"/>
              <a:gd name="T36" fmla="*/ 3448 w 29"/>
              <a:gd name="T37" fmla="*/ 4598 h 29"/>
              <a:gd name="T38" fmla="*/ 3777 w 29"/>
              <a:gd name="T39" fmla="*/ 4434 h 29"/>
              <a:gd name="T40" fmla="*/ 4105 w 29"/>
              <a:gd name="T41" fmla="*/ 4105 h 29"/>
              <a:gd name="T42" fmla="*/ 4269 w 29"/>
              <a:gd name="T43" fmla="*/ 3613 h 29"/>
              <a:gd name="T44" fmla="*/ 4598 w 29"/>
              <a:gd name="T45" fmla="*/ 3284 h 29"/>
              <a:gd name="T46" fmla="*/ 4762 w 29"/>
              <a:gd name="T47" fmla="*/ 2956 h 29"/>
              <a:gd name="T48" fmla="*/ 4762 w 29"/>
              <a:gd name="T49" fmla="*/ 2299 h 29"/>
              <a:gd name="T50" fmla="*/ 4762 w 29"/>
              <a:gd name="T51" fmla="*/ 1970 h 29"/>
              <a:gd name="T52" fmla="*/ 4598 w 29"/>
              <a:gd name="T53" fmla="*/ 1314 h 29"/>
              <a:gd name="T54" fmla="*/ 4269 w 29"/>
              <a:gd name="T55" fmla="*/ 985 h 29"/>
              <a:gd name="T56" fmla="*/ 4105 w 29"/>
              <a:gd name="T57" fmla="*/ 657 h 29"/>
              <a:gd name="T58" fmla="*/ 3777 w 29"/>
              <a:gd name="T59" fmla="*/ 493 h 29"/>
              <a:gd name="T60" fmla="*/ 3448 w 29"/>
              <a:gd name="T61" fmla="*/ 164 h 29"/>
              <a:gd name="T62" fmla="*/ 2792 w 29"/>
              <a:gd name="T63" fmla="*/ 0 h 29"/>
              <a:gd name="T64" fmla="*/ 2463 w 29"/>
              <a:gd name="T65" fmla="*/ 0 h 29"/>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9"/>
              <a:gd name="T100" fmla="*/ 0 h 29"/>
              <a:gd name="T101" fmla="*/ 29 w 29"/>
              <a:gd name="T102" fmla="*/ 29 h 29"/>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9" h="29">
                <a:moveTo>
                  <a:pt x="15" y="0"/>
                </a:moveTo>
                <a:lnTo>
                  <a:pt x="11" y="0"/>
                </a:lnTo>
                <a:lnTo>
                  <a:pt x="9" y="1"/>
                </a:lnTo>
                <a:lnTo>
                  <a:pt x="7" y="3"/>
                </a:lnTo>
                <a:lnTo>
                  <a:pt x="4" y="4"/>
                </a:lnTo>
                <a:lnTo>
                  <a:pt x="2" y="6"/>
                </a:lnTo>
                <a:lnTo>
                  <a:pt x="1" y="8"/>
                </a:lnTo>
                <a:lnTo>
                  <a:pt x="1" y="12"/>
                </a:lnTo>
                <a:lnTo>
                  <a:pt x="0" y="14"/>
                </a:lnTo>
                <a:lnTo>
                  <a:pt x="1" y="18"/>
                </a:lnTo>
                <a:lnTo>
                  <a:pt x="1" y="20"/>
                </a:lnTo>
                <a:lnTo>
                  <a:pt x="2" y="22"/>
                </a:lnTo>
                <a:lnTo>
                  <a:pt x="4" y="25"/>
                </a:lnTo>
                <a:lnTo>
                  <a:pt x="7" y="27"/>
                </a:lnTo>
                <a:lnTo>
                  <a:pt x="9" y="28"/>
                </a:lnTo>
                <a:lnTo>
                  <a:pt x="11" y="29"/>
                </a:lnTo>
                <a:lnTo>
                  <a:pt x="15" y="29"/>
                </a:lnTo>
                <a:lnTo>
                  <a:pt x="17" y="29"/>
                </a:lnTo>
                <a:lnTo>
                  <a:pt x="21" y="28"/>
                </a:lnTo>
                <a:lnTo>
                  <a:pt x="23" y="27"/>
                </a:lnTo>
                <a:lnTo>
                  <a:pt x="25" y="25"/>
                </a:lnTo>
                <a:lnTo>
                  <a:pt x="26" y="22"/>
                </a:lnTo>
                <a:lnTo>
                  <a:pt x="28" y="20"/>
                </a:lnTo>
                <a:lnTo>
                  <a:pt x="29" y="18"/>
                </a:lnTo>
                <a:lnTo>
                  <a:pt x="29" y="14"/>
                </a:lnTo>
                <a:lnTo>
                  <a:pt x="29" y="12"/>
                </a:lnTo>
                <a:lnTo>
                  <a:pt x="28" y="8"/>
                </a:lnTo>
                <a:lnTo>
                  <a:pt x="26" y="6"/>
                </a:lnTo>
                <a:lnTo>
                  <a:pt x="25" y="4"/>
                </a:lnTo>
                <a:lnTo>
                  <a:pt x="23" y="3"/>
                </a:lnTo>
                <a:lnTo>
                  <a:pt x="21" y="1"/>
                </a:lnTo>
                <a:lnTo>
                  <a:pt x="17" y="0"/>
                </a:lnTo>
                <a:lnTo>
                  <a:pt x="15" y="0"/>
                </a:lnTo>
                <a:close/>
              </a:path>
            </a:pathLst>
          </a:custGeom>
          <a:solidFill>
            <a:srgbClr val="FFFFFF"/>
          </a:solidFill>
          <a:ln w="9525">
            <a:noFill/>
            <a:round/>
            <a:headEnd/>
            <a:tailEnd/>
          </a:ln>
        </p:spPr>
        <p:txBody>
          <a:bodyPr lIns="57150" tIns="28575" rIns="57150" bIns="28575"/>
          <a:lstStyle/>
          <a:p>
            <a:endParaRPr lang="en-US"/>
          </a:p>
        </p:txBody>
      </p:sp>
      <p:sp>
        <p:nvSpPr>
          <p:cNvPr id="62703" name="Freeform 301"/>
          <p:cNvSpPr>
            <a:spLocks/>
          </p:cNvSpPr>
          <p:nvPr/>
        </p:nvSpPr>
        <p:spPr bwMode="auto">
          <a:xfrm>
            <a:off x="1849438" y="3236913"/>
            <a:ext cx="4762" cy="4762"/>
          </a:xfrm>
          <a:custGeom>
            <a:avLst/>
            <a:gdLst>
              <a:gd name="T0" fmla="*/ 2463 w 29"/>
              <a:gd name="T1" fmla="*/ 0 h 29"/>
              <a:gd name="T2" fmla="*/ 1806 w 29"/>
              <a:gd name="T3" fmla="*/ 0 h 29"/>
              <a:gd name="T4" fmla="*/ 1478 w 29"/>
              <a:gd name="T5" fmla="*/ 164 h 29"/>
              <a:gd name="T6" fmla="*/ 1149 w 29"/>
              <a:gd name="T7" fmla="*/ 493 h 29"/>
              <a:gd name="T8" fmla="*/ 657 w 29"/>
              <a:gd name="T9" fmla="*/ 657 h 29"/>
              <a:gd name="T10" fmla="*/ 328 w 29"/>
              <a:gd name="T11" fmla="*/ 985 h 29"/>
              <a:gd name="T12" fmla="*/ 164 w 29"/>
              <a:gd name="T13" fmla="*/ 1314 h 29"/>
              <a:gd name="T14" fmla="*/ 164 w 29"/>
              <a:gd name="T15" fmla="*/ 1970 h 29"/>
              <a:gd name="T16" fmla="*/ 0 w 29"/>
              <a:gd name="T17" fmla="*/ 2299 h 29"/>
              <a:gd name="T18" fmla="*/ 164 w 29"/>
              <a:gd name="T19" fmla="*/ 2956 h 29"/>
              <a:gd name="T20" fmla="*/ 164 w 29"/>
              <a:gd name="T21" fmla="*/ 3284 h 29"/>
              <a:gd name="T22" fmla="*/ 328 w 29"/>
              <a:gd name="T23" fmla="*/ 3613 h 29"/>
              <a:gd name="T24" fmla="*/ 657 w 29"/>
              <a:gd name="T25" fmla="*/ 4105 h 29"/>
              <a:gd name="T26" fmla="*/ 1149 w 29"/>
              <a:gd name="T27" fmla="*/ 4434 h 29"/>
              <a:gd name="T28" fmla="*/ 1478 w 29"/>
              <a:gd name="T29" fmla="*/ 4598 h 29"/>
              <a:gd name="T30" fmla="*/ 1806 w 29"/>
              <a:gd name="T31" fmla="*/ 4762 h 29"/>
              <a:gd name="T32" fmla="*/ 2463 w 29"/>
              <a:gd name="T33" fmla="*/ 4762 h 29"/>
              <a:gd name="T34" fmla="*/ 2792 w 29"/>
              <a:gd name="T35" fmla="*/ 4762 h 29"/>
              <a:gd name="T36" fmla="*/ 3448 w 29"/>
              <a:gd name="T37" fmla="*/ 4598 h 29"/>
              <a:gd name="T38" fmla="*/ 3777 w 29"/>
              <a:gd name="T39" fmla="*/ 4434 h 29"/>
              <a:gd name="T40" fmla="*/ 4105 w 29"/>
              <a:gd name="T41" fmla="*/ 4105 h 29"/>
              <a:gd name="T42" fmla="*/ 4269 w 29"/>
              <a:gd name="T43" fmla="*/ 3613 h 29"/>
              <a:gd name="T44" fmla="*/ 4598 w 29"/>
              <a:gd name="T45" fmla="*/ 3284 h 29"/>
              <a:gd name="T46" fmla="*/ 4762 w 29"/>
              <a:gd name="T47" fmla="*/ 2956 h 29"/>
              <a:gd name="T48" fmla="*/ 4762 w 29"/>
              <a:gd name="T49" fmla="*/ 2299 h 29"/>
              <a:gd name="T50" fmla="*/ 4762 w 29"/>
              <a:gd name="T51" fmla="*/ 1970 h 29"/>
              <a:gd name="T52" fmla="*/ 4598 w 29"/>
              <a:gd name="T53" fmla="*/ 1314 h 29"/>
              <a:gd name="T54" fmla="*/ 4269 w 29"/>
              <a:gd name="T55" fmla="*/ 985 h 29"/>
              <a:gd name="T56" fmla="*/ 4105 w 29"/>
              <a:gd name="T57" fmla="*/ 657 h 29"/>
              <a:gd name="T58" fmla="*/ 3777 w 29"/>
              <a:gd name="T59" fmla="*/ 493 h 29"/>
              <a:gd name="T60" fmla="*/ 3448 w 29"/>
              <a:gd name="T61" fmla="*/ 164 h 29"/>
              <a:gd name="T62" fmla="*/ 2792 w 29"/>
              <a:gd name="T63" fmla="*/ 0 h 29"/>
              <a:gd name="T64" fmla="*/ 2463 w 29"/>
              <a:gd name="T65" fmla="*/ 0 h 29"/>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9"/>
              <a:gd name="T100" fmla="*/ 0 h 29"/>
              <a:gd name="T101" fmla="*/ 29 w 29"/>
              <a:gd name="T102" fmla="*/ 29 h 29"/>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9" h="29">
                <a:moveTo>
                  <a:pt x="15" y="0"/>
                </a:moveTo>
                <a:lnTo>
                  <a:pt x="11" y="0"/>
                </a:lnTo>
                <a:lnTo>
                  <a:pt x="9" y="1"/>
                </a:lnTo>
                <a:lnTo>
                  <a:pt x="7" y="3"/>
                </a:lnTo>
                <a:lnTo>
                  <a:pt x="4" y="4"/>
                </a:lnTo>
                <a:lnTo>
                  <a:pt x="2" y="6"/>
                </a:lnTo>
                <a:lnTo>
                  <a:pt x="1" y="8"/>
                </a:lnTo>
                <a:lnTo>
                  <a:pt x="1" y="12"/>
                </a:lnTo>
                <a:lnTo>
                  <a:pt x="0" y="14"/>
                </a:lnTo>
                <a:lnTo>
                  <a:pt x="1" y="18"/>
                </a:lnTo>
                <a:lnTo>
                  <a:pt x="1" y="20"/>
                </a:lnTo>
                <a:lnTo>
                  <a:pt x="2" y="22"/>
                </a:lnTo>
                <a:lnTo>
                  <a:pt x="4" y="25"/>
                </a:lnTo>
                <a:lnTo>
                  <a:pt x="7" y="27"/>
                </a:lnTo>
                <a:lnTo>
                  <a:pt x="9" y="28"/>
                </a:lnTo>
                <a:lnTo>
                  <a:pt x="11" y="29"/>
                </a:lnTo>
                <a:lnTo>
                  <a:pt x="15" y="29"/>
                </a:lnTo>
                <a:lnTo>
                  <a:pt x="17" y="29"/>
                </a:lnTo>
                <a:lnTo>
                  <a:pt x="21" y="28"/>
                </a:lnTo>
                <a:lnTo>
                  <a:pt x="23" y="27"/>
                </a:lnTo>
                <a:lnTo>
                  <a:pt x="25" y="25"/>
                </a:lnTo>
                <a:lnTo>
                  <a:pt x="26" y="22"/>
                </a:lnTo>
                <a:lnTo>
                  <a:pt x="28" y="20"/>
                </a:lnTo>
                <a:lnTo>
                  <a:pt x="29" y="18"/>
                </a:lnTo>
                <a:lnTo>
                  <a:pt x="29" y="14"/>
                </a:lnTo>
                <a:lnTo>
                  <a:pt x="29" y="12"/>
                </a:lnTo>
                <a:lnTo>
                  <a:pt x="28" y="8"/>
                </a:lnTo>
                <a:lnTo>
                  <a:pt x="26" y="6"/>
                </a:lnTo>
                <a:lnTo>
                  <a:pt x="25" y="4"/>
                </a:lnTo>
                <a:lnTo>
                  <a:pt x="23" y="3"/>
                </a:lnTo>
                <a:lnTo>
                  <a:pt x="21" y="1"/>
                </a:lnTo>
                <a:lnTo>
                  <a:pt x="17" y="0"/>
                </a:lnTo>
                <a:lnTo>
                  <a:pt x="15" y="0"/>
                </a:lnTo>
              </a:path>
            </a:pathLst>
          </a:custGeom>
          <a:noFill/>
          <a:ln w="1588">
            <a:solidFill>
              <a:srgbClr val="FFFFFF"/>
            </a:solidFill>
            <a:prstDash val="solid"/>
            <a:round/>
            <a:headEnd/>
            <a:tailEnd/>
          </a:ln>
        </p:spPr>
        <p:txBody>
          <a:bodyPr lIns="57150" tIns="28575" rIns="57150" bIns="28575"/>
          <a:lstStyle/>
          <a:p>
            <a:endParaRPr lang="en-US"/>
          </a:p>
        </p:txBody>
      </p:sp>
      <p:sp>
        <p:nvSpPr>
          <p:cNvPr id="62704" name="Freeform 302"/>
          <p:cNvSpPr>
            <a:spLocks/>
          </p:cNvSpPr>
          <p:nvPr/>
        </p:nvSpPr>
        <p:spPr bwMode="auto">
          <a:xfrm>
            <a:off x="1858963" y="3236913"/>
            <a:ext cx="4762" cy="4762"/>
          </a:xfrm>
          <a:custGeom>
            <a:avLst/>
            <a:gdLst>
              <a:gd name="T0" fmla="*/ 2463 w 29"/>
              <a:gd name="T1" fmla="*/ 0 h 29"/>
              <a:gd name="T2" fmla="*/ 1970 w 29"/>
              <a:gd name="T3" fmla="*/ 0 h 29"/>
              <a:gd name="T4" fmla="*/ 1478 w 29"/>
              <a:gd name="T5" fmla="*/ 164 h 29"/>
              <a:gd name="T6" fmla="*/ 1149 w 29"/>
              <a:gd name="T7" fmla="*/ 493 h 29"/>
              <a:gd name="T8" fmla="*/ 821 w 29"/>
              <a:gd name="T9" fmla="*/ 657 h 29"/>
              <a:gd name="T10" fmla="*/ 328 w 29"/>
              <a:gd name="T11" fmla="*/ 985 h 29"/>
              <a:gd name="T12" fmla="*/ 164 w 29"/>
              <a:gd name="T13" fmla="*/ 1314 h 29"/>
              <a:gd name="T14" fmla="*/ 164 w 29"/>
              <a:gd name="T15" fmla="*/ 1970 h 29"/>
              <a:gd name="T16" fmla="*/ 0 w 29"/>
              <a:gd name="T17" fmla="*/ 2299 h 29"/>
              <a:gd name="T18" fmla="*/ 164 w 29"/>
              <a:gd name="T19" fmla="*/ 2956 h 29"/>
              <a:gd name="T20" fmla="*/ 164 w 29"/>
              <a:gd name="T21" fmla="*/ 3284 h 29"/>
              <a:gd name="T22" fmla="*/ 328 w 29"/>
              <a:gd name="T23" fmla="*/ 3613 h 29"/>
              <a:gd name="T24" fmla="*/ 821 w 29"/>
              <a:gd name="T25" fmla="*/ 4105 h 29"/>
              <a:gd name="T26" fmla="*/ 1149 w 29"/>
              <a:gd name="T27" fmla="*/ 4434 h 29"/>
              <a:gd name="T28" fmla="*/ 1478 w 29"/>
              <a:gd name="T29" fmla="*/ 4598 h 29"/>
              <a:gd name="T30" fmla="*/ 1970 w 29"/>
              <a:gd name="T31" fmla="*/ 4762 h 29"/>
              <a:gd name="T32" fmla="*/ 2463 w 29"/>
              <a:gd name="T33" fmla="*/ 4762 h 29"/>
              <a:gd name="T34" fmla="*/ 2956 w 29"/>
              <a:gd name="T35" fmla="*/ 4762 h 29"/>
              <a:gd name="T36" fmla="*/ 3448 w 29"/>
              <a:gd name="T37" fmla="*/ 4598 h 29"/>
              <a:gd name="T38" fmla="*/ 3777 w 29"/>
              <a:gd name="T39" fmla="*/ 4434 h 29"/>
              <a:gd name="T40" fmla="*/ 4269 w 29"/>
              <a:gd name="T41" fmla="*/ 4105 h 29"/>
              <a:gd name="T42" fmla="*/ 4434 w 29"/>
              <a:gd name="T43" fmla="*/ 3613 h 29"/>
              <a:gd name="T44" fmla="*/ 4598 w 29"/>
              <a:gd name="T45" fmla="*/ 3284 h 29"/>
              <a:gd name="T46" fmla="*/ 4762 w 29"/>
              <a:gd name="T47" fmla="*/ 2956 h 29"/>
              <a:gd name="T48" fmla="*/ 4762 w 29"/>
              <a:gd name="T49" fmla="*/ 2299 h 29"/>
              <a:gd name="T50" fmla="*/ 4762 w 29"/>
              <a:gd name="T51" fmla="*/ 1970 h 29"/>
              <a:gd name="T52" fmla="*/ 4598 w 29"/>
              <a:gd name="T53" fmla="*/ 1314 h 29"/>
              <a:gd name="T54" fmla="*/ 4434 w 29"/>
              <a:gd name="T55" fmla="*/ 985 h 29"/>
              <a:gd name="T56" fmla="*/ 4269 w 29"/>
              <a:gd name="T57" fmla="*/ 657 h 29"/>
              <a:gd name="T58" fmla="*/ 3777 w 29"/>
              <a:gd name="T59" fmla="*/ 493 h 29"/>
              <a:gd name="T60" fmla="*/ 3448 w 29"/>
              <a:gd name="T61" fmla="*/ 164 h 29"/>
              <a:gd name="T62" fmla="*/ 2956 w 29"/>
              <a:gd name="T63" fmla="*/ 0 h 29"/>
              <a:gd name="T64" fmla="*/ 2463 w 29"/>
              <a:gd name="T65" fmla="*/ 0 h 29"/>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9"/>
              <a:gd name="T100" fmla="*/ 0 h 29"/>
              <a:gd name="T101" fmla="*/ 29 w 29"/>
              <a:gd name="T102" fmla="*/ 29 h 29"/>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9" h="29">
                <a:moveTo>
                  <a:pt x="15" y="0"/>
                </a:moveTo>
                <a:lnTo>
                  <a:pt x="12" y="0"/>
                </a:lnTo>
                <a:lnTo>
                  <a:pt x="9" y="1"/>
                </a:lnTo>
                <a:lnTo>
                  <a:pt x="7" y="3"/>
                </a:lnTo>
                <a:lnTo>
                  <a:pt x="5" y="4"/>
                </a:lnTo>
                <a:lnTo>
                  <a:pt x="2" y="6"/>
                </a:lnTo>
                <a:lnTo>
                  <a:pt x="1" y="8"/>
                </a:lnTo>
                <a:lnTo>
                  <a:pt x="1" y="12"/>
                </a:lnTo>
                <a:lnTo>
                  <a:pt x="0" y="14"/>
                </a:lnTo>
                <a:lnTo>
                  <a:pt x="1" y="18"/>
                </a:lnTo>
                <a:lnTo>
                  <a:pt x="1" y="20"/>
                </a:lnTo>
                <a:lnTo>
                  <a:pt x="2" y="22"/>
                </a:lnTo>
                <a:lnTo>
                  <a:pt x="5" y="25"/>
                </a:lnTo>
                <a:lnTo>
                  <a:pt x="7" y="27"/>
                </a:lnTo>
                <a:lnTo>
                  <a:pt x="9" y="28"/>
                </a:lnTo>
                <a:lnTo>
                  <a:pt x="12" y="29"/>
                </a:lnTo>
                <a:lnTo>
                  <a:pt x="15" y="29"/>
                </a:lnTo>
                <a:lnTo>
                  <a:pt x="18" y="29"/>
                </a:lnTo>
                <a:lnTo>
                  <a:pt x="21" y="28"/>
                </a:lnTo>
                <a:lnTo>
                  <a:pt x="23" y="27"/>
                </a:lnTo>
                <a:lnTo>
                  <a:pt x="26" y="25"/>
                </a:lnTo>
                <a:lnTo>
                  <a:pt x="27" y="22"/>
                </a:lnTo>
                <a:lnTo>
                  <a:pt x="28" y="20"/>
                </a:lnTo>
                <a:lnTo>
                  <a:pt x="29" y="18"/>
                </a:lnTo>
                <a:lnTo>
                  <a:pt x="29" y="14"/>
                </a:lnTo>
                <a:lnTo>
                  <a:pt x="29" y="12"/>
                </a:lnTo>
                <a:lnTo>
                  <a:pt x="28" y="8"/>
                </a:lnTo>
                <a:lnTo>
                  <a:pt x="27" y="6"/>
                </a:lnTo>
                <a:lnTo>
                  <a:pt x="26" y="4"/>
                </a:lnTo>
                <a:lnTo>
                  <a:pt x="23" y="3"/>
                </a:lnTo>
                <a:lnTo>
                  <a:pt x="21" y="1"/>
                </a:lnTo>
                <a:lnTo>
                  <a:pt x="18" y="0"/>
                </a:lnTo>
                <a:lnTo>
                  <a:pt x="15" y="0"/>
                </a:lnTo>
                <a:close/>
              </a:path>
            </a:pathLst>
          </a:custGeom>
          <a:solidFill>
            <a:srgbClr val="FFFFFF"/>
          </a:solidFill>
          <a:ln w="9525">
            <a:noFill/>
            <a:round/>
            <a:headEnd/>
            <a:tailEnd/>
          </a:ln>
        </p:spPr>
        <p:txBody>
          <a:bodyPr lIns="57150" tIns="28575" rIns="57150" bIns="28575"/>
          <a:lstStyle/>
          <a:p>
            <a:endParaRPr lang="en-US"/>
          </a:p>
        </p:txBody>
      </p:sp>
      <p:sp>
        <p:nvSpPr>
          <p:cNvPr id="62705" name="Freeform 303"/>
          <p:cNvSpPr>
            <a:spLocks/>
          </p:cNvSpPr>
          <p:nvPr/>
        </p:nvSpPr>
        <p:spPr bwMode="auto">
          <a:xfrm>
            <a:off x="1858963" y="3236913"/>
            <a:ext cx="4762" cy="4762"/>
          </a:xfrm>
          <a:custGeom>
            <a:avLst/>
            <a:gdLst>
              <a:gd name="T0" fmla="*/ 2463 w 29"/>
              <a:gd name="T1" fmla="*/ 0 h 29"/>
              <a:gd name="T2" fmla="*/ 1970 w 29"/>
              <a:gd name="T3" fmla="*/ 0 h 29"/>
              <a:gd name="T4" fmla="*/ 1478 w 29"/>
              <a:gd name="T5" fmla="*/ 164 h 29"/>
              <a:gd name="T6" fmla="*/ 1149 w 29"/>
              <a:gd name="T7" fmla="*/ 493 h 29"/>
              <a:gd name="T8" fmla="*/ 821 w 29"/>
              <a:gd name="T9" fmla="*/ 657 h 29"/>
              <a:gd name="T10" fmla="*/ 328 w 29"/>
              <a:gd name="T11" fmla="*/ 985 h 29"/>
              <a:gd name="T12" fmla="*/ 164 w 29"/>
              <a:gd name="T13" fmla="*/ 1314 h 29"/>
              <a:gd name="T14" fmla="*/ 164 w 29"/>
              <a:gd name="T15" fmla="*/ 1970 h 29"/>
              <a:gd name="T16" fmla="*/ 0 w 29"/>
              <a:gd name="T17" fmla="*/ 2299 h 29"/>
              <a:gd name="T18" fmla="*/ 164 w 29"/>
              <a:gd name="T19" fmla="*/ 2956 h 29"/>
              <a:gd name="T20" fmla="*/ 164 w 29"/>
              <a:gd name="T21" fmla="*/ 3284 h 29"/>
              <a:gd name="T22" fmla="*/ 328 w 29"/>
              <a:gd name="T23" fmla="*/ 3613 h 29"/>
              <a:gd name="T24" fmla="*/ 821 w 29"/>
              <a:gd name="T25" fmla="*/ 4105 h 29"/>
              <a:gd name="T26" fmla="*/ 1149 w 29"/>
              <a:gd name="T27" fmla="*/ 4434 h 29"/>
              <a:gd name="T28" fmla="*/ 1478 w 29"/>
              <a:gd name="T29" fmla="*/ 4598 h 29"/>
              <a:gd name="T30" fmla="*/ 1970 w 29"/>
              <a:gd name="T31" fmla="*/ 4762 h 29"/>
              <a:gd name="T32" fmla="*/ 2463 w 29"/>
              <a:gd name="T33" fmla="*/ 4762 h 29"/>
              <a:gd name="T34" fmla="*/ 2956 w 29"/>
              <a:gd name="T35" fmla="*/ 4762 h 29"/>
              <a:gd name="T36" fmla="*/ 3448 w 29"/>
              <a:gd name="T37" fmla="*/ 4598 h 29"/>
              <a:gd name="T38" fmla="*/ 3777 w 29"/>
              <a:gd name="T39" fmla="*/ 4434 h 29"/>
              <a:gd name="T40" fmla="*/ 4269 w 29"/>
              <a:gd name="T41" fmla="*/ 4105 h 29"/>
              <a:gd name="T42" fmla="*/ 4434 w 29"/>
              <a:gd name="T43" fmla="*/ 3613 h 29"/>
              <a:gd name="T44" fmla="*/ 4598 w 29"/>
              <a:gd name="T45" fmla="*/ 3284 h 29"/>
              <a:gd name="T46" fmla="*/ 4762 w 29"/>
              <a:gd name="T47" fmla="*/ 2956 h 29"/>
              <a:gd name="T48" fmla="*/ 4762 w 29"/>
              <a:gd name="T49" fmla="*/ 2299 h 29"/>
              <a:gd name="T50" fmla="*/ 4762 w 29"/>
              <a:gd name="T51" fmla="*/ 1970 h 29"/>
              <a:gd name="T52" fmla="*/ 4598 w 29"/>
              <a:gd name="T53" fmla="*/ 1314 h 29"/>
              <a:gd name="T54" fmla="*/ 4434 w 29"/>
              <a:gd name="T55" fmla="*/ 985 h 29"/>
              <a:gd name="T56" fmla="*/ 4269 w 29"/>
              <a:gd name="T57" fmla="*/ 657 h 29"/>
              <a:gd name="T58" fmla="*/ 3777 w 29"/>
              <a:gd name="T59" fmla="*/ 493 h 29"/>
              <a:gd name="T60" fmla="*/ 3448 w 29"/>
              <a:gd name="T61" fmla="*/ 164 h 29"/>
              <a:gd name="T62" fmla="*/ 2956 w 29"/>
              <a:gd name="T63" fmla="*/ 0 h 29"/>
              <a:gd name="T64" fmla="*/ 2463 w 29"/>
              <a:gd name="T65" fmla="*/ 0 h 29"/>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9"/>
              <a:gd name="T100" fmla="*/ 0 h 29"/>
              <a:gd name="T101" fmla="*/ 29 w 29"/>
              <a:gd name="T102" fmla="*/ 29 h 29"/>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9" h="29">
                <a:moveTo>
                  <a:pt x="15" y="0"/>
                </a:moveTo>
                <a:lnTo>
                  <a:pt x="12" y="0"/>
                </a:lnTo>
                <a:lnTo>
                  <a:pt x="9" y="1"/>
                </a:lnTo>
                <a:lnTo>
                  <a:pt x="7" y="3"/>
                </a:lnTo>
                <a:lnTo>
                  <a:pt x="5" y="4"/>
                </a:lnTo>
                <a:lnTo>
                  <a:pt x="2" y="6"/>
                </a:lnTo>
                <a:lnTo>
                  <a:pt x="1" y="8"/>
                </a:lnTo>
                <a:lnTo>
                  <a:pt x="1" y="12"/>
                </a:lnTo>
                <a:lnTo>
                  <a:pt x="0" y="14"/>
                </a:lnTo>
                <a:lnTo>
                  <a:pt x="1" y="18"/>
                </a:lnTo>
                <a:lnTo>
                  <a:pt x="1" y="20"/>
                </a:lnTo>
                <a:lnTo>
                  <a:pt x="2" y="22"/>
                </a:lnTo>
                <a:lnTo>
                  <a:pt x="5" y="25"/>
                </a:lnTo>
                <a:lnTo>
                  <a:pt x="7" y="27"/>
                </a:lnTo>
                <a:lnTo>
                  <a:pt x="9" y="28"/>
                </a:lnTo>
                <a:lnTo>
                  <a:pt x="12" y="29"/>
                </a:lnTo>
                <a:lnTo>
                  <a:pt x="15" y="29"/>
                </a:lnTo>
                <a:lnTo>
                  <a:pt x="18" y="29"/>
                </a:lnTo>
                <a:lnTo>
                  <a:pt x="21" y="28"/>
                </a:lnTo>
                <a:lnTo>
                  <a:pt x="23" y="27"/>
                </a:lnTo>
                <a:lnTo>
                  <a:pt x="26" y="25"/>
                </a:lnTo>
                <a:lnTo>
                  <a:pt x="27" y="22"/>
                </a:lnTo>
                <a:lnTo>
                  <a:pt x="28" y="20"/>
                </a:lnTo>
                <a:lnTo>
                  <a:pt x="29" y="18"/>
                </a:lnTo>
                <a:lnTo>
                  <a:pt x="29" y="14"/>
                </a:lnTo>
                <a:lnTo>
                  <a:pt x="29" y="12"/>
                </a:lnTo>
                <a:lnTo>
                  <a:pt x="28" y="8"/>
                </a:lnTo>
                <a:lnTo>
                  <a:pt x="27" y="6"/>
                </a:lnTo>
                <a:lnTo>
                  <a:pt x="26" y="4"/>
                </a:lnTo>
                <a:lnTo>
                  <a:pt x="23" y="3"/>
                </a:lnTo>
                <a:lnTo>
                  <a:pt x="21" y="1"/>
                </a:lnTo>
                <a:lnTo>
                  <a:pt x="18" y="0"/>
                </a:lnTo>
                <a:lnTo>
                  <a:pt x="15" y="0"/>
                </a:lnTo>
              </a:path>
            </a:pathLst>
          </a:custGeom>
          <a:noFill/>
          <a:ln w="1588">
            <a:solidFill>
              <a:srgbClr val="FFFFFF"/>
            </a:solidFill>
            <a:prstDash val="solid"/>
            <a:round/>
            <a:headEnd/>
            <a:tailEnd/>
          </a:ln>
        </p:spPr>
        <p:txBody>
          <a:bodyPr lIns="57150" tIns="28575" rIns="57150" bIns="28575"/>
          <a:lstStyle/>
          <a:p>
            <a:endParaRPr lang="en-US"/>
          </a:p>
        </p:txBody>
      </p:sp>
      <p:sp>
        <p:nvSpPr>
          <p:cNvPr id="62706" name="Freeform 304"/>
          <p:cNvSpPr>
            <a:spLocks/>
          </p:cNvSpPr>
          <p:nvPr/>
        </p:nvSpPr>
        <p:spPr bwMode="auto">
          <a:xfrm>
            <a:off x="1866900" y="3236913"/>
            <a:ext cx="4763" cy="4762"/>
          </a:xfrm>
          <a:custGeom>
            <a:avLst/>
            <a:gdLst>
              <a:gd name="T0" fmla="*/ 2464 w 29"/>
              <a:gd name="T1" fmla="*/ 0 h 29"/>
              <a:gd name="T2" fmla="*/ 1807 w 29"/>
              <a:gd name="T3" fmla="*/ 0 h 29"/>
              <a:gd name="T4" fmla="*/ 1478 w 29"/>
              <a:gd name="T5" fmla="*/ 164 h 29"/>
              <a:gd name="T6" fmla="*/ 1150 w 29"/>
              <a:gd name="T7" fmla="*/ 493 h 29"/>
              <a:gd name="T8" fmla="*/ 657 w 29"/>
              <a:gd name="T9" fmla="*/ 657 h 29"/>
              <a:gd name="T10" fmla="*/ 328 w 29"/>
              <a:gd name="T11" fmla="*/ 985 h 29"/>
              <a:gd name="T12" fmla="*/ 164 w 29"/>
              <a:gd name="T13" fmla="*/ 1314 h 29"/>
              <a:gd name="T14" fmla="*/ 164 w 29"/>
              <a:gd name="T15" fmla="*/ 1970 h 29"/>
              <a:gd name="T16" fmla="*/ 0 w 29"/>
              <a:gd name="T17" fmla="*/ 2299 h 29"/>
              <a:gd name="T18" fmla="*/ 164 w 29"/>
              <a:gd name="T19" fmla="*/ 2956 h 29"/>
              <a:gd name="T20" fmla="*/ 164 w 29"/>
              <a:gd name="T21" fmla="*/ 3284 h 29"/>
              <a:gd name="T22" fmla="*/ 328 w 29"/>
              <a:gd name="T23" fmla="*/ 3613 h 29"/>
              <a:gd name="T24" fmla="*/ 657 w 29"/>
              <a:gd name="T25" fmla="*/ 4105 h 29"/>
              <a:gd name="T26" fmla="*/ 1150 w 29"/>
              <a:gd name="T27" fmla="*/ 4434 h 29"/>
              <a:gd name="T28" fmla="*/ 1478 w 29"/>
              <a:gd name="T29" fmla="*/ 4598 h 29"/>
              <a:gd name="T30" fmla="*/ 1807 w 29"/>
              <a:gd name="T31" fmla="*/ 4762 h 29"/>
              <a:gd name="T32" fmla="*/ 2464 w 29"/>
              <a:gd name="T33" fmla="*/ 4762 h 29"/>
              <a:gd name="T34" fmla="*/ 2792 w 29"/>
              <a:gd name="T35" fmla="*/ 4762 h 29"/>
              <a:gd name="T36" fmla="*/ 3449 w 29"/>
              <a:gd name="T37" fmla="*/ 4598 h 29"/>
              <a:gd name="T38" fmla="*/ 3778 w 29"/>
              <a:gd name="T39" fmla="*/ 4434 h 29"/>
              <a:gd name="T40" fmla="*/ 4106 w 29"/>
              <a:gd name="T41" fmla="*/ 4105 h 29"/>
              <a:gd name="T42" fmla="*/ 4270 w 29"/>
              <a:gd name="T43" fmla="*/ 3613 h 29"/>
              <a:gd name="T44" fmla="*/ 4599 w 29"/>
              <a:gd name="T45" fmla="*/ 3284 h 29"/>
              <a:gd name="T46" fmla="*/ 4763 w 29"/>
              <a:gd name="T47" fmla="*/ 2956 h 29"/>
              <a:gd name="T48" fmla="*/ 4763 w 29"/>
              <a:gd name="T49" fmla="*/ 2299 h 29"/>
              <a:gd name="T50" fmla="*/ 4763 w 29"/>
              <a:gd name="T51" fmla="*/ 1970 h 29"/>
              <a:gd name="T52" fmla="*/ 4599 w 29"/>
              <a:gd name="T53" fmla="*/ 1314 h 29"/>
              <a:gd name="T54" fmla="*/ 4270 w 29"/>
              <a:gd name="T55" fmla="*/ 985 h 29"/>
              <a:gd name="T56" fmla="*/ 4106 w 29"/>
              <a:gd name="T57" fmla="*/ 657 h 29"/>
              <a:gd name="T58" fmla="*/ 3778 w 29"/>
              <a:gd name="T59" fmla="*/ 493 h 29"/>
              <a:gd name="T60" fmla="*/ 3449 w 29"/>
              <a:gd name="T61" fmla="*/ 164 h 29"/>
              <a:gd name="T62" fmla="*/ 2792 w 29"/>
              <a:gd name="T63" fmla="*/ 0 h 29"/>
              <a:gd name="T64" fmla="*/ 2464 w 29"/>
              <a:gd name="T65" fmla="*/ 0 h 29"/>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9"/>
              <a:gd name="T100" fmla="*/ 0 h 29"/>
              <a:gd name="T101" fmla="*/ 29 w 29"/>
              <a:gd name="T102" fmla="*/ 29 h 29"/>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9" h="29">
                <a:moveTo>
                  <a:pt x="15" y="0"/>
                </a:moveTo>
                <a:lnTo>
                  <a:pt x="11" y="0"/>
                </a:lnTo>
                <a:lnTo>
                  <a:pt x="9" y="1"/>
                </a:lnTo>
                <a:lnTo>
                  <a:pt x="7" y="3"/>
                </a:lnTo>
                <a:lnTo>
                  <a:pt x="4" y="4"/>
                </a:lnTo>
                <a:lnTo>
                  <a:pt x="2" y="6"/>
                </a:lnTo>
                <a:lnTo>
                  <a:pt x="1" y="8"/>
                </a:lnTo>
                <a:lnTo>
                  <a:pt x="1" y="12"/>
                </a:lnTo>
                <a:lnTo>
                  <a:pt x="0" y="14"/>
                </a:lnTo>
                <a:lnTo>
                  <a:pt x="1" y="18"/>
                </a:lnTo>
                <a:lnTo>
                  <a:pt x="1" y="20"/>
                </a:lnTo>
                <a:lnTo>
                  <a:pt x="2" y="22"/>
                </a:lnTo>
                <a:lnTo>
                  <a:pt x="4" y="25"/>
                </a:lnTo>
                <a:lnTo>
                  <a:pt x="7" y="27"/>
                </a:lnTo>
                <a:lnTo>
                  <a:pt x="9" y="28"/>
                </a:lnTo>
                <a:lnTo>
                  <a:pt x="11" y="29"/>
                </a:lnTo>
                <a:lnTo>
                  <a:pt x="15" y="29"/>
                </a:lnTo>
                <a:lnTo>
                  <a:pt x="17" y="29"/>
                </a:lnTo>
                <a:lnTo>
                  <a:pt x="21" y="28"/>
                </a:lnTo>
                <a:lnTo>
                  <a:pt x="23" y="27"/>
                </a:lnTo>
                <a:lnTo>
                  <a:pt x="25" y="25"/>
                </a:lnTo>
                <a:lnTo>
                  <a:pt x="26" y="22"/>
                </a:lnTo>
                <a:lnTo>
                  <a:pt x="28" y="20"/>
                </a:lnTo>
                <a:lnTo>
                  <a:pt x="29" y="18"/>
                </a:lnTo>
                <a:lnTo>
                  <a:pt x="29" y="14"/>
                </a:lnTo>
                <a:lnTo>
                  <a:pt x="29" y="12"/>
                </a:lnTo>
                <a:lnTo>
                  <a:pt x="28" y="8"/>
                </a:lnTo>
                <a:lnTo>
                  <a:pt x="26" y="6"/>
                </a:lnTo>
                <a:lnTo>
                  <a:pt x="25" y="4"/>
                </a:lnTo>
                <a:lnTo>
                  <a:pt x="23" y="3"/>
                </a:lnTo>
                <a:lnTo>
                  <a:pt x="21" y="1"/>
                </a:lnTo>
                <a:lnTo>
                  <a:pt x="17" y="0"/>
                </a:lnTo>
                <a:lnTo>
                  <a:pt x="15" y="0"/>
                </a:lnTo>
                <a:close/>
              </a:path>
            </a:pathLst>
          </a:custGeom>
          <a:solidFill>
            <a:srgbClr val="FFFFFF"/>
          </a:solidFill>
          <a:ln w="9525">
            <a:noFill/>
            <a:round/>
            <a:headEnd/>
            <a:tailEnd/>
          </a:ln>
        </p:spPr>
        <p:txBody>
          <a:bodyPr lIns="57150" tIns="28575" rIns="57150" bIns="28575"/>
          <a:lstStyle/>
          <a:p>
            <a:endParaRPr lang="en-US"/>
          </a:p>
        </p:txBody>
      </p:sp>
      <p:sp>
        <p:nvSpPr>
          <p:cNvPr id="62707" name="Freeform 305"/>
          <p:cNvSpPr>
            <a:spLocks/>
          </p:cNvSpPr>
          <p:nvPr/>
        </p:nvSpPr>
        <p:spPr bwMode="auto">
          <a:xfrm>
            <a:off x="1866900" y="3236913"/>
            <a:ext cx="4763" cy="4762"/>
          </a:xfrm>
          <a:custGeom>
            <a:avLst/>
            <a:gdLst>
              <a:gd name="T0" fmla="*/ 2464 w 29"/>
              <a:gd name="T1" fmla="*/ 0 h 29"/>
              <a:gd name="T2" fmla="*/ 1807 w 29"/>
              <a:gd name="T3" fmla="*/ 0 h 29"/>
              <a:gd name="T4" fmla="*/ 1478 w 29"/>
              <a:gd name="T5" fmla="*/ 164 h 29"/>
              <a:gd name="T6" fmla="*/ 1150 w 29"/>
              <a:gd name="T7" fmla="*/ 493 h 29"/>
              <a:gd name="T8" fmla="*/ 657 w 29"/>
              <a:gd name="T9" fmla="*/ 657 h 29"/>
              <a:gd name="T10" fmla="*/ 328 w 29"/>
              <a:gd name="T11" fmla="*/ 985 h 29"/>
              <a:gd name="T12" fmla="*/ 164 w 29"/>
              <a:gd name="T13" fmla="*/ 1314 h 29"/>
              <a:gd name="T14" fmla="*/ 164 w 29"/>
              <a:gd name="T15" fmla="*/ 1970 h 29"/>
              <a:gd name="T16" fmla="*/ 0 w 29"/>
              <a:gd name="T17" fmla="*/ 2299 h 29"/>
              <a:gd name="T18" fmla="*/ 164 w 29"/>
              <a:gd name="T19" fmla="*/ 2956 h 29"/>
              <a:gd name="T20" fmla="*/ 164 w 29"/>
              <a:gd name="T21" fmla="*/ 3284 h 29"/>
              <a:gd name="T22" fmla="*/ 328 w 29"/>
              <a:gd name="T23" fmla="*/ 3613 h 29"/>
              <a:gd name="T24" fmla="*/ 657 w 29"/>
              <a:gd name="T25" fmla="*/ 4105 h 29"/>
              <a:gd name="T26" fmla="*/ 1150 w 29"/>
              <a:gd name="T27" fmla="*/ 4434 h 29"/>
              <a:gd name="T28" fmla="*/ 1478 w 29"/>
              <a:gd name="T29" fmla="*/ 4598 h 29"/>
              <a:gd name="T30" fmla="*/ 1807 w 29"/>
              <a:gd name="T31" fmla="*/ 4762 h 29"/>
              <a:gd name="T32" fmla="*/ 2464 w 29"/>
              <a:gd name="T33" fmla="*/ 4762 h 29"/>
              <a:gd name="T34" fmla="*/ 2792 w 29"/>
              <a:gd name="T35" fmla="*/ 4762 h 29"/>
              <a:gd name="T36" fmla="*/ 3449 w 29"/>
              <a:gd name="T37" fmla="*/ 4598 h 29"/>
              <a:gd name="T38" fmla="*/ 3778 w 29"/>
              <a:gd name="T39" fmla="*/ 4434 h 29"/>
              <a:gd name="T40" fmla="*/ 4106 w 29"/>
              <a:gd name="T41" fmla="*/ 4105 h 29"/>
              <a:gd name="T42" fmla="*/ 4270 w 29"/>
              <a:gd name="T43" fmla="*/ 3613 h 29"/>
              <a:gd name="T44" fmla="*/ 4599 w 29"/>
              <a:gd name="T45" fmla="*/ 3284 h 29"/>
              <a:gd name="T46" fmla="*/ 4763 w 29"/>
              <a:gd name="T47" fmla="*/ 2956 h 29"/>
              <a:gd name="T48" fmla="*/ 4763 w 29"/>
              <a:gd name="T49" fmla="*/ 2299 h 29"/>
              <a:gd name="T50" fmla="*/ 4763 w 29"/>
              <a:gd name="T51" fmla="*/ 1970 h 29"/>
              <a:gd name="T52" fmla="*/ 4599 w 29"/>
              <a:gd name="T53" fmla="*/ 1314 h 29"/>
              <a:gd name="T54" fmla="*/ 4270 w 29"/>
              <a:gd name="T55" fmla="*/ 985 h 29"/>
              <a:gd name="T56" fmla="*/ 4106 w 29"/>
              <a:gd name="T57" fmla="*/ 657 h 29"/>
              <a:gd name="T58" fmla="*/ 3778 w 29"/>
              <a:gd name="T59" fmla="*/ 493 h 29"/>
              <a:gd name="T60" fmla="*/ 3449 w 29"/>
              <a:gd name="T61" fmla="*/ 164 h 29"/>
              <a:gd name="T62" fmla="*/ 2792 w 29"/>
              <a:gd name="T63" fmla="*/ 0 h 29"/>
              <a:gd name="T64" fmla="*/ 2464 w 29"/>
              <a:gd name="T65" fmla="*/ 0 h 29"/>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9"/>
              <a:gd name="T100" fmla="*/ 0 h 29"/>
              <a:gd name="T101" fmla="*/ 29 w 29"/>
              <a:gd name="T102" fmla="*/ 29 h 29"/>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9" h="29">
                <a:moveTo>
                  <a:pt x="15" y="0"/>
                </a:moveTo>
                <a:lnTo>
                  <a:pt x="11" y="0"/>
                </a:lnTo>
                <a:lnTo>
                  <a:pt x="9" y="1"/>
                </a:lnTo>
                <a:lnTo>
                  <a:pt x="7" y="3"/>
                </a:lnTo>
                <a:lnTo>
                  <a:pt x="4" y="4"/>
                </a:lnTo>
                <a:lnTo>
                  <a:pt x="2" y="6"/>
                </a:lnTo>
                <a:lnTo>
                  <a:pt x="1" y="8"/>
                </a:lnTo>
                <a:lnTo>
                  <a:pt x="1" y="12"/>
                </a:lnTo>
                <a:lnTo>
                  <a:pt x="0" y="14"/>
                </a:lnTo>
                <a:lnTo>
                  <a:pt x="1" y="18"/>
                </a:lnTo>
                <a:lnTo>
                  <a:pt x="1" y="20"/>
                </a:lnTo>
                <a:lnTo>
                  <a:pt x="2" y="22"/>
                </a:lnTo>
                <a:lnTo>
                  <a:pt x="4" y="25"/>
                </a:lnTo>
                <a:lnTo>
                  <a:pt x="7" y="27"/>
                </a:lnTo>
                <a:lnTo>
                  <a:pt x="9" y="28"/>
                </a:lnTo>
                <a:lnTo>
                  <a:pt x="11" y="29"/>
                </a:lnTo>
                <a:lnTo>
                  <a:pt x="15" y="29"/>
                </a:lnTo>
                <a:lnTo>
                  <a:pt x="17" y="29"/>
                </a:lnTo>
                <a:lnTo>
                  <a:pt x="21" y="28"/>
                </a:lnTo>
                <a:lnTo>
                  <a:pt x="23" y="27"/>
                </a:lnTo>
                <a:lnTo>
                  <a:pt x="25" y="25"/>
                </a:lnTo>
                <a:lnTo>
                  <a:pt x="26" y="22"/>
                </a:lnTo>
                <a:lnTo>
                  <a:pt x="28" y="20"/>
                </a:lnTo>
                <a:lnTo>
                  <a:pt x="29" y="18"/>
                </a:lnTo>
                <a:lnTo>
                  <a:pt x="29" y="14"/>
                </a:lnTo>
                <a:lnTo>
                  <a:pt x="29" y="12"/>
                </a:lnTo>
                <a:lnTo>
                  <a:pt x="28" y="8"/>
                </a:lnTo>
                <a:lnTo>
                  <a:pt x="26" y="6"/>
                </a:lnTo>
                <a:lnTo>
                  <a:pt x="25" y="4"/>
                </a:lnTo>
                <a:lnTo>
                  <a:pt x="23" y="3"/>
                </a:lnTo>
                <a:lnTo>
                  <a:pt x="21" y="1"/>
                </a:lnTo>
                <a:lnTo>
                  <a:pt x="17" y="0"/>
                </a:lnTo>
                <a:lnTo>
                  <a:pt x="15" y="0"/>
                </a:lnTo>
              </a:path>
            </a:pathLst>
          </a:custGeom>
          <a:noFill/>
          <a:ln w="1588">
            <a:solidFill>
              <a:srgbClr val="FFFFFF"/>
            </a:solidFill>
            <a:prstDash val="solid"/>
            <a:round/>
            <a:headEnd/>
            <a:tailEnd/>
          </a:ln>
        </p:spPr>
        <p:txBody>
          <a:bodyPr lIns="57150" tIns="28575" rIns="57150" bIns="28575"/>
          <a:lstStyle/>
          <a:p>
            <a:endParaRPr lang="en-US"/>
          </a:p>
        </p:txBody>
      </p:sp>
      <p:sp>
        <p:nvSpPr>
          <p:cNvPr id="62708" name="Freeform 306"/>
          <p:cNvSpPr>
            <a:spLocks/>
          </p:cNvSpPr>
          <p:nvPr/>
        </p:nvSpPr>
        <p:spPr bwMode="auto">
          <a:xfrm>
            <a:off x="1876425" y="3236913"/>
            <a:ext cx="4763" cy="4762"/>
          </a:xfrm>
          <a:custGeom>
            <a:avLst/>
            <a:gdLst>
              <a:gd name="T0" fmla="*/ 2464 w 29"/>
              <a:gd name="T1" fmla="*/ 0 h 29"/>
              <a:gd name="T2" fmla="*/ 1971 w 29"/>
              <a:gd name="T3" fmla="*/ 0 h 29"/>
              <a:gd name="T4" fmla="*/ 1478 w 29"/>
              <a:gd name="T5" fmla="*/ 164 h 29"/>
              <a:gd name="T6" fmla="*/ 1150 w 29"/>
              <a:gd name="T7" fmla="*/ 493 h 29"/>
              <a:gd name="T8" fmla="*/ 821 w 29"/>
              <a:gd name="T9" fmla="*/ 657 h 29"/>
              <a:gd name="T10" fmla="*/ 328 w 29"/>
              <a:gd name="T11" fmla="*/ 985 h 29"/>
              <a:gd name="T12" fmla="*/ 164 w 29"/>
              <a:gd name="T13" fmla="*/ 1314 h 29"/>
              <a:gd name="T14" fmla="*/ 164 w 29"/>
              <a:gd name="T15" fmla="*/ 1970 h 29"/>
              <a:gd name="T16" fmla="*/ 0 w 29"/>
              <a:gd name="T17" fmla="*/ 2299 h 29"/>
              <a:gd name="T18" fmla="*/ 164 w 29"/>
              <a:gd name="T19" fmla="*/ 2956 h 29"/>
              <a:gd name="T20" fmla="*/ 164 w 29"/>
              <a:gd name="T21" fmla="*/ 3284 h 29"/>
              <a:gd name="T22" fmla="*/ 328 w 29"/>
              <a:gd name="T23" fmla="*/ 3613 h 29"/>
              <a:gd name="T24" fmla="*/ 821 w 29"/>
              <a:gd name="T25" fmla="*/ 4105 h 29"/>
              <a:gd name="T26" fmla="*/ 1150 w 29"/>
              <a:gd name="T27" fmla="*/ 4434 h 29"/>
              <a:gd name="T28" fmla="*/ 1478 w 29"/>
              <a:gd name="T29" fmla="*/ 4598 h 29"/>
              <a:gd name="T30" fmla="*/ 1971 w 29"/>
              <a:gd name="T31" fmla="*/ 4762 h 29"/>
              <a:gd name="T32" fmla="*/ 2464 w 29"/>
              <a:gd name="T33" fmla="*/ 4762 h 29"/>
              <a:gd name="T34" fmla="*/ 2956 w 29"/>
              <a:gd name="T35" fmla="*/ 4762 h 29"/>
              <a:gd name="T36" fmla="*/ 3449 w 29"/>
              <a:gd name="T37" fmla="*/ 4598 h 29"/>
              <a:gd name="T38" fmla="*/ 3778 w 29"/>
              <a:gd name="T39" fmla="*/ 4434 h 29"/>
              <a:gd name="T40" fmla="*/ 4270 w 29"/>
              <a:gd name="T41" fmla="*/ 4105 h 29"/>
              <a:gd name="T42" fmla="*/ 4435 w 29"/>
              <a:gd name="T43" fmla="*/ 3613 h 29"/>
              <a:gd name="T44" fmla="*/ 4599 w 29"/>
              <a:gd name="T45" fmla="*/ 3284 h 29"/>
              <a:gd name="T46" fmla="*/ 4763 w 29"/>
              <a:gd name="T47" fmla="*/ 2956 h 29"/>
              <a:gd name="T48" fmla="*/ 4763 w 29"/>
              <a:gd name="T49" fmla="*/ 2299 h 29"/>
              <a:gd name="T50" fmla="*/ 4763 w 29"/>
              <a:gd name="T51" fmla="*/ 1970 h 29"/>
              <a:gd name="T52" fmla="*/ 4599 w 29"/>
              <a:gd name="T53" fmla="*/ 1314 h 29"/>
              <a:gd name="T54" fmla="*/ 4435 w 29"/>
              <a:gd name="T55" fmla="*/ 985 h 29"/>
              <a:gd name="T56" fmla="*/ 4270 w 29"/>
              <a:gd name="T57" fmla="*/ 657 h 29"/>
              <a:gd name="T58" fmla="*/ 3778 w 29"/>
              <a:gd name="T59" fmla="*/ 493 h 29"/>
              <a:gd name="T60" fmla="*/ 3449 w 29"/>
              <a:gd name="T61" fmla="*/ 164 h 29"/>
              <a:gd name="T62" fmla="*/ 2956 w 29"/>
              <a:gd name="T63" fmla="*/ 0 h 29"/>
              <a:gd name="T64" fmla="*/ 2464 w 29"/>
              <a:gd name="T65" fmla="*/ 0 h 29"/>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9"/>
              <a:gd name="T100" fmla="*/ 0 h 29"/>
              <a:gd name="T101" fmla="*/ 29 w 29"/>
              <a:gd name="T102" fmla="*/ 29 h 29"/>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9" h="29">
                <a:moveTo>
                  <a:pt x="15" y="0"/>
                </a:moveTo>
                <a:lnTo>
                  <a:pt x="12" y="0"/>
                </a:lnTo>
                <a:lnTo>
                  <a:pt x="9" y="1"/>
                </a:lnTo>
                <a:lnTo>
                  <a:pt x="7" y="3"/>
                </a:lnTo>
                <a:lnTo>
                  <a:pt x="5" y="4"/>
                </a:lnTo>
                <a:lnTo>
                  <a:pt x="2" y="6"/>
                </a:lnTo>
                <a:lnTo>
                  <a:pt x="1" y="8"/>
                </a:lnTo>
                <a:lnTo>
                  <a:pt x="1" y="12"/>
                </a:lnTo>
                <a:lnTo>
                  <a:pt x="0" y="14"/>
                </a:lnTo>
                <a:lnTo>
                  <a:pt x="1" y="18"/>
                </a:lnTo>
                <a:lnTo>
                  <a:pt x="1" y="20"/>
                </a:lnTo>
                <a:lnTo>
                  <a:pt x="2" y="22"/>
                </a:lnTo>
                <a:lnTo>
                  <a:pt x="5" y="25"/>
                </a:lnTo>
                <a:lnTo>
                  <a:pt x="7" y="27"/>
                </a:lnTo>
                <a:lnTo>
                  <a:pt x="9" y="28"/>
                </a:lnTo>
                <a:lnTo>
                  <a:pt x="12" y="29"/>
                </a:lnTo>
                <a:lnTo>
                  <a:pt x="15" y="29"/>
                </a:lnTo>
                <a:lnTo>
                  <a:pt x="18" y="29"/>
                </a:lnTo>
                <a:lnTo>
                  <a:pt x="21" y="28"/>
                </a:lnTo>
                <a:lnTo>
                  <a:pt x="23" y="27"/>
                </a:lnTo>
                <a:lnTo>
                  <a:pt x="26" y="25"/>
                </a:lnTo>
                <a:lnTo>
                  <a:pt x="27" y="22"/>
                </a:lnTo>
                <a:lnTo>
                  <a:pt x="28" y="20"/>
                </a:lnTo>
                <a:lnTo>
                  <a:pt x="29" y="18"/>
                </a:lnTo>
                <a:lnTo>
                  <a:pt x="29" y="14"/>
                </a:lnTo>
                <a:lnTo>
                  <a:pt x="29" y="12"/>
                </a:lnTo>
                <a:lnTo>
                  <a:pt x="28" y="8"/>
                </a:lnTo>
                <a:lnTo>
                  <a:pt x="27" y="6"/>
                </a:lnTo>
                <a:lnTo>
                  <a:pt x="26" y="4"/>
                </a:lnTo>
                <a:lnTo>
                  <a:pt x="23" y="3"/>
                </a:lnTo>
                <a:lnTo>
                  <a:pt x="21" y="1"/>
                </a:lnTo>
                <a:lnTo>
                  <a:pt x="18" y="0"/>
                </a:lnTo>
                <a:lnTo>
                  <a:pt x="15" y="0"/>
                </a:lnTo>
                <a:close/>
              </a:path>
            </a:pathLst>
          </a:custGeom>
          <a:solidFill>
            <a:srgbClr val="FFFFFF"/>
          </a:solidFill>
          <a:ln w="9525">
            <a:noFill/>
            <a:round/>
            <a:headEnd/>
            <a:tailEnd/>
          </a:ln>
        </p:spPr>
        <p:txBody>
          <a:bodyPr lIns="57150" tIns="28575" rIns="57150" bIns="28575"/>
          <a:lstStyle/>
          <a:p>
            <a:endParaRPr lang="en-US"/>
          </a:p>
        </p:txBody>
      </p:sp>
      <p:sp>
        <p:nvSpPr>
          <p:cNvPr id="62709" name="Freeform 307"/>
          <p:cNvSpPr>
            <a:spLocks/>
          </p:cNvSpPr>
          <p:nvPr/>
        </p:nvSpPr>
        <p:spPr bwMode="auto">
          <a:xfrm>
            <a:off x="1876425" y="3236913"/>
            <a:ext cx="4763" cy="4762"/>
          </a:xfrm>
          <a:custGeom>
            <a:avLst/>
            <a:gdLst>
              <a:gd name="T0" fmla="*/ 2464 w 29"/>
              <a:gd name="T1" fmla="*/ 0 h 29"/>
              <a:gd name="T2" fmla="*/ 1971 w 29"/>
              <a:gd name="T3" fmla="*/ 0 h 29"/>
              <a:gd name="T4" fmla="*/ 1478 w 29"/>
              <a:gd name="T5" fmla="*/ 164 h 29"/>
              <a:gd name="T6" fmla="*/ 1150 w 29"/>
              <a:gd name="T7" fmla="*/ 493 h 29"/>
              <a:gd name="T8" fmla="*/ 821 w 29"/>
              <a:gd name="T9" fmla="*/ 657 h 29"/>
              <a:gd name="T10" fmla="*/ 328 w 29"/>
              <a:gd name="T11" fmla="*/ 985 h 29"/>
              <a:gd name="T12" fmla="*/ 164 w 29"/>
              <a:gd name="T13" fmla="*/ 1314 h 29"/>
              <a:gd name="T14" fmla="*/ 164 w 29"/>
              <a:gd name="T15" fmla="*/ 1970 h 29"/>
              <a:gd name="T16" fmla="*/ 0 w 29"/>
              <a:gd name="T17" fmla="*/ 2299 h 29"/>
              <a:gd name="T18" fmla="*/ 164 w 29"/>
              <a:gd name="T19" fmla="*/ 2956 h 29"/>
              <a:gd name="T20" fmla="*/ 164 w 29"/>
              <a:gd name="T21" fmla="*/ 3284 h 29"/>
              <a:gd name="T22" fmla="*/ 328 w 29"/>
              <a:gd name="T23" fmla="*/ 3613 h 29"/>
              <a:gd name="T24" fmla="*/ 821 w 29"/>
              <a:gd name="T25" fmla="*/ 4105 h 29"/>
              <a:gd name="T26" fmla="*/ 1150 w 29"/>
              <a:gd name="T27" fmla="*/ 4434 h 29"/>
              <a:gd name="T28" fmla="*/ 1478 w 29"/>
              <a:gd name="T29" fmla="*/ 4598 h 29"/>
              <a:gd name="T30" fmla="*/ 1971 w 29"/>
              <a:gd name="T31" fmla="*/ 4762 h 29"/>
              <a:gd name="T32" fmla="*/ 2464 w 29"/>
              <a:gd name="T33" fmla="*/ 4762 h 29"/>
              <a:gd name="T34" fmla="*/ 2956 w 29"/>
              <a:gd name="T35" fmla="*/ 4762 h 29"/>
              <a:gd name="T36" fmla="*/ 3449 w 29"/>
              <a:gd name="T37" fmla="*/ 4598 h 29"/>
              <a:gd name="T38" fmla="*/ 3778 w 29"/>
              <a:gd name="T39" fmla="*/ 4434 h 29"/>
              <a:gd name="T40" fmla="*/ 4270 w 29"/>
              <a:gd name="T41" fmla="*/ 4105 h 29"/>
              <a:gd name="T42" fmla="*/ 4435 w 29"/>
              <a:gd name="T43" fmla="*/ 3613 h 29"/>
              <a:gd name="T44" fmla="*/ 4599 w 29"/>
              <a:gd name="T45" fmla="*/ 3284 h 29"/>
              <a:gd name="T46" fmla="*/ 4763 w 29"/>
              <a:gd name="T47" fmla="*/ 2956 h 29"/>
              <a:gd name="T48" fmla="*/ 4763 w 29"/>
              <a:gd name="T49" fmla="*/ 2299 h 29"/>
              <a:gd name="T50" fmla="*/ 4763 w 29"/>
              <a:gd name="T51" fmla="*/ 1970 h 29"/>
              <a:gd name="T52" fmla="*/ 4599 w 29"/>
              <a:gd name="T53" fmla="*/ 1314 h 29"/>
              <a:gd name="T54" fmla="*/ 4435 w 29"/>
              <a:gd name="T55" fmla="*/ 985 h 29"/>
              <a:gd name="T56" fmla="*/ 4270 w 29"/>
              <a:gd name="T57" fmla="*/ 657 h 29"/>
              <a:gd name="T58" fmla="*/ 3778 w 29"/>
              <a:gd name="T59" fmla="*/ 493 h 29"/>
              <a:gd name="T60" fmla="*/ 3449 w 29"/>
              <a:gd name="T61" fmla="*/ 164 h 29"/>
              <a:gd name="T62" fmla="*/ 2956 w 29"/>
              <a:gd name="T63" fmla="*/ 0 h 29"/>
              <a:gd name="T64" fmla="*/ 2464 w 29"/>
              <a:gd name="T65" fmla="*/ 0 h 29"/>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9"/>
              <a:gd name="T100" fmla="*/ 0 h 29"/>
              <a:gd name="T101" fmla="*/ 29 w 29"/>
              <a:gd name="T102" fmla="*/ 29 h 29"/>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9" h="29">
                <a:moveTo>
                  <a:pt x="15" y="0"/>
                </a:moveTo>
                <a:lnTo>
                  <a:pt x="12" y="0"/>
                </a:lnTo>
                <a:lnTo>
                  <a:pt x="9" y="1"/>
                </a:lnTo>
                <a:lnTo>
                  <a:pt x="7" y="3"/>
                </a:lnTo>
                <a:lnTo>
                  <a:pt x="5" y="4"/>
                </a:lnTo>
                <a:lnTo>
                  <a:pt x="2" y="6"/>
                </a:lnTo>
                <a:lnTo>
                  <a:pt x="1" y="8"/>
                </a:lnTo>
                <a:lnTo>
                  <a:pt x="1" y="12"/>
                </a:lnTo>
                <a:lnTo>
                  <a:pt x="0" y="14"/>
                </a:lnTo>
                <a:lnTo>
                  <a:pt x="1" y="18"/>
                </a:lnTo>
                <a:lnTo>
                  <a:pt x="1" y="20"/>
                </a:lnTo>
                <a:lnTo>
                  <a:pt x="2" y="22"/>
                </a:lnTo>
                <a:lnTo>
                  <a:pt x="5" y="25"/>
                </a:lnTo>
                <a:lnTo>
                  <a:pt x="7" y="27"/>
                </a:lnTo>
                <a:lnTo>
                  <a:pt x="9" y="28"/>
                </a:lnTo>
                <a:lnTo>
                  <a:pt x="12" y="29"/>
                </a:lnTo>
                <a:lnTo>
                  <a:pt x="15" y="29"/>
                </a:lnTo>
                <a:lnTo>
                  <a:pt x="18" y="29"/>
                </a:lnTo>
                <a:lnTo>
                  <a:pt x="21" y="28"/>
                </a:lnTo>
                <a:lnTo>
                  <a:pt x="23" y="27"/>
                </a:lnTo>
                <a:lnTo>
                  <a:pt x="26" y="25"/>
                </a:lnTo>
                <a:lnTo>
                  <a:pt x="27" y="22"/>
                </a:lnTo>
                <a:lnTo>
                  <a:pt x="28" y="20"/>
                </a:lnTo>
                <a:lnTo>
                  <a:pt x="29" y="18"/>
                </a:lnTo>
                <a:lnTo>
                  <a:pt x="29" y="14"/>
                </a:lnTo>
                <a:lnTo>
                  <a:pt x="29" y="12"/>
                </a:lnTo>
                <a:lnTo>
                  <a:pt x="28" y="8"/>
                </a:lnTo>
                <a:lnTo>
                  <a:pt x="27" y="6"/>
                </a:lnTo>
                <a:lnTo>
                  <a:pt x="26" y="4"/>
                </a:lnTo>
                <a:lnTo>
                  <a:pt x="23" y="3"/>
                </a:lnTo>
                <a:lnTo>
                  <a:pt x="21" y="1"/>
                </a:lnTo>
                <a:lnTo>
                  <a:pt x="18" y="0"/>
                </a:lnTo>
                <a:lnTo>
                  <a:pt x="15" y="0"/>
                </a:lnTo>
              </a:path>
            </a:pathLst>
          </a:custGeom>
          <a:noFill/>
          <a:ln w="1588">
            <a:solidFill>
              <a:srgbClr val="FFFFFF"/>
            </a:solidFill>
            <a:prstDash val="solid"/>
            <a:round/>
            <a:headEnd/>
            <a:tailEnd/>
          </a:ln>
        </p:spPr>
        <p:txBody>
          <a:bodyPr lIns="57150" tIns="28575" rIns="57150" bIns="28575"/>
          <a:lstStyle/>
          <a:p>
            <a:endParaRPr lang="en-US"/>
          </a:p>
        </p:txBody>
      </p:sp>
      <p:sp>
        <p:nvSpPr>
          <p:cNvPr id="62710" name="Freeform 308"/>
          <p:cNvSpPr>
            <a:spLocks/>
          </p:cNvSpPr>
          <p:nvPr/>
        </p:nvSpPr>
        <p:spPr bwMode="auto">
          <a:xfrm>
            <a:off x="1839913" y="3225800"/>
            <a:ext cx="4762" cy="4763"/>
          </a:xfrm>
          <a:custGeom>
            <a:avLst/>
            <a:gdLst>
              <a:gd name="T0" fmla="*/ 2299 w 29"/>
              <a:gd name="T1" fmla="*/ 0 h 29"/>
              <a:gd name="T2" fmla="*/ 1642 w 29"/>
              <a:gd name="T3" fmla="*/ 0 h 29"/>
              <a:gd name="T4" fmla="*/ 1314 w 29"/>
              <a:gd name="T5" fmla="*/ 164 h 29"/>
              <a:gd name="T6" fmla="*/ 985 w 29"/>
              <a:gd name="T7" fmla="*/ 328 h 29"/>
              <a:gd name="T8" fmla="*/ 493 w 29"/>
              <a:gd name="T9" fmla="*/ 493 h 29"/>
              <a:gd name="T10" fmla="*/ 328 w 29"/>
              <a:gd name="T11" fmla="*/ 985 h 29"/>
              <a:gd name="T12" fmla="*/ 0 w 29"/>
              <a:gd name="T13" fmla="*/ 1314 h 29"/>
              <a:gd name="T14" fmla="*/ 0 w 29"/>
              <a:gd name="T15" fmla="*/ 1807 h 29"/>
              <a:gd name="T16" fmla="*/ 0 w 29"/>
              <a:gd name="T17" fmla="*/ 2299 h 29"/>
              <a:gd name="T18" fmla="*/ 0 w 29"/>
              <a:gd name="T19" fmla="*/ 2792 h 29"/>
              <a:gd name="T20" fmla="*/ 0 w 29"/>
              <a:gd name="T21" fmla="*/ 3285 h 29"/>
              <a:gd name="T22" fmla="*/ 328 w 29"/>
              <a:gd name="T23" fmla="*/ 3613 h 29"/>
              <a:gd name="T24" fmla="*/ 493 w 29"/>
              <a:gd name="T25" fmla="*/ 3942 h 29"/>
              <a:gd name="T26" fmla="*/ 985 w 29"/>
              <a:gd name="T27" fmla="*/ 4435 h 29"/>
              <a:gd name="T28" fmla="*/ 1314 w 29"/>
              <a:gd name="T29" fmla="*/ 4599 h 29"/>
              <a:gd name="T30" fmla="*/ 1642 w 29"/>
              <a:gd name="T31" fmla="*/ 4763 h 29"/>
              <a:gd name="T32" fmla="*/ 2299 w 29"/>
              <a:gd name="T33" fmla="*/ 4763 h 29"/>
              <a:gd name="T34" fmla="*/ 2792 w 29"/>
              <a:gd name="T35" fmla="*/ 4763 h 29"/>
              <a:gd name="T36" fmla="*/ 3284 w 29"/>
              <a:gd name="T37" fmla="*/ 4599 h 29"/>
              <a:gd name="T38" fmla="*/ 3613 w 29"/>
              <a:gd name="T39" fmla="*/ 4435 h 29"/>
              <a:gd name="T40" fmla="*/ 3941 w 29"/>
              <a:gd name="T41" fmla="*/ 3942 h 29"/>
              <a:gd name="T42" fmla="*/ 4269 w 29"/>
              <a:gd name="T43" fmla="*/ 3613 h 29"/>
              <a:gd name="T44" fmla="*/ 4598 w 29"/>
              <a:gd name="T45" fmla="*/ 3285 h 29"/>
              <a:gd name="T46" fmla="*/ 4598 w 29"/>
              <a:gd name="T47" fmla="*/ 2792 h 29"/>
              <a:gd name="T48" fmla="*/ 4762 w 29"/>
              <a:gd name="T49" fmla="*/ 2299 h 29"/>
              <a:gd name="T50" fmla="*/ 4598 w 29"/>
              <a:gd name="T51" fmla="*/ 1807 h 29"/>
              <a:gd name="T52" fmla="*/ 4598 w 29"/>
              <a:gd name="T53" fmla="*/ 1314 h 29"/>
              <a:gd name="T54" fmla="*/ 4269 w 29"/>
              <a:gd name="T55" fmla="*/ 985 h 29"/>
              <a:gd name="T56" fmla="*/ 3941 w 29"/>
              <a:gd name="T57" fmla="*/ 493 h 29"/>
              <a:gd name="T58" fmla="*/ 3613 w 29"/>
              <a:gd name="T59" fmla="*/ 328 h 29"/>
              <a:gd name="T60" fmla="*/ 3284 w 29"/>
              <a:gd name="T61" fmla="*/ 164 h 29"/>
              <a:gd name="T62" fmla="*/ 2792 w 29"/>
              <a:gd name="T63" fmla="*/ 0 h 29"/>
              <a:gd name="T64" fmla="*/ 2299 w 29"/>
              <a:gd name="T65" fmla="*/ 0 h 29"/>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9"/>
              <a:gd name="T100" fmla="*/ 0 h 29"/>
              <a:gd name="T101" fmla="*/ 29 w 29"/>
              <a:gd name="T102" fmla="*/ 29 h 29"/>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9" h="29">
                <a:moveTo>
                  <a:pt x="14" y="0"/>
                </a:moveTo>
                <a:lnTo>
                  <a:pt x="10" y="0"/>
                </a:lnTo>
                <a:lnTo>
                  <a:pt x="8" y="1"/>
                </a:lnTo>
                <a:lnTo>
                  <a:pt x="6" y="2"/>
                </a:lnTo>
                <a:lnTo>
                  <a:pt x="3" y="3"/>
                </a:lnTo>
                <a:lnTo>
                  <a:pt x="2" y="6"/>
                </a:lnTo>
                <a:lnTo>
                  <a:pt x="0" y="8"/>
                </a:lnTo>
                <a:lnTo>
                  <a:pt x="0" y="11"/>
                </a:lnTo>
                <a:lnTo>
                  <a:pt x="0" y="14"/>
                </a:lnTo>
                <a:lnTo>
                  <a:pt x="0" y="17"/>
                </a:lnTo>
                <a:lnTo>
                  <a:pt x="0" y="20"/>
                </a:lnTo>
                <a:lnTo>
                  <a:pt x="2" y="22"/>
                </a:lnTo>
                <a:lnTo>
                  <a:pt x="3" y="24"/>
                </a:lnTo>
                <a:lnTo>
                  <a:pt x="6" y="27"/>
                </a:lnTo>
                <a:lnTo>
                  <a:pt x="8" y="28"/>
                </a:lnTo>
                <a:lnTo>
                  <a:pt x="10" y="29"/>
                </a:lnTo>
                <a:lnTo>
                  <a:pt x="14" y="29"/>
                </a:lnTo>
                <a:lnTo>
                  <a:pt x="17" y="29"/>
                </a:lnTo>
                <a:lnTo>
                  <a:pt x="20" y="28"/>
                </a:lnTo>
                <a:lnTo>
                  <a:pt x="22" y="27"/>
                </a:lnTo>
                <a:lnTo>
                  <a:pt x="24" y="24"/>
                </a:lnTo>
                <a:lnTo>
                  <a:pt x="26" y="22"/>
                </a:lnTo>
                <a:lnTo>
                  <a:pt x="28" y="20"/>
                </a:lnTo>
                <a:lnTo>
                  <a:pt x="28" y="17"/>
                </a:lnTo>
                <a:lnTo>
                  <a:pt x="29" y="14"/>
                </a:lnTo>
                <a:lnTo>
                  <a:pt x="28" y="11"/>
                </a:lnTo>
                <a:lnTo>
                  <a:pt x="28" y="8"/>
                </a:lnTo>
                <a:lnTo>
                  <a:pt x="26" y="6"/>
                </a:lnTo>
                <a:lnTo>
                  <a:pt x="24" y="3"/>
                </a:lnTo>
                <a:lnTo>
                  <a:pt x="22" y="2"/>
                </a:lnTo>
                <a:lnTo>
                  <a:pt x="20" y="1"/>
                </a:lnTo>
                <a:lnTo>
                  <a:pt x="17" y="0"/>
                </a:lnTo>
                <a:lnTo>
                  <a:pt x="14" y="0"/>
                </a:lnTo>
                <a:close/>
              </a:path>
            </a:pathLst>
          </a:custGeom>
          <a:solidFill>
            <a:srgbClr val="FFFFFF"/>
          </a:solidFill>
          <a:ln w="9525">
            <a:noFill/>
            <a:round/>
            <a:headEnd/>
            <a:tailEnd/>
          </a:ln>
        </p:spPr>
        <p:txBody>
          <a:bodyPr lIns="57150" tIns="28575" rIns="57150" bIns="28575"/>
          <a:lstStyle/>
          <a:p>
            <a:endParaRPr lang="en-US"/>
          </a:p>
        </p:txBody>
      </p:sp>
      <p:sp>
        <p:nvSpPr>
          <p:cNvPr id="62711" name="Freeform 309"/>
          <p:cNvSpPr>
            <a:spLocks/>
          </p:cNvSpPr>
          <p:nvPr/>
        </p:nvSpPr>
        <p:spPr bwMode="auto">
          <a:xfrm>
            <a:off x="1839913" y="3225800"/>
            <a:ext cx="4762" cy="4763"/>
          </a:xfrm>
          <a:custGeom>
            <a:avLst/>
            <a:gdLst>
              <a:gd name="T0" fmla="*/ 2299 w 29"/>
              <a:gd name="T1" fmla="*/ 0 h 29"/>
              <a:gd name="T2" fmla="*/ 1642 w 29"/>
              <a:gd name="T3" fmla="*/ 0 h 29"/>
              <a:gd name="T4" fmla="*/ 1314 w 29"/>
              <a:gd name="T5" fmla="*/ 164 h 29"/>
              <a:gd name="T6" fmla="*/ 985 w 29"/>
              <a:gd name="T7" fmla="*/ 328 h 29"/>
              <a:gd name="T8" fmla="*/ 493 w 29"/>
              <a:gd name="T9" fmla="*/ 493 h 29"/>
              <a:gd name="T10" fmla="*/ 328 w 29"/>
              <a:gd name="T11" fmla="*/ 985 h 29"/>
              <a:gd name="T12" fmla="*/ 0 w 29"/>
              <a:gd name="T13" fmla="*/ 1314 h 29"/>
              <a:gd name="T14" fmla="*/ 0 w 29"/>
              <a:gd name="T15" fmla="*/ 1807 h 29"/>
              <a:gd name="T16" fmla="*/ 0 w 29"/>
              <a:gd name="T17" fmla="*/ 2299 h 29"/>
              <a:gd name="T18" fmla="*/ 0 w 29"/>
              <a:gd name="T19" fmla="*/ 2792 h 29"/>
              <a:gd name="T20" fmla="*/ 0 w 29"/>
              <a:gd name="T21" fmla="*/ 3285 h 29"/>
              <a:gd name="T22" fmla="*/ 328 w 29"/>
              <a:gd name="T23" fmla="*/ 3613 h 29"/>
              <a:gd name="T24" fmla="*/ 493 w 29"/>
              <a:gd name="T25" fmla="*/ 3942 h 29"/>
              <a:gd name="T26" fmla="*/ 985 w 29"/>
              <a:gd name="T27" fmla="*/ 4435 h 29"/>
              <a:gd name="T28" fmla="*/ 1314 w 29"/>
              <a:gd name="T29" fmla="*/ 4599 h 29"/>
              <a:gd name="T30" fmla="*/ 1642 w 29"/>
              <a:gd name="T31" fmla="*/ 4763 h 29"/>
              <a:gd name="T32" fmla="*/ 2299 w 29"/>
              <a:gd name="T33" fmla="*/ 4763 h 29"/>
              <a:gd name="T34" fmla="*/ 2792 w 29"/>
              <a:gd name="T35" fmla="*/ 4763 h 29"/>
              <a:gd name="T36" fmla="*/ 3284 w 29"/>
              <a:gd name="T37" fmla="*/ 4599 h 29"/>
              <a:gd name="T38" fmla="*/ 3613 w 29"/>
              <a:gd name="T39" fmla="*/ 4435 h 29"/>
              <a:gd name="T40" fmla="*/ 3941 w 29"/>
              <a:gd name="T41" fmla="*/ 3942 h 29"/>
              <a:gd name="T42" fmla="*/ 4269 w 29"/>
              <a:gd name="T43" fmla="*/ 3613 h 29"/>
              <a:gd name="T44" fmla="*/ 4598 w 29"/>
              <a:gd name="T45" fmla="*/ 3285 h 29"/>
              <a:gd name="T46" fmla="*/ 4598 w 29"/>
              <a:gd name="T47" fmla="*/ 2792 h 29"/>
              <a:gd name="T48" fmla="*/ 4762 w 29"/>
              <a:gd name="T49" fmla="*/ 2299 h 29"/>
              <a:gd name="T50" fmla="*/ 4598 w 29"/>
              <a:gd name="T51" fmla="*/ 1807 h 29"/>
              <a:gd name="T52" fmla="*/ 4598 w 29"/>
              <a:gd name="T53" fmla="*/ 1314 h 29"/>
              <a:gd name="T54" fmla="*/ 4269 w 29"/>
              <a:gd name="T55" fmla="*/ 985 h 29"/>
              <a:gd name="T56" fmla="*/ 3941 w 29"/>
              <a:gd name="T57" fmla="*/ 493 h 29"/>
              <a:gd name="T58" fmla="*/ 3613 w 29"/>
              <a:gd name="T59" fmla="*/ 328 h 29"/>
              <a:gd name="T60" fmla="*/ 3284 w 29"/>
              <a:gd name="T61" fmla="*/ 164 h 29"/>
              <a:gd name="T62" fmla="*/ 2792 w 29"/>
              <a:gd name="T63" fmla="*/ 0 h 29"/>
              <a:gd name="T64" fmla="*/ 2299 w 29"/>
              <a:gd name="T65" fmla="*/ 0 h 29"/>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9"/>
              <a:gd name="T100" fmla="*/ 0 h 29"/>
              <a:gd name="T101" fmla="*/ 29 w 29"/>
              <a:gd name="T102" fmla="*/ 29 h 29"/>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9" h="29">
                <a:moveTo>
                  <a:pt x="14" y="0"/>
                </a:moveTo>
                <a:lnTo>
                  <a:pt x="10" y="0"/>
                </a:lnTo>
                <a:lnTo>
                  <a:pt x="8" y="1"/>
                </a:lnTo>
                <a:lnTo>
                  <a:pt x="6" y="2"/>
                </a:lnTo>
                <a:lnTo>
                  <a:pt x="3" y="3"/>
                </a:lnTo>
                <a:lnTo>
                  <a:pt x="2" y="6"/>
                </a:lnTo>
                <a:lnTo>
                  <a:pt x="0" y="8"/>
                </a:lnTo>
                <a:lnTo>
                  <a:pt x="0" y="11"/>
                </a:lnTo>
                <a:lnTo>
                  <a:pt x="0" y="14"/>
                </a:lnTo>
                <a:lnTo>
                  <a:pt x="0" y="17"/>
                </a:lnTo>
                <a:lnTo>
                  <a:pt x="0" y="20"/>
                </a:lnTo>
                <a:lnTo>
                  <a:pt x="2" y="22"/>
                </a:lnTo>
                <a:lnTo>
                  <a:pt x="3" y="24"/>
                </a:lnTo>
                <a:lnTo>
                  <a:pt x="6" y="27"/>
                </a:lnTo>
                <a:lnTo>
                  <a:pt x="8" y="28"/>
                </a:lnTo>
                <a:lnTo>
                  <a:pt x="10" y="29"/>
                </a:lnTo>
                <a:lnTo>
                  <a:pt x="14" y="29"/>
                </a:lnTo>
                <a:lnTo>
                  <a:pt x="17" y="29"/>
                </a:lnTo>
                <a:lnTo>
                  <a:pt x="20" y="28"/>
                </a:lnTo>
                <a:lnTo>
                  <a:pt x="22" y="27"/>
                </a:lnTo>
                <a:lnTo>
                  <a:pt x="24" y="24"/>
                </a:lnTo>
                <a:lnTo>
                  <a:pt x="26" y="22"/>
                </a:lnTo>
                <a:lnTo>
                  <a:pt x="28" y="20"/>
                </a:lnTo>
                <a:lnTo>
                  <a:pt x="28" y="17"/>
                </a:lnTo>
                <a:lnTo>
                  <a:pt x="29" y="14"/>
                </a:lnTo>
                <a:lnTo>
                  <a:pt x="28" y="11"/>
                </a:lnTo>
                <a:lnTo>
                  <a:pt x="28" y="8"/>
                </a:lnTo>
                <a:lnTo>
                  <a:pt x="26" y="6"/>
                </a:lnTo>
                <a:lnTo>
                  <a:pt x="24" y="3"/>
                </a:lnTo>
                <a:lnTo>
                  <a:pt x="22" y="2"/>
                </a:lnTo>
                <a:lnTo>
                  <a:pt x="20" y="1"/>
                </a:lnTo>
                <a:lnTo>
                  <a:pt x="17" y="0"/>
                </a:lnTo>
                <a:lnTo>
                  <a:pt x="14" y="0"/>
                </a:lnTo>
              </a:path>
            </a:pathLst>
          </a:custGeom>
          <a:noFill/>
          <a:ln w="1588">
            <a:solidFill>
              <a:srgbClr val="FFFFFF"/>
            </a:solidFill>
            <a:prstDash val="solid"/>
            <a:round/>
            <a:headEnd/>
            <a:tailEnd/>
          </a:ln>
        </p:spPr>
        <p:txBody>
          <a:bodyPr lIns="57150" tIns="28575" rIns="57150" bIns="28575"/>
          <a:lstStyle/>
          <a:p>
            <a:endParaRPr lang="en-US"/>
          </a:p>
        </p:txBody>
      </p:sp>
      <p:sp>
        <p:nvSpPr>
          <p:cNvPr id="62712" name="Freeform 310"/>
          <p:cNvSpPr>
            <a:spLocks/>
          </p:cNvSpPr>
          <p:nvPr/>
        </p:nvSpPr>
        <p:spPr bwMode="auto">
          <a:xfrm>
            <a:off x="1849438" y="3225800"/>
            <a:ext cx="4762" cy="4763"/>
          </a:xfrm>
          <a:custGeom>
            <a:avLst/>
            <a:gdLst>
              <a:gd name="T0" fmla="*/ 2299 w 29"/>
              <a:gd name="T1" fmla="*/ 0 h 29"/>
              <a:gd name="T2" fmla="*/ 1806 w 29"/>
              <a:gd name="T3" fmla="*/ 0 h 29"/>
              <a:gd name="T4" fmla="*/ 1314 w 29"/>
              <a:gd name="T5" fmla="*/ 164 h 29"/>
              <a:gd name="T6" fmla="*/ 985 w 29"/>
              <a:gd name="T7" fmla="*/ 328 h 29"/>
              <a:gd name="T8" fmla="*/ 657 w 29"/>
              <a:gd name="T9" fmla="*/ 493 h 29"/>
              <a:gd name="T10" fmla="*/ 493 w 29"/>
              <a:gd name="T11" fmla="*/ 985 h 29"/>
              <a:gd name="T12" fmla="*/ 0 w 29"/>
              <a:gd name="T13" fmla="*/ 1314 h 29"/>
              <a:gd name="T14" fmla="*/ 0 w 29"/>
              <a:gd name="T15" fmla="*/ 1807 h 29"/>
              <a:gd name="T16" fmla="*/ 0 w 29"/>
              <a:gd name="T17" fmla="*/ 2299 h 29"/>
              <a:gd name="T18" fmla="*/ 0 w 29"/>
              <a:gd name="T19" fmla="*/ 2792 h 29"/>
              <a:gd name="T20" fmla="*/ 0 w 29"/>
              <a:gd name="T21" fmla="*/ 3285 h 29"/>
              <a:gd name="T22" fmla="*/ 493 w 29"/>
              <a:gd name="T23" fmla="*/ 3613 h 29"/>
              <a:gd name="T24" fmla="*/ 657 w 29"/>
              <a:gd name="T25" fmla="*/ 3942 h 29"/>
              <a:gd name="T26" fmla="*/ 985 w 29"/>
              <a:gd name="T27" fmla="*/ 4435 h 29"/>
              <a:gd name="T28" fmla="*/ 1314 w 29"/>
              <a:gd name="T29" fmla="*/ 4599 h 29"/>
              <a:gd name="T30" fmla="*/ 1806 w 29"/>
              <a:gd name="T31" fmla="*/ 4763 h 29"/>
              <a:gd name="T32" fmla="*/ 2299 w 29"/>
              <a:gd name="T33" fmla="*/ 4763 h 29"/>
              <a:gd name="T34" fmla="*/ 2956 w 29"/>
              <a:gd name="T35" fmla="*/ 4763 h 29"/>
              <a:gd name="T36" fmla="*/ 3284 w 29"/>
              <a:gd name="T37" fmla="*/ 4599 h 29"/>
              <a:gd name="T38" fmla="*/ 3613 w 29"/>
              <a:gd name="T39" fmla="*/ 4435 h 29"/>
              <a:gd name="T40" fmla="*/ 4105 w 29"/>
              <a:gd name="T41" fmla="*/ 3942 h 29"/>
              <a:gd name="T42" fmla="*/ 4269 w 29"/>
              <a:gd name="T43" fmla="*/ 3613 h 29"/>
              <a:gd name="T44" fmla="*/ 4598 w 29"/>
              <a:gd name="T45" fmla="*/ 3285 h 29"/>
              <a:gd name="T46" fmla="*/ 4598 w 29"/>
              <a:gd name="T47" fmla="*/ 2792 h 29"/>
              <a:gd name="T48" fmla="*/ 4762 w 29"/>
              <a:gd name="T49" fmla="*/ 2299 h 29"/>
              <a:gd name="T50" fmla="*/ 4598 w 29"/>
              <a:gd name="T51" fmla="*/ 1807 h 29"/>
              <a:gd name="T52" fmla="*/ 4598 w 29"/>
              <a:gd name="T53" fmla="*/ 1314 h 29"/>
              <a:gd name="T54" fmla="*/ 4269 w 29"/>
              <a:gd name="T55" fmla="*/ 985 h 29"/>
              <a:gd name="T56" fmla="*/ 4105 w 29"/>
              <a:gd name="T57" fmla="*/ 493 h 29"/>
              <a:gd name="T58" fmla="*/ 3613 w 29"/>
              <a:gd name="T59" fmla="*/ 328 h 29"/>
              <a:gd name="T60" fmla="*/ 3284 w 29"/>
              <a:gd name="T61" fmla="*/ 164 h 29"/>
              <a:gd name="T62" fmla="*/ 2956 w 29"/>
              <a:gd name="T63" fmla="*/ 0 h 29"/>
              <a:gd name="T64" fmla="*/ 2299 w 29"/>
              <a:gd name="T65" fmla="*/ 0 h 29"/>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9"/>
              <a:gd name="T100" fmla="*/ 0 h 29"/>
              <a:gd name="T101" fmla="*/ 29 w 29"/>
              <a:gd name="T102" fmla="*/ 29 h 29"/>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9" h="29">
                <a:moveTo>
                  <a:pt x="14" y="0"/>
                </a:moveTo>
                <a:lnTo>
                  <a:pt x="11" y="0"/>
                </a:lnTo>
                <a:lnTo>
                  <a:pt x="8" y="1"/>
                </a:lnTo>
                <a:lnTo>
                  <a:pt x="6" y="2"/>
                </a:lnTo>
                <a:lnTo>
                  <a:pt x="4" y="3"/>
                </a:lnTo>
                <a:lnTo>
                  <a:pt x="3" y="6"/>
                </a:lnTo>
                <a:lnTo>
                  <a:pt x="0" y="8"/>
                </a:lnTo>
                <a:lnTo>
                  <a:pt x="0" y="11"/>
                </a:lnTo>
                <a:lnTo>
                  <a:pt x="0" y="14"/>
                </a:lnTo>
                <a:lnTo>
                  <a:pt x="0" y="17"/>
                </a:lnTo>
                <a:lnTo>
                  <a:pt x="0" y="20"/>
                </a:lnTo>
                <a:lnTo>
                  <a:pt x="3" y="22"/>
                </a:lnTo>
                <a:lnTo>
                  <a:pt x="4" y="24"/>
                </a:lnTo>
                <a:lnTo>
                  <a:pt x="6" y="27"/>
                </a:lnTo>
                <a:lnTo>
                  <a:pt x="8" y="28"/>
                </a:lnTo>
                <a:lnTo>
                  <a:pt x="11" y="29"/>
                </a:lnTo>
                <a:lnTo>
                  <a:pt x="14" y="29"/>
                </a:lnTo>
                <a:lnTo>
                  <a:pt x="18" y="29"/>
                </a:lnTo>
                <a:lnTo>
                  <a:pt x="20" y="28"/>
                </a:lnTo>
                <a:lnTo>
                  <a:pt x="22" y="27"/>
                </a:lnTo>
                <a:lnTo>
                  <a:pt x="25" y="24"/>
                </a:lnTo>
                <a:lnTo>
                  <a:pt x="26" y="22"/>
                </a:lnTo>
                <a:lnTo>
                  <a:pt x="28" y="20"/>
                </a:lnTo>
                <a:lnTo>
                  <a:pt x="28" y="17"/>
                </a:lnTo>
                <a:lnTo>
                  <a:pt x="29" y="14"/>
                </a:lnTo>
                <a:lnTo>
                  <a:pt x="28" y="11"/>
                </a:lnTo>
                <a:lnTo>
                  <a:pt x="28" y="8"/>
                </a:lnTo>
                <a:lnTo>
                  <a:pt x="26" y="6"/>
                </a:lnTo>
                <a:lnTo>
                  <a:pt x="25" y="3"/>
                </a:lnTo>
                <a:lnTo>
                  <a:pt x="22" y="2"/>
                </a:lnTo>
                <a:lnTo>
                  <a:pt x="20" y="1"/>
                </a:lnTo>
                <a:lnTo>
                  <a:pt x="18" y="0"/>
                </a:lnTo>
                <a:lnTo>
                  <a:pt x="14" y="0"/>
                </a:lnTo>
                <a:close/>
              </a:path>
            </a:pathLst>
          </a:custGeom>
          <a:solidFill>
            <a:srgbClr val="FFFFFF"/>
          </a:solidFill>
          <a:ln w="9525">
            <a:noFill/>
            <a:round/>
            <a:headEnd/>
            <a:tailEnd/>
          </a:ln>
        </p:spPr>
        <p:txBody>
          <a:bodyPr lIns="57150" tIns="28575" rIns="57150" bIns="28575"/>
          <a:lstStyle/>
          <a:p>
            <a:endParaRPr lang="en-US"/>
          </a:p>
        </p:txBody>
      </p:sp>
      <p:sp>
        <p:nvSpPr>
          <p:cNvPr id="62713" name="Freeform 311"/>
          <p:cNvSpPr>
            <a:spLocks/>
          </p:cNvSpPr>
          <p:nvPr/>
        </p:nvSpPr>
        <p:spPr bwMode="auto">
          <a:xfrm>
            <a:off x="1849438" y="3225800"/>
            <a:ext cx="4762" cy="4763"/>
          </a:xfrm>
          <a:custGeom>
            <a:avLst/>
            <a:gdLst>
              <a:gd name="T0" fmla="*/ 2299 w 29"/>
              <a:gd name="T1" fmla="*/ 0 h 29"/>
              <a:gd name="T2" fmla="*/ 1806 w 29"/>
              <a:gd name="T3" fmla="*/ 0 h 29"/>
              <a:gd name="T4" fmla="*/ 1314 w 29"/>
              <a:gd name="T5" fmla="*/ 164 h 29"/>
              <a:gd name="T6" fmla="*/ 985 w 29"/>
              <a:gd name="T7" fmla="*/ 328 h 29"/>
              <a:gd name="T8" fmla="*/ 657 w 29"/>
              <a:gd name="T9" fmla="*/ 493 h 29"/>
              <a:gd name="T10" fmla="*/ 493 w 29"/>
              <a:gd name="T11" fmla="*/ 985 h 29"/>
              <a:gd name="T12" fmla="*/ 0 w 29"/>
              <a:gd name="T13" fmla="*/ 1314 h 29"/>
              <a:gd name="T14" fmla="*/ 0 w 29"/>
              <a:gd name="T15" fmla="*/ 1807 h 29"/>
              <a:gd name="T16" fmla="*/ 0 w 29"/>
              <a:gd name="T17" fmla="*/ 2299 h 29"/>
              <a:gd name="T18" fmla="*/ 0 w 29"/>
              <a:gd name="T19" fmla="*/ 2792 h 29"/>
              <a:gd name="T20" fmla="*/ 0 w 29"/>
              <a:gd name="T21" fmla="*/ 3285 h 29"/>
              <a:gd name="T22" fmla="*/ 493 w 29"/>
              <a:gd name="T23" fmla="*/ 3613 h 29"/>
              <a:gd name="T24" fmla="*/ 657 w 29"/>
              <a:gd name="T25" fmla="*/ 3942 h 29"/>
              <a:gd name="T26" fmla="*/ 985 w 29"/>
              <a:gd name="T27" fmla="*/ 4435 h 29"/>
              <a:gd name="T28" fmla="*/ 1314 w 29"/>
              <a:gd name="T29" fmla="*/ 4599 h 29"/>
              <a:gd name="T30" fmla="*/ 1806 w 29"/>
              <a:gd name="T31" fmla="*/ 4763 h 29"/>
              <a:gd name="T32" fmla="*/ 2299 w 29"/>
              <a:gd name="T33" fmla="*/ 4763 h 29"/>
              <a:gd name="T34" fmla="*/ 2956 w 29"/>
              <a:gd name="T35" fmla="*/ 4763 h 29"/>
              <a:gd name="T36" fmla="*/ 3284 w 29"/>
              <a:gd name="T37" fmla="*/ 4599 h 29"/>
              <a:gd name="T38" fmla="*/ 3613 w 29"/>
              <a:gd name="T39" fmla="*/ 4435 h 29"/>
              <a:gd name="T40" fmla="*/ 4105 w 29"/>
              <a:gd name="T41" fmla="*/ 3942 h 29"/>
              <a:gd name="T42" fmla="*/ 4269 w 29"/>
              <a:gd name="T43" fmla="*/ 3613 h 29"/>
              <a:gd name="T44" fmla="*/ 4598 w 29"/>
              <a:gd name="T45" fmla="*/ 3285 h 29"/>
              <a:gd name="T46" fmla="*/ 4598 w 29"/>
              <a:gd name="T47" fmla="*/ 2792 h 29"/>
              <a:gd name="T48" fmla="*/ 4762 w 29"/>
              <a:gd name="T49" fmla="*/ 2299 h 29"/>
              <a:gd name="T50" fmla="*/ 4598 w 29"/>
              <a:gd name="T51" fmla="*/ 1807 h 29"/>
              <a:gd name="T52" fmla="*/ 4598 w 29"/>
              <a:gd name="T53" fmla="*/ 1314 h 29"/>
              <a:gd name="T54" fmla="*/ 4269 w 29"/>
              <a:gd name="T55" fmla="*/ 985 h 29"/>
              <a:gd name="T56" fmla="*/ 4105 w 29"/>
              <a:gd name="T57" fmla="*/ 493 h 29"/>
              <a:gd name="T58" fmla="*/ 3613 w 29"/>
              <a:gd name="T59" fmla="*/ 328 h 29"/>
              <a:gd name="T60" fmla="*/ 3284 w 29"/>
              <a:gd name="T61" fmla="*/ 164 h 29"/>
              <a:gd name="T62" fmla="*/ 2956 w 29"/>
              <a:gd name="T63" fmla="*/ 0 h 29"/>
              <a:gd name="T64" fmla="*/ 2299 w 29"/>
              <a:gd name="T65" fmla="*/ 0 h 29"/>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9"/>
              <a:gd name="T100" fmla="*/ 0 h 29"/>
              <a:gd name="T101" fmla="*/ 29 w 29"/>
              <a:gd name="T102" fmla="*/ 29 h 29"/>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9" h="29">
                <a:moveTo>
                  <a:pt x="14" y="0"/>
                </a:moveTo>
                <a:lnTo>
                  <a:pt x="11" y="0"/>
                </a:lnTo>
                <a:lnTo>
                  <a:pt x="8" y="1"/>
                </a:lnTo>
                <a:lnTo>
                  <a:pt x="6" y="2"/>
                </a:lnTo>
                <a:lnTo>
                  <a:pt x="4" y="3"/>
                </a:lnTo>
                <a:lnTo>
                  <a:pt x="3" y="6"/>
                </a:lnTo>
                <a:lnTo>
                  <a:pt x="0" y="8"/>
                </a:lnTo>
                <a:lnTo>
                  <a:pt x="0" y="11"/>
                </a:lnTo>
                <a:lnTo>
                  <a:pt x="0" y="14"/>
                </a:lnTo>
                <a:lnTo>
                  <a:pt x="0" y="17"/>
                </a:lnTo>
                <a:lnTo>
                  <a:pt x="0" y="20"/>
                </a:lnTo>
                <a:lnTo>
                  <a:pt x="3" y="22"/>
                </a:lnTo>
                <a:lnTo>
                  <a:pt x="4" y="24"/>
                </a:lnTo>
                <a:lnTo>
                  <a:pt x="6" y="27"/>
                </a:lnTo>
                <a:lnTo>
                  <a:pt x="8" y="28"/>
                </a:lnTo>
                <a:lnTo>
                  <a:pt x="11" y="29"/>
                </a:lnTo>
                <a:lnTo>
                  <a:pt x="14" y="29"/>
                </a:lnTo>
                <a:lnTo>
                  <a:pt x="18" y="29"/>
                </a:lnTo>
                <a:lnTo>
                  <a:pt x="20" y="28"/>
                </a:lnTo>
                <a:lnTo>
                  <a:pt x="22" y="27"/>
                </a:lnTo>
                <a:lnTo>
                  <a:pt x="25" y="24"/>
                </a:lnTo>
                <a:lnTo>
                  <a:pt x="26" y="22"/>
                </a:lnTo>
                <a:lnTo>
                  <a:pt x="28" y="20"/>
                </a:lnTo>
                <a:lnTo>
                  <a:pt x="28" y="17"/>
                </a:lnTo>
                <a:lnTo>
                  <a:pt x="29" y="14"/>
                </a:lnTo>
                <a:lnTo>
                  <a:pt x="28" y="11"/>
                </a:lnTo>
                <a:lnTo>
                  <a:pt x="28" y="8"/>
                </a:lnTo>
                <a:lnTo>
                  <a:pt x="26" y="6"/>
                </a:lnTo>
                <a:lnTo>
                  <a:pt x="25" y="3"/>
                </a:lnTo>
                <a:lnTo>
                  <a:pt x="22" y="2"/>
                </a:lnTo>
                <a:lnTo>
                  <a:pt x="20" y="1"/>
                </a:lnTo>
                <a:lnTo>
                  <a:pt x="18" y="0"/>
                </a:lnTo>
                <a:lnTo>
                  <a:pt x="14" y="0"/>
                </a:lnTo>
              </a:path>
            </a:pathLst>
          </a:custGeom>
          <a:noFill/>
          <a:ln w="1588">
            <a:solidFill>
              <a:srgbClr val="FFFFFF"/>
            </a:solidFill>
            <a:prstDash val="solid"/>
            <a:round/>
            <a:headEnd/>
            <a:tailEnd/>
          </a:ln>
        </p:spPr>
        <p:txBody>
          <a:bodyPr lIns="57150" tIns="28575" rIns="57150" bIns="28575"/>
          <a:lstStyle/>
          <a:p>
            <a:endParaRPr lang="en-US"/>
          </a:p>
        </p:txBody>
      </p:sp>
      <p:sp>
        <p:nvSpPr>
          <p:cNvPr id="62714" name="Freeform 312"/>
          <p:cNvSpPr>
            <a:spLocks/>
          </p:cNvSpPr>
          <p:nvPr/>
        </p:nvSpPr>
        <p:spPr bwMode="auto">
          <a:xfrm>
            <a:off x="1858963" y="3225800"/>
            <a:ext cx="4762" cy="4763"/>
          </a:xfrm>
          <a:custGeom>
            <a:avLst/>
            <a:gdLst>
              <a:gd name="T0" fmla="*/ 2299 w 29"/>
              <a:gd name="T1" fmla="*/ 0 h 29"/>
              <a:gd name="T2" fmla="*/ 1642 w 29"/>
              <a:gd name="T3" fmla="*/ 0 h 29"/>
              <a:gd name="T4" fmla="*/ 1314 w 29"/>
              <a:gd name="T5" fmla="*/ 164 h 29"/>
              <a:gd name="T6" fmla="*/ 985 w 29"/>
              <a:gd name="T7" fmla="*/ 328 h 29"/>
              <a:gd name="T8" fmla="*/ 493 w 29"/>
              <a:gd name="T9" fmla="*/ 493 h 29"/>
              <a:gd name="T10" fmla="*/ 328 w 29"/>
              <a:gd name="T11" fmla="*/ 985 h 29"/>
              <a:gd name="T12" fmla="*/ 0 w 29"/>
              <a:gd name="T13" fmla="*/ 1314 h 29"/>
              <a:gd name="T14" fmla="*/ 0 w 29"/>
              <a:gd name="T15" fmla="*/ 1807 h 29"/>
              <a:gd name="T16" fmla="*/ 0 w 29"/>
              <a:gd name="T17" fmla="*/ 2299 h 29"/>
              <a:gd name="T18" fmla="*/ 0 w 29"/>
              <a:gd name="T19" fmla="*/ 2792 h 29"/>
              <a:gd name="T20" fmla="*/ 0 w 29"/>
              <a:gd name="T21" fmla="*/ 3285 h 29"/>
              <a:gd name="T22" fmla="*/ 328 w 29"/>
              <a:gd name="T23" fmla="*/ 3613 h 29"/>
              <a:gd name="T24" fmla="*/ 493 w 29"/>
              <a:gd name="T25" fmla="*/ 3942 h 29"/>
              <a:gd name="T26" fmla="*/ 985 w 29"/>
              <a:gd name="T27" fmla="*/ 4435 h 29"/>
              <a:gd name="T28" fmla="*/ 1314 w 29"/>
              <a:gd name="T29" fmla="*/ 4599 h 29"/>
              <a:gd name="T30" fmla="*/ 1642 w 29"/>
              <a:gd name="T31" fmla="*/ 4763 h 29"/>
              <a:gd name="T32" fmla="*/ 2299 w 29"/>
              <a:gd name="T33" fmla="*/ 4763 h 29"/>
              <a:gd name="T34" fmla="*/ 2792 w 29"/>
              <a:gd name="T35" fmla="*/ 4763 h 29"/>
              <a:gd name="T36" fmla="*/ 3284 w 29"/>
              <a:gd name="T37" fmla="*/ 4599 h 29"/>
              <a:gd name="T38" fmla="*/ 3613 w 29"/>
              <a:gd name="T39" fmla="*/ 4435 h 29"/>
              <a:gd name="T40" fmla="*/ 3941 w 29"/>
              <a:gd name="T41" fmla="*/ 3942 h 29"/>
              <a:gd name="T42" fmla="*/ 4105 w 29"/>
              <a:gd name="T43" fmla="*/ 3613 h 29"/>
              <a:gd name="T44" fmla="*/ 4598 w 29"/>
              <a:gd name="T45" fmla="*/ 3285 h 29"/>
              <a:gd name="T46" fmla="*/ 4598 w 29"/>
              <a:gd name="T47" fmla="*/ 2792 h 29"/>
              <a:gd name="T48" fmla="*/ 4762 w 29"/>
              <a:gd name="T49" fmla="*/ 2299 h 29"/>
              <a:gd name="T50" fmla="*/ 4598 w 29"/>
              <a:gd name="T51" fmla="*/ 1807 h 29"/>
              <a:gd name="T52" fmla="*/ 4598 w 29"/>
              <a:gd name="T53" fmla="*/ 1314 h 29"/>
              <a:gd name="T54" fmla="*/ 4105 w 29"/>
              <a:gd name="T55" fmla="*/ 985 h 29"/>
              <a:gd name="T56" fmla="*/ 3941 w 29"/>
              <a:gd name="T57" fmla="*/ 493 h 29"/>
              <a:gd name="T58" fmla="*/ 3613 w 29"/>
              <a:gd name="T59" fmla="*/ 328 h 29"/>
              <a:gd name="T60" fmla="*/ 3284 w 29"/>
              <a:gd name="T61" fmla="*/ 164 h 29"/>
              <a:gd name="T62" fmla="*/ 2792 w 29"/>
              <a:gd name="T63" fmla="*/ 0 h 29"/>
              <a:gd name="T64" fmla="*/ 2299 w 29"/>
              <a:gd name="T65" fmla="*/ 0 h 29"/>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9"/>
              <a:gd name="T100" fmla="*/ 0 h 29"/>
              <a:gd name="T101" fmla="*/ 29 w 29"/>
              <a:gd name="T102" fmla="*/ 29 h 29"/>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9" h="29">
                <a:moveTo>
                  <a:pt x="14" y="0"/>
                </a:moveTo>
                <a:lnTo>
                  <a:pt x="10" y="0"/>
                </a:lnTo>
                <a:lnTo>
                  <a:pt x="8" y="1"/>
                </a:lnTo>
                <a:lnTo>
                  <a:pt x="6" y="2"/>
                </a:lnTo>
                <a:lnTo>
                  <a:pt x="3" y="3"/>
                </a:lnTo>
                <a:lnTo>
                  <a:pt x="2" y="6"/>
                </a:lnTo>
                <a:lnTo>
                  <a:pt x="0" y="8"/>
                </a:lnTo>
                <a:lnTo>
                  <a:pt x="0" y="11"/>
                </a:lnTo>
                <a:lnTo>
                  <a:pt x="0" y="14"/>
                </a:lnTo>
                <a:lnTo>
                  <a:pt x="0" y="17"/>
                </a:lnTo>
                <a:lnTo>
                  <a:pt x="0" y="20"/>
                </a:lnTo>
                <a:lnTo>
                  <a:pt x="2" y="22"/>
                </a:lnTo>
                <a:lnTo>
                  <a:pt x="3" y="24"/>
                </a:lnTo>
                <a:lnTo>
                  <a:pt x="6" y="27"/>
                </a:lnTo>
                <a:lnTo>
                  <a:pt x="8" y="28"/>
                </a:lnTo>
                <a:lnTo>
                  <a:pt x="10" y="29"/>
                </a:lnTo>
                <a:lnTo>
                  <a:pt x="14" y="29"/>
                </a:lnTo>
                <a:lnTo>
                  <a:pt x="17" y="29"/>
                </a:lnTo>
                <a:lnTo>
                  <a:pt x="20" y="28"/>
                </a:lnTo>
                <a:lnTo>
                  <a:pt x="22" y="27"/>
                </a:lnTo>
                <a:lnTo>
                  <a:pt x="24" y="24"/>
                </a:lnTo>
                <a:lnTo>
                  <a:pt x="25" y="22"/>
                </a:lnTo>
                <a:lnTo>
                  <a:pt x="28" y="20"/>
                </a:lnTo>
                <a:lnTo>
                  <a:pt x="28" y="17"/>
                </a:lnTo>
                <a:lnTo>
                  <a:pt x="29" y="14"/>
                </a:lnTo>
                <a:lnTo>
                  <a:pt x="28" y="11"/>
                </a:lnTo>
                <a:lnTo>
                  <a:pt x="28" y="8"/>
                </a:lnTo>
                <a:lnTo>
                  <a:pt x="25" y="6"/>
                </a:lnTo>
                <a:lnTo>
                  <a:pt x="24" y="3"/>
                </a:lnTo>
                <a:lnTo>
                  <a:pt x="22" y="2"/>
                </a:lnTo>
                <a:lnTo>
                  <a:pt x="20" y="1"/>
                </a:lnTo>
                <a:lnTo>
                  <a:pt x="17" y="0"/>
                </a:lnTo>
                <a:lnTo>
                  <a:pt x="14" y="0"/>
                </a:lnTo>
                <a:close/>
              </a:path>
            </a:pathLst>
          </a:custGeom>
          <a:solidFill>
            <a:srgbClr val="FFFFFF"/>
          </a:solidFill>
          <a:ln w="9525">
            <a:noFill/>
            <a:round/>
            <a:headEnd/>
            <a:tailEnd/>
          </a:ln>
        </p:spPr>
        <p:txBody>
          <a:bodyPr lIns="57150" tIns="28575" rIns="57150" bIns="28575"/>
          <a:lstStyle/>
          <a:p>
            <a:endParaRPr lang="en-US"/>
          </a:p>
        </p:txBody>
      </p:sp>
      <p:sp>
        <p:nvSpPr>
          <p:cNvPr id="62715" name="Freeform 313"/>
          <p:cNvSpPr>
            <a:spLocks/>
          </p:cNvSpPr>
          <p:nvPr/>
        </p:nvSpPr>
        <p:spPr bwMode="auto">
          <a:xfrm>
            <a:off x="1858963" y="3225800"/>
            <a:ext cx="4762" cy="4763"/>
          </a:xfrm>
          <a:custGeom>
            <a:avLst/>
            <a:gdLst>
              <a:gd name="T0" fmla="*/ 2299 w 29"/>
              <a:gd name="T1" fmla="*/ 0 h 29"/>
              <a:gd name="T2" fmla="*/ 1642 w 29"/>
              <a:gd name="T3" fmla="*/ 0 h 29"/>
              <a:gd name="T4" fmla="*/ 1314 w 29"/>
              <a:gd name="T5" fmla="*/ 164 h 29"/>
              <a:gd name="T6" fmla="*/ 985 w 29"/>
              <a:gd name="T7" fmla="*/ 328 h 29"/>
              <a:gd name="T8" fmla="*/ 493 w 29"/>
              <a:gd name="T9" fmla="*/ 493 h 29"/>
              <a:gd name="T10" fmla="*/ 328 w 29"/>
              <a:gd name="T11" fmla="*/ 985 h 29"/>
              <a:gd name="T12" fmla="*/ 0 w 29"/>
              <a:gd name="T13" fmla="*/ 1314 h 29"/>
              <a:gd name="T14" fmla="*/ 0 w 29"/>
              <a:gd name="T15" fmla="*/ 1807 h 29"/>
              <a:gd name="T16" fmla="*/ 0 w 29"/>
              <a:gd name="T17" fmla="*/ 2299 h 29"/>
              <a:gd name="T18" fmla="*/ 0 w 29"/>
              <a:gd name="T19" fmla="*/ 2792 h 29"/>
              <a:gd name="T20" fmla="*/ 0 w 29"/>
              <a:gd name="T21" fmla="*/ 3285 h 29"/>
              <a:gd name="T22" fmla="*/ 328 w 29"/>
              <a:gd name="T23" fmla="*/ 3613 h 29"/>
              <a:gd name="T24" fmla="*/ 493 w 29"/>
              <a:gd name="T25" fmla="*/ 3942 h 29"/>
              <a:gd name="T26" fmla="*/ 985 w 29"/>
              <a:gd name="T27" fmla="*/ 4435 h 29"/>
              <a:gd name="T28" fmla="*/ 1314 w 29"/>
              <a:gd name="T29" fmla="*/ 4599 h 29"/>
              <a:gd name="T30" fmla="*/ 1642 w 29"/>
              <a:gd name="T31" fmla="*/ 4763 h 29"/>
              <a:gd name="T32" fmla="*/ 2299 w 29"/>
              <a:gd name="T33" fmla="*/ 4763 h 29"/>
              <a:gd name="T34" fmla="*/ 2792 w 29"/>
              <a:gd name="T35" fmla="*/ 4763 h 29"/>
              <a:gd name="T36" fmla="*/ 3284 w 29"/>
              <a:gd name="T37" fmla="*/ 4599 h 29"/>
              <a:gd name="T38" fmla="*/ 3613 w 29"/>
              <a:gd name="T39" fmla="*/ 4435 h 29"/>
              <a:gd name="T40" fmla="*/ 3941 w 29"/>
              <a:gd name="T41" fmla="*/ 3942 h 29"/>
              <a:gd name="T42" fmla="*/ 4105 w 29"/>
              <a:gd name="T43" fmla="*/ 3613 h 29"/>
              <a:gd name="T44" fmla="*/ 4598 w 29"/>
              <a:gd name="T45" fmla="*/ 3285 h 29"/>
              <a:gd name="T46" fmla="*/ 4598 w 29"/>
              <a:gd name="T47" fmla="*/ 2792 h 29"/>
              <a:gd name="T48" fmla="*/ 4762 w 29"/>
              <a:gd name="T49" fmla="*/ 2299 h 29"/>
              <a:gd name="T50" fmla="*/ 4598 w 29"/>
              <a:gd name="T51" fmla="*/ 1807 h 29"/>
              <a:gd name="T52" fmla="*/ 4598 w 29"/>
              <a:gd name="T53" fmla="*/ 1314 h 29"/>
              <a:gd name="T54" fmla="*/ 4105 w 29"/>
              <a:gd name="T55" fmla="*/ 985 h 29"/>
              <a:gd name="T56" fmla="*/ 3941 w 29"/>
              <a:gd name="T57" fmla="*/ 493 h 29"/>
              <a:gd name="T58" fmla="*/ 3613 w 29"/>
              <a:gd name="T59" fmla="*/ 328 h 29"/>
              <a:gd name="T60" fmla="*/ 3284 w 29"/>
              <a:gd name="T61" fmla="*/ 164 h 29"/>
              <a:gd name="T62" fmla="*/ 2792 w 29"/>
              <a:gd name="T63" fmla="*/ 0 h 29"/>
              <a:gd name="T64" fmla="*/ 2299 w 29"/>
              <a:gd name="T65" fmla="*/ 0 h 29"/>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9"/>
              <a:gd name="T100" fmla="*/ 0 h 29"/>
              <a:gd name="T101" fmla="*/ 29 w 29"/>
              <a:gd name="T102" fmla="*/ 29 h 29"/>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9" h="29">
                <a:moveTo>
                  <a:pt x="14" y="0"/>
                </a:moveTo>
                <a:lnTo>
                  <a:pt x="10" y="0"/>
                </a:lnTo>
                <a:lnTo>
                  <a:pt x="8" y="1"/>
                </a:lnTo>
                <a:lnTo>
                  <a:pt x="6" y="2"/>
                </a:lnTo>
                <a:lnTo>
                  <a:pt x="3" y="3"/>
                </a:lnTo>
                <a:lnTo>
                  <a:pt x="2" y="6"/>
                </a:lnTo>
                <a:lnTo>
                  <a:pt x="0" y="8"/>
                </a:lnTo>
                <a:lnTo>
                  <a:pt x="0" y="11"/>
                </a:lnTo>
                <a:lnTo>
                  <a:pt x="0" y="14"/>
                </a:lnTo>
                <a:lnTo>
                  <a:pt x="0" y="17"/>
                </a:lnTo>
                <a:lnTo>
                  <a:pt x="0" y="20"/>
                </a:lnTo>
                <a:lnTo>
                  <a:pt x="2" y="22"/>
                </a:lnTo>
                <a:lnTo>
                  <a:pt x="3" y="24"/>
                </a:lnTo>
                <a:lnTo>
                  <a:pt x="6" y="27"/>
                </a:lnTo>
                <a:lnTo>
                  <a:pt x="8" y="28"/>
                </a:lnTo>
                <a:lnTo>
                  <a:pt x="10" y="29"/>
                </a:lnTo>
                <a:lnTo>
                  <a:pt x="14" y="29"/>
                </a:lnTo>
                <a:lnTo>
                  <a:pt x="17" y="29"/>
                </a:lnTo>
                <a:lnTo>
                  <a:pt x="20" y="28"/>
                </a:lnTo>
                <a:lnTo>
                  <a:pt x="22" y="27"/>
                </a:lnTo>
                <a:lnTo>
                  <a:pt x="24" y="24"/>
                </a:lnTo>
                <a:lnTo>
                  <a:pt x="25" y="22"/>
                </a:lnTo>
                <a:lnTo>
                  <a:pt x="28" y="20"/>
                </a:lnTo>
                <a:lnTo>
                  <a:pt x="28" y="17"/>
                </a:lnTo>
                <a:lnTo>
                  <a:pt x="29" y="14"/>
                </a:lnTo>
                <a:lnTo>
                  <a:pt x="28" y="11"/>
                </a:lnTo>
                <a:lnTo>
                  <a:pt x="28" y="8"/>
                </a:lnTo>
                <a:lnTo>
                  <a:pt x="25" y="6"/>
                </a:lnTo>
                <a:lnTo>
                  <a:pt x="24" y="3"/>
                </a:lnTo>
                <a:lnTo>
                  <a:pt x="22" y="2"/>
                </a:lnTo>
                <a:lnTo>
                  <a:pt x="20" y="1"/>
                </a:lnTo>
                <a:lnTo>
                  <a:pt x="17" y="0"/>
                </a:lnTo>
                <a:lnTo>
                  <a:pt x="14" y="0"/>
                </a:lnTo>
              </a:path>
            </a:pathLst>
          </a:custGeom>
          <a:noFill/>
          <a:ln w="1588">
            <a:solidFill>
              <a:srgbClr val="FFFFFF"/>
            </a:solidFill>
            <a:prstDash val="solid"/>
            <a:round/>
            <a:headEnd/>
            <a:tailEnd/>
          </a:ln>
        </p:spPr>
        <p:txBody>
          <a:bodyPr lIns="57150" tIns="28575" rIns="57150" bIns="28575"/>
          <a:lstStyle/>
          <a:p>
            <a:endParaRPr lang="en-US"/>
          </a:p>
        </p:txBody>
      </p:sp>
      <p:sp>
        <p:nvSpPr>
          <p:cNvPr id="62716" name="Freeform 314"/>
          <p:cNvSpPr>
            <a:spLocks/>
          </p:cNvSpPr>
          <p:nvPr/>
        </p:nvSpPr>
        <p:spPr bwMode="auto">
          <a:xfrm>
            <a:off x="1866900" y="3225800"/>
            <a:ext cx="4763" cy="4763"/>
          </a:xfrm>
          <a:custGeom>
            <a:avLst/>
            <a:gdLst>
              <a:gd name="T0" fmla="*/ 2299 w 29"/>
              <a:gd name="T1" fmla="*/ 0 h 29"/>
              <a:gd name="T2" fmla="*/ 1807 w 29"/>
              <a:gd name="T3" fmla="*/ 0 h 29"/>
              <a:gd name="T4" fmla="*/ 1314 w 29"/>
              <a:gd name="T5" fmla="*/ 164 h 29"/>
              <a:gd name="T6" fmla="*/ 985 w 29"/>
              <a:gd name="T7" fmla="*/ 328 h 29"/>
              <a:gd name="T8" fmla="*/ 657 w 29"/>
              <a:gd name="T9" fmla="*/ 493 h 29"/>
              <a:gd name="T10" fmla="*/ 493 w 29"/>
              <a:gd name="T11" fmla="*/ 985 h 29"/>
              <a:gd name="T12" fmla="*/ 0 w 29"/>
              <a:gd name="T13" fmla="*/ 1314 h 29"/>
              <a:gd name="T14" fmla="*/ 0 w 29"/>
              <a:gd name="T15" fmla="*/ 1807 h 29"/>
              <a:gd name="T16" fmla="*/ 0 w 29"/>
              <a:gd name="T17" fmla="*/ 2299 h 29"/>
              <a:gd name="T18" fmla="*/ 0 w 29"/>
              <a:gd name="T19" fmla="*/ 2792 h 29"/>
              <a:gd name="T20" fmla="*/ 0 w 29"/>
              <a:gd name="T21" fmla="*/ 3285 h 29"/>
              <a:gd name="T22" fmla="*/ 493 w 29"/>
              <a:gd name="T23" fmla="*/ 3613 h 29"/>
              <a:gd name="T24" fmla="*/ 657 w 29"/>
              <a:gd name="T25" fmla="*/ 3942 h 29"/>
              <a:gd name="T26" fmla="*/ 985 w 29"/>
              <a:gd name="T27" fmla="*/ 4435 h 29"/>
              <a:gd name="T28" fmla="*/ 1314 w 29"/>
              <a:gd name="T29" fmla="*/ 4599 h 29"/>
              <a:gd name="T30" fmla="*/ 1807 w 29"/>
              <a:gd name="T31" fmla="*/ 4763 h 29"/>
              <a:gd name="T32" fmla="*/ 2299 w 29"/>
              <a:gd name="T33" fmla="*/ 4763 h 29"/>
              <a:gd name="T34" fmla="*/ 2956 w 29"/>
              <a:gd name="T35" fmla="*/ 4763 h 29"/>
              <a:gd name="T36" fmla="*/ 3285 w 29"/>
              <a:gd name="T37" fmla="*/ 4599 h 29"/>
              <a:gd name="T38" fmla="*/ 3613 w 29"/>
              <a:gd name="T39" fmla="*/ 4435 h 29"/>
              <a:gd name="T40" fmla="*/ 4106 w 29"/>
              <a:gd name="T41" fmla="*/ 3942 h 29"/>
              <a:gd name="T42" fmla="*/ 4270 w 29"/>
              <a:gd name="T43" fmla="*/ 3613 h 29"/>
              <a:gd name="T44" fmla="*/ 4599 w 29"/>
              <a:gd name="T45" fmla="*/ 3285 h 29"/>
              <a:gd name="T46" fmla="*/ 4599 w 29"/>
              <a:gd name="T47" fmla="*/ 2792 h 29"/>
              <a:gd name="T48" fmla="*/ 4763 w 29"/>
              <a:gd name="T49" fmla="*/ 2299 h 29"/>
              <a:gd name="T50" fmla="*/ 4599 w 29"/>
              <a:gd name="T51" fmla="*/ 1807 h 29"/>
              <a:gd name="T52" fmla="*/ 4599 w 29"/>
              <a:gd name="T53" fmla="*/ 1314 h 29"/>
              <a:gd name="T54" fmla="*/ 4270 w 29"/>
              <a:gd name="T55" fmla="*/ 985 h 29"/>
              <a:gd name="T56" fmla="*/ 4106 w 29"/>
              <a:gd name="T57" fmla="*/ 493 h 29"/>
              <a:gd name="T58" fmla="*/ 3613 w 29"/>
              <a:gd name="T59" fmla="*/ 328 h 29"/>
              <a:gd name="T60" fmla="*/ 3285 w 29"/>
              <a:gd name="T61" fmla="*/ 164 h 29"/>
              <a:gd name="T62" fmla="*/ 2956 w 29"/>
              <a:gd name="T63" fmla="*/ 0 h 29"/>
              <a:gd name="T64" fmla="*/ 2299 w 29"/>
              <a:gd name="T65" fmla="*/ 0 h 29"/>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9"/>
              <a:gd name="T100" fmla="*/ 0 h 29"/>
              <a:gd name="T101" fmla="*/ 29 w 29"/>
              <a:gd name="T102" fmla="*/ 29 h 29"/>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9" h="29">
                <a:moveTo>
                  <a:pt x="14" y="0"/>
                </a:moveTo>
                <a:lnTo>
                  <a:pt x="11" y="0"/>
                </a:lnTo>
                <a:lnTo>
                  <a:pt x="8" y="1"/>
                </a:lnTo>
                <a:lnTo>
                  <a:pt x="6" y="2"/>
                </a:lnTo>
                <a:lnTo>
                  <a:pt x="4" y="3"/>
                </a:lnTo>
                <a:lnTo>
                  <a:pt x="3" y="6"/>
                </a:lnTo>
                <a:lnTo>
                  <a:pt x="0" y="8"/>
                </a:lnTo>
                <a:lnTo>
                  <a:pt x="0" y="11"/>
                </a:lnTo>
                <a:lnTo>
                  <a:pt x="0" y="14"/>
                </a:lnTo>
                <a:lnTo>
                  <a:pt x="0" y="17"/>
                </a:lnTo>
                <a:lnTo>
                  <a:pt x="0" y="20"/>
                </a:lnTo>
                <a:lnTo>
                  <a:pt x="3" y="22"/>
                </a:lnTo>
                <a:lnTo>
                  <a:pt x="4" y="24"/>
                </a:lnTo>
                <a:lnTo>
                  <a:pt x="6" y="27"/>
                </a:lnTo>
                <a:lnTo>
                  <a:pt x="8" y="28"/>
                </a:lnTo>
                <a:lnTo>
                  <a:pt x="11" y="29"/>
                </a:lnTo>
                <a:lnTo>
                  <a:pt x="14" y="29"/>
                </a:lnTo>
                <a:lnTo>
                  <a:pt x="18" y="29"/>
                </a:lnTo>
                <a:lnTo>
                  <a:pt x="20" y="28"/>
                </a:lnTo>
                <a:lnTo>
                  <a:pt x="22" y="27"/>
                </a:lnTo>
                <a:lnTo>
                  <a:pt x="25" y="24"/>
                </a:lnTo>
                <a:lnTo>
                  <a:pt x="26" y="22"/>
                </a:lnTo>
                <a:lnTo>
                  <a:pt x="28" y="20"/>
                </a:lnTo>
                <a:lnTo>
                  <a:pt x="28" y="17"/>
                </a:lnTo>
                <a:lnTo>
                  <a:pt x="29" y="14"/>
                </a:lnTo>
                <a:lnTo>
                  <a:pt x="28" y="11"/>
                </a:lnTo>
                <a:lnTo>
                  <a:pt x="28" y="8"/>
                </a:lnTo>
                <a:lnTo>
                  <a:pt x="26" y="6"/>
                </a:lnTo>
                <a:lnTo>
                  <a:pt x="25" y="3"/>
                </a:lnTo>
                <a:lnTo>
                  <a:pt x="22" y="2"/>
                </a:lnTo>
                <a:lnTo>
                  <a:pt x="20" y="1"/>
                </a:lnTo>
                <a:lnTo>
                  <a:pt x="18" y="0"/>
                </a:lnTo>
                <a:lnTo>
                  <a:pt x="14" y="0"/>
                </a:lnTo>
                <a:close/>
              </a:path>
            </a:pathLst>
          </a:custGeom>
          <a:solidFill>
            <a:srgbClr val="FFFFFF"/>
          </a:solidFill>
          <a:ln w="9525">
            <a:noFill/>
            <a:round/>
            <a:headEnd/>
            <a:tailEnd/>
          </a:ln>
        </p:spPr>
        <p:txBody>
          <a:bodyPr lIns="57150" tIns="28575" rIns="57150" bIns="28575"/>
          <a:lstStyle/>
          <a:p>
            <a:endParaRPr lang="en-US"/>
          </a:p>
        </p:txBody>
      </p:sp>
      <p:sp>
        <p:nvSpPr>
          <p:cNvPr id="62717" name="Freeform 315"/>
          <p:cNvSpPr>
            <a:spLocks/>
          </p:cNvSpPr>
          <p:nvPr/>
        </p:nvSpPr>
        <p:spPr bwMode="auto">
          <a:xfrm>
            <a:off x="1866900" y="3225800"/>
            <a:ext cx="4763" cy="4763"/>
          </a:xfrm>
          <a:custGeom>
            <a:avLst/>
            <a:gdLst>
              <a:gd name="T0" fmla="*/ 2299 w 29"/>
              <a:gd name="T1" fmla="*/ 0 h 29"/>
              <a:gd name="T2" fmla="*/ 1807 w 29"/>
              <a:gd name="T3" fmla="*/ 0 h 29"/>
              <a:gd name="T4" fmla="*/ 1314 w 29"/>
              <a:gd name="T5" fmla="*/ 164 h 29"/>
              <a:gd name="T6" fmla="*/ 985 w 29"/>
              <a:gd name="T7" fmla="*/ 328 h 29"/>
              <a:gd name="T8" fmla="*/ 657 w 29"/>
              <a:gd name="T9" fmla="*/ 493 h 29"/>
              <a:gd name="T10" fmla="*/ 493 w 29"/>
              <a:gd name="T11" fmla="*/ 985 h 29"/>
              <a:gd name="T12" fmla="*/ 0 w 29"/>
              <a:gd name="T13" fmla="*/ 1314 h 29"/>
              <a:gd name="T14" fmla="*/ 0 w 29"/>
              <a:gd name="T15" fmla="*/ 1807 h 29"/>
              <a:gd name="T16" fmla="*/ 0 w 29"/>
              <a:gd name="T17" fmla="*/ 2299 h 29"/>
              <a:gd name="T18" fmla="*/ 0 w 29"/>
              <a:gd name="T19" fmla="*/ 2792 h 29"/>
              <a:gd name="T20" fmla="*/ 0 w 29"/>
              <a:gd name="T21" fmla="*/ 3285 h 29"/>
              <a:gd name="T22" fmla="*/ 493 w 29"/>
              <a:gd name="T23" fmla="*/ 3613 h 29"/>
              <a:gd name="T24" fmla="*/ 657 w 29"/>
              <a:gd name="T25" fmla="*/ 3942 h 29"/>
              <a:gd name="T26" fmla="*/ 985 w 29"/>
              <a:gd name="T27" fmla="*/ 4435 h 29"/>
              <a:gd name="T28" fmla="*/ 1314 w 29"/>
              <a:gd name="T29" fmla="*/ 4599 h 29"/>
              <a:gd name="T30" fmla="*/ 1807 w 29"/>
              <a:gd name="T31" fmla="*/ 4763 h 29"/>
              <a:gd name="T32" fmla="*/ 2299 w 29"/>
              <a:gd name="T33" fmla="*/ 4763 h 29"/>
              <a:gd name="T34" fmla="*/ 2956 w 29"/>
              <a:gd name="T35" fmla="*/ 4763 h 29"/>
              <a:gd name="T36" fmla="*/ 3285 w 29"/>
              <a:gd name="T37" fmla="*/ 4599 h 29"/>
              <a:gd name="T38" fmla="*/ 3613 w 29"/>
              <a:gd name="T39" fmla="*/ 4435 h 29"/>
              <a:gd name="T40" fmla="*/ 4106 w 29"/>
              <a:gd name="T41" fmla="*/ 3942 h 29"/>
              <a:gd name="T42" fmla="*/ 4270 w 29"/>
              <a:gd name="T43" fmla="*/ 3613 h 29"/>
              <a:gd name="T44" fmla="*/ 4599 w 29"/>
              <a:gd name="T45" fmla="*/ 3285 h 29"/>
              <a:gd name="T46" fmla="*/ 4599 w 29"/>
              <a:gd name="T47" fmla="*/ 2792 h 29"/>
              <a:gd name="T48" fmla="*/ 4763 w 29"/>
              <a:gd name="T49" fmla="*/ 2299 h 29"/>
              <a:gd name="T50" fmla="*/ 4599 w 29"/>
              <a:gd name="T51" fmla="*/ 1807 h 29"/>
              <a:gd name="T52" fmla="*/ 4599 w 29"/>
              <a:gd name="T53" fmla="*/ 1314 h 29"/>
              <a:gd name="T54" fmla="*/ 4270 w 29"/>
              <a:gd name="T55" fmla="*/ 985 h 29"/>
              <a:gd name="T56" fmla="*/ 4106 w 29"/>
              <a:gd name="T57" fmla="*/ 493 h 29"/>
              <a:gd name="T58" fmla="*/ 3613 w 29"/>
              <a:gd name="T59" fmla="*/ 328 h 29"/>
              <a:gd name="T60" fmla="*/ 3285 w 29"/>
              <a:gd name="T61" fmla="*/ 164 h 29"/>
              <a:gd name="T62" fmla="*/ 2956 w 29"/>
              <a:gd name="T63" fmla="*/ 0 h 29"/>
              <a:gd name="T64" fmla="*/ 2299 w 29"/>
              <a:gd name="T65" fmla="*/ 0 h 29"/>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9"/>
              <a:gd name="T100" fmla="*/ 0 h 29"/>
              <a:gd name="T101" fmla="*/ 29 w 29"/>
              <a:gd name="T102" fmla="*/ 29 h 29"/>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9" h="29">
                <a:moveTo>
                  <a:pt x="14" y="0"/>
                </a:moveTo>
                <a:lnTo>
                  <a:pt x="11" y="0"/>
                </a:lnTo>
                <a:lnTo>
                  <a:pt x="8" y="1"/>
                </a:lnTo>
                <a:lnTo>
                  <a:pt x="6" y="2"/>
                </a:lnTo>
                <a:lnTo>
                  <a:pt x="4" y="3"/>
                </a:lnTo>
                <a:lnTo>
                  <a:pt x="3" y="6"/>
                </a:lnTo>
                <a:lnTo>
                  <a:pt x="0" y="8"/>
                </a:lnTo>
                <a:lnTo>
                  <a:pt x="0" y="11"/>
                </a:lnTo>
                <a:lnTo>
                  <a:pt x="0" y="14"/>
                </a:lnTo>
                <a:lnTo>
                  <a:pt x="0" y="17"/>
                </a:lnTo>
                <a:lnTo>
                  <a:pt x="0" y="20"/>
                </a:lnTo>
                <a:lnTo>
                  <a:pt x="3" y="22"/>
                </a:lnTo>
                <a:lnTo>
                  <a:pt x="4" y="24"/>
                </a:lnTo>
                <a:lnTo>
                  <a:pt x="6" y="27"/>
                </a:lnTo>
                <a:lnTo>
                  <a:pt x="8" y="28"/>
                </a:lnTo>
                <a:lnTo>
                  <a:pt x="11" y="29"/>
                </a:lnTo>
                <a:lnTo>
                  <a:pt x="14" y="29"/>
                </a:lnTo>
                <a:lnTo>
                  <a:pt x="18" y="29"/>
                </a:lnTo>
                <a:lnTo>
                  <a:pt x="20" y="28"/>
                </a:lnTo>
                <a:lnTo>
                  <a:pt x="22" y="27"/>
                </a:lnTo>
                <a:lnTo>
                  <a:pt x="25" y="24"/>
                </a:lnTo>
                <a:lnTo>
                  <a:pt x="26" y="22"/>
                </a:lnTo>
                <a:lnTo>
                  <a:pt x="28" y="20"/>
                </a:lnTo>
                <a:lnTo>
                  <a:pt x="28" y="17"/>
                </a:lnTo>
                <a:lnTo>
                  <a:pt x="29" y="14"/>
                </a:lnTo>
                <a:lnTo>
                  <a:pt x="28" y="11"/>
                </a:lnTo>
                <a:lnTo>
                  <a:pt x="28" y="8"/>
                </a:lnTo>
                <a:lnTo>
                  <a:pt x="26" y="6"/>
                </a:lnTo>
                <a:lnTo>
                  <a:pt x="25" y="3"/>
                </a:lnTo>
                <a:lnTo>
                  <a:pt x="22" y="2"/>
                </a:lnTo>
                <a:lnTo>
                  <a:pt x="20" y="1"/>
                </a:lnTo>
                <a:lnTo>
                  <a:pt x="18" y="0"/>
                </a:lnTo>
                <a:lnTo>
                  <a:pt x="14" y="0"/>
                </a:lnTo>
              </a:path>
            </a:pathLst>
          </a:custGeom>
          <a:noFill/>
          <a:ln w="1588">
            <a:solidFill>
              <a:srgbClr val="FFFFFF"/>
            </a:solidFill>
            <a:prstDash val="solid"/>
            <a:round/>
            <a:headEnd/>
            <a:tailEnd/>
          </a:ln>
        </p:spPr>
        <p:txBody>
          <a:bodyPr lIns="57150" tIns="28575" rIns="57150" bIns="28575"/>
          <a:lstStyle/>
          <a:p>
            <a:endParaRPr lang="en-US"/>
          </a:p>
        </p:txBody>
      </p:sp>
      <p:sp>
        <p:nvSpPr>
          <p:cNvPr id="62718" name="Freeform 316"/>
          <p:cNvSpPr>
            <a:spLocks/>
          </p:cNvSpPr>
          <p:nvPr/>
        </p:nvSpPr>
        <p:spPr bwMode="auto">
          <a:xfrm>
            <a:off x="1876425" y="3225800"/>
            <a:ext cx="4763" cy="4763"/>
          </a:xfrm>
          <a:custGeom>
            <a:avLst/>
            <a:gdLst>
              <a:gd name="T0" fmla="*/ 2299 w 29"/>
              <a:gd name="T1" fmla="*/ 0 h 29"/>
              <a:gd name="T2" fmla="*/ 1642 w 29"/>
              <a:gd name="T3" fmla="*/ 0 h 29"/>
              <a:gd name="T4" fmla="*/ 1314 w 29"/>
              <a:gd name="T5" fmla="*/ 164 h 29"/>
              <a:gd name="T6" fmla="*/ 821 w 29"/>
              <a:gd name="T7" fmla="*/ 328 h 29"/>
              <a:gd name="T8" fmla="*/ 493 w 29"/>
              <a:gd name="T9" fmla="*/ 493 h 29"/>
              <a:gd name="T10" fmla="*/ 328 w 29"/>
              <a:gd name="T11" fmla="*/ 985 h 29"/>
              <a:gd name="T12" fmla="*/ 0 w 29"/>
              <a:gd name="T13" fmla="*/ 1314 h 29"/>
              <a:gd name="T14" fmla="*/ 0 w 29"/>
              <a:gd name="T15" fmla="*/ 1807 h 29"/>
              <a:gd name="T16" fmla="*/ 0 w 29"/>
              <a:gd name="T17" fmla="*/ 2299 h 29"/>
              <a:gd name="T18" fmla="*/ 0 w 29"/>
              <a:gd name="T19" fmla="*/ 2792 h 29"/>
              <a:gd name="T20" fmla="*/ 0 w 29"/>
              <a:gd name="T21" fmla="*/ 3285 h 29"/>
              <a:gd name="T22" fmla="*/ 328 w 29"/>
              <a:gd name="T23" fmla="*/ 3613 h 29"/>
              <a:gd name="T24" fmla="*/ 493 w 29"/>
              <a:gd name="T25" fmla="*/ 3942 h 29"/>
              <a:gd name="T26" fmla="*/ 821 w 29"/>
              <a:gd name="T27" fmla="*/ 4435 h 29"/>
              <a:gd name="T28" fmla="*/ 1314 w 29"/>
              <a:gd name="T29" fmla="*/ 4599 h 29"/>
              <a:gd name="T30" fmla="*/ 1642 w 29"/>
              <a:gd name="T31" fmla="*/ 4763 h 29"/>
              <a:gd name="T32" fmla="*/ 2299 w 29"/>
              <a:gd name="T33" fmla="*/ 4763 h 29"/>
              <a:gd name="T34" fmla="*/ 2792 w 29"/>
              <a:gd name="T35" fmla="*/ 4763 h 29"/>
              <a:gd name="T36" fmla="*/ 3285 w 29"/>
              <a:gd name="T37" fmla="*/ 4599 h 29"/>
              <a:gd name="T38" fmla="*/ 3613 w 29"/>
              <a:gd name="T39" fmla="*/ 4435 h 29"/>
              <a:gd name="T40" fmla="*/ 3942 w 29"/>
              <a:gd name="T41" fmla="*/ 3942 h 29"/>
              <a:gd name="T42" fmla="*/ 4106 w 29"/>
              <a:gd name="T43" fmla="*/ 3613 h 29"/>
              <a:gd name="T44" fmla="*/ 4599 w 29"/>
              <a:gd name="T45" fmla="*/ 3285 h 29"/>
              <a:gd name="T46" fmla="*/ 4599 w 29"/>
              <a:gd name="T47" fmla="*/ 2792 h 29"/>
              <a:gd name="T48" fmla="*/ 4763 w 29"/>
              <a:gd name="T49" fmla="*/ 2299 h 29"/>
              <a:gd name="T50" fmla="*/ 4599 w 29"/>
              <a:gd name="T51" fmla="*/ 1807 h 29"/>
              <a:gd name="T52" fmla="*/ 4599 w 29"/>
              <a:gd name="T53" fmla="*/ 1314 h 29"/>
              <a:gd name="T54" fmla="*/ 4106 w 29"/>
              <a:gd name="T55" fmla="*/ 985 h 29"/>
              <a:gd name="T56" fmla="*/ 3942 w 29"/>
              <a:gd name="T57" fmla="*/ 493 h 29"/>
              <a:gd name="T58" fmla="*/ 3613 w 29"/>
              <a:gd name="T59" fmla="*/ 328 h 29"/>
              <a:gd name="T60" fmla="*/ 3285 w 29"/>
              <a:gd name="T61" fmla="*/ 164 h 29"/>
              <a:gd name="T62" fmla="*/ 2792 w 29"/>
              <a:gd name="T63" fmla="*/ 0 h 29"/>
              <a:gd name="T64" fmla="*/ 2299 w 29"/>
              <a:gd name="T65" fmla="*/ 0 h 29"/>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9"/>
              <a:gd name="T100" fmla="*/ 0 h 29"/>
              <a:gd name="T101" fmla="*/ 29 w 29"/>
              <a:gd name="T102" fmla="*/ 29 h 29"/>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9" h="29">
                <a:moveTo>
                  <a:pt x="14" y="0"/>
                </a:moveTo>
                <a:lnTo>
                  <a:pt x="10" y="0"/>
                </a:lnTo>
                <a:lnTo>
                  <a:pt x="8" y="1"/>
                </a:lnTo>
                <a:lnTo>
                  <a:pt x="5" y="2"/>
                </a:lnTo>
                <a:lnTo>
                  <a:pt x="3" y="3"/>
                </a:lnTo>
                <a:lnTo>
                  <a:pt x="2" y="6"/>
                </a:lnTo>
                <a:lnTo>
                  <a:pt x="0" y="8"/>
                </a:lnTo>
                <a:lnTo>
                  <a:pt x="0" y="11"/>
                </a:lnTo>
                <a:lnTo>
                  <a:pt x="0" y="14"/>
                </a:lnTo>
                <a:lnTo>
                  <a:pt x="0" y="17"/>
                </a:lnTo>
                <a:lnTo>
                  <a:pt x="0" y="20"/>
                </a:lnTo>
                <a:lnTo>
                  <a:pt x="2" y="22"/>
                </a:lnTo>
                <a:lnTo>
                  <a:pt x="3" y="24"/>
                </a:lnTo>
                <a:lnTo>
                  <a:pt x="5" y="27"/>
                </a:lnTo>
                <a:lnTo>
                  <a:pt x="8" y="28"/>
                </a:lnTo>
                <a:lnTo>
                  <a:pt x="10" y="29"/>
                </a:lnTo>
                <a:lnTo>
                  <a:pt x="14" y="29"/>
                </a:lnTo>
                <a:lnTo>
                  <a:pt x="17" y="29"/>
                </a:lnTo>
                <a:lnTo>
                  <a:pt x="20" y="28"/>
                </a:lnTo>
                <a:lnTo>
                  <a:pt x="22" y="27"/>
                </a:lnTo>
                <a:lnTo>
                  <a:pt x="24" y="24"/>
                </a:lnTo>
                <a:lnTo>
                  <a:pt x="25" y="22"/>
                </a:lnTo>
                <a:lnTo>
                  <a:pt x="28" y="20"/>
                </a:lnTo>
                <a:lnTo>
                  <a:pt x="28" y="17"/>
                </a:lnTo>
                <a:lnTo>
                  <a:pt x="29" y="14"/>
                </a:lnTo>
                <a:lnTo>
                  <a:pt x="28" y="11"/>
                </a:lnTo>
                <a:lnTo>
                  <a:pt x="28" y="8"/>
                </a:lnTo>
                <a:lnTo>
                  <a:pt x="25" y="6"/>
                </a:lnTo>
                <a:lnTo>
                  <a:pt x="24" y="3"/>
                </a:lnTo>
                <a:lnTo>
                  <a:pt x="22" y="2"/>
                </a:lnTo>
                <a:lnTo>
                  <a:pt x="20" y="1"/>
                </a:lnTo>
                <a:lnTo>
                  <a:pt x="17" y="0"/>
                </a:lnTo>
                <a:lnTo>
                  <a:pt x="14" y="0"/>
                </a:lnTo>
                <a:close/>
              </a:path>
            </a:pathLst>
          </a:custGeom>
          <a:solidFill>
            <a:srgbClr val="FFFFFF"/>
          </a:solidFill>
          <a:ln w="9525">
            <a:noFill/>
            <a:round/>
            <a:headEnd/>
            <a:tailEnd/>
          </a:ln>
        </p:spPr>
        <p:txBody>
          <a:bodyPr lIns="57150" tIns="28575" rIns="57150" bIns="28575"/>
          <a:lstStyle/>
          <a:p>
            <a:endParaRPr lang="en-US"/>
          </a:p>
        </p:txBody>
      </p:sp>
      <p:sp>
        <p:nvSpPr>
          <p:cNvPr id="62719" name="Freeform 317"/>
          <p:cNvSpPr>
            <a:spLocks/>
          </p:cNvSpPr>
          <p:nvPr/>
        </p:nvSpPr>
        <p:spPr bwMode="auto">
          <a:xfrm>
            <a:off x="1876425" y="3225800"/>
            <a:ext cx="4763" cy="4763"/>
          </a:xfrm>
          <a:custGeom>
            <a:avLst/>
            <a:gdLst>
              <a:gd name="T0" fmla="*/ 2299 w 29"/>
              <a:gd name="T1" fmla="*/ 0 h 29"/>
              <a:gd name="T2" fmla="*/ 1642 w 29"/>
              <a:gd name="T3" fmla="*/ 0 h 29"/>
              <a:gd name="T4" fmla="*/ 1314 w 29"/>
              <a:gd name="T5" fmla="*/ 164 h 29"/>
              <a:gd name="T6" fmla="*/ 821 w 29"/>
              <a:gd name="T7" fmla="*/ 328 h 29"/>
              <a:gd name="T8" fmla="*/ 493 w 29"/>
              <a:gd name="T9" fmla="*/ 493 h 29"/>
              <a:gd name="T10" fmla="*/ 328 w 29"/>
              <a:gd name="T11" fmla="*/ 985 h 29"/>
              <a:gd name="T12" fmla="*/ 0 w 29"/>
              <a:gd name="T13" fmla="*/ 1314 h 29"/>
              <a:gd name="T14" fmla="*/ 0 w 29"/>
              <a:gd name="T15" fmla="*/ 1807 h 29"/>
              <a:gd name="T16" fmla="*/ 0 w 29"/>
              <a:gd name="T17" fmla="*/ 2299 h 29"/>
              <a:gd name="T18" fmla="*/ 0 w 29"/>
              <a:gd name="T19" fmla="*/ 2792 h 29"/>
              <a:gd name="T20" fmla="*/ 0 w 29"/>
              <a:gd name="T21" fmla="*/ 3285 h 29"/>
              <a:gd name="T22" fmla="*/ 328 w 29"/>
              <a:gd name="T23" fmla="*/ 3613 h 29"/>
              <a:gd name="T24" fmla="*/ 493 w 29"/>
              <a:gd name="T25" fmla="*/ 3942 h 29"/>
              <a:gd name="T26" fmla="*/ 821 w 29"/>
              <a:gd name="T27" fmla="*/ 4435 h 29"/>
              <a:gd name="T28" fmla="*/ 1314 w 29"/>
              <a:gd name="T29" fmla="*/ 4599 h 29"/>
              <a:gd name="T30" fmla="*/ 1642 w 29"/>
              <a:gd name="T31" fmla="*/ 4763 h 29"/>
              <a:gd name="T32" fmla="*/ 2299 w 29"/>
              <a:gd name="T33" fmla="*/ 4763 h 29"/>
              <a:gd name="T34" fmla="*/ 2792 w 29"/>
              <a:gd name="T35" fmla="*/ 4763 h 29"/>
              <a:gd name="T36" fmla="*/ 3285 w 29"/>
              <a:gd name="T37" fmla="*/ 4599 h 29"/>
              <a:gd name="T38" fmla="*/ 3613 w 29"/>
              <a:gd name="T39" fmla="*/ 4435 h 29"/>
              <a:gd name="T40" fmla="*/ 3942 w 29"/>
              <a:gd name="T41" fmla="*/ 3942 h 29"/>
              <a:gd name="T42" fmla="*/ 4106 w 29"/>
              <a:gd name="T43" fmla="*/ 3613 h 29"/>
              <a:gd name="T44" fmla="*/ 4599 w 29"/>
              <a:gd name="T45" fmla="*/ 3285 h 29"/>
              <a:gd name="T46" fmla="*/ 4599 w 29"/>
              <a:gd name="T47" fmla="*/ 2792 h 29"/>
              <a:gd name="T48" fmla="*/ 4763 w 29"/>
              <a:gd name="T49" fmla="*/ 2299 h 29"/>
              <a:gd name="T50" fmla="*/ 4599 w 29"/>
              <a:gd name="T51" fmla="*/ 1807 h 29"/>
              <a:gd name="T52" fmla="*/ 4599 w 29"/>
              <a:gd name="T53" fmla="*/ 1314 h 29"/>
              <a:gd name="T54" fmla="*/ 4106 w 29"/>
              <a:gd name="T55" fmla="*/ 985 h 29"/>
              <a:gd name="T56" fmla="*/ 3942 w 29"/>
              <a:gd name="T57" fmla="*/ 493 h 29"/>
              <a:gd name="T58" fmla="*/ 3613 w 29"/>
              <a:gd name="T59" fmla="*/ 328 h 29"/>
              <a:gd name="T60" fmla="*/ 3285 w 29"/>
              <a:gd name="T61" fmla="*/ 164 h 29"/>
              <a:gd name="T62" fmla="*/ 2792 w 29"/>
              <a:gd name="T63" fmla="*/ 0 h 29"/>
              <a:gd name="T64" fmla="*/ 2299 w 29"/>
              <a:gd name="T65" fmla="*/ 0 h 29"/>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9"/>
              <a:gd name="T100" fmla="*/ 0 h 29"/>
              <a:gd name="T101" fmla="*/ 29 w 29"/>
              <a:gd name="T102" fmla="*/ 29 h 29"/>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9" h="29">
                <a:moveTo>
                  <a:pt x="14" y="0"/>
                </a:moveTo>
                <a:lnTo>
                  <a:pt x="10" y="0"/>
                </a:lnTo>
                <a:lnTo>
                  <a:pt x="8" y="1"/>
                </a:lnTo>
                <a:lnTo>
                  <a:pt x="5" y="2"/>
                </a:lnTo>
                <a:lnTo>
                  <a:pt x="3" y="3"/>
                </a:lnTo>
                <a:lnTo>
                  <a:pt x="2" y="6"/>
                </a:lnTo>
                <a:lnTo>
                  <a:pt x="0" y="8"/>
                </a:lnTo>
                <a:lnTo>
                  <a:pt x="0" y="11"/>
                </a:lnTo>
                <a:lnTo>
                  <a:pt x="0" y="14"/>
                </a:lnTo>
                <a:lnTo>
                  <a:pt x="0" y="17"/>
                </a:lnTo>
                <a:lnTo>
                  <a:pt x="0" y="20"/>
                </a:lnTo>
                <a:lnTo>
                  <a:pt x="2" y="22"/>
                </a:lnTo>
                <a:lnTo>
                  <a:pt x="3" y="24"/>
                </a:lnTo>
                <a:lnTo>
                  <a:pt x="5" y="27"/>
                </a:lnTo>
                <a:lnTo>
                  <a:pt x="8" y="28"/>
                </a:lnTo>
                <a:lnTo>
                  <a:pt x="10" y="29"/>
                </a:lnTo>
                <a:lnTo>
                  <a:pt x="14" y="29"/>
                </a:lnTo>
                <a:lnTo>
                  <a:pt x="17" y="29"/>
                </a:lnTo>
                <a:lnTo>
                  <a:pt x="20" y="28"/>
                </a:lnTo>
                <a:lnTo>
                  <a:pt x="22" y="27"/>
                </a:lnTo>
                <a:lnTo>
                  <a:pt x="24" y="24"/>
                </a:lnTo>
                <a:lnTo>
                  <a:pt x="25" y="22"/>
                </a:lnTo>
                <a:lnTo>
                  <a:pt x="28" y="20"/>
                </a:lnTo>
                <a:lnTo>
                  <a:pt x="28" y="17"/>
                </a:lnTo>
                <a:lnTo>
                  <a:pt x="29" y="14"/>
                </a:lnTo>
                <a:lnTo>
                  <a:pt x="28" y="11"/>
                </a:lnTo>
                <a:lnTo>
                  <a:pt x="28" y="8"/>
                </a:lnTo>
                <a:lnTo>
                  <a:pt x="25" y="6"/>
                </a:lnTo>
                <a:lnTo>
                  <a:pt x="24" y="3"/>
                </a:lnTo>
                <a:lnTo>
                  <a:pt x="22" y="2"/>
                </a:lnTo>
                <a:lnTo>
                  <a:pt x="20" y="1"/>
                </a:lnTo>
                <a:lnTo>
                  <a:pt x="17" y="0"/>
                </a:lnTo>
                <a:lnTo>
                  <a:pt x="14" y="0"/>
                </a:lnTo>
              </a:path>
            </a:pathLst>
          </a:custGeom>
          <a:noFill/>
          <a:ln w="1588">
            <a:solidFill>
              <a:srgbClr val="FFFFFF"/>
            </a:solidFill>
            <a:prstDash val="solid"/>
            <a:round/>
            <a:headEnd/>
            <a:tailEnd/>
          </a:ln>
        </p:spPr>
        <p:txBody>
          <a:bodyPr lIns="57150" tIns="28575" rIns="57150" bIns="28575"/>
          <a:lstStyle/>
          <a:p>
            <a:endParaRPr lang="en-US"/>
          </a:p>
        </p:txBody>
      </p:sp>
      <p:sp>
        <p:nvSpPr>
          <p:cNvPr id="62720" name="Freeform 318"/>
          <p:cNvSpPr>
            <a:spLocks/>
          </p:cNvSpPr>
          <p:nvPr/>
        </p:nvSpPr>
        <p:spPr bwMode="auto">
          <a:xfrm>
            <a:off x="1839913" y="3214688"/>
            <a:ext cx="4762" cy="4762"/>
          </a:xfrm>
          <a:custGeom>
            <a:avLst/>
            <a:gdLst>
              <a:gd name="T0" fmla="*/ 2463 w 29"/>
              <a:gd name="T1" fmla="*/ 0 h 30"/>
              <a:gd name="T2" fmla="*/ 1970 w 29"/>
              <a:gd name="T3" fmla="*/ 0 h 30"/>
              <a:gd name="T4" fmla="*/ 1478 w 29"/>
              <a:gd name="T5" fmla="*/ 159 h 30"/>
              <a:gd name="T6" fmla="*/ 1149 w 29"/>
              <a:gd name="T7" fmla="*/ 476 h 30"/>
              <a:gd name="T8" fmla="*/ 821 w 29"/>
              <a:gd name="T9" fmla="*/ 635 h 30"/>
              <a:gd name="T10" fmla="*/ 328 w 29"/>
              <a:gd name="T11" fmla="*/ 952 h 30"/>
              <a:gd name="T12" fmla="*/ 164 w 29"/>
              <a:gd name="T13" fmla="*/ 1270 h 30"/>
              <a:gd name="T14" fmla="*/ 164 w 29"/>
              <a:gd name="T15" fmla="*/ 1905 h 30"/>
              <a:gd name="T16" fmla="*/ 0 w 29"/>
              <a:gd name="T17" fmla="*/ 2222 h 30"/>
              <a:gd name="T18" fmla="*/ 164 w 29"/>
              <a:gd name="T19" fmla="*/ 2857 h 30"/>
              <a:gd name="T20" fmla="*/ 164 w 29"/>
              <a:gd name="T21" fmla="*/ 3175 h 30"/>
              <a:gd name="T22" fmla="*/ 328 w 29"/>
              <a:gd name="T23" fmla="*/ 3492 h 30"/>
              <a:gd name="T24" fmla="*/ 821 w 29"/>
              <a:gd name="T25" fmla="*/ 3968 h 30"/>
              <a:gd name="T26" fmla="*/ 1149 w 29"/>
              <a:gd name="T27" fmla="*/ 4286 h 30"/>
              <a:gd name="T28" fmla="*/ 1478 w 29"/>
              <a:gd name="T29" fmla="*/ 4445 h 30"/>
              <a:gd name="T30" fmla="*/ 1970 w 29"/>
              <a:gd name="T31" fmla="*/ 4762 h 30"/>
              <a:gd name="T32" fmla="*/ 2463 w 29"/>
              <a:gd name="T33" fmla="*/ 4762 h 30"/>
              <a:gd name="T34" fmla="*/ 2956 w 29"/>
              <a:gd name="T35" fmla="*/ 4762 h 30"/>
              <a:gd name="T36" fmla="*/ 3448 w 29"/>
              <a:gd name="T37" fmla="*/ 4445 h 30"/>
              <a:gd name="T38" fmla="*/ 3777 w 29"/>
              <a:gd name="T39" fmla="*/ 4286 h 30"/>
              <a:gd name="T40" fmla="*/ 4269 w 29"/>
              <a:gd name="T41" fmla="*/ 3968 h 30"/>
              <a:gd name="T42" fmla="*/ 4434 w 29"/>
              <a:gd name="T43" fmla="*/ 3492 h 30"/>
              <a:gd name="T44" fmla="*/ 4598 w 29"/>
              <a:gd name="T45" fmla="*/ 3175 h 30"/>
              <a:gd name="T46" fmla="*/ 4762 w 29"/>
              <a:gd name="T47" fmla="*/ 2857 h 30"/>
              <a:gd name="T48" fmla="*/ 4762 w 29"/>
              <a:gd name="T49" fmla="*/ 2222 h 30"/>
              <a:gd name="T50" fmla="*/ 4762 w 29"/>
              <a:gd name="T51" fmla="*/ 1905 h 30"/>
              <a:gd name="T52" fmla="*/ 4598 w 29"/>
              <a:gd name="T53" fmla="*/ 1270 h 30"/>
              <a:gd name="T54" fmla="*/ 4434 w 29"/>
              <a:gd name="T55" fmla="*/ 952 h 30"/>
              <a:gd name="T56" fmla="*/ 4269 w 29"/>
              <a:gd name="T57" fmla="*/ 635 h 30"/>
              <a:gd name="T58" fmla="*/ 3777 w 29"/>
              <a:gd name="T59" fmla="*/ 476 h 30"/>
              <a:gd name="T60" fmla="*/ 3448 w 29"/>
              <a:gd name="T61" fmla="*/ 159 h 30"/>
              <a:gd name="T62" fmla="*/ 2956 w 29"/>
              <a:gd name="T63" fmla="*/ 0 h 30"/>
              <a:gd name="T64" fmla="*/ 2463 w 29"/>
              <a:gd name="T65" fmla="*/ 0 h 3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9"/>
              <a:gd name="T100" fmla="*/ 0 h 30"/>
              <a:gd name="T101" fmla="*/ 29 w 29"/>
              <a:gd name="T102" fmla="*/ 30 h 30"/>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9" h="30">
                <a:moveTo>
                  <a:pt x="15" y="0"/>
                </a:moveTo>
                <a:lnTo>
                  <a:pt x="12" y="0"/>
                </a:lnTo>
                <a:lnTo>
                  <a:pt x="9" y="1"/>
                </a:lnTo>
                <a:lnTo>
                  <a:pt x="7" y="3"/>
                </a:lnTo>
                <a:lnTo>
                  <a:pt x="5" y="4"/>
                </a:lnTo>
                <a:lnTo>
                  <a:pt x="2" y="6"/>
                </a:lnTo>
                <a:lnTo>
                  <a:pt x="1" y="8"/>
                </a:lnTo>
                <a:lnTo>
                  <a:pt x="1" y="12"/>
                </a:lnTo>
                <a:lnTo>
                  <a:pt x="0" y="14"/>
                </a:lnTo>
                <a:lnTo>
                  <a:pt x="1" y="18"/>
                </a:lnTo>
                <a:lnTo>
                  <a:pt x="1" y="20"/>
                </a:lnTo>
                <a:lnTo>
                  <a:pt x="2" y="22"/>
                </a:lnTo>
                <a:lnTo>
                  <a:pt x="5" y="25"/>
                </a:lnTo>
                <a:lnTo>
                  <a:pt x="7" y="27"/>
                </a:lnTo>
                <a:lnTo>
                  <a:pt x="9" y="28"/>
                </a:lnTo>
                <a:lnTo>
                  <a:pt x="12" y="30"/>
                </a:lnTo>
                <a:lnTo>
                  <a:pt x="15" y="30"/>
                </a:lnTo>
                <a:lnTo>
                  <a:pt x="18" y="30"/>
                </a:lnTo>
                <a:lnTo>
                  <a:pt x="21" y="28"/>
                </a:lnTo>
                <a:lnTo>
                  <a:pt x="23" y="27"/>
                </a:lnTo>
                <a:lnTo>
                  <a:pt x="26" y="25"/>
                </a:lnTo>
                <a:lnTo>
                  <a:pt x="27" y="22"/>
                </a:lnTo>
                <a:lnTo>
                  <a:pt x="28" y="20"/>
                </a:lnTo>
                <a:lnTo>
                  <a:pt x="29" y="18"/>
                </a:lnTo>
                <a:lnTo>
                  <a:pt x="29" y="14"/>
                </a:lnTo>
                <a:lnTo>
                  <a:pt x="29" y="12"/>
                </a:lnTo>
                <a:lnTo>
                  <a:pt x="28" y="8"/>
                </a:lnTo>
                <a:lnTo>
                  <a:pt x="27" y="6"/>
                </a:lnTo>
                <a:lnTo>
                  <a:pt x="26" y="4"/>
                </a:lnTo>
                <a:lnTo>
                  <a:pt x="23" y="3"/>
                </a:lnTo>
                <a:lnTo>
                  <a:pt x="21" y="1"/>
                </a:lnTo>
                <a:lnTo>
                  <a:pt x="18" y="0"/>
                </a:lnTo>
                <a:lnTo>
                  <a:pt x="15" y="0"/>
                </a:lnTo>
                <a:close/>
              </a:path>
            </a:pathLst>
          </a:custGeom>
          <a:solidFill>
            <a:srgbClr val="FFFFFF"/>
          </a:solidFill>
          <a:ln w="9525">
            <a:noFill/>
            <a:round/>
            <a:headEnd/>
            <a:tailEnd/>
          </a:ln>
        </p:spPr>
        <p:txBody>
          <a:bodyPr lIns="57150" tIns="28575" rIns="57150" bIns="28575"/>
          <a:lstStyle/>
          <a:p>
            <a:endParaRPr lang="en-US"/>
          </a:p>
        </p:txBody>
      </p:sp>
      <p:sp>
        <p:nvSpPr>
          <p:cNvPr id="62721" name="Freeform 319"/>
          <p:cNvSpPr>
            <a:spLocks/>
          </p:cNvSpPr>
          <p:nvPr/>
        </p:nvSpPr>
        <p:spPr bwMode="auto">
          <a:xfrm>
            <a:off x="1839913" y="3214688"/>
            <a:ext cx="4762" cy="4762"/>
          </a:xfrm>
          <a:custGeom>
            <a:avLst/>
            <a:gdLst>
              <a:gd name="T0" fmla="*/ 2463 w 29"/>
              <a:gd name="T1" fmla="*/ 0 h 30"/>
              <a:gd name="T2" fmla="*/ 1970 w 29"/>
              <a:gd name="T3" fmla="*/ 0 h 30"/>
              <a:gd name="T4" fmla="*/ 1478 w 29"/>
              <a:gd name="T5" fmla="*/ 159 h 30"/>
              <a:gd name="T6" fmla="*/ 1149 w 29"/>
              <a:gd name="T7" fmla="*/ 476 h 30"/>
              <a:gd name="T8" fmla="*/ 821 w 29"/>
              <a:gd name="T9" fmla="*/ 635 h 30"/>
              <a:gd name="T10" fmla="*/ 328 w 29"/>
              <a:gd name="T11" fmla="*/ 952 h 30"/>
              <a:gd name="T12" fmla="*/ 164 w 29"/>
              <a:gd name="T13" fmla="*/ 1270 h 30"/>
              <a:gd name="T14" fmla="*/ 164 w 29"/>
              <a:gd name="T15" fmla="*/ 1905 h 30"/>
              <a:gd name="T16" fmla="*/ 0 w 29"/>
              <a:gd name="T17" fmla="*/ 2222 h 30"/>
              <a:gd name="T18" fmla="*/ 164 w 29"/>
              <a:gd name="T19" fmla="*/ 2857 h 30"/>
              <a:gd name="T20" fmla="*/ 164 w 29"/>
              <a:gd name="T21" fmla="*/ 3175 h 30"/>
              <a:gd name="T22" fmla="*/ 328 w 29"/>
              <a:gd name="T23" fmla="*/ 3492 h 30"/>
              <a:gd name="T24" fmla="*/ 821 w 29"/>
              <a:gd name="T25" fmla="*/ 3968 h 30"/>
              <a:gd name="T26" fmla="*/ 1149 w 29"/>
              <a:gd name="T27" fmla="*/ 4286 h 30"/>
              <a:gd name="T28" fmla="*/ 1478 w 29"/>
              <a:gd name="T29" fmla="*/ 4445 h 30"/>
              <a:gd name="T30" fmla="*/ 1970 w 29"/>
              <a:gd name="T31" fmla="*/ 4762 h 30"/>
              <a:gd name="T32" fmla="*/ 2463 w 29"/>
              <a:gd name="T33" fmla="*/ 4762 h 30"/>
              <a:gd name="T34" fmla="*/ 2956 w 29"/>
              <a:gd name="T35" fmla="*/ 4762 h 30"/>
              <a:gd name="T36" fmla="*/ 3448 w 29"/>
              <a:gd name="T37" fmla="*/ 4445 h 30"/>
              <a:gd name="T38" fmla="*/ 3777 w 29"/>
              <a:gd name="T39" fmla="*/ 4286 h 30"/>
              <a:gd name="T40" fmla="*/ 4269 w 29"/>
              <a:gd name="T41" fmla="*/ 3968 h 30"/>
              <a:gd name="T42" fmla="*/ 4434 w 29"/>
              <a:gd name="T43" fmla="*/ 3492 h 30"/>
              <a:gd name="T44" fmla="*/ 4598 w 29"/>
              <a:gd name="T45" fmla="*/ 3175 h 30"/>
              <a:gd name="T46" fmla="*/ 4762 w 29"/>
              <a:gd name="T47" fmla="*/ 2857 h 30"/>
              <a:gd name="T48" fmla="*/ 4762 w 29"/>
              <a:gd name="T49" fmla="*/ 2222 h 30"/>
              <a:gd name="T50" fmla="*/ 4762 w 29"/>
              <a:gd name="T51" fmla="*/ 1905 h 30"/>
              <a:gd name="T52" fmla="*/ 4598 w 29"/>
              <a:gd name="T53" fmla="*/ 1270 h 30"/>
              <a:gd name="T54" fmla="*/ 4434 w 29"/>
              <a:gd name="T55" fmla="*/ 952 h 30"/>
              <a:gd name="T56" fmla="*/ 4269 w 29"/>
              <a:gd name="T57" fmla="*/ 635 h 30"/>
              <a:gd name="T58" fmla="*/ 3777 w 29"/>
              <a:gd name="T59" fmla="*/ 476 h 30"/>
              <a:gd name="T60" fmla="*/ 3448 w 29"/>
              <a:gd name="T61" fmla="*/ 159 h 30"/>
              <a:gd name="T62" fmla="*/ 2956 w 29"/>
              <a:gd name="T63" fmla="*/ 0 h 30"/>
              <a:gd name="T64" fmla="*/ 2463 w 29"/>
              <a:gd name="T65" fmla="*/ 0 h 3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9"/>
              <a:gd name="T100" fmla="*/ 0 h 30"/>
              <a:gd name="T101" fmla="*/ 29 w 29"/>
              <a:gd name="T102" fmla="*/ 30 h 30"/>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9" h="30">
                <a:moveTo>
                  <a:pt x="15" y="0"/>
                </a:moveTo>
                <a:lnTo>
                  <a:pt x="12" y="0"/>
                </a:lnTo>
                <a:lnTo>
                  <a:pt x="9" y="1"/>
                </a:lnTo>
                <a:lnTo>
                  <a:pt x="7" y="3"/>
                </a:lnTo>
                <a:lnTo>
                  <a:pt x="5" y="4"/>
                </a:lnTo>
                <a:lnTo>
                  <a:pt x="2" y="6"/>
                </a:lnTo>
                <a:lnTo>
                  <a:pt x="1" y="8"/>
                </a:lnTo>
                <a:lnTo>
                  <a:pt x="1" y="12"/>
                </a:lnTo>
                <a:lnTo>
                  <a:pt x="0" y="14"/>
                </a:lnTo>
                <a:lnTo>
                  <a:pt x="1" y="18"/>
                </a:lnTo>
                <a:lnTo>
                  <a:pt x="1" y="20"/>
                </a:lnTo>
                <a:lnTo>
                  <a:pt x="2" y="22"/>
                </a:lnTo>
                <a:lnTo>
                  <a:pt x="5" y="25"/>
                </a:lnTo>
                <a:lnTo>
                  <a:pt x="7" y="27"/>
                </a:lnTo>
                <a:lnTo>
                  <a:pt x="9" y="28"/>
                </a:lnTo>
                <a:lnTo>
                  <a:pt x="12" y="30"/>
                </a:lnTo>
                <a:lnTo>
                  <a:pt x="15" y="30"/>
                </a:lnTo>
                <a:lnTo>
                  <a:pt x="18" y="30"/>
                </a:lnTo>
                <a:lnTo>
                  <a:pt x="21" y="28"/>
                </a:lnTo>
                <a:lnTo>
                  <a:pt x="23" y="27"/>
                </a:lnTo>
                <a:lnTo>
                  <a:pt x="26" y="25"/>
                </a:lnTo>
                <a:lnTo>
                  <a:pt x="27" y="22"/>
                </a:lnTo>
                <a:lnTo>
                  <a:pt x="28" y="20"/>
                </a:lnTo>
                <a:lnTo>
                  <a:pt x="29" y="18"/>
                </a:lnTo>
                <a:lnTo>
                  <a:pt x="29" y="14"/>
                </a:lnTo>
                <a:lnTo>
                  <a:pt x="29" y="12"/>
                </a:lnTo>
                <a:lnTo>
                  <a:pt x="28" y="8"/>
                </a:lnTo>
                <a:lnTo>
                  <a:pt x="27" y="6"/>
                </a:lnTo>
                <a:lnTo>
                  <a:pt x="26" y="4"/>
                </a:lnTo>
                <a:lnTo>
                  <a:pt x="23" y="3"/>
                </a:lnTo>
                <a:lnTo>
                  <a:pt x="21" y="1"/>
                </a:lnTo>
                <a:lnTo>
                  <a:pt x="18" y="0"/>
                </a:lnTo>
                <a:lnTo>
                  <a:pt x="15" y="0"/>
                </a:lnTo>
              </a:path>
            </a:pathLst>
          </a:custGeom>
          <a:noFill/>
          <a:ln w="1588">
            <a:solidFill>
              <a:srgbClr val="FFFFFF"/>
            </a:solidFill>
            <a:prstDash val="solid"/>
            <a:round/>
            <a:headEnd/>
            <a:tailEnd/>
          </a:ln>
        </p:spPr>
        <p:txBody>
          <a:bodyPr lIns="57150" tIns="28575" rIns="57150" bIns="28575"/>
          <a:lstStyle/>
          <a:p>
            <a:endParaRPr lang="en-US"/>
          </a:p>
        </p:txBody>
      </p:sp>
      <p:sp>
        <p:nvSpPr>
          <p:cNvPr id="62722" name="Freeform 320"/>
          <p:cNvSpPr>
            <a:spLocks/>
          </p:cNvSpPr>
          <p:nvPr/>
        </p:nvSpPr>
        <p:spPr bwMode="auto">
          <a:xfrm>
            <a:off x="1849438" y="3214688"/>
            <a:ext cx="4762" cy="4762"/>
          </a:xfrm>
          <a:custGeom>
            <a:avLst/>
            <a:gdLst>
              <a:gd name="T0" fmla="*/ 2463 w 29"/>
              <a:gd name="T1" fmla="*/ 0 h 30"/>
              <a:gd name="T2" fmla="*/ 1806 w 29"/>
              <a:gd name="T3" fmla="*/ 0 h 30"/>
              <a:gd name="T4" fmla="*/ 1478 w 29"/>
              <a:gd name="T5" fmla="*/ 159 h 30"/>
              <a:gd name="T6" fmla="*/ 1149 w 29"/>
              <a:gd name="T7" fmla="*/ 476 h 30"/>
              <a:gd name="T8" fmla="*/ 657 w 29"/>
              <a:gd name="T9" fmla="*/ 635 h 30"/>
              <a:gd name="T10" fmla="*/ 328 w 29"/>
              <a:gd name="T11" fmla="*/ 952 h 30"/>
              <a:gd name="T12" fmla="*/ 164 w 29"/>
              <a:gd name="T13" fmla="*/ 1270 h 30"/>
              <a:gd name="T14" fmla="*/ 164 w 29"/>
              <a:gd name="T15" fmla="*/ 1905 h 30"/>
              <a:gd name="T16" fmla="*/ 0 w 29"/>
              <a:gd name="T17" fmla="*/ 2222 h 30"/>
              <a:gd name="T18" fmla="*/ 164 w 29"/>
              <a:gd name="T19" fmla="*/ 2857 h 30"/>
              <a:gd name="T20" fmla="*/ 164 w 29"/>
              <a:gd name="T21" fmla="*/ 3175 h 30"/>
              <a:gd name="T22" fmla="*/ 328 w 29"/>
              <a:gd name="T23" fmla="*/ 3492 h 30"/>
              <a:gd name="T24" fmla="*/ 657 w 29"/>
              <a:gd name="T25" fmla="*/ 3968 h 30"/>
              <a:gd name="T26" fmla="*/ 1149 w 29"/>
              <a:gd name="T27" fmla="*/ 4286 h 30"/>
              <a:gd name="T28" fmla="*/ 1478 w 29"/>
              <a:gd name="T29" fmla="*/ 4445 h 30"/>
              <a:gd name="T30" fmla="*/ 1806 w 29"/>
              <a:gd name="T31" fmla="*/ 4762 h 30"/>
              <a:gd name="T32" fmla="*/ 2463 w 29"/>
              <a:gd name="T33" fmla="*/ 4762 h 30"/>
              <a:gd name="T34" fmla="*/ 2792 w 29"/>
              <a:gd name="T35" fmla="*/ 4762 h 30"/>
              <a:gd name="T36" fmla="*/ 3448 w 29"/>
              <a:gd name="T37" fmla="*/ 4445 h 30"/>
              <a:gd name="T38" fmla="*/ 3777 w 29"/>
              <a:gd name="T39" fmla="*/ 4286 h 30"/>
              <a:gd name="T40" fmla="*/ 4105 w 29"/>
              <a:gd name="T41" fmla="*/ 3968 h 30"/>
              <a:gd name="T42" fmla="*/ 4269 w 29"/>
              <a:gd name="T43" fmla="*/ 3492 h 30"/>
              <a:gd name="T44" fmla="*/ 4598 w 29"/>
              <a:gd name="T45" fmla="*/ 3175 h 30"/>
              <a:gd name="T46" fmla="*/ 4762 w 29"/>
              <a:gd name="T47" fmla="*/ 2857 h 30"/>
              <a:gd name="T48" fmla="*/ 4762 w 29"/>
              <a:gd name="T49" fmla="*/ 2222 h 30"/>
              <a:gd name="T50" fmla="*/ 4762 w 29"/>
              <a:gd name="T51" fmla="*/ 1905 h 30"/>
              <a:gd name="T52" fmla="*/ 4598 w 29"/>
              <a:gd name="T53" fmla="*/ 1270 h 30"/>
              <a:gd name="T54" fmla="*/ 4269 w 29"/>
              <a:gd name="T55" fmla="*/ 952 h 30"/>
              <a:gd name="T56" fmla="*/ 4105 w 29"/>
              <a:gd name="T57" fmla="*/ 635 h 30"/>
              <a:gd name="T58" fmla="*/ 3777 w 29"/>
              <a:gd name="T59" fmla="*/ 476 h 30"/>
              <a:gd name="T60" fmla="*/ 3448 w 29"/>
              <a:gd name="T61" fmla="*/ 159 h 30"/>
              <a:gd name="T62" fmla="*/ 2792 w 29"/>
              <a:gd name="T63" fmla="*/ 0 h 30"/>
              <a:gd name="T64" fmla="*/ 2463 w 29"/>
              <a:gd name="T65" fmla="*/ 0 h 3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9"/>
              <a:gd name="T100" fmla="*/ 0 h 30"/>
              <a:gd name="T101" fmla="*/ 29 w 29"/>
              <a:gd name="T102" fmla="*/ 30 h 30"/>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9" h="30">
                <a:moveTo>
                  <a:pt x="15" y="0"/>
                </a:moveTo>
                <a:lnTo>
                  <a:pt x="11" y="0"/>
                </a:lnTo>
                <a:lnTo>
                  <a:pt x="9" y="1"/>
                </a:lnTo>
                <a:lnTo>
                  <a:pt x="7" y="3"/>
                </a:lnTo>
                <a:lnTo>
                  <a:pt x="4" y="4"/>
                </a:lnTo>
                <a:lnTo>
                  <a:pt x="2" y="6"/>
                </a:lnTo>
                <a:lnTo>
                  <a:pt x="1" y="8"/>
                </a:lnTo>
                <a:lnTo>
                  <a:pt x="1" y="12"/>
                </a:lnTo>
                <a:lnTo>
                  <a:pt x="0" y="14"/>
                </a:lnTo>
                <a:lnTo>
                  <a:pt x="1" y="18"/>
                </a:lnTo>
                <a:lnTo>
                  <a:pt x="1" y="20"/>
                </a:lnTo>
                <a:lnTo>
                  <a:pt x="2" y="22"/>
                </a:lnTo>
                <a:lnTo>
                  <a:pt x="4" y="25"/>
                </a:lnTo>
                <a:lnTo>
                  <a:pt x="7" y="27"/>
                </a:lnTo>
                <a:lnTo>
                  <a:pt x="9" y="28"/>
                </a:lnTo>
                <a:lnTo>
                  <a:pt x="11" y="30"/>
                </a:lnTo>
                <a:lnTo>
                  <a:pt x="15" y="30"/>
                </a:lnTo>
                <a:lnTo>
                  <a:pt x="17" y="30"/>
                </a:lnTo>
                <a:lnTo>
                  <a:pt x="21" y="28"/>
                </a:lnTo>
                <a:lnTo>
                  <a:pt x="23" y="27"/>
                </a:lnTo>
                <a:lnTo>
                  <a:pt x="25" y="25"/>
                </a:lnTo>
                <a:lnTo>
                  <a:pt x="26" y="22"/>
                </a:lnTo>
                <a:lnTo>
                  <a:pt x="28" y="20"/>
                </a:lnTo>
                <a:lnTo>
                  <a:pt x="29" y="18"/>
                </a:lnTo>
                <a:lnTo>
                  <a:pt x="29" y="14"/>
                </a:lnTo>
                <a:lnTo>
                  <a:pt x="29" y="12"/>
                </a:lnTo>
                <a:lnTo>
                  <a:pt x="28" y="8"/>
                </a:lnTo>
                <a:lnTo>
                  <a:pt x="26" y="6"/>
                </a:lnTo>
                <a:lnTo>
                  <a:pt x="25" y="4"/>
                </a:lnTo>
                <a:lnTo>
                  <a:pt x="23" y="3"/>
                </a:lnTo>
                <a:lnTo>
                  <a:pt x="21" y="1"/>
                </a:lnTo>
                <a:lnTo>
                  <a:pt x="17" y="0"/>
                </a:lnTo>
                <a:lnTo>
                  <a:pt x="15" y="0"/>
                </a:lnTo>
                <a:close/>
              </a:path>
            </a:pathLst>
          </a:custGeom>
          <a:solidFill>
            <a:srgbClr val="FFFFFF"/>
          </a:solidFill>
          <a:ln w="9525">
            <a:noFill/>
            <a:round/>
            <a:headEnd/>
            <a:tailEnd/>
          </a:ln>
        </p:spPr>
        <p:txBody>
          <a:bodyPr lIns="57150" tIns="28575" rIns="57150" bIns="28575"/>
          <a:lstStyle/>
          <a:p>
            <a:endParaRPr lang="en-US"/>
          </a:p>
        </p:txBody>
      </p:sp>
      <p:sp>
        <p:nvSpPr>
          <p:cNvPr id="62723" name="Freeform 321"/>
          <p:cNvSpPr>
            <a:spLocks/>
          </p:cNvSpPr>
          <p:nvPr/>
        </p:nvSpPr>
        <p:spPr bwMode="auto">
          <a:xfrm>
            <a:off x="1849438" y="3214688"/>
            <a:ext cx="4762" cy="4762"/>
          </a:xfrm>
          <a:custGeom>
            <a:avLst/>
            <a:gdLst>
              <a:gd name="T0" fmla="*/ 2463 w 29"/>
              <a:gd name="T1" fmla="*/ 0 h 30"/>
              <a:gd name="T2" fmla="*/ 1806 w 29"/>
              <a:gd name="T3" fmla="*/ 0 h 30"/>
              <a:gd name="T4" fmla="*/ 1478 w 29"/>
              <a:gd name="T5" fmla="*/ 159 h 30"/>
              <a:gd name="T6" fmla="*/ 1149 w 29"/>
              <a:gd name="T7" fmla="*/ 476 h 30"/>
              <a:gd name="T8" fmla="*/ 657 w 29"/>
              <a:gd name="T9" fmla="*/ 635 h 30"/>
              <a:gd name="T10" fmla="*/ 328 w 29"/>
              <a:gd name="T11" fmla="*/ 952 h 30"/>
              <a:gd name="T12" fmla="*/ 164 w 29"/>
              <a:gd name="T13" fmla="*/ 1270 h 30"/>
              <a:gd name="T14" fmla="*/ 164 w 29"/>
              <a:gd name="T15" fmla="*/ 1905 h 30"/>
              <a:gd name="T16" fmla="*/ 0 w 29"/>
              <a:gd name="T17" fmla="*/ 2222 h 30"/>
              <a:gd name="T18" fmla="*/ 164 w 29"/>
              <a:gd name="T19" fmla="*/ 2857 h 30"/>
              <a:gd name="T20" fmla="*/ 164 w 29"/>
              <a:gd name="T21" fmla="*/ 3175 h 30"/>
              <a:gd name="T22" fmla="*/ 328 w 29"/>
              <a:gd name="T23" fmla="*/ 3492 h 30"/>
              <a:gd name="T24" fmla="*/ 657 w 29"/>
              <a:gd name="T25" fmla="*/ 3968 h 30"/>
              <a:gd name="T26" fmla="*/ 1149 w 29"/>
              <a:gd name="T27" fmla="*/ 4286 h 30"/>
              <a:gd name="T28" fmla="*/ 1478 w 29"/>
              <a:gd name="T29" fmla="*/ 4445 h 30"/>
              <a:gd name="T30" fmla="*/ 1806 w 29"/>
              <a:gd name="T31" fmla="*/ 4762 h 30"/>
              <a:gd name="T32" fmla="*/ 2463 w 29"/>
              <a:gd name="T33" fmla="*/ 4762 h 30"/>
              <a:gd name="T34" fmla="*/ 2792 w 29"/>
              <a:gd name="T35" fmla="*/ 4762 h 30"/>
              <a:gd name="T36" fmla="*/ 3448 w 29"/>
              <a:gd name="T37" fmla="*/ 4445 h 30"/>
              <a:gd name="T38" fmla="*/ 3777 w 29"/>
              <a:gd name="T39" fmla="*/ 4286 h 30"/>
              <a:gd name="T40" fmla="*/ 4105 w 29"/>
              <a:gd name="T41" fmla="*/ 3968 h 30"/>
              <a:gd name="T42" fmla="*/ 4269 w 29"/>
              <a:gd name="T43" fmla="*/ 3492 h 30"/>
              <a:gd name="T44" fmla="*/ 4598 w 29"/>
              <a:gd name="T45" fmla="*/ 3175 h 30"/>
              <a:gd name="T46" fmla="*/ 4762 w 29"/>
              <a:gd name="T47" fmla="*/ 2857 h 30"/>
              <a:gd name="T48" fmla="*/ 4762 w 29"/>
              <a:gd name="T49" fmla="*/ 2222 h 30"/>
              <a:gd name="T50" fmla="*/ 4762 w 29"/>
              <a:gd name="T51" fmla="*/ 1905 h 30"/>
              <a:gd name="T52" fmla="*/ 4598 w 29"/>
              <a:gd name="T53" fmla="*/ 1270 h 30"/>
              <a:gd name="T54" fmla="*/ 4269 w 29"/>
              <a:gd name="T55" fmla="*/ 952 h 30"/>
              <a:gd name="T56" fmla="*/ 4105 w 29"/>
              <a:gd name="T57" fmla="*/ 635 h 30"/>
              <a:gd name="T58" fmla="*/ 3777 w 29"/>
              <a:gd name="T59" fmla="*/ 476 h 30"/>
              <a:gd name="T60" fmla="*/ 3448 w 29"/>
              <a:gd name="T61" fmla="*/ 159 h 30"/>
              <a:gd name="T62" fmla="*/ 2792 w 29"/>
              <a:gd name="T63" fmla="*/ 0 h 30"/>
              <a:gd name="T64" fmla="*/ 2463 w 29"/>
              <a:gd name="T65" fmla="*/ 0 h 3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9"/>
              <a:gd name="T100" fmla="*/ 0 h 30"/>
              <a:gd name="T101" fmla="*/ 29 w 29"/>
              <a:gd name="T102" fmla="*/ 30 h 30"/>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9" h="30">
                <a:moveTo>
                  <a:pt x="15" y="0"/>
                </a:moveTo>
                <a:lnTo>
                  <a:pt x="11" y="0"/>
                </a:lnTo>
                <a:lnTo>
                  <a:pt x="9" y="1"/>
                </a:lnTo>
                <a:lnTo>
                  <a:pt x="7" y="3"/>
                </a:lnTo>
                <a:lnTo>
                  <a:pt x="4" y="4"/>
                </a:lnTo>
                <a:lnTo>
                  <a:pt x="2" y="6"/>
                </a:lnTo>
                <a:lnTo>
                  <a:pt x="1" y="8"/>
                </a:lnTo>
                <a:lnTo>
                  <a:pt x="1" y="12"/>
                </a:lnTo>
                <a:lnTo>
                  <a:pt x="0" y="14"/>
                </a:lnTo>
                <a:lnTo>
                  <a:pt x="1" y="18"/>
                </a:lnTo>
                <a:lnTo>
                  <a:pt x="1" y="20"/>
                </a:lnTo>
                <a:lnTo>
                  <a:pt x="2" y="22"/>
                </a:lnTo>
                <a:lnTo>
                  <a:pt x="4" y="25"/>
                </a:lnTo>
                <a:lnTo>
                  <a:pt x="7" y="27"/>
                </a:lnTo>
                <a:lnTo>
                  <a:pt x="9" y="28"/>
                </a:lnTo>
                <a:lnTo>
                  <a:pt x="11" y="30"/>
                </a:lnTo>
                <a:lnTo>
                  <a:pt x="15" y="30"/>
                </a:lnTo>
                <a:lnTo>
                  <a:pt x="17" y="30"/>
                </a:lnTo>
                <a:lnTo>
                  <a:pt x="21" y="28"/>
                </a:lnTo>
                <a:lnTo>
                  <a:pt x="23" y="27"/>
                </a:lnTo>
                <a:lnTo>
                  <a:pt x="25" y="25"/>
                </a:lnTo>
                <a:lnTo>
                  <a:pt x="26" y="22"/>
                </a:lnTo>
                <a:lnTo>
                  <a:pt x="28" y="20"/>
                </a:lnTo>
                <a:lnTo>
                  <a:pt x="29" y="18"/>
                </a:lnTo>
                <a:lnTo>
                  <a:pt x="29" y="14"/>
                </a:lnTo>
                <a:lnTo>
                  <a:pt x="29" y="12"/>
                </a:lnTo>
                <a:lnTo>
                  <a:pt x="28" y="8"/>
                </a:lnTo>
                <a:lnTo>
                  <a:pt x="26" y="6"/>
                </a:lnTo>
                <a:lnTo>
                  <a:pt x="25" y="4"/>
                </a:lnTo>
                <a:lnTo>
                  <a:pt x="23" y="3"/>
                </a:lnTo>
                <a:lnTo>
                  <a:pt x="21" y="1"/>
                </a:lnTo>
                <a:lnTo>
                  <a:pt x="17" y="0"/>
                </a:lnTo>
                <a:lnTo>
                  <a:pt x="15" y="0"/>
                </a:lnTo>
              </a:path>
            </a:pathLst>
          </a:custGeom>
          <a:noFill/>
          <a:ln w="1588">
            <a:solidFill>
              <a:srgbClr val="FFFFFF"/>
            </a:solidFill>
            <a:prstDash val="solid"/>
            <a:round/>
            <a:headEnd/>
            <a:tailEnd/>
          </a:ln>
        </p:spPr>
        <p:txBody>
          <a:bodyPr lIns="57150" tIns="28575" rIns="57150" bIns="28575"/>
          <a:lstStyle/>
          <a:p>
            <a:endParaRPr lang="en-US"/>
          </a:p>
        </p:txBody>
      </p:sp>
      <p:sp>
        <p:nvSpPr>
          <p:cNvPr id="62724" name="Freeform 322"/>
          <p:cNvSpPr>
            <a:spLocks/>
          </p:cNvSpPr>
          <p:nvPr/>
        </p:nvSpPr>
        <p:spPr bwMode="auto">
          <a:xfrm>
            <a:off x="1858963" y="3214688"/>
            <a:ext cx="4762" cy="4762"/>
          </a:xfrm>
          <a:custGeom>
            <a:avLst/>
            <a:gdLst>
              <a:gd name="T0" fmla="*/ 2463 w 29"/>
              <a:gd name="T1" fmla="*/ 0 h 30"/>
              <a:gd name="T2" fmla="*/ 1970 w 29"/>
              <a:gd name="T3" fmla="*/ 0 h 30"/>
              <a:gd name="T4" fmla="*/ 1478 w 29"/>
              <a:gd name="T5" fmla="*/ 159 h 30"/>
              <a:gd name="T6" fmla="*/ 1149 w 29"/>
              <a:gd name="T7" fmla="*/ 476 h 30"/>
              <a:gd name="T8" fmla="*/ 821 w 29"/>
              <a:gd name="T9" fmla="*/ 635 h 30"/>
              <a:gd name="T10" fmla="*/ 328 w 29"/>
              <a:gd name="T11" fmla="*/ 952 h 30"/>
              <a:gd name="T12" fmla="*/ 164 w 29"/>
              <a:gd name="T13" fmla="*/ 1270 h 30"/>
              <a:gd name="T14" fmla="*/ 164 w 29"/>
              <a:gd name="T15" fmla="*/ 1905 h 30"/>
              <a:gd name="T16" fmla="*/ 0 w 29"/>
              <a:gd name="T17" fmla="*/ 2222 h 30"/>
              <a:gd name="T18" fmla="*/ 164 w 29"/>
              <a:gd name="T19" fmla="*/ 2857 h 30"/>
              <a:gd name="T20" fmla="*/ 164 w 29"/>
              <a:gd name="T21" fmla="*/ 3175 h 30"/>
              <a:gd name="T22" fmla="*/ 328 w 29"/>
              <a:gd name="T23" fmla="*/ 3492 h 30"/>
              <a:gd name="T24" fmla="*/ 821 w 29"/>
              <a:gd name="T25" fmla="*/ 3968 h 30"/>
              <a:gd name="T26" fmla="*/ 1149 w 29"/>
              <a:gd name="T27" fmla="*/ 4286 h 30"/>
              <a:gd name="T28" fmla="*/ 1478 w 29"/>
              <a:gd name="T29" fmla="*/ 4445 h 30"/>
              <a:gd name="T30" fmla="*/ 1970 w 29"/>
              <a:gd name="T31" fmla="*/ 4762 h 30"/>
              <a:gd name="T32" fmla="*/ 2463 w 29"/>
              <a:gd name="T33" fmla="*/ 4762 h 30"/>
              <a:gd name="T34" fmla="*/ 2956 w 29"/>
              <a:gd name="T35" fmla="*/ 4762 h 30"/>
              <a:gd name="T36" fmla="*/ 3448 w 29"/>
              <a:gd name="T37" fmla="*/ 4445 h 30"/>
              <a:gd name="T38" fmla="*/ 3777 w 29"/>
              <a:gd name="T39" fmla="*/ 4286 h 30"/>
              <a:gd name="T40" fmla="*/ 4269 w 29"/>
              <a:gd name="T41" fmla="*/ 3968 h 30"/>
              <a:gd name="T42" fmla="*/ 4434 w 29"/>
              <a:gd name="T43" fmla="*/ 3492 h 30"/>
              <a:gd name="T44" fmla="*/ 4598 w 29"/>
              <a:gd name="T45" fmla="*/ 3175 h 30"/>
              <a:gd name="T46" fmla="*/ 4762 w 29"/>
              <a:gd name="T47" fmla="*/ 2857 h 30"/>
              <a:gd name="T48" fmla="*/ 4762 w 29"/>
              <a:gd name="T49" fmla="*/ 2222 h 30"/>
              <a:gd name="T50" fmla="*/ 4762 w 29"/>
              <a:gd name="T51" fmla="*/ 1905 h 30"/>
              <a:gd name="T52" fmla="*/ 4598 w 29"/>
              <a:gd name="T53" fmla="*/ 1270 h 30"/>
              <a:gd name="T54" fmla="*/ 4434 w 29"/>
              <a:gd name="T55" fmla="*/ 952 h 30"/>
              <a:gd name="T56" fmla="*/ 4269 w 29"/>
              <a:gd name="T57" fmla="*/ 635 h 30"/>
              <a:gd name="T58" fmla="*/ 3777 w 29"/>
              <a:gd name="T59" fmla="*/ 476 h 30"/>
              <a:gd name="T60" fmla="*/ 3448 w 29"/>
              <a:gd name="T61" fmla="*/ 159 h 30"/>
              <a:gd name="T62" fmla="*/ 2956 w 29"/>
              <a:gd name="T63" fmla="*/ 0 h 30"/>
              <a:gd name="T64" fmla="*/ 2463 w 29"/>
              <a:gd name="T65" fmla="*/ 0 h 3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9"/>
              <a:gd name="T100" fmla="*/ 0 h 30"/>
              <a:gd name="T101" fmla="*/ 29 w 29"/>
              <a:gd name="T102" fmla="*/ 30 h 30"/>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9" h="30">
                <a:moveTo>
                  <a:pt x="15" y="0"/>
                </a:moveTo>
                <a:lnTo>
                  <a:pt x="12" y="0"/>
                </a:lnTo>
                <a:lnTo>
                  <a:pt x="9" y="1"/>
                </a:lnTo>
                <a:lnTo>
                  <a:pt x="7" y="3"/>
                </a:lnTo>
                <a:lnTo>
                  <a:pt x="5" y="4"/>
                </a:lnTo>
                <a:lnTo>
                  <a:pt x="2" y="6"/>
                </a:lnTo>
                <a:lnTo>
                  <a:pt x="1" y="8"/>
                </a:lnTo>
                <a:lnTo>
                  <a:pt x="1" y="12"/>
                </a:lnTo>
                <a:lnTo>
                  <a:pt x="0" y="14"/>
                </a:lnTo>
                <a:lnTo>
                  <a:pt x="1" y="18"/>
                </a:lnTo>
                <a:lnTo>
                  <a:pt x="1" y="20"/>
                </a:lnTo>
                <a:lnTo>
                  <a:pt x="2" y="22"/>
                </a:lnTo>
                <a:lnTo>
                  <a:pt x="5" y="25"/>
                </a:lnTo>
                <a:lnTo>
                  <a:pt x="7" y="27"/>
                </a:lnTo>
                <a:lnTo>
                  <a:pt x="9" y="28"/>
                </a:lnTo>
                <a:lnTo>
                  <a:pt x="12" y="30"/>
                </a:lnTo>
                <a:lnTo>
                  <a:pt x="15" y="30"/>
                </a:lnTo>
                <a:lnTo>
                  <a:pt x="18" y="30"/>
                </a:lnTo>
                <a:lnTo>
                  <a:pt x="21" y="28"/>
                </a:lnTo>
                <a:lnTo>
                  <a:pt x="23" y="27"/>
                </a:lnTo>
                <a:lnTo>
                  <a:pt x="26" y="25"/>
                </a:lnTo>
                <a:lnTo>
                  <a:pt x="27" y="22"/>
                </a:lnTo>
                <a:lnTo>
                  <a:pt x="28" y="20"/>
                </a:lnTo>
                <a:lnTo>
                  <a:pt x="29" y="18"/>
                </a:lnTo>
                <a:lnTo>
                  <a:pt x="29" y="14"/>
                </a:lnTo>
                <a:lnTo>
                  <a:pt x="29" y="12"/>
                </a:lnTo>
                <a:lnTo>
                  <a:pt x="28" y="8"/>
                </a:lnTo>
                <a:lnTo>
                  <a:pt x="27" y="6"/>
                </a:lnTo>
                <a:lnTo>
                  <a:pt x="26" y="4"/>
                </a:lnTo>
                <a:lnTo>
                  <a:pt x="23" y="3"/>
                </a:lnTo>
                <a:lnTo>
                  <a:pt x="21" y="1"/>
                </a:lnTo>
                <a:lnTo>
                  <a:pt x="18" y="0"/>
                </a:lnTo>
                <a:lnTo>
                  <a:pt x="15" y="0"/>
                </a:lnTo>
                <a:close/>
              </a:path>
            </a:pathLst>
          </a:custGeom>
          <a:solidFill>
            <a:srgbClr val="FFFFFF"/>
          </a:solidFill>
          <a:ln w="9525">
            <a:noFill/>
            <a:round/>
            <a:headEnd/>
            <a:tailEnd/>
          </a:ln>
        </p:spPr>
        <p:txBody>
          <a:bodyPr lIns="57150" tIns="28575" rIns="57150" bIns="28575"/>
          <a:lstStyle/>
          <a:p>
            <a:endParaRPr lang="en-US"/>
          </a:p>
        </p:txBody>
      </p:sp>
      <p:sp>
        <p:nvSpPr>
          <p:cNvPr id="62725" name="Freeform 323"/>
          <p:cNvSpPr>
            <a:spLocks/>
          </p:cNvSpPr>
          <p:nvPr/>
        </p:nvSpPr>
        <p:spPr bwMode="auto">
          <a:xfrm>
            <a:off x="1858963" y="3214688"/>
            <a:ext cx="4762" cy="4762"/>
          </a:xfrm>
          <a:custGeom>
            <a:avLst/>
            <a:gdLst>
              <a:gd name="T0" fmla="*/ 2463 w 29"/>
              <a:gd name="T1" fmla="*/ 0 h 30"/>
              <a:gd name="T2" fmla="*/ 1970 w 29"/>
              <a:gd name="T3" fmla="*/ 0 h 30"/>
              <a:gd name="T4" fmla="*/ 1478 w 29"/>
              <a:gd name="T5" fmla="*/ 159 h 30"/>
              <a:gd name="T6" fmla="*/ 1149 w 29"/>
              <a:gd name="T7" fmla="*/ 476 h 30"/>
              <a:gd name="T8" fmla="*/ 821 w 29"/>
              <a:gd name="T9" fmla="*/ 635 h 30"/>
              <a:gd name="T10" fmla="*/ 328 w 29"/>
              <a:gd name="T11" fmla="*/ 952 h 30"/>
              <a:gd name="T12" fmla="*/ 164 w 29"/>
              <a:gd name="T13" fmla="*/ 1270 h 30"/>
              <a:gd name="T14" fmla="*/ 164 w 29"/>
              <a:gd name="T15" fmla="*/ 1905 h 30"/>
              <a:gd name="T16" fmla="*/ 0 w 29"/>
              <a:gd name="T17" fmla="*/ 2222 h 30"/>
              <a:gd name="T18" fmla="*/ 164 w 29"/>
              <a:gd name="T19" fmla="*/ 2857 h 30"/>
              <a:gd name="T20" fmla="*/ 164 w 29"/>
              <a:gd name="T21" fmla="*/ 3175 h 30"/>
              <a:gd name="T22" fmla="*/ 328 w 29"/>
              <a:gd name="T23" fmla="*/ 3492 h 30"/>
              <a:gd name="T24" fmla="*/ 821 w 29"/>
              <a:gd name="T25" fmla="*/ 3968 h 30"/>
              <a:gd name="T26" fmla="*/ 1149 w 29"/>
              <a:gd name="T27" fmla="*/ 4286 h 30"/>
              <a:gd name="T28" fmla="*/ 1478 w 29"/>
              <a:gd name="T29" fmla="*/ 4445 h 30"/>
              <a:gd name="T30" fmla="*/ 1970 w 29"/>
              <a:gd name="T31" fmla="*/ 4762 h 30"/>
              <a:gd name="T32" fmla="*/ 2463 w 29"/>
              <a:gd name="T33" fmla="*/ 4762 h 30"/>
              <a:gd name="T34" fmla="*/ 2956 w 29"/>
              <a:gd name="T35" fmla="*/ 4762 h 30"/>
              <a:gd name="T36" fmla="*/ 3448 w 29"/>
              <a:gd name="T37" fmla="*/ 4445 h 30"/>
              <a:gd name="T38" fmla="*/ 3777 w 29"/>
              <a:gd name="T39" fmla="*/ 4286 h 30"/>
              <a:gd name="T40" fmla="*/ 4269 w 29"/>
              <a:gd name="T41" fmla="*/ 3968 h 30"/>
              <a:gd name="T42" fmla="*/ 4434 w 29"/>
              <a:gd name="T43" fmla="*/ 3492 h 30"/>
              <a:gd name="T44" fmla="*/ 4598 w 29"/>
              <a:gd name="T45" fmla="*/ 3175 h 30"/>
              <a:gd name="T46" fmla="*/ 4762 w 29"/>
              <a:gd name="T47" fmla="*/ 2857 h 30"/>
              <a:gd name="T48" fmla="*/ 4762 w 29"/>
              <a:gd name="T49" fmla="*/ 2222 h 30"/>
              <a:gd name="T50" fmla="*/ 4762 w 29"/>
              <a:gd name="T51" fmla="*/ 1905 h 30"/>
              <a:gd name="T52" fmla="*/ 4598 w 29"/>
              <a:gd name="T53" fmla="*/ 1270 h 30"/>
              <a:gd name="T54" fmla="*/ 4434 w 29"/>
              <a:gd name="T55" fmla="*/ 952 h 30"/>
              <a:gd name="T56" fmla="*/ 4269 w 29"/>
              <a:gd name="T57" fmla="*/ 635 h 30"/>
              <a:gd name="T58" fmla="*/ 3777 w 29"/>
              <a:gd name="T59" fmla="*/ 476 h 30"/>
              <a:gd name="T60" fmla="*/ 3448 w 29"/>
              <a:gd name="T61" fmla="*/ 159 h 30"/>
              <a:gd name="T62" fmla="*/ 2956 w 29"/>
              <a:gd name="T63" fmla="*/ 0 h 30"/>
              <a:gd name="T64" fmla="*/ 2463 w 29"/>
              <a:gd name="T65" fmla="*/ 0 h 3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9"/>
              <a:gd name="T100" fmla="*/ 0 h 30"/>
              <a:gd name="T101" fmla="*/ 29 w 29"/>
              <a:gd name="T102" fmla="*/ 30 h 30"/>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9" h="30">
                <a:moveTo>
                  <a:pt x="15" y="0"/>
                </a:moveTo>
                <a:lnTo>
                  <a:pt x="12" y="0"/>
                </a:lnTo>
                <a:lnTo>
                  <a:pt x="9" y="1"/>
                </a:lnTo>
                <a:lnTo>
                  <a:pt x="7" y="3"/>
                </a:lnTo>
                <a:lnTo>
                  <a:pt x="5" y="4"/>
                </a:lnTo>
                <a:lnTo>
                  <a:pt x="2" y="6"/>
                </a:lnTo>
                <a:lnTo>
                  <a:pt x="1" y="8"/>
                </a:lnTo>
                <a:lnTo>
                  <a:pt x="1" y="12"/>
                </a:lnTo>
                <a:lnTo>
                  <a:pt x="0" y="14"/>
                </a:lnTo>
                <a:lnTo>
                  <a:pt x="1" y="18"/>
                </a:lnTo>
                <a:lnTo>
                  <a:pt x="1" y="20"/>
                </a:lnTo>
                <a:lnTo>
                  <a:pt x="2" y="22"/>
                </a:lnTo>
                <a:lnTo>
                  <a:pt x="5" y="25"/>
                </a:lnTo>
                <a:lnTo>
                  <a:pt x="7" y="27"/>
                </a:lnTo>
                <a:lnTo>
                  <a:pt x="9" y="28"/>
                </a:lnTo>
                <a:lnTo>
                  <a:pt x="12" y="30"/>
                </a:lnTo>
                <a:lnTo>
                  <a:pt x="15" y="30"/>
                </a:lnTo>
                <a:lnTo>
                  <a:pt x="18" y="30"/>
                </a:lnTo>
                <a:lnTo>
                  <a:pt x="21" y="28"/>
                </a:lnTo>
                <a:lnTo>
                  <a:pt x="23" y="27"/>
                </a:lnTo>
                <a:lnTo>
                  <a:pt x="26" y="25"/>
                </a:lnTo>
                <a:lnTo>
                  <a:pt x="27" y="22"/>
                </a:lnTo>
                <a:lnTo>
                  <a:pt x="28" y="20"/>
                </a:lnTo>
                <a:lnTo>
                  <a:pt x="29" y="18"/>
                </a:lnTo>
                <a:lnTo>
                  <a:pt x="29" y="14"/>
                </a:lnTo>
                <a:lnTo>
                  <a:pt x="29" y="12"/>
                </a:lnTo>
                <a:lnTo>
                  <a:pt x="28" y="8"/>
                </a:lnTo>
                <a:lnTo>
                  <a:pt x="27" y="6"/>
                </a:lnTo>
                <a:lnTo>
                  <a:pt x="26" y="4"/>
                </a:lnTo>
                <a:lnTo>
                  <a:pt x="23" y="3"/>
                </a:lnTo>
                <a:lnTo>
                  <a:pt x="21" y="1"/>
                </a:lnTo>
                <a:lnTo>
                  <a:pt x="18" y="0"/>
                </a:lnTo>
                <a:lnTo>
                  <a:pt x="15" y="0"/>
                </a:lnTo>
              </a:path>
            </a:pathLst>
          </a:custGeom>
          <a:noFill/>
          <a:ln w="1588">
            <a:solidFill>
              <a:srgbClr val="FFFFFF"/>
            </a:solidFill>
            <a:prstDash val="solid"/>
            <a:round/>
            <a:headEnd/>
            <a:tailEnd/>
          </a:ln>
        </p:spPr>
        <p:txBody>
          <a:bodyPr lIns="57150" tIns="28575" rIns="57150" bIns="28575"/>
          <a:lstStyle/>
          <a:p>
            <a:endParaRPr lang="en-US"/>
          </a:p>
        </p:txBody>
      </p:sp>
      <p:sp>
        <p:nvSpPr>
          <p:cNvPr id="62726" name="Freeform 324"/>
          <p:cNvSpPr>
            <a:spLocks/>
          </p:cNvSpPr>
          <p:nvPr/>
        </p:nvSpPr>
        <p:spPr bwMode="auto">
          <a:xfrm>
            <a:off x="1866900" y="3214688"/>
            <a:ext cx="4763" cy="4762"/>
          </a:xfrm>
          <a:custGeom>
            <a:avLst/>
            <a:gdLst>
              <a:gd name="T0" fmla="*/ 2464 w 29"/>
              <a:gd name="T1" fmla="*/ 0 h 30"/>
              <a:gd name="T2" fmla="*/ 1807 w 29"/>
              <a:gd name="T3" fmla="*/ 0 h 30"/>
              <a:gd name="T4" fmla="*/ 1478 w 29"/>
              <a:gd name="T5" fmla="*/ 159 h 30"/>
              <a:gd name="T6" fmla="*/ 1150 w 29"/>
              <a:gd name="T7" fmla="*/ 476 h 30"/>
              <a:gd name="T8" fmla="*/ 657 w 29"/>
              <a:gd name="T9" fmla="*/ 635 h 30"/>
              <a:gd name="T10" fmla="*/ 328 w 29"/>
              <a:gd name="T11" fmla="*/ 952 h 30"/>
              <a:gd name="T12" fmla="*/ 164 w 29"/>
              <a:gd name="T13" fmla="*/ 1270 h 30"/>
              <a:gd name="T14" fmla="*/ 164 w 29"/>
              <a:gd name="T15" fmla="*/ 1905 h 30"/>
              <a:gd name="T16" fmla="*/ 0 w 29"/>
              <a:gd name="T17" fmla="*/ 2222 h 30"/>
              <a:gd name="T18" fmla="*/ 164 w 29"/>
              <a:gd name="T19" fmla="*/ 2857 h 30"/>
              <a:gd name="T20" fmla="*/ 164 w 29"/>
              <a:gd name="T21" fmla="*/ 3175 h 30"/>
              <a:gd name="T22" fmla="*/ 328 w 29"/>
              <a:gd name="T23" fmla="*/ 3492 h 30"/>
              <a:gd name="T24" fmla="*/ 657 w 29"/>
              <a:gd name="T25" fmla="*/ 3968 h 30"/>
              <a:gd name="T26" fmla="*/ 1150 w 29"/>
              <a:gd name="T27" fmla="*/ 4286 h 30"/>
              <a:gd name="T28" fmla="*/ 1478 w 29"/>
              <a:gd name="T29" fmla="*/ 4445 h 30"/>
              <a:gd name="T30" fmla="*/ 1807 w 29"/>
              <a:gd name="T31" fmla="*/ 4762 h 30"/>
              <a:gd name="T32" fmla="*/ 2464 w 29"/>
              <a:gd name="T33" fmla="*/ 4762 h 30"/>
              <a:gd name="T34" fmla="*/ 2792 w 29"/>
              <a:gd name="T35" fmla="*/ 4762 h 30"/>
              <a:gd name="T36" fmla="*/ 3449 w 29"/>
              <a:gd name="T37" fmla="*/ 4445 h 30"/>
              <a:gd name="T38" fmla="*/ 3778 w 29"/>
              <a:gd name="T39" fmla="*/ 4286 h 30"/>
              <a:gd name="T40" fmla="*/ 4106 w 29"/>
              <a:gd name="T41" fmla="*/ 3968 h 30"/>
              <a:gd name="T42" fmla="*/ 4270 w 29"/>
              <a:gd name="T43" fmla="*/ 3492 h 30"/>
              <a:gd name="T44" fmla="*/ 4599 w 29"/>
              <a:gd name="T45" fmla="*/ 3175 h 30"/>
              <a:gd name="T46" fmla="*/ 4763 w 29"/>
              <a:gd name="T47" fmla="*/ 2857 h 30"/>
              <a:gd name="T48" fmla="*/ 4763 w 29"/>
              <a:gd name="T49" fmla="*/ 2222 h 30"/>
              <a:gd name="T50" fmla="*/ 4763 w 29"/>
              <a:gd name="T51" fmla="*/ 1905 h 30"/>
              <a:gd name="T52" fmla="*/ 4599 w 29"/>
              <a:gd name="T53" fmla="*/ 1270 h 30"/>
              <a:gd name="T54" fmla="*/ 4270 w 29"/>
              <a:gd name="T55" fmla="*/ 952 h 30"/>
              <a:gd name="T56" fmla="*/ 4106 w 29"/>
              <a:gd name="T57" fmla="*/ 635 h 30"/>
              <a:gd name="T58" fmla="*/ 3778 w 29"/>
              <a:gd name="T59" fmla="*/ 476 h 30"/>
              <a:gd name="T60" fmla="*/ 3449 w 29"/>
              <a:gd name="T61" fmla="*/ 159 h 30"/>
              <a:gd name="T62" fmla="*/ 2792 w 29"/>
              <a:gd name="T63" fmla="*/ 0 h 30"/>
              <a:gd name="T64" fmla="*/ 2464 w 29"/>
              <a:gd name="T65" fmla="*/ 0 h 3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9"/>
              <a:gd name="T100" fmla="*/ 0 h 30"/>
              <a:gd name="T101" fmla="*/ 29 w 29"/>
              <a:gd name="T102" fmla="*/ 30 h 30"/>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9" h="30">
                <a:moveTo>
                  <a:pt x="15" y="0"/>
                </a:moveTo>
                <a:lnTo>
                  <a:pt x="11" y="0"/>
                </a:lnTo>
                <a:lnTo>
                  <a:pt x="9" y="1"/>
                </a:lnTo>
                <a:lnTo>
                  <a:pt x="7" y="3"/>
                </a:lnTo>
                <a:lnTo>
                  <a:pt x="4" y="4"/>
                </a:lnTo>
                <a:lnTo>
                  <a:pt x="2" y="6"/>
                </a:lnTo>
                <a:lnTo>
                  <a:pt x="1" y="8"/>
                </a:lnTo>
                <a:lnTo>
                  <a:pt x="1" y="12"/>
                </a:lnTo>
                <a:lnTo>
                  <a:pt x="0" y="14"/>
                </a:lnTo>
                <a:lnTo>
                  <a:pt x="1" y="18"/>
                </a:lnTo>
                <a:lnTo>
                  <a:pt x="1" y="20"/>
                </a:lnTo>
                <a:lnTo>
                  <a:pt x="2" y="22"/>
                </a:lnTo>
                <a:lnTo>
                  <a:pt x="4" y="25"/>
                </a:lnTo>
                <a:lnTo>
                  <a:pt x="7" y="27"/>
                </a:lnTo>
                <a:lnTo>
                  <a:pt x="9" y="28"/>
                </a:lnTo>
                <a:lnTo>
                  <a:pt x="11" y="30"/>
                </a:lnTo>
                <a:lnTo>
                  <a:pt x="15" y="30"/>
                </a:lnTo>
                <a:lnTo>
                  <a:pt x="17" y="30"/>
                </a:lnTo>
                <a:lnTo>
                  <a:pt x="21" y="28"/>
                </a:lnTo>
                <a:lnTo>
                  <a:pt x="23" y="27"/>
                </a:lnTo>
                <a:lnTo>
                  <a:pt x="25" y="25"/>
                </a:lnTo>
                <a:lnTo>
                  <a:pt x="26" y="22"/>
                </a:lnTo>
                <a:lnTo>
                  <a:pt x="28" y="20"/>
                </a:lnTo>
                <a:lnTo>
                  <a:pt x="29" y="18"/>
                </a:lnTo>
                <a:lnTo>
                  <a:pt x="29" y="14"/>
                </a:lnTo>
                <a:lnTo>
                  <a:pt x="29" y="12"/>
                </a:lnTo>
                <a:lnTo>
                  <a:pt x="28" y="8"/>
                </a:lnTo>
                <a:lnTo>
                  <a:pt x="26" y="6"/>
                </a:lnTo>
                <a:lnTo>
                  <a:pt x="25" y="4"/>
                </a:lnTo>
                <a:lnTo>
                  <a:pt x="23" y="3"/>
                </a:lnTo>
                <a:lnTo>
                  <a:pt x="21" y="1"/>
                </a:lnTo>
                <a:lnTo>
                  <a:pt x="17" y="0"/>
                </a:lnTo>
                <a:lnTo>
                  <a:pt x="15" y="0"/>
                </a:lnTo>
                <a:close/>
              </a:path>
            </a:pathLst>
          </a:custGeom>
          <a:solidFill>
            <a:srgbClr val="FFFFFF"/>
          </a:solidFill>
          <a:ln w="9525">
            <a:noFill/>
            <a:round/>
            <a:headEnd/>
            <a:tailEnd/>
          </a:ln>
        </p:spPr>
        <p:txBody>
          <a:bodyPr lIns="57150" tIns="28575" rIns="57150" bIns="28575"/>
          <a:lstStyle/>
          <a:p>
            <a:endParaRPr lang="en-US"/>
          </a:p>
        </p:txBody>
      </p:sp>
      <p:sp>
        <p:nvSpPr>
          <p:cNvPr id="62727" name="Freeform 325"/>
          <p:cNvSpPr>
            <a:spLocks/>
          </p:cNvSpPr>
          <p:nvPr/>
        </p:nvSpPr>
        <p:spPr bwMode="auto">
          <a:xfrm>
            <a:off x="1866900" y="3214688"/>
            <a:ext cx="4763" cy="4762"/>
          </a:xfrm>
          <a:custGeom>
            <a:avLst/>
            <a:gdLst>
              <a:gd name="T0" fmla="*/ 2464 w 29"/>
              <a:gd name="T1" fmla="*/ 0 h 30"/>
              <a:gd name="T2" fmla="*/ 1807 w 29"/>
              <a:gd name="T3" fmla="*/ 0 h 30"/>
              <a:gd name="T4" fmla="*/ 1478 w 29"/>
              <a:gd name="T5" fmla="*/ 159 h 30"/>
              <a:gd name="T6" fmla="*/ 1150 w 29"/>
              <a:gd name="T7" fmla="*/ 476 h 30"/>
              <a:gd name="T8" fmla="*/ 657 w 29"/>
              <a:gd name="T9" fmla="*/ 635 h 30"/>
              <a:gd name="T10" fmla="*/ 328 w 29"/>
              <a:gd name="T11" fmla="*/ 952 h 30"/>
              <a:gd name="T12" fmla="*/ 164 w 29"/>
              <a:gd name="T13" fmla="*/ 1270 h 30"/>
              <a:gd name="T14" fmla="*/ 164 w 29"/>
              <a:gd name="T15" fmla="*/ 1905 h 30"/>
              <a:gd name="T16" fmla="*/ 0 w 29"/>
              <a:gd name="T17" fmla="*/ 2222 h 30"/>
              <a:gd name="T18" fmla="*/ 164 w 29"/>
              <a:gd name="T19" fmla="*/ 2857 h 30"/>
              <a:gd name="T20" fmla="*/ 164 w 29"/>
              <a:gd name="T21" fmla="*/ 3175 h 30"/>
              <a:gd name="T22" fmla="*/ 328 w 29"/>
              <a:gd name="T23" fmla="*/ 3492 h 30"/>
              <a:gd name="T24" fmla="*/ 657 w 29"/>
              <a:gd name="T25" fmla="*/ 3968 h 30"/>
              <a:gd name="T26" fmla="*/ 1150 w 29"/>
              <a:gd name="T27" fmla="*/ 4286 h 30"/>
              <a:gd name="T28" fmla="*/ 1478 w 29"/>
              <a:gd name="T29" fmla="*/ 4445 h 30"/>
              <a:gd name="T30" fmla="*/ 1807 w 29"/>
              <a:gd name="T31" fmla="*/ 4762 h 30"/>
              <a:gd name="T32" fmla="*/ 2464 w 29"/>
              <a:gd name="T33" fmla="*/ 4762 h 30"/>
              <a:gd name="T34" fmla="*/ 2792 w 29"/>
              <a:gd name="T35" fmla="*/ 4762 h 30"/>
              <a:gd name="T36" fmla="*/ 3449 w 29"/>
              <a:gd name="T37" fmla="*/ 4445 h 30"/>
              <a:gd name="T38" fmla="*/ 3778 w 29"/>
              <a:gd name="T39" fmla="*/ 4286 h 30"/>
              <a:gd name="T40" fmla="*/ 4106 w 29"/>
              <a:gd name="T41" fmla="*/ 3968 h 30"/>
              <a:gd name="T42" fmla="*/ 4270 w 29"/>
              <a:gd name="T43" fmla="*/ 3492 h 30"/>
              <a:gd name="T44" fmla="*/ 4599 w 29"/>
              <a:gd name="T45" fmla="*/ 3175 h 30"/>
              <a:gd name="T46" fmla="*/ 4763 w 29"/>
              <a:gd name="T47" fmla="*/ 2857 h 30"/>
              <a:gd name="T48" fmla="*/ 4763 w 29"/>
              <a:gd name="T49" fmla="*/ 2222 h 30"/>
              <a:gd name="T50" fmla="*/ 4763 w 29"/>
              <a:gd name="T51" fmla="*/ 1905 h 30"/>
              <a:gd name="T52" fmla="*/ 4599 w 29"/>
              <a:gd name="T53" fmla="*/ 1270 h 30"/>
              <a:gd name="T54" fmla="*/ 4270 w 29"/>
              <a:gd name="T55" fmla="*/ 952 h 30"/>
              <a:gd name="T56" fmla="*/ 4106 w 29"/>
              <a:gd name="T57" fmla="*/ 635 h 30"/>
              <a:gd name="T58" fmla="*/ 3778 w 29"/>
              <a:gd name="T59" fmla="*/ 476 h 30"/>
              <a:gd name="T60" fmla="*/ 3449 w 29"/>
              <a:gd name="T61" fmla="*/ 159 h 30"/>
              <a:gd name="T62" fmla="*/ 2792 w 29"/>
              <a:gd name="T63" fmla="*/ 0 h 30"/>
              <a:gd name="T64" fmla="*/ 2464 w 29"/>
              <a:gd name="T65" fmla="*/ 0 h 3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9"/>
              <a:gd name="T100" fmla="*/ 0 h 30"/>
              <a:gd name="T101" fmla="*/ 29 w 29"/>
              <a:gd name="T102" fmla="*/ 30 h 30"/>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9" h="30">
                <a:moveTo>
                  <a:pt x="15" y="0"/>
                </a:moveTo>
                <a:lnTo>
                  <a:pt x="11" y="0"/>
                </a:lnTo>
                <a:lnTo>
                  <a:pt x="9" y="1"/>
                </a:lnTo>
                <a:lnTo>
                  <a:pt x="7" y="3"/>
                </a:lnTo>
                <a:lnTo>
                  <a:pt x="4" y="4"/>
                </a:lnTo>
                <a:lnTo>
                  <a:pt x="2" y="6"/>
                </a:lnTo>
                <a:lnTo>
                  <a:pt x="1" y="8"/>
                </a:lnTo>
                <a:lnTo>
                  <a:pt x="1" y="12"/>
                </a:lnTo>
                <a:lnTo>
                  <a:pt x="0" y="14"/>
                </a:lnTo>
                <a:lnTo>
                  <a:pt x="1" y="18"/>
                </a:lnTo>
                <a:lnTo>
                  <a:pt x="1" y="20"/>
                </a:lnTo>
                <a:lnTo>
                  <a:pt x="2" y="22"/>
                </a:lnTo>
                <a:lnTo>
                  <a:pt x="4" y="25"/>
                </a:lnTo>
                <a:lnTo>
                  <a:pt x="7" y="27"/>
                </a:lnTo>
                <a:lnTo>
                  <a:pt x="9" y="28"/>
                </a:lnTo>
                <a:lnTo>
                  <a:pt x="11" y="30"/>
                </a:lnTo>
                <a:lnTo>
                  <a:pt x="15" y="30"/>
                </a:lnTo>
                <a:lnTo>
                  <a:pt x="17" y="30"/>
                </a:lnTo>
                <a:lnTo>
                  <a:pt x="21" y="28"/>
                </a:lnTo>
                <a:lnTo>
                  <a:pt x="23" y="27"/>
                </a:lnTo>
                <a:lnTo>
                  <a:pt x="25" y="25"/>
                </a:lnTo>
                <a:lnTo>
                  <a:pt x="26" y="22"/>
                </a:lnTo>
                <a:lnTo>
                  <a:pt x="28" y="20"/>
                </a:lnTo>
                <a:lnTo>
                  <a:pt x="29" y="18"/>
                </a:lnTo>
                <a:lnTo>
                  <a:pt x="29" y="14"/>
                </a:lnTo>
                <a:lnTo>
                  <a:pt x="29" y="12"/>
                </a:lnTo>
                <a:lnTo>
                  <a:pt x="28" y="8"/>
                </a:lnTo>
                <a:lnTo>
                  <a:pt x="26" y="6"/>
                </a:lnTo>
                <a:lnTo>
                  <a:pt x="25" y="4"/>
                </a:lnTo>
                <a:lnTo>
                  <a:pt x="23" y="3"/>
                </a:lnTo>
                <a:lnTo>
                  <a:pt x="21" y="1"/>
                </a:lnTo>
                <a:lnTo>
                  <a:pt x="17" y="0"/>
                </a:lnTo>
                <a:lnTo>
                  <a:pt x="15" y="0"/>
                </a:lnTo>
              </a:path>
            </a:pathLst>
          </a:custGeom>
          <a:noFill/>
          <a:ln w="1588">
            <a:solidFill>
              <a:srgbClr val="FFFFFF"/>
            </a:solidFill>
            <a:prstDash val="solid"/>
            <a:round/>
            <a:headEnd/>
            <a:tailEnd/>
          </a:ln>
        </p:spPr>
        <p:txBody>
          <a:bodyPr lIns="57150" tIns="28575" rIns="57150" bIns="28575"/>
          <a:lstStyle/>
          <a:p>
            <a:endParaRPr lang="en-US"/>
          </a:p>
        </p:txBody>
      </p:sp>
      <p:sp>
        <p:nvSpPr>
          <p:cNvPr id="62728" name="Freeform 326"/>
          <p:cNvSpPr>
            <a:spLocks/>
          </p:cNvSpPr>
          <p:nvPr/>
        </p:nvSpPr>
        <p:spPr bwMode="auto">
          <a:xfrm>
            <a:off x="1876425" y="3214688"/>
            <a:ext cx="4763" cy="4762"/>
          </a:xfrm>
          <a:custGeom>
            <a:avLst/>
            <a:gdLst>
              <a:gd name="T0" fmla="*/ 2464 w 29"/>
              <a:gd name="T1" fmla="*/ 0 h 30"/>
              <a:gd name="T2" fmla="*/ 1971 w 29"/>
              <a:gd name="T3" fmla="*/ 0 h 30"/>
              <a:gd name="T4" fmla="*/ 1478 w 29"/>
              <a:gd name="T5" fmla="*/ 159 h 30"/>
              <a:gd name="T6" fmla="*/ 1150 w 29"/>
              <a:gd name="T7" fmla="*/ 476 h 30"/>
              <a:gd name="T8" fmla="*/ 821 w 29"/>
              <a:gd name="T9" fmla="*/ 635 h 30"/>
              <a:gd name="T10" fmla="*/ 328 w 29"/>
              <a:gd name="T11" fmla="*/ 952 h 30"/>
              <a:gd name="T12" fmla="*/ 164 w 29"/>
              <a:gd name="T13" fmla="*/ 1270 h 30"/>
              <a:gd name="T14" fmla="*/ 164 w 29"/>
              <a:gd name="T15" fmla="*/ 1905 h 30"/>
              <a:gd name="T16" fmla="*/ 0 w 29"/>
              <a:gd name="T17" fmla="*/ 2222 h 30"/>
              <a:gd name="T18" fmla="*/ 164 w 29"/>
              <a:gd name="T19" fmla="*/ 2857 h 30"/>
              <a:gd name="T20" fmla="*/ 164 w 29"/>
              <a:gd name="T21" fmla="*/ 3175 h 30"/>
              <a:gd name="T22" fmla="*/ 328 w 29"/>
              <a:gd name="T23" fmla="*/ 3492 h 30"/>
              <a:gd name="T24" fmla="*/ 821 w 29"/>
              <a:gd name="T25" fmla="*/ 3968 h 30"/>
              <a:gd name="T26" fmla="*/ 1150 w 29"/>
              <a:gd name="T27" fmla="*/ 4286 h 30"/>
              <a:gd name="T28" fmla="*/ 1478 w 29"/>
              <a:gd name="T29" fmla="*/ 4445 h 30"/>
              <a:gd name="T30" fmla="*/ 1971 w 29"/>
              <a:gd name="T31" fmla="*/ 4762 h 30"/>
              <a:gd name="T32" fmla="*/ 2464 w 29"/>
              <a:gd name="T33" fmla="*/ 4762 h 30"/>
              <a:gd name="T34" fmla="*/ 2956 w 29"/>
              <a:gd name="T35" fmla="*/ 4762 h 30"/>
              <a:gd name="T36" fmla="*/ 3449 w 29"/>
              <a:gd name="T37" fmla="*/ 4445 h 30"/>
              <a:gd name="T38" fmla="*/ 3778 w 29"/>
              <a:gd name="T39" fmla="*/ 4286 h 30"/>
              <a:gd name="T40" fmla="*/ 4270 w 29"/>
              <a:gd name="T41" fmla="*/ 3968 h 30"/>
              <a:gd name="T42" fmla="*/ 4435 w 29"/>
              <a:gd name="T43" fmla="*/ 3492 h 30"/>
              <a:gd name="T44" fmla="*/ 4599 w 29"/>
              <a:gd name="T45" fmla="*/ 3175 h 30"/>
              <a:gd name="T46" fmla="*/ 4763 w 29"/>
              <a:gd name="T47" fmla="*/ 2857 h 30"/>
              <a:gd name="T48" fmla="*/ 4763 w 29"/>
              <a:gd name="T49" fmla="*/ 2222 h 30"/>
              <a:gd name="T50" fmla="*/ 4763 w 29"/>
              <a:gd name="T51" fmla="*/ 1905 h 30"/>
              <a:gd name="T52" fmla="*/ 4599 w 29"/>
              <a:gd name="T53" fmla="*/ 1270 h 30"/>
              <a:gd name="T54" fmla="*/ 4435 w 29"/>
              <a:gd name="T55" fmla="*/ 952 h 30"/>
              <a:gd name="T56" fmla="*/ 4270 w 29"/>
              <a:gd name="T57" fmla="*/ 635 h 30"/>
              <a:gd name="T58" fmla="*/ 3778 w 29"/>
              <a:gd name="T59" fmla="*/ 476 h 30"/>
              <a:gd name="T60" fmla="*/ 3449 w 29"/>
              <a:gd name="T61" fmla="*/ 159 h 30"/>
              <a:gd name="T62" fmla="*/ 2956 w 29"/>
              <a:gd name="T63" fmla="*/ 0 h 30"/>
              <a:gd name="T64" fmla="*/ 2464 w 29"/>
              <a:gd name="T65" fmla="*/ 0 h 3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9"/>
              <a:gd name="T100" fmla="*/ 0 h 30"/>
              <a:gd name="T101" fmla="*/ 29 w 29"/>
              <a:gd name="T102" fmla="*/ 30 h 30"/>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9" h="30">
                <a:moveTo>
                  <a:pt x="15" y="0"/>
                </a:moveTo>
                <a:lnTo>
                  <a:pt x="12" y="0"/>
                </a:lnTo>
                <a:lnTo>
                  <a:pt x="9" y="1"/>
                </a:lnTo>
                <a:lnTo>
                  <a:pt x="7" y="3"/>
                </a:lnTo>
                <a:lnTo>
                  <a:pt x="5" y="4"/>
                </a:lnTo>
                <a:lnTo>
                  <a:pt x="2" y="6"/>
                </a:lnTo>
                <a:lnTo>
                  <a:pt x="1" y="8"/>
                </a:lnTo>
                <a:lnTo>
                  <a:pt x="1" y="12"/>
                </a:lnTo>
                <a:lnTo>
                  <a:pt x="0" y="14"/>
                </a:lnTo>
                <a:lnTo>
                  <a:pt x="1" y="18"/>
                </a:lnTo>
                <a:lnTo>
                  <a:pt x="1" y="20"/>
                </a:lnTo>
                <a:lnTo>
                  <a:pt x="2" y="22"/>
                </a:lnTo>
                <a:lnTo>
                  <a:pt x="5" y="25"/>
                </a:lnTo>
                <a:lnTo>
                  <a:pt x="7" y="27"/>
                </a:lnTo>
                <a:lnTo>
                  <a:pt x="9" y="28"/>
                </a:lnTo>
                <a:lnTo>
                  <a:pt x="12" y="30"/>
                </a:lnTo>
                <a:lnTo>
                  <a:pt x="15" y="30"/>
                </a:lnTo>
                <a:lnTo>
                  <a:pt x="18" y="30"/>
                </a:lnTo>
                <a:lnTo>
                  <a:pt x="21" y="28"/>
                </a:lnTo>
                <a:lnTo>
                  <a:pt x="23" y="27"/>
                </a:lnTo>
                <a:lnTo>
                  <a:pt x="26" y="25"/>
                </a:lnTo>
                <a:lnTo>
                  <a:pt x="27" y="22"/>
                </a:lnTo>
                <a:lnTo>
                  <a:pt x="28" y="20"/>
                </a:lnTo>
                <a:lnTo>
                  <a:pt x="29" y="18"/>
                </a:lnTo>
                <a:lnTo>
                  <a:pt x="29" y="14"/>
                </a:lnTo>
                <a:lnTo>
                  <a:pt x="29" y="12"/>
                </a:lnTo>
                <a:lnTo>
                  <a:pt x="28" y="8"/>
                </a:lnTo>
                <a:lnTo>
                  <a:pt x="27" y="6"/>
                </a:lnTo>
                <a:lnTo>
                  <a:pt x="26" y="4"/>
                </a:lnTo>
                <a:lnTo>
                  <a:pt x="23" y="3"/>
                </a:lnTo>
                <a:lnTo>
                  <a:pt x="21" y="1"/>
                </a:lnTo>
                <a:lnTo>
                  <a:pt x="18" y="0"/>
                </a:lnTo>
                <a:lnTo>
                  <a:pt x="15" y="0"/>
                </a:lnTo>
                <a:close/>
              </a:path>
            </a:pathLst>
          </a:custGeom>
          <a:solidFill>
            <a:srgbClr val="FFFFFF"/>
          </a:solidFill>
          <a:ln w="9525">
            <a:noFill/>
            <a:round/>
            <a:headEnd/>
            <a:tailEnd/>
          </a:ln>
        </p:spPr>
        <p:txBody>
          <a:bodyPr lIns="57150" tIns="28575" rIns="57150" bIns="28575"/>
          <a:lstStyle/>
          <a:p>
            <a:endParaRPr lang="en-US"/>
          </a:p>
        </p:txBody>
      </p:sp>
      <p:sp>
        <p:nvSpPr>
          <p:cNvPr id="62729" name="Freeform 327"/>
          <p:cNvSpPr>
            <a:spLocks/>
          </p:cNvSpPr>
          <p:nvPr/>
        </p:nvSpPr>
        <p:spPr bwMode="auto">
          <a:xfrm>
            <a:off x="1876425" y="3214688"/>
            <a:ext cx="4763" cy="4762"/>
          </a:xfrm>
          <a:custGeom>
            <a:avLst/>
            <a:gdLst>
              <a:gd name="T0" fmla="*/ 2464 w 29"/>
              <a:gd name="T1" fmla="*/ 0 h 30"/>
              <a:gd name="T2" fmla="*/ 1971 w 29"/>
              <a:gd name="T3" fmla="*/ 0 h 30"/>
              <a:gd name="T4" fmla="*/ 1478 w 29"/>
              <a:gd name="T5" fmla="*/ 159 h 30"/>
              <a:gd name="T6" fmla="*/ 1150 w 29"/>
              <a:gd name="T7" fmla="*/ 476 h 30"/>
              <a:gd name="T8" fmla="*/ 821 w 29"/>
              <a:gd name="T9" fmla="*/ 635 h 30"/>
              <a:gd name="T10" fmla="*/ 328 w 29"/>
              <a:gd name="T11" fmla="*/ 952 h 30"/>
              <a:gd name="T12" fmla="*/ 164 w 29"/>
              <a:gd name="T13" fmla="*/ 1270 h 30"/>
              <a:gd name="T14" fmla="*/ 164 w 29"/>
              <a:gd name="T15" fmla="*/ 1905 h 30"/>
              <a:gd name="T16" fmla="*/ 0 w 29"/>
              <a:gd name="T17" fmla="*/ 2222 h 30"/>
              <a:gd name="T18" fmla="*/ 164 w 29"/>
              <a:gd name="T19" fmla="*/ 2857 h 30"/>
              <a:gd name="T20" fmla="*/ 164 w 29"/>
              <a:gd name="T21" fmla="*/ 3175 h 30"/>
              <a:gd name="T22" fmla="*/ 328 w 29"/>
              <a:gd name="T23" fmla="*/ 3492 h 30"/>
              <a:gd name="T24" fmla="*/ 821 w 29"/>
              <a:gd name="T25" fmla="*/ 3968 h 30"/>
              <a:gd name="T26" fmla="*/ 1150 w 29"/>
              <a:gd name="T27" fmla="*/ 4286 h 30"/>
              <a:gd name="T28" fmla="*/ 1478 w 29"/>
              <a:gd name="T29" fmla="*/ 4445 h 30"/>
              <a:gd name="T30" fmla="*/ 1971 w 29"/>
              <a:gd name="T31" fmla="*/ 4762 h 30"/>
              <a:gd name="T32" fmla="*/ 2464 w 29"/>
              <a:gd name="T33" fmla="*/ 4762 h 30"/>
              <a:gd name="T34" fmla="*/ 2956 w 29"/>
              <a:gd name="T35" fmla="*/ 4762 h 30"/>
              <a:gd name="T36" fmla="*/ 3449 w 29"/>
              <a:gd name="T37" fmla="*/ 4445 h 30"/>
              <a:gd name="T38" fmla="*/ 3778 w 29"/>
              <a:gd name="T39" fmla="*/ 4286 h 30"/>
              <a:gd name="T40" fmla="*/ 4270 w 29"/>
              <a:gd name="T41" fmla="*/ 3968 h 30"/>
              <a:gd name="T42" fmla="*/ 4435 w 29"/>
              <a:gd name="T43" fmla="*/ 3492 h 30"/>
              <a:gd name="T44" fmla="*/ 4599 w 29"/>
              <a:gd name="T45" fmla="*/ 3175 h 30"/>
              <a:gd name="T46" fmla="*/ 4763 w 29"/>
              <a:gd name="T47" fmla="*/ 2857 h 30"/>
              <a:gd name="T48" fmla="*/ 4763 w 29"/>
              <a:gd name="T49" fmla="*/ 2222 h 30"/>
              <a:gd name="T50" fmla="*/ 4763 w 29"/>
              <a:gd name="T51" fmla="*/ 1905 h 30"/>
              <a:gd name="T52" fmla="*/ 4599 w 29"/>
              <a:gd name="T53" fmla="*/ 1270 h 30"/>
              <a:gd name="T54" fmla="*/ 4435 w 29"/>
              <a:gd name="T55" fmla="*/ 952 h 30"/>
              <a:gd name="T56" fmla="*/ 4270 w 29"/>
              <a:gd name="T57" fmla="*/ 635 h 30"/>
              <a:gd name="T58" fmla="*/ 3778 w 29"/>
              <a:gd name="T59" fmla="*/ 476 h 30"/>
              <a:gd name="T60" fmla="*/ 3449 w 29"/>
              <a:gd name="T61" fmla="*/ 159 h 30"/>
              <a:gd name="T62" fmla="*/ 2956 w 29"/>
              <a:gd name="T63" fmla="*/ 0 h 30"/>
              <a:gd name="T64" fmla="*/ 2464 w 29"/>
              <a:gd name="T65" fmla="*/ 0 h 3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9"/>
              <a:gd name="T100" fmla="*/ 0 h 30"/>
              <a:gd name="T101" fmla="*/ 29 w 29"/>
              <a:gd name="T102" fmla="*/ 30 h 30"/>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9" h="30">
                <a:moveTo>
                  <a:pt x="15" y="0"/>
                </a:moveTo>
                <a:lnTo>
                  <a:pt x="12" y="0"/>
                </a:lnTo>
                <a:lnTo>
                  <a:pt x="9" y="1"/>
                </a:lnTo>
                <a:lnTo>
                  <a:pt x="7" y="3"/>
                </a:lnTo>
                <a:lnTo>
                  <a:pt x="5" y="4"/>
                </a:lnTo>
                <a:lnTo>
                  <a:pt x="2" y="6"/>
                </a:lnTo>
                <a:lnTo>
                  <a:pt x="1" y="8"/>
                </a:lnTo>
                <a:lnTo>
                  <a:pt x="1" y="12"/>
                </a:lnTo>
                <a:lnTo>
                  <a:pt x="0" y="14"/>
                </a:lnTo>
                <a:lnTo>
                  <a:pt x="1" y="18"/>
                </a:lnTo>
                <a:lnTo>
                  <a:pt x="1" y="20"/>
                </a:lnTo>
                <a:lnTo>
                  <a:pt x="2" y="22"/>
                </a:lnTo>
                <a:lnTo>
                  <a:pt x="5" y="25"/>
                </a:lnTo>
                <a:lnTo>
                  <a:pt x="7" y="27"/>
                </a:lnTo>
                <a:lnTo>
                  <a:pt x="9" y="28"/>
                </a:lnTo>
                <a:lnTo>
                  <a:pt x="12" y="30"/>
                </a:lnTo>
                <a:lnTo>
                  <a:pt x="15" y="30"/>
                </a:lnTo>
                <a:lnTo>
                  <a:pt x="18" y="30"/>
                </a:lnTo>
                <a:lnTo>
                  <a:pt x="21" y="28"/>
                </a:lnTo>
                <a:lnTo>
                  <a:pt x="23" y="27"/>
                </a:lnTo>
                <a:lnTo>
                  <a:pt x="26" y="25"/>
                </a:lnTo>
                <a:lnTo>
                  <a:pt x="27" y="22"/>
                </a:lnTo>
                <a:lnTo>
                  <a:pt x="28" y="20"/>
                </a:lnTo>
                <a:lnTo>
                  <a:pt x="29" y="18"/>
                </a:lnTo>
                <a:lnTo>
                  <a:pt x="29" y="14"/>
                </a:lnTo>
                <a:lnTo>
                  <a:pt x="29" y="12"/>
                </a:lnTo>
                <a:lnTo>
                  <a:pt x="28" y="8"/>
                </a:lnTo>
                <a:lnTo>
                  <a:pt x="27" y="6"/>
                </a:lnTo>
                <a:lnTo>
                  <a:pt x="26" y="4"/>
                </a:lnTo>
                <a:lnTo>
                  <a:pt x="23" y="3"/>
                </a:lnTo>
                <a:lnTo>
                  <a:pt x="21" y="1"/>
                </a:lnTo>
                <a:lnTo>
                  <a:pt x="18" y="0"/>
                </a:lnTo>
                <a:lnTo>
                  <a:pt x="15" y="0"/>
                </a:lnTo>
              </a:path>
            </a:pathLst>
          </a:custGeom>
          <a:noFill/>
          <a:ln w="1588">
            <a:solidFill>
              <a:srgbClr val="FFFFFF"/>
            </a:solidFill>
            <a:prstDash val="solid"/>
            <a:round/>
            <a:headEnd/>
            <a:tailEnd/>
          </a:ln>
        </p:spPr>
        <p:txBody>
          <a:bodyPr lIns="57150" tIns="28575" rIns="57150" bIns="28575"/>
          <a:lstStyle/>
          <a:p>
            <a:endParaRPr lang="en-US"/>
          </a:p>
        </p:txBody>
      </p:sp>
      <p:sp>
        <p:nvSpPr>
          <p:cNvPr id="62730" name="Freeform 328"/>
          <p:cNvSpPr>
            <a:spLocks/>
          </p:cNvSpPr>
          <p:nvPr/>
        </p:nvSpPr>
        <p:spPr bwMode="auto">
          <a:xfrm>
            <a:off x="1839913" y="3203575"/>
            <a:ext cx="4762" cy="6350"/>
          </a:xfrm>
          <a:custGeom>
            <a:avLst/>
            <a:gdLst>
              <a:gd name="T0" fmla="*/ 2463 w 29"/>
              <a:gd name="T1" fmla="*/ 0 h 29"/>
              <a:gd name="T2" fmla="*/ 1970 w 29"/>
              <a:gd name="T3" fmla="*/ 0 h 29"/>
              <a:gd name="T4" fmla="*/ 1478 w 29"/>
              <a:gd name="T5" fmla="*/ 219 h 29"/>
              <a:gd name="T6" fmla="*/ 1149 w 29"/>
              <a:gd name="T7" fmla="*/ 438 h 29"/>
              <a:gd name="T8" fmla="*/ 821 w 29"/>
              <a:gd name="T9" fmla="*/ 657 h 29"/>
              <a:gd name="T10" fmla="*/ 328 w 29"/>
              <a:gd name="T11" fmla="*/ 1314 h 29"/>
              <a:gd name="T12" fmla="*/ 164 w 29"/>
              <a:gd name="T13" fmla="*/ 1752 h 29"/>
              <a:gd name="T14" fmla="*/ 164 w 29"/>
              <a:gd name="T15" fmla="*/ 2628 h 29"/>
              <a:gd name="T16" fmla="*/ 0 w 29"/>
              <a:gd name="T17" fmla="*/ 3066 h 29"/>
              <a:gd name="T18" fmla="*/ 164 w 29"/>
              <a:gd name="T19" fmla="*/ 3722 h 29"/>
              <a:gd name="T20" fmla="*/ 164 w 29"/>
              <a:gd name="T21" fmla="*/ 4379 h 29"/>
              <a:gd name="T22" fmla="*/ 328 w 29"/>
              <a:gd name="T23" fmla="*/ 4817 h 29"/>
              <a:gd name="T24" fmla="*/ 821 w 29"/>
              <a:gd name="T25" fmla="*/ 5255 h 29"/>
              <a:gd name="T26" fmla="*/ 1149 w 29"/>
              <a:gd name="T27" fmla="*/ 5912 h 29"/>
              <a:gd name="T28" fmla="*/ 1478 w 29"/>
              <a:gd name="T29" fmla="*/ 6131 h 29"/>
              <a:gd name="T30" fmla="*/ 1970 w 29"/>
              <a:gd name="T31" fmla="*/ 6350 h 29"/>
              <a:gd name="T32" fmla="*/ 2463 w 29"/>
              <a:gd name="T33" fmla="*/ 6350 h 29"/>
              <a:gd name="T34" fmla="*/ 2956 w 29"/>
              <a:gd name="T35" fmla="*/ 6350 h 29"/>
              <a:gd name="T36" fmla="*/ 3448 w 29"/>
              <a:gd name="T37" fmla="*/ 6131 h 29"/>
              <a:gd name="T38" fmla="*/ 3777 w 29"/>
              <a:gd name="T39" fmla="*/ 5912 h 29"/>
              <a:gd name="T40" fmla="*/ 4269 w 29"/>
              <a:gd name="T41" fmla="*/ 5255 h 29"/>
              <a:gd name="T42" fmla="*/ 4434 w 29"/>
              <a:gd name="T43" fmla="*/ 4817 h 29"/>
              <a:gd name="T44" fmla="*/ 4598 w 29"/>
              <a:gd name="T45" fmla="*/ 4379 h 29"/>
              <a:gd name="T46" fmla="*/ 4762 w 29"/>
              <a:gd name="T47" fmla="*/ 3722 h 29"/>
              <a:gd name="T48" fmla="*/ 4762 w 29"/>
              <a:gd name="T49" fmla="*/ 3066 h 29"/>
              <a:gd name="T50" fmla="*/ 4762 w 29"/>
              <a:gd name="T51" fmla="*/ 2628 h 29"/>
              <a:gd name="T52" fmla="*/ 4598 w 29"/>
              <a:gd name="T53" fmla="*/ 1752 h 29"/>
              <a:gd name="T54" fmla="*/ 4434 w 29"/>
              <a:gd name="T55" fmla="*/ 1314 h 29"/>
              <a:gd name="T56" fmla="*/ 4269 w 29"/>
              <a:gd name="T57" fmla="*/ 657 h 29"/>
              <a:gd name="T58" fmla="*/ 3777 w 29"/>
              <a:gd name="T59" fmla="*/ 438 h 29"/>
              <a:gd name="T60" fmla="*/ 3448 w 29"/>
              <a:gd name="T61" fmla="*/ 219 h 29"/>
              <a:gd name="T62" fmla="*/ 2956 w 29"/>
              <a:gd name="T63" fmla="*/ 0 h 29"/>
              <a:gd name="T64" fmla="*/ 2463 w 29"/>
              <a:gd name="T65" fmla="*/ 0 h 29"/>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9"/>
              <a:gd name="T100" fmla="*/ 0 h 29"/>
              <a:gd name="T101" fmla="*/ 29 w 29"/>
              <a:gd name="T102" fmla="*/ 29 h 29"/>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9" h="29">
                <a:moveTo>
                  <a:pt x="15" y="0"/>
                </a:moveTo>
                <a:lnTo>
                  <a:pt x="12" y="0"/>
                </a:lnTo>
                <a:lnTo>
                  <a:pt x="9" y="1"/>
                </a:lnTo>
                <a:lnTo>
                  <a:pt x="7" y="2"/>
                </a:lnTo>
                <a:lnTo>
                  <a:pt x="5" y="3"/>
                </a:lnTo>
                <a:lnTo>
                  <a:pt x="2" y="6"/>
                </a:lnTo>
                <a:lnTo>
                  <a:pt x="1" y="8"/>
                </a:lnTo>
                <a:lnTo>
                  <a:pt x="1" y="12"/>
                </a:lnTo>
                <a:lnTo>
                  <a:pt x="0" y="14"/>
                </a:lnTo>
                <a:lnTo>
                  <a:pt x="1" y="17"/>
                </a:lnTo>
                <a:lnTo>
                  <a:pt x="1" y="20"/>
                </a:lnTo>
                <a:lnTo>
                  <a:pt x="2" y="22"/>
                </a:lnTo>
                <a:lnTo>
                  <a:pt x="5" y="24"/>
                </a:lnTo>
                <a:lnTo>
                  <a:pt x="7" y="27"/>
                </a:lnTo>
                <a:lnTo>
                  <a:pt x="9" y="28"/>
                </a:lnTo>
                <a:lnTo>
                  <a:pt x="12" y="29"/>
                </a:lnTo>
                <a:lnTo>
                  <a:pt x="15" y="29"/>
                </a:lnTo>
                <a:lnTo>
                  <a:pt x="18" y="29"/>
                </a:lnTo>
                <a:lnTo>
                  <a:pt x="21" y="28"/>
                </a:lnTo>
                <a:lnTo>
                  <a:pt x="23" y="27"/>
                </a:lnTo>
                <a:lnTo>
                  <a:pt x="26" y="24"/>
                </a:lnTo>
                <a:lnTo>
                  <a:pt x="27" y="22"/>
                </a:lnTo>
                <a:lnTo>
                  <a:pt x="28" y="20"/>
                </a:lnTo>
                <a:lnTo>
                  <a:pt x="29" y="17"/>
                </a:lnTo>
                <a:lnTo>
                  <a:pt x="29" y="14"/>
                </a:lnTo>
                <a:lnTo>
                  <a:pt x="29" y="12"/>
                </a:lnTo>
                <a:lnTo>
                  <a:pt x="28" y="8"/>
                </a:lnTo>
                <a:lnTo>
                  <a:pt x="27" y="6"/>
                </a:lnTo>
                <a:lnTo>
                  <a:pt x="26" y="3"/>
                </a:lnTo>
                <a:lnTo>
                  <a:pt x="23" y="2"/>
                </a:lnTo>
                <a:lnTo>
                  <a:pt x="21" y="1"/>
                </a:lnTo>
                <a:lnTo>
                  <a:pt x="18" y="0"/>
                </a:lnTo>
                <a:lnTo>
                  <a:pt x="15" y="0"/>
                </a:lnTo>
                <a:close/>
              </a:path>
            </a:pathLst>
          </a:custGeom>
          <a:solidFill>
            <a:srgbClr val="FFFFFF"/>
          </a:solidFill>
          <a:ln w="9525">
            <a:noFill/>
            <a:round/>
            <a:headEnd/>
            <a:tailEnd/>
          </a:ln>
        </p:spPr>
        <p:txBody>
          <a:bodyPr lIns="57150" tIns="28575" rIns="57150" bIns="28575"/>
          <a:lstStyle/>
          <a:p>
            <a:endParaRPr lang="en-US"/>
          </a:p>
        </p:txBody>
      </p:sp>
      <p:sp>
        <p:nvSpPr>
          <p:cNvPr id="62731" name="Freeform 329"/>
          <p:cNvSpPr>
            <a:spLocks/>
          </p:cNvSpPr>
          <p:nvPr/>
        </p:nvSpPr>
        <p:spPr bwMode="auto">
          <a:xfrm>
            <a:off x="1839913" y="3203575"/>
            <a:ext cx="4762" cy="6350"/>
          </a:xfrm>
          <a:custGeom>
            <a:avLst/>
            <a:gdLst>
              <a:gd name="T0" fmla="*/ 2463 w 29"/>
              <a:gd name="T1" fmla="*/ 0 h 29"/>
              <a:gd name="T2" fmla="*/ 1970 w 29"/>
              <a:gd name="T3" fmla="*/ 0 h 29"/>
              <a:gd name="T4" fmla="*/ 1478 w 29"/>
              <a:gd name="T5" fmla="*/ 219 h 29"/>
              <a:gd name="T6" fmla="*/ 1149 w 29"/>
              <a:gd name="T7" fmla="*/ 438 h 29"/>
              <a:gd name="T8" fmla="*/ 821 w 29"/>
              <a:gd name="T9" fmla="*/ 657 h 29"/>
              <a:gd name="T10" fmla="*/ 328 w 29"/>
              <a:gd name="T11" fmla="*/ 1314 h 29"/>
              <a:gd name="T12" fmla="*/ 164 w 29"/>
              <a:gd name="T13" fmla="*/ 1752 h 29"/>
              <a:gd name="T14" fmla="*/ 164 w 29"/>
              <a:gd name="T15" fmla="*/ 2628 h 29"/>
              <a:gd name="T16" fmla="*/ 0 w 29"/>
              <a:gd name="T17" fmla="*/ 3066 h 29"/>
              <a:gd name="T18" fmla="*/ 164 w 29"/>
              <a:gd name="T19" fmla="*/ 3722 h 29"/>
              <a:gd name="T20" fmla="*/ 164 w 29"/>
              <a:gd name="T21" fmla="*/ 4379 h 29"/>
              <a:gd name="T22" fmla="*/ 328 w 29"/>
              <a:gd name="T23" fmla="*/ 4817 h 29"/>
              <a:gd name="T24" fmla="*/ 821 w 29"/>
              <a:gd name="T25" fmla="*/ 5255 h 29"/>
              <a:gd name="T26" fmla="*/ 1149 w 29"/>
              <a:gd name="T27" fmla="*/ 5912 h 29"/>
              <a:gd name="T28" fmla="*/ 1478 w 29"/>
              <a:gd name="T29" fmla="*/ 6131 h 29"/>
              <a:gd name="T30" fmla="*/ 1970 w 29"/>
              <a:gd name="T31" fmla="*/ 6350 h 29"/>
              <a:gd name="T32" fmla="*/ 2463 w 29"/>
              <a:gd name="T33" fmla="*/ 6350 h 29"/>
              <a:gd name="T34" fmla="*/ 2956 w 29"/>
              <a:gd name="T35" fmla="*/ 6350 h 29"/>
              <a:gd name="T36" fmla="*/ 3448 w 29"/>
              <a:gd name="T37" fmla="*/ 6131 h 29"/>
              <a:gd name="T38" fmla="*/ 3777 w 29"/>
              <a:gd name="T39" fmla="*/ 5912 h 29"/>
              <a:gd name="T40" fmla="*/ 4269 w 29"/>
              <a:gd name="T41" fmla="*/ 5255 h 29"/>
              <a:gd name="T42" fmla="*/ 4434 w 29"/>
              <a:gd name="T43" fmla="*/ 4817 h 29"/>
              <a:gd name="T44" fmla="*/ 4598 w 29"/>
              <a:gd name="T45" fmla="*/ 4379 h 29"/>
              <a:gd name="T46" fmla="*/ 4762 w 29"/>
              <a:gd name="T47" fmla="*/ 3722 h 29"/>
              <a:gd name="T48" fmla="*/ 4762 w 29"/>
              <a:gd name="T49" fmla="*/ 3066 h 29"/>
              <a:gd name="T50" fmla="*/ 4762 w 29"/>
              <a:gd name="T51" fmla="*/ 2628 h 29"/>
              <a:gd name="T52" fmla="*/ 4598 w 29"/>
              <a:gd name="T53" fmla="*/ 1752 h 29"/>
              <a:gd name="T54" fmla="*/ 4434 w 29"/>
              <a:gd name="T55" fmla="*/ 1314 h 29"/>
              <a:gd name="T56" fmla="*/ 4269 w 29"/>
              <a:gd name="T57" fmla="*/ 657 h 29"/>
              <a:gd name="T58" fmla="*/ 3777 w 29"/>
              <a:gd name="T59" fmla="*/ 438 h 29"/>
              <a:gd name="T60" fmla="*/ 3448 w 29"/>
              <a:gd name="T61" fmla="*/ 219 h 29"/>
              <a:gd name="T62" fmla="*/ 2956 w 29"/>
              <a:gd name="T63" fmla="*/ 0 h 29"/>
              <a:gd name="T64" fmla="*/ 2463 w 29"/>
              <a:gd name="T65" fmla="*/ 0 h 29"/>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9"/>
              <a:gd name="T100" fmla="*/ 0 h 29"/>
              <a:gd name="T101" fmla="*/ 29 w 29"/>
              <a:gd name="T102" fmla="*/ 29 h 29"/>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9" h="29">
                <a:moveTo>
                  <a:pt x="15" y="0"/>
                </a:moveTo>
                <a:lnTo>
                  <a:pt x="12" y="0"/>
                </a:lnTo>
                <a:lnTo>
                  <a:pt x="9" y="1"/>
                </a:lnTo>
                <a:lnTo>
                  <a:pt x="7" y="2"/>
                </a:lnTo>
                <a:lnTo>
                  <a:pt x="5" y="3"/>
                </a:lnTo>
                <a:lnTo>
                  <a:pt x="2" y="6"/>
                </a:lnTo>
                <a:lnTo>
                  <a:pt x="1" y="8"/>
                </a:lnTo>
                <a:lnTo>
                  <a:pt x="1" y="12"/>
                </a:lnTo>
                <a:lnTo>
                  <a:pt x="0" y="14"/>
                </a:lnTo>
                <a:lnTo>
                  <a:pt x="1" y="17"/>
                </a:lnTo>
                <a:lnTo>
                  <a:pt x="1" y="20"/>
                </a:lnTo>
                <a:lnTo>
                  <a:pt x="2" y="22"/>
                </a:lnTo>
                <a:lnTo>
                  <a:pt x="5" y="24"/>
                </a:lnTo>
                <a:lnTo>
                  <a:pt x="7" y="27"/>
                </a:lnTo>
                <a:lnTo>
                  <a:pt x="9" y="28"/>
                </a:lnTo>
                <a:lnTo>
                  <a:pt x="12" y="29"/>
                </a:lnTo>
                <a:lnTo>
                  <a:pt x="15" y="29"/>
                </a:lnTo>
                <a:lnTo>
                  <a:pt x="18" y="29"/>
                </a:lnTo>
                <a:lnTo>
                  <a:pt x="21" y="28"/>
                </a:lnTo>
                <a:lnTo>
                  <a:pt x="23" y="27"/>
                </a:lnTo>
                <a:lnTo>
                  <a:pt x="26" y="24"/>
                </a:lnTo>
                <a:lnTo>
                  <a:pt x="27" y="22"/>
                </a:lnTo>
                <a:lnTo>
                  <a:pt x="28" y="20"/>
                </a:lnTo>
                <a:lnTo>
                  <a:pt x="29" y="17"/>
                </a:lnTo>
                <a:lnTo>
                  <a:pt x="29" y="14"/>
                </a:lnTo>
                <a:lnTo>
                  <a:pt x="29" y="12"/>
                </a:lnTo>
                <a:lnTo>
                  <a:pt x="28" y="8"/>
                </a:lnTo>
                <a:lnTo>
                  <a:pt x="27" y="6"/>
                </a:lnTo>
                <a:lnTo>
                  <a:pt x="26" y="3"/>
                </a:lnTo>
                <a:lnTo>
                  <a:pt x="23" y="2"/>
                </a:lnTo>
                <a:lnTo>
                  <a:pt x="21" y="1"/>
                </a:lnTo>
                <a:lnTo>
                  <a:pt x="18" y="0"/>
                </a:lnTo>
                <a:lnTo>
                  <a:pt x="15" y="0"/>
                </a:lnTo>
              </a:path>
            </a:pathLst>
          </a:custGeom>
          <a:noFill/>
          <a:ln w="1588">
            <a:solidFill>
              <a:srgbClr val="FFFFFF"/>
            </a:solidFill>
            <a:prstDash val="solid"/>
            <a:round/>
            <a:headEnd/>
            <a:tailEnd/>
          </a:ln>
        </p:spPr>
        <p:txBody>
          <a:bodyPr lIns="57150" tIns="28575" rIns="57150" bIns="28575"/>
          <a:lstStyle/>
          <a:p>
            <a:endParaRPr lang="en-US"/>
          </a:p>
        </p:txBody>
      </p:sp>
      <p:sp>
        <p:nvSpPr>
          <p:cNvPr id="62732" name="Freeform 330"/>
          <p:cNvSpPr>
            <a:spLocks/>
          </p:cNvSpPr>
          <p:nvPr/>
        </p:nvSpPr>
        <p:spPr bwMode="auto">
          <a:xfrm>
            <a:off x="1849438" y="3203575"/>
            <a:ext cx="4762" cy="6350"/>
          </a:xfrm>
          <a:custGeom>
            <a:avLst/>
            <a:gdLst>
              <a:gd name="T0" fmla="*/ 2463 w 29"/>
              <a:gd name="T1" fmla="*/ 0 h 29"/>
              <a:gd name="T2" fmla="*/ 1806 w 29"/>
              <a:gd name="T3" fmla="*/ 0 h 29"/>
              <a:gd name="T4" fmla="*/ 1478 w 29"/>
              <a:gd name="T5" fmla="*/ 219 h 29"/>
              <a:gd name="T6" fmla="*/ 1149 w 29"/>
              <a:gd name="T7" fmla="*/ 438 h 29"/>
              <a:gd name="T8" fmla="*/ 657 w 29"/>
              <a:gd name="T9" fmla="*/ 657 h 29"/>
              <a:gd name="T10" fmla="*/ 328 w 29"/>
              <a:gd name="T11" fmla="*/ 1314 h 29"/>
              <a:gd name="T12" fmla="*/ 164 w 29"/>
              <a:gd name="T13" fmla="*/ 1752 h 29"/>
              <a:gd name="T14" fmla="*/ 164 w 29"/>
              <a:gd name="T15" fmla="*/ 2628 h 29"/>
              <a:gd name="T16" fmla="*/ 0 w 29"/>
              <a:gd name="T17" fmla="*/ 3066 h 29"/>
              <a:gd name="T18" fmla="*/ 164 w 29"/>
              <a:gd name="T19" fmla="*/ 3722 h 29"/>
              <a:gd name="T20" fmla="*/ 164 w 29"/>
              <a:gd name="T21" fmla="*/ 4379 h 29"/>
              <a:gd name="T22" fmla="*/ 328 w 29"/>
              <a:gd name="T23" fmla="*/ 4817 h 29"/>
              <a:gd name="T24" fmla="*/ 657 w 29"/>
              <a:gd name="T25" fmla="*/ 5255 h 29"/>
              <a:gd name="T26" fmla="*/ 1149 w 29"/>
              <a:gd name="T27" fmla="*/ 5912 h 29"/>
              <a:gd name="T28" fmla="*/ 1478 w 29"/>
              <a:gd name="T29" fmla="*/ 6131 h 29"/>
              <a:gd name="T30" fmla="*/ 1806 w 29"/>
              <a:gd name="T31" fmla="*/ 6350 h 29"/>
              <a:gd name="T32" fmla="*/ 2463 w 29"/>
              <a:gd name="T33" fmla="*/ 6350 h 29"/>
              <a:gd name="T34" fmla="*/ 2792 w 29"/>
              <a:gd name="T35" fmla="*/ 6350 h 29"/>
              <a:gd name="T36" fmla="*/ 3448 w 29"/>
              <a:gd name="T37" fmla="*/ 6131 h 29"/>
              <a:gd name="T38" fmla="*/ 3777 w 29"/>
              <a:gd name="T39" fmla="*/ 5912 h 29"/>
              <a:gd name="T40" fmla="*/ 4105 w 29"/>
              <a:gd name="T41" fmla="*/ 5255 h 29"/>
              <a:gd name="T42" fmla="*/ 4269 w 29"/>
              <a:gd name="T43" fmla="*/ 4817 h 29"/>
              <a:gd name="T44" fmla="*/ 4598 w 29"/>
              <a:gd name="T45" fmla="*/ 4379 h 29"/>
              <a:gd name="T46" fmla="*/ 4762 w 29"/>
              <a:gd name="T47" fmla="*/ 3722 h 29"/>
              <a:gd name="T48" fmla="*/ 4762 w 29"/>
              <a:gd name="T49" fmla="*/ 3066 h 29"/>
              <a:gd name="T50" fmla="*/ 4762 w 29"/>
              <a:gd name="T51" fmla="*/ 2628 h 29"/>
              <a:gd name="T52" fmla="*/ 4598 w 29"/>
              <a:gd name="T53" fmla="*/ 1752 h 29"/>
              <a:gd name="T54" fmla="*/ 4269 w 29"/>
              <a:gd name="T55" fmla="*/ 1314 h 29"/>
              <a:gd name="T56" fmla="*/ 4105 w 29"/>
              <a:gd name="T57" fmla="*/ 657 h 29"/>
              <a:gd name="T58" fmla="*/ 3777 w 29"/>
              <a:gd name="T59" fmla="*/ 438 h 29"/>
              <a:gd name="T60" fmla="*/ 3448 w 29"/>
              <a:gd name="T61" fmla="*/ 219 h 29"/>
              <a:gd name="T62" fmla="*/ 2792 w 29"/>
              <a:gd name="T63" fmla="*/ 0 h 29"/>
              <a:gd name="T64" fmla="*/ 2463 w 29"/>
              <a:gd name="T65" fmla="*/ 0 h 29"/>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9"/>
              <a:gd name="T100" fmla="*/ 0 h 29"/>
              <a:gd name="T101" fmla="*/ 29 w 29"/>
              <a:gd name="T102" fmla="*/ 29 h 29"/>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9" h="29">
                <a:moveTo>
                  <a:pt x="15" y="0"/>
                </a:moveTo>
                <a:lnTo>
                  <a:pt x="11" y="0"/>
                </a:lnTo>
                <a:lnTo>
                  <a:pt x="9" y="1"/>
                </a:lnTo>
                <a:lnTo>
                  <a:pt x="7" y="2"/>
                </a:lnTo>
                <a:lnTo>
                  <a:pt x="4" y="3"/>
                </a:lnTo>
                <a:lnTo>
                  <a:pt x="2" y="6"/>
                </a:lnTo>
                <a:lnTo>
                  <a:pt x="1" y="8"/>
                </a:lnTo>
                <a:lnTo>
                  <a:pt x="1" y="12"/>
                </a:lnTo>
                <a:lnTo>
                  <a:pt x="0" y="14"/>
                </a:lnTo>
                <a:lnTo>
                  <a:pt x="1" y="17"/>
                </a:lnTo>
                <a:lnTo>
                  <a:pt x="1" y="20"/>
                </a:lnTo>
                <a:lnTo>
                  <a:pt x="2" y="22"/>
                </a:lnTo>
                <a:lnTo>
                  <a:pt x="4" y="24"/>
                </a:lnTo>
                <a:lnTo>
                  <a:pt x="7" y="27"/>
                </a:lnTo>
                <a:lnTo>
                  <a:pt x="9" y="28"/>
                </a:lnTo>
                <a:lnTo>
                  <a:pt x="11" y="29"/>
                </a:lnTo>
                <a:lnTo>
                  <a:pt x="15" y="29"/>
                </a:lnTo>
                <a:lnTo>
                  <a:pt x="17" y="29"/>
                </a:lnTo>
                <a:lnTo>
                  <a:pt x="21" y="28"/>
                </a:lnTo>
                <a:lnTo>
                  <a:pt x="23" y="27"/>
                </a:lnTo>
                <a:lnTo>
                  <a:pt x="25" y="24"/>
                </a:lnTo>
                <a:lnTo>
                  <a:pt x="26" y="22"/>
                </a:lnTo>
                <a:lnTo>
                  <a:pt x="28" y="20"/>
                </a:lnTo>
                <a:lnTo>
                  <a:pt x="29" y="17"/>
                </a:lnTo>
                <a:lnTo>
                  <a:pt x="29" y="14"/>
                </a:lnTo>
                <a:lnTo>
                  <a:pt x="29" y="12"/>
                </a:lnTo>
                <a:lnTo>
                  <a:pt x="28" y="8"/>
                </a:lnTo>
                <a:lnTo>
                  <a:pt x="26" y="6"/>
                </a:lnTo>
                <a:lnTo>
                  <a:pt x="25" y="3"/>
                </a:lnTo>
                <a:lnTo>
                  <a:pt x="23" y="2"/>
                </a:lnTo>
                <a:lnTo>
                  <a:pt x="21" y="1"/>
                </a:lnTo>
                <a:lnTo>
                  <a:pt x="17" y="0"/>
                </a:lnTo>
                <a:lnTo>
                  <a:pt x="15" y="0"/>
                </a:lnTo>
                <a:close/>
              </a:path>
            </a:pathLst>
          </a:custGeom>
          <a:solidFill>
            <a:srgbClr val="FFFFFF"/>
          </a:solidFill>
          <a:ln w="9525">
            <a:noFill/>
            <a:round/>
            <a:headEnd/>
            <a:tailEnd/>
          </a:ln>
        </p:spPr>
        <p:txBody>
          <a:bodyPr lIns="57150" tIns="28575" rIns="57150" bIns="28575"/>
          <a:lstStyle/>
          <a:p>
            <a:endParaRPr lang="en-US"/>
          </a:p>
        </p:txBody>
      </p:sp>
      <p:sp>
        <p:nvSpPr>
          <p:cNvPr id="62733" name="Freeform 331"/>
          <p:cNvSpPr>
            <a:spLocks/>
          </p:cNvSpPr>
          <p:nvPr/>
        </p:nvSpPr>
        <p:spPr bwMode="auto">
          <a:xfrm>
            <a:off x="1849438" y="3203575"/>
            <a:ext cx="4762" cy="6350"/>
          </a:xfrm>
          <a:custGeom>
            <a:avLst/>
            <a:gdLst>
              <a:gd name="T0" fmla="*/ 2463 w 29"/>
              <a:gd name="T1" fmla="*/ 0 h 29"/>
              <a:gd name="T2" fmla="*/ 1806 w 29"/>
              <a:gd name="T3" fmla="*/ 0 h 29"/>
              <a:gd name="T4" fmla="*/ 1478 w 29"/>
              <a:gd name="T5" fmla="*/ 219 h 29"/>
              <a:gd name="T6" fmla="*/ 1149 w 29"/>
              <a:gd name="T7" fmla="*/ 438 h 29"/>
              <a:gd name="T8" fmla="*/ 657 w 29"/>
              <a:gd name="T9" fmla="*/ 657 h 29"/>
              <a:gd name="T10" fmla="*/ 328 w 29"/>
              <a:gd name="T11" fmla="*/ 1314 h 29"/>
              <a:gd name="T12" fmla="*/ 164 w 29"/>
              <a:gd name="T13" fmla="*/ 1752 h 29"/>
              <a:gd name="T14" fmla="*/ 164 w 29"/>
              <a:gd name="T15" fmla="*/ 2628 h 29"/>
              <a:gd name="T16" fmla="*/ 0 w 29"/>
              <a:gd name="T17" fmla="*/ 3066 h 29"/>
              <a:gd name="T18" fmla="*/ 164 w 29"/>
              <a:gd name="T19" fmla="*/ 3722 h 29"/>
              <a:gd name="T20" fmla="*/ 164 w 29"/>
              <a:gd name="T21" fmla="*/ 4379 h 29"/>
              <a:gd name="T22" fmla="*/ 328 w 29"/>
              <a:gd name="T23" fmla="*/ 4817 h 29"/>
              <a:gd name="T24" fmla="*/ 657 w 29"/>
              <a:gd name="T25" fmla="*/ 5255 h 29"/>
              <a:gd name="T26" fmla="*/ 1149 w 29"/>
              <a:gd name="T27" fmla="*/ 5912 h 29"/>
              <a:gd name="T28" fmla="*/ 1478 w 29"/>
              <a:gd name="T29" fmla="*/ 6131 h 29"/>
              <a:gd name="T30" fmla="*/ 1806 w 29"/>
              <a:gd name="T31" fmla="*/ 6350 h 29"/>
              <a:gd name="T32" fmla="*/ 2463 w 29"/>
              <a:gd name="T33" fmla="*/ 6350 h 29"/>
              <a:gd name="T34" fmla="*/ 2792 w 29"/>
              <a:gd name="T35" fmla="*/ 6350 h 29"/>
              <a:gd name="T36" fmla="*/ 3448 w 29"/>
              <a:gd name="T37" fmla="*/ 6131 h 29"/>
              <a:gd name="T38" fmla="*/ 3777 w 29"/>
              <a:gd name="T39" fmla="*/ 5912 h 29"/>
              <a:gd name="T40" fmla="*/ 4105 w 29"/>
              <a:gd name="T41" fmla="*/ 5255 h 29"/>
              <a:gd name="T42" fmla="*/ 4269 w 29"/>
              <a:gd name="T43" fmla="*/ 4817 h 29"/>
              <a:gd name="T44" fmla="*/ 4598 w 29"/>
              <a:gd name="T45" fmla="*/ 4379 h 29"/>
              <a:gd name="T46" fmla="*/ 4762 w 29"/>
              <a:gd name="T47" fmla="*/ 3722 h 29"/>
              <a:gd name="T48" fmla="*/ 4762 w 29"/>
              <a:gd name="T49" fmla="*/ 3066 h 29"/>
              <a:gd name="T50" fmla="*/ 4762 w 29"/>
              <a:gd name="T51" fmla="*/ 2628 h 29"/>
              <a:gd name="T52" fmla="*/ 4598 w 29"/>
              <a:gd name="T53" fmla="*/ 1752 h 29"/>
              <a:gd name="T54" fmla="*/ 4269 w 29"/>
              <a:gd name="T55" fmla="*/ 1314 h 29"/>
              <a:gd name="T56" fmla="*/ 4105 w 29"/>
              <a:gd name="T57" fmla="*/ 657 h 29"/>
              <a:gd name="T58" fmla="*/ 3777 w 29"/>
              <a:gd name="T59" fmla="*/ 438 h 29"/>
              <a:gd name="T60" fmla="*/ 3448 w 29"/>
              <a:gd name="T61" fmla="*/ 219 h 29"/>
              <a:gd name="T62" fmla="*/ 2792 w 29"/>
              <a:gd name="T63" fmla="*/ 0 h 29"/>
              <a:gd name="T64" fmla="*/ 2463 w 29"/>
              <a:gd name="T65" fmla="*/ 0 h 29"/>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9"/>
              <a:gd name="T100" fmla="*/ 0 h 29"/>
              <a:gd name="T101" fmla="*/ 29 w 29"/>
              <a:gd name="T102" fmla="*/ 29 h 29"/>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9" h="29">
                <a:moveTo>
                  <a:pt x="15" y="0"/>
                </a:moveTo>
                <a:lnTo>
                  <a:pt x="11" y="0"/>
                </a:lnTo>
                <a:lnTo>
                  <a:pt x="9" y="1"/>
                </a:lnTo>
                <a:lnTo>
                  <a:pt x="7" y="2"/>
                </a:lnTo>
                <a:lnTo>
                  <a:pt x="4" y="3"/>
                </a:lnTo>
                <a:lnTo>
                  <a:pt x="2" y="6"/>
                </a:lnTo>
                <a:lnTo>
                  <a:pt x="1" y="8"/>
                </a:lnTo>
                <a:lnTo>
                  <a:pt x="1" y="12"/>
                </a:lnTo>
                <a:lnTo>
                  <a:pt x="0" y="14"/>
                </a:lnTo>
                <a:lnTo>
                  <a:pt x="1" y="17"/>
                </a:lnTo>
                <a:lnTo>
                  <a:pt x="1" y="20"/>
                </a:lnTo>
                <a:lnTo>
                  <a:pt x="2" y="22"/>
                </a:lnTo>
                <a:lnTo>
                  <a:pt x="4" y="24"/>
                </a:lnTo>
                <a:lnTo>
                  <a:pt x="7" y="27"/>
                </a:lnTo>
                <a:lnTo>
                  <a:pt x="9" y="28"/>
                </a:lnTo>
                <a:lnTo>
                  <a:pt x="11" y="29"/>
                </a:lnTo>
                <a:lnTo>
                  <a:pt x="15" y="29"/>
                </a:lnTo>
                <a:lnTo>
                  <a:pt x="17" y="29"/>
                </a:lnTo>
                <a:lnTo>
                  <a:pt x="21" y="28"/>
                </a:lnTo>
                <a:lnTo>
                  <a:pt x="23" y="27"/>
                </a:lnTo>
                <a:lnTo>
                  <a:pt x="25" y="24"/>
                </a:lnTo>
                <a:lnTo>
                  <a:pt x="26" y="22"/>
                </a:lnTo>
                <a:lnTo>
                  <a:pt x="28" y="20"/>
                </a:lnTo>
                <a:lnTo>
                  <a:pt x="29" y="17"/>
                </a:lnTo>
                <a:lnTo>
                  <a:pt x="29" y="14"/>
                </a:lnTo>
                <a:lnTo>
                  <a:pt x="29" y="12"/>
                </a:lnTo>
                <a:lnTo>
                  <a:pt x="28" y="8"/>
                </a:lnTo>
                <a:lnTo>
                  <a:pt x="26" y="6"/>
                </a:lnTo>
                <a:lnTo>
                  <a:pt x="25" y="3"/>
                </a:lnTo>
                <a:lnTo>
                  <a:pt x="23" y="2"/>
                </a:lnTo>
                <a:lnTo>
                  <a:pt x="21" y="1"/>
                </a:lnTo>
                <a:lnTo>
                  <a:pt x="17" y="0"/>
                </a:lnTo>
                <a:lnTo>
                  <a:pt x="15" y="0"/>
                </a:lnTo>
              </a:path>
            </a:pathLst>
          </a:custGeom>
          <a:noFill/>
          <a:ln w="1588">
            <a:solidFill>
              <a:srgbClr val="FFFFFF"/>
            </a:solidFill>
            <a:prstDash val="solid"/>
            <a:round/>
            <a:headEnd/>
            <a:tailEnd/>
          </a:ln>
        </p:spPr>
        <p:txBody>
          <a:bodyPr lIns="57150" tIns="28575" rIns="57150" bIns="28575"/>
          <a:lstStyle/>
          <a:p>
            <a:endParaRPr lang="en-US"/>
          </a:p>
        </p:txBody>
      </p:sp>
      <p:sp>
        <p:nvSpPr>
          <p:cNvPr id="62734" name="Freeform 332"/>
          <p:cNvSpPr>
            <a:spLocks/>
          </p:cNvSpPr>
          <p:nvPr/>
        </p:nvSpPr>
        <p:spPr bwMode="auto">
          <a:xfrm>
            <a:off x="1858963" y="3203575"/>
            <a:ext cx="4762" cy="6350"/>
          </a:xfrm>
          <a:custGeom>
            <a:avLst/>
            <a:gdLst>
              <a:gd name="T0" fmla="*/ 2463 w 29"/>
              <a:gd name="T1" fmla="*/ 0 h 29"/>
              <a:gd name="T2" fmla="*/ 1970 w 29"/>
              <a:gd name="T3" fmla="*/ 0 h 29"/>
              <a:gd name="T4" fmla="*/ 1478 w 29"/>
              <a:gd name="T5" fmla="*/ 219 h 29"/>
              <a:gd name="T6" fmla="*/ 1149 w 29"/>
              <a:gd name="T7" fmla="*/ 438 h 29"/>
              <a:gd name="T8" fmla="*/ 821 w 29"/>
              <a:gd name="T9" fmla="*/ 657 h 29"/>
              <a:gd name="T10" fmla="*/ 328 w 29"/>
              <a:gd name="T11" fmla="*/ 1314 h 29"/>
              <a:gd name="T12" fmla="*/ 164 w 29"/>
              <a:gd name="T13" fmla="*/ 1752 h 29"/>
              <a:gd name="T14" fmla="*/ 164 w 29"/>
              <a:gd name="T15" fmla="*/ 2628 h 29"/>
              <a:gd name="T16" fmla="*/ 0 w 29"/>
              <a:gd name="T17" fmla="*/ 3066 h 29"/>
              <a:gd name="T18" fmla="*/ 164 w 29"/>
              <a:gd name="T19" fmla="*/ 3722 h 29"/>
              <a:gd name="T20" fmla="*/ 164 w 29"/>
              <a:gd name="T21" fmla="*/ 4379 h 29"/>
              <a:gd name="T22" fmla="*/ 328 w 29"/>
              <a:gd name="T23" fmla="*/ 4817 h 29"/>
              <a:gd name="T24" fmla="*/ 821 w 29"/>
              <a:gd name="T25" fmla="*/ 5255 h 29"/>
              <a:gd name="T26" fmla="*/ 1149 w 29"/>
              <a:gd name="T27" fmla="*/ 5912 h 29"/>
              <a:gd name="T28" fmla="*/ 1478 w 29"/>
              <a:gd name="T29" fmla="*/ 6131 h 29"/>
              <a:gd name="T30" fmla="*/ 1970 w 29"/>
              <a:gd name="T31" fmla="*/ 6350 h 29"/>
              <a:gd name="T32" fmla="*/ 2463 w 29"/>
              <a:gd name="T33" fmla="*/ 6350 h 29"/>
              <a:gd name="T34" fmla="*/ 2956 w 29"/>
              <a:gd name="T35" fmla="*/ 6350 h 29"/>
              <a:gd name="T36" fmla="*/ 3448 w 29"/>
              <a:gd name="T37" fmla="*/ 6131 h 29"/>
              <a:gd name="T38" fmla="*/ 3777 w 29"/>
              <a:gd name="T39" fmla="*/ 5912 h 29"/>
              <a:gd name="T40" fmla="*/ 4269 w 29"/>
              <a:gd name="T41" fmla="*/ 5255 h 29"/>
              <a:gd name="T42" fmla="*/ 4434 w 29"/>
              <a:gd name="T43" fmla="*/ 4817 h 29"/>
              <a:gd name="T44" fmla="*/ 4598 w 29"/>
              <a:gd name="T45" fmla="*/ 4379 h 29"/>
              <a:gd name="T46" fmla="*/ 4762 w 29"/>
              <a:gd name="T47" fmla="*/ 3722 h 29"/>
              <a:gd name="T48" fmla="*/ 4762 w 29"/>
              <a:gd name="T49" fmla="*/ 3066 h 29"/>
              <a:gd name="T50" fmla="*/ 4762 w 29"/>
              <a:gd name="T51" fmla="*/ 2628 h 29"/>
              <a:gd name="T52" fmla="*/ 4598 w 29"/>
              <a:gd name="T53" fmla="*/ 1752 h 29"/>
              <a:gd name="T54" fmla="*/ 4434 w 29"/>
              <a:gd name="T55" fmla="*/ 1314 h 29"/>
              <a:gd name="T56" fmla="*/ 4269 w 29"/>
              <a:gd name="T57" fmla="*/ 657 h 29"/>
              <a:gd name="T58" fmla="*/ 3777 w 29"/>
              <a:gd name="T59" fmla="*/ 438 h 29"/>
              <a:gd name="T60" fmla="*/ 3448 w 29"/>
              <a:gd name="T61" fmla="*/ 219 h 29"/>
              <a:gd name="T62" fmla="*/ 2956 w 29"/>
              <a:gd name="T63" fmla="*/ 0 h 29"/>
              <a:gd name="T64" fmla="*/ 2463 w 29"/>
              <a:gd name="T65" fmla="*/ 0 h 29"/>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9"/>
              <a:gd name="T100" fmla="*/ 0 h 29"/>
              <a:gd name="T101" fmla="*/ 29 w 29"/>
              <a:gd name="T102" fmla="*/ 29 h 29"/>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9" h="29">
                <a:moveTo>
                  <a:pt x="15" y="0"/>
                </a:moveTo>
                <a:lnTo>
                  <a:pt x="12" y="0"/>
                </a:lnTo>
                <a:lnTo>
                  <a:pt x="9" y="1"/>
                </a:lnTo>
                <a:lnTo>
                  <a:pt x="7" y="2"/>
                </a:lnTo>
                <a:lnTo>
                  <a:pt x="5" y="3"/>
                </a:lnTo>
                <a:lnTo>
                  <a:pt x="2" y="6"/>
                </a:lnTo>
                <a:lnTo>
                  <a:pt x="1" y="8"/>
                </a:lnTo>
                <a:lnTo>
                  <a:pt x="1" y="12"/>
                </a:lnTo>
                <a:lnTo>
                  <a:pt x="0" y="14"/>
                </a:lnTo>
                <a:lnTo>
                  <a:pt x="1" y="17"/>
                </a:lnTo>
                <a:lnTo>
                  <a:pt x="1" y="20"/>
                </a:lnTo>
                <a:lnTo>
                  <a:pt x="2" y="22"/>
                </a:lnTo>
                <a:lnTo>
                  <a:pt x="5" y="24"/>
                </a:lnTo>
                <a:lnTo>
                  <a:pt x="7" y="27"/>
                </a:lnTo>
                <a:lnTo>
                  <a:pt x="9" y="28"/>
                </a:lnTo>
                <a:lnTo>
                  <a:pt x="12" y="29"/>
                </a:lnTo>
                <a:lnTo>
                  <a:pt x="15" y="29"/>
                </a:lnTo>
                <a:lnTo>
                  <a:pt x="18" y="29"/>
                </a:lnTo>
                <a:lnTo>
                  <a:pt x="21" y="28"/>
                </a:lnTo>
                <a:lnTo>
                  <a:pt x="23" y="27"/>
                </a:lnTo>
                <a:lnTo>
                  <a:pt x="26" y="24"/>
                </a:lnTo>
                <a:lnTo>
                  <a:pt x="27" y="22"/>
                </a:lnTo>
                <a:lnTo>
                  <a:pt x="28" y="20"/>
                </a:lnTo>
                <a:lnTo>
                  <a:pt x="29" y="17"/>
                </a:lnTo>
                <a:lnTo>
                  <a:pt x="29" y="14"/>
                </a:lnTo>
                <a:lnTo>
                  <a:pt x="29" y="12"/>
                </a:lnTo>
                <a:lnTo>
                  <a:pt x="28" y="8"/>
                </a:lnTo>
                <a:lnTo>
                  <a:pt x="27" y="6"/>
                </a:lnTo>
                <a:lnTo>
                  <a:pt x="26" y="3"/>
                </a:lnTo>
                <a:lnTo>
                  <a:pt x="23" y="2"/>
                </a:lnTo>
                <a:lnTo>
                  <a:pt x="21" y="1"/>
                </a:lnTo>
                <a:lnTo>
                  <a:pt x="18" y="0"/>
                </a:lnTo>
                <a:lnTo>
                  <a:pt x="15" y="0"/>
                </a:lnTo>
                <a:close/>
              </a:path>
            </a:pathLst>
          </a:custGeom>
          <a:solidFill>
            <a:srgbClr val="FFFFFF"/>
          </a:solidFill>
          <a:ln w="9525">
            <a:noFill/>
            <a:round/>
            <a:headEnd/>
            <a:tailEnd/>
          </a:ln>
        </p:spPr>
        <p:txBody>
          <a:bodyPr lIns="57150" tIns="28575" rIns="57150" bIns="28575"/>
          <a:lstStyle/>
          <a:p>
            <a:endParaRPr lang="en-US"/>
          </a:p>
        </p:txBody>
      </p:sp>
      <p:sp>
        <p:nvSpPr>
          <p:cNvPr id="62735" name="Freeform 333"/>
          <p:cNvSpPr>
            <a:spLocks/>
          </p:cNvSpPr>
          <p:nvPr/>
        </p:nvSpPr>
        <p:spPr bwMode="auto">
          <a:xfrm>
            <a:off x="1858963" y="3203575"/>
            <a:ext cx="4762" cy="6350"/>
          </a:xfrm>
          <a:custGeom>
            <a:avLst/>
            <a:gdLst>
              <a:gd name="T0" fmla="*/ 2463 w 29"/>
              <a:gd name="T1" fmla="*/ 0 h 29"/>
              <a:gd name="T2" fmla="*/ 1970 w 29"/>
              <a:gd name="T3" fmla="*/ 0 h 29"/>
              <a:gd name="T4" fmla="*/ 1478 w 29"/>
              <a:gd name="T5" fmla="*/ 219 h 29"/>
              <a:gd name="T6" fmla="*/ 1149 w 29"/>
              <a:gd name="T7" fmla="*/ 438 h 29"/>
              <a:gd name="T8" fmla="*/ 821 w 29"/>
              <a:gd name="T9" fmla="*/ 657 h 29"/>
              <a:gd name="T10" fmla="*/ 328 w 29"/>
              <a:gd name="T11" fmla="*/ 1314 h 29"/>
              <a:gd name="T12" fmla="*/ 164 w 29"/>
              <a:gd name="T13" fmla="*/ 1752 h 29"/>
              <a:gd name="T14" fmla="*/ 164 w 29"/>
              <a:gd name="T15" fmla="*/ 2628 h 29"/>
              <a:gd name="T16" fmla="*/ 0 w 29"/>
              <a:gd name="T17" fmla="*/ 3066 h 29"/>
              <a:gd name="T18" fmla="*/ 164 w 29"/>
              <a:gd name="T19" fmla="*/ 3722 h 29"/>
              <a:gd name="T20" fmla="*/ 164 w 29"/>
              <a:gd name="T21" fmla="*/ 4379 h 29"/>
              <a:gd name="T22" fmla="*/ 328 w 29"/>
              <a:gd name="T23" fmla="*/ 4817 h 29"/>
              <a:gd name="T24" fmla="*/ 821 w 29"/>
              <a:gd name="T25" fmla="*/ 5255 h 29"/>
              <a:gd name="T26" fmla="*/ 1149 w 29"/>
              <a:gd name="T27" fmla="*/ 5912 h 29"/>
              <a:gd name="T28" fmla="*/ 1478 w 29"/>
              <a:gd name="T29" fmla="*/ 6131 h 29"/>
              <a:gd name="T30" fmla="*/ 1970 w 29"/>
              <a:gd name="T31" fmla="*/ 6350 h 29"/>
              <a:gd name="T32" fmla="*/ 2463 w 29"/>
              <a:gd name="T33" fmla="*/ 6350 h 29"/>
              <a:gd name="T34" fmla="*/ 2956 w 29"/>
              <a:gd name="T35" fmla="*/ 6350 h 29"/>
              <a:gd name="T36" fmla="*/ 3448 w 29"/>
              <a:gd name="T37" fmla="*/ 6131 h 29"/>
              <a:gd name="T38" fmla="*/ 3777 w 29"/>
              <a:gd name="T39" fmla="*/ 5912 h 29"/>
              <a:gd name="T40" fmla="*/ 4269 w 29"/>
              <a:gd name="T41" fmla="*/ 5255 h 29"/>
              <a:gd name="T42" fmla="*/ 4434 w 29"/>
              <a:gd name="T43" fmla="*/ 4817 h 29"/>
              <a:gd name="T44" fmla="*/ 4598 w 29"/>
              <a:gd name="T45" fmla="*/ 4379 h 29"/>
              <a:gd name="T46" fmla="*/ 4762 w 29"/>
              <a:gd name="T47" fmla="*/ 3722 h 29"/>
              <a:gd name="T48" fmla="*/ 4762 w 29"/>
              <a:gd name="T49" fmla="*/ 3066 h 29"/>
              <a:gd name="T50" fmla="*/ 4762 w 29"/>
              <a:gd name="T51" fmla="*/ 2628 h 29"/>
              <a:gd name="T52" fmla="*/ 4598 w 29"/>
              <a:gd name="T53" fmla="*/ 1752 h 29"/>
              <a:gd name="T54" fmla="*/ 4434 w 29"/>
              <a:gd name="T55" fmla="*/ 1314 h 29"/>
              <a:gd name="T56" fmla="*/ 4269 w 29"/>
              <a:gd name="T57" fmla="*/ 657 h 29"/>
              <a:gd name="T58" fmla="*/ 3777 w 29"/>
              <a:gd name="T59" fmla="*/ 438 h 29"/>
              <a:gd name="T60" fmla="*/ 3448 w 29"/>
              <a:gd name="T61" fmla="*/ 219 h 29"/>
              <a:gd name="T62" fmla="*/ 2956 w 29"/>
              <a:gd name="T63" fmla="*/ 0 h 29"/>
              <a:gd name="T64" fmla="*/ 2463 w 29"/>
              <a:gd name="T65" fmla="*/ 0 h 29"/>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9"/>
              <a:gd name="T100" fmla="*/ 0 h 29"/>
              <a:gd name="T101" fmla="*/ 29 w 29"/>
              <a:gd name="T102" fmla="*/ 29 h 29"/>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9" h="29">
                <a:moveTo>
                  <a:pt x="15" y="0"/>
                </a:moveTo>
                <a:lnTo>
                  <a:pt x="12" y="0"/>
                </a:lnTo>
                <a:lnTo>
                  <a:pt x="9" y="1"/>
                </a:lnTo>
                <a:lnTo>
                  <a:pt x="7" y="2"/>
                </a:lnTo>
                <a:lnTo>
                  <a:pt x="5" y="3"/>
                </a:lnTo>
                <a:lnTo>
                  <a:pt x="2" y="6"/>
                </a:lnTo>
                <a:lnTo>
                  <a:pt x="1" y="8"/>
                </a:lnTo>
                <a:lnTo>
                  <a:pt x="1" y="12"/>
                </a:lnTo>
                <a:lnTo>
                  <a:pt x="0" y="14"/>
                </a:lnTo>
                <a:lnTo>
                  <a:pt x="1" y="17"/>
                </a:lnTo>
                <a:lnTo>
                  <a:pt x="1" y="20"/>
                </a:lnTo>
                <a:lnTo>
                  <a:pt x="2" y="22"/>
                </a:lnTo>
                <a:lnTo>
                  <a:pt x="5" y="24"/>
                </a:lnTo>
                <a:lnTo>
                  <a:pt x="7" y="27"/>
                </a:lnTo>
                <a:lnTo>
                  <a:pt x="9" y="28"/>
                </a:lnTo>
                <a:lnTo>
                  <a:pt x="12" y="29"/>
                </a:lnTo>
                <a:lnTo>
                  <a:pt x="15" y="29"/>
                </a:lnTo>
                <a:lnTo>
                  <a:pt x="18" y="29"/>
                </a:lnTo>
                <a:lnTo>
                  <a:pt x="21" y="28"/>
                </a:lnTo>
                <a:lnTo>
                  <a:pt x="23" y="27"/>
                </a:lnTo>
                <a:lnTo>
                  <a:pt x="26" y="24"/>
                </a:lnTo>
                <a:lnTo>
                  <a:pt x="27" y="22"/>
                </a:lnTo>
                <a:lnTo>
                  <a:pt x="28" y="20"/>
                </a:lnTo>
                <a:lnTo>
                  <a:pt x="29" y="17"/>
                </a:lnTo>
                <a:lnTo>
                  <a:pt x="29" y="14"/>
                </a:lnTo>
                <a:lnTo>
                  <a:pt x="29" y="12"/>
                </a:lnTo>
                <a:lnTo>
                  <a:pt x="28" y="8"/>
                </a:lnTo>
                <a:lnTo>
                  <a:pt x="27" y="6"/>
                </a:lnTo>
                <a:lnTo>
                  <a:pt x="26" y="3"/>
                </a:lnTo>
                <a:lnTo>
                  <a:pt x="23" y="2"/>
                </a:lnTo>
                <a:lnTo>
                  <a:pt x="21" y="1"/>
                </a:lnTo>
                <a:lnTo>
                  <a:pt x="18" y="0"/>
                </a:lnTo>
                <a:lnTo>
                  <a:pt x="15" y="0"/>
                </a:lnTo>
              </a:path>
            </a:pathLst>
          </a:custGeom>
          <a:noFill/>
          <a:ln w="1588">
            <a:solidFill>
              <a:srgbClr val="FFFFFF"/>
            </a:solidFill>
            <a:prstDash val="solid"/>
            <a:round/>
            <a:headEnd/>
            <a:tailEnd/>
          </a:ln>
        </p:spPr>
        <p:txBody>
          <a:bodyPr lIns="57150" tIns="28575" rIns="57150" bIns="28575"/>
          <a:lstStyle/>
          <a:p>
            <a:endParaRPr lang="en-US"/>
          </a:p>
        </p:txBody>
      </p:sp>
      <p:sp>
        <p:nvSpPr>
          <p:cNvPr id="62736" name="Freeform 334"/>
          <p:cNvSpPr>
            <a:spLocks/>
          </p:cNvSpPr>
          <p:nvPr/>
        </p:nvSpPr>
        <p:spPr bwMode="auto">
          <a:xfrm>
            <a:off x="1866900" y="3203575"/>
            <a:ext cx="4763" cy="6350"/>
          </a:xfrm>
          <a:custGeom>
            <a:avLst/>
            <a:gdLst>
              <a:gd name="T0" fmla="*/ 2464 w 29"/>
              <a:gd name="T1" fmla="*/ 0 h 29"/>
              <a:gd name="T2" fmla="*/ 1807 w 29"/>
              <a:gd name="T3" fmla="*/ 0 h 29"/>
              <a:gd name="T4" fmla="*/ 1478 w 29"/>
              <a:gd name="T5" fmla="*/ 219 h 29"/>
              <a:gd name="T6" fmla="*/ 1150 w 29"/>
              <a:gd name="T7" fmla="*/ 438 h 29"/>
              <a:gd name="T8" fmla="*/ 657 w 29"/>
              <a:gd name="T9" fmla="*/ 657 h 29"/>
              <a:gd name="T10" fmla="*/ 328 w 29"/>
              <a:gd name="T11" fmla="*/ 1314 h 29"/>
              <a:gd name="T12" fmla="*/ 164 w 29"/>
              <a:gd name="T13" fmla="*/ 1752 h 29"/>
              <a:gd name="T14" fmla="*/ 164 w 29"/>
              <a:gd name="T15" fmla="*/ 2628 h 29"/>
              <a:gd name="T16" fmla="*/ 0 w 29"/>
              <a:gd name="T17" fmla="*/ 3066 h 29"/>
              <a:gd name="T18" fmla="*/ 164 w 29"/>
              <a:gd name="T19" fmla="*/ 3722 h 29"/>
              <a:gd name="T20" fmla="*/ 164 w 29"/>
              <a:gd name="T21" fmla="*/ 4379 h 29"/>
              <a:gd name="T22" fmla="*/ 328 w 29"/>
              <a:gd name="T23" fmla="*/ 4817 h 29"/>
              <a:gd name="T24" fmla="*/ 657 w 29"/>
              <a:gd name="T25" fmla="*/ 5255 h 29"/>
              <a:gd name="T26" fmla="*/ 1150 w 29"/>
              <a:gd name="T27" fmla="*/ 5912 h 29"/>
              <a:gd name="T28" fmla="*/ 1478 w 29"/>
              <a:gd name="T29" fmla="*/ 6131 h 29"/>
              <a:gd name="T30" fmla="*/ 1807 w 29"/>
              <a:gd name="T31" fmla="*/ 6350 h 29"/>
              <a:gd name="T32" fmla="*/ 2464 w 29"/>
              <a:gd name="T33" fmla="*/ 6350 h 29"/>
              <a:gd name="T34" fmla="*/ 2792 w 29"/>
              <a:gd name="T35" fmla="*/ 6350 h 29"/>
              <a:gd name="T36" fmla="*/ 3449 w 29"/>
              <a:gd name="T37" fmla="*/ 6131 h 29"/>
              <a:gd name="T38" fmla="*/ 3778 w 29"/>
              <a:gd name="T39" fmla="*/ 5912 h 29"/>
              <a:gd name="T40" fmla="*/ 4106 w 29"/>
              <a:gd name="T41" fmla="*/ 5255 h 29"/>
              <a:gd name="T42" fmla="*/ 4270 w 29"/>
              <a:gd name="T43" fmla="*/ 4817 h 29"/>
              <a:gd name="T44" fmla="*/ 4599 w 29"/>
              <a:gd name="T45" fmla="*/ 4379 h 29"/>
              <a:gd name="T46" fmla="*/ 4763 w 29"/>
              <a:gd name="T47" fmla="*/ 3722 h 29"/>
              <a:gd name="T48" fmla="*/ 4763 w 29"/>
              <a:gd name="T49" fmla="*/ 3066 h 29"/>
              <a:gd name="T50" fmla="*/ 4763 w 29"/>
              <a:gd name="T51" fmla="*/ 2628 h 29"/>
              <a:gd name="T52" fmla="*/ 4599 w 29"/>
              <a:gd name="T53" fmla="*/ 1752 h 29"/>
              <a:gd name="T54" fmla="*/ 4270 w 29"/>
              <a:gd name="T55" fmla="*/ 1314 h 29"/>
              <a:gd name="T56" fmla="*/ 4106 w 29"/>
              <a:gd name="T57" fmla="*/ 657 h 29"/>
              <a:gd name="T58" fmla="*/ 3778 w 29"/>
              <a:gd name="T59" fmla="*/ 438 h 29"/>
              <a:gd name="T60" fmla="*/ 3449 w 29"/>
              <a:gd name="T61" fmla="*/ 219 h 29"/>
              <a:gd name="T62" fmla="*/ 2792 w 29"/>
              <a:gd name="T63" fmla="*/ 0 h 29"/>
              <a:gd name="T64" fmla="*/ 2464 w 29"/>
              <a:gd name="T65" fmla="*/ 0 h 29"/>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9"/>
              <a:gd name="T100" fmla="*/ 0 h 29"/>
              <a:gd name="T101" fmla="*/ 29 w 29"/>
              <a:gd name="T102" fmla="*/ 29 h 29"/>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9" h="29">
                <a:moveTo>
                  <a:pt x="15" y="0"/>
                </a:moveTo>
                <a:lnTo>
                  <a:pt x="11" y="0"/>
                </a:lnTo>
                <a:lnTo>
                  <a:pt x="9" y="1"/>
                </a:lnTo>
                <a:lnTo>
                  <a:pt x="7" y="2"/>
                </a:lnTo>
                <a:lnTo>
                  <a:pt x="4" y="3"/>
                </a:lnTo>
                <a:lnTo>
                  <a:pt x="2" y="6"/>
                </a:lnTo>
                <a:lnTo>
                  <a:pt x="1" y="8"/>
                </a:lnTo>
                <a:lnTo>
                  <a:pt x="1" y="12"/>
                </a:lnTo>
                <a:lnTo>
                  <a:pt x="0" y="14"/>
                </a:lnTo>
                <a:lnTo>
                  <a:pt x="1" y="17"/>
                </a:lnTo>
                <a:lnTo>
                  <a:pt x="1" y="20"/>
                </a:lnTo>
                <a:lnTo>
                  <a:pt x="2" y="22"/>
                </a:lnTo>
                <a:lnTo>
                  <a:pt x="4" y="24"/>
                </a:lnTo>
                <a:lnTo>
                  <a:pt x="7" y="27"/>
                </a:lnTo>
                <a:lnTo>
                  <a:pt x="9" y="28"/>
                </a:lnTo>
                <a:lnTo>
                  <a:pt x="11" y="29"/>
                </a:lnTo>
                <a:lnTo>
                  <a:pt x="15" y="29"/>
                </a:lnTo>
                <a:lnTo>
                  <a:pt x="17" y="29"/>
                </a:lnTo>
                <a:lnTo>
                  <a:pt x="21" y="28"/>
                </a:lnTo>
                <a:lnTo>
                  <a:pt x="23" y="27"/>
                </a:lnTo>
                <a:lnTo>
                  <a:pt x="25" y="24"/>
                </a:lnTo>
                <a:lnTo>
                  <a:pt x="26" y="22"/>
                </a:lnTo>
                <a:lnTo>
                  <a:pt x="28" y="20"/>
                </a:lnTo>
                <a:lnTo>
                  <a:pt x="29" y="17"/>
                </a:lnTo>
                <a:lnTo>
                  <a:pt x="29" y="14"/>
                </a:lnTo>
                <a:lnTo>
                  <a:pt x="29" y="12"/>
                </a:lnTo>
                <a:lnTo>
                  <a:pt x="28" y="8"/>
                </a:lnTo>
                <a:lnTo>
                  <a:pt x="26" y="6"/>
                </a:lnTo>
                <a:lnTo>
                  <a:pt x="25" y="3"/>
                </a:lnTo>
                <a:lnTo>
                  <a:pt x="23" y="2"/>
                </a:lnTo>
                <a:lnTo>
                  <a:pt x="21" y="1"/>
                </a:lnTo>
                <a:lnTo>
                  <a:pt x="17" y="0"/>
                </a:lnTo>
                <a:lnTo>
                  <a:pt x="15" y="0"/>
                </a:lnTo>
                <a:close/>
              </a:path>
            </a:pathLst>
          </a:custGeom>
          <a:solidFill>
            <a:srgbClr val="FFFFFF"/>
          </a:solidFill>
          <a:ln w="9525">
            <a:noFill/>
            <a:round/>
            <a:headEnd/>
            <a:tailEnd/>
          </a:ln>
        </p:spPr>
        <p:txBody>
          <a:bodyPr lIns="57150" tIns="28575" rIns="57150" bIns="28575"/>
          <a:lstStyle/>
          <a:p>
            <a:endParaRPr lang="en-US"/>
          </a:p>
        </p:txBody>
      </p:sp>
      <p:sp>
        <p:nvSpPr>
          <p:cNvPr id="62737" name="Freeform 335"/>
          <p:cNvSpPr>
            <a:spLocks/>
          </p:cNvSpPr>
          <p:nvPr/>
        </p:nvSpPr>
        <p:spPr bwMode="auto">
          <a:xfrm>
            <a:off x="1866900" y="3203575"/>
            <a:ext cx="4763" cy="6350"/>
          </a:xfrm>
          <a:custGeom>
            <a:avLst/>
            <a:gdLst>
              <a:gd name="T0" fmla="*/ 2464 w 29"/>
              <a:gd name="T1" fmla="*/ 0 h 29"/>
              <a:gd name="T2" fmla="*/ 1807 w 29"/>
              <a:gd name="T3" fmla="*/ 0 h 29"/>
              <a:gd name="T4" fmla="*/ 1478 w 29"/>
              <a:gd name="T5" fmla="*/ 219 h 29"/>
              <a:gd name="T6" fmla="*/ 1150 w 29"/>
              <a:gd name="T7" fmla="*/ 438 h 29"/>
              <a:gd name="T8" fmla="*/ 657 w 29"/>
              <a:gd name="T9" fmla="*/ 657 h 29"/>
              <a:gd name="T10" fmla="*/ 328 w 29"/>
              <a:gd name="T11" fmla="*/ 1314 h 29"/>
              <a:gd name="T12" fmla="*/ 164 w 29"/>
              <a:gd name="T13" fmla="*/ 1752 h 29"/>
              <a:gd name="T14" fmla="*/ 164 w 29"/>
              <a:gd name="T15" fmla="*/ 2628 h 29"/>
              <a:gd name="T16" fmla="*/ 0 w 29"/>
              <a:gd name="T17" fmla="*/ 3066 h 29"/>
              <a:gd name="T18" fmla="*/ 164 w 29"/>
              <a:gd name="T19" fmla="*/ 3722 h 29"/>
              <a:gd name="T20" fmla="*/ 164 w 29"/>
              <a:gd name="T21" fmla="*/ 4379 h 29"/>
              <a:gd name="T22" fmla="*/ 328 w 29"/>
              <a:gd name="T23" fmla="*/ 4817 h 29"/>
              <a:gd name="T24" fmla="*/ 657 w 29"/>
              <a:gd name="T25" fmla="*/ 5255 h 29"/>
              <a:gd name="T26" fmla="*/ 1150 w 29"/>
              <a:gd name="T27" fmla="*/ 5912 h 29"/>
              <a:gd name="T28" fmla="*/ 1478 w 29"/>
              <a:gd name="T29" fmla="*/ 6131 h 29"/>
              <a:gd name="T30" fmla="*/ 1807 w 29"/>
              <a:gd name="T31" fmla="*/ 6350 h 29"/>
              <a:gd name="T32" fmla="*/ 2464 w 29"/>
              <a:gd name="T33" fmla="*/ 6350 h 29"/>
              <a:gd name="T34" fmla="*/ 2792 w 29"/>
              <a:gd name="T35" fmla="*/ 6350 h 29"/>
              <a:gd name="T36" fmla="*/ 3449 w 29"/>
              <a:gd name="T37" fmla="*/ 6131 h 29"/>
              <a:gd name="T38" fmla="*/ 3778 w 29"/>
              <a:gd name="T39" fmla="*/ 5912 h 29"/>
              <a:gd name="T40" fmla="*/ 4106 w 29"/>
              <a:gd name="T41" fmla="*/ 5255 h 29"/>
              <a:gd name="T42" fmla="*/ 4270 w 29"/>
              <a:gd name="T43" fmla="*/ 4817 h 29"/>
              <a:gd name="T44" fmla="*/ 4599 w 29"/>
              <a:gd name="T45" fmla="*/ 4379 h 29"/>
              <a:gd name="T46" fmla="*/ 4763 w 29"/>
              <a:gd name="T47" fmla="*/ 3722 h 29"/>
              <a:gd name="T48" fmla="*/ 4763 w 29"/>
              <a:gd name="T49" fmla="*/ 3066 h 29"/>
              <a:gd name="T50" fmla="*/ 4763 w 29"/>
              <a:gd name="T51" fmla="*/ 2628 h 29"/>
              <a:gd name="T52" fmla="*/ 4599 w 29"/>
              <a:gd name="T53" fmla="*/ 1752 h 29"/>
              <a:gd name="T54" fmla="*/ 4270 w 29"/>
              <a:gd name="T55" fmla="*/ 1314 h 29"/>
              <a:gd name="T56" fmla="*/ 4106 w 29"/>
              <a:gd name="T57" fmla="*/ 657 h 29"/>
              <a:gd name="T58" fmla="*/ 3778 w 29"/>
              <a:gd name="T59" fmla="*/ 438 h 29"/>
              <a:gd name="T60" fmla="*/ 3449 w 29"/>
              <a:gd name="T61" fmla="*/ 219 h 29"/>
              <a:gd name="T62" fmla="*/ 2792 w 29"/>
              <a:gd name="T63" fmla="*/ 0 h 29"/>
              <a:gd name="T64" fmla="*/ 2464 w 29"/>
              <a:gd name="T65" fmla="*/ 0 h 29"/>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9"/>
              <a:gd name="T100" fmla="*/ 0 h 29"/>
              <a:gd name="T101" fmla="*/ 29 w 29"/>
              <a:gd name="T102" fmla="*/ 29 h 29"/>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9" h="29">
                <a:moveTo>
                  <a:pt x="15" y="0"/>
                </a:moveTo>
                <a:lnTo>
                  <a:pt x="11" y="0"/>
                </a:lnTo>
                <a:lnTo>
                  <a:pt x="9" y="1"/>
                </a:lnTo>
                <a:lnTo>
                  <a:pt x="7" y="2"/>
                </a:lnTo>
                <a:lnTo>
                  <a:pt x="4" y="3"/>
                </a:lnTo>
                <a:lnTo>
                  <a:pt x="2" y="6"/>
                </a:lnTo>
                <a:lnTo>
                  <a:pt x="1" y="8"/>
                </a:lnTo>
                <a:lnTo>
                  <a:pt x="1" y="12"/>
                </a:lnTo>
                <a:lnTo>
                  <a:pt x="0" y="14"/>
                </a:lnTo>
                <a:lnTo>
                  <a:pt x="1" y="17"/>
                </a:lnTo>
                <a:lnTo>
                  <a:pt x="1" y="20"/>
                </a:lnTo>
                <a:lnTo>
                  <a:pt x="2" y="22"/>
                </a:lnTo>
                <a:lnTo>
                  <a:pt x="4" y="24"/>
                </a:lnTo>
                <a:lnTo>
                  <a:pt x="7" y="27"/>
                </a:lnTo>
                <a:lnTo>
                  <a:pt x="9" y="28"/>
                </a:lnTo>
                <a:lnTo>
                  <a:pt x="11" y="29"/>
                </a:lnTo>
                <a:lnTo>
                  <a:pt x="15" y="29"/>
                </a:lnTo>
                <a:lnTo>
                  <a:pt x="17" y="29"/>
                </a:lnTo>
                <a:lnTo>
                  <a:pt x="21" y="28"/>
                </a:lnTo>
                <a:lnTo>
                  <a:pt x="23" y="27"/>
                </a:lnTo>
                <a:lnTo>
                  <a:pt x="25" y="24"/>
                </a:lnTo>
                <a:lnTo>
                  <a:pt x="26" y="22"/>
                </a:lnTo>
                <a:lnTo>
                  <a:pt x="28" y="20"/>
                </a:lnTo>
                <a:lnTo>
                  <a:pt x="29" y="17"/>
                </a:lnTo>
                <a:lnTo>
                  <a:pt x="29" y="14"/>
                </a:lnTo>
                <a:lnTo>
                  <a:pt x="29" y="12"/>
                </a:lnTo>
                <a:lnTo>
                  <a:pt x="28" y="8"/>
                </a:lnTo>
                <a:lnTo>
                  <a:pt x="26" y="6"/>
                </a:lnTo>
                <a:lnTo>
                  <a:pt x="25" y="3"/>
                </a:lnTo>
                <a:lnTo>
                  <a:pt x="23" y="2"/>
                </a:lnTo>
                <a:lnTo>
                  <a:pt x="21" y="1"/>
                </a:lnTo>
                <a:lnTo>
                  <a:pt x="17" y="0"/>
                </a:lnTo>
                <a:lnTo>
                  <a:pt x="15" y="0"/>
                </a:lnTo>
              </a:path>
            </a:pathLst>
          </a:custGeom>
          <a:noFill/>
          <a:ln w="1588">
            <a:solidFill>
              <a:srgbClr val="FFFFFF"/>
            </a:solidFill>
            <a:prstDash val="solid"/>
            <a:round/>
            <a:headEnd/>
            <a:tailEnd/>
          </a:ln>
        </p:spPr>
        <p:txBody>
          <a:bodyPr lIns="57150" tIns="28575" rIns="57150" bIns="28575"/>
          <a:lstStyle/>
          <a:p>
            <a:endParaRPr lang="en-US"/>
          </a:p>
        </p:txBody>
      </p:sp>
      <p:sp>
        <p:nvSpPr>
          <p:cNvPr id="62738" name="Freeform 336"/>
          <p:cNvSpPr>
            <a:spLocks/>
          </p:cNvSpPr>
          <p:nvPr/>
        </p:nvSpPr>
        <p:spPr bwMode="auto">
          <a:xfrm>
            <a:off x="1876425" y="3203575"/>
            <a:ext cx="4763" cy="6350"/>
          </a:xfrm>
          <a:custGeom>
            <a:avLst/>
            <a:gdLst>
              <a:gd name="T0" fmla="*/ 2464 w 29"/>
              <a:gd name="T1" fmla="*/ 0 h 29"/>
              <a:gd name="T2" fmla="*/ 1971 w 29"/>
              <a:gd name="T3" fmla="*/ 0 h 29"/>
              <a:gd name="T4" fmla="*/ 1478 w 29"/>
              <a:gd name="T5" fmla="*/ 219 h 29"/>
              <a:gd name="T6" fmla="*/ 1150 w 29"/>
              <a:gd name="T7" fmla="*/ 438 h 29"/>
              <a:gd name="T8" fmla="*/ 821 w 29"/>
              <a:gd name="T9" fmla="*/ 657 h 29"/>
              <a:gd name="T10" fmla="*/ 328 w 29"/>
              <a:gd name="T11" fmla="*/ 1314 h 29"/>
              <a:gd name="T12" fmla="*/ 164 w 29"/>
              <a:gd name="T13" fmla="*/ 1752 h 29"/>
              <a:gd name="T14" fmla="*/ 164 w 29"/>
              <a:gd name="T15" fmla="*/ 2628 h 29"/>
              <a:gd name="T16" fmla="*/ 0 w 29"/>
              <a:gd name="T17" fmla="*/ 3066 h 29"/>
              <a:gd name="T18" fmla="*/ 164 w 29"/>
              <a:gd name="T19" fmla="*/ 3722 h 29"/>
              <a:gd name="T20" fmla="*/ 164 w 29"/>
              <a:gd name="T21" fmla="*/ 4379 h 29"/>
              <a:gd name="T22" fmla="*/ 328 w 29"/>
              <a:gd name="T23" fmla="*/ 4817 h 29"/>
              <a:gd name="T24" fmla="*/ 821 w 29"/>
              <a:gd name="T25" fmla="*/ 5255 h 29"/>
              <a:gd name="T26" fmla="*/ 1150 w 29"/>
              <a:gd name="T27" fmla="*/ 5912 h 29"/>
              <a:gd name="T28" fmla="*/ 1478 w 29"/>
              <a:gd name="T29" fmla="*/ 6131 h 29"/>
              <a:gd name="T30" fmla="*/ 1971 w 29"/>
              <a:gd name="T31" fmla="*/ 6350 h 29"/>
              <a:gd name="T32" fmla="*/ 2464 w 29"/>
              <a:gd name="T33" fmla="*/ 6350 h 29"/>
              <a:gd name="T34" fmla="*/ 2956 w 29"/>
              <a:gd name="T35" fmla="*/ 6350 h 29"/>
              <a:gd name="T36" fmla="*/ 3449 w 29"/>
              <a:gd name="T37" fmla="*/ 6131 h 29"/>
              <a:gd name="T38" fmla="*/ 3778 w 29"/>
              <a:gd name="T39" fmla="*/ 5912 h 29"/>
              <a:gd name="T40" fmla="*/ 4270 w 29"/>
              <a:gd name="T41" fmla="*/ 5255 h 29"/>
              <a:gd name="T42" fmla="*/ 4435 w 29"/>
              <a:gd name="T43" fmla="*/ 4817 h 29"/>
              <a:gd name="T44" fmla="*/ 4599 w 29"/>
              <a:gd name="T45" fmla="*/ 4379 h 29"/>
              <a:gd name="T46" fmla="*/ 4763 w 29"/>
              <a:gd name="T47" fmla="*/ 3722 h 29"/>
              <a:gd name="T48" fmla="*/ 4763 w 29"/>
              <a:gd name="T49" fmla="*/ 3066 h 29"/>
              <a:gd name="T50" fmla="*/ 4763 w 29"/>
              <a:gd name="T51" fmla="*/ 2628 h 29"/>
              <a:gd name="T52" fmla="*/ 4599 w 29"/>
              <a:gd name="T53" fmla="*/ 1752 h 29"/>
              <a:gd name="T54" fmla="*/ 4435 w 29"/>
              <a:gd name="T55" fmla="*/ 1314 h 29"/>
              <a:gd name="T56" fmla="*/ 4270 w 29"/>
              <a:gd name="T57" fmla="*/ 657 h 29"/>
              <a:gd name="T58" fmla="*/ 3778 w 29"/>
              <a:gd name="T59" fmla="*/ 438 h 29"/>
              <a:gd name="T60" fmla="*/ 3449 w 29"/>
              <a:gd name="T61" fmla="*/ 219 h 29"/>
              <a:gd name="T62" fmla="*/ 2956 w 29"/>
              <a:gd name="T63" fmla="*/ 0 h 29"/>
              <a:gd name="T64" fmla="*/ 2464 w 29"/>
              <a:gd name="T65" fmla="*/ 0 h 29"/>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9"/>
              <a:gd name="T100" fmla="*/ 0 h 29"/>
              <a:gd name="T101" fmla="*/ 29 w 29"/>
              <a:gd name="T102" fmla="*/ 29 h 29"/>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9" h="29">
                <a:moveTo>
                  <a:pt x="15" y="0"/>
                </a:moveTo>
                <a:lnTo>
                  <a:pt x="12" y="0"/>
                </a:lnTo>
                <a:lnTo>
                  <a:pt x="9" y="1"/>
                </a:lnTo>
                <a:lnTo>
                  <a:pt x="7" y="2"/>
                </a:lnTo>
                <a:lnTo>
                  <a:pt x="5" y="3"/>
                </a:lnTo>
                <a:lnTo>
                  <a:pt x="2" y="6"/>
                </a:lnTo>
                <a:lnTo>
                  <a:pt x="1" y="8"/>
                </a:lnTo>
                <a:lnTo>
                  <a:pt x="1" y="12"/>
                </a:lnTo>
                <a:lnTo>
                  <a:pt x="0" y="14"/>
                </a:lnTo>
                <a:lnTo>
                  <a:pt x="1" y="17"/>
                </a:lnTo>
                <a:lnTo>
                  <a:pt x="1" y="20"/>
                </a:lnTo>
                <a:lnTo>
                  <a:pt x="2" y="22"/>
                </a:lnTo>
                <a:lnTo>
                  <a:pt x="5" y="24"/>
                </a:lnTo>
                <a:lnTo>
                  <a:pt x="7" y="27"/>
                </a:lnTo>
                <a:lnTo>
                  <a:pt x="9" y="28"/>
                </a:lnTo>
                <a:lnTo>
                  <a:pt x="12" y="29"/>
                </a:lnTo>
                <a:lnTo>
                  <a:pt x="15" y="29"/>
                </a:lnTo>
                <a:lnTo>
                  <a:pt x="18" y="29"/>
                </a:lnTo>
                <a:lnTo>
                  <a:pt x="21" y="28"/>
                </a:lnTo>
                <a:lnTo>
                  <a:pt x="23" y="27"/>
                </a:lnTo>
                <a:lnTo>
                  <a:pt x="26" y="24"/>
                </a:lnTo>
                <a:lnTo>
                  <a:pt x="27" y="22"/>
                </a:lnTo>
                <a:lnTo>
                  <a:pt x="28" y="20"/>
                </a:lnTo>
                <a:lnTo>
                  <a:pt x="29" y="17"/>
                </a:lnTo>
                <a:lnTo>
                  <a:pt x="29" y="14"/>
                </a:lnTo>
                <a:lnTo>
                  <a:pt x="29" y="12"/>
                </a:lnTo>
                <a:lnTo>
                  <a:pt x="28" y="8"/>
                </a:lnTo>
                <a:lnTo>
                  <a:pt x="27" y="6"/>
                </a:lnTo>
                <a:lnTo>
                  <a:pt x="26" y="3"/>
                </a:lnTo>
                <a:lnTo>
                  <a:pt x="23" y="2"/>
                </a:lnTo>
                <a:lnTo>
                  <a:pt x="21" y="1"/>
                </a:lnTo>
                <a:lnTo>
                  <a:pt x="18" y="0"/>
                </a:lnTo>
                <a:lnTo>
                  <a:pt x="15" y="0"/>
                </a:lnTo>
                <a:close/>
              </a:path>
            </a:pathLst>
          </a:custGeom>
          <a:solidFill>
            <a:srgbClr val="FFFFFF"/>
          </a:solidFill>
          <a:ln w="9525">
            <a:noFill/>
            <a:round/>
            <a:headEnd/>
            <a:tailEnd/>
          </a:ln>
        </p:spPr>
        <p:txBody>
          <a:bodyPr lIns="57150" tIns="28575" rIns="57150" bIns="28575"/>
          <a:lstStyle/>
          <a:p>
            <a:endParaRPr lang="en-US"/>
          </a:p>
        </p:txBody>
      </p:sp>
      <p:sp>
        <p:nvSpPr>
          <p:cNvPr id="62739" name="Freeform 337"/>
          <p:cNvSpPr>
            <a:spLocks/>
          </p:cNvSpPr>
          <p:nvPr/>
        </p:nvSpPr>
        <p:spPr bwMode="auto">
          <a:xfrm>
            <a:off x="1876425" y="3203575"/>
            <a:ext cx="4763" cy="6350"/>
          </a:xfrm>
          <a:custGeom>
            <a:avLst/>
            <a:gdLst>
              <a:gd name="T0" fmla="*/ 2464 w 29"/>
              <a:gd name="T1" fmla="*/ 0 h 29"/>
              <a:gd name="T2" fmla="*/ 1971 w 29"/>
              <a:gd name="T3" fmla="*/ 0 h 29"/>
              <a:gd name="T4" fmla="*/ 1478 w 29"/>
              <a:gd name="T5" fmla="*/ 219 h 29"/>
              <a:gd name="T6" fmla="*/ 1150 w 29"/>
              <a:gd name="T7" fmla="*/ 438 h 29"/>
              <a:gd name="T8" fmla="*/ 821 w 29"/>
              <a:gd name="T9" fmla="*/ 657 h 29"/>
              <a:gd name="T10" fmla="*/ 328 w 29"/>
              <a:gd name="T11" fmla="*/ 1314 h 29"/>
              <a:gd name="T12" fmla="*/ 164 w 29"/>
              <a:gd name="T13" fmla="*/ 1752 h 29"/>
              <a:gd name="T14" fmla="*/ 164 w 29"/>
              <a:gd name="T15" fmla="*/ 2628 h 29"/>
              <a:gd name="T16" fmla="*/ 0 w 29"/>
              <a:gd name="T17" fmla="*/ 3066 h 29"/>
              <a:gd name="T18" fmla="*/ 164 w 29"/>
              <a:gd name="T19" fmla="*/ 3722 h 29"/>
              <a:gd name="T20" fmla="*/ 164 w 29"/>
              <a:gd name="T21" fmla="*/ 4379 h 29"/>
              <a:gd name="T22" fmla="*/ 328 w 29"/>
              <a:gd name="T23" fmla="*/ 4817 h 29"/>
              <a:gd name="T24" fmla="*/ 821 w 29"/>
              <a:gd name="T25" fmla="*/ 5255 h 29"/>
              <a:gd name="T26" fmla="*/ 1150 w 29"/>
              <a:gd name="T27" fmla="*/ 5912 h 29"/>
              <a:gd name="T28" fmla="*/ 1478 w 29"/>
              <a:gd name="T29" fmla="*/ 6131 h 29"/>
              <a:gd name="T30" fmla="*/ 1971 w 29"/>
              <a:gd name="T31" fmla="*/ 6350 h 29"/>
              <a:gd name="T32" fmla="*/ 2464 w 29"/>
              <a:gd name="T33" fmla="*/ 6350 h 29"/>
              <a:gd name="T34" fmla="*/ 2956 w 29"/>
              <a:gd name="T35" fmla="*/ 6350 h 29"/>
              <a:gd name="T36" fmla="*/ 3449 w 29"/>
              <a:gd name="T37" fmla="*/ 6131 h 29"/>
              <a:gd name="T38" fmla="*/ 3778 w 29"/>
              <a:gd name="T39" fmla="*/ 5912 h 29"/>
              <a:gd name="T40" fmla="*/ 4270 w 29"/>
              <a:gd name="T41" fmla="*/ 5255 h 29"/>
              <a:gd name="T42" fmla="*/ 4435 w 29"/>
              <a:gd name="T43" fmla="*/ 4817 h 29"/>
              <a:gd name="T44" fmla="*/ 4599 w 29"/>
              <a:gd name="T45" fmla="*/ 4379 h 29"/>
              <a:gd name="T46" fmla="*/ 4763 w 29"/>
              <a:gd name="T47" fmla="*/ 3722 h 29"/>
              <a:gd name="T48" fmla="*/ 4763 w 29"/>
              <a:gd name="T49" fmla="*/ 3066 h 29"/>
              <a:gd name="T50" fmla="*/ 4763 w 29"/>
              <a:gd name="T51" fmla="*/ 2628 h 29"/>
              <a:gd name="T52" fmla="*/ 4599 w 29"/>
              <a:gd name="T53" fmla="*/ 1752 h 29"/>
              <a:gd name="T54" fmla="*/ 4435 w 29"/>
              <a:gd name="T55" fmla="*/ 1314 h 29"/>
              <a:gd name="T56" fmla="*/ 4270 w 29"/>
              <a:gd name="T57" fmla="*/ 657 h 29"/>
              <a:gd name="T58" fmla="*/ 3778 w 29"/>
              <a:gd name="T59" fmla="*/ 438 h 29"/>
              <a:gd name="T60" fmla="*/ 3449 w 29"/>
              <a:gd name="T61" fmla="*/ 219 h 29"/>
              <a:gd name="T62" fmla="*/ 2956 w 29"/>
              <a:gd name="T63" fmla="*/ 0 h 29"/>
              <a:gd name="T64" fmla="*/ 2464 w 29"/>
              <a:gd name="T65" fmla="*/ 0 h 29"/>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9"/>
              <a:gd name="T100" fmla="*/ 0 h 29"/>
              <a:gd name="T101" fmla="*/ 29 w 29"/>
              <a:gd name="T102" fmla="*/ 29 h 29"/>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9" h="29">
                <a:moveTo>
                  <a:pt x="15" y="0"/>
                </a:moveTo>
                <a:lnTo>
                  <a:pt x="12" y="0"/>
                </a:lnTo>
                <a:lnTo>
                  <a:pt x="9" y="1"/>
                </a:lnTo>
                <a:lnTo>
                  <a:pt x="7" y="2"/>
                </a:lnTo>
                <a:lnTo>
                  <a:pt x="5" y="3"/>
                </a:lnTo>
                <a:lnTo>
                  <a:pt x="2" y="6"/>
                </a:lnTo>
                <a:lnTo>
                  <a:pt x="1" y="8"/>
                </a:lnTo>
                <a:lnTo>
                  <a:pt x="1" y="12"/>
                </a:lnTo>
                <a:lnTo>
                  <a:pt x="0" y="14"/>
                </a:lnTo>
                <a:lnTo>
                  <a:pt x="1" y="17"/>
                </a:lnTo>
                <a:lnTo>
                  <a:pt x="1" y="20"/>
                </a:lnTo>
                <a:lnTo>
                  <a:pt x="2" y="22"/>
                </a:lnTo>
                <a:lnTo>
                  <a:pt x="5" y="24"/>
                </a:lnTo>
                <a:lnTo>
                  <a:pt x="7" y="27"/>
                </a:lnTo>
                <a:lnTo>
                  <a:pt x="9" y="28"/>
                </a:lnTo>
                <a:lnTo>
                  <a:pt x="12" y="29"/>
                </a:lnTo>
                <a:lnTo>
                  <a:pt x="15" y="29"/>
                </a:lnTo>
                <a:lnTo>
                  <a:pt x="18" y="29"/>
                </a:lnTo>
                <a:lnTo>
                  <a:pt x="21" y="28"/>
                </a:lnTo>
                <a:lnTo>
                  <a:pt x="23" y="27"/>
                </a:lnTo>
                <a:lnTo>
                  <a:pt x="26" y="24"/>
                </a:lnTo>
                <a:lnTo>
                  <a:pt x="27" y="22"/>
                </a:lnTo>
                <a:lnTo>
                  <a:pt x="28" y="20"/>
                </a:lnTo>
                <a:lnTo>
                  <a:pt x="29" y="17"/>
                </a:lnTo>
                <a:lnTo>
                  <a:pt x="29" y="14"/>
                </a:lnTo>
                <a:lnTo>
                  <a:pt x="29" y="12"/>
                </a:lnTo>
                <a:lnTo>
                  <a:pt x="28" y="8"/>
                </a:lnTo>
                <a:lnTo>
                  <a:pt x="27" y="6"/>
                </a:lnTo>
                <a:lnTo>
                  <a:pt x="26" y="3"/>
                </a:lnTo>
                <a:lnTo>
                  <a:pt x="23" y="2"/>
                </a:lnTo>
                <a:lnTo>
                  <a:pt x="21" y="1"/>
                </a:lnTo>
                <a:lnTo>
                  <a:pt x="18" y="0"/>
                </a:lnTo>
                <a:lnTo>
                  <a:pt x="15" y="0"/>
                </a:lnTo>
              </a:path>
            </a:pathLst>
          </a:custGeom>
          <a:noFill/>
          <a:ln w="1588">
            <a:solidFill>
              <a:srgbClr val="FFFFFF"/>
            </a:solidFill>
            <a:prstDash val="solid"/>
            <a:round/>
            <a:headEnd/>
            <a:tailEnd/>
          </a:ln>
        </p:spPr>
        <p:txBody>
          <a:bodyPr lIns="57150" tIns="28575" rIns="57150" bIns="28575"/>
          <a:lstStyle/>
          <a:p>
            <a:endParaRPr lang="en-US"/>
          </a:p>
        </p:txBody>
      </p:sp>
      <p:sp>
        <p:nvSpPr>
          <p:cNvPr id="62740" name="Rectangle 338"/>
          <p:cNvSpPr>
            <a:spLocks noChangeArrowheads="1"/>
          </p:cNvSpPr>
          <p:nvPr/>
        </p:nvSpPr>
        <p:spPr bwMode="auto">
          <a:xfrm>
            <a:off x="1806575" y="3140075"/>
            <a:ext cx="6350" cy="188913"/>
          </a:xfrm>
          <a:prstGeom prst="rect">
            <a:avLst/>
          </a:prstGeom>
          <a:solidFill>
            <a:srgbClr val="C0C0C0"/>
          </a:solidFill>
          <a:ln w="9525">
            <a:noFill/>
            <a:miter lim="800000"/>
            <a:headEnd/>
            <a:tailEnd/>
          </a:ln>
        </p:spPr>
        <p:txBody>
          <a:bodyPr lIns="57150" tIns="28575" rIns="57150" bIns="28575"/>
          <a:lstStyle/>
          <a:p>
            <a:endParaRPr lang="en-US"/>
          </a:p>
        </p:txBody>
      </p:sp>
      <p:sp>
        <p:nvSpPr>
          <p:cNvPr id="62741" name="Rectangle 339"/>
          <p:cNvSpPr>
            <a:spLocks noChangeArrowheads="1"/>
          </p:cNvSpPr>
          <p:nvPr/>
        </p:nvSpPr>
        <p:spPr bwMode="auto">
          <a:xfrm>
            <a:off x="1806575" y="3140075"/>
            <a:ext cx="6350" cy="188913"/>
          </a:xfrm>
          <a:prstGeom prst="rect">
            <a:avLst/>
          </a:prstGeom>
          <a:noFill/>
          <a:ln w="1588">
            <a:solidFill>
              <a:srgbClr val="000000"/>
            </a:solidFill>
            <a:miter lim="800000"/>
            <a:headEnd/>
            <a:tailEnd/>
          </a:ln>
        </p:spPr>
        <p:txBody>
          <a:bodyPr lIns="57150" tIns="28575" rIns="57150" bIns="28575"/>
          <a:lstStyle/>
          <a:p>
            <a:endParaRPr lang="en-US"/>
          </a:p>
        </p:txBody>
      </p:sp>
      <p:sp>
        <p:nvSpPr>
          <p:cNvPr id="62742" name="Rectangle 340"/>
          <p:cNvSpPr>
            <a:spLocks noChangeArrowheads="1"/>
          </p:cNvSpPr>
          <p:nvPr/>
        </p:nvSpPr>
        <p:spPr bwMode="auto">
          <a:xfrm>
            <a:off x="1792288" y="3140075"/>
            <a:ext cx="7937" cy="188913"/>
          </a:xfrm>
          <a:prstGeom prst="rect">
            <a:avLst/>
          </a:prstGeom>
          <a:solidFill>
            <a:srgbClr val="C0C0C0"/>
          </a:solidFill>
          <a:ln w="9525">
            <a:noFill/>
            <a:miter lim="800000"/>
            <a:headEnd/>
            <a:tailEnd/>
          </a:ln>
        </p:spPr>
        <p:txBody>
          <a:bodyPr lIns="57150" tIns="28575" rIns="57150" bIns="28575"/>
          <a:lstStyle/>
          <a:p>
            <a:endParaRPr lang="en-US"/>
          </a:p>
        </p:txBody>
      </p:sp>
      <p:sp>
        <p:nvSpPr>
          <p:cNvPr id="62743" name="Rectangle 341"/>
          <p:cNvSpPr>
            <a:spLocks noChangeArrowheads="1"/>
          </p:cNvSpPr>
          <p:nvPr/>
        </p:nvSpPr>
        <p:spPr bwMode="auto">
          <a:xfrm>
            <a:off x="1792288" y="3140075"/>
            <a:ext cx="7937" cy="188913"/>
          </a:xfrm>
          <a:prstGeom prst="rect">
            <a:avLst/>
          </a:prstGeom>
          <a:noFill/>
          <a:ln w="1588">
            <a:solidFill>
              <a:srgbClr val="000000"/>
            </a:solidFill>
            <a:miter lim="800000"/>
            <a:headEnd/>
            <a:tailEnd/>
          </a:ln>
        </p:spPr>
        <p:txBody>
          <a:bodyPr lIns="57150" tIns="28575" rIns="57150" bIns="28575"/>
          <a:lstStyle/>
          <a:p>
            <a:endParaRPr lang="en-US"/>
          </a:p>
        </p:txBody>
      </p:sp>
      <p:sp>
        <p:nvSpPr>
          <p:cNvPr id="62744" name="Rectangle 342"/>
          <p:cNvSpPr>
            <a:spLocks noChangeArrowheads="1"/>
          </p:cNvSpPr>
          <p:nvPr/>
        </p:nvSpPr>
        <p:spPr bwMode="auto">
          <a:xfrm>
            <a:off x="1919288" y="3140075"/>
            <a:ext cx="7937" cy="188913"/>
          </a:xfrm>
          <a:prstGeom prst="rect">
            <a:avLst/>
          </a:prstGeom>
          <a:solidFill>
            <a:srgbClr val="C0C0C0"/>
          </a:solidFill>
          <a:ln w="9525">
            <a:noFill/>
            <a:miter lim="800000"/>
            <a:headEnd/>
            <a:tailEnd/>
          </a:ln>
        </p:spPr>
        <p:txBody>
          <a:bodyPr lIns="57150" tIns="28575" rIns="57150" bIns="28575"/>
          <a:lstStyle/>
          <a:p>
            <a:endParaRPr lang="en-US"/>
          </a:p>
        </p:txBody>
      </p:sp>
      <p:sp>
        <p:nvSpPr>
          <p:cNvPr id="62745" name="Rectangle 343"/>
          <p:cNvSpPr>
            <a:spLocks noChangeArrowheads="1"/>
          </p:cNvSpPr>
          <p:nvPr/>
        </p:nvSpPr>
        <p:spPr bwMode="auto">
          <a:xfrm>
            <a:off x="1919288" y="3140075"/>
            <a:ext cx="7937" cy="188913"/>
          </a:xfrm>
          <a:prstGeom prst="rect">
            <a:avLst/>
          </a:prstGeom>
          <a:noFill/>
          <a:ln w="1588">
            <a:solidFill>
              <a:srgbClr val="000000"/>
            </a:solidFill>
            <a:miter lim="800000"/>
            <a:headEnd/>
            <a:tailEnd/>
          </a:ln>
        </p:spPr>
        <p:txBody>
          <a:bodyPr lIns="57150" tIns="28575" rIns="57150" bIns="28575"/>
          <a:lstStyle/>
          <a:p>
            <a:endParaRPr lang="en-US"/>
          </a:p>
        </p:txBody>
      </p:sp>
      <p:sp>
        <p:nvSpPr>
          <p:cNvPr id="62746" name="Rectangle 344"/>
          <p:cNvSpPr>
            <a:spLocks noChangeArrowheads="1"/>
          </p:cNvSpPr>
          <p:nvPr/>
        </p:nvSpPr>
        <p:spPr bwMode="auto">
          <a:xfrm>
            <a:off x="1906588" y="3140075"/>
            <a:ext cx="7937" cy="188913"/>
          </a:xfrm>
          <a:prstGeom prst="rect">
            <a:avLst/>
          </a:prstGeom>
          <a:solidFill>
            <a:srgbClr val="C0C0C0"/>
          </a:solidFill>
          <a:ln w="9525">
            <a:noFill/>
            <a:miter lim="800000"/>
            <a:headEnd/>
            <a:tailEnd/>
          </a:ln>
        </p:spPr>
        <p:txBody>
          <a:bodyPr lIns="57150" tIns="28575" rIns="57150" bIns="28575"/>
          <a:lstStyle/>
          <a:p>
            <a:endParaRPr lang="en-US"/>
          </a:p>
        </p:txBody>
      </p:sp>
      <p:sp>
        <p:nvSpPr>
          <p:cNvPr id="62747" name="Rectangle 345"/>
          <p:cNvSpPr>
            <a:spLocks noChangeArrowheads="1"/>
          </p:cNvSpPr>
          <p:nvPr/>
        </p:nvSpPr>
        <p:spPr bwMode="auto">
          <a:xfrm>
            <a:off x="1906588" y="3140075"/>
            <a:ext cx="7937" cy="188913"/>
          </a:xfrm>
          <a:prstGeom prst="rect">
            <a:avLst/>
          </a:prstGeom>
          <a:noFill/>
          <a:ln w="1588">
            <a:solidFill>
              <a:srgbClr val="000000"/>
            </a:solidFill>
            <a:miter lim="800000"/>
            <a:headEnd/>
            <a:tailEnd/>
          </a:ln>
        </p:spPr>
        <p:txBody>
          <a:bodyPr lIns="57150" tIns="28575" rIns="57150" bIns="28575"/>
          <a:lstStyle/>
          <a:p>
            <a:endParaRPr lang="en-US"/>
          </a:p>
        </p:txBody>
      </p:sp>
      <p:sp>
        <p:nvSpPr>
          <p:cNvPr id="62748" name="Rectangle 346"/>
          <p:cNvSpPr>
            <a:spLocks noChangeArrowheads="1"/>
          </p:cNvSpPr>
          <p:nvPr/>
        </p:nvSpPr>
        <p:spPr bwMode="auto">
          <a:xfrm>
            <a:off x="1892300" y="3140075"/>
            <a:ext cx="7938" cy="188913"/>
          </a:xfrm>
          <a:prstGeom prst="rect">
            <a:avLst/>
          </a:prstGeom>
          <a:solidFill>
            <a:srgbClr val="C0C0C0"/>
          </a:solidFill>
          <a:ln w="9525">
            <a:noFill/>
            <a:miter lim="800000"/>
            <a:headEnd/>
            <a:tailEnd/>
          </a:ln>
        </p:spPr>
        <p:txBody>
          <a:bodyPr lIns="57150" tIns="28575" rIns="57150" bIns="28575"/>
          <a:lstStyle/>
          <a:p>
            <a:endParaRPr lang="en-US"/>
          </a:p>
        </p:txBody>
      </p:sp>
      <p:sp>
        <p:nvSpPr>
          <p:cNvPr id="62749" name="Rectangle 347"/>
          <p:cNvSpPr>
            <a:spLocks noChangeArrowheads="1"/>
          </p:cNvSpPr>
          <p:nvPr/>
        </p:nvSpPr>
        <p:spPr bwMode="auto">
          <a:xfrm>
            <a:off x="1892300" y="3140075"/>
            <a:ext cx="7938" cy="188913"/>
          </a:xfrm>
          <a:prstGeom prst="rect">
            <a:avLst/>
          </a:prstGeom>
          <a:noFill/>
          <a:ln w="1588">
            <a:solidFill>
              <a:srgbClr val="000000"/>
            </a:solidFill>
            <a:miter lim="800000"/>
            <a:headEnd/>
            <a:tailEnd/>
          </a:ln>
        </p:spPr>
        <p:txBody>
          <a:bodyPr lIns="57150" tIns="28575" rIns="57150" bIns="28575"/>
          <a:lstStyle/>
          <a:p>
            <a:endParaRPr lang="en-US"/>
          </a:p>
        </p:txBody>
      </p:sp>
      <p:sp>
        <p:nvSpPr>
          <p:cNvPr id="62750" name="Freeform 404"/>
          <p:cNvSpPr>
            <a:spLocks/>
          </p:cNvSpPr>
          <p:nvPr/>
        </p:nvSpPr>
        <p:spPr bwMode="auto">
          <a:xfrm>
            <a:off x="1450975" y="3667125"/>
            <a:ext cx="161925" cy="47625"/>
          </a:xfrm>
          <a:custGeom>
            <a:avLst/>
            <a:gdLst>
              <a:gd name="T0" fmla="*/ 40520 w 1051"/>
              <a:gd name="T1" fmla="*/ 47625 h 263"/>
              <a:gd name="T2" fmla="*/ 40520 w 1051"/>
              <a:gd name="T3" fmla="*/ 35492 h 263"/>
              <a:gd name="T4" fmla="*/ 161925 w 1051"/>
              <a:gd name="T5" fmla="*/ 35492 h 263"/>
              <a:gd name="T6" fmla="*/ 161925 w 1051"/>
              <a:gd name="T7" fmla="*/ 11770 h 263"/>
              <a:gd name="T8" fmla="*/ 40520 w 1051"/>
              <a:gd name="T9" fmla="*/ 11770 h 263"/>
              <a:gd name="T10" fmla="*/ 40520 w 1051"/>
              <a:gd name="T11" fmla="*/ 0 h 263"/>
              <a:gd name="T12" fmla="*/ 0 w 1051"/>
              <a:gd name="T13" fmla="*/ 23722 h 263"/>
              <a:gd name="T14" fmla="*/ 40520 w 1051"/>
              <a:gd name="T15" fmla="*/ 47625 h 263"/>
              <a:gd name="T16" fmla="*/ 0 60000 65536"/>
              <a:gd name="T17" fmla="*/ 0 60000 65536"/>
              <a:gd name="T18" fmla="*/ 0 60000 65536"/>
              <a:gd name="T19" fmla="*/ 0 60000 65536"/>
              <a:gd name="T20" fmla="*/ 0 60000 65536"/>
              <a:gd name="T21" fmla="*/ 0 60000 65536"/>
              <a:gd name="T22" fmla="*/ 0 60000 65536"/>
              <a:gd name="T23" fmla="*/ 0 60000 65536"/>
              <a:gd name="T24" fmla="*/ 0 w 1051"/>
              <a:gd name="T25" fmla="*/ 0 h 263"/>
              <a:gd name="T26" fmla="*/ 1051 w 1051"/>
              <a:gd name="T27" fmla="*/ 263 h 26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051" h="263">
                <a:moveTo>
                  <a:pt x="263" y="263"/>
                </a:moveTo>
                <a:lnTo>
                  <a:pt x="263" y="196"/>
                </a:lnTo>
                <a:lnTo>
                  <a:pt x="1051" y="196"/>
                </a:lnTo>
                <a:lnTo>
                  <a:pt x="1051" y="65"/>
                </a:lnTo>
                <a:lnTo>
                  <a:pt x="263" y="65"/>
                </a:lnTo>
                <a:lnTo>
                  <a:pt x="263" y="0"/>
                </a:lnTo>
                <a:lnTo>
                  <a:pt x="0" y="131"/>
                </a:lnTo>
                <a:lnTo>
                  <a:pt x="263" y="263"/>
                </a:lnTo>
                <a:close/>
              </a:path>
            </a:pathLst>
          </a:custGeom>
          <a:solidFill>
            <a:srgbClr val="008000"/>
          </a:solidFill>
          <a:ln w="9525">
            <a:noFill/>
            <a:round/>
            <a:headEnd/>
            <a:tailEnd/>
          </a:ln>
        </p:spPr>
        <p:txBody>
          <a:bodyPr lIns="57150" tIns="28575" rIns="57150" bIns="28575"/>
          <a:lstStyle/>
          <a:p>
            <a:endParaRPr lang="en-US"/>
          </a:p>
        </p:txBody>
      </p:sp>
      <p:sp>
        <p:nvSpPr>
          <p:cNvPr id="62751" name="Freeform 405"/>
          <p:cNvSpPr>
            <a:spLocks/>
          </p:cNvSpPr>
          <p:nvPr/>
        </p:nvSpPr>
        <p:spPr bwMode="auto">
          <a:xfrm>
            <a:off x="1450975" y="3667125"/>
            <a:ext cx="161925" cy="47625"/>
          </a:xfrm>
          <a:custGeom>
            <a:avLst/>
            <a:gdLst>
              <a:gd name="T0" fmla="*/ 40520 w 1051"/>
              <a:gd name="T1" fmla="*/ 47625 h 263"/>
              <a:gd name="T2" fmla="*/ 40520 w 1051"/>
              <a:gd name="T3" fmla="*/ 35492 h 263"/>
              <a:gd name="T4" fmla="*/ 161925 w 1051"/>
              <a:gd name="T5" fmla="*/ 35492 h 263"/>
              <a:gd name="T6" fmla="*/ 161925 w 1051"/>
              <a:gd name="T7" fmla="*/ 11770 h 263"/>
              <a:gd name="T8" fmla="*/ 40520 w 1051"/>
              <a:gd name="T9" fmla="*/ 11770 h 263"/>
              <a:gd name="T10" fmla="*/ 40520 w 1051"/>
              <a:gd name="T11" fmla="*/ 0 h 263"/>
              <a:gd name="T12" fmla="*/ 0 w 1051"/>
              <a:gd name="T13" fmla="*/ 23722 h 263"/>
              <a:gd name="T14" fmla="*/ 40520 w 1051"/>
              <a:gd name="T15" fmla="*/ 47625 h 263"/>
              <a:gd name="T16" fmla="*/ 0 60000 65536"/>
              <a:gd name="T17" fmla="*/ 0 60000 65536"/>
              <a:gd name="T18" fmla="*/ 0 60000 65536"/>
              <a:gd name="T19" fmla="*/ 0 60000 65536"/>
              <a:gd name="T20" fmla="*/ 0 60000 65536"/>
              <a:gd name="T21" fmla="*/ 0 60000 65536"/>
              <a:gd name="T22" fmla="*/ 0 60000 65536"/>
              <a:gd name="T23" fmla="*/ 0 60000 65536"/>
              <a:gd name="T24" fmla="*/ 0 w 1051"/>
              <a:gd name="T25" fmla="*/ 0 h 263"/>
              <a:gd name="T26" fmla="*/ 1051 w 1051"/>
              <a:gd name="T27" fmla="*/ 263 h 26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051" h="263">
                <a:moveTo>
                  <a:pt x="263" y="263"/>
                </a:moveTo>
                <a:lnTo>
                  <a:pt x="263" y="196"/>
                </a:lnTo>
                <a:lnTo>
                  <a:pt x="1051" y="196"/>
                </a:lnTo>
                <a:lnTo>
                  <a:pt x="1051" y="65"/>
                </a:lnTo>
                <a:lnTo>
                  <a:pt x="263" y="65"/>
                </a:lnTo>
                <a:lnTo>
                  <a:pt x="263" y="0"/>
                </a:lnTo>
                <a:lnTo>
                  <a:pt x="0" y="131"/>
                </a:lnTo>
                <a:lnTo>
                  <a:pt x="263" y="263"/>
                </a:lnTo>
                <a:close/>
              </a:path>
            </a:pathLst>
          </a:custGeom>
          <a:noFill/>
          <a:ln w="1588">
            <a:solidFill>
              <a:srgbClr val="000000"/>
            </a:solidFill>
            <a:prstDash val="solid"/>
            <a:round/>
            <a:headEnd/>
            <a:tailEnd/>
          </a:ln>
        </p:spPr>
        <p:txBody>
          <a:bodyPr lIns="57150" tIns="28575" rIns="57150" bIns="28575"/>
          <a:lstStyle/>
          <a:p>
            <a:endParaRPr lang="en-US"/>
          </a:p>
        </p:txBody>
      </p:sp>
      <p:sp>
        <p:nvSpPr>
          <p:cNvPr id="62752" name="Freeform 406"/>
          <p:cNvSpPr>
            <a:spLocks/>
          </p:cNvSpPr>
          <p:nvPr/>
        </p:nvSpPr>
        <p:spPr bwMode="auto">
          <a:xfrm>
            <a:off x="774700" y="2917825"/>
            <a:ext cx="41275" cy="190500"/>
          </a:xfrm>
          <a:custGeom>
            <a:avLst/>
            <a:gdLst>
              <a:gd name="T0" fmla="*/ 0 w 264"/>
              <a:gd name="T1" fmla="*/ 47489 h 1051"/>
              <a:gd name="T2" fmla="*/ 10319 w 264"/>
              <a:gd name="T3" fmla="*/ 47489 h 1051"/>
              <a:gd name="T4" fmla="*/ 10319 w 264"/>
              <a:gd name="T5" fmla="*/ 190500 h 1051"/>
              <a:gd name="T6" fmla="*/ 30800 w 264"/>
              <a:gd name="T7" fmla="*/ 190500 h 1051"/>
              <a:gd name="T8" fmla="*/ 30800 w 264"/>
              <a:gd name="T9" fmla="*/ 47489 h 1051"/>
              <a:gd name="T10" fmla="*/ 41275 w 264"/>
              <a:gd name="T11" fmla="*/ 47489 h 1051"/>
              <a:gd name="T12" fmla="*/ 20481 w 264"/>
              <a:gd name="T13" fmla="*/ 0 h 1051"/>
              <a:gd name="T14" fmla="*/ 0 w 264"/>
              <a:gd name="T15" fmla="*/ 47489 h 1051"/>
              <a:gd name="T16" fmla="*/ 0 60000 65536"/>
              <a:gd name="T17" fmla="*/ 0 60000 65536"/>
              <a:gd name="T18" fmla="*/ 0 60000 65536"/>
              <a:gd name="T19" fmla="*/ 0 60000 65536"/>
              <a:gd name="T20" fmla="*/ 0 60000 65536"/>
              <a:gd name="T21" fmla="*/ 0 60000 65536"/>
              <a:gd name="T22" fmla="*/ 0 60000 65536"/>
              <a:gd name="T23" fmla="*/ 0 60000 65536"/>
              <a:gd name="T24" fmla="*/ 0 w 264"/>
              <a:gd name="T25" fmla="*/ 0 h 1051"/>
              <a:gd name="T26" fmla="*/ 264 w 264"/>
              <a:gd name="T27" fmla="*/ 1051 h 105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64" h="1051">
                <a:moveTo>
                  <a:pt x="0" y="262"/>
                </a:moveTo>
                <a:lnTo>
                  <a:pt x="66" y="262"/>
                </a:lnTo>
                <a:lnTo>
                  <a:pt x="66" y="1051"/>
                </a:lnTo>
                <a:lnTo>
                  <a:pt x="197" y="1051"/>
                </a:lnTo>
                <a:lnTo>
                  <a:pt x="197" y="262"/>
                </a:lnTo>
                <a:lnTo>
                  <a:pt x="264" y="262"/>
                </a:lnTo>
                <a:lnTo>
                  <a:pt x="131" y="0"/>
                </a:lnTo>
                <a:lnTo>
                  <a:pt x="0" y="262"/>
                </a:lnTo>
                <a:close/>
              </a:path>
            </a:pathLst>
          </a:custGeom>
          <a:solidFill>
            <a:srgbClr val="008000"/>
          </a:solidFill>
          <a:ln w="9525">
            <a:noFill/>
            <a:round/>
            <a:headEnd/>
            <a:tailEnd/>
          </a:ln>
        </p:spPr>
        <p:txBody>
          <a:bodyPr lIns="57150" tIns="28575" rIns="57150" bIns="28575"/>
          <a:lstStyle/>
          <a:p>
            <a:endParaRPr lang="en-US"/>
          </a:p>
        </p:txBody>
      </p:sp>
      <p:sp>
        <p:nvSpPr>
          <p:cNvPr id="62753" name="Freeform 407"/>
          <p:cNvSpPr>
            <a:spLocks/>
          </p:cNvSpPr>
          <p:nvPr/>
        </p:nvSpPr>
        <p:spPr bwMode="auto">
          <a:xfrm>
            <a:off x="774700" y="2917825"/>
            <a:ext cx="41275" cy="190500"/>
          </a:xfrm>
          <a:custGeom>
            <a:avLst/>
            <a:gdLst>
              <a:gd name="T0" fmla="*/ 0 w 264"/>
              <a:gd name="T1" fmla="*/ 47489 h 1051"/>
              <a:gd name="T2" fmla="*/ 10319 w 264"/>
              <a:gd name="T3" fmla="*/ 47489 h 1051"/>
              <a:gd name="T4" fmla="*/ 10319 w 264"/>
              <a:gd name="T5" fmla="*/ 190500 h 1051"/>
              <a:gd name="T6" fmla="*/ 30800 w 264"/>
              <a:gd name="T7" fmla="*/ 190500 h 1051"/>
              <a:gd name="T8" fmla="*/ 30800 w 264"/>
              <a:gd name="T9" fmla="*/ 47489 h 1051"/>
              <a:gd name="T10" fmla="*/ 41275 w 264"/>
              <a:gd name="T11" fmla="*/ 47489 h 1051"/>
              <a:gd name="T12" fmla="*/ 20481 w 264"/>
              <a:gd name="T13" fmla="*/ 0 h 1051"/>
              <a:gd name="T14" fmla="*/ 0 w 264"/>
              <a:gd name="T15" fmla="*/ 47489 h 1051"/>
              <a:gd name="T16" fmla="*/ 0 60000 65536"/>
              <a:gd name="T17" fmla="*/ 0 60000 65536"/>
              <a:gd name="T18" fmla="*/ 0 60000 65536"/>
              <a:gd name="T19" fmla="*/ 0 60000 65536"/>
              <a:gd name="T20" fmla="*/ 0 60000 65536"/>
              <a:gd name="T21" fmla="*/ 0 60000 65536"/>
              <a:gd name="T22" fmla="*/ 0 60000 65536"/>
              <a:gd name="T23" fmla="*/ 0 60000 65536"/>
              <a:gd name="T24" fmla="*/ 0 w 264"/>
              <a:gd name="T25" fmla="*/ 0 h 1051"/>
              <a:gd name="T26" fmla="*/ 264 w 264"/>
              <a:gd name="T27" fmla="*/ 1051 h 105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64" h="1051">
                <a:moveTo>
                  <a:pt x="0" y="262"/>
                </a:moveTo>
                <a:lnTo>
                  <a:pt x="66" y="262"/>
                </a:lnTo>
                <a:lnTo>
                  <a:pt x="66" y="1051"/>
                </a:lnTo>
                <a:lnTo>
                  <a:pt x="197" y="1051"/>
                </a:lnTo>
                <a:lnTo>
                  <a:pt x="197" y="262"/>
                </a:lnTo>
                <a:lnTo>
                  <a:pt x="264" y="262"/>
                </a:lnTo>
                <a:lnTo>
                  <a:pt x="131" y="0"/>
                </a:lnTo>
                <a:lnTo>
                  <a:pt x="0" y="262"/>
                </a:lnTo>
                <a:close/>
              </a:path>
            </a:pathLst>
          </a:custGeom>
          <a:noFill/>
          <a:ln w="1588">
            <a:solidFill>
              <a:srgbClr val="000000"/>
            </a:solidFill>
            <a:prstDash val="solid"/>
            <a:round/>
            <a:headEnd/>
            <a:tailEnd/>
          </a:ln>
        </p:spPr>
        <p:txBody>
          <a:bodyPr lIns="57150" tIns="28575" rIns="57150" bIns="28575"/>
          <a:lstStyle/>
          <a:p>
            <a:endParaRPr lang="en-US"/>
          </a:p>
        </p:txBody>
      </p:sp>
      <p:sp>
        <p:nvSpPr>
          <p:cNvPr id="62754" name="Freeform 408"/>
          <p:cNvSpPr>
            <a:spLocks/>
          </p:cNvSpPr>
          <p:nvPr/>
        </p:nvSpPr>
        <p:spPr bwMode="auto">
          <a:xfrm>
            <a:off x="2282825" y="2787650"/>
            <a:ext cx="41275" cy="188913"/>
          </a:xfrm>
          <a:custGeom>
            <a:avLst/>
            <a:gdLst>
              <a:gd name="T0" fmla="*/ 41275 w 263"/>
              <a:gd name="T1" fmla="*/ 141640 h 1051"/>
              <a:gd name="T2" fmla="*/ 31074 w 263"/>
              <a:gd name="T3" fmla="*/ 141640 h 1051"/>
              <a:gd name="T4" fmla="*/ 31074 w 263"/>
              <a:gd name="T5" fmla="*/ 0 h 1051"/>
              <a:gd name="T6" fmla="*/ 10201 w 263"/>
              <a:gd name="T7" fmla="*/ 0 h 1051"/>
              <a:gd name="T8" fmla="*/ 10201 w 263"/>
              <a:gd name="T9" fmla="*/ 141640 h 1051"/>
              <a:gd name="T10" fmla="*/ 0 w 263"/>
              <a:gd name="T11" fmla="*/ 141640 h 1051"/>
              <a:gd name="T12" fmla="*/ 20559 w 263"/>
              <a:gd name="T13" fmla="*/ 188913 h 1051"/>
              <a:gd name="T14" fmla="*/ 41275 w 263"/>
              <a:gd name="T15" fmla="*/ 141640 h 1051"/>
              <a:gd name="T16" fmla="*/ 0 60000 65536"/>
              <a:gd name="T17" fmla="*/ 0 60000 65536"/>
              <a:gd name="T18" fmla="*/ 0 60000 65536"/>
              <a:gd name="T19" fmla="*/ 0 60000 65536"/>
              <a:gd name="T20" fmla="*/ 0 60000 65536"/>
              <a:gd name="T21" fmla="*/ 0 60000 65536"/>
              <a:gd name="T22" fmla="*/ 0 60000 65536"/>
              <a:gd name="T23" fmla="*/ 0 60000 65536"/>
              <a:gd name="T24" fmla="*/ 0 w 263"/>
              <a:gd name="T25" fmla="*/ 0 h 1051"/>
              <a:gd name="T26" fmla="*/ 263 w 263"/>
              <a:gd name="T27" fmla="*/ 1051 h 105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63" h="1051">
                <a:moveTo>
                  <a:pt x="263" y="788"/>
                </a:moveTo>
                <a:lnTo>
                  <a:pt x="198" y="788"/>
                </a:lnTo>
                <a:lnTo>
                  <a:pt x="198" y="0"/>
                </a:lnTo>
                <a:lnTo>
                  <a:pt x="65" y="0"/>
                </a:lnTo>
                <a:lnTo>
                  <a:pt x="65" y="788"/>
                </a:lnTo>
                <a:lnTo>
                  <a:pt x="0" y="788"/>
                </a:lnTo>
                <a:lnTo>
                  <a:pt x="131" y="1051"/>
                </a:lnTo>
                <a:lnTo>
                  <a:pt x="263" y="788"/>
                </a:lnTo>
                <a:close/>
              </a:path>
            </a:pathLst>
          </a:custGeom>
          <a:solidFill>
            <a:srgbClr val="008000"/>
          </a:solidFill>
          <a:ln w="9525">
            <a:noFill/>
            <a:round/>
            <a:headEnd/>
            <a:tailEnd/>
          </a:ln>
        </p:spPr>
        <p:txBody>
          <a:bodyPr lIns="57150" tIns="28575" rIns="57150" bIns="28575"/>
          <a:lstStyle/>
          <a:p>
            <a:endParaRPr lang="en-US"/>
          </a:p>
        </p:txBody>
      </p:sp>
      <p:sp>
        <p:nvSpPr>
          <p:cNvPr id="62755" name="Freeform 409"/>
          <p:cNvSpPr>
            <a:spLocks/>
          </p:cNvSpPr>
          <p:nvPr/>
        </p:nvSpPr>
        <p:spPr bwMode="auto">
          <a:xfrm>
            <a:off x="2282825" y="2787650"/>
            <a:ext cx="41275" cy="188913"/>
          </a:xfrm>
          <a:custGeom>
            <a:avLst/>
            <a:gdLst>
              <a:gd name="T0" fmla="*/ 41275 w 263"/>
              <a:gd name="T1" fmla="*/ 141640 h 1051"/>
              <a:gd name="T2" fmla="*/ 31074 w 263"/>
              <a:gd name="T3" fmla="*/ 141640 h 1051"/>
              <a:gd name="T4" fmla="*/ 31074 w 263"/>
              <a:gd name="T5" fmla="*/ 0 h 1051"/>
              <a:gd name="T6" fmla="*/ 10201 w 263"/>
              <a:gd name="T7" fmla="*/ 0 h 1051"/>
              <a:gd name="T8" fmla="*/ 10201 w 263"/>
              <a:gd name="T9" fmla="*/ 141640 h 1051"/>
              <a:gd name="T10" fmla="*/ 0 w 263"/>
              <a:gd name="T11" fmla="*/ 141640 h 1051"/>
              <a:gd name="T12" fmla="*/ 20559 w 263"/>
              <a:gd name="T13" fmla="*/ 188913 h 1051"/>
              <a:gd name="T14" fmla="*/ 41275 w 263"/>
              <a:gd name="T15" fmla="*/ 141640 h 1051"/>
              <a:gd name="T16" fmla="*/ 0 60000 65536"/>
              <a:gd name="T17" fmla="*/ 0 60000 65536"/>
              <a:gd name="T18" fmla="*/ 0 60000 65536"/>
              <a:gd name="T19" fmla="*/ 0 60000 65536"/>
              <a:gd name="T20" fmla="*/ 0 60000 65536"/>
              <a:gd name="T21" fmla="*/ 0 60000 65536"/>
              <a:gd name="T22" fmla="*/ 0 60000 65536"/>
              <a:gd name="T23" fmla="*/ 0 60000 65536"/>
              <a:gd name="T24" fmla="*/ 0 w 263"/>
              <a:gd name="T25" fmla="*/ 0 h 1051"/>
              <a:gd name="T26" fmla="*/ 263 w 263"/>
              <a:gd name="T27" fmla="*/ 1051 h 105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63" h="1051">
                <a:moveTo>
                  <a:pt x="263" y="788"/>
                </a:moveTo>
                <a:lnTo>
                  <a:pt x="198" y="788"/>
                </a:lnTo>
                <a:lnTo>
                  <a:pt x="198" y="0"/>
                </a:lnTo>
                <a:lnTo>
                  <a:pt x="65" y="0"/>
                </a:lnTo>
                <a:lnTo>
                  <a:pt x="65" y="788"/>
                </a:lnTo>
                <a:lnTo>
                  <a:pt x="0" y="788"/>
                </a:lnTo>
                <a:lnTo>
                  <a:pt x="131" y="1051"/>
                </a:lnTo>
                <a:lnTo>
                  <a:pt x="263" y="788"/>
                </a:lnTo>
                <a:close/>
              </a:path>
            </a:pathLst>
          </a:custGeom>
          <a:noFill/>
          <a:ln w="1588">
            <a:solidFill>
              <a:srgbClr val="000000"/>
            </a:solidFill>
            <a:prstDash val="solid"/>
            <a:round/>
            <a:headEnd/>
            <a:tailEnd/>
          </a:ln>
        </p:spPr>
        <p:txBody>
          <a:bodyPr lIns="57150" tIns="28575" rIns="57150" bIns="28575"/>
          <a:lstStyle/>
          <a:p>
            <a:endParaRPr lang="en-US"/>
          </a:p>
        </p:txBody>
      </p:sp>
      <p:sp>
        <p:nvSpPr>
          <p:cNvPr id="62756" name="Freeform 411"/>
          <p:cNvSpPr>
            <a:spLocks/>
          </p:cNvSpPr>
          <p:nvPr/>
        </p:nvSpPr>
        <p:spPr bwMode="auto">
          <a:xfrm>
            <a:off x="2073275" y="2590800"/>
            <a:ext cx="26988" cy="31750"/>
          </a:xfrm>
          <a:custGeom>
            <a:avLst/>
            <a:gdLst>
              <a:gd name="T0" fmla="*/ 26988 w 175"/>
              <a:gd name="T1" fmla="*/ 31750 h 176"/>
              <a:gd name="T2" fmla="*/ 0 w 175"/>
              <a:gd name="T3" fmla="*/ 31750 h 176"/>
              <a:gd name="T4" fmla="*/ 26988 w 175"/>
              <a:gd name="T5" fmla="*/ 0 h 176"/>
              <a:gd name="T6" fmla="*/ 0 w 175"/>
              <a:gd name="T7" fmla="*/ 0 h 176"/>
              <a:gd name="T8" fmla="*/ 26988 w 175"/>
              <a:gd name="T9" fmla="*/ 31750 h 176"/>
              <a:gd name="T10" fmla="*/ 0 60000 65536"/>
              <a:gd name="T11" fmla="*/ 0 60000 65536"/>
              <a:gd name="T12" fmla="*/ 0 60000 65536"/>
              <a:gd name="T13" fmla="*/ 0 60000 65536"/>
              <a:gd name="T14" fmla="*/ 0 60000 65536"/>
              <a:gd name="T15" fmla="*/ 0 w 175"/>
              <a:gd name="T16" fmla="*/ 0 h 176"/>
              <a:gd name="T17" fmla="*/ 175 w 175"/>
              <a:gd name="T18" fmla="*/ 176 h 176"/>
            </a:gdLst>
            <a:ahLst/>
            <a:cxnLst>
              <a:cxn ang="T10">
                <a:pos x="T0" y="T1"/>
              </a:cxn>
              <a:cxn ang="T11">
                <a:pos x="T2" y="T3"/>
              </a:cxn>
              <a:cxn ang="T12">
                <a:pos x="T4" y="T5"/>
              </a:cxn>
              <a:cxn ang="T13">
                <a:pos x="T6" y="T7"/>
              </a:cxn>
              <a:cxn ang="T14">
                <a:pos x="T8" y="T9"/>
              </a:cxn>
            </a:cxnLst>
            <a:rect l="T15" t="T16" r="T17" b="T18"/>
            <a:pathLst>
              <a:path w="175" h="176">
                <a:moveTo>
                  <a:pt x="175" y="176"/>
                </a:moveTo>
                <a:lnTo>
                  <a:pt x="0" y="176"/>
                </a:lnTo>
                <a:lnTo>
                  <a:pt x="175" y="0"/>
                </a:lnTo>
                <a:lnTo>
                  <a:pt x="0" y="0"/>
                </a:lnTo>
                <a:lnTo>
                  <a:pt x="175" y="176"/>
                </a:lnTo>
                <a:close/>
              </a:path>
            </a:pathLst>
          </a:custGeom>
          <a:noFill/>
          <a:ln w="4763">
            <a:solidFill>
              <a:srgbClr val="000000"/>
            </a:solidFill>
            <a:prstDash val="solid"/>
            <a:round/>
            <a:headEnd/>
            <a:tailEnd/>
          </a:ln>
        </p:spPr>
        <p:txBody>
          <a:bodyPr lIns="57150" tIns="28575" rIns="57150" bIns="28575"/>
          <a:lstStyle/>
          <a:p>
            <a:endParaRPr lang="en-US"/>
          </a:p>
        </p:txBody>
      </p:sp>
      <p:sp>
        <p:nvSpPr>
          <p:cNvPr id="62757" name="Rectangle 412"/>
          <p:cNvSpPr>
            <a:spLocks noChangeArrowheads="1"/>
          </p:cNvSpPr>
          <p:nvPr/>
        </p:nvSpPr>
        <p:spPr bwMode="auto">
          <a:xfrm>
            <a:off x="2073275" y="2376488"/>
            <a:ext cx="26988" cy="214312"/>
          </a:xfrm>
          <a:prstGeom prst="rect">
            <a:avLst/>
          </a:prstGeom>
          <a:solidFill>
            <a:srgbClr val="0000FF"/>
          </a:solidFill>
          <a:ln w="9525">
            <a:noFill/>
            <a:miter lim="800000"/>
            <a:headEnd/>
            <a:tailEnd/>
          </a:ln>
        </p:spPr>
        <p:txBody>
          <a:bodyPr lIns="57150" tIns="28575" rIns="57150" bIns="28575"/>
          <a:lstStyle/>
          <a:p>
            <a:endParaRPr lang="en-US"/>
          </a:p>
        </p:txBody>
      </p:sp>
      <p:sp>
        <p:nvSpPr>
          <p:cNvPr id="62758" name="Rectangle 413"/>
          <p:cNvSpPr>
            <a:spLocks noChangeArrowheads="1"/>
          </p:cNvSpPr>
          <p:nvPr/>
        </p:nvSpPr>
        <p:spPr bwMode="auto">
          <a:xfrm>
            <a:off x="2073275" y="2376488"/>
            <a:ext cx="26988" cy="214312"/>
          </a:xfrm>
          <a:prstGeom prst="rect">
            <a:avLst/>
          </a:prstGeom>
          <a:noFill/>
          <a:ln w="4763">
            <a:solidFill>
              <a:srgbClr val="000000"/>
            </a:solidFill>
            <a:miter lim="800000"/>
            <a:headEnd/>
            <a:tailEnd/>
          </a:ln>
        </p:spPr>
        <p:txBody>
          <a:bodyPr lIns="57150" tIns="28575" rIns="57150" bIns="28575"/>
          <a:lstStyle/>
          <a:p>
            <a:endParaRPr lang="en-US"/>
          </a:p>
        </p:txBody>
      </p:sp>
      <p:sp>
        <p:nvSpPr>
          <p:cNvPr id="62759" name="Rectangle 414"/>
          <p:cNvSpPr>
            <a:spLocks noChangeArrowheads="1"/>
          </p:cNvSpPr>
          <p:nvPr/>
        </p:nvSpPr>
        <p:spPr bwMode="auto">
          <a:xfrm>
            <a:off x="2073275" y="2622550"/>
            <a:ext cx="26988" cy="1087438"/>
          </a:xfrm>
          <a:prstGeom prst="rect">
            <a:avLst/>
          </a:prstGeom>
          <a:solidFill>
            <a:srgbClr val="0000FF"/>
          </a:solidFill>
          <a:ln w="9525">
            <a:noFill/>
            <a:miter lim="800000"/>
            <a:headEnd/>
            <a:tailEnd/>
          </a:ln>
        </p:spPr>
        <p:txBody>
          <a:bodyPr lIns="57150" tIns="28575" rIns="57150" bIns="28575"/>
          <a:lstStyle/>
          <a:p>
            <a:endParaRPr lang="en-US"/>
          </a:p>
        </p:txBody>
      </p:sp>
      <p:sp>
        <p:nvSpPr>
          <p:cNvPr id="62760" name="Rectangle 415"/>
          <p:cNvSpPr>
            <a:spLocks noChangeArrowheads="1"/>
          </p:cNvSpPr>
          <p:nvPr/>
        </p:nvSpPr>
        <p:spPr bwMode="auto">
          <a:xfrm>
            <a:off x="2073275" y="2622550"/>
            <a:ext cx="26988" cy="1087438"/>
          </a:xfrm>
          <a:prstGeom prst="rect">
            <a:avLst/>
          </a:prstGeom>
          <a:noFill/>
          <a:ln w="4763">
            <a:solidFill>
              <a:srgbClr val="000000"/>
            </a:solidFill>
            <a:miter lim="800000"/>
            <a:headEnd/>
            <a:tailEnd/>
          </a:ln>
        </p:spPr>
        <p:txBody>
          <a:bodyPr lIns="57150" tIns="28575" rIns="57150" bIns="28575"/>
          <a:lstStyle/>
          <a:p>
            <a:endParaRPr lang="en-US"/>
          </a:p>
        </p:txBody>
      </p:sp>
      <p:sp>
        <p:nvSpPr>
          <p:cNvPr id="62761" name="Line 416"/>
          <p:cNvSpPr>
            <a:spLocks noChangeShapeType="1"/>
          </p:cNvSpPr>
          <p:nvPr/>
        </p:nvSpPr>
        <p:spPr bwMode="auto">
          <a:xfrm>
            <a:off x="2085975" y="2606675"/>
            <a:ext cx="26988" cy="0"/>
          </a:xfrm>
          <a:prstGeom prst="line">
            <a:avLst/>
          </a:prstGeom>
          <a:noFill/>
          <a:ln w="4763">
            <a:solidFill>
              <a:srgbClr val="000000"/>
            </a:solidFill>
            <a:round/>
            <a:headEnd/>
            <a:tailEnd/>
          </a:ln>
        </p:spPr>
        <p:txBody>
          <a:bodyPr lIns="57150" tIns="28575" rIns="57150" bIns="28575"/>
          <a:lstStyle/>
          <a:p>
            <a:endParaRPr lang="en-US"/>
          </a:p>
        </p:txBody>
      </p:sp>
      <p:sp>
        <p:nvSpPr>
          <p:cNvPr id="62762" name="Freeform 417"/>
          <p:cNvSpPr>
            <a:spLocks/>
          </p:cNvSpPr>
          <p:nvPr/>
        </p:nvSpPr>
        <p:spPr bwMode="auto">
          <a:xfrm>
            <a:off x="2112963" y="2590800"/>
            <a:ext cx="9525" cy="31750"/>
          </a:xfrm>
          <a:custGeom>
            <a:avLst/>
            <a:gdLst>
              <a:gd name="T0" fmla="*/ 4763 w 58"/>
              <a:gd name="T1" fmla="*/ 0 h 176"/>
              <a:gd name="T2" fmla="*/ 5091 w 58"/>
              <a:gd name="T3" fmla="*/ 0 h 176"/>
              <a:gd name="T4" fmla="*/ 5748 w 58"/>
              <a:gd name="T5" fmla="*/ 180 h 176"/>
              <a:gd name="T6" fmla="*/ 6076 w 58"/>
              <a:gd name="T7" fmla="*/ 722 h 176"/>
              <a:gd name="T8" fmla="*/ 6569 w 58"/>
              <a:gd name="T9" fmla="*/ 1082 h 176"/>
              <a:gd name="T10" fmla="*/ 7062 w 58"/>
              <a:gd name="T11" fmla="*/ 1984 h 176"/>
              <a:gd name="T12" fmla="*/ 7390 w 58"/>
              <a:gd name="T13" fmla="*/ 2526 h 176"/>
              <a:gd name="T14" fmla="*/ 7883 w 58"/>
              <a:gd name="T15" fmla="*/ 3608 h 176"/>
              <a:gd name="T16" fmla="*/ 8047 w 58"/>
              <a:gd name="T17" fmla="*/ 4510 h 176"/>
              <a:gd name="T18" fmla="*/ 8375 w 58"/>
              <a:gd name="T19" fmla="*/ 5773 h 176"/>
              <a:gd name="T20" fmla="*/ 8540 w 58"/>
              <a:gd name="T21" fmla="*/ 7036 h 176"/>
              <a:gd name="T22" fmla="*/ 9032 w 58"/>
              <a:gd name="T23" fmla="*/ 8298 h 176"/>
              <a:gd name="T24" fmla="*/ 9197 w 58"/>
              <a:gd name="T25" fmla="*/ 9561 h 176"/>
              <a:gd name="T26" fmla="*/ 9197 w 58"/>
              <a:gd name="T27" fmla="*/ 11004 h 176"/>
              <a:gd name="T28" fmla="*/ 9361 w 58"/>
              <a:gd name="T29" fmla="*/ 12447 h 176"/>
              <a:gd name="T30" fmla="*/ 9361 w 58"/>
              <a:gd name="T31" fmla="*/ 14251 h 176"/>
              <a:gd name="T32" fmla="*/ 9525 w 58"/>
              <a:gd name="T33" fmla="*/ 15875 h 176"/>
              <a:gd name="T34" fmla="*/ 9361 w 58"/>
              <a:gd name="T35" fmla="*/ 17318 h 176"/>
              <a:gd name="T36" fmla="*/ 9361 w 58"/>
              <a:gd name="T37" fmla="*/ 18942 h 176"/>
              <a:gd name="T38" fmla="*/ 9197 w 58"/>
              <a:gd name="T39" fmla="*/ 20565 h 176"/>
              <a:gd name="T40" fmla="*/ 9197 w 58"/>
              <a:gd name="T41" fmla="*/ 22009 h 176"/>
              <a:gd name="T42" fmla="*/ 9032 w 58"/>
              <a:gd name="T43" fmla="*/ 23271 h 176"/>
              <a:gd name="T44" fmla="*/ 8540 w 58"/>
              <a:gd name="T45" fmla="*/ 24534 h 176"/>
              <a:gd name="T46" fmla="*/ 8375 w 58"/>
              <a:gd name="T47" fmla="*/ 25797 h 176"/>
              <a:gd name="T48" fmla="*/ 8047 w 58"/>
              <a:gd name="T49" fmla="*/ 27060 h 176"/>
              <a:gd name="T50" fmla="*/ 7883 w 58"/>
              <a:gd name="T51" fmla="*/ 27962 h 176"/>
              <a:gd name="T52" fmla="*/ 7390 w 58"/>
              <a:gd name="T53" fmla="*/ 28864 h 176"/>
              <a:gd name="T54" fmla="*/ 7062 w 58"/>
              <a:gd name="T55" fmla="*/ 29585 h 176"/>
              <a:gd name="T56" fmla="*/ 6569 w 58"/>
              <a:gd name="T57" fmla="*/ 30487 h 176"/>
              <a:gd name="T58" fmla="*/ 6076 w 58"/>
              <a:gd name="T59" fmla="*/ 30848 h 176"/>
              <a:gd name="T60" fmla="*/ 5748 w 58"/>
              <a:gd name="T61" fmla="*/ 31209 h 176"/>
              <a:gd name="T62" fmla="*/ 5091 w 58"/>
              <a:gd name="T63" fmla="*/ 31389 h 176"/>
              <a:gd name="T64" fmla="*/ 4763 w 58"/>
              <a:gd name="T65" fmla="*/ 31750 h 176"/>
              <a:gd name="T66" fmla="*/ 0 w 58"/>
              <a:gd name="T67" fmla="*/ 31750 h 176"/>
              <a:gd name="T68" fmla="*/ 0 w 58"/>
              <a:gd name="T69" fmla="*/ 0 h 176"/>
              <a:gd name="T70" fmla="*/ 4763 w 58"/>
              <a:gd name="T71" fmla="*/ 0 h 17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58"/>
              <a:gd name="T109" fmla="*/ 0 h 176"/>
              <a:gd name="T110" fmla="*/ 58 w 58"/>
              <a:gd name="T111" fmla="*/ 176 h 17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58" h="176">
                <a:moveTo>
                  <a:pt x="29" y="0"/>
                </a:moveTo>
                <a:lnTo>
                  <a:pt x="31" y="0"/>
                </a:lnTo>
                <a:lnTo>
                  <a:pt x="35" y="1"/>
                </a:lnTo>
                <a:lnTo>
                  <a:pt x="37" y="4"/>
                </a:lnTo>
                <a:lnTo>
                  <a:pt x="40" y="6"/>
                </a:lnTo>
                <a:lnTo>
                  <a:pt x="43" y="11"/>
                </a:lnTo>
                <a:lnTo>
                  <a:pt x="45" y="14"/>
                </a:lnTo>
                <a:lnTo>
                  <a:pt x="48" y="20"/>
                </a:lnTo>
                <a:lnTo>
                  <a:pt x="49" y="25"/>
                </a:lnTo>
                <a:lnTo>
                  <a:pt x="51" y="32"/>
                </a:lnTo>
                <a:lnTo>
                  <a:pt x="52" y="39"/>
                </a:lnTo>
                <a:lnTo>
                  <a:pt x="55" y="46"/>
                </a:lnTo>
                <a:lnTo>
                  <a:pt x="56" y="53"/>
                </a:lnTo>
                <a:lnTo>
                  <a:pt x="56" y="61"/>
                </a:lnTo>
                <a:lnTo>
                  <a:pt x="57" y="69"/>
                </a:lnTo>
                <a:lnTo>
                  <a:pt x="57" y="79"/>
                </a:lnTo>
                <a:lnTo>
                  <a:pt x="58" y="88"/>
                </a:lnTo>
                <a:lnTo>
                  <a:pt x="57" y="96"/>
                </a:lnTo>
                <a:lnTo>
                  <a:pt x="57" y="105"/>
                </a:lnTo>
                <a:lnTo>
                  <a:pt x="56" y="114"/>
                </a:lnTo>
                <a:lnTo>
                  <a:pt x="56" y="122"/>
                </a:lnTo>
                <a:lnTo>
                  <a:pt x="55" y="129"/>
                </a:lnTo>
                <a:lnTo>
                  <a:pt x="52" y="136"/>
                </a:lnTo>
                <a:lnTo>
                  <a:pt x="51" y="143"/>
                </a:lnTo>
                <a:lnTo>
                  <a:pt x="49" y="150"/>
                </a:lnTo>
                <a:lnTo>
                  <a:pt x="48" y="155"/>
                </a:lnTo>
                <a:lnTo>
                  <a:pt x="45" y="160"/>
                </a:lnTo>
                <a:lnTo>
                  <a:pt x="43" y="164"/>
                </a:lnTo>
                <a:lnTo>
                  <a:pt x="40" y="169"/>
                </a:lnTo>
                <a:lnTo>
                  <a:pt x="37" y="171"/>
                </a:lnTo>
                <a:lnTo>
                  <a:pt x="35" y="173"/>
                </a:lnTo>
                <a:lnTo>
                  <a:pt x="31" y="174"/>
                </a:lnTo>
                <a:lnTo>
                  <a:pt x="29" y="176"/>
                </a:lnTo>
                <a:lnTo>
                  <a:pt x="0" y="176"/>
                </a:lnTo>
                <a:lnTo>
                  <a:pt x="0" y="0"/>
                </a:lnTo>
                <a:lnTo>
                  <a:pt x="29" y="0"/>
                </a:lnTo>
              </a:path>
            </a:pathLst>
          </a:custGeom>
          <a:noFill/>
          <a:ln w="4763">
            <a:solidFill>
              <a:srgbClr val="000000"/>
            </a:solidFill>
            <a:prstDash val="solid"/>
            <a:round/>
            <a:headEnd/>
            <a:tailEnd/>
          </a:ln>
        </p:spPr>
        <p:txBody>
          <a:bodyPr lIns="57150" tIns="28575" rIns="57150" bIns="28575"/>
          <a:lstStyle/>
          <a:p>
            <a:endParaRPr lang="en-US"/>
          </a:p>
        </p:txBody>
      </p:sp>
      <p:sp>
        <p:nvSpPr>
          <p:cNvPr id="62763" name="Freeform 418"/>
          <p:cNvSpPr>
            <a:spLocks/>
          </p:cNvSpPr>
          <p:nvPr/>
        </p:nvSpPr>
        <p:spPr bwMode="auto">
          <a:xfrm>
            <a:off x="2017713" y="2597150"/>
            <a:ext cx="14287" cy="14288"/>
          </a:xfrm>
          <a:custGeom>
            <a:avLst/>
            <a:gdLst>
              <a:gd name="T0" fmla="*/ 14287 w 88"/>
              <a:gd name="T1" fmla="*/ 14288 h 88"/>
              <a:gd name="T2" fmla="*/ 0 w 88"/>
              <a:gd name="T3" fmla="*/ 14288 h 88"/>
              <a:gd name="T4" fmla="*/ 14287 w 88"/>
              <a:gd name="T5" fmla="*/ 0 h 88"/>
              <a:gd name="T6" fmla="*/ 0 w 88"/>
              <a:gd name="T7" fmla="*/ 0 h 88"/>
              <a:gd name="T8" fmla="*/ 14287 w 88"/>
              <a:gd name="T9" fmla="*/ 14288 h 88"/>
              <a:gd name="T10" fmla="*/ 0 60000 65536"/>
              <a:gd name="T11" fmla="*/ 0 60000 65536"/>
              <a:gd name="T12" fmla="*/ 0 60000 65536"/>
              <a:gd name="T13" fmla="*/ 0 60000 65536"/>
              <a:gd name="T14" fmla="*/ 0 60000 65536"/>
              <a:gd name="T15" fmla="*/ 0 w 88"/>
              <a:gd name="T16" fmla="*/ 0 h 88"/>
              <a:gd name="T17" fmla="*/ 88 w 88"/>
              <a:gd name="T18" fmla="*/ 88 h 88"/>
            </a:gdLst>
            <a:ahLst/>
            <a:cxnLst>
              <a:cxn ang="T10">
                <a:pos x="T0" y="T1"/>
              </a:cxn>
              <a:cxn ang="T11">
                <a:pos x="T2" y="T3"/>
              </a:cxn>
              <a:cxn ang="T12">
                <a:pos x="T4" y="T5"/>
              </a:cxn>
              <a:cxn ang="T13">
                <a:pos x="T6" y="T7"/>
              </a:cxn>
              <a:cxn ang="T14">
                <a:pos x="T8" y="T9"/>
              </a:cxn>
            </a:cxnLst>
            <a:rect l="T15" t="T16" r="T17" b="T18"/>
            <a:pathLst>
              <a:path w="88" h="88">
                <a:moveTo>
                  <a:pt x="88" y="88"/>
                </a:moveTo>
                <a:lnTo>
                  <a:pt x="0" y="88"/>
                </a:lnTo>
                <a:lnTo>
                  <a:pt x="88" y="0"/>
                </a:lnTo>
                <a:lnTo>
                  <a:pt x="0" y="0"/>
                </a:lnTo>
                <a:lnTo>
                  <a:pt x="88" y="88"/>
                </a:lnTo>
                <a:close/>
              </a:path>
            </a:pathLst>
          </a:custGeom>
          <a:noFill/>
          <a:ln w="4763">
            <a:solidFill>
              <a:srgbClr val="000000"/>
            </a:solidFill>
            <a:prstDash val="solid"/>
            <a:round/>
            <a:headEnd/>
            <a:tailEnd/>
          </a:ln>
        </p:spPr>
        <p:txBody>
          <a:bodyPr lIns="57150" tIns="28575" rIns="57150" bIns="28575"/>
          <a:lstStyle/>
          <a:p>
            <a:endParaRPr lang="en-US"/>
          </a:p>
        </p:txBody>
      </p:sp>
      <p:sp>
        <p:nvSpPr>
          <p:cNvPr id="62764" name="Rectangle 419"/>
          <p:cNvSpPr>
            <a:spLocks noChangeArrowheads="1"/>
          </p:cNvSpPr>
          <p:nvPr/>
        </p:nvSpPr>
        <p:spPr bwMode="auto">
          <a:xfrm>
            <a:off x="2017713" y="2495550"/>
            <a:ext cx="55562" cy="17463"/>
          </a:xfrm>
          <a:prstGeom prst="rect">
            <a:avLst/>
          </a:prstGeom>
          <a:solidFill>
            <a:srgbClr val="0000FF"/>
          </a:solidFill>
          <a:ln w="9525">
            <a:noFill/>
            <a:miter lim="800000"/>
            <a:headEnd/>
            <a:tailEnd/>
          </a:ln>
        </p:spPr>
        <p:txBody>
          <a:bodyPr lIns="57150" tIns="28575" rIns="57150" bIns="28575"/>
          <a:lstStyle/>
          <a:p>
            <a:endParaRPr lang="en-US"/>
          </a:p>
        </p:txBody>
      </p:sp>
      <p:sp>
        <p:nvSpPr>
          <p:cNvPr id="62765" name="Rectangle 420"/>
          <p:cNvSpPr>
            <a:spLocks noChangeArrowheads="1"/>
          </p:cNvSpPr>
          <p:nvPr/>
        </p:nvSpPr>
        <p:spPr bwMode="auto">
          <a:xfrm>
            <a:off x="2017713" y="2495550"/>
            <a:ext cx="55562" cy="17463"/>
          </a:xfrm>
          <a:prstGeom prst="rect">
            <a:avLst/>
          </a:prstGeom>
          <a:noFill/>
          <a:ln w="4763">
            <a:solidFill>
              <a:srgbClr val="000000"/>
            </a:solidFill>
            <a:miter lim="800000"/>
            <a:headEnd/>
            <a:tailEnd/>
          </a:ln>
        </p:spPr>
        <p:txBody>
          <a:bodyPr lIns="57150" tIns="28575" rIns="57150" bIns="28575"/>
          <a:lstStyle/>
          <a:p>
            <a:endParaRPr lang="en-US"/>
          </a:p>
        </p:txBody>
      </p:sp>
      <p:sp>
        <p:nvSpPr>
          <p:cNvPr id="62766" name="Rectangle 421"/>
          <p:cNvSpPr>
            <a:spLocks noChangeArrowheads="1"/>
          </p:cNvSpPr>
          <p:nvPr/>
        </p:nvSpPr>
        <p:spPr bwMode="auto">
          <a:xfrm>
            <a:off x="2017713" y="2690813"/>
            <a:ext cx="55562" cy="15875"/>
          </a:xfrm>
          <a:prstGeom prst="rect">
            <a:avLst/>
          </a:prstGeom>
          <a:solidFill>
            <a:srgbClr val="0000FF"/>
          </a:solidFill>
          <a:ln w="9525">
            <a:noFill/>
            <a:miter lim="800000"/>
            <a:headEnd/>
            <a:tailEnd/>
          </a:ln>
        </p:spPr>
        <p:txBody>
          <a:bodyPr lIns="57150" tIns="28575" rIns="57150" bIns="28575"/>
          <a:lstStyle/>
          <a:p>
            <a:endParaRPr lang="en-US"/>
          </a:p>
        </p:txBody>
      </p:sp>
      <p:sp>
        <p:nvSpPr>
          <p:cNvPr id="62767" name="Rectangle 422"/>
          <p:cNvSpPr>
            <a:spLocks noChangeArrowheads="1"/>
          </p:cNvSpPr>
          <p:nvPr/>
        </p:nvSpPr>
        <p:spPr bwMode="auto">
          <a:xfrm>
            <a:off x="2017713" y="2690813"/>
            <a:ext cx="55562" cy="15875"/>
          </a:xfrm>
          <a:prstGeom prst="rect">
            <a:avLst/>
          </a:prstGeom>
          <a:noFill/>
          <a:ln w="4763">
            <a:solidFill>
              <a:srgbClr val="000000"/>
            </a:solidFill>
            <a:miter lim="800000"/>
            <a:headEnd/>
            <a:tailEnd/>
          </a:ln>
        </p:spPr>
        <p:txBody>
          <a:bodyPr lIns="57150" tIns="28575" rIns="57150" bIns="28575"/>
          <a:lstStyle/>
          <a:p>
            <a:endParaRPr lang="en-US"/>
          </a:p>
        </p:txBody>
      </p:sp>
      <p:sp>
        <p:nvSpPr>
          <p:cNvPr id="62768" name="Rectangle 423"/>
          <p:cNvSpPr>
            <a:spLocks noChangeArrowheads="1"/>
          </p:cNvSpPr>
          <p:nvPr/>
        </p:nvSpPr>
        <p:spPr bwMode="auto">
          <a:xfrm>
            <a:off x="2017713" y="2611438"/>
            <a:ext cx="14287" cy="95250"/>
          </a:xfrm>
          <a:prstGeom prst="rect">
            <a:avLst/>
          </a:prstGeom>
          <a:solidFill>
            <a:srgbClr val="0000FF"/>
          </a:solidFill>
          <a:ln w="9525">
            <a:noFill/>
            <a:miter lim="800000"/>
            <a:headEnd/>
            <a:tailEnd/>
          </a:ln>
        </p:spPr>
        <p:txBody>
          <a:bodyPr lIns="57150" tIns="28575" rIns="57150" bIns="28575"/>
          <a:lstStyle/>
          <a:p>
            <a:endParaRPr lang="en-US"/>
          </a:p>
        </p:txBody>
      </p:sp>
      <p:sp>
        <p:nvSpPr>
          <p:cNvPr id="62769" name="Rectangle 424"/>
          <p:cNvSpPr>
            <a:spLocks noChangeArrowheads="1"/>
          </p:cNvSpPr>
          <p:nvPr/>
        </p:nvSpPr>
        <p:spPr bwMode="auto">
          <a:xfrm>
            <a:off x="2017713" y="2611438"/>
            <a:ext cx="14287" cy="95250"/>
          </a:xfrm>
          <a:prstGeom prst="rect">
            <a:avLst/>
          </a:prstGeom>
          <a:noFill/>
          <a:ln w="4763">
            <a:solidFill>
              <a:srgbClr val="000000"/>
            </a:solidFill>
            <a:miter lim="800000"/>
            <a:headEnd/>
            <a:tailEnd/>
          </a:ln>
        </p:spPr>
        <p:txBody>
          <a:bodyPr lIns="57150" tIns="28575" rIns="57150" bIns="28575"/>
          <a:lstStyle/>
          <a:p>
            <a:endParaRPr lang="en-US"/>
          </a:p>
        </p:txBody>
      </p:sp>
      <p:sp>
        <p:nvSpPr>
          <p:cNvPr id="62770" name="Rectangle 425"/>
          <p:cNvSpPr>
            <a:spLocks noChangeArrowheads="1"/>
          </p:cNvSpPr>
          <p:nvPr/>
        </p:nvSpPr>
        <p:spPr bwMode="auto">
          <a:xfrm>
            <a:off x="2017713" y="2495550"/>
            <a:ext cx="14287" cy="100013"/>
          </a:xfrm>
          <a:prstGeom prst="rect">
            <a:avLst/>
          </a:prstGeom>
          <a:solidFill>
            <a:srgbClr val="0000FF"/>
          </a:solidFill>
          <a:ln w="9525">
            <a:noFill/>
            <a:miter lim="800000"/>
            <a:headEnd/>
            <a:tailEnd/>
          </a:ln>
        </p:spPr>
        <p:txBody>
          <a:bodyPr lIns="57150" tIns="28575" rIns="57150" bIns="28575"/>
          <a:lstStyle/>
          <a:p>
            <a:endParaRPr lang="en-US"/>
          </a:p>
        </p:txBody>
      </p:sp>
      <p:sp>
        <p:nvSpPr>
          <p:cNvPr id="62771" name="Rectangle 426"/>
          <p:cNvSpPr>
            <a:spLocks noChangeArrowheads="1"/>
          </p:cNvSpPr>
          <p:nvPr/>
        </p:nvSpPr>
        <p:spPr bwMode="auto">
          <a:xfrm>
            <a:off x="2017713" y="2495550"/>
            <a:ext cx="14287" cy="100013"/>
          </a:xfrm>
          <a:prstGeom prst="rect">
            <a:avLst/>
          </a:prstGeom>
          <a:noFill/>
          <a:ln w="4763">
            <a:solidFill>
              <a:srgbClr val="000000"/>
            </a:solidFill>
            <a:miter lim="800000"/>
            <a:headEnd/>
            <a:tailEnd/>
          </a:ln>
        </p:spPr>
        <p:txBody>
          <a:bodyPr lIns="57150" tIns="28575" rIns="57150" bIns="28575"/>
          <a:lstStyle/>
          <a:p>
            <a:endParaRPr lang="en-US"/>
          </a:p>
        </p:txBody>
      </p:sp>
      <p:sp>
        <p:nvSpPr>
          <p:cNvPr id="62772" name="Rectangle 427"/>
          <p:cNvSpPr>
            <a:spLocks noChangeArrowheads="1"/>
          </p:cNvSpPr>
          <p:nvPr/>
        </p:nvSpPr>
        <p:spPr bwMode="auto">
          <a:xfrm>
            <a:off x="2065338" y="2498725"/>
            <a:ext cx="11112" cy="12700"/>
          </a:xfrm>
          <a:prstGeom prst="rect">
            <a:avLst/>
          </a:prstGeom>
          <a:solidFill>
            <a:srgbClr val="0000FF"/>
          </a:solidFill>
          <a:ln w="9525">
            <a:noFill/>
            <a:miter lim="800000"/>
            <a:headEnd/>
            <a:tailEnd/>
          </a:ln>
        </p:spPr>
        <p:txBody>
          <a:bodyPr lIns="57150" tIns="28575" rIns="57150" bIns="28575"/>
          <a:lstStyle/>
          <a:p>
            <a:endParaRPr lang="en-US"/>
          </a:p>
        </p:txBody>
      </p:sp>
      <p:sp>
        <p:nvSpPr>
          <p:cNvPr id="62773" name="Rectangle 428"/>
          <p:cNvSpPr>
            <a:spLocks noChangeArrowheads="1"/>
          </p:cNvSpPr>
          <p:nvPr/>
        </p:nvSpPr>
        <p:spPr bwMode="auto">
          <a:xfrm>
            <a:off x="2019300" y="2497138"/>
            <a:ext cx="14288" cy="12700"/>
          </a:xfrm>
          <a:prstGeom prst="rect">
            <a:avLst/>
          </a:prstGeom>
          <a:solidFill>
            <a:srgbClr val="0000FF"/>
          </a:solidFill>
          <a:ln w="9525">
            <a:noFill/>
            <a:miter lim="800000"/>
            <a:headEnd/>
            <a:tailEnd/>
          </a:ln>
        </p:spPr>
        <p:txBody>
          <a:bodyPr lIns="57150" tIns="28575" rIns="57150" bIns="28575"/>
          <a:lstStyle/>
          <a:p>
            <a:endParaRPr lang="en-US"/>
          </a:p>
        </p:txBody>
      </p:sp>
      <p:sp>
        <p:nvSpPr>
          <p:cNvPr id="62774" name="Rectangle 429"/>
          <p:cNvSpPr>
            <a:spLocks noChangeArrowheads="1"/>
          </p:cNvSpPr>
          <p:nvPr/>
        </p:nvSpPr>
        <p:spPr bwMode="auto">
          <a:xfrm>
            <a:off x="2027238" y="2692400"/>
            <a:ext cx="11112" cy="14288"/>
          </a:xfrm>
          <a:prstGeom prst="rect">
            <a:avLst/>
          </a:prstGeom>
          <a:solidFill>
            <a:srgbClr val="0000FF"/>
          </a:solidFill>
          <a:ln w="9525">
            <a:noFill/>
            <a:miter lim="800000"/>
            <a:headEnd/>
            <a:tailEnd/>
          </a:ln>
        </p:spPr>
        <p:txBody>
          <a:bodyPr lIns="57150" tIns="28575" rIns="57150" bIns="28575"/>
          <a:lstStyle/>
          <a:p>
            <a:endParaRPr lang="en-US"/>
          </a:p>
        </p:txBody>
      </p:sp>
      <p:sp>
        <p:nvSpPr>
          <p:cNvPr id="62775" name="Rectangle 430"/>
          <p:cNvSpPr>
            <a:spLocks noChangeArrowheads="1"/>
          </p:cNvSpPr>
          <p:nvPr/>
        </p:nvSpPr>
        <p:spPr bwMode="auto">
          <a:xfrm>
            <a:off x="2066925" y="2692400"/>
            <a:ext cx="11113" cy="14288"/>
          </a:xfrm>
          <a:prstGeom prst="rect">
            <a:avLst/>
          </a:prstGeom>
          <a:solidFill>
            <a:srgbClr val="0000FF"/>
          </a:solidFill>
          <a:ln w="9525">
            <a:noFill/>
            <a:miter lim="800000"/>
            <a:headEnd/>
            <a:tailEnd/>
          </a:ln>
        </p:spPr>
        <p:txBody>
          <a:bodyPr lIns="57150" tIns="28575" rIns="57150" bIns="28575"/>
          <a:lstStyle/>
          <a:p>
            <a:endParaRPr lang="en-US"/>
          </a:p>
        </p:txBody>
      </p:sp>
      <p:sp>
        <p:nvSpPr>
          <p:cNvPr id="62776" name="Rectangle 431"/>
          <p:cNvSpPr>
            <a:spLocks noChangeArrowheads="1"/>
          </p:cNvSpPr>
          <p:nvPr/>
        </p:nvSpPr>
        <p:spPr bwMode="auto">
          <a:xfrm>
            <a:off x="2073275" y="3698875"/>
            <a:ext cx="25400" cy="11113"/>
          </a:xfrm>
          <a:prstGeom prst="rect">
            <a:avLst/>
          </a:prstGeom>
          <a:solidFill>
            <a:srgbClr val="0000FF"/>
          </a:solidFill>
          <a:ln w="9525">
            <a:noFill/>
            <a:miter lim="800000"/>
            <a:headEnd/>
            <a:tailEnd/>
          </a:ln>
        </p:spPr>
        <p:txBody>
          <a:bodyPr lIns="57150" tIns="28575" rIns="57150" bIns="28575"/>
          <a:lstStyle/>
          <a:p>
            <a:endParaRPr lang="en-US"/>
          </a:p>
        </p:txBody>
      </p:sp>
      <p:sp>
        <p:nvSpPr>
          <p:cNvPr id="62777" name="Rectangle 432"/>
          <p:cNvSpPr>
            <a:spLocks noChangeArrowheads="1"/>
          </p:cNvSpPr>
          <p:nvPr/>
        </p:nvSpPr>
        <p:spPr bwMode="auto">
          <a:xfrm>
            <a:off x="1873250" y="2343150"/>
            <a:ext cx="227013" cy="33338"/>
          </a:xfrm>
          <a:prstGeom prst="rect">
            <a:avLst/>
          </a:prstGeom>
          <a:solidFill>
            <a:srgbClr val="0000FF"/>
          </a:solidFill>
          <a:ln w="9525">
            <a:noFill/>
            <a:miter lim="800000"/>
            <a:headEnd/>
            <a:tailEnd/>
          </a:ln>
        </p:spPr>
        <p:txBody>
          <a:bodyPr lIns="57150" tIns="28575" rIns="57150" bIns="28575"/>
          <a:lstStyle/>
          <a:p>
            <a:endParaRPr lang="en-US"/>
          </a:p>
        </p:txBody>
      </p:sp>
      <p:sp>
        <p:nvSpPr>
          <p:cNvPr id="62778" name="Rectangle 433"/>
          <p:cNvSpPr>
            <a:spLocks noChangeArrowheads="1"/>
          </p:cNvSpPr>
          <p:nvPr/>
        </p:nvSpPr>
        <p:spPr bwMode="auto">
          <a:xfrm>
            <a:off x="1873250" y="2343150"/>
            <a:ext cx="227013" cy="33338"/>
          </a:xfrm>
          <a:prstGeom prst="rect">
            <a:avLst/>
          </a:prstGeom>
          <a:noFill/>
          <a:ln w="4763">
            <a:solidFill>
              <a:srgbClr val="000000"/>
            </a:solidFill>
            <a:miter lim="800000"/>
            <a:headEnd/>
            <a:tailEnd/>
          </a:ln>
        </p:spPr>
        <p:txBody>
          <a:bodyPr lIns="57150" tIns="28575" rIns="57150" bIns="28575"/>
          <a:lstStyle/>
          <a:p>
            <a:endParaRPr lang="en-US"/>
          </a:p>
        </p:txBody>
      </p:sp>
      <p:sp>
        <p:nvSpPr>
          <p:cNvPr id="62779" name="Rectangle 434"/>
          <p:cNvSpPr>
            <a:spLocks noChangeArrowheads="1"/>
          </p:cNvSpPr>
          <p:nvPr/>
        </p:nvSpPr>
        <p:spPr bwMode="auto">
          <a:xfrm>
            <a:off x="2073275" y="2370138"/>
            <a:ext cx="25400" cy="11112"/>
          </a:xfrm>
          <a:prstGeom prst="rect">
            <a:avLst/>
          </a:prstGeom>
          <a:solidFill>
            <a:srgbClr val="0000FF"/>
          </a:solidFill>
          <a:ln w="9525">
            <a:noFill/>
            <a:miter lim="800000"/>
            <a:headEnd/>
            <a:tailEnd/>
          </a:ln>
        </p:spPr>
        <p:txBody>
          <a:bodyPr lIns="57150" tIns="28575" rIns="57150" bIns="28575"/>
          <a:lstStyle/>
          <a:p>
            <a:endParaRPr lang="en-US"/>
          </a:p>
        </p:txBody>
      </p:sp>
      <p:sp>
        <p:nvSpPr>
          <p:cNvPr id="62780" name="Rectangle 435"/>
          <p:cNvSpPr>
            <a:spLocks noChangeArrowheads="1"/>
          </p:cNvSpPr>
          <p:nvPr/>
        </p:nvSpPr>
        <p:spPr bwMode="auto">
          <a:xfrm>
            <a:off x="1846263" y="2311400"/>
            <a:ext cx="26987" cy="133350"/>
          </a:xfrm>
          <a:prstGeom prst="rect">
            <a:avLst/>
          </a:prstGeom>
          <a:solidFill>
            <a:srgbClr val="0000FF"/>
          </a:solidFill>
          <a:ln w="9525">
            <a:noFill/>
            <a:miter lim="800000"/>
            <a:headEnd/>
            <a:tailEnd/>
          </a:ln>
        </p:spPr>
        <p:txBody>
          <a:bodyPr lIns="57150" tIns="28575" rIns="57150" bIns="28575"/>
          <a:lstStyle/>
          <a:p>
            <a:endParaRPr lang="en-US"/>
          </a:p>
        </p:txBody>
      </p:sp>
      <p:sp>
        <p:nvSpPr>
          <p:cNvPr id="62781" name="Rectangle 436"/>
          <p:cNvSpPr>
            <a:spLocks noChangeArrowheads="1"/>
          </p:cNvSpPr>
          <p:nvPr/>
        </p:nvSpPr>
        <p:spPr bwMode="auto">
          <a:xfrm>
            <a:off x="1846263" y="2311400"/>
            <a:ext cx="26987" cy="133350"/>
          </a:xfrm>
          <a:prstGeom prst="rect">
            <a:avLst/>
          </a:prstGeom>
          <a:noFill/>
          <a:ln w="4763">
            <a:solidFill>
              <a:srgbClr val="000000"/>
            </a:solidFill>
            <a:miter lim="800000"/>
            <a:headEnd/>
            <a:tailEnd/>
          </a:ln>
        </p:spPr>
        <p:txBody>
          <a:bodyPr lIns="57150" tIns="28575" rIns="57150" bIns="28575"/>
          <a:lstStyle/>
          <a:p>
            <a:endParaRPr lang="en-US"/>
          </a:p>
        </p:txBody>
      </p:sp>
      <p:sp>
        <p:nvSpPr>
          <p:cNvPr id="62782" name="Rectangle 437"/>
          <p:cNvSpPr>
            <a:spLocks noChangeArrowheads="1"/>
          </p:cNvSpPr>
          <p:nvPr/>
        </p:nvSpPr>
        <p:spPr bwMode="auto">
          <a:xfrm>
            <a:off x="1870075" y="2346325"/>
            <a:ext cx="9525" cy="26988"/>
          </a:xfrm>
          <a:prstGeom prst="rect">
            <a:avLst/>
          </a:prstGeom>
          <a:solidFill>
            <a:srgbClr val="0000FF"/>
          </a:solidFill>
          <a:ln w="9525">
            <a:noFill/>
            <a:miter lim="800000"/>
            <a:headEnd/>
            <a:tailEnd/>
          </a:ln>
        </p:spPr>
        <p:txBody>
          <a:bodyPr lIns="57150" tIns="28575" rIns="57150" bIns="28575"/>
          <a:lstStyle/>
          <a:p>
            <a:endParaRPr lang="en-US"/>
          </a:p>
        </p:txBody>
      </p:sp>
      <p:sp>
        <p:nvSpPr>
          <p:cNvPr id="62783" name="Rectangle 438"/>
          <p:cNvSpPr>
            <a:spLocks noChangeArrowheads="1"/>
          </p:cNvSpPr>
          <p:nvPr/>
        </p:nvSpPr>
        <p:spPr bwMode="auto">
          <a:xfrm>
            <a:off x="1770063" y="2343150"/>
            <a:ext cx="76200" cy="33338"/>
          </a:xfrm>
          <a:prstGeom prst="rect">
            <a:avLst/>
          </a:prstGeom>
          <a:solidFill>
            <a:srgbClr val="00CCFF"/>
          </a:solidFill>
          <a:ln w="9525">
            <a:noFill/>
            <a:miter lim="800000"/>
            <a:headEnd/>
            <a:tailEnd/>
          </a:ln>
        </p:spPr>
        <p:txBody>
          <a:bodyPr lIns="57150" tIns="28575" rIns="57150" bIns="28575"/>
          <a:lstStyle/>
          <a:p>
            <a:endParaRPr lang="en-US"/>
          </a:p>
        </p:txBody>
      </p:sp>
      <p:sp>
        <p:nvSpPr>
          <p:cNvPr id="62784" name="Rectangle 439"/>
          <p:cNvSpPr>
            <a:spLocks noChangeArrowheads="1"/>
          </p:cNvSpPr>
          <p:nvPr/>
        </p:nvSpPr>
        <p:spPr bwMode="auto">
          <a:xfrm>
            <a:off x="1770063" y="2343150"/>
            <a:ext cx="76200" cy="33338"/>
          </a:xfrm>
          <a:prstGeom prst="rect">
            <a:avLst/>
          </a:prstGeom>
          <a:noFill/>
          <a:ln w="4763">
            <a:solidFill>
              <a:srgbClr val="000000"/>
            </a:solidFill>
            <a:miter lim="800000"/>
            <a:headEnd/>
            <a:tailEnd/>
          </a:ln>
        </p:spPr>
        <p:txBody>
          <a:bodyPr lIns="57150" tIns="28575" rIns="57150" bIns="28575"/>
          <a:lstStyle/>
          <a:p>
            <a:endParaRPr lang="en-US"/>
          </a:p>
        </p:txBody>
      </p:sp>
      <p:sp>
        <p:nvSpPr>
          <p:cNvPr id="62785" name="Rectangle 440"/>
          <p:cNvSpPr>
            <a:spLocks noChangeArrowheads="1"/>
          </p:cNvSpPr>
          <p:nvPr/>
        </p:nvSpPr>
        <p:spPr bwMode="auto">
          <a:xfrm>
            <a:off x="1768475" y="2346325"/>
            <a:ext cx="9525" cy="26988"/>
          </a:xfrm>
          <a:prstGeom prst="rect">
            <a:avLst/>
          </a:prstGeom>
          <a:solidFill>
            <a:srgbClr val="00CCFF"/>
          </a:solidFill>
          <a:ln w="9525">
            <a:noFill/>
            <a:miter lim="800000"/>
            <a:headEnd/>
            <a:tailEnd/>
          </a:ln>
        </p:spPr>
        <p:txBody>
          <a:bodyPr lIns="57150" tIns="28575" rIns="57150" bIns="28575"/>
          <a:lstStyle/>
          <a:p>
            <a:endParaRPr lang="en-US"/>
          </a:p>
        </p:txBody>
      </p:sp>
      <p:sp>
        <p:nvSpPr>
          <p:cNvPr id="62786" name="Rectangle 441"/>
          <p:cNvSpPr>
            <a:spLocks noChangeArrowheads="1"/>
          </p:cNvSpPr>
          <p:nvPr/>
        </p:nvSpPr>
        <p:spPr bwMode="auto">
          <a:xfrm>
            <a:off x="1838325" y="2346325"/>
            <a:ext cx="9525" cy="26988"/>
          </a:xfrm>
          <a:prstGeom prst="rect">
            <a:avLst/>
          </a:prstGeom>
          <a:solidFill>
            <a:srgbClr val="00CCFF"/>
          </a:solidFill>
          <a:ln w="9525">
            <a:noFill/>
            <a:miter lim="800000"/>
            <a:headEnd/>
            <a:tailEnd/>
          </a:ln>
        </p:spPr>
        <p:txBody>
          <a:bodyPr lIns="57150" tIns="28575" rIns="57150" bIns="28575"/>
          <a:lstStyle/>
          <a:p>
            <a:endParaRPr lang="en-US"/>
          </a:p>
        </p:txBody>
      </p:sp>
      <p:sp>
        <p:nvSpPr>
          <p:cNvPr id="62787" name="Rectangle 442"/>
          <p:cNvSpPr>
            <a:spLocks noChangeArrowheads="1"/>
          </p:cNvSpPr>
          <p:nvPr/>
        </p:nvSpPr>
        <p:spPr bwMode="auto">
          <a:xfrm>
            <a:off x="1760538" y="3073400"/>
            <a:ext cx="188912" cy="61913"/>
          </a:xfrm>
          <a:prstGeom prst="rect">
            <a:avLst/>
          </a:prstGeom>
          <a:noFill/>
          <a:ln w="9525">
            <a:noFill/>
            <a:miter lim="800000"/>
            <a:headEnd/>
            <a:tailEnd/>
          </a:ln>
        </p:spPr>
        <p:txBody>
          <a:bodyPr wrap="none" lIns="0" tIns="0" rIns="0" bIns="0">
            <a:spAutoFit/>
          </a:bodyPr>
          <a:lstStyle/>
          <a:p>
            <a:r>
              <a:rPr lang="en-US" sz="400">
                <a:solidFill>
                  <a:srgbClr val="000000"/>
                </a:solidFill>
              </a:rPr>
              <a:t>Heaters</a:t>
            </a:r>
            <a:endParaRPr lang="en-US"/>
          </a:p>
        </p:txBody>
      </p:sp>
      <p:sp>
        <p:nvSpPr>
          <p:cNvPr id="62788" name="Rectangle 443"/>
          <p:cNvSpPr>
            <a:spLocks noChangeArrowheads="1"/>
          </p:cNvSpPr>
          <p:nvPr/>
        </p:nvSpPr>
        <p:spPr bwMode="auto">
          <a:xfrm>
            <a:off x="1604963" y="2341563"/>
            <a:ext cx="188912" cy="47625"/>
          </a:xfrm>
          <a:prstGeom prst="rect">
            <a:avLst/>
          </a:prstGeom>
          <a:noFill/>
          <a:ln w="9525">
            <a:noFill/>
            <a:miter lim="800000"/>
            <a:headEnd/>
            <a:tailEnd/>
          </a:ln>
        </p:spPr>
        <p:txBody>
          <a:bodyPr wrap="none" lIns="0" tIns="0" rIns="0" bIns="0">
            <a:spAutoFit/>
          </a:bodyPr>
          <a:lstStyle/>
          <a:p>
            <a:r>
              <a:rPr lang="en-US" sz="300">
                <a:solidFill>
                  <a:srgbClr val="000000"/>
                </a:solidFill>
              </a:rPr>
              <a:t>Aux Spray</a:t>
            </a:r>
            <a:endParaRPr lang="en-US"/>
          </a:p>
        </p:txBody>
      </p:sp>
      <p:sp>
        <p:nvSpPr>
          <p:cNvPr id="62789" name="Freeform 444"/>
          <p:cNvSpPr>
            <a:spLocks/>
          </p:cNvSpPr>
          <p:nvPr/>
        </p:nvSpPr>
        <p:spPr bwMode="auto">
          <a:xfrm>
            <a:off x="2081213" y="2600325"/>
            <a:ext cx="9525" cy="11113"/>
          </a:xfrm>
          <a:custGeom>
            <a:avLst/>
            <a:gdLst>
              <a:gd name="T0" fmla="*/ 4682 w 59"/>
              <a:gd name="T1" fmla="*/ 0 h 58"/>
              <a:gd name="T2" fmla="*/ 4197 w 59"/>
              <a:gd name="T3" fmla="*/ 0 h 58"/>
              <a:gd name="T4" fmla="*/ 3875 w 59"/>
              <a:gd name="T5" fmla="*/ 0 h 58"/>
              <a:gd name="T6" fmla="*/ 2906 w 59"/>
              <a:gd name="T7" fmla="*/ 383 h 58"/>
              <a:gd name="T8" fmla="*/ 2099 w 59"/>
              <a:gd name="T9" fmla="*/ 766 h 58"/>
              <a:gd name="T10" fmla="*/ 1292 w 59"/>
              <a:gd name="T11" fmla="*/ 1533 h 58"/>
              <a:gd name="T12" fmla="*/ 807 w 59"/>
              <a:gd name="T13" fmla="*/ 2491 h 58"/>
              <a:gd name="T14" fmla="*/ 323 w 59"/>
              <a:gd name="T15" fmla="*/ 3257 h 58"/>
              <a:gd name="T16" fmla="*/ 0 w 59"/>
              <a:gd name="T17" fmla="*/ 4407 h 58"/>
              <a:gd name="T18" fmla="*/ 0 w 59"/>
              <a:gd name="T19" fmla="*/ 4790 h 58"/>
              <a:gd name="T20" fmla="*/ 0 w 59"/>
              <a:gd name="T21" fmla="*/ 5557 h 58"/>
              <a:gd name="T22" fmla="*/ 0 w 59"/>
              <a:gd name="T23" fmla="*/ 5940 h 58"/>
              <a:gd name="T24" fmla="*/ 0 w 59"/>
              <a:gd name="T25" fmla="*/ 6706 h 58"/>
              <a:gd name="T26" fmla="*/ 323 w 59"/>
              <a:gd name="T27" fmla="*/ 7473 h 58"/>
              <a:gd name="T28" fmla="*/ 807 w 59"/>
              <a:gd name="T29" fmla="*/ 8622 h 58"/>
              <a:gd name="T30" fmla="*/ 1292 w 59"/>
              <a:gd name="T31" fmla="*/ 9389 h 58"/>
              <a:gd name="T32" fmla="*/ 2099 w 59"/>
              <a:gd name="T33" fmla="*/ 9963 h 58"/>
              <a:gd name="T34" fmla="*/ 2906 w 59"/>
              <a:gd name="T35" fmla="*/ 10730 h 58"/>
              <a:gd name="T36" fmla="*/ 3875 w 59"/>
              <a:gd name="T37" fmla="*/ 10921 h 58"/>
              <a:gd name="T38" fmla="*/ 4197 w 59"/>
              <a:gd name="T39" fmla="*/ 10921 h 58"/>
              <a:gd name="T40" fmla="*/ 4682 w 59"/>
              <a:gd name="T41" fmla="*/ 11113 h 58"/>
              <a:gd name="T42" fmla="*/ 5166 w 59"/>
              <a:gd name="T43" fmla="*/ 10921 h 58"/>
              <a:gd name="T44" fmla="*/ 5650 w 59"/>
              <a:gd name="T45" fmla="*/ 10921 h 58"/>
              <a:gd name="T46" fmla="*/ 6458 w 59"/>
              <a:gd name="T47" fmla="*/ 10730 h 58"/>
              <a:gd name="T48" fmla="*/ 7426 w 59"/>
              <a:gd name="T49" fmla="*/ 9963 h 58"/>
              <a:gd name="T50" fmla="*/ 7911 w 59"/>
              <a:gd name="T51" fmla="*/ 9389 h 58"/>
              <a:gd name="T52" fmla="*/ 8556 w 59"/>
              <a:gd name="T53" fmla="*/ 8622 h 58"/>
              <a:gd name="T54" fmla="*/ 9041 w 59"/>
              <a:gd name="T55" fmla="*/ 7473 h 58"/>
              <a:gd name="T56" fmla="*/ 9202 w 59"/>
              <a:gd name="T57" fmla="*/ 6706 h 58"/>
              <a:gd name="T58" fmla="*/ 9202 w 59"/>
              <a:gd name="T59" fmla="*/ 5940 h 58"/>
              <a:gd name="T60" fmla="*/ 9525 w 59"/>
              <a:gd name="T61" fmla="*/ 5557 h 58"/>
              <a:gd name="T62" fmla="*/ 9202 w 59"/>
              <a:gd name="T63" fmla="*/ 4790 h 58"/>
              <a:gd name="T64" fmla="*/ 9202 w 59"/>
              <a:gd name="T65" fmla="*/ 4407 h 58"/>
              <a:gd name="T66" fmla="*/ 9041 w 59"/>
              <a:gd name="T67" fmla="*/ 3257 h 58"/>
              <a:gd name="T68" fmla="*/ 8556 w 59"/>
              <a:gd name="T69" fmla="*/ 2491 h 58"/>
              <a:gd name="T70" fmla="*/ 7911 w 59"/>
              <a:gd name="T71" fmla="*/ 1533 h 58"/>
              <a:gd name="T72" fmla="*/ 7426 w 59"/>
              <a:gd name="T73" fmla="*/ 766 h 58"/>
              <a:gd name="T74" fmla="*/ 6458 w 59"/>
              <a:gd name="T75" fmla="*/ 383 h 58"/>
              <a:gd name="T76" fmla="*/ 5650 w 59"/>
              <a:gd name="T77" fmla="*/ 0 h 58"/>
              <a:gd name="T78" fmla="*/ 5166 w 59"/>
              <a:gd name="T79" fmla="*/ 0 h 58"/>
              <a:gd name="T80" fmla="*/ 4682 w 59"/>
              <a:gd name="T81" fmla="*/ 0 h 58"/>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59"/>
              <a:gd name="T124" fmla="*/ 0 h 58"/>
              <a:gd name="T125" fmla="*/ 59 w 59"/>
              <a:gd name="T126" fmla="*/ 58 h 58"/>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59" h="58">
                <a:moveTo>
                  <a:pt x="29" y="0"/>
                </a:moveTo>
                <a:lnTo>
                  <a:pt x="26" y="0"/>
                </a:lnTo>
                <a:lnTo>
                  <a:pt x="24" y="0"/>
                </a:lnTo>
                <a:lnTo>
                  <a:pt x="18" y="2"/>
                </a:lnTo>
                <a:lnTo>
                  <a:pt x="13" y="4"/>
                </a:lnTo>
                <a:lnTo>
                  <a:pt x="8" y="8"/>
                </a:lnTo>
                <a:lnTo>
                  <a:pt x="5" y="13"/>
                </a:lnTo>
                <a:lnTo>
                  <a:pt x="2" y="17"/>
                </a:lnTo>
                <a:lnTo>
                  <a:pt x="0" y="23"/>
                </a:lnTo>
                <a:lnTo>
                  <a:pt x="0" y="25"/>
                </a:lnTo>
                <a:lnTo>
                  <a:pt x="0" y="29"/>
                </a:lnTo>
                <a:lnTo>
                  <a:pt x="0" y="31"/>
                </a:lnTo>
                <a:lnTo>
                  <a:pt x="0" y="35"/>
                </a:lnTo>
                <a:lnTo>
                  <a:pt x="2" y="39"/>
                </a:lnTo>
                <a:lnTo>
                  <a:pt x="5" y="45"/>
                </a:lnTo>
                <a:lnTo>
                  <a:pt x="8" y="49"/>
                </a:lnTo>
                <a:lnTo>
                  <a:pt x="13" y="52"/>
                </a:lnTo>
                <a:lnTo>
                  <a:pt x="18" y="56"/>
                </a:lnTo>
                <a:lnTo>
                  <a:pt x="24" y="57"/>
                </a:lnTo>
                <a:lnTo>
                  <a:pt x="26" y="57"/>
                </a:lnTo>
                <a:lnTo>
                  <a:pt x="29" y="58"/>
                </a:lnTo>
                <a:lnTo>
                  <a:pt x="32" y="57"/>
                </a:lnTo>
                <a:lnTo>
                  <a:pt x="35" y="57"/>
                </a:lnTo>
                <a:lnTo>
                  <a:pt x="40" y="56"/>
                </a:lnTo>
                <a:lnTo>
                  <a:pt x="46" y="52"/>
                </a:lnTo>
                <a:lnTo>
                  <a:pt x="49" y="49"/>
                </a:lnTo>
                <a:lnTo>
                  <a:pt x="53" y="45"/>
                </a:lnTo>
                <a:lnTo>
                  <a:pt x="56" y="39"/>
                </a:lnTo>
                <a:lnTo>
                  <a:pt x="57" y="35"/>
                </a:lnTo>
                <a:lnTo>
                  <a:pt x="57" y="31"/>
                </a:lnTo>
                <a:lnTo>
                  <a:pt x="59" y="29"/>
                </a:lnTo>
                <a:lnTo>
                  <a:pt x="57" y="25"/>
                </a:lnTo>
                <a:lnTo>
                  <a:pt x="57" y="23"/>
                </a:lnTo>
                <a:lnTo>
                  <a:pt x="56" y="17"/>
                </a:lnTo>
                <a:lnTo>
                  <a:pt x="53" y="13"/>
                </a:lnTo>
                <a:lnTo>
                  <a:pt x="49" y="8"/>
                </a:lnTo>
                <a:lnTo>
                  <a:pt x="46" y="4"/>
                </a:lnTo>
                <a:lnTo>
                  <a:pt x="40" y="2"/>
                </a:lnTo>
                <a:lnTo>
                  <a:pt x="35" y="0"/>
                </a:lnTo>
                <a:lnTo>
                  <a:pt x="32" y="0"/>
                </a:lnTo>
                <a:lnTo>
                  <a:pt x="29" y="0"/>
                </a:lnTo>
                <a:close/>
              </a:path>
            </a:pathLst>
          </a:custGeom>
          <a:solidFill>
            <a:srgbClr val="000000"/>
          </a:solidFill>
          <a:ln w="9525">
            <a:noFill/>
            <a:round/>
            <a:headEnd/>
            <a:tailEnd/>
          </a:ln>
        </p:spPr>
        <p:txBody>
          <a:bodyPr lIns="57150" tIns="28575" rIns="57150" bIns="28575"/>
          <a:lstStyle/>
          <a:p>
            <a:endParaRPr lang="en-US"/>
          </a:p>
        </p:txBody>
      </p:sp>
      <p:sp>
        <p:nvSpPr>
          <p:cNvPr id="62790" name="Freeform 445"/>
          <p:cNvSpPr>
            <a:spLocks/>
          </p:cNvSpPr>
          <p:nvPr/>
        </p:nvSpPr>
        <p:spPr bwMode="auto">
          <a:xfrm>
            <a:off x="2081213" y="2600325"/>
            <a:ext cx="9525" cy="11113"/>
          </a:xfrm>
          <a:custGeom>
            <a:avLst/>
            <a:gdLst>
              <a:gd name="T0" fmla="*/ 4682 w 59"/>
              <a:gd name="T1" fmla="*/ 0 h 58"/>
              <a:gd name="T2" fmla="*/ 4197 w 59"/>
              <a:gd name="T3" fmla="*/ 0 h 58"/>
              <a:gd name="T4" fmla="*/ 3875 w 59"/>
              <a:gd name="T5" fmla="*/ 0 h 58"/>
              <a:gd name="T6" fmla="*/ 2906 w 59"/>
              <a:gd name="T7" fmla="*/ 383 h 58"/>
              <a:gd name="T8" fmla="*/ 2099 w 59"/>
              <a:gd name="T9" fmla="*/ 766 h 58"/>
              <a:gd name="T10" fmla="*/ 1292 w 59"/>
              <a:gd name="T11" fmla="*/ 1533 h 58"/>
              <a:gd name="T12" fmla="*/ 807 w 59"/>
              <a:gd name="T13" fmla="*/ 2491 h 58"/>
              <a:gd name="T14" fmla="*/ 323 w 59"/>
              <a:gd name="T15" fmla="*/ 3257 h 58"/>
              <a:gd name="T16" fmla="*/ 0 w 59"/>
              <a:gd name="T17" fmla="*/ 4407 h 58"/>
              <a:gd name="T18" fmla="*/ 0 w 59"/>
              <a:gd name="T19" fmla="*/ 4790 h 58"/>
              <a:gd name="T20" fmla="*/ 0 w 59"/>
              <a:gd name="T21" fmla="*/ 5557 h 58"/>
              <a:gd name="T22" fmla="*/ 0 w 59"/>
              <a:gd name="T23" fmla="*/ 5940 h 58"/>
              <a:gd name="T24" fmla="*/ 0 w 59"/>
              <a:gd name="T25" fmla="*/ 6706 h 58"/>
              <a:gd name="T26" fmla="*/ 323 w 59"/>
              <a:gd name="T27" fmla="*/ 7473 h 58"/>
              <a:gd name="T28" fmla="*/ 807 w 59"/>
              <a:gd name="T29" fmla="*/ 8622 h 58"/>
              <a:gd name="T30" fmla="*/ 1292 w 59"/>
              <a:gd name="T31" fmla="*/ 9389 h 58"/>
              <a:gd name="T32" fmla="*/ 2099 w 59"/>
              <a:gd name="T33" fmla="*/ 9963 h 58"/>
              <a:gd name="T34" fmla="*/ 2906 w 59"/>
              <a:gd name="T35" fmla="*/ 10730 h 58"/>
              <a:gd name="T36" fmla="*/ 3875 w 59"/>
              <a:gd name="T37" fmla="*/ 10921 h 58"/>
              <a:gd name="T38" fmla="*/ 4197 w 59"/>
              <a:gd name="T39" fmla="*/ 10921 h 58"/>
              <a:gd name="T40" fmla="*/ 4682 w 59"/>
              <a:gd name="T41" fmla="*/ 11113 h 58"/>
              <a:gd name="T42" fmla="*/ 5166 w 59"/>
              <a:gd name="T43" fmla="*/ 10921 h 58"/>
              <a:gd name="T44" fmla="*/ 5650 w 59"/>
              <a:gd name="T45" fmla="*/ 10921 h 58"/>
              <a:gd name="T46" fmla="*/ 6458 w 59"/>
              <a:gd name="T47" fmla="*/ 10730 h 58"/>
              <a:gd name="T48" fmla="*/ 7426 w 59"/>
              <a:gd name="T49" fmla="*/ 9963 h 58"/>
              <a:gd name="T50" fmla="*/ 7911 w 59"/>
              <a:gd name="T51" fmla="*/ 9389 h 58"/>
              <a:gd name="T52" fmla="*/ 8556 w 59"/>
              <a:gd name="T53" fmla="*/ 8622 h 58"/>
              <a:gd name="T54" fmla="*/ 9041 w 59"/>
              <a:gd name="T55" fmla="*/ 7473 h 58"/>
              <a:gd name="T56" fmla="*/ 9202 w 59"/>
              <a:gd name="T57" fmla="*/ 6706 h 58"/>
              <a:gd name="T58" fmla="*/ 9202 w 59"/>
              <a:gd name="T59" fmla="*/ 5940 h 58"/>
              <a:gd name="T60" fmla="*/ 9525 w 59"/>
              <a:gd name="T61" fmla="*/ 5557 h 58"/>
              <a:gd name="T62" fmla="*/ 9202 w 59"/>
              <a:gd name="T63" fmla="*/ 4790 h 58"/>
              <a:gd name="T64" fmla="*/ 9202 w 59"/>
              <a:gd name="T65" fmla="*/ 4407 h 58"/>
              <a:gd name="T66" fmla="*/ 9041 w 59"/>
              <a:gd name="T67" fmla="*/ 3257 h 58"/>
              <a:gd name="T68" fmla="*/ 8556 w 59"/>
              <a:gd name="T69" fmla="*/ 2491 h 58"/>
              <a:gd name="T70" fmla="*/ 7911 w 59"/>
              <a:gd name="T71" fmla="*/ 1533 h 58"/>
              <a:gd name="T72" fmla="*/ 7426 w 59"/>
              <a:gd name="T73" fmla="*/ 766 h 58"/>
              <a:gd name="T74" fmla="*/ 6458 w 59"/>
              <a:gd name="T75" fmla="*/ 383 h 58"/>
              <a:gd name="T76" fmla="*/ 5650 w 59"/>
              <a:gd name="T77" fmla="*/ 0 h 58"/>
              <a:gd name="T78" fmla="*/ 5166 w 59"/>
              <a:gd name="T79" fmla="*/ 0 h 58"/>
              <a:gd name="T80" fmla="*/ 4682 w 59"/>
              <a:gd name="T81" fmla="*/ 0 h 58"/>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59"/>
              <a:gd name="T124" fmla="*/ 0 h 58"/>
              <a:gd name="T125" fmla="*/ 59 w 59"/>
              <a:gd name="T126" fmla="*/ 58 h 58"/>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59" h="58">
                <a:moveTo>
                  <a:pt x="29" y="0"/>
                </a:moveTo>
                <a:lnTo>
                  <a:pt x="26" y="0"/>
                </a:lnTo>
                <a:lnTo>
                  <a:pt x="24" y="0"/>
                </a:lnTo>
                <a:lnTo>
                  <a:pt x="18" y="2"/>
                </a:lnTo>
                <a:lnTo>
                  <a:pt x="13" y="4"/>
                </a:lnTo>
                <a:lnTo>
                  <a:pt x="8" y="8"/>
                </a:lnTo>
                <a:lnTo>
                  <a:pt x="5" y="13"/>
                </a:lnTo>
                <a:lnTo>
                  <a:pt x="2" y="17"/>
                </a:lnTo>
                <a:lnTo>
                  <a:pt x="0" y="23"/>
                </a:lnTo>
                <a:lnTo>
                  <a:pt x="0" y="25"/>
                </a:lnTo>
                <a:lnTo>
                  <a:pt x="0" y="29"/>
                </a:lnTo>
                <a:lnTo>
                  <a:pt x="0" y="31"/>
                </a:lnTo>
                <a:lnTo>
                  <a:pt x="0" y="35"/>
                </a:lnTo>
                <a:lnTo>
                  <a:pt x="2" y="39"/>
                </a:lnTo>
                <a:lnTo>
                  <a:pt x="5" y="45"/>
                </a:lnTo>
                <a:lnTo>
                  <a:pt x="8" y="49"/>
                </a:lnTo>
                <a:lnTo>
                  <a:pt x="13" y="52"/>
                </a:lnTo>
                <a:lnTo>
                  <a:pt x="18" y="56"/>
                </a:lnTo>
                <a:lnTo>
                  <a:pt x="24" y="57"/>
                </a:lnTo>
                <a:lnTo>
                  <a:pt x="26" y="57"/>
                </a:lnTo>
                <a:lnTo>
                  <a:pt x="29" y="58"/>
                </a:lnTo>
                <a:lnTo>
                  <a:pt x="32" y="57"/>
                </a:lnTo>
                <a:lnTo>
                  <a:pt x="35" y="57"/>
                </a:lnTo>
                <a:lnTo>
                  <a:pt x="40" y="56"/>
                </a:lnTo>
                <a:lnTo>
                  <a:pt x="46" y="52"/>
                </a:lnTo>
                <a:lnTo>
                  <a:pt x="49" y="49"/>
                </a:lnTo>
                <a:lnTo>
                  <a:pt x="53" y="45"/>
                </a:lnTo>
                <a:lnTo>
                  <a:pt x="56" y="39"/>
                </a:lnTo>
                <a:lnTo>
                  <a:pt x="57" y="35"/>
                </a:lnTo>
                <a:lnTo>
                  <a:pt x="57" y="31"/>
                </a:lnTo>
                <a:lnTo>
                  <a:pt x="59" y="29"/>
                </a:lnTo>
                <a:lnTo>
                  <a:pt x="57" y="25"/>
                </a:lnTo>
                <a:lnTo>
                  <a:pt x="57" y="23"/>
                </a:lnTo>
                <a:lnTo>
                  <a:pt x="56" y="17"/>
                </a:lnTo>
                <a:lnTo>
                  <a:pt x="53" y="13"/>
                </a:lnTo>
                <a:lnTo>
                  <a:pt x="49" y="8"/>
                </a:lnTo>
                <a:lnTo>
                  <a:pt x="46" y="4"/>
                </a:lnTo>
                <a:lnTo>
                  <a:pt x="40" y="2"/>
                </a:lnTo>
                <a:lnTo>
                  <a:pt x="35" y="0"/>
                </a:lnTo>
                <a:lnTo>
                  <a:pt x="32" y="0"/>
                </a:lnTo>
                <a:lnTo>
                  <a:pt x="29" y="0"/>
                </a:lnTo>
              </a:path>
            </a:pathLst>
          </a:custGeom>
          <a:noFill/>
          <a:ln w="1588">
            <a:solidFill>
              <a:srgbClr val="000000"/>
            </a:solidFill>
            <a:prstDash val="solid"/>
            <a:round/>
            <a:headEnd/>
            <a:tailEnd/>
          </a:ln>
        </p:spPr>
        <p:txBody>
          <a:bodyPr lIns="57150" tIns="28575" rIns="57150" bIns="28575"/>
          <a:lstStyle/>
          <a:p>
            <a:endParaRPr lang="en-US"/>
          </a:p>
        </p:txBody>
      </p:sp>
      <p:sp>
        <p:nvSpPr>
          <p:cNvPr id="62791" name="Freeform 446"/>
          <p:cNvSpPr>
            <a:spLocks/>
          </p:cNvSpPr>
          <p:nvPr/>
        </p:nvSpPr>
        <p:spPr bwMode="auto">
          <a:xfrm>
            <a:off x="2022475" y="2600325"/>
            <a:ext cx="4763" cy="6350"/>
          </a:xfrm>
          <a:custGeom>
            <a:avLst/>
            <a:gdLst>
              <a:gd name="T0" fmla="*/ 2382 w 28"/>
              <a:gd name="T1" fmla="*/ 0 h 28"/>
              <a:gd name="T2" fmla="*/ 1871 w 28"/>
              <a:gd name="T3" fmla="*/ 0 h 28"/>
              <a:gd name="T4" fmla="*/ 1361 w 28"/>
              <a:gd name="T5" fmla="*/ 0 h 28"/>
              <a:gd name="T6" fmla="*/ 1021 w 28"/>
              <a:gd name="T7" fmla="*/ 454 h 28"/>
              <a:gd name="T8" fmla="*/ 680 w 28"/>
              <a:gd name="T9" fmla="*/ 680 h 28"/>
              <a:gd name="T10" fmla="*/ 340 w 28"/>
              <a:gd name="T11" fmla="*/ 1134 h 28"/>
              <a:gd name="T12" fmla="*/ 0 w 28"/>
              <a:gd name="T13" fmla="*/ 1814 h 28"/>
              <a:gd name="T14" fmla="*/ 0 w 28"/>
              <a:gd name="T15" fmla="*/ 2268 h 28"/>
              <a:gd name="T16" fmla="*/ 0 w 28"/>
              <a:gd name="T17" fmla="*/ 3175 h 28"/>
              <a:gd name="T18" fmla="*/ 0 w 28"/>
              <a:gd name="T19" fmla="*/ 3629 h 28"/>
              <a:gd name="T20" fmla="*/ 0 w 28"/>
              <a:gd name="T21" fmla="*/ 4082 h 28"/>
              <a:gd name="T22" fmla="*/ 340 w 28"/>
              <a:gd name="T23" fmla="*/ 4763 h 28"/>
              <a:gd name="T24" fmla="*/ 680 w 28"/>
              <a:gd name="T25" fmla="*/ 5216 h 28"/>
              <a:gd name="T26" fmla="*/ 1021 w 28"/>
              <a:gd name="T27" fmla="*/ 5443 h 28"/>
              <a:gd name="T28" fmla="*/ 1361 w 28"/>
              <a:gd name="T29" fmla="*/ 6123 h 28"/>
              <a:gd name="T30" fmla="*/ 1871 w 28"/>
              <a:gd name="T31" fmla="*/ 6123 h 28"/>
              <a:gd name="T32" fmla="*/ 2382 w 28"/>
              <a:gd name="T33" fmla="*/ 6350 h 28"/>
              <a:gd name="T34" fmla="*/ 2722 w 28"/>
              <a:gd name="T35" fmla="*/ 6123 h 28"/>
              <a:gd name="T36" fmla="*/ 3232 w 28"/>
              <a:gd name="T37" fmla="*/ 6123 h 28"/>
              <a:gd name="T38" fmla="*/ 3572 w 28"/>
              <a:gd name="T39" fmla="*/ 5443 h 28"/>
              <a:gd name="T40" fmla="*/ 4083 w 28"/>
              <a:gd name="T41" fmla="*/ 5216 h 28"/>
              <a:gd name="T42" fmla="*/ 4253 w 28"/>
              <a:gd name="T43" fmla="*/ 4763 h 28"/>
              <a:gd name="T44" fmla="*/ 4593 w 28"/>
              <a:gd name="T45" fmla="*/ 4082 h 28"/>
              <a:gd name="T46" fmla="*/ 4593 w 28"/>
              <a:gd name="T47" fmla="*/ 3629 h 28"/>
              <a:gd name="T48" fmla="*/ 4763 w 28"/>
              <a:gd name="T49" fmla="*/ 3175 h 28"/>
              <a:gd name="T50" fmla="*/ 4593 w 28"/>
              <a:gd name="T51" fmla="*/ 2268 h 28"/>
              <a:gd name="T52" fmla="*/ 4593 w 28"/>
              <a:gd name="T53" fmla="*/ 1814 h 28"/>
              <a:gd name="T54" fmla="*/ 4253 w 28"/>
              <a:gd name="T55" fmla="*/ 1134 h 28"/>
              <a:gd name="T56" fmla="*/ 4083 w 28"/>
              <a:gd name="T57" fmla="*/ 680 h 28"/>
              <a:gd name="T58" fmla="*/ 3572 w 28"/>
              <a:gd name="T59" fmla="*/ 454 h 28"/>
              <a:gd name="T60" fmla="*/ 3232 w 28"/>
              <a:gd name="T61" fmla="*/ 0 h 28"/>
              <a:gd name="T62" fmla="*/ 2722 w 28"/>
              <a:gd name="T63" fmla="*/ 0 h 28"/>
              <a:gd name="T64" fmla="*/ 2382 w 28"/>
              <a:gd name="T65" fmla="*/ 0 h 28"/>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8"/>
              <a:gd name="T100" fmla="*/ 0 h 28"/>
              <a:gd name="T101" fmla="*/ 28 w 28"/>
              <a:gd name="T102" fmla="*/ 28 h 28"/>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8" h="28">
                <a:moveTo>
                  <a:pt x="14" y="0"/>
                </a:moveTo>
                <a:lnTo>
                  <a:pt x="11" y="0"/>
                </a:lnTo>
                <a:lnTo>
                  <a:pt x="8" y="0"/>
                </a:lnTo>
                <a:lnTo>
                  <a:pt x="6" y="2"/>
                </a:lnTo>
                <a:lnTo>
                  <a:pt x="4" y="3"/>
                </a:lnTo>
                <a:lnTo>
                  <a:pt x="2" y="5"/>
                </a:lnTo>
                <a:lnTo>
                  <a:pt x="0" y="8"/>
                </a:lnTo>
                <a:lnTo>
                  <a:pt x="0" y="10"/>
                </a:lnTo>
                <a:lnTo>
                  <a:pt x="0" y="14"/>
                </a:lnTo>
                <a:lnTo>
                  <a:pt x="0" y="16"/>
                </a:lnTo>
                <a:lnTo>
                  <a:pt x="0" y="18"/>
                </a:lnTo>
                <a:lnTo>
                  <a:pt x="2" y="21"/>
                </a:lnTo>
                <a:lnTo>
                  <a:pt x="4" y="23"/>
                </a:lnTo>
                <a:lnTo>
                  <a:pt x="6" y="24"/>
                </a:lnTo>
                <a:lnTo>
                  <a:pt x="8" y="27"/>
                </a:lnTo>
                <a:lnTo>
                  <a:pt x="11" y="27"/>
                </a:lnTo>
                <a:lnTo>
                  <a:pt x="14" y="28"/>
                </a:lnTo>
                <a:lnTo>
                  <a:pt x="16" y="27"/>
                </a:lnTo>
                <a:lnTo>
                  <a:pt x="19" y="27"/>
                </a:lnTo>
                <a:lnTo>
                  <a:pt x="21" y="24"/>
                </a:lnTo>
                <a:lnTo>
                  <a:pt x="24" y="23"/>
                </a:lnTo>
                <a:lnTo>
                  <a:pt x="25" y="21"/>
                </a:lnTo>
                <a:lnTo>
                  <a:pt x="27" y="18"/>
                </a:lnTo>
                <a:lnTo>
                  <a:pt x="27" y="16"/>
                </a:lnTo>
                <a:lnTo>
                  <a:pt x="28" y="14"/>
                </a:lnTo>
                <a:lnTo>
                  <a:pt x="27" y="10"/>
                </a:lnTo>
                <a:lnTo>
                  <a:pt x="27" y="8"/>
                </a:lnTo>
                <a:lnTo>
                  <a:pt x="25" y="5"/>
                </a:lnTo>
                <a:lnTo>
                  <a:pt x="24" y="3"/>
                </a:lnTo>
                <a:lnTo>
                  <a:pt x="21" y="2"/>
                </a:lnTo>
                <a:lnTo>
                  <a:pt x="19" y="0"/>
                </a:lnTo>
                <a:lnTo>
                  <a:pt x="16" y="0"/>
                </a:lnTo>
                <a:lnTo>
                  <a:pt x="14" y="0"/>
                </a:lnTo>
                <a:close/>
              </a:path>
            </a:pathLst>
          </a:custGeom>
          <a:solidFill>
            <a:srgbClr val="000000"/>
          </a:solidFill>
          <a:ln w="9525">
            <a:noFill/>
            <a:round/>
            <a:headEnd/>
            <a:tailEnd/>
          </a:ln>
        </p:spPr>
        <p:txBody>
          <a:bodyPr lIns="57150" tIns="28575" rIns="57150" bIns="28575"/>
          <a:lstStyle/>
          <a:p>
            <a:endParaRPr lang="en-US"/>
          </a:p>
        </p:txBody>
      </p:sp>
      <p:sp>
        <p:nvSpPr>
          <p:cNvPr id="62792" name="Freeform 447"/>
          <p:cNvSpPr>
            <a:spLocks/>
          </p:cNvSpPr>
          <p:nvPr/>
        </p:nvSpPr>
        <p:spPr bwMode="auto">
          <a:xfrm>
            <a:off x="2022475" y="2600325"/>
            <a:ext cx="4763" cy="6350"/>
          </a:xfrm>
          <a:custGeom>
            <a:avLst/>
            <a:gdLst>
              <a:gd name="T0" fmla="*/ 2382 w 28"/>
              <a:gd name="T1" fmla="*/ 0 h 28"/>
              <a:gd name="T2" fmla="*/ 1871 w 28"/>
              <a:gd name="T3" fmla="*/ 0 h 28"/>
              <a:gd name="T4" fmla="*/ 1361 w 28"/>
              <a:gd name="T5" fmla="*/ 0 h 28"/>
              <a:gd name="T6" fmla="*/ 1021 w 28"/>
              <a:gd name="T7" fmla="*/ 454 h 28"/>
              <a:gd name="T8" fmla="*/ 680 w 28"/>
              <a:gd name="T9" fmla="*/ 680 h 28"/>
              <a:gd name="T10" fmla="*/ 340 w 28"/>
              <a:gd name="T11" fmla="*/ 1134 h 28"/>
              <a:gd name="T12" fmla="*/ 0 w 28"/>
              <a:gd name="T13" fmla="*/ 1814 h 28"/>
              <a:gd name="T14" fmla="*/ 0 w 28"/>
              <a:gd name="T15" fmla="*/ 2268 h 28"/>
              <a:gd name="T16" fmla="*/ 0 w 28"/>
              <a:gd name="T17" fmla="*/ 3175 h 28"/>
              <a:gd name="T18" fmla="*/ 0 w 28"/>
              <a:gd name="T19" fmla="*/ 3629 h 28"/>
              <a:gd name="T20" fmla="*/ 0 w 28"/>
              <a:gd name="T21" fmla="*/ 4082 h 28"/>
              <a:gd name="T22" fmla="*/ 340 w 28"/>
              <a:gd name="T23" fmla="*/ 4763 h 28"/>
              <a:gd name="T24" fmla="*/ 680 w 28"/>
              <a:gd name="T25" fmla="*/ 5216 h 28"/>
              <a:gd name="T26" fmla="*/ 1021 w 28"/>
              <a:gd name="T27" fmla="*/ 5443 h 28"/>
              <a:gd name="T28" fmla="*/ 1361 w 28"/>
              <a:gd name="T29" fmla="*/ 6123 h 28"/>
              <a:gd name="T30" fmla="*/ 1871 w 28"/>
              <a:gd name="T31" fmla="*/ 6123 h 28"/>
              <a:gd name="T32" fmla="*/ 2382 w 28"/>
              <a:gd name="T33" fmla="*/ 6350 h 28"/>
              <a:gd name="T34" fmla="*/ 2722 w 28"/>
              <a:gd name="T35" fmla="*/ 6123 h 28"/>
              <a:gd name="T36" fmla="*/ 3232 w 28"/>
              <a:gd name="T37" fmla="*/ 6123 h 28"/>
              <a:gd name="T38" fmla="*/ 3572 w 28"/>
              <a:gd name="T39" fmla="*/ 5443 h 28"/>
              <a:gd name="T40" fmla="*/ 4083 w 28"/>
              <a:gd name="T41" fmla="*/ 5216 h 28"/>
              <a:gd name="T42" fmla="*/ 4253 w 28"/>
              <a:gd name="T43" fmla="*/ 4763 h 28"/>
              <a:gd name="T44" fmla="*/ 4593 w 28"/>
              <a:gd name="T45" fmla="*/ 4082 h 28"/>
              <a:gd name="T46" fmla="*/ 4593 w 28"/>
              <a:gd name="T47" fmla="*/ 3629 h 28"/>
              <a:gd name="T48" fmla="*/ 4763 w 28"/>
              <a:gd name="T49" fmla="*/ 3175 h 28"/>
              <a:gd name="T50" fmla="*/ 4593 w 28"/>
              <a:gd name="T51" fmla="*/ 2268 h 28"/>
              <a:gd name="T52" fmla="*/ 4593 w 28"/>
              <a:gd name="T53" fmla="*/ 1814 h 28"/>
              <a:gd name="T54" fmla="*/ 4253 w 28"/>
              <a:gd name="T55" fmla="*/ 1134 h 28"/>
              <a:gd name="T56" fmla="*/ 4083 w 28"/>
              <a:gd name="T57" fmla="*/ 680 h 28"/>
              <a:gd name="T58" fmla="*/ 3572 w 28"/>
              <a:gd name="T59" fmla="*/ 454 h 28"/>
              <a:gd name="T60" fmla="*/ 3232 w 28"/>
              <a:gd name="T61" fmla="*/ 0 h 28"/>
              <a:gd name="T62" fmla="*/ 2722 w 28"/>
              <a:gd name="T63" fmla="*/ 0 h 28"/>
              <a:gd name="T64" fmla="*/ 2382 w 28"/>
              <a:gd name="T65" fmla="*/ 0 h 28"/>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8"/>
              <a:gd name="T100" fmla="*/ 0 h 28"/>
              <a:gd name="T101" fmla="*/ 28 w 28"/>
              <a:gd name="T102" fmla="*/ 28 h 28"/>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8" h="28">
                <a:moveTo>
                  <a:pt x="14" y="0"/>
                </a:moveTo>
                <a:lnTo>
                  <a:pt x="11" y="0"/>
                </a:lnTo>
                <a:lnTo>
                  <a:pt x="8" y="0"/>
                </a:lnTo>
                <a:lnTo>
                  <a:pt x="6" y="2"/>
                </a:lnTo>
                <a:lnTo>
                  <a:pt x="4" y="3"/>
                </a:lnTo>
                <a:lnTo>
                  <a:pt x="2" y="5"/>
                </a:lnTo>
                <a:lnTo>
                  <a:pt x="0" y="8"/>
                </a:lnTo>
                <a:lnTo>
                  <a:pt x="0" y="10"/>
                </a:lnTo>
                <a:lnTo>
                  <a:pt x="0" y="14"/>
                </a:lnTo>
                <a:lnTo>
                  <a:pt x="0" y="16"/>
                </a:lnTo>
                <a:lnTo>
                  <a:pt x="0" y="18"/>
                </a:lnTo>
                <a:lnTo>
                  <a:pt x="2" y="21"/>
                </a:lnTo>
                <a:lnTo>
                  <a:pt x="4" y="23"/>
                </a:lnTo>
                <a:lnTo>
                  <a:pt x="6" y="24"/>
                </a:lnTo>
                <a:lnTo>
                  <a:pt x="8" y="27"/>
                </a:lnTo>
                <a:lnTo>
                  <a:pt x="11" y="27"/>
                </a:lnTo>
                <a:lnTo>
                  <a:pt x="14" y="28"/>
                </a:lnTo>
                <a:lnTo>
                  <a:pt x="16" y="27"/>
                </a:lnTo>
                <a:lnTo>
                  <a:pt x="19" y="27"/>
                </a:lnTo>
                <a:lnTo>
                  <a:pt x="21" y="24"/>
                </a:lnTo>
                <a:lnTo>
                  <a:pt x="24" y="23"/>
                </a:lnTo>
                <a:lnTo>
                  <a:pt x="25" y="21"/>
                </a:lnTo>
                <a:lnTo>
                  <a:pt x="27" y="18"/>
                </a:lnTo>
                <a:lnTo>
                  <a:pt x="27" y="16"/>
                </a:lnTo>
                <a:lnTo>
                  <a:pt x="28" y="14"/>
                </a:lnTo>
                <a:lnTo>
                  <a:pt x="27" y="10"/>
                </a:lnTo>
                <a:lnTo>
                  <a:pt x="27" y="8"/>
                </a:lnTo>
                <a:lnTo>
                  <a:pt x="25" y="5"/>
                </a:lnTo>
                <a:lnTo>
                  <a:pt x="24" y="3"/>
                </a:lnTo>
                <a:lnTo>
                  <a:pt x="21" y="2"/>
                </a:lnTo>
                <a:lnTo>
                  <a:pt x="19" y="0"/>
                </a:lnTo>
                <a:lnTo>
                  <a:pt x="16" y="0"/>
                </a:lnTo>
                <a:lnTo>
                  <a:pt x="14" y="0"/>
                </a:lnTo>
              </a:path>
            </a:pathLst>
          </a:custGeom>
          <a:noFill/>
          <a:ln w="1588">
            <a:solidFill>
              <a:srgbClr val="000000"/>
            </a:solidFill>
            <a:prstDash val="solid"/>
            <a:round/>
            <a:headEnd/>
            <a:tailEnd/>
          </a:ln>
        </p:spPr>
        <p:txBody>
          <a:bodyPr lIns="57150" tIns="28575" rIns="57150" bIns="28575"/>
          <a:lstStyle/>
          <a:p>
            <a:endParaRPr lang="en-US"/>
          </a:p>
        </p:txBody>
      </p:sp>
      <p:sp>
        <p:nvSpPr>
          <p:cNvPr id="62793" name="Freeform 448"/>
          <p:cNvSpPr>
            <a:spLocks/>
          </p:cNvSpPr>
          <p:nvPr/>
        </p:nvSpPr>
        <p:spPr bwMode="auto">
          <a:xfrm>
            <a:off x="1895475" y="2406650"/>
            <a:ext cx="19050" cy="42863"/>
          </a:xfrm>
          <a:custGeom>
            <a:avLst/>
            <a:gdLst>
              <a:gd name="T0" fmla="*/ 0 w 123"/>
              <a:gd name="T1" fmla="*/ 16119 h 234"/>
              <a:gd name="T2" fmla="*/ 5266 w 123"/>
              <a:gd name="T3" fmla="*/ 16119 h 234"/>
              <a:gd name="T4" fmla="*/ 5266 w 123"/>
              <a:gd name="T5" fmla="*/ 42863 h 234"/>
              <a:gd name="T6" fmla="*/ 13629 w 123"/>
              <a:gd name="T7" fmla="*/ 42863 h 234"/>
              <a:gd name="T8" fmla="*/ 13629 w 123"/>
              <a:gd name="T9" fmla="*/ 16119 h 234"/>
              <a:gd name="T10" fmla="*/ 19050 w 123"/>
              <a:gd name="T11" fmla="*/ 16119 h 234"/>
              <a:gd name="T12" fmla="*/ 9448 w 123"/>
              <a:gd name="T13" fmla="*/ 0 h 234"/>
              <a:gd name="T14" fmla="*/ 0 w 123"/>
              <a:gd name="T15" fmla="*/ 16119 h 234"/>
              <a:gd name="T16" fmla="*/ 0 60000 65536"/>
              <a:gd name="T17" fmla="*/ 0 60000 65536"/>
              <a:gd name="T18" fmla="*/ 0 60000 65536"/>
              <a:gd name="T19" fmla="*/ 0 60000 65536"/>
              <a:gd name="T20" fmla="*/ 0 60000 65536"/>
              <a:gd name="T21" fmla="*/ 0 60000 65536"/>
              <a:gd name="T22" fmla="*/ 0 60000 65536"/>
              <a:gd name="T23" fmla="*/ 0 60000 65536"/>
              <a:gd name="T24" fmla="*/ 0 w 123"/>
              <a:gd name="T25" fmla="*/ 0 h 234"/>
              <a:gd name="T26" fmla="*/ 123 w 123"/>
              <a:gd name="T27" fmla="*/ 234 h 23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23" h="234">
                <a:moveTo>
                  <a:pt x="0" y="88"/>
                </a:moveTo>
                <a:lnTo>
                  <a:pt x="34" y="88"/>
                </a:lnTo>
                <a:lnTo>
                  <a:pt x="34" y="234"/>
                </a:lnTo>
                <a:lnTo>
                  <a:pt x="88" y="234"/>
                </a:lnTo>
                <a:lnTo>
                  <a:pt x="88" y="88"/>
                </a:lnTo>
                <a:lnTo>
                  <a:pt x="123" y="88"/>
                </a:lnTo>
                <a:lnTo>
                  <a:pt x="61" y="0"/>
                </a:lnTo>
                <a:lnTo>
                  <a:pt x="0" y="88"/>
                </a:lnTo>
                <a:close/>
              </a:path>
            </a:pathLst>
          </a:custGeom>
          <a:noFill/>
          <a:ln w="4763">
            <a:solidFill>
              <a:srgbClr val="000000"/>
            </a:solidFill>
            <a:prstDash val="solid"/>
            <a:round/>
            <a:headEnd/>
            <a:tailEnd/>
          </a:ln>
        </p:spPr>
        <p:txBody>
          <a:bodyPr lIns="57150" tIns="28575" rIns="57150" bIns="28575"/>
          <a:lstStyle/>
          <a:p>
            <a:endParaRPr lang="en-US"/>
          </a:p>
        </p:txBody>
      </p:sp>
      <p:sp>
        <p:nvSpPr>
          <p:cNvPr id="62794" name="Freeform 449"/>
          <p:cNvSpPr>
            <a:spLocks/>
          </p:cNvSpPr>
          <p:nvPr/>
        </p:nvSpPr>
        <p:spPr bwMode="auto">
          <a:xfrm>
            <a:off x="1906588" y="2393950"/>
            <a:ext cx="34925" cy="23813"/>
          </a:xfrm>
          <a:custGeom>
            <a:avLst/>
            <a:gdLst>
              <a:gd name="T0" fmla="*/ 13134 w 234"/>
              <a:gd name="T1" fmla="*/ 23813 h 124"/>
              <a:gd name="T2" fmla="*/ 13134 w 234"/>
              <a:gd name="T3" fmla="*/ 17092 h 124"/>
              <a:gd name="T4" fmla="*/ 34925 w 234"/>
              <a:gd name="T5" fmla="*/ 17092 h 124"/>
              <a:gd name="T6" fmla="*/ 34925 w 234"/>
              <a:gd name="T7" fmla="*/ 6721 h 124"/>
              <a:gd name="T8" fmla="*/ 13134 w 234"/>
              <a:gd name="T9" fmla="*/ 6721 h 124"/>
              <a:gd name="T10" fmla="*/ 13134 w 234"/>
              <a:gd name="T11" fmla="*/ 0 h 124"/>
              <a:gd name="T12" fmla="*/ 0 w 234"/>
              <a:gd name="T13" fmla="*/ 11907 h 124"/>
              <a:gd name="T14" fmla="*/ 13134 w 234"/>
              <a:gd name="T15" fmla="*/ 23813 h 124"/>
              <a:gd name="T16" fmla="*/ 0 60000 65536"/>
              <a:gd name="T17" fmla="*/ 0 60000 65536"/>
              <a:gd name="T18" fmla="*/ 0 60000 65536"/>
              <a:gd name="T19" fmla="*/ 0 60000 65536"/>
              <a:gd name="T20" fmla="*/ 0 60000 65536"/>
              <a:gd name="T21" fmla="*/ 0 60000 65536"/>
              <a:gd name="T22" fmla="*/ 0 60000 65536"/>
              <a:gd name="T23" fmla="*/ 0 60000 65536"/>
              <a:gd name="T24" fmla="*/ 0 w 234"/>
              <a:gd name="T25" fmla="*/ 0 h 124"/>
              <a:gd name="T26" fmla="*/ 234 w 234"/>
              <a:gd name="T27" fmla="*/ 124 h 12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34" h="124">
                <a:moveTo>
                  <a:pt x="88" y="124"/>
                </a:moveTo>
                <a:lnTo>
                  <a:pt x="88" y="89"/>
                </a:lnTo>
                <a:lnTo>
                  <a:pt x="234" y="89"/>
                </a:lnTo>
                <a:lnTo>
                  <a:pt x="234" y="35"/>
                </a:lnTo>
                <a:lnTo>
                  <a:pt x="88" y="35"/>
                </a:lnTo>
                <a:lnTo>
                  <a:pt x="88" y="0"/>
                </a:lnTo>
                <a:lnTo>
                  <a:pt x="0" y="62"/>
                </a:lnTo>
                <a:lnTo>
                  <a:pt x="88" y="124"/>
                </a:lnTo>
                <a:close/>
              </a:path>
            </a:pathLst>
          </a:custGeom>
          <a:noFill/>
          <a:ln w="4763">
            <a:solidFill>
              <a:srgbClr val="000000"/>
            </a:solidFill>
            <a:prstDash val="solid"/>
            <a:round/>
            <a:headEnd/>
            <a:tailEnd/>
          </a:ln>
        </p:spPr>
        <p:txBody>
          <a:bodyPr lIns="57150" tIns="28575" rIns="57150" bIns="28575"/>
          <a:lstStyle/>
          <a:p>
            <a:endParaRPr lang="en-US"/>
          </a:p>
        </p:txBody>
      </p:sp>
      <p:sp>
        <p:nvSpPr>
          <p:cNvPr id="62795" name="Line 450"/>
          <p:cNvSpPr>
            <a:spLocks noChangeShapeType="1"/>
          </p:cNvSpPr>
          <p:nvPr/>
        </p:nvSpPr>
        <p:spPr bwMode="auto">
          <a:xfrm flipV="1">
            <a:off x="1903413" y="2379663"/>
            <a:ext cx="0" cy="26987"/>
          </a:xfrm>
          <a:prstGeom prst="line">
            <a:avLst/>
          </a:prstGeom>
          <a:noFill/>
          <a:ln w="4763">
            <a:solidFill>
              <a:srgbClr val="000000"/>
            </a:solidFill>
            <a:round/>
            <a:headEnd/>
            <a:tailEnd/>
          </a:ln>
        </p:spPr>
        <p:txBody>
          <a:bodyPr lIns="57150" tIns="28575" rIns="57150" bIns="28575"/>
          <a:lstStyle/>
          <a:p>
            <a:endParaRPr lang="en-US"/>
          </a:p>
        </p:txBody>
      </p:sp>
      <p:sp>
        <p:nvSpPr>
          <p:cNvPr id="62796" name="Line 451"/>
          <p:cNvSpPr>
            <a:spLocks noChangeShapeType="1"/>
          </p:cNvSpPr>
          <p:nvPr/>
        </p:nvSpPr>
        <p:spPr bwMode="auto">
          <a:xfrm flipV="1">
            <a:off x="1897063" y="2389188"/>
            <a:ext cx="15875" cy="17462"/>
          </a:xfrm>
          <a:prstGeom prst="line">
            <a:avLst/>
          </a:prstGeom>
          <a:noFill/>
          <a:ln w="4763">
            <a:solidFill>
              <a:srgbClr val="000000"/>
            </a:solidFill>
            <a:round/>
            <a:headEnd/>
            <a:tailEnd/>
          </a:ln>
        </p:spPr>
        <p:txBody>
          <a:bodyPr lIns="57150" tIns="28575" rIns="57150" bIns="28575"/>
          <a:lstStyle/>
          <a:p>
            <a:endParaRPr lang="en-US"/>
          </a:p>
        </p:txBody>
      </p:sp>
      <p:sp>
        <p:nvSpPr>
          <p:cNvPr id="62797" name="Rectangle 452"/>
          <p:cNvSpPr>
            <a:spLocks noChangeArrowheads="1"/>
          </p:cNvSpPr>
          <p:nvPr/>
        </p:nvSpPr>
        <p:spPr bwMode="auto">
          <a:xfrm>
            <a:off x="1939925" y="2382838"/>
            <a:ext cx="112713" cy="46037"/>
          </a:xfrm>
          <a:prstGeom prst="rect">
            <a:avLst/>
          </a:prstGeom>
          <a:noFill/>
          <a:ln w="9525">
            <a:noFill/>
            <a:miter lim="800000"/>
            <a:headEnd/>
            <a:tailEnd/>
          </a:ln>
        </p:spPr>
        <p:txBody>
          <a:bodyPr wrap="none" lIns="0" tIns="0" rIns="0" bIns="0">
            <a:spAutoFit/>
          </a:bodyPr>
          <a:lstStyle/>
          <a:p>
            <a:r>
              <a:rPr lang="en-US" sz="300">
                <a:solidFill>
                  <a:srgbClr val="000000"/>
                </a:solidFill>
              </a:rPr>
              <a:t>Safety</a:t>
            </a:r>
            <a:endParaRPr lang="en-US"/>
          </a:p>
        </p:txBody>
      </p:sp>
      <p:sp>
        <p:nvSpPr>
          <p:cNvPr id="62798" name="Rectangle 453"/>
          <p:cNvSpPr>
            <a:spLocks noChangeArrowheads="1"/>
          </p:cNvSpPr>
          <p:nvPr/>
        </p:nvSpPr>
        <p:spPr bwMode="auto">
          <a:xfrm>
            <a:off x="1944688" y="2420938"/>
            <a:ext cx="100012" cy="46037"/>
          </a:xfrm>
          <a:prstGeom prst="rect">
            <a:avLst/>
          </a:prstGeom>
          <a:noFill/>
          <a:ln w="9525">
            <a:noFill/>
            <a:miter lim="800000"/>
            <a:headEnd/>
            <a:tailEnd/>
          </a:ln>
        </p:spPr>
        <p:txBody>
          <a:bodyPr wrap="none" lIns="0" tIns="0" rIns="0" bIns="0">
            <a:spAutoFit/>
          </a:bodyPr>
          <a:lstStyle/>
          <a:p>
            <a:r>
              <a:rPr lang="en-US" sz="300">
                <a:solidFill>
                  <a:srgbClr val="000000"/>
                </a:solidFill>
              </a:rPr>
              <a:t>Valve</a:t>
            </a:r>
            <a:endParaRPr lang="en-US"/>
          </a:p>
        </p:txBody>
      </p:sp>
      <p:sp>
        <p:nvSpPr>
          <p:cNvPr id="62799" name="Rectangle 454"/>
          <p:cNvSpPr>
            <a:spLocks noChangeArrowheads="1"/>
          </p:cNvSpPr>
          <p:nvPr/>
        </p:nvSpPr>
        <p:spPr bwMode="auto">
          <a:xfrm>
            <a:off x="1970088" y="2459038"/>
            <a:ext cx="47625" cy="46037"/>
          </a:xfrm>
          <a:prstGeom prst="rect">
            <a:avLst/>
          </a:prstGeom>
          <a:noFill/>
          <a:ln w="9525">
            <a:noFill/>
            <a:miter lim="800000"/>
            <a:headEnd/>
            <a:tailEnd/>
          </a:ln>
        </p:spPr>
        <p:txBody>
          <a:bodyPr wrap="none" lIns="0" tIns="0" rIns="0" bIns="0">
            <a:spAutoFit/>
          </a:bodyPr>
          <a:lstStyle/>
          <a:p>
            <a:r>
              <a:rPr lang="en-US" sz="300">
                <a:solidFill>
                  <a:srgbClr val="000000"/>
                </a:solidFill>
              </a:rPr>
              <a:t>(4)</a:t>
            </a:r>
            <a:endParaRPr lang="en-US"/>
          </a:p>
        </p:txBody>
      </p:sp>
      <p:sp>
        <p:nvSpPr>
          <p:cNvPr id="62800" name="AutoShape 455"/>
          <p:cNvSpPr>
            <a:spLocks noChangeAspect="1" noChangeArrowheads="1" noTextEdit="1"/>
          </p:cNvSpPr>
          <p:nvPr/>
        </p:nvSpPr>
        <p:spPr bwMode="auto">
          <a:xfrm>
            <a:off x="4473575" y="2317750"/>
            <a:ext cx="1965325" cy="1517650"/>
          </a:xfrm>
          <a:prstGeom prst="rect">
            <a:avLst/>
          </a:prstGeom>
          <a:solidFill>
            <a:srgbClr val="FFFFFF"/>
          </a:solidFill>
          <a:ln w="9525">
            <a:noFill/>
            <a:miter lim="800000"/>
            <a:headEnd/>
            <a:tailEnd/>
          </a:ln>
        </p:spPr>
        <p:txBody>
          <a:bodyPr lIns="57150" tIns="28575" rIns="57150" bIns="28575"/>
          <a:lstStyle/>
          <a:p>
            <a:endParaRPr lang="en-US"/>
          </a:p>
        </p:txBody>
      </p:sp>
      <p:sp>
        <p:nvSpPr>
          <p:cNvPr id="62801" name="Rectangle 457"/>
          <p:cNvSpPr>
            <a:spLocks noChangeArrowheads="1"/>
          </p:cNvSpPr>
          <p:nvPr/>
        </p:nvSpPr>
        <p:spPr bwMode="auto">
          <a:xfrm>
            <a:off x="4473575" y="2317750"/>
            <a:ext cx="1965325" cy="1517650"/>
          </a:xfrm>
          <a:prstGeom prst="rect">
            <a:avLst/>
          </a:prstGeom>
          <a:solidFill>
            <a:srgbClr val="FFFFFF"/>
          </a:solidFill>
          <a:ln w="9525">
            <a:noFill/>
            <a:miter lim="800000"/>
            <a:headEnd/>
            <a:tailEnd/>
          </a:ln>
        </p:spPr>
        <p:txBody>
          <a:bodyPr lIns="57150" tIns="28575" rIns="57150" bIns="28575"/>
          <a:lstStyle/>
          <a:p>
            <a:endParaRPr lang="en-US"/>
          </a:p>
        </p:txBody>
      </p:sp>
      <p:sp>
        <p:nvSpPr>
          <p:cNvPr id="62802" name="Rectangle 458"/>
          <p:cNvSpPr>
            <a:spLocks noChangeArrowheads="1"/>
          </p:cNvSpPr>
          <p:nvPr/>
        </p:nvSpPr>
        <p:spPr bwMode="auto">
          <a:xfrm>
            <a:off x="6083300" y="3671888"/>
            <a:ext cx="163513" cy="47625"/>
          </a:xfrm>
          <a:prstGeom prst="rect">
            <a:avLst/>
          </a:prstGeom>
          <a:solidFill>
            <a:srgbClr val="0000FF"/>
          </a:solidFill>
          <a:ln w="9525">
            <a:noFill/>
            <a:miter lim="800000"/>
            <a:headEnd/>
            <a:tailEnd/>
          </a:ln>
        </p:spPr>
        <p:txBody>
          <a:bodyPr lIns="57150" tIns="28575" rIns="57150" bIns="28575"/>
          <a:lstStyle/>
          <a:p>
            <a:endParaRPr lang="en-US"/>
          </a:p>
        </p:txBody>
      </p:sp>
      <p:sp>
        <p:nvSpPr>
          <p:cNvPr id="62803" name="Rectangle 459"/>
          <p:cNvSpPr>
            <a:spLocks noChangeArrowheads="1"/>
          </p:cNvSpPr>
          <p:nvPr/>
        </p:nvSpPr>
        <p:spPr bwMode="auto">
          <a:xfrm>
            <a:off x="6083300" y="3671888"/>
            <a:ext cx="163513" cy="47625"/>
          </a:xfrm>
          <a:prstGeom prst="rect">
            <a:avLst/>
          </a:prstGeom>
          <a:noFill/>
          <a:ln w="4763">
            <a:solidFill>
              <a:srgbClr val="000000"/>
            </a:solidFill>
            <a:miter lim="800000"/>
            <a:headEnd/>
            <a:tailEnd/>
          </a:ln>
        </p:spPr>
        <p:txBody>
          <a:bodyPr lIns="57150" tIns="28575" rIns="57150" bIns="28575"/>
          <a:lstStyle/>
          <a:p>
            <a:endParaRPr lang="en-US"/>
          </a:p>
        </p:txBody>
      </p:sp>
      <p:sp>
        <p:nvSpPr>
          <p:cNvPr id="62804" name="Freeform 460"/>
          <p:cNvSpPr>
            <a:spLocks/>
          </p:cNvSpPr>
          <p:nvPr/>
        </p:nvSpPr>
        <p:spPr bwMode="auto">
          <a:xfrm>
            <a:off x="6032500" y="3635375"/>
            <a:ext cx="101600" cy="84138"/>
          </a:xfrm>
          <a:custGeom>
            <a:avLst/>
            <a:gdLst>
              <a:gd name="T0" fmla="*/ 50722 w 651"/>
              <a:gd name="T1" fmla="*/ 0 h 473"/>
              <a:gd name="T2" fmla="*/ 101600 w 651"/>
              <a:gd name="T3" fmla="*/ 73999 h 473"/>
              <a:gd name="T4" fmla="*/ 50722 w 651"/>
              <a:gd name="T5" fmla="*/ 84138 h 473"/>
              <a:gd name="T6" fmla="*/ 0 w 651"/>
              <a:gd name="T7" fmla="*/ 10139 h 473"/>
              <a:gd name="T8" fmla="*/ 50722 w 651"/>
              <a:gd name="T9" fmla="*/ 0 h 473"/>
              <a:gd name="T10" fmla="*/ 0 60000 65536"/>
              <a:gd name="T11" fmla="*/ 0 60000 65536"/>
              <a:gd name="T12" fmla="*/ 0 60000 65536"/>
              <a:gd name="T13" fmla="*/ 0 60000 65536"/>
              <a:gd name="T14" fmla="*/ 0 60000 65536"/>
              <a:gd name="T15" fmla="*/ 0 w 651"/>
              <a:gd name="T16" fmla="*/ 0 h 473"/>
              <a:gd name="T17" fmla="*/ 651 w 651"/>
              <a:gd name="T18" fmla="*/ 473 h 473"/>
            </a:gdLst>
            <a:ahLst/>
            <a:cxnLst>
              <a:cxn ang="T10">
                <a:pos x="T0" y="T1"/>
              </a:cxn>
              <a:cxn ang="T11">
                <a:pos x="T2" y="T3"/>
              </a:cxn>
              <a:cxn ang="T12">
                <a:pos x="T4" y="T5"/>
              </a:cxn>
              <a:cxn ang="T13">
                <a:pos x="T6" y="T7"/>
              </a:cxn>
              <a:cxn ang="T14">
                <a:pos x="T8" y="T9"/>
              </a:cxn>
            </a:cxnLst>
            <a:rect l="T15" t="T16" r="T17" b="T18"/>
            <a:pathLst>
              <a:path w="651" h="473">
                <a:moveTo>
                  <a:pt x="325" y="0"/>
                </a:moveTo>
                <a:lnTo>
                  <a:pt x="651" y="416"/>
                </a:lnTo>
                <a:lnTo>
                  <a:pt x="325" y="473"/>
                </a:lnTo>
                <a:lnTo>
                  <a:pt x="0" y="57"/>
                </a:lnTo>
                <a:lnTo>
                  <a:pt x="325" y="0"/>
                </a:lnTo>
                <a:close/>
              </a:path>
            </a:pathLst>
          </a:custGeom>
          <a:solidFill>
            <a:srgbClr val="0000FF"/>
          </a:solidFill>
          <a:ln w="9525">
            <a:noFill/>
            <a:round/>
            <a:headEnd/>
            <a:tailEnd/>
          </a:ln>
        </p:spPr>
        <p:txBody>
          <a:bodyPr lIns="57150" tIns="28575" rIns="57150" bIns="28575"/>
          <a:lstStyle/>
          <a:p>
            <a:endParaRPr lang="en-US"/>
          </a:p>
        </p:txBody>
      </p:sp>
      <p:sp>
        <p:nvSpPr>
          <p:cNvPr id="62805" name="Freeform 461"/>
          <p:cNvSpPr>
            <a:spLocks/>
          </p:cNvSpPr>
          <p:nvPr/>
        </p:nvSpPr>
        <p:spPr bwMode="auto">
          <a:xfrm>
            <a:off x="6032500" y="3635375"/>
            <a:ext cx="101600" cy="84138"/>
          </a:xfrm>
          <a:custGeom>
            <a:avLst/>
            <a:gdLst>
              <a:gd name="T0" fmla="*/ 50722 w 651"/>
              <a:gd name="T1" fmla="*/ 0 h 473"/>
              <a:gd name="T2" fmla="*/ 101600 w 651"/>
              <a:gd name="T3" fmla="*/ 73999 h 473"/>
              <a:gd name="T4" fmla="*/ 50722 w 651"/>
              <a:gd name="T5" fmla="*/ 84138 h 473"/>
              <a:gd name="T6" fmla="*/ 0 w 651"/>
              <a:gd name="T7" fmla="*/ 10139 h 473"/>
              <a:gd name="T8" fmla="*/ 50722 w 651"/>
              <a:gd name="T9" fmla="*/ 0 h 473"/>
              <a:gd name="T10" fmla="*/ 0 60000 65536"/>
              <a:gd name="T11" fmla="*/ 0 60000 65536"/>
              <a:gd name="T12" fmla="*/ 0 60000 65536"/>
              <a:gd name="T13" fmla="*/ 0 60000 65536"/>
              <a:gd name="T14" fmla="*/ 0 60000 65536"/>
              <a:gd name="T15" fmla="*/ 0 w 651"/>
              <a:gd name="T16" fmla="*/ 0 h 473"/>
              <a:gd name="T17" fmla="*/ 651 w 651"/>
              <a:gd name="T18" fmla="*/ 473 h 473"/>
            </a:gdLst>
            <a:ahLst/>
            <a:cxnLst>
              <a:cxn ang="T10">
                <a:pos x="T0" y="T1"/>
              </a:cxn>
              <a:cxn ang="T11">
                <a:pos x="T2" y="T3"/>
              </a:cxn>
              <a:cxn ang="T12">
                <a:pos x="T4" y="T5"/>
              </a:cxn>
              <a:cxn ang="T13">
                <a:pos x="T6" y="T7"/>
              </a:cxn>
              <a:cxn ang="T14">
                <a:pos x="T8" y="T9"/>
              </a:cxn>
            </a:cxnLst>
            <a:rect l="T15" t="T16" r="T17" b="T18"/>
            <a:pathLst>
              <a:path w="651" h="473">
                <a:moveTo>
                  <a:pt x="325" y="0"/>
                </a:moveTo>
                <a:lnTo>
                  <a:pt x="651" y="416"/>
                </a:lnTo>
                <a:lnTo>
                  <a:pt x="325" y="473"/>
                </a:lnTo>
                <a:lnTo>
                  <a:pt x="0" y="57"/>
                </a:lnTo>
                <a:lnTo>
                  <a:pt x="325" y="0"/>
                </a:lnTo>
                <a:close/>
              </a:path>
            </a:pathLst>
          </a:custGeom>
          <a:noFill/>
          <a:ln w="4763">
            <a:solidFill>
              <a:srgbClr val="000000"/>
            </a:solidFill>
            <a:prstDash val="solid"/>
            <a:round/>
            <a:headEnd/>
            <a:tailEnd/>
          </a:ln>
        </p:spPr>
        <p:txBody>
          <a:bodyPr lIns="57150" tIns="28575" rIns="57150" bIns="28575"/>
          <a:lstStyle/>
          <a:p>
            <a:endParaRPr lang="en-US"/>
          </a:p>
        </p:txBody>
      </p:sp>
      <p:sp>
        <p:nvSpPr>
          <p:cNvPr id="62806" name="Rectangle 462"/>
          <p:cNvSpPr>
            <a:spLocks noChangeArrowheads="1"/>
          </p:cNvSpPr>
          <p:nvPr/>
        </p:nvSpPr>
        <p:spPr bwMode="auto">
          <a:xfrm>
            <a:off x="6083300" y="3675063"/>
            <a:ext cx="53975" cy="44450"/>
          </a:xfrm>
          <a:prstGeom prst="rect">
            <a:avLst/>
          </a:prstGeom>
          <a:solidFill>
            <a:srgbClr val="0000FF"/>
          </a:solidFill>
          <a:ln w="9525">
            <a:noFill/>
            <a:miter lim="800000"/>
            <a:headEnd/>
            <a:tailEnd/>
          </a:ln>
        </p:spPr>
        <p:txBody>
          <a:bodyPr lIns="57150" tIns="28575" rIns="57150" bIns="28575"/>
          <a:lstStyle/>
          <a:p>
            <a:endParaRPr lang="en-US"/>
          </a:p>
        </p:txBody>
      </p:sp>
      <p:sp>
        <p:nvSpPr>
          <p:cNvPr id="62807" name="Freeform 463"/>
          <p:cNvSpPr>
            <a:spLocks/>
          </p:cNvSpPr>
          <p:nvPr/>
        </p:nvSpPr>
        <p:spPr bwMode="auto">
          <a:xfrm>
            <a:off x="6007100" y="3683000"/>
            <a:ext cx="95250" cy="115888"/>
          </a:xfrm>
          <a:custGeom>
            <a:avLst/>
            <a:gdLst>
              <a:gd name="T0" fmla="*/ 54451 w 614"/>
              <a:gd name="T1" fmla="*/ 0 h 643"/>
              <a:gd name="T2" fmla="*/ 95250 w 614"/>
              <a:gd name="T3" fmla="*/ 115888 h 643"/>
              <a:gd name="T4" fmla="*/ 40799 w 614"/>
              <a:gd name="T5" fmla="*/ 115888 h 643"/>
              <a:gd name="T6" fmla="*/ 0 w 614"/>
              <a:gd name="T7" fmla="*/ 0 h 643"/>
              <a:gd name="T8" fmla="*/ 54451 w 614"/>
              <a:gd name="T9" fmla="*/ 0 h 643"/>
              <a:gd name="T10" fmla="*/ 0 60000 65536"/>
              <a:gd name="T11" fmla="*/ 0 60000 65536"/>
              <a:gd name="T12" fmla="*/ 0 60000 65536"/>
              <a:gd name="T13" fmla="*/ 0 60000 65536"/>
              <a:gd name="T14" fmla="*/ 0 60000 65536"/>
              <a:gd name="T15" fmla="*/ 0 w 614"/>
              <a:gd name="T16" fmla="*/ 0 h 643"/>
              <a:gd name="T17" fmla="*/ 614 w 614"/>
              <a:gd name="T18" fmla="*/ 643 h 643"/>
            </a:gdLst>
            <a:ahLst/>
            <a:cxnLst>
              <a:cxn ang="T10">
                <a:pos x="T0" y="T1"/>
              </a:cxn>
              <a:cxn ang="T11">
                <a:pos x="T2" y="T3"/>
              </a:cxn>
              <a:cxn ang="T12">
                <a:pos x="T4" y="T5"/>
              </a:cxn>
              <a:cxn ang="T13">
                <a:pos x="T6" y="T7"/>
              </a:cxn>
              <a:cxn ang="T14">
                <a:pos x="T8" y="T9"/>
              </a:cxn>
            </a:cxnLst>
            <a:rect l="T15" t="T16" r="T17" b="T18"/>
            <a:pathLst>
              <a:path w="614" h="643">
                <a:moveTo>
                  <a:pt x="351" y="0"/>
                </a:moveTo>
                <a:lnTo>
                  <a:pt x="614" y="643"/>
                </a:lnTo>
                <a:lnTo>
                  <a:pt x="263" y="643"/>
                </a:lnTo>
                <a:lnTo>
                  <a:pt x="0" y="0"/>
                </a:lnTo>
                <a:lnTo>
                  <a:pt x="351" y="0"/>
                </a:lnTo>
                <a:close/>
              </a:path>
            </a:pathLst>
          </a:custGeom>
          <a:solidFill>
            <a:srgbClr val="0000FF"/>
          </a:solidFill>
          <a:ln w="9525">
            <a:noFill/>
            <a:round/>
            <a:headEnd/>
            <a:tailEnd/>
          </a:ln>
        </p:spPr>
        <p:txBody>
          <a:bodyPr lIns="57150" tIns="28575" rIns="57150" bIns="28575"/>
          <a:lstStyle/>
          <a:p>
            <a:endParaRPr lang="en-US"/>
          </a:p>
        </p:txBody>
      </p:sp>
      <p:sp>
        <p:nvSpPr>
          <p:cNvPr id="62808" name="Freeform 464"/>
          <p:cNvSpPr>
            <a:spLocks/>
          </p:cNvSpPr>
          <p:nvPr/>
        </p:nvSpPr>
        <p:spPr bwMode="auto">
          <a:xfrm>
            <a:off x="6007100" y="3683000"/>
            <a:ext cx="95250" cy="115888"/>
          </a:xfrm>
          <a:custGeom>
            <a:avLst/>
            <a:gdLst>
              <a:gd name="T0" fmla="*/ 54451 w 614"/>
              <a:gd name="T1" fmla="*/ 0 h 643"/>
              <a:gd name="T2" fmla="*/ 95250 w 614"/>
              <a:gd name="T3" fmla="*/ 115888 h 643"/>
              <a:gd name="T4" fmla="*/ 40799 w 614"/>
              <a:gd name="T5" fmla="*/ 115888 h 643"/>
              <a:gd name="T6" fmla="*/ 0 w 614"/>
              <a:gd name="T7" fmla="*/ 0 h 643"/>
              <a:gd name="T8" fmla="*/ 54451 w 614"/>
              <a:gd name="T9" fmla="*/ 0 h 643"/>
              <a:gd name="T10" fmla="*/ 0 60000 65536"/>
              <a:gd name="T11" fmla="*/ 0 60000 65536"/>
              <a:gd name="T12" fmla="*/ 0 60000 65536"/>
              <a:gd name="T13" fmla="*/ 0 60000 65536"/>
              <a:gd name="T14" fmla="*/ 0 60000 65536"/>
              <a:gd name="T15" fmla="*/ 0 w 614"/>
              <a:gd name="T16" fmla="*/ 0 h 643"/>
              <a:gd name="T17" fmla="*/ 614 w 614"/>
              <a:gd name="T18" fmla="*/ 643 h 643"/>
            </a:gdLst>
            <a:ahLst/>
            <a:cxnLst>
              <a:cxn ang="T10">
                <a:pos x="T0" y="T1"/>
              </a:cxn>
              <a:cxn ang="T11">
                <a:pos x="T2" y="T3"/>
              </a:cxn>
              <a:cxn ang="T12">
                <a:pos x="T4" y="T5"/>
              </a:cxn>
              <a:cxn ang="T13">
                <a:pos x="T6" y="T7"/>
              </a:cxn>
              <a:cxn ang="T14">
                <a:pos x="T8" y="T9"/>
              </a:cxn>
            </a:cxnLst>
            <a:rect l="T15" t="T16" r="T17" b="T18"/>
            <a:pathLst>
              <a:path w="614" h="643">
                <a:moveTo>
                  <a:pt x="351" y="0"/>
                </a:moveTo>
                <a:lnTo>
                  <a:pt x="614" y="643"/>
                </a:lnTo>
                <a:lnTo>
                  <a:pt x="263" y="643"/>
                </a:lnTo>
                <a:lnTo>
                  <a:pt x="0" y="0"/>
                </a:lnTo>
                <a:lnTo>
                  <a:pt x="351" y="0"/>
                </a:lnTo>
                <a:close/>
              </a:path>
            </a:pathLst>
          </a:custGeom>
          <a:noFill/>
          <a:ln w="4763">
            <a:solidFill>
              <a:srgbClr val="000000"/>
            </a:solidFill>
            <a:prstDash val="solid"/>
            <a:round/>
            <a:headEnd/>
            <a:tailEnd/>
          </a:ln>
        </p:spPr>
        <p:txBody>
          <a:bodyPr lIns="57150" tIns="28575" rIns="57150" bIns="28575"/>
          <a:lstStyle/>
          <a:p>
            <a:endParaRPr lang="en-US"/>
          </a:p>
        </p:txBody>
      </p:sp>
      <p:sp>
        <p:nvSpPr>
          <p:cNvPr id="62809" name="Freeform 465"/>
          <p:cNvSpPr>
            <a:spLocks/>
          </p:cNvSpPr>
          <p:nvPr/>
        </p:nvSpPr>
        <p:spPr bwMode="auto">
          <a:xfrm>
            <a:off x="5775325" y="3683000"/>
            <a:ext cx="117475" cy="115888"/>
          </a:xfrm>
          <a:custGeom>
            <a:avLst/>
            <a:gdLst>
              <a:gd name="T0" fmla="*/ 50457 w 759"/>
              <a:gd name="T1" fmla="*/ 0 h 643"/>
              <a:gd name="T2" fmla="*/ 0 w 759"/>
              <a:gd name="T3" fmla="*/ 115888 h 643"/>
              <a:gd name="T4" fmla="*/ 67018 w 759"/>
              <a:gd name="T5" fmla="*/ 115888 h 643"/>
              <a:gd name="T6" fmla="*/ 117475 w 759"/>
              <a:gd name="T7" fmla="*/ 0 h 643"/>
              <a:gd name="T8" fmla="*/ 50457 w 759"/>
              <a:gd name="T9" fmla="*/ 0 h 643"/>
              <a:gd name="T10" fmla="*/ 0 60000 65536"/>
              <a:gd name="T11" fmla="*/ 0 60000 65536"/>
              <a:gd name="T12" fmla="*/ 0 60000 65536"/>
              <a:gd name="T13" fmla="*/ 0 60000 65536"/>
              <a:gd name="T14" fmla="*/ 0 60000 65536"/>
              <a:gd name="T15" fmla="*/ 0 w 759"/>
              <a:gd name="T16" fmla="*/ 0 h 643"/>
              <a:gd name="T17" fmla="*/ 759 w 759"/>
              <a:gd name="T18" fmla="*/ 643 h 643"/>
            </a:gdLst>
            <a:ahLst/>
            <a:cxnLst>
              <a:cxn ang="T10">
                <a:pos x="T0" y="T1"/>
              </a:cxn>
              <a:cxn ang="T11">
                <a:pos x="T2" y="T3"/>
              </a:cxn>
              <a:cxn ang="T12">
                <a:pos x="T4" y="T5"/>
              </a:cxn>
              <a:cxn ang="T13">
                <a:pos x="T6" y="T7"/>
              </a:cxn>
              <a:cxn ang="T14">
                <a:pos x="T8" y="T9"/>
              </a:cxn>
            </a:cxnLst>
            <a:rect l="T15" t="T16" r="T17" b="T18"/>
            <a:pathLst>
              <a:path w="759" h="643">
                <a:moveTo>
                  <a:pt x="326" y="0"/>
                </a:moveTo>
                <a:lnTo>
                  <a:pt x="0" y="643"/>
                </a:lnTo>
                <a:lnTo>
                  <a:pt x="433" y="643"/>
                </a:lnTo>
                <a:lnTo>
                  <a:pt x="759" y="0"/>
                </a:lnTo>
                <a:lnTo>
                  <a:pt x="326" y="0"/>
                </a:lnTo>
                <a:close/>
              </a:path>
            </a:pathLst>
          </a:custGeom>
          <a:solidFill>
            <a:srgbClr val="FF0000"/>
          </a:solidFill>
          <a:ln w="9525">
            <a:noFill/>
            <a:round/>
            <a:headEnd/>
            <a:tailEnd/>
          </a:ln>
        </p:spPr>
        <p:txBody>
          <a:bodyPr lIns="57150" tIns="28575" rIns="57150" bIns="28575"/>
          <a:lstStyle/>
          <a:p>
            <a:endParaRPr lang="en-US"/>
          </a:p>
        </p:txBody>
      </p:sp>
      <p:sp>
        <p:nvSpPr>
          <p:cNvPr id="62810" name="Freeform 466"/>
          <p:cNvSpPr>
            <a:spLocks/>
          </p:cNvSpPr>
          <p:nvPr/>
        </p:nvSpPr>
        <p:spPr bwMode="auto">
          <a:xfrm>
            <a:off x="5775325" y="3683000"/>
            <a:ext cx="117475" cy="115888"/>
          </a:xfrm>
          <a:custGeom>
            <a:avLst/>
            <a:gdLst>
              <a:gd name="T0" fmla="*/ 50457 w 759"/>
              <a:gd name="T1" fmla="*/ 0 h 643"/>
              <a:gd name="T2" fmla="*/ 0 w 759"/>
              <a:gd name="T3" fmla="*/ 115888 h 643"/>
              <a:gd name="T4" fmla="*/ 67018 w 759"/>
              <a:gd name="T5" fmla="*/ 115888 h 643"/>
              <a:gd name="T6" fmla="*/ 117475 w 759"/>
              <a:gd name="T7" fmla="*/ 0 h 643"/>
              <a:gd name="T8" fmla="*/ 50457 w 759"/>
              <a:gd name="T9" fmla="*/ 0 h 643"/>
              <a:gd name="T10" fmla="*/ 0 60000 65536"/>
              <a:gd name="T11" fmla="*/ 0 60000 65536"/>
              <a:gd name="T12" fmla="*/ 0 60000 65536"/>
              <a:gd name="T13" fmla="*/ 0 60000 65536"/>
              <a:gd name="T14" fmla="*/ 0 60000 65536"/>
              <a:gd name="T15" fmla="*/ 0 w 759"/>
              <a:gd name="T16" fmla="*/ 0 h 643"/>
              <a:gd name="T17" fmla="*/ 759 w 759"/>
              <a:gd name="T18" fmla="*/ 643 h 643"/>
            </a:gdLst>
            <a:ahLst/>
            <a:cxnLst>
              <a:cxn ang="T10">
                <a:pos x="T0" y="T1"/>
              </a:cxn>
              <a:cxn ang="T11">
                <a:pos x="T2" y="T3"/>
              </a:cxn>
              <a:cxn ang="T12">
                <a:pos x="T4" y="T5"/>
              </a:cxn>
              <a:cxn ang="T13">
                <a:pos x="T6" y="T7"/>
              </a:cxn>
              <a:cxn ang="T14">
                <a:pos x="T8" y="T9"/>
              </a:cxn>
            </a:cxnLst>
            <a:rect l="T15" t="T16" r="T17" b="T18"/>
            <a:pathLst>
              <a:path w="759" h="643">
                <a:moveTo>
                  <a:pt x="326" y="0"/>
                </a:moveTo>
                <a:lnTo>
                  <a:pt x="0" y="643"/>
                </a:lnTo>
                <a:lnTo>
                  <a:pt x="433" y="643"/>
                </a:lnTo>
                <a:lnTo>
                  <a:pt x="759" y="0"/>
                </a:lnTo>
                <a:lnTo>
                  <a:pt x="326" y="0"/>
                </a:lnTo>
                <a:close/>
              </a:path>
            </a:pathLst>
          </a:custGeom>
          <a:noFill/>
          <a:ln w="4763">
            <a:solidFill>
              <a:srgbClr val="000000"/>
            </a:solidFill>
            <a:prstDash val="solid"/>
            <a:round/>
            <a:headEnd/>
            <a:tailEnd/>
          </a:ln>
        </p:spPr>
        <p:txBody>
          <a:bodyPr lIns="57150" tIns="28575" rIns="57150" bIns="28575"/>
          <a:lstStyle/>
          <a:p>
            <a:endParaRPr lang="en-US"/>
          </a:p>
        </p:txBody>
      </p:sp>
      <p:sp>
        <p:nvSpPr>
          <p:cNvPr id="62811" name="Freeform 467"/>
          <p:cNvSpPr>
            <a:spLocks/>
          </p:cNvSpPr>
          <p:nvPr/>
        </p:nvSpPr>
        <p:spPr bwMode="auto">
          <a:xfrm>
            <a:off x="5861050" y="3779838"/>
            <a:ext cx="82550" cy="49212"/>
          </a:xfrm>
          <a:custGeom>
            <a:avLst/>
            <a:gdLst>
              <a:gd name="T0" fmla="*/ 78114 w 521"/>
              <a:gd name="T1" fmla="*/ 45454 h 275"/>
              <a:gd name="T2" fmla="*/ 76054 w 521"/>
              <a:gd name="T3" fmla="*/ 42770 h 275"/>
              <a:gd name="T4" fmla="*/ 74945 w 521"/>
              <a:gd name="T5" fmla="*/ 41517 h 275"/>
              <a:gd name="T6" fmla="*/ 73994 w 521"/>
              <a:gd name="T7" fmla="*/ 39012 h 275"/>
              <a:gd name="T8" fmla="*/ 72093 w 521"/>
              <a:gd name="T9" fmla="*/ 36506 h 275"/>
              <a:gd name="T10" fmla="*/ 70825 w 521"/>
              <a:gd name="T11" fmla="*/ 33285 h 275"/>
              <a:gd name="T12" fmla="*/ 68765 w 521"/>
              <a:gd name="T13" fmla="*/ 30243 h 275"/>
              <a:gd name="T14" fmla="*/ 67656 w 521"/>
              <a:gd name="T15" fmla="*/ 22548 h 275"/>
              <a:gd name="T16" fmla="*/ 67022 w 521"/>
              <a:gd name="T17" fmla="*/ 14853 h 275"/>
              <a:gd name="T18" fmla="*/ 65755 w 521"/>
              <a:gd name="T19" fmla="*/ 6442 h 275"/>
              <a:gd name="T20" fmla="*/ 65279 w 521"/>
              <a:gd name="T21" fmla="*/ 3221 h 275"/>
              <a:gd name="T22" fmla="*/ 63695 w 521"/>
              <a:gd name="T23" fmla="*/ 2147 h 275"/>
              <a:gd name="T24" fmla="*/ 60526 w 521"/>
              <a:gd name="T25" fmla="*/ 2505 h 275"/>
              <a:gd name="T26" fmla="*/ 55139 w 521"/>
              <a:gd name="T27" fmla="*/ 2684 h 275"/>
              <a:gd name="T28" fmla="*/ 49435 w 521"/>
              <a:gd name="T29" fmla="*/ 2147 h 275"/>
              <a:gd name="T30" fmla="*/ 44682 w 521"/>
              <a:gd name="T31" fmla="*/ 2147 h 275"/>
              <a:gd name="T32" fmla="*/ 41830 w 521"/>
              <a:gd name="T33" fmla="*/ 1968 h 275"/>
              <a:gd name="T34" fmla="*/ 37235 w 521"/>
              <a:gd name="T35" fmla="*/ 895 h 275"/>
              <a:gd name="T36" fmla="*/ 32164 w 521"/>
              <a:gd name="T37" fmla="*/ 537 h 275"/>
              <a:gd name="T38" fmla="*/ 18697 w 521"/>
              <a:gd name="T39" fmla="*/ 179 h 275"/>
              <a:gd name="T40" fmla="*/ 9190 w 521"/>
              <a:gd name="T41" fmla="*/ 537 h 275"/>
              <a:gd name="T42" fmla="*/ 5704 w 521"/>
              <a:gd name="T43" fmla="*/ 716 h 275"/>
              <a:gd name="T44" fmla="*/ 0 w 521"/>
              <a:gd name="T45" fmla="*/ 1432 h 275"/>
              <a:gd name="T46" fmla="*/ 792 w 521"/>
              <a:gd name="T47" fmla="*/ 3042 h 275"/>
              <a:gd name="T48" fmla="*/ 2218 w 521"/>
              <a:gd name="T49" fmla="*/ 4653 h 275"/>
              <a:gd name="T50" fmla="*/ 4278 w 521"/>
              <a:gd name="T51" fmla="*/ 6263 h 275"/>
              <a:gd name="T52" fmla="*/ 5070 w 521"/>
              <a:gd name="T53" fmla="*/ 7516 h 275"/>
              <a:gd name="T54" fmla="*/ 6496 w 521"/>
              <a:gd name="T55" fmla="*/ 9842 h 275"/>
              <a:gd name="T56" fmla="*/ 7288 w 521"/>
              <a:gd name="T57" fmla="*/ 10916 h 275"/>
              <a:gd name="T58" fmla="*/ 9348 w 521"/>
              <a:gd name="T59" fmla="*/ 13421 h 275"/>
              <a:gd name="T60" fmla="*/ 11408 w 521"/>
              <a:gd name="T61" fmla="*/ 14853 h 275"/>
              <a:gd name="T62" fmla="*/ 13309 w 521"/>
              <a:gd name="T63" fmla="*/ 15927 h 275"/>
              <a:gd name="T64" fmla="*/ 13943 w 521"/>
              <a:gd name="T65" fmla="*/ 17895 h 275"/>
              <a:gd name="T66" fmla="*/ 16637 w 521"/>
              <a:gd name="T67" fmla="*/ 19506 h 275"/>
              <a:gd name="T68" fmla="*/ 17587 w 521"/>
              <a:gd name="T69" fmla="*/ 20401 h 275"/>
              <a:gd name="T70" fmla="*/ 17746 w 521"/>
              <a:gd name="T71" fmla="*/ 22011 h 275"/>
              <a:gd name="T72" fmla="*/ 19330 w 521"/>
              <a:gd name="T73" fmla="*/ 22369 h 275"/>
              <a:gd name="T74" fmla="*/ 21549 w 521"/>
              <a:gd name="T75" fmla="*/ 23622 h 275"/>
              <a:gd name="T76" fmla="*/ 23608 w 521"/>
              <a:gd name="T77" fmla="*/ 25053 h 275"/>
              <a:gd name="T78" fmla="*/ 25985 w 521"/>
              <a:gd name="T79" fmla="*/ 26485 h 275"/>
              <a:gd name="T80" fmla="*/ 27411 w 521"/>
              <a:gd name="T81" fmla="*/ 28096 h 275"/>
              <a:gd name="T82" fmla="*/ 28679 w 521"/>
              <a:gd name="T83" fmla="*/ 28632 h 275"/>
              <a:gd name="T84" fmla="*/ 31847 w 521"/>
              <a:gd name="T85" fmla="*/ 30780 h 275"/>
              <a:gd name="T86" fmla="*/ 33907 w 521"/>
              <a:gd name="T87" fmla="*/ 31854 h 275"/>
              <a:gd name="T88" fmla="*/ 36601 w 521"/>
              <a:gd name="T89" fmla="*/ 33643 h 275"/>
              <a:gd name="T90" fmla="*/ 38502 w 521"/>
              <a:gd name="T91" fmla="*/ 34717 h 275"/>
              <a:gd name="T92" fmla="*/ 40087 w 521"/>
              <a:gd name="T93" fmla="*/ 35969 h 275"/>
              <a:gd name="T94" fmla="*/ 42305 w 521"/>
              <a:gd name="T95" fmla="*/ 38296 h 275"/>
              <a:gd name="T96" fmla="*/ 45632 w 521"/>
              <a:gd name="T97" fmla="*/ 39370 h 275"/>
              <a:gd name="T98" fmla="*/ 49435 w 521"/>
              <a:gd name="T99" fmla="*/ 41338 h 275"/>
              <a:gd name="T100" fmla="*/ 53238 w 521"/>
              <a:gd name="T101" fmla="*/ 42770 h 275"/>
              <a:gd name="T102" fmla="*/ 56565 w 521"/>
              <a:gd name="T103" fmla="*/ 43843 h 275"/>
              <a:gd name="T104" fmla="*/ 58466 w 521"/>
              <a:gd name="T105" fmla="*/ 44380 h 275"/>
              <a:gd name="T106" fmla="*/ 59417 w 521"/>
              <a:gd name="T107" fmla="*/ 45096 h 275"/>
              <a:gd name="T108" fmla="*/ 62586 w 521"/>
              <a:gd name="T109" fmla="*/ 45275 h 275"/>
              <a:gd name="T110" fmla="*/ 63061 w 521"/>
              <a:gd name="T111" fmla="*/ 45454 h 275"/>
              <a:gd name="T112" fmla="*/ 65438 w 521"/>
              <a:gd name="T113" fmla="*/ 46707 h 275"/>
              <a:gd name="T114" fmla="*/ 68290 w 521"/>
              <a:gd name="T115" fmla="*/ 46886 h 275"/>
              <a:gd name="T116" fmla="*/ 69716 w 521"/>
              <a:gd name="T117" fmla="*/ 47244 h 275"/>
              <a:gd name="T118" fmla="*/ 72568 w 521"/>
              <a:gd name="T119" fmla="*/ 47780 h 275"/>
              <a:gd name="T120" fmla="*/ 75262 w 521"/>
              <a:gd name="T121" fmla="*/ 49212 h 275"/>
              <a:gd name="T122" fmla="*/ 78906 w 521"/>
              <a:gd name="T123" fmla="*/ 49033 h 275"/>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521"/>
              <a:gd name="T187" fmla="*/ 0 h 275"/>
              <a:gd name="T188" fmla="*/ 521 w 521"/>
              <a:gd name="T189" fmla="*/ 275 h 275"/>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521" h="275">
                <a:moveTo>
                  <a:pt x="521" y="271"/>
                </a:moveTo>
                <a:lnTo>
                  <a:pt x="516" y="270"/>
                </a:lnTo>
                <a:lnTo>
                  <a:pt x="513" y="268"/>
                </a:lnTo>
                <a:lnTo>
                  <a:pt x="507" y="263"/>
                </a:lnTo>
                <a:lnTo>
                  <a:pt x="500" y="259"/>
                </a:lnTo>
                <a:lnTo>
                  <a:pt x="493" y="254"/>
                </a:lnTo>
                <a:lnTo>
                  <a:pt x="492" y="252"/>
                </a:lnTo>
                <a:lnTo>
                  <a:pt x="491" y="249"/>
                </a:lnTo>
                <a:lnTo>
                  <a:pt x="487" y="245"/>
                </a:lnTo>
                <a:lnTo>
                  <a:pt x="485" y="242"/>
                </a:lnTo>
                <a:lnTo>
                  <a:pt x="482" y="241"/>
                </a:lnTo>
                <a:lnTo>
                  <a:pt x="480" y="239"/>
                </a:lnTo>
                <a:lnTo>
                  <a:pt x="479" y="239"/>
                </a:lnTo>
                <a:lnTo>
                  <a:pt x="479" y="238"/>
                </a:lnTo>
                <a:lnTo>
                  <a:pt x="478" y="235"/>
                </a:lnTo>
                <a:lnTo>
                  <a:pt x="476" y="234"/>
                </a:lnTo>
                <a:lnTo>
                  <a:pt x="475" y="233"/>
                </a:lnTo>
                <a:lnTo>
                  <a:pt x="473" y="232"/>
                </a:lnTo>
                <a:lnTo>
                  <a:pt x="472" y="228"/>
                </a:lnTo>
                <a:lnTo>
                  <a:pt x="472" y="227"/>
                </a:lnTo>
                <a:lnTo>
                  <a:pt x="471" y="225"/>
                </a:lnTo>
                <a:lnTo>
                  <a:pt x="469" y="222"/>
                </a:lnTo>
                <a:lnTo>
                  <a:pt x="468" y="220"/>
                </a:lnTo>
                <a:lnTo>
                  <a:pt x="467" y="218"/>
                </a:lnTo>
                <a:lnTo>
                  <a:pt x="466" y="215"/>
                </a:lnTo>
                <a:lnTo>
                  <a:pt x="465" y="214"/>
                </a:lnTo>
                <a:lnTo>
                  <a:pt x="461" y="211"/>
                </a:lnTo>
                <a:lnTo>
                  <a:pt x="457" y="208"/>
                </a:lnTo>
                <a:lnTo>
                  <a:pt x="457" y="206"/>
                </a:lnTo>
                <a:lnTo>
                  <a:pt x="455" y="204"/>
                </a:lnTo>
                <a:lnTo>
                  <a:pt x="454" y="201"/>
                </a:lnTo>
                <a:lnTo>
                  <a:pt x="453" y="199"/>
                </a:lnTo>
                <a:lnTo>
                  <a:pt x="452" y="194"/>
                </a:lnTo>
                <a:lnTo>
                  <a:pt x="450" y="190"/>
                </a:lnTo>
                <a:lnTo>
                  <a:pt x="450" y="187"/>
                </a:lnTo>
                <a:lnTo>
                  <a:pt x="447" y="186"/>
                </a:lnTo>
                <a:lnTo>
                  <a:pt x="446" y="184"/>
                </a:lnTo>
                <a:lnTo>
                  <a:pt x="444" y="183"/>
                </a:lnTo>
                <a:lnTo>
                  <a:pt x="440" y="177"/>
                </a:lnTo>
                <a:lnTo>
                  <a:pt x="438" y="174"/>
                </a:lnTo>
                <a:lnTo>
                  <a:pt x="436" y="173"/>
                </a:lnTo>
                <a:lnTo>
                  <a:pt x="434" y="169"/>
                </a:lnTo>
                <a:lnTo>
                  <a:pt x="433" y="165"/>
                </a:lnTo>
                <a:lnTo>
                  <a:pt x="431" y="162"/>
                </a:lnTo>
                <a:lnTo>
                  <a:pt x="430" y="158"/>
                </a:lnTo>
                <a:lnTo>
                  <a:pt x="429" y="145"/>
                </a:lnTo>
                <a:lnTo>
                  <a:pt x="429" y="133"/>
                </a:lnTo>
                <a:lnTo>
                  <a:pt x="427" y="126"/>
                </a:lnTo>
                <a:lnTo>
                  <a:pt x="426" y="121"/>
                </a:lnTo>
                <a:lnTo>
                  <a:pt x="425" y="115"/>
                </a:lnTo>
                <a:lnTo>
                  <a:pt x="424" y="109"/>
                </a:lnTo>
                <a:lnTo>
                  <a:pt x="423" y="101"/>
                </a:lnTo>
                <a:lnTo>
                  <a:pt x="423" y="91"/>
                </a:lnTo>
                <a:lnTo>
                  <a:pt x="423" y="83"/>
                </a:lnTo>
                <a:lnTo>
                  <a:pt x="423" y="74"/>
                </a:lnTo>
                <a:lnTo>
                  <a:pt x="422" y="65"/>
                </a:lnTo>
                <a:lnTo>
                  <a:pt x="420" y="56"/>
                </a:lnTo>
                <a:lnTo>
                  <a:pt x="418" y="48"/>
                </a:lnTo>
                <a:lnTo>
                  <a:pt x="415" y="40"/>
                </a:lnTo>
                <a:lnTo>
                  <a:pt x="415" y="36"/>
                </a:lnTo>
                <a:lnTo>
                  <a:pt x="413" y="33"/>
                </a:lnTo>
                <a:lnTo>
                  <a:pt x="413" y="29"/>
                </a:lnTo>
                <a:lnTo>
                  <a:pt x="413" y="27"/>
                </a:lnTo>
                <a:lnTo>
                  <a:pt x="412" y="24"/>
                </a:lnTo>
                <a:lnTo>
                  <a:pt x="412" y="21"/>
                </a:lnTo>
                <a:lnTo>
                  <a:pt x="412" y="18"/>
                </a:lnTo>
                <a:lnTo>
                  <a:pt x="411" y="15"/>
                </a:lnTo>
                <a:lnTo>
                  <a:pt x="410" y="13"/>
                </a:lnTo>
                <a:lnTo>
                  <a:pt x="409" y="12"/>
                </a:lnTo>
                <a:lnTo>
                  <a:pt x="406" y="12"/>
                </a:lnTo>
                <a:lnTo>
                  <a:pt x="403" y="12"/>
                </a:lnTo>
                <a:lnTo>
                  <a:pt x="402" y="12"/>
                </a:lnTo>
                <a:lnTo>
                  <a:pt x="399" y="12"/>
                </a:lnTo>
                <a:lnTo>
                  <a:pt x="396" y="12"/>
                </a:lnTo>
                <a:lnTo>
                  <a:pt x="394" y="13"/>
                </a:lnTo>
                <a:lnTo>
                  <a:pt x="390" y="13"/>
                </a:lnTo>
                <a:lnTo>
                  <a:pt x="386" y="13"/>
                </a:lnTo>
                <a:lnTo>
                  <a:pt x="382" y="14"/>
                </a:lnTo>
                <a:lnTo>
                  <a:pt x="377" y="14"/>
                </a:lnTo>
                <a:lnTo>
                  <a:pt x="372" y="14"/>
                </a:lnTo>
                <a:lnTo>
                  <a:pt x="367" y="15"/>
                </a:lnTo>
                <a:lnTo>
                  <a:pt x="361" y="15"/>
                </a:lnTo>
                <a:lnTo>
                  <a:pt x="355" y="15"/>
                </a:lnTo>
                <a:lnTo>
                  <a:pt x="348" y="15"/>
                </a:lnTo>
                <a:lnTo>
                  <a:pt x="340" y="15"/>
                </a:lnTo>
                <a:lnTo>
                  <a:pt x="336" y="14"/>
                </a:lnTo>
                <a:lnTo>
                  <a:pt x="332" y="14"/>
                </a:lnTo>
                <a:lnTo>
                  <a:pt x="327" y="13"/>
                </a:lnTo>
                <a:lnTo>
                  <a:pt x="322" y="13"/>
                </a:lnTo>
                <a:lnTo>
                  <a:pt x="312" y="12"/>
                </a:lnTo>
                <a:lnTo>
                  <a:pt x="302" y="12"/>
                </a:lnTo>
                <a:lnTo>
                  <a:pt x="298" y="12"/>
                </a:lnTo>
                <a:lnTo>
                  <a:pt x="293" y="12"/>
                </a:lnTo>
                <a:lnTo>
                  <a:pt x="289" y="12"/>
                </a:lnTo>
                <a:lnTo>
                  <a:pt x="286" y="12"/>
                </a:lnTo>
                <a:lnTo>
                  <a:pt x="282" y="12"/>
                </a:lnTo>
                <a:lnTo>
                  <a:pt x="280" y="12"/>
                </a:lnTo>
                <a:lnTo>
                  <a:pt x="279" y="12"/>
                </a:lnTo>
                <a:lnTo>
                  <a:pt x="279" y="13"/>
                </a:lnTo>
                <a:lnTo>
                  <a:pt x="274" y="12"/>
                </a:lnTo>
                <a:lnTo>
                  <a:pt x="270" y="12"/>
                </a:lnTo>
                <a:lnTo>
                  <a:pt x="264" y="11"/>
                </a:lnTo>
                <a:lnTo>
                  <a:pt x="259" y="11"/>
                </a:lnTo>
                <a:lnTo>
                  <a:pt x="254" y="8"/>
                </a:lnTo>
                <a:lnTo>
                  <a:pt x="249" y="7"/>
                </a:lnTo>
                <a:lnTo>
                  <a:pt x="244" y="6"/>
                </a:lnTo>
                <a:lnTo>
                  <a:pt x="239" y="6"/>
                </a:lnTo>
                <a:lnTo>
                  <a:pt x="235" y="5"/>
                </a:lnTo>
                <a:lnTo>
                  <a:pt x="230" y="5"/>
                </a:lnTo>
                <a:lnTo>
                  <a:pt x="224" y="5"/>
                </a:lnTo>
                <a:lnTo>
                  <a:pt x="217" y="5"/>
                </a:lnTo>
                <a:lnTo>
                  <a:pt x="212" y="4"/>
                </a:lnTo>
                <a:lnTo>
                  <a:pt x="208" y="4"/>
                </a:lnTo>
                <a:lnTo>
                  <a:pt x="203" y="3"/>
                </a:lnTo>
                <a:lnTo>
                  <a:pt x="197" y="3"/>
                </a:lnTo>
                <a:lnTo>
                  <a:pt x="185" y="1"/>
                </a:lnTo>
                <a:lnTo>
                  <a:pt x="173" y="1"/>
                </a:lnTo>
                <a:lnTo>
                  <a:pt x="160" y="1"/>
                </a:lnTo>
                <a:lnTo>
                  <a:pt x="146" y="0"/>
                </a:lnTo>
                <a:lnTo>
                  <a:pt x="118" y="1"/>
                </a:lnTo>
                <a:lnTo>
                  <a:pt x="105" y="1"/>
                </a:lnTo>
                <a:lnTo>
                  <a:pt x="92" y="1"/>
                </a:lnTo>
                <a:lnTo>
                  <a:pt x="79" y="3"/>
                </a:lnTo>
                <a:lnTo>
                  <a:pt x="67" y="3"/>
                </a:lnTo>
                <a:lnTo>
                  <a:pt x="63" y="3"/>
                </a:lnTo>
                <a:lnTo>
                  <a:pt x="58" y="3"/>
                </a:lnTo>
                <a:lnTo>
                  <a:pt x="53" y="3"/>
                </a:lnTo>
                <a:lnTo>
                  <a:pt x="49" y="4"/>
                </a:lnTo>
                <a:lnTo>
                  <a:pt x="45" y="4"/>
                </a:lnTo>
                <a:lnTo>
                  <a:pt x="42" y="4"/>
                </a:lnTo>
                <a:lnTo>
                  <a:pt x="38" y="4"/>
                </a:lnTo>
                <a:lnTo>
                  <a:pt x="36" y="4"/>
                </a:lnTo>
                <a:lnTo>
                  <a:pt x="27" y="4"/>
                </a:lnTo>
                <a:lnTo>
                  <a:pt x="18" y="5"/>
                </a:lnTo>
                <a:lnTo>
                  <a:pt x="10" y="6"/>
                </a:lnTo>
                <a:lnTo>
                  <a:pt x="2" y="7"/>
                </a:lnTo>
                <a:lnTo>
                  <a:pt x="1" y="7"/>
                </a:lnTo>
                <a:lnTo>
                  <a:pt x="0" y="8"/>
                </a:lnTo>
                <a:lnTo>
                  <a:pt x="0" y="10"/>
                </a:lnTo>
                <a:lnTo>
                  <a:pt x="0" y="12"/>
                </a:lnTo>
                <a:lnTo>
                  <a:pt x="1" y="13"/>
                </a:lnTo>
                <a:lnTo>
                  <a:pt x="2" y="14"/>
                </a:lnTo>
                <a:lnTo>
                  <a:pt x="4" y="15"/>
                </a:lnTo>
                <a:lnTo>
                  <a:pt x="5" y="17"/>
                </a:lnTo>
                <a:lnTo>
                  <a:pt x="8" y="18"/>
                </a:lnTo>
                <a:lnTo>
                  <a:pt x="8" y="19"/>
                </a:lnTo>
                <a:lnTo>
                  <a:pt x="9" y="20"/>
                </a:lnTo>
                <a:lnTo>
                  <a:pt x="11" y="22"/>
                </a:lnTo>
                <a:lnTo>
                  <a:pt x="12" y="24"/>
                </a:lnTo>
                <a:lnTo>
                  <a:pt x="14" y="26"/>
                </a:lnTo>
                <a:lnTo>
                  <a:pt x="14" y="27"/>
                </a:lnTo>
                <a:lnTo>
                  <a:pt x="15" y="29"/>
                </a:lnTo>
                <a:lnTo>
                  <a:pt x="16" y="31"/>
                </a:lnTo>
                <a:lnTo>
                  <a:pt x="18" y="32"/>
                </a:lnTo>
                <a:lnTo>
                  <a:pt x="21" y="33"/>
                </a:lnTo>
                <a:lnTo>
                  <a:pt x="27" y="35"/>
                </a:lnTo>
                <a:lnTo>
                  <a:pt x="29" y="35"/>
                </a:lnTo>
                <a:lnTo>
                  <a:pt x="30" y="35"/>
                </a:lnTo>
                <a:lnTo>
                  <a:pt x="30" y="38"/>
                </a:lnTo>
                <a:lnTo>
                  <a:pt x="31" y="39"/>
                </a:lnTo>
                <a:lnTo>
                  <a:pt x="31" y="40"/>
                </a:lnTo>
                <a:lnTo>
                  <a:pt x="32" y="42"/>
                </a:lnTo>
                <a:lnTo>
                  <a:pt x="35" y="43"/>
                </a:lnTo>
                <a:lnTo>
                  <a:pt x="36" y="46"/>
                </a:lnTo>
                <a:lnTo>
                  <a:pt x="37" y="48"/>
                </a:lnTo>
                <a:lnTo>
                  <a:pt x="39" y="52"/>
                </a:lnTo>
                <a:lnTo>
                  <a:pt x="39" y="54"/>
                </a:lnTo>
                <a:lnTo>
                  <a:pt x="41" y="55"/>
                </a:lnTo>
                <a:lnTo>
                  <a:pt x="41" y="57"/>
                </a:lnTo>
                <a:lnTo>
                  <a:pt x="42" y="59"/>
                </a:lnTo>
                <a:lnTo>
                  <a:pt x="43" y="60"/>
                </a:lnTo>
                <a:lnTo>
                  <a:pt x="45" y="60"/>
                </a:lnTo>
                <a:lnTo>
                  <a:pt x="46" y="61"/>
                </a:lnTo>
                <a:lnTo>
                  <a:pt x="49" y="62"/>
                </a:lnTo>
                <a:lnTo>
                  <a:pt x="52" y="65"/>
                </a:lnTo>
                <a:lnTo>
                  <a:pt x="56" y="68"/>
                </a:lnTo>
                <a:lnTo>
                  <a:pt x="57" y="69"/>
                </a:lnTo>
                <a:lnTo>
                  <a:pt x="58" y="72"/>
                </a:lnTo>
                <a:lnTo>
                  <a:pt x="59" y="75"/>
                </a:lnTo>
                <a:lnTo>
                  <a:pt x="60" y="77"/>
                </a:lnTo>
                <a:lnTo>
                  <a:pt x="62" y="80"/>
                </a:lnTo>
                <a:lnTo>
                  <a:pt x="64" y="82"/>
                </a:lnTo>
                <a:lnTo>
                  <a:pt x="66" y="82"/>
                </a:lnTo>
                <a:lnTo>
                  <a:pt x="69" y="83"/>
                </a:lnTo>
                <a:lnTo>
                  <a:pt x="72" y="83"/>
                </a:lnTo>
                <a:lnTo>
                  <a:pt x="77" y="84"/>
                </a:lnTo>
                <a:lnTo>
                  <a:pt x="78" y="84"/>
                </a:lnTo>
                <a:lnTo>
                  <a:pt x="79" y="84"/>
                </a:lnTo>
                <a:lnTo>
                  <a:pt x="80" y="86"/>
                </a:lnTo>
                <a:lnTo>
                  <a:pt x="83" y="88"/>
                </a:lnTo>
                <a:lnTo>
                  <a:pt x="84" y="89"/>
                </a:lnTo>
                <a:lnTo>
                  <a:pt x="84" y="91"/>
                </a:lnTo>
                <a:lnTo>
                  <a:pt x="84" y="94"/>
                </a:lnTo>
                <a:lnTo>
                  <a:pt x="85" y="95"/>
                </a:lnTo>
                <a:lnTo>
                  <a:pt x="86" y="97"/>
                </a:lnTo>
                <a:lnTo>
                  <a:pt x="87" y="98"/>
                </a:lnTo>
                <a:lnTo>
                  <a:pt x="88" y="100"/>
                </a:lnTo>
                <a:lnTo>
                  <a:pt x="91" y="100"/>
                </a:lnTo>
                <a:lnTo>
                  <a:pt x="93" y="101"/>
                </a:lnTo>
                <a:lnTo>
                  <a:pt x="97" y="103"/>
                </a:lnTo>
                <a:lnTo>
                  <a:pt x="99" y="107"/>
                </a:lnTo>
                <a:lnTo>
                  <a:pt x="102" y="108"/>
                </a:lnTo>
                <a:lnTo>
                  <a:pt x="105" y="109"/>
                </a:lnTo>
                <a:lnTo>
                  <a:pt x="107" y="109"/>
                </a:lnTo>
                <a:lnTo>
                  <a:pt x="108" y="110"/>
                </a:lnTo>
                <a:lnTo>
                  <a:pt x="109" y="110"/>
                </a:lnTo>
                <a:lnTo>
                  <a:pt x="109" y="111"/>
                </a:lnTo>
                <a:lnTo>
                  <a:pt x="111" y="112"/>
                </a:lnTo>
                <a:lnTo>
                  <a:pt x="111" y="114"/>
                </a:lnTo>
                <a:lnTo>
                  <a:pt x="109" y="115"/>
                </a:lnTo>
                <a:lnTo>
                  <a:pt x="109" y="116"/>
                </a:lnTo>
                <a:lnTo>
                  <a:pt x="109" y="118"/>
                </a:lnTo>
                <a:lnTo>
                  <a:pt x="109" y="121"/>
                </a:lnTo>
                <a:lnTo>
                  <a:pt x="111" y="122"/>
                </a:lnTo>
                <a:lnTo>
                  <a:pt x="112" y="123"/>
                </a:lnTo>
                <a:lnTo>
                  <a:pt x="113" y="124"/>
                </a:lnTo>
                <a:lnTo>
                  <a:pt x="115" y="124"/>
                </a:lnTo>
                <a:lnTo>
                  <a:pt x="118" y="124"/>
                </a:lnTo>
                <a:lnTo>
                  <a:pt x="120" y="125"/>
                </a:lnTo>
                <a:lnTo>
                  <a:pt x="122" y="125"/>
                </a:lnTo>
                <a:lnTo>
                  <a:pt x="124" y="125"/>
                </a:lnTo>
                <a:lnTo>
                  <a:pt x="126" y="125"/>
                </a:lnTo>
                <a:lnTo>
                  <a:pt x="128" y="128"/>
                </a:lnTo>
                <a:lnTo>
                  <a:pt x="132" y="130"/>
                </a:lnTo>
                <a:lnTo>
                  <a:pt x="134" y="131"/>
                </a:lnTo>
                <a:lnTo>
                  <a:pt x="136" y="132"/>
                </a:lnTo>
                <a:lnTo>
                  <a:pt x="139" y="133"/>
                </a:lnTo>
                <a:lnTo>
                  <a:pt x="141" y="135"/>
                </a:lnTo>
                <a:lnTo>
                  <a:pt x="143" y="136"/>
                </a:lnTo>
                <a:lnTo>
                  <a:pt x="146" y="137"/>
                </a:lnTo>
                <a:lnTo>
                  <a:pt x="148" y="138"/>
                </a:lnTo>
                <a:lnTo>
                  <a:pt x="149" y="140"/>
                </a:lnTo>
                <a:lnTo>
                  <a:pt x="150" y="142"/>
                </a:lnTo>
                <a:lnTo>
                  <a:pt x="152" y="143"/>
                </a:lnTo>
                <a:lnTo>
                  <a:pt x="154" y="144"/>
                </a:lnTo>
                <a:lnTo>
                  <a:pt x="160" y="146"/>
                </a:lnTo>
                <a:lnTo>
                  <a:pt x="162" y="148"/>
                </a:lnTo>
                <a:lnTo>
                  <a:pt x="164" y="148"/>
                </a:lnTo>
                <a:lnTo>
                  <a:pt x="166" y="151"/>
                </a:lnTo>
                <a:lnTo>
                  <a:pt x="168" y="153"/>
                </a:lnTo>
                <a:lnTo>
                  <a:pt x="168" y="155"/>
                </a:lnTo>
                <a:lnTo>
                  <a:pt x="169" y="156"/>
                </a:lnTo>
                <a:lnTo>
                  <a:pt x="171" y="157"/>
                </a:lnTo>
                <a:lnTo>
                  <a:pt x="173" y="157"/>
                </a:lnTo>
                <a:lnTo>
                  <a:pt x="175" y="159"/>
                </a:lnTo>
                <a:lnTo>
                  <a:pt x="176" y="160"/>
                </a:lnTo>
                <a:lnTo>
                  <a:pt x="177" y="160"/>
                </a:lnTo>
                <a:lnTo>
                  <a:pt x="178" y="160"/>
                </a:lnTo>
                <a:lnTo>
                  <a:pt x="180" y="160"/>
                </a:lnTo>
                <a:lnTo>
                  <a:pt x="181" y="160"/>
                </a:lnTo>
                <a:lnTo>
                  <a:pt x="184" y="162"/>
                </a:lnTo>
                <a:lnTo>
                  <a:pt x="187" y="164"/>
                </a:lnTo>
                <a:lnTo>
                  <a:pt x="192" y="167"/>
                </a:lnTo>
                <a:lnTo>
                  <a:pt x="195" y="170"/>
                </a:lnTo>
                <a:lnTo>
                  <a:pt x="198" y="171"/>
                </a:lnTo>
                <a:lnTo>
                  <a:pt x="201" y="172"/>
                </a:lnTo>
                <a:lnTo>
                  <a:pt x="204" y="173"/>
                </a:lnTo>
                <a:lnTo>
                  <a:pt x="207" y="174"/>
                </a:lnTo>
                <a:lnTo>
                  <a:pt x="208" y="174"/>
                </a:lnTo>
                <a:lnTo>
                  <a:pt x="210" y="177"/>
                </a:lnTo>
                <a:lnTo>
                  <a:pt x="212" y="178"/>
                </a:lnTo>
                <a:lnTo>
                  <a:pt x="214" y="178"/>
                </a:lnTo>
                <a:lnTo>
                  <a:pt x="215" y="179"/>
                </a:lnTo>
                <a:lnTo>
                  <a:pt x="218" y="181"/>
                </a:lnTo>
                <a:lnTo>
                  <a:pt x="223" y="184"/>
                </a:lnTo>
                <a:lnTo>
                  <a:pt x="228" y="186"/>
                </a:lnTo>
                <a:lnTo>
                  <a:pt x="229" y="187"/>
                </a:lnTo>
                <a:lnTo>
                  <a:pt x="231" y="188"/>
                </a:lnTo>
                <a:lnTo>
                  <a:pt x="236" y="190"/>
                </a:lnTo>
                <a:lnTo>
                  <a:pt x="237" y="191"/>
                </a:lnTo>
                <a:lnTo>
                  <a:pt x="239" y="192"/>
                </a:lnTo>
                <a:lnTo>
                  <a:pt x="240" y="193"/>
                </a:lnTo>
                <a:lnTo>
                  <a:pt x="242" y="194"/>
                </a:lnTo>
                <a:lnTo>
                  <a:pt x="243" y="194"/>
                </a:lnTo>
                <a:lnTo>
                  <a:pt x="244" y="195"/>
                </a:lnTo>
                <a:lnTo>
                  <a:pt x="246" y="195"/>
                </a:lnTo>
                <a:lnTo>
                  <a:pt x="249" y="195"/>
                </a:lnTo>
                <a:lnTo>
                  <a:pt x="250" y="197"/>
                </a:lnTo>
                <a:lnTo>
                  <a:pt x="252" y="199"/>
                </a:lnTo>
                <a:lnTo>
                  <a:pt x="253" y="201"/>
                </a:lnTo>
                <a:lnTo>
                  <a:pt x="257" y="206"/>
                </a:lnTo>
                <a:lnTo>
                  <a:pt x="259" y="208"/>
                </a:lnTo>
                <a:lnTo>
                  <a:pt x="260" y="211"/>
                </a:lnTo>
                <a:lnTo>
                  <a:pt x="264" y="213"/>
                </a:lnTo>
                <a:lnTo>
                  <a:pt x="265" y="213"/>
                </a:lnTo>
                <a:lnTo>
                  <a:pt x="267" y="214"/>
                </a:lnTo>
                <a:lnTo>
                  <a:pt x="270" y="214"/>
                </a:lnTo>
                <a:lnTo>
                  <a:pt x="272" y="215"/>
                </a:lnTo>
                <a:lnTo>
                  <a:pt x="275" y="215"/>
                </a:lnTo>
                <a:lnTo>
                  <a:pt x="279" y="215"/>
                </a:lnTo>
                <a:lnTo>
                  <a:pt x="284" y="218"/>
                </a:lnTo>
                <a:lnTo>
                  <a:pt x="288" y="220"/>
                </a:lnTo>
                <a:lnTo>
                  <a:pt x="292" y="222"/>
                </a:lnTo>
                <a:lnTo>
                  <a:pt x="298" y="222"/>
                </a:lnTo>
                <a:lnTo>
                  <a:pt x="301" y="225"/>
                </a:lnTo>
                <a:lnTo>
                  <a:pt x="305" y="227"/>
                </a:lnTo>
                <a:lnTo>
                  <a:pt x="308" y="229"/>
                </a:lnTo>
                <a:lnTo>
                  <a:pt x="312" y="231"/>
                </a:lnTo>
                <a:lnTo>
                  <a:pt x="320" y="234"/>
                </a:lnTo>
                <a:lnTo>
                  <a:pt x="325" y="234"/>
                </a:lnTo>
                <a:lnTo>
                  <a:pt x="329" y="235"/>
                </a:lnTo>
                <a:lnTo>
                  <a:pt x="330" y="236"/>
                </a:lnTo>
                <a:lnTo>
                  <a:pt x="333" y="238"/>
                </a:lnTo>
                <a:lnTo>
                  <a:pt x="336" y="239"/>
                </a:lnTo>
                <a:lnTo>
                  <a:pt x="339" y="240"/>
                </a:lnTo>
                <a:lnTo>
                  <a:pt x="344" y="240"/>
                </a:lnTo>
                <a:lnTo>
                  <a:pt x="350" y="241"/>
                </a:lnTo>
                <a:lnTo>
                  <a:pt x="353" y="242"/>
                </a:lnTo>
                <a:lnTo>
                  <a:pt x="354" y="243"/>
                </a:lnTo>
                <a:lnTo>
                  <a:pt x="357" y="245"/>
                </a:lnTo>
                <a:lnTo>
                  <a:pt x="358" y="245"/>
                </a:lnTo>
                <a:lnTo>
                  <a:pt x="360" y="245"/>
                </a:lnTo>
                <a:lnTo>
                  <a:pt x="362" y="246"/>
                </a:lnTo>
                <a:lnTo>
                  <a:pt x="364" y="246"/>
                </a:lnTo>
                <a:lnTo>
                  <a:pt x="367" y="247"/>
                </a:lnTo>
                <a:lnTo>
                  <a:pt x="369" y="248"/>
                </a:lnTo>
                <a:lnTo>
                  <a:pt x="370" y="249"/>
                </a:lnTo>
                <a:lnTo>
                  <a:pt x="371" y="249"/>
                </a:lnTo>
                <a:lnTo>
                  <a:pt x="372" y="250"/>
                </a:lnTo>
                <a:lnTo>
                  <a:pt x="374" y="252"/>
                </a:lnTo>
                <a:lnTo>
                  <a:pt x="375" y="252"/>
                </a:lnTo>
                <a:lnTo>
                  <a:pt x="377" y="252"/>
                </a:lnTo>
                <a:lnTo>
                  <a:pt x="378" y="253"/>
                </a:lnTo>
                <a:lnTo>
                  <a:pt x="382" y="253"/>
                </a:lnTo>
                <a:lnTo>
                  <a:pt x="385" y="253"/>
                </a:lnTo>
                <a:lnTo>
                  <a:pt x="389" y="253"/>
                </a:lnTo>
                <a:lnTo>
                  <a:pt x="395" y="253"/>
                </a:lnTo>
                <a:lnTo>
                  <a:pt x="396" y="254"/>
                </a:lnTo>
                <a:lnTo>
                  <a:pt x="397" y="254"/>
                </a:lnTo>
                <a:lnTo>
                  <a:pt x="398" y="254"/>
                </a:lnTo>
                <a:lnTo>
                  <a:pt x="398" y="255"/>
                </a:lnTo>
                <a:lnTo>
                  <a:pt x="399" y="256"/>
                </a:lnTo>
                <a:lnTo>
                  <a:pt x="402" y="259"/>
                </a:lnTo>
                <a:lnTo>
                  <a:pt x="405" y="260"/>
                </a:lnTo>
                <a:lnTo>
                  <a:pt x="409" y="261"/>
                </a:lnTo>
                <a:lnTo>
                  <a:pt x="413" y="261"/>
                </a:lnTo>
                <a:lnTo>
                  <a:pt x="417" y="260"/>
                </a:lnTo>
                <a:lnTo>
                  <a:pt x="420" y="260"/>
                </a:lnTo>
                <a:lnTo>
                  <a:pt x="425" y="260"/>
                </a:lnTo>
                <a:lnTo>
                  <a:pt x="429" y="260"/>
                </a:lnTo>
                <a:lnTo>
                  <a:pt x="430" y="261"/>
                </a:lnTo>
                <a:lnTo>
                  <a:pt x="431" y="262"/>
                </a:lnTo>
                <a:lnTo>
                  <a:pt x="432" y="263"/>
                </a:lnTo>
                <a:lnTo>
                  <a:pt x="433" y="264"/>
                </a:lnTo>
                <a:lnTo>
                  <a:pt x="434" y="266"/>
                </a:lnTo>
                <a:lnTo>
                  <a:pt x="436" y="266"/>
                </a:lnTo>
                <a:lnTo>
                  <a:pt x="439" y="264"/>
                </a:lnTo>
                <a:lnTo>
                  <a:pt x="440" y="264"/>
                </a:lnTo>
                <a:lnTo>
                  <a:pt x="443" y="264"/>
                </a:lnTo>
                <a:lnTo>
                  <a:pt x="445" y="264"/>
                </a:lnTo>
                <a:lnTo>
                  <a:pt x="447" y="264"/>
                </a:lnTo>
                <a:lnTo>
                  <a:pt x="451" y="264"/>
                </a:lnTo>
                <a:lnTo>
                  <a:pt x="454" y="266"/>
                </a:lnTo>
                <a:lnTo>
                  <a:pt x="458" y="267"/>
                </a:lnTo>
                <a:lnTo>
                  <a:pt x="461" y="268"/>
                </a:lnTo>
                <a:lnTo>
                  <a:pt x="465" y="270"/>
                </a:lnTo>
                <a:lnTo>
                  <a:pt x="467" y="271"/>
                </a:lnTo>
                <a:lnTo>
                  <a:pt x="471" y="273"/>
                </a:lnTo>
                <a:lnTo>
                  <a:pt x="473" y="274"/>
                </a:lnTo>
                <a:lnTo>
                  <a:pt x="475" y="275"/>
                </a:lnTo>
                <a:lnTo>
                  <a:pt x="478" y="275"/>
                </a:lnTo>
                <a:lnTo>
                  <a:pt x="484" y="275"/>
                </a:lnTo>
                <a:lnTo>
                  <a:pt x="486" y="275"/>
                </a:lnTo>
                <a:lnTo>
                  <a:pt x="489" y="275"/>
                </a:lnTo>
                <a:lnTo>
                  <a:pt x="493" y="274"/>
                </a:lnTo>
                <a:lnTo>
                  <a:pt x="498" y="274"/>
                </a:lnTo>
                <a:lnTo>
                  <a:pt x="502" y="273"/>
                </a:lnTo>
                <a:lnTo>
                  <a:pt x="507" y="273"/>
                </a:lnTo>
                <a:lnTo>
                  <a:pt x="514" y="273"/>
                </a:lnTo>
                <a:lnTo>
                  <a:pt x="521" y="271"/>
                </a:lnTo>
                <a:close/>
              </a:path>
            </a:pathLst>
          </a:custGeom>
          <a:solidFill>
            <a:srgbClr val="FF0000"/>
          </a:solidFill>
          <a:ln w="9525">
            <a:noFill/>
            <a:round/>
            <a:headEnd/>
            <a:tailEnd/>
          </a:ln>
        </p:spPr>
        <p:txBody>
          <a:bodyPr lIns="57150" tIns="28575" rIns="57150" bIns="28575"/>
          <a:lstStyle/>
          <a:p>
            <a:endParaRPr lang="en-US"/>
          </a:p>
        </p:txBody>
      </p:sp>
      <p:sp>
        <p:nvSpPr>
          <p:cNvPr id="62812" name="Freeform 468"/>
          <p:cNvSpPr>
            <a:spLocks/>
          </p:cNvSpPr>
          <p:nvPr/>
        </p:nvSpPr>
        <p:spPr bwMode="auto">
          <a:xfrm>
            <a:off x="5783263" y="2316163"/>
            <a:ext cx="80962" cy="57150"/>
          </a:xfrm>
          <a:custGeom>
            <a:avLst/>
            <a:gdLst>
              <a:gd name="T0" fmla="*/ 0 w 516"/>
              <a:gd name="T1" fmla="*/ 50780 h 314"/>
              <a:gd name="T2" fmla="*/ 785 w 516"/>
              <a:gd name="T3" fmla="*/ 52600 h 314"/>
              <a:gd name="T4" fmla="*/ 3138 w 516"/>
              <a:gd name="T5" fmla="*/ 53146 h 314"/>
              <a:gd name="T6" fmla="*/ 4550 w 516"/>
              <a:gd name="T7" fmla="*/ 53874 h 314"/>
              <a:gd name="T8" fmla="*/ 7374 w 516"/>
              <a:gd name="T9" fmla="*/ 54602 h 314"/>
              <a:gd name="T10" fmla="*/ 8787 w 516"/>
              <a:gd name="T11" fmla="*/ 55694 h 314"/>
              <a:gd name="T12" fmla="*/ 11140 w 516"/>
              <a:gd name="T13" fmla="*/ 55876 h 314"/>
              <a:gd name="T14" fmla="*/ 11925 w 516"/>
              <a:gd name="T15" fmla="*/ 57150 h 314"/>
              <a:gd name="T16" fmla="*/ 14906 w 516"/>
              <a:gd name="T17" fmla="*/ 56968 h 314"/>
              <a:gd name="T18" fmla="*/ 17887 w 516"/>
              <a:gd name="T19" fmla="*/ 54056 h 314"/>
              <a:gd name="T20" fmla="*/ 19927 w 516"/>
              <a:gd name="T21" fmla="*/ 52600 h 314"/>
              <a:gd name="T22" fmla="*/ 21810 w 516"/>
              <a:gd name="T23" fmla="*/ 50780 h 314"/>
              <a:gd name="T24" fmla="*/ 23692 w 516"/>
              <a:gd name="T25" fmla="*/ 49506 h 314"/>
              <a:gd name="T26" fmla="*/ 27929 w 516"/>
              <a:gd name="T27" fmla="*/ 45684 h 314"/>
              <a:gd name="T28" fmla="*/ 29812 w 516"/>
              <a:gd name="T29" fmla="*/ 44592 h 314"/>
              <a:gd name="T30" fmla="*/ 32322 w 516"/>
              <a:gd name="T31" fmla="*/ 42407 h 314"/>
              <a:gd name="T32" fmla="*/ 33734 w 516"/>
              <a:gd name="T33" fmla="*/ 41133 h 314"/>
              <a:gd name="T34" fmla="*/ 36402 w 516"/>
              <a:gd name="T35" fmla="*/ 38949 h 314"/>
              <a:gd name="T36" fmla="*/ 38912 w 516"/>
              <a:gd name="T37" fmla="*/ 37493 h 314"/>
              <a:gd name="T38" fmla="*/ 40324 w 516"/>
              <a:gd name="T39" fmla="*/ 35673 h 314"/>
              <a:gd name="T40" fmla="*/ 43619 w 516"/>
              <a:gd name="T41" fmla="*/ 33671 h 314"/>
              <a:gd name="T42" fmla="*/ 45502 w 516"/>
              <a:gd name="T43" fmla="*/ 31669 h 314"/>
              <a:gd name="T44" fmla="*/ 48169 w 516"/>
              <a:gd name="T45" fmla="*/ 29667 h 314"/>
              <a:gd name="T46" fmla="*/ 51150 w 516"/>
              <a:gd name="T47" fmla="*/ 27483 h 314"/>
              <a:gd name="T48" fmla="*/ 54602 w 516"/>
              <a:gd name="T49" fmla="*/ 25117 h 314"/>
              <a:gd name="T50" fmla="*/ 55701 w 516"/>
              <a:gd name="T51" fmla="*/ 23297 h 314"/>
              <a:gd name="T52" fmla="*/ 59623 w 516"/>
              <a:gd name="T53" fmla="*/ 20567 h 314"/>
              <a:gd name="T54" fmla="*/ 60565 w 516"/>
              <a:gd name="T55" fmla="*/ 19111 h 314"/>
              <a:gd name="T56" fmla="*/ 63075 w 516"/>
              <a:gd name="T57" fmla="*/ 17109 h 314"/>
              <a:gd name="T58" fmla="*/ 65585 w 516"/>
              <a:gd name="T59" fmla="*/ 15835 h 314"/>
              <a:gd name="T60" fmla="*/ 68410 w 516"/>
              <a:gd name="T61" fmla="*/ 13832 h 314"/>
              <a:gd name="T62" fmla="*/ 72960 w 516"/>
              <a:gd name="T63" fmla="*/ 9828 h 314"/>
              <a:gd name="T64" fmla="*/ 75157 w 516"/>
              <a:gd name="T65" fmla="*/ 7462 h 314"/>
              <a:gd name="T66" fmla="*/ 77353 w 516"/>
              <a:gd name="T67" fmla="*/ 6006 h 314"/>
              <a:gd name="T68" fmla="*/ 79393 w 516"/>
              <a:gd name="T69" fmla="*/ 4186 h 314"/>
              <a:gd name="T70" fmla="*/ 80805 w 516"/>
              <a:gd name="T71" fmla="*/ 910 h 314"/>
              <a:gd name="T72" fmla="*/ 77981 w 516"/>
              <a:gd name="T73" fmla="*/ 546 h 314"/>
              <a:gd name="T74" fmla="*/ 75000 w 516"/>
              <a:gd name="T75" fmla="*/ 2184 h 314"/>
              <a:gd name="T76" fmla="*/ 70293 w 516"/>
              <a:gd name="T77" fmla="*/ 5460 h 314"/>
              <a:gd name="T78" fmla="*/ 65429 w 516"/>
              <a:gd name="T79" fmla="*/ 7826 h 314"/>
              <a:gd name="T80" fmla="*/ 60094 w 516"/>
              <a:gd name="T81" fmla="*/ 11284 h 314"/>
              <a:gd name="T82" fmla="*/ 58368 w 516"/>
              <a:gd name="T83" fmla="*/ 12376 h 314"/>
              <a:gd name="T84" fmla="*/ 56485 w 516"/>
              <a:gd name="T85" fmla="*/ 12922 h 314"/>
              <a:gd name="T86" fmla="*/ 52406 w 516"/>
              <a:gd name="T87" fmla="*/ 13832 h 314"/>
              <a:gd name="T88" fmla="*/ 47228 w 516"/>
              <a:gd name="T89" fmla="*/ 18383 h 314"/>
              <a:gd name="T90" fmla="*/ 44717 w 516"/>
              <a:gd name="T91" fmla="*/ 21113 h 314"/>
              <a:gd name="T92" fmla="*/ 42364 w 516"/>
              <a:gd name="T93" fmla="*/ 24207 h 314"/>
              <a:gd name="T94" fmla="*/ 37971 w 516"/>
              <a:gd name="T95" fmla="*/ 24935 h 314"/>
              <a:gd name="T96" fmla="*/ 33420 w 516"/>
              <a:gd name="T97" fmla="*/ 26209 h 314"/>
              <a:gd name="T98" fmla="*/ 31224 w 516"/>
              <a:gd name="T99" fmla="*/ 27119 h 314"/>
              <a:gd name="T100" fmla="*/ 30125 w 516"/>
              <a:gd name="T101" fmla="*/ 27483 h 314"/>
              <a:gd name="T102" fmla="*/ 26203 w 516"/>
              <a:gd name="T103" fmla="*/ 30031 h 314"/>
              <a:gd name="T104" fmla="*/ 21496 w 516"/>
              <a:gd name="T105" fmla="*/ 32397 h 314"/>
              <a:gd name="T106" fmla="*/ 19299 w 516"/>
              <a:gd name="T107" fmla="*/ 33489 h 314"/>
              <a:gd name="T108" fmla="*/ 16004 w 516"/>
              <a:gd name="T109" fmla="*/ 37129 h 314"/>
              <a:gd name="T110" fmla="*/ 12866 w 516"/>
              <a:gd name="T111" fmla="*/ 39859 h 314"/>
              <a:gd name="T112" fmla="*/ 10669 w 516"/>
              <a:gd name="T113" fmla="*/ 40587 h 314"/>
              <a:gd name="T114" fmla="*/ 8473 w 516"/>
              <a:gd name="T115" fmla="*/ 41315 h 314"/>
              <a:gd name="T116" fmla="*/ 5492 w 516"/>
              <a:gd name="T117" fmla="*/ 43500 h 314"/>
              <a:gd name="T118" fmla="*/ 1883 w 516"/>
              <a:gd name="T119" fmla="*/ 45138 h 314"/>
              <a:gd name="T120" fmla="*/ 0 w 516"/>
              <a:gd name="T121" fmla="*/ 45866 h 314"/>
              <a:gd name="T122" fmla="*/ 0 w 516"/>
              <a:gd name="T123" fmla="*/ 46776 h 31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516"/>
              <a:gd name="T187" fmla="*/ 0 h 314"/>
              <a:gd name="T188" fmla="*/ 516 w 516"/>
              <a:gd name="T189" fmla="*/ 314 h 314"/>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516" h="314">
                <a:moveTo>
                  <a:pt x="1" y="255"/>
                </a:moveTo>
                <a:lnTo>
                  <a:pt x="1" y="261"/>
                </a:lnTo>
                <a:lnTo>
                  <a:pt x="1" y="266"/>
                </a:lnTo>
                <a:lnTo>
                  <a:pt x="1" y="269"/>
                </a:lnTo>
                <a:lnTo>
                  <a:pt x="0" y="273"/>
                </a:lnTo>
                <a:lnTo>
                  <a:pt x="0" y="276"/>
                </a:lnTo>
                <a:lnTo>
                  <a:pt x="0" y="279"/>
                </a:lnTo>
                <a:lnTo>
                  <a:pt x="0" y="281"/>
                </a:lnTo>
                <a:lnTo>
                  <a:pt x="0" y="283"/>
                </a:lnTo>
                <a:lnTo>
                  <a:pt x="0" y="285"/>
                </a:lnTo>
                <a:lnTo>
                  <a:pt x="0" y="286"/>
                </a:lnTo>
                <a:lnTo>
                  <a:pt x="1" y="287"/>
                </a:lnTo>
                <a:lnTo>
                  <a:pt x="2" y="288"/>
                </a:lnTo>
                <a:lnTo>
                  <a:pt x="5" y="289"/>
                </a:lnTo>
                <a:lnTo>
                  <a:pt x="7" y="289"/>
                </a:lnTo>
                <a:lnTo>
                  <a:pt x="9" y="290"/>
                </a:lnTo>
                <a:lnTo>
                  <a:pt x="13" y="290"/>
                </a:lnTo>
                <a:lnTo>
                  <a:pt x="14" y="292"/>
                </a:lnTo>
                <a:lnTo>
                  <a:pt x="16" y="292"/>
                </a:lnTo>
                <a:lnTo>
                  <a:pt x="17" y="292"/>
                </a:lnTo>
                <a:lnTo>
                  <a:pt x="20" y="292"/>
                </a:lnTo>
                <a:lnTo>
                  <a:pt x="22" y="292"/>
                </a:lnTo>
                <a:lnTo>
                  <a:pt x="23" y="293"/>
                </a:lnTo>
                <a:lnTo>
                  <a:pt x="24" y="293"/>
                </a:lnTo>
                <a:lnTo>
                  <a:pt x="26" y="294"/>
                </a:lnTo>
                <a:lnTo>
                  <a:pt x="27" y="295"/>
                </a:lnTo>
                <a:lnTo>
                  <a:pt x="28" y="296"/>
                </a:lnTo>
                <a:lnTo>
                  <a:pt x="29" y="296"/>
                </a:lnTo>
                <a:lnTo>
                  <a:pt x="30" y="297"/>
                </a:lnTo>
                <a:lnTo>
                  <a:pt x="33" y="297"/>
                </a:lnTo>
                <a:lnTo>
                  <a:pt x="36" y="299"/>
                </a:lnTo>
                <a:lnTo>
                  <a:pt x="38" y="300"/>
                </a:lnTo>
                <a:lnTo>
                  <a:pt x="42" y="300"/>
                </a:lnTo>
                <a:lnTo>
                  <a:pt x="45" y="299"/>
                </a:lnTo>
                <a:lnTo>
                  <a:pt x="47" y="300"/>
                </a:lnTo>
                <a:lnTo>
                  <a:pt x="48" y="300"/>
                </a:lnTo>
                <a:lnTo>
                  <a:pt x="49" y="301"/>
                </a:lnTo>
                <a:lnTo>
                  <a:pt x="50" y="303"/>
                </a:lnTo>
                <a:lnTo>
                  <a:pt x="51" y="303"/>
                </a:lnTo>
                <a:lnTo>
                  <a:pt x="52" y="304"/>
                </a:lnTo>
                <a:lnTo>
                  <a:pt x="56" y="306"/>
                </a:lnTo>
                <a:lnTo>
                  <a:pt x="59" y="306"/>
                </a:lnTo>
                <a:lnTo>
                  <a:pt x="63" y="307"/>
                </a:lnTo>
                <a:lnTo>
                  <a:pt x="65" y="307"/>
                </a:lnTo>
                <a:lnTo>
                  <a:pt x="67" y="307"/>
                </a:lnTo>
                <a:lnTo>
                  <a:pt x="69" y="307"/>
                </a:lnTo>
                <a:lnTo>
                  <a:pt x="70" y="307"/>
                </a:lnTo>
                <a:lnTo>
                  <a:pt x="71" y="307"/>
                </a:lnTo>
                <a:lnTo>
                  <a:pt x="72" y="307"/>
                </a:lnTo>
                <a:lnTo>
                  <a:pt x="72" y="308"/>
                </a:lnTo>
                <a:lnTo>
                  <a:pt x="72" y="309"/>
                </a:lnTo>
                <a:lnTo>
                  <a:pt x="72" y="310"/>
                </a:lnTo>
                <a:lnTo>
                  <a:pt x="74" y="311"/>
                </a:lnTo>
                <a:lnTo>
                  <a:pt x="75" y="313"/>
                </a:lnTo>
                <a:lnTo>
                  <a:pt x="76" y="314"/>
                </a:lnTo>
                <a:lnTo>
                  <a:pt x="78" y="314"/>
                </a:lnTo>
                <a:lnTo>
                  <a:pt x="79" y="314"/>
                </a:lnTo>
                <a:lnTo>
                  <a:pt x="82" y="314"/>
                </a:lnTo>
                <a:lnTo>
                  <a:pt x="84" y="314"/>
                </a:lnTo>
                <a:lnTo>
                  <a:pt x="88" y="314"/>
                </a:lnTo>
                <a:lnTo>
                  <a:pt x="91" y="313"/>
                </a:lnTo>
                <a:lnTo>
                  <a:pt x="95" y="313"/>
                </a:lnTo>
                <a:lnTo>
                  <a:pt x="98" y="311"/>
                </a:lnTo>
                <a:lnTo>
                  <a:pt x="103" y="310"/>
                </a:lnTo>
                <a:lnTo>
                  <a:pt x="105" y="307"/>
                </a:lnTo>
                <a:lnTo>
                  <a:pt x="109" y="302"/>
                </a:lnTo>
                <a:lnTo>
                  <a:pt x="110" y="301"/>
                </a:lnTo>
                <a:lnTo>
                  <a:pt x="112" y="299"/>
                </a:lnTo>
                <a:lnTo>
                  <a:pt x="114" y="297"/>
                </a:lnTo>
                <a:lnTo>
                  <a:pt x="117" y="297"/>
                </a:lnTo>
                <a:lnTo>
                  <a:pt x="117" y="296"/>
                </a:lnTo>
                <a:lnTo>
                  <a:pt x="118" y="295"/>
                </a:lnTo>
                <a:lnTo>
                  <a:pt x="121" y="293"/>
                </a:lnTo>
                <a:lnTo>
                  <a:pt x="124" y="292"/>
                </a:lnTo>
                <a:lnTo>
                  <a:pt x="127" y="290"/>
                </a:lnTo>
                <a:lnTo>
                  <a:pt x="127" y="289"/>
                </a:lnTo>
                <a:lnTo>
                  <a:pt x="128" y="287"/>
                </a:lnTo>
                <a:lnTo>
                  <a:pt x="131" y="286"/>
                </a:lnTo>
                <a:lnTo>
                  <a:pt x="133" y="285"/>
                </a:lnTo>
                <a:lnTo>
                  <a:pt x="137" y="283"/>
                </a:lnTo>
                <a:lnTo>
                  <a:pt x="138" y="281"/>
                </a:lnTo>
                <a:lnTo>
                  <a:pt x="139" y="280"/>
                </a:lnTo>
                <a:lnTo>
                  <a:pt x="139" y="279"/>
                </a:lnTo>
                <a:lnTo>
                  <a:pt x="140" y="279"/>
                </a:lnTo>
                <a:lnTo>
                  <a:pt x="140" y="278"/>
                </a:lnTo>
                <a:lnTo>
                  <a:pt x="141" y="278"/>
                </a:lnTo>
                <a:lnTo>
                  <a:pt x="142" y="278"/>
                </a:lnTo>
                <a:lnTo>
                  <a:pt x="144" y="278"/>
                </a:lnTo>
                <a:lnTo>
                  <a:pt x="147" y="275"/>
                </a:lnTo>
                <a:lnTo>
                  <a:pt x="151" y="272"/>
                </a:lnTo>
                <a:lnTo>
                  <a:pt x="158" y="266"/>
                </a:lnTo>
                <a:lnTo>
                  <a:pt x="166" y="260"/>
                </a:lnTo>
                <a:lnTo>
                  <a:pt x="169" y="258"/>
                </a:lnTo>
                <a:lnTo>
                  <a:pt x="174" y="255"/>
                </a:lnTo>
                <a:lnTo>
                  <a:pt x="175" y="254"/>
                </a:lnTo>
                <a:lnTo>
                  <a:pt x="176" y="252"/>
                </a:lnTo>
                <a:lnTo>
                  <a:pt x="178" y="251"/>
                </a:lnTo>
                <a:lnTo>
                  <a:pt x="179" y="249"/>
                </a:lnTo>
                <a:lnTo>
                  <a:pt x="180" y="249"/>
                </a:lnTo>
                <a:lnTo>
                  <a:pt x="181" y="248"/>
                </a:lnTo>
                <a:lnTo>
                  <a:pt x="183" y="248"/>
                </a:lnTo>
                <a:lnTo>
                  <a:pt x="186" y="248"/>
                </a:lnTo>
                <a:lnTo>
                  <a:pt x="188" y="247"/>
                </a:lnTo>
                <a:lnTo>
                  <a:pt x="190" y="245"/>
                </a:lnTo>
                <a:lnTo>
                  <a:pt x="194" y="241"/>
                </a:lnTo>
                <a:lnTo>
                  <a:pt x="195" y="240"/>
                </a:lnTo>
                <a:lnTo>
                  <a:pt x="197" y="239"/>
                </a:lnTo>
                <a:lnTo>
                  <a:pt x="200" y="238"/>
                </a:lnTo>
                <a:lnTo>
                  <a:pt x="202" y="237"/>
                </a:lnTo>
                <a:lnTo>
                  <a:pt x="204" y="235"/>
                </a:lnTo>
                <a:lnTo>
                  <a:pt x="206" y="233"/>
                </a:lnTo>
                <a:lnTo>
                  <a:pt x="207" y="232"/>
                </a:lnTo>
                <a:lnTo>
                  <a:pt x="208" y="232"/>
                </a:lnTo>
                <a:lnTo>
                  <a:pt x="209" y="232"/>
                </a:lnTo>
                <a:lnTo>
                  <a:pt x="211" y="228"/>
                </a:lnTo>
                <a:lnTo>
                  <a:pt x="213" y="227"/>
                </a:lnTo>
                <a:lnTo>
                  <a:pt x="214" y="226"/>
                </a:lnTo>
                <a:lnTo>
                  <a:pt x="215" y="226"/>
                </a:lnTo>
                <a:lnTo>
                  <a:pt x="217" y="226"/>
                </a:lnTo>
                <a:lnTo>
                  <a:pt x="222" y="224"/>
                </a:lnTo>
                <a:lnTo>
                  <a:pt x="224" y="221"/>
                </a:lnTo>
                <a:lnTo>
                  <a:pt x="228" y="220"/>
                </a:lnTo>
                <a:lnTo>
                  <a:pt x="229" y="218"/>
                </a:lnTo>
                <a:lnTo>
                  <a:pt x="231" y="217"/>
                </a:lnTo>
                <a:lnTo>
                  <a:pt x="232" y="214"/>
                </a:lnTo>
                <a:lnTo>
                  <a:pt x="235" y="213"/>
                </a:lnTo>
                <a:lnTo>
                  <a:pt x="237" y="212"/>
                </a:lnTo>
                <a:lnTo>
                  <a:pt x="238" y="211"/>
                </a:lnTo>
                <a:lnTo>
                  <a:pt x="239" y="210"/>
                </a:lnTo>
                <a:lnTo>
                  <a:pt x="242" y="210"/>
                </a:lnTo>
                <a:lnTo>
                  <a:pt x="245" y="209"/>
                </a:lnTo>
                <a:lnTo>
                  <a:pt x="248" y="206"/>
                </a:lnTo>
                <a:lnTo>
                  <a:pt x="250" y="205"/>
                </a:lnTo>
                <a:lnTo>
                  <a:pt x="254" y="204"/>
                </a:lnTo>
                <a:lnTo>
                  <a:pt x="254" y="202"/>
                </a:lnTo>
                <a:lnTo>
                  <a:pt x="255" y="200"/>
                </a:lnTo>
                <a:lnTo>
                  <a:pt x="255" y="198"/>
                </a:lnTo>
                <a:lnTo>
                  <a:pt x="256" y="197"/>
                </a:lnTo>
                <a:lnTo>
                  <a:pt x="257" y="196"/>
                </a:lnTo>
                <a:lnTo>
                  <a:pt x="258" y="195"/>
                </a:lnTo>
                <a:lnTo>
                  <a:pt x="262" y="192"/>
                </a:lnTo>
                <a:lnTo>
                  <a:pt x="266" y="190"/>
                </a:lnTo>
                <a:lnTo>
                  <a:pt x="268" y="190"/>
                </a:lnTo>
                <a:lnTo>
                  <a:pt x="270" y="190"/>
                </a:lnTo>
                <a:lnTo>
                  <a:pt x="273" y="188"/>
                </a:lnTo>
                <a:lnTo>
                  <a:pt x="278" y="185"/>
                </a:lnTo>
                <a:lnTo>
                  <a:pt x="282" y="182"/>
                </a:lnTo>
                <a:lnTo>
                  <a:pt x="285" y="179"/>
                </a:lnTo>
                <a:lnTo>
                  <a:pt x="285" y="177"/>
                </a:lnTo>
                <a:lnTo>
                  <a:pt x="286" y="176"/>
                </a:lnTo>
                <a:lnTo>
                  <a:pt x="286" y="175"/>
                </a:lnTo>
                <a:lnTo>
                  <a:pt x="289" y="174"/>
                </a:lnTo>
                <a:lnTo>
                  <a:pt x="290" y="174"/>
                </a:lnTo>
                <a:lnTo>
                  <a:pt x="292" y="172"/>
                </a:lnTo>
                <a:lnTo>
                  <a:pt x="296" y="174"/>
                </a:lnTo>
                <a:lnTo>
                  <a:pt x="298" y="171"/>
                </a:lnTo>
                <a:lnTo>
                  <a:pt x="300" y="170"/>
                </a:lnTo>
                <a:lnTo>
                  <a:pt x="304" y="168"/>
                </a:lnTo>
                <a:lnTo>
                  <a:pt x="306" y="168"/>
                </a:lnTo>
                <a:lnTo>
                  <a:pt x="307" y="163"/>
                </a:lnTo>
                <a:lnTo>
                  <a:pt x="308" y="159"/>
                </a:lnTo>
                <a:lnTo>
                  <a:pt x="310" y="158"/>
                </a:lnTo>
                <a:lnTo>
                  <a:pt x="312" y="156"/>
                </a:lnTo>
                <a:lnTo>
                  <a:pt x="313" y="155"/>
                </a:lnTo>
                <a:lnTo>
                  <a:pt x="315" y="155"/>
                </a:lnTo>
                <a:lnTo>
                  <a:pt x="321" y="152"/>
                </a:lnTo>
                <a:lnTo>
                  <a:pt x="326" y="151"/>
                </a:lnTo>
                <a:lnTo>
                  <a:pt x="328" y="149"/>
                </a:lnTo>
                <a:lnTo>
                  <a:pt x="331" y="147"/>
                </a:lnTo>
                <a:lnTo>
                  <a:pt x="334" y="147"/>
                </a:lnTo>
                <a:lnTo>
                  <a:pt x="338" y="145"/>
                </a:lnTo>
                <a:lnTo>
                  <a:pt x="340" y="144"/>
                </a:lnTo>
                <a:lnTo>
                  <a:pt x="342" y="142"/>
                </a:lnTo>
                <a:lnTo>
                  <a:pt x="348" y="138"/>
                </a:lnTo>
                <a:lnTo>
                  <a:pt x="348" y="136"/>
                </a:lnTo>
                <a:lnTo>
                  <a:pt x="349" y="134"/>
                </a:lnTo>
                <a:lnTo>
                  <a:pt x="349" y="131"/>
                </a:lnTo>
                <a:lnTo>
                  <a:pt x="351" y="130"/>
                </a:lnTo>
                <a:lnTo>
                  <a:pt x="352" y="129"/>
                </a:lnTo>
                <a:lnTo>
                  <a:pt x="353" y="128"/>
                </a:lnTo>
                <a:lnTo>
                  <a:pt x="355" y="128"/>
                </a:lnTo>
                <a:lnTo>
                  <a:pt x="358" y="127"/>
                </a:lnTo>
                <a:lnTo>
                  <a:pt x="363" y="124"/>
                </a:lnTo>
                <a:lnTo>
                  <a:pt x="368" y="122"/>
                </a:lnTo>
                <a:lnTo>
                  <a:pt x="373" y="120"/>
                </a:lnTo>
                <a:lnTo>
                  <a:pt x="379" y="117"/>
                </a:lnTo>
                <a:lnTo>
                  <a:pt x="379" y="114"/>
                </a:lnTo>
                <a:lnTo>
                  <a:pt x="380" y="113"/>
                </a:lnTo>
                <a:lnTo>
                  <a:pt x="380" y="112"/>
                </a:lnTo>
                <a:lnTo>
                  <a:pt x="381" y="112"/>
                </a:lnTo>
                <a:lnTo>
                  <a:pt x="382" y="112"/>
                </a:lnTo>
                <a:lnTo>
                  <a:pt x="383" y="110"/>
                </a:lnTo>
                <a:lnTo>
                  <a:pt x="383" y="108"/>
                </a:lnTo>
                <a:lnTo>
                  <a:pt x="384" y="107"/>
                </a:lnTo>
                <a:lnTo>
                  <a:pt x="386" y="105"/>
                </a:lnTo>
                <a:lnTo>
                  <a:pt x="388" y="103"/>
                </a:lnTo>
                <a:lnTo>
                  <a:pt x="391" y="101"/>
                </a:lnTo>
                <a:lnTo>
                  <a:pt x="396" y="100"/>
                </a:lnTo>
                <a:lnTo>
                  <a:pt x="397" y="99"/>
                </a:lnTo>
                <a:lnTo>
                  <a:pt x="400" y="96"/>
                </a:lnTo>
                <a:lnTo>
                  <a:pt x="401" y="95"/>
                </a:lnTo>
                <a:lnTo>
                  <a:pt x="402" y="94"/>
                </a:lnTo>
                <a:lnTo>
                  <a:pt x="403" y="94"/>
                </a:lnTo>
                <a:lnTo>
                  <a:pt x="404" y="93"/>
                </a:lnTo>
                <a:lnTo>
                  <a:pt x="407" y="93"/>
                </a:lnTo>
                <a:lnTo>
                  <a:pt x="410" y="93"/>
                </a:lnTo>
                <a:lnTo>
                  <a:pt x="412" y="91"/>
                </a:lnTo>
                <a:lnTo>
                  <a:pt x="415" y="88"/>
                </a:lnTo>
                <a:lnTo>
                  <a:pt x="418" y="87"/>
                </a:lnTo>
                <a:lnTo>
                  <a:pt x="422" y="86"/>
                </a:lnTo>
                <a:lnTo>
                  <a:pt x="424" y="83"/>
                </a:lnTo>
                <a:lnTo>
                  <a:pt x="426" y="82"/>
                </a:lnTo>
                <a:lnTo>
                  <a:pt x="429" y="81"/>
                </a:lnTo>
                <a:lnTo>
                  <a:pt x="430" y="80"/>
                </a:lnTo>
                <a:lnTo>
                  <a:pt x="432" y="80"/>
                </a:lnTo>
                <a:lnTo>
                  <a:pt x="436" y="76"/>
                </a:lnTo>
                <a:lnTo>
                  <a:pt x="439" y="73"/>
                </a:lnTo>
                <a:lnTo>
                  <a:pt x="448" y="65"/>
                </a:lnTo>
                <a:lnTo>
                  <a:pt x="451" y="61"/>
                </a:lnTo>
                <a:lnTo>
                  <a:pt x="456" y="58"/>
                </a:lnTo>
                <a:lnTo>
                  <a:pt x="460" y="55"/>
                </a:lnTo>
                <a:lnTo>
                  <a:pt x="463" y="54"/>
                </a:lnTo>
                <a:lnTo>
                  <a:pt x="465" y="54"/>
                </a:lnTo>
                <a:lnTo>
                  <a:pt x="467" y="52"/>
                </a:lnTo>
                <a:lnTo>
                  <a:pt x="470" y="51"/>
                </a:lnTo>
                <a:lnTo>
                  <a:pt x="472" y="48"/>
                </a:lnTo>
                <a:lnTo>
                  <a:pt x="474" y="47"/>
                </a:lnTo>
                <a:lnTo>
                  <a:pt x="476" y="45"/>
                </a:lnTo>
                <a:lnTo>
                  <a:pt x="478" y="43"/>
                </a:lnTo>
                <a:lnTo>
                  <a:pt x="479" y="41"/>
                </a:lnTo>
                <a:lnTo>
                  <a:pt x="481" y="39"/>
                </a:lnTo>
                <a:lnTo>
                  <a:pt x="483" y="38"/>
                </a:lnTo>
                <a:lnTo>
                  <a:pt x="484" y="37"/>
                </a:lnTo>
                <a:lnTo>
                  <a:pt x="486" y="36"/>
                </a:lnTo>
                <a:lnTo>
                  <a:pt x="488" y="34"/>
                </a:lnTo>
                <a:lnTo>
                  <a:pt x="491" y="33"/>
                </a:lnTo>
                <a:lnTo>
                  <a:pt x="493" y="33"/>
                </a:lnTo>
                <a:lnTo>
                  <a:pt x="494" y="30"/>
                </a:lnTo>
                <a:lnTo>
                  <a:pt x="497" y="27"/>
                </a:lnTo>
                <a:lnTo>
                  <a:pt x="498" y="26"/>
                </a:lnTo>
                <a:lnTo>
                  <a:pt x="500" y="25"/>
                </a:lnTo>
                <a:lnTo>
                  <a:pt x="501" y="24"/>
                </a:lnTo>
                <a:lnTo>
                  <a:pt x="504" y="24"/>
                </a:lnTo>
                <a:lnTo>
                  <a:pt x="506" y="23"/>
                </a:lnTo>
                <a:lnTo>
                  <a:pt x="509" y="22"/>
                </a:lnTo>
                <a:lnTo>
                  <a:pt x="511" y="19"/>
                </a:lnTo>
                <a:lnTo>
                  <a:pt x="513" y="16"/>
                </a:lnTo>
                <a:lnTo>
                  <a:pt x="514" y="13"/>
                </a:lnTo>
                <a:lnTo>
                  <a:pt x="516" y="10"/>
                </a:lnTo>
                <a:lnTo>
                  <a:pt x="515" y="8"/>
                </a:lnTo>
                <a:lnTo>
                  <a:pt x="515" y="5"/>
                </a:lnTo>
                <a:lnTo>
                  <a:pt x="514" y="3"/>
                </a:lnTo>
                <a:lnTo>
                  <a:pt x="513" y="0"/>
                </a:lnTo>
                <a:lnTo>
                  <a:pt x="511" y="2"/>
                </a:lnTo>
                <a:lnTo>
                  <a:pt x="508" y="2"/>
                </a:lnTo>
                <a:lnTo>
                  <a:pt x="505" y="2"/>
                </a:lnTo>
                <a:lnTo>
                  <a:pt x="500" y="2"/>
                </a:lnTo>
                <a:lnTo>
                  <a:pt x="497" y="3"/>
                </a:lnTo>
                <a:lnTo>
                  <a:pt x="494" y="4"/>
                </a:lnTo>
                <a:lnTo>
                  <a:pt x="492" y="4"/>
                </a:lnTo>
                <a:lnTo>
                  <a:pt x="488" y="6"/>
                </a:lnTo>
                <a:lnTo>
                  <a:pt x="485" y="9"/>
                </a:lnTo>
                <a:lnTo>
                  <a:pt x="483" y="10"/>
                </a:lnTo>
                <a:lnTo>
                  <a:pt x="480" y="11"/>
                </a:lnTo>
                <a:lnTo>
                  <a:pt x="478" y="12"/>
                </a:lnTo>
                <a:lnTo>
                  <a:pt x="474" y="15"/>
                </a:lnTo>
                <a:lnTo>
                  <a:pt x="467" y="19"/>
                </a:lnTo>
                <a:lnTo>
                  <a:pt x="465" y="22"/>
                </a:lnTo>
                <a:lnTo>
                  <a:pt x="462" y="23"/>
                </a:lnTo>
                <a:lnTo>
                  <a:pt x="458" y="24"/>
                </a:lnTo>
                <a:lnTo>
                  <a:pt x="455" y="25"/>
                </a:lnTo>
                <a:lnTo>
                  <a:pt x="448" y="30"/>
                </a:lnTo>
                <a:lnTo>
                  <a:pt x="441" y="33"/>
                </a:lnTo>
                <a:lnTo>
                  <a:pt x="434" y="37"/>
                </a:lnTo>
                <a:lnTo>
                  <a:pt x="429" y="38"/>
                </a:lnTo>
                <a:lnTo>
                  <a:pt x="425" y="38"/>
                </a:lnTo>
                <a:lnTo>
                  <a:pt x="423" y="40"/>
                </a:lnTo>
                <a:lnTo>
                  <a:pt x="421" y="41"/>
                </a:lnTo>
                <a:lnTo>
                  <a:pt x="417" y="43"/>
                </a:lnTo>
                <a:lnTo>
                  <a:pt x="415" y="44"/>
                </a:lnTo>
                <a:lnTo>
                  <a:pt x="410" y="46"/>
                </a:lnTo>
                <a:lnTo>
                  <a:pt x="405" y="50"/>
                </a:lnTo>
                <a:lnTo>
                  <a:pt x="397" y="55"/>
                </a:lnTo>
                <a:lnTo>
                  <a:pt x="393" y="59"/>
                </a:lnTo>
                <a:lnTo>
                  <a:pt x="388" y="61"/>
                </a:lnTo>
                <a:lnTo>
                  <a:pt x="383" y="62"/>
                </a:lnTo>
                <a:lnTo>
                  <a:pt x="380" y="64"/>
                </a:lnTo>
                <a:lnTo>
                  <a:pt x="377" y="65"/>
                </a:lnTo>
                <a:lnTo>
                  <a:pt x="376" y="66"/>
                </a:lnTo>
                <a:lnTo>
                  <a:pt x="375" y="67"/>
                </a:lnTo>
                <a:lnTo>
                  <a:pt x="374" y="67"/>
                </a:lnTo>
                <a:lnTo>
                  <a:pt x="373" y="68"/>
                </a:lnTo>
                <a:lnTo>
                  <a:pt x="372" y="68"/>
                </a:lnTo>
                <a:lnTo>
                  <a:pt x="368" y="68"/>
                </a:lnTo>
                <a:lnTo>
                  <a:pt x="367" y="69"/>
                </a:lnTo>
                <a:lnTo>
                  <a:pt x="366" y="69"/>
                </a:lnTo>
                <a:lnTo>
                  <a:pt x="362" y="71"/>
                </a:lnTo>
                <a:lnTo>
                  <a:pt x="360" y="71"/>
                </a:lnTo>
                <a:lnTo>
                  <a:pt x="355" y="72"/>
                </a:lnTo>
                <a:lnTo>
                  <a:pt x="349" y="72"/>
                </a:lnTo>
                <a:lnTo>
                  <a:pt x="344" y="73"/>
                </a:lnTo>
                <a:lnTo>
                  <a:pt x="341" y="74"/>
                </a:lnTo>
                <a:lnTo>
                  <a:pt x="339" y="75"/>
                </a:lnTo>
                <a:lnTo>
                  <a:pt x="336" y="75"/>
                </a:lnTo>
                <a:lnTo>
                  <a:pt x="334" y="76"/>
                </a:lnTo>
                <a:lnTo>
                  <a:pt x="332" y="80"/>
                </a:lnTo>
                <a:lnTo>
                  <a:pt x="328" y="82"/>
                </a:lnTo>
                <a:lnTo>
                  <a:pt x="325" y="83"/>
                </a:lnTo>
                <a:lnTo>
                  <a:pt x="321" y="86"/>
                </a:lnTo>
                <a:lnTo>
                  <a:pt x="314" y="91"/>
                </a:lnTo>
                <a:lnTo>
                  <a:pt x="307" y="95"/>
                </a:lnTo>
                <a:lnTo>
                  <a:pt x="301" y="101"/>
                </a:lnTo>
                <a:lnTo>
                  <a:pt x="298" y="103"/>
                </a:lnTo>
                <a:lnTo>
                  <a:pt x="296" y="107"/>
                </a:lnTo>
                <a:lnTo>
                  <a:pt x="294" y="108"/>
                </a:lnTo>
                <a:lnTo>
                  <a:pt x="292" y="110"/>
                </a:lnTo>
                <a:lnTo>
                  <a:pt x="289" y="114"/>
                </a:lnTo>
                <a:lnTo>
                  <a:pt x="287" y="115"/>
                </a:lnTo>
                <a:lnTo>
                  <a:pt x="285" y="116"/>
                </a:lnTo>
                <a:lnTo>
                  <a:pt x="284" y="117"/>
                </a:lnTo>
                <a:lnTo>
                  <a:pt x="282" y="121"/>
                </a:lnTo>
                <a:lnTo>
                  <a:pt x="279" y="124"/>
                </a:lnTo>
                <a:lnTo>
                  <a:pt x="276" y="128"/>
                </a:lnTo>
                <a:lnTo>
                  <a:pt x="273" y="130"/>
                </a:lnTo>
                <a:lnTo>
                  <a:pt x="270" y="133"/>
                </a:lnTo>
                <a:lnTo>
                  <a:pt x="268" y="134"/>
                </a:lnTo>
                <a:lnTo>
                  <a:pt x="264" y="135"/>
                </a:lnTo>
                <a:lnTo>
                  <a:pt x="262" y="136"/>
                </a:lnTo>
                <a:lnTo>
                  <a:pt x="255" y="137"/>
                </a:lnTo>
                <a:lnTo>
                  <a:pt x="250" y="137"/>
                </a:lnTo>
                <a:lnTo>
                  <a:pt x="246" y="137"/>
                </a:lnTo>
                <a:lnTo>
                  <a:pt x="242" y="137"/>
                </a:lnTo>
                <a:lnTo>
                  <a:pt x="237" y="138"/>
                </a:lnTo>
                <a:lnTo>
                  <a:pt x="231" y="138"/>
                </a:lnTo>
                <a:lnTo>
                  <a:pt x="227" y="138"/>
                </a:lnTo>
                <a:lnTo>
                  <a:pt x="221" y="141"/>
                </a:lnTo>
                <a:lnTo>
                  <a:pt x="217" y="142"/>
                </a:lnTo>
                <a:lnTo>
                  <a:pt x="214" y="142"/>
                </a:lnTo>
                <a:lnTo>
                  <a:pt x="213" y="144"/>
                </a:lnTo>
                <a:lnTo>
                  <a:pt x="211" y="145"/>
                </a:lnTo>
                <a:lnTo>
                  <a:pt x="210" y="147"/>
                </a:lnTo>
                <a:lnTo>
                  <a:pt x="209" y="147"/>
                </a:lnTo>
                <a:lnTo>
                  <a:pt x="206" y="148"/>
                </a:lnTo>
                <a:lnTo>
                  <a:pt x="203" y="148"/>
                </a:lnTo>
                <a:lnTo>
                  <a:pt x="201" y="148"/>
                </a:lnTo>
                <a:lnTo>
                  <a:pt x="199" y="149"/>
                </a:lnTo>
                <a:lnTo>
                  <a:pt x="197" y="150"/>
                </a:lnTo>
                <a:lnTo>
                  <a:pt x="196" y="150"/>
                </a:lnTo>
                <a:lnTo>
                  <a:pt x="195" y="150"/>
                </a:lnTo>
                <a:lnTo>
                  <a:pt x="195" y="151"/>
                </a:lnTo>
                <a:lnTo>
                  <a:pt x="194" y="151"/>
                </a:lnTo>
                <a:lnTo>
                  <a:pt x="193" y="151"/>
                </a:lnTo>
                <a:lnTo>
                  <a:pt x="192" y="151"/>
                </a:lnTo>
                <a:lnTo>
                  <a:pt x="189" y="152"/>
                </a:lnTo>
                <a:lnTo>
                  <a:pt x="187" y="154"/>
                </a:lnTo>
                <a:lnTo>
                  <a:pt x="185" y="155"/>
                </a:lnTo>
                <a:lnTo>
                  <a:pt x="182" y="155"/>
                </a:lnTo>
                <a:lnTo>
                  <a:pt x="179" y="157"/>
                </a:lnTo>
                <a:lnTo>
                  <a:pt x="174" y="159"/>
                </a:lnTo>
                <a:lnTo>
                  <a:pt x="167" y="165"/>
                </a:lnTo>
                <a:lnTo>
                  <a:pt x="162" y="168"/>
                </a:lnTo>
                <a:lnTo>
                  <a:pt x="159" y="170"/>
                </a:lnTo>
                <a:lnTo>
                  <a:pt x="154" y="172"/>
                </a:lnTo>
                <a:lnTo>
                  <a:pt x="149" y="174"/>
                </a:lnTo>
                <a:lnTo>
                  <a:pt x="145" y="176"/>
                </a:lnTo>
                <a:lnTo>
                  <a:pt x="139" y="177"/>
                </a:lnTo>
                <a:lnTo>
                  <a:pt x="137" y="178"/>
                </a:lnTo>
                <a:lnTo>
                  <a:pt x="135" y="178"/>
                </a:lnTo>
                <a:lnTo>
                  <a:pt x="132" y="179"/>
                </a:lnTo>
                <a:lnTo>
                  <a:pt x="130" y="179"/>
                </a:lnTo>
                <a:lnTo>
                  <a:pt x="128" y="181"/>
                </a:lnTo>
                <a:lnTo>
                  <a:pt x="127" y="181"/>
                </a:lnTo>
                <a:lnTo>
                  <a:pt x="123" y="184"/>
                </a:lnTo>
                <a:lnTo>
                  <a:pt x="117" y="188"/>
                </a:lnTo>
                <a:lnTo>
                  <a:pt x="112" y="191"/>
                </a:lnTo>
                <a:lnTo>
                  <a:pt x="107" y="196"/>
                </a:lnTo>
                <a:lnTo>
                  <a:pt x="107" y="197"/>
                </a:lnTo>
                <a:lnTo>
                  <a:pt x="106" y="199"/>
                </a:lnTo>
                <a:lnTo>
                  <a:pt x="104" y="202"/>
                </a:lnTo>
                <a:lnTo>
                  <a:pt x="102" y="204"/>
                </a:lnTo>
                <a:lnTo>
                  <a:pt x="99" y="206"/>
                </a:lnTo>
                <a:lnTo>
                  <a:pt x="96" y="211"/>
                </a:lnTo>
                <a:lnTo>
                  <a:pt x="92" y="214"/>
                </a:lnTo>
                <a:lnTo>
                  <a:pt x="90" y="216"/>
                </a:lnTo>
                <a:lnTo>
                  <a:pt x="88" y="217"/>
                </a:lnTo>
                <a:lnTo>
                  <a:pt x="85" y="218"/>
                </a:lnTo>
                <a:lnTo>
                  <a:pt x="82" y="219"/>
                </a:lnTo>
                <a:lnTo>
                  <a:pt x="81" y="220"/>
                </a:lnTo>
                <a:lnTo>
                  <a:pt x="79" y="221"/>
                </a:lnTo>
                <a:lnTo>
                  <a:pt x="77" y="221"/>
                </a:lnTo>
                <a:lnTo>
                  <a:pt x="74" y="223"/>
                </a:lnTo>
                <a:lnTo>
                  <a:pt x="71" y="223"/>
                </a:lnTo>
                <a:lnTo>
                  <a:pt x="70" y="223"/>
                </a:lnTo>
                <a:lnTo>
                  <a:pt x="68" y="223"/>
                </a:lnTo>
                <a:lnTo>
                  <a:pt x="65" y="224"/>
                </a:lnTo>
                <a:lnTo>
                  <a:pt x="61" y="225"/>
                </a:lnTo>
                <a:lnTo>
                  <a:pt x="59" y="225"/>
                </a:lnTo>
                <a:lnTo>
                  <a:pt x="57" y="226"/>
                </a:lnTo>
                <a:lnTo>
                  <a:pt x="56" y="226"/>
                </a:lnTo>
                <a:lnTo>
                  <a:pt x="54" y="227"/>
                </a:lnTo>
                <a:lnTo>
                  <a:pt x="51" y="228"/>
                </a:lnTo>
                <a:lnTo>
                  <a:pt x="50" y="230"/>
                </a:lnTo>
                <a:lnTo>
                  <a:pt x="48" y="230"/>
                </a:lnTo>
                <a:lnTo>
                  <a:pt x="44" y="233"/>
                </a:lnTo>
                <a:lnTo>
                  <a:pt x="42" y="235"/>
                </a:lnTo>
                <a:lnTo>
                  <a:pt x="38" y="238"/>
                </a:lnTo>
                <a:lnTo>
                  <a:pt x="35" y="239"/>
                </a:lnTo>
                <a:lnTo>
                  <a:pt x="31" y="240"/>
                </a:lnTo>
                <a:lnTo>
                  <a:pt x="28" y="241"/>
                </a:lnTo>
                <a:lnTo>
                  <a:pt x="20" y="242"/>
                </a:lnTo>
                <a:lnTo>
                  <a:pt x="17" y="245"/>
                </a:lnTo>
                <a:lnTo>
                  <a:pt x="15" y="246"/>
                </a:lnTo>
                <a:lnTo>
                  <a:pt x="14" y="247"/>
                </a:lnTo>
                <a:lnTo>
                  <a:pt x="12" y="248"/>
                </a:lnTo>
                <a:lnTo>
                  <a:pt x="9" y="249"/>
                </a:lnTo>
                <a:lnTo>
                  <a:pt x="8" y="249"/>
                </a:lnTo>
                <a:lnTo>
                  <a:pt x="3" y="251"/>
                </a:lnTo>
                <a:lnTo>
                  <a:pt x="2" y="251"/>
                </a:lnTo>
                <a:lnTo>
                  <a:pt x="1" y="251"/>
                </a:lnTo>
                <a:lnTo>
                  <a:pt x="0" y="251"/>
                </a:lnTo>
                <a:lnTo>
                  <a:pt x="0" y="252"/>
                </a:lnTo>
                <a:lnTo>
                  <a:pt x="0" y="253"/>
                </a:lnTo>
                <a:lnTo>
                  <a:pt x="0" y="255"/>
                </a:lnTo>
                <a:lnTo>
                  <a:pt x="0" y="257"/>
                </a:lnTo>
                <a:lnTo>
                  <a:pt x="1" y="255"/>
                </a:lnTo>
                <a:close/>
              </a:path>
            </a:pathLst>
          </a:custGeom>
          <a:solidFill>
            <a:srgbClr val="FFFF00"/>
          </a:solidFill>
          <a:ln w="9525">
            <a:noFill/>
            <a:round/>
            <a:headEnd/>
            <a:tailEnd/>
          </a:ln>
        </p:spPr>
        <p:txBody>
          <a:bodyPr lIns="57150" tIns="28575" rIns="57150" bIns="28575"/>
          <a:lstStyle/>
          <a:p>
            <a:endParaRPr lang="en-US"/>
          </a:p>
        </p:txBody>
      </p:sp>
      <p:sp>
        <p:nvSpPr>
          <p:cNvPr id="62813" name="Freeform 469"/>
          <p:cNvSpPr>
            <a:spLocks/>
          </p:cNvSpPr>
          <p:nvPr/>
        </p:nvSpPr>
        <p:spPr bwMode="auto">
          <a:xfrm>
            <a:off x="5783263" y="2316163"/>
            <a:ext cx="80962" cy="57150"/>
          </a:xfrm>
          <a:custGeom>
            <a:avLst/>
            <a:gdLst>
              <a:gd name="T0" fmla="*/ 0 w 516"/>
              <a:gd name="T1" fmla="*/ 50780 h 314"/>
              <a:gd name="T2" fmla="*/ 785 w 516"/>
              <a:gd name="T3" fmla="*/ 52600 h 314"/>
              <a:gd name="T4" fmla="*/ 3138 w 516"/>
              <a:gd name="T5" fmla="*/ 53146 h 314"/>
              <a:gd name="T6" fmla="*/ 4550 w 516"/>
              <a:gd name="T7" fmla="*/ 53874 h 314"/>
              <a:gd name="T8" fmla="*/ 7374 w 516"/>
              <a:gd name="T9" fmla="*/ 54602 h 314"/>
              <a:gd name="T10" fmla="*/ 8787 w 516"/>
              <a:gd name="T11" fmla="*/ 55694 h 314"/>
              <a:gd name="T12" fmla="*/ 11140 w 516"/>
              <a:gd name="T13" fmla="*/ 55876 h 314"/>
              <a:gd name="T14" fmla="*/ 11925 w 516"/>
              <a:gd name="T15" fmla="*/ 57150 h 314"/>
              <a:gd name="T16" fmla="*/ 14906 w 516"/>
              <a:gd name="T17" fmla="*/ 56968 h 314"/>
              <a:gd name="T18" fmla="*/ 17887 w 516"/>
              <a:gd name="T19" fmla="*/ 54056 h 314"/>
              <a:gd name="T20" fmla="*/ 19927 w 516"/>
              <a:gd name="T21" fmla="*/ 52600 h 314"/>
              <a:gd name="T22" fmla="*/ 21810 w 516"/>
              <a:gd name="T23" fmla="*/ 50780 h 314"/>
              <a:gd name="T24" fmla="*/ 23692 w 516"/>
              <a:gd name="T25" fmla="*/ 49506 h 314"/>
              <a:gd name="T26" fmla="*/ 27929 w 516"/>
              <a:gd name="T27" fmla="*/ 45684 h 314"/>
              <a:gd name="T28" fmla="*/ 29812 w 516"/>
              <a:gd name="T29" fmla="*/ 44592 h 314"/>
              <a:gd name="T30" fmla="*/ 32322 w 516"/>
              <a:gd name="T31" fmla="*/ 42407 h 314"/>
              <a:gd name="T32" fmla="*/ 33734 w 516"/>
              <a:gd name="T33" fmla="*/ 41133 h 314"/>
              <a:gd name="T34" fmla="*/ 36402 w 516"/>
              <a:gd name="T35" fmla="*/ 38949 h 314"/>
              <a:gd name="T36" fmla="*/ 38912 w 516"/>
              <a:gd name="T37" fmla="*/ 37493 h 314"/>
              <a:gd name="T38" fmla="*/ 40324 w 516"/>
              <a:gd name="T39" fmla="*/ 35673 h 314"/>
              <a:gd name="T40" fmla="*/ 43619 w 516"/>
              <a:gd name="T41" fmla="*/ 33671 h 314"/>
              <a:gd name="T42" fmla="*/ 45502 w 516"/>
              <a:gd name="T43" fmla="*/ 31669 h 314"/>
              <a:gd name="T44" fmla="*/ 48169 w 516"/>
              <a:gd name="T45" fmla="*/ 29667 h 314"/>
              <a:gd name="T46" fmla="*/ 51150 w 516"/>
              <a:gd name="T47" fmla="*/ 27483 h 314"/>
              <a:gd name="T48" fmla="*/ 54602 w 516"/>
              <a:gd name="T49" fmla="*/ 25117 h 314"/>
              <a:gd name="T50" fmla="*/ 55701 w 516"/>
              <a:gd name="T51" fmla="*/ 23297 h 314"/>
              <a:gd name="T52" fmla="*/ 59623 w 516"/>
              <a:gd name="T53" fmla="*/ 20567 h 314"/>
              <a:gd name="T54" fmla="*/ 60565 w 516"/>
              <a:gd name="T55" fmla="*/ 19111 h 314"/>
              <a:gd name="T56" fmla="*/ 63075 w 516"/>
              <a:gd name="T57" fmla="*/ 17109 h 314"/>
              <a:gd name="T58" fmla="*/ 65585 w 516"/>
              <a:gd name="T59" fmla="*/ 15835 h 314"/>
              <a:gd name="T60" fmla="*/ 68410 w 516"/>
              <a:gd name="T61" fmla="*/ 13832 h 314"/>
              <a:gd name="T62" fmla="*/ 72960 w 516"/>
              <a:gd name="T63" fmla="*/ 9828 h 314"/>
              <a:gd name="T64" fmla="*/ 75157 w 516"/>
              <a:gd name="T65" fmla="*/ 7462 h 314"/>
              <a:gd name="T66" fmla="*/ 77353 w 516"/>
              <a:gd name="T67" fmla="*/ 6006 h 314"/>
              <a:gd name="T68" fmla="*/ 79393 w 516"/>
              <a:gd name="T69" fmla="*/ 4186 h 314"/>
              <a:gd name="T70" fmla="*/ 80805 w 516"/>
              <a:gd name="T71" fmla="*/ 910 h 314"/>
              <a:gd name="T72" fmla="*/ 77981 w 516"/>
              <a:gd name="T73" fmla="*/ 546 h 314"/>
              <a:gd name="T74" fmla="*/ 75000 w 516"/>
              <a:gd name="T75" fmla="*/ 2184 h 314"/>
              <a:gd name="T76" fmla="*/ 70293 w 516"/>
              <a:gd name="T77" fmla="*/ 5460 h 314"/>
              <a:gd name="T78" fmla="*/ 65429 w 516"/>
              <a:gd name="T79" fmla="*/ 7826 h 314"/>
              <a:gd name="T80" fmla="*/ 60094 w 516"/>
              <a:gd name="T81" fmla="*/ 11284 h 314"/>
              <a:gd name="T82" fmla="*/ 58368 w 516"/>
              <a:gd name="T83" fmla="*/ 12376 h 314"/>
              <a:gd name="T84" fmla="*/ 56485 w 516"/>
              <a:gd name="T85" fmla="*/ 12922 h 314"/>
              <a:gd name="T86" fmla="*/ 52406 w 516"/>
              <a:gd name="T87" fmla="*/ 13832 h 314"/>
              <a:gd name="T88" fmla="*/ 47228 w 516"/>
              <a:gd name="T89" fmla="*/ 18383 h 314"/>
              <a:gd name="T90" fmla="*/ 44717 w 516"/>
              <a:gd name="T91" fmla="*/ 21113 h 314"/>
              <a:gd name="T92" fmla="*/ 42364 w 516"/>
              <a:gd name="T93" fmla="*/ 24207 h 314"/>
              <a:gd name="T94" fmla="*/ 37971 w 516"/>
              <a:gd name="T95" fmla="*/ 24935 h 314"/>
              <a:gd name="T96" fmla="*/ 33420 w 516"/>
              <a:gd name="T97" fmla="*/ 26209 h 314"/>
              <a:gd name="T98" fmla="*/ 31224 w 516"/>
              <a:gd name="T99" fmla="*/ 27119 h 314"/>
              <a:gd name="T100" fmla="*/ 30125 w 516"/>
              <a:gd name="T101" fmla="*/ 27483 h 314"/>
              <a:gd name="T102" fmla="*/ 26203 w 516"/>
              <a:gd name="T103" fmla="*/ 30031 h 314"/>
              <a:gd name="T104" fmla="*/ 21496 w 516"/>
              <a:gd name="T105" fmla="*/ 32397 h 314"/>
              <a:gd name="T106" fmla="*/ 19299 w 516"/>
              <a:gd name="T107" fmla="*/ 33489 h 314"/>
              <a:gd name="T108" fmla="*/ 16004 w 516"/>
              <a:gd name="T109" fmla="*/ 37129 h 314"/>
              <a:gd name="T110" fmla="*/ 12866 w 516"/>
              <a:gd name="T111" fmla="*/ 39859 h 314"/>
              <a:gd name="T112" fmla="*/ 10669 w 516"/>
              <a:gd name="T113" fmla="*/ 40587 h 314"/>
              <a:gd name="T114" fmla="*/ 8473 w 516"/>
              <a:gd name="T115" fmla="*/ 41315 h 314"/>
              <a:gd name="T116" fmla="*/ 5492 w 516"/>
              <a:gd name="T117" fmla="*/ 43500 h 314"/>
              <a:gd name="T118" fmla="*/ 1883 w 516"/>
              <a:gd name="T119" fmla="*/ 45138 h 314"/>
              <a:gd name="T120" fmla="*/ 0 w 516"/>
              <a:gd name="T121" fmla="*/ 45866 h 314"/>
              <a:gd name="T122" fmla="*/ 0 w 516"/>
              <a:gd name="T123" fmla="*/ 46776 h 31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516"/>
              <a:gd name="T187" fmla="*/ 0 h 314"/>
              <a:gd name="T188" fmla="*/ 516 w 516"/>
              <a:gd name="T189" fmla="*/ 314 h 314"/>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516" h="314">
                <a:moveTo>
                  <a:pt x="1" y="255"/>
                </a:moveTo>
                <a:lnTo>
                  <a:pt x="1" y="261"/>
                </a:lnTo>
                <a:lnTo>
                  <a:pt x="1" y="266"/>
                </a:lnTo>
                <a:lnTo>
                  <a:pt x="1" y="269"/>
                </a:lnTo>
                <a:lnTo>
                  <a:pt x="0" y="273"/>
                </a:lnTo>
                <a:lnTo>
                  <a:pt x="0" y="276"/>
                </a:lnTo>
                <a:lnTo>
                  <a:pt x="0" y="279"/>
                </a:lnTo>
                <a:lnTo>
                  <a:pt x="0" y="281"/>
                </a:lnTo>
                <a:lnTo>
                  <a:pt x="0" y="283"/>
                </a:lnTo>
                <a:lnTo>
                  <a:pt x="0" y="285"/>
                </a:lnTo>
                <a:lnTo>
                  <a:pt x="0" y="286"/>
                </a:lnTo>
                <a:lnTo>
                  <a:pt x="1" y="287"/>
                </a:lnTo>
                <a:lnTo>
                  <a:pt x="2" y="288"/>
                </a:lnTo>
                <a:lnTo>
                  <a:pt x="5" y="289"/>
                </a:lnTo>
                <a:lnTo>
                  <a:pt x="7" y="289"/>
                </a:lnTo>
                <a:lnTo>
                  <a:pt x="9" y="290"/>
                </a:lnTo>
                <a:lnTo>
                  <a:pt x="13" y="290"/>
                </a:lnTo>
                <a:lnTo>
                  <a:pt x="14" y="292"/>
                </a:lnTo>
                <a:lnTo>
                  <a:pt x="16" y="292"/>
                </a:lnTo>
                <a:lnTo>
                  <a:pt x="17" y="292"/>
                </a:lnTo>
                <a:lnTo>
                  <a:pt x="20" y="292"/>
                </a:lnTo>
                <a:lnTo>
                  <a:pt x="22" y="292"/>
                </a:lnTo>
                <a:lnTo>
                  <a:pt x="23" y="293"/>
                </a:lnTo>
                <a:lnTo>
                  <a:pt x="24" y="293"/>
                </a:lnTo>
                <a:lnTo>
                  <a:pt x="26" y="294"/>
                </a:lnTo>
                <a:lnTo>
                  <a:pt x="27" y="295"/>
                </a:lnTo>
                <a:lnTo>
                  <a:pt x="28" y="296"/>
                </a:lnTo>
                <a:lnTo>
                  <a:pt x="29" y="296"/>
                </a:lnTo>
                <a:lnTo>
                  <a:pt x="30" y="297"/>
                </a:lnTo>
                <a:lnTo>
                  <a:pt x="33" y="297"/>
                </a:lnTo>
                <a:lnTo>
                  <a:pt x="36" y="299"/>
                </a:lnTo>
                <a:lnTo>
                  <a:pt x="38" y="300"/>
                </a:lnTo>
                <a:lnTo>
                  <a:pt x="42" y="300"/>
                </a:lnTo>
                <a:lnTo>
                  <a:pt x="45" y="299"/>
                </a:lnTo>
                <a:lnTo>
                  <a:pt x="47" y="300"/>
                </a:lnTo>
                <a:lnTo>
                  <a:pt x="48" y="300"/>
                </a:lnTo>
                <a:lnTo>
                  <a:pt x="49" y="301"/>
                </a:lnTo>
                <a:lnTo>
                  <a:pt x="50" y="303"/>
                </a:lnTo>
                <a:lnTo>
                  <a:pt x="51" y="303"/>
                </a:lnTo>
                <a:lnTo>
                  <a:pt x="52" y="304"/>
                </a:lnTo>
                <a:lnTo>
                  <a:pt x="56" y="306"/>
                </a:lnTo>
                <a:lnTo>
                  <a:pt x="59" y="306"/>
                </a:lnTo>
                <a:lnTo>
                  <a:pt x="63" y="307"/>
                </a:lnTo>
                <a:lnTo>
                  <a:pt x="65" y="307"/>
                </a:lnTo>
                <a:lnTo>
                  <a:pt x="67" y="307"/>
                </a:lnTo>
                <a:lnTo>
                  <a:pt x="69" y="307"/>
                </a:lnTo>
                <a:lnTo>
                  <a:pt x="70" y="307"/>
                </a:lnTo>
                <a:lnTo>
                  <a:pt x="71" y="307"/>
                </a:lnTo>
                <a:lnTo>
                  <a:pt x="72" y="307"/>
                </a:lnTo>
                <a:lnTo>
                  <a:pt x="72" y="308"/>
                </a:lnTo>
                <a:lnTo>
                  <a:pt x="72" y="309"/>
                </a:lnTo>
                <a:lnTo>
                  <a:pt x="72" y="310"/>
                </a:lnTo>
                <a:lnTo>
                  <a:pt x="74" y="311"/>
                </a:lnTo>
                <a:lnTo>
                  <a:pt x="75" y="313"/>
                </a:lnTo>
                <a:lnTo>
                  <a:pt x="76" y="314"/>
                </a:lnTo>
                <a:lnTo>
                  <a:pt x="78" y="314"/>
                </a:lnTo>
                <a:lnTo>
                  <a:pt x="79" y="314"/>
                </a:lnTo>
                <a:lnTo>
                  <a:pt x="82" y="314"/>
                </a:lnTo>
                <a:lnTo>
                  <a:pt x="84" y="314"/>
                </a:lnTo>
                <a:lnTo>
                  <a:pt x="88" y="314"/>
                </a:lnTo>
                <a:lnTo>
                  <a:pt x="91" y="313"/>
                </a:lnTo>
                <a:lnTo>
                  <a:pt x="95" y="313"/>
                </a:lnTo>
                <a:lnTo>
                  <a:pt x="98" y="311"/>
                </a:lnTo>
                <a:lnTo>
                  <a:pt x="103" y="310"/>
                </a:lnTo>
                <a:lnTo>
                  <a:pt x="105" y="307"/>
                </a:lnTo>
                <a:lnTo>
                  <a:pt x="109" y="302"/>
                </a:lnTo>
                <a:lnTo>
                  <a:pt x="110" y="301"/>
                </a:lnTo>
                <a:lnTo>
                  <a:pt x="112" y="299"/>
                </a:lnTo>
                <a:lnTo>
                  <a:pt x="114" y="297"/>
                </a:lnTo>
                <a:lnTo>
                  <a:pt x="117" y="297"/>
                </a:lnTo>
                <a:lnTo>
                  <a:pt x="117" y="296"/>
                </a:lnTo>
                <a:lnTo>
                  <a:pt x="118" y="295"/>
                </a:lnTo>
                <a:lnTo>
                  <a:pt x="121" y="293"/>
                </a:lnTo>
                <a:lnTo>
                  <a:pt x="124" y="292"/>
                </a:lnTo>
                <a:lnTo>
                  <a:pt x="127" y="290"/>
                </a:lnTo>
                <a:lnTo>
                  <a:pt x="127" y="289"/>
                </a:lnTo>
                <a:lnTo>
                  <a:pt x="128" y="287"/>
                </a:lnTo>
                <a:lnTo>
                  <a:pt x="131" y="286"/>
                </a:lnTo>
                <a:lnTo>
                  <a:pt x="133" y="285"/>
                </a:lnTo>
                <a:lnTo>
                  <a:pt x="137" y="283"/>
                </a:lnTo>
                <a:lnTo>
                  <a:pt x="138" y="281"/>
                </a:lnTo>
                <a:lnTo>
                  <a:pt x="139" y="280"/>
                </a:lnTo>
                <a:lnTo>
                  <a:pt x="139" y="279"/>
                </a:lnTo>
                <a:lnTo>
                  <a:pt x="140" y="279"/>
                </a:lnTo>
                <a:lnTo>
                  <a:pt x="140" y="278"/>
                </a:lnTo>
                <a:lnTo>
                  <a:pt x="141" y="278"/>
                </a:lnTo>
                <a:lnTo>
                  <a:pt x="142" y="278"/>
                </a:lnTo>
                <a:lnTo>
                  <a:pt x="144" y="278"/>
                </a:lnTo>
                <a:lnTo>
                  <a:pt x="147" y="275"/>
                </a:lnTo>
                <a:lnTo>
                  <a:pt x="151" y="272"/>
                </a:lnTo>
                <a:lnTo>
                  <a:pt x="158" y="266"/>
                </a:lnTo>
                <a:lnTo>
                  <a:pt x="166" y="260"/>
                </a:lnTo>
                <a:lnTo>
                  <a:pt x="169" y="258"/>
                </a:lnTo>
                <a:lnTo>
                  <a:pt x="174" y="255"/>
                </a:lnTo>
                <a:lnTo>
                  <a:pt x="175" y="254"/>
                </a:lnTo>
                <a:lnTo>
                  <a:pt x="176" y="252"/>
                </a:lnTo>
                <a:lnTo>
                  <a:pt x="178" y="251"/>
                </a:lnTo>
                <a:lnTo>
                  <a:pt x="179" y="249"/>
                </a:lnTo>
                <a:lnTo>
                  <a:pt x="180" y="249"/>
                </a:lnTo>
                <a:lnTo>
                  <a:pt x="181" y="248"/>
                </a:lnTo>
                <a:lnTo>
                  <a:pt x="183" y="248"/>
                </a:lnTo>
                <a:lnTo>
                  <a:pt x="186" y="248"/>
                </a:lnTo>
                <a:lnTo>
                  <a:pt x="188" y="247"/>
                </a:lnTo>
                <a:lnTo>
                  <a:pt x="190" y="245"/>
                </a:lnTo>
                <a:lnTo>
                  <a:pt x="194" y="241"/>
                </a:lnTo>
                <a:lnTo>
                  <a:pt x="195" y="240"/>
                </a:lnTo>
                <a:lnTo>
                  <a:pt x="197" y="239"/>
                </a:lnTo>
                <a:lnTo>
                  <a:pt x="200" y="238"/>
                </a:lnTo>
                <a:lnTo>
                  <a:pt x="202" y="237"/>
                </a:lnTo>
                <a:lnTo>
                  <a:pt x="204" y="235"/>
                </a:lnTo>
                <a:lnTo>
                  <a:pt x="206" y="233"/>
                </a:lnTo>
                <a:lnTo>
                  <a:pt x="207" y="232"/>
                </a:lnTo>
                <a:lnTo>
                  <a:pt x="208" y="232"/>
                </a:lnTo>
                <a:lnTo>
                  <a:pt x="209" y="232"/>
                </a:lnTo>
                <a:lnTo>
                  <a:pt x="211" y="228"/>
                </a:lnTo>
                <a:lnTo>
                  <a:pt x="213" y="227"/>
                </a:lnTo>
                <a:lnTo>
                  <a:pt x="214" y="226"/>
                </a:lnTo>
                <a:lnTo>
                  <a:pt x="215" y="226"/>
                </a:lnTo>
                <a:lnTo>
                  <a:pt x="217" y="226"/>
                </a:lnTo>
                <a:lnTo>
                  <a:pt x="222" y="224"/>
                </a:lnTo>
                <a:lnTo>
                  <a:pt x="224" y="221"/>
                </a:lnTo>
                <a:lnTo>
                  <a:pt x="228" y="220"/>
                </a:lnTo>
                <a:lnTo>
                  <a:pt x="229" y="218"/>
                </a:lnTo>
                <a:lnTo>
                  <a:pt x="231" y="217"/>
                </a:lnTo>
                <a:lnTo>
                  <a:pt x="232" y="214"/>
                </a:lnTo>
                <a:lnTo>
                  <a:pt x="235" y="213"/>
                </a:lnTo>
                <a:lnTo>
                  <a:pt x="237" y="212"/>
                </a:lnTo>
                <a:lnTo>
                  <a:pt x="238" y="211"/>
                </a:lnTo>
                <a:lnTo>
                  <a:pt x="239" y="210"/>
                </a:lnTo>
                <a:lnTo>
                  <a:pt x="242" y="210"/>
                </a:lnTo>
                <a:lnTo>
                  <a:pt x="245" y="209"/>
                </a:lnTo>
                <a:lnTo>
                  <a:pt x="248" y="206"/>
                </a:lnTo>
                <a:lnTo>
                  <a:pt x="250" y="205"/>
                </a:lnTo>
                <a:lnTo>
                  <a:pt x="254" y="204"/>
                </a:lnTo>
                <a:lnTo>
                  <a:pt x="254" y="202"/>
                </a:lnTo>
                <a:lnTo>
                  <a:pt x="255" y="200"/>
                </a:lnTo>
                <a:lnTo>
                  <a:pt x="255" y="198"/>
                </a:lnTo>
                <a:lnTo>
                  <a:pt x="256" y="197"/>
                </a:lnTo>
                <a:lnTo>
                  <a:pt x="257" y="196"/>
                </a:lnTo>
                <a:lnTo>
                  <a:pt x="258" y="195"/>
                </a:lnTo>
                <a:lnTo>
                  <a:pt x="262" y="192"/>
                </a:lnTo>
                <a:lnTo>
                  <a:pt x="266" y="190"/>
                </a:lnTo>
                <a:lnTo>
                  <a:pt x="268" y="190"/>
                </a:lnTo>
                <a:lnTo>
                  <a:pt x="270" y="190"/>
                </a:lnTo>
                <a:lnTo>
                  <a:pt x="273" y="188"/>
                </a:lnTo>
                <a:lnTo>
                  <a:pt x="278" y="185"/>
                </a:lnTo>
                <a:lnTo>
                  <a:pt x="282" y="182"/>
                </a:lnTo>
                <a:lnTo>
                  <a:pt x="285" y="179"/>
                </a:lnTo>
                <a:lnTo>
                  <a:pt x="285" y="177"/>
                </a:lnTo>
                <a:lnTo>
                  <a:pt x="286" y="176"/>
                </a:lnTo>
                <a:lnTo>
                  <a:pt x="286" y="175"/>
                </a:lnTo>
                <a:lnTo>
                  <a:pt x="289" y="174"/>
                </a:lnTo>
                <a:lnTo>
                  <a:pt x="290" y="174"/>
                </a:lnTo>
                <a:lnTo>
                  <a:pt x="292" y="172"/>
                </a:lnTo>
                <a:lnTo>
                  <a:pt x="296" y="174"/>
                </a:lnTo>
                <a:lnTo>
                  <a:pt x="298" y="171"/>
                </a:lnTo>
                <a:lnTo>
                  <a:pt x="300" y="170"/>
                </a:lnTo>
                <a:lnTo>
                  <a:pt x="304" y="168"/>
                </a:lnTo>
                <a:lnTo>
                  <a:pt x="306" y="168"/>
                </a:lnTo>
                <a:lnTo>
                  <a:pt x="307" y="163"/>
                </a:lnTo>
                <a:lnTo>
                  <a:pt x="308" y="159"/>
                </a:lnTo>
                <a:lnTo>
                  <a:pt x="310" y="158"/>
                </a:lnTo>
                <a:lnTo>
                  <a:pt x="312" y="156"/>
                </a:lnTo>
                <a:lnTo>
                  <a:pt x="313" y="155"/>
                </a:lnTo>
                <a:lnTo>
                  <a:pt x="315" y="155"/>
                </a:lnTo>
                <a:lnTo>
                  <a:pt x="321" y="152"/>
                </a:lnTo>
                <a:lnTo>
                  <a:pt x="326" y="151"/>
                </a:lnTo>
                <a:lnTo>
                  <a:pt x="328" y="149"/>
                </a:lnTo>
                <a:lnTo>
                  <a:pt x="331" y="147"/>
                </a:lnTo>
                <a:lnTo>
                  <a:pt x="334" y="147"/>
                </a:lnTo>
                <a:lnTo>
                  <a:pt x="338" y="145"/>
                </a:lnTo>
                <a:lnTo>
                  <a:pt x="340" y="144"/>
                </a:lnTo>
                <a:lnTo>
                  <a:pt x="342" y="142"/>
                </a:lnTo>
                <a:lnTo>
                  <a:pt x="348" y="138"/>
                </a:lnTo>
                <a:lnTo>
                  <a:pt x="348" y="136"/>
                </a:lnTo>
                <a:lnTo>
                  <a:pt x="349" y="134"/>
                </a:lnTo>
                <a:lnTo>
                  <a:pt x="349" y="131"/>
                </a:lnTo>
                <a:lnTo>
                  <a:pt x="351" y="130"/>
                </a:lnTo>
                <a:lnTo>
                  <a:pt x="352" y="129"/>
                </a:lnTo>
                <a:lnTo>
                  <a:pt x="353" y="128"/>
                </a:lnTo>
                <a:lnTo>
                  <a:pt x="355" y="128"/>
                </a:lnTo>
                <a:lnTo>
                  <a:pt x="358" y="127"/>
                </a:lnTo>
                <a:lnTo>
                  <a:pt x="363" y="124"/>
                </a:lnTo>
                <a:lnTo>
                  <a:pt x="368" y="122"/>
                </a:lnTo>
                <a:lnTo>
                  <a:pt x="373" y="120"/>
                </a:lnTo>
                <a:lnTo>
                  <a:pt x="379" y="117"/>
                </a:lnTo>
                <a:lnTo>
                  <a:pt x="379" y="114"/>
                </a:lnTo>
                <a:lnTo>
                  <a:pt x="380" y="113"/>
                </a:lnTo>
                <a:lnTo>
                  <a:pt x="380" y="112"/>
                </a:lnTo>
                <a:lnTo>
                  <a:pt x="381" y="112"/>
                </a:lnTo>
                <a:lnTo>
                  <a:pt x="382" y="112"/>
                </a:lnTo>
                <a:lnTo>
                  <a:pt x="383" y="110"/>
                </a:lnTo>
                <a:lnTo>
                  <a:pt x="383" y="108"/>
                </a:lnTo>
                <a:lnTo>
                  <a:pt x="384" y="107"/>
                </a:lnTo>
                <a:lnTo>
                  <a:pt x="386" y="105"/>
                </a:lnTo>
                <a:lnTo>
                  <a:pt x="388" y="103"/>
                </a:lnTo>
                <a:lnTo>
                  <a:pt x="391" y="101"/>
                </a:lnTo>
                <a:lnTo>
                  <a:pt x="396" y="100"/>
                </a:lnTo>
                <a:lnTo>
                  <a:pt x="397" y="99"/>
                </a:lnTo>
                <a:lnTo>
                  <a:pt x="400" y="96"/>
                </a:lnTo>
                <a:lnTo>
                  <a:pt x="401" y="95"/>
                </a:lnTo>
                <a:lnTo>
                  <a:pt x="402" y="94"/>
                </a:lnTo>
                <a:lnTo>
                  <a:pt x="403" y="94"/>
                </a:lnTo>
                <a:lnTo>
                  <a:pt x="404" y="93"/>
                </a:lnTo>
                <a:lnTo>
                  <a:pt x="407" y="93"/>
                </a:lnTo>
                <a:lnTo>
                  <a:pt x="410" y="93"/>
                </a:lnTo>
                <a:lnTo>
                  <a:pt x="412" y="91"/>
                </a:lnTo>
                <a:lnTo>
                  <a:pt x="415" y="88"/>
                </a:lnTo>
                <a:lnTo>
                  <a:pt x="418" y="87"/>
                </a:lnTo>
                <a:lnTo>
                  <a:pt x="422" y="86"/>
                </a:lnTo>
                <a:lnTo>
                  <a:pt x="424" y="83"/>
                </a:lnTo>
                <a:lnTo>
                  <a:pt x="426" y="82"/>
                </a:lnTo>
                <a:lnTo>
                  <a:pt x="429" y="81"/>
                </a:lnTo>
                <a:lnTo>
                  <a:pt x="430" y="80"/>
                </a:lnTo>
                <a:lnTo>
                  <a:pt x="432" y="80"/>
                </a:lnTo>
                <a:lnTo>
                  <a:pt x="436" y="76"/>
                </a:lnTo>
                <a:lnTo>
                  <a:pt x="439" y="73"/>
                </a:lnTo>
                <a:lnTo>
                  <a:pt x="448" y="65"/>
                </a:lnTo>
                <a:lnTo>
                  <a:pt x="451" y="61"/>
                </a:lnTo>
                <a:lnTo>
                  <a:pt x="456" y="58"/>
                </a:lnTo>
                <a:lnTo>
                  <a:pt x="460" y="55"/>
                </a:lnTo>
                <a:lnTo>
                  <a:pt x="463" y="54"/>
                </a:lnTo>
                <a:lnTo>
                  <a:pt x="465" y="54"/>
                </a:lnTo>
                <a:lnTo>
                  <a:pt x="467" y="52"/>
                </a:lnTo>
                <a:lnTo>
                  <a:pt x="470" y="51"/>
                </a:lnTo>
                <a:lnTo>
                  <a:pt x="472" y="48"/>
                </a:lnTo>
                <a:lnTo>
                  <a:pt x="474" y="47"/>
                </a:lnTo>
                <a:lnTo>
                  <a:pt x="476" y="45"/>
                </a:lnTo>
                <a:lnTo>
                  <a:pt x="478" y="43"/>
                </a:lnTo>
                <a:lnTo>
                  <a:pt x="479" y="41"/>
                </a:lnTo>
                <a:lnTo>
                  <a:pt x="481" y="39"/>
                </a:lnTo>
                <a:lnTo>
                  <a:pt x="483" y="38"/>
                </a:lnTo>
                <a:lnTo>
                  <a:pt x="484" y="37"/>
                </a:lnTo>
                <a:lnTo>
                  <a:pt x="486" y="36"/>
                </a:lnTo>
                <a:lnTo>
                  <a:pt x="488" y="34"/>
                </a:lnTo>
                <a:lnTo>
                  <a:pt x="491" y="33"/>
                </a:lnTo>
                <a:lnTo>
                  <a:pt x="493" y="33"/>
                </a:lnTo>
                <a:lnTo>
                  <a:pt x="494" y="30"/>
                </a:lnTo>
                <a:lnTo>
                  <a:pt x="497" y="27"/>
                </a:lnTo>
                <a:lnTo>
                  <a:pt x="498" y="26"/>
                </a:lnTo>
                <a:lnTo>
                  <a:pt x="500" y="25"/>
                </a:lnTo>
                <a:lnTo>
                  <a:pt x="501" y="24"/>
                </a:lnTo>
                <a:lnTo>
                  <a:pt x="504" y="24"/>
                </a:lnTo>
                <a:lnTo>
                  <a:pt x="506" y="23"/>
                </a:lnTo>
                <a:lnTo>
                  <a:pt x="509" y="22"/>
                </a:lnTo>
                <a:lnTo>
                  <a:pt x="511" y="19"/>
                </a:lnTo>
                <a:lnTo>
                  <a:pt x="513" y="16"/>
                </a:lnTo>
                <a:lnTo>
                  <a:pt x="514" y="13"/>
                </a:lnTo>
                <a:lnTo>
                  <a:pt x="516" y="10"/>
                </a:lnTo>
                <a:lnTo>
                  <a:pt x="515" y="8"/>
                </a:lnTo>
                <a:lnTo>
                  <a:pt x="515" y="5"/>
                </a:lnTo>
                <a:lnTo>
                  <a:pt x="514" y="3"/>
                </a:lnTo>
                <a:lnTo>
                  <a:pt x="513" y="0"/>
                </a:lnTo>
                <a:lnTo>
                  <a:pt x="511" y="2"/>
                </a:lnTo>
                <a:lnTo>
                  <a:pt x="508" y="2"/>
                </a:lnTo>
                <a:lnTo>
                  <a:pt x="505" y="2"/>
                </a:lnTo>
                <a:lnTo>
                  <a:pt x="500" y="2"/>
                </a:lnTo>
                <a:lnTo>
                  <a:pt x="497" y="3"/>
                </a:lnTo>
                <a:lnTo>
                  <a:pt x="494" y="4"/>
                </a:lnTo>
                <a:lnTo>
                  <a:pt x="492" y="4"/>
                </a:lnTo>
                <a:lnTo>
                  <a:pt x="488" y="6"/>
                </a:lnTo>
                <a:lnTo>
                  <a:pt x="485" y="9"/>
                </a:lnTo>
                <a:lnTo>
                  <a:pt x="483" y="10"/>
                </a:lnTo>
                <a:lnTo>
                  <a:pt x="480" y="11"/>
                </a:lnTo>
                <a:lnTo>
                  <a:pt x="478" y="12"/>
                </a:lnTo>
                <a:lnTo>
                  <a:pt x="474" y="15"/>
                </a:lnTo>
                <a:lnTo>
                  <a:pt x="467" y="19"/>
                </a:lnTo>
                <a:lnTo>
                  <a:pt x="465" y="22"/>
                </a:lnTo>
                <a:lnTo>
                  <a:pt x="462" y="23"/>
                </a:lnTo>
                <a:lnTo>
                  <a:pt x="458" y="24"/>
                </a:lnTo>
                <a:lnTo>
                  <a:pt x="455" y="25"/>
                </a:lnTo>
                <a:lnTo>
                  <a:pt x="448" y="30"/>
                </a:lnTo>
                <a:lnTo>
                  <a:pt x="441" y="33"/>
                </a:lnTo>
                <a:lnTo>
                  <a:pt x="434" y="37"/>
                </a:lnTo>
                <a:lnTo>
                  <a:pt x="429" y="38"/>
                </a:lnTo>
                <a:lnTo>
                  <a:pt x="425" y="38"/>
                </a:lnTo>
                <a:lnTo>
                  <a:pt x="423" y="40"/>
                </a:lnTo>
                <a:lnTo>
                  <a:pt x="421" y="41"/>
                </a:lnTo>
                <a:lnTo>
                  <a:pt x="417" y="43"/>
                </a:lnTo>
                <a:lnTo>
                  <a:pt x="415" y="44"/>
                </a:lnTo>
                <a:lnTo>
                  <a:pt x="410" y="46"/>
                </a:lnTo>
                <a:lnTo>
                  <a:pt x="405" y="50"/>
                </a:lnTo>
                <a:lnTo>
                  <a:pt x="397" y="55"/>
                </a:lnTo>
                <a:lnTo>
                  <a:pt x="393" y="59"/>
                </a:lnTo>
                <a:lnTo>
                  <a:pt x="388" y="61"/>
                </a:lnTo>
                <a:lnTo>
                  <a:pt x="383" y="62"/>
                </a:lnTo>
                <a:lnTo>
                  <a:pt x="380" y="64"/>
                </a:lnTo>
                <a:lnTo>
                  <a:pt x="377" y="65"/>
                </a:lnTo>
                <a:lnTo>
                  <a:pt x="376" y="66"/>
                </a:lnTo>
                <a:lnTo>
                  <a:pt x="375" y="67"/>
                </a:lnTo>
                <a:lnTo>
                  <a:pt x="374" y="67"/>
                </a:lnTo>
                <a:lnTo>
                  <a:pt x="373" y="68"/>
                </a:lnTo>
                <a:lnTo>
                  <a:pt x="372" y="68"/>
                </a:lnTo>
                <a:lnTo>
                  <a:pt x="368" y="68"/>
                </a:lnTo>
                <a:lnTo>
                  <a:pt x="367" y="69"/>
                </a:lnTo>
                <a:lnTo>
                  <a:pt x="366" y="69"/>
                </a:lnTo>
                <a:lnTo>
                  <a:pt x="362" y="71"/>
                </a:lnTo>
                <a:lnTo>
                  <a:pt x="360" y="71"/>
                </a:lnTo>
                <a:lnTo>
                  <a:pt x="355" y="72"/>
                </a:lnTo>
                <a:lnTo>
                  <a:pt x="349" y="72"/>
                </a:lnTo>
                <a:lnTo>
                  <a:pt x="344" y="73"/>
                </a:lnTo>
                <a:lnTo>
                  <a:pt x="341" y="74"/>
                </a:lnTo>
                <a:lnTo>
                  <a:pt x="339" y="75"/>
                </a:lnTo>
                <a:lnTo>
                  <a:pt x="336" y="75"/>
                </a:lnTo>
                <a:lnTo>
                  <a:pt x="334" y="76"/>
                </a:lnTo>
                <a:lnTo>
                  <a:pt x="332" y="80"/>
                </a:lnTo>
                <a:lnTo>
                  <a:pt x="328" y="82"/>
                </a:lnTo>
                <a:lnTo>
                  <a:pt x="325" y="83"/>
                </a:lnTo>
                <a:lnTo>
                  <a:pt x="321" y="86"/>
                </a:lnTo>
                <a:lnTo>
                  <a:pt x="314" y="91"/>
                </a:lnTo>
                <a:lnTo>
                  <a:pt x="307" y="95"/>
                </a:lnTo>
                <a:lnTo>
                  <a:pt x="301" y="101"/>
                </a:lnTo>
                <a:lnTo>
                  <a:pt x="298" y="103"/>
                </a:lnTo>
                <a:lnTo>
                  <a:pt x="296" y="107"/>
                </a:lnTo>
                <a:lnTo>
                  <a:pt x="294" y="108"/>
                </a:lnTo>
                <a:lnTo>
                  <a:pt x="292" y="110"/>
                </a:lnTo>
                <a:lnTo>
                  <a:pt x="289" y="114"/>
                </a:lnTo>
                <a:lnTo>
                  <a:pt x="287" y="115"/>
                </a:lnTo>
                <a:lnTo>
                  <a:pt x="285" y="116"/>
                </a:lnTo>
                <a:lnTo>
                  <a:pt x="284" y="117"/>
                </a:lnTo>
                <a:lnTo>
                  <a:pt x="282" y="121"/>
                </a:lnTo>
                <a:lnTo>
                  <a:pt x="279" y="124"/>
                </a:lnTo>
                <a:lnTo>
                  <a:pt x="276" y="128"/>
                </a:lnTo>
                <a:lnTo>
                  <a:pt x="273" y="130"/>
                </a:lnTo>
                <a:lnTo>
                  <a:pt x="270" y="133"/>
                </a:lnTo>
                <a:lnTo>
                  <a:pt x="268" y="134"/>
                </a:lnTo>
                <a:lnTo>
                  <a:pt x="264" y="135"/>
                </a:lnTo>
                <a:lnTo>
                  <a:pt x="262" y="136"/>
                </a:lnTo>
                <a:lnTo>
                  <a:pt x="255" y="137"/>
                </a:lnTo>
                <a:lnTo>
                  <a:pt x="250" y="137"/>
                </a:lnTo>
                <a:lnTo>
                  <a:pt x="246" y="137"/>
                </a:lnTo>
                <a:lnTo>
                  <a:pt x="242" y="137"/>
                </a:lnTo>
                <a:lnTo>
                  <a:pt x="237" y="138"/>
                </a:lnTo>
                <a:lnTo>
                  <a:pt x="231" y="138"/>
                </a:lnTo>
                <a:lnTo>
                  <a:pt x="227" y="138"/>
                </a:lnTo>
                <a:lnTo>
                  <a:pt x="221" y="141"/>
                </a:lnTo>
                <a:lnTo>
                  <a:pt x="217" y="142"/>
                </a:lnTo>
                <a:lnTo>
                  <a:pt x="214" y="142"/>
                </a:lnTo>
                <a:lnTo>
                  <a:pt x="213" y="144"/>
                </a:lnTo>
                <a:lnTo>
                  <a:pt x="211" y="145"/>
                </a:lnTo>
                <a:lnTo>
                  <a:pt x="210" y="147"/>
                </a:lnTo>
                <a:lnTo>
                  <a:pt x="209" y="147"/>
                </a:lnTo>
                <a:lnTo>
                  <a:pt x="206" y="148"/>
                </a:lnTo>
                <a:lnTo>
                  <a:pt x="203" y="148"/>
                </a:lnTo>
                <a:lnTo>
                  <a:pt x="201" y="148"/>
                </a:lnTo>
                <a:lnTo>
                  <a:pt x="199" y="149"/>
                </a:lnTo>
                <a:lnTo>
                  <a:pt x="197" y="150"/>
                </a:lnTo>
                <a:lnTo>
                  <a:pt x="196" y="150"/>
                </a:lnTo>
                <a:lnTo>
                  <a:pt x="195" y="150"/>
                </a:lnTo>
                <a:lnTo>
                  <a:pt x="195" y="151"/>
                </a:lnTo>
                <a:lnTo>
                  <a:pt x="194" y="151"/>
                </a:lnTo>
                <a:lnTo>
                  <a:pt x="193" y="151"/>
                </a:lnTo>
                <a:lnTo>
                  <a:pt x="192" y="151"/>
                </a:lnTo>
                <a:lnTo>
                  <a:pt x="189" y="152"/>
                </a:lnTo>
                <a:lnTo>
                  <a:pt x="187" y="154"/>
                </a:lnTo>
                <a:lnTo>
                  <a:pt x="185" y="155"/>
                </a:lnTo>
                <a:lnTo>
                  <a:pt x="182" y="155"/>
                </a:lnTo>
                <a:lnTo>
                  <a:pt x="179" y="157"/>
                </a:lnTo>
                <a:lnTo>
                  <a:pt x="174" y="159"/>
                </a:lnTo>
                <a:lnTo>
                  <a:pt x="167" y="165"/>
                </a:lnTo>
                <a:lnTo>
                  <a:pt x="162" y="168"/>
                </a:lnTo>
                <a:lnTo>
                  <a:pt x="159" y="170"/>
                </a:lnTo>
                <a:lnTo>
                  <a:pt x="154" y="172"/>
                </a:lnTo>
                <a:lnTo>
                  <a:pt x="149" y="174"/>
                </a:lnTo>
                <a:lnTo>
                  <a:pt x="145" y="176"/>
                </a:lnTo>
                <a:lnTo>
                  <a:pt x="139" y="177"/>
                </a:lnTo>
                <a:lnTo>
                  <a:pt x="137" y="178"/>
                </a:lnTo>
                <a:lnTo>
                  <a:pt x="135" y="178"/>
                </a:lnTo>
                <a:lnTo>
                  <a:pt x="132" y="179"/>
                </a:lnTo>
                <a:lnTo>
                  <a:pt x="130" y="179"/>
                </a:lnTo>
                <a:lnTo>
                  <a:pt x="128" y="181"/>
                </a:lnTo>
                <a:lnTo>
                  <a:pt x="127" y="181"/>
                </a:lnTo>
                <a:lnTo>
                  <a:pt x="123" y="184"/>
                </a:lnTo>
                <a:lnTo>
                  <a:pt x="117" y="188"/>
                </a:lnTo>
                <a:lnTo>
                  <a:pt x="112" y="191"/>
                </a:lnTo>
                <a:lnTo>
                  <a:pt x="107" y="196"/>
                </a:lnTo>
                <a:lnTo>
                  <a:pt x="107" y="197"/>
                </a:lnTo>
                <a:lnTo>
                  <a:pt x="106" y="199"/>
                </a:lnTo>
                <a:lnTo>
                  <a:pt x="104" y="202"/>
                </a:lnTo>
                <a:lnTo>
                  <a:pt x="102" y="204"/>
                </a:lnTo>
                <a:lnTo>
                  <a:pt x="99" y="206"/>
                </a:lnTo>
                <a:lnTo>
                  <a:pt x="96" y="211"/>
                </a:lnTo>
                <a:lnTo>
                  <a:pt x="92" y="214"/>
                </a:lnTo>
                <a:lnTo>
                  <a:pt x="90" y="216"/>
                </a:lnTo>
                <a:lnTo>
                  <a:pt x="88" y="217"/>
                </a:lnTo>
                <a:lnTo>
                  <a:pt x="85" y="218"/>
                </a:lnTo>
                <a:lnTo>
                  <a:pt x="82" y="219"/>
                </a:lnTo>
                <a:lnTo>
                  <a:pt x="81" y="220"/>
                </a:lnTo>
                <a:lnTo>
                  <a:pt x="79" y="221"/>
                </a:lnTo>
                <a:lnTo>
                  <a:pt x="77" y="221"/>
                </a:lnTo>
                <a:lnTo>
                  <a:pt x="74" y="223"/>
                </a:lnTo>
                <a:lnTo>
                  <a:pt x="71" y="223"/>
                </a:lnTo>
                <a:lnTo>
                  <a:pt x="70" y="223"/>
                </a:lnTo>
                <a:lnTo>
                  <a:pt x="68" y="223"/>
                </a:lnTo>
                <a:lnTo>
                  <a:pt x="65" y="224"/>
                </a:lnTo>
                <a:lnTo>
                  <a:pt x="61" y="225"/>
                </a:lnTo>
                <a:lnTo>
                  <a:pt x="59" y="225"/>
                </a:lnTo>
                <a:lnTo>
                  <a:pt x="57" y="226"/>
                </a:lnTo>
                <a:lnTo>
                  <a:pt x="56" y="226"/>
                </a:lnTo>
                <a:lnTo>
                  <a:pt x="54" y="227"/>
                </a:lnTo>
                <a:lnTo>
                  <a:pt x="51" y="228"/>
                </a:lnTo>
                <a:lnTo>
                  <a:pt x="50" y="230"/>
                </a:lnTo>
                <a:lnTo>
                  <a:pt x="48" y="230"/>
                </a:lnTo>
                <a:lnTo>
                  <a:pt x="44" y="233"/>
                </a:lnTo>
                <a:lnTo>
                  <a:pt x="42" y="235"/>
                </a:lnTo>
                <a:lnTo>
                  <a:pt x="38" y="238"/>
                </a:lnTo>
                <a:lnTo>
                  <a:pt x="35" y="239"/>
                </a:lnTo>
                <a:lnTo>
                  <a:pt x="31" y="240"/>
                </a:lnTo>
                <a:lnTo>
                  <a:pt x="28" y="241"/>
                </a:lnTo>
                <a:lnTo>
                  <a:pt x="20" y="242"/>
                </a:lnTo>
                <a:lnTo>
                  <a:pt x="17" y="245"/>
                </a:lnTo>
                <a:lnTo>
                  <a:pt x="15" y="246"/>
                </a:lnTo>
                <a:lnTo>
                  <a:pt x="14" y="247"/>
                </a:lnTo>
                <a:lnTo>
                  <a:pt x="12" y="248"/>
                </a:lnTo>
                <a:lnTo>
                  <a:pt x="9" y="249"/>
                </a:lnTo>
                <a:lnTo>
                  <a:pt x="8" y="249"/>
                </a:lnTo>
                <a:lnTo>
                  <a:pt x="3" y="251"/>
                </a:lnTo>
                <a:lnTo>
                  <a:pt x="2" y="251"/>
                </a:lnTo>
                <a:lnTo>
                  <a:pt x="1" y="251"/>
                </a:lnTo>
                <a:lnTo>
                  <a:pt x="0" y="251"/>
                </a:lnTo>
                <a:lnTo>
                  <a:pt x="0" y="252"/>
                </a:lnTo>
                <a:lnTo>
                  <a:pt x="0" y="253"/>
                </a:lnTo>
                <a:lnTo>
                  <a:pt x="0" y="255"/>
                </a:lnTo>
                <a:lnTo>
                  <a:pt x="0" y="257"/>
                </a:lnTo>
                <a:lnTo>
                  <a:pt x="1" y="255"/>
                </a:lnTo>
              </a:path>
            </a:pathLst>
          </a:custGeom>
          <a:noFill/>
          <a:ln w="3175">
            <a:solidFill>
              <a:srgbClr val="FFFF00"/>
            </a:solidFill>
            <a:prstDash val="solid"/>
            <a:round/>
            <a:headEnd/>
            <a:tailEnd/>
          </a:ln>
        </p:spPr>
        <p:txBody>
          <a:bodyPr lIns="57150" tIns="28575" rIns="57150" bIns="28575"/>
          <a:lstStyle/>
          <a:p>
            <a:endParaRPr lang="en-US"/>
          </a:p>
        </p:txBody>
      </p:sp>
      <p:sp>
        <p:nvSpPr>
          <p:cNvPr id="62814" name="Freeform 470"/>
          <p:cNvSpPr>
            <a:spLocks/>
          </p:cNvSpPr>
          <p:nvPr/>
        </p:nvSpPr>
        <p:spPr bwMode="auto">
          <a:xfrm>
            <a:off x="5784850" y="2317750"/>
            <a:ext cx="79375" cy="47625"/>
          </a:xfrm>
          <a:custGeom>
            <a:avLst/>
            <a:gdLst>
              <a:gd name="T0" fmla="*/ 0 w 518"/>
              <a:gd name="T1" fmla="*/ 47625 h 264"/>
              <a:gd name="T2" fmla="*/ 0 w 518"/>
              <a:gd name="T3" fmla="*/ 0 h 264"/>
              <a:gd name="T4" fmla="*/ 79375 w 518"/>
              <a:gd name="T5" fmla="*/ 0 h 264"/>
              <a:gd name="T6" fmla="*/ 0 w 518"/>
              <a:gd name="T7" fmla="*/ 47625 h 264"/>
              <a:gd name="T8" fmla="*/ 0 60000 65536"/>
              <a:gd name="T9" fmla="*/ 0 60000 65536"/>
              <a:gd name="T10" fmla="*/ 0 60000 65536"/>
              <a:gd name="T11" fmla="*/ 0 60000 65536"/>
              <a:gd name="T12" fmla="*/ 0 w 518"/>
              <a:gd name="T13" fmla="*/ 0 h 264"/>
              <a:gd name="T14" fmla="*/ 518 w 518"/>
              <a:gd name="T15" fmla="*/ 264 h 264"/>
            </a:gdLst>
            <a:ahLst/>
            <a:cxnLst>
              <a:cxn ang="T8">
                <a:pos x="T0" y="T1"/>
              </a:cxn>
              <a:cxn ang="T9">
                <a:pos x="T2" y="T3"/>
              </a:cxn>
              <a:cxn ang="T10">
                <a:pos x="T4" y="T5"/>
              </a:cxn>
              <a:cxn ang="T11">
                <a:pos x="T6" y="T7"/>
              </a:cxn>
            </a:cxnLst>
            <a:rect l="T12" t="T13" r="T14" b="T15"/>
            <a:pathLst>
              <a:path w="518" h="264">
                <a:moveTo>
                  <a:pt x="0" y="264"/>
                </a:moveTo>
                <a:lnTo>
                  <a:pt x="0" y="0"/>
                </a:lnTo>
                <a:lnTo>
                  <a:pt x="518" y="0"/>
                </a:lnTo>
                <a:lnTo>
                  <a:pt x="0" y="264"/>
                </a:lnTo>
                <a:close/>
              </a:path>
            </a:pathLst>
          </a:custGeom>
          <a:solidFill>
            <a:srgbClr val="FFFF00"/>
          </a:solidFill>
          <a:ln w="9525">
            <a:noFill/>
            <a:round/>
            <a:headEnd/>
            <a:tailEnd/>
          </a:ln>
        </p:spPr>
        <p:txBody>
          <a:bodyPr lIns="57150" tIns="28575" rIns="57150" bIns="28575"/>
          <a:lstStyle/>
          <a:p>
            <a:endParaRPr lang="en-US"/>
          </a:p>
        </p:txBody>
      </p:sp>
      <p:sp>
        <p:nvSpPr>
          <p:cNvPr id="62815" name="Freeform 471"/>
          <p:cNvSpPr>
            <a:spLocks/>
          </p:cNvSpPr>
          <p:nvPr/>
        </p:nvSpPr>
        <p:spPr bwMode="auto">
          <a:xfrm>
            <a:off x="6034088" y="2317750"/>
            <a:ext cx="79375" cy="58738"/>
          </a:xfrm>
          <a:custGeom>
            <a:avLst/>
            <a:gdLst>
              <a:gd name="T0" fmla="*/ 157 w 507"/>
              <a:gd name="T1" fmla="*/ 3637 h 323"/>
              <a:gd name="T2" fmla="*/ 1252 w 507"/>
              <a:gd name="T3" fmla="*/ 5092 h 323"/>
              <a:gd name="T4" fmla="*/ 4384 w 507"/>
              <a:gd name="T5" fmla="*/ 5819 h 323"/>
              <a:gd name="T6" fmla="*/ 5793 w 507"/>
              <a:gd name="T7" fmla="*/ 8183 h 323"/>
              <a:gd name="T8" fmla="*/ 6889 w 507"/>
              <a:gd name="T9" fmla="*/ 9274 h 323"/>
              <a:gd name="T10" fmla="*/ 8141 w 507"/>
              <a:gd name="T11" fmla="*/ 10002 h 323"/>
              <a:gd name="T12" fmla="*/ 9080 w 507"/>
              <a:gd name="T13" fmla="*/ 11457 h 323"/>
              <a:gd name="T14" fmla="*/ 10489 w 507"/>
              <a:gd name="T15" fmla="*/ 13275 h 323"/>
              <a:gd name="T16" fmla="*/ 12994 w 507"/>
              <a:gd name="T17" fmla="*/ 15639 h 323"/>
              <a:gd name="T18" fmla="*/ 16439 w 507"/>
              <a:gd name="T19" fmla="*/ 19458 h 323"/>
              <a:gd name="T20" fmla="*/ 20196 w 507"/>
              <a:gd name="T21" fmla="*/ 22368 h 323"/>
              <a:gd name="T22" fmla="*/ 24580 w 507"/>
              <a:gd name="T23" fmla="*/ 26187 h 323"/>
              <a:gd name="T24" fmla="*/ 28494 w 507"/>
              <a:gd name="T25" fmla="*/ 29824 h 323"/>
              <a:gd name="T26" fmla="*/ 30685 w 507"/>
              <a:gd name="T27" fmla="*/ 31278 h 323"/>
              <a:gd name="T28" fmla="*/ 32094 w 507"/>
              <a:gd name="T29" fmla="*/ 32006 h 323"/>
              <a:gd name="T30" fmla="*/ 35852 w 507"/>
              <a:gd name="T31" fmla="*/ 33643 h 323"/>
              <a:gd name="T32" fmla="*/ 40079 w 507"/>
              <a:gd name="T33" fmla="*/ 37098 h 323"/>
              <a:gd name="T34" fmla="*/ 43054 w 507"/>
              <a:gd name="T35" fmla="*/ 40371 h 323"/>
              <a:gd name="T36" fmla="*/ 45558 w 507"/>
              <a:gd name="T37" fmla="*/ 41462 h 323"/>
              <a:gd name="T38" fmla="*/ 47281 w 507"/>
              <a:gd name="T39" fmla="*/ 43281 h 323"/>
              <a:gd name="T40" fmla="*/ 51508 w 507"/>
              <a:gd name="T41" fmla="*/ 47281 h 323"/>
              <a:gd name="T42" fmla="*/ 54169 w 507"/>
              <a:gd name="T43" fmla="*/ 49464 h 323"/>
              <a:gd name="T44" fmla="*/ 56518 w 507"/>
              <a:gd name="T45" fmla="*/ 51100 h 323"/>
              <a:gd name="T46" fmla="*/ 60901 w 507"/>
              <a:gd name="T47" fmla="*/ 54737 h 323"/>
              <a:gd name="T48" fmla="*/ 62467 w 507"/>
              <a:gd name="T49" fmla="*/ 56192 h 323"/>
              <a:gd name="T50" fmla="*/ 62936 w 507"/>
              <a:gd name="T51" fmla="*/ 56556 h 323"/>
              <a:gd name="T52" fmla="*/ 64345 w 507"/>
              <a:gd name="T53" fmla="*/ 57465 h 323"/>
              <a:gd name="T54" fmla="*/ 65754 w 507"/>
              <a:gd name="T55" fmla="*/ 58738 h 323"/>
              <a:gd name="T56" fmla="*/ 69982 w 507"/>
              <a:gd name="T57" fmla="*/ 57829 h 323"/>
              <a:gd name="T58" fmla="*/ 73895 w 507"/>
              <a:gd name="T59" fmla="*/ 56556 h 323"/>
              <a:gd name="T60" fmla="*/ 74991 w 507"/>
              <a:gd name="T61" fmla="*/ 55465 h 323"/>
              <a:gd name="T62" fmla="*/ 78436 w 507"/>
              <a:gd name="T63" fmla="*/ 54737 h 323"/>
              <a:gd name="T64" fmla="*/ 79375 w 507"/>
              <a:gd name="T65" fmla="*/ 52919 h 323"/>
              <a:gd name="T66" fmla="*/ 78279 w 507"/>
              <a:gd name="T67" fmla="*/ 50009 h 323"/>
              <a:gd name="T68" fmla="*/ 76557 w 507"/>
              <a:gd name="T69" fmla="*/ 48191 h 323"/>
              <a:gd name="T70" fmla="*/ 76400 w 507"/>
              <a:gd name="T71" fmla="*/ 48191 h 323"/>
              <a:gd name="T72" fmla="*/ 74209 w 507"/>
              <a:gd name="T73" fmla="*/ 46008 h 323"/>
              <a:gd name="T74" fmla="*/ 71234 w 507"/>
              <a:gd name="T75" fmla="*/ 42917 h 323"/>
              <a:gd name="T76" fmla="*/ 67946 w 507"/>
              <a:gd name="T77" fmla="*/ 39644 h 323"/>
              <a:gd name="T78" fmla="*/ 65128 w 507"/>
              <a:gd name="T79" fmla="*/ 37461 h 323"/>
              <a:gd name="T80" fmla="*/ 63406 w 507"/>
              <a:gd name="T81" fmla="*/ 36370 h 323"/>
              <a:gd name="T82" fmla="*/ 58866 w 507"/>
              <a:gd name="T83" fmla="*/ 33279 h 323"/>
              <a:gd name="T84" fmla="*/ 56674 w 507"/>
              <a:gd name="T85" fmla="*/ 31460 h 323"/>
              <a:gd name="T86" fmla="*/ 54952 w 507"/>
              <a:gd name="T87" fmla="*/ 30005 h 323"/>
              <a:gd name="T88" fmla="*/ 51977 w 507"/>
              <a:gd name="T89" fmla="*/ 27641 h 323"/>
              <a:gd name="T90" fmla="*/ 49472 w 507"/>
              <a:gd name="T91" fmla="*/ 25823 h 323"/>
              <a:gd name="T92" fmla="*/ 47124 w 507"/>
              <a:gd name="T93" fmla="*/ 24004 h 323"/>
              <a:gd name="T94" fmla="*/ 40079 w 507"/>
              <a:gd name="T95" fmla="*/ 19276 h 323"/>
              <a:gd name="T96" fmla="*/ 35382 w 507"/>
              <a:gd name="T97" fmla="*/ 15094 h 323"/>
              <a:gd name="T98" fmla="*/ 28963 w 507"/>
              <a:gd name="T99" fmla="*/ 11820 h 323"/>
              <a:gd name="T100" fmla="*/ 23797 w 507"/>
              <a:gd name="T101" fmla="*/ 8911 h 323"/>
              <a:gd name="T102" fmla="*/ 20039 w 507"/>
              <a:gd name="T103" fmla="*/ 7274 h 323"/>
              <a:gd name="T104" fmla="*/ 17535 w 507"/>
              <a:gd name="T105" fmla="*/ 6729 h 323"/>
              <a:gd name="T106" fmla="*/ 14090 w 507"/>
              <a:gd name="T107" fmla="*/ 5637 h 323"/>
              <a:gd name="T108" fmla="*/ 6732 w 507"/>
              <a:gd name="T109" fmla="*/ 3273 h 323"/>
              <a:gd name="T110" fmla="*/ 3444 w 507"/>
              <a:gd name="T111" fmla="*/ 727 h 323"/>
              <a:gd name="T112" fmla="*/ 1252 w 507"/>
              <a:gd name="T113" fmla="*/ 546 h 323"/>
              <a:gd name="T114" fmla="*/ 157 w 507"/>
              <a:gd name="T115" fmla="*/ 727 h 323"/>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507"/>
              <a:gd name="T175" fmla="*/ 0 h 323"/>
              <a:gd name="T176" fmla="*/ 507 w 507"/>
              <a:gd name="T177" fmla="*/ 323 h 323"/>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507" h="323">
                <a:moveTo>
                  <a:pt x="0" y="0"/>
                </a:moveTo>
                <a:lnTo>
                  <a:pt x="0" y="5"/>
                </a:lnTo>
                <a:lnTo>
                  <a:pt x="0" y="10"/>
                </a:lnTo>
                <a:lnTo>
                  <a:pt x="1" y="13"/>
                </a:lnTo>
                <a:lnTo>
                  <a:pt x="1" y="17"/>
                </a:lnTo>
                <a:lnTo>
                  <a:pt x="1" y="20"/>
                </a:lnTo>
                <a:lnTo>
                  <a:pt x="2" y="21"/>
                </a:lnTo>
                <a:lnTo>
                  <a:pt x="2" y="24"/>
                </a:lnTo>
                <a:lnTo>
                  <a:pt x="3" y="25"/>
                </a:lnTo>
                <a:lnTo>
                  <a:pt x="4" y="27"/>
                </a:lnTo>
                <a:lnTo>
                  <a:pt x="7" y="27"/>
                </a:lnTo>
                <a:lnTo>
                  <a:pt x="8" y="28"/>
                </a:lnTo>
                <a:lnTo>
                  <a:pt x="10" y="30"/>
                </a:lnTo>
                <a:lnTo>
                  <a:pt x="14" y="30"/>
                </a:lnTo>
                <a:lnTo>
                  <a:pt x="16" y="30"/>
                </a:lnTo>
                <a:lnTo>
                  <a:pt x="21" y="31"/>
                </a:lnTo>
                <a:lnTo>
                  <a:pt x="25" y="31"/>
                </a:lnTo>
                <a:lnTo>
                  <a:pt x="28" y="32"/>
                </a:lnTo>
                <a:lnTo>
                  <a:pt x="29" y="34"/>
                </a:lnTo>
                <a:lnTo>
                  <a:pt x="31" y="37"/>
                </a:lnTo>
                <a:lnTo>
                  <a:pt x="32" y="39"/>
                </a:lnTo>
                <a:lnTo>
                  <a:pt x="34" y="41"/>
                </a:lnTo>
                <a:lnTo>
                  <a:pt x="35" y="42"/>
                </a:lnTo>
                <a:lnTo>
                  <a:pt x="37" y="45"/>
                </a:lnTo>
                <a:lnTo>
                  <a:pt x="39" y="46"/>
                </a:lnTo>
                <a:lnTo>
                  <a:pt x="41" y="47"/>
                </a:lnTo>
                <a:lnTo>
                  <a:pt x="42" y="48"/>
                </a:lnTo>
                <a:lnTo>
                  <a:pt x="42" y="49"/>
                </a:lnTo>
                <a:lnTo>
                  <a:pt x="43" y="49"/>
                </a:lnTo>
                <a:lnTo>
                  <a:pt x="44" y="51"/>
                </a:lnTo>
                <a:lnTo>
                  <a:pt x="45" y="51"/>
                </a:lnTo>
                <a:lnTo>
                  <a:pt x="46" y="52"/>
                </a:lnTo>
                <a:lnTo>
                  <a:pt x="50" y="54"/>
                </a:lnTo>
                <a:lnTo>
                  <a:pt x="51" y="55"/>
                </a:lnTo>
                <a:lnTo>
                  <a:pt x="52" y="55"/>
                </a:lnTo>
                <a:lnTo>
                  <a:pt x="53" y="56"/>
                </a:lnTo>
                <a:lnTo>
                  <a:pt x="55" y="59"/>
                </a:lnTo>
                <a:lnTo>
                  <a:pt x="56" y="61"/>
                </a:lnTo>
                <a:lnTo>
                  <a:pt x="57" y="62"/>
                </a:lnTo>
                <a:lnTo>
                  <a:pt x="58" y="63"/>
                </a:lnTo>
                <a:lnTo>
                  <a:pt x="59" y="65"/>
                </a:lnTo>
                <a:lnTo>
                  <a:pt x="62" y="66"/>
                </a:lnTo>
                <a:lnTo>
                  <a:pt x="63" y="68"/>
                </a:lnTo>
                <a:lnTo>
                  <a:pt x="65" y="70"/>
                </a:lnTo>
                <a:lnTo>
                  <a:pt x="67" y="73"/>
                </a:lnTo>
                <a:lnTo>
                  <a:pt x="70" y="75"/>
                </a:lnTo>
                <a:lnTo>
                  <a:pt x="74" y="79"/>
                </a:lnTo>
                <a:lnTo>
                  <a:pt x="78" y="80"/>
                </a:lnTo>
                <a:lnTo>
                  <a:pt x="80" y="82"/>
                </a:lnTo>
                <a:lnTo>
                  <a:pt x="81" y="83"/>
                </a:lnTo>
                <a:lnTo>
                  <a:pt x="83" y="86"/>
                </a:lnTo>
                <a:lnTo>
                  <a:pt x="87" y="90"/>
                </a:lnTo>
                <a:lnTo>
                  <a:pt x="91" y="94"/>
                </a:lnTo>
                <a:lnTo>
                  <a:pt x="95" y="96"/>
                </a:lnTo>
                <a:lnTo>
                  <a:pt x="98" y="100"/>
                </a:lnTo>
                <a:lnTo>
                  <a:pt x="101" y="103"/>
                </a:lnTo>
                <a:lnTo>
                  <a:pt x="105" y="107"/>
                </a:lnTo>
                <a:lnTo>
                  <a:pt x="109" y="110"/>
                </a:lnTo>
                <a:lnTo>
                  <a:pt x="114" y="113"/>
                </a:lnTo>
                <a:lnTo>
                  <a:pt x="118" y="116"/>
                </a:lnTo>
                <a:lnTo>
                  <a:pt x="122" y="118"/>
                </a:lnTo>
                <a:lnTo>
                  <a:pt x="126" y="120"/>
                </a:lnTo>
                <a:lnTo>
                  <a:pt x="129" y="123"/>
                </a:lnTo>
                <a:lnTo>
                  <a:pt x="133" y="127"/>
                </a:lnTo>
                <a:lnTo>
                  <a:pt x="141" y="134"/>
                </a:lnTo>
                <a:lnTo>
                  <a:pt x="145" y="137"/>
                </a:lnTo>
                <a:lnTo>
                  <a:pt x="148" y="139"/>
                </a:lnTo>
                <a:lnTo>
                  <a:pt x="153" y="142"/>
                </a:lnTo>
                <a:lnTo>
                  <a:pt x="157" y="144"/>
                </a:lnTo>
                <a:lnTo>
                  <a:pt x="161" y="146"/>
                </a:lnTo>
                <a:lnTo>
                  <a:pt x="164" y="150"/>
                </a:lnTo>
                <a:lnTo>
                  <a:pt x="169" y="153"/>
                </a:lnTo>
                <a:lnTo>
                  <a:pt x="174" y="157"/>
                </a:lnTo>
                <a:lnTo>
                  <a:pt x="177" y="160"/>
                </a:lnTo>
                <a:lnTo>
                  <a:pt x="182" y="164"/>
                </a:lnTo>
                <a:lnTo>
                  <a:pt x="185" y="165"/>
                </a:lnTo>
                <a:lnTo>
                  <a:pt x="188" y="166"/>
                </a:lnTo>
                <a:lnTo>
                  <a:pt x="190" y="168"/>
                </a:lnTo>
                <a:lnTo>
                  <a:pt x="191" y="169"/>
                </a:lnTo>
                <a:lnTo>
                  <a:pt x="192" y="170"/>
                </a:lnTo>
                <a:lnTo>
                  <a:pt x="196" y="172"/>
                </a:lnTo>
                <a:lnTo>
                  <a:pt x="197" y="173"/>
                </a:lnTo>
                <a:lnTo>
                  <a:pt x="199" y="175"/>
                </a:lnTo>
                <a:lnTo>
                  <a:pt x="201" y="176"/>
                </a:lnTo>
                <a:lnTo>
                  <a:pt x="202" y="176"/>
                </a:lnTo>
                <a:lnTo>
                  <a:pt x="204" y="176"/>
                </a:lnTo>
                <a:lnTo>
                  <a:pt x="205" y="176"/>
                </a:lnTo>
                <a:lnTo>
                  <a:pt x="208" y="177"/>
                </a:lnTo>
                <a:lnTo>
                  <a:pt x="210" y="177"/>
                </a:lnTo>
                <a:lnTo>
                  <a:pt x="214" y="177"/>
                </a:lnTo>
                <a:lnTo>
                  <a:pt x="219" y="179"/>
                </a:lnTo>
                <a:lnTo>
                  <a:pt x="224" y="182"/>
                </a:lnTo>
                <a:lnTo>
                  <a:pt x="229" y="185"/>
                </a:lnTo>
                <a:lnTo>
                  <a:pt x="235" y="189"/>
                </a:lnTo>
                <a:lnTo>
                  <a:pt x="244" y="194"/>
                </a:lnTo>
                <a:lnTo>
                  <a:pt x="249" y="198"/>
                </a:lnTo>
                <a:lnTo>
                  <a:pt x="254" y="201"/>
                </a:lnTo>
                <a:lnTo>
                  <a:pt x="254" y="203"/>
                </a:lnTo>
                <a:lnTo>
                  <a:pt x="256" y="204"/>
                </a:lnTo>
                <a:lnTo>
                  <a:pt x="258" y="207"/>
                </a:lnTo>
                <a:lnTo>
                  <a:pt x="260" y="210"/>
                </a:lnTo>
                <a:lnTo>
                  <a:pt x="265" y="213"/>
                </a:lnTo>
                <a:lnTo>
                  <a:pt x="268" y="217"/>
                </a:lnTo>
                <a:lnTo>
                  <a:pt x="272" y="219"/>
                </a:lnTo>
                <a:lnTo>
                  <a:pt x="275" y="222"/>
                </a:lnTo>
                <a:lnTo>
                  <a:pt x="279" y="225"/>
                </a:lnTo>
                <a:lnTo>
                  <a:pt x="280" y="225"/>
                </a:lnTo>
                <a:lnTo>
                  <a:pt x="282" y="226"/>
                </a:lnTo>
                <a:lnTo>
                  <a:pt x="286" y="227"/>
                </a:lnTo>
                <a:lnTo>
                  <a:pt x="288" y="228"/>
                </a:lnTo>
                <a:lnTo>
                  <a:pt x="291" y="228"/>
                </a:lnTo>
                <a:lnTo>
                  <a:pt x="292" y="228"/>
                </a:lnTo>
                <a:lnTo>
                  <a:pt x="292" y="229"/>
                </a:lnTo>
                <a:lnTo>
                  <a:pt x="294" y="232"/>
                </a:lnTo>
                <a:lnTo>
                  <a:pt x="297" y="234"/>
                </a:lnTo>
                <a:lnTo>
                  <a:pt x="299" y="236"/>
                </a:lnTo>
                <a:lnTo>
                  <a:pt x="302" y="238"/>
                </a:lnTo>
                <a:lnTo>
                  <a:pt x="308" y="241"/>
                </a:lnTo>
                <a:lnTo>
                  <a:pt x="314" y="245"/>
                </a:lnTo>
                <a:lnTo>
                  <a:pt x="318" y="247"/>
                </a:lnTo>
                <a:lnTo>
                  <a:pt x="320" y="251"/>
                </a:lnTo>
                <a:lnTo>
                  <a:pt x="326" y="258"/>
                </a:lnTo>
                <a:lnTo>
                  <a:pt x="329" y="260"/>
                </a:lnTo>
                <a:lnTo>
                  <a:pt x="333" y="263"/>
                </a:lnTo>
                <a:lnTo>
                  <a:pt x="336" y="266"/>
                </a:lnTo>
                <a:lnTo>
                  <a:pt x="341" y="267"/>
                </a:lnTo>
                <a:lnTo>
                  <a:pt x="342" y="268"/>
                </a:lnTo>
                <a:lnTo>
                  <a:pt x="343" y="269"/>
                </a:lnTo>
                <a:lnTo>
                  <a:pt x="346" y="272"/>
                </a:lnTo>
                <a:lnTo>
                  <a:pt x="347" y="272"/>
                </a:lnTo>
                <a:lnTo>
                  <a:pt x="348" y="273"/>
                </a:lnTo>
                <a:lnTo>
                  <a:pt x="349" y="274"/>
                </a:lnTo>
                <a:lnTo>
                  <a:pt x="351" y="274"/>
                </a:lnTo>
                <a:lnTo>
                  <a:pt x="356" y="277"/>
                </a:lnTo>
                <a:lnTo>
                  <a:pt x="361" y="281"/>
                </a:lnTo>
                <a:lnTo>
                  <a:pt x="369" y="288"/>
                </a:lnTo>
                <a:lnTo>
                  <a:pt x="374" y="291"/>
                </a:lnTo>
                <a:lnTo>
                  <a:pt x="378" y="295"/>
                </a:lnTo>
                <a:lnTo>
                  <a:pt x="383" y="297"/>
                </a:lnTo>
                <a:lnTo>
                  <a:pt x="388" y="300"/>
                </a:lnTo>
                <a:lnTo>
                  <a:pt x="389" y="301"/>
                </a:lnTo>
                <a:lnTo>
                  <a:pt x="390" y="302"/>
                </a:lnTo>
                <a:lnTo>
                  <a:pt x="392" y="303"/>
                </a:lnTo>
                <a:lnTo>
                  <a:pt x="395" y="305"/>
                </a:lnTo>
                <a:lnTo>
                  <a:pt x="396" y="307"/>
                </a:lnTo>
                <a:lnTo>
                  <a:pt x="398" y="308"/>
                </a:lnTo>
                <a:lnTo>
                  <a:pt x="399" y="309"/>
                </a:lnTo>
                <a:lnTo>
                  <a:pt x="399" y="310"/>
                </a:lnTo>
                <a:lnTo>
                  <a:pt x="401" y="310"/>
                </a:lnTo>
                <a:lnTo>
                  <a:pt x="402" y="311"/>
                </a:lnTo>
                <a:lnTo>
                  <a:pt x="404" y="312"/>
                </a:lnTo>
                <a:lnTo>
                  <a:pt x="405" y="314"/>
                </a:lnTo>
                <a:lnTo>
                  <a:pt x="409" y="315"/>
                </a:lnTo>
                <a:lnTo>
                  <a:pt x="409" y="316"/>
                </a:lnTo>
                <a:lnTo>
                  <a:pt x="410" y="316"/>
                </a:lnTo>
                <a:lnTo>
                  <a:pt x="411" y="316"/>
                </a:lnTo>
                <a:lnTo>
                  <a:pt x="411" y="317"/>
                </a:lnTo>
                <a:lnTo>
                  <a:pt x="412" y="318"/>
                </a:lnTo>
                <a:lnTo>
                  <a:pt x="413" y="319"/>
                </a:lnTo>
                <a:lnTo>
                  <a:pt x="416" y="321"/>
                </a:lnTo>
                <a:lnTo>
                  <a:pt x="417" y="322"/>
                </a:lnTo>
                <a:lnTo>
                  <a:pt x="420" y="323"/>
                </a:lnTo>
                <a:lnTo>
                  <a:pt x="424" y="323"/>
                </a:lnTo>
                <a:lnTo>
                  <a:pt x="429" y="323"/>
                </a:lnTo>
                <a:lnTo>
                  <a:pt x="433" y="322"/>
                </a:lnTo>
                <a:lnTo>
                  <a:pt x="438" y="321"/>
                </a:lnTo>
                <a:lnTo>
                  <a:pt x="443" y="321"/>
                </a:lnTo>
                <a:lnTo>
                  <a:pt x="447" y="318"/>
                </a:lnTo>
                <a:lnTo>
                  <a:pt x="453" y="317"/>
                </a:lnTo>
                <a:lnTo>
                  <a:pt x="458" y="316"/>
                </a:lnTo>
                <a:lnTo>
                  <a:pt x="464" y="315"/>
                </a:lnTo>
                <a:lnTo>
                  <a:pt x="466" y="314"/>
                </a:lnTo>
                <a:lnTo>
                  <a:pt x="471" y="312"/>
                </a:lnTo>
                <a:lnTo>
                  <a:pt x="472" y="311"/>
                </a:lnTo>
                <a:lnTo>
                  <a:pt x="473" y="311"/>
                </a:lnTo>
                <a:lnTo>
                  <a:pt x="474" y="311"/>
                </a:lnTo>
                <a:lnTo>
                  <a:pt x="475" y="309"/>
                </a:lnTo>
                <a:lnTo>
                  <a:pt x="475" y="308"/>
                </a:lnTo>
                <a:lnTo>
                  <a:pt x="479" y="305"/>
                </a:lnTo>
                <a:lnTo>
                  <a:pt x="481" y="304"/>
                </a:lnTo>
                <a:lnTo>
                  <a:pt x="486" y="303"/>
                </a:lnTo>
                <a:lnTo>
                  <a:pt x="489" y="302"/>
                </a:lnTo>
                <a:lnTo>
                  <a:pt x="494" y="302"/>
                </a:lnTo>
                <a:lnTo>
                  <a:pt x="498" y="301"/>
                </a:lnTo>
                <a:lnTo>
                  <a:pt x="501" y="301"/>
                </a:lnTo>
                <a:lnTo>
                  <a:pt x="502" y="300"/>
                </a:lnTo>
                <a:lnTo>
                  <a:pt x="503" y="298"/>
                </a:lnTo>
                <a:lnTo>
                  <a:pt x="505" y="295"/>
                </a:lnTo>
                <a:lnTo>
                  <a:pt x="506" y="294"/>
                </a:lnTo>
                <a:lnTo>
                  <a:pt x="507" y="293"/>
                </a:lnTo>
                <a:lnTo>
                  <a:pt x="507" y="291"/>
                </a:lnTo>
                <a:lnTo>
                  <a:pt x="506" y="288"/>
                </a:lnTo>
                <a:lnTo>
                  <a:pt x="505" y="284"/>
                </a:lnTo>
                <a:lnTo>
                  <a:pt x="503" y="281"/>
                </a:lnTo>
                <a:lnTo>
                  <a:pt x="502" y="279"/>
                </a:lnTo>
                <a:lnTo>
                  <a:pt x="500" y="275"/>
                </a:lnTo>
                <a:lnTo>
                  <a:pt x="498" y="273"/>
                </a:lnTo>
                <a:lnTo>
                  <a:pt x="494" y="270"/>
                </a:lnTo>
                <a:lnTo>
                  <a:pt x="492" y="268"/>
                </a:lnTo>
                <a:lnTo>
                  <a:pt x="491" y="267"/>
                </a:lnTo>
                <a:lnTo>
                  <a:pt x="489" y="266"/>
                </a:lnTo>
                <a:lnTo>
                  <a:pt x="489" y="265"/>
                </a:lnTo>
                <a:lnTo>
                  <a:pt x="489" y="266"/>
                </a:lnTo>
                <a:lnTo>
                  <a:pt x="488" y="266"/>
                </a:lnTo>
                <a:lnTo>
                  <a:pt x="488" y="265"/>
                </a:lnTo>
                <a:lnTo>
                  <a:pt x="487" y="265"/>
                </a:lnTo>
                <a:lnTo>
                  <a:pt x="486" y="263"/>
                </a:lnTo>
                <a:lnTo>
                  <a:pt x="485" y="262"/>
                </a:lnTo>
                <a:lnTo>
                  <a:pt x="480" y="259"/>
                </a:lnTo>
                <a:lnTo>
                  <a:pt x="476" y="255"/>
                </a:lnTo>
                <a:lnTo>
                  <a:pt x="474" y="253"/>
                </a:lnTo>
                <a:lnTo>
                  <a:pt x="471" y="251"/>
                </a:lnTo>
                <a:lnTo>
                  <a:pt x="468" y="247"/>
                </a:lnTo>
                <a:lnTo>
                  <a:pt x="465" y="245"/>
                </a:lnTo>
                <a:lnTo>
                  <a:pt x="461" y="242"/>
                </a:lnTo>
                <a:lnTo>
                  <a:pt x="458" y="239"/>
                </a:lnTo>
                <a:lnTo>
                  <a:pt x="455" y="236"/>
                </a:lnTo>
                <a:lnTo>
                  <a:pt x="453" y="233"/>
                </a:lnTo>
                <a:lnTo>
                  <a:pt x="450" y="229"/>
                </a:lnTo>
                <a:lnTo>
                  <a:pt x="446" y="227"/>
                </a:lnTo>
                <a:lnTo>
                  <a:pt x="441" y="224"/>
                </a:lnTo>
                <a:lnTo>
                  <a:pt x="438" y="220"/>
                </a:lnTo>
                <a:lnTo>
                  <a:pt x="434" y="218"/>
                </a:lnTo>
                <a:lnTo>
                  <a:pt x="432" y="217"/>
                </a:lnTo>
                <a:lnTo>
                  <a:pt x="429" y="214"/>
                </a:lnTo>
                <a:lnTo>
                  <a:pt x="425" y="212"/>
                </a:lnTo>
                <a:lnTo>
                  <a:pt x="422" y="210"/>
                </a:lnTo>
                <a:lnTo>
                  <a:pt x="418" y="207"/>
                </a:lnTo>
                <a:lnTo>
                  <a:pt x="416" y="206"/>
                </a:lnTo>
                <a:lnTo>
                  <a:pt x="413" y="206"/>
                </a:lnTo>
                <a:lnTo>
                  <a:pt x="412" y="205"/>
                </a:lnTo>
                <a:lnTo>
                  <a:pt x="411" y="205"/>
                </a:lnTo>
                <a:lnTo>
                  <a:pt x="409" y="203"/>
                </a:lnTo>
                <a:lnTo>
                  <a:pt x="405" y="200"/>
                </a:lnTo>
                <a:lnTo>
                  <a:pt x="398" y="196"/>
                </a:lnTo>
                <a:lnTo>
                  <a:pt x="391" y="192"/>
                </a:lnTo>
                <a:lnTo>
                  <a:pt x="383" y="191"/>
                </a:lnTo>
                <a:lnTo>
                  <a:pt x="382" y="189"/>
                </a:lnTo>
                <a:lnTo>
                  <a:pt x="379" y="186"/>
                </a:lnTo>
                <a:lnTo>
                  <a:pt x="376" y="183"/>
                </a:lnTo>
                <a:lnTo>
                  <a:pt x="371" y="178"/>
                </a:lnTo>
                <a:lnTo>
                  <a:pt x="369" y="177"/>
                </a:lnTo>
                <a:lnTo>
                  <a:pt x="368" y="176"/>
                </a:lnTo>
                <a:lnTo>
                  <a:pt x="365" y="175"/>
                </a:lnTo>
                <a:lnTo>
                  <a:pt x="363" y="173"/>
                </a:lnTo>
                <a:lnTo>
                  <a:pt x="362" y="173"/>
                </a:lnTo>
                <a:lnTo>
                  <a:pt x="361" y="173"/>
                </a:lnTo>
                <a:lnTo>
                  <a:pt x="360" y="173"/>
                </a:lnTo>
                <a:lnTo>
                  <a:pt x="357" y="171"/>
                </a:lnTo>
                <a:lnTo>
                  <a:pt x="355" y="168"/>
                </a:lnTo>
                <a:lnTo>
                  <a:pt x="351" y="165"/>
                </a:lnTo>
                <a:lnTo>
                  <a:pt x="348" y="163"/>
                </a:lnTo>
                <a:lnTo>
                  <a:pt x="344" y="160"/>
                </a:lnTo>
                <a:lnTo>
                  <a:pt x="341" y="158"/>
                </a:lnTo>
                <a:lnTo>
                  <a:pt x="337" y="156"/>
                </a:lnTo>
                <a:lnTo>
                  <a:pt x="335" y="155"/>
                </a:lnTo>
                <a:lnTo>
                  <a:pt x="332" y="152"/>
                </a:lnTo>
                <a:lnTo>
                  <a:pt x="328" y="150"/>
                </a:lnTo>
                <a:lnTo>
                  <a:pt x="326" y="149"/>
                </a:lnTo>
                <a:lnTo>
                  <a:pt x="322" y="148"/>
                </a:lnTo>
                <a:lnTo>
                  <a:pt x="320" y="145"/>
                </a:lnTo>
                <a:lnTo>
                  <a:pt x="318" y="144"/>
                </a:lnTo>
                <a:lnTo>
                  <a:pt x="316" y="142"/>
                </a:lnTo>
                <a:lnTo>
                  <a:pt x="314" y="141"/>
                </a:lnTo>
                <a:lnTo>
                  <a:pt x="313" y="141"/>
                </a:lnTo>
                <a:lnTo>
                  <a:pt x="312" y="139"/>
                </a:lnTo>
                <a:lnTo>
                  <a:pt x="309" y="138"/>
                </a:lnTo>
                <a:lnTo>
                  <a:pt x="307" y="138"/>
                </a:lnTo>
                <a:lnTo>
                  <a:pt x="301" y="132"/>
                </a:lnTo>
                <a:lnTo>
                  <a:pt x="294" y="128"/>
                </a:lnTo>
                <a:lnTo>
                  <a:pt x="288" y="124"/>
                </a:lnTo>
                <a:lnTo>
                  <a:pt x="281" y="121"/>
                </a:lnTo>
                <a:lnTo>
                  <a:pt x="267" y="113"/>
                </a:lnTo>
                <a:lnTo>
                  <a:pt x="261" y="109"/>
                </a:lnTo>
                <a:lnTo>
                  <a:pt x="256" y="106"/>
                </a:lnTo>
                <a:lnTo>
                  <a:pt x="253" y="102"/>
                </a:lnTo>
                <a:lnTo>
                  <a:pt x="251" y="100"/>
                </a:lnTo>
                <a:lnTo>
                  <a:pt x="245" y="95"/>
                </a:lnTo>
                <a:lnTo>
                  <a:pt x="239" y="92"/>
                </a:lnTo>
                <a:lnTo>
                  <a:pt x="233" y="88"/>
                </a:lnTo>
                <a:lnTo>
                  <a:pt x="226" y="83"/>
                </a:lnTo>
                <a:lnTo>
                  <a:pt x="218" y="77"/>
                </a:lnTo>
                <a:lnTo>
                  <a:pt x="211" y="73"/>
                </a:lnTo>
                <a:lnTo>
                  <a:pt x="203" y="69"/>
                </a:lnTo>
                <a:lnTo>
                  <a:pt x="197" y="67"/>
                </a:lnTo>
                <a:lnTo>
                  <a:pt x="191" y="66"/>
                </a:lnTo>
                <a:lnTo>
                  <a:pt x="185" y="65"/>
                </a:lnTo>
                <a:lnTo>
                  <a:pt x="180" y="63"/>
                </a:lnTo>
                <a:lnTo>
                  <a:pt x="175" y="62"/>
                </a:lnTo>
                <a:lnTo>
                  <a:pt x="171" y="60"/>
                </a:lnTo>
                <a:lnTo>
                  <a:pt x="163" y="55"/>
                </a:lnTo>
                <a:lnTo>
                  <a:pt x="155" y="51"/>
                </a:lnTo>
                <a:lnTo>
                  <a:pt x="152" y="49"/>
                </a:lnTo>
                <a:lnTo>
                  <a:pt x="147" y="48"/>
                </a:lnTo>
                <a:lnTo>
                  <a:pt x="143" y="46"/>
                </a:lnTo>
                <a:lnTo>
                  <a:pt x="141" y="44"/>
                </a:lnTo>
                <a:lnTo>
                  <a:pt x="138" y="42"/>
                </a:lnTo>
                <a:lnTo>
                  <a:pt x="135" y="41"/>
                </a:lnTo>
                <a:lnTo>
                  <a:pt x="128" y="40"/>
                </a:lnTo>
                <a:lnTo>
                  <a:pt x="121" y="39"/>
                </a:lnTo>
                <a:lnTo>
                  <a:pt x="120" y="39"/>
                </a:lnTo>
                <a:lnTo>
                  <a:pt x="119" y="38"/>
                </a:lnTo>
                <a:lnTo>
                  <a:pt x="115" y="38"/>
                </a:lnTo>
                <a:lnTo>
                  <a:pt x="114" y="38"/>
                </a:lnTo>
                <a:lnTo>
                  <a:pt x="112" y="37"/>
                </a:lnTo>
                <a:lnTo>
                  <a:pt x="107" y="34"/>
                </a:lnTo>
                <a:lnTo>
                  <a:pt x="101" y="32"/>
                </a:lnTo>
                <a:lnTo>
                  <a:pt x="95" y="31"/>
                </a:lnTo>
                <a:lnTo>
                  <a:pt x="90" y="31"/>
                </a:lnTo>
                <a:lnTo>
                  <a:pt x="78" y="30"/>
                </a:lnTo>
                <a:lnTo>
                  <a:pt x="72" y="28"/>
                </a:lnTo>
                <a:lnTo>
                  <a:pt x="66" y="28"/>
                </a:lnTo>
                <a:lnTo>
                  <a:pt x="56" y="25"/>
                </a:lnTo>
                <a:lnTo>
                  <a:pt x="45" y="21"/>
                </a:lnTo>
                <a:lnTo>
                  <a:pt x="43" y="18"/>
                </a:lnTo>
                <a:lnTo>
                  <a:pt x="41" y="17"/>
                </a:lnTo>
                <a:lnTo>
                  <a:pt x="35" y="12"/>
                </a:lnTo>
                <a:lnTo>
                  <a:pt x="30" y="9"/>
                </a:lnTo>
                <a:lnTo>
                  <a:pt x="27" y="7"/>
                </a:lnTo>
                <a:lnTo>
                  <a:pt x="24" y="6"/>
                </a:lnTo>
                <a:lnTo>
                  <a:pt x="22" y="4"/>
                </a:lnTo>
                <a:lnTo>
                  <a:pt x="20" y="3"/>
                </a:lnTo>
                <a:lnTo>
                  <a:pt x="17" y="3"/>
                </a:lnTo>
                <a:lnTo>
                  <a:pt x="15" y="2"/>
                </a:lnTo>
                <a:lnTo>
                  <a:pt x="12" y="2"/>
                </a:lnTo>
                <a:lnTo>
                  <a:pt x="10" y="2"/>
                </a:lnTo>
                <a:lnTo>
                  <a:pt x="8" y="3"/>
                </a:lnTo>
                <a:lnTo>
                  <a:pt x="4" y="3"/>
                </a:lnTo>
                <a:lnTo>
                  <a:pt x="3" y="4"/>
                </a:lnTo>
                <a:lnTo>
                  <a:pt x="2" y="4"/>
                </a:lnTo>
                <a:lnTo>
                  <a:pt x="1" y="4"/>
                </a:lnTo>
                <a:lnTo>
                  <a:pt x="1" y="3"/>
                </a:lnTo>
                <a:lnTo>
                  <a:pt x="0" y="2"/>
                </a:lnTo>
                <a:lnTo>
                  <a:pt x="0" y="0"/>
                </a:lnTo>
                <a:close/>
              </a:path>
            </a:pathLst>
          </a:custGeom>
          <a:solidFill>
            <a:srgbClr val="FFFF00"/>
          </a:solidFill>
          <a:ln w="9525">
            <a:noFill/>
            <a:round/>
            <a:headEnd/>
            <a:tailEnd/>
          </a:ln>
        </p:spPr>
        <p:txBody>
          <a:bodyPr lIns="57150" tIns="28575" rIns="57150" bIns="28575"/>
          <a:lstStyle/>
          <a:p>
            <a:endParaRPr lang="en-US"/>
          </a:p>
        </p:txBody>
      </p:sp>
      <p:sp>
        <p:nvSpPr>
          <p:cNvPr id="62816" name="Freeform 472"/>
          <p:cNvSpPr>
            <a:spLocks/>
          </p:cNvSpPr>
          <p:nvPr/>
        </p:nvSpPr>
        <p:spPr bwMode="auto">
          <a:xfrm>
            <a:off x="6034088" y="2316163"/>
            <a:ext cx="79375" cy="53975"/>
          </a:xfrm>
          <a:custGeom>
            <a:avLst/>
            <a:gdLst>
              <a:gd name="T0" fmla="*/ 79375 w 512"/>
              <a:gd name="T1" fmla="*/ 53975 h 293"/>
              <a:gd name="T2" fmla="*/ 79375 w 512"/>
              <a:gd name="T3" fmla="*/ 0 h 293"/>
              <a:gd name="T4" fmla="*/ 0 w 512"/>
              <a:gd name="T5" fmla="*/ 0 h 293"/>
              <a:gd name="T6" fmla="*/ 79375 w 512"/>
              <a:gd name="T7" fmla="*/ 53975 h 293"/>
              <a:gd name="T8" fmla="*/ 0 60000 65536"/>
              <a:gd name="T9" fmla="*/ 0 60000 65536"/>
              <a:gd name="T10" fmla="*/ 0 60000 65536"/>
              <a:gd name="T11" fmla="*/ 0 60000 65536"/>
              <a:gd name="T12" fmla="*/ 0 w 512"/>
              <a:gd name="T13" fmla="*/ 0 h 293"/>
              <a:gd name="T14" fmla="*/ 512 w 512"/>
              <a:gd name="T15" fmla="*/ 293 h 293"/>
            </a:gdLst>
            <a:ahLst/>
            <a:cxnLst>
              <a:cxn ang="T8">
                <a:pos x="T0" y="T1"/>
              </a:cxn>
              <a:cxn ang="T9">
                <a:pos x="T2" y="T3"/>
              </a:cxn>
              <a:cxn ang="T10">
                <a:pos x="T4" y="T5"/>
              </a:cxn>
              <a:cxn ang="T11">
                <a:pos x="T6" y="T7"/>
              </a:cxn>
            </a:cxnLst>
            <a:rect l="T12" t="T13" r="T14" b="T15"/>
            <a:pathLst>
              <a:path w="512" h="293">
                <a:moveTo>
                  <a:pt x="512" y="293"/>
                </a:moveTo>
                <a:lnTo>
                  <a:pt x="512" y="0"/>
                </a:lnTo>
                <a:lnTo>
                  <a:pt x="0" y="0"/>
                </a:lnTo>
                <a:lnTo>
                  <a:pt x="512" y="293"/>
                </a:lnTo>
                <a:close/>
              </a:path>
            </a:pathLst>
          </a:custGeom>
          <a:solidFill>
            <a:srgbClr val="FFFF00"/>
          </a:solidFill>
          <a:ln w="9525">
            <a:noFill/>
            <a:round/>
            <a:headEnd/>
            <a:tailEnd/>
          </a:ln>
        </p:spPr>
        <p:txBody>
          <a:bodyPr lIns="57150" tIns="28575" rIns="57150" bIns="28575"/>
          <a:lstStyle/>
          <a:p>
            <a:endParaRPr lang="en-US"/>
          </a:p>
        </p:txBody>
      </p:sp>
      <p:sp>
        <p:nvSpPr>
          <p:cNvPr id="62817" name="Freeform 473"/>
          <p:cNvSpPr>
            <a:spLocks/>
          </p:cNvSpPr>
          <p:nvPr/>
        </p:nvSpPr>
        <p:spPr bwMode="auto">
          <a:xfrm>
            <a:off x="5824538" y="3709988"/>
            <a:ext cx="106362" cy="84137"/>
          </a:xfrm>
          <a:custGeom>
            <a:avLst/>
            <a:gdLst>
              <a:gd name="T0" fmla="*/ 623 w 683"/>
              <a:gd name="T1" fmla="*/ 2708 h 466"/>
              <a:gd name="T2" fmla="*/ 2024 w 683"/>
              <a:gd name="T3" fmla="*/ 7944 h 466"/>
              <a:gd name="T4" fmla="*/ 3270 w 683"/>
              <a:gd name="T5" fmla="*/ 11555 h 466"/>
              <a:gd name="T6" fmla="*/ 4205 w 683"/>
              <a:gd name="T7" fmla="*/ 13902 h 466"/>
              <a:gd name="T8" fmla="*/ 4516 w 683"/>
              <a:gd name="T9" fmla="*/ 14083 h 466"/>
              <a:gd name="T10" fmla="*/ 5606 w 683"/>
              <a:gd name="T11" fmla="*/ 16791 h 466"/>
              <a:gd name="T12" fmla="*/ 6541 w 683"/>
              <a:gd name="T13" fmla="*/ 20402 h 466"/>
              <a:gd name="T14" fmla="*/ 8876 w 683"/>
              <a:gd name="T15" fmla="*/ 25999 h 466"/>
              <a:gd name="T16" fmla="*/ 10901 w 683"/>
              <a:gd name="T17" fmla="*/ 28888 h 466"/>
              <a:gd name="T18" fmla="*/ 12147 w 683"/>
              <a:gd name="T19" fmla="*/ 31777 h 466"/>
              <a:gd name="T20" fmla="*/ 14015 w 683"/>
              <a:gd name="T21" fmla="*/ 36652 h 466"/>
              <a:gd name="T22" fmla="*/ 16196 w 683"/>
              <a:gd name="T23" fmla="*/ 40985 h 466"/>
              <a:gd name="T24" fmla="*/ 18220 w 683"/>
              <a:gd name="T25" fmla="*/ 44235 h 466"/>
              <a:gd name="T26" fmla="*/ 19466 w 683"/>
              <a:gd name="T27" fmla="*/ 46582 h 466"/>
              <a:gd name="T28" fmla="*/ 20868 w 683"/>
              <a:gd name="T29" fmla="*/ 50735 h 466"/>
              <a:gd name="T30" fmla="*/ 23982 w 683"/>
              <a:gd name="T31" fmla="*/ 54165 h 466"/>
              <a:gd name="T32" fmla="*/ 26007 w 683"/>
              <a:gd name="T33" fmla="*/ 57957 h 466"/>
              <a:gd name="T34" fmla="*/ 29588 w 683"/>
              <a:gd name="T35" fmla="*/ 63012 h 466"/>
              <a:gd name="T36" fmla="*/ 31768 w 683"/>
              <a:gd name="T37" fmla="*/ 66804 h 466"/>
              <a:gd name="T38" fmla="*/ 32391 w 683"/>
              <a:gd name="T39" fmla="*/ 67707 h 466"/>
              <a:gd name="T40" fmla="*/ 34104 w 683"/>
              <a:gd name="T41" fmla="*/ 68971 h 466"/>
              <a:gd name="T42" fmla="*/ 37219 w 683"/>
              <a:gd name="T43" fmla="*/ 72221 h 466"/>
              <a:gd name="T44" fmla="*/ 42202 w 683"/>
              <a:gd name="T45" fmla="*/ 74026 h 466"/>
              <a:gd name="T46" fmla="*/ 51079 w 683"/>
              <a:gd name="T47" fmla="*/ 75471 h 466"/>
              <a:gd name="T48" fmla="*/ 54816 w 683"/>
              <a:gd name="T49" fmla="*/ 76373 h 466"/>
              <a:gd name="T50" fmla="*/ 63225 w 683"/>
              <a:gd name="T51" fmla="*/ 79262 h 466"/>
              <a:gd name="T52" fmla="*/ 70077 w 683"/>
              <a:gd name="T53" fmla="*/ 81068 h 466"/>
              <a:gd name="T54" fmla="*/ 79110 w 683"/>
              <a:gd name="T55" fmla="*/ 83054 h 466"/>
              <a:gd name="T56" fmla="*/ 86273 w 683"/>
              <a:gd name="T57" fmla="*/ 84137 h 466"/>
              <a:gd name="T58" fmla="*/ 89699 w 683"/>
              <a:gd name="T59" fmla="*/ 83956 h 466"/>
              <a:gd name="T60" fmla="*/ 94994 w 683"/>
              <a:gd name="T61" fmla="*/ 82331 h 466"/>
              <a:gd name="T62" fmla="*/ 99510 w 683"/>
              <a:gd name="T63" fmla="*/ 80165 h 466"/>
              <a:gd name="T64" fmla="*/ 101846 w 683"/>
              <a:gd name="T65" fmla="*/ 76915 h 466"/>
              <a:gd name="T66" fmla="*/ 102313 w 683"/>
              <a:gd name="T67" fmla="*/ 68429 h 466"/>
              <a:gd name="T68" fmla="*/ 102625 w 683"/>
              <a:gd name="T69" fmla="*/ 49291 h 466"/>
              <a:gd name="T70" fmla="*/ 102936 w 683"/>
              <a:gd name="T71" fmla="*/ 41166 h 466"/>
              <a:gd name="T72" fmla="*/ 103715 w 683"/>
              <a:gd name="T73" fmla="*/ 36652 h 466"/>
              <a:gd name="T74" fmla="*/ 104649 w 683"/>
              <a:gd name="T75" fmla="*/ 23111 h 466"/>
              <a:gd name="T76" fmla="*/ 104960 w 683"/>
              <a:gd name="T77" fmla="*/ 21847 h 466"/>
              <a:gd name="T78" fmla="*/ 105895 w 683"/>
              <a:gd name="T79" fmla="*/ 21666 h 466"/>
              <a:gd name="T80" fmla="*/ 105739 w 683"/>
              <a:gd name="T81" fmla="*/ 16069 h 466"/>
              <a:gd name="T82" fmla="*/ 104026 w 683"/>
              <a:gd name="T83" fmla="*/ 11736 h 466"/>
              <a:gd name="T84" fmla="*/ 104182 w 683"/>
              <a:gd name="T85" fmla="*/ 9028 h 466"/>
              <a:gd name="T86" fmla="*/ 104182 w 683"/>
              <a:gd name="T87" fmla="*/ 6139 h 466"/>
              <a:gd name="T88" fmla="*/ 102469 w 683"/>
              <a:gd name="T89" fmla="*/ 3250 h 466"/>
              <a:gd name="T90" fmla="*/ 99821 w 683"/>
              <a:gd name="T91" fmla="*/ 722 h 466"/>
              <a:gd name="T92" fmla="*/ 95617 w 683"/>
              <a:gd name="T93" fmla="*/ 1444 h 466"/>
              <a:gd name="T94" fmla="*/ 87363 w 683"/>
              <a:gd name="T95" fmla="*/ 1625 h 466"/>
              <a:gd name="T96" fmla="*/ 80044 w 683"/>
              <a:gd name="T97" fmla="*/ 1444 h 466"/>
              <a:gd name="T98" fmla="*/ 71635 w 683"/>
              <a:gd name="T99" fmla="*/ 542 h 466"/>
              <a:gd name="T100" fmla="*/ 62603 w 683"/>
              <a:gd name="T101" fmla="*/ 1625 h 466"/>
              <a:gd name="T102" fmla="*/ 58398 w 683"/>
              <a:gd name="T103" fmla="*/ 1986 h 466"/>
              <a:gd name="T104" fmla="*/ 52324 w 683"/>
              <a:gd name="T105" fmla="*/ 1625 h 466"/>
              <a:gd name="T106" fmla="*/ 45472 w 683"/>
              <a:gd name="T107" fmla="*/ 542 h 466"/>
              <a:gd name="T108" fmla="*/ 38153 w 683"/>
              <a:gd name="T109" fmla="*/ 722 h 466"/>
              <a:gd name="T110" fmla="*/ 32859 w 683"/>
              <a:gd name="T111" fmla="*/ 1444 h 466"/>
              <a:gd name="T112" fmla="*/ 28031 w 683"/>
              <a:gd name="T113" fmla="*/ 361 h 466"/>
              <a:gd name="T114" fmla="*/ 26007 w 683"/>
              <a:gd name="T115" fmla="*/ 0 h 466"/>
              <a:gd name="T116" fmla="*/ 18376 w 683"/>
              <a:gd name="T117" fmla="*/ 0 h 466"/>
              <a:gd name="T118" fmla="*/ 9344 w 683"/>
              <a:gd name="T119" fmla="*/ 722 h 466"/>
              <a:gd name="T120" fmla="*/ 3426 w 683"/>
              <a:gd name="T121" fmla="*/ 1264 h 466"/>
              <a:gd name="T122" fmla="*/ 467 w 683"/>
              <a:gd name="T123" fmla="*/ 1806 h 46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683"/>
              <a:gd name="T187" fmla="*/ 0 h 466"/>
              <a:gd name="T188" fmla="*/ 683 w 683"/>
              <a:gd name="T189" fmla="*/ 466 h 46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683" h="466">
                <a:moveTo>
                  <a:pt x="0" y="8"/>
                </a:moveTo>
                <a:lnTo>
                  <a:pt x="0" y="9"/>
                </a:lnTo>
                <a:lnTo>
                  <a:pt x="0" y="11"/>
                </a:lnTo>
                <a:lnTo>
                  <a:pt x="1" y="13"/>
                </a:lnTo>
                <a:lnTo>
                  <a:pt x="2" y="14"/>
                </a:lnTo>
                <a:lnTo>
                  <a:pt x="3" y="15"/>
                </a:lnTo>
                <a:lnTo>
                  <a:pt x="4" y="15"/>
                </a:lnTo>
                <a:lnTo>
                  <a:pt x="7" y="16"/>
                </a:lnTo>
                <a:lnTo>
                  <a:pt x="7" y="21"/>
                </a:lnTo>
                <a:lnTo>
                  <a:pt x="8" y="27"/>
                </a:lnTo>
                <a:lnTo>
                  <a:pt x="8" y="31"/>
                </a:lnTo>
                <a:lnTo>
                  <a:pt x="10" y="36"/>
                </a:lnTo>
                <a:lnTo>
                  <a:pt x="10" y="38"/>
                </a:lnTo>
                <a:lnTo>
                  <a:pt x="11" y="42"/>
                </a:lnTo>
                <a:lnTo>
                  <a:pt x="13" y="44"/>
                </a:lnTo>
                <a:lnTo>
                  <a:pt x="14" y="48"/>
                </a:lnTo>
                <a:lnTo>
                  <a:pt x="14" y="50"/>
                </a:lnTo>
                <a:lnTo>
                  <a:pt x="15" y="52"/>
                </a:lnTo>
                <a:lnTo>
                  <a:pt x="15" y="55"/>
                </a:lnTo>
                <a:lnTo>
                  <a:pt x="16" y="56"/>
                </a:lnTo>
                <a:lnTo>
                  <a:pt x="18" y="59"/>
                </a:lnTo>
                <a:lnTo>
                  <a:pt x="20" y="62"/>
                </a:lnTo>
                <a:lnTo>
                  <a:pt x="21" y="64"/>
                </a:lnTo>
                <a:lnTo>
                  <a:pt x="21" y="68"/>
                </a:lnTo>
                <a:lnTo>
                  <a:pt x="22" y="70"/>
                </a:lnTo>
                <a:lnTo>
                  <a:pt x="24" y="72"/>
                </a:lnTo>
                <a:lnTo>
                  <a:pt x="25" y="73"/>
                </a:lnTo>
                <a:lnTo>
                  <a:pt x="27" y="73"/>
                </a:lnTo>
                <a:lnTo>
                  <a:pt x="27" y="75"/>
                </a:lnTo>
                <a:lnTo>
                  <a:pt x="27" y="76"/>
                </a:lnTo>
                <a:lnTo>
                  <a:pt x="27" y="77"/>
                </a:lnTo>
                <a:lnTo>
                  <a:pt x="27" y="76"/>
                </a:lnTo>
                <a:lnTo>
                  <a:pt x="28" y="76"/>
                </a:lnTo>
                <a:lnTo>
                  <a:pt x="28" y="77"/>
                </a:lnTo>
                <a:lnTo>
                  <a:pt x="29" y="78"/>
                </a:lnTo>
                <a:lnTo>
                  <a:pt x="30" y="79"/>
                </a:lnTo>
                <a:lnTo>
                  <a:pt x="30" y="80"/>
                </a:lnTo>
                <a:lnTo>
                  <a:pt x="31" y="82"/>
                </a:lnTo>
                <a:lnTo>
                  <a:pt x="31" y="83"/>
                </a:lnTo>
                <a:lnTo>
                  <a:pt x="31" y="85"/>
                </a:lnTo>
                <a:lnTo>
                  <a:pt x="32" y="87"/>
                </a:lnTo>
                <a:lnTo>
                  <a:pt x="34" y="90"/>
                </a:lnTo>
                <a:lnTo>
                  <a:pt x="36" y="93"/>
                </a:lnTo>
                <a:lnTo>
                  <a:pt x="37" y="96"/>
                </a:lnTo>
                <a:lnTo>
                  <a:pt x="37" y="100"/>
                </a:lnTo>
                <a:lnTo>
                  <a:pt x="38" y="104"/>
                </a:lnTo>
                <a:lnTo>
                  <a:pt x="38" y="106"/>
                </a:lnTo>
                <a:lnTo>
                  <a:pt x="39" y="108"/>
                </a:lnTo>
                <a:lnTo>
                  <a:pt x="39" y="110"/>
                </a:lnTo>
                <a:lnTo>
                  <a:pt x="41" y="112"/>
                </a:lnTo>
                <a:lnTo>
                  <a:pt x="42" y="113"/>
                </a:lnTo>
                <a:lnTo>
                  <a:pt x="42" y="115"/>
                </a:lnTo>
                <a:lnTo>
                  <a:pt x="44" y="119"/>
                </a:lnTo>
                <a:lnTo>
                  <a:pt x="48" y="123"/>
                </a:lnTo>
                <a:lnTo>
                  <a:pt x="49" y="124"/>
                </a:lnTo>
                <a:lnTo>
                  <a:pt x="50" y="125"/>
                </a:lnTo>
                <a:lnTo>
                  <a:pt x="51" y="132"/>
                </a:lnTo>
                <a:lnTo>
                  <a:pt x="55" y="138"/>
                </a:lnTo>
                <a:lnTo>
                  <a:pt x="57" y="144"/>
                </a:lnTo>
                <a:lnTo>
                  <a:pt x="60" y="148"/>
                </a:lnTo>
                <a:lnTo>
                  <a:pt x="62" y="151"/>
                </a:lnTo>
                <a:lnTo>
                  <a:pt x="62" y="152"/>
                </a:lnTo>
                <a:lnTo>
                  <a:pt x="64" y="154"/>
                </a:lnTo>
                <a:lnTo>
                  <a:pt x="66" y="156"/>
                </a:lnTo>
                <a:lnTo>
                  <a:pt x="67" y="158"/>
                </a:lnTo>
                <a:lnTo>
                  <a:pt x="69" y="158"/>
                </a:lnTo>
                <a:lnTo>
                  <a:pt x="70" y="160"/>
                </a:lnTo>
                <a:lnTo>
                  <a:pt x="71" y="162"/>
                </a:lnTo>
                <a:lnTo>
                  <a:pt x="73" y="163"/>
                </a:lnTo>
                <a:lnTo>
                  <a:pt x="76" y="165"/>
                </a:lnTo>
                <a:lnTo>
                  <a:pt x="77" y="166"/>
                </a:lnTo>
                <a:lnTo>
                  <a:pt x="77" y="168"/>
                </a:lnTo>
                <a:lnTo>
                  <a:pt x="78" y="172"/>
                </a:lnTo>
                <a:lnTo>
                  <a:pt x="78" y="175"/>
                </a:lnTo>
                <a:lnTo>
                  <a:pt x="78" y="176"/>
                </a:lnTo>
                <a:lnTo>
                  <a:pt x="79" y="177"/>
                </a:lnTo>
                <a:lnTo>
                  <a:pt x="80" y="181"/>
                </a:lnTo>
                <a:lnTo>
                  <a:pt x="82" y="184"/>
                </a:lnTo>
                <a:lnTo>
                  <a:pt x="83" y="188"/>
                </a:lnTo>
                <a:lnTo>
                  <a:pt x="85" y="190"/>
                </a:lnTo>
                <a:lnTo>
                  <a:pt x="86" y="195"/>
                </a:lnTo>
                <a:lnTo>
                  <a:pt x="87" y="200"/>
                </a:lnTo>
                <a:lnTo>
                  <a:pt x="90" y="203"/>
                </a:lnTo>
                <a:lnTo>
                  <a:pt x="92" y="207"/>
                </a:lnTo>
                <a:lnTo>
                  <a:pt x="93" y="210"/>
                </a:lnTo>
                <a:lnTo>
                  <a:pt x="96" y="213"/>
                </a:lnTo>
                <a:lnTo>
                  <a:pt x="97" y="215"/>
                </a:lnTo>
                <a:lnTo>
                  <a:pt x="100" y="217"/>
                </a:lnTo>
                <a:lnTo>
                  <a:pt x="101" y="221"/>
                </a:lnTo>
                <a:lnTo>
                  <a:pt x="103" y="224"/>
                </a:lnTo>
                <a:lnTo>
                  <a:pt x="104" y="227"/>
                </a:lnTo>
                <a:lnTo>
                  <a:pt x="105" y="227"/>
                </a:lnTo>
                <a:lnTo>
                  <a:pt x="107" y="228"/>
                </a:lnTo>
                <a:lnTo>
                  <a:pt x="108" y="229"/>
                </a:lnTo>
                <a:lnTo>
                  <a:pt x="111" y="231"/>
                </a:lnTo>
                <a:lnTo>
                  <a:pt x="112" y="234"/>
                </a:lnTo>
                <a:lnTo>
                  <a:pt x="114" y="236"/>
                </a:lnTo>
                <a:lnTo>
                  <a:pt x="115" y="241"/>
                </a:lnTo>
                <a:lnTo>
                  <a:pt x="117" y="245"/>
                </a:lnTo>
                <a:lnTo>
                  <a:pt x="119" y="249"/>
                </a:lnTo>
                <a:lnTo>
                  <a:pt x="121" y="252"/>
                </a:lnTo>
                <a:lnTo>
                  <a:pt x="121" y="255"/>
                </a:lnTo>
                <a:lnTo>
                  <a:pt x="122" y="256"/>
                </a:lnTo>
                <a:lnTo>
                  <a:pt x="122" y="257"/>
                </a:lnTo>
                <a:lnTo>
                  <a:pt x="124" y="257"/>
                </a:lnTo>
                <a:lnTo>
                  <a:pt x="125" y="258"/>
                </a:lnTo>
                <a:lnTo>
                  <a:pt x="126" y="262"/>
                </a:lnTo>
                <a:lnTo>
                  <a:pt x="127" y="265"/>
                </a:lnTo>
                <a:lnTo>
                  <a:pt x="128" y="269"/>
                </a:lnTo>
                <a:lnTo>
                  <a:pt x="129" y="270"/>
                </a:lnTo>
                <a:lnTo>
                  <a:pt x="131" y="272"/>
                </a:lnTo>
                <a:lnTo>
                  <a:pt x="131" y="276"/>
                </a:lnTo>
                <a:lnTo>
                  <a:pt x="132" y="278"/>
                </a:lnTo>
                <a:lnTo>
                  <a:pt x="134" y="281"/>
                </a:lnTo>
                <a:lnTo>
                  <a:pt x="135" y="284"/>
                </a:lnTo>
                <a:lnTo>
                  <a:pt x="140" y="289"/>
                </a:lnTo>
                <a:lnTo>
                  <a:pt x="145" y="292"/>
                </a:lnTo>
                <a:lnTo>
                  <a:pt x="147" y="296"/>
                </a:lnTo>
                <a:lnTo>
                  <a:pt x="149" y="298"/>
                </a:lnTo>
                <a:lnTo>
                  <a:pt x="152" y="299"/>
                </a:lnTo>
                <a:lnTo>
                  <a:pt x="153" y="300"/>
                </a:lnTo>
                <a:lnTo>
                  <a:pt x="154" y="300"/>
                </a:lnTo>
                <a:lnTo>
                  <a:pt x="156" y="305"/>
                </a:lnTo>
                <a:lnTo>
                  <a:pt x="159" y="308"/>
                </a:lnTo>
                <a:lnTo>
                  <a:pt x="161" y="312"/>
                </a:lnTo>
                <a:lnTo>
                  <a:pt x="163" y="317"/>
                </a:lnTo>
                <a:lnTo>
                  <a:pt x="163" y="318"/>
                </a:lnTo>
                <a:lnTo>
                  <a:pt x="163" y="319"/>
                </a:lnTo>
                <a:lnTo>
                  <a:pt x="166" y="320"/>
                </a:lnTo>
                <a:lnTo>
                  <a:pt x="167" y="321"/>
                </a:lnTo>
                <a:lnTo>
                  <a:pt x="168" y="322"/>
                </a:lnTo>
                <a:lnTo>
                  <a:pt x="169" y="324"/>
                </a:lnTo>
                <a:lnTo>
                  <a:pt x="174" y="329"/>
                </a:lnTo>
                <a:lnTo>
                  <a:pt x="179" y="335"/>
                </a:lnTo>
                <a:lnTo>
                  <a:pt x="183" y="341"/>
                </a:lnTo>
                <a:lnTo>
                  <a:pt x="186" y="343"/>
                </a:lnTo>
                <a:lnTo>
                  <a:pt x="189" y="346"/>
                </a:lnTo>
                <a:lnTo>
                  <a:pt x="190" y="349"/>
                </a:lnTo>
                <a:lnTo>
                  <a:pt x="191" y="352"/>
                </a:lnTo>
                <a:lnTo>
                  <a:pt x="193" y="354"/>
                </a:lnTo>
                <a:lnTo>
                  <a:pt x="195" y="357"/>
                </a:lnTo>
                <a:lnTo>
                  <a:pt x="200" y="362"/>
                </a:lnTo>
                <a:lnTo>
                  <a:pt x="203" y="368"/>
                </a:lnTo>
                <a:lnTo>
                  <a:pt x="203" y="369"/>
                </a:lnTo>
                <a:lnTo>
                  <a:pt x="204" y="370"/>
                </a:lnTo>
                <a:lnTo>
                  <a:pt x="204" y="372"/>
                </a:lnTo>
                <a:lnTo>
                  <a:pt x="204" y="370"/>
                </a:lnTo>
                <a:lnTo>
                  <a:pt x="205" y="372"/>
                </a:lnTo>
                <a:lnTo>
                  <a:pt x="207" y="373"/>
                </a:lnTo>
                <a:lnTo>
                  <a:pt x="207" y="374"/>
                </a:lnTo>
                <a:lnTo>
                  <a:pt x="208" y="375"/>
                </a:lnTo>
                <a:lnTo>
                  <a:pt x="209" y="376"/>
                </a:lnTo>
                <a:lnTo>
                  <a:pt x="209" y="379"/>
                </a:lnTo>
                <a:lnTo>
                  <a:pt x="210" y="379"/>
                </a:lnTo>
                <a:lnTo>
                  <a:pt x="211" y="380"/>
                </a:lnTo>
                <a:lnTo>
                  <a:pt x="212" y="380"/>
                </a:lnTo>
                <a:lnTo>
                  <a:pt x="215" y="381"/>
                </a:lnTo>
                <a:lnTo>
                  <a:pt x="217" y="382"/>
                </a:lnTo>
                <a:lnTo>
                  <a:pt x="219" y="382"/>
                </a:lnTo>
                <a:lnTo>
                  <a:pt x="223" y="383"/>
                </a:lnTo>
                <a:lnTo>
                  <a:pt x="225" y="383"/>
                </a:lnTo>
                <a:lnTo>
                  <a:pt x="226" y="386"/>
                </a:lnTo>
                <a:lnTo>
                  <a:pt x="229" y="388"/>
                </a:lnTo>
                <a:lnTo>
                  <a:pt x="232" y="394"/>
                </a:lnTo>
                <a:lnTo>
                  <a:pt x="235" y="396"/>
                </a:lnTo>
                <a:lnTo>
                  <a:pt x="237" y="398"/>
                </a:lnTo>
                <a:lnTo>
                  <a:pt x="239" y="400"/>
                </a:lnTo>
                <a:lnTo>
                  <a:pt x="242" y="401"/>
                </a:lnTo>
                <a:lnTo>
                  <a:pt x="244" y="402"/>
                </a:lnTo>
                <a:lnTo>
                  <a:pt x="247" y="404"/>
                </a:lnTo>
                <a:lnTo>
                  <a:pt x="250" y="405"/>
                </a:lnTo>
                <a:lnTo>
                  <a:pt x="253" y="407"/>
                </a:lnTo>
                <a:lnTo>
                  <a:pt x="258" y="408"/>
                </a:lnTo>
                <a:lnTo>
                  <a:pt x="265" y="410"/>
                </a:lnTo>
                <a:lnTo>
                  <a:pt x="271" y="410"/>
                </a:lnTo>
                <a:lnTo>
                  <a:pt x="278" y="410"/>
                </a:lnTo>
                <a:lnTo>
                  <a:pt x="285" y="410"/>
                </a:lnTo>
                <a:lnTo>
                  <a:pt x="292" y="410"/>
                </a:lnTo>
                <a:lnTo>
                  <a:pt x="298" y="410"/>
                </a:lnTo>
                <a:lnTo>
                  <a:pt x="305" y="410"/>
                </a:lnTo>
                <a:lnTo>
                  <a:pt x="312" y="414"/>
                </a:lnTo>
                <a:lnTo>
                  <a:pt x="320" y="416"/>
                </a:lnTo>
                <a:lnTo>
                  <a:pt x="328" y="418"/>
                </a:lnTo>
                <a:lnTo>
                  <a:pt x="336" y="421"/>
                </a:lnTo>
                <a:lnTo>
                  <a:pt x="339" y="422"/>
                </a:lnTo>
                <a:lnTo>
                  <a:pt x="341" y="423"/>
                </a:lnTo>
                <a:lnTo>
                  <a:pt x="343" y="424"/>
                </a:lnTo>
                <a:lnTo>
                  <a:pt x="346" y="424"/>
                </a:lnTo>
                <a:lnTo>
                  <a:pt x="347" y="424"/>
                </a:lnTo>
                <a:lnTo>
                  <a:pt x="349" y="424"/>
                </a:lnTo>
                <a:lnTo>
                  <a:pt x="352" y="423"/>
                </a:lnTo>
                <a:lnTo>
                  <a:pt x="353" y="421"/>
                </a:lnTo>
                <a:lnTo>
                  <a:pt x="360" y="422"/>
                </a:lnTo>
                <a:lnTo>
                  <a:pt x="367" y="424"/>
                </a:lnTo>
                <a:lnTo>
                  <a:pt x="378" y="429"/>
                </a:lnTo>
                <a:lnTo>
                  <a:pt x="390" y="435"/>
                </a:lnTo>
                <a:lnTo>
                  <a:pt x="397" y="437"/>
                </a:lnTo>
                <a:lnTo>
                  <a:pt x="403" y="438"/>
                </a:lnTo>
                <a:lnTo>
                  <a:pt x="406" y="439"/>
                </a:lnTo>
                <a:lnTo>
                  <a:pt x="410" y="439"/>
                </a:lnTo>
                <a:lnTo>
                  <a:pt x="415" y="440"/>
                </a:lnTo>
                <a:lnTo>
                  <a:pt x="419" y="442"/>
                </a:lnTo>
                <a:lnTo>
                  <a:pt x="429" y="443"/>
                </a:lnTo>
                <a:lnTo>
                  <a:pt x="433" y="444"/>
                </a:lnTo>
                <a:lnTo>
                  <a:pt x="438" y="445"/>
                </a:lnTo>
                <a:lnTo>
                  <a:pt x="444" y="447"/>
                </a:lnTo>
                <a:lnTo>
                  <a:pt x="450" y="449"/>
                </a:lnTo>
                <a:lnTo>
                  <a:pt x="456" y="451"/>
                </a:lnTo>
                <a:lnTo>
                  <a:pt x="460" y="452"/>
                </a:lnTo>
                <a:lnTo>
                  <a:pt x="466" y="453"/>
                </a:lnTo>
                <a:lnTo>
                  <a:pt x="471" y="455"/>
                </a:lnTo>
                <a:lnTo>
                  <a:pt x="477" y="455"/>
                </a:lnTo>
                <a:lnTo>
                  <a:pt x="484" y="456"/>
                </a:lnTo>
                <a:lnTo>
                  <a:pt x="496" y="458"/>
                </a:lnTo>
                <a:lnTo>
                  <a:pt x="508" y="460"/>
                </a:lnTo>
                <a:lnTo>
                  <a:pt x="521" y="463"/>
                </a:lnTo>
                <a:lnTo>
                  <a:pt x="534" y="465"/>
                </a:lnTo>
                <a:lnTo>
                  <a:pt x="537" y="465"/>
                </a:lnTo>
                <a:lnTo>
                  <a:pt x="541" y="465"/>
                </a:lnTo>
                <a:lnTo>
                  <a:pt x="544" y="465"/>
                </a:lnTo>
                <a:lnTo>
                  <a:pt x="548" y="466"/>
                </a:lnTo>
                <a:lnTo>
                  <a:pt x="551" y="466"/>
                </a:lnTo>
                <a:lnTo>
                  <a:pt x="554" y="466"/>
                </a:lnTo>
                <a:lnTo>
                  <a:pt x="556" y="466"/>
                </a:lnTo>
                <a:lnTo>
                  <a:pt x="560" y="466"/>
                </a:lnTo>
                <a:lnTo>
                  <a:pt x="562" y="466"/>
                </a:lnTo>
                <a:lnTo>
                  <a:pt x="568" y="466"/>
                </a:lnTo>
                <a:lnTo>
                  <a:pt x="572" y="465"/>
                </a:lnTo>
                <a:lnTo>
                  <a:pt x="576" y="465"/>
                </a:lnTo>
                <a:lnTo>
                  <a:pt x="579" y="464"/>
                </a:lnTo>
                <a:lnTo>
                  <a:pt x="583" y="464"/>
                </a:lnTo>
                <a:lnTo>
                  <a:pt x="588" y="463"/>
                </a:lnTo>
                <a:lnTo>
                  <a:pt x="592" y="463"/>
                </a:lnTo>
                <a:lnTo>
                  <a:pt x="597" y="460"/>
                </a:lnTo>
                <a:lnTo>
                  <a:pt x="602" y="459"/>
                </a:lnTo>
                <a:lnTo>
                  <a:pt x="605" y="457"/>
                </a:lnTo>
                <a:lnTo>
                  <a:pt x="610" y="456"/>
                </a:lnTo>
                <a:lnTo>
                  <a:pt x="613" y="456"/>
                </a:lnTo>
                <a:lnTo>
                  <a:pt x="618" y="455"/>
                </a:lnTo>
                <a:lnTo>
                  <a:pt x="621" y="453"/>
                </a:lnTo>
                <a:lnTo>
                  <a:pt x="624" y="451"/>
                </a:lnTo>
                <a:lnTo>
                  <a:pt x="627" y="450"/>
                </a:lnTo>
                <a:lnTo>
                  <a:pt x="631" y="450"/>
                </a:lnTo>
                <a:lnTo>
                  <a:pt x="634" y="446"/>
                </a:lnTo>
                <a:lnTo>
                  <a:pt x="639" y="444"/>
                </a:lnTo>
                <a:lnTo>
                  <a:pt x="643" y="442"/>
                </a:lnTo>
                <a:lnTo>
                  <a:pt x="645" y="440"/>
                </a:lnTo>
                <a:lnTo>
                  <a:pt x="647" y="440"/>
                </a:lnTo>
                <a:lnTo>
                  <a:pt x="650" y="438"/>
                </a:lnTo>
                <a:lnTo>
                  <a:pt x="651" y="436"/>
                </a:lnTo>
                <a:lnTo>
                  <a:pt x="652" y="433"/>
                </a:lnTo>
                <a:lnTo>
                  <a:pt x="653" y="430"/>
                </a:lnTo>
                <a:lnTo>
                  <a:pt x="654" y="426"/>
                </a:lnTo>
                <a:lnTo>
                  <a:pt x="654" y="423"/>
                </a:lnTo>
                <a:lnTo>
                  <a:pt x="654" y="419"/>
                </a:lnTo>
                <a:lnTo>
                  <a:pt x="654" y="417"/>
                </a:lnTo>
                <a:lnTo>
                  <a:pt x="654" y="410"/>
                </a:lnTo>
                <a:lnTo>
                  <a:pt x="655" y="405"/>
                </a:lnTo>
                <a:lnTo>
                  <a:pt x="655" y="395"/>
                </a:lnTo>
                <a:lnTo>
                  <a:pt x="657" y="384"/>
                </a:lnTo>
                <a:lnTo>
                  <a:pt x="657" y="379"/>
                </a:lnTo>
                <a:lnTo>
                  <a:pt x="657" y="374"/>
                </a:lnTo>
                <a:lnTo>
                  <a:pt x="657" y="360"/>
                </a:lnTo>
                <a:lnTo>
                  <a:pt x="657" y="347"/>
                </a:lnTo>
                <a:lnTo>
                  <a:pt x="657" y="332"/>
                </a:lnTo>
                <a:lnTo>
                  <a:pt x="657" y="318"/>
                </a:lnTo>
                <a:lnTo>
                  <a:pt x="657" y="303"/>
                </a:lnTo>
                <a:lnTo>
                  <a:pt x="658" y="289"/>
                </a:lnTo>
                <a:lnTo>
                  <a:pt x="659" y="273"/>
                </a:lnTo>
                <a:lnTo>
                  <a:pt x="660" y="260"/>
                </a:lnTo>
                <a:lnTo>
                  <a:pt x="660" y="258"/>
                </a:lnTo>
                <a:lnTo>
                  <a:pt x="660" y="255"/>
                </a:lnTo>
                <a:lnTo>
                  <a:pt x="661" y="251"/>
                </a:lnTo>
                <a:lnTo>
                  <a:pt x="661" y="248"/>
                </a:lnTo>
                <a:lnTo>
                  <a:pt x="661" y="243"/>
                </a:lnTo>
                <a:lnTo>
                  <a:pt x="661" y="238"/>
                </a:lnTo>
                <a:lnTo>
                  <a:pt x="661" y="228"/>
                </a:lnTo>
                <a:lnTo>
                  <a:pt x="661" y="223"/>
                </a:lnTo>
                <a:lnTo>
                  <a:pt x="662" y="218"/>
                </a:lnTo>
                <a:lnTo>
                  <a:pt x="662" y="215"/>
                </a:lnTo>
                <a:lnTo>
                  <a:pt x="664" y="210"/>
                </a:lnTo>
                <a:lnTo>
                  <a:pt x="664" y="208"/>
                </a:lnTo>
                <a:lnTo>
                  <a:pt x="665" y="206"/>
                </a:lnTo>
                <a:lnTo>
                  <a:pt x="666" y="204"/>
                </a:lnTo>
                <a:lnTo>
                  <a:pt x="666" y="203"/>
                </a:lnTo>
                <a:lnTo>
                  <a:pt x="667" y="203"/>
                </a:lnTo>
                <a:lnTo>
                  <a:pt x="668" y="194"/>
                </a:lnTo>
                <a:lnTo>
                  <a:pt x="669" y="183"/>
                </a:lnTo>
                <a:lnTo>
                  <a:pt x="671" y="172"/>
                </a:lnTo>
                <a:lnTo>
                  <a:pt x="671" y="161"/>
                </a:lnTo>
                <a:lnTo>
                  <a:pt x="671" y="149"/>
                </a:lnTo>
                <a:lnTo>
                  <a:pt x="672" y="139"/>
                </a:lnTo>
                <a:lnTo>
                  <a:pt x="672" y="128"/>
                </a:lnTo>
                <a:lnTo>
                  <a:pt x="672" y="119"/>
                </a:lnTo>
                <a:lnTo>
                  <a:pt x="672" y="120"/>
                </a:lnTo>
                <a:lnTo>
                  <a:pt x="672" y="121"/>
                </a:lnTo>
                <a:lnTo>
                  <a:pt x="673" y="123"/>
                </a:lnTo>
                <a:lnTo>
                  <a:pt x="674" y="123"/>
                </a:lnTo>
                <a:lnTo>
                  <a:pt x="674" y="121"/>
                </a:lnTo>
                <a:lnTo>
                  <a:pt x="674" y="120"/>
                </a:lnTo>
                <a:lnTo>
                  <a:pt x="674" y="119"/>
                </a:lnTo>
                <a:lnTo>
                  <a:pt x="675" y="120"/>
                </a:lnTo>
                <a:lnTo>
                  <a:pt x="676" y="120"/>
                </a:lnTo>
                <a:lnTo>
                  <a:pt x="678" y="123"/>
                </a:lnTo>
                <a:lnTo>
                  <a:pt x="679" y="121"/>
                </a:lnTo>
                <a:lnTo>
                  <a:pt x="680" y="120"/>
                </a:lnTo>
                <a:lnTo>
                  <a:pt x="681" y="118"/>
                </a:lnTo>
                <a:lnTo>
                  <a:pt x="682" y="115"/>
                </a:lnTo>
                <a:lnTo>
                  <a:pt x="683" y="112"/>
                </a:lnTo>
                <a:lnTo>
                  <a:pt x="683" y="107"/>
                </a:lnTo>
                <a:lnTo>
                  <a:pt x="683" y="101"/>
                </a:lnTo>
                <a:lnTo>
                  <a:pt x="682" y="97"/>
                </a:lnTo>
                <a:lnTo>
                  <a:pt x="680" y="92"/>
                </a:lnTo>
                <a:lnTo>
                  <a:pt x="679" y="89"/>
                </a:lnTo>
                <a:lnTo>
                  <a:pt x="679" y="86"/>
                </a:lnTo>
                <a:lnTo>
                  <a:pt x="678" y="84"/>
                </a:lnTo>
                <a:lnTo>
                  <a:pt x="675" y="79"/>
                </a:lnTo>
                <a:lnTo>
                  <a:pt x="673" y="75"/>
                </a:lnTo>
                <a:lnTo>
                  <a:pt x="669" y="70"/>
                </a:lnTo>
                <a:lnTo>
                  <a:pt x="669" y="69"/>
                </a:lnTo>
                <a:lnTo>
                  <a:pt x="668" y="68"/>
                </a:lnTo>
                <a:lnTo>
                  <a:pt x="668" y="65"/>
                </a:lnTo>
                <a:lnTo>
                  <a:pt x="668" y="64"/>
                </a:lnTo>
                <a:lnTo>
                  <a:pt x="668" y="63"/>
                </a:lnTo>
                <a:lnTo>
                  <a:pt x="669" y="63"/>
                </a:lnTo>
                <a:lnTo>
                  <a:pt x="671" y="63"/>
                </a:lnTo>
                <a:lnTo>
                  <a:pt x="671" y="58"/>
                </a:lnTo>
                <a:lnTo>
                  <a:pt x="671" y="55"/>
                </a:lnTo>
                <a:lnTo>
                  <a:pt x="669" y="50"/>
                </a:lnTo>
                <a:lnTo>
                  <a:pt x="669" y="45"/>
                </a:lnTo>
                <a:lnTo>
                  <a:pt x="669" y="44"/>
                </a:lnTo>
                <a:lnTo>
                  <a:pt x="671" y="43"/>
                </a:lnTo>
                <a:lnTo>
                  <a:pt x="671" y="41"/>
                </a:lnTo>
                <a:lnTo>
                  <a:pt x="671" y="38"/>
                </a:lnTo>
                <a:lnTo>
                  <a:pt x="671" y="36"/>
                </a:lnTo>
                <a:lnTo>
                  <a:pt x="669" y="35"/>
                </a:lnTo>
                <a:lnTo>
                  <a:pt x="669" y="34"/>
                </a:lnTo>
                <a:lnTo>
                  <a:pt x="669" y="32"/>
                </a:lnTo>
                <a:lnTo>
                  <a:pt x="668" y="30"/>
                </a:lnTo>
                <a:lnTo>
                  <a:pt x="666" y="29"/>
                </a:lnTo>
                <a:lnTo>
                  <a:pt x="665" y="28"/>
                </a:lnTo>
                <a:lnTo>
                  <a:pt x="664" y="27"/>
                </a:lnTo>
                <a:lnTo>
                  <a:pt x="662" y="24"/>
                </a:lnTo>
                <a:lnTo>
                  <a:pt x="660" y="21"/>
                </a:lnTo>
                <a:lnTo>
                  <a:pt x="658" y="18"/>
                </a:lnTo>
                <a:lnTo>
                  <a:pt x="655" y="15"/>
                </a:lnTo>
                <a:lnTo>
                  <a:pt x="653" y="13"/>
                </a:lnTo>
                <a:lnTo>
                  <a:pt x="651" y="11"/>
                </a:lnTo>
                <a:lnTo>
                  <a:pt x="650" y="10"/>
                </a:lnTo>
                <a:lnTo>
                  <a:pt x="647" y="7"/>
                </a:lnTo>
                <a:lnTo>
                  <a:pt x="645" y="6"/>
                </a:lnTo>
                <a:lnTo>
                  <a:pt x="644" y="4"/>
                </a:lnTo>
                <a:lnTo>
                  <a:pt x="641" y="4"/>
                </a:lnTo>
                <a:lnTo>
                  <a:pt x="639" y="4"/>
                </a:lnTo>
                <a:lnTo>
                  <a:pt x="636" y="6"/>
                </a:lnTo>
                <a:lnTo>
                  <a:pt x="632" y="6"/>
                </a:lnTo>
                <a:lnTo>
                  <a:pt x="627" y="7"/>
                </a:lnTo>
                <a:lnTo>
                  <a:pt x="625" y="7"/>
                </a:lnTo>
                <a:lnTo>
                  <a:pt x="621" y="8"/>
                </a:lnTo>
                <a:lnTo>
                  <a:pt x="618" y="8"/>
                </a:lnTo>
                <a:lnTo>
                  <a:pt x="614" y="8"/>
                </a:lnTo>
                <a:lnTo>
                  <a:pt x="605" y="9"/>
                </a:lnTo>
                <a:lnTo>
                  <a:pt x="597" y="9"/>
                </a:lnTo>
                <a:lnTo>
                  <a:pt x="588" y="8"/>
                </a:lnTo>
                <a:lnTo>
                  <a:pt x="579" y="8"/>
                </a:lnTo>
                <a:lnTo>
                  <a:pt x="571" y="8"/>
                </a:lnTo>
                <a:lnTo>
                  <a:pt x="567" y="8"/>
                </a:lnTo>
                <a:lnTo>
                  <a:pt x="564" y="8"/>
                </a:lnTo>
                <a:lnTo>
                  <a:pt x="561" y="9"/>
                </a:lnTo>
                <a:lnTo>
                  <a:pt x="558" y="10"/>
                </a:lnTo>
                <a:lnTo>
                  <a:pt x="551" y="11"/>
                </a:lnTo>
                <a:lnTo>
                  <a:pt x="546" y="11"/>
                </a:lnTo>
                <a:lnTo>
                  <a:pt x="540" y="11"/>
                </a:lnTo>
                <a:lnTo>
                  <a:pt x="533" y="10"/>
                </a:lnTo>
                <a:lnTo>
                  <a:pt x="527" y="9"/>
                </a:lnTo>
                <a:lnTo>
                  <a:pt x="520" y="8"/>
                </a:lnTo>
                <a:lnTo>
                  <a:pt x="514" y="8"/>
                </a:lnTo>
                <a:lnTo>
                  <a:pt x="510" y="6"/>
                </a:lnTo>
                <a:lnTo>
                  <a:pt x="506" y="4"/>
                </a:lnTo>
                <a:lnTo>
                  <a:pt x="498" y="2"/>
                </a:lnTo>
                <a:lnTo>
                  <a:pt x="493" y="2"/>
                </a:lnTo>
                <a:lnTo>
                  <a:pt x="487" y="2"/>
                </a:lnTo>
                <a:lnTo>
                  <a:pt x="478" y="3"/>
                </a:lnTo>
                <a:lnTo>
                  <a:pt x="468" y="3"/>
                </a:lnTo>
                <a:lnTo>
                  <a:pt x="460" y="3"/>
                </a:lnTo>
                <a:lnTo>
                  <a:pt x="452" y="3"/>
                </a:lnTo>
                <a:lnTo>
                  <a:pt x="444" y="4"/>
                </a:lnTo>
                <a:lnTo>
                  <a:pt x="436" y="6"/>
                </a:lnTo>
                <a:lnTo>
                  <a:pt x="426" y="7"/>
                </a:lnTo>
                <a:lnTo>
                  <a:pt x="423" y="7"/>
                </a:lnTo>
                <a:lnTo>
                  <a:pt x="418" y="8"/>
                </a:lnTo>
                <a:lnTo>
                  <a:pt x="410" y="9"/>
                </a:lnTo>
                <a:lnTo>
                  <a:pt x="402" y="9"/>
                </a:lnTo>
                <a:lnTo>
                  <a:pt x="392" y="9"/>
                </a:lnTo>
                <a:lnTo>
                  <a:pt x="390" y="9"/>
                </a:lnTo>
                <a:lnTo>
                  <a:pt x="387" y="10"/>
                </a:lnTo>
                <a:lnTo>
                  <a:pt x="382" y="10"/>
                </a:lnTo>
                <a:lnTo>
                  <a:pt x="378" y="11"/>
                </a:lnTo>
                <a:lnTo>
                  <a:pt x="377" y="11"/>
                </a:lnTo>
                <a:lnTo>
                  <a:pt x="375" y="11"/>
                </a:lnTo>
                <a:lnTo>
                  <a:pt x="371" y="13"/>
                </a:lnTo>
                <a:lnTo>
                  <a:pt x="367" y="14"/>
                </a:lnTo>
                <a:lnTo>
                  <a:pt x="363" y="14"/>
                </a:lnTo>
                <a:lnTo>
                  <a:pt x="359" y="14"/>
                </a:lnTo>
                <a:lnTo>
                  <a:pt x="350" y="13"/>
                </a:lnTo>
                <a:lnTo>
                  <a:pt x="343" y="11"/>
                </a:lnTo>
                <a:lnTo>
                  <a:pt x="340" y="9"/>
                </a:lnTo>
                <a:lnTo>
                  <a:pt x="336" y="9"/>
                </a:lnTo>
                <a:lnTo>
                  <a:pt x="330" y="8"/>
                </a:lnTo>
                <a:lnTo>
                  <a:pt x="327" y="6"/>
                </a:lnTo>
                <a:lnTo>
                  <a:pt x="322" y="4"/>
                </a:lnTo>
                <a:lnTo>
                  <a:pt x="319" y="3"/>
                </a:lnTo>
                <a:lnTo>
                  <a:pt x="315" y="3"/>
                </a:lnTo>
                <a:lnTo>
                  <a:pt x="307" y="2"/>
                </a:lnTo>
                <a:lnTo>
                  <a:pt x="300" y="2"/>
                </a:lnTo>
                <a:lnTo>
                  <a:pt x="292" y="3"/>
                </a:lnTo>
                <a:lnTo>
                  <a:pt x="284" y="3"/>
                </a:lnTo>
                <a:lnTo>
                  <a:pt x="276" y="3"/>
                </a:lnTo>
                <a:lnTo>
                  <a:pt x="267" y="3"/>
                </a:lnTo>
                <a:lnTo>
                  <a:pt x="264" y="3"/>
                </a:lnTo>
                <a:lnTo>
                  <a:pt x="260" y="3"/>
                </a:lnTo>
                <a:lnTo>
                  <a:pt x="254" y="4"/>
                </a:lnTo>
                <a:lnTo>
                  <a:pt x="250" y="4"/>
                </a:lnTo>
                <a:lnTo>
                  <a:pt x="245" y="4"/>
                </a:lnTo>
                <a:lnTo>
                  <a:pt x="240" y="6"/>
                </a:lnTo>
                <a:lnTo>
                  <a:pt x="236" y="6"/>
                </a:lnTo>
                <a:lnTo>
                  <a:pt x="231" y="6"/>
                </a:lnTo>
                <a:lnTo>
                  <a:pt x="225" y="7"/>
                </a:lnTo>
                <a:lnTo>
                  <a:pt x="222" y="7"/>
                </a:lnTo>
                <a:lnTo>
                  <a:pt x="218" y="8"/>
                </a:lnTo>
                <a:lnTo>
                  <a:pt x="215" y="8"/>
                </a:lnTo>
                <a:lnTo>
                  <a:pt x="211" y="8"/>
                </a:lnTo>
                <a:lnTo>
                  <a:pt x="204" y="8"/>
                </a:lnTo>
                <a:lnTo>
                  <a:pt x="198" y="8"/>
                </a:lnTo>
                <a:lnTo>
                  <a:pt x="194" y="7"/>
                </a:lnTo>
                <a:lnTo>
                  <a:pt x="190" y="6"/>
                </a:lnTo>
                <a:lnTo>
                  <a:pt x="186" y="4"/>
                </a:lnTo>
                <a:lnTo>
                  <a:pt x="182" y="3"/>
                </a:lnTo>
                <a:lnTo>
                  <a:pt x="181" y="3"/>
                </a:lnTo>
                <a:lnTo>
                  <a:pt x="180" y="2"/>
                </a:lnTo>
                <a:lnTo>
                  <a:pt x="177" y="1"/>
                </a:lnTo>
                <a:lnTo>
                  <a:pt x="176" y="1"/>
                </a:lnTo>
                <a:lnTo>
                  <a:pt x="175" y="0"/>
                </a:lnTo>
                <a:lnTo>
                  <a:pt x="174" y="0"/>
                </a:lnTo>
                <a:lnTo>
                  <a:pt x="172" y="0"/>
                </a:lnTo>
                <a:lnTo>
                  <a:pt x="170" y="0"/>
                </a:lnTo>
                <a:lnTo>
                  <a:pt x="169" y="0"/>
                </a:lnTo>
                <a:lnTo>
                  <a:pt x="167" y="0"/>
                </a:lnTo>
                <a:lnTo>
                  <a:pt x="166" y="0"/>
                </a:lnTo>
                <a:lnTo>
                  <a:pt x="161" y="0"/>
                </a:lnTo>
                <a:lnTo>
                  <a:pt x="156" y="0"/>
                </a:lnTo>
                <a:lnTo>
                  <a:pt x="150" y="0"/>
                </a:lnTo>
                <a:lnTo>
                  <a:pt x="145" y="0"/>
                </a:lnTo>
                <a:lnTo>
                  <a:pt x="139" y="0"/>
                </a:lnTo>
                <a:lnTo>
                  <a:pt x="132" y="0"/>
                </a:lnTo>
                <a:lnTo>
                  <a:pt x="118" y="0"/>
                </a:lnTo>
                <a:lnTo>
                  <a:pt x="104" y="0"/>
                </a:lnTo>
                <a:lnTo>
                  <a:pt x="90" y="0"/>
                </a:lnTo>
                <a:lnTo>
                  <a:pt x="83" y="1"/>
                </a:lnTo>
                <a:lnTo>
                  <a:pt x="77" y="1"/>
                </a:lnTo>
                <a:lnTo>
                  <a:pt x="71" y="2"/>
                </a:lnTo>
                <a:lnTo>
                  <a:pt x="65" y="2"/>
                </a:lnTo>
                <a:lnTo>
                  <a:pt x="63" y="3"/>
                </a:lnTo>
                <a:lnTo>
                  <a:pt x="60" y="4"/>
                </a:lnTo>
                <a:lnTo>
                  <a:pt x="57" y="4"/>
                </a:lnTo>
                <a:lnTo>
                  <a:pt x="55" y="6"/>
                </a:lnTo>
                <a:lnTo>
                  <a:pt x="46" y="6"/>
                </a:lnTo>
                <a:lnTo>
                  <a:pt x="38" y="6"/>
                </a:lnTo>
                <a:lnTo>
                  <a:pt x="31" y="7"/>
                </a:lnTo>
                <a:lnTo>
                  <a:pt x="28" y="7"/>
                </a:lnTo>
                <a:lnTo>
                  <a:pt x="24" y="7"/>
                </a:lnTo>
                <a:lnTo>
                  <a:pt x="22" y="7"/>
                </a:lnTo>
                <a:lnTo>
                  <a:pt x="18" y="7"/>
                </a:lnTo>
                <a:lnTo>
                  <a:pt x="17" y="7"/>
                </a:lnTo>
                <a:lnTo>
                  <a:pt x="16" y="7"/>
                </a:lnTo>
                <a:lnTo>
                  <a:pt x="14" y="7"/>
                </a:lnTo>
                <a:lnTo>
                  <a:pt x="11" y="8"/>
                </a:lnTo>
                <a:lnTo>
                  <a:pt x="9" y="9"/>
                </a:lnTo>
                <a:lnTo>
                  <a:pt x="7" y="9"/>
                </a:lnTo>
                <a:lnTo>
                  <a:pt x="3" y="10"/>
                </a:lnTo>
                <a:lnTo>
                  <a:pt x="2" y="10"/>
                </a:lnTo>
                <a:lnTo>
                  <a:pt x="0" y="9"/>
                </a:lnTo>
                <a:lnTo>
                  <a:pt x="0" y="8"/>
                </a:lnTo>
                <a:close/>
              </a:path>
            </a:pathLst>
          </a:custGeom>
          <a:solidFill>
            <a:srgbClr val="FF0000"/>
          </a:solidFill>
          <a:ln w="9525">
            <a:noFill/>
            <a:round/>
            <a:headEnd/>
            <a:tailEnd/>
          </a:ln>
        </p:spPr>
        <p:txBody>
          <a:bodyPr lIns="57150" tIns="28575" rIns="57150" bIns="28575"/>
          <a:lstStyle/>
          <a:p>
            <a:endParaRPr lang="en-US"/>
          </a:p>
        </p:txBody>
      </p:sp>
      <p:sp>
        <p:nvSpPr>
          <p:cNvPr id="62818" name="Freeform 474"/>
          <p:cNvSpPr>
            <a:spLocks/>
          </p:cNvSpPr>
          <p:nvPr/>
        </p:nvSpPr>
        <p:spPr bwMode="auto">
          <a:xfrm>
            <a:off x="5811838" y="3621088"/>
            <a:ext cx="120650" cy="93662"/>
          </a:xfrm>
          <a:custGeom>
            <a:avLst/>
            <a:gdLst>
              <a:gd name="T0" fmla="*/ 0 w 783"/>
              <a:gd name="T1" fmla="*/ 11868 h 513"/>
              <a:gd name="T2" fmla="*/ 925 w 783"/>
              <a:gd name="T3" fmla="*/ 22822 h 513"/>
              <a:gd name="T4" fmla="*/ 1233 w 783"/>
              <a:gd name="T5" fmla="*/ 26109 h 513"/>
              <a:gd name="T6" fmla="*/ 1541 w 783"/>
              <a:gd name="T7" fmla="*/ 32134 h 513"/>
              <a:gd name="T8" fmla="*/ 2311 w 783"/>
              <a:gd name="T9" fmla="*/ 39437 h 513"/>
              <a:gd name="T10" fmla="*/ 3390 w 783"/>
              <a:gd name="T11" fmla="*/ 44366 h 513"/>
              <a:gd name="T12" fmla="*/ 4160 w 783"/>
              <a:gd name="T13" fmla="*/ 48565 h 513"/>
              <a:gd name="T14" fmla="*/ 4777 w 783"/>
              <a:gd name="T15" fmla="*/ 54591 h 513"/>
              <a:gd name="T16" fmla="*/ 5547 w 783"/>
              <a:gd name="T17" fmla="*/ 58425 h 513"/>
              <a:gd name="T18" fmla="*/ 6318 w 783"/>
              <a:gd name="T19" fmla="*/ 61163 h 513"/>
              <a:gd name="T20" fmla="*/ 6934 w 783"/>
              <a:gd name="T21" fmla="*/ 65545 h 513"/>
              <a:gd name="T22" fmla="*/ 7858 w 783"/>
              <a:gd name="T23" fmla="*/ 68466 h 513"/>
              <a:gd name="T24" fmla="*/ 8937 w 783"/>
              <a:gd name="T25" fmla="*/ 73944 h 513"/>
              <a:gd name="T26" fmla="*/ 10016 w 783"/>
              <a:gd name="T27" fmla="*/ 77595 h 513"/>
              <a:gd name="T28" fmla="*/ 11248 w 783"/>
              <a:gd name="T29" fmla="*/ 82160 h 513"/>
              <a:gd name="T30" fmla="*/ 13868 w 783"/>
              <a:gd name="T31" fmla="*/ 88732 h 513"/>
              <a:gd name="T32" fmla="*/ 14330 w 783"/>
              <a:gd name="T33" fmla="*/ 91471 h 513"/>
              <a:gd name="T34" fmla="*/ 15409 w 783"/>
              <a:gd name="T35" fmla="*/ 91654 h 513"/>
              <a:gd name="T36" fmla="*/ 28814 w 783"/>
              <a:gd name="T37" fmla="*/ 91288 h 513"/>
              <a:gd name="T38" fmla="*/ 42990 w 783"/>
              <a:gd name="T39" fmla="*/ 91471 h 513"/>
              <a:gd name="T40" fmla="*/ 47459 w 783"/>
              <a:gd name="T41" fmla="*/ 91471 h 513"/>
              <a:gd name="T42" fmla="*/ 51773 w 783"/>
              <a:gd name="T43" fmla="*/ 91836 h 513"/>
              <a:gd name="T44" fmla="*/ 55779 w 783"/>
              <a:gd name="T45" fmla="*/ 93114 h 513"/>
              <a:gd name="T46" fmla="*/ 57474 w 783"/>
              <a:gd name="T47" fmla="*/ 92932 h 513"/>
              <a:gd name="T48" fmla="*/ 62559 w 783"/>
              <a:gd name="T49" fmla="*/ 93114 h 513"/>
              <a:gd name="T50" fmla="*/ 70264 w 783"/>
              <a:gd name="T51" fmla="*/ 93479 h 513"/>
              <a:gd name="T52" fmla="*/ 74270 w 783"/>
              <a:gd name="T53" fmla="*/ 91654 h 513"/>
              <a:gd name="T54" fmla="*/ 77814 w 783"/>
              <a:gd name="T55" fmla="*/ 91106 h 513"/>
              <a:gd name="T56" fmla="*/ 85826 w 783"/>
              <a:gd name="T57" fmla="*/ 91106 h 513"/>
              <a:gd name="T58" fmla="*/ 96612 w 783"/>
              <a:gd name="T59" fmla="*/ 91471 h 513"/>
              <a:gd name="T60" fmla="*/ 100156 w 783"/>
              <a:gd name="T61" fmla="*/ 91471 h 513"/>
              <a:gd name="T62" fmla="*/ 117414 w 783"/>
              <a:gd name="T63" fmla="*/ 90376 h 513"/>
              <a:gd name="T64" fmla="*/ 117414 w 783"/>
              <a:gd name="T65" fmla="*/ 87272 h 513"/>
              <a:gd name="T66" fmla="*/ 116952 w 783"/>
              <a:gd name="T67" fmla="*/ 76682 h 513"/>
              <a:gd name="T68" fmla="*/ 118031 w 783"/>
              <a:gd name="T69" fmla="*/ 69744 h 513"/>
              <a:gd name="T70" fmla="*/ 120034 w 783"/>
              <a:gd name="T71" fmla="*/ 64450 h 513"/>
              <a:gd name="T72" fmla="*/ 120496 w 783"/>
              <a:gd name="T73" fmla="*/ 62076 h 513"/>
              <a:gd name="T74" fmla="*/ 119880 w 783"/>
              <a:gd name="T75" fmla="*/ 57512 h 513"/>
              <a:gd name="T76" fmla="*/ 120034 w 783"/>
              <a:gd name="T77" fmla="*/ 49844 h 513"/>
              <a:gd name="T78" fmla="*/ 120188 w 783"/>
              <a:gd name="T79" fmla="*/ 46009 h 513"/>
              <a:gd name="T80" fmla="*/ 120496 w 783"/>
              <a:gd name="T81" fmla="*/ 41262 h 513"/>
              <a:gd name="T82" fmla="*/ 120650 w 783"/>
              <a:gd name="T83" fmla="*/ 32134 h 513"/>
              <a:gd name="T84" fmla="*/ 120188 w 783"/>
              <a:gd name="T85" fmla="*/ 30490 h 513"/>
              <a:gd name="T86" fmla="*/ 120650 w 783"/>
              <a:gd name="T87" fmla="*/ 29760 h 513"/>
              <a:gd name="T88" fmla="*/ 119571 w 783"/>
              <a:gd name="T89" fmla="*/ 24100 h 513"/>
              <a:gd name="T90" fmla="*/ 117876 w 783"/>
              <a:gd name="T91" fmla="*/ 15702 h 513"/>
              <a:gd name="T92" fmla="*/ 117876 w 783"/>
              <a:gd name="T93" fmla="*/ 10042 h 513"/>
              <a:gd name="T94" fmla="*/ 117260 w 783"/>
              <a:gd name="T95" fmla="*/ 5842 h 513"/>
              <a:gd name="T96" fmla="*/ 116336 w 783"/>
              <a:gd name="T97" fmla="*/ 2008 h 513"/>
              <a:gd name="T98" fmla="*/ 112946 w 783"/>
              <a:gd name="T99" fmla="*/ 0 h 513"/>
              <a:gd name="T100" fmla="*/ 104471 w 783"/>
              <a:gd name="T101" fmla="*/ 1826 h 513"/>
              <a:gd name="T102" fmla="*/ 99848 w 783"/>
              <a:gd name="T103" fmla="*/ 2556 h 513"/>
              <a:gd name="T104" fmla="*/ 87984 w 783"/>
              <a:gd name="T105" fmla="*/ 2008 h 513"/>
              <a:gd name="T106" fmla="*/ 67336 w 783"/>
              <a:gd name="T107" fmla="*/ 2921 h 513"/>
              <a:gd name="T108" fmla="*/ 54239 w 783"/>
              <a:gd name="T109" fmla="*/ 1826 h 513"/>
              <a:gd name="T110" fmla="*/ 42836 w 783"/>
              <a:gd name="T111" fmla="*/ 1643 h 513"/>
              <a:gd name="T112" fmla="*/ 18799 w 783"/>
              <a:gd name="T113" fmla="*/ 1643 h 513"/>
              <a:gd name="T114" fmla="*/ 16641 w 783"/>
              <a:gd name="T115" fmla="*/ 1278 h 513"/>
              <a:gd name="T116" fmla="*/ 3236 w 783"/>
              <a:gd name="T117" fmla="*/ 2008 h 513"/>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783"/>
              <a:gd name="T178" fmla="*/ 0 h 513"/>
              <a:gd name="T179" fmla="*/ 783 w 783"/>
              <a:gd name="T180" fmla="*/ 513 h 513"/>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783" h="513">
                <a:moveTo>
                  <a:pt x="0" y="17"/>
                </a:moveTo>
                <a:lnTo>
                  <a:pt x="0" y="23"/>
                </a:lnTo>
                <a:lnTo>
                  <a:pt x="0" y="28"/>
                </a:lnTo>
                <a:lnTo>
                  <a:pt x="0" y="34"/>
                </a:lnTo>
                <a:lnTo>
                  <a:pt x="0" y="39"/>
                </a:lnTo>
                <a:lnTo>
                  <a:pt x="0" y="52"/>
                </a:lnTo>
                <a:lnTo>
                  <a:pt x="0" y="65"/>
                </a:lnTo>
                <a:lnTo>
                  <a:pt x="0" y="79"/>
                </a:lnTo>
                <a:lnTo>
                  <a:pt x="1" y="92"/>
                </a:lnTo>
                <a:lnTo>
                  <a:pt x="2" y="105"/>
                </a:lnTo>
                <a:lnTo>
                  <a:pt x="3" y="111"/>
                </a:lnTo>
                <a:lnTo>
                  <a:pt x="4" y="117"/>
                </a:lnTo>
                <a:lnTo>
                  <a:pt x="4" y="121"/>
                </a:lnTo>
                <a:lnTo>
                  <a:pt x="6" y="125"/>
                </a:lnTo>
                <a:lnTo>
                  <a:pt x="6" y="127"/>
                </a:lnTo>
                <a:lnTo>
                  <a:pt x="6" y="129"/>
                </a:lnTo>
                <a:lnTo>
                  <a:pt x="6" y="132"/>
                </a:lnTo>
                <a:lnTo>
                  <a:pt x="7" y="134"/>
                </a:lnTo>
                <a:lnTo>
                  <a:pt x="7" y="136"/>
                </a:lnTo>
                <a:lnTo>
                  <a:pt x="8" y="140"/>
                </a:lnTo>
                <a:lnTo>
                  <a:pt x="8" y="143"/>
                </a:lnTo>
                <a:lnTo>
                  <a:pt x="8" y="147"/>
                </a:lnTo>
                <a:lnTo>
                  <a:pt x="8" y="152"/>
                </a:lnTo>
                <a:lnTo>
                  <a:pt x="8" y="157"/>
                </a:lnTo>
                <a:lnTo>
                  <a:pt x="8" y="162"/>
                </a:lnTo>
                <a:lnTo>
                  <a:pt x="8" y="167"/>
                </a:lnTo>
                <a:lnTo>
                  <a:pt x="9" y="173"/>
                </a:lnTo>
                <a:lnTo>
                  <a:pt x="10" y="176"/>
                </a:lnTo>
                <a:lnTo>
                  <a:pt x="10" y="182"/>
                </a:lnTo>
                <a:lnTo>
                  <a:pt x="10" y="187"/>
                </a:lnTo>
                <a:lnTo>
                  <a:pt x="11" y="193"/>
                </a:lnTo>
                <a:lnTo>
                  <a:pt x="11" y="198"/>
                </a:lnTo>
                <a:lnTo>
                  <a:pt x="13" y="204"/>
                </a:lnTo>
                <a:lnTo>
                  <a:pt x="14" y="210"/>
                </a:lnTo>
                <a:lnTo>
                  <a:pt x="15" y="216"/>
                </a:lnTo>
                <a:lnTo>
                  <a:pt x="17" y="221"/>
                </a:lnTo>
                <a:lnTo>
                  <a:pt x="18" y="228"/>
                </a:lnTo>
                <a:lnTo>
                  <a:pt x="20" y="230"/>
                </a:lnTo>
                <a:lnTo>
                  <a:pt x="22" y="233"/>
                </a:lnTo>
                <a:lnTo>
                  <a:pt x="22" y="237"/>
                </a:lnTo>
                <a:lnTo>
                  <a:pt x="22" y="240"/>
                </a:lnTo>
                <a:lnTo>
                  <a:pt x="22" y="243"/>
                </a:lnTo>
                <a:lnTo>
                  <a:pt x="22" y="245"/>
                </a:lnTo>
                <a:lnTo>
                  <a:pt x="22" y="246"/>
                </a:lnTo>
                <a:lnTo>
                  <a:pt x="23" y="249"/>
                </a:lnTo>
                <a:lnTo>
                  <a:pt x="23" y="251"/>
                </a:lnTo>
                <a:lnTo>
                  <a:pt x="25" y="253"/>
                </a:lnTo>
                <a:lnTo>
                  <a:pt x="25" y="259"/>
                </a:lnTo>
                <a:lnTo>
                  <a:pt x="27" y="266"/>
                </a:lnTo>
                <a:lnTo>
                  <a:pt x="28" y="273"/>
                </a:lnTo>
                <a:lnTo>
                  <a:pt x="29" y="279"/>
                </a:lnTo>
                <a:lnTo>
                  <a:pt x="29" y="285"/>
                </a:lnTo>
                <a:lnTo>
                  <a:pt x="29" y="291"/>
                </a:lnTo>
                <a:lnTo>
                  <a:pt x="29" y="294"/>
                </a:lnTo>
                <a:lnTo>
                  <a:pt x="30" y="297"/>
                </a:lnTo>
                <a:lnTo>
                  <a:pt x="31" y="299"/>
                </a:lnTo>
                <a:lnTo>
                  <a:pt x="32" y="301"/>
                </a:lnTo>
                <a:lnTo>
                  <a:pt x="32" y="302"/>
                </a:lnTo>
                <a:lnTo>
                  <a:pt x="32" y="305"/>
                </a:lnTo>
                <a:lnTo>
                  <a:pt x="34" y="307"/>
                </a:lnTo>
                <a:lnTo>
                  <a:pt x="34" y="309"/>
                </a:lnTo>
                <a:lnTo>
                  <a:pt x="35" y="314"/>
                </a:lnTo>
                <a:lnTo>
                  <a:pt x="36" y="320"/>
                </a:lnTo>
                <a:lnTo>
                  <a:pt x="37" y="326"/>
                </a:lnTo>
                <a:lnTo>
                  <a:pt x="38" y="328"/>
                </a:lnTo>
                <a:lnTo>
                  <a:pt x="38" y="330"/>
                </a:lnTo>
                <a:lnTo>
                  <a:pt x="39" y="332"/>
                </a:lnTo>
                <a:lnTo>
                  <a:pt x="39" y="334"/>
                </a:lnTo>
                <a:lnTo>
                  <a:pt x="39" y="335"/>
                </a:lnTo>
                <a:lnTo>
                  <a:pt x="41" y="335"/>
                </a:lnTo>
                <a:lnTo>
                  <a:pt x="42" y="339"/>
                </a:lnTo>
                <a:lnTo>
                  <a:pt x="42" y="342"/>
                </a:lnTo>
                <a:lnTo>
                  <a:pt x="43" y="346"/>
                </a:lnTo>
                <a:lnTo>
                  <a:pt x="43" y="349"/>
                </a:lnTo>
                <a:lnTo>
                  <a:pt x="43" y="351"/>
                </a:lnTo>
                <a:lnTo>
                  <a:pt x="44" y="355"/>
                </a:lnTo>
                <a:lnTo>
                  <a:pt x="45" y="359"/>
                </a:lnTo>
                <a:lnTo>
                  <a:pt x="46" y="362"/>
                </a:lnTo>
                <a:lnTo>
                  <a:pt x="46" y="363"/>
                </a:lnTo>
                <a:lnTo>
                  <a:pt x="48" y="364"/>
                </a:lnTo>
                <a:lnTo>
                  <a:pt x="48" y="367"/>
                </a:lnTo>
                <a:lnTo>
                  <a:pt x="49" y="369"/>
                </a:lnTo>
                <a:lnTo>
                  <a:pt x="51" y="371"/>
                </a:lnTo>
                <a:lnTo>
                  <a:pt x="51" y="375"/>
                </a:lnTo>
                <a:lnTo>
                  <a:pt x="51" y="380"/>
                </a:lnTo>
                <a:lnTo>
                  <a:pt x="52" y="388"/>
                </a:lnTo>
                <a:lnTo>
                  <a:pt x="52" y="392"/>
                </a:lnTo>
                <a:lnTo>
                  <a:pt x="53" y="396"/>
                </a:lnTo>
                <a:lnTo>
                  <a:pt x="56" y="398"/>
                </a:lnTo>
                <a:lnTo>
                  <a:pt x="58" y="401"/>
                </a:lnTo>
                <a:lnTo>
                  <a:pt x="58" y="405"/>
                </a:lnTo>
                <a:lnTo>
                  <a:pt x="59" y="409"/>
                </a:lnTo>
                <a:lnTo>
                  <a:pt x="59" y="411"/>
                </a:lnTo>
                <a:lnTo>
                  <a:pt x="60" y="412"/>
                </a:lnTo>
                <a:lnTo>
                  <a:pt x="62" y="415"/>
                </a:lnTo>
                <a:lnTo>
                  <a:pt x="63" y="416"/>
                </a:lnTo>
                <a:lnTo>
                  <a:pt x="64" y="420"/>
                </a:lnTo>
                <a:lnTo>
                  <a:pt x="65" y="425"/>
                </a:lnTo>
                <a:lnTo>
                  <a:pt x="65" y="430"/>
                </a:lnTo>
                <a:lnTo>
                  <a:pt x="67" y="434"/>
                </a:lnTo>
                <a:lnTo>
                  <a:pt x="67" y="437"/>
                </a:lnTo>
                <a:lnTo>
                  <a:pt x="69" y="440"/>
                </a:lnTo>
                <a:lnTo>
                  <a:pt x="71" y="443"/>
                </a:lnTo>
                <a:lnTo>
                  <a:pt x="72" y="445"/>
                </a:lnTo>
                <a:lnTo>
                  <a:pt x="73" y="450"/>
                </a:lnTo>
                <a:lnTo>
                  <a:pt x="75" y="453"/>
                </a:lnTo>
                <a:lnTo>
                  <a:pt x="77" y="458"/>
                </a:lnTo>
                <a:lnTo>
                  <a:pt x="79" y="461"/>
                </a:lnTo>
                <a:lnTo>
                  <a:pt x="84" y="470"/>
                </a:lnTo>
                <a:lnTo>
                  <a:pt x="89" y="477"/>
                </a:lnTo>
                <a:lnTo>
                  <a:pt x="89" y="481"/>
                </a:lnTo>
                <a:lnTo>
                  <a:pt x="90" y="486"/>
                </a:lnTo>
                <a:lnTo>
                  <a:pt x="90" y="488"/>
                </a:lnTo>
                <a:lnTo>
                  <a:pt x="90" y="491"/>
                </a:lnTo>
                <a:lnTo>
                  <a:pt x="91" y="493"/>
                </a:lnTo>
                <a:lnTo>
                  <a:pt x="92" y="495"/>
                </a:lnTo>
                <a:lnTo>
                  <a:pt x="93" y="498"/>
                </a:lnTo>
                <a:lnTo>
                  <a:pt x="93" y="500"/>
                </a:lnTo>
                <a:lnTo>
                  <a:pt x="93" y="501"/>
                </a:lnTo>
                <a:lnTo>
                  <a:pt x="93" y="502"/>
                </a:lnTo>
                <a:lnTo>
                  <a:pt x="94" y="502"/>
                </a:lnTo>
                <a:lnTo>
                  <a:pt x="94" y="503"/>
                </a:lnTo>
                <a:lnTo>
                  <a:pt x="96" y="503"/>
                </a:lnTo>
                <a:lnTo>
                  <a:pt x="97" y="503"/>
                </a:lnTo>
                <a:lnTo>
                  <a:pt x="98" y="502"/>
                </a:lnTo>
                <a:lnTo>
                  <a:pt x="100" y="502"/>
                </a:lnTo>
                <a:lnTo>
                  <a:pt x="103" y="502"/>
                </a:lnTo>
                <a:lnTo>
                  <a:pt x="105" y="501"/>
                </a:lnTo>
                <a:lnTo>
                  <a:pt x="108" y="501"/>
                </a:lnTo>
                <a:lnTo>
                  <a:pt x="113" y="500"/>
                </a:lnTo>
                <a:lnTo>
                  <a:pt x="118" y="500"/>
                </a:lnTo>
                <a:lnTo>
                  <a:pt x="124" y="500"/>
                </a:lnTo>
                <a:lnTo>
                  <a:pt x="187" y="500"/>
                </a:lnTo>
                <a:lnTo>
                  <a:pt x="250" y="500"/>
                </a:lnTo>
                <a:lnTo>
                  <a:pt x="256" y="500"/>
                </a:lnTo>
                <a:lnTo>
                  <a:pt x="262" y="500"/>
                </a:lnTo>
                <a:lnTo>
                  <a:pt x="266" y="501"/>
                </a:lnTo>
                <a:lnTo>
                  <a:pt x="271" y="501"/>
                </a:lnTo>
                <a:lnTo>
                  <a:pt x="276" y="501"/>
                </a:lnTo>
                <a:lnTo>
                  <a:pt x="279" y="501"/>
                </a:lnTo>
                <a:lnTo>
                  <a:pt x="283" y="501"/>
                </a:lnTo>
                <a:lnTo>
                  <a:pt x="286" y="501"/>
                </a:lnTo>
                <a:lnTo>
                  <a:pt x="292" y="501"/>
                </a:lnTo>
                <a:lnTo>
                  <a:pt x="297" y="501"/>
                </a:lnTo>
                <a:lnTo>
                  <a:pt x="301" y="501"/>
                </a:lnTo>
                <a:lnTo>
                  <a:pt x="305" y="501"/>
                </a:lnTo>
                <a:lnTo>
                  <a:pt x="308" y="501"/>
                </a:lnTo>
                <a:lnTo>
                  <a:pt x="312" y="501"/>
                </a:lnTo>
                <a:lnTo>
                  <a:pt x="314" y="501"/>
                </a:lnTo>
                <a:lnTo>
                  <a:pt x="318" y="502"/>
                </a:lnTo>
                <a:lnTo>
                  <a:pt x="321" y="502"/>
                </a:lnTo>
                <a:lnTo>
                  <a:pt x="326" y="502"/>
                </a:lnTo>
                <a:lnTo>
                  <a:pt x="330" y="503"/>
                </a:lnTo>
                <a:lnTo>
                  <a:pt x="336" y="503"/>
                </a:lnTo>
                <a:lnTo>
                  <a:pt x="341" y="506"/>
                </a:lnTo>
                <a:lnTo>
                  <a:pt x="347" y="507"/>
                </a:lnTo>
                <a:lnTo>
                  <a:pt x="352" y="507"/>
                </a:lnTo>
                <a:lnTo>
                  <a:pt x="357" y="508"/>
                </a:lnTo>
                <a:lnTo>
                  <a:pt x="360" y="508"/>
                </a:lnTo>
                <a:lnTo>
                  <a:pt x="361" y="509"/>
                </a:lnTo>
                <a:lnTo>
                  <a:pt x="362" y="510"/>
                </a:lnTo>
                <a:lnTo>
                  <a:pt x="363" y="510"/>
                </a:lnTo>
                <a:lnTo>
                  <a:pt x="366" y="510"/>
                </a:lnTo>
                <a:lnTo>
                  <a:pt x="367" y="510"/>
                </a:lnTo>
                <a:lnTo>
                  <a:pt x="368" y="510"/>
                </a:lnTo>
                <a:lnTo>
                  <a:pt x="370" y="509"/>
                </a:lnTo>
                <a:lnTo>
                  <a:pt x="373" y="509"/>
                </a:lnTo>
                <a:lnTo>
                  <a:pt x="375" y="509"/>
                </a:lnTo>
                <a:lnTo>
                  <a:pt x="378" y="509"/>
                </a:lnTo>
                <a:lnTo>
                  <a:pt x="383" y="509"/>
                </a:lnTo>
                <a:lnTo>
                  <a:pt x="389" y="509"/>
                </a:lnTo>
                <a:lnTo>
                  <a:pt x="392" y="509"/>
                </a:lnTo>
                <a:lnTo>
                  <a:pt x="396" y="509"/>
                </a:lnTo>
                <a:lnTo>
                  <a:pt x="406" y="510"/>
                </a:lnTo>
                <a:lnTo>
                  <a:pt x="417" y="510"/>
                </a:lnTo>
                <a:lnTo>
                  <a:pt x="427" y="512"/>
                </a:lnTo>
                <a:lnTo>
                  <a:pt x="438" y="513"/>
                </a:lnTo>
                <a:lnTo>
                  <a:pt x="443" y="513"/>
                </a:lnTo>
                <a:lnTo>
                  <a:pt x="449" y="513"/>
                </a:lnTo>
                <a:lnTo>
                  <a:pt x="453" y="512"/>
                </a:lnTo>
                <a:lnTo>
                  <a:pt x="456" y="512"/>
                </a:lnTo>
                <a:lnTo>
                  <a:pt x="458" y="510"/>
                </a:lnTo>
                <a:lnTo>
                  <a:pt x="463" y="509"/>
                </a:lnTo>
                <a:lnTo>
                  <a:pt x="466" y="507"/>
                </a:lnTo>
                <a:lnTo>
                  <a:pt x="471" y="506"/>
                </a:lnTo>
                <a:lnTo>
                  <a:pt x="475" y="506"/>
                </a:lnTo>
                <a:lnTo>
                  <a:pt x="479" y="503"/>
                </a:lnTo>
                <a:lnTo>
                  <a:pt x="482" y="502"/>
                </a:lnTo>
                <a:lnTo>
                  <a:pt x="487" y="501"/>
                </a:lnTo>
                <a:lnTo>
                  <a:pt x="492" y="500"/>
                </a:lnTo>
                <a:lnTo>
                  <a:pt x="493" y="499"/>
                </a:lnTo>
                <a:lnTo>
                  <a:pt x="494" y="499"/>
                </a:lnTo>
                <a:lnTo>
                  <a:pt x="498" y="499"/>
                </a:lnTo>
                <a:lnTo>
                  <a:pt x="501" y="499"/>
                </a:lnTo>
                <a:lnTo>
                  <a:pt x="505" y="499"/>
                </a:lnTo>
                <a:lnTo>
                  <a:pt x="509" y="499"/>
                </a:lnTo>
                <a:lnTo>
                  <a:pt x="514" y="498"/>
                </a:lnTo>
                <a:lnTo>
                  <a:pt x="519" y="498"/>
                </a:lnTo>
                <a:lnTo>
                  <a:pt x="524" y="498"/>
                </a:lnTo>
                <a:lnTo>
                  <a:pt x="530" y="498"/>
                </a:lnTo>
                <a:lnTo>
                  <a:pt x="543" y="499"/>
                </a:lnTo>
                <a:lnTo>
                  <a:pt x="557" y="499"/>
                </a:lnTo>
                <a:lnTo>
                  <a:pt x="571" y="499"/>
                </a:lnTo>
                <a:lnTo>
                  <a:pt x="584" y="499"/>
                </a:lnTo>
                <a:lnTo>
                  <a:pt x="598" y="500"/>
                </a:lnTo>
                <a:lnTo>
                  <a:pt x="611" y="500"/>
                </a:lnTo>
                <a:lnTo>
                  <a:pt x="617" y="500"/>
                </a:lnTo>
                <a:lnTo>
                  <a:pt x="623" y="501"/>
                </a:lnTo>
                <a:lnTo>
                  <a:pt x="627" y="501"/>
                </a:lnTo>
                <a:lnTo>
                  <a:pt x="632" y="501"/>
                </a:lnTo>
                <a:lnTo>
                  <a:pt x="637" y="501"/>
                </a:lnTo>
                <a:lnTo>
                  <a:pt x="640" y="501"/>
                </a:lnTo>
                <a:lnTo>
                  <a:pt x="644" y="501"/>
                </a:lnTo>
                <a:lnTo>
                  <a:pt x="646" y="501"/>
                </a:lnTo>
                <a:lnTo>
                  <a:pt x="648" y="501"/>
                </a:lnTo>
                <a:lnTo>
                  <a:pt x="650" y="501"/>
                </a:lnTo>
                <a:lnTo>
                  <a:pt x="678" y="502"/>
                </a:lnTo>
                <a:lnTo>
                  <a:pt x="706" y="502"/>
                </a:lnTo>
                <a:lnTo>
                  <a:pt x="733" y="502"/>
                </a:lnTo>
                <a:lnTo>
                  <a:pt x="761" y="501"/>
                </a:lnTo>
                <a:lnTo>
                  <a:pt x="762" y="500"/>
                </a:lnTo>
                <a:lnTo>
                  <a:pt x="762" y="498"/>
                </a:lnTo>
                <a:lnTo>
                  <a:pt x="762" y="495"/>
                </a:lnTo>
                <a:lnTo>
                  <a:pt x="762" y="493"/>
                </a:lnTo>
                <a:lnTo>
                  <a:pt x="762" y="491"/>
                </a:lnTo>
                <a:lnTo>
                  <a:pt x="762" y="487"/>
                </a:lnTo>
                <a:lnTo>
                  <a:pt x="762" y="485"/>
                </a:lnTo>
                <a:lnTo>
                  <a:pt x="762" y="482"/>
                </a:lnTo>
                <a:lnTo>
                  <a:pt x="762" y="480"/>
                </a:lnTo>
                <a:lnTo>
                  <a:pt x="762" y="478"/>
                </a:lnTo>
                <a:lnTo>
                  <a:pt x="762" y="474"/>
                </a:lnTo>
                <a:lnTo>
                  <a:pt x="761" y="466"/>
                </a:lnTo>
                <a:lnTo>
                  <a:pt x="761" y="458"/>
                </a:lnTo>
                <a:lnTo>
                  <a:pt x="759" y="449"/>
                </a:lnTo>
                <a:lnTo>
                  <a:pt x="759" y="439"/>
                </a:lnTo>
                <a:lnTo>
                  <a:pt x="759" y="430"/>
                </a:lnTo>
                <a:lnTo>
                  <a:pt x="759" y="420"/>
                </a:lnTo>
                <a:lnTo>
                  <a:pt x="761" y="412"/>
                </a:lnTo>
                <a:lnTo>
                  <a:pt x="762" y="409"/>
                </a:lnTo>
                <a:lnTo>
                  <a:pt x="763" y="405"/>
                </a:lnTo>
                <a:lnTo>
                  <a:pt x="763" y="399"/>
                </a:lnTo>
                <a:lnTo>
                  <a:pt x="764" y="394"/>
                </a:lnTo>
                <a:lnTo>
                  <a:pt x="765" y="388"/>
                </a:lnTo>
                <a:lnTo>
                  <a:pt x="766" y="382"/>
                </a:lnTo>
                <a:lnTo>
                  <a:pt x="769" y="377"/>
                </a:lnTo>
                <a:lnTo>
                  <a:pt x="771" y="373"/>
                </a:lnTo>
                <a:lnTo>
                  <a:pt x="773" y="368"/>
                </a:lnTo>
                <a:lnTo>
                  <a:pt x="777" y="363"/>
                </a:lnTo>
                <a:lnTo>
                  <a:pt x="778" y="360"/>
                </a:lnTo>
                <a:lnTo>
                  <a:pt x="778" y="356"/>
                </a:lnTo>
                <a:lnTo>
                  <a:pt x="779" y="353"/>
                </a:lnTo>
                <a:lnTo>
                  <a:pt x="782" y="350"/>
                </a:lnTo>
                <a:lnTo>
                  <a:pt x="782" y="348"/>
                </a:lnTo>
                <a:lnTo>
                  <a:pt x="782" y="347"/>
                </a:lnTo>
                <a:lnTo>
                  <a:pt x="783" y="344"/>
                </a:lnTo>
                <a:lnTo>
                  <a:pt x="783" y="342"/>
                </a:lnTo>
                <a:lnTo>
                  <a:pt x="783" y="341"/>
                </a:lnTo>
                <a:lnTo>
                  <a:pt x="782" y="340"/>
                </a:lnTo>
                <a:lnTo>
                  <a:pt x="782" y="336"/>
                </a:lnTo>
                <a:lnTo>
                  <a:pt x="782" y="334"/>
                </a:lnTo>
                <a:lnTo>
                  <a:pt x="780" y="327"/>
                </a:lnTo>
                <a:lnTo>
                  <a:pt x="780" y="323"/>
                </a:lnTo>
                <a:lnTo>
                  <a:pt x="779" y="321"/>
                </a:lnTo>
                <a:lnTo>
                  <a:pt x="779" y="318"/>
                </a:lnTo>
                <a:lnTo>
                  <a:pt x="778" y="315"/>
                </a:lnTo>
                <a:lnTo>
                  <a:pt x="778" y="307"/>
                </a:lnTo>
                <a:lnTo>
                  <a:pt x="778" y="300"/>
                </a:lnTo>
                <a:lnTo>
                  <a:pt x="778" y="293"/>
                </a:lnTo>
                <a:lnTo>
                  <a:pt x="778" y="287"/>
                </a:lnTo>
                <a:lnTo>
                  <a:pt x="778" y="283"/>
                </a:lnTo>
                <a:lnTo>
                  <a:pt x="779" y="278"/>
                </a:lnTo>
                <a:lnTo>
                  <a:pt x="779" y="273"/>
                </a:lnTo>
                <a:lnTo>
                  <a:pt x="779" y="270"/>
                </a:lnTo>
                <a:lnTo>
                  <a:pt x="779" y="267"/>
                </a:lnTo>
                <a:lnTo>
                  <a:pt x="779" y="264"/>
                </a:lnTo>
                <a:lnTo>
                  <a:pt x="779" y="261"/>
                </a:lnTo>
                <a:lnTo>
                  <a:pt x="779" y="259"/>
                </a:lnTo>
                <a:lnTo>
                  <a:pt x="780" y="256"/>
                </a:lnTo>
                <a:lnTo>
                  <a:pt x="780" y="252"/>
                </a:lnTo>
                <a:lnTo>
                  <a:pt x="780" y="247"/>
                </a:lnTo>
                <a:lnTo>
                  <a:pt x="780" y="243"/>
                </a:lnTo>
                <a:lnTo>
                  <a:pt x="782" y="240"/>
                </a:lnTo>
                <a:lnTo>
                  <a:pt x="782" y="238"/>
                </a:lnTo>
                <a:lnTo>
                  <a:pt x="782" y="235"/>
                </a:lnTo>
                <a:lnTo>
                  <a:pt x="782" y="230"/>
                </a:lnTo>
                <a:lnTo>
                  <a:pt x="782" y="226"/>
                </a:lnTo>
                <a:lnTo>
                  <a:pt x="782" y="222"/>
                </a:lnTo>
                <a:lnTo>
                  <a:pt x="782" y="216"/>
                </a:lnTo>
                <a:lnTo>
                  <a:pt x="782" y="209"/>
                </a:lnTo>
                <a:lnTo>
                  <a:pt x="783" y="202"/>
                </a:lnTo>
                <a:lnTo>
                  <a:pt x="783" y="195"/>
                </a:lnTo>
                <a:lnTo>
                  <a:pt x="783" y="186"/>
                </a:lnTo>
                <a:lnTo>
                  <a:pt x="783" y="176"/>
                </a:lnTo>
                <a:lnTo>
                  <a:pt x="782" y="174"/>
                </a:lnTo>
                <a:lnTo>
                  <a:pt x="780" y="171"/>
                </a:lnTo>
                <a:lnTo>
                  <a:pt x="779" y="169"/>
                </a:lnTo>
                <a:lnTo>
                  <a:pt x="779" y="167"/>
                </a:lnTo>
                <a:lnTo>
                  <a:pt x="780" y="167"/>
                </a:lnTo>
                <a:lnTo>
                  <a:pt x="782" y="168"/>
                </a:lnTo>
                <a:lnTo>
                  <a:pt x="783" y="168"/>
                </a:lnTo>
                <a:lnTo>
                  <a:pt x="783" y="167"/>
                </a:lnTo>
                <a:lnTo>
                  <a:pt x="782" y="166"/>
                </a:lnTo>
                <a:lnTo>
                  <a:pt x="783" y="163"/>
                </a:lnTo>
                <a:lnTo>
                  <a:pt x="783" y="161"/>
                </a:lnTo>
                <a:lnTo>
                  <a:pt x="783" y="159"/>
                </a:lnTo>
                <a:lnTo>
                  <a:pt x="783" y="155"/>
                </a:lnTo>
                <a:lnTo>
                  <a:pt x="782" y="150"/>
                </a:lnTo>
                <a:lnTo>
                  <a:pt x="779" y="146"/>
                </a:lnTo>
                <a:lnTo>
                  <a:pt x="778" y="139"/>
                </a:lnTo>
                <a:lnTo>
                  <a:pt x="776" y="132"/>
                </a:lnTo>
                <a:lnTo>
                  <a:pt x="775" y="124"/>
                </a:lnTo>
                <a:lnTo>
                  <a:pt x="773" y="120"/>
                </a:lnTo>
                <a:lnTo>
                  <a:pt x="772" y="117"/>
                </a:lnTo>
                <a:lnTo>
                  <a:pt x="771" y="108"/>
                </a:lnTo>
                <a:lnTo>
                  <a:pt x="770" y="100"/>
                </a:lnTo>
                <a:lnTo>
                  <a:pt x="768" y="93"/>
                </a:lnTo>
                <a:lnTo>
                  <a:pt x="765" y="86"/>
                </a:lnTo>
                <a:lnTo>
                  <a:pt x="763" y="77"/>
                </a:lnTo>
                <a:lnTo>
                  <a:pt x="763" y="73"/>
                </a:lnTo>
                <a:lnTo>
                  <a:pt x="762" y="69"/>
                </a:lnTo>
                <a:lnTo>
                  <a:pt x="763" y="65"/>
                </a:lnTo>
                <a:lnTo>
                  <a:pt x="764" y="62"/>
                </a:lnTo>
                <a:lnTo>
                  <a:pt x="765" y="58"/>
                </a:lnTo>
                <a:lnTo>
                  <a:pt x="765" y="55"/>
                </a:lnTo>
                <a:lnTo>
                  <a:pt x="765" y="50"/>
                </a:lnTo>
                <a:lnTo>
                  <a:pt x="764" y="46"/>
                </a:lnTo>
                <a:lnTo>
                  <a:pt x="763" y="43"/>
                </a:lnTo>
                <a:lnTo>
                  <a:pt x="762" y="39"/>
                </a:lnTo>
                <a:lnTo>
                  <a:pt x="761" y="37"/>
                </a:lnTo>
                <a:lnTo>
                  <a:pt x="761" y="35"/>
                </a:lnTo>
                <a:lnTo>
                  <a:pt x="761" y="32"/>
                </a:lnTo>
                <a:lnTo>
                  <a:pt x="761" y="31"/>
                </a:lnTo>
                <a:lnTo>
                  <a:pt x="761" y="30"/>
                </a:lnTo>
                <a:lnTo>
                  <a:pt x="759" y="27"/>
                </a:lnTo>
                <a:lnTo>
                  <a:pt x="758" y="22"/>
                </a:lnTo>
                <a:lnTo>
                  <a:pt x="757" y="17"/>
                </a:lnTo>
                <a:lnTo>
                  <a:pt x="756" y="14"/>
                </a:lnTo>
                <a:lnTo>
                  <a:pt x="755" y="11"/>
                </a:lnTo>
                <a:lnTo>
                  <a:pt x="755" y="9"/>
                </a:lnTo>
                <a:lnTo>
                  <a:pt x="754" y="7"/>
                </a:lnTo>
                <a:lnTo>
                  <a:pt x="751" y="5"/>
                </a:lnTo>
                <a:lnTo>
                  <a:pt x="748" y="2"/>
                </a:lnTo>
                <a:lnTo>
                  <a:pt x="743" y="1"/>
                </a:lnTo>
                <a:lnTo>
                  <a:pt x="738" y="0"/>
                </a:lnTo>
                <a:lnTo>
                  <a:pt x="733" y="0"/>
                </a:lnTo>
                <a:lnTo>
                  <a:pt x="727" y="0"/>
                </a:lnTo>
                <a:lnTo>
                  <a:pt x="720" y="1"/>
                </a:lnTo>
                <a:lnTo>
                  <a:pt x="713" y="2"/>
                </a:lnTo>
                <a:lnTo>
                  <a:pt x="706" y="4"/>
                </a:lnTo>
                <a:lnTo>
                  <a:pt x="690" y="7"/>
                </a:lnTo>
                <a:lnTo>
                  <a:pt x="683" y="9"/>
                </a:lnTo>
                <a:lnTo>
                  <a:pt x="678" y="10"/>
                </a:lnTo>
                <a:lnTo>
                  <a:pt x="671" y="10"/>
                </a:lnTo>
                <a:lnTo>
                  <a:pt x="665" y="11"/>
                </a:lnTo>
                <a:lnTo>
                  <a:pt x="662" y="11"/>
                </a:lnTo>
                <a:lnTo>
                  <a:pt x="659" y="12"/>
                </a:lnTo>
                <a:lnTo>
                  <a:pt x="653" y="14"/>
                </a:lnTo>
                <a:lnTo>
                  <a:pt x="651" y="14"/>
                </a:lnTo>
                <a:lnTo>
                  <a:pt x="648" y="14"/>
                </a:lnTo>
                <a:lnTo>
                  <a:pt x="646" y="14"/>
                </a:lnTo>
                <a:lnTo>
                  <a:pt x="627" y="12"/>
                </a:lnTo>
                <a:lnTo>
                  <a:pt x="609" y="12"/>
                </a:lnTo>
                <a:lnTo>
                  <a:pt x="590" y="11"/>
                </a:lnTo>
                <a:lnTo>
                  <a:pt x="571" y="11"/>
                </a:lnTo>
                <a:lnTo>
                  <a:pt x="558" y="11"/>
                </a:lnTo>
                <a:lnTo>
                  <a:pt x="546" y="11"/>
                </a:lnTo>
                <a:lnTo>
                  <a:pt x="533" y="12"/>
                </a:lnTo>
                <a:lnTo>
                  <a:pt x="519" y="12"/>
                </a:lnTo>
                <a:lnTo>
                  <a:pt x="492" y="15"/>
                </a:lnTo>
                <a:lnTo>
                  <a:pt x="464" y="15"/>
                </a:lnTo>
                <a:lnTo>
                  <a:pt x="437" y="16"/>
                </a:lnTo>
                <a:lnTo>
                  <a:pt x="424" y="16"/>
                </a:lnTo>
                <a:lnTo>
                  <a:pt x="410" y="15"/>
                </a:lnTo>
                <a:lnTo>
                  <a:pt x="398" y="15"/>
                </a:lnTo>
                <a:lnTo>
                  <a:pt x="385" y="14"/>
                </a:lnTo>
                <a:lnTo>
                  <a:pt x="374" y="12"/>
                </a:lnTo>
                <a:lnTo>
                  <a:pt x="363" y="10"/>
                </a:lnTo>
                <a:lnTo>
                  <a:pt x="352" y="10"/>
                </a:lnTo>
                <a:lnTo>
                  <a:pt x="341" y="10"/>
                </a:lnTo>
                <a:lnTo>
                  <a:pt x="330" y="10"/>
                </a:lnTo>
                <a:lnTo>
                  <a:pt x="320" y="10"/>
                </a:lnTo>
                <a:lnTo>
                  <a:pt x="309" y="10"/>
                </a:lnTo>
                <a:lnTo>
                  <a:pt x="299" y="10"/>
                </a:lnTo>
                <a:lnTo>
                  <a:pt x="288" y="9"/>
                </a:lnTo>
                <a:lnTo>
                  <a:pt x="278" y="9"/>
                </a:lnTo>
                <a:lnTo>
                  <a:pt x="240" y="10"/>
                </a:lnTo>
                <a:lnTo>
                  <a:pt x="203" y="11"/>
                </a:lnTo>
                <a:lnTo>
                  <a:pt x="166" y="11"/>
                </a:lnTo>
                <a:lnTo>
                  <a:pt x="128" y="10"/>
                </a:lnTo>
                <a:lnTo>
                  <a:pt x="126" y="10"/>
                </a:lnTo>
                <a:lnTo>
                  <a:pt x="125" y="10"/>
                </a:lnTo>
                <a:lnTo>
                  <a:pt x="122" y="9"/>
                </a:lnTo>
                <a:lnTo>
                  <a:pt x="121" y="9"/>
                </a:lnTo>
                <a:lnTo>
                  <a:pt x="120" y="9"/>
                </a:lnTo>
                <a:lnTo>
                  <a:pt x="119" y="8"/>
                </a:lnTo>
                <a:lnTo>
                  <a:pt x="118" y="8"/>
                </a:lnTo>
                <a:lnTo>
                  <a:pt x="117" y="7"/>
                </a:lnTo>
                <a:lnTo>
                  <a:pt x="108" y="7"/>
                </a:lnTo>
                <a:lnTo>
                  <a:pt x="101" y="8"/>
                </a:lnTo>
                <a:lnTo>
                  <a:pt x="86" y="8"/>
                </a:lnTo>
                <a:lnTo>
                  <a:pt x="73" y="8"/>
                </a:lnTo>
                <a:lnTo>
                  <a:pt x="60" y="9"/>
                </a:lnTo>
                <a:lnTo>
                  <a:pt x="48" y="9"/>
                </a:lnTo>
                <a:lnTo>
                  <a:pt x="35" y="10"/>
                </a:lnTo>
                <a:lnTo>
                  <a:pt x="21" y="11"/>
                </a:lnTo>
                <a:lnTo>
                  <a:pt x="8" y="12"/>
                </a:lnTo>
                <a:lnTo>
                  <a:pt x="4" y="12"/>
                </a:lnTo>
                <a:lnTo>
                  <a:pt x="2" y="14"/>
                </a:lnTo>
                <a:lnTo>
                  <a:pt x="1" y="15"/>
                </a:lnTo>
                <a:lnTo>
                  <a:pt x="0" y="16"/>
                </a:lnTo>
                <a:lnTo>
                  <a:pt x="0" y="17"/>
                </a:lnTo>
                <a:close/>
              </a:path>
            </a:pathLst>
          </a:custGeom>
          <a:solidFill>
            <a:srgbClr val="FF0000"/>
          </a:solidFill>
          <a:ln w="9525">
            <a:noFill/>
            <a:round/>
            <a:headEnd/>
            <a:tailEnd/>
          </a:ln>
        </p:spPr>
        <p:txBody>
          <a:bodyPr lIns="57150" tIns="28575" rIns="57150" bIns="28575"/>
          <a:lstStyle/>
          <a:p>
            <a:endParaRPr lang="en-US"/>
          </a:p>
        </p:txBody>
      </p:sp>
      <p:sp>
        <p:nvSpPr>
          <p:cNvPr id="62819" name="Freeform 475"/>
          <p:cNvSpPr>
            <a:spLocks/>
          </p:cNvSpPr>
          <p:nvPr/>
        </p:nvSpPr>
        <p:spPr bwMode="auto">
          <a:xfrm>
            <a:off x="5954713" y="3781425"/>
            <a:ext cx="66675" cy="47625"/>
          </a:xfrm>
          <a:custGeom>
            <a:avLst/>
            <a:gdLst>
              <a:gd name="T0" fmla="*/ 12151 w 428"/>
              <a:gd name="T1" fmla="*/ 21268 h 262"/>
              <a:gd name="T2" fmla="*/ 10282 w 428"/>
              <a:gd name="T3" fmla="*/ 25812 h 262"/>
              <a:gd name="T4" fmla="*/ 9191 w 428"/>
              <a:gd name="T5" fmla="*/ 29448 h 262"/>
              <a:gd name="T6" fmla="*/ 7322 w 428"/>
              <a:gd name="T7" fmla="*/ 32174 h 262"/>
              <a:gd name="T8" fmla="*/ 6076 w 428"/>
              <a:gd name="T9" fmla="*/ 35446 h 262"/>
              <a:gd name="T10" fmla="*/ 2960 w 428"/>
              <a:gd name="T11" fmla="*/ 39990 h 262"/>
              <a:gd name="T12" fmla="*/ 779 w 428"/>
              <a:gd name="T13" fmla="*/ 43808 h 262"/>
              <a:gd name="T14" fmla="*/ 0 w 428"/>
              <a:gd name="T15" fmla="*/ 46534 h 262"/>
              <a:gd name="T16" fmla="*/ 3739 w 428"/>
              <a:gd name="T17" fmla="*/ 47080 h 262"/>
              <a:gd name="T18" fmla="*/ 5608 w 428"/>
              <a:gd name="T19" fmla="*/ 46534 h 262"/>
              <a:gd name="T20" fmla="*/ 7010 w 428"/>
              <a:gd name="T21" fmla="*/ 46716 h 262"/>
              <a:gd name="T22" fmla="*/ 11061 w 428"/>
              <a:gd name="T23" fmla="*/ 46353 h 262"/>
              <a:gd name="T24" fmla="*/ 19473 w 428"/>
              <a:gd name="T25" fmla="*/ 45080 h 262"/>
              <a:gd name="T26" fmla="*/ 21342 w 428"/>
              <a:gd name="T27" fmla="*/ 43262 h 262"/>
              <a:gd name="T28" fmla="*/ 23991 w 428"/>
              <a:gd name="T29" fmla="*/ 42535 h 262"/>
              <a:gd name="T30" fmla="*/ 27729 w 428"/>
              <a:gd name="T31" fmla="*/ 40718 h 262"/>
              <a:gd name="T32" fmla="*/ 29910 w 428"/>
              <a:gd name="T33" fmla="*/ 39445 h 262"/>
              <a:gd name="T34" fmla="*/ 31312 w 428"/>
              <a:gd name="T35" fmla="*/ 38900 h 262"/>
              <a:gd name="T36" fmla="*/ 34740 w 428"/>
              <a:gd name="T37" fmla="*/ 37264 h 262"/>
              <a:gd name="T38" fmla="*/ 39880 w 428"/>
              <a:gd name="T39" fmla="*/ 35446 h 262"/>
              <a:gd name="T40" fmla="*/ 42529 w 428"/>
              <a:gd name="T41" fmla="*/ 33447 h 262"/>
              <a:gd name="T42" fmla="*/ 43931 w 428"/>
              <a:gd name="T43" fmla="*/ 31811 h 262"/>
              <a:gd name="T44" fmla="*/ 46735 w 428"/>
              <a:gd name="T45" fmla="*/ 30538 h 262"/>
              <a:gd name="T46" fmla="*/ 48604 w 428"/>
              <a:gd name="T47" fmla="*/ 28720 h 262"/>
              <a:gd name="T48" fmla="*/ 50162 w 428"/>
              <a:gd name="T49" fmla="*/ 27084 h 262"/>
              <a:gd name="T50" fmla="*/ 53433 w 428"/>
              <a:gd name="T51" fmla="*/ 26176 h 262"/>
              <a:gd name="T52" fmla="*/ 54991 w 428"/>
              <a:gd name="T53" fmla="*/ 24540 h 262"/>
              <a:gd name="T54" fmla="*/ 55614 w 428"/>
              <a:gd name="T55" fmla="*/ 23994 h 262"/>
              <a:gd name="T56" fmla="*/ 58263 w 428"/>
              <a:gd name="T57" fmla="*/ 21449 h 262"/>
              <a:gd name="T58" fmla="*/ 59042 w 428"/>
              <a:gd name="T59" fmla="*/ 20177 h 262"/>
              <a:gd name="T60" fmla="*/ 60755 w 428"/>
              <a:gd name="T61" fmla="*/ 17814 h 262"/>
              <a:gd name="T62" fmla="*/ 63248 w 428"/>
              <a:gd name="T63" fmla="*/ 16360 h 262"/>
              <a:gd name="T64" fmla="*/ 65585 w 428"/>
              <a:gd name="T65" fmla="*/ 13633 h 262"/>
              <a:gd name="T66" fmla="*/ 66675 w 428"/>
              <a:gd name="T67" fmla="*/ 10543 h 262"/>
              <a:gd name="T68" fmla="*/ 65273 w 428"/>
              <a:gd name="T69" fmla="*/ 7998 h 262"/>
              <a:gd name="T70" fmla="*/ 61534 w 428"/>
              <a:gd name="T71" fmla="*/ 6726 h 262"/>
              <a:gd name="T72" fmla="*/ 57484 w 428"/>
              <a:gd name="T73" fmla="*/ 6362 h 262"/>
              <a:gd name="T74" fmla="*/ 52655 w 428"/>
              <a:gd name="T75" fmla="*/ 5271 h 262"/>
              <a:gd name="T76" fmla="*/ 48604 w 428"/>
              <a:gd name="T77" fmla="*/ 4363 h 262"/>
              <a:gd name="T78" fmla="*/ 45489 w 428"/>
              <a:gd name="T79" fmla="*/ 3272 h 262"/>
              <a:gd name="T80" fmla="*/ 36921 w 428"/>
              <a:gd name="T81" fmla="*/ 2000 h 262"/>
              <a:gd name="T82" fmla="*/ 32559 w 428"/>
              <a:gd name="T83" fmla="*/ 1454 h 262"/>
              <a:gd name="T84" fmla="*/ 29754 w 428"/>
              <a:gd name="T85" fmla="*/ 364 h 262"/>
              <a:gd name="T86" fmla="*/ 26171 w 428"/>
              <a:gd name="T87" fmla="*/ 0 h 262"/>
              <a:gd name="T88" fmla="*/ 23991 w 428"/>
              <a:gd name="T89" fmla="*/ 364 h 262"/>
              <a:gd name="T90" fmla="*/ 20719 w 428"/>
              <a:gd name="T91" fmla="*/ 1454 h 262"/>
              <a:gd name="T92" fmla="*/ 17448 w 428"/>
              <a:gd name="T93" fmla="*/ 3817 h 262"/>
              <a:gd name="T94" fmla="*/ 14488 w 428"/>
              <a:gd name="T95" fmla="*/ 7998 h 262"/>
              <a:gd name="T96" fmla="*/ 13397 w 428"/>
              <a:gd name="T97" fmla="*/ 11815 h 262"/>
              <a:gd name="T98" fmla="*/ 12930 w 428"/>
              <a:gd name="T99" fmla="*/ 12361 h 262"/>
              <a:gd name="T100" fmla="*/ 12618 w 428"/>
              <a:gd name="T101" fmla="*/ 14178 h 262"/>
              <a:gd name="T102" fmla="*/ 12151 w 428"/>
              <a:gd name="T103" fmla="*/ 15087 h 262"/>
              <a:gd name="T104" fmla="*/ 11528 w 428"/>
              <a:gd name="T105" fmla="*/ 13633 h 262"/>
              <a:gd name="T106" fmla="*/ 12307 w 428"/>
              <a:gd name="T107" fmla="*/ 16360 h 262"/>
              <a:gd name="T108" fmla="*/ 13242 w 428"/>
              <a:gd name="T109" fmla="*/ 17632 h 26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428"/>
              <a:gd name="T166" fmla="*/ 0 h 262"/>
              <a:gd name="T167" fmla="*/ 428 w 428"/>
              <a:gd name="T168" fmla="*/ 262 h 262"/>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428" h="262">
                <a:moveTo>
                  <a:pt x="86" y="89"/>
                </a:moveTo>
                <a:lnTo>
                  <a:pt x="84" y="98"/>
                </a:lnTo>
                <a:lnTo>
                  <a:pt x="84" y="104"/>
                </a:lnTo>
                <a:lnTo>
                  <a:pt x="81" y="108"/>
                </a:lnTo>
                <a:lnTo>
                  <a:pt x="80" y="112"/>
                </a:lnTo>
                <a:lnTo>
                  <a:pt x="78" y="117"/>
                </a:lnTo>
                <a:lnTo>
                  <a:pt x="74" y="120"/>
                </a:lnTo>
                <a:lnTo>
                  <a:pt x="71" y="124"/>
                </a:lnTo>
                <a:lnTo>
                  <a:pt x="70" y="127"/>
                </a:lnTo>
                <a:lnTo>
                  <a:pt x="68" y="132"/>
                </a:lnTo>
                <a:lnTo>
                  <a:pt x="67" y="137"/>
                </a:lnTo>
                <a:lnTo>
                  <a:pt x="66" y="142"/>
                </a:lnTo>
                <a:lnTo>
                  <a:pt x="65" y="148"/>
                </a:lnTo>
                <a:lnTo>
                  <a:pt x="64" y="151"/>
                </a:lnTo>
                <a:lnTo>
                  <a:pt x="63" y="154"/>
                </a:lnTo>
                <a:lnTo>
                  <a:pt x="61" y="156"/>
                </a:lnTo>
                <a:lnTo>
                  <a:pt x="60" y="159"/>
                </a:lnTo>
                <a:lnTo>
                  <a:pt x="59" y="162"/>
                </a:lnTo>
                <a:lnTo>
                  <a:pt x="57" y="166"/>
                </a:lnTo>
                <a:lnTo>
                  <a:pt x="54" y="168"/>
                </a:lnTo>
                <a:lnTo>
                  <a:pt x="52" y="170"/>
                </a:lnTo>
                <a:lnTo>
                  <a:pt x="50" y="173"/>
                </a:lnTo>
                <a:lnTo>
                  <a:pt x="49" y="175"/>
                </a:lnTo>
                <a:lnTo>
                  <a:pt x="47" y="177"/>
                </a:lnTo>
                <a:lnTo>
                  <a:pt x="46" y="180"/>
                </a:lnTo>
                <a:lnTo>
                  <a:pt x="45" y="182"/>
                </a:lnTo>
                <a:lnTo>
                  <a:pt x="45" y="184"/>
                </a:lnTo>
                <a:lnTo>
                  <a:pt x="43" y="188"/>
                </a:lnTo>
                <a:lnTo>
                  <a:pt x="42" y="191"/>
                </a:lnTo>
                <a:lnTo>
                  <a:pt x="39" y="195"/>
                </a:lnTo>
                <a:lnTo>
                  <a:pt x="37" y="198"/>
                </a:lnTo>
                <a:lnTo>
                  <a:pt x="31" y="205"/>
                </a:lnTo>
                <a:lnTo>
                  <a:pt x="25" y="212"/>
                </a:lnTo>
                <a:lnTo>
                  <a:pt x="23" y="215"/>
                </a:lnTo>
                <a:lnTo>
                  <a:pt x="22" y="217"/>
                </a:lnTo>
                <a:lnTo>
                  <a:pt x="19" y="220"/>
                </a:lnTo>
                <a:lnTo>
                  <a:pt x="17" y="222"/>
                </a:lnTo>
                <a:lnTo>
                  <a:pt x="14" y="225"/>
                </a:lnTo>
                <a:lnTo>
                  <a:pt x="11" y="229"/>
                </a:lnTo>
                <a:lnTo>
                  <a:pt x="9" y="234"/>
                </a:lnTo>
                <a:lnTo>
                  <a:pt x="7" y="237"/>
                </a:lnTo>
                <a:lnTo>
                  <a:pt x="5" y="241"/>
                </a:lnTo>
                <a:lnTo>
                  <a:pt x="4" y="243"/>
                </a:lnTo>
                <a:lnTo>
                  <a:pt x="3" y="245"/>
                </a:lnTo>
                <a:lnTo>
                  <a:pt x="1" y="248"/>
                </a:lnTo>
                <a:lnTo>
                  <a:pt x="0" y="251"/>
                </a:lnTo>
                <a:lnTo>
                  <a:pt x="0" y="253"/>
                </a:lnTo>
                <a:lnTo>
                  <a:pt x="0" y="256"/>
                </a:lnTo>
                <a:lnTo>
                  <a:pt x="0" y="257"/>
                </a:lnTo>
                <a:lnTo>
                  <a:pt x="1" y="258"/>
                </a:lnTo>
                <a:lnTo>
                  <a:pt x="2" y="259"/>
                </a:lnTo>
                <a:lnTo>
                  <a:pt x="4" y="262"/>
                </a:lnTo>
                <a:lnTo>
                  <a:pt x="17" y="260"/>
                </a:lnTo>
                <a:lnTo>
                  <a:pt x="24" y="259"/>
                </a:lnTo>
                <a:lnTo>
                  <a:pt x="31" y="259"/>
                </a:lnTo>
                <a:lnTo>
                  <a:pt x="32" y="258"/>
                </a:lnTo>
                <a:lnTo>
                  <a:pt x="33" y="257"/>
                </a:lnTo>
                <a:lnTo>
                  <a:pt x="35" y="257"/>
                </a:lnTo>
                <a:lnTo>
                  <a:pt x="36" y="257"/>
                </a:lnTo>
                <a:lnTo>
                  <a:pt x="36" y="256"/>
                </a:lnTo>
                <a:lnTo>
                  <a:pt x="37" y="257"/>
                </a:lnTo>
                <a:lnTo>
                  <a:pt x="38" y="257"/>
                </a:lnTo>
                <a:lnTo>
                  <a:pt x="39" y="257"/>
                </a:lnTo>
                <a:lnTo>
                  <a:pt x="40" y="257"/>
                </a:lnTo>
                <a:lnTo>
                  <a:pt x="43" y="257"/>
                </a:lnTo>
                <a:lnTo>
                  <a:pt x="45" y="257"/>
                </a:lnTo>
                <a:lnTo>
                  <a:pt x="47" y="257"/>
                </a:lnTo>
                <a:lnTo>
                  <a:pt x="52" y="257"/>
                </a:lnTo>
                <a:lnTo>
                  <a:pt x="57" y="257"/>
                </a:lnTo>
                <a:lnTo>
                  <a:pt x="59" y="257"/>
                </a:lnTo>
                <a:lnTo>
                  <a:pt x="63" y="256"/>
                </a:lnTo>
                <a:lnTo>
                  <a:pt x="71" y="255"/>
                </a:lnTo>
                <a:lnTo>
                  <a:pt x="78" y="252"/>
                </a:lnTo>
                <a:lnTo>
                  <a:pt x="81" y="252"/>
                </a:lnTo>
                <a:lnTo>
                  <a:pt x="85" y="252"/>
                </a:lnTo>
                <a:lnTo>
                  <a:pt x="94" y="250"/>
                </a:lnTo>
                <a:lnTo>
                  <a:pt x="105" y="249"/>
                </a:lnTo>
                <a:lnTo>
                  <a:pt x="125" y="248"/>
                </a:lnTo>
                <a:lnTo>
                  <a:pt x="127" y="246"/>
                </a:lnTo>
                <a:lnTo>
                  <a:pt x="128" y="245"/>
                </a:lnTo>
                <a:lnTo>
                  <a:pt x="130" y="243"/>
                </a:lnTo>
                <a:lnTo>
                  <a:pt x="133" y="241"/>
                </a:lnTo>
                <a:lnTo>
                  <a:pt x="135" y="239"/>
                </a:lnTo>
                <a:lnTo>
                  <a:pt x="137" y="238"/>
                </a:lnTo>
                <a:lnTo>
                  <a:pt x="139" y="237"/>
                </a:lnTo>
                <a:lnTo>
                  <a:pt x="141" y="237"/>
                </a:lnTo>
                <a:lnTo>
                  <a:pt x="144" y="237"/>
                </a:lnTo>
                <a:lnTo>
                  <a:pt x="148" y="236"/>
                </a:lnTo>
                <a:lnTo>
                  <a:pt x="151" y="236"/>
                </a:lnTo>
                <a:lnTo>
                  <a:pt x="154" y="234"/>
                </a:lnTo>
                <a:lnTo>
                  <a:pt x="157" y="231"/>
                </a:lnTo>
                <a:lnTo>
                  <a:pt x="162" y="229"/>
                </a:lnTo>
                <a:lnTo>
                  <a:pt x="168" y="228"/>
                </a:lnTo>
                <a:lnTo>
                  <a:pt x="171" y="227"/>
                </a:lnTo>
                <a:lnTo>
                  <a:pt x="176" y="227"/>
                </a:lnTo>
                <a:lnTo>
                  <a:pt x="178" y="224"/>
                </a:lnTo>
                <a:lnTo>
                  <a:pt x="181" y="222"/>
                </a:lnTo>
                <a:lnTo>
                  <a:pt x="183" y="221"/>
                </a:lnTo>
                <a:lnTo>
                  <a:pt x="187" y="221"/>
                </a:lnTo>
                <a:lnTo>
                  <a:pt x="189" y="218"/>
                </a:lnTo>
                <a:lnTo>
                  <a:pt x="191" y="217"/>
                </a:lnTo>
                <a:lnTo>
                  <a:pt x="192" y="217"/>
                </a:lnTo>
                <a:lnTo>
                  <a:pt x="196" y="217"/>
                </a:lnTo>
                <a:lnTo>
                  <a:pt x="197" y="216"/>
                </a:lnTo>
                <a:lnTo>
                  <a:pt x="199" y="215"/>
                </a:lnTo>
                <a:lnTo>
                  <a:pt x="201" y="214"/>
                </a:lnTo>
                <a:lnTo>
                  <a:pt x="202" y="214"/>
                </a:lnTo>
                <a:lnTo>
                  <a:pt x="203" y="214"/>
                </a:lnTo>
                <a:lnTo>
                  <a:pt x="205" y="214"/>
                </a:lnTo>
                <a:lnTo>
                  <a:pt x="211" y="210"/>
                </a:lnTo>
                <a:lnTo>
                  <a:pt x="217" y="208"/>
                </a:lnTo>
                <a:lnTo>
                  <a:pt x="223" y="205"/>
                </a:lnTo>
                <a:lnTo>
                  <a:pt x="230" y="204"/>
                </a:lnTo>
                <a:lnTo>
                  <a:pt x="236" y="201"/>
                </a:lnTo>
                <a:lnTo>
                  <a:pt x="241" y="198"/>
                </a:lnTo>
                <a:lnTo>
                  <a:pt x="248" y="196"/>
                </a:lnTo>
                <a:lnTo>
                  <a:pt x="252" y="195"/>
                </a:lnTo>
                <a:lnTo>
                  <a:pt x="256" y="195"/>
                </a:lnTo>
                <a:lnTo>
                  <a:pt x="260" y="193"/>
                </a:lnTo>
                <a:lnTo>
                  <a:pt x="265" y="191"/>
                </a:lnTo>
                <a:lnTo>
                  <a:pt x="267" y="189"/>
                </a:lnTo>
                <a:lnTo>
                  <a:pt x="270" y="187"/>
                </a:lnTo>
                <a:lnTo>
                  <a:pt x="272" y="184"/>
                </a:lnTo>
                <a:lnTo>
                  <a:pt x="273" y="184"/>
                </a:lnTo>
                <a:lnTo>
                  <a:pt x="274" y="184"/>
                </a:lnTo>
                <a:lnTo>
                  <a:pt x="277" y="182"/>
                </a:lnTo>
                <a:lnTo>
                  <a:pt x="278" y="180"/>
                </a:lnTo>
                <a:lnTo>
                  <a:pt x="280" y="179"/>
                </a:lnTo>
                <a:lnTo>
                  <a:pt x="281" y="176"/>
                </a:lnTo>
                <a:lnTo>
                  <a:pt x="282" y="175"/>
                </a:lnTo>
                <a:lnTo>
                  <a:pt x="285" y="174"/>
                </a:lnTo>
                <a:lnTo>
                  <a:pt x="287" y="174"/>
                </a:lnTo>
                <a:lnTo>
                  <a:pt x="291" y="173"/>
                </a:lnTo>
                <a:lnTo>
                  <a:pt x="293" y="172"/>
                </a:lnTo>
                <a:lnTo>
                  <a:pt x="295" y="170"/>
                </a:lnTo>
                <a:lnTo>
                  <a:pt x="300" y="168"/>
                </a:lnTo>
                <a:lnTo>
                  <a:pt x="301" y="165"/>
                </a:lnTo>
                <a:lnTo>
                  <a:pt x="303" y="161"/>
                </a:lnTo>
                <a:lnTo>
                  <a:pt x="306" y="160"/>
                </a:lnTo>
                <a:lnTo>
                  <a:pt x="307" y="159"/>
                </a:lnTo>
                <a:lnTo>
                  <a:pt x="309" y="159"/>
                </a:lnTo>
                <a:lnTo>
                  <a:pt x="312" y="158"/>
                </a:lnTo>
                <a:lnTo>
                  <a:pt x="314" y="156"/>
                </a:lnTo>
                <a:lnTo>
                  <a:pt x="316" y="156"/>
                </a:lnTo>
                <a:lnTo>
                  <a:pt x="319" y="155"/>
                </a:lnTo>
                <a:lnTo>
                  <a:pt x="320" y="152"/>
                </a:lnTo>
                <a:lnTo>
                  <a:pt x="321" y="151"/>
                </a:lnTo>
                <a:lnTo>
                  <a:pt x="322" y="149"/>
                </a:lnTo>
                <a:lnTo>
                  <a:pt x="326" y="149"/>
                </a:lnTo>
                <a:lnTo>
                  <a:pt x="328" y="147"/>
                </a:lnTo>
                <a:lnTo>
                  <a:pt x="331" y="147"/>
                </a:lnTo>
                <a:lnTo>
                  <a:pt x="338" y="146"/>
                </a:lnTo>
                <a:lnTo>
                  <a:pt x="341" y="145"/>
                </a:lnTo>
                <a:lnTo>
                  <a:pt x="343" y="144"/>
                </a:lnTo>
                <a:lnTo>
                  <a:pt x="345" y="142"/>
                </a:lnTo>
                <a:lnTo>
                  <a:pt x="349" y="141"/>
                </a:lnTo>
                <a:lnTo>
                  <a:pt x="350" y="139"/>
                </a:lnTo>
                <a:lnTo>
                  <a:pt x="351" y="137"/>
                </a:lnTo>
                <a:lnTo>
                  <a:pt x="353" y="135"/>
                </a:lnTo>
                <a:lnTo>
                  <a:pt x="354" y="135"/>
                </a:lnTo>
                <a:lnTo>
                  <a:pt x="355" y="134"/>
                </a:lnTo>
                <a:lnTo>
                  <a:pt x="356" y="134"/>
                </a:lnTo>
                <a:lnTo>
                  <a:pt x="356" y="133"/>
                </a:lnTo>
                <a:lnTo>
                  <a:pt x="357" y="132"/>
                </a:lnTo>
                <a:lnTo>
                  <a:pt x="358" y="131"/>
                </a:lnTo>
                <a:lnTo>
                  <a:pt x="360" y="131"/>
                </a:lnTo>
                <a:lnTo>
                  <a:pt x="362" y="129"/>
                </a:lnTo>
                <a:lnTo>
                  <a:pt x="368" y="124"/>
                </a:lnTo>
                <a:lnTo>
                  <a:pt x="374" y="118"/>
                </a:lnTo>
                <a:lnTo>
                  <a:pt x="375" y="117"/>
                </a:lnTo>
                <a:lnTo>
                  <a:pt x="376" y="114"/>
                </a:lnTo>
                <a:lnTo>
                  <a:pt x="378" y="113"/>
                </a:lnTo>
                <a:lnTo>
                  <a:pt x="379" y="111"/>
                </a:lnTo>
                <a:lnTo>
                  <a:pt x="381" y="108"/>
                </a:lnTo>
                <a:lnTo>
                  <a:pt x="383" y="105"/>
                </a:lnTo>
                <a:lnTo>
                  <a:pt x="386" y="101"/>
                </a:lnTo>
                <a:lnTo>
                  <a:pt x="388" y="99"/>
                </a:lnTo>
                <a:lnTo>
                  <a:pt x="390" y="99"/>
                </a:lnTo>
                <a:lnTo>
                  <a:pt x="390" y="98"/>
                </a:lnTo>
                <a:lnTo>
                  <a:pt x="391" y="97"/>
                </a:lnTo>
                <a:lnTo>
                  <a:pt x="393" y="96"/>
                </a:lnTo>
                <a:lnTo>
                  <a:pt x="397" y="94"/>
                </a:lnTo>
                <a:lnTo>
                  <a:pt x="400" y="94"/>
                </a:lnTo>
                <a:lnTo>
                  <a:pt x="403" y="92"/>
                </a:lnTo>
                <a:lnTo>
                  <a:pt x="406" y="90"/>
                </a:lnTo>
                <a:lnTo>
                  <a:pt x="410" y="89"/>
                </a:lnTo>
                <a:lnTo>
                  <a:pt x="413" y="86"/>
                </a:lnTo>
                <a:lnTo>
                  <a:pt x="416" y="84"/>
                </a:lnTo>
                <a:lnTo>
                  <a:pt x="417" y="82"/>
                </a:lnTo>
                <a:lnTo>
                  <a:pt x="419" y="77"/>
                </a:lnTo>
                <a:lnTo>
                  <a:pt x="421" y="75"/>
                </a:lnTo>
                <a:lnTo>
                  <a:pt x="423" y="72"/>
                </a:lnTo>
                <a:lnTo>
                  <a:pt x="425" y="70"/>
                </a:lnTo>
                <a:lnTo>
                  <a:pt x="427" y="69"/>
                </a:lnTo>
                <a:lnTo>
                  <a:pt x="428" y="65"/>
                </a:lnTo>
                <a:lnTo>
                  <a:pt x="428" y="62"/>
                </a:lnTo>
                <a:lnTo>
                  <a:pt x="428" y="58"/>
                </a:lnTo>
                <a:lnTo>
                  <a:pt x="428" y="55"/>
                </a:lnTo>
                <a:lnTo>
                  <a:pt x="427" y="52"/>
                </a:lnTo>
                <a:lnTo>
                  <a:pt x="426" y="51"/>
                </a:lnTo>
                <a:lnTo>
                  <a:pt x="425" y="49"/>
                </a:lnTo>
                <a:lnTo>
                  <a:pt x="424" y="48"/>
                </a:lnTo>
                <a:lnTo>
                  <a:pt x="419" y="44"/>
                </a:lnTo>
                <a:lnTo>
                  <a:pt x="416" y="42"/>
                </a:lnTo>
                <a:lnTo>
                  <a:pt x="410" y="41"/>
                </a:lnTo>
                <a:lnTo>
                  <a:pt x="405" y="38"/>
                </a:lnTo>
                <a:lnTo>
                  <a:pt x="400" y="37"/>
                </a:lnTo>
                <a:lnTo>
                  <a:pt x="397" y="37"/>
                </a:lnTo>
                <a:lnTo>
                  <a:pt x="395" y="37"/>
                </a:lnTo>
                <a:lnTo>
                  <a:pt x="392" y="37"/>
                </a:lnTo>
                <a:lnTo>
                  <a:pt x="389" y="37"/>
                </a:lnTo>
                <a:lnTo>
                  <a:pt x="385" y="37"/>
                </a:lnTo>
                <a:lnTo>
                  <a:pt x="382" y="37"/>
                </a:lnTo>
                <a:lnTo>
                  <a:pt x="377" y="36"/>
                </a:lnTo>
                <a:lnTo>
                  <a:pt x="369" y="35"/>
                </a:lnTo>
                <a:lnTo>
                  <a:pt x="360" y="34"/>
                </a:lnTo>
                <a:lnTo>
                  <a:pt x="351" y="31"/>
                </a:lnTo>
                <a:lnTo>
                  <a:pt x="348" y="30"/>
                </a:lnTo>
                <a:lnTo>
                  <a:pt x="344" y="30"/>
                </a:lnTo>
                <a:lnTo>
                  <a:pt x="341" y="29"/>
                </a:lnTo>
                <a:lnTo>
                  <a:pt x="338" y="29"/>
                </a:lnTo>
                <a:lnTo>
                  <a:pt x="334" y="29"/>
                </a:lnTo>
                <a:lnTo>
                  <a:pt x="329" y="28"/>
                </a:lnTo>
                <a:lnTo>
                  <a:pt x="324" y="27"/>
                </a:lnTo>
                <a:lnTo>
                  <a:pt x="320" y="25"/>
                </a:lnTo>
                <a:lnTo>
                  <a:pt x="315" y="25"/>
                </a:lnTo>
                <a:lnTo>
                  <a:pt x="312" y="24"/>
                </a:lnTo>
                <a:lnTo>
                  <a:pt x="310" y="24"/>
                </a:lnTo>
                <a:lnTo>
                  <a:pt x="309" y="24"/>
                </a:lnTo>
                <a:lnTo>
                  <a:pt x="301" y="21"/>
                </a:lnTo>
                <a:lnTo>
                  <a:pt x="292" y="18"/>
                </a:lnTo>
                <a:lnTo>
                  <a:pt x="284" y="17"/>
                </a:lnTo>
                <a:lnTo>
                  <a:pt x="275" y="15"/>
                </a:lnTo>
                <a:lnTo>
                  <a:pt x="267" y="15"/>
                </a:lnTo>
                <a:lnTo>
                  <a:pt x="259" y="14"/>
                </a:lnTo>
                <a:lnTo>
                  <a:pt x="241" y="13"/>
                </a:lnTo>
                <a:lnTo>
                  <a:pt x="237" y="11"/>
                </a:lnTo>
                <a:lnTo>
                  <a:pt x="231" y="10"/>
                </a:lnTo>
                <a:lnTo>
                  <a:pt x="224" y="10"/>
                </a:lnTo>
                <a:lnTo>
                  <a:pt x="218" y="9"/>
                </a:lnTo>
                <a:lnTo>
                  <a:pt x="213" y="8"/>
                </a:lnTo>
                <a:lnTo>
                  <a:pt x="211" y="8"/>
                </a:lnTo>
                <a:lnTo>
                  <a:pt x="209" y="8"/>
                </a:lnTo>
                <a:lnTo>
                  <a:pt x="208" y="7"/>
                </a:lnTo>
                <a:lnTo>
                  <a:pt x="205" y="7"/>
                </a:lnTo>
                <a:lnTo>
                  <a:pt x="198" y="4"/>
                </a:lnTo>
                <a:lnTo>
                  <a:pt x="191" y="2"/>
                </a:lnTo>
                <a:lnTo>
                  <a:pt x="184" y="1"/>
                </a:lnTo>
                <a:lnTo>
                  <a:pt x="177" y="0"/>
                </a:lnTo>
                <a:lnTo>
                  <a:pt x="175" y="0"/>
                </a:lnTo>
                <a:lnTo>
                  <a:pt x="174" y="0"/>
                </a:lnTo>
                <a:lnTo>
                  <a:pt x="170" y="0"/>
                </a:lnTo>
                <a:lnTo>
                  <a:pt x="168" y="0"/>
                </a:lnTo>
                <a:lnTo>
                  <a:pt x="166" y="0"/>
                </a:lnTo>
                <a:lnTo>
                  <a:pt x="164" y="1"/>
                </a:lnTo>
                <a:lnTo>
                  <a:pt x="162" y="1"/>
                </a:lnTo>
                <a:lnTo>
                  <a:pt x="160" y="2"/>
                </a:lnTo>
                <a:lnTo>
                  <a:pt x="157" y="3"/>
                </a:lnTo>
                <a:lnTo>
                  <a:pt x="154" y="2"/>
                </a:lnTo>
                <a:lnTo>
                  <a:pt x="149" y="2"/>
                </a:lnTo>
                <a:lnTo>
                  <a:pt x="146" y="3"/>
                </a:lnTo>
                <a:lnTo>
                  <a:pt x="143" y="4"/>
                </a:lnTo>
                <a:lnTo>
                  <a:pt x="140" y="6"/>
                </a:lnTo>
                <a:lnTo>
                  <a:pt x="136" y="7"/>
                </a:lnTo>
                <a:lnTo>
                  <a:pt x="133" y="8"/>
                </a:lnTo>
                <a:lnTo>
                  <a:pt x="128" y="9"/>
                </a:lnTo>
                <a:lnTo>
                  <a:pt x="125" y="11"/>
                </a:lnTo>
                <a:lnTo>
                  <a:pt x="121" y="14"/>
                </a:lnTo>
                <a:lnTo>
                  <a:pt x="116" y="16"/>
                </a:lnTo>
                <a:lnTo>
                  <a:pt x="113" y="18"/>
                </a:lnTo>
                <a:lnTo>
                  <a:pt x="112" y="21"/>
                </a:lnTo>
                <a:lnTo>
                  <a:pt x="111" y="22"/>
                </a:lnTo>
                <a:lnTo>
                  <a:pt x="108" y="23"/>
                </a:lnTo>
                <a:lnTo>
                  <a:pt x="107" y="25"/>
                </a:lnTo>
                <a:lnTo>
                  <a:pt x="102" y="30"/>
                </a:lnTo>
                <a:lnTo>
                  <a:pt x="98" y="37"/>
                </a:lnTo>
                <a:lnTo>
                  <a:pt x="93" y="44"/>
                </a:lnTo>
                <a:lnTo>
                  <a:pt x="91" y="51"/>
                </a:lnTo>
                <a:lnTo>
                  <a:pt x="90" y="54"/>
                </a:lnTo>
                <a:lnTo>
                  <a:pt x="88" y="56"/>
                </a:lnTo>
                <a:lnTo>
                  <a:pt x="87" y="59"/>
                </a:lnTo>
                <a:lnTo>
                  <a:pt x="86" y="62"/>
                </a:lnTo>
                <a:lnTo>
                  <a:pt x="86" y="65"/>
                </a:lnTo>
                <a:lnTo>
                  <a:pt x="86" y="66"/>
                </a:lnTo>
                <a:lnTo>
                  <a:pt x="85" y="68"/>
                </a:lnTo>
                <a:lnTo>
                  <a:pt x="84" y="69"/>
                </a:lnTo>
                <a:lnTo>
                  <a:pt x="83" y="68"/>
                </a:lnTo>
                <a:lnTo>
                  <a:pt x="83" y="69"/>
                </a:lnTo>
                <a:lnTo>
                  <a:pt x="83" y="70"/>
                </a:lnTo>
                <a:lnTo>
                  <a:pt x="83" y="72"/>
                </a:lnTo>
                <a:lnTo>
                  <a:pt x="83" y="75"/>
                </a:lnTo>
                <a:lnTo>
                  <a:pt x="81" y="78"/>
                </a:lnTo>
                <a:lnTo>
                  <a:pt x="81" y="82"/>
                </a:lnTo>
                <a:lnTo>
                  <a:pt x="81" y="83"/>
                </a:lnTo>
                <a:lnTo>
                  <a:pt x="80" y="83"/>
                </a:lnTo>
                <a:lnTo>
                  <a:pt x="80" y="84"/>
                </a:lnTo>
                <a:lnTo>
                  <a:pt x="79" y="84"/>
                </a:lnTo>
                <a:lnTo>
                  <a:pt x="78" y="83"/>
                </a:lnTo>
                <a:lnTo>
                  <a:pt x="78" y="82"/>
                </a:lnTo>
                <a:lnTo>
                  <a:pt x="77" y="80"/>
                </a:lnTo>
                <a:lnTo>
                  <a:pt x="76" y="79"/>
                </a:lnTo>
                <a:lnTo>
                  <a:pt x="76" y="77"/>
                </a:lnTo>
                <a:lnTo>
                  <a:pt x="74" y="76"/>
                </a:lnTo>
                <a:lnTo>
                  <a:pt x="74" y="75"/>
                </a:lnTo>
                <a:lnTo>
                  <a:pt x="73" y="73"/>
                </a:lnTo>
                <a:lnTo>
                  <a:pt x="72" y="73"/>
                </a:lnTo>
                <a:lnTo>
                  <a:pt x="74" y="78"/>
                </a:lnTo>
                <a:lnTo>
                  <a:pt x="77" y="84"/>
                </a:lnTo>
                <a:lnTo>
                  <a:pt x="78" y="87"/>
                </a:lnTo>
                <a:lnTo>
                  <a:pt x="79" y="90"/>
                </a:lnTo>
                <a:lnTo>
                  <a:pt x="81" y="92"/>
                </a:lnTo>
                <a:lnTo>
                  <a:pt x="84" y="96"/>
                </a:lnTo>
                <a:lnTo>
                  <a:pt x="84" y="97"/>
                </a:lnTo>
                <a:lnTo>
                  <a:pt x="84" y="98"/>
                </a:lnTo>
                <a:lnTo>
                  <a:pt x="85" y="98"/>
                </a:lnTo>
                <a:lnTo>
                  <a:pt x="85" y="97"/>
                </a:lnTo>
                <a:lnTo>
                  <a:pt x="86" y="89"/>
                </a:lnTo>
                <a:close/>
              </a:path>
            </a:pathLst>
          </a:custGeom>
          <a:solidFill>
            <a:srgbClr val="0000FF"/>
          </a:solidFill>
          <a:ln w="9525">
            <a:noFill/>
            <a:round/>
            <a:headEnd/>
            <a:tailEnd/>
          </a:ln>
        </p:spPr>
        <p:txBody>
          <a:bodyPr lIns="57150" tIns="28575" rIns="57150" bIns="28575"/>
          <a:lstStyle/>
          <a:p>
            <a:endParaRPr lang="en-US"/>
          </a:p>
        </p:txBody>
      </p:sp>
      <p:sp>
        <p:nvSpPr>
          <p:cNvPr id="62820" name="Freeform 476"/>
          <p:cNvSpPr>
            <a:spLocks/>
          </p:cNvSpPr>
          <p:nvPr/>
        </p:nvSpPr>
        <p:spPr bwMode="auto">
          <a:xfrm>
            <a:off x="5967413" y="3733800"/>
            <a:ext cx="92075" cy="84138"/>
          </a:xfrm>
          <a:custGeom>
            <a:avLst/>
            <a:gdLst>
              <a:gd name="T0" fmla="*/ 90675 w 592"/>
              <a:gd name="T1" fmla="*/ 6360 h 463"/>
              <a:gd name="T2" fmla="*/ 88809 w 592"/>
              <a:gd name="T3" fmla="*/ 9631 h 463"/>
              <a:gd name="T4" fmla="*/ 87254 w 592"/>
              <a:gd name="T5" fmla="*/ 12539 h 463"/>
              <a:gd name="T6" fmla="*/ 86320 w 592"/>
              <a:gd name="T7" fmla="*/ 14720 h 463"/>
              <a:gd name="T8" fmla="*/ 83676 w 592"/>
              <a:gd name="T9" fmla="*/ 20353 h 463"/>
              <a:gd name="T10" fmla="*/ 81965 w 592"/>
              <a:gd name="T11" fmla="*/ 22534 h 463"/>
              <a:gd name="T12" fmla="*/ 81654 w 592"/>
              <a:gd name="T13" fmla="*/ 22534 h 463"/>
              <a:gd name="T14" fmla="*/ 81188 w 592"/>
              <a:gd name="T15" fmla="*/ 24169 h 463"/>
              <a:gd name="T16" fmla="*/ 79166 w 592"/>
              <a:gd name="T17" fmla="*/ 27804 h 463"/>
              <a:gd name="T18" fmla="*/ 77766 w 592"/>
              <a:gd name="T19" fmla="*/ 31075 h 463"/>
              <a:gd name="T20" fmla="*/ 75744 w 592"/>
              <a:gd name="T21" fmla="*/ 33437 h 463"/>
              <a:gd name="T22" fmla="*/ 74500 w 592"/>
              <a:gd name="T23" fmla="*/ 36163 h 463"/>
              <a:gd name="T24" fmla="*/ 72478 w 592"/>
              <a:gd name="T25" fmla="*/ 39071 h 463"/>
              <a:gd name="T26" fmla="*/ 70456 w 592"/>
              <a:gd name="T27" fmla="*/ 40706 h 463"/>
              <a:gd name="T28" fmla="*/ 67656 w 592"/>
              <a:gd name="T29" fmla="*/ 45067 h 463"/>
              <a:gd name="T30" fmla="*/ 65479 w 592"/>
              <a:gd name="T31" fmla="*/ 48884 h 463"/>
              <a:gd name="T32" fmla="*/ 63302 w 592"/>
              <a:gd name="T33" fmla="*/ 51246 h 463"/>
              <a:gd name="T34" fmla="*/ 61902 w 592"/>
              <a:gd name="T35" fmla="*/ 52700 h 463"/>
              <a:gd name="T36" fmla="*/ 59413 w 592"/>
              <a:gd name="T37" fmla="*/ 54881 h 463"/>
              <a:gd name="T38" fmla="*/ 57080 w 592"/>
              <a:gd name="T39" fmla="*/ 58152 h 463"/>
              <a:gd name="T40" fmla="*/ 54436 w 592"/>
              <a:gd name="T41" fmla="*/ 59969 h 463"/>
              <a:gd name="T42" fmla="*/ 53348 w 592"/>
              <a:gd name="T43" fmla="*/ 61423 h 463"/>
              <a:gd name="T44" fmla="*/ 51170 w 592"/>
              <a:gd name="T45" fmla="*/ 62695 h 463"/>
              <a:gd name="T46" fmla="*/ 48682 w 592"/>
              <a:gd name="T47" fmla="*/ 66874 h 463"/>
              <a:gd name="T48" fmla="*/ 44327 w 592"/>
              <a:gd name="T49" fmla="*/ 69055 h 463"/>
              <a:gd name="T50" fmla="*/ 41683 w 592"/>
              <a:gd name="T51" fmla="*/ 71599 h 463"/>
              <a:gd name="T52" fmla="*/ 38883 w 592"/>
              <a:gd name="T53" fmla="*/ 73961 h 463"/>
              <a:gd name="T54" fmla="*/ 36083 w 592"/>
              <a:gd name="T55" fmla="*/ 76142 h 463"/>
              <a:gd name="T56" fmla="*/ 32506 w 592"/>
              <a:gd name="T57" fmla="*/ 79231 h 463"/>
              <a:gd name="T58" fmla="*/ 29396 w 592"/>
              <a:gd name="T59" fmla="*/ 80685 h 463"/>
              <a:gd name="T60" fmla="*/ 24885 w 592"/>
              <a:gd name="T61" fmla="*/ 81957 h 463"/>
              <a:gd name="T62" fmla="*/ 22241 w 592"/>
              <a:gd name="T63" fmla="*/ 83775 h 463"/>
              <a:gd name="T64" fmla="*/ 19442 w 592"/>
              <a:gd name="T65" fmla="*/ 84138 h 463"/>
              <a:gd name="T66" fmla="*/ 14464 w 592"/>
              <a:gd name="T67" fmla="*/ 83956 h 463"/>
              <a:gd name="T68" fmla="*/ 10110 w 592"/>
              <a:gd name="T69" fmla="*/ 82502 h 463"/>
              <a:gd name="T70" fmla="*/ 6999 w 592"/>
              <a:gd name="T71" fmla="*/ 81594 h 463"/>
              <a:gd name="T72" fmla="*/ 6532 w 592"/>
              <a:gd name="T73" fmla="*/ 81594 h 463"/>
              <a:gd name="T74" fmla="*/ 4044 w 592"/>
              <a:gd name="T75" fmla="*/ 80867 h 463"/>
              <a:gd name="T76" fmla="*/ 2177 w 592"/>
              <a:gd name="T77" fmla="*/ 79595 h 463"/>
              <a:gd name="T78" fmla="*/ 1089 w 592"/>
              <a:gd name="T79" fmla="*/ 77596 h 463"/>
              <a:gd name="T80" fmla="*/ 156 w 592"/>
              <a:gd name="T81" fmla="*/ 70145 h 463"/>
              <a:gd name="T82" fmla="*/ 467 w 592"/>
              <a:gd name="T83" fmla="*/ 49065 h 463"/>
              <a:gd name="T84" fmla="*/ 467 w 592"/>
              <a:gd name="T85" fmla="*/ 33982 h 463"/>
              <a:gd name="T86" fmla="*/ 467 w 592"/>
              <a:gd name="T87" fmla="*/ 15447 h 463"/>
              <a:gd name="T88" fmla="*/ 622 w 592"/>
              <a:gd name="T89" fmla="*/ 5997 h 463"/>
              <a:gd name="T90" fmla="*/ 2177 w 592"/>
              <a:gd name="T91" fmla="*/ 3453 h 463"/>
              <a:gd name="T92" fmla="*/ 11198 w 592"/>
              <a:gd name="T93" fmla="*/ 182 h 463"/>
              <a:gd name="T94" fmla="*/ 25663 w 592"/>
              <a:gd name="T95" fmla="*/ 1090 h 463"/>
              <a:gd name="T96" fmla="*/ 46971 w 592"/>
              <a:gd name="T97" fmla="*/ 3816 h 463"/>
              <a:gd name="T98" fmla="*/ 54436 w 592"/>
              <a:gd name="T99" fmla="*/ 3271 h 463"/>
              <a:gd name="T100" fmla="*/ 71700 w 592"/>
              <a:gd name="T101" fmla="*/ 3271 h 463"/>
              <a:gd name="T102" fmla="*/ 85076 w 592"/>
              <a:gd name="T103" fmla="*/ 3634 h 463"/>
              <a:gd name="T104" fmla="*/ 90053 w 592"/>
              <a:gd name="T105" fmla="*/ 3271 h 463"/>
              <a:gd name="T106" fmla="*/ 91764 w 592"/>
              <a:gd name="T107" fmla="*/ 3634 h 463"/>
              <a:gd name="T108" fmla="*/ 91919 w 592"/>
              <a:gd name="T109" fmla="*/ 4180 h 463"/>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592"/>
              <a:gd name="T166" fmla="*/ 0 h 463"/>
              <a:gd name="T167" fmla="*/ 592 w 592"/>
              <a:gd name="T168" fmla="*/ 463 h 463"/>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592" h="463">
                <a:moveTo>
                  <a:pt x="592" y="21"/>
                </a:moveTo>
                <a:lnTo>
                  <a:pt x="590" y="23"/>
                </a:lnTo>
                <a:lnTo>
                  <a:pt x="587" y="25"/>
                </a:lnTo>
                <a:lnTo>
                  <a:pt x="586" y="27"/>
                </a:lnTo>
                <a:lnTo>
                  <a:pt x="584" y="28"/>
                </a:lnTo>
                <a:lnTo>
                  <a:pt x="584" y="32"/>
                </a:lnTo>
                <a:lnTo>
                  <a:pt x="583" y="35"/>
                </a:lnTo>
                <a:lnTo>
                  <a:pt x="580" y="39"/>
                </a:lnTo>
                <a:lnTo>
                  <a:pt x="578" y="42"/>
                </a:lnTo>
                <a:lnTo>
                  <a:pt x="576" y="44"/>
                </a:lnTo>
                <a:lnTo>
                  <a:pt x="575" y="48"/>
                </a:lnTo>
                <a:lnTo>
                  <a:pt x="573" y="50"/>
                </a:lnTo>
                <a:lnTo>
                  <a:pt x="572" y="51"/>
                </a:lnTo>
                <a:lnTo>
                  <a:pt x="571" y="53"/>
                </a:lnTo>
                <a:lnTo>
                  <a:pt x="570" y="54"/>
                </a:lnTo>
                <a:lnTo>
                  <a:pt x="568" y="56"/>
                </a:lnTo>
                <a:lnTo>
                  <a:pt x="565" y="58"/>
                </a:lnTo>
                <a:lnTo>
                  <a:pt x="564" y="61"/>
                </a:lnTo>
                <a:lnTo>
                  <a:pt x="563" y="63"/>
                </a:lnTo>
                <a:lnTo>
                  <a:pt x="562" y="65"/>
                </a:lnTo>
                <a:lnTo>
                  <a:pt x="561" y="69"/>
                </a:lnTo>
                <a:lnTo>
                  <a:pt x="559" y="71"/>
                </a:lnTo>
                <a:lnTo>
                  <a:pt x="558" y="75"/>
                </a:lnTo>
                <a:lnTo>
                  <a:pt x="558" y="76"/>
                </a:lnTo>
                <a:lnTo>
                  <a:pt x="557" y="78"/>
                </a:lnTo>
                <a:lnTo>
                  <a:pt x="556" y="80"/>
                </a:lnTo>
                <a:lnTo>
                  <a:pt x="555" y="81"/>
                </a:lnTo>
                <a:lnTo>
                  <a:pt x="552" y="85"/>
                </a:lnTo>
                <a:lnTo>
                  <a:pt x="550" y="90"/>
                </a:lnTo>
                <a:lnTo>
                  <a:pt x="547" y="95"/>
                </a:lnTo>
                <a:lnTo>
                  <a:pt x="544" y="101"/>
                </a:lnTo>
                <a:lnTo>
                  <a:pt x="543" y="104"/>
                </a:lnTo>
                <a:lnTo>
                  <a:pt x="541" y="109"/>
                </a:lnTo>
                <a:lnTo>
                  <a:pt x="538" y="112"/>
                </a:lnTo>
                <a:lnTo>
                  <a:pt x="535" y="116"/>
                </a:lnTo>
                <a:lnTo>
                  <a:pt x="534" y="118"/>
                </a:lnTo>
                <a:lnTo>
                  <a:pt x="531" y="119"/>
                </a:lnTo>
                <a:lnTo>
                  <a:pt x="530" y="120"/>
                </a:lnTo>
                <a:lnTo>
                  <a:pt x="528" y="122"/>
                </a:lnTo>
                <a:lnTo>
                  <a:pt x="527" y="123"/>
                </a:lnTo>
                <a:lnTo>
                  <a:pt x="527" y="124"/>
                </a:lnTo>
                <a:lnTo>
                  <a:pt x="527" y="125"/>
                </a:lnTo>
                <a:lnTo>
                  <a:pt x="527" y="124"/>
                </a:lnTo>
                <a:lnTo>
                  <a:pt x="525" y="124"/>
                </a:lnTo>
                <a:lnTo>
                  <a:pt x="524" y="125"/>
                </a:lnTo>
                <a:lnTo>
                  <a:pt x="524" y="126"/>
                </a:lnTo>
                <a:lnTo>
                  <a:pt x="523" y="129"/>
                </a:lnTo>
                <a:lnTo>
                  <a:pt x="523" y="130"/>
                </a:lnTo>
                <a:lnTo>
                  <a:pt x="523" y="131"/>
                </a:lnTo>
                <a:lnTo>
                  <a:pt x="522" y="133"/>
                </a:lnTo>
                <a:lnTo>
                  <a:pt x="521" y="137"/>
                </a:lnTo>
                <a:lnTo>
                  <a:pt x="520" y="140"/>
                </a:lnTo>
                <a:lnTo>
                  <a:pt x="518" y="143"/>
                </a:lnTo>
                <a:lnTo>
                  <a:pt x="516" y="146"/>
                </a:lnTo>
                <a:lnTo>
                  <a:pt x="514" y="148"/>
                </a:lnTo>
                <a:lnTo>
                  <a:pt x="511" y="151"/>
                </a:lnTo>
                <a:lnTo>
                  <a:pt x="509" y="153"/>
                </a:lnTo>
                <a:lnTo>
                  <a:pt x="508" y="156"/>
                </a:lnTo>
                <a:lnTo>
                  <a:pt x="507" y="159"/>
                </a:lnTo>
                <a:lnTo>
                  <a:pt x="506" y="163"/>
                </a:lnTo>
                <a:lnTo>
                  <a:pt x="504" y="166"/>
                </a:lnTo>
                <a:lnTo>
                  <a:pt x="502" y="168"/>
                </a:lnTo>
                <a:lnTo>
                  <a:pt x="501" y="170"/>
                </a:lnTo>
                <a:lnTo>
                  <a:pt x="500" y="171"/>
                </a:lnTo>
                <a:lnTo>
                  <a:pt x="497" y="172"/>
                </a:lnTo>
                <a:lnTo>
                  <a:pt x="496" y="173"/>
                </a:lnTo>
                <a:lnTo>
                  <a:pt x="494" y="174"/>
                </a:lnTo>
                <a:lnTo>
                  <a:pt x="492" y="177"/>
                </a:lnTo>
                <a:lnTo>
                  <a:pt x="490" y="179"/>
                </a:lnTo>
                <a:lnTo>
                  <a:pt x="489" y="181"/>
                </a:lnTo>
                <a:lnTo>
                  <a:pt x="487" y="184"/>
                </a:lnTo>
                <a:lnTo>
                  <a:pt x="486" y="186"/>
                </a:lnTo>
                <a:lnTo>
                  <a:pt x="483" y="188"/>
                </a:lnTo>
                <a:lnTo>
                  <a:pt x="482" y="193"/>
                </a:lnTo>
                <a:lnTo>
                  <a:pt x="481" y="194"/>
                </a:lnTo>
                <a:lnTo>
                  <a:pt x="481" y="195"/>
                </a:lnTo>
                <a:lnTo>
                  <a:pt x="480" y="198"/>
                </a:lnTo>
                <a:lnTo>
                  <a:pt x="479" y="199"/>
                </a:lnTo>
                <a:lnTo>
                  <a:pt x="478" y="199"/>
                </a:lnTo>
                <a:lnTo>
                  <a:pt x="476" y="200"/>
                </a:lnTo>
                <a:lnTo>
                  <a:pt x="475" y="202"/>
                </a:lnTo>
                <a:lnTo>
                  <a:pt x="474" y="205"/>
                </a:lnTo>
                <a:lnTo>
                  <a:pt x="471" y="210"/>
                </a:lnTo>
                <a:lnTo>
                  <a:pt x="468" y="213"/>
                </a:lnTo>
                <a:lnTo>
                  <a:pt x="466" y="215"/>
                </a:lnTo>
                <a:lnTo>
                  <a:pt x="464" y="216"/>
                </a:lnTo>
                <a:lnTo>
                  <a:pt x="462" y="219"/>
                </a:lnTo>
                <a:lnTo>
                  <a:pt x="460" y="220"/>
                </a:lnTo>
                <a:lnTo>
                  <a:pt x="459" y="221"/>
                </a:lnTo>
                <a:lnTo>
                  <a:pt x="457" y="222"/>
                </a:lnTo>
                <a:lnTo>
                  <a:pt x="454" y="224"/>
                </a:lnTo>
                <a:lnTo>
                  <a:pt x="453" y="224"/>
                </a:lnTo>
                <a:lnTo>
                  <a:pt x="453" y="227"/>
                </a:lnTo>
                <a:lnTo>
                  <a:pt x="451" y="229"/>
                </a:lnTo>
                <a:lnTo>
                  <a:pt x="447" y="234"/>
                </a:lnTo>
                <a:lnTo>
                  <a:pt x="445" y="237"/>
                </a:lnTo>
                <a:lnTo>
                  <a:pt x="441" y="242"/>
                </a:lnTo>
                <a:lnTo>
                  <a:pt x="438" y="246"/>
                </a:lnTo>
                <a:lnTo>
                  <a:pt x="435" y="248"/>
                </a:lnTo>
                <a:lnTo>
                  <a:pt x="434" y="249"/>
                </a:lnTo>
                <a:lnTo>
                  <a:pt x="434" y="250"/>
                </a:lnTo>
                <a:lnTo>
                  <a:pt x="431" y="255"/>
                </a:lnTo>
                <a:lnTo>
                  <a:pt x="427" y="260"/>
                </a:lnTo>
                <a:lnTo>
                  <a:pt x="425" y="264"/>
                </a:lnTo>
                <a:lnTo>
                  <a:pt x="423" y="267"/>
                </a:lnTo>
                <a:lnTo>
                  <a:pt x="421" y="269"/>
                </a:lnTo>
                <a:lnTo>
                  <a:pt x="419" y="270"/>
                </a:lnTo>
                <a:lnTo>
                  <a:pt x="417" y="272"/>
                </a:lnTo>
                <a:lnTo>
                  <a:pt x="414" y="274"/>
                </a:lnTo>
                <a:lnTo>
                  <a:pt x="412" y="275"/>
                </a:lnTo>
                <a:lnTo>
                  <a:pt x="410" y="278"/>
                </a:lnTo>
                <a:lnTo>
                  <a:pt x="409" y="281"/>
                </a:lnTo>
                <a:lnTo>
                  <a:pt x="407" y="282"/>
                </a:lnTo>
                <a:lnTo>
                  <a:pt x="405" y="284"/>
                </a:lnTo>
                <a:lnTo>
                  <a:pt x="403" y="285"/>
                </a:lnTo>
                <a:lnTo>
                  <a:pt x="402" y="286"/>
                </a:lnTo>
                <a:lnTo>
                  <a:pt x="400" y="288"/>
                </a:lnTo>
                <a:lnTo>
                  <a:pt x="399" y="288"/>
                </a:lnTo>
                <a:lnTo>
                  <a:pt x="398" y="290"/>
                </a:lnTo>
                <a:lnTo>
                  <a:pt x="397" y="291"/>
                </a:lnTo>
                <a:lnTo>
                  <a:pt x="395" y="295"/>
                </a:lnTo>
                <a:lnTo>
                  <a:pt x="391" y="296"/>
                </a:lnTo>
                <a:lnTo>
                  <a:pt x="389" y="297"/>
                </a:lnTo>
                <a:lnTo>
                  <a:pt x="388" y="297"/>
                </a:lnTo>
                <a:lnTo>
                  <a:pt x="384" y="299"/>
                </a:lnTo>
                <a:lnTo>
                  <a:pt x="382" y="302"/>
                </a:lnTo>
                <a:lnTo>
                  <a:pt x="379" y="304"/>
                </a:lnTo>
                <a:lnTo>
                  <a:pt x="377" y="306"/>
                </a:lnTo>
                <a:lnTo>
                  <a:pt x="376" y="309"/>
                </a:lnTo>
                <a:lnTo>
                  <a:pt x="375" y="310"/>
                </a:lnTo>
                <a:lnTo>
                  <a:pt x="372" y="314"/>
                </a:lnTo>
                <a:lnTo>
                  <a:pt x="369" y="319"/>
                </a:lnTo>
                <a:lnTo>
                  <a:pt x="367" y="320"/>
                </a:lnTo>
                <a:lnTo>
                  <a:pt x="365" y="323"/>
                </a:lnTo>
                <a:lnTo>
                  <a:pt x="363" y="324"/>
                </a:lnTo>
                <a:lnTo>
                  <a:pt x="362" y="325"/>
                </a:lnTo>
                <a:lnTo>
                  <a:pt x="360" y="327"/>
                </a:lnTo>
                <a:lnTo>
                  <a:pt x="356" y="329"/>
                </a:lnTo>
                <a:lnTo>
                  <a:pt x="351" y="330"/>
                </a:lnTo>
                <a:lnTo>
                  <a:pt x="350" y="330"/>
                </a:lnTo>
                <a:lnTo>
                  <a:pt x="349" y="331"/>
                </a:lnTo>
                <a:lnTo>
                  <a:pt x="348" y="333"/>
                </a:lnTo>
                <a:lnTo>
                  <a:pt x="347" y="334"/>
                </a:lnTo>
                <a:lnTo>
                  <a:pt x="347" y="336"/>
                </a:lnTo>
                <a:lnTo>
                  <a:pt x="345" y="337"/>
                </a:lnTo>
                <a:lnTo>
                  <a:pt x="344" y="338"/>
                </a:lnTo>
                <a:lnTo>
                  <a:pt x="343" y="338"/>
                </a:lnTo>
                <a:lnTo>
                  <a:pt x="342" y="338"/>
                </a:lnTo>
                <a:lnTo>
                  <a:pt x="340" y="339"/>
                </a:lnTo>
                <a:lnTo>
                  <a:pt x="337" y="339"/>
                </a:lnTo>
                <a:lnTo>
                  <a:pt x="334" y="340"/>
                </a:lnTo>
                <a:lnTo>
                  <a:pt x="331" y="341"/>
                </a:lnTo>
                <a:lnTo>
                  <a:pt x="330" y="343"/>
                </a:lnTo>
                <a:lnTo>
                  <a:pt x="329" y="345"/>
                </a:lnTo>
                <a:lnTo>
                  <a:pt x="328" y="346"/>
                </a:lnTo>
                <a:lnTo>
                  <a:pt x="326" y="348"/>
                </a:lnTo>
                <a:lnTo>
                  <a:pt x="324" y="351"/>
                </a:lnTo>
                <a:lnTo>
                  <a:pt x="321" y="357"/>
                </a:lnTo>
                <a:lnTo>
                  <a:pt x="319" y="361"/>
                </a:lnTo>
                <a:lnTo>
                  <a:pt x="316" y="365"/>
                </a:lnTo>
                <a:lnTo>
                  <a:pt x="313" y="368"/>
                </a:lnTo>
                <a:lnTo>
                  <a:pt x="308" y="371"/>
                </a:lnTo>
                <a:lnTo>
                  <a:pt x="303" y="372"/>
                </a:lnTo>
                <a:lnTo>
                  <a:pt x="299" y="373"/>
                </a:lnTo>
                <a:lnTo>
                  <a:pt x="295" y="373"/>
                </a:lnTo>
                <a:lnTo>
                  <a:pt x="292" y="374"/>
                </a:lnTo>
                <a:lnTo>
                  <a:pt x="288" y="376"/>
                </a:lnTo>
                <a:lnTo>
                  <a:pt x="285" y="380"/>
                </a:lnTo>
                <a:lnTo>
                  <a:pt x="282" y="382"/>
                </a:lnTo>
                <a:lnTo>
                  <a:pt x="280" y="386"/>
                </a:lnTo>
                <a:lnTo>
                  <a:pt x="279" y="388"/>
                </a:lnTo>
                <a:lnTo>
                  <a:pt x="277" y="389"/>
                </a:lnTo>
                <a:lnTo>
                  <a:pt x="274" y="392"/>
                </a:lnTo>
                <a:lnTo>
                  <a:pt x="272" y="393"/>
                </a:lnTo>
                <a:lnTo>
                  <a:pt x="268" y="394"/>
                </a:lnTo>
                <a:lnTo>
                  <a:pt x="265" y="394"/>
                </a:lnTo>
                <a:lnTo>
                  <a:pt x="262" y="395"/>
                </a:lnTo>
                <a:lnTo>
                  <a:pt x="260" y="396"/>
                </a:lnTo>
                <a:lnTo>
                  <a:pt x="257" y="400"/>
                </a:lnTo>
                <a:lnTo>
                  <a:pt x="253" y="403"/>
                </a:lnTo>
                <a:lnTo>
                  <a:pt x="252" y="406"/>
                </a:lnTo>
                <a:lnTo>
                  <a:pt x="250" y="407"/>
                </a:lnTo>
                <a:lnTo>
                  <a:pt x="248" y="410"/>
                </a:lnTo>
                <a:lnTo>
                  <a:pt x="246" y="413"/>
                </a:lnTo>
                <a:lnTo>
                  <a:pt x="244" y="414"/>
                </a:lnTo>
                <a:lnTo>
                  <a:pt x="243" y="415"/>
                </a:lnTo>
                <a:lnTo>
                  <a:pt x="241" y="416"/>
                </a:lnTo>
                <a:lnTo>
                  <a:pt x="237" y="417"/>
                </a:lnTo>
                <a:lnTo>
                  <a:pt x="232" y="419"/>
                </a:lnTo>
                <a:lnTo>
                  <a:pt x="227" y="420"/>
                </a:lnTo>
                <a:lnTo>
                  <a:pt x="223" y="422"/>
                </a:lnTo>
                <a:lnTo>
                  <a:pt x="218" y="427"/>
                </a:lnTo>
                <a:lnTo>
                  <a:pt x="213" y="433"/>
                </a:lnTo>
                <a:lnTo>
                  <a:pt x="212" y="434"/>
                </a:lnTo>
                <a:lnTo>
                  <a:pt x="211" y="435"/>
                </a:lnTo>
                <a:lnTo>
                  <a:pt x="209" y="436"/>
                </a:lnTo>
                <a:lnTo>
                  <a:pt x="208" y="437"/>
                </a:lnTo>
                <a:lnTo>
                  <a:pt x="203" y="438"/>
                </a:lnTo>
                <a:lnTo>
                  <a:pt x="199" y="440"/>
                </a:lnTo>
                <a:lnTo>
                  <a:pt x="195" y="441"/>
                </a:lnTo>
                <a:lnTo>
                  <a:pt x="192" y="442"/>
                </a:lnTo>
                <a:lnTo>
                  <a:pt x="191" y="443"/>
                </a:lnTo>
                <a:lnTo>
                  <a:pt x="189" y="444"/>
                </a:lnTo>
                <a:lnTo>
                  <a:pt x="188" y="447"/>
                </a:lnTo>
                <a:lnTo>
                  <a:pt x="184" y="449"/>
                </a:lnTo>
                <a:lnTo>
                  <a:pt x="178" y="450"/>
                </a:lnTo>
                <a:lnTo>
                  <a:pt x="174" y="450"/>
                </a:lnTo>
                <a:lnTo>
                  <a:pt x="168" y="451"/>
                </a:lnTo>
                <a:lnTo>
                  <a:pt x="163" y="451"/>
                </a:lnTo>
                <a:lnTo>
                  <a:pt x="160" y="451"/>
                </a:lnTo>
                <a:lnTo>
                  <a:pt x="157" y="451"/>
                </a:lnTo>
                <a:lnTo>
                  <a:pt x="156" y="451"/>
                </a:lnTo>
                <a:lnTo>
                  <a:pt x="153" y="454"/>
                </a:lnTo>
                <a:lnTo>
                  <a:pt x="150" y="456"/>
                </a:lnTo>
                <a:lnTo>
                  <a:pt x="149" y="457"/>
                </a:lnTo>
                <a:lnTo>
                  <a:pt x="147" y="458"/>
                </a:lnTo>
                <a:lnTo>
                  <a:pt x="143" y="461"/>
                </a:lnTo>
                <a:lnTo>
                  <a:pt x="141" y="462"/>
                </a:lnTo>
                <a:lnTo>
                  <a:pt x="140" y="463"/>
                </a:lnTo>
                <a:lnTo>
                  <a:pt x="137" y="463"/>
                </a:lnTo>
                <a:lnTo>
                  <a:pt x="135" y="463"/>
                </a:lnTo>
                <a:lnTo>
                  <a:pt x="133" y="463"/>
                </a:lnTo>
                <a:lnTo>
                  <a:pt x="129" y="463"/>
                </a:lnTo>
                <a:lnTo>
                  <a:pt x="125" y="463"/>
                </a:lnTo>
                <a:lnTo>
                  <a:pt x="120" y="463"/>
                </a:lnTo>
                <a:lnTo>
                  <a:pt x="115" y="463"/>
                </a:lnTo>
                <a:lnTo>
                  <a:pt x="109" y="463"/>
                </a:lnTo>
                <a:lnTo>
                  <a:pt x="105" y="463"/>
                </a:lnTo>
                <a:lnTo>
                  <a:pt x="100" y="462"/>
                </a:lnTo>
                <a:lnTo>
                  <a:pt x="97" y="462"/>
                </a:lnTo>
                <a:lnTo>
                  <a:pt x="93" y="462"/>
                </a:lnTo>
                <a:lnTo>
                  <a:pt x="90" y="461"/>
                </a:lnTo>
                <a:lnTo>
                  <a:pt x="85" y="459"/>
                </a:lnTo>
                <a:lnTo>
                  <a:pt x="79" y="458"/>
                </a:lnTo>
                <a:lnTo>
                  <a:pt x="75" y="457"/>
                </a:lnTo>
                <a:lnTo>
                  <a:pt x="72" y="456"/>
                </a:lnTo>
                <a:lnTo>
                  <a:pt x="68" y="455"/>
                </a:lnTo>
                <a:lnTo>
                  <a:pt x="65" y="454"/>
                </a:lnTo>
                <a:lnTo>
                  <a:pt x="60" y="452"/>
                </a:lnTo>
                <a:lnTo>
                  <a:pt x="56" y="452"/>
                </a:lnTo>
                <a:lnTo>
                  <a:pt x="53" y="451"/>
                </a:lnTo>
                <a:lnTo>
                  <a:pt x="51" y="451"/>
                </a:lnTo>
                <a:lnTo>
                  <a:pt x="49" y="450"/>
                </a:lnTo>
                <a:lnTo>
                  <a:pt x="47" y="450"/>
                </a:lnTo>
                <a:lnTo>
                  <a:pt x="45" y="449"/>
                </a:lnTo>
                <a:lnTo>
                  <a:pt x="44" y="449"/>
                </a:lnTo>
                <a:lnTo>
                  <a:pt x="43" y="449"/>
                </a:lnTo>
                <a:lnTo>
                  <a:pt x="42" y="449"/>
                </a:lnTo>
                <a:lnTo>
                  <a:pt x="40" y="448"/>
                </a:lnTo>
                <a:lnTo>
                  <a:pt x="38" y="448"/>
                </a:lnTo>
                <a:lnTo>
                  <a:pt x="36" y="448"/>
                </a:lnTo>
                <a:lnTo>
                  <a:pt x="35" y="447"/>
                </a:lnTo>
                <a:lnTo>
                  <a:pt x="32" y="447"/>
                </a:lnTo>
                <a:lnTo>
                  <a:pt x="29" y="447"/>
                </a:lnTo>
                <a:lnTo>
                  <a:pt x="26" y="445"/>
                </a:lnTo>
                <a:lnTo>
                  <a:pt x="23" y="445"/>
                </a:lnTo>
                <a:lnTo>
                  <a:pt x="21" y="444"/>
                </a:lnTo>
                <a:lnTo>
                  <a:pt x="17" y="443"/>
                </a:lnTo>
                <a:lnTo>
                  <a:pt x="16" y="441"/>
                </a:lnTo>
                <a:lnTo>
                  <a:pt x="14" y="438"/>
                </a:lnTo>
                <a:lnTo>
                  <a:pt x="12" y="436"/>
                </a:lnTo>
                <a:lnTo>
                  <a:pt x="12" y="434"/>
                </a:lnTo>
                <a:lnTo>
                  <a:pt x="11" y="433"/>
                </a:lnTo>
                <a:lnTo>
                  <a:pt x="10" y="430"/>
                </a:lnTo>
                <a:lnTo>
                  <a:pt x="9" y="428"/>
                </a:lnTo>
                <a:lnTo>
                  <a:pt x="8" y="427"/>
                </a:lnTo>
                <a:lnTo>
                  <a:pt x="7" y="427"/>
                </a:lnTo>
                <a:lnTo>
                  <a:pt x="5" y="424"/>
                </a:lnTo>
                <a:lnTo>
                  <a:pt x="5" y="423"/>
                </a:lnTo>
                <a:lnTo>
                  <a:pt x="3" y="421"/>
                </a:lnTo>
                <a:lnTo>
                  <a:pt x="2" y="419"/>
                </a:lnTo>
                <a:lnTo>
                  <a:pt x="1" y="417"/>
                </a:lnTo>
                <a:lnTo>
                  <a:pt x="0" y="416"/>
                </a:lnTo>
                <a:lnTo>
                  <a:pt x="1" y="386"/>
                </a:lnTo>
                <a:lnTo>
                  <a:pt x="1" y="357"/>
                </a:lnTo>
                <a:lnTo>
                  <a:pt x="2" y="327"/>
                </a:lnTo>
                <a:lnTo>
                  <a:pt x="3" y="297"/>
                </a:lnTo>
                <a:lnTo>
                  <a:pt x="3" y="291"/>
                </a:lnTo>
                <a:lnTo>
                  <a:pt x="3" y="285"/>
                </a:lnTo>
                <a:lnTo>
                  <a:pt x="3" y="278"/>
                </a:lnTo>
                <a:lnTo>
                  <a:pt x="3" y="270"/>
                </a:lnTo>
                <a:lnTo>
                  <a:pt x="3" y="261"/>
                </a:lnTo>
                <a:lnTo>
                  <a:pt x="3" y="251"/>
                </a:lnTo>
                <a:lnTo>
                  <a:pt x="3" y="242"/>
                </a:lnTo>
                <a:lnTo>
                  <a:pt x="3" y="231"/>
                </a:lnTo>
                <a:lnTo>
                  <a:pt x="3" y="221"/>
                </a:lnTo>
                <a:lnTo>
                  <a:pt x="3" y="209"/>
                </a:lnTo>
                <a:lnTo>
                  <a:pt x="3" y="187"/>
                </a:lnTo>
                <a:lnTo>
                  <a:pt x="3" y="164"/>
                </a:lnTo>
                <a:lnTo>
                  <a:pt x="3" y="140"/>
                </a:lnTo>
                <a:lnTo>
                  <a:pt x="3" y="129"/>
                </a:lnTo>
                <a:lnTo>
                  <a:pt x="3" y="118"/>
                </a:lnTo>
                <a:lnTo>
                  <a:pt x="3" y="106"/>
                </a:lnTo>
                <a:lnTo>
                  <a:pt x="3" y="96"/>
                </a:lnTo>
                <a:lnTo>
                  <a:pt x="3" y="85"/>
                </a:lnTo>
                <a:lnTo>
                  <a:pt x="3" y="76"/>
                </a:lnTo>
                <a:lnTo>
                  <a:pt x="3" y="67"/>
                </a:lnTo>
                <a:lnTo>
                  <a:pt x="3" y="58"/>
                </a:lnTo>
                <a:lnTo>
                  <a:pt x="4" y="51"/>
                </a:lnTo>
                <a:lnTo>
                  <a:pt x="4" y="44"/>
                </a:lnTo>
                <a:lnTo>
                  <a:pt x="4" y="39"/>
                </a:lnTo>
                <a:lnTo>
                  <a:pt x="4" y="33"/>
                </a:lnTo>
                <a:lnTo>
                  <a:pt x="4" y="29"/>
                </a:lnTo>
                <a:lnTo>
                  <a:pt x="5" y="26"/>
                </a:lnTo>
                <a:lnTo>
                  <a:pt x="5" y="25"/>
                </a:lnTo>
                <a:lnTo>
                  <a:pt x="5" y="23"/>
                </a:lnTo>
                <a:lnTo>
                  <a:pt x="14" y="19"/>
                </a:lnTo>
                <a:lnTo>
                  <a:pt x="22" y="14"/>
                </a:lnTo>
                <a:lnTo>
                  <a:pt x="30" y="12"/>
                </a:lnTo>
                <a:lnTo>
                  <a:pt x="38" y="8"/>
                </a:lnTo>
                <a:lnTo>
                  <a:pt x="46" y="6"/>
                </a:lnTo>
                <a:lnTo>
                  <a:pt x="54" y="5"/>
                </a:lnTo>
                <a:lnTo>
                  <a:pt x="64" y="2"/>
                </a:lnTo>
                <a:lnTo>
                  <a:pt x="72" y="1"/>
                </a:lnTo>
                <a:lnTo>
                  <a:pt x="81" y="1"/>
                </a:lnTo>
                <a:lnTo>
                  <a:pt x="91" y="0"/>
                </a:lnTo>
                <a:lnTo>
                  <a:pt x="99" y="0"/>
                </a:lnTo>
                <a:lnTo>
                  <a:pt x="108" y="0"/>
                </a:lnTo>
                <a:lnTo>
                  <a:pt x="127" y="1"/>
                </a:lnTo>
                <a:lnTo>
                  <a:pt x="146" y="4"/>
                </a:lnTo>
                <a:lnTo>
                  <a:pt x="165" y="6"/>
                </a:lnTo>
                <a:lnTo>
                  <a:pt x="184" y="9"/>
                </a:lnTo>
                <a:lnTo>
                  <a:pt x="223" y="15"/>
                </a:lnTo>
                <a:lnTo>
                  <a:pt x="241" y="18"/>
                </a:lnTo>
                <a:lnTo>
                  <a:pt x="260" y="20"/>
                </a:lnTo>
                <a:lnTo>
                  <a:pt x="279" y="22"/>
                </a:lnTo>
                <a:lnTo>
                  <a:pt x="298" y="22"/>
                </a:lnTo>
                <a:lnTo>
                  <a:pt x="302" y="21"/>
                </a:lnTo>
                <a:lnTo>
                  <a:pt x="308" y="21"/>
                </a:lnTo>
                <a:lnTo>
                  <a:pt x="314" y="20"/>
                </a:lnTo>
                <a:lnTo>
                  <a:pt x="321" y="19"/>
                </a:lnTo>
                <a:lnTo>
                  <a:pt x="328" y="19"/>
                </a:lnTo>
                <a:lnTo>
                  <a:pt x="335" y="18"/>
                </a:lnTo>
                <a:lnTo>
                  <a:pt x="342" y="18"/>
                </a:lnTo>
                <a:lnTo>
                  <a:pt x="350" y="18"/>
                </a:lnTo>
                <a:lnTo>
                  <a:pt x="358" y="18"/>
                </a:lnTo>
                <a:lnTo>
                  <a:pt x="368" y="18"/>
                </a:lnTo>
                <a:lnTo>
                  <a:pt x="385" y="16"/>
                </a:lnTo>
                <a:lnTo>
                  <a:pt x="404" y="16"/>
                </a:lnTo>
                <a:lnTo>
                  <a:pt x="423" y="18"/>
                </a:lnTo>
                <a:lnTo>
                  <a:pt x="441" y="18"/>
                </a:lnTo>
                <a:lnTo>
                  <a:pt x="461" y="18"/>
                </a:lnTo>
                <a:lnTo>
                  <a:pt x="480" y="19"/>
                </a:lnTo>
                <a:lnTo>
                  <a:pt x="497" y="19"/>
                </a:lnTo>
                <a:lnTo>
                  <a:pt x="515" y="19"/>
                </a:lnTo>
                <a:lnTo>
                  <a:pt x="523" y="19"/>
                </a:lnTo>
                <a:lnTo>
                  <a:pt x="531" y="19"/>
                </a:lnTo>
                <a:lnTo>
                  <a:pt x="539" y="19"/>
                </a:lnTo>
                <a:lnTo>
                  <a:pt x="547" y="20"/>
                </a:lnTo>
                <a:lnTo>
                  <a:pt x="554" y="20"/>
                </a:lnTo>
                <a:lnTo>
                  <a:pt x="561" y="20"/>
                </a:lnTo>
                <a:lnTo>
                  <a:pt x="564" y="19"/>
                </a:lnTo>
                <a:lnTo>
                  <a:pt x="569" y="19"/>
                </a:lnTo>
                <a:lnTo>
                  <a:pt x="573" y="18"/>
                </a:lnTo>
                <a:lnTo>
                  <a:pt x="578" y="18"/>
                </a:lnTo>
                <a:lnTo>
                  <a:pt x="579" y="18"/>
                </a:lnTo>
                <a:lnTo>
                  <a:pt x="582" y="18"/>
                </a:lnTo>
                <a:lnTo>
                  <a:pt x="585" y="19"/>
                </a:lnTo>
                <a:lnTo>
                  <a:pt x="586" y="19"/>
                </a:lnTo>
                <a:lnTo>
                  <a:pt x="587" y="19"/>
                </a:lnTo>
                <a:lnTo>
                  <a:pt x="589" y="19"/>
                </a:lnTo>
                <a:lnTo>
                  <a:pt x="590" y="20"/>
                </a:lnTo>
                <a:lnTo>
                  <a:pt x="590" y="22"/>
                </a:lnTo>
                <a:lnTo>
                  <a:pt x="590" y="23"/>
                </a:lnTo>
                <a:lnTo>
                  <a:pt x="590" y="25"/>
                </a:lnTo>
                <a:lnTo>
                  <a:pt x="591" y="25"/>
                </a:lnTo>
                <a:lnTo>
                  <a:pt x="591" y="23"/>
                </a:lnTo>
                <a:lnTo>
                  <a:pt x="591" y="22"/>
                </a:lnTo>
                <a:lnTo>
                  <a:pt x="592" y="21"/>
                </a:lnTo>
                <a:close/>
              </a:path>
            </a:pathLst>
          </a:custGeom>
          <a:solidFill>
            <a:srgbClr val="0000FF"/>
          </a:solidFill>
          <a:ln w="9525">
            <a:noFill/>
            <a:round/>
            <a:headEnd/>
            <a:tailEnd/>
          </a:ln>
        </p:spPr>
        <p:txBody>
          <a:bodyPr lIns="57150" tIns="28575" rIns="57150" bIns="28575"/>
          <a:lstStyle/>
          <a:p>
            <a:endParaRPr lang="en-US"/>
          </a:p>
        </p:txBody>
      </p:sp>
      <p:sp>
        <p:nvSpPr>
          <p:cNvPr id="62821" name="Freeform 477"/>
          <p:cNvSpPr>
            <a:spLocks/>
          </p:cNvSpPr>
          <p:nvPr/>
        </p:nvSpPr>
        <p:spPr bwMode="auto">
          <a:xfrm>
            <a:off x="5964238" y="3621088"/>
            <a:ext cx="119062" cy="119062"/>
          </a:xfrm>
          <a:custGeom>
            <a:avLst/>
            <a:gdLst>
              <a:gd name="T0" fmla="*/ 118598 w 770"/>
              <a:gd name="T1" fmla="*/ 11122 h 653"/>
              <a:gd name="T2" fmla="*/ 118289 w 770"/>
              <a:gd name="T3" fmla="*/ 12398 h 653"/>
              <a:gd name="T4" fmla="*/ 117980 w 770"/>
              <a:gd name="T5" fmla="*/ 18051 h 653"/>
              <a:gd name="T6" fmla="*/ 117516 w 770"/>
              <a:gd name="T7" fmla="*/ 24250 h 653"/>
              <a:gd name="T8" fmla="*/ 117052 w 770"/>
              <a:gd name="T9" fmla="*/ 27350 h 653"/>
              <a:gd name="T10" fmla="*/ 116897 w 770"/>
              <a:gd name="T11" fmla="*/ 31361 h 653"/>
              <a:gd name="T12" fmla="*/ 116279 w 770"/>
              <a:gd name="T13" fmla="*/ 37378 h 653"/>
              <a:gd name="T14" fmla="*/ 115969 w 770"/>
              <a:gd name="T15" fmla="*/ 38836 h 653"/>
              <a:gd name="T16" fmla="*/ 115506 w 770"/>
              <a:gd name="T17" fmla="*/ 40660 h 653"/>
              <a:gd name="T18" fmla="*/ 114578 w 770"/>
              <a:gd name="T19" fmla="*/ 46494 h 653"/>
              <a:gd name="T20" fmla="*/ 113341 w 770"/>
              <a:gd name="T21" fmla="*/ 50688 h 653"/>
              <a:gd name="T22" fmla="*/ 113186 w 770"/>
              <a:gd name="T23" fmla="*/ 52876 h 653"/>
              <a:gd name="T24" fmla="*/ 113186 w 770"/>
              <a:gd name="T25" fmla="*/ 54699 h 653"/>
              <a:gd name="T26" fmla="*/ 113032 w 770"/>
              <a:gd name="T27" fmla="*/ 56340 h 653"/>
              <a:gd name="T28" fmla="*/ 112258 w 770"/>
              <a:gd name="T29" fmla="*/ 58528 h 653"/>
              <a:gd name="T30" fmla="*/ 111949 w 770"/>
              <a:gd name="T31" fmla="*/ 60898 h 653"/>
              <a:gd name="T32" fmla="*/ 109630 w 770"/>
              <a:gd name="T33" fmla="*/ 71656 h 653"/>
              <a:gd name="T34" fmla="*/ 109011 w 770"/>
              <a:gd name="T35" fmla="*/ 75303 h 653"/>
              <a:gd name="T36" fmla="*/ 104836 w 770"/>
              <a:gd name="T37" fmla="*/ 88430 h 653"/>
              <a:gd name="T38" fmla="*/ 102517 w 770"/>
              <a:gd name="T39" fmla="*/ 97000 h 653"/>
              <a:gd name="T40" fmla="*/ 100662 w 770"/>
              <a:gd name="T41" fmla="*/ 100464 h 653"/>
              <a:gd name="T42" fmla="*/ 99579 w 770"/>
              <a:gd name="T43" fmla="*/ 103746 h 653"/>
              <a:gd name="T44" fmla="*/ 98342 w 770"/>
              <a:gd name="T45" fmla="*/ 106846 h 653"/>
              <a:gd name="T46" fmla="*/ 96177 w 770"/>
              <a:gd name="T47" fmla="*/ 113227 h 653"/>
              <a:gd name="T48" fmla="*/ 95250 w 770"/>
              <a:gd name="T49" fmla="*/ 115598 h 653"/>
              <a:gd name="T50" fmla="*/ 94167 w 770"/>
              <a:gd name="T51" fmla="*/ 117239 h 653"/>
              <a:gd name="T52" fmla="*/ 92930 w 770"/>
              <a:gd name="T53" fmla="*/ 118697 h 653"/>
              <a:gd name="T54" fmla="*/ 91539 w 770"/>
              <a:gd name="T55" fmla="*/ 118515 h 653"/>
              <a:gd name="T56" fmla="*/ 90456 w 770"/>
              <a:gd name="T57" fmla="*/ 118150 h 653"/>
              <a:gd name="T58" fmla="*/ 89065 w 770"/>
              <a:gd name="T59" fmla="*/ 117421 h 653"/>
              <a:gd name="T60" fmla="*/ 57212 w 770"/>
              <a:gd name="T61" fmla="*/ 117786 h 653"/>
              <a:gd name="T62" fmla="*/ 54274 w 770"/>
              <a:gd name="T63" fmla="*/ 118515 h 653"/>
              <a:gd name="T64" fmla="*/ 53346 w 770"/>
              <a:gd name="T65" fmla="*/ 118880 h 653"/>
              <a:gd name="T66" fmla="*/ 5721 w 770"/>
              <a:gd name="T67" fmla="*/ 118697 h 653"/>
              <a:gd name="T68" fmla="*/ 3093 w 770"/>
              <a:gd name="T69" fmla="*/ 118697 h 653"/>
              <a:gd name="T70" fmla="*/ 2474 w 770"/>
              <a:gd name="T71" fmla="*/ 112498 h 653"/>
              <a:gd name="T72" fmla="*/ 2629 w 770"/>
              <a:gd name="T73" fmla="*/ 94812 h 653"/>
              <a:gd name="T74" fmla="*/ 2474 w 770"/>
              <a:gd name="T75" fmla="*/ 84784 h 653"/>
              <a:gd name="T76" fmla="*/ 1701 w 770"/>
              <a:gd name="T77" fmla="*/ 82414 h 653"/>
              <a:gd name="T78" fmla="*/ 1856 w 770"/>
              <a:gd name="T79" fmla="*/ 17686 h 653"/>
              <a:gd name="T80" fmla="*/ 773 w 770"/>
              <a:gd name="T81" fmla="*/ 10940 h 653"/>
              <a:gd name="T82" fmla="*/ 0 w 770"/>
              <a:gd name="T83" fmla="*/ 5288 h 653"/>
              <a:gd name="T84" fmla="*/ 1701 w 770"/>
              <a:gd name="T85" fmla="*/ 2553 h 653"/>
              <a:gd name="T86" fmla="*/ 16700 w 770"/>
              <a:gd name="T87" fmla="*/ 365 h 653"/>
              <a:gd name="T88" fmla="*/ 41440 w 770"/>
              <a:gd name="T89" fmla="*/ 365 h 653"/>
              <a:gd name="T90" fmla="*/ 71437 w 770"/>
              <a:gd name="T91" fmla="*/ 1823 h 653"/>
              <a:gd name="T92" fmla="*/ 98033 w 770"/>
              <a:gd name="T93" fmla="*/ 1823 h 653"/>
              <a:gd name="T94" fmla="*/ 113032 w 770"/>
              <a:gd name="T95" fmla="*/ 2553 h 653"/>
              <a:gd name="T96" fmla="*/ 117516 w 770"/>
              <a:gd name="T97" fmla="*/ 3100 h 653"/>
              <a:gd name="T98" fmla="*/ 118598 w 770"/>
              <a:gd name="T99" fmla="*/ 3647 h 653"/>
              <a:gd name="T100" fmla="*/ 119062 w 770"/>
              <a:gd name="T101" fmla="*/ 4011 h 653"/>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770"/>
              <a:gd name="T154" fmla="*/ 0 h 653"/>
              <a:gd name="T155" fmla="*/ 770 w 770"/>
              <a:gd name="T156" fmla="*/ 653 h 653"/>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770" h="653">
                <a:moveTo>
                  <a:pt x="768" y="23"/>
                </a:moveTo>
                <a:lnTo>
                  <a:pt x="767" y="33"/>
                </a:lnTo>
                <a:lnTo>
                  <a:pt x="767" y="42"/>
                </a:lnTo>
                <a:lnTo>
                  <a:pt x="767" y="51"/>
                </a:lnTo>
                <a:lnTo>
                  <a:pt x="767" y="61"/>
                </a:lnTo>
                <a:lnTo>
                  <a:pt x="766" y="63"/>
                </a:lnTo>
                <a:lnTo>
                  <a:pt x="766" y="65"/>
                </a:lnTo>
                <a:lnTo>
                  <a:pt x="765" y="67"/>
                </a:lnTo>
                <a:lnTo>
                  <a:pt x="765" y="68"/>
                </a:lnTo>
                <a:lnTo>
                  <a:pt x="765" y="69"/>
                </a:lnTo>
                <a:lnTo>
                  <a:pt x="764" y="78"/>
                </a:lnTo>
                <a:lnTo>
                  <a:pt x="764" y="89"/>
                </a:lnTo>
                <a:lnTo>
                  <a:pt x="764" y="95"/>
                </a:lnTo>
                <a:lnTo>
                  <a:pt x="763" y="99"/>
                </a:lnTo>
                <a:lnTo>
                  <a:pt x="763" y="105"/>
                </a:lnTo>
                <a:lnTo>
                  <a:pt x="761" y="110"/>
                </a:lnTo>
                <a:lnTo>
                  <a:pt x="760" y="118"/>
                </a:lnTo>
                <a:lnTo>
                  <a:pt x="760" y="125"/>
                </a:lnTo>
                <a:lnTo>
                  <a:pt x="760" y="133"/>
                </a:lnTo>
                <a:lnTo>
                  <a:pt x="760" y="141"/>
                </a:lnTo>
                <a:lnTo>
                  <a:pt x="759" y="143"/>
                </a:lnTo>
                <a:lnTo>
                  <a:pt x="759" y="145"/>
                </a:lnTo>
                <a:lnTo>
                  <a:pt x="758" y="148"/>
                </a:lnTo>
                <a:lnTo>
                  <a:pt x="757" y="150"/>
                </a:lnTo>
                <a:lnTo>
                  <a:pt x="756" y="151"/>
                </a:lnTo>
                <a:lnTo>
                  <a:pt x="756" y="152"/>
                </a:lnTo>
                <a:lnTo>
                  <a:pt x="756" y="153"/>
                </a:lnTo>
                <a:lnTo>
                  <a:pt x="756" y="162"/>
                </a:lnTo>
                <a:lnTo>
                  <a:pt x="756" y="172"/>
                </a:lnTo>
                <a:lnTo>
                  <a:pt x="754" y="192"/>
                </a:lnTo>
                <a:lnTo>
                  <a:pt x="754" y="194"/>
                </a:lnTo>
                <a:lnTo>
                  <a:pt x="753" y="198"/>
                </a:lnTo>
                <a:lnTo>
                  <a:pt x="753" y="201"/>
                </a:lnTo>
                <a:lnTo>
                  <a:pt x="752" y="205"/>
                </a:lnTo>
                <a:lnTo>
                  <a:pt x="751" y="208"/>
                </a:lnTo>
                <a:lnTo>
                  <a:pt x="751" y="210"/>
                </a:lnTo>
                <a:lnTo>
                  <a:pt x="750" y="212"/>
                </a:lnTo>
                <a:lnTo>
                  <a:pt x="750" y="213"/>
                </a:lnTo>
                <a:lnTo>
                  <a:pt x="751" y="214"/>
                </a:lnTo>
                <a:lnTo>
                  <a:pt x="751" y="216"/>
                </a:lnTo>
                <a:lnTo>
                  <a:pt x="750" y="219"/>
                </a:lnTo>
                <a:lnTo>
                  <a:pt x="750" y="220"/>
                </a:lnTo>
                <a:lnTo>
                  <a:pt x="747" y="223"/>
                </a:lnTo>
                <a:lnTo>
                  <a:pt x="747" y="226"/>
                </a:lnTo>
                <a:lnTo>
                  <a:pt x="746" y="228"/>
                </a:lnTo>
                <a:lnTo>
                  <a:pt x="745" y="237"/>
                </a:lnTo>
                <a:lnTo>
                  <a:pt x="744" y="245"/>
                </a:lnTo>
                <a:lnTo>
                  <a:pt x="741" y="255"/>
                </a:lnTo>
                <a:lnTo>
                  <a:pt x="739" y="263"/>
                </a:lnTo>
                <a:lnTo>
                  <a:pt x="737" y="269"/>
                </a:lnTo>
                <a:lnTo>
                  <a:pt x="736" y="275"/>
                </a:lnTo>
                <a:lnTo>
                  <a:pt x="734" y="276"/>
                </a:lnTo>
                <a:lnTo>
                  <a:pt x="733" y="278"/>
                </a:lnTo>
                <a:lnTo>
                  <a:pt x="733" y="281"/>
                </a:lnTo>
                <a:lnTo>
                  <a:pt x="733" y="282"/>
                </a:lnTo>
                <a:lnTo>
                  <a:pt x="732" y="285"/>
                </a:lnTo>
                <a:lnTo>
                  <a:pt x="732" y="290"/>
                </a:lnTo>
                <a:lnTo>
                  <a:pt x="732" y="292"/>
                </a:lnTo>
                <a:lnTo>
                  <a:pt x="732" y="296"/>
                </a:lnTo>
                <a:lnTo>
                  <a:pt x="732" y="297"/>
                </a:lnTo>
                <a:lnTo>
                  <a:pt x="732" y="299"/>
                </a:lnTo>
                <a:lnTo>
                  <a:pt x="732" y="300"/>
                </a:lnTo>
                <a:lnTo>
                  <a:pt x="732" y="302"/>
                </a:lnTo>
                <a:lnTo>
                  <a:pt x="732" y="304"/>
                </a:lnTo>
                <a:lnTo>
                  <a:pt x="732" y="305"/>
                </a:lnTo>
                <a:lnTo>
                  <a:pt x="731" y="307"/>
                </a:lnTo>
                <a:lnTo>
                  <a:pt x="731" y="309"/>
                </a:lnTo>
                <a:lnTo>
                  <a:pt x="730" y="311"/>
                </a:lnTo>
                <a:lnTo>
                  <a:pt x="730" y="313"/>
                </a:lnTo>
                <a:lnTo>
                  <a:pt x="729" y="314"/>
                </a:lnTo>
                <a:lnTo>
                  <a:pt x="729" y="317"/>
                </a:lnTo>
                <a:lnTo>
                  <a:pt x="726" y="321"/>
                </a:lnTo>
                <a:lnTo>
                  <a:pt x="726" y="323"/>
                </a:lnTo>
                <a:lnTo>
                  <a:pt x="725" y="325"/>
                </a:lnTo>
                <a:lnTo>
                  <a:pt x="725" y="326"/>
                </a:lnTo>
                <a:lnTo>
                  <a:pt x="724" y="334"/>
                </a:lnTo>
                <a:lnTo>
                  <a:pt x="723" y="344"/>
                </a:lnTo>
                <a:lnTo>
                  <a:pt x="720" y="352"/>
                </a:lnTo>
                <a:lnTo>
                  <a:pt x="719" y="360"/>
                </a:lnTo>
                <a:lnTo>
                  <a:pt x="713" y="376"/>
                </a:lnTo>
                <a:lnTo>
                  <a:pt x="709" y="393"/>
                </a:lnTo>
                <a:lnTo>
                  <a:pt x="708" y="400"/>
                </a:lnTo>
                <a:lnTo>
                  <a:pt x="708" y="403"/>
                </a:lnTo>
                <a:lnTo>
                  <a:pt x="708" y="407"/>
                </a:lnTo>
                <a:lnTo>
                  <a:pt x="706" y="410"/>
                </a:lnTo>
                <a:lnTo>
                  <a:pt x="705" y="413"/>
                </a:lnTo>
                <a:lnTo>
                  <a:pt x="704" y="415"/>
                </a:lnTo>
                <a:lnTo>
                  <a:pt x="702" y="418"/>
                </a:lnTo>
                <a:lnTo>
                  <a:pt x="694" y="441"/>
                </a:lnTo>
                <a:lnTo>
                  <a:pt x="685" y="463"/>
                </a:lnTo>
                <a:lnTo>
                  <a:pt x="678" y="485"/>
                </a:lnTo>
                <a:lnTo>
                  <a:pt x="671" y="508"/>
                </a:lnTo>
                <a:lnTo>
                  <a:pt x="669" y="512"/>
                </a:lnTo>
                <a:lnTo>
                  <a:pt x="668" y="517"/>
                </a:lnTo>
                <a:lnTo>
                  <a:pt x="666" y="527"/>
                </a:lnTo>
                <a:lnTo>
                  <a:pt x="663" y="532"/>
                </a:lnTo>
                <a:lnTo>
                  <a:pt x="661" y="537"/>
                </a:lnTo>
                <a:lnTo>
                  <a:pt x="659" y="540"/>
                </a:lnTo>
                <a:lnTo>
                  <a:pt x="655" y="544"/>
                </a:lnTo>
                <a:lnTo>
                  <a:pt x="653" y="547"/>
                </a:lnTo>
                <a:lnTo>
                  <a:pt x="651" y="551"/>
                </a:lnTo>
                <a:lnTo>
                  <a:pt x="650" y="555"/>
                </a:lnTo>
                <a:lnTo>
                  <a:pt x="649" y="559"/>
                </a:lnTo>
                <a:lnTo>
                  <a:pt x="648" y="563"/>
                </a:lnTo>
                <a:lnTo>
                  <a:pt x="647" y="567"/>
                </a:lnTo>
                <a:lnTo>
                  <a:pt x="644" y="569"/>
                </a:lnTo>
                <a:lnTo>
                  <a:pt x="642" y="573"/>
                </a:lnTo>
                <a:lnTo>
                  <a:pt x="640" y="575"/>
                </a:lnTo>
                <a:lnTo>
                  <a:pt x="639" y="579"/>
                </a:lnTo>
                <a:lnTo>
                  <a:pt x="637" y="582"/>
                </a:lnTo>
                <a:lnTo>
                  <a:pt x="636" y="586"/>
                </a:lnTo>
                <a:lnTo>
                  <a:pt x="635" y="591"/>
                </a:lnTo>
                <a:lnTo>
                  <a:pt x="634" y="595"/>
                </a:lnTo>
                <a:lnTo>
                  <a:pt x="633" y="598"/>
                </a:lnTo>
                <a:lnTo>
                  <a:pt x="627" y="609"/>
                </a:lnTo>
                <a:lnTo>
                  <a:pt x="622" y="621"/>
                </a:lnTo>
                <a:lnTo>
                  <a:pt x="621" y="623"/>
                </a:lnTo>
                <a:lnTo>
                  <a:pt x="620" y="625"/>
                </a:lnTo>
                <a:lnTo>
                  <a:pt x="619" y="629"/>
                </a:lnTo>
                <a:lnTo>
                  <a:pt x="618" y="631"/>
                </a:lnTo>
                <a:lnTo>
                  <a:pt x="616" y="634"/>
                </a:lnTo>
                <a:lnTo>
                  <a:pt x="615" y="635"/>
                </a:lnTo>
                <a:lnTo>
                  <a:pt x="613" y="636"/>
                </a:lnTo>
                <a:lnTo>
                  <a:pt x="612" y="638"/>
                </a:lnTo>
                <a:lnTo>
                  <a:pt x="611" y="642"/>
                </a:lnTo>
                <a:lnTo>
                  <a:pt x="609" y="643"/>
                </a:lnTo>
                <a:lnTo>
                  <a:pt x="608" y="645"/>
                </a:lnTo>
                <a:lnTo>
                  <a:pt x="607" y="646"/>
                </a:lnTo>
                <a:lnTo>
                  <a:pt x="606" y="648"/>
                </a:lnTo>
                <a:lnTo>
                  <a:pt x="604" y="649"/>
                </a:lnTo>
                <a:lnTo>
                  <a:pt x="601" y="651"/>
                </a:lnTo>
                <a:lnTo>
                  <a:pt x="599" y="650"/>
                </a:lnTo>
                <a:lnTo>
                  <a:pt x="597" y="650"/>
                </a:lnTo>
                <a:lnTo>
                  <a:pt x="595" y="650"/>
                </a:lnTo>
                <a:lnTo>
                  <a:pt x="594" y="650"/>
                </a:lnTo>
                <a:lnTo>
                  <a:pt x="592" y="650"/>
                </a:lnTo>
                <a:lnTo>
                  <a:pt x="591" y="650"/>
                </a:lnTo>
                <a:lnTo>
                  <a:pt x="590" y="649"/>
                </a:lnTo>
                <a:lnTo>
                  <a:pt x="588" y="649"/>
                </a:lnTo>
                <a:lnTo>
                  <a:pt x="586" y="648"/>
                </a:lnTo>
                <a:lnTo>
                  <a:pt x="585" y="648"/>
                </a:lnTo>
                <a:lnTo>
                  <a:pt x="584" y="646"/>
                </a:lnTo>
                <a:lnTo>
                  <a:pt x="580" y="645"/>
                </a:lnTo>
                <a:lnTo>
                  <a:pt x="578" y="645"/>
                </a:lnTo>
                <a:lnTo>
                  <a:pt x="577" y="644"/>
                </a:lnTo>
                <a:lnTo>
                  <a:pt x="576" y="644"/>
                </a:lnTo>
                <a:lnTo>
                  <a:pt x="540" y="645"/>
                </a:lnTo>
                <a:lnTo>
                  <a:pt x="507" y="645"/>
                </a:lnTo>
                <a:lnTo>
                  <a:pt x="438" y="646"/>
                </a:lnTo>
                <a:lnTo>
                  <a:pt x="370" y="646"/>
                </a:lnTo>
                <a:lnTo>
                  <a:pt x="366" y="646"/>
                </a:lnTo>
                <a:lnTo>
                  <a:pt x="363" y="648"/>
                </a:lnTo>
                <a:lnTo>
                  <a:pt x="358" y="648"/>
                </a:lnTo>
                <a:lnTo>
                  <a:pt x="355" y="649"/>
                </a:lnTo>
                <a:lnTo>
                  <a:pt x="351" y="650"/>
                </a:lnTo>
                <a:lnTo>
                  <a:pt x="348" y="651"/>
                </a:lnTo>
                <a:lnTo>
                  <a:pt x="346" y="651"/>
                </a:lnTo>
                <a:lnTo>
                  <a:pt x="345" y="651"/>
                </a:lnTo>
                <a:lnTo>
                  <a:pt x="345" y="652"/>
                </a:lnTo>
                <a:lnTo>
                  <a:pt x="270" y="651"/>
                </a:lnTo>
                <a:lnTo>
                  <a:pt x="195" y="651"/>
                </a:lnTo>
                <a:lnTo>
                  <a:pt x="44" y="651"/>
                </a:lnTo>
                <a:lnTo>
                  <a:pt x="40" y="651"/>
                </a:lnTo>
                <a:lnTo>
                  <a:pt x="37" y="651"/>
                </a:lnTo>
                <a:lnTo>
                  <a:pt x="33" y="652"/>
                </a:lnTo>
                <a:lnTo>
                  <a:pt x="29" y="652"/>
                </a:lnTo>
                <a:lnTo>
                  <a:pt x="25" y="653"/>
                </a:lnTo>
                <a:lnTo>
                  <a:pt x="23" y="652"/>
                </a:lnTo>
                <a:lnTo>
                  <a:pt x="20" y="651"/>
                </a:lnTo>
                <a:lnTo>
                  <a:pt x="19" y="651"/>
                </a:lnTo>
                <a:lnTo>
                  <a:pt x="19" y="650"/>
                </a:lnTo>
                <a:lnTo>
                  <a:pt x="18" y="638"/>
                </a:lnTo>
                <a:lnTo>
                  <a:pt x="17" y="628"/>
                </a:lnTo>
                <a:lnTo>
                  <a:pt x="16" y="617"/>
                </a:lnTo>
                <a:lnTo>
                  <a:pt x="16" y="607"/>
                </a:lnTo>
                <a:lnTo>
                  <a:pt x="16" y="586"/>
                </a:lnTo>
                <a:lnTo>
                  <a:pt x="16" y="563"/>
                </a:lnTo>
                <a:lnTo>
                  <a:pt x="17" y="542"/>
                </a:lnTo>
                <a:lnTo>
                  <a:pt x="17" y="520"/>
                </a:lnTo>
                <a:lnTo>
                  <a:pt x="18" y="499"/>
                </a:lnTo>
                <a:lnTo>
                  <a:pt x="18" y="478"/>
                </a:lnTo>
                <a:lnTo>
                  <a:pt x="18" y="473"/>
                </a:lnTo>
                <a:lnTo>
                  <a:pt x="17" y="470"/>
                </a:lnTo>
                <a:lnTo>
                  <a:pt x="16" y="465"/>
                </a:lnTo>
                <a:lnTo>
                  <a:pt x="15" y="462"/>
                </a:lnTo>
                <a:lnTo>
                  <a:pt x="13" y="457"/>
                </a:lnTo>
                <a:lnTo>
                  <a:pt x="12" y="455"/>
                </a:lnTo>
                <a:lnTo>
                  <a:pt x="11" y="454"/>
                </a:lnTo>
                <a:lnTo>
                  <a:pt x="11" y="452"/>
                </a:lnTo>
                <a:lnTo>
                  <a:pt x="11" y="362"/>
                </a:lnTo>
                <a:lnTo>
                  <a:pt x="11" y="275"/>
                </a:lnTo>
                <a:lnTo>
                  <a:pt x="12" y="97"/>
                </a:lnTo>
                <a:lnTo>
                  <a:pt x="12" y="91"/>
                </a:lnTo>
                <a:lnTo>
                  <a:pt x="11" y="85"/>
                </a:lnTo>
                <a:lnTo>
                  <a:pt x="10" y="79"/>
                </a:lnTo>
                <a:lnTo>
                  <a:pt x="9" y="72"/>
                </a:lnTo>
                <a:lnTo>
                  <a:pt x="5" y="60"/>
                </a:lnTo>
                <a:lnTo>
                  <a:pt x="4" y="53"/>
                </a:lnTo>
                <a:lnTo>
                  <a:pt x="3" y="47"/>
                </a:lnTo>
                <a:lnTo>
                  <a:pt x="2" y="40"/>
                </a:lnTo>
                <a:lnTo>
                  <a:pt x="0" y="34"/>
                </a:lnTo>
                <a:lnTo>
                  <a:pt x="0" y="29"/>
                </a:lnTo>
                <a:lnTo>
                  <a:pt x="2" y="25"/>
                </a:lnTo>
                <a:lnTo>
                  <a:pt x="3" y="20"/>
                </a:lnTo>
                <a:lnTo>
                  <a:pt x="5" y="17"/>
                </a:lnTo>
                <a:lnTo>
                  <a:pt x="9" y="15"/>
                </a:lnTo>
                <a:lnTo>
                  <a:pt x="11" y="14"/>
                </a:lnTo>
                <a:lnTo>
                  <a:pt x="13" y="14"/>
                </a:lnTo>
                <a:lnTo>
                  <a:pt x="30" y="10"/>
                </a:lnTo>
                <a:lnTo>
                  <a:pt x="45" y="9"/>
                </a:lnTo>
                <a:lnTo>
                  <a:pt x="76" y="6"/>
                </a:lnTo>
                <a:lnTo>
                  <a:pt x="108" y="2"/>
                </a:lnTo>
                <a:lnTo>
                  <a:pt x="141" y="1"/>
                </a:lnTo>
                <a:lnTo>
                  <a:pt x="172" y="1"/>
                </a:lnTo>
                <a:lnTo>
                  <a:pt x="204" y="0"/>
                </a:lnTo>
                <a:lnTo>
                  <a:pt x="237" y="1"/>
                </a:lnTo>
                <a:lnTo>
                  <a:pt x="268" y="2"/>
                </a:lnTo>
                <a:lnTo>
                  <a:pt x="301" y="3"/>
                </a:lnTo>
                <a:lnTo>
                  <a:pt x="332" y="5"/>
                </a:lnTo>
                <a:lnTo>
                  <a:pt x="397" y="8"/>
                </a:lnTo>
                <a:lnTo>
                  <a:pt x="429" y="9"/>
                </a:lnTo>
                <a:lnTo>
                  <a:pt x="462" y="10"/>
                </a:lnTo>
                <a:lnTo>
                  <a:pt x="494" y="10"/>
                </a:lnTo>
                <a:lnTo>
                  <a:pt x="526" y="12"/>
                </a:lnTo>
                <a:lnTo>
                  <a:pt x="561" y="10"/>
                </a:lnTo>
                <a:lnTo>
                  <a:pt x="598" y="10"/>
                </a:lnTo>
                <a:lnTo>
                  <a:pt x="634" y="10"/>
                </a:lnTo>
                <a:lnTo>
                  <a:pt x="670" y="10"/>
                </a:lnTo>
                <a:lnTo>
                  <a:pt x="681" y="10"/>
                </a:lnTo>
                <a:lnTo>
                  <a:pt x="690" y="12"/>
                </a:lnTo>
                <a:lnTo>
                  <a:pt x="711" y="13"/>
                </a:lnTo>
                <a:lnTo>
                  <a:pt x="731" y="14"/>
                </a:lnTo>
                <a:lnTo>
                  <a:pt x="741" y="15"/>
                </a:lnTo>
                <a:lnTo>
                  <a:pt x="752" y="16"/>
                </a:lnTo>
                <a:lnTo>
                  <a:pt x="754" y="16"/>
                </a:lnTo>
                <a:lnTo>
                  <a:pt x="757" y="16"/>
                </a:lnTo>
                <a:lnTo>
                  <a:pt x="760" y="17"/>
                </a:lnTo>
                <a:lnTo>
                  <a:pt x="763" y="19"/>
                </a:lnTo>
                <a:lnTo>
                  <a:pt x="764" y="19"/>
                </a:lnTo>
                <a:lnTo>
                  <a:pt x="765" y="19"/>
                </a:lnTo>
                <a:lnTo>
                  <a:pt x="766" y="20"/>
                </a:lnTo>
                <a:lnTo>
                  <a:pt x="767" y="20"/>
                </a:lnTo>
                <a:lnTo>
                  <a:pt x="768" y="21"/>
                </a:lnTo>
                <a:lnTo>
                  <a:pt x="770" y="22"/>
                </a:lnTo>
                <a:lnTo>
                  <a:pt x="768" y="22"/>
                </a:lnTo>
                <a:lnTo>
                  <a:pt x="768" y="23"/>
                </a:lnTo>
                <a:close/>
              </a:path>
            </a:pathLst>
          </a:custGeom>
          <a:solidFill>
            <a:srgbClr val="0000FF"/>
          </a:solidFill>
          <a:ln w="9525">
            <a:noFill/>
            <a:round/>
            <a:headEnd/>
            <a:tailEnd/>
          </a:ln>
        </p:spPr>
        <p:txBody>
          <a:bodyPr lIns="57150" tIns="28575" rIns="57150" bIns="28575"/>
          <a:lstStyle/>
          <a:p>
            <a:endParaRPr lang="en-US"/>
          </a:p>
        </p:txBody>
      </p:sp>
      <p:sp>
        <p:nvSpPr>
          <p:cNvPr id="62822" name="Freeform 478"/>
          <p:cNvSpPr>
            <a:spLocks/>
          </p:cNvSpPr>
          <p:nvPr/>
        </p:nvSpPr>
        <p:spPr bwMode="auto">
          <a:xfrm>
            <a:off x="5811838" y="2501900"/>
            <a:ext cx="271462" cy="1327150"/>
          </a:xfrm>
          <a:custGeom>
            <a:avLst/>
            <a:gdLst>
              <a:gd name="T0" fmla="*/ 270687 w 1752"/>
              <a:gd name="T1" fmla="*/ 191447 h 7362"/>
              <a:gd name="T2" fmla="*/ 266969 w 1752"/>
              <a:gd name="T3" fmla="*/ 160080 h 7362"/>
              <a:gd name="T4" fmla="*/ 260771 w 1752"/>
              <a:gd name="T5" fmla="*/ 130335 h 7362"/>
              <a:gd name="T6" fmla="*/ 251784 w 1752"/>
              <a:gd name="T7" fmla="*/ 102754 h 7362"/>
              <a:gd name="T8" fmla="*/ 240473 w 1752"/>
              <a:gd name="T9" fmla="*/ 77516 h 7362"/>
              <a:gd name="T10" fmla="*/ 226838 w 1752"/>
              <a:gd name="T11" fmla="*/ 55343 h 7362"/>
              <a:gd name="T12" fmla="*/ 211654 w 1752"/>
              <a:gd name="T13" fmla="*/ 36415 h 7362"/>
              <a:gd name="T14" fmla="*/ 194455 w 1752"/>
              <a:gd name="T15" fmla="*/ 20911 h 7362"/>
              <a:gd name="T16" fmla="*/ 176016 w 1752"/>
              <a:gd name="T17" fmla="*/ 9374 h 7362"/>
              <a:gd name="T18" fmla="*/ 156339 w 1752"/>
              <a:gd name="T19" fmla="*/ 2163 h 7362"/>
              <a:gd name="T20" fmla="*/ 135731 w 1752"/>
              <a:gd name="T21" fmla="*/ 0 h 7362"/>
              <a:gd name="T22" fmla="*/ 114969 w 1752"/>
              <a:gd name="T23" fmla="*/ 2163 h 7362"/>
              <a:gd name="T24" fmla="*/ 95291 w 1752"/>
              <a:gd name="T25" fmla="*/ 9374 h 7362"/>
              <a:gd name="T26" fmla="*/ 76697 w 1752"/>
              <a:gd name="T27" fmla="*/ 20911 h 7362"/>
              <a:gd name="T28" fmla="*/ 59653 w 1752"/>
              <a:gd name="T29" fmla="*/ 36415 h 7362"/>
              <a:gd name="T30" fmla="*/ 44314 w 1752"/>
              <a:gd name="T31" fmla="*/ 55343 h 7362"/>
              <a:gd name="T32" fmla="*/ 30834 w 1752"/>
              <a:gd name="T33" fmla="*/ 77516 h 7362"/>
              <a:gd name="T34" fmla="*/ 19523 w 1752"/>
              <a:gd name="T35" fmla="*/ 102754 h 7362"/>
              <a:gd name="T36" fmla="*/ 10381 w 1752"/>
              <a:gd name="T37" fmla="*/ 130335 h 7362"/>
              <a:gd name="T38" fmla="*/ 4029 w 1752"/>
              <a:gd name="T39" fmla="*/ 160080 h 7362"/>
              <a:gd name="T40" fmla="*/ 465 w 1752"/>
              <a:gd name="T41" fmla="*/ 191447 h 7362"/>
              <a:gd name="T42" fmla="*/ 0 w 1752"/>
              <a:gd name="T43" fmla="*/ 1113710 h 7362"/>
              <a:gd name="T44" fmla="*/ 1394 w 1752"/>
              <a:gd name="T45" fmla="*/ 1146159 h 7362"/>
              <a:gd name="T46" fmla="*/ 5888 w 1752"/>
              <a:gd name="T47" fmla="*/ 1177165 h 7362"/>
              <a:gd name="T48" fmla="*/ 13325 w 1752"/>
              <a:gd name="T49" fmla="*/ 1206189 h 7362"/>
              <a:gd name="T50" fmla="*/ 23087 w 1752"/>
              <a:gd name="T51" fmla="*/ 1232869 h 7362"/>
              <a:gd name="T52" fmla="*/ 35017 w 1752"/>
              <a:gd name="T53" fmla="*/ 1257205 h 7362"/>
              <a:gd name="T54" fmla="*/ 49427 w 1752"/>
              <a:gd name="T55" fmla="*/ 1278297 h 7362"/>
              <a:gd name="T56" fmla="*/ 65231 w 1752"/>
              <a:gd name="T57" fmla="*/ 1296144 h 7362"/>
              <a:gd name="T58" fmla="*/ 82895 w 1752"/>
              <a:gd name="T59" fmla="*/ 1310205 h 7362"/>
              <a:gd name="T60" fmla="*/ 101643 w 1752"/>
              <a:gd name="T61" fmla="*/ 1320480 h 7362"/>
              <a:gd name="T62" fmla="*/ 121786 w 1752"/>
              <a:gd name="T63" fmla="*/ 1325888 h 7362"/>
              <a:gd name="T64" fmla="*/ 142703 w 1752"/>
              <a:gd name="T65" fmla="*/ 1326789 h 7362"/>
              <a:gd name="T66" fmla="*/ 163156 w 1752"/>
              <a:gd name="T67" fmla="*/ 1322643 h 7362"/>
              <a:gd name="T68" fmla="*/ 182369 w 1752"/>
              <a:gd name="T69" fmla="*/ 1313990 h 7362"/>
              <a:gd name="T70" fmla="*/ 200343 w 1752"/>
              <a:gd name="T71" fmla="*/ 1301191 h 7362"/>
              <a:gd name="T72" fmla="*/ 216922 w 1752"/>
              <a:gd name="T73" fmla="*/ 1284606 h 7362"/>
              <a:gd name="T74" fmla="*/ 231796 w 1752"/>
              <a:gd name="T75" fmla="*/ 1264596 h 7362"/>
              <a:gd name="T76" fmla="*/ 244347 w 1752"/>
              <a:gd name="T77" fmla="*/ 1241341 h 7362"/>
              <a:gd name="T78" fmla="*/ 255038 w 1752"/>
              <a:gd name="T79" fmla="*/ 1215202 h 7362"/>
              <a:gd name="T80" fmla="*/ 263250 w 1752"/>
              <a:gd name="T81" fmla="*/ 1187080 h 7362"/>
              <a:gd name="T82" fmla="*/ 268673 w 1752"/>
              <a:gd name="T83" fmla="*/ 1156614 h 7362"/>
              <a:gd name="T84" fmla="*/ 271152 w 1752"/>
              <a:gd name="T85" fmla="*/ 1124706 h 7362"/>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1752"/>
              <a:gd name="T130" fmla="*/ 0 h 7362"/>
              <a:gd name="T131" fmla="*/ 1752 w 1752"/>
              <a:gd name="T132" fmla="*/ 7362 h 7362"/>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1752" h="7362">
                <a:moveTo>
                  <a:pt x="1752" y="1184"/>
                </a:moveTo>
                <a:lnTo>
                  <a:pt x="1750" y="1123"/>
                </a:lnTo>
                <a:lnTo>
                  <a:pt x="1747" y="1062"/>
                </a:lnTo>
                <a:lnTo>
                  <a:pt x="1741" y="1004"/>
                </a:lnTo>
                <a:lnTo>
                  <a:pt x="1734" y="945"/>
                </a:lnTo>
                <a:lnTo>
                  <a:pt x="1723" y="888"/>
                </a:lnTo>
                <a:lnTo>
                  <a:pt x="1712" y="832"/>
                </a:lnTo>
                <a:lnTo>
                  <a:pt x="1699" y="777"/>
                </a:lnTo>
                <a:lnTo>
                  <a:pt x="1683" y="723"/>
                </a:lnTo>
                <a:lnTo>
                  <a:pt x="1665" y="671"/>
                </a:lnTo>
                <a:lnTo>
                  <a:pt x="1646" y="619"/>
                </a:lnTo>
                <a:lnTo>
                  <a:pt x="1625" y="570"/>
                </a:lnTo>
                <a:lnTo>
                  <a:pt x="1602" y="521"/>
                </a:lnTo>
                <a:lnTo>
                  <a:pt x="1577" y="475"/>
                </a:lnTo>
                <a:lnTo>
                  <a:pt x="1552" y="430"/>
                </a:lnTo>
                <a:lnTo>
                  <a:pt x="1524" y="388"/>
                </a:lnTo>
                <a:lnTo>
                  <a:pt x="1496" y="346"/>
                </a:lnTo>
                <a:lnTo>
                  <a:pt x="1464" y="307"/>
                </a:lnTo>
                <a:lnTo>
                  <a:pt x="1432" y="270"/>
                </a:lnTo>
                <a:lnTo>
                  <a:pt x="1400" y="235"/>
                </a:lnTo>
                <a:lnTo>
                  <a:pt x="1366" y="202"/>
                </a:lnTo>
                <a:lnTo>
                  <a:pt x="1330" y="170"/>
                </a:lnTo>
                <a:lnTo>
                  <a:pt x="1293" y="142"/>
                </a:lnTo>
                <a:lnTo>
                  <a:pt x="1255" y="116"/>
                </a:lnTo>
                <a:lnTo>
                  <a:pt x="1216" y="92"/>
                </a:lnTo>
                <a:lnTo>
                  <a:pt x="1177" y="71"/>
                </a:lnTo>
                <a:lnTo>
                  <a:pt x="1136" y="52"/>
                </a:lnTo>
                <a:lnTo>
                  <a:pt x="1095" y="36"/>
                </a:lnTo>
                <a:lnTo>
                  <a:pt x="1053" y="23"/>
                </a:lnTo>
                <a:lnTo>
                  <a:pt x="1009" y="12"/>
                </a:lnTo>
                <a:lnTo>
                  <a:pt x="965" y="5"/>
                </a:lnTo>
                <a:lnTo>
                  <a:pt x="921" y="1"/>
                </a:lnTo>
                <a:lnTo>
                  <a:pt x="876" y="0"/>
                </a:lnTo>
                <a:lnTo>
                  <a:pt x="831" y="1"/>
                </a:lnTo>
                <a:lnTo>
                  <a:pt x="786" y="5"/>
                </a:lnTo>
                <a:lnTo>
                  <a:pt x="742" y="12"/>
                </a:lnTo>
                <a:lnTo>
                  <a:pt x="698" y="23"/>
                </a:lnTo>
                <a:lnTo>
                  <a:pt x="656" y="36"/>
                </a:lnTo>
                <a:lnTo>
                  <a:pt x="615" y="52"/>
                </a:lnTo>
                <a:lnTo>
                  <a:pt x="575" y="71"/>
                </a:lnTo>
                <a:lnTo>
                  <a:pt x="535" y="92"/>
                </a:lnTo>
                <a:lnTo>
                  <a:pt x="495" y="116"/>
                </a:lnTo>
                <a:lnTo>
                  <a:pt x="458" y="142"/>
                </a:lnTo>
                <a:lnTo>
                  <a:pt x="421" y="170"/>
                </a:lnTo>
                <a:lnTo>
                  <a:pt x="385" y="202"/>
                </a:lnTo>
                <a:lnTo>
                  <a:pt x="351" y="235"/>
                </a:lnTo>
                <a:lnTo>
                  <a:pt x="319" y="270"/>
                </a:lnTo>
                <a:lnTo>
                  <a:pt x="286" y="307"/>
                </a:lnTo>
                <a:lnTo>
                  <a:pt x="256" y="346"/>
                </a:lnTo>
                <a:lnTo>
                  <a:pt x="226" y="388"/>
                </a:lnTo>
                <a:lnTo>
                  <a:pt x="199" y="430"/>
                </a:lnTo>
                <a:lnTo>
                  <a:pt x="174" y="475"/>
                </a:lnTo>
                <a:lnTo>
                  <a:pt x="149" y="521"/>
                </a:lnTo>
                <a:lnTo>
                  <a:pt x="126" y="570"/>
                </a:lnTo>
                <a:lnTo>
                  <a:pt x="105" y="619"/>
                </a:lnTo>
                <a:lnTo>
                  <a:pt x="86" y="671"/>
                </a:lnTo>
                <a:lnTo>
                  <a:pt x="67" y="723"/>
                </a:lnTo>
                <a:lnTo>
                  <a:pt x="52" y="777"/>
                </a:lnTo>
                <a:lnTo>
                  <a:pt x="38" y="832"/>
                </a:lnTo>
                <a:lnTo>
                  <a:pt x="26" y="888"/>
                </a:lnTo>
                <a:lnTo>
                  <a:pt x="17" y="945"/>
                </a:lnTo>
                <a:lnTo>
                  <a:pt x="9" y="1004"/>
                </a:lnTo>
                <a:lnTo>
                  <a:pt x="3" y="1062"/>
                </a:lnTo>
                <a:lnTo>
                  <a:pt x="0" y="1123"/>
                </a:lnTo>
                <a:lnTo>
                  <a:pt x="0" y="1184"/>
                </a:lnTo>
                <a:lnTo>
                  <a:pt x="0" y="6178"/>
                </a:lnTo>
                <a:lnTo>
                  <a:pt x="0" y="6239"/>
                </a:lnTo>
                <a:lnTo>
                  <a:pt x="3" y="6298"/>
                </a:lnTo>
                <a:lnTo>
                  <a:pt x="9" y="6358"/>
                </a:lnTo>
                <a:lnTo>
                  <a:pt x="17" y="6416"/>
                </a:lnTo>
                <a:lnTo>
                  <a:pt x="26" y="6473"/>
                </a:lnTo>
                <a:lnTo>
                  <a:pt x="38" y="6530"/>
                </a:lnTo>
                <a:lnTo>
                  <a:pt x="52" y="6585"/>
                </a:lnTo>
                <a:lnTo>
                  <a:pt x="67" y="6638"/>
                </a:lnTo>
                <a:lnTo>
                  <a:pt x="86" y="6691"/>
                </a:lnTo>
                <a:lnTo>
                  <a:pt x="105" y="6741"/>
                </a:lnTo>
                <a:lnTo>
                  <a:pt x="126" y="6791"/>
                </a:lnTo>
                <a:lnTo>
                  <a:pt x="149" y="6839"/>
                </a:lnTo>
                <a:lnTo>
                  <a:pt x="174" y="6886"/>
                </a:lnTo>
                <a:lnTo>
                  <a:pt x="199" y="6931"/>
                </a:lnTo>
                <a:lnTo>
                  <a:pt x="226" y="6974"/>
                </a:lnTo>
                <a:lnTo>
                  <a:pt x="256" y="7015"/>
                </a:lnTo>
                <a:lnTo>
                  <a:pt x="286" y="7053"/>
                </a:lnTo>
                <a:lnTo>
                  <a:pt x="319" y="7091"/>
                </a:lnTo>
                <a:lnTo>
                  <a:pt x="351" y="7126"/>
                </a:lnTo>
                <a:lnTo>
                  <a:pt x="385" y="7160"/>
                </a:lnTo>
                <a:lnTo>
                  <a:pt x="421" y="7190"/>
                </a:lnTo>
                <a:lnTo>
                  <a:pt x="458" y="7218"/>
                </a:lnTo>
                <a:lnTo>
                  <a:pt x="495" y="7245"/>
                </a:lnTo>
                <a:lnTo>
                  <a:pt x="535" y="7268"/>
                </a:lnTo>
                <a:lnTo>
                  <a:pt x="575" y="7289"/>
                </a:lnTo>
                <a:lnTo>
                  <a:pt x="615" y="7308"/>
                </a:lnTo>
                <a:lnTo>
                  <a:pt x="656" y="7325"/>
                </a:lnTo>
                <a:lnTo>
                  <a:pt x="698" y="7337"/>
                </a:lnTo>
                <a:lnTo>
                  <a:pt x="742" y="7348"/>
                </a:lnTo>
                <a:lnTo>
                  <a:pt x="786" y="7355"/>
                </a:lnTo>
                <a:lnTo>
                  <a:pt x="831" y="7360"/>
                </a:lnTo>
                <a:lnTo>
                  <a:pt x="876" y="7362"/>
                </a:lnTo>
                <a:lnTo>
                  <a:pt x="921" y="7360"/>
                </a:lnTo>
                <a:lnTo>
                  <a:pt x="965" y="7355"/>
                </a:lnTo>
                <a:lnTo>
                  <a:pt x="1009" y="7348"/>
                </a:lnTo>
                <a:lnTo>
                  <a:pt x="1053" y="7337"/>
                </a:lnTo>
                <a:lnTo>
                  <a:pt x="1095" y="7325"/>
                </a:lnTo>
                <a:lnTo>
                  <a:pt x="1136" y="7308"/>
                </a:lnTo>
                <a:lnTo>
                  <a:pt x="1177" y="7289"/>
                </a:lnTo>
                <a:lnTo>
                  <a:pt x="1216" y="7268"/>
                </a:lnTo>
                <a:lnTo>
                  <a:pt x="1255" y="7245"/>
                </a:lnTo>
                <a:lnTo>
                  <a:pt x="1293" y="7218"/>
                </a:lnTo>
                <a:lnTo>
                  <a:pt x="1330" y="7190"/>
                </a:lnTo>
                <a:lnTo>
                  <a:pt x="1366" y="7160"/>
                </a:lnTo>
                <a:lnTo>
                  <a:pt x="1400" y="7126"/>
                </a:lnTo>
                <a:lnTo>
                  <a:pt x="1432" y="7091"/>
                </a:lnTo>
                <a:lnTo>
                  <a:pt x="1464" y="7053"/>
                </a:lnTo>
                <a:lnTo>
                  <a:pt x="1496" y="7015"/>
                </a:lnTo>
                <a:lnTo>
                  <a:pt x="1524" y="6974"/>
                </a:lnTo>
                <a:lnTo>
                  <a:pt x="1552" y="6931"/>
                </a:lnTo>
                <a:lnTo>
                  <a:pt x="1577" y="6886"/>
                </a:lnTo>
                <a:lnTo>
                  <a:pt x="1602" y="6839"/>
                </a:lnTo>
                <a:lnTo>
                  <a:pt x="1625" y="6791"/>
                </a:lnTo>
                <a:lnTo>
                  <a:pt x="1646" y="6741"/>
                </a:lnTo>
                <a:lnTo>
                  <a:pt x="1665" y="6691"/>
                </a:lnTo>
                <a:lnTo>
                  <a:pt x="1683" y="6638"/>
                </a:lnTo>
                <a:lnTo>
                  <a:pt x="1699" y="6585"/>
                </a:lnTo>
                <a:lnTo>
                  <a:pt x="1712" y="6530"/>
                </a:lnTo>
                <a:lnTo>
                  <a:pt x="1723" y="6473"/>
                </a:lnTo>
                <a:lnTo>
                  <a:pt x="1734" y="6416"/>
                </a:lnTo>
                <a:lnTo>
                  <a:pt x="1741" y="6358"/>
                </a:lnTo>
                <a:lnTo>
                  <a:pt x="1747" y="6298"/>
                </a:lnTo>
                <a:lnTo>
                  <a:pt x="1750" y="6239"/>
                </a:lnTo>
                <a:lnTo>
                  <a:pt x="1752" y="6178"/>
                </a:lnTo>
                <a:lnTo>
                  <a:pt x="1752" y="1184"/>
                </a:lnTo>
              </a:path>
            </a:pathLst>
          </a:custGeom>
          <a:noFill/>
          <a:ln w="4763">
            <a:solidFill>
              <a:srgbClr val="000000"/>
            </a:solidFill>
            <a:prstDash val="solid"/>
            <a:round/>
            <a:headEnd/>
            <a:tailEnd/>
          </a:ln>
        </p:spPr>
        <p:txBody>
          <a:bodyPr lIns="57150" tIns="28575" rIns="57150" bIns="28575"/>
          <a:lstStyle/>
          <a:p>
            <a:endParaRPr lang="en-US"/>
          </a:p>
        </p:txBody>
      </p:sp>
      <p:sp>
        <p:nvSpPr>
          <p:cNvPr id="62823" name="Freeform 479"/>
          <p:cNvSpPr>
            <a:spLocks/>
          </p:cNvSpPr>
          <p:nvPr/>
        </p:nvSpPr>
        <p:spPr bwMode="auto">
          <a:xfrm>
            <a:off x="5756275" y="2320925"/>
            <a:ext cx="381000" cy="568325"/>
          </a:xfrm>
          <a:custGeom>
            <a:avLst/>
            <a:gdLst>
              <a:gd name="T0" fmla="*/ 0 w 2453"/>
              <a:gd name="T1" fmla="*/ 276687 h 3155"/>
              <a:gd name="T2" fmla="*/ 466 w 2453"/>
              <a:gd name="T3" fmla="*/ 262096 h 3155"/>
              <a:gd name="T4" fmla="*/ 2174 w 2453"/>
              <a:gd name="T5" fmla="*/ 240660 h 3155"/>
              <a:gd name="T6" fmla="*/ 5902 w 2453"/>
              <a:gd name="T7" fmla="*/ 213099 h 3155"/>
              <a:gd name="T8" fmla="*/ 11494 w 2453"/>
              <a:gd name="T9" fmla="*/ 186259 h 3155"/>
              <a:gd name="T10" fmla="*/ 18638 w 2453"/>
              <a:gd name="T11" fmla="*/ 160860 h 3155"/>
              <a:gd name="T12" fmla="*/ 27647 w 2453"/>
              <a:gd name="T13" fmla="*/ 136542 h 3155"/>
              <a:gd name="T14" fmla="*/ 37743 w 2453"/>
              <a:gd name="T15" fmla="*/ 114025 h 3155"/>
              <a:gd name="T16" fmla="*/ 49392 w 2453"/>
              <a:gd name="T17" fmla="*/ 92950 h 3155"/>
              <a:gd name="T18" fmla="*/ 62283 w 2453"/>
              <a:gd name="T19" fmla="*/ 73675 h 3155"/>
              <a:gd name="T20" fmla="*/ 76417 w 2453"/>
              <a:gd name="T21" fmla="*/ 56382 h 3155"/>
              <a:gd name="T22" fmla="*/ 91639 w 2453"/>
              <a:gd name="T23" fmla="*/ 40891 h 3155"/>
              <a:gd name="T24" fmla="*/ 99715 w 2453"/>
              <a:gd name="T25" fmla="*/ 34045 h 3155"/>
              <a:gd name="T26" fmla="*/ 107792 w 2453"/>
              <a:gd name="T27" fmla="*/ 27921 h 3155"/>
              <a:gd name="T28" fmla="*/ 116335 w 2453"/>
              <a:gd name="T29" fmla="*/ 22157 h 3155"/>
              <a:gd name="T30" fmla="*/ 124877 w 2453"/>
              <a:gd name="T31" fmla="*/ 16933 h 3155"/>
              <a:gd name="T32" fmla="*/ 133731 w 2453"/>
              <a:gd name="T33" fmla="*/ 12609 h 3155"/>
              <a:gd name="T34" fmla="*/ 142894 w 2453"/>
              <a:gd name="T35" fmla="*/ 8827 h 3155"/>
              <a:gd name="T36" fmla="*/ 152058 w 2453"/>
              <a:gd name="T37" fmla="*/ 5584 h 3155"/>
              <a:gd name="T38" fmla="*/ 161533 w 2453"/>
              <a:gd name="T39" fmla="*/ 3062 h 3155"/>
              <a:gd name="T40" fmla="*/ 171007 w 2453"/>
              <a:gd name="T41" fmla="*/ 1261 h 3155"/>
              <a:gd name="T42" fmla="*/ 180637 w 2453"/>
              <a:gd name="T43" fmla="*/ 180 h 3155"/>
              <a:gd name="T44" fmla="*/ 190578 w 2453"/>
              <a:gd name="T45" fmla="*/ 0 h 3155"/>
              <a:gd name="T46" fmla="*/ 200363 w 2453"/>
              <a:gd name="T47" fmla="*/ 180 h 3155"/>
              <a:gd name="T48" fmla="*/ 209993 w 2453"/>
              <a:gd name="T49" fmla="*/ 1261 h 3155"/>
              <a:gd name="T50" fmla="*/ 219467 w 2453"/>
              <a:gd name="T51" fmla="*/ 3062 h 3155"/>
              <a:gd name="T52" fmla="*/ 228942 w 2453"/>
              <a:gd name="T53" fmla="*/ 5584 h 3155"/>
              <a:gd name="T54" fmla="*/ 238106 w 2453"/>
              <a:gd name="T55" fmla="*/ 8827 h 3155"/>
              <a:gd name="T56" fmla="*/ 247269 w 2453"/>
              <a:gd name="T57" fmla="*/ 12609 h 3155"/>
              <a:gd name="T58" fmla="*/ 256123 w 2453"/>
              <a:gd name="T59" fmla="*/ 16933 h 3155"/>
              <a:gd name="T60" fmla="*/ 264665 w 2453"/>
              <a:gd name="T61" fmla="*/ 22157 h 3155"/>
              <a:gd name="T62" fmla="*/ 273208 w 2453"/>
              <a:gd name="T63" fmla="*/ 27921 h 3155"/>
              <a:gd name="T64" fmla="*/ 281440 w 2453"/>
              <a:gd name="T65" fmla="*/ 34045 h 3155"/>
              <a:gd name="T66" fmla="*/ 289361 w 2453"/>
              <a:gd name="T67" fmla="*/ 40891 h 3155"/>
              <a:gd name="T68" fmla="*/ 304583 w 2453"/>
              <a:gd name="T69" fmla="*/ 56382 h 3155"/>
              <a:gd name="T70" fmla="*/ 318561 w 2453"/>
              <a:gd name="T71" fmla="*/ 73675 h 3155"/>
              <a:gd name="T72" fmla="*/ 331608 w 2453"/>
              <a:gd name="T73" fmla="*/ 92950 h 3155"/>
              <a:gd name="T74" fmla="*/ 343257 w 2453"/>
              <a:gd name="T75" fmla="*/ 114025 h 3155"/>
              <a:gd name="T76" fmla="*/ 353508 w 2453"/>
              <a:gd name="T77" fmla="*/ 136542 h 3155"/>
              <a:gd name="T78" fmla="*/ 362362 w 2453"/>
              <a:gd name="T79" fmla="*/ 160860 h 3155"/>
              <a:gd name="T80" fmla="*/ 369351 w 2453"/>
              <a:gd name="T81" fmla="*/ 186259 h 3155"/>
              <a:gd name="T82" fmla="*/ 375098 w 2453"/>
              <a:gd name="T83" fmla="*/ 213099 h 3155"/>
              <a:gd name="T84" fmla="*/ 378826 w 2453"/>
              <a:gd name="T85" fmla="*/ 240660 h 3155"/>
              <a:gd name="T86" fmla="*/ 380534 w 2453"/>
              <a:gd name="T87" fmla="*/ 262096 h 3155"/>
              <a:gd name="T88" fmla="*/ 381000 w 2453"/>
              <a:gd name="T89" fmla="*/ 276687 h 3155"/>
              <a:gd name="T90" fmla="*/ 381000 w 2453"/>
              <a:gd name="T91" fmla="*/ 568325 h 3155"/>
              <a:gd name="T92" fmla="*/ 0 w 2453"/>
              <a:gd name="T93" fmla="*/ 284072 h 3155"/>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2453"/>
              <a:gd name="T142" fmla="*/ 0 h 3155"/>
              <a:gd name="T143" fmla="*/ 2453 w 2453"/>
              <a:gd name="T144" fmla="*/ 3155 h 3155"/>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2453" h="3155">
                <a:moveTo>
                  <a:pt x="0" y="1577"/>
                </a:moveTo>
                <a:lnTo>
                  <a:pt x="0" y="1536"/>
                </a:lnTo>
                <a:lnTo>
                  <a:pt x="1" y="1496"/>
                </a:lnTo>
                <a:lnTo>
                  <a:pt x="3" y="1455"/>
                </a:lnTo>
                <a:lnTo>
                  <a:pt x="6" y="1415"/>
                </a:lnTo>
                <a:lnTo>
                  <a:pt x="14" y="1336"/>
                </a:lnTo>
                <a:lnTo>
                  <a:pt x="24" y="1259"/>
                </a:lnTo>
                <a:lnTo>
                  <a:pt x="38" y="1183"/>
                </a:lnTo>
                <a:lnTo>
                  <a:pt x="55" y="1108"/>
                </a:lnTo>
                <a:lnTo>
                  <a:pt x="74" y="1034"/>
                </a:lnTo>
                <a:lnTo>
                  <a:pt x="96" y="963"/>
                </a:lnTo>
                <a:lnTo>
                  <a:pt x="120" y="893"/>
                </a:lnTo>
                <a:lnTo>
                  <a:pt x="147" y="825"/>
                </a:lnTo>
                <a:lnTo>
                  <a:pt x="178" y="758"/>
                </a:lnTo>
                <a:lnTo>
                  <a:pt x="209" y="694"/>
                </a:lnTo>
                <a:lnTo>
                  <a:pt x="243" y="633"/>
                </a:lnTo>
                <a:lnTo>
                  <a:pt x="279" y="574"/>
                </a:lnTo>
                <a:lnTo>
                  <a:pt x="318" y="516"/>
                </a:lnTo>
                <a:lnTo>
                  <a:pt x="359" y="461"/>
                </a:lnTo>
                <a:lnTo>
                  <a:pt x="401" y="409"/>
                </a:lnTo>
                <a:lnTo>
                  <a:pt x="446" y="360"/>
                </a:lnTo>
                <a:lnTo>
                  <a:pt x="492" y="313"/>
                </a:lnTo>
                <a:lnTo>
                  <a:pt x="540" y="268"/>
                </a:lnTo>
                <a:lnTo>
                  <a:pt x="590" y="227"/>
                </a:lnTo>
                <a:lnTo>
                  <a:pt x="616" y="208"/>
                </a:lnTo>
                <a:lnTo>
                  <a:pt x="642" y="189"/>
                </a:lnTo>
                <a:lnTo>
                  <a:pt x="667" y="171"/>
                </a:lnTo>
                <a:lnTo>
                  <a:pt x="694" y="155"/>
                </a:lnTo>
                <a:lnTo>
                  <a:pt x="721" y="139"/>
                </a:lnTo>
                <a:lnTo>
                  <a:pt x="749" y="123"/>
                </a:lnTo>
                <a:lnTo>
                  <a:pt x="776" y="108"/>
                </a:lnTo>
                <a:lnTo>
                  <a:pt x="804" y="94"/>
                </a:lnTo>
                <a:lnTo>
                  <a:pt x="833" y="81"/>
                </a:lnTo>
                <a:lnTo>
                  <a:pt x="861" y="70"/>
                </a:lnTo>
                <a:lnTo>
                  <a:pt x="891" y="59"/>
                </a:lnTo>
                <a:lnTo>
                  <a:pt x="920" y="49"/>
                </a:lnTo>
                <a:lnTo>
                  <a:pt x="949" y="39"/>
                </a:lnTo>
                <a:lnTo>
                  <a:pt x="979" y="31"/>
                </a:lnTo>
                <a:lnTo>
                  <a:pt x="1010" y="24"/>
                </a:lnTo>
                <a:lnTo>
                  <a:pt x="1040" y="17"/>
                </a:lnTo>
                <a:lnTo>
                  <a:pt x="1071" y="11"/>
                </a:lnTo>
                <a:lnTo>
                  <a:pt x="1101" y="7"/>
                </a:lnTo>
                <a:lnTo>
                  <a:pt x="1132" y="3"/>
                </a:lnTo>
                <a:lnTo>
                  <a:pt x="1163" y="1"/>
                </a:lnTo>
                <a:lnTo>
                  <a:pt x="1194" y="0"/>
                </a:lnTo>
                <a:lnTo>
                  <a:pt x="1227" y="0"/>
                </a:lnTo>
                <a:lnTo>
                  <a:pt x="1259" y="0"/>
                </a:lnTo>
                <a:lnTo>
                  <a:pt x="1290" y="1"/>
                </a:lnTo>
                <a:lnTo>
                  <a:pt x="1321" y="3"/>
                </a:lnTo>
                <a:lnTo>
                  <a:pt x="1352" y="7"/>
                </a:lnTo>
                <a:lnTo>
                  <a:pt x="1383" y="11"/>
                </a:lnTo>
                <a:lnTo>
                  <a:pt x="1413" y="17"/>
                </a:lnTo>
                <a:lnTo>
                  <a:pt x="1443" y="24"/>
                </a:lnTo>
                <a:lnTo>
                  <a:pt x="1474" y="31"/>
                </a:lnTo>
                <a:lnTo>
                  <a:pt x="1504" y="39"/>
                </a:lnTo>
                <a:lnTo>
                  <a:pt x="1533" y="49"/>
                </a:lnTo>
                <a:lnTo>
                  <a:pt x="1563" y="59"/>
                </a:lnTo>
                <a:lnTo>
                  <a:pt x="1592" y="70"/>
                </a:lnTo>
                <a:lnTo>
                  <a:pt x="1620" y="81"/>
                </a:lnTo>
                <a:lnTo>
                  <a:pt x="1649" y="94"/>
                </a:lnTo>
                <a:lnTo>
                  <a:pt x="1677" y="108"/>
                </a:lnTo>
                <a:lnTo>
                  <a:pt x="1704" y="123"/>
                </a:lnTo>
                <a:lnTo>
                  <a:pt x="1732" y="139"/>
                </a:lnTo>
                <a:lnTo>
                  <a:pt x="1759" y="155"/>
                </a:lnTo>
                <a:lnTo>
                  <a:pt x="1785" y="171"/>
                </a:lnTo>
                <a:lnTo>
                  <a:pt x="1812" y="189"/>
                </a:lnTo>
                <a:lnTo>
                  <a:pt x="1837" y="208"/>
                </a:lnTo>
                <a:lnTo>
                  <a:pt x="1863" y="227"/>
                </a:lnTo>
                <a:lnTo>
                  <a:pt x="1912" y="268"/>
                </a:lnTo>
                <a:lnTo>
                  <a:pt x="1961" y="313"/>
                </a:lnTo>
                <a:lnTo>
                  <a:pt x="2007" y="360"/>
                </a:lnTo>
                <a:lnTo>
                  <a:pt x="2051" y="409"/>
                </a:lnTo>
                <a:lnTo>
                  <a:pt x="2094" y="461"/>
                </a:lnTo>
                <a:lnTo>
                  <a:pt x="2135" y="516"/>
                </a:lnTo>
                <a:lnTo>
                  <a:pt x="2173" y="574"/>
                </a:lnTo>
                <a:lnTo>
                  <a:pt x="2210" y="633"/>
                </a:lnTo>
                <a:lnTo>
                  <a:pt x="2244" y="694"/>
                </a:lnTo>
                <a:lnTo>
                  <a:pt x="2276" y="758"/>
                </a:lnTo>
                <a:lnTo>
                  <a:pt x="2305" y="825"/>
                </a:lnTo>
                <a:lnTo>
                  <a:pt x="2333" y="893"/>
                </a:lnTo>
                <a:lnTo>
                  <a:pt x="2357" y="963"/>
                </a:lnTo>
                <a:lnTo>
                  <a:pt x="2378" y="1034"/>
                </a:lnTo>
                <a:lnTo>
                  <a:pt x="2398" y="1108"/>
                </a:lnTo>
                <a:lnTo>
                  <a:pt x="2415" y="1183"/>
                </a:lnTo>
                <a:lnTo>
                  <a:pt x="2429" y="1259"/>
                </a:lnTo>
                <a:lnTo>
                  <a:pt x="2439" y="1336"/>
                </a:lnTo>
                <a:lnTo>
                  <a:pt x="2447" y="1415"/>
                </a:lnTo>
                <a:lnTo>
                  <a:pt x="2450" y="1455"/>
                </a:lnTo>
                <a:lnTo>
                  <a:pt x="2452" y="1496"/>
                </a:lnTo>
                <a:lnTo>
                  <a:pt x="2453" y="1536"/>
                </a:lnTo>
                <a:lnTo>
                  <a:pt x="2453" y="1577"/>
                </a:lnTo>
                <a:lnTo>
                  <a:pt x="2453" y="3155"/>
                </a:lnTo>
                <a:lnTo>
                  <a:pt x="0" y="3155"/>
                </a:lnTo>
                <a:lnTo>
                  <a:pt x="0" y="1577"/>
                </a:lnTo>
                <a:close/>
              </a:path>
            </a:pathLst>
          </a:custGeom>
          <a:solidFill>
            <a:srgbClr val="FFFFFF"/>
          </a:solidFill>
          <a:ln w="9525">
            <a:noFill/>
            <a:round/>
            <a:headEnd/>
            <a:tailEnd/>
          </a:ln>
        </p:spPr>
        <p:txBody>
          <a:bodyPr lIns="57150" tIns="28575" rIns="57150" bIns="28575"/>
          <a:lstStyle/>
          <a:p>
            <a:endParaRPr lang="en-US"/>
          </a:p>
        </p:txBody>
      </p:sp>
      <p:sp>
        <p:nvSpPr>
          <p:cNvPr id="62824" name="Freeform 480"/>
          <p:cNvSpPr>
            <a:spLocks/>
          </p:cNvSpPr>
          <p:nvPr/>
        </p:nvSpPr>
        <p:spPr bwMode="auto">
          <a:xfrm>
            <a:off x="5756275" y="2320925"/>
            <a:ext cx="381000" cy="568325"/>
          </a:xfrm>
          <a:custGeom>
            <a:avLst/>
            <a:gdLst>
              <a:gd name="T0" fmla="*/ 0 w 2453"/>
              <a:gd name="T1" fmla="*/ 276687 h 3155"/>
              <a:gd name="T2" fmla="*/ 466 w 2453"/>
              <a:gd name="T3" fmla="*/ 262096 h 3155"/>
              <a:gd name="T4" fmla="*/ 2174 w 2453"/>
              <a:gd name="T5" fmla="*/ 240660 h 3155"/>
              <a:gd name="T6" fmla="*/ 5902 w 2453"/>
              <a:gd name="T7" fmla="*/ 213099 h 3155"/>
              <a:gd name="T8" fmla="*/ 11494 w 2453"/>
              <a:gd name="T9" fmla="*/ 186259 h 3155"/>
              <a:gd name="T10" fmla="*/ 18638 w 2453"/>
              <a:gd name="T11" fmla="*/ 160860 h 3155"/>
              <a:gd name="T12" fmla="*/ 27647 w 2453"/>
              <a:gd name="T13" fmla="*/ 136542 h 3155"/>
              <a:gd name="T14" fmla="*/ 37743 w 2453"/>
              <a:gd name="T15" fmla="*/ 114025 h 3155"/>
              <a:gd name="T16" fmla="*/ 49392 w 2453"/>
              <a:gd name="T17" fmla="*/ 92950 h 3155"/>
              <a:gd name="T18" fmla="*/ 62283 w 2453"/>
              <a:gd name="T19" fmla="*/ 73675 h 3155"/>
              <a:gd name="T20" fmla="*/ 76417 w 2453"/>
              <a:gd name="T21" fmla="*/ 56382 h 3155"/>
              <a:gd name="T22" fmla="*/ 91639 w 2453"/>
              <a:gd name="T23" fmla="*/ 40891 h 3155"/>
              <a:gd name="T24" fmla="*/ 99715 w 2453"/>
              <a:gd name="T25" fmla="*/ 34045 h 3155"/>
              <a:gd name="T26" fmla="*/ 107792 w 2453"/>
              <a:gd name="T27" fmla="*/ 27921 h 3155"/>
              <a:gd name="T28" fmla="*/ 116335 w 2453"/>
              <a:gd name="T29" fmla="*/ 22157 h 3155"/>
              <a:gd name="T30" fmla="*/ 124877 w 2453"/>
              <a:gd name="T31" fmla="*/ 16933 h 3155"/>
              <a:gd name="T32" fmla="*/ 133731 w 2453"/>
              <a:gd name="T33" fmla="*/ 12609 h 3155"/>
              <a:gd name="T34" fmla="*/ 142894 w 2453"/>
              <a:gd name="T35" fmla="*/ 8827 h 3155"/>
              <a:gd name="T36" fmla="*/ 152058 w 2453"/>
              <a:gd name="T37" fmla="*/ 5584 h 3155"/>
              <a:gd name="T38" fmla="*/ 161533 w 2453"/>
              <a:gd name="T39" fmla="*/ 3062 h 3155"/>
              <a:gd name="T40" fmla="*/ 171007 w 2453"/>
              <a:gd name="T41" fmla="*/ 1261 h 3155"/>
              <a:gd name="T42" fmla="*/ 180637 w 2453"/>
              <a:gd name="T43" fmla="*/ 180 h 3155"/>
              <a:gd name="T44" fmla="*/ 190578 w 2453"/>
              <a:gd name="T45" fmla="*/ 0 h 3155"/>
              <a:gd name="T46" fmla="*/ 200363 w 2453"/>
              <a:gd name="T47" fmla="*/ 180 h 3155"/>
              <a:gd name="T48" fmla="*/ 209993 w 2453"/>
              <a:gd name="T49" fmla="*/ 1261 h 3155"/>
              <a:gd name="T50" fmla="*/ 219467 w 2453"/>
              <a:gd name="T51" fmla="*/ 3062 h 3155"/>
              <a:gd name="T52" fmla="*/ 228942 w 2453"/>
              <a:gd name="T53" fmla="*/ 5584 h 3155"/>
              <a:gd name="T54" fmla="*/ 238106 w 2453"/>
              <a:gd name="T55" fmla="*/ 8827 h 3155"/>
              <a:gd name="T56" fmla="*/ 247269 w 2453"/>
              <a:gd name="T57" fmla="*/ 12609 h 3155"/>
              <a:gd name="T58" fmla="*/ 256123 w 2453"/>
              <a:gd name="T59" fmla="*/ 16933 h 3155"/>
              <a:gd name="T60" fmla="*/ 264665 w 2453"/>
              <a:gd name="T61" fmla="*/ 22157 h 3155"/>
              <a:gd name="T62" fmla="*/ 273208 w 2453"/>
              <a:gd name="T63" fmla="*/ 27921 h 3155"/>
              <a:gd name="T64" fmla="*/ 281440 w 2453"/>
              <a:gd name="T65" fmla="*/ 34045 h 3155"/>
              <a:gd name="T66" fmla="*/ 289361 w 2453"/>
              <a:gd name="T67" fmla="*/ 40891 h 3155"/>
              <a:gd name="T68" fmla="*/ 304583 w 2453"/>
              <a:gd name="T69" fmla="*/ 56382 h 3155"/>
              <a:gd name="T70" fmla="*/ 318561 w 2453"/>
              <a:gd name="T71" fmla="*/ 73675 h 3155"/>
              <a:gd name="T72" fmla="*/ 331608 w 2453"/>
              <a:gd name="T73" fmla="*/ 92950 h 3155"/>
              <a:gd name="T74" fmla="*/ 343257 w 2453"/>
              <a:gd name="T75" fmla="*/ 114025 h 3155"/>
              <a:gd name="T76" fmla="*/ 353508 w 2453"/>
              <a:gd name="T77" fmla="*/ 136542 h 3155"/>
              <a:gd name="T78" fmla="*/ 362362 w 2453"/>
              <a:gd name="T79" fmla="*/ 160860 h 3155"/>
              <a:gd name="T80" fmla="*/ 369351 w 2453"/>
              <a:gd name="T81" fmla="*/ 186259 h 3155"/>
              <a:gd name="T82" fmla="*/ 375098 w 2453"/>
              <a:gd name="T83" fmla="*/ 213099 h 3155"/>
              <a:gd name="T84" fmla="*/ 378826 w 2453"/>
              <a:gd name="T85" fmla="*/ 240660 h 3155"/>
              <a:gd name="T86" fmla="*/ 380534 w 2453"/>
              <a:gd name="T87" fmla="*/ 262096 h 3155"/>
              <a:gd name="T88" fmla="*/ 381000 w 2453"/>
              <a:gd name="T89" fmla="*/ 276687 h 3155"/>
              <a:gd name="T90" fmla="*/ 381000 w 2453"/>
              <a:gd name="T91" fmla="*/ 568325 h 3155"/>
              <a:gd name="T92" fmla="*/ 0 w 2453"/>
              <a:gd name="T93" fmla="*/ 284072 h 3155"/>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2453"/>
              <a:gd name="T142" fmla="*/ 0 h 3155"/>
              <a:gd name="T143" fmla="*/ 2453 w 2453"/>
              <a:gd name="T144" fmla="*/ 3155 h 3155"/>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2453" h="3155">
                <a:moveTo>
                  <a:pt x="0" y="1577"/>
                </a:moveTo>
                <a:lnTo>
                  <a:pt x="0" y="1536"/>
                </a:lnTo>
                <a:lnTo>
                  <a:pt x="1" y="1496"/>
                </a:lnTo>
                <a:lnTo>
                  <a:pt x="3" y="1455"/>
                </a:lnTo>
                <a:lnTo>
                  <a:pt x="6" y="1415"/>
                </a:lnTo>
                <a:lnTo>
                  <a:pt x="14" y="1336"/>
                </a:lnTo>
                <a:lnTo>
                  <a:pt x="24" y="1259"/>
                </a:lnTo>
                <a:lnTo>
                  <a:pt x="38" y="1183"/>
                </a:lnTo>
                <a:lnTo>
                  <a:pt x="55" y="1108"/>
                </a:lnTo>
                <a:lnTo>
                  <a:pt x="74" y="1034"/>
                </a:lnTo>
                <a:lnTo>
                  <a:pt x="96" y="963"/>
                </a:lnTo>
                <a:lnTo>
                  <a:pt x="120" y="893"/>
                </a:lnTo>
                <a:lnTo>
                  <a:pt x="147" y="825"/>
                </a:lnTo>
                <a:lnTo>
                  <a:pt x="178" y="758"/>
                </a:lnTo>
                <a:lnTo>
                  <a:pt x="209" y="694"/>
                </a:lnTo>
                <a:lnTo>
                  <a:pt x="243" y="633"/>
                </a:lnTo>
                <a:lnTo>
                  <a:pt x="279" y="574"/>
                </a:lnTo>
                <a:lnTo>
                  <a:pt x="318" y="516"/>
                </a:lnTo>
                <a:lnTo>
                  <a:pt x="359" y="461"/>
                </a:lnTo>
                <a:lnTo>
                  <a:pt x="401" y="409"/>
                </a:lnTo>
                <a:lnTo>
                  <a:pt x="446" y="360"/>
                </a:lnTo>
                <a:lnTo>
                  <a:pt x="492" y="313"/>
                </a:lnTo>
                <a:lnTo>
                  <a:pt x="540" y="268"/>
                </a:lnTo>
                <a:lnTo>
                  <a:pt x="590" y="227"/>
                </a:lnTo>
                <a:lnTo>
                  <a:pt x="616" y="208"/>
                </a:lnTo>
                <a:lnTo>
                  <a:pt x="642" y="189"/>
                </a:lnTo>
                <a:lnTo>
                  <a:pt x="667" y="171"/>
                </a:lnTo>
                <a:lnTo>
                  <a:pt x="694" y="155"/>
                </a:lnTo>
                <a:lnTo>
                  <a:pt x="721" y="139"/>
                </a:lnTo>
                <a:lnTo>
                  <a:pt x="749" y="123"/>
                </a:lnTo>
                <a:lnTo>
                  <a:pt x="776" y="108"/>
                </a:lnTo>
                <a:lnTo>
                  <a:pt x="804" y="94"/>
                </a:lnTo>
                <a:lnTo>
                  <a:pt x="833" y="81"/>
                </a:lnTo>
                <a:lnTo>
                  <a:pt x="861" y="70"/>
                </a:lnTo>
                <a:lnTo>
                  <a:pt x="891" y="59"/>
                </a:lnTo>
                <a:lnTo>
                  <a:pt x="920" y="49"/>
                </a:lnTo>
                <a:lnTo>
                  <a:pt x="949" y="39"/>
                </a:lnTo>
                <a:lnTo>
                  <a:pt x="979" y="31"/>
                </a:lnTo>
                <a:lnTo>
                  <a:pt x="1010" y="24"/>
                </a:lnTo>
                <a:lnTo>
                  <a:pt x="1040" y="17"/>
                </a:lnTo>
                <a:lnTo>
                  <a:pt x="1071" y="11"/>
                </a:lnTo>
                <a:lnTo>
                  <a:pt x="1101" y="7"/>
                </a:lnTo>
                <a:lnTo>
                  <a:pt x="1132" y="3"/>
                </a:lnTo>
                <a:lnTo>
                  <a:pt x="1163" y="1"/>
                </a:lnTo>
                <a:lnTo>
                  <a:pt x="1194" y="0"/>
                </a:lnTo>
                <a:lnTo>
                  <a:pt x="1227" y="0"/>
                </a:lnTo>
                <a:lnTo>
                  <a:pt x="1259" y="0"/>
                </a:lnTo>
                <a:lnTo>
                  <a:pt x="1290" y="1"/>
                </a:lnTo>
                <a:lnTo>
                  <a:pt x="1321" y="3"/>
                </a:lnTo>
                <a:lnTo>
                  <a:pt x="1352" y="7"/>
                </a:lnTo>
                <a:lnTo>
                  <a:pt x="1383" y="11"/>
                </a:lnTo>
                <a:lnTo>
                  <a:pt x="1413" y="17"/>
                </a:lnTo>
                <a:lnTo>
                  <a:pt x="1443" y="24"/>
                </a:lnTo>
                <a:lnTo>
                  <a:pt x="1474" y="31"/>
                </a:lnTo>
                <a:lnTo>
                  <a:pt x="1504" y="39"/>
                </a:lnTo>
                <a:lnTo>
                  <a:pt x="1533" y="49"/>
                </a:lnTo>
                <a:lnTo>
                  <a:pt x="1563" y="59"/>
                </a:lnTo>
                <a:lnTo>
                  <a:pt x="1592" y="70"/>
                </a:lnTo>
                <a:lnTo>
                  <a:pt x="1620" y="81"/>
                </a:lnTo>
                <a:lnTo>
                  <a:pt x="1649" y="94"/>
                </a:lnTo>
                <a:lnTo>
                  <a:pt x="1677" y="108"/>
                </a:lnTo>
                <a:lnTo>
                  <a:pt x="1704" y="123"/>
                </a:lnTo>
                <a:lnTo>
                  <a:pt x="1732" y="139"/>
                </a:lnTo>
                <a:lnTo>
                  <a:pt x="1759" y="155"/>
                </a:lnTo>
                <a:lnTo>
                  <a:pt x="1785" y="171"/>
                </a:lnTo>
                <a:lnTo>
                  <a:pt x="1812" y="189"/>
                </a:lnTo>
                <a:lnTo>
                  <a:pt x="1837" y="208"/>
                </a:lnTo>
                <a:lnTo>
                  <a:pt x="1863" y="227"/>
                </a:lnTo>
                <a:lnTo>
                  <a:pt x="1912" y="268"/>
                </a:lnTo>
                <a:lnTo>
                  <a:pt x="1961" y="313"/>
                </a:lnTo>
                <a:lnTo>
                  <a:pt x="2007" y="360"/>
                </a:lnTo>
                <a:lnTo>
                  <a:pt x="2051" y="409"/>
                </a:lnTo>
                <a:lnTo>
                  <a:pt x="2094" y="461"/>
                </a:lnTo>
                <a:lnTo>
                  <a:pt x="2135" y="516"/>
                </a:lnTo>
                <a:lnTo>
                  <a:pt x="2173" y="574"/>
                </a:lnTo>
                <a:lnTo>
                  <a:pt x="2210" y="633"/>
                </a:lnTo>
                <a:lnTo>
                  <a:pt x="2244" y="694"/>
                </a:lnTo>
                <a:lnTo>
                  <a:pt x="2276" y="758"/>
                </a:lnTo>
                <a:lnTo>
                  <a:pt x="2305" y="825"/>
                </a:lnTo>
                <a:lnTo>
                  <a:pt x="2333" y="893"/>
                </a:lnTo>
                <a:lnTo>
                  <a:pt x="2357" y="963"/>
                </a:lnTo>
                <a:lnTo>
                  <a:pt x="2378" y="1034"/>
                </a:lnTo>
                <a:lnTo>
                  <a:pt x="2398" y="1108"/>
                </a:lnTo>
                <a:lnTo>
                  <a:pt x="2415" y="1183"/>
                </a:lnTo>
                <a:lnTo>
                  <a:pt x="2429" y="1259"/>
                </a:lnTo>
                <a:lnTo>
                  <a:pt x="2439" y="1336"/>
                </a:lnTo>
                <a:lnTo>
                  <a:pt x="2447" y="1415"/>
                </a:lnTo>
                <a:lnTo>
                  <a:pt x="2450" y="1455"/>
                </a:lnTo>
                <a:lnTo>
                  <a:pt x="2452" y="1496"/>
                </a:lnTo>
                <a:lnTo>
                  <a:pt x="2453" y="1536"/>
                </a:lnTo>
                <a:lnTo>
                  <a:pt x="2453" y="1577"/>
                </a:lnTo>
                <a:lnTo>
                  <a:pt x="2453" y="3155"/>
                </a:lnTo>
                <a:lnTo>
                  <a:pt x="0" y="3155"/>
                </a:lnTo>
                <a:lnTo>
                  <a:pt x="0" y="1577"/>
                </a:lnTo>
              </a:path>
            </a:pathLst>
          </a:custGeom>
          <a:noFill/>
          <a:ln w="4763">
            <a:solidFill>
              <a:srgbClr val="000000"/>
            </a:solidFill>
            <a:prstDash val="solid"/>
            <a:round/>
            <a:headEnd/>
            <a:tailEnd/>
          </a:ln>
        </p:spPr>
        <p:txBody>
          <a:bodyPr lIns="57150" tIns="28575" rIns="57150" bIns="28575"/>
          <a:lstStyle/>
          <a:p>
            <a:endParaRPr lang="en-US"/>
          </a:p>
        </p:txBody>
      </p:sp>
      <p:sp>
        <p:nvSpPr>
          <p:cNvPr id="62825" name="Freeform 481"/>
          <p:cNvSpPr>
            <a:spLocks/>
          </p:cNvSpPr>
          <p:nvPr/>
        </p:nvSpPr>
        <p:spPr bwMode="auto">
          <a:xfrm>
            <a:off x="5756275" y="2889250"/>
            <a:ext cx="381000" cy="190500"/>
          </a:xfrm>
          <a:custGeom>
            <a:avLst/>
            <a:gdLst>
              <a:gd name="T0" fmla="*/ 0 w 2453"/>
              <a:gd name="T1" fmla="*/ 0 h 1052"/>
              <a:gd name="T2" fmla="*/ 381000 w 2453"/>
              <a:gd name="T3" fmla="*/ 0 h 1052"/>
              <a:gd name="T4" fmla="*/ 304117 w 2453"/>
              <a:gd name="T5" fmla="*/ 190500 h 1052"/>
              <a:gd name="T6" fmla="*/ 76728 w 2453"/>
              <a:gd name="T7" fmla="*/ 190500 h 1052"/>
              <a:gd name="T8" fmla="*/ 0 w 2453"/>
              <a:gd name="T9" fmla="*/ 0 h 1052"/>
              <a:gd name="T10" fmla="*/ 0 60000 65536"/>
              <a:gd name="T11" fmla="*/ 0 60000 65536"/>
              <a:gd name="T12" fmla="*/ 0 60000 65536"/>
              <a:gd name="T13" fmla="*/ 0 60000 65536"/>
              <a:gd name="T14" fmla="*/ 0 60000 65536"/>
              <a:gd name="T15" fmla="*/ 0 w 2453"/>
              <a:gd name="T16" fmla="*/ 0 h 1052"/>
              <a:gd name="T17" fmla="*/ 2453 w 2453"/>
              <a:gd name="T18" fmla="*/ 1052 h 1052"/>
            </a:gdLst>
            <a:ahLst/>
            <a:cxnLst>
              <a:cxn ang="T10">
                <a:pos x="T0" y="T1"/>
              </a:cxn>
              <a:cxn ang="T11">
                <a:pos x="T2" y="T3"/>
              </a:cxn>
              <a:cxn ang="T12">
                <a:pos x="T4" y="T5"/>
              </a:cxn>
              <a:cxn ang="T13">
                <a:pos x="T6" y="T7"/>
              </a:cxn>
              <a:cxn ang="T14">
                <a:pos x="T8" y="T9"/>
              </a:cxn>
            </a:cxnLst>
            <a:rect l="T15" t="T16" r="T17" b="T18"/>
            <a:pathLst>
              <a:path w="2453" h="1052">
                <a:moveTo>
                  <a:pt x="0" y="0"/>
                </a:moveTo>
                <a:lnTo>
                  <a:pt x="2453" y="0"/>
                </a:lnTo>
                <a:lnTo>
                  <a:pt x="1958" y="1052"/>
                </a:lnTo>
                <a:lnTo>
                  <a:pt x="494" y="1052"/>
                </a:lnTo>
                <a:lnTo>
                  <a:pt x="0" y="0"/>
                </a:lnTo>
                <a:close/>
              </a:path>
            </a:pathLst>
          </a:custGeom>
          <a:solidFill>
            <a:srgbClr val="99CCFF"/>
          </a:solidFill>
          <a:ln w="9525">
            <a:noFill/>
            <a:round/>
            <a:headEnd/>
            <a:tailEnd/>
          </a:ln>
        </p:spPr>
        <p:txBody>
          <a:bodyPr lIns="57150" tIns="28575" rIns="57150" bIns="28575"/>
          <a:lstStyle/>
          <a:p>
            <a:endParaRPr lang="en-US"/>
          </a:p>
        </p:txBody>
      </p:sp>
      <p:sp>
        <p:nvSpPr>
          <p:cNvPr id="62826" name="Freeform 482"/>
          <p:cNvSpPr>
            <a:spLocks/>
          </p:cNvSpPr>
          <p:nvPr/>
        </p:nvSpPr>
        <p:spPr bwMode="auto">
          <a:xfrm>
            <a:off x="5756275" y="2889250"/>
            <a:ext cx="381000" cy="190500"/>
          </a:xfrm>
          <a:custGeom>
            <a:avLst/>
            <a:gdLst>
              <a:gd name="T0" fmla="*/ 0 w 2453"/>
              <a:gd name="T1" fmla="*/ 0 h 1052"/>
              <a:gd name="T2" fmla="*/ 381000 w 2453"/>
              <a:gd name="T3" fmla="*/ 0 h 1052"/>
              <a:gd name="T4" fmla="*/ 304117 w 2453"/>
              <a:gd name="T5" fmla="*/ 190500 h 1052"/>
              <a:gd name="T6" fmla="*/ 76728 w 2453"/>
              <a:gd name="T7" fmla="*/ 190500 h 1052"/>
              <a:gd name="T8" fmla="*/ 0 w 2453"/>
              <a:gd name="T9" fmla="*/ 0 h 1052"/>
              <a:gd name="T10" fmla="*/ 0 60000 65536"/>
              <a:gd name="T11" fmla="*/ 0 60000 65536"/>
              <a:gd name="T12" fmla="*/ 0 60000 65536"/>
              <a:gd name="T13" fmla="*/ 0 60000 65536"/>
              <a:gd name="T14" fmla="*/ 0 60000 65536"/>
              <a:gd name="T15" fmla="*/ 0 w 2453"/>
              <a:gd name="T16" fmla="*/ 0 h 1052"/>
              <a:gd name="T17" fmla="*/ 2453 w 2453"/>
              <a:gd name="T18" fmla="*/ 1052 h 1052"/>
            </a:gdLst>
            <a:ahLst/>
            <a:cxnLst>
              <a:cxn ang="T10">
                <a:pos x="T0" y="T1"/>
              </a:cxn>
              <a:cxn ang="T11">
                <a:pos x="T2" y="T3"/>
              </a:cxn>
              <a:cxn ang="T12">
                <a:pos x="T4" y="T5"/>
              </a:cxn>
              <a:cxn ang="T13">
                <a:pos x="T6" y="T7"/>
              </a:cxn>
              <a:cxn ang="T14">
                <a:pos x="T8" y="T9"/>
              </a:cxn>
            </a:cxnLst>
            <a:rect l="T15" t="T16" r="T17" b="T18"/>
            <a:pathLst>
              <a:path w="2453" h="1052">
                <a:moveTo>
                  <a:pt x="0" y="0"/>
                </a:moveTo>
                <a:lnTo>
                  <a:pt x="2453" y="0"/>
                </a:lnTo>
                <a:lnTo>
                  <a:pt x="1958" y="1052"/>
                </a:lnTo>
                <a:lnTo>
                  <a:pt x="494" y="1052"/>
                </a:lnTo>
                <a:lnTo>
                  <a:pt x="0" y="0"/>
                </a:lnTo>
                <a:close/>
              </a:path>
            </a:pathLst>
          </a:custGeom>
          <a:noFill/>
          <a:ln w="4763">
            <a:solidFill>
              <a:srgbClr val="000000"/>
            </a:solidFill>
            <a:prstDash val="solid"/>
            <a:round/>
            <a:headEnd/>
            <a:tailEnd/>
          </a:ln>
        </p:spPr>
        <p:txBody>
          <a:bodyPr lIns="57150" tIns="28575" rIns="57150" bIns="28575"/>
          <a:lstStyle/>
          <a:p>
            <a:endParaRPr lang="en-US"/>
          </a:p>
        </p:txBody>
      </p:sp>
      <p:sp>
        <p:nvSpPr>
          <p:cNvPr id="62827" name="Rectangle 483"/>
          <p:cNvSpPr>
            <a:spLocks noChangeArrowheads="1"/>
          </p:cNvSpPr>
          <p:nvPr/>
        </p:nvSpPr>
        <p:spPr bwMode="auto">
          <a:xfrm>
            <a:off x="5811838" y="2965450"/>
            <a:ext cx="271462" cy="127000"/>
          </a:xfrm>
          <a:prstGeom prst="rect">
            <a:avLst/>
          </a:prstGeom>
          <a:solidFill>
            <a:srgbClr val="99CCFF"/>
          </a:solidFill>
          <a:ln w="9525">
            <a:noFill/>
            <a:miter lim="800000"/>
            <a:headEnd/>
            <a:tailEnd/>
          </a:ln>
        </p:spPr>
        <p:txBody>
          <a:bodyPr lIns="57150" tIns="28575" rIns="57150" bIns="28575"/>
          <a:lstStyle/>
          <a:p>
            <a:endParaRPr lang="en-US"/>
          </a:p>
        </p:txBody>
      </p:sp>
      <p:sp>
        <p:nvSpPr>
          <p:cNvPr id="62828" name="Rectangle 484"/>
          <p:cNvSpPr>
            <a:spLocks noChangeArrowheads="1"/>
          </p:cNvSpPr>
          <p:nvPr/>
        </p:nvSpPr>
        <p:spPr bwMode="auto">
          <a:xfrm>
            <a:off x="5756275" y="2886075"/>
            <a:ext cx="381000" cy="4763"/>
          </a:xfrm>
          <a:prstGeom prst="rect">
            <a:avLst/>
          </a:prstGeom>
          <a:solidFill>
            <a:srgbClr val="FFFFFF"/>
          </a:solidFill>
          <a:ln w="9525">
            <a:noFill/>
            <a:miter lim="800000"/>
            <a:headEnd/>
            <a:tailEnd/>
          </a:ln>
        </p:spPr>
        <p:txBody>
          <a:bodyPr lIns="57150" tIns="28575" rIns="57150" bIns="28575"/>
          <a:lstStyle/>
          <a:p>
            <a:endParaRPr lang="en-US"/>
          </a:p>
        </p:txBody>
      </p:sp>
      <p:sp>
        <p:nvSpPr>
          <p:cNvPr id="62829" name="Rectangle 485"/>
          <p:cNvSpPr>
            <a:spLocks noChangeArrowheads="1"/>
          </p:cNvSpPr>
          <p:nvPr/>
        </p:nvSpPr>
        <p:spPr bwMode="auto">
          <a:xfrm>
            <a:off x="5800725" y="2692400"/>
            <a:ext cx="4763" cy="30163"/>
          </a:xfrm>
          <a:prstGeom prst="rect">
            <a:avLst/>
          </a:prstGeom>
          <a:solidFill>
            <a:srgbClr val="808080"/>
          </a:solidFill>
          <a:ln w="9525">
            <a:noFill/>
            <a:miter lim="800000"/>
            <a:headEnd/>
            <a:tailEnd/>
          </a:ln>
        </p:spPr>
        <p:txBody>
          <a:bodyPr lIns="57150" tIns="28575" rIns="57150" bIns="28575"/>
          <a:lstStyle/>
          <a:p>
            <a:endParaRPr lang="en-US"/>
          </a:p>
        </p:txBody>
      </p:sp>
      <p:sp>
        <p:nvSpPr>
          <p:cNvPr id="62830" name="Rectangle 486"/>
          <p:cNvSpPr>
            <a:spLocks noChangeArrowheads="1"/>
          </p:cNvSpPr>
          <p:nvPr/>
        </p:nvSpPr>
        <p:spPr bwMode="auto">
          <a:xfrm>
            <a:off x="5800725" y="2692400"/>
            <a:ext cx="4763" cy="30163"/>
          </a:xfrm>
          <a:prstGeom prst="rect">
            <a:avLst/>
          </a:prstGeom>
          <a:noFill/>
          <a:ln w="1588">
            <a:solidFill>
              <a:srgbClr val="000000"/>
            </a:solidFill>
            <a:miter lim="800000"/>
            <a:headEnd/>
            <a:tailEnd/>
          </a:ln>
        </p:spPr>
        <p:txBody>
          <a:bodyPr lIns="57150" tIns="28575" rIns="57150" bIns="28575"/>
          <a:lstStyle/>
          <a:p>
            <a:endParaRPr lang="en-US"/>
          </a:p>
        </p:txBody>
      </p:sp>
      <p:sp>
        <p:nvSpPr>
          <p:cNvPr id="62831" name="Rectangle 487"/>
          <p:cNvSpPr>
            <a:spLocks noChangeArrowheads="1"/>
          </p:cNvSpPr>
          <p:nvPr/>
        </p:nvSpPr>
        <p:spPr bwMode="auto">
          <a:xfrm>
            <a:off x="5788025" y="2627313"/>
            <a:ext cx="28575" cy="65087"/>
          </a:xfrm>
          <a:prstGeom prst="rect">
            <a:avLst/>
          </a:prstGeom>
          <a:solidFill>
            <a:srgbClr val="808080"/>
          </a:solidFill>
          <a:ln w="9525">
            <a:noFill/>
            <a:miter lim="800000"/>
            <a:headEnd/>
            <a:tailEnd/>
          </a:ln>
        </p:spPr>
        <p:txBody>
          <a:bodyPr lIns="57150" tIns="28575" rIns="57150" bIns="28575"/>
          <a:lstStyle/>
          <a:p>
            <a:endParaRPr lang="en-US"/>
          </a:p>
        </p:txBody>
      </p:sp>
      <p:sp>
        <p:nvSpPr>
          <p:cNvPr id="62832" name="Rectangle 488"/>
          <p:cNvSpPr>
            <a:spLocks noChangeArrowheads="1"/>
          </p:cNvSpPr>
          <p:nvPr/>
        </p:nvSpPr>
        <p:spPr bwMode="auto">
          <a:xfrm>
            <a:off x="5788025" y="2627313"/>
            <a:ext cx="28575" cy="65087"/>
          </a:xfrm>
          <a:prstGeom prst="rect">
            <a:avLst/>
          </a:prstGeom>
          <a:noFill/>
          <a:ln w="1588">
            <a:solidFill>
              <a:srgbClr val="000000"/>
            </a:solidFill>
            <a:miter lim="800000"/>
            <a:headEnd/>
            <a:tailEnd/>
          </a:ln>
        </p:spPr>
        <p:txBody>
          <a:bodyPr lIns="57150" tIns="28575" rIns="57150" bIns="28575"/>
          <a:lstStyle/>
          <a:p>
            <a:endParaRPr lang="en-US"/>
          </a:p>
        </p:txBody>
      </p:sp>
      <p:sp>
        <p:nvSpPr>
          <p:cNvPr id="62833" name="Rectangle 489"/>
          <p:cNvSpPr>
            <a:spLocks noChangeArrowheads="1"/>
          </p:cNvSpPr>
          <p:nvPr/>
        </p:nvSpPr>
        <p:spPr bwMode="auto">
          <a:xfrm>
            <a:off x="5832475" y="2692400"/>
            <a:ext cx="4763" cy="30163"/>
          </a:xfrm>
          <a:prstGeom prst="rect">
            <a:avLst/>
          </a:prstGeom>
          <a:solidFill>
            <a:srgbClr val="808080"/>
          </a:solidFill>
          <a:ln w="9525">
            <a:noFill/>
            <a:miter lim="800000"/>
            <a:headEnd/>
            <a:tailEnd/>
          </a:ln>
        </p:spPr>
        <p:txBody>
          <a:bodyPr lIns="57150" tIns="28575" rIns="57150" bIns="28575"/>
          <a:lstStyle/>
          <a:p>
            <a:endParaRPr lang="en-US"/>
          </a:p>
        </p:txBody>
      </p:sp>
      <p:sp>
        <p:nvSpPr>
          <p:cNvPr id="62834" name="Rectangle 490"/>
          <p:cNvSpPr>
            <a:spLocks noChangeArrowheads="1"/>
          </p:cNvSpPr>
          <p:nvPr/>
        </p:nvSpPr>
        <p:spPr bwMode="auto">
          <a:xfrm>
            <a:off x="5832475" y="2692400"/>
            <a:ext cx="4763" cy="30163"/>
          </a:xfrm>
          <a:prstGeom prst="rect">
            <a:avLst/>
          </a:prstGeom>
          <a:noFill/>
          <a:ln w="1588">
            <a:solidFill>
              <a:srgbClr val="000000"/>
            </a:solidFill>
            <a:miter lim="800000"/>
            <a:headEnd/>
            <a:tailEnd/>
          </a:ln>
        </p:spPr>
        <p:txBody>
          <a:bodyPr lIns="57150" tIns="28575" rIns="57150" bIns="28575"/>
          <a:lstStyle/>
          <a:p>
            <a:endParaRPr lang="en-US"/>
          </a:p>
        </p:txBody>
      </p:sp>
      <p:sp>
        <p:nvSpPr>
          <p:cNvPr id="62835" name="Rectangle 491"/>
          <p:cNvSpPr>
            <a:spLocks noChangeArrowheads="1"/>
          </p:cNvSpPr>
          <p:nvPr/>
        </p:nvSpPr>
        <p:spPr bwMode="auto">
          <a:xfrm>
            <a:off x="5819775" y="2627313"/>
            <a:ext cx="28575" cy="65087"/>
          </a:xfrm>
          <a:prstGeom prst="rect">
            <a:avLst/>
          </a:prstGeom>
          <a:solidFill>
            <a:srgbClr val="808080"/>
          </a:solidFill>
          <a:ln w="9525">
            <a:noFill/>
            <a:miter lim="800000"/>
            <a:headEnd/>
            <a:tailEnd/>
          </a:ln>
        </p:spPr>
        <p:txBody>
          <a:bodyPr lIns="57150" tIns="28575" rIns="57150" bIns="28575"/>
          <a:lstStyle/>
          <a:p>
            <a:endParaRPr lang="en-US"/>
          </a:p>
        </p:txBody>
      </p:sp>
      <p:sp>
        <p:nvSpPr>
          <p:cNvPr id="62836" name="Rectangle 492"/>
          <p:cNvSpPr>
            <a:spLocks noChangeArrowheads="1"/>
          </p:cNvSpPr>
          <p:nvPr/>
        </p:nvSpPr>
        <p:spPr bwMode="auto">
          <a:xfrm>
            <a:off x="5819775" y="2627313"/>
            <a:ext cx="28575" cy="65087"/>
          </a:xfrm>
          <a:prstGeom prst="rect">
            <a:avLst/>
          </a:prstGeom>
          <a:noFill/>
          <a:ln w="1588">
            <a:solidFill>
              <a:srgbClr val="000000"/>
            </a:solidFill>
            <a:miter lim="800000"/>
            <a:headEnd/>
            <a:tailEnd/>
          </a:ln>
        </p:spPr>
        <p:txBody>
          <a:bodyPr lIns="57150" tIns="28575" rIns="57150" bIns="28575"/>
          <a:lstStyle/>
          <a:p>
            <a:endParaRPr lang="en-US"/>
          </a:p>
        </p:txBody>
      </p:sp>
      <p:sp>
        <p:nvSpPr>
          <p:cNvPr id="62837" name="Rectangle 493"/>
          <p:cNvSpPr>
            <a:spLocks noChangeArrowheads="1"/>
          </p:cNvSpPr>
          <p:nvPr/>
        </p:nvSpPr>
        <p:spPr bwMode="auto">
          <a:xfrm>
            <a:off x="5864225" y="2692400"/>
            <a:ext cx="4763" cy="30163"/>
          </a:xfrm>
          <a:prstGeom prst="rect">
            <a:avLst/>
          </a:prstGeom>
          <a:solidFill>
            <a:srgbClr val="808080"/>
          </a:solidFill>
          <a:ln w="9525">
            <a:noFill/>
            <a:miter lim="800000"/>
            <a:headEnd/>
            <a:tailEnd/>
          </a:ln>
        </p:spPr>
        <p:txBody>
          <a:bodyPr lIns="57150" tIns="28575" rIns="57150" bIns="28575"/>
          <a:lstStyle/>
          <a:p>
            <a:endParaRPr lang="en-US"/>
          </a:p>
        </p:txBody>
      </p:sp>
      <p:sp>
        <p:nvSpPr>
          <p:cNvPr id="62838" name="Rectangle 494"/>
          <p:cNvSpPr>
            <a:spLocks noChangeArrowheads="1"/>
          </p:cNvSpPr>
          <p:nvPr/>
        </p:nvSpPr>
        <p:spPr bwMode="auto">
          <a:xfrm>
            <a:off x="5864225" y="2692400"/>
            <a:ext cx="4763" cy="30163"/>
          </a:xfrm>
          <a:prstGeom prst="rect">
            <a:avLst/>
          </a:prstGeom>
          <a:noFill/>
          <a:ln w="1588">
            <a:solidFill>
              <a:srgbClr val="000000"/>
            </a:solidFill>
            <a:miter lim="800000"/>
            <a:headEnd/>
            <a:tailEnd/>
          </a:ln>
        </p:spPr>
        <p:txBody>
          <a:bodyPr lIns="57150" tIns="28575" rIns="57150" bIns="28575"/>
          <a:lstStyle/>
          <a:p>
            <a:endParaRPr lang="en-US"/>
          </a:p>
        </p:txBody>
      </p:sp>
      <p:sp>
        <p:nvSpPr>
          <p:cNvPr id="62839" name="Rectangle 495"/>
          <p:cNvSpPr>
            <a:spLocks noChangeArrowheads="1"/>
          </p:cNvSpPr>
          <p:nvPr/>
        </p:nvSpPr>
        <p:spPr bwMode="auto">
          <a:xfrm>
            <a:off x="5851525" y="2627313"/>
            <a:ext cx="28575" cy="65087"/>
          </a:xfrm>
          <a:prstGeom prst="rect">
            <a:avLst/>
          </a:prstGeom>
          <a:solidFill>
            <a:srgbClr val="808080"/>
          </a:solidFill>
          <a:ln w="9525">
            <a:noFill/>
            <a:miter lim="800000"/>
            <a:headEnd/>
            <a:tailEnd/>
          </a:ln>
        </p:spPr>
        <p:txBody>
          <a:bodyPr lIns="57150" tIns="28575" rIns="57150" bIns="28575"/>
          <a:lstStyle/>
          <a:p>
            <a:endParaRPr lang="en-US"/>
          </a:p>
        </p:txBody>
      </p:sp>
      <p:sp>
        <p:nvSpPr>
          <p:cNvPr id="62840" name="Rectangle 496"/>
          <p:cNvSpPr>
            <a:spLocks noChangeArrowheads="1"/>
          </p:cNvSpPr>
          <p:nvPr/>
        </p:nvSpPr>
        <p:spPr bwMode="auto">
          <a:xfrm>
            <a:off x="5851525" y="2627313"/>
            <a:ext cx="28575" cy="65087"/>
          </a:xfrm>
          <a:prstGeom prst="rect">
            <a:avLst/>
          </a:prstGeom>
          <a:noFill/>
          <a:ln w="1588">
            <a:solidFill>
              <a:srgbClr val="000000"/>
            </a:solidFill>
            <a:miter lim="800000"/>
            <a:headEnd/>
            <a:tailEnd/>
          </a:ln>
        </p:spPr>
        <p:txBody>
          <a:bodyPr lIns="57150" tIns="28575" rIns="57150" bIns="28575"/>
          <a:lstStyle/>
          <a:p>
            <a:endParaRPr lang="en-US"/>
          </a:p>
        </p:txBody>
      </p:sp>
      <p:sp>
        <p:nvSpPr>
          <p:cNvPr id="62841" name="Rectangle 497"/>
          <p:cNvSpPr>
            <a:spLocks noChangeArrowheads="1"/>
          </p:cNvSpPr>
          <p:nvPr/>
        </p:nvSpPr>
        <p:spPr bwMode="auto">
          <a:xfrm>
            <a:off x="5895975" y="2692400"/>
            <a:ext cx="4763" cy="30163"/>
          </a:xfrm>
          <a:prstGeom prst="rect">
            <a:avLst/>
          </a:prstGeom>
          <a:solidFill>
            <a:srgbClr val="808080"/>
          </a:solidFill>
          <a:ln w="9525">
            <a:noFill/>
            <a:miter lim="800000"/>
            <a:headEnd/>
            <a:tailEnd/>
          </a:ln>
        </p:spPr>
        <p:txBody>
          <a:bodyPr lIns="57150" tIns="28575" rIns="57150" bIns="28575"/>
          <a:lstStyle/>
          <a:p>
            <a:endParaRPr lang="en-US"/>
          </a:p>
        </p:txBody>
      </p:sp>
      <p:sp>
        <p:nvSpPr>
          <p:cNvPr id="62842" name="Rectangle 498"/>
          <p:cNvSpPr>
            <a:spLocks noChangeArrowheads="1"/>
          </p:cNvSpPr>
          <p:nvPr/>
        </p:nvSpPr>
        <p:spPr bwMode="auto">
          <a:xfrm>
            <a:off x="5895975" y="2692400"/>
            <a:ext cx="4763" cy="30163"/>
          </a:xfrm>
          <a:prstGeom prst="rect">
            <a:avLst/>
          </a:prstGeom>
          <a:noFill/>
          <a:ln w="1588">
            <a:solidFill>
              <a:srgbClr val="000000"/>
            </a:solidFill>
            <a:miter lim="800000"/>
            <a:headEnd/>
            <a:tailEnd/>
          </a:ln>
        </p:spPr>
        <p:txBody>
          <a:bodyPr lIns="57150" tIns="28575" rIns="57150" bIns="28575"/>
          <a:lstStyle/>
          <a:p>
            <a:endParaRPr lang="en-US"/>
          </a:p>
        </p:txBody>
      </p:sp>
      <p:sp>
        <p:nvSpPr>
          <p:cNvPr id="62843" name="Rectangle 499"/>
          <p:cNvSpPr>
            <a:spLocks noChangeArrowheads="1"/>
          </p:cNvSpPr>
          <p:nvPr/>
        </p:nvSpPr>
        <p:spPr bwMode="auto">
          <a:xfrm>
            <a:off x="5883275" y="2627313"/>
            <a:ext cx="28575" cy="65087"/>
          </a:xfrm>
          <a:prstGeom prst="rect">
            <a:avLst/>
          </a:prstGeom>
          <a:solidFill>
            <a:srgbClr val="808080"/>
          </a:solidFill>
          <a:ln w="9525">
            <a:noFill/>
            <a:miter lim="800000"/>
            <a:headEnd/>
            <a:tailEnd/>
          </a:ln>
        </p:spPr>
        <p:txBody>
          <a:bodyPr lIns="57150" tIns="28575" rIns="57150" bIns="28575"/>
          <a:lstStyle/>
          <a:p>
            <a:endParaRPr lang="en-US"/>
          </a:p>
        </p:txBody>
      </p:sp>
      <p:sp>
        <p:nvSpPr>
          <p:cNvPr id="62844" name="Rectangle 500"/>
          <p:cNvSpPr>
            <a:spLocks noChangeArrowheads="1"/>
          </p:cNvSpPr>
          <p:nvPr/>
        </p:nvSpPr>
        <p:spPr bwMode="auto">
          <a:xfrm>
            <a:off x="5883275" y="2627313"/>
            <a:ext cx="28575" cy="65087"/>
          </a:xfrm>
          <a:prstGeom prst="rect">
            <a:avLst/>
          </a:prstGeom>
          <a:noFill/>
          <a:ln w="1588">
            <a:solidFill>
              <a:srgbClr val="000000"/>
            </a:solidFill>
            <a:miter lim="800000"/>
            <a:headEnd/>
            <a:tailEnd/>
          </a:ln>
        </p:spPr>
        <p:txBody>
          <a:bodyPr lIns="57150" tIns="28575" rIns="57150" bIns="28575"/>
          <a:lstStyle/>
          <a:p>
            <a:endParaRPr lang="en-US"/>
          </a:p>
        </p:txBody>
      </p:sp>
      <p:sp>
        <p:nvSpPr>
          <p:cNvPr id="62845" name="Rectangle 501"/>
          <p:cNvSpPr>
            <a:spLocks noChangeArrowheads="1"/>
          </p:cNvSpPr>
          <p:nvPr/>
        </p:nvSpPr>
        <p:spPr bwMode="auto">
          <a:xfrm>
            <a:off x="5927725" y="2692400"/>
            <a:ext cx="4763" cy="30163"/>
          </a:xfrm>
          <a:prstGeom prst="rect">
            <a:avLst/>
          </a:prstGeom>
          <a:solidFill>
            <a:srgbClr val="808080"/>
          </a:solidFill>
          <a:ln w="9525">
            <a:noFill/>
            <a:miter lim="800000"/>
            <a:headEnd/>
            <a:tailEnd/>
          </a:ln>
        </p:spPr>
        <p:txBody>
          <a:bodyPr lIns="57150" tIns="28575" rIns="57150" bIns="28575"/>
          <a:lstStyle/>
          <a:p>
            <a:endParaRPr lang="en-US"/>
          </a:p>
        </p:txBody>
      </p:sp>
      <p:sp>
        <p:nvSpPr>
          <p:cNvPr id="62846" name="Rectangle 502"/>
          <p:cNvSpPr>
            <a:spLocks noChangeArrowheads="1"/>
          </p:cNvSpPr>
          <p:nvPr/>
        </p:nvSpPr>
        <p:spPr bwMode="auto">
          <a:xfrm>
            <a:off x="5927725" y="2692400"/>
            <a:ext cx="4763" cy="30163"/>
          </a:xfrm>
          <a:prstGeom prst="rect">
            <a:avLst/>
          </a:prstGeom>
          <a:noFill/>
          <a:ln w="1588">
            <a:solidFill>
              <a:srgbClr val="000000"/>
            </a:solidFill>
            <a:miter lim="800000"/>
            <a:headEnd/>
            <a:tailEnd/>
          </a:ln>
        </p:spPr>
        <p:txBody>
          <a:bodyPr lIns="57150" tIns="28575" rIns="57150" bIns="28575"/>
          <a:lstStyle/>
          <a:p>
            <a:endParaRPr lang="en-US"/>
          </a:p>
        </p:txBody>
      </p:sp>
      <p:sp>
        <p:nvSpPr>
          <p:cNvPr id="62847" name="Rectangle 503"/>
          <p:cNvSpPr>
            <a:spLocks noChangeArrowheads="1"/>
          </p:cNvSpPr>
          <p:nvPr/>
        </p:nvSpPr>
        <p:spPr bwMode="auto">
          <a:xfrm>
            <a:off x="5915025" y="2627313"/>
            <a:ext cx="28575" cy="65087"/>
          </a:xfrm>
          <a:prstGeom prst="rect">
            <a:avLst/>
          </a:prstGeom>
          <a:solidFill>
            <a:srgbClr val="808080"/>
          </a:solidFill>
          <a:ln w="9525">
            <a:noFill/>
            <a:miter lim="800000"/>
            <a:headEnd/>
            <a:tailEnd/>
          </a:ln>
        </p:spPr>
        <p:txBody>
          <a:bodyPr lIns="57150" tIns="28575" rIns="57150" bIns="28575"/>
          <a:lstStyle/>
          <a:p>
            <a:endParaRPr lang="en-US"/>
          </a:p>
        </p:txBody>
      </p:sp>
      <p:sp>
        <p:nvSpPr>
          <p:cNvPr id="62848" name="Rectangle 504"/>
          <p:cNvSpPr>
            <a:spLocks noChangeArrowheads="1"/>
          </p:cNvSpPr>
          <p:nvPr/>
        </p:nvSpPr>
        <p:spPr bwMode="auto">
          <a:xfrm>
            <a:off x="5915025" y="2627313"/>
            <a:ext cx="28575" cy="65087"/>
          </a:xfrm>
          <a:prstGeom prst="rect">
            <a:avLst/>
          </a:prstGeom>
          <a:noFill/>
          <a:ln w="1588">
            <a:solidFill>
              <a:srgbClr val="000000"/>
            </a:solidFill>
            <a:miter lim="800000"/>
            <a:headEnd/>
            <a:tailEnd/>
          </a:ln>
        </p:spPr>
        <p:txBody>
          <a:bodyPr lIns="57150" tIns="28575" rIns="57150" bIns="28575"/>
          <a:lstStyle/>
          <a:p>
            <a:endParaRPr lang="en-US"/>
          </a:p>
        </p:txBody>
      </p:sp>
      <p:sp>
        <p:nvSpPr>
          <p:cNvPr id="62849" name="Rectangle 505"/>
          <p:cNvSpPr>
            <a:spLocks noChangeArrowheads="1"/>
          </p:cNvSpPr>
          <p:nvPr/>
        </p:nvSpPr>
        <p:spPr bwMode="auto">
          <a:xfrm>
            <a:off x="5959475" y="2692400"/>
            <a:ext cx="6350" cy="30163"/>
          </a:xfrm>
          <a:prstGeom prst="rect">
            <a:avLst/>
          </a:prstGeom>
          <a:solidFill>
            <a:srgbClr val="808080"/>
          </a:solidFill>
          <a:ln w="9525">
            <a:noFill/>
            <a:miter lim="800000"/>
            <a:headEnd/>
            <a:tailEnd/>
          </a:ln>
        </p:spPr>
        <p:txBody>
          <a:bodyPr lIns="57150" tIns="28575" rIns="57150" bIns="28575"/>
          <a:lstStyle/>
          <a:p>
            <a:endParaRPr lang="en-US"/>
          </a:p>
        </p:txBody>
      </p:sp>
      <p:sp>
        <p:nvSpPr>
          <p:cNvPr id="62850" name="Rectangle 506"/>
          <p:cNvSpPr>
            <a:spLocks noChangeArrowheads="1"/>
          </p:cNvSpPr>
          <p:nvPr/>
        </p:nvSpPr>
        <p:spPr bwMode="auto">
          <a:xfrm>
            <a:off x="5959475" y="2692400"/>
            <a:ext cx="6350" cy="30163"/>
          </a:xfrm>
          <a:prstGeom prst="rect">
            <a:avLst/>
          </a:prstGeom>
          <a:noFill/>
          <a:ln w="1588">
            <a:solidFill>
              <a:srgbClr val="000000"/>
            </a:solidFill>
            <a:miter lim="800000"/>
            <a:headEnd/>
            <a:tailEnd/>
          </a:ln>
        </p:spPr>
        <p:txBody>
          <a:bodyPr lIns="57150" tIns="28575" rIns="57150" bIns="28575"/>
          <a:lstStyle/>
          <a:p>
            <a:endParaRPr lang="en-US"/>
          </a:p>
        </p:txBody>
      </p:sp>
      <p:sp>
        <p:nvSpPr>
          <p:cNvPr id="62851" name="Rectangle 507"/>
          <p:cNvSpPr>
            <a:spLocks noChangeArrowheads="1"/>
          </p:cNvSpPr>
          <p:nvPr/>
        </p:nvSpPr>
        <p:spPr bwMode="auto">
          <a:xfrm>
            <a:off x="5946775" y="2627313"/>
            <a:ext cx="28575" cy="65087"/>
          </a:xfrm>
          <a:prstGeom prst="rect">
            <a:avLst/>
          </a:prstGeom>
          <a:solidFill>
            <a:srgbClr val="808080"/>
          </a:solidFill>
          <a:ln w="9525">
            <a:noFill/>
            <a:miter lim="800000"/>
            <a:headEnd/>
            <a:tailEnd/>
          </a:ln>
        </p:spPr>
        <p:txBody>
          <a:bodyPr lIns="57150" tIns="28575" rIns="57150" bIns="28575"/>
          <a:lstStyle/>
          <a:p>
            <a:endParaRPr lang="en-US"/>
          </a:p>
        </p:txBody>
      </p:sp>
      <p:sp>
        <p:nvSpPr>
          <p:cNvPr id="62852" name="Rectangle 508"/>
          <p:cNvSpPr>
            <a:spLocks noChangeArrowheads="1"/>
          </p:cNvSpPr>
          <p:nvPr/>
        </p:nvSpPr>
        <p:spPr bwMode="auto">
          <a:xfrm>
            <a:off x="5946775" y="2627313"/>
            <a:ext cx="28575" cy="65087"/>
          </a:xfrm>
          <a:prstGeom prst="rect">
            <a:avLst/>
          </a:prstGeom>
          <a:noFill/>
          <a:ln w="1588">
            <a:solidFill>
              <a:srgbClr val="000000"/>
            </a:solidFill>
            <a:miter lim="800000"/>
            <a:headEnd/>
            <a:tailEnd/>
          </a:ln>
        </p:spPr>
        <p:txBody>
          <a:bodyPr lIns="57150" tIns="28575" rIns="57150" bIns="28575"/>
          <a:lstStyle/>
          <a:p>
            <a:endParaRPr lang="en-US"/>
          </a:p>
        </p:txBody>
      </p:sp>
      <p:sp>
        <p:nvSpPr>
          <p:cNvPr id="62853" name="Rectangle 509"/>
          <p:cNvSpPr>
            <a:spLocks noChangeArrowheads="1"/>
          </p:cNvSpPr>
          <p:nvPr/>
        </p:nvSpPr>
        <p:spPr bwMode="auto">
          <a:xfrm>
            <a:off x="5991225" y="2692400"/>
            <a:ext cx="6350" cy="30163"/>
          </a:xfrm>
          <a:prstGeom prst="rect">
            <a:avLst/>
          </a:prstGeom>
          <a:solidFill>
            <a:srgbClr val="808080"/>
          </a:solidFill>
          <a:ln w="9525">
            <a:noFill/>
            <a:miter lim="800000"/>
            <a:headEnd/>
            <a:tailEnd/>
          </a:ln>
        </p:spPr>
        <p:txBody>
          <a:bodyPr lIns="57150" tIns="28575" rIns="57150" bIns="28575"/>
          <a:lstStyle/>
          <a:p>
            <a:endParaRPr lang="en-US"/>
          </a:p>
        </p:txBody>
      </p:sp>
      <p:sp>
        <p:nvSpPr>
          <p:cNvPr id="62854" name="Rectangle 510"/>
          <p:cNvSpPr>
            <a:spLocks noChangeArrowheads="1"/>
          </p:cNvSpPr>
          <p:nvPr/>
        </p:nvSpPr>
        <p:spPr bwMode="auto">
          <a:xfrm>
            <a:off x="5991225" y="2692400"/>
            <a:ext cx="6350" cy="30163"/>
          </a:xfrm>
          <a:prstGeom prst="rect">
            <a:avLst/>
          </a:prstGeom>
          <a:noFill/>
          <a:ln w="1588">
            <a:solidFill>
              <a:srgbClr val="000000"/>
            </a:solidFill>
            <a:miter lim="800000"/>
            <a:headEnd/>
            <a:tailEnd/>
          </a:ln>
        </p:spPr>
        <p:txBody>
          <a:bodyPr lIns="57150" tIns="28575" rIns="57150" bIns="28575"/>
          <a:lstStyle/>
          <a:p>
            <a:endParaRPr lang="en-US"/>
          </a:p>
        </p:txBody>
      </p:sp>
      <p:sp>
        <p:nvSpPr>
          <p:cNvPr id="62855" name="Rectangle 511"/>
          <p:cNvSpPr>
            <a:spLocks noChangeArrowheads="1"/>
          </p:cNvSpPr>
          <p:nvPr/>
        </p:nvSpPr>
        <p:spPr bwMode="auto">
          <a:xfrm>
            <a:off x="5980113" y="2627313"/>
            <a:ext cx="26987" cy="65087"/>
          </a:xfrm>
          <a:prstGeom prst="rect">
            <a:avLst/>
          </a:prstGeom>
          <a:solidFill>
            <a:srgbClr val="808080"/>
          </a:solidFill>
          <a:ln w="9525">
            <a:noFill/>
            <a:miter lim="800000"/>
            <a:headEnd/>
            <a:tailEnd/>
          </a:ln>
        </p:spPr>
        <p:txBody>
          <a:bodyPr lIns="57150" tIns="28575" rIns="57150" bIns="28575"/>
          <a:lstStyle/>
          <a:p>
            <a:endParaRPr lang="en-US"/>
          </a:p>
        </p:txBody>
      </p:sp>
      <p:sp>
        <p:nvSpPr>
          <p:cNvPr id="62856" name="Rectangle 512"/>
          <p:cNvSpPr>
            <a:spLocks noChangeArrowheads="1"/>
          </p:cNvSpPr>
          <p:nvPr/>
        </p:nvSpPr>
        <p:spPr bwMode="auto">
          <a:xfrm>
            <a:off x="5980113" y="2627313"/>
            <a:ext cx="26987" cy="65087"/>
          </a:xfrm>
          <a:prstGeom prst="rect">
            <a:avLst/>
          </a:prstGeom>
          <a:noFill/>
          <a:ln w="1588">
            <a:solidFill>
              <a:srgbClr val="000000"/>
            </a:solidFill>
            <a:miter lim="800000"/>
            <a:headEnd/>
            <a:tailEnd/>
          </a:ln>
        </p:spPr>
        <p:txBody>
          <a:bodyPr lIns="57150" tIns="28575" rIns="57150" bIns="28575"/>
          <a:lstStyle/>
          <a:p>
            <a:endParaRPr lang="en-US"/>
          </a:p>
        </p:txBody>
      </p:sp>
      <p:sp>
        <p:nvSpPr>
          <p:cNvPr id="62857" name="Rectangle 513"/>
          <p:cNvSpPr>
            <a:spLocks noChangeArrowheads="1"/>
          </p:cNvSpPr>
          <p:nvPr/>
        </p:nvSpPr>
        <p:spPr bwMode="auto">
          <a:xfrm>
            <a:off x="6022975" y="2692400"/>
            <a:ext cx="6350" cy="30163"/>
          </a:xfrm>
          <a:prstGeom prst="rect">
            <a:avLst/>
          </a:prstGeom>
          <a:solidFill>
            <a:srgbClr val="808080"/>
          </a:solidFill>
          <a:ln w="9525">
            <a:noFill/>
            <a:miter lim="800000"/>
            <a:headEnd/>
            <a:tailEnd/>
          </a:ln>
        </p:spPr>
        <p:txBody>
          <a:bodyPr lIns="57150" tIns="28575" rIns="57150" bIns="28575"/>
          <a:lstStyle/>
          <a:p>
            <a:endParaRPr lang="en-US"/>
          </a:p>
        </p:txBody>
      </p:sp>
      <p:sp>
        <p:nvSpPr>
          <p:cNvPr id="62858" name="Rectangle 514"/>
          <p:cNvSpPr>
            <a:spLocks noChangeArrowheads="1"/>
          </p:cNvSpPr>
          <p:nvPr/>
        </p:nvSpPr>
        <p:spPr bwMode="auto">
          <a:xfrm>
            <a:off x="6022975" y="2692400"/>
            <a:ext cx="6350" cy="30163"/>
          </a:xfrm>
          <a:prstGeom prst="rect">
            <a:avLst/>
          </a:prstGeom>
          <a:noFill/>
          <a:ln w="1588">
            <a:solidFill>
              <a:srgbClr val="000000"/>
            </a:solidFill>
            <a:miter lim="800000"/>
            <a:headEnd/>
            <a:tailEnd/>
          </a:ln>
        </p:spPr>
        <p:txBody>
          <a:bodyPr lIns="57150" tIns="28575" rIns="57150" bIns="28575"/>
          <a:lstStyle/>
          <a:p>
            <a:endParaRPr lang="en-US"/>
          </a:p>
        </p:txBody>
      </p:sp>
      <p:sp>
        <p:nvSpPr>
          <p:cNvPr id="62859" name="Rectangle 515"/>
          <p:cNvSpPr>
            <a:spLocks noChangeArrowheads="1"/>
          </p:cNvSpPr>
          <p:nvPr/>
        </p:nvSpPr>
        <p:spPr bwMode="auto">
          <a:xfrm>
            <a:off x="6011863" y="2627313"/>
            <a:ext cx="26987" cy="65087"/>
          </a:xfrm>
          <a:prstGeom prst="rect">
            <a:avLst/>
          </a:prstGeom>
          <a:solidFill>
            <a:srgbClr val="808080"/>
          </a:solidFill>
          <a:ln w="9525">
            <a:noFill/>
            <a:miter lim="800000"/>
            <a:headEnd/>
            <a:tailEnd/>
          </a:ln>
        </p:spPr>
        <p:txBody>
          <a:bodyPr lIns="57150" tIns="28575" rIns="57150" bIns="28575"/>
          <a:lstStyle/>
          <a:p>
            <a:endParaRPr lang="en-US"/>
          </a:p>
        </p:txBody>
      </p:sp>
      <p:sp>
        <p:nvSpPr>
          <p:cNvPr id="62860" name="Rectangle 516"/>
          <p:cNvSpPr>
            <a:spLocks noChangeArrowheads="1"/>
          </p:cNvSpPr>
          <p:nvPr/>
        </p:nvSpPr>
        <p:spPr bwMode="auto">
          <a:xfrm>
            <a:off x="6011863" y="2627313"/>
            <a:ext cx="26987" cy="65087"/>
          </a:xfrm>
          <a:prstGeom prst="rect">
            <a:avLst/>
          </a:prstGeom>
          <a:noFill/>
          <a:ln w="1588">
            <a:solidFill>
              <a:srgbClr val="000000"/>
            </a:solidFill>
            <a:miter lim="800000"/>
            <a:headEnd/>
            <a:tailEnd/>
          </a:ln>
        </p:spPr>
        <p:txBody>
          <a:bodyPr lIns="57150" tIns="28575" rIns="57150" bIns="28575"/>
          <a:lstStyle/>
          <a:p>
            <a:endParaRPr lang="en-US"/>
          </a:p>
        </p:txBody>
      </p:sp>
      <p:sp>
        <p:nvSpPr>
          <p:cNvPr id="62861" name="Rectangle 517"/>
          <p:cNvSpPr>
            <a:spLocks noChangeArrowheads="1"/>
          </p:cNvSpPr>
          <p:nvPr/>
        </p:nvSpPr>
        <p:spPr bwMode="auto">
          <a:xfrm>
            <a:off x="6054725" y="2692400"/>
            <a:ext cx="6350" cy="30163"/>
          </a:xfrm>
          <a:prstGeom prst="rect">
            <a:avLst/>
          </a:prstGeom>
          <a:solidFill>
            <a:srgbClr val="808080"/>
          </a:solidFill>
          <a:ln w="9525">
            <a:noFill/>
            <a:miter lim="800000"/>
            <a:headEnd/>
            <a:tailEnd/>
          </a:ln>
        </p:spPr>
        <p:txBody>
          <a:bodyPr lIns="57150" tIns="28575" rIns="57150" bIns="28575"/>
          <a:lstStyle/>
          <a:p>
            <a:endParaRPr lang="en-US"/>
          </a:p>
        </p:txBody>
      </p:sp>
      <p:sp>
        <p:nvSpPr>
          <p:cNvPr id="62862" name="Rectangle 518"/>
          <p:cNvSpPr>
            <a:spLocks noChangeArrowheads="1"/>
          </p:cNvSpPr>
          <p:nvPr/>
        </p:nvSpPr>
        <p:spPr bwMode="auto">
          <a:xfrm>
            <a:off x="6054725" y="2692400"/>
            <a:ext cx="6350" cy="30163"/>
          </a:xfrm>
          <a:prstGeom prst="rect">
            <a:avLst/>
          </a:prstGeom>
          <a:noFill/>
          <a:ln w="1588">
            <a:solidFill>
              <a:srgbClr val="000000"/>
            </a:solidFill>
            <a:miter lim="800000"/>
            <a:headEnd/>
            <a:tailEnd/>
          </a:ln>
        </p:spPr>
        <p:txBody>
          <a:bodyPr lIns="57150" tIns="28575" rIns="57150" bIns="28575"/>
          <a:lstStyle/>
          <a:p>
            <a:endParaRPr lang="en-US"/>
          </a:p>
        </p:txBody>
      </p:sp>
      <p:sp>
        <p:nvSpPr>
          <p:cNvPr id="62863" name="Rectangle 519"/>
          <p:cNvSpPr>
            <a:spLocks noChangeArrowheads="1"/>
          </p:cNvSpPr>
          <p:nvPr/>
        </p:nvSpPr>
        <p:spPr bwMode="auto">
          <a:xfrm>
            <a:off x="6043613" y="2627313"/>
            <a:ext cx="26987" cy="65087"/>
          </a:xfrm>
          <a:prstGeom prst="rect">
            <a:avLst/>
          </a:prstGeom>
          <a:solidFill>
            <a:srgbClr val="808080"/>
          </a:solidFill>
          <a:ln w="9525">
            <a:noFill/>
            <a:miter lim="800000"/>
            <a:headEnd/>
            <a:tailEnd/>
          </a:ln>
        </p:spPr>
        <p:txBody>
          <a:bodyPr lIns="57150" tIns="28575" rIns="57150" bIns="28575"/>
          <a:lstStyle/>
          <a:p>
            <a:endParaRPr lang="en-US"/>
          </a:p>
        </p:txBody>
      </p:sp>
      <p:sp>
        <p:nvSpPr>
          <p:cNvPr id="62864" name="Rectangle 520"/>
          <p:cNvSpPr>
            <a:spLocks noChangeArrowheads="1"/>
          </p:cNvSpPr>
          <p:nvPr/>
        </p:nvSpPr>
        <p:spPr bwMode="auto">
          <a:xfrm>
            <a:off x="6043613" y="2627313"/>
            <a:ext cx="26987" cy="65087"/>
          </a:xfrm>
          <a:prstGeom prst="rect">
            <a:avLst/>
          </a:prstGeom>
          <a:noFill/>
          <a:ln w="1588">
            <a:solidFill>
              <a:srgbClr val="000000"/>
            </a:solidFill>
            <a:miter lim="800000"/>
            <a:headEnd/>
            <a:tailEnd/>
          </a:ln>
        </p:spPr>
        <p:txBody>
          <a:bodyPr lIns="57150" tIns="28575" rIns="57150" bIns="28575"/>
          <a:lstStyle/>
          <a:p>
            <a:endParaRPr lang="en-US"/>
          </a:p>
        </p:txBody>
      </p:sp>
      <p:sp>
        <p:nvSpPr>
          <p:cNvPr id="62865" name="Rectangle 521"/>
          <p:cNvSpPr>
            <a:spLocks noChangeArrowheads="1"/>
          </p:cNvSpPr>
          <p:nvPr/>
        </p:nvSpPr>
        <p:spPr bwMode="auto">
          <a:xfrm>
            <a:off x="6086475" y="2692400"/>
            <a:ext cx="6350" cy="30163"/>
          </a:xfrm>
          <a:prstGeom prst="rect">
            <a:avLst/>
          </a:prstGeom>
          <a:solidFill>
            <a:srgbClr val="808080"/>
          </a:solidFill>
          <a:ln w="9525">
            <a:noFill/>
            <a:miter lim="800000"/>
            <a:headEnd/>
            <a:tailEnd/>
          </a:ln>
        </p:spPr>
        <p:txBody>
          <a:bodyPr lIns="57150" tIns="28575" rIns="57150" bIns="28575"/>
          <a:lstStyle/>
          <a:p>
            <a:endParaRPr lang="en-US"/>
          </a:p>
        </p:txBody>
      </p:sp>
      <p:sp>
        <p:nvSpPr>
          <p:cNvPr id="62866" name="Rectangle 522"/>
          <p:cNvSpPr>
            <a:spLocks noChangeArrowheads="1"/>
          </p:cNvSpPr>
          <p:nvPr/>
        </p:nvSpPr>
        <p:spPr bwMode="auto">
          <a:xfrm>
            <a:off x="6086475" y="2692400"/>
            <a:ext cx="6350" cy="30163"/>
          </a:xfrm>
          <a:prstGeom prst="rect">
            <a:avLst/>
          </a:prstGeom>
          <a:noFill/>
          <a:ln w="1588">
            <a:solidFill>
              <a:srgbClr val="000000"/>
            </a:solidFill>
            <a:miter lim="800000"/>
            <a:headEnd/>
            <a:tailEnd/>
          </a:ln>
        </p:spPr>
        <p:txBody>
          <a:bodyPr lIns="57150" tIns="28575" rIns="57150" bIns="28575"/>
          <a:lstStyle/>
          <a:p>
            <a:endParaRPr lang="en-US"/>
          </a:p>
        </p:txBody>
      </p:sp>
      <p:sp>
        <p:nvSpPr>
          <p:cNvPr id="62867" name="Rectangle 523"/>
          <p:cNvSpPr>
            <a:spLocks noChangeArrowheads="1"/>
          </p:cNvSpPr>
          <p:nvPr/>
        </p:nvSpPr>
        <p:spPr bwMode="auto">
          <a:xfrm>
            <a:off x="6075363" y="2627313"/>
            <a:ext cx="26987" cy="65087"/>
          </a:xfrm>
          <a:prstGeom prst="rect">
            <a:avLst/>
          </a:prstGeom>
          <a:solidFill>
            <a:srgbClr val="808080"/>
          </a:solidFill>
          <a:ln w="9525">
            <a:noFill/>
            <a:miter lim="800000"/>
            <a:headEnd/>
            <a:tailEnd/>
          </a:ln>
        </p:spPr>
        <p:txBody>
          <a:bodyPr lIns="57150" tIns="28575" rIns="57150" bIns="28575"/>
          <a:lstStyle/>
          <a:p>
            <a:endParaRPr lang="en-US"/>
          </a:p>
        </p:txBody>
      </p:sp>
      <p:sp>
        <p:nvSpPr>
          <p:cNvPr id="62868" name="Rectangle 524"/>
          <p:cNvSpPr>
            <a:spLocks noChangeArrowheads="1"/>
          </p:cNvSpPr>
          <p:nvPr/>
        </p:nvSpPr>
        <p:spPr bwMode="auto">
          <a:xfrm>
            <a:off x="6075363" y="2627313"/>
            <a:ext cx="26987" cy="65087"/>
          </a:xfrm>
          <a:prstGeom prst="rect">
            <a:avLst/>
          </a:prstGeom>
          <a:noFill/>
          <a:ln w="1588">
            <a:solidFill>
              <a:srgbClr val="000000"/>
            </a:solidFill>
            <a:miter lim="800000"/>
            <a:headEnd/>
            <a:tailEnd/>
          </a:ln>
        </p:spPr>
        <p:txBody>
          <a:bodyPr lIns="57150" tIns="28575" rIns="57150" bIns="28575"/>
          <a:lstStyle/>
          <a:p>
            <a:endParaRPr lang="en-US"/>
          </a:p>
        </p:txBody>
      </p:sp>
      <p:sp>
        <p:nvSpPr>
          <p:cNvPr id="62869" name="Rectangle 525"/>
          <p:cNvSpPr>
            <a:spLocks noChangeArrowheads="1"/>
          </p:cNvSpPr>
          <p:nvPr/>
        </p:nvSpPr>
        <p:spPr bwMode="auto">
          <a:xfrm>
            <a:off x="5784850" y="2722563"/>
            <a:ext cx="325438" cy="11112"/>
          </a:xfrm>
          <a:prstGeom prst="rect">
            <a:avLst/>
          </a:prstGeom>
          <a:solidFill>
            <a:srgbClr val="808080"/>
          </a:solidFill>
          <a:ln w="9525">
            <a:noFill/>
            <a:miter lim="800000"/>
            <a:headEnd/>
            <a:tailEnd/>
          </a:ln>
        </p:spPr>
        <p:txBody>
          <a:bodyPr lIns="57150" tIns="28575" rIns="57150" bIns="28575"/>
          <a:lstStyle/>
          <a:p>
            <a:endParaRPr lang="en-US"/>
          </a:p>
        </p:txBody>
      </p:sp>
      <p:sp>
        <p:nvSpPr>
          <p:cNvPr id="62870" name="Rectangle 526"/>
          <p:cNvSpPr>
            <a:spLocks noChangeArrowheads="1"/>
          </p:cNvSpPr>
          <p:nvPr/>
        </p:nvSpPr>
        <p:spPr bwMode="auto">
          <a:xfrm>
            <a:off x="5784850" y="2722563"/>
            <a:ext cx="325438" cy="11112"/>
          </a:xfrm>
          <a:prstGeom prst="rect">
            <a:avLst/>
          </a:prstGeom>
          <a:noFill/>
          <a:ln w="4763">
            <a:solidFill>
              <a:srgbClr val="000000"/>
            </a:solidFill>
            <a:miter lim="800000"/>
            <a:headEnd/>
            <a:tailEnd/>
          </a:ln>
        </p:spPr>
        <p:txBody>
          <a:bodyPr lIns="57150" tIns="28575" rIns="57150" bIns="28575"/>
          <a:lstStyle/>
          <a:p>
            <a:endParaRPr lang="en-US"/>
          </a:p>
        </p:txBody>
      </p:sp>
      <p:sp>
        <p:nvSpPr>
          <p:cNvPr id="62871" name="Rectangle 527"/>
          <p:cNvSpPr>
            <a:spLocks noChangeArrowheads="1"/>
          </p:cNvSpPr>
          <p:nvPr/>
        </p:nvSpPr>
        <p:spPr bwMode="auto">
          <a:xfrm>
            <a:off x="5811838" y="3090863"/>
            <a:ext cx="271462" cy="519112"/>
          </a:xfrm>
          <a:prstGeom prst="rect">
            <a:avLst/>
          </a:prstGeom>
          <a:solidFill>
            <a:srgbClr val="99CCFF"/>
          </a:solidFill>
          <a:ln w="9525">
            <a:noFill/>
            <a:miter lim="800000"/>
            <a:headEnd/>
            <a:tailEnd/>
          </a:ln>
        </p:spPr>
        <p:txBody>
          <a:bodyPr lIns="57150" tIns="28575" rIns="57150" bIns="28575"/>
          <a:lstStyle/>
          <a:p>
            <a:endParaRPr lang="en-US"/>
          </a:p>
        </p:txBody>
      </p:sp>
      <p:sp>
        <p:nvSpPr>
          <p:cNvPr id="62872" name="Rectangle 528"/>
          <p:cNvSpPr>
            <a:spLocks noChangeArrowheads="1"/>
          </p:cNvSpPr>
          <p:nvPr/>
        </p:nvSpPr>
        <p:spPr bwMode="auto">
          <a:xfrm>
            <a:off x="5756275" y="2795588"/>
            <a:ext cx="381000" cy="95250"/>
          </a:xfrm>
          <a:prstGeom prst="rect">
            <a:avLst/>
          </a:prstGeom>
          <a:solidFill>
            <a:srgbClr val="99CCFF"/>
          </a:solidFill>
          <a:ln w="9525">
            <a:noFill/>
            <a:miter lim="800000"/>
            <a:headEnd/>
            <a:tailEnd/>
          </a:ln>
        </p:spPr>
        <p:txBody>
          <a:bodyPr lIns="57150" tIns="28575" rIns="57150" bIns="28575"/>
          <a:lstStyle/>
          <a:p>
            <a:endParaRPr lang="en-US"/>
          </a:p>
        </p:txBody>
      </p:sp>
      <p:sp>
        <p:nvSpPr>
          <p:cNvPr id="62873" name="Line 529"/>
          <p:cNvSpPr>
            <a:spLocks noChangeShapeType="1"/>
          </p:cNvSpPr>
          <p:nvPr/>
        </p:nvSpPr>
        <p:spPr bwMode="auto">
          <a:xfrm flipV="1">
            <a:off x="6070600" y="2733675"/>
            <a:ext cx="39688" cy="117475"/>
          </a:xfrm>
          <a:prstGeom prst="line">
            <a:avLst/>
          </a:prstGeom>
          <a:noFill/>
          <a:ln w="4763">
            <a:solidFill>
              <a:srgbClr val="000000"/>
            </a:solidFill>
            <a:round/>
            <a:headEnd/>
            <a:tailEnd/>
          </a:ln>
        </p:spPr>
        <p:txBody>
          <a:bodyPr lIns="57150" tIns="28575" rIns="57150" bIns="28575"/>
          <a:lstStyle/>
          <a:p>
            <a:endParaRPr lang="en-US"/>
          </a:p>
        </p:txBody>
      </p:sp>
      <p:sp>
        <p:nvSpPr>
          <p:cNvPr id="62874" name="Line 530"/>
          <p:cNvSpPr>
            <a:spLocks noChangeShapeType="1"/>
          </p:cNvSpPr>
          <p:nvPr/>
        </p:nvSpPr>
        <p:spPr bwMode="auto">
          <a:xfrm flipH="1" flipV="1">
            <a:off x="5784850" y="2733675"/>
            <a:ext cx="39688" cy="117475"/>
          </a:xfrm>
          <a:prstGeom prst="line">
            <a:avLst/>
          </a:prstGeom>
          <a:noFill/>
          <a:ln w="4763">
            <a:solidFill>
              <a:srgbClr val="000000"/>
            </a:solidFill>
            <a:round/>
            <a:headEnd/>
            <a:tailEnd/>
          </a:ln>
        </p:spPr>
        <p:txBody>
          <a:bodyPr lIns="57150" tIns="28575" rIns="57150" bIns="28575"/>
          <a:lstStyle/>
          <a:p>
            <a:endParaRPr lang="en-US"/>
          </a:p>
        </p:txBody>
      </p:sp>
      <p:sp>
        <p:nvSpPr>
          <p:cNvPr id="62875" name="Freeform 531"/>
          <p:cNvSpPr>
            <a:spLocks/>
          </p:cNvSpPr>
          <p:nvPr/>
        </p:nvSpPr>
        <p:spPr bwMode="auto">
          <a:xfrm>
            <a:off x="5838825" y="2849563"/>
            <a:ext cx="217488" cy="769937"/>
          </a:xfrm>
          <a:custGeom>
            <a:avLst/>
            <a:gdLst>
              <a:gd name="T0" fmla="*/ 32445 w 1401"/>
              <a:gd name="T1" fmla="*/ 181 h 4263"/>
              <a:gd name="T2" fmla="*/ 27167 w 1401"/>
              <a:gd name="T3" fmla="*/ 1264 h 4263"/>
              <a:gd name="T4" fmla="*/ 22044 w 1401"/>
              <a:gd name="T5" fmla="*/ 3070 h 4263"/>
              <a:gd name="T6" fmla="*/ 17387 w 1401"/>
              <a:gd name="T7" fmla="*/ 6141 h 4263"/>
              <a:gd name="T8" fmla="*/ 13040 w 1401"/>
              <a:gd name="T9" fmla="*/ 9392 h 4263"/>
              <a:gd name="T10" fmla="*/ 9469 w 1401"/>
              <a:gd name="T11" fmla="*/ 13726 h 4263"/>
              <a:gd name="T12" fmla="*/ 6210 w 1401"/>
              <a:gd name="T13" fmla="*/ 18603 h 4263"/>
              <a:gd name="T14" fmla="*/ 3415 w 1401"/>
              <a:gd name="T15" fmla="*/ 23840 h 4263"/>
              <a:gd name="T16" fmla="*/ 1552 w 1401"/>
              <a:gd name="T17" fmla="*/ 29439 h 4263"/>
              <a:gd name="T18" fmla="*/ 310 w 1401"/>
              <a:gd name="T19" fmla="*/ 35580 h 4263"/>
              <a:gd name="T20" fmla="*/ 0 w 1401"/>
              <a:gd name="T21" fmla="*/ 42263 h 4263"/>
              <a:gd name="T22" fmla="*/ 155 w 1401"/>
              <a:gd name="T23" fmla="*/ 732009 h 4263"/>
              <a:gd name="T24" fmla="*/ 1087 w 1401"/>
              <a:gd name="T25" fmla="*/ 738330 h 4263"/>
              <a:gd name="T26" fmla="*/ 2639 w 1401"/>
              <a:gd name="T27" fmla="*/ 743929 h 4263"/>
              <a:gd name="T28" fmla="*/ 5278 w 1401"/>
              <a:gd name="T29" fmla="*/ 749528 h 4263"/>
              <a:gd name="T30" fmla="*/ 8072 w 1401"/>
              <a:gd name="T31" fmla="*/ 754585 h 4263"/>
              <a:gd name="T32" fmla="*/ 11798 w 1401"/>
              <a:gd name="T33" fmla="*/ 758920 h 4263"/>
              <a:gd name="T34" fmla="*/ 15989 w 1401"/>
              <a:gd name="T35" fmla="*/ 762532 h 4263"/>
              <a:gd name="T36" fmla="*/ 20491 w 1401"/>
              <a:gd name="T37" fmla="*/ 765783 h 4263"/>
              <a:gd name="T38" fmla="*/ 25304 w 1401"/>
              <a:gd name="T39" fmla="*/ 768131 h 4263"/>
              <a:gd name="T40" fmla="*/ 30582 w 1401"/>
              <a:gd name="T41" fmla="*/ 769395 h 4263"/>
              <a:gd name="T42" fmla="*/ 36326 w 1401"/>
              <a:gd name="T43" fmla="*/ 769937 h 4263"/>
              <a:gd name="T44" fmla="*/ 185043 w 1401"/>
              <a:gd name="T45" fmla="*/ 769576 h 4263"/>
              <a:gd name="T46" fmla="*/ 190321 w 1401"/>
              <a:gd name="T47" fmla="*/ 768492 h 4263"/>
              <a:gd name="T48" fmla="*/ 195444 w 1401"/>
              <a:gd name="T49" fmla="*/ 766505 h 4263"/>
              <a:gd name="T50" fmla="*/ 200101 w 1401"/>
              <a:gd name="T51" fmla="*/ 763796 h 4263"/>
              <a:gd name="T52" fmla="*/ 204293 w 1401"/>
              <a:gd name="T53" fmla="*/ 760184 h 4263"/>
              <a:gd name="T54" fmla="*/ 208019 w 1401"/>
              <a:gd name="T55" fmla="*/ 756030 h 4263"/>
              <a:gd name="T56" fmla="*/ 211278 w 1401"/>
              <a:gd name="T57" fmla="*/ 751154 h 4263"/>
              <a:gd name="T58" fmla="*/ 213918 w 1401"/>
              <a:gd name="T59" fmla="*/ 745916 h 4263"/>
              <a:gd name="T60" fmla="*/ 215936 w 1401"/>
              <a:gd name="T61" fmla="*/ 740136 h 4263"/>
              <a:gd name="T62" fmla="*/ 217178 w 1401"/>
              <a:gd name="T63" fmla="*/ 733996 h 4263"/>
              <a:gd name="T64" fmla="*/ 217488 w 1401"/>
              <a:gd name="T65" fmla="*/ 727674 h 4263"/>
              <a:gd name="T66" fmla="*/ 217333 w 1401"/>
              <a:gd name="T67" fmla="*/ 37747 h 4263"/>
              <a:gd name="T68" fmla="*/ 216401 w 1401"/>
              <a:gd name="T69" fmla="*/ 31607 h 4263"/>
              <a:gd name="T70" fmla="*/ 214694 w 1401"/>
              <a:gd name="T71" fmla="*/ 25647 h 4263"/>
              <a:gd name="T72" fmla="*/ 212210 w 1401"/>
              <a:gd name="T73" fmla="*/ 20228 h 4263"/>
              <a:gd name="T74" fmla="*/ 209105 w 1401"/>
              <a:gd name="T75" fmla="*/ 15171 h 4263"/>
              <a:gd name="T76" fmla="*/ 205690 w 1401"/>
              <a:gd name="T77" fmla="*/ 11017 h 4263"/>
              <a:gd name="T78" fmla="*/ 201499 w 1401"/>
              <a:gd name="T79" fmla="*/ 7044 h 4263"/>
              <a:gd name="T80" fmla="*/ 196997 w 1401"/>
              <a:gd name="T81" fmla="*/ 3973 h 4263"/>
              <a:gd name="T82" fmla="*/ 192184 w 1401"/>
              <a:gd name="T83" fmla="*/ 1806 h 4263"/>
              <a:gd name="T84" fmla="*/ 186906 w 1401"/>
              <a:gd name="T85" fmla="*/ 361 h 4263"/>
              <a:gd name="T86" fmla="*/ 181473 w 1401"/>
              <a:gd name="T87" fmla="*/ 0 h 4263"/>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401"/>
              <a:gd name="T133" fmla="*/ 0 h 4263"/>
              <a:gd name="T134" fmla="*/ 1401 w 1401"/>
              <a:gd name="T135" fmla="*/ 4263 h 4263"/>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401" h="4263">
                <a:moveTo>
                  <a:pt x="234" y="0"/>
                </a:moveTo>
                <a:lnTo>
                  <a:pt x="221" y="0"/>
                </a:lnTo>
                <a:lnTo>
                  <a:pt x="209" y="1"/>
                </a:lnTo>
                <a:lnTo>
                  <a:pt x="197" y="2"/>
                </a:lnTo>
                <a:lnTo>
                  <a:pt x="186" y="4"/>
                </a:lnTo>
                <a:lnTo>
                  <a:pt x="175" y="7"/>
                </a:lnTo>
                <a:lnTo>
                  <a:pt x="163" y="10"/>
                </a:lnTo>
                <a:lnTo>
                  <a:pt x="153" y="14"/>
                </a:lnTo>
                <a:lnTo>
                  <a:pt x="142" y="17"/>
                </a:lnTo>
                <a:lnTo>
                  <a:pt x="132" y="22"/>
                </a:lnTo>
                <a:lnTo>
                  <a:pt x="121" y="28"/>
                </a:lnTo>
                <a:lnTo>
                  <a:pt x="112" y="34"/>
                </a:lnTo>
                <a:lnTo>
                  <a:pt x="103" y="39"/>
                </a:lnTo>
                <a:lnTo>
                  <a:pt x="93" y="45"/>
                </a:lnTo>
                <a:lnTo>
                  <a:pt x="84" y="52"/>
                </a:lnTo>
                <a:lnTo>
                  <a:pt x="76" y="61"/>
                </a:lnTo>
                <a:lnTo>
                  <a:pt x="68" y="68"/>
                </a:lnTo>
                <a:lnTo>
                  <a:pt x="61" y="76"/>
                </a:lnTo>
                <a:lnTo>
                  <a:pt x="52" y="84"/>
                </a:lnTo>
                <a:lnTo>
                  <a:pt x="45" y="93"/>
                </a:lnTo>
                <a:lnTo>
                  <a:pt x="40" y="103"/>
                </a:lnTo>
                <a:lnTo>
                  <a:pt x="34" y="112"/>
                </a:lnTo>
                <a:lnTo>
                  <a:pt x="28" y="121"/>
                </a:lnTo>
                <a:lnTo>
                  <a:pt x="22" y="132"/>
                </a:lnTo>
                <a:lnTo>
                  <a:pt x="17" y="142"/>
                </a:lnTo>
                <a:lnTo>
                  <a:pt x="14" y="153"/>
                </a:lnTo>
                <a:lnTo>
                  <a:pt x="10" y="163"/>
                </a:lnTo>
                <a:lnTo>
                  <a:pt x="7" y="175"/>
                </a:lnTo>
                <a:lnTo>
                  <a:pt x="5" y="186"/>
                </a:lnTo>
                <a:lnTo>
                  <a:pt x="2" y="197"/>
                </a:lnTo>
                <a:lnTo>
                  <a:pt x="1" y="209"/>
                </a:lnTo>
                <a:lnTo>
                  <a:pt x="0" y="221"/>
                </a:lnTo>
                <a:lnTo>
                  <a:pt x="0" y="234"/>
                </a:lnTo>
                <a:lnTo>
                  <a:pt x="0" y="4029"/>
                </a:lnTo>
                <a:lnTo>
                  <a:pt x="0" y="4041"/>
                </a:lnTo>
                <a:lnTo>
                  <a:pt x="1" y="4053"/>
                </a:lnTo>
                <a:lnTo>
                  <a:pt x="2" y="4064"/>
                </a:lnTo>
                <a:lnTo>
                  <a:pt x="5" y="4076"/>
                </a:lnTo>
                <a:lnTo>
                  <a:pt x="7" y="4088"/>
                </a:lnTo>
                <a:lnTo>
                  <a:pt x="10" y="4098"/>
                </a:lnTo>
                <a:lnTo>
                  <a:pt x="14" y="4109"/>
                </a:lnTo>
                <a:lnTo>
                  <a:pt x="17" y="4119"/>
                </a:lnTo>
                <a:lnTo>
                  <a:pt x="22" y="4130"/>
                </a:lnTo>
                <a:lnTo>
                  <a:pt x="28" y="4140"/>
                </a:lnTo>
                <a:lnTo>
                  <a:pt x="34" y="4150"/>
                </a:lnTo>
                <a:lnTo>
                  <a:pt x="40" y="4159"/>
                </a:lnTo>
                <a:lnTo>
                  <a:pt x="45" y="4168"/>
                </a:lnTo>
                <a:lnTo>
                  <a:pt x="52" y="4178"/>
                </a:lnTo>
                <a:lnTo>
                  <a:pt x="61" y="4186"/>
                </a:lnTo>
                <a:lnTo>
                  <a:pt x="68" y="4194"/>
                </a:lnTo>
                <a:lnTo>
                  <a:pt x="76" y="4202"/>
                </a:lnTo>
                <a:lnTo>
                  <a:pt x="84" y="4209"/>
                </a:lnTo>
                <a:lnTo>
                  <a:pt x="93" y="4216"/>
                </a:lnTo>
                <a:lnTo>
                  <a:pt x="103" y="4222"/>
                </a:lnTo>
                <a:lnTo>
                  <a:pt x="112" y="4229"/>
                </a:lnTo>
                <a:lnTo>
                  <a:pt x="121" y="4234"/>
                </a:lnTo>
                <a:lnTo>
                  <a:pt x="132" y="4240"/>
                </a:lnTo>
                <a:lnTo>
                  <a:pt x="142" y="4244"/>
                </a:lnTo>
                <a:lnTo>
                  <a:pt x="153" y="4248"/>
                </a:lnTo>
                <a:lnTo>
                  <a:pt x="163" y="4253"/>
                </a:lnTo>
                <a:lnTo>
                  <a:pt x="175" y="4255"/>
                </a:lnTo>
                <a:lnTo>
                  <a:pt x="186" y="4257"/>
                </a:lnTo>
                <a:lnTo>
                  <a:pt x="197" y="4260"/>
                </a:lnTo>
                <a:lnTo>
                  <a:pt x="209" y="4261"/>
                </a:lnTo>
                <a:lnTo>
                  <a:pt x="221" y="4262"/>
                </a:lnTo>
                <a:lnTo>
                  <a:pt x="234" y="4263"/>
                </a:lnTo>
                <a:lnTo>
                  <a:pt x="1169" y="4263"/>
                </a:lnTo>
                <a:lnTo>
                  <a:pt x="1180" y="4262"/>
                </a:lnTo>
                <a:lnTo>
                  <a:pt x="1192" y="4261"/>
                </a:lnTo>
                <a:lnTo>
                  <a:pt x="1204" y="4260"/>
                </a:lnTo>
                <a:lnTo>
                  <a:pt x="1215" y="4257"/>
                </a:lnTo>
                <a:lnTo>
                  <a:pt x="1226" y="4255"/>
                </a:lnTo>
                <a:lnTo>
                  <a:pt x="1238" y="4253"/>
                </a:lnTo>
                <a:lnTo>
                  <a:pt x="1248" y="4248"/>
                </a:lnTo>
                <a:lnTo>
                  <a:pt x="1259" y="4244"/>
                </a:lnTo>
                <a:lnTo>
                  <a:pt x="1269" y="4240"/>
                </a:lnTo>
                <a:lnTo>
                  <a:pt x="1280" y="4234"/>
                </a:lnTo>
                <a:lnTo>
                  <a:pt x="1289" y="4229"/>
                </a:lnTo>
                <a:lnTo>
                  <a:pt x="1298" y="4222"/>
                </a:lnTo>
                <a:lnTo>
                  <a:pt x="1308" y="4216"/>
                </a:lnTo>
                <a:lnTo>
                  <a:pt x="1316" y="4209"/>
                </a:lnTo>
                <a:lnTo>
                  <a:pt x="1325" y="4202"/>
                </a:lnTo>
                <a:lnTo>
                  <a:pt x="1333" y="4194"/>
                </a:lnTo>
                <a:lnTo>
                  <a:pt x="1340" y="4186"/>
                </a:lnTo>
                <a:lnTo>
                  <a:pt x="1347" y="4178"/>
                </a:lnTo>
                <a:lnTo>
                  <a:pt x="1354" y="4168"/>
                </a:lnTo>
                <a:lnTo>
                  <a:pt x="1361" y="4159"/>
                </a:lnTo>
                <a:lnTo>
                  <a:pt x="1367" y="4150"/>
                </a:lnTo>
                <a:lnTo>
                  <a:pt x="1373" y="4140"/>
                </a:lnTo>
                <a:lnTo>
                  <a:pt x="1378" y="4130"/>
                </a:lnTo>
                <a:lnTo>
                  <a:pt x="1383" y="4119"/>
                </a:lnTo>
                <a:lnTo>
                  <a:pt x="1387" y="4109"/>
                </a:lnTo>
                <a:lnTo>
                  <a:pt x="1391" y="4098"/>
                </a:lnTo>
                <a:lnTo>
                  <a:pt x="1394" y="4088"/>
                </a:lnTo>
                <a:lnTo>
                  <a:pt x="1397" y="4076"/>
                </a:lnTo>
                <a:lnTo>
                  <a:pt x="1399" y="4064"/>
                </a:lnTo>
                <a:lnTo>
                  <a:pt x="1400" y="4053"/>
                </a:lnTo>
                <a:lnTo>
                  <a:pt x="1401" y="4041"/>
                </a:lnTo>
                <a:lnTo>
                  <a:pt x="1401" y="4029"/>
                </a:lnTo>
                <a:lnTo>
                  <a:pt x="1401" y="234"/>
                </a:lnTo>
                <a:lnTo>
                  <a:pt x="1401" y="221"/>
                </a:lnTo>
                <a:lnTo>
                  <a:pt x="1400" y="209"/>
                </a:lnTo>
                <a:lnTo>
                  <a:pt x="1399" y="197"/>
                </a:lnTo>
                <a:lnTo>
                  <a:pt x="1397" y="186"/>
                </a:lnTo>
                <a:lnTo>
                  <a:pt x="1394" y="175"/>
                </a:lnTo>
                <a:lnTo>
                  <a:pt x="1391" y="163"/>
                </a:lnTo>
                <a:lnTo>
                  <a:pt x="1387" y="153"/>
                </a:lnTo>
                <a:lnTo>
                  <a:pt x="1383" y="142"/>
                </a:lnTo>
                <a:lnTo>
                  <a:pt x="1378" y="132"/>
                </a:lnTo>
                <a:lnTo>
                  <a:pt x="1373" y="121"/>
                </a:lnTo>
                <a:lnTo>
                  <a:pt x="1367" y="112"/>
                </a:lnTo>
                <a:lnTo>
                  <a:pt x="1361" y="103"/>
                </a:lnTo>
                <a:lnTo>
                  <a:pt x="1354" y="93"/>
                </a:lnTo>
                <a:lnTo>
                  <a:pt x="1347" y="84"/>
                </a:lnTo>
                <a:lnTo>
                  <a:pt x="1340" y="76"/>
                </a:lnTo>
                <a:lnTo>
                  <a:pt x="1333" y="68"/>
                </a:lnTo>
                <a:lnTo>
                  <a:pt x="1325" y="61"/>
                </a:lnTo>
                <a:lnTo>
                  <a:pt x="1316" y="52"/>
                </a:lnTo>
                <a:lnTo>
                  <a:pt x="1308" y="45"/>
                </a:lnTo>
                <a:lnTo>
                  <a:pt x="1298" y="39"/>
                </a:lnTo>
                <a:lnTo>
                  <a:pt x="1289" y="34"/>
                </a:lnTo>
                <a:lnTo>
                  <a:pt x="1280" y="28"/>
                </a:lnTo>
                <a:lnTo>
                  <a:pt x="1269" y="22"/>
                </a:lnTo>
                <a:lnTo>
                  <a:pt x="1259" y="17"/>
                </a:lnTo>
                <a:lnTo>
                  <a:pt x="1248" y="14"/>
                </a:lnTo>
                <a:lnTo>
                  <a:pt x="1238" y="10"/>
                </a:lnTo>
                <a:lnTo>
                  <a:pt x="1226" y="7"/>
                </a:lnTo>
                <a:lnTo>
                  <a:pt x="1215" y="4"/>
                </a:lnTo>
                <a:lnTo>
                  <a:pt x="1204" y="2"/>
                </a:lnTo>
                <a:lnTo>
                  <a:pt x="1192" y="1"/>
                </a:lnTo>
                <a:lnTo>
                  <a:pt x="1180" y="0"/>
                </a:lnTo>
                <a:lnTo>
                  <a:pt x="1169" y="0"/>
                </a:lnTo>
                <a:lnTo>
                  <a:pt x="234" y="0"/>
                </a:lnTo>
              </a:path>
            </a:pathLst>
          </a:custGeom>
          <a:noFill/>
          <a:ln w="6350">
            <a:solidFill>
              <a:srgbClr val="FF0000"/>
            </a:solidFill>
            <a:prstDash val="solid"/>
            <a:round/>
            <a:headEnd/>
            <a:tailEnd/>
          </a:ln>
        </p:spPr>
        <p:txBody>
          <a:bodyPr lIns="57150" tIns="28575" rIns="57150" bIns="28575"/>
          <a:lstStyle/>
          <a:p>
            <a:endParaRPr lang="en-US"/>
          </a:p>
        </p:txBody>
      </p:sp>
      <p:sp>
        <p:nvSpPr>
          <p:cNvPr id="62876" name="Freeform 532"/>
          <p:cNvSpPr>
            <a:spLocks/>
          </p:cNvSpPr>
          <p:nvPr/>
        </p:nvSpPr>
        <p:spPr bwMode="auto">
          <a:xfrm>
            <a:off x="5851525" y="2865438"/>
            <a:ext cx="190500" cy="749300"/>
          </a:xfrm>
          <a:custGeom>
            <a:avLst/>
            <a:gdLst>
              <a:gd name="T0" fmla="*/ 28280 w 1226"/>
              <a:gd name="T1" fmla="*/ 0 h 4150"/>
              <a:gd name="T2" fmla="*/ 23618 w 1226"/>
              <a:gd name="T3" fmla="*/ 1083 h 4150"/>
              <a:gd name="T4" fmla="*/ 19268 w 1226"/>
              <a:gd name="T5" fmla="*/ 2889 h 4150"/>
              <a:gd name="T6" fmla="*/ 15072 w 1226"/>
              <a:gd name="T7" fmla="*/ 5417 h 4150"/>
              <a:gd name="T8" fmla="*/ 11343 w 1226"/>
              <a:gd name="T9" fmla="*/ 8486 h 4150"/>
              <a:gd name="T10" fmla="*/ 8080 w 1226"/>
              <a:gd name="T11" fmla="*/ 12097 h 4150"/>
              <a:gd name="T12" fmla="*/ 5283 w 1226"/>
              <a:gd name="T13" fmla="*/ 16250 h 4150"/>
              <a:gd name="T14" fmla="*/ 3108 w 1226"/>
              <a:gd name="T15" fmla="*/ 20944 h 4150"/>
              <a:gd name="T16" fmla="*/ 1243 w 1226"/>
              <a:gd name="T17" fmla="*/ 26000 h 4150"/>
              <a:gd name="T18" fmla="*/ 311 w 1226"/>
              <a:gd name="T19" fmla="*/ 31236 h 4150"/>
              <a:gd name="T20" fmla="*/ 0 w 1226"/>
              <a:gd name="T21" fmla="*/ 37014 h 4150"/>
              <a:gd name="T22" fmla="*/ 0 w 1226"/>
              <a:gd name="T23" fmla="*/ 716258 h 4150"/>
              <a:gd name="T24" fmla="*/ 932 w 1226"/>
              <a:gd name="T25" fmla="*/ 721675 h 4150"/>
              <a:gd name="T26" fmla="*/ 2331 w 1226"/>
              <a:gd name="T27" fmla="*/ 726731 h 4150"/>
              <a:gd name="T28" fmla="*/ 4506 w 1226"/>
              <a:gd name="T29" fmla="*/ 731606 h 4150"/>
              <a:gd name="T30" fmla="*/ 6992 w 1226"/>
              <a:gd name="T31" fmla="*/ 735939 h 4150"/>
              <a:gd name="T32" fmla="*/ 10255 w 1226"/>
              <a:gd name="T33" fmla="*/ 739731 h 4150"/>
              <a:gd name="T34" fmla="*/ 13829 w 1226"/>
              <a:gd name="T35" fmla="*/ 742981 h 4150"/>
              <a:gd name="T36" fmla="*/ 17714 w 1226"/>
              <a:gd name="T37" fmla="*/ 745508 h 4150"/>
              <a:gd name="T38" fmla="*/ 22064 w 1226"/>
              <a:gd name="T39" fmla="*/ 747675 h 4150"/>
              <a:gd name="T40" fmla="*/ 26571 w 1226"/>
              <a:gd name="T41" fmla="*/ 748939 h 4150"/>
              <a:gd name="T42" fmla="*/ 31543 w 1226"/>
              <a:gd name="T43" fmla="*/ 749300 h 4150"/>
              <a:gd name="T44" fmla="*/ 161909 w 1226"/>
              <a:gd name="T45" fmla="*/ 749119 h 4150"/>
              <a:gd name="T46" fmla="*/ 166726 w 1226"/>
              <a:gd name="T47" fmla="*/ 748036 h 4150"/>
              <a:gd name="T48" fmla="*/ 171077 w 1226"/>
              <a:gd name="T49" fmla="*/ 746411 h 4150"/>
              <a:gd name="T50" fmla="*/ 175272 w 1226"/>
              <a:gd name="T51" fmla="*/ 743883 h 4150"/>
              <a:gd name="T52" fmla="*/ 178846 w 1226"/>
              <a:gd name="T53" fmla="*/ 740995 h 4150"/>
              <a:gd name="T54" fmla="*/ 182109 w 1226"/>
              <a:gd name="T55" fmla="*/ 737203 h 4150"/>
              <a:gd name="T56" fmla="*/ 185062 w 1226"/>
              <a:gd name="T57" fmla="*/ 733050 h 4150"/>
              <a:gd name="T58" fmla="*/ 187237 w 1226"/>
              <a:gd name="T59" fmla="*/ 728536 h 4150"/>
              <a:gd name="T60" fmla="*/ 188946 w 1226"/>
              <a:gd name="T61" fmla="*/ 723481 h 4150"/>
              <a:gd name="T62" fmla="*/ 190034 w 1226"/>
              <a:gd name="T63" fmla="*/ 718064 h 4150"/>
              <a:gd name="T64" fmla="*/ 190500 w 1226"/>
              <a:gd name="T65" fmla="*/ 712467 h 4150"/>
              <a:gd name="T66" fmla="*/ 190345 w 1226"/>
              <a:gd name="T67" fmla="*/ 33222 h 4150"/>
              <a:gd name="T68" fmla="*/ 189412 w 1226"/>
              <a:gd name="T69" fmla="*/ 27805 h 4150"/>
              <a:gd name="T70" fmla="*/ 187858 w 1226"/>
              <a:gd name="T71" fmla="*/ 22389 h 4150"/>
              <a:gd name="T72" fmla="*/ 185683 w 1226"/>
              <a:gd name="T73" fmla="*/ 17875 h 4150"/>
              <a:gd name="T74" fmla="*/ 183197 w 1226"/>
              <a:gd name="T75" fmla="*/ 13361 h 4150"/>
              <a:gd name="T76" fmla="*/ 179934 w 1226"/>
              <a:gd name="T77" fmla="*/ 9569 h 4150"/>
              <a:gd name="T78" fmla="*/ 176516 w 1226"/>
              <a:gd name="T79" fmla="*/ 6139 h 4150"/>
              <a:gd name="T80" fmla="*/ 172476 w 1226"/>
              <a:gd name="T81" fmla="*/ 3611 h 4150"/>
              <a:gd name="T82" fmla="*/ 168125 w 1226"/>
              <a:gd name="T83" fmla="*/ 1625 h 4150"/>
              <a:gd name="T84" fmla="*/ 163619 w 1226"/>
              <a:gd name="T85" fmla="*/ 542 h 4150"/>
              <a:gd name="T86" fmla="*/ 158646 w 1226"/>
              <a:gd name="T87" fmla="*/ 0 h 4150"/>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226"/>
              <a:gd name="T133" fmla="*/ 0 h 4150"/>
              <a:gd name="T134" fmla="*/ 1226 w 1226"/>
              <a:gd name="T135" fmla="*/ 4150 h 4150"/>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226" h="4150">
                <a:moveTo>
                  <a:pt x="203" y="0"/>
                </a:moveTo>
                <a:lnTo>
                  <a:pt x="193" y="0"/>
                </a:lnTo>
                <a:lnTo>
                  <a:pt x="182" y="0"/>
                </a:lnTo>
                <a:lnTo>
                  <a:pt x="171" y="3"/>
                </a:lnTo>
                <a:lnTo>
                  <a:pt x="162" y="4"/>
                </a:lnTo>
                <a:lnTo>
                  <a:pt x="152" y="6"/>
                </a:lnTo>
                <a:lnTo>
                  <a:pt x="142" y="9"/>
                </a:lnTo>
                <a:lnTo>
                  <a:pt x="133" y="12"/>
                </a:lnTo>
                <a:lnTo>
                  <a:pt x="124" y="16"/>
                </a:lnTo>
                <a:lnTo>
                  <a:pt x="114" y="20"/>
                </a:lnTo>
                <a:lnTo>
                  <a:pt x="106" y="25"/>
                </a:lnTo>
                <a:lnTo>
                  <a:pt x="97" y="30"/>
                </a:lnTo>
                <a:lnTo>
                  <a:pt x="89" y="34"/>
                </a:lnTo>
                <a:lnTo>
                  <a:pt x="81" y="40"/>
                </a:lnTo>
                <a:lnTo>
                  <a:pt x="73" y="47"/>
                </a:lnTo>
                <a:lnTo>
                  <a:pt x="66" y="53"/>
                </a:lnTo>
                <a:lnTo>
                  <a:pt x="59" y="60"/>
                </a:lnTo>
                <a:lnTo>
                  <a:pt x="52" y="67"/>
                </a:lnTo>
                <a:lnTo>
                  <a:pt x="45" y="74"/>
                </a:lnTo>
                <a:lnTo>
                  <a:pt x="39" y="82"/>
                </a:lnTo>
                <a:lnTo>
                  <a:pt x="34" y="90"/>
                </a:lnTo>
                <a:lnTo>
                  <a:pt x="29" y="99"/>
                </a:lnTo>
                <a:lnTo>
                  <a:pt x="24" y="107"/>
                </a:lnTo>
                <a:lnTo>
                  <a:pt x="20" y="116"/>
                </a:lnTo>
                <a:lnTo>
                  <a:pt x="15" y="124"/>
                </a:lnTo>
                <a:lnTo>
                  <a:pt x="11" y="134"/>
                </a:lnTo>
                <a:lnTo>
                  <a:pt x="8" y="144"/>
                </a:lnTo>
                <a:lnTo>
                  <a:pt x="6" y="154"/>
                </a:lnTo>
                <a:lnTo>
                  <a:pt x="3" y="163"/>
                </a:lnTo>
                <a:lnTo>
                  <a:pt x="2" y="173"/>
                </a:lnTo>
                <a:lnTo>
                  <a:pt x="0" y="184"/>
                </a:lnTo>
                <a:lnTo>
                  <a:pt x="0" y="194"/>
                </a:lnTo>
                <a:lnTo>
                  <a:pt x="0" y="205"/>
                </a:lnTo>
                <a:lnTo>
                  <a:pt x="0" y="3946"/>
                </a:lnTo>
                <a:lnTo>
                  <a:pt x="0" y="3956"/>
                </a:lnTo>
                <a:lnTo>
                  <a:pt x="0" y="3967"/>
                </a:lnTo>
                <a:lnTo>
                  <a:pt x="2" y="3977"/>
                </a:lnTo>
                <a:lnTo>
                  <a:pt x="3" y="3987"/>
                </a:lnTo>
                <a:lnTo>
                  <a:pt x="6" y="3997"/>
                </a:lnTo>
                <a:lnTo>
                  <a:pt x="8" y="4007"/>
                </a:lnTo>
                <a:lnTo>
                  <a:pt x="11" y="4016"/>
                </a:lnTo>
                <a:lnTo>
                  <a:pt x="15" y="4025"/>
                </a:lnTo>
                <a:lnTo>
                  <a:pt x="20" y="4035"/>
                </a:lnTo>
                <a:lnTo>
                  <a:pt x="24" y="4043"/>
                </a:lnTo>
                <a:lnTo>
                  <a:pt x="29" y="4052"/>
                </a:lnTo>
                <a:lnTo>
                  <a:pt x="34" y="4060"/>
                </a:lnTo>
                <a:lnTo>
                  <a:pt x="39" y="4067"/>
                </a:lnTo>
                <a:lnTo>
                  <a:pt x="45" y="4076"/>
                </a:lnTo>
                <a:lnTo>
                  <a:pt x="52" y="4083"/>
                </a:lnTo>
                <a:lnTo>
                  <a:pt x="59" y="4090"/>
                </a:lnTo>
                <a:lnTo>
                  <a:pt x="66" y="4097"/>
                </a:lnTo>
                <a:lnTo>
                  <a:pt x="73" y="4104"/>
                </a:lnTo>
                <a:lnTo>
                  <a:pt x="81" y="4109"/>
                </a:lnTo>
                <a:lnTo>
                  <a:pt x="89" y="4115"/>
                </a:lnTo>
                <a:lnTo>
                  <a:pt x="97" y="4120"/>
                </a:lnTo>
                <a:lnTo>
                  <a:pt x="106" y="4125"/>
                </a:lnTo>
                <a:lnTo>
                  <a:pt x="114" y="4129"/>
                </a:lnTo>
                <a:lnTo>
                  <a:pt x="124" y="4134"/>
                </a:lnTo>
                <a:lnTo>
                  <a:pt x="133" y="4138"/>
                </a:lnTo>
                <a:lnTo>
                  <a:pt x="142" y="4141"/>
                </a:lnTo>
                <a:lnTo>
                  <a:pt x="152" y="4143"/>
                </a:lnTo>
                <a:lnTo>
                  <a:pt x="162" y="4146"/>
                </a:lnTo>
                <a:lnTo>
                  <a:pt x="171" y="4148"/>
                </a:lnTo>
                <a:lnTo>
                  <a:pt x="182" y="4149"/>
                </a:lnTo>
                <a:lnTo>
                  <a:pt x="193" y="4149"/>
                </a:lnTo>
                <a:lnTo>
                  <a:pt x="203" y="4150"/>
                </a:lnTo>
                <a:lnTo>
                  <a:pt x="1021" y="4150"/>
                </a:lnTo>
                <a:lnTo>
                  <a:pt x="1032" y="4149"/>
                </a:lnTo>
                <a:lnTo>
                  <a:pt x="1042" y="4149"/>
                </a:lnTo>
                <a:lnTo>
                  <a:pt x="1053" y="4148"/>
                </a:lnTo>
                <a:lnTo>
                  <a:pt x="1062" y="4146"/>
                </a:lnTo>
                <a:lnTo>
                  <a:pt x="1073" y="4143"/>
                </a:lnTo>
                <a:lnTo>
                  <a:pt x="1082" y="4141"/>
                </a:lnTo>
                <a:lnTo>
                  <a:pt x="1091" y="4138"/>
                </a:lnTo>
                <a:lnTo>
                  <a:pt x="1101" y="4134"/>
                </a:lnTo>
                <a:lnTo>
                  <a:pt x="1110" y="4129"/>
                </a:lnTo>
                <a:lnTo>
                  <a:pt x="1118" y="4125"/>
                </a:lnTo>
                <a:lnTo>
                  <a:pt x="1128" y="4120"/>
                </a:lnTo>
                <a:lnTo>
                  <a:pt x="1136" y="4115"/>
                </a:lnTo>
                <a:lnTo>
                  <a:pt x="1143" y="4109"/>
                </a:lnTo>
                <a:lnTo>
                  <a:pt x="1151" y="4104"/>
                </a:lnTo>
                <a:lnTo>
                  <a:pt x="1158" y="4097"/>
                </a:lnTo>
                <a:lnTo>
                  <a:pt x="1165" y="4090"/>
                </a:lnTo>
                <a:lnTo>
                  <a:pt x="1172" y="4083"/>
                </a:lnTo>
                <a:lnTo>
                  <a:pt x="1179" y="4076"/>
                </a:lnTo>
                <a:lnTo>
                  <a:pt x="1185" y="4067"/>
                </a:lnTo>
                <a:lnTo>
                  <a:pt x="1191" y="4060"/>
                </a:lnTo>
                <a:lnTo>
                  <a:pt x="1195" y="4052"/>
                </a:lnTo>
                <a:lnTo>
                  <a:pt x="1200" y="4043"/>
                </a:lnTo>
                <a:lnTo>
                  <a:pt x="1205" y="4035"/>
                </a:lnTo>
                <a:lnTo>
                  <a:pt x="1209" y="4025"/>
                </a:lnTo>
                <a:lnTo>
                  <a:pt x="1213" y="4016"/>
                </a:lnTo>
                <a:lnTo>
                  <a:pt x="1216" y="4007"/>
                </a:lnTo>
                <a:lnTo>
                  <a:pt x="1219" y="3997"/>
                </a:lnTo>
                <a:lnTo>
                  <a:pt x="1221" y="3987"/>
                </a:lnTo>
                <a:lnTo>
                  <a:pt x="1223" y="3977"/>
                </a:lnTo>
                <a:lnTo>
                  <a:pt x="1225" y="3967"/>
                </a:lnTo>
                <a:lnTo>
                  <a:pt x="1225" y="3956"/>
                </a:lnTo>
                <a:lnTo>
                  <a:pt x="1226" y="3946"/>
                </a:lnTo>
                <a:lnTo>
                  <a:pt x="1226" y="205"/>
                </a:lnTo>
                <a:lnTo>
                  <a:pt x="1225" y="194"/>
                </a:lnTo>
                <a:lnTo>
                  <a:pt x="1225" y="184"/>
                </a:lnTo>
                <a:lnTo>
                  <a:pt x="1223" y="173"/>
                </a:lnTo>
                <a:lnTo>
                  <a:pt x="1221" y="163"/>
                </a:lnTo>
                <a:lnTo>
                  <a:pt x="1219" y="154"/>
                </a:lnTo>
                <a:lnTo>
                  <a:pt x="1216" y="144"/>
                </a:lnTo>
                <a:lnTo>
                  <a:pt x="1213" y="134"/>
                </a:lnTo>
                <a:lnTo>
                  <a:pt x="1209" y="124"/>
                </a:lnTo>
                <a:lnTo>
                  <a:pt x="1205" y="116"/>
                </a:lnTo>
                <a:lnTo>
                  <a:pt x="1200" y="107"/>
                </a:lnTo>
                <a:lnTo>
                  <a:pt x="1195" y="99"/>
                </a:lnTo>
                <a:lnTo>
                  <a:pt x="1191" y="90"/>
                </a:lnTo>
                <a:lnTo>
                  <a:pt x="1185" y="82"/>
                </a:lnTo>
                <a:lnTo>
                  <a:pt x="1179" y="74"/>
                </a:lnTo>
                <a:lnTo>
                  <a:pt x="1172" y="67"/>
                </a:lnTo>
                <a:lnTo>
                  <a:pt x="1165" y="60"/>
                </a:lnTo>
                <a:lnTo>
                  <a:pt x="1158" y="53"/>
                </a:lnTo>
                <a:lnTo>
                  <a:pt x="1151" y="47"/>
                </a:lnTo>
                <a:lnTo>
                  <a:pt x="1143" y="40"/>
                </a:lnTo>
                <a:lnTo>
                  <a:pt x="1136" y="34"/>
                </a:lnTo>
                <a:lnTo>
                  <a:pt x="1128" y="30"/>
                </a:lnTo>
                <a:lnTo>
                  <a:pt x="1118" y="25"/>
                </a:lnTo>
                <a:lnTo>
                  <a:pt x="1110" y="20"/>
                </a:lnTo>
                <a:lnTo>
                  <a:pt x="1101" y="16"/>
                </a:lnTo>
                <a:lnTo>
                  <a:pt x="1091" y="12"/>
                </a:lnTo>
                <a:lnTo>
                  <a:pt x="1082" y="9"/>
                </a:lnTo>
                <a:lnTo>
                  <a:pt x="1073" y="6"/>
                </a:lnTo>
                <a:lnTo>
                  <a:pt x="1062" y="4"/>
                </a:lnTo>
                <a:lnTo>
                  <a:pt x="1053" y="3"/>
                </a:lnTo>
                <a:lnTo>
                  <a:pt x="1042" y="0"/>
                </a:lnTo>
                <a:lnTo>
                  <a:pt x="1032" y="0"/>
                </a:lnTo>
                <a:lnTo>
                  <a:pt x="1021" y="0"/>
                </a:lnTo>
                <a:lnTo>
                  <a:pt x="203" y="0"/>
                </a:lnTo>
              </a:path>
            </a:pathLst>
          </a:custGeom>
          <a:noFill/>
          <a:ln w="6350">
            <a:solidFill>
              <a:srgbClr val="FF0000"/>
            </a:solidFill>
            <a:prstDash val="solid"/>
            <a:round/>
            <a:headEnd/>
            <a:tailEnd/>
          </a:ln>
        </p:spPr>
        <p:txBody>
          <a:bodyPr lIns="57150" tIns="28575" rIns="57150" bIns="28575"/>
          <a:lstStyle/>
          <a:p>
            <a:endParaRPr lang="en-US"/>
          </a:p>
        </p:txBody>
      </p:sp>
      <p:sp>
        <p:nvSpPr>
          <p:cNvPr id="62877" name="Freeform 533"/>
          <p:cNvSpPr>
            <a:spLocks/>
          </p:cNvSpPr>
          <p:nvPr/>
        </p:nvSpPr>
        <p:spPr bwMode="auto">
          <a:xfrm>
            <a:off x="5865813" y="2881313"/>
            <a:ext cx="163512" cy="730250"/>
          </a:xfrm>
          <a:custGeom>
            <a:avLst/>
            <a:gdLst>
              <a:gd name="T0" fmla="*/ 24426 w 1051"/>
              <a:gd name="T1" fmla="*/ 0 h 4046"/>
              <a:gd name="T2" fmla="*/ 20381 w 1051"/>
              <a:gd name="T3" fmla="*/ 902 h 4046"/>
              <a:gd name="T4" fmla="*/ 16647 w 1051"/>
              <a:gd name="T5" fmla="*/ 2346 h 4046"/>
              <a:gd name="T6" fmla="*/ 13069 w 1051"/>
              <a:gd name="T7" fmla="*/ 4512 h 4046"/>
              <a:gd name="T8" fmla="*/ 9801 w 1051"/>
              <a:gd name="T9" fmla="*/ 7219 h 4046"/>
              <a:gd name="T10" fmla="*/ 7157 w 1051"/>
              <a:gd name="T11" fmla="*/ 10288 h 4046"/>
              <a:gd name="T12" fmla="*/ 4512 w 1051"/>
              <a:gd name="T13" fmla="*/ 13897 h 4046"/>
              <a:gd name="T14" fmla="*/ 2645 w 1051"/>
              <a:gd name="T15" fmla="*/ 17868 h 4046"/>
              <a:gd name="T16" fmla="*/ 1089 w 1051"/>
              <a:gd name="T17" fmla="*/ 22200 h 4046"/>
              <a:gd name="T18" fmla="*/ 156 w 1051"/>
              <a:gd name="T19" fmla="*/ 26893 h 4046"/>
              <a:gd name="T20" fmla="*/ 0 w 1051"/>
              <a:gd name="T21" fmla="*/ 31585 h 4046"/>
              <a:gd name="T22" fmla="*/ 0 w 1051"/>
              <a:gd name="T23" fmla="*/ 701733 h 4046"/>
              <a:gd name="T24" fmla="*/ 778 w 1051"/>
              <a:gd name="T25" fmla="*/ 706426 h 4046"/>
              <a:gd name="T26" fmla="*/ 2023 w 1051"/>
              <a:gd name="T27" fmla="*/ 710757 h 4046"/>
              <a:gd name="T28" fmla="*/ 3889 w 1051"/>
              <a:gd name="T29" fmla="*/ 715089 h 4046"/>
              <a:gd name="T30" fmla="*/ 6223 w 1051"/>
              <a:gd name="T31" fmla="*/ 718699 h 4046"/>
              <a:gd name="T32" fmla="*/ 8868 w 1051"/>
              <a:gd name="T33" fmla="*/ 721948 h 4046"/>
              <a:gd name="T34" fmla="*/ 11979 w 1051"/>
              <a:gd name="T35" fmla="*/ 724835 h 4046"/>
              <a:gd name="T36" fmla="*/ 15558 w 1051"/>
              <a:gd name="T37" fmla="*/ 727001 h 4046"/>
              <a:gd name="T38" fmla="*/ 19136 w 1051"/>
              <a:gd name="T39" fmla="*/ 728806 h 4046"/>
              <a:gd name="T40" fmla="*/ 23181 w 1051"/>
              <a:gd name="T41" fmla="*/ 729889 h 4046"/>
              <a:gd name="T42" fmla="*/ 27226 w 1051"/>
              <a:gd name="T43" fmla="*/ 730250 h 4046"/>
              <a:gd name="T44" fmla="*/ 139086 w 1051"/>
              <a:gd name="T45" fmla="*/ 730070 h 4046"/>
              <a:gd name="T46" fmla="*/ 143131 w 1051"/>
              <a:gd name="T47" fmla="*/ 729167 h 4046"/>
              <a:gd name="T48" fmla="*/ 147021 w 1051"/>
              <a:gd name="T49" fmla="*/ 727723 h 4046"/>
              <a:gd name="T50" fmla="*/ 150443 w 1051"/>
              <a:gd name="T51" fmla="*/ 725557 h 4046"/>
              <a:gd name="T52" fmla="*/ 153711 w 1051"/>
              <a:gd name="T53" fmla="*/ 722850 h 4046"/>
              <a:gd name="T54" fmla="*/ 156355 w 1051"/>
              <a:gd name="T55" fmla="*/ 719962 h 4046"/>
              <a:gd name="T56" fmla="*/ 158845 w 1051"/>
              <a:gd name="T57" fmla="*/ 716353 h 4046"/>
              <a:gd name="T58" fmla="*/ 160712 w 1051"/>
              <a:gd name="T59" fmla="*/ 712382 h 4046"/>
              <a:gd name="T60" fmla="*/ 162267 w 1051"/>
              <a:gd name="T61" fmla="*/ 707870 h 4046"/>
              <a:gd name="T62" fmla="*/ 163201 w 1051"/>
              <a:gd name="T63" fmla="*/ 703538 h 4046"/>
              <a:gd name="T64" fmla="*/ 163512 w 1051"/>
              <a:gd name="T65" fmla="*/ 698665 h 4046"/>
              <a:gd name="T66" fmla="*/ 163356 w 1051"/>
              <a:gd name="T67" fmla="*/ 28336 h 4046"/>
              <a:gd name="T68" fmla="*/ 162579 w 1051"/>
              <a:gd name="T69" fmla="*/ 23644 h 4046"/>
              <a:gd name="T70" fmla="*/ 161334 w 1051"/>
              <a:gd name="T71" fmla="*/ 19132 h 4046"/>
              <a:gd name="T72" fmla="*/ 159467 w 1051"/>
              <a:gd name="T73" fmla="*/ 15161 h 4046"/>
              <a:gd name="T74" fmla="*/ 157289 w 1051"/>
              <a:gd name="T75" fmla="*/ 11371 h 4046"/>
              <a:gd name="T76" fmla="*/ 154644 w 1051"/>
              <a:gd name="T77" fmla="*/ 8302 h 4046"/>
              <a:gd name="T78" fmla="*/ 151532 w 1051"/>
              <a:gd name="T79" fmla="*/ 5234 h 4046"/>
              <a:gd name="T80" fmla="*/ 148110 w 1051"/>
              <a:gd name="T81" fmla="*/ 2888 h 4046"/>
              <a:gd name="T82" fmla="*/ 144376 w 1051"/>
              <a:gd name="T83" fmla="*/ 1263 h 4046"/>
              <a:gd name="T84" fmla="*/ 140331 w 1051"/>
              <a:gd name="T85" fmla="*/ 180 h 4046"/>
              <a:gd name="T86" fmla="*/ 136441 w 1051"/>
              <a:gd name="T87" fmla="*/ 0 h 404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051"/>
              <a:gd name="T133" fmla="*/ 0 h 4046"/>
              <a:gd name="T134" fmla="*/ 1051 w 1051"/>
              <a:gd name="T135" fmla="*/ 4046 h 404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051" h="4046">
                <a:moveTo>
                  <a:pt x="175" y="0"/>
                </a:moveTo>
                <a:lnTo>
                  <a:pt x="166" y="0"/>
                </a:lnTo>
                <a:lnTo>
                  <a:pt x="157" y="0"/>
                </a:lnTo>
                <a:lnTo>
                  <a:pt x="149" y="1"/>
                </a:lnTo>
                <a:lnTo>
                  <a:pt x="139" y="4"/>
                </a:lnTo>
                <a:lnTo>
                  <a:pt x="131" y="5"/>
                </a:lnTo>
                <a:lnTo>
                  <a:pt x="123" y="7"/>
                </a:lnTo>
                <a:lnTo>
                  <a:pt x="115" y="11"/>
                </a:lnTo>
                <a:lnTo>
                  <a:pt x="107" y="13"/>
                </a:lnTo>
                <a:lnTo>
                  <a:pt x="100" y="16"/>
                </a:lnTo>
                <a:lnTo>
                  <a:pt x="91" y="21"/>
                </a:lnTo>
                <a:lnTo>
                  <a:pt x="84" y="25"/>
                </a:lnTo>
                <a:lnTo>
                  <a:pt x="77" y="29"/>
                </a:lnTo>
                <a:lnTo>
                  <a:pt x="70" y="34"/>
                </a:lnTo>
                <a:lnTo>
                  <a:pt x="63" y="40"/>
                </a:lnTo>
                <a:lnTo>
                  <a:pt x="57" y="46"/>
                </a:lnTo>
                <a:lnTo>
                  <a:pt x="52" y="52"/>
                </a:lnTo>
                <a:lnTo>
                  <a:pt x="46" y="57"/>
                </a:lnTo>
                <a:lnTo>
                  <a:pt x="40" y="63"/>
                </a:lnTo>
                <a:lnTo>
                  <a:pt x="34" y="70"/>
                </a:lnTo>
                <a:lnTo>
                  <a:pt x="29" y="77"/>
                </a:lnTo>
                <a:lnTo>
                  <a:pt x="25" y="84"/>
                </a:lnTo>
                <a:lnTo>
                  <a:pt x="21" y="91"/>
                </a:lnTo>
                <a:lnTo>
                  <a:pt x="17" y="99"/>
                </a:lnTo>
                <a:lnTo>
                  <a:pt x="13" y="106"/>
                </a:lnTo>
                <a:lnTo>
                  <a:pt x="11" y="115"/>
                </a:lnTo>
                <a:lnTo>
                  <a:pt x="7" y="123"/>
                </a:lnTo>
                <a:lnTo>
                  <a:pt x="5" y="131"/>
                </a:lnTo>
                <a:lnTo>
                  <a:pt x="4" y="139"/>
                </a:lnTo>
                <a:lnTo>
                  <a:pt x="1" y="149"/>
                </a:lnTo>
                <a:lnTo>
                  <a:pt x="0" y="157"/>
                </a:lnTo>
                <a:lnTo>
                  <a:pt x="0" y="166"/>
                </a:lnTo>
                <a:lnTo>
                  <a:pt x="0" y="175"/>
                </a:lnTo>
                <a:lnTo>
                  <a:pt x="0" y="3871"/>
                </a:lnTo>
                <a:lnTo>
                  <a:pt x="0" y="3880"/>
                </a:lnTo>
                <a:lnTo>
                  <a:pt x="0" y="3888"/>
                </a:lnTo>
                <a:lnTo>
                  <a:pt x="1" y="3898"/>
                </a:lnTo>
                <a:lnTo>
                  <a:pt x="4" y="3906"/>
                </a:lnTo>
                <a:lnTo>
                  <a:pt x="5" y="3914"/>
                </a:lnTo>
                <a:lnTo>
                  <a:pt x="7" y="3922"/>
                </a:lnTo>
                <a:lnTo>
                  <a:pt x="11" y="3930"/>
                </a:lnTo>
                <a:lnTo>
                  <a:pt x="13" y="3938"/>
                </a:lnTo>
                <a:lnTo>
                  <a:pt x="17" y="3947"/>
                </a:lnTo>
                <a:lnTo>
                  <a:pt x="21" y="3954"/>
                </a:lnTo>
                <a:lnTo>
                  <a:pt x="25" y="3962"/>
                </a:lnTo>
                <a:lnTo>
                  <a:pt x="29" y="3969"/>
                </a:lnTo>
                <a:lnTo>
                  <a:pt x="34" y="3975"/>
                </a:lnTo>
                <a:lnTo>
                  <a:pt x="40" y="3982"/>
                </a:lnTo>
                <a:lnTo>
                  <a:pt x="46" y="3989"/>
                </a:lnTo>
                <a:lnTo>
                  <a:pt x="52" y="3995"/>
                </a:lnTo>
                <a:lnTo>
                  <a:pt x="57" y="4000"/>
                </a:lnTo>
                <a:lnTo>
                  <a:pt x="63" y="4005"/>
                </a:lnTo>
                <a:lnTo>
                  <a:pt x="70" y="4011"/>
                </a:lnTo>
                <a:lnTo>
                  <a:pt x="77" y="4016"/>
                </a:lnTo>
                <a:lnTo>
                  <a:pt x="84" y="4020"/>
                </a:lnTo>
                <a:lnTo>
                  <a:pt x="91" y="4024"/>
                </a:lnTo>
                <a:lnTo>
                  <a:pt x="100" y="4028"/>
                </a:lnTo>
                <a:lnTo>
                  <a:pt x="107" y="4032"/>
                </a:lnTo>
                <a:lnTo>
                  <a:pt x="115" y="4034"/>
                </a:lnTo>
                <a:lnTo>
                  <a:pt x="123" y="4038"/>
                </a:lnTo>
                <a:lnTo>
                  <a:pt x="131" y="4040"/>
                </a:lnTo>
                <a:lnTo>
                  <a:pt x="139" y="4041"/>
                </a:lnTo>
                <a:lnTo>
                  <a:pt x="149" y="4044"/>
                </a:lnTo>
                <a:lnTo>
                  <a:pt x="157" y="4045"/>
                </a:lnTo>
                <a:lnTo>
                  <a:pt x="166" y="4045"/>
                </a:lnTo>
                <a:lnTo>
                  <a:pt x="175" y="4046"/>
                </a:lnTo>
                <a:lnTo>
                  <a:pt x="877" y="4046"/>
                </a:lnTo>
                <a:lnTo>
                  <a:pt x="885" y="4045"/>
                </a:lnTo>
                <a:lnTo>
                  <a:pt x="894" y="4045"/>
                </a:lnTo>
                <a:lnTo>
                  <a:pt x="902" y="4044"/>
                </a:lnTo>
                <a:lnTo>
                  <a:pt x="912" y="4041"/>
                </a:lnTo>
                <a:lnTo>
                  <a:pt x="920" y="4040"/>
                </a:lnTo>
                <a:lnTo>
                  <a:pt x="928" y="4038"/>
                </a:lnTo>
                <a:lnTo>
                  <a:pt x="936" y="4034"/>
                </a:lnTo>
                <a:lnTo>
                  <a:pt x="945" y="4032"/>
                </a:lnTo>
                <a:lnTo>
                  <a:pt x="952" y="4028"/>
                </a:lnTo>
                <a:lnTo>
                  <a:pt x="960" y="4024"/>
                </a:lnTo>
                <a:lnTo>
                  <a:pt x="967" y="4020"/>
                </a:lnTo>
                <a:lnTo>
                  <a:pt x="974" y="4016"/>
                </a:lnTo>
                <a:lnTo>
                  <a:pt x="981" y="4011"/>
                </a:lnTo>
                <a:lnTo>
                  <a:pt x="988" y="4005"/>
                </a:lnTo>
                <a:lnTo>
                  <a:pt x="994" y="4000"/>
                </a:lnTo>
                <a:lnTo>
                  <a:pt x="999" y="3995"/>
                </a:lnTo>
                <a:lnTo>
                  <a:pt x="1005" y="3989"/>
                </a:lnTo>
                <a:lnTo>
                  <a:pt x="1011" y="3982"/>
                </a:lnTo>
                <a:lnTo>
                  <a:pt x="1016" y="3975"/>
                </a:lnTo>
                <a:lnTo>
                  <a:pt x="1021" y="3969"/>
                </a:lnTo>
                <a:lnTo>
                  <a:pt x="1025" y="3962"/>
                </a:lnTo>
                <a:lnTo>
                  <a:pt x="1030" y="3954"/>
                </a:lnTo>
                <a:lnTo>
                  <a:pt x="1033" y="3947"/>
                </a:lnTo>
                <a:lnTo>
                  <a:pt x="1037" y="3938"/>
                </a:lnTo>
                <a:lnTo>
                  <a:pt x="1040" y="3930"/>
                </a:lnTo>
                <a:lnTo>
                  <a:pt x="1043" y="3922"/>
                </a:lnTo>
                <a:lnTo>
                  <a:pt x="1045" y="3914"/>
                </a:lnTo>
                <a:lnTo>
                  <a:pt x="1047" y="3906"/>
                </a:lnTo>
                <a:lnTo>
                  <a:pt x="1049" y="3898"/>
                </a:lnTo>
                <a:lnTo>
                  <a:pt x="1050" y="3888"/>
                </a:lnTo>
                <a:lnTo>
                  <a:pt x="1051" y="3880"/>
                </a:lnTo>
                <a:lnTo>
                  <a:pt x="1051" y="3871"/>
                </a:lnTo>
                <a:lnTo>
                  <a:pt x="1051" y="175"/>
                </a:lnTo>
                <a:lnTo>
                  <a:pt x="1051" y="166"/>
                </a:lnTo>
                <a:lnTo>
                  <a:pt x="1050" y="157"/>
                </a:lnTo>
                <a:lnTo>
                  <a:pt x="1049" y="149"/>
                </a:lnTo>
                <a:lnTo>
                  <a:pt x="1047" y="139"/>
                </a:lnTo>
                <a:lnTo>
                  <a:pt x="1045" y="131"/>
                </a:lnTo>
                <a:lnTo>
                  <a:pt x="1043" y="123"/>
                </a:lnTo>
                <a:lnTo>
                  <a:pt x="1040" y="115"/>
                </a:lnTo>
                <a:lnTo>
                  <a:pt x="1037" y="106"/>
                </a:lnTo>
                <a:lnTo>
                  <a:pt x="1033" y="99"/>
                </a:lnTo>
                <a:lnTo>
                  <a:pt x="1030" y="91"/>
                </a:lnTo>
                <a:lnTo>
                  <a:pt x="1025" y="84"/>
                </a:lnTo>
                <a:lnTo>
                  <a:pt x="1021" y="77"/>
                </a:lnTo>
                <a:lnTo>
                  <a:pt x="1016" y="70"/>
                </a:lnTo>
                <a:lnTo>
                  <a:pt x="1011" y="63"/>
                </a:lnTo>
                <a:lnTo>
                  <a:pt x="1005" y="57"/>
                </a:lnTo>
                <a:lnTo>
                  <a:pt x="999" y="52"/>
                </a:lnTo>
                <a:lnTo>
                  <a:pt x="994" y="46"/>
                </a:lnTo>
                <a:lnTo>
                  <a:pt x="988" y="40"/>
                </a:lnTo>
                <a:lnTo>
                  <a:pt x="981" y="34"/>
                </a:lnTo>
                <a:lnTo>
                  <a:pt x="974" y="29"/>
                </a:lnTo>
                <a:lnTo>
                  <a:pt x="967" y="25"/>
                </a:lnTo>
                <a:lnTo>
                  <a:pt x="960" y="21"/>
                </a:lnTo>
                <a:lnTo>
                  <a:pt x="952" y="16"/>
                </a:lnTo>
                <a:lnTo>
                  <a:pt x="945" y="13"/>
                </a:lnTo>
                <a:lnTo>
                  <a:pt x="936" y="11"/>
                </a:lnTo>
                <a:lnTo>
                  <a:pt x="928" y="7"/>
                </a:lnTo>
                <a:lnTo>
                  <a:pt x="920" y="5"/>
                </a:lnTo>
                <a:lnTo>
                  <a:pt x="912" y="4"/>
                </a:lnTo>
                <a:lnTo>
                  <a:pt x="902" y="1"/>
                </a:lnTo>
                <a:lnTo>
                  <a:pt x="894" y="0"/>
                </a:lnTo>
                <a:lnTo>
                  <a:pt x="885" y="0"/>
                </a:lnTo>
                <a:lnTo>
                  <a:pt x="877" y="0"/>
                </a:lnTo>
                <a:lnTo>
                  <a:pt x="175" y="0"/>
                </a:lnTo>
              </a:path>
            </a:pathLst>
          </a:custGeom>
          <a:noFill/>
          <a:ln w="6350">
            <a:solidFill>
              <a:srgbClr val="FF0000"/>
            </a:solidFill>
            <a:prstDash val="solid"/>
            <a:round/>
            <a:headEnd/>
            <a:tailEnd/>
          </a:ln>
        </p:spPr>
        <p:txBody>
          <a:bodyPr lIns="57150" tIns="28575" rIns="57150" bIns="28575"/>
          <a:lstStyle/>
          <a:p>
            <a:endParaRPr lang="en-US"/>
          </a:p>
        </p:txBody>
      </p:sp>
      <p:sp>
        <p:nvSpPr>
          <p:cNvPr id="62878" name="Freeform 534"/>
          <p:cNvSpPr>
            <a:spLocks/>
          </p:cNvSpPr>
          <p:nvPr/>
        </p:nvSpPr>
        <p:spPr bwMode="auto">
          <a:xfrm>
            <a:off x="5880100" y="2897188"/>
            <a:ext cx="134938" cy="717550"/>
          </a:xfrm>
          <a:custGeom>
            <a:avLst/>
            <a:gdLst>
              <a:gd name="T0" fmla="*/ 21257 w 876"/>
              <a:gd name="T1" fmla="*/ 0 h 3974"/>
              <a:gd name="T2" fmla="*/ 18947 w 876"/>
              <a:gd name="T3" fmla="*/ 181 h 3974"/>
              <a:gd name="T4" fmla="*/ 16790 w 876"/>
              <a:gd name="T5" fmla="*/ 542 h 3974"/>
              <a:gd name="T6" fmla="*/ 14788 w 876"/>
              <a:gd name="T7" fmla="*/ 1444 h 3974"/>
              <a:gd name="T8" fmla="*/ 12631 w 876"/>
              <a:gd name="T9" fmla="*/ 2528 h 3974"/>
              <a:gd name="T10" fmla="*/ 9858 w 876"/>
              <a:gd name="T11" fmla="*/ 4333 h 3974"/>
              <a:gd name="T12" fmla="*/ 6470 w 876"/>
              <a:gd name="T13" fmla="*/ 7584 h 3974"/>
              <a:gd name="T14" fmla="*/ 3697 w 876"/>
              <a:gd name="T15" fmla="*/ 11556 h 3974"/>
              <a:gd name="T16" fmla="*/ 2157 w 876"/>
              <a:gd name="T17" fmla="*/ 14806 h 3974"/>
              <a:gd name="T18" fmla="*/ 1232 w 876"/>
              <a:gd name="T19" fmla="*/ 17334 h 3974"/>
              <a:gd name="T20" fmla="*/ 462 w 876"/>
              <a:gd name="T21" fmla="*/ 19501 h 3974"/>
              <a:gd name="T22" fmla="*/ 154 w 876"/>
              <a:gd name="T23" fmla="*/ 22209 h 3974"/>
              <a:gd name="T24" fmla="*/ 0 w 876"/>
              <a:gd name="T25" fmla="*/ 24917 h 3974"/>
              <a:gd name="T26" fmla="*/ 0 w 876"/>
              <a:gd name="T27" fmla="*/ 691188 h 3974"/>
              <a:gd name="T28" fmla="*/ 0 w 876"/>
              <a:gd name="T29" fmla="*/ 693716 h 3974"/>
              <a:gd name="T30" fmla="*/ 308 w 876"/>
              <a:gd name="T31" fmla="*/ 696424 h 3974"/>
              <a:gd name="T32" fmla="*/ 924 w 876"/>
              <a:gd name="T33" fmla="*/ 699133 h 3974"/>
              <a:gd name="T34" fmla="*/ 1540 w 876"/>
              <a:gd name="T35" fmla="*/ 701300 h 3974"/>
              <a:gd name="T36" fmla="*/ 2619 w 876"/>
              <a:gd name="T37" fmla="*/ 703647 h 3974"/>
              <a:gd name="T38" fmla="*/ 5083 w 876"/>
              <a:gd name="T39" fmla="*/ 707980 h 3974"/>
              <a:gd name="T40" fmla="*/ 8010 w 876"/>
              <a:gd name="T41" fmla="*/ 711411 h 3974"/>
              <a:gd name="T42" fmla="*/ 11707 w 876"/>
              <a:gd name="T43" fmla="*/ 714480 h 3974"/>
              <a:gd name="T44" fmla="*/ 13709 w 876"/>
              <a:gd name="T45" fmla="*/ 715564 h 3974"/>
              <a:gd name="T46" fmla="*/ 15712 w 876"/>
              <a:gd name="T47" fmla="*/ 716286 h 3974"/>
              <a:gd name="T48" fmla="*/ 17869 w 876"/>
              <a:gd name="T49" fmla="*/ 717008 h 3974"/>
              <a:gd name="T50" fmla="*/ 20179 w 876"/>
              <a:gd name="T51" fmla="*/ 717369 h 3974"/>
              <a:gd name="T52" fmla="*/ 22490 w 876"/>
              <a:gd name="T53" fmla="*/ 717550 h 3974"/>
              <a:gd name="T54" fmla="*/ 113527 w 876"/>
              <a:gd name="T55" fmla="*/ 717369 h 3974"/>
              <a:gd name="T56" fmla="*/ 115991 w 876"/>
              <a:gd name="T57" fmla="*/ 717189 h 3974"/>
              <a:gd name="T58" fmla="*/ 118148 w 876"/>
              <a:gd name="T59" fmla="*/ 716828 h 3974"/>
              <a:gd name="T60" fmla="*/ 120304 w 876"/>
              <a:gd name="T61" fmla="*/ 715925 h 3974"/>
              <a:gd name="T62" fmla="*/ 122153 w 876"/>
              <a:gd name="T63" fmla="*/ 714842 h 3974"/>
              <a:gd name="T64" fmla="*/ 125080 w 876"/>
              <a:gd name="T65" fmla="*/ 713036 h 3974"/>
              <a:gd name="T66" fmla="*/ 128314 w 876"/>
              <a:gd name="T67" fmla="*/ 709786 h 3974"/>
              <a:gd name="T68" fmla="*/ 131087 w 876"/>
              <a:gd name="T69" fmla="*/ 705994 h 3974"/>
              <a:gd name="T70" fmla="*/ 132627 w 876"/>
              <a:gd name="T71" fmla="*/ 702563 h 3974"/>
              <a:gd name="T72" fmla="*/ 133552 w 876"/>
              <a:gd name="T73" fmla="*/ 700397 h 3974"/>
              <a:gd name="T74" fmla="*/ 134322 w 876"/>
              <a:gd name="T75" fmla="*/ 697688 h 3974"/>
              <a:gd name="T76" fmla="*/ 134630 w 876"/>
              <a:gd name="T77" fmla="*/ 695160 h 3974"/>
              <a:gd name="T78" fmla="*/ 134784 w 876"/>
              <a:gd name="T79" fmla="*/ 692452 h 3974"/>
              <a:gd name="T80" fmla="*/ 134938 w 876"/>
              <a:gd name="T81" fmla="*/ 26362 h 3974"/>
              <a:gd name="T82" fmla="*/ 134784 w 876"/>
              <a:gd name="T83" fmla="*/ 23654 h 3974"/>
              <a:gd name="T84" fmla="*/ 134476 w 876"/>
              <a:gd name="T85" fmla="*/ 20765 h 3974"/>
              <a:gd name="T86" fmla="*/ 133860 w 876"/>
              <a:gd name="T87" fmla="*/ 18237 h 3974"/>
              <a:gd name="T88" fmla="*/ 133244 w 876"/>
              <a:gd name="T89" fmla="*/ 16070 h 3974"/>
              <a:gd name="T90" fmla="*/ 132319 w 876"/>
              <a:gd name="T91" fmla="*/ 13723 h 3974"/>
              <a:gd name="T92" fmla="*/ 129855 w 876"/>
              <a:gd name="T93" fmla="*/ 9389 h 3974"/>
              <a:gd name="T94" fmla="*/ 126774 w 876"/>
              <a:gd name="T95" fmla="*/ 5778 h 3974"/>
              <a:gd name="T96" fmla="*/ 123077 w 876"/>
              <a:gd name="T97" fmla="*/ 3070 h 3974"/>
              <a:gd name="T98" fmla="*/ 121075 w 876"/>
              <a:gd name="T99" fmla="*/ 1806 h 3974"/>
              <a:gd name="T100" fmla="*/ 119226 w 876"/>
              <a:gd name="T101" fmla="*/ 1083 h 3974"/>
              <a:gd name="T102" fmla="*/ 117070 w 876"/>
              <a:gd name="T103" fmla="*/ 361 h 3974"/>
              <a:gd name="T104" fmla="*/ 114605 w 876"/>
              <a:gd name="T105" fmla="*/ 0 h 3974"/>
              <a:gd name="T106" fmla="*/ 112448 w 876"/>
              <a:gd name="T107" fmla="*/ 0 h 3974"/>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876"/>
              <a:gd name="T163" fmla="*/ 0 h 3974"/>
              <a:gd name="T164" fmla="*/ 876 w 876"/>
              <a:gd name="T165" fmla="*/ 3974 h 3974"/>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876" h="3974">
                <a:moveTo>
                  <a:pt x="146" y="0"/>
                </a:moveTo>
                <a:lnTo>
                  <a:pt x="138" y="0"/>
                </a:lnTo>
                <a:lnTo>
                  <a:pt x="131" y="0"/>
                </a:lnTo>
                <a:lnTo>
                  <a:pt x="123" y="1"/>
                </a:lnTo>
                <a:lnTo>
                  <a:pt x="116" y="2"/>
                </a:lnTo>
                <a:lnTo>
                  <a:pt x="109" y="3"/>
                </a:lnTo>
                <a:lnTo>
                  <a:pt x="102" y="6"/>
                </a:lnTo>
                <a:lnTo>
                  <a:pt x="96" y="8"/>
                </a:lnTo>
                <a:lnTo>
                  <a:pt x="89" y="10"/>
                </a:lnTo>
                <a:lnTo>
                  <a:pt x="82" y="14"/>
                </a:lnTo>
                <a:lnTo>
                  <a:pt x="76" y="17"/>
                </a:lnTo>
                <a:lnTo>
                  <a:pt x="64" y="24"/>
                </a:lnTo>
                <a:lnTo>
                  <a:pt x="52" y="32"/>
                </a:lnTo>
                <a:lnTo>
                  <a:pt x="42" y="42"/>
                </a:lnTo>
                <a:lnTo>
                  <a:pt x="33" y="52"/>
                </a:lnTo>
                <a:lnTo>
                  <a:pt x="24" y="64"/>
                </a:lnTo>
                <a:lnTo>
                  <a:pt x="17" y="76"/>
                </a:lnTo>
                <a:lnTo>
                  <a:pt x="14" y="82"/>
                </a:lnTo>
                <a:lnTo>
                  <a:pt x="10" y="89"/>
                </a:lnTo>
                <a:lnTo>
                  <a:pt x="8" y="96"/>
                </a:lnTo>
                <a:lnTo>
                  <a:pt x="6" y="101"/>
                </a:lnTo>
                <a:lnTo>
                  <a:pt x="3" y="108"/>
                </a:lnTo>
                <a:lnTo>
                  <a:pt x="2" y="115"/>
                </a:lnTo>
                <a:lnTo>
                  <a:pt x="1" y="123"/>
                </a:lnTo>
                <a:lnTo>
                  <a:pt x="0" y="131"/>
                </a:lnTo>
                <a:lnTo>
                  <a:pt x="0" y="138"/>
                </a:lnTo>
                <a:lnTo>
                  <a:pt x="0" y="146"/>
                </a:lnTo>
                <a:lnTo>
                  <a:pt x="0" y="3828"/>
                </a:lnTo>
                <a:lnTo>
                  <a:pt x="0" y="3835"/>
                </a:lnTo>
                <a:lnTo>
                  <a:pt x="0" y="3842"/>
                </a:lnTo>
                <a:lnTo>
                  <a:pt x="1" y="3850"/>
                </a:lnTo>
                <a:lnTo>
                  <a:pt x="2" y="3857"/>
                </a:lnTo>
                <a:lnTo>
                  <a:pt x="3" y="3864"/>
                </a:lnTo>
                <a:lnTo>
                  <a:pt x="6" y="3872"/>
                </a:lnTo>
                <a:lnTo>
                  <a:pt x="8" y="3879"/>
                </a:lnTo>
                <a:lnTo>
                  <a:pt x="10" y="3884"/>
                </a:lnTo>
                <a:lnTo>
                  <a:pt x="14" y="3891"/>
                </a:lnTo>
                <a:lnTo>
                  <a:pt x="17" y="3897"/>
                </a:lnTo>
                <a:lnTo>
                  <a:pt x="24" y="3910"/>
                </a:lnTo>
                <a:lnTo>
                  <a:pt x="33" y="3921"/>
                </a:lnTo>
                <a:lnTo>
                  <a:pt x="42" y="3931"/>
                </a:lnTo>
                <a:lnTo>
                  <a:pt x="52" y="3940"/>
                </a:lnTo>
                <a:lnTo>
                  <a:pt x="64" y="3949"/>
                </a:lnTo>
                <a:lnTo>
                  <a:pt x="76" y="3957"/>
                </a:lnTo>
                <a:lnTo>
                  <a:pt x="82" y="3959"/>
                </a:lnTo>
                <a:lnTo>
                  <a:pt x="89" y="3963"/>
                </a:lnTo>
                <a:lnTo>
                  <a:pt x="96" y="3965"/>
                </a:lnTo>
                <a:lnTo>
                  <a:pt x="102" y="3967"/>
                </a:lnTo>
                <a:lnTo>
                  <a:pt x="109" y="3970"/>
                </a:lnTo>
                <a:lnTo>
                  <a:pt x="116" y="3971"/>
                </a:lnTo>
                <a:lnTo>
                  <a:pt x="123" y="3972"/>
                </a:lnTo>
                <a:lnTo>
                  <a:pt x="131" y="3973"/>
                </a:lnTo>
                <a:lnTo>
                  <a:pt x="138" y="3973"/>
                </a:lnTo>
                <a:lnTo>
                  <a:pt x="146" y="3974"/>
                </a:lnTo>
                <a:lnTo>
                  <a:pt x="730" y="3974"/>
                </a:lnTo>
                <a:lnTo>
                  <a:pt x="737" y="3973"/>
                </a:lnTo>
                <a:lnTo>
                  <a:pt x="744" y="3973"/>
                </a:lnTo>
                <a:lnTo>
                  <a:pt x="753" y="3972"/>
                </a:lnTo>
                <a:lnTo>
                  <a:pt x="760" y="3971"/>
                </a:lnTo>
                <a:lnTo>
                  <a:pt x="767" y="3970"/>
                </a:lnTo>
                <a:lnTo>
                  <a:pt x="774" y="3967"/>
                </a:lnTo>
                <a:lnTo>
                  <a:pt x="781" y="3965"/>
                </a:lnTo>
                <a:lnTo>
                  <a:pt x="786" y="3963"/>
                </a:lnTo>
                <a:lnTo>
                  <a:pt x="793" y="3959"/>
                </a:lnTo>
                <a:lnTo>
                  <a:pt x="799" y="3957"/>
                </a:lnTo>
                <a:lnTo>
                  <a:pt x="812" y="3949"/>
                </a:lnTo>
                <a:lnTo>
                  <a:pt x="823" y="3940"/>
                </a:lnTo>
                <a:lnTo>
                  <a:pt x="833" y="3931"/>
                </a:lnTo>
                <a:lnTo>
                  <a:pt x="843" y="3921"/>
                </a:lnTo>
                <a:lnTo>
                  <a:pt x="851" y="3910"/>
                </a:lnTo>
                <a:lnTo>
                  <a:pt x="859" y="3897"/>
                </a:lnTo>
                <a:lnTo>
                  <a:pt x="861" y="3891"/>
                </a:lnTo>
                <a:lnTo>
                  <a:pt x="865" y="3884"/>
                </a:lnTo>
                <a:lnTo>
                  <a:pt x="867" y="3879"/>
                </a:lnTo>
                <a:lnTo>
                  <a:pt x="869" y="3872"/>
                </a:lnTo>
                <a:lnTo>
                  <a:pt x="872" y="3864"/>
                </a:lnTo>
                <a:lnTo>
                  <a:pt x="873" y="3857"/>
                </a:lnTo>
                <a:lnTo>
                  <a:pt x="874" y="3850"/>
                </a:lnTo>
                <a:lnTo>
                  <a:pt x="875" y="3842"/>
                </a:lnTo>
                <a:lnTo>
                  <a:pt x="875" y="3835"/>
                </a:lnTo>
                <a:lnTo>
                  <a:pt x="876" y="3828"/>
                </a:lnTo>
                <a:lnTo>
                  <a:pt x="876" y="146"/>
                </a:lnTo>
                <a:lnTo>
                  <a:pt x="875" y="138"/>
                </a:lnTo>
                <a:lnTo>
                  <a:pt x="875" y="131"/>
                </a:lnTo>
                <a:lnTo>
                  <a:pt x="874" y="123"/>
                </a:lnTo>
                <a:lnTo>
                  <a:pt x="873" y="115"/>
                </a:lnTo>
                <a:lnTo>
                  <a:pt x="872" y="108"/>
                </a:lnTo>
                <a:lnTo>
                  <a:pt x="869" y="101"/>
                </a:lnTo>
                <a:lnTo>
                  <a:pt x="867" y="96"/>
                </a:lnTo>
                <a:lnTo>
                  <a:pt x="865" y="89"/>
                </a:lnTo>
                <a:lnTo>
                  <a:pt x="861" y="82"/>
                </a:lnTo>
                <a:lnTo>
                  <a:pt x="859" y="76"/>
                </a:lnTo>
                <a:lnTo>
                  <a:pt x="851" y="64"/>
                </a:lnTo>
                <a:lnTo>
                  <a:pt x="843" y="52"/>
                </a:lnTo>
                <a:lnTo>
                  <a:pt x="833" y="42"/>
                </a:lnTo>
                <a:lnTo>
                  <a:pt x="823" y="32"/>
                </a:lnTo>
                <a:lnTo>
                  <a:pt x="812" y="24"/>
                </a:lnTo>
                <a:lnTo>
                  <a:pt x="799" y="17"/>
                </a:lnTo>
                <a:lnTo>
                  <a:pt x="793" y="14"/>
                </a:lnTo>
                <a:lnTo>
                  <a:pt x="786" y="10"/>
                </a:lnTo>
                <a:lnTo>
                  <a:pt x="781" y="8"/>
                </a:lnTo>
                <a:lnTo>
                  <a:pt x="774" y="6"/>
                </a:lnTo>
                <a:lnTo>
                  <a:pt x="767" y="3"/>
                </a:lnTo>
                <a:lnTo>
                  <a:pt x="760" y="2"/>
                </a:lnTo>
                <a:lnTo>
                  <a:pt x="753" y="1"/>
                </a:lnTo>
                <a:lnTo>
                  <a:pt x="744" y="0"/>
                </a:lnTo>
                <a:lnTo>
                  <a:pt x="737" y="0"/>
                </a:lnTo>
                <a:lnTo>
                  <a:pt x="730" y="0"/>
                </a:lnTo>
                <a:lnTo>
                  <a:pt x="146" y="0"/>
                </a:lnTo>
              </a:path>
            </a:pathLst>
          </a:custGeom>
          <a:noFill/>
          <a:ln w="6350">
            <a:solidFill>
              <a:srgbClr val="FF0000"/>
            </a:solidFill>
            <a:prstDash val="solid"/>
            <a:round/>
            <a:headEnd/>
            <a:tailEnd/>
          </a:ln>
        </p:spPr>
        <p:txBody>
          <a:bodyPr lIns="57150" tIns="28575" rIns="57150" bIns="28575"/>
          <a:lstStyle/>
          <a:p>
            <a:endParaRPr lang="en-US"/>
          </a:p>
        </p:txBody>
      </p:sp>
      <p:sp>
        <p:nvSpPr>
          <p:cNvPr id="62879" name="Freeform 535"/>
          <p:cNvSpPr>
            <a:spLocks/>
          </p:cNvSpPr>
          <p:nvPr/>
        </p:nvSpPr>
        <p:spPr bwMode="auto">
          <a:xfrm>
            <a:off x="5892800" y="2913063"/>
            <a:ext cx="109538" cy="701675"/>
          </a:xfrm>
          <a:custGeom>
            <a:avLst/>
            <a:gdLst>
              <a:gd name="T0" fmla="*/ 17164 w 702"/>
              <a:gd name="T1" fmla="*/ 0 h 3887"/>
              <a:gd name="T2" fmla="*/ 15448 w 702"/>
              <a:gd name="T3" fmla="*/ 361 h 3887"/>
              <a:gd name="T4" fmla="*/ 12795 w 702"/>
              <a:gd name="T5" fmla="*/ 903 h 3887"/>
              <a:gd name="T6" fmla="*/ 9518 w 702"/>
              <a:gd name="T7" fmla="*/ 2527 h 3887"/>
              <a:gd name="T8" fmla="*/ 6710 w 702"/>
              <a:gd name="T9" fmla="*/ 4693 h 3887"/>
              <a:gd name="T10" fmla="*/ 4057 w 702"/>
              <a:gd name="T11" fmla="*/ 7762 h 3887"/>
              <a:gd name="T12" fmla="*/ 2341 w 702"/>
              <a:gd name="T13" fmla="*/ 11012 h 3887"/>
              <a:gd name="T14" fmla="*/ 780 w 702"/>
              <a:gd name="T15" fmla="*/ 14803 h 3887"/>
              <a:gd name="T16" fmla="*/ 312 w 702"/>
              <a:gd name="T17" fmla="*/ 17871 h 3887"/>
              <a:gd name="T18" fmla="*/ 0 w 702"/>
              <a:gd name="T19" fmla="*/ 19857 h 3887"/>
              <a:gd name="T20" fmla="*/ 0 w 702"/>
              <a:gd name="T21" fmla="*/ 680554 h 3887"/>
              <a:gd name="T22" fmla="*/ 0 w 702"/>
              <a:gd name="T23" fmla="*/ 682721 h 3887"/>
              <a:gd name="T24" fmla="*/ 468 w 702"/>
              <a:gd name="T25" fmla="*/ 684887 h 3887"/>
              <a:gd name="T26" fmla="*/ 1404 w 702"/>
              <a:gd name="T27" fmla="*/ 688858 h 3887"/>
              <a:gd name="T28" fmla="*/ 3121 w 702"/>
              <a:gd name="T29" fmla="*/ 692469 h 3887"/>
              <a:gd name="T30" fmla="*/ 5305 w 702"/>
              <a:gd name="T31" fmla="*/ 695357 h 3887"/>
              <a:gd name="T32" fmla="*/ 8114 w 702"/>
              <a:gd name="T33" fmla="*/ 698245 h 3887"/>
              <a:gd name="T34" fmla="*/ 11235 w 702"/>
              <a:gd name="T35" fmla="*/ 700050 h 3887"/>
              <a:gd name="T36" fmla="*/ 14511 w 702"/>
              <a:gd name="T37" fmla="*/ 701314 h 3887"/>
              <a:gd name="T38" fmla="*/ 17164 w 702"/>
              <a:gd name="T39" fmla="*/ 701494 h 3887"/>
              <a:gd name="T40" fmla="*/ 91282 w 702"/>
              <a:gd name="T41" fmla="*/ 701675 h 3887"/>
              <a:gd name="T42" fmla="*/ 93154 w 702"/>
              <a:gd name="T43" fmla="*/ 701494 h 3887"/>
              <a:gd name="T44" fmla="*/ 96587 w 702"/>
              <a:gd name="T45" fmla="*/ 700772 h 3887"/>
              <a:gd name="T46" fmla="*/ 99864 w 702"/>
              <a:gd name="T47" fmla="*/ 699148 h 3887"/>
              <a:gd name="T48" fmla="*/ 102828 w 702"/>
              <a:gd name="T49" fmla="*/ 696801 h 3887"/>
              <a:gd name="T50" fmla="*/ 105325 w 702"/>
              <a:gd name="T51" fmla="*/ 693913 h 3887"/>
              <a:gd name="T52" fmla="*/ 107353 w 702"/>
              <a:gd name="T53" fmla="*/ 690483 h 3887"/>
              <a:gd name="T54" fmla="*/ 108602 w 702"/>
              <a:gd name="T55" fmla="*/ 686692 h 3887"/>
              <a:gd name="T56" fmla="*/ 109382 w 702"/>
              <a:gd name="T57" fmla="*/ 682721 h 3887"/>
              <a:gd name="T58" fmla="*/ 109538 w 702"/>
              <a:gd name="T59" fmla="*/ 680554 h 3887"/>
              <a:gd name="T60" fmla="*/ 109382 w 702"/>
              <a:gd name="T61" fmla="*/ 19857 h 3887"/>
              <a:gd name="T62" fmla="*/ 109070 w 702"/>
              <a:gd name="T63" fmla="*/ 16788 h 3887"/>
              <a:gd name="T64" fmla="*/ 107978 w 702"/>
              <a:gd name="T65" fmla="*/ 12997 h 3887"/>
              <a:gd name="T66" fmla="*/ 106417 w 702"/>
              <a:gd name="T67" fmla="*/ 9387 h 3887"/>
              <a:gd name="T68" fmla="*/ 104077 w 702"/>
              <a:gd name="T69" fmla="*/ 6138 h 3887"/>
              <a:gd name="T70" fmla="*/ 101424 w 702"/>
              <a:gd name="T71" fmla="*/ 3610 h 3887"/>
              <a:gd name="T72" fmla="*/ 98303 w 702"/>
              <a:gd name="T73" fmla="*/ 1625 h 3887"/>
              <a:gd name="T74" fmla="*/ 94871 w 702"/>
              <a:gd name="T75" fmla="*/ 542 h 3887"/>
              <a:gd name="T76" fmla="*/ 93154 w 702"/>
              <a:gd name="T77" fmla="*/ 0 h 3887"/>
              <a:gd name="T78" fmla="*/ 91282 w 702"/>
              <a:gd name="T79" fmla="*/ 0 h 3887"/>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702"/>
              <a:gd name="T121" fmla="*/ 0 h 3887"/>
              <a:gd name="T122" fmla="*/ 702 w 702"/>
              <a:gd name="T123" fmla="*/ 3887 h 3887"/>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702" h="3887">
                <a:moveTo>
                  <a:pt x="117" y="0"/>
                </a:moveTo>
                <a:lnTo>
                  <a:pt x="110" y="0"/>
                </a:lnTo>
                <a:lnTo>
                  <a:pt x="105" y="0"/>
                </a:lnTo>
                <a:lnTo>
                  <a:pt x="99" y="2"/>
                </a:lnTo>
                <a:lnTo>
                  <a:pt x="93" y="3"/>
                </a:lnTo>
                <a:lnTo>
                  <a:pt x="82" y="5"/>
                </a:lnTo>
                <a:lnTo>
                  <a:pt x="72" y="9"/>
                </a:lnTo>
                <a:lnTo>
                  <a:pt x="61" y="14"/>
                </a:lnTo>
                <a:lnTo>
                  <a:pt x="52" y="20"/>
                </a:lnTo>
                <a:lnTo>
                  <a:pt x="43" y="26"/>
                </a:lnTo>
                <a:lnTo>
                  <a:pt x="34" y="34"/>
                </a:lnTo>
                <a:lnTo>
                  <a:pt x="26" y="43"/>
                </a:lnTo>
                <a:lnTo>
                  <a:pt x="20" y="52"/>
                </a:lnTo>
                <a:lnTo>
                  <a:pt x="15" y="61"/>
                </a:lnTo>
                <a:lnTo>
                  <a:pt x="9" y="72"/>
                </a:lnTo>
                <a:lnTo>
                  <a:pt x="5" y="82"/>
                </a:lnTo>
                <a:lnTo>
                  <a:pt x="3" y="93"/>
                </a:lnTo>
                <a:lnTo>
                  <a:pt x="2" y="99"/>
                </a:lnTo>
                <a:lnTo>
                  <a:pt x="0" y="104"/>
                </a:lnTo>
                <a:lnTo>
                  <a:pt x="0" y="110"/>
                </a:lnTo>
                <a:lnTo>
                  <a:pt x="0" y="117"/>
                </a:lnTo>
                <a:lnTo>
                  <a:pt x="0" y="3770"/>
                </a:lnTo>
                <a:lnTo>
                  <a:pt x="0" y="3776"/>
                </a:lnTo>
                <a:lnTo>
                  <a:pt x="0" y="3782"/>
                </a:lnTo>
                <a:lnTo>
                  <a:pt x="2" y="3788"/>
                </a:lnTo>
                <a:lnTo>
                  <a:pt x="3" y="3794"/>
                </a:lnTo>
                <a:lnTo>
                  <a:pt x="5" y="3804"/>
                </a:lnTo>
                <a:lnTo>
                  <a:pt x="9" y="3816"/>
                </a:lnTo>
                <a:lnTo>
                  <a:pt x="15" y="3825"/>
                </a:lnTo>
                <a:lnTo>
                  <a:pt x="20" y="3836"/>
                </a:lnTo>
                <a:lnTo>
                  <a:pt x="26" y="3844"/>
                </a:lnTo>
                <a:lnTo>
                  <a:pt x="34" y="3852"/>
                </a:lnTo>
                <a:lnTo>
                  <a:pt x="43" y="3860"/>
                </a:lnTo>
                <a:lnTo>
                  <a:pt x="52" y="3868"/>
                </a:lnTo>
                <a:lnTo>
                  <a:pt x="61" y="3873"/>
                </a:lnTo>
                <a:lnTo>
                  <a:pt x="72" y="3878"/>
                </a:lnTo>
                <a:lnTo>
                  <a:pt x="82" y="3882"/>
                </a:lnTo>
                <a:lnTo>
                  <a:pt x="93" y="3885"/>
                </a:lnTo>
                <a:lnTo>
                  <a:pt x="105" y="3886"/>
                </a:lnTo>
                <a:lnTo>
                  <a:pt x="110" y="3886"/>
                </a:lnTo>
                <a:lnTo>
                  <a:pt x="117" y="3887"/>
                </a:lnTo>
                <a:lnTo>
                  <a:pt x="585" y="3887"/>
                </a:lnTo>
                <a:lnTo>
                  <a:pt x="591" y="3886"/>
                </a:lnTo>
                <a:lnTo>
                  <a:pt x="597" y="3886"/>
                </a:lnTo>
                <a:lnTo>
                  <a:pt x="608" y="3885"/>
                </a:lnTo>
                <a:lnTo>
                  <a:pt x="619" y="3882"/>
                </a:lnTo>
                <a:lnTo>
                  <a:pt x="630" y="3878"/>
                </a:lnTo>
                <a:lnTo>
                  <a:pt x="640" y="3873"/>
                </a:lnTo>
                <a:lnTo>
                  <a:pt x="650" y="3868"/>
                </a:lnTo>
                <a:lnTo>
                  <a:pt x="659" y="3860"/>
                </a:lnTo>
                <a:lnTo>
                  <a:pt x="667" y="3852"/>
                </a:lnTo>
                <a:lnTo>
                  <a:pt x="675" y="3844"/>
                </a:lnTo>
                <a:lnTo>
                  <a:pt x="682" y="3836"/>
                </a:lnTo>
                <a:lnTo>
                  <a:pt x="688" y="3825"/>
                </a:lnTo>
                <a:lnTo>
                  <a:pt x="692" y="3816"/>
                </a:lnTo>
                <a:lnTo>
                  <a:pt x="696" y="3804"/>
                </a:lnTo>
                <a:lnTo>
                  <a:pt x="699" y="3794"/>
                </a:lnTo>
                <a:lnTo>
                  <a:pt x="701" y="3782"/>
                </a:lnTo>
                <a:lnTo>
                  <a:pt x="701" y="3776"/>
                </a:lnTo>
                <a:lnTo>
                  <a:pt x="702" y="3770"/>
                </a:lnTo>
                <a:lnTo>
                  <a:pt x="702" y="117"/>
                </a:lnTo>
                <a:lnTo>
                  <a:pt x="701" y="110"/>
                </a:lnTo>
                <a:lnTo>
                  <a:pt x="701" y="104"/>
                </a:lnTo>
                <a:lnTo>
                  <a:pt x="699" y="93"/>
                </a:lnTo>
                <a:lnTo>
                  <a:pt x="696" y="82"/>
                </a:lnTo>
                <a:lnTo>
                  <a:pt x="692" y="72"/>
                </a:lnTo>
                <a:lnTo>
                  <a:pt x="688" y="61"/>
                </a:lnTo>
                <a:lnTo>
                  <a:pt x="682" y="52"/>
                </a:lnTo>
                <a:lnTo>
                  <a:pt x="675" y="43"/>
                </a:lnTo>
                <a:lnTo>
                  <a:pt x="667" y="34"/>
                </a:lnTo>
                <a:lnTo>
                  <a:pt x="659" y="26"/>
                </a:lnTo>
                <a:lnTo>
                  <a:pt x="650" y="20"/>
                </a:lnTo>
                <a:lnTo>
                  <a:pt x="640" y="14"/>
                </a:lnTo>
                <a:lnTo>
                  <a:pt x="630" y="9"/>
                </a:lnTo>
                <a:lnTo>
                  <a:pt x="619" y="5"/>
                </a:lnTo>
                <a:lnTo>
                  <a:pt x="608" y="3"/>
                </a:lnTo>
                <a:lnTo>
                  <a:pt x="602" y="2"/>
                </a:lnTo>
                <a:lnTo>
                  <a:pt x="597" y="0"/>
                </a:lnTo>
                <a:lnTo>
                  <a:pt x="591" y="0"/>
                </a:lnTo>
                <a:lnTo>
                  <a:pt x="585" y="0"/>
                </a:lnTo>
                <a:lnTo>
                  <a:pt x="117" y="0"/>
                </a:lnTo>
              </a:path>
            </a:pathLst>
          </a:custGeom>
          <a:noFill/>
          <a:ln w="6350">
            <a:solidFill>
              <a:srgbClr val="FF0000"/>
            </a:solidFill>
            <a:prstDash val="solid"/>
            <a:round/>
            <a:headEnd/>
            <a:tailEnd/>
          </a:ln>
        </p:spPr>
        <p:txBody>
          <a:bodyPr lIns="57150" tIns="28575" rIns="57150" bIns="28575"/>
          <a:lstStyle/>
          <a:p>
            <a:endParaRPr lang="en-US"/>
          </a:p>
        </p:txBody>
      </p:sp>
      <p:sp>
        <p:nvSpPr>
          <p:cNvPr id="62880" name="Freeform 536"/>
          <p:cNvSpPr>
            <a:spLocks/>
          </p:cNvSpPr>
          <p:nvPr/>
        </p:nvSpPr>
        <p:spPr bwMode="auto">
          <a:xfrm>
            <a:off x="5907088" y="2928938"/>
            <a:ext cx="80962" cy="679450"/>
          </a:xfrm>
          <a:custGeom>
            <a:avLst/>
            <a:gdLst>
              <a:gd name="T0" fmla="*/ 12006 w 526"/>
              <a:gd name="T1" fmla="*/ 0 h 3770"/>
              <a:gd name="T2" fmla="*/ 9389 w 526"/>
              <a:gd name="T3" fmla="*/ 721 h 3770"/>
              <a:gd name="T4" fmla="*/ 7080 w 526"/>
              <a:gd name="T5" fmla="*/ 1982 h 3770"/>
              <a:gd name="T6" fmla="*/ 4925 w 526"/>
              <a:gd name="T7" fmla="*/ 3605 h 3770"/>
              <a:gd name="T8" fmla="*/ 3078 w 526"/>
              <a:gd name="T9" fmla="*/ 5767 h 3770"/>
              <a:gd name="T10" fmla="*/ 1693 w 526"/>
              <a:gd name="T11" fmla="*/ 8290 h 3770"/>
              <a:gd name="T12" fmla="*/ 616 w 526"/>
              <a:gd name="T13" fmla="*/ 10994 h 3770"/>
              <a:gd name="T14" fmla="*/ 0 w 526"/>
              <a:gd name="T15" fmla="*/ 14058 h 3770"/>
              <a:gd name="T16" fmla="*/ 0 w 526"/>
              <a:gd name="T17" fmla="*/ 663590 h 3770"/>
              <a:gd name="T18" fmla="*/ 154 w 526"/>
              <a:gd name="T19" fmla="*/ 666834 h 3770"/>
              <a:gd name="T20" fmla="*/ 924 w 526"/>
              <a:gd name="T21" fmla="*/ 669718 h 3770"/>
              <a:gd name="T22" fmla="*/ 2155 w 526"/>
              <a:gd name="T23" fmla="*/ 672241 h 3770"/>
              <a:gd name="T24" fmla="*/ 4002 w 526"/>
              <a:gd name="T25" fmla="*/ 674764 h 3770"/>
              <a:gd name="T26" fmla="*/ 6003 w 526"/>
              <a:gd name="T27" fmla="*/ 676747 h 3770"/>
              <a:gd name="T28" fmla="*/ 8312 w 526"/>
              <a:gd name="T29" fmla="*/ 678188 h 3770"/>
              <a:gd name="T30" fmla="*/ 10774 w 526"/>
              <a:gd name="T31" fmla="*/ 679090 h 3770"/>
              <a:gd name="T32" fmla="*/ 13545 w 526"/>
              <a:gd name="T33" fmla="*/ 679450 h 3770"/>
              <a:gd name="T34" fmla="*/ 68802 w 526"/>
              <a:gd name="T35" fmla="*/ 679270 h 3770"/>
              <a:gd name="T36" fmla="*/ 71419 w 526"/>
              <a:gd name="T37" fmla="*/ 678549 h 3770"/>
              <a:gd name="T38" fmla="*/ 73728 w 526"/>
              <a:gd name="T39" fmla="*/ 677287 h 3770"/>
              <a:gd name="T40" fmla="*/ 75883 w 526"/>
              <a:gd name="T41" fmla="*/ 675665 h 3770"/>
              <a:gd name="T42" fmla="*/ 77730 w 526"/>
              <a:gd name="T43" fmla="*/ 673503 h 3770"/>
              <a:gd name="T44" fmla="*/ 79115 w 526"/>
              <a:gd name="T45" fmla="*/ 670979 h 3770"/>
              <a:gd name="T46" fmla="*/ 80192 w 526"/>
              <a:gd name="T47" fmla="*/ 668276 h 3770"/>
              <a:gd name="T48" fmla="*/ 80808 w 526"/>
              <a:gd name="T49" fmla="*/ 665212 h 3770"/>
              <a:gd name="T50" fmla="*/ 80962 w 526"/>
              <a:gd name="T51" fmla="*/ 15860 h 3770"/>
              <a:gd name="T52" fmla="*/ 80654 w 526"/>
              <a:gd name="T53" fmla="*/ 12616 h 3770"/>
              <a:gd name="T54" fmla="*/ 79885 w 526"/>
              <a:gd name="T55" fmla="*/ 9732 h 3770"/>
              <a:gd name="T56" fmla="*/ 78653 w 526"/>
              <a:gd name="T57" fmla="*/ 7029 h 3770"/>
              <a:gd name="T58" fmla="*/ 76960 w 526"/>
              <a:gd name="T59" fmla="*/ 4686 h 3770"/>
              <a:gd name="T60" fmla="*/ 74805 w 526"/>
              <a:gd name="T61" fmla="*/ 2523 h 3770"/>
              <a:gd name="T62" fmla="*/ 72650 w 526"/>
              <a:gd name="T63" fmla="*/ 1081 h 3770"/>
              <a:gd name="T64" fmla="*/ 70188 w 526"/>
              <a:gd name="T65" fmla="*/ 180 h 3770"/>
              <a:gd name="T66" fmla="*/ 67417 w 526"/>
              <a:gd name="T67" fmla="*/ 0 h 3770"/>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526"/>
              <a:gd name="T103" fmla="*/ 0 h 3770"/>
              <a:gd name="T104" fmla="*/ 526 w 526"/>
              <a:gd name="T105" fmla="*/ 3770 h 3770"/>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526" h="3770">
                <a:moveTo>
                  <a:pt x="88" y="0"/>
                </a:moveTo>
                <a:lnTo>
                  <a:pt x="78" y="0"/>
                </a:lnTo>
                <a:lnTo>
                  <a:pt x="70" y="1"/>
                </a:lnTo>
                <a:lnTo>
                  <a:pt x="61" y="4"/>
                </a:lnTo>
                <a:lnTo>
                  <a:pt x="54" y="6"/>
                </a:lnTo>
                <a:lnTo>
                  <a:pt x="46" y="11"/>
                </a:lnTo>
                <a:lnTo>
                  <a:pt x="39" y="14"/>
                </a:lnTo>
                <a:lnTo>
                  <a:pt x="32" y="20"/>
                </a:lnTo>
                <a:lnTo>
                  <a:pt x="26" y="26"/>
                </a:lnTo>
                <a:lnTo>
                  <a:pt x="20" y="32"/>
                </a:lnTo>
                <a:lnTo>
                  <a:pt x="14" y="39"/>
                </a:lnTo>
                <a:lnTo>
                  <a:pt x="11" y="46"/>
                </a:lnTo>
                <a:lnTo>
                  <a:pt x="6" y="54"/>
                </a:lnTo>
                <a:lnTo>
                  <a:pt x="4" y="61"/>
                </a:lnTo>
                <a:lnTo>
                  <a:pt x="1" y="70"/>
                </a:lnTo>
                <a:lnTo>
                  <a:pt x="0" y="78"/>
                </a:lnTo>
                <a:lnTo>
                  <a:pt x="0" y="88"/>
                </a:lnTo>
                <a:lnTo>
                  <a:pt x="0" y="3682"/>
                </a:lnTo>
                <a:lnTo>
                  <a:pt x="0" y="3691"/>
                </a:lnTo>
                <a:lnTo>
                  <a:pt x="1" y="3700"/>
                </a:lnTo>
                <a:lnTo>
                  <a:pt x="4" y="3708"/>
                </a:lnTo>
                <a:lnTo>
                  <a:pt x="6" y="3716"/>
                </a:lnTo>
                <a:lnTo>
                  <a:pt x="11" y="3723"/>
                </a:lnTo>
                <a:lnTo>
                  <a:pt x="14" y="3730"/>
                </a:lnTo>
                <a:lnTo>
                  <a:pt x="20" y="3737"/>
                </a:lnTo>
                <a:lnTo>
                  <a:pt x="26" y="3744"/>
                </a:lnTo>
                <a:lnTo>
                  <a:pt x="32" y="3749"/>
                </a:lnTo>
                <a:lnTo>
                  <a:pt x="39" y="3755"/>
                </a:lnTo>
                <a:lnTo>
                  <a:pt x="46" y="3758"/>
                </a:lnTo>
                <a:lnTo>
                  <a:pt x="54" y="3763"/>
                </a:lnTo>
                <a:lnTo>
                  <a:pt x="61" y="3765"/>
                </a:lnTo>
                <a:lnTo>
                  <a:pt x="70" y="3768"/>
                </a:lnTo>
                <a:lnTo>
                  <a:pt x="78" y="3769"/>
                </a:lnTo>
                <a:lnTo>
                  <a:pt x="88" y="3770"/>
                </a:lnTo>
                <a:lnTo>
                  <a:pt x="438" y="3770"/>
                </a:lnTo>
                <a:lnTo>
                  <a:pt x="447" y="3769"/>
                </a:lnTo>
                <a:lnTo>
                  <a:pt x="456" y="3768"/>
                </a:lnTo>
                <a:lnTo>
                  <a:pt x="464" y="3765"/>
                </a:lnTo>
                <a:lnTo>
                  <a:pt x="472" y="3763"/>
                </a:lnTo>
                <a:lnTo>
                  <a:pt x="479" y="3758"/>
                </a:lnTo>
                <a:lnTo>
                  <a:pt x="486" y="3755"/>
                </a:lnTo>
                <a:lnTo>
                  <a:pt x="493" y="3749"/>
                </a:lnTo>
                <a:lnTo>
                  <a:pt x="500" y="3744"/>
                </a:lnTo>
                <a:lnTo>
                  <a:pt x="505" y="3737"/>
                </a:lnTo>
                <a:lnTo>
                  <a:pt x="511" y="3730"/>
                </a:lnTo>
                <a:lnTo>
                  <a:pt x="514" y="3723"/>
                </a:lnTo>
                <a:lnTo>
                  <a:pt x="519" y="3716"/>
                </a:lnTo>
                <a:lnTo>
                  <a:pt x="521" y="3708"/>
                </a:lnTo>
                <a:lnTo>
                  <a:pt x="524" y="3700"/>
                </a:lnTo>
                <a:lnTo>
                  <a:pt x="525" y="3691"/>
                </a:lnTo>
                <a:lnTo>
                  <a:pt x="526" y="3682"/>
                </a:lnTo>
                <a:lnTo>
                  <a:pt x="526" y="88"/>
                </a:lnTo>
                <a:lnTo>
                  <a:pt x="525" y="78"/>
                </a:lnTo>
                <a:lnTo>
                  <a:pt x="524" y="70"/>
                </a:lnTo>
                <a:lnTo>
                  <a:pt x="521" y="61"/>
                </a:lnTo>
                <a:lnTo>
                  <a:pt x="519" y="54"/>
                </a:lnTo>
                <a:lnTo>
                  <a:pt x="514" y="46"/>
                </a:lnTo>
                <a:lnTo>
                  <a:pt x="511" y="39"/>
                </a:lnTo>
                <a:lnTo>
                  <a:pt x="505" y="32"/>
                </a:lnTo>
                <a:lnTo>
                  <a:pt x="500" y="26"/>
                </a:lnTo>
                <a:lnTo>
                  <a:pt x="493" y="20"/>
                </a:lnTo>
                <a:lnTo>
                  <a:pt x="486" y="14"/>
                </a:lnTo>
                <a:lnTo>
                  <a:pt x="479" y="11"/>
                </a:lnTo>
                <a:lnTo>
                  <a:pt x="472" y="6"/>
                </a:lnTo>
                <a:lnTo>
                  <a:pt x="464" y="4"/>
                </a:lnTo>
                <a:lnTo>
                  <a:pt x="456" y="1"/>
                </a:lnTo>
                <a:lnTo>
                  <a:pt x="447" y="0"/>
                </a:lnTo>
                <a:lnTo>
                  <a:pt x="438" y="0"/>
                </a:lnTo>
                <a:lnTo>
                  <a:pt x="88" y="0"/>
                </a:lnTo>
              </a:path>
            </a:pathLst>
          </a:custGeom>
          <a:noFill/>
          <a:ln w="6350">
            <a:solidFill>
              <a:srgbClr val="FF0000"/>
            </a:solidFill>
            <a:prstDash val="solid"/>
            <a:round/>
            <a:headEnd/>
            <a:tailEnd/>
          </a:ln>
        </p:spPr>
        <p:txBody>
          <a:bodyPr lIns="57150" tIns="28575" rIns="57150" bIns="28575"/>
          <a:lstStyle/>
          <a:p>
            <a:endParaRPr lang="en-US"/>
          </a:p>
        </p:txBody>
      </p:sp>
      <p:sp>
        <p:nvSpPr>
          <p:cNvPr id="62881" name="Rectangle 537"/>
          <p:cNvSpPr>
            <a:spLocks noChangeArrowheads="1"/>
          </p:cNvSpPr>
          <p:nvPr/>
        </p:nvSpPr>
        <p:spPr bwMode="auto">
          <a:xfrm>
            <a:off x="5824538" y="3108325"/>
            <a:ext cx="246062" cy="9525"/>
          </a:xfrm>
          <a:prstGeom prst="rect">
            <a:avLst/>
          </a:prstGeom>
          <a:solidFill>
            <a:srgbClr val="FFFF00"/>
          </a:solidFill>
          <a:ln w="9525">
            <a:noFill/>
            <a:miter lim="800000"/>
            <a:headEnd/>
            <a:tailEnd/>
          </a:ln>
        </p:spPr>
        <p:txBody>
          <a:bodyPr lIns="57150" tIns="28575" rIns="57150" bIns="28575"/>
          <a:lstStyle/>
          <a:p>
            <a:endParaRPr lang="en-US"/>
          </a:p>
        </p:txBody>
      </p:sp>
      <p:sp>
        <p:nvSpPr>
          <p:cNvPr id="62882" name="Rectangle 538"/>
          <p:cNvSpPr>
            <a:spLocks noChangeArrowheads="1"/>
          </p:cNvSpPr>
          <p:nvPr/>
        </p:nvSpPr>
        <p:spPr bwMode="auto">
          <a:xfrm>
            <a:off x="5824538" y="3108325"/>
            <a:ext cx="246062" cy="9525"/>
          </a:xfrm>
          <a:prstGeom prst="rect">
            <a:avLst/>
          </a:prstGeom>
          <a:noFill/>
          <a:ln w="1588">
            <a:solidFill>
              <a:srgbClr val="000000"/>
            </a:solidFill>
            <a:miter lim="800000"/>
            <a:headEnd/>
            <a:tailEnd/>
          </a:ln>
        </p:spPr>
        <p:txBody>
          <a:bodyPr lIns="57150" tIns="28575" rIns="57150" bIns="28575"/>
          <a:lstStyle/>
          <a:p>
            <a:endParaRPr lang="en-US"/>
          </a:p>
        </p:txBody>
      </p:sp>
      <p:sp>
        <p:nvSpPr>
          <p:cNvPr id="62883" name="Rectangle 539"/>
          <p:cNvSpPr>
            <a:spLocks noChangeArrowheads="1"/>
          </p:cNvSpPr>
          <p:nvPr/>
        </p:nvSpPr>
        <p:spPr bwMode="auto">
          <a:xfrm>
            <a:off x="5824538" y="3195638"/>
            <a:ext cx="246062" cy="9525"/>
          </a:xfrm>
          <a:prstGeom prst="rect">
            <a:avLst/>
          </a:prstGeom>
          <a:solidFill>
            <a:srgbClr val="FFFF00"/>
          </a:solidFill>
          <a:ln w="9525">
            <a:noFill/>
            <a:miter lim="800000"/>
            <a:headEnd/>
            <a:tailEnd/>
          </a:ln>
        </p:spPr>
        <p:txBody>
          <a:bodyPr lIns="57150" tIns="28575" rIns="57150" bIns="28575"/>
          <a:lstStyle/>
          <a:p>
            <a:endParaRPr lang="en-US"/>
          </a:p>
        </p:txBody>
      </p:sp>
      <p:sp>
        <p:nvSpPr>
          <p:cNvPr id="62884" name="Rectangle 540"/>
          <p:cNvSpPr>
            <a:spLocks noChangeArrowheads="1"/>
          </p:cNvSpPr>
          <p:nvPr/>
        </p:nvSpPr>
        <p:spPr bwMode="auto">
          <a:xfrm>
            <a:off x="5824538" y="3195638"/>
            <a:ext cx="246062" cy="9525"/>
          </a:xfrm>
          <a:prstGeom prst="rect">
            <a:avLst/>
          </a:prstGeom>
          <a:noFill/>
          <a:ln w="1588">
            <a:solidFill>
              <a:srgbClr val="000000"/>
            </a:solidFill>
            <a:miter lim="800000"/>
            <a:headEnd/>
            <a:tailEnd/>
          </a:ln>
        </p:spPr>
        <p:txBody>
          <a:bodyPr lIns="57150" tIns="28575" rIns="57150" bIns="28575"/>
          <a:lstStyle/>
          <a:p>
            <a:endParaRPr lang="en-US"/>
          </a:p>
        </p:txBody>
      </p:sp>
      <p:sp>
        <p:nvSpPr>
          <p:cNvPr id="62885" name="Rectangle 541"/>
          <p:cNvSpPr>
            <a:spLocks noChangeArrowheads="1"/>
          </p:cNvSpPr>
          <p:nvPr/>
        </p:nvSpPr>
        <p:spPr bwMode="auto">
          <a:xfrm>
            <a:off x="5919788" y="3192463"/>
            <a:ext cx="55562" cy="15875"/>
          </a:xfrm>
          <a:prstGeom prst="rect">
            <a:avLst/>
          </a:prstGeom>
          <a:solidFill>
            <a:srgbClr val="FFFF00"/>
          </a:solidFill>
          <a:ln w="9525">
            <a:noFill/>
            <a:miter lim="800000"/>
            <a:headEnd/>
            <a:tailEnd/>
          </a:ln>
        </p:spPr>
        <p:txBody>
          <a:bodyPr lIns="57150" tIns="28575" rIns="57150" bIns="28575"/>
          <a:lstStyle/>
          <a:p>
            <a:endParaRPr lang="en-US"/>
          </a:p>
        </p:txBody>
      </p:sp>
      <p:sp>
        <p:nvSpPr>
          <p:cNvPr id="62886" name="Rectangle 542"/>
          <p:cNvSpPr>
            <a:spLocks noChangeArrowheads="1"/>
          </p:cNvSpPr>
          <p:nvPr/>
        </p:nvSpPr>
        <p:spPr bwMode="auto">
          <a:xfrm>
            <a:off x="5919788" y="3192463"/>
            <a:ext cx="55562" cy="15875"/>
          </a:xfrm>
          <a:prstGeom prst="rect">
            <a:avLst/>
          </a:prstGeom>
          <a:noFill/>
          <a:ln w="1588">
            <a:solidFill>
              <a:srgbClr val="000000"/>
            </a:solidFill>
            <a:miter lim="800000"/>
            <a:headEnd/>
            <a:tailEnd/>
          </a:ln>
        </p:spPr>
        <p:txBody>
          <a:bodyPr lIns="57150" tIns="28575" rIns="57150" bIns="28575"/>
          <a:lstStyle/>
          <a:p>
            <a:endParaRPr lang="en-US"/>
          </a:p>
        </p:txBody>
      </p:sp>
      <p:sp>
        <p:nvSpPr>
          <p:cNvPr id="62887" name="Rectangle 543"/>
          <p:cNvSpPr>
            <a:spLocks noChangeArrowheads="1"/>
          </p:cNvSpPr>
          <p:nvPr/>
        </p:nvSpPr>
        <p:spPr bwMode="auto">
          <a:xfrm>
            <a:off x="5824538" y="3281363"/>
            <a:ext cx="246062" cy="9525"/>
          </a:xfrm>
          <a:prstGeom prst="rect">
            <a:avLst/>
          </a:prstGeom>
          <a:solidFill>
            <a:srgbClr val="FFFF00"/>
          </a:solidFill>
          <a:ln w="9525">
            <a:noFill/>
            <a:miter lim="800000"/>
            <a:headEnd/>
            <a:tailEnd/>
          </a:ln>
        </p:spPr>
        <p:txBody>
          <a:bodyPr lIns="57150" tIns="28575" rIns="57150" bIns="28575"/>
          <a:lstStyle/>
          <a:p>
            <a:endParaRPr lang="en-US"/>
          </a:p>
        </p:txBody>
      </p:sp>
      <p:sp>
        <p:nvSpPr>
          <p:cNvPr id="62888" name="Rectangle 544"/>
          <p:cNvSpPr>
            <a:spLocks noChangeArrowheads="1"/>
          </p:cNvSpPr>
          <p:nvPr/>
        </p:nvSpPr>
        <p:spPr bwMode="auto">
          <a:xfrm>
            <a:off x="5824538" y="3281363"/>
            <a:ext cx="246062" cy="9525"/>
          </a:xfrm>
          <a:prstGeom prst="rect">
            <a:avLst/>
          </a:prstGeom>
          <a:noFill/>
          <a:ln w="1588">
            <a:solidFill>
              <a:srgbClr val="000000"/>
            </a:solidFill>
            <a:miter lim="800000"/>
            <a:headEnd/>
            <a:tailEnd/>
          </a:ln>
        </p:spPr>
        <p:txBody>
          <a:bodyPr lIns="57150" tIns="28575" rIns="57150" bIns="28575"/>
          <a:lstStyle/>
          <a:p>
            <a:endParaRPr lang="en-US"/>
          </a:p>
        </p:txBody>
      </p:sp>
      <p:sp>
        <p:nvSpPr>
          <p:cNvPr id="62889" name="Rectangle 545"/>
          <p:cNvSpPr>
            <a:spLocks noChangeArrowheads="1"/>
          </p:cNvSpPr>
          <p:nvPr/>
        </p:nvSpPr>
        <p:spPr bwMode="auto">
          <a:xfrm>
            <a:off x="5919788" y="3278188"/>
            <a:ext cx="55562" cy="15875"/>
          </a:xfrm>
          <a:prstGeom prst="rect">
            <a:avLst/>
          </a:prstGeom>
          <a:solidFill>
            <a:srgbClr val="FFFF00"/>
          </a:solidFill>
          <a:ln w="9525">
            <a:noFill/>
            <a:miter lim="800000"/>
            <a:headEnd/>
            <a:tailEnd/>
          </a:ln>
        </p:spPr>
        <p:txBody>
          <a:bodyPr lIns="57150" tIns="28575" rIns="57150" bIns="28575"/>
          <a:lstStyle/>
          <a:p>
            <a:endParaRPr lang="en-US"/>
          </a:p>
        </p:txBody>
      </p:sp>
      <p:sp>
        <p:nvSpPr>
          <p:cNvPr id="62890" name="Rectangle 546"/>
          <p:cNvSpPr>
            <a:spLocks noChangeArrowheads="1"/>
          </p:cNvSpPr>
          <p:nvPr/>
        </p:nvSpPr>
        <p:spPr bwMode="auto">
          <a:xfrm>
            <a:off x="5919788" y="3278188"/>
            <a:ext cx="55562" cy="15875"/>
          </a:xfrm>
          <a:prstGeom prst="rect">
            <a:avLst/>
          </a:prstGeom>
          <a:noFill/>
          <a:ln w="1588">
            <a:solidFill>
              <a:srgbClr val="000000"/>
            </a:solidFill>
            <a:miter lim="800000"/>
            <a:headEnd/>
            <a:tailEnd/>
          </a:ln>
        </p:spPr>
        <p:txBody>
          <a:bodyPr lIns="57150" tIns="28575" rIns="57150" bIns="28575"/>
          <a:lstStyle/>
          <a:p>
            <a:endParaRPr lang="en-US"/>
          </a:p>
        </p:txBody>
      </p:sp>
      <p:sp>
        <p:nvSpPr>
          <p:cNvPr id="62891" name="Rectangle 547"/>
          <p:cNvSpPr>
            <a:spLocks noChangeArrowheads="1"/>
          </p:cNvSpPr>
          <p:nvPr/>
        </p:nvSpPr>
        <p:spPr bwMode="auto">
          <a:xfrm>
            <a:off x="5824538" y="3370263"/>
            <a:ext cx="246062" cy="7937"/>
          </a:xfrm>
          <a:prstGeom prst="rect">
            <a:avLst/>
          </a:prstGeom>
          <a:solidFill>
            <a:srgbClr val="FFFF00"/>
          </a:solidFill>
          <a:ln w="9525">
            <a:noFill/>
            <a:miter lim="800000"/>
            <a:headEnd/>
            <a:tailEnd/>
          </a:ln>
        </p:spPr>
        <p:txBody>
          <a:bodyPr lIns="57150" tIns="28575" rIns="57150" bIns="28575"/>
          <a:lstStyle/>
          <a:p>
            <a:endParaRPr lang="en-US"/>
          </a:p>
        </p:txBody>
      </p:sp>
      <p:sp>
        <p:nvSpPr>
          <p:cNvPr id="62892" name="Rectangle 548"/>
          <p:cNvSpPr>
            <a:spLocks noChangeArrowheads="1"/>
          </p:cNvSpPr>
          <p:nvPr/>
        </p:nvSpPr>
        <p:spPr bwMode="auto">
          <a:xfrm>
            <a:off x="5824538" y="3370263"/>
            <a:ext cx="246062" cy="7937"/>
          </a:xfrm>
          <a:prstGeom prst="rect">
            <a:avLst/>
          </a:prstGeom>
          <a:noFill/>
          <a:ln w="1588">
            <a:solidFill>
              <a:srgbClr val="000000"/>
            </a:solidFill>
            <a:miter lim="800000"/>
            <a:headEnd/>
            <a:tailEnd/>
          </a:ln>
        </p:spPr>
        <p:txBody>
          <a:bodyPr lIns="57150" tIns="28575" rIns="57150" bIns="28575"/>
          <a:lstStyle/>
          <a:p>
            <a:endParaRPr lang="en-US"/>
          </a:p>
        </p:txBody>
      </p:sp>
      <p:sp>
        <p:nvSpPr>
          <p:cNvPr id="62893" name="Rectangle 549"/>
          <p:cNvSpPr>
            <a:spLocks noChangeArrowheads="1"/>
          </p:cNvSpPr>
          <p:nvPr/>
        </p:nvSpPr>
        <p:spPr bwMode="auto">
          <a:xfrm>
            <a:off x="5919788" y="3365500"/>
            <a:ext cx="55562" cy="15875"/>
          </a:xfrm>
          <a:prstGeom prst="rect">
            <a:avLst/>
          </a:prstGeom>
          <a:solidFill>
            <a:srgbClr val="FFFF00"/>
          </a:solidFill>
          <a:ln w="9525">
            <a:noFill/>
            <a:miter lim="800000"/>
            <a:headEnd/>
            <a:tailEnd/>
          </a:ln>
        </p:spPr>
        <p:txBody>
          <a:bodyPr lIns="57150" tIns="28575" rIns="57150" bIns="28575"/>
          <a:lstStyle/>
          <a:p>
            <a:endParaRPr lang="en-US"/>
          </a:p>
        </p:txBody>
      </p:sp>
      <p:sp>
        <p:nvSpPr>
          <p:cNvPr id="62894" name="Rectangle 550"/>
          <p:cNvSpPr>
            <a:spLocks noChangeArrowheads="1"/>
          </p:cNvSpPr>
          <p:nvPr/>
        </p:nvSpPr>
        <p:spPr bwMode="auto">
          <a:xfrm>
            <a:off x="5919788" y="3365500"/>
            <a:ext cx="55562" cy="15875"/>
          </a:xfrm>
          <a:prstGeom prst="rect">
            <a:avLst/>
          </a:prstGeom>
          <a:noFill/>
          <a:ln w="1588">
            <a:solidFill>
              <a:srgbClr val="000000"/>
            </a:solidFill>
            <a:miter lim="800000"/>
            <a:headEnd/>
            <a:tailEnd/>
          </a:ln>
        </p:spPr>
        <p:txBody>
          <a:bodyPr lIns="57150" tIns="28575" rIns="57150" bIns="28575"/>
          <a:lstStyle/>
          <a:p>
            <a:endParaRPr lang="en-US"/>
          </a:p>
        </p:txBody>
      </p:sp>
      <p:sp>
        <p:nvSpPr>
          <p:cNvPr id="62895" name="Rectangle 551"/>
          <p:cNvSpPr>
            <a:spLocks noChangeArrowheads="1"/>
          </p:cNvSpPr>
          <p:nvPr/>
        </p:nvSpPr>
        <p:spPr bwMode="auto">
          <a:xfrm>
            <a:off x="5824538" y="3455988"/>
            <a:ext cx="246062" cy="9525"/>
          </a:xfrm>
          <a:prstGeom prst="rect">
            <a:avLst/>
          </a:prstGeom>
          <a:solidFill>
            <a:srgbClr val="FFFF00"/>
          </a:solidFill>
          <a:ln w="9525">
            <a:noFill/>
            <a:miter lim="800000"/>
            <a:headEnd/>
            <a:tailEnd/>
          </a:ln>
        </p:spPr>
        <p:txBody>
          <a:bodyPr lIns="57150" tIns="28575" rIns="57150" bIns="28575"/>
          <a:lstStyle/>
          <a:p>
            <a:endParaRPr lang="en-US"/>
          </a:p>
        </p:txBody>
      </p:sp>
      <p:sp>
        <p:nvSpPr>
          <p:cNvPr id="62896" name="Rectangle 552"/>
          <p:cNvSpPr>
            <a:spLocks noChangeArrowheads="1"/>
          </p:cNvSpPr>
          <p:nvPr/>
        </p:nvSpPr>
        <p:spPr bwMode="auto">
          <a:xfrm>
            <a:off x="5824538" y="3455988"/>
            <a:ext cx="246062" cy="9525"/>
          </a:xfrm>
          <a:prstGeom prst="rect">
            <a:avLst/>
          </a:prstGeom>
          <a:noFill/>
          <a:ln w="1588">
            <a:solidFill>
              <a:srgbClr val="000000"/>
            </a:solidFill>
            <a:miter lim="800000"/>
            <a:headEnd/>
            <a:tailEnd/>
          </a:ln>
        </p:spPr>
        <p:txBody>
          <a:bodyPr lIns="57150" tIns="28575" rIns="57150" bIns="28575"/>
          <a:lstStyle/>
          <a:p>
            <a:endParaRPr lang="en-US"/>
          </a:p>
        </p:txBody>
      </p:sp>
      <p:sp>
        <p:nvSpPr>
          <p:cNvPr id="62897" name="Rectangle 553"/>
          <p:cNvSpPr>
            <a:spLocks noChangeArrowheads="1"/>
          </p:cNvSpPr>
          <p:nvPr/>
        </p:nvSpPr>
        <p:spPr bwMode="auto">
          <a:xfrm>
            <a:off x="5824538" y="3535363"/>
            <a:ext cx="246062" cy="9525"/>
          </a:xfrm>
          <a:prstGeom prst="rect">
            <a:avLst/>
          </a:prstGeom>
          <a:solidFill>
            <a:srgbClr val="FFFF00"/>
          </a:solidFill>
          <a:ln w="9525">
            <a:noFill/>
            <a:miter lim="800000"/>
            <a:headEnd/>
            <a:tailEnd/>
          </a:ln>
        </p:spPr>
        <p:txBody>
          <a:bodyPr lIns="57150" tIns="28575" rIns="57150" bIns="28575"/>
          <a:lstStyle/>
          <a:p>
            <a:endParaRPr lang="en-US"/>
          </a:p>
        </p:txBody>
      </p:sp>
      <p:sp>
        <p:nvSpPr>
          <p:cNvPr id="62898" name="Rectangle 554"/>
          <p:cNvSpPr>
            <a:spLocks noChangeArrowheads="1"/>
          </p:cNvSpPr>
          <p:nvPr/>
        </p:nvSpPr>
        <p:spPr bwMode="auto">
          <a:xfrm>
            <a:off x="5824538" y="3535363"/>
            <a:ext cx="246062" cy="9525"/>
          </a:xfrm>
          <a:prstGeom prst="rect">
            <a:avLst/>
          </a:prstGeom>
          <a:noFill/>
          <a:ln w="1588">
            <a:solidFill>
              <a:srgbClr val="000000"/>
            </a:solidFill>
            <a:miter lim="800000"/>
            <a:headEnd/>
            <a:tailEnd/>
          </a:ln>
        </p:spPr>
        <p:txBody>
          <a:bodyPr lIns="57150" tIns="28575" rIns="57150" bIns="28575"/>
          <a:lstStyle/>
          <a:p>
            <a:endParaRPr lang="en-US"/>
          </a:p>
        </p:txBody>
      </p:sp>
      <p:sp>
        <p:nvSpPr>
          <p:cNvPr id="62899" name="Freeform 555"/>
          <p:cNvSpPr>
            <a:spLocks/>
          </p:cNvSpPr>
          <p:nvPr/>
        </p:nvSpPr>
        <p:spPr bwMode="auto">
          <a:xfrm>
            <a:off x="5927725" y="3424238"/>
            <a:ext cx="39688" cy="158750"/>
          </a:xfrm>
          <a:custGeom>
            <a:avLst/>
            <a:gdLst>
              <a:gd name="T0" fmla="*/ 151 w 262"/>
              <a:gd name="T1" fmla="*/ 23894 h 877"/>
              <a:gd name="T2" fmla="*/ 1212 w 262"/>
              <a:gd name="T3" fmla="*/ 19007 h 877"/>
              <a:gd name="T4" fmla="*/ 2727 w 262"/>
              <a:gd name="T5" fmla="*/ 14481 h 877"/>
              <a:gd name="T6" fmla="*/ 4696 w 262"/>
              <a:gd name="T7" fmla="*/ 9956 h 877"/>
              <a:gd name="T8" fmla="*/ 7271 w 262"/>
              <a:gd name="T9" fmla="*/ 6336 h 877"/>
              <a:gd name="T10" fmla="*/ 10604 w 262"/>
              <a:gd name="T11" fmla="*/ 3620 h 877"/>
              <a:gd name="T12" fmla="*/ 14239 w 262"/>
              <a:gd name="T13" fmla="*/ 1448 h 877"/>
              <a:gd name="T14" fmla="*/ 17875 w 262"/>
              <a:gd name="T15" fmla="*/ 181 h 877"/>
              <a:gd name="T16" fmla="*/ 19844 w 262"/>
              <a:gd name="T17" fmla="*/ 0 h 877"/>
              <a:gd name="T18" fmla="*/ 21813 w 262"/>
              <a:gd name="T19" fmla="*/ 181 h 877"/>
              <a:gd name="T20" fmla="*/ 25600 w 262"/>
              <a:gd name="T21" fmla="*/ 1448 h 877"/>
              <a:gd name="T22" fmla="*/ 29084 w 262"/>
              <a:gd name="T23" fmla="*/ 3620 h 877"/>
              <a:gd name="T24" fmla="*/ 32417 w 262"/>
              <a:gd name="T25" fmla="*/ 6336 h 877"/>
              <a:gd name="T26" fmla="*/ 35144 w 262"/>
              <a:gd name="T27" fmla="*/ 9956 h 877"/>
              <a:gd name="T28" fmla="*/ 36961 w 262"/>
              <a:gd name="T29" fmla="*/ 14481 h 877"/>
              <a:gd name="T30" fmla="*/ 38476 w 262"/>
              <a:gd name="T31" fmla="*/ 19007 h 877"/>
              <a:gd name="T32" fmla="*/ 39385 w 262"/>
              <a:gd name="T33" fmla="*/ 23894 h 877"/>
              <a:gd name="T34" fmla="*/ 39688 w 262"/>
              <a:gd name="T35" fmla="*/ 158750 h 877"/>
              <a:gd name="T36" fmla="*/ 38931 w 262"/>
              <a:gd name="T37" fmla="*/ 153682 h 877"/>
              <a:gd name="T38" fmla="*/ 37719 w 262"/>
              <a:gd name="T39" fmla="*/ 149156 h 877"/>
              <a:gd name="T40" fmla="*/ 36204 w 262"/>
              <a:gd name="T41" fmla="*/ 144812 h 877"/>
              <a:gd name="T42" fmla="*/ 34235 w 262"/>
              <a:gd name="T43" fmla="*/ 140286 h 877"/>
              <a:gd name="T44" fmla="*/ 30902 w 262"/>
              <a:gd name="T45" fmla="*/ 137209 h 877"/>
              <a:gd name="T46" fmla="*/ 27267 w 262"/>
              <a:gd name="T47" fmla="*/ 134856 h 877"/>
              <a:gd name="T48" fmla="*/ 23631 w 262"/>
              <a:gd name="T49" fmla="*/ 133227 h 877"/>
              <a:gd name="T50" fmla="*/ 21813 w 262"/>
              <a:gd name="T51" fmla="*/ 132503 h 877"/>
              <a:gd name="T52" fmla="*/ 19844 w 262"/>
              <a:gd name="T53" fmla="*/ 132322 h 877"/>
              <a:gd name="T54" fmla="*/ 17875 w 262"/>
              <a:gd name="T55" fmla="*/ 132503 h 877"/>
              <a:gd name="T56" fmla="*/ 15905 w 262"/>
              <a:gd name="T57" fmla="*/ 133227 h 877"/>
              <a:gd name="T58" fmla="*/ 12421 w 262"/>
              <a:gd name="T59" fmla="*/ 134856 h 877"/>
              <a:gd name="T60" fmla="*/ 8937 w 262"/>
              <a:gd name="T61" fmla="*/ 137209 h 877"/>
              <a:gd name="T62" fmla="*/ 5756 w 262"/>
              <a:gd name="T63" fmla="*/ 140286 h 877"/>
              <a:gd name="T64" fmla="*/ 3636 w 262"/>
              <a:gd name="T65" fmla="*/ 144812 h 877"/>
              <a:gd name="T66" fmla="*/ 1969 w 262"/>
              <a:gd name="T67" fmla="*/ 149156 h 877"/>
              <a:gd name="T68" fmla="*/ 757 w 262"/>
              <a:gd name="T69" fmla="*/ 153682 h 877"/>
              <a:gd name="T70" fmla="*/ 0 w 262"/>
              <a:gd name="T71" fmla="*/ 158750 h 877"/>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262"/>
              <a:gd name="T109" fmla="*/ 0 h 877"/>
              <a:gd name="T110" fmla="*/ 262 w 262"/>
              <a:gd name="T111" fmla="*/ 877 h 877"/>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262" h="877">
                <a:moveTo>
                  <a:pt x="0" y="146"/>
                </a:moveTo>
                <a:lnTo>
                  <a:pt x="1" y="132"/>
                </a:lnTo>
                <a:lnTo>
                  <a:pt x="5" y="118"/>
                </a:lnTo>
                <a:lnTo>
                  <a:pt x="8" y="105"/>
                </a:lnTo>
                <a:lnTo>
                  <a:pt x="13" y="93"/>
                </a:lnTo>
                <a:lnTo>
                  <a:pt x="18" y="80"/>
                </a:lnTo>
                <a:lnTo>
                  <a:pt x="24" y="68"/>
                </a:lnTo>
                <a:lnTo>
                  <a:pt x="31" y="55"/>
                </a:lnTo>
                <a:lnTo>
                  <a:pt x="38" y="45"/>
                </a:lnTo>
                <a:lnTo>
                  <a:pt x="48" y="35"/>
                </a:lnTo>
                <a:lnTo>
                  <a:pt x="59" y="27"/>
                </a:lnTo>
                <a:lnTo>
                  <a:pt x="70" y="20"/>
                </a:lnTo>
                <a:lnTo>
                  <a:pt x="82" y="14"/>
                </a:lnTo>
                <a:lnTo>
                  <a:pt x="94" y="8"/>
                </a:lnTo>
                <a:lnTo>
                  <a:pt x="105" y="5"/>
                </a:lnTo>
                <a:lnTo>
                  <a:pt x="118" y="1"/>
                </a:lnTo>
                <a:lnTo>
                  <a:pt x="125" y="0"/>
                </a:lnTo>
                <a:lnTo>
                  <a:pt x="131" y="0"/>
                </a:lnTo>
                <a:lnTo>
                  <a:pt x="137" y="0"/>
                </a:lnTo>
                <a:lnTo>
                  <a:pt x="144" y="1"/>
                </a:lnTo>
                <a:lnTo>
                  <a:pt x="156" y="5"/>
                </a:lnTo>
                <a:lnTo>
                  <a:pt x="169" y="8"/>
                </a:lnTo>
                <a:lnTo>
                  <a:pt x="180" y="14"/>
                </a:lnTo>
                <a:lnTo>
                  <a:pt x="192" y="20"/>
                </a:lnTo>
                <a:lnTo>
                  <a:pt x="204" y="27"/>
                </a:lnTo>
                <a:lnTo>
                  <a:pt x="214" y="35"/>
                </a:lnTo>
                <a:lnTo>
                  <a:pt x="226" y="45"/>
                </a:lnTo>
                <a:lnTo>
                  <a:pt x="232" y="55"/>
                </a:lnTo>
                <a:lnTo>
                  <a:pt x="239" y="68"/>
                </a:lnTo>
                <a:lnTo>
                  <a:pt x="244" y="80"/>
                </a:lnTo>
                <a:lnTo>
                  <a:pt x="249" y="93"/>
                </a:lnTo>
                <a:lnTo>
                  <a:pt x="254" y="105"/>
                </a:lnTo>
                <a:lnTo>
                  <a:pt x="257" y="118"/>
                </a:lnTo>
                <a:lnTo>
                  <a:pt x="260" y="132"/>
                </a:lnTo>
                <a:lnTo>
                  <a:pt x="262" y="146"/>
                </a:lnTo>
                <a:lnTo>
                  <a:pt x="262" y="877"/>
                </a:lnTo>
                <a:lnTo>
                  <a:pt x="260" y="863"/>
                </a:lnTo>
                <a:lnTo>
                  <a:pt x="257" y="849"/>
                </a:lnTo>
                <a:lnTo>
                  <a:pt x="254" y="836"/>
                </a:lnTo>
                <a:lnTo>
                  <a:pt x="249" y="824"/>
                </a:lnTo>
                <a:lnTo>
                  <a:pt x="244" y="812"/>
                </a:lnTo>
                <a:lnTo>
                  <a:pt x="239" y="800"/>
                </a:lnTo>
                <a:lnTo>
                  <a:pt x="232" y="787"/>
                </a:lnTo>
                <a:lnTo>
                  <a:pt x="226" y="775"/>
                </a:lnTo>
                <a:lnTo>
                  <a:pt x="214" y="766"/>
                </a:lnTo>
                <a:lnTo>
                  <a:pt x="204" y="758"/>
                </a:lnTo>
                <a:lnTo>
                  <a:pt x="192" y="751"/>
                </a:lnTo>
                <a:lnTo>
                  <a:pt x="180" y="745"/>
                </a:lnTo>
                <a:lnTo>
                  <a:pt x="169" y="739"/>
                </a:lnTo>
                <a:lnTo>
                  <a:pt x="156" y="736"/>
                </a:lnTo>
                <a:lnTo>
                  <a:pt x="150" y="733"/>
                </a:lnTo>
                <a:lnTo>
                  <a:pt x="144" y="732"/>
                </a:lnTo>
                <a:lnTo>
                  <a:pt x="137" y="731"/>
                </a:lnTo>
                <a:lnTo>
                  <a:pt x="131" y="731"/>
                </a:lnTo>
                <a:lnTo>
                  <a:pt x="125" y="731"/>
                </a:lnTo>
                <a:lnTo>
                  <a:pt x="118" y="732"/>
                </a:lnTo>
                <a:lnTo>
                  <a:pt x="112" y="733"/>
                </a:lnTo>
                <a:lnTo>
                  <a:pt x="105" y="736"/>
                </a:lnTo>
                <a:lnTo>
                  <a:pt x="94" y="739"/>
                </a:lnTo>
                <a:lnTo>
                  <a:pt x="82" y="745"/>
                </a:lnTo>
                <a:lnTo>
                  <a:pt x="70" y="751"/>
                </a:lnTo>
                <a:lnTo>
                  <a:pt x="59" y="758"/>
                </a:lnTo>
                <a:lnTo>
                  <a:pt x="48" y="766"/>
                </a:lnTo>
                <a:lnTo>
                  <a:pt x="38" y="775"/>
                </a:lnTo>
                <a:lnTo>
                  <a:pt x="31" y="787"/>
                </a:lnTo>
                <a:lnTo>
                  <a:pt x="24" y="800"/>
                </a:lnTo>
                <a:lnTo>
                  <a:pt x="18" y="812"/>
                </a:lnTo>
                <a:lnTo>
                  <a:pt x="13" y="824"/>
                </a:lnTo>
                <a:lnTo>
                  <a:pt x="8" y="836"/>
                </a:lnTo>
                <a:lnTo>
                  <a:pt x="5" y="849"/>
                </a:lnTo>
                <a:lnTo>
                  <a:pt x="1" y="863"/>
                </a:lnTo>
                <a:lnTo>
                  <a:pt x="0" y="877"/>
                </a:lnTo>
                <a:lnTo>
                  <a:pt x="0" y="146"/>
                </a:lnTo>
                <a:close/>
              </a:path>
            </a:pathLst>
          </a:custGeom>
          <a:solidFill>
            <a:srgbClr val="FFFFFF"/>
          </a:solidFill>
          <a:ln w="9525">
            <a:noFill/>
            <a:round/>
            <a:headEnd/>
            <a:tailEnd/>
          </a:ln>
        </p:spPr>
        <p:txBody>
          <a:bodyPr lIns="57150" tIns="28575" rIns="57150" bIns="28575"/>
          <a:lstStyle/>
          <a:p>
            <a:endParaRPr lang="en-US"/>
          </a:p>
        </p:txBody>
      </p:sp>
      <p:sp>
        <p:nvSpPr>
          <p:cNvPr id="62900" name="Freeform 556"/>
          <p:cNvSpPr>
            <a:spLocks/>
          </p:cNvSpPr>
          <p:nvPr/>
        </p:nvSpPr>
        <p:spPr bwMode="auto">
          <a:xfrm>
            <a:off x="5927725" y="3424238"/>
            <a:ext cx="39688" cy="158750"/>
          </a:xfrm>
          <a:custGeom>
            <a:avLst/>
            <a:gdLst>
              <a:gd name="T0" fmla="*/ 151 w 262"/>
              <a:gd name="T1" fmla="*/ 23894 h 877"/>
              <a:gd name="T2" fmla="*/ 1212 w 262"/>
              <a:gd name="T3" fmla="*/ 19007 h 877"/>
              <a:gd name="T4" fmla="*/ 2727 w 262"/>
              <a:gd name="T5" fmla="*/ 14481 h 877"/>
              <a:gd name="T6" fmla="*/ 4696 w 262"/>
              <a:gd name="T7" fmla="*/ 9956 h 877"/>
              <a:gd name="T8" fmla="*/ 7271 w 262"/>
              <a:gd name="T9" fmla="*/ 6336 h 877"/>
              <a:gd name="T10" fmla="*/ 10604 w 262"/>
              <a:gd name="T11" fmla="*/ 3620 h 877"/>
              <a:gd name="T12" fmla="*/ 14239 w 262"/>
              <a:gd name="T13" fmla="*/ 1448 h 877"/>
              <a:gd name="T14" fmla="*/ 17875 w 262"/>
              <a:gd name="T15" fmla="*/ 181 h 877"/>
              <a:gd name="T16" fmla="*/ 19844 w 262"/>
              <a:gd name="T17" fmla="*/ 0 h 877"/>
              <a:gd name="T18" fmla="*/ 21813 w 262"/>
              <a:gd name="T19" fmla="*/ 181 h 877"/>
              <a:gd name="T20" fmla="*/ 25600 w 262"/>
              <a:gd name="T21" fmla="*/ 1448 h 877"/>
              <a:gd name="T22" fmla="*/ 29084 w 262"/>
              <a:gd name="T23" fmla="*/ 3620 h 877"/>
              <a:gd name="T24" fmla="*/ 32417 w 262"/>
              <a:gd name="T25" fmla="*/ 6336 h 877"/>
              <a:gd name="T26" fmla="*/ 35144 w 262"/>
              <a:gd name="T27" fmla="*/ 9956 h 877"/>
              <a:gd name="T28" fmla="*/ 36961 w 262"/>
              <a:gd name="T29" fmla="*/ 14481 h 877"/>
              <a:gd name="T30" fmla="*/ 38476 w 262"/>
              <a:gd name="T31" fmla="*/ 19007 h 877"/>
              <a:gd name="T32" fmla="*/ 39385 w 262"/>
              <a:gd name="T33" fmla="*/ 23894 h 877"/>
              <a:gd name="T34" fmla="*/ 39688 w 262"/>
              <a:gd name="T35" fmla="*/ 158750 h 877"/>
              <a:gd name="T36" fmla="*/ 38931 w 262"/>
              <a:gd name="T37" fmla="*/ 153682 h 877"/>
              <a:gd name="T38" fmla="*/ 37719 w 262"/>
              <a:gd name="T39" fmla="*/ 149156 h 877"/>
              <a:gd name="T40" fmla="*/ 36204 w 262"/>
              <a:gd name="T41" fmla="*/ 144812 h 877"/>
              <a:gd name="T42" fmla="*/ 34235 w 262"/>
              <a:gd name="T43" fmla="*/ 140286 h 877"/>
              <a:gd name="T44" fmla="*/ 30902 w 262"/>
              <a:gd name="T45" fmla="*/ 137209 h 877"/>
              <a:gd name="T46" fmla="*/ 27267 w 262"/>
              <a:gd name="T47" fmla="*/ 134856 h 877"/>
              <a:gd name="T48" fmla="*/ 23631 w 262"/>
              <a:gd name="T49" fmla="*/ 133227 h 877"/>
              <a:gd name="T50" fmla="*/ 21813 w 262"/>
              <a:gd name="T51" fmla="*/ 132503 h 877"/>
              <a:gd name="T52" fmla="*/ 19844 w 262"/>
              <a:gd name="T53" fmla="*/ 132322 h 877"/>
              <a:gd name="T54" fmla="*/ 17875 w 262"/>
              <a:gd name="T55" fmla="*/ 132503 h 877"/>
              <a:gd name="T56" fmla="*/ 15905 w 262"/>
              <a:gd name="T57" fmla="*/ 133227 h 877"/>
              <a:gd name="T58" fmla="*/ 12421 w 262"/>
              <a:gd name="T59" fmla="*/ 134856 h 877"/>
              <a:gd name="T60" fmla="*/ 8937 w 262"/>
              <a:gd name="T61" fmla="*/ 137209 h 877"/>
              <a:gd name="T62" fmla="*/ 5756 w 262"/>
              <a:gd name="T63" fmla="*/ 140286 h 877"/>
              <a:gd name="T64" fmla="*/ 3636 w 262"/>
              <a:gd name="T65" fmla="*/ 144812 h 877"/>
              <a:gd name="T66" fmla="*/ 1969 w 262"/>
              <a:gd name="T67" fmla="*/ 149156 h 877"/>
              <a:gd name="T68" fmla="*/ 757 w 262"/>
              <a:gd name="T69" fmla="*/ 153682 h 877"/>
              <a:gd name="T70" fmla="*/ 0 w 262"/>
              <a:gd name="T71" fmla="*/ 158750 h 877"/>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262"/>
              <a:gd name="T109" fmla="*/ 0 h 877"/>
              <a:gd name="T110" fmla="*/ 262 w 262"/>
              <a:gd name="T111" fmla="*/ 877 h 877"/>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262" h="877">
                <a:moveTo>
                  <a:pt x="0" y="146"/>
                </a:moveTo>
                <a:lnTo>
                  <a:pt x="1" y="132"/>
                </a:lnTo>
                <a:lnTo>
                  <a:pt x="5" y="118"/>
                </a:lnTo>
                <a:lnTo>
                  <a:pt x="8" y="105"/>
                </a:lnTo>
                <a:lnTo>
                  <a:pt x="13" y="93"/>
                </a:lnTo>
                <a:lnTo>
                  <a:pt x="18" y="80"/>
                </a:lnTo>
                <a:lnTo>
                  <a:pt x="24" y="68"/>
                </a:lnTo>
                <a:lnTo>
                  <a:pt x="31" y="55"/>
                </a:lnTo>
                <a:lnTo>
                  <a:pt x="38" y="45"/>
                </a:lnTo>
                <a:lnTo>
                  <a:pt x="48" y="35"/>
                </a:lnTo>
                <a:lnTo>
                  <a:pt x="59" y="27"/>
                </a:lnTo>
                <a:lnTo>
                  <a:pt x="70" y="20"/>
                </a:lnTo>
                <a:lnTo>
                  <a:pt x="82" y="14"/>
                </a:lnTo>
                <a:lnTo>
                  <a:pt x="94" y="8"/>
                </a:lnTo>
                <a:lnTo>
                  <a:pt x="105" y="5"/>
                </a:lnTo>
                <a:lnTo>
                  <a:pt x="118" y="1"/>
                </a:lnTo>
                <a:lnTo>
                  <a:pt x="125" y="0"/>
                </a:lnTo>
                <a:lnTo>
                  <a:pt x="131" y="0"/>
                </a:lnTo>
                <a:lnTo>
                  <a:pt x="137" y="0"/>
                </a:lnTo>
                <a:lnTo>
                  <a:pt x="144" y="1"/>
                </a:lnTo>
                <a:lnTo>
                  <a:pt x="156" y="5"/>
                </a:lnTo>
                <a:lnTo>
                  <a:pt x="169" y="8"/>
                </a:lnTo>
                <a:lnTo>
                  <a:pt x="180" y="14"/>
                </a:lnTo>
                <a:lnTo>
                  <a:pt x="192" y="20"/>
                </a:lnTo>
                <a:lnTo>
                  <a:pt x="204" y="27"/>
                </a:lnTo>
                <a:lnTo>
                  <a:pt x="214" y="35"/>
                </a:lnTo>
                <a:lnTo>
                  <a:pt x="226" y="45"/>
                </a:lnTo>
                <a:lnTo>
                  <a:pt x="232" y="55"/>
                </a:lnTo>
                <a:lnTo>
                  <a:pt x="239" y="68"/>
                </a:lnTo>
                <a:lnTo>
                  <a:pt x="244" y="80"/>
                </a:lnTo>
                <a:lnTo>
                  <a:pt x="249" y="93"/>
                </a:lnTo>
                <a:lnTo>
                  <a:pt x="254" y="105"/>
                </a:lnTo>
                <a:lnTo>
                  <a:pt x="257" y="118"/>
                </a:lnTo>
                <a:lnTo>
                  <a:pt x="260" y="132"/>
                </a:lnTo>
                <a:lnTo>
                  <a:pt x="262" y="146"/>
                </a:lnTo>
                <a:lnTo>
                  <a:pt x="262" y="877"/>
                </a:lnTo>
                <a:lnTo>
                  <a:pt x="260" y="863"/>
                </a:lnTo>
                <a:lnTo>
                  <a:pt x="257" y="849"/>
                </a:lnTo>
                <a:lnTo>
                  <a:pt x="254" y="836"/>
                </a:lnTo>
                <a:lnTo>
                  <a:pt x="249" y="824"/>
                </a:lnTo>
                <a:lnTo>
                  <a:pt x="244" y="812"/>
                </a:lnTo>
                <a:lnTo>
                  <a:pt x="239" y="800"/>
                </a:lnTo>
                <a:lnTo>
                  <a:pt x="232" y="787"/>
                </a:lnTo>
                <a:lnTo>
                  <a:pt x="226" y="775"/>
                </a:lnTo>
                <a:lnTo>
                  <a:pt x="214" y="766"/>
                </a:lnTo>
                <a:lnTo>
                  <a:pt x="204" y="758"/>
                </a:lnTo>
                <a:lnTo>
                  <a:pt x="192" y="751"/>
                </a:lnTo>
                <a:lnTo>
                  <a:pt x="180" y="745"/>
                </a:lnTo>
                <a:lnTo>
                  <a:pt x="169" y="739"/>
                </a:lnTo>
                <a:lnTo>
                  <a:pt x="156" y="736"/>
                </a:lnTo>
                <a:lnTo>
                  <a:pt x="150" y="733"/>
                </a:lnTo>
                <a:lnTo>
                  <a:pt x="144" y="732"/>
                </a:lnTo>
                <a:lnTo>
                  <a:pt x="137" y="731"/>
                </a:lnTo>
                <a:lnTo>
                  <a:pt x="131" y="731"/>
                </a:lnTo>
                <a:lnTo>
                  <a:pt x="125" y="731"/>
                </a:lnTo>
                <a:lnTo>
                  <a:pt x="118" y="732"/>
                </a:lnTo>
                <a:lnTo>
                  <a:pt x="112" y="733"/>
                </a:lnTo>
                <a:lnTo>
                  <a:pt x="105" y="736"/>
                </a:lnTo>
                <a:lnTo>
                  <a:pt x="94" y="739"/>
                </a:lnTo>
                <a:lnTo>
                  <a:pt x="82" y="745"/>
                </a:lnTo>
                <a:lnTo>
                  <a:pt x="70" y="751"/>
                </a:lnTo>
                <a:lnTo>
                  <a:pt x="59" y="758"/>
                </a:lnTo>
                <a:lnTo>
                  <a:pt x="48" y="766"/>
                </a:lnTo>
                <a:lnTo>
                  <a:pt x="38" y="775"/>
                </a:lnTo>
                <a:lnTo>
                  <a:pt x="31" y="787"/>
                </a:lnTo>
                <a:lnTo>
                  <a:pt x="24" y="800"/>
                </a:lnTo>
                <a:lnTo>
                  <a:pt x="18" y="812"/>
                </a:lnTo>
                <a:lnTo>
                  <a:pt x="13" y="824"/>
                </a:lnTo>
                <a:lnTo>
                  <a:pt x="8" y="836"/>
                </a:lnTo>
                <a:lnTo>
                  <a:pt x="5" y="849"/>
                </a:lnTo>
                <a:lnTo>
                  <a:pt x="1" y="863"/>
                </a:lnTo>
                <a:lnTo>
                  <a:pt x="0" y="877"/>
                </a:lnTo>
                <a:lnTo>
                  <a:pt x="0" y="146"/>
                </a:lnTo>
              </a:path>
            </a:pathLst>
          </a:custGeom>
          <a:noFill/>
          <a:ln w="4763">
            <a:solidFill>
              <a:srgbClr val="000000"/>
            </a:solidFill>
            <a:prstDash val="solid"/>
            <a:round/>
            <a:headEnd/>
            <a:tailEnd/>
          </a:ln>
        </p:spPr>
        <p:txBody>
          <a:bodyPr lIns="57150" tIns="28575" rIns="57150" bIns="28575"/>
          <a:lstStyle/>
          <a:p>
            <a:endParaRPr lang="en-US"/>
          </a:p>
        </p:txBody>
      </p:sp>
      <p:sp>
        <p:nvSpPr>
          <p:cNvPr id="62901" name="Rectangle 557"/>
          <p:cNvSpPr>
            <a:spLocks noChangeArrowheads="1"/>
          </p:cNvSpPr>
          <p:nvPr/>
        </p:nvSpPr>
        <p:spPr bwMode="auto">
          <a:xfrm>
            <a:off x="5824538" y="3021013"/>
            <a:ext cx="73025" cy="9525"/>
          </a:xfrm>
          <a:prstGeom prst="rect">
            <a:avLst/>
          </a:prstGeom>
          <a:solidFill>
            <a:srgbClr val="FFFF00"/>
          </a:solidFill>
          <a:ln w="9525">
            <a:noFill/>
            <a:miter lim="800000"/>
            <a:headEnd/>
            <a:tailEnd/>
          </a:ln>
        </p:spPr>
        <p:txBody>
          <a:bodyPr lIns="57150" tIns="28575" rIns="57150" bIns="28575"/>
          <a:lstStyle/>
          <a:p>
            <a:endParaRPr lang="en-US"/>
          </a:p>
        </p:txBody>
      </p:sp>
      <p:sp>
        <p:nvSpPr>
          <p:cNvPr id="62902" name="Rectangle 558"/>
          <p:cNvSpPr>
            <a:spLocks noChangeArrowheads="1"/>
          </p:cNvSpPr>
          <p:nvPr/>
        </p:nvSpPr>
        <p:spPr bwMode="auto">
          <a:xfrm>
            <a:off x="5824538" y="3021013"/>
            <a:ext cx="73025" cy="9525"/>
          </a:xfrm>
          <a:prstGeom prst="rect">
            <a:avLst/>
          </a:prstGeom>
          <a:noFill/>
          <a:ln w="1588">
            <a:solidFill>
              <a:srgbClr val="000000"/>
            </a:solidFill>
            <a:miter lim="800000"/>
            <a:headEnd/>
            <a:tailEnd/>
          </a:ln>
        </p:spPr>
        <p:txBody>
          <a:bodyPr lIns="57150" tIns="28575" rIns="57150" bIns="28575"/>
          <a:lstStyle/>
          <a:p>
            <a:endParaRPr lang="en-US"/>
          </a:p>
        </p:txBody>
      </p:sp>
      <p:sp>
        <p:nvSpPr>
          <p:cNvPr id="62903" name="Rectangle 559"/>
          <p:cNvSpPr>
            <a:spLocks noChangeArrowheads="1"/>
          </p:cNvSpPr>
          <p:nvPr/>
        </p:nvSpPr>
        <p:spPr bwMode="auto">
          <a:xfrm>
            <a:off x="5824538" y="2933700"/>
            <a:ext cx="30162" cy="11113"/>
          </a:xfrm>
          <a:prstGeom prst="rect">
            <a:avLst/>
          </a:prstGeom>
          <a:solidFill>
            <a:srgbClr val="FFFF00"/>
          </a:solidFill>
          <a:ln w="9525">
            <a:noFill/>
            <a:miter lim="800000"/>
            <a:headEnd/>
            <a:tailEnd/>
          </a:ln>
        </p:spPr>
        <p:txBody>
          <a:bodyPr lIns="57150" tIns="28575" rIns="57150" bIns="28575"/>
          <a:lstStyle/>
          <a:p>
            <a:endParaRPr lang="en-US"/>
          </a:p>
        </p:txBody>
      </p:sp>
      <p:sp>
        <p:nvSpPr>
          <p:cNvPr id="62904" name="Rectangle 560"/>
          <p:cNvSpPr>
            <a:spLocks noChangeArrowheads="1"/>
          </p:cNvSpPr>
          <p:nvPr/>
        </p:nvSpPr>
        <p:spPr bwMode="auto">
          <a:xfrm>
            <a:off x="5824538" y="2933700"/>
            <a:ext cx="30162" cy="11113"/>
          </a:xfrm>
          <a:prstGeom prst="rect">
            <a:avLst/>
          </a:prstGeom>
          <a:noFill/>
          <a:ln w="1588">
            <a:solidFill>
              <a:srgbClr val="000000"/>
            </a:solidFill>
            <a:miter lim="800000"/>
            <a:headEnd/>
            <a:tailEnd/>
          </a:ln>
        </p:spPr>
        <p:txBody>
          <a:bodyPr lIns="57150" tIns="28575" rIns="57150" bIns="28575"/>
          <a:lstStyle/>
          <a:p>
            <a:endParaRPr lang="en-US"/>
          </a:p>
        </p:txBody>
      </p:sp>
      <p:sp>
        <p:nvSpPr>
          <p:cNvPr id="62905" name="Rectangle 561"/>
          <p:cNvSpPr>
            <a:spLocks noChangeArrowheads="1"/>
          </p:cNvSpPr>
          <p:nvPr/>
        </p:nvSpPr>
        <p:spPr bwMode="auto">
          <a:xfrm>
            <a:off x="5997575" y="3021013"/>
            <a:ext cx="73025" cy="9525"/>
          </a:xfrm>
          <a:prstGeom prst="rect">
            <a:avLst/>
          </a:prstGeom>
          <a:solidFill>
            <a:srgbClr val="FFFF00"/>
          </a:solidFill>
          <a:ln w="9525">
            <a:noFill/>
            <a:miter lim="800000"/>
            <a:headEnd/>
            <a:tailEnd/>
          </a:ln>
        </p:spPr>
        <p:txBody>
          <a:bodyPr lIns="57150" tIns="28575" rIns="57150" bIns="28575"/>
          <a:lstStyle/>
          <a:p>
            <a:endParaRPr lang="en-US"/>
          </a:p>
        </p:txBody>
      </p:sp>
      <p:sp>
        <p:nvSpPr>
          <p:cNvPr id="62906" name="Rectangle 562"/>
          <p:cNvSpPr>
            <a:spLocks noChangeArrowheads="1"/>
          </p:cNvSpPr>
          <p:nvPr/>
        </p:nvSpPr>
        <p:spPr bwMode="auto">
          <a:xfrm>
            <a:off x="5997575" y="3021013"/>
            <a:ext cx="73025" cy="9525"/>
          </a:xfrm>
          <a:prstGeom prst="rect">
            <a:avLst/>
          </a:prstGeom>
          <a:noFill/>
          <a:ln w="1588">
            <a:solidFill>
              <a:srgbClr val="000000"/>
            </a:solidFill>
            <a:miter lim="800000"/>
            <a:headEnd/>
            <a:tailEnd/>
          </a:ln>
        </p:spPr>
        <p:txBody>
          <a:bodyPr lIns="57150" tIns="28575" rIns="57150" bIns="28575"/>
          <a:lstStyle/>
          <a:p>
            <a:endParaRPr lang="en-US"/>
          </a:p>
        </p:txBody>
      </p:sp>
      <p:sp>
        <p:nvSpPr>
          <p:cNvPr id="62907" name="Line 563"/>
          <p:cNvSpPr>
            <a:spLocks noChangeShapeType="1"/>
          </p:cNvSpPr>
          <p:nvPr/>
        </p:nvSpPr>
        <p:spPr bwMode="auto">
          <a:xfrm flipH="1" flipV="1">
            <a:off x="5827713" y="2882900"/>
            <a:ext cx="111125" cy="220663"/>
          </a:xfrm>
          <a:prstGeom prst="line">
            <a:avLst/>
          </a:prstGeom>
          <a:noFill/>
          <a:ln w="3175">
            <a:solidFill>
              <a:srgbClr val="000000"/>
            </a:solidFill>
            <a:round/>
            <a:headEnd/>
            <a:tailEnd/>
          </a:ln>
        </p:spPr>
        <p:txBody>
          <a:bodyPr lIns="57150" tIns="28575" rIns="57150" bIns="28575"/>
          <a:lstStyle/>
          <a:p>
            <a:endParaRPr lang="en-US"/>
          </a:p>
        </p:txBody>
      </p:sp>
      <p:sp>
        <p:nvSpPr>
          <p:cNvPr id="62908" name="Rectangle 564"/>
          <p:cNvSpPr>
            <a:spLocks noChangeArrowheads="1"/>
          </p:cNvSpPr>
          <p:nvPr/>
        </p:nvSpPr>
        <p:spPr bwMode="auto">
          <a:xfrm>
            <a:off x="6040438" y="2933700"/>
            <a:ext cx="30162" cy="11113"/>
          </a:xfrm>
          <a:prstGeom prst="rect">
            <a:avLst/>
          </a:prstGeom>
          <a:solidFill>
            <a:srgbClr val="FFFF00"/>
          </a:solidFill>
          <a:ln w="9525">
            <a:noFill/>
            <a:miter lim="800000"/>
            <a:headEnd/>
            <a:tailEnd/>
          </a:ln>
        </p:spPr>
        <p:txBody>
          <a:bodyPr lIns="57150" tIns="28575" rIns="57150" bIns="28575"/>
          <a:lstStyle/>
          <a:p>
            <a:endParaRPr lang="en-US"/>
          </a:p>
        </p:txBody>
      </p:sp>
      <p:sp>
        <p:nvSpPr>
          <p:cNvPr id="62909" name="Rectangle 565"/>
          <p:cNvSpPr>
            <a:spLocks noChangeArrowheads="1"/>
          </p:cNvSpPr>
          <p:nvPr/>
        </p:nvSpPr>
        <p:spPr bwMode="auto">
          <a:xfrm>
            <a:off x="6040438" y="2933700"/>
            <a:ext cx="30162" cy="11113"/>
          </a:xfrm>
          <a:prstGeom prst="rect">
            <a:avLst/>
          </a:prstGeom>
          <a:noFill/>
          <a:ln w="1588">
            <a:solidFill>
              <a:srgbClr val="000000"/>
            </a:solidFill>
            <a:miter lim="800000"/>
            <a:headEnd/>
            <a:tailEnd/>
          </a:ln>
        </p:spPr>
        <p:txBody>
          <a:bodyPr lIns="57150" tIns="28575" rIns="57150" bIns="28575"/>
          <a:lstStyle/>
          <a:p>
            <a:endParaRPr lang="en-US"/>
          </a:p>
        </p:txBody>
      </p:sp>
      <p:sp>
        <p:nvSpPr>
          <p:cNvPr id="62910" name="Line 566"/>
          <p:cNvSpPr>
            <a:spLocks noChangeShapeType="1"/>
          </p:cNvSpPr>
          <p:nvPr/>
        </p:nvSpPr>
        <p:spPr bwMode="auto">
          <a:xfrm flipV="1">
            <a:off x="5956300" y="2882900"/>
            <a:ext cx="109538" cy="220663"/>
          </a:xfrm>
          <a:prstGeom prst="line">
            <a:avLst/>
          </a:prstGeom>
          <a:noFill/>
          <a:ln w="3175">
            <a:solidFill>
              <a:srgbClr val="000000"/>
            </a:solidFill>
            <a:round/>
            <a:headEnd/>
            <a:tailEnd/>
          </a:ln>
        </p:spPr>
        <p:txBody>
          <a:bodyPr lIns="57150" tIns="28575" rIns="57150" bIns="28575"/>
          <a:lstStyle/>
          <a:p>
            <a:endParaRPr lang="en-US"/>
          </a:p>
        </p:txBody>
      </p:sp>
      <p:sp>
        <p:nvSpPr>
          <p:cNvPr id="62911" name="Rectangle 567"/>
          <p:cNvSpPr>
            <a:spLocks noChangeArrowheads="1"/>
          </p:cNvSpPr>
          <p:nvPr/>
        </p:nvSpPr>
        <p:spPr bwMode="auto">
          <a:xfrm>
            <a:off x="5919788" y="3105150"/>
            <a:ext cx="55562" cy="15875"/>
          </a:xfrm>
          <a:prstGeom prst="rect">
            <a:avLst/>
          </a:prstGeom>
          <a:solidFill>
            <a:srgbClr val="FFFF00"/>
          </a:solidFill>
          <a:ln w="9525">
            <a:noFill/>
            <a:miter lim="800000"/>
            <a:headEnd/>
            <a:tailEnd/>
          </a:ln>
        </p:spPr>
        <p:txBody>
          <a:bodyPr lIns="57150" tIns="28575" rIns="57150" bIns="28575"/>
          <a:lstStyle/>
          <a:p>
            <a:endParaRPr lang="en-US"/>
          </a:p>
        </p:txBody>
      </p:sp>
      <p:sp>
        <p:nvSpPr>
          <p:cNvPr id="62912" name="Rectangle 568"/>
          <p:cNvSpPr>
            <a:spLocks noChangeArrowheads="1"/>
          </p:cNvSpPr>
          <p:nvPr/>
        </p:nvSpPr>
        <p:spPr bwMode="auto">
          <a:xfrm>
            <a:off x="5919788" y="3105150"/>
            <a:ext cx="55562" cy="15875"/>
          </a:xfrm>
          <a:prstGeom prst="rect">
            <a:avLst/>
          </a:prstGeom>
          <a:noFill/>
          <a:ln w="1588">
            <a:solidFill>
              <a:srgbClr val="000000"/>
            </a:solidFill>
            <a:miter lim="800000"/>
            <a:headEnd/>
            <a:tailEnd/>
          </a:ln>
        </p:spPr>
        <p:txBody>
          <a:bodyPr lIns="57150" tIns="28575" rIns="57150" bIns="28575"/>
          <a:lstStyle/>
          <a:p>
            <a:endParaRPr lang="en-US"/>
          </a:p>
        </p:txBody>
      </p:sp>
      <p:sp>
        <p:nvSpPr>
          <p:cNvPr id="62913" name="Line 569"/>
          <p:cNvSpPr>
            <a:spLocks noChangeShapeType="1"/>
          </p:cNvSpPr>
          <p:nvPr/>
        </p:nvSpPr>
        <p:spPr bwMode="auto">
          <a:xfrm>
            <a:off x="5824538" y="2849563"/>
            <a:ext cx="0" cy="727075"/>
          </a:xfrm>
          <a:prstGeom prst="line">
            <a:avLst/>
          </a:prstGeom>
          <a:noFill/>
          <a:ln w="4763">
            <a:solidFill>
              <a:srgbClr val="000000"/>
            </a:solidFill>
            <a:round/>
            <a:headEnd/>
            <a:tailEnd/>
          </a:ln>
        </p:spPr>
        <p:txBody>
          <a:bodyPr lIns="57150" tIns="28575" rIns="57150" bIns="28575"/>
          <a:lstStyle/>
          <a:p>
            <a:endParaRPr lang="en-US"/>
          </a:p>
        </p:txBody>
      </p:sp>
      <p:sp>
        <p:nvSpPr>
          <p:cNvPr id="62914" name="Line 570"/>
          <p:cNvSpPr>
            <a:spLocks noChangeShapeType="1"/>
          </p:cNvSpPr>
          <p:nvPr/>
        </p:nvSpPr>
        <p:spPr bwMode="auto">
          <a:xfrm>
            <a:off x="6070600" y="2849563"/>
            <a:ext cx="0" cy="631825"/>
          </a:xfrm>
          <a:prstGeom prst="line">
            <a:avLst/>
          </a:prstGeom>
          <a:noFill/>
          <a:ln w="4763">
            <a:solidFill>
              <a:srgbClr val="000000"/>
            </a:solidFill>
            <a:round/>
            <a:headEnd/>
            <a:tailEnd/>
          </a:ln>
        </p:spPr>
        <p:txBody>
          <a:bodyPr lIns="57150" tIns="28575" rIns="57150" bIns="28575"/>
          <a:lstStyle/>
          <a:p>
            <a:endParaRPr lang="en-US"/>
          </a:p>
        </p:txBody>
      </p:sp>
      <p:sp>
        <p:nvSpPr>
          <p:cNvPr id="62915" name="Rectangle 571"/>
          <p:cNvSpPr>
            <a:spLocks noChangeArrowheads="1"/>
          </p:cNvSpPr>
          <p:nvPr/>
        </p:nvSpPr>
        <p:spPr bwMode="auto">
          <a:xfrm>
            <a:off x="5921375" y="2832100"/>
            <a:ext cx="7938" cy="188913"/>
          </a:xfrm>
          <a:prstGeom prst="rect">
            <a:avLst/>
          </a:prstGeom>
          <a:solidFill>
            <a:srgbClr val="FFFF00"/>
          </a:solidFill>
          <a:ln w="9525">
            <a:noFill/>
            <a:miter lim="800000"/>
            <a:headEnd/>
            <a:tailEnd/>
          </a:ln>
        </p:spPr>
        <p:txBody>
          <a:bodyPr lIns="57150" tIns="28575" rIns="57150" bIns="28575"/>
          <a:lstStyle/>
          <a:p>
            <a:endParaRPr lang="en-US"/>
          </a:p>
        </p:txBody>
      </p:sp>
      <p:sp>
        <p:nvSpPr>
          <p:cNvPr id="62916" name="Rectangle 572"/>
          <p:cNvSpPr>
            <a:spLocks noChangeArrowheads="1"/>
          </p:cNvSpPr>
          <p:nvPr/>
        </p:nvSpPr>
        <p:spPr bwMode="auto">
          <a:xfrm>
            <a:off x="5921375" y="2832100"/>
            <a:ext cx="7938" cy="188913"/>
          </a:xfrm>
          <a:prstGeom prst="rect">
            <a:avLst/>
          </a:prstGeom>
          <a:noFill/>
          <a:ln w="1588">
            <a:solidFill>
              <a:srgbClr val="000000"/>
            </a:solidFill>
            <a:miter lim="800000"/>
            <a:headEnd/>
            <a:tailEnd/>
          </a:ln>
        </p:spPr>
        <p:txBody>
          <a:bodyPr lIns="57150" tIns="28575" rIns="57150" bIns="28575"/>
          <a:lstStyle/>
          <a:p>
            <a:endParaRPr lang="en-US"/>
          </a:p>
        </p:txBody>
      </p:sp>
      <p:sp>
        <p:nvSpPr>
          <p:cNvPr id="62917" name="Rectangle 573"/>
          <p:cNvSpPr>
            <a:spLocks noChangeArrowheads="1"/>
          </p:cNvSpPr>
          <p:nvPr/>
        </p:nvSpPr>
        <p:spPr bwMode="auto">
          <a:xfrm>
            <a:off x="5965825" y="2832100"/>
            <a:ext cx="7938" cy="188913"/>
          </a:xfrm>
          <a:prstGeom prst="rect">
            <a:avLst/>
          </a:prstGeom>
          <a:solidFill>
            <a:srgbClr val="FFFF00"/>
          </a:solidFill>
          <a:ln w="9525">
            <a:noFill/>
            <a:miter lim="800000"/>
            <a:headEnd/>
            <a:tailEnd/>
          </a:ln>
        </p:spPr>
        <p:txBody>
          <a:bodyPr lIns="57150" tIns="28575" rIns="57150" bIns="28575"/>
          <a:lstStyle/>
          <a:p>
            <a:endParaRPr lang="en-US"/>
          </a:p>
        </p:txBody>
      </p:sp>
      <p:sp>
        <p:nvSpPr>
          <p:cNvPr id="62918" name="Rectangle 574"/>
          <p:cNvSpPr>
            <a:spLocks noChangeArrowheads="1"/>
          </p:cNvSpPr>
          <p:nvPr/>
        </p:nvSpPr>
        <p:spPr bwMode="auto">
          <a:xfrm>
            <a:off x="5965825" y="2832100"/>
            <a:ext cx="7938" cy="188913"/>
          </a:xfrm>
          <a:prstGeom prst="rect">
            <a:avLst/>
          </a:prstGeom>
          <a:noFill/>
          <a:ln w="1588">
            <a:solidFill>
              <a:srgbClr val="000000"/>
            </a:solidFill>
            <a:miter lim="800000"/>
            <a:headEnd/>
            <a:tailEnd/>
          </a:ln>
        </p:spPr>
        <p:txBody>
          <a:bodyPr lIns="57150" tIns="28575" rIns="57150" bIns="28575"/>
          <a:lstStyle/>
          <a:p>
            <a:endParaRPr lang="en-US"/>
          </a:p>
        </p:txBody>
      </p:sp>
      <p:sp>
        <p:nvSpPr>
          <p:cNvPr id="62919" name="Rectangle 575"/>
          <p:cNvSpPr>
            <a:spLocks noChangeArrowheads="1"/>
          </p:cNvSpPr>
          <p:nvPr/>
        </p:nvSpPr>
        <p:spPr bwMode="auto">
          <a:xfrm>
            <a:off x="5881688" y="2832100"/>
            <a:ext cx="9525" cy="93663"/>
          </a:xfrm>
          <a:prstGeom prst="rect">
            <a:avLst/>
          </a:prstGeom>
          <a:solidFill>
            <a:srgbClr val="FFFF00"/>
          </a:solidFill>
          <a:ln w="9525">
            <a:noFill/>
            <a:miter lim="800000"/>
            <a:headEnd/>
            <a:tailEnd/>
          </a:ln>
        </p:spPr>
        <p:txBody>
          <a:bodyPr lIns="57150" tIns="28575" rIns="57150" bIns="28575"/>
          <a:lstStyle/>
          <a:p>
            <a:endParaRPr lang="en-US"/>
          </a:p>
        </p:txBody>
      </p:sp>
      <p:sp>
        <p:nvSpPr>
          <p:cNvPr id="62920" name="Rectangle 576"/>
          <p:cNvSpPr>
            <a:spLocks noChangeArrowheads="1"/>
          </p:cNvSpPr>
          <p:nvPr/>
        </p:nvSpPr>
        <p:spPr bwMode="auto">
          <a:xfrm>
            <a:off x="5881688" y="2832100"/>
            <a:ext cx="9525" cy="93663"/>
          </a:xfrm>
          <a:prstGeom prst="rect">
            <a:avLst/>
          </a:prstGeom>
          <a:noFill/>
          <a:ln w="1588">
            <a:solidFill>
              <a:srgbClr val="000000"/>
            </a:solidFill>
            <a:miter lim="800000"/>
            <a:headEnd/>
            <a:tailEnd/>
          </a:ln>
        </p:spPr>
        <p:txBody>
          <a:bodyPr lIns="57150" tIns="28575" rIns="57150" bIns="28575"/>
          <a:lstStyle/>
          <a:p>
            <a:endParaRPr lang="en-US"/>
          </a:p>
        </p:txBody>
      </p:sp>
      <p:sp>
        <p:nvSpPr>
          <p:cNvPr id="62921" name="Rectangle 577"/>
          <p:cNvSpPr>
            <a:spLocks noChangeArrowheads="1"/>
          </p:cNvSpPr>
          <p:nvPr/>
        </p:nvSpPr>
        <p:spPr bwMode="auto">
          <a:xfrm>
            <a:off x="6003925" y="2832100"/>
            <a:ext cx="7938" cy="93663"/>
          </a:xfrm>
          <a:prstGeom prst="rect">
            <a:avLst/>
          </a:prstGeom>
          <a:solidFill>
            <a:srgbClr val="FFFF00"/>
          </a:solidFill>
          <a:ln w="9525">
            <a:noFill/>
            <a:miter lim="800000"/>
            <a:headEnd/>
            <a:tailEnd/>
          </a:ln>
        </p:spPr>
        <p:txBody>
          <a:bodyPr lIns="57150" tIns="28575" rIns="57150" bIns="28575"/>
          <a:lstStyle/>
          <a:p>
            <a:endParaRPr lang="en-US"/>
          </a:p>
        </p:txBody>
      </p:sp>
      <p:sp>
        <p:nvSpPr>
          <p:cNvPr id="62922" name="Rectangle 578"/>
          <p:cNvSpPr>
            <a:spLocks noChangeArrowheads="1"/>
          </p:cNvSpPr>
          <p:nvPr/>
        </p:nvSpPr>
        <p:spPr bwMode="auto">
          <a:xfrm>
            <a:off x="6003925" y="2832100"/>
            <a:ext cx="7938" cy="93663"/>
          </a:xfrm>
          <a:prstGeom prst="rect">
            <a:avLst/>
          </a:prstGeom>
          <a:noFill/>
          <a:ln w="1588">
            <a:solidFill>
              <a:srgbClr val="000000"/>
            </a:solidFill>
            <a:miter lim="800000"/>
            <a:headEnd/>
            <a:tailEnd/>
          </a:ln>
        </p:spPr>
        <p:txBody>
          <a:bodyPr lIns="57150" tIns="28575" rIns="57150" bIns="28575"/>
          <a:lstStyle/>
          <a:p>
            <a:endParaRPr lang="en-US"/>
          </a:p>
        </p:txBody>
      </p:sp>
      <p:sp>
        <p:nvSpPr>
          <p:cNvPr id="62923" name="Freeform 579"/>
          <p:cNvSpPr>
            <a:spLocks/>
          </p:cNvSpPr>
          <p:nvPr/>
        </p:nvSpPr>
        <p:spPr bwMode="auto">
          <a:xfrm>
            <a:off x="5761038" y="2754313"/>
            <a:ext cx="31750" cy="23812"/>
          </a:xfrm>
          <a:custGeom>
            <a:avLst/>
            <a:gdLst>
              <a:gd name="T0" fmla="*/ 21006 w 198"/>
              <a:gd name="T1" fmla="*/ 15087 h 131"/>
              <a:gd name="T2" fmla="*/ 20846 w 198"/>
              <a:gd name="T3" fmla="*/ 13451 h 131"/>
              <a:gd name="T4" fmla="*/ 20365 w 198"/>
              <a:gd name="T5" fmla="*/ 12179 h 131"/>
              <a:gd name="T6" fmla="*/ 19563 w 198"/>
              <a:gd name="T7" fmla="*/ 10906 h 131"/>
              <a:gd name="T8" fmla="*/ 18601 w 198"/>
              <a:gd name="T9" fmla="*/ 9816 h 131"/>
              <a:gd name="T10" fmla="*/ 17479 w 198"/>
              <a:gd name="T11" fmla="*/ 8907 h 131"/>
              <a:gd name="T12" fmla="*/ 16196 w 198"/>
              <a:gd name="T13" fmla="*/ 8361 h 131"/>
              <a:gd name="T14" fmla="*/ 14913 w 198"/>
              <a:gd name="T15" fmla="*/ 7816 h 131"/>
              <a:gd name="T16" fmla="*/ 13309 w 198"/>
              <a:gd name="T17" fmla="*/ 7816 h 131"/>
              <a:gd name="T18" fmla="*/ 12027 w 198"/>
              <a:gd name="T19" fmla="*/ 8361 h 131"/>
              <a:gd name="T20" fmla="*/ 10744 w 198"/>
              <a:gd name="T21" fmla="*/ 8907 h 131"/>
              <a:gd name="T22" fmla="*/ 9621 w 198"/>
              <a:gd name="T23" fmla="*/ 9816 h 131"/>
              <a:gd name="T24" fmla="*/ 8659 w 198"/>
              <a:gd name="T25" fmla="*/ 10906 h 131"/>
              <a:gd name="T26" fmla="*/ 7857 w 198"/>
              <a:gd name="T27" fmla="*/ 12179 h 131"/>
              <a:gd name="T28" fmla="*/ 7376 w 198"/>
              <a:gd name="T29" fmla="*/ 13451 h 131"/>
              <a:gd name="T30" fmla="*/ 7216 w 198"/>
              <a:gd name="T31" fmla="*/ 15087 h 131"/>
              <a:gd name="T32" fmla="*/ 0 w 198"/>
              <a:gd name="T33" fmla="*/ 15996 h 131"/>
              <a:gd name="T34" fmla="*/ 481 w 198"/>
              <a:gd name="T35" fmla="*/ 12542 h 131"/>
              <a:gd name="T36" fmla="*/ 1122 w 198"/>
              <a:gd name="T37" fmla="*/ 9634 h 131"/>
              <a:gd name="T38" fmla="*/ 2566 w 198"/>
              <a:gd name="T39" fmla="*/ 7089 h 131"/>
              <a:gd name="T40" fmla="*/ 4169 w 198"/>
              <a:gd name="T41" fmla="*/ 4726 h 131"/>
              <a:gd name="T42" fmla="*/ 6254 w 198"/>
              <a:gd name="T43" fmla="*/ 2545 h 131"/>
              <a:gd name="T44" fmla="*/ 8659 w 198"/>
              <a:gd name="T45" fmla="*/ 1091 h 131"/>
              <a:gd name="T46" fmla="*/ 11225 w 198"/>
              <a:gd name="T47" fmla="*/ 182 h 131"/>
              <a:gd name="T48" fmla="*/ 14111 w 198"/>
              <a:gd name="T49" fmla="*/ 0 h 131"/>
              <a:gd name="T50" fmla="*/ 16997 w 198"/>
              <a:gd name="T51" fmla="*/ 182 h 131"/>
              <a:gd name="T52" fmla="*/ 19563 w 198"/>
              <a:gd name="T53" fmla="*/ 1091 h 131"/>
              <a:gd name="T54" fmla="*/ 21968 w 198"/>
              <a:gd name="T55" fmla="*/ 2545 h 131"/>
              <a:gd name="T56" fmla="*/ 24053 w 198"/>
              <a:gd name="T57" fmla="*/ 4726 h 131"/>
              <a:gd name="T58" fmla="*/ 25657 w 198"/>
              <a:gd name="T59" fmla="*/ 7089 h 131"/>
              <a:gd name="T60" fmla="*/ 27100 w 198"/>
              <a:gd name="T61" fmla="*/ 9634 h 131"/>
              <a:gd name="T62" fmla="*/ 28062 w 198"/>
              <a:gd name="T63" fmla="*/ 12542 h 131"/>
              <a:gd name="T64" fmla="*/ 28222 w 198"/>
              <a:gd name="T65" fmla="*/ 15996 h 131"/>
              <a:gd name="T66" fmla="*/ 31750 w 198"/>
              <a:gd name="T67" fmla="*/ 15996 h 131"/>
              <a:gd name="T68" fmla="*/ 17639 w 198"/>
              <a:gd name="T69" fmla="*/ 15996 h 131"/>
              <a:gd name="T70" fmla="*/ 21167 w 198"/>
              <a:gd name="T71" fmla="*/ 15996 h 131"/>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198"/>
              <a:gd name="T109" fmla="*/ 0 h 131"/>
              <a:gd name="T110" fmla="*/ 198 w 198"/>
              <a:gd name="T111" fmla="*/ 131 h 131"/>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198" h="131">
                <a:moveTo>
                  <a:pt x="132" y="88"/>
                </a:moveTo>
                <a:lnTo>
                  <a:pt x="131" y="83"/>
                </a:lnTo>
                <a:lnTo>
                  <a:pt x="131" y="79"/>
                </a:lnTo>
                <a:lnTo>
                  <a:pt x="130" y="74"/>
                </a:lnTo>
                <a:lnTo>
                  <a:pt x="129" y="70"/>
                </a:lnTo>
                <a:lnTo>
                  <a:pt x="127" y="67"/>
                </a:lnTo>
                <a:lnTo>
                  <a:pt x="124" y="63"/>
                </a:lnTo>
                <a:lnTo>
                  <a:pt x="122" y="60"/>
                </a:lnTo>
                <a:lnTo>
                  <a:pt x="120" y="56"/>
                </a:lnTo>
                <a:lnTo>
                  <a:pt x="116" y="54"/>
                </a:lnTo>
                <a:lnTo>
                  <a:pt x="113" y="50"/>
                </a:lnTo>
                <a:lnTo>
                  <a:pt x="109" y="49"/>
                </a:lnTo>
                <a:lnTo>
                  <a:pt x="106" y="47"/>
                </a:lnTo>
                <a:lnTo>
                  <a:pt x="101" y="46"/>
                </a:lnTo>
                <a:lnTo>
                  <a:pt x="97" y="45"/>
                </a:lnTo>
                <a:lnTo>
                  <a:pt x="93" y="43"/>
                </a:lnTo>
                <a:lnTo>
                  <a:pt x="88" y="43"/>
                </a:lnTo>
                <a:lnTo>
                  <a:pt x="83" y="43"/>
                </a:lnTo>
                <a:lnTo>
                  <a:pt x="80" y="45"/>
                </a:lnTo>
                <a:lnTo>
                  <a:pt x="75" y="46"/>
                </a:lnTo>
                <a:lnTo>
                  <a:pt x="72" y="47"/>
                </a:lnTo>
                <a:lnTo>
                  <a:pt x="67" y="49"/>
                </a:lnTo>
                <a:lnTo>
                  <a:pt x="63" y="50"/>
                </a:lnTo>
                <a:lnTo>
                  <a:pt x="60" y="54"/>
                </a:lnTo>
                <a:lnTo>
                  <a:pt x="58" y="56"/>
                </a:lnTo>
                <a:lnTo>
                  <a:pt x="54" y="60"/>
                </a:lnTo>
                <a:lnTo>
                  <a:pt x="52" y="63"/>
                </a:lnTo>
                <a:lnTo>
                  <a:pt x="49" y="67"/>
                </a:lnTo>
                <a:lnTo>
                  <a:pt x="47" y="70"/>
                </a:lnTo>
                <a:lnTo>
                  <a:pt x="46" y="74"/>
                </a:lnTo>
                <a:lnTo>
                  <a:pt x="45" y="79"/>
                </a:lnTo>
                <a:lnTo>
                  <a:pt x="45" y="83"/>
                </a:lnTo>
                <a:lnTo>
                  <a:pt x="45" y="88"/>
                </a:lnTo>
                <a:lnTo>
                  <a:pt x="0" y="88"/>
                </a:lnTo>
                <a:lnTo>
                  <a:pt x="0" y="79"/>
                </a:lnTo>
                <a:lnTo>
                  <a:pt x="3" y="69"/>
                </a:lnTo>
                <a:lnTo>
                  <a:pt x="4" y="61"/>
                </a:lnTo>
                <a:lnTo>
                  <a:pt x="7" y="53"/>
                </a:lnTo>
                <a:lnTo>
                  <a:pt x="11" y="46"/>
                </a:lnTo>
                <a:lnTo>
                  <a:pt x="16" y="39"/>
                </a:lnTo>
                <a:lnTo>
                  <a:pt x="20" y="32"/>
                </a:lnTo>
                <a:lnTo>
                  <a:pt x="26" y="26"/>
                </a:lnTo>
                <a:lnTo>
                  <a:pt x="32" y="20"/>
                </a:lnTo>
                <a:lnTo>
                  <a:pt x="39" y="14"/>
                </a:lnTo>
                <a:lnTo>
                  <a:pt x="46" y="11"/>
                </a:lnTo>
                <a:lnTo>
                  <a:pt x="54" y="6"/>
                </a:lnTo>
                <a:lnTo>
                  <a:pt x="62" y="4"/>
                </a:lnTo>
                <a:lnTo>
                  <a:pt x="70" y="1"/>
                </a:lnTo>
                <a:lnTo>
                  <a:pt x="79" y="0"/>
                </a:lnTo>
                <a:lnTo>
                  <a:pt x="88" y="0"/>
                </a:lnTo>
                <a:lnTo>
                  <a:pt x="97" y="0"/>
                </a:lnTo>
                <a:lnTo>
                  <a:pt x="106" y="1"/>
                </a:lnTo>
                <a:lnTo>
                  <a:pt x="114" y="4"/>
                </a:lnTo>
                <a:lnTo>
                  <a:pt x="122" y="6"/>
                </a:lnTo>
                <a:lnTo>
                  <a:pt x="130" y="11"/>
                </a:lnTo>
                <a:lnTo>
                  <a:pt x="137" y="14"/>
                </a:lnTo>
                <a:lnTo>
                  <a:pt x="144" y="20"/>
                </a:lnTo>
                <a:lnTo>
                  <a:pt x="150" y="26"/>
                </a:lnTo>
                <a:lnTo>
                  <a:pt x="156" y="32"/>
                </a:lnTo>
                <a:lnTo>
                  <a:pt x="160" y="39"/>
                </a:lnTo>
                <a:lnTo>
                  <a:pt x="165" y="46"/>
                </a:lnTo>
                <a:lnTo>
                  <a:pt x="169" y="53"/>
                </a:lnTo>
                <a:lnTo>
                  <a:pt x="172" y="61"/>
                </a:lnTo>
                <a:lnTo>
                  <a:pt x="175" y="69"/>
                </a:lnTo>
                <a:lnTo>
                  <a:pt x="176" y="79"/>
                </a:lnTo>
                <a:lnTo>
                  <a:pt x="176" y="88"/>
                </a:lnTo>
                <a:lnTo>
                  <a:pt x="198" y="88"/>
                </a:lnTo>
                <a:lnTo>
                  <a:pt x="153" y="131"/>
                </a:lnTo>
                <a:lnTo>
                  <a:pt x="110" y="88"/>
                </a:lnTo>
                <a:lnTo>
                  <a:pt x="132" y="88"/>
                </a:lnTo>
                <a:close/>
              </a:path>
            </a:pathLst>
          </a:custGeom>
          <a:solidFill>
            <a:srgbClr val="008000"/>
          </a:solidFill>
          <a:ln w="9525">
            <a:noFill/>
            <a:round/>
            <a:headEnd/>
            <a:tailEnd/>
          </a:ln>
        </p:spPr>
        <p:txBody>
          <a:bodyPr lIns="57150" tIns="28575" rIns="57150" bIns="28575"/>
          <a:lstStyle/>
          <a:p>
            <a:endParaRPr lang="en-US"/>
          </a:p>
        </p:txBody>
      </p:sp>
      <p:sp>
        <p:nvSpPr>
          <p:cNvPr id="62924" name="Freeform 580"/>
          <p:cNvSpPr>
            <a:spLocks/>
          </p:cNvSpPr>
          <p:nvPr/>
        </p:nvSpPr>
        <p:spPr bwMode="auto">
          <a:xfrm>
            <a:off x="5761038" y="2754313"/>
            <a:ext cx="31750" cy="23812"/>
          </a:xfrm>
          <a:custGeom>
            <a:avLst/>
            <a:gdLst>
              <a:gd name="T0" fmla="*/ 21006 w 198"/>
              <a:gd name="T1" fmla="*/ 15087 h 131"/>
              <a:gd name="T2" fmla="*/ 20846 w 198"/>
              <a:gd name="T3" fmla="*/ 13451 h 131"/>
              <a:gd name="T4" fmla="*/ 20365 w 198"/>
              <a:gd name="T5" fmla="*/ 12179 h 131"/>
              <a:gd name="T6" fmla="*/ 19563 w 198"/>
              <a:gd name="T7" fmla="*/ 10906 h 131"/>
              <a:gd name="T8" fmla="*/ 18601 w 198"/>
              <a:gd name="T9" fmla="*/ 9816 h 131"/>
              <a:gd name="T10" fmla="*/ 17479 w 198"/>
              <a:gd name="T11" fmla="*/ 8907 h 131"/>
              <a:gd name="T12" fmla="*/ 16196 w 198"/>
              <a:gd name="T13" fmla="*/ 8361 h 131"/>
              <a:gd name="T14" fmla="*/ 14913 w 198"/>
              <a:gd name="T15" fmla="*/ 7816 h 131"/>
              <a:gd name="T16" fmla="*/ 13309 w 198"/>
              <a:gd name="T17" fmla="*/ 7816 h 131"/>
              <a:gd name="T18" fmla="*/ 12027 w 198"/>
              <a:gd name="T19" fmla="*/ 8361 h 131"/>
              <a:gd name="T20" fmla="*/ 10744 w 198"/>
              <a:gd name="T21" fmla="*/ 8907 h 131"/>
              <a:gd name="T22" fmla="*/ 9621 w 198"/>
              <a:gd name="T23" fmla="*/ 9816 h 131"/>
              <a:gd name="T24" fmla="*/ 8659 w 198"/>
              <a:gd name="T25" fmla="*/ 10906 h 131"/>
              <a:gd name="T26" fmla="*/ 7857 w 198"/>
              <a:gd name="T27" fmla="*/ 12179 h 131"/>
              <a:gd name="T28" fmla="*/ 7376 w 198"/>
              <a:gd name="T29" fmla="*/ 13451 h 131"/>
              <a:gd name="T30" fmla="*/ 7216 w 198"/>
              <a:gd name="T31" fmla="*/ 15087 h 131"/>
              <a:gd name="T32" fmla="*/ 0 w 198"/>
              <a:gd name="T33" fmla="*/ 15996 h 131"/>
              <a:gd name="T34" fmla="*/ 481 w 198"/>
              <a:gd name="T35" fmla="*/ 12542 h 131"/>
              <a:gd name="T36" fmla="*/ 1122 w 198"/>
              <a:gd name="T37" fmla="*/ 9634 h 131"/>
              <a:gd name="T38" fmla="*/ 2566 w 198"/>
              <a:gd name="T39" fmla="*/ 7089 h 131"/>
              <a:gd name="T40" fmla="*/ 4169 w 198"/>
              <a:gd name="T41" fmla="*/ 4726 h 131"/>
              <a:gd name="T42" fmla="*/ 6254 w 198"/>
              <a:gd name="T43" fmla="*/ 2545 h 131"/>
              <a:gd name="T44" fmla="*/ 8659 w 198"/>
              <a:gd name="T45" fmla="*/ 1091 h 131"/>
              <a:gd name="T46" fmla="*/ 11225 w 198"/>
              <a:gd name="T47" fmla="*/ 182 h 131"/>
              <a:gd name="T48" fmla="*/ 14111 w 198"/>
              <a:gd name="T49" fmla="*/ 0 h 131"/>
              <a:gd name="T50" fmla="*/ 16997 w 198"/>
              <a:gd name="T51" fmla="*/ 182 h 131"/>
              <a:gd name="T52" fmla="*/ 19563 w 198"/>
              <a:gd name="T53" fmla="*/ 1091 h 131"/>
              <a:gd name="T54" fmla="*/ 21968 w 198"/>
              <a:gd name="T55" fmla="*/ 2545 h 131"/>
              <a:gd name="T56" fmla="*/ 24053 w 198"/>
              <a:gd name="T57" fmla="*/ 4726 h 131"/>
              <a:gd name="T58" fmla="*/ 25657 w 198"/>
              <a:gd name="T59" fmla="*/ 7089 h 131"/>
              <a:gd name="T60" fmla="*/ 27100 w 198"/>
              <a:gd name="T61" fmla="*/ 9634 h 131"/>
              <a:gd name="T62" fmla="*/ 28062 w 198"/>
              <a:gd name="T63" fmla="*/ 12542 h 131"/>
              <a:gd name="T64" fmla="*/ 28222 w 198"/>
              <a:gd name="T65" fmla="*/ 15996 h 131"/>
              <a:gd name="T66" fmla="*/ 31750 w 198"/>
              <a:gd name="T67" fmla="*/ 15996 h 131"/>
              <a:gd name="T68" fmla="*/ 17639 w 198"/>
              <a:gd name="T69" fmla="*/ 15996 h 131"/>
              <a:gd name="T70" fmla="*/ 21167 w 198"/>
              <a:gd name="T71" fmla="*/ 15996 h 131"/>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198"/>
              <a:gd name="T109" fmla="*/ 0 h 131"/>
              <a:gd name="T110" fmla="*/ 198 w 198"/>
              <a:gd name="T111" fmla="*/ 131 h 131"/>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198" h="131">
                <a:moveTo>
                  <a:pt x="132" y="88"/>
                </a:moveTo>
                <a:lnTo>
                  <a:pt x="131" y="83"/>
                </a:lnTo>
                <a:lnTo>
                  <a:pt x="131" y="79"/>
                </a:lnTo>
                <a:lnTo>
                  <a:pt x="130" y="74"/>
                </a:lnTo>
                <a:lnTo>
                  <a:pt x="129" y="70"/>
                </a:lnTo>
                <a:lnTo>
                  <a:pt x="127" y="67"/>
                </a:lnTo>
                <a:lnTo>
                  <a:pt x="124" y="63"/>
                </a:lnTo>
                <a:lnTo>
                  <a:pt x="122" y="60"/>
                </a:lnTo>
                <a:lnTo>
                  <a:pt x="120" y="56"/>
                </a:lnTo>
                <a:lnTo>
                  <a:pt x="116" y="54"/>
                </a:lnTo>
                <a:lnTo>
                  <a:pt x="113" y="50"/>
                </a:lnTo>
                <a:lnTo>
                  <a:pt x="109" y="49"/>
                </a:lnTo>
                <a:lnTo>
                  <a:pt x="106" y="47"/>
                </a:lnTo>
                <a:lnTo>
                  <a:pt x="101" y="46"/>
                </a:lnTo>
                <a:lnTo>
                  <a:pt x="97" y="45"/>
                </a:lnTo>
                <a:lnTo>
                  <a:pt x="93" y="43"/>
                </a:lnTo>
                <a:lnTo>
                  <a:pt x="88" y="43"/>
                </a:lnTo>
                <a:lnTo>
                  <a:pt x="83" y="43"/>
                </a:lnTo>
                <a:lnTo>
                  <a:pt x="80" y="45"/>
                </a:lnTo>
                <a:lnTo>
                  <a:pt x="75" y="46"/>
                </a:lnTo>
                <a:lnTo>
                  <a:pt x="72" y="47"/>
                </a:lnTo>
                <a:lnTo>
                  <a:pt x="67" y="49"/>
                </a:lnTo>
                <a:lnTo>
                  <a:pt x="63" y="50"/>
                </a:lnTo>
                <a:lnTo>
                  <a:pt x="60" y="54"/>
                </a:lnTo>
                <a:lnTo>
                  <a:pt x="58" y="56"/>
                </a:lnTo>
                <a:lnTo>
                  <a:pt x="54" y="60"/>
                </a:lnTo>
                <a:lnTo>
                  <a:pt x="52" y="63"/>
                </a:lnTo>
                <a:lnTo>
                  <a:pt x="49" y="67"/>
                </a:lnTo>
                <a:lnTo>
                  <a:pt x="47" y="70"/>
                </a:lnTo>
                <a:lnTo>
                  <a:pt x="46" y="74"/>
                </a:lnTo>
                <a:lnTo>
                  <a:pt x="45" y="79"/>
                </a:lnTo>
                <a:lnTo>
                  <a:pt x="45" y="83"/>
                </a:lnTo>
                <a:lnTo>
                  <a:pt x="45" y="88"/>
                </a:lnTo>
                <a:lnTo>
                  <a:pt x="0" y="88"/>
                </a:lnTo>
                <a:lnTo>
                  <a:pt x="0" y="79"/>
                </a:lnTo>
                <a:lnTo>
                  <a:pt x="3" y="69"/>
                </a:lnTo>
                <a:lnTo>
                  <a:pt x="4" y="61"/>
                </a:lnTo>
                <a:lnTo>
                  <a:pt x="7" y="53"/>
                </a:lnTo>
                <a:lnTo>
                  <a:pt x="11" y="46"/>
                </a:lnTo>
                <a:lnTo>
                  <a:pt x="16" y="39"/>
                </a:lnTo>
                <a:lnTo>
                  <a:pt x="20" y="32"/>
                </a:lnTo>
                <a:lnTo>
                  <a:pt x="26" y="26"/>
                </a:lnTo>
                <a:lnTo>
                  <a:pt x="32" y="20"/>
                </a:lnTo>
                <a:lnTo>
                  <a:pt x="39" y="14"/>
                </a:lnTo>
                <a:lnTo>
                  <a:pt x="46" y="11"/>
                </a:lnTo>
                <a:lnTo>
                  <a:pt x="54" y="6"/>
                </a:lnTo>
                <a:lnTo>
                  <a:pt x="62" y="4"/>
                </a:lnTo>
                <a:lnTo>
                  <a:pt x="70" y="1"/>
                </a:lnTo>
                <a:lnTo>
                  <a:pt x="79" y="0"/>
                </a:lnTo>
                <a:lnTo>
                  <a:pt x="88" y="0"/>
                </a:lnTo>
                <a:lnTo>
                  <a:pt x="97" y="0"/>
                </a:lnTo>
                <a:lnTo>
                  <a:pt x="106" y="1"/>
                </a:lnTo>
                <a:lnTo>
                  <a:pt x="114" y="4"/>
                </a:lnTo>
                <a:lnTo>
                  <a:pt x="122" y="6"/>
                </a:lnTo>
                <a:lnTo>
                  <a:pt x="130" y="11"/>
                </a:lnTo>
                <a:lnTo>
                  <a:pt x="137" y="14"/>
                </a:lnTo>
                <a:lnTo>
                  <a:pt x="144" y="20"/>
                </a:lnTo>
                <a:lnTo>
                  <a:pt x="150" y="26"/>
                </a:lnTo>
                <a:lnTo>
                  <a:pt x="156" y="32"/>
                </a:lnTo>
                <a:lnTo>
                  <a:pt x="160" y="39"/>
                </a:lnTo>
                <a:lnTo>
                  <a:pt x="165" y="46"/>
                </a:lnTo>
                <a:lnTo>
                  <a:pt x="169" y="53"/>
                </a:lnTo>
                <a:lnTo>
                  <a:pt x="172" y="61"/>
                </a:lnTo>
                <a:lnTo>
                  <a:pt x="175" y="69"/>
                </a:lnTo>
                <a:lnTo>
                  <a:pt x="176" y="79"/>
                </a:lnTo>
                <a:lnTo>
                  <a:pt x="176" y="88"/>
                </a:lnTo>
                <a:lnTo>
                  <a:pt x="198" y="88"/>
                </a:lnTo>
                <a:lnTo>
                  <a:pt x="153" y="131"/>
                </a:lnTo>
                <a:lnTo>
                  <a:pt x="110" y="88"/>
                </a:lnTo>
                <a:lnTo>
                  <a:pt x="132" y="88"/>
                </a:lnTo>
              </a:path>
            </a:pathLst>
          </a:custGeom>
          <a:noFill/>
          <a:ln w="1588">
            <a:solidFill>
              <a:srgbClr val="000000"/>
            </a:solidFill>
            <a:prstDash val="solid"/>
            <a:round/>
            <a:headEnd/>
            <a:tailEnd/>
          </a:ln>
        </p:spPr>
        <p:txBody>
          <a:bodyPr lIns="57150" tIns="28575" rIns="57150" bIns="28575"/>
          <a:lstStyle/>
          <a:p>
            <a:endParaRPr lang="en-US"/>
          </a:p>
        </p:txBody>
      </p:sp>
      <p:sp>
        <p:nvSpPr>
          <p:cNvPr id="62925" name="Freeform 581"/>
          <p:cNvSpPr>
            <a:spLocks/>
          </p:cNvSpPr>
          <p:nvPr/>
        </p:nvSpPr>
        <p:spPr bwMode="auto">
          <a:xfrm>
            <a:off x="6102350" y="2754313"/>
            <a:ext cx="30163" cy="23812"/>
          </a:xfrm>
          <a:custGeom>
            <a:avLst/>
            <a:gdLst>
              <a:gd name="T0" fmla="*/ 10105 w 197"/>
              <a:gd name="T1" fmla="*/ 15087 h 131"/>
              <a:gd name="T2" fmla="*/ 10258 w 197"/>
              <a:gd name="T3" fmla="*/ 13451 h 131"/>
              <a:gd name="T4" fmla="*/ 10871 w 197"/>
              <a:gd name="T5" fmla="*/ 12179 h 131"/>
              <a:gd name="T6" fmla="*/ 11636 w 197"/>
              <a:gd name="T7" fmla="*/ 10906 h 131"/>
              <a:gd name="T8" fmla="*/ 12402 w 197"/>
              <a:gd name="T9" fmla="*/ 9816 h 131"/>
              <a:gd name="T10" fmla="*/ 13474 w 197"/>
              <a:gd name="T11" fmla="*/ 8907 h 131"/>
              <a:gd name="T12" fmla="*/ 14852 w 197"/>
              <a:gd name="T13" fmla="*/ 8361 h 131"/>
              <a:gd name="T14" fmla="*/ 16077 w 197"/>
              <a:gd name="T15" fmla="*/ 7816 h 131"/>
              <a:gd name="T16" fmla="*/ 17455 w 197"/>
              <a:gd name="T17" fmla="*/ 7816 h 131"/>
              <a:gd name="T18" fmla="*/ 18680 w 197"/>
              <a:gd name="T19" fmla="*/ 8361 h 131"/>
              <a:gd name="T20" fmla="*/ 20058 w 197"/>
              <a:gd name="T21" fmla="*/ 8907 h 131"/>
              <a:gd name="T22" fmla="*/ 21129 w 197"/>
              <a:gd name="T23" fmla="*/ 9816 h 131"/>
              <a:gd name="T24" fmla="*/ 21895 w 197"/>
              <a:gd name="T25" fmla="*/ 10906 h 131"/>
              <a:gd name="T26" fmla="*/ 22661 w 197"/>
              <a:gd name="T27" fmla="*/ 12179 h 131"/>
              <a:gd name="T28" fmla="*/ 23273 w 197"/>
              <a:gd name="T29" fmla="*/ 13451 h 131"/>
              <a:gd name="T30" fmla="*/ 23426 w 197"/>
              <a:gd name="T31" fmla="*/ 15087 h 131"/>
              <a:gd name="T32" fmla="*/ 30163 w 197"/>
              <a:gd name="T33" fmla="*/ 15996 h 131"/>
              <a:gd name="T34" fmla="*/ 30010 w 197"/>
              <a:gd name="T35" fmla="*/ 12724 h 131"/>
              <a:gd name="T36" fmla="*/ 29091 w 197"/>
              <a:gd name="T37" fmla="*/ 9816 h 131"/>
              <a:gd name="T38" fmla="*/ 27866 w 197"/>
              <a:gd name="T39" fmla="*/ 7089 h 131"/>
              <a:gd name="T40" fmla="*/ 26182 w 197"/>
              <a:gd name="T41" fmla="*/ 4726 h 131"/>
              <a:gd name="T42" fmla="*/ 24345 w 197"/>
              <a:gd name="T43" fmla="*/ 2545 h 131"/>
              <a:gd name="T44" fmla="*/ 21895 w 197"/>
              <a:gd name="T45" fmla="*/ 1091 h 131"/>
              <a:gd name="T46" fmla="*/ 19445 w 197"/>
              <a:gd name="T47" fmla="*/ 182 h 131"/>
              <a:gd name="T48" fmla="*/ 16842 w 197"/>
              <a:gd name="T49" fmla="*/ 0 h 131"/>
              <a:gd name="T50" fmla="*/ 14086 w 197"/>
              <a:gd name="T51" fmla="*/ 182 h 131"/>
              <a:gd name="T52" fmla="*/ 11636 w 197"/>
              <a:gd name="T53" fmla="*/ 1091 h 131"/>
              <a:gd name="T54" fmla="*/ 9187 w 197"/>
              <a:gd name="T55" fmla="*/ 2545 h 131"/>
              <a:gd name="T56" fmla="*/ 7349 w 197"/>
              <a:gd name="T57" fmla="*/ 4726 h 131"/>
              <a:gd name="T58" fmla="*/ 5665 w 197"/>
              <a:gd name="T59" fmla="*/ 7089 h 131"/>
              <a:gd name="T60" fmla="*/ 4440 w 197"/>
              <a:gd name="T61" fmla="*/ 9816 h 131"/>
              <a:gd name="T62" fmla="*/ 3675 w 197"/>
              <a:gd name="T63" fmla="*/ 12724 h 131"/>
              <a:gd name="T64" fmla="*/ 3368 w 197"/>
              <a:gd name="T65" fmla="*/ 15996 h 131"/>
              <a:gd name="T66" fmla="*/ 0 w 197"/>
              <a:gd name="T67" fmla="*/ 15996 h 131"/>
              <a:gd name="T68" fmla="*/ 13321 w 197"/>
              <a:gd name="T69" fmla="*/ 15996 h 131"/>
              <a:gd name="T70" fmla="*/ 10105 w 197"/>
              <a:gd name="T71" fmla="*/ 15996 h 131"/>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197"/>
              <a:gd name="T109" fmla="*/ 0 h 131"/>
              <a:gd name="T110" fmla="*/ 197 w 197"/>
              <a:gd name="T111" fmla="*/ 131 h 131"/>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197" h="131">
                <a:moveTo>
                  <a:pt x="66" y="88"/>
                </a:moveTo>
                <a:lnTo>
                  <a:pt x="66" y="83"/>
                </a:lnTo>
                <a:lnTo>
                  <a:pt x="66" y="79"/>
                </a:lnTo>
                <a:lnTo>
                  <a:pt x="67" y="74"/>
                </a:lnTo>
                <a:lnTo>
                  <a:pt x="69" y="70"/>
                </a:lnTo>
                <a:lnTo>
                  <a:pt x="71" y="67"/>
                </a:lnTo>
                <a:lnTo>
                  <a:pt x="73" y="63"/>
                </a:lnTo>
                <a:lnTo>
                  <a:pt x="76" y="60"/>
                </a:lnTo>
                <a:lnTo>
                  <a:pt x="78" y="56"/>
                </a:lnTo>
                <a:lnTo>
                  <a:pt x="81" y="54"/>
                </a:lnTo>
                <a:lnTo>
                  <a:pt x="85" y="50"/>
                </a:lnTo>
                <a:lnTo>
                  <a:pt x="88" y="49"/>
                </a:lnTo>
                <a:lnTo>
                  <a:pt x="92" y="47"/>
                </a:lnTo>
                <a:lnTo>
                  <a:pt x="97" y="46"/>
                </a:lnTo>
                <a:lnTo>
                  <a:pt x="100" y="45"/>
                </a:lnTo>
                <a:lnTo>
                  <a:pt x="105" y="43"/>
                </a:lnTo>
                <a:lnTo>
                  <a:pt x="110" y="43"/>
                </a:lnTo>
                <a:lnTo>
                  <a:pt x="114" y="43"/>
                </a:lnTo>
                <a:lnTo>
                  <a:pt x="119" y="45"/>
                </a:lnTo>
                <a:lnTo>
                  <a:pt x="122" y="46"/>
                </a:lnTo>
                <a:lnTo>
                  <a:pt x="127" y="47"/>
                </a:lnTo>
                <a:lnTo>
                  <a:pt x="131" y="49"/>
                </a:lnTo>
                <a:lnTo>
                  <a:pt x="134" y="50"/>
                </a:lnTo>
                <a:lnTo>
                  <a:pt x="138" y="54"/>
                </a:lnTo>
                <a:lnTo>
                  <a:pt x="140" y="56"/>
                </a:lnTo>
                <a:lnTo>
                  <a:pt x="143" y="60"/>
                </a:lnTo>
                <a:lnTo>
                  <a:pt x="146" y="63"/>
                </a:lnTo>
                <a:lnTo>
                  <a:pt x="148" y="67"/>
                </a:lnTo>
                <a:lnTo>
                  <a:pt x="150" y="70"/>
                </a:lnTo>
                <a:lnTo>
                  <a:pt x="152" y="74"/>
                </a:lnTo>
                <a:lnTo>
                  <a:pt x="153" y="79"/>
                </a:lnTo>
                <a:lnTo>
                  <a:pt x="153" y="83"/>
                </a:lnTo>
                <a:lnTo>
                  <a:pt x="154" y="88"/>
                </a:lnTo>
                <a:lnTo>
                  <a:pt x="197" y="88"/>
                </a:lnTo>
                <a:lnTo>
                  <a:pt x="197" y="79"/>
                </a:lnTo>
                <a:lnTo>
                  <a:pt x="196" y="70"/>
                </a:lnTo>
                <a:lnTo>
                  <a:pt x="194" y="61"/>
                </a:lnTo>
                <a:lnTo>
                  <a:pt x="190" y="54"/>
                </a:lnTo>
                <a:lnTo>
                  <a:pt x="187" y="46"/>
                </a:lnTo>
                <a:lnTo>
                  <a:pt x="182" y="39"/>
                </a:lnTo>
                <a:lnTo>
                  <a:pt x="177" y="32"/>
                </a:lnTo>
                <a:lnTo>
                  <a:pt x="171" y="26"/>
                </a:lnTo>
                <a:lnTo>
                  <a:pt x="166" y="20"/>
                </a:lnTo>
                <a:lnTo>
                  <a:pt x="159" y="14"/>
                </a:lnTo>
                <a:lnTo>
                  <a:pt x="152" y="11"/>
                </a:lnTo>
                <a:lnTo>
                  <a:pt x="143" y="6"/>
                </a:lnTo>
                <a:lnTo>
                  <a:pt x="135" y="4"/>
                </a:lnTo>
                <a:lnTo>
                  <a:pt x="127" y="1"/>
                </a:lnTo>
                <a:lnTo>
                  <a:pt x="119" y="0"/>
                </a:lnTo>
                <a:lnTo>
                  <a:pt x="110" y="0"/>
                </a:lnTo>
                <a:lnTo>
                  <a:pt x="100" y="0"/>
                </a:lnTo>
                <a:lnTo>
                  <a:pt x="92" y="1"/>
                </a:lnTo>
                <a:lnTo>
                  <a:pt x="84" y="4"/>
                </a:lnTo>
                <a:lnTo>
                  <a:pt x="76" y="6"/>
                </a:lnTo>
                <a:lnTo>
                  <a:pt x="67" y="11"/>
                </a:lnTo>
                <a:lnTo>
                  <a:pt x="60" y="14"/>
                </a:lnTo>
                <a:lnTo>
                  <a:pt x="53" y="20"/>
                </a:lnTo>
                <a:lnTo>
                  <a:pt x="48" y="26"/>
                </a:lnTo>
                <a:lnTo>
                  <a:pt x="42" y="32"/>
                </a:lnTo>
                <a:lnTo>
                  <a:pt x="37" y="39"/>
                </a:lnTo>
                <a:lnTo>
                  <a:pt x="32" y="46"/>
                </a:lnTo>
                <a:lnTo>
                  <a:pt x="29" y="54"/>
                </a:lnTo>
                <a:lnTo>
                  <a:pt x="25" y="61"/>
                </a:lnTo>
                <a:lnTo>
                  <a:pt x="24" y="70"/>
                </a:lnTo>
                <a:lnTo>
                  <a:pt x="22" y="79"/>
                </a:lnTo>
                <a:lnTo>
                  <a:pt x="22" y="88"/>
                </a:lnTo>
                <a:lnTo>
                  <a:pt x="0" y="88"/>
                </a:lnTo>
                <a:lnTo>
                  <a:pt x="44" y="131"/>
                </a:lnTo>
                <a:lnTo>
                  <a:pt x="87" y="88"/>
                </a:lnTo>
                <a:lnTo>
                  <a:pt x="66" y="88"/>
                </a:lnTo>
                <a:close/>
              </a:path>
            </a:pathLst>
          </a:custGeom>
          <a:solidFill>
            <a:srgbClr val="008000"/>
          </a:solidFill>
          <a:ln w="9525">
            <a:noFill/>
            <a:round/>
            <a:headEnd/>
            <a:tailEnd/>
          </a:ln>
        </p:spPr>
        <p:txBody>
          <a:bodyPr lIns="57150" tIns="28575" rIns="57150" bIns="28575"/>
          <a:lstStyle/>
          <a:p>
            <a:endParaRPr lang="en-US"/>
          </a:p>
        </p:txBody>
      </p:sp>
      <p:sp>
        <p:nvSpPr>
          <p:cNvPr id="62926" name="Freeform 582"/>
          <p:cNvSpPr>
            <a:spLocks/>
          </p:cNvSpPr>
          <p:nvPr/>
        </p:nvSpPr>
        <p:spPr bwMode="auto">
          <a:xfrm>
            <a:off x="6102350" y="2754313"/>
            <a:ext cx="30163" cy="23812"/>
          </a:xfrm>
          <a:custGeom>
            <a:avLst/>
            <a:gdLst>
              <a:gd name="T0" fmla="*/ 10105 w 197"/>
              <a:gd name="T1" fmla="*/ 15087 h 131"/>
              <a:gd name="T2" fmla="*/ 10258 w 197"/>
              <a:gd name="T3" fmla="*/ 13451 h 131"/>
              <a:gd name="T4" fmla="*/ 10871 w 197"/>
              <a:gd name="T5" fmla="*/ 12179 h 131"/>
              <a:gd name="T6" fmla="*/ 11636 w 197"/>
              <a:gd name="T7" fmla="*/ 10906 h 131"/>
              <a:gd name="T8" fmla="*/ 12402 w 197"/>
              <a:gd name="T9" fmla="*/ 9816 h 131"/>
              <a:gd name="T10" fmla="*/ 13474 w 197"/>
              <a:gd name="T11" fmla="*/ 8907 h 131"/>
              <a:gd name="T12" fmla="*/ 14852 w 197"/>
              <a:gd name="T13" fmla="*/ 8361 h 131"/>
              <a:gd name="T14" fmla="*/ 16077 w 197"/>
              <a:gd name="T15" fmla="*/ 7816 h 131"/>
              <a:gd name="T16" fmla="*/ 17455 w 197"/>
              <a:gd name="T17" fmla="*/ 7816 h 131"/>
              <a:gd name="T18" fmla="*/ 18680 w 197"/>
              <a:gd name="T19" fmla="*/ 8361 h 131"/>
              <a:gd name="T20" fmla="*/ 20058 w 197"/>
              <a:gd name="T21" fmla="*/ 8907 h 131"/>
              <a:gd name="T22" fmla="*/ 21129 w 197"/>
              <a:gd name="T23" fmla="*/ 9816 h 131"/>
              <a:gd name="T24" fmla="*/ 21895 w 197"/>
              <a:gd name="T25" fmla="*/ 10906 h 131"/>
              <a:gd name="T26" fmla="*/ 22661 w 197"/>
              <a:gd name="T27" fmla="*/ 12179 h 131"/>
              <a:gd name="T28" fmla="*/ 23273 w 197"/>
              <a:gd name="T29" fmla="*/ 13451 h 131"/>
              <a:gd name="T30" fmla="*/ 23426 w 197"/>
              <a:gd name="T31" fmla="*/ 15087 h 131"/>
              <a:gd name="T32" fmla="*/ 30163 w 197"/>
              <a:gd name="T33" fmla="*/ 15996 h 131"/>
              <a:gd name="T34" fmla="*/ 30010 w 197"/>
              <a:gd name="T35" fmla="*/ 12724 h 131"/>
              <a:gd name="T36" fmla="*/ 29091 w 197"/>
              <a:gd name="T37" fmla="*/ 9816 h 131"/>
              <a:gd name="T38" fmla="*/ 27866 w 197"/>
              <a:gd name="T39" fmla="*/ 7089 h 131"/>
              <a:gd name="T40" fmla="*/ 26182 w 197"/>
              <a:gd name="T41" fmla="*/ 4726 h 131"/>
              <a:gd name="T42" fmla="*/ 24345 w 197"/>
              <a:gd name="T43" fmla="*/ 2545 h 131"/>
              <a:gd name="T44" fmla="*/ 21895 w 197"/>
              <a:gd name="T45" fmla="*/ 1091 h 131"/>
              <a:gd name="T46" fmla="*/ 19445 w 197"/>
              <a:gd name="T47" fmla="*/ 182 h 131"/>
              <a:gd name="T48" fmla="*/ 16842 w 197"/>
              <a:gd name="T49" fmla="*/ 0 h 131"/>
              <a:gd name="T50" fmla="*/ 14086 w 197"/>
              <a:gd name="T51" fmla="*/ 182 h 131"/>
              <a:gd name="T52" fmla="*/ 11636 w 197"/>
              <a:gd name="T53" fmla="*/ 1091 h 131"/>
              <a:gd name="T54" fmla="*/ 9187 w 197"/>
              <a:gd name="T55" fmla="*/ 2545 h 131"/>
              <a:gd name="T56" fmla="*/ 7349 w 197"/>
              <a:gd name="T57" fmla="*/ 4726 h 131"/>
              <a:gd name="T58" fmla="*/ 5665 w 197"/>
              <a:gd name="T59" fmla="*/ 7089 h 131"/>
              <a:gd name="T60" fmla="*/ 4440 w 197"/>
              <a:gd name="T61" fmla="*/ 9816 h 131"/>
              <a:gd name="T62" fmla="*/ 3675 w 197"/>
              <a:gd name="T63" fmla="*/ 12724 h 131"/>
              <a:gd name="T64" fmla="*/ 3368 w 197"/>
              <a:gd name="T65" fmla="*/ 15996 h 131"/>
              <a:gd name="T66" fmla="*/ 0 w 197"/>
              <a:gd name="T67" fmla="*/ 15996 h 131"/>
              <a:gd name="T68" fmla="*/ 13321 w 197"/>
              <a:gd name="T69" fmla="*/ 15996 h 131"/>
              <a:gd name="T70" fmla="*/ 10105 w 197"/>
              <a:gd name="T71" fmla="*/ 15996 h 131"/>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197"/>
              <a:gd name="T109" fmla="*/ 0 h 131"/>
              <a:gd name="T110" fmla="*/ 197 w 197"/>
              <a:gd name="T111" fmla="*/ 131 h 131"/>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197" h="131">
                <a:moveTo>
                  <a:pt x="66" y="88"/>
                </a:moveTo>
                <a:lnTo>
                  <a:pt x="66" y="83"/>
                </a:lnTo>
                <a:lnTo>
                  <a:pt x="66" y="79"/>
                </a:lnTo>
                <a:lnTo>
                  <a:pt x="67" y="74"/>
                </a:lnTo>
                <a:lnTo>
                  <a:pt x="69" y="70"/>
                </a:lnTo>
                <a:lnTo>
                  <a:pt x="71" y="67"/>
                </a:lnTo>
                <a:lnTo>
                  <a:pt x="73" y="63"/>
                </a:lnTo>
                <a:lnTo>
                  <a:pt x="76" y="60"/>
                </a:lnTo>
                <a:lnTo>
                  <a:pt x="78" y="56"/>
                </a:lnTo>
                <a:lnTo>
                  <a:pt x="81" y="54"/>
                </a:lnTo>
                <a:lnTo>
                  <a:pt x="85" y="50"/>
                </a:lnTo>
                <a:lnTo>
                  <a:pt x="88" y="49"/>
                </a:lnTo>
                <a:lnTo>
                  <a:pt x="92" y="47"/>
                </a:lnTo>
                <a:lnTo>
                  <a:pt x="97" y="46"/>
                </a:lnTo>
                <a:lnTo>
                  <a:pt x="100" y="45"/>
                </a:lnTo>
                <a:lnTo>
                  <a:pt x="105" y="43"/>
                </a:lnTo>
                <a:lnTo>
                  <a:pt x="110" y="43"/>
                </a:lnTo>
                <a:lnTo>
                  <a:pt x="114" y="43"/>
                </a:lnTo>
                <a:lnTo>
                  <a:pt x="119" y="45"/>
                </a:lnTo>
                <a:lnTo>
                  <a:pt x="122" y="46"/>
                </a:lnTo>
                <a:lnTo>
                  <a:pt x="127" y="47"/>
                </a:lnTo>
                <a:lnTo>
                  <a:pt x="131" y="49"/>
                </a:lnTo>
                <a:lnTo>
                  <a:pt x="134" y="50"/>
                </a:lnTo>
                <a:lnTo>
                  <a:pt x="138" y="54"/>
                </a:lnTo>
                <a:lnTo>
                  <a:pt x="140" y="56"/>
                </a:lnTo>
                <a:lnTo>
                  <a:pt x="143" y="60"/>
                </a:lnTo>
                <a:lnTo>
                  <a:pt x="146" y="63"/>
                </a:lnTo>
                <a:lnTo>
                  <a:pt x="148" y="67"/>
                </a:lnTo>
                <a:lnTo>
                  <a:pt x="150" y="70"/>
                </a:lnTo>
                <a:lnTo>
                  <a:pt x="152" y="74"/>
                </a:lnTo>
                <a:lnTo>
                  <a:pt x="153" y="79"/>
                </a:lnTo>
                <a:lnTo>
                  <a:pt x="153" y="83"/>
                </a:lnTo>
                <a:lnTo>
                  <a:pt x="154" y="88"/>
                </a:lnTo>
                <a:lnTo>
                  <a:pt x="197" y="88"/>
                </a:lnTo>
                <a:lnTo>
                  <a:pt x="197" y="79"/>
                </a:lnTo>
                <a:lnTo>
                  <a:pt x="196" y="70"/>
                </a:lnTo>
                <a:lnTo>
                  <a:pt x="194" y="61"/>
                </a:lnTo>
                <a:lnTo>
                  <a:pt x="190" y="54"/>
                </a:lnTo>
                <a:lnTo>
                  <a:pt x="187" y="46"/>
                </a:lnTo>
                <a:lnTo>
                  <a:pt x="182" y="39"/>
                </a:lnTo>
                <a:lnTo>
                  <a:pt x="177" y="32"/>
                </a:lnTo>
                <a:lnTo>
                  <a:pt x="171" y="26"/>
                </a:lnTo>
                <a:lnTo>
                  <a:pt x="166" y="20"/>
                </a:lnTo>
                <a:lnTo>
                  <a:pt x="159" y="14"/>
                </a:lnTo>
                <a:lnTo>
                  <a:pt x="152" y="11"/>
                </a:lnTo>
                <a:lnTo>
                  <a:pt x="143" y="6"/>
                </a:lnTo>
                <a:lnTo>
                  <a:pt x="135" y="4"/>
                </a:lnTo>
                <a:lnTo>
                  <a:pt x="127" y="1"/>
                </a:lnTo>
                <a:lnTo>
                  <a:pt x="119" y="0"/>
                </a:lnTo>
                <a:lnTo>
                  <a:pt x="110" y="0"/>
                </a:lnTo>
                <a:lnTo>
                  <a:pt x="100" y="0"/>
                </a:lnTo>
                <a:lnTo>
                  <a:pt x="92" y="1"/>
                </a:lnTo>
                <a:lnTo>
                  <a:pt x="84" y="4"/>
                </a:lnTo>
                <a:lnTo>
                  <a:pt x="76" y="6"/>
                </a:lnTo>
                <a:lnTo>
                  <a:pt x="67" y="11"/>
                </a:lnTo>
                <a:lnTo>
                  <a:pt x="60" y="14"/>
                </a:lnTo>
                <a:lnTo>
                  <a:pt x="53" y="20"/>
                </a:lnTo>
                <a:lnTo>
                  <a:pt x="48" y="26"/>
                </a:lnTo>
                <a:lnTo>
                  <a:pt x="42" y="32"/>
                </a:lnTo>
                <a:lnTo>
                  <a:pt x="37" y="39"/>
                </a:lnTo>
                <a:lnTo>
                  <a:pt x="32" y="46"/>
                </a:lnTo>
                <a:lnTo>
                  <a:pt x="29" y="54"/>
                </a:lnTo>
                <a:lnTo>
                  <a:pt x="25" y="61"/>
                </a:lnTo>
                <a:lnTo>
                  <a:pt x="24" y="70"/>
                </a:lnTo>
                <a:lnTo>
                  <a:pt x="22" y="79"/>
                </a:lnTo>
                <a:lnTo>
                  <a:pt x="22" y="88"/>
                </a:lnTo>
                <a:lnTo>
                  <a:pt x="0" y="88"/>
                </a:lnTo>
                <a:lnTo>
                  <a:pt x="44" y="131"/>
                </a:lnTo>
                <a:lnTo>
                  <a:pt x="87" y="88"/>
                </a:lnTo>
                <a:lnTo>
                  <a:pt x="66" y="88"/>
                </a:lnTo>
              </a:path>
            </a:pathLst>
          </a:custGeom>
          <a:noFill/>
          <a:ln w="1588">
            <a:solidFill>
              <a:srgbClr val="000000"/>
            </a:solidFill>
            <a:prstDash val="solid"/>
            <a:round/>
            <a:headEnd/>
            <a:tailEnd/>
          </a:ln>
        </p:spPr>
        <p:txBody>
          <a:bodyPr lIns="57150" tIns="28575" rIns="57150" bIns="28575"/>
          <a:lstStyle/>
          <a:p>
            <a:endParaRPr lang="en-US"/>
          </a:p>
        </p:txBody>
      </p:sp>
      <p:sp>
        <p:nvSpPr>
          <p:cNvPr id="62927" name="Rectangle 583"/>
          <p:cNvSpPr>
            <a:spLocks noChangeArrowheads="1"/>
          </p:cNvSpPr>
          <p:nvPr/>
        </p:nvSpPr>
        <p:spPr bwMode="auto">
          <a:xfrm>
            <a:off x="6126163" y="2768600"/>
            <a:ext cx="6350" cy="31750"/>
          </a:xfrm>
          <a:prstGeom prst="rect">
            <a:avLst/>
          </a:prstGeom>
          <a:solidFill>
            <a:srgbClr val="008000"/>
          </a:solidFill>
          <a:ln w="9525">
            <a:noFill/>
            <a:miter lim="800000"/>
            <a:headEnd/>
            <a:tailEnd/>
          </a:ln>
        </p:spPr>
        <p:txBody>
          <a:bodyPr lIns="57150" tIns="28575" rIns="57150" bIns="28575"/>
          <a:lstStyle/>
          <a:p>
            <a:endParaRPr lang="en-US"/>
          </a:p>
        </p:txBody>
      </p:sp>
      <p:sp>
        <p:nvSpPr>
          <p:cNvPr id="62928" name="Rectangle 584"/>
          <p:cNvSpPr>
            <a:spLocks noChangeArrowheads="1"/>
          </p:cNvSpPr>
          <p:nvPr/>
        </p:nvSpPr>
        <p:spPr bwMode="auto">
          <a:xfrm>
            <a:off x="6126163" y="2768600"/>
            <a:ext cx="6350" cy="31750"/>
          </a:xfrm>
          <a:prstGeom prst="rect">
            <a:avLst/>
          </a:prstGeom>
          <a:noFill/>
          <a:ln w="1651">
            <a:solidFill>
              <a:srgbClr val="000000"/>
            </a:solidFill>
            <a:miter lim="800000"/>
            <a:headEnd/>
            <a:tailEnd/>
          </a:ln>
        </p:spPr>
        <p:txBody>
          <a:bodyPr lIns="57150" tIns="28575" rIns="57150" bIns="28575"/>
          <a:lstStyle/>
          <a:p>
            <a:endParaRPr lang="en-US"/>
          </a:p>
        </p:txBody>
      </p:sp>
      <p:sp>
        <p:nvSpPr>
          <p:cNvPr id="62929" name="Rectangle 585"/>
          <p:cNvSpPr>
            <a:spLocks noChangeArrowheads="1"/>
          </p:cNvSpPr>
          <p:nvPr/>
        </p:nvSpPr>
        <p:spPr bwMode="auto">
          <a:xfrm>
            <a:off x="6094413" y="2801938"/>
            <a:ext cx="111125" cy="31750"/>
          </a:xfrm>
          <a:prstGeom prst="rect">
            <a:avLst/>
          </a:prstGeom>
          <a:solidFill>
            <a:srgbClr val="008000"/>
          </a:solidFill>
          <a:ln w="9525">
            <a:noFill/>
            <a:miter lim="800000"/>
            <a:headEnd/>
            <a:tailEnd/>
          </a:ln>
        </p:spPr>
        <p:txBody>
          <a:bodyPr lIns="57150" tIns="28575" rIns="57150" bIns="28575"/>
          <a:lstStyle/>
          <a:p>
            <a:endParaRPr lang="en-US"/>
          </a:p>
        </p:txBody>
      </p:sp>
      <p:sp>
        <p:nvSpPr>
          <p:cNvPr id="62930" name="Rectangle 586"/>
          <p:cNvSpPr>
            <a:spLocks noChangeArrowheads="1"/>
          </p:cNvSpPr>
          <p:nvPr/>
        </p:nvSpPr>
        <p:spPr bwMode="auto">
          <a:xfrm>
            <a:off x="6094413" y="2801938"/>
            <a:ext cx="111125" cy="31750"/>
          </a:xfrm>
          <a:prstGeom prst="rect">
            <a:avLst/>
          </a:prstGeom>
          <a:noFill/>
          <a:ln w="4763">
            <a:solidFill>
              <a:srgbClr val="000000"/>
            </a:solidFill>
            <a:miter lim="800000"/>
            <a:headEnd/>
            <a:tailEnd/>
          </a:ln>
        </p:spPr>
        <p:txBody>
          <a:bodyPr lIns="57150" tIns="28575" rIns="57150" bIns="28575"/>
          <a:lstStyle/>
          <a:p>
            <a:endParaRPr lang="en-US"/>
          </a:p>
        </p:txBody>
      </p:sp>
      <p:sp>
        <p:nvSpPr>
          <p:cNvPr id="62931" name="Rectangle 587"/>
          <p:cNvSpPr>
            <a:spLocks noChangeArrowheads="1"/>
          </p:cNvSpPr>
          <p:nvPr/>
        </p:nvSpPr>
        <p:spPr bwMode="auto">
          <a:xfrm>
            <a:off x="5761038" y="2768600"/>
            <a:ext cx="7937" cy="31750"/>
          </a:xfrm>
          <a:prstGeom prst="rect">
            <a:avLst/>
          </a:prstGeom>
          <a:solidFill>
            <a:srgbClr val="008000"/>
          </a:solidFill>
          <a:ln w="9525">
            <a:noFill/>
            <a:miter lim="800000"/>
            <a:headEnd/>
            <a:tailEnd/>
          </a:ln>
        </p:spPr>
        <p:txBody>
          <a:bodyPr lIns="57150" tIns="28575" rIns="57150" bIns="28575"/>
          <a:lstStyle/>
          <a:p>
            <a:endParaRPr lang="en-US"/>
          </a:p>
        </p:txBody>
      </p:sp>
      <p:sp>
        <p:nvSpPr>
          <p:cNvPr id="62932" name="Rectangle 588"/>
          <p:cNvSpPr>
            <a:spLocks noChangeArrowheads="1"/>
          </p:cNvSpPr>
          <p:nvPr/>
        </p:nvSpPr>
        <p:spPr bwMode="auto">
          <a:xfrm>
            <a:off x="5761038" y="2768600"/>
            <a:ext cx="7937" cy="31750"/>
          </a:xfrm>
          <a:prstGeom prst="rect">
            <a:avLst/>
          </a:prstGeom>
          <a:noFill/>
          <a:ln w="1651">
            <a:solidFill>
              <a:srgbClr val="000000"/>
            </a:solidFill>
            <a:miter lim="800000"/>
            <a:headEnd/>
            <a:tailEnd/>
          </a:ln>
        </p:spPr>
        <p:txBody>
          <a:bodyPr lIns="57150" tIns="28575" rIns="57150" bIns="28575"/>
          <a:lstStyle/>
          <a:p>
            <a:endParaRPr lang="en-US"/>
          </a:p>
        </p:txBody>
      </p:sp>
      <p:sp>
        <p:nvSpPr>
          <p:cNvPr id="62933" name="Rectangle 589"/>
          <p:cNvSpPr>
            <a:spLocks noChangeArrowheads="1"/>
          </p:cNvSpPr>
          <p:nvPr/>
        </p:nvSpPr>
        <p:spPr bwMode="auto">
          <a:xfrm>
            <a:off x="5756275" y="2801938"/>
            <a:ext cx="44450" cy="31750"/>
          </a:xfrm>
          <a:prstGeom prst="rect">
            <a:avLst/>
          </a:prstGeom>
          <a:solidFill>
            <a:srgbClr val="008000"/>
          </a:solidFill>
          <a:ln w="9525">
            <a:noFill/>
            <a:miter lim="800000"/>
            <a:headEnd/>
            <a:tailEnd/>
          </a:ln>
        </p:spPr>
        <p:txBody>
          <a:bodyPr lIns="57150" tIns="28575" rIns="57150" bIns="28575"/>
          <a:lstStyle/>
          <a:p>
            <a:endParaRPr lang="en-US"/>
          </a:p>
        </p:txBody>
      </p:sp>
      <p:sp>
        <p:nvSpPr>
          <p:cNvPr id="62934" name="Rectangle 590"/>
          <p:cNvSpPr>
            <a:spLocks noChangeArrowheads="1"/>
          </p:cNvSpPr>
          <p:nvPr/>
        </p:nvSpPr>
        <p:spPr bwMode="auto">
          <a:xfrm>
            <a:off x="5756275" y="2801938"/>
            <a:ext cx="44450" cy="31750"/>
          </a:xfrm>
          <a:prstGeom prst="rect">
            <a:avLst/>
          </a:prstGeom>
          <a:noFill/>
          <a:ln w="4763">
            <a:solidFill>
              <a:srgbClr val="000000"/>
            </a:solidFill>
            <a:miter lim="800000"/>
            <a:headEnd/>
            <a:tailEnd/>
          </a:ln>
        </p:spPr>
        <p:txBody>
          <a:bodyPr lIns="57150" tIns="28575" rIns="57150" bIns="28575"/>
          <a:lstStyle/>
          <a:p>
            <a:endParaRPr lang="en-US"/>
          </a:p>
        </p:txBody>
      </p:sp>
      <p:sp>
        <p:nvSpPr>
          <p:cNvPr id="62935" name="Freeform 591"/>
          <p:cNvSpPr>
            <a:spLocks/>
          </p:cNvSpPr>
          <p:nvPr/>
        </p:nvSpPr>
        <p:spPr bwMode="auto">
          <a:xfrm>
            <a:off x="5927725" y="3576638"/>
            <a:ext cx="39688" cy="252412"/>
          </a:xfrm>
          <a:custGeom>
            <a:avLst/>
            <a:gdLst>
              <a:gd name="T0" fmla="*/ 39688 w 263"/>
              <a:gd name="T1" fmla="*/ 38528 h 1402"/>
              <a:gd name="T2" fmla="*/ 39537 w 263"/>
              <a:gd name="T3" fmla="*/ 34387 h 1402"/>
              <a:gd name="T4" fmla="*/ 39235 w 263"/>
              <a:gd name="T5" fmla="*/ 30426 h 1402"/>
              <a:gd name="T6" fmla="*/ 38481 w 263"/>
              <a:gd name="T7" fmla="*/ 26645 h 1402"/>
              <a:gd name="T8" fmla="*/ 37424 w 263"/>
              <a:gd name="T9" fmla="*/ 21244 h 1402"/>
              <a:gd name="T10" fmla="*/ 36368 w 263"/>
              <a:gd name="T11" fmla="*/ 18004 h 1402"/>
              <a:gd name="T12" fmla="*/ 35161 w 263"/>
              <a:gd name="T13" fmla="*/ 14763 h 1402"/>
              <a:gd name="T14" fmla="*/ 33803 w 263"/>
              <a:gd name="T15" fmla="*/ 11882 h 1402"/>
              <a:gd name="T16" fmla="*/ 32445 w 263"/>
              <a:gd name="T17" fmla="*/ 9362 h 1402"/>
              <a:gd name="T18" fmla="*/ 31086 w 263"/>
              <a:gd name="T19" fmla="*/ 7021 h 1402"/>
              <a:gd name="T20" fmla="*/ 29276 w 263"/>
              <a:gd name="T21" fmla="*/ 4861 h 1402"/>
              <a:gd name="T22" fmla="*/ 27465 w 263"/>
              <a:gd name="T23" fmla="*/ 3241 h 1402"/>
              <a:gd name="T24" fmla="*/ 25805 w 263"/>
              <a:gd name="T25" fmla="*/ 1800 h 1402"/>
              <a:gd name="T26" fmla="*/ 23843 w 263"/>
              <a:gd name="T27" fmla="*/ 720 h 1402"/>
              <a:gd name="T28" fmla="*/ 21881 w 263"/>
              <a:gd name="T29" fmla="*/ 180 h 1402"/>
              <a:gd name="T30" fmla="*/ 19919 w 263"/>
              <a:gd name="T31" fmla="*/ 0 h 1402"/>
              <a:gd name="T32" fmla="*/ 17807 w 263"/>
              <a:gd name="T33" fmla="*/ 180 h 1402"/>
              <a:gd name="T34" fmla="*/ 15845 w 263"/>
              <a:gd name="T35" fmla="*/ 720 h 1402"/>
              <a:gd name="T36" fmla="*/ 13883 w 263"/>
              <a:gd name="T37" fmla="*/ 1800 h 1402"/>
              <a:gd name="T38" fmla="*/ 12223 w 263"/>
              <a:gd name="T39" fmla="*/ 3241 h 1402"/>
              <a:gd name="T40" fmla="*/ 10412 w 263"/>
              <a:gd name="T41" fmla="*/ 4861 h 1402"/>
              <a:gd name="T42" fmla="*/ 8752 w 263"/>
              <a:gd name="T43" fmla="*/ 7021 h 1402"/>
              <a:gd name="T44" fmla="*/ 7243 w 263"/>
              <a:gd name="T45" fmla="*/ 9362 h 1402"/>
              <a:gd name="T46" fmla="*/ 5885 w 263"/>
              <a:gd name="T47" fmla="*/ 11882 h 1402"/>
              <a:gd name="T48" fmla="*/ 4527 w 263"/>
              <a:gd name="T49" fmla="*/ 14763 h 1402"/>
              <a:gd name="T50" fmla="*/ 3320 w 263"/>
              <a:gd name="T51" fmla="*/ 18004 h 1402"/>
              <a:gd name="T52" fmla="*/ 2414 w 263"/>
              <a:gd name="T53" fmla="*/ 21244 h 1402"/>
              <a:gd name="T54" fmla="*/ 1207 w 263"/>
              <a:gd name="T55" fmla="*/ 26645 h 1402"/>
              <a:gd name="T56" fmla="*/ 755 w 263"/>
              <a:gd name="T57" fmla="*/ 30426 h 1402"/>
              <a:gd name="T58" fmla="*/ 151 w 263"/>
              <a:gd name="T59" fmla="*/ 34387 h 1402"/>
              <a:gd name="T60" fmla="*/ 0 w 263"/>
              <a:gd name="T61" fmla="*/ 38528 h 1402"/>
              <a:gd name="T62" fmla="*/ 0 w 263"/>
              <a:gd name="T63" fmla="*/ 211724 h 1402"/>
              <a:gd name="T64" fmla="*/ 151 w 263"/>
              <a:gd name="T65" fmla="*/ 216045 h 1402"/>
              <a:gd name="T66" fmla="*/ 302 w 263"/>
              <a:gd name="T67" fmla="*/ 220005 h 1402"/>
              <a:gd name="T68" fmla="*/ 905 w 263"/>
              <a:gd name="T69" fmla="*/ 223786 h 1402"/>
              <a:gd name="T70" fmla="*/ 1660 w 263"/>
              <a:gd name="T71" fmla="*/ 227567 h 1402"/>
              <a:gd name="T72" fmla="*/ 2867 w 263"/>
              <a:gd name="T73" fmla="*/ 232788 h 1402"/>
              <a:gd name="T74" fmla="*/ 3924 w 263"/>
              <a:gd name="T75" fmla="*/ 236029 h 1402"/>
              <a:gd name="T76" fmla="*/ 5131 w 263"/>
              <a:gd name="T77" fmla="*/ 239089 h 1402"/>
              <a:gd name="T78" fmla="*/ 6489 w 263"/>
              <a:gd name="T79" fmla="*/ 241790 h 1402"/>
              <a:gd name="T80" fmla="*/ 7998 w 263"/>
              <a:gd name="T81" fmla="*/ 244490 h 1402"/>
              <a:gd name="T82" fmla="*/ 9507 w 263"/>
              <a:gd name="T83" fmla="*/ 246471 h 1402"/>
              <a:gd name="T84" fmla="*/ 11318 w 263"/>
              <a:gd name="T85" fmla="*/ 248451 h 1402"/>
              <a:gd name="T86" fmla="*/ 13129 w 263"/>
              <a:gd name="T87" fmla="*/ 249891 h 1402"/>
              <a:gd name="T88" fmla="*/ 14789 w 263"/>
              <a:gd name="T89" fmla="*/ 251152 h 1402"/>
              <a:gd name="T90" fmla="*/ 16750 w 263"/>
              <a:gd name="T91" fmla="*/ 252052 h 1402"/>
              <a:gd name="T92" fmla="*/ 18863 w 263"/>
              <a:gd name="T93" fmla="*/ 252412 h 1402"/>
              <a:gd name="T94" fmla="*/ 20825 w 263"/>
              <a:gd name="T95" fmla="*/ 252412 h 1402"/>
              <a:gd name="T96" fmla="*/ 22938 w 263"/>
              <a:gd name="T97" fmla="*/ 252052 h 1402"/>
              <a:gd name="T98" fmla="*/ 24899 w 263"/>
              <a:gd name="T99" fmla="*/ 251152 h 1402"/>
              <a:gd name="T100" fmla="*/ 26710 w 263"/>
              <a:gd name="T101" fmla="*/ 249891 h 1402"/>
              <a:gd name="T102" fmla="*/ 28370 w 263"/>
              <a:gd name="T103" fmla="*/ 248451 h 1402"/>
              <a:gd name="T104" fmla="*/ 30181 w 263"/>
              <a:gd name="T105" fmla="*/ 246471 h 1402"/>
              <a:gd name="T106" fmla="*/ 31690 w 263"/>
              <a:gd name="T107" fmla="*/ 244490 h 1402"/>
              <a:gd name="T108" fmla="*/ 33199 w 263"/>
              <a:gd name="T109" fmla="*/ 241790 h 1402"/>
              <a:gd name="T110" fmla="*/ 34557 w 263"/>
              <a:gd name="T111" fmla="*/ 239089 h 1402"/>
              <a:gd name="T112" fmla="*/ 35764 w 263"/>
              <a:gd name="T113" fmla="*/ 236029 h 1402"/>
              <a:gd name="T114" fmla="*/ 36821 w 263"/>
              <a:gd name="T115" fmla="*/ 232788 h 1402"/>
              <a:gd name="T116" fmla="*/ 38179 w 263"/>
              <a:gd name="T117" fmla="*/ 227567 h 1402"/>
              <a:gd name="T118" fmla="*/ 38783 w 263"/>
              <a:gd name="T119" fmla="*/ 223786 h 1402"/>
              <a:gd name="T120" fmla="*/ 39386 w 263"/>
              <a:gd name="T121" fmla="*/ 220005 h 1402"/>
              <a:gd name="T122" fmla="*/ 39537 w 263"/>
              <a:gd name="T123" fmla="*/ 216045 h 1402"/>
              <a:gd name="T124" fmla="*/ 39688 w 263"/>
              <a:gd name="T125" fmla="*/ 211724 h 1402"/>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63"/>
              <a:gd name="T190" fmla="*/ 0 h 1402"/>
              <a:gd name="T191" fmla="*/ 263 w 263"/>
              <a:gd name="T192" fmla="*/ 1402 h 1402"/>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63" h="1402">
                <a:moveTo>
                  <a:pt x="263" y="226"/>
                </a:moveTo>
                <a:lnTo>
                  <a:pt x="263" y="214"/>
                </a:lnTo>
                <a:lnTo>
                  <a:pt x="262" y="203"/>
                </a:lnTo>
                <a:lnTo>
                  <a:pt x="262" y="191"/>
                </a:lnTo>
                <a:lnTo>
                  <a:pt x="261" y="180"/>
                </a:lnTo>
                <a:lnTo>
                  <a:pt x="260" y="169"/>
                </a:lnTo>
                <a:lnTo>
                  <a:pt x="257" y="158"/>
                </a:lnTo>
                <a:lnTo>
                  <a:pt x="255" y="148"/>
                </a:lnTo>
                <a:lnTo>
                  <a:pt x="253" y="137"/>
                </a:lnTo>
                <a:lnTo>
                  <a:pt x="248" y="118"/>
                </a:lnTo>
                <a:lnTo>
                  <a:pt x="244" y="108"/>
                </a:lnTo>
                <a:lnTo>
                  <a:pt x="241" y="100"/>
                </a:lnTo>
                <a:lnTo>
                  <a:pt x="237" y="90"/>
                </a:lnTo>
                <a:lnTo>
                  <a:pt x="233" y="82"/>
                </a:lnTo>
                <a:lnTo>
                  <a:pt x="229" y="74"/>
                </a:lnTo>
                <a:lnTo>
                  <a:pt x="224" y="66"/>
                </a:lnTo>
                <a:lnTo>
                  <a:pt x="220" y="59"/>
                </a:lnTo>
                <a:lnTo>
                  <a:pt x="215" y="52"/>
                </a:lnTo>
                <a:lnTo>
                  <a:pt x="210" y="45"/>
                </a:lnTo>
                <a:lnTo>
                  <a:pt x="206" y="39"/>
                </a:lnTo>
                <a:lnTo>
                  <a:pt x="200" y="32"/>
                </a:lnTo>
                <a:lnTo>
                  <a:pt x="194" y="27"/>
                </a:lnTo>
                <a:lnTo>
                  <a:pt x="188" y="23"/>
                </a:lnTo>
                <a:lnTo>
                  <a:pt x="182" y="18"/>
                </a:lnTo>
                <a:lnTo>
                  <a:pt x="177" y="13"/>
                </a:lnTo>
                <a:lnTo>
                  <a:pt x="171" y="10"/>
                </a:lnTo>
                <a:lnTo>
                  <a:pt x="165" y="7"/>
                </a:lnTo>
                <a:lnTo>
                  <a:pt x="158" y="4"/>
                </a:lnTo>
                <a:lnTo>
                  <a:pt x="152" y="3"/>
                </a:lnTo>
                <a:lnTo>
                  <a:pt x="145" y="1"/>
                </a:lnTo>
                <a:lnTo>
                  <a:pt x="138" y="0"/>
                </a:lnTo>
                <a:lnTo>
                  <a:pt x="132" y="0"/>
                </a:lnTo>
                <a:lnTo>
                  <a:pt x="125" y="0"/>
                </a:lnTo>
                <a:lnTo>
                  <a:pt x="118" y="1"/>
                </a:lnTo>
                <a:lnTo>
                  <a:pt x="111" y="3"/>
                </a:lnTo>
                <a:lnTo>
                  <a:pt x="105" y="4"/>
                </a:lnTo>
                <a:lnTo>
                  <a:pt x="98" y="7"/>
                </a:lnTo>
                <a:lnTo>
                  <a:pt x="92" y="10"/>
                </a:lnTo>
                <a:lnTo>
                  <a:pt x="87" y="13"/>
                </a:lnTo>
                <a:lnTo>
                  <a:pt x="81" y="18"/>
                </a:lnTo>
                <a:lnTo>
                  <a:pt x="75" y="23"/>
                </a:lnTo>
                <a:lnTo>
                  <a:pt x="69" y="27"/>
                </a:lnTo>
                <a:lnTo>
                  <a:pt x="63" y="32"/>
                </a:lnTo>
                <a:lnTo>
                  <a:pt x="58" y="39"/>
                </a:lnTo>
                <a:lnTo>
                  <a:pt x="53" y="45"/>
                </a:lnTo>
                <a:lnTo>
                  <a:pt x="48" y="52"/>
                </a:lnTo>
                <a:lnTo>
                  <a:pt x="43" y="59"/>
                </a:lnTo>
                <a:lnTo>
                  <a:pt x="39" y="66"/>
                </a:lnTo>
                <a:lnTo>
                  <a:pt x="34" y="74"/>
                </a:lnTo>
                <a:lnTo>
                  <a:pt x="30" y="82"/>
                </a:lnTo>
                <a:lnTo>
                  <a:pt x="26" y="90"/>
                </a:lnTo>
                <a:lnTo>
                  <a:pt x="22" y="100"/>
                </a:lnTo>
                <a:lnTo>
                  <a:pt x="19" y="108"/>
                </a:lnTo>
                <a:lnTo>
                  <a:pt x="16" y="118"/>
                </a:lnTo>
                <a:lnTo>
                  <a:pt x="11" y="137"/>
                </a:lnTo>
                <a:lnTo>
                  <a:pt x="8" y="148"/>
                </a:lnTo>
                <a:lnTo>
                  <a:pt x="6" y="158"/>
                </a:lnTo>
                <a:lnTo>
                  <a:pt x="5" y="169"/>
                </a:lnTo>
                <a:lnTo>
                  <a:pt x="2" y="180"/>
                </a:lnTo>
                <a:lnTo>
                  <a:pt x="1" y="191"/>
                </a:lnTo>
                <a:lnTo>
                  <a:pt x="1" y="203"/>
                </a:lnTo>
                <a:lnTo>
                  <a:pt x="0" y="214"/>
                </a:lnTo>
                <a:lnTo>
                  <a:pt x="0" y="226"/>
                </a:lnTo>
                <a:lnTo>
                  <a:pt x="0" y="1176"/>
                </a:lnTo>
                <a:lnTo>
                  <a:pt x="0" y="1188"/>
                </a:lnTo>
                <a:lnTo>
                  <a:pt x="1" y="1200"/>
                </a:lnTo>
                <a:lnTo>
                  <a:pt x="1" y="1210"/>
                </a:lnTo>
                <a:lnTo>
                  <a:pt x="2" y="1222"/>
                </a:lnTo>
                <a:lnTo>
                  <a:pt x="5" y="1232"/>
                </a:lnTo>
                <a:lnTo>
                  <a:pt x="6" y="1243"/>
                </a:lnTo>
                <a:lnTo>
                  <a:pt x="8" y="1253"/>
                </a:lnTo>
                <a:lnTo>
                  <a:pt x="11" y="1264"/>
                </a:lnTo>
                <a:lnTo>
                  <a:pt x="16" y="1284"/>
                </a:lnTo>
                <a:lnTo>
                  <a:pt x="19" y="1293"/>
                </a:lnTo>
                <a:lnTo>
                  <a:pt x="22" y="1303"/>
                </a:lnTo>
                <a:lnTo>
                  <a:pt x="26" y="1311"/>
                </a:lnTo>
                <a:lnTo>
                  <a:pt x="30" y="1320"/>
                </a:lnTo>
                <a:lnTo>
                  <a:pt x="34" y="1328"/>
                </a:lnTo>
                <a:lnTo>
                  <a:pt x="39" y="1335"/>
                </a:lnTo>
                <a:lnTo>
                  <a:pt x="43" y="1343"/>
                </a:lnTo>
                <a:lnTo>
                  <a:pt x="48" y="1350"/>
                </a:lnTo>
                <a:lnTo>
                  <a:pt x="53" y="1358"/>
                </a:lnTo>
                <a:lnTo>
                  <a:pt x="58" y="1363"/>
                </a:lnTo>
                <a:lnTo>
                  <a:pt x="63" y="1369"/>
                </a:lnTo>
                <a:lnTo>
                  <a:pt x="69" y="1375"/>
                </a:lnTo>
                <a:lnTo>
                  <a:pt x="75" y="1380"/>
                </a:lnTo>
                <a:lnTo>
                  <a:pt x="81" y="1384"/>
                </a:lnTo>
                <a:lnTo>
                  <a:pt x="87" y="1388"/>
                </a:lnTo>
                <a:lnTo>
                  <a:pt x="92" y="1391"/>
                </a:lnTo>
                <a:lnTo>
                  <a:pt x="98" y="1395"/>
                </a:lnTo>
                <a:lnTo>
                  <a:pt x="105" y="1397"/>
                </a:lnTo>
                <a:lnTo>
                  <a:pt x="111" y="1400"/>
                </a:lnTo>
                <a:lnTo>
                  <a:pt x="118" y="1401"/>
                </a:lnTo>
                <a:lnTo>
                  <a:pt x="125" y="1402"/>
                </a:lnTo>
                <a:lnTo>
                  <a:pt x="132" y="1402"/>
                </a:lnTo>
                <a:lnTo>
                  <a:pt x="138" y="1402"/>
                </a:lnTo>
                <a:lnTo>
                  <a:pt x="145" y="1401"/>
                </a:lnTo>
                <a:lnTo>
                  <a:pt x="152" y="1400"/>
                </a:lnTo>
                <a:lnTo>
                  <a:pt x="158" y="1397"/>
                </a:lnTo>
                <a:lnTo>
                  <a:pt x="165" y="1395"/>
                </a:lnTo>
                <a:lnTo>
                  <a:pt x="171" y="1391"/>
                </a:lnTo>
                <a:lnTo>
                  <a:pt x="177" y="1388"/>
                </a:lnTo>
                <a:lnTo>
                  <a:pt x="182" y="1384"/>
                </a:lnTo>
                <a:lnTo>
                  <a:pt x="188" y="1380"/>
                </a:lnTo>
                <a:lnTo>
                  <a:pt x="194" y="1375"/>
                </a:lnTo>
                <a:lnTo>
                  <a:pt x="200" y="1369"/>
                </a:lnTo>
                <a:lnTo>
                  <a:pt x="206" y="1363"/>
                </a:lnTo>
                <a:lnTo>
                  <a:pt x="210" y="1358"/>
                </a:lnTo>
                <a:lnTo>
                  <a:pt x="215" y="1350"/>
                </a:lnTo>
                <a:lnTo>
                  <a:pt x="220" y="1343"/>
                </a:lnTo>
                <a:lnTo>
                  <a:pt x="224" y="1335"/>
                </a:lnTo>
                <a:lnTo>
                  <a:pt x="229" y="1328"/>
                </a:lnTo>
                <a:lnTo>
                  <a:pt x="233" y="1320"/>
                </a:lnTo>
                <a:lnTo>
                  <a:pt x="237" y="1311"/>
                </a:lnTo>
                <a:lnTo>
                  <a:pt x="241" y="1303"/>
                </a:lnTo>
                <a:lnTo>
                  <a:pt x="244" y="1293"/>
                </a:lnTo>
                <a:lnTo>
                  <a:pt x="248" y="1284"/>
                </a:lnTo>
                <a:lnTo>
                  <a:pt x="253" y="1264"/>
                </a:lnTo>
                <a:lnTo>
                  <a:pt x="255" y="1253"/>
                </a:lnTo>
                <a:lnTo>
                  <a:pt x="257" y="1243"/>
                </a:lnTo>
                <a:lnTo>
                  <a:pt x="260" y="1232"/>
                </a:lnTo>
                <a:lnTo>
                  <a:pt x="261" y="1222"/>
                </a:lnTo>
                <a:lnTo>
                  <a:pt x="262" y="1210"/>
                </a:lnTo>
                <a:lnTo>
                  <a:pt x="262" y="1200"/>
                </a:lnTo>
                <a:lnTo>
                  <a:pt x="263" y="1188"/>
                </a:lnTo>
                <a:lnTo>
                  <a:pt x="263" y="1176"/>
                </a:lnTo>
                <a:lnTo>
                  <a:pt x="263" y="226"/>
                </a:lnTo>
                <a:close/>
              </a:path>
            </a:pathLst>
          </a:custGeom>
          <a:solidFill>
            <a:srgbClr val="FFFFFF"/>
          </a:solidFill>
          <a:ln w="9525">
            <a:noFill/>
            <a:round/>
            <a:headEnd/>
            <a:tailEnd/>
          </a:ln>
        </p:spPr>
        <p:txBody>
          <a:bodyPr lIns="57150" tIns="28575" rIns="57150" bIns="28575"/>
          <a:lstStyle/>
          <a:p>
            <a:endParaRPr lang="en-US"/>
          </a:p>
        </p:txBody>
      </p:sp>
      <p:sp>
        <p:nvSpPr>
          <p:cNvPr id="62936" name="Freeform 592"/>
          <p:cNvSpPr>
            <a:spLocks/>
          </p:cNvSpPr>
          <p:nvPr/>
        </p:nvSpPr>
        <p:spPr bwMode="auto">
          <a:xfrm>
            <a:off x="5927725" y="3576638"/>
            <a:ext cx="39688" cy="252412"/>
          </a:xfrm>
          <a:custGeom>
            <a:avLst/>
            <a:gdLst>
              <a:gd name="T0" fmla="*/ 39688 w 263"/>
              <a:gd name="T1" fmla="*/ 38528 h 1402"/>
              <a:gd name="T2" fmla="*/ 39537 w 263"/>
              <a:gd name="T3" fmla="*/ 34387 h 1402"/>
              <a:gd name="T4" fmla="*/ 39235 w 263"/>
              <a:gd name="T5" fmla="*/ 30426 h 1402"/>
              <a:gd name="T6" fmla="*/ 38481 w 263"/>
              <a:gd name="T7" fmla="*/ 26645 h 1402"/>
              <a:gd name="T8" fmla="*/ 37424 w 263"/>
              <a:gd name="T9" fmla="*/ 21244 h 1402"/>
              <a:gd name="T10" fmla="*/ 36368 w 263"/>
              <a:gd name="T11" fmla="*/ 18004 h 1402"/>
              <a:gd name="T12" fmla="*/ 35161 w 263"/>
              <a:gd name="T13" fmla="*/ 14763 h 1402"/>
              <a:gd name="T14" fmla="*/ 33803 w 263"/>
              <a:gd name="T15" fmla="*/ 11882 h 1402"/>
              <a:gd name="T16" fmla="*/ 32445 w 263"/>
              <a:gd name="T17" fmla="*/ 9362 h 1402"/>
              <a:gd name="T18" fmla="*/ 31086 w 263"/>
              <a:gd name="T19" fmla="*/ 7021 h 1402"/>
              <a:gd name="T20" fmla="*/ 29276 w 263"/>
              <a:gd name="T21" fmla="*/ 4861 h 1402"/>
              <a:gd name="T22" fmla="*/ 27465 w 263"/>
              <a:gd name="T23" fmla="*/ 3241 h 1402"/>
              <a:gd name="T24" fmla="*/ 25805 w 263"/>
              <a:gd name="T25" fmla="*/ 1800 h 1402"/>
              <a:gd name="T26" fmla="*/ 23843 w 263"/>
              <a:gd name="T27" fmla="*/ 720 h 1402"/>
              <a:gd name="T28" fmla="*/ 21881 w 263"/>
              <a:gd name="T29" fmla="*/ 180 h 1402"/>
              <a:gd name="T30" fmla="*/ 19919 w 263"/>
              <a:gd name="T31" fmla="*/ 0 h 1402"/>
              <a:gd name="T32" fmla="*/ 17807 w 263"/>
              <a:gd name="T33" fmla="*/ 180 h 1402"/>
              <a:gd name="T34" fmla="*/ 15845 w 263"/>
              <a:gd name="T35" fmla="*/ 720 h 1402"/>
              <a:gd name="T36" fmla="*/ 13883 w 263"/>
              <a:gd name="T37" fmla="*/ 1800 h 1402"/>
              <a:gd name="T38" fmla="*/ 12223 w 263"/>
              <a:gd name="T39" fmla="*/ 3241 h 1402"/>
              <a:gd name="T40" fmla="*/ 10412 w 263"/>
              <a:gd name="T41" fmla="*/ 4861 h 1402"/>
              <a:gd name="T42" fmla="*/ 8752 w 263"/>
              <a:gd name="T43" fmla="*/ 7021 h 1402"/>
              <a:gd name="T44" fmla="*/ 7243 w 263"/>
              <a:gd name="T45" fmla="*/ 9362 h 1402"/>
              <a:gd name="T46" fmla="*/ 5885 w 263"/>
              <a:gd name="T47" fmla="*/ 11882 h 1402"/>
              <a:gd name="T48" fmla="*/ 4527 w 263"/>
              <a:gd name="T49" fmla="*/ 14763 h 1402"/>
              <a:gd name="T50" fmla="*/ 3320 w 263"/>
              <a:gd name="T51" fmla="*/ 18004 h 1402"/>
              <a:gd name="T52" fmla="*/ 2414 w 263"/>
              <a:gd name="T53" fmla="*/ 21244 h 1402"/>
              <a:gd name="T54" fmla="*/ 1207 w 263"/>
              <a:gd name="T55" fmla="*/ 26645 h 1402"/>
              <a:gd name="T56" fmla="*/ 755 w 263"/>
              <a:gd name="T57" fmla="*/ 30426 h 1402"/>
              <a:gd name="T58" fmla="*/ 151 w 263"/>
              <a:gd name="T59" fmla="*/ 34387 h 1402"/>
              <a:gd name="T60" fmla="*/ 0 w 263"/>
              <a:gd name="T61" fmla="*/ 38528 h 1402"/>
              <a:gd name="T62" fmla="*/ 0 w 263"/>
              <a:gd name="T63" fmla="*/ 211724 h 1402"/>
              <a:gd name="T64" fmla="*/ 151 w 263"/>
              <a:gd name="T65" fmla="*/ 216045 h 1402"/>
              <a:gd name="T66" fmla="*/ 302 w 263"/>
              <a:gd name="T67" fmla="*/ 220005 h 1402"/>
              <a:gd name="T68" fmla="*/ 905 w 263"/>
              <a:gd name="T69" fmla="*/ 223786 h 1402"/>
              <a:gd name="T70" fmla="*/ 1660 w 263"/>
              <a:gd name="T71" fmla="*/ 227567 h 1402"/>
              <a:gd name="T72" fmla="*/ 2867 w 263"/>
              <a:gd name="T73" fmla="*/ 232788 h 1402"/>
              <a:gd name="T74" fmla="*/ 3924 w 263"/>
              <a:gd name="T75" fmla="*/ 236029 h 1402"/>
              <a:gd name="T76" fmla="*/ 5131 w 263"/>
              <a:gd name="T77" fmla="*/ 239089 h 1402"/>
              <a:gd name="T78" fmla="*/ 6489 w 263"/>
              <a:gd name="T79" fmla="*/ 241790 h 1402"/>
              <a:gd name="T80" fmla="*/ 7998 w 263"/>
              <a:gd name="T81" fmla="*/ 244490 h 1402"/>
              <a:gd name="T82" fmla="*/ 9507 w 263"/>
              <a:gd name="T83" fmla="*/ 246471 h 1402"/>
              <a:gd name="T84" fmla="*/ 11318 w 263"/>
              <a:gd name="T85" fmla="*/ 248451 h 1402"/>
              <a:gd name="T86" fmla="*/ 13129 w 263"/>
              <a:gd name="T87" fmla="*/ 249891 h 1402"/>
              <a:gd name="T88" fmla="*/ 14789 w 263"/>
              <a:gd name="T89" fmla="*/ 251152 h 1402"/>
              <a:gd name="T90" fmla="*/ 16750 w 263"/>
              <a:gd name="T91" fmla="*/ 252052 h 1402"/>
              <a:gd name="T92" fmla="*/ 18863 w 263"/>
              <a:gd name="T93" fmla="*/ 252412 h 1402"/>
              <a:gd name="T94" fmla="*/ 20825 w 263"/>
              <a:gd name="T95" fmla="*/ 252412 h 1402"/>
              <a:gd name="T96" fmla="*/ 22938 w 263"/>
              <a:gd name="T97" fmla="*/ 252052 h 1402"/>
              <a:gd name="T98" fmla="*/ 24899 w 263"/>
              <a:gd name="T99" fmla="*/ 251152 h 1402"/>
              <a:gd name="T100" fmla="*/ 26710 w 263"/>
              <a:gd name="T101" fmla="*/ 249891 h 1402"/>
              <a:gd name="T102" fmla="*/ 28370 w 263"/>
              <a:gd name="T103" fmla="*/ 248451 h 1402"/>
              <a:gd name="T104" fmla="*/ 30181 w 263"/>
              <a:gd name="T105" fmla="*/ 246471 h 1402"/>
              <a:gd name="T106" fmla="*/ 31690 w 263"/>
              <a:gd name="T107" fmla="*/ 244490 h 1402"/>
              <a:gd name="T108" fmla="*/ 33199 w 263"/>
              <a:gd name="T109" fmla="*/ 241790 h 1402"/>
              <a:gd name="T110" fmla="*/ 34557 w 263"/>
              <a:gd name="T111" fmla="*/ 239089 h 1402"/>
              <a:gd name="T112" fmla="*/ 35764 w 263"/>
              <a:gd name="T113" fmla="*/ 236029 h 1402"/>
              <a:gd name="T114" fmla="*/ 36821 w 263"/>
              <a:gd name="T115" fmla="*/ 232788 h 1402"/>
              <a:gd name="T116" fmla="*/ 38179 w 263"/>
              <a:gd name="T117" fmla="*/ 227567 h 1402"/>
              <a:gd name="T118" fmla="*/ 38783 w 263"/>
              <a:gd name="T119" fmla="*/ 223786 h 1402"/>
              <a:gd name="T120" fmla="*/ 39386 w 263"/>
              <a:gd name="T121" fmla="*/ 220005 h 1402"/>
              <a:gd name="T122" fmla="*/ 39537 w 263"/>
              <a:gd name="T123" fmla="*/ 216045 h 1402"/>
              <a:gd name="T124" fmla="*/ 39688 w 263"/>
              <a:gd name="T125" fmla="*/ 211724 h 1402"/>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63"/>
              <a:gd name="T190" fmla="*/ 0 h 1402"/>
              <a:gd name="T191" fmla="*/ 263 w 263"/>
              <a:gd name="T192" fmla="*/ 1402 h 1402"/>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63" h="1402">
                <a:moveTo>
                  <a:pt x="263" y="226"/>
                </a:moveTo>
                <a:lnTo>
                  <a:pt x="263" y="214"/>
                </a:lnTo>
                <a:lnTo>
                  <a:pt x="262" y="203"/>
                </a:lnTo>
                <a:lnTo>
                  <a:pt x="262" y="191"/>
                </a:lnTo>
                <a:lnTo>
                  <a:pt x="261" y="180"/>
                </a:lnTo>
                <a:lnTo>
                  <a:pt x="260" y="169"/>
                </a:lnTo>
                <a:lnTo>
                  <a:pt x="257" y="158"/>
                </a:lnTo>
                <a:lnTo>
                  <a:pt x="255" y="148"/>
                </a:lnTo>
                <a:lnTo>
                  <a:pt x="253" y="137"/>
                </a:lnTo>
                <a:lnTo>
                  <a:pt x="248" y="118"/>
                </a:lnTo>
                <a:lnTo>
                  <a:pt x="244" y="108"/>
                </a:lnTo>
                <a:lnTo>
                  <a:pt x="241" y="100"/>
                </a:lnTo>
                <a:lnTo>
                  <a:pt x="237" y="90"/>
                </a:lnTo>
                <a:lnTo>
                  <a:pt x="233" y="82"/>
                </a:lnTo>
                <a:lnTo>
                  <a:pt x="229" y="74"/>
                </a:lnTo>
                <a:lnTo>
                  <a:pt x="224" y="66"/>
                </a:lnTo>
                <a:lnTo>
                  <a:pt x="220" y="59"/>
                </a:lnTo>
                <a:lnTo>
                  <a:pt x="215" y="52"/>
                </a:lnTo>
                <a:lnTo>
                  <a:pt x="210" y="45"/>
                </a:lnTo>
                <a:lnTo>
                  <a:pt x="206" y="39"/>
                </a:lnTo>
                <a:lnTo>
                  <a:pt x="200" y="32"/>
                </a:lnTo>
                <a:lnTo>
                  <a:pt x="194" y="27"/>
                </a:lnTo>
                <a:lnTo>
                  <a:pt x="188" y="23"/>
                </a:lnTo>
                <a:lnTo>
                  <a:pt x="182" y="18"/>
                </a:lnTo>
                <a:lnTo>
                  <a:pt x="177" y="13"/>
                </a:lnTo>
                <a:lnTo>
                  <a:pt x="171" y="10"/>
                </a:lnTo>
                <a:lnTo>
                  <a:pt x="165" y="7"/>
                </a:lnTo>
                <a:lnTo>
                  <a:pt x="158" y="4"/>
                </a:lnTo>
                <a:lnTo>
                  <a:pt x="152" y="3"/>
                </a:lnTo>
                <a:lnTo>
                  <a:pt x="145" y="1"/>
                </a:lnTo>
                <a:lnTo>
                  <a:pt x="138" y="0"/>
                </a:lnTo>
                <a:lnTo>
                  <a:pt x="132" y="0"/>
                </a:lnTo>
                <a:lnTo>
                  <a:pt x="125" y="0"/>
                </a:lnTo>
                <a:lnTo>
                  <a:pt x="118" y="1"/>
                </a:lnTo>
                <a:lnTo>
                  <a:pt x="111" y="3"/>
                </a:lnTo>
                <a:lnTo>
                  <a:pt x="105" y="4"/>
                </a:lnTo>
                <a:lnTo>
                  <a:pt x="98" y="7"/>
                </a:lnTo>
                <a:lnTo>
                  <a:pt x="92" y="10"/>
                </a:lnTo>
                <a:lnTo>
                  <a:pt x="87" y="13"/>
                </a:lnTo>
                <a:lnTo>
                  <a:pt x="81" y="18"/>
                </a:lnTo>
                <a:lnTo>
                  <a:pt x="75" y="23"/>
                </a:lnTo>
                <a:lnTo>
                  <a:pt x="69" y="27"/>
                </a:lnTo>
                <a:lnTo>
                  <a:pt x="63" y="32"/>
                </a:lnTo>
                <a:lnTo>
                  <a:pt x="58" y="39"/>
                </a:lnTo>
                <a:lnTo>
                  <a:pt x="53" y="45"/>
                </a:lnTo>
                <a:lnTo>
                  <a:pt x="48" y="52"/>
                </a:lnTo>
                <a:lnTo>
                  <a:pt x="43" y="59"/>
                </a:lnTo>
                <a:lnTo>
                  <a:pt x="39" y="66"/>
                </a:lnTo>
                <a:lnTo>
                  <a:pt x="34" y="74"/>
                </a:lnTo>
                <a:lnTo>
                  <a:pt x="30" y="82"/>
                </a:lnTo>
                <a:lnTo>
                  <a:pt x="26" y="90"/>
                </a:lnTo>
                <a:lnTo>
                  <a:pt x="22" y="100"/>
                </a:lnTo>
                <a:lnTo>
                  <a:pt x="19" y="108"/>
                </a:lnTo>
                <a:lnTo>
                  <a:pt x="16" y="118"/>
                </a:lnTo>
                <a:lnTo>
                  <a:pt x="11" y="137"/>
                </a:lnTo>
                <a:lnTo>
                  <a:pt x="8" y="148"/>
                </a:lnTo>
                <a:lnTo>
                  <a:pt x="6" y="158"/>
                </a:lnTo>
                <a:lnTo>
                  <a:pt x="5" y="169"/>
                </a:lnTo>
                <a:lnTo>
                  <a:pt x="2" y="180"/>
                </a:lnTo>
                <a:lnTo>
                  <a:pt x="1" y="191"/>
                </a:lnTo>
                <a:lnTo>
                  <a:pt x="1" y="203"/>
                </a:lnTo>
                <a:lnTo>
                  <a:pt x="0" y="214"/>
                </a:lnTo>
                <a:lnTo>
                  <a:pt x="0" y="226"/>
                </a:lnTo>
                <a:lnTo>
                  <a:pt x="0" y="1176"/>
                </a:lnTo>
                <a:lnTo>
                  <a:pt x="0" y="1188"/>
                </a:lnTo>
                <a:lnTo>
                  <a:pt x="1" y="1200"/>
                </a:lnTo>
                <a:lnTo>
                  <a:pt x="1" y="1210"/>
                </a:lnTo>
                <a:lnTo>
                  <a:pt x="2" y="1222"/>
                </a:lnTo>
                <a:lnTo>
                  <a:pt x="5" y="1232"/>
                </a:lnTo>
                <a:lnTo>
                  <a:pt x="6" y="1243"/>
                </a:lnTo>
                <a:lnTo>
                  <a:pt x="8" y="1253"/>
                </a:lnTo>
                <a:lnTo>
                  <a:pt x="11" y="1264"/>
                </a:lnTo>
                <a:lnTo>
                  <a:pt x="16" y="1284"/>
                </a:lnTo>
                <a:lnTo>
                  <a:pt x="19" y="1293"/>
                </a:lnTo>
                <a:lnTo>
                  <a:pt x="22" y="1303"/>
                </a:lnTo>
                <a:lnTo>
                  <a:pt x="26" y="1311"/>
                </a:lnTo>
                <a:lnTo>
                  <a:pt x="30" y="1320"/>
                </a:lnTo>
                <a:lnTo>
                  <a:pt x="34" y="1328"/>
                </a:lnTo>
                <a:lnTo>
                  <a:pt x="39" y="1335"/>
                </a:lnTo>
                <a:lnTo>
                  <a:pt x="43" y="1343"/>
                </a:lnTo>
                <a:lnTo>
                  <a:pt x="48" y="1350"/>
                </a:lnTo>
                <a:lnTo>
                  <a:pt x="53" y="1358"/>
                </a:lnTo>
                <a:lnTo>
                  <a:pt x="58" y="1363"/>
                </a:lnTo>
                <a:lnTo>
                  <a:pt x="63" y="1369"/>
                </a:lnTo>
                <a:lnTo>
                  <a:pt x="69" y="1375"/>
                </a:lnTo>
                <a:lnTo>
                  <a:pt x="75" y="1380"/>
                </a:lnTo>
                <a:lnTo>
                  <a:pt x="81" y="1384"/>
                </a:lnTo>
                <a:lnTo>
                  <a:pt x="87" y="1388"/>
                </a:lnTo>
                <a:lnTo>
                  <a:pt x="92" y="1391"/>
                </a:lnTo>
                <a:lnTo>
                  <a:pt x="98" y="1395"/>
                </a:lnTo>
                <a:lnTo>
                  <a:pt x="105" y="1397"/>
                </a:lnTo>
                <a:lnTo>
                  <a:pt x="111" y="1400"/>
                </a:lnTo>
                <a:lnTo>
                  <a:pt x="118" y="1401"/>
                </a:lnTo>
                <a:lnTo>
                  <a:pt x="125" y="1402"/>
                </a:lnTo>
                <a:lnTo>
                  <a:pt x="132" y="1402"/>
                </a:lnTo>
                <a:lnTo>
                  <a:pt x="138" y="1402"/>
                </a:lnTo>
                <a:lnTo>
                  <a:pt x="145" y="1401"/>
                </a:lnTo>
                <a:lnTo>
                  <a:pt x="152" y="1400"/>
                </a:lnTo>
                <a:lnTo>
                  <a:pt x="158" y="1397"/>
                </a:lnTo>
                <a:lnTo>
                  <a:pt x="165" y="1395"/>
                </a:lnTo>
                <a:lnTo>
                  <a:pt x="171" y="1391"/>
                </a:lnTo>
                <a:lnTo>
                  <a:pt x="177" y="1388"/>
                </a:lnTo>
                <a:lnTo>
                  <a:pt x="182" y="1384"/>
                </a:lnTo>
                <a:lnTo>
                  <a:pt x="188" y="1380"/>
                </a:lnTo>
                <a:lnTo>
                  <a:pt x="194" y="1375"/>
                </a:lnTo>
                <a:lnTo>
                  <a:pt x="200" y="1369"/>
                </a:lnTo>
                <a:lnTo>
                  <a:pt x="206" y="1363"/>
                </a:lnTo>
                <a:lnTo>
                  <a:pt x="210" y="1358"/>
                </a:lnTo>
                <a:lnTo>
                  <a:pt x="215" y="1350"/>
                </a:lnTo>
                <a:lnTo>
                  <a:pt x="220" y="1343"/>
                </a:lnTo>
                <a:lnTo>
                  <a:pt x="224" y="1335"/>
                </a:lnTo>
                <a:lnTo>
                  <a:pt x="229" y="1328"/>
                </a:lnTo>
                <a:lnTo>
                  <a:pt x="233" y="1320"/>
                </a:lnTo>
                <a:lnTo>
                  <a:pt x="237" y="1311"/>
                </a:lnTo>
                <a:lnTo>
                  <a:pt x="241" y="1303"/>
                </a:lnTo>
                <a:lnTo>
                  <a:pt x="244" y="1293"/>
                </a:lnTo>
                <a:lnTo>
                  <a:pt x="248" y="1284"/>
                </a:lnTo>
                <a:lnTo>
                  <a:pt x="253" y="1264"/>
                </a:lnTo>
                <a:lnTo>
                  <a:pt x="255" y="1253"/>
                </a:lnTo>
                <a:lnTo>
                  <a:pt x="257" y="1243"/>
                </a:lnTo>
                <a:lnTo>
                  <a:pt x="260" y="1232"/>
                </a:lnTo>
                <a:lnTo>
                  <a:pt x="261" y="1222"/>
                </a:lnTo>
                <a:lnTo>
                  <a:pt x="262" y="1210"/>
                </a:lnTo>
                <a:lnTo>
                  <a:pt x="262" y="1200"/>
                </a:lnTo>
                <a:lnTo>
                  <a:pt x="263" y="1188"/>
                </a:lnTo>
                <a:lnTo>
                  <a:pt x="263" y="1176"/>
                </a:lnTo>
                <a:lnTo>
                  <a:pt x="263" y="226"/>
                </a:lnTo>
              </a:path>
            </a:pathLst>
          </a:custGeom>
          <a:noFill/>
          <a:ln w="4763">
            <a:solidFill>
              <a:srgbClr val="000000"/>
            </a:solidFill>
            <a:prstDash val="solid"/>
            <a:round/>
            <a:headEnd/>
            <a:tailEnd/>
          </a:ln>
        </p:spPr>
        <p:txBody>
          <a:bodyPr lIns="57150" tIns="28575" rIns="57150" bIns="28575"/>
          <a:lstStyle/>
          <a:p>
            <a:endParaRPr lang="en-US"/>
          </a:p>
        </p:txBody>
      </p:sp>
      <p:sp>
        <p:nvSpPr>
          <p:cNvPr id="62937" name="Rectangle 593"/>
          <p:cNvSpPr>
            <a:spLocks noChangeArrowheads="1"/>
          </p:cNvSpPr>
          <p:nvPr/>
        </p:nvSpPr>
        <p:spPr bwMode="auto">
          <a:xfrm>
            <a:off x="5811838" y="3594100"/>
            <a:ext cx="271462" cy="30163"/>
          </a:xfrm>
          <a:prstGeom prst="rect">
            <a:avLst/>
          </a:prstGeom>
          <a:solidFill>
            <a:srgbClr val="808080"/>
          </a:solidFill>
          <a:ln w="9525">
            <a:noFill/>
            <a:miter lim="800000"/>
            <a:headEnd/>
            <a:tailEnd/>
          </a:ln>
        </p:spPr>
        <p:txBody>
          <a:bodyPr lIns="57150" tIns="28575" rIns="57150" bIns="28575"/>
          <a:lstStyle/>
          <a:p>
            <a:endParaRPr lang="en-US"/>
          </a:p>
        </p:txBody>
      </p:sp>
      <p:sp>
        <p:nvSpPr>
          <p:cNvPr id="62938" name="Rectangle 594"/>
          <p:cNvSpPr>
            <a:spLocks noChangeArrowheads="1"/>
          </p:cNvSpPr>
          <p:nvPr/>
        </p:nvSpPr>
        <p:spPr bwMode="auto">
          <a:xfrm>
            <a:off x="5811838" y="3594100"/>
            <a:ext cx="271462" cy="30163"/>
          </a:xfrm>
          <a:prstGeom prst="rect">
            <a:avLst/>
          </a:prstGeom>
          <a:noFill/>
          <a:ln w="4763">
            <a:solidFill>
              <a:srgbClr val="000000"/>
            </a:solidFill>
            <a:miter lim="800000"/>
            <a:headEnd/>
            <a:tailEnd/>
          </a:ln>
        </p:spPr>
        <p:txBody>
          <a:bodyPr lIns="57150" tIns="28575" rIns="57150" bIns="28575"/>
          <a:lstStyle/>
          <a:p>
            <a:endParaRPr lang="en-US"/>
          </a:p>
        </p:txBody>
      </p:sp>
      <p:sp>
        <p:nvSpPr>
          <p:cNvPr id="62939" name="Rectangle 595"/>
          <p:cNvSpPr>
            <a:spLocks noChangeArrowheads="1"/>
          </p:cNvSpPr>
          <p:nvPr/>
        </p:nvSpPr>
        <p:spPr bwMode="auto">
          <a:xfrm>
            <a:off x="5768975" y="2543175"/>
            <a:ext cx="28575" cy="38100"/>
          </a:xfrm>
          <a:prstGeom prst="rect">
            <a:avLst/>
          </a:prstGeom>
          <a:solidFill>
            <a:srgbClr val="C0C0C0"/>
          </a:solidFill>
          <a:ln w="9525">
            <a:noFill/>
            <a:miter lim="800000"/>
            <a:headEnd/>
            <a:tailEnd/>
          </a:ln>
        </p:spPr>
        <p:txBody>
          <a:bodyPr lIns="57150" tIns="28575" rIns="57150" bIns="28575"/>
          <a:lstStyle/>
          <a:p>
            <a:endParaRPr lang="en-US"/>
          </a:p>
        </p:txBody>
      </p:sp>
      <p:sp>
        <p:nvSpPr>
          <p:cNvPr id="62940" name="Rectangle 596"/>
          <p:cNvSpPr>
            <a:spLocks noChangeArrowheads="1"/>
          </p:cNvSpPr>
          <p:nvPr/>
        </p:nvSpPr>
        <p:spPr bwMode="auto">
          <a:xfrm>
            <a:off x="5805488" y="2543175"/>
            <a:ext cx="28575" cy="38100"/>
          </a:xfrm>
          <a:prstGeom prst="rect">
            <a:avLst/>
          </a:prstGeom>
          <a:solidFill>
            <a:srgbClr val="C0C0C0"/>
          </a:solidFill>
          <a:ln w="9525">
            <a:noFill/>
            <a:miter lim="800000"/>
            <a:headEnd/>
            <a:tailEnd/>
          </a:ln>
        </p:spPr>
        <p:txBody>
          <a:bodyPr lIns="57150" tIns="28575" rIns="57150" bIns="28575"/>
          <a:lstStyle/>
          <a:p>
            <a:endParaRPr lang="en-US"/>
          </a:p>
        </p:txBody>
      </p:sp>
      <p:sp>
        <p:nvSpPr>
          <p:cNvPr id="62941" name="Rectangle 597"/>
          <p:cNvSpPr>
            <a:spLocks noChangeArrowheads="1"/>
          </p:cNvSpPr>
          <p:nvPr/>
        </p:nvSpPr>
        <p:spPr bwMode="auto">
          <a:xfrm>
            <a:off x="5842000" y="2543175"/>
            <a:ext cx="26988" cy="38100"/>
          </a:xfrm>
          <a:prstGeom prst="rect">
            <a:avLst/>
          </a:prstGeom>
          <a:solidFill>
            <a:srgbClr val="C0C0C0"/>
          </a:solidFill>
          <a:ln w="9525">
            <a:noFill/>
            <a:miter lim="800000"/>
            <a:headEnd/>
            <a:tailEnd/>
          </a:ln>
        </p:spPr>
        <p:txBody>
          <a:bodyPr lIns="57150" tIns="28575" rIns="57150" bIns="28575"/>
          <a:lstStyle/>
          <a:p>
            <a:endParaRPr lang="en-US"/>
          </a:p>
        </p:txBody>
      </p:sp>
      <p:sp>
        <p:nvSpPr>
          <p:cNvPr id="62942" name="Rectangle 598"/>
          <p:cNvSpPr>
            <a:spLocks noChangeArrowheads="1"/>
          </p:cNvSpPr>
          <p:nvPr/>
        </p:nvSpPr>
        <p:spPr bwMode="auto">
          <a:xfrm>
            <a:off x="5878513" y="2543175"/>
            <a:ext cx="26987" cy="38100"/>
          </a:xfrm>
          <a:prstGeom prst="rect">
            <a:avLst/>
          </a:prstGeom>
          <a:solidFill>
            <a:srgbClr val="C0C0C0"/>
          </a:solidFill>
          <a:ln w="9525">
            <a:noFill/>
            <a:miter lim="800000"/>
            <a:headEnd/>
            <a:tailEnd/>
          </a:ln>
        </p:spPr>
        <p:txBody>
          <a:bodyPr lIns="57150" tIns="28575" rIns="57150" bIns="28575"/>
          <a:lstStyle/>
          <a:p>
            <a:endParaRPr lang="en-US"/>
          </a:p>
        </p:txBody>
      </p:sp>
      <p:sp>
        <p:nvSpPr>
          <p:cNvPr id="62943" name="Rectangle 599"/>
          <p:cNvSpPr>
            <a:spLocks noChangeArrowheads="1"/>
          </p:cNvSpPr>
          <p:nvPr/>
        </p:nvSpPr>
        <p:spPr bwMode="auto">
          <a:xfrm>
            <a:off x="5915025" y="2543175"/>
            <a:ext cx="26988" cy="38100"/>
          </a:xfrm>
          <a:prstGeom prst="rect">
            <a:avLst/>
          </a:prstGeom>
          <a:solidFill>
            <a:srgbClr val="C0C0C0"/>
          </a:solidFill>
          <a:ln w="9525">
            <a:noFill/>
            <a:miter lim="800000"/>
            <a:headEnd/>
            <a:tailEnd/>
          </a:ln>
        </p:spPr>
        <p:txBody>
          <a:bodyPr lIns="57150" tIns="28575" rIns="57150" bIns="28575"/>
          <a:lstStyle/>
          <a:p>
            <a:endParaRPr lang="en-US"/>
          </a:p>
        </p:txBody>
      </p:sp>
      <p:sp>
        <p:nvSpPr>
          <p:cNvPr id="62944" name="Rectangle 600"/>
          <p:cNvSpPr>
            <a:spLocks noChangeArrowheads="1"/>
          </p:cNvSpPr>
          <p:nvPr/>
        </p:nvSpPr>
        <p:spPr bwMode="auto">
          <a:xfrm>
            <a:off x="5951538" y="2543175"/>
            <a:ext cx="26987" cy="38100"/>
          </a:xfrm>
          <a:prstGeom prst="rect">
            <a:avLst/>
          </a:prstGeom>
          <a:solidFill>
            <a:srgbClr val="C0C0C0"/>
          </a:solidFill>
          <a:ln w="9525">
            <a:noFill/>
            <a:miter lim="800000"/>
            <a:headEnd/>
            <a:tailEnd/>
          </a:ln>
        </p:spPr>
        <p:txBody>
          <a:bodyPr lIns="57150" tIns="28575" rIns="57150" bIns="28575"/>
          <a:lstStyle/>
          <a:p>
            <a:endParaRPr lang="en-US"/>
          </a:p>
        </p:txBody>
      </p:sp>
      <p:sp>
        <p:nvSpPr>
          <p:cNvPr id="62945" name="Rectangle 601"/>
          <p:cNvSpPr>
            <a:spLocks noChangeArrowheads="1"/>
          </p:cNvSpPr>
          <p:nvPr/>
        </p:nvSpPr>
        <p:spPr bwMode="auto">
          <a:xfrm>
            <a:off x="5988050" y="2543175"/>
            <a:ext cx="26988" cy="38100"/>
          </a:xfrm>
          <a:prstGeom prst="rect">
            <a:avLst/>
          </a:prstGeom>
          <a:solidFill>
            <a:srgbClr val="C0C0C0"/>
          </a:solidFill>
          <a:ln w="9525">
            <a:noFill/>
            <a:miter lim="800000"/>
            <a:headEnd/>
            <a:tailEnd/>
          </a:ln>
        </p:spPr>
        <p:txBody>
          <a:bodyPr lIns="57150" tIns="28575" rIns="57150" bIns="28575"/>
          <a:lstStyle/>
          <a:p>
            <a:endParaRPr lang="en-US"/>
          </a:p>
        </p:txBody>
      </p:sp>
      <p:sp>
        <p:nvSpPr>
          <p:cNvPr id="62946" name="Rectangle 602"/>
          <p:cNvSpPr>
            <a:spLocks noChangeArrowheads="1"/>
          </p:cNvSpPr>
          <p:nvPr/>
        </p:nvSpPr>
        <p:spPr bwMode="auto">
          <a:xfrm>
            <a:off x="6024563" y="2543175"/>
            <a:ext cx="26987" cy="38100"/>
          </a:xfrm>
          <a:prstGeom prst="rect">
            <a:avLst/>
          </a:prstGeom>
          <a:solidFill>
            <a:srgbClr val="C0C0C0"/>
          </a:solidFill>
          <a:ln w="9525">
            <a:noFill/>
            <a:miter lim="800000"/>
            <a:headEnd/>
            <a:tailEnd/>
          </a:ln>
        </p:spPr>
        <p:txBody>
          <a:bodyPr lIns="57150" tIns="28575" rIns="57150" bIns="28575"/>
          <a:lstStyle/>
          <a:p>
            <a:endParaRPr lang="en-US"/>
          </a:p>
        </p:txBody>
      </p:sp>
      <p:sp>
        <p:nvSpPr>
          <p:cNvPr id="62947" name="Rectangle 603"/>
          <p:cNvSpPr>
            <a:spLocks noChangeArrowheads="1"/>
          </p:cNvSpPr>
          <p:nvPr/>
        </p:nvSpPr>
        <p:spPr bwMode="auto">
          <a:xfrm>
            <a:off x="6061075" y="2543175"/>
            <a:ext cx="26988" cy="38100"/>
          </a:xfrm>
          <a:prstGeom prst="rect">
            <a:avLst/>
          </a:prstGeom>
          <a:solidFill>
            <a:srgbClr val="C0C0C0"/>
          </a:solidFill>
          <a:ln w="9525">
            <a:noFill/>
            <a:miter lim="800000"/>
            <a:headEnd/>
            <a:tailEnd/>
          </a:ln>
        </p:spPr>
        <p:txBody>
          <a:bodyPr lIns="57150" tIns="28575" rIns="57150" bIns="28575"/>
          <a:lstStyle/>
          <a:p>
            <a:endParaRPr lang="en-US"/>
          </a:p>
        </p:txBody>
      </p:sp>
      <p:sp>
        <p:nvSpPr>
          <p:cNvPr id="62948" name="Rectangle 604"/>
          <p:cNvSpPr>
            <a:spLocks noChangeArrowheads="1"/>
          </p:cNvSpPr>
          <p:nvPr/>
        </p:nvSpPr>
        <p:spPr bwMode="auto">
          <a:xfrm>
            <a:off x="6097588" y="2543175"/>
            <a:ext cx="26987" cy="38100"/>
          </a:xfrm>
          <a:prstGeom prst="rect">
            <a:avLst/>
          </a:prstGeom>
          <a:solidFill>
            <a:srgbClr val="C0C0C0"/>
          </a:solidFill>
          <a:ln w="9525">
            <a:noFill/>
            <a:miter lim="800000"/>
            <a:headEnd/>
            <a:tailEnd/>
          </a:ln>
        </p:spPr>
        <p:txBody>
          <a:bodyPr lIns="57150" tIns="28575" rIns="57150" bIns="28575"/>
          <a:lstStyle/>
          <a:p>
            <a:endParaRPr lang="en-US"/>
          </a:p>
        </p:txBody>
      </p:sp>
      <p:sp>
        <p:nvSpPr>
          <p:cNvPr id="62949" name="Line 605"/>
          <p:cNvSpPr>
            <a:spLocks noChangeShapeType="1"/>
          </p:cNvSpPr>
          <p:nvPr/>
        </p:nvSpPr>
        <p:spPr bwMode="auto">
          <a:xfrm>
            <a:off x="5756275" y="2581275"/>
            <a:ext cx="381000" cy="0"/>
          </a:xfrm>
          <a:prstGeom prst="line">
            <a:avLst/>
          </a:prstGeom>
          <a:noFill/>
          <a:ln w="3175">
            <a:solidFill>
              <a:srgbClr val="000000"/>
            </a:solidFill>
            <a:round/>
            <a:headEnd/>
            <a:tailEnd/>
          </a:ln>
        </p:spPr>
        <p:txBody>
          <a:bodyPr lIns="57150" tIns="28575" rIns="57150" bIns="28575"/>
          <a:lstStyle/>
          <a:p>
            <a:endParaRPr lang="en-US"/>
          </a:p>
        </p:txBody>
      </p:sp>
      <p:sp>
        <p:nvSpPr>
          <p:cNvPr id="62950" name="Line 606"/>
          <p:cNvSpPr>
            <a:spLocks noChangeShapeType="1"/>
          </p:cNvSpPr>
          <p:nvPr/>
        </p:nvSpPr>
        <p:spPr bwMode="auto">
          <a:xfrm>
            <a:off x="5761038" y="2543175"/>
            <a:ext cx="373062" cy="0"/>
          </a:xfrm>
          <a:prstGeom prst="line">
            <a:avLst/>
          </a:prstGeom>
          <a:noFill/>
          <a:ln w="3175">
            <a:solidFill>
              <a:srgbClr val="000000"/>
            </a:solidFill>
            <a:round/>
            <a:headEnd/>
            <a:tailEnd/>
          </a:ln>
        </p:spPr>
        <p:txBody>
          <a:bodyPr lIns="57150" tIns="28575" rIns="57150" bIns="28575"/>
          <a:lstStyle/>
          <a:p>
            <a:endParaRPr lang="en-US"/>
          </a:p>
        </p:txBody>
      </p:sp>
      <p:sp>
        <p:nvSpPr>
          <p:cNvPr id="62951" name="Freeform 607"/>
          <p:cNvSpPr>
            <a:spLocks/>
          </p:cNvSpPr>
          <p:nvPr/>
        </p:nvSpPr>
        <p:spPr bwMode="auto">
          <a:xfrm>
            <a:off x="6034088" y="2322513"/>
            <a:ext cx="66675" cy="65087"/>
          </a:xfrm>
          <a:custGeom>
            <a:avLst/>
            <a:gdLst>
              <a:gd name="T0" fmla="*/ 0 w 431"/>
              <a:gd name="T1" fmla="*/ 0 h 369"/>
              <a:gd name="T2" fmla="*/ 1083 w 431"/>
              <a:gd name="T3" fmla="*/ 38629 h 369"/>
              <a:gd name="T4" fmla="*/ 34498 w 431"/>
              <a:gd name="T5" fmla="*/ 65087 h 369"/>
              <a:gd name="T6" fmla="*/ 66675 w 431"/>
              <a:gd name="T7" fmla="*/ 53269 h 369"/>
              <a:gd name="T8" fmla="*/ 0 w 431"/>
              <a:gd name="T9" fmla="*/ 0 h 369"/>
              <a:gd name="T10" fmla="*/ 0 60000 65536"/>
              <a:gd name="T11" fmla="*/ 0 60000 65536"/>
              <a:gd name="T12" fmla="*/ 0 60000 65536"/>
              <a:gd name="T13" fmla="*/ 0 60000 65536"/>
              <a:gd name="T14" fmla="*/ 0 60000 65536"/>
              <a:gd name="T15" fmla="*/ 0 w 431"/>
              <a:gd name="T16" fmla="*/ 0 h 369"/>
              <a:gd name="T17" fmla="*/ 431 w 431"/>
              <a:gd name="T18" fmla="*/ 369 h 369"/>
            </a:gdLst>
            <a:ahLst/>
            <a:cxnLst>
              <a:cxn ang="T10">
                <a:pos x="T0" y="T1"/>
              </a:cxn>
              <a:cxn ang="T11">
                <a:pos x="T2" y="T3"/>
              </a:cxn>
              <a:cxn ang="T12">
                <a:pos x="T4" y="T5"/>
              </a:cxn>
              <a:cxn ang="T13">
                <a:pos x="T6" y="T7"/>
              </a:cxn>
              <a:cxn ang="T14">
                <a:pos x="T8" y="T9"/>
              </a:cxn>
            </a:cxnLst>
            <a:rect l="T15" t="T16" r="T17" b="T18"/>
            <a:pathLst>
              <a:path w="431" h="369">
                <a:moveTo>
                  <a:pt x="0" y="0"/>
                </a:moveTo>
                <a:lnTo>
                  <a:pt x="7" y="219"/>
                </a:lnTo>
                <a:lnTo>
                  <a:pt x="223" y="369"/>
                </a:lnTo>
                <a:lnTo>
                  <a:pt x="431" y="302"/>
                </a:lnTo>
                <a:lnTo>
                  <a:pt x="0" y="0"/>
                </a:lnTo>
                <a:close/>
              </a:path>
            </a:pathLst>
          </a:custGeom>
          <a:solidFill>
            <a:srgbClr val="FFFF00"/>
          </a:solidFill>
          <a:ln w="9525">
            <a:noFill/>
            <a:round/>
            <a:headEnd/>
            <a:tailEnd/>
          </a:ln>
        </p:spPr>
        <p:txBody>
          <a:bodyPr lIns="57150" tIns="28575" rIns="57150" bIns="28575"/>
          <a:lstStyle/>
          <a:p>
            <a:endParaRPr lang="en-US"/>
          </a:p>
        </p:txBody>
      </p:sp>
      <p:sp>
        <p:nvSpPr>
          <p:cNvPr id="62952" name="Freeform 608"/>
          <p:cNvSpPr>
            <a:spLocks/>
          </p:cNvSpPr>
          <p:nvPr/>
        </p:nvSpPr>
        <p:spPr bwMode="auto">
          <a:xfrm>
            <a:off x="6034088" y="2322513"/>
            <a:ext cx="66675" cy="65087"/>
          </a:xfrm>
          <a:custGeom>
            <a:avLst/>
            <a:gdLst>
              <a:gd name="T0" fmla="*/ 0 w 431"/>
              <a:gd name="T1" fmla="*/ 0 h 369"/>
              <a:gd name="T2" fmla="*/ 1083 w 431"/>
              <a:gd name="T3" fmla="*/ 38629 h 369"/>
              <a:gd name="T4" fmla="*/ 34498 w 431"/>
              <a:gd name="T5" fmla="*/ 65087 h 369"/>
              <a:gd name="T6" fmla="*/ 66675 w 431"/>
              <a:gd name="T7" fmla="*/ 53269 h 369"/>
              <a:gd name="T8" fmla="*/ 0 w 431"/>
              <a:gd name="T9" fmla="*/ 0 h 369"/>
              <a:gd name="T10" fmla="*/ 0 60000 65536"/>
              <a:gd name="T11" fmla="*/ 0 60000 65536"/>
              <a:gd name="T12" fmla="*/ 0 60000 65536"/>
              <a:gd name="T13" fmla="*/ 0 60000 65536"/>
              <a:gd name="T14" fmla="*/ 0 60000 65536"/>
              <a:gd name="T15" fmla="*/ 0 w 431"/>
              <a:gd name="T16" fmla="*/ 0 h 369"/>
              <a:gd name="T17" fmla="*/ 431 w 431"/>
              <a:gd name="T18" fmla="*/ 369 h 369"/>
            </a:gdLst>
            <a:ahLst/>
            <a:cxnLst>
              <a:cxn ang="T10">
                <a:pos x="T0" y="T1"/>
              </a:cxn>
              <a:cxn ang="T11">
                <a:pos x="T2" y="T3"/>
              </a:cxn>
              <a:cxn ang="T12">
                <a:pos x="T4" y="T5"/>
              </a:cxn>
              <a:cxn ang="T13">
                <a:pos x="T6" y="T7"/>
              </a:cxn>
              <a:cxn ang="T14">
                <a:pos x="T8" y="T9"/>
              </a:cxn>
            </a:cxnLst>
            <a:rect l="T15" t="T16" r="T17" b="T18"/>
            <a:pathLst>
              <a:path w="431" h="369">
                <a:moveTo>
                  <a:pt x="0" y="0"/>
                </a:moveTo>
                <a:lnTo>
                  <a:pt x="7" y="219"/>
                </a:lnTo>
                <a:lnTo>
                  <a:pt x="223" y="369"/>
                </a:lnTo>
                <a:lnTo>
                  <a:pt x="431" y="302"/>
                </a:lnTo>
                <a:lnTo>
                  <a:pt x="0" y="0"/>
                </a:lnTo>
                <a:close/>
              </a:path>
            </a:pathLst>
          </a:custGeom>
          <a:noFill/>
          <a:ln w="4763">
            <a:solidFill>
              <a:srgbClr val="000000"/>
            </a:solidFill>
            <a:prstDash val="solid"/>
            <a:round/>
            <a:headEnd/>
            <a:tailEnd/>
          </a:ln>
        </p:spPr>
        <p:txBody>
          <a:bodyPr lIns="57150" tIns="28575" rIns="57150" bIns="28575"/>
          <a:lstStyle/>
          <a:p>
            <a:endParaRPr lang="en-US"/>
          </a:p>
        </p:txBody>
      </p:sp>
      <p:sp>
        <p:nvSpPr>
          <p:cNvPr id="62953" name="Freeform 609"/>
          <p:cNvSpPr>
            <a:spLocks/>
          </p:cNvSpPr>
          <p:nvPr/>
        </p:nvSpPr>
        <p:spPr bwMode="auto">
          <a:xfrm>
            <a:off x="5797550" y="2319338"/>
            <a:ext cx="66675" cy="66675"/>
          </a:xfrm>
          <a:custGeom>
            <a:avLst/>
            <a:gdLst>
              <a:gd name="T0" fmla="*/ 0 w 432"/>
              <a:gd name="T1" fmla="*/ 54241 h 370"/>
              <a:gd name="T2" fmla="*/ 32411 w 432"/>
              <a:gd name="T3" fmla="*/ 66675 h 370"/>
              <a:gd name="T4" fmla="*/ 65595 w 432"/>
              <a:gd name="T5" fmla="*/ 39464 h 370"/>
              <a:gd name="T6" fmla="*/ 66675 w 432"/>
              <a:gd name="T7" fmla="*/ 0 h 370"/>
              <a:gd name="T8" fmla="*/ 0 w 432"/>
              <a:gd name="T9" fmla="*/ 54241 h 370"/>
              <a:gd name="T10" fmla="*/ 0 60000 65536"/>
              <a:gd name="T11" fmla="*/ 0 60000 65536"/>
              <a:gd name="T12" fmla="*/ 0 60000 65536"/>
              <a:gd name="T13" fmla="*/ 0 60000 65536"/>
              <a:gd name="T14" fmla="*/ 0 60000 65536"/>
              <a:gd name="T15" fmla="*/ 0 w 432"/>
              <a:gd name="T16" fmla="*/ 0 h 370"/>
              <a:gd name="T17" fmla="*/ 432 w 432"/>
              <a:gd name="T18" fmla="*/ 370 h 370"/>
            </a:gdLst>
            <a:ahLst/>
            <a:cxnLst>
              <a:cxn ang="T10">
                <a:pos x="T0" y="T1"/>
              </a:cxn>
              <a:cxn ang="T11">
                <a:pos x="T2" y="T3"/>
              </a:cxn>
              <a:cxn ang="T12">
                <a:pos x="T4" y="T5"/>
              </a:cxn>
              <a:cxn ang="T13">
                <a:pos x="T6" y="T7"/>
              </a:cxn>
              <a:cxn ang="T14">
                <a:pos x="T8" y="T9"/>
              </a:cxn>
            </a:cxnLst>
            <a:rect l="T15" t="T16" r="T17" b="T18"/>
            <a:pathLst>
              <a:path w="432" h="370">
                <a:moveTo>
                  <a:pt x="0" y="301"/>
                </a:moveTo>
                <a:lnTo>
                  <a:pt x="210" y="370"/>
                </a:lnTo>
                <a:lnTo>
                  <a:pt x="425" y="219"/>
                </a:lnTo>
                <a:lnTo>
                  <a:pt x="432" y="0"/>
                </a:lnTo>
                <a:lnTo>
                  <a:pt x="0" y="301"/>
                </a:lnTo>
                <a:close/>
              </a:path>
            </a:pathLst>
          </a:custGeom>
          <a:solidFill>
            <a:srgbClr val="FFFF00"/>
          </a:solidFill>
          <a:ln w="9525">
            <a:noFill/>
            <a:round/>
            <a:headEnd/>
            <a:tailEnd/>
          </a:ln>
        </p:spPr>
        <p:txBody>
          <a:bodyPr lIns="57150" tIns="28575" rIns="57150" bIns="28575"/>
          <a:lstStyle/>
          <a:p>
            <a:endParaRPr lang="en-US"/>
          </a:p>
        </p:txBody>
      </p:sp>
      <p:sp>
        <p:nvSpPr>
          <p:cNvPr id="62954" name="Freeform 610"/>
          <p:cNvSpPr>
            <a:spLocks/>
          </p:cNvSpPr>
          <p:nvPr/>
        </p:nvSpPr>
        <p:spPr bwMode="auto">
          <a:xfrm>
            <a:off x="5797550" y="2319338"/>
            <a:ext cx="66675" cy="66675"/>
          </a:xfrm>
          <a:custGeom>
            <a:avLst/>
            <a:gdLst>
              <a:gd name="T0" fmla="*/ 0 w 432"/>
              <a:gd name="T1" fmla="*/ 54241 h 370"/>
              <a:gd name="T2" fmla="*/ 32411 w 432"/>
              <a:gd name="T3" fmla="*/ 66675 h 370"/>
              <a:gd name="T4" fmla="*/ 65595 w 432"/>
              <a:gd name="T5" fmla="*/ 39464 h 370"/>
              <a:gd name="T6" fmla="*/ 66675 w 432"/>
              <a:gd name="T7" fmla="*/ 0 h 370"/>
              <a:gd name="T8" fmla="*/ 0 w 432"/>
              <a:gd name="T9" fmla="*/ 54241 h 370"/>
              <a:gd name="T10" fmla="*/ 0 60000 65536"/>
              <a:gd name="T11" fmla="*/ 0 60000 65536"/>
              <a:gd name="T12" fmla="*/ 0 60000 65536"/>
              <a:gd name="T13" fmla="*/ 0 60000 65536"/>
              <a:gd name="T14" fmla="*/ 0 60000 65536"/>
              <a:gd name="T15" fmla="*/ 0 w 432"/>
              <a:gd name="T16" fmla="*/ 0 h 370"/>
              <a:gd name="T17" fmla="*/ 432 w 432"/>
              <a:gd name="T18" fmla="*/ 370 h 370"/>
            </a:gdLst>
            <a:ahLst/>
            <a:cxnLst>
              <a:cxn ang="T10">
                <a:pos x="T0" y="T1"/>
              </a:cxn>
              <a:cxn ang="T11">
                <a:pos x="T2" y="T3"/>
              </a:cxn>
              <a:cxn ang="T12">
                <a:pos x="T4" y="T5"/>
              </a:cxn>
              <a:cxn ang="T13">
                <a:pos x="T6" y="T7"/>
              </a:cxn>
              <a:cxn ang="T14">
                <a:pos x="T8" y="T9"/>
              </a:cxn>
            </a:cxnLst>
            <a:rect l="T15" t="T16" r="T17" b="T18"/>
            <a:pathLst>
              <a:path w="432" h="370">
                <a:moveTo>
                  <a:pt x="0" y="301"/>
                </a:moveTo>
                <a:lnTo>
                  <a:pt x="210" y="370"/>
                </a:lnTo>
                <a:lnTo>
                  <a:pt x="425" y="219"/>
                </a:lnTo>
                <a:lnTo>
                  <a:pt x="432" y="0"/>
                </a:lnTo>
                <a:lnTo>
                  <a:pt x="0" y="301"/>
                </a:lnTo>
                <a:close/>
              </a:path>
            </a:pathLst>
          </a:custGeom>
          <a:noFill/>
          <a:ln w="4763">
            <a:solidFill>
              <a:srgbClr val="000000"/>
            </a:solidFill>
            <a:prstDash val="solid"/>
            <a:round/>
            <a:headEnd/>
            <a:tailEnd/>
          </a:ln>
        </p:spPr>
        <p:txBody>
          <a:bodyPr lIns="57150" tIns="28575" rIns="57150" bIns="28575"/>
          <a:lstStyle/>
          <a:p>
            <a:endParaRPr lang="en-US"/>
          </a:p>
        </p:txBody>
      </p:sp>
      <p:sp>
        <p:nvSpPr>
          <p:cNvPr id="62955" name="Rectangle 611"/>
          <p:cNvSpPr>
            <a:spLocks noChangeArrowheads="1"/>
          </p:cNvSpPr>
          <p:nvPr/>
        </p:nvSpPr>
        <p:spPr bwMode="auto">
          <a:xfrm>
            <a:off x="5868988" y="2408238"/>
            <a:ext cx="152400" cy="61912"/>
          </a:xfrm>
          <a:prstGeom prst="rect">
            <a:avLst/>
          </a:prstGeom>
          <a:noFill/>
          <a:ln w="9525">
            <a:noFill/>
            <a:miter lim="800000"/>
            <a:headEnd/>
            <a:tailEnd/>
          </a:ln>
        </p:spPr>
        <p:txBody>
          <a:bodyPr wrap="none" lIns="0" tIns="0" rIns="0" bIns="0">
            <a:spAutoFit/>
          </a:bodyPr>
          <a:lstStyle/>
          <a:p>
            <a:r>
              <a:rPr lang="en-US" sz="400">
                <a:solidFill>
                  <a:srgbClr val="000000"/>
                </a:solidFill>
              </a:rPr>
              <a:t>Steam</a:t>
            </a:r>
            <a:endParaRPr lang="en-US"/>
          </a:p>
        </p:txBody>
      </p:sp>
      <p:sp>
        <p:nvSpPr>
          <p:cNvPr id="62956" name="Rectangle 612"/>
          <p:cNvSpPr>
            <a:spLocks noChangeArrowheads="1"/>
          </p:cNvSpPr>
          <p:nvPr/>
        </p:nvSpPr>
        <p:spPr bwMode="auto">
          <a:xfrm>
            <a:off x="5819775" y="2473325"/>
            <a:ext cx="247650" cy="61913"/>
          </a:xfrm>
          <a:prstGeom prst="rect">
            <a:avLst/>
          </a:prstGeom>
          <a:noFill/>
          <a:ln w="9525">
            <a:noFill/>
            <a:miter lim="800000"/>
            <a:headEnd/>
            <a:tailEnd/>
          </a:ln>
        </p:spPr>
        <p:txBody>
          <a:bodyPr wrap="none" lIns="0" tIns="0" rIns="0" bIns="0">
            <a:spAutoFit/>
          </a:bodyPr>
          <a:lstStyle/>
          <a:p>
            <a:r>
              <a:rPr lang="en-US" sz="400">
                <a:solidFill>
                  <a:srgbClr val="000000"/>
                </a:solidFill>
              </a:rPr>
              <a:t>Generator</a:t>
            </a:r>
            <a:endParaRPr lang="en-US"/>
          </a:p>
        </p:txBody>
      </p:sp>
      <p:sp>
        <p:nvSpPr>
          <p:cNvPr id="62957" name="Line 613"/>
          <p:cNvSpPr>
            <a:spLocks noChangeShapeType="1"/>
          </p:cNvSpPr>
          <p:nvPr/>
        </p:nvSpPr>
        <p:spPr bwMode="auto">
          <a:xfrm flipV="1">
            <a:off x="6113463" y="2314575"/>
            <a:ext cx="0" cy="57150"/>
          </a:xfrm>
          <a:prstGeom prst="line">
            <a:avLst/>
          </a:prstGeom>
          <a:noFill/>
          <a:ln w="4763">
            <a:solidFill>
              <a:srgbClr val="000000"/>
            </a:solidFill>
            <a:round/>
            <a:headEnd/>
            <a:tailEnd/>
          </a:ln>
        </p:spPr>
        <p:txBody>
          <a:bodyPr lIns="57150" tIns="28575" rIns="57150" bIns="28575"/>
          <a:lstStyle/>
          <a:p>
            <a:endParaRPr lang="en-US"/>
          </a:p>
        </p:txBody>
      </p:sp>
      <p:sp>
        <p:nvSpPr>
          <p:cNvPr id="62958" name="Line 614"/>
          <p:cNvSpPr>
            <a:spLocks noChangeShapeType="1"/>
          </p:cNvSpPr>
          <p:nvPr/>
        </p:nvSpPr>
        <p:spPr bwMode="auto">
          <a:xfrm flipV="1">
            <a:off x="6100763" y="2370138"/>
            <a:ext cx="14287" cy="6350"/>
          </a:xfrm>
          <a:prstGeom prst="line">
            <a:avLst/>
          </a:prstGeom>
          <a:noFill/>
          <a:ln w="4763">
            <a:solidFill>
              <a:srgbClr val="000000"/>
            </a:solidFill>
            <a:round/>
            <a:headEnd/>
            <a:tailEnd/>
          </a:ln>
        </p:spPr>
        <p:txBody>
          <a:bodyPr lIns="57150" tIns="28575" rIns="57150" bIns="28575"/>
          <a:lstStyle/>
          <a:p>
            <a:endParaRPr lang="en-US"/>
          </a:p>
        </p:txBody>
      </p:sp>
      <p:sp>
        <p:nvSpPr>
          <p:cNvPr id="62959" name="Line 615"/>
          <p:cNvSpPr>
            <a:spLocks noChangeShapeType="1"/>
          </p:cNvSpPr>
          <p:nvPr/>
        </p:nvSpPr>
        <p:spPr bwMode="auto">
          <a:xfrm flipV="1">
            <a:off x="6034088" y="2314575"/>
            <a:ext cx="0" cy="7938"/>
          </a:xfrm>
          <a:prstGeom prst="line">
            <a:avLst/>
          </a:prstGeom>
          <a:noFill/>
          <a:ln w="4763">
            <a:solidFill>
              <a:srgbClr val="000000"/>
            </a:solidFill>
            <a:round/>
            <a:headEnd/>
            <a:tailEnd/>
          </a:ln>
        </p:spPr>
        <p:txBody>
          <a:bodyPr lIns="57150" tIns="28575" rIns="57150" bIns="28575"/>
          <a:lstStyle/>
          <a:p>
            <a:endParaRPr lang="en-US"/>
          </a:p>
        </p:txBody>
      </p:sp>
      <p:sp>
        <p:nvSpPr>
          <p:cNvPr id="62960" name="Line 616"/>
          <p:cNvSpPr>
            <a:spLocks noChangeShapeType="1"/>
          </p:cNvSpPr>
          <p:nvPr/>
        </p:nvSpPr>
        <p:spPr bwMode="auto">
          <a:xfrm flipV="1">
            <a:off x="5864225" y="2311400"/>
            <a:ext cx="0" cy="6350"/>
          </a:xfrm>
          <a:prstGeom prst="line">
            <a:avLst/>
          </a:prstGeom>
          <a:noFill/>
          <a:ln w="4763">
            <a:solidFill>
              <a:srgbClr val="000000"/>
            </a:solidFill>
            <a:round/>
            <a:headEnd/>
            <a:tailEnd/>
          </a:ln>
        </p:spPr>
        <p:txBody>
          <a:bodyPr lIns="57150" tIns="28575" rIns="57150" bIns="28575"/>
          <a:lstStyle/>
          <a:p>
            <a:endParaRPr lang="en-US"/>
          </a:p>
        </p:txBody>
      </p:sp>
      <p:sp>
        <p:nvSpPr>
          <p:cNvPr id="62961" name="Line 617"/>
          <p:cNvSpPr>
            <a:spLocks noChangeShapeType="1"/>
          </p:cNvSpPr>
          <p:nvPr/>
        </p:nvSpPr>
        <p:spPr bwMode="auto">
          <a:xfrm flipV="1">
            <a:off x="5783263" y="2312988"/>
            <a:ext cx="0" cy="57150"/>
          </a:xfrm>
          <a:prstGeom prst="line">
            <a:avLst/>
          </a:prstGeom>
          <a:noFill/>
          <a:ln w="4763">
            <a:solidFill>
              <a:srgbClr val="000000"/>
            </a:solidFill>
            <a:round/>
            <a:headEnd/>
            <a:tailEnd/>
          </a:ln>
        </p:spPr>
        <p:txBody>
          <a:bodyPr lIns="57150" tIns="28575" rIns="57150" bIns="28575"/>
          <a:lstStyle/>
          <a:p>
            <a:endParaRPr lang="en-US"/>
          </a:p>
        </p:txBody>
      </p:sp>
      <p:sp>
        <p:nvSpPr>
          <p:cNvPr id="62962" name="Line 618"/>
          <p:cNvSpPr>
            <a:spLocks noChangeShapeType="1"/>
          </p:cNvSpPr>
          <p:nvPr/>
        </p:nvSpPr>
        <p:spPr bwMode="auto">
          <a:xfrm>
            <a:off x="5783263" y="2368550"/>
            <a:ext cx="12700" cy="4763"/>
          </a:xfrm>
          <a:prstGeom prst="line">
            <a:avLst/>
          </a:prstGeom>
          <a:noFill/>
          <a:ln w="4763">
            <a:solidFill>
              <a:srgbClr val="000000"/>
            </a:solidFill>
            <a:round/>
            <a:headEnd/>
            <a:tailEnd/>
          </a:ln>
        </p:spPr>
        <p:txBody>
          <a:bodyPr lIns="57150" tIns="28575" rIns="57150" bIns="28575"/>
          <a:lstStyle/>
          <a:p>
            <a:endParaRPr lang="en-US"/>
          </a:p>
        </p:txBody>
      </p:sp>
      <p:sp>
        <p:nvSpPr>
          <p:cNvPr id="62963" name="Rectangle 619"/>
          <p:cNvSpPr>
            <a:spLocks noChangeArrowheads="1"/>
          </p:cNvSpPr>
          <p:nvPr/>
        </p:nvSpPr>
        <p:spPr bwMode="auto">
          <a:xfrm>
            <a:off x="4454525" y="3735388"/>
            <a:ext cx="1347788" cy="63500"/>
          </a:xfrm>
          <a:prstGeom prst="rect">
            <a:avLst/>
          </a:prstGeom>
          <a:solidFill>
            <a:srgbClr val="FF0000"/>
          </a:solidFill>
          <a:ln w="9525">
            <a:noFill/>
            <a:miter lim="800000"/>
            <a:headEnd/>
            <a:tailEnd/>
          </a:ln>
        </p:spPr>
        <p:txBody>
          <a:bodyPr lIns="57150" tIns="28575" rIns="57150" bIns="28575"/>
          <a:lstStyle/>
          <a:p>
            <a:endParaRPr lang="en-US"/>
          </a:p>
        </p:txBody>
      </p:sp>
      <p:sp>
        <p:nvSpPr>
          <p:cNvPr id="62964" name="Rectangle 620"/>
          <p:cNvSpPr>
            <a:spLocks noChangeArrowheads="1"/>
          </p:cNvSpPr>
          <p:nvPr/>
        </p:nvSpPr>
        <p:spPr bwMode="auto">
          <a:xfrm>
            <a:off x="4454525" y="3735388"/>
            <a:ext cx="1347788" cy="63500"/>
          </a:xfrm>
          <a:prstGeom prst="rect">
            <a:avLst/>
          </a:prstGeom>
          <a:noFill/>
          <a:ln w="4763">
            <a:solidFill>
              <a:srgbClr val="000000"/>
            </a:solidFill>
            <a:miter lim="800000"/>
            <a:headEnd/>
            <a:tailEnd/>
          </a:ln>
        </p:spPr>
        <p:txBody>
          <a:bodyPr lIns="57150" tIns="28575" rIns="57150" bIns="28575"/>
          <a:lstStyle/>
          <a:p>
            <a:endParaRPr lang="en-US"/>
          </a:p>
        </p:txBody>
      </p:sp>
      <p:sp>
        <p:nvSpPr>
          <p:cNvPr id="62965" name="Rectangle 621"/>
          <p:cNvSpPr>
            <a:spLocks noChangeArrowheads="1"/>
          </p:cNvSpPr>
          <p:nvPr/>
        </p:nvSpPr>
        <p:spPr bwMode="auto">
          <a:xfrm>
            <a:off x="5795963" y="3736975"/>
            <a:ext cx="12700" cy="61913"/>
          </a:xfrm>
          <a:prstGeom prst="rect">
            <a:avLst/>
          </a:prstGeom>
          <a:solidFill>
            <a:srgbClr val="FF0000"/>
          </a:solidFill>
          <a:ln w="9525">
            <a:noFill/>
            <a:miter lim="800000"/>
            <a:headEnd/>
            <a:tailEnd/>
          </a:ln>
        </p:spPr>
        <p:txBody>
          <a:bodyPr lIns="57150" tIns="28575" rIns="57150" bIns="28575"/>
          <a:lstStyle/>
          <a:p>
            <a:endParaRPr lang="en-US"/>
          </a:p>
        </p:txBody>
      </p:sp>
      <p:sp>
        <p:nvSpPr>
          <p:cNvPr id="62966" name="Rectangle 622"/>
          <p:cNvSpPr>
            <a:spLocks noChangeArrowheads="1"/>
          </p:cNvSpPr>
          <p:nvPr/>
        </p:nvSpPr>
        <p:spPr bwMode="auto">
          <a:xfrm>
            <a:off x="6086475" y="3751263"/>
            <a:ext cx="190500" cy="47625"/>
          </a:xfrm>
          <a:prstGeom prst="rect">
            <a:avLst/>
          </a:prstGeom>
          <a:solidFill>
            <a:srgbClr val="0000FF"/>
          </a:solidFill>
          <a:ln w="9525">
            <a:noFill/>
            <a:miter lim="800000"/>
            <a:headEnd/>
            <a:tailEnd/>
          </a:ln>
        </p:spPr>
        <p:txBody>
          <a:bodyPr lIns="57150" tIns="28575" rIns="57150" bIns="28575"/>
          <a:lstStyle/>
          <a:p>
            <a:endParaRPr lang="en-US"/>
          </a:p>
        </p:txBody>
      </p:sp>
      <p:sp>
        <p:nvSpPr>
          <p:cNvPr id="62967" name="Rectangle 623"/>
          <p:cNvSpPr>
            <a:spLocks noChangeArrowheads="1"/>
          </p:cNvSpPr>
          <p:nvPr/>
        </p:nvSpPr>
        <p:spPr bwMode="auto">
          <a:xfrm>
            <a:off x="6086475" y="3751263"/>
            <a:ext cx="190500" cy="47625"/>
          </a:xfrm>
          <a:prstGeom prst="rect">
            <a:avLst/>
          </a:prstGeom>
          <a:noFill/>
          <a:ln w="4763">
            <a:solidFill>
              <a:srgbClr val="000000"/>
            </a:solidFill>
            <a:miter lim="800000"/>
            <a:headEnd/>
            <a:tailEnd/>
          </a:ln>
        </p:spPr>
        <p:txBody>
          <a:bodyPr lIns="57150" tIns="28575" rIns="57150" bIns="28575"/>
          <a:lstStyle/>
          <a:p>
            <a:endParaRPr lang="en-US"/>
          </a:p>
        </p:txBody>
      </p:sp>
      <p:sp>
        <p:nvSpPr>
          <p:cNvPr id="62968" name="Rectangle 624"/>
          <p:cNvSpPr>
            <a:spLocks noChangeArrowheads="1"/>
          </p:cNvSpPr>
          <p:nvPr/>
        </p:nvSpPr>
        <p:spPr bwMode="auto">
          <a:xfrm>
            <a:off x="6081713" y="3752850"/>
            <a:ext cx="7937" cy="46038"/>
          </a:xfrm>
          <a:prstGeom prst="rect">
            <a:avLst/>
          </a:prstGeom>
          <a:solidFill>
            <a:srgbClr val="0000FF"/>
          </a:solidFill>
          <a:ln w="9525">
            <a:noFill/>
            <a:miter lim="800000"/>
            <a:headEnd/>
            <a:tailEnd/>
          </a:ln>
        </p:spPr>
        <p:txBody>
          <a:bodyPr lIns="57150" tIns="28575" rIns="57150" bIns="28575"/>
          <a:lstStyle/>
          <a:p>
            <a:endParaRPr lang="en-US"/>
          </a:p>
        </p:txBody>
      </p:sp>
      <p:sp>
        <p:nvSpPr>
          <p:cNvPr id="62969" name="Rectangle 625"/>
          <p:cNvSpPr>
            <a:spLocks noChangeArrowheads="1"/>
          </p:cNvSpPr>
          <p:nvPr/>
        </p:nvSpPr>
        <p:spPr bwMode="auto">
          <a:xfrm>
            <a:off x="6238875" y="2298700"/>
            <a:ext cx="39688" cy="1420813"/>
          </a:xfrm>
          <a:prstGeom prst="rect">
            <a:avLst/>
          </a:prstGeom>
          <a:solidFill>
            <a:srgbClr val="0000FF"/>
          </a:solidFill>
          <a:ln w="9525">
            <a:noFill/>
            <a:miter lim="800000"/>
            <a:headEnd/>
            <a:tailEnd/>
          </a:ln>
        </p:spPr>
        <p:txBody>
          <a:bodyPr lIns="57150" tIns="28575" rIns="57150" bIns="28575"/>
          <a:lstStyle/>
          <a:p>
            <a:endParaRPr lang="en-US"/>
          </a:p>
        </p:txBody>
      </p:sp>
      <p:sp>
        <p:nvSpPr>
          <p:cNvPr id="62970" name="Rectangle 626"/>
          <p:cNvSpPr>
            <a:spLocks noChangeArrowheads="1"/>
          </p:cNvSpPr>
          <p:nvPr/>
        </p:nvSpPr>
        <p:spPr bwMode="auto">
          <a:xfrm>
            <a:off x="6238875" y="2298700"/>
            <a:ext cx="39688" cy="1420813"/>
          </a:xfrm>
          <a:prstGeom prst="rect">
            <a:avLst/>
          </a:prstGeom>
          <a:noFill/>
          <a:ln w="4763">
            <a:solidFill>
              <a:srgbClr val="000000"/>
            </a:solidFill>
            <a:miter lim="800000"/>
            <a:headEnd/>
            <a:tailEnd/>
          </a:ln>
        </p:spPr>
        <p:txBody>
          <a:bodyPr lIns="57150" tIns="28575" rIns="57150" bIns="28575"/>
          <a:lstStyle/>
          <a:p>
            <a:endParaRPr lang="en-US"/>
          </a:p>
        </p:txBody>
      </p:sp>
      <p:sp>
        <p:nvSpPr>
          <p:cNvPr id="62971" name="Rectangle 627"/>
          <p:cNvSpPr>
            <a:spLocks noChangeArrowheads="1"/>
          </p:cNvSpPr>
          <p:nvPr/>
        </p:nvSpPr>
        <p:spPr bwMode="auto">
          <a:xfrm>
            <a:off x="6234113" y="3675063"/>
            <a:ext cx="7937" cy="44450"/>
          </a:xfrm>
          <a:prstGeom prst="rect">
            <a:avLst/>
          </a:prstGeom>
          <a:solidFill>
            <a:srgbClr val="0000FF"/>
          </a:solidFill>
          <a:ln w="9525">
            <a:noFill/>
            <a:miter lim="800000"/>
            <a:headEnd/>
            <a:tailEnd/>
          </a:ln>
        </p:spPr>
        <p:txBody>
          <a:bodyPr lIns="57150" tIns="28575" rIns="57150" bIns="28575"/>
          <a:lstStyle/>
          <a:p>
            <a:endParaRPr lang="en-US"/>
          </a:p>
        </p:txBody>
      </p:sp>
      <p:sp>
        <p:nvSpPr>
          <p:cNvPr id="62972" name="Rectangle 628"/>
          <p:cNvSpPr>
            <a:spLocks noChangeArrowheads="1"/>
          </p:cNvSpPr>
          <p:nvPr/>
        </p:nvSpPr>
        <p:spPr bwMode="auto">
          <a:xfrm>
            <a:off x="6238875" y="3751263"/>
            <a:ext cx="39688" cy="88900"/>
          </a:xfrm>
          <a:prstGeom prst="rect">
            <a:avLst/>
          </a:prstGeom>
          <a:solidFill>
            <a:srgbClr val="0000FF"/>
          </a:solidFill>
          <a:ln w="9525">
            <a:noFill/>
            <a:miter lim="800000"/>
            <a:headEnd/>
            <a:tailEnd/>
          </a:ln>
        </p:spPr>
        <p:txBody>
          <a:bodyPr lIns="57150" tIns="28575" rIns="57150" bIns="28575"/>
          <a:lstStyle/>
          <a:p>
            <a:endParaRPr lang="en-US"/>
          </a:p>
        </p:txBody>
      </p:sp>
      <p:sp>
        <p:nvSpPr>
          <p:cNvPr id="62973" name="Rectangle 629"/>
          <p:cNvSpPr>
            <a:spLocks noChangeArrowheads="1"/>
          </p:cNvSpPr>
          <p:nvPr/>
        </p:nvSpPr>
        <p:spPr bwMode="auto">
          <a:xfrm>
            <a:off x="6238875" y="3751263"/>
            <a:ext cx="39688" cy="88900"/>
          </a:xfrm>
          <a:prstGeom prst="rect">
            <a:avLst/>
          </a:prstGeom>
          <a:noFill/>
          <a:ln w="4763">
            <a:solidFill>
              <a:srgbClr val="000000"/>
            </a:solidFill>
            <a:miter lim="800000"/>
            <a:headEnd/>
            <a:tailEnd/>
          </a:ln>
        </p:spPr>
        <p:txBody>
          <a:bodyPr lIns="57150" tIns="28575" rIns="57150" bIns="28575"/>
          <a:lstStyle/>
          <a:p>
            <a:endParaRPr lang="en-US"/>
          </a:p>
        </p:txBody>
      </p:sp>
      <p:sp>
        <p:nvSpPr>
          <p:cNvPr id="62974" name="Rectangle 630"/>
          <p:cNvSpPr>
            <a:spLocks noChangeArrowheads="1"/>
          </p:cNvSpPr>
          <p:nvPr/>
        </p:nvSpPr>
        <p:spPr bwMode="auto">
          <a:xfrm>
            <a:off x="6234113" y="3754438"/>
            <a:ext cx="7937" cy="44450"/>
          </a:xfrm>
          <a:prstGeom prst="rect">
            <a:avLst/>
          </a:prstGeom>
          <a:solidFill>
            <a:srgbClr val="0000FF"/>
          </a:solidFill>
          <a:ln w="9525">
            <a:noFill/>
            <a:miter lim="800000"/>
            <a:headEnd/>
            <a:tailEnd/>
          </a:ln>
        </p:spPr>
        <p:txBody>
          <a:bodyPr lIns="57150" tIns="28575" rIns="57150" bIns="28575"/>
          <a:lstStyle/>
          <a:p>
            <a:endParaRPr lang="en-US"/>
          </a:p>
        </p:txBody>
      </p:sp>
      <p:sp>
        <p:nvSpPr>
          <p:cNvPr id="62975" name="Rectangle 631"/>
          <p:cNvSpPr>
            <a:spLocks noChangeArrowheads="1"/>
          </p:cNvSpPr>
          <p:nvPr/>
        </p:nvSpPr>
        <p:spPr bwMode="auto">
          <a:xfrm>
            <a:off x="4733925" y="2309813"/>
            <a:ext cx="39688" cy="1122362"/>
          </a:xfrm>
          <a:prstGeom prst="rect">
            <a:avLst/>
          </a:prstGeom>
          <a:solidFill>
            <a:srgbClr val="0000FF"/>
          </a:solidFill>
          <a:ln w="9525">
            <a:noFill/>
            <a:miter lim="800000"/>
            <a:headEnd/>
            <a:tailEnd/>
          </a:ln>
        </p:spPr>
        <p:txBody>
          <a:bodyPr lIns="57150" tIns="28575" rIns="57150" bIns="28575"/>
          <a:lstStyle/>
          <a:p>
            <a:endParaRPr lang="en-US"/>
          </a:p>
        </p:txBody>
      </p:sp>
      <p:sp>
        <p:nvSpPr>
          <p:cNvPr id="62976" name="Rectangle 632"/>
          <p:cNvSpPr>
            <a:spLocks noChangeArrowheads="1"/>
          </p:cNvSpPr>
          <p:nvPr/>
        </p:nvSpPr>
        <p:spPr bwMode="auto">
          <a:xfrm>
            <a:off x="4733925" y="2309813"/>
            <a:ext cx="39688" cy="1122362"/>
          </a:xfrm>
          <a:prstGeom prst="rect">
            <a:avLst/>
          </a:prstGeom>
          <a:noFill/>
          <a:ln w="4763">
            <a:solidFill>
              <a:srgbClr val="000000"/>
            </a:solidFill>
            <a:miter lim="800000"/>
            <a:headEnd/>
            <a:tailEnd/>
          </a:ln>
        </p:spPr>
        <p:txBody>
          <a:bodyPr lIns="57150" tIns="28575" rIns="57150" bIns="28575"/>
          <a:lstStyle/>
          <a:p>
            <a:endParaRPr lang="en-US"/>
          </a:p>
        </p:txBody>
      </p:sp>
      <p:sp>
        <p:nvSpPr>
          <p:cNvPr id="62977" name="Rectangle 633"/>
          <p:cNvSpPr>
            <a:spLocks noChangeArrowheads="1"/>
          </p:cNvSpPr>
          <p:nvPr/>
        </p:nvSpPr>
        <p:spPr bwMode="auto">
          <a:xfrm>
            <a:off x="4468813" y="3384550"/>
            <a:ext cx="304800" cy="47625"/>
          </a:xfrm>
          <a:prstGeom prst="rect">
            <a:avLst/>
          </a:prstGeom>
          <a:solidFill>
            <a:srgbClr val="0000FF"/>
          </a:solidFill>
          <a:ln w="9525">
            <a:noFill/>
            <a:miter lim="800000"/>
            <a:headEnd/>
            <a:tailEnd/>
          </a:ln>
        </p:spPr>
        <p:txBody>
          <a:bodyPr lIns="57150" tIns="28575" rIns="57150" bIns="28575"/>
          <a:lstStyle/>
          <a:p>
            <a:endParaRPr lang="en-US"/>
          </a:p>
        </p:txBody>
      </p:sp>
      <p:sp>
        <p:nvSpPr>
          <p:cNvPr id="62978" name="Rectangle 634"/>
          <p:cNvSpPr>
            <a:spLocks noChangeArrowheads="1"/>
          </p:cNvSpPr>
          <p:nvPr/>
        </p:nvSpPr>
        <p:spPr bwMode="auto">
          <a:xfrm>
            <a:off x="4468813" y="3384550"/>
            <a:ext cx="304800" cy="47625"/>
          </a:xfrm>
          <a:prstGeom prst="rect">
            <a:avLst/>
          </a:prstGeom>
          <a:noFill/>
          <a:ln w="4763">
            <a:solidFill>
              <a:srgbClr val="000000"/>
            </a:solidFill>
            <a:miter lim="800000"/>
            <a:headEnd/>
            <a:tailEnd/>
          </a:ln>
        </p:spPr>
        <p:txBody>
          <a:bodyPr lIns="57150" tIns="28575" rIns="57150" bIns="28575"/>
          <a:lstStyle/>
          <a:p>
            <a:endParaRPr lang="en-US"/>
          </a:p>
        </p:txBody>
      </p:sp>
      <p:sp>
        <p:nvSpPr>
          <p:cNvPr id="62979" name="Rectangle 635"/>
          <p:cNvSpPr>
            <a:spLocks noChangeArrowheads="1"/>
          </p:cNvSpPr>
          <p:nvPr/>
        </p:nvSpPr>
        <p:spPr bwMode="auto">
          <a:xfrm>
            <a:off x="4733925" y="3378200"/>
            <a:ext cx="38100" cy="11113"/>
          </a:xfrm>
          <a:prstGeom prst="rect">
            <a:avLst/>
          </a:prstGeom>
          <a:solidFill>
            <a:srgbClr val="0000FF"/>
          </a:solidFill>
          <a:ln w="9525">
            <a:noFill/>
            <a:miter lim="800000"/>
            <a:headEnd/>
            <a:tailEnd/>
          </a:ln>
        </p:spPr>
        <p:txBody>
          <a:bodyPr lIns="57150" tIns="28575" rIns="57150" bIns="28575"/>
          <a:lstStyle/>
          <a:p>
            <a:endParaRPr lang="en-US"/>
          </a:p>
        </p:txBody>
      </p:sp>
      <p:sp>
        <p:nvSpPr>
          <p:cNvPr id="62980" name="Rectangle 636"/>
          <p:cNvSpPr>
            <a:spLocks noChangeArrowheads="1"/>
          </p:cNvSpPr>
          <p:nvPr/>
        </p:nvSpPr>
        <p:spPr bwMode="auto">
          <a:xfrm>
            <a:off x="4592638" y="3432175"/>
            <a:ext cx="26987" cy="260350"/>
          </a:xfrm>
          <a:prstGeom prst="rect">
            <a:avLst/>
          </a:prstGeom>
          <a:solidFill>
            <a:srgbClr val="00CCFF"/>
          </a:solidFill>
          <a:ln w="9525">
            <a:noFill/>
            <a:miter lim="800000"/>
            <a:headEnd/>
            <a:tailEnd/>
          </a:ln>
        </p:spPr>
        <p:txBody>
          <a:bodyPr lIns="57150" tIns="28575" rIns="57150" bIns="28575"/>
          <a:lstStyle/>
          <a:p>
            <a:endParaRPr lang="en-US"/>
          </a:p>
        </p:txBody>
      </p:sp>
      <p:sp>
        <p:nvSpPr>
          <p:cNvPr id="62981" name="Rectangle 637"/>
          <p:cNvSpPr>
            <a:spLocks noChangeArrowheads="1"/>
          </p:cNvSpPr>
          <p:nvPr/>
        </p:nvSpPr>
        <p:spPr bwMode="auto">
          <a:xfrm>
            <a:off x="4592638" y="3432175"/>
            <a:ext cx="26987" cy="260350"/>
          </a:xfrm>
          <a:prstGeom prst="rect">
            <a:avLst/>
          </a:prstGeom>
          <a:noFill/>
          <a:ln w="4763">
            <a:solidFill>
              <a:srgbClr val="000000"/>
            </a:solidFill>
            <a:miter lim="800000"/>
            <a:headEnd/>
            <a:tailEnd/>
          </a:ln>
        </p:spPr>
        <p:txBody>
          <a:bodyPr lIns="57150" tIns="28575" rIns="57150" bIns="28575"/>
          <a:lstStyle/>
          <a:p>
            <a:endParaRPr lang="en-US"/>
          </a:p>
        </p:txBody>
      </p:sp>
      <p:sp>
        <p:nvSpPr>
          <p:cNvPr id="62982" name="Rectangle 638"/>
          <p:cNvSpPr>
            <a:spLocks noChangeArrowheads="1"/>
          </p:cNvSpPr>
          <p:nvPr/>
        </p:nvSpPr>
        <p:spPr bwMode="auto">
          <a:xfrm>
            <a:off x="4594225" y="3684588"/>
            <a:ext cx="23813" cy="9525"/>
          </a:xfrm>
          <a:prstGeom prst="rect">
            <a:avLst/>
          </a:prstGeom>
          <a:solidFill>
            <a:srgbClr val="00CCFF"/>
          </a:solidFill>
          <a:ln w="9525">
            <a:noFill/>
            <a:miter lim="800000"/>
            <a:headEnd/>
            <a:tailEnd/>
          </a:ln>
        </p:spPr>
        <p:txBody>
          <a:bodyPr lIns="57150" tIns="28575" rIns="57150" bIns="28575"/>
          <a:lstStyle/>
          <a:p>
            <a:endParaRPr lang="en-US"/>
          </a:p>
        </p:txBody>
      </p:sp>
      <p:sp>
        <p:nvSpPr>
          <p:cNvPr id="62983" name="Freeform 639"/>
          <p:cNvSpPr>
            <a:spLocks/>
          </p:cNvSpPr>
          <p:nvPr/>
        </p:nvSpPr>
        <p:spPr bwMode="auto">
          <a:xfrm>
            <a:off x="5373688" y="3667125"/>
            <a:ext cx="163512" cy="47625"/>
          </a:xfrm>
          <a:custGeom>
            <a:avLst/>
            <a:gdLst>
              <a:gd name="T0" fmla="*/ 122595 w 1051"/>
              <a:gd name="T1" fmla="*/ 0 h 263"/>
              <a:gd name="T2" fmla="*/ 122595 w 1051"/>
              <a:gd name="T3" fmla="*/ 11770 h 263"/>
              <a:gd name="T4" fmla="*/ 0 w 1051"/>
              <a:gd name="T5" fmla="*/ 11770 h 263"/>
              <a:gd name="T6" fmla="*/ 0 w 1051"/>
              <a:gd name="T7" fmla="*/ 35492 h 263"/>
              <a:gd name="T8" fmla="*/ 122595 w 1051"/>
              <a:gd name="T9" fmla="*/ 35492 h 263"/>
              <a:gd name="T10" fmla="*/ 122595 w 1051"/>
              <a:gd name="T11" fmla="*/ 47625 h 263"/>
              <a:gd name="T12" fmla="*/ 163512 w 1051"/>
              <a:gd name="T13" fmla="*/ 23722 h 263"/>
              <a:gd name="T14" fmla="*/ 122595 w 1051"/>
              <a:gd name="T15" fmla="*/ 0 h 263"/>
              <a:gd name="T16" fmla="*/ 0 60000 65536"/>
              <a:gd name="T17" fmla="*/ 0 60000 65536"/>
              <a:gd name="T18" fmla="*/ 0 60000 65536"/>
              <a:gd name="T19" fmla="*/ 0 60000 65536"/>
              <a:gd name="T20" fmla="*/ 0 60000 65536"/>
              <a:gd name="T21" fmla="*/ 0 60000 65536"/>
              <a:gd name="T22" fmla="*/ 0 60000 65536"/>
              <a:gd name="T23" fmla="*/ 0 60000 65536"/>
              <a:gd name="T24" fmla="*/ 0 w 1051"/>
              <a:gd name="T25" fmla="*/ 0 h 263"/>
              <a:gd name="T26" fmla="*/ 1051 w 1051"/>
              <a:gd name="T27" fmla="*/ 263 h 26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051" h="263">
                <a:moveTo>
                  <a:pt x="788" y="0"/>
                </a:moveTo>
                <a:lnTo>
                  <a:pt x="788" y="65"/>
                </a:lnTo>
                <a:lnTo>
                  <a:pt x="0" y="65"/>
                </a:lnTo>
                <a:lnTo>
                  <a:pt x="0" y="196"/>
                </a:lnTo>
                <a:lnTo>
                  <a:pt x="788" y="196"/>
                </a:lnTo>
                <a:lnTo>
                  <a:pt x="788" y="263"/>
                </a:lnTo>
                <a:lnTo>
                  <a:pt x="1051" y="131"/>
                </a:lnTo>
                <a:lnTo>
                  <a:pt x="788" y="0"/>
                </a:lnTo>
                <a:close/>
              </a:path>
            </a:pathLst>
          </a:custGeom>
          <a:solidFill>
            <a:srgbClr val="008000"/>
          </a:solidFill>
          <a:ln w="9525">
            <a:noFill/>
            <a:round/>
            <a:headEnd/>
            <a:tailEnd/>
          </a:ln>
        </p:spPr>
        <p:txBody>
          <a:bodyPr lIns="57150" tIns="28575" rIns="57150" bIns="28575"/>
          <a:lstStyle/>
          <a:p>
            <a:endParaRPr lang="en-US"/>
          </a:p>
        </p:txBody>
      </p:sp>
      <p:sp>
        <p:nvSpPr>
          <p:cNvPr id="62984" name="Freeform 640"/>
          <p:cNvSpPr>
            <a:spLocks/>
          </p:cNvSpPr>
          <p:nvPr/>
        </p:nvSpPr>
        <p:spPr bwMode="auto">
          <a:xfrm>
            <a:off x="5373688" y="3667125"/>
            <a:ext cx="163512" cy="47625"/>
          </a:xfrm>
          <a:custGeom>
            <a:avLst/>
            <a:gdLst>
              <a:gd name="T0" fmla="*/ 122595 w 1051"/>
              <a:gd name="T1" fmla="*/ 0 h 263"/>
              <a:gd name="T2" fmla="*/ 122595 w 1051"/>
              <a:gd name="T3" fmla="*/ 11770 h 263"/>
              <a:gd name="T4" fmla="*/ 0 w 1051"/>
              <a:gd name="T5" fmla="*/ 11770 h 263"/>
              <a:gd name="T6" fmla="*/ 0 w 1051"/>
              <a:gd name="T7" fmla="*/ 35492 h 263"/>
              <a:gd name="T8" fmla="*/ 122595 w 1051"/>
              <a:gd name="T9" fmla="*/ 35492 h 263"/>
              <a:gd name="T10" fmla="*/ 122595 w 1051"/>
              <a:gd name="T11" fmla="*/ 47625 h 263"/>
              <a:gd name="T12" fmla="*/ 163512 w 1051"/>
              <a:gd name="T13" fmla="*/ 23722 h 263"/>
              <a:gd name="T14" fmla="*/ 122595 w 1051"/>
              <a:gd name="T15" fmla="*/ 0 h 263"/>
              <a:gd name="T16" fmla="*/ 0 60000 65536"/>
              <a:gd name="T17" fmla="*/ 0 60000 65536"/>
              <a:gd name="T18" fmla="*/ 0 60000 65536"/>
              <a:gd name="T19" fmla="*/ 0 60000 65536"/>
              <a:gd name="T20" fmla="*/ 0 60000 65536"/>
              <a:gd name="T21" fmla="*/ 0 60000 65536"/>
              <a:gd name="T22" fmla="*/ 0 60000 65536"/>
              <a:gd name="T23" fmla="*/ 0 60000 65536"/>
              <a:gd name="T24" fmla="*/ 0 w 1051"/>
              <a:gd name="T25" fmla="*/ 0 h 263"/>
              <a:gd name="T26" fmla="*/ 1051 w 1051"/>
              <a:gd name="T27" fmla="*/ 263 h 26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051" h="263">
                <a:moveTo>
                  <a:pt x="788" y="0"/>
                </a:moveTo>
                <a:lnTo>
                  <a:pt x="788" y="65"/>
                </a:lnTo>
                <a:lnTo>
                  <a:pt x="0" y="65"/>
                </a:lnTo>
                <a:lnTo>
                  <a:pt x="0" y="196"/>
                </a:lnTo>
                <a:lnTo>
                  <a:pt x="788" y="196"/>
                </a:lnTo>
                <a:lnTo>
                  <a:pt x="788" y="263"/>
                </a:lnTo>
                <a:lnTo>
                  <a:pt x="1051" y="131"/>
                </a:lnTo>
                <a:lnTo>
                  <a:pt x="788" y="0"/>
                </a:lnTo>
                <a:close/>
              </a:path>
            </a:pathLst>
          </a:custGeom>
          <a:noFill/>
          <a:ln w="1588">
            <a:solidFill>
              <a:srgbClr val="000000"/>
            </a:solidFill>
            <a:prstDash val="solid"/>
            <a:round/>
            <a:headEnd/>
            <a:tailEnd/>
          </a:ln>
        </p:spPr>
        <p:txBody>
          <a:bodyPr lIns="57150" tIns="28575" rIns="57150" bIns="28575"/>
          <a:lstStyle/>
          <a:p>
            <a:endParaRPr lang="en-US"/>
          </a:p>
        </p:txBody>
      </p:sp>
      <p:sp>
        <p:nvSpPr>
          <p:cNvPr id="62985" name="Freeform 641"/>
          <p:cNvSpPr>
            <a:spLocks/>
          </p:cNvSpPr>
          <p:nvPr/>
        </p:nvSpPr>
        <p:spPr bwMode="auto">
          <a:xfrm>
            <a:off x="4799013" y="2770188"/>
            <a:ext cx="41275" cy="190500"/>
          </a:xfrm>
          <a:custGeom>
            <a:avLst/>
            <a:gdLst>
              <a:gd name="T0" fmla="*/ 41275 w 263"/>
              <a:gd name="T1" fmla="*/ 142830 h 1051"/>
              <a:gd name="T2" fmla="*/ 30917 w 263"/>
              <a:gd name="T3" fmla="*/ 142830 h 1051"/>
              <a:gd name="T4" fmla="*/ 30917 w 263"/>
              <a:gd name="T5" fmla="*/ 0 h 1051"/>
              <a:gd name="T6" fmla="*/ 10201 w 263"/>
              <a:gd name="T7" fmla="*/ 0 h 1051"/>
              <a:gd name="T8" fmla="*/ 10201 w 263"/>
              <a:gd name="T9" fmla="*/ 142830 h 1051"/>
              <a:gd name="T10" fmla="*/ 0 w 263"/>
              <a:gd name="T11" fmla="*/ 142830 h 1051"/>
              <a:gd name="T12" fmla="*/ 20716 w 263"/>
              <a:gd name="T13" fmla="*/ 190500 h 1051"/>
              <a:gd name="T14" fmla="*/ 41275 w 263"/>
              <a:gd name="T15" fmla="*/ 142830 h 1051"/>
              <a:gd name="T16" fmla="*/ 0 60000 65536"/>
              <a:gd name="T17" fmla="*/ 0 60000 65536"/>
              <a:gd name="T18" fmla="*/ 0 60000 65536"/>
              <a:gd name="T19" fmla="*/ 0 60000 65536"/>
              <a:gd name="T20" fmla="*/ 0 60000 65536"/>
              <a:gd name="T21" fmla="*/ 0 60000 65536"/>
              <a:gd name="T22" fmla="*/ 0 60000 65536"/>
              <a:gd name="T23" fmla="*/ 0 60000 65536"/>
              <a:gd name="T24" fmla="*/ 0 w 263"/>
              <a:gd name="T25" fmla="*/ 0 h 1051"/>
              <a:gd name="T26" fmla="*/ 263 w 263"/>
              <a:gd name="T27" fmla="*/ 1051 h 105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63" h="1051">
                <a:moveTo>
                  <a:pt x="263" y="788"/>
                </a:moveTo>
                <a:lnTo>
                  <a:pt x="197" y="788"/>
                </a:lnTo>
                <a:lnTo>
                  <a:pt x="197" y="0"/>
                </a:lnTo>
                <a:lnTo>
                  <a:pt x="65" y="0"/>
                </a:lnTo>
                <a:lnTo>
                  <a:pt x="65" y="788"/>
                </a:lnTo>
                <a:lnTo>
                  <a:pt x="0" y="788"/>
                </a:lnTo>
                <a:lnTo>
                  <a:pt x="132" y="1051"/>
                </a:lnTo>
                <a:lnTo>
                  <a:pt x="263" y="788"/>
                </a:lnTo>
                <a:close/>
              </a:path>
            </a:pathLst>
          </a:custGeom>
          <a:solidFill>
            <a:srgbClr val="008000"/>
          </a:solidFill>
          <a:ln w="9525">
            <a:noFill/>
            <a:round/>
            <a:headEnd/>
            <a:tailEnd/>
          </a:ln>
        </p:spPr>
        <p:txBody>
          <a:bodyPr lIns="57150" tIns="28575" rIns="57150" bIns="28575"/>
          <a:lstStyle/>
          <a:p>
            <a:endParaRPr lang="en-US"/>
          </a:p>
        </p:txBody>
      </p:sp>
      <p:sp>
        <p:nvSpPr>
          <p:cNvPr id="62986" name="Freeform 642"/>
          <p:cNvSpPr>
            <a:spLocks/>
          </p:cNvSpPr>
          <p:nvPr/>
        </p:nvSpPr>
        <p:spPr bwMode="auto">
          <a:xfrm>
            <a:off x="4799013" y="2770188"/>
            <a:ext cx="41275" cy="190500"/>
          </a:xfrm>
          <a:custGeom>
            <a:avLst/>
            <a:gdLst>
              <a:gd name="T0" fmla="*/ 41275 w 263"/>
              <a:gd name="T1" fmla="*/ 142830 h 1051"/>
              <a:gd name="T2" fmla="*/ 30917 w 263"/>
              <a:gd name="T3" fmla="*/ 142830 h 1051"/>
              <a:gd name="T4" fmla="*/ 30917 w 263"/>
              <a:gd name="T5" fmla="*/ 0 h 1051"/>
              <a:gd name="T6" fmla="*/ 10201 w 263"/>
              <a:gd name="T7" fmla="*/ 0 h 1051"/>
              <a:gd name="T8" fmla="*/ 10201 w 263"/>
              <a:gd name="T9" fmla="*/ 142830 h 1051"/>
              <a:gd name="T10" fmla="*/ 0 w 263"/>
              <a:gd name="T11" fmla="*/ 142830 h 1051"/>
              <a:gd name="T12" fmla="*/ 20716 w 263"/>
              <a:gd name="T13" fmla="*/ 190500 h 1051"/>
              <a:gd name="T14" fmla="*/ 41275 w 263"/>
              <a:gd name="T15" fmla="*/ 142830 h 1051"/>
              <a:gd name="T16" fmla="*/ 0 60000 65536"/>
              <a:gd name="T17" fmla="*/ 0 60000 65536"/>
              <a:gd name="T18" fmla="*/ 0 60000 65536"/>
              <a:gd name="T19" fmla="*/ 0 60000 65536"/>
              <a:gd name="T20" fmla="*/ 0 60000 65536"/>
              <a:gd name="T21" fmla="*/ 0 60000 65536"/>
              <a:gd name="T22" fmla="*/ 0 60000 65536"/>
              <a:gd name="T23" fmla="*/ 0 60000 65536"/>
              <a:gd name="T24" fmla="*/ 0 w 263"/>
              <a:gd name="T25" fmla="*/ 0 h 1051"/>
              <a:gd name="T26" fmla="*/ 263 w 263"/>
              <a:gd name="T27" fmla="*/ 1051 h 105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63" h="1051">
                <a:moveTo>
                  <a:pt x="263" y="788"/>
                </a:moveTo>
                <a:lnTo>
                  <a:pt x="197" y="788"/>
                </a:lnTo>
                <a:lnTo>
                  <a:pt x="197" y="0"/>
                </a:lnTo>
                <a:lnTo>
                  <a:pt x="65" y="0"/>
                </a:lnTo>
                <a:lnTo>
                  <a:pt x="65" y="788"/>
                </a:lnTo>
                <a:lnTo>
                  <a:pt x="0" y="788"/>
                </a:lnTo>
                <a:lnTo>
                  <a:pt x="132" y="1051"/>
                </a:lnTo>
                <a:lnTo>
                  <a:pt x="263" y="788"/>
                </a:lnTo>
                <a:close/>
              </a:path>
            </a:pathLst>
          </a:custGeom>
          <a:noFill/>
          <a:ln w="1588">
            <a:solidFill>
              <a:srgbClr val="000000"/>
            </a:solidFill>
            <a:prstDash val="solid"/>
            <a:round/>
            <a:headEnd/>
            <a:tailEnd/>
          </a:ln>
        </p:spPr>
        <p:txBody>
          <a:bodyPr lIns="57150" tIns="28575" rIns="57150" bIns="28575"/>
          <a:lstStyle/>
          <a:p>
            <a:endParaRPr lang="en-US"/>
          </a:p>
        </p:txBody>
      </p:sp>
      <p:sp>
        <p:nvSpPr>
          <p:cNvPr id="62987" name="Freeform 643"/>
          <p:cNvSpPr>
            <a:spLocks/>
          </p:cNvSpPr>
          <p:nvPr/>
        </p:nvSpPr>
        <p:spPr bwMode="auto">
          <a:xfrm>
            <a:off x="6302375" y="2928938"/>
            <a:ext cx="41275" cy="188912"/>
          </a:xfrm>
          <a:custGeom>
            <a:avLst/>
            <a:gdLst>
              <a:gd name="T0" fmla="*/ 0 w 263"/>
              <a:gd name="T1" fmla="*/ 47093 h 1051"/>
              <a:gd name="T2" fmla="*/ 10201 w 263"/>
              <a:gd name="T3" fmla="*/ 47093 h 1051"/>
              <a:gd name="T4" fmla="*/ 10201 w 263"/>
              <a:gd name="T5" fmla="*/ 188912 h 1051"/>
              <a:gd name="T6" fmla="*/ 30917 w 263"/>
              <a:gd name="T7" fmla="*/ 188912 h 1051"/>
              <a:gd name="T8" fmla="*/ 30917 w 263"/>
              <a:gd name="T9" fmla="*/ 47093 h 1051"/>
              <a:gd name="T10" fmla="*/ 41275 w 263"/>
              <a:gd name="T11" fmla="*/ 47093 h 1051"/>
              <a:gd name="T12" fmla="*/ 20716 w 263"/>
              <a:gd name="T13" fmla="*/ 0 h 1051"/>
              <a:gd name="T14" fmla="*/ 0 w 263"/>
              <a:gd name="T15" fmla="*/ 47093 h 1051"/>
              <a:gd name="T16" fmla="*/ 0 60000 65536"/>
              <a:gd name="T17" fmla="*/ 0 60000 65536"/>
              <a:gd name="T18" fmla="*/ 0 60000 65536"/>
              <a:gd name="T19" fmla="*/ 0 60000 65536"/>
              <a:gd name="T20" fmla="*/ 0 60000 65536"/>
              <a:gd name="T21" fmla="*/ 0 60000 65536"/>
              <a:gd name="T22" fmla="*/ 0 60000 65536"/>
              <a:gd name="T23" fmla="*/ 0 60000 65536"/>
              <a:gd name="T24" fmla="*/ 0 w 263"/>
              <a:gd name="T25" fmla="*/ 0 h 1051"/>
              <a:gd name="T26" fmla="*/ 263 w 263"/>
              <a:gd name="T27" fmla="*/ 1051 h 105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63" h="1051">
                <a:moveTo>
                  <a:pt x="0" y="262"/>
                </a:moveTo>
                <a:lnTo>
                  <a:pt x="65" y="262"/>
                </a:lnTo>
                <a:lnTo>
                  <a:pt x="65" y="1051"/>
                </a:lnTo>
                <a:lnTo>
                  <a:pt x="197" y="1051"/>
                </a:lnTo>
                <a:lnTo>
                  <a:pt x="197" y="262"/>
                </a:lnTo>
                <a:lnTo>
                  <a:pt x="263" y="262"/>
                </a:lnTo>
                <a:lnTo>
                  <a:pt x="132" y="0"/>
                </a:lnTo>
                <a:lnTo>
                  <a:pt x="0" y="262"/>
                </a:lnTo>
                <a:close/>
              </a:path>
            </a:pathLst>
          </a:custGeom>
          <a:solidFill>
            <a:srgbClr val="008000"/>
          </a:solidFill>
          <a:ln w="9525">
            <a:noFill/>
            <a:round/>
            <a:headEnd/>
            <a:tailEnd/>
          </a:ln>
        </p:spPr>
        <p:txBody>
          <a:bodyPr lIns="57150" tIns="28575" rIns="57150" bIns="28575"/>
          <a:lstStyle/>
          <a:p>
            <a:endParaRPr lang="en-US"/>
          </a:p>
        </p:txBody>
      </p:sp>
      <p:sp>
        <p:nvSpPr>
          <p:cNvPr id="62988" name="Freeform 644"/>
          <p:cNvSpPr>
            <a:spLocks/>
          </p:cNvSpPr>
          <p:nvPr/>
        </p:nvSpPr>
        <p:spPr bwMode="auto">
          <a:xfrm>
            <a:off x="6302375" y="2928938"/>
            <a:ext cx="41275" cy="188912"/>
          </a:xfrm>
          <a:custGeom>
            <a:avLst/>
            <a:gdLst>
              <a:gd name="T0" fmla="*/ 0 w 263"/>
              <a:gd name="T1" fmla="*/ 47093 h 1051"/>
              <a:gd name="T2" fmla="*/ 10201 w 263"/>
              <a:gd name="T3" fmla="*/ 47093 h 1051"/>
              <a:gd name="T4" fmla="*/ 10201 w 263"/>
              <a:gd name="T5" fmla="*/ 188912 h 1051"/>
              <a:gd name="T6" fmla="*/ 30917 w 263"/>
              <a:gd name="T7" fmla="*/ 188912 h 1051"/>
              <a:gd name="T8" fmla="*/ 30917 w 263"/>
              <a:gd name="T9" fmla="*/ 47093 h 1051"/>
              <a:gd name="T10" fmla="*/ 41275 w 263"/>
              <a:gd name="T11" fmla="*/ 47093 h 1051"/>
              <a:gd name="T12" fmla="*/ 20716 w 263"/>
              <a:gd name="T13" fmla="*/ 0 h 1051"/>
              <a:gd name="T14" fmla="*/ 0 w 263"/>
              <a:gd name="T15" fmla="*/ 47093 h 1051"/>
              <a:gd name="T16" fmla="*/ 0 60000 65536"/>
              <a:gd name="T17" fmla="*/ 0 60000 65536"/>
              <a:gd name="T18" fmla="*/ 0 60000 65536"/>
              <a:gd name="T19" fmla="*/ 0 60000 65536"/>
              <a:gd name="T20" fmla="*/ 0 60000 65536"/>
              <a:gd name="T21" fmla="*/ 0 60000 65536"/>
              <a:gd name="T22" fmla="*/ 0 60000 65536"/>
              <a:gd name="T23" fmla="*/ 0 60000 65536"/>
              <a:gd name="T24" fmla="*/ 0 w 263"/>
              <a:gd name="T25" fmla="*/ 0 h 1051"/>
              <a:gd name="T26" fmla="*/ 263 w 263"/>
              <a:gd name="T27" fmla="*/ 1051 h 105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63" h="1051">
                <a:moveTo>
                  <a:pt x="0" y="262"/>
                </a:moveTo>
                <a:lnTo>
                  <a:pt x="65" y="262"/>
                </a:lnTo>
                <a:lnTo>
                  <a:pt x="65" y="1051"/>
                </a:lnTo>
                <a:lnTo>
                  <a:pt x="197" y="1051"/>
                </a:lnTo>
                <a:lnTo>
                  <a:pt x="197" y="262"/>
                </a:lnTo>
                <a:lnTo>
                  <a:pt x="263" y="262"/>
                </a:lnTo>
                <a:lnTo>
                  <a:pt x="132" y="0"/>
                </a:lnTo>
                <a:lnTo>
                  <a:pt x="0" y="262"/>
                </a:lnTo>
                <a:close/>
              </a:path>
            </a:pathLst>
          </a:custGeom>
          <a:noFill/>
          <a:ln w="1588">
            <a:solidFill>
              <a:srgbClr val="000000"/>
            </a:solidFill>
            <a:prstDash val="solid"/>
            <a:round/>
            <a:headEnd/>
            <a:tailEnd/>
          </a:ln>
        </p:spPr>
        <p:txBody>
          <a:bodyPr lIns="57150" tIns="28575" rIns="57150" bIns="28575"/>
          <a:lstStyle/>
          <a:p>
            <a:endParaRPr lang="en-US"/>
          </a:p>
        </p:txBody>
      </p:sp>
      <p:sp>
        <p:nvSpPr>
          <p:cNvPr id="62989" name="Rectangle 645"/>
          <p:cNvSpPr>
            <a:spLocks noChangeArrowheads="1"/>
          </p:cNvSpPr>
          <p:nvPr/>
        </p:nvSpPr>
        <p:spPr bwMode="auto">
          <a:xfrm>
            <a:off x="6310313" y="2801938"/>
            <a:ext cx="133350" cy="31750"/>
          </a:xfrm>
          <a:prstGeom prst="rect">
            <a:avLst/>
          </a:prstGeom>
          <a:solidFill>
            <a:srgbClr val="008000"/>
          </a:solidFill>
          <a:ln w="9525">
            <a:noFill/>
            <a:miter lim="800000"/>
            <a:headEnd/>
            <a:tailEnd/>
          </a:ln>
        </p:spPr>
        <p:txBody>
          <a:bodyPr lIns="57150" tIns="28575" rIns="57150" bIns="28575"/>
          <a:lstStyle/>
          <a:p>
            <a:endParaRPr lang="en-US"/>
          </a:p>
        </p:txBody>
      </p:sp>
      <p:sp>
        <p:nvSpPr>
          <p:cNvPr id="62990" name="Rectangle 646"/>
          <p:cNvSpPr>
            <a:spLocks noChangeArrowheads="1"/>
          </p:cNvSpPr>
          <p:nvPr/>
        </p:nvSpPr>
        <p:spPr bwMode="auto">
          <a:xfrm>
            <a:off x="6310313" y="2801938"/>
            <a:ext cx="133350" cy="31750"/>
          </a:xfrm>
          <a:prstGeom prst="rect">
            <a:avLst/>
          </a:prstGeom>
          <a:noFill/>
          <a:ln w="4763">
            <a:solidFill>
              <a:srgbClr val="000000"/>
            </a:solidFill>
            <a:miter lim="800000"/>
            <a:headEnd/>
            <a:tailEnd/>
          </a:ln>
        </p:spPr>
        <p:txBody>
          <a:bodyPr lIns="57150" tIns="28575" rIns="57150" bIns="28575"/>
          <a:lstStyle/>
          <a:p>
            <a:endParaRPr lang="en-US"/>
          </a:p>
        </p:txBody>
      </p:sp>
      <p:sp>
        <p:nvSpPr>
          <p:cNvPr id="62991" name="Rectangle 647"/>
          <p:cNvSpPr>
            <a:spLocks noChangeArrowheads="1"/>
          </p:cNvSpPr>
          <p:nvPr/>
        </p:nvSpPr>
        <p:spPr bwMode="auto">
          <a:xfrm>
            <a:off x="6315075" y="3505200"/>
            <a:ext cx="128588" cy="63500"/>
          </a:xfrm>
          <a:prstGeom prst="rect">
            <a:avLst/>
          </a:prstGeom>
          <a:noFill/>
          <a:ln w="4763">
            <a:solidFill>
              <a:srgbClr val="000000"/>
            </a:solidFill>
            <a:miter lim="800000"/>
            <a:headEnd/>
            <a:tailEnd/>
          </a:ln>
        </p:spPr>
        <p:txBody>
          <a:bodyPr lIns="57150" tIns="28575" rIns="57150" bIns="28575"/>
          <a:lstStyle/>
          <a:p>
            <a:endParaRPr lang="en-US"/>
          </a:p>
        </p:txBody>
      </p:sp>
      <p:sp>
        <p:nvSpPr>
          <p:cNvPr id="62992" name="Rectangle 648"/>
          <p:cNvSpPr>
            <a:spLocks noChangeArrowheads="1"/>
          </p:cNvSpPr>
          <p:nvPr/>
        </p:nvSpPr>
        <p:spPr bwMode="auto">
          <a:xfrm>
            <a:off x="5975350" y="3492500"/>
            <a:ext cx="98425" cy="88900"/>
          </a:xfrm>
          <a:prstGeom prst="rect">
            <a:avLst/>
          </a:prstGeom>
          <a:noFill/>
          <a:ln w="4763">
            <a:solidFill>
              <a:srgbClr val="800080"/>
            </a:solidFill>
            <a:miter lim="800000"/>
            <a:headEnd/>
            <a:tailEnd/>
          </a:ln>
        </p:spPr>
        <p:txBody>
          <a:bodyPr lIns="57150" tIns="28575" rIns="57150" bIns="28575"/>
          <a:lstStyle/>
          <a:p>
            <a:endParaRPr lang="en-US"/>
          </a:p>
        </p:txBody>
      </p:sp>
      <p:sp>
        <p:nvSpPr>
          <p:cNvPr id="62993" name="Line 649"/>
          <p:cNvSpPr>
            <a:spLocks noChangeShapeType="1"/>
          </p:cNvSpPr>
          <p:nvPr/>
        </p:nvSpPr>
        <p:spPr bwMode="auto">
          <a:xfrm>
            <a:off x="5981700" y="3492500"/>
            <a:ext cx="0" cy="90488"/>
          </a:xfrm>
          <a:prstGeom prst="line">
            <a:avLst/>
          </a:prstGeom>
          <a:noFill/>
          <a:ln w="4763">
            <a:solidFill>
              <a:srgbClr val="800080"/>
            </a:solidFill>
            <a:round/>
            <a:headEnd/>
            <a:tailEnd/>
          </a:ln>
        </p:spPr>
        <p:txBody>
          <a:bodyPr lIns="57150" tIns="28575" rIns="57150" bIns="28575"/>
          <a:lstStyle/>
          <a:p>
            <a:endParaRPr lang="en-US"/>
          </a:p>
        </p:txBody>
      </p:sp>
      <p:sp>
        <p:nvSpPr>
          <p:cNvPr id="62994" name="Line 650"/>
          <p:cNvSpPr>
            <a:spLocks noChangeShapeType="1"/>
          </p:cNvSpPr>
          <p:nvPr/>
        </p:nvSpPr>
        <p:spPr bwMode="auto">
          <a:xfrm>
            <a:off x="5994400" y="3492500"/>
            <a:ext cx="0" cy="90488"/>
          </a:xfrm>
          <a:prstGeom prst="line">
            <a:avLst/>
          </a:prstGeom>
          <a:noFill/>
          <a:ln w="4763">
            <a:solidFill>
              <a:srgbClr val="800080"/>
            </a:solidFill>
            <a:round/>
            <a:headEnd/>
            <a:tailEnd/>
          </a:ln>
        </p:spPr>
        <p:txBody>
          <a:bodyPr lIns="57150" tIns="28575" rIns="57150" bIns="28575"/>
          <a:lstStyle/>
          <a:p>
            <a:endParaRPr lang="en-US"/>
          </a:p>
        </p:txBody>
      </p:sp>
      <p:sp>
        <p:nvSpPr>
          <p:cNvPr id="62995" name="Line 651"/>
          <p:cNvSpPr>
            <a:spLocks noChangeShapeType="1"/>
          </p:cNvSpPr>
          <p:nvPr/>
        </p:nvSpPr>
        <p:spPr bwMode="auto">
          <a:xfrm>
            <a:off x="6008688" y="3492500"/>
            <a:ext cx="0" cy="88900"/>
          </a:xfrm>
          <a:prstGeom prst="line">
            <a:avLst/>
          </a:prstGeom>
          <a:noFill/>
          <a:ln w="4763">
            <a:solidFill>
              <a:srgbClr val="800080"/>
            </a:solidFill>
            <a:round/>
            <a:headEnd/>
            <a:tailEnd/>
          </a:ln>
        </p:spPr>
        <p:txBody>
          <a:bodyPr lIns="57150" tIns="28575" rIns="57150" bIns="28575"/>
          <a:lstStyle/>
          <a:p>
            <a:endParaRPr lang="en-US"/>
          </a:p>
        </p:txBody>
      </p:sp>
      <p:sp>
        <p:nvSpPr>
          <p:cNvPr id="62996" name="Line 652"/>
          <p:cNvSpPr>
            <a:spLocks noChangeShapeType="1"/>
          </p:cNvSpPr>
          <p:nvPr/>
        </p:nvSpPr>
        <p:spPr bwMode="auto">
          <a:xfrm>
            <a:off x="6022975" y="3492500"/>
            <a:ext cx="0" cy="90488"/>
          </a:xfrm>
          <a:prstGeom prst="line">
            <a:avLst/>
          </a:prstGeom>
          <a:noFill/>
          <a:ln w="4763">
            <a:solidFill>
              <a:srgbClr val="800080"/>
            </a:solidFill>
            <a:round/>
            <a:headEnd/>
            <a:tailEnd/>
          </a:ln>
        </p:spPr>
        <p:txBody>
          <a:bodyPr lIns="57150" tIns="28575" rIns="57150" bIns="28575"/>
          <a:lstStyle/>
          <a:p>
            <a:endParaRPr lang="en-US"/>
          </a:p>
        </p:txBody>
      </p:sp>
      <p:sp>
        <p:nvSpPr>
          <p:cNvPr id="62997" name="Line 653"/>
          <p:cNvSpPr>
            <a:spLocks noChangeShapeType="1"/>
          </p:cNvSpPr>
          <p:nvPr/>
        </p:nvSpPr>
        <p:spPr bwMode="auto">
          <a:xfrm>
            <a:off x="6035675" y="3492500"/>
            <a:ext cx="0" cy="90488"/>
          </a:xfrm>
          <a:prstGeom prst="line">
            <a:avLst/>
          </a:prstGeom>
          <a:noFill/>
          <a:ln w="4763">
            <a:solidFill>
              <a:srgbClr val="800080"/>
            </a:solidFill>
            <a:round/>
            <a:headEnd/>
            <a:tailEnd/>
          </a:ln>
        </p:spPr>
        <p:txBody>
          <a:bodyPr lIns="57150" tIns="28575" rIns="57150" bIns="28575"/>
          <a:lstStyle/>
          <a:p>
            <a:endParaRPr lang="en-US"/>
          </a:p>
        </p:txBody>
      </p:sp>
      <p:sp>
        <p:nvSpPr>
          <p:cNvPr id="62998" name="Line 654"/>
          <p:cNvSpPr>
            <a:spLocks noChangeShapeType="1"/>
          </p:cNvSpPr>
          <p:nvPr/>
        </p:nvSpPr>
        <p:spPr bwMode="auto">
          <a:xfrm>
            <a:off x="6049963" y="3492500"/>
            <a:ext cx="0" cy="90488"/>
          </a:xfrm>
          <a:prstGeom prst="line">
            <a:avLst/>
          </a:prstGeom>
          <a:noFill/>
          <a:ln w="4763">
            <a:solidFill>
              <a:srgbClr val="800080"/>
            </a:solidFill>
            <a:round/>
            <a:headEnd/>
            <a:tailEnd/>
          </a:ln>
        </p:spPr>
        <p:txBody>
          <a:bodyPr lIns="57150" tIns="28575" rIns="57150" bIns="28575"/>
          <a:lstStyle/>
          <a:p>
            <a:endParaRPr lang="en-US"/>
          </a:p>
        </p:txBody>
      </p:sp>
      <p:sp>
        <p:nvSpPr>
          <p:cNvPr id="62999" name="Line 655"/>
          <p:cNvSpPr>
            <a:spLocks noChangeShapeType="1"/>
          </p:cNvSpPr>
          <p:nvPr/>
        </p:nvSpPr>
        <p:spPr bwMode="auto">
          <a:xfrm>
            <a:off x="6062663" y="3492500"/>
            <a:ext cx="0" cy="90488"/>
          </a:xfrm>
          <a:prstGeom prst="line">
            <a:avLst/>
          </a:prstGeom>
          <a:noFill/>
          <a:ln w="4763">
            <a:solidFill>
              <a:srgbClr val="800080"/>
            </a:solidFill>
            <a:round/>
            <a:headEnd/>
            <a:tailEnd/>
          </a:ln>
        </p:spPr>
        <p:txBody>
          <a:bodyPr lIns="57150" tIns="28575" rIns="57150" bIns="28575"/>
          <a:lstStyle/>
          <a:p>
            <a:endParaRPr lang="en-US"/>
          </a:p>
        </p:txBody>
      </p:sp>
      <p:sp>
        <p:nvSpPr>
          <p:cNvPr id="63000" name="Rectangle 656"/>
          <p:cNvSpPr>
            <a:spLocks noChangeArrowheads="1"/>
          </p:cNvSpPr>
          <p:nvPr/>
        </p:nvSpPr>
        <p:spPr bwMode="auto">
          <a:xfrm>
            <a:off x="6073775" y="3505200"/>
            <a:ext cx="128588" cy="63500"/>
          </a:xfrm>
          <a:prstGeom prst="rect">
            <a:avLst/>
          </a:prstGeom>
          <a:noFill/>
          <a:ln w="4763">
            <a:solidFill>
              <a:srgbClr val="000000"/>
            </a:solidFill>
            <a:miter lim="800000"/>
            <a:headEnd/>
            <a:tailEnd/>
          </a:ln>
        </p:spPr>
        <p:txBody>
          <a:bodyPr lIns="57150" tIns="28575" rIns="57150" bIns="28575"/>
          <a:lstStyle/>
          <a:p>
            <a:endParaRPr lang="en-US"/>
          </a:p>
        </p:txBody>
      </p:sp>
      <p:sp>
        <p:nvSpPr>
          <p:cNvPr id="63001" name="Text Box 68"/>
          <p:cNvSpPr txBox="1">
            <a:spLocks noChangeArrowheads="1"/>
          </p:cNvSpPr>
          <p:nvPr/>
        </p:nvSpPr>
        <p:spPr bwMode="auto">
          <a:xfrm>
            <a:off x="2324100" y="1428750"/>
            <a:ext cx="2378075" cy="1905000"/>
          </a:xfrm>
          <a:prstGeom prst="rect">
            <a:avLst/>
          </a:prstGeom>
          <a:noFill/>
          <a:ln w="9525">
            <a:noFill/>
            <a:miter lim="800000"/>
            <a:headEnd/>
            <a:tailEnd/>
          </a:ln>
        </p:spPr>
        <p:txBody>
          <a:bodyPr lIns="57150" tIns="28575" rIns="57150" bIns="28575">
            <a:spAutoFit/>
          </a:bodyPr>
          <a:lstStyle/>
          <a:p>
            <a:pPr algn="l" defTabSz="2351088"/>
            <a:r>
              <a:rPr lang="en-US" sz="800" dirty="0">
                <a:solidFill>
                  <a:schemeClr val="bg1"/>
                </a:solidFill>
              </a:rPr>
              <a:t>When an Excessive Steam Demand occurs Upstream of the Main Steam Isolation Valves a Reactor Trip, a Main Steam Isolation Signal, and a Safety Injection Actuation Signal will also be generated.</a:t>
            </a:r>
          </a:p>
          <a:p>
            <a:pPr algn="l" defTabSz="2351088"/>
            <a:endParaRPr lang="en-US" sz="800" dirty="0">
              <a:solidFill>
                <a:schemeClr val="bg1"/>
              </a:solidFill>
            </a:endParaRPr>
          </a:p>
          <a:p>
            <a:pPr algn="l" defTabSz="2351088"/>
            <a:r>
              <a:rPr lang="en-US" sz="800" dirty="0">
                <a:solidFill>
                  <a:schemeClr val="bg1"/>
                </a:solidFill>
              </a:rPr>
              <a:t>A Main Steam Isolation Signal will close the Main Steam Isolation Valves and the Feedwater Isolation Valves but the event will not be terminated until the faulty Steam Generator boils dry. When this occurs the  Atmospheric Dump Valves and Auxiliary Feedwater Flow will be used for heat removal on the good Steam Generator to stabilize the plant.</a:t>
            </a:r>
          </a:p>
        </p:txBody>
      </p:sp>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82" name="Rectangle 10"/>
          <p:cNvSpPr>
            <a:spLocks noGrp="1" noChangeArrowheads="1"/>
          </p:cNvSpPr>
          <p:nvPr>
            <p:ph type="title"/>
          </p:nvPr>
        </p:nvSpPr>
        <p:spPr>
          <a:xfrm>
            <a:off x="457200" y="274638"/>
            <a:ext cx="8686800" cy="1143000"/>
          </a:xfrm>
        </p:spPr>
        <p:txBody>
          <a:bodyPr>
            <a:noAutofit/>
          </a:bodyPr>
          <a:lstStyle/>
          <a:p>
            <a:pPr eaLnBrk="1" fontAlgn="auto" hangingPunct="1">
              <a:spcAft>
                <a:spcPts val="0"/>
              </a:spcAft>
              <a:defRPr/>
            </a:pPr>
            <a:r>
              <a:rPr lang="en-US" sz="4400" dirty="0"/>
              <a:t>Safety Systems Descriptions</a:t>
            </a:r>
          </a:p>
        </p:txBody>
      </p:sp>
      <p:sp>
        <p:nvSpPr>
          <p:cNvPr id="131083" name="Text Box 11"/>
          <p:cNvSpPr txBox="1">
            <a:spLocks noChangeArrowheads="1"/>
          </p:cNvSpPr>
          <p:nvPr/>
        </p:nvSpPr>
        <p:spPr bwMode="auto">
          <a:xfrm>
            <a:off x="1524000" y="1543050"/>
            <a:ext cx="7315200" cy="5724644"/>
          </a:xfrm>
          <a:prstGeom prst="rect">
            <a:avLst/>
          </a:prstGeom>
          <a:noFill/>
          <a:ln w="9525">
            <a:noFill/>
            <a:miter lim="800000"/>
            <a:headEnd/>
            <a:tailEnd/>
          </a:ln>
          <a:effectLst/>
        </p:spPr>
        <p:txBody>
          <a:bodyPr>
            <a:spAutoFit/>
          </a:bodyPr>
          <a:lstStyle/>
          <a:p>
            <a:pPr>
              <a:spcBef>
                <a:spcPct val="50000"/>
              </a:spcBef>
              <a:defRPr/>
            </a:pPr>
            <a:r>
              <a:rPr lang="en-US" sz="3200" i="1" dirty="0">
                <a:solidFill>
                  <a:schemeClr val="tx1"/>
                </a:solidFill>
                <a:effectLst>
                  <a:outerShdw blurRad="38100" dist="38100" dir="2700000" algn="tl">
                    <a:srgbClr val="000000"/>
                  </a:outerShdw>
                </a:effectLst>
              </a:rPr>
              <a:t>Main Steam Isolation Actuation Signal (MSIS):</a:t>
            </a:r>
          </a:p>
          <a:p>
            <a:pPr lvl="1" algn="l">
              <a:spcBef>
                <a:spcPct val="50000"/>
              </a:spcBef>
              <a:defRPr/>
            </a:pPr>
            <a:r>
              <a:rPr lang="en-US" sz="3200" b="0" i="1" dirty="0">
                <a:solidFill>
                  <a:schemeClr val="tx1"/>
                </a:solidFill>
                <a:effectLst>
                  <a:outerShdw blurRad="38100" dist="38100" dir="2700000" algn="tl">
                    <a:srgbClr val="000000">
                      <a:alpha val="43137"/>
                    </a:srgbClr>
                  </a:outerShdw>
                </a:effectLst>
              </a:rPr>
              <a:t>Actuates the Main Steam Isolation System to isolate a Steam Generator due to a ruptured steam line, feedwater line or a high level </a:t>
            </a:r>
            <a:r>
              <a:rPr lang="en-US" sz="3200" b="0" i="1" dirty="0" smtClean="0">
                <a:solidFill>
                  <a:schemeClr val="tx1"/>
                </a:solidFill>
                <a:effectLst>
                  <a:outerShdw blurRad="38100" dist="38100" dir="2700000" algn="tl">
                    <a:srgbClr val="000000">
                      <a:alpha val="43137"/>
                    </a:srgbClr>
                  </a:outerShdw>
                </a:effectLst>
              </a:rPr>
              <a:t>condition</a:t>
            </a:r>
            <a:r>
              <a:rPr lang="en-US" sz="3200" b="0" i="1" dirty="0" smtClean="0">
                <a:effectLst>
                  <a:outerShdw blurRad="38100" dist="38100" dir="2700000" algn="tl">
                    <a:srgbClr val="000000">
                      <a:alpha val="43137"/>
                    </a:srgbClr>
                  </a:outerShdw>
                </a:effectLst>
              </a:rPr>
              <a:t> </a:t>
            </a:r>
            <a:r>
              <a:rPr lang="en-US" sz="3200" b="0" i="1" dirty="0" smtClean="0">
                <a:solidFill>
                  <a:schemeClr val="tx1"/>
                </a:solidFill>
                <a:effectLst>
                  <a:outerShdw blurRad="38100" dist="38100" dir="2700000" algn="tl">
                    <a:srgbClr val="000000">
                      <a:alpha val="43137"/>
                    </a:srgbClr>
                  </a:outerShdw>
                </a:effectLst>
              </a:rPr>
              <a:t>to assure that a heat sink is maintained in the unlikely event of a large Steam Line or </a:t>
            </a:r>
            <a:r>
              <a:rPr lang="en-US" sz="3200" b="0" i="1" dirty="0" err="1" smtClean="0">
                <a:solidFill>
                  <a:schemeClr val="tx1"/>
                </a:solidFill>
                <a:effectLst>
                  <a:outerShdw blurRad="38100" dist="38100" dir="2700000" algn="tl">
                    <a:srgbClr val="000000">
                      <a:alpha val="43137"/>
                    </a:srgbClr>
                  </a:outerShdw>
                </a:effectLst>
              </a:rPr>
              <a:t>Feedline</a:t>
            </a:r>
            <a:r>
              <a:rPr lang="en-US" sz="3200" b="0" i="1" dirty="0" smtClean="0">
                <a:solidFill>
                  <a:schemeClr val="tx1"/>
                </a:solidFill>
                <a:effectLst>
                  <a:outerShdw blurRad="38100" dist="38100" dir="2700000" algn="tl">
                    <a:srgbClr val="000000">
                      <a:alpha val="43137"/>
                    </a:srgbClr>
                  </a:outerShdw>
                </a:effectLst>
              </a:rPr>
              <a:t> break.</a:t>
            </a:r>
            <a:endParaRPr lang="en-US" sz="3200" b="0" i="1" dirty="0">
              <a:solidFill>
                <a:schemeClr val="tx1"/>
              </a:solidFill>
              <a:effectLst>
                <a:outerShdw blurRad="38100" dist="38100" dir="2700000" algn="tl">
                  <a:srgbClr val="000000">
                    <a:alpha val="43137"/>
                  </a:srgbClr>
                </a:outerShdw>
              </a:effectLst>
            </a:endParaRPr>
          </a:p>
          <a:p>
            <a:pPr lvl="1" algn="l">
              <a:spcBef>
                <a:spcPct val="50000"/>
              </a:spcBef>
              <a:defRPr/>
            </a:pPr>
            <a:endParaRPr lang="en-US" sz="2000" dirty="0">
              <a:solidFill>
                <a:schemeClr val="tx1"/>
              </a:solidFill>
              <a:effectLst>
                <a:outerShdw blurRad="38100" dist="38100" dir="2700000" algn="tl">
                  <a:srgbClr val="000000"/>
                </a:outerShdw>
              </a:effectLst>
            </a:endParaRPr>
          </a:p>
        </p:txBody>
      </p:sp>
      <p:sp>
        <p:nvSpPr>
          <p:cNvPr id="13" name="TextBox 12"/>
          <p:cNvSpPr txBox="1"/>
          <p:nvPr/>
        </p:nvSpPr>
        <p:spPr>
          <a:xfrm>
            <a:off x="474663" y="6368405"/>
            <a:ext cx="1143000" cy="461665"/>
          </a:xfrm>
          <a:prstGeom prst="rect">
            <a:avLst/>
          </a:prstGeom>
          <a:noFill/>
        </p:spPr>
        <p:txBody>
          <a:bodyPr wrap="square" rtlCol="0">
            <a:spAutoFit/>
          </a:bodyPr>
          <a:lstStyle/>
          <a:p>
            <a:r>
              <a:rPr lang="en-US" sz="2400" dirty="0" smtClean="0">
                <a:solidFill>
                  <a:schemeClr val="bg1"/>
                </a:solidFill>
              </a:rPr>
              <a:t>Pg. 16</a:t>
            </a:r>
            <a:endParaRPr lang="en-US" sz="2400" dirty="0">
              <a:solidFill>
                <a:schemeClr val="bg1"/>
              </a:solidFill>
            </a:endParaRPr>
          </a:p>
        </p:txBody>
      </p:sp>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4" name="Rectangle 2"/>
          <p:cNvSpPr>
            <a:spLocks noGrp="1" noChangeArrowheads="1"/>
          </p:cNvSpPr>
          <p:nvPr>
            <p:ph type="title"/>
          </p:nvPr>
        </p:nvSpPr>
        <p:spPr>
          <a:xfrm>
            <a:off x="0" y="152400"/>
            <a:ext cx="9144000" cy="1162050"/>
          </a:xfrm>
        </p:spPr>
        <p:txBody>
          <a:bodyPr>
            <a:noAutofit/>
          </a:bodyPr>
          <a:lstStyle/>
          <a:p>
            <a:pPr eaLnBrk="1" fontAlgn="auto" hangingPunct="1">
              <a:spcAft>
                <a:spcPts val="0"/>
              </a:spcAft>
              <a:defRPr/>
            </a:pPr>
            <a:r>
              <a:rPr lang="en-US" sz="4400" dirty="0"/>
              <a:t>MAIN STEAM ISOLATION ACTUATION SYSTEM (MSIS)</a:t>
            </a:r>
          </a:p>
        </p:txBody>
      </p:sp>
      <p:sp>
        <p:nvSpPr>
          <p:cNvPr id="50179" name="Rectangle 3"/>
          <p:cNvSpPr>
            <a:spLocks noGrp="1" noChangeArrowheads="1"/>
          </p:cNvSpPr>
          <p:nvPr>
            <p:ph idx="1"/>
          </p:nvPr>
        </p:nvSpPr>
        <p:spPr>
          <a:xfrm>
            <a:off x="0" y="1447800"/>
            <a:ext cx="9144000" cy="5695950"/>
          </a:xfrm>
        </p:spPr>
        <p:txBody>
          <a:bodyPr>
            <a:normAutofit lnSpcReduction="10000"/>
          </a:bodyPr>
          <a:lstStyle/>
          <a:p>
            <a:pPr marL="461963" indent="-461963" eaLnBrk="1" hangingPunct="1">
              <a:lnSpc>
                <a:spcPct val="80000"/>
              </a:lnSpc>
              <a:defRPr/>
            </a:pPr>
            <a:r>
              <a:rPr lang="en-US" i="1" dirty="0" smtClean="0">
                <a:effectLst>
                  <a:outerShdw blurRad="38100" dist="38100" dir="2700000" algn="tl">
                    <a:srgbClr val="000000">
                      <a:alpha val="43137"/>
                    </a:srgbClr>
                  </a:outerShdw>
                </a:effectLst>
                <a:latin typeface="Arial" pitchFamily="34" charset="0"/>
                <a:cs typeface="Arial" pitchFamily="34" charset="0"/>
              </a:rPr>
              <a:t>MSIS will be generated by the ESFAS when any of the following conditions occur:</a:t>
            </a:r>
          </a:p>
          <a:p>
            <a:pPr marL="461963" indent="-461963" eaLnBrk="1" hangingPunct="1">
              <a:lnSpc>
                <a:spcPct val="80000"/>
              </a:lnSpc>
              <a:buClr>
                <a:schemeClr val="tx1"/>
              </a:buClr>
              <a:buFont typeface="Monotype Sorts" pitchFamily="2" charset="2"/>
              <a:buAutoNum type="arabicPeriod"/>
              <a:defRPr/>
            </a:pPr>
            <a:r>
              <a:rPr lang="en-US" i="1" dirty="0" smtClean="0">
                <a:effectLst>
                  <a:outerShdw blurRad="38100" dist="38100" dir="2700000" algn="tl">
                    <a:srgbClr val="000000">
                      <a:alpha val="43137"/>
                    </a:srgbClr>
                  </a:outerShdw>
                </a:effectLst>
                <a:latin typeface="Arial" pitchFamily="34" charset="0"/>
                <a:cs typeface="Arial" pitchFamily="34" charset="0"/>
              </a:rPr>
              <a:t>A decreasing SG No. 1 or SG No. 2 pressure of 895 psia (ceiling - variable setpoint)</a:t>
            </a:r>
          </a:p>
          <a:p>
            <a:pPr marL="461963" indent="-461963" eaLnBrk="1" hangingPunct="1">
              <a:lnSpc>
                <a:spcPct val="80000"/>
              </a:lnSpc>
              <a:buClr>
                <a:schemeClr val="tx1"/>
              </a:buClr>
              <a:buFont typeface="Monotype Sorts" pitchFamily="2" charset="2"/>
              <a:buAutoNum type="arabicPeriod"/>
              <a:defRPr/>
            </a:pPr>
            <a:r>
              <a:rPr lang="en-US" i="1" dirty="0" smtClean="0">
                <a:effectLst>
                  <a:outerShdw blurRad="38100" dist="38100" dir="2700000" algn="tl">
                    <a:srgbClr val="000000">
                      <a:alpha val="43137"/>
                    </a:srgbClr>
                  </a:outerShdw>
                </a:effectLst>
                <a:latin typeface="Arial" pitchFamily="34" charset="0"/>
                <a:cs typeface="Arial" pitchFamily="34" charset="0"/>
              </a:rPr>
              <a:t>An increasing level in SG No. 1 or SG No. 2 level of 91.0% (NR) </a:t>
            </a:r>
          </a:p>
          <a:p>
            <a:pPr marL="461963" indent="-461963" eaLnBrk="1" hangingPunct="1">
              <a:lnSpc>
                <a:spcPct val="80000"/>
              </a:lnSpc>
              <a:buClr>
                <a:schemeClr val="tx1"/>
              </a:buClr>
              <a:buFont typeface="Monotype Sorts" pitchFamily="2" charset="2"/>
              <a:buAutoNum type="arabicPeriod"/>
              <a:defRPr/>
            </a:pPr>
            <a:r>
              <a:rPr lang="en-US" i="1" dirty="0" smtClean="0">
                <a:effectLst>
                  <a:outerShdw blurRad="38100" dist="38100" dir="2700000" algn="tl">
                    <a:srgbClr val="000000">
                      <a:alpha val="43137"/>
                    </a:srgbClr>
                  </a:outerShdw>
                </a:effectLst>
                <a:latin typeface="Arial" pitchFamily="34" charset="0"/>
                <a:cs typeface="Arial" pitchFamily="34" charset="0"/>
              </a:rPr>
              <a:t>An increasing containment pressure of 3.0 psig. All inputs are shared with the corresponding RPS reactor trips.</a:t>
            </a:r>
          </a:p>
          <a:p>
            <a:pPr marL="461963" indent="-461963" eaLnBrk="1" hangingPunct="1">
              <a:lnSpc>
                <a:spcPct val="80000"/>
              </a:lnSpc>
              <a:defRPr/>
            </a:pPr>
            <a:r>
              <a:rPr lang="en-US" i="1" dirty="0" smtClean="0">
                <a:effectLst>
                  <a:outerShdw blurRad="38100" dist="38100" dir="2700000" algn="tl">
                    <a:srgbClr val="000000">
                      <a:alpha val="43137"/>
                    </a:srgbClr>
                  </a:outerShdw>
                </a:effectLst>
                <a:latin typeface="Arial" pitchFamily="34" charset="0"/>
                <a:cs typeface="Arial" pitchFamily="34" charset="0"/>
              </a:rPr>
              <a:t>Pre-trip alarms are provided for all inputs: </a:t>
            </a:r>
          </a:p>
          <a:p>
            <a:pPr marL="461963" indent="-461963" eaLnBrk="1" hangingPunct="1">
              <a:lnSpc>
                <a:spcPct val="80000"/>
              </a:lnSpc>
              <a:buClr>
                <a:schemeClr val="tx1"/>
              </a:buClr>
              <a:buFont typeface="Monotype Sorts" pitchFamily="2" charset="2"/>
              <a:buAutoNum type="arabicPeriod"/>
              <a:defRPr/>
            </a:pPr>
            <a:r>
              <a:rPr lang="en-US" i="1" dirty="0" smtClean="0">
                <a:effectLst>
                  <a:outerShdw blurRad="38100" dist="38100" dir="2700000" algn="tl">
                    <a:srgbClr val="000000">
                      <a:alpha val="43137"/>
                    </a:srgbClr>
                  </a:outerShdw>
                </a:effectLst>
                <a:latin typeface="Arial" pitchFamily="34" charset="0"/>
                <a:cs typeface="Arial" pitchFamily="34" charset="0"/>
              </a:rPr>
              <a:t>Low SG press pre-trip 923 psia </a:t>
            </a:r>
          </a:p>
          <a:p>
            <a:pPr marL="461963" indent="-461963" eaLnBrk="1" hangingPunct="1">
              <a:lnSpc>
                <a:spcPct val="80000"/>
              </a:lnSpc>
              <a:buClr>
                <a:schemeClr val="tx1"/>
              </a:buClr>
              <a:buFont typeface="Monotype Sorts" pitchFamily="2" charset="2"/>
              <a:buAutoNum type="arabicPeriod"/>
              <a:defRPr/>
            </a:pPr>
            <a:r>
              <a:rPr lang="en-US" i="1" dirty="0" smtClean="0">
                <a:effectLst>
                  <a:outerShdw blurRad="38100" dist="38100" dir="2700000" algn="tl">
                    <a:srgbClr val="000000">
                      <a:alpha val="43137"/>
                    </a:srgbClr>
                  </a:outerShdw>
                </a:effectLst>
                <a:latin typeface="Arial" pitchFamily="34" charset="0"/>
                <a:cs typeface="Arial" pitchFamily="34" charset="0"/>
              </a:rPr>
              <a:t>HI SG level pre-trip 88.6%</a:t>
            </a:r>
          </a:p>
          <a:p>
            <a:pPr marL="461963" indent="-461963" eaLnBrk="1" hangingPunct="1">
              <a:lnSpc>
                <a:spcPct val="80000"/>
              </a:lnSpc>
              <a:buClr>
                <a:schemeClr val="tx1"/>
              </a:buClr>
              <a:buFont typeface="Monotype Sorts" pitchFamily="2" charset="2"/>
              <a:buAutoNum type="arabicPeriod"/>
              <a:defRPr/>
            </a:pPr>
            <a:r>
              <a:rPr lang="en-US" i="1" dirty="0" smtClean="0">
                <a:effectLst>
                  <a:outerShdw blurRad="38100" dist="38100" dir="2700000" algn="tl">
                    <a:srgbClr val="000000">
                      <a:alpha val="43137"/>
                    </a:srgbClr>
                  </a:outerShdw>
                </a:effectLst>
                <a:latin typeface="Arial" pitchFamily="34" charset="0"/>
                <a:cs typeface="Arial" pitchFamily="34" charset="0"/>
              </a:rPr>
              <a:t>High containment press pre-trip 2.5 psig</a:t>
            </a:r>
          </a:p>
        </p:txBody>
      </p:sp>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8" name="Rectangle 2"/>
          <p:cNvSpPr>
            <a:spLocks noGrp="1" noChangeArrowheads="1"/>
          </p:cNvSpPr>
          <p:nvPr>
            <p:ph type="title"/>
          </p:nvPr>
        </p:nvSpPr>
        <p:spPr>
          <a:xfrm>
            <a:off x="0" y="152400"/>
            <a:ext cx="9144000" cy="1162050"/>
          </a:xfrm>
        </p:spPr>
        <p:txBody>
          <a:bodyPr>
            <a:noAutofit/>
          </a:bodyPr>
          <a:lstStyle/>
          <a:p>
            <a:pPr eaLnBrk="1" fontAlgn="auto" hangingPunct="1">
              <a:spcAft>
                <a:spcPts val="0"/>
              </a:spcAft>
              <a:defRPr/>
            </a:pPr>
            <a:r>
              <a:rPr lang="en-US" sz="4400" dirty="0"/>
              <a:t>MAIN STEAM ISOLATION ACTUATION SYSTEM (MSIS)</a:t>
            </a:r>
          </a:p>
        </p:txBody>
      </p:sp>
      <p:sp>
        <p:nvSpPr>
          <p:cNvPr id="51203" name="Rectangle 3"/>
          <p:cNvSpPr>
            <a:spLocks noGrp="1" noChangeArrowheads="1"/>
          </p:cNvSpPr>
          <p:nvPr>
            <p:ph idx="1"/>
          </p:nvPr>
        </p:nvSpPr>
        <p:spPr>
          <a:xfrm>
            <a:off x="0" y="1447800"/>
            <a:ext cx="9144000" cy="5695950"/>
          </a:xfrm>
        </p:spPr>
        <p:txBody>
          <a:bodyPr>
            <a:normAutofit lnSpcReduction="10000"/>
          </a:bodyPr>
          <a:lstStyle/>
          <a:p>
            <a:pPr marL="512763" indent="-512763" eaLnBrk="1" hangingPunct="1">
              <a:defRPr/>
            </a:pPr>
            <a:r>
              <a:rPr lang="en-US" i="1" dirty="0" smtClean="0">
                <a:effectLst>
                  <a:outerShdw blurRad="38100" dist="38100" dir="2700000" algn="tl">
                    <a:srgbClr val="000000">
                      <a:alpha val="43137"/>
                    </a:srgbClr>
                  </a:outerShdw>
                </a:effectLst>
                <a:latin typeface="Arial" pitchFamily="34" charset="0"/>
                <a:cs typeface="Arial" pitchFamily="34" charset="0"/>
              </a:rPr>
              <a:t>MSIS will isolate the main steam, main </a:t>
            </a:r>
            <a:r>
              <a:rPr lang="en-US" i="1" dirty="0" err="1" smtClean="0">
                <a:effectLst>
                  <a:outerShdw blurRad="38100" dist="38100" dir="2700000" algn="tl">
                    <a:srgbClr val="000000">
                      <a:alpha val="43137"/>
                    </a:srgbClr>
                  </a:outerShdw>
                </a:effectLst>
                <a:latin typeface="Arial" pitchFamily="34" charset="0"/>
                <a:cs typeface="Arial" pitchFamily="34" charset="0"/>
              </a:rPr>
              <a:t>feedwater</a:t>
            </a:r>
            <a:r>
              <a:rPr lang="en-US" i="1" dirty="0" smtClean="0">
                <a:effectLst>
                  <a:outerShdw blurRad="38100" dist="38100" dir="2700000" algn="tl">
                    <a:srgbClr val="000000">
                      <a:alpha val="43137"/>
                    </a:srgbClr>
                  </a:outerShdw>
                </a:effectLst>
                <a:latin typeface="Arial" pitchFamily="34" charset="0"/>
                <a:cs typeface="Arial" pitchFamily="34" charset="0"/>
              </a:rPr>
              <a:t>, sample and blowdown lines on both steam generators regardless of which SG (if either) was responsible for the actuation.</a:t>
            </a:r>
          </a:p>
          <a:p>
            <a:pPr marL="512763" indent="-512763" eaLnBrk="1" hangingPunct="1">
              <a:defRPr/>
            </a:pPr>
            <a:r>
              <a:rPr lang="en-US" i="1" dirty="0" smtClean="0">
                <a:effectLst>
                  <a:outerShdw blurRad="38100" dist="38100" dir="2700000" algn="tl">
                    <a:srgbClr val="000000">
                      <a:alpha val="43137"/>
                    </a:srgbClr>
                  </a:outerShdw>
                </a:effectLst>
                <a:latin typeface="Arial" pitchFamily="34" charset="0"/>
                <a:cs typeface="Arial" pitchFamily="34" charset="0"/>
              </a:rPr>
              <a:t>In the event of a MSLB, the MSIS will limit the energy release to containment and prevent excessive containment pressures.</a:t>
            </a:r>
          </a:p>
          <a:p>
            <a:pPr marL="512763" indent="-512763" eaLnBrk="1" hangingPunct="1">
              <a:defRPr/>
            </a:pPr>
            <a:r>
              <a:rPr lang="en-US" i="1" dirty="0" smtClean="0">
                <a:effectLst>
                  <a:outerShdw blurRad="38100" dist="38100" dir="2700000" algn="tl">
                    <a:srgbClr val="000000">
                      <a:alpha val="43137"/>
                    </a:srgbClr>
                  </a:outerShdw>
                </a:effectLst>
                <a:latin typeface="Arial" pitchFamily="34" charset="0"/>
                <a:cs typeface="Arial" pitchFamily="34" charset="0"/>
              </a:rPr>
              <a:t>By isolating both steam generators, only the damaged SG can release its energy. It also prevents a complete blow-down of both SG’s and the resulting loss of heat sink for the reactor core. </a:t>
            </a:r>
          </a:p>
        </p:txBody>
      </p:sp>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4"/>
          <p:cNvSpPr>
            <a:spLocks noChangeArrowheads="1"/>
          </p:cNvSpPr>
          <p:nvPr/>
        </p:nvSpPr>
        <p:spPr bwMode="auto">
          <a:xfrm>
            <a:off x="3657600" y="2895600"/>
            <a:ext cx="114300" cy="242888"/>
          </a:xfrm>
          <a:prstGeom prst="rect">
            <a:avLst/>
          </a:prstGeom>
          <a:noFill/>
          <a:ln w="9525">
            <a:noFill/>
            <a:miter lim="800000"/>
            <a:headEnd/>
            <a:tailEnd/>
          </a:ln>
        </p:spPr>
        <p:txBody>
          <a:bodyPr wrap="none" lIns="57150" tIns="28575" rIns="57150" bIns="28575" anchor="ctr">
            <a:spAutoFit/>
          </a:bodyPr>
          <a:lstStyle/>
          <a:p>
            <a:endParaRPr lang="en-US"/>
          </a:p>
        </p:txBody>
      </p:sp>
      <p:grpSp>
        <p:nvGrpSpPr>
          <p:cNvPr id="2" name="Group 5"/>
          <p:cNvGrpSpPr>
            <a:grpSpLocks/>
          </p:cNvGrpSpPr>
          <p:nvPr/>
        </p:nvGrpSpPr>
        <p:grpSpPr bwMode="auto">
          <a:xfrm>
            <a:off x="228600" y="1419053"/>
            <a:ext cx="8789334" cy="3637856"/>
            <a:chOff x="2976" y="2549"/>
            <a:chExt cx="3862" cy="1291"/>
          </a:xfrm>
          <a:solidFill>
            <a:schemeClr val="tx1"/>
          </a:solidFill>
        </p:grpSpPr>
        <p:pic>
          <p:nvPicPr>
            <p:cNvPr id="17414" name="Picture 6"/>
            <p:cNvPicPr>
              <a:picLocks noRot="1" noChangeAspect="1" noChangeArrowheads="1"/>
            </p:cNvPicPr>
            <p:nvPr/>
          </p:nvPicPr>
          <p:blipFill>
            <a:blip r:embed="rId2" cstate="print"/>
            <a:srcRect/>
            <a:stretch>
              <a:fillRect/>
            </a:stretch>
          </p:blipFill>
          <p:spPr bwMode="auto">
            <a:xfrm>
              <a:off x="2976" y="2549"/>
              <a:ext cx="1936" cy="1291"/>
            </a:xfrm>
            <a:prstGeom prst="rect">
              <a:avLst/>
            </a:prstGeom>
            <a:grpFill/>
            <a:ln w="9525">
              <a:noFill/>
              <a:miter lim="800000"/>
              <a:headEnd/>
              <a:tailEnd/>
            </a:ln>
            <a:effectLst/>
          </p:spPr>
        </p:pic>
        <p:pic>
          <p:nvPicPr>
            <p:cNvPr id="17415" name="Picture 7"/>
            <p:cNvPicPr>
              <a:picLocks noRot="1" noChangeAspect="1" noChangeArrowheads="1"/>
            </p:cNvPicPr>
            <p:nvPr/>
          </p:nvPicPr>
          <p:blipFill>
            <a:blip r:embed="rId3" cstate="print"/>
            <a:srcRect/>
            <a:stretch>
              <a:fillRect/>
            </a:stretch>
          </p:blipFill>
          <p:spPr bwMode="auto">
            <a:xfrm>
              <a:off x="4902" y="2549"/>
              <a:ext cx="1936" cy="1291"/>
            </a:xfrm>
            <a:prstGeom prst="rect">
              <a:avLst/>
            </a:prstGeom>
            <a:grpFill/>
            <a:ln w="9525">
              <a:noFill/>
              <a:miter lim="800000"/>
              <a:headEnd/>
              <a:tailEnd/>
            </a:ln>
            <a:effectLst/>
          </p:spPr>
        </p:pic>
      </p:grpSp>
      <p:sp>
        <p:nvSpPr>
          <p:cNvPr id="67588" name="Rectangle 8"/>
          <p:cNvSpPr>
            <a:spLocks noChangeArrowheads="1"/>
          </p:cNvSpPr>
          <p:nvPr/>
        </p:nvSpPr>
        <p:spPr bwMode="auto">
          <a:xfrm>
            <a:off x="228600" y="5056188"/>
            <a:ext cx="1371600" cy="1443037"/>
          </a:xfrm>
          <a:prstGeom prst="rect">
            <a:avLst/>
          </a:prstGeom>
          <a:noFill/>
          <a:ln w="9525">
            <a:noFill/>
            <a:miter lim="800000"/>
            <a:headEnd/>
            <a:tailEnd/>
          </a:ln>
        </p:spPr>
        <p:txBody>
          <a:bodyPr lIns="57150" tIns="28575" rIns="57150" bIns="28575" anchor="ctr">
            <a:spAutoFit/>
          </a:bodyPr>
          <a:lstStyle/>
          <a:p>
            <a:pPr algn="l"/>
            <a:r>
              <a:rPr lang="en-US" sz="900">
                <a:solidFill>
                  <a:schemeClr val="tx1"/>
                </a:solidFill>
              </a:rPr>
              <a:t>They provide overpressure protection for the Steam Generators. The valves have varying setpoints with the first one set ~ 1250#. Together they can relieve &gt;100% steam flow.</a:t>
            </a:r>
          </a:p>
        </p:txBody>
      </p:sp>
      <p:sp>
        <p:nvSpPr>
          <p:cNvPr id="67589" name="Rectangle 10"/>
          <p:cNvSpPr>
            <a:spLocks noChangeArrowheads="1"/>
          </p:cNvSpPr>
          <p:nvPr/>
        </p:nvSpPr>
        <p:spPr bwMode="auto">
          <a:xfrm>
            <a:off x="4695825" y="922338"/>
            <a:ext cx="3505200" cy="566737"/>
          </a:xfrm>
          <a:prstGeom prst="rect">
            <a:avLst/>
          </a:prstGeom>
          <a:noFill/>
          <a:ln w="9525">
            <a:noFill/>
            <a:miter lim="800000"/>
            <a:headEnd/>
            <a:tailEnd/>
          </a:ln>
        </p:spPr>
        <p:txBody>
          <a:bodyPr lIns="57150" tIns="28575" rIns="57150" bIns="28575" anchor="ctr"/>
          <a:lstStyle/>
          <a:p>
            <a:pPr algn="l"/>
            <a:r>
              <a:rPr lang="en-US" sz="900">
                <a:solidFill>
                  <a:schemeClr val="bg1"/>
                </a:solidFill>
              </a:rPr>
              <a:t>Designed to close within 5 seconds in an emergency, Main Steam Isolation Signal (MSIS). There are two separate class hydraulic operating trains to ensure they will close. </a:t>
            </a:r>
          </a:p>
        </p:txBody>
      </p:sp>
      <p:sp>
        <p:nvSpPr>
          <p:cNvPr id="67590" name="Rectangle 11"/>
          <p:cNvSpPr>
            <a:spLocks noChangeArrowheads="1"/>
          </p:cNvSpPr>
          <p:nvPr/>
        </p:nvSpPr>
        <p:spPr bwMode="auto">
          <a:xfrm>
            <a:off x="6611938" y="5067300"/>
            <a:ext cx="2525712" cy="1692275"/>
          </a:xfrm>
          <a:prstGeom prst="rect">
            <a:avLst/>
          </a:prstGeom>
          <a:noFill/>
          <a:ln w="9525">
            <a:noFill/>
            <a:miter lim="800000"/>
            <a:headEnd/>
            <a:tailEnd/>
          </a:ln>
        </p:spPr>
        <p:txBody>
          <a:bodyPr lIns="57150" tIns="28575" rIns="57150" bIns="28575" anchor="ctr"/>
          <a:lstStyle/>
          <a:p>
            <a:pPr algn="l"/>
            <a:r>
              <a:rPr lang="en-US" sz="900">
                <a:solidFill>
                  <a:schemeClr val="tx1"/>
                </a:solidFill>
              </a:rPr>
              <a:t>There are a total of 8 Steam Bypass Control Valves, 6 go to the Main Condenser, 2 go directly to the atmosphere. They open automatically if the Turbine Trips during normal operation. The 2 to atmosphere can be used if the condenser is unavailable and having them go directly to atmosphere also protects the condenser from too much steam flow if all 8 valves opened at once and the turbine was still partially loaded.</a:t>
            </a:r>
          </a:p>
        </p:txBody>
      </p:sp>
      <p:sp>
        <p:nvSpPr>
          <p:cNvPr id="67591" name="Line 15"/>
          <p:cNvSpPr>
            <a:spLocks noChangeShapeType="1"/>
          </p:cNvSpPr>
          <p:nvPr/>
        </p:nvSpPr>
        <p:spPr bwMode="auto">
          <a:xfrm flipV="1">
            <a:off x="990600" y="4279900"/>
            <a:ext cx="0" cy="298450"/>
          </a:xfrm>
          <a:prstGeom prst="line">
            <a:avLst/>
          </a:prstGeom>
          <a:noFill/>
          <a:ln w="38100">
            <a:solidFill>
              <a:schemeClr val="bg1"/>
            </a:solidFill>
            <a:round/>
            <a:headEnd/>
            <a:tailEnd type="triangle" w="med" len="med"/>
          </a:ln>
        </p:spPr>
        <p:txBody>
          <a:bodyPr lIns="57150" tIns="28575" rIns="57150" bIns="28575"/>
          <a:lstStyle/>
          <a:p>
            <a:endParaRPr lang="en-US"/>
          </a:p>
        </p:txBody>
      </p:sp>
      <p:sp>
        <p:nvSpPr>
          <p:cNvPr id="67592" name="Text Box 21"/>
          <p:cNvSpPr txBox="1">
            <a:spLocks noChangeArrowheads="1"/>
          </p:cNvSpPr>
          <p:nvPr/>
        </p:nvSpPr>
        <p:spPr bwMode="auto">
          <a:xfrm>
            <a:off x="274638" y="4537075"/>
            <a:ext cx="1524000" cy="196850"/>
          </a:xfrm>
          <a:prstGeom prst="rect">
            <a:avLst/>
          </a:prstGeom>
          <a:solidFill>
            <a:schemeClr val="tx1"/>
          </a:solidFill>
          <a:ln w="9525">
            <a:noFill/>
            <a:miter lim="800000"/>
            <a:headEnd/>
            <a:tailEnd/>
          </a:ln>
        </p:spPr>
        <p:txBody>
          <a:bodyPr lIns="57150" tIns="28575" rIns="57150" bIns="28575">
            <a:spAutoFit/>
          </a:bodyPr>
          <a:lstStyle/>
          <a:p>
            <a:r>
              <a:rPr lang="en-US" sz="900">
                <a:solidFill>
                  <a:schemeClr val="bg1"/>
                </a:solidFill>
              </a:rPr>
              <a:t>Main Steam Safety Valves</a:t>
            </a:r>
          </a:p>
        </p:txBody>
      </p:sp>
      <p:sp>
        <p:nvSpPr>
          <p:cNvPr id="67593" name="Rectangle 23"/>
          <p:cNvSpPr>
            <a:spLocks noChangeArrowheads="1"/>
          </p:cNvSpPr>
          <p:nvPr/>
        </p:nvSpPr>
        <p:spPr bwMode="auto">
          <a:xfrm>
            <a:off x="6448425" y="2895600"/>
            <a:ext cx="134938" cy="609600"/>
          </a:xfrm>
          <a:prstGeom prst="rect">
            <a:avLst/>
          </a:prstGeom>
          <a:solidFill>
            <a:srgbClr val="FFFF00"/>
          </a:solidFill>
          <a:ln w="9525">
            <a:noFill/>
            <a:miter lim="800000"/>
            <a:headEnd/>
            <a:tailEnd/>
          </a:ln>
        </p:spPr>
        <p:txBody>
          <a:bodyPr wrap="none" lIns="57150" tIns="28575" rIns="57150" bIns="28575" anchor="ctr"/>
          <a:lstStyle/>
          <a:p>
            <a:endParaRPr lang="en-US"/>
          </a:p>
        </p:txBody>
      </p:sp>
      <p:sp>
        <p:nvSpPr>
          <p:cNvPr id="67594" name="Rectangle 24"/>
          <p:cNvSpPr>
            <a:spLocks noChangeArrowheads="1"/>
          </p:cNvSpPr>
          <p:nvPr/>
        </p:nvSpPr>
        <p:spPr bwMode="auto">
          <a:xfrm>
            <a:off x="6448425" y="3643313"/>
            <a:ext cx="134938" cy="636587"/>
          </a:xfrm>
          <a:prstGeom prst="rect">
            <a:avLst/>
          </a:prstGeom>
          <a:solidFill>
            <a:srgbClr val="FFFF00"/>
          </a:solidFill>
          <a:ln w="9525">
            <a:noFill/>
            <a:miter lim="800000"/>
            <a:headEnd/>
            <a:tailEnd/>
          </a:ln>
        </p:spPr>
        <p:txBody>
          <a:bodyPr wrap="none" lIns="57150" tIns="28575" rIns="57150" bIns="28575" anchor="ctr"/>
          <a:lstStyle/>
          <a:p>
            <a:endParaRPr lang="en-US"/>
          </a:p>
        </p:txBody>
      </p:sp>
      <p:sp>
        <p:nvSpPr>
          <p:cNvPr id="67595" name="Text Box 25"/>
          <p:cNvSpPr txBox="1">
            <a:spLocks noChangeArrowheads="1"/>
          </p:cNvSpPr>
          <p:nvPr/>
        </p:nvSpPr>
        <p:spPr bwMode="auto">
          <a:xfrm>
            <a:off x="1600200" y="5402263"/>
            <a:ext cx="1884363" cy="1441450"/>
          </a:xfrm>
          <a:prstGeom prst="rect">
            <a:avLst/>
          </a:prstGeom>
          <a:noFill/>
          <a:ln w="9525">
            <a:noFill/>
            <a:miter lim="800000"/>
            <a:headEnd/>
            <a:tailEnd/>
          </a:ln>
        </p:spPr>
        <p:txBody>
          <a:bodyPr lIns="57150" tIns="28575" rIns="57150" bIns="28575">
            <a:spAutoFit/>
          </a:bodyPr>
          <a:lstStyle/>
          <a:p>
            <a:pPr algn="l"/>
            <a:r>
              <a:rPr lang="en-US" sz="900" dirty="0">
                <a:solidFill>
                  <a:schemeClr val="tx1"/>
                </a:solidFill>
              </a:rPr>
              <a:t>Receive an open signal of an Auxiliary Feedwater Actuation Signal (AFAS). The steam is used to drive a turbine that provides the rotation for the pump on the other end of the shaft. This pump is a key component in protecting the plant from a Loss of All Feedwater accident (LOAF).</a:t>
            </a:r>
          </a:p>
        </p:txBody>
      </p:sp>
      <p:sp>
        <p:nvSpPr>
          <p:cNvPr id="67596" name="Text Box 21"/>
          <p:cNvSpPr txBox="1">
            <a:spLocks noChangeArrowheads="1"/>
          </p:cNvSpPr>
          <p:nvPr/>
        </p:nvSpPr>
        <p:spPr bwMode="auto">
          <a:xfrm>
            <a:off x="3230563" y="4554538"/>
            <a:ext cx="1403350" cy="334962"/>
          </a:xfrm>
          <a:prstGeom prst="rect">
            <a:avLst/>
          </a:prstGeom>
          <a:solidFill>
            <a:schemeClr val="tx1"/>
          </a:solidFill>
          <a:ln w="9525">
            <a:noFill/>
            <a:miter lim="800000"/>
            <a:headEnd/>
            <a:tailEnd/>
          </a:ln>
        </p:spPr>
        <p:txBody>
          <a:bodyPr lIns="57150" tIns="28575" rIns="57150" bIns="28575">
            <a:spAutoFit/>
          </a:bodyPr>
          <a:lstStyle/>
          <a:p>
            <a:r>
              <a:rPr lang="en-US" sz="900">
                <a:solidFill>
                  <a:schemeClr val="bg1"/>
                </a:solidFill>
              </a:rPr>
              <a:t>Atmospheric Dump Valves</a:t>
            </a:r>
          </a:p>
        </p:txBody>
      </p:sp>
      <p:sp>
        <p:nvSpPr>
          <p:cNvPr id="67597" name="Text Box 21"/>
          <p:cNvSpPr txBox="1">
            <a:spLocks noChangeArrowheads="1"/>
          </p:cNvSpPr>
          <p:nvPr/>
        </p:nvSpPr>
        <p:spPr bwMode="auto">
          <a:xfrm>
            <a:off x="2024063" y="5067300"/>
            <a:ext cx="760412" cy="334963"/>
          </a:xfrm>
          <a:prstGeom prst="rect">
            <a:avLst/>
          </a:prstGeom>
          <a:noFill/>
          <a:ln w="9525">
            <a:noFill/>
            <a:miter lim="800000"/>
            <a:headEnd/>
            <a:tailEnd/>
          </a:ln>
        </p:spPr>
        <p:txBody>
          <a:bodyPr lIns="57150" tIns="28575" rIns="57150" bIns="28575">
            <a:spAutoFit/>
          </a:bodyPr>
          <a:lstStyle/>
          <a:p>
            <a:r>
              <a:rPr lang="en-US" sz="900" dirty="0">
                <a:solidFill>
                  <a:schemeClr val="tx1"/>
                </a:solidFill>
              </a:rPr>
              <a:t>Auxiliary Feedwater</a:t>
            </a:r>
          </a:p>
        </p:txBody>
      </p:sp>
      <p:sp>
        <p:nvSpPr>
          <p:cNvPr id="67598" name="Line 15"/>
          <p:cNvSpPr>
            <a:spLocks noChangeShapeType="1"/>
          </p:cNvSpPr>
          <p:nvPr/>
        </p:nvSpPr>
        <p:spPr bwMode="auto">
          <a:xfrm flipV="1">
            <a:off x="3886200" y="4283075"/>
            <a:ext cx="0" cy="298450"/>
          </a:xfrm>
          <a:prstGeom prst="line">
            <a:avLst/>
          </a:prstGeom>
          <a:noFill/>
          <a:ln w="38100">
            <a:solidFill>
              <a:schemeClr val="bg1"/>
            </a:solidFill>
            <a:round/>
            <a:headEnd/>
            <a:tailEnd type="triangle" w="med" len="med"/>
          </a:ln>
        </p:spPr>
        <p:txBody>
          <a:bodyPr lIns="57150" tIns="28575" rIns="57150" bIns="28575"/>
          <a:lstStyle/>
          <a:p>
            <a:endParaRPr lang="en-US"/>
          </a:p>
        </p:txBody>
      </p:sp>
      <p:sp>
        <p:nvSpPr>
          <p:cNvPr id="36" name="Rectangle 35"/>
          <p:cNvSpPr/>
          <p:nvPr/>
        </p:nvSpPr>
        <p:spPr>
          <a:xfrm>
            <a:off x="2024063" y="4537075"/>
            <a:ext cx="760412" cy="352425"/>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en-US"/>
          </a:p>
        </p:txBody>
      </p:sp>
      <p:sp>
        <p:nvSpPr>
          <p:cNvPr id="67600" name="Text Box 21"/>
          <p:cNvSpPr txBox="1">
            <a:spLocks noChangeArrowheads="1"/>
          </p:cNvSpPr>
          <p:nvPr/>
        </p:nvSpPr>
        <p:spPr bwMode="auto">
          <a:xfrm>
            <a:off x="4611688" y="1489075"/>
            <a:ext cx="1793875" cy="195263"/>
          </a:xfrm>
          <a:prstGeom prst="rect">
            <a:avLst/>
          </a:prstGeom>
          <a:noFill/>
          <a:ln w="9525">
            <a:noFill/>
            <a:miter lim="800000"/>
            <a:headEnd/>
            <a:tailEnd/>
          </a:ln>
        </p:spPr>
        <p:txBody>
          <a:bodyPr lIns="57150" tIns="28575" rIns="57150" bIns="28575">
            <a:spAutoFit/>
          </a:bodyPr>
          <a:lstStyle/>
          <a:p>
            <a:r>
              <a:rPr lang="en-US" sz="900">
                <a:solidFill>
                  <a:schemeClr val="bg1"/>
                </a:solidFill>
              </a:rPr>
              <a:t>Main Steam Isolation Valves</a:t>
            </a:r>
          </a:p>
        </p:txBody>
      </p:sp>
      <p:sp>
        <p:nvSpPr>
          <p:cNvPr id="67601" name="Text Box 21"/>
          <p:cNvSpPr txBox="1">
            <a:spLocks noChangeArrowheads="1"/>
          </p:cNvSpPr>
          <p:nvPr/>
        </p:nvSpPr>
        <p:spPr bwMode="auto">
          <a:xfrm>
            <a:off x="5868988" y="5067300"/>
            <a:ext cx="579437" cy="473075"/>
          </a:xfrm>
          <a:prstGeom prst="rect">
            <a:avLst/>
          </a:prstGeom>
          <a:noFill/>
          <a:ln w="9525">
            <a:noFill/>
            <a:miter lim="800000"/>
            <a:headEnd/>
            <a:tailEnd/>
          </a:ln>
        </p:spPr>
        <p:txBody>
          <a:bodyPr lIns="57150" tIns="28575" rIns="57150" bIns="28575">
            <a:spAutoFit/>
          </a:bodyPr>
          <a:lstStyle/>
          <a:p>
            <a:r>
              <a:rPr lang="en-US" sz="900">
                <a:solidFill>
                  <a:schemeClr val="tx1"/>
                </a:solidFill>
              </a:rPr>
              <a:t>Main Feed Pumps</a:t>
            </a:r>
          </a:p>
        </p:txBody>
      </p:sp>
      <p:sp>
        <p:nvSpPr>
          <p:cNvPr id="39" name="Rectangle 38"/>
          <p:cNvSpPr/>
          <p:nvPr/>
        </p:nvSpPr>
        <p:spPr>
          <a:xfrm>
            <a:off x="4953000" y="4803775"/>
            <a:ext cx="1204913" cy="252413"/>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en-US"/>
          </a:p>
        </p:txBody>
      </p:sp>
      <p:sp>
        <p:nvSpPr>
          <p:cNvPr id="67603" name="Text Box 21"/>
          <p:cNvSpPr txBox="1">
            <a:spLocks noChangeArrowheads="1"/>
          </p:cNvSpPr>
          <p:nvPr/>
        </p:nvSpPr>
        <p:spPr bwMode="auto">
          <a:xfrm>
            <a:off x="6616700" y="5067300"/>
            <a:ext cx="581025" cy="195263"/>
          </a:xfrm>
          <a:prstGeom prst="rect">
            <a:avLst/>
          </a:prstGeom>
          <a:noFill/>
          <a:ln w="9525">
            <a:noFill/>
            <a:miter lim="800000"/>
            <a:headEnd/>
            <a:tailEnd/>
          </a:ln>
        </p:spPr>
        <p:txBody>
          <a:bodyPr lIns="57150" tIns="28575" rIns="57150" bIns="28575">
            <a:spAutoFit/>
          </a:bodyPr>
          <a:lstStyle/>
          <a:p>
            <a:r>
              <a:rPr lang="en-US" sz="900">
                <a:solidFill>
                  <a:schemeClr val="tx1"/>
                </a:solidFill>
              </a:rPr>
              <a:t>SBCV’s</a:t>
            </a:r>
          </a:p>
        </p:txBody>
      </p:sp>
      <p:sp>
        <p:nvSpPr>
          <p:cNvPr id="41" name="Rectangle 40"/>
          <p:cNvSpPr/>
          <p:nvPr/>
        </p:nvSpPr>
        <p:spPr>
          <a:xfrm>
            <a:off x="7002463" y="4803775"/>
            <a:ext cx="1455737" cy="252413"/>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en-US"/>
          </a:p>
        </p:txBody>
      </p:sp>
      <p:sp>
        <p:nvSpPr>
          <p:cNvPr id="67605" name="Text Box 21"/>
          <p:cNvSpPr txBox="1">
            <a:spLocks noChangeArrowheads="1"/>
          </p:cNvSpPr>
          <p:nvPr/>
        </p:nvSpPr>
        <p:spPr bwMode="auto">
          <a:xfrm>
            <a:off x="7086600" y="4468813"/>
            <a:ext cx="1931988" cy="334962"/>
          </a:xfrm>
          <a:prstGeom prst="rect">
            <a:avLst/>
          </a:prstGeom>
          <a:solidFill>
            <a:schemeClr val="tx1"/>
          </a:solidFill>
          <a:ln w="9525">
            <a:noFill/>
            <a:miter lim="800000"/>
            <a:headEnd/>
            <a:tailEnd/>
          </a:ln>
        </p:spPr>
        <p:txBody>
          <a:bodyPr lIns="57150" tIns="28575" rIns="57150" bIns="28575">
            <a:spAutoFit/>
          </a:bodyPr>
          <a:lstStyle/>
          <a:p>
            <a:r>
              <a:rPr lang="en-US" sz="900">
                <a:solidFill>
                  <a:schemeClr val="bg1"/>
                </a:solidFill>
              </a:rPr>
              <a:t>Main Turbine Stop &amp; Control Valves</a:t>
            </a:r>
          </a:p>
        </p:txBody>
      </p:sp>
      <p:sp>
        <p:nvSpPr>
          <p:cNvPr id="67606" name="Rectangle 9"/>
          <p:cNvSpPr>
            <a:spLocks noChangeArrowheads="1"/>
          </p:cNvSpPr>
          <p:nvPr/>
        </p:nvSpPr>
        <p:spPr bwMode="auto">
          <a:xfrm>
            <a:off x="3484563" y="5041900"/>
            <a:ext cx="1917700" cy="1816100"/>
          </a:xfrm>
          <a:prstGeom prst="rect">
            <a:avLst/>
          </a:prstGeom>
          <a:noFill/>
          <a:ln w="9525">
            <a:noFill/>
            <a:miter lim="800000"/>
            <a:headEnd/>
            <a:tailEnd/>
          </a:ln>
        </p:spPr>
        <p:txBody>
          <a:bodyPr lIns="57150" tIns="28575" rIns="57150" bIns="28575" anchor="ctr"/>
          <a:lstStyle/>
          <a:p>
            <a:pPr algn="l"/>
            <a:r>
              <a:rPr lang="en-US" sz="900">
                <a:solidFill>
                  <a:schemeClr val="tx1"/>
                </a:solidFill>
              </a:rPr>
              <a:t>They are opened by a control room operator to remove heat when the Main Condenser or Steam Bypass Control Valves are not available. They are plug type valves with stacked discs that are etched for even flow characteristics as the valves open. They are normally air operated to open and spring shut, but they have a backup nitrogen system for emergency operation.</a:t>
            </a:r>
          </a:p>
        </p:txBody>
      </p:sp>
      <p:sp>
        <p:nvSpPr>
          <p:cNvPr id="67607" name="Rectangle 22"/>
          <p:cNvSpPr>
            <a:spLocks noChangeArrowheads="1"/>
          </p:cNvSpPr>
          <p:nvPr/>
        </p:nvSpPr>
        <p:spPr bwMode="auto">
          <a:xfrm>
            <a:off x="6448425" y="2133600"/>
            <a:ext cx="133350" cy="585788"/>
          </a:xfrm>
          <a:prstGeom prst="rect">
            <a:avLst/>
          </a:prstGeom>
          <a:solidFill>
            <a:srgbClr val="FFFF00"/>
          </a:solidFill>
          <a:ln w="9525">
            <a:noFill/>
            <a:miter lim="800000"/>
            <a:headEnd/>
            <a:tailEnd/>
          </a:ln>
        </p:spPr>
        <p:txBody>
          <a:bodyPr wrap="none" lIns="57150" tIns="28575" rIns="57150" bIns="28575" anchor="ctr"/>
          <a:lstStyle/>
          <a:p>
            <a:endParaRPr lang="en-US"/>
          </a:p>
        </p:txBody>
      </p:sp>
      <p:sp>
        <p:nvSpPr>
          <p:cNvPr id="43" name="Rectangle 42"/>
          <p:cNvSpPr/>
          <p:nvPr/>
        </p:nvSpPr>
        <p:spPr>
          <a:xfrm>
            <a:off x="4633913" y="4468813"/>
            <a:ext cx="1385887" cy="265112"/>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en-US"/>
          </a:p>
        </p:txBody>
      </p:sp>
      <p:sp>
        <p:nvSpPr>
          <p:cNvPr id="44" name="Rectangle 2"/>
          <p:cNvSpPr txBox="1">
            <a:spLocks noChangeArrowheads="1"/>
          </p:cNvSpPr>
          <p:nvPr/>
        </p:nvSpPr>
        <p:spPr>
          <a:xfrm>
            <a:off x="-5604" y="0"/>
            <a:ext cx="9144000" cy="769423"/>
          </a:xfrm>
          <a:prstGeom prst="rect">
            <a:avLst/>
          </a:prstGeom>
        </p:spPr>
        <p:txBody>
          <a:bodyPr/>
          <a:lstStyle/>
          <a:p>
            <a:pPr eaLnBrk="1" fontAlgn="auto" hangingPunct="1">
              <a:spcAft>
                <a:spcPts val="0"/>
              </a:spcAft>
              <a:defRPr/>
            </a:pPr>
            <a:r>
              <a:rPr lang="en-US" sz="4400" dirty="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14300" dist="101600" dir="2700000" algn="tl" rotWithShape="0">
                    <a:srgbClr val="000000">
                      <a:alpha val="40000"/>
                    </a:srgbClr>
                  </a:outerShdw>
                </a:effectLst>
                <a:latin typeface="+mj-lt"/>
                <a:ea typeface="+mj-ea"/>
                <a:cs typeface="+mj-cs"/>
              </a:rPr>
              <a:t>MAIN STEAM SYSTEM</a:t>
            </a:r>
          </a:p>
        </p:txBody>
      </p:sp>
      <p:sp>
        <p:nvSpPr>
          <p:cNvPr id="28" name="TextBox 27"/>
          <p:cNvSpPr txBox="1"/>
          <p:nvPr/>
        </p:nvSpPr>
        <p:spPr>
          <a:xfrm>
            <a:off x="228600" y="922338"/>
            <a:ext cx="1143000" cy="461665"/>
          </a:xfrm>
          <a:prstGeom prst="rect">
            <a:avLst/>
          </a:prstGeom>
          <a:noFill/>
        </p:spPr>
        <p:txBody>
          <a:bodyPr wrap="square" rtlCol="0">
            <a:spAutoFit/>
          </a:bodyPr>
          <a:lstStyle/>
          <a:p>
            <a:r>
              <a:rPr lang="en-US" sz="2400" dirty="0" smtClean="0">
                <a:solidFill>
                  <a:schemeClr val="bg1"/>
                </a:solidFill>
              </a:rPr>
              <a:t>Pg. 14</a:t>
            </a:r>
            <a:endParaRPr lang="en-US" sz="2400" dirty="0">
              <a:solidFill>
                <a:schemeClr val="bg1"/>
              </a:solidFill>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WordArt 2"/>
          <p:cNvSpPr>
            <a:spLocks noChangeArrowheads="1" noChangeShapeType="1" noTextEdit="1"/>
          </p:cNvSpPr>
          <p:nvPr/>
        </p:nvSpPr>
        <p:spPr bwMode="auto">
          <a:xfrm>
            <a:off x="1066800" y="2209800"/>
            <a:ext cx="6200775" cy="2914650"/>
          </a:xfrm>
          <a:prstGeom prst="rect">
            <a:avLst/>
          </a:prstGeom>
        </p:spPr>
        <p:txBody>
          <a:bodyPr wrap="none" fromWordArt="1">
            <a:prstTxWarp prst="textSlantUp">
              <a:avLst>
                <a:gd name="adj" fmla="val 55556"/>
              </a:avLst>
            </a:prstTxWarp>
          </a:bodyPr>
          <a:lstStyle/>
          <a:p>
            <a:r>
              <a:rPr lang="en-US" sz="3600" kern="10">
                <a:ln w="9525">
                  <a:solidFill>
                    <a:srgbClr val="000000"/>
                  </a:solidFill>
                  <a:round/>
                  <a:headEnd/>
                  <a:tailEnd/>
                </a:ln>
                <a:solidFill>
                  <a:srgbClr val="000000"/>
                </a:solidFill>
                <a:latin typeface="Arial Black"/>
              </a:rPr>
              <a:t>Technical Specifications</a:t>
            </a:r>
          </a:p>
        </p:txBody>
      </p:sp>
      <p:sp>
        <p:nvSpPr>
          <p:cNvPr id="93187" name="WordArt 3"/>
          <p:cNvSpPr>
            <a:spLocks noChangeArrowheads="1" noChangeShapeType="1" noTextEdit="1"/>
          </p:cNvSpPr>
          <p:nvPr/>
        </p:nvSpPr>
        <p:spPr bwMode="auto">
          <a:xfrm>
            <a:off x="228600" y="304800"/>
            <a:ext cx="8582025" cy="2571750"/>
          </a:xfrm>
          <a:prstGeom prst="rect">
            <a:avLst/>
          </a:prstGeom>
        </p:spPr>
        <p:txBody>
          <a:bodyPr wrap="none" fromWordArt="1">
            <a:prstTxWarp prst="textSlantUp">
              <a:avLst>
                <a:gd name="adj" fmla="val 32056"/>
              </a:avLst>
            </a:prstTxWarp>
          </a:bodyPr>
          <a:lstStyle/>
          <a:p>
            <a:r>
              <a:rPr lang="en-US" sz="3600" kern="10">
                <a:ln w="9525">
                  <a:solidFill>
                    <a:srgbClr val="CC99FF"/>
                  </a:solidFill>
                  <a:round/>
                  <a:headEnd/>
                  <a:tailEnd/>
                </a:ln>
                <a:gradFill rotWithShape="1">
                  <a:gsLst>
                    <a:gs pos="0">
                      <a:srgbClr val="6600CC"/>
                    </a:gs>
                    <a:gs pos="100000">
                      <a:srgbClr val="CC00CC"/>
                    </a:gs>
                  </a:gsLst>
                  <a:lin ang="5400000" scaled="1"/>
                </a:gradFill>
                <a:effectLst>
                  <a:outerShdw dist="53882" dir="2700000" algn="ctr" rotWithShape="0">
                    <a:srgbClr val="9999FF">
                      <a:alpha val="79999"/>
                    </a:srgbClr>
                  </a:outerShdw>
                </a:effectLst>
                <a:latin typeface="Impact"/>
              </a:rPr>
              <a:t>Upgraded Final Safety Analysis Report (UFSAR)</a:t>
            </a:r>
          </a:p>
        </p:txBody>
      </p:sp>
      <p:sp>
        <p:nvSpPr>
          <p:cNvPr id="93188" name="WordArt 4"/>
          <p:cNvSpPr>
            <a:spLocks noChangeArrowheads="1" noChangeShapeType="1" noTextEdit="1"/>
          </p:cNvSpPr>
          <p:nvPr/>
        </p:nvSpPr>
        <p:spPr bwMode="auto">
          <a:xfrm>
            <a:off x="457200" y="5334000"/>
            <a:ext cx="4162425" cy="1276350"/>
          </a:xfrm>
          <a:prstGeom prst="rect">
            <a:avLst/>
          </a:prstGeom>
        </p:spPr>
        <p:txBody>
          <a:bodyPr wrap="none" fromWordArt="1">
            <a:prstTxWarp prst="textPlain">
              <a:avLst>
                <a:gd name="adj" fmla="val 50000"/>
              </a:avLst>
            </a:prstTxWarp>
          </a:bodyPr>
          <a:lstStyle/>
          <a:p>
            <a:r>
              <a:rPr lang="en-US" sz="3600" i="1" kern="10">
                <a:ln w="9525">
                  <a:solidFill>
                    <a:srgbClr val="000000"/>
                  </a:solidFill>
                  <a:round/>
                  <a:headEnd/>
                  <a:tailEnd/>
                </a:ln>
                <a:solidFill>
                  <a:srgbClr val="FFFFFF"/>
                </a:solidFill>
                <a:effectLst>
                  <a:outerShdw dist="35921" dir="2700000" algn="ctr" rotWithShape="0">
                    <a:srgbClr val="808080">
                      <a:alpha val="79999"/>
                    </a:srgbClr>
                  </a:outerShdw>
                </a:effectLst>
                <a:latin typeface="Arial Black"/>
              </a:rPr>
              <a:t>Tech Spec Basis</a:t>
            </a:r>
          </a:p>
        </p:txBody>
      </p:sp>
      <p:sp>
        <p:nvSpPr>
          <p:cNvPr id="93189" name="WordArt 5"/>
          <p:cNvSpPr>
            <a:spLocks noChangeArrowheads="1" noChangeShapeType="1" noTextEdit="1"/>
          </p:cNvSpPr>
          <p:nvPr/>
        </p:nvSpPr>
        <p:spPr bwMode="auto">
          <a:xfrm>
            <a:off x="6858000" y="4800600"/>
            <a:ext cx="1104900" cy="1314450"/>
          </a:xfrm>
          <a:prstGeom prst="rect">
            <a:avLst/>
          </a:prstGeom>
        </p:spPr>
        <p:txBody>
          <a:bodyPr wrap="none" fromWordArt="1">
            <a:prstTxWarp prst="textDoubleWave1">
              <a:avLst>
                <a:gd name="adj1" fmla="val 6500"/>
                <a:gd name="adj2" fmla="val 0"/>
              </a:avLst>
            </a:prstTxWarp>
          </a:bodyPr>
          <a:lstStyle/>
          <a:p>
            <a:r>
              <a:rPr lang="en-US" sz="3600" kern="10" spc="-360">
                <a:ln w="12700">
                  <a:solidFill>
                    <a:srgbClr val="000099"/>
                  </a:solidFill>
                  <a:round/>
                  <a:headEnd/>
                  <a:tailEnd/>
                </a:ln>
                <a:solidFill>
                  <a:srgbClr val="33CCFF"/>
                </a:solidFill>
                <a:effectLst>
                  <a:outerShdw dist="125724" dir="18900000" algn="ctr" rotWithShape="0">
                    <a:srgbClr val="000099"/>
                  </a:outerShdw>
                </a:effectLst>
                <a:latin typeface="Impact"/>
              </a:rPr>
              <a:t>10CFR</a:t>
            </a:r>
          </a:p>
        </p:txBody>
      </p:sp>
      <p:sp>
        <p:nvSpPr>
          <p:cNvPr id="93190" name="WordArt 6" descr="Narrow vertical"/>
          <p:cNvSpPr>
            <a:spLocks noChangeArrowheads="1" noChangeShapeType="1" noTextEdit="1"/>
          </p:cNvSpPr>
          <p:nvPr/>
        </p:nvSpPr>
        <p:spPr bwMode="auto">
          <a:xfrm>
            <a:off x="2286000" y="3962400"/>
            <a:ext cx="6743700" cy="2133600"/>
          </a:xfrm>
          <a:prstGeom prst="rect">
            <a:avLst/>
          </a:prstGeom>
        </p:spPr>
        <p:txBody>
          <a:bodyPr wrap="none" fromWordArt="1">
            <a:prstTxWarp prst="textCurveUp">
              <a:avLst>
                <a:gd name="adj" fmla="val 40356"/>
              </a:avLst>
            </a:prstTxWarp>
          </a:bodyPr>
          <a:lstStyle/>
          <a:p>
            <a:r>
              <a:rPr lang="en-US" sz="3600" kern="10">
                <a:ln w="12700">
                  <a:solidFill>
                    <a:srgbClr val="000000"/>
                  </a:solidFill>
                  <a:round/>
                  <a:headEnd/>
                  <a:tailEnd/>
                </a:ln>
                <a:pattFill prst="dashHorz">
                  <a:fgClr>
                    <a:srgbClr val="808080"/>
                  </a:fgClr>
                  <a:bgClr>
                    <a:srgbClr val="FFFF00"/>
                  </a:bgClr>
                </a:pattFill>
                <a:effectLst>
                  <a:outerShdw dist="45791" dir="2021404" algn="ctr" rotWithShape="0">
                    <a:srgbClr val="808080">
                      <a:alpha val="79999"/>
                    </a:srgbClr>
                  </a:outerShdw>
                </a:effectLst>
                <a:latin typeface="Arial Black"/>
              </a:rPr>
              <a:t>Limiting Condition for Operation (LCO)</a:t>
            </a:r>
          </a:p>
        </p:txBody>
      </p:sp>
      <p:sp>
        <p:nvSpPr>
          <p:cNvPr id="93191" name="WordArt 7"/>
          <p:cNvSpPr>
            <a:spLocks noChangeArrowheads="1" noChangeShapeType="1" noTextEdit="1"/>
          </p:cNvSpPr>
          <p:nvPr/>
        </p:nvSpPr>
        <p:spPr bwMode="auto">
          <a:xfrm>
            <a:off x="5181600" y="3200400"/>
            <a:ext cx="3305175" cy="523875"/>
          </a:xfrm>
          <a:prstGeom prst="rect">
            <a:avLst/>
          </a:prstGeom>
        </p:spPr>
        <p:txBody>
          <a:bodyPr wrap="none" fromWordArt="1">
            <a:prstTxWarp prst="textPlain">
              <a:avLst>
                <a:gd name="adj" fmla="val 50000"/>
              </a:avLst>
            </a:prstTxWarp>
            <a:scene3d>
              <a:camera prst="legacyPerspectiveTopLeft"/>
              <a:lightRig rig="legacyNormal3" dir="r"/>
            </a:scene3d>
            <a:sp3d extrusionH="201600" prstMaterial="legacyMetal">
              <a:extrusionClr>
                <a:srgbClr val="FFFFFF"/>
              </a:extrusionClr>
            </a:sp3d>
          </a:bodyPr>
          <a:lstStyle/>
          <a:p>
            <a:r>
              <a:rPr lang="en-US" sz="3600" kern="10">
                <a:ln w="9525">
                  <a:round/>
                  <a:headEnd/>
                  <a:tailEnd/>
                </a:ln>
                <a:solidFill>
                  <a:srgbClr val="C00000"/>
                </a:solidFill>
                <a:latin typeface="Times New Roman"/>
                <a:cs typeface="Times New Roman"/>
              </a:rPr>
              <a:t>Operating License</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path" presetSubtype="0" repeatCount="indefinite" accel="50000" decel="50000" autoRev="1" fill="remove" grpId="0" nodeType="withEffect">
                                  <p:stCondLst>
                                    <p:cond delay="0"/>
                                  </p:stCondLst>
                                  <p:childTnLst>
                                    <p:animMotion origin="layout" path="M 0.04809 0.25602 C 0.07326 0.21737 0.09965 0.17524 0.125 0.1213 C 0.19445 -0.03194 0.21285 -0.18194 0.16198 -0.20463 C 0.11042 -0.23194 0.01094 -0.12407 -0.05833 0.0294 C -0.09514 0.10996 -0.11684 0.18658 -0.12448 0.24468 C -0.13524 0.29075 -0.13906 0.33681 -0.13906 0.39075 C -0.13906 0.56343 -0.09132 0.70556 -0.03594 0.70556 C 0.01875 0.70556 0.06632 0.56343 0.06632 0.39075 C 0.06632 0.30996 0.05573 0.23264 0.03715 0.1794 C 0.02951 0.13334 0.01094 0.08334 -0.01059 0.03334 C -0.08368 -0.12407 -0.18299 -0.23194 -0.23455 -0.20463 C -0.28559 -0.178 -0.26701 -0.03194 -0.19392 0.12524 C -0.16458 0.19862 -0.12448 0.25996 -0.08368 0.30209 C -0.05451 0.34075 -0.02135 0.37547 0.02257 0.4095 C 0.15417 0.52084 0.28611 0.57084 0.32309 0.52477 C 0.35608 0.47871 0.28299 0.35209 0.15052 0.24468 C 0.09583 0.19862 0.03715 0.16412 -0.01059 0.14075 C -0.05451 0.11806 -0.10989 0.09862 -0.1684 0.08727 C -0.32951 0.04862 -0.46892 0.05996 -0.47986 0.1213 C -0.49427 0.1794 -0.37361 0.25602 -0.21233 0.29468 C -0.13906 0.30996 -0.0691 0.31737 -0.01441 0.31343 C 0.03333 0.31343 0.0849 0.30602 0.13976 0.29468 C 0.3007 0.25602 0.4224 0.17524 0.40712 0.11806 C 0.39618 0.05996 0.25677 0.04468 0.09583 0.08334 C 0.01875 0.10278 -0.05121 0.1294 -0.09844 0.15996 C -0.13906 0.18334 -0.17917 0.20996 -0.22309 0.24468 C -0.35174 0.35602 -0.42882 0.47871 -0.39184 0.52477 C -0.35868 0.57084 -0.22309 0.52084 -0.09514 0.41343 C -0.03281 0.35996 0.01875 0.30602 0.04809 0.25602 Z " pathEditMode="relative" rAng="0" ptsTypes="fffffffffffffffffffffffffffff">
                                      <p:cBhvr>
                                        <p:cTn id="6" dur="5000" fill="hold"/>
                                        <p:tgtEl>
                                          <p:spTgt spid="93187"/>
                                        </p:tgtEl>
                                        <p:attrNameLst>
                                          <p:attrName>ppt_x</p:attrName>
                                          <p:attrName>ppt_y</p:attrName>
                                        </p:attrNameLst>
                                      </p:cBhvr>
                                      <p:rCtr x="-8400" y="-1900"/>
                                    </p:animMotion>
                                  </p:childTnLst>
                                </p:cTn>
                              </p:par>
                              <p:par>
                                <p:cTn id="7" presetID="34" presetClass="path" presetSubtype="0" repeatCount="indefinite" accel="50000" decel="50000" autoRev="1" fill="hold" grpId="0" nodeType="withEffect">
                                  <p:stCondLst>
                                    <p:cond delay="200"/>
                                  </p:stCondLst>
                                  <p:childTnLst>
                                    <p:animMotion origin="layout" path="M -0.56077 -0.36551 C -0.54757 -0.37685 -0.52761 -0.38264 -0.51146 -0.38264 C -0.48802 -0.38264 -0.46511 -0.37384 -0.45191 -0.35972 C -0.39584 -0.30301 -0.35296 -0.1787 -0.35296 -0.03125 C -0.35296 -0.03079 -0.35296 -0.0287 -0.35296 -0.02824 C -0.35296 -0.0287 -0.35296 -0.02592 -0.35296 -0.02546 C -0.35296 0.12153 -0.39584 0.24884 -0.45191 0.30556 C -0.46511 0.31667 -0.48802 0.32523 -0.51146 0.32523 C -0.52761 0.32523 -0.54757 0.31968 -0.56077 0.30833 C -0.57396 0.29699 -0.58073 0.28287 -0.58073 0.26574 C -0.58073 0.24607 -0.57049 0.22917 -0.55382 0.21806 C -0.48802 0.1669 -0.34323 0.12986 -0.17136 0.12986 C -0.17136 0.13056 -0.16841 0.12986 -0.16841 0.13056 C -0.16841 0.12986 -0.16511 0.12986 -0.16511 0.13056 C 0.00677 0.12986 0.15503 0.1669 0.221 0.21806 C 0.23402 0.22917 0.24392 0.24607 0.24392 0.26574 C 0.24392 0.28287 0.2375 0.29699 0.2243 0.30833 C 0.21111 0.31968 0.19461 0.32523 0.17448 0.32523 C 0.15156 0.32523 0.13211 0.31667 0.11892 0.30556 C 0.05937 0.24884 0.01649 0.12153 0.01649 -0.02592 C 0.01649 -0.02546 0.01649 -0.0287 0.01649 -0.02824 C 0.01649 -0.0287 0.01649 -0.03125 0.01649 -0.03079 C 0.01649 -0.1787 0.05937 -0.30301 0.11892 -0.3625 C 0.13211 -0.37384 0.15156 -0.38264 0.17448 -0.38264 C 0.19461 -0.38264 0.21111 -0.37685 0.2243 -0.36551 C 0.2375 -0.35417 0.24392 -0.33704 0.24392 -0.32338 C 0.24392 -0.30301 0.23402 -0.28634 0.221 -0.27222 C 0.15503 -0.22407 0.00677 -0.18704 -0.16511 -0.18704 C -0.16511 -0.18657 -0.16511 -0.18704 -0.16841 -0.18704 C -0.16841 -0.18657 -0.17136 -0.18704 -0.17136 -0.18657 C -0.34323 -0.18704 -0.48802 -0.22407 -0.55382 -0.27222 C -0.57049 -0.28634 -0.58073 -0.30301 -0.58073 -0.32338 C -0.58073 -0.33704 -0.57396 -0.35417 -0.56077 -0.36551 Z " pathEditMode="relative" rAng="0" ptsTypes="fffffffffffffffffffffffffffffffff">
                                      <p:cBhvr>
                                        <p:cTn id="8" dur="5000" fill="hold"/>
                                        <p:tgtEl>
                                          <p:spTgt spid="93191"/>
                                        </p:tgtEl>
                                        <p:attrNameLst>
                                          <p:attrName>ppt_x</p:attrName>
                                          <p:attrName>ppt_y</p:attrName>
                                        </p:attrNameLst>
                                      </p:cBhvr>
                                      <p:rCtr x="39200" y="33700"/>
                                    </p:animMotion>
                                  </p:childTnLst>
                                </p:cTn>
                              </p:par>
                              <p:par>
                                <p:cTn id="9" presetID="38" presetClass="path" presetSubtype="0" repeatCount="indefinite" accel="50000" decel="50000" autoRev="1" fill="hold" grpId="0" nodeType="withEffect">
                                  <p:stCondLst>
                                    <p:cond delay="200"/>
                                  </p:stCondLst>
                                  <p:childTnLst>
                                    <p:animMotion origin="layout" path="M -0.21093 -0.78194 L -0.15781 0.12917 L -0.10746 -0.78194 L -0.05416 0.12917 L -0.00086 -0.78194 L 0.04879 0.12917 L 0.10209 -0.78194 L 0.15243 0.12917 L 0.20573 -0.78194 L 0.25886 0.12917 L 0.30921 -0.78194 L 0.3625 0.12917 L 0.41233 -0.78194 L 0.46546 0.12917 L 0.51875 -0.78194 L 0.5691 0.12917 L 0.6224 -0.78194 " pathEditMode="relative" rAng="0" ptsTypes="FFFFFFFFFFFFFFFFF">
                                      <p:cBhvr>
                                        <p:cTn id="10" dur="5000" fill="hold"/>
                                        <p:tgtEl>
                                          <p:spTgt spid="93188"/>
                                        </p:tgtEl>
                                        <p:attrNameLst>
                                          <p:attrName>ppt_x</p:attrName>
                                          <p:attrName>ppt_y</p:attrName>
                                        </p:attrNameLst>
                                      </p:cBhvr>
                                      <p:rCtr x="41700" y="45600"/>
                                    </p:animMotion>
                                  </p:childTnLst>
                                </p:cTn>
                              </p:par>
                              <p:par>
                                <p:cTn id="11" presetID="61" presetClass="path" presetSubtype="0" repeatCount="indefinite" accel="50000" decel="50000" autoRev="1" fill="hold" grpId="0" nodeType="withEffect">
                                  <p:stCondLst>
                                    <p:cond delay="600"/>
                                  </p:stCondLst>
                                  <p:childTnLst>
                                    <p:animMotion origin="layout" path="M -0.61684 -0.74027 C -0.6474 -0.6949 -0.68177 -0.64953 -0.69705 -0.59236 C -0.71233 -0.53009 -0.72032 -0.45602 -0.72761 -0.38194 C -0.73542 -0.30787 -0.72761 -0.2456 -0.72032 -0.17754 C -0.71233 -0.11412 -0.70104 -0.04606 -0.67379 0.01019 C -0.65139 0.0676 -0.61285 0.11297 -0.57118 0.14746 C -0.53264 0.18102 -0.48698 0.20371 -0.44132 0.21574 C -0.39549 0.22662 -0.34983 0.22662 -0.30729 0.21574 C -0.26164 0.20371 -0.21997 0.17523 -0.18542 0.12963 C -0.15104 0.09028 -0.12049 0.03889 -0.10521 -0.02338 C -0.08594 -0.08055 -0.07865 -0.15972 -0.07865 -0.22291 C -0.07483 -0.28518 -0.07865 -0.35926 -0.09792 -0.42129 C -0.1165 -0.4787 -0.15104 -0.52407 -0.1967 -0.54676 C -0.24306 -0.56365 -0.28889 -0.54097 -0.31927 -0.50139 C -0.34584 -0.4618 -0.36511 -0.39861 -0.36893 -0.32569 C -0.36893 -0.25162 -0.36511 -0.18333 -0.34584 -0.12615 C -0.32657 -0.06875 -0.33056 -0.05787 -0.25434 0.01621 C -0.18542 0.09607 -0.1165 0.07338 -0.07483 0.07848 C -0.03299 0.07848 0.00139 0.05556 0.04323 0.03287 C 0.08958 0.00533 0.12743 -0.04606 0.15451 -0.09143 C 0.18107 -0.13703 0.19236 -0.19421 0.20764 -0.28518 C 0.21892 -0.37592 0.21892 -0.42129 0.21892 -0.49051 C 0.21892 -0.55856 0.21892 -0.62685 0.21892 -0.6949 " pathEditMode="relative" rAng="0" ptsTypes="fffffffffffffffffffffff">
                                      <p:cBhvr>
                                        <p:cTn id="12" dur="5000" fill="hold"/>
                                        <p:tgtEl>
                                          <p:spTgt spid="93189"/>
                                        </p:tgtEl>
                                        <p:attrNameLst>
                                          <p:attrName>ppt_x</p:attrName>
                                          <p:attrName>ppt_y</p:attrName>
                                        </p:attrNameLst>
                                      </p:cBhvr>
                                      <p:rCtr x="35900" y="48300"/>
                                    </p:animMotion>
                                  </p:childTnLst>
                                </p:cTn>
                              </p:par>
                              <p:par>
                                <p:cTn id="13" presetID="41" presetClass="path" presetSubtype="0" repeatCount="indefinite" accel="50000" decel="50000" autoRev="1" fill="hold" grpId="0" nodeType="withEffect">
                                  <p:stCondLst>
                                    <p:cond delay="800"/>
                                  </p:stCondLst>
                                  <p:childTnLst>
                                    <p:animMotion origin="layout" path="M 0 0  c -0.004 -0.01067  -0.018 -0.02133  -0.023 -0.02133  c -0.031 0  -0.063 0.16667  -0.063 0.33333  c 0 -0.084  -0.016 -0.16667  -0.031 -0.16667  c -0.016 0  -0.031 0.084  -0.031 0.16667  c 0 -0.04133  -0.008 -0.084  -0.016 -0.084  c -0.008 0  -0.016 0.04133  -0.016 0.084  c 0 -0.02133  -0.004 -0.04133  -0.008 -0.04133  c -0.004 0  -0.008 0.02133  -0.008 0.04133  c 0 -0.01067  -0.002 -0.02133  -0.004 -0.02133  c -0.001 0  -0.004 0.01067  -0.004 0.02133  c 0 -0.00533  -0.001 -0.01067  -0.002 -0.01067  c 0 -0.00133  -0.002 0.00533  -0.002 0.01067  c 0 -0.00267  0 -0.00533  -0.001 -0.00533  c 0 0.00133  -0.001 0.00267  -0.001 0.00533  c 0 -0.00133  0 -0.00267  0 -0.004  c -0.001 0  -0.001 0.00133  -0.001 0.00267  c -0.001 0  -0.001 -0.00133  -0.001 -0.00267  c -0.001 0  -0.001 0.00133  -0.001 0.00267  E" pathEditMode="relative" ptsTypes="">
                                      <p:cBhvr>
                                        <p:cTn id="14" dur="5000" fill="hold"/>
                                        <p:tgtEl>
                                          <p:spTgt spid="93186"/>
                                        </p:tgtEl>
                                        <p:attrNameLst>
                                          <p:attrName>ppt_x</p:attrName>
                                          <p:attrName>ppt_y</p:attrName>
                                        </p:attrNameLst>
                                      </p:cBhvr>
                                    </p:animMotion>
                                  </p:childTnLst>
                                </p:cTn>
                              </p:par>
                              <p:par>
                                <p:cTn id="15" presetID="25" presetClass="path" presetSubtype="0" repeatCount="indefinite" accel="50000" decel="50000" autoRev="1" fill="hold" grpId="0" nodeType="withEffect">
                                  <p:stCondLst>
                                    <p:cond delay="1000"/>
                                  </p:stCondLst>
                                  <p:childTnLst>
                                    <p:animMotion origin="layout" path="M 0 0  C -0.022 -0.02267  -0.033 -0.06133  -0.027 -0.1  C -0.024 -0.11333  -0.02 -0.12667  -0.014 -0.13733  C -0.01 -0.10667  0.004 -0.07867  0.025 -0.06133  C 0.025 -0.09867  0.041 -0.13467  0.068 -0.15067  C 0.077 -0.15733  0.087 -0.16  0.097 -0.16133  C 0.082 -0.13867  0.074 -0.10667  0.077 -0.07333  C 0.099 -0.09733  0.13 -0.10267  0.157 -0.08533  C 0.166 -0.08  0.175 -0.07067  0.181 -0.06133  C 0.158 -0.064  0.134 -0.052  0.117 -0.028  C 0.144 -0.02  0.167 0.008  0.174 0.04667  C 0.176 0.06  0.176 0.07333  0.174 0.08667  C 0.161 0.06133  0.139 0.044  0.115 0.04133  C 0.127 0.07467  0.124 0.116  0.106 0.14667  C 0.099 0.15733  0.091 0.16667  0.082 0.172  C 0.089 0.14267  0.085 0.10933  0.072 0.08267  C 0.06 0.116  0.034 0.13867  0.004 0.13867  C -0.007 0.13867  -0.017 0.136  -0.026 0.13067  C -0.004 0.12  0.013 0.09467  0.021 0.064  C -0.007 0.072  -0.036 0.06  -0.055 0.02933  C -0.062 0.01733  -0.066 0.00533  -0.069 -0.008  C -0.049 0.00933  -0.023 0.012  0 0  Z" pathEditMode="relative" ptsTypes="">
                                      <p:cBhvr>
                                        <p:cTn id="16" dur="5000" fill="hold"/>
                                        <p:tgtEl>
                                          <p:spTgt spid="93190"/>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3186" grpId="0" animBg="1"/>
      <p:bldP spid="93187" grpId="0" animBg="1"/>
      <p:bldP spid="93188" grpId="0" animBg="1"/>
      <p:bldP spid="93189" grpId="0" animBg="1"/>
      <p:bldP spid="93190" grpId="0" animBg="1"/>
      <p:bldP spid="93191" grpId="0" animBg="1"/>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6562" name="Group 40"/>
          <p:cNvGrpSpPr>
            <a:grpSpLocks/>
          </p:cNvGrpSpPr>
          <p:nvPr/>
        </p:nvGrpSpPr>
        <p:grpSpPr bwMode="auto">
          <a:xfrm>
            <a:off x="152400" y="1592263"/>
            <a:ext cx="8839200" cy="3657600"/>
            <a:chOff x="598" y="1440"/>
            <a:chExt cx="9194" cy="3109"/>
          </a:xfrm>
        </p:grpSpPr>
        <p:pic>
          <p:nvPicPr>
            <p:cNvPr id="66577" name="Picture 41"/>
            <p:cNvPicPr>
              <a:picLocks noRot="1" noChangeAspect="1" noChangeArrowheads="1"/>
            </p:cNvPicPr>
            <p:nvPr/>
          </p:nvPicPr>
          <p:blipFill>
            <a:blip r:embed="rId2" cstate="print"/>
            <a:srcRect/>
            <a:stretch>
              <a:fillRect/>
            </a:stretch>
          </p:blipFill>
          <p:spPr bwMode="auto">
            <a:xfrm>
              <a:off x="598" y="1440"/>
              <a:ext cx="4601" cy="3109"/>
            </a:xfrm>
            <a:prstGeom prst="rect">
              <a:avLst/>
            </a:prstGeom>
            <a:noFill/>
            <a:ln w="9525">
              <a:noFill/>
              <a:miter lim="800000"/>
              <a:headEnd/>
              <a:tailEnd/>
            </a:ln>
          </p:spPr>
        </p:pic>
        <p:pic>
          <p:nvPicPr>
            <p:cNvPr id="66578" name="Picture 42"/>
            <p:cNvPicPr>
              <a:picLocks noRot="1" noChangeAspect="1" noChangeArrowheads="1"/>
            </p:cNvPicPr>
            <p:nvPr/>
          </p:nvPicPr>
          <p:blipFill>
            <a:blip r:embed="rId3" cstate="print"/>
            <a:srcRect/>
            <a:stretch>
              <a:fillRect/>
            </a:stretch>
          </p:blipFill>
          <p:spPr bwMode="auto">
            <a:xfrm>
              <a:off x="5191" y="1440"/>
              <a:ext cx="4601" cy="3109"/>
            </a:xfrm>
            <a:prstGeom prst="rect">
              <a:avLst/>
            </a:prstGeom>
            <a:noFill/>
            <a:ln w="9525">
              <a:noFill/>
              <a:miter lim="800000"/>
              <a:headEnd/>
              <a:tailEnd/>
            </a:ln>
          </p:spPr>
        </p:pic>
      </p:grpSp>
      <p:sp>
        <p:nvSpPr>
          <p:cNvPr id="32770" name="Text Box 2"/>
          <p:cNvSpPr txBox="1">
            <a:spLocks noChangeArrowheads="1"/>
          </p:cNvSpPr>
          <p:nvPr/>
        </p:nvSpPr>
        <p:spPr bwMode="auto">
          <a:xfrm>
            <a:off x="152400" y="139700"/>
            <a:ext cx="6940550" cy="735013"/>
          </a:xfrm>
          <a:prstGeom prst="rect">
            <a:avLst/>
          </a:prstGeom>
          <a:noFill/>
          <a:ln w="9525">
            <a:noFill/>
            <a:miter lim="800000"/>
            <a:headEnd/>
            <a:tailEnd/>
          </a:ln>
          <a:effectLst/>
        </p:spPr>
        <p:txBody>
          <a:bodyPr wrap="none" lIns="57150" tIns="28575" rIns="57150" bIns="28575">
            <a:spAutoFit/>
          </a:bodyPr>
          <a:lstStyle/>
          <a:p>
            <a:pPr defTabSz="914797">
              <a:defRPr/>
            </a:pPr>
            <a:r>
              <a:rPr lang="en-US" sz="4400" dirty="0">
                <a:effectLst>
                  <a:outerShdw blurRad="38100" dist="38100" dir="2700000" algn="tl">
                    <a:srgbClr val="000000">
                      <a:alpha val="43137"/>
                    </a:srgbClr>
                  </a:outerShdw>
                </a:effectLst>
                <a:latin typeface="+mj-lt"/>
              </a:rPr>
              <a:t>Main Feedwater System</a:t>
            </a:r>
          </a:p>
        </p:txBody>
      </p:sp>
      <p:sp>
        <p:nvSpPr>
          <p:cNvPr id="66564" name="Rectangle 9"/>
          <p:cNvSpPr>
            <a:spLocks noChangeArrowheads="1"/>
          </p:cNvSpPr>
          <p:nvPr/>
        </p:nvSpPr>
        <p:spPr bwMode="auto">
          <a:xfrm>
            <a:off x="6407150" y="5316538"/>
            <a:ext cx="2584450" cy="1443037"/>
          </a:xfrm>
          <a:prstGeom prst="rect">
            <a:avLst/>
          </a:prstGeom>
          <a:noFill/>
          <a:ln w="9525">
            <a:noFill/>
            <a:miter lim="800000"/>
            <a:headEnd/>
            <a:tailEnd/>
          </a:ln>
        </p:spPr>
        <p:txBody>
          <a:bodyPr lIns="57150" tIns="28575" rIns="57150" bIns="28575" anchor="ctr">
            <a:spAutoFit/>
          </a:bodyPr>
          <a:lstStyle/>
          <a:p>
            <a:pPr algn="just"/>
            <a:r>
              <a:rPr lang="en-US" sz="1000">
                <a:solidFill>
                  <a:schemeClr val="bg1"/>
                </a:solidFill>
              </a:rPr>
              <a:t>Steam driven, 1-stage, 50% capacity, horizontal, centrifugal pumps. The pumps have a mini-flow line for recirculation to prevent them from overheating when operating near shutoff head. They receive steam from Main Steam or Hot Reheat depending on how much steam flow is flowing through the Main Turbine.</a:t>
            </a:r>
          </a:p>
        </p:txBody>
      </p:sp>
      <p:sp>
        <p:nvSpPr>
          <p:cNvPr id="66565" name="Rectangle 10"/>
          <p:cNvSpPr>
            <a:spLocks noChangeArrowheads="1"/>
          </p:cNvSpPr>
          <p:nvPr/>
        </p:nvSpPr>
        <p:spPr bwMode="auto">
          <a:xfrm>
            <a:off x="5334000" y="919163"/>
            <a:ext cx="2971800" cy="673100"/>
          </a:xfrm>
          <a:prstGeom prst="rect">
            <a:avLst/>
          </a:prstGeom>
          <a:noFill/>
          <a:ln w="9525">
            <a:noFill/>
            <a:miter lim="800000"/>
            <a:headEnd/>
            <a:tailEnd/>
          </a:ln>
        </p:spPr>
        <p:txBody>
          <a:bodyPr lIns="57150" tIns="28575" rIns="57150" bIns="28575" anchor="ctr">
            <a:spAutoFit/>
          </a:bodyPr>
          <a:lstStyle/>
          <a:p>
            <a:pPr algn="l"/>
            <a:r>
              <a:rPr lang="en-US" sz="1000" dirty="0">
                <a:solidFill>
                  <a:schemeClr val="bg1"/>
                </a:solidFill>
              </a:rPr>
              <a:t>U-tube heat exchangers with </a:t>
            </a:r>
            <a:r>
              <a:rPr lang="en-US" sz="1000" dirty="0" err="1">
                <a:solidFill>
                  <a:schemeClr val="bg1"/>
                </a:solidFill>
              </a:rPr>
              <a:t>feedwater</a:t>
            </a:r>
            <a:r>
              <a:rPr lang="en-US" sz="1000" dirty="0">
                <a:solidFill>
                  <a:schemeClr val="bg1"/>
                </a:solidFill>
              </a:rPr>
              <a:t> in the tubes and extraction steam from the High Pressure Turbine is on the outside of the tubes, or in the shell. </a:t>
            </a:r>
          </a:p>
        </p:txBody>
      </p:sp>
      <p:sp>
        <p:nvSpPr>
          <p:cNvPr id="66566" name="Line 12"/>
          <p:cNvSpPr>
            <a:spLocks noChangeShapeType="1"/>
          </p:cNvSpPr>
          <p:nvPr/>
        </p:nvSpPr>
        <p:spPr bwMode="auto">
          <a:xfrm rot="10800000" flipV="1">
            <a:off x="6311900" y="2043113"/>
            <a:ext cx="0" cy="519112"/>
          </a:xfrm>
          <a:prstGeom prst="line">
            <a:avLst/>
          </a:prstGeom>
          <a:noFill/>
          <a:ln w="63500">
            <a:solidFill>
              <a:schemeClr val="tx1"/>
            </a:solidFill>
            <a:round/>
            <a:headEnd/>
            <a:tailEnd type="triangle" w="med" len="med"/>
          </a:ln>
        </p:spPr>
        <p:txBody>
          <a:bodyPr lIns="57150" tIns="28575" rIns="57150" bIns="28575"/>
          <a:lstStyle/>
          <a:p>
            <a:endParaRPr lang="en-US"/>
          </a:p>
        </p:txBody>
      </p:sp>
      <p:sp>
        <p:nvSpPr>
          <p:cNvPr id="66567" name="Line 20"/>
          <p:cNvSpPr>
            <a:spLocks noChangeShapeType="1"/>
          </p:cNvSpPr>
          <p:nvPr/>
        </p:nvSpPr>
        <p:spPr bwMode="auto">
          <a:xfrm rot="10800000" flipV="1">
            <a:off x="1255713" y="3941763"/>
            <a:ext cx="0" cy="458787"/>
          </a:xfrm>
          <a:prstGeom prst="line">
            <a:avLst/>
          </a:prstGeom>
          <a:noFill/>
          <a:ln w="63500">
            <a:solidFill>
              <a:schemeClr val="tx1"/>
            </a:solidFill>
            <a:round/>
            <a:headEnd/>
            <a:tailEnd type="triangle" w="med" len="med"/>
          </a:ln>
        </p:spPr>
        <p:txBody>
          <a:bodyPr lIns="57150" tIns="28575" rIns="57150" bIns="28575"/>
          <a:lstStyle/>
          <a:p>
            <a:endParaRPr lang="en-US"/>
          </a:p>
        </p:txBody>
      </p:sp>
      <p:sp>
        <p:nvSpPr>
          <p:cNvPr id="66568" name="Text Box 45"/>
          <p:cNvSpPr txBox="1">
            <a:spLocks noChangeArrowheads="1"/>
          </p:cNvSpPr>
          <p:nvPr/>
        </p:nvSpPr>
        <p:spPr bwMode="auto">
          <a:xfrm>
            <a:off x="762000" y="5316538"/>
            <a:ext cx="747713" cy="519112"/>
          </a:xfrm>
          <a:prstGeom prst="rect">
            <a:avLst/>
          </a:prstGeom>
          <a:solidFill>
            <a:schemeClr val="tx1"/>
          </a:solidFill>
          <a:ln w="9525">
            <a:noFill/>
            <a:miter lim="800000"/>
            <a:headEnd/>
            <a:tailEnd/>
          </a:ln>
        </p:spPr>
        <p:txBody>
          <a:bodyPr wrap="none" lIns="57150" tIns="28575" rIns="57150" bIns="28575">
            <a:spAutoFit/>
          </a:bodyPr>
          <a:lstStyle/>
          <a:p>
            <a:r>
              <a:rPr lang="en-US" sz="1000" dirty="0">
                <a:solidFill>
                  <a:schemeClr val="bg1"/>
                </a:solidFill>
              </a:rPr>
              <a:t>Feedwater</a:t>
            </a:r>
          </a:p>
          <a:p>
            <a:r>
              <a:rPr lang="en-US" sz="1000" dirty="0">
                <a:solidFill>
                  <a:schemeClr val="bg1"/>
                </a:solidFill>
              </a:rPr>
              <a:t>Isolation</a:t>
            </a:r>
          </a:p>
          <a:p>
            <a:r>
              <a:rPr lang="en-US" sz="1000" dirty="0">
                <a:solidFill>
                  <a:schemeClr val="bg1"/>
                </a:solidFill>
              </a:rPr>
              <a:t>Valves</a:t>
            </a:r>
          </a:p>
        </p:txBody>
      </p:sp>
      <p:sp>
        <p:nvSpPr>
          <p:cNvPr id="66569" name="Text Box 46"/>
          <p:cNvSpPr txBox="1">
            <a:spLocks noChangeArrowheads="1"/>
          </p:cNvSpPr>
          <p:nvPr/>
        </p:nvSpPr>
        <p:spPr bwMode="auto">
          <a:xfrm>
            <a:off x="2660650" y="3681413"/>
            <a:ext cx="777875" cy="519112"/>
          </a:xfrm>
          <a:prstGeom prst="rect">
            <a:avLst/>
          </a:prstGeom>
          <a:solidFill>
            <a:schemeClr val="tx1"/>
          </a:solidFill>
          <a:ln w="9525">
            <a:noFill/>
            <a:miter lim="800000"/>
            <a:headEnd/>
            <a:tailEnd/>
          </a:ln>
        </p:spPr>
        <p:txBody>
          <a:bodyPr wrap="none" lIns="57150" tIns="28575" rIns="57150" bIns="28575">
            <a:spAutoFit/>
          </a:bodyPr>
          <a:lstStyle/>
          <a:p>
            <a:r>
              <a:rPr lang="en-US" sz="1000" dirty="0">
                <a:solidFill>
                  <a:schemeClr val="bg1"/>
                </a:solidFill>
              </a:rPr>
              <a:t>Feedwater</a:t>
            </a:r>
          </a:p>
          <a:p>
            <a:r>
              <a:rPr lang="en-US" sz="1000" dirty="0">
                <a:solidFill>
                  <a:schemeClr val="bg1"/>
                </a:solidFill>
              </a:rPr>
              <a:t>Regulating</a:t>
            </a:r>
          </a:p>
          <a:p>
            <a:r>
              <a:rPr lang="en-US" sz="1000" dirty="0">
                <a:solidFill>
                  <a:schemeClr val="bg1"/>
                </a:solidFill>
              </a:rPr>
              <a:t>Valves</a:t>
            </a:r>
          </a:p>
        </p:txBody>
      </p:sp>
      <p:sp>
        <p:nvSpPr>
          <p:cNvPr id="39" name="Rectangle 38"/>
          <p:cNvSpPr/>
          <p:nvPr/>
        </p:nvSpPr>
        <p:spPr>
          <a:xfrm>
            <a:off x="2538413" y="3352800"/>
            <a:ext cx="661987" cy="328613"/>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en-US"/>
          </a:p>
        </p:txBody>
      </p:sp>
      <p:sp>
        <p:nvSpPr>
          <p:cNvPr id="41" name="Rectangle 40"/>
          <p:cNvSpPr/>
          <p:nvPr/>
        </p:nvSpPr>
        <p:spPr>
          <a:xfrm>
            <a:off x="762000" y="3352800"/>
            <a:ext cx="747713" cy="587375"/>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en-US"/>
          </a:p>
        </p:txBody>
      </p:sp>
      <p:sp>
        <p:nvSpPr>
          <p:cNvPr id="66572" name="Rectangle 17"/>
          <p:cNvSpPr>
            <a:spLocks noChangeArrowheads="1"/>
          </p:cNvSpPr>
          <p:nvPr/>
        </p:nvSpPr>
        <p:spPr bwMode="auto">
          <a:xfrm>
            <a:off x="641350" y="3352800"/>
            <a:ext cx="1228725" cy="519113"/>
          </a:xfrm>
          <a:prstGeom prst="rect">
            <a:avLst/>
          </a:prstGeom>
          <a:noFill/>
          <a:ln w="9525">
            <a:noFill/>
            <a:miter lim="800000"/>
            <a:headEnd/>
            <a:tailEnd/>
          </a:ln>
        </p:spPr>
        <p:txBody>
          <a:bodyPr lIns="57150" tIns="28575" rIns="57150" bIns="28575" anchor="ctr">
            <a:spAutoFit/>
          </a:bodyPr>
          <a:lstStyle/>
          <a:p>
            <a:pPr algn="l"/>
            <a:r>
              <a:rPr lang="en-US" sz="1000">
                <a:solidFill>
                  <a:schemeClr val="bg1"/>
                </a:solidFill>
              </a:rPr>
              <a:t>Designed to close on a Main Steam Isolation Signal </a:t>
            </a:r>
          </a:p>
        </p:txBody>
      </p:sp>
      <p:cxnSp>
        <p:nvCxnSpPr>
          <p:cNvPr id="43" name="Straight Arrow Connector 42"/>
          <p:cNvCxnSpPr/>
          <p:nvPr/>
        </p:nvCxnSpPr>
        <p:spPr>
          <a:xfrm flipH="1" flipV="1">
            <a:off x="914400" y="2895600"/>
            <a:ext cx="220663" cy="457200"/>
          </a:xfrm>
          <a:prstGeom prst="straightConnector1">
            <a:avLst/>
          </a:prstGeom>
          <a:ln w="15875">
            <a:solidFill>
              <a:schemeClr val="bg1"/>
            </a:solidFill>
            <a:tailEnd type="arrow"/>
          </a:ln>
        </p:spPr>
        <p:style>
          <a:lnRef idx="1">
            <a:schemeClr val="accent1"/>
          </a:lnRef>
          <a:fillRef idx="0">
            <a:schemeClr val="accent1"/>
          </a:fillRef>
          <a:effectRef idx="0">
            <a:schemeClr val="accent1"/>
          </a:effectRef>
          <a:fontRef idx="minor">
            <a:schemeClr val="tx1"/>
          </a:fontRef>
        </p:style>
      </p:cxnSp>
      <p:cxnSp>
        <p:nvCxnSpPr>
          <p:cNvPr id="44" name="Straight Arrow Connector 43"/>
          <p:cNvCxnSpPr>
            <a:stCxn id="66572" idx="0"/>
          </p:cNvCxnSpPr>
          <p:nvPr/>
        </p:nvCxnSpPr>
        <p:spPr>
          <a:xfrm flipV="1">
            <a:off x="1255713" y="2895600"/>
            <a:ext cx="115887" cy="457200"/>
          </a:xfrm>
          <a:prstGeom prst="straightConnector1">
            <a:avLst/>
          </a:prstGeom>
          <a:ln w="15875">
            <a:solidFill>
              <a:schemeClr val="bg1"/>
            </a:solidFill>
            <a:tailEnd type="arrow"/>
          </a:ln>
        </p:spPr>
        <p:style>
          <a:lnRef idx="1">
            <a:schemeClr val="accent1"/>
          </a:lnRef>
          <a:fillRef idx="0">
            <a:schemeClr val="accent1"/>
          </a:fillRef>
          <a:effectRef idx="0">
            <a:schemeClr val="accent1"/>
          </a:effectRef>
          <a:fontRef idx="minor">
            <a:schemeClr val="tx1"/>
          </a:fontRef>
        </p:style>
      </p:cxnSp>
      <p:cxnSp>
        <p:nvCxnSpPr>
          <p:cNvPr id="50" name="Straight Arrow Connector 49"/>
          <p:cNvCxnSpPr/>
          <p:nvPr/>
        </p:nvCxnSpPr>
        <p:spPr>
          <a:xfrm flipH="1">
            <a:off x="914400" y="3871913"/>
            <a:ext cx="220663" cy="328612"/>
          </a:xfrm>
          <a:prstGeom prst="straightConnector1">
            <a:avLst/>
          </a:prstGeom>
          <a:ln w="15875">
            <a:solidFill>
              <a:schemeClr val="bg1"/>
            </a:solidFill>
            <a:tailEnd type="arrow"/>
          </a:ln>
        </p:spPr>
        <p:style>
          <a:lnRef idx="1">
            <a:schemeClr val="accent1"/>
          </a:lnRef>
          <a:fillRef idx="0">
            <a:schemeClr val="accent1"/>
          </a:fillRef>
          <a:effectRef idx="0">
            <a:schemeClr val="accent1"/>
          </a:effectRef>
          <a:fontRef idx="minor">
            <a:schemeClr val="tx1"/>
          </a:fontRef>
        </p:style>
      </p:cxnSp>
      <p:cxnSp>
        <p:nvCxnSpPr>
          <p:cNvPr id="53" name="Straight Arrow Connector 52"/>
          <p:cNvCxnSpPr>
            <a:stCxn id="66572" idx="2"/>
          </p:cNvCxnSpPr>
          <p:nvPr/>
        </p:nvCxnSpPr>
        <p:spPr>
          <a:xfrm>
            <a:off x="1255713" y="3871913"/>
            <a:ext cx="115887" cy="328612"/>
          </a:xfrm>
          <a:prstGeom prst="straightConnector1">
            <a:avLst/>
          </a:prstGeom>
          <a:ln w="15875">
            <a:solidFill>
              <a:schemeClr val="bg1"/>
            </a:solidFill>
            <a:tailEnd type="arrow"/>
          </a:ln>
        </p:spPr>
        <p:style>
          <a:lnRef idx="1">
            <a:schemeClr val="accent1"/>
          </a:lnRef>
          <a:fillRef idx="0">
            <a:schemeClr val="accent1"/>
          </a:fillRef>
          <a:effectRef idx="0">
            <a:schemeClr val="accent1"/>
          </a:effectRef>
          <a:fontRef idx="minor">
            <a:schemeClr val="tx1"/>
          </a:fontRef>
        </p:style>
      </p:cxnSp>
      <p:sp>
        <p:nvSpPr>
          <p:cNvPr id="19" name="TextBox 18"/>
          <p:cNvSpPr txBox="1"/>
          <p:nvPr/>
        </p:nvSpPr>
        <p:spPr>
          <a:xfrm>
            <a:off x="261938" y="6297910"/>
            <a:ext cx="1143000" cy="461665"/>
          </a:xfrm>
          <a:prstGeom prst="rect">
            <a:avLst/>
          </a:prstGeom>
          <a:noFill/>
        </p:spPr>
        <p:txBody>
          <a:bodyPr wrap="square" rtlCol="0">
            <a:spAutoFit/>
          </a:bodyPr>
          <a:lstStyle/>
          <a:p>
            <a:r>
              <a:rPr lang="en-US" sz="2400" dirty="0" smtClean="0">
                <a:solidFill>
                  <a:schemeClr val="bg1"/>
                </a:solidFill>
              </a:rPr>
              <a:t>Pg. 15</a:t>
            </a:r>
            <a:endParaRPr lang="en-US" sz="2400" dirty="0">
              <a:solidFill>
                <a:schemeClr val="bg1"/>
              </a:solidFill>
            </a:endParaRPr>
          </a:p>
        </p:txBody>
      </p:sp>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Text Box 2"/>
          <p:cNvSpPr txBox="1">
            <a:spLocks noChangeArrowheads="1"/>
          </p:cNvSpPr>
          <p:nvPr/>
        </p:nvSpPr>
        <p:spPr bwMode="auto">
          <a:xfrm>
            <a:off x="782638" y="0"/>
            <a:ext cx="8126412" cy="735013"/>
          </a:xfrm>
          <a:prstGeom prst="rect">
            <a:avLst/>
          </a:prstGeom>
          <a:noFill/>
          <a:ln w="9525">
            <a:noFill/>
            <a:miter lim="800000"/>
            <a:headEnd/>
            <a:tailEnd/>
          </a:ln>
          <a:effectLst/>
        </p:spPr>
        <p:txBody>
          <a:bodyPr wrap="none" lIns="57150" tIns="28575" rIns="57150" bIns="28575">
            <a:spAutoFit/>
          </a:bodyPr>
          <a:lstStyle/>
          <a:p>
            <a:pPr defTabSz="914797">
              <a:defRPr/>
            </a:pPr>
            <a:r>
              <a:rPr lang="en-US" sz="4400" dirty="0">
                <a:effectLst>
                  <a:outerShdw blurRad="38100" dist="38100" dir="2700000" algn="tl">
                    <a:srgbClr val="000000">
                      <a:alpha val="43137"/>
                    </a:srgbClr>
                  </a:outerShdw>
                </a:effectLst>
                <a:latin typeface="+mj-lt"/>
              </a:rPr>
              <a:t>Auxiliary Feedwater System</a:t>
            </a:r>
          </a:p>
        </p:txBody>
      </p:sp>
      <p:grpSp>
        <p:nvGrpSpPr>
          <p:cNvPr id="71683" name="Group 27"/>
          <p:cNvGrpSpPr>
            <a:grpSpLocks/>
          </p:cNvGrpSpPr>
          <p:nvPr/>
        </p:nvGrpSpPr>
        <p:grpSpPr bwMode="auto">
          <a:xfrm>
            <a:off x="0" y="900113"/>
            <a:ext cx="9148763" cy="5957887"/>
            <a:chOff x="989853" y="1454727"/>
            <a:chExt cx="7616265" cy="5292870"/>
          </a:xfrm>
        </p:grpSpPr>
        <p:pic>
          <p:nvPicPr>
            <p:cNvPr id="71693" name="Picture 14"/>
            <p:cNvPicPr>
              <a:picLocks noRot="1" noChangeAspect="1" noChangeArrowheads="1"/>
            </p:cNvPicPr>
            <p:nvPr/>
          </p:nvPicPr>
          <p:blipFill>
            <a:blip r:embed="rId2" cstate="print"/>
            <a:srcRect/>
            <a:stretch>
              <a:fillRect/>
            </a:stretch>
          </p:blipFill>
          <p:spPr bwMode="auto">
            <a:xfrm>
              <a:off x="993589" y="1455810"/>
              <a:ext cx="3808132" cy="2649682"/>
            </a:xfrm>
            <a:prstGeom prst="rect">
              <a:avLst/>
            </a:prstGeom>
            <a:noFill/>
            <a:ln w="9525">
              <a:noFill/>
              <a:miter lim="800000"/>
              <a:headEnd/>
              <a:tailEnd/>
            </a:ln>
          </p:spPr>
        </p:pic>
        <p:pic>
          <p:nvPicPr>
            <p:cNvPr id="71694" name="Picture 15"/>
            <p:cNvPicPr>
              <a:picLocks noRot="1" noChangeAspect="1" noChangeArrowheads="1"/>
            </p:cNvPicPr>
            <p:nvPr/>
          </p:nvPicPr>
          <p:blipFill>
            <a:blip r:embed="rId3" cstate="print"/>
            <a:srcRect/>
            <a:stretch>
              <a:fillRect/>
            </a:stretch>
          </p:blipFill>
          <p:spPr bwMode="auto">
            <a:xfrm>
              <a:off x="989853" y="4095750"/>
              <a:ext cx="3808132" cy="2649682"/>
            </a:xfrm>
            <a:prstGeom prst="rect">
              <a:avLst/>
            </a:prstGeom>
            <a:noFill/>
            <a:ln w="9525">
              <a:noFill/>
              <a:miter lim="800000"/>
              <a:headEnd/>
              <a:tailEnd/>
            </a:ln>
          </p:spPr>
        </p:pic>
        <p:pic>
          <p:nvPicPr>
            <p:cNvPr id="71695" name="Picture 16"/>
            <p:cNvPicPr>
              <a:picLocks noRot="1" noChangeAspect="1" noChangeArrowheads="1"/>
            </p:cNvPicPr>
            <p:nvPr/>
          </p:nvPicPr>
          <p:blipFill>
            <a:blip r:embed="rId4" cstate="print"/>
            <a:srcRect/>
            <a:stretch>
              <a:fillRect/>
            </a:stretch>
          </p:blipFill>
          <p:spPr bwMode="auto">
            <a:xfrm>
              <a:off x="4797986" y="4097915"/>
              <a:ext cx="3808132" cy="2649682"/>
            </a:xfrm>
            <a:prstGeom prst="rect">
              <a:avLst/>
            </a:prstGeom>
            <a:noFill/>
            <a:ln w="9525">
              <a:noFill/>
              <a:miter lim="800000"/>
              <a:headEnd/>
              <a:tailEnd/>
            </a:ln>
          </p:spPr>
        </p:pic>
        <p:pic>
          <p:nvPicPr>
            <p:cNvPr id="71696" name="Picture 17"/>
            <p:cNvPicPr>
              <a:picLocks noRot="1" noChangeAspect="1" noChangeArrowheads="1"/>
            </p:cNvPicPr>
            <p:nvPr/>
          </p:nvPicPr>
          <p:blipFill>
            <a:blip r:embed="rId5" cstate="print"/>
            <a:srcRect/>
            <a:stretch>
              <a:fillRect/>
            </a:stretch>
          </p:blipFill>
          <p:spPr bwMode="auto">
            <a:xfrm>
              <a:off x="4794250" y="1454727"/>
              <a:ext cx="3808132" cy="2649682"/>
            </a:xfrm>
            <a:prstGeom prst="rect">
              <a:avLst/>
            </a:prstGeom>
            <a:noFill/>
            <a:ln w="9525">
              <a:noFill/>
              <a:miter lim="800000"/>
              <a:headEnd/>
              <a:tailEnd/>
            </a:ln>
          </p:spPr>
        </p:pic>
      </p:grpSp>
      <p:sp>
        <p:nvSpPr>
          <p:cNvPr id="71684" name="Rectangle 20"/>
          <p:cNvSpPr>
            <a:spLocks noChangeArrowheads="1"/>
          </p:cNvSpPr>
          <p:nvPr/>
        </p:nvSpPr>
        <p:spPr bwMode="auto">
          <a:xfrm>
            <a:off x="5175250" y="3876675"/>
            <a:ext cx="2922588" cy="2273300"/>
          </a:xfrm>
          <a:prstGeom prst="rect">
            <a:avLst/>
          </a:prstGeom>
          <a:noFill/>
          <a:ln w="9525">
            <a:noFill/>
            <a:miter lim="800000"/>
            <a:headEnd/>
            <a:tailEnd/>
          </a:ln>
        </p:spPr>
        <p:txBody>
          <a:bodyPr lIns="57150" tIns="28575" rIns="57150" bIns="28575" anchor="ctr">
            <a:spAutoFit/>
          </a:bodyPr>
          <a:lstStyle/>
          <a:p>
            <a:pPr algn="l"/>
            <a:r>
              <a:rPr lang="en-US" sz="900" dirty="0">
                <a:solidFill>
                  <a:schemeClr val="bg1"/>
                </a:solidFill>
              </a:rPr>
              <a:t>There are 2 electric driven pumps and 1 steam driven pump. All 3 pumps are 8-stage, horizontal, centrifugal pumps, powered from class power, tech spec related. One electric pump (AFB) and the steam driven pump (AFA) are designated as Essential. The other electric pump is called the Non-Essential Auxiliary Feedwater Pump (AFN). Both electric pumps are powered from the class 4160 busses, AFB from PBB-SO4 and AFN from PBA-SO3. The steam driven pump is designed to be able to supply water to the Steam Generators during a Station Blackout when there is no power available to the Class A/C busses. Class DC will be available for the steam supply and discharge valves. The pumps can put out about 1000 </a:t>
            </a:r>
            <a:r>
              <a:rPr lang="en-US" sz="900" dirty="0" err="1">
                <a:solidFill>
                  <a:schemeClr val="bg1"/>
                </a:solidFill>
              </a:rPr>
              <a:t>gpm</a:t>
            </a:r>
            <a:r>
              <a:rPr lang="en-US" sz="900" dirty="0">
                <a:solidFill>
                  <a:schemeClr val="bg1"/>
                </a:solidFill>
              </a:rPr>
              <a:t> and shutoff head is ~ 1425#.</a:t>
            </a:r>
          </a:p>
        </p:txBody>
      </p:sp>
      <p:sp>
        <p:nvSpPr>
          <p:cNvPr id="71685" name="Rectangle 24"/>
          <p:cNvSpPr>
            <a:spLocks noChangeArrowheads="1"/>
          </p:cNvSpPr>
          <p:nvPr/>
        </p:nvSpPr>
        <p:spPr bwMode="auto">
          <a:xfrm>
            <a:off x="2632075" y="2057400"/>
            <a:ext cx="1927225" cy="1165225"/>
          </a:xfrm>
          <a:prstGeom prst="rect">
            <a:avLst/>
          </a:prstGeom>
          <a:noFill/>
          <a:ln w="9525">
            <a:noFill/>
            <a:miter lim="800000"/>
            <a:headEnd/>
            <a:tailEnd/>
          </a:ln>
        </p:spPr>
        <p:txBody>
          <a:bodyPr lIns="57150" tIns="28575" rIns="57150" bIns="28575" anchor="ctr">
            <a:spAutoFit/>
          </a:bodyPr>
          <a:lstStyle/>
          <a:p>
            <a:pPr algn="l"/>
            <a:r>
              <a:rPr lang="en-US" sz="900" dirty="0">
                <a:solidFill>
                  <a:schemeClr val="bg1"/>
                </a:solidFill>
              </a:rPr>
              <a:t>The Isolation and Regulating Valves are used to isolate and control the flow from the Auxiliary Feedwater Pumps to the Steam Generators. They will cycle open and close on an Auxiliary Feedwater Actuation Signal.</a:t>
            </a:r>
          </a:p>
        </p:txBody>
      </p:sp>
      <p:sp>
        <p:nvSpPr>
          <p:cNvPr id="71686" name="Rectangle 27"/>
          <p:cNvSpPr>
            <a:spLocks noChangeArrowheads="1"/>
          </p:cNvSpPr>
          <p:nvPr/>
        </p:nvSpPr>
        <p:spPr bwMode="auto">
          <a:xfrm>
            <a:off x="6005513" y="900113"/>
            <a:ext cx="3138487" cy="538162"/>
          </a:xfrm>
          <a:prstGeom prst="rect">
            <a:avLst/>
          </a:prstGeom>
          <a:solidFill>
            <a:schemeClr val="tx1"/>
          </a:solidFill>
          <a:ln w="9525">
            <a:noFill/>
            <a:miter lim="800000"/>
            <a:headEnd/>
            <a:tailEnd/>
          </a:ln>
        </p:spPr>
        <p:txBody>
          <a:bodyPr wrap="none" lIns="57150" tIns="28575" rIns="57150" bIns="28575" anchor="ctr"/>
          <a:lstStyle/>
          <a:p>
            <a:endParaRPr lang="en-US"/>
          </a:p>
        </p:txBody>
      </p:sp>
      <p:sp>
        <p:nvSpPr>
          <p:cNvPr id="71687" name="Line 28"/>
          <p:cNvSpPr>
            <a:spLocks noChangeShapeType="1"/>
          </p:cNvSpPr>
          <p:nvPr/>
        </p:nvSpPr>
        <p:spPr bwMode="auto">
          <a:xfrm rot="10800000" flipV="1">
            <a:off x="1568450" y="4702175"/>
            <a:ext cx="0" cy="311150"/>
          </a:xfrm>
          <a:prstGeom prst="line">
            <a:avLst/>
          </a:prstGeom>
          <a:noFill/>
          <a:ln w="63500">
            <a:solidFill>
              <a:schemeClr val="tx1"/>
            </a:solidFill>
            <a:round/>
            <a:headEnd/>
            <a:tailEnd type="triangle" w="med" len="med"/>
          </a:ln>
        </p:spPr>
        <p:txBody>
          <a:bodyPr lIns="57150" tIns="28575" rIns="57150" bIns="28575"/>
          <a:lstStyle/>
          <a:p>
            <a:endParaRPr lang="en-US"/>
          </a:p>
        </p:txBody>
      </p:sp>
      <p:sp>
        <p:nvSpPr>
          <p:cNvPr id="71688" name="Rectangle 29"/>
          <p:cNvSpPr>
            <a:spLocks noChangeArrowheads="1"/>
          </p:cNvSpPr>
          <p:nvPr/>
        </p:nvSpPr>
        <p:spPr bwMode="auto">
          <a:xfrm>
            <a:off x="4763" y="3581400"/>
            <a:ext cx="1487487" cy="1239838"/>
          </a:xfrm>
          <a:prstGeom prst="rect">
            <a:avLst/>
          </a:prstGeom>
          <a:solidFill>
            <a:schemeClr val="tx1"/>
          </a:solidFill>
          <a:ln w="9525">
            <a:noFill/>
            <a:miter lim="800000"/>
            <a:headEnd/>
            <a:tailEnd/>
          </a:ln>
        </p:spPr>
        <p:txBody>
          <a:bodyPr lIns="57150" tIns="28575" rIns="57150" bIns="28575" anchor="ctr"/>
          <a:lstStyle/>
          <a:p>
            <a:pPr algn="l"/>
            <a:r>
              <a:rPr lang="en-US" sz="900" dirty="0">
                <a:solidFill>
                  <a:schemeClr val="bg1"/>
                </a:solidFill>
              </a:rPr>
              <a:t>The Condensate Storage Tank stores 550,000 gallons of pure makeup water for the Steam Generators, 330,000 is reserved for Auxiliary Feedwater. A nitrogen cover blanket is used to minimize the amount of oxygen in the water.</a:t>
            </a:r>
          </a:p>
        </p:txBody>
      </p:sp>
      <p:sp>
        <p:nvSpPr>
          <p:cNvPr id="71689" name="Rectangle 31"/>
          <p:cNvSpPr>
            <a:spLocks noChangeArrowheads="1"/>
          </p:cNvSpPr>
          <p:nvPr/>
        </p:nvSpPr>
        <p:spPr bwMode="auto">
          <a:xfrm flipV="1">
            <a:off x="1682750" y="6581775"/>
            <a:ext cx="1670050" cy="209550"/>
          </a:xfrm>
          <a:prstGeom prst="rect">
            <a:avLst/>
          </a:prstGeom>
          <a:solidFill>
            <a:schemeClr val="tx1"/>
          </a:solidFill>
          <a:ln w="9525">
            <a:noFill/>
            <a:miter lim="800000"/>
            <a:headEnd/>
            <a:tailEnd/>
          </a:ln>
        </p:spPr>
        <p:txBody>
          <a:bodyPr wrap="none" lIns="57150" tIns="28575" rIns="57150" bIns="28575" anchor="ctr"/>
          <a:lstStyle/>
          <a:p>
            <a:endParaRPr lang="en-US"/>
          </a:p>
        </p:txBody>
      </p:sp>
      <p:sp>
        <p:nvSpPr>
          <p:cNvPr id="71690" name="Rectangle 31"/>
          <p:cNvSpPr>
            <a:spLocks noChangeArrowheads="1"/>
          </p:cNvSpPr>
          <p:nvPr/>
        </p:nvSpPr>
        <p:spPr bwMode="auto">
          <a:xfrm rot="16200000" flipV="1">
            <a:off x="1990725" y="1144588"/>
            <a:ext cx="700087" cy="211138"/>
          </a:xfrm>
          <a:prstGeom prst="rect">
            <a:avLst/>
          </a:prstGeom>
          <a:solidFill>
            <a:schemeClr val="tx1"/>
          </a:solidFill>
          <a:ln w="9525">
            <a:noFill/>
            <a:miter lim="800000"/>
            <a:headEnd/>
            <a:tailEnd/>
          </a:ln>
        </p:spPr>
        <p:txBody>
          <a:bodyPr wrap="none" lIns="57150" tIns="28575" rIns="57150" bIns="28575" anchor="ctr"/>
          <a:lstStyle/>
          <a:p>
            <a:endParaRPr lang="en-US"/>
          </a:p>
        </p:txBody>
      </p:sp>
      <p:sp>
        <p:nvSpPr>
          <p:cNvPr id="50179" name="Text Box 3"/>
          <p:cNvSpPr txBox="1">
            <a:spLocks noChangeArrowheads="1"/>
          </p:cNvSpPr>
          <p:nvPr/>
        </p:nvSpPr>
        <p:spPr bwMode="auto">
          <a:xfrm>
            <a:off x="157163" y="965200"/>
            <a:ext cx="7629525" cy="473075"/>
          </a:xfrm>
          <a:prstGeom prst="rect">
            <a:avLst/>
          </a:prstGeom>
          <a:noFill/>
          <a:ln w="9525">
            <a:noFill/>
            <a:miter lim="800000"/>
            <a:headEnd/>
            <a:tailEnd/>
          </a:ln>
          <a:effectLst/>
        </p:spPr>
        <p:txBody>
          <a:bodyPr lIns="57150" tIns="28575" rIns="57150" bIns="28575">
            <a:spAutoFit/>
          </a:bodyPr>
          <a:lstStyle/>
          <a:p>
            <a:pPr marL="291703" indent="-291703" algn="just" defTabSz="914797">
              <a:defRPr/>
            </a:pPr>
            <a:r>
              <a:rPr lang="en-US" sz="900" dirty="0">
                <a:solidFill>
                  <a:schemeClr val="bg1"/>
                </a:solidFill>
              </a:rPr>
              <a:t>The functions of the AFW System are:</a:t>
            </a:r>
          </a:p>
          <a:p>
            <a:pPr marL="111125" indent="-111125" algn="just" defTabSz="914797">
              <a:buFontTx/>
              <a:buChar char="•"/>
              <a:defRPr/>
            </a:pPr>
            <a:r>
              <a:rPr lang="en-US" sz="900" dirty="0">
                <a:solidFill>
                  <a:schemeClr val="bg1"/>
                </a:solidFill>
              </a:rPr>
              <a:t>Provide </a:t>
            </a:r>
            <a:r>
              <a:rPr lang="en-US" sz="900" dirty="0" err="1">
                <a:solidFill>
                  <a:schemeClr val="bg1"/>
                </a:solidFill>
              </a:rPr>
              <a:t>feedwater</a:t>
            </a:r>
            <a:r>
              <a:rPr lang="en-US" sz="900" dirty="0">
                <a:solidFill>
                  <a:schemeClr val="bg1"/>
                </a:solidFill>
              </a:rPr>
              <a:t> to the Steam Generators during startup, shutdown and cooldown of the Reactor Coolant System .</a:t>
            </a:r>
          </a:p>
          <a:p>
            <a:pPr marL="111125" indent="-111125" algn="just" defTabSz="914797">
              <a:buFontTx/>
              <a:buChar char="•"/>
              <a:defRPr/>
            </a:pPr>
            <a:r>
              <a:rPr lang="en-US" sz="900" dirty="0">
                <a:solidFill>
                  <a:schemeClr val="bg1"/>
                </a:solidFill>
              </a:rPr>
              <a:t>Provide </a:t>
            </a:r>
            <a:r>
              <a:rPr lang="en-US" sz="900" dirty="0" err="1">
                <a:solidFill>
                  <a:schemeClr val="bg1"/>
                </a:solidFill>
              </a:rPr>
              <a:t>feedwater</a:t>
            </a:r>
            <a:r>
              <a:rPr lang="en-US" sz="900" dirty="0">
                <a:solidFill>
                  <a:schemeClr val="bg1"/>
                </a:solidFill>
              </a:rPr>
              <a:t> to the Steam Generators during emergency operations when the Main Feedwater System is unavailable.</a:t>
            </a:r>
          </a:p>
        </p:txBody>
      </p:sp>
      <p:sp>
        <p:nvSpPr>
          <p:cNvPr id="71692" name="Rectangle 29"/>
          <p:cNvSpPr>
            <a:spLocks noChangeArrowheads="1"/>
          </p:cNvSpPr>
          <p:nvPr/>
        </p:nvSpPr>
        <p:spPr bwMode="auto">
          <a:xfrm>
            <a:off x="2976563" y="6207125"/>
            <a:ext cx="6172200" cy="584200"/>
          </a:xfrm>
          <a:prstGeom prst="rect">
            <a:avLst/>
          </a:prstGeom>
          <a:noFill/>
          <a:ln w="9525">
            <a:noFill/>
            <a:miter lim="800000"/>
            <a:headEnd/>
            <a:tailEnd/>
          </a:ln>
        </p:spPr>
        <p:txBody>
          <a:bodyPr>
            <a:spAutoFit/>
          </a:bodyPr>
          <a:lstStyle/>
          <a:p>
            <a:pPr algn="l"/>
            <a:r>
              <a:rPr lang="en-US" sz="800" dirty="0">
                <a:solidFill>
                  <a:schemeClr val="bg1"/>
                </a:solidFill>
              </a:rPr>
              <a:t>The Auxiliary Feedwater System is designed to feed the S/G’s when level drops to ~ 25%, generating a Reactor Trip and an Aux Feedwater Actuation Signal (AFAS). The AFAS starts the Essential Auxiliary Feedwater Pumps and opens the isolation and regulating valves to the affected S/G. The lines tap in downstream of the  </a:t>
            </a:r>
            <a:r>
              <a:rPr lang="en-US" sz="800" dirty="0" err="1">
                <a:solidFill>
                  <a:schemeClr val="bg1"/>
                </a:solidFill>
              </a:rPr>
              <a:t>Downcomer</a:t>
            </a:r>
            <a:r>
              <a:rPr lang="en-US" sz="800" dirty="0">
                <a:solidFill>
                  <a:schemeClr val="bg1"/>
                </a:solidFill>
              </a:rPr>
              <a:t> Feedwater Isolation Valves. When level reaches ~ 40%, the signal will reset and feed will be isolated to the Steam Generators.</a:t>
            </a:r>
          </a:p>
        </p:txBody>
      </p:sp>
      <p:sp>
        <p:nvSpPr>
          <p:cNvPr id="18" name="TextBox 17"/>
          <p:cNvSpPr txBox="1"/>
          <p:nvPr/>
        </p:nvSpPr>
        <p:spPr>
          <a:xfrm>
            <a:off x="8337550" y="3883930"/>
            <a:ext cx="806450" cy="830997"/>
          </a:xfrm>
          <a:prstGeom prst="rect">
            <a:avLst/>
          </a:prstGeom>
          <a:noFill/>
        </p:spPr>
        <p:txBody>
          <a:bodyPr wrap="square" rtlCol="0">
            <a:spAutoFit/>
          </a:bodyPr>
          <a:lstStyle/>
          <a:p>
            <a:r>
              <a:rPr lang="en-US" sz="2400" dirty="0" smtClean="0">
                <a:solidFill>
                  <a:schemeClr val="bg1"/>
                </a:solidFill>
              </a:rPr>
              <a:t>Pg. 17 </a:t>
            </a:r>
            <a:endParaRPr lang="en-US" sz="2400" dirty="0">
              <a:solidFill>
                <a:schemeClr val="bg1"/>
              </a:solidFill>
            </a:endParaRPr>
          </a:p>
        </p:txBody>
      </p:sp>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82" name="Rectangle 10"/>
          <p:cNvSpPr>
            <a:spLocks noGrp="1" noChangeArrowheads="1"/>
          </p:cNvSpPr>
          <p:nvPr>
            <p:ph type="title"/>
          </p:nvPr>
        </p:nvSpPr>
        <p:spPr>
          <a:xfrm>
            <a:off x="457199" y="274638"/>
            <a:ext cx="8675689" cy="1143000"/>
          </a:xfrm>
        </p:spPr>
        <p:txBody>
          <a:bodyPr/>
          <a:lstStyle/>
          <a:p>
            <a:pPr eaLnBrk="1" fontAlgn="auto" hangingPunct="1">
              <a:spcAft>
                <a:spcPts val="0"/>
              </a:spcAft>
              <a:defRPr/>
            </a:pPr>
            <a:r>
              <a:rPr lang="en-US" sz="4400" dirty="0"/>
              <a:t>Safety Systems Descriptions</a:t>
            </a:r>
          </a:p>
        </p:txBody>
      </p:sp>
      <p:sp>
        <p:nvSpPr>
          <p:cNvPr id="131083" name="Text Box 11"/>
          <p:cNvSpPr txBox="1">
            <a:spLocks noChangeArrowheads="1"/>
          </p:cNvSpPr>
          <p:nvPr/>
        </p:nvSpPr>
        <p:spPr bwMode="auto">
          <a:xfrm>
            <a:off x="1524000" y="1828800"/>
            <a:ext cx="7315200" cy="4770438"/>
          </a:xfrm>
          <a:prstGeom prst="rect">
            <a:avLst/>
          </a:prstGeom>
          <a:noFill/>
          <a:ln w="9525">
            <a:noFill/>
            <a:miter lim="800000"/>
            <a:headEnd/>
            <a:tailEnd/>
          </a:ln>
          <a:effectLst/>
        </p:spPr>
        <p:txBody>
          <a:bodyPr>
            <a:spAutoFit/>
          </a:bodyPr>
          <a:lstStyle/>
          <a:p>
            <a:pPr>
              <a:spcBef>
                <a:spcPct val="50000"/>
              </a:spcBef>
              <a:defRPr/>
            </a:pPr>
            <a:r>
              <a:rPr lang="en-US" sz="3200" i="1" dirty="0">
                <a:solidFill>
                  <a:schemeClr val="tx1"/>
                </a:solidFill>
                <a:effectLst>
                  <a:outerShdw blurRad="38100" dist="38100" dir="2700000" algn="tl">
                    <a:srgbClr val="000000"/>
                  </a:outerShdw>
                </a:effectLst>
              </a:rPr>
              <a:t>Emergency Feedwater Actuation Signal (EFAS):</a:t>
            </a:r>
          </a:p>
          <a:p>
            <a:pPr lvl="1" algn="l">
              <a:spcBef>
                <a:spcPct val="50000"/>
              </a:spcBef>
              <a:defRPr/>
            </a:pPr>
            <a:r>
              <a:rPr lang="en-US" sz="3200" dirty="0">
                <a:solidFill>
                  <a:schemeClr val="tx1"/>
                </a:solidFill>
                <a:effectLst>
                  <a:outerShdw blurRad="38100" dist="38100" dir="2700000" algn="tl">
                    <a:srgbClr val="000000"/>
                  </a:outerShdw>
                </a:effectLst>
              </a:rPr>
              <a:t>Actuates the Emergency Feedwater System to fill a Steam Generator(s) from the Condensate Storage Tank except when it is determined that the low level was caused by a Steam Generator </a:t>
            </a:r>
            <a:r>
              <a:rPr lang="en-US" sz="3200" dirty="0" smtClean="0">
                <a:solidFill>
                  <a:schemeClr val="tx1"/>
                </a:solidFill>
                <a:effectLst>
                  <a:outerShdw blurRad="38100" dist="38100" dir="2700000" algn="tl">
                    <a:srgbClr val="000000"/>
                  </a:outerShdw>
                </a:effectLst>
              </a:rPr>
              <a:t>rupture.</a:t>
            </a:r>
            <a:endParaRPr lang="en-US" sz="3200" dirty="0">
              <a:solidFill>
                <a:schemeClr val="tx1"/>
              </a:solidFill>
              <a:effectLst>
                <a:outerShdw blurRad="38100" dist="38100" dir="2700000" algn="tl">
                  <a:srgbClr val="000000"/>
                </a:outerShdw>
              </a:effectLst>
            </a:endParaRPr>
          </a:p>
        </p:txBody>
      </p:sp>
      <p:sp>
        <p:nvSpPr>
          <p:cNvPr id="12" name="TextBox 11"/>
          <p:cNvSpPr txBox="1"/>
          <p:nvPr/>
        </p:nvSpPr>
        <p:spPr>
          <a:xfrm>
            <a:off x="7696200" y="6368405"/>
            <a:ext cx="1360488" cy="461665"/>
          </a:xfrm>
          <a:prstGeom prst="rect">
            <a:avLst/>
          </a:prstGeom>
          <a:noFill/>
        </p:spPr>
        <p:txBody>
          <a:bodyPr wrap="square" rtlCol="0">
            <a:spAutoFit/>
          </a:bodyPr>
          <a:lstStyle/>
          <a:p>
            <a:r>
              <a:rPr lang="en-US" sz="2400" dirty="0" smtClean="0">
                <a:solidFill>
                  <a:schemeClr val="bg1"/>
                </a:solidFill>
              </a:rPr>
              <a:t>Pg. 18</a:t>
            </a:r>
            <a:endParaRPr lang="en-US" sz="2400" dirty="0">
              <a:solidFill>
                <a:schemeClr val="bg1"/>
              </a:solidFill>
            </a:endParaRPr>
          </a:p>
        </p:txBody>
      </p:sp>
    </p:spTree>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2" name="Rectangle 2"/>
          <p:cNvSpPr>
            <a:spLocks noGrp="1" noChangeArrowheads="1"/>
          </p:cNvSpPr>
          <p:nvPr>
            <p:ph type="title"/>
          </p:nvPr>
        </p:nvSpPr>
        <p:spPr>
          <a:xfrm>
            <a:off x="0" y="0"/>
            <a:ext cx="9144000" cy="1295400"/>
          </a:xfrm>
        </p:spPr>
        <p:txBody>
          <a:bodyPr>
            <a:noAutofit/>
          </a:bodyPr>
          <a:lstStyle/>
          <a:p>
            <a:pPr eaLnBrk="1" fontAlgn="auto" hangingPunct="1">
              <a:spcAft>
                <a:spcPts val="0"/>
              </a:spcAft>
              <a:defRPr/>
            </a:pPr>
            <a:r>
              <a:rPr lang="en-US" sz="3800" dirty="0" smtClean="0"/>
              <a:t>EMERGENCY FEEDWATER ACTUATION SYSTEM (EFAS1/EFAS2)</a:t>
            </a:r>
            <a:endParaRPr lang="en-US" sz="3800" dirty="0"/>
          </a:p>
        </p:txBody>
      </p:sp>
      <p:sp>
        <p:nvSpPr>
          <p:cNvPr id="52227" name="Rectangle 3"/>
          <p:cNvSpPr>
            <a:spLocks noGrp="1" noChangeArrowheads="1"/>
          </p:cNvSpPr>
          <p:nvPr>
            <p:ph idx="1"/>
          </p:nvPr>
        </p:nvSpPr>
        <p:spPr>
          <a:xfrm>
            <a:off x="0" y="1447800"/>
            <a:ext cx="9144000" cy="5695950"/>
          </a:xfrm>
        </p:spPr>
        <p:txBody>
          <a:bodyPr>
            <a:normAutofit lnSpcReduction="10000"/>
          </a:bodyPr>
          <a:lstStyle/>
          <a:p>
            <a:pPr marL="461963" indent="-461963" eaLnBrk="1" hangingPunct="1">
              <a:lnSpc>
                <a:spcPct val="80000"/>
              </a:lnSpc>
              <a:defRPr/>
            </a:pPr>
            <a:r>
              <a:rPr lang="en-US" i="1" dirty="0" smtClean="0">
                <a:effectLst>
                  <a:outerShdw blurRad="38100" dist="38100" dir="2700000" algn="tl">
                    <a:srgbClr val="000000">
                      <a:alpha val="43137"/>
                    </a:srgbClr>
                  </a:outerShdw>
                </a:effectLst>
                <a:latin typeface="Arial" pitchFamily="34" charset="0"/>
                <a:cs typeface="Arial" pitchFamily="34" charset="0"/>
              </a:rPr>
              <a:t>Separate AFAS signals are developed for each steam generator: AFAS-1 for SG-1 and AFAS-2 for SG-2.</a:t>
            </a:r>
          </a:p>
          <a:p>
            <a:pPr marL="461963" indent="-461963" eaLnBrk="1" hangingPunct="1">
              <a:lnSpc>
                <a:spcPct val="80000"/>
              </a:lnSpc>
              <a:defRPr/>
            </a:pPr>
            <a:r>
              <a:rPr lang="en-US" i="1" dirty="0" smtClean="0">
                <a:effectLst>
                  <a:outerShdw blurRad="38100" dist="38100" dir="2700000" algn="tl">
                    <a:srgbClr val="000000">
                      <a:alpha val="43137"/>
                    </a:srgbClr>
                  </a:outerShdw>
                </a:effectLst>
                <a:latin typeface="Arial" pitchFamily="34" charset="0"/>
                <a:cs typeface="Arial" pitchFamily="34" charset="0"/>
              </a:rPr>
              <a:t>An AFAS will be initiated for a particular steam generator when it has a decreasing level of 25.8% WR.</a:t>
            </a:r>
          </a:p>
          <a:p>
            <a:pPr marL="461963" indent="-461963" eaLnBrk="1" hangingPunct="1">
              <a:lnSpc>
                <a:spcPct val="80000"/>
              </a:lnSpc>
              <a:defRPr/>
            </a:pPr>
            <a:r>
              <a:rPr lang="en-US" i="1" dirty="0" smtClean="0">
                <a:effectLst>
                  <a:outerShdw blurRad="38100" dist="38100" dir="2700000" algn="tl">
                    <a:srgbClr val="000000">
                      <a:alpha val="43137"/>
                    </a:srgbClr>
                  </a:outerShdw>
                </a:effectLst>
                <a:latin typeface="Arial" pitchFamily="34" charset="0"/>
                <a:cs typeface="Arial" pitchFamily="34" charset="0"/>
              </a:rPr>
              <a:t>The SG pressure instrumentation channels are compared in the AFAS circuitry.</a:t>
            </a:r>
          </a:p>
          <a:p>
            <a:pPr marL="461963" indent="-461963" eaLnBrk="1" hangingPunct="1">
              <a:lnSpc>
                <a:spcPct val="80000"/>
              </a:lnSpc>
              <a:defRPr/>
            </a:pPr>
            <a:r>
              <a:rPr lang="en-US" i="1" dirty="0" smtClean="0">
                <a:effectLst>
                  <a:outerShdw blurRad="38100" dist="38100" dir="2700000" algn="tl">
                    <a:srgbClr val="000000">
                      <a:alpha val="43137"/>
                    </a:srgbClr>
                  </a:outerShdw>
                </a:effectLst>
                <a:latin typeface="Arial" pitchFamily="34" charset="0"/>
                <a:cs typeface="Arial" pitchFamily="34" charset="0"/>
              </a:rPr>
              <a:t>As long as pressures in both SGs are about equal, both will be considered intact.</a:t>
            </a:r>
          </a:p>
          <a:p>
            <a:pPr marL="461963" indent="-461963" eaLnBrk="1" hangingPunct="1">
              <a:lnSpc>
                <a:spcPct val="80000"/>
              </a:lnSpc>
              <a:defRPr/>
            </a:pPr>
            <a:r>
              <a:rPr lang="en-US" i="1" dirty="0" smtClean="0">
                <a:effectLst>
                  <a:outerShdw blurRad="38100" dist="38100" dir="2700000" algn="tl">
                    <a:srgbClr val="000000">
                      <a:alpha val="43137"/>
                    </a:srgbClr>
                  </a:outerShdw>
                </a:effectLst>
                <a:latin typeface="Arial" pitchFamily="34" charset="0"/>
                <a:cs typeface="Arial" pitchFamily="34" charset="0"/>
              </a:rPr>
              <a:t>If pressure in the two SGs differs by more than 185 psi, the one with the lower pressure will be considered ruptured and will not receive an AFAS actuation.</a:t>
            </a:r>
          </a:p>
        </p:txBody>
      </p:sp>
    </p:spTree>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6" name="Rectangle 2"/>
          <p:cNvSpPr>
            <a:spLocks noGrp="1" noChangeArrowheads="1"/>
          </p:cNvSpPr>
          <p:nvPr>
            <p:ph type="title"/>
          </p:nvPr>
        </p:nvSpPr>
        <p:spPr>
          <a:xfrm>
            <a:off x="0" y="0"/>
            <a:ext cx="9144000" cy="1295400"/>
          </a:xfrm>
        </p:spPr>
        <p:txBody>
          <a:bodyPr>
            <a:normAutofit fontScale="90000"/>
          </a:bodyPr>
          <a:lstStyle/>
          <a:p>
            <a:pPr eaLnBrk="1" fontAlgn="auto" hangingPunct="1">
              <a:spcAft>
                <a:spcPts val="0"/>
              </a:spcAft>
              <a:defRPr/>
            </a:pPr>
            <a:r>
              <a:rPr lang="en-US" sz="4000" dirty="0"/>
              <a:t>EMERGENCY FEEDWATER ACTUATION SYSTEM (EFAS1/EFAS2)</a:t>
            </a:r>
          </a:p>
        </p:txBody>
      </p:sp>
      <p:sp>
        <p:nvSpPr>
          <p:cNvPr id="70659" name="Rectangle 3"/>
          <p:cNvSpPr>
            <a:spLocks noGrp="1" noChangeArrowheads="1"/>
          </p:cNvSpPr>
          <p:nvPr>
            <p:ph idx="1"/>
          </p:nvPr>
        </p:nvSpPr>
        <p:spPr>
          <a:xfrm>
            <a:off x="0" y="1295400"/>
            <a:ext cx="9144000" cy="5695950"/>
          </a:xfrm>
        </p:spPr>
        <p:txBody>
          <a:bodyPr/>
          <a:lstStyle/>
          <a:p>
            <a:pPr marL="609600" indent="-609600" eaLnBrk="1" hangingPunct="1">
              <a:lnSpc>
                <a:spcPct val="90000"/>
              </a:lnSpc>
            </a:pPr>
            <a:r>
              <a:rPr lang="en-US" sz="2400" dirty="0" smtClean="0"/>
              <a:t>The AFAS will start the auxiliary </a:t>
            </a:r>
            <a:r>
              <a:rPr lang="en-US" sz="2400" dirty="0" err="1" smtClean="0"/>
              <a:t>feedwater</a:t>
            </a:r>
            <a:r>
              <a:rPr lang="en-US" sz="2400" dirty="0" smtClean="0"/>
              <a:t> pumps and open the auxiliary </a:t>
            </a:r>
            <a:r>
              <a:rPr lang="en-US" sz="2400" dirty="0" err="1" smtClean="0"/>
              <a:t>feedwater</a:t>
            </a:r>
            <a:r>
              <a:rPr lang="en-US" sz="2400" dirty="0" smtClean="0"/>
              <a:t> valves to the intact steam generator, maintaining a minimum water inventory for decay heat removal.</a:t>
            </a:r>
          </a:p>
          <a:p>
            <a:pPr marL="609600" indent="-609600" eaLnBrk="1" hangingPunct="1">
              <a:lnSpc>
                <a:spcPct val="90000"/>
              </a:lnSpc>
            </a:pPr>
            <a:r>
              <a:rPr lang="en-US" sz="2400" dirty="0" smtClean="0"/>
              <a:t>This provides protection for a loss of normal </a:t>
            </a:r>
            <a:r>
              <a:rPr lang="en-US" sz="2400" dirty="0" err="1" smtClean="0"/>
              <a:t>feedwater</a:t>
            </a:r>
            <a:r>
              <a:rPr lang="en-US" sz="2400" dirty="0" smtClean="0"/>
              <a:t> flow.</a:t>
            </a:r>
          </a:p>
          <a:p>
            <a:pPr marL="609600" indent="-609600" eaLnBrk="1" hangingPunct="1">
              <a:lnSpc>
                <a:spcPct val="90000"/>
              </a:lnSpc>
            </a:pPr>
            <a:r>
              <a:rPr lang="en-US" sz="2400" dirty="0" smtClean="0"/>
              <a:t>Under certain conditions, the actuation signal may be initiated by the diverse auxiliary </a:t>
            </a:r>
            <a:r>
              <a:rPr lang="en-US" sz="2400" dirty="0" err="1" smtClean="0"/>
              <a:t>feedwater</a:t>
            </a:r>
            <a:r>
              <a:rPr lang="en-US" sz="2400" dirty="0" smtClean="0"/>
              <a:t> actuation system (DAFAS)</a:t>
            </a:r>
          </a:p>
          <a:p>
            <a:pPr marL="609600" indent="-609600" eaLnBrk="1" hangingPunct="1">
              <a:lnSpc>
                <a:spcPct val="90000"/>
              </a:lnSpc>
            </a:pPr>
            <a:r>
              <a:rPr lang="en-US" sz="2400" dirty="0" smtClean="0"/>
              <a:t>Once actuated, the auxiliary </a:t>
            </a:r>
            <a:r>
              <a:rPr lang="en-US" sz="2400" dirty="0" err="1" smtClean="0"/>
              <a:t>feedwater</a:t>
            </a:r>
            <a:r>
              <a:rPr lang="en-US" sz="2400" dirty="0" smtClean="0"/>
              <a:t> pumps will remain operating until the actuation has been reset and the pumps manually secured.</a:t>
            </a:r>
          </a:p>
          <a:p>
            <a:pPr marL="609600" indent="-609600" eaLnBrk="1" hangingPunct="1">
              <a:lnSpc>
                <a:spcPct val="90000"/>
              </a:lnSpc>
            </a:pPr>
            <a:r>
              <a:rPr lang="en-US" sz="2400" dirty="0" smtClean="0"/>
              <a:t>The actuated valves will cycle open and shut automatically (open @ 25.8% WR, close @ 40.8% WR) to maintain level in the appropriate S/G. Each auxiliary </a:t>
            </a:r>
            <a:r>
              <a:rPr lang="en-US" sz="2400" dirty="0" err="1" smtClean="0"/>
              <a:t>feedwater</a:t>
            </a:r>
            <a:r>
              <a:rPr lang="en-US" sz="2400" dirty="0" smtClean="0"/>
              <a:t> train can feed either SG individually or both SGs simultaneously.</a:t>
            </a:r>
          </a:p>
        </p:txBody>
      </p:sp>
    </p:spTree>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2706" name="Picture 2"/>
          <p:cNvPicPr>
            <a:picLocks noChangeAspect="1" noChangeArrowheads="1"/>
          </p:cNvPicPr>
          <p:nvPr/>
        </p:nvPicPr>
        <p:blipFill>
          <a:blip r:embed="rId2" cstate="print"/>
          <a:srcRect/>
          <a:stretch>
            <a:fillRect/>
          </a:stretch>
        </p:blipFill>
        <p:spPr bwMode="auto">
          <a:xfrm>
            <a:off x="0" y="381000"/>
            <a:ext cx="9209088" cy="6019800"/>
          </a:xfrm>
          <a:prstGeom prst="rect">
            <a:avLst/>
          </a:prstGeom>
          <a:noFill/>
          <a:ln w="9525" algn="ctr">
            <a:noFill/>
            <a:miter lim="800000"/>
            <a:headEnd/>
            <a:tailEnd/>
          </a:ln>
        </p:spPr>
      </p:pic>
    </p:spTree>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050" name="Object 2"/>
          <p:cNvGraphicFramePr>
            <a:graphicFrameLocks noChangeAspect="1"/>
          </p:cNvGraphicFramePr>
          <p:nvPr/>
        </p:nvGraphicFramePr>
        <p:xfrm>
          <a:off x="0" y="457200"/>
          <a:ext cx="9144000" cy="5916613"/>
        </p:xfrm>
        <a:graphic>
          <a:graphicData uri="http://schemas.openxmlformats.org/presentationml/2006/ole">
            <mc:AlternateContent xmlns:mc="http://schemas.openxmlformats.org/markup-compatibility/2006">
              <mc:Choice xmlns:v="urn:schemas-microsoft-com:vml" Requires="v">
                <p:oleObj spid="_x0000_s2058" name="Acrobat Document" r:id="rId3" imgW="11657143" imgH="7542857" progId="">
                  <p:embed/>
                </p:oleObj>
              </mc:Choice>
              <mc:Fallback>
                <p:oleObj name="Acrobat Document" r:id="rId3" imgW="11657143" imgH="7542857" progId="">
                  <p:embed/>
                  <p:pic>
                    <p:nvPicPr>
                      <p:cNvPr id="0" name="Object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457200"/>
                        <a:ext cx="9144000" cy="59166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074" name="Object 2"/>
          <p:cNvGraphicFramePr>
            <a:graphicFrameLocks noChangeAspect="1"/>
          </p:cNvGraphicFramePr>
          <p:nvPr/>
        </p:nvGraphicFramePr>
        <p:xfrm>
          <a:off x="0" y="457200"/>
          <a:ext cx="9144000" cy="5916613"/>
        </p:xfrm>
        <a:graphic>
          <a:graphicData uri="http://schemas.openxmlformats.org/presentationml/2006/ole">
            <mc:AlternateContent xmlns:mc="http://schemas.openxmlformats.org/markup-compatibility/2006">
              <mc:Choice xmlns:v="urn:schemas-microsoft-com:vml" Requires="v">
                <p:oleObj spid="_x0000_s3082" name="Acrobat Document" r:id="rId3" imgW="11657143" imgH="7542857" progId="">
                  <p:embed/>
                </p:oleObj>
              </mc:Choice>
              <mc:Fallback>
                <p:oleObj name="Acrobat Document" r:id="rId3" imgW="11657143" imgH="7542857" progId="">
                  <p:embed/>
                  <p:pic>
                    <p:nvPicPr>
                      <p:cNvPr id="0" name="Object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457200"/>
                        <a:ext cx="9144000" cy="59166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4754" name="Picture 4"/>
          <p:cNvPicPr>
            <a:picLocks noChangeAspect="1" noChangeArrowheads="1"/>
          </p:cNvPicPr>
          <p:nvPr/>
        </p:nvPicPr>
        <p:blipFill>
          <a:blip r:embed="rId2" cstate="print"/>
          <a:srcRect/>
          <a:stretch>
            <a:fillRect/>
          </a:stretch>
        </p:blipFill>
        <p:spPr bwMode="auto">
          <a:xfrm>
            <a:off x="66675" y="0"/>
            <a:ext cx="9040813" cy="6858000"/>
          </a:xfrm>
          <a:prstGeom prst="rect">
            <a:avLst/>
          </a:prstGeom>
          <a:noFill/>
          <a:ln w="9525">
            <a:noFill/>
            <a:miter lim="800000"/>
            <a:headEnd/>
            <a:tailEnd/>
          </a:ln>
        </p:spPr>
      </p:pic>
      <p:sp>
        <p:nvSpPr>
          <p:cNvPr id="3" name="TextBox 2"/>
          <p:cNvSpPr txBox="1"/>
          <p:nvPr/>
        </p:nvSpPr>
        <p:spPr>
          <a:xfrm>
            <a:off x="66675" y="6257835"/>
            <a:ext cx="1381125" cy="461665"/>
          </a:xfrm>
          <a:prstGeom prst="rect">
            <a:avLst/>
          </a:prstGeom>
          <a:noFill/>
        </p:spPr>
        <p:txBody>
          <a:bodyPr wrap="square" rtlCol="0">
            <a:spAutoFit/>
          </a:bodyPr>
          <a:lstStyle/>
          <a:p>
            <a:r>
              <a:rPr lang="en-US" sz="2400" dirty="0" smtClean="0">
                <a:solidFill>
                  <a:schemeClr val="bg1"/>
                </a:solidFill>
              </a:rPr>
              <a:t>Pg. 19</a:t>
            </a:r>
            <a:endParaRPr lang="en-US" sz="2400" dirty="0">
              <a:solidFill>
                <a:schemeClr val="bg1"/>
              </a:solidFill>
            </a:endParaRPr>
          </a:p>
        </p:txBody>
      </p:sp>
    </p:spTree>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5778" name="Picture 5">
            <a:hlinkClick r:id="rId2" action="ppaction://hlinkfile"/>
          </p:cNvPr>
          <p:cNvPicPr>
            <a:picLocks noChangeAspect="1" noChangeArrowheads="1"/>
          </p:cNvPicPr>
          <p:nvPr/>
        </p:nvPicPr>
        <p:blipFill>
          <a:blip r:embed="rId3" cstate="print"/>
          <a:srcRect/>
          <a:stretch>
            <a:fillRect/>
          </a:stretch>
        </p:blipFill>
        <p:spPr bwMode="auto">
          <a:xfrm>
            <a:off x="0" y="968375"/>
            <a:ext cx="9144000" cy="5889625"/>
          </a:xfrm>
          <a:prstGeom prst="rect">
            <a:avLst/>
          </a:prstGeom>
          <a:noFill/>
          <a:ln w="9525" algn="ctr">
            <a:noFill/>
            <a:miter lim="800000"/>
            <a:headEnd/>
            <a:tailEnd/>
          </a:ln>
        </p:spPr>
      </p:pic>
      <p:sp>
        <p:nvSpPr>
          <p:cNvPr id="75779" name="WordArt 6"/>
          <p:cNvSpPr>
            <a:spLocks noChangeArrowheads="1" noChangeShapeType="1" noTextEdit="1"/>
          </p:cNvSpPr>
          <p:nvPr/>
        </p:nvSpPr>
        <p:spPr bwMode="auto">
          <a:xfrm rot="5400000">
            <a:off x="2043112" y="5957888"/>
            <a:ext cx="257175" cy="533400"/>
          </a:xfrm>
          <a:prstGeom prst="rect">
            <a:avLst/>
          </a:prstGeom>
        </p:spPr>
        <p:txBody>
          <a:bodyPr vert="wordArtVert" wrap="none" fromWordArt="1">
            <a:prstTxWarp prst="textPlain">
              <a:avLst>
                <a:gd name="adj" fmla="val 50000"/>
              </a:avLst>
            </a:prstTxWarp>
          </a:bodyPr>
          <a:lstStyle/>
          <a:p>
            <a:pPr fontAlgn="auto"/>
            <a:r>
              <a:rPr lang="en-US" sz="7200" kern="10">
                <a:ln w="9525">
                  <a:solidFill>
                    <a:srgbClr val="000000"/>
                  </a:solidFill>
                  <a:round/>
                  <a:headEnd/>
                  <a:tailEnd/>
                </a:ln>
                <a:latin typeface="Arial Black"/>
              </a:rPr>
              <a:t>A</a:t>
            </a:r>
          </a:p>
        </p:txBody>
      </p:sp>
      <p:sp>
        <p:nvSpPr>
          <p:cNvPr id="75780" name="WordArt 7"/>
          <p:cNvSpPr>
            <a:spLocks noChangeArrowheads="1" noChangeShapeType="1" noTextEdit="1"/>
          </p:cNvSpPr>
          <p:nvPr/>
        </p:nvSpPr>
        <p:spPr bwMode="auto">
          <a:xfrm rot="5400000">
            <a:off x="6081712" y="5957888"/>
            <a:ext cx="257175" cy="533400"/>
          </a:xfrm>
          <a:prstGeom prst="rect">
            <a:avLst/>
          </a:prstGeom>
        </p:spPr>
        <p:txBody>
          <a:bodyPr vert="wordArtVert" wrap="none" fromWordArt="1">
            <a:prstTxWarp prst="textPlain">
              <a:avLst>
                <a:gd name="adj" fmla="val 50000"/>
              </a:avLst>
            </a:prstTxWarp>
          </a:bodyPr>
          <a:lstStyle/>
          <a:p>
            <a:pPr fontAlgn="auto"/>
            <a:r>
              <a:rPr lang="en-US" sz="7200" kern="10">
                <a:ln w="9525">
                  <a:solidFill>
                    <a:srgbClr val="000000"/>
                  </a:solidFill>
                  <a:round/>
                  <a:headEnd/>
                  <a:tailEnd/>
                </a:ln>
                <a:solidFill>
                  <a:srgbClr val="008000"/>
                </a:solidFill>
                <a:latin typeface="Arial Black"/>
              </a:rPr>
              <a:t>B</a:t>
            </a:r>
          </a:p>
        </p:txBody>
      </p:sp>
      <p:sp>
        <p:nvSpPr>
          <p:cNvPr id="75781" name="TextBox 53"/>
          <p:cNvSpPr txBox="1">
            <a:spLocks noChangeArrowheads="1"/>
          </p:cNvSpPr>
          <p:nvPr/>
        </p:nvSpPr>
        <p:spPr bwMode="auto">
          <a:xfrm>
            <a:off x="1600200" y="152400"/>
            <a:ext cx="6400800" cy="1446213"/>
          </a:xfrm>
          <a:prstGeom prst="rect">
            <a:avLst/>
          </a:prstGeom>
          <a:noFill/>
          <a:ln w="9525">
            <a:noFill/>
            <a:miter lim="800000"/>
            <a:headEnd/>
            <a:tailEnd/>
          </a:ln>
        </p:spPr>
        <p:txBody>
          <a:bodyPr>
            <a:spAutoFit/>
          </a:bodyPr>
          <a:lstStyle/>
          <a:p>
            <a:r>
              <a:rPr lang="en-US" sz="4400">
                <a:solidFill>
                  <a:schemeClr val="bg1"/>
                </a:solidFill>
              </a:rPr>
              <a:t>NID18 NSSS ESFAS</a:t>
            </a:r>
          </a:p>
          <a:p>
            <a:endParaRPr lang="en-US" sz="4400">
              <a:solidFill>
                <a:schemeClr val="bg1"/>
              </a:solidFill>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Rectangle 2"/>
          <p:cNvSpPr>
            <a:spLocks noGrp="1" noChangeArrowheads="1"/>
          </p:cNvSpPr>
          <p:nvPr>
            <p:ph type="title"/>
          </p:nvPr>
        </p:nvSpPr>
        <p:spPr/>
        <p:txBody>
          <a:bodyPr/>
          <a:lstStyle/>
          <a:p>
            <a:pPr eaLnBrk="1" fontAlgn="auto" hangingPunct="1">
              <a:spcAft>
                <a:spcPts val="0"/>
              </a:spcAft>
              <a:defRPr/>
            </a:pPr>
            <a:r>
              <a:rPr lang="en-US" sz="4400" dirty="0"/>
              <a:t>"The Operating License" </a:t>
            </a:r>
          </a:p>
        </p:txBody>
      </p:sp>
      <p:sp>
        <p:nvSpPr>
          <p:cNvPr id="95235" name="Rectangle 3"/>
          <p:cNvSpPr>
            <a:spLocks noGrp="1" noChangeArrowheads="1"/>
          </p:cNvSpPr>
          <p:nvPr>
            <p:ph idx="1"/>
          </p:nvPr>
        </p:nvSpPr>
        <p:spPr/>
        <p:txBody>
          <a:bodyPr>
            <a:normAutofit fontScale="92500" lnSpcReduction="10000"/>
          </a:bodyPr>
          <a:lstStyle/>
          <a:p>
            <a:pPr marL="548640" indent="-411480" eaLnBrk="1" fontAlgn="auto" hangingPunct="1">
              <a:lnSpc>
                <a:spcPct val="80000"/>
              </a:lnSpc>
              <a:spcAft>
                <a:spcPts val="0"/>
              </a:spcAft>
              <a:buClr>
                <a:schemeClr val="tx1">
                  <a:shade val="95000"/>
                </a:schemeClr>
              </a:buClr>
              <a:buFont typeface="Monotype Sorts" pitchFamily="2" charset="2"/>
              <a:buNone/>
              <a:defRPr/>
            </a:pPr>
            <a:r>
              <a:rPr lang="en-US" sz="3200" i="1" dirty="0">
                <a:effectLst>
                  <a:outerShdw blurRad="38100" dist="38100" dir="2700000" algn="tl">
                    <a:srgbClr val="000000">
                      <a:alpha val="43137"/>
                    </a:srgbClr>
                  </a:outerShdw>
                </a:effectLst>
                <a:latin typeface="Arial" pitchFamily="34" charset="0"/>
                <a:cs typeface="Arial" pitchFamily="34" charset="0"/>
              </a:rPr>
              <a:t>The NRC will issue a license for a reactor when it has reasonable assurance that the public health and safety will be adequately protected during operation of that reactor.</a:t>
            </a:r>
          </a:p>
          <a:p>
            <a:pPr marL="548640" indent="-411480" eaLnBrk="1" fontAlgn="auto" hangingPunct="1">
              <a:lnSpc>
                <a:spcPct val="80000"/>
              </a:lnSpc>
              <a:spcAft>
                <a:spcPts val="0"/>
              </a:spcAft>
              <a:buClr>
                <a:schemeClr val="tx1">
                  <a:shade val="95000"/>
                </a:schemeClr>
              </a:buClr>
              <a:buFont typeface="Monotype Sorts" pitchFamily="2" charset="2"/>
              <a:buNone/>
              <a:defRPr/>
            </a:pPr>
            <a:endParaRPr lang="en-US" dirty="0"/>
          </a:p>
          <a:p>
            <a:pPr marL="548640" indent="-411480" algn="ctr" eaLnBrk="1" fontAlgn="auto" hangingPunct="1">
              <a:lnSpc>
                <a:spcPct val="80000"/>
              </a:lnSpc>
              <a:spcAft>
                <a:spcPts val="0"/>
              </a:spcAft>
              <a:buClr>
                <a:schemeClr val="tx1">
                  <a:shade val="95000"/>
                </a:schemeClr>
              </a:buClr>
              <a:buFont typeface="Monotype Sorts" pitchFamily="2" charset="2"/>
              <a:buNone/>
              <a:defRPr/>
            </a:pPr>
            <a:r>
              <a:rPr lang="en-US" sz="3200" b="1" dirty="0">
                <a:solidFill>
                  <a:srgbClr val="FFC000"/>
                </a:solidFill>
                <a:effectLst>
                  <a:outerShdw blurRad="38100" dist="38100" dir="2700000" algn="tl">
                    <a:srgbClr val="000000">
                      <a:alpha val="43137"/>
                    </a:srgbClr>
                  </a:outerShdw>
                </a:effectLst>
              </a:rPr>
              <a:t>A license is issued for 40 years. </a:t>
            </a:r>
          </a:p>
          <a:p>
            <a:pPr marL="548640" indent="-411480" eaLnBrk="1" fontAlgn="auto" hangingPunct="1">
              <a:lnSpc>
                <a:spcPct val="80000"/>
              </a:lnSpc>
              <a:spcAft>
                <a:spcPts val="0"/>
              </a:spcAft>
              <a:buClr>
                <a:schemeClr val="tx1">
                  <a:shade val="95000"/>
                </a:schemeClr>
              </a:buClr>
              <a:buFont typeface="Monotype Sorts" pitchFamily="2" charset="2"/>
              <a:buNone/>
              <a:defRPr/>
            </a:pPr>
            <a:endParaRPr lang="en-US" b="1" dirty="0">
              <a:solidFill>
                <a:schemeClr val="accent2"/>
              </a:solidFill>
            </a:endParaRPr>
          </a:p>
          <a:p>
            <a:pPr marL="548640" indent="-411480" eaLnBrk="1" fontAlgn="auto" hangingPunct="1">
              <a:lnSpc>
                <a:spcPct val="80000"/>
              </a:lnSpc>
              <a:spcAft>
                <a:spcPts val="0"/>
              </a:spcAft>
              <a:buClr>
                <a:schemeClr val="tx1">
                  <a:shade val="95000"/>
                </a:schemeClr>
              </a:buClr>
              <a:buFont typeface="Wingdings 2"/>
              <a:buChar char=""/>
              <a:defRPr/>
            </a:pPr>
            <a:r>
              <a:rPr lang="en-US" sz="3200" i="1" dirty="0">
                <a:effectLst>
                  <a:outerShdw blurRad="38100" dist="38100" dir="2700000" algn="tl">
                    <a:srgbClr val="000000">
                      <a:alpha val="43137"/>
                    </a:srgbClr>
                  </a:outerShdw>
                </a:effectLst>
                <a:latin typeface="Arial" pitchFamily="34" charset="0"/>
                <a:cs typeface="Arial" pitchFamily="34" charset="0"/>
              </a:rPr>
              <a:t>Technical Specifications are an appendix to our license, and </a:t>
            </a:r>
          </a:p>
          <a:p>
            <a:pPr marL="548640" indent="-411480" eaLnBrk="1" fontAlgn="auto" hangingPunct="1">
              <a:lnSpc>
                <a:spcPct val="80000"/>
              </a:lnSpc>
              <a:spcAft>
                <a:spcPts val="0"/>
              </a:spcAft>
              <a:buClr>
                <a:schemeClr val="tx1">
                  <a:shade val="95000"/>
                </a:schemeClr>
              </a:buClr>
              <a:buFont typeface="Wingdings 2"/>
              <a:buChar char=""/>
              <a:defRPr/>
            </a:pPr>
            <a:r>
              <a:rPr lang="en-US" sz="3200" i="1" dirty="0">
                <a:effectLst>
                  <a:outerShdw blurRad="38100" dist="38100" dir="2700000" algn="tl">
                    <a:srgbClr val="000000">
                      <a:alpha val="43137"/>
                    </a:srgbClr>
                  </a:outerShdw>
                </a:effectLst>
                <a:latin typeface="Arial" pitchFamily="34" charset="0"/>
                <a:cs typeface="Arial" pitchFamily="34" charset="0"/>
              </a:rPr>
              <a:t>Our license is conditional on us meeting tech specs</a:t>
            </a:r>
          </a:p>
        </p:txBody>
      </p:sp>
      <p:sp>
        <p:nvSpPr>
          <p:cNvPr id="4" name="TextBox 3"/>
          <p:cNvSpPr txBox="1"/>
          <p:nvPr/>
        </p:nvSpPr>
        <p:spPr>
          <a:xfrm>
            <a:off x="3810000" y="5924004"/>
            <a:ext cx="5029200" cy="769441"/>
          </a:xfrm>
          <a:prstGeom prst="rect">
            <a:avLst/>
          </a:prstGeom>
          <a:noFill/>
        </p:spPr>
        <p:txBody>
          <a:bodyPr wrap="square" rtlCol="0">
            <a:spAutoFit/>
          </a:bodyPr>
          <a:lstStyle/>
          <a:p>
            <a:r>
              <a:rPr lang="en-US" sz="4400" dirty="0" smtClean="0">
                <a:solidFill>
                  <a:schemeClr val="tx1"/>
                </a:solidFill>
              </a:rPr>
              <a:t>Responsibilities</a:t>
            </a:r>
            <a:endParaRPr lang="en-US" sz="4400" dirty="0">
              <a:solidFill>
                <a:schemeClr val="tx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Line 9"/>
          <p:cNvSpPr>
            <a:spLocks noChangeShapeType="1"/>
          </p:cNvSpPr>
          <p:nvPr/>
        </p:nvSpPr>
        <p:spPr bwMode="auto">
          <a:xfrm>
            <a:off x="160338" y="1409700"/>
            <a:ext cx="8896350" cy="0"/>
          </a:xfrm>
          <a:prstGeom prst="line">
            <a:avLst/>
          </a:prstGeom>
          <a:noFill/>
          <a:ln w="12700">
            <a:solidFill>
              <a:schemeClr val="accent1"/>
            </a:solidFill>
            <a:round/>
            <a:headEnd type="none" w="sm" len="sm"/>
            <a:tailEnd type="none" w="sm" len="sm"/>
          </a:ln>
        </p:spPr>
        <p:txBody>
          <a:bodyPr wrap="none" anchor="ctr"/>
          <a:lstStyle/>
          <a:p>
            <a:endParaRPr lang="en-US"/>
          </a:p>
        </p:txBody>
      </p:sp>
      <p:sp>
        <p:nvSpPr>
          <p:cNvPr id="19466" name="Rectangle 10"/>
          <p:cNvSpPr>
            <a:spLocks noGrp="1" noChangeArrowheads="1"/>
          </p:cNvSpPr>
          <p:nvPr>
            <p:ph type="title"/>
          </p:nvPr>
        </p:nvSpPr>
        <p:spPr/>
        <p:txBody>
          <a:bodyPr/>
          <a:lstStyle/>
          <a:p>
            <a:pPr eaLnBrk="1" fontAlgn="auto" hangingPunct="1">
              <a:spcAft>
                <a:spcPts val="0"/>
              </a:spcAft>
              <a:defRPr/>
            </a:pPr>
            <a:r>
              <a:rPr lang="en-US" sz="4400" dirty="0">
                <a:effectLst/>
              </a:rPr>
              <a:t>ESFAS Circuit Description</a:t>
            </a:r>
          </a:p>
        </p:txBody>
      </p:sp>
      <p:sp>
        <p:nvSpPr>
          <p:cNvPr id="19467" name="Text Box 11"/>
          <p:cNvSpPr txBox="1">
            <a:spLocks noChangeArrowheads="1"/>
          </p:cNvSpPr>
          <p:nvPr/>
        </p:nvSpPr>
        <p:spPr bwMode="auto">
          <a:xfrm>
            <a:off x="0" y="1600200"/>
            <a:ext cx="9144000" cy="5016500"/>
          </a:xfrm>
          <a:prstGeom prst="rect">
            <a:avLst/>
          </a:prstGeom>
          <a:noFill/>
          <a:ln w="9525">
            <a:noFill/>
            <a:miter lim="800000"/>
            <a:headEnd/>
            <a:tailEnd/>
          </a:ln>
          <a:effectLst/>
        </p:spPr>
        <p:txBody>
          <a:bodyPr>
            <a:spAutoFit/>
          </a:bodyPr>
          <a:lstStyle/>
          <a:p>
            <a:pPr marL="461963" indent="-461963" algn="l">
              <a:spcBef>
                <a:spcPct val="50000"/>
              </a:spcBef>
              <a:buFont typeface="Wingdings" pitchFamily="2" charset="2"/>
              <a:buChar char="Ø"/>
              <a:defRPr/>
            </a:pPr>
            <a:r>
              <a:rPr lang="en-US" sz="3200" b="0" i="1" dirty="0">
                <a:solidFill>
                  <a:schemeClr val="tx1"/>
                </a:solidFill>
                <a:effectLst>
                  <a:outerShdw blurRad="38100" dist="38100" dir="2700000" algn="tl">
                    <a:srgbClr val="000000"/>
                  </a:outerShdw>
                </a:effectLst>
              </a:rPr>
              <a:t>SIAS, CIAS, RAS and CSAS are identical circuits with their PPS Initiation Relay contacts in series</a:t>
            </a:r>
          </a:p>
          <a:p>
            <a:pPr marL="461963" indent="-461963" algn="l">
              <a:spcBef>
                <a:spcPct val="50000"/>
              </a:spcBef>
              <a:buFont typeface="Wingdings" pitchFamily="2" charset="2"/>
              <a:buChar char="Ø"/>
              <a:defRPr/>
            </a:pPr>
            <a:r>
              <a:rPr lang="en-US" sz="3200" b="0" i="1" dirty="0">
                <a:solidFill>
                  <a:schemeClr val="tx1"/>
                </a:solidFill>
                <a:effectLst>
                  <a:outerShdw blurRad="38100" dist="38100" dir="2700000" algn="tl">
                    <a:srgbClr val="000000"/>
                  </a:outerShdw>
                </a:effectLst>
              </a:rPr>
              <a:t>EFAS-1, EFAS-2 and MSIS differ in that their circuits include Interposing Relays and have their PPS Initiation Relay contacts in parallel</a:t>
            </a:r>
          </a:p>
          <a:p>
            <a:pPr marL="461963" indent="-461963" algn="l">
              <a:spcBef>
                <a:spcPct val="50000"/>
              </a:spcBef>
              <a:buFont typeface="Wingdings" pitchFamily="2" charset="2"/>
              <a:buChar char="Ø"/>
              <a:defRPr/>
            </a:pPr>
            <a:r>
              <a:rPr lang="en-US" sz="3200" b="0" i="1" dirty="0">
                <a:solidFill>
                  <a:schemeClr val="tx1"/>
                </a:solidFill>
                <a:effectLst>
                  <a:outerShdw blurRad="38100" dist="38100" dir="2700000" algn="tl">
                    <a:srgbClr val="000000"/>
                  </a:outerShdw>
                </a:effectLst>
              </a:rPr>
              <a:t>Regardless of the Initiation Relay contact arrangement, any ESFAS actuation requires a select 2 of 4 logic</a:t>
            </a:r>
          </a:p>
        </p:txBody>
      </p:sp>
      <p:sp>
        <p:nvSpPr>
          <p:cNvPr id="6" name="TextBox 5"/>
          <p:cNvSpPr txBox="1"/>
          <p:nvPr/>
        </p:nvSpPr>
        <p:spPr>
          <a:xfrm>
            <a:off x="7543800" y="6385867"/>
            <a:ext cx="1381125" cy="461665"/>
          </a:xfrm>
          <a:prstGeom prst="rect">
            <a:avLst/>
          </a:prstGeom>
          <a:noFill/>
        </p:spPr>
        <p:txBody>
          <a:bodyPr wrap="square" rtlCol="0">
            <a:spAutoFit/>
          </a:bodyPr>
          <a:lstStyle/>
          <a:p>
            <a:r>
              <a:rPr lang="en-US" sz="2400" dirty="0" smtClean="0">
                <a:solidFill>
                  <a:schemeClr val="bg1"/>
                </a:solidFill>
              </a:rPr>
              <a:t>Pg. 20</a:t>
            </a:r>
            <a:endParaRPr lang="en-US" sz="2400" dirty="0">
              <a:solidFill>
                <a:schemeClr val="bg1"/>
              </a:solidFill>
            </a:endParaRPr>
          </a:p>
        </p:txBody>
      </p:sp>
    </p:spTree>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7826" name="Picture 4"/>
          <p:cNvPicPr>
            <a:picLocks noChangeAspect="1" noChangeArrowheads="1"/>
          </p:cNvPicPr>
          <p:nvPr/>
        </p:nvPicPr>
        <p:blipFill>
          <a:blip r:embed="rId2" cstate="print"/>
          <a:srcRect/>
          <a:stretch>
            <a:fillRect/>
          </a:stretch>
        </p:blipFill>
        <p:spPr bwMode="auto">
          <a:xfrm>
            <a:off x="-52388" y="0"/>
            <a:ext cx="9196388" cy="6175375"/>
          </a:xfrm>
          <a:prstGeom prst="rect">
            <a:avLst/>
          </a:prstGeom>
          <a:noFill/>
          <a:ln w="9525" algn="ctr">
            <a:noFill/>
            <a:miter lim="800000"/>
            <a:headEnd/>
            <a:tailEnd/>
          </a:ln>
        </p:spPr>
      </p:pic>
      <p:sp>
        <p:nvSpPr>
          <p:cNvPr id="3" name="Rectangle 2"/>
          <p:cNvSpPr/>
          <p:nvPr/>
        </p:nvSpPr>
        <p:spPr>
          <a:xfrm>
            <a:off x="0" y="5714999"/>
            <a:ext cx="1905000" cy="460375"/>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p:cNvSpPr txBox="1"/>
          <p:nvPr/>
        </p:nvSpPr>
        <p:spPr>
          <a:xfrm>
            <a:off x="66675" y="6257835"/>
            <a:ext cx="1381125" cy="461665"/>
          </a:xfrm>
          <a:prstGeom prst="rect">
            <a:avLst/>
          </a:prstGeom>
          <a:noFill/>
        </p:spPr>
        <p:txBody>
          <a:bodyPr wrap="square" rtlCol="0">
            <a:spAutoFit/>
          </a:bodyPr>
          <a:lstStyle/>
          <a:p>
            <a:r>
              <a:rPr lang="en-US" sz="2400" dirty="0" smtClean="0">
                <a:solidFill>
                  <a:schemeClr val="bg1"/>
                </a:solidFill>
              </a:rPr>
              <a:t>Pg. 20</a:t>
            </a:r>
            <a:endParaRPr lang="en-US" sz="2400" dirty="0">
              <a:solidFill>
                <a:schemeClr val="bg1"/>
              </a:solidFill>
            </a:endParaRPr>
          </a:p>
        </p:txBody>
      </p:sp>
    </p:spTree>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8850" name="Picture 2"/>
          <p:cNvPicPr>
            <a:picLocks noChangeAspect="1" noChangeArrowheads="1"/>
          </p:cNvPicPr>
          <p:nvPr/>
        </p:nvPicPr>
        <p:blipFill>
          <a:blip r:embed="rId2" cstate="print"/>
          <a:srcRect/>
          <a:stretch>
            <a:fillRect/>
          </a:stretch>
        </p:blipFill>
        <p:spPr bwMode="auto">
          <a:xfrm>
            <a:off x="0" y="935038"/>
            <a:ext cx="9144000" cy="5922962"/>
          </a:xfrm>
          <a:prstGeom prst="rect">
            <a:avLst/>
          </a:prstGeom>
          <a:noFill/>
          <a:ln w="9525" algn="ctr">
            <a:noFill/>
            <a:miter lim="800000"/>
            <a:headEnd/>
            <a:tailEnd/>
          </a:ln>
        </p:spPr>
      </p:pic>
    </p:spTree>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9874" name="Picture 2"/>
          <p:cNvPicPr>
            <a:picLocks noChangeAspect="1" noChangeArrowheads="1"/>
          </p:cNvPicPr>
          <p:nvPr/>
        </p:nvPicPr>
        <p:blipFill>
          <a:blip r:embed="rId2" cstate="print"/>
          <a:srcRect/>
          <a:stretch>
            <a:fillRect/>
          </a:stretch>
        </p:blipFill>
        <p:spPr bwMode="auto">
          <a:xfrm>
            <a:off x="0" y="685800"/>
            <a:ext cx="9253538" cy="6172200"/>
          </a:xfrm>
          <a:prstGeom prst="rect">
            <a:avLst/>
          </a:prstGeom>
          <a:noFill/>
          <a:ln w="9525" algn="ctr">
            <a:noFill/>
            <a:miter lim="800000"/>
            <a:headEnd/>
            <a:tailEnd/>
          </a:ln>
        </p:spPr>
      </p:pic>
    </p:spTree>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0898" name="Picture 2" descr="MVC-803F"/>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22" name="Picture 1026" descr="MVC-806F"/>
          <p:cNvPicPr>
            <a:picLocks noChangeAspect="1" noChangeArrowheads="1"/>
          </p:cNvPicPr>
          <p:nvPr/>
        </p:nvPicPr>
        <p:blipFill>
          <a:blip r:embed="rId2" cstate="print"/>
          <a:srcRect/>
          <a:stretch>
            <a:fillRect/>
          </a:stretch>
        </p:blipFill>
        <p:spPr bwMode="auto">
          <a:xfrm>
            <a:off x="-76200" y="0"/>
            <a:ext cx="9220200" cy="69151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2946" name="Group 52"/>
          <p:cNvGrpSpPr>
            <a:grpSpLocks/>
          </p:cNvGrpSpPr>
          <p:nvPr/>
        </p:nvGrpSpPr>
        <p:grpSpPr bwMode="auto">
          <a:xfrm>
            <a:off x="250825" y="46038"/>
            <a:ext cx="8785225" cy="6565900"/>
            <a:chOff x="158" y="28"/>
            <a:chExt cx="5534" cy="4135"/>
          </a:xfrm>
        </p:grpSpPr>
        <p:pic>
          <p:nvPicPr>
            <p:cNvPr id="83057" name="Picture 2" descr="PPS Overall Logic Schematic"/>
            <p:cNvPicPr>
              <a:picLocks noChangeAspect="1" noChangeArrowheads="1"/>
            </p:cNvPicPr>
            <p:nvPr/>
          </p:nvPicPr>
          <p:blipFill>
            <a:blip r:embed="rId2" cstate="print"/>
            <a:srcRect/>
            <a:stretch>
              <a:fillRect/>
            </a:stretch>
          </p:blipFill>
          <p:spPr bwMode="auto">
            <a:xfrm>
              <a:off x="158" y="28"/>
              <a:ext cx="5534" cy="4135"/>
            </a:xfrm>
            <a:prstGeom prst="rect">
              <a:avLst/>
            </a:prstGeom>
            <a:noFill/>
            <a:ln w="25400">
              <a:solidFill>
                <a:schemeClr val="tx1"/>
              </a:solidFill>
              <a:miter lim="800000"/>
              <a:headEnd/>
              <a:tailEnd/>
            </a:ln>
          </p:spPr>
        </p:pic>
        <p:sp>
          <p:nvSpPr>
            <p:cNvPr id="83058" name="Line 3"/>
            <p:cNvSpPr>
              <a:spLocks noChangeShapeType="1"/>
            </p:cNvSpPr>
            <p:nvPr/>
          </p:nvSpPr>
          <p:spPr bwMode="auto">
            <a:xfrm>
              <a:off x="1292" y="595"/>
              <a:ext cx="0" cy="1452"/>
            </a:xfrm>
            <a:prstGeom prst="line">
              <a:avLst/>
            </a:prstGeom>
            <a:noFill/>
            <a:ln w="25400">
              <a:solidFill>
                <a:srgbClr val="FF00FF"/>
              </a:solidFill>
              <a:round/>
              <a:headEnd/>
              <a:tailEnd/>
            </a:ln>
          </p:spPr>
          <p:txBody>
            <a:bodyPr/>
            <a:lstStyle/>
            <a:p>
              <a:endParaRPr lang="en-US"/>
            </a:p>
          </p:txBody>
        </p:sp>
        <p:sp>
          <p:nvSpPr>
            <p:cNvPr id="83059" name="Line 4"/>
            <p:cNvSpPr>
              <a:spLocks noChangeShapeType="1"/>
            </p:cNvSpPr>
            <p:nvPr/>
          </p:nvSpPr>
          <p:spPr bwMode="auto">
            <a:xfrm>
              <a:off x="1315" y="2183"/>
              <a:ext cx="0" cy="136"/>
            </a:xfrm>
            <a:prstGeom prst="line">
              <a:avLst/>
            </a:prstGeom>
            <a:noFill/>
            <a:ln w="25400">
              <a:solidFill>
                <a:srgbClr val="FF00FF"/>
              </a:solidFill>
              <a:round/>
              <a:headEnd/>
              <a:tailEnd/>
            </a:ln>
          </p:spPr>
          <p:txBody>
            <a:bodyPr/>
            <a:lstStyle/>
            <a:p>
              <a:endParaRPr lang="en-US"/>
            </a:p>
          </p:txBody>
        </p:sp>
        <p:sp>
          <p:nvSpPr>
            <p:cNvPr id="83060" name="Line 5"/>
            <p:cNvSpPr>
              <a:spLocks noChangeShapeType="1"/>
            </p:cNvSpPr>
            <p:nvPr/>
          </p:nvSpPr>
          <p:spPr bwMode="auto">
            <a:xfrm>
              <a:off x="1247" y="2273"/>
              <a:ext cx="68" cy="0"/>
            </a:xfrm>
            <a:prstGeom prst="line">
              <a:avLst/>
            </a:prstGeom>
            <a:noFill/>
            <a:ln w="25400">
              <a:solidFill>
                <a:srgbClr val="FF00FF"/>
              </a:solidFill>
              <a:round/>
              <a:headEnd/>
              <a:tailEnd/>
            </a:ln>
          </p:spPr>
          <p:txBody>
            <a:bodyPr/>
            <a:lstStyle/>
            <a:p>
              <a:endParaRPr lang="en-US"/>
            </a:p>
          </p:txBody>
        </p:sp>
        <p:sp>
          <p:nvSpPr>
            <p:cNvPr id="83061" name="Line 6"/>
            <p:cNvSpPr>
              <a:spLocks noChangeShapeType="1"/>
            </p:cNvSpPr>
            <p:nvPr/>
          </p:nvSpPr>
          <p:spPr bwMode="auto">
            <a:xfrm>
              <a:off x="1315" y="2387"/>
              <a:ext cx="0" cy="68"/>
            </a:xfrm>
            <a:prstGeom prst="line">
              <a:avLst/>
            </a:prstGeom>
            <a:noFill/>
            <a:ln w="25400">
              <a:solidFill>
                <a:srgbClr val="FF00FF"/>
              </a:solidFill>
              <a:round/>
              <a:headEnd/>
              <a:tailEnd/>
            </a:ln>
          </p:spPr>
          <p:txBody>
            <a:bodyPr/>
            <a:lstStyle/>
            <a:p>
              <a:endParaRPr lang="en-US"/>
            </a:p>
          </p:txBody>
        </p:sp>
        <p:sp>
          <p:nvSpPr>
            <p:cNvPr id="83062" name="Line 7"/>
            <p:cNvSpPr>
              <a:spLocks noChangeShapeType="1"/>
            </p:cNvSpPr>
            <p:nvPr/>
          </p:nvSpPr>
          <p:spPr bwMode="auto">
            <a:xfrm>
              <a:off x="1247" y="2387"/>
              <a:ext cx="0" cy="271"/>
            </a:xfrm>
            <a:prstGeom prst="line">
              <a:avLst/>
            </a:prstGeom>
            <a:noFill/>
            <a:ln w="25400">
              <a:solidFill>
                <a:srgbClr val="FF00FF"/>
              </a:solidFill>
              <a:round/>
              <a:headEnd/>
              <a:tailEnd/>
            </a:ln>
          </p:spPr>
          <p:txBody>
            <a:bodyPr/>
            <a:lstStyle/>
            <a:p>
              <a:endParaRPr lang="en-US"/>
            </a:p>
          </p:txBody>
        </p:sp>
        <p:sp>
          <p:nvSpPr>
            <p:cNvPr id="83063" name="Line 8"/>
            <p:cNvSpPr>
              <a:spLocks noChangeShapeType="1"/>
            </p:cNvSpPr>
            <p:nvPr/>
          </p:nvSpPr>
          <p:spPr bwMode="auto">
            <a:xfrm>
              <a:off x="1247" y="2273"/>
              <a:ext cx="0" cy="46"/>
            </a:xfrm>
            <a:prstGeom prst="line">
              <a:avLst/>
            </a:prstGeom>
            <a:noFill/>
            <a:ln w="25400">
              <a:solidFill>
                <a:srgbClr val="FF00FF"/>
              </a:solidFill>
              <a:round/>
              <a:headEnd/>
              <a:tailEnd/>
            </a:ln>
          </p:spPr>
          <p:txBody>
            <a:bodyPr/>
            <a:lstStyle/>
            <a:p>
              <a:endParaRPr lang="en-US"/>
            </a:p>
          </p:txBody>
        </p:sp>
        <p:sp>
          <p:nvSpPr>
            <p:cNvPr id="83064" name="Line 9"/>
            <p:cNvSpPr>
              <a:spLocks noChangeShapeType="1"/>
            </p:cNvSpPr>
            <p:nvPr/>
          </p:nvSpPr>
          <p:spPr bwMode="auto">
            <a:xfrm>
              <a:off x="930" y="2659"/>
              <a:ext cx="430" cy="0"/>
            </a:xfrm>
            <a:prstGeom prst="line">
              <a:avLst/>
            </a:prstGeom>
            <a:noFill/>
            <a:ln w="25400">
              <a:solidFill>
                <a:srgbClr val="FF00FF"/>
              </a:solidFill>
              <a:round/>
              <a:headEnd/>
              <a:tailEnd/>
            </a:ln>
          </p:spPr>
          <p:txBody>
            <a:bodyPr/>
            <a:lstStyle/>
            <a:p>
              <a:endParaRPr lang="en-US"/>
            </a:p>
          </p:txBody>
        </p:sp>
        <p:sp>
          <p:nvSpPr>
            <p:cNvPr id="83065" name="Line 10"/>
            <p:cNvSpPr>
              <a:spLocks noChangeShapeType="1"/>
            </p:cNvSpPr>
            <p:nvPr/>
          </p:nvSpPr>
          <p:spPr bwMode="auto">
            <a:xfrm>
              <a:off x="930" y="2660"/>
              <a:ext cx="0" cy="203"/>
            </a:xfrm>
            <a:prstGeom prst="line">
              <a:avLst/>
            </a:prstGeom>
            <a:noFill/>
            <a:ln w="25400">
              <a:solidFill>
                <a:srgbClr val="FF00FF"/>
              </a:solidFill>
              <a:round/>
              <a:headEnd/>
              <a:tailEnd/>
            </a:ln>
          </p:spPr>
          <p:txBody>
            <a:bodyPr/>
            <a:lstStyle/>
            <a:p>
              <a:endParaRPr lang="en-US"/>
            </a:p>
          </p:txBody>
        </p:sp>
        <p:sp>
          <p:nvSpPr>
            <p:cNvPr id="83066" name="Line 11"/>
            <p:cNvSpPr>
              <a:spLocks noChangeShapeType="1"/>
            </p:cNvSpPr>
            <p:nvPr/>
          </p:nvSpPr>
          <p:spPr bwMode="auto">
            <a:xfrm>
              <a:off x="839" y="2863"/>
              <a:ext cx="90" cy="0"/>
            </a:xfrm>
            <a:prstGeom prst="line">
              <a:avLst/>
            </a:prstGeom>
            <a:noFill/>
            <a:ln w="25400">
              <a:solidFill>
                <a:srgbClr val="FF00FF"/>
              </a:solidFill>
              <a:round/>
              <a:headEnd/>
              <a:tailEnd/>
            </a:ln>
          </p:spPr>
          <p:txBody>
            <a:bodyPr/>
            <a:lstStyle/>
            <a:p>
              <a:endParaRPr lang="en-US"/>
            </a:p>
          </p:txBody>
        </p:sp>
        <p:sp>
          <p:nvSpPr>
            <p:cNvPr id="83067" name="Line 12"/>
            <p:cNvSpPr>
              <a:spLocks noChangeShapeType="1"/>
            </p:cNvSpPr>
            <p:nvPr/>
          </p:nvSpPr>
          <p:spPr bwMode="auto">
            <a:xfrm>
              <a:off x="839" y="2863"/>
              <a:ext cx="0" cy="91"/>
            </a:xfrm>
            <a:prstGeom prst="line">
              <a:avLst/>
            </a:prstGeom>
            <a:noFill/>
            <a:ln w="25400">
              <a:solidFill>
                <a:srgbClr val="FF00FF"/>
              </a:solidFill>
              <a:round/>
              <a:headEnd/>
              <a:tailEnd/>
            </a:ln>
          </p:spPr>
          <p:txBody>
            <a:bodyPr/>
            <a:lstStyle/>
            <a:p>
              <a:endParaRPr lang="en-US"/>
            </a:p>
          </p:txBody>
        </p:sp>
        <p:sp>
          <p:nvSpPr>
            <p:cNvPr id="83068" name="Line 13"/>
            <p:cNvSpPr>
              <a:spLocks noChangeShapeType="1"/>
            </p:cNvSpPr>
            <p:nvPr/>
          </p:nvSpPr>
          <p:spPr bwMode="auto">
            <a:xfrm>
              <a:off x="1360" y="2659"/>
              <a:ext cx="0" cy="68"/>
            </a:xfrm>
            <a:prstGeom prst="line">
              <a:avLst/>
            </a:prstGeom>
            <a:noFill/>
            <a:ln w="25400">
              <a:solidFill>
                <a:srgbClr val="FF00FF"/>
              </a:solidFill>
              <a:round/>
              <a:headEnd/>
              <a:tailEnd/>
            </a:ln>
          </p:spPr>
          <p:txBody>
            <a:bodyPr/>
            <a:lstStyle/>
            <a:p>
              <a:endParaRPr lang="en-US"/>
            </a:p>
          </p:txBody>
        </p:sp>
        <p:sp>
          <p:nvSpPr>
            <p:cNvPr id="83069" name="Line 14"/>
            <p:cNvSpPr>
              <a:spLocks noChangeShapeType="1"/>
            </p:cNvSpPr>
            <p:nvPr/>
          </p:nvSpPr>
          <p:spPr bwMode="auto">
            <a:xfrm flipV="1">
              <a:off x="1682" y="821"/>
              <a:ext cx="184" cy="1"/>
            </a:xfrm>
            <a:prstGeom prst="line">
              <a:avLst/>
            </a:prstGeom>
            <a:noFill/>
            <a:ln w="25400">
              <a:solidFill>
                <a:srgbClr val="CC3300"/>
              </a:solidFill>
              <a:round/>
              <a:headEnd/>
              <a:tailEnd/>
            </a:ln>
          </p:spPr>
          <p:txBody>
            <a:bodyPr/>
            <a:lstStyle/>
            <a:p>
              <a:endParaRPr lang="en-US"/>
            </a:p>
          </p:txBody>
        </p:sp>
        <p:sp>
          <p:nvSpPr>
            <p:cNvPr id="83070" name="Line 15"/>
            <p:cNvSpPr>
              <a:spLocks noChangeShapeType="1"/>
            </p:cNvSpPr>
            <p:nvPr/>
          </p:nvSpPr>
          <p:spPr bwMode="auto">
            <a:xfrm flipV="1">
              <a:off x="816" y="2703"/>
              <a:ext cx="90" cy="1"/>
            </a:xfrm>
            <a:prstGeom prst="line">
              <a:avLst/>
            </a:prstGeom>
            <a:noFill/>
            <a:ln w="25400">
              <a:solidFill>
                <a:srgbClr val="3366FF"/>
              </a:solidFill>
              <a:round/>
              <a:headEnd/>
              <a:tailEnd/>
            </a:ln>
          </p:spPr>
          <p:txBody>
            <a:bodyPr/>
            <a:lstStyle/>
            <a:p>
              <a:endParaRPr lang="en-US"/>
            </a:p>
          </p:txBody>
        </p:sp>
        <p:sp>
          <p:nvSpPr>
            <p:cNvPr id="83071" name="Line 16"/>
            <p:cNvSpPr>
              <a:spLocks noChangeShapeType="1"/>
            </p:cNvSpPr>
            <p:nvPr/>
          </p:nvSpPr>
          <p:spPr bwMode="auto">
            <a:xfrm>
              <a:off x="884" y="822"/>
              <a:ext cx="387" cy="0"/>
            </a:xfrm>
            <a:prstGeom prst="line">
              <a:avLst/>
            </a:prstGeom>
            <a:noFill/>
            <a:ln w="25400">
              <a:solidFill>
                <a:srgbClr val="CC3300"/>
              </a:solidFill>
              <a:round/>
              <a:headEnd/>
              <a:tailEnd/>
            </a:ln>
          </p:spPr>
          <p:txBody>
            <a:bodyPr/>
            <a:lstStyle/>
            <a:p>
              <a:endParaRPr lang="en-US"/>
            </a:p>
          </p:txBody>
        </p:sp>
        <p:sp>
          <p:nvSpPr>
            <p:cNvPr id="83072" name="Line 17"/>
            <p:cNvSpPr>
              <a:spLocks noChangeShapeType="1"/>
            </p:cNvSpPr>
            <p:nvPr/>
          </p:nvSpPr>
          <p:spPr bwMode="auto">
            <a:xfrm>
              <a:off x="884" y="822"/>
              <a:ext cx="0" cy="1202"/>
            </a:xfrm>
            <a:prstGeom prst="line">
              <a:avLst/>
            </a:prstGeom>
            <a:noFill/>
            <a:ln w="25400">
              <a:solidFill>
                <a:srgbClr val="CC3300"/>
              </a:solidFill>
              <a:round/>
              <a:headEnd/>
              <a:tailEnd/>
            </a:ln>
          </p:spPr>
          <p:txBody>
            <a:bodyPr/>
            <a:lstStyle/>
            <a:p>
              <a:endParaRPr lang="en-US"/>
            </a:p>
          </p:txBody>
        </p:sp>
        <p:sp>
          <p:nvSpPr>
            <p:cNvPr id="83073" name="Line 18"/>
            <p:cNvSpPr>
              <a:spLocks noChangeShapeType="1"/>
            </p:cNvSpPr>
            <p:nvPr/>
          </p:nvSpPr>
          <p:spPr bwMode="auto">
            <a:xfrm>
              <a:off x="884" y="2183"/>
              <a:ext cx="0" cy="90"/>
            </a:xfrm>
            <a:prstGeom prst="line">
              <a:avLst/>
            </a:prstGeom>
            <a:noFill/>
            <a:ln w="25400">
              <a:solidFill>
                <a:srgbClr val="CC3300"/>
              </a:solidFill>
              <a:round/>
              <a:headEnd/>
              <a:tailEnd/>
            </a:ln>
          </p:spPr>
          <p:txBody>
            <a:bodyPr/>
            <a:lstStyle/>
            <a:p>
              <a:endParaRPr lang="en-US"/>
            </a:p>
          </p:txBody>
        </p:sp>
        <p:sp>
          <p:nvSpPr>
            <p:cNvPr id="83074" name="Line 19"/>
            <p:cNvSpPr>
              <a:spLocks noChangeShapeType="1"/>
            </p:cNvSpPr>
            <p:nvPr/>
          </p:nvSpPr>
          <p:spPr bwMode="auto">
            <a:xfrm>
              <a:off x="862" y="2273"/>
              <a:ext cx="68" cy="0"/>
            </a:xfrm>
            <a:prstGeom prst="line">
              <a:avLst/>
            </a:prstGeom>
            <a:noFill/>
            <a:ln w="25400">
              <a:solidFill>
                <a:srgbClr val="CC3300"/>
              </a:solidFill>
              <a:round/>
              <a:headEnd/>
              <a:tailEnd/>
            </a:ln>
          </p:spPr>
          <p:txBody>
            <a:bodyPr/>
            <a:lstStyle/>
            <a:p>
              <a:endParaRPr lang="en-US"/>
            </a:p>
          </p:txBody>
        </p:sp>
        <p:sp>
          <p:nvSpPr>
            <p:cNvPr id="83075" name="Line 20"/>
            <p:cNvSpPr>
              <a:spLocks noChangeShapeType="1"/>
            </p:cNvSpPr>
            <p:nvPr/>
          </p:nvSpPr>
          <p:spPr bwMode="auto">
            <a:xfrm>
              <a:off x="862" y="2387"/>
              <a:ext cx="0" cy="271"/>
            </a:xfrm>
            <a:prstGeom prst="line">
              <a:avLst/>
            </a:prstGeom>
            <a:noFill/>
            <a:ln w="25400">
              <a:solidFill>
                <a:srgbClr val="CC3300"/>
              </a:solidFill>
              <a:round/>
              <a:headEnd/>
              <a:tailEnd/>
            </a:ln>
          </p:spPr>
          <p:txBody>
            <a:bodyPr/>
            <a:lstStyle/>
            <a:p>
              <a:endParaRPr lang="en-US"/>
            </a:p>
          </p:txBody>
        </p:sp>
        <p:sp>
          <p:nvSpPr>
            <p:cNvPr id="83076" name="Line 21"/>
            <p:cNvSpPr>
              <a:spLocks noChangeShapeType="1"/>
            </p:cNvSpPr>
            <p:nvPr/>
          </p:nvSpPr>
          <p:spPr bwMode="auto">
            <a:xfrm>
              <a:off x="862" y="2273"/>
              <a:ext cx="0" cy="46"/>
            </a:xfrm>
            <a:prstGeom prst="line">
              <a:avLst/>
            </a:prstGeom>
            <a:noFill/>
            <a:ln w="25400">
              <a:solidFill>
                <a:srgbClr val="CC3300"/>
              </a:solidFill>
              <a:round/>
              <a:headEnd/>
              <a:tailEnd/>
            </a:ln>
          </p:spPr>
          <p:txBody>
            <a:bodyPr/>
            <a:lstStyle/>
            <a:p>
              <a:endParaRPr lang="en-US"/>
            </a:p>
          </p:txBody>
        </p:sp>
        <p:sp>
          <p:nvSpPr>
            <p:cNvPr id="83077" name="Line 22"/>
            <p:cNvSpPr>
              <a:spLocks noChangeShapeType="1"/>
            </p:cNvSpPr>
            <p:nvPr/>
          </p:nvSpPr>
          <p:spPr bwMode="auto">
            <a:xfrm>
              <a:off x="930" y="2273"/>
              <a:ext cx="0" cy="46"/>
            </a:xfrm>
            <a:prstGeom prst="line">
              <a:avLst/>
            </a:prstGeom>
            <a:noFill/>
            <a:ln w="25400">
              <a:solidFill>
                <a:srgbClr val="CC3300"/>
              </a:solidFill>
              <a:round/>
              <a:headEnd/>
              <a:tailEnd/>
            </a:ln>
          </p:spPr>
          <p:txBody>
            <a:bodyPr/>
            <a:lstStyle/>
            <a:p>
              <a:endParaRPr lang="en-US"/>
            </a:p>
          </p:txBody>
        </p:sp>
        <p:sp>
          <p:nvSpPr>
            <p:cNvPr id="83078" name="Line 23"/>
            <p:cNvSpPr>
              <a:spLocks noChangeShapeType="1"/>
            </p:cNvSpPr>
            <p:nvPr/>
          </p:nvSpPr>
          <p:spPr bwMode="auto">
            <a:xfrm>
              <a:off x="930" y="2387"/>
              <a:ext cx="0" cy="68"/>
            </a:xfrm>
            <a:prstGeom prst="line">
              <a:avLst/>
            </a:prstGeom>
            <a:noFill/>
            <a:ln w="25400">
              <a:solidFill>
                <a:srgbClr val="CC3300"/>
              </a:solidFill>
              <a:round/>
              <a:headEnd/>
              <a:tailEnd/>
            </a:ln>
          </p:spPr>
          <p:txBody>
            <a:bodyPr/>
            <a:lstStyle/>
            <a:p>
              <a:endParaRPr lang="en-US"/>
            </a:p>
          </p:txBody>
        </p:sp>
        <p:sp>
          <p:nvSpPr>
            <p:cNvPr id="83079" name="Line 24"/>
            <p:cNvSpPr>
              <a:spLocks noChangeShapeType="1"/>
            </p:cNvSpPr>
            <p:nvPr/>
          </p:nvSpPr>
          <p:spPr bwMode="auto">
            <a:xfrm>
              <a:off x="771" y="2659"/>
              <a:ext cx="0" cy="295"/>
            </a:xfrm>
            <a:prstGeom prst="line">
              <a:avLst/>
            </a:prstGeom>
            <a:noFill/>
            <a:ln w="25400">
              <a:solidFill>
                <a:srgbClr val="CC3300"/>
              </a:solidFill>
              <a:round/>
              <a:headEnd/>
              <a:tailEnd/>
            </a:ln>
          </p:spPr>
          <p:txBody>
            <a:bodyPr/>
            <a:lstStyle/>
            <a:p>
              <a:endParaRPr lang="en-US"/>
            </a:p>
          </p:txBody>
        </p:sp>
        <p:sp>
          <p:nvSpPr>
            <p:cNvPr id="83080" name="Line 25"/>
            <p:cNvSpPr>
              <a:spLocks noChangeShapeType="1"/>
            </p:cNvSpPr>
            <p:nvPr/>
          </p:nvSpPr>
          <p:spPr bwMode="auto">
            <a:xfrm flipV="1">
              <a:off x="771" y="2659"/>
              <a:ext cx="90" cy="1"/>
            </a:xfrm>
            <a:prstGeom prst="line">
              <a:avLst/>
            </a:prstGeom>
            <a:noFill/>
            <a:ln w="25400">
              <a:solidFill>
                <a:srgbClr val="CC3300"/>
              </a:solidFill>
              <a:round/>
              <a:headEnd/>
              <a:tailEnd/>
            </a:ln>
          </p:spPr>
          <p:txBody>
            <a:bodyPr/>
            <a:lstStyle/>
            <a:p>
              <a:endParaRPr lang="en-US"/>
            </a:p>
          </p:txBody>
        </p:sp>
        <p:sp>
          <p:nvSpPr>
            <p:cNvPr id="83081" name="Text Box 26"/>
            <p:cNvSpPr txBox="1">
              <a:spLocks noChangeArrowheads="1"/>
            </p:cNvSpPr>
            <p:nvPr/>
          </p:nvSpPr>
          <p:spPr bwMode="auto">
            <a:xfrm>
              <a:off x="204" y="28"/>
              <a:ext cx="4377" cy="231"/>
            </a:xfrm>
            <a:prstGeom prst="rect">
              <a:avLst/>
            </a:prstGeom>
            <a:noFill/>
            <a:ln w="25400">
              <a:solidFill>
                <a:schemeClr val="tx1"/>
              </a:solidFill>
              <a:miter lim="800000"/>
              <a:headEnd/>
              <a:tailEnd/>
            </a:ln>
          </p:spPr>
          <p:txBody>
            <a:bodyPr>
              <a:spAutoFit/>
            </a:bodyPr>
            <a:lstStyle/>
            <a:p>
              <a:pPr algn="l">
                <a:spcBef>
                  <a:spcPct val="50000"/>
                </a:spcBef>
              </a:pPr>
              <a:r>
                <a:rPr lang="en-US" sz="1800" dirty="0">
                  <a:solidFill>
                    <a:srgbClr val="FF0000"/>
                  </a:solidFill>
                  <a:latin typeface="Times New Roman" pitchFamily="18" charset="0"/>
                </a:rPr>
                <a:t>REACTOR TRIP &amp; ESFAS</a:t>
              </a:r>
              <a:r>
                <a:rPr lang="en-US" sz="1800" dirty="0">
                  <a:solidFill>
                    <a:srgbClr val="FF0000"/>
                  </a:solidFill>
                </a:rPr>
                <a:t> </a:t>
              </a:r>
              <a:r>
                <a:rPr lang="en-US" dirty="0">
                  <a:solidFill>
                    <a:srgbClr val="FF0000"/>
                  </a:solidFill>
                  <a:latin typeface="Times New Roman" pitchFamily="18" charset="0"/>
                </a:rPr>
                <a:t>(PARAMETERS 6 THROUGH 13)</a:t>
              </a:r>
              <a:endParaRPr lang="en-US" dirty="0">
                <a:solidFill>
                  <a:schemeClr val="tx1"/>
                </a:solidFill>
                <a:latin typeface="Times New Roman" pitchFamily="18" charset="0"/>
              </a:endParaRPr>
            </a:p>
          </p:txBody>
        </p:sp>
        <p:sp>
          <p:nvSpPr>
            <p:cNvPr id="83082" name="Line 27"/>
            <p:cNvSpPr>
              <a:spLocks noChangeShapeType="1"/>
            </p:cNvSpPr>
            <p:nvPr/>
          </p:nvSpPr>
          <p:spPr bwMode="auto">
            <a:xfrm flipV="1">
              <a:off x="1837" y="595"/>
              <a:ext cx="0" cy="227"/>
            </a:xfrm>
            <a:prstGeom prst="line">
              <a:avLst/>
            </a:prstGeom>
            <a:noFill/>
            <a:ln w="25400">
              <a:solidFill>
                <a:srgbClr val="CC3300"/>
              </a:solidFill>
              <a:round/>
              <a:headEnd/>
              <a:tailEnd/>
            </a:ln>
          </p:spPr>
          <p:txBody>
            <a:bodyPr/>
            <a:lstStyle/>
            <a:p>
              <a:endParaRPr lang="en-US"/>
            </a:p>
          </p:txBody>
        </p:sp>
        <p:sp>
          <p:nvSpPr>
            <p:cNvPr id="83083" name="Line 28"/>
            <p:cNvSpPr>
              <a:spLocks noChangeShapeType="1"/>
            </p:cNvSpPr>
            <p:nvPr/>
          </p:nvSpPr>
          <p:spPr bwMode="auto">
            <a:xfrm>
              <a:off x="2290" y="595"/>
              <a:ext cx="0" cy="1452"/>
            </a:xfrm>
            <a:prstGeom prst="line">
              <a:avLst/>
            </a:prstGeom>
            <a:noFill/>
            <a:ln w="25400">
              <a:solidFill>
                <a:srgbClr val="3366FF"/>
              </a:solidFill>
              <a:round/>
              <a:headEnd/>
              <a:tailEnd/>
            </a:ln>
          </p:spPr>
          <p:txBody>
            <a:bodyPr/>
            <a:lstStyle/>
            <a:p>
              <a:endParaRPr lang="en-US"/>
            </a:p>
          </p:txBody>
        </p:sp>
        <p:sp>
          <p:nvSpPr>
            <p:cNvPr id="83084" name="Line 29"/>
            <p:cNvSpPr>
              <a:spLocks noChangeShapeType="1"/>
            </p:cNvSpPr>
            <p:nvPr/>
          </p:nvSpPr>
          <p:spPr bwMode="auto">
            <a:xfrm>
              <a:off x="2293" y="2183"/>
              <a:ext cx="0" cy="136"/>
            </a:xfrm>
            <a:prstGeom prst="line">
              <a:avLst/>
            </a:prstGeom>
            <a:noFill/>
            <a:ln w="25400">
              <a:solidFill>
                <a:srgbClr val="3366FF"/>
              </a:solidFill>
              <a:round/>
              <a:headEnd/>
              <a:tailEnd/>
            </a:ln>
          </p:spPr>
          <p:txBody>
            <a:bodyPr/>
            <a:lstStyle/>
            <a:p>
              <a:endParaRPr lang="en-US"/>
            </a:p>
          </p:txBody>
        </p:sp>
        <p:sp>
          <p:nvSpPr>
            <p:cNvPr id="83085" name="Line 30"/>
            <p:cNvSpPr>
              <a:spLocks noChangeShapeType="1"/>
            </p:cNvSpPr>
            <p:nvPr/>
          </p:nvSpPr>
          <p:spPr bwMode="auto">
            <a:xfrm>
              <a:off x="2222" y="2273"/>
              <a:ext cx="68" cy="0"/>
            </a:xfrm>
            <a:prstGeom prst="line">
              <a:avLst/>
            </a:prstGeom>
            <a:noFill/>
            <a:ln w="25400">
              <a:solidFill>
                <a:srgbClr val="3366FF"/>
              </a:solidFill>
              <a:round/>
              <a:headEnd/>
              <a:tailEnd/>
            </a:ln>
          </p:spPr>
          <p:txBody>
            <a:bodyPr/>
            <a:lstStyle/>
            <a:p>
              <a:endParaRPr lang="en-US"/>
            </a:p>
          </p:txBody>
        </p:sp>
        <p:sp>
          <p:nvSpPr>
            <p:cNvPr id="83086" name="Line 31"/>
            <p:cNvSpPr>
              <a:spLocks noChangeShapeType="1"/>
            </p:cNvSpPr>
            <p:nvPr/>
          </p:nvSpPr>
          <p:spPr bwMode="auto">
            <a:xfrm>
              <a:off x="2222" y="2273"/>
              <a:ext cx="0" cy="46"/>
            </a:xfrm>
            <a:prstGeom prst="line">
              <a:avLst/>
            </a:prstGeom>
            <a:noFill/>
            <a:ln w="25400">
              <a:solidFill>
                <a:srgbClr val="3366FF"/>
              </a:solidFill>
              <a:round/>
              <a:headEnd/>
              <a:tailEnd/>
            </a:ln>
          </p:spPr>
          <p:txBody>
            <a:bodyPr/>
            <a:lstStyle/>
            <a:p>
              <a:endParaRPr lang="en-US"/>
            </a:p>
          </p:txBody>
        </p:sp>
        <p:sp>
          <p:nvSpPr>
            <p:cNvPr id="83087" name="Line 32"/>
            <p:cNvSpPr>
              <a:spLocks noChangeShapeType="1"/>
            </p:cNvSpPr>
            <p:nvPr/>
          </p:nvSpPr>
          <p:spPr bwMode="auto">
            <a:xfrm>
              <a:off x="2290" y="2387"/>
              <a:ext cx="0" cy="68"/>
            </a:xfrm>
            <a:prstGeom prst="line">
              <a:avLst/>
            </a:prstGeom>
            <a:noFill/>
            <a:ln w="25400">
              <a:solidFill>
                <a:srgbClr val="3366FF"/>
              </a:solidFill>
              <a:round/>
              <a:headEnd/>
              <a:tailEnd/>
            </a:ln>
          </p:spPr>
          <p:txBody>
            <a:bodyPr/>
            <a:lstStyle/>
            <a:p>
              <a:endParaRPr lang="en-US"/>
            </a:p>
          </p:txBody>
        </p:sp>
        <p:sp>
          <p:nvSpPr>
            <p:cNvPr id="83088" name="Line 33"/>
            <p:cNvSpPr>
              <a:spLocks noChangeShapeType="1"/>
            </p:cNvSpPr>
            <p:nvPr/>
          </p:nvSpPr>
          <p:spPr bwMode="auto">
            <a:xfrm>
              <a:off x="2222" y="2411"/>
              <a:ext cx="0" cy="180"/>
            </a:xfrm>
            <a:prstGeom prst="line">
              <a:avLst/>
            </a:prstGeom>
            <a:noFill/>
            <a:ln w="25400">
              <a:solidFill>
                <a:srgbClr val="3366FF"/>
              </a:solidFill>
              <a:round/>
              <a:headEnd/>
              <a:tailEnd/>
            </a:ln>
          </p:spPr>
          <p:txBody>
            <a:bodyPr/>
            <a:lstStyle/>
            <a:p>
              <a:endParaRPr lang="en-US"/>
            </a:p>
          </p:txBody>
        </p:sp>
        <p:sp>
          <p:nvSpPr>
            <p:cNvPr id="83089" name="Line 34"/>
            <p:cNvSpPr>
              <a:spLocks noChangeShapeType="1"/>
            </p:cNvSpPr>
            <p:nvPr/>
          </p:nvSpPr>
          <p:spPr bwMode="auto">
            <a:xfrm>
              <a:off x="907" y="2591"/>
              <a:ext cx="1315" cy="0"/>
            </a:xfrm>
            <a:prstGeom prst="line">
              <a:avLst/>
            </a:prstGeom>
            <a:noFill/>
            <a:ln w="25400">
              <a:solidFill>
                <a:srgbClr val="3366FF"/>
              </a:solidFill>
              <a:round/>
              <a:headEnd/>
              <a:tailEnd/>
            </a:ln>
          </p:spPr>
          <p:txBody>
            <a:bodyPr/>
            <a:lstStyle/>
            <a:p>
              <a:endParaRPr lang="en-US"/>
            </a:p>
          </p:txBody>
        </p:sp>
        <p:sp>
          <p:nvSpPr>
            <p:cNvPr id="83090" name="Line 35"/>
            <p:cNvSpPr>
              <a:spLocks noChangeShapeType="1"/>
            </p:cNvSpPr>
            <p:nvPr/>
          </p:nvSpPr>
          <p:spPr bwMode="auto">
            <a:xfrm flipH="1">
              <a:off x="906" y="2591"/>
              <a:ext cx="1" cy="113"/>
            </a:xfrm>
            <a:prstGeom prst="line">
              <a:avLst/>
            </a:prstGeom>
            <a:noFill/>
            <a:ln w="25400">
              <a:solidFill>
                <a:srgbClr val="3366FF"/>
              </a:solidFill>
              <a:round/>
              <a:headEnd/>
              <a:tailEnd/>
            </a:ln>
          </p:spPr>
          <p:txBody>
            <a:bodyPr/>
            <a:lstStyle/>
            <a:p>
              <a:endParaRPr lang="en-US"/>
            </a:p>
          </p:txBody>
        </p:sp>
        <p:sp>
          <p:nvSpPr>
            <p:cNvPr id="83091" name="Line 36"/>
            <p:cNvSpPr>
              <a:spLocks noChangeShapeType="1"/>
            </p:cNvSpPr>
            <p:nvPr/>
          </p:nvSpPr>
          <p:spPr bwMode="auto">
            <a:xfrm flipH="1">
              <a:off x="816" y="2704"/>
              <a:ext cx="1" cy="250"/>
            </a:xfrm>
            <a:prstGeom prst="line">
              <a:avLst/>
            </a:prstGeom>
            <a:noFill/>
            <a:ln w="25400">
              <a:solidFill>
                <a:srgbClr val="3366FF"/>
              </a:solidFill>
              <a:round/>
              <a:headEnd/>
              <a:tailEnd/>
            </a:ln>
          </p:spPr>
          <p:txBody>
            <a:bodyPr/>
            <a:lstStyle/>
            <a:p>
              <a:endParaRPr lang="en-US"/>
            </a:p>
          </p:txBody>
        </p:sp>
        <p:sp>
          <p:nvSpPr>
            <p:cNvPr id="83092" name="Line 37"/>
            <p:cNvSpPr>
              <a:spLocks noChangeShapeType="1"/>
            </p:cNvSpPr>
            <p:nvPr/>
          </p:nvSpPr>
          <p:spPr bwMode="auto">
            <a:xfrm>
              <a:off x="3447" y="595"/>
              <a:ext cx="0" cy="1021"/>
            </a:xfrm>
            <a:prstGeom prst="line">
              <a:avLst/>
            </a:prstGeom>
            <a:noFill/>
            <a:ln w="25400">
              <a:solidFill>
                <a:srgbClr val="99FF33"/>
              </a:solidFill>
              <a:round/>
              <a:headEnd/>
              <a:tailEnd/>
            </a:ln>
          </p:spPr>
          <p:txBody>
            <a:bodyPr/>
            <a:lstStyle/>
            <a:p>
              <a:endParaRPr lang="en-US"/>
            </a:p>
          </p:txBody>
        </p:sp>
        <p:sp>
          <p:nvSpPr>
            <p:cNvPr id="83093" name="Line 38"/>
            <p:cNvSpPr>
              <a:spLocks noChangeShapeType="1"/>
            </p:cNvSpPr>
            <p:nvPr/>
          </p:nvSpPr>
          <p:spPr bwMode="auto">
            <a:xfrm>
              <a:off x="3243" y="1616"/>
              <a:ext cx="204" cy="0"/>
            </a:xfrm>
            <a:prstGeom prst="line">
              <a:avLst/>
            </a:prstGeom>
            <a:noFill/>
            <a:ln w="25400">
              <a:solidFill>
                <a:srgbClr val="99FF33"/>
              </a:solidFill>
              <a:round/>
              <a:headEnd/>
              <a:tailEnd/>
            </a:ln>
          </p:spPr>
          <p:txBody>
            <a:bodyPr/>
            <a:lstStyle/>
            <a:p>
              <a:endParaRPr lang="en-US"/>
            </a:p>
          </p:txBody>
        </p:sp>
        <p:sp>
          <p:nvSpPr>
            <p:cNvPr id="83094" name="Line 39"/>
            <p:cNvSpPr>
              <a:spLocks noChangeShapeType="1"/>
            </p:cNvSpPr>
            <p:nvPr/>
          </p:nvSpPr>
          <p:spPr bwMode="auto">
            <a:xfrm>
              <a:off x="3243" y="1616"/>
              <a:ext cx="0" cy="113"/>
            </a:xfrm>
            <a:prstGeom prst="line">
              <a:avLst/>
            </a:prstGeom>
            <a:noFill/>
            <a:ln w="25400">
              <a:solidFill>
                <a:srgbClr val="99FF33"/>
              </a:solidFill>
              <a:round/>
              <a:headEnd/>
              <a:tailEnd/>
            </a:ln>
          </p:spPr>
          <p:txBody>
            <a:bodyPr/>
            <a:lstStyle/>
            <a:p>
              <a:endParaRPr lang="en-US"/>
            </a:p>
          </p:txBody>
        </p:sp>
        <p:sp>
          <p:nvSpPr>
            <p:cNvPr id="83095" name="Line 40"/>
            <p:cNvSpPr>
              <a:spLocks noChangeShapeType="1"/>
            </p:cNvSpPr>
            <p:nvPr/>
          </p:nvSpPr>
          <p:spPr bwMode="auto">
            <a:xfrm>
              <a:off x="3243" y="1616"/>
              <a:ext cx="0" cy="113"/>
            </a:xfrm>
            <a:prstGeom prst="line">
              <a:avLst/>
            </a:prstGeom>
            <a:noFill/>
            <a:ln w="25400">
              <a:solidFill>
                <a:srgbClr val="99FF33"/>
              </a:solidFill>
              <a:round/>
              <a:headEnd/>
              <a:tailEnd/>
            </a:ln>
          </p:spPr>
          <p:txBody>
            <a:bodyPr/>
            <a:lstStyle/>
            <a:p>
              <a:endParaRPr lang="en-US"/>
            </a:p>
          </p:txBody>
        </p:sp>
        <p:sp>
          <p:nvSpPr>
            <p:cNvPr id="83096" name="Line 41"/>
            <p:cNvSpPr>
              <a:spLocks noChangeShapeType="1"/>
            </p:cNvSpPr>
            <p:nvPr/>
          </p:nvSpPr>
          <p:spPr bwMode="auto">
            <a:xfrm>
              <a:off x="3243" y="1616"/>
              <a:ext cx="0" cy="113"/>
            </a:xfrm>
            <a:prstGeom prst="line">
              <a:avLst/>
            </a:prstGeom>
            <a:noFill/>
            <a:ln w="25400">
              <a:solidFill>
                <a:srgbClr val="99FF33"/>
              </a:solidFill>
              <a:round/>
              <a:headEnd/>
              <a:tailEnd/>
            </a:ln>
          </p:spPr>
          <p:txBody>
            <a:bodyPr/>
            <a:lstStyle/>
            <a:p>
              <a:endParaRPr lang="en-US"/>
            </a:p>
          </p:txBody>
        </p:sp>
        <p:sp>
          <p:nvSpPr>
            <p:cNvPr id="83097" name="Line 42"/>
            <p:cNvSpPr>
              <a:spLocks noChangeShapeType="1"/>
            </p:cNvSpPr>
            <p:nvPr/>
          </p:nvSpPr>
          <p:spPr bwMode="auto">
            <a:xfrm>
              <a:off x="3220" y="1866"/>
              <a:ext cx="0" cy="181"/>
            </a:xfrm>
            <a:prstGeom prst="line">
              <a:avLst/>
            </a:prstGeom>
            <a:noFill/>
            <a:ln w="25400">
              <a:solidFill>
                <a:srgbClr val="99FF33"/>
              </a:solidFill>
              <a:round/>
              <a:headEnd/>
              <a:tailEnd/>
            </a:ln>
          </p:spPr>
          <p:txBody>
            <a:bodyPr/>
            <a:lstStyle/>
            <a:p>
              <a:endParaRPr lang="en-US"/>
            </a:p>
          </p:txBody>
        </p:sp>
        <p:sp>
          <p:nvSpPr>
            <p:cNvPr id="83098" name="Line 43"/>
            <p:cNvSpPr>
              <a:spLocks noChangeShapeType="1"/>
            </p:cNvSpPr>
            <p:nvPr/>
          </p:nvSpPr>
          <p:spPr bwMode="auto">
            <a:xfrm>
              <a:off x="3220" y="2183"/>
              <a:ext cx="0" cy="136"/>
            </a:xfrm>
            <a:prstGeom prst="line">
              <a:avLst/>
            </a:prstGeom>
            <a:noFill/>
            <a:ln w="25400">
              <a:solidFill>
                <a:srgbClr val="99FF33"/>
              </a:solidFill>
              <a:round/>
              <a:headEnd/>
              <a:tailEnd/>
            </a:ln>
          </p:spPr>
          <p:txBody>
            <a:bodyPr/>
            <a:lstStyle/>
            <a:p>
              <a:endParaRPr lang="en-US"/>
            </a:p>
          </p:txBody>
        </p:sp>
        <p:sp>
          <p:nvSpPr>
            <p:cNvPr id="83099" name="Line 44"/>
            <p:cNvSpPr>
              <a:spLocks noChangeShapeType="1"/>
            </p:cNvSpPr>
            <p:nvPr/>
          </p:nvSpPr>
          <p:spPr bwMode="auto">
            <a:xfrm>
              <a:off x="3084" y="2295"/>
              <a:ext cx="136" cy="1"/>
            </a:xfrm>
            <a:prstGeom prst="line">
              <a:avLst/>
            </a:prstGeom>
            <a:noFill/>
            <a:ln w="25400">
              <a:solidFill>
                <a:srgbClr val="99FF33"/>
              </a:solidFill>
              <a:round/>
              <a:headEnd/>
              <a:tailEnd/>
            </a:ln>
          </p:spPr>
          <p:txBody>
            <a:bodyPr/>
            <a:lstStyle/>
            <a:p>
              <a:endParaRPr lang="en-US"/>
            </a:p>
          </p:txBody>
        </p:sp>
        <p:sp>
          <p:nvSpPr>
            <p:cNvPr id="83100" name="Line 45"/>
            <p:cNvSpPr>
              <a:spLocks noChangeShapeType="1"/>
            </p:cNvSpPr>
            <p:nvPr/>
          </p:nvSpPr>
          <p:spPr bwMode="auto">
            <a:xfrm>
              <a:off x="3084" y="2295"/>
              <a:ext cx="0" cy="46"/>
            </a:xfrm>
            <a:prstGeom prst="line">
              <a:avLst/>
            </a:prstGeom>
            <a:noFill/>
            <a:ln w="25400">
              <a:solidFill>
                <a:srgbClr val="99FF33"/>
              </a:solidFill>
              <a:round/>
              <a:headEnd/>
              <a:tailEnd/>
            </a:ln>
          </p:spPr>
          <p:txBody>
            <a:bodyPr/>
            <a:lstStyle/>
            <a:p>
              <a:endParaRPr lang="en-US"/>
            </a:p>
          </p:txBody>
        </p:sp>
        <p:sp>
          <p:nvSpPr>
            <p:cNvPr id="83101" name="Line 46"/>
            <p:cNvSpPr>
              <a:spLocks noChangeShapeType="1"/>
            </p:cNvSpPr>
            <p:nvPr/>
          </p:nvSpPr>
          <p:spPr bwMode="auto">
            <a:xfrm>
              <a:off x="3220" y="2410"/>
              <a:ext cx="0" cy="68"/>
            </a:xfrm>
            <a:prstGeom prst="line">
              <a:avLst/>
            </a:prstGeom>
            <a:noFill/>
            <a:ln w="25400">
              <a:solidFill>
                <a:srgbClr val="99FF33"/>
              </a:solidFill>
              <a:round/>
              <a:headEnd/>
              <a:tailEnd/>
            </a:ln>
          </p:spPr>
          <p:txBody>
            <a:bodyPr/>
            <a:lstStyle/>
            <a:p>
              <a:endParaRPr lang="en-US"/>
            </a:p>
          </p:txBody>
        </p:sp>
        <p:sp>
          <p:nvSpPr>
            <p:cNvPr id="83102" name="Line 47"/>
            <p:cNvSpPr>
              <a:spLocks noChangeShapeType="1"/>
            </p:cNvSpPr>
            <p:nvPr/>
          </p:nvSpPr>
          <p:spPr bwMode="auto">
            <a:xfrm>
              <a:off x="3084" y="2409"/>
              <a:ext cx="0" cy="137"/>
            </a:xfrm>
            <a:prstGeom prst="line">
              <a:avLst/>
            </a:prstGeom>
            <a:noFill/>
            <a:ln w="25400">
              <a:solidFill>
                <a:srgbClr val="99FF33"/>
              </a:solidFill>
              <a:round/>
              <a:headEnd/>
              <a:tailEnd/>
            </a:ln>
          </p:spPr>
          <p:txBody>
            <a:bodyPr/>
            <a:lstStyle/>
            <a:p>
              <a:endParaRPr lang="en-US"/>
            </a:p>
          </p:txBody>
        </p:sp>
        <p:sp>
          <p:nvSpPr>
            <p:cNvPr id="83103" name="Line 48"/>
            <p:cNvSpPr>
              <a:spLocks noChangeShapeType="1"/>
            </p:cNvSpPr>
            <p:nvPr/>
          </p:nvSpPr>
          <p:spPr bwMode="auto">
            <a:xfrm>
              <a:off x="1315" y="2546"/>
              <a:ext cx="1769" cy="0"/>
            </a:xfrm>
            <a:prstGeom prst="line">
              <a:avLst/>
            </a:prstGeom>
            <a:noFill/>
            <a:ln w="25400">
              <a:solidFill>
                <a:srgbClr val="99FF33"/>
              </a:solidFill>
              <a:round/>
              <a:headEnd/>
              <a:tailEnd/>
            </a:ln>
          </p:spPr>
          <p:txBody>
            <a:bodyPr/>
            <a:lstStyle/>
            <a:p>
              <a:endParaRPr lang="en-US"/>
            </a:p>
          </p:txBody>
        </p:sp>
        <p:sp>
          <p:nvSpPr>
            <p:cNvPr id="83104" name="Line 49"/>
            <p:cNvSpPr>
              <a:spLocks noChangeShapeType="1"/>
            </p:cNvSpPr>
            <p:nvPr/>
          </p:nvSpPr>
          <p:spPr bwMode="auto">
            <a:xfrm>
              <a:off x="1315" y="2546"/>
              <a:ext cx="0" cy="157"/>
            </a:xfrm>
            <a:prstGeom prst="line">
              <a:avLst/>
            </a:prstGeom>
            <a:noFill/>
            <a:ln w="25400">
              <a:solidFill>
                <a:srgbClr val="99FF33"/>
              </a:solidFill>
              <a:round/>
              <a:headEnd/>
              <a:tailEnd/>
            </a:ln>
          </p:spPr>
          <p:txBody>
            <a:bodyPr/>
            <a:lstStyle/>
            <a:p>
              <a:endParaRPr lang="en-US"/>
            </a:p>
          </p:txBody>
        </p:sp>
      </p:grpSp>
      <p:sp>
        <p:nvSpPr>
          <p:cNvPr id="82947" name="Line 10"/>
          <p:cNvSpPr>
            <a:spLocks noChangeShapeType="1"/>
          </p:cNvSpPr>
          <p:nvPr/>
        </p:nvSpPr>
        <p:spPr bwMode="auto">
          <a:xfrm>
            <a:off x="2697163" y="1189038"/>
            <a:ext cx="0" cy="2035175"/>
          </a:xfrm>
          <a:prstGeom prst="line">
            <a:avLst/>
          </a:prstGeom>
          <a:noFill/>
          <a:ln w="25400">
            <a:solidFill>
              <a:srgbClr val="FF9900"/>
            </a:solidFill>
            <a:round/>
            <a:headEnd/>
            <a:tailEnd/>
          </a:ln>
        </p:spPr>
        <p:txBody>
          <a:bodyPr/>
          <a:lstStyle/>
          <a:p>
            <a:endParaRPr lang="en-US"/>
          </a:p>
        </p:txBody>
      </p:sp>
      <p:sp>
        <p:nvSpPr>
          <p:cNvPr id="82948" name="Line 10"/>
          <p:cNvSpPr>
            <a:spLocks noChangeShapeType="1"/>
          </p:cNvSpPr>
          <p:nvPr/>
        </p:nvSpPr>
        <p:spPr bwMode="auto">
          <a:xfrm>
            <a:off x="1066800" y="1189038"/>
            <a:ext cx="0" cy="2024062"/>
          </a:xfrm>
          <a:prstGeom prst="line">
            <a:avLst/>
          </a:prstGeom>
          <a:noFill/>
          <a:ln w="25400">
            <a:solidFill>
              <a:srgbClr val="FF9900"/>
            </a:solidFill>
            <a:round/>
            <a:headEnd/>
            <a:tailEnd/>
          </a:ln>
        </p:spPr>
        <p:txBody>
          <a:bodyPr/>
          <a:lstStyle/>
          <a:p>
            <a:endParaRPr lang="en-US"/>
          </a:p>
        </p:txBody>
      </p:sp>
      <p:sp>
        <p:nvSpPr>
          <p:cNvPr id="82949" name="Line 10"/>
          <p:cNvSpPr>
            <a:spLocks noChangeShapeType="1"/>
          </p:cNvSpPr>
          <p:nvPr/>
        </p:nvSpPr>
        <p:spPr bwMode="auto">
          <a:xfrm>
            <a:off x="2724150" y="944563"/>
            <a:ext cx="0" cy="244475"/>
          </a:xfrm>
          <a:prstGeom prst="line">
            <a:avLst/>
          </a:prstGeom>
          <a:noFill/>
          <a:ln w="25400">
            <a:solidFill>
              <a:srgbClr val="FF9900"/>
            </a:solidFill>
            <a:round/>
            <a:headEnd/>
            <a:tailEnd/>
          </a:ln>
        </p:spPr>
        <p:txBody>
          <a:bodyPr/>
          <a:lstStyle/>
          <a:p>
            <a:endParaRPr lang="en-US"/>
          </a:p>
        </p:txBody>
      </p:sp>
      <p:sp>
        <p:nvSpPr>
          <p:cNvPr id="82950" name="Line 17"/>
          <p:cNvSpPr>
            <a:spLocks noChangeShapeType="1"/>
          </p:cNvSpPr>
          <p:nvPr/>
        </p:nvSpPr>
        <p:spPr bwMode="auto">
          <a:xfrm>
            <a:off x="2962275" y="1304925"/>
            <a:ext cx="0" cy="1908175"/>
          </a:xfrm>
          <a:prstGeom prst="line">
            <a:avLst/>
          </a:prstGeom>
          <a:noFill/>
          <a:ln w="25400">
            <a:solidFill>
              <a:srgbClr val="CC3300"/>
            </a:solidFill>
            <a:round/>
            <a:headEnd/>
            <a:tailEnd/>
          </a:ln>
        </p:spPr>
        <p:txBody>
          <a:bodyPr/>
          <a:lstStyle/>
          <a:p>
            <a:endParaRPr lang="en-US"/>
          </a:p>
        </p:txBody>
      </p:sp>
      <p:sp>
        <p:nvSpPr>
          <p:cNvPr id="82951" name="Line 17"/>
          <p:cNvSpPr>
            <a:spLocks noChangeShapeType="1"/>
          </p:cNvSpPr>
          <p:nvPr/>
        </p:nvSpPr>
        <p:spPr bwMode="auto">
          <a:xfrm>
            <a:off x="2916238" y="3444875"/>
            <a:ext cx="0" cy="746125"/>
          </a:xfrm>
          <a:prstGeom prst="line">
            <a:avLst/>
          </a:prstGeom>
          <a:noFill/>
          <a:ln w="25400">
            <a:solidFill>
              <a:srgbClr val="FF9999"/>
            </a:solidFill>
            <a:round/>
            <a:headEnd/>
            <a:tailEnd/>
          </a:ln>
        </p:spPr>
        <p:txBody>
          <a:bodyPr/>
          <a:lstStyle/>
          <a:p>
            <a:endParaRPr lang="en-US"/>
          </a:p>
        </p:txBody>
      </p:sp>
      <p:sp>
        <p:nvSpPr>
          <p:cNvPr id="82952" name="Line 17"/>
          <p:cNvSpPr>
            <a:spLocks noChangeShapeType="1"/>
          </p:cNvSpPr>
          <p:nvPr/>
        </p:nvSpPr>
        <p:spPr bwMode="auto">
          <a:xfrm flipH="1">
            <a:off x="2789238" y="3017838"/>
            <a:ext cx="0" cy="63500"/>
          </a:xfrm>
          <a:prstGeom prst="line">
            <a:avLst/>
          </a:prstGeom>
          <a:noFill/>
          <a:ln w="28575">
            <a:solidFill>
              <a:srgbClr val="CC3300"/>
            </a:solidFill>
            <a:round/>
            <a:headEnd/>
            <a:tailEnd/>
          </a:ln>
        </p:spPr>
        <p:txBody>
          <a:bodyPr/>
          <a:lstStyle/>
          <a:p>
            <a:endParaRPr lang="en-US"/>
          </a:p>
        </p:txBody>
      </p:sp>
      <p:sp>
        <p:nvSpPr>
          <p:cNvPr id="82953" name="Line 17"/>
          <p:cNvSpPr>
            <a:spLocks noChangeShapeType="1"/>
          </p:cNvSpPr>
          <p:nvPr/>
        </p:nvSpPr>
        <p:spPr bwMode="auto">
          <a:xfrm flipH="1">
            <a:off x="2789238" y="3017838"/>
            <a:ext cx="173037" cy="0"/>
          </a:xfrm>
          <a:prstGeom prst="line">
            <a:avLst/>
          </a:prstGeom>
          <a:noFill/>
          <a:ln w="25400">
            <a:solidFill>
              <a:srgbClr val="CC3300"/>
            </a:solidFill>
            <a:round/>
            <a:headEnd/>
            <a:tailEnd/>
          </a:ln>
        </p:spPr>
        <p:txBody>
          <a:bodyPr/>
          <a:lstStyle/>
          <a:p>
            <a:endParaRPr lang="en-US"/>
          </a:p>
        </p:txBody>
      </p:sp>
      <p:sp>
        <p:nvSpPr>
          <p:cNvPr id="82954" name="Line 14"/>
          <p:cNvSpPr>
            <a:spLocks noChangeShapeType="1"/>
          </p:cNvSpPr>
          <p:nvPr/>
        </p:nvSpPr>
        <p:spPr bwMode="auto">
          <a:xfrm>
            <a:off x="2087563" y="1304925"/>
            <a:ext cx="579437" cy="0"/>
          </a:xfrm>
          <a:prstGeom prst="line">
            <a:avLst/>
          </a:prstGeom>
          <a:noFill/>
          <a:ln w="25400">
            <a:solidFill>
              <a:srgbClr val="CC3300"/>
            </a:solidFill>
            <a:round/>
            <a:headEnd/>
            <a:tailEnd/>
          </a:ln>
        </p:spPr>
        <p:txBody>
          <a:bodyPr/>
          <a:lstStyle/>
          <a:p>
            <a:endParaRPr lang="en-US"/>
          </a:p>
        </p:txBody>
      </p:sp>
      <p:sp>
        <p:nvSpPr>
          <p:cNvPr id="82955" name="Line 10"/>
          <p:cNvSpPr>
            <a:spLocks noChangeShapeType="1"/>
          </p:cNvSpPr>
          <p:nvPr/>
        </p:nvSpPr>
        <p:spPr bwMode="auto">
          <a:xfrm flipV="1">
            <a:off x="1066800" y="1189038"/>
            <a:ext cx="981075" cy="0"/>
          </a:xfrm>
          <a:prstGeom prst="line">
            <a:avLst/>
          </a:prstGeom>
          <a:noFill/>
          <a:ln w="25400">
            <a:solidFill>
              <a:srgbClr val="FF9900"/>
            </a:solidFill>
            <a:round/>
            <a:headEnd/>
            <a:tailEnd/>
          </a:ln>
        </p:spPr>
        <p:txBody>
          <a:bodyPr/>
          <a:lstStyle/>
          <a:p>
            <a:endParaRPr lang="en-US"/>
          </a:p>
        </p:txBody>
      </p:sp>
      <p:sp>
        <p:nvSpPr>
          <p:cNvPr id="82956" name="Line 10"/>
          <p:cNvSpPr>
            <a:spLocks noChangeShapeType="1"/>
          </p:cNvSpPr>
          <p:nvPr/>
        </p:nvSpPr>
        <p:spPr bwMode="auto">
          <a:xfrm>
            <a:off x="2087563" y="1189038"/>
            <a:ext cx="636587" cy="0"/>
          </a:xfrm>
          <a:prstGeom prst="line">
            <a:avLst/>
          </a:prstGeom>
          <a:noFill/>
          <a:ln w="25400">
            <a:solidFill>
              <a:srgbClr val="FF9900"/>
            </a:solidFill>
            <a:round/>
            <a:headEnd/>
            <a:tailEnd/>
          </a:ln>
        </p:spPr>
        <p:txBody>
          <a:bodyPr/>
          <a:lstStyle/>
          <a:p>
            <a:endParaRPr lang="en-US"/>
          </a:p>
        </p:txBody>
      </p:sp>
      <p:sp>
        <p:nvSpPr>
          <p:cNvPr id="82957" name="Line 10"/>
          <p:cNvSpPr>
            <a:spLocks noChangeShapeType="1"/>
          </p:cNvSpPr>
          <p:nvPr/>
        </p:nvSpPr>
        <p:spPr bwMode="auto">
          <a:xfrm>
            <a:off x="1096963" y="3441700"/>
            <a:ext cx="0" cy="169863"/>
          </a:xfrm>
          <a:prstGeom prst="line">
            <a:avLst/>
          </a:prstGeom>
          <a:noFill/>
          <a:ln w="25400">
            <a:solidFill>
              <a:srgbClr val="FF9900"/>
            </a:solidFill>
            <a:round/>
            <a:headEnd/>
            <a:tailEnd/>
          </a:ln>
        </p:spPr>
        <p:txBody>
          <a:bodyPr/>
          <a:lstStyle/>
          <a:p>
            <a:endParaRPr lang="en-US"/>
          </a:p>
        </p:txBody>
      </p:sp>
      <p:sp>
        <p:nvSpPr>
          <p:cNvPr id="82958" name="Line 10"/>
          <p:cNvSpPr>
            <a:spLocks noChangeShapeType="1"/>
          </p:cNvSpPr>
          <p:nvPr/>
        </p:nvSpPr>
        <p:spPr bwMode="auto">
          <a:xfrm>
            <a:off x="887413" y="3608388"/>
            <a:ext cx="0" cy="73025"/>
          </a:xfrm>
          <a:prstGeom prst="line">
            <a:avLst/>
          </a:prstGeom>
          <a:noFill/>
          <a:ln w="28575">
            <a:solidFill>
              <a:srgbClr val="FF9900"/>
            </a:solidFill>
            <a:round/>
            <a:headEnd/>
            <a:tailEnd/>
          </a:ln>
        </p:spPr>
        <p:txBody>
          <a:bodyPr/>
          <a:lstStyle/>
          <a:p>
            <a:endParaRPr lang="en-US"/>
          </a:p>
        </p:txBody>
      </p:sp>
      <p:sp>
        <p:nvSpPr>
          <p:cNvPr id="82959" name="Line 10"/>
          <p:cNvSpPr>
            <a:spLocks noChangeShapeType="1"/>
          </p:cNvSpPr>
          <p:nvPr/>
        </p:nvSpPr>
        <p:spPr bwMode="auto">
          <a:xfrm>
            <a:off x="990600" y="3608388"/>
            <a:ext cx="0" cy="73025"/>
          </a:xfrm>
          <a:prstGeom prst="line">
            <a:avLst/>
          </a:prstGeom>
          <a:noFill/>
          <a:ln w="28575">
            <a:solidFill>
              <a:srgbClr val="FF9900"/>
            </a:solidFill>
            <a:round/>
            <a:headEnd/>
            <a:tailEnd/>
          </a:ln>
        </p:spPr>
        <p:txBody>
          <a:bodyPr/>
          <a:lstStyle/>
          <a:p>
            <a:endParaRPr lang="en-US"/>
          </a:p>
        </p:txBody>
      </p:sp>
      <p:sp>
        <p:nvSpPr>
          <p:cNvPr id="82960" name="Line 10"/>
          <p:cNvSpPr>
            <a:spLocks noChangeShapeType="1"/>
          </p:cNvSpPr>
          <p:nvPr/>
        </p:nvSpPr>
        <p:spPr bwMode="auto">
          <a:xfrm>
            <a:off x="1143000" y="3606800"/>
            <a:ext cx="0" cy="73025"/>
          </a:xfrm>
          <a:prstGeom prst="line">
            <a:avLst/>
          </a:prstGeom>
          <a:noFill/>
          <a:ln w="28575">
            <a:solidFill>
              <a:srgbClr val="FF9900"/>
            </a:solidFill>
            <a:round/>
            <a:headEnd/>
            <a:tailEnd/>
          </a:ln>
        </p:spPr>
        <p:txBody>
          <a:bodyPr/>
          <a:lstStyle/>
          <a:p>
            <a:endParaRPr lang="en-US"/>
          </a:p>
        </p:txBody>
      </p:sp>
      <p:sp>
        <p:nvSpPr>
          <p:cNvPr id="82961" name="Line 10"/>
          <p:cNvSpPr>
            <a:spLocks noChangeShapeType="1"/>
          </p:cNvSpPr>
          <p:nvPr/>
        </p:nvSpPr>
        <p:spPr bwMode="auto">
          <a:xfrm flipV="1">
            <a:off x="887413" y="3608388"/>
            <a:ext cx="255587" cy="3175"/>
          </a:xfrm>
          <a:prstGeom prst="line">
            <a:avLst/>
          </a:prstGeom>
          <a:noFill/>
          <a:ln w="25400">
            <a:solidFill>
              <a:srgbClr val="FF9900"/>
            </a:solidFill>
            <a:round/>
            <a:headEnd/>
            <a:tailEnd/>
          </a:ln>
        </p:spPr>
        <p:txBody>
          <a:bodyPr/>
          <a:lstStyle/>
          <a:p>
            <a:endParaRPr lang="en-US"/>
          </a:p>
        </p:txBody>
      </p:sp>
      <p:sp>
        <p:nvSpPr>
          <p:cNvPr id="82962" name="Line 10"/>
          <p:cNvSpPr>
            <a:spLocks noChangeShapeType="1"/>
          </p:cNvSpPr>
          <p:nvPr/>
        </p:nvSpPr>
        <p:spPr bwMode="auto">
          <a:xfrm>
            <a:off x="990600" y="3797300"/>
            <a:ext cx="0" cy="393700"/>
          </a:xfrm>
          <a:prstGeom prst="line">
            <a:avLst/>
          </a:prstGeom>
          <a:noFill/>
          <a:ln w="25400">
            <a:solidFill>
              <a:srgbClr val="FF9900"/>
            </a:solidFill>
            <a:round/>
            <a:headEnd/>
            <a:tailEnd/>
          </a:ln>
        </p:spPr>
        <p:txBody>
          <a:bodyPr/>
          <a:lstStyle/>
          <a:p>
            <a:endParaRPr lang="en-US"/>
          </a:p>
        </p:txBody>
      </p:sp>
      <p:sp>
        <p:nvSpPr>
          <p:cNvPr id="82963" name="Line 10"/>
          <p:cNvSpPr>
            <a:spLocks noChangeShapeType="1"/>
          </p:cNvSpPr>
          <p:nvPr/>
        </p:nvSpPr>
        <p:spPr bwMode="auto">
          <a:xfrm>
            <a:off x="1189038" y="4191000"/>
            <a:ext cx="0" cy="498475"/>
          </a:xfrm>
          <a:prstGeom prst="line">
            <a:avLst/>
          </a:prstGeom>
          <a:noFill/>
          <a:ln w="25400">
            <a:solidFill>
              <a:srgbClr val="FF9900"/>
            </a:solidFill>
            <a:round/>
            <a:headEnd/>
            <a:tailEnd/>
          </a:ln>
        </p:spPr>
        <p:txBody>
          <a:bodyPr/>
          <a:lstStyle/>
          <a:p>
            <a:endParaRPr lang="en-US"/>
          </a:p>
        </p:txBody>
      </p:sp>
      <p:sp>
        <p:nvSpPr>
          <p:cNvPr id="82964" name="Line 10"/>
          <p:cNvSpPr>
            <a:spLocks noChangeShapeType="1"/>
          </p:cNvSpPr>
          <p:nvPr/>
        </p:nvSpPr>
        <p:spPr bwMode="auto">
          <a:xfrm flipH="1" flipV="1">
            <a:off x="990600" y="4206875"/>
            <a:ext cx="198438" cy="0"/>
          </a:xfrm>
          <a:prstGeom prst="line">
            <a:avLst/>
          </a:prstGeom>
          <a:noFill/>
          <a:ln w="25400">
            <a:solidFill>
              <a:srgbClr val="FF9900"/>
            </a:solidFill>
            <a:round/>
            <a:headEnd/>
            <a:tailEnd/>
          </a:ln>
        </p:spPr>
        <p:txBody>
          <a:bodyPr/>
          <a:lstStyle/>
          <a:p>
            <a:endParaRPr lang="en-US"/>
          </a:p>
        </p:txBody>
      </p:sp>
      <p:sp>
        <p:nvSpPr>
          <p:cNvPr id="82965" name="Line 10"/>
          <p:cNvSpPr>
            <a:spLocks noChangeShapeType="1"/>
          </p:cNvSpPr>
          <p:nvPr/>
        </p:nvSpPr>
        <p:spPr bwMode="auto">
          <a:xfrm>
            <a:off x="762000" y="944563"/>
            <a:ext cx="3175" cy="2268537"/>
          </a:xfrm>
          <a:prstGeom prst="line">
            <a:avLst/>
          </a:prstGeom>
          <a:noFill/>
          <a:ln w="25400">
            <a:solidFill>
              <a:srgbClr val="008000"/>
            </a:solidFill>
            <a:round/>
            <a:headEnd/>
            <a:tailEnd/>
          </a:ln>
        </p:spPr>
        <p:txBody>
          <a:bodyPr/>
          <a:lstStyle/>
          <a:p>
            <a:endParaRPr lang="en-US"/>
          </a:p>
        </p:txBody>
      </p:sp>
      <p:sp>
        <p:nvSpPr>
          <p:cNvPr id="82966" name="Line 10"/>
          <p:cNvSpPr>
            <a:spLocks noChangeShapeType="1"/>
          </p:cNvSpPr>
          <p:nvPr/>
        </p:nvSpPr>
        <p:spPr bwMode="auto">
          <a:xfrm>
            <a:off x="765175" y="3444875"/>
            <a:ext cx="3175" cy="241300"/>
          </a:xfrm>
          <a:prstGeom prst="line">
            <a:avLst/>
          </a:prstGeom>
          <a:noFill/>
          <a:ln w="25400">
            <a:solidFill>
              <a:srgbClr val="008000"/>
            </a:solidFill>
            <a:round/>
            <a:headEnd/>
            <a:tailEnd/>
          </a:ln>
        </p:spPr>
        <p:txBody>
          <a:bodyPr/>
          <a:lstStyle/>
          <a:p>
            <a:endParaRPr lang="en-US"/>
          </a:p>
        </p:txBody>
      </p:sp>
      <p:sp>
        <p:nvSpPr>
          <p:cNvPr id="82967" name="Line 10"/>
          <p:cNvSpPr>
            <a:spLocks noChangeShapeType="1"/>
          </p:cNvSpPr>
          <p:nvPr/>
        </p:nvSpPr>
        <p:spPr bwMode="auto">
          <a:xfrm>
            <a:off x="758825" y="3797300"/>
            <a:ext cx="3175" cy="1270000"/>
          </a:xfrm>
          <a:prstGeom prst="line">
            <a:avLst/>
          </a:prstGeom>
          <a:noFill/>
          <a:ln w="25400">
            <a:solidFill>
              <a:srgbClr val="008000"/>
            </a:solidFill>
            <a:round/>
            <a:headEnd/>
            <a:tailEnd/>
          </a:ln>
        </p:spPr>
        <p:txBody>
          <a:bodyPr/>
          <a:lstStyle/>
          <a:p>
            <a:endParaRPr lang="en-US"/>
          </a:p>
        </p:txBody>
      </p:sp>
      <p:sp>
        <p:nvSpPr>
          <p:cNvPr id="82968" name="Line 10"/>
          <p:cNvSpPr>
            <a:spLocks noChangeShapeType="1"/>
          </p:cNvSpPr>
          <p:nvPr/>
        </p:nvSpPr>
        <p:spPr bwMode="auto">
          <a:xfrm>
            <a:off x="612775" y="3789363"/>
            <a:ext cx="0" cy="169862"/>
          </a:xfrm>
          <a:prstGeom prst="line">
            <a:avLst/>
          </a:prstGeom>
          <a:noFill/>
          <a:ln w="25400">
            <a:solidFill>
              <a:srgbClr val="008000"/>
            </a:solidFill>
            <a:round/>
            <a:headEnd/>
            <a:tailEnd/>
          </a:ln>
        </p:spPr>
        <p:txBody>
          <a:bodyPr/>
          <a:lstStyle/>
          <a:p>
            <a:endParaRPr lang="en-US"/>
          </a:p>
        </p:txBody>
      </p:sp>
      <p:sp>
        <p:nvSpPr>
          <p:cNvPr id="82969" name="Line 10"/>
          <p:cNvSpPr>
            <a:spLocks noChangeShapeType="1"/>
          </p:cNvSpPr>
          <p:nvPr/>
        </p:nvSpPr>
        <p:spPr bwMode="auto">
          <a:xfrm>
            <a:off x="615950" y="3606800"/>
            <a:ext cx="0" cy="73025"/>
          </a:xfrm>
          <a:prstGeom prst="line">
            <a:avLst/>
          </a:prstGeom>
          <a:noFill/>
          <a:ln w="25400">
            <a:solidFill>
              <a:srgbClr val="008000"/>
            </a:solidFill>
            <a:round/>
            <a:headEnd/>
            <a:tailEnd/>
          </a:ln>
        </p:spPr>
        <p:txBody>
          <a:bodyPr/>
          <a:lstStyle/>
          <a:p>
            <a:endParaRPr lang="en-US"/>
          </a:p>
        </p:txBody>
      </p:sp>
      <p:sp>
        <p:nvSpPr>
          <p:cNvPr id="82970" name="Line 10"/>
          <p:cNvSpPr>
            <a:spLocks noChangeShapeType="1"/>
          </p:cNvSpPr>
          <p:nvPr/>
        </p:nvSpPr>
        <p:spPr bwMode="auto">
          <a:xfrm>
            <a:off x="615950" y="3608388"/>
            <a:ext cx="152400" cy="0"/>
          </a:xfrm>
          <a:prstGeom prst="line">
            <a:avLst/>
          </a:prstGeom>
          <a:noFill/>
          <a:ln w="25400">
            <a:solidFill>
              <a:srgbClr val="008000"/>
            </a:solidFill>
            <a:round/>
            <a:headEnd/>
            <a:tailEnd/>
          </a:ln>
        </p:spPr>
        <p:txBody>
          <a:bodyPr/>
          <a:lstStyle/>
          <a:p>
            <a:endParaRPr lang="en-US"/>
          </a:p>
        </p:txBody>
      </p:sp>
      <p:sp>
        <p:nvSpPr>
          <p:cNvPr id="82971" name="TextBox 283"/>
          <p:cNvSpPr txBox="1">
            <a:spLocks noChangeArrowheads="1"/>
          </p:cNvSpPr>
          <p:nvPr/>
        </p:nvSpPr>
        <p:spPr bwMode="auto">
          <a:xfrm>
            <a:off x="528638" y="6254750"/>
            <a:ext cx="461962" cy="215900"/>
          </a:xfrm>
          <a:prstGeom prst="rect">
            <a:avLst/>
          </a:prstGeom>
          <a:solidFill>
            <a:schemeClr val="tx1"/>
          </a:solidFill>
          <a:ln w="9525">
            <a:noFill/>
            <a:miter lim="800000"/>
            <a:headEnd/>
            <a:tailEnd/>
          </a:ln>
        </p:spPr>
        <p:txBody>
          <a:bodyPr>
            <a:spAutoFit/>
          </a:bodyPr>
          <a:lstStyle/>
          <a:p>
            <a:pPr algn="l"/>
            <a:r>
              <a:rPr lang="en-US" sz="800">
                <a:solidFill>
                  <a:schemeClr val="bg1"/>
                </a:solidFill>
              </a:rPr>
              <a:t>RAS</a:t>
            </a:r>
          </a:p>
        </p:txBody>
      </p:sp>
      <p:sp>
        <p:nvSpPr>
          <p:cNvPr id="82972" name="Text Box 21"/>
          <p:cNvSpPr txBox="1">
            <a:spLocks noChangeArrowheads="1"/>
          </p:cNvSpPr>
          <p:nvPr/>
        </p:nvSpPr>
        <p:spPr bwMode="auto">
          <a:xfrm>
            <a:off x="579438" y="6248400"/>
            <a:ext cx="411162" cy="196850"/>
          </a:xfrm>
          <a:prstGeom prst="rect">
            <a:avLst/>
          </a:prstGeom>
          <a:solidFill>
            <a:schemeClr val="tx1"/>
          </a:solidFill>
          <a:ln w="9525">
            <a:noFill/>
            <a:miter lim="800000"/>
            <a:headEnd/>
            <a:tailEnd/>
          </a:ln>
        </p:spPr>
        <p:txBody>
          <a:bodyPr lIns="57150" tIns="28575" rIns="57150" bIns="28575">
            <a:spAutoFit/>
          </a:bodyPr>
          <a:lstStyle/>
          <a:p>
            <a:r>
              <a:rPr lang="en-US" sz="900">
                <a:solidFill>
                  <a:schemeClr val="bg1"/>
                </a:solidFill>
              </a:rPr>
              <a:t>RAS</a:t>
            </a:r>
          </a:p>
        </p:txBody>
      </p:sp>
      <p:sp>
        <p:nvSpPr>
          <p:cNvPr id="82973" name="Text Box 21"/>
          <p:cNvSpPr txBox="1">
            <a:spLocks noChangeArrowheads="1"/>
          </p:cNvSpPr>
          <p:nvPr/>
        </p:nvSpPr>
        <p:spPr bwMode="auto">
          <a:xfrm>
            <a:off x="1063625" y="6254750"/>
            <a:ext cx="412750" cy="196850"/>
          </a:xfrm>
          <a:prstGeom prst="rect">
            <a:avLst/>
          </a:prstGeom>
          <a:solidFill>
            <a:schemeClr val="tx1"/>
          </a:solidFill>
          <a:ln w="9525">
            <a:noFill/>
            <a:miter lim="800000"/>
            <a:headEnd/>
            <a:tailEnd/>
          </a:ln>
        </p:spPr>
        <p:txBody>
          <a:bodyPr lIns="57150" tIns="28575" rIns="57150" bIns="28575">
            <a:spAutoFit/>
          </a:bodyPr>
          <a:lstStyle/>
          <a:p>
            <a:r>
              <a:rPr lang="en-US" sz="900">
                <a:solidFill>
                  <a:schemeClr val="bg1"/>
                </a:solidFill>
              </a:rPr>
              <a:t>MSIS</a:t>
            </a:r>
          </a:p>
        </p:txBody>
      </p:sp>
      <p:sp>
        <p:nvSpPr>
          <p:cNvPr id="82974" name="Text Box 21"/>
          <p:cNvSpPr txBox="1">
            <a:spLocks noChangeArrowheads="1"/>
          </p:cNvSpPr>
          <p:nvPr/>
        </p:nvSpPr>
        <p:spPr bwMode="auto">
          <a:xfrm>
            <a:off x="1524000" y="6248400"/>
            <a:ext cx="455613" cy="196850"/>
          </a:xfrm>
          <a:prstGeom prst="rect">
            <a:avLst/>
          </a:prstGeom>
          <a:solidFill>
            <a:schemeClr val="tx1"/>
          </a:solidFill>
          <a:ln w="9525">
            <a:noFill/>
            <a:miter lim="800000"/>
            <a:headEnd/>
            <a:tailEnd/>
          </a:ln>
        </p:spPr>
        <p:txBody>
          <a:bodyPr lIns="57150" tIns="28575" rIns="57150" bIns="28575">
            <a:spAutoFit/>
          </a:bodyPr>
          <a:lstStyle/>
          <a:p>
            <a:r>
              <a:rPr lang="en-US" sz="900">
                <a:solidFill>
                  <a:schemeClr val="bg1"/>
                </a:solidFill>
              </a:rPr>
              <a:t>CSAS</a:t>
            </a:r>
          </a:p>
        </p:txBody>
      </p:sp>
      <p:sp>
        <p:nvSpPr>
          <p:cNvPr id="82975" name="Text Box 21"/>
          <p:cNvSpPr txBox="1">
            <a:spLocks noChangeArrowheads="1"/>
          </p:cNvSpPr>
          <p:nvPr/>
        </p:nvSpPr>
        <p:spPr bwMode="auto">
          <a:xfrm>
            <a:off x="2332038" y="6273800"/>
            <a:ext cx="411162" cy="196850"/>
          </a:xfrm>
          <a:prstGeom prst="rect">
            <a:avLst/>
          </a:prstGeom>
          <a:solidFill>
            <a:schemeClr val="tx1"/>
          </a:solidFill>
          <a:ln w="9525">
            <a:noFill/>
            <a:miter lim="800000"/>
            <a:headEnd/>
            <a:tailEnd/>
          </a:ln>
        </p:spPr>
        <p:txBody>
          <a:bodyPr lIns="57150" tIns="28575" rIns="57150" bIns="28575">
            <a:spAutoFit/>
          </a:bodyPr>
          <a:lstStyle/>
          <a:p>
            <a:r>
              <a:rPr lang="en-US" sz="900">
                <a:solidFill>
                  <a:schemeClr val="bg1"/>
                </a:solidFill>
              </a:rPr>
              <a:t>CIAS</a:t>
            </a:r>
          </a:p>
        </p:txBody>
      </p:sp>
      <p:sp>
        <p:nvSpPr>
          <p:cNvPr id="82976" name="Text Box 21"/>
          <p:cNvSpPr txBox="1">
            <a:spLocks noChangeArrowheads="1"/>
          </p:cNvSpPr>
          <p:nvPr/>
        </p:nvSpPr>
        <p:spPr bwMode="auto">
          <a:xfrm>
            <a:off x="2743200" y="6273800"/>
            <a:ext cx="533400" cy="196850"/>
          </a:xfrm>
          <a:prstGeom prst="rect">
            <a:avLst/>
          </a:prstGeom>
          <a:solidFill>
            <a:schemeClr val="tx1"/>
          </a:solidFill>
          <a:ln w="9525">
            <a:noFill/>
            <a:miter lim="800000"/>
            <a:headEnd/>
            <a:tailEnd/>
          </a:ln>
        </p:spPr>
        <p:txBody>
          <a:bodyPr lIns="57150" tIns="28575" rIns="57150" bIns="28575">
            <a:spAutoFit/>
          </a:bodyPr>
          <a:lstStyle/>
          <a:p>
            <a:r>
              <a:rPr lang="en-US" sz="900">
                <a:solidFill>
                  <a:schemeClr val="bg1"/>
                </a:solidFill>
              </a:rPr>
              <a:t>EFAS-1</a:t>
            </a:r>
          </a:p>
        </p:txBody>
      </p:sp>
      <p:sp>
        <p:nvSpPr>
          <p:cNvPr id="82977" name="Text Box 21"/>
          <p:cNvSpPr txBox="1">
            <a:spLocks noChangeArrowheads="1"/>
          </p:cNvSpPr>
          <p:nvPr/>
        </p:nvSpPr>
        <p:spPr bwMode="auto">
          <a:xfrm>
            <a:off x="1920875" y="6264275"/>
            <a:ext cx="411163" cy="196850"/>
          </a:xfrm>
          <a:prstGeom prst="rect">
            <a:avLst/>
          </a:prstGeom>
          <a:solidFill>
            <a:schemeClr val="tx1"/>
          </a:solidFill>
          <a:ln w="9525">
            <a:noFill/>
            <a:miter lim="800000"/>
            <a:headEnd/>
            <a:tailEnd/>
          </a:ln>
        </p:spPr>
        <p:txBody>
          <a:bodyPr lIns="57150" tIns="28575" rIns="57150" bIns="28575">
            <a:spAutoFit/>
          </a:bodyPr>
          <a:lstStyle/>
          <a:p>
            <a:r>
              <a:rPr lang="en-US" sz="900">
                <a:solidFill>
                  <a:schemeClr val="bg1"/>
                </a:solidFill>
              </a:rPr>
              <a:t>SIAS</a:t>
            </a:r>
          </a:p>
        </p:txBody>
      </p:sp>
      <p:sp>
        <p:nvSpPr>
          <p:cNvPr id="82978" name="Text Box 21"/>
          <p:cNvSpPr txBox="1">
            <a:spLocks noChangeArrowheads="1"/>
          </p:cNvSpPr>
          <p:nvPr/>
        </p:nvSpPr>
        <p:spPr bwMode="auto">
          <a:xfrm>
            <a:off x="3352800" y="6302375"/>
            <a:ext cx="411163" cy="196850"/>
          </a:xfrm>
          <a:prstGeom prst="rect">
            <a:avLst/>
          </a:prstGeom>
          <a:solidFill>
            <a:schemeClr val="tx1"/>
          </a:solidFill>
          <a:ln w="9525">
            <a:noFill/>
            <a:miter lim="800000"/>
            <a:headEnd/>
            <a:tailEnd/>
          </a:ln>
        </p:spPr>
        <p:txBody>
          <a:bodyPr lIns="57150" tIns="28575" rIns="57150" bIns="28575">
            <a:spAutoFit/>
          </a:bodyPr>
          <a:lstStyle/>
          <a:p>
            <a:r>
              <a:rPr lang="en-US" sz="900">
                <a:solidFill>
                  <a:schemeClr val="bg1"/>
                </a:solidFill>
              </a:rPr>
              <a:t>RAS</a:t>
            </a:r>
          </a:p>
        </p:txBody>
      </p:sp>
      <p:sp>
        <p:nvSpPr>
          <p:cNvPr id="82979" name="Text Box 21"/>
          <p:cNvSpPr txBox="1">
            <a:spLocks noChangeArrowheads="1"/>
          </p:cNvSpPr>
          <p:nvPr/>
        </p:nvSpPr>
        <p:spPr bwMode="auto">
          <a:xfrm>
            <a:off x="3352800" y="6273800"/>
            <a:ext cx="533400" cy="196850"/>
          </a:xfrm>
          <a:prstGeom prst="rect">
            <a:avLst/>
          </a:prstGeom>
          <a:solidFill>
            <a:schemeClr val="tx1"/>
          </a:solidFill>
          <a:ln w="9525">
            <a:noFill/>
            <a:miter lim="800000"/>
            <a:headEnd/>
            <a:tailEnd/>
          </a:ln>
        </p:spPr>
        <p:txBody>
          <a:bodyPr lIns="57150" tIns="28575" rIns="57150" bIns="28575">
            <a:spAutoFit/>
          </a:bodyPr>
          <a:lstStyle/>
          <a:p>
            <a:r>
              <a:rPr lang="en-US" sz="900">
                <a:solidFill>
                  <a:schemeClr val="bg1"/>
                </a:solidFill>
              </a:rPr>
              <a:t>EFAS-2</a:t>
            </a:r>
          </a:p>
        </p:txBody>
      </p:sp>
      <p:sp>
        <p:nvSpPr>
          <p:cNvPr id="82980" name="Line 10"/>
          <p:cNvSpPr>
            <a:spLocks noChangeShapeType="1"/>
          </p:cNvSpPr>
          <p:nvPr/>
        </p:nvSpPr>
        <p:spPr bwMode="auto">
          <a:xfrm>
            <a:off x="2895600" y="3089275"/>
            <a:ext cx="0" cy="123825"/>
          </a:xfrm>
          <a:prstGeom prst="line">
            <a:avLst/>
          </a:prstGeom>
          <a:noFill/>
          <a:ln w="25400">
            <a:solidFill>
              <a:srgbClr val="FF9900"/>
            </a:solidFill>
            <a:round/>
            <a:headEnd/>
            <a:tailEnd/>
          </a:ln>
        </p:spPr>
        <p:txBody>
          <a:bodyPr/>
          <a:lstStyle/>
          <a:p>
            <a:endParaRPr lang="en-US"/>
          </a:p>
        </p:txBody>
      </p:sp>
      <p:sp>
        <p:nvSpPr>
          <p:cNvPr id="82981" name="Line 10"/>
          <p:cNvSpPr>
            <a:spLocks noChangeShapeType="1"/>
          </p:cNvSpPr>
          <p:nvPr/>
        </p:nvSpPr>
        <p:spPr bwMode="auto">
          <a:xfrm>
            <a:off x="2697163" y="3089275"/>
            <a:ext cx="198437" cy="0"/>
          </a:xfrm>
          <a:prstGeom prst="line">
            <a:avLst/>
          </a:prstGeom>
          <a:noFill/>
          <a:ln w="25400">
            <a:solidFill>
              <a:srgbClr val="FF9900"/>
            </a:solidFill>
            <a:round/>
            <a:headEnd/>
            <a:tailEnd/>
          </a:ln>
        </p:spPr>
        <p:txBody>
          <a:bodyPr/>
          <a:lstStyle/>
          <a:p>
            <a:endParaRPr lang="en-US"/>
          </a:p>
        </p:txBody>
      </p:sp>
      <p:sp>
        <p:nvSpPr>
          <p:cNvPr id="82982" name="Line 17"/>
          <p:cNvSpPr>
            <a:spLocks noChangeShapeType="1"/>
          </p:cNvSpPr>
          <p:nvPr/>
        </p:nvSpPr>
        <p:spPr bwMode="auto">
          <a:xfrm flipH="1">
            <a:off x="2789238" y="3127375"/>
            <a:ext cx="0" cy="127000"/>
          </a:xfrm>
          <a:prstGeom prst="line">
            <a:avLst/>
          </a:prstGeom>
          <a:noFill/>
          <a:ln w="28575">
            <a:solidFill>
              <a:srgbClr val="CC3300"/>
            </a:solidFill>
            <a:round/>
            <a:headEnd/>
            <a:tailEnd/>
          </a:ln>
        </p:spPr>
        <p:txBody>
          <a:bodyPr/>
          <a:lstStyle/>
          <a:p>
            <a:endParaRPr lang="en-US"/>
          </a:p>
        </p:txBody>
      </p:sp>
      <p:sp>
        <p:nvSpPr>
          <p:cNvPr id="82983" name="Line 17"/>
          <p:cNvSpPr>
            <a:spLocks noChangeShapeType="1"/>
          </p:cNvSpPr>
          <p:nvPr/>
        </p:nvSpPr>
        <p:spPr bwMode="auto">
          <a:xfrm>
            <a:off x="2743200" y="3465513"/>
            <a:ext cx="0" cy="766762"/>
          </a:xfrm>
          <a:prstGeom prst="line">
            <a:avLst/>
          </a:prstGeom>
          <a:noFill/>
          <a:ln w="25400">
            <a:solidFill>
              <a:srgbClr val="FF9999"/>
            </a:solidFill>
            <a:round/>
            <a:headEnd/>
            <a:tailEnd/>
          </a:ln>
        </p:spPr>
        <p:txBody>
          <a:bodyPr/>
          <a:lstStyle/>
          <a:p>
            <a:endParaRPr lang="en-US"/>
          </a:p>
        </p:txBody>
      </p:sp>
      <p:sp>
        <p:nvSpPr>
          <p:cNvPr id="82984" name="Line 17"/>
          <p:cNvSpPr>
            <a:spLocks noChangeShapeType="1"/>
          </p:cNvSpPr>
          <p:nvPr/>
        </p:nvSpPr>
        <p:spPr bwMode="auto">
          <a:xfrm>
            <a:off x="3527425" y="4191000"/>
            <a:ext cx="0" cy="198438"/>
          </a:xfrm>
          <a:prstGeom prst="line">
            <a:avLst/>
          </a:prstGeom>
          <a:noFill/>
          <a:ln w="25400">
            <a:solidFill>
              <a:srgbClr val="FF9999"/>
            </a:solidFill>
            <a:round/>
            <a:headEnd/>
            <a:tailEnd/>
          </a:ln>
        </p:spPr>
        <p:txBody>
          <a:bodyPr/>
          <a:lstStyle/>
          <a:p>
            <a:endParaRPr lang="en-US"/>
          </a:p>
        </p:txBody>
      </p:sp>
      <p:sp>
        <p:nvSpPr>
          <p:cNvPr id="82985" name="Line 17"/>
          <p:cNvSpPr>
            <a:spLocks noChangeShapeType="1"/>
          </p:cNvSpPr>
          <p:nvPr/>
        </p:nvSpPr>
        <p:spPr bwMode="auto">
          <a:xfrm>
            <a:off x="2916238" y="4191000"/>
            <a:ext cx="611187" cy="0"/>
          </a:xfrm>
          <a:prstGeom prst="line">
            <a:avLst/>
          </a:prstGeom>
          <a:noFill/>
          <a:ln w="25400">
            <a:solidFill>
              <a:srgbClr val="FF9999"/>
            </a:solidFill>
            <a:round/>
            <a:headEnd/>
            <a:tailEnd/>
          </a:ln>
        </p:spPr>
        <p:txBody>
          <a:bodyPr/>
          <a:lstStyle/>
          <a:p>
            <a:endParaRPr lang="en-US"/>
          </a:p>
        </p:txBody>
      </p:sp>
      <p:sp>
        <p:nvSpPr>
          <p:cNvPr id="82986" name="Line 17"/>
          <p:cNvSpPr>
            <a:spLocks noChangeShapeType="1"/>
          </p:cNvSpPr>
          <p:nvPr/>
        </p:nvSpPr>
        <p:spPr bwMode="auto">
          <a:xfrm>
            <a:off x="3030538" y="4219575"/>
            <a:ext cx="0" cy="169863"/>
          </a:xfrm>
          <a:prstGeom prst="line">
            <a:avLst/>
          </a:prstGeom>
          <a:noFill/>
          <a:ln w="25400">
            <a:solidFill>
              <a:srgbClr val="FF9999"/>
            </a:solidFill>
            <a:round/>
            <a:headEnd/>
            <a:tailEnd/>
          </a:ln>
        </p:spPr>
        <p:txBody>
          <a:bodyPr/>
          <a:lstStyle/>
          <a:p>
            <a:endParaRPr lang="en-US"/>
          </a:p>
        </p:txBody>
      </p:sp>
      <p:sp>
        <p:nvSpPr>
          <p:cNvPr id="82987" name="Line 17"/>
          <p:cNvSpPr>
            <a:spLocks noChangeShapeType="1"/>
          </p:cNvSpPr>
          <p:nvPr/>
        </p:nvSpPr>
        <p:spPr bwMode="auto">
          <a:xfrm>
            <a:off x="2743200" y="4219575"/>
            <a:ext cx="304800" cy="12700"/>
          </a:xfrm>
          <a:prstGeom prst="line">
            <a:avLst/>
          </a:prstGeom>
          <a:noFill/>
          <a:ln w="25400">
            <a:solidFill>
              <a:srgbClr val="FF9999"/>
            </a:solidFill>
            <a:round/>
            <a:headEnd/>
            <a:tailEnd/>
          </a:ln>
        </p:spPr>
        <p:txBody>
          <a:bodyPr/>
          <a:lstStyle/>
          <a:p>
            <a:endParaRPr lang="en-US"/>
          </a:p>
        </p:txBody>
      </p:sp>
      <p:sp>
        <p:nvSpPr>
          <p:cNvPr id="82988" name="Line 3"/>
          <p:cNvSpPr>
            <a:spLocks noChangeShapeType="1"/>
          </p:cNvSpPr>
          <p:nvPr/>
        </p:nvSpPr>
        <p:spPr bwMode="auto">
          <a:xfrm>
            <a:off x="1736725" y="936625"/>
            <a:ext cx="0" cy="2278063"/>
          </a:xfrm>
          <a:prstGeom prst="line">
            <a:avLst/>
          </a:prstGeom>
          <a:noFill/>
          <a:ln w="25400">
            <a:solidFill>
              <a:srgbClr val="9933FF"/>
            </a:solidFill>
            <a:round/>
            <a:headEnd/>
            <a:tailEnd/>
          </a:ln>
        </p:spPr>
        <p:txBody>
          <a:bodyPr/>
          <a:lstStyle/>
          <a:p>
            <a:endParaRPr lang="en-US"/>
          </a:p>
        </p:txBody>
      </p:sp>
      <p:sp>
        <p:nvSpPr>
          <p:cNvPr id="82989" name="Line 3"/>
          <p:cNvSpPr>
            <a:spLocks noChangeShapeType="1"/>
          </p:cNvSpPr>
          <p:nvPr/>
        </p:nvSpPr>
        <p:spPr bwMode="auto">
          <a:xfrm flipV="1">
            <a:off x="3276600" y="3468688"/>
            <a:ext cx="0" cy="234950"/>
          </a:xfrm>
          <a:prstGeom prst="line">
            <a:avLst/>
          </a:prstGeom>
          <a:noFill/>
          <a:ln w="15875">
            <a:solidFill>
              <a:srgbClr val="000099"/>
            </a:solidFill>
            <a:round/>
            <a:headEnd/>
            <a:tailEnd/>
          </a:ln>
        </p:spPr>
        <p:txBody>
          <a:bodyPr/>
          <a:lstStyle/>
          <a:p>
            <a:endParaRPr lang="en-US"/>
          </a:p>
        </p:txBody>
      </p:sp>
      <p:sp>
        <p:nvSpPr>
          <p:cNvPr id="82990" name="Line 3"/>
          <p:cNvSpPr>
            <a:spLocks noChangeShapeType="1"/>
          </p:cNvSpPr>
          <p:nvPr/>
        </p:nvSpPr>
        <p:spPr bwMode="auto">
          <a:xfrm flipV="1">
            <a:off x="3124200" y="3625850"/>
            <a:ext cx="0" cy="77788"/>
          </a:xfrm>
          <a:prstGeom prst="line">
            <a:avLst/>
          </a:prstGeom>
          <a:noFill/>
          <a:ln w="15875">
            <a:solidFill>
              <a:srgbClr val="000099"/>
            </a:solidFill>
            <a:round/>
            <a:headEnd/>
            <a:tailEnd/>
          </a:ln>
        </p:spPr>
        <p:txBody>
          <a:bodyPr/>
          <a:lstStyle/>
          <a:p>
            <a:endParaRPr lang="en-US"/>
          </a:p>
        </p:txBody>
      </p:sp>
      <p:sp>
        <p:nvSpPr>
          <p:cNvPr id="82991" name="Line 3"/>
          <p:cNvSpPr>
            <a:spLocks noChangeShapeType="1"/>
          </p:cNvSpPr>
          <p:nvPr/>
        </p:nvSpPr>
        <p:spPr bwMode="auto">
          <a:xfrm flipH="1">
            <a:off x="3048000" y="3643313"/>
            <a:ext cx="228600" cy="0"/>
          </a:xfrm>
          <a:prstGeom prst="line">
            <a:avLst/>
          </a:prstGeom>
          <a:noFill/>
          <a:ln w="15875">
            <a:solidFill>
              <a:srgbClr val="000099"/>
            </a:solidFill>
            <a:round/>
            <a:headEnd/>
            <a:tailEnd/>
          </a:ln>
        </p:spPr>
        <p:txBody>
          <a:bodyPr/>
          <a:lstStyle/>
          <a:p>
            <a:endParaRPr lang="en-US"/>
          </a:p>
        </p:txBody>
      </p:sp>
      <p:sp>
        <p:nvSpPr>
          <p:cNvPr id="82992" name="Line 3"/>
          <p:cNvSpPr>
            <a:spLocks noChangeShapeType="1"/>
          </p:cNvSpPr>
          <p:nvPr/>
        </p:nvSpPr>
        <p:spPr bwMode="auto">
          <a:xfrm flipV="1">
            <a:off x="3048000" y="3830638"/>
            <a:ext cx="0" cy="160337"/>
          </a:xfrm>
          <a:prstGeom prst="line">
            <a:avLst/>
          </a:prstGeom>
          <a:noFill/>
          <a:ln w="15875">
            <a:solidFill>
              <a:srgbClr val="000099"/>
            </a:solidFill>
            <a:round/>
            <a:headEnd/>
            <a:tailEnd/>
          </a:ln>
        </p:spPr>
        <p:txBody>
          <a:bodyPr/>
          <a:lstStyle/>
          <a:p>
            <a:endParaRPr lang="en-US"/>
          </a:p>
        </p:txBody>
      </p:sp>
      <p:sp>
        <p:nvSpPr>
          <p:cNvPr id="82993" name="Line 3"/>
          <p:cNvSpPr>
            <a:spLocks noChangeShapeType="1"/>
          </p:cNvSpPr>
          <p:nvPr/>
        </p:nvSpPr>
        <p:spPr bwMode="auto">
          <a:xfrm flipV="1">
            <a:off x="3276600" y="3817938"/>
            <a:ext cx="0" cy="173037"/>
          </a:xfrm>
          <a:prstGeom prst="line">
            <a:avLst/>
          </a:prstGeom>
          <a:noFill/>
          <a:ln w="15875">
            <a:solidFill>
              <a:srgbClr val="000099"/>
            </a:solidFill>
            <a:round/>
            <a:headEnd/>
            <a:tailEnd/>
          </a:ln>
        </p:spPr>
        <p:txBody>
          <a:bodyPr/>
          <a:lstStyle/>
          <a:p>
            <a:endParaRPr lang="en-US"/>
          </a:p>
        </p:txBody>
      </p:sp>
      <p:sp>
        <p:nvSpPr>
          <p:cNvPr id="82994" name="Line 3"/>
          <p:cNvSpPr>
            <a:spLocks noChangeShapeType="1"/>
          </p:cNvSpPr>
          <p:nvPr/>
        </p:nvSpPr>
        <p:spPr bwMode="auto">
          <a:xfrm flipV="1">
            <a:off x="3155950" y="3817938"/>
            <a:ext cx="0" cy="193675"/>
          </a:xfrm>
          <a:prstGeom prst="line">
            <a:avLst/>
          </a:prstGeom>
          <a:noFill/>
          <a:ln w="15875">
            <a:solidFill>
              <a:srgbClr val="000099"/>
            </a:solidFill>
            <a:round/>
            <a:headEnd/>
            <a:tailEnd/>
          </a:ln>
        </p:spPr>
        <p:txBody>
          <a:bodyPr/>
          <a:lstStyle/>
          <a:p>
            <a:endParaRPr lang="en-US"/>
          </a:p>
        </p:txBody>
      </p:sp>
      <p:sp>
        <p:nvSpPr>
          <p:cNvPr id="82995" name="Line 3"/>
          <p:cNvSpPr>
            <a:spLocks noChangeShapeType="1"/>
          </p:cNvSpPr>
          <p:nvPr/>
        </p:nvSpPr>
        <p:spPr bwMode="auto">
          <a:xfrm flipV="1">
            <a:off x="1403350" y="4043363"/>
            <a:ext cx="0" cy="249237"/>
          </a:xfrm>
          <a:prstGeom prst="line">
            <a:avLst/>
          </a:prstGeom>
          <a:noFill/>
          <a:ln w="15875">
            <a:solidFill>
              <a:srgbClr val="000099"/>
            </a:solidFill>
            <a:round/>
            <a:headEnd/>
            <a:tailEnd/>
          </a:ln>
        </p:spPr>
        <p:txBody>
          <a:bodyPr/>
          <a:lstStyle/>
          <a:p>
            <a:endParaRPr lang="en-US"/>
          </a:p>
        </p:txBody>
      </p:sp>
      <p:sp>
        <p:nvSpPr>
          <p:cNvPr id="82996" name="Line 3"/>
          <p:cNvSpPr>
            <a:spLocks noChangeShapeType="1"/>
          </p:cNvSpPr>
          <p:nvPr/>
        </p:nvSpPr>
        <p:spPr bwMode="auto">
          <a:xfrm flipV="1">
            <a:off x="1828800" y="4648200"/>
            <a:ext cx="0" cy="419100"/>
          </a:xfrm>
          <a:prstGeom prst="line">
            <a:avLst/>
          </a:prstGeom>
          <a:noFill/>
          <a:ln w="25400">
            <a:solidFill>
              <a:srgbClr val="9933FF"/>
            </a:solidFill>
            <a:round/>
            <a:headEnd/>
            <a:tailEnd/>
          </a:ln>
        </p:spPr>
        <p:txBody>
          <a:bodyPr/>
          <a:lstStyle/>
          <a:p>
            <a:endParaRPr lang="en-US"/>
          </a:p>
        </p:txBody>
      </p:sp>
      <p:sp>
        <p:nvSpPr>
          <p:cNvPr id="82997" name="Line 3"/>
          <p:cNvSpPr>
            <a:spLocks noChangeShapeType="1"/>
          </p:cNvSpPr>
          <p:nvPr/>
        </p:nvSpPr>
        <p:spPr bwMode="auto">
          <a:xfrm flipH="1">
            <a:off x="1262063" y="4292600"/>
            <a:ext cx="141287" cy="0"/>
          </a:xfrm>
          <a:prstGeom prst="line">
            <a:avLst/>
          </a:prstGeom>
          <a:noFill/>
          <a:ln w="15875">
            <a:solidFill>
              <a:srgbClr val="000099"/>
            </a:solidFill>
            <a:round/>
            <a:headEnd/>
            <a:tailEnd/>
          </a:ln>
        </p:spPr>
        <p:txBody>
          <a:bodyPr/>
          <a:lstStyle/>
          <a:p>
            <a:endParaRPr lang="en-US"/>
          </a:p>
        </p:txBody>
      </p:sp>
      <p:sp>
        <p:nvSpPr>
          <p:cNvPr id="82998" name="Line 28"/>
          <p:cNvSpPr>
            <a:spLocks noChangeShapeType="1"/>
          </p:cNvSpPr>
          <p:nvPr/>
        </p:nvSpPr>
        <p:spPr bwMode="auto">
          <a:xfrm>
            <a:off x="3276600" y="949325"/>
            <a:ext cx="0" cy="2305050"/>
          </a:xfrm>
          <a:prstGeom prst="line">
            <a:avLst/>
          </a:prstGeom>
          <a:noFill/>
          <a:ln w="22225">
            <a:solidFill>
              <a:srgbClr val="000099"/>
            </a:solidFill>
            <a:round/>
            <a:headEnd/>
            <a:tailEnd/>
          </a:ln>
        </p:spPr>
        <p:txBody>
          <a:bodyPr/>
          <a:lstStyle/>
          <a:p>
            <a:endParaRPr lang="en-US"/>
          </a:p>
        </p:txBody>
      </p:sp>
      <p:sp>
        <p:nvSpPr>
          <p:cNvPr id="82999" name="Line 3"/>
          <p:cNvSpPr>
            <a:spLocks noChangeShapeType="1"/>
          </p:cNvSpPr>
          <p:nvPr/>
        </p:nvSpPr>
        <p:spPr bwMode="auto">
          <a:xfrm flipV="1">
            <a:off x="3048000" y="3640138"/>
            <a:ext cx="0" cy="79375"/>
          </a:xfrm>
          <a:prstGeom prst="line">
            <a:avLst/>
          </a:prstGeom>
          <a:noFill/>
          <a:ln w="15875">
            <a:solidFill>
              <a:srgbClr val="000099"/>
            </a:solidFill>
            <a:round/>
            <a:headEnd/>
            <a:tailEnd/>
          </a:ln>
        </p:spPr>
        <p:txBody>
          <a:bodyPr/>
          <a:lstStyle/>
          <a:p>
            <a:endParaRPr lang="en-US"/>
          </a:p>
        </p:txBody>
      </p:sp>
      <p:sp>
        <p:nvSpPr>
          <p:cNvPr id="83000" name="Line 3"/>
          <p:cNvSpPr>
            <a:spLocks noChangeShapeType="1"/>
          </p:cNvSpPr>
          <p:nvPr/>
        </p:nvSpPr>
        <p:spPr bwMode="auto">
          <a:xfrm flipV="1">
            <a:off x="1262063" y="4297363"/>
            <a:ext cx="0" cy="393700"/>
          </a:xfrm>
          <a:prstGeom prst="line">
            <a:avLst/>
          </a:prstGeom>
          <a:noFill/>
          <a:ln w="15875">
            <a:solidFill>
              <a:srgbClr val="000099"/>
            </a:solidFill>
            <a:round/>
            <a:headEnd/>
            <a:tailEnd/>
          </a:ln>
        </p:spPr>
        <p:txBody>
          <a:bodyPr/>
          <a:lstStyle/>
          <a:p>
            <a:endParaRPr lang="en-US"/>
          </a:p>
        </p:txBody>
      </p:sp>
      <p:sp>
        <p:nvSpPr>
          <p:cNvPr id="83001" name="Line 3"/>
          <p:cNvSpPr>
            <a:spLocks noChangeShapeType="1"/>
          </p:cNvSpPr>
          <p:nvPr/>
        </p:nvSpPr>
        <p:spPr bwMode="auto">
          <a:xfrm flipV="1">
            <a:off x="1403350" y="4043363"/>
            <a:ext cx="0" cy="249237"/>
          </a:xfrm>
          <a:prstGeom prst="line">
            <a:avLst/>
          </a:prstGeom>
          <a:noFill/>
          <a:ln w="15875">
            <a:solidFill>
              <a:srgbClr val="000099"/>
            </a:solidFill>
            <a:round/>
            <a:headEnd/>
            <a:tailEnd/>
          </a:ln>
        </p:spPr>
        <p:txBody>
          <a:bodyPr/>
          <a:lstStyle/>
          <a:p>
            <a:endParaRPr lang="en-US"/>
          </a:p>
        </p:txBody>
      </p:sp>
      <p:sp>
        <p:nvSpPr>
          <p:cNvPr id="316" name="Freeform 315"/>
          <p:cNvSpPr/>
          <p:nvPr/>
        </p:nvSpPr>
        <p:spPr>
          <a:xfrm>
            <a:off x="1401763" y="4057650"/>
            <a:ext cx="1754187" cy="28575"/>
          </a:xfrm>
          <a:custGeom>
            <a:avLst/>
            <a:gdLst>
              <a:gd name="connsiteX0" fmla="*/ 0 w 1753791"/>
              <a:gd name="connsiteY0" fmla="*/ 0 h 28575"/>
              <a:gd name="connsiteX1" fmla="*/ 1752600 w 1753791"/>
              <a:gd name="connsiteY1" fmla="*/ 26194 h 28575"/>
              <a:gd name="connsiteX2" fmla="*/ 0 w 1753791"/>
              <a:gd name="connsiteY2" fmla="*/ 0 h 28575"/>
            </a:gdLst>
            <a:ahLst/>
            <a:cxnLst>
              <a:cxn ang="0">
                <a:pos x="connsiteX0" y="connsiteY0"/>
              </a:cxn>
              <a:cxn ang="0">
                <a:pos x="connsiteX1" y="connsiteY1"/>
              </a:cxn>
              <a:cxn ang="0">
                <a:pos x="connsiteX2" y="connsiteY2"/>
              </a:cxn>
            </a:cxnLst>
            <a:rect l="l" t="t" r="r" b="b"/>
            <a:pathLst>
              <a:path w="1753791" h="28575">
                <a:moveTo>
                  <a:pt x="0" y="0"/>
                </a:moveTo>
                <a:lnTo>
                  <a:pt x="1752600" y="26194"/>
                </a:lnTo>
                <a:cubicBezTo>
                  <a:pt x="1753791" y="28575"/>
                  <a:pt x="0" y="0"/>
                  <a:pt x="0" y="0"/>
                </a:cubicBezTo>
                <a:close/>
              </a:path>
            </a:pathLst>
          </a:custGeom>
          <a:ln w="15875">
            <a:solidFill>
              <a:srgbClr val="00009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en-US"/>
          </a:p>
        </p:txBody>
      </p:sp>
      <p:sp>
        <p:nvSpPr>
          <p:cNvPr id="83003" name="Line 3"/>
          <p:cNvSpPr>
            <a:spLocks noChangeShapeType="1"/>
          </p:cNvSpPr>
          <p:nvPr/>
        </p:nvSpPr>
        <p:spPr bwMode="auto">
          <a:xfrm flipH="1" flipV="1">
            <a:off x="3155950" y="4057650"/>
            <a:ext cx="0" cy="28575"/>
          </a:xfrm>
          <a:prstGeom prst="line">
            <a:avLst/>
          </a:prstGeom>
          <a:noFill/>
          <a:ln w="15875">
            <a:solidFill>
              <a:srgbClr val="000099"/>
            </a:solidFill>
            <a:round/>
            <a:headEnd/>
            <a:tailEnd/>
          </a:ln>
        </p:spPr>
        <p:txBody>
          <a:bodyPr/>
          <a:lstStyle/>
          <a:p>
            <a:endParaRPr lang="en-US"/>
          </a:p>
        </p:txBody>
      </p:sp>
      <p:sp>
        <p:nvSpPr>
          <p:cNvPr id="83004" name="Line 3"/>
          <p:cNvSpPr>
            <a:spLocks noChangeShapeType="1"/>
          </p:cNvSpPr>
          <p:nvPr/>
        </p:nvSpPr>
        <p:spPr bwMode="auto">
          <a:xfrm flipV="1">
            <a:off x="1752600" y="3805238"/>
            <a:ext cx="0" cy="842962"/>
          </a:xfrm>
          <a:prstGeom prst="line">
            <a:avLst/>
          </a:prstGeom>
          <a:noFill/>
          <a:ln w="25400">
            <a:solidFill>
              <a:srgbClr val="9933FF"/>
            </a:solidFill>
            <a:round/>
            <a:headEnd/>
            <a:tailEnd/>
          </a:ln>
        </p:spPr>
        <p:txBody>
          <a:bodyPr/>
          <a:lstStyle/>
          <a:p>
            <a:endParaRPr lang="en-US"/>
          </a:p>
        </p:txBody>
      </p:sp>
      <p:sp>
        <p:nvSpPr>
          <p:cNvPr id="83005" name="Line 3"/>
          <p:cNvSpPr>
            <a:spLocks noChangeShapeType="1"/>
          </p:cNvSpPr>
          <p:nvPr/>
        </p:nvSpPr>
        <p:spPr bwMode="auto">
          <a:xfrm flipH="1" flipV="1">
            <a:off x="1752600" y="4648200"/>
            <a:ext cx="76200" cy="0"/>
          </a:xfrm>
          <a:prstGeom prst="line">
            <a:avLst/>
          </a:prstGeom>
          <a:noFill/>
          <a:ln w="25400">
            <a:solidFill>
              <a:srgbClr val="9933FF"/>
            </a:solidFill>
            <a:round/>
            <a:headEnd/>
            <a:tailEnd/>
          </a:ln>
        </p:spPr>
        <p:txBody>
          <a:bodyPr/>
          <a:lstStyle/>
          <a:p>
            <a:endParaRPr lang="en-US"/>
          </a:p>
        </p:txBody>
      </p:sp>
      <p:sp>
        <p:nvSpPr>
          <p:cNvPr id="83006" name="Line 3"/>
          <p:cNvSpPr>
            <a:spLocks noChangeShapeType="1"/>
          </p:cNvSpPr>
          <p:nvPr/>
        </p:nvSpPr>
        <p:spPr bwMode="auto">
          <a:xfrm flipV="1">
            <a:off x="1752600" y="3454400"/>
            <a:ext cx="0" cy="249238"/>
          </a:xfrm>
          <a:prstGeom prst="line">
            <a:avLst/>
          </a:prstGeom>
          <a:noFill/>
          <a:ln w="25400">
            <a:solidFill>
              <a:srgbClr val="9933FF"/>
            </a:solidFill>
            <a:round/>
            <a:headEnd/>
            <a:tailEnd/>
          </a:ln>
        </p:spPr>
        <p:txBody>
          <a:bodyPr/>
          <a:lstStyle/>
          <a:p>
            <a:endParaRPr lang="en-US"/>
          </a:p>
        </p:txBody>
      </p:sp>
      <p:sp>
        <p:nvSpPr>
          <p:cNvPr id="83007" name="Line 3"/>
          <p:cNvSpPr>
            <a:spLocks noChangeShapeType="1"/>
          </p:cNvSpPr>
          <p:nvPr/>
        </p:nvSpPr>
        <p:spPr bwMode="auto">
          <a:xfrm flipV="1">
            <a:off x="1600200" y="3625850"/>
            <a:ext cx="0" cy="77788"/>
          </a:xfrm>
          <a:prstGeom prst="line">
            <a:avLst/>
          </a:prstGeom>
          <a:noFill/>
          <a:ln w="25400">
            <a:solidFill>
              <a:srgbClr val="9933FF"/>
            </a:solidFill>
            <a:round/>
            <a:headEnd/>
            <a:tailEnd/>
          </a:ln>
        </p:spPr>
        <p:txBody>
          <a:bodyPr/>
          <a:lstStyle/>
          <a:p>
            <a:endParaRPr lang="en-US"/>
          </a:p>
        </p:txBody>
      </p:sp>
      <p:sp>
        <p:nvSpPr>
          <p:cNvPr id="83008" name="Line 3"/>
          <p:cNvSpPr>
            <a:spLocks noChangeShapeType="1"/>
          </p:cNvSpPr>
          <p:nvPr/>
        </p:nvSpPr>
        <p:spPr bwMode="auto">
          <a:xfrm>
            <a:off x="1600200" y="3625850"/>
            <a:ext cx="152400" cy="0"/>
          </a:xfrm>
          <a:prstGeom prst="line">
            <a:avLst/>
          </a:prstGeom>
          <a:noFill/>
          <a:ln w="25400">
            <a:solidFill>
              <a:srgbClr val="9933FF"/>
            </a:solidFill>
            <a:round/>
            <a:headEnd/>
            <a:tailEnd/>
          </a:ln>
        </p:spPr>
        <p:txBody>
          <a:bodyPr/>
          <a:lstStyle/>
          <a:p>
            <a:endParaRPr lang="en-US"/>
          </a:p>
        </p:txBody>
      </p:sp>
      <p:sp>
        <p:nvSpPr>
          <p:cNvPr id="83009" name="Line 3"/>
          <p:cNvSpPr>
            <a:spLocks noChangeShapeType="1"/>
          </p:cNvSpPr>
          <p:nvPr/>
        </p:nvSpPr>
        <p:spPr bwMode="auto">
          <a:xfrm flipV="1">
            <a:off x="1600200" y="3798888"/>
            <a:ext cx="0" cy="160337"/>
          </a:xfrm>
          <a:prstGeom prst="line">
            <a:avLst/>
          </a:prstGeom>
          <a:noFill/>
          <a:ln w="25400">
            <a:solidFill>
              <a:srgbClr val="9933FF"/>
            </a:solidFill>
            <a:round/>
            <a:headEnd/>
            <a:tailEnd/>
          </a:ln>
        </p:spPr>
        <p:txBody>
          <a:bodyPr/>
          <a:lstStyle/>
          <a:p>
            <a:endParaRPr lang="en-US"/>
          </a:p>
        </p:txBody>
      </p:sp>
      <p:sp>
        <p:nvSpPr>
          <p:cNvPr id="83010" name="Line 28"/>
          <p:cNvSpPr>
            <a:spLocks noChangeShapeType="1"/>
          </p:cNvSpPr>
          <p:nvPr/>
        </p:nvSpPr>
        <p:spPr bwMode="auto">
          <a:xfrm>
            <a:off x="4419600" y="949325"/>
            <a:ext cx="0" cy="2139950"/>
          </a:xfrm>
          <a:prstGeom prst="line">
            <a:avLst/>
          </a:prstGeom>
          <a:noFill/>
          <a:ln w="25400">
            <a:solidFill>
              <a:srgbClr val="91806D"/>
            </a:solidFill>
            <a:round/>
            <a:headEnd/>
            <a:tailEnd/>
          </a:ln>
        </p:spPr>
        <p:txBody>
          <a:bodyPr/>
          <a:lstStyle/>
          <a:p>
            <a:endParaRPr lang="en-US"/>
          </a:p>
        </p:txBody>
      </p:sp>
      <p:sp>
        <p:nvSpPr>
          <p:cNvPr id="83011" name="Line 28"/>
          <p:cNvSpPr>
            <a:spLocks noChangeShapeType="1"/>
          </p:cNvSpPr>
          <p:nvPr/>
        </p:nvSpPr>
        <p:spPr bwMode="auto">
          <a:xfrm>
            <a:off x="4800600" y="949325"/>
            <a:ext cx="0" cy="2265363"/>
          </a:xfrm>
          <a:prstGeom prst="line">
            <a:avLst/>
          </a:prstGeom>
          <a:noFill/>
          <a:ln w="25400">
            <a:solidFill>
              <a:srgbClr val="CC9900"/>
            </a:solidFill>
            <a:round/>
            <a:headEnd/>
            <a:tailEnd/>
          </a:ln>
        </p:spPr>
        <p:txBody>
          <a:bodyPr/>
          <a:lstStyle/>
          <a:p>
            <a:endParaRPr lang="en-US"/>
          </a:p>
        </p:txBody>
      </p:sp>
      <p:sp>
        <p:nvSpPr>
          <p:cNvPr id="330" name="Freeform 329"/>
          <p:cNvSpPr/>
          <p:nvPr/>
        </p:nvSpPr>
        <p:spPr>
          <a:xfrm>
            <a:off x="4148138" y="3152775"/>
            <a:ext cx="652462" cy="46038"/>
          </a:xfrm>
          <a:custGeom>
            <a:avLst/>
            <a:gdLst>
              <a:gd name="connsiteX0" fmla="*/ 0 w 595312"/>
              <a:gd name="connsiteY0" fmla="*/ 0 h 0"/>
              <a:gd name="connsiteX1" fmla="*/ 595312 w 595312"/>
              <a:gd name="connsiteY1" fmla="*/ 0 h 0"/>
              <a:gd name="connsiteX2" fmla="*/ 0 w 595312"/>
              <a:gd name="connsiteY2" fmla="*/ 0 h 0"/>
            </a:gdLst>
            <a:ahLst/>
            <a:cxnLst>
              <a:cxn ang="0">
                <a:pos x="connsiteX0" y="connsiteY0"/>
              </a:cxn>
              <a:cxn ang="0">
                <a:pos x="connsiteX1" y="connsiteY1"/>
              </a:cxn>
              <a:cxn ang="0">
                <a:pos x="connsiteX2" y="connsiteY2"/>
              </a:cxn>
            </a:cxnLst>
            <a:rect l="l" t="t" r="r" b="b"/>
            <a:pathLst>
              <a:path w="595312">
                <a:moveTo>
                  <a:pt x="0" y="0"/>
                </a:moveTo>
                <a:lnTo>
                  <a:pt x="595312" y="0"/>
                </a:lnTo>
                <a:lnTo>
                  <a:pt x="0" y="0"/>
                </a:lnTo>
                <a:close/>
              </a:path>
            </a:pathLst>
          </a:custGeom>
          <a:solidFill>
            <a:srgbClr val="CC9900"/>
          </a:solidFill>
          <a:ln>
            <a:solidFill>
              <a:srgbClr val="CC99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en-US"/>
          </a:p>
        </p:txBody>
      </p:sp>
      <p:sp>
        <p:nvSpPr>
          <p:cNvPr id="83013" name="Line 28"/>
          <p:cNvSpPr>
            <a:spLocks noChangeShapeType="1"/>
          </p:cNvSpPr>
          <p:nvPr/>
        </p:nvSpPr>
        <p:spPr bwMode="auto">
          <a:xfrm>
            <a:off x="4419600" y="3162300"/>
            <a:ext cx="0" cy="90488"/>
          </a:xfrm>
          <a:prstGeom prst="line">
            <a:avLst/>
          </a:prstGeom>
          <a:noFill/>
          <a:ln w="25400">
            <a:solidFill>
              <a:srgbClr val="91806D"/>
            </a:solidFill>
            <a:round/>
            <a:headEnd/>
            <a:tailEnd/>
          </a:ln>
        </p:spPr>
        <p:txBody>
          <a:bodyPr/>
          <a:lstStyle/>
          <a:p>
            <a:endParaRPr lang="en-US"/>
          </a:p>
        </p:txBody>
      </p:sp>
      <p:sp>
        <p:nvSpPr>
          <p:cNvPr id="83014" name="Line 28"/>
          <p:cNvSpPr>
            <a:spLocks noChangeShapeType="1"/>
          </p:cNvSpPr>
          <p:nvPr/>
        </p:nvSpPr>
        <p:spPr bwMode="auto">
          <a:xfrm flipH="1">
            <a:off x="3886200" y="3048000"/>
            <a:ext cx="533400" cy="0"/>
          </a:xfrm>
          <a:prstGeom prst="line">
            <a:avLst/>
          </a:prstGeom>
          <a:noFill/>
          <a:ln w="25400">
            <a:solidFill>
              <a:srgbClr val="91806D"/>
            </a:solidFill>
            <a:round/>
            <a:headEnd/>
            <a:tailEnd/>
          </a:ln>
        </p:spPr>
        <p:txBody>
          <a:bodyPr/>
          <a:lstStyle/>
          <a:p>
            <a:endParaRPr lang="en-US"/>
          </a:p>
        </p:txBody>
      </p:sp>
      <p:sp>
        <p:nvSpPr>
          <p:cNvPr id="83015" name="Line 28"/>
          <p:cNvSpPr>
            <a:spLocks noChangeShapeType="1"/>
          </p:cNvSpPr>
          <p:nvPr/>
        </p:nvSpPr>
        <p:spPr bwMode="auto">
          <a:xfrm flipH="1">
            <a:off x="3886200" y="3048000"/>
            <a:ext cx="0" cy="206375"/>
          </a:xfrm>
          <a:prstGeom prst="line">
            <a:avLst/>
          </a:prstGeom>
          <a:noFill/>
          <a:ln w="25400">
            <a:solidFill>
              <a:srgbClr val="91806D"/>
            </a:solidFill>
            <a:round/>
            <a:headEnd/>
            <a:tailEnd/>
          </a:ln>
        </p:spPr>
        <p:txBody>
          <a:bodyPr/>
          <a:lstStyle/>
          <a:p>
            <a:endParaRPr lang="en-US"/>
          </a:p>
        </p:txBody>
      </p:sp>
      <p:sp>
        <p:nvSpPr>
          <p:cNvPr id="83016" name="Line 28"/>
          <p:cNvSpPr>
            <a:spLocks noChangeShapeType="1"/>
          </p:cNvSpPr>
          <p:nvPr/>
        </p:nvSpPr>
        <p:spPr bwMode="auto">
          <a:xfrm flipH="1">
            <a:off x="3886200" y="3468688"/>
            <a:ext cx="0" cy="863600"/>
          </a:xfrm>
          <a:prstGeom prst="line">
            <a:avLst/>
          </a:prstGeom>
          <a:noFill/>
          <a:ln w="25400">
            <a:solidFill>
              <a:srgbClr val="91806D"/>
            </a:solidFill>
            <a:round/>
            <a:headEnd/>
            <a:tailEnd/>
          </a:ln>
        </p:spPr>
        <p:txBody>
          <a:bodyPr/>
          <a:lstStyle/>
          <a:p>
            <a:endParaRPr lang="en-US"/>
          </a:p>
        </p:txBody>
      </p:sp>
      <p:sp>
        <p:nvSpPr>
          <p:cNvPr id="83017" name="Line 28"/>
          <p:cNvSpPr>
            <a:spLocks noChangeShapeType="1"/>
          </p:cNvSpPr>
          <p:nvPr/>
        </p:nvSpPr>
        <p:spPr bwMode="auto">
          <a:xfrm>
            <a:off x="3640138" y="4332288"/>
            <a:ext cx="0" cy="392112"/>
          </a:xfrm>
          <a:prstGeom prst="line">
            <a:avLst/>
          </a:prstGeom>
          <a:noFill/>
          <a:ln w="25400">
            <a:solidFill>
              <a:srgbClr val="91806D"/>
            </a:solidFill>
            <a:round/>
            <a:headEnd/>
            <a:tailEnd/>
          </a:ln>
        </p:spPr>
        <p:txBody>
          <a:bodyPr/>
          <a:lstStyle/>
          <a:p>
            <a:endParaRPr lang="en-US"/>
          </a:p>
        </p:txBody>
      </p:sp>
      <p:sp>
        <p:nvSpPr>
          <p:cNvPr id="83018" name="Line 28"/>
          <p:cNvSpPr>
            <a:spLocks noChangeShapeType="1"/>
          </p:cNvSpPr>
          <p:nvPr/>
        </p:nvSpPr>
        <p:spPr bwMode="auto">
          <a:xfrm flipH="1">
            <a:off x="3635375" y="4332288"/>
            <a:ext cx="250825" cy="0"/>
          </a:xfrm>
          <a:prstGeom prst="line">
            <a:avLst/>
          </a:prstGeom>
          <a:noFill/>
          <a:ln w="25400">
            <a:solidFill>
              <a:srgbClr val="91806D"/>
            </a:solidFill>
            <a:round/>
            <a:headEnd/>
            <a:tailEnd/>
          </a:ln>
        </p:spPr>
        <p:txBody>
          <a:bodyPr/>
          <a:lstStyle/>
          <a:p>
            <a:endParaRPr lang="en-US"/>
          </a:p>
        </p:txBody>
      </p:sp>
      <p:sp>
        <p:nvSpPr>
          <p:cNvPr id="338" name="Freeform 337"/>
          <p:cNvSpPr/>
          <p:nvPr/>
        </p:nvSpPr>
        <p:spPr>
          <a:xfrm>
            <a:off x="3568700" y="4332288"/>
            <a:ext cx="66675" cy="0"/>
          </a:xfrm>
          <a:custGeom>
            <a:avLst/>
            <a:gdLst>
              <a:gd name="connsiteX0" fmla="*/ 66675 w 66675"/>
              <a:gd name="connsiteY0" fmla="*/ 0 h 0"/>
              <a:gd name="connsiteX1" fmla="*/ 0 w 66675"/>
              <a:gd name="connsiteY1" fmla="*/ 0 h 0"/>
              <a:gd name="connsiteX2" fmla="*/ 66675 w 66675"/>
              <a:gd name="connsiteY2" fmla="*/ 0 h 0"/>
            </a:gdLst>
            <a:ahLst/>
            <a:cxnLst>
              <a:cxn ang="0">
                <a:pos x="connsiteX0" y="connsiteY0"/>
              </a:cxn>
              <a:cxn ang="0">
                <a:pos x="connsiteX1" y="connsiteY1"/>
              </a:cxn>
              <a:cxn ang="0">
                <a:pos x="connsiteX2" y="connsiteY2"/>
              </a:cxn>
            </a:cxnLst>
            <a:rect l="l" t="t" r="r" b="b"/>
            <a:pathLst>
              <a:path w="66675">
                <a:moveTo>
                  <a:pt x="66675" y="0"/>
                </a:moveTo>
                <a:lnTo>
                  <a:pt x="0" y="0"/>
                </a:lnTo>
                <a:lnTo>
                  <a:pt x="66675" y="0"/>
                </a:lnTo>
                <a:close/>
              </a:path>
            </a:pathLst>
          </a:custGeom>
          <a:solidFill>
            <a:srgbClr val="91806D"/>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en-US"/>
          </a:p>
        </p:txBody>
      </p:sp>
      <p:sp>
        <p:nvSpPr>
          <p:cNvPr id="339" name="Freeform 338"/>
          <p:cNvSpPr/>
          <p:nvPr/>
        </p:nvSpPr>
        <p:spPr>
          <a:xfrm>
            <a:off x="3581400" y="4324350"/>
            <a:ext cx="46038" cy="65088"/>
          </a:xfrm>
          <a:custGeom>
            <a:avLst/>
            <a:gdLst>
              <a:gd name="connsiteX0" fmla="*/ 0 w 0"/>
              <a:gd name="connsiteY0" fmla="*/ 0 h 71438"/>
              <a:gd name="connsiteX1" fmla="*/ 0 w 0"/>
              <a:gd name="connsiteY1" fmla="*/ 71438 h 71438"/>
              <a:gd name="connsiteX2" fmla="*/ 0 w 0"/>
              <a:gd name="connsiteY2" fmla="*/ 0 h 71438"/>
            </a:gdLst>
            <a:ahLst/>
            <a:cxnLst>
              <a:cxn ang="0">
                <a:pos x="connsiteX0" y="connsiteY0"/>
              </a:cxn>
              <a:cxn ang="0">
                <a:pos x="connsiteX1" y="connsiteY1"/>
              </a:cxn>
              <a:cxn ang="0">
                <a:pos x="connsiteX2" y="connsiteY2"/>
              </a:cxn>
            </a:cxnLst>
            <a:rect l="l" t="t" r="r" b="b"/>
            <a:pathLst>
              <a:path h="71438">
                <a:moveTo>
                  <a:pt x="0" y="0"/>
                </a:moveTo>
                <a:lnTo>
                  <a:pt x="0" y="71438"/>
                </a:lnTo>
                <a:lnTo>
                  <a:pt x="0" y="0"/>
                </a:lnTo>
                <a:close/>
              </a:path>
            </a:pathLst>
          </a:custGeom>
          <a:solidFill>
            <a:srgbClr val="91806D"/>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en-US"/>
          </a:p>
        </p:txBody>
      </p:sp>
      <p:sp>
        <p:nvSpPr>
          <p:cNvPr id="83021" name="Line 28"/>
          <p:cNvSpPr>
            <a:spLocks noChangeShapeType="1"/>
          </p:cNvSpPr>
          <p:nvPr/>
        </p:nvSpPr>
        <p:spPr bwMode="auto">
          <a:xfrm>
            <a:off x="3763963" y="3640138"/>
            <a:ext cx="0" cy="63500"/>
          </a:xfrm>
          <a:prstGeom prst="line">
            <a:avLst/>
          </a:prstGeom>
          <a:noFill/>
          <a:ln w="25400">
            <a:solidFill>
              <a:srgbClr val="91806D"/>
            </a:solidFill>
            <a:round/>
            <a:headEnd/>
            <a:tailEnd/>
          </a:ln>
        </p:spPr>
        <p:txBody>
          <a:bodyPr/>
          <a:lstStyle/>
          <a:p>
            <a:endParaRPr lang="en-US"/>
          </a:p>
        </p:txBody>
      </p:sp>
      <p:sp>
        <p:nvSpPr>
          <p:cNvPr id="83022" name="Line 28"/>
          <p:cNvSpPr>
            <a:spLocks noChangeShapeType="1"/>
          </p:cNvSpPr>
          <p:nvPr/>
        </p:nvSpPr>
        <p:spPr bwMode="auto">
          <a:xfrm>
            <a:off x="3763963" y="3827463"/>
            <a:ext cx="0" cy="163512"/>
          </a:xfrm>
          <a:prstGeom prst="line">
            <a:avLst/>
          </a:prstGeom>
          <a:noFill/>
          <a:ln w="25400">
            <a:solidFill>
              <a:srgbClr val="91806D"/>
            </a:solidFill>
            <a:round/>
            <a:headEnd/>
            <a:tailEnd/>
          </a:ln>
        </p:spPr>
        <p:txBody>
          <a:bodyPr/>
          <a:lstStyle/>
          <a:p>
            <a:endParaRPr lang="en-US"/>
          </a:p>
        </p:txBody>
      </p:sp>
      <p:sp>
        <p:nvSpPr>
          <p:cNvPr id="83023" name="Line 28"/>
          <p:cNvSpPr>
            <a:spLocks noChangeShapeType="1"/>
          </p:cNvSpPr>
          <p:nvPr/>
        </p:nvSpPr>
        <p:spPr bwMode="auto">
          <a:xfrm flipH="1">
            <a:off x="3763963" y="3640138"/>
            <a:ext cx="122237" cy="3175"/>
          </a:xfrm>
          <a:prstGeom prst="line">
            <a:avLst/>
          </a:prstGeom>
          <a:noFill/>
          <a:ln w="25400">
            <a:solidFill>
              <a:srgbClr val="91806D"/>
            </a:solidFill>
            <a:round/>
            <a:headEnd/>
            <a:tailEnd/>
          </a:ln>
        </p:spPr>
        <p:txBody>
          <a:bodyPr/>
          <a:lstStyle/>
          <a:p>
            <a:endParaRPr lang="en-US"/>
          </a:p>
        </p:txBody>
      </p:sp>
      <p:sp>
        <p:nvSpPr>
          <p:cNvPr id="83024" name="Line 28"/>
          <p:cNvSpPr>
            <a:spLocks noChangeShapeType="1"/>
          </p:cNvSpPr>
          <p:nvPr/>
        </p:nvSpPr>
        <p:spPr bwMode="auto">
          <a:xfrm>
            <a:off x="4800600" y="3467100"/>
            <a:ext cx="0" cy="236538"/>
          </a:xfrm>
          <a:prstGeom prst="line">
            <a:avLst/>
          </a:prstGeom>
          <a:noFill/>
          <a:ln w="25400">
            <a:solidFill>
              <a:srgbClr val="CC9900"/>
            </a:solidFill>
            <a:round/>
            <a:headEnd/>
            <a:tailEnd/>
          </a:ln>
        </p:spPr>
        <p:txBody>
          <a:bodyPr/>
          <a:lstStyle/>
          <a:p>
            <a:endParaRPr lang="en-US"/>
          </a:p>
        </p:txBody>
      </p:sp>
      <p:sp>
        <p:nvSpPr>
          <p:cNvPr id="83025" name="Line 28"/>
          <p:cNvSpPr>
            <a:spLocks noChangeShapeType="1"/>
          </p:cNvSpPr>
          <p:nvPr/>
        </p:nvSpPr>
        <p:spPr bwMode="auto">
          <a:xfrm>
            <a:off x="4648200" y="3640138"/>
            <a:ext cx="0" cy="79375"/>
          </a:xfrm>
          <a:prstGeom prst="line">
            <a:avLst/>
          </a:prstGeom>
          <a:noFill/>
          <a:ln w="25400">
            <a:solidFill>
              <a:srgbClr val="CC9900"/>
            </a:solidFill>
            <a:round/>
            <a:headEnd/>
            <a:tailEnd/>
          </a:ln>
        </p:spPr>
        <p:txBody>
          <a:bodyPr/>
          <a:lstStyle/>
          <a:p>
            <a:endParaRPr lang="en-US"/>
          </a:p>
        </p:txBody>
      </p:sp>
      <p:sp>
        <p:nvSpPr>
          <p:cNvPr id="83026" name="Line 28"/>
          <p:cNvSpPr>
            <a:spLocks noChangeShapeType="1"/>
          </p:cNvSpPr>
          <p:nvPr/>
        </p:nvSpPr>
        <p:spPr bwMode="auto">
          <a:xfrm flipV="1">
            <a:off x="4648200" y="3643313"/>
            <a:ext cx="152400" cy="3175"/>
          </a:xfrm>
          <a:prstGeom prst="line">
            <a:avLst/>
          </a:prstGeom>
          <a:noFill/>
          <a:ln w="25400">
            <a:solidFill>
              <a:srgbClr val="CC9900"/>
            </a:solidFill>
            <a:round/>
            <a:headEnd/>
            <a:tailEnd/>
          </a:ln>
        </p:spPr>
        <p:txBody>
          <a:bodyPr/>
          <a:lstStyle/>
          <a:p>
            <a:endParaRPr lang="en-US"/>
          </a:p>
        </p:txBody>
      </p:sp>
      <p:sp>
        <p:nvSpPr>
          <p:cNvPr id="83027" name="Line 28"/>
          <p:cNvSpPr>
            <a:spLocks noChangeShapeType="1"/>
          </p:cNvSpPr>
          <p:nvPr/>
        </p:nvSpPr>
        <p:spPr bwMode="auto">
          <a:xfrm>
            <a:off x="4648200" y="3817938"/>
            <a:ext cx="0" cy="173037"/>
          </a:xfrm>
          <a:prstGeom prst="line">
            <a:avLst/>
          </a:prstGeom>
          <a:noFill/>
          <a:ln w="25400">
            <a:solidFill>
              <a:srgbClr val="CC9900"/>
            </a:solidFill>
            <a:round/>
            <a:headEnd/>
            <a:tailEnd/>
          </a:ln>
        </p:spPr>
        <p:txBody>
          <a:bodyPr/>
          <a:lstStyle/>
          <a:p>
            <a:endParaRPr lang="en-US"/>
          </a:p>
        </p:txBody>
      </p:sp>
      <p:sp>
        <p:nvSpPr>
          <p:cNvPr id="83028" name="Line 28"/>
          <p:cNvSpPr>
            <a:spLocks noChangeShapeType="1"/>
          </p:cNvSpPr>
          <p:nvPr/>
        </p:nvSpPr>
        <p:spPr bwMode="auto">
          <a:xfrm>
            <a:off x="4800600" y="3810000"/>
            <a:ext cx="0" cy="100013"/>
          </a:xfrm>
          <a:prstGeom prst="line">
            <a:avLst/>
          </a:prstGeom>
          <a:noFill/>
          <a:ln w="25400">
            <a:solidFill>
              <a:srgbClr val="CC9900"/>
            </a:solidFill>
            <a:round/>
            <a:headEnd/>
            <a:tailEnd/>
          </a:ln>
        </p:spPr>
        <p:txBody>
          <a:bodyPr/>
          <a:lstStyle/>
          <a:p>
            <a:endParaRPr lang="en-US"/>
          </a:p>
        </p:txBody>
      </p:sp>
      <p:sp>
        <p:nvSpPr>
          <p:cNvPr id="83029" name="Line 28"/>
          <p:cNvSpPr>
            <a:spLocks noChangeShapeType="1"/>
          </p:cNvSpPr>
          <p:nvPr/>
        </p:nvSpPr>
        <p:spPr bwMode="auto">
          <a:xfrm>
            <a:off x="4148138" y="3152775"/>
            <a:ext cx="0" cy="88900"/>
          </a:xfrm>
          <a:prstGeom prst="line">
            <a:avLst/>
          </a:prstGeom>
          <a:noFill/>
          <a:ln w="25400">
            <a:solidFill>
              <a:srgbClr val="CC9900"/>
            </a:solidFill>
            <a:round/>
            <a:headEnd/>
            <a:tailEnd/>
          </a:ln>
        </p:spPr>
        <p:txBody>
          <a:bodyPr/>
          <a:lstStyle/>
          <a:p>
            <a:endParaRPr lang="en-US"/>
          </a:p>
        </p:txBody>
      </p:sp>
      <p:sp>
        <p:nvSpPr>
          <p:cNvPr id="83030" name="Line 28"/>
          <p:cNvSpPr>
            <a:spLocks noChangeShapeType="1"/>
          </p:cNvSpPr>
          <p:nvPr/>
        </p:nvSpPr>
        <p:spPr bwMode="auto">
          <a:xfrm>
            <a:off x="4148138" y="3468688"/>
            <a:ext cx="0" cy="542925"/>
          </a:xfrm>
          <a:prstGeom prst="line">
            <a:avLst/>
          </a:prstGeom>
          <a:noFill/>
          <a:ln w="25400">
            <a:solidFill>
              <a:srgbClr val="CC9900"/>
            </a:solidFill>
            <a:round/>
            <a:headEnd/>
            <a:tailEnd/>
          </a:ln>
        </p:spPr>
        <p:txBody>
          <a:bodyPr/>
          <a:lstStyle/>
          <a:p>
            <a:endParaRPr lang="en-US"/>
          </a:p>
        </p:txBody>
      </p:sp>
      <p:sp>
        <p:nvSpPr>
          <p:cNvPr id="83031" name="Line 28"/>
          <p:cNvSpPr>
            <a:spLocks noChangeShapeType="1"/>
          </p:cNvSpPr>
          <p:nvPr/>
        </p:nvSpPr>
        <p:spPr bwMode="auto">
          <a:xfrm>
            <a:off x="4148138" y="4071938"/>
            <a:ext cx="0" cy="236537"/>
          </a:xfrm>
          <a:prstGeom prst="line">
            <a:avLst/>
          </a:prstGeom>
          <a:noFill/>
          <a:ln w="25400">
            <a:solidFill>
              <a:srgbClr val="CC9900"/>
            </a:solidFill>
            <a:round/>
            <a:headEnd/>
            <a:tailEnd/>
          </a:ln>
        </p:spPr>
        <p:txBody>
          <a:bodyPr/>
          <a:lstStyle/>
          <a:p>
            <a:endParaRPr lang="en-US"/>
          </a:p>
        </p:txBody>
      </p:sp>
      <p:sp>
        <p:nvSpPr>
          <p:cNvPr id="83032" name="Line 28"/>
          <p:cNvSpPr>
            <a:spLocks noChangeShapeType="1"/>
          </p:cNvSpPr>
          <p:nvPr/>
        </p:nvSpPr>
        <p:spPr bwMode="auto">
          <a:xfrm>
            <a:off x="4038600" y="3827463"/>
            <a:ext cx="0" cy="163512"/>
          </a:xfrm>
          <a:prstGeom prst="line">
            <a:avLst/>
          </a:prstGeom>
          <a:noFill/>
          <a:ln w="25400">
            <a:solidFill>
              <a:srgbClr val="CC9900"/>
            </a:solidFill>
            <a:round/>
            <a:headEnd/>
            <a:tailEnd/>
          </a:ln>
        </p:spPr>
        <p:txBody>
          <a:bodyPr/>
          <a:lstStyle/>
          <a:p>
            <a:endParaRPr lang="en-US"/>
          </a:p>
        </p:txBody>
      </p:sp>
      <p:sp>
        <p:nvSpPr>
          <p:cNvPr id="83033" name="Line 28"/>
          <p:cNvSpPr>
            <a:spLocks noChangeShapeType="1"/>
          </p:cNvSpPr>
          <p:nvPr/>
        </p:nvSpPr>
        <p:spPr bwMode="auto">
          <a:xfrm flipH="1">
            <a:off x="4038600" y="3640138"/>
            <a:ext cx="0" cy="79375"/>
          </a:xfrm>
          <a:prstGeom prst="line">
            <a:avLst/>
          </a:prstGeom>
          <a:noFill/>
          <a:ln w="25400">
            <a:solidFill>
              <a:srgbClr val="CC9900"/>
            </a:solidFill>
            <a:round/>
            <a:headEnd/>
            <a:tailEnd/>
          </a:ln>
        </p:spPr>
        <p:txBody>
          <a:bodyPr/>
          <a:lstStyle/>
          <a:p>
            <a:endParaRPr lang="en-US"/>
          </a:p>
        </p:txBody>
      </p:sp>
      <p:sp>
        <p:nvSpPr>
          <p:cNvPr id="83034" name="Line 28"/>
          <p:cNvSpPr>
            <a:spLocks noChangeShapeType="1"/>
          </p:cNvSpPr>
          <p:nvPr/>
        </p:nvSpPr>
        <p:spPr bwMode="auto">
          <a:xfrm>
            <a:off x="4038600" y="3643313"/>
            <a:ext cx="109538" cy="3175"/>
          </a:xfrm>
          <a:prstGeom prst="line">
            <a:avLst/>
          </a:prstGeom>
          <a:noFill/>
          <a:ln w="25400">
            <a:solidFill>
              <a:srgbClr val="CC9900"/>
            </a:solidFill>
            <a:round/>
            <a:headEnd/>
            <a:tailEnd/>
          </a:ln>
        </p:spPr>
        <p:txBody>
          <a:bodyPr/>
          <a:lstStyle/>
          <a:p>
            <a:endParaRPr lang="en-US"/>
          </a:p>
        </p:txBody>
      </p:sp>
      <p:sp>
        <p:nvSpPr>
          <p:cNvPr id="83035" name="Line 28"/>
          <p:cNvSpPr>
            <a:spLocks noChangeShapeType="1"/>
          </p:cNvSpPr>
          <p:nvPr/>
        </p:nvSpPr>
        <p:spPr bwMode="auto">
          <a:xfrm flipH="1" flipV="1">
            <a:off x="3962400" y="4292600"/>
            <a:ext cx="185738" cy="6350"/>
          </a:xfrm>
          <a:prstGeom prst="line">
            <a:avLst/>
          </a:prstGeom>
          <a:noFill/>
          <a:ln w="25400">
            <a:solidFill>
              <a:srgbClr val="CC9900"/>
            </a:solidFill>
            <a:round/>
            <a:headEnd/>
            <a:tailEnd/>
          </a:ln>
        </p:spPr>
        <p:txBody>
          <a:bodyPr/>
          <a:lstStyle/>
          <a:p>
            <a:endParaRPr lang="en-US"/>
          </a:p>
        </p:txBody>
      </p:sp>
      <p:sp>
        <p:nvSpPr>
          <p:cNvPr id="83036" name="Line 28"/>
          <p:cNvSpPr>
            <a:spLocks noChangeShapeType="1"/>
          </p:cNvSpPr>
          <p:nvPr/>
        </p:nvSpPr>
        <p:spPr bwMode="auto">
          <a:xfrm>
            <a:off x="3581400" y="4292600"/>
            <a:ext cx="228600" cy="0"/>
          </a:xfrm>
          <a:prstGeom prst="line">
            <a:avLst/>
          </a:prstGeom>
          <a:noFill/>
          <a:ln w="25400">
            <a:solidFill>
              <a:srgbClr val="CC9900"/>
            </a:solidFill>
            <a:round/>
            <a:headEnd/>
            <a:tailEnd/>
          </a:ln>
        </p:spPr>
        <p:txBody>
          <a:bodyPr/>
          <a:lstStyle/>
          <a:p>
            <a:endParaRPr lang="en-US"/>
          </a:p>
        </p:txBody>
      </p:sp>
      <p:sp>
        <p:nvSpPr>
          <p:cNvPr id="83037" name="Line 28"/>
          <p:cNvSpPr>
            <a:spLocks noChangeShapeType="1"/>
          </p:cNvSpPr>
          <p:nvPr/>
        </p:nvSpPr>
        <p:spPr bwMode="auto">
          <a:xfrm flipH="1">
            <a:off x="3048000" y="4292600"/>
            <a:ext cx="457200" cy="0"/>
          </a:xfrm>
          <a:prstGeom prst="line">
            <a:avLst/>
          </a:prstGeom>
          <a:noFill/>
          <a:ln w="25400">
            <a:solidFill>
              <a:srgbClr val="CC9900"/>
            </a:solidFill>
            <a:round/>
            <a:headEnd/>
            <a:tailEnd/>
          </a:ln>
        </p:spPr>
        <p:txBody>
          <a:bodyPr/>
          <a:lstStyle/>
          <a:p>
            <a:endParaRPr lang="en-US"/>
          </a:p>
        </p:txBody>
      </p:sp>
      <p:sp>
        <p:nvSpPr>
          <p:cNvPr id="83038" name="Line 28"/>
          <p:cNvSpPr>
            <a:spLocks noChangeShapeType="1"/>
          </p:cNvSpPr>
          <p:nvPr/>
        </p:nvSpPr>
        <p:spPr bwMode="auto">
          <a:xfrm flipV="1">
            <a:off x="2916238" y="4292600"/>
            <a:ext cx="114300" cy="1588"/>
          </a:xfrm>
          <a:prstGeom prst="line">
            <a:avLst/>
          </a:prstGeom>
          <a:noFill/>
          <a:ln w="25400">
            <a:solidFill>
              <a:srgbClr val="CC9900"/>
            </a:solidFill>
            <a:round/>
            <a:headEnd/>
            <a:tailEnd/>
          </a:ln>
        </p:spPr>
        <p:txBody>
          <a:bodyPr/>
          <a:lstStyle/>
          <a:p>
            <a:endParaRPr lang="en-US"/>
          </a:p>
        </p:txBody>
      </p:sp>
      <p:sp>
        <p:nvSpPr>
          <p:cNvPr id="83039" name="Line 28"/>
          <p:cNvSpPr>
            <a:spLocks noChangeShapeType="1"/>
          </p:cNvSpPr>
          <p:nvPr/>
        </p:nvSpPr>
        <p:spPr bwMode="auto">
          <a:xfrm flipH="1" flipV="1">
            <a:off x="2971800" y="4295775"/>
            <a:ext cx="0" cy="93663"/>
          </a:xfrm>
          <a:prstGeom prst="line">
            <a:avLst/>
          </a:prstGeom>
          <a:noFill/>
          <a:ln w="25400">
            <a:solidFill>
              <a:srgbClr val="CC9900"/>
            </a:solidFill>
            <a:round/>
            <a:headEnd/>
            <a:tailEnd/>
          </a:ln>
        </p:spPr>
        <p:txBody>
          <a:bodyPr/>
          <a:lstStyle/>
          <a:p>
            <a:endParaRPr lang="en-US"/>
          </a:p>
        </p:txBody>
      </p:sp>
      <p:sp>
        <p:nvSpPr>
          <p:cNvPr id="83040" name="Line 28"/>
          <p:cNvSpPr>
            <a:spLocks noChangeShapeType="1"/>
          </p:cNvSpPr>
          <p:nvPr/>
        </p:nvSpPr>
        <p:spPr bwMode="auto">
          <a:xfrm flipH="1" flipV="1">
            <a:off x="2916238" y="4292600"/>
            <a:ext cx="0" cy="431800"/>
          </a:xfrm>
          <a:prstGeom prst="line">
            <a:avLst/>
          </a:prstGeom>
          <a:noFill/>
          <a:ln w="25400">
            <a:solidFill>
              <a:srgbClr val="CC9900"/>
            </a:solidFill>
            <a:round/>
            <a:headEnd/>
            <a:tailEnd/>
          </a:ln>
        </p:spPr>
        <p:txBody>
          <a:bodyPr/>
          <a:lstStyle/>
          <a:p>
            <a:endParaRPr lang="en-US"/>
          </a:p>
        </p:txBody>
      </p:sp>
      <p:sp>
        <p:nvSpPr>
          <p:cNvPr id="83041" name="Line 23"/>
          <p:cNvSpPr>
            <a:spLocks noChangeShapeType="1"/>
          </p:cNvSpPr>
          <p:nvPr/>
        </p:nvSpPr>
        <p:spPr bwMode="auto">
          <a:xfrm flipH="1">
            <a:off x="3743325" y="4329113"/>
            <a:ext cx="1044575" cy="230187"/>
          </a:xfrm>
          <a:prstGeom prst="line">
            <a:avLst/>
          </a:prstGeom>
          <a:noFill/>
          <a:ln w="28575">
            <a:solidFill>
              <a:srgbClr val="FF0000"/>
            </a:solidFill>
            <a:round/>
            <a:headEnd/>
            <a:tailEnd type="triangle" w="med" len="med"/>
          </a:ln>
        </p:spPr>
        <p:txBody>
          <a:bodyPr/>
          <a:lstStyle/>
          <a:p>
            <a:endParaRPr lang="en-US"/>
          </a:p>
        </p:txBody>
      </p:sp>
      <p:sp>
        <p:nvSpPr>
          <p:cNvPr id="83042" name="Text Box 22"/>
          <p:cNvSpPr txBox="1">
            <a:spLocks noChangeArrowheads="1"/>
          </p:cNvSpPr>
          <p:nvPr/>
        </p:nvSpPr>
        <p:spPr bwMode="auto">
          <a:xfrm>
            <a:off x="4787900" y="4222750"/>
            <a:ext cx="1476375" cy="336550"/>
          </a:xfrm>
          <a:prstGeom prst="rect">
            <a:avLst/>
          </a:prstGeom>
          <a:noFill/>
          <a:ln w="9525">
            <a:noFill/>
            <a:miter lim="800000"/>
            <a:headEnd/>
            <a:tailEnd/>
          </a:ln>
        </p:spPr>
        <p:txBody>
          <a:bodyPr>
            <a:spAutoFit/>
          </a:bodyPr>
          <a:lstStyle/>
          <a:p>
            <a:pPr algn="l">
              <a:spcBef>
                <a:spcPct val="50000"/>
              </a:spcBef>
            </a:pPr>
            <a:r>
              <a:rPr lang="en-US" sz="800">
                <a:solidFill>
                  <a:srgbClr val="FF0000"/>
                </a:solidFill>
                <a:latin typeface="Times New Roman" pitchFamily="18" charset="0"/>
              </a:rPr>
              <a:t>STEAM GENERATOR RUPTURE CIRCUIT</a:t>
            </a:r>
          </a:p>
        </p:txBody>
      </p:sp>
      <p:sp>
        <p:nvSpPr>
          <p:cNvPr id="83043" name="Text Box 14"/>
          <p:cNvSpPr txBox="1">
            <a:spLocks noChangeArrowheads="1"/>
          </p:cNvSpPr>
          <p:nvPr/>
        </p:nvSpPr>
        <p:spPr bwMode="auto">
          <a:xfrm>
            <a:off x="431800" y="333375"/>
            <a:ext cx="2124075" cy="214313"/>
          </a:xfrm>
          <a:prstGeom prst="rect">
            <a:avLst/>
          </a:prstGeom>
          <a:noFill/>
          <a:ln w="9525">
            <a:noFill/>
            <a:miter lim="800000"/>
            <a:headEnd/>
            <a:tailEnd/>
          </a:ln>
        </p:spPr>
        <p:txBody>
          <a:bodyPr>
            <a:spAutoFit/>
          </a:bodyPr>
          <a:lstStyle/>
          <a:p>
            <a:pPr algn="l">
              <a:spcBef>
                <a:spcPct val="50000"/>
              </a:spcBef>
            </a:pPr>
            <a:r>
              <a:rPr lang="en-US" sz="800">
                <a:solidFill>
                  <a:srgbClr val="3366FF"/>
                </a:solidFill>
                <a:latin typeface="Times New Roman" pitchFamily="18" charset="0"/>
              </a:rPr>
              <a:t>LOCATED OUTSIDE CONTAINMENT</a:t>
            </a:r>
          </a:p>
        </p:txBody>
      </p:sp>
      <p:sp>
        <p:nvSpPr>
          <p:cNvPr id="83044" name="Line 15"/>
          <p:cNvSpPr>
            <a:spLocks noChangeShapeType="1"/>
          </p:cNvSpPr>
          <p:nvPr/>
        </p:nvSpPr>
        <p:spPr bwMode="auto">
          <a:xfrm flipH="1">
            <a:off x="900113" y="547688"/>
            <a:ext cx="431800" cy="252412"/>
          </a:xfrm>
          <a:prstGeom prst="line">
            <a:avLst/>
          </a:prstGeom>
          <a:noFill/>
          <a:ln w="28575">
            <a:solidFill>
              <a:srgbClr val="3366FF"/>
            </a:solidFill>
            <a:round/>
            <a:headEnd/>
            <a:tailEnd type="triangle" w="med" len="med"/>
          </a:ln>
        </p:spPr>
        <p:txBody>
          <a:bodyPr/>
          <a:lstStyle/>
          <a:p>
            <a:endParaRPr lang="en-US"/>
          </a:p>
        </p:txBody>
      </p:sp>
      <p:sp>
        <p:nvSpPr>
          <p:cNvPr id="83045" name="Line 16"/>
          <p:cNvSpPr>
            <a:spLocks noChangeShapeType="1"/>
          </p:cNvSpPr>
          <p:nvPr/>
        </p:nvSpPr>
        <p:spPr bwMode="auto">
          <a:xfrm>
            <a:off x="1331913" y="547688"/>
            <a:ext cx="252412" cy="252412"/>
          </a:xfrm>
          <a:prstGeom prst="line">
            <a:avLst/>
          </a:prstGeom>
          <a:noFill/>
          <a:ln w="28575">
            <a:solidFill>
              <a:srgbClr val="3366FF"/>
            </a:solidFill>
            <a:round/>
            <a:headEnd/>
            <a:tailEnd type="triangle" w="med" len="med"/>
          </a:ln>
        </p:spPr>
        <p:txBody>
          <a:bodyPr/>
          <a:lstStyle/>
          <a:p>
            <a:endParaRPr lang="en-US"/>
          </a:p>
        </p:txBody>
      </p:sp>
      <p:sp>
        <p:nvSpPr>
          <p:cNvPr id="83046" name="TextBox 149"/>
          <p:cNvSpPr txBox="1">
            <a:spLocks noChangeArrowheads="1"/>
          </p:cNvSpPr>
          <p:nvPr/>
        </p:nvSpPr>
        <p:spPr bwMode="auto">
          <a:xfrm rot="-5400000">
            <a:off x="188119" y="3204369"/>
            <a:ext cx="782638" cy="215900"/>
          </a:xfrm>
          <a:prstGeom prst="rect">
            <a:avLst/>
          </a:prstGeom>
          <a:noFill/>
          <a:ln w="9525">
            <a:noFill/>
            <a:miter lim="800000"/>
            <a:headEnd/>
            <a:tailEnd/>
          </a:ln>
        </p:spPr>
        <p:txBody>
          <a:bodyPr>
            <a:spAutoFit/>
          </a:bodyPr>
          <a:lstStyle/>
          <a:p>
            <a:r>
              <a:rPr lang="en-US" sz="800">
                <a:solidFill>
                  <a:schemeClr val="bg1"/>
                </a:solidFill>
              </a:rPr>
              <a:t>Analog</a:t>
            </a:r>
          </a:p>
        </p:txBody>
      </p:sp>
      <p:sp>
        <p:nvSpPr>
          <p:cNvPr id="83047" name="TextBox 150"/>
          <p:cNvSpPr txBox="1">
            <a:spLocks noChangeArrowheads="1"/>
          </p:cNvSpPr>
          <p:nvPr/>
        </p:nvSpPr>
        <p:spPr bwMode="auto">
          <a:xfrm rot="-5400000">
            <a:off x="1238250" y="3221038"/>
            <a:ext cx="782638" cy="214312"/>
          </a:xfrm>
          <a:prstGeom prst="rect">
            <a:avLst/>
          </a:prstGeom>
          <a:noFill/>
          <a:ln w="9525">
            <a:noFill/>
            <a:miter lim="800000"/>
            <a:headEnd/>
            <a:tailEnd/>
          </a:ln>
        </p:spPr>
        <p:txBody>
          <a:bodyPr>
            <a:spAutoFit/>
          </a:bodyPr>
          <a:lstStyle/>
          <a:p>
            <a:r>
              <a:rPr lang="en-US" sz="800">
                <a:solidFill>
                  <a:schemeClr val="bg1"/>
                </a:solidFill>
              </a:rPr>
              <a:t>Analog</a:t>
            </a:r>
          </a:p>
        </p:txBody>
      </p:sp>
      <p:sp>
        <p:nvSpPr>
          <p:cNvPr id="83048" name="TextBox 151"/>
          <p:cNvSpPr txBox="1">
            <a:spLocks noChangeArrowheads="1"/>
          </p:cNvSpPr>
          <p:nvPr/>
        </p:nvSpPr>
        <p:spPr bwMode="auto">
          <a:xfrm rot="-5400000">
            <a:off x="1551781" y="3247232"/>
            <a:ext cx="782637" cy="215900"/>
          </a:xfrm>
          <a:prstGeom prst="rect">
            <a:avLst/>
          </a:prstGeom>
          <a:noFill/>
          <a:ln w="9525">
            <a:noFill/>
            <a:miter lim="800000"/>
            <a:headEnd/>
            <a:tailEnd/>
          </a:ln>
        </p:spPr>
        <p:txBody>
          <a:bodyPr>
            <a:spAutoFit/>
          </a:bodyPr>
          <a:lstStyle/>
          <a:p>
            <a:r>
              <a:rPr lang="en-US" sz="800">
                <a:solidFill>
                  <a:schemeClr val="bg1"/>
                </a:solidFill>
              </a:rPr>
              <a:t>Analog</a:t>
            </a:r>
          </a:p>
        </p:txBody>
      </p:sp>
      <p:sp>
        <p:nvSpPr>
          <p:cNvPr id="83049" name="TextBox 152"/>
          <p:cNvSpPr txBox="1">
            <a:spLocks noChangeArrowheads="1"/>
          </p:cNvSpPr>
          <p:nvPr/>
        </p:nvSpPr>
        <p:spPr bwMode="auto">
          <a:xfrm rot="-5400000">
            <a:off x="3648869" y="3290094"/>
            <a:ext cx="782638" cy="215900"/>
          </a:xfrm>
          <a:prstGeom prst="rect">
            <a:avLst/>
          </a:prstGeom>
          <a:noFill/>
          <a:ln w="9525">
            <a:noFill/>
            <a:miter lim="800000"/>
            <a:headEnd/>
            <a:tailEnd/>
          </a:ln>
        </p:spPr>
        <p:txBody>
          <a:bodyPr>
            <a:spAutoFit/>
          </a:bodyPr>
          <a:lstStyle/>
          <a:p>
            <a:r>
              <a:rPr lang="en-US" sz="800">
                <a:solidFill>
                  <a:schemeClr val="bg1"/>
                </a:solidFill>
              </a:rPr>
              <a:t>Analog</a:t>
            </a:r>
          </a:p>
        </p:txBody>
      </p:sp>
      <p:sp>
        <p:nvSpPr>
          <p:cNvPr id="83050" name="TextBox 153"/>
          <p:cNvSpPr txBox="1">
            <a:spLocks noChangeArrowheads="1"/>
          </p:cNvSpPr>
          <p:nvPr/>
        </p:nvSpPr>
        <p:spPr bwMode="auto">
          <a:xfrm rot="-5400000">
            <a:off x="3386931" y="3290094"/>
            <a:ext cx="782638" cy="215900"/>
          </a:xfrm>
          <a:prstGeom prst="rect">
            <a:avLst/>
          </a:prstGeom>
          <a:noFill/>
          <a:ln w="9525">
            <a:noFill/>
            <a:miter lim="800000"/>
            <a:headEnd/>
            <a:tailEnd/>
          </a:ln>
        </p:spPr>
        <p:txBody>
          <a:bodyPr>
            <a:spAutoFit/>
          </a:bodyPr>
          <a:lstStyle/>
          <a:p>
            <a:r>
              <a:rPr lang="en-US" sz="800">
                <a:solidFill>
                  <a:schemeClr val="bg1"/>
                </a:solidFill>
              </a:rPr>
              <a:t>Analog</a:t>
            </a:r>
          </a:p>
        </p:txBody>
      </p:sp>
      <p:sp>
        <p:nvSpPr>
          <p:cNvPr id="83051" name="TextBox 154"/>
          <p:cNvSpPr txBox="1">
            <a:spLocks noChangeArrowheads="1"/>
          </p:cNvSpPr>
          <p:nvPr/>
        </p:nvSpPr>
        <p:spPr bwMode="auto">
          <a:xfrm rot="-5400000">
            <a:off x="3082131" y="3247232"/>
            <a:ext cx="782637" cy="215900"/>
          </a:xfrm>
          <a:prstGeom prst="rect">
            <a:avLst/>
          </a:prstGeom>
          <a:noFill/>
          <a:ln w="9525">
            <a:noFill/>
            <a:miter lim="800000"/>
            <a:headEnd/>
            <a:tailEnd/>
          </a:ln>
        </p:spPr>
        <p:txBody>
          <a:bodyPr>
            <a:spAutoFit/>
          </a:bodyPr>
          <a:lstStyle/>
          <a:p>
            <a:r>
              <a:rPr lang="en-US" sz="800">
                <a:solidFill>
                  <a:schemeClr val="bg1"/>
                </a:solidFill>
              </a:rPr>
              <a:t>Analog</a:t>
            </a:r>
          </a:p>
        </p:txBody>
      </p:sp>
      <p:sp>
        <p:nvSpPr>
          <p:cNvPr id="83052" name="TextBox 155"/>
          <p:cNvSpPr txBox="1">
            <a:spLocks noChangeArrowheads="1"/>
          </p:cNvSpPr>
          <p:nvPr/>
        </p:nvSpPr>
        <p:spPr bwMode="auto">
          <a:xfrm rot="-5400000">
            <a:off x="2777331" y="3247232"/>
            <a:ext cx="782637" cy="215900"/>
          </a:xfrm>
          <a:prstGeom prst="rect">
            <a:avLst/>
          </a:prstGeom>
          <a:noFill/>
          <a:ln w="9525">
            <a:noFill/>
            <a:miter lim="800000"/>
            <a:headEnd/>
            <a:tailEnd/>
          </a:ln>
        </p:spPr>
        <p:txBody>
          <a:bodyPr>
            <a:spAutoFit/>
          </a:bodyPr>
          <a:lstStyle/>
          <a:p>
            <a:r>
              <a:rPr lang="en-US" sz="800">
                <a:solidFill>
                  <a:schemeClr val="bg1"/>
                </a:solidFill>
              </a:rPr>
              <a:t>Analog</a:t>
            </a:r>
          </a:p>
        </p:txBody>
      </p:sp>
      <p:sp>
        <p:nvSpPr>
          <p:cNvPr id="83053" name="TextBox 156"/>
          <p:cNvSpPr txBox="1">
            <a:spLocks noChangeArrowheads="1"/>
          </p:cNvSpPr>
          <p:nvPr/>
        </p:nvSpPr>
        <p:spPr bwMode="auto">
          <a:xfrm rot="-5400000">
            <a:off x="567531" y="3220244"/>
            <a:ext cx="782638" cy="215900"/>
          </a:xfrm>
          <a:prstGeom prst="rect">
            <a:avLst/>
          </a:prstGeom>
          <a:noFill/>
          <a:ln w="9525">
            <a:noFill/>
            <a:miter lim="800000"/>
            <a:headEnd/>
            <a:tailEnd/>
          </a:ln>
        </p:spPr>
        <p:txBody>
          <a:bodyPr>
            <a:spAutoFit/>
          </a:bodyPr>
          <a:lstStyle/>
          <a:p>
            <a:r>
              <a:rPr lang="en-US" sz="800">
                <a:solidFill>
                  <a:schemeClr val="bg1"/>
                </a:solidFill>
              </a:rPr>
              <a:t>Variable</a:t>
            </a:r>
          </a:p>
        </p:txBody>
      </p:sp>
      <p:sp>
        <p:nvSpPr>
          <p:cNvPr id="83054" name="TextBox 158"/>
          <p:cNvSpPr txBox="1">
            <a:spLocks noChangeArrowheads="1"/>
          </p:cNvSpPr>
          <p:nvPr/>
        </p:nvSpPr>
        <p:spPr bwMode="auto">
          <a:xfrm rot="-5400000">
            <a:off x="870744" y="3247232"/>
            <a:ext cx="782637" cy="215900"/>
          </a:xfrm>
          <a:prstGeom prst="rect">
            <a:avLst/>
          </a:prstGeom>
          <a:noFill/>
          <a:ln w="9525">
            <a:noFill/>
            <a:miter lim="800000"/>
            <a:headEnd/>
            <a:tailEnd/>
          </a:ln>
        </p:spPr>
        <p:txBody>
          <a:bodyPr>
            <a:spAutoFit/>
          </a:bodyPr>
          <a:lstStyle/>
          <a:p>
            <a:r>
              <a:rPr lang="en-US" sz="800">
                <a:solidFill>
                  <a:schemeClr val="bg1"/>
                </a:solidFill>
              </a:rPr>
              <a:t>Variable</a:t>
            </a:r>
          </a:p>
        </p:txBody>
      </p:sp>
      <p:sp>
        <p:nvSpPr>
          <p:cNvPr id="83055" name="TextBox 159"/>
          <p:cNvSpPr txBox="1">
            <a:spLocks noChangeArrowheads="1"/>
          </p:cNvSpPr>
          <p:nvPr/>
        </p:nvSpPr>
        <p:spPr bwMode="auto">
          <a:xfrm rot="-5400000">
            <a:off x="4612481" y="3220244"/>
            <a:ext cx="782638" cy="215900"/>
          </a:xfrm>
          <a:prstGeom prst="rect">
            <a:avLst/>
          </a:prstGeom>
          <a:noFill/>
          <a:ln w="9525">
            <a:noFill/>
            <a:miter lim="800000"/>
            <a:headEnd/>
            <a:tailEnd/>
          </a:ln>
        </p:spPr>
        <p:txBody>
          <a:bodyPr>
            <a:spAutoFit/>
          </a:bodyPr>
          <a:lstStyle/>
          <a:p>
            <a:r>
              <a:rPr lang="en-US" sz="800">
                <a:solidFill>
                  <a:schemeClr val="bg1"/>
                </a:solidFill>
              </a:rPr>
              <a:t>Variable</a:t>
            </a:r>
          </a:p>
        </p:txBody>
      </p:sp>
      <p:sp>
        <p:nvSpPr>
          <p:cNvPr id="161" name="Oval 160"/>
          <p:cNvSpPr/>
          <p:nvPr/>
        </p:nvSpPr>
        <p:spPr>
          <a:xfrm>
            <a:off x="2555875" y="4116388"/>
            <a:ext cx="1482725" cy="2495550"/>
          </a:xfrm>
          <a:prstGeom prst="ellipse">
            <a:avLst/>
          </a:prstGeom>
          <a:solidFill>
            <a:srgbClr val="FFFF00">
              <a:alpha val="34000"/>
            </a:srgb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161"/>
                                        </p:tgtEl>
                                        <p:attrNameLst>
                                          <p:attrName>style.visibility</p:attrName>
                                        </p:attrNameLst>
                                      </p:cBhvr>
                                      <p:to>
                                        <p:strVal val="visible"/>
                                      </p:to>
                                    </p:set>
                                    <p:animEffect transition="in" filter="diamond(in)">
                                      <p:cBhvr>
                                        <p:cTn id="7" dur="2000"/>
                                        <p:tgtEl>
                                          <p:spTgt spid="1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1" grpId="0" animBg="1"/>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Line 1054"/>
          <p:cNvSpPr>
            <a:spLocks noChangeShapeType="1"/>
          </p:cNvSpPr>
          <p:nvPr/>
        </p:nvSpPr>
        <p:spPr bwMode="auto">
          <a:xfrm>
            <a:off x="6292850" y="1928813"/>
            <a:ext cx="0" cy="261937"/>
          </a:xfrm>
          <a:prstGeom prst="line">
            <a:avLst/>
          </a:prstGeom>
          <a:noFill/>
          <a:ln w="38100">
            <a:solidFill>
              <a:schemeClr val="bg1"/>
            </a:solidFill>
            <a:round/>
            <a:headEnd/>
            <a:tailEnd/>
          </a:ln>
        </p:spPr>
        <p:txBody>
          <a:bodyPr wrap="none" anchor="ctr"/>
          <a:lstStyle/>
          <a:p>
            <a:endParaRPr lang="en-US"/>
          </a:p>
        </p:txBody>
      </p:sp>
      <p:sp>
        <p:nvSpPr>
          <p:cNvPr id="83971" name="Line 1055"/>
          <p:cNvSpPr>
            <a:spLocks noChangeShapeType="1"/>
          </p:cNvSpPr>
          <p:nvPr/>
        </p:nvSpPr>
        <p:spPr bwMode="auto">
          <a:xfrm>
            <a:off x="2838450" y="1911350"/>
            <a:ext cx="1588" cy="260350"/>
          </a:xfrm>
          <a:prstGeom prst="line">
            <a:avLst/>
          </a:prstGeom>
          <a:noFill/>
          <a:ln w="38100">
            <a:solidFill>
              <a:schemeClr val="bg1"/>
            </a:solidFill>
            <a:round/>
            <a:headEnd/>
            <a:tailEnd/>
          </a:ln>
        </p:spPr>
        <p:txBody>
          <a:bodyPr wrap="none" anchor="ctr"/>
          <a:lstStyle/>
          <a:p>
            <a:endParaRPr lang="en-US"/>
          </a:p>
        </p:txBody>
      </p:sp>
      <p:sp>
        <p:nvSpPr>
          <p:cNvPr id="83972" name="AutoShape 1056"/>
          <p:cNvSpPr>
            <a:spLocks noChangeArrowheads="1"/>
          </p:cNvSpPr>
          <p:nvPr/>
        </p:nvSpPr>
        <p:spPr bwMode="auto">
          <a:xfrm rot="10800000">
            <a:off x="6108700" y="2184400"/>
            <a:ext cx="366713" cy="315913"/>
          </a:xfrm>
          <a:prstGeom prst="triangle">
            <a:avLst>
              <a:gd name="adj" fmla="val 50000"/>
            </a:avLst>
          </a:prstGeom>
          <a:solidFill>
            <a:schemeClr val="tx1"/>
          </a:solidFill>
          <a:ln w="38100">
            <a:solidFill>
              <a:schemeClr val="bg1"/>
            </a:solidFill>
            <a:miter lim="800000"/>
            <a:headEnd/>
            <a:tailEnd/>
          </a:ln>
        </p:spPr>
        <p:txBody>
          <a:bodyPr wrap="none" anchor="ctr"/>
          <a:lstStyle/>
          <a:p>
            <a:endParaRPr lang="en-US"/>
          </a:p>
        </p:txBody>
      </p:sp>
      <p:sp>
        <p:nvSpPr>
          <p:cNvPr id="83973" name="AutoShape 1057"/>
          <p:cNvSpPr>
            <a:spLocks noChangeArrowheads="1"/>
          </p:cNvSpPr>
          <p:nvPr/>
        </p:nvSpPr>
        <p:spPr bwMode="auto">
          <a:xfrm rot="10800000">
            <a:off x="2647950" y="2171700"/>
            <a:ext cx="366713" cy="317500"/>
          </a:xfrm>
          <a:prstGeom prst="triangle">
            <a:avLst>
              <a:gd name="adj" fmla="val 50000"/>
            </a:avLst>
          </a:prstGeom>
          <a:solidFill>
            <a:schemeClr val="tx1"/>
          </a:solidFill>
          <a:ln w="38100">
            <a:solidFill>
              <a:schemeClr val="bg1"/>
            </a:solidFill>
            <a:miter lim="800000"/>
            <a:headEnd/>
            <a:tailEnd/>
          </a:ln>
        </p:spPr>
        <p:txBody>
          <a:bodyPr wrap="none" anchor="ctr"/>
          <a:lstStyle/>
          <a:p>
            <a:endParaRPr lang="en-US"/>
          </a:p>
        </p:txBody>
      </p:sp>
      <p:sp>
        <p:nvSpPr>
          <p:cNvPr id="44066" name="Oval 1058"/>
          <p:cNvSpPr>
            <a:spLocks noChangeArrowheads="1"/>
          </p:cNvSpPr>
          <p:nvPr/>
        </p:nvSpPr>
        <p:spPr bwMode="auto">
          <a:xfrm>
            <a:off x="6253163" y="2508250"/>
            <a:ext cx="71437" cy="61913"/>
          </a:xfrm>
          <a:prstGeom prst="ellipse">
            <a:avLst/>
          </a:prstGeom>
          <a:noFill/>
          <a:ln w="38100">
            <a:solidFill>
              <a:schemeClr val="bg2"/>
            </a:solidFill>
            <a:round/>
            <a:headEnd/>
            <a:tailEnd/>
          </a:ln>
          <a:effectLst/>
        </p:spPr>
        <p:txBody>
          <a:bodyPr wrap="none" anchor="ctr"/>
          <a:lstStyle/>
          <a:p>
            <a:pPr>
              <a:defRPr/>
            </a:pPr>
            <a:endParaRPr lang="en-US" sz="1000">
              <a:solidFill>
                <a:schemeClr val="bg2"/>
              </a:solidFill>
              <a:effectLst>
                <a:outerShdw blurRad="38100" dist="38100" dir="2700000" algn="tl">
                  <a:srgbClr val="C0C0C0"/>
                </a:outerShdw>
              </a:effectLst>
            </a:endParaRPr>
          </a:p>
        </p:txBody>
      </p:sp>
      <p:sp>
        <p:nvSpPr>
          <p:cNvPr id="44067" name="Oval 1059"/>
          <p:cNvSpPr>
            <a:spLocks noChangeArrowheads="1"/>
          </p:cNvSpPr>
          <p:nvPr/>
        </p:nvSpPr>
        <p:spPr bwMode="auto">
          <a:xfrm>
            <a:off x="2792413" y="2509838"/>
            <a:ext cx="73025" cy="61912"/>
          </a:xfrm>
          <a:prstGeom prst="ellipse">
            <a:avLst/>
          </a:prstGeom>
          <a:noFill/>
          <a:ln w="38100">
            <a:solidFill>
              <a:schemeClr val="bg2"/>
            </a:solidFill>
            <a:round/>
            <a:headEnd/>
            <a:tailEnd/>
          </a:ln>
          <a:effectLst/>
        </p:spPr>
        <p:txBody>
          <a:bodyPr wrap="none" anchor="ctr"/>
          <a:lstStyle/>
          <a:p>
            <a:pPr>
              <a:defRPr/>
            </a:pPr>
            <a:endParaRPr lang="en-US" sz="1000">
              <a:solidFill>
                <a:schemeClr val="bg2"/>
              </a:solidFill>
              <a:effectLst>
                <a:outerShdw blurRad="38100" dist="38100" dir="2700000" algn="tl">
                  <a:srgbClr val="C0C0C0"/>
                </a:outerShdw>
              </a:effectLst>
            </a:endParaRPr>
          </a:p>
        </p:txBody>
      </p:sp>
      <p:sp>
        <p:nvSpPr>
          <p:cNvPr id="83976" name="Line 1060"/>
          <p:cNvSpPr>
            <a:spLocks noChangeShapeType="1"/>
          </p:cNvSpPr>
          <p:nvPr/>
        </p:nvSpPr>
        <p:spPr bwMode="auto">
          <a:xfrm>
            <a:off x="2830513" y="2573338"/>
            <a:ext cx="1587" cy="261937"/>
          </a:xfrm>
          <a:prstGeom prst="line">
            <a:avLst/>
          </a:prstGeom>
          <a:noFill/>
          <a:ln w="38100">
            <a:solidFill>
              <a:srgbClr val="00B050"/>
            </a:solidFill>
            <a:round/>
            <a:headEnd/>
            <a:tailEnd/>
          </a:ln>
        </p:spPr>
        <p:txBody>
          <a:bodyPr wrap="none" anchor="ctr"/>
          <a:lstStyle/>
          <a:p>
            <a:endParaRPr lang="en-US"/>
          </a:p>
        </p:txBody>
      </p:sp>
      <p:sp>
        <p:nvSpPr>
          <p:cNvPr id="83977" name="Line 1061"/>
          <p:cNvSpPr>
            <a:spLocks noChangeShapeType="1"/>
          </p:cNvSpPr>
          <p:nvPr/>
        </p:nvSpPr>
        <p:spPr bwMode="auto">
          <a:xfrm>
            <a:off x="6294438" y="2571750"/>
            <a:ext cx="1587" cy="261938"/>
          </a:xfrm>
          <a:prstGeom prst="line">
            <a:avLst/>
          </a:prstGeom>
          <a:noFill/>
          <a:ln w="38100">
            <a:solidFill>
              <a:srgbClr val="00B050"/>
            </a:solidFill>
            <a:round/>
            <a:headEnd/>
            <a:tailEnd/>
          </a:ln>
        </p:spPr>
        <p:txBody>
          <a:bodyPr wrap="none" anchor="ctr"/>
          <a:lstStyle/>
          <a:p>
            <a:endParaRPr lang="en-US"/>
          </a:p>
        </p:txBody>
      </p:sp>
      <p:sp>
        <p:nvSpPr>
          <p:cNvPr id="83978" name="Line 1063"/>
          <p:cNvSpPr>
            <a:spLocks noChangeShapeType="1"/>
          </p:cNvSpPr>
          <p:nvPr/>
        </p:nvSpPr>
        <p:spPr bwMode="auto">
          <a:xfrm>
            <a:off x="2528888" y="3787775"/>
            <a:ext cx="1587" cy="261938"/>
          </a:xfrm>
          <a:prstGeom prst="line">
            <a:avLst/>
          </a:prstGeom>
          <a:noFill/>
          <a:ln w="38100">
            <a:solidFill>
              <a:schemeClr val="bg1"/>
            </a:solidFill>
            <a:round/>
            <a:headEnd/>
            <a:tailEnd/>
          </a:ln>
        </p:spPr>
        <p:txBody>
          <a:bodyPr wrap="none" anchor="ctr"/>
          <a:lstStyle/>
          <a:p>
            <a:endParaRPr lang="en-US"/>
          </a:p>
        </p:txBody>
      </p:sp>
      <p:sp>
        <p:nvSpPr>
          <p:cNvPr id="83979" name="Line 1064"/>
          <p:cNvSpPr>
            <a:spLocks noChangeShapeType="1"/>
          </p:cNvSpPr>
          <p:nvPr/>
        </p:nvSpPr>
        <p:spPr bwMode="auto">
          <a:xfrm>
            <a:off x="6602413" y="3759200"/>
            <a:ext cx="1587" cy="261938"/>
          </a:xfrm>
          <a:prstGeom prst="line">
            <a:avLst/>
          </a:prstGeom>
          <a:noFill/>
          <a:ln w="38100">
            <a:solidFill>
              <a:schemeClr val="bg1"/>
            </a:solidFill>
            <a:round/>
            <a:headEnd/>
            <a:tailEnd/>
          </a:ln>
        </p:spPr>
        <p:txBody>
          <a:bodyPr wrap="none" anchor="ctr"/>
          <a:lstStyle/>
          <a:p>
            <a:endParaRPr lang="en-US"/>
          </a:p>
        </p:txBody>
      </p:sp>
      <p:sp>
        <p:nvSpPr>
          <p:cNvPr id="83980" name="Rectangle 1065"/>
          <p:cNvSpPr>
            <a:spLocks noChangeArrowheads="1"/>
          </p:cNvSpPr>
          <p:nvPr/>
        </p:nvSpPr>
        <p:spPr bwMode="auto">
          <a:xfrm>
            <a:off x="6251575" y="4016375"/>
            <a:ext cx="679450" cy="596900"/>
          </a:xfrm>
          <a:prstGeom prst="rect">
            <a:avLst/>
          </a:prstGeom>
          <a:solidFill>
            <a:schemeClr val="tx1"/>
          </a:solidFill>
          <a:ln w="38100">
            <a:solidFill>
              <a:schemeClr val="bg1"/>
            </a:solidFill>
            <a:miter lim="800000"/>
            <a:headEnd/>
            <a:tailEnd/>
          </a:ln>
        </p:spPr>
        <p:txBody>
          <a:bodyPr wrap="none" anchor="ctr"/>
          <a:lstStyle/>
          <a:p>
            <a:endParaRPr lang="en-US"/>
          </a:p>
        </p:txBody>
      </p:sp>
      <p:sp>
        <p:nvSpPr>
          <p:cNvPr id="83981" name="Text Box 1066"/>
          <p:cNvSpPr txBox="1">
            <a:spLocks noChangeArrowheads="1"/>
          </p:cNvSpPr>
          <p:nvPr/>
        </p:nvSpPr>
        <p:spPr bwMode="auto">
          <a:xfrm>
            <a:off x="6283325" y="4086225"/>
            <a:ext cx="619125" cy="396875"/>
          </a:xfrm>
          <a:prstGeom prst="rect">
            <a:avLst/>
          </a:prstGeom>
          <a:noFill/>
          <a:ln w="9525">
            <a:noFill/>
            <a:miter lim="800000"/>
            <a:headEnd/>
            <a:tailEnd/>
          </a:ln>
        </p:spPr>
        <p:txBody>
          <a:bodyPr>
            <a:spAutoFit/>
          </a:bodyPr>
          <a:lstStyle/>
          <a:p>
            <a:pPr>
              <a:spcBef>
                <a:spcPct val="50000"/>
              </a:spcBef>
            </a:pPr>
            <a:r>
              <a:rPr lang="en-US" sz="2000">
                <a:solidFill>
                  <a:schemeClr val="bg1"/>
                </a:solidFill>
              </a:rPr>
              <a:t>2/4</a:t>
            </a:r>
          </a:p>
        </p:txBody>
      </p:sp>
      <p:sp>
        <p:nvSpPr>
          <p:cNvPr id="83982" name="Rectangle 1067"/>
          <p:cNvSpPr>
            <a:spLocks noChangeArrowheads="1"/>
          </p:cNvSpPr>
          <p:nvPr/>
        </p:nvSpPr>
        <p:spPr bwMode="auto">
          <a:xfrm>
            <a:off x="2206625" y="4046538"/>
            <a:ext cx="679450" cy="596900"/>
          </a:xfrm>
          <a:prstGeom prst="rect">
            <a:avLst/>
          </a:prstGeom>
          <a:solidFill>
            <a:schemeClr val="tx1"/>
          </a:solidFill>
          <a:ln w="38100">
            <a:solidFill>
              <a:schemeClr val="bg1"/>
            </a:solidFill>
            <a:miter lim="800000"/>
            <a:headEnd/>
            <a:tailEnd/>
          </a:ln>
        </p:spPr>
        <p:txBody>
          <a:bodyPr wrap="none" anchor="ctr"/>
          <a:lstStyle/>
          <a:p>
            <a:endParaRPr lang="en-US"/>
          </a:p>
        </p:txBody>
      </p:sp>
      <p:sp>
        <p:nvSpPr>
          <p:cNvPr id="83983" name="Text Box 1068"/>
          <p:cNvSpPr txBox="1">
            <a:spLocks noChangeArrowheads="1"/>
          </p:cNvSpPr>
          <p:nvPr/>
        </p:nvSpPr>
        <p:spPr bwMode="auto">
          <a:xfrm>
            <a:off x="2238375" y="4116388"/>
            <a:ext cx="619125" cy="396875"/>
          </a:xfrm>
          <a:prstGeom prst="rect">
            <a:avLst/>
          </a:prstGeom>
          <a:noFill/>
          <a:ln w="9525">
            <a:noFill/>
            <a:miter lim="800000"/>
            <a:headEnd/>
            <a:tailEnd/>
          </a:ln>
        </p:spPr>
        <p:txBody>
          <a:bodyPr>
            <a:spAutoFit/>
          </a:bodyPr>
          <a:lstStyle/>
          <a:p>
            <a:pPr>
              <a:spcBef>
                <a:spcPct val="50000"/>
              </a:spcBef>
            </a:pPr>
            <a:r>
              <a:rPr lang="en-US" sz="2000">
                <a:solidFill>
                  <a:schemeClr val="bg1"/>
                </a:solidFill>
              </a:rPr>
              <a:t>2/4</a:t>
            </a:r>
          </a:p>
        </p:txBody>
      </p:sp>
      <p:sp>
        <p:nvSpPr>
          <p:cNvPr id="83984" name="Line 1069"/>
          <p:cNvSpPr>
            <a:spLocks noChangeShapeType="1"/>
          </p:cNvSpPr>
          <p:nvPr/>
        </p:nvSpPr>
        <p:spPr bwMode="auto">
          <a:xfrm>
            <a:off x="6599238" y="4619625"/>
            <a:ext cx="1587" cy="674688"/>
          </a:xfrm>
          <a:prstGeom prst="line">
            <a:avLst/>
          </a:prstGeom>
          <a:noFill/>
          <a:ln w="38100">
            <a:solidFill>
              <a:schemeClr val="bg1"/>
            </a:solidFill>
            <a:round/>
            <a:headEnd/>
            <a:tailEnd/>
          </a:ln>
        </p:spPr>
        <p:txBody>
          <a:bodyPr wrap="none" anchor="ctr"/>
          <a:lstStyle/>
          <a:p>
            <a:endParaRPr lang="en-US"/>
          </a:p>
        </p:txBody>
      </p:sp>
      <p:sp>
        <p:nvSpPr>
          <p:cNvPr id="83985" name="Line 1070"/>
          <p:cNvSpPr>
            <a:spLocks noChangeShapeType="1"/>
          </p:cNvSpPr>
          <p:nvPr/>
        </p:nvSpPr>
        <p:spPr bwMode="auto">
          <a:xfrm>
            <a:off x="2528888" y="4654550"/>
            <a:ext cx="1587" cy="627063"/>
          </a:xfrm>
          <a:prstGeom prst="line">
            <a:avLst/>
          </a:prstGeom>
          <a:noFill/>
          <a:ln w="38100">
            <a:solidFill>
              <a:schemeClr val="bg1"/>
            </a:solidFill>
            <a:round/>
            <a:headEnd/>
            <a:tailEnd/>
          </a:ln>
        </p:spPr>
        <p:txBody>
          <a:bodyPr wrap="none" anchor="ctr"/>
          <a:lstStyle/>
          <a:p>
            <a:endParaRPr lang="en-US"/>
          </a:p>
        </p:txBody>
      </p:sp>
      <p:sp>
        <p:nvSpPr>
          <p:cNvPr id="83986" name="AutoShape 1071"/>
          <p:cNvSpPr>
            <a:spLocks noChangeArrowheads="1"/>
          </p:cNvSpPr>
          <p:nvPr/>
        </p:nvSpPr>
        <p:spPr bwMode="auto">
          <a:xfrm rot="-5400000">
            <a:off x="6350000" y="5187950"/>
            <a:ext cx="914400" cy="889000"/>
          </a:xfrm>
          <a:prstGeom prst="flowChartOnlineStorage">
            <a:avLst/>
          </a:prstGeom>
          <a:solidFill>
            <a:schemeClr val="tx1"/>
          </a:solidFill>
          <a:ln w="38100">
            <a:solidFill>
              <a:schemeClr val="bg1"/>
            </a:solidFill>
            <a:miter lim="800000"/>
            <a:headEnd/>
            <a:tailEnd/>
          </a:ln>
        </p:spPr>
        <p:txBody>
          <a:bodyPr wrap="none" anchor="ctr"/>
          <a:lstStyle/>
          <a:p>
            <a:endParaRPr lang="en-US"/>
          </a:p>
        </p:txBody>
      </p:sp>
      <p:sp>
        <p:nvSpPr>
          <p:cNvPr id="83987" name="AutoShape 1072"/>
          <p:cNvSpPr>
            <a:spLocks noChangeArrowheads="1"/>
          </p:cNvSpPr>
          <p:nvPr/>
        </p:nvSpPr>
        <p:spPr bwMode="auto">
          <a:xfrm rot="5400000">
            <a:off x="5826125" y="1016000"/>
            <a:ext cx="939800" cy="882650"/>
          </a:xfrm>
          <a:prstGeom prst="flowChartDelay">
            <a:avLst/>
          </a:prstGeom>
          <a:solidFill>
            <a:schemeClr val="tx1"/>
          </a:solidFill>
          <a:ln w="38100">
            <a:solidFill>
              <a:schemeClr val="bg1"/>
            </a:solidFill>
            <a:miter lim="800000"/>
            <a:headEnd/>
            <a:tailEnd/>
          </a:ln>
        </p:spPr>
        <p:txBody>
          <a:bodyPr wrap="none" anchor="ctr"/>
          <a:lstStyle/>
          <a:p>
            <a:endParaRPr lang="en-US"/>
          </a:p>
        </p:txBody>
      </p:sp>
      <p:sp>
        <p:nvSpPr>
          <p:cNvPr id="83988" name="AutoShape 1073"/>
          <p:cNvSpPr>
            <a:spLocks noChangeArrowheads="1"/>
          </p:cNvSpPr>
          <p:nvPr/>
        </p:nvSpPr>
        <p:spPr bwMode="auto">
          <a:xfrm rot="5400000">
            <a:off x="6140450" y="2835275"/>
            <a:ext cx="939800" cy="882650"/>
          </a:xfrm>
          <a:prstGeom prst="flowChartDelay">
            <a:avLst/>
          </a:prstGeom>
          <a:solidFill>
            <a:schemeClr val="tx1"/>
          </a:solidFill>
          <a:ln w="38100">
            <a:solidFill>
              <a:schemeClr val="bg1"/>
            </a:solidFill>
            <a:miter lim="800000"/>
            <a:headEnd/>
            <a:tailEnd/>
          </a:ln>
        </p:spPr>
        <p:txBody>
          <a:bodyPr wrap="none" anchor="ctr"/>
          <a:lstStyle/>
          <a:p>
            <a:endParaRPr lang="en-US"/>
          </a:p>
        </p:txBody>
      </p:sp>
      <p:sp>
        <p:nvSpPr>
          <p:cNvPr id="83989" name="AutoShape 1074"/>
          <p:cNvSpPr>
            <a:spLocks noChangeArrowheads="1"/>
          </p:cNvSpPr>
          <p:nvPr/>
        </p:nvSpPr>
        <p:spPr bwMode="auto">
          <a:xfrm rot="5400000">
            <a:off x="2054225" y="2876550"/>
            <a:ext cx="939800" cy="882650"/>
          </a:xfrm>
          <a:prstGeom prst="flowChartDelay">
            <a:avLst/>
          </a:prstGeom>
          <a:solidFill>
            <a:schemeClr val="tx1"/>
          </a:solidFill>
          <a:ln w="38100">
            <a:solidFill>
              <a:schemeClr val="bg1"/>
            </a:solidFill>
            <a:miter lim="800000"/>
            <a:headEnd/>
            <a:tailEnd/>
          </a:ln>
        </p:spPr>
        <p:txBody>
          <a:bodyPr wrap="none" anchor="ctr"/>
          <a:lstStyle/>
          <a:p>
            <a:endParaRPr lang="en-US"/>
          </a:p>
        </p:txBody>
      </p:sp>
      <p:sp>
        <p:nvSpPr>
          <p:cNvPr id="83990" name="AutoShape 1075"/>
          <p:cNvSpPr>
            <a:spLocks noChangeArrowheads="1"/>
          </p:cNvSpPr>
          <p:nvPr/>
        </p:nvSpPr>
        <p:spPr bwMode="auto">
          <a:xfrm rot="5400000">
            <a:off x="2371725" y="1000125"/>
            <a:ext cx="939800" cy="882650"/>
          </a:xfrm>
          <a:prstGeom prst="flowChartDelay">
            <a:avLst/>
          </a:prstGeom>
          <a:solidFill>
            <a:schemeClr val="tx1"/>
          </a:solidFill>
          <a:ln w="38100">
            <a:solidFill>
              <a:schemeClr val="bg1"/>
            </a:solidFill>
            <a:miter lim="800000"/>
            <a:headEnd/>
            <a:tailEnd/>
          </a:ln>
        </p:spPr>
        <p:txBody>
          <a:bodyPr wrap="none" anchor="ctr"/>
          <a:lstStyle/>
          <a:p>
            <a:endParaRPr lang="en-US"/>
          </a:p>
        </p:txBody>
      </p:sp>
      <p:sp>
        <p:nvSpPr>
          <p:cNvPr id="83991" name="AutoShape 1077"/>
          <p:cNvSpPr>
            <a:spLocks noChangeArrowheads="1"/>
          </p:cNvSpPr>
          <p:nvPr/>
        </p:nvSpPr>
        <p:spPr bwMode="auto">
          <a:xfrm rot="-5400000">
            <a:off x="1895475" y="5149850"/>
            <a:ext cx="914400" cy="889000"/>
          </a:xfrm>
          <a:prstGeom prst="flowChartOnlineStorage">
            <a:avLst/>
          </a:prstGeom>
          <a:solidFill>
            <a:schemeClr val="tx1"/>
          </a:solidFill>
          <a:ln w="38100">
            <a:solidFill>
              <a:schemeClr val="bg1"/>
            </a:solidFill>
            <a:miter lim="800000"/>
            <a:headEnd/>
            <a:tailEnd/>
          </a:ln>
        </p:spPr>
        <p:txBody>
          <a:bodyPr wrap="none" anchor="ctr"/>
          <a:lstStyle/>
          <a:p>
            <a:endParaRPr lang="en-US"/>
          </a:p>
        </p:txBody>
      </p:sp>
      <p:sp>
        <p:nvSpPr>
          <p:cNvPr id="83992" name="Line 1078"/>
          <p:cNvSpPr>
            <a:spLocks noChangeShapeType="1"/>
          </p:cNvSpPr>
          <p:nvPr/>
        </p:nvSpPr>
        <p:spPr bwMode="auto">
          <a:xfrm>
            <a:off x="2355850" y="6051550"/>
            <a:ext cx="0" cy="304800"/>
          </a:xfrm>
          <a:prstGeom prst="line">
            <a:avLst/>
          </a:prstGeom>
          <a:noFill/>
          <a:ln w="38100">
            <a:solidFill>
              <a:schemeClr val="bg1"/>
            </a:solidFill>
            <a:round/>
            <a:headEnd/>
            <a:tailEnd/>
          </a:ln>
        </p:spPr>
        <p:txBody>
          <a:bodyPr wrap="none" anchor="ctr"/>
          <a:lstStyle/>
          <a:p>
            <a:endParaRPr lang="en-US"/>
          </a:p>
        </p:txBody>
      </p:sp>
      <p:sp>
        <p:nvSpPr>
          <p:cNvPr id="83993" name="Line 1079"/>
          <p:cNvSpPr>
            <a:spLocks noChangeShapeType="1"/>
          </p:cNvSpPr>
          <p:nvPr/>
        </p:nvSpPr>
        <p:spPr bwMode="auto">
          <a:xfrm>
            <a:off x="6807200" y="6089650"/>
            <a:ext cx="0" cy="304800"/>
          </a:xfrm>
          <a:prstGeom prst="line">
            <a:avLst/>
          </a:prstGeom>
          <a:noFill/>
          <a:ln w="38100">
            <a:solidFill>
              <a:schemeClr val="bg1"/>
            </a:solidFill>
            <a:round/>
            <a:headEnd/>
            <a:tailEnd/>
          </a:ln>
        </p:spPr>
        <p:txBody>
          <a:bodyPr wrap="none" anchor="ctr"/>
          <a:lstStyle/>
          <a:p>
            <a:endParaRPr lang="en-US"/>
          </a:p>
        </p:txBody>
      </p:sp>
      <p:sp>
        <p:nvSpPr>
          <p:cNvPr id="83994" name="Freeform 1081"/>
          <p:cNvSpPr>
            <a:spLocks/>
          </p:cNvSpPr>
          <p:nvPr/>
        </p:nvSpPr>
        <p:spPr bwMode="auto">
          <a:xfrm>
            <a:off x="3081338" y="730250"/>
            <a:ext cx="3171825" cy="1962150"/>
          </a:xfrm>
          <a:custGeom>
            <a:avLst/>
            <a:gdLst>
              <a:gd name="T0" fmla="*/ 2147483647 w 1998"/>
              <a:gd name="T1" fmla="*/ 2147483647 h 1236"/>
              <a:gd name="T2" fmla="*/ 2147483647 w 1998"/>
              <a:gd name="T3" fmla="*/ 2147483647 h 1236"/>
              <a:gd name="T4" fmla="*/ 665321286 w 1998"/>
              <a:gd name="T5" fmla="*/ 0 h 1236"/>
              <a:gd name="T6" fmla="*/ 0 w 1998"/>
              <a:gd name="T7" fmla="*/ 0 h 1236"/>
              <a:gd name="T8" fmla="*/ 0 w 1998"/>
              <a:gd name="T9" fmla="*/ 362902456 h 1236"/>
              <a:gd name="T10" fmla="*/ 0 60000 65536"/>
              <a:gd name="T11" fmla="*/ 0 60000 65536"/>
              <a:gd name="T12" fmla="*/ 0 60000 65536"/>
              <a:gd name="T13" fmla="*/ 0 60000 65536"/>
              <a:gd name="T14" fmla="*/ 0 60000 65536"/>
              <a:gd name="T15" fmla="*/ 0 w 1998"/>
              <a:gd name="T16" fmla="*/ 0 h 1236"/>
              <a:gd name="T17" fmla="*/ 1998 w 1998"/>
              <a:gd name="T18" fmla="*/ 1236 h 1236"/>
            </a:gdLst>
            <a:ahLst/>
            <a:cxnLst>
              <a:cxn ang="T10">
                <a:pos x="T0" y="T1"/>
              </a:cxn>
              <a:cxn ang="T11">
                <a:pos x="T2" y="T3"/>
              </a:cxn>
              <a:cxn ang="T12">
                <a:pos x="T4" y="T5"/>
              </a:cxn>
              <a:cxn ang="T13">
                <a:pos x="T6" y="T7"/>
              </a:cxn>
              <a:cxn ang="T14">
                <a:pos x="T8" y="T9"/>
              </a:cxn>
            </a:cxnLst>
            <a:rect l="T15" t="T16" r="T17" b="T18"/>
            <a:pathLst>
              <a:path w="1998" h="1236">
                <a:moveTo>
                  <a:pt x="1998" y="1236"/>
                </a:moveTo>
                <a:lnTo>
                  <a:pt x="1428" y="1236"/>
                </a:lnTo>
                <a:lnTo>
                  <a:pt x="264" y="0"/>
                </a:lnTo>
                <a:lnTo>
                  <a:pt x="0" y="0"/>
                </a:lnTo>
                <a:lnTo>
                  <a:pt x="0" y="144"/>
                </a:lnTo>
              </a:path>
            </a:pathLst>
          </a:custGeom>
          <a:noFill/>
          <a:ln w="38100" cmpd="sng">
            <a:solidFill>
              <a:srgbClr val="00B050"/>
            </a:solidFill>
            <a:round/>
            <a:headEnd/>
            <a:tailEnd/>
          </a:ln>
        </p:spPr>
        <p:txBody>
          <a:bodyPr wrap="none" anchor="ctr"/>
          <a:lstStyle/>
          <a:p>
            <a:endParaRPr lang="en-US"/>
          </a:p>
        </p:txBody>
      </p:sp>
      <p:sp>
        <p:nvSpPr>
          <p:cNvPr id="83995" name="Freeform 1082"/>
          <p:cNvSpPr>
            <a:spLocks/>
          </p:cNvSpPr>
          <p:nvPr/>
        </p:nvSpPr>
        <p:spPr bwMode="auto">
          <a:xfrm flipH="1">
            <a:off x="2854325" y="739775"/>
            <a:ext cx="3171825" cy="1962150"/>
          </a:xfrm>
          <a:custGeom>
            <a:avLst/>
            <a:gdLst>
              <a:gd name="T0" fmla="*/ 2147483647 w 1998"/>
              <a:gd name="T1" fmla="*/ 2147483647 h 1236"/>
              <a:gd name="T2" fmla="*/ 2147483647 w 1998"/>
              <a:gd name="T3" fmla="*/ 2147483647 h 1236"/>
              <a:gd name="T4" fmla="*/ 665321286 w 1998"/>
              <a:gd name="T5" fmla="*/ 0 h 1236"/>
              <a:gd name="T6" fmla="*/ 0 w 1998"/>
              <a:gd name="T7" fmla="*/ 0 h 1236"/>
              <a:gd name="T8" fmla="*/ 0 w 1998"/>
              <a:gd name="T9" fmla="*/ 362902456 h 1236"/>
              <a:gd name="T10" fmla="*/ 0 60000 65536"/>
              <a:gd name="T11" fmla="*/ 0 60000 65536"/>
              <a:gd name="T12" fmla="*/ 0 60000 65536"/>
              <a:gd name="T13" fmla="*/ 0 60000 65536"/>
              <a:gd name="T14" fmla="*/ 0 60000 65536"/>
              <a:gd name="T15" fmla="*/ 0 w 1998"/>
              <a:gd name="T16" fmla="*/ 0 h 1236"/>
              <a:gd name="T17" fmla="*/ 1998 w 1998"/>
              <a:gd name="T18" fmla="*/ 1236 h 1236"/>
            </a:gdLst>
            <a:ahLst/>
            <a:cxnLst>
              <a:cxn ang="T10">
                <a:pos x="T0" y="T1"/>
              </a:cxn>
              <a:cxn ang="T11">
                <a:pos x="T2" y="T3"/>
              </a:cxn>
              <a:cxn ang="T12">
                <a:pos x="T4" y="T5"/>
              </a:cxn>
              <a:cxn ang="T13">
                <a:pos x="T6" y="T7"/>
              </a:cxn>
              <a:cxn ang="T14">
                <a:pos x="T8" y="T9"/>
              </a:cxn>
            </a:cxnLst>
            <a:rect l="T15" t="T16" r="T17" b="T18"/>
            <a:pathLst>
              <a:path w="1998" h="1236">
                <a:moveTo>
                  <a:pt x="1998" y="1236"/>
                </a:moveTo>
                <a:lnTo>
                  <a:pt x="1428" y="1236"/>
                </a:lnTo>
                <a:lnTo>
                  <a:pt x="264" y="0"/>
                </a:lnTo>
                <a:lnTo>
                  <a:pt x="0" y="0"/>
                </a:lnTo>
                <a:lnTo>
                  <a:pt x="0" y="144"/>
                </a:lnTo>
              </a:path>
            </a:pathLst>
          </a:custGeom>
          <a:noFill/>
          <a:ln w="38100" cmpd="sng">
            <a:solidFill>
              <a:srgbClr val="00B050"/>
            </a:solidFill>
            <a:round/>
            <a:headEnd/>
            <a:tailEnd/>
          </a:ln>
        </p:spPr>
        <p:txBody>
          <a:bodyPr wrap="none" anchor="ctr"/>
          <a:lstStyle/>
          <a:p>
            <a:endParaRPr lang="en-US"/>
          </a:p>
        </p:txBody>
      </p:sp>
      <p:sp>
        <p:nvSpPr>
          <p:cNvPr id="83996" name="Freeform 1084"/>
          <p:cNvSpPr>
            <a:spLocks/>
          </p:cNvSpPr>
          <p:nvPr/>
        </p:nvSpPr>
        <p:spPr bwMode="auto">
          <a:xfrm>
            <a:off x="6921500" y="730250"/>
            <a:ext cx="1428750" cy="2076450"/>
          </a:xfrm>
          <a:custGeom>
            <a:avLst/>
            <a:gdLst>
              <a:gd name="T0" fmla="*/ 0 w 900"/>
              <a:gd name="T1" fmla="*/ 2147483647 h 1308"/>
              <a:gd name="T2" fmla="*/ 0 w 900"/>
              <a:gd name="T3" fmla="*/ 0 h 1308"/>
              <a:gd name="T4" fmla="*/ 2147483647 w 900"/>
              <a:gd name="T5" fmla="*/ 0 h 1308"/>
              <a:gd name="T6" fmla="*/ 0 60000 65536"/>
              <a:gd name="T7" fmla="*/ 0 60000 65536"/>
              <a:gd name="T8" fmla="*/ 0 60000 65536"/>
              <a:gd name="T9" fmla="*/ 0 w 900"/>
              <a:gd name="T10" fmla="*/ 0 h 1308"/>
              <a:gd name="T11" fmla="*/ 900 w 900"/>
              <a:gd name="T12" fmla="*/ 1308 h 1308"/>
            </a:gdLst>
            <a:ahLst/>
            <a:cxnLst>
              <a:cxn ang="T6">
                <a:pos x="T0" y="T1"/>
              </a:cxn>
              <a:cxn ang="T7">
                <a:pos x="T2" y="T3"/>
              </a:cxn>
              <a:cxn ang="T8">
                <a:pos x="T4" y="T5"/>
              </a:cxn>
            </a:cxnLst>
            <a:rect l="T9" t="T10" r="T11" b="T12"/>
            <a:pathLst>
              <a:path w="900" h="1308">
                <a:moveTo>
                  <a:pt x="0" y="1308"/>
                </a:moveTo>
                <a:lnTo>
                  <a:pt x="0" y="0"/>
                </a:lnTo>
                <a:lnTo>
                  <a:pt x="900" y="0"/>
                </a:lnTo>
              </a:path>
            </a:pathLst>
          </a:custGeom>
          <a:noFill/>
          <a:ln w="38100" cmpd="sng">
            <a:solidFill>
              <a:schemeClr val="bg1"/>
            </a:solidFill>
            <a:round/>
            <a:headEnd/>
            <a:tailEnd/>
          </a:ln>
        </p:spPr>
        <p:txBody>
          <a:bodyPr wrap="none" anchor="ctr"/>
          <a:lstStyle/>
          <a:p>
            <a:endParaRPr lang="en-US"/>
          </a:p>
        </p:txBody>
      </p:sp>
      <p:sp>
        <p:nvSpPr>
          <p:cNvPr id="83997" name="Freeform 1085"/>
          <p:cNvSpPr>
            <a:spLocks/>
          </p:cNvSpPr>
          <p:nvPr/>
        </p:nvSpPr>
        <p:spPr bwMode="auto">
          <a:xfrm flipH="1">
            <a:off x="787400" y="739775"/>
            <a:ext cx="1428750" cy="2076450"/>
          </a:xfrm>
          <a:custGeom>
            <a:avLst/>
            <a:gdLst>
              <a:gd name="T0" fmla="*/ 0 w 900"/>
              <a:gd name="T1" fmla="*/ 2147483647 h 1308"/>
              <a:gd name="T2" fmla="*/ 0 w 900"/>
              <a:gd name="T3" fmla="*/ 0 h 1308"/>
              <a:gd name="T4" fmla="*/ 2147483647 w 900"/>
              <a:gd name="T5" fmla="*/ 0 h 1308"/>
              <a:gd name="T6" fmla="*/ 0 60000 65536"/>
              <a:gd name="T7" fmla="*/ 0 60000 65536"/>
              <a:gd name="T8" fmla="*/ 0 60000 65536"/>
              <a:gd name="T9" fmla="*/ 0 w 900"/>
              <a:gd name="T10" fmla="*/ 0 h 1308"/>
              <a:gd name="T11" fmla="*/ 900 w 900"/>
              <a:gd name="T12" fmla="*/ 1308 h 1308"/>
            </a:gdLst>
            <a:ahLst/>
            <a:cxnLst>
              <a:cxn ang="T6">
                <a:pos x="T0" y="T1"/>
              </a:cxn>
              <a:cxn ang="T7">
                <a:pos x="T2" y="T3"/>
              </a:cxn>
              <a:cxn ang="T8">
                <a:pos x="T4" y="T5"/>
              </a:cxn>
            </a:cxnLst>
            <a:rect l="T9" t="T10" r="T11" b="T12"/>
            <a:pathLst>
              <a:path w="900" h="1308">
                <a:moveTo>
                  <a:pt x="0" y="1308"/>
                </a:moveTo>
                <a:lnTo>
                  <a:pt x="0" y="0"/>
                </a:lnTo>
                <a:lnTo>
                  <a:pt x="900" y="0"/>
                </a:lnTo>
              </a:path>
            </a:pathLst>
          </a:custGeom>
          <a:noFill/>
          <a:ln w="38100" cmpd="sng">
            <a:solidFill>
              <a:schemeClr val="bg1"/>
            </a:solidFill>
            <a:round/>
            <a:headEnd/>
            <a:tailEnd/>
          </a:ln>
        </p:spPr>
        <p:txBody>
          <a:bodyPr wrap="none" anchor="ctr"/>
          <a:lstStyle/>
          <a:p>
            <a:endParaRPr lang="en-US"/>
          </a:p>
        </p:txBody>
      </p:sp>
      <p:sp>
        <p:nvSpPr>
          <p:cNvPr id="83998" name="Freeform 1086"/>
          <p:cNvSpPr>
            <a:spLocks/>
          </p:cNvSpPr>
          <p:nvPr/>
        </p:nvSpPr>
        <p:spPr bwMode="auto">
          <a:xfrm>
            <a:off x="6578600" y="730250"/>
            <a:ext cx="346075" cy="257175"/>
          </a:xfrm>
          <a:custGeom>
            <a:avLst/>
            <a:gdLst>
              <a:gd name="T0" fmla="*/ 549394107 w 218"/>
              <a:gd name="T1" fmla="*/ 0 h 162"/>
              <a:gd name="T2" fmla="*/ 0 w 218"/>
              <a:gd name="T3" fmla="*/ 0 h 162"/>
              <a:gd name="T4" fmla="*/ 0 w 218"/>
              <a:gd name="T5" fmla="*/ 408265258 h 162"/>
              <a:gd name="T6" fmla="*/ 0 60000 65536"/>
              <a:gd name="T7" fmla="*/ 0 60000 65536"/>
              <a:gd name="T8" fmla="*/ 0 60000 65536"/>
              <a:gd name="T9" fmla="*/ 0 w 218"/>
              <a:gd name="T10" fmla="*/ 0 h 162"/>
              <a:gd name="T11" fmla="*/ 218 w 218"/>
              <a:gd name="T12" fmla="*/ 162 h 162"/>
            </a:gdLst>
            <a:ahLst/>
            <a:cxnLst>
              <a:cxn ang="T6">
                <a:pos x="T0" y="T1"/>
              </a:cxn>
              <a:cxn ang="T7">
                <a:pos x="T2" y="T3"/>
              </a:cxn>
              <a:cxn ang="T8">
                <a:pos x="T4" y="T5"/>
              </a:cxn>
            </a:cxnLst>
            <a:rect l="T9" t="T10" r="T11" b="T12"/>
            <a:pathLst>
              <a:path w="218" h="162">
                <a:moveTo>
                  <a:pt x="218" y="0"/>
                </a:moveTo>
                <a:lnTo>
                  <a:pt x="0" y="0"/>
                </a:lnTo>
                <a:lnTo>
                  <a:pt x="0" y="162"/>
                </a:lnTo>
              </a:path>
            </a:pathLst>
          </a:custGeom>
          <a:noFill/>
          <a:ln w="38100" cmpd="sng">
            <a:solidFill>
              <a:schemeClr val="bg1"/>
            </a:solidFill>
            <a:round/>
            <a:headEnd/>
            <a:tailEnd/>
          </a:ln>
        </p:spPr>
        <p:txBody>
          <a:bodyPr wrap="none" anchor="ctr"/>
          <a:lstStyle/>
          <a:p>
            <a:endParaRPr lang="en-US"/>
          </a:p>
        </p:txBody>
      </p:sp>
      <p:sp>
        <p:nvSpPr>
          <p:cNvPr id="83999" name="Freeform 1087"/>
          <p:cNvSpPr>
            <a:spLocks/>
          </p:cNvSpPr>
          <p:nvPr/>
        </p:nvSpPr>
        <p:spPr bwMode="auto">
          <a:xfrm flipH="1">
            <a:off x="2212975" y="739775"/>
            <a:ext cx="342900" cy="234950"/>
          </a:xfrm>
          <a:custGeom>
            <a:avLst/>
            <a:gdLst>
              <a:gd name="T0" fmla="*/ 539359725 w 218"/>
              <a:gd name="T1" fmla="*/ 0 h 162"/>
              <a:gd name="T2" fmla="*/ 0 w 218"/>
              <a:gd name="T3" fmla="*/ 0 h 162"/>
              <a:gd name="T4" fmla="*/ 0 w 218"/>
              <a:gd name="T5" fmla="*/ 340749978 h 162"/>
              <a:gd name="T6" fmla="*/ 0 60000 65536"/>
              <a:gd name="T7" fmla="*/ 0 60000 65536"/>
              <a:gd name="T8" fmla="*/ 0 60000 65536"/>
              <a:gd name="T9" fmla="*/ 0 w 218"/>
              <a:gd name="T10" fmla="*/ 0 h 162"/>
              <a:gd name="T11" fmla="*/ 218 w 218"/>
              <a:gd name="T12" fmla="*/ 162 h 162"/>
            </a:gdLst>
            <a:ahLst/>
            <a:cxnLst>
              <a:cxn ang="T6">
                <a:pos x="T0" y="T1"/>
              </a:cxn>
              <a:cxn ang="T7">
                <a:pos x="T2" y="T3"/>
              </a:cxn>
              <a:cxn ang="T8">
                <a:pos x="T4" y="T5"/>
              </a:cxn>
            </a:cxnLst>
            <a:rect l="T9" t="T10" r="T11" b="T12"/>
            <a:pathLst>
              <a:path w="218" h="162">
                <a:moveTo>
                  <a:pt x="218" y="0"/>
                </a:moveTo>
                <a:lnTo>
                  <a:pt x="0" y="0"/>
                </a:lnTo>
                <a:lnTo>
                  <a:pt x="0" y="162"/>
                </a:lnTo>
              </a:path>
            </a:pathLst>
          </a:custGeom>
          <a:noFill/>
          <a:ln w="38100" cmpd="sng">
            <a:solidFill>
              <a:schemeClr val="bg1"/>
            </a:solidFill>
            <a:round/>
            <a:headEnd/>
            <a:tailEnd/>
          </a:ln>
        </p:spPr>
        <p:txBody>
          <a:bodyPr wrap="none" anchor="ctr"/>
          <a:lstStyle/>
          <a:p>
            <a:endParaRPr lang="en-US"/>
          </a:p>
        </p:txBody>
      </p:sp>
      <p:sp>
        <p:nvSpPr>
          <p:cNvPr id="84000" name="Line 1088"/>
          <p:cNvSpPr>
            <a:spLocks noChangeShapeType="1"/>
          </p:cNvSpPr>
          <p:nvPr/>
        </p:nvSpPr>
        <p:spPr bwMode="auto">
          <a:xfrm flipV="1">
            <a:off x="6291263" y="669925"/>
            <a:ext cx="12700" cy="306388"/>
          </a:xfrm>
          <a:prstGeom prst="line">
            <a:avLst/>
          </a:prstGeom>
          <a:noFill/>
          <a:ln w="38100">
            <a:solidFill>
              <a:schemeClr val="bg1"/>
            </a:solidFill>
            <a:round/>
            <a:headEnd/>
            <a:tailEnd/>
          </a:ln>
        </p:spPr>
        <p:txBody>
          <a:bodyPr wrap="none" anchor="ctr"/>
          <a:lstStyle/>
          <a:p>
            <a:endParaRPr lang="en-US"/>
          </a:p>
        </p:txBody>
      </p:sp>
      <p:sp>
        <p:nvSpPr>
          <p:cNvPr id="84001" name="Line 1089"/>
          <p:cNvSpPr>
            <a:spLocks noChangeShapeType="1"/>
          </p:cNvSpPr>
          <p:nvPr/>
        </p:nvSpPr>
        <p:spPr bwMode="auto">
          <a:xfrm flipV="1">
            <a:off x="2847975" y="669925"/>
            <a:ext cx="0" cy="287338"/>
          </a:xfrm>
          <a:prstGeom prst="line">
            <a:avLst/>
          </a:prstGeom>
          <a:noFill/>
          <a:ln w="38100">
            <a:solidFill>
              <a:schemeClr val="bg1"/>
            </a:solidFill>
            <a:round/>
            <a:headEnd/>
            <a:tailEnd/>
          </a:ln>
        </p:spPr>
        <p:txBody>
          <a:bodyPr wrap="none" anchor="ctr"/>
          <a:lstStyle/>
          <a:p>
            <a:endParaRPr lang="en-US"/>
          </a:p>
        </p:txBody>
      </p:sp>
      <p:sp>
        <p:nvSpPr>
          <p:cNvPr id="84002" name="Freeform 1091"/>
          <p:cNvSpPr>
            <a:spLocks/>
          </p:cNvSpPr>
          <p:nvPr/>
        </p:nvSpPr>
        <p:spPr bwMode="auto">
          <a:xfrm>
            <a:off x="7010400" y="4845050"/>
            <a:ext cx="974725" cy="444500"/>
          </a:xfrm>
          <a:custGeom>
            <a:avLst/>
            <a:gdLst>
              <a:gd name="T0" fmla="*/ 0 w 614"/>
              <a:gd name="T1" fmla="*/ 705643641 h 280"/>
              <a:gd name="T2" fmla="*/ 0 w 614"/>
              <a:gd name="T3" fmla="*/ 0 h 280"/>
              <a:gd name="T4" fmla="*/ 1547375719 w 614"/>
              <a:gd name="T5" fmla="*/ 0 h 280"/>
              <a:gd name="T6" fmla="*/ 0 60000 65536"/>
              <a:gd name="T7" fmla="*/ 0 60000 65536"/>
              <a:gd name="T8" fmla="*/ 0 60000 65536"/>
              <a:gd name="T9" fmla="*/ 0 w 614"/>
              <a:gd name="T10" fmla="*/ 0 h 280"/>
              <a:gd name="T11" fmla="*/ 614 w 614"/>
              <a:gd name="T12" fmla="*/ 280 h 280"/>
            </a:gdLst>
            <a:ahLst/>
            <a:cxnLst>
              <a:cxn ang="T6">
                <a:pos x="T0" y="T1"/>
              </a:cxn>
              <a:cxn ang="T7">
                <a:pos x="T2" y="T3"/>
              </a:cxn>
              <a:cxn ang="T8">
                <a:pos x="T4" y="T5"/>
              </a:cxn>
            </a:cxnLst>
            <a:rect l="T9" t="T10" r="T11" b="T12"/>
            <a:pathLst>
              <a:path w="614" h="280">
                <a:moveTo>
                  <a:pt x="0" y="280"/>
                </a:moveTo>
                <a:lnTo>
                  <a:pt x="0" y="0"/>
                </a:lnTo>
                <a:lnTo>
                  <a:pt x="614" y="0"/>
                </a:lnTo>
              </a:path>
            </a:pathLst>
          </a:custGeom>
          <a:noFill/>
          <a:ln w="38100" cmpd="sng">
            <a:solidFill>
              <a:schemeClr val="bg1"/>
            </a:solidFill>
            <a:round/>
            <a:headEnd/>
            <a:tailEnd/>
          </a:ln>
        </p:spPr>
        <p:txBody>
          <a:bodyPr wrap="none" anchor="ctr"/>
          <a:lstStyle/>
          <a:p>
            <a:endParaRPr lang="en-US"/>
          </a:p>
        </p:txBody>
      </p:sp>
      <p:sp>
        <p:nvSpPr>
          <p:cNvPr id="84003" name="Freeform 1092"/>
          <p:cNvSpPr>
            <a:spLocks/>
          </p:cNvSpPr>
          <p:nvPr/>
        </p:nvSpPr>
        <p:spPr bwMode="auto">
          <a:xfrm flipH="1">
            <a:off x="1168400" y="4813300"/>
            <a:ext cx="974725" cy="444500"/>
          </a:xfrm>
          <a:custGeom>
            <a:avLst/>
            <a:gdLst>
              <a:gd name="T0" fmla="*/ 0 w 614"/>
              <a:gd name="T1" fmla="*/ 705643641 h 280"/>
              <a:gd name="T2" fmla="*/ 0 w 614"/>
              <a:gd name="T3" fmla="*/ 0 h 280"/>
              <a:gd name="T4" fmla="*/ 1547375719 w 614"/>
              <a:gd name="T5" fmla="*/ 0 h 280"/>
              <a:gd name="T6" fmla="*/ 0 60000 65536"/>
              <a:gd name="T7" fmla="*/ 0 60000 65536"/>
              <a:gd name="T8" fmla="*/ 0 60000 65536"/>
              <a:gd name="T9" fmla="*/ 0 w 614"/>
              <a:gd name="T10" fmla="*/ 0 h 280"/>
              <a:gd name="T11" fmla="*/ 614 w 614"/>
              <a:gd name="T12" fmla="*/ 280 h 280"/>
            </a:gdLst>
            <a:ahLst/>
            <a:cxnLst>
              <a:cxn ang="T6">
                <a:pos x="T0" y="T1"/>
              </a:cxn>
              <a:cxn ang="T7">
                <a:pos x="T2" y="T3"/>
              </a:cxn>
              <a:cxn ang="T8">
                <a:pos x="T4" y="T5"/>
              </a:cxn>
            </a:cxnLst>
            <a:rect l="T9" t="T10" r="T11" b="T12"/>
            <a:pathLst>
              <a:path w="614" h="280">
                <a:moveTo>
                  <a:pt x="0" y="280"/>
                </a:moveTo>
                <a:lnTo>
                  <a:pt x="0" y="0"/>
                </a:lnTo>
                <a:lnTo>
                  <a:pt x="614" y="0"/>
                </a:lnTo>
              </a:path>
            </a:pathLst>
          </a:custGeom>
          <a:noFill/>
          <a:ln w="38100" cmpd="sng">
            <a:solidFill>
              <a:schemeClr val="bg1"/>
            </a:solidFill>
            <a:round/>
            <a:headEnd/>
            <a:tailEnd/>
          </a:ln>
        </p:spPr>
        <p:txBody>
          <a:bodyPr wrap="none" anchor="ctr"/>
          <a:lstStyle/>
          <a:p>
            <a:endParaRPr lang="en-US"/>
          </a:p>
        </p:txBody>
      </p:sp>
      <p:sp>
        <p:nvSpPr>
          <p:cNvPr id="84004" name="Rectangle 1093"/>
          <p:cNvSpPr>
            <a:spLocks noChangeArrowheads="1"/>
          </p:cNvSpPr>
          <p:nvPr/>
        </p:nvSpPr>
        <p:spPr bwMode="auto">
          <a:xfrm>
            <a:off x="160338" y="4432300"/>
            <a:ext cx="990600" cy="762000"/>
          </a:xfrm>
          <a:prstGeom prst="rect">
            <a:avLst/>
          </a:prstGeom>
          <a:solidFill>
            <a:schemeClr val="tx1"/>
          </a:solidFill>
          <a:ln w="38100">
            <a:solidFill>
              <a:schemeClr val="bg1"/>
            </a:solidFill>
            <a:miter lim="800000"/>
            <a:headEnd/>
            <a:tailEnd/>
          </a:ln>
        </p:spPr>
        <p:txBody>
          <a:bodyPr wrap="none" anchor="ctr"/>
          <a:lstStyle/>
          <a:p>
            <a:endParaRPr lang="en-US"/>
          </a:p>
        </p:txBody>
      </p:sp>
      <p:sp>
        <p:nvSpPr>
          <p:cNvPr id="84005" name="Rectangle 1096"/>
          <p:cNvSpPr>
            <a:spLocks noChangeArrowheads="1"/>
          </p:cNvSpPr>
          <p:nvPr/>
        </p:nvSpPr>
        <p:spPr bwMode="auto">
          <a:xfrm>
            <a:off x="7975600" y="4483100"/>
            <a:ext cx="990600" cy="762000"/>
          </a:xfrm>
          <a:prstGeom prst="rect">
            <a:avLst/>
          </a:prstGeom>
          <a:solidFill>
            <a:schemeClr val="tx1"/>
          </a:solidFill>
          <a:ln w="38100">
            <a:solidFill>
              <a:schemeClr val="bg1"/>
            </a:solidFill>
            <a:miter lim="800000"/>
            <a:headEnd/>
            <a:tailEnd/>
          </a:ln>
        </p:spPr>
        <p:txBody>
          <a:bodyPr wrap="none" anchor="ctr"/>
          <a:lstStyle/>
          <a:p>
            <a:endParaRPr lang="en-US"/>
          </a:p>
        </p:txBody>
      </p:sp>
      <p:sp>
        <p:nvSpPr>
          <p:cNvPr id="84006" name="Text Box 1097"/>
          <p:cNvSpPr txBox="1">
            <a:spLocks noChangeArrowheads="1"/>
          </p:cNvSpPr>
          <p:nvPr/>
        </p:nvSpPr>
        <p:spPr bwMode="auto">
          <a:xfrm>
            <a:off x="204788" y="4514850"/>
            <a:ext cx="909637" cy="549275"/>
          </a:xfrm>
          <a:prstGeom prst="rect">
            <a:avLst/>
          </a:prstGeom>
          <a:noFill/>
          <a:ln w="9525">
            <a:noFill/>
            <a:miter lim="800000"/>
            <a:headEnd/>
            <a:tailEnd/>
          </a:ln>
        </p:spPr>
        <p:txBody>
          <a:bodyPr>
            <a:spAutoFit/>
          </a:bodyPr>
          <a:lstStyle/>
          <a:p>
            <a:pPr algn="l">
              <a:spcBef>
                <a:spcPct val="50000"/>
              </a:spcBef>
            </a:pPr>
            <a:r>
              <a:rPr lang="en-US">
                <a:solidFill>
                  <a:schemeClr val="bg1"/>
                </a:solidFill>
              </a:rPr>
              <a:t>REMOTE</a:t>
            </a:r>
          </a:p>
          <a:p>
            <a:pPr>
              <a:spcBef>
                <a:spcPct val="50000"/>
              </a:spcBef>
            </a:pPr>
            <a:r>
              <a:rPr lang="en-US">
                <a:solidFill>
                  <a:schemeClr val="bg1"/>
                </a:solidFill>
              </a:rPr>
              <a:t>MANUAL</a:t>
            </a:r>
          </a:p>
        </p:txBody>
      </p:sp>
      <p:sp>
        <p:nvSpPr>
          <p:cNvPr id="84007" name="Text Box 1098"/>
          <p:cNvSpPr txBox="1">
            <a:spLocks noChangeArrowheads="1"/>
          </p:cNvSpPr>
          <p:nvPr/>
        </p:nvSpPr>
        <p:spPr bwMode="auto">
          <a:xfrm>
            <a:off x="8010525" y="4543425"/>
            <a:ext cx="923925" cy="549275"/>
          </a:xfrm>
          <a:prstGeom prst="rect">
            <a:avLst/>
          </a:prstGeom>
          <a:noFill/>
          <a:ln w="9525">
            <a:noFill/>
            <a:miter lim="800000"/>
            <a:headEnd/>
            <a:tailEnd/>
          </a:ln>
        </p:spPr>
        <p:txBody>
          <a:bodyPr>
            <a:spAutoFit/>
          </a:bodyPr>
          <a:lstStyle/>
          <a:p>
            <a:pPr algn="l">
              <a:spcBef>
                <a:spcPct val="50000"/>
              </a:spcBef>
            </a:pPr>
            <a:r>
              <a:rPr lang="en-US">
                <a:solidFill>
                  <a:schemeClr val="bg1"/>
                </a:solidFill>
              </a:rPr>
              <a:t>REMOTE</a:t>
            </a:r>
          </a:p>
          <a:p>
            <a:pPr algn="l">
              <a:spcBef>
                <a:spcPct val="50000"/>
              </a:spcBef>
            </a:pPr>
            <a:r>
              <a:rPr lang="en-US">
                <a:solidFill>
                  <a:schemeClr val="bg1"/>
                </a:solidFill>
              </a:rPr>
              <a:t>MANUAL</a:t>
            </a:r>
          </a:p>
        </p:txBody>
      </p:sp>
      <p:sp>
        <p:nvSpPr>
          <p:cNvPr id="84008" name="Text Box 1099"/>
          <p:cNvSpPr txBox="1">
            <a:spLocks noChangeArrowheads="1"/>
          </p:cNvSpPr>
          <p:nvPr/>
        </p:nvSpPr>
        <p:spPr bwMode="auto">
          <a:xfrm>
            <a:off x="160338" y="347663"/>
            <a:ext cx="1114425" cy="784225"/>
          </a:xfrm>
          <a:prstGeom prst="rect">
            <a:avLst/>
          </a:prstGeom>
          <a:noFill/>
          <a:ln w="9525">
            <a:noFill/>
            <a:miter lim="800000"/>
            <a:headEnd/>
            <a:tailEnd/>
          </a:ln>
        </p:spPr>
        <p:txBody>
          <a:bodyPr>
            <a:spAutoFit/>
          </a:bodyPr>
          <a:lstStyle/>
          <a:p>
            <a:pPr>
              <a:spcBef>
                <a:spcPct val="50000"/>
              </a:spcBef>
            </a:pPr>
            <a:r>
              <a:rPr lang="en-US" sz="1800">
                <a:solidFill>
                  <a:schemeClr val="bg1"/>
                </a:solidFill>
              </a:rPr>
              <a:t>SG-1 </a:t>
            </a:r>
          </a:p>
          <a:p>
            <a:pPr>
              <a:spcBef>
                <a:spcPct val="50000"/>
              </a:spcBef>
            </a:pPr>
            <a:r>
              <a:rPr lang="en-US" sz="1800">
                <a:solidFill>
                  <a:schemeClr val="bg1"/>
                </a:solidFill>
              </a:rPr>
              <a:t>LEVEL</a:t>
            </a:r>
          </a:p>
        </p:txBody>
      </p:sp>
      <p:sp>
        <p:nvSpPr>
          <p:cNvPr id="84009" name="Text Box 1101"/>
          <p:cNvSpPr txBox="1">
            <a:spLocks noChangeArrowheads="1"/>
          </p:cNvSpPr>
          <p:nvPr/>
        </p:nvSpPr>
        <p:spPr bwMode="auto">
          <a:xfrm>
            <a:off x="7820025" y="347663"/>
            <a:ext cx="1114425" cy="784225"/>
          </a:xfrm>
          <a:prstGeom prst="rect">
            <a:avLst/>
          </a:prstGeom>
          <a:noFill/>
          <a:ln w="9525">
            <a:noFill/>
            <a:miter lim="800000"/>
            <a:headEnd/>
            <a:tailEnd/>
          </a:ln>
        </p:spPr>
        <p:txBody>
          <a:bodyPr>
            <a:spAutoFit/>
          </a:bodyPr>
          <a:lstStyle/>
          <a:p>
            <a:pPr>
              <a:spcBef>
                <a:spcPct val="50000"/>
              </a:spcBef>
            </a:pPr>
            <a:r>
              <a:rPr lang="en-US" sz="1800">
                <a:solidFill>
                  <a:schemeClr val="bg1"/>
                </a:solidFill>
              </a:rPr>
              <a:t>SG-2 </a:t>
            </a:r>
          </a:p>
          <a:p>
            <a:pPr>
              <a:spcBef>
                <a:spcPct val="50000"/>
              </a:spcBef>
            </a:pPr>
            <a:r>
              <a:rPr lang="en-US" sz="1800">
                <a:solidFill>
                  <a:schemeClr val="bg1"/>
                </a:solidFill>
              </a:rPr>
              <a:t>LEVEL</a:t>
            </a:r>
          </a:p>
        </p:txBody>
      </p:sp>
      <p:sp>
        <p:nvSpPr>
          <p:cNvPr id="84010" name="Text Box 1102"/>
          <p:cNvSpPr txBox="1">
            <a:spLocks noChangeArrowheads="1"/>
          </p:cNvSpPr>
          <p:nvPr/>
        </p:nvSpPr>
        <p:spPr bwMode="auto">
          <a:xfrm>
            <a:off x="1843088" y="23813"/>
            <a:ext cx="1978025" cy="646112"/>
          </a:xfrm>
          <a:prstGeom prst="rect">
            <a:avLst/>
          </a:prstGeom>
          <a:noFill/>
          <a:ln w="9525">
            <a:noFill/>
            <a:miter lim="800000"/>
            <a:headEnd/>
            <a:tailEnd/>
          </a:ln>
        </p:spPr>
        <p:txBody>
          <a:bodyPr>
            <a:spAutoFit/>
          </a:bodyPr>
          <a:lstStyle/>
          <a:p>
            <a:pPr>
              <a:spcBef>
                <a:spcPct val="50000"/>
              </a:spcBef>
            </a:pPr>
            <a:r>
              <a:rPr lang="en-US" sz="1800">
                <a:solidFill>
                  <a:schemeClr val="bg1"/>
                </a:solidFill>
              </a:rPr>
              <a:t>SG-2 &gt; SG-1 PRESS</a:t>
            </a:r>
          </a:p>
        </p:txBody>
      </p:sp>
      <p:sp>
        <p:nvSpPr>
          <p:cNvPr id="84011" name="Text Box 1103"/>
          <p:cNvSpPr txBox="1">
            <a:spLocks noChangeArrowheads="1"/>
          </p:cNvSpPr>
          <p:nvPr/>
        </p:nvSpPr>
        <p:spPr bwMode="auto">
          <a:xfrm>
            <a:off x="5522913" y="23813"/>
            <a:ext cx="1679575" cy="646112"/>
          </a:xfrm>
          <a:prstGeom prst="rect">
            <a:avLst/>
          </a:prstGeom>
          <a:noFill/>
          <a:ln w="9525">
            <a:noFill/>
            <a:miter lim="800000"/>
            <a:headEnd/>
            <a:tailEnd/>
          </a:ln>
        </p:spPr>
        <p:txBody>
          <a:bodyPr>
            <a:spAutoFit/>
          </a:bodyPr>
          <a:lstStyle/>
          <a:p>
            <a:pPr>
              <a:spcBef>
                <a:spcPct val="50000"/>
              </a:spcBef>
            </a:pPr>
            <a:r>
              <a:rPr lang="en-US" sz="1800">
                <a:solidFill>
                  <a:schemeClr val="bg1"/>
                </a:solidFill>
              </a:rPr>
              <a:t>SG-1 &gt; SG-2 PRESS</a:t>
            </a:r>
          </a:p>
        </p:txBody>
      </p:sp>
      <p:sp>
        <p:nvSpPr>
          <p:cNvPr id="84012" name="Text Box 1104"/>
          <p:cNvSpPr txBox="1">
            <a:spLocks noChangeArrowheads="1"/>
          </p:cNvSpPr>
          <p:nvPr/>
        </p:nvSpPr>
        <p:spPr bwMode="auto">
          <a:xfrm>
            <a:off x="7937500" y="6457950"/>
            <a:ext cx="1104900" cy="244475"/>
          </a:xfrm>
          <a:prstGeom prst="rect">
            <a:avLst/>
          </a:prstGeom>
          <a:noFill/>
          <a:ln w="9525">
            <a:noFill/>
            <a:miter lim="800000"/>
            <a:headEnd/>
            <a:tailEnd/>
          </a:ln>
        </p:spPr>
        <p:txBody>
          <a:bodyPr>
            <a:spAutoFit/>
          </a:bodyPr>
          <a:lstStyle/>
          <a:p>
            <a:pPr algn="l">
              <a:spcBef>
                <a:spcPct val="50000"/>
              </a:spcBef>
            </a:pPr>
            <a:r>
              <a:rPr lang="en-US" sz="1000">
                <a:solidFill>
                  <a:schemeClr val="bg1"/>
                </a:solidFill>
              </a:rPr>
              <a:t>N001-13.06-59</a:t>
            </a:r>
          </a:p>
        </p:txBody>
      </p:sp>
      <p:sp>
        <p:nvSpPr>
          <p:cNvPr id="46" name="Donut 45"/>
          <p:cNvSpPr/>
          <p:nvPr/>
        </p:nvSpPr>
        <p:spPr>
          <a:xfrm>
            <a:off x="2797175" y="2509838"/>
            <a:ext cx="68263" cy="60325"/>
          </a:xfrm>
          <a:prstGeom prst="donut">
            <a:avLst/>
          </a:prstGeom>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en-US">
              <a:solidFill>
                <a:schemeClr val="tx1"/>
              </a:solidFill>
            </a:endParaRPr>
          </a:p>
        </p:txBody>
      </p:sp>
      <p:sp>
        <p:nvSpPr>
          <p:cNvPr id="47" name="Donut 46"/>
          <p:cNvSpPr/>
          <p:nvPr/>
        </p:nvSpPr>
        <p:spPr>
          <a:xfrm>
            <a:off x="6251575" y="2509838"/>
            <a:ext cx="73025" cy="63500"/>
          </a:xfrm>
          <a:prstGeom prst="donut">
            <a:avLst/>
          </a:prstGeom>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en-US">
              <a:solidFill>
                <a:schemeClr val="tx1"/>
              </a:solidFill>
            </a:endParaRPr>
          </a:p>
        </p:txBody>
      </p:sp>
      <p:sp>
        <p:nvSpPr>
          <p:cNvPr id="84015" name="TextBox 47"/>
          <p:cNvSpPr txBox="1">
            <a:spLocks noChangeArrowheads="1"/>
          </p:cNvSpPr>
          <p:nvPr/>
        </p:nvSpPr>
        <p:spPr bwMode="auto">
          <a:xfrm>
            <a:off x="2552700" y="987425"/>
            <a:ext cx="590550" cy="646113"/>
          </a:xfrm>
          <a:prstGeom prst="rect">
            <a:avLst/>
          </a:prstGeom>
          <a:noFill/>
          <a:ln w="9525">
            <a:noFill/>
            <a:miter lim="800000"/>
            <a:headEnd/>
            <a:tailEnd/>
          </a:ln>
        </p:spPr>
        <p:txBody>
          <a:bodyPr>
            <a:spAutoFit/>
          </a:bodyPr>
          <a:lstStyle/>
          <a:p>
            <a:r>
              <a:rPr lang="en-US">
                <a:solidFill>
                  <a:schemeClr val="bg1"/>
                </a:solidFill>
              </a:rPr>
              <a:t>And Gate “A”</a:t>
            </a:r>
          </a:p>
        </p:txBody>
      </p:sp>
      <p:sp>
        <p:nvSpPr>
          <p:cNvPr id="84016" name="TextBox 48"/>
          <p:cNvSpPr txBox="1">
            <a:spLocks noChangeArrowheads="1"/>
          </p:cNvSpPr>
          <p:nvPr/>
        </p:nvSpPr>
        <p:spPr bwMode="auto">
          <a:xfrm>
            <a:off x="2216150" y="2847975"/>
            <a:ext cx="590550" cy="646113"/>
          </a:xfrm>
          <a:prstGeom prst="rect">
            <a:avLst/>
          </a:prstGeom>
          <a:noFill/>
          <a:ln w="9525">
            <a:noFill/>
            <a:miter lim="800000"/>
            <a:headEnd/>
            <a:tailEnd/>
          </a:ln>
        </p:spPr>
        <p:txBody>
          <a:bodyPr>
            <a:spAutoFit/>
          </a:bodyPr>
          <a:lstStyle/>
          <a:p>
            <a:r>
              <a:rPr lang="en-US">
                <a:solidFill>
                  <a:schemeClr val="bg1"/>
                </a:solidFill>
              </a:rPr>
              <a:t>And Gate “B”</a:t>
            </a:r>
          </a:p>
        </p:txBody>
      </p:sp>
      <p:sp>
        <p:nvSpPr>
          <p:cNvPr id="84017" name="TextBox 49"/>
          <p:cNvSpPr txBox="1">
            <a:spLocks noChangeArrowheads="1"/>
          </p:cNvSpPr>
          <p:nvPr/>
        </p:nvSpPr>
        <p:spPr bwMode="auto">
          <a:xfrm>
            <a:off x="5999163" y="987425"/>
            <a:ext cx="590550" cy="646113"/>
          </a:xfrm>
          <a:prstGeom prst="rect">
            <a:avLst/>
          </a:prstGeom>
          <a:noFill/>
          <a:ln w="9525">
            <a:noFill/>
            <a:miter lim="800000"/>
            <a:headEnd/>
            <a:tailEnd/>
          </a:ln>
        </p:spPr>
        <p:txBody>
          <a:bodyPr>
            <a:spAutoFit/>
          </a:bodyPr>
          <a:lstStyle/>
          <a:p>
            <a:r>
              <a:rPr lang="en-US">
                <a:solidFill>
                  <a:schemeClr val="bg1"/>
                </a:solidFill>
              </a:rPr>
              <a:t>And Gate “C”</a:t>
            </a:r>
          </a:p>
        </p:txBody>
      </p:sp>
      <p:sp>
        <p:nvSpPr>
          <p:cNvPr id="84018" name="TextBox 50"/>
          <p:cNvSpPr txBox="1">
            <a:spLocks noChangeArrowheads="1"/>
          </p:cNvSpPr>
          <p:nvPr/>
        </p:nvSpPr>
        <p:spPr bwMode="auto">
          <a:xfrm>
            <a:off x="6303963" y="2816225"/>
            <a:ext cx="590550" cy="646113"/>
          </a:xfrm>
          <a:prstGeom prst="rect">
            <a:avLst/>
          </a:prstGeom>
          <a:noFill/>
          <a:ln w="9525">
            <a:noFill/>
            <a:miter lim="800000"/>
            <a:headEnd/>
            <a:tailEnd/>
          </a:ln>
        </p:spPr>
        <p:txBody>
          <a:bodyPr>
            <a:spAutoFit/>
          </a:bodyPr>
          <a:lstStyle/>
          <a:p>
            <a:r>
              <a:rPr lang="en-US">
                <a:solidFill>
                  <a:schemeClr val="bg1"/>
                </a:solidFill>
              </a:rPr>
              <a:t>And Gate “D”</a:t>
            </a:r>
          </a:p>
        </p:txBody>
      </p:sp>
      <p:sp>
        <p:nvSpPr>
          <p:cNvPr id="84019" name="TextBox 51"/>
          <p:cNvSpPr txBox="1">
            <a:spLocks noChangeArrowheads="1"/>
          </p:cNvSpPr>
          <p:nvPr/>
        </p:nvSpPr>
        <p:spPr bwMode="auto">
          <a:xfrm>
            <a:off x="2057400" y="5434013"/>
            <a:ext cx="590550" cy="461962"/>
          </a:xfrm>
          <a:prstGeom prst="rect">
            <a:avLst/>
          </a:prstGeom>
          <a:noFill/>
          <a:ln w="9525">
            <a:noFill/>
            <a:miter lim="800000"/>
            <a:headEnd/>
            <a:tailEnd/>
          </a:ln>
        </p:spPr>
        <p:txBody>
          <a:bodyPr>
            <a:spAutoFit/>
          </a:bodyPr>
          <a:lstStyle/>
          <a:p>
            <a:r>
              <a:rPr lang="en-US">
                <a:solidFill>
                  <a:schemeClr val="bg1"/>
                </a:solidFill>
              </a:rPr>
              <a:t>Or Gate </a:t>
            </a:r>
          </a:p>
        </p:txBody>
      </p:sp>
      <p:sp>
        <p:nvSpPr>
          <p:cNvPr id="84020" name="TextBox 52"/>
          <p:cNvSpPr txBox="1">
            <a:spLocks noChangeArrowheads="1"/>
          </p:cNvSpPr>
          <p:nvPr/>
        </p:nvSpPr>
        <p:spPr bwMode="auto">
          <a:xfrm>
            <a:off x="6511925" y="5434013"/>
            <a:ext cx="590550" cy="461962"/>
          </a:xfrm>
          <a:prstGeom prst="rect">
            <a:avLst/>
          </a:prstGeom>
          <a:noFill/>
          <a:ln w="9525">
            <a:noFill/>
            <a:miter lim="800000"/>
            <a:headEnd/>
            <a:tailEnd/>
          </a:ln>
        </p:spPr>
        <p:txBody>
          <a:bodyPr>
            <a:spAutoFit/>
          </a:bodyPr>
          <a:lstStyle/>
          <a:p>
            <a:r>
              <a:rPr lang="en-US">
                <a:solidFill>
                  <a:schemeClr val="bg1"/>
                </a:solidFill>
              </a:rPr>
              <a:t>Or Gate </a:t>
            </a:r>
          </a:p>
        </p:txBody>
      </p:sp>
      <p:grpSp>
        <p:nvGrpSpPr>
          <p:cNvPr id="2" name="Group 64"/>
          <p:cNvGrpSpPr>
            <a:grpSpLocks/>
          </p:cNvGrpSpPr>
          <p:nvPr/>
        </p:nvGrpSpPr>
        <p:grpSpPr bwMode="auto">
          <a:xfrm>
            <a:off x="204788" y="1387475"/>
            <a:ext cx="1500187" cy="2795588"/>
            <a:chOff x="204788" y="1387475"/>
            <a:chExt cx="1499838" cy="2795310"/>
          </a:xfrm>
        </p:grpSpPr>
        <p:grpSp>
          <p:nvGrpSpPr>
            <p:cNvPr id="84048" name="Group 63"/>
            <p:cNvGrpSpPr>
              <a:grpSpLocks/>
            </p:cNvGrpSpPr>
            <p:nvPr/>
          </p:nvGrpSpPr>
          <p:grpSpPr bwMode="auto">
            <a:xfrm>
              <a:off x="204788" y="1387475"/>
              <a:ext cx="1499838" cy="2795310"/>
              <a:chOff x="204788" y="1387475"/>
              <a:chExt cx="1499838" cy="2795310"/>
            </a:xfrm>
          </p:grpSpPr>
          <p:grpSp>
            <p:nvGrpSpPr>
              <p:cNvPr id="84051" name="Group 5"/>
              <p:cNvGrpSpPr>
                <a:grpSpLocks/>
              </p:cNvGrpSpPr>
              <p:nvPr/>
            </p:nvGrpSpPr>
            <p:grpSpPr bwMode="auto">
              <a:xfrm>
                <a:off x="204788" y="1387475"/>
                <a:ext cx="1409700" cy="2609850"/>
                <a:chOff x="4606" y="192"/>
                <a:chExt cx="888" cy="1644"/>
              </a:xfrm>
            </p:grpSpPr>
            <p:sp>
              <p:nvSpPr>
                <p:cNvPr id="84053" name="Oval 6"/>
                <p:cNvSpPr>
                  <a:spLocks noChangeArrowheads="1"/>
                </p:cNvSpPr>
                <p:nvPr/>
              </p:nvSpPr>
              <p:spPr bwMode="auto">
                <a:xfrm>
                  <a:off x="4774" y="1260"/>
                  <a:ext cx="554" cy="576"/>
                </a:xfrm>
                <a:prstGeom prst="ellipse">
                  <a:avLst/>
                </a:prstGeom>
                <a:noFill/>
                <a:ln w="38100">
                  <a:solidFill>
                    <a:schemeClr val="bg1"/>
                  </a:solidFill>
                  <a:round/>
                  <a:headEnd/>
                  <a:tailEnd/>
                </a:ln>
              </p:spPr>
              <p:txBody>
                <a:bodyPr wrap="none" anchor="ctr"/>
                <a:lstStyle/>
                <a:p>
                  <a:endParaRPr lang="en-US"/>
                </a:p>
              </p:txBody>
            </p:sp>
            <p:sp>
              <p:nvSpPr>
                <p:cNvPr id="84054" name="Rectangle 7"/>
                <p:cNvSpPr>
                  <a:spLocks noChangeArrowheads="1"/>
                </p:cNvSpPr>
                <p:nvPr/>
              </p:nvSpPr>
              <p:spPr bwMode="auto">
                <a:xfrm>
                  <a:off x="4776" y="960"/>
                  <a:ext cx="552" cy="588"/>
                </a:xfrm>
                <a:prstGeom prst="rect">
                  <a:avLst/>
                </a:prstGeom>
                <a:solidFill>
                  <a:schemeClr val="tx2"/>
                </a:solidFill>
                <a:ln w="38100">
                  <a:solidFill>
                    <a:schemeClr val="bg1"/>
                  </a:solidFill>
                  <a:miter lim="800000"/>
                  <a:headEnd/>
                  <a:tailEnd/>
                </a:ln>
              </p:spPr>
              <p:txBody>
                <a:bodyPr wrap="none" anchor="ctr"/>
                <a:lstStyle/>
                <a:p>
                  <a:endParaRPr lang="en-US"/>
                </a:p>
              </p:txBody>
            </p:sp>
            <p:sp>
              <p:nvSpPr>
                <p:cNvPr id="84055" name="Oval 8"/>
                <p:cNvSpPr>
                  <a:spLocks noChangeArrowheads="1"/>
                </p:cNvSpPr>
                <p:nvPr/>
              </p:nvSpPr>
              <p:spPr bwMode="auto">
                <a:xfrm>
                  <a:off x="4616" y="192"/>
                  <a:ext cx="874" cy="576"/>
                </a:xfrm>
                <a:prstGeom prst="ellipse">
                  <a:avLst/>
                </a:prstGeom>
                <a:solidFill>
                  <a:schemeClr val="tx1"/>
                </a:solidFill>
                <a:ln w="38100">
                  <a:solidFill>
                    <a:schemeClr val="bg1"/>
                  </a:solidFill>
                  <a:round/>
                  <a:headEnd/>
                  <a:tailEnd/>
                </a:ln>
              </p:spPr>
              <p:txBody>
                <a:bodyPr wrap="none" anchor="ctr"/>
                <a:lstStyle/>
                <a:p>
                  <a:endParaRPr lang="en-US"/>
                </a:p>
              </p:txBody>
            </p:sp>
            <p:sp>
              <p:nvSpPr>
                <p:cNvPr id="84056" name="Rectangle 9"/>
                <p:cNvSpPr>
                  <a:spLocks noChangeArrowheads="1"/>
                </p:cNvSpPr>
                <p:nvPr/>
              </p:nvSpPr>
              <p:spPr bwMode="auto">
                <a:xfrm>
                  <a:off x="4614" y="504"/>
                  <a:ext cx="876" cy="318"/>
                </a:xfrm>
                <a:prstGeom prst="rect">
                  <a:avLst/>
                </a:prstGeom>
                <a:solidFill>
                  <a:schemeClr val="tx2"/>
                </a:solidFill>
                <a:ln w="38100">
                  <a:solidFill>
                    <a:schemeClr val="bg1"/>
                  </a:solidFill>
                  <a:miter lim="800000"/>
                  <a:headEnd/>
                  <a:tailEnd/>
                </a:ln>
              </p:spPr>
              <p:txBody>
                <a:bodyPr wrap="none" anchor="ctr"/>
                <a:lstStyle/>
                <a:p>
                  <a:endParaRPr lang="en-US"/>
                </a:p>
              </p:txBody>
            </p:sp>
            <p:sp>
              <p:nvSpPr>
                <p:cNvPr id="84057" name="Line 10"/>
                <p:cNvSpPr>
                  <a:spLocks noChangeShapeType="1"/>
                </p:cNvSpPr>
                <p:nvPr/>
              </p:nvSpPr>
              <p:spPr bwMode="auto">
                <a:xfrm flipV="1">
                  <a:off x="5326" y="826"/>
                  <a:ext cx="168" cy="150"/>
                </a:xfrm>
                <a:prstGeom prst="line">
                  <a:avLst/>
                </a:prstGeom>
                <a:noFill/>
                <a:ln w="38100">
                  <a:solidFill>
                    <a:schemeClr val="bg1"/>
                  </a:solidFill>
                  <a:round/>
                  <a:headEnd/>
                  <a:tailEnd/>
                </a:ln>
              </p:spPr>
              <p:txBody>
                <a:bodyPr wrap="none" anchor="ctr"/>
                <a:lstStyle/>
                <a:p>
                  <a:endParaRPr lang="en-US"/>
                </a:p>
              </p:txBody>
            </p:sp>
            <p:sp>
              <p:nvSpPr>
                <p:cNvPr id="84058" name="Line 11"/>
                <p:cNvSpPr>
                  <a:spLocks noChangeShapeType="1"/>
                </p:cNvSpPr>
                <p:nvPr/>
              </p:nvSpPr>
              <p:spPr bwMode="auto">
                <a:xfrm flipH="1" flipV="1">
                  <a:off x="4606" y="822"/>
                  <a:ext cx="190" cy="136"/>
                </a:xfrm>
                <a:prstGeom prst="line">
                  <a:avLst/>
                </a:prstGeom>
                <a:noFill/>
                <a:ln w="38100">
                  <a:solidFill>
                    <a:schemeClr val="bg1"/>
                  </a:solidFill>
                  <a:round/>
                  <a:headEnd/>
                  <a:tailEnd/>
                </a:ln>
              </p:spPr>
              <p:txBody>
                <a:bodyPr wrap="none" anchor="ctr"/>
                <a:lstStyle/>
                <a:p>
                  <a:endParaRPr lang="en-US"/>
                </a:p>
              </p:txBody>
            </p:sp>
          </p:grpSp>
          <p:sp>
            <p:nvSpPr>
              <p:cNvPr id="63" name="Freeform 62"/>
              <p:cNvSpPr/>
              <p:nvPr/>
            </p:nvSpPr>
            <p:spPr>
              <a:xfrm>
                <a:off x="1168176" y="3082756"/>
                <a:ext cx="536450" cy="1100029"/>
              </a:xfrm>
              <a:custGeom>
                <a:avLst/>
                <a:gdLst>
                  <a:gd name="connsiteX0" fmla="*/ 137766 w 536226"/>
                  <a:gd name="connsiteY0" fmla="*/ 111760 h 1099860"/>
                  <a:gd name="connsiteX1" fmla="*/ 178406 w 536226"/>
                  <a:gd name="connsiteY1" fmla="*/ 0 h 1099860"/>
                  <a:gd name="connsiteX2" fmla="*/ 219046 w 536226"/>
                  <a:gd name="connsiteY2" fmla="*/ 10160 h 1099860"/>
                  <a:gd name="connsiteX3" fmla="*/ 208886 w 536226"/>
                  <a:gd name="connsiteY3" fmla="*/ 60960 h 1099860"/>
                  <a:gd name="connsiteX4" fmla="*/ 168246 w 536226"/>
                  <a:gd name="connsiteY4" fmla="*/ 50800 h 1099860"/>
                  <a:gd name="connsiteX5" fmla="*/ 158086 w 536226"/>
                  <a:gd name="connsiteY5" fmla="*/ 20320 h 1099860"/>
                  <a:gd name="connsiteX6" fmla="*/ 208886 w 536226"/>
                  <a:gd name="connsiteY6" fmla="*/ 30480 h 1099860"/>
                  <a:gd name="connsiteX7" fmla="*/ 219046 w 536226"/>
                  <a:gd name="connsiteY7" fmla="*/ 60960 h 1099860"/>
                  <a:gd name="connsiteX8" fmla="*/ 259686 w 536226"/>
                  <a:gd name="connsiteY8" fmla="*/ 40640 h 1099860"/>
                  <a:gd name="connsiteX9" fmla="*/ 290166 w 536226"/>
                  <a:gd name="connsiteY9" fmla="*/ 30480 h 1099860"/>
                  <a:gd name="connsiteX10" fmla="*/ 300326 w 536226"/>
                  <a:gd name="connsiteY10" fmla="*/ 60960 h 1099860"/>
                  <a:gd name="connsiteX11" fmla="*/ 269846 w 536226"/>
                  <a:gd name="connsiteY11" fmla="*/ 81280 h 1099860"/>
                  <a:gd name="connsiteX12" fmla="*/ 310486 w 536226"/>
                  <a:gd name="connsiteY12" fmla="*/ 60960 h 1099860"/>
                  <a:gd name="connsiteX13" fmla="*/ 351126 w 536226"/>
                  <a:gd name="connsiteY13" fmla="*/ 71120 h 1099860"/>
                  <a:gd name="connsiteX14" fmla="*/ 351126 w 536226"/>
                  <a:gd name="connsiteY14" fmla="*/ 152400 h 1099860"/>
                  <a:gd name="connsiteX15" fmla="*/ 340966 w 536226"/>
                  <a:gd name="connsiteY15" fmla="*/ 172720 h 1099860"/>
                  <a:gd name="connsiteX16" fmla="*/ 320646 w 536226"/>
                  <a:gd name="connsiteY16" fmla="*/ 203200 h 1099860"/>
                  <a:gd name="connsiteX17" fmla="*/ 300326 w 536226"/>
                  <a:gd name="connsiteY17" fmla="*/ 203200 h 1099860"/>
                  <a:gd name="connsiteX18" fmla="*/ 371446 w 536226"/>
                  <a:gd name="connsiteY18" fmla="*/ 233680 h 1099860"/>
                  <a:gd name="connsiteX19" fmla="*/ 381606 w 536226"/>
                  <a:gd name="connsiteY19" fmla="*/ 264160 h 1099860"/>
                  <a:gd name="connsiteX20" fmla="*/ 371446 w 536226"/>
                  <a:gd name="connsiteY20" fmla="*/ 335280 h 1099860"/>
                  <a:gd name="connsiteX21" fmla="*/ 401926 w 536226"/>
                  <a:gd name="connsiteY21" fmla="*/ 345440 h 1099860"/>
                  <a:gd name="connsiteX22" fmla="*/ 422246 w 536226"/>
                  <a:gd name="connsiteY22" fmla="*/ 375920 h 1099860"/>
                  <a:gd name="connsiteX23" fmla="*/ 381606 w 536226"/>
                  <a:gd name="connsiteY23" fmla="*/ 386080 h 1099860"/>
                  <a:gd name="connsiteX24" fmla="*/ 351126 w 536226"/>
                  <a:gd name="connsiteY24" fmla="*/ 396240 h 1099860"/>
                  <a:gd name="connsiteX25" fmla="*/ 371446 w 536226"/>
                  <a:gd name="connsiteY25" fmla="*/ 436880 h 1099860"/>
                  <a:gd name="connsiteX26" fmla="*/ 422246 w 536226"/>
                  <a:gd name="connsiteY26" fmla="*/ 487680 h 1099860"/>
                  <a:gd name="connsiteX27" fmla="*/ 391766 w 536226"/>
                  <a:gd name="connsiteY27" fmla="*/ 508000 h 1099860"/>
                  <a:gd name="connsiteX28" fmla="*/ 371446 w 536226"/>
                  <a:gd name="connsiteY28" fmla="*/ 508000 h 1099860"/>
                  <a:gd name="connsiteX29" fmla="*/ 351126 w 536226"/>
                  <a:gd name="connsiteY29" fmla="*/ 538480 h 1099860"/>
                  <a:gd name="connsiteX30" fmla="*/ 320646 w 536226"/>
                  <a:gd name="connsiteY30" fmla="*/ 548640 h 1099860"/>
                  <a:gd name="connsiteX31" fmla="*/ 351126 w 536226"/>
                  <a:gd name="connsiteY31" fmla="*/ 609600 h 1099860"/>
                  <a:gd name="connsiteX32" fmla="*/ 340966 w 536226"/>
                  <a:gd name="connsiteY32" fmla="*/ 650240 h 1099860"/>
                  <a:gd name="connsiteX33" fmla="*/ 320646 w 536226"/>
                  <a:gd name="connsiteY33" fmla="*/ 660400 h 1099860"/>
                  <a:gd name="connsiteX34" fmla="*/ 310486 w 536226"/>
                  <a:gd name="connsiteY34" fmla="*/ 619760 h 1099860"/>
                  <a:gd name="connsiteX35" fmla="*/ 300326 w 536226"/>
                  <a:gd name="connsiteY35" fmla="*/ 548640 h 1099860"/>
                  <a:gd name="connsiteX36" fmla="*/ 269846 w 536226"/>
                  <a:gd name="connsiteY36" fmla="*/ 528320 h 1099860"/>
                  <a:gd name="connsiteX37" fmla="*/ 208886 w 536226"/>
                  <a:gd name="connsiteY37" fmla="*/ 508000 h 1099860"/>
                  <a:gd name="connsiteX38" fmla="*/ 219046 w 536226"/>
                  <a:gd name="connsiteY38" fmla="*/ 477520 h 1099860"/>
                  <a:gd name="connsiteX39" fmla="*/ 249526 w 536226"/>
                  <a:gd name="connsiteY39" fmla="*/ 457200 h 1099860"/>
                  <a:gd name="connsiteX40" fmla="*/ 259686 w 536226"/>
                  <a:gd name="connsiteY40" fmla="*/ 416560 h 1099860"/>
                  <a:gd name="connsiteX41" fmla="*/ 290166 w 536226"/>
                  <a:gd name="connsiteY41" fmla="*/ 386080 h 1099860"/>
                  <a:gd name="connsiteX42" fmla="*/ 219046 w 536226"/>
                  <a:gd name="connsiteY42" fmla="*/ 355600 h 1099860"/>
                  <a:gd name="connsiteX43" fmla="*/ 208886 w 536226"/>
                  <a:gd name="connsiteY43" fmla="*/ 233680 h 1099860"/>
                  <a:gd name="connsiteX44" fmla="*/ 178406 w 536226"/>
                  <a:gd name="connsiteY44" fmla="*/ 223520 h 1099860"/>
                  <a:gd name="connsiteX45" fmla="*/ 229206 w 536226"/>
                  <a:gd name="connsiteY45" fmla="*/ 172720 h 1099860"/>
                  <a:gd name="connsiteX46" fmla="*/ 219046 w 536226"/>
                  <a:gd name="connsiteY46" fmla="*/ 142240 h 1099860"/>
                  <a:gd name="connsiteX47" fmla="*/ 188566 w 536226"/>
                  <a:gd name="connsiteY47" fmla="*/ 152400 h 1099860"/>
                  <a:gd name="connsiteX48" fmla="*/ 127606 w 536226"/>
                  <a:gd name="connsiteY48" fmla="*/ 162560 h 1099860"/>
                  <a:gd name="connsiteX49" fmla="*/ 168246 w 536226"/>
                  <a:gd name="connsiteY49" fmla="*/ 182880 h 1099860"/>
                  <a:gd name="connsiteX50" fmla="*/ 249526 w 536226"/>
                  <a:gd name="connsiteY50" fmla="*/ 172720 h 1099860"/>
                  <a:gd name="connsiteX51" fmla="*/ 259686 w 536226"/>
                  <a:gd name="connsiteY51" fmla="*/ 203200 h 1099860"/>
                  <a:gd name="connsiteX52" fmla="*/ 290166 w 536226"/>
                  <a:gd name="connsiteY52" fmla="*/ 213360 h 1099860"/>
                  <a:gd name="connsiteX53" fmla="*/ 340966 w 536226"/>
                  <a:gd name="connsiteY53" fmla="*/ 162560 h 1099860"/>
                  <a:gd name="connsiteX54" fmla="*/ 320646 w 536226"/>
                  <a:gd name="connsiteY54" fmla="*/ 121920 h 1099860"/>
                  <a:gd name="connsiteX55" fmla="*/ 259686 w 536226"/>
                  <a:gd name="connsiteY55" fmla="*/ 101600 h 1099860"/>
                  <a:gd name="connsiteX56" fmla="*/ 229206 w 536226"/>
                  <a:gd name="connsiteY56" fmla="*/ 81280 h 1099860"/>
                  <a:gd name="connsiteX57" fmla="*/ 198726 w 536226"/>
                  <a:gd name="connsiteY57" fmla="*/ 60960 h 1099860"/>
                  <a:gd name="connsiteX58" fmla="*/ 168246 w 536226"/>
                  <a:gd name="connsiteY58" fmla="*/ 71120 h 1099860"/>
                  <a:gd name="connsiteX59" fmla="*/ 158086 w 536226"/>
                  <a:gd name="connsiteY59" fmla="*/ 101600 h 1099860"/>
                  <a:gd name="connsiteX60" fmla="*/ 137766 w 536226"/>
                  <a:gd name="connsiteY60" fmla="*/ 132080 h 1099860"/>
                  <a:gd name="connsiteX61" fmla="*/ 147926 w 536226"/>
                  <a:gd name="connsiteY61" fmla="*/ 172720 h 1099860"/>
                  <a:gd name="connsiteX62" fmla="*/ 208886 w 536226"/>
                  <a:gd name="connsiteY62" fmla="*/ 223520 h 1099860"/>
                  <a:gd name="connsiteX63" fmla="*/ 259686 w 536226"/>
                  <a:gd name="connsiteY63" fmla="*/ 233680 h 1099860"/>
                  <a:gd name="connsiteX64" fmla="*/ 290166 w 536226"/>
                  <a:gd name="connsiteY64" fmla="*/ 243840 h 1099860"/>
                  <a:gd name="connsiteX65" fmla="*/ 249526 w 536226"/>
                  <a:gd name="connsiteY65" fmla="*/ 284480 h 1099860"/>
                  <a:gd name="connsiteX66" fmla="*/ 239366 w 536226"/>
                  <a:gd name="connsiteY66" fmla="*/ 314960 h 1099860"/>
                  <a:gd name="connsiteX67" fmla="*/ 269846 w 536226"/>
                  <a:gd name="connsiteY67" fmla="*/ 325120 h 1099860"/>
                  <a:gd name="connsiteX68" fmla="*/ 300326 w 536226"/>
                  <a:gd name="connsiteY68" fmla="*/ 294640 h 1099860"/>
                  <a:gd name="connsiteX69" fmla="*/ 259686 w 536226"/>
                  <a:gd name="connsiteY69" fmla="*/ 314960 h 1099860"/>
                  <a:gd name="connsiteX70" fmla="*/ 239366 w 536226"/>
                  <a:gd name="connsiteY70" fmla="*/ 345440 h 1099860"/>
                  <a:gd name="connsiteX71" fmla="*/ 280006 w 536226"/>
                  <a:gd name="connsiteY71" fmla="*/ 355600 h 1099860"/>
                  <a:gd name="connsiteX72" fmla="*/ 290166 w 536226"/>
                  <a:gd name="connsiteY72" fmla="*/ 375920 h 1099860"/>
                  <a:gd name="connsiteX73" fmla="*/ 300326 w 536226"/>
                  <a:gd name="connsiteY73" fmla="*/ 406400 h 1099860"/>
                  <a:gd name="connsiteX74" fmla="*/ 340966 w 536226"/>
                  <a:gd name="connsiteY74" fmla="*/ 386080 h 1099860"/>
                  <a:gd name="connsiteX75" fmla="*/ 412086 w 536226"/>
                  <a:gd name="connsiteY75" fmla="*/ 375920 h 1099860"/>
                  <a:gd name="connsiteX76" fmla="*/ 422246 w 536226"/>
                  <a:gd name="connsiteY76" fmla="*/ 345440 h 1099860"/>
                  <a:gd name="connsiteX77" fmla="*/ 371446 w 536226"/>
                  <a:gd name="connsiteY77" fmla="*/ 294640 h 1099860"/>
                  <a:gd name="connsiteX78" fmla="*/ 340966 w 536226"/>
                  <a:gd name="connsiteY78" fmla="*/ 365760 h 1099860"/>
                  <a:gd name="connsiteX79" fmla="*/ 320646 w 536226"/>
                  <a:gd name="connsiteY79" fmla="*/ 416560 h 1099860"/>
                  <a:gd name="connsiteX80" fmla="*/ 310486 w 536226"/>
                  <a:gd name="connsiteY80" fmla="*/ 457200 h 1099860"/>
                  <a:gd name="connsiteX81" fmla="*/ 290166 w 536226"/>
                  <a:gd name="connsiteY81" fmla="*/ 487680 h 1099860"/>
                  <a:gd name="connsiteX82" fmla="*/ 351126 w 536226"/>
                  <a:gd name="connsiteY82" fmla="*/ 487680 h 1099860"/>
                  <a:gd name="connsiteX83" fmla="*/ 351126 w 536226"/>
                  <a:gd name="connsiteY83" fmla="*/ 477520 h 1099860"/>
                  <a:gd name="connsiteX84" fmla="*/ 340966 w 536226"/>
                  <a:gd name="connsiteY84" fmla="*/ 508000 h 1099860"/>
                  <a:gd name="connsiteX85" fmla="*/ 351126 w 536226"/>
                  <a:gd name="connsiteY85" fmla="*/ 528320 h 1099860"/>
                  <a:gd name="connsiteX86" fmla="*/ 381606 w 536226"/>
                  <a:gd name="connsiteY86" fmla="*/ 508000 h 1099860"/>
                  <a:gd name="connsiteX87" fmla="*/ 351126 w 536226"/>
                  <a:gd name="connsiteY87" fmla="*/ 497840 h 1099860"/>
                  <a:gd name="connsiteX88" fmla="*/ 310486 w 536226"/>
                  <a:gd name="connsiteY88" fmla="*/ 558800 h 1099860"/>
                  <a:gd name="connsiteX89" fmla="*/ 432406 w 536226"/>
                  <a:gd name="connsiteY89" fmla="*/ 568960 h 1099860"/>
                  <a:gd name="connsiteX90" fmla="*/ 534006 w 536226"/>
                  <a:gd name="connsiteY90" fmla="*/ 579120 h 1099860"/>
                  <a:gd name="connsiteX91" fmla="*/ 503526 w 536226"/>
                  <a:gd name="connsiteY91" fmla="*/ 609600 h 1099860"/>
                  <a:gd name="connsiteX92" fmla="*/ 523846 w 536226"/>
                  <a:gd name="connsiteY92" fmla="*/ 548640 h 1099860"/>
                  <a:gd name="connsiteX93" fmla="*/ 493366 w 536226"/>
                  <a:gd name="connsiteY93" fmla="*/ 528320 h 1099860"/>
                  <a:gd name="connsiteX94" fmla="*/ 462886 w 536226"/>
                  <a:gd name="connsiteY94" fmla="*/ 558800 h 1099860"/>
                  <a:gd name="connsiteX95" fmla="*/ 442566 w 536226"/>
                  <a:gd name="connsiteY95" fmla="*/ 589280 h 1099860"/>
                  <a:gd name="connsiteX96" fmla="*/ 473046 w 536226"/>
                  <a:gd name="connsiteY96" fmla="*/ 558800 h 1099860"/>
                  <a:gd name="connsiteX97" fmla="*/ 473046 w 536226"/>
                  <a:gd name="connsiteY97" fmla="*/ 457200 h 1099860"/>
                  <a:gd name="connsiteX98" fmla="*/ 452726 w 536226"/>
                  <a:gd name="connsiteY98" fmla="*/ 487680 h 1099860"/>
                  <a:gd name="connsiteX99" fmla="*/ 422246 w 536226"/>
                  <a:gd name="connsiteY99" fmla="*/ 508000 h 1099860"/>
                  <a:gd name="connsiteX100" fmla="*/ 442566 w 536226"/>
                  <a:gd name="connsiteY100" fmla="*/ 467360 h 1099860"/>
                  <a:gd name="connsiteX101" fmla="*/ 391766 w 536226"/>
                  <a:gd name="connsiteY101" fmla="*/ 426720 h 1099860"/>
                  <a:gd name="connsiteX102" fmla="*/ 371446 w 536226"/>
                  <a:gd name="connsiteY102" fmla="*/ 457200 h 1099860"/>
                  <a:gd name="connsiteX103" fmla="*/ 340966 w 536226"/>
                  <a:gd name="connsiteY103" fmla="*/ 497840 h 1099860"/>
                  <a:gd name="connsiteX104" fmla="*/ 330806 w 536226"/>
                  <a:gd name="connsiteY104" fmla="*/ 538480 h 1099860"/>
                  <a:gd name="connsiteX105" fmla="*/ 320646 w 536226"/>
                  <a:gd name="connsiteY105" fmla="*/ 568960 h 1099860"/>
                  <a:gd name="connsiteX106" fmla="*/ 330806 w 536226"/>
                  <a:gd name="connsiteY106" fmla="*/ 629920 h 1099860"/>
                  <a:gd name="connsiteX107" fmla="*/ 452726 w 536226"/>
                  <a:gd name="connsiteY107" fmla="*/ 721360 h 1099860"/>
                  <a:gd name="connsiteX108" fmla="*/ 422246 w 536226"/>
                  <a:gd name="connsiteY108" fmla="*/ 731520 h 1099860"/>
                  <a:gd name="connsiteX109" fmla="*/ 442566 w 536226"/>
                  <a:gd name="connsiteY109" fmla="*/ 934720 h 1099860"/>
                  <a:gd name="connsiteX110" fmla="*/ 452726 w 536226"/>
                  <a:gd name="connsiteY110" fmla="*/ 853440 h 1099860"/>
                  <a:gd name="connsiteX111" fmla="*/ 462886 w 536226"/>
                  <a:gd name="connsiteY111" fmla="*/ 822960 h 1099860"/>
                  <a:gd name="connsiteX112" fmla="*/ 473046 w 536226"/>
                  <a:gd name="connsiteY112" fmla="*/ 762000 h 1099860"/>
                  <a:gd name="connsiteX113" fmla="*/ 462886 w 536226"/>
                  <a:gd name="connsiteY113" fmla="*/ 640080 h 1099860"/>
                  <a:gd name="connsiteX114" fmla="*/ 432406 w 536226"/>
                  <a:gd name="connsiteY114" fmla="*/ 619760 h 1099860"/>
                  <a:gd name="connsiteX115" fmla="*/ 412086 w 536226"/>
                  <a:gd name="connsiteY115" fmla="*/ 589280 h 1099860"/>
                  <a:gd name="connsiteX116" fmla="*/ 361286 w 536226"/>
                  <a:gd name="connsiteY116" fmla="*/ 599440 h 1099860"/>
                  <a:gd name="connsiteX117" fmla="*/ 361286 w 536226"/>
                  <a:gd name="connsiteY117" fmla="*/ 721360 h 1099860"/>
                  <a:gd name="connsiteX118" fmla="*/ 432406 w 536226"/>
                  <a:gd name="connsiteY118" fmla="*/ 680720 h 1099860"/>
                  <a:gd name="connsiteX119" fmla="*/ 422246 w 536226"/>
                  <a:gd name="connsiteY119" fmla="*/ 650240 h 1099860"/>
                  <a:gd name="connsiteX120" fmla="*/ 401926 w 536226"/>
                  <a:gd name="connsiteY120" fmla="*/ 690880 h 1099860"/>
                  <a:gd name="connsiteX121" fmla="*/ 381606 w 536226"/>
                  <a:gd name="connsiteY121" fmla="*/ 741680 h 1099860"/>
                  <a:gd name="connsiteX122" fmla="*/ 340966 w 536226"/>
                  <a:gd name="connsiteY122" fmla="*/ 822960 h 1099860"/>
                  <a:gd name="connsiteX123" fmla="*/ 351126 w 536226"/>
                  <a:gd name="connsiteY123" fmla="*/ 873760 h 1099860"/>
                  <a:gd name="connsiteX124" fmla="*/ 401926 w 536226"/>
                  <a:gd name="connsiteY124" fmla="*/ 863600 h 1099860"/>
                  <a:gd name="connsiteX125" fmla="*/ 462886 w 536226"/>
                  <a:gd name="connsiteY125" fmla="*/ 802640 h 1099860"/>
                  <a:gd name="connsiteX126" fmla="*/ 462886 w 536226"/>
                  <a:gd name="connsiteY126" fmla="*/ 741680 h 1099860"/>
                  <a:gd name="connsiteX127" fmla="*/ 452726 w 536226"/>
                  <a:gd name="connsiteY127" fmla="*/ 772160 h 1099860"/>
                  <a:gd name="connsiteX128" fmla="*/ 442566 w 536226"/>
                  <a:gd name="connsiteY128" fmla="*/ 812800 h 1099860"/>
                  <a:gd name="connsiteX129" fmla="*/ 452726 w 536226"/>
                  <a:gd name="connsiteY129" fmla="*/ 914400 h 1099860"/>
                  <a:gd name="connsiteX130" fmla="*/ 452726 w 536226"/>
                  <a:gd name="connsiteY130" fmla="*/ 924560 h 1099860"/>
                  <a:gd name="connsiteX131" fmla="*/ 442566 w 536226"/>
                  <a:gd name="connsiteY131" fmla="*/ 955040 h 1099860"/>
                  <a:gd name="connsiteX132" fmla="*/ 462886 w 536226"/>
                  <a:gd name="connsiteY132" fmla="*/ 924560 h 1099860"/>
                  <a:gd name="connsiteX133" fmla="*/ 452726 w 536226"/>
                  <a:gd name="connsiteY133" fmla="*/ 670560 h 1099860"/>
                  <a:gd name="connsiteX134" fmla="*/ 422246 w 536226"/>
                  <a:gd name="connsiteY134" fmla="*/ 711200 h 1099860"/>
                  <a:gd name="connsiteX135" fmla="*/ 401926 w 536226"/>
                  <a:gd name="connsiteY135" fmla="*/ 680720 h 1099860"/>
                  <a:gd name="connsiteX136" fmla="*/ 371446 w 536226"/>
                  <a:gd name="connsiteY136" fmla="*/ 497840 h 1099860"/>
                  <a:gd name="connsiteX137" fmla="*/ 340966 w 536226"/>
                  <a:gd name="connsiteY137" fmla="*/ 457200 h 1099860"/>
                  <a:gd name="connsiteX138" fmla="*/ 290166 w 536226"/>
                  <a:gd name="connsiteY138" fmla="*/ 375920 h 1099860"/>
                  <a:gd name="connsiteX139" fmla="*/ 229206 w 536226"/>
                  <a:gd name="connsiteY139" fmla="*/ 314960 h 1099860"/>
                  <a:gd name="connsiteX140" fmla="*/ 198726 w 536226"/>
                  <a:gd name="connsiteY140" fmla="*/ 284480 h 1099860"/>
                  <a:gd name="connsiteX141" fmla="*/ 168246 w 536226"/>
                  <a:gd name="connsiteY141" fmla="*/ 294640 h 1099860"/>
                  <a:gd name="connsiteX142" fmla="*/ 147926 w 536226"/>
                  <a:gd name="connsiteY142" fmla="*/ 264160 h 1099860"/>
                  <a:gd name="connsiteX143" fmla="*/ 137766 w 536226"/>
                  <a:gd name="connsiteY143" fmla="*/ 233680 h 1099860"/>
                  <a:gd name="connsiteX144" fmla="*/ 107286 w 536226"/>
                  <a:gd name="connsiteY144" fmla="*/ 172720 h 1099860"/>
                  <a:gd name="connsiteX145" fmla="*/ 76806 w 536226"/>
                  <a:gd name="connsiteY145" fmla="*/ 182880 h 1099860"/>
                  <a:gd name="connsiteX146" fmla="*/ 46326 w 536226"/>
                  <a:gd name="connsiteY146" fmla="*/ 264160 h 1099860"/>
                  <a:gd name="connsiteX147" fmla="*/ 56486 w 536226"/>
                  <a:gd name="connsiteY147" fmla="*/ 294640 h 1099860"/>
                  <a:gd name="connsiteX148" fmla="*/ 66646 w 536226"/>
                  <a:gd name="connsiteY148" fmla="*/ 264160 h 1099860"/>
                  <a:gd name="connsiteX149" fmla="*/ 97126 w 536226"/>
                  <a:gd name="connsiteY149" fmla="*/ 233680 h 1099860"/>
                  <a:gd name="connsiteX150" fmla="*/ 117446 w 536226"/>
                  <a:gd name="connsiteY150" fmla="*/ 203200 h 1099860"/>
                  <a:gd name="connsiteX151" fmla="*/ 147926 w 536226"/>
                  <a:gd name="connsiteY151" fmla="*/ 243840 h 1099860"/>
                  <a:gd name="connsiteX152" fmla="*/ 137766 w 536226"/>
                  <a:gd name="connsiteY152" fmla="*/ 213360 h 1099860"/>
                  <a:gd name="connsiteX153" fmla="*/ 76806 w 536226"/>
                  <a:gd name="connsiteY153" fmla="*/ 162560 h 1099860"/>
                  <a:gd name="connsiteX154" fmla="*/ 107286 w 536226"/>
                  <a:gd name="connsiteY154" fmla="*/ 162560 h 1099860"/>
                  <a:gd name="connsiteX155" fmla="*/ 137766 w 536226"/>
                  <a:gd name="connsiteY155" fmla="*/ 152400 h 1099860"/>
                  <a:gd name="connsiteX156" fmla="*/ 127606 w 536226"/>
                  <a:gd name="connsiteY156" fmla="*/ 243840 h 1099860"/>
                  <a:gd name="connsiteX157" fmla="*/ 137766 w 536226"/>
                  <a:gd name="connsiteY157" fmla="*/ 213360 h 1099860"/>
                  <a:gd name="connsiteX158" fmla="*/ 97126 w 536226"/>
                  <a:gd name="connsiteY158" fmla="*/ 223520 h 1099860"/>
                  <a:gd name="connsiteX159" fmla="*/ 107286 w 536226"/>
                  <a:gd name="connsiteY159" fmla="*/ 71120 h 1099860"/>
                  <a:gd name="connsiteX160" fmla="*/ 107286 w 536226"/>
                  <a:gd name="connsiteY160" fmla="*/ 172720 h 1099860"/>
                  <a:gd name="connsiteX161" fmla="*/ 117446 w 536226"/>
                  <a:gd name="connsiteY161" fmla="*/ 203200 h 1099860"/>
                  <a:gd name="connsiteX162" fmla="*/ 147926 w 536226"/>
                  <a:gd name="connsiteY162" fmla="*/ 223520 h 1099860"/>
                  <a:gd name="connsiteX163" fmla="*/ 208886 w 536226"/>
                  <a:gd name="connsiteY163" fmla="*/ 274320 h 1099860"/>
                  <a:gd name="connsiteX164" fmla="*/ 229206 w 536226"/>
                  <a:gd name="connsiteY164" fmla="*/ 203200 h 10998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Lst>
                <a:rect l="l" t="t" r="r" b="b"/>
                <a:pathLst>
                  <a:path w="536226" h="1099860">
                    <a:moveTo>
                      <a:pt x="137766" y="111760"/>
                    </a:moveTo>
                    <a:cubicBezTo>
                      <a:pt x="142342" y="65998"/>
                      <a:pt x="117729" y="0"/>
                      <a:pt x="178406" y="0"/>
                    </a:cubicBezTo>
                    <a:cubicBezTo>
                      <a:pt x="192370" y="0"/>
                      <a:pt x="205499" y="6773"/>
                      <a:pt x="219046" y="10160"/>
                    </a:cubicBezTo>
                    <a:cubicBezTo>
                      <a:pt x="215659" y="27093"/>
                      <a:pt x="222371" y="50172"/>
                      <a:pt x="208886" y="60960"/>
                    </a:cubicBezTo>
                    <a:cubicBezTo>
                      <a:pt x="197982" y="69683"/>
                      <a:pt x="179150" y="59523"/>
                      <a:pt x="168246" y="50800"/>
                    </a:cubicBezTo>
                    <a:cubicBezTo>
                      <a:pt x="159883" y="44110"/>
                      <a:pt x="148507" y="25109"/>
                      <a:pt x="158086" y="20320"/>
                    </a:cubicBezTo>
                    <a:cubicBezTo>
                      <a:pt x="173532" y="12597"/>
                      <a:pt x="191953" y="27093"/>
                      <a:pt x="208886" y="30480"/>
                    </a:cubicBezTo>
                    <a:cubicBezTo>
                      <a:pt x="212273" y="40640"/>
                      <a:pt x="208544" y="58860"/>
                      <a:pt x="219046" y="60960"/>
                    </a:cubicBezTo>
                    <a:cubicBezTo>
                      <a:pt x="233898" y="63930"/>
                      <a:pt x="245765" y="46606"/>
                      <a:pt x="259686" y="40640"/>
                    </a:cubicBezTo>
                    <a:cubicBezTo>
                      <a:pt x="269530" y="36421"/>
                      <a:pt x="280006" y="33867"/>
                      <a:pt x="290166" y="30480"/>
                    </a:cubicBezTo>
                    <a:cubicBezTo>
                      <a:pt x="293553" y="40640"/>
                      <a:pt x="304303" y="51016"/>
                      <a:pt x="300326" y="60960"/>
                    </a:cubicBezTo>
                    <a:cubicBezTo>
                      <a:pt x="295791" y="72297"/>
                      <a:pt x="257635" y="81280"/>
                      <a:pt x="269846" y="81280"/>
                    </a:cubicBezTo>
                    <a:cubicBezTo>
                      <a:pt x="284992" y="81280"/>
                      <a:pt x="296939" y="67733"/>
                      <a:pt x="310486" y="60960"/>
                    </a:cubicBezTo>
                    <a:cubicBezTo>
                      <a:pt x="324033" y="64347"/>
                      <a:pt x="340222" y="62397"/>
                      <a:pt x="351126" y="71120"/>
                    </a:cubicBezTo>
                    <a:cubicBezTo>
                      <a:pt x="372672" y="88357"/>
                      <a:pt x="353832" y="138868"/>
                      <a:pt x="351126" y="152400"/>
                    </a:cubicBezTo>
                    <a:cubicBezTo>
                      <a:pt x="286030" y="130701"/>
                      <a:pt x="340966" y="142083"/>
                      <a:pt x="340966" y="172720"/>
                    </a:cubicBezTo>
                    <a:cubicBezTo>
                      <a:pt x="340966" y="184931"/>
                      <a:pt x="327419" y="193040"/>
                      <a:pt x="320646" y="203200"/>
                    </a:cubicBezTo>
                    <a:cubicBezTo>
                      <a:pt x="217365" y="182544"/>
                      <a:pt x="279498" y="192786"/>
                      <a:pt x="300326" y="203200"/>
                    </a:cubicBezTo>
                    <a:cubicBezTo>
                      <a:pt x="370490" y="238282"/>
                      <a:pt x="286866" y="212535"/>
                      <a:pt x="371446" y="233680"/>
                    </a:cubicBezTo>
                    <a:cubicBezTo>
                      <a:pt x="374833" y="243840"/>
                      <a:pt x="381606" y="253450"/>
                      <a:pt x="381606" y="264160"/>
                    </a:cubicBezTo>
                    <a:cubicBezTo>
                      <a:pt x="381606" y="288107"/>
                      <a:pt x="365638" y="312048"/>
                      <a:pt x="371446" y="335280"/>
                    </a:cubicBezTo>
                    <a:cubicBezTo>
                      <a:pt x="374043" y="345670"/>
                      <a:pt x="391766" y="342053"/>
                      <a:pt x="401926" y="345440"/>
                    </a:cubicBezTo>
                    <a:cubicBezTo>
                      <a:pt x="408699" y="355600"/>
                      <a:pt x="427707" y="364998"/>
                      <a:pt x="422246" y="375920"/>
                    </a:cubicBezTo>
                    <a:cubicBezTo>
                      <a:pt x="416001" y="388409"/>
                      <a:pt x="395032" y="382244"/>
                      <a:pt x="381606" y="386080"/>
                    </a:cubicBezTo>
                    <a:cubicBezTo>
                      <a:pt x="371308" y="389022"/>
                      <a:pt x="361286" y="392853"/>
                      <a:pt x="351126" y="396240"/>
                    </a:cubicBezTo>
                    <a:cubicBezTo>
                      <a:pt x="357899" y="409787"/>
                      <a:pt x="360736" y="426170"/>
                      <a:pt x="371446" y="436880"/>
                    </a:cubicBezTo>
                    <a:cubicBezTo>
                      <a:pt x="434220" y="499654"/>
                      <a:pt x="398419" y="416199"/>
                      <a:pt x="422246" y="487680"/>
                    </a:cubicBezTo>
                    <a:cubicBezTo>
                      <a:pt x="412086" y="494453"/>
                      <a:pt x="403902" y="506652"/>
                      <a:pt x="391766" y="508000"/>
                    </a:cubicBezTo>
                    <a:cubicBezTo>
                      <a:pt x="374520" y="509916"/>
                      <a:pt x="271854" y="483102"/>
                      <a:pt x="371446" y="508000"/>
                    </a:cubicBezTo>
                    <a:cubicBezTo>
                      <a:pt x="364673" y="518160"/>
                      <a:pt x="360661" y="530852"/>
                      <a:pt x="351126" y="538480"/>
                    </a:cubicBezTo>
                    <a:cubicBezTo>
                      <a:pt x="342763" y="545170"/>
                      <a:pt x="325435" y="539061"/>
                      <a:pt x="320646" y="548640"/>
                    </a:cubicBezTo>
                    <a:cubicBezTo>
                      <a:pt x="314637" y="560658"/>
                      <a:pt x="347704" y="604467"/>
                      <a:pt x="351126" y="609600"/>
                    </a:cubicBezTo>
                    <a:cubicBezTo>
                      <a:pt x="347739" y="623147"/>
                      <a:pt x="340966" y="636276"/>
                      <a:pt x="340966" y="650240"/>
                    </a:cubicBezTo>
                    <a:cubicBezTo>
                      <a:pt x="340966" y="682957"/>
                      <a:pt x="376024" y="697319"/>
                      <a:pt x="320646" y="660400"/>
                    </a:cubicBezTo>
                    <a:cubicBezTo>
                      <a:pt x="317259" y="646853"/>
                      <a:pt x="310486" y="633724"/>
                      <a:pt x="310486" y="619760"/>
                    </a:cubicBezTo>
                    <a:cubicBezTo>
                      <a:pt x="310486" y="571176"/>
                      <a:pt x="346577" y="604141"/>
                      <a:pt x="300326" y="548640"/>
                    </a:cubicBezTo>
                    <a:cubicBezTo>
                      <a:pt x="292509" y="539259"/>
                      <a:pt x="281004" y="533279"/>
                      <a:pt x="269846" y="528320"/>
                    </a:cubicBezTo>
                    <a:cubicBezTo>
                      <a:pt x="250273" y="519621"/>
                      <a:pt x="208886" y="508000"/>
                      <a:pt x="208886" y="508000"/>
                    </a:cubicBezTo>
                    <a:cubicBezTo>
                      <a:pt x="212273" y="497840"/>
                      <a:pt x="212356" y="485883"/>
                      <a:pt x="219046" y="477520"/>
                    </a:cubicBezTo>
                    <a:cubicBezTo>
                      <a:pt x="226674" y="467985"/>
                      <a:pt x="249526" y="457200"/>
                      <a:pt x="249526" y="457200"/>
                    </a:cubicBezTo>
                    <a:cubicBezTo>
                      <a:pt x="252913" y="443653"/>
                      <a:pt x="252758" y="428684"/>
                      <a:pt x="259686" y="416560"/>
                    </a:cubicBezTo>
                    <a:cubicBezTo>
                      <a:pt x="266815" y="404085"/>
                      <a:pt x="290166" y="400448"/>
                      <a:pt x="290166" y="386080"/>
                    </a:cubicBezTo>
                    <a:cubicBezTo>
                      <a:pt x="290166" y="368539"/>
                      <a:pt x="223391" y="356686"/>
                      <a:pt x="219046" y="355600"/>
                    </a:cubicBezTo>
                    <a:cubicBezTo>
                      <a:pt x="223857" y="312297"/>
                      <a:pt x="248884" y="265678"/>
                      <a:pt x="208886" y="233680"/>
                    </a:cubicBezTo>
                    <a:cubicBezTo>
                      <a:pt x="200523" y="226990"/>
                      <a:pt x="188566" y="226907"/>
                      <a:pt x="178406" y="223520"/>
                    </a:cubicBezTo>
                    <a:cubicBezTo>
                      <a:pt x="196186" y="211667"/>
                      <a:pt x="224973" y="198120"/>
                      <a:pt x="229206" y="172720"/>
                    </a:cubicBezTo>
                    <a:cubicBezTo>
                      <a:pt x="230967" y="162156"/>
                      <a:pt x="222433" y="152400"/>
                      <a:pt x="219046" y="142240"/>
                    </a:cubicBezTo>
                    <a:cubicBezTo>
                      <a:pt x="208886" y="145627"/>
                      <a:pt x="199021" y="150077"/>
                      <a:pt x="188566" y="152400"/>
                    </a:cubicBezTo>
                    <a:cubicBezTo>
                      <a:pt x="168456" y="156869"/>
                      <a:pt x="139033" y="145420"/>
                      <a:pt x="127606" y="162560"/>
                    </a:cubicBezTo>
                    <a:cubicBezTo>
                      <a:pt x="119205" y="175162"/>
                      <a:pt x="154699" y="176107"/>
                      <a:pt x="168246" y="182880"/>
                    </a:cubicBezTo>
                    <a:cubicBezTo>
                      <a:pt x="195339" y="179493"/>
                      <a:pt x="222872" y="166797"/>
                      <a:pt x="249526" y="172720"/>
                    </a:cubicBezTo>
                    <a:cubicBezTo>
                      <a:pt x="259981" y="175043"/>
                      <a:pt x="252113" y="195627"/>
                      <a:pt x="259686" y="203200"/>
                    </a:cubicBezTo>
                    <a:cubicBezTo>
                      <a:pt x="267259" y="210773"/>
                      <a:pt x="280006" y="209973"/>
                      <a:pt x="290166" y="213360"/>
                    </a:cubicBezTo>
                    <a:cubicBezTo>
                      <a:pt x="303713" y="204329"/>
                      <a:pt x="340966" y="185138"/>
                      <a:pt x="340966" y="162560"/>
                    </a:cubicBezTo>
                    <a:cubicBezTo>
                      <a:pt x="340966" y="147414"/>
                      <a:pt x="332763" y="131007"/>
                      <a:pt x="320646" y="121920"/>
                    </a:cubicBezTo>
                    <a:cubicBezTo>
                      <a:pt x="303511" y="109069"/>
                      <a:pt x="259686" y="101600"/>
                      <a:pt x="259686" y="101600"/>
                    </a:cubicBezTo>
                    <a:cubicBezTo>
                      <a:pt x="170647" y="123860"/>
                      <a:pt x="243782" y="117719"/>
                      <a:pt x="229206" y="81280"/>
                    </a:cubicBezTo>
                    <a:cubicBezTo>
                      <a:pt x="224671" y="69943"/>
                      <a:pt x="208886" y="67733"/>
                      <a:pt x="198726" y="60960"/>
                    </a:cubicBezTo>
                    <a:cubicBezTo>
                      <a:pt x="188566" y="64347"/>
                      <a:pt x="175819" y="63547"/>
                      <a:pt x="168246" y="71120"/>
                    </a:cubicBezTo>
                    <a:cubicBezTo>
                      <a:pt x="160673" y="78693"/>
                      <a:pt x="162875" y="92021"/>
                      <a:pt x="158086" y="101600"/>
                    </a:cubicBezTo>
                    <a:cubicBezTo>
                      <a:pt x="152625" y="112522"/>
                      <a:pt x="144539" y="121920"/>
                      <a:pt x="137766" y="132080"/>
                    </a:cubicBezTo>
                    <a:cubicBezTo>
                      <a:pt x="141153" y="145627"/>
                      <a:pt x="140998" y="160596"/>
                      <a:pt x="147926" y="172720"/>
                    </a:cubicBezTo>
                    <a:cubicBezTo>
                      <a:pt x="155113" y="185298"/>
                      <a:pt x="193584" y="217782"/>
                      <a:pt x="208886" y="223520"/>
                    </a:cubicBezTo>
                    <a:cubicBezTo>
                      <a:pt x="225055" y="229583"/>
                      <a:pt x="242933" y="229492"/>
                      <a:pt x="259686" y="233680"/>
                    </a:cubicBezTo>
                    <a:cubicBezTo>
                      <a:pt x="270076" y="236277"/>
                      <a:pt x="280006" y="240453"/>
                      <a:pt x="290166" y="243840"/>
                    </a:cubicBezTo>
                    <a:cubicBezTo>
                      <a:pt x="276619" y="257387"/>
                      <a:pt x="260661" y="268891"/>
                      <a:pt x="249526" y="284480"/>
                    </a:cubicBezTo>
                    <a:cubicBezTo>
                      <a:pt x="243301" y="293195"/>
                      <a:pt x="234577" y="305381"/>
                      <a:pt x="239366" y="314960"/>
                    </a:cubicBezTo>
                    <a:cubicBezTo>
                      <a:pt x="244155" y="324539"/>
                      <a:pt x="259686" y="321733"/>
                      <a:pt x="269846" y="325120"/>
                    </a:cubicBezTo>
                    <a:cubicBezTo>
                      <a:pt x="280006" y="314960"/>
                      <a:pt x="310486" y="304800"/>
                      <a:pt x="300326" y="294640"/>
                    </a:cubicBezTo>
                    <a:cubicBezTo>
                      <a:pt x="289616" y="283930"/>
                      <a:pt x="271321" y="305264"/>
                      <a:pt x="259686" y="314960"/>
                    </a:cubicBezTo>
                    <a:cubicBezTo>
                      <a:pt x="250305" y="322777"/>
                      <a:pt x="246139" y="335280"/>
                      <a:pt x="239366" y="345440"/>
                    </a:cubicBezTo>
                    <a:cubicBezTo>
                      <a:pt x="252913" y="348827"/>
                      <a:pt x="266042" y="355600"/>
                      <a:pt x="280006" y="355600"/>
                    </a:cubicBezTo>
                    <a:cubicBezTo>
                      <a:pt x="312723" y="355600"/>
                      <a:pt x="327085" y="320542"/>
                      <a:pt x="290166" y="375920"/>
                    </a:cubicBezTo>
                    <a:cubicBezTo>
                      <a:pt x="293553" y="386080"/>
                      <a:pt x="289824" y="404300"/>
                      <a:pt x="300326" y="406400"/>
                    </a:cubicBezTo>
                    <a:cubicBezTo>
                      <a:pt x="315178" y="409370"/>
                      <a:pt x="326354" y="390065"/>
                      <a:pt x="340966" y="386080"/>
                    </a:cubicBezTo>
                    <a:cubicBezTo>
                      <a:pt x="364070" y="379779"/>
                      <a:pt x="388379" y="379307"/>
                      <a:pt x="412086" y="375920"/>
                    </a:cubicBezTo>
                    <a:cubicBezTo>
                      <a:pt x="415473" y="365760"/>
                      <a:pt x="424007" y="356004"/>
                      <a:pt x="422246" y="345440"/>
                    </a:cubicBezTo>
                    <a:cubicBezTo>
                      <a:pt x="418013" y="320040"/>
                      <a:pt x="389226" y="306493"/>
                      <a:pt x="371446" y="294640"/>
                    </a:cubicBezTo>
                    <a:cubicBezTo>
                      <a:pt x="335731" y="348213"/>
                      <a:pt x="362835" y="300152"/>
                      <a:pt x="340966" y="365760"/>
                    </a:cubicBezTo>
                    <a:cubicBezTo>
                      <a:pt x="335199" y="383062"/>
                      <a:pt x="326413" y="399258"/>
                      <a:pt x="320646" y="416560"/>
                    </a:cubicBezTo>
                    <a:cubicBezTo>
                      <a:pt x="316230" y="429807"/>
                      <a:pt x="315987" y="444365"/>
                      <a:pt x="310486" y="457200"/>
                    </a:cubicBezTo>
                    <a:cubicBezTo>
                      <a:pt x="305676" y="468423"/>
                      <a:pt x="296939" y="477520"/>
                      <a:pt x="290166" y="487680"/>
                    </a:cubicBezTo>
                    <a:cubicBezTo>
                      <a:pt x="322678" y="498517"/>
                      <a:pt x="318614" y="503936"/>
                      <a:pt x="351126" y="487680"/>
                    </a:cubicBezTo>
                    <a:cubicBezTo>
                      <a:pt x="429908" y="448289"/>
                      <a:pt x="358642" y="475015"/>
                      <a:pt x="351126" y="477520"/>
                    </a:cubicBezTo>
                    <a:cubicBezTo>
                      <a:pt x="347739" y="487680"/>
                      <a:pt x="346907" y="499089"/>
                      <a:pt x="340966" y="508000"/>
                    </a:cubicBezTo>
                    <a:cubicBezTo>
                      <a:pt x="316754" y="544318"/>
                      <a:pt x="280860" y="545887"/>
                      <a:pt x="351126" y="528320"/>
                    </a:cubicBezTo>
                    <a:cubicBezTo>
                      <a:pt x="361286" y="521547"/>
                      <a:pt x="381606" y="520211"/>
                      <a:pt x="381606" y="508000"/>
                    </a:cubicBezTo>
                    <a:cubicBezTo>
                      <a:pt x="381606" y="497290"/>
                      <a:pt x="359841" y="491615"/>
                      <a:pt x="351126" y="497840"/>
                    </a:cubicBezTo>
                    <a:cubicBezTo>
                      <a:pt x="331253" y="512035"/>
                      <a:pt x="310486" y="558800"/>
                      <a:pt x="310486" y="558800"/>
                    </a:cubicBezTo>
                    <a:cubicBezTo>
                      <a:pt x="388903" y="598009"/>
                      <a:pt x="312020" y="568960"/>
                      <a:pt x="432406" y="568960"/>
                    </a:cubicBezTo>
                    <a:cubicBezTo>
                      <a:pt x="466442" y="568960"/>
                      <a:pt x="500139" y="575733"/>
                      <a:pt x="534006" y="579120"/>
                    </a:cubicBezTo>
                    <a:cubicBezTo>
                      <a:pt x="523846" y="589280"/>
                      <a:pt x="498982" y="623231"/>
                      <a:pt x="503526" y="609600"/>
                    </a:cubicBezTo>
                    <a:lnTo>
                      <a:pt x="523846" y="548640"/>
                    </a:lnTo>
                    <a:cubicBezTo>
                      <a:pt x="513686" y="541867"/>
                      <a:pt x="505411" y="526313"/>
                      <a:pt x="493366" y="528320"/>
                    </a:cubicBezTo>
                    <a:cubicBezTo>
                      <a:pt x="479193" y="530682"/>
                      <a:pt x="472084" y="547762"/>
                      <a:pt x="462886" y="558800"/>
                    </a:cubicBezTo>
                    <a:cubicBezTo>
                      <a:pt x="455069" y="568181"/>
                      <a:pt x="430355" y="589280"/>
                      <a:pt x="442566" y="589280"/>
                    </a:cubicBezTo>
                    <a:cubicBezTo>
                      <a:pt x="456934" y="589280"/>
                      <a:pt x="462886" y="568960"/>
                      <a:pt x="473046" y="558800"/>
                    </a:cubicBezTo>
                    <a:cubicBezTo>
                      <a:pt x="476233" y="542863"/>
                      <a:pt x="496952" y="473137"/>
                      <a:pt x="473046" y="457200"/>
                    </a:cubicBezTo>
                    <a:cubicBezTo>
                      <a:pt x="462886" y="450427"/>
                      <a:pt x="461360" y="479046"/>
                      <a:pt x="452726" y="487680"/>
                    </a:cubicBezTo>
                    <a:cubicBezTo>
                      <a:pt x="444092" y="496314"/>
                      <a:pt x="432406" y="501227"/>
                      <a:pt x="422246" y="508000"/>
                    </a:cubicBezTo>
                    <a:cubicBezTo>
                      <a:pt x="429019" y="494453"/>
                      <a:pt x="442566" y="482506"/>
                      <a:pt x="442566" y="467360"/>
                    </a:cubicBezTo>
                    <a:cubicBezTo>
                      <a:pt x="442566" y="436723"/>
                      <a:pt x="410798" y="433064"/>
                      <a:pt x="391766" y="426720"/>
                    </a:cubicBezTo>
                    <a:cubicBezTo>
                      <a:pt x="384993" y="436880"/>
                      <a:pt x="378543" y="447264"/>
                      <a:pt x="371446" y="457200"/>
                    </a:cubicBezTo>
                    <a:cubicBezTo>
                      <a:pt x="361604" y="470979"/>
                      <a:pt x="348539" y="482694"/>
                      <a:pt x="340966" y="497840"/>
                    </a:cubicBezTo>
                    <a:cubicBezTo>
                      <a:pt x="334721" y="510329"/>
                      <a:pt x="334642" y="525054"/>
                      <a:pt x="330806" y="538480"/>
                    </a:cubicBezTo>
                    <a:cubicBezTo>
                      <a:pt x="327864" y="548778"/>
                      <a:pt x="324033" y="558800"/>
                      <a:pt x="320646" y="568960"/>
                    </a:cubicBezTo>
                    <a:cubicBezTo>
                      <a:pt x="324033" y="589280"/>
                      <a:pt x="326490" y="609777"/>
                      <a:pt x="330806" y="629920"/>
                    </a:cubicBezTo>
                    <a:cubicBezTo>
                      <a:pt x="355209" y="743802"/>
                      <a:pt x="328421" y="708930"/>
                      <a:pt x="452726" y="721360"/>
                    </a:cubicBezTo>
                    <a:cubicBezTo>
                      <a:pt x="442566" y="724747"/>
                      <a:pt x="423135" y="720847"/>
                      <a:pt x="422246" y="731520"/>
                    </a:cubicBezTo>
                    <a:cubicBezTo>
                      <a:pt x="391551" y="1099860"/>
                      <a:pt x="413426" y="1022139"/>
                      <a:pt x="442566" y="934720"/>
                    </a:cubicBezTo>
                    <a:cubicBezTo>
                      <a:pt x="445953" y="907627"/>
                      <a:pt x="447842" y="880304"/>
                      <a:pt x="452726" y="853440"/>
                    </a:cubicBezTo>
                    <a:cubicBezTo>
                      <a:pt x="454642" y="842903"/>
                      <a:pt x="460563" y="833415"/>
                      <a:pt x="462886" y="822960"/>
                    </a:cubicBezTo>
                    <a:cubicBezTo>
                      <a:pt x="467355" y="802850"/>
                      <a:pt x="469659" y="782320"/>
                      <a:pt x="473046" y="762000"/>
                    </a:cubicBezTo>
                    <a:cubicBezTo>
                      <a:pt x="469659" y="721360"/>
                      <a:pt x="474089" y="679292"/>
                      <a:pt x="462886" y="640080"/>
                    </a:cubicBezTo>
                    <a:cubicBezTo>
                      <a:pt x="459531" y="628339"/>
                      <a:pt x="441040" y="628394"/>
                      <a:pt x="432406" y="619760"/>
                    </a:cubicBezTo>
                    <a:cubicBezTo>
                      <a:pt x="423772" y="611126"/>
                      <a:pt x="418859" y="599440"/>
                      <a:pt x="412086" y="589280"/>
                    </a:cubicBezTo>
                    <a:cubicBezTo>
                      <a:pt x="395153" y="592667"/>
                      <a:pt x="374552" y="588385"/>
                      <a:pt x="361286" y="599440"/>
                    </a:cubicBezTo>
                    <a:cubicBezTo>
                      <a:pt x="338487" y="618439"/>
                      <a:pt x="361158" y="720337"/>
                      <a:pt x="361286" y="721360"/>
                    </a:cubicBezTo>
                    <a:cubicBezTo>
                      <a:pt x="391254" y="715366"/>
                      <a:pt x="425705" y="720929"/>
                      <a:pt x="432406" y="680720"/>
                    </a:cubicBezTo>
                    <a:cubicBezTo>
                      <a:pt x="434167" y="670156"/>
                      <a:pt x="425633" y="660400"/>
                      <a:pt x="422246" y="650240"/>
                    </a:cubicBezTo>
                    <a:cubicBezTo>
                      <a:pt x="415473" y="663787"/>
                      <a:pt x="408077" y="677040"/>
                      <a:pt x="401926" y="690880"/>
                    </a:cubicBezTo>
                    <a:cubicBezTo>
                      <a:pt x="394519" y="707546"/>
                      <a:pt x="389249" y="725121"/>
                      <a:pt x="381606" y="741680"/>
                    </a:cubicBezTo>
                    <a:cubicBezTo>
                      <a:pt x="368912" y="769183"/>
                      <a:pt x="340966" y="822960"/>
                      <a:pt x="340966" y="822960"/>
                    </a:cubicBezTo>
                    <a:cubicBezTo>
                      <a:pt x="344353" y="839893"/>
                      <a:pt x="336758" y="864181"/>
                      <a:pt x="351126" y="873760"/>
                    </a:cubicBezTo>
                    <a:cubicBezTo>
                      <a:pt x="365494" y="883339"/>
                      <a:pt x="387357" y="872871"/>
                      <a:pt x="401926" y="863600"/>
                    </a:cubicBezTo>
                    <a:cubicBezTo>
                      <a:pt x="426170" y="848172"/>
                      <a:pt x="462886" y="802640"/>
                      <a:pt x="462886" y="802640"/>
                    </a:cubicBezTo>
                    <a:cubicBezTo>
                      <a:pt x="462886" y="802640"/>
                      <a:pt x="489979" y="741680"/>
                      <a:pt x="462886" y="741680"/>
                    </a:cubicBezTo>
                    <a:cubicBezTo>
                      <a:pt x="452176" y="741680"/>
                      <a:pt x="455668" y="761862"/>
                      <a:pt x="452726" y="772160"/>
                    </a:cubicBezTo>
                    <a:cubicBezTo>
                      <a:pt x="448890" y="785586"/>
                      <a:pt x="445953" y="799253"/>
                      <a:pt x="442566" y="812800"/>
                    </a:cubicBezTo>
                    <a:cubicBezTo>
                      <a:pt x="445953" y="846667"/>
                      <a:pt x="437505" y="883958"/>
                      <a:pt x="452726" y="914400"/>
                    </a:cubicBezTo>
                    <a:cubicBezTo>
                      <a:pt x="457441" y="923830"/>
                      <a:pt x="536226" y="841060"/>
                      <a:pt x="452726" y="924560"/>
                    </a:cubicBezTo>
                    <a:cubicBezTo>
                      <a:pt x="449339" y="934720"/>
                      <a:pt x="431856" y="955040"/>
                      <a:pt x="442566" y="955040"/>
                    </a:cubicBezTo>
                    <a:cubicBezTo>
                      <a:pt x="454777" y="955040"/>
                      <a:pt x="462450" y="936763"/>
                      <a:pt x="462886" y="924560"/>
                    </a:cubicBezTo>
                    <a:cubicBezTo>
                      <a:pt x="465910" y="839880"/>
                      <a:pt x="456113" y="755227"/>
                      <a:pt x="452726" y="670560"/>
                    </a:cubicBezTo>
                    <a:cubicBezTo>
                      <a:pt x="442566" y="684107"/>
                      <a:pt x="438850" y="707879"/>
                      <a:pt x="422246" y="711200"/>
                    </a:cubicBezTo>
                    <a:cubicBezTo>
                      <a:pt x="410272" y="713595"/>
                      <a:pt x="404176" y="692722"/>
                      <a:pt x="401926" y="680720"/>
                    </a:cubicBezTo>
                    <a:cubicBezTo>
                      <a:pt x="382900" y="579248"/>
                      <a:pt x="411250" y="569486"/>
                      <a:pt x="371446" y="497840"/>
                    </a:cubicBezTo>
                    <a:cubicBezTo>
                      <a:pt x="363222" y="483038"/>
                      <a:pt x="350359" y="471289"/>
                      <a:pt x="340966" y="457200"/>
                    </a:cubicBezTo>
                    <a:cubicBezTo>
                      <a:pt x="338441" y="453413"/>
                      <a:pt x="300269" y="387286"/>
                      <a:pt x="290166" y="375920"/>
                    </a:cubicBezTo>
                    <a:cubicBezTo>
                      <a:pt x="271074" y="354442"/>
                      <a:pt x="249526" y="335280"/>
                      <a:pt x="229206" y="314960"/>
                    </a:cubicBezTo>
                    <a:lnTo>
                      <a:pt x="198726" y="284480"/>
                    </a:lnTo>
                    <a:cubicBezTo>
                      <a:pt x="188566" y="287867"/>
                      <a:pt x="178190" y="298617"/>
                      <a:pt x="168246" y="294640"/>
                    </a:cubicBezTo>
                    <a:cubicBezTo>
                      <a:pt x="156909" y="290105"/>
                      <a:pt x="153387" y="275082"/>
                      <a:pt x="147926" y="264160"/>
                    </a:cubicBezTo>
                    <a:cubicBezTo>
                      <a:pt x="143137" y="254581"/>
                      <a:pt x="142555" y="243259"/>
                      <a:pt x="137766" y="233680"/>
                    </a:cubicBezTo>
                    <a:cubicBezTo>
                      <a:pt x="98375" y="154898"/>
                      <a:pt x="132823" y="249332"/>
                      <a:pt x="107286" y="172720"/>
                    </a:cubicBezTo>
                    <a:cubicBezTo>
                      <a:pt x="97126" y="176107"/>
                      <a:pt x="84379" y="175307"/>
                      <a:pt x="76806" y="182880"/>
                    </a:cubicBezTo>
                    <a:cubicBezTo>
                      <a:pt x="59096" y="200590"/>
                      <a:pt x="51996" y="241482"/>
                      <a:pt x="46326" y="264160"/>
                    </a:cubicBezTo>
                    <a:cubicBezTo>
                      <a:pt x="49713" y="274320"/>
                      <a:pt x="45776" y="294640"/>
                      <a:pt x="56486" y="294640"/>
                    </a:cubicBezTo>
                    <a:cubicBezTo>
                      <a:pt x="67196" y="294640"/>
                      <a:pt x="60705" y="273071"/>
                      <a:pt x="66646" y="264160"/>
                    </a:cubicBezTo>
                    <a:cubicBezTo>
                      <a:pt x="74616" y="252205"/>
                      <a:pt x="87928" y="244718"/>
                      <a:pt x="97126" y="233680"/>
                    </a:cubicBezTo>
                    <a:cubicBezTo>
                      <a:pt x="104943" y="224299"/>
                      <a:pt x="110673" y="213360"/>
                      <a:pt x="117446" y="203200"/>
                    </a:cubicBezTo>
                    <a:cubicBezTo>
                      <a:pt x="127606" y="216747"/>
                      <a:pt x="132780" y="236267"/>
                      <a:pt x="147926" y="243840"/>
                    </a:cubicBezTo>
                    <a:cubicBezTo>
                      <a:pt x="157505" y="248629"/>
                      <a:pt x="143707" y="222271"/>
                      <a:pt x="137766" y="213360"/>
                    </a:cubicBezTo>
                    <a:cubicBezTo>
                      <a:pt x="122120" y="189891"/>
                      <a:pt x="99297" y="177554"/>
                      <a:pt x="76806" y="162560"/>
                    </a:cubicBezTo>
                    <a:cubicBezTo>
                      <a:pt x="45375" y="173037"/>
                      <a:pt x="0" y="186401"/>
                      <a:pt x="107286" y="162560"/>
                    </a:cubicBezTo>
                    <a:cubicBezTo>
                      <a:pt x="117741" y="160237"/>
                      <a:pt x="127606" y="155787"/>
                      <a:pt x="137766" y="152400"/>
                    </a:cubicBezTo>
                    <a:cubicBezTo>
                      <a:pt x="125078" y="177776"/>
                      <a:pt x="96969" y="213203"/>
                      <a:pt x="127606" y="243840"/>
                    </a:cubicBezTo>
                    <a:cubicBezTo>
                      <a:pt x="135179" y="251413"/>
                      <a:pt x="146677" y="219301"/>
                      <a:pt x="137766" y="213360"/>
                    </a:cubicBezTo>
                    <a:cubicBezTo>
                      <a:pt x="126148" y="205614"/>
                      <a:pt x="110673" y="220133"/>
                      <a:pt x="97126" y="223520"/>
                    </a:cubicBezTo>
                    <a:cubicBezTo>
                      <a:pt x="123254" y="119008"/>
                      <a:pt x="121395" y="169886"/>
                      <a:pt x="107286" y="71120"/>
                    </a:cubicBezTo>
                    <a:cubicBezTo>
                      <a:pt x="73694" y="121508"/>
                      <a:pt x="82795" y="91084"/>
                      <a:pt x="107286" y="172720"/>
                    </a:cubicBezTo>
                    <a:cubicBezTo>
                      <a:pt x="110363" y="182978"/>
                      <a:pt x="110756" y="194837"/>
                      <a:pt x="117446" y="203200"/>
                    </a:cubicBezTo>
                    <a:cubicBezTo>
                      <a:pt x="125074" y="212735"/>
                      <a:pt x="139292" y="214886"/>
                      <a:pt x="147926" y="223520"/>
                    </a:cubicBezTo>
                    <a:cubicBezTo>
                      <a:pt x="203285" y="278879"/>
                      <a:pt x="150671" y="254915"/>
                      <a:pt x="208886" y="274320"/>
                    </a:cubicBezTo>
                    <a:cubicBezTo>
                      <a:pt x="230277" y="210147"/>
                      <a:pt x="229206" y="234779"/>
                      <a:pt x="229206" y="203200"/>
                    </a:cubicBezTo>
                  </a:path>
                </a:pathLst>
              </a:custGeom>
              <a:ln w="15875">
                <a:solidFill>
                  <a:schemeClr val="bg1"/>
                </a:solidFill>
              </a:ln>
            </p:spPr>
            <p:style>
              <a:lnRef idx="1">
                <a:schemeClr val="accent1"/>
              </a:lnRef>
              <a:fillRef idx="0">
                <a:schemeClr val="accent1"/>
              </a:fillRef>
              <a:effectRef idx="0">
                <a:schemeClr val="accent1"/>
              </a:effectRef>
              <a:fontRef idx="minor">
                <a:schemeClr val="tx1"/>
              </a:fontRef>
            </p:style>
            <p:txBody>
              <a:bodyPr anchor="ctr"/>
              <a:lstStyle/>
              <a:p>
                <a:pPr>
                  <a:defRPr/>
                </a:pPr>
                <a:endParaRPr lang="en-US"/>
              </a:p>
            </p:txBody>
          </p:sp>
        </p:grpSp>
        <p:sp>
          <p:nvSpPr>
            <p:cNvPr id="84049" name="Freeform 113"/>
            <p:cNvSpPr>
              <a:spLocks/>
            </p:cNvSpPr>
            <p:nvPr/>
          </p:nvSpPr>
          <p:spPr bwMode="auto">
            <a:xfrm>
              <a:off x="885825" y="3082925"/>
              <a:ext cx="457200" cy="228600"/>
            </a:xfrm>
            <a:custGeom>
              <a:avLst/>
              <a:gdLst>
                <a:gd name="T0" fmla="*/ 725804891 w 288"/>
                <a:gd name="T1" fmla="*/ 0 h 144"/>
                <a:gd name="T2" fmla="*/ 362902445 w 288"/>
                <a:gd name="T3" fmla="*/ 120967498 h 144"/>
                <a:gd name="T4" fmla="*/ 120967498 w 288"/>
                <a:gd name="T5" fmla="*/ 120967498 h 144"/>
                <a:gd name="T6" fmla="*/ 0 w 288"/>
                <a:gd name="T7" fmla="*/ 241934997 h 144"/>
                <a:gd name="T8" fmla="*/ 483869993 w 288"/>
                <a:gd name="T9" fmla="*/ 241934997 h 144"/>
                <a:gd name="T10" fmla="*/ 725804891 w 288"/>
                <a:gd name="T11" fmla="*/ 362902445 h 144"/>
                <a:gd name="T12" fmla="*/ 0 60000 65536"/>
                <a:gd name="T13" fmla="*/ 0 60000 65536"/>
                <a:gd name="T14" fmla="*/ 0 60000 65536"/>
                <a:gd name="T15" fmla="*/ 0 60000 65536"/>
                <a:gd name="T16" fmla="*/ 0 60000 65536"/>
                <a:gd name="T17" fmla="*/ 0 60000 65536"/>
                <a:gd name="T18" fmla="*/ 0 w 288"/>
                <a:gd name="T19" fmla="*/ 0 h 144"/>
                <a:gd name="T20" fmla="*/ 288 w 288"/>
                <a:gd name="T21" fmla="*/ 144 h 144"/>
              </a:gdLst>
              <a:ahLst/>
              <a:cxnLst>
                <a:cxn ang="T12">
                  <a:pos x="T0" y="T1"/>
                </a:cxn>
                <a:cxn ang="T13">
                  <a:pos x="T2" y="T3"/>
                </a:cxn>
                <a:cxn ang="T14">
                  <a:pos x="T4" y="T5"/>
                </a:cxn>
                <a:cxn ang="T15">
                  <a:pos x="T6" y="T7"/>
                </a:cxn>
                <a:cxn ang="T16">
                  <a:pos x="T8" y="T9"/>
                </a:cxn>
                <a:cxn ang="T17">
                  <a:pos x="T10" y="T11"/>
                </a:cxn>
              </a:cxnLst>
              <a:rect l="T18" t="T19" r="T20" b="T21"/>
              <a:pathLst>
                <a:path w="288" h="144">
                  <a:moveTo>
                    <a:pt x="288" y="0"/>
                  </a:moveTo>
                  <a:lnTo>
                    <a:pt x="144" y="48"/>
                  </a:lnTo>
                  <a:lnTo>
                    <a:pt x="48" y="48"/>
                  </a:lnTo>
                  <a:lnTo>
                    <a:pt x="0" y="96"/>
                  </a:lnTo>
                  <a:lnTo>
                    <a:pt x="192" y="96"/>
                  </a:lnTo>
                  <a:lnTo>
                    <a:pt x="288" y="144"/>
                  </a:lnTo>
                </a:path>
              </a:pathLst>
            </a:custGeom>
            <a:noFill/>
            <a:ln w="38100" cmpd="sng">
              <a:solidFill>
                <a:schemeClr val="bg1"/>
              </a:solidFill>
              <a:round/>
              <a:headEnd/>
              <a:tailEnd/>
            </a:ln>
          </p:spPr>
          <p:txBody>
            <a:bodyPr wrap="none" anchor="ctr"/>
            <a:lstStyle/>
            <a:p>
              <a:endParaRPr lang="en-US"/>
            </a:p>
          </p:txBody>
        </p:sp>
        <p:sp>
          <p:nvSpPr>
            <p:cNvPr id="84050" name="Line 114"/>
            <p:cNvSpPr>
              <a:spLocks noChangeShapeType="1"/>
            </p:cNvSpPr>
            <p:nvPr/>
          </p:nvSpPr>
          <p:spPr bwMode="auto">
            <a:xfrm>
              <a:off x="1350963" y="3092450"/>
              <a:ext cx="0" cy="219075"/>
            </a:xfrm>
            <a:prstGeom prst="line">
              <a:avLst/>
            </a:prstGeom>
            <a:noFill/>
            <a:ln w="38100">
              <a:solidFill>
                <a:schemeClr val="bg1"/>
              </a:solidFill>
              <a:round/>
              <a:headEnd/>
              <a:tailEnd/>
            </a:ln>
          </p:spPr>
          <p:txBody>
            <a:bodyPr wrap="none" anchor="ctr"/>
            <a:lstStyle/>
            <a:p>
              <a:endParaRPr lang="en-US"/>
            </a:p>
          </p:txBody>
        </p:sp>
      </p:grpSp>
      <p:grpSp>
        <p:nvGrpSpPr>
          <p:cNvPr id="5" name="Group 75"/>
          <p:cNvGrpSpPr>
            <a:grpSpLocks/>
          </p:cNvGrpSpPr>
          <p:nvPr/>
        </p:nvGrpSpPr>
        <p:grpSpPr bwMode="auto">
          <a:xfrm>
            <a:off x="787400" y="730250"/>
            <a:ext cx="1768475" cy="2105025"/>
            <a:chOff x="787400" y="730250"/>
            <a:chExt cx="1768475" cy="2105025"/>
          </a:xfrm>
        </p:grpSpPr>
        <p:cxnSp>
          <p:nvCxnSpPr>
            <p:cNvPr id="67" name="Straight Connector 66"/>
            <p:cNvCxnSpPr>
              <a:endCxn id="83999" idx="1"/>
            </p:cNvCxnSpPr>
            <p:nvPr/>
          </p:nvCxnSpPr>
          <p:spPr>
            <a:xfrm>
              <a:off x="787400" y="730250"/>
              <a:ext cx="1768475" cy="9525"/>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68" name="Straight Connector 67"/>
            <p:cNvCxnSpPr>
              <a:endCxn id="83997" idx="1"/>
            </p:cNvCxnSpPr>
            <p:nvPr/>
          </p:nvCxnSpPr>
          <p:spPr>
            <a:xfrm flipH="1" flipV="1">
              <a:off x="2216150" y="739775"/>
              <a:ext cx="22225" cy="209550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73" name="Straight Connector 72"/>
            <p:cNvCxnSpPr>
              <a:stCxn id="83999" idx="1"/>
            </p:cNvCxnSpPr>
            <p:nvPr/>
          </p:nvCxnSpPr>
          <p:spPr>
            <a:xfrm>
              <a:off x="2555875" y="739775"/>
              <a:ext cx="0" cy="217488"/>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grpSp>
      <p:grpSp>
        <p:nvGrpSpPr>
          <p:cNvPr id="6" name="Group 86"/>
          <p:cNvGrpSpPr>
            <a:grpSpLocks/>
          </p:cNvGrpSpPr>
          <p:nvPr/>
        </p:nvGrpSpPr>
        <p:grpSpPr bwMode="auto">
          <a:xfrm>
            <a:off x="1770063" y="23813"/>
            <a:ext cx="2120900" cy="933450"/>
            <a:chOff x="1769269" y="24195"/>
            <a:chExt cx="2122487" cy="933067"/>
          </a:xfrm>
        </p:grpSpPr>
        <p:cxnSp>
          <p:nvCxnSpPr>
            <p:cNvPr id="78" name="Straight Connector 77"/>
            <p:cNvCxnSpPr>
              <a:stCxn id="81" idx="4"/>
              <a:endCxn id="84001" idx="0"/>
            </p:cNvCxnSpPr>
            <p:nvPr/>
          </p:nvCxnSpPr>
          <p:spPr>
            <a:xfrm>
              <a:off x="2830513" y="670042"/>
              <a:ext cx="17475" cy="287220"/>
            </a:xfrm>
            <a:prstGeom prst="line">
              <a:avLst/>
            </a:prstGeom>
            <a:ln w="38100">
              <a:solidFill>
                <a:srgbClr val="FFA500"/>
              </a:solidFill>
            </a:ln>
          </p:spPr>
          <p:style>
            <a:lnRef idx="1">
              <a:schemeClr val="accent1"/>
            </a:lnRef>
            <a:fillRef idx="0">
              <a:schemeClr val="accent1"/>
            </a:fillRef>
            <a:effectRef idx="0">
              <a:schemeClr val="accent1"/>
            </a:effectRef>
            <a:fontRef idx="minor">
              <a:schemeClr val="tx1"/>
            </a:fontRef>
          </p:style>
        </p:cxnSp>
        <p:sp>
          <p:nvSpPr>
            <p:cNvPr id="81" name="Oval 80"/>
            <p:cNvSpPr/>
            <p:nvPr/>
          </p:nvSpPr>
          <p:spPr>
            <a:xfrm>
              <a:off x="1769269" y="24195"/>
              <a:ext cx="2122487" cy="645847"/>
            </a:xfrm>
            <a:prstGeom prst="ellipse">
              <a:avLst/>
            </a:prstGeom>
            <a:solidFill>
              <a:srgbClr val="FFA500">
                <a:alpha val="48000"/>
              </a:srgb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en-US"/>
            </a:p>
          </p:txBody>
        </p:sp>
      </p:grpSp>
      <p:sp>
        <p:nvSpPr>
          <p:cNvPr id="84024" name="TextBox 87"/>
          <p:cNvSpPr txBox="1">
            <a:spLocks noChangeArrowheads="1"/>
          </p:cNvSpPr>
          <p:nvPr/>
        </p:nvSpPr>
        <p:spPr bwMode="auto">
          <a:xfrm>
            <a:off x="3143250" y="1978025"/>
            <a:ext cx="590550" cy="647700"/>
          </a:xfrm>
          <a:prstGeom prst="rect">
            <a:avLst/>
          </a:prstGeom>
          <a:noFill/>
          <a:ln w="9525">
            <a:noFill/>
            <a:miter lim="800000"/>
            <a:headEnd/>
            <a:tailEnd/>
          </a:ln>
        </p:spPr>
        <p:txBody>
          <a:bodyPr>
            <a:spAutoFit/>
          </a:bodyPr>
          <a:lstStyle/>
          <a:p>
            <a:r>
              <a:rPr lang="en-US">
                <a:solidFill>
                  <a:schemeClr val="bg1"/>
                </a:solidFill>
              </a:rPr>
              <a:t>Not</a:t>
            </a:r>
          </a:p>
          <a:p>
            <a:r>
              <a:rPr lang="en-US">
                <a:solidFill>
                  <a:schemeClr val="bg1"/>
                </a:solidFill>
              </a:rPr>
              <a:t>Gate “A”</a:t>
            </a:r>
          </a:p>
        </p:txBody>
      </p:sp>
      <p:sp>
        <p:nvSpPr>
          <p:cNvPr id="84025" name="TextBox 88"/>
          <p:cNvSpPr txBox="1">
            <a:spLocks noChangeArrowheads="1"/>
          </p:cNvSpPr>
          <p:nvPr/>
        </p:nvSpPr>
        <p:spPr bwMode="auto">
          <a:xfrm>
            <a:off x="5578475" y="1985963"/>
            <a:ext cx="590550" cy="646112"/>
          </a:xfrm>
          <a:prstGeom prst="rect">
            <a:avLst/>
          </a:prstGeom>
          <a:noFill/>
          <a:ln w="9525">
            <a:noFill/>
            <a:miter lim="800000"/>
            <a:headEnd/>
            <a:tailEnd/>
          </a:ln>
        </p:spPr>
        <p:txBody>
          <a:bodyPr>
            <a:spAutoFit/>
          </a:bodyPr>
          <a:lstStyle/>
          <a:p>
            <a:r>
              <a:rPr lang="en-US">
                <a:solidFill>
                  <a:schemeClr val="bg1"/>
                </a:solidFill>
              </a:rPr>
              <a:t>Not</a:t>
            </a:r>
          </a:p>
          <a:p>
            <a:r>
              <a:rPr lang="en-US">
                <a:solidFill>
                  <a:schemeClr val="bg1"/>
                </a:solidFill>
              </a:rPr>
              <a:t>Gate “B”</a:t>
            </a:r>
          </a:p>
        </p:txBody>
      </p:sp>
      <p:grpSp>
        <p:nvGrpSpPr>
          <p:cNvPr id="7" name="Group 108"/>
          <p:cNvGrpSpPr>
            <a:grpSpLocks/>
          </p:cNvGrpSpPr>
          <p:nvPr/>
        </p:nvGrpSpPr>
        <p:grpSpPr bwMode="auto">
          <a:xfrm>
            <a:off x="2830513" y="739775"/>
            <a:ext cx="3195637" cy="2108200"/>
            <a:chOff x="2830513" y="739775"/>
            <a:chExt cx="3195637" cy="2108200"/>
          </a:xfrm>
        </p:grpSpPr>
        <p:cxnSp>
          <p:nvCxnSpPr>
            <p:cNvPr id="91" name="Straight Connector 90"/>
            <p:cNvCxnSpPr>
              <a:stCxn id="83990" idx="3"/>
              <a:endCxn id="83971" idx="1"/>
            </p:cNvCxnSpPr>
            <p:nvPr/>
          </p:nvCxnSpPr>
          <p:spPr>
            <a:xfrm flipH="1">
              <a:off x="2840038" y="1911350"/>
              <a:ext cx="1587" cy="260350"/>
            </a:xfrm>
            <a:prstGeom prst="line">
              <a:avLst/>
            </a:prstGeom>
            <a:ln w="38100">
              <a:solidFill>
                <a:srgbClr val="CC3300"/>
              </a:solidFill>
            </a:ln>
          </p:spPr>
          <p:style>
            <a:lnRef idx="1">
              <a:schemeClr val="accent1"/>
            </a:lnRef>
            <a:fillRef idx="0">
              <a:schemeClr val="accent1"/>
            </a:fillRef>
            <a:effectRef idx="0">
              <a:schemeClr val="accent1"/>
            </a:effectRef>
            <a:fontRef idx="minor">
              <a:schemeClr val="tx1"/>
            </a:fontRef>
          </p:style>
        </p:cxnSp>
        <p:grpSp>
          <p:nvGrpSpPr>
            <p:cNvPr id="84037" name="Group 101"/>
            <p:cNvGrpSpPr>
              <a:grpSpLocks/>
            </p:cNvGrpSpPr>
            <p:nvPr/>
          </p:nvGrpSpPr>
          <p:grpSpPr bwMode="auto">
            <a:xfrm>
              <a:off x="2830513" y="739775"/>
              <a:ext cx="3195637" cy="2108200"/>
              <a:chOff x="2838450" y="714375"/>
              <a:chExt cx="3195637" cy="2108200"/>
            </a:xfrm>
          </p:grpSpPr>
          <p:cxnSp>
            <p:nvCxnSpPr>
              <p:cNvPr id="93" name="Straight Connector 92"/>
              <p:cNvCxnSpPr/>
              <p:nvPr/>
            </p:nvCxnSpPr>
            <p:spPr>
              <a:xfrm flipH="1">
                <a:off x="2838450" y="2562225"/>
                <a:ext cx="1587" cy="26035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4" name="Straight Connector 93"/>
              <p:cNvCxnSpPr/>
              <p:nvPr/>
            </p:nvCxnSpPr>
            <p:spPr>
              <a:xfrm flipH="1" flipV="1">
                <a:off x="2873375" y="2676525"/>
                <a:ext cx="885825" cy="9525"/>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7" name="Straight Connector 96"/>
              <p:cNvCxnSpPr/>
              <p:nvPr/>
            </p:nvCxnSpPr>
            <p:spPr>
              <a:xfrm flipH="1">
                <a:off x="3732212" y="739775"/>
                <a:ext cx="1854200" cy="1963738"/>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9" name="Straight Connector 98"/>
              <p:cNvCxnSpPr/>
              <p:nvPr/>
            </p:nvCxnSpPr>
            <p:spPr>
              <a:xfrm flipH="1">
                <a:off x="5586412" y="714375"/>
                <a:ext cx="447675"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01" name="Straight Connector 100"/>
              <p:cNvCxnSpPr>
                <a:stCxn id="83995" idx="3"/>
              </p:cNvCxnSpPr>
              <p:nvPr/>
            </p:nvCxnSpPr>
            <p:spPr>
              <a:xfrm>
                <a:off x="6034087" y="714375"/>
                <a:ext cx="0" cy="24765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grpSp>
      </p:grpSp>
      <p:grpSp>
        <p:nvGrpSpPr>
          <p:cNvPr id="9" name="Group 134"/>
          <p:cNvGrpSpPr>
            <a:grpSpLocks/>
          </p:cNvGrpSpPr>
          <p:nvPr/>
        </p:nvGrpSpPr>
        <p:grpSpPr bwMode="auto">
          <a:xfrm>
            <a:off x="6578600" y="711200"/>
            <a:ext cx="1760538" cy="5746750"/>
            <a:chOff x="6578600" y="711201"/>
            <a:chExt cx="1760538" cy="5746749"/>
          </a:xfrm>
        </p:grpSpPr>
        <p:cxnSp>
          <p:nvCxnSpPr>
            <p:cNvPr id="118" name="Straight Connector 117"/>
            <p:cNvCxnSpPr>
              <a:stCxn id="83998" idx="1"/>
            </p:cNvCxnSpPr>
            <p:nvPr/>
          </p:nvCxnSpPr>
          <p:spPr>
            <a:xfrm flipV="1">
              <a:off x="6578600" y="711201"/>
              <a:ext cx="1760538" cy="1905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21" name="Straight Connector 120"/>
            <p:cNvCxnSpPr>
              <a:endCxn id="83996" idx="1"/>
            </p:cNvCxnSpPr>
            <p:nvPr/>
          </p:nvCxnSpPr>
          <p:spPr>
            <a:xfrm flipV="1">
              <a:off x="6921500" y="730251"/>
              <a:ext cx="0" cy="2085975"/>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24" name="Straight Connector 123"/>
            <p:cNvCxnSpPr>
              <a:stCxn id="83998" idx="1"/>
            </p:cNvCxnSpPr>
            <p:nvPr/>
          </p:nvCxnSpPr>
          <p:spPr>
            <a:xfrm>
              <a:off x="6578600" y="730251"/>
              <a:ext cx="0" cy="257175"/>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27" name="Straight Connector 126"/>
            <p:cNvCxnSpPr>
              <a:stCxn id="83979" idx="0"/>
              <a:endCxn id="83979" idx="1"/>
            </p:cNvCxnSpPr>
            <p:nvPr/>
          </p:nvCxnSpPr>
          <p:spPr>
            <a:xfrm>
              <a:off x="6602413" y="3759200"/>
              <a:ext cx="1587" cy="261938"/>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30" name="Straight Connector 129"/>
            <p:cNvCxnSpPr>
              <a:stCxn id="83980" idx="2"/>
            </p:cNvCxnSpPr>
            <p:nvPr/>
          </p:nvCxnSpPr>
          <p:spPr>
            <a:xfrm>
              <a:off x="6591300" y="4613275"/>
              <a:ext cx="12700" cy="668338"/>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33" name="Straight Connector 132"/>
            <p:cNvCxnSpPr/>
            <p:nvPr/>
          </p:nvCxnSpPr>
          <p:spPr>
            <a:xfrm flipV="1">
              <a:off x="6807200" y="6089650"/>
              <a:ext cx="0" cy="36830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grpSp>
      <p:sp>
        <p:nvSpPr>
          <p:cNvPr id="84028" name="TextBox 135"/>
          <p:cNvSpPr txBox="1">
            <a:spLocks noChangeArrowheads="1"/>
          </p:cNvSpPr>
          <p:nvPr/>
        </p:nvSpPr>
        <p:spPr bwMode="auto">
          <a:xfrm>
            <a:off x="1668463" y="6394450"/>
            <a:ext cx="1374775" cy="369888"/>
          </a:xfrm>
          <a:prstGeom prst="rect">
            <a:avLst/>
          </a:prstGeom>
          <a:noFill/>
          <a:ln w="9525">
            <a:noFill/>
            <a:miter lim="800000"/>
            <a:headEnd/>
            <a:tailEnd/>
          </a:ln>
        </p:spPr>
        <p:txBody>
          <a:bodyPr>
            <a:spAutoFit/>
          </a:bodyPr>
          <a:lstStyle/>
          <a:p>
            <a:r>
              <a:rPr lang="en-US" sz="1800">
                <a:solidFill>
                  <a:schemeClr val="bg1"/>
                </a:solidFill>
              </a:rPr>
              <a:t>EFAS - 1</a:t>
            </a:r>
          </a:p>
        </p:txBody>
      </p:sp>
      <p:sp>
        <p:nvSpPr>
          <p:cNvPr id="84029" name="TextBox 136"/>
          <p:cNvSpPr txBox="1">
            <a:spLocks noChangeArrowheads="1"/>
          </p:cNvSpPr>
          <p:nvPr/>
        </p:nvSpPr>
        <p:spPr bwMode="auto">
          <a:xfrm>
            <a:off x="6108700" y="6457950"/>
            <a:ext cx="1373188" cy="369888"/>
          </a:xfrm>
          <a:prstGeom prst="rect">
            <a:avLst/>
          </a:prstGeom>
          <a:noFill/>
          <a:ln w="9525">
            <a:noFill/>
            <a:miter lim="800000"/>
            <a:headEnd/>
            <a:tailEnd/>
          </a:ln>
        </p:spPr>
        <p:txBody>
          <a:bodyPr>
            <a:spAutoFit/>
          </a:bodyPr>
          <a:lstStyle/>
          <a:p>
            <a:r>
              <a:rPr lang="en-US" sz="1800">
                <a:solidFill>
                  <a:schemeClr val="bg1"/>
                </a:solidFill>
              </a:rPr>
              <a:t>EFAS - 2</a:t>
            </a:r>
          </a:p>
        </p:txBody>
      </p:sp>
      <p:sp>
        <p:nvSpPr>
          <p:cNvPr id="92" name="TextBox 91"/>
          <p:cNvSpPr txBox="1"/>
          <p:nvPr/>
        </p:nvSpPr>
        <p:spPr>
          <a:xfrm>
            <a:off x="3890963" y="6302673"/>
            <a:ext cx="1381125" cy="461665"/>
          </a:xfrm>
          <a:prstGeom prst="rect">
            <a:avLst/>
          </a:prstGeom>
          <a:noFill/>
        </p:spPr>
        <p:txBody>
          <a:bodyPr wrap="square" rtlCol="0">
            <a:spAutoFit/>
          </a:bodyPr>
          <a:lstStyle/>
          <a:p>
            <a:r>
              <a:rPr lang="en-US" sz="2400" dirty="0" smtClean="0">
                <a:solidFill>
                  <a:schemeClr val="bg1"/>
                </a:solidFill>
              </a:rPr>
              <a:t>Pg. 22</a:t>
            </a:r>
            <a:endParaRPr lang="en-US" sz="2400" dirty="0">
              <a:solidFill>
                <a:schemeClr val="bg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amond(in)">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20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20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20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9" presetClass="entr" presetSubtype="0" fill="hold"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dissolve">
                                      <p:cBhvr>
                                        <p:cTn id="2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4994" name="Picture 4"/>
          <p:cNvPicPr>
            <a:picLocks noChangeAspect="1" noChangeArrowheads="1"/>
          </p:cNvPicPr>
          <p:nvPr/>
        </p:nvPicPr>
        <p:blipFill>
          <a:blip r:embed="rId2" cstate="print"/>
          <a:srcRect/>
          <a:stretch>
            <a:fillRect/>
          </a:stretch>
        </p:blipFill>
        <p:spPr bwMode="auto">
          <a:xfrm>
            <a:off x="304800" y="0"/>
            <a:ext cx="8593138" cy="6858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6018" name="Picture 4"/>
          <p:cNvPicPr>
            <a:picLocks noChangeAspect="1" noChangeArrowheads="1"/>
          </p:cNvPicPr>
          <p:nvPr/>
        </p:nvPicPr>
        <p:blipFill>
          <a:blip r:embed="rId2" cstate="print"/>
          <a:srcRect/>
          <a:stretch>
            <a:fillRect/>
          </a:stretch>
        </p:blipFill>
        <p:spPr bwMode="auto">
          <a:xfrm>
            <a:off x="381000" y="15875"/>
            <a:ext cx="8534400" cy="6842125"/>
          </a:xfrm>
          <a:prstGeom prst="rect">
            <a:avLst/>
          </a:prstGeom>
          <a:noFill/>
          <a:ln w="9525" algn="ctr">
            <a:noFill/>
            <a:miter lim="800000"/>
            <a:headEnd/>
            <a:tailEnd/>
          </a:ln>
        </p:spPr>
      </p:pic>
      <p:sp>
        <p:nvSpPr>
          <p:cNvPr id="3" name="TextBox 2"/>
          <p:cNvSpPr txBox="1"/>
          <p:nvPr/>
        </p:nvSpPr>
        <p:spPr>
          <a:xfrm>
            <a:off x="7534275" y="6380460"/>
            <a:ext cx="1381125" cy="461665"/>
          </a:xfrm>
          <a:prstGeom prst="rect">
            <a:avLst/>
          </a:prstGeom>
          <a:noFill/>
        </p:spPr>
        <p:txBody>
          <a:bodyPr wrap="square" rtlCol="0">
            <a:spAutoFit/>
          </a:bodyPr>
          <a:lstStyle/>
          <a:p>
            <a:r>
              <a:rPr lang="en-US" sz="2400" dirty="0" smtClean="0">
                <a:solidFill>
                  <a:schemeClr val="bg1"/>
                </a:solidFill>
              </a:rPr>
              <a:t>Pg. 24</a:t>
            </a:r>
            <a:endParaRPr lang="en-US" sz="2400" dirty="0">
              <a:solidFill>
                <a:schemeClr val="bg1"/>
              </a:solidFill>
            </a:endParaRPr>
          </a:p>
        </p:txBody>
      </p:sp>
      <p:sp>
        <p:nvSpPr>
          <p:cNvPr id="4" name="Rectangle 3"/>
          <p:cNvSpPr/>
          <p:nvPr/>
        </p:nvSpPr>
        <p:spPr>
          <a:xfrm>
            <a:off x="533400" y="6172200"/>
            <a:ext cx="1752600" cy="4572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Rectangle 2"/>
          <p:cNvSpPr>
            <a:spLocks noGrp="1" noChangeArrowheads="1"/>
          </p:cNvSpPr>
          <p:nvPr>
            <p:ph type="title"/>
          </p:nvPr>
        </p:nvSpPr>
        <p:spPr/>
        <p:txBody>
          <a:bodyPr/>
          <a:lstStyle/>
          <a:p>
            <a:pPr eaLnBrk="1" fontAlgn="auto" hangingPunct="1">
              <a:spcAft>
                <a:spcPts val="0"/>
              </a:spcAft>
              <a:defRPr/>
            </a:pPr>
            <a:r>
              <a:rPr lang="en-US" sz="4400" dirty="0"/>
              <a:t>Tech Specs</a:t>
            </a:r>
          </a:p>
        </p:txBody>
      </p:sp>
      <p:sp>
        <p:nvSpPr>
          <p:cNvPr id="96259" name="Rectangle 3"/>
          <p:cNvSpPr>
            <a:spLocks noGrp="1" noChangeArrowheads="1"/>
          </p:cNvSpPr>
          <p:nvPr>
            <p:ph idx="1"/>
          </p:nvPr>
        </p:nvSpPr>
        <p:spPr/>
        <p:txBody>
          <a:bodyPr>
            <a:normAutofit/>
          </a:bodyPr>
          <a:lstStyle/>
          <a:p>
            <a:pPr marL="548640" indent="-411480" eaLnBrk="1" fontAlgn="auto" hangingPunct="1">
              <a:spcAft>
                <a:spcPts val="0"/>
              </a:spcAft>
              <a:buClr>
                <a:schemeClr val="tx1">
                  <a:shade val="95000"/>
                </a:schemeClr>
              </a:buClr>
              <a:buFont typeface="Wingdings 2"/>
              <a:buChar char=""/>
              <a:defRPr/>
            </a:pPr>
            <a:r>
              <a:rPr lang="en-US" sz="3200" i="1" dirty="0">
                <a:effectLst>
                  <a:outerShdw blurRad="38100" dist="38100" dir="2700000" algn="tl">
                    <a:srgbClr val="000000">
                      <a:alpha val="43137"/>
                    </a:srgbClr>
                  </a:outerShdw>
                </a:effectLst>
                <a:latin typeface="Arial" pitchFamily="34" charset="0"/>
                <a:cs typeface="Arial" pitchFamily="34" charset="0"/>
              </a:rPr>
              <a:t>Define Safety Limits</a:t>
            </a:r>
          </a:p>
          <a:p>
            <a:pPr marL="548640" indent="-411480" eaLnBrk="1" fontAlgn="auto" hangingPunct="1">
              <a:spcAft>
                <a:spcPts val="0"/>
              </a:spcAft>
              <a:buClr>
                <a:schemeClr val="tx1">
                  <a:shade val="95000"/>
                </a:schemeClr>
              </a:buClr>
              <a:buFont typeface="Wingdings 2"/>
              <a:buChar char=""/>
              <a:defRPr/>
            </a:pPr>
            <a:r>
              <a:rPr lang="en-US" sz="3200" i="1" dirty="0">
                <a:effectLst>
                  <a:outerShdw blurRad="38100" dist="38100" dir="2700000" algn="tl">
                    <a:srgbClr val="000000">
                      <a:alpha val="43137"/>
                    </a:srgbClr>
                  </a:outerShdw>
                </a:effectLst>
                <a:latin typeface="Arial" pitchFamily="34" charset="0"/>
                <a:cs typeface="Arial" pitchFamily="34" charset="0"/>
              </a:rPr>
              <a:t>Place time limits on degraded operation.</a:t>
            </a:r>
          </a:p>
          <a:p>
            <a:pPr marL="548640" indent="-411480" eaLnBrk="1" fontAlgn="auto" hangingPunct="1">
              <a:spcAft>
                <a:spcPts val="0"/>
              </a:spcAft>
              <a:buClr>
                <a:schemeClr val="tx1">
                  <a:shade val="95000"/>
                </a:schemeClr>
              </a:buClr>
              <a:buFont typeface="Wingdings 2"/>
              <a:buChar char=""/>
              <a:defRPr/>
            </a:pPr>
            <a:r>
              <a:rPr lang="en-US" sz="3200" i="1" dirty="0">
                <a:effectLst>
                  <a:outerShdw blurRad="38100" dist="38100" dir="2700000" algn="tl">
                    <a:srgbClr val="000000">
                      <a:alpha val="43137"/>
                    </a:srgbClr>
                  </a:outerShdw>
                </a:effectLst>
                <a:latin typeface="Arial" pitchFamily="34" charset="0"/>
                <a:cs typeface="Arial" pitchFamily="34" charset="0"/>
              </a:rPr>
              <a:t>Place mandatory surveillance requirements on equipment.</a:t>
            </a:r>
          </a:p>
          <a:p>
            <a:pPr marL="548640" indent="-411480" eaLnBrk="1" fontAlgn="auto" hangingPunct="1">
              <a:spcAft>
                <a:spcPts val="0"/>
              </a:spcAft>
              <a:buClr>
                <a:schemeClr val="tx1">
                  <a:shade val="95000"/>
                </a:schemeClr>
              </a:buClr>
              <a:buFont typeface="Wingdings 2"/>
              <a:buChar char=""/>
              <a:defRPr/>
            </a:pPr>
            <a:r>
              <a:rPr lang="en-US" sz="3200" i="1" dirty="0">
                <a:effectLst>
                  <a:outerShdw blurRad="38100" dist="38100" dir="2700000" algn="tl">
                    <a:srgbClr val="000000">
                      <a:alpha val="43137"/>
                    </a:srgbClr>
                  </a:outerShdw>
                </a:effectLst>
                <a:latin typeface="Arial" pitchFamily="34" charset="0"/>
                <a:cs typeface="Arial" pitchFamily="34" charset="0"/>
              </a:rPr>
              <a:t>Define design features of the plant.</a:t>
            </a:r>
          </a:p>
          <a:p>
            <a:pPr marL="548640" indent="-411480" eaLnBrk="1" fontAlgn="auto" hangingPunct="1">
              <a:spcAft>
                <a:spcPts val="0"/>
              </a:spcAft>
              <a:buClr>
                <a:schemeClr val="tx1">
                  <a:shade val="95000"/>
                </a:schemeClr>
              </a:buClr>
              <a:buFont typeface="Wingdings 2"/>
              <a:buChar char=""/>
              <a:defRPr/>
            </a:pPr>
            <a:r>
              <a:rPr lang="en-US" sz="3200" i="1" dirty="0">
                <a:effectLst>
                  <a:outerShdw blurRad="38100" dist="38100" dir="2700000" algn="tl">
                    <a:srgbClr val="000000">
                      <a:alpha val="43137"/>
                    </a:srgbClr>
                  </a:outerShdw>
                </a:effectLst>
                <a:latin typeface="Arial" pitchFamily="34" charset="0"/>
                <a:cs typeface="Arial" pitchFamily="34" charset="0"/>
              </a:rPr>
              <a:t>Designate administrative controls related to plant operations and surveillance requirements. </a:t>
            </a:r>
          </a:p>
          <a:p>
            <a:pPr marL="548640" indent="-411480" eaLnBrk="1" fontAlgn="auto" hangingPunct="1">
              <a:spcAft>
                <a:spcPts val="0"/>
              </a:spcAft>
              <a:buClr>
                <a:schemeClr val="tx1">
                  <a:shade val="95000"/>
                </a:schemeClr>
              </a:buClr>
              <a:buFont typeface="Wingdings 2"/>
              <a:buChar char=""/>
              <a:defRPr/>
            </a:pPr>
            <a:endParaRPr lang="en-US" dirty="0"/>
          </a:p>
          <a:p>
            <a:pPr marL="548640" indent="-411480" eaLnBrk="1" fontAlgn="auto" hangingPunct="1">
              <a:spcAft>
                <a:spcPts val="0"/>
              </a:spcAft>
              <a:buClr>
                <a:schemeClr val="tx1">
                  <a:shade val="95000"/>
                </a:schemeClr>
              </a:buClr>
              <a:buFont typeface="Wingdings 2"/>
              <a:buChar char=""/>
              <a:defRPr/>
            </a:pPr>
            <a:endParaRPr lang="en-US" sz="2400" dirty="0"/>
          </a:p>
          <a:p>
            <a:pPr marL="548640" indent="-411480" eaLnBrk="1" fontAlgn="auto" hangingPunct="1">
              <a:spcAft>
                <a:spcPts val="0"/>
              </a:spcAft>
              <a:buClr>
                <a:schemeClr val="tx1">
                  <a:shade val="95000"/>
                </a:schemeClr>
              </a:buClr>
              <a:buFont typeface="Monotype Sorts" pitchFamily="2" charset="2"/>
              <a:buNone/>
              <a:defRPr/>
            </a:pPr>
            <a:endParaRPr lang="en-US" sz="2400" dirty="0"/>
          </a:p>
        </p:txBody>
      </p:sp>
    </p:spTree>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9874" name="Picture 2"/>
          <p:cNvPicPr>
            <a:picLocks noChangeAspect="1" noChangeArrowheads="1"/>
          </p:cNvPicPr>
          <p:nvPr/>
        </p:nvPicPr>
        <p:blipFill>
          <a:blip r:embed="rId2" cstate="print"/>
          <a:srcRect/>
          <a:stretch>
            <a:fillRect/>
          </a:stretch>
        </p:blipFill>
        <p:spPr bwMode="auto">
          <a:xfrm>
            <a:off x="0" y="685800"/>
            <a:ext cx="9253538" cy="6172200"/>
          </a:xfrm>
          <a:prstGeom prst="rect">
            <a:avLst/>
          </a:prstGeom>
          <a:noFill/>
          <a:ln w="9525" algn="ctr">
            <a:noFill/>
            <a:miter lim="800000"/>
            <a:headEnd/>
            <a:tailEnd/>
          </a:ln>
        </p:spPr>
      </p:pic>
    </p:spTree>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7042" name="Group 131"/>
          <p:cNvGrpSpPr>
            <a:grpSpLocks/>
          </p:cNvGrpSpPr>
          <p:nvPr/>
        </p:nvGrpSpPr>
        <p:grpSpPr bwMode="auto">
          <a:xfrm>
            <a:off x="1619250" y="2114550"/>
            <a:ext cx="889000" cy="666750"/>
            <a:chOff x="1020" y="1332"/>
            <a:chExt cx="560" cy="420"/>
          </a:xfrm>
        </p:grpSpPr>
        <p:sp>
          <p:nvSpPr>
            <p:cNvPr id="87145" name="Rectangle 13"/>
            <p:cNvSpPr>
              <a:spLocks noChangeArrowheads="1"/>
            </p:cNvSpPr>
            <p:nvPr/>
          </p:nvSpPr>
          <p:spPr bwMode="auto">
            <a:xfrm>
              <a:off x="1220" y="1332"/>
              <a:ext cx="360" cy="176"/>
            </a:xfrm>
            <a:prstGeom prst="rect">
              <a:avLst/>
            </a:prstGeom>
            <a:noFill/>
            <a:ln w="38100">
              <a:solidFill>
                <a:schemeClr val="bg1"/>
              </a:solidFill>
              <a:miter lim="800000"/>
              <a:headEnd/>
              <a:tailEnd/>
            </a:ln>
          </p:spPr>
          <p:txBody>
            <a:bodyPr wrap="none" anchor="ctr"/>
            <a:lstStyle/>
            <a:p>
              <a:endParaRPr lang="en-US"/>
            </a:p>
          </p:txBody>
        </p:sp>
        <p:sp>
          <p:nvSpPr>
            <p:cNvPr id="87146" name="Oval 12"/>
            <p:cNvSpPr>
              <a:spLocks noChangeArrowheads="1"/>
            </p:cNvSpPr>
            <p:nvPr/>
          </p:nvSpPr>
          <p:spPr bwMode="auto">
            <a:xfrm>
              <a:off x="1020" y="1332"/>
              <a:ext cx="420" cy="420"/>
            </a:xfrm>
            <a:prstGeom prst="ellipse">
              <a:avLst/>
            </a:prstGeom>
            <a:solidFill>
              <a:schemeClr val="tx2"/>
            </a:solidFill>
            <a:ln w="38100">
              <a:solidFill>
                <a:schemeClr val="bg1"/>
              </a:solidFill>
              <a:round/>
              <a:headEnd/>
              <a:tailEnd/>
            </a:ln>
          </p:spPr>
          <p:txBody>
            <a:bodyPr wrap="none" anchor="ctr"/>
            <a:lstStyle/>
            <a:p>
              <a:endParaRPr lang="en-US"/>
            </a:p>
          </p:txBody>
        </p:sp>
      </p:grpSp>
      <p:grpSp>
        <p:nvGrpSpPr>
          <p:cNvPr id="87043" name="Group 132"/>
          <p:cNvGrpSpPr>
            <a:grpSpLocks/>
          </p:cNvGrpSpPr>
          <p:nvPr/>
        </p:nvGrpSpPr>
        <p:grpSpPr bwMode="auto">
          <a:xfrm>
            <a:off x="7312025" y="304800"/>
            <a:ext cx="1409700" cy="2609850"/>
            <a:chOff x="4606" y="192"/>
            <a:chExt cx="888" cy="1644"/>
          </a:xfrm>
        </p:grpSpPr>
        <p:sp>
          <p:nvSpPr>
            <p:cNvPr id="87139" name="Oval 16"/>
            <p:cNvSpPr>
              <a:spLocks noChangeArrowheads="1"/>
            </p:cNvSpPr>
            <p:nvPr/>
          </p:nvSpPr>
          <p:spPr bwMode="auto">
            <a:xfrm>
              <a:off x="4774" y="1260"/>
              <a:ext cx="554" cy="576"/>
            </a:xfrm>
            <a:prstGeom prst="ellipse">
              <a:avLst/>
            </a:prstGeom>
            <a:noFill/>
            <a:ln w="38100">
              <a:solidFill>
                <a:schemeClr val="bg1"/>
              </a:solidFill>
              <a:round/>
              <a:headEnd/>
              <a:tailEnd/>
            </a:ln>
          </p:spPr>
          <p:txBody>
            <a:bodyPr wrap="none" anchor="ctr"/>
            <a:lstStyle/>
            <a:p>
              <a:endParaRPr lang="en-US"/>
            </a:p>
          </p:txBody>
        </p:sp>
        <p:sp>
          <p:nvSpPr>
            <p:cNvPr id="87140" name="Rectangle 14"/>
            <p:cNvSpPr>
              <a:spLocks noChangeArrowheads="1"/>
            </p:cNvSpPr>
            <p:nvPr/>
          </p:nvSpPr>
          <p:spPr bwMode="auto">
            <a:xfrm>
              <a:off x="4776" y="960"/>
              <a:ext cx="552" cy="588"/>
            </a:xfrm>
            <a:prstGeom prst="rect">
              <a:avLst/>
            </a:prstGeom>
            <a:solidFill>
              <a:schemeClr val="tx2"/>
            </a:solidFill>
            <a:ln w="38100">
              <a:solidFill>
                <a:schemeClr val="bg1"/>
              </a:solidFill>
              <a:miter lim="800000"/>
              <a:headEnd/>
              <a:tailEnd/>
            </a:ln>
          </p:spPr>
          <p:txBody>
            <a:bodyPr wrap="none" anchor="ctr"/>
            <a:lstStyle/>
            <a:p>
              <a:endParaRPr lang="en-US"/>
            </a:p>
          </p:txBody>
        </p:sp>
        <p:sp>
          <p:nvSpPr>
            <p:cNvPr id="87141" name="Oval 18"/>
            <p:cNvSpPr>
              <a:spLocks noChangeArrowheads="1"/>
            </p:cNvSpPr>
            <p:nvPr/>
          </p:nvSpPr>
          <p:spPr bwMode="auto">
            <a:xfrm>
              <a:off x="4616" y="192"/>
              <a:ext cx="874" cy="576"/>
            </a:xfrm>
            <a:prstGeom prst="ellipse">
              <a:avLst/>
            </a:prstGeom>
            <a:solidFill>
              <a:schemeClr val="tx1"/>
            </a:solidFill>
            <a:ln w="38100">
              <a:solidFill>
                <a:schemeClr val="bg1"/>
              </a:solidFill>
              <a:round/>
              <a:headEnd/>
              <a:tailEnd/>
            </a:ln>
          </p:spPr>
          <p:txBody>
            <a:bodyPr wrap="none" anchor="ctr"/>
            <a:lstStyle/>
            <a:p>
              <a:endParaRPr lang="en-US"/>
            </a:p>
          </p:txBody>
        </p:sp>
        <p:sp>
          <p:nvSpPr>
            <p:cNvPr id="87142" name="Rectangle 17"/>
            <p:cNvSpPr>
              <a:spLocks noChangeArrowheads="1"/>
            </p:cNvSpPr>
            <p:nvPr/>
          </p:nvSpPr>
          <p:spPr bwMode="auto">
            <a:xfrm>
              <a:off x="4614" y="504"/>
              <a:ext cx="876" cy="318"/>
            </a:xfrm>
            <a:prstGeom prst="rect">
              <a:avLst/>
            </a:prstGeom>
            <a:solidFill>
              <a:schemeClr val="tx2"/>
            </a:solidFill>
            <a:ln w="38100">
              <a:solidFill>
                <a:schemeClr val="bg1"/>
              </a:solidFill>
              <a:miter lim="800000"/>
              <a:headEnd/>
              <a:tailEnd/>
            </a:ln>
          </p:spPr>
          <p:txBody>
            <a:bodyPr wrap="none" anchor="ctr"/>
            <a:lstStyle/>
            <a:p>
              <a:endParaRPr lang="en-US"/>
            </a:p>
          </p:txBody>
        </p:sp>
        <p:sp>
          <p:nvSpPr>
            <p:cNvPr id="87143" name="Line 19"/>
            <p:cNvSpPr>
              <a:spLocks noChangeShapeType="1"/>
            </p:cNvSpPr>
            <p:nvPr/>
          </p:nvSpPr>
          <p:spPr bwMode="auto">
            <a:xfrm flipV="1">
              <a:off x="5326" y="826"/>
              <a:ext cx="168" cy="150"/>
            </a:xfrm>
            <a:prstGeom prst="line">
              <a:avLst/>
            </a:prstGeom>
            <a:noFill/>
            <a:ln w="38100">
              <a:solidFill>
                <a:schemeClr val="bg1"/>
              </a:solidFill>
              <a:round/>
              <a:headEnd/>
              <a:tailEnd/>
            </a:ln>
          </p:spPr>
          <p:txBody>
            <a:bodyPr wrap="none" anchor="ctr"/>
            <a:lstStyle/>
            <a:p>
              <a:endParaRPr lang="en-US"/>
            </a:p>
          </p:txBody>
        </p:sp>
        <p:sp>
          <p:nvSpPr>
            <p:cNvPr id="87144" name="Line 20"/>
            <p:cNvSpPr>
              <a:spLocks noChangeShapeType="1"/>
            </p:cNvSpPr>
            <p:nvPr/>
          </p:nvSpPr>
          <p:spPr bwMode="auto">
            <a:xfrm flipH="1" flipV="1">
              <a:off x="4606" y="822"/>
              <a:ext cx="190" cy="136"/>
            </a:xfrm>
            <a:prstGeom prst="line">
              <a:avLst/>
            </a:prstGeom>
            <a:noFill/>
            <a:ln w="38100">
              <a:solidFill>
                <a:schemeClr val="bg1"/>
              </a:solidFill>
              <a:round/>
              <a:headEnd/>
              <a:tailEnd/>
            </a:ln>
          </p:spPr>
          <p:txBody>
            <a:bodyPr wrap="none" anchor="ctr"/>
            <a:lstStyle/>
            <a:p>
              <a:endParaRPr lang="en-US"/>
            </a:p>
          </p:txBody>
        </p:sp>
      </p:grpSp>
      <p:sp>
        <p:nvSpPr>
          <p:cNvPr id="87044" name="Line 98"/>
          <p:cNvSpPr>
            <a:spLocks noChangeShapeType="1"/>
          </p:cNvSpPr>
          <p:nvPr/>
        </p:nvSpPr>
        <p:spPr bwMode="auto">
          <a:xfrm flipH="1" flipV="1">
            <a:off x="3692525" y="1893888"/>
            <a:ext cx="0" cy="341312"/>
          </a:xfrm>
          <a:prstGeom prst="line">
            <a:avLst/>
          </a:prstGeom>
          <a:noFill/>
          <a:ln w="38100">
            <a:solidFill>
              <a:schemeClr val="bg1"/>
            </a:solidFill>
            <a:round/>
            <a:headEnd/>
            <a:tailEnd/>
          </a:ln>
        </p:spPr>
        <p:txBody>
          <a:bodyPr wrap="none" anchor="ctr"/>
          <a:lstStyle/>
          <a:p>
            <a:endParaRPr lang="en-US"/>
          </a:p>
        </p:txBody>
      </p:sp>
      <p:sp>
        <p:nvSpPr>
          <p:cNvPr id="87045" name="Oval 99"/>
          <p:cNvSpPr>
            <a:spLocks noChangeArrowheads="1"/>
          </p:cNvSpPr>
          <p:nvPr/>
        </p:nvSpPr>
        <p:spPr bwMode="auto">
          <a:xfrm>
            <a:off x="3457575" y="1504950"/>
            <a:ext cx="454025" cy="388938"/>
          </a:xfrm>
          <a:prstGeom prst="ellipse">
            <a:avLst/>
          </a:prstGeom>
          <a:noFill/>
          <a:ln w="38100">
            <a:solidFill>
              <a:schemeClr val="bg1"/>
            </a:solidFill>
            <a:round/>
            <a:headEnd/>
            <a:tailEnd/>
          </a:ln>
        </p:spPr>
        <p:txBody>
          <a:bodyPr wrap="none" anchor="ctr"/>
          <a:lstStyle/>
          <a:p>
            <a:endParaRPr lang="en-US"/>
          </a:p>
        </p:txBody>
      </p:sp>
      <p:sp>
        <p:nvSpPr>
          <p:cNvPr id="87046" name="Text Box 100"/>
          <p:cNvSpPr txBox="1">
            <a:spLocks noChangeArrowheads="1"/>
          </p:cNvSpPr>
          <p:nvPr/>
        </p:nvSpPr>
        <p:spPr bwMode="auto">
          <a:xfrm>
            <a:off x="3489325" y="1493838"/>
            <a:ext cx="317500" cy="396875"/>
          </a:xfrm>
          <a:prstGeom prst="rect">
            <a:avLst/>
          </a:prstGeom>
          <a:noFill/>
          <a:ln w="9525">
            <a:noFill/>
            <a:miter lim="800000"/>
            <a:headEnd/>
            <a:tailEnd/>
          </a:ln>
        </p:spPr>
        <p:txBody>
          <a:bodyPr>
            <a:spAutoFit/>
          </a:bodyPr>
          <a:lstStyle/>
          <a:p>
            <a:pPr algn="l">
              <a:spcBef>
                <a:spcPct val="50000"/>
              </a:spcBef>
            </a:pPr>
            <a:r>
              <a:rPr lang="en-US" sz="2000">
                <a:solidFill>
                  <a:schemeClr val="bg1"/>
                </a:solidFill>
              </a:rPr>
              <a:t>M</a:t>
            </a:r>
          </a:p>
        </p:txBody>
      </p:sp>
      <p:grpSp>
        <p:nvGrpSpPr>
          <p:cNvPr id="87047" name="Group 133"/>
          <p:cNvGrpSpPr>
            <a:grpSpLocks/>
          </p:cNvGrpSpPr>
          <p:nvPr/>
        </p:nvGrpSpPr>
        <p:grpSpPr bwMode="auto">
          <a:xfrm>
            <a:off x="1638300" y="4953000"/>
            <a:ext cx="889000" cy="666750"/>
            <a:chOff x="1020" y="1332"/>
            <a:chExt cx="560" cy="420"/>
          </a:xfrm>
        </p:grpSpPr>
        <p:sp>
          <p:nvSpPr>
            <p:cNvPr id="87137" name="Rectangle 134"/>
            <p:cNvSpPr>
              <a:spLocks noChangeArrowheads="1"/>
            </p:cNvSpPr>
            <p:nvPr/>
          </p:nvSpPr>
          <p:spPr bwMode="auto">
            <a:xfrm>
              <a:off x="1220" y="1332"/>
              <a:ext cx="360" cy="176"/>
            </a:xfrm>
            <a:prstGeom prst="rect">
              <a:avLst/>
            </a:prstGeom>
            <a:noFill/>
            <a:ln w="38100">
              <a:solidFill>
                <a:schemeClr val="bg1"/>
              </a:solidFill>
              <a:miter lim="800000"/>
              <a:headEnd/>
              <a:tailEnd/>
            </a:ln>
          </p:spPr>
          <p:txBody>
            <a:bodyPr wrap="none" anchor="ctr"/>
            <a:lstStyle/>
            <a:p>
              <a:endParaRPr lang="en-US"/>
            </a:p>
          </p:txBody>
        </p:sp>
        <p:sp>
          <p:nvSpPr>
            <p:cNvPr id="87138" name="Oval 135"/>
            <p:cNvSpPr>
              <a:spLocks noChangeArrowheads="1"/>
            </p:cNvSpPr>
            <p:nvPr/>
          </p:nvSpPr>
          <p:spPr bwMode="auto">
            <a:xfrm>
              <a:off x="1020" y="1332"/>
              <a:ext cx="420" cy="420"/>
            </a:xfrm>
            <a:prstGeom prst="ellipse">
              <a:avLst/>
            </a:prstGeom>
            <a:solidFill>
              <a:schemeClr val="tx2"/>
            </a:solidFill>
            <a:ln w="38100">
              <a:solidFill>
                <a:schemeClr val="bg1"/>
              </a:solidFill>
              <a:round/>
              <a:headEnd/>
              <a:tailEnd/>
            </a:ln>
          </p:spPr>
          <p:txBody>
            <a:bodyPr wrap="none" anchor="ctr"/>
            <a:lstStyle/>
            <a:p>
              <a:endParaRPr lang="en-US"/>
            </a:p>
          </p:txBody>
        </p:sp>
      </p:grpSp>
      <p:sp>
        <p:nvSpPr>
          <p:cNvPr id="87048" name="Line 143"/>
          <p:cNvSpPr>
            <a:spLocks noChangeShapeType="1"/>
          </p:cNvSpPr>
          <p:nvPr/>
        </p:nvSpPr>
        <p:spPr bwMode="auto">
          <a:xfrm>
            <a:off x="2495550" y="2238375"/>
            <a:ext cx="4395788" cy="0"/>
          </a:xfrm>
          <a:prstGeom prst="line">
            <a:avLst/>
          </a:prstGeom>
          <a:noFill/>
          <a:ln w="38100">
            <a:solidFill>
              <a:schemeClr val="bg1"/>
            </a:solidFill>
            <a:round/>
            <a:headEnd/>
            <a:tailEnd/>
          </a:ln>
        </p:spPr>
        <p:txBody>
          <a:bodyPr wrap="none" anchor="ctr"/>
          <a:lstStyle/>
          <a:p>
            <a:endParaRPr lang="en-US"/>
          </a:p>
        </p:txBody>
      </p:sp>
      <p:sp>
        <p:nvSpPr>
          <p:cNvPr id="87049" name="Line 144"/>
          <p:cNvSpPr>
            <a:spLocks noChangeShapeType="1"/>
          </p:cNvSpPr>
          <p:nvPr/>
        </p:nvSpPr>
        <p:spPr bwMode="auto">
          <a:xfrm flipV="1">
            <a:off x="6877050" y="960438"/>
            <a:ext cx="3175" cy="1287462"/>
          </a:xfrm>
          <a:prstGeom prst="line">
            <a:avLst/>
          </a:prstGeom>
          <a:noFill/>
          <a:ln w="38100">
            <a:solidFill>
              <a:schemeClr val="bg1"/>
            </a:solidFill>
            <a:round/>
            <a:headEnd/>
            <a:tailEnd/>
          </a:ln>
        </p:spPr>
        <p:txBody>
          <a:bodyPr wrap="none" anchor="ctr"/>
          <a:lstStyle/>
          <a:p>
            <a:endParaRPr lang="en-US"/>
          </a:p>
        </p:txBody>
      </p:sp>
      <p:sp>
        <p:nvSpPr>
          <p:cNvPr id="87050" name="Line 145"/>
          <p:cNvSpPr>
            <a:spLocks noChangeShapeType="1"/>
          </p:cNvSpPr>
          <p:nvPr/>
        </p:nvSpPr>
        <p:spPr bwMode="auto">
          <a:xfrm>
            <a:off x="6867525" y="962025"/>
            <a:ext cx="457200" cy="0"/>
          </a:xfrm>
          <a:prstGeom prst="line">
            <a:avLst/>
          </a:prstGeom>
          <a:noFill/>
          <a:ln w="38100">
            <a:solidFill>
              <a:schemeClr val="bg1"/>
            </a:solidFill>
            <a:round/>
            <a:headEnd/>
            <a:tailEnd/>
          </a:ln>
        </p:spPr>
        <p:txBody>
          <a:bodyPr wrap="none" anchor="ctr"/>
          <a:lstStyle/>
          <a:p>
            <a:endParaRPr lang="en-US"/>
          </a:p>
        </p:txBody>
      </p:sp>
      <p:grpSp>
        <p:nvGrpSpPr>
          <p:cNvPr id="87051" name="Group 136"/>
          <p:cNvGrpSpPr>
            <a:grpSpLocks/>
          </p:cNvGrpSpPr>
          <p:nvPr/>
        </p:nvGrpSpPr>
        <p:grpSpPr bwMode="auto">
          <a:xfrm>
            <a:off x="7350125" y="3219450"/>
            <a:ext cx="1409700" cy="2609850"/>
            <a:chOff x="4606" y="192"/>
            <a:chExt cx="888" cy="1644"/>
          </a:xfrm>
        </p:grpSpPr>
        <p:sp>
          <p:nvSpPr>
            <p:cNvPr id="87131" name="Oval 137"/>
            <p:cNvSpPr>
              <a:spLocks noChangeArrowheads="1"/>
            </p:cNvSpPr>
            <p:nvPr/>
          </p:nvSpPr>
          <p:spPr bwMode="auto">
            <a:xfrm>
              <a:off x="4774" y="1260"/>
              <a:ext cx="554" cy="576"/>
            </a:xfrm>
            <a:prstGeom prst="ellipse">
              <a:avLst/>
            </a:prstGeom>
            <a:noFill/>
            <a:ln w="38100">
              <a:solidFill>
                <a:schemeClr val="bg1"/>
              </a:solidFill>
              <a:round/>
              <a:headEnd/>
              <a:tailEnd/>
            </a:ln>
          </p:spPr>
          <p:txBody>
            <a:bodyPr wrap="none" anchor="ctr"/>
            <a:lstStyle/>
            <a:p>
              <a:endParaRPr lang="en-US"/>
            </a:p>
          </p:txBody>
        </p:sp>
        <p:sp>
          <p:nvSpPr>
            <p:cNvPr id="87132" name="Rectangle 138"/>
            <p:cNvSpPr>
              <a:spLocks noChangeArrowheads="1"/>
            </p:cNvSpPr>
            <p:nvPr/>
          </p:nvSpPr>
          <p:spPr bwMode="auto">
            <a:xfrm>
              <a:off x="4776" y="960"/>
              <a:ext cx="552" cy="588"/>
            </a:xfrm>
            <a:prstGeom prst="rect">
              <a:avLst/>
            </a:prstGeom>
            <a:solidFill>
              <a:schemeClr val="tx2"/>
            </a:solidFill>
            <a:ln w="38100">
              <a:solidFill>
                <a:schemeClr val="bg1"/>
              </a:solidFill>
              <a:miter lim="800000"/>
              <a:headEnd/>
              <a:tailEnd/>
            </a:ln>
          </p:spPr>
          <p:txBody>
            <a:bodyPr wrap="none" anchor="ctr"/>
            <a:lstStyle/>
            <a:p>
              <a:endParaRPr lang="en-US"/>
            </a:p>
          </p:txBody>
        </p:sp>
        <p:sp>
          <p:nvSpPr>
            <p:cNvPr id="87133" name="Oval 139"/>
            <p:cNvSpPr>
              <a:spLocks noChangeArrowheads="1"/>
            </p:cNvSpPr>
            <p:nvPr/>
          </p:nvSpPr>
          <p:spPr bwMode="auto">
            <a:xfrm>
              <a:off x="4616" y="192"/>
              <a:ext cx="874" cy="576"/>
            </a:xfrm>
            <a:prstGeom prst="ellipse">
              <a:avLst/>
            </a:prstGeom>
            <a:solidFill>
              <a:schemeClr val="tx1"/>
            </a:solidFill>
            <a:ln w="38100">
              <a:solidFill>
                <a:schemeClr val="bg1"/>
              </a:solidFill>
              <a:round/>
              <a:headEnd/>
              <a:tailEnd/>
            </a:ln>
          </p:spPr>
          <p:txBody>
            <a:bodyPr wrap="none" anchor="ctr"/>
            <a:lstStyle/>
            <a:p>
              <a:endParaRPr lang="en-US"/>
            </a:p>
          </p:txBody>
        </p:sp>
        <p:sp>
          <p:nvSpPr>
            <p:cNvPr id="87134" name="Rectangle 140"/>
            <p:cNvSpPr>
              <a:spLocks noChangeArrowheads="1"/>
            </p:cNvSpPr>
            <p:nvPr/>
          </p:nvSpPr>
          <p:spPr bwMode="auto">
            <a:xfrm>
              <a:off x="4614" y="504"/>
              <a:ext cx="876" cy="318"/>
            </a:xfrm>
            <a:prstGeom prst="rect">
              <a:avLst/>
            </a:prstGeom>
            <a:solidFill>
              <a:schemeClr val="tx2"/>
            </a:solidFill>
            <a:ln w="38100">
              <a:solidFill>
                <a:schemeClr val="bg1"/>
              </a:solidFill>
              <a:miter lim="800000"/>
              <a:headEnd/>
              <a:tailEnd/>
            </a:ln>
          </p:spPr>
          <p:txBody>
            <a:bodyPr wrap="none" anchor="ctr"/>
            <a:lstStyle/>
            <a:p>
              <a:endParaRPr lang="en-US"/>
            </a:p>
          </p:txBody>
        </p:sp>
        <p:sp>
          <p:nvSpPr>
            <p:cNvPr id="87135" name="Line 141"/>
            <p:cNvSpPr>
              <a:spLocks noChangeShapeType="1"/>
            </p:cNvSpPr>
            <p:nvPr/>
          </p:nvSpPr>
          <p:spPr bwMode="auto">
            <a:xfrm flipV="1">
              <a:off x="5326" y="826"/>
              <a:ext cx="168" cy="150"/>
            </a:xfrm>
            <a:prstGeom prst="line">
              <a:avLst/>
            </a:prstGeom>
            <a:noFill/>
            <a:ln w="38100">
              <a:solidFill>
                <a:schemeClr val="bg1"/>
              </a:solidFill>
              <a:round/>
              <a:headEnd/>
              <a:tailEnd/>
            </a:ln>
          </p:spPr>
          <p:txBody>
            <a:bodyPr wrap="none" anchor="ctr"/>
            <a:lstStyle/>
            <a:p>
              <a:endParaRPr lang="en-US"/>
            </a:p>
          </p:txBody>
        </p:sp>
        <p:sp>
          <p:nvSpPr>
            <p:cNvPr id="87136" name="Line 142"/>
            <p:cNvSpPr>
              <a:spLocks noChangeShapeType="1"/>
            </p:cNvSpPr>
            <p:nvPr/>
          </p:nvSpPr>
          <p:spPr bwMode="auto">
            <a:xfrm flipH="1" flipV="1">
              <a:off x="4606" y="822"/>
              <a:ext cx="190" cy="136"/>
            </a:xfrm>
            <a:prstGeom prst="line">
              <a:avLst/>
            </a:prstGeom>
            <a:noFill/>
            <a:ln w="38100">
              <a:solidFill>
                <a:schemeClr val="bg1"/>
              </a:solidFill>
              <a:round/>
              <a:headEnd/>
              <a:tailEnd/>
            </a:ln>
          </p:spPr>
          <p:txBody>
            <a:bodyPr wrap="none" anchor="ctr"/>
            <a:lstStyle/>
            <a:p>
              <a:endParaRPr lang="en-US"/>
            </a:p>
          </p:txBody>
        </p:sp>
      </p:grpSp>
      <p:sp>
        <p:nvSpPr>
          <p:cNvPr id="87052" name="Line 146"/>
          <p:cNvSpPr>
            <a:spLocks noChangeShapeType="1"/>
          </p:cNvSpPr>
          <p:nvPr/>
        </p:nvSpPr>
        <p:spPr bwMode="auto">
          <a:xfrm>
            <a:off x="6934200" y="3838575"/>
            <a:ext cx="447675" cy="0"/>
          </a:xfrm>
          <a:prstGeom prst="line">
            <a:avLst/>
          </a:prstGeom>
          <a:noFill/>
          <a:ln w="38100">
            <a:solidFill>
              <a:schemeClr val="bg1"/>
            </a:solidFill>
            <a:round/>
            <a:headEnd/>
            <a:tailEnd/>
          </a:ln>
        </p:spPr>
        <p:txBody>
          <a:bodyPr wrap="none" anchor="ctr"/>
          <a:lstStyle/>
          <a:p>
            <a:endParaRPr lang="en-US"/>
          </a:p>
        </p:txBody>
      </p:sp>
      <p:sp>
        <p:nvSpPr>
          <p:cNvPr id="87053" name="Line 147"/>
          <p:cNvSpPr>
            <a:spLocks noChangeShapeType="1"/>
          </p:cNvSpPr>
          <p:nvPr/>
        </p:nvSpPr>
        <p:spPr bwMode="auto">
          <a:xfrm flipV="1">
            <a:off x="6915150" y="3824288"/>
            <a:ext cx="0" cy="1300162"/>
          </a:xfrm>
          <a:prstGeom prst="line">
            <a:avLst/>
          </a:prstGeom>
          <a:noFill/>
          <a:ln w="38100">
            <a:solidFill>
              <a:schemeClr val="bg1"/>
            </a:solidFill>
            <a:round/>
            <a:headEnd/>
            <a:tailEnd/>
          </a:ln>
        </p:spPr>
        <p:txBody>
          <a:bodyPr wrap="none" anchor="ctr"/>
          <a:lstStyle/>
          <a:p>
            <a:endParaRPr lang="en-US"/>
          </a:p>
        </p:txBody>
      </p:sp>
      <p:sp>
        <p:nvSpPr>
          <p:cNvPr id="87054" name="Line 148"/>
          <p:cNvSpPr>
            <a:spLocks noChangeShapeType="1"/>
          </p:cNvSpPr>
          <p:nvPr/>
        </p:nvSpPr>
        <p:spPr bwMode="auto">
          <a:xfrm>
            <a:off x="2552700" y="5108575"/>
            <a:ext cx="4371975" cy="0"/>
          </a:xfrm>
          <a:prstGeom prst="line">
            <a:avLst/>
          </a:prstGeom>
          <a:noFill/>
          <a:ln w="38100">
            <a:solidFill>
              <a:schemeClr val="bg1"/>
            </a:solidFill>
            <a:round/>
            <a:headEnd/>
            <a:tailEnd/>
          </a:ln>
        </p:spPr>
        <p:txBody>
          <a:bodyPr wrap="none" anchor="ctr"/>
          <a:lstStyle/>
          <a:p>
            <a:endParaRPr lang="en-US"/>
          </a:p>
        </p:txBody>
      </p:sp>
      <p:sp>
        <p:nvSpPr>
          <p:cNvPr id="87055" name="Freeform 153"/>
          <p:cNvSpPr>
            <a:spLocks/>
          </p:cNvSpPr>
          <p:nvPr/>
        </p:nvSpPr>
        <p:spPr bwMode="auto">
          <a:xfrm>
            <a:off x="3009900" y="927100"/>
            <a:ext cx="3086100" cy="1308100"/>
          </a:xfrm>
          <a:custGeom>
            <a:avLst/>
            <a:gdLst>
              <a:gd name="T0" fmla="*/ 0 w 1944"/>
              <a:gd name="T1" fmla="*/ 2076608928 h 824"/>
              <a:gd name="T2" fmla="*/ 0 w 1944"/>
              <a:gd name="T3" fmla="*/ 0 h 824"/>
              <a:gd name="T4" fmla="*/ 2147483647 w 1944"/>
              <a:gd name="T5" fmla="*/ 0 h 824"/>
              <a:gd name="T6" fmla="*/ 2147483647 w 1944"/>
              <a:gd name="T7" fmla="*/ 1935480220 h 824"/>
              <a:gd name="T8" fmla="*/ 0 60000 65536"/>
              <a:gd name="T9" fmla="*/ 0 60000 65536"/>
              <a:gd name="T10" fmla="*/ 0 60000 65536"/>
              <a:gd name="T11" fmla="*/ 0 60000 65536"/>
              <a:gd name="T12" fmla="*/ 0 w 1944"/>
              <a:gd name="T13" fmla="*/ 0 h 824"/>
              <a:gd name="T14" fmla="*/ 1944 w 1944"/>
              <a:gd name="T15" fmla="*/ 824 h 824"/>
            </a:gdLst>
            <a:ahLst/>
            <a:cxnLst>
              <a:cxn ang="T8">
                <a:pos x="T0" y="T1"/>
              </a:cxn>
              <a:cxn ang="T9">
                <a:pos x="T2" y="T3"/>
              </a:cxn>
              <a:cxn ang="T10">
                <a:pos x="T4" y="T5"/>
              </a:cxn>
              <a:cxn ang="T11">
                <a:pos x="T6" y="T7"/>
              </a:cxn>
            </a:cxnLst>
            <a:rect l="T12" t="T13" r="T14" b="T15"/>
            <a:pathLst>
              <a:path w="1944" h="824">
                <a:moveTo>
                  <a:pt x="0" y="824"/>
                </a:moveTo>
                <a:lnTo>
                  <a:pt x="0" y="0"/>
                </a:lnTo>
                <a:lnTo>
                  <a:pt x="1944" y="0"/>
                </a:lnTo>
                <a:lnTo>
                  <a:pt x="1944" y="768"/>
                </a:lnTo>
              </a:path>
            </a:pathLst>
          </a:custGeom>
          <a:noFill/>
          <a:ln w="38100" cmpd="sng">
            <a:solidFill>
              <a:schemeClr val="bg1"/>
            </a:solidFill>
            <a:round/>
            <a:headEnd/>
            <a:tailEnd/>
          </a:ln>
        </p:spPr>
        <p:txBody>
          <a:bodyPr wrap="none" anchor="ctr"/>
          <a:lstStyle/>
          <a:p>
            <a:endParaRPr lang="en-US"/>
          </a:p>
        </p:txBody>
      </p:sp>
      <p:sp>
        <p:nvSpPr>
          <p:cNvPr id="87056" name="Line 157"/>
          <p:cNvSpPr>
            <a:spLocks noChangeShapeType="1"/>
          </p:cNvSpPr>
          <p:nvPr/>
        </p:nvSpPr>
        <p:spPr bwMode="auto">
          <a:xfrm>
            <a:off x="6096000" y="2324100"/>
            <a:ext cx="0" cy="2794000"/>
          </a:xfrm>
          <a:prstGeom prst="line">
            <a:avLst/>
          </a:prstGeom>
          <a:noFill/>
          <a:ln w="38100">
            <a:solidFill>
              <a:schemeClr val="bg1"/>
            </a:solidFill>
            <a:round/>
            <a:headEnd/>
            <a:tailEnd/>
          </a:ln>
        </p:spPr>
        <p:txBody>
          <a:bodyPr wrap="none" anchor="ctr"/>
          <a:lstStyle/>
          <a:p>
            <a:endParaRPr lang="en-US"/>
          </a:p>
        </p:txBody>
      </p:sp>
      <p:grpSp>
        <p:nvGrpSpPr>
          <p:cNvPr id="87057" name="Group 158"/>
          <p:cNvGrpSpPr>
            <a:grpSpLocks/>
          </p:cNvGrpSpPr>
          <p:nvPr/>
        </p:nvGrpSpPr>
        <p:grpSpPr bwMode="auto">
          <a:xfrm>
            <a:off x="3384550" y="4364038"/>
            <a:ext cx="604838" cy="898525"/>
            <a:chOff x="2084" y="953"/>
            <a:chExt cx="381" cy="566"/>
          </a:xfrm>
        </p:grpSpPr>
        <p:sp>
          <p:nvSpPr>
            <p:cNvPr id="87126" name="AutoShape 159"/>
            <p:cNvSpPr>
              <a:spLocks noChangeArrowheads="1"/>
            </p:cNvSpPr>
            <p:nvPr/>
          </p:nvSpPr>
          <p:spPr bwMode="auto">
            <a:xfrm rot="-5400000">
              <a:off x="2263" y="1317"/>
              <a:ext cx="202" cy="202"/>
            </a:xfrm>
            <a:prstGeom prst="triangle">
              <a:avLst>
                <a:gd name="adj" fmla="val 50000"/>
              </a:avLst>
            </a:prstGeom>
            <a:solidFill>
              <a:schemeClr val="bg2"/>
            </a:solidFill>
            <a:ln w="9525">
              <a:solidFill>
                <a:schemeClr val="bg1"/>
              </a:solidFill>
              <a:miter lim="800000"/>
              <a:headEnd/>
              <a:tailEnd/>
            </a:ln>
          </p:spPr>
          <p:txBody>
            <a:bodyPr wrap="none" anchor="ctr"/>
            <a:lstStyle/>
            <a:p>
              <a:endParaRPr lang="en-US"/>
            </a:p>
          </p:txBody>
        </p:sp>
        <p:sp>
          <p:nvSpPr>
            <p:cNvPr id="87127" name="AutoShape 160"/>
            <p:cNvSpPr>
              <a:spLocks noChangeArrowheads="1"/>
            </p:cNvSpPr>
            <p:nvPr/>
          </p:nvSpPr>
          <p:spPr bwMode="auto">
            <a:xfrm rot="5400000">
              <a:off x="2084" y="1317"/>
              <a:ext cx="202" cy="202"/>
            </a:xfrm>
            <a:prstGeom prst="triangle">
              <a:avLst>
                <a:gd name="adj" fmla="val 50000"/>
              </a:avLst>
            </a:prstGeom>
            <a:solidFill>
              <a:schemeClr val="bg2"/>
            </a:solidFill>
            <a:ln w="9525">
              <a:solidFill>
                <a:schemeClr val="bg1"/>
              </a:solidFill>
              <a:miter lim="800000"/>
              <a:headEnd/>
              <a:tailEnd/>
            </a:ln>
          </p:spPr>
          <p:txBody>
            <a:bodyPr wrap="none" anchor="ctr"/>
            <a:lstStyle/>
            <a:p>
              <a:endParaRPr lang="en-US"/>
            </a:p>
          </p:txBody>
        </p:sp>
        <p:sp>
          <p:nvSpPr>
            <p:cNvPr id="87128" name="Line 161"/>
            <p:cNvSpPr>
              <a:spLocks noChangeShapeType="1"/>
            </p:cNvSpPr>
            <p:nvPr/>
          </p:nvSpPr>
          <p:spPr bwMode="auto">
            <a:xfrm flipH="1" flipV="1">
              <a:off x="2272" y="1205"/>
              <a:ext cx="2" cy="211"/>
            </a:xfrm>
            <a:prstGeom prst="line">
              <a:avLst/>
            </a:prstGeom>
            <a:noFill/>
            <a:ln w="38100">
              <a:solidFill>
                <a:schemeClr val="bg1"/>
              </a:solidFill>
              <a:round/>
              <a:headEnd/>
              <a:tailEnd/>
            </a:ln>
          </p:spPr>
          <p:txBody>
            <a:bodyPr wrap="none" anchor="ctr"/>
            <a:lstStyle/>
            <a:p>
              <a:endParaRPr lang="en-US"/>
            </a:p>
          </p:txBody>
        </p:sp>
        <p:sp>
          <p:nvSpPr>
            <p:cNvPr id="87129" name="Oval 162"/>
            <p:cNvSpPr>
              <a:spLocks noChangeArrowheads="1"/>
            </p:cNvSpPr>
            <p:nvPr/>
          </p:nvSpPr>
          <p:spPr bwMode="auto">
            <a:xfrm>
              <a:off x="2124" y="960"/>
              <a:ext cx="286" cy="245"/>
            </a:xfrm>
            <a:prstGeom prst="ellipse">
              <a:avLst/>
            </a:prstGeom>
            <a:noFill/>
            <a:ln w="38100">
              <a:solidFill>
                <a:schemeClr val="bg1"/>
              </a:solidFill>
              <a:round/>
              <a:headEnd/>
              <a:tailEnd/>
            </a:ln>
          </p:spPr>
          <p:txBody>
            <a:bodyPr wrap="none" anchor="ctr"/>
            <a:lstStyle/>
            <a:p>
              <a:endParaRPr lang="en-US"/>
            </a:p>
          </p:txBody>
        </p:sp>
        <p:sp>
          <p:nvSpPr>
            <p:cNvPr id="87130" name="Text Box 163"/>
            <p:cNvSpPr txBox="1">
              <a:spLocks noChangeArrowheads="1"/>
            </p:cNvSpPr>
            <p:nvPr/>
          </p:nvSpPr>
          <p:spPr bwMode="auto">
            <a:xfrm>
              <a:off x="2144" y="953"/>
              <a:ext cx="200" cy="250"/>
            </a:xfrm>
            <a:prstGeom prst="rect">
              <a:avLst/>
            </a:prstGeom>
            <a:noFill/>
            <a:ln w="9525">
              <a:noFill/>
              <a:miter lim="800000"/>
              <a:headEnd/>
              <a:tailEnd/>
            </a:ln>
          </p:spPr>
          <p:txBody>
            <a:bodyPr>
              <a:spAutoFit/>
            </a:bodyPr>
            <a:lstStyle/>
            <a:p>
              <a:pPr algn="l">
                <a:spcBef>
                  <a:spcPct val="50000"/>
                </a:spcBef>
              </a:pPr>
              <a:r>
                <a:rPr lang="en-US" sz="2000">
                  <a:solidFill>
                    <a:schemeClr val="bg1"/>
                  </a:solidFill>
                </a:rPr>
                <a:t>M</a:t>
              </a:r>
            </a:p>
          </p:txBody>
        </p:sp>
      </p:grpSp>
      <p:sp>
        <p:nvSpPr>
          <p:cNvPr id="87058" name="Freeform 178"/>
          <p:cNvSpPr>
            <a:spLocks/>
          </p:cNvSpPr>
          <p:nvPr/>
        </p:nvSpPr>
        <p:spPr bwMode="auto">
          <a:xfrm>
            <a:off x="3022600" y="5118100"/>
            <a:ext cx="3619500" cy="1524000"/>
          </a:xfrm>
          <a:custGeom>
            <a:avLst/>
            <a:gdLst>
              <a:gd name="T0" fmla="*/ 0 w 2280"/>
              <a:gd name="T1" fmla="*/ 0 h 960"/>
              <a:gd name="T2" fmla="*/ 0 w 2280"/>
              <a:gd name="T3" fmla="*/ 2147483647 h 960"/>
              <a:gd name="T4" fmla="*/ 2147483647 w 2280"/>
              <a:gd name="T5" fmla="*/ 2147483647 h 960"/>
              <a:gd name="T6" fmla="*/ 2147483647 w 2280"/>
              <a:gd name="T7" fmla="*/ 181451253 h 960"/>
              <a:gd name="T8" fmla="*/ 0 60000 65536"/>
              <a:gd name="T9" fmla="*/ 0 60000 65536"/>
              <a:gd name="T10" fmla="*/ 0 60000 65536"/>
              <a:gd name="T11" fmla="*/ 0 60000 65536"/>
              <a:gd name="T12" fmla="*/ 0 w 2280"/>
              <a:gd name="T13" fmla="*/ 0 h 960"/>
              <a:gd name="T14" fmla="*/ 2280 w 2280"/>
              <a:gd name="T15" fmla="*/ 960 h 960"/>
            </a:gdLst>
            <a:ahLst/>
            <a:cxnLst>
              <a:cxn ang="T8">
                <a:pos x="T0" y="T1"/>
              </a:cxn>
              <a:cxn ang="T9">
                <a:pos x="T2" y="T3"/>
              </a:cxn>
              <a:cxn ang="T10">
                <a:pos x="T4" y="T5"/>
              </a:cxn>
              <a:cxn ang="T11">
                <a:pos x="T6" y="T7"/>
              </a:cxn>
            </a:cxnLst>
            <a:rect l="T12" t="T13" r="T14" b="T15"/>
            <a:pathLst>
              <a:path w="2280" h="960">
                <a:moveTo>
                  <a:pt x="0" y="0"/>
                </a:moveTo>
                <a:lnTo>
                  <a:pt x="0" y="960"/>
                </a:lnTo>
                <a:lnTo>
                  <a:pt x="2280" y="960"/>
                </a:lnTo>
                <a:lnTo>
                  <a:pt x="2280" y="72"/>
                </a:lnTo>
              </a:path>
            </a:pathLst>
          </a:custGeom>
          <a:noFill/>
          <a:ln w="38100" cmpd="sng">
            <a:solidFill>
              <a:schemeClr val="bg1"/>
            </a:solidFill>
            <a:round/>
            <a:headEnd/>
            <a:tailEnd/>
          </a:ln>
        </p:spPr>
        <p:txBody>
          <a:bodyPr wrap="none" anchor="ctr"/>
          <a:lstStyle/>
          <a:p>
            <a:endParaRPr lang="en-US"/>
          </a:p>
        </p:txBody>
      </p:sp>
      <p:sp>
        <p:nvSpPr>
          <p:cNvPr id="87059" name="Line 180"/>
          <p:cNvSpPr>
            <a:spLocks noChangeShapeType="1"/>
          </p:cNvSpPr>
          <p:nvPr/>
        </p:nvSpPr>
        <p:spPr bwMode="auto">
          <a:xfrm flipV="1">
            <a:off x="6642100" y="2247900"/>
            <a:ext cx="0" cy="2768600"/>
          </a:xfrm>
          <a:prstGeom prst="line">
            <a:avLst/>
          </a:prstGeom>
          <a:noFill/>
          <a:ln w="38100">
            <a:solidFill>
              <a:schemeClr val="bg1"/>
            </a:solidFill>
            <a:round/>
            <a:headEnd/>
            <a:tailEnd/>
          </a:ln>
        </p:spPr>
        <p:txBody>
          <a:bodyPr wrap="none" anchor="ctr"/>
          <a:lstStyle/>
          <a:p>
            <a:endParaRPr lang="en-US"/>
          </a:p>
        </p:txBody>
      </p:sp>
      <p:sp>
        <p:nvSpPr>
          <p:cNvPr id="87060" name="Text Box 183"/>
          <p:cNvSpPr txBox="1">
            <a:spLocks noChangeArrowheads="1"/>
          </p:cNvSpPr>
          <p:nvPr/>
        </p:nvSpPr>
        <p:spPr bwMode="auto">
          <a:xfrm>
            <a:off x="7353300" y="838200"/>
            <a:ext cx="1323975" cy="396875"/>
          </a:xfrm>
          <a:prstGeom prst="rect">
            <a:avLst/>
          </a:prstGeom>
          <a:noFill/>
          <a:ln w="9525">
            <a:noFill/>
            <a:miter lim="800000"/>
            <a:headEnd/>
            <a:tailEnd/>
          </a:ln>
        </p:spPr>
        <p:txBody>
          <a:bodyPr>
            <a:spAutoFit/>
          </a:bodyPr>
          <a:lstStyle/>
          <a:p>
            <a:pPr>
              <a:spcBef>
                <a:spcPct val="50000"/>
              </a:spcBef>
            </a:pPr>
            <a:r>
              <a:rPr lang="en-US" sz="2000">
                <a:solidFill>
                  <a:schemeClr val="bg1"/>
                </a:solidFill>
              </a:rPr>
              <a:t>SG 1</a:t>
            </a:r>
          </a:p>
        </p:txBody>
      </p:sp>
      <p:sp>
        <p:nvSpPr>
          <p:cNvPr id="87061" name="Text Box 184"/>
          <p:cNvSpPr txBox="1">
            <a:spLocks noChangeArrowheads="1"/>
          </p:cNvSpPr>
          <p:nvPr/>
        </p:nvSpPr>
        <p:spPr bwMode="auto">
          <a:xfrm>
            <a:off x="7396163" y="3757613"/>
            <a:ext cx="1319212" cy="396875"/>
          </a:xfrm>
          <a:prstGeom prst="rect">
            <a:avLst/>
          </a:prstGeom>
          <a:noFill/>
          <a:ln w="9525">
            <a:noFill/>
            <a:miter lim="800000"/>
            <a:headEnd/>
            <a:tailEnd/>
          </a:ln>
        </p:spPr>
        <p:txBody>
          <a:bodyPr>
            <a:spAutoFit/>
          </a:bodyPr>
          <a:lstStyle/>
          <a:p>
            <a:pPr>
              <a:spcBef>
                <a:spcPct val="50000"/>
              </a:spcBef>
            </a:pPr>
            <a:r>
              <a:rPr lang="en-US" sz="2000">
                <a:solidFill>
                  <a:schemeClr val="bg1"/>
                </a:solidFill>
              </a:rPr>
              <a:t>SG 2</a:t>
            </a:r>
          </a:p>
        </p:txBody>
      </p:sp>
      <p:sp>
        <p:nvSpPr>
          <p:cNvPr id="87062" name="Text Box 185"/>
          <p:cNvSpPr txBox="1">
            <a:spLocks noChangeArrowheads="1"/>
          </p:cNvSpPr>
          <p:nvPr/>
        </p:nvSpPr>
        <p:spPr bwMode="auto">
          <a:xfrm>
            <a:off x="3281363" y="1104900"/>
            <a:ext cx="795337" cy="338138"/>
          </a:xfrm>
          <a:prstGeom prst="rect">
            <a:avLst/>
          </a:prstGeom>
          <a:noFill/>
          <a:ln w="9525">
            <a:noFill/>
            <a:miter lim="800000"/>
            <a:headEnd/>
            <a:tailEnd/>
          </a:ln>
        </p:spPr>
        <p:txBody>
          <a:bodyPr>
            <a:spAutoFit/>
          </a:bodyPr>
          <a:lstStyle/>
          <a:p>
            <a:pPr>
              <a:spcBef>
                <a:spcPct val="50000"/>
              </a:spcBef>
            </a:pPr>
            <a:r>
              <a:rPr lang="en-US" sz="1600">
                <a:solidFill>
                  <a:schemeClr val="bg1"/>
                </a:solidFill>
              </a:rPr>
              <a:t>HV-33</a:t>
            </a:r>
          </a:p>
        </p:txBody>
      </p:sp>
      <p:sp>
        <p:nvSpPr>
          <p:cNvPr id="87063" name="Text Box 186"/>
          <p:cNvSpPr txBox="1">
            <a:spLocks noChangeArrowheads="1"/>
          </p:cNvSpPr>
          <p:nvPr/>
        </p:nvSpPr>
        <p:spPr bwMode="auto">
          <a:xfrm>
            <a:off x="3290888" y="2462213"/>
            <a:ext cx="795337" cy="304800"/>
          </a:xfrm>
          <a:prstGeom prst="rect">
            <a:avLst/>
          </a:prstGeom>
          <a:noFill/>
          <a:ln w="9525">
            <a:noFill/>
            <a:miter lim="800000"/>
            <a:headEnd/>
            <a:tailEnd/>
          </a:ln>
        </p:spPr>
        <p:txBody>
          <a:bodyPr>
            <a:spAutoFit/>
          </a:bodyPr>
          <a:lstStyle/>
          <a:p>
            <a:pPr>
              <a:spcBef>
                <a:spcPct val="50000"/>
              </a:spcBef>
            </a:pPr>
            <a:r>
              <a:rPr lang="en-US" sz="1400">
                <a:solidFill>
                  <a:schemeClr val="bg1"/>
                </a:solidFill>
              </a:rPr>
              <a:t>HV-32</a:t>
            </a:r>
          </a:p>
        </p:txBody>
      </p:sp>
      <p:sp>
        <p:nvSpPr>
          <p:cNvPr id="87064" name="Text Box 187"/>
          <p:cNvSpPr txBox="1">
            <a:spLocks noChangeArrowheads="1"/>
          </p:cNvSpPr>
          <p:nvPr/>
        </p:nvSpPr>
        <p:spPr bwMode="auto">
          <a:xfrm>
            <a:off x="5033963" y="1081088"/>
            <a:ext cx="795337" cy="338137"/>
          </a:xfrm>
          <a:prstGeom prst="rect">
            <a:avLst/>
          </a:prstGeom>
          <a:noFill/>
          <a:ln w="9525">
            <a:noFill/>
            <a:miter lim="800000"/>
            <a:headEnd/>
            <a:tailEnd/>
          </a:ln>
        </p:spPr>
        <p:txBody>
          <a:bodyPr>
            <a:spAutoFit/>
          </a:bodyPr>
          <a:lstStyle/>
          <a:p>
            <a:pPr>
              <a:spcBef>
                <a:spcPct val="50000"/>
              </a:spcBef>
            </a:pPr>
            <a:r>
              <a:rPr lang="en-US" sz="1600">
                <a:solidFill>
                  <a:schemeClr val="bg1"/>
                </a:solidFill>
              </a:rPr>
              <a:t>UV-37</a:t>
            </a:r>
          </a:p>
        </p:txBody>
      </p:sp>
      <p:sp>
        <p:nvSpPr>
          <p:cNvPr id="87065" name="Text Box 188"/>
          <p:cNvSpPr txBox="1">
            <a:spLocks noChangeArrowheads="1"/>
          </p:cNvSpPr>
          <p:nvPr/>
        </p:nvSpPr>
        <p:spPr bwMode="auto">
          <a:xfrm>
            <a:off x="5029200" y="2395538"/>
            <a:ext cx="795338" cy="304800"/>
          </a:xfrm>
          <a:prstGeom prst="rect">
            <a:avLst/>
          </a:prstGeom>
          <a:noFill/>
          <a:ln w="9525">
            <a:noFill/>
            <a:miter lim="800000"/>
            <a:headEnd/>
            <a:tailEnd/>
          </a:ln>
        </p:spPr>
        <p:txBody>
          <a:bodyPr>
            <a:spAutoFit/>
          </a:bodyPr>
          <a:lstStyle/>
          <a:p>
            <a:pPr>
              <a:spcBef>
                <a:spcPct val="50000"/>
              </a:spcBef>
            </a:pPr>
            <a:r>
              <a:rPr lang="en-US" sz="1400">
                <a:solidFill>
                  <a:schemeClr val="bg1"/>
                </a:solidFill>
              </a:rPr>
              <a:t>UV-36</a:t>
            </a:r>
          </a:p>
        </p:txBody>
      </p:sp>
      <p:sp>
        <p:nvSpPr>
          <p:cNvPr id="87066" name="Text Box 189"/>
          <p:cNvSpPr txBox="1">
            <a:spLocks noChangeArrowheads="1"/>
          </p:cNvSpPr>
          <p:nvPr/>
        </p:nvSpPr>
        <p:spPr bwMode="auto">
          <a:xfrm>
            <a:off x="3295650" y="4048125"/>
            <a:ext cx="785813" cy="304800"/>
          </a:xfrm>
          <a:prstGeom prst="rect">
            <a:avLst/>
          </a:prstGeom>
          <a:noFill/>
          <a:ln w="9525">
            <a:noFill/>
            <a:miter lim="800000"/>
            <a:headEnd/>
            <a:tailEnd/>
          </a:ln>
        </p:spPr>
        <p:txBody>
          <a:bodyPr>
            <a:spAutoFit/>
          </a:bodyPr>
          <a:lstStyle/>
          <a:p>
            <a:pPr>
              <a:spcBef>
                <a:spcPct val="50000"/>
              </a:spcBef>
            </a:pPr>
            <a:r>
              <a:rPr lang="en-US" sz="1400">
                <a:solidFill>
                  <a:schemeClr val="bg1"/>
                </a:solidFill>
              </a:rPr>
              <a:t>HV-31</a:t>
            </a:r>
          </a:p>
        </p:txBody>
      </p:sp>
      <p:sp>
        <p:nvSpPr>
          <p:cNvPr id="87067" name="Text Box 190"/>
          <p:cNvSpPr txBox="1">
            <a:spLocks noChangeArrowheads="1"/>
          </p:cNvSpPr>
          <p:nvPr/>
        </p:nvSpPr>
        <p:spPr bwMode="auto">
          <a:xfrm>
            <a:off x="3290888" y="5591175"/>
            <a:ext cx="795337" cy="304800"/>
          </a:xfrm>
          <a:prstGeom prst="rect">
            <a:avLst/>
          </a:prstGeom>
          <a:noFill/>
          <a:ln w="9525">
            <a:noFill/>
            <a:miter lim="800000"/>
            <a:headEnd/>
            <a:tailEnd/>
          </a:ln>
        </p:spPr>
        <p:txBody>
          <a:bodyPr>
            <a:spAutoFit/>
          </a:bodyPr>
          <a:lstStyle/>
          <a:p>
            <a:pPr>
              <a:spcBef>
                <a:spcPct val="50000"/>
              </a:spcBef>
            </a:pPr>
            <a:r>
              <a:rPr lang="en-US" sz="1400">
                <a:solidFill>
                  <a:schemeClr val="bg1"/>
                </a:solidFill>
              </a:rPr>
              <a:t>HV-30</a:t>
            </a:r>
          </a:p>
        </p:txBody>
      </p:sp>
      <p:sp>
        <p:nvSpPr>
          <p:cNvPr id="87068" name="Text Box 191"/>
          <p:cNvSpPr txBox="1">
            <a:spLocks noChangeArrowheads="1"/>
          </p:cNvSpPr>
          <p:nvPr/>
        </p:nvSpPr>
        <p:spPr bwMode="auto">
          <a:xfrm>
            <a:off x="5033963" y="4057650"/>
            <a:ext cx="795337" cy="304800"/>
          </a:xfrm>
          <a:prstGeom prst="rect">
            <a:avLst/>
          </a:prstGeom>
          <a:noFill/>
          <a:ln w="9525">
            <a:noFill/>
            <a:miter lim="800000"/>
            <a:headEnd/>
            <a:tailEnd/>
          </a:ln>
        </p:spPr>
        <p:txBody>
          <a:bodyPr>
            <a:spAutoFit/>
          </a:bodyPr>
          <a:lstStyle/>
          <a:p>
            <a:pPr>
              <a:spcBef>
                <a:spcPct val="50000"/>
              </a:spcBef>
            </a:pPr>
            <a:r>
              <a:rPr lang="en-US" sz="1400" dirty="0" smtClean="0">
                <a:solidFill>
                  <a:schemeClr val="bg1"/>
                </a:solidFill>
              </a:rPr>
              <a:t>UV-35</a:t>
            </a:r>
            <a:endParaRPr lang="en-US" sz="1400" dirty="0">
              <a:solidFill>
                <a:schemeClr val="bg1"/>
              </a:solidFill>
            </a:endParaRPr>
          </a:p>
        </p:txBody>
      </p:sp>
      <p:sp>
        <p:nvSpPr>
          <p:cNvPr id="87069" name="Text Box 192"/>
          <p:cNvSpPr txBox="1">
            <a:spLocks noChangeArrowheads="1"/>
          </p:cNvSpPr>
          <p:nvPr/>
        </p:nvSpPr>
        <p:spPr bwMode="auto">
          <a:xfrm>
            <a:off x="5048250" y="5586413"/>
            <a:ext cx="795338" cy="304800"/>
          </a:xfrm>
          <a:prstGeom prst="rect">
            <a:avLst/>
          </a:prstGeom>
          <a:noFill/>
          <a:ln w="9525">
            <a:noFill/>
            <a:miter lim="800000"/>
            <a:headEnd/>
            <a:tailEnd/>
          </a:ln>
        </p:spPr>
        <p:txBody>
          <a:bodyPr>
            <a:spAutoFit/>
          </a:bodyPr>
          <a:lstStyle/>
          <a:p>
            <a:pPr>
              <a:spcBef>
                <a:spcPct val="50000"/>
              </a:spcBef>
            </a:pPr>
            <a:r>
              <a:rPr lang="en-US" sz="1400">
                <a:solidFill>
                  <a:schemeClr val="bg1"/>
                </a:solidFill>
              </a:rPr>
              <a:t>UV-34</a:t>
            </a:r>
          </a:p>
        </p:txBody>
      </p:sp>
      <p:sp>
        <p:nvSpPr>
          <p:cNvPr id="87070" name="Text Box 193"/>
          <p:cNvSpPr txBox="1">
            <a:spLocks noChangeArrowheads="1"/>
          </p:cNvSpPr>
          <p:nvPr/>
        </p:nvSpPr>
        <p:spPr bwMode="auto">
          <a:xfrm>
            <a:off x="0" y="1847850"/>
            <a:ext cx="1585913" cy="1292225"/>
          </a:xfrm>
          <a:prstGeom prst="rect">
            <a:avLst/>
          </a:prstGeom>
          <a:noFill/>
          <a:ln w="9525">
            <a:noFill/>
            <a:miter lim="800000"/>
            <a:headEnd/>
            <a:tailEnd/>
          </a:ln>
        </p:spPr>
        <p:txBody>
          <a:bodyPr>
            <a:spAutoFit/>
          </a:bodyPr>
          <a:lstStyle/>
          <a:p>
            <a:pPr>
              <a:spcBef>
                <a:spcPct val="50000"/>
              </a:spcBef>
            </a:pPr>
            <a:r>
              <a:rPr lang="en-US" sz="1400" dirty="0">
                <a:solidFill>
                  <a:schemeClr val="bg1"/>
                </a:solidFill>
              </a:rPr>
              <a:t>AUXILIARY FEEDWATER PUMP    </a:t>
            </a:r>
            <a:r>
              <a:rPr lang="en-US" dirty="0">
                <a:solidFill>
                  <a:schemeClr val="bg1"/>
                </a:solidFill>
              </a:rPr>
              <a:t>(TURBINE DRIVEN)     </a:t>
            </a:r>
          </a:p>
          <a:p>
            <a:pPr>
              <a:spcBef>
                <a:spcPct val="50000"/>
              </a:spcBef>
            </a:pPr>
            <a:r>
              <a:rPr lang="en-US" sz="1600" dirty="0">
                <a:solidFill>
                  <a:schemeClr val="bg1"/>
                </a:solidFill>
              </a:rPr>
              <a:t>AFA-P01</a:t>
            </a:r>
            <a:endParaRPr lang="en-US" sz="1400" dirty="0">
              <a:solidFill>
                <a:schemeClr val="bg1"/>
              </a:solidFill>
            </a:endParaRPr>
          </a:p>
        </p:txBody>
      </p:sp>
      <p:sp>
        <p:nvSpPr>
          <p:cNvPr id="87071" name="Text Box 196"/>
          <p:cNvSpPr txBox="1">
            <a:spLocks noChangeArrowheads="1"/>
          </p:cNvSpPr>
          <p:nvPr/>
        </p:nvSpPr>
        <p:spPr bwMode="auto">
          <a:xfrm>
            <a:off x="0" y="4629150"/>
            <a:ext cx="1585913" cy="1292225"/>
          </a:xfrm>
          <a:prstGeom prst="rect">
            <a:avLst/>
          </a:prstGeom>
          <a:noFill/>
          <a:ln w="9525">
            <a:noFill/>
            <a:miter lim="800000"/>
            <a:headEnd/>
            <a:tailEnd/>
          </a:ln>
        </p:spPr>
        <p:txBody>
          <a:bodyPr>
            <a:spAutoFit/>
          </a:bodyPr>
          <a:lstStyle/>
          <a:p>
            <a:pPr>
              <a:spcBef>
                <a:spcPct val="50000"/>
              </a:spcBef>
            </a:pPr>
            <a:r>
              <a:rPr lang="en-US" sz="1400" dirty="0">
                <a:solidFill>
                  <a:schemeClr val="bg1"/>
                </a:solidFill>
              </a:rPr>
              <a:t>AUXILIARY FEEDWATER PUMP      </a:t>
            </a:r>
            <a:r>
              <a:rPr lang="en-US" dirty="0">
                <a:solidFill>
                  <a:schemeClr val="bg1"/>
                </a:solidFill>
              </a:rPr>
              <a:t>(MOTOR DRIVEN)     </a:t>
            </a:r>
          </a:p>
          <a:p>
            <a:pPr>
              <a:spcBef>
                <a:spcPct val="50000"/>
              </a:spcBef>
            </a:pPr>
            <a:r>
              <a:rPr lang="en-US" sz="1600" dirty="0">
                <a:solidFill>
                  <a:schemeClr val="bg1"/>
                </a:solidFill>
              </a:rPr>
              <a:t>AFB-P01</a:t>
            </a:r>
            <a:endParaRPr lang="en-US" sz="1400" dirty="0">
              <a:solidFill>
                <a:schemeClr val="bg1"/>
              </a:solidFill>
            </a:endParaRPr>
          </a:p>
        </p:txBody>
      </p:sp>
      <p:sp>
        <p:nvSpPr>
          <p:cNvPr id="87072" name="Line 203"/>
          <p:cNvSpPr>
            <a:spLocks noChangeShapeType="1"/>
          </p:cNvSpPr>
          <p:nvPr/>
        </p:nvSpPr>
        <p:spPr bwMode="auto">
          <a:xfrm flipV="1">
            <a:off x="1957388" y="1571625"/>
            <a:ext cx="0" cy="533400"/>
          </a:xfrm>
          <a:prstGeom prst="line">
            <a:avLst/>
          </a:prstGeom>
          <a:noFill/>
          <a:ln w="38100">
            <a:solidFill>
              <a:schemeClr val="bg1"/>
            </a:solidFill>
            <a:prstDash val="sysDot"/>
            <a:round/>
            <a:headEnd/>
            <a:tailEnd/>
          </a:ln>
        </p:spPr>
        <p:txBody>
          <a:bodyPr wrap="none" anchor="ctr"/>
          <a:lstStyle/>
          <a:p>
            <a:endParaRPr lang="en-US"/>
          </a:p>
        </p:txBody>
      </p:sp>
      <p:sp>
        <p:nvSpPr>
          <p:cNvPr id="87073" name="Freeform 204"/>
          <p:cNvSpPr>
            <a:spLocks/>
          </p:cNvSpPr>
          <p:nvPr/>
        </p:nvSpPr>
        <p:spPr bwMode="auto">
          <a:xfrm>
            <a:off x="1543050" y="1319213"/>
            <a:ext cx="842963" cy="280987"/>
          </a:xfrm>
          <a:custGeom>
            <a:avLst/>
            <a:gdLst>
              <a:gd name="T0" fmla="*/ 0 w 531"/>
              <a:gd name="T1" fmla="*/ 30241823 h 177"/>
              <a:gd name="T2" fmla="*/ 0 w 531"/>
              <a:gd name="T3" fmla="*/ 446066113 h 177"/>
              <a:gd name="T4" fmla="*/ 1338204338 w 531"/>
              <a:gd name="T5" fmla="*/ 446066113 h 177"/>
              <a:gd name="T6" fmla="*/ 1338204338 w 531"/>
              <a:gd name="T7" fmla="*/ 45362729 h 177"/>
              <a:gd name="T8" fmla="*/ 1315522135 w 531"/>
              <a:gd name="T9" fmla="*/ 0 h 177"/>
              <a:gd name="T10" fmla="*/ 0 60000 65536"/>
              <a:gd name="T11" fmla="*/ 0 60000 65536"/>
              <a:gd name="T12" fmla="*/ 0 60000 65536"/>
              <a:gd name="T13" fmla="*/ 0 60000 65536"/>
              <a:gd name="T14" fmla="*/ 0 60000 65536"/>
              <a:gd name="T15" fmla="*/ 0 w 531"/>
              <a:gd name="T16" fmla="*/ 0 h 177"/>
              <a:gd name="T17" fmla="*/ 531 w 531"/>
              <a:gd name="T18" fmla="*/ 177 h 177"/>
            </a:gdLst>
            <a:ahLst/>
            <a:cxnLst>
              <a:cxn ang="T10">
                <a:pos x="T0" y="T1"/>
              </a:cxn>
              <a:cxn ang="T11">
                <a:pos x="T2" y="T3"/>
              </a:cxn>
              <a:cxn ang="T12">
                <a:pos x="T4" y="T5"/>
              </a:cxn>
              <a:cxn ang="T13">
                <a:pos x="T6" y="T7"/>
              </a:cxn>
              <a:cxn ang="T14">
                <a:pos x="T8" y="T9"/>
              </a:cxn>
            </a:cxnLst>
            <a:rect l="T15" t="T16" r="T17" b="T18"/>
            <a:pathLst>
              <a:path w="531" h="177">
                <a:moveTo>
                  <a:pt x="0" y="12"/>
                </a:moveTo>
                <a:lnTo>
                  <a:pt x="0" y="177"/>
                </a:lnTo>
                <a:lnTo>
                  <a:pt x="531" y="177"/>
                </a:lnTo>
                <a:lnTo>
                  <a:pt x="531" y="18"/>
                </a:lnTo>
                <a:lnTo>
                  <a:pt x="522" y="0"/>
                </a:lnTo>
              </a:path>
            </a:pathLst>
          </a:custGeom>
          <a:noFill/>
          <a:ln w="38100" cap="flat" cmpd="sng">
            <a:solidFill>
              <a:schemeClr val="bg1"/>
            </a:solidFill>
            <a:prstDash val="sysDot"/>
            <a:round/>
            <a:headEnd/>
            <a:tailEnd/>
          </a:ln>
        </p:spPr>
        <p:txBody>
          <a:bodyPr wrap="none" anchor="ctr"/>
          <a:lstStyle/>
          <a:p>
            <a:endParaRPr lang="en-US"/>
          </a:p>
        </p:txBody>
      </p:sp>
      <p:sp>
        <p:nvSpPr>
          <p:cNvPr id="87074" name="Line 205"/>
          <p:cNvSpPr>
            <a:spLocks noChangeShapeType="1"/>
          </p:cNvSpPr>
          <p:nvPr/>
        </p:nvSpPr>
        <p:spPr bwMode="auto">
          <a:xfrm flipV="1">
            <a:off x="1547813" y="523875"/>
            <a:ext cx="0" cy="328613"/>
          </a:xfrm>
          <a:prstGeom prst="line">
            <a:avLst/>
          </a:prstGeom>
          <a:noFill/>
          <a:ln w="38100">
            <a:solidFill>
              <a:schemeClr val="bg1"/>
            </a:solidFill>
            <a:prstDash val="sysDot"/>
            <a:round/>
            <a:headEnd/>
            <a:tailEnd/>
          </a:ln>
        </p:spPr>
        <p:txBody>
          <a:bodyPr wrap="none" anchor="ctr"/>
          <a:lstStyle/>
          <a:p>
            <a:endParaRPr lang="en-US"/>
          </a:p>
        </p:txBody>
      </p:sp>
      <p:sp>
        <p:nvSpPr>
          <p:cNvPr id="87075" name="Line 206"/>
          <p:cNvSpPr>
            <a:spLocks noChangeShapeType="1"/>
          </p:cNvSpPr>
          <p:nvPr/>
        </p:nvSpPr>
        <p:spPr bwMode="auto">
          <a:xfrm flipV="1">
            <a:off x="2395538" y="533400"/>
            <a:ext cx="0" cy="328613"/>
          </a:xfrm>
          <a:prstGeom prst="line">
            <a:avLst/>
          </a:prstGeom>
          <a:noFill/>
          <a:ln w="38100">
            <a:solidFill>
              <a:schemeClr val="bg1"/>
            </a:solidFill>
            <a:prstDash val="sysDot"/>
            <a:round/>
            <a:headEnd/>
            <a:tailEnd/>
          </a:ln>
        </p:spPr>
        <p:txBody>
          <a:bodyPr wrap="none" anchor="ctr"/>
          <a:lstStyle/>
          <a:p>
            <a:endParaRPr lang="en-US"/>
          </a:p>
        </p:txBody>
      </p:sp>
      <p:sp>
        <p:nvSpPr>
          <p:cNvPr id="87076" name="Text Box 207"/>
          <p:cNvSpPr txBox="1">
            <a:spLocks noChangeArrowheads="1"/>
          </p:cNvSpPr>
          <p:nvPr/>
        </p:nvSpPr>
        <p:spPr bwMode="auto">
          <a:xfrm>
            <a:off x="1233488" y="214313"/>
            <a:ext cx="638175" cy="304800"/>
          </a:xfrm>
          <a:prstGeom prst="rect">
            <a:avLst/>
          </a:prstGeom>
          <a:noFill/>
          <a:ln w="9525">
            <a:noFill/>
            <a:miter lim="800000"/>
            <a:headEnd/>
            <a:tailEnd/>
          </a:ln>
        </p:spPr>
        <p:txBody>
          <a:bodyPr>
            <a:spAutoFit/>
          </a:bodyPr>
          <a:lstStyle/>
          <a:p>
            <a:pPr>
              <a:spcBef>
                <a:spcPct val="50000"/>
              </a:spcBef>
            </a:pPr>
            <a:r>
              <a:rPr lang="en-US" sz="1400">
                <a:solidFill>
                  <a:schemeClr val="bg1"/>
                </a:solidFill>
              </a:rPr>
              <a:t>SG-1</a:t>
            </a:r>
          </a:p>
        </p:txBody>
      </p:sp>
      <p:sp>
        <p:nvSpPr>
          <p:cNvPr id="87077" name="Text Box 208"/>
          <p:cNvSpPr txBox="1">
            <a:spLocks noChangeArrowheads="1"/>
          </p:cNvSpPr>
          <p:nvPr/>
        </p:nvSpPr>
        <p:spPr bwMode="auto">
          <a:xfrm>
            <a:off x="2071688" y="223838"/>
            <a:ext cx="638175" cy="304800"/>
          </a:xfrm>
          <a:prstGeom prst="rect">
            <a:avLst/>
          </a:prstGeom>
          <a:noFill/>
          <a:ln w="9525">
            <a:noFill/>
            <a:miter lim="800000"/>
            <a:headEnd/>
            <a:tailEnd/>
          </a:ln>
        </p:spPr>
        <p:txBody>
          <a:bodyPr>
            <a:spAutoFit/>
          </a:bodyPr>
          <a:lstStyle/>
          <a:p>
            <a:pPr>
              <a:spcBef>
                <a:spcPct val="50000"/>
              </a:spcBef>
            </a:pPr>
            <a:r>
              <a:rPr lang="en-US" sz="1400">
                <a:solidFill>
                  <a:schemeClr val="bg1"/>
                </a:solidFill>
              </a:rPr>
              <a:t>SG-2</a:t>
            </a:r>
          </a:p>
        </p:txBody>
      </p:sp>
      <p:sp>
        <p:nvSpPr>
          <p:cNvPr id="87078" name="Text Box 209"/>
          <p:cNvSpPr txBox="1">
            <a:spLocks noChangeArrowheads="1"/>
          </p:cNvSpPr>
          <p:nvPr/>
        </p:nvSpPr>
        <p:spPr bwMode="auto">
          <a:xfrm rot="-5400000">
            <a:off x="852487" y="962026"/>
            <a:ext cx="771525" cy="304800"/>
          </a:xfrm>
          <a:prstGeom prst="rect">
            <a:avLst/>
          </a:prstGeom>
          <a:noFill/>
          <a:ln w="9525">
            <a:noFill/>
            <a:miter lim="800000"/>
            <a:headEnd/>
            <a:tailEnd/>
          </a:ln>
        </p:spPr>
        <p:txBody>
          <a:bodyPr>
            <a:spAutoFit/>
          </a:bodyPr>
          <a:lstStyle/>
          <a:p>
            <a:pPr>
              <a:spcBef>
                <a:spcPct val="50000"/>
              </a:spcBef>
            </a:pPr>
            <a:r>
              <a:rPr lang="en-US" sz="1400">
                <a:solidFill>
                  <a:schemeClr val="bg1"/>
                </a:solidFill>
              </a:rPr>
              <a:t>UV134</a:t>
            </a:r>
          </a:p>
        </p:txBody>
      </p:sp>
      <p:sp>
        <p:nvSpPr>
          <p:cNvPr id="87079" name="Text Box 210"/>
          <p:cNvSpPr txBox="1">
            <a:spLocks noChangeArrowheads="1"/>
          </p:cNvSpPr>
          <p:nvPr/>
        </p:nvSpPr>
        <p:spPr bwMode="auto">
          <a:xfrm rot="-5400000">
            <a:off x="2305050" y="962026"/>
            <a:ext cx="771525" cy="304800"/>
          </a:xfrm>
          <a:prstGeom prst="rect">
            <a:avLst/>
          </a:prstGeom>
          <a:noFill/>
          <a:ln w="9525">
            <a:noFill/>
            <a:miter lim="800000"/>
            <a:headEnd/>
            <a:tailEnd/>
          </a:ln>
        </p:spPr>
        <p:txBody>
          <a:bodyPr>
            <a:spAutoFit/>
          </a:bodyPr>
          <a:lstStyle/>
          <a:p>
            <a:pPr>
              <a:spcBef>
                <a:spcPct val="50000"/>
              </a:spcBef>
            </a:pPr>
            <a:r>
              <a:rPr lang="en-US" sz="1400">
                <a:solidFill>
                  <a:schemeClr val="bg1"/>
                </a:solidFill>
              </a:rPr>
              <a:t>UV138</a:t>
            </a:r>
          </a:p>
        </p:txBody>
      </p:sp>
      <p:sp>
        <p:nvSpPr>
          <p:cNvPr id="87080" name="Text Box 211"/>
          <p:cNvSpPr txBox="1">
            <a:spLocks noChangeArrowheads="1"/>
          </p:cNvSpPr>
          <p:nvPr/>
        </p:nvSpPr>
        <p:spPr bwMode="auto">
          <a:xfrm>
            <a:off x="3362325" y="3114675"/>
            <a:ext cx="2800350" cy="473075"/>
          </a:xfrm>
          <a:prstGeom prst="rect">
            <a:avLst/>
          </a:prstGeom>
          <a:noFill/>
          <a:ln w="9525">
            <a:noFill/>
            <a:miter lim="800000"/>
            <a:headEnd/>
            <a:tailEnd/>
          </a:ln>
        </p:spPr>
        <p:txBody>
          <a:bodyPr>
            <a:spAutoFit/>
          </a:bodyPr>
          <a:lstStyle/>
          <a:p>
            <a:pPr algn="l">
              <a:spcBef>
                <a:spcPct val="50000"/>
              </a:spcBef>
            </a:pPr>
            <a:r>
              <a:rPr lang="en-US" sz="1000" dirty="0">
                <a:solidFill>
                  <a:schemeClr val="bg1"/>
                </a:solidFill>
              </a:rPr>
              <a:t>REG VALVES: HV-30, 31, 32 and 33</a:t>
            </a:r>
          </a:p>
          <a:p>
            <a:pPr algn="l">
              <a:spcBef>
                <a:spcPct val="50000"/>
              </a:spcBef>
            </a:pPr>
            <a:r>
              <a:rPr lang="en-US" sz="1000" dirty="0">
                <a:solidFill>
                  <a:schemeClr val="bg1"/>
                </a:solidFill>
              </a:rPr>
              <a:t>ISOLATION VALVES: UV-34, 35, 36 and 37</a:t>
            </a:r>
          </a:p>
        </p:txBody>
      </p:sp>
      <p:grpSp>
        <p:nvGrpSpPr>
          <p:cNvPr id="87081" name="Group 170"/>
          <p:cNvGrpSpPr>
            <a:grpSpLocks/>
          </p:cNvGrpSpPr>
          <p:nvPr/>
        </p:nvGrpSpPr>
        <p:grpSpPr bwMode="auto">
          <a:xfrm>
            <a:off x="3382963" y="5897563"/>
            <a:ext cx="604837" cy="898525"/>
            <a:chOff x="2084" y="953"/>
            <a:chExt cx="381" cy="566"/>
          </a:xfrm>
        </p:grpSpPr>
        <p:sp>
          <p:nvSpPr>
            <p:cNvPr id="87121" name="AutoShape 171"/>
            <p:cNvSpPr>
              <a:spLocks noChangeArrowheads="1"/>
            </p:cNvSpPr>
            <p:nvPr/>
          </p:nvSpPr>
          <p:spPr bwMode="auto">
            <a:xfrm rot="-5400000">
              <a:off x="2263" y="1317"/>
              <a:ext cx="202" cy="202"/>
            </a:xfrm>
            <a:prstGeom prst="triangle">
              <a:avLst>
                <a:gd name="adj" fmla="val 50000"/>
              </a:avLst>
            </a:prstGeom>
            <a:solidFill>
              <a:schemeClr val="bg2"/>
            </a:solidFill>
            <a:ln w="9525">
              <a:solidFill>
                <a:schemeClr val="bg1"/>
              </a:solidFill>
              <a:miter lim="800000"/>
              <a:headEnd/>
              <a:tailEnd/>
            </a:ln>
          </p:spPr>
          <p:txBody>
            <a:bodyPr wrap="none" anchor="ctr"/>
            <a:lstStyle/>
            <a:p>
              <a:endParaRPr lang="en-US"/>
            </a:p>
          </p:txBody>
        </p:sp>
        <p:sp>
          <p:nvSpPr>
            <p:cNvPr id="87122" name="AutoShape 172"/>
            <p:cNvSpPr>
              <a:spLocks noChangeArrowheads="1"/>
            </p:cNvSpPr>
            <p:nvPr/>
          </p:nvSpPr>
          <p:spPr bwMode="auto">
            <a:xfrm rot="5400000">
              <a:off x="2084" y="1317"/>
              <a:ext cx="202" cy="202"/>
            </a:xfrm>
            <a:prstGeom prst="triangle">
              <a:avLst>
                <a:gd name="adj" fmla="val 50000"/>
              </a:avLst>
            </a:prstGeom>
            <a:solidFill>
              <a:schemeClr val="bg2"/>
            </a:solidFill>
            <a:ln w="9525">
              <a:solidFill>
                <a:schemeClr val="bg1"/>
              </a:solidFill>
              <a:miter lim="800000"/>
              <a:headEnd/>
              <a:tailEnd/>
            </a:ln>
          </p:spPr>
          <p:txBody>
            <a:bodyPr wrap="none" anchor="ctr"/>
            <a:lstStyle/>
            <a:p>
              <a:endParaRPr lang="en-US"/>
            </a:p>
          </p:txBody>
        </p:sp>
        <p:sp>
          <p:nvSpPr>
            <p:cNvPr id="87123" name="Line 173"/>
            <p:cNvSpPr>
              <a:spLocks noChangeShapeType="1"/>
            </p:cNvSpPr>
            <p:nvPr/>
          </p:nvSpPr>
          <p:spPr bwMode="auto">
            <a:xfrm flipH="1" flipV="1">
              <a:off x="2272" y="1205"/>
              <a:ext cx="2" cy="211"/>
            </a:xfrm>
            <a:prstGeom prst="line">
              <a:avLst/>
            </a:prstGeom>
            <a:noFill/>
            <a:ln w="38100">
              <a:solidFill>
                <a:schemeClr val="bg1"/>
              </a:solidFill>
              <a:round/>
              <a:headEnd/>
              <a:tailEnd/>
            </a:ln>
          </p:spPr>
          <p:txBody>
            <a:bodyPr wrap="none" anchor="ctr"/>
            <a:lstStyle/>
            <a:p>
              <a:endParaRPr lang="en-US"/>
            </a:p>
          </p:txBody>
        </p:sp>
        <p:sp>
          <p:nvSpPr>
            <p:cNvPr id="87124" name="Oval 174"/>
            <p:cNvSpPr>
              <a:spLocks noChangeArrowheads="1"/>
            </p:cNvSpPr>
            <p:nvPr/>
          </p:nvSpPr>
          <p:spPr bwMode="auto">
            <a:xfrm>
              <a:off x="2124" y="960"/>
              <a:ext cx="286" cy="245"/>
            </a:xfrm>
            <a:prstGeom prst="ellipse">
              <a:avLst/>
            </a:prstGeom>
            <a:noFill/>
            <a:ln w="38100">
              <a:solidFill>
                <a:schemeClr val="bg1"/>
              </a:solidFill>
              <a:round/>
              <a:headEnd/>
              <a:tailEnd/>
            </a:ln>
          </p:spPr>
          <p:txBody>
            <a:bodyPr wrap="none" anchor="ctr"/>
            <a:lstStyle/>
            <a:p>
              <a:endParaRPr lang="en-US"/>
            </a:p>
          </p:txBody>
        </p:sp>
        <p:sp>
          <p:nvSpPr>
            <p:cNvPr id="87125" name="Text Box 175"/>
            <p:cNvSpPr txBox="1">
              <a:spLocks noChangeArrowheads="1"/>
            </p:cNvSpPr>
            <p:nvPr/>
          </p:nvSpPr>
          <p:spPr bwMode="auto">
            <a:xfrm>
              <a:off x="2144" y="953"/>
              <a:ext cx="200" cy="250"/>
            </a:xfrm>
            <a:prstGeom prst="rect">
              <a:avLst/>
            </a:prstGeom>
            <a:noFill/>
            <a:ln w="9525">
              <a:noFill/>
              <a:miter lim="800000"/>
              <a:headEnd/>
              <a:tailEnd/>
            </a:ln>
          </p:spPr>
          <p:txBody>
            <a:bodyPr>
              <a:spAutoFit/>
            </a:bodyPr>
            <a:lstStyle/>
            <a:p>
              <a:pPr algn="l">
                <a:spcBef>
                  <a:spcPct val="50000"/>
                </a:spcBef>
              </a:pPr>
              <a:r>
                <a:rPr lang="en-US" sz="2000">
                  <a:solidFill>
                    <a:schemeClr val="bg1"/>
                  </a:solidFill>
                </a:rPr>
                <a:t>M</a:t>
              </a:r>
            </a:p>
          </p:txBody>
        </p:sp>
      </p:grpSp>
      <p:grpSp>
        <p:nvGrpSpPr>
          <p:cNvPr id="87082" name="Group 164"/>
          <p:cNvGrpSpPr>
            <a:grpSpLocks/>
          </p:cNvGrpSpPr>
          <p:nvPr/>
        </p:nvGrpSpPr>
        <p:grpSpPr bwMode="auto">
          <a:xfrm>
            <a:off x="5145088" y="5902325"/>
            <a:ext cx="604837" cy="898525"/>
            <a:chOff x="2084" y="953"/>
            <a:chExt cx="381" cy="566"/>
          </a:xfrm>
        </p:grpSpPr>
        <p:sp>
          <p:nvSpPr>
            <p:cNvPr id="87116" name="AutoShape 165"/>
            <p:cNvSpPr>
              <a:spLocks noChangeArrowheads="1"/>
            </p:cNvSpPr>
            <p:nvPr/>
          </p:nvSpPr>
          <p:spPr bwMode="auto">
            <a:xfrm rot="-5400000">
              <a:off x="2263" y="1317"/>
              <a:ext cx="202" cy="202"/>
            </a:xfrm>
            <a:prstGeom prst="triangle">
              <a:avLst>
                <a:gd name="adj" fmla="val 50000"/>
              </a:avLst>
            </a:prstGeom>
            <a:solidFill>
              <a:schemeClr val="bg2"/>
            </a:solidFill>
            <a:ln w="9525">
              <a:solidFill>
                <a:schemeClr val="bg1"/>
              </a:solidFill>
              <a:miter lim="800000"/>
              <a:headEnd/>
              <a:tailEnd/>
            </a:ln>
          </p:spPr>
          <p:txBody>
            <a:bodyPr wrap="none" anchor="ctr"/>
            <a:lstStyle/>
            <a:p>
              <a:endParaRPr lang="en-US"/>
            </a:p>
          </p:txBody>
        </p:sp>
        <p:sp>
          <p:nvSpPr>
            <p:cNvPr id="87117" name="AutoShape 166"/>
            <p:cNvSpPr>
              <a:spLocks noChangeArrowheads="1"/>
            </p:cNvSpPr>
            <p:nvPr/>
          </p:nvSpPr>
          <p:spPr bwMode="auto">
            <a:xfrm rot="5400000">
              <a:off x="2084" y="1317"/>
              <a:ext cx="202" cy="202"/>
            </a:xfrm>
            <a:prstGeom prst="triangle">
              <a:avLst>
                <a:gd name="adj" fmla="val 50000"/>
              </a:avLst>
            </a:prstGeom>
            <a:solidFill>
              <a:schemeClr val="bg2"/>
            </a:solidFill>
            <a:ln w="9525">
              <a:solidFill>
                <a:schemeClr val="bg1"/>
              </a:solidFill>
              <a:miter lim="800000"/>
              <a:headEnd/>
              <a:tailEnd/>
            </a:ln>
          </p:spPr>
          <p:txBody>
            <a:bodyPr wrap="none" anchor="ctr"/>
            <a:lstStyle/>
            <a:p>
              <a:endParaRPr lang="en-US"/>
            </a:p>
          </p:txBody>
        </p:sp>
        <p:sp>
          <p:nvSpPr>
            <p:cNvPr id="87118" name="Line 167"/>
            <p:cNvSpPr>
              <a:spLocks noChangeShapeType="1"/>
            </p:cNvSpPr>
            <p:nvPr/>
          </p:nvSpPr>
          <p:spPr bwMode="auto">
            <a:xfrm flipH="1" flipV="1">
              <a:off x="2272" y="1205"/>
              <a:ext cx="2" cy="211"/>
            </a:xfrm>
            <a:prstGeom prst="line">
              <a:avLst/>
            </a:prstGeom>
            <a:noFill/>
            <a:ln w="38100">
              <a:solidFill>
                <a:schemeClr val="bg1"/>
              </a:solidFill>
              <a:round/>
              <a:headEnd/>
              <a:tailEnd/>
            </a:ln>
          </p:spPr>
          <p:txBody>
            <a:bodyPr wrap="none" anchor="ctr"/>
            <a:lstStyle/>
            <a:p>
              <a:endParaRPr lang="en-US"/>
            </a:p>
          </p:txBody>
        </p:sp>
        <p:sp>
          <p:nvSpPr>
            <p:cNvPr id="87119" name="Oval 168"/>
            <p:cNvSpPr>
              <a:spLocks noChangeArrowheads="1"/>
            </p:cNvSpPr>
            <p:nvPr/>
          </p:nvSpPr>
          <p:spPr bwMode="auto">
            <a:xfrm>
              <a:off x="2124" y="960"/>
              <a:ext cx="286" cy="245"/>
            </a:xfrm>
            <a:prstGeom prst="ellipse">
              <a:avLst/>
            </a:prstGeom>
            <a:noFill/>
            <a:ln w="38100">
              <a:solidFill>
                <a:schemeClr val="bg1"/>
              </a:solidFill>
              <a:round/>
              <a:headEnd/>
              <a:tailEnd/>
            </a:ln>
          </p:spPr>
          <p:txBody>
            <a:bodyPr wrap="none" anchor="ctr"/>
            <a:lstStyle/>
            <a:p>
              <a:endParaRPr lang="en-US"/>
            </a:p>
          </p:txBody>
        </p:sp>
        <p:sp>
          <p:nvSpPr>
            <p:cNvPr id="87120" name="Text Box 169"/>
            <p:cNvSpPr txBox="1">
              <a:spLocks noChangeArrowheads="1"/>
            </p:cNvSpPr>
            <p:nvPr/>
          </p:nvSpPr>
          <p:spPr bwMode="auto">
            <a:xfrm>
              <a:off x="2144" y="953"/>
              <a:ext cx="200" cy="250"/>
            </a:xfrm>
            <a:prstGeom prst="rect">
              <a:avLst/>
            </a:prstGeom>
            <a:noFill/>
            <a:ln w="9525">
              <a:noFill/>
              <a:miter lim="800000"/>
              <a:headEnd/>
              <a:tailEnd/>
            </a:ln>
          </p:spPr>
          <p:txBody>
            <a:bodyPr>
              <a:spAutoFit/>
            </a:bodyPr>
            <a:lstStyle/>
            <a:p>
              <a:pPr algn="l">
                <a:spcBef>
                  <a:spcPct val="50000"/>
                </a:spcBef>
              </a:pPr>
              <a:r>
                <a:rPr lang="en-US" sz="2000">
                  <a:solidFill>
                    <a:schemeClr val="bg1"/>
                  </a:solidFill>
                </a:rPr>
                <a:t>M</a:t>
              </a:r>
            </a:p>
          </p:txBody>
        </p:sp>
      </p:grpSp>
      <p:grpSp>
        <p:nvGrpSpPr>
          <p:cNvPr id="87083" name="Group 125"/>
          <p:cNvGrpSpPr>
            <a:grpSpLocks/>
          </p:cNvGrpSpPr>
          <p:nvPr/>
        </p:nvGrpSpPr>
        <p:grpSpPr bwMode="auto">
          <a:xfrm>
            <a:off x="5149850" y="4364038"/>
            <a:ext cx="604838" cy="898525"/>
            <a:chOff x="2084" y="953"/>
            <a:chExt cx="381" cy="566"/>
          </a:xfrm>
        </p:grpSpPr>
        <p:sp>
          <p:nvSpPr>
            <p:cNvPr id="87111" name="AutoShape 126"/>
            <p:cNvSpPr>
              <a:spLocks noChangeArrowheads="1"/>
            </p:cNvSpPr>
            <p:nvPr/>
          </p:nvSpPr>
          <p:spPr bwMode="auto">
            <a:xfrm rot="-5400000">
              <a:off x="2263" y="1317"/>
              <a:ext cx="202" cy="202"/>
            </a:xfrm>
            <a:prstGeom prst="triangle">
              <a:avLst>
                <a:gd name="adj" fmla="val 50000"/>
              </a:avLst>
            </a:prstGeom>
            <a:solidFill>
              <a:schemeClr val="bg2"/>
            </a:solidFill>
            <a:ln w="9525">
              <a:solidFill>
                <a:schemeClr val="bg1"/>
              </a:solidFill>
              <a:miter lim="800000"/>
              <a:headEnd/>
              <a:tailEnd/>
            </a:ln>
          </p:spPr>
          <p:txBody>
            <a:bodyPr wrap="none" anchor="ctr"/>
            <a:lstStyle/>
            <a:p>
              <a:endParaRPr lang="en-US"/>
            </a:p>
          </p:txBody>
        </p:sp>
        <p:sp>
          <p:nvSpPr>
            <p:cNvPr id="87112" name="AutoShape 127"/>
            <p:cNvSpPr>
              <a:spLocks noChangeArrowheads="1"/>
            </p:cNvSpPr>
            <p:nvPr/>
          </p:nvSpPr>
          <p:spPr bwMode="auto">
            <a:xfrm rot="5400000">
              <a:off x="2084" y="1317"/>
              <a:ext cx="202" cy="202"/>
            </a:xfrm>
            <a:prstGeom prst="triangle">
              <a:avLst>
                <a:gd name="adj" fmla="val 50000"/>
              </a:avLst>
            </a:prstGeom>
            <a:solidFill>
              <a:schemeClr val="bg2"/>
            </a:solidFill>
            <a:ln w="9525">
              <a:solidFill>
                <a:schemeClr val="bg1"/>
              </a:solidFill>
              <a:miter lim="800000"/>
              <a:headEnd/>
              <a:tailEnd/>
            </a:ln>
          </p:spPr>
          <p:txBody>
            <a:bodyPr wrap="none" anchor="ctr"/>
            <a:lstStyle/>
            <a:p>
              <a:endParaRPr lang="en-US"/>
            </a:p>
          </p:txBody>
        </p:sp>
        <p:sp>
          <p:nvSpPr>
            <p:cNvPr id="87113" name="Line 128"/>
            <p:cNvSpPr>
              <a:spLocks noChangeShapeType="1"/>
            </p:cNvSpPr>
            <p:nvPr/>
          </p:nvSpPr>
          <p:spPr bwMode="auto">
            <a:xfrm flipH="1" flipV="1">
              <a:off x="2272" y="1205"/>
              <a:ext cx="2" cy="211"/>
            </a:xfrm>
            <a:prstGeom prst="line">
              <a:avLst/>
            </a:prstGeom>
            <a:noFill/>
            <a:ln w="38100">
              <a:solidFill>
                <a:schemeClr val="bg1"/>
              </a:solidFill>
              <a:round/>
              <a:headEnd/>
              <a:tailEnd/>
            </a:ln>
          </p:spPr>
          <p:txBody>
            <a:bodyPr wrap="none" anchor="ctr"/>
            <a:lstStyle/>
            <a:p>
              <a:endParaRPr lang="en-US"/>
            </a:p>
          </p:txBody>
        </p:sp>
        <p:sp>
          <p:nvSpPr>
            <p:cNvPr id="87114" name="Oval 129"/>
            <p:cNvSpPr>
              <a:spLocks noChangeArrowheads="1"/>
            </p:cNvSpPr>
            <p:nvPr/>
          </p:nvSpPr>
          <p:spPr bwMode="auto">
            <a:xfrm>
              <a:off x="2124" y="960"/>
              <a:ext cx="286" cy="245"/>
            </a:xfrm>
            <a:prstGeom prst="ellipse">
              <a:avLst/>
            </a:prstGeom>
            <a:noFill/>
            <a:ln w="38100">
              <a:solidFill>
                <a:schemeClr val="bg1"/>
              </a:solidFill>
              <a:round/>
              <a:headEnd/>
              <a:tailEnd/>
            </a:ln>
          </p:spPr>
          <p:txBody>
            <a:bodyPr wrap="none" anchor="ctr"/>
            <a:lstStyle/>
            <a:p>
              <a:endParaRPr lang="en-US"/>
            </a:p>
          </p:txBody>
        </p:sp>
        <p:sp>
          <p:nvSpPr>
            <p:cNvPr id="87115" name="Text Box 130"/>
            <p:cNvSpPr txBox="1">
              <a:spLocks noChangeArrowheads="1"/>
            </p:cNvSpPr>
            <p:nvPr/>
          </p:nvSpPr>
          <p:spPr bwMode="auto">
            <a:xfrm>
              <a:off x="2144" y="953"/>
              <a:ext cx="200" cy="250"/>
            </a:xfrm>
            <a:prstGeom prst="rect">
              <a:avLst/>
            </a:prstGeom>
            <a:noFill/>
            <a:ln w="9525">
              <a:noFill/>
              <a:miter lim="800000"/>
              <a:headEnd/>
              <a:tailEnd/>
            </a:ln>
          </p:spPr>
          <p:txBody>
            <a:bodyPr>
              <a:spAutoFit/>
            </a:bodyPr>
            <a:lstStyle/>
            <a:p>
              <a:pPr algn="l">
                <a:spcBef>
                  <a:spcPct val="50000"/>
                </a:spcBef>
              </a:pPr>
              <a:r>
                <a:rPr lang="en-US" sz="2000">
                  <a:solidFill>
                    <a:schemeClr val="bg1"/>
                  </a:solidFill>
                </a:rPr>
                <a:t>M</a:t>
              </a:r>
            </a:p>
          </p:txBody>
        </p:sp>
      </p:grpSp>
      <p:grpSp>
        <p:nvGrpSpPr>
          <p:cNvPr id="87084" name="Group 89"/>
          <p:cNvGrpSpPr>
            <a:grpSpLocks/>
          </p:cNvGrpSpPr>
          <p:nvPr/>
        </p:nvGrpSpPr>
        <p:grpSpPr bwMode="auto">
          <a:xfrm>
            <a:off x="5137150" y="1503363"/>
            <a:ext cx="604838" cy="898525"/>
            <a:chOff x="2084" y="953"/>
            <a:chExt cx="381" cy="566"/>
          </a:xfrm>
        </p:grpSpPr>
        <p:sp>
          <p:nvSpPr>
            <p:cNvPr id="87106" name="AutoShape 90"/>
            <p:cNvSpPr>
              <a:spLocks noChangeArrowheads="1"/>
            </p:cNvSpPr>
            <p:nvPr/>
          </p:nvSpPr>
          <p:spPr bwMode="auto">
            <a:xfrm rot="-5400000">
              <a:off x="2263" y="1317"/>
              <a:ext cx="202" cy="202"/>
            </a:xfrm>
            <a:prstGeom prst="triangle">
              <a:avLst>
                <a:gd name="adj" fmla="val 50000"/>
              </a:avLst>
            </a:prstGeom>
            <a:solidFill>
              <a:schemeClr val="bg2"/>
            </a:solidFill>
            <a:ln w="9525">
              <a:solidFill>
                <a:schemeClr val="bg1"/>
              </a:solidFill>
              <a:miter lim="800000"/>
              <a:headEnd/>
              <a:tailEnd/>
            </a:ln>
          </p:spPr>
          <p:txBody>
            <a:bodyPr wrap="none" anchor="ctr"/>
            <a:lstStyle/>
            <a:p>
              <a:endParaRPr lang="en-US"/>
            </a:p>
          </p:txBody>
        </p:sp>
        <p:sp>
          <p:nvSpPr>
            <p:cNvPr id="87107" name="AutoShape 91"/>
            <p:cNvSpPr>
              <a:spLocks noChangeArrowheads="1"/>
            </p:cNvSpPr>
            <p:nvPr/>
          </p:nvSpPr>
          <p:spPr bwMode="auto">
            <a:xfrm rot="5400000">
              <a:off x="2084" y="1317"/>
              <a:ext cx="202" cy="202"/>
            </a:xfrm>
            <a:prstGeom prst="triangle">
              <a:avLst>
                <a:gd name="adj" fmla="val 50000"/>
              </a:avLst>
            </a:prstGeom>
            <a:solidFill>
              <a:schemeClr val="bg2"/>
            </a:solidFill>
            <a:ln w="9525">
              <a:solidFill>
                <a:schemeClr val="bg1"/>
              </a:solidFill>
              <a:miter lim="800000"/>
              <a:headEnd/>
              <a:tailEnd/>
            </a:ln>
          </p:spPr>
          <p:txBody>
            <a:bodyPr wrap="none" anchor="ctr"/>
            <a:lstStyle/>
            <a:p>
              <a:endParaRPr lang="en-US"/>
            </a:p>
          </p:txBody>
        </p:sp>
        <p:sp>
          <p:nvSpPr>
            <p:cNvPr id="87108" name="Line 92"/>
            <p:cNvSpPr>
              <a:spLocks noChangeShapeType="1"/>
            </p:cNvSpPr>
            <p:nvPr/>
          </p:nvSpPr>
          <p:spPr bwMode="auto">
            <a:xfrm flipH="1" flipV="1">
              <a:off x="2272" y="1205"/>
              <a:ext cx="2" cy="211"/>
            </a:xfrm>
            <a:prstGeom prst="line">
              <a:avLst/>
            </a:prstGeom>
            <a:noFill/>
            <a:ln w="38100">
              <a:solidFill>
                <a:schemeClr val="bg1"/>
              </a:solidFill>
              <a:round/>
              <a:headEnd/>
              <a:tailEnd/>
            </a:ln>
          </p:spPr>
          <p:txBody>
            <a:bodyPr wrap="none" anchor="ctr"/>
            <a:lstStyle/>
            <a:p>
              <a:endParaRPr lang="en-US"/>
            </a:p>
          </p:txBody>
        </p:sp>
        <p:sp>
          <p:nvSpPr>
            <p:cNvPr id="87109" name="Oval 93"/>
            <p:cNvSpPr>
              <a:spLocks noChangeArrowheads="1"/>
            </p:cNvSpPr>
            <p:nvPr/>
          </p:nvSpPr>
          <p:spPr bwMode="auto">
            <a:xfrm>
              <a:off x="2124" y="960"/>
              <a:ext cx="286" cy="245"/>
            </a:xfrm>
            <a:prstGeom prst="ellipse">
              <a:avLst/>
            </a:prstGeom>
            <a:noFill/>
            <a:ln w="38100">
              <a:solidFill>
                <a:schemeClr val="bg1"/>
              </a:solidFill>
              <a:round/>
              <a:headEnd/>
              <a:tailEnd/>
            </a:ln>
          </p:spPr>
          <p:txBody>
            <a:bodyPr wrap="none" anchor="ctr"/>
            <a:lstStyle/>
            <a:p>
              <a:endParaRPr lang="en-US"/>
            </a:p>
          </p:txBody>
        </p:sp>
        <p:sp>
          <p:nvSpPr>
            <p:cNvPr id="87110" name="Text Box 94"/>
            <p:cNvSpPr txBox="1">
              <a:spLocks noChangeArrowheads="1"/>
            </p:cNvSpPr>
            <p:nvPr/>
          </p:nvSpPr>
          <p:spPr bwMode="auto">
            <a:xfrm>
              <a:off x="2144" y="953"/>
              <a:ext cx="200" cy="250"/>
            </a:xfrm>
            <a:prstGeom prst="rect">
              <a:avLst/>
            </a:prstGeom>
            <a:noFill/>
            <a:ln w="9525">
              <a:noFill/>
              <a:miter lim="800000"/>
              <a:headEnd/>
              <a:tailEnd/>
            </a:ln>
          </p:spPr>
          <p:txBody>
            <a:bodyPr>
              <a:spAutoFit/>
            </a:bodyPr>
            <a:lstStyle/>
            <a:p>
              <a:pPr algn="l">
                <a:spcBef>
                  <a:spcPct val="50000"/>
                </a:spcBef>
              </a:pPr>
              <a:r>
                <a:rPr lang="en-US" sz="2000">
                  <a:solidFill>
                    <a:schemeClr val="bg1"/>
                  </a:solidFill>
                </a:rPr>
                <a:t>M</a:t>
              </a:r>
            </a:p>
          </p:txBody>
        </p:sp>
      </p:grpSp>
      <p:grpSp>
        <p:nvGrpSpPr>
          <p:cNvPr id="87085" name="Group 101"/>
          <p:cNvGrpSpPr>
            <a:grpSpLocks/>
          </p:cNvGrpSpPr>
          <p:nvPr/>
        </p:nvGrpSpPr>
        <p:grpSpPr bwMode="auto">
          <a:xfrm>
            <a:off x="5137150" y="179388"/>
            <a:ext cx="604838" cy="898525"/>
            <a:chOff x="2084" y="953"/>
            <a:chExt cx="381" cy="566"/>
          </a:xfrm>
        </p:grpSpPr>
        <p:sp>
          <p:nvSpPr>
            <p:cNvPr id="87101" name="AutoShape 102"/>
            <p:cNvSpPr>
              <a:spLocks noChangeArrowheads="1"/>
            </p:cNvSpPr>
            <p:nvPr/>
          </p:nvSpPr>
          <p:spPr bwMode="auto">
            <a:xfrm rot="-5400000">
              <a:off x="2263" y="1317"/>
              <a:ext cx="202" cy="202"/>
            </a:xfrm>
            <a:prstGeom prst="triangle">
              <a:avLst>
                <a:gd name="adj" fmla="val 50000"/>
              </a:avLst>
            </a:prstGeom>
            <a:solidFill>
              <a:schemeClr val="bg2"/>
            </a:solidFill>
            <a:ln w="9525">
              <a:solidFill>
                <a:schemeClr val="bg1"/>
              </a:solidFill>
              <a:miter lim="800000"/>
              <a:headEnd/>
              <a:tailEnd/>
            </a:ln>
          </p:spPr>
          <p:txBody>
            <a:bodyPr wrap="none" anchor="ctr"/>
            <a:lstStyle/>
            <a:p>
              <a:endParaRPr lang="en-US"/>
            </a:p>
          </p:txBody>
        </p:sp>
        <p:sp>
          <p:nvSpPr>
            <p:cNvPr id="87102" name="AutoShape 103"/>
            <p:cNvSpPr>
              <a:spLocks noChangeArrowheads="1"/>
            </p:cNvSpPr>
            <p:nvPr/>
          </p:nvSpPr>
          <p:spPr bwMode="auto">
            <a:xfrm rot="5400000">
              <a:off x="2084" y="1317"/>
              <a:ext cx="202" cy="202"/>
            </a:xfrm>
            <a:prstGeom prst="triangle">
              <a:avLst>
                <a:gd name="adj" fmla="val 50000"/>
              </a:avLst>
            </a:prstGeom>
            <a:solidFill>
              <a:schemeClr val="bg2"/>
            </a:solidFill>
            <a:ln w="9525">
              <a:solidFill>
                <a:schemeClr val="bg1"/>
              </a:solidFill>
              <a:miter lim="800000"/>
              <a:headEnd/>
              <a:tailEnd/>
            </a:ln>
          </p:spPr>
          <p:txBody>
            <a:bodyPr wrap="none" anchor="ctr"/>
            <a:lstStyle/>
            <a:p>
              <a:endParaRPr lang="en-US"/>
            </a:p>
          </p:txBody>
        </p:sp>
        <p:sp>
          <p:nvSpPr>
            <p:cNvPr id="87103" name="Line 104"/>
            <p:cNvSpPr>
              <a:spLocks noChangeShapeType="1"/>
            </p:cNvSpPr>
            <p:nvPr/>
          </p:nvSpPr>
          <p:spPr bwMode="auto">
            <a:xfrm flipH="1" flipV="1">
              <a:off x="2272" y="1205"/>
              <a:ext cx="2" cy="211"/>
            </a:xfrm>
            <a:prstGeom prst="line">
              <a:avLst/>
            </a:prstGeom>
            <a:noFill/>
            <a:ln w="38100">
              <a:solidFill>
                <a:schemeClr val="bg1"/>
              </a:solidFill>
              <a:round/>
              <a:headEnd/>
              <a:tailEnd/>
            </a:ln>
          </p:spPr>
          <p:txBody>
            <a:bodyPr wrap="none" anchor="ctr"/>
            <a:lstStyle/>
            <a:p>
              <a:endParaRPr lang="en-US"/>
            </a:p>
          </p:txBody>
        </p:sp>
        <p:sp>
          <p:nvSpPr>
            <p:cNvPr id="87104" name="Oval 105"/>
            <p:cNvSpPr>
              <a:spLocks noChangeArrowheads="1"/>
            </p:cNvSpPr>
            <p:nvPr/>
          </p:nvSpPr>
          <p:spPr bwMode="auto">
            <a:xfrm>
              <a:off x="2124" y="960"/>
              <a:ext cx="286" cy="245"/>
            </a:xfrm>
            <a:prstGeom prst="ellipse">
              <a:avLst/>
            </a:prstGeom>
            <a:noFill/>
            <a:ln w="38100">
              <a:solidFill>
                <a:schemeClr val="bg1"/>
              </a:solidFill>
              <a:round/>
              <a:headEnd/>
              <a:tailEnd/>
            </a:ln>
          </p:spPr>
          <p:txBody>
            <a:bodyPr wrap="none" anchor="ctr"/>
            <a:lstStyle/>
            <a:p>
              <a:endParaRPr lang="en-US"/>
            </a:p>
          </p:txBody>
        </p:sp>
        <p:sp>
          <p:nvSpPr>
            <p:cNvPr id="87105" name="Text Box 106"/>
            <p:cNvSpPr txBox="1">
              <a:spLocks noChangeArrowheads="1"/>
            </p:cNvSpPr>
            <p:nvPr/>
          </p:nvSpPr>
          <p:spPr bwMode="auto">
            <a:xfrm>
              <a:off x="2144" y="953"/>
              <a:ext cx="200" cy="250"/>
            </a:xfrm>
            <a:prstGeom prst="rect">
              <a:avLst/>
            </a:prstGeom>
            <a:noFill/>
            <a:ln w="9525">
              <a:noFill/>
              <a:miter lim="800000"/>
              <a:headEnd/>
              <a:tailEnd/>
            </a:ln>
          </p:spPr>
          <p:txBody>
            <a:bodyPr>
              <a:spAutoFit/>
            </a:bodyPr>
            <a:lstStyle/>
            <a:p>
              <a:pPr algn="l">
                <a:spcBef>
                  <a:spcPct val="50000"/>
                </a:spcBef>
              </a:pPr>
              <a:r>
                <a:rPr lang="en-US" sz="2000">
                  <a:solidFill>
                    <a:schemeClr val="bg1"/>
                  </a:solidFill>
                </a:rPr>
                <a:t>M</a:t>
              </a:r>
            </a:p>
          </p:txBody>
        </p:sp>
      </p:grpSp>
      <p:grpSp>
        <p:nvGrpSpPr>
          <p:cNvPr id="87086" name="Group 88"/>
          <p:cNvGrpSpPr>
            <a:grpSpLocks/>
          </p:cNvGrpSpPr>
          <p:nvPr/>
        </p:nvGrpSpPr>
        <p:grpSpPr bwMode="auto">
          <a:xfrm>
            <a:off x="3386138" y="179388"/>
            <a:ext cx="604837" cy="898525"/>
            <a:chOff x="2084" y="953"/>
            <a:chExt cx="381" cy="566"/>
          </a:xfrm>
        </p:grpSpPr>
        <p:sp>
          <p:nvSpPr>
            <p:cNvPr id="87096" name="AutoShape 40"/>
            <p:cNvSpPr>
              <a:spLocks noChangeArrowheads="1"/>
            </p:cNvSpPr>
            <p:nvPr/>
          </p:nvSpPr>
          <p:spPr bwMode="auto">
            <a:xfrm rot="-5400000">
              <a:off x="2263" y="1317"/>
              <a:ext cx="202" cy="202"/>
            </a:xfrm>
            <a:prstGeom prst="triangle">
              <a:avLst>
                <a:gd name="adj" fmla="val 50000"/>
              </a:avLst>
            </a:prstGeom>
            <a:solidFill>
              <a:schemeClr val="bg2"/>
            </a:solidFill>
            <a:ln w="9525">
              <a:solidFill>
                <a:schemeClr val="bg1"/>
              </a:solidFill>
              <a:miter lim="800000"/>
              <a:headEnd/>
              <a:tailEnd/>
            </a:ln>
          </p:spPr>
          <p:txBody>
            <a:bodyPr wrap="none" anchor="ctr"/>
            <a:lstStyle/>
            <a:p>
              <a:endParaRPr lang="en-US"/>
            </a:p>
          </p:txBody>
        </p:sp>
        <p:sp>
          <p:nvSpPr>
            <p:cNvPr id="87097" name="AutoShape 41"/>
            <p:cNvSpPr>
              <a:spLocks noChangeArrowheads="1"/>
            </p:cNvSpPr>
            <p:nvPr/>
          </p:nvSpPr>
          <p:spPr bwMode="auto">
            <a:xfrm rot="5400000">
              <a:off x="2084" y="1317"/>
              <a:ext cx="202" cy="202"/>
            </a:xfrm>
            <a:prstGeom prst="triangle">
              <a:avLst>
                <a:gd name="adj" fmla="val 50000"/>
              </a:avLst>
            </a:prstGeom>
            <a:solidFill>
              <a:schemeClr val="bg2"/>
            </a:solidFill>
            <a:ln w="9525">
              <a:solidFill>
                <a:schemeClr val="bg1"/>
              </a:solidFill>
              <a:miter lim="800000"/>
              <a:headEnd/>
              <a:tailEnd/>
            </a:ln>
          </p:spPr>
          <p:txBody>
            <a:bodyPr wrap="none" anchor="ctr"/>
            <a:lstStyle/>
            <a:p>
              <a:endParaRPr lang="en-US"/>
            </a:p>
          </p:txBody>
        </p:sp>
        <p:sp>
          <p:nvSpPr>
            <p:cNvPr id="87098" name="Line 42"/>
            <p:cNvSpPr>
              <a:spLocks noChangeShapeType="1"/>
            </p:cNvSpPr>
            <p:nvPr/>
          </p:nvSpPr>
          <p:spPr bwMode="auto">
            <a:xfrm flipH="1" flipV="1">
              <a:off x="2272" y="1205"/>
              <a:ext cx="2" cy="211"/>
            </a:xfrm>
            <a:prstGeom prst="line">
              <a:avLst/>
            </a:prstGeom>
            <a:noFill/>
            <a:ln w="38100">
              <a:solidFill>
                <a:schemeClr val="bg1"/>
              </a:solidFill>
              <a:round/>
              <a:headEnd/>
              <a:tailEnd/>
            </a:ln>
          </p:spPr>
          <p:txBody>
            <a:bodyPr wrap="none" anchor="ctr"/>
            <a:lstStyle/>
            <a:p>
              <a:endParaRPr lang="en-US"/>
            </a:p>
          </p:txBody>
        </p:sp>
        <p:sp>
          <p:nvSpPr>
            <p:cNvPr id="87099" name="Oval 43"/>
            <p:cNvSpPr>
              <a:spLocks noChangeArrowheads="1"/>
            </p:cNvSpPr>
            <p:nvPr/>
          </p:nvSpPr>
          <p:spPr bwMode="auto">
            <a:xfrm>
              <a:off x="2124" y="960"/>
              <a:ext cx="286" cy="245"/>
            </a:xfrm>
            <a:prstGeom prst="ellipse">
              <a:avLst/>
            </a:prstGeom>
            <a:noFill/>
            <a:ln w="38100">
              <a:solidFill>
                <a:schemeClr val="bg1"/>
              </a:solidFill>
              <a:round/>
              <a:headEnd/>
              <a:tailEnd/>
            </a:ln>
          </p:spPr>
          <p:txBody>
            <a:bodyPr wrap="none" anchor="ctr"/>
            <a:lstStyle/>
            <a:p>
              <a:endParaRPr lang="en-US"/>
            </a:p>
          </p:txBody>
        </p:sp>
        <p:sp>
          <p:nvSpPr>
            <p:cNvPr id="87100" name="Text Box 44"/>
            <p:cNvSpPr txBox="1">
              <a:spLocks noChangeArrowheads="1"/>
            </p:cNvSpPr>
            <p:nvPr/>
          </p:nvSpPr>
          <p:spPr bwMode="auto">
            <a:xfrm>
              <a:off x="2144" y="953"/>
              <a:ext cx="200" cy="250"/>
            </a:xfrm>
            <a:prstGeom prst="rect">
              <a:avLst/>
            </a:prstGeom>
            <a:noFill/>
            <a:ln w="9525">
              <a:noFill/>
              <a:miter lim="800000"/>
              <a:headEnd/>
              <a:tailEnd/>
            </a:ln>
          </p:spPr>
          <p:txBody>
            <a:bodyPr>
              <a:spAutoFit/>
            </a:bodyPr>
            <a:lstStyle/>
            <a:p>
              <a:pPr algn="l">
                <a:spcBef>
                  <a:spcPct val="50000"/>
                </a:spcBef>
              </a:pPr>
              <a:r>
                <a:rPr lang="en-US" sz="2000">
                  <a:solidFill>
                    <a:schemeClr val="bg1"/>
                  </a:solidFill>
                </a:rPr>
                <a:t>M</a:t>
              </a:r>
            </a:p>
          </p:txBody>
        </p:sp>
      </p:grpSp>
      <p:sp>
        <p:nvSpPr>
          <p:cNvPr id="87087" name="AutoShape 96"/>
          <p:cNvSpPr>
            <a:spLocks noChangeArrowheads="1"/>
          </p:cNvSpPr>
          <p:nvPr/>
        </p:nvSpPr>
        <p:spPr bwMode="auto">
          <a:xfrm rot="-5400000">
            <a:off x="3678238" y="2071688"/>
            <a:ext cx="320675" cy="320675"/>
          </a:xfrm>
          <a:prstGeom prst="triangle">
            <a:avLst>
              <a:gd name="adj" fmla="val 50000"/>
            </a:avLst>
          </a:prstGeom>
          <a:solidFill>
            <a:schemeClr val="bg2"/>
          </a:solidFill>
          <a:ln w="9525">
            <a:solidFill>
              <a:schemeClr val="bg1"/>
            </a:solidFill>
            <a:miter lim="800000"/>
            <a:headEnd/>
            <a:tailEnd/>
          </a:ln>
        </p:spPr>
        <p:txBody>
          <a:bodyPr wrap="none" anchor="ctr"/>
          <a:lstStyle/>
          <a:p>
            <a:endParaRPr lang="en-US"/>
          </a:p>
        </p:txBody>
      </p:sp>
      <p:sp>
        <p:nvSpPr>
          <p:cNvPr id="87088" name="AutoShape 97"/>
          <p:cNvSpPr>
            <a:spLocks noChangeArrowheads="1"/>
          </p:cNvSpPr>
          <p:nvPr/>
        </p:nvSpPr>
        <p:spPr bwMode="auto">
          <a:xfrm rot="5400000">
            <a:off x="3394075" y="2071688"/>
            <a:ext cx="320675" cy="320675"/>
          </a:xfrm>
          <a:prstGeom prst="triangle">
            <a:avLst>
              <a:gd name="adj" fmla="val 50000"/>
            </a:avLst>
          </a:prstGeom>
          <a:solidFill>
            <a:schemeClr val="bg2"/>
          </a:solidFill>
          <a:ln w="9525">
            <a:solidFill>
              <a:schemeClr val="bg1"/>
            </a:solidFill>
            <a:miter lim="800000"/>
            <a:headEnd/>
            <a:tailEnd/>
          </a:ln>
        </p:spPr>
        <p:txBody>
          <a:bodyPr wrap="none" anchor="ctr"/>
          <a:lstStyle/>
          <a:p>
            <a:endParaRPr lang="en-US"/>
          </a:p>
        </p:txBody>
      </p:sp>
      <p:grpSp>
        <p:nvGrpSpPr>
          <p:cNvPr id="87089" name="Group 200"/>
          <p:cNvGrpSpPr>
            <a:grpSpLocks/>
          </p:cNvGrpSpPr>
          <p:nvPr/>
        </p:nvGrpSpPr>
        <p:grpSpPr bwMode="auto">
          <a:xfrm>
            <a:off x="1404938" y="847725"/>
            <a:ext cx="285750" cy="523875"/>
            <a:chOff x="1305" y="552"/>
            <a:chExt cx="180" cy="330"/>
          </a:xfrm>
        </p:grpSpPr>
        <p:sp>
          <p:nvSpPr>
            <p:cNvPr id="87094" name="AutoShape 201"/>
            <p:cNvSpPr>
              <a:spLocks noChangeArrowheads="1"/>
            </p:cNvSpPr>
            <p:nvPr/>
          </p:nvSpPr>
          <p:spPr bwMode="auto">
            <a:xfrm>
              <a:off x="1305" y="717"/>
              <a:ext cx="177" cy="165"/>
            </a:xfrm>
            <a:prstGeom prst="triangle">
              <a:avLst>
                <a:gd name="adj" fmla="val 50000"/>
              </a:avLst>
            </a:prstGeom>
            <a:solidFill>
              <a:schemeClr val="bg2"/>
            </a:solidFill>
            <a:ln w="9525">
              <a:solidFill>
                <a:schemeClr val="bg1"/>
              </a:solidFill>
              <a:prstDash val="dash"/>
              <a:miter lim="800000"/>
              <a:headEnd/>
              <a:tailEnd/>
            </a:ln>
          </p:spPr>
          <p:txBody>
            <a:bodyPr wrap="none" anchor="ctr"/>
            <a:lstStyle/>
            <a:p>
              <a:endParaRPr lang="en-US"/>
            </a:p>
          </p:txBody>
        </p:sp>
        <p:sp>
          <p:nvSpPr>
            <p:cNvPr id="87095" name="AutoShape 202"/>
            <p:cNvSpPr>
              <a:spLocks noChangeArrowheads="1"/>
            </p:cNvSpPr>
            <p:nvPr/>
          </p:nvSpPr>
          <p:spPr bwMode="auto">
            <a:xfrm rot="10800000">
              <a:off x="1308" y="552"/>
              <a:ext cx="177" cy="165"/>
            </a:xfrm>
            <a:prstGeom prst="triangle">
              <a:avLst>
                <a:gd name="adj" fmla="val 50000"/>
              </a:avLst>
            </a:prstGeom>
            <a:solidFill>
              <a:schemeClr val="bg2"/>
            </a:solidFill>
            <a:ln w="9525">
              <a:solidFill>
                <a:schemeClr val="bg1"/>
              </a:solidFill>
              <a:prstDash val="dash"/>
              <a:miter lim="800000"/>
              <a:headEnd/>
              <a:tailEnd/>
            </a:ln>
          </p:spPr>
          <p:txBody>
            <a:bodyPr wrap="none" anchor="ctr"/>
            <a:lstStyle/>
            <a:p>
              <a:endParaRPr lang="en-US"/>
            </a:p>
          </p:txBody>
        </p:sp>
      </p:grpSp>
      <p:grpSp>
        <p:nvGrpSpPr>
          <p:cNvPr id="87090" name="Group 199"/>
          <p:cNvGrpSpPr>
            <a:grpSpLocks/>
          </p:cNvGrpSpPr>
          <p:nvPr/>
        </p:nvGrpSpPr>
        <p:grpSpPr bwMode="auto">
          <a:xfrm>
            <a:off x="2247900" y="852488"/>
            <a:ext cx="285750" cy="523875"/>
            <a:chOff x="1305" y="552"/>
            <a:chExt cx="180" cy="330"/>
          </a:xfrm>
        </p:grpSpPr>
        <p:sp>
          <p:nvSpPr>
            <p:cNvPr id="87092" name="AutoShape 197"/>
            <p:cNvSpPr>
              <a:spLocks noChangeArrowheads="1"/>
            </p:cNvSpPr>
            <p:nvPr/>
          </p:nvSpPr>
          <p:spPr bwMode="auto">
            <a:xfrm>
              <a:off x="1305" y="717"/>
              <a:ext cx="177" cy="165"/>
            </a:xfrm>
            <a:prstGeom prst="triangle">
              <a:avLst>
                <a:gd name="adj" fmla="val 50000"/>
              </a:avLst>
            </a:prstGeom>
            <a:solidFill>
              <a:schemeClr val="bg2"/>
            </a:solidFill>
            <a:ln w="9525">
              <a:solidFill>
                <a:schemeClr val="bg1"/>
              </a:solidFill>
              <a:miter lim="800000"/>
              <a:headEnd/>
              <a:tailEnd/>
            </a:ln>
          </p:spPr>
          <p:txBody>
            <a:bodyPr wrap="none" anchor="ctr"/>
            <a:lstStyle/>
            <a:p>
              <a:endParaRPr lang="en-US"/>
            </a:p>
          </p:txBody>
        </p:sp>
        <p:sp>
          <p:nvSpPr>
            <p:cNvPr id="87093" name="AutoShape 198"/>
            <p:cNvSpPr>
              <a:spLocks noChangeArrowheads="1"/>
            </p:cNvSpPr>
            <p:nvPr/>
          </p:nvSpPr>
          <p:spPr bwMode="auto">
            <a:xfrm rot="10800000">
              <a:off x="1308" y="552"/>
              <a:ext cx="177" cy="165"/>
            </a:xfrm>
            <a:prstGeom prst="triangle">
              <a:avLst>
                <a:gd name="adj" fmla="val 50000"/>
              </a:avLst>
            </a:prstGeom>
            <a:solidFill>
              <a:schemeClr val="bg2"/>
            </a:solidFill>
            <a:ln w="9525">
              <a:solidFill>
                <a:schemeClr val="bg1"/>
              </a:solidFill>
              <a:miter lim="800000"/>
              <a:headEnd/>
              <a:tailEnd/>
            </a:ln>
          </p:spPr>
          <p:txBody>
            <a:bodyPr wrap="none" anchor="ctr"/>
            <a:lstStyle/>
            <a:p>
              <a:endParaRPr lang="en-US"/>
            </a:p>
          </p:txBody>
        </p:sp>
      </p:grpSp>
      <p:sp>
        <p:nvSpPr>
          <p:cNvPr id="87091" name="Text Box 112"/>
          <p:cNvSpPr txBox="1">
            <a:spLocks noChangeArrowheads="1"/>
          </p:cNvSpPr>
          <p:nvPr/>
        </p:nvSpPr>
        <p:spPr bwMode="auto">
          <a:xfrm>
            <a:off x="331788" y="3484563"/>
            <a:ext cx="2508250" cy="460375"/>
          </a:xfrm>
          <a:prstGeom prst="rect">
            <a:avLst/>
          </a:prstGeom>
          <a:noFill/>
          <a:ln w="9525">
            <a:noFill/>
            <a:miter lim="800000"/>
            <a:headEnd/>
            <a:tailEnd/>
          </a:ln>
        </p:spPr>
        <p:txBody>
          <a:bodyPr>
            <a:spAutoFit/>
          </a:bodyPr>
          <a:lstStyle/>
          <a:p>
            <a:pPr algn="l">
              <a:spcBef>
                <a:spcPct val="50000"/>
              </a:spcBef>
            </a:pPr>
            <a:r>
              <a:rPr lang="en-US" sz="2400">
                <a:solidFill>
                  <a:schemeClr val="bg1"/>
                </a:solidFill>
              </a:rPr>
              <a:t>CONDITION 1</a:t>
            </a:r>
          </a:p>
        </p:txBody>
      </p:sp>
      <p:sp>
        <p:nvSpPr>
          <p:cNvPr id="107" name="TextBox 106"/>
          <p:cNvSpPr txBox="1"/>
          <p:nvPr/>
        </p:nvSpPr>
        <p:spPr>
          <a:xfrm>
            <a:off x="238125" y="6294438"/>
            <a:ext cx="1381125" cy="461665"/>
          </a:xfrm>
          <a:prstGeom prst="rect">
            <a:avLst/>
          </a:prstGeom>
          <a:noFill/>
        </p:spPr>
        <p:txBody>
          <a:bodyPr wrap="square" rtlCol="0">
            <a:spAutoFit/>
          </a:bodyPr>
          <a:lstStyle/>
          <a:p>
            <a:r>
              <a:rPr lang="en-US" sz="2400" dirty="0" smtClean="0">
                <a:solidFill>
                  <a:schemeClr val="bg1"/>
                </a:solidFill>
              </a:rPr>
              <a:t>Pg. 26</a:t>
            </a:r>
            <a:endParaRPr lang="en-US" sz="2400" dirty="0">
              <a:solidFill>
                <a:schemeClr val="bg1"/>
              </a:solidFill>
            </a:endParaRPr>
          </a:p>
        </p:txBody>
      </p:sp>
    </p:spTree>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8066" name="Group 2"/>
          <p:cNvGrpSpPr>
            <a:grpSpLocks/>
          </p:cNvGrpSpPr>
          <p:nvPr/>
        </p:nvGrpSpPr>
        <p:grpSpPr bwMode="auto">
          <a:xfrm>
            <a:off x="1619250" y="2114550"/>
            <a:ext cx="889000" cy="666750"/>
            <a:chOff x="1020" y="1332"/>
            <a:chExt cx="560" cy="420"/>
          </a:xfrm>
        </p:grpSpPr>
        <p:sp>
          <p:nvSpPr>
            <p:cNvPr id="88178" name="Rectangle 3"/>
            <p:cNvSpPr>
              <a:spLocks noChangeArrowheads="1"/>
            </p:cNvSpPr>
            <p:nvPr/>
          </p:nvSpPr>
          <p:spPr bwMode="auto">
            <a:xfrm>
              <a:off x="1220" y="1332"/>
              <a:ext cx="360" cy="176"/>
            </a:xfrm>
            <a:prstGeom prst="rect">
              <a:avLst/>
            </a:prstGeom>
            <a:noFill/>
            <a:ln w="38100">
              <a:solidFill>
                <a:schemeClr val="accent1"/>
              </a:solidFill>
              <a:miter lim="800000"/>
              <a:headEnd/>
              <a:tailEnd/>
            </a:ln>
          </p:spPr>
          <p:txBody>
            <a:bodyPr wrap="none" anchor="ctr"/>
            <a:lstStyle/>
            <a:p>
              <a:endParaRPr lang="en-US"/>
            </a:p>
          </p:txBody>
        </p:sp>
        <p:sp>
          <p:nvSpPr>
            <p:cNvPr id="88179" name="Oval 4"/>
            <p:cNvSpPr>
              <a:spLocks noChangeArrowheads="1"/>
            </p:cNvSpPr>
            <p:nvPr/>
          </p:nvSpPr>
          <p:spPr bwMode="auto">
            <a:xfrm>
              <a:off x="1020" y="1332"/>
              <a:ext cx="420" cy="420"/>
            </a:xfrm>
            <a:prstGeom prst="ellipse">
              <a:avLst/>
            </a:prstGeom>
            <a:solidFill>
              <a:schemeClr val="tx2"/>
            </a:solidFill>
            <a:ln w="38100">
              <a:solidFill>
                <a:schemeClr val="accent1"/>
              </a:solidFill>
              <a:round/>
              <a:headEnd/>
              <a:tailEnd/>
            </a:ln>
          </p:spPr>
          <p:txBody>
            <a:bodyPr wrap="none" anchor="ctr"/>
            <a:lstStyle/>
            <a:p>
              <a:endParaRPr lang="en-US"/>
            </a:p>
          </p:txBody>
        </p:sp>
      </p:grpSp>
      <p:grpSp>
        <p:nvGrpSpPr>
          <p:cNvPr id="88067" name="Group 5"/>
          <p:cNvGrpSpPr>
            <a:grpSpLocks/>
          </p:cNvGrpSpPr>
          <p:nvPr/>
        </p:nvGrpSpPr>
        <p:grpSpPr bwMode="auto">
          <a:xfrm>
            <a:off x="7312025" y="304800"/>
            <a:ext cx="1409700" cy="2609850"/>
            <a:chOff x="4606" y="192"/>
            <a:chExt cx="888" cy="1644"/>
          </a:xfrm>
        </p:grpSpPr>
        <p:sp>
          <p:nvSpPr>
            <p:cNvPr id="88172" name="Oval 6"/>
            <p:cNvSpPr>
              <a:spLocks noChangeArrowheads="1"/>
            </p:cNvSpPr>
            <p:nvPr/>
          </p:nvSpPr>
          <p:spPr bwMode="auto">
            <a:xfrm>
              <a:off x="4774" y="1260"/>
              <a:ext cx="554" cy="576"/>
            </a:xfrm>
            <a:prstGeom prst="ellipse">
              <a:avLst/>
            </a:prstGeom>
            <a:noFill/>
            <a:ln w="38100">
              <a:solidFill>
                <a:schemeClr val="bg1"/>
              </a:solidFill>
              <a:round/>
              <a:headEnd/>
              <a:tailEnd/>
            </a:ln>
          </p:spPr>
          <p:txBody>
            <a:bodyPr wrap="none" anchor="ctr"/>
            <a:lstStyle/>
            <a:p>
              <a:endParaRPr lang="en-US"/>
            </a:p>
          </p:txBody>
        </p:sp>
        <p:sp>
          <p:nvSpPr>
            <p:cNvPr id="88173" name="Rectangle 7"/>
            <p:cNvSpPr>
              <a:spLocks noChangeArrowheads="1"/>
            </p:cNvSpPr>
            <p:nvPr/>
          </p:nvSpPr>
          <p:spPr bwMode="auto">
            <a:xfrm>
              <a:off x="4776" y="960"/>
              <a:ext cx="552" cy="588"/>
            </a:xfrm>
            <a:prstGeom prst="rect">
              <a:avLst/>
            </a:prstGeom>
            <a:solidFill>
              <a:schemeClr val="tx2"/>
            </a:solidFill>
            <a:ln w="38100">
              <a:solidFill>
                <a:schemeClr val="bg1"/>
              </a:solidFill>
              <a:miter lim="800000"/>
              <a:headEnd/>
              <a:tailEnd/>
            </a:ln>
          </p:spPr>
          <p:txBody>
            <a:bodyPr wrap="none" anchor="ctr"/>
            <a:lstStyle/>
            <a:p>
              <a:endParaRPr lang="en-US"/>
            </a:p>
          </p:txBody>
        </p:sp>
        <p:sp>
          <p:nvSpPr>
            <p:cNvPr id="88174" name="Oval 8"/>
            <p:cNvSpPr>
              <a:spLocks noChangeArrowheads="1"/>
            </p:cNvSpPr>
            <p:nvPr/>
          </p:nvSpPr>
          <p:spPr bwMode="auto">
            <a:xfrm>
              <a:off x="4616" y="192"/>
              <a:ext cx="874" cy="576"/>
            </a:xfrm>
            <a:prstGeom prst="ellipse">
              <a:avLst/>
            </a:prstGeom>
            <a:solidFill>
              <a:schemeClr val="tx1"/>
            </a:solidFill>
            <a:ln w="38100">
              <a:solidFill>
                <a:schemeClr val="bg1"/>
              </a:solidFill>
              <a:round/>
              <a:headEnd/>
              <a:tailEnd/>
            </a:ln>
          </p:spPr>
          <p:txBody>
            <a:bodyPr wrap="none" anchor="ctr"/>
            <a:lstStyle/>
            <a:p>
              <a:endParaRPr lang="en-US"/>
            </a:p>
          </p:txBody>
        </p:sp>
        <p:sp>
          <p:nvSpPr>
            <p:cNvPr id="88175" name="Rectangle 9"/>
            <p:cNvSpPr>
              <a:spLocks noChangeArrowheads="1"/>
            </p:cNvSpPr>
            <p:nvPr/>
          </p:nvSpPr>
          <p:spPr bwMode="auto">
            <a:xfrm>
              <a:off x="4614" y="504"/>
              <a:ext cx="876" cy="318"/>
            </a:xfrm>
            <a:prstGeom prst="rect">
              <a:avLst/>
            </a:prstGeom>
            <a:solidFill>
              <a:schemeClr val="tx2"/>
            </a:solidFill>
            <a:ln w="38100">
              <a:solidFill>
                <a:schemeClr val="bg1"/>
              </a:solidFill>
              <a:miter lim="800000"/>
              <a:headEnd/>
              <a:tailEnd/>
            </a:ln>
          </p:spPr>
          <p:txBody>
            <a:bodyPr wrap="none" anchor="ctr"/>
            <a:lstStyle/>
            <a:p>
              <a:endParaRPr lang="en-US"/>
            </a:p>
          </p:txBody>
        </p:sp>
        <p:sp>
          <p:nvSpPr>
            <p:cNvPr id="88176" name="Line 10"/>
            <p:cNvSpPr>
              <a:spLocks noChangeShapeType="1"/>
            </p:cNvSpPr>
            <p:nvPr/>
          </p:nvSpPr>
          <p:spPr bwMode="auto">
            <a:xfrm flipV="1">
              <a:off x="5326" y="826"/>
              <a:ext cx="168" cy="150"/>
            </a:xfrm>
            <a:prstGeom prst="line">
              <a:avLst/>
            </a:prstGeom>
            <a:noFill/>
            <a:ln w="38100">
              <a:solidFill>
                <a:schemeClr val="bg1"/>
              </a:solidFill>
              <a:round/>
              <a:headEnd/>
              <a:tailEnd/>
            </a:ln>
          </p:spPr>
          <p:txBody>
            <a:bodyPr wrap="none" anchor="ctr"/>
            <a:lstStyle/>
            <a:p>
              <a:endParaRPr lang="en-US"/>
            </a:p>
          </p:txBody>
        </p:sp>
        <p:sp>
          <p:nvSpPr>
            <p:cNvPr id="88177" name="Line 11"/>
            <p:cNvSpPr>
              <a:spLocks noChangeShapeType="1"/>
            </p:cNvSpPr>
            <p:nvPr/>
          </p:nvSpPr>
          <p:spPr bwMode="auto">
            <a:xfrm flipH="1" flipV="1">
              <a:off x="4606" y="822"/>
              <a:ext cx="190" cy="136"/>
            </a:xfrm>
            <a:prstGeom prst="line">
              <a:avLst/>
            </a:prstGeom>
            <a:noFill/>
            <a:ln w="38100">
              <a:solidFill>
                <a:schemeClr val="bg1"/>
              </a:solidFill>
              <a:round/>
              <a:headEnd/>
              <a:tailEnd/>
            </a:ln>
          </p:spPr>
          <p:txBody>
            <a:bodyPr wrap="none" anchor="ctr"/>
            <a:lstStyle/>
            <a:p>
              <a:endParaRPr lang="en-US"/>
            </a:p>
          </p:txBody>
        </p:sp>
      </p:grpSp>
      <p:grpSp>
        <p:nvGrpSpPr>
          <p:cNvPr id="88068" name="Group 36"/>
          <p:cNvGrpSpPr>
            <a:grpSpLocks/>
          </p:cNvGrpSpPr>
          <p:nvPr/>
        </p:nvGrpSpPr>
        <p:grpSpPr bwMode="auto">
          <a:xfrm>
            <a:off x="1638300" y="4953000"/>
            <a:ext cx="889000" cy="666750"/>
            <a:chOff x="1020" y="1332"/>
            <a:chExt cx="560" cy="420"/>
          </a:xfrm>
        </p:grpSpPr>
        <p:sp>
          <p:nvSpPr>
            <p:cNvPr id="88170" name="Rectangle 37"/>
            <p:cNvSpPr>
              <a:spLocks noChangeArrowheads="1"/>
            </p:cNvSpPr>
            <p:nvPr/>
          </p:nvSpPr>
          <p:spPr bwMode="auto">
            <a:xfrm>
              <a:off x="1220" y="1332"/>
              <a:ext cx="360" cy="176"/>
            </a:xfrm>
            <a:prstGeom prst="rect">
              <a:avLst/>
            </a:prstGeom>
            <a:noFill/>
            <a:ln w="38100">
              <a:solidFill>
                <a:schemeClr val="accent1"/>
              </a:solidFill>
              <a:miter lim="800000"/>
              <a:headEnd/>
              <a:tailEnd/>
            </a:ln>
          </p:spPr>
          <p:txBody>
            <a:bodyPr wrap="none" anchor="ctr"/>
            <a:lstStyle/>
            <a:p>
              <a:endParaRPr lang="en-US"/>
            </a:p>
          </p:txBody>
        </p:sp>
        <p:sp>
          <p:nvSpPr>
            <p:cNvPr id="88171" name="Oval 38"/>
            <p:cNvSpPr>
              <a:spLocks noChangeArrowheads="1"/>
            </p:cNvSpPr>
            <p:nvPr/>
          </p:nvSpPr>
          <p:spPr bwMode="auto">
            <a:xfrm>
              <a:off x="1020" y="1332"/>
              <a:ext cx="420" cy="420"/>
            </a:xfrm>
            <a:prstGeom prst="ellipse">
              <a:avLst/>
            </a:prstGeom>
            <a:solidFill>
              <a:schemeClr val="tx2"/>
            </a:solidFill>
            <a:ln w="38100">
              <a:solidFill>
                <a:schemeClr val="accent1"/>
              </a:solidFill>
              <a:round/>
              <a:headEnd/>
              <a:tailEnd/>
            </a:ln>
          </p:spPr>
          <p:txBody>
            <a:bodyPr wrap="none" anchor="ctr"/>
            <a:lstStyle/>
            <a:p>
              <a:endParaRPr lang="en-US"/>
            </a:p>
          </p:txBody>
        </p:sp>
      </p:grpSp>
      <p:sp>
        <p:nvSpPr>
          <p:cNvPr id="88069" name="Line 39"/>
          <p:cNvSpPr>
            <a:spLocks noChangeShapeType="1"/>
          </p:cNvSpPr>
          <p:nvPr/>
        </p:nvSpPr>
        <p:spPr bwMode="auto">
          <a:xfrm>
            <a:off x="2508250" y="2235200"/>
            <a:ext cx="4371975" cy="3175"/>
          </a:xfrm>
          <a:prstGeom prst="line">
            <a:avLst/>
          </a:prstGeom>
          <a:noFill/>
          <a:ln w="57150">
            <a:solidFill>
              <a:schemeClr val="accent1"/>
            </a:solidFill>
            <a:round/>
            <a:headEnd/>
            <a:tailEnd/>
          </a:ln>
        </p:spPr>
        <p:txBody>
          <a:bodyPr wrap="none" anchor="ctr"/>
          <a:lstStyle/>
          <a:p>
            <a:endParaRPr lang="en-US"/>
          </a:p>
        </p:txBody>
      </p:sp>
      <p:sp>
        <p:nvSpPr>
          <p:cNvPr id="88070" name="Line 40"/>
          <p:cNvSpPr>
            <a:spLocks noChangeShapeType="1"/>
          </p:cNvSpPr>
          <p:nvPr/>
        </p:nvSpPr>
        <p:spPr bwMode="auto">
          <a:xfrm flipV="1">
            <a:off x="6877050" y="960438"/>
            <a:ext cx="3175" cy="1287462"/>
          </a:xfrm>
          <a:prstGeom prst="line">
            <a:avLst/>
          </a:prstGeom>
          <a:noFill/>
          <a:ln w="57150">
            <a:solidFill>
              <a:schemeClr val="accent1"/>
            </a:solidFill>
            <a:round/>
            <a:headEnd/>
            <a:tailEnd/>
          </a:ln>
        </p:spPr>
        <p:txBody>
          <a:bodyPr wrap="none" anchor="ctr"/>
          <a:lstStyle/>
          <a:p>
            <a:endParaRPr lang="en-US"/>
          </a:p>
        </p:txBody>
      </p:sp>
      <p:sp>
        <p:nvSpPr>
          <p:cNvPr id="88071" name="Line 41"/>
          <p:cNvSpPr>
            <a:spLocks noChangeShapeType="1"/>
          </p:cNvSpPr>
          <p:nvPr/>
        </p:nvSpPr>
        <p:spPr bwMode="auto">
          <a:xfrm>
            <a:off x="6867525" y="960438"/>
            <a:ext cx="444500" cy="1587"/>
          </a:xfrm>
          <a:prstGeom prst="line">
            <a:avLst/>
          </a:prstGeom>
          <a:noFill/>
          <a:ln w="57150">
            <a:solidFill>
              <a:schemeClr val="accent1"/>
            </a:solidFill>
            <a:round/>
            <a:headEnd/>
            <a:tailEnd/>
          </a:ln>
        </p:spPr>
        <p:txBody>
          <a:bodyPr wrap="none" anchor="ctr"/>
          <a:lstStyle/>
          <a:p>
            <a:endParaRPr lang="en-US"/>
          </a:p>
        </p:txBody>
      </p:sp>
      <p:grpSp>
        <p:nvGrpSpPr>
          <p:cNvPr id="88072" name="Group 48"/>
          <p:cNvGrpSpPr>
            <a:grpSpLocks/>
          </p:cNvGrpSpPr>
          <p:nvPr/>
        </p:nvGrpSpPr>
        <p:grpSpPr bwMode="auto">
          <a:xfrm>
            <a:off x="7350125" y="3219450"/>
            <a:ext cx="1409700" cy="2609850"/>
            <a:chOff x="4606" y="192"/>
            <a:chExt cx="888" cy="1644"/>
          </a:xfrm>
        </p:grpSpPr>
        <p:sp>
          <p:nvSpPr>
            <p:cNvPr id="88164" name="Oval 49"/>
            <p:cNvSpPr>
              <a:spLocks noChangeArrowheads="1"/>
            </p:cNvSpPr>
            <p:nvPr/>
          </p:nvSpPr>
          <p:spPr bwMode="auto">
            <a:xfrm>
              <a:off x="4774" y="1260"/>
              <a:ext cx="554" cy="576"/>
            </a:xfrm>
            <a:prstGeom prst="ellipse">
              <a:avLst/>
            </a:prstGeom>
            <a:noFill/>
            <a:ln w="38100">
              <a:solidFill>
                <a:schemeClr val="bg1"/>
              </a:solidFill>
              <a:round/>
              <a:headEnd/>
              <a:tailEnd/>
            </a:ln>
          </p:spPr>
          <p:txBody>
            <a:bodyPr wrap="none" anchor="ctr"/>
            <a:lstStyle/>
            <a:p>
              <a:endParaRPr lang="en-US"/>
            </a:p>
          </p:txBody>
        </p:sp>
        <p:sp>
          <p:nvSpPr>
            <p:cNvPr id="88165" name="Rectangle 50"/>
            <p:cNvSpPr>
              <a:spLocks noChangeArrowheads="1"/>
            </p:cNvSpPr>
            <p:nvPr/>
          </p:nvSpPr>
          <p:spPr bwMode="auto">
            <a:xfrm>
              <a:off x="4776" y="960"/>
              <a:ext cx="552" cy="588"/>
            </a:xfrm>
            <a:prstGeom prst="rect">
              <a:avLst/>
            </a:prstGeom>
            <a:solidFill>
              <a:schemeClr val="tx2"/>
            </a:solidFill>
            <a:ln w="38100">
              <a:solidFill>
                <a:schemeClr val="bg1"/>
              </a:solidFill>
              <a:miter lim="800000"/>
              <a:headEnd/>
              <a:tailEnd/>
            </a:ln>
          </p:spPr>
          <p:txBody>
            <a:bodyPr wrap="none" anchor="ctr"/>
            <a:lstStyle/>
            <a:p>
              <a:endParaRPr lang="en-US"/>
            </a:p>
          </p:txBody>
        </p:sp>
        <p:sp>
          <p:nvSpPr>
            <p:cNvPr id="88166" name="Oval 51"/>
            <p:cNvSpPr>
              <a:spLocks noChangeArrowheads="1"/>
            </p:cNvSpPr>
            <p:nvPr/>
          </p:nvSpPr>
          <p:spPr bwMode="auto">
            <a:xfrm>
              <a:off x="4616" y="192"/>
              <a:ext cx="874" cy="576"/>
            </a:xfrm>
            <a:prstGeom prst="ellipse">
              <a:avLst/>
            </a:prstGeom>
            <a:solidFill>
              <a:schemeClr val="tx1"/>
            </a:solidFill>
            <a:ln w="38100">
              <a:solidFill>
                <a:schemeClr val="bg1"/>
              </a:solidFill>
              <a:round/>
              <a:headEnd/>
              <a:tailEnd/>
            </a:ln>
          </p:spPr>
          <p:txBody>
            <a:bodyPr wrap="none" anchor="ctr"/>
            <a:lstStyle/>
            <a:p>
              <a:endParaRPr lang="en-US"/>
            </a:p>
          </p:txBody>
        </p:sp>
        <p:sp>
          <p:nvSpPr>
            <p:cNvPr id="88167" name="Rectangle 52"/>
            <p:cNvSpPr>
              <a:spLocks noChangeArrowheads="1"/>
            </p:cNvSpPr>
            <p:nvPr/>
          </p:nvSpPr>
          <p:spPr bwMode="auto">
            <a:xfrm>
              <a:off x="4614" y="504"/>
              <a:ext cx="876" cy="318"/>
            </a:xfrm>
            <a:prstGeom prst="rect">
              <a:avLst/>
            </a:prstGeom>
            <a:solidFill>
              <a:schemeClr val="tx2"/>
            </a:solidFill>
            <a:ln w="38100">
              <a:solidFill>
                <a:schemeClr val="bg1"/>
              </a:solidFill>
              <a:miter lim="800000"/>
              <a:headEnd/>
              <a:tailEnd/>
            </a:ln>
          </p:spPr>
          <p:txBody>
            <a:bodyPr wrap="none" anchor="ctr"/>
            <a:lstStyle/>
            <a:p>
              <a:endParaRPr lang="en-US"/>
            </a:p>
          </p:txBody>
        </p:sp>
        <p:sp>
          <p:nvSpPr>
            <p:cNvPr id="88168" name="Line 53"/>
            <p:cNvSpPr>
              <a:spLocks noChangeShapeType="1"/>
            </p:cNvSpPr>
            <p:nvPr/>
          </p:nvSpPr>
          <p:spPr bwMode="auto">
            <a:xfrm flipV="1">
              <a:off x="5326" y="826"/>
              <a:ext cx="168" cy="150"/>
            </a:xfrm>
            <a:prstGeom prst="line">
              <a:avLst/>
            </a:prstGeom>
            <a:noFill/>
            <a:ln w="38100">
              <a:solidFill>
                <a:schemeClr val="bg1"/>
              </a:solidFill>
              <a:round/>
              <a:headEnd/>
              <a:tailEnd/>
            </a:ln>
          </p:spPr>
          <p:txBody>
            <a:bodyPr wrap="none" anchor="ctr"/>
            <a:lstStyle/>
            <a:p>
              <a:endParaRPr lang="en-US"/>
            </a:p>
          </p:txBody>
        </p:sp>
        <p:sp>
          <p:nvSpPr>
            <p:cNvPr id="88169" name="Line 54"/>
            <p:cNvSpPr>
              <a:spLocks noChangeShapeType="1"/>
            </p:cNvSpPr>
            <p:nvPr/>
          </p:nvSpPr>
          <p:spPr bwMode="auto">
            <a:xfrm flipH="1" flipV="1">
              <a:off x="4606" y="822"/>
              <a:ext cx="190" cy="136"/>
            </a:xfrm>
            <a:prstGeom prst="line">
              <a:avLst/>
            </a:prstGeom>
            <a:noFill/>
            <a:ln w="38100">
              <a:solidFill>
                <a:schemeClr val="bg1"/>
              </a:solidFill>
              <a:round/>
              <a:headEnd/>
              <a:tailEnd/>
            </a:ln>
          </p:spPr>
          <p:txBody>
            <a:bodyPr wrap="none" anchor="ctr"/>
            <a:lstStyle/>
            <a:p>
              <a:endParaRPr lang="en-US"/>
            </a:p>
          </p:txBody>
        </p:sp>
      </p:grpSp>
      <p:sp>
        <p:nvSpPr>
          <p:cNvPr id="88073" name="Line 55"/>
          <p:cNvSpPr>
            <a:spLocks noChangeShapeType="1"/>
          </p:cNvSpPr>
          <p:nvPr/>
        </p:nvSpPr>
        <p:spPr bwMode="auto">
          <a:xfrm>
            <a:off x="6934200" y="3838575"/>
            <a:ext cx="447675" cy="0"/>
          </a:xfrm>
          <a:prstGeom prst="line">
            <a:avLst/>
          </a:prstGeom>
          <a:noFill/>
          <a:ln w="38100">
            <a:solidFill>
              <a:schemeClr val="bg1"/>
            </a:solidFill>
            <a:round/>
            <a:headEnd/>
            <a:tailEnd/>
          </a:ln>
        </p:spPr>
        <p:txBody>
          <a:bodyPr wrap="none" anchor="ctr"/>
          <a:lstStyle/>
          <a:p>
            <a:endParaRPr lang="en-US"/>
          </a:p>
        </p:txBody>
      </p:sp>
      <p:sp>
        <p:nvSpPr>
          <p:cNvPr id="88074" name="Line 56"/>
          <p:cNvSpPr>
            <a:spLocks noChangeShapeType="1"/>
          </p:cNvSpPr>
          <p:nvPr/>
        </p:nvSpPr>
        <p:spPr bwMode="auto">
          <a:xfrm flipV="1">
            <a:off x="6915150" y="3824288"/>
            <a:ext cx="0" cy="1300162"/>
          </a:xfrm>
          <a:prstGeom prst="line">
            <a:avLst/>
          </a:prstGeom>
          <a:noFill/>
          <a:ln w="38100">
            <a:solidFill>
              <a:schemeClr val="bg1"/>
            </a:solidFill>
            <a:round/>
            <a:headEnd/>
            <a:tailEnd/>
          </a:ln>
        </p:spPr>
        <p:txBody>
          <a:bodyPr wrap="none" anchor="ctr"/>
          <a:lstStyle/>
          <a:p>
            <a:endParaRPr lang="en-US"/>
          </a:p>
        </p:txBody>
      </p:sp>
      <p:sp>
        <p:nvSpPr>
          <p:cNvPr id="88075" name="Line 57"/>
          <p:cNvSpPr>
            <a:spLocks noChangeShapeType="1"/>
          </p:cNvSpPr>
          <p:nvPr/>
        </p:nvSpPr>
        <p:spPr bwMode="auto">
          <a:xfrm>
            <a:off x="2552700" y="5108575"/>
            <a:ext cx="4371975" cy="0"/>
          </a:xfrm>
          <a:prstGeom prst="line">
            <a:avLst/>
          </a:prstGeom>
          <a:noFill/>
          <a:ln w="38100">
            <a:solidFill>
              <a:schemeClr val="bg1"/>
            </a:solidFill>
            <a:round/>
            <a:headEnd/>
            <a:tailEnd/>
          </a:ln>
        </p:spPr>
        <p:txBody>
          <a:bodyPr wrap="none" anchor="ctr"/>
          <a:lstStyle/>
          <a:p>
            <a:endParaRPr lang="en-US"/>
          </a:p>
        </p:txBody>
      </p:sp>
      <p:sp>
        <p:nvSpPr>
          <p:cNvPr id="88076" name="Freeform 58"/>
          <p:cNvSpPr>
            <a:spLocks/>
          </p:cNvSpPr>
          <p:nvPr/>
        </p:nvSpPr>
        <p:spPr bwMode="auto">
          <a:xfrm>
            <a:off x="3009900" y="927100"/>
            <a:ext cx="3086100" cy="1308100"/>
          </a:xfrm>
          <a:custGeom>
            <a:avLst/>
            <a:gdLst>
              <a:gd name="T0" fmla="*/ 0 w 1944"/>
              <a:gd name="T1" fmla="*/ 2076608928 h 824"/>
              <a:gd name="T2" fmla="*/ 0 w 1944"/>
              <a:gd name="T3" fmla="*/ 0 h 824"/>
              <a:gd name="T4" fmla="*/ 2147483647 w 1944"/>
              <a:gd name="T5" fmla="*/ 0 h 824"/>
              <a:gd name="T6" fmla="*/ 2147483647 w 1944"/>
              <a:gd name="T7" fmla="*/ 1935480220 h 824"/>
              <a:gd name="T8" fmla="*/ 0 60000 65536"/>
              <a:gd name="T9" fmla="*/ 0 60000 65536"/>
              <a:gd name="T10" fmla="*/ 0 60000 65536"/>
              <a:gd name="T11" fmla="*/ 0 60000 65536"/>
              <a:gd name="T12" fmla="*/ 0 w 1944"/>
              <a:gd name="T13" fmla="*/ 0 h 824"/>
              <a:gd name="T14" fmla="*/ 1944 w 1944"/>
              <a:gd name="T15" fmla="*/ 824 h 824"/>
            </a:gdLst>
            <a:ahLst/>
            <a:cxnLst>
              <a:cxn ang="T8">
                <a:pos x="T0" y="T1"/>
              </a:cxn>
              <a:cxn ang="T9">
                <a:pos x="T2" y="T3"/>
              </a:cxn>
              <a:cxn ang="T10">
                <a:pos x="T4" y="T5"/>
              </a:cxn>
              <a:cxn ang="T11">
                <a:pos x="T6" y="T7"/>
              </a:cxn>
            </a:cxnLst>
            <a:rect l="T12" t="T13" r="T14" b="T15"/>
            <a:pathLst>
              <a:path w="1944" h="824">
                <a:moveTo>
                  <a:pt x="0" y="824"/>
                </a:moveTo>
                <a:lnTo>
                  <a:pt x="0" y="0"/>
                </a:lnTo>
                <a:lnTo>
                  <a:pt x="1944" y="0"/>
                </a:lnTo>
                <a:lnTo>
                  <a:pt x="1944" y="768"/>
                </a:lnTo>
              </a:path>
            </a:pathLst>
          </a:custGeom>
          <a:noFill/>
          <a:ln w="38100" cmpd="sng">
            <a:solidFill>
              <a:schemeClr val="bg1"/>
            </a:solidFill>
            <a:round/>
            <a:headEnd/>
            <a:tailEnd/>
          </a:ln>
        </p:spPr>
        <p:txBody>
          <a:bodyPr wrap="none" anchor="ctr"/>
          <a:lstStyle/>
          <a:p>
            <a:endParaRPr lang="en-US"/>
          </a:p>
        </p:txBody>
      </p:sp>
      <p:sp>
        <p:nvSpPr>
          <p:cNvPr id="88077" name="Line 59"/>
          <p:cNvSpPr>
            <a:spLocks noChangeShapeType="1"/>
          </p:cNvSpPr>
          <p:nvPr/>
        </p:nvSpPr>
        <p:spPr bwMode="auto">
          <a:xfrm>
            <a:off x="6096000" y="2324100"/>
            <a:ext cx="0" cy="2794000"/>
          </a:xfrm>
          <a:prstGeom prst="line">
            <a:avLst/>
          </a:prstGeom>
          <a:noFill/>
          <a:ln w="38100">
            <a:solidFill>
              <a:schemeClr val="bg1"/>
            </a:solidFill>
            <a:round/>
            <a:headEnd/>
            <a:tailEnd/>
          </a:ln>
        </p:spPr>
        <p:txBody>
          <a:bodyPr wrap="none" anchor="ctr"/>
          <a:lstStyle/>
          <a:p>
            <a:endParaRPr lang="en-US"/>
          </a:p>
        </p:txBody>
      </p:sp>
      <p:grpSp>
        <p:nvGrpSpPr>
          <p:cNvPr id="88078" name="Group 60"/>
          <p:cNvGrpSpPr>
            <a:grpSpLocks/>
          </p:cNvGrpSpPr>
          <p:nvPr/>
        </p:nvGrpSpPr>
        <p:grpSpPr bwMode="auto">
          <a:xfrm>
            <a:off x="3384550" y="4364038"/>
            <a:ext cx="604838" cy="898525"/>
            <a:chOff x="2084" y="953"/>
            <a:chExt cx="381" cy="566"/>
          </a:xfrm>
        </p:grpSpPr>
        <p:sp>
          <p:nvSpPr>
            <p:cNvPr id="88159" name="AutoShape 61"/>
            <p:cNvSpPr>
              <a:spLocks noChangeArrowheads="1"/>
            </p:cNvSpPr>
            <p:nvPr/>
          </p:nvSpPr>
          <p:spPr bwMode="auto">
            <a:xfrm rot="-5400000">
              <a:off x="2263" y="1317"/>
              <a:ext cx="202" cy="202"/>
            </a:xfrm>
            <a:prstGeom prst="triangle">
              <a:avLst>
                <a:gd name="adj" fmla="val 50000"/>
              </a:avLst>
            </a:prstGeom>
            <a:solidFill>
              <a:schemeClr val="bg2"/>
            </a:solidFill>
            <a:ln w="9525">
              <a:solidFill>
                <a:schemeClr val="bg1"/>
              </a:solidFill>
              <a:miter lim="800000"/>
              <a:headEnd/>
              <a:tailEnd/>
            </a:ln>
          </p:spPr>
          <p:txBody>
            <a:bodyPr wrap="none" anchor="ctr"/>
            <a:lstStyle/>
            <a:p>
              <a:endParaRPr lang="en-US"/>
            </a:p>
          </p:txBody>
        </p:sp>
        <p:sp>
          <p:nvSpPr>
            <p:cNvPr id="88160" name="AutoShape 62"/>
            <p:cNvSpPr>
              <a:spLocks noChangeArrowheads="1"/>
            </p:cNvSpPr>
            <p:nvPr/>
          </p:nvSpPr>
          <p:spPr bwMode="auto">
            <a:xfrm rot="5400000">
              <a:off x="2084" y="1317"/>
              <a:ext cx="202" cy="202"/>
            </a:xfrm>
            <a:prstGeom prst="triangle">
              <a:avLst>
                <a:gd name="adj" fmla="val 50000"/>
              </a:avLst>
            </a:prstGeom>
            <a:solidFill>
              <a:schemeClr val="bg2"/>
            </a:solidFill>
            <a:ln w="9525">
              <a:solidFill>
                <a:schemeClr val="bg1"/>
              </a:solidFill>
              <a:miter lim="800000"/>
              <a:headEnd/>
              <a:tailEnd/>
            </a:ln>
          </p:spPr>
          <p:txBody>
            <a:bodyPr wrap="none" anchor="ctr"/>
            <a:lstStyle/>
            <a:p>
              <a:endParaRPr lang="en-US"/>
            </a:p>
          </p:txBody>
        </p:sp>
        <p:sp>
          <p:nvSpPr>
            <p:cNvPr id="88161" name="Line 63"/>
            <p:cNvSpPr>
              <a:spLocks noChangeShapeType="1"/>
            </p:cNvSpPr>
            <p:nvPr/>
          </p:nvSpPr>
          <p:spPr bwMode="auto">
            <a:xfrm flipH="1" flipV="1">
              <a:off x="2272" y="1205"/>
              <a:ext cx="2" cy="211"/>
            </a:xfrm>
            <a:prstGeom prst="line">
              <a:avLst/>
            </a:prstGeom>
            <a:noFill/>
            <a:ln w="38100">
              <a:solidFill>
                <a:schemeClr val="bg1"/>
              </a:solidFill>
              <a:round/>
              <a:headEnd/>
              <a:tailEnd/>
            </a:ln>
          </p:spPr>
          <p:txBody>
            <a:bodyPr wrap="none" anchor="ctr"/>
            <a:lstStyle/>
            <a:p>
              <a:endParaRPr lang="en-US"/>
            </a:p>
          </p:txBody>
        </p:sp>
        <p:sp>
          <p:nvSpPr>
            <p:cNvPr id="88162" name="Oval 64"/>
            <p:cNvSpPr>
              <a:spLocks noChangeArrowheads="1"/>
            </p:cNvSpPr>
            <p:nvPr/>
          </p:nvSpPr>
          <p:spPr bwMode="auto">
            <a:xfrm>
              <a:off x="2124" y="960"/>
              <a:ext cx="286" cy="245"/>
            </a:xfrm>
            <a:prstGeom prst="ellipse">
              <a:avLst/>
            </a:prstGeom>
            <a:noFill/>
            <a:ln w="38100">
              <a:solidFill>
                <a:schemeClr val="bg1"/>
              </a:solidFill>
              <a:round/>
              <a:headEnd/>
              <a:tailEnd/>
            </a:ln>
          </p:spPr>
          <p:txBody>
            <a:bodyPr wrap="none" anchor="ctr"/>
            <a:lstStyle/>
            <a:p>
              <a:endParaRPr lang="en-US"/>
            </a:p>
          </p:txBody>
        </p:sp>
        <p:sp>
          <p:nvSpPr>
            <p:cNvPr id="88163" name="Text Box 65"/>
            <p:cNvSpPr txBox="1">
              <a:spLocks noChangeArrowheads="1"/>
            </p:cNvSpPr>
            <p:nvPr/>
          </p:nvSpPr>
          <p:spPr bwMode="auto">
            <a:xfrm>
              <a:off x="2144" y="953"/>
              <a:ext cx="200" cy="250"/>
            </a:xfrm>
            <a:prstGeom prst="rect">
              <a:avLst/>
            </a:prstGeom>
            <a:noFill/>
            <a:ln w="9525">
              <a:noFill/>
              <a:miter lim="800000"/>
              <a:headEnd/>
              <a:tailEnd/>
            </a:ln>
          </p:spPr>
          <p:txBody>
            <a:bodyPr>
              <a:spAutoFit/>
            </a:bodyPr>
            <a:lstStyle/>
            <a:p>
              <a:pPr algn="l">
                <a:spcBef>
                  <a:spcPct val="50000"/>
                </a:spcBef>
              </a:pPr>
              <a:r>
                <a:rPr lang="en-US" sz="2000">
                  <a:solidFill>
                    <a:schemeClr val="bg1"/>
                  </a:solidFill>
                </a:rPr>
                <a:t>M</a:t>
              </a:r>
            </a:p>
          </p:txBody>
        </p:sp>
      </p:grpSp>
      <p:sp>
        <p:nvSpPr>
          <p:cNvPr id="88079" name="Freeform 78"/>
          <p:cNvSpPr>
            <a:spLocks/>
          </p:cNvSpPr>
          <p:nvPr/>
        </p:nvSpPr>
        <p:spPr bwMode="auto">
          <a:xfrm>
            <a:off x="3022600" y="5118100"/>
            <a:ext cx="3619500" cy="1524000"/>
          </a:xfrm>
          <a:custGeom>
            <a:avLst/>
            <a:gdLst>
              <a:gd name="T0" fmla="*/ 0 w 2280"/>
              <a:gd name="T1" fmla="*/ 0 h 960"/>
              <a:gd name="T2" fmla="*/ 0 w 2280"/>
              <a:gd name="T3" fmla="*/ 2147483647 h 960"/>
              <a:gd name="T4" fmla="*/ 2147483647 w 2280"/>
              <a:gd name="T5" fmla="*/ 2147483647 h 960"/>
              <a:gd name="T6" fmla="*/ 2147483647 w 2280"/>
              <a:gd name="T7" fmla="*/ 181451253 h 960"/>
              <a:gd name="T8" fmla="*/ 0 60000 65536"/>
              <a:gd name="T9" fmla="*/ 0 60000 65536"/>
              <a:gd name="T10" fmla="*/ 0 60000 65536"/>
              <a:gd name="T11" fmla="*/ 0 60000 65536"/>
              <a:gd name="T12" fmla="*/ 0 w 2280"/>
              <a:gd name="T13" fmla="*/ 0 h 960"/>
              <a:gd name="T14" fmla="*/ 2280 w 2280"/>
              <a:gd name="T15" fmla="*/ 960 h 960"/>
            </a:gdLst>
            <a:ahLst/>
            <a:cxnLst>
              <a:cxn ang="T8">
                <a:pos x="T0" y="T1"/>
              </a:cxn>
              <a:cxn ang="T9">
                <a:pos x="T2" y="T3"/>
              </a:cxn>
              <a:cxn ang="T10">
                <a:pos x="T4" y="T5"/>
              </a:cxn>
              <a:cxn ang="T11">
                <a:pos x="T6" y="T7"/>
              </a:cxn>
            </a:cxnLst>
            <a:rect l="T12" t="T13" r="T14" b="T15"/>
            <a:pathLst>
              <a:path w="2280" h="960">
                <a:moveTo>
                  <a:pt x="0" y="0"/>
                </a:moveTo>
                <a:lnTo>
                  <a:pt x="0" y="960"/>
                </a:lnTo>
                <a:lnTo>
                  <a:pt x="2280" y="960"/>
                </a:lnTo>
                <a:lnTo>
                  <a:pt x="2280" y="72"/>
                </a:lnTo>
              </a:path>
            </a:pathLst>
          </a:custGeom>
          <a:noFill/>
          <a:ln w="57150" cmpd="sng">
            <a:solidFill>
              <a:schemeClr val="accent1"/>
            </a:solidFill>
            <a:round/>
            <a:headEnd/>
            <a:tailEnd/>
          </a:ln>
        </p:spPr>
        <p:txBody>
          <a:bodyPr wrap="none" anchor="ctr"/>
          <a:lstStyle/>
          <a:p>
            <a:endParaRPr lang="en-US"/>
          </a:p>
        </p:txBody>
      </p:sp>
      <p:sp>
        <p:nvSpPr>
          <p:cNvPr id="88080" name="Line 79"/>
          <p:cNvSpPr>
            <a:spLocks noChangeShapeType="1"/>
          </p:cNvSpPr>
          <p:nvPr/>
        </p:nvSpPr>
        <p:spPr bwMode="auto">
          <a:xfrm flipV="1">
            <a:off x="6642100" y="2247900"/>
            <a:ext cx="0" cy="2768600"/>
          </a:xfrm>
          <a:prstGeom prst="line">
            <a:avLst/>
          </a:prstGeom>
          <a:noFill/>
          <a:ln w="57150">
            <a:solidFill>
              <a:schemeClr val="accent1"/>
            </a:solidFill>
            <a:round/>
            <a:headEnd/>
            <a:tailEnd/>
          </a:ln>
        </p:spPr>
        <p:txBody>
          <a:bodyPr wrap="none" anchor="ctr"/>
          <a:lstStyle/>
          <a:p>
            <a:endParaRPr lang="en-US"/>
          </a:p>
        </p:txBody>
      </p:sp>
      <p:sp>
        <p:nvSpPr>
          <p:cNvPr id="88081" name="Text Box 80"/>
          <p:cNvSpPr txBox="1">
            <a:spLocks noChangeArrowheads="1"/>
          </p:cNvSpPr>
          <p:nvPr/>
        </p:nvSpPr>
        <p:spPr bwMode="auto">
          <a:xfrm>
            <a:off x="7353300" y="838200"/>
            <a:ext cx="1323975" cy="396875"/>
          </a:xfrm>
          <a:prstGeom prst="rect">
            <a:avLst/>
          </a:prstGeom>
          <a:noFill/>
          <a:ln w="9525">
            <a:noFill/>
            <a:miter lim="800000"/>
            <a:headEnd/>
            <a:tailEnd/>
          </a:ln>
        </p:spPr>
        <p:txBody>
          <a:bodyPr>
            <a:spAutoFit/>
          </a:bodyPr>
          <a:lstStyle/>
          <a:p>
            <a:pPr>
              <a:spcBef>
                <a:spcPct val="50000"/>
              </a:spcBef>
            </a:pPr>
            <a:r>
              <a:rPr lang="en-US" sz="2000">
                <a:solidFill>
                  <a:schemeClr val="bg1"/>
                </a:solidFill>
              </a:rPr>
              <a:t>SG 1</a:t>
            </a:r>
          </a:p>
        </p:txBody>
      </p:sp>
      <p:sp>
        <p:nvSpPr>
          <p:cNvPr id="88082" name="Text Box 81"/>
          <p:cNvSpPr txBox="1">
            <a:spLocks noChangeArrowheads="1"/>
          </p:cNvSpPr>
          <p:nvPr/>
        </p:nvSpPr>
        <p:spPr bwMode="auto">
          <a:xfrm>
            <a:off x="7396163" y="3757613"/>
            <a:ext cx="1319212" cy="396875"/>
          </a:xfrm>
          <a:prstGeom prst="rect">
            <a:avLst/>
          </a:prstGeom>
          <a:noFill/>
          <a:ln w="9525">
            <a:noFill/>
            <a:miter lim="800000"/>
            <a:headEnd/>
            <a:tailEnd/>
          </a:ln>
        </p:spPr>
        <p:txBody>
          <a:bodyPr>
            <a:spAutoFit/>
          </a:bodyPr>
          <a:lstStyle/>
          <a:p>
            <a:pPr>
              <a:spcBef>
                <a:spcPct val="50000"/>
              </a:spcBef>
            </a:pPr>
            <a:r>
              <a:rPr lang="en-US" sz="2000">
                <a:solidFill>
                  <a:schemeClr val="bg1"/>
                </a:solidFill>
              </a:rPr>
              <a:t>SG 2</a:t>
            </a:r>
          </a:p>
        </p:txBody>
      </p:sp>
      <p:sp>
        <p:nvSpPr>
          <p:cNvPr id="88083" name="Text Box 82"/>
          <p:cNvSpPr txBox="1">
            <a:spLocks noChangeArrowheads="1"/>
          </p:cNvSpPr>
          <p:nvPr/>
        </p:nvSpPr>
        <p:spPr bwMode="auto">
          <a:xfrm>
            <a:off x="3281363" y="1104900"/>
            <a:ext cx="795337" cy="304800"/>
          </a:xfrm>
          <a:prstGeom prst="rect">
            <a:avLst/>
          </a:prstGeom>
          <a:noFill/>
          <a:ln w="9525">
            <a:noFill/>
            <a:miter lim="800000"/>
            <a:headEnd/>
            <a:tailEnd/>
          </a:ln>
        </p:spPr>
        <p:txBody>
          <a:bodyPr>
            <a:spAutoFit/>
          </a:bodyPr>
          <a:lstStyle/>
          <a:p>
            <a:pPr>
              <a:spcBef>
                <a:spcPct val="50000"/>
              </a:spcBef>
            </a:pPr>
            <a:r>
              <a:rPr lang="en-US" sz="1400">
                <a:solidFill>
                  <a:schemeClr val="bg1"/>
                </a:solidFill>
              </a:rPr>
              <a:t>HV-33</a:t>
            </a:r>
          </a:p>
        </p:txBody>
      </p:sp>
      <p:sp>
        <p:nvSpPr>
          <p:cNvPr id="88084" name="Text Box 83"/>
          <p:cNvSpPr txBox="1">
            <a:spLocks noChangeArrowheads="1"/>
          </p:cNvSpPr>
          <p:nvPr/>
        </p:nvSpPr>
        <p:spPr bwMode="auto">
          <a:xfrm>
            <a:off x="3290888" y="2462213"/>
            <a:ext cx="795337" cy="304800"/>
          </a:xfrm>
          <a:prstGeom prst="rect">
            <a:avLst/>
          </a:prstGeom>
          <a:noFill/>
          <a:ln w="9525">
            <a:noFill/>
            <a:miter lim="800000"/>
            <a:headEnd/>
            <a:tailEnd/>
          </a:ln>
        </p:spPr>
        <p:txBody>
          <a:bodyPr>
            <a:spAutoFit/>
          </a:bodyPr>
          <a:lstStyle/>
          <a:p>
            <a:pPr>
              <a:spcBef>
                <a:spcPct val="50000"/>
              </a:spcBef>
            </a:pPr>
            <a:r>
              <a:rPr lang="en-US" sz="1400">
                <a:solidFill>
                  <a:schemeClr val="bg1"/>
                </a:solidFill>
              </a:rPr>
              <a:t>HV-32</a:t>
            </a:r>
          </a:p>
        </p:txBody>
      </p:sp>
      <p:sp>
        <p:nvSpPr>
          <p:cNvPr id="88085" name="Text Box 84"/>
          <p:cNvSpPr txBox="1">
            <a:spLocks noChangeArrowheads="1"/>
          </p:cNvSpPr>
          <p:nvPr/>
        </p:nvSpPr>
        <p:spPr bwMode="auto">
          <a:xfrm>
            <a:off x="5033963" y="1081088"/>
            <a:ext cx="795337" cy="304800"/>
          </a:xfrm>
          <a:prstGeom prst="rect">
            <a:avLst/>
          </a:prstGeom>
          <a:noFill/>
          <a:ln w="9525">
            <a:noFill/>
            <a:miter lim="800000"/>
            <a:headEnd/>
            <a:tailEnd/>
          </a:ln>
        </p:spPr>
        <p:txBody>
          <a:bodyPr>
            <a:spAutoFit/>
          </a:bodyPr>
          <a:lstStyle/>
          <a:p>
            <a:pPr>
              <a:spcBef>
                <a:spcPct val="50000"/>
              </a:spcBef>
            </a:pPr>
            <a:r>
              <a:rPr lang="en-US" sz="1400">
                <a:solidFill>
                  <a:schemeClr val="bg1"/>
                </a:solidFill>
              </a:rPr>
              <a:t>UV-37</a:t>
            </a:r>
          </a:p>
        </p:txBody>
      </p:sp>
      <p:sp>
        <p:nvSpPr>
          <p:cNvPr id="88086" name="Text Box 85"/>
          <p:cNvSpPr txBox="1">
            <a:spLocks noChangeArrowheads="1"/>
          </p:cNvSpPr>
          <p:nvPr/>
        </p:nvSpPr>
        <p:spPr bwMode="auto">
          <a:xfrm>
            <a:off x="5029200" y="2395538"/>
            <a:ext cx="795338" cy="304800"/>
          </a:xfrm>
          <a:prstGeom prst="rect">
            <a:avLst/>
          </a:prstGeom>
          <a:noFill/>
          <a:ln w="9525">
            <a:noFill/>
            <a:miter lim="800000"/>
            <a:headEnd/>
            <a:tailEnd/>
          </a:ln>
        </p:spPr>
        <p:txBody>
          <a:bodyPr>
            <a:spAutoFit/>
          </a:bodyPr>
          <a:lstStyle/>
          <a:p>
            <a:pPr>
              <a:spcBef>
                <a:spcPct val="50000"/>
              </a:spcBef>
            </a:pPr>
            <a:r>
              <a:rPr lang="en-US" sz="1400">
                <a:solidFill>
                  <a:schemeClr val="bg1"/>
                </a:solidFill>
              </a:rPr>
              <a:t>UV-36</a:t>
            </a:r>
          </a:p>
        </p:txBody>
      </p:sp>
      <p:sp>
        <p:nvSpPr>
          <p:cNvPr id="88087" name="Text Box 86"/>
          <p:cNvSpPr txBox="1">
            <a:spLocks noChangeArrowheads="1"/>
          </p:cNvSpPr>
          <p:nvPr/>
        </p:nvSpPr>
        <p:spPr bwMode="auto">
          <a:xfrm>
            <a:off x="3295650" y="4048125"/>
            <a:ext cx="785813" cy="304800"/>
          </a:xfrm>
          <a:prstGeom prst="rect">
            <a:avLst/>
          </a:prstGeom>
          <a:noFill/>
          <a:ln w="9525">
            <a:noFill/>
            <a:miter lim="800000"/>
            <a:headEnd/>
            <a:tailEnd/>
          </a:ln>
        </p:spPr>
        <p:txBody>
          <a:bodyPr>
            <a:spAutoFit/>
          </a:bodyPr>
          <a:lstStyle/>
          <a:p>
            <a:pPr>
              <a:spcBef>
                <a:spcPct val="50000"/>
              </a:spcBef>
            </a:pPr>
            <a:r>
              <a:rPr lang="en-US" sz="1400">
                <a:solidFill>
                  <a:schemeClr val="bg1"/>
                </a:solidFill>
              </a:rPr>
              <a:t>HV-31</a:t>
            </a:r>
          </a:p>
        </p:txBody>
      </p:sp>
      <p:sp>
        <p:nvSpPr>
          <p:cNvPr id="88088" name="Text Box 87"/>
          <p:cNvSpPr txBox="1">
            <a:spLocks noChangeArrowheads="1"/>
          </p:cNvSpPr>
          <p:nvPr/>
        </p:nvSpPr>
        <p:spPr bwMode="auto">
          <a:xfrm>
            <a:off x="3290888" y="5591175"/>
            <a:ext cx="795337" cy="304800"/>
          </a:xfrm>
          <a:prstGeom prst="rect">
            <a:avLst/>
          </a:prstGeom>
          <a:noFill/>
          <a:ln w="9525">
            <a:noFill/>
            <a:miter lim="800000"/>
            <a:headEnd/>
            <a:tailEnd/>
          </a:ln>
        </p:spPr>
        <p:txBody>
          <a:bodyPr>
            <a:spAutoFit/>
          </a:bodyPr>
          <a:lstStyle/>
          <a:p>
            <a:pPr>
              <a:spcBef>
                <a:spcPct val="50000"/>
              </a:spcBef>
            </a:pPr>
            <a:r>
              <a:rPr lang="en-US" sz="1400">
                <a:solidFill>
                  <a:schemeClr val="bg1"/>
                </a:solidFill>
              </a:rPr>
              <a:t>HV-30</a:t>
            </a:r>
          </a:p>
        </p:txBody>
      </p:sp>
      <p:sp>
        <p:nvSpPr>
          <p:cNvPr id="88089" name="Text Box 88"/>
          <p:cNvSpPr txBox="1">
            <a:spLocks noChangeArrowheads="1"/>
          </p:cNvSpPr>
          <p:nvPr/>
        </p:nvSpPr>
        <p:spPr bwMode="auto">
          <a:xfrm>
            <a:off x="5033963" y="4057650"/>
            <a:ext cx="795337" cy="304800"/>
          </a:xfrm>
          <a:prstGeom prst="rect">
            <a:avLst/>
          </a:prstGeom>
          <a:noFill/>
          <a:ln w="9525">
            <a:noFill/>
            <a:miter lim="800000"/>
            <a:headEnd/>
            <a:tailEnd/>
          </a:ln>
        </p:spPr>
        <p:txBody>
          <a:bodyPr>
            <a:spAutoFit/>
          </a:bodyPr>
          <a:lstStyle/>
          <a:p>
            <a:pPr>
              <a:spcBef>
                <a:spcPct val="50000"/>
              </a:spcBef>
            </a:pPr>
            <a:r>
              <a:rPr lang="en-US" sz="1400">
                <a:solidFill>
                  <a:schemeClr val="bg1"/>
                </a:solidFill>
              </a:rPr>
              <a:t>HU-35</a:t>
            </a:r>
          </a:p>
        </p:txBody>
      </p:sp>
      <p:sp>
        <p:nvSpPr>
          <p:cNvPr id="88090" name="Text Box 89"/>
          <p:cNvSpPr txBox="1">
            <a:spLocks noChangeArrowheads="1"/>
          </p:cNvSpPr>
          <p:nvPr/>
        </p:nvSpPr>
        <p:spPr bwMode="auto">
          <a:xfrm>
            <a:off x="5048250" y="5586413"/>
            <a:ext cx="795338" cy="304800"/>
          </a:xfrm>
          <a:prstGeom prst="rect">
            <a:avLst/>
          </a:prstGeom>
          <a:noFill/>
          <a:ln w="9525">
            <a:noFill/>
            <a:miter lim="800000"/>
            <a:headEnd/>
            <a:tailEnd/>
          </a:ln>
        </p:spPr>
        <p:txBody>
          <a:bodyPr>
            <a:spAutoFit/>
          </a:bodyPr>
          <a:lstStyle/>
          <a:p>
            <a:pPr>
              <a:spcBef>
                <a:spcPct val="50000"/>
              </a:spcBef>
            </a:pPr>
            <a:r>
              <a:rPr lang="en-US" sz="1400">
                <a:solidFill>
                  <a:schemeClr val="bg1"/>
                </a:solidFill>
              </a:rPr>
              <a:t>UV-34</a:t>
            </a:r>
          </a:p>
        </p:txBody>
      </p:sp>
      <p:sp>
        <p:nvSpPr>
          <p:cNvPr id="88091" name="Text Box 90"/>
          <p:cNvSpPr txBox="1">
            <a:spLocks noChangeArrowheads="1"/>
          </p:cNvSpPr>
          <p:nvPr/>
        </p:nvSpPr>
        <p:spPr bwMode="auto">
          <a:xfrm>
            <a:off x="0" y="1847850"/>
            <a:ext cx="1585913" cy="1292225"/>
          </a:xfrm>
          <a:prstGeom prst="rect">
            <a:avLst/>
          </a:prstGeom>
          <a:noFill/>
          <a:ln w="9525">
            <a:noFill/>
            <a:miter lim="800000"/>
            <a:headEnd/>
            <a:tailEnd/>
          </a:ln>
        </p:spPr>
        <p:txBody>
          <a:bodyPr>
            <a:spAutoFit/>
          </a:bodyPr>
          <a:lstStyle/>
          <a:p>
            <a:pPr>
              <a:spcBef>
                <a:spcPct val="50000"/>
              </a:spcBef>
            </a:pPr>
            <a:r>
              <a:rPr lang="en-US" sz="1400" dirty="0">
                <a:solidFill>
                  <a:schemeClr val="bg1"/>
                </a:solidFill>
              </a:rPr>
              <a:t>AUXILIARY FEEDWATER PUMP    </a:t>
            </a:r>
            <a:r>
              <a:rPr lang="en-US" dirty="0">
                <a:solidFill>
                  <a:schemeClr val="bg1"/>
                </a:solidFill>
              </a:rPr>
              <a:t>(TURBINE DRIVEN)     </a:t>
            </a:r>
          </a:p>
          <a:p>
            <a:pPr>
              <a:spcBef>
                <a:spcPct val="50000"/>
              </a:spcBef>
            </a:pPr>
            <a:r>
              <a:rPr lang="en-US" sz="1600" dirty="0">
                <a:solidFill>
                  <a:schemeClr val="bg1"/>
                </a:solidFill>
              </a:rPr>
              <a:t>AFA-P01</a:t>
            </a:r>
            <a:endParaRPr lang="en-US" sz="1400" dirty="0">
              <a:solidFill>
                <a:schemeClr val="bg1"/>
              </a:solidFill>
            </a:endParaRPr>
          </a:p>
        </p:txBody>
      </p:sp>
      <p:sp>
        <p:nvSpPr>
          <p:cNvPr id="88092" name="Text Box 91"/>
          <p:cNvSpPr txBox="1">
            <a:spLocks noChangeArrowheads="1"/>
          </p:cNvSpPr>
          <p:nvPr/>
        </p:nvSpPr>
        <p:spPr bwMode="auto">
          <a:xfrm>
            <a:off x="0" y="4629150"/>
            <a:ext cx="1585913" cy="1292225"/>
          </a:xfrm>
          <a:prstGeom prst="rect">
            <a:avLst/>
          </a:prstGeom>
          <a:noFill/>
          <a:ln w="9525">
            <a:noFill/>
            <a:miter lim="800000"/>
            <a:headEnd/>
            <a:tailEnd/>
          </a:ln>
        </p:spPr>
        <p:txBody>
          <a:bodyPr>
            <a:spAutoFit/>
          </a:bodyPr>
          <a:lstStyle/>
          <a:p>
            <a:pPr>
              <a:spcBef>
                <a:spcPct val="50000"/>
              </a:spcBef>
            </a:pPr>
            <a:r>
              <a:rPr lang="en-US" sz="1400" dirty="0">
                <a:solidFill>
                  <a:schemeClr val="bg1"/>
                </a:solidFill>
              </a:rPr>
              <a:t>AUXILIARY FEEDWATER PUMP      </a:t>
            </a:r>
            <a:r>
              <a:rPr lang="en-US" dirty="0">
                <a:solidFill>
                  <a:schemeClr val="bg1"/>
                </a:solidFill>
              </a:rPr>
              <a:t>(MOTOR DRIVEN)     </a:t>
            </a:r>
          </a:p>
          <a:p>
            <a:pPr>
              <a:spcBef>
                <a:spcPct val="50000"/>
              </a:spcBef>
            </a:pPr>
            <a:r>
              <a:rPr lang="en-US" sz="1600" dirty="0">
                <a:solidFill>
                  <a:schemeClr val="bg1"/>
                </a:solidFill>
              </a:rPr>
              <a:t>AFB-P01</a:t>
            </a:r>
            <a:endParaRPr lang="en-US" sz="1400" dirty="0">
              <a:solidFill>
                <a:schemeClr val="bg1"/>
              </a:solidFill>
            </a:endParaRPr>
          </a:p>
        </p:txBody>
      </p:sp>
      <p:sp>
        <p:nvSpPr>
          <p:cNvPr id="88093" name="Line 98"/>
          <p:cNvSpPr>
            <a:spLocks noChangeShapeType="1"/>
          </p:cNvSpPr>
          <p:nvPr/>
        </p:nvSpPr>
        <p:spPr bwMode="auto">
          <a:xfrm flipV="1">
            <a:off x="1957388" y="1571625"/>
            <a:ext cx="0" cy="533400"/>
          </a:xfrm>
          <a:prstGeom prst="line">
            <a:avLst/>
          </a:prstGeom>
          <a:noFill/>
          <a:ln w="38100">
            <a:solidFill>
              <a:schemeClr val="bg2"/>
            </a:solidFill>
            <a:prstDash val="sysDot"/>
            <a:round/>
            <a:headEnd/>
            <a:tailEnd/>
          </a:ln>
        </p:spPr>
        <p:txBody>
          <a:bodyPr wrap="none" anchor="ctr"/>
          <a:lstStyle/>
          <a:p>
            <a:endParaRPr lang="en-US"/>
          </a:p>
        </p:txBody>
      </p:sp>
      <p:sp>
        <p:nvSpPr>
          <p:cNvPr id="88094" name="Freeform 99"/>
          <p:cNvSpPr>
            <a:spLocks/>
          </p:cNvSpPr>
          <p:nvPr/>
        </p:nvSpPr>
        <p:spPr bwMode="auto">
          <a:xfrm>
            <a:off x="1543050" y="1319213"/>
            <a:ext cx="842963" cy="280987"/>
          </a:xfrm>
          <a:custGeom>
            <a:avLst/>
            <a:gdLst>
              <a:gd name="T0" fmla="*/ 0 w 531"/>
              <a:gd name="T1" fmla="*/ 30241823 h 177"/>
              <a:gd name="T2" fmla="*/ 0 w 531"/>
              <a:gd name="T3" fmla="*/ 446066113 h 177"/>
              <a:gd name="T4" fmla="*/ 1338204338 w 531"/>
              <a:gd name="T5" fmla="*/ 446066113 h 177"/>
              <a:gd name="T6" fmla="*/ 1338204338 w 531"/>
              <a:gd name="T7" fmla="*/ 45362729 h 177"/>
              <a:gd name="T8" fmla="*/ 1315522135 w 531"/>
              <a:gd name="T9" fmla="*/ 0 h 177"/>
              <a:gd name="T10" fmla="*/ 0 60000 65536"/>
              <a:gd name="T11" fmla="*/ 0 60000 65536"/>
              <a:gd name="T12" fmla="*/ 0 60000 65536"/>
              <a:gd name="T13" fmla="*/ 0 60000 65536"/>
              <a:gd name="T14" fmla="*/ 0 60000 65536"/>
              <a:gd name="T15" fmla="*/ 0 w 531"/>
              <a:gd name="T16" fmla="*/ 0 h 177"/>
              <a:gd name="T17" fmla="*/ 531 w 531"/>
              <a:gd name="T18" fmla="*/ 177 h 177"/>
            </a:gdLst>
            <a:ahLst/>
            <a:cxnLst>
              <a:cxn ang="T10">
                <a:pos x="T0" y="T1"/>
              </a:cxn>
              <a:cxn ang="T11">
                <a:pos x="T2" y="T3"/>
              </a:cxn>
              <a:cxn ang="T12">
                <a:pos x="T4" y="T5"/>
              </a:cxn>
              <a:cxn ang="T13">
                <a:pos x="T6" y="T7"/>
              </a:cxn>
              <a:cxn ang="T14">
                <a:pos x="T8" y="T9"/>
              </a:cxn>
            </a:cxnLst>
            <a:rect l="T15" t="T16" r="T17" b="T18"/>
            <a:pathLst>
              <a:path w="531" h="177">
                <a:moveTo>
                  <a:pt x="0" y="12"/>
                </a:moveTo>
                <a:lnTo>
                  <a:pt x="0" y="177"/>
                </a:lnTo>
                <a:lnTo>
                  <a:pt x="531" y="177"/>
                </a:lnTo>
                <a:lnTo>
                  <a:pt x="531" y="18"/>
                </a:lnTo>
                <a:lnTo>
                  <a:pt x="522" y="0"/>
                </a:lnTo>
              </a:path>
            </a:pathLst>
          </a:custGeom>
          <a:noFill/>
          <a:ln w="38100" cap="flat" cmpd="sng">
            <a:solidFill>
              <a:schemeClr val="bg1"/>
            </a:solidFill>
            <a:prstDash val="sysDot"/>
            <a:round/>
            <a:headEnd/>
            <a:tailEnd/>
          </a:ln>
        </p:spPr>
        <p:txBody>
          <a:bodyPr wrap="none" anchor="ctr"/>
          <a:lstStyle/>
          <a:p>
            <a:endParaRPr lang="en-US"/>
          </a:p>
        </p:txBody>
      </p:sp>
      <p:sp>
        <p:nvSpPr>
          <p:cNvPr id="88095" name="Line 100"/>
          <p:cNvSpPr>
            <a:spLocks noChangeShapeType="1"/>
          </p:cNvSpPr>
          <p:nvPr/>
        </p:nvSpPr>
        <p:spPr bwMode="auto">
          <a:xfrm flipV="1">
            <a:off x="1547813" y="523875"/>
            <a:ext cx="0" cy="328613"/>
          </a:xfrm>
          <a:prstGeom prst="line">
            <a:avLst/>
          </a:prstGeom>
          <a:noFill/>
          <a:ln w="38100">
            <a:solidFill>
              <a:schemeClr val="bg2"/>
            </a:solidFill>
            <a:prstDash val="sysDot"/>
            <a:round/>
            <a:headEnd/>
            <a:tailEnd/>
          </a:ln>
        </p:spPr>
        <p:txBody>
          <a:bodyPr wrap="none" anchor="ctr"/>
          <a:lstStyle/>
          <a:p>
            <a:endParaRPr lang="en-US"/>
          </a:p>
        </p:txBody>
      </p:sp>
      <p:sp>
        <p:nvSpPr>
          <p:cNvPr id="88096" name="Line 101"/>
          <p:cNvSpPr>
            <a:spLocks noChangeShapeType="1"/>
          </p:cNvSpPr>
          <p:nvPr/>
        </p:nvSpPr>
        <p:spPr bwMode="auto">
          <a:xfrm flipV="1">
            <a:off x="2395538" y="533400"/>
            <a:ext cx="0" cy="328613"/>
          </a:xfrm>
          <a:prstGeom prst="line">
            <a:avLst/>
          </a:prstGeom>
          <a:noFill/>
          <a:ln w="38100">
            <a:solidFill>
              <a:schemeClr val="bg1"/>
            </a:solidFill>
            <a:prstDash val="sysDot"/>
            <a:round/>
            <a:headEnd/>
            <a:tailEnd/>
          </a:ln>
        </p:spPr>
        <p:txBody>
          <a:bodyPr wrap="none" anchor="ctr"/>
          <a:lstStyle/>
          <a:p>
            <a:endParaRPr lang="en-US"/>
          </a:p>
        </p:txBody>
      </p:sp>
      <p:sp>
        <p:nvSpPr>
          <p:cNvPr id="88097" name="Text Box 102"/>
          <p:cNvSpPr txBox="1">
            <a:spLocks noChangeArrowheads="1"/>
          </p:cNvSpPr>
          <p:nvPr/>
        </p:nvSpPr>
        <p:spPr bwMode="auto">
          <a:xfrm>
            <a:off x="1233488" y="214313"/>
            <a:ext cx="638175" cy="304800"/>
          </a:xfrm>
          <a:prstGeom prst="rect">
            <a:avLst/>
          </a:prstGeom>
          <a:noFill/>
          <a:ln w="9525">
            <a:noFill/>
            <a:miter lim="800000"/>
            <a:headEnd/>
            <a:tailEnd/>
          </a:ln>
        </p:spPr>
        <p:txBody>
          <a:bodyPr>
            <a:spAutoFit/>
          </a:bodyPr>
          <a:lstStyle/>
          <a:p>
            <a:pPr>
              <a:spcBef>
                <a:spcPct val="50000"/>
              </a:spcBef>
            </a:pPr>
            <a:r>
              <a:rPr lang="en-US" sz="1400">
                <a:solidFill>
                  <a:schemeClr val="bg1"/>
                </a:solidFill>
              </a:rPr>
              <a:t>SG-1</a:t>
            </a:r>
          </a:p>
        </p:txBody>
      </p:sp>
      <p:sp>
        <p:nvSpPr>
          <p:cNvPr id="88098" name="Text Box 103"/>
          <p:cNvSpPr txBox="1">
            <a:spLocks noChangeArrowheads="1"/>
          </p:cNvSpPr>
          <p:nvPr/>
        </p:nvSpPr>
        <p:spPr bwMode="auto">
          <a:xfrm>
            <a:off x="2071688" y="223838"/>
            <a:ext cx="638175" cy="304800"/>
          </a:xfrm>
          <a:prstGeom prst="rect">
            <a:avLst/>
          </a:prstGeom>
          <a:noFill/>
          <a:ln w="9525">
            <a:noFill/>
            <a:miter lim="800000"/>
            <a:headEnd/>
            <a:tailEnd/>
          </a:ln>
        </p:spPr>
        <p:txBody>
          <a:bodyPr>
            <a:spAutoFit/>
          </a:bodyPr>
          <a:lstStyle/>
          <a:p>
            <a:pPr>
              <a:spcBef>
                <a:spcPct val="50000"/>
              </a:spcBef>
            </a:pPr>
            <a:r>
              <a:rPr lang="en-US" sz="1400">
                <a:solidFill>
                  <a:schemeClr val="bg1"/>
                </a:solidFill>
              </a:rPr>
              <a:t>SG-2</a:t>
            </a:r>
          </a:p>
        </p:txBody>
      </p:sp>
      <p:sp>
        <p:nvSpPr>
          <p:cNvPr id="88099" name="Text Box 104"/>
          <p:cNvSpPr txBox="1">
            <a:spLocks noChangeArrowheads="1"/>
          </p:cNvSpPr>
          <p:nvPr/>
        </p:nvSpPr>
        <p:spPr bwMode="auto">
          <a:xfrm rot="-5400000">
            <a:off x="852487" y="962026"/>
            <a:ext cx="771525" cy="304800"/>
          </a:xfrm>
          <a:prstGeom prst="rect">
            <a:avLst/>
          </a:prstGeom>
          <a:noFill/>
          <a:ln w="9525">
            <a:noFill/>
            <a:miter lim="800000"/>
            <a:headEnd/>
            <a:tailEnd/>
          </a:ln>
        </p:spPr>
        <p:txBody>
          <a:bodyPr>
            <a:spAutoFit/>
          </a:bodyPr>
          <a:lstStyle/>
          <a:p>
            <a:pPr>
              <a:spcBef>
                <a:spcPct val="50000"/>
              </a:spcBef>
            </a:pPr>
            <a:r>
              <a:rPr lang="en-US" sz="1400">
                <a:solidFill>
                  <a:schemeClr val="bg1"/>
                </a:solidFill>
              </a:rPr>
              <a:t>UV134</a:t>
            </a:r>
          </a:p>
        </p:txBody>
      </p:sp>
      <p:sp>
        <p:nvSpPr>
          <p:cNvPr id="88100" name="Text Box 105"/>
          <p:cNvSpPr txBox="1">
            <a:spLocks noChangeArrowheads="1"/>
          </p:cNvSpPr>
          <p:nvPr/>
        </p:nvSpPr>
        <p:spPr bwMode="auto">
          <a:xfrm rot="-5400000">
            <a:off x="2305050" y="962026"/>
            <a:ext cx="771525" cy="304800"/>
          </a:xfrm>
          <a:prstGeom prst="rect">
            <a:avLst/>
          </a:prstGeom>
          <a:noFill/>
          <a:ln w="9525">
            <a:noFill/>
            <a:miter lim="800000"/>
            <a:headEnd/>
            <a:tailEnd/>
          </a:ln>
        </p:spPr>
        <p:txBody>
          <a:bodyPr>
            <a:spAutoFit/>
          </a:bodyPr>
          <a:lstStyle/>
          <a:p>
            <a:pPr>
              <a:spcBef>
                <a:spcPct val="50000"/>
              </a:spcBef>
            </a:pPr>
            <a:r>
              <a:rPr lang="en-US" sz="1400">
                <a:solidFill>
                  <a:schemeClr val="bg1"/>
                </a:solidFill>
              </a:rPr>
              <a:t>UV138</a:t>
            </a:r>
          </a:p>
        </p:txBody>
      </p:sp>
      <p:sp>
        <p:nvSpPr>
          <p:cNvPr id="88101" name="Text Box 106"/>
          <p:cNvSpPr txBox="1">
            <a:spLocks noChangeArrowheads="1"/>
          </p:cNvSpPr>
          <p:nvPr/>
        </p:nvSpPr>
        <p:spPr bwMode="auto">
          <a:xfrm>
            <a:off x="3362325" y="3114675"/>
            <a:ext cx="2800350" cy="473075"/>
          </a:xfrm>
          <a:prstGeom prst="rect">
            <a:avLst/>
          </a:prstGeom>
          <a:noFill/>
          <a:ln w="9525">
            <a:noFill/>
            <a:miter lim="800000"/>
            <a:headEnd/>
            <a:tailEnd/>
          </a:ln>
        </p:spPr>
        <p:txBody>
          <a:bodyPr>
            <a:spAutoFit/>
          </a:bodyPr>
          <a:lstStyle/>
          <a:p>
            <a:pPr algn="l">
              <a:spcBef>
                <a:spcPct val="50000"/>
              </a:spcBef>
            </a:pPr>
            <a:r>
              <a:rPr lang="en-US" sz="1000">
                <a:solidFill>
                  <a:schemeClr val="bg1"/>
                </a:solidFill>
              </a:rPr>
              <a:t>REG VALVES: HV-30, 31, 32 and 33</a:t>
            </a:r>
          </a:p>
          <a:p>
            <a:pPr algn="l">
              <a:spcBef>
                <a:spcPct val="50000"/>
              </a:spcBef>
            </a:pPr>
            <a:r>
              <a:rPr lang="en-US" sz="1000">
                <a:solidFill>
                  <a:schemeClr val="bg1"/>
                </a:solidFill>
              </a:rPr>
              <a:t>ISOLATION VALVES: UV-34, 35, 36 and 37</a:t>
            </a:r>
          </a:p>
        </p:txBody>
      </p:sp>
      <p:grpSp>
        <p:nvGrpSpPr>
          <p:cNvPr id="88102" name="Group 72"/>
          <p:cNvGrpSpPr>
            <a:grpSpLocks/>
          </p:cNvGrpSpPr>
          <p:nvPr/>
        </p:nvGrpSpPr>
        <p:grpSpPr bwMode="auto">
          <a:xfrm>
            <a:off x="3382963" y="5897563"/>
            <a:ext cx="604837" cy="898525"/>
            <a:chOff x="2084" y="953"/>
            <a:chExt cx="381" cy="566"/>
          </a:xfrm>
        </p:grpSpPr>
        <p:sp>
          <p:nvSpPr>
            <p:cNvPr id="88154" name="AutoShape 73"/>
            <p:cNvSpPr>
              <a:spLocks noChangeArrowheads="1"/>
            </p:cNvSpPr>
            <p:nvPr/>
          </p:nvSpPr>
          <p:spPr bwMode="auto">
            <a:xfrm rot="-5400000">
              <a:off x="2263" y="1317"/>
              <a:ext cx="202" cy="202"/>
            </a:xfrm>
            <a:prstGeom prst="triangle">
              <a:avLst>
                <a:gd name="adj" fmla="val 50000"/>
              </a:avLst>
            </a:prstGeom>
            <a:solidFill>
              <a:schemeClr val="bg2"/>
            </a:solidFill>
            <a:ln w="9525">
              <a:solidFill>
                <a:schemeClr val="bg1"/>
              </a:solidFill>
              <a:miter lim="800000"/>
              <a:headEnd/>
              <a:tailEnd/>
            </a:ln>
          </p:spPr>
          <p:txBody>
            <a:bodyPr wrap="none" anchor="ctr"/>
            <a:lstStyle/>
            <a:p>
              <a:endParaRPr lang="en-US"/>
            </a:p>
          </p:txBody>
        </p:sp>
        <p:sp>
          <p:nvSpPr>
            <p:cNvPr id="88155" name="AutoShape 74"/>
            <p:cNvSpPr>
              <a:spLocks noChangeArrowheads="1"/>
            </p:cNvSpPr>
            <p:nvPr/>
          </p:nvSpPr>
          <p:spPr bwMode="auto">
            <a:xfrm rot="5400000">
              <a:off x="2084" y="1317"/>
              <a:ext cx="202" cy="202"/>
            </a:xfrm>
            <a:prstGeom prst="triangle">
              <a:avLst>
                <a:gd name="adj" fmla="val 50000"/>
              </a:avLst>
            </a:prstGeom>
            <a:solidFill>
              <a:schemeClr val="bg2"/>
            </a:solidFill>
            <a:ln w="9525">
              <a:solidFill>
                <a:schemeClr val="bg1"/>
              </a:solidFill>
              <a:miter lim="800000"/>
              <a:headEnd/>
              <a:tailEnd/>
            </a:ln>
          </p:spPr>
          <p:txBody>
            <a:bodyPr wrap="none" anchor="ctr"/>
            <a:lstStyle/>
            <a:p>
              <a:endParaRPr lang="en-US"/>
            </a:p>
          </p:txBody>
        </p:sp>
        <p:sp>
          <p:nvSpPr>
            <p:cNvPr id="88156" name="Line 75"/>
            <p:cNvSpPr>
              <a:spLocks noChangeShapeType="1"/>
            </p:cNvSpPr>
            <p:nvPr/>
          </p:nvSpPr>
          <p:spPr bwMode="auto">
            <a:xfrm flipH="1" flipV="1">
              <a:off x="2272" y="1205"/>
              <a:ext cx="2" cy="211"/>
            </a:xfrm>
            <a:prstGeom prst="line">
              <a:avLst/>
            </a:prstGeom>
            <a:noFill/>
            <a:ln w="38100">
              <a:solidFill>
                <a:schemeClr val="bg1"/>
              </a:solidFill>
              <a:round/>
              <a:headEnd/>
              <a:tailEnd/>
            </a:ln>
          </p:spPr>
          <p:txBody>
            <a:bodyPr wrap="none" anchor="ctr"/>
            <a:lstStyle/>
            <a:p>
              <a:endParaRPr lang="en-US"/>
            </a:p>
          </p:txBody>
        </p:sp>
        <p:sp>
          <p:nvSpPr>
            <p:cNvPr id="88157" name="Oval 76"/>
            <p:cNvSpPr>
              <a:spLocks noChangeArrowheads="1"/>
            </p:cNvSpPr>
            <p:nvPr/>
          </p:nvSpPr>
          <p:spPr bwMode="auto">
            <a:xfrm>
              <a:off x="2124" y="960"/>
              <a:ext cx="286" cy="245"/>
            </a:xfrm>
            <a:prstGeom prst="ellipse">
              <a:avLst/>
            </a:prstGeom>
            <a:noFill/>
            <a:ln w="38100">
              <a:solidFill>
                <a:schemeClr val="bg1"/>
              </a:solidFill>
              <a:round/>
              <a:headEnd/>
              <a:tailEnd/>
            </a:ln>
          </p:spPr>
          <p:txBody>
            <a:bodyPr wrap="none" anchor="ctr"/>
            <a:lstStyle/>
            <a:p>
              <a:endParaRPr lang="en-US"/>
            </a:p>
          </p:txBody>
        </p:sp>
        <p:sp>
          <p:nvSpPr>
            <p:cNvPr id="88158" name="Text Box 77"/>
            <p:cNvSpPr txBox="1">
              <a:spLocks noChangeArrowheads="1"/>
            </p:cNvSpPr>
            <p:nvPr/>
          </p:nvSpPr>
          <p:spPr bwMode="auto">
            <a:xfrm>
              <a:off x="2144" y="953"/>
              <a:ext cx="200" cy="250"/>
            </a:xfrm>
            <a:prstGeom prst="rect">
              <a:avLst/>
            </a:prstGeom>
            <a:noFill/>
            <a:ln w="9525">
              <a:noFill/>
              <a:miter lim="800000"/>
              <a:headEnd/>
              <a:tailEnd/>
            </a:ln>
          </p:spPr>
          <p:txBody>
            <a:bodyPr>
              <a:spAutoFit/>
            </a:bodyPr>
            <a:lstStyle/>
            <a:p>
              <a:pPr algn="l">
                <a:spcBef>
                  <a:spcPct val="50000"/>
                </a:spcBef>
              </a:pPr>
              <a:r>
                <a:rPr lang="en-US" sz="2000">
                  <a:solidFill>
                    <a:schemeClr val="bg1"/>
                  </a:solidFill>
                </a:rPr>
                <a:t>M</a:t>
              </a:r>
            </a:p>
          </p:txBody>
        </p:sp>
      </p:grpSp>
      <p:grpSp>
        <p:nvGrpSpPr>
          <p:cNvPr id="88103" name="Group 66"/>
          <p:cNvGrpSpPr>
            <a:grpSpLocks/>
          </p:cNvGrpSpPr>
          <p:nvPr/>
        </p:nvGrpSpPr>
        <p:grpSpPr bwMode="auto">
          <a:xfrm>
            <a:off x="5145088" y="5902325"/>
            <a:ext cx="604837" cy="898525"/>
            <a:chOff x="2084" y="953"/>
            <a:chExt cx="381" cy="566"/>
          </a:xfrm>
        </p:grpSpPr>
        <p:sp>
          <p:nvSpPr>
            <p:cNvPr id="88149" name="AutoShape 67"/>
            <p:cNvSpPr>
              <a:spLocks noChangeArrowheads="1"/>
            </p:cNvSpPr>
            <p:nvPr/>
          </p:nvSpPr>
          <p:spPr bwMode="auto">
            <a:xfrm rot="-5400000">
              <a:off x="2263" y="1317"/>
              <a:ext cx="202" cy="202"/>
            </a:xfrm>
            <a:prstGeom prst="triangle">
              <a:avLst>
                <a:gd name="adj" fmla="val 50000"/>
              </a:avLst>
            </a:prstGeom>
            <a:solidFill>
              <a:schemeClr val="bg2"/>
            </a:solidFill>
            <a:ln w="9525">
              <a:solidFill>
                <a:schemeClr val="bg1"/>
              </a:solidFill>
              <a:miter lim="800000"/>
              <a:headEnd/>
              <a:tailEnd/>
            </a:ln>
          </p:spPr>
          <p:txBody>
            <a:bodyPr wrap="none" anchor="ctr"/>
            <a:lstStyle/>
            <a:p>
              <a:endParaRPr lang="en-US"/>
            </a:p>
          </p:txBody>
        </p:sp>
        <p:sp>
          <p:nvSpPr>
            <p:cNvPr id="88150" name="AutoShape 68"/>
            <p:cNvSpPr>
              <a:spLocks noChangeArrowheads="1"/>
            </p:cNvSpPr>
            <p:nvPr/>
          </p:nvSpPr>
          <p:spPr bwMode="auto">
            <a:xfrm rot="5400000">
              <a:off x="2084" y="1317"/>
              <a:ext cx="202" cy="202"/>
            </a:xfrm>
            <a:prstGeom prst="triangle">
              <a:avLst>
                <a:gd name="adj" fmla="val 50000"/>
              </a:avLst>
            </a:prstGeom>
            <a:solidFill>
              <a:schemeClr val="bg2"/>
            </a:solidFill>
            <a:ln w="9525">
              <a:solidFill>
                <a:schemeClr val="bg1"/>
              </a:solidFill>
              <a:miter lim="800000"/>
              <a:headEnd/>
              <a:tailEnd/>
            </a:ln>
          </p:spPr>
          <p:txBody>
            <a:bodyPr wrap="none" anchor="ctr"/>
            <a:lstStyle/>
            <a:p>
              <a:endParaRPr lang="en-US"/>
            </a:p>
          </p:txBody>
        </p:sp>
        <p:sp>
          <p:nvSpPr>
            <p:cNvPr id="88151" name="Line 69"/>
            <p:cNvSpPr>
              <a:spLocks noChangeShapeType="1"/>
            </p:cNvSpPr>
            <p:nvPr/>
          </p:nvSpPr>
          <p:spPr bwMode="auto">
            <a:xfrm flipH="1" flipV="1">
              <a:off x="2272" y="1205"/>
              <a:ext cx="2" cy="211"/>
            </a:xfrm>
            <a:prstGeom prst="line">
              <a:avLst/>
            </a:prstGeom>
            <a:noFill/>
            <a:ln w="38100">
              <a:solidFill>
                <a:schemeClr val="bg1"/>
              </a:solidFill>
              <a:round/>
              <a:headEnd/>
              <a:tailEnd/>
            </a:ln>
          </p:spPr>
          <p:txBody>
            <a:bodyPr wrap="none" anchor="ctr"/>
            <a:lstStyle/>
            <a:p>
              <a:endParaRPr lang="en-US"/>
            </a:p>
          </p:txBody>
        </p:sp>
        <p:sp>
          <p:nvSpPr>
            <p:cNvPr id="88152" name="Oval 70"/>
            <p:cNvSpPr>
              <a:spLocks noChangeArrowheads="1"/>
            </p:cNvSpPr>
            <p:nvPr/>
          </p:nvSpPr>
          <p:spPr bwMode="auto">
            <a:xfrm>
              <a:off x="2124" y="960"/>
              <a:ext cx="286" cy="245"/>
            </a:xfrm>
            <a:prstGeom prst="ellipse">
              <a:avLst/>
            </a:prstGeom>
            <a:noFill/>
            <a:ln w="38100">
              <a:solidFill>
                <a:schemeClr val="bg1"/>
              </a:solidFill>
              <a:round/>
              <a:headEnd/>
              <a:tailEnd/>
            </a:ln>
          </p:spPr>
          <p:txBody>
            <a:bodyPr wrap="none" anchor="ctr"/>
            <a:lstStyle/>
            <a:p>
              <a:endParaRPr lang="en-US"/>
            </a:p>
          </p:txBody>
        </p:sp>
        <p:sp>
          <p:nvSpPr>
            <p:cNvPr id="88153" name="Text Box 71"/>
            <p:cNvSpPr txBox="1">
              <a:spLocks noChangeArrowheads="1"/>
            </p:cNvSpPr>
            <p:nvPr/>
          </p:nvSpPr>
          <p:spPr bwMode="auto">
            <a:xfrm>
              <a:off x="2144" y="953"/>
              <a:ext cx="200" cy="250"/>
            </a:xfrm>
            <a:prstGeom prst="rect">
              <a:avLst/>
            </a:prstGeom>
            <a:noFill/>
            <a:ln w="9525">
              <a:noFill/>
              <a:miter lim="800000"/>
              <a:headEnd/>
              <a:tailEnd/>
            </a:ln>
          </p:spPr>
          <p:txBody>
            <a:bodyPr>
              <a:spAutoFit/>
            </a:bodyPr>
            <a:lstStyle/>
            <a:p>
              <a:pPr algn="l">
                <a:spcBef>
                  <a:spcPct val="50000"/>
                </a:spcBef>
              </a:pPr>
              <a:r>
                <a:rPr lang="en-US" sz="2000">
                  <a:solidFill>
                    <a:schemeClr val="bg1"/>
                  </a:solidFill>
                </a:rPr>
                <a:t>M</a:t>
              </a:r>
            </a:p>
          </p:txBody>
        </p:sp>
      </p:grpSp>
      <p:grpSp>
        <p:nvGrpSpPr>
          <p:cNvPr id="88104" name="Group 24"/>
          <p:cNvGrpSpPr>
            <a:grpSpLocks/>
          </p:cNvGrpSpPr>
          <p:nvPr/>
        </p:nvGrpSpPr>
        <p:grpSpPr bwMode="auto">
          <a:xfrm>
            <a:off x="3394075" y="1493838"/>
            <a:ext cx="604838" cy="898525"/>
            <a:chOff x="2084" y="953"/>
            <a:chExt cx="381" cy="566"/>
          </a:xfrm>
        </p:grpSpPr>
        <p:sp>
          <p:nvSpPr>
            <p:cNvPr id="88144" name="AutoShape 25"/>
            <p:cNvSpPr>
              <a:spLocks noChangeArrowheads="1"/>
            </p:cNvSpPr>
            <p:nvPr/>
          </p:nvSpPr>
          <p:spPr bwMode="auto">
            <a:xfrm rot="-5400000">
              <a:off x="2263" y="1317"/>
              <a:ext cx="202" cy="202"/>
            </a:xfrm>
            <a:prstGeom prst="triangle">
              <a:avLst>
                <a:gd name="adj" fmla="val 50000"/>
              </a:avLst>
            </a:prstGeom>
            <a:solidFill>
              <a:schemeClr val="bg2"/>
            </a:solidFill>
            <a:ln w="9525">
              <a:solidFill>
                <a:schemeClr val="bg1"/>
              </a:solidFill>
              <a:miter lim="800000"/>
              <a:headEnd/>
              <a:tailEnd/>
            </a:ln>
          </p:spPr>
          <p:txBody>
            <a:bodyPr wrap="none" anchor="ctr"/>
            <a:lstStyle/>
            <a:p>
              <a:endParaRPr lang="en-US"/>
            </a:p>
          </p:txBody>
        </p:sp>
        <p:sp>
          <p:nvSpPr>
            <p:cNvPr id="88145" name="AutoShape 26"/>
            <p:cNvSpPr>
              <a:spLocks noChangeArrowheads="1"/>
            </p:cNvSpPr>
            <p:nvPr/>
          </p:nvSpPr>
          <p:spPr bwMode="auto">
            <a:xfrm rot="5400000">
              <a:off x="2084" y="1317"/>
              <a:ext cx="202" cy="202"/>
            </a:xfrm>
            <a:prstGeom prst="triangle">
              <a:avLst>
                <a:gd name="adj" fmla="val 50000"/>
              </a:avLst>
            </a:prstGeom>
            <a:solidFill>
              <a:schemeClr val="bg2"/>
            </a:solidFill>
            <a:ln w="9525">
              <a:solidFill>
                <a:schemeClr val="bg1"/>
              </a:solidFill>
              <a:miter lim="800000"/>
              <a:headEnd/>
              <a:tailEnd/>
            </a:ln>
          </p:spPr>
          <p:txBody>
            <a:bodyPr wrap="none" anchor="ctr"/>
            <a:lstStyle/>
            <a:p>
              <a:endParaRPr lang="en-US"/>
            </a:p>
          </p:txBody>
        </p:sp>
        <p:sp>
          <p:nvSpPr>
            <p:cNvPr id="88146" name="Line 27"/>
            <p:cNvSpPr>
              <a:spLocks noChangeShapeType="1"/>
            </p:cNvSpPr>
            <p:nvPr/>
          </p:nvSpPr>
          <p:spPr bwMode="auto">
            <a:xfrm flipH="1" flipV="1">
              <a:off x="2272" y="1205"/>
              <a:ext cx="2" cy="211"/>
            </a:xfrm>
            <a:prstGeom prst="line">
              <a:avLst/>
            </a:prstGeom>
            <a:noFill/>
            <a:ln w="38100">
              <a:solidFill>
                <a:schemeClr val="bg1"/>
              </a:solidFill>
              <a:round/>
              <a:headEnd/>
              <a:tailEnd/>
            </a:ln>
          </p:spPr>
          <p:txBody>
            <a:bodyPr wrap="none" anchor="ctr"/>
            <a:lstStyle/>
            <a:p>
              <a:endParaRPr lang="en-US"/>
            </a:p>
          </p:txBody>
        </p:sp>
        <p:sp>
          <p:nvSpPr>
            <p:cNvPr id="88147" name="Oval 28"/>
            <p:cNvSpPr>
              <a:spLocks noChangeArrowheads="1"/>
            </p:cNvSpPr>
            <p:nvPr/>
          </p:nvSpPr>
          <p:spPr bwMode="auto">
            <a:xfrm>
              <a:off x="2124" y="960"/>
              <a:ext cx="286" cy="245"/>
            </a:xfrm>
            <a:prstGeom prst="ellipse">
              <a:avLst/>
            </a:prstGeom>
            <a:noFill/>
            <a:ln w="38100">
              <a:solidFill>
                <a:schemeClr val="bg1"/>
              </a:solidFill>
              <a:round/>
              <a:headEnd/>
              <a:tailEnd/>
            </a:ln>
          </p:spPr>
          <p:txBody>
            <a:bodyPr wrap="none" anchor="ctr"/>
            <a:lstStyle/>
            <a:p>
              <a:endParaRPr lang="en-US"/>
            </a:p>
          </p:txBody>
        </p:sp>
        <p:sp>
          <p:nvSpPr>
            <p:cNvPr id="88148" name="Text Box 29"/>
            <p:cNvSpPr txBox="1">
              <a:spLocks noChangeArrowheads="1"/>
            </p:cNvSpPr>
            <p:nvPr/>
          </p:nvSpPr>
          <p:spPr bwMode="auto">
            <a:xfrm>
              <a:off x="2144" y="953"/>
              <a:ext cx="200" cy="250"/>
            </a:xfrm>
            <a:prstGeom prst="rect">
              <a:avLst/>
            </a:prstGeom>
            <a:noFill/>
            <a:ln w="9525">
              <a:noFill/>
              <a:miter lim="800000"/>
              <a:headEnd/>
              <a:tailEnd/>
            </a:ln>
          </p:spPr>
          <p:txBody>
            <a:bodyPr>
              <a:spAutoFit/>
            </a:bodyPr>
            <a:lstStyle/>
            <a:p>
              <a:pPr algn="l">
                <a:spcBef>
                  <a:spcPct val="50000"/>
                </a:spcBef>
              </a:pPr>
              <a:r>
                <a:rPr lang="en-US" sz="2000">
                  <a:solidFill>
                    <a:schemeClr val="bg1"/>
                  </a:solidFill>
                </a:rPr>
                <a:t>M</a:t>
              </a:r>
            </a:p>
          </p:txBody>
        </p:sp>
      </p:grpSp>
      <p:grpSp>
        <p:nvGrpSpPr>
          <p:cNvPr id="88105" name="Group 18"/>
          <p:cNvGrpSpPr>
            <a:grpSpLocks/>
          </p:cNvGrpSpPr>
          <p:nvPr/>
        </p:nvGrpSpPr>
        <p:grpSpPr bwMode="auto">
          <a:xfrm>
            <a:off x="5137150" y="1503363"/>
            <a:ext cx="604838" cy="898525"/>
            <a:chOff x="2084" y="953"/>
            <a:chExt cx="381" cy="566"/>
          </a:xfrm>
        </p:grpSpPr>
        <p:sp>
          <p:nvSpPr>
            <p:cNvPr id="88139" name="AutoShape 19"/>
            <p:cNvSpPr>
              <a:spLocks noChangeArrowheads="1"/>
            </p:cNvSpPr>
            <p:nvPr/>
          </p:nvSpPr>
          <p:spPr bwMode="auto">
            <a:xfrm rot="-5400000">
              <a:off x="2263" y="1317"/>
              <a:ext cx="202" cy="202"/>
            </a:xfrm>
            <a:prstGeom prst="triangle">
              <a:avLst>
                <a:gd name="adj" fmla="val 50000"/>
              </a:avLst>
            </a:prstGeom>
            <a:solidFill>
              <a:schemeClr val="bg2"/>
            </a:solidFill>
            <a:ln w="9525">
              <a:solidFill>
                <a:schemeClr val="bg1"/>
              </a:solidFill>
              <a:miter lim="800000"/>
              <a:headEnd/>
              <a:tailEnd/>
            </a:ln>
          </p:spPr>
          <p:txBody>
            <a:bodyPr wrap="none" anchor="ctr"/>
            <a:lstStyle/>
            <a:p>
              <a:endParaRPr lang="en-US"/>
            </a:p>
          </p:txBody>
        </p:sp>
        <p:sp>
          <p:nvSpPr>
            <p:cNvPr id="88140" name="AutoShape 20"/>
            <p:cNvSpPr>
              <a:spLocks noChangeArrowheads="1"/>
            </p:cNvSpPr>
            <p:nvPr/>
          </p:nvSpPr>
          <p:spPr bwMode="auto">
            <a:xfrm rot="5400000">
              <a:off x="2084" y="1317"/>
              <a:ext cx="202" cy="202"/>
            </a:xfrm>
            <a:prstGeom prst="triangle">
              <a:avLst>
                <a:gd name="adj" fmla="val 50000"/>
              </a:avLst>
            </a:prstGeom>
            <a:solidFill>
              <a:schemeClr val="bg2"/>
            </a:solidFill>
            <a:ln w="9525">
              <a:solidFill>
                <a:schemeClr val="bg1"/>
              </a:solidFill>
              <a:miter lim="800000"/>
              <a:headEnd/>
              <a:tailEnd/>
            </a:ln>
          </p:spPr>
          <p:txBody>
            <a:bodyPr wrap="none" anchor="ctr"/>
            <a:lstStyle/>
            <a:p>
              <a:endParaRPr lang="en-US"/>
            </a:p>
          </p:txBody>
        </p:sp>
        <p:sp>
          <p:nvSpPr>
            <p:cNvPr id="88141" name="Line 21"/>
            <p:cNvSpPr>
              <a:spLocks noChangeShapeType="1"/>
            </p:cNvSpPr>
            <p:nvPr/>
          </p:nvSpPr>
          <p:spPr bwMode="auto">
            <a:xfrm flipH="1" flipV="1">
              <a:off x="2272" y="1205"/>
              <a:ext cx="2" cy="211"/>
            </a:xfrm>
            <a:prstGeom prst="line">
              <a:avLst/>
            </a:prstGeom>
            <a:noFill/>
            <a:ln w="38100">
              <a:solidFill>
                <a:schemeClr val="bg1"/>
              </a:solidFill>
              <a:round/>
              <a:headEnd/>
              <a:tailEnd/>
            </a:ln>
          </p:spPr>
          <p:txBody>
            <a:bodyPr wrap="none" anchor="ctr"/>
            <a:lstStyle/>
            <a:p>
              <a:endParaRPr lang="en-US"/>
            </a:p>
          </p:txBody>
        </p:sp>
        <p:sp>
          <p:nvSpPr>
            <p:cNvPr id="88142" name="Oval 22"/>
            <p:cNvSpPr>
              <a:spLocks noChangeArrowheads="1"/>
            </p:cNvSpPr>
            <p:nvPr/>
          </p:nvSpPr>
          <p:spPr bwMode="auto">
            <a:xfrm>
              <a:off x="2124" y="960"/>
              <a:ext cx="286" cy="245"/>
            </a:xfrm>
            <a:prstGeom prst="ellipse">
              <a:avLst/>
            </a:prstGeom>
            <a:noFill/>
            <a:ln w="38100">
              <a:solidFill>
                <a:schemeClr val="bg1"/>
              </a:solidFill>
              <a:round/>
              <a:headEnd/>
              <a:tailEnd/>
            </a:ln>
          </p:spPr>
          <p:txBody>
            <a:bodyPr wrap="none" anchor="ctr"/>
            <a:lstStyle/>
            <a:p>
              <a:endParaRPr lang="en-US"/>
            </a:p>
          </p:txBody>
        </p:sp>
        <p:sp>
          <p:nvSpPr>
            <p:cNvPr id="88143" name="Text Box 23"/>
            <p:cNvSpPr txBox="1">
              <a:spLocks noChangeArrowheads="1"/>
            </p:cNvSpPr>
            <p:nvPr/>
          </p:nvSpPr>
          <p:spPr bwMode="auto">
            <a:xfrm>
              <a:off x="2144" y="953"/>
              <a:ext cx="200" cy="250"/>
            </a:xfrm>
            <a:prstGeom prst="rect">
              <a:avLst/>
            </a:prstGeom>
            <a:noFill/>
            <a:ln w="9525">
              <a:noFill/>
              <a:miter lim="800000"/>
              <a:headEnd/>
              <a:tailEnd/>
            </a:ln>
          </p:spPr>
          <p:txBody>
            <a:bodyPr>
              <a:spAutoFit/>
            </a:bodyPr>
            <a:lstStyle/>
            <a:p>
              <a:pPr algn="l">
                <a:spcBef>
                  <a:spcPct val="50000"/>
                </a:spcBef>
              </a:pPr>
              <a:r>
                <a:rPr lang="en-US" sz="2000">
                  <a:solidFill>
                    <a:schemeClr val="bg1"/>
                  </a:solidFill>
                </a:rPr>
                <a:t>M</a:t>
              </a:r>
            </a:p>
          </p:txBody>
        </p:sp>
      </p:grpSp>
      <p:sp>
        <p:nvSpPr>
          <p:cNvPr id="88106" name="Line 107"/>
          <p:cNvSpPr>
            <a:spLocks noChangeShapeType="1"/>
          </p:cNvSpPr>
          <p:nvPr/>
        </p:nvSpPr>
        <p:spPr bwMode="auto">
          <a:xfrm flipH="1">
            <a:off x="1547813" y="514350"/>
            <a:ext cx="0" cy="381000"/>
          </a:xfrm>
          <a:prstGeom prst="line">
            <a:avLst/>
          </a:prstGeom>
          <a:noFill/>
          <a:ln w="57150">
            <a:solidFill>
              <a:srgbClr val="CC66FF"/>
            </a:solidFill>
            <a:round/>
            <a:headEnd/>
            <a:tailEnd/>
          </a:ln>
        </p:spPr>
        <p:txBody>
          <a:bodyPr wrap="none" anchor="ctr"/>
          <a:lstStyle/>
          <a:p>
            <a:endParaRPr lang="en-US"/>
          </a:p>
        </p:txBody>
      </p:sp>
      <p:sp>
        <p:nvSpPr>
          <p:cNvPr id="88107" name="Line 108"/>
          <p:cNvSpPr>
            <a:spLocks noChangeShapeType="1"/>
          </p:cNvSpPr>
          <p:nvPr/>
        </p:nvSpPr>
        <p:spPr bwMode="auto">
          <a:xfrm flipH="1">
            <a:off x="1538288" y="1371600"/>
            <a:ext cx="4762" cy="247650"/>
          </a:xfrm>
          <a:prstGeom prst="line">
            <a:avLst/>
          </a:prstGeom>
          <a:noFill/>
          <a:ln w="57150">
            <a:solidFill>
              <a:srgbClr val="CC66FF"/>
            </a:solidFill>
            <a:round/>
            <a:headEnd/>
            <a:tailEnd/>
          </a:ln>
        </p:spPr>
        <p:txBody>
          <a:bodyPr wrap="none" anchor="ctr"/>
          <a:lstStyle/>
          <a:p>
            <a:endParaRPr lang="en-US"/>
          </a:p>
        </p:txBody>
      </p:sp>
      <p:sp>
        <p:nvSpPr>
          <p:cNvPr id="88108" name="Line 109"/>
          <p:cNvSpPr>
            <a:spLocks noChangeShapeType="1"/>
          </p:cNvSpPr>
          <p:nvPr/>
        </p:nvSpPr>
        <p:spPr bwMode="auto">
          <a:xfrm>
            <a:off x="1547813" y="1600200"/>
            <a:ext cx="423862" cy="0"/>
          </a:xfrm>
          <a:prstGeom prst="line">
            <a:avLst/>
          </a:prstGeom>
          <a:noFill/>
          <a:ln w="57150">
            <a:solidFill>
              <a:srgbClr val="CC66FF"/>
            </a:solidFill>
            <a:round/>
            <a:headEnd/>
            <a:tailEnd/>
          </a:ln>
        </p:spPr>
        <p:txBody>
          <a:bodyPr wrap="none" anchor="ctr"/>
          <a:lstStyle/>
          <a:p>
            <a:endParaRPr lang="en-US"/>
          </a:p>
        </p:txBody>
      </p:sp>
      <p:grpSp>
        <p:nvGrpSpPr>
          <p:cNvPr id="88109" name="Group 95"/>
          <p:cNvGrpSpPr>
            <a:grpSpLocks/>
          </p:cNvGrpSpPr>
          <p:nvPr/>
        </p:nvGrpSpPr>
        <p:grpSpPr bwMode="auto">
          <a:xfrm>
            <a:off x="1404938" y="847725"/>
            <a:ext cx="285750" cy="523875"/>
            <a:chOff x="1305" y="552"/>
            <a:chExt cx="180" cy="330"/>
          </a:xfrm>
        </p:grpSpPr>
        <p:sp>
          <p:nvSpPr>
            <p:cNvPr id="88137" name="AutoShape 96"/>
            <p:cNvSpPr>
              <a:spLocks noChangeArrowheads="1"/>
            </p:cNvSpPr>
            <p:nvPr/>
          </p:nvSpPr>
          <p:spPr bwMode="auto">
            <a:xfrm>
              <a:off x="1305" y="717"/>
              <a:ext cx="177" cy="165"/>
            </a:xfrm>
            <a:prstGeom prst="triangle">
              <a:avLst>
                <a:gd name="adj" fmla="val 50000"/>
              </a:avLst>
            </a:prstGeom>
            <a:solidFill>
              <a:schemeClr val="bg2"/>
            </a:solidFill>
            <a:ln w="9525">
              <a:solidFill>
                <a:schemeClr val="bg1"/>
              </a:solidFill>
              <a:miter lim="800000"/>
              <a:headEnd/>
              <a:tailEnd/>
            </a:ln>
          </p:spPr>
          <p:txBody>
            <a:bodyPr wrap="none" anchor="ctr"/>
            <a:lstStyle/>
            <a:p>
              <a:endParaRPr lang="en-US"/>
            </a:p>
          </p:txBody>
        </p:sp>
        <p:sp>
          <p:nvSpPr>
            <p:cNvPr id="88138" name="AutoShape 97"/>
            <p:cNvSpPr>
              <a:spLocks noChangeArrowheads="1"/>
            </p:cNvSpPr>
            <p:nvPr/>
          </p:nvSpPr>
          <p:spPr bwMode="auto">
            <a:xfrm rot="10800000">
              <a:off x="1308" y="552"/>
              <a:ext cx="177" cy="165"/>
            </a:xfrm>
            <a:prstGeom prst="triangle">
              <a:avLst>
                <a:gd name="adj" fmla="val 50000"/>
              </a:avLst>
            </a:prstGeom>
            <a:solidFill>
              <a:schemeClr val="bg2"/>
            </a:solidFill>
            <a:ln w="9525">
              <a:solidFill>
                <a:schemeClr val="bg1"/>
              </a:solidFill>
              <a:miter lim="800000"/>
              <a:headEnd/>
              <a:tailEnd/>
            </a:ln>
          </p:spPr>
          <p:txBody>
            <a:bodyPr wrap="none" anchor="ctr"/>
            <a:lstStyle/>
            <a:p>
              <a:endParaRPr lang="en-US"/>
            </a:p>
          </p:txBody>
        </p:sp>
      </p:grpSp>
      <p:sp>
        <p:nvSpPr>
          <p:cNvPr id="88110" name="Line 110"/>
          <p:cNvSpPr>
            <a:spLocks noChangeShapeType="1"/>
          </p:cNvSpPr>
          <p:nvPr/>
        </p:nvSpPr>
        <p:spPr bwMode="auto">
          <a:xfrm>
            <a:off x="1957388" y="1600200"/>
            <a:ext cx="0" cy="514350"/>
          </a:xfrm>
          <a:prstGeom prst="line">
            <a:avLst/>
          </a:prstGeom>
          <a:noFill/>
          <a:ln w="57150">
            <a:solidFill>
              <a:srgbClr val="CC66FF"/>
            </a:solidFill>
            <a:round/>
            <a:headEnd/>
            <a:tailEnd/>
          </a:ln>
        </p:spPr>
        <p:txBody>
          <a:bodyPr wrap="none" anchor="ctr"/>
          <a:lstStyle/>
          <a:p>
            <a:endParaRPr lang="en-US"/>
          </a:p>
        </p:txBody>
      </p:sp>
      <p:sp>
        <p:nvSpPr>
          <p:cNvPr id="88111" name="Line 111"/>
          <p:cNvSpPr>
            <a:spLocks noChangeShapeType="1"/>
          </p:cNvSpPr>
          <p:nvPr/>
        </p:nvSpPr>
        <p:spPr bwMode="auto">
          <a:xfrm>
            <a:off x="2547938" y="5110163"/>
            <a:ext cx="495300" cy="0"/>
          </a:xfrm>
          <a:prstGeom prst="line">
            <a:avLst/>
          </a:prstGeom>
          <a:noFill/>
          <a:ln w="57150">
            <a:solidFill>
              <a:schemeClr val="accent1"/>
            </a:solidFill>
            <a:round/>
            <a:headEnd/>
            <a:tailEnd/>
          </a:ln>
        </p:spPr>
        <p:txBody>
          <a:bodyPr wrap="none" anchor="ctr"/>
          <a:lstStyle/>
          <a:p>
            <a:endParaRPr lang="en-US"/>
          </a:p>
        </p:txBody>
      </p:sp>
      <p:sp>
        <p:nvSpPr>
          <p:cNvPr id="88112" name="Text Box 112"/>
          <p:cNvSpPr txBox="1">
            <a:spLocks noChangeArrowheads="1"/>
          </p:cNvSpPr>
          <p:nvPr/>
        </p:nvSpPr>
        <p:spPr bwMode="auto">
          <a:xfrm>
            <a:off x="331788" y="3484563"/>
            <a:ext cx="2508250" cy="460375"/>
          </a:xfrm>
          <a:prstGeom prst="rect">
            <a:avLst/>
          </a:prstGeom>
          <a:noFill/>
          <a:ln w="9525">
            <a:noFill/>
            <a:miter lim="800000"/>
            <a:headEnd/>
            <a:tailEnd/>
          </a:ln>
        </p:spPr>
        <p:txBody>
          <a:bodyPr>
            <a:spAutoFit/>
          </a:bodyPr>
          <a:lstStyle/>
          <a:p>
            <a:pPr algn="l">
              <a:spcBef>
                <a:spcPct val="50000"/>
              </a:spcBef>
            </a:pPr>
            <a:r>
              <a:rPr lang="en-US" sz="2400">
                <a:solidFill>
                  <a:srgbClr val="FFC000"/>
                </a:solidFill>
              </a:rPr>
              <a:t>CONDITION 2</a:t>
            </a:r>
          </a:p>
        </p:txBody>
      </p:sp>
      <p:sp>
        <p:nvSpPr>
          <p:cNvPr id="88113" name="Text Box 113"/>
          <p:cNvSpPr txBox="1">
            <a:spLocks noChangeArrowheads="1"/>
          </p:cNvSpPr>
          <p:nvPr/>
        </p:nvSpPr>
        <p:spPr bwMode="auto">
          <a:xfrm>
            <a:off x="7543800" y="4629150"/>
            <a:ext cx="1114425" cy="244475"/>
          </a:xfrm>
          <a:prstGeom prst="rect">
            <a:avLst/>
          </a:prstGeom>
          <a:noFill/>
          <a:ln w="9525">
            <a:noFill/>
            <a:miter lim="800000"/>
            <a:headEnd/>
            <a:tailEnd/>
          </a:ln>
        </p:spPr>
        <p:txBody>
          <a:bodyPr>
            <a:spAutoFit/>
          </a:bodyPr>
          <a:lstStyle/>
          <a:p>
            <a:pPr>
              <a:spcBef>
                <a:spcPct val="50000"/>
              </a:spcBef>
            </a:pPr>
            <a:r>
              <a:rPr lang="en-US" sz="1000">
                <a:solidFill>
                  <a:schemeClr val="bg1"/>
                </a:solidFill>
              </a:rPr>
              <a:t>RUPTURED</a:t>
            </a:r>
            <a:endParaRPr lang="en-US" sz="1400">
              <a:solidFill>
                <a:schemeClr val="bg1"/>
              </a:solidFill>
            </a:endParaRPr>
          </a:p>
        </p:txBody>
      </p:sp>
      <p:sp>
        <p:nvSpPr>
          <p:cNvPr id="88114" name="Freeform 115"/>
          <p:cNvSpPr>
            <a:spLocks/>
          </p:cNvSpPr>
          <p:nvPr/>
        </p:nvSpPr>
        <p:spPr bwMode="auto">
          <a:xfrm>
            <a:off x="8035925" y="4997450"/>
            <a:ext cx="457200" cy="228600"/>
          </a:xfrm>
          <a:custGeom>
            <a:avLst/>
            <a:gdLst>
              <a:gd name="T0" fmla="*/ 725804891 w 288"/>
              <a:gd name="T1" fmla="*/ 0 h 144"/>
              <a:gd name="T2" fmla="*/ 362902445 w 288"/>
              <a:gd name="T3" fmla="*/ 120967498 h 144"/>
              <a:gd name="T4" fmla="*/ 120967498 w 288"/>
              <a:gd name="T5" fmla="*/ 120967498 h 144"/>
              <a:gd name="T6" fmla="*/ 0 w 288"/>
              <a:gd name="T7" fmla="*/ 241934997 h 144"/>
              <a:gd name="T8" fmla="*/ 483869993 w 288"/>
              <a:gd name="T9" fmla="*/ 241934997 h 144"/>
              <a:gd name="T10" fmla="*/ 725804891 w 288"/>
              <a:gd name="T11" fmla="*/ 362902445 h 144"/>
              <a:gd name="T12" fmla="*/ 0 60000 65536"/>
              <a:gd name="T13" fmla="*/ 0 60000 65536"/>
              <a:gd name="T14" fmla="*/ 0 60000 65536"/>
              <a:gd name="T15" fmla="*/ 0 60000 65536"/>
              <a:gd name="T16" fmla="*/ 0 60000 65536"/>
              <a:gd name="T17" fmla="*/ 0 60000 65536"/>
              <a:gd name="T18" fmla="*/ 0 w 288"/>
              <a:gd name="T19" fmla="*/ 0 h 144"/>
              <a:gd name="T20" fmla="*/ 288 w 288"/>
              <a:gd name="T21" fmla="*/ 144 h 144"/>
            </a:gdLst>
            <a:ahLst/>
            <a:cxnLst>
              <a:cxn ang="T12">
                <a:pos x="T0" y="T1"/>
              </a:cxn>
              <a:cxn ang="T13">
                <a:pos x="T2" y="T3"/>
              </a:cxn>
              <a:cxn ang="T14">
                <a:pos x="T4" y="T5"/>
              </a:cxn>
              <a:cxn ang="T15">
                <a:pos x="T6" y="T7"/>
              </a:cxn>
              <a:cxn ang="T16">
                <a:pos x="T8" y="T9"/>
              </a:cxn>
              <a:cxn ang="T17">
                <a:pos x="T10" y="T11"/>
              </a:cxn>
            </a:cxnLst>
            <a:rect l="T18" t="T19" r="T20" b="T21"/>
            <a:pathLst>
              <a:path w="288" h="144">
                <a:moveTo>
                  <a:pt x="288" y="0"/>
                </a:moveTo>
                <a:lnTo>
                  <a:pt x="144" y="48"/>
                </a:lnTo>
                <a:lnTo>
                  <a:pt x="48" y="48"/>
                </a:lnTo>
                <a:lnTo>
                  <a:pt x="0" y="96"/>
                </a:lnTo>
                <a:lnTo>
                  <a:pt x="192" y="96"/>
                </a:lnTo>
                <a:lnTo>
                  <a:pt x="288" y="144"/>
                </a:lnTo>
              </a:path>
            </a:pathLst>
          </a:custGeom>
          <a:noFill/>
          <a:ln w="38100" cmpd="sng">
            <a:solidFill>
              <a:schemeClr val="tx1"/>
            </a:solidFill>
            <a:round/>
            <a:headEnd/>
            <a:tailEnd/>
          </a:ln>
        </p:spPr>
        <p:txBody>
          <a:bodyPr wrap="none" anchor="ctr"/>
          <a:lstStyle/>
          <a:p>
            <a:endParaRPr lang="en-US"/>
          </a:p>
        </p:txBody>
      </p:sp>
      <p:sp>
        <p:nvSpPr>
          <p:cNvPr id="88115" name="Line 116"/>
          <p:cNvSpPr>
            <a:spLocks noChangeShapeType="1"/>
          </p:cNvSpPr>
          <p:nvPr/>
        </p:nvSpPr>
        <p:spPr bwMode="auto">
          <a:xfrm>
            <a:off x="8496300" y="5006975"/>
            <a:ext cx="0" cy="219075"/>
          </a:xfrm>
          <a:prstGeom prst="line">
            <a:avLst/>
          </a:prstGeom>
          <a:noFill/>
          <a:ln w="38100">
            <a:solidFill>
              <a:schemeClr val="tx1"/>
            </a:solidFill>
            <a:round/>
            <a:headEnd/>
            <a:tailEnd/>
          </a:ln>
        </p:spPr>
        <p:txBody>
          <a:bodyPr wrap="none" anchor="ctr"/>
          <a:lstStyle/>
          <a:p>
            <a:endParaRPr lang="en-US"/>
          </a:p>
        </p:txBody>
      </p:sp>
      <p:grpSp>
        <p:nvGrpSpPr>
          <p:cNvPr id="88116" name="Group 30"/>
          <p:cNvGrpSpPr>
            <a:grpSpLocks/>
          </p:cNvGrpSpPr>
          <p:nvPr/>
        </p:nvGrpSpPr>
        <p:grpSpPr bwMode="auto">
          <a:xfrm>
            <a:off x="5137150" y="179388"/>
            <a:ext cx="604838" cy="898525"/>
            <a:chOff x="2084" y="953"/>
            <a:chExt cx="381" cy="566"/>
          </a:xfrm>
        </p:grpSpPr>
        <p:sp>
          <p:nvSpPr>
            <p:cNvPr id="88132" name="AutoShape 31"/>
            <p:cNvSpPr>
              <a:spLocks noChangeArrowheads="1"/>
            </p:cNvSpPr>
            <p:nvPr/>
          </p:nvSpPr>
          <p:spPr bwMode="auto">
            <a:xfrm rot="-5400000">
              <a:off x="2263" y="1317"/>
              <a:ext cx="202" cy="202"/>
            </a:xfrm>
            <a:prstGeom prst="triangle">
              <a:avLst>
                <a:gd name="adj" fmla="val 50000"/>
              </a:avLst>
            </a:prstGeom>
            <a:solidFill>
              <a:schemeClr val="bg2"/>
            </a:solidFill>
            <a:ln w="9525">
              <a:solidFill>
                <a:schemeClr val="bg1"/>
              </a:solidFill>
              <a:miter lim="800000"/>
              <a:headEnd/>
              <a:tailEnd/>
            </a:ln>
          </p:spPr>
          <p:txBody>
            <a:bodyPr wrap="none" anchor="ctr"/>
            <a:lstStyle/>
            <a:p>
              <a:endParaRPr lang="en-US"/>
            </a:p>
          </p:txBody>
        </p:sp>
        <p:sp>
          <p:nvSpPr>
            <p:cNvPr id="88133" name="AutoShape 32"/>
            <p:cNvSpPr>
              <a:spLocks noChangeArrowheads="1"/>
            </p:cNvSpPr>
            <p:nvPr/>
          </p:nvSpPr>
          <p:spPr bwMode="auto">
            <a:xfrm rot="5400000">
              <a:off x="2084" y="1317"/>
              <a:ext cx="202" cy="202"/>
            </a:xfrm>
            <a:prstGeom prst="triangle">
              <a:avLst>
                <a:gd name="adj" fmla="val 50000"/>
              </a:avLst>
            </a:prstGeom>
            <a:solidFill>
              <a:schemeClr val="bg2"/>
            </a:solidFill>
            <a:ln w="9525">
              <a:solidFill>
                <a:schemeClr val="bg1"/>
              </a:solidFill>
              <a:miter lim="800000"/>
              <a:headEnd/>
              <a:tailEnd/>
            </a:ln>
          </p:spPr>
          <p:txBody>
            <a:bodyPr wrap="none" anchor="ctr"/>
            <a:lstStyle/>
            <a:p>
              <a:endParaRPr lang="en-US"/>
            </a:p>
          </p:txBody>
        </p:sp>
        <p:sp>
          <p:nvSpPr>
            <p:cNvPr id="88134" name="Line 33"/>
            <p:cNvSpPr>
              <a:spLocks noChangeShapeType="1"/>
            </p:cNvSpPr>
            <p:nvPr/>
          </p:nvSpPr>
          <p:spPr bwMode="auto">
            <a:xfrm flipH="1" flipV="1">
              <a:off x="2272" y="1205"/>
              <a:ext cx="2" cy="211"/>
            </a:xfrm>
            <a:prstGeom prst="line">
              <a:avLst/>
            </a:prstGeom>
            <a:noFill/>
            <a:ln w="38100">
              <a:solidFill>
                <a:schemeClr val="bg1"/>
              </a:solidFill>
              <a:round/>
              <a:headEnd/>
              <a:tailEnd/>
            </a:ln>
          </p:spPr>
          <p:txBody>
            <a:bodyPr wrap="none" anchor="ctr"/>
            <a:lstStyle/>
            <a:p>
              <a:endParaRPr lang="en-US"/>
            </a:p>
          </p:txBody>
        </p:sp>
        <p:sp>
          <p:nvSpPr>
            <p:cNvPr id="88135" name="Oval 34"/>
            <p:cNvSpPr>
              <a:spLocks noChangeArrowheads="1"/>
            </p:cNvSpPr>
            <p:nvPr/>
          </p:nvSpPr>
          <p:spPr bwMode="auto">
            <a:xfrm>
              <a:off x="2124" y="960"/>
              <a:ext cx="286" cy="245"/>
            </a:xfrm>
            <a:prstGeom prst="ellipse">
              <a:avLst/>
            </a:prstGeom>
            <a:noFill/>
            <a:ln w="38100">
              <a:solidFill>
                <a:schemeClr val="bg1"/>
              </a:solidFill>
              <a:round/>
              <a:headEnd/>
              <a:tailEnd/>
            </a:ln>
          </p:spPr>
          <p:txBody>
            <a:bodyPr wrap="none" anchor="ctr"/>
            <a:lstStyle/>
            <a:p>
              <a:endParaRPr lang="en-US"/>
            </a:p>
          </p:txBody>
        </p:sp>
        <p:sp>
          <p:nvSpPr>
            <p:cNvPr id="88136" name="Text Box 35"/>
            <p:cNvSpPr txBox="1">
              <a:spLocks noChangeArrowheads="1"/>
            </p:cNvSpPr>
            <p:nvPr/>
          </p:nvSpPr>
          <p:spPr bwMode="auto">
            <a:xfrm>
              <a:off x="2144" y="953"/>
              <a:ext cx="200" cy="250"/>
            </a:xfrm>
            <a:prstGeom prst="rect">
              <a:avLst/>
            </a:prstGeom>
            <a:noFill/>
            <a:ln w="9525">
              <a:noFill/>
              <a:miter lim="800000"/>
              <a:headEnd/>
              <a:tailEnd/>
            </a:ln>
          </p:spPr>
          <p:txBody>
            <a:bodyPr>
              <a:spAutoFit/>
            </a:bodyPr>
            <a:lstStyle/>
            <a:p>
              <a:pPr algn="l">
                <a:spcBef>
                  <a:spcPct val="50000"/>
                </a:spcBef>
              </a:pPr>
              <a:r>
                <a:rPr lang="en-US" sz="2000">
                  <a:solidFill>
                    <a:schemeClr val="bg1"/>
                  </a:solidFill>
                </a:rPr>
                <a:t>M</a:t>
              </a:r>
            </a:p>
          </p:txBody>
        </p:sp>
      </p:grpSp>
      <p:grpSp>
        <p:nvGrpSpPr>
          <p:cNvPr id="88117" name="Group 12"/>
          <p:cNvGrpSpPr>
            <a:grpSpLocks/>
          </p:cNvGrpSpPr>
          <p:nvPr/>
        </p:nvGrpSpPr>
        <p:grpSpPr bwMode="auto">
          <a:xfrm>
            <a:off x="3386138" y="179388"/>
            <a:ext cx="604837" cy="898525"/>
            <a:chOff x="2084" y="953"/>
            <a:chExt cx="381" cy="566"/>
          </a:xfrm>
        </p:grpSpPr>
        <p:sp>
          <p:nvSpPr>
            <p:cNvPr id="88127" name="AutoShape 13"/>
            <p:cNvSpPr>
              <a:spLocks noChangeArrowheads="1"/>
            </p:cNvSpPr>
            <p:nvPr/>
          </p:nvSpPr>
          <p:spPr bwMode="auto">
            <a:xfrm rot="-5400000">
              <a:off x="2263" y="1317"/>
              <a:ext cx="202" cy="202"/>
            </a:xfrm>
            <a:prstGeom prst="triangle">
              <a:avLst>
                <a:gd name="adj" fmla="val 50000"/>
              </a:avLst>
            </a:prstGeom>
            <a:solidFill>
              <a:schemeClr val="bg2"/>
            </a:solidFill>
            <a:ln w="9525">
              <a:solidFill>
                <a:schemeClr val="bg1"/>
              </a:solidFill>
              <a:miter lim="800000"/>
              <a:headEnd/>
              <a:tailEnd/>
            </a:ln>
          </p:spPr>
          <p:txBody>
            <a:bodyPr wrap="none" anchor="ctr"/>
            <a:lstStyle/>
            <a:p>
              <a:endParaRPr lang="en-US"/>
            </a:p>
          </p:txBody>
        </p:sp>
        <p:sp>
          <p:nvSpPr>
            <p:cNvPr id="88128" name="AutoShape 14"/>
            <p:cNvSpPr>
              <a:spLocks noChangeArrowheads="1"/>
            </p:cNvSpPr>
            <p:nvPr/>
          </p:nvSpPr>
          <p:spPr bwMode="auto">
            <a:xfrm rot="5400000">
              <a:off x="2084" y="1317"/>
              <a:ext cx="202" cy="202"/>
            </a:xfrm>
            <a:prstGeom prst="triangle">
              <a:avLst>
                <a:gd name="adj" fmla="val 50000"/>
              </a:avLst>
            </a:prstGeom>
            <a:solidFill>
              <a:schemeClr val="bg2"/>
            </a:solidFill>
            <a:ln w="9525">
              <a:solidFill>
                <a:schemeClr val="bg1"/>
              </a:solidFill>
              <a:miter lim="800000"/>
              <a:headEnd/>
              <a:tailEnd/>
            </a:ln>
          </p:spPr>
          <p:txBody>
            <a:bodyPr wrap="none" anchor="ctr"/>
            <a:lstStyle/>
            <a:p>
              <a:endParaRPr lang="en-US"/>
            </a:p>
          </p:txBody>
        </p:sp>
        <p:sp>
          <p:nvSpPr>
            <p:cNvPr id="88129" name="Line 15"/>
            <p:cNvSpPr>
              <a:spLocks noChangeShapeType="1"/>
            </p:cNvSpPr>
            <p:nvPr/>
          </p:nvSpPr>
          <p:spPr bwMode="auto">
            <a:xfrm flipH="1" flipV="1">
              <a:off x="2272" y="1205"/>
              <a:ext cx="2" cy="211"/>
            </a:xfrm>
            <a:prstGeom prst="line">
              <a:avLst/>
            </a:prstGeom>
            <a:noFill/>
            <a:ln w="38100">
              <a:solidFill>
                <a:schemeClr val="bg1"/>
              </a:solidFill>
              <a:round/>
              <a:headEnd/>
              <a:tailEnd/>
            </a:ln>
          </p:spPr>
          <p:txBody>
            <a:bodyPr wrap="none" anchor="ctr"/>
            <a:lstStyle/>
            <a:p>
              <a:endParaRPr lang="en-US"/>
            </a:p>
          </p:txBody>
        </p:sp>
        <p:sp>
          <p:nvSpPr>
            <p:cNvPr id="88130" name="Oval 16"/>
            <p:cNvSpPr>
              <a:spLocks noChangeArrowheads="1"/>
            </p:cNvSpPr>
            <p:nvPr/>
          </p:nvSpPr>
          <p:spPr bwMode="auto">
            <a:xfrm>
              <a:off x="2124" y="960"/>
              <a:ext cx="286" cy="245"/>
            </a:xfrm>
            <a:prstGeom prst="ellipse">
              <a:avLst/>
            </a:prstGeom>
            <a:noFill/>
            <a:ln w="38100">
              <a:solidFill>
                <a:schemeClr val="bg1"/>
              </a:solidFill>
              <a:round/>
              <a:headEnd/>
              <a:tailEnd/>
            </a:ln>
          </p:spPr>
          <p:txBody>
            <a:bodyPr wrap="none" anchor="ctr"/>
            <a:lstStyle/>
            <a:p>
              <a:endParaRPr lang="en-US"/>
            </a:p>
          </p:txBody>
        </p:sp>
        <p:sp>
          <p:nvSpPr>
            <p:cNvPr id="88131" name="Text Box 17"/>
            <p:cNvSpPr txBox="1">
              <a:spLocks noChangeArrowheads="1"/>
            </p:cNvSpPr>
            <p:nvPr/>
          </p:nvSpPr>
          <p:spPr bwMode="auto">
            <a:xfrm>
              <a:off x="2144" y="953"/>
              <a:ext cx="200" cy="250"/>
            </a:xfrm>
            <a:prstGeom prst="rect">
              <a:avLst/>
            </a:prstGeom>
            <a:noFill/>
            <a:ln w="9525">
              <a:noFill/>
              <a:miter lim="800000"/>
              <a:headEnd/>
              <a:tailEnd/>
            </a:ln>
          </p:spPr>
          <p:txBody>
            <a:bodyPr>
              <a:spAutoFit/>
            </a:bodyPr>
            <a:lstStyle/>
            <a:p>
              <a:pPr algn="l">
                <a:spcBef>
                  <a:spcPct val="50000"/>
                </a:spcBef>
              </a:pPr>
              <a:r>
                <a:rPr lang="en-US" sz="2000">
                  <a:solidFill>
                    <a:schemeClr val="bg1"/>
                  </a:solidFill>
                </a:rPr>
                <a:t>M</a:t>
              </a:r>
            </a:p>
          </p:txBody>
        </p:sp>
      </p:grpSp>
      <p:grpSp>
        <p:nvGrpSpPr>
          <p:cNvPr id="88118" name="Group 42"/>
          <p:cNvGrpSpPr>
            <a:grpSpLocks/>
          </p:cNvGrpSpPr>
          <p:nvPr/>
        </p:nvGrpSpPr>
        <p:grpSpPr bwMode="auto">
          <a:xfrm>
            <a:off x="5149850" y="4364038"/>
            <a:ext cx="604838" cy="898525"/>
            <a:chOff x="2084" y="953"/>
            <a:chExt cx="381" cy="566"/>
          </a:xfrm>
        </p:grpSpPr>
        <p:sp>
          <p:nvSpPr>
            <p:cNvPr id="88122" name="AutoShape 43"/>
            <p:cNvSpPr>
              <a:spLocks noChangeArrowheads="1"/>
            </p:cNvSpPr>
            <p:nvPr/>
          </p:nvSpPr>
          <p:spPr bwMode="auto">
            <a:xfrm rot="-5400000">
              <a:off x="2263" y="1317"/>
              <a:ext cx="202" cy="202"/>
            </a:xfrm>
            <a:prstGeom prst="triangle">
              <a:avLst>
                <a:gd name="adj" fmla="val 50000"/>
              </a:avLst>
            </a:prstGeom>
            <a:solidFill>
              <a:schemeClr val="bg2"/>
            </a:solidFill>
            <a:ln w="9525">
              <a:solidFill>
                <a:schemeClr val="bg1"/>
              </a:solidFill>
              <a:miter lim="800000"/>
              <a:headEnd/>
              <a:tailEnd/>
            </a:ln>
          </p:spPr>
          <p:txBody>
            <a:bodyPr wrap="none" anchor="ctr"/>
            <a:lstStyle/>
            <a:p>
              <a:endParaRPr lang="en-US"/>
            </a:p>
          </p:txBody>
        </p:sp>
        <p:sp>
          <p:nvSpPr>
            <p:cNvPr id="88123" name="AutoShape 44"/>
            <p:cNvSpPr>
              <a:spLocks noChangeArrowheads="1"/>
            </p:cNvSpPr>
            <p:nvPr/>
          </p:nvSpPr>
          <p:spPr bwMode="auto">
            <a:xfrm rot="5400000">
              <a:off x="2084" y="1317"/>
              <a:ext cx="202" cy="202"/>
            </a:xfrm>
            <a:prstGeom prst="triangle">
              <a:avLst>
                <a:gd name="adj" fmla="val 50000"/>
              </a:avLst>
            </a:prstGeom>
            <a:solidFill>
              <a:schemeClr val="bg2"/>
            </a:solidFill>
            <a:ln w="9525">
              <a:solidFill>
                <a:schemeClr val="bg1"/>
              </a:solidFill>
              <a:miter lim="800000"/>
              <a:headEnd/>
              <a:tailEnd/>
            </a:ln>
          </p:spPr>
          <p:txBody>
            <a:bodyPr wrap="none" anchor="ctr"/>
            <a:lstStyle/>
            <a:p>
              <a:endParaRPr lang="en-US"/>
            </a:p>
          </p:txBody>
        </p:sp>
        <p:sp>
          <p:nvSpPr>
            <p:cNvPr id="88124" name="Line 45"/>
            <p:cNvSpPr>
              <a:spLocks noChangeShapeType="1"/>
            </p:cNvSpPr>
            <p:nvPr/>
          </p:nvSpPr>
          <p:spPr bwMode="auto">
            <a:xfrm flipH="1" flipV="1">
              <a:off x="2272" y="1205"/>
              <a:ext cx="2" cy="211"/>
            </a:xfrm>
            <a:prstGeom prst="line">
              <a:avLst/>
            </a:prstGeom>
            <a:noFill/>
            <a:ln w="38100">
              <a:solidFill>
                <a:schemeClr val="bg1"/>
              </a:solidFill>
              <a:round/>
              <a:headEnd/>
              <a:tailEnd/>
            </a:ln>
          </p:spPr>
          <p:txBody>
            <a:bodyPr wrap="none" anchor="ctr"/>
            <a:lstStyle/>
            <a:p>
              <a:endParaRPr lang="en-US"/>
            </a:p>
          </p:txBody>
        </p:sp>
        <p:sp>
          <p:nvSpPr>
            <p:cNvPr id="88125" name="Oval 46"/>
            <p:cNvSpPr>
              <a:spLocks noChangeArrowheads="1"/>
            </p:cNvSpPr>
            <p:nvPr/>
          </p:nvSpPr>
          <p:spPr bwMode="auto">
            <a:xfrm>
              <a:off x="2124" y="960"/>
              <a:ext cx="286" cy="245"/>
            </a:xfrm>
            <a:prstGeom prst="ellipse">
              <a:avLst/>
            </a:prstGeom>
            <a:noFill/>
            <a:ln w="38100">
              <a:solidFill>
                <a:schemeClr val="bg1"/>
              </a:solidFill>
              <a:round/>
              <a:headEnd/>
              <a:tailEnd/>
            </a:ln>
          </p:spPr>
          <p:txBody>
            <a:bodyPr wrap="none" anchor="ctr"/>
            <a:lstStyle/>
            <a:p>
              <a:endParaRPr lang="en-US"/>
            </a:p>
          </p:txBody>
        </p:sp>
        <p:sp>
          <p:nvSpPr>
            <p:cNvPr id="88126" name="Text Box 47"/>
            <p:cNvSpPr txBox="1">
              <a:spLocks noChangeArrowheads="1"/>
            </p:cNvSpPr>
            <p:nvPr/>
          </p:nvSpPr>
          <p:spPr bwMode="auto">
            <a:xfrm>
              <a:off x="2144" y="953"/>
              <a:ext cx="200" cy="250"/>
            </a:xfrm>
            <a:prstGeom prst="rect">
              <a:avLst/>
            </a:prstGeom>
            <a:noFill/>
            <a:ln w="9525">
              <a:noFill/>
              <a:miter lim="800000"/>
              <a:headEnd/>
              <a:tailEnd/>
            </a:ln>
          </p:spPr>
          <p:txBody>
            <a:bodyPr>
              <a:spAutoFit/>
            </a:bodyPr>
            <a:lstStyle/>
            <a:p>
              <a:pPr algn="l">
                <a:spcBef>
                  <a:spcPct val="50000"/>
                </a:spcBef>
              </a:pPr>
              <a:r>
                <a:rPr lang="en-US" sz="2000">
                  <a:solidFill>
                    <a:schemeClr val="bg1"/>
                  </a:solidFill>
                </a:rPr>
                <a:t>M</a:t>
              </a:r>
            </a:p>
          </p:txBody>
        </p:sp>
      </p:grpSp>
      <p:grpSp>
        <p:nvGrpSpPr>
          <p:cNvPr id="88119" name="Group 92"/>
          <p:cNvGrpSpPr>
            <a:grpSpLocks/>
          </p:cNvGrpSpPr>
          <p:nvPr/>
        </p:nvGrpSpPr>
        <p:grpSpPr bwMode="auto">
          <a:xfrm>
            <a:off x="2247900" y="852488"/>
            <a:ext cx="285750" cy="523875"/>
            <a:chOff x="1305" y="552"/>
            <a:chExt cx="180" cy="330"/>
          </a:xfrm>
        </p:grpSpPr>
        <p:sp>
          <p:nvSpPr>
            <p:cNvPr id="88120" name="AutoShape 93"/>
            <p:cNvSpPr>
              <a:spLocks noChangeArrowheads="1"/>
            </p:cNvSpPr>
            <p:nvPr/>
          </p:nvSpPr>
          <p:spPr bwMode="auto">
            <a:xfrm>
              <a:off x="1305" y="717"/>
              <a:ext cx="177" cy="165"/>
            </a:xfrm>
            <a:prstGeom prst="triangle">
              <a:avLst>
                <a:gd name="adj" fmla="val 50000"/>
              </a:avLst>
            </a:prstGeom>
            <a:solidFill>
              <a:schemeClr val="bg2"/>
            </a:solidFill>
            <a:ln w="9525">
              <a:solidFill>
                <a:schemeClr val="bg1"/>
              </a:solidFill>
              <a:miter lim="800000"/>
              <a:headEnd/>
              <a:tailEnd/>
            </a:ln>
          </p:spPr>
          <p:txBody>
            <a:bodyPr wrap="none" anchor="ctr"/>
            <a:lstStyle/>
            <a:p>
              <a:endParaRPr lang="en-US"/>
            </a:p>
          </p:txBody>
        </p:sp>
        <p:sp>
          <p:nvSpPr>
            <p:cNvPr id="88121" name="AutoShape 94"/>
            <p:cNvSpPr>
              <a:spLocks noChangeArrowheads="1"/>
            </p:cNvSpPr>
            <p:nvPr/>
          </p:nvSpPr>
          <p:spPr bwMode="auto">
            <a:xfrm rot="10800000">
              <a:off x="1308" y="552"/>
              <a:ext cx="177" cy="165"/>
            </a:xfrm>
            <a:prstGeom prst="triangle">
              <a:avLst>
                <a:gd name="adj" fmla="val 50000"/>
              </a:avLst>
            </a:prstGeom>
            <a:solidFill>
              <a:schemeClr val="bg2"/>
            </a:solidFill>
            <a:ln w="9525">
              <a:solidFill>
                <a:schemeClr val="bg1"/>
              </a:solidFill>
              <a:miter lim="800000"/>
              <a:headEnd/>
              <a:tailEnd/>
            </a:ln>
          </p:spPr>
          <p:txBody>
            <a:bodyPr wrap="none" anchor="ctr"/>
            <a:lstStyle/>
            <a:p>
              <a:endParaRPr lang="en-US"/>
            </a:p>
          </p:txBody>
        </p:sp>
      </p:grpSp>
      <p:sp>
        <p:nvSpPr>
          <p:cNvPr id="116" name="TextBox 115"/>
          <p:cNvSpPr txBox="1"/>
          <p:nvPr/>
        </p:nvSpPr>
        <p:spPr>
          <a:xfrm>
            <a:off x="238125" y="6294438"/>
            <a:ext cx="1381125" cy="461665"/>
          </a:xfrm>
          <a:prstGeom prst="rect">
            <a:avLst/>
          </a:prstGeom>
          <a:noFill/>
        </p:spPr>
        <p:txBody>
          <a:bodyPr wrap="square" rtlCol="0">
            <a:spAutoFit/>
          </a:bodyPr>
          <a:lstStyle/>
          <a:p>
            <a:r>
              <a:rPr lang="en-US" sz="2400" dirty="0" smtClean="0">
                <a:solidFill>
                  <a:schemeClr val="bg1"/>
                </a:solidFill>
              </a:rPr>
              <a:t>Pg. 27</a:t>
            </a:r>
            <a:endParaRPr lang="en-US" sz="2400" dirty="0">
              <a:solidFill>
                <a:schemeClr val="bg1"/>
              </a:solidFill>
            </a:endParaRPr>
          </a:p>
        </p:txBody>
      </p:sp>
    </p:spTree>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9090" name="Group 2"/>
          <p:cNvGrpSpPr>
            <a:grpSpLocks/>
          </p:cNvGrpSpPr>
          <p:nvPr/>
        </p:nvGrpSpPr>
        <p:grpSpPr bwMode="auto">
          <a:xfrm>
            <a:off x="1619250" y="2114550"/>
            <a:ext cx="889000" cy="666750"/>
            <a:chOff x="1020" y="1332"/>
            <a:chExt cx="560" cy="420"/>
          </a:xfrm>
        </p:grpSpPr>
        <p:sp>
          <p:nvSpPr>
            <p:cNvPr id="89202" name="Rectangle 3"/>
            <p:cNvSpPr>
              <a:spLocks noChangeArrowheads="1"/>
            </p:cNvSpPr>
            <p:nvPr/>
          </p:nvSpPr>
          <p:spPr bwMode="auto">
            <a:xfrm>
              <a:off x="1220" y="1332"/>
              <a:ext cx="360" cy="176"/>
            </a:xfrm>
            <a:prstGeom prst="rect">
              <a:avLst/>
            </a:prstGeom>
            <a:noFill/>
            <a:ln w="38100">
              <a:solidFill>
                <a:srgbClr val="66FF66"/>
              </a:solidFill>
              <a:miter lim="800000"/>
              <a:headEnd/>
              <a:tailEnd/>
            </a:ln>
          </p:spPr>
          <p:txBody>
            <a:bodyPr wrap="none" anchor="ctr"/>
            <a:lstStyle/>
            <a:p>
              <a:endParaRPr lang="en-US"/>
            </a:p>
          </p:txBody>
        </p:sp>
        <p:sp>
          <p:nvSpPr>
            <p:cNvPr id="89203" name="Oval 4"/>
            <p:cNvSpPr>
              <a:spLocks noChangeArrowheads="1"/>
            </p:cNvSpPr>
            <p:nvPr/>
          </p:nvSpPr>
          <p:spPr bwMode="auto">
            <a:xfrm>
              <a:off x="1020" y="1332"/>
              <a:ext cx="420" cy="420"/>
            </a:xfrm>
            <a:prstGeom prst="ellipse">
              <a:avLst/>
            </a:prstGeom>
            <a:solidFill>
              <a:schemeClr val="tx2"/>
            </a:solidFill>
            <a:ln w="38100">
              <a:solidFill>
                <a:srgbClr val="66FF66"/>
              </a:solidFill>
              <a:round/>
              <a:headEnd/>
              <a:tailEnd/>
            </a:ln>
          </p:spPr>
          <p:txBody>
            <a:bodyPr wrap="none" anchor="ctr"/>
            <a:lstStyle/>
            <a:p>
              <a:endParaRPr lang="en-US"/>
            </a:p>
          </p:txBody>
        </p:sp>
      </p:grpSp>
      <p:grpSp>
        <p:nvGrpSpPr>
          <p:cNvPr id="89091" name="Group 5"/>
          <p:cNvGrpSpPr>
            <a:grpSpLocks/>
          </p:cNvGrpSpPr>
          <p:nvPr/>
        </p:nvGrpSpPr>
        <p:grpSpPr bwMode="auto">
          <a:xfrm>
            <a:off x="7312025" y="304800"/>
            <a:ext cx="1409700" cy="2609850"/>
            <a:chOff x="4606" y="192"/>
            <a:chExt cx="888" cy="1644"/>
          </a:xfrm>
        </p:grpSpPr>
        <p:sp>
          <p:nvSpPr>
            <p:cNvPr id="89196" name="Oval 6"/>
            <p:cNvSpPr>
              <a:spLocks noChangeArrowheads="1"/>
            </p:cNvSpPr>
            <p:nvPr/>
          </p:nvSpPr>
          <p:spPr bwMode="auto">
            <a:xfrm>
              <a:off x="4774" y="1260"/>
              <a:ext cx="554" cy="576"/>
            </a:xfrm>
            <a:prstGeom prst="ellipse">
              <a:avLst/>
            </a:prstGeom>
            <a:noFill/>
            <a:ln w="38100">
              <a:solidFill>
                <a:schemeClr val="bg1"/>
              </a:solidFill>
              <a:round/>
              <a:headEnd/>
              <a:tailEnd/>
            </a:ln>
          </p:spPr>
          <p:txBody>
            <a:bodyPr wrap="none" anchor="ctr"/>
            <a:lstStyle/>
            <a:p>
              <a:endParaRPr lang="en-US"/>
            </a:p>
          </p:txBody>
        </p:sp>
        <p:sp>
          <p:nvSpPr>
            <p:cNvPr id="89197" name="Rectangle 7"/>
            <p:cNvSpPr>
              <a:spLocks noChangeArrowheads="1"/>
            </p:cNvSpPr>
            <p:nvPr/>
          </p:nvSpPr>
          <p:spPr bwMode="auto">
            <a:xfrm>
              <a:off x="4776" y="960"/>
              <a:ext cx="552" cy="588"/>
            </a:xfrm>
            <a:prstGeom prst="rect">
              <a:avLst/>
            </a:prstGeom>
            <a:solidFill>
              <a:schemeClr val="tx2"/>
            </a:solidFill>
            <a:ln w="38100">
              <a:solidFill>
                <a:schemeClr val="bg1"/>
              </a:solidFill>
              <a:miter lim="800000"/>
              <a:headEnd/>
              <a:tailEnd/>
            </a:ln>
          </p:spPr>
          <p:txBody>
            <a:bodyPr wrap="none" anchor="ctr"/>
            <a:lstStyle/>
            <a:p>
              <a:endParaRPr lang="en-US"/>
            </a:p>
          </p:txBody>
        </p:sp>
        <p:sp>
          <p:nvSpPr>
            <p:cNvPr id="89198" name="Oval 8"/>
            <p:cNvSpPr>
              <a:spLocks noChangeArrowheads="1"/>
            </p:cNvSpPr>
            <p:nvPr/>
          </p:nvSpPr>
          <p:spPr bwMode="auto">
            <a:xfrm>
              <a:off x="4616" y="192"/>
              <a:ext cx="874" cy="576"/>
            </a:xfrm>
            <a:prstGeom prst="ellipse">
              <a:avLst/>
            </a:prstGeom>
            <a:solidFill>
              <a:schemeClr val="tx1"/>
            </a:solidFill>
            <a:ln w="38100">
              <a:solidFill>
                <a:schemeClr val="bg1"/>
              </a:solidFill>
              <a:round/>
              <a:headEnd/>
              <a:tailEnd/>
            </a:ln>
          </p:spPr>
          <p:txBody>
            <a:bodyPr wrap="none" anchor="ctr"/>
            <a:lstStyle/>
            <a:p>
              <a:endParaRPr lang="en-US"/>
            </a:p>
          </p:txBody>
        </p:sp>
        <p:sp>
          <p:nvSpPr>
            <p:cNvPr id="89199" name="Rectangle 9"/>
            <p:cNvSpPr>
              <a:spLocks noChangeArrowheads="1"/>
            </p:cNvSpPr>
            <p:nvPr/>
          </p:nvSpPr>
          <p:spPr bwMode="auto">
            <a:xfrm>
              <a:off x="4614" y="504"/>
              <a:ext cx="876" cy="318"/>
            </a:xfrm>
            <a:prstGeom prst="rect">
              <a:avLst/>
            </a:prstGeom>
            <a:solidFill>
              <a:schemeClr val="tx2"/>
            </a:solidFill>
            <a:ln w="38100">
              <a:solidFill>
                <a:schemeClr val="bg1"/>
              </a:solidFill>
              <a:miter lim="800000"/>
              <a:headEnd/>
              <a:tailEnd/>
            </a:ln>
          </p:spPr>
          <p:txBody>
            <a:bodyPr wrap="none" anchor="ctr"/>
            <a:lstStyle/>
            <a:p>
              <a:endParaRPr lang="en-US"/>
            </a:p>
          </p:txBody>
        </p:sp>
        <p:sp>
          <p:nvSpPr>
            <p:cNvPr id="89200" name="Line 10"/>
            <p:cNvSpPr>
              <a:spLocks noChangeShapeType="1"/>
            </p:cNvSpPr>
            <p:nvPr/>
          </p:nvSpPr>
          <p:spPr bwMode="auto">
            <a:xfrm flipV="1">
              <a:off x="5326" y="826"/>
              <a:ext cx="168" cy="150"/>
            </a:xfrm>
            <a:prstGeom prst="line">
              <a:avLst/>
            </a:prstGeom>
            <a:noFill/>
            <a:ln w="38100">
              <a:solidFill>
                <a:schemeClr val="bg1"/>
              </a:solidFill>
              <a:round/>
              <a:headEnd/>
              <a:tailEnd/>
            </a:ln>
          </p:spPr>
          <p:txBody>
            <a:bodyPr wrap="none" anchor="ctr"/>
            <a:lstStyle/>
            <a:p>
              <a:endParaRPr lang="en-US"/>
            </a:p>
          </p:txBody>
        </p:sp>
        <p:sp>
          <p:nvSpPr>
            <p:cNvPr id="89201" name="Line 11"/>
            <p:cNvSpPr>
              <a:spLocks noChangeShapeType="1"/>
            </p:cNvSpPr>
            <p:nvPr/>
          </p:nvSpPr>
          <p:spPr bwMode="auto">
            <a:xfrm flipH="1" flipV="1">
              <a:off x="4606" y="822"/>
              <a:ext cx="190" cy="136"/>
            </a:xfrm>
            <a:prstGeom prst="line">
              <a:avLst/>
            </a:prstGeom>
            <a:noFill/>
            <a:ln w="38100">
              <a:solidFill>
                <a:schemeClr val="bg1"/>
              </a:solidFill>
              <a:round/>
              <a:headEnd/>
              <a:tailEnd/>
            </a:ln>
          </p:spPr>
          <p:txBody>
            <a:bodyPr wrap="none" anchor="ctr"/>
            <a:lstStyle/>
            <a:p>
              <a:endParaRPr lang="en-US"/>
            </a:p>
          </p:txBody>
        </p:sp>
      </p:grpSp>
      <p:grpSp>
        <p:nvGrpSpPr>
          <p:cNvPr id="89092" name="Group 36"/>
          <p:cNvGrpSpPr>
            <a:grpSpLocks/>
          </p:cNvGrpSpPr>
          <p:nvPr/>
        </p:nvGrpSpPr>
        <p:grpSpPr bwMode="auto">
          <a:xfrm>
            <a:off x="1638300" y="4953000"/>
            <a:ext cx="889000" cy="666750"/>
            <a:chOff x="1020" y="1332"/>
            <a:chExt cx="560" cy="420"/>
          </a:xfrm>
        </p:grpSpPr>
        <p:sp>
          <p:nvSpPr>
            <p:cNvPr id="89194" name="Rectangle 37"/>
            <p:cNvSpPr>
              <a:spLocks noChangeArrowheads="1"/>
            </p:cNvSpPr>
            <p:nvPr/>
          </p:nvSpPr>
          <p:spPr bwMode="auto">
            <a:xfrm>
              <a:off x="1220" y="1332"/>
              <a:ext cx="360" cy="176"/>
            </a:xfrm>
            <a:prstGeom prst="rect">
              <a:avLst/>
            </a:prstGeom>
            <a:noFill/>
            <a:ln w="38100">
              <a:solidFill>
                <a:srgbClr val="66FF66"/>
              </a:solidFill>
              <a:miter lim="800000"/>
              <a:headEnd/>
              <a:tailEnd/>
            </a:ln>
          </p:spPr>
          <p:txBody>
            <a:bodyPr wrap="none" anchor="ctr"/>
            <a:lstStyle/>
            <a:p>
              <a:endParaRPr lang="en-US"/>
            </a:p>
          </p:txBody>
        </p:sp>
        <p:sp>
          <p:nvSpPr>
            <p:cNvPr id="89195" name="Oval 38"/>
            <p:cNvSpPr>
              <a:spLocks noChangeArrowheads="1"/>
            </p:cNvSpPr>
            <p:nvPr/>
          </p:nvSpPr>
          <p:spPr bwMode="auto">
            <a:xfrm>
              <a:off x="1020" y="1332"/>
              <a:ext cx="420" cy="420"/>
            </a:xfrm>
            <a:prstGeom prst="ellipse">
              <a:avLst/>
            </a:prstGeom>
            <a:solidFill>
              <a:schemeClr val="tx2"/>
            </a:solidFill>
            <a:ln w="38100">
              <a:solidFill>
                <a:srgbClr val="66FF66"/>
              </a:solidFill>
              <a:round/>
              <a:headEnd/>
              <a:tailEnd/>
            </a:ln>
          </p:spPr>
          <p:txBody>
            <a:bodyPr wrap="none" anchor="ctr"/>
            <a:lstStyle/>
            <a:p>
              <a:endParaRPr lang="en-US"/>
            </a:p>
          </p:txBody>
        </p:sp>
      </p:grpSp>
      <p:sp>
        <p:nvSpPr>
          <p:cNvPr id="89093" name="Line 39"/>
          <p:cNvSpPr>
            <a:spLocks noChangeShapeType="1"/>
          </p:cNvSpPr>
          <p:nvPr/>
        </p:nvSpPr>
        <p:spPr bwMode="auto">
          <a:xfrm>
            <a:off x="2495550" y="2238375"/>
            <a:ext cx="4395788" cy="0"/>
          </a:xfrm>
          <a:prstGeom prst="line">
            <a:avLst/>
          </a:prstGeom>
          <a:noFill/>
          <a:ln w="38100">
            <a:solidFill>
              <a:schemeClr val="bg1"/>
            </a:solidFill>
            <a:round/>
            <a:headEnd/>
            <a:tailEnd/>
          </a:ln>
        </p:spPr>
        <p:txBody>
          <a:bodyPr wrap="none" anchor="ctr"/>
          <a:lstStyle/>
          <a:p>
            <a:endParaRPr lang="en-US"/>
          </a:p>
        </p:txBody>
      </p:sp>
      <p:sp>
        <p:nvSpPr>
          <p:cNvPr id="89094" name="Line 40"/>
          <p:cNvSpPr>
            <a:spLocks noChangeShapeType="1"/>
          </p:cNvSpPr>
          <p:nvPr/>
        </p:nvSpPr>
        <p:spPr bwMode="auto">
          <a:xfrm flipV="1">
            <a:off x="6877050" y="960438"/>
            <a:ext cx="3175" cy="1287462"/>
          </a:xfrm>
          <a:prstGeom prst="line">
            <a:avLst/>
          </a:prstGeom>
          <a:noFill/>
          <a:ln w="38100">
            <a:solidFill>
              <a:schemeClr val="bg1"/>
            </a:solidFill>
            <a:round/>
            <a:headEnd/>
            <a:tailEnd/>
          </a:ln>
        </p:spPr>
        <p:txBody>
          <a:bodyPr wrap="none" anchor="ctr"/>
          <a:lstStyle/>
          <a:p>
            <a:endParaRPr lang="en-US"/>
          </a:p>
        </p:txBody>
      </p:sp>
      <p:sp>
        <p:nvSpPr>
          <p:cNvPr id="89095" name="Line 41"/>
          <p:cNvSpPr>
            <a:spLocks noChangeShapeType="1"/>
          </p:cNvSpPr>
          <p:nvPr/>
        </p:nvSpPr>
        <p:spPr bwMode="auto">
          <a:xfrm>
            <a:off x="6867525" y="962025"/>
            <a:ext cx="457200" cy="0"/>
          </a:xfrm>
          <a:prstGeom prst="line">
            <a:avLst/>
          </a:prstGeom>
          <a:noFill/>
          <a:ln w="38100">
            <a:solidFill>
              <a:schemeClr val="bg1"/>
            </a:solidFill>
            <a:round/>
            <a:headEnd/>
            <a:tailEnd/>
          </a:ln>
        </p:spPr>
        <p:txBody>
          <a:bodyPr wrap="none" anchor="ctr"/>
          <a:lstStyle/>
          <a:p>
            <a:endParaRPr lang="en-US"/>
          </a:p>
        </p:txBody>
      </p:sp>
      <p:grpSp>
        <p:nvGrpSpPr>
          <p:cNvPr id="89096" name="Group 48"/>
          <p:cNvGrpSpPr>
            <a:grpSpLocks/>
          </p:cNvGrpSpPr>
          <p:nvPr/>
        </p:nvGrpSpPr>
        <p:grpSpPr bwMode="auto">
          <a:xfrm>
            <a:off x="7350125" y="3219450"/>
            <a:ext cx="1409700" cy="2609850"/>
            <a:chOff x="4606" y="192"/>
            <a:chExt cx="888" cy="1644"/>
          </a:xfrm>
        </p:grpSpPr>
        <p:sp>
          <p:nvSpPr>
            <p:cNvPr id="89188" name="Oval 49"/>
            <p:cNvSpPr>
              <a:spLocks noChangeArrowheads="1"/>
            </p:cNvSpPr>
            <p:nvPr/>
          </p:nvSpPr>
          <p:spPr bwMode="auto">
            <a:xfrm>
              <a:off x="4774" y="1260"/>
              <a:ext cx="554" cy="576"/>
            </a:xfrm>
            <a:prstGeom prst="ellipse">
              <a:avLst/>
            </a:prstGeom>
            <a:noFill/>
            <a:ln w="38100">
              <a:solidFill>
                <a:schemeClr val="bg1"/>
              </a:solidFill>
              <a:round/>
              <a:headEnd/>
              <a:tailEnd/>
            </a:ln>
          </p:spPr>
          <p:txBody>
            <a:bodyPr wrap="none" anchor="ctr"/>
            <a:lstStyle/>
            <a:p>
              <a:endParaRPr lang="en-US"/>
            </a:p>
          </p:txBody>
        </p:sp>
        <p:sp>
          <p:nvSpPr>
            <p:cNvPr id="89189" name="Rectangle 50"/>
            <p:cNvSpPr>
              <a:spLocks noChangeArrowheads="1"/>
            </p:cNvSpPr>
            <p:nvPr/>
          </p:nvSpPr>
          <p:spPr bwMode="auto">
            <a:xfrm>
              <a:off x="4776" y="960"/>
              <a:ext cx="552" cy="588"/>
            </a:xfrm>
            <a:prstGeom prst="rect">
              <a:avLst/>
            </a:prstGeom>
            <a:solidFill>
              <a:schemeClr val="tx2"/>
            </a:solidFill>
            <a:ln w="38100">
              <a:solidFill>
                <a:schemeClr val="bg1"/>
              </a:solidFill>
              <a:miter lim="800000"/>
              <a:headEnd/>
              <a:tailEnd/>
            </a:ln>
          </p:spPr>
          <p:txBody>
            <a:bodyPr wrap="none" anchor="ctr"/>
            <a:lstStyle/>
            <a:p>
              <a:endParaRPr lang="en-US"/>
            </a:p>
          </p:txBody>
        </p:sp>
        <p:sp>
          <p:nvSpPr>
            <p:cNvPr id="89190" name="Oval 51"/>
            <p:cNvSpPr>
              <a:spLocks noChangeArrowheads="1"/>
            </p:cNvSpPr>
            <p:nvPr/>
          </p:nvSpPr>
          <p:spPr bwMode="auto">
            <a:xfrm>
              <a:off x="4616" y="192"/>
              <a:ext cx="874" cy="576"/>
            </a:xfrm>
            <a:prstGeom prst="ellipse">
              <a:avLst/>
            </a:prstGeom>
            <a:solidFill>
              <a:schemeClr val="tx1"/>
            </a:solidFill>
            <a:ln w="38100">
              <a:solidFill>
                <a:schemeClr val="bg1"/>
              </a:solidFill>
              <a:round/>
              <a:headEnd/>
              <a:tailEnd/>
            </a:ln>
          </p:spPr>
          <p:txBody>
            <a:bodyPr wrap="none" anchor="ctr"/>
            <a:lstStyle/>
            <a:p>
              <a:endParaRPr lang="en-US"/>
            </a:p>
          </p:txBody>
        </p:sp>
        <p:sp>
          <p:nvSpPr>
            <p:cNvPr id="89191" name="Rectangle 52"/>
            <p:cNvSpPr>
              <a:spLocks noChangeArrowheads="1"/>
            </p:cNvSpPr>
            <p:nvPr/>
          </p:nvSpPr>
          <p:spPr bwMode="auto">
            <a:xfrm>
              <a:off x="4614" y="504"/>
              <a:ext cx="876" cy="318"/>
            </a:xfrm>
            <a:prstGeom prst="rect">
              <a:avLst/>
            </a:prstGeom>
            <a:solidFill>
              <a:schemeClr val="tx2"/>
            </a:solidFill>
            <a:ln w="38100">
              <a:solidFill>
                <a:schemeClr val="bg1"/>
              </a:solidFill>
              <a:miter lim="800000"/>
              <a:headEnd/>
              <a:tailEnd/>
            </a:ln>
          </p:spPr>
          <p:txBody>
            <a:bodyPr wrap="none" anchor="ctr"/>
            <a:lstStyle/>
            <a:p>
              <a:endParaRPr lang="en-US"/>
            </a:p>
          </p:txBody>
        </p:sp>
        <p:sp>
          <p:nvSpPr>
            <p:cNvPr id="89192" name="Line 53"/>
            <p:cNvSpPr>
              <a:spLocks noChangeShapeType="1"/>
            </p:cNvSpPr>
            <p:nvPr/>
          </p:nvSpPr>
          <p:spPr bwMode="auto">
            <a:xfrm flipV="1">
              <a:off x="5326" y="826"/>
              <a:ext cx="168" cy="150"/>
            </a:xfrm>
            <a:prstGeom prst="line">
              <a:avLst/>
            </a:prstGeom>
            <a:noFill/>
            <a:ln w="38100">
              <a:solidFill>
                <a:schemeClr val="bg1"/>
              </a:solidFill>
              <a:round/>
              <a:headEnd/>
              <a:tailEnd/>
            </a:ln>
          </p:spPr>
          <p:txBody>
            <a:bodyPr wrap="none" anchor="ctr"/>
            <a:lstStyle/>
            <a:p>
              <a:endParaRPr lang="en-US"/>
            </a:p>
          </p:txBody>
        </p:sp>
        <p:sp>
          <p:nvSpPr>
            <p:cNvPr id="89193" name="Line 54"/>
            <p:cNvSpPr>
              <a:spLocks noChangeShapeType="1"/>
            </p:cNvSpPr>
            <p:nvPr/>
          </p:nvSpPr>
          <p:spPr bwMode="auto">
            <a:xfrm flipH="1" flipV="1">
              <a:off x="4606" y="822"/>
              <a:ext cx="190" cy="136"/>
            </a:xfrm>
            <a:prstGeom prst="line">
              <a:avLst/>
            </a:prstGeom>
            <a:noFill/>
            <a:ln w="38100">
              <a:solidFill>
                <a:schemeClr val="bg1"/>
              </a:solidFill>
              <a:round/>
              <a:headEnd/>
              <a:tailEnd/>
            </a:ln>
          </p:spPr>
          <p:txBody>
            <a:bodyPr wrap="none" anchor="ctr"/>
            <a:lstStyle/>
            <a:p>
              <a:endParaRPr lang="en-US"/>
            </a:p>
          </p:txBody>
        </p:sp>
      </p:grpSp>
      <p:sp>
        <p:nvSpPr>
          <p:cNvPr id="89097" name="Line 55"/>
          <p:cNvSpPr>
            <a:spLocks noChangeShapeType="1"/>
          </p:cNvSpPr>
          <p:nvPr/>
        </p:nvSpPr>
        <p:spPr bwMode="auto">
          <a:xfrm flipV="1">
            <a:off x="6891338" y="3838575"/>
            <a:ext cx="474662" cy="0"/>
          </a:xfrm>
          <a:prstGeom prst="line">
            <a:avLst/>
          </a:prstGeom>
          <a:noFill/>
          <a:ln w="57150">
            <a:solidFill>
              <a:srgbClr val="66FF66"/>
            </a:solidFill>
            <a:round/>
            <a:headEnd/>
            <a:tailEnd/>
          </a:ln>
        </p:spPr>
        <p:txBody>
          <a:bodyPr wrap="none" anchor="ctr"/>
          <a:lstStyle/>
          <a:p>
            <a:endParaRPr lang="en-US"/>
          </a:p>
        </p:txBody>
      </p:sp>
      <p:sp>
        <p:nvSpPr>
          <p:cNvPr id="89098" name="Line 56"/>
          <p:cNvSpPr>
            <a:spLocks noChangeShapeType="1"/>
          </p:cNvSpPr>
          <p:nvPr/>
        </p:nvSpPr>
        <p:spPr bwMode="auto">
          <a:xfrm flipV="1">
            <a:off x="6915150" y="3824288"/>
            <a:ext cx="0" cy="1300162"/>
          </a:xfrm>
          <a:prstGeom prst="line">
            <a:avLst/>
          </a:prstGeom>
          <a:noFill/>
          <a:ln w="57150">
            <a:solidFill>
              <a:srgbClr val="66FF66"/>
            </a:solidFill>
            <a:round/>
            <a:headEnd/>
            <a:tailEnd/>
          </a:ln>
        </p:spPr>
        <p:txBody>
          <a:bodyPr wrap="none" anchor="ctr"/>
          <a:lstStyle/>
          <a:p>
            <a:endParaRPr lang="en-US"/>
          </a:p>
        </p:txBody>
      </p:sp>
      <p:sp>
        <p:nvSpPr>
          <p:cNvPr id="89099" name="Line 57"/>
          <p:cNvSpPr>
            <a:spLocks noChangeShapeType="1"/>
          </p:cNvSpPr>
          <p:nvPr/>
        </p:nvSpPr>
        <p:spPr bwMode="auto">
          <a:xfrm>
            <a:off x="2552700" y="5108575"/>
            <a:ext cx="4371975" cy="0"/>
          </a:xfrm>
          <a:prstGeom prst="line">
            <a:avLst/>
          </a:prstGeom>
          <a:noFill/>
          <a:ln w="57150">
            <a:solidFill>
              <a:srgbClr val="66FF66"/>
            </a:solidFill>
            <a:round/>
            <a:headEnd/>
            <a:tailEnd/>
          </a:ln>
        </p:spPr>
        <p:txBody>
          <a:bodyPr wrap="none" anchor="ctr"/>
          <a:lstStyle/>
          <a:p>
            <a:endParaRPr lang="en-US"/>
          </a:p>
        </p:txBody>
      </p:sp>
      <p:sp>
        <p:nvSpPr>
          <p:cNvPr id="89100" name="Freeform 58"/>
          <p:cNvSpPr>
            <a:spLocks/>
          </p:cNvSpPr>
          <p:nvPr/>
        </p:nvSpPr>
        <p:spPr bwMode="auto">
          <a:xfrm>
            <a:off x="3009900" y="927100"/>
            <a:ext cx="3086100" cy="1308100"/>
          </a:xfrm>
          <a:custGeom>
            <a:avLst/>
            <a:gdLst>
              <a:gd name="T0" fmla="*/ 0 w 1944"/>
              <a:gd name="T1" fmla="*/ 2076608928 h 824"/>
              <a:gd name="T2" fmla="*/ 0 w 1944"/>
              <a:gd name="T3" fmla="*/ 0 h 824"/>
              <a:gd name="T4" fmla="*/ 2147483647 w 1944"/>
              <a:gd name="T5" fmla="*/ 0 h 824"/>
              <a:gd name="T6" fmla="*/ 2147483647 w 1944"/>
              <a:gd name="T7" fmla="*/ 1935480220 h 824"/>
              <a:gd name="T8" fmla="*/ 0 60000 65536"/>
              <a:gd name="T9" fmla="*/ 0 60000 65536"/>
              <a:gd name="T10" fmla="*/ 0 60000 65536"/>
              <a:gd name="T11" fmla="*/ 0 60000 65536"/>
              <a:gd name="T12" fmla="*/ 0 w 1944"/>
              <a:gd name="T13" fmla="*/ 0 h 824"/>
              <a:gd name="T14" fmla="*/ 1944 w 1944"/>
              <a:gd name="T15" fmla="*/ 824 h 824"/>
            </a:gdLst>
            <a:ahLst/>
            <a:cxnLst>
              <a:cxn ang="T8">
                <a:pos x="T0" y="T1"/>
              </a:cxn>
              <a:cxn ang="T9">
                <a:pos x="T2" y="T3"/>
              </a:cxn>
              <a:cxn ang="T10">
                <a:pos x="T4" y="T5"/>
              </a:cxn>
              <a:cxn ang="T11">
                <a:pos x="T6" y="T7"/>
              </a:cxn>
            </a:cxnLst>
            <a:rect l="T12" t="T13" r="T14" b="T15"/>
            <a:pathLst>
              <a:path w="1944" h="824">
                <a:moveTo>
                  <a:pt x="0" y="824"/>
                </a:moveTo>
                <a:lnTo>
                  <a:pt x="0" y="0"/>
                </a:lnTo>
                <a:lnTo>
                  <a:pt x="1944" y="0"/>
                </a:lnTo>
                <a:lnTo>
                  <a:pt x="1944" y="768"/>
                </a:lnTo>
              </a:path>
            </a:pathLst>
          </a:custGeom>
          <a:noFill/>
          <a:ln w="57150" cmpd="sng">
            <a:solidFill>
              <a:srgbClr val="66FF66"/>
            </a:solidFill>
            <a:round/>
            <a:headEnd/>
            <a:tailEnd/>
          </a:ln>
        </p:spPr>
        <p:txBody>
          <a:bodyPr wrap="none" anchor="ctr"/>
          <a:lstStyle/>
          <a:p>
            <a:endParaRPr lang="en-US"/>
          </a:p>
        </p:txBody>
      </p:sp>
      <p:sp>
        <p:nvSpPr>
          <p:cNvPr id="89101" name="Line 59"/>
          <p:cNvSpPr>
            <a:spLocks noChangeShapeType="1"/>
          </p:cNvSpPr>
          <p:nvPr/>
        </p:nvSpPr>
        <p:spPr bwMode="auto">
          <a:xfrm>
            <a:off x="6096000" y="2324100"/>
            <a:ext cx="0" cy="2794000"/>
          </a:xfrm>
          <a:prstGeom prst="line">
            <a:avLst/>
          </a:prstGeom>
          <a:noFill/>
          <a:ln w="57150">
            <a:solidFill>
              <a:srgbClr val="66FF66"/>
            </a:solidFill>
            <a:round/>
            <a:headEnd/>
            <a:tailEnd/>
          </a:ln>
        </p:spPr>
        <p:txBody>
          <a:bodyPr wrap="none" anchor="ctr"/>
          <a:lstStyle/>
          <a:p>
            <a:endParaRPr lang="en-US"/>
          </a:p>
        </p:txBody>
      </p:sp>
      <p:grpSp>
        <p:nvGrpSpPr>
          <p:cNvPr id="89102" name="Group 60"/>
          <p:cNvGrpSpPr>
            <a:grpSpLocks/>
          </p:cNvGrpSpPr>
          <p:nvPr/>
        </p:nvGrpSpPr>
        <p:grpSpPr bwMode="auto">
          <a:xfrm>
            <a:off x="3384550" y="4364038"/>
            <a:ext cx="604838" cy="898525"/>
            <a:chOff x="2084" y="953"/>
            <a:chExt cx="381" cy="566"/>
          </a:xfrm>
        </p:grpSpPr>
        <p:sp>
          <p:nvSpPr>
            <p:cNvPr id="89183" name="AutoShape 61"/>
            <p:cNvSpPr>
              <a:spLocks noChangeArrowheads="1"/>
            </p:cNvSpPr>
            <p:nvPr/>
          </p:nvSpPr>
          <p:spPr bwMode="auto">
            <a:xfrm rot="-5400000">
              <a:off x="2263" y="1317"/>
              <a:ext cx="202" cy="202"/>
            </a:xfrm>
            <a:prstGeom prst="triangle">
              <a:avLst>
                <a:gd name="adj" fmla="val 50000"/>
              </a:avLst>
            </a:prstGeom>
            <a:solidFill>
              <a:schemeClr val="bg2"/>
            </a:solidFill>
            <a:ln w="9525">
              <a:solidFill>
                <a:schemeClr val="bg1"/>
              </a:solidFill>
              <a:miter lim="800000"/>
              <a:headEnd/>
              <a:tailEnd/>
            </a:ln>
          </p:spPr>
          <p:txBody>
            <a:bodyPr wrap="none" anchor="ctr"/>
            <a:lstStyle/>
            <a:p>
              <a:endParaRPr lang="en-US"/>
            </a:p>
          </p:txBody>
        </p:sp>
        <p:sp>
          <p:nvSpPr>
            <p:cNvPr id="89184" name="AutoShape 62"/>
            <p:cNvSpPr>
              <a:spLocks noChangeArrowheads="1"/>
            </p:cNvSpPr>
            <p:nvPr/>
          </p:nvSpPr>
          <p:spPr bwMode="auto">
            <a:xfrm rot="5400000">
              <a:off x="2084" y="1317"/>
              <a:ext cx="202" cy="202"/>
            </a:xfrm>
            <a:prstGeom prst="triangle">
              <a:avLst>
                <a:gd name="adj" fmla="val 50000"/>
              </a:avLst>
            </a:prstGeom>
            <a:solidFill>
              <a:schemeClr val="bg2"/>
            </a:solidFill>
            <a:ln w="9525">
              <a:solidFill>
                <a:schemeClr val="bg1"/>
              </a:solidFill>
              <a:miter lim="800000"/>
              <a:headEnd/>
              <a:tailEnd/>
            </a:ln>
          </p:spPr>
          <p:txBody>
            <a:bodyPr wrap="none" anchor="ctr"/>
            <a:lstStyle/>
            <a:p>
              <a:endParaRPr lang="en-US"/>
            </a:p>
          </p:txBody>
        </p:sp>
        <p:sp>
          <p:nvSpPr>
            <p:cNvPr id="89185" name="Line 63"/>
            <p:cNvSpPr>
              <a:spLocks noChangeShapeType="1"/>
            </p:cNvSpPr>
            <p:nvPr/>
          </p:nvSpPr>
          <p:spPr bwMode="auto">
            <a:xfrm flipH="1" flipV="1">
              <a:off x="2272" y="1205"/>
              <a:ext cx="2" cy="211"/>
            </a:xfrm>
            <a:prstGeom prst="line">
              <a:avLst/>
            </a:prstGeom>
            <a:noFill/>
            <a:ln w="38100">
              <a:solidFill>
                <a:schemeClr val="bg1"/>
              </a:solidFill>
              <a:round/>
              <a:headEnd/>
              <a:tailEnd/>
            </a:ln>
          </p:spPr>
          <p:txBody>
            <a:bodyPr wrap="none" anchor="ctr"/>
            <a:lstStyle/>
            <a:p>
              <a:endParaRPr lang="en-US"/>
            </a:p>
          </p:txBody>
        </p:sp>
        <p:sp>
          <p:nvSpPr>
            <p:cNvPr id="89186" name="Oval 64"/>
            <p:cNvSpPr>
              <a:spLocks noChangeArrowheads="1"/>
            </p:cNvSpPr>
            <p:nvPr/>
          </p:nvSpPr>
          <p:spPr bwMode="auto">
            <a:xfrm>
              <a:off x="2124" y="960"/>
              <a:ext cx="286" cy="245"/>
            </a:xfrm>
            <a:prstGeom prst="ellipse">
              <a:avLst/>
            </a:prstGeom>
            <a:noFill/>
            <a:ln w="38100">
              <a:solidFill>
                <a:schemeClr val="bg1"/>
              </a:solidFill>
              <a:round/>
              <a:headEnd/>
              <a:tailEnd/>
            </a:ln>
          </p:spPr>
          <p:txBody>
            <a:bodyPr wrap="none" anchor="ctr"/>
            <a:lstStyle/>
            <a:p>
              <a:endParaRPr lang="en-US"/>
            </a:p>
          </p:txBody>
        </p:sp>
        <p:sp>
          <p:nvSpPr>
            <p:cNvPr id="89187" name="Text Box 65"/>
            <p:cNvSpPr txBox="1">
              <a:spLocks noChangeArrowheads="1"/>
            </p:cNvSpPr>
            <p:nvPr/>
          </p:nvSpPr>
          <p:spPr bwMode="auto">
            <a:xfrm>
              <a:off x="2144" y="953"/>
              <a:ext cx="200" cy="250"/>
            </a:xfrm>
            <a:prstGeom prst="rect">
              <a:avLst/>
            </a:prstGeom>
            <a:noFill/>
            <a:ln w="9525">
              <a:noFill/>
              <a:miter lim="800000"/>
              <a:headEnd/>
              <a:tailEnd/>
            </a:ln>
          </p:spPr>
          <p:txBody>
            <a:bodyPr>
              <a:spAutoFit/>
            </a:bodyPr>
            <a:lstStyle/>
            <a:p>
              <a:pPr algn="l">
                <a:spcBef>
                  <a:spcPct val="50000"/>
                </a:spcBef>
              </a:pPr>
              <a:r>
                <a:rPr lang="en-US" sz="2000">
                  <a:solidFill>
                    <a:schemeClr val="bg1"/>
                  </a:solidFill>
                </a:rPr>
                <a:t>M</a:t>
              </a:r>
            </a:p>
          </p:txBody>
        </p:sp>
      </p:grpSp>
      <p:sp>
        <p:nvSpPr>
          <p:cNvPr id="89103" name="Freeform 78"/>
          <p:cNvSpPr>
            <a:spLocks/>
          </p:cNvSpPr>
          <p:nvPr/>
        </p:nvSpPr>
        <p:spPr bwMode="auto">
          <a:xfrm>
            <a:off x="3022600" y="5118100"/>
            <a:ext cx="3619500" cy="1524000"/>
          </a:xfrm>
          <a:custGeom>
            <a:avLst/>
            <a:gdLst>
              <a:gd name="T0" fmla="*/ 0 w 2280"/>
              <a:gd name="T1" fmla="*/ 0 h 960"/>
              <a:gd name="T2" fmla="*/ 0 w 2280"/>
              <a:gd name="T3" fmla="*/ 2147483647 h 960"/>
              <a:gd name="T4" fmla="*/ 2147483647 w 2280"/>
              <a:gd name="T5" fmla="*/ 2147483647 h 960"/>
              <a:gd name="T6" fmla="*/ 2147483647 w 2280"/>
              <a:gd name="T7" fmla="*/ 181451253 h 960"/>
              <a:gd name="T8" fmla="*/ 0 60000 65536"/>
              <a:gd name="T9" fmla="*/ 0 60000 65536"/>
              <a:gd name="T10" fmla="*/ 0 60000 65536"/>
              <a:gd name="T11" fmla="*/ 0 60000 65536"/>
              <a:gd name="T12" fmla="*/ 0 w 2280"/>
              <a:gd name="T13" fmla="*/ 0 h 960"/>
              <a:gd name="T14" fmla="*/ 2280 w 2280"/>
              <a:gd name="T15" fmla="*/ 960 h 960"/>
            </a:gdLst>
            <a:ahLst/>
            <a:cxnLst>
              <a:cxn ang="T8">
                <a:pos x="T0" y="T1"/>
              </a:cxn>
              <a:cxn ang="T9">
                <a:pos x="T2" y="T3"/>
              </a:cxn>
              <a:cxn ang="T10">
                <a:pos x="T4" y="T5"/>
              </a:cxn>
              <a:cxn ang="T11">
                <a:pos x="T6" y="T7"/>
              </a:cxn>
            </a:cxnLst>
            <a:rect l="T12" t="T13" r="T14" b="T15"/>
            <a:pathLst>
              <a:path w="2280" h="960">
                <a:moveTo>
                  <a:pt x="0" y="0"/>
                </a:moveTo>
                <a:lnTo>
                  <a:pt x="0" y="960"/>
                </a:lnTo>
                <a:lnTo>
                  <a:pt x="2280" y="960"/>
                </a:lnTo>
                <a:lnTo>
                  <a:pt x="2280" y="72"/>
                </a:lnTo>
              </a:path>
            </a:pathLst>
          </a:custGeom>
          <a:noFill/>
          <a:ln w="38100" cmpd="sng">
            <a:solidFill>
              <a:schemeClr val="bg1"/>
            </a:solidFill>
            <a:round/>
            <a:headEnd/>
            <a:tailEnd/>
          </a:ln>
        </p:spPr>
        <p:txBody>
          <a:bodyPr wrap="none" anchor="ctr"/>
          <a:lstStyle/>
          <a:p>
            <a:endParaRPr lang="en-US"/>
          </a:p>
        </p:txBody>
      </p:sp>
      <p:sp>
        <p:nvSpPr>
          <p:cNvPr id="89104" name="Line 79"/>
          <p:cNvSpPr>
            <a:spLocks noChangeShapeType="1"/>
          </p:cNvSpPr>
          <p:nvPr/>
        </p:nvSpPr>
        <p:spPr bwMode="auto">
          <a:xfrm flipV="1">
            <a:off x="6642100" y="2247900"/>
            <a:ext cx="0" cy="2768600"/>
          </a:xfrm>
          <a:prstGeom prst="line">
            <a:avLst/>
          </a:prstGeom>
          <a:noFill/>
          <a:ln w="38100">
            <a:solidFill>
              <a:schemeClr val="bg1"/>
            </a:solidFill>
            <a:round/>
            <a:headEnd/>
            <a:tailEnd/>
          </a:ln>
        </p:spPr>
        <p:txBody>
          <a:bodyPr wrap="none" anchor="ctr"/>
          <a:lstStyle/>
          <a:p>
            <a:endParaRPr lang="en-US"/>
          </a:p>
        </p:txBody>
      </p:sp>
      <p:sp>
        <p:nvSpPr>
          <p:cNvPr id="89105" name="Text Box 80"/>
          <p:cNvSpPr txBox="1">
            <a:spLocks noChangeArrowheads="1"/>
          </p:cNvSpPr>
          <p:nvPr/>
        </p:nvSpPr>
        <p:spPr bwMode="auto">
          <a:xfrm>
            <a:off x="7353300" y="838200"/>
            <a:ext cx="1323975" cy="396875"/>
          </a:xfrm>
          <a:prstGeom prst="rect">
            <a:avLst/>
          </a:prstGeom>
          <a:noFill/>
          <a:ln w="9525">
            <a:noFill/>
            <a:miter lim="800000"/>
            <a:headEnd/>
            <a:tailEnd/>
          </a:ln>
        </p:spPr>
        <p:txBody>
          <a:bodyPr>
            <a:spAutoFit/>
          </a:bodyPr>
          <a:lstStyle/>
          <a:p>
            <a:pPr>
              <a:spcBef>
                <a:spcPct val="50000"/>
              </a:spcBef>
            </a:pPr>
            <a:r>
              <a:rPr lang="en-US" sz="2000">
                <a:solidFill>
                  <a:schemeClr val="bg1"/>
                </a:solidFill>
              </a:rPr>
              <a:t>SG 1</a:t>
            </a:r>
          </a:p>
        </p:txBody>
      </p:sp>
      <p:sp>
        <p:nvSpPr>
          <p:cNvPr id="89106" name="Text Box 81"/>
          <p:cNvSpPr txBox="1">
            <a:spLocks noChangeArrowheads="1"/>
          </p:cNvSpPr>
          <p:nvPr/>
        </p:nvSpPr>
        <p:spPr bwMode="auto">
          <a:xfrm>
            <a:off x="7396163" y="3757613"/>
            <a:ext cx="1319212" cy="396875"/>
          </a:xfrm>
          <a:prstGeom prst="rect">
            <a:avLst/>
          </a:prstGeom>
          <a:noFill/>
          <a:ln w="9525">
            <a:noFill/>
            <a:miter lim="800000"/>
            <a:headEnd/>
            <a:tailEnd/>
          </a:ln>
        </p:spPr>
        <p:txBody>
          <a:bodyPr>
            <a:spAutoFit/>
          </a:bodyPr>
          <a:lstStyle/>
          <a:p>
            <a:pPr>
              <a:spcBef>
                <a:spcPct val="50000"/>
              </a:spcBef>
            </a:pPr>
            <a:r>
              <a:rPr lang="en-US" sz="2000">
                <a:solidFill>
                  <a:schemeClr val="bg1"/>
                </a:solidFill>
              </a:rPr>
              <a:t>SG 2</a:t>
            </a:r>
          </a:p>
        </p:txBody>
      </p:sp>
      <p:sp>
        <p:nvSpPr>
          <p:cNvPr id="89107" name="Text Box 82"/>
          <p:cNvSpPr txBox="1">
            <a:spLocks noChangeArrowheads="1"/>
          </p:cNvSpPr>
          <p:nvPr/>
        </p:nvSpPr>
        <p:spPr bwMode="auto">
          <a:xfrm>
            <a:off x="3281363" y="1104900"/>
            <a:ext cx="795337" cy="304800"/>
          </a:xfrm>
          <a:prstGeom prst="rect">
            <a:avLst/>
          </a:prstGeom>
          <a:noFill/>
          <a:ln w="9525">
            <a:noFill/>
            <a:miter lim="800000"/>
            <a:headEnd/>
            <a:tailEnd/>
          </a:ln>
        </p:spPr>
        <p:txBody>
          <a:bodyPr>
            <a:spAutoFit/>
          </a:bodyPr>
          <a:lstStyle/>
          <a:p>
            <a:pPr>
              <a:spcBef>
                <a:spcPct val="50000"/>
              </a:spcBef>
            </a:pPr>
            <a:r>
              <a:rPr lang="en-US" sz="1400">
                <a:solidFill>
                  <a:schemeClr val="bg1"/>
                </a:solidFill>
              </a:rPr>
              <a:t>HV-33</a:t>
            </a:r>
          </a:p>
        </p:txBody>
      </p:sp>
      <p:sp>
        <p:nvSpPr>
          <p:cNvPr id="89108" name="Text Box 83"/>
          <p:cNvSpPr txBox="1">
            <a:spLocks noChangeArrowheads="1"/>
          </p:cNvSpPr>
          <p:nvPr/>
        </p:nvSpPr>
        <p:spPr bwMode="auto">
          <a:xfrm>
            <a:off x="3290888" y="2462213"/>
            <a:ext cx="795337" cy="304800"/>
          </a:xfrm>
          <a:prstGeom prst="rect">
            <a:avLst/>
          </a:prstGeom>
          <a:noFill/>
          <a:ln w="9525">
            <a:noFill/>
            <a:miter lim="800000"/>
            <a:headEnd/>
            <a:tailEnd/>
          </a:ln>
        </p:spPr>
        <p:txBody>
          <a:bodyPr>
            <a:spAutoFit/>
          </a:bodyPr>
          <a:lstStyle/>
          <a:p>
            <a:pPr>
              <a:spcBef>
                <a:spcPct val="50000"/>
              </a:spcBef>
            </a:pPr>
            <a:r>
              <a:rPr lang="en-US" sz="1400">
                <a:solidFill>
                  <a:schemeClr val="bg1"/>
                </a:solidFill>
              </a:rPr>
              <a:t>HV-32</a:t>
            </a:r>
          </a:p>
        </p:txBody>
      </p:sp>
      <p:sp>
        <p:nvSpPr>
          <p:cNvPr id="89109" name="Text Box 84"/>
          <p:cNvSpPr txBox="1">
            <a:spLocks noChangeArrowheads="1"/>
          </p:cNvSpPr>
          <p:nvPr/>
        </p:nvSpPr>
        <p:spPr bwMode="auto">
          <a:xfrm>
            <a:off x="5033963" y="1081088"/>
            <a:ext cx="795337" cy="304800"/>
          </a:xfrm>
          <a:prstGeom prst="rect">
            <a:avLst/>
          </a:prstGeom>
          <a:noFill/>
          <a:ln w="9525">
            <a:noFill/>
            <a:miter lim="800000"/>
            <a:headEnd/>
            <a:tailEnd/>
          </a:ln>
        </p:spPr>
        <p:txBody>
          <a:bodyPr>
            <a:spAutoFit/>
          </a:bodyPr>
          <a:lstStyle/>
          <a:p>
            <a:pPr>
              <a:spcBef>
                <a:spcPct val="50000"/>
              </a:spcBef>
            </a:pPr>
            <a:r>
              <a:rPr lang="en-US" sz="1400">
                <a:solidFill>
                  <a:schemeClr val="bg1"/>
                </a:solidFill>
              </a:rPr>
              <a:t>UV-37</a:t>
            </a:r>
          </a:p>
        </p:txBody>
      </p:sp>
      <p:sp>
        <p:nvSpPr>
          <p:cNvPr id="89110" name="Text Box 85"/>
          <p:cNvSpPr txBox="1">
            <a:spLocks noChangeArrowheads="1"/>
          </p:cNvSpPr>
          <p:nvPr/>
        </p:nvSpPr>
        <p:spPr bwMode="auto">
          <a:xfrm>
            <a:off x="5029200" y="2395538"/>
            <a:ext cx="795338" cy="304800"/>
          </a:xfrm>
          <a:prstGeom prst="rect">
            <a:avLst/>
          </a:prstGeom>
          <a:noFill/>
          <a:ln w="9525">
            <a:noFill/>
            <a:miter lim="800000"/>
            <a:headEnd/>
            <a:tailEnd/>
          </a:ln>
        </p:spPr>
        <p:txBody>
          <a:bodyPr>
            <a:spAutoFit/>
          </a:bodyPr>
          <a:lstStyle/>
          <a:p>
            <a:pPr>
              <a:spcBef>
                <a:spcPct val="50000"/>
              </a:spcBef>
            </a:pPr>
            <a:r>
              <a:rPr lang="en-US" sz="1400">
                <a:solidFill>
                  <a:schemeClr val="bg1"/>
                </a:solidFill>
              </a:rPr>
              <a:t>UV-36</a:t>
            </a:r>
          </a:p>
        </p:txBody>
      </p:sp>
      <p:sp>
        <p:nvSpPr>
          <p:cNvPr id="89111" name="Text Box 86"/>
          <p:cNvSpPr txBox="1">
            <a:spLocks noChangeArrowheads="1"/>
          </p:cNvSpPr>
          <p:nvPr/>
        </p:nvSpPr>
        <p:spPr bwMode="auto">
          <a:xfrm>
            <a:off x="3295650" y="4048125"/>
            <a:ext cx="785813" cy="304800"/>
          </a:xfrm>
          <a:prstGeom prst="rect">
            <a:avLst/>
          </a:prstGeom>
          <a:noFill/>
          <a:ln w="9525">
            <a:noFill/>
            <a:miter lim="800000"/>
            <a:headEnd/>
            <a:tailEnd/>
          </a:ln>
        </p:spPr>
        <p:txBody>
          <a:bodyPr>
            <a:spAutoFit/>
          </a:bodyPr>
          <a:lstStyle/>
          <a:p>
            <a:pPr>
              <a:spcBef>
                <a:spcPct val="50000"/>
              </a:spcBef>
            </a:pPr>
            <a:r>
              <a:rPr lang="en-US" sz="1400">
                <a:solidFill>
                  <a:schemeClr val="bg1"/>
                </a:solidFill>
              </a:rPr>
              <a:t>HV-31</a:t>
            </a:r>
          </a:p>
        </p:txBody>
      </p:sp>
      <p:sp>
        <p:nvSpPr>
          <p:cNvPr id="89112" name="Text Box 87"/>
          <p:cNvSpPr txBox="1">
            <a:spLocks noChangeArrowheads="1"/>
          </p:cNvSpPr>
          <p:nvPr/>
        </p:nvSpPr>
        <p:spPr bwMode="auto">
          <a:xfrm>
            <a:off x="3290888" y="5591175"/>
            <a:ext cx="795337" cy="304800"/>
          </a:xfrm>
          <a:prstGeom prst="rect">
            <a:avLst/>
          </a:prstGeom>
          <a:noFill/>
          <a:ln w="9525">
            <a:noFill/>
            <a:miter lim="800000"/>
            <a:headEnd/>
            <a:tailEnd/>
          </a:ln>
        </p:spPr>
        <p:txBody>
          <a:bodyPr>
            <a:spAutoFit/>
          </a:bodyPr>
          <a:lstStyle/>
          <a:p>
            <a:pPr>
              <a:spcBef>
                <a:spcPct val="50000"/>
              </a:spcBef>
            </a:pPr>
            <a:r>
              <a:rPr lang="en-US" sz="1400">
                <a:solidFill>
                  <a:schemeClr val="bg1"/>
                </a:solidFill>
              </a:rPr>
              <a:t>HV-30</a:t>
            </a:r>
          </a:p>
        </p:txBody>
      </p:sp>
      <p:sp>
        <p:nvSpPr>
          <p:cNvPr id="89113" name="Text Box 88"/>
          <p:cNvSpPr txBox="1">
            <a:spLocks noChangeArrowheads="1"/>
          </p:cNvSpPr>
          <p:nvPr/>
        </p:nvSpPr>
        <p:spPr bwMode="auto">
          <a:xfrm>
            <a:off x="5033963" y="4057650"/>
            <a:ext cx="795337" cy="304800"/>
          </a:xfrm>
          <a:prstGeom prst="rect">
            <a:avLst/>
          </a:prstGeom>
          <a:noFill/>
          <a:ln w="9525">
            <a:noFill/>
            <a:miter lim="800000"/>
            <a:headEnd/>
            <a:tailEnd/>
          </a:ln>
        </p:spPr>
        <p:txBody>
          <a:bodyPr>
            <a:spAutoFit/>
          </a:bodyPr>
          <a:lstStyle/>
          <a:p>
            <a:pPr>
              <a:spcBef>
                <a:spcPct val="50000"/>
              </a:spcBef>
            </a:pPr>
            <a:r>
              <a:rPr lang="en-US" sz="1400">
                <a:solidFill>
                  <a:schemeClr val="bg1"/>
                </a:solidFill>
              </a:rPr>
              <a:t>UV-35</a:t>
            </a:r>
          </a:p>
        </p:txBody>
      </p:sp>
      <p:sp>
        <p:nvSpPr>
          <p:cNvPr id="89114" name="Text Box 89"/>
          <p:cNvSpPr txBox="1">
            <a:spLocks noChangeArrowheads="1"/>
          </p:cNvSpPr>
          <p:nvPr/>
        </p:nvSpPr>
        <p:spPr bwMode="auto">
          <a:xfrm>
            <a:off x="5048250" y="5586413"/>
            <a:ext cx="795338" cy="304800"/>
          </a:xfrm>
          <a:prstGeom prst="rect">
            <a:avLst/>
          </a:prstGeom>
          <a:noFill/>
          <a:ln w="9525">
            <a:noFill/>
            <a:miter lim="800000"/>
            <a:headEnd/>
            <a:tailEnd/>
          </a:ln>
        </p:spPr>
        <p:txBody>
          <a:bodyPr>
            <a:spAutoFit/>
          </a:bodyPr>
          <a:lstStyle/>
          <a:p>
            <a:pPr>
              <a:spcBef>
                <a:spcPct val="50000"/>
              </a:spcBef>
            </a:pPr>
            <a:r>
              <a:rPr lang="en-US" sz="1400">
                <a:solidFill>
                  <a:schemeClr val="bg1"/>
                </a:solidFill>
              </a:rPr>
              <a:t>UV-34</a:t>
            </a:r>
          </a:p>
        </p:txBody>
      </p:sp>
      <p:sp>
        <p:nvSpPr>
          <p:cNvPr id="89115" name="Text Box 90"/>
          <p:cNvSpPr txBox="1">
            <a:spLocks noChangeArrowheads="1"/>
          </p:cNvSpPr>
          <p:nvPr/>
        </p:nvSpPr>
        <p:spPr bwMode="auto">
          <a:xfrm>
            <a:off x="0" y="1847850"/>
            <a:ext cx="1585913" cy="1292225"/>
          </a:xfrm>
          <a:prstGeom prst="rect">
            <a:avLst/>
          </a:prstGeom>
          <a:noFill/>
          <a:ln w="9525">
            <a:noFill/>
            <a:miter lim="800000"/>
            <a:headEnd/>
            <a:tailEnd/>
          </a:ln>
        </p:spPr>
        <p:txBody>
          <a:bodyPr>
            <a:spAutoFit/>
          </a:bodyPr>
          <a:lstStyle/>
          <a:p>
            <a:pPr>
              <a:spcBef>
                <a:spcPct val="50000"/>
              </a:spcBef>
            </a:pPr>
            <a:r>
              <a:rPr lang="en-US" sz="1400" dirty="0">
                <a:solidFill>
                  <a:schemeClr val="bg1"/>
                </a:solidFill>
              </a:rPr>
              <a:t>AUXILIARY FEEDWATER PUMP    </a:t>
            </a:r>
            <a:r>
              <a:rPr lang="en-US" dirty="0">
                <a:solidFill>
                  <a:schemeClr val="bg1"/>
                </a:solidFill>
              </a:rPr>
              <a:t>(TURBINE DRIVEN)     </a:t>
            </a:r>
          </a:p>
          <a:p>
            <a:pPr>
              <a:spcBef>
                <a:spcPct val="50000"/>
              </a:spcBef>
            </a:pPr>
            <a:r>
              <a:rPr lang="en-US" sz="1600" dirty="0">
                <a:solidFill>
                  <a:schemeClr val="bg1"/>
                </a:solidFill>
              </a:rPr>
              <a:t>AFA-P01</a:t>
            </a:r>
            <a:endParaRPr lang="en-US" sz="1400" dirty="0">
              <a:solidFill>
                <a:schemeClr val="bg1"/>
              </a:solidFill>
            </a:endParaRPr>
          </a:p>
        </p:txBody>
      </p:sp>
      <p:sp>
        <p:nvSpPr>
          <p:cNvPr id="89116" name="Text Box 91"/>
          <p:cNvSpPr txBox="1">
            <a:spLocks noChangeArrowheads="1"/>
          </p:cNvSpPr>
          <p:nvPr/>
        </p:nvSpPr>
        <p:spPr bwMode="auto">
          <a:xfrm>
            <a:off x="0" y="4629150"/>
            <a:ext cx="1585913" cy="1292225"/>
          </a:xfrm>
          <a:prstGeom prst="rect">
            <a:avLst/>
          </a:prstGeom>
          <a:noFill/>
          <a:ln w="9525">
            <a:noFill/>
            <a:miter lim="800000"/>
            <a:headEnd/>
            <a:tailEnd/>
          </a:ln>
        </p:spPr>
        <p:txBody>
          <a:bodyPr>
            <a:spAutoFit/>
          </a:bodyPr>
          <a:lstStyle/>
          <a:p>
            <a:pPr>
              <a:spcBef>
                <a:spcPct val="50000"/>
              </a:spcBef>
            </a:pPr>
            <a:r>
              <a:rPr lang="en-US" sz="1400" dirty="0">
                <a:solidFill>
                  <a:schemeClr val="bg1"/>
                </a:solidFill>
              </a:rPr>
              <a:t>AUXILIARY FEEDWATER PUMP      </a:t>
            </a:r>
            <a:r>
              <a:rPr lang="en-US" dirty="0">
                <a:solidFill>
                  <a:schemeClr val="bg1"/>
                </a:solidFill>
              </a:rPr>
              <a:t>(MOTOR DRIVEN)     </a:t>
            </a:r>
          </a:p>
          <a:p>
            <a:pPr>
              <a:spcBef>
                <a:spcPct val="50000"/>
              </a:spcBef>
            </a:pPr>
            <a:r>
              <a:rPr lang="en-US" sz="1600" dirty="0">
                <a:solidFill>
                  <a:schemeClr val="bg1"/>
                </a:solidFill>
              </a:rPr>
              <a:t>AFB-P01</a:t>
            </a:r>
            <a:endParaRPr lang="en-US" sz="1400" dirty="0">
              <a:solidFill>
                <a:schemeClr val="bg1"/>
              </a:solidFill>
            </a:endParaRPr>
          </a:p>
        </p:txBody>
      </p:sp>
      <p:sp>
        <p:nvSpPr>
          <p:cNvPr id="89117" name="Line 98"/>
          <p:cNvSpPr>
            <a:spLocks noChangeShapeType="1"/>
          </p:cNvSpPr>
          <p:nvPr/>
        </p:nvSpPr>
        <p:spPr bwMode="auto">
          <a:xfrm flipV="1">
            <a:off x="1957388" y="1571625"/>
            <a:ext cx="0" cy="533400"/>
          </a:xfrm>
          <a:prstGeom prst="line">
            <a:avLst/>
          </a:prstGeom>
          <a:noFill/>
          <a:ln w="38100">
            <a:solidFill>
              <a:schemeClr val="bg2"/>
            </a:solidFill>
            <a:prstDash val="sysDot"/>
            <a:round/>
            <a:headEnd/>
            <a:tailEnd/>
          </a:ln>
        </p:spPr>
        <p:txBody>
          <a:bodyPr wrap="none" anchor="ctr"/>
          <a:lstStyle/>
          <a:p>
            <a:endParaRPr lang="en-US"/>
          </a:p>
        </p:txBody>
      </p:sp>
      <p:sp>
        <p:nvSpPr>
          <p:cNvPr id="89118" name="Freeform 99"/>
          <p:cNvSpPr>
            <a:spLocks/>
          </p:cNvSpPr>
          <p:nvPr/>
        </p:nvSpPr>
        <p:spPr bwMode="auto">
          <a:xfrm>
            <a:off x="1543050" y="1319213"/>
            <a:ext cx="842963" cy="280987"/>
          </a:xfrm>
          <a:custGeom>
            <a:avLst/>
            <a:gdLst>
              <a:gd name="T0" fmla="*/ 0 w 531"/>
              <a:gd name="T1" fmla="*/ 30241823 h 177"/>
              <a:gd name="T2" fmla="*/ 0 w 531"/>
              <a:gd name="T3" fmla="*/ 446066113 h 177"/>
              <a:gd name="T4" fmla="*/ 1338204338 w 531"/>
              <a:gd name="T5" fmla="*/ 446066113 h 177"/>
              <a:gd name="T6" fmla="*/ 1338204338 w 531"/>
              <a:gd name="T7" fmla="*/ 45362729 h 177"/>
              <a:gd name="T8" fmla="*/ 1315522135 w 531"/>
              <a:gd name="T9" fmla="*/ 0 h 177"/>
              <a:gd name="T10" fmla="*/ 0 60000 65536"/>
              <a:gd name="T11" fmla="*/ 0 60000 65536"/>
              <a:gd name="T12" fmla="*/ 0 60000 65536"/>
              <a:gd name="T13" fmla="*/ 0 60000 65536"/>
              <a:gd name="T14" fmla="*/ 0 60000 65536"/>
              <a:gd name="T15" fmla="*/ 0 w 531"/>
              <a:gd name="T16" fmla="*/ 0 h 177"/>
              <a:gd name="T17" fmla="*/ 531 w 531"/>
              <a:gd name="T18" fmla="*/ 177 h 177"/>
            </a:gdLst>
            <a:ahLst/>
            <a:cxnLst>
              <a:cxn ang="T10">
                <a:pos x="T0" y="T1"/>
              </a:cxn>
              <a:cxn ang="T11">
                <a:pos x="T2" y="T3"/>
              </a:cxn>
              <a:cxn ang="T12">
                <a:pos x="T4" y="T5"/>
              </a:cxn>
              <a:cxn ang="T13">
                <a:pos x="T6" y="T7"/>
              </a:cxn>
              <a:cxn ang="T14">
                <a:pos x="T8" y="T9"/>
              </a:cxn>
            </a:cxnLst>
            <a:rect l="T15" t="T16" r="T17" b="T18"/>
            <a:pathLst>
              <a:path w="531" h="177">
                <a:moveTo>
                  <a:pt x="0" y="12"/>
                </a:moveTo>
                <a:lnTo>
                  <a:pt x="0" y="177"/>
                </a:lnTo>
                <a:lnTo>
                  <a:pt x="531" y="177"/>
                </a:lnTo>
                <a:lnTo>
                  <a:pt x="531" y="18"/>
                </a:lnTo>
                <a:lnTo>
                  <a:pt x="522" y="0"/>
                </a:lnTo>
              </a:path>
            </a:pathLst>
          </a:custGeom>
          <a:noFill/>
          <a:ln w="38100" cap="flat" cmpd="sng">
            <a:solidFill>
              <a:schemeClr val="bg1"/>
            </a:solidFill>
            <a:prstDash val="sysDot"/>
            <a:round/>
            <a:headEnd/>
            <a:tailEnd/>
          </a:ln>
        </p:spPr>
        <p:txBody>
          <a:bodyPr wrap="none" anchor="ctr"/>
          <a:lstStyle/>
          <a:p>
            <a:endParaRPr lang="en-US"/>
          </a:p>
        </p:txBody>
      </p:sp>
      <p:sp>
        <p:nvSpPr>
          <p:cNvPr id="89119" name="Line 100"/>
          <p:cNvSpPr>
            <a:spLocks noChangeShapeType="1"/>
          </p:cNvSpPr>
          <p:nvPr/>
        </p:nvSpPr>
        <p:spPr bwMode="auto">
          <a:xfrm flipV="1">
            <a:off x="1547813" y="523875"/>
            <a:ext cx="0" cy="328613"/>
          </a:xfrm>
          <a:prstGeom prst="line">
            <a:avLst/>
          </a:prstGeom>
          <a:noFill/>
          <a:ln w="38100">
            <a:solidFill>
              <a:schemeClr val="bg1"/>
            </a:solidFill>
            <a:prstDash val="sysDot"/>
            <a:round/>
            <a:headEnd/>
            <a:tailEnd/>
          </a:ln>
        </p:spPr>
        <p:txBody>
          <a:bodyPr wrap="none" anchor="ctr"/>
          <a:lstStyle/>
          <a:p>
            <a:endParaRPr lang="en-US"/>
          </a:p>
        </p:txBody>
      </p:sp>
      <p:sp>
        <p:nvSpPr>
          <p:cNvPr id="89120" name="Line 101"/>
          <p:cNvSpPr>
            <a:spLocks noChangeShapeType="1"/>
          </p:cNvSpPr>
          <p:nvPr/>
        </p:nvSpPr>
        <p:spPr bwMode="auto">
          <a:xfrm flipV="1">
            <a:off x="2395538" y="533400"/>
            <a:ext cx="0" cy="328613"/>
          </a:xfrm>
          <a:prstGeom prst="line">
            <a:avLst/>
          </a:prstGeom>
          <a:noFill/>
          <a:ln w="38100">
            <a:solidFill>
              <a:schemeClr val="bg2"/>
            </a:solidFill>
            <a:prstDash val="sysDot"/>
            <a:round/>
            <a:headEnd/>
            <a:tailEnd/>
          </a:ln>
        </p:spPr>
        <p:txBody>
          <a:bodyPr wrap="none" anchor="ctr"/>
          <a:lstStyle/>
          <a:p>
            <a:endParaRPr lang="en-US"/>
          </a:p>
        </p:txBody>
      </p:sp>
      <p:sp>
        <p:nvSpPr>
          <p:cNvPr id="89121" name="Text Box 102"/>
          <p:cNvSpPr txBox="1">
            <a:spLocks noChangeArrowheads="1"/>
          </p:cNvSpPr>
          <p:nvPr/>
        </p:nvSpPr>
        <p:spPr bwMode="auto">
          <a:xfrm>
            <a:off x="1233488" y="214313"/>
            <a:ext cx="638175" cy="304800"/>
          </a:xfrm>
          <a:prstGeom prst="rect">
            <a:avLst/>
          </a:prstGeom>
          <a:noFill/>
          <a:ln w="9525">
            <a:noFill/>
            <a:miter lim="800000"/>
            <a:headEnd/>
            <a:tailEnd/>
          </a:ln>
        </p:spPr>
        <p:txBody>
          <a:bodyPr>
            <a:spAutoFit/>
          </a:bodyPr>
          <a:lstStyle/>
          <a:p>
            <a:pPr>
              <a:spcBef>
                <a:spcPct val="50000"/>
              </a:spcBef>
            </a:pPr>
            <a:r>
              <a:rPr lang="en-US" sz="1400">
                <a:solidFill>
                  <a:schemeClr val="bg1"/>
                </a:solidFill>
              </a:rPr>
              <a:t>SG-1</a:t>
            </a:r>
          </a:p>
        </p:txBody>
      </p:sp>
      <p:sp>
        <p:nvSpPr>
          <p:cNvPr id="89122" name="Text Box 103"/>
          <p:cNvSpPr txBox="1">
            <a:spLocks noChangeArrowheads="1"/>
          </p:cNvSpPr>
          <p:nvPr/>
        </p:nvSpPr>
        <p:spPr bwMode="auto">
          <a:xfrm>
            <a:off x="2071688" y="223838"/>
            <a:ext cx="638175" cy="304800"/>
          </a:xfrm>
          <a:prstGeom prst="rect">
            <a:avLst/>
          </a:prstGeom>
          <a:noFill/>
          <a:ln w="9525">
            <a:noFill/>
            <a:miter lim="800000"/>
            <a:headEnd/>
            <a:tailEnd/>
          </a:ln>
        </p:spPr>
        <p:txBody>
          <a:bodyPr>
            <a:spAutoFit/>
          </a:bodyPr>
          <a:lstStyle/>
          <a:p>
            <a:pPr>
              <a:spcBef>
                <a:spcPct val="50000"/>
              </a:spcBef>
            </a:pPr>
            <a:r>
              <a:rPr lang="en-US" sz="1400">
                <a:solidFill>
                  <a:schemeClr val="bg1"/>
                </a:solidFill>
              </a:rPr>
              <a:t>SG-2</a:t>
            </a:r>
          </a:p>
        </p:txBody>
      </p:sp>
      <p:sp>
        <p:nvSpPr>
          <p:cNvPr id="89123" name="Text Box 104"/>
          <p:cNvSpPr txBox="1">
            <a:spLocks noChangeArrowheads="1"/>
          </p:cNvSpPr>
          <p:nvPr/>
        </p:nvSpPr>
        <p:spPr bwMode="auto">
          <a:xfrm rot="-5400000">
            <a:off x="852487" y="962026"/>
            <a:ext cx="771525" cy="304800"/>
          </a:xfrm>
          <a:prstGeom prst="rect">
            <a:avLst/>
          </a:prstGeom>
          <a:noFill/>
          <a:ln w="9525">
            <a:noFill/>
            <a:miter lim="800000"/>
            <a:headEnd/>
            <a:tailEnd/>
          </a:ln>
        </p:spPr>
        <p:txBody>
          <a:bodyPr>
            <a:spAutoFit/>
          </a:bodyPr>
          <a:lstStyle/>
          <a:p>
            <a:pPr>
              <a:spcBef>
                <a:spcPct val="50000"/>
              </a:spcBef>
            </a:pPr>
            <a:r>
              <a:rPr lang="en-US" sz="1400">
                <a:solidFill>
                  <a:schemeClr val="bg1"/>
                </a:solidFill>
              </a:rPr>
              <a:t>UV134</a:t>
            </a:r>
          </a:p>
        </p:txBody>
      </p:sp>
      <p:sp>
        <p:nvSpPr>
          <p:cNvPr id="89124" name="Text Box 105"/>
          <p:cNvSpPr txBox="1">
            <a:spLocks noChangeArrowheads="1"/>
          </p:cNvSpPr>
          <p:nvPr/>
        </p:nvSpPr>
        <p:spPr bwMode="auto">
          <a:xfrm rot="5400000">
            <a:off x="2305050" y="962026"/>
            <a:ext cx="771525" cy="304800"/>
          </a:xfrm>
          <a:prstGeom prst="rect">
            <a:avLst/>
          </a:prstGeom>
          <a:noFill/>
          <a:ln w="9525">
            <a:noFill/>
            <a:miter lim="800000"/>
            <a:headEnd/>
            <a:tailEnd/>
          </a:ln>
        </p:spPr>
        <p:txBody>
          <a:bodyPr>
            <a:spAutoFit/>
          </a:bodyPr>
          <a:lstStyle/>
          <a:p>
            <a:pPr>
              <a:spcBef>
                <a:spcPct val="50000"/>
              </a:spcBef>
            </a:pPr>
            <a:r>
              <a:rPr lang="en-US" sz="1400">
                <a:solidFill>
                  <a:schemeClr val="bg1"/>
                </a:solidFill>
              </a:rPr>
              <a:t>UV138</a:t>
            </a:r>
          </a:p>
        </p:txBody>
      </p:sp>
      <p:sp>
        <p:nvSpPr>
          <p:cNvPr id="89125" name="Text Box 106"/>
          <p:cNvSpPr txBox="1">
            <a:spLocks noChangeArrowheads="1"/>
          </p:cNvSpPr>
          <p:nvPr/>
        </p:nvSpPr>
        <p:spPr bwMode="auto">
          <a:xfrm>
            <a:off x="3362325" y="3114675"/>
            <a:ext cx="2800350" cy="473075"/>
          </a:xfrm>
          <a:prstGeom prst="rect">
            <a:avLst/>
          </a:prstGeom>
          <a:noFill/>
          <a:ln w="9525">
            <a:noFill/>
            <a:miter lim="800000"/>
            <a:headEnd/>
            <a:tailEnd/>
          </a:ln>
        </p:spPr>
        <p:txBody>
          <a:bodyPr>
            <a:spAutoFit/>
          </a:bodyPr>
          <a:lstStyle/>
          <a:p>
            <a:pPr algn="l">
              <a:spcBef>
                <a:spcPct val="50000"/>
              </a:spcBef>
            </a:pPr>
            <a:r>
              <a:rPr lang="en-US" sz="1000">
                <a:solidFill>
                  <a:schemeClr val="bg1"/>
                </a:solidFill>
              </a:rPr>
              <a:t>REG VALVES: HV-30, 31, 32 and 33</a:t>
            </a:r>
          </a:p>
          <a:p>
            <a:pPr algn="l">
              <a:spcBef>
                <a:spcPct val="50000"/>
              </a:spcBef>
            </a:pPr>
            <a:r>
              <a:rPr lang="en-US" sz="1000">
                <a:solidFill>
                  <a:schemeClr val="bg1"/>
                </a:solidFill>
              </a:rPr>
              <a:t>ISOLATION VALVES: UV-34, 35, 36 and 37</a:t>
            </a:r>
          </a:p>
        </p:txBody>
      </p:sp>
      <p:grpSp>
        <p:nvGrpSpPr>
          <p:cNvPr id="89126" name="Group 12"/>
          <p:cNvGrpSpPr>
            <a:grpSpLocks/>
          </p:cNvGrpSpPr>
          <p:nvPr/>
        </p:nvGrpSpPr>
        <p:grpSpPr bwMode="auto">
          <a:xfrm>
            <a:off x="3386138" y="179388"/>
            <a:ext cx="604837" cy="898525"/>
            <a:chOff x="2084" y="953"/>
            <a:chExt cx="381" cy="566"/>
          </a:xfrm>
        </p:grpSpPr>
        <p:sp>
          <p:nvSpPr>
            <p:cNvPr id="89178" name="AutoShape 13"/>
            <p:cNvSpPr>
              <a:spLocks noChangeArrowheads="1"/>
            </p:cNvSpPr>
            <p:nvPr/>
          </p:nvSpPr>
          <p:spPr bwMode="auto">
            <a:xfrm rot="-5400000">
              <a:off x="2263" y="1317"/>
              <a:ext cx="202" cy="202"/>
            </a:xfrm>
            <a:prstGeom prst="triangle">
              <a:avLst>
                <a:gd name="adj" fmla="val 50000"/>
              </a:avLst>
            </a:prstGeom>
            <a:solidFill>
              <a:schemeClr val="bg2"/>
            </a:solidFill>
            <a:ln w="9525">
              <a:solidFill>
                <a:schemeClr val="bg1"/>
              </a:solidFill>
              <a:miter lim="800000"/>
              <a:headEnd/>
              <a:tailEnd/>
            </a:ln>
          </p:spPr>
          <p:txBody>
            <a:bodyPr wrap="none" anchor="ctr"/>
            <a:lstStyle/>
            <a:p>
              <a:endParaRPr lang="en-US"/>
            </a:p>
          </p:txBody>
        </p:sp>
        <p:sp>
          <p:nvSpPr>
            <p:cNvPr id="89179" name="AutoShape 14"/>
            <p:cNvSpPr>
              <a:spLocks noChangeArrowheads="1"/>
            </p:cNvSpPr>
            <p:nvPr/>
          </p:nvSpPr>
          <p:spPr bwMode="auto">
            <a:xfrm rot="5400000">
              <a:off x="2084" y="1317"/>
              <a:ext cx="202" cy="202"/>
            </a:xfrm>
            <a:prstGeom prst="triangle">
              <a:avLst>
                <a:gd name="adj" fmla="val 50000"/>
              </a:avLst>
            </a:prstGeom>
            <a:solidFill>
              <a:schemeClr val="bg2"/>
            </a:solidFill>
            <a:ln w="9525">
              <a:solidFill>
                <a:schemeClr val="bg1"/>
              </a:solidFill>
              <a:miter lim="800000"/>
              <a:headEnd/>
              <a:tailEnd/>
            </a:ln>
          </p:spPr>
          <p:txBody>
            <a:bodyPr wrap="none" anchor="ctr"/>
            <a:lstStyle/>
            <a:p>
              <a:endParaRPr lang="en-US"/>
            </a:p>
          </p:txBody>
        </p:sp>
        <p:sp>
          <p:nvSpPr>
            <p:cNvPr id="89180" name="Line 15"/>
            <p:cNvSpPr>
              <a:spLocks noChangeShapeType="1"/>
            </p:cNvSpPr>
            <p:nvPr/>
          </p:nvSpPr>
          <p:spPr bwMode="auto">
            <a:xfrm flipH="1" flipV="1">
              <a:off x="2272" y="1205"/>
              <a:ext cx="2" cy="211"/>
            </a:xfrm>
            <a:prstGeom prst="line">
              <a:avLst/>
            </a:prstGeom>
            <a:noFill/>
            <a:ln w="38100">
              <a:solidFill>
                <a:schemeClr val="bg1"/>
              </a:solidFill>
              <a:round/>
              <a:headEnd/>
              <a:tailEnd/>
            </a:ln>
          </p:spPr>
          <p:txBody>
            <a:bodyPr wrap="none" anchor="ctr"/>
            <a:lstStyle/>
            <a:p>
              <a:endParaRPr lang="en-US"/>
            </a:p>
          </p:txBody>
        </p:sp>
        <p:sp>
          <p:nvSpPr>
            <p:cNvPr id="89181" name="Oval 16"/>
            <p:cNvSpPr>
              <a:spLocks noChangeArrowheads="1"/>
            </p:cNvSpPr>
            <p:nvPr/>
          </p:nvSpPr>
          <p:spPr bwMode="auto">
            <a:xfrm>
              <a:off x="2124" y="960"/>
              <a:ext cx="286" cy="245"/>
            </a:xfrm>
            <a:prstGeom prst="ellipse">
              <a:avLst/>
            </a:prstGeom>
            <a:noFill/>
            <a:ln w="38100">
              <a:solidFill>
                <a:schemeClr val="bg1"/>
              </a:solidFill>
              <a:round/>
              <a:headEnd/>
              <a:tailEnd/>
            </a:ln>
          </p:spPr>
          <p:txBody>
            <a:bodyPr wrap="none" anchor="ctr"/>
            <a:lstStyle/>
            <a:p>
              <a:endParaRPr lang="en-US"/>
            </a:p>
          </p:txBody>
        </p:sp>
        <p:sp>
          <p:nvSpPr>
            <p:cNvPr id="89182" name="Text Box 17"/>
            <p:cNvSpPr txBox="1">
              <a:spLocks noChangeArrowheads="1"/>
            </p:cNvSpPr>
            <p:nvPr/>
          </p:nvSpPr>
          <p:spPr bwMode="auto">
            <a:xfrm>
              <a:off x="2144" y="953"/>
              <a:ext cx="200" cy="250"/>
            </a:xfrm>
            <a:prstGeom prst="rect">
              <a:avLst/>
            </a:prstGeom>
            <a:noFill/>
            <a:ln w="9525">
              <a:noFill/>
              <a:miter lim="800000"/>
              <a:headEnd/>
              <a:tailEnd/>
            </a:ln>
          </p:spPr>
          <p:txBody>
            <a:bodyPr>
              <a:spAutoFit/>
            </a:bodyPr>
            <a:lstStyle/>
            <a:p>
              <a:pPr algn="l">
                <a:spcBef>
                  <a:spcPct val="50000"/>
                </a:spcBef>
              </a:pPr>
              <a:r>
                <a:rPr lang="en-US" sz="2000">
                  <a:solidFill>
                    <a:schemeClr val="bg1"/>
                  </a:solidFill>
                </a:rPr>
                <a:t>M</a:t>
              </a:r>
            </a:p>
          </p:txBody>
        </p:sp>
      </p:grpSp>
      <p:grpSp>
        <p:nvGrpSpPr>
          <p:cNvPr id="89127" name="Group 30"/>
          <p:cNvGrpSpPr>
            <a:grpSpLocks/>
          </p:cNvGrpSpPr>
          <p:nvPr/>
        </p:nvGrpSpPr>
        <p:grpSpPr bwMode="auto">
          <a:xfrm>
            <a:off x="5137150" y="179388"/>
            <a:ext cx="604838" cy="898525"/>
            <a:chOff x="2084" y="953"/>
            <a:chExt cx="381" cy="566"/>
          </a:xfrm>
        </p:grpSpPr>
        <p:sp>
          <p:nvSpPr>
            <p:cNvPr id="89173" name="AutoShape 31"/>
            <p:cNvSpPr>
              <a:spLocks noChangeArrowheads="1"/>
            </p:cNvSpPr>
            <p:nvPr/>
          </p:nvSpPr>
          <p:spPr bwMode="auto">
            <a:xfrm rot="-5400000">
              <a:off x="2263" y="1317"/>
              <a:ext cx="202" cy="202"/>
            </a:xfrm>
            <a:prstGeom prst="triangle">
              <a:avLst>
                <a:gd name="adj" fmla="val 50000"/>
              </a:avLst>
            </a:prstGeom>
            <a:solidFill>
              <a:schemeClr val="bg2"/>
            </a:solidFill>
            <a:ln w="9525">
              <a:solidFill>
                <a:schemeClr val="bg1"/>
              </a:solidFill>
              <a:miter lim="800000"/>
              <a:headEnd/>
              <a:tailEnd/>
            </a:ln>
          </p:spPr>
          <p:txBody>
            <a:bodyPr wrap="none" anchor="ctr"/>
            <a:lstStyle/>
            <a:p>
              <a:endParaRPr lang="en-US"/>
            </a:p>
          </p:txBody>
        </p:sp>
        <p:sp>
          <p:nvSpPr>
            <p:cNvPr id="89174" name="AutoShape 32"/>
            <p:cNvSpPr>
              <a:spLocks noChangeArrowheads="1"/>
            </p:cNvSpPr>
            <p:nvPr/>
          </p:nvSpPr>
          <p:spPr bwMode="auto">
            <a:xfrm rot="5400000">
              <a:off x="2084" y="1317"/>
              <a:ext cx="202" cy="202"/>
            </a:xfrm>
            <a:prstGeom prst="triangle">
              <a:avLst>
                <a:gd name="adj" fmla="val 50000"/>
              </a:avLst>
            </a:prstGeom>
            <a:solidFill>
              <a:schemeClr val="bg2"/>
            </a:solidFill>
            <a:ln w="9525">
              <a:solidFill>
                <a:schemeClr val="bg1"/>
              </a:solidFill>
              <a:miter lim="800000"/>
              <a:headEnd/>
              <a:tailEnd/>
            </a:ln>
          </p:spPr>
          <p:txBody>
            <a:bodyPr wrap="none" anchor="ctr"/>
            <a:lstStyle/>
            <a:p>
              <a:endParaRPr lang="en-US"/>
            </a:p>
          </p:txBody>
        </p:sp>
        <p:sp>
          <p:nvSpPr>
            <p:cNvPr id="89175" name="Line 33"/>
            <p:cNvSpPr>
              <a:spLocks noChangeShapeType="1"/>
            </p:cNvSpPr>
            <p:nvPr/>
          </p:nvSpPr>
          <p:spPr bwMode="auto">
            <a:xfrm flipH="1" flipV="1">
              <a:off x="2272" y="1205"/>
              <a:ext cx="2" cy="211"/>
            </a:xfrm>
            <a:prstGeom prst="line">
              <a:avLst/>
            </a:prstGeom>
            <a:noFill/>
            <a:ln w="38100">
              <a:solidFill>
                <a:schemeClr val="bg1"/>
              </a:solidFill>
              <a:round/>
              <a:headEnd/>
              <a:tailEnd/>
            </a:ln>
          </p:spPr>
          <p:txBody>
            <a:bodyPr wrap="none" anchor="ctr"/>
            <a:lstStyle/>
            <a:p>
              <a:endParaRPr lang="en-US"/>
            </a:p>
          </p:txBody>
        </p:sp>
        <p:sp>
          <p:nvSpPr>
            <p:cNvPr id="89176" name="Oval 34"/>
            <p:cNvSpPr>
              <a:spLocks noChangeArrowheads="1"/>
            </p:cNvSpPr>
            <p:nvPr/>
          </p:nvSpPr>
          <p:spPr bwMode="auto">
            <a:xfrm>
              <a:off x="2124" y="960"/>
              <a:ext cx="286" cy="245"/>
            </a:xfrm>
            <a:prstGeom prst="ellipse">
              <a:avLst/>
            </a:prstGeom>
            <a:noFill/>
            <a:ln w="38100">
              <a:solidFill>
                <a:schemeClr val="bg1"/>
              </a:solidFill>
              <a:round/>
              <a:headEnd/>
              <a:tailEnd/>
            </a:ln>
          </p:spPr>
          <p:txBody>
            <a:bodyPr wrap="none" anchor="ctr"/>
            <a:lstStyle/>
            <a:p>
              <a:endParaRPr lang="en-US"/>
            </a:p>
          </p:txBody>
        </p:sp>
        <p:sp>
          <p:nvSpPr>
            <p:cNvPr id="89177" name="Text Box 35"/>
            <p:cNvSpPr txBox="1">
              <a:spLocks noChangeArrowheads="1"/>
            </p:cNvSpPr>
            <p:nvPr/>
          </p:nvSpPr>
          <p:spPr bwMode="auto">
            <a:xfrm>
              <a:off x="2144" y="953"/>
              <a:ext cx="200" cy="250"/>
            </a:xfrm>
            <a:prstGeom prst="rect">
              <a:avLst/>
            </a:prstGeom>
            <a:noFill/>
            <a:ln w="9525">
              <a:noFill/>
              <a:miter lim="800000"/>
              <a:headEnd/>
              <a:tailEnd/>
            </a:ln>
          </p:spPr>
          <p:txBody>
            <a:bodyPr>
              <a:spAutoFit/>
            </a:bodyPr>
            <a:lstStyle/>
            <a:p>
              <a:pPr algn="l">
                <a:spcBef>
                  <a:spcPct val="50000"/>
                </a:spcBef>
              </a:pPr>
              <a:r>
                <a:rPr lang="en-US" sz="2000">
                  <a:solidFill>
                    <a:schemeClr val="bg1"/>
                  </a:solidFill>
                </a:rPr>
                <a:t>M</a:t>
              </a:r>
            </a:p>
          </p:txBody>
        </p:sp>
      </p:grpSp>
      <p:grpSp>
        <p:nvGrpSpPr>
          <p:cNvPr id="89128" name="Group 42"/>
          <p:cNvGrpSpPr>
            <a:grpSpLocks/>
          </p:cNvGrpSpPr>
          <p:nvPr/>
        </p:nvGrpSpPr>
        <p:grpSpPr bwMode="auto">
          <a:xfrm>
            <a:off x="5149850" y="4364038"/>
            <a:ext cx="604838" cy="898525"/>
            <a:chOff x="2084" y="953"/>
            <a:chExt cx="381" cy="566"/>
          </a:xfrm>
        </p:grpSpPr>
        <p:sp>
          <p:nvSpPr>
            <p:cNvPr id="89168" name="AutoShape 43"/>
            <p:cNvSpPr>
              <a:spLocks noChangeArrowheads="1"/>
            </p:cNvSpPr>
            <p:nvPr/>
          </p:nvSpPr>
          <p:spPr bwMode="auto">
            <a:xfrm rot="-5400000">
              <a:off x="2263" y="1317"/>
              <a:ext cx="202" cy="202"/>
            </a:xfrm>
            <a:prstGeom prst="triangle">
              <a:avLst>
                <a:gd name="adj" fmla="val 50000"/>
              </a:avLst>
            </a:prstGeom>
            <a:solidFill>
              <a:schemeClr val="bg2"/>
            </a:solidFill>
            <a:ln w="9525">
              <a:solidFill>
                <a:schemeClr val="bg1"/>
              </a:solidFill>
              <a:miter lim="800000"/>
              <a:headEnd/>
              <a:tailEnd/>
            </a:ln>
          </p:spPr>
          <p:txBody>
            <a:bodyPr wrap="none" anchor="ctr"/>
            <a:lstStyle/>
            <a:p>
              <a:endParaRPr lang="en-US"/>
            </a:p>
          </p:txBody>
        </p:sp>
        <p:sp>
          <p:nvSpPr>
            <p:cNvPr id="89169" name="AutoShape 44"/>
            <p:cNvSpPr>
              <a:spLocks noChangeArrowheads="1"/>
            </p:cNvSpPr>
            <p:nvPr/>
          </p:nvSpPr>
          <p:spPr bwMode="auto">
            <a:xfrm rot="5400000">
              <a:off x="2084" y="1317"/>
              <a:ext cx="202" cy="202"/>
            </a:xfrm>
            <a:prstGeom prst="triangle">
              <a:avLst>
                <a:gd name="adj" fmla="val 50000"/>
              </a:avLst>
            </a:prstGeom>
            <a:solidFill>
              <a:schemeClr val="bg2"/>
            </a:solidFill>
            <a:ln w="9525">
              <a:solidFill>
                <a:schemeClr val="bg1"/>
              </a:solidFill>
              <a:miter lim="800000"/>
              <a:headEnd/>
              <a:tailEnd/>
            </a:ln>
          </p:spPr>
          <p:txBody>
            <a:bodyPr wrap="none" anchor="ctr"/>
            <a:lstStyle/>
            <a:p>
              <a:endParaRPr lang="en-US"/>
            </a:p>
          </p:txBody>
        </p:sp>
        <p:sp>
          <p:nvSpPr>
            <p:cNvPr id="89170" name="Line 45"/>
            <p:cNvSpPr>
              <a:spLocks noChangeShapeType="1"/>
            </p:cNvSpPr>
            <p:nvPr/>
          </p:nvSpPr>
          <p:spPr bwMode="auto">
            <a:xfrm flipH="1" flipV="1">
              <a:off x="2272" y="1205"/>
              <a:ext cx="2" cy="211"/>
            </a:xfrm>
            <a:prstGeom prst="line">
              <a:avLst/>
            </a:prstGeom>
            <a:noFill/>
            <a:ln w="38100">
              <a:solidFill>
                <a:schemeClr val="bg1"/>
              </a:solidFill>
              <a:round/>
              <a:headEnd/>
              <a:tailEnd/>
            </a:ln>
          </p:spPr>
          <p:txBody>
            <a:bodyPr wrap="none" anchor="ctr"/>
            <a:lstStyle/>
            <a:p>
              <a:endParaRPr lang="en-US"/>
            </a:p>
          </p:txBody>
        </p:sp>
        <p:sp>
          <p:nvSpPr>
            <p:cNvPr id="89171" name="Oval 46"/>
            <p:cNvSpPr>
              <a:spLocks noChangeArrowheads="1"/>
            </p:cNvSpPr>
            <p:nvPr/>
          </p:nvSpPr>
          <p:spPr bwMode="auto">
            <a:xfrm>
              <a:off x="2124" y="960"/>
              <a:ext cx="286" cy="245"/>
            </a:xfrm>
            <a:prstGeom prst="ellipse">
              <a:avLst/>
            </a:prstGeom>
            <a:noFill/>
            <a:ln w="38100">
              <a:solidFill>
                <a:schemeClr val="bg1"/>
              </a:solidFill>
              <a:round/>
              <a:headEnd/>
              <a:tailEnd/>
            </a:ln>
          </p:spPr>
          <p:txBody>
            <a:bodyPr wrap="none" anchor="ctr"/>
            <a:lstStyle/>
            <a:p>
              <a:endParaRPr lang="en-US"/>
            </a:p>
          </p:txBody>
        </p:sp>
        <p:sp>
          <p:nvSpPr>
            <p:cNvPr id="89172" name="Text Box 47"/>
            <p:cNvSpPr txBox="1">
              <a:spLocks noChangeArrowheads="1"/>
            </p:cNvSpPr>
            <p:nvPr/>
          </p:nvSpPr>
          <p:spPr bwMode="auto">
            <a:xfrm>
              <a:off x="2144" y="953"/>
              <a:ext cx="200" cy="250"/>
            </a:xfrm>
            <a:prstGeom prst="rect">
              <a:avLst/>
            </a:prstGeom>
            <a:noFill/>
            <a:ln w="9525">
              <a:noFill/>
              <a:miter lim="800000"/>
              <a:headEnd/>
              <a:tailEnd/>
            </a:ln>
          </p:spPr>
          <p:txBody>
            <a:bodyPr>
              <a:spAutoFit/>
            </a:bodyPr>
            <a:lstStyle/>
            <a:p>
              <a:pPr algn="l">
                <a:spcBef>
                  <a:spcPct val="50000"/>
                </a:spcBef>
              </a:pPr>
              <a:r>
                <a:rPr lang="en-US" sz="2000">
                  <a:solidFill>
                    <a:schemeClr val="bg1"/>
                  </a:solidFill>
                </a:rPr>
                <a:t>M</a:t>
              </a:r>
            </a:p>
          </p:txBody>
        </p:sp>
      </p:grpSp>
      <p:sp>
        <p:nvSpPr>
          <p:cNvPr id="89129" name="Line 107"/>
          <p:cNvSpPr>
            <a:spLocks noChangeShapeType="1"/>
          </p:cNvSpPr>
          <p:nvPr/>
        </p:nvSpPr>
        <p:spPr bwMode="auto">
          <a:xfrm>
            <a:off x="2395538" y="509588"/>
            <a:ext cx="0" cy="361950"/>
          </a:xfrm>
          <a:prstGeom prst="line">
            <a:avLst/>
          </a:prstGeom>
          <a:noFill/>
          <a:ln w="57150">
            <a:solidFill>
              <a:srgbClr val="CC66FF"/>
            </a:solidFill>
            <a:round/>
            <a:headEnd/>
            <a:tailEnd/>
          </a:ln>
        </p:spPr>
        <p:txBody>
          <a:bodyPr wrap="none" anchor="ctr"/>
          <a:lstStyle/>
          <a:p>
            <a:endParaRPr lang="en-US"/>
          </a:p>
        </p:txBody>
      </p:sp>
      <p:sp>
        <p:nvSpPr>
          <p:cNvPr id="89130" name="Line 108"/>
          <p:cNvSpPr>
            <a:spLocks noChangeShapeType="1"/>
          </p:cNvSpPr>
          <p:nvPr/>
        </p:nvSpPr>
        <p:spPr bwMode="auto">
          <a:xfrm flipH="1">
            <a:off x="2386013" y="1347788"/>
            <a:ext cx="0" cy="261937"/>
          </a:xfrm>
          <a:prstGeom prst="line">
            <a:avLst/>
          </a:prstGeom>
          <a:noFill/>
          <a:ln w="57150">
            <a:solidFill>
              <a:srgbClr val="CC66FF"/>
            </a:solidFill>
            <a:round/>
            <a:headEnd/>
            <a:tailEnd/>
          </a:ln>
        </p:spPr>
        <p:txBody>
          <a:bodyPr wrap="none" anchor="ctr"/>
          <a:lstStyle/>
          <a:p>
            <a:endParaRPr lang="en-US"/>
          </a:p>
        </p:txBody>
      </p:sp>
      <p:sp>
        <p:nvSpPr>
          <p:cNvPr id="89131" name="Line 109"/>
          <p:cNvSpPr>
            <a:spLocks noChangeShapeType="1"/>
          </p:cNvSpPr>
          <p:nvPr/>
        </p:nvSpPr>
        <p:spPr bwMode="auto">
          <a:xfrm flipH="1">
            <a:off x="1957388" y="1600200"/>
            <a:ext cx="423862" cy="0"/>
          </a:xfrm>
          <a:prstGeom prst="line">
            <a:avLst/>
          </a:prstGeom>
          <a:noFill/>
          <a:ln w="57150">
            <a:solidFill>
              <a:srgbClr val="CC66FF"/>
            </a:solidFill>
            <a:round/>
            <a:headEnd/>
            <a:tailEnd/>
          </a:ln>
        </p:spPr>
        <p:txBody>
          <a:bodyPr wrap="none" anchor="ctr"/>
          <a:lstStyle/>
          <a:p>
            <a:endParaRPr lang="en-US"/>
          </a:p>
        </p:txBody>
      </p:sp>
      <p:sp>
        <p:nvSpPr>
          <p:cNvPr id="89132" name="Line 110"/>
          <p:cNvSpPr>
            <a:spLocks noChangeShapeType="1"/>
          </p:cNvSpPr>
          <p:nvPr/>
        </p:nvSpPr>
        <p:spPr bwMode="auto">
          <a:xfrm>
            <a:off x="1955800" y="1587500"/>
            <a:ext cx="4763" cy="528638"/>
          </a:xfrm>
          <a:prstGeom prst="line">
            <a:avLst/>
          </a:prstGeom>
          <a:noFill/>
          <a:ln w="57150">
            <a:solidFill>
              <a:srgbClr val="CC66FF"/>
            </a:solidFill>
            <a:round/>
            <a:headEnd/>
            <a:tailEnd/>
          </a:ln>
        </p:spPr>
        <p:txBody>
          <a:bodyPr wrap="none" anchor="ctr"/>
          <a:lstStyle/>
          <a:p>
            <a:endParaRPr lang="en-US"/>
          </a:p>
        </p:txBody>
      </p:sp>
      <p:grpSp>
        <p:nvGrpSpPr>
          <p:cNvPr id="89133" name="Group 92"/>
          <p:cNvGrpSpPr>
            <a:grpSpLocks/>
          </p:cNvGrpSpPr>
          <p:nvPr/>
        </p:nvGrpSpPr>
        <p:grpSpPr bwMode="auto">
          <a:xfrm>
            <a:off x="2247900" y="852488"/>
            <a:ext cx="285750" cy="523875"/>
            <a:chOff x="1305" y="552"/>
            <a:chExt cx="180" cy="330"/>
          </a:xfrm>
        </p:grpSpPr>
        <p:sp>
          <p:nvSpPr>
            <p:cNvPr id="89166" name="AutoShape 93"/>
            <p:cNvSpPr>
              <a:spLocks noChangeArrowheads="1"/>
            </p:cNvSpPr>
            <p:nvPr/>
          </p:nvSpPr>
          <p:spPr bwMode="auto">
            <a:xfrm>
              <a:off x="1305" y="717"/>
              <a:ext cx="177" cy="165"/>
            </a:xfrm>
            <a:prstGeom prst="triangle">
              <a:avLst>
                <a:gd name="adj" fmla="val 50000"/>
              </a:avLst>
            </a:prstGeom>
            <a:solidFill>
              <a:schemeClr val="bg2"/>
            </a:solidFill>
            <a:ln w="9525">
              <a:solidFill>
                <a:schemeClr val="bg1"/>
              </a:solidFill>
              <a:miter lim="800000"/>
              <a:headEnd/>
              <a:tailEnd/>
            </a:ln>
          </p:spPr>
          <p:txBody>
            <a:bodyPr wrap="none" anchor="ctr"/>
            <a:lstStyle/>
            <a:p>
              <a:endParaRPr lang="en-US"/>
            </a:p>
          </p:txBody>
        </p:sp>
        <p:sp>
          <p:nvSpPr>
            <p:cNvPr id="89167" name="AutoShape 94"/>
            <p:cNvSpPr>
              <a:spLocks noChangeArrowheads="1"/>
            </p:cNvSpPr>
            <p:nvPr/>
          </p:nvSpPr>
          <p:spPr bwMode="auto">
            <a:xfrm rot="10800000">
              <a:off x="1308" y="552"/>
              <a:ext cx="177" cy="165"/>
            </a:xfrm>
            <a:prstGeom prst="triangle">
              <a:avLst>
                <a:gd name="adj" fmla="val 50000"/>
              </a:avLst>
            </a:prstGeom>
            <a:solidFill>
              <a:schemeClr val="bg2"/>
            </a:solidFill>
            <a:ln w="9525">
              <a:solidFill>
                <a:schemeClr val="bg1"/>
              </a:solidFill>
              <a:miter lim="800000"/>
              <a:headEnd/>
              <a:tailEnd/>
            </a:ln>
          </p:spPr>
          <p:txBody>
            <a:bodyPr wrap="none" anchor="ctr"/>
            <a:lstStyle/>
            <a:p>
              <a:endParaRPr lang="en-US"/>
            </a:p>
          </p:txBody>
        </p:sp>
      </p:grpSp>
      <p:sp>
        <p:nvSpPr>
          <p:cNvPr id="89134" name="Line 111"/>
          <p:cNvSpPr>
            <a:spLocks noChangeShapeType="1"/>
          </p:cNvSpPr>
          <p:nvPr/>
        </p:nvSpPr>
        <p:spPr bwMode="auto">
          <a:xfrm>
            <a:off x="2505075" y="2243138"/>
            <a:ext cx="509588" cy="0"/>
          </a:xfrm>
          <a:prstGeom prst="line">
            <a:avLst/>
          </a:prstGeom>
          <a:noFill/>
          <a:ln w="57150">
            <a:solidFill>
              <a:srgbClr val="66FF66"/>
            </a:solidFill>
            <a:round/>
            <a:headEnd/>
            <a:tailEnd/>
          </a:ln>
        </p:spPr>
        <p:txBody>
          <a:bodyPr wrap="none" anchor="ctr"/>
          <a:lstStyle/>
          <a:p>
            <a:endParaRPr lang="en-US"/>
          </a:p>
        </p:txBody>
      </p:sp>
      <p:sp>
        <p:nvSpPr>
          <p:cNvPr id="89135" name="Text Box 112"/>
          <p:cNvSpPr txBox="1">
            <a:spLocks noChangeArrowheads="1"/>
          </p:cNvSpPr>
          <p:nvPr/>
        </p:nvSpPr>
        <p:spPr bwMode="auto">
          <a:xfrm>
            <a:off x="420688" y="3484563"/>
            <a:ext cx="2330450" cy="460375"/>
          </a:xfrm>
          <a:prstGeom prst="rect">
            <a:avLst/>
          </a:prstGeom>
          <a:noFill/>
          <a:ln w="9525">
            <a:noFill/>
            <a:miter lim="800000"/>
            <a:headEnd/>
            <a:tailEnd/>
          </a:ln>
        </p:spPr>
        <p:txBody>
          <a:bodyPr>
            <a:spAutoFit/>
          </a:bodyPr>
          <a:lstStyle/>
          <a:p>
            <a:pPr>
              <a:spcBef>
                <a:spcPct val="50000"/>
              </a:spcBef>
            </a:pPr>
            <a:r>
              <a:rPr lang="en-US" sz="2400">
                <a:solidFill>
                  <a:srgbClr val="66FF66"/>
                </a:solidFill>
              </a:rPr>
              <a:t>CONDITION 3</a:t>
            </a:r>
          </a:p>
        </p:txBody>
      </p:sp>
      <p:sp>
        <p:nvSpPr>
          <p:cNvPr id="89136" name="Freeform 113"/>
          <p:cNvSpPr>
            <a:spLocks/>
          </p:cNvSpPr>
          <p:nvPr/>
        </p:nvSpPr>
        <p:spPr bwMode="auto">
          <a:xfrm>
            <a:off x="8001000" y="2105025"/>
            <a:ext cx="457200" cy="228600"/>
          </a:xfrm>
          <a:custGeom>
            <a:avLst/>
            <a:gdLst>
              <a:gd name="T0" fmla="*/ 725804891 w 288"/>
              <a:gd name="T1" fmla="*/ 0 h 144"/>
              <a:gd name="T2" fmla="*/ 362902445 w 288"/>
              <a:gd name="T3" fmla="*/ 120967498 h 144"/>
              <a:gd name="T4" fmla="*/ 120967498 w 288"/>
              <a:gd name="T5" fmla="*/ 120967498 h 144"/>
              <a:gd name="T6" fmla="*/ 0 w 288"/>
              <a:gd name="T7" fmla="*/ 241934997 h 144"/>
              <a:gd name="T8" fmla="*/ 483869993 w 288"/>
              <a:gd name="T9" fmla="*/ 241934997 h 144"/>
              <a:gd name="T10" fmla="*/ 725804891 w 288"/>
              <a:gd name="T11" fmla="*/ 362902445 h 144"/>
              <a:gd name="T12" fmla="*/ 0 60000 65536"/>
              <a:gd name="T13" fmla="*/ 0 60000 65536"/>
              <a:gd name="T14" fmla="*/ 0 60000 65536"/>
              <a:gd name="T15" fmla="*/ 0 60000 65536"/>
              <a:gd name="T16" fmla="*/ 0 60000 65536"/>
              <a:gd name="T17" fmla="*/ 0 60000 65536"/>
              <a:gd name="T18" fmla="*/ 0 w 288"/>
              <a:gd name="T19" fmla="*/ 0 h 144"/>
              <a:gd name="T20" fmla="*/ 288 w 288"/>
              <a:gd name="T21" fmla="*/ 144 h 144"/>
            </a:gdLst>
            <a:ahLst/>
            <a:cxnLst>
              <a:cxn ang="T12">
                <a:pos x="T0" y="T1"/>
              </a:cxn>
              <a:cxn ang="T13">
                <a:pos x="T2" y="T3"/>
              </a:cxn>
              <a:cxn ang="T14">
                <a:pos x="T4" y="T5"/>
              </a:cxn>
              <a:cxn ang="T15">
                <a:pos x="T6" y="T7"/>
              </a:cxn>
              <a:cxn ang="T16">
                <a:pos x="T8" y="T9"/>
              </a:cxn>
              <a:cxn ang="T17">
                <a:pos x="T10" y="T11"/>
              </a:cxn>
            </a:cxnLst>
            <a:rect l="T18" t="T19" r="T20" b="T21"/>
            <a:pathLst>
              <a:path w="288" h="144">
                <a:moveTo>
                  <a:pt x="288" y="0"/>
                </a:moveTo>
                <a:lnTo>
                  <a:pt x="144" y="48"/>
                </a:lnTo>
                <a:lnTo>
                  <a:pt x="48" y="48"/>
                </a:lnTo>
                <a:lnTo>
                  <a:pt x="0" y="96"/>
                </a:lnTo>
                <a:lnTo>
                  <a:pt x="192" y="96"/>
                </a:lnTo>
                <a:lnTo>
                  <a:pt x="288" y="144"/>
                </a:lnTo>
              </a:path>
            </a:pathLst>
          </a:custGeom>
          <a:noFill/>
          <a:ln w="38100" cmpd="sng">
            <a:solidFill>
              <a:schemeClr val="tx1"/>
            </a:solidFill>
            <a:round/>
            <a:headEnd/>
            <a:tailEnd/>
          </a:ln>
        </p:spPr>
        <p:txBody>
          <a:bodyPr wrap="none" anchor="ctr"/>
          <a:lstStyle/>
          <a:p>
            <a:endParaRPr lang="en-US"/>
          </a:p>
        </p:txBody>
      </p:sp>
      <p:sp>
        <p:nvSpPr>
          <p:cNvPr id="89137" name="Line 114"/>
          <p:cNvSpPr>
            <a:spLocks noChangeShapeType="1"/>
          </p:cNvSpPr>
          <p:nvPr/>
        </p:nvSpPr>
        <p:spPr bwMode="auto">
          <a:xfrm>
            <a:off x="8458200" y="2105025"/>
            <a:ext cx="0" cy="219075"/>
          </a:xfrm>
          <a:prstGeom prst="line">
            <a:avLst/>
          </a:prstGeom>
          <a:noFill/>
          <a:ln w="38100">
            <a:solidFill>
              <a:schemeClr val="tx1"/>
            </a:solidFill>
            <a:round/>
            <a:headEnd/>
            <a:tailEnd/>
          </a:ln>
        </p:spPr>
        <p:txBody>
          <a:bodyPr wrap="none" anchor="ctr"/>
          <a:lstStyle/>
          <a:p>
            <a:endParaRPr lang="en-US"/>
          </a:p>
        </p:txBody>
      </p:sp>
      <p:sp>
        <p:nvSpPr>
          <p:cNvPr id="89138" name="Text Box 115"/>
          <p:cNvSpPr txBox="1">
            <a:spLocks noChangeArrowheads="1"/>
          </p:cNvSpPr>
          <p:nvPr/>
        </p:nvSpPr>
        <p:spPr bwMode="auto">
          <a:xfrm>
            <a:off x="7578725" y="1658938"/>
            <a:ext cx="917575" cy="244475"/>
          </a:xfrm>
          <a:prstGeom prst="rect">
            <a:avLst/>
          </a:prstGeom>
          <a:noFill/>
          <a:ln w="9525">
            <a:noFill/>
            <a:miter lim="800000"/>
            <a:headEnd/>
            <a:tailEnd/>
          </a:ln>
        </p:spPr>
        <p:txBody>
          <a:bodyPr>
            <a:spAutoFit/>
          </a:bodyPr>
          <a:lstStyle/>
          <a:p>
            <a:pPr>
              <a:spcBef>
                <a:spcPct val="50000"/>
              </a:spcBef>
            </a:pPr>
            <a:r>
              <a:rPr lang="en-US" sz="1000">
                <a:solidFill>
                  <a:schemeClr val="bg1"/>
                </a:solidFill>
              </a:rPr>
              <a:t>RUPTURED</a:t>
            </a:r>
          </a:p>
        </p:txBody>
      </p:sp>
      <p:grpSp>
        <p:nvGrpSpPr>
          <p:cNvPr id="89139" name="Group 72"/>
          <p:cNvGrpSpPr>
            <a:grpSpLocks/>
          </p:cNvGrpSpPr>
          <p:nvPr/>
        </p:nvGrpSpPr>
        <p:grpSpPr bwMode="auto">
          <a:xfrm>
            <a:off x="3382963" y="5897563"/>
            <a:ext cx="604837" cy="898525"/>
            <a:chOff x="2084" y="953"/>
            <a:chExt cx="381" cy="566"/>
          </a:xfrm>
        </p:grpSpPr>
        <p:sp>
          <p:nvSpPr>
            <p:cNvPr id="89161" name="AutoShape 73"/>
            <p:cNvSpPr>
              <a:spLocks noChangeArrowheads="1"/>
            </p:cNvSpPr>
            <p:nvPr/>
          </p:nvSpPr>
          <p:spPr bwMode="auto">
            <a:xfrm rot="-5400000">
              <a:off x="2263" y="1317"/>
              <a:ext cx="202" cy="202"/>
            </a:xfrm>
            <a:prstGeom prst="triangle">
              <a:avLst>
                <a:gd name="adj" fmla="val 50000"/>
              </a:avLst>
            </a:prstGeom>
            <a:solidFill>
              <a:schemeClr val="bg2"/>
            </a:solidFill>
            <a:ln w="9525">
              <a:solidFill>
                <a:schemeClr val="bg1"/>
              </a:solidFill>
              <a:miter lim="800000"/>
              <a:headEnd/>
              <a:tailEnd/>
            </a:ln>
          </p:spPr>
          <p:txBody>
            <a:bodyPr wrap="none" anchor="ctr"/>
            <a:lstStyle/>
            <a:p>
              <a:endParaRPr lang="en-US"/>
            </a:p>
          </p:txBody>
        </p:sp>
        <p:sp>
          <p:nvSpPr>
            <p:cNvPr id="89162" name="AutoShape 74"/>
            <p:cNvSpPr>
              <a:spLocks noChangeArrowheads="1"/>
            </p:cNvSpPr>
            <p:nvPr/>
          </p:nvSpPr>
          <p:spPr bwMode="auto">
            <a:xfrm rot="5400000">
              <a:off x="2084" y="1317"/>
              <a:ext cx="202" cy="202"/>
            </a:xfrm>
            <a:prstGeom prst="triangle">
              <a:avLst>
                <a:gd name="adj" fmla="val 50000"/>
              </a:avLst>
            </a:prstGeom>
            <a:solidFill>
              <a:schemeClr val="bg2"/>
            </a:solidFill>
            <a:ln w="9525">
              <a:solidFill>
                <a:schemeClr val="bg1"/>
              </a:solidFill>
              <a:miter lim="800000"/>
              <a:headEnd/>
              <a:tailEnd/>
            </a:ln>
          </p:spPr>
          <p:txBody>
            <a:bodyPr wrap="none" anchor="ctr"/>
            <a:lstStyle/>
            <a:p>
              <a:endParaRPr lang="en-US"/>
            </a:p>
          </p:txBody>
        </p:sp>
        <p:sp>
          <p:nvSpPr>
            <p:cNvPr id="89163" name="Line 75"/>
            <p:cNvSpPr>
              <a:spLocks noChangeShapeType="1"/>
            </p:cNvSpPr>
            <p:nvPr/>
          </p:nvSpPr>
          <p:spPr bwMode="auto">
            <a:xfrm flipH="1" flipV="1">
              <a:off x="2272" y="1205"/>
              <a:ext cx="2" cy="211"/>
            </a:xfrm>
            <a:prstGeom prst="line">
              <a:avLst/>
            </a:prstGeom>
            <a:noFill/>
            <a:ln w="38100">
              <a:solidFill>
                <a:schemeClr val="bg1"/>
              </a:solidFill>
              <a:round/>
              <a:headEnd/>
              <a:tailEnd/>
            </a:ln>
          </p:spPr>
          <p:txBody>
            <a:bodyPr wrap="none" anchor="ctr"/>
            <a:lstStyle/>
            <a:p>
              <a:endParaRPr lang="en-US"/>
            </a:p>
          </p:txBody>
        </p:sp>
        <p:sp>
          <p:nvSpPr>
            <p:cNvPr id="89164" name="Oval 76"/>
            <p:cNvSpPr>
              <a:spLocks noChangeArrowheads="1"/>
            </p:cNvSpPr>
            <p:nvPr/>
          </p:nvSpPr>
          <p:spPr bwMode="auto">
            <a:xfrm>
              <a:off x="2124" y="960"/>
              <a:ext cx="286" cy="245"/>
            </a:xfrm>
            <a:prstGeom prst="ellipse">
              <a:avLst/>
            </a:prstGeom>
            <a:noFill/>
            <a:ln w="38100">
              <a:solidFill>
                <a:schemeClr val="bg1"/>
              </a:solidFill>
              <a:round/>
              <a:headEnd/>
              <a:tailEnd/>
            </a:ln>
          </p:spPr>
          <p:txBody>
            <a:bodyPr wrap="none" anchor="ctr"/>
            <a:lstStyle/>
            <a:p>
              <a:endParaRPr lang="en-US"/>
            </a:p>
          </p:txBody>
        </p:sp>
        <p:sp>
          <p:nvSpPr>
            <p:cNvPr id="89165" name="Text Box 77"/>
            <p:cNvSpPr txBox="1">
              <a:spLocks noChangeArrowheads="1"/>
            </p:cNvSpPr>
            <p:nvPr/>
          </p:nvSpPr>
          <p:spPr bwMode="auto">
            <a:xfrm>
              <a:off x="2144" y="953"/>
              <a:ext cx="200" cy="250"/>
            </a:xfrm>
            <a:prstGeom prst="rect">
              <a:avLst/>
            </a:prstGeom>
            <a:noFill/>
            <a:ln w="9525">
              <a:noFill/>
              <a:miter lim="800000"/>
              <a:headEnd/>
              <a:tailEnd/>
            </a:ln>
          </p:spPr>
          <p:txBody>
            <a:bodyPr>
              <a:spAutoFit/>
            </a:bodyPr>
            <a:lstStyle/>
            <a:p>
              <a:pPr algn="l">
                <a:spcBef>
                  <a:spcPct val="50000"/>
                </a:spcBef>
              </a:pPr>
              <a:r>
                <a:rPr lang="en-US" sz="2000">
                  <a:solidFill>
                    <a:schemeClr val="bg1"/>
                  </a:solidFill>
                </a:rPr>
                <a:t>M</a:t>
              </a:r>
            </a:p>
          </p:txBody>
        </p:sp>
      </p:grpSp>
      <p:grpSp>
        <p:nvGrpSpPr>
          <p:cNvPr id="89140" name="Group 66"/>
          <p:cNvGrpSpPr>
            <a:grpSpLocks/>
          </p:cNvGrpSpPr>
          <p:nvPr/>
        </p:nvGrpSpPr>
        <p:grpSpPr bwMode="auto">
          <a:xfrm>
            <a:off x="5145088" y="5902325"/>
            <a:ext cx="604837" cy="898525"/>
            <a:chOff x="2084" y="953"/>
            <a:chExt cx="381" cy="566"/>
          </a:xfrm>
        </p:grpSpPr>
        <p:sp>
          <p:nvSpPr>
            <p:cNvPr id="89156" name="AutoShape 67"/>
            <p:cNvSpPr>
              <a:spLocks noChangeArrowheads="1"/>
            </p:cNvSpPr>
            <p:nvPr/>
          </p:nvSpPr>
          <p:spPr bwMode="auto">
            <a:xfrm rot="-5400000">
              <a:off x="2263" y="1317"/>
              <a:ext cx="202" cy="202"/>
            </a:xfrm>
            <a:prstGeom prst="triangle">
              <a:avLst>
                <a:gd name="adj" fmla="val 50000"/>
              </a:avLst>
            </a:prstGeom>
            <a:solidFill>
              <a:schemeClr val="bg2"/>
            </a:solidFill>
            <a:ln w="9525">
              <a:solidFill>
                <a:schemeClr val="bg1"/>
              </a:solidFill>
              <a:miter lim="800000"/>
              <a:headEnd/>
              <a:tailEnd/>
            </a:ln>
          </p:spPr>
          <p:txBody>
            <a:bodyPr wrap="none" anchor="ctr"/>
            <a:lstStyle/>
            <a:p>
              <a:endParaRPr lang="en-US"/>
            </a:p>
          </p:txBody>
        </p:sp>
        <p:sp>
          <p:nvSpPr>
            <p:cNvPr id="89157" name="AutoShape 68"/>
            <p:cNvSpPr>
              <a:spLocks noChangeArrowheads="1"/>
            </p:cNvSpPr>
            <p:nvPr/>
          </p:nvSpPr>
          <p:spPr bwMode="auto">
            <a:xfrm rot="5400000">
              <a:off x="2084" y="1317"/>
              <a:ext cx="202" cy="202"/>
            </a:xfrm>
            <a:prstGeom prst="triangle">
              <a:avLst>
                <a:gd name="adj" fmla="val 50000"/>
              </a:avLst>
            </a:prstGeom>
            <a:solidFill>
              <a:schemeClr val="bg2"/>
            </a:solidFill>
            <a:ln w="9525">
              <a:solidFill>
                <a:schemeClr val="bg1"/>
              </a:solidFill>
              <a:miter lim="800000"/>
              <a:headEnd/>
              <a:tailEnd/>
            </a:ln>
          </p:spPr>
          <p:txBody>
            <a:bodyPr wrap="none" anchor="ctr"/>
            <a:lstStyle/>
            <a:p>
              <a:endParaRPr lang="en-US"/>
            </a:p>
          </p:txBody>
        </p:sp>
        <p:sp>
          <p:nvSpPr>
            <p:cNvPr id="89158" name="Line 69"/>
            <p:cNvSpPr>
              <a:spLocks noChangeShapeType="1"/>
            </p:cNvSpPr>
            <p:nvPr/>
          </p:nvSpPr>
          <p:spPr bwMode="auto">
            <a:xfrm flipH="1" flipV="1">
              <a:off x="2272" y="1205"/>
              <a:ext cx="2" cy="211"/>
            </a:xfrm>
            <a:prstGeom prst="line">
              <a:avLst/>
            </a:prstGeom>
            <a:noFill/>
            <a:ln w="38100">
              <a:solidFill>
                <a:schemeClr val="bg1"/>
              </a:solidFill>
              <a:round/>
              <a:headEnd/>
              <a:tailEnd/>
            </a:ln>
          </p:spPr>
          <p:txBody>
            <a:bodyPr wrap="none" anchor="ctr"/>
            <a:lstStyle/>
            <a:p>
              <a:endParaRPr lang="en-US"/>
            </a:p>
          </p:txBody>
        </p:sp>
        <p:sp>
          <p:nvSpPr>
            <p:cNvPr id="89159" name="Text Box 71"/>
            <p:cNvSpPr txBox="1">
              <a:spLocks noChangeArrowheads="1"/>
            </p:cNvSpPr>
            <p:nvPr/>
          </p:nvSpPr>
          <p:spPr bwMode="auto">
            <a:xfrm>
              <a:off x="2144" y="953"/>
              <a:ext cx="200" cy="250"/>
            </a:xfrm>
            <a:prstGeom prst="rect">
              <a:avLst/>
            </a:prstGeom>
            <a:noFill/>
            <a:ln w="9525">
              <a:noFill/>
              <a:miter lim="800000"/>
              <a:headEnd/>
              <a:tailEnd/>
            </a:ln>
          </p:spPr>
          <p:txBody>
            <a:bodyPr>
              <a:spAutoFit/>
            </a:bodyPr>
            <a:lstStyle/>
            <a:p>
              <a:pPr algn="l">
                <a:spcBef>
                  <a:spcPct val="50000"/>
                </a:spcBef>
              </a:pPr>
              <a:r>
                <a:rPr lang="en-US" sz="2000">
                  <a:solidFill>
                    <a:schemeClr val="bg1"/>
                  </a:solidFill>
                </a:rPr>
                <a:t>M</a:t>
              </a:r>
            </a:p>
          </p:txBody>
        </p:sp>
        <p:sp>
          <p:nvSpPr>
            <p:cNvPr id="89160" name="Oval 70"/>
            <p:cNvSpPr>
              <a:spLocks noChangeArrowheads="1"/>
            </p:cNvSpPr>
            <p:nvPr/>
          </p:nvSpPr>
          <p:spPr bwMode="auto">
            <a:xfrm>
              <a:off x="2124" y="960"/>
              <a:ext cx="286" cy="245"/>
            </a:xfrm>
            <a:prstGeom prst="ellipse">
              <a:avLst/>
            </a:prstGeom>
            <a:noFill/>
            <a:ln w="38100">
              <a:solidFill>
                <a:schemeClr val="bg1"/>
              </a:solidFill>
              <a:round/>
              <a:headEnd/>
              <a:tailEnd/>
            </a:ln>
          </p:spPr>
          <p:txBody>
            <a:bodyPr wrap="none" anchor="ctr"/>
            <a:lstStyle/>
            <a:p>
              <a:endParaRPr lang="en-US"/>
            </a:p>
          </p:txBody>
        </p:sp>
      </p:grpSp>
      <p:grpSp>
        <p:nvGrpSpPr>
          <p:cNvPr id="89141" name="Group 18"/>
          <p:cNvGrpSpPr>
            <a:grpSpLocks/>
          </p:cNvGrpSpPr>
          <p:nvPr/>
        </p:nvGrpSpPr>
        <p:grpSpPr bwMode="auto">
          <a:xfrm>
            <a:off x="5137150" y="1503363"/>
            <a:ext cx="604838" cy="898525"/>
            <a:chOff x="2084" y="953"/>
            <a:chExt cx="381" cy="566"/>
          </a:xfrm>
        </p:grpSpPr>
        <p:sp>
          <p:nvSpPr>
            <p:cNvPr id="89151" name="AutoShape 19"/>
            <p:cNvSpPr>
              <a:spLocks noChangeArrowheads="1"/>
            </p:cNvSpPr>
            <p:nvPr/>
          </p:nvSpPr>
          <p:spPr bwMode="auto">
            <a:xfrm rot="-5400000">
              <a:off x="2263" y="1317"/>
              <a:ext cx="202" cy="202"/>
            </a:xfrm>
            <a:prstGeom prst="triangle">
              <a:avLst>
                <a:gd name="adj" fmla="val 50000"/>
              </a:avLst>
            </a:prstGeom>
            <a:solidFill>
              <a:schemeClr val="bg2"/>
            </a:solidFill>
            <a:ln w="9525">
              <a:solidFill>
                <a:schemeClr val="bg1"/>
              </a:solidFill>
              <a:miter lim="800000"/>
              <a:headEnd/>
              <a:tailEnd/>
            </a:ln>
          </p:spPr>
          <p:txBody>
            <a:bodyPr wrap="none" anchor="ctr"/>
            <a:lstStyle/>
            <a:p>
              <a:endParaRPr lang="en-US"/>
            </a:p>
          </p:txBody>
        </p:sp>
        <p:sp>
          <p:nvSpPr>
            <p:cNvPr id="89152" name="AutoShape 20"/>
            <p:cNvSpPr>
              <a:spLocks noChangeArrowheads="1"/>
            </p:cNvSpPr>
            <p:nvPr/>
          </p:nvSpPr>
          <p:spPr bwMode="auto">
            <a:xfrm rot="5400000">
              <a:off x="2084" y="1317"/>
              <a:ext cx="202" cy="202"/>
            </a:xfrm>
            <a:prstGeom prst="triangle">
              <a:avLst>
                <a:gd name="adj" fmla="val 50000"/>
              </a:avLst>
            </a:prstGeom>
            <a:solidFill>
              <a:schemeClr val="bg2"/>
            </a:solidFill>
            <a:ln w="9525">
              <a:solidFill>
                <a:schemeClr val="bg1"/>
              </a:solidFill>
              <a:miter lim="800000"/>
              <a:headEnd/>
              <a:tailEnd/>
            </a:ln>
          </p:spPr>
          <p:txBody>
            <a:bodyPr wrap="none" anchor="ctr"/>
            <a:lstStyle/>
            <a:p>
              <a:endParaRPr lang="en-US"/>
            </a:p>
          </p:txBody>
        </p:sp>
        <p:sp>
          <p:nvSpPr>
            <p:cNvPr id="89153" name="Line 21"/>
            <p:cNvSpPr>
              <a:spLocks noChangeShapeType="1"/>
            </p:cNvSpPr>
            <p:nvPr/>
          </p:nvSpPr>
          <p:spPr bwMode="auto">
            <a:xfrm flipH="1" flipV="1">
              <a:off x="2272" y="1205"/>
              <a:ext cx="2" cy="211"/>
            </a:xfrm>
            <a:prstGeom prst="line">
              <a:avLst/>
            </a:prstGeom>
            <a:noFill/>
            <a:ln w="38100">
              <a:solidFill>
                <a:schemeClr val="bg1"/>
              </a:solidFill>
              <a:round/>
              <a:headEnd/>
              <a:tailEnd/>
            </a:ln>
          </p:spPr>
          <p:txBody>
            <a:bodyPr wrap="none" anchor="ctr"/>
            <a:lstStyle/>
            <a:p>
              <a:endParaRPr lang="en-US"/>
            </a:p>
          </p:txBody>
        </p:sp>
        <p:sp>
          <p:nvSpPr>
            <p:cNvPr id="89154" name="Oval 22"/>
            <p:cNvSpPr>
              <a:spLocks noChangeArrowheads="1"/>
            </p:cNvSpPr>
            <p:nvPr/>
          </p:nvSpPr>
          <p:spPr bwMode="auto">
            <a:xfrm>
              <a:off x="2124" y="960"/>
              <a:ext cx="286" cy="245"/>
            </a:xfrm>
            <a:prstGeom prst="ellipse">
              <a:avLst/>
            </a:prstGeom>
            <a:noFill/>
            <a:ln w="38100">
              <a:solidFill>
                <a:schemeClr val="bg1"/>
              </a:solidFill>
              <a:round/>
              <a:headEnd/>
              <a:tailEnd/>
            </a:ln>
          </p:spPr>
          <p:txBody>
            <a:bodyPr wrap="none" anchor="ctr"/>
            <a:lstStyle/>
            <a:p>
              <a:endParaRPr lang="en-US"/>
            </a:p>
          </p:txBody>
        </p:sp>
        <p:sp>
          <p:nvSpPr>
            <p:cNvPr id="89155" name="Text Box 23"/>
            <p:cNvSpPr txBox="1">
              <a:spLocks noChangeArrowheads="1"/>
            </p:cNvSpPr>
            <p:nvPr/>
          </p:nvSpPr>
          <p:spPr bwMode="auto">
            <a:xfrm>
              <a:off x="2144" y="953"/>
              <a:ext cx="200" cy="250"/>
            </a:xfrm>
            <a:prstGeom prst="rect">
              <a:avLst/>
            </a:prstGeom>
            <a:noFill/>
            <a:ln w="9525">
              <a:noFill/>
              <a:miter lim="800000"/>
              <a:headEnd/>
              <a:tailEnd/>
            </a:ln>
          </p:spPr>
          <p:txBody>
            <a:bodyPr>
              <a:spAutoFit/>
            </a:bodyPr>
            <a:lstStyle/>
            <a:p>
              <a:pPr algn="l">
                <a:spcBef>
                  <a:spcPct val="50000"/>
                </a:spcBef>
              </a:pPr>
              <a:r>
                <a:rPr lang="en-US" sz="2000">
                  <a:solidFill>
                    <a:schemeClr val="bg1"/>
                  </a:solidFill>
                </a:rPr>
                <a:t>M</a:t>
              </a:r>
            </a:p>
          </p:txBody>
        </p:sp>
      </p:grpSp>
      <p:grpSp>
        <p:nvGrpSpPr>
          <p:cNvPr id="89142" name="Group 24"/>
          <p:cNvGrpSpPr>
            <a:grpSpLocks/>
          </p:cNvGrpSpPr>
          <p:nvPr/>
        </p:nvGrpSpPr>
        <p:grpSpPr bwMode="auto">
          <a:xfrm>
            <a:off x="3394075" y="1493838"/>
            <a:ext cx="604838" cy="898525"/>
            <a:chOff x="2084" y="953"/>
            <a:chExt cx="381" cy="566"/>
          </a:xfrm>
        </p:grpSpPr>
        <p:sp>
          <p:nvSpPr>
            <p:cNvPr id="89146" name="AutoShape 25"/>
            <p:cNvSpPr>
              <a:spLocks noChangeArrowheads="1"/>
            </p:cNvSpPr>
            <p:nvPr/>
          </p:nvSpPr>
          <p:spPr bwMode="auto">
            <a:xfrm rot="-5400000">
              <a:off x="2263" y="1317"/>
              <a:ext cx="202" cy="202"/>
            </a:xfrm>
            <a:prstGeom prst="triangle">
              <a:avLst>
                <a:gd name="adj" fmla="val 50000"/>
              </a:avLst>
            </a:prstGeom>
            <a:solidFill>
              <a:schemeClr val="bg2"/>
            </a:solidFill>
            <a:ln w="9525">
              <a:solidFill>
                <a:schemeClr val="bg1"/>
              </a:solidFill>
              <a:miter lim="800000"/>
              <a:headEnd/>
              <a:tailEnd/>
            </a:ln>
          </p:spPr>
          <p:txBody>
            <a:bodyPr wrap="none" anchor="ctr"/>
            <a:lstStyle/>
            <a:p>
              <a:endParaRPr lang="en-US"/>
            </a:p>
          </p:txBody>
        </p:sp>
        <p:sp>
          <p:nvSpPr>
            <p:cNvPr id="89147" name="AutoShape 26"/>
            <p:cNvSpPr>
              <a:spLocks noChangeArrowheads="1"/>
            </p:cNvSpPr>
            <p:nvPr/>
          </p:nvSpPr>
          <p:spPr bwMode="auto">
            <a:xfrm rot="5400000">
              <a:off x="2084" y="1317"/>
              <a:ext cx="202" cy="202"/>
            </a:xfrm>
            <a:prstGeom prst="triangle">
              <a:avLst>
                <a:gd name="adj" fmla="val 50000"/>
              </a:avLst>
            </a:prstGeom>
            <a:solidFill>
              <a:schemeClr val="bg2"/>
            </a:solidFill>
            <a:ln w="9525">
              <a:solidFill>
                <a:schemeClr val="bg1"/>
              </a:solidFill>
              <a:miter lim="800000"/>
              <a:headEnd/>
              <a:tailEnd/>
            </a:ln>
          </p:spPr>
          <p:txBody>
            <a:bodyPr wrap="none" anchor="ctr"/>
            <a:lstStyle/>
            <a:p>
              <a:endParaRPr lang="en-US"/>
            </a:p>
          </p:txBody>
        </p:sp>
        <p:sp>
          <p:nvSpPr>
            <p:cNvPr id="89148" name="Line 27"/>
            <p:cNvSpPr>
              <a:spLocks noChangeShapeType="1"/>
            </p:cNvSpPr>
            <p:nvPr/>
          </p:nvSpPr>
          <p:spPr bwMode="auto">
            <a:xfrm flipH="1" flipV="1">
              <a:off x="2272" y="1205"/>
              <a:ext cx="2" cy="211"/>
            </a:xfrm>
            <a:prstGeom prst="line">
              <a:avLst/>
            </a:prstGeom>
            <a:noFill/>
            <a:ln w="38100">
              <a:solidFill>
                <a:schemeClr val="bg1"/>
              </a:solidFill>
              <a:round/>
              <a:headEnd/>
              <a:tailEnd/>
            </a:ln>
          </p:spPr>
          <p:txBody>
            <a:bodyPr wrap="none" anchor="ctr"/>
            <a:lstStyle/>
            <a:p>
              <a:endParaRPr lang="en-US"/>
            </a:p>
          </p:txBody>
        </p:sp>
        <p:sp>
          <p:nvSpPr>
            <p:cNvPr id="89149" name="Oval 28"/>
            <p:cNvSpPr>
              <a:spLocks noChangeArrowheads="1"/>
            </p:cNvSpPr>
            <p:nvPr/>
          </p:nvSpPr>
          <p:spPr bwMode="auto">
            <a:xfrm>
              <a:off x="2124" y="960"/>
              <a:ext cx="286" cy="245"/>
            </a:xfrm>
            <a:prstGeom prst="ellipse">
              <a:avLst/>
            </a:prstGeom>
            <a:noFill/>
            <a:ln w="38100">
              <a:solidFill>
                <a:schemeClr val="bg1"/>
              </a:solidFill>
              <a:round/>
              <a:headEnd/>
              <a:tailEnd/>
            </a:ln>
          </p:spPr>
          <p:txBody>
            <a:bodyPr wrap="none" anchor="ctr"/>
            <a:lstStyle/>
            <a:p>
              <a:endParaRPr lang="en-US"/>
            </a:p>
          </p:txBody>
        </p:sp>
        <p:sp>
          <p:nvSpPr>
            <p:cNvPr id="89150" name="Text Box 29"/>
            <p:cNvSpPr txBox="1">
              <a:spLocks noChangeArrowheads="1"/>
            </p:cNvSpPr>
            <p:nvPr/>
          </p:nvSpPr>
          <p:spPr bwMode="auto">
            <a:xfrm>
              <a:off x="2144" y="953"/>
              <a:ext cx="200" cy="250"/>
            </a:xfrm>
            <a:prstGeom prst="rect">
              <a:avLst/>
            </a:prstGeom>
            <a:noFill/>
            <a:ln w="9525">
              <a:noFill/>
              <a:miter lim="800000"/>
              <a:headEnd/>
              <a:tailEnd/>
            </a:ln>
          </p:spPr>
          <p:txBody>
            <a:bodyPr>
              <a:spAutoFit/>
            </a:bodyPr>
            <a:lstStyle/>
            <a:p>
              <a:pPr algn="l">
                <a:spcBef>
                  <a:spcPct val="50000"/>
                </a:spcBef>
              </a:pPr>
              <a:r>
                <a:rPr lang="en-US" sz="2000">
                  <a:solidFill>
                    <a:schemeClr val="bg1"/>
                  </a:solidFill>
                </a:rPr>
                <a:t>M</a:t>
              </a:r>
            </a:p>
          </p:txBody>
        </p:sp>
      </p:grpSp>
      <p:grpSp>
        <p:nvGrpSpPr>
          <p:cNvPr id="89143" name="Group 95"/>
          <p:cNvGrpSpPr>
            <a:grpSpLocks/>
          </p:cNvGrpSpPr>
          <p:nvPr/>
        </p:nvGrpSpPr>
        <p:grpSpPr bwMode="auto">
          <a:xfrm>
            <a:off x="1404938" y="847725"/>
            <a:ext cx="285750" cy="523875"/>
            <a:chOff x="1305" y="552"/>
            <a:chExt cx="180" cy="330"/>
          </a:xfrm>
        </p:grpSpPr>
        <p:sp>
          <p:nvSpPr>
            <p:cNvPr id="89144" name="AutoShape 96"/>
            <p:cNvSpPr>
              <a:spLocks noChangeArrowheads="1"/>
            </p:cNvSpPr>
            <p:nvPr/>
          </p:nvSpPr>
          <p:spPr bwMode="auto">
            <a:xfrm>
              <a:off x="1305" y="717"/>
              <a:ext cx="177" cy="165"/>
            </a:xfrm>
            <a:prstGeom prst="triangle">
              <a:avLst>
                <a:gd name="adj" fmla="val 50000"/>
              </a:avLst>
            </a:prstGeom>
            <a:solidFill>
              <a:schemeClr val="bg2"/>
            </a:solidFill>
            <a:ln w="9525">
              <a:solidFill>
                <a:schemeClr val="bg1"/>
              </a:solidFill>
              <a:prstDash val="dash"/>
              <a:miter lim="800000"/>
              <a:headEnd/>
              <a:tailEnd/>
            </a:ln>
          </p:spPr>
          <p:txBody>
            <a:bodyPr wrap="none" anchor="ctr"/>
            <a:lstStyle/>
            <a:p>
              <a:endParaRPr lang="en-US"/>
            </a:p>
          </p:txBody>
        </p:sp>
        <p:sp>
          <p:nvSpPr>
            <p:cNvPr id="89145" name="AutoShape 97"/>
            <p:cNvSpPr>
              <a:spLocks noChangeArrowheads="1"/>
            </p:cNvSpPr>
            <p:nvPr/>
          </p:nvSpPr>
          <p:spPr bwMode="auto">
            <a:xfrm rot="10800000">
              <a:off x="1308" y="552"/>
              <a:ext cx="177" cy="165"/>
            </a:xfrm>
            <a:prstGeom prst="triangle">
              <a:avLst>
                <a:gd name="adj" fmla="val 50000"/>
              </a:avLst>
            </a:prstGeom>
            <a:solidFill>
              <a:schemeClr val="bg2"/>
            </a:solidFill>
            <a:ln w="9525">
              <a:solidFill>
                <a:schemeClr val="bg1"/>
              </a:solidFill>
              <a:prstDash val="dash"/>
              <a:miter lim="800000"/>
              <a:headEnd/>
              <a:tailEnd/>
            </a:ln>
          </p:spPr>
          <p:txBody>
            <a:bodyPr wrap="none" anchor="ctr"/>
            <a:lstStyle/>
            <a:p>
              <a:endParaRPr lang="en-US"/>
            </a:p>
          </p:txBody>
        </p:sp>
      </p:grpSp>
      <p:sp>
        <p:nvSpPr>
          <p:cNvPr id="116" name="TextBox 115"/>
          <p:cNvSpPr txBox="1"/>
          <p:nvPr/>
        </p:nvSpPr>
        <p:spPr>
          <a:xfrm>
            <a:off x="238125" y="6294438"/>
            <a:ext cx="1381125" cy="461665"/>
          </a:xfrm>
          <a:prstGeom prst="rect">
            <a:avLst/>
          </a:prstGeom>
          <a:noFill/>
        </p:spPr>
        <p:txBody>
          <a:bodyPr wrap="square" rtlCol="0">
            <a:spAutoFit/>
          </a:bodyPr>
          <a:lstStyle/>
          <a:p>
            <a:r>
              <a:rPr lang="en-US" sz="2400" dirty="0" smtClean="0">
                <a:solidFill>
                  <a:schemeClr val="bg1"/>
                </a:solidFill>
              </a:rPr>
              <a:t>Pg. 28</a:t>
            </a:r>
            <a:endParaRPr lang="en-US" sz="2400" dirty="0">
              <a:solidFill>
                <a:schemeClr val="bg1"/>
              </a:solidFill>
            </a:endParaRPr>
          </a:p>
        </p:txBody>
      </p:sp>
    </p:spTree>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0114" name="Picture 2" descr="MVC-802F"/>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1138" name="Picture 1026" descr="MVC-805F"/>
          <p:cNvPicPr>
            <a:picLocks noChangeAspect="1" noChangeArrowheads="1"/>
          </p:cNvPicPr>
          <p:nvPr/>
        </p:nvPicPr>
        <p:blipFill>
          <a:blip r:embed="rId2" cstate="print"/>
          <a:srcRect/>
          <a:stretch>
            <a:fillRect/>
          </a:stretch>
        </p:blipFill>
        <p:spPr bwMode="auto">
          <a:xfrm>
            <a:off x="0" y="0"/>
            <a:ext cx="9448800" cy="70866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1074" name="Picture 2" descr="PPS027-98"/>
          <p:cNvPicPr>
            <a:picLocks noChangeAspect="1" noChangeArrowheads="1"/>
          </p:cNvPicPr>
          <p:nvPr/>
        </p:nvPicPr>
        <p:blipFill>
          <a:blip r:embed="rId2" cstate="print"/>
          <a:srcRect/>
          <a:stretch>
            <a:fillRect/>
          </a:stretch>
        </p:blipFill>
        <p:spPr bwMode="auto">
          <a:xfrm>
            <a:off x="381000" y="152399"/>
            <a:ext cx="8305800" cy="6693341"/>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4210" name="Picture 9" descr="ESFAS Bays 1"/>
          <p:cNvPicPr>
            <a:picLocks noChangeAspect="1" noChangeArrowheads="1"/>
          </p:cNvPicPr>
          <p:nvPr/>
        </p:nvPicPr>
        <p:blipFill>
          <a:blip r:embed="rId2" cstate="print"/>
          <a:srcRect/>
          <a:stretch>
            <a:fillRect/>
          </a:stretch>
        </p:blipFill>
        <p:spPr bwMode="auto">
          <a:xfrm>
            <a:off x="0" y="0"/>
            <a:ext cx="9144000" cy="4724400"/>
          </a:xfrm>
          <a:prstGeom prst="rect">
            <a:avLst/>
          </a:prstGeom>
          <a:noFill/>
          <a:ln w="28575">
            <a:noFill/>
            <a:prstDash val="lgDash"/>
            <a:miter lim="800000"/>
            <a:headEnd/>
            <a:tailEnd/>
          </a:ln>
        </p:spPr>
      </p:pic>
      <p:sp>
        <p:nvSpPr>
          <p:cNvPr id="94211" name="Line 10"/>
          <p:cNvSpPr>
            <a:spLocks noChangeShapeType="1"/>
          </p:cNvSpPr>
          <p:nvPr/>
        </p:nvSpPr>
        <p:spPr bwMode="auto">
          <a:xfrm>
            <a:off x="6781800" y="1143000"/>
            <a:ext cx="76200" cy="1143000"/>
          </a:xfrm>
          <a:prstGeom prst="line">
            <a:avLst/>
          </a:prstGeom>
          <a:noFill/>
          <a:ln w="9525">
            <a:solidFill>
              <a:schemeClr val="tx1"/>
            </a:solidFill>
            <a:round/>
            <a:headEnd/>
            <a:tailEnd/>
          </a:ln>
        </p:spPr>
        <p:txBody>
          <a:bodyPr wrap="none" anchor="ctr"/>
          <a:lstStyle/>
          <a:p>
            <a:endParaRPr lang="en-US"/>
          </a:p>
        </p:txBody>
      </p:sp>
      <p:sp>
        <p:nvSpPr>
          <p:cNvPr id="94212" name="Line 11"/>
          <p:cNvSpPr>
            <a:spLocks noChangeShapeType="1"/>
          </p:cNvSpPr>
          <p:nvPr/>
        </p:nvSpPr>
        <p:spPr bwMode="auto">
          <a:xfrm>
            <a:off x="6781800" y="1143000"/>
            <a:ext cx="0" cy="1981200"/>
          </a:xfrm>
          <a:prstGeom prst="line">
            <a:avLst/>
          </a:prstGeom>
          <a:noFill/>
          <a:ln w="57150">
            <a:solidFill>
              <a:schemeClr val="tx1"/>
            </a:solidFill>
            <a:round/>
            <a:headEnd/>
            <a:tailEnd/>
          </a:ln>
        </p:spPr>
        <p:txBody>
          <a:bodyPr wrap="none" anchor="ctr"/>
          <a:lstStyle/>
          <a:p>
            <a:endParaRPr lang="en-US"/>
          </a:p>
        </p:txBody>
      </p:sp>
      <p:sp>
        <p:nvSpPr>
          <p:cNvPr id="94213" name="Line 12"/>
          <p:cNvSpPr>
            <a:spLocks noChangeShapeType="1"/>
          </p:cNvSpPr>
          <p:nvPr/>
        </p:nvSpPr>
        <p:spPr bwMode="auto">
          <a:xfrm>
            <a:off x="6172200" y="2057400"/>
            <a:ext cx="1752600" cy="152400"/>
          </a:xfrm>
          <a:prstGeom prst="line">
            <a:avLst/>
          </a:prstGeom>
          <a:noFill/>
          <a:ln w="9525">
            <a:solidFill>
              <a:schemeClr val="tx1"/>
            </a:solidFill>
            <a:round/>
            <a:headEnd/>
            <a:tailEnd/>
          </a:ln>
        </p:spPr>
        <p:txBody>
          <a:bodyPr wrap="none" anchor="ctr"/>
          <a:lstStyle/>
          <a:p>
            <a:endParaRPr lang="en-US"/>
          </a:p>
        </p:txBody>
      </p:sp>
      <p:sp>
        <p:nvSpPr>
          <p:cNvPr id="94214" name="Line 17"/>
          <p:cNvSpPr>
            <a:spLocks noChangeShapeType="1"/>
          </p:cNvSpPr>
          <p:nvPr/>
        </p:nvSpPr>
        <p:spPr bwMode="auto">
          <a:xfrm>
            <a:off x="6781800" y="457200"/>
            <a:ext cx="0" cy="1981200"/>
          </a:xfrm>
          <a:prstGeom prst="line">
            <a:avLst/>
          </a:prstGeom>
          <a:noFill/>
          <a:ln w="28575">
            <a:solidFill>
              <a:schemeClr val="bg2"/>
            </a:solidFill>
            <a:prstDash val="dash"/>
            <a:round/>
            <a:headEnd/>
            <a:tailEnd/>
          </a:ln>
        </p:spPr>
        <p:txBody>
          <a:bodyPr wrap="none" anchor="ctr"/>
          <a:lstStyle/>
          <a:p>
            <a:endParaRPr lang="en-US"/>
          </a:p>
        </p:txBody>
      </p:sp>
      <p:sp>
        <p:nvSpPr>
          <p:cNvPr id="94215" name="Line 21"/>
          <p:cNvSpPr>
            <a:spLocks noChangeShapeType="1"/>
          </p:cNvSpPr>
          <p:nvPr/>
        </p:nvSpPr>
        <p:spPr bwMode="auto">
          <a:xfrm>
            <a:off x="4800600" y="2362200"/>
            <a:ext cx="4114800" cy="0"/>
          </a:xfrm>
          <a:prstGeom prst="line">
            <a:avLst/>
          </a:prstGeom>
          <a:noFill/>
          <a:ln w="28575">
            <a:solidFill>
              <a:schemeClr val="bg2"/>
            </a:solidFill>
            <a:prstDash val="dash"/>
            <a:round/>
            <a:headEnd/>
            <a:tailEnd/>
          </a:ln>
        </p:spPr>
        <p:txBody>
          <a:bodyPr wrap="none" anchor="ctr"/>
          <a:lstStyle/>
          <a:p>
            <a:endParaRPr lang="en-US"/>
          </a:p>
        </p:txBody>
      </p:sp>
      <p:sp>
        <p:nvSpPr>
          <p:cNvPr id="94216" name="Line 22"/>
          <p:cNvSpPr>
            <a:spLocks noChangeShapeType="1"/>
          </p:cNvSpPr>
          <p:nvPr/>
        </p:nvSpPr>
        <p:spPr bwMode="auto">
          <a:xfrm>
            <a:off x="4800600" y="2514600"/>
            <a:ext cx="4114800" cy="0"/>
          </a:xfrm>
          <a:prstGeom prst="line">
            <a:avLst/>
          </a:prstGeom>
          <a:noFill/>
          <a:ln w="28575">
            <a:solidFill>
              <a:schemeClr val="bg2"/>
            </a:solidFill>
            <a:prstDash val="dash"/>
            <a:round/>
            <a:headEnd/>
            <a:tailEnd/>
          </a:ln>
        </p:spPr>
        <p:txBody>
          <a:bodyPr wrap="none" anchor="ctr"/>
          <a:lstStyle/>
          <a:p>
            <a:endParaRPr lang="en-US"/>
          </a:p>
        </p:txBody>
      </p:sp>
      <p:sp>
        <p:nvSpPr>
          <p:cNvPr id="94217" name="Line 23"/>
          <p:cNvSpPr>
            <a:spLocks noChangeShapeType="1"/>
          </p:cNvSpPr>
          <p:nvPr/>
        </p:nvSpPr>
        <p:spPr bwMode="auto">
          <a:xfrm>
            <a:off x="4800600" y="457200"/>
            <a:ext cx="0" cy="1981200"/>
          </a:xfrm>
          <a:prstGeom prst="line">
            <a:avLst/>
          </a:prstGeom>
          <a:noFill/>
          <a:ln w="28575">
            <a:solidFill>
              <a:schemeClr val="bg2"/>
            </a:solidFill>
            <a:prstDash val="dash"/>
            <a:round/>
            <a:headEnd/>
            <a:tailEnd/>
          </a:ln>
        </p:spPr>
        <p:txBody>
          <a:bodyPr wrap="none" anchor="ctr"/>
          <a:lstStyle/>
          <a:p>
            <a:endParaRPr lang="en-US"/>
          </a:p>
        </p:txBody>
      </p:sp>
      <p:sp>
        <p:nvSpPr>
          <p:cNvPr id="94218" name="Line 25"/>
          <p:cNvSpPr>
            <a:spLocks noChangeShapeType="1"/>
          </p:cNvSpPr>
          <p:nvPr/>
        </p:nvSpPr>
        <p:spPr bwMode="auto">
          <a:xfrm>
            <a:off x="2590800" y="457200"/>
            <a:ext cx="0" cy="1981200"/>
          </a:xfrm>
          <a:prstGeom prst="line">
            <a:avLst/>
          </a:prstGeom>
          <a:noFill/>
          <a:ln w="28575">
            <a:solidFill>
              <a:schemeClr val="bg2"/>
            </a:solidFill>
            <a:prstDash val="dash"/>
            <a:round/>
            <a:headEnd/>
            <a:tailEnd/>
          </a:ln>
        </p:spPr>
        <p:txBody>
          <a:bodyPr wrap="none" anchor="ctr"/>
          <a:lstStyle/>
          <a:p>
            <a:endParaRPr lang="en-US"/>
          </a:p>
        </p:txBody>
      </p:sp>
      <p:sp>
        <p:nvSpPr>
          <p:cNvPr id="94219" name="Line 26"/>
          <p:cNvSpPr>
            <a:spLocks noChangeShapeType="1"/>
          </p:cNvSpPr>
          <p:nvPr/>
        </p:nvSpPr>
        <p:spPr bwMode="auto">
          <a:xfrm>
            <a:off x="4648200" y="457200"/>
            <a:ext cx="0" cy="1981200"/>
          </a:xfrm>
          <a:prstGeom prst="line">
            <a:avLst/>
          </a:prstGeom>
          <a:noFill/>
          <a:ln w="28575">
            <a:solidFill>
              <a:schemeClr val="bg2"/>
            </a:solidFill>
            <a:prstDash val="dash"/>
            <a:round/>
            <a:headEnd/>
            <a:tailEnd/>
          </a:ln>
        </p:spPr>
        <p:txBody>
          <a:bodyPr wrap="none" anchor="ctr"/>
          <a:lstStyle/>
          <a:p>
            <a:endParaRPr lang="en-US"/>
          </a:p>
        </p:txBody>
      </p:sp>
      <p:sp>
        <p:nvSpPr>
          <p:cNvPr id="94220" name="Line 27"/>
          <p:cNvSpPr>
            <a:spLocks noChangeShapeType="1"/>
          </p:cNvSpPr>
          <p:nvPr/>
        </p:nvSpPr>
        <p:spPr bwMode="auto">
          <a:xfrm>
            <a:off x="609600" y="2362200"/>
            <a:ext cx="4114800" cy="0"/>
          </a:xfrm>
          <a:prstGeom prst="line">
            <a:avLst/>
          </a:prstGeom>
          <a:noFill/>
          <a:ln w="28575">
            <a:solidFill>
              <a:schemeClr val="bg2"/>
            </a:solidFill>
            <a:prstDash val="dash"/>
            <a:round/>
            <a:headEnd/>
            <a:tailEnd/>
          </a:ln>
        </p:spPr>
        <p:txBody>
          <a:bodyPr wrap="none" anchor="ctr"/>
          <a:lstStyle/>
          <a:p>
            <a:endParaRPr lang="en-US"/>
          </a:p>
        </p:txBody>
      </p:sp>
      <p:sp>
        <p:nvSpPr>
          <p:cNvPr id="94221" name="Line 28"/>
          <p:cNvSpPr>
            <a:spLocks noChangeShapeType="1"/>
          </p:cNvSpPr>
          <p:nvPr/>
        </p:nvSpPr>
        <p:spPr bwMode="auto">
          <a:xfrm>
            <a:off x="609600" y="2514600"/>
            <a:ext cx="4114800" cy="0"/>
          </a:xfrm>
          <a:prstGeom prst="line">
            <a:avLst/>
          </a:prstGeom>
          <a:noFill/>
          <a:ln w="28575">
            <a:solidFill>
              <a:schemeClr val="bg2"/>
            </a:solidFill>
            <a:prstDash val="dash"/>
            <a:round/>
            <a:headEnd/>
            <a:tailEnd/>
          </a:ln>
        </p:spPr>
        <p:txBody>
          <a:bodyPr wrap="none" anchor="ctr"/>
          <a:lstStyle/>
          <a:p>
            <a:endParaRPr lang="en-US"/>
          </a:p>
        </p:txBody>
      </p:sp>
      <p:sp>
        <p:nvSpPr>
          <p:cNvPr id="94222" name="Line 29"/>
          <p:cNvSpPr>
            <a:spLocks noChangeShapeType="1"/>
          </p:cNvSpPr>
          <p:nvPr/>
        </p:nvSpPr>
        <p:spPr bwMode="auto">
          <a:xfrm>
            <a:off x="2590800" y="2514600"/>
            <a:ext cx="0" cy="1143000"/>
          </a:xfrm>
          <a:prstGeom prst="line">
            <a:avLst/>
          </a:prstGeom>
          <a:noFill/>
          <a:ln w="28575">
            <a:solidFill>
              <a:schemeClr val="bg2"/>
            </a:solidFill>
            <a:prstDash val="dash"/>
            <a:round/>
            <a:headEnd/>
            <a:tailEnd/>
          </a:ln>
        </p:spPr>
        <p:txBody>
          <a:bodyPr wrap="none" anchor="ctr"/>
          <a:lstStyle/>
          <a:p>
            <a:endParaRPr lang="en-US"/>
          </a:p>
        </p:txBody>
      </p:sp>
      <p:sp>
        <p:nvSpPr>
          <p:cNvPr id="94223" name="Line 30"/>
          <p:cNvSpPr>
            <a:spLocks noChangeShapeType="1"/>
          </p:cNvSpPr>
          <p:nvPr/>
        </p:nvSpPr>
        <p:spPr bwMode="auto">
          <a:xfrm>
            <a:off x="4800600" y="2514600"/>
            <a:ext cx="0" cy="1143000"/>
          </a:xfrm>
          <a:prstGeom prst="line">
            <a:avLst/>
          </a:prstGeom>
          <a:noFill/>
          <a:ln w="28575">
            <a:solidFill>
              <a:schemeClr val="bg2"/>
            </a:solidFill>
            <a:prstDash val="dash"/>
            <a:round/>
            <a:headEnd/>
            <a:tailEnd/>
          </a:ln>
        </p:spPr>
        <p:txBody>
          <a:bodyPr wrap="none" anchor="ctr"/>
          <a:lstStyle/>
          <a:p>
            <a:endParaRPr lang="en-US"/>
          </a:p>
        </p:txBody>
      </p:sp>
      <p:sp>
        <p:nvSpPr>
          <p:cNvPr id="94224" name="Line 31"/>
          <p:cNvSpPr>
            <a:spLocks noChangeShapeType="1"/>
          </p:cNvSpPr>
          <p:nvPr/>
        </p:nvSpPr>
        <p:spPr bwMode="auto">
          <a:xfrm>
            <a:off x="4648200" y="2514600"/>
            <a:ext cx="0" cy="1143000"/>
          </a:xfrm>
          <a:prstGeom prst="line">
            <a:avLst/>
          </a:prstGeom>
          <a:noFill/>
          <a:ln w="28575">
            <a:solidFill>
              <a:schemeClr val="bg2"/>
            </a:solidFill>
            <a:prstDash val="dash"/>
            <a:round/>
            <a:headEnd/>
            <a:tailEnd/>
          </a:ln>
        </p:spPr>
        <p:txBody>
          <a:bodyPr wrap="none" anchor="ctr"/>
          <a:lstStyle/>
          <a:p>
            <a:endParaRPr lang="en-US"/>
          </a:p>
        </p:txBody>
      </p:sp>
      <p:sp>
        <p:nvSpPr>
          <p:cNvPr id="94225" name="Line 32"/>
          <p:cNvSpPr>
            <a:spLocks noChangeShapeType="1"/>
          </p:cNvSpPr>
          <p:nvPr/>
        </p:nvSpPr>
        <p:spPr bwMode="auto">
          <a:xfrm>
            <a:off x="6781800" y="2514600"/>
            <a:ext cx="0" cy="1143000"/>
          </a:xfrm>
          <a:prstGeom prst="line">
            <a:avLst/>
          </a:prstGeom>
          <a:noFill/>
          <a:ln w="28575">
            <a:solidFill>
              <a:schemeClr val="bg2"/>
            </a:solidFill>
            <a:prstDash val="dash"/>
            <a:round/>
            <a:headEnd/>
            <a:tailEnd/>
          </a:ln>
        </p:spPr>
        <p:txBody>
          <a:bodyPr wrap="none" anchor="ctr"/>
          <a:lstStyle/>
          <a:p>
            <a:endParaRPr lang="en-US"/>
          </a:p>
        </p:txBody>
      </p:sp>
      <p:sp>
        <p:nvSpPr>
          <p:cNvPr id="94226" name="Text Box 33"/>
          <p:cNvSpPr txBox="1">
            <a:spLocks noChangeArrowheads="1"/>
          </p:cNvSpPr>
          <p:nvPr/>
        </p:nvSpPr>
        <p:spPr bwMode="auto">
          <a:xfrm>
            <a:off x="1219200" y="1295400"/>
            <a:ext cx="914400" cy="336550"/>
          </a:xfrm>
          <a:prstGeom prst="rect">
            <a:avLst/>
          </a:prstGeom>
          <a:noFill/>
          <a:ln w="9525">
            <a:noFill/>
            <a:miter lim="800000"/>
            <a:headEnd/>
            <a:tailEnd/>
          </a:ln>
        </p:spPr>
        <p:txBody>
          <a:bodyPr>
            <a:spAutoFit/>
          </a:bodyPr>
          <a:lstStyle/>
          <a:p>
            <a:pPr algn="l">
              <a:spcBef>
                <a:spcPct val="50000"/>
              </a:spcBef>
            </a:pPr>
            <a:r>
              <a:rPr lang="en-US" sz="1600">
                <a:solidFill>
                  <a:schemeClr val="bg2"/>
                </a:solidFill>
              </a:rPr>
              <a:t>BAY 4</a:t>
            </a:r>
            <a:endParaRPr lang="en-US" sz="1400">
              <a:solidFill>
                <a:schemeClr val="bg2"/>
              </a:solidFill>
            </a:endParaRPr>
          </a:p>
        </p:txBody>
      </p:sp>
      <p:sp>
        <p:nvSpPr>
          <p:cNvPr id="94227" name="Text Box 34"/>
          <p:cNvSpPr txBox="1">
            <a:spLocks noChangeArrowheads="1"/>
          </p:cNvSpPr>
          <p:nvPr/>
        </p:nvSpPr>
        <p:spPr bwMode="auto">
          <a:xfrm>
            <a:off x="3200400" y="1295400"/>
            <a:ext cx="1066800" cy="336550"/>
          </a:xfrm>
          <a:prstGeom prst="rect">
            <a:avLst/>
          </a:prstGeom>
          <a:noFill/>
          <a:ln w="9525">
            <a:noFill/>
            <a:miter lim="800000"/>
            <a:headEnd/>
            <a:tailEnd/>
          </a:ln>
        </p:spPr>
        <p:txBody>
          <a:bodyPr>
            <a:spAutoFit/>
          </a:bodyPr>
          <a:lstStyle/>
          <a:p>
            <a:pPr algn="l">
              <a:spcBef>
                <a:spcPct val="50000"/>
              </a:spcBef>
            </a:pPr>
            <a:r>
              <a:rPr lang="en-US" sz="1600">
                <a:solidFill>
                  <a:schemeClr val="bg2"/>
                </a:solidFill>
              </a:rPr>
              <a:t>BAY 3</a:t>
            </a:r>
            <a:endParaRPr lang="en-US">
              <a:solidFill>
                <a:schemeClr val="bg2"/>
              </a:solidFill>
            </a:endParaRPr>
          </a:p>
        </p:txBody>
      </p:sp>
      <p:sp>
        <p:nvSpPr>
          <p:cNvPr id="94228" name="Text Box 35"/>
          <p:cNvSpPr txBox="1">
            <a:spLocks noChangeArrowheads="1"/>
          </p:cNvSpPr>
          <p:nvPr/>
        </p:nvSpPr>
        <p:spPr bwMode="auto">
          <a:xfrm>
            <a:off x="5410200" y="1295400"/>
            <a:ext cx="1295400" cy="336550"/>
          </a:xfrm>
          <a:prstGeom prst="rect">
            <a:avLst/>
          </a:prstGeom>
          <a:noFill/>
          <a:ln w="9525">
            <a:noFill/>
            <a:miter lim="800000"/>
            <a:headEnd/>
            <a:tailEnd/>
          </a:ln>
        </p:spPr>
        <p:txBody>
          <a:bodyPr>
            <a:spAutoFit/>
          </a:bodyPr>
          <a:lstStyle/>
          <a:p>
            <a:pPr algn="l">
              <a:spcBef>
                <a:spcPct val="50000"/>
              </a:spcBef>
            </a:pPr>
            <a:r>
              <a:rPr lang="en-US" sz="1600">
                <a:solidFill>
                  <a:schemeClr val="bg2"/>
                </a:solidFill>
              </a:rPr>
              <a:t>BAY 2</a:t>
            </a:r>
          </a:p>
        </p:txBody>
      </p:sp>
      <p:sp>
        <p:nvSpPr>
          <p:cNvPr id="94229" name="Text Box 36"/>
          <p:cNvSpPr txBox="1">
            <a:spLocks noChangeArrowheads="1"/>
          </p:cNvSpPr>
          <p:nvPr/>
        </p:nvSpPr>
        <p:spPr bwMode="auto">
          <a:xfrm>
            <a:off x="7467600" y="1295400"/>
            <a:ext cx="1066800" cy="336550"/>
          </a:xfrm>
          <a:prstGeom prst="rect">
            <a:avLst/>
          </a:prstGeom>
          <a:noFill/>
          <a:ln w="9525">
            <a:noFill/>
            <a:miter lim="800000"/>
            <a:headEnd/>
            <a:tailEnd/>
          </a:ln>
        </p:spPr>
        <p:txBody>
          <a:bodyPr>
            <a:spAutoFit/>
          </a:bodyPr>
          <a:lstStyle/>
          <a:p>
            <a:pPr algn="l">
              <a:spcBef>
                <a:spcPct val="50000"/>
              </a:spcBef>
            </a:pPr>
            <a:r>
              <a:rPr lang="en-US" sz="1600">
                <a:solidFill>
                  <a:schemeClr val="bg2"/>
                </a:solidFill>
              </a:rPr>
              <a:t>BAY 1</a:t>
            </a:r>
          </a:p>
        </p:txBody>
      </p:sp>
      <p:sp>
        <p:nvSpPr>
          <p:cNvPr id="94230" name="Text Box 37"/>
          <p:cNvSpPr txBox="1">
            <a:spLocks noChangeArrowheads="1"/>
          </p:cNvSpPr>
          <p:nvPr/>
        </p:nvSpPr>
        <p:spPr bwMode="auto">
          <a:xfrm>
            <a:off x="1219200" y="2667000"/>
            <a:ext cx="914400" cy="336550"/>
          </a:xfrm>
          <a:prstGeom prst="rect">
            <a:avLst/>
          </a:prstGeom>
          <a:noFill/>
          <a:ln w="9525">
            <a:noFill/>
            <a:miter lim="800000"/>
            <a:headEnd/>
            <a:tailEnd/>
          </a:ln>
        </p:spPr>
        <p:txBody>
          <a:bodyPr>
            <a:spAutoFit/>
          </a:bodyPr>
          <a:lstStyle/>
          <a:p>
            <a:pPr algn="l">
              <a:spcBef>
                <a:spcPct val="50000"/>
              </a:spcBef>
            </a:pPr>
            <a:r>
              <a:rPr lang="en-US" sz="1600">
                <a:solidFill>
                  <a:schemeClr val="bg2"/>
                </a:solidFill>
              </a:rPr>
              <a:t>BAY 5</a:t>
            </a:r>
          </a:p>
        </p:txBody>
      </p:sp>
      <p:sp>
        <p:nvSpPr>
          <p:cNvPr id="94231" name="Text Box 38"/>
          <p:cNvSpPr txBox="1">
            <a:spLocks noChangeArrowheads="1"/>
          </p:cNvSpPr>
          <p:nvPr/>
        </p:nvSpPr>
        <p:spPr bwMode="auto">
          <a:xfrm>
            <a:off x="3124200" y="2667000"/>
            <a:ext cx="1143000" cy="336550"/>
          </a:xfrm>
          <a:prstGeom prst="rect">
            <a:avLst/>
          </a:prstGeom>
          <a:noFill/>
          <a:ln w="9525">
            <a:noFill/>
            <a:miter lim="800000"/>
            <a:headEnd/>
            <a:tailEnd/>
          </a:ln>
        </p:spPr>
        <p:txBody>
          <a:bodyPr>
            <a:spAutoFit/>
          </a:bodyPr>
          <a:lstStyle/>
          <a:p>
            <a:pPr algn="l">
              <a:spcBef>
                <a:spcPct val="50000"/>
              </a:spcBef>
            </a:pPr>
            <a:r>
              <a:rPr lang="en-US" sz="1600">
                <a:solidFill>
                  <a:schemeClr val="bg2"/>
                </a:solidFill>
              </a:rPr>
              <a:t>BAY 6</a:t>
            </a:r>
          </a:p>
        </p:txBody>
      </p:sp>
      <p:sp>
        <p:nvSpPr>
          <p:cNvPr id="94232" name="Text Box 39"/>
          <p:cNvSpPr txBox="1">
            <a:spLocks noChangeArrowheads="1"/>
          </p:cNvSpPr>
          <p:nvPr/>
        </p:nvSpPr>
        <p:spPr bwMode="auto">
          <a:xfrm>
            <a:off x="5410200" y="2667000"/>
            <a:ext cx="990600" cy="336550"/>
          </a:xfrm>
          <a:prstGeom prst="rect">
            <a:avLst/>
          </a:prstGeom>
          <a:noFill/>
          <a:ln w="9525">
            <a:noFill/>
            <a:miter lim="800000"/>
            <a:headEnd/>
            <a:tailEnd/>
          </a:ln>
        </p:spPr>
        <p:txBody>
          <a:bodyPr>
            <a:spAutoFit/>
          </a:bodyPr>
          <a:lstStyle/>
          <a:p>
            <a:pPr algn="l">
              <a:spcBef>
                <a:spcPct val="50000"/>
              </a:spcBef>
            </a:pPr>
            <a:r>
              <a:rPr lang="en-US" sz="1600">
                <a:solidFill>
                  <a:schemeClr val="bg2"/>
                </a:solidFill>
              </a:rPr>
              <a:t>BAY 7</a:t>
            </a:r>
          </a:p>
        </p:txBody>
      </p:sp>
      <p:sp>
        <p:nvSpPr>
          <p:cNvPr id="94233" name="Text Box 40"/>
          <p:cNvSpPr txBox="1">
            <a:spLocks noChangeArrowheads="1"/>
          </p:cNvSpPr>
          <p:nvPr/>
        </p:nvSpPr>
        <p:spPr bwMode="auto">
          <a:xfrm>
            <a:off x="7467600" y="2667000"/>
            <a:ext cx="914400" cy="336550"/>
          </a:xfrm>
          <a:prstGeom prst="rect">
            <a:avLst/>
          </a:prstGeom>
          <a:noFill/>
          <a:ln w="9525">
            <a:noFill/>
            <a:miter lim="800000"/>
            <a:headEnd/>
            <a:tailEnd/>
          </a:ln>
        </p:spPr>
        <p:txBody>
          <a:bodyPr>
            <a:spAutoFit/>
          </a:bodyPr>
          <a:lstStyle/>
          <a:p>
            <a:pPr algn="l">
              <a:spcBef>
                <a:spcPct val="50000"/>
              </a:spcBef>
            </a:pPr>
            <a:r>
              <a:rPr lang="en-US" sz="1600">
                <a:solidFill>
                  <a:schemeClr val="bg2"/>
                </a:solidFill>
              </a:rPr>
              <a:t>BAY 8</a:t>
            </a:r>
          </a:p>
        </p:txBody>
      </p:sp>
      <p:sp>
        <p:nvSpPr>
          <p:cNvPr id="94234" name="Rectangle 41"/>
          <p:cNvSpPr>
            <a:spLocks noChangeArrowheads="1"/>
          </p:cNvSpPr>
          <p:nvPr/>
        </p:nvSpPr>
        <p:spPr bwMode="auto">
          <a:xfrm>
            <a:off x="7543800" y="3200400"/>
            <a:ext cx="609600" cy="228600"/>
          </a:xfrm>
          <a:prstGeom prst="rect">
            <a:avLst/>
          </a:prstGeom>
          <a:solidFill>
            <a:schemeClr val="tx1"/>
          </a:solidFill>
          <a:ln w="28575">
            <a:solidFill>
              <a:schemeClr val="bg2"/>
            </a:solidFill>
            <a:miter lim="800000"/>
            <a:headEnd/>
            <a:tailEnd/>
          </a:ln>
        </p:spPr>
        <p:txBody>
          <a:bodyPr wrap="none" anchor="ctr"/>
          <a:lstStyle/>
          <a:p>
            <a:endParaRPr lang="en-US"/>
          </a:p>
        </p:txBody>
      </p:sp>
      <p:sp>
        <p:nvSpPr>
          <p:cNvPr id="94235" name="Rectangle 42"/>
          <p:cNvSpPr>
            <a:spLocks noChangeArrowheads="1"/>
          </p:cNvSpPr>
          <p:nvPr/>
        </p:nvSpPr>
        <p:spPr bwMode="auto">
          <a:xfrm>
            <a:off x="1295400" y="3200400"/>
            <a:ext cx="609600" cy="228600"/>
          </a:xfrm>
          <a:prstGeom prst="rect">
            <a:avLst/>
          </a:prstGeom>
          <a:solidFill>
            <a:schemeClr val="tx1"/>
          </a:solidFill>
          <a:ln w="28575">
            <a:solidFill>
              <a:schemeClr val="bg2"/>
            </a:solidFill>
            <a:miter lim="800000"/>
            <a:headEnd/>
            <a:tailEnd/>
          </a:ln>
        </p:spPr>
        <p:txBody>
          <a:bodyPr wrap="none" anchor="ctr"/>
          <a:lstStyle/>
          <a:p>
            <a:endParaRPr lang="en-US"/>
          </a:p>
        </p:txBody>
      </p:sp>
      <p:sp>
        <p:nvSpPr>
          <p:cNvPr id="94236" name="Rectangle 43"/>
          <p:cNvSpPr>
            <a:spLocks noChangeArrowheads="1"/>
          </p:cNvSpPr>
          <p:nvPr/>
        </p:nvSpPr>
        <p:spPr bwMode="auto">
          <a:xfrm>
            <a:off x="5486400" y="3200400"/>
            <a:ext cx="609600" cy="228600"/>
          </a:xfrm>
          <a:prstGeom prst="rect">
            <a:avLst/>
          </a:prstGeom>
          <a:solidFill>
            <a:schemeClr val="tx1"/>
          </a:solidFill>
          <a:ln w="28575">
            <a:solidFill>
              <a:schemeClr val="bg2"/>
            </a:solidFill>
            <a:miter lim="800000"/>
            <a:headEnd/>
            <a:tailEnd/>
          </a:ln>
        </p:spPr>
        <p:txBody>
          <a:bodyPr wrap="none" anchor="ctr"/>
          <a:lstStyle/>
          <a:p>
            <a:endParaRPr lang="en-US"/>
          </a:p>
        </p:txBody>
      </p:sp>
      <p:sp>
        <p:nvSpPr>
          <p:cNvPr id="94237" name="Rectangle 44"/>
          <p:cNvSpPr>
            <a:spLocks noChangeArrowheads="1"/>
          </p:cNvSpPr>
          <p:nvPr/>
        </p:nvSpPr>
        <p:spPr bwMode="auto">
          <a:xfrm>
            <a:off x="3200400" y="3200400"/>
            <a:ext cx="609600" cy="228600"/>
          </a:xfrm>
          <a:prstGeom prst="rect">
            <a:avLst/>
          </a:prstGeom>
          <a:solidFill>
            <a:schemeClr val="tx1"/>
          </a:solidFill>
          <a:ln w="28575">
            <a:solidFill>
              <a:schemeClr val="bg2"/>
            </a:solidFill>
            <a:miter lim="800000"/>
            <a:headEnd/>
            <a:tailEnd/>
          </a:ln>
        </p:spPr>
        <p:txBody>
          <a:bodyPr wrap="none" anchor="ctr"/>
          <a:lstStyle/>
          <a:p>
            <a:endParaRPr lang="en-US"/>
          </a:p>
        </p:txBody>
      </p:sp>
      <p:sp>
        <p:nvSpPr>
          <p:cNvPr id="33837" name="Text Box 45"/>
          <p:cNvSpPr txBox="1">
            <a:spLocks noChangeArrowheads="1"/>
          </p:cNvSpPr>
          <p:nvPr/>
        </p:nvSpPr>
        <p:spPr bwMode="auto">
          <a:xfrm>
            <a:off x="1371600" y="3214688"/>
            <a:ext cx="457200" cy="214312"/>
          </a:xfrm>
          <a:prstGeom prst="rect">
            <a:avLst/>
          </a:prstGeom>
          <a:noFill/>
          <a:ln w="9525">
            <a:noFill/>
            <a:miter lim="800000"/>
            <a:headEnd/>
            <a:tailEnd/>
          </a:ln>
          <a:effectLst/>
        </p:spPr>
        <p:txBody>
          <a:bodyPr>
            <a:spAutoFit/>
          </a:bodyPr>
          <a:lstStyle/>
          <a:p>
            <a:pPr algn="l">
              <a:spcBef>
                <a:spcPct val="50000"/>
              </a:spcBef>
              <a:defRPr/>
            </a:pPr>
            <a:r>
              <a:rPr lang="en-US" sz="800">
                <a:solidFill>
                  <a:schemeClr val="bg2"/>
                </a:solidFill>
              </a:rPr>
              <a:t>PS51</a:t>
            </a:r>
            <a:endParaRPr lang="en-US" sz="800">
              <a:solidFill>
                <a:schemeClr val="bg2"/>
              </a:solidFill>
              <a:effectLst>
                <a:outerShdw blurRad="38100" dist="38100" dir="2700000" algn="tl">
                  <a:srgbClr val="C0C0C0"/>
                </a:outerShdw>
              </a:effectLst>
            </a:endParaRPr>
          </a:p>
        </p:txBody>
      </p:sp>
      <p:sp>
        <p:nvSpPr>
          <p:cNvPr id="94239" name="Text Box 46"/>
          <p:cNvSpPr txBox="1">
            <a:spLocks noChangeArrowheads="1"/>
          </p:cNvSpPr>
          <p:nvPr/>
        </p:nvSpPr>
        <p:spPr bwMode="auto">
          <a:xfrm>
            <a:off x="3276600" y="3214688"/>
            <a:ext cx="457200" cy="214312"/>
          </a:xfrm>
          <a:prstGeom prst="rect">
            <a:avLst/>
          </a:prstGeom>
          <a:noFill/>
          <a:ln w="9525">
            <a:noFill/>
            <a:miter lim="800000"/>
            <a:headEnd/>
            <a:tailEnd/>
          </a:ln>
        </p:spPr>
        <p:txBody>
          <a:bodyPr>
            <a:spAutoFit/>
          </a:bodyPr>
          <a:lstStyle/>
          <a:p>
            <a:pPr>
              <a:spcBef>
                <a:spcPct val="50000"/>
              </a:spcBef>
            </a:pPr>
            <a:r>
              <a:rPr lang="en-US" sz="800">
                <a:solidFill>
                  <a:schemeClr val="bg2"/>
                </a:solidFill>
              </a:rPr>
              <a:t>PS61</a:t>
            </a:r>
          </a:p>
        </p:txBody>
      </p:sp>
      <p:sp>
        <p:nvSpPr>
          <p:cNvPr id="94240" name="Text Box 47"/>
          <p:cNvSpPr txBox="1">
            <a:spLocks noChangeArrowheads="1"/>
          </p:cNvSpPr>
          <p:nvPr/>
        </p:nvSpPr>
        <p:spPr bwMode="auto">
          <a:xfrm>
            <a:off x="5486400" y="3200400"/>
            <a:ext cx="609600" cy="214313"/>
          </a:xfrm>
          <a:prstGeom prst="rect">
            <a:avLst/>
          </a:prstGeom>
          <a:noFill/>
          <a:ln w="9525">
            <a:noFill/>
            <a:miter lim="800000"/>
            <a:headEnd/>
            <a:tailEnd/>
          </a:ln>
        </p:spPr>
        <p:txBody>
          <a:bodyPr>
            <a:spAutoFit/>
          </a:bodyPr>
          <a:lstStyle/>
          <a:p>
            <a:pPr>
              <a:spcBef>
                <a:spcPct val="50000"/>
              </a:spcBef>
            </a:pPr>
            <a:r>
              <a:rPr lang="en-US" sz="800">
                <a:solidFill>
                  <a:schemeClr val="bg2"/>
                </a:solidFill>
              </a:rPr>
              <a:t>PS71</a:t>
            </a:r>
          </a:p>
        </p:txBody>
      </p:sp>
      <p:sp>
        <p:nvSpPr>
          <p:cNvPr id="94241" name="Text Box 48"/>
          <p:cNvSpPr txBox="1">
            <a:spLocks noChangeArrowheads="1"/>
          </p:cNvSpPr>
          <p:nvPr/>
        </p:nvSpPr>
        <p:spPr bwMode="auto">
          <a:xfrm>
            <a:off x="7543800" y="3200400"/>
            <a:ext cx="609600" cy="242888"/>
          </a:xfrm>
          <a:prstGeom prst="rect">
            <a:avLst/>
          </a:prstGeom>
          <a:noFill/>
          <a:ln w="28575">
            <a:solidFill>
              <a:schemeClr val="bg2"/>
            </a:solidFill>
            <a:miter lim="800000"/>
            <a:headEnd/>
            <a:tailEnd/>
          </a:ln>
        </p:spPr>
        <p:txBody>
          <a:bodyPr>
            <a:spAutoFit/>
          </a:bodyPr>
          <a:lstStyle/>
          <a:p>
            <a:pPr>
              <a:spcBef>
                <a:spcPct val="50000"/>
              </a:spcBef>
            </a:pPr>
            <a:r>
              <a:rPr lang="en-US" sz="800">
                <a:solidFill>
                  <a:schemeClr val="bg2"/>
                </a:solidFill>
              </a:rPr>
              <a:t>PS81</a:t>
            </a:r>
          </a:p>
        </p:txBody>
      </p:sp>
      <p:sp>
        <p:nvSpPr>
          <p:cNvPr id="94242" name="Line 49"/>
          <p:cNvSpPr>
            <a:spLocks noChangeShapeType="1"/>
          </p:cNvSpPr>
          <p:nvPr/>
        </p:nvSpPr>
        <p:spPr bwMode="auto">
          <a:xfrm flipH="1">
            <a:off x="762000" y="3200400"/>
            <a:ext cx="533400" cy="0"/>
          </a:xfrm>
          <a:prstGeom prst="line">
            <a:avLst/>
          </a:prstGeom>
          <a:noFill/>
          <a:ln w="28575">
            <a:solidFill>
              <a:srgbClr val="FF0000"/>
            </a:solidFill>
            <a:round/>
            <a:headEnd/>
            <a:tailEnd/>
          </a:ln>
        </p:spPr>
        <p:txBody>
          <a:bodyPr wrap="none" anchor="ctr"/>
          <a:lstStyle/>
          <a:p>
            <a:endParaRPr lang="en-US"/>
          </a:p>
        </p:txBody>
      </p:sp>
      <p:sp>
        <p:nvSpPr>
          <p:cNvPr id="94243" name="Line 50"/>
          <p:cNvSpPr>
            <a:spLocks noChangeShapeType="1"/>
          </p:cNvSpPr>
          <p:nvPr/>
        </p:nvSpPr>
        <p:spPr bwMode="auto">
          <a:xfrm flipH="1">
            <a:off x="4953000" y="3200400"/>
            <a:ext cx="533400" cy="0"/>
          </a:xfrm>
          <a:prstGeom prst="line">
            <a:avLst/>
          </a:prstGeom>
          <a:noFill/>
          <a:ln w="28575">
            <a:solidFill>
              <a:srgbClr val="FF0000"/>
            </a:solidFill>
            <a:round/>
            <a:headEnd/>
            <a:tailEnd/>
          </a:ln>
        </p:spPr>
        <p:txBody>
          <a:bodyPr wrap="none" anchor="ctr"/>
          <a:lstStyle/>
          <a:p>
            <a:endParaRPr lang="en-US"/>
          </a:p>
        </p:txBody>
      </p:sp>
      <p:sp>
        <p:nvSpPr>
          <p:cNvPr id="94244" name="Line 52"/>
          <p:cNvSpPr>
            <a:spLocks noChangeShapeType="1"/>
          </p:cNvSpPr>
          <p:nvPr/>
        </p:nvSpPr>
        <p:spPr bwMode="auto">
          <a:xfrm flipH="1">
            <a:off x="990600" y="3429000"/>
            <a:ext cx="304800" cy="0"/>
          </a:xfrm>
          <a:prstGeom prst="line">
            <a:avLst/>
          </a:prstGeom>
          <a:noFill/>
          <a:ln w="28575">
            <a:solidFill>
              <a:srgbClr val="FF0000"/>
            </a:solidFill>
            <a:round/>
            <a:headEnd/>
            <a:tailEnd/>
          </a:ln>
        </p:spPr>
        <p:txBody>
          <a:bodyPr wrap="none" anchor="ctr"/>
          <a:lstStyle/>
          <a:p>
            <a:endParaRPr lang="en-US"/>
          </a:p>
        </p:txBody>
      </p:sp>
      <p:sp>
        <p:nvSpPr>
          <p:cNvPr id="94245" name="Line 53"/>
          <p:cNvSpPr>
            <a:spLocks noChangeShapeType="1"/>
          </p:cNvSpPr>
          <p:nvPr/>
        </p:nvSpPr>
        <p:spPr bwMode="auto">
          <a:xfrm flipH="1">
            <a:off x="5181600" y="3429000"/>
            <a:ext cx="304800" cy="0"/>
          </a:xfrm>
          <a:prstGeom prst="line">
            <a:avLst/>
          </a:prstGeom>
          <a:noFill/>
          <a:ln w="28575">
            <a:solidFill>
              <a:srgbClr val="FF0000"/>
            </a:solidFill>
            <a:round/>
            <a:headEnd/>
            <a:tailEnd/>
          </a:ln>
        </p:spPr>
        <p:txBody>
          <a:bodyPr wrap="none" anchor="ctr"/>
          <a:lstStyle/>
          <a:p>
            <a:endParaRPr lang="en-US"/>
          </a:p>
        </p:txBody>
      </p:sp>
      <p:sp>
        <p:nvSpPr>
          <p:cNvPr id="94246" name="Line 54"/>
          <p:cNvSpPr>
            <a:spLocks noChangeShapeType="1"/>
          </p:cNvSpPr>
          <p:nvPr/>
        </p:nvSpPr>
        <p:spPr bwMode="auto">
          <a:xfrm>
            <a:off x="762000" y="3200400"/>
            <a:ext cx="0" cy="914400"/>
          </a:xfrm>
          <a:prstGeom prst="line">
            <a:avLst/>
          </a:prstGeom>
          <a:noFill/>
          <a:ln w="28575">
            <a:solidFill>
              <a:srgbClr val="FF0000"/>
            </a:solidFill>
            <a:round/>
            <a:headEnd/>
            <a:tailEnd/>
          </a:ln>
        </p:spPr>
        <p:txBody>
          <a:bodyPr wrap="none" anchor="ctr"/>
          <a:lstStyle/>
          <a:p>
            <a:endParaRPr lang="en-US"/>
          </a:p>
        </p:txBody>
      </p:sp>
      <p:sp>
        <p:nvSpPr>
          <p:cNvPr id="94247" name="Line 55"/>
          <p:cNvSpPr>
            <a:spLocks noChangeShapeType="1"/>
          </p:cNvSpPr>
          <p:nvPr/>
        </p:nvSpPr>
        <p:spPr bwMode="auto">
          <a:xfrm>
            <a:off x="4953000" y="3200400"/>
            <a:ext cx="0" cy="914400"/>
          </a:xfrm>
          <a:prstGeom prst="line">
            <a:avLst/>
          </a:prstGeom>
          <a:noFill/>
          <a:ln w="28575">
            <a:solidFill>
              <a:srgbClr val="FF0000"/>
            </a:solidFill>
            <a:round/>
            <a:headEnd/>
            <a:tailEnd/>
          </a:ln>
        </p:spPr>
        <p:txBody>
          <a:bodyPr wrap="none" anchor="ctr"/>
          <a:lstStyle/>
          <a:p>
            <a:endParaRPr lang="en-US"/>
          </a:p>
        </p:txBody>
      </p:sp>
      <p:sp>
        <p:nvSpPr>
          <p:cNvPr id="94248" name="Line 56"/>
          <p:cNvSpPr>
            <a:spLocks noChangeShapeType="1"/>
          </p:cNvSpPr>
          <p:nvPr/>
        </p:nvSpPr>
        <p:spPr bwMode="auto">
          <a:xfrm>
            <a:off x="990600" y="3429000"/>
            <a:ext cx="0" cy="685800"/>
          </a:xfrm>
          <a:prstGeom prst="line">
            <a:avLst/>
          </a:prstGeom>
          <a:noFill/>
          <a:ln w="28575">
            <a:solidFill>
              <a:srgbClr val="FF0000"/>
            </a:solidFill>
            <a:round/>
            <a:headEnd/>
            <a:tailEnd/>
          </a:ln>
        </p:spPr>
        <p:txBody>
          <a:bodyPr wrap="none" anchor="ctr"/>
          <a:lstStyle/>
          <a:p>
            <a:endParaRPr lang="en-US"/>
          </a:p>
        </p:txBody>
      </p:sp>
      <p:sp>
        <p:nvSpPr>
          <p:cNvPr id="94249" name="Line 57"/>
          <p:cNvSpPr>
            <a:spLocks noChangeShapeType="1"/>
          </p:cNvSpPr>
          <p:nvPr/>
        </p:nvSpPr>
        <p:spPr bwMode="auto">
          <a:xfrm>
            <a:off x="5181600" y="3429000"/>
            <a:ext cx="0" cy="685800"/>
          </a:xfrm>
          <a:prstGeom prst="line">
            <a:avLst/>
          </a:prstGeom>
          <a:noFill/>
          <a:ln w="28575">
            <a:solidFill>
              <a:srgbClr val="FF0000"/>
            </a:solidFill>
            <a:round/>
            <a:headEnd/>
            <a:tailEnd/>
          </a:ln>
        </p:spPr>
        <p:txBody>
          <a:bodyPr wrap="none" anchor="ctr"/>
          <a:lstStyle/>
          <a:p>
            <a:endParaRPr lang="en-US"/>
          </a:p>
        </p:txBody>
      </p:sp>
      <p:sp>
        <p:nvSpPr>
          <p:cNvPr id="94250" name="Line 58"/>
          <p:cNvSpPr>
            <a:spLocks noChangeShapeType="1"/>
          </p:cNvSpPr>
          <p:nvPr/>
        </p:nvSpPr>
        <p:spPr bwMode="auto">
          <a:xfrm flipH="1">
            <a:off x="7010400" y="3200400"/>
            <a:ext cx="533400" cy="0"/>
          </a:xfrm>
          <a:prstGeom prst="line">
            <a:avLst/>
          </a:prstGeom>
          <a:noFill/>
          <a:ln w="28575">
            <a:solidFill>
              <a:srgbClr val="00FF00"/>
            </a:solidFill>
            <a:round/>
            <a:headEnd/>
            <a:tailEnd/>
          </a:ln>
        </p:spPr>
        <p:txBody>
          <a:bodyPr wrap="none" anchor="ctr"/>
          <a:lstStyle/>
          <a:p>
            <a:endParaRPr lang="en-US"/>
          </a:p>
        </p:txBody>
      </p:sp>
      <p:sp>
        <p:nvSpPr>
          <p:cNvPr id="94251" name="Line 59"/>
          <p:cNvSpPr>
            <a:spLocks noChangeShapeType="1"/>
          </p:cNvSpPr>
          <p:nvPr/>
        </p:nvSpPr>
        <p:spPr bwMode="auto">
          <a:xfrm flipH="1">
            <a:off x="2667000" y="3200400"/>
            <a:ext cx="533400" cy="0"/>
          </a:xfrm>
          <a:prstGeom prst="line">
            <a:avLst/>
          </a:prstGeom>
          <a:noFill/>
          <a:ln w="28575">
            <a:solidFill>
              <a:srgbClr val="00FF00"/>
            </a:solidFill>
            <a:round/>
            <a:headEnd/>
            <a:tailEnd/>
          </a:ln>
        </p:spPr>
        <p:txBody>
          <a:bodyPr wrap="none" anchor="ctr"/>
          <a:lstStyle/>
          <a:p>
            <a:endParaRPr lang="en-US"/>
          </a:p>
        </p:txBody>
      </p:sp>
      <p:sp>
        <p:nvSpPr>
          <p:cNvPr id="94252" name="Line 60"/>
          <p:cNvSpPr>
            <a:spLocks noChangeShapeType="1"/>
          </p:cNvSpPr>
          <p:nvPr/>
        </p:nvSpPr>
        <p:spPr bwMode="auto">
          <a:xfrm>
            <a:off x="7010400" y="3200400"/>
            <a:ext cx="0" cy="914400"/>
          </a:xfrm>
          <a:prstGeom prst="line">
            <a:avLst/>
          </a:prstGeom>
          <a:noFill/>
          <a:ln w="28575">
            <a:solidFill>
              <a:srgbClr val="00FF00"/>
            </a:solidFill>
            <a:round/>
            <a:headEnd/>
            <a:tailEnd/>
          </a:ln>
        </p:spPr>
        <p:txBody>
          <a:bodyPr wrap="none" anchor="ctr"/>
          <a:lstStyle/>
          <a:p>
            <a:endParaRPr lang="en-US"/>
          </a:p>
        </p:txBody>
      </p:sp>
      <p:sp>
        <p:nvSpPr>
          <p:cNvPr id="94253" name="Line 61"/>
          <p:cNvSpPr>
            <a:spLocks noChangeShapeType="1"/>
          </p:cNvSpPr>
          <p:nvPr/>
        </p:nvSpPr>
        <p:spPr bwMode="auto">
          <a:xfrm>
            <a:off x="2667000" y="3200400"/>
            <a:ext cx="0" cy="914400"/>
          </a:xfrm>
          <a:prstGeom prst="line">
            <a:avLst/>
          </a:prstGeom>
          <a:noFill/>
          <a:ln w="28575">
            <a:solidFill>
              <a:srgbClr val="00FF00"/>
            </a:solidFill>
            <a:round/>
            <a:headEnd/>
            <a:tailEnd/>
          </a:ln>
        </p:spPr>
        <p:txBody>
          <a:bodyPr wrap="none" anchor="ctr"/>
          <a:lstStyle/>
          <a:p>
            <a:endParaRPr lang="en-US"/>
          </a:p>
        </p:txBody>
      </p:sp>
      <p:sp>
        <p:nvSpPr>
          <p:cNvPr id="94254" name="Line 62"/>
          <p:cNvSpPr>
            <a:spLocks noChangeShapeType="1"/>
          </p:cNvSpPr>
          <p:nvPr/>
        </p:nvSpPr>
        <p:spPr bwMode="auto">
          <a:xfrm flipH="1">
            <a:off x="7239000" y="3429000"/>
            <a:ext cx="304800" cy="0"/>
          </a:xfrm>
          <a:prstGeom prst="line">
            <a:avLst/>
          </a:prstGeom>
          <a:noFill/>
          <a:ln w="28575">
            <a:solidFill>
              <a:srgbClr val="00FF00"/>
            </a:solidFill>
            <a:round/>
            <a:headEnd/>
            <a:tailEnd/>
          </a:ln>
        </p:spPr>
        <p:txBody>
          <a:bodyPr wrap="none" anchor="ctr"/>
          <a:lstStyle/>
          <a:p>
            <a:endParaRPr lang="en-US"/>
          </a:p>
        </p:txBody>
      </p:sp>
      <p:sp>
        <p:nvSpPr>
          <p:cNvPr id="94255" name="Line 63"/>
          <p:cNvSpPr>
            <a:spLocks noChangeShapeType="1"/>
          </p:cNvSpPr>
          <p:nvPr/>
        </p:nvSpPr>
        <p:spPr bwMode="auto">
          <a:xfrm flipH="1">
            <a:off x="2895600" y="3429000"/>
            <a:ext cx="304800" cy="0"/>
          </a:xfrm>
          <a:prstGeom prst="line">
            <a:avLst/>
          </a:prstGeom>
          <a:noFill/>
          <a:ln w="28575">
            <a:solidFill>
              <a:srgbClr val="00FF00"/>
            </a:solidFill>
            <a:round/>
            <a:headEnd/>
            <a:tailEnd/>
          </a:ln>
        </p:spPr>
        <p:txBody>
          <a:bodyPr wrap="none" anchor="ctr"/>
          <a:lstStyle/>
          <a:p>
            <a:endParaRPr lang="en-US"/>
          </a:p>
        </p:txBody>
      </p:sp>
      <p:sp>
        <p:nvSpPr>
          <p:cNvPr id="94256" name="Line 64"/>
          <p:cNvSpPr>
            <a:spLocks noChangeShapeType="1"/>
          </p:cNvSpPr>
          <p:nvPr/>
        </p:nvSpPr>
        <p:spPr bwMode="auto">
          <a:xfrm>
            <a:off x="7239000" y="3429000"/>
            <a:ext cx="0" cy="685800"/>
          </a:xfrm>
          <a:prstGeom prst="line">
            <a:avLst/>
          </a:prstGeom>
          <a:noFill/>
          <a:ln w="28575">
            <a:solidFill>
              <a:srgbClr val="00FF00"/>
            </a:solidFill>
            <a:round/>
            <a:headEnd/>
            <a:tailEnd/>
          </a:ln>
        </p:spPr>
        <p:txBody>
          <a:bodyPr wrap="none" anchor="ctr"/>
          <a:lstStyle/>
          <a:p>
            <a:endParaRPr lang="en-US"/>
          </a:p>
        </p:txBody>
      </p:sp>
      <p:sp>
        <p:nvSpPr>
          <p:cNvPr id="94257" name="Line 65"/>
          <p:cNvSpPr>
            <a:spLocks noChangeShapeType="1"/>
          </p:cNvSpPr>
          <p:nvPr/>
        </p:nvSpPr>
        <p:spPr bwMode="auto">
          <a:xfrm>
            <a:off x="2895600" y="3429000"/>
            <a:ext cx="0" cy="685800"/>
          </a:xfrm>
          <a:prstGeom prst="line">
            <a:avLst/>
          </a:prstGeom>
          <a:noFill/>
          <a:ln w="28575">
            <a:solidFill>
              <a:srgbClr val="00FF00"/>
            </a:solidFill>
            <a:round/>
            <a:headEnd/>
            <a:tailEnd/>
          </a:ln>
        </p:spPr>
        <p:txBody>
          <a:bodyPr wrap="none" anchor="ctr"/>
          <a:lstStyle/>
          <a:p>
            <a:endParaRPr lang="en-US"/>
          </a:p>
        </p:txBody>
      </p:sp>
      <p:sp>
        <p:nvSpPr>
          <p:cNvPr id="94258" name="Text Box 66"/>
          <p:cNvSpPr txBox="1">
            <a:spLocks noChangeArrowheads="1"/>
          </p:cNvSpPr>
          <p:nvPr/>
        </p:nvSpPr>
        <p:spPr bwMode="auto">
          <a:xfrm>
            <a:off x="533400" y="4114800"/>
            <a:ext cx="1676400" cy="457200"/>
          </a:xfrm>
          <a:prstGeom prst="rect">
            <a:avLst/>
          </a:prstGeom>
          <a:noFill/>
          <a:ln w="9525">
            <a:noFill/>
            <a:miter lim="800000"/>
            <a:headEnd/>
            <a:tailEnd/>
          </a:ln>
        </p:spPr>
        <p:txBody>
          <a:bodyPr>
            <a:spAutoFit/>
          </a:bodyPr>
          <a:lstStyle/>
          <a:p>
            <a:pPr algn="l">
              <a:spcBef>
                <a:spcPct val="50000"/>
              </a:spcBef>
            </a:pPr>
            <a:r>
              <a:rPr lang="en-US">
                <a:solidFill>
                  <a:schemeClr val="bg2"/>
                </a:solidFill>
              </a:rPr>
              <a:t>120 Vac Vital Power Channel “A”</a:t>
            </a:r>
          </a:p>
        </p:txBody>
      </p:sp>
      <p:sp>
        <p:nvSpPr>
          <p:cNvPr id="94259" name="Text Box 68"/>
          <p:cNvSpPr txBox="1">
            <a:spLocks noChangeArrowheads="1"/>
          </p:cNvSpPr>
          <p:nvPr/>
        </p:nvSpPr>
        <p:spPr bwMode="auto">
          <a:xfrm>
            <a:off x="4724400" y="4114800"/>
            <a:ext cx="1752600" cy="457200"/>
          </a:xfrm>
          <a:prstGeom prst="rect">
            <a:avLst/>
          </a:prstGeom>
          <a:noFill/>
          <a:ln w="9525">
            <a:noFill/>
            <a:miter lim="800000"/>
            <a:headEnd/>
            <a:tailEnd/>
          </a:ln>
        </p:spPr>
        <p:txBody>
          <a:bodyPr>
            <a:spAutoFit/>
          </a:bodyPr>
          <a:lstStyle/>
          <a:p>
            <a:pPr algn="l">
              <a:spcBef>
                <a:spcPct val="50000"/>
              </a:spcBef>
            </a:pPr>
            <a:r>
              <a:rPr lang="en-US">
                <a:solidFill>
                  <a:schemeClr val="bg2"/>
                </a:solidFill>
              </a:rPr>
              <a:t>120 Vac Vital Power Channel “A”</a:t>
            </a:r>
          </a:p>
        </p:txBody>
      </p:sp>
      <p:sp>
        <p:nvSpPr>
          <p:cNvPr id="94260" name="Text Box 69"/>
          <p:cNvSpPr txBox="1">
            <a:spLocks noChangeArrowheads="1"/>
          </p:cNvSpPr>
          <p:nvPr/>
        </p:nvSpPr>
        <p:spPr bwMode="auto">
          <a:xfrm>
            <a:off x="2438400" y="4114800"/>
            <a:ext cx="1676400" cy="457200"/>
          </a:xfrm>
          <a:prstGeom prst="rect">
            <a:avLst/>
          </a:prstGeom>
          <a:noFill/>
          <a:ln w="9525">
            <a:noFill/>
            <a:miter lim="800000"/>
            <a:headEnd/>
            <a:tailEnd/>
          </a:ln>
        </p:spPr>
        <p:txBody>
          <a:bodyPr>
            <a:spAutoFit/>
          </a:bodyPr>
          <a:lstStyle/>
          <a:p>
            <a:pPr algn="l">
              <a:spcBef>
                <a:spcPct val="50000"/>
              </a:spcBef>
            </a:pPr>
            <a:r>
              <a:rPr lang="en-US">
                <a:solidFill>
                  <a:schemeClr val="bg2"/>
                </a:solidFill>
              </a:rPr>
              <a:t>120 Vac Vital Power Channel “B”</a:t>
            </a:r>
          </a:p>
        </p:txBody>
      </p:sp>
      <p:sp>
        <p:nvSpPr>
          <p:cNvPr id="94261" name="Text Box 70"/>
          <p:cNvSpPr txBox="1">
            <a:spLocks noChangeArrowheads="1"/>
          </p:cNvSpPr>
          <p:nvPr/>
        </p:nvSpPr>
        <p:spPr bwMode="auto">
          <a:xfrm>
            <a:off x="6781800" y="4114800"/>
            <a:ext cx="1676400" cy="457200"/>
          </a:xfrm>
          <a:prstGeom prst="rect">
            <a:avLst/>
          </a:prstGeom>
          <a:noFill/>
          <a:ln w="9525">
            <a:noFill/>
            <a:miter lim="800000"/>
            <a:headEnd/>
            <a:tailEnd/>
          </a:ln>
        </p:spPr>
        <p:txBody>
          <a:bodyPr>
            <a:spAutoFit/>
          </a:bodyPr>
          <a:lstStyle/>
          <a:p>
            <a:pPr algn="l">
              <a:spcBef>
                <a:spcPct val="50000"/>
              </a:spcBef>
            </a:pPr>
            <a:r>
              <a:rPr lang="en-US">
                <a:solidFill>
                  <a:schemeClr val="bg2"/>
                </a:solidFill>
              </a:rPr>
              <a:t>120 Vac Vital Power Channel “B”</a:t>
            </a:r>
          </a:p>
        </p:txBody>
      </p:sp>
      <p:sp>
        <p:nvSpPr>
          <p:cNvPr id="94262" name="Text Box 71"/>
          <p:cNvSpPr txBox="1">
            <a:spLocks noChangeArrowheads="1"/>
          </p:cNvSpPr>
          <p:nvPr/>
        </p:nvSpPr>
        <p:spPr bwMode="auto">
          <a:xfrm>
            <a:off x="2133600" y="6103938"/>
            <a:ext cx="4953000" cy="584200"/>
          </a:xfrm>
          <a:prstGeom prst="rect">
            <a:avLst/>
          </a:prstGeom>
          <a:noFill/>
          <a:ln w="9525">
            <a:noFill/>
            <a:miter lim="800000"/>
            <a:headEnd/>
            <a:tailEnd/>
          </a:ln>
        </p:spPr>
        <p:txBody>
          <a:bodyPr>
            <a:spAutoFit/>
          </a:bodyPr>
          <a:lstStyle/>
          <a:p>
            <a:pPr>
              <a:spcBef>
                <a:spcPct val="50000"/>
              </a:spcBef>
            </a:pPr>
            <a:r>
              <a:rPr lang="en-US" sz="3200" dirty="0">
                <a:solidFill>
                  <a:schemeClr val="bg1"/>
                </a:solidFill>
              </a:rPr>
              <a:t>“A” TRAIN ESFAS BAYS</a:t>
            </a:r>
          </a:p>
        </p:txBody>
      </p:sp>
      <p:sp>
        <p:nvSpPr>
          <p:cNvPr id="94263" name="Text Box 76"/>
          <p:cNvSpPr txBox="1">
            <a:spLocks noChangeArrowheads="1"/>
          </p:cNvSpPr>
          <p:nvPr/>
        </p:nvSpPr>
        <p:spPr bwMode="auto">
          <a:xfrm>
            <a:off x="419100" y="4876800"/>
            <a:ext cx="4038600" cy="554038"/>
          </a:xfrm>
          <a:prstGeom prst="rect">
            <a:avLst/>
          </a:prstGeom>
          <a:noFill/>
          <a:ln w="9525">
            <a:noFill/>
            <a:miter lim="800000"/>
            <a:headEnd/>
            <a:tailEnd/>
          </a:ln>
        </p:spPr>
        <p:txBody>
          <a:bodyPr>
            <a:spAutoFit/>
          </a:bodyPr>
          <a:lstStyle/>
          <a:p>
            <a:pPr>
              <a:spcBef>
                <a:spcPct val="50000"/>
              </a:spcBef>
            </a:pPr>
            <a:r>
              <a:rPr lang="en-US">
                <a:solidFill>
                  <a:schemeClr val="bg1"/>
                </a:solidFill>
              </a:rPr>
              <a:t>Bays 3, 4, 5 and 6 comprise the 1-3 trip leg</a:t>
            </a:r>
          </a:p>
          <a:p>
            <a:pPr>
              <a:spcBef>
                <a:spcPct val="50000"/>
              </a:spcBef>
            </a:pPr>
            <a:r>
              <a:rPr lang="en-US">
                <a:solidFill>
                  <a:schemeClr val="bg1"/>
                </a:solidFill>
              </a:rPr>
              <a:t>PS 51 &amp; PS61 service trip legs in Bays 3, 4, 5, &amp; 6</a:t>
            </a:r>
          </a:p>
        </p:txBody>
      </p:sp>
      <p:sp>
        <p:nvSpPr>
          <p:cNvPr id="94264" name="Text Box 77"/>
          <p:cNvSpPr txBox="1">
            <a:spLocks noChangeArrowheads="1"/>
          </p:cNvSpPr>
          <p:nvPr/>
        </p:nvSpPr>
        <p:spPr bwMode="auto">
          <a:xfrm>
            <a:off x="4953000" y="4876800"/>
            <a:ext cx="3881438" cy="830263"/>
          </a:xfrm>
          <a:prstGeom prst="rect">
            <a:avLst/>
          </a:prstGeom>
          <a:noFill/>
          <a:ln w="9525">
            <a:noFill/>
            <a:miter lim="800000"/>
            <a:headEnd/>
            <a:tailEnd/>
          </a:ln>
        </p:spPr>
        <p:txBody>
          <a:bodyPr>
            <a:spAutoFit/>
          </a:bodyPr>
          <a:lstStyle/>
          <a:p>
            <a:pPr>
              <a:spcBef>
                <a:spcPct val="50000"/>
              </a:spcBef>
            </a:pPr>
            <a:r>
              <a:rPr lang="en-US">
                <a:solidFill>
                  <a:schemeClr val="bg1"/>
                </a:solidFill>
              </a:rPr>
              <a:t>Bays 1, 2, 7 and 8 comprise the 2-4 trip leg</a:t>
            </a:r>
          </a:p>
          <a:p>
            <a:pPr>
              <a:spcBef>
                <a:spcPct val="50000"/>
              </a:spcBef>
            </a:pPr>
            <a:r>
              <a:rPr lang="en-US">
                <a:solidFill>
                  <a:schemeClr val="bg1"/>
                </a:solidFill>
              </a:rPr>
              <a:t>PS 71 &amp; PS81 service trip legs in Bays 1, 2, 7, &amp; 8</a:t>
            </a:r>
          </a:p>
          <a:p>
            <a:pPr>
              <a:spcBef>
                <a:spcPct val="50000"/>
              </a:spcBef>
            </a:pPr>
            <a:endParaRPr lang="en-US">
              <a:solidFill>
                <a:schemeClr val="bg1"/>
              </a:solidFill>
            </a:endParaRPr>
          </a:p>
        </p:txBody>
      </p:sp>
      <p:sp>
        <p:nvSpPr>
          <p:cNvPr id="94265" name="Line 78"/>
          <p:cNvSpPr>
            <a:spLocks noChangeShapeType="1"/>
          </p:cNvSpPr>
          <p:nvPr/>
        </p:nvSpPr>
        <p:spPr bwMode="auto">
          <a:xfrm flipV="1">
            <a:off x="4724400" y="990600"/>
            <a:ext cx="990600" cy="304800"/>
          </a:xfrm>
          <a:prstGeom prst="line">
            <a:avLst/>
          </a:prstGeom>
          <a:noFill/>
          <a:ln w="19050">
            <a:solidFill>
              <a:schemeClr val="bg2"/>
            </a:solidFill>
            <a:round/>
            <a:headEnd/>
            <a:tailEnd/>
          </a:ln>
        </p:spPr>
        <p:txBody>
          <a:bodyPr wrap="none" anchor="ctr"/>
          <a:lstStyle/>
          <a:p>
            <a:endParaRPr lang="en-US"/>
          </a:p>
        </p:txBody>
      </p:sp>
      <p:sp>
        <p:nvSpPr>
          <p:cNvPr id="94266" name="Text Box 79"/>
          <p:cNvSpPr txBox="1">
            <a:spLocks noChangeArrowheads="1"/>
          </p:cNvSpPr>
          <p:nvPr/>
        </p:nvSpPr>
        <p:spPr bwMode="auto">
          <a:xfrm>
            <a:off x="5638800" y="838200"/>
            <a:ext cx="914400" cy="244475"/>
          </a:xfrm>
          <a:prstGeom prst="rect">
            <a:avLst/>
          </a:prstGeom>
          <a:noFill/>
          <a:ln w="9525">
            <a:noFill/>
            <a:miter lim="800000"/>
            <a:headEnd/>
            <a:tailEnd/>
          </a:ln>
        </p:spPr>
        <p:txBody>
          <a:bodyPr>
            <a:spAutoFit/>
          </a:bodyPr>
          <a:lstStyle/>
          <a:p>
            <a:pPr algn="l">
              <a:spcBef>
                <a:spcPct val="50000"/>
              </a:spcBef>
            </a:pPr>
            <a:r>
              <a:rPr lang="en-US" sz="1000">
                <a:solidFill>
                  <a:schemeClr val="bg2"/>
                </a:solidFill>
              </a:rPr>
              <a:t>FIREWALL</a:t>
            </a:r>
            <a:endParaRPr lang="en-US">
              <a:solidFill>
                <a:schemeClr val="bg2"/>
              </a:solidFill>
            </a:endParaRPr>
          </a:p>
        </p:txBody>
      </p:sp>
      <p:sp>
        <p:nvSpPr>
          <p:cNvPr id="94267" name="Text Box 80"/>
          <p:cNvSpPr txBox="1">
            <a:spLocks noChangeArrowheads="1"/>
          </p:cNvSpPr>
          <p:nvPr/>
        </p:nvSpPr>
        <p:spPr bwMode="auto">
          <a:xfrm>
            <a:off x="7958138" y="6396038"/>
            <a:ext cx="876300" cy="214312"/>
          </a:xfrm>
          <a:prstGeom prst="rect">
            <a:avLst/>
          </a:prstGeom>
          <a:noFill/>
          <a:ln w="9525">
            <a:noFill/>
            <a:miter lim="800000"/>
            <a:headEnd/>
            <a:tailEnd/>
          </a:ln>
        </p:spPr>
        <p:txBody>
          <a:bodyPr>
            <a:spAutoFit/>
          </a:bodyPr>
          <a:lstStyle/>
          <a:p>
            <a:pPr algn="l">
              <a:spcBef>
                <a:spcPct val="50000"/>
              </a:spcBef>
            </a:pPr>
            <a:r>
              <a:rPr lang="en-US" sz="800">
                <a:solidFill>
                  <a:schemeClr val="bg1"/>
                </a:solidFill>
              </a:rPr>
              <a:t>N001-13.06-64</a:t>
            </a:r>
          </a:p>
        </p:txBody>
      </p:sp>
      <p:sp>
        <p:nvSpPr>
          <p:cNvPr id="94268" name="TextBox 59"/>
          <p:cNvSpPr txBox="1">
            <a:spLocks noChangeArrowheads="1"/>
          </p:cNvSpPr>
          <p:nvPr/>
        </p:nvSpPr>
        <p:spPr bwMode="auto">
          <a:xfrm>
            <a:off x="3810000" y="3200400"/>
            <a:ext cx="914400" cy="338138"/>
          </a:xfrm>
          <a:prstGeom prst="rect">
            <a:avLst/>
          </a:prstGeom>
          <a:noFill/>
          <a:ln w="9525">
            <a:noFill/>
            <a:miter lim="800000"/>
            <a:headEnd/>
            <a:tailEnd/>
          </a:ln>
        </p:spPr>
        <p:txBody>
          <a:bodyPr>
            <a:spAutoFit/>
          </a:bodyPr>
          <a:lstStyle/>
          <a:p>
            <a:r>
              <a:rPr lang="en-US" sz="800">
                <a:solidFill>
                  <a:schemeClr val="bg1"/>
                </a:solidFill>
              </a:rPr>
              <a:t>Interposing Relays</a:t>
            </a:r>
          </a:p>
        </p:txBody>
      </p:sp>
      <p:sp>
        <p:nvSpPr>
          <p:cNvPr id="94269" name="TextBox 60"/>
          <p:cNvSpPr txBox="1">
            <a:spLocks noChangeArrowheads="1"/>
          </p:cNvSpPr>
          <p:nvPr/>
        </p:nvSpPr>
        <p:spPr bwMode="auto">
          <a:xfrm>
            <a:off x="6019800" y="3200400"/>
            <a:ext cx="838200" cy="338138"/>
          </a:xfrm>
          <a:prstGeom prst="rect">
            <a:avLst/>
          </a:prstGeom>
          <a:noFill/>
          <a:ln w="9525">
            <a:noFill/>
            <a:miter lim="800000"/>
            <a:headEnd/>
            <a:tailEnd/>
          </a:ln>
        </p:spPr>
        <p:txBody>
          <a:bodyPr>
            <a:spAutoFit/>
          </a:bodyPr>
          <a:lstStyle/>
          <a:p>
            <a:r>
              <a:rPr lang="en-US" sz="800">
                <a:solidFill>
                  <a:schemeClr val="bg1"/>
                </a:solidFill>
              </a:rPr>
              <a:t>Interposing Relays</a:t>
            </a:r>
          </a:p>
        </p:txBody>
      </p:sp>
      <p:sp>
        <p:nvSpPr>
          <p:cNvPr id="94270" name="TextBox 61"/>
          <p:cNvSpPr txBox="1">
            <a:spLocks noChangeArrowheads="1"/>
          </p:cNvSpPr>
          <p:nvPr/>
        </p:nvSpPr>
        <p:spPr bwMode="auto">
          <a:xfrm>
            <a:off x="1905000" y="3124200"/>
            <a:ext cx="762000" cy="338138"/>
          </a:xfrm>
          <a:prstGeom prst="rect">
            <a:avLst/>
          </a:prstGeom>
          <a:noFill/>
          <a:ln w="9525">
            <a:noFill/>
            <a:miter lim="800000"/>
            <a:headEnd/>
            <a:tailEnd/>
          </a:ln>
        </p:spPr>
        <p:txBody>
          <a:bodyPr>
            <a:spAutoFit/>
          </a:bodyPr>
          <a:lstStyle/>
          <a:p>
            <a:r>
              <a:rPr lang="en-US" sz="800">
                <a:solidFill>
                  <a:schemeClr val="bg1"/>
                </a:solidFill>
              </a:rPr>
              <a:t>Test Module</a:t>
            </a:r>
          </a:p>
        </p:txBody>
      </p:sp>
      <p:sp>
        <p:nvSpPr>
          <p:cNvPr id="94271" name="TextBox 62"/>
          <p:cNvSpPr txBox="1">
            <a:spLocks noChangeArrowheads="1"/>
          </p:cNvSpPr>
          <p:nvPr/>
        </p:nvSpPr>
        <p:spPr bwMode="auto">
          <a:xfrm>
            <a:off x="6096000" y="2833688"/>
            <a:ext cx="762000" cy="339725"/>
          </a:xfrm>
          <a:prstGeom prst="rect">
            <a:avLst/>
          </a:prstGeom>
          <a:noFill/>
          <a:ln w="9525">
            <a:noFill/>
            <a:miter lim="800000"/>
            <a:headEnd/>
            <a:tailEnd/>
          </a:ln>
        </p:spPr>
        <p:txBody>
          <a:bodyPr>
            <a:spAutoFit/>
          </a:bodyPr>
          <a:lstStyle/>
          <a:p>
            <a:r>
              <a:rPr lang="en-US" sz="800">
                <a:solidFill>
                  <a:schemeClr val="bg1"/>
                </a:solidFill>
              </a:rPr>
              <a:t>Control Panel</a:t>
            </a:r>
          </a:p>
        </p:txBody>
      </p:sp>
      <p:sp>
        <p:nvSpPr>
          <p:cNvPr id="94272" name="TextBox 63"/>
          <p:cNvSpPr txBox="1">
            <a:spLocks noChangeArrowheads="1"/>
          </p:cNvSpPr>
          <p:nvPr/>
        </p:nvSpPr>
        <p:spPr bwMode="auto">
          <a:xfrm>
            <a:off x="3886200" y="2876550"/>
            <a:ext cx="762000" cy="338138"/>
          </a:xfrm>
          <a:prstGeom prst="rect">
            <a:avLst/>
          </a:prstGeom>
          <a:noFill/>
          <a:ln w="9525">
            <a:noFill/>
            <a:miter lim="800000"/>
            <a:headEnd/>
            <a:tailEnd/>
          </a:ln>
        </p:spPr>
        <p:txBody>
          <a:bodyPr>
            <a:spAutoFit/>
          </a:bodyPr>
          <a:lstStyle/>
          <a:p>
            <a:r>
              <a:rPr lang="en-US" sz="800">
                <a:solidFill>
                  <a:schemeClr val="bg1"/>
                </a:solidFill>
              </a:rPr>
              <a:t>Control Panel</a:t>
            </a:r>
          </a:p>
        </p:txBody>
      </p:sp>
      <p:sp>
        <p:nvSpPr>
          <p:cNvPr id="94273" name="TextBox 66"/>
          <p:cNvSpPr txBox="1">
            <a:spLocks noChangeArrowheads="1"/>
          </p:cNvSpPr>
          <p:nvPr/>
        </p:nvSpPr>
        <p:spPr bwMode="auto">
          <a:xfrm>
            <a:off x="4876800" y="1747838"/>
            <a:ext cx="1828800" cy="461962"/>
          </a:xfrm>
          <a:prstGeom prst="rect">
            <a:avLst/>
          </a:prstGeom>
          <a:noFill/>
          <a:ln w="9525">
            <a:noFill/>
            <a:miter lim="800000"/>
            <a:headEnd/>
            <a:tailEnd/>
          </a:ln>
        </p:spPr>
        <p:txBody>
          <a:bodyPr>
            <a:spAutoFit/>
          </a:bodyPr>
          <a:lstStyle/>
          <a:p>
            <a:r>
              <a:rPr lang="en-US">
                <a:solidFill>
                  <a:schemeClr val="bg1"/>
                </a:solidFill>
              </a:rPr>
              <a:t>Subgroup Rotary Relays</a:t>
            </a:r>
          </a:p>
        </p:txBody>
      </p:sp>
      <p:sp>
        <p:nvSpPr>
          <p:cNvPr id="94274" name="TextBox 66"/>
          <p:cNvSpPr txBox="1">
            <a:spLocks noChangeArrowheads="1"/>
          </p:cNvSpPr>
          <p:nvPr/>
        </p:nvSpPr>
        <p:spPr bwMode="auto">
          <a:xfrm>
            <a:off x="609600" y="1747838"/>
            <a:ext cx="1828800" cy="461962"/>
          </a:xfrm>
          <a:prstGeom prst="rect">
            <a:avLst/>
          </a:prstGeom>
          <a:noFill/>
          <a:ln w="9525">
            <a:noFill/>
            <a:miter lim="800000"/>
            <a:headEnd/>
            <a:tailEnd/>
          </a:ln>
        </p:spPr>
        <p:txBody>
          <a:bodyPr>
            <a:spAutoFit/>
          </a:bodyPr>
          <a:lstStyle/>
          <a:p>
            <a:r>
              <a:rPr lang="en-US">
                <a:solidFill>
                  <a:schemeClr val="bg1"/>
                </a:solidFill>
              </a:rPr>
              <a:t>Subgroup Rotary Relays</a:t>
            </a:r>
          </a:p>
        </p:txBody>
      </p:sp>
      <p:sp>
        <p:nvSpPr>
          <p:cNvPr id="94275" name="TextBox 66"/>
          <p:cNvSpPr txBox="1">
            <a:spLocks noChangeArrowheads="1"/>
          </p:cNvSpPr>
          <p:nvPr/>
        </p:nvSpPr>
        <p:spPr bwMode="auto">
          <a:xfrm>
            <a:off x="2819400" y="1747838"/>
            <a:ext cx="1828800" cy="461962"/>
          </a:xfrm>
          <a:prstGeom prst="rect">
            <a:avLst/>
          </a:prstGeom>
          <a:noFill/>
          <a:ln w="9525">
            <a:noFill/>
            <a:miter lim="800000"/>
            <a:headEnd/>
            <a:tailEnd/>
          </a:ln>
        </p:spPr>
        <p:txBody>
          <a:bodyPr>
            <a:spAutoFit/>
          </a:bodyPr>
          <a:lstStyle/>
          <a:p>
            <a:r>
              <a:rPr lang="en-US">
                <a:solidFill>
                  <a:schemeClr val="bg1"/>
                </a:solidFill>
              </a:rPr>
              <a:t>Subgroup Rotary Relays</a:t>
            </a:r>
          </a:p>
        </p:txBody>
      </p:sp>
      <p:sp>
        <p:nvSpPr>
          <p:cNvPr id="94276" name="TextBox 66"/>
          <p:cNvSpPr txBox="1">
            <a:spLocks noChangeArrowheads="1"/>
          </p:cNvSpPr>
          <p:nvPr/>
        </p:nvSpPr>
        <p:spPr bwMode="auto">
          <a:xfrm>
            <a:off x="6858000" y="1747838"/>
            <a:ext cx="1828800" cy="461962"/>
          </a:xfrm>
          <a:prstGeom prst="rect">
            <a:avLst/>
          </a:prstGeom>
          <a:noFill/>
          <a:ln w="9525">
            <a:noFill/>
            <a:miter lim="800000"/>
            <a:headEnd/>
            <a:tailEnd/>
          </a:ln>
        </p:spPr>
        <p:txBody>
          <a:bodyPr>
            <a:spAutoFit/>
          </a:bodyPr>
          <a:lstStyle/>
          <a:p>
            <a:r>
              <a:rPr lang="en-US">
                <a:solidFill>
                  <a:schemeClr val="bg1"/>
                </a:solidFill>
              </a:rPr>
              <a:t>Subgroup Rotary Relays</a:t>
            </a:r>
          </a:p>
        </p:txBody>
      </p:sp>
      <p:sp>
        <p:nvSpPr>
          <p:cNvPr id="94277" name="TextBox 68"/>
          <p:cNvSpPr txBox="1">
            <a:spLocks noChangeArrowheads="1"/>
          </p:cNvSpPr>
          <p:nvPr/>
        </p:nvSpPr>
        <p:spPr bwMode="auto">
          <a:xfrm>
            <a:off x="1219200" y="3443288"/>
            <a:ext cx="762000" cy="214312"/>
          </a:xfrm>
          <a:prstGeom prst="rect">
            <a:avLst/>
          </a:prstGeom>
          <a:noFill/>
          <a:ln w="9525">
            <a:noFill/>
            <a:miter lim="800000"/>
            <a:headEnd/>
            <a:tailEnd/>
          </a:ln>
        </p:spPr>
        <p:txBody>
          <a:bodyPr>
            <a:spAutoFit/>
          </a:bodyPr>
          <a:lstStyle/>
          <a:p>
            <a:r>
              <a:rPr lang="en-US" sz="800">
                <a:solidFill>
                  <a:schemeClr val="bg1"/>
                </a:solidFill>
              </a:rPr>
              <a:t>Ground Det</a:t>
            </a:r>
          </a:p>
        </p:txBody>
      </p:sp>
      <p:sp>
        <p:nvSpPr>
          <p:cNvPr id="94278" name="TextBox 69"/>
          <p:cNvSpPr txBox="1">
            <a:spLocks noChangeArrowheads="1"/>
          </p:cNvSpPr>
          <p:nvPr/>
        </p:nvSpPr>
        <p:spPr bwMode="auto">
          <a:xfrm>
            <a:off x="7467600" y="3462338"/>
            <a:ext cx="762000" cy="214312"/>
          </a:xfrm>
          <a:prstGeom prst="rect">
            <a:avLst/>
          </a:prstGeom>
          <a:noFill/>
          <a:ln w="9525">
            <a:noFill/>
            <a:miter lim="800000"/>
            <a:headEnd/>
            <a:tailEnd/>
          </a:ln>
        </p:spPr>
        <p:txBody>
          <a:bodyPr>
            <a:spAutoFit/>
          </a:bodyPr>
          <a:lstStyle/>
          <a:p>
            <a:r>
              <a:rPr lang="en-US" sz="800">
                <a:solidFill>
                  <a:schemeClr val="bg1"/>
                </a:solidFill>
              </a:rPr>
              <a:t>Ground Det</a:t>
            </a:r>
          </a:p>
        </p:txBody>
      </p:sp>
      <p:sp>
        <p:nvSpPr>
          <p:cNvPr id="71" name="TextBox 70"/>
          <p:cNvSpPr txBox="1"/>
          <p:nvPr/>
        </p:nvSpPr>
        <p:spPr>
          <a:xfrm>
            <a:off x="238125" y="6294438"/>
            <a:ext cx="1381125" cy="461665"/>
          </a:xfrm>
          <a:prstGeom prst="rect">
            <a:avLst/>
          </a:prstGeom>
          <a:noFill/>
        </p:spPr>
        <p:txBody>
          <a:bodyPr wrap="square" rtlCol="0">
            <a:spAutoFit/>
          </a:bodyPr>
          <a:lstStyle/>
          <a:p>
            <a:r>
              <a:rPr lang="en-US" sz="2400" dirty="0" smtClean="0">
                <a:solidFill>
                  <a:schemeClr val="bg1"/>
                </a:solidFill>
              </a:rPr>
              <a:t>Pg. 29</a:t>
            </a:r>
            <a:endParaRPr lang="en-US" sz="2400" dirty="0">
              <a:solidFill>
                <a:schemeClr val="bg1"/>
              </a:solidFill>
            </a:endParaRPr>
          </a:p>
        </p:txBody>
      </p:sp>
      <p:sp>
        <p:nvSpPr>
          <p:cNvPr id="72" name="TextBox 71"/>
          <p:cNvSpPr txBox="1"/>
          <p:nvPr/>
        </p:nvSpPr>
        <p:spPr>
          <a:xfrm>
            <a:off x="1162050" y="2984956"/>
            <a:ext cx="914400" cy="215444"/>
          </a:xfrm>
          <a:prstGeom prst="rect">
            <a:avLst/>
          </a:prstGeom>
          <a:noFill/>
        </p:spPr>
        <p:txBody>
          <a:bodyPr wrap="square" rtlCol="0">
            <a:spAutoFit/>
          </a:bodyPr>
          <a:lstStyle/>
          <a:p>
            <a:r>
              <a:rPr lang="en-US" sz="800" dirty="0" smtClean="0">
                <a:solidFill>
                  <a:schemeClr val="bg1"/>
                </a:solidFill>
              </a:rPr>
              <a:t>XJ-SAA-EY-47</a:t>
            </a:r>
            <a:endParaRPr lang="en-US" sz="800" dirty="0">
              <a:solidFill>
                <a:schemeClr val="bg1"/>
              </a:solidFill>
            </a:endParaRPr>
          </a:p>
        </p:txBody>
      </p:sp>
      <p:sp>
        <p:nvSpPr>
          <p:cNvPr id="73" name="TextBox 72"/>
          <p:cNvSpPr txBox="1"/>
          <p:nvPr/>
        </p:nvSpPr>
        <p:spPr>
          <a:xfrm>
            <a:off x="2971800" y="3003550"/>
            <a:ext cx="914400" cy="215444"/>
          </a:xfrm>
          <a:prstGeom prst="rect">
            <a:avLst/>
          </a:prstGeom>
          <a:noFill/>
        </p:spPr>
        <p:txBody>
          <a:bodyPr wrap="square" rtlCol="0">
            <a:spAutoFit/>
          </a:bodyPr>
          <a:lstStyle/>
          <a:p>
            <a:r>
              <a:rPr lang="en-US" sz="800" dirty="0" smtClean="0">
                <a:solidFill>
                  <a:schemeClr val="bg1"/>
                </a:solidFill>
              </a:rPr>
              <a:t>XJ-SAA-EY-48</a:t>
            </a:r>
            <a:endParaRPr lang="en-US" sz="800" dirty="0">
              <a:solidFill>
                <a:schemeClr val="bg1"/>
              </a:solidFill>
            </a:endParaRPr>
          </a:p>
        </p:txBody>
      </p:sp>
      <p:sp>
        <p:nvSpPr>
          <p:cNvPr id="74" name="TextBox 73"/>
          <p:cNvSpPr txBox="1"/>
          <p:nvPr/>
        </p:nvSpPr>
        <p:spPr>
          <a:xfrm>
            <a:off x="5257800" y="3003550"/>
            <a:ext cx="914400" cy="215444"/>
          </a:xfrm>
          <a:prstGeom prst="rect">
            <a:avLst/>
          </a:prstGeom>
          <a:noFill/>
        </p:spPr>
        <p:txBody>
          <a:bodyPr wrap="square" rtlCol="0">
            <a:spAutoFit/>
          </a:bodyPr>
          <a:lstStyle/>
          <a:p>
            <a:r>
              <a:rPr lang="en-US" sz="800" dirty="0" smtClean="0">
                <a:solidFill>
                  <a:schemeClr val="bg1"/>
                </a:solidFill>
              </a:rPr>
              <a:t>XJ-SAA-EY-49</a:t>
            </a:r>
            <a:endParaRPr lang="en-US" sz="800" dirty="0">
              <a:solidFill>
                <a:schemeClr val="bg1"/>
              </a:solidFill>
            </a:endParaRPr>
          </a:p>
        </p:txBody>
      </p:sp>
      <p:sp>
        <p:nvSpPr>
          <p:cNvPr id="75" name="TextBox 74"/>
          <p:cNvSpPr txBox="1"/>
          <p:nvPr/>
        </p:nvSpPr>
        <p:spPr>
          <a:xfrm>
            <a:off x="7315200" y="3016478"/>
            <a:ext cx="914400" cy="215444"/>
          </a:xfrm>
          <a:prstGeom prst="rect">
            <a:avLst/>
          </a:prstGeom>
          <a:noFill/>
        </p:spPr>
        <p:txBody>
          <a:bodyPr wrap="square" rtlCol="0">
            <a:spAutoFit/>
          </a:bodyPr>
          <a:lstStyle/>
          <a:p>
            <a:r>
              <a:rPr lang="en-US" sz="800" dirty="0" smtClean="0">
                <a:solidFill>
                  <a:schemeClr val="bg1"/>
                </a:solidFill>
              </a:rPr>
              <a:t>XJ-SAA-EY-50</a:t>
            </a:r>
            <a:endParaRPr lang="en-US" sz="800" dirty="0">
              <a:solidFill>
                <a:schemeClr val="bg1"/>
              </a:solidFill>
            </a:endParaRPr>
          </a:p>
        </p:txBody>
      </p:sp>
    </p:spTree>
  </p:cSld>
  <p:clrMapOvr>
    <a:masterClrMapping/>
  </p:clrMapOvr>
  <p:transition/>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5234" name="Picture 2" descr="ESFAS Bays 1"/>
          <p:cNvPicPr>
            <a:picLocks noChangeAspect="1" noChangeArrowheads="1"/>
          </p:cNvPicPr>
          <p:nvPr/>
        </p:nvPicPr>
        <p:blipFill>
          <a:blip r:embed="rId2" cstate="print"/>
          <a:srcRect/>
          <a:stretch>
            <a:fillRect/>
          </a:stretch>
        </p:blipFill>
        <p:spPr bwMode="auto">
          <a:xfrm>
            <a:off x="0" y="74613"/>
            <a:ext cx="9144000" cy="4724400"/>
          </a:xfrm>
          <a:prstGeom prst="rect">
            <a:avLst/>
          </a:prstGeom>
          <a:noFill/>
          <a:ln w="28575">
            <a:noFill/>
            <a:prstDash val="lgDash"/>
            <a:miter lim="800000"/>
            <a:headEnd/>
            <a:tailEnd/>
          </a:ln>
        </p:spPr>
      </p:pic>
      <p:sp>
        <p:nvSpPr>
          <p:cNvPr id="95235" name="Line 3"/>
          <p:cNvSpPr>
            <a:spLocks noChangeShapeType="1"/>
          </p:cNvSpPr>
          <p:nvPr/>
        </p:nvSpPr>
        <p:spPr bwMode="auto">
          <a:xfrm>
            <a:off x="6781800" y="1143000"/>
            <a:ext cx="76200" cy="1143000"/>
          </a:xfrm>
          <a:prstGeom prst="line">
            <a:avLst/>
          </a:prstGeom>
          <a:noFill/>
          <a:ln w="9525">
            <a:solidFill>
              <a:schemeClr val="tx1"/>
            </a:solidFill>
            <a:round/>
            <a:headEnd/>
            <a:tailEnd/>
          </a:ln>
        </p:spPr>
        <p:txBody>
          <a:bodyPr wrap="none" anchor="ctr"/>
          <a:lstStyle/>
          <a:p>
            <a:endParaRPr lang="en-US"/>
          </a:p>
        </p:txBody>
      </p:sp>
      <p:sp>
        <p:nvSpPr>
          <p:cNvPr id="95236" name="Line 4"/>
          <p:cNvSpPr>
            <a:spLocks noChangeShapeType="1"/>
          </p:cNvSpPr>
          <p:nvPr/>
        </p:nvSpPr>
        <p:spPr bwMode="auto">
          <a:xfrm>
            <a:off x="6781800" y="1143000"/>
            <a:ext cx="0" cy="1981200"/>
          </a:xfrm>
          <a:prstGeom prst="line">
            <a:avLst/>
          </a:prstGeom>
          <a:noFill/>
          <a:ln w="57150">
            <a:solidFill>
              <a:schemeClr val="tx1"/>
            </a:solidFill>
            <a:round/>
            <a:headEnd/>
            <a:tailEnd/>
          </a:ln>
        </p:spPr>
        <p:txBody>
          <a:bodyPr wrap="none" anchor="ctr"/>
          <a:lstStyle/>
          <a:p>
            <a:endParaRPr lang="en-US"/>
          </a:p>
        </p:txBody>
      </p:sp>
      <p:sp>
        <p:nvSpPr>
          <p:cNvPr id="95237" name="Line 5"/>
          <p:cNvSpPr>
            <a:spLocks noChangeShapeType="1"/>
          </p:cNvSpPr>
          <p:nvPr/>
        </p:nvSpPr>
        <p:spPr bwMode="auto">
          <a:xfrm>
            <a:off x="6172200" y="2057400"/>
            <a:ext cx="1752600" cy="152400"/>
          </a:xfrm>
          <a:prstGeom prst="line">
            <a:avLst/>
          </a:prstGeom>
          <a:noFill/>
          <a:ln w="9525">
            <a:solidFill>
              <a:schemeClr val="tx1"/>
            </a:solidFill>
            <a:round/>
            <a:headEnd/>
            <a:tailEnd/>
          </a:ln>
        </p:spPr>
        <p:txBody>
          <a:bodyPr wrap="none" anchor="ctr"/>
          <a:lstStyle/>
          <a:p>
            <a:endParaRPr lang="en-US"/>
          </a:p>
        </p:txBody>
      </p:sp>
      <p:sp>
        <p:nvSpPr>
          <p:cNvPr id="95238" name="Line 6"/>
          <p:cNvSpPr>
            <a:spLocks noChangeShapeType="1"/>
          </p:cNvSpPr>
          <p:nvPr/>
        </p:nvSpPr>
        <p:spPr bwMode="auto">
          <a:xfrm>
            <a:off x="6781800" y="457200"/>
            <a:ext cx="0" cy="1981200"/>
          </a:xfrm>
          <a:prstGeom prst="line">
            <a:avLst/>
          </a:prstGeom>
          <a:noFill/>
          <a:ln w="28575">
            <a:solidFill>
              <a:schemeClr val="bg2"/>
            </a:solidFill>
            <a:prstDash val="dash"/>
            <a:round/>
            <a:headEnd/>
            <a:tailEnd/>
          </a:ln>
        </p:spPr>
        <p:txBody>
          <a:bodyPr wrap="none" anchor="ctr"/>
          <a:lstStyle/>
          <a:p>
            <a:endParaRPr lang="en-US"/>
          </a:p>
        </p:txBody>
      </p:sp>
      <p:sp>
        <p:nvSpPr>
          <p:cNvPr id="95239" name="Line 7"/>
          <p:cNvSpPr>
            <a:spLocks noChangeShapeType="1"/>
          </p:cNvSpPr>
          <p:nvPr/>
        </p:nvSpPr>
        <p:spPr bwMode="auto">
          <a:xfrm>
            <a:off x="4800600" y="2362200"/>
            <a:ext cx="4114800" cy="0"/>
          </a:xfrm>
          <a:prstGeom prst="line">
            <a:avLst/>
          </a:prstGeom>
          <a:noFill/>
          <a:ln w="28575">
            <a:solidFill>
              <a:schemeClr val="bg2"/>
            </a:solidFill>
            <a:prstDash val="dash"/>
            <a:round/>
            <a:headEnd/>
            <a:tailEnd/>
          </a:ln>
        </p:spPr>
        <p:txBody>
          <a:bodyPr wrap="none" anchor="ctr"/>
          <a:lstStyle/>
          <a:p>
            <a:endParaRPr lang="en-US"/>
          </a:p>
        </p:txBody>
      </p:sp>
      <p:sp>
        <p:nvSpPr>
          <p:cNvPr id="95240" name="Line 8"/>
          <p:cNvSpPr>
            <a:spLocks noChangeShapeType="1"/>
          </p:cNvSpPr>
          <p:nvPr/>
        </p:nvSpPr>
        <p:spPr bwMode="auto">
          <a:xfrm>
            <a:off x="4800600" y="2514600"/>
            <a:ext cx="4114800" cy="0"/>
          </a:xfrm>
          <a:prstGeom prst="line">
            <a:avLst/>
          </a:prstGeom>
          <a:noFill/>
          <a:ln w="28575">
            <a:solidFill>
              <a:schemeClr val="bg2"/>
            </a:solidFill>
            <a:prstDash val="dash"/>
            <a:round/>
            <a:headEnd/>
            <a:tailEnd/>
          </a:ln>
        </p:spPr>
        <p:txBody>
          <a:bodyPr wrap="none" anchor="ctr"/>
          <a:lstStyle/>
          <a:p>
            <a:endParaRPr lang="en-US"/>
          </a:p>
        </p:txBody>
      </p:sp>
      <p:sp>
        <p:nvSpPr>
          <p:cNvPr id="95241" name="Line 9"/>
          <p:cNvSpPr>
            <a:spLocks noChangeShapeType="1"/>
          </p:cNvSpPr>
          <p:nvPr/>
        </p:nvSpPr>
        <p:spPr bwMode="auto">
          <a:xfrm>
            <a:off x="4800600" y="457200"/>
            <a:ext cx="0" cy="1981200"/>
          </a:xfrm>
          <a:prstGeom prst="line">
            <a:avLst/>
          </a:prstGeom>
          <a:noFill/>
          <a:ln w="28575">
            <a:solidFill>
              <a:schemeClr val="bg2"/>
            </a:solidFill>
            <a:prstDash val="dash"/>
            <a:round/>
            <a:headEnd/>
            <a:tailEnd/>
          </a:ln>
        </p:spPr>
        <p:txBody>
          <a:bodyPr wrap="none" anchor="ctr"/>
          <a:lstStyle/>
          <a:p>
            <a:endParaRPr lang="en-US"/>
          </a:p>
        </p:txBody>
      </p:sp>
      <p:sp>
        <p:nvSpPr>
          <p:cNvPr id="95242" name="Line 10"/>
          <p:cNvSpPr>
            <a:spLocks noChangeShapeType="1"/>
          </p:cNvSpPr>
          <p:nvPr/>
        </p:nvSpPr>
        <p:spPr bwMode="auto">
          <a:xfrm>
            <a:off x="2590800" y="457200"/>
            <a:ext cx="0" cy="1981200"/>
          </a:xfrm>
          <a:prstGeom prst="line">
            <a:avLst/>
          </a:prstGeom>
          <a:noFill/>
          <a:ln w="28575">
            <a:solidFill>
              <a:schemeClr val="bg2"/>
            </a:solidFill>
            <a:prstDash val="dash"/>
            <a:round/>
            <a:headEnd/>
            <a:tailEnd/>
          </a:ln>
        </p:spPr>
        <p:txBody>
          <a:bodyPr wrap="none" anchor="ctr"/>
          <a:lstStyle/>
          <a:p>
            <a:endParaRPr lang="en-US"/>
          </a:p>
        </p:txBody>
      </p:sp>
      <p:sp>
        <p:nvSpPr>
          <p:cNvPr id="95243" name="Line 11"/>
          <p:cNvSpPr>
            <a:spLocks noChangeShapeType="1"/>
          </p:cNvSpPr>
          <p:nvPr/>
        </p:nvSpPr>
        <p:spPr bwMode="auto">
          <a:xfrm>
            <a:off x="4648200" y="457200"/>
            <a:ext cx="0" cy="1981200"/>
          </a:xfrm>
          <a:prstGeom prst="line">
            <a:avLst/>
          </a:prstGeom>
          <a:noFill/>
          <a:ln w="28575">
            <a:solidFill>
              <a:schemeClr val="bg2"/>
            </a:solidFill>
            <a:prstDash val="dash"/>
            <a:round/>
            <a:headEnd/>
            <a:tailEnd/>
          </a:ln>
        </p:spPr>
        <p:txBody>
          <a:bodyPr wrap="none" anchor="ctr"/>
          <a:lstStyle/>
          <a:p>
            <a:endParaRPr lang="en-US"/>
          </a:p>
        </p:txBody>
      </p:sp>
      <p:sp>
        <p:nvSpPr>
          <p:cNvPr id="95244" name="Line 12"/>
          <p:cNvSpPr>
            <a:spLocks noChangeShapeType="1"/>
          </p:cNvSpPr>
          <p:nvPr/>
        </p:nvSpPr>
        <p:spPr bwMode="auto">
          <a:xfrm>
            <a:off x="609600" y="2362200"/>
            <a:ext cx="4114800" cy="0"/>
          </a:xfrm>
          <a:prstGeom prst="line">
            <a:avLst/>
          </a:prstGeom>
          <a:noFill/>
          <a:ln w="28575">
            <a:solidFill>
              <a:schemeClr val="bg2"/>
            </a:solidFill>
            <a:prstDash val="dash"/>
            <a:round/>
            <a:headEnd/>
            <a:tailEnd/>
          </a:ln>
        </p:spPr>
        <p:txBody>
          <a:bodyPr wrap="none" anchor="ctr"/>
          <a:lstStyle/>
          <a:p>
            <a:endParaRPr lang="en-US"/>
          </a:p>
        </p:txBody>
      </p:sp>
      <p:sp>
        <p:nvSpPr>
          <p:cNvPr id="95245" name="Line 13"/>
          <p:cNvSpPr>
            <a:spLocks noChangeShapeType="1"/>
          </p:cNvSpPr>
          <p:nvPr/>
        </p:nvSpPr>
        <p:spPr bwMode="auto">
          <a:xfrm>
            <a:off x="609600" y="2514600"/>
            <a:ext cx="4114800" cy="0"/>
          </a:xfrm>
          <a:prstGeom prst="line">
            <a:avLst/>
          </a:prstGeom>
          <a:noFill/>
          <a:ln w="28575">
            <a:solidFill>
              <a:schemeClr val="bg2"/>
            </a:solidFill>
            <a:prstDash val="dash"/>
            <a:round/>
            <a:headEnd/>
            <a:tailEnd/>
          </a:ln>
        </p:spPr>
        <p:txBody>
          <a:bodyPr wrap="none" anchor="ctr"/>
          <a:lstStyle/>
          <a:p>
            <a:endParaRPr lang="en-US"/>
          </a:p>
        </p:txBody>
      </p:sp>
      <p:sp>
        <p:nvSpPr>
          <p:cNvPr id="95246" name="Line 14"/>
          <p:cNvSpPr>
            <a:spLocks noChangeShapeType="1"/>
          </p:cNvSpPr>
          <p:nvPr/>
        </p:nvSpPr>
        <p:spPr bwMode="auto">
          <a:xfrm>
            <a:off x="2590800" y="2514600"/>
            <a:ext cx="0" cy="1143000"/>
          </a:xfrm>
          <a:prstGeom prst="line">
            <a:avLst/>
          </a:prstGeom>
          <a:noFill/>
          <a:ln w="28575">
            <a:solidFill>
              <a:schemeClr val="bg2"/>
            </a:solidFill>
            <a:prstDash val="dash"/>
            <a:round/>
            <a:headEnd/>
            <a:tailEnd/>
          </a:ln>
        </p:spPr>
        <p:txBody>
          <a:bodyPr wrap="none" anchor="ctr"/>
          <a:lstStyle/>
          <a:p>
            <a:endParaRPr lang="en-US"/>
          </a:p>
        </p:txBody>
      </p:sp>
      <p:sp>
        <p:nvSpPr>
          <p:cNvPr id="95247" name="Line 15"/>
          <p:cNvSpPr>
            <a:spLocks noChangeShapeType="1"/>
          </p:cNvSpPr>
          <p:nvPr/>
        </p:nvSpPr>
        <p:spPr bwMode="auto">
          <a:xfrm>
            <a:off x="4800600" y="2514600"/>
            <a:ext cx="0" cy="1143000"/>
          </a:xfrm>
          <a:prstGeom prst="line">
            <a:avLst/>
          </a:prstGeom>
          <a:noFill/>
          <a:ln w="28575">
            <a:solidFill>
              <a:schemeClr val="bg2"/>
            </a:solidFill>
            <a:prstDash val="dash"/>
            <a:round/>
            <a:headEnd/>
            <a:tailEnd/>
          </a:ln>
        </p:spPr>
        <p:txBody>
          <a:bodyPr wrap="none" anchor="ctr"/>
          <a:lstStyle/>
          <a:p>
            <a:endParaRPr lang="en-US"/>
          </a:p>
        </p:txBody>
      </p:sp>
      <p:sp>
        <p:nvSpPr>
          <p:cNvPr id="95248" name="Line 16"/>
          <p:cNvSpPr>
            <a:spLocks noChangeShapeType="1"/>
          </p:cNvSpPr>
          <p:nvPr/>
        </p:nvSpPr>
        <p:spPr bwMode="auto">
          <a:xfrm>
            <a:off x="4648200" y="2514600"/>
            <a:ext cx="0" cy="1143000"/>
          </a:xfrm>
          <a:prstGeom prst="line">
            <a:avLst/>
          </a:prstGeom>
          <a:noFill/>
          <a:ln w="28575">
            <a:solidFill>
              <a:schemeClr val="bg2"/>
            </a:solidFill>
            <a:prstDash val="dash"/>
            <a:round/>
            <a:headEnd/>
            <a:tailEnd/>
          </a:ln>
        </p:spPr>
        <p:txBody>
          <a:bodyPr wrap="none" anchor="ctr"/>
          <a:lstStyle/>
          <a:p>
            <a:endParaRPr lang="en-US"/>
          </a:p>
        </p:txBody>
      </p:sp>
      <p:sp>
        <p:nvSpPr>
          <p:cNvPr id="95249" name="Line 17"/>
          <p:cNvSpPr>
            <a:spLocks noChangeShapeType="1"/>
          </p:cNvSpPr>
          <p:nvPr/>
        </p:nvSpPr>
        <p:spPr bwMode="auto">
          <a:xfrm>
            <a:off x="6781800" y="2514600"/>
            <a:ext cx="0" cy="1143000"/>
          </a:xfrm>
          <a:prstGeom prst="line">
            <a:avLst/>
          </a:prstGeom>
          <a:noFill/>
          <a:ln w="28575">
            <a:solidFill>
              <a:schemeClr val="bg2"/>
            </a:solidFill>
            <a:prstDash val="dash"/>
            <a:round/>
            <a:headEnd/>
            <a:tailEnd/>
          </a:ln>
        </p:spPr>
        <p:txBody>
          <a:bodyPr wrap="none" anchor="ctr"/>
          <a:lstStyle/>
          <a:p>
            <a:endParaRPr lang="en-US"/>
          </a:p>
        </p:txBody>
      </p:sp>
      <p:sp>
        <p:nvSpPr>
          <p:cNvPr id="95250" name="Text Box 18"/>
          <p:cNvSpPr txBox="1">
            <a:spLocks noChangeArrowheads="1"/>
          </p:cNvSpPr>
          <p:nvPr/>
        </p:nvSpPr>
        <p:spPr bwMode="auto">
          <a:xfrm>
            <a:off x="1219200" y="1295400"/>
            <a:ext cx="914400" cy="336550"/>
          </a:xfrm>
          <a:prstGeom prst="rect">
            <a:avLst/>
          </a:prstGeom>
          <a:noFill/>
          <a:ln w="9525">
            <a:noFill/>
            <a:miter lim="800000"/>
            <a:headEnd/>
            <a:tailEnd/>
          </a:ln>
        </p:spPr>
        <p:txBody>
          <a:bodyPr>
            <a:spAutoFit/>
          </a:bodyPr>
          <a:lstStyle/>
          <a:p>
            <a:pPr algn="l">
              <a:spcBef>
                <a:spcPct val="50000"/>
              </a:spcBef>
            </a:pPr>
            <a:r>
              <a:rPr lang="en-US" sz="1600">
                <a:solidFill>
                  <a:schemeClr val="bg2"/>
                </a:solidFill>
              </a:rPr>
              <a:t>BAY 4</a:t>
            </a:r>
            <a:endParaRPr lang="en-US" sz="1400">
              <a:solidFill>
                <a:schemeClr val="bg2"/>
              </a:solidFill>
            </a:endParaRPr>
          </a:p>
        </p:txBody>
      </p:sp>
      <p:sp>
        <p:nvSpPr>
          <p:cNvPr id="95251" name="Text Box 19"/>
          <p:cNvSpPr txBox="1">
            <a:spLocks noChangeArrowheads="1"/>
          </p:cNvSpPr>
          <p:nvPr/>
        </p:nvSpPr>
        <p:spPr bwMode="auto">
          <a:xfrm>
            <a:off x="3200400" y="1295400"/>
            <a:ext cx="1066800" cy="336550"/>
          </a:xfrm>
          <a:prstGeom prst="rect">
            <a:avLst/>
          </a:prstGeom>
          <a:noFill/>
          <a:ln w="9525">
            <a:noFill/>
            <a:miter lim="800000"/>
            <a:headEnd/>
            <a:tailEnd/>
          </a:ln>
        </p:spPr>
        <p:txBody>
          <a:bodyPr>
            <a:spAutoFit/>
          </a:bodyPr>
          <a:lstStyle/>
          <a:p>
            <a:pPr algn="l">
              <a:spcBef>
                <a:spcPct val="50000"/>
              </a:spcBef>
            </a:pPr>
            <a:r>
              <a:rPr lang="en-US" sz="1600">
                <a:solidFill>
                  <a:schemeClr val="bg2"/>
                </a:solidFill>
              </a:rPr>
              <a:t>BAY 3</a:t>
            </a:r>
            <a:endParaRPr lang="en-US">
              <a:solidFill>
                <a:schemeClr val="bg2"/>
              </a:solidFill>
            </a:endParaRPr>
          </a:p>
        </p:txBody>
      </p:sp>
      <p:sp>
        <p:nvSpPr>
          <p:cNvPr id="95252" name="Text Box 20"/>
          <p:cNvSpPr txBox="1">
            <a:spLocks noChangeArrowheads="1"/>
          </p:cNvSpPr>
          <p:nvPr/>
        </p:nvSpPr>
        <p:spPr bwMode="auto">
          <a:xfrm>
            <a:off x="5410200" y="1295400"/>
            <a:ext cx="1295400" cy="336550"/>
          </a:xfrm>
          <a:prstGeom prst="rect">
            <a:avLst/>
          </a:prstGeom>
          <a:noFill/>
          <a:ln w="9525">
            <a:noFill/>
            <a:miter lim="800000"/>
            <a:headEnd/>
            <a:tailEnd/>
          </a:ln>
        </p:spPr>
        <p:txBody>
          <a:bodyPr>
            <a:spAutoFit/>
          </a:bodyPr>
          <a:lstStyle/>
          <a:p>
            <a:pPr algn="l">
              <a:spcBef>
                <a:spcPct val="50000"/>
              </a:spcBef>
            </a:pPr>
            <a:r>
              <a:rPr lang="en-US" sz="1600">
                <a:solidFill>
                  <a:schemeClr val="bg2"/>
                </a:solidFill>
              </a:rPr>
              <a:t>BAY 2</a:t>
            </a:r>
          </a:p>
        </p:txBody>
      </p:sp>
      <p:sp>
        <p:nvSpPr>
          <p:cNvPr id="95253" name="Text Box 21"/>
          <p:cNvSpPr txBox="1">
            <a:spLocks noChangeArrowheads="1"/>
          </p:cNvSpPr>
          <p:nvPr/>
        </p:nvSpPr>
        <p:spPr bwMode="auto">
          <a:xfrm>
            <a:off x="7467600" y="1295400"/>
            <a:ext cx="1066800" cy="336550"/>
          </a:xfrm>
          <a:prstGeom prst="rect">
            <a:avLst/>
          </a:prstGeom>
          <a:noFill/>
          <a:ln w="9525">
            <a:noFill/>
            <a:miter lim="800000"/>
            <a:headEnd/>
            <a:tailEnd/>
          </a:ln>
        </p:spPr>
        <p:txBody>
          <a:bodyPr>
            <a:spAutoFit/>
          </a:bodyPr>
          <a:lstStyle/>
          <a:p>
            <a:pPr algn="l">
              <a:spcBef>
                <a:spcPct val="50000"/>
              </a:spcBef>
            </a:pPr>
            <a:r>
              <a:rPr lang="en-US" sz="1600">
                <a:solidFill>
                  <a:schemeClr val="bg2"/>
                </a:solidFill>
              </a:rPr>
              <a:t>BAY 1</a:t>
            </a:r>
          </a:p>
        </p:txBody>
      </p:sp>
      <p:sp>
        <p:nvSpPr>
          <p:cNvPr id="95254" name="Text Box 22"/>
          <p:cNvSpPr txBox="1">
            <a:spLocks noChangeArrowheads="1"/>
          </p:cNvSpPr>
          <p:nvPr/>
        </p:nvSpPr>
        <p:spPr bwMode="auto">
          <a:xfrm>
            <a:off x="1219200" y="2667000"/>
            <a:ext cx="914400" cy="336550"/>
          </a:xfrm>
          <a:prstGeom prst="rect">
            <a:avLst/>
          </a:prstGeom>
          <a:noFill/>
          <a:ln w="9525">
            <a:noFill/>
            <a:miter lim="800000"/>
            <a:headEnd/>
            <a:tailEnd/>
          </a:ln>
        </p:spPr>
        <p:txBody>
          <a:bodyPr>
            <a:spAutoFit/>
          </a:bodyPr>
          <a:lstStyle/>
          <a:p>
            <a:pPr algn="l">
              <a:spcBef>
                <a:spcPct val="50000"/>
              </a:spcBef>
            </a:pPr>
            <a:r>
              <a:rPr lang="en-US" sz="1600">
                <a:solidFill>
                  <a:schemeClr val="bg2"/>
                </a:solidFill>
              </a:rPr>
              <a:t>BAY 5</a:t>
            </a:r>
          </a:p>
        </p:txBody>
      </p:sp>
      <p:sp>
        <p:nvSpPr>
          <p:cNvPr id="95255" name="Text Box 23"/>
          <p:cNvSpPr txBox="1">
            <a:spLocks noChangeArrowheads="1"/>
          </p:cNvSpPr>
          <p:nvPr/>
        </p:nvSpPr>
        <p:spPr bwMode="auto">
          <a:xfrm>
            <a:off x="3124200" y="2667000"/>
            <a:ext cx="1143000" cy="336550"/>
          </a:xfrm>
          <a:prstGeom prst="rect">
            <a:avLst/>
          </a:prstGeom>
          <a:noFill/>
          <a:ln w="9525">
            <a:noFill/>
            <a:miter lim="800000"/>
            <a:headEnd/>
            <a:tailEnd/>
          </a:ln>
        </p:spPr>
        <p:txBody>
          <a:bodyPr>
            <a:spAutoFit/>
          </a:bodyPr>
          <a:lstStyle/>
          <a:p>
            <a:pPr algn="l">
              <a:spcBef>
                <a:spcPct val="50000"/>
              </a:spcBef>
            </a:pPr>
            <a:r>
              <a:rPr lang="en-US" sz="1600">
                <a:solidFill>
                  <a:schemeClr val="bg2"/>
                </a:solidFill>
              </a:rPr>
              <a:t>BAY 6</a:t>
            </a:r>
          </a:p>
        </p:txBody>
      </p:sp>
      <p:sp>
        <p:nvSpPr>
          <p:cNvPr id="95256" name="Text Box 24"/>
          <p:cNvSpPr txBox="1">
            <a:spLocks noChangeArrowheads="1"/>
          </p:cNvSpPr>
          <p:nvPr/>
        </p:nvSpPr>
        <p:spPr bwMode="auto">
          <a:xfrm>
            <a:off x="5410200" y="2667000"/>
            <a:ext cx="990600" cy="336550"/>
          </a:xfrm>
          <a:prstGeom prst="rect">
            <a:avLst/>
          </a:prstGeom>
          <a:noFill/>
          <a:ln w="9525">
            <a:noFill/>
            <a:miter lim="800000"/>
            <a:headEnd/>
            <a:tailEnd/>
          </a:ln>
        </p:spPr>
        <p:txBody>
          <a:bodyPr>
            <a:spAutoFit/>
          </a:bodyPr>
          <a:lstStyle/>
          <a:p>
            <a:pPr algn="l">
              <a:spcBef>
                <a:spcPct val="50000"/>
              </a:spcBef>
            </a:pPr>
            <a:r>
              <a:rPr lang="en-US" sz="1600">
                <a:solidFill>
                  <a:schemeClr val="bg2"/>
                </a:solidFill>
              </a:rPr>
              <a:t>BAY 7</a:t>
            </a:r>
          </a:p>
        </p:txBody>
      </p:sp>
      <p:sp>
        <p:nvSpPr>
          <p:cNvPr id="95257" name="Text Box 25"/>
          <p:cNvSpPr txBox="1">
            <a:spLocks noChangeArrowheads="1"/>
          </p:cNvSpPr>
          <p:nvPr/>
        </p:nvSpPr>
        <p:spPr bwMode="auto">
          <a:xfrm>
            <a:off x="7467600" y="2667000"/>
            <a:ext cx="914400" cy="336550"/>
          </a:xfrm>
          <a:prstGeom prst="rect">
            <a:avLst/>
          </a:prstGeom>
          <a:noFill/>
          <a:ln w="9525">
            <a:noFill/>
            <a:miter lim="800000"/>
            <a:headEnd/>
            <a:tailEnd/>
          </a:ln>
        </p:spPr>
        <p:txBody>
          <a:bodyPr>
            <a:spAutoFit/>
          </a:bodyPr>
          <a:lstStyle/>
          <a:p>
            <a:pPr algn="l">
              <a:spcBef>
                <a:spcPct val="50000"/>
              </a:spcBef>
            </a:pPr>
            <a:r>
              <a:rPr lang="en-US" sz="1600">
                <a:solidFill>
                  <a:schemeClr val="bg2"/>
                </a:solidFill>
              </a:rPr>
              <a:t>BAY 8</a:t>
            </a:r>
          </a:p>
        </p:txBody>
      </p:sp>
      <p:sp>
        <p:nvSpPr>
          <p:cNvPr id="95258" name="Rectangle 26"/>
          <p:cNvSpPr>
            <a:spLocks noChangeArrowheads="1"/>
          </p:cNvSpPr>
          <p:nvPr/>
        </p:nvSpPr>
        <p:spPr bwMode="auto">
          <a:xfrm>
            <a:off x="7543800" y="3200400"/>
            <a:ext cx="609600" cy="228600"/>
          </a:xfrm>
          <a:prstGeom prst="rect">
            <a:avLst/>
          </a:prstGeom>
          <a:solidFill>
            <a:schemeClr val="tx1"/>
          </a:solidFill>
          <a:ln w="28575">
            <a:solidFill>
              <a:schemeClr val="bg2"/>
            </a:solidFill>
            <a:miter lim="800000"/>
            <a:headEnd/>
            <a:tailEnd/>
          </a:ln>
        </p:spPr>
        <p:txBody>
          <a:bodyPr wrap="none" anchor="ctr"/>
          <a:lstStyle/>
          <a:p>
            <a:endParaRPr lang="en-US"/>
          </a:p>
        </p:txBody>
      </p:sp>
      <p:sp>
        <p:nvSpPr>
          <p:cNvPr id="95259" name="Rectangle 27"/>
          <p:cNvSpPr>
            <a:spLocks noChangeArrowheads="1"/>
          </p:cNvSpPr>
          <p:nvPr/>
        </p:nvSpPr>
        <p:spPr bwMode="auto">
          <a:xfrm>
            <a:off x="1295400" y="3200400"/>
            <a:ext cx="609600" cy="228600"/>
          </a:xfrm>
          <a:prstGeom prst="rect">
            <a:avLst/>
          </a:prstGeom>
          <a:solidFill>
            <a:schemeClr val="tx1"/>
          </a:solidFill>
          <a:ln w="28575">
            <a:solidFill>
              <a:schemeClr val="bg2"/>
            </a:solidFill>
            <a:miter lim="800000"/>
            <a:headEnd/>
            <a:tailEnd/>
          </a:ln>
        </p:spPr>
        <p:txBody>
          <a:bodyPr wrap="none" anchor="ctr"/>
          <a:lstStyle/>
          <a:p>
            <a:endParaRPr lang="en-US"/>
          </a:p>
        </p:txBody>
      </p:sp>
      <p:sp>
        <p:nvSpPr>
          <p:cNvPr id="95260" name="Rectangle 28"/>
          <p:cNvSpPr>
            <a:spLocks noChangeArrowheads="1"/>
          </p:cNvSpPr>
          <p:nvPr/>
        </p:nvSpPr>
        <p:spPr bwMode="auto">
          <a:xfrm>
            <a:off x="5486400" y="3200400"/>
            <a:ext cx="609600" cy="228600"/>
          </a:xfrm>
          <a:prstGeom prst="rect">
            <a:avLst/>
          </a:prstGeom>
          <a:solidFill>
            <a:schemeClr val="tx1"/>
          </a:solidFill>
          <a:ln w="28575">
            <a:solidFill>
              <a:schemeClr val="bg2"/>
            </a:solidFill>
            <a:miter lim="800000"/>
            <a:headEnd/>
            <a:tailEnd/>
          </a:ln>
        </p:spPr>
        <p:txBody>
          <a:bodyPr wrap="none" anchor="ctr"/>
          <a:lstStyle/>
          <a:p>
            <a:endParaRPr lang="en-US"/>
          </a:p>
        </p:txBody>
      </p:sp>
      <p:sp>
        <p:nvSpPr>
          <p:cNvPr id="95261" name="Rectangle 29"/>
          <p:cNvSpPr>
            <a:spLocks noChangeArrowheads="1"/>
          </p:cNvSpPr>
          <p:nvPr/>
        </p:nvSpPr>
        <p:spPr bwMode="auto">
          <a:xfrm>
            <a:off x="3200400" y="3200400"/>
            <a:ext cx="609600" cy="228600"/>
          </a:xfrm>
          <a:prstGeom prst="rect">
            <a:avLst/>
          </a:prstGeom>
          <a:solidFill>
            <a:schemeClr val="tx1"/>
          </a:solidFill>
          <a:ln w="28575">
            <a:solidFill>
              <a:schemeClr val="bg2"/>
            </a:solidFill>
            <a:miter lim="800000"/>
            <a:headEnd/>
            <a:tailEnd/>
          </a:ln>
        </p:spPr>
        <p:txBody>
          <a:bodyPr wrap="none" anchor="ctr"/>
          <a:lstStyle/>
          <a:p>
            <a:endParaRPr lang="en-US"/>
          </a:p>
        </p:txBody>
      </p:sp>
      <p:sp>
        <p:nvSpPr>
          <p:cNvPr id="34846" name="Text Box 30"/>
          <p:cNvSpPr txBox="1">
            <a:spLocks noChangeArrowheads="1"/>
          </p:cNvSpPr>
          <p:nvPr/>
        </p:nvSpPr>
        <p:spPr bwMode="auto">
          <a:xfrm>
            <a:off x="1371600" y="3214688"/>
            <a:ext cx="457200" cy="214312"/>
          </a:xfrm>
          <a:prstGeom prst="rect">
            <a:avLst/>
          </a:prstGeom>
          <a:noFill/>
          <a:ln w="9525">
            <a:noFill/>
            <a:miter lim="800000"/>
            <a:headEnd/>
            <a:tailEnd/>
          </a:ln>
          <a:effectLst/>
        </p:spPr>
        <p:txBody>
          <a:bodyPr>
            <a:spAutoFit/>
          </a:bodyPr>
          <a:lstStyle/>
          <a:p>
            <a:pPr algn="l">
              <a:spcBef>
                <a:spcPct val="50000"/>
              </a:spcBef>
              <a:defRPr/>
            </a:pPr>
            <a:r>
              <a:rPr lang="en-US" sz="800">
                <a:solidFill>
                  <a:schemeClr val="bg2"/>
                </a:solidFill>
              </a:rPr>
              <a:t>PS51</a:t>
            </a:r>
            <a:endParaRPr lang="en-US" sz="800">
              <a:solidFill>
                <a:schemeClr val="bg2"/>
              </a:solidFill>
              <a:effectLst>
                <a:outerShdw blurRad="38100" dist="38100" dir="2700000" algn="tl">
                  <a:srgbClr val="C0C0C0"/>
                </a:outerShdw>
              </a:effectLst>
            </a:endParaRPr>
          </a:p>
        </p:txBody>
      </p:sp>
      <p:sp>
        <p:nvSpPr>
          <p:cNvPr id="95263" name="Text Box 31"/>
          <p:cNvSpPr txBox="1">
            <a:spLocks noChangeArrowheads="1"/>
          </p:cNvSpPr>
          <p:nvPr/>
        </p:nvSpPr>
        <p:spPr bwMode="auto">
          <a:xfrm>
            <a:off x="3276600" y="3214688"/>
            <a:ext cx="457200" cy="214312"/>
          </a:xfrm>
          <a:prstGeom prst="rect">
            <a:avLst/>
          </a:prstGeom>
          <a:noFill/>
          <a:ln w="9525">
            <a:noFill/>
            <a:miter lim="800000"/>
            <a:headEnd/>
            <a:tailEnd/>
          </a:ln>
        </p:spPr>
        <p:txBody>
          <a:bodyPr>
            <a:spAutoFit/>
          </a:bodyPr>
          <a:lstStyle/>
          <a:p>
            <a:pPr>
              <a:spcBef>
                <a:spcPct val="50000"/>
              </a:spcBef>
            </a:pPr>
            <a:r>
              <a:rPr lang="en-US" sz="800">
                <a:solidFill>
                  <a:schemeClr val="bg2"/>
                </a:solidFill>
              </a:rPr>
              <a:t>PS61</a:t>
            </a:r>
          </a:p>
        </p:txBody>
      </p:sp>
      <p:sp>
        <p:nvSpPr>
          <p:cNvPr id="95264" name="Text Box 32"/>
          <p:cNvSpPr txBox="1">
            <a:spLocks noChangeArrowheads="1"/>
          </p:cNvSpPr>
          <p:nvPr/>
        </p:nvSpPr>
        <p:spPr bwMode="auto">
          <a:xfrm>
            <a:off x="5486400" y="3200400"/>
            <a:ext cx="609600" cy="214313"/>
          </a:xfrm>
          <a:prstGeom prst="rect">
            <a:avLst/>
          </a:prstGeom>
          <a:noFill/>
          <a:ln w="9525">
            <a:noFill/>
            <a:miter lim="800000"/>
            <a:headEnd/>
            <a:tailEnd/>
          </a:ln>
        </p:spPr>
        <p:txBody>
          <a:bodyPr>
            <a:spAutoFit/>
          </a:bodyPr>
          <a:lstStyle/>
          <a:p>
            <a:pPr>
              <a:spcBef>
                <a:spcPct val="50000"/>
              </a:spcBef>
            </a:pPr>
            <a:r>
              <a:rPr lang="en-US" sz="800">
                <a:solidFill>
                  <a:schemeClr val="bg2"/>
                </a:solidFill>
              </a:rPr>
              <a:t>PS71</a:t>
            </a:r>
          </a:p>
        </p:txBody>
      </p:sp>
      <p:sp>
        <p:nvSpPr>
          <p:cNvPr id="95265" name="Text Box 33"/>
          <p:cNvSpPr txBox="1">
            <a:spLocks noChangeArrowheads="1"/>
          </p:cNvSpPr>
          <p:nvPr/>
        </p:nvSpPr>
        <p:spPr bwMode="auto">
          <a:xfrm>
            <a:off x="7543800" y="3200400"/>
            <a:ext cx="609600" cy="242888"/>
          </a:xfrm>
          <a:prstGeom prst="rect">
            <a:avLst/>
          </a:prstGeom>
          <a:noFill/>
          <a:ln w="28575">
            <a:solidFill>
              <a:schemeClr val="bg2"/>
            </a:solidFill>
            <a:miter lim="800000"/>
            <a:headEnd/>
            <a:tailEnd/>
          </a:ln>
        </p:spPr>
        <p:txBody>
          <a:bodyPr>
            <a:spAutoFit/>
          </a:bodyPr>
          <a:lstStyle/>
          <a:p>
            <a:pPr>
              <a:spcBef>
                <a:spcPct val="50000"/>
              </a:spcBef>
            </a:pPr>
            <a:r>
              <a:rPr lang="en-US" sz="800">
                <a:solidFill>
                  <a:schemeClr val="bg2"/>
                </a:solidFill>
              </a:rPr>
              <a:t>PS81</a:t>
            </a:r>
          </a:p>
        </p:txBody>
      </p:sp>
      <p:sp>
        <p:nvSpPr>
          <p:cNvPr id="95266" name="Line 34"/>
          <p:cNvSpPr>
            <a:spLocks noChangeShapeType="1"/>
          </p:cNvSpPr>
          <p:nvPr/>
        </p:nvSpPr>
        <p:spPr bwMode="auto">
          <a:xfrm flipH="1">
            <a:off x="762000" y="3200400"/>
            <a:ext cx="533400" cy="0"/>
          </a:xfrm>
          <a:prstGeom prst="line">
            <a:avLst/>
          </a:prstGeom>
          <a:noFill/>
          <a:ln w="28575">
            <a:solidFill>
              <a:srgbClr val="FFFF00"/>
            </a:solidFill>
            <a:round/>
            <a:headEnd/>
            <a:tailEnd/>
          </a:ln>
        </p:spPr>
        <p:txBody>
          <a:bodyPr wrap="none" anchor="ctr"/>
          <a:lstStyle/>
          <a:p>
            <a:endParaRPr lang="en-US"/>
          </a:p>
        </p:txBody>
      </p:sp>
      <p:sp>
        <p:nvSpPr>
          <p:cNvPr id="95267" name="Line 35"/>
          <p:cNvSpPr>
            <a:spLocks noChangeShapeType="1"/>
          </p:cNvSpPr>
          <p:nvPr/>
        </p:nvSpPr>
        <p:spPr bwMode="auto">
          <a:xfrm flipH="1">
            <a:off x="4953000" y="3200400"/>
            <a:ext cx="533400" cy="0"/>
          </a:xfrm>
          <a:prstGeom prst="line">
            <a:avLst/>
          </a:prstGeom>
          <a:noFill/>
          <a:ln w="28575">
            <a:solidFill>
              <a:srgbClr val="FFFF00"/>
            </a:solidFill>
            <a:round/>
            <a:headEnd/>
            <a:tailEnd/>
          </a:ln>
        </p:spPr>
        <p:txBody>
          <a:bodyPr wrap="none" anchor="ctr"/>
          <a:lstStyle/>
          <a:p>
            <a:endParaRPr lang="en-US"/>
          </a:p>
        </p:txBody>
      </p:sp>
      <p:sp>
        <p:nvSpPr>
          <p:cNvPr id="95268" name="Line 36"/>
          <p:cNvSpPr>
            <a:spLocks noChangeShapeType="1"/>
          </p:cNvSpPr>
          <p:nvPr/>
        </p:nvSpPr>
        <p:spPr bwMode="auto">
          <a:xfrm flipH="1">
            <a:off x="990600" y="3429000"/>
            <a:ext cx="304800" cy="0"/>
          </a:xfrm>
          <a:prstGeom prst="line">
            <a:avLst/>
          </a:prstGeom>
          <a:noFill/>
          <a:ln w="28575">
            <a:solidFill>
              <a:srgbClr val="FFFF00"/>
            </a:solidFill>
            <a:round/>
            <a:headEnd/>
            <a:tailEnd/>
          </a:ln>
        </p:spPr>
        <p:txBody>
          <a:bodyPr wrap="none" anchor="ctr"/>
          <a:lstStyle/>
          <a:p>
            <a:endParaRPr lang="en-US"/>
          </a:p>
        </p:txBody>
      </p:sp>
      <p:sp>
        <p:nvSpPr>
          <p:cNvPr id="95269" name="Line 37"/>
          <p:cNvSpPr>
            <a:spLocks noChangeShapeType="1"/>
          </p:cNvSpPr>
          <p:nvPr/>
        </p:nvSpPr>
        <p:spPr bwMode="auto">
          <a:xfrm flipH="1">
            <a:off x="5181600" y="3429000"/>
            <a:ext cx="304800" cy="0"/>
          </a:xfrm>
          <a:prstGeom prst="line">
            <a:avLst/>
          </a:prstGeom>
          <a:noFill/>
          <a:ln w="28575">
            <a:solidFill>
              <a:srgbClr val="FFFF00"/>
            </a:solidFill>
            <a:round/>
            <a:headEnd/>
            <a:tailEnd/>
          </a:ln>
        </p:spPr>
        <p:txBody>
          <a:bodyPr wrap="none" anchor="ctr"/>
          <a:lstStyle/>
          <a:p>
            <a:endParaRPr lang="en-US"/>
          </a:p>
        </p:txBody>
      </p:sp>
      <p:sp>
        <p:nvSpPr>
          <p:cNvPr id="95270" name="Line 38"/>
          <p:cNvSpPr>
            <a:spLocks noChangeShapeType="1"/>
          </p:cNvSpPr>
          <p:nvPr/>
        </p:nvSpPr>
        <p:spPr bwMode="auto">
          <a:xfrm>
            <a:off x="762000" y="3200400"/>
            <a:ext cx="0" cy="914400"/>
          </a:xfrm>
          <a:prstGeom prst="line">
            <a:avLst/>
          </a:prstGeom>
          <a:noFill/>
          <a:ln w="28575">
            <a:solidFill>
              <a:srgbClr val="FFFF00"/>
            </a:solidFill>
            <a:round/>
            <a:headEnd/>
            <a:tailEnd/>
          </a:ln>
        </p:spPr>
        <p:txBody>
          <a:bodyPr wrap="none" anchor="ctr"/>
          <a:lstStyle/>
          <a:p>
            <a:endParaRPr lang="en-US"/>
          </a:p>
        </p:txBody>
      </p:sp>
      <p:sp>
        <p:nvSpPr>
          <p:cNvPr id="95271" name="Line 39"/>
          <p:cNvSpPr>
            <a:spLocks noChangeShapeType="1"/>
          </p:cNvSpPr>
          <p:nvPr/>
        </p:nvSpPr>
        <p:spPr bwMode="auto">
          <a:xfrm>
            <a:off x="4953000" y="3200400"/>
            <a:ext cx="0" cy="914400"/>
          </a:xfrm>
          <a:prstGeom prst="line">
            <a:avLst/>
          </a:prstGeom>
          <a:noFill/>
          <a:ln w="28575">
            <a:solidFill>
              <a:srgbClr val="FFFF00"/>
            </a:solidFill>
            <a:round/>
            <a:headEnd/>
            <a:tailEnd/>
          </a:ln>
        </p:spPr>
        <p:txBody>
          <a:bodyPr wrap="none" anchor="ctr"/>
          <a:lstStyle/>
          <a:p>
            <a:endParaRPr lang="en-US"/>
          </a:p>
        </p:txBody>
      </p:sp>
      <p:sp>
        <p:nvSpPr>
          <p:cNvPr id="95272" name="Line 40"/>
          <p:cNvSpPr>
            <a:spLocks noChangeShapeType="1"/>
          </p:cNvSpPr>
          <p:nvPr/>
        </p:nvSpPr>
        <p:spPr bwMode="auto">
          <a:xfrm>
            <a:off x="990600" y="3429000"/>
            <a:ext cx="0" cy="685800"/>
          </a:xfrm>
          <a:prstGeom prst="line">
            <a:avLst/>
          </a:prstGeom>
          <a:noFill/>
          <a:ln w="28575">
            <a:solidFill>
              <a:srgbClr val="FFFF00"/>
            </a:solidFill>
            <a:round/>
            <a:headEnd/>
            <a:tailEnd/>
          </a:ln>
        </p:spPr>
        <p:txBody>
          <a:bodyPr wrap="none" anchor="ctr"/>
          <a:lstStyle/>
          <a:p>
            <a:endParaRPr lang="en-US"/>
          </a:p>
        </p:txBody>
      </p:sp>
      <p:sp>
        <p:nvSpPr>
          <p:cNvPr id="95273" name="Line 41"/>
          <p:cNvSpPr>
            <a:spLocks noChangeShapeType="1"/>
          </p:cNvSpPr>
          <p:nvPr/>
        </p:nvSpPr>
        <p:spPr bwMode="auto">
          <a:xfrm>
            <a:off x="5181600" y="3429000"/>
            <a:ext cx="0" cy="685800"/>
          </a:xfrm>
          <a:prstGeom prst="line">
            <a:avLst/>
          </a:prstGeom>
          <a:noFill/>
          <a:ln w="28575">
            <a:solidFill>
              <a:srgbClr val="FFFF00"/>
            </a:solidFill>
            <a:round/>
            <a:headEnd/>
            <a:tailEnd/>
          </a:ln>
        </p:spPr>
        <p:txBody>
          <a:bodyPr wrap="none" anchor="ctr"/>
          <a:lstStyle/>
          <a:p>
            <a:endParaRPr lang="en-US"/>
          </a:p>
        </p:txBody>
      </p:sp>
      <p:sp>
        <p:nvSpPr>
          <p:cNvPr id="95274" name="Line 42"/>
          <p:cNvSpPr>
            <a:spLocks noChangeShapeType="1"/>
          </p:cNvSpPr>
          <p:nvPr/>
        </p:nvSpPr>
        <p:spPr bwMode="auto">
          <a:xfrm flipH="1">
            <a:off x="7010400" y="3200400"/>
            <a:ext cx="533400" cy="0"/>
          </a:xfrm>
          <a:prstGeom prst="line">
            <a:avLst/>
          </a:prstGeom>
          <a:noFill/>
          <a:ln w="28575">
            <a:solidFill>
              <a:srgbClr val="0070C0"/>
            </a:solidFill>
            <a:round/>
            <a:headEnd/>
            <a:tailEnd/>
          </a:ln>
        </p:spPr>
        <p:txBody>
          <a:bodyPr wrap="none" anchor="ctr"/>
          <a:lstStyle/>
          <a:p>
            <a:endParaRPr lang="en-US"/>
          </a:p>
        </p:txBody>
      </p:sp>
      <p:sp>
        <p:nvSpPr>
          <p:cNvPr id="95275" name="Line 43"/>
          <p:cNvSpPr>
            <a:spLocks noChangeShapeType="1"/>
          </p:cNvSpPr>
          <p:nvPr/>
        </p:nvSpPr>
        <p:spPr bwMode="auto">
          <a:xfrm flipH="1">
            <a:off x="2667000" y="3200400"/>
            <a:ext cx="533400" cy="0"/>
          </a:xfrm>
          <a:prstGeom prst="line">
            <a:avLst/>
          </a:prstGeom>
          <a:noFill/>
          <a:ln w="28575">
            <a:solidFill>
              <a:srgbClr val="0070C0"/>
            </a:solidFill>
            <a:round/>
            <a:headEnd/>
            <a:tailEnd/>
          </a:ln>
        </p:spPr>
        <p:txBody>
          <a:bodyPr wrap="none" anchor="ctr"/>
          <a:lstStyle/>
          <a:p>
            <a:endParaRPr lang="en-US"/>
          </a:p>
        </p:txBody>
      </p:sp>
      <p:sp>
        <p:nvSpPr>
          <p:cNvPr id="95276" name="Line 44"/>
          <p:cNvSpPr>
            <a:spLocks noChangeShapeType="1"/>
          </p:cNvSpPr>
          <p:nvPr/>
        </p:nvSpPr>
        <p:spPr bwMode="auto">
          <a:xfrm>
            <a:off x="7010400" y="3200400"/>
            <a:ext cx="0" cy="914400"/>
          </a:xfrm>
          <a:prstGeom prst="line">
            <a:avLst/>
          </a:prstGeom>
          <a:noFill/>
          <a:ln w="28575">
            <a:solidFill>
              <a:srgbClr val="0070C0"/>
            </a:solidFill>
            <a:round/>
            <a:headEnd/>
            <a:tailEnd/>
          </a:ln>
        </p:spPr>
        <p:txBody>
          <a:bodyPr wrap="none" anchor="ctr"/>
          <a:lstStyle/>
          <a:p>
            <a:endParaRPr lang="en-US"/>
          </a:p>
        </p:txBody>
      </p:sp>
      <p:sp>
        <p:nvSpPr>
          <p:cNvPr id="95277" name="Line 45"/>
          <p:cNvSpPr>
            <a:spLocks noChangeShapeType="1"/>
          </p:cNvSpPr>
          <p:nvPr/>
        </p:nvSpPr>
        <p:spPr bwMode="auto">
          <a:xfrm>
            <a:off x="2667000" y="3200400"/>
            <a:ext cx="0" cy="914400"/>
          </a:xfrm>
          <a:prstGeom prst="line">
            <a:avLst/>
          </a:prstGeom>
          <a:noFill/>
          <a:ln w="28575">
            <a:solidFill>
              <a:srgbClr val="0070C0"/>
            </a:solidFill>
            <a:round/>
            <a:headEnd/>
            <a:tailEnd/>
          </a:ln>
        </p:spPr>
        <p:txBody>
          <a:bodyPr wrap="none" anchor="ctr"/>
          <a:lstStyle/>
          <a:p>
            <a:endParaRPr lang="en-US"/>
          </a:p>
        </p:txBody>
      </p:sp>
      <p:sp>
        <p:nvSpPr>
          <p:cNvPr id="95278" name="Line 46"/>
          <p:cNvSpPr>
            <a:spLocks noChangeShapeType="1"/>
          </p:cNvSpPr>
          <p:nvPr/>
        </p:nvSpPr>
        <p:spPr bwMode="auto">
          <a:xfrm flipH="1">
            <a:off x="7239000" y="3429000"/>
            <a:ext cx="304800" cy="0"/>
          </a:xfrm>
          <a:prstGeom prst="line">
            <a:avLst/>
          </a:prstGeom>
          <a:noFill/>
          <a:ln w="28575">
            <a:solidFill>
              <a:srgbClr val="0070C0"/>
            </a:solidFill>
            <a:round/>
            <a:headEnd/>
            <a:tailEnd/>
          </a:ln>
        </p:spPr>
        <p:txBody>
          <a:bodyPr wrap="none" anchor="ctr"/>
          <a:lstStyle/>
          <a:p>
            <a:endParaRPr lang="en-US"/>
          </a:p>
        </p:txBody>
      </p:sp>
      <p:sp>
        <p:nvSpPr>
          <p:cNvPr id="95279" name="Line 47"/>
          <p:cNvSpPr>
            <a:spLocks noChangeShapeType="1"/>
          </p:cNvSpPr>
          <p:nvPr/>
        </p:nvSpPr>
        <p:spPr bwMode="auto">
          <a:xfrm flipH="1">
            <a:off x="2895600" y="3429000"/>
            <a:ext cx="304800" cy="0"/>
          </a:xfrm>
          <a:prstGeom prst="line">
            <a:avLst/>
          </a:prstGeom>
          <a:noFill/>
          <a:ln w="28575">
            <a:solidFill>
              <a:srgbClr val="0070C0"/>
            </a:solidFill>
            <a:round/>
            <a:headEnd/>
            <a:tailEnd/>
          </a:ln>
        </p:spPr>
        <p:txBody>
          <a:bodyPr wrap="none" anchor="ctr"/>
          <a:lstStyle/>
          <a:p>
            <a:endParaRPr lang="en-US"/>
          </a:p>
        </p:txBody>
      </p:sp>
      <p:sp>
        <p:nvSpPr>
          <p:cNvPr id="95280" name="Line 48"/>
          <p:cNvSpPr>
            <a:spLocks noChangeShapeType="1"/>
          </p:cNvSpPr>
          <p:nvPr/>
        </p:nvSpPr>
        <p:spPr bwMode="auto">
          <a:xfrm>
            <a:off x="7239000" y="3429000"/>
            <a:ext cx="0" cy="685800"/>
          </a:xfrm>
          <a:prstGeom prst="line">
            <a:avLst/>
          </a:prstGeom>
          <a:noFill/>
          <a:ln w="28575">
            <a:solidFill>
              <a:srgbClr val="0070C0"/>
            </a:solidFill>
            <a:round/>
            <a:headEnd/>
            <a:tailEnd/>
          </a:ln>
        </p:spPr>
        <p:txBody>
          <a:bodyPr wrap="none" anchor="ctr"/>
          <a:lstStyle/>
          <a:p>
            <a:endParaRPr lang="en-US"/>
          </a:p>
        </p:txBody>
      </p:sp>
      <p:sp>
        <p:nvSpPr>
          <p:cNvPr id="95281" name="Line 49"/>
          <p:cNvSpPr>
            <a:spLocks noChangeShapeType="1"/>
          </p:cNvSpPr>
          <p:nvPr/>
        </p:nvSpPr>
        <p:spPr bwMode="auto">
          <a:xfrm>
            <a:off x="2895600" y="3429000"/>
            <a:ext cx="0" cy="685800"/>
          </a:xfrm>
          <a:prstGeom prst="line">
            <a:avLst/>
          </a:prstGeom>
          <a:noFill/>
          <a:ln w="28575">
            <a:solidFill>
              <a:srgbClr val="0070C0"/>
            </a:solidFill>
            <a:round/>
            <a:headEnd/>
            <a:tailEnd/>
          </a:ln>
        </p:spPr>
        <p:txBody>
          <a:bodyPr wrap="none" anchor="ctr"/>
          <a:lstStyle/>
          <a:p>
            <a:endParaRPr lang="en-US"/>
          </a:p>
        </p:txBody>
      </p:sp>
      <p:sp>
        <p:nvSpPr>
          <p:cNvPr id="95282" name="Text Box 50"/>
          <p:cNvSpPr txBox="1">
            <a:spLocks noChangeArrowheads="1"/>
          </p:cNvSpPr>
          <p:nvPr/>
        </p:nvSpPr>
        <p:spPr bwMode="auto">
          <a:xfrm>
            <a:off x="533400" y="4114800"/>
            <a:ext cx="1676400" cy="457200"/>
          </a:xfrm>
          <a:prstGeom prst="rect">
            <a:avLst/>
          </a:prstGeom>
          <a:noFill/>
          <a:ln w="9525">
            <a:noFill/>
            <a:miter lim="800000"/>
            <a:headEnd/>
            <a:tailEnd/>
          </a:ln>
        </p:spPr>
        <p:txBody>
          <a:bodyPr>
            <a:spAutoFit/>
          </a:bodyPr>
          <a:lstStyle/>
          <a:p>
            <a:pPr algn="l">
              <a:spcBef>
                <a:spcPct val="50000"/>
              </a:spcBef>
            </a:pPr>
            <a:r>
              <a:rPr lang="en-US">
                <a:solidFill>
                  <a:schemeClr val="bg2"/>
                </a:solidFill>
              </a:rPr>
              <a:t>120 Vac Vital Power Channel “C”</a:t>
            </a:r>
          </a:p>
        </p:txBody>
      </p:sp>
      <p:sp>
        <p:nvSpPr>
          <p:cNvPr id="95283" name="Text Box 51"/>
          <p:cNvSpPr txBox="1">
            <a:spLocks noChangeArrowheads="1"/>
          </p:cNvSpPr>
          <p:nvPr/>
        </p:nvSpPr>
        <p:spPr bwMode="auto">
          <a:xfrm>
            <a:off x="4724400" y="4114800"/>
            <a:ext cx="1752600" cy="457200"/>
          </a:xfrm>
          <a:prstGeom prst="rect">
            <a:avLst/>
          </a:prstGeom>
          <a:noFill/>
          <a:ln w="9525">
            <a:noFill/>
            <a:miter lim="800000"/>
            <a:headEnd/>
            <a:tailEnd/>
          </a:ln>
        </p:spPr>
        <p:txBody>
          <a:bodyPr>
            <a:spAutoFit/>
          </a:bodyPr>
          <a:lstStyle/>
          <a:p>
            <a:pPr algn="l">
              <a:spcBef>
                <a:spcPct val="50000"/>
              </a:spcBef>
            </a:pPr>
            <a:r>
              <a:rPr lang="en-US">
                <a:solidFill>
                  <a:schemeClr val="bg2"/>
                </a:solidFill>
              </a:rPr>
              <a:t>120 Vac Vital Power Channel “C”</a:t>
            </a:r>
          </a:p>
        </p:txBody>
      </p:sp>
      <p:sp>
        <p:nvSpPr>
          <p:cNvPr id="95284" name="Text Box 52"/>
          <p:cNvSpPr txBox="1">
            <a:spLocks noChangeArrowheads="1"/>
          </p:cNvSpPr>
          <p:nvPr/>
        </p:nvSpPr>
        <p:spPr bwMode="auto">
          <a:xfrm>
            <a:off x="2438400" y="4114800"/>
            <a:ext cx="1676400" cy="457200"/>
          </a:xfrm>
          <a:prstGeom prst="rect">
            <a:avLst/>
          </a:prstGeom>
          <a:noFill/>
          <a:ln w="9525">
            <a:noFill/>
            <a:miter lim="800000"/>
            <a:headEnd/>
            <a:tailEnd/>
          </a:ln>
        </p:spPr>
        <p:txBody>
          <a:bodyPr>
            <a:spAutoFit/>
          </a:bodyPr>
          <a:lstStyle/>
          <a:p>
            <a:pPr algn="l">
              <a:spcBef>
                <a:spcPct val="50000"/>
              </a:spcBef>
            </a:pPr>
            <a:r>
              <a:rPr lang="en-US">
                <a:solidFill>
                  <a:schemeClr val="bg2"/>
                </a:solidFill>
              </a:rPr>
              <a:t>120 Vac Vital Power Channel “D”</a:t>
            </a:r>
          </a:p>
        </p:txBody>
      </p:sp>
      <p:sp>
        <p:nvSpPr>
          <p:cNvPr id="95285" name="Text Box 53"/>
          <p:cNvSpPr txBox="1">
            <a:spLocks noChangeArrowheads="1"/>
          </p:cNvSpPr>
          <p:nvPr/>
        </p:nvSpPr>
        <p:spPr bwMode="auto">
          <a:xfrm>
            <a:off x="6781800" y="4114800"/>
            <a:ext cx="1676400" cy="457200"/>
          </a:xfrm>
          <a:prstGeom prst="rect">
            <a:avLst/>
          </a:prstGeom>
          <a:noFill/>
          <a:ln w="9525">
            <a:noFill/>
            <a:miter lim="800000"/>
            <a:headEnd/>
            <a:tailEnd/>
          </a:ln>
        </p:spPr>
        <p:txBody>
          <a:bodyPr>
            <a:spAutoFit/>
          </a:bodyPr>
          <a:lstStyle/>
          <a:p>
            <a:pPr algn="l">
              <a:spcBef>
                <a:spcPct val="50000"/>
              </a:spcBef>
            </a:pPr>
            <a:r>
              <a:rPr lang="en-US">
                <a:solidFill>
                  <a:schemeClr val="bg2"/>
                </a:solidFill>
              </a:rPr>
              <a:t>120 Vac Vital Power Channel “D”</a:t>
            </a:r>
          </a:p>
        </p:txBody>
      </p:sp>
      <p:sp>
        <p:nvSpPr>
          <p:cNvPr id="95286" name="Text Box 54"/>
          <p:cNvSpPr txBox="1">
            <a:spLocks noChangeArrowheads="1"/>
          </p:cNvSpPr>
          <p:nvPr/>
        </p:nvSpPr>
        <p:spPr bwMode="auto">
          <a:xfrm>
            <a:off x="1905000" y="6096000"/>
            <a:ext cx="5638800" cy="584200"/>
          </a:xfrm>
          <a:prstGeom prst="rect">
            <a:avLst/>
          </a:prstGeom>
          <a:noFill/>
          <a:ln w="9525">
            <a:noFill/>
            <a:miter lim="800000"/>
            <a:headEnd/>
            <a:tailEnd/>
          </a:ln>
        </p:spPr>
        <p:txBody>
          <a:bodyPr>
            <a:spAutoFit/>
          </a:bodyPr>
          <a:lstStyle/>
          <a:p>
            <a:pPr>
              <a:spcBef>
                <a:spcPct val="50000"/>
              </a:spcBef>
            </a:pPr>
            <a:r>
              <a:rPr lang="en-US" sz="3200">
                <a:solidFill>
                  <a:schemeClr val="bg1"/>
                </a:solidFill>
              </a:rPr>
              <a:t>“B” TRAIN ESFAS BAYS</a:t>
            </a:r>
          </a:p>
        </p:txBody>
      </p:sp>
      <p:sp>
        <p:nvSpPr>
          <p:cNvPr id="95287" name="TextBox 54"/>
          <p:cNvSpPr txBox="1">
            <a:spLocks noChangeArrowheads="1"/>
          </p:cNvSpPr>
          <p:nvPr/>
        </p:nvSpPr>
        <p:spPr bwMode="auto">
          <a:xfrm>
            <a:off x="609600" y="457200"/>
            <a:ext cx="1371600" cy="708025"/>
          </a:xfrm>
          <a:prstGeom prst="rect">
            <a:avLst/>
          </a:prstGeom>
          <a:noFill/>
          <a:ln w="9525">
            <a:noFill/>
            <a:miter lim="800000"/>
            <a:headEnd/>
            <a:tailEnd/>
          </a:ln>
        </p:spPr>
        <p:txBody>
          <a:bodyPr>
            <a:spAutoFit/>
          </a:bodyPr>
          <a:lstStyle/>
          <a:p>
            <a:pPr algn="l"/>
            <a:r>
              <a:rPr lang="en-US" sz="1000">
                <a:solidFill>
                  <a:schemeClr val="bg1"/>
                </a:solidFill>
              </a:rPr>
              <a:t>Relays K4XX</a:t>
            </a:r>
          </a:p>
          <a:p>
            <a:pPr algn="l"/>
            <a:endParaRPr lang="en-US" sz="1000">
              <a:solidFill>
                <a:schemeClr val="bg1"/>
              </a:solidFill>
            </a:endParaRPr>
          </a:p>
          <a:p>
            <a:pPr algn="l"/>
            <a:r>
              <a:rPr lang="en-US" sz="1000">
                <a:solidFill>
                  <a:schemeClr val="bg1"/>
                </a:solidFill>
              </a:rPr>
              <a:t>TB41 – TB48</a:t>
            </a:r>
          </a:p>
          <a:p>
            <a:pPr algn="l"/>
            <a:endParaRPr lang="en-US" sz="1000">
              <a:solidFill>
                <a:schemeClr val="bg1"/>
              </a:solidFill>
            </a:endParaRPr>
          </a:p>
        </p:txBody>
      </p:sp>
      <p:sp>
        <p:nvSpPr>
          <p:cNvPr id="95288" name="TextBox 55"/>
          <p:cNvSpPr txBox="1">
            <a:spLocks noChangeArrowheads="1"/>
          </p:cNvSpPr>
          <p:nvPr/>
        </p:nvSpPr>
        <p:spPr bwMode="auto">
          <a:xfrm>
            <a:off x="2667000" y="457200"/>
            <a:ext cx="1371600" cy="708025"/>
          </a:xfrm>
          <a:prstGeom prst="rect">
            <a:avLst/>
          </a:prstGeom>
          <a:noFill/>
          <a:ln w="9525">
            <a:noFill/>
            <a:miter lim="800000"/>
            <a:headEnd/>
            <a:tailEnd/>
          </a:ln>
        </p:spPr>
        <p:txBody>
          <a:bodyPr>
            <a:spAutoFit/>
          </a:bodyPr>
          <a:lstStyle/>
          <a:p>
            <a:pPr algn="l"/>
            <a:r>
              <a:rPr lang="en-US" sz="1000">
                <a:solidFill>
                  <a:schemeClr val="bg1"/>
                </a:solidFill>
              </a:rPr>
              <a:t>Relays K3XX</a:t>
            </a:r>
          </a:p>
          <a:p>
            <a:pPr algn="l"/>
            <a:endParaRPr lang="en-US" sz="1000">
              <a:solidFill>
                <a:schemeClr val="bg1"/>
              </a:solidFill>
            </a:endParaRPr>
          </a:p>
          <a:p>
            <a:pPr algn="l"/>
            <a:r>
              <a:rPr lang="en-US" sz="1000">
                <a:solidFill>
                  <a:schemeClr val="bg1"/>
                </a:solidFill>
              </a:rPr>
              <a:t>TB31 – TB38</a:t>
            </a:r>
          </a:p>
          <a:p>
            <a:pPr algn="l"/>
            <a:endParaRPr lang="en-US" sz="1000">
              <a:solidFill>
                <a:schemeClr val="bg1"/>
              </a:solidFill>
            </a:endParaRPr>
          </a:p>
        </p:txBody>
      </p:sp>
      <p:sp>
        <p:nvSpPr>
          <p:cNvPr id="95289" name="TextBox 56"/>
          <p:cNvSpPr txBox="1">
            <a:spLocks noChangeArrowheads="1"/>
          </p:cNvSpPr>
          <p:nvPr/>
        </p:nvSpPr>
        <p:spPr bwMode="auto">
          <a:xfrm>
            <a:off x="4800600" y="457200"/>
            <a:ext cx="1371600" cy="708025"/>
          </a:xfrm>
          <a:prstGeom prst="rect">
            <a:avLst/>
          </a:prstGeom>
          <a:noFill/>
          <a:ln w="9525">
            <a:noFill/>
            <a:miter lim="800000"/>
            <a:headEnd/>
            <a:tailEnd/>
          </a:ln>
        </p:spPr>
        <p:txBody>
          <a:bodyPr>
            <a:spAutoFit/>
          </a:bodyPr>
          <a:lstStyle/>
          <a:p>
            <a:pPr algn="l"/>
            <a:r>
              <a:rPr lang="en-US" sz="1000">
                <a:solidFill>
                  <a:schemeClr val="bg1"/>
                </a:solidFill>
              </a:rPr>
              <a:t>Relays K2XX</a:t>
            </a:r>
          </a:p>
          <a:p>
            <a:pPr algn="l"/>
            <a:endParaRPr lang="en-US" sz="1000">
              <a:solidFill>
                <a:schemeClr val="bg1"/>
              </a:solidFill>
            </a:endParaRPr>
          </a:p>
          <a:p>
            <a:pPr algn="l"/>
            <a:r>
              <a:rPr lang="en-US" sz="1000">
                <a:solidFill>
                  <a:schemeClr val="bg1"/>
                </a:solidFill>
              </a:rPr>
              <a:t>TB21 – TB28</a:t>
            </a:r>
          </a:p>
          <a:p>
            <a:pPr algn="l"/>
            <a:endParaRPr lang="en-US" sz="1000">
              <a:solidFill>
                <a:schemeClr val="bg1"/>
              </a:solidFill>
            </a:endParaRPr>
          </a:p>
        </p:txBody>
      </p:sp>
      <p:sp>
        <p:nvSpPr>
          <p:cNvPr id="95290" name="TextBox 57"/>
          <p:cNvSpPr txBox="1">
            <a:spLocks noChangeArrowheads="1"/>
          </p:cNvSpPr>
          <p:nvPr/>
        </p:nvSpPr>
        <p:spPr bwMode="auto">
          <a:xfrm>
            <a:off x="6781800" y="457200"/>
            <a:ext cx="1371600" cy="708025"/>
          </a:xfrm>
          <a:prstGeom prst="rect">
            <a:avLst/>
          </a:prstGeom>
          <a:noFill/>
          <a:ln w="9525">
            <a:noFill/>
            <a:miter lim="800000"/>
            <a:headEnd/>
            <a:tailEnd/>
          </a:ln>
        </p:spPr>
        <p:txBody>
          <a:bodyPr>
            <a:spAutoFit/>
          </a:bodyPr>
          <a:lstStyle/>
          <a:p>
            <a:pPr algn="l"/>
            <a:r>
              <a:rPr lang="en-US" sz="1000">
                <a:solidFill>
                  <a:schemeClr val="bg1"/>
                </a:solidFill>
              </a:rPr>
              <a:t>Relays K1XX</a:t>
            </a:r>
          </a:p>
          <a:p>
            <a:pPr algn="l"/>
            <a:endParaRPr lang="en-US" sz="1000">
              <a:solidFill>
                <a:schemeClr val="bg1"/>
              </a:solidFill>
            </a:endParaRPr>
          </a:p>
          <a:p>
            <a:pPr algn="l"/>
            <a:r>
              <a:rPr lang="en-US" sz="1000">
                <a:solidFill>
                  <a:schemeClr val="bg1"/>
                </a:solidFill>
              </a:rPr>
              <a:t>TB11 – TB18</a:t>
            </a:r>
          </a:p>
          <a:p>
            <a:pPr algn="l"/>
            <a:endParaRPr lang="en-US" sz="1000">
              <a:solidFill>
                <a:schemeClr val="bg1"/>
              </a:solidFill>
            </a:endParaRPr>
          </a:p>
        </p:txBody>
      </p:sp>
      <p:sp>
        <p:nvSpPr>
          <p:cNvPr id="95291" name="TextBox 58"/>
          <p:cNvSpPr txBox="1">
            <a:spLocks noChangeArrowheads="1"/>
          </p:cNvSpPr>
          <p:nvPr/>
        </p:nvSpPr>
        <p:spPr bwMode="auto">
          <a:xfrm>
            <a:off x="6781800" y="2544763"/>
            <a:ext cx="1371600" cy="400050"/>
          </a:xfrm>
          <a:prstGeom prst="rect">
            <a:avLst/>
          </a:prstGeom>
          <a:noFill/>
          <a:ln w="9525">
            <a:noFill/>
            <a:miter lim="800000"/>
            <a:headEnd/>
            <a:tailEnd/>
          </a:ln>
        </p:spPr>
        <p:txBody>
          <a:bodyPr>
            <a:spAutoFit/>
          </a:bodyPr>
          <a:lstStyle/>
          <a:p>
            <a:pPr algn="l"/>
            <a:r>
              <a:rPr lang="en-US" sz="1000" dirty="0">
                <a:solidFill>
                  <a:schemeClr val="bg1"/>
                </a:solidFill>
              </a:rPr>
              <a:t>TB81 – TB89</a:t>
            </a:r>
          </a:p>
          <a:p>
            <a:pPr algn="l"/>
            <a:endParaRPr lang="en-US" sz="1000" dirty="0">
              <a:solidFill>
                <a:schemeClr val="bg1"/>
              </a:solidFill>
            </a:endParaRPr>
          </a:p>
        </p:txBody>
      </p:sp>
      <p:sp>
        <p:nvSpPr>
          <p:cNvPr id="95292" name="TextBox 59"/>
          <p:cNvSpPr txBox="1">
            <a:spLocks noChangeArrowheads="1"/>
          </p:cNvSpPr>
          <p:nvPr/>
        </p:nvSpPr>
        <p:spPr bwMode="auto">
          <a:xfrm>
            <a:off x="4800600" y="2514600"/>
            <a:ext cx="1371600" cy="862013"/>
          </a:xfrm>
          <a:prstGeom prst="rect">
            <a:avLst/>
          </a:prstGeom>
          <a:noFill/>
          <a:ln w="9525">
            <a:noFill/>
            <a:miter lim="800000"/>
            <a:headEnd/>
            <a:tailEnd/>
          </a:ln>
        </p:spPr>
        <p:txBody>
          <a:bodyPr>
            <a:spAutoFit/>
          </a:bodyPr>
          <a:lstStyle/>
          <a:p>
            <a:pPr algn="l"/>
            <a:r>
              <a:rPr lang="en-US" sz="1000">
                <a:solidFill>
                  <a:schemeClr val="bg1"/>
                </a:solidFill>
              </a:rPr>
              <a:t>Relays K7XX</a:t>
            </a:r>
          </a:p>
          <a:p>
            <a:pPr algn="l"/>
            <a:endParaRPr lang="en-US" sz="1000">
              <a:solidFill>
                <a:schemeClr val="bg1"/>
              </a:solidFill>
            </a:endParaRPr>
          </a:p>
          <a:p>
            <a:pPr algn="l"/>
            <a:endParaRPr lang="en-US" sz="1000">
              <a:solidFill>
                <a:schemeClr val="bg1"/>
              </a:solidFill>
            </a:endParaRPr>
          </a:p>
          <a:p>
            <a:pPr algn="l"/>
            <a:r>
              <a:rPr lang="en-US" sz="1000">
                <a:solidFill>
                  <a:schemeClr val="bg1"/>
                </a:solidFill>
              </a:rPr>
              <a:t>TB71 – TB79</a:t>
            </a:r>
          </a:p>
          <a:p>
            <a:pPr algn="l"/>
            <a:endParaRPr lang="en-US" sz="1000">
              <a:solidFill>
                <a:schemeClr val="bg1"/>
              </a:solidFill>
            </a:endParaRPr>
          </a:p>
        </p:txBody>
      </p:sp>
      <p:sp>
        <p:nvSpPr>
          <p:cNvPr id="95293" name="TextBox 60"/>
          <p:cNvSpPr txBox="1">
            <a:spLocks noChangeArrowheads="1"/>
          </p:cNvSpPr>
          <p:nvPr/>
        </p:nvSpPr>
        <p:spPr bwMode="auto">
          <a:xfrm>
            <a:off x="2590800" y="2544763"/>
            <a:ext cx="1371600" cy="863600"/>
          </a:xfrm>
          <a:prstGeom prst="rect">
            <a:avLst/>
          </a:prstGeom>
          <a:noFill/>
          <a:ln w="9525">
            <a:noFill/>
            <a:miter lim="800000"/>
            <a:headEnd/>
            <a:tailEnd/>
          </a:ln>
        </p:spPr>
        <p:txBody>
          <a:bodyPr>
            <a:spAutoFit/>
          </a:bodyPr>
          <a:lstStyle/>
          <a:p>
            <a:pPr algn="l"/>
            <a:r>
              <a:rPr lang="en-US" sz="1000" dirty="0">
                <a:solidFill>
                  <a:schemeClr val="bg1"/>
                </a:solidFill>
              </a:rPr>
              <a:t>Relays K6XX</a:t>
            </a:r>
          </a:p>
          <a:p>
            <a:pPr algn="l"/>
            <a:endParaRPr lang="en-US" sz="1000" dirty="0">
              <a:solidFill>
                <a:schemeClr val="bg1"/>
              </a:solidFill>
            </a:endParaRPr>
          </a:p>
          <a:p>
            <a:pPr algn="l"/>
            <a:endParaRPr lang="en-US" sz="1000" dirty="0">
              <a:solidFill>
                <a:schemeClr val="bg1"/>
              </a:solidFill>
            </a:endParaRPr>
          </a:p>
          <a:p>
            <a:pPr algn="l"/>
            <a:r>
              <a:rPr lang="en-US" sz="1000" dirty="0">
                <a:solidFill>
                  <a:schemeClr val="bg1"/>
                </a:solidFill>
              </a:rPr>
              <a:t>TB61 – TB69</a:t>
            </a:r>
          </a:p>
          <a:p>
            <a:pPr algn="l"/>
            <a:endParaRPr lang="en-US" sz="1000" dirty="0">
              <a:solidFill>
                <a:schemeClr val="bg1"/>
              </a:solidFill>
            </a:endParaRPr>
          </a:p>
        </p:txBody>
      </p:sp>
      <p:sp>
        <p:nvSpPr>
          <p:cNvPr id="95294" name="TextBox 61"/>
          <p:cNvSpPr txBox="1">
            <a:spLocks noChangeArrowheads="1"/>
          </p:cNvSpPr>
          <p:nvPr/>
        </p:nvSpPr>
        <p:spPr bwMode="auto">
          <a:xfrm>
            <a:off x="533400" y="2514600"/>
            <a:ext cx="1371600" cy="400050"/>
          </a:xfrm>
          <a:prstGeom prst="rect">
            <a:avLst/>
          </a:prstGeom>
          <a:noFill/>
          <a:ln w="9525">
            <a:noFill/>
            <a:miter lim="800000"/>
            <a:headEnd/>
            <a:tailEnd/>
          </a:ln>
        </p:spPr>
        <p:txBody>
          <a:bodyPr>
            <a:spAutoFit/>
          </a:bodyPr>
          <a:lstStyle/>
          <a:p>
            <a:pPr algn="l"/>
            <a:r>
              <a:rPr lang="en-US" sz="1000" dirty="0">
                <a:solidFill>
                  <a:schemeClr val="bg1"/>
                </a:solidFill>
              </a:rPr>
              <a:t>TB51 – TB59</a:t>
            </a:r>
          </a:p>
          <a:p>
            <a:pPr algn="l"/>
            <a:endParaRPr lang="en-US" sz="1000" dirty="0">
              <a:solidFill>
                <a:schemeClr val="bg1"/>
              </a:solidFill>
            </a:endParaRPr>
          </a:p>
        </p:txBody>
      </p:sp>
      <p:sp>
        <p:nvSpPr>
          <p:cNvPr id="95295" name="TextBox 62"/>
          <p:cNvSpPr txBox="1">
            <a:spLocks noChangeArrowheads="1"/>
          </p:cNvSpPr>
          <p:nvPr/>
        </p:nvSpPr>
        <p:spPr bwMode="auto">
          <a:xfrm>
            <a:off x="0" y="4799013"/>
            <a:ext cx="9144000" cy="460375"/>
          </a:xfrm>
          <a:prstGeom prst="rect">
            <a:avLst/>
          </a:prstGeom>
          <a:noFill/>
          <a:ln w="9525">
            <a:noFill/>
            <a:miter lim="800000"/>
            <a:headEnd/>
            <a:tailEnd/>
          </a:ln>
        </p:spPr>
        <p:txBody>
          <a:bodyPr>
            <a:spAutoFit/>
          </a:bodyPr>
          <a:lstStyle/>
          <a:p>
            <a:pPr algn="l"/>
            <a:r>
              <a:rPr lang="en-US">
                <a:solidFill>
                  <a:schemeClr val="bg1"/>
                </a:solidFill>
              </a:rPr>
              <a:t>Coding:</a:t>
            </a:r>
          </a:p>
          <a:p>
            <a:pPr algn="l"/>
            <a:r>
              <a:rPr lang="en-US">
                <a:solidFill>
                  <a:schemeClr val="bg1"/>
                </a:solidFill>
              </a:rPr>
              <a:t>1</a:t>
            </a:r>
            <a:r>
              <a:rPr lang="en-US" baseline="30000">
                <a:solidFill>
                  <a:schemeClr val="bg1"/>
                </a:solidFill>
              </a:rPr>
              <a:t>st</a:t>
            </a:r>
            <a:r>
              <a:rPr lang="en-US">
                <a:solidFill>
                  <a:schemeClr val="bg1"/>
                </a:solidFill>
              </a:rPr>
              <a:t> digit of the reference designation defines the bay within which the component is located for terminal boards and relays.</a:t>
            </a:r>
          </a:p>
        </p:txBody>
      </p:sp>
      <p:sp>
        <p:nvSpPr>
          <p:cNvPr id="95296" name="TextBox 63"/>
          <p:cNvSpPr txBox="1">
            <a:spLocks noChangeArrowheads="1"/>
          </p:cNvSpPr>
          <p:nvPr/>
        </p:nvSpPr>
        <p:spPr bwMode="auto">
          <a:xfrm>
            <a:off x="3733800" y="138113"/>
            <a:ext cx="1905000" cy="277812"/>
          </a:xfrm>
          <a:prstGeom prst="rect">
            <a:avLst/>
          </a:prstGeom>
          <a:noFill/>
          <a:ln w="9525">
            <a:noFill/>
            <a:miter lim="800000"/>
            <a:headEnd/>
            <a:tailEnd/>
          </a:ln>
        </p:spPr>
        <p:txBody>
          <a:bodyPr>
            <a:spAutoFit/>
          </a:bodyPr>
          <a:lstStyle/>
          <a:p>
            <a:r>
              <a:rPr lang="en-US">
                <a:solidFill>
                  <a:schemeClr val="bg1"/>
                </a:solidFill>
              </a:rPr>
              <a:t>Rear</a:t>
            </a:r>
          </a:p>
        </p:txBody>
      </p:sp>
      <p:sp>
        <p:nvSpPr>
          <p:cNvPr id="95297" name="TextBox 64"/>
          <p:cNvSpPr txBox="1">
            <a:spLocks noChangeArrowheads="1"/>
          </p:cNvSpPr>
          <p:nvPr/>
        </p:nvSpPr>
        <p:spPr bwMode="auto">
          <a:xfrm>
            <a:off x="3505200" y="3657600"/>
            <a:ext cx="1905000" cy="276225"/>
          </a:xfrm>
          <a:prstGeom prst="rect">
            <a:avLst/>
          </a:prstGeom>
          <a:noFill/>
          <a:ln w="9525">
            <a:noFill/>
            <a:miter lim="800000"/>
            <a:headEnd/>
            <a:tailEnd/>
          </a:ln>
        </p:spPr>
        <p:txBody>
          <a:bodyPr>
            <a:spAutoFit/>
          </a:bodyPr>
          <a:lstStyle/>
          <a:p>
            <a:r>
              <a:rPr lang="en-US">
                <a:solidFill>
                  <a:schemeClr val="bg1"/>
                </a:solidFill>
              </a:rPr>
              <a:t>Front</a:t>
            </a:r>
          </a:p>
        </p:txBody>
      </p:sp>
      <p:sp>
        <p:nvSpPr>
          <p:cNvPr id="95298" name="TextBox 65"/>
          <p:cNvSpPr txBox="1">
            <a:spLocks noChangeArrowheads="1"/>
          </p:cNvSpPr>
          <p:nvPr/>
        </p:nvSpPr>
        <p:spPr bwMode="auto">
          <a:xfrm>
            <a:off x="762000" y="1631950"/>
            <a:ext cx="1676400" cy="461963"/>
          </a:xfrm>
          <a:prstGeom prst="rect">
            <a:avLst/>
          </a:prstGeom>
          <a:noFill/>
          <a:ln w="9525">
            <a:noFill/>
            <a:miter lim="800000"/>
            <a:headEnd/>
            <a:tailEnd/>
          </a:ln>
        </p:spPr>
        <p:txBody>
          <a:bodyPr>
            <a:spAutoFit/>
          </a:bodyPr>
          <a:lstStyle/>
          <a:p>
            <a:r>
              <a:rPr lang="en-US">
                <a:solidFill>
                  <a:schemeClr val="bg1"/>
                </a:solidFill>
              </a:rPr>
              <a:t>Subgroup Rotary Relays</a:t>
            </a:r>
          </a:p>
        </p:txBody>
      </p:sp>
      <p:sp>
        <p:nvSpPr>
          <p:cNvPr id="95299" name="TextBox 66"/>
          <p:cNvSpPr txBox="1">
            <a:spLocks noChangeArrowheads="1"/>
          </p:cNvSpPr>
          <p:nvPr/>
        </p:nvSpPr>
        <p:spPr bwMode="auto">
          <a:xfrm>
            <a:off x="2667000" y="1595438"/>
            <a:ext cx="1828800" cy="461962"/>
          </a:xfrm>
          <a:prstGeom prst="rect">
            <a:avLst/>
          </a:prstGeom>
          <a:noFill/>
          <a:ln w="9525">
            <a:noFill/>
            <a:miter lim="800000"/>
            <a:headEnd/>
            <a:tailEnd/>
          </a:ln>
        </p:spPr>
        <p:txBody>
          <a:bodyPr>
            <a:spAutoFit/>
          </a:bodyPr>
          <a:lstStyle/>
          <a:p>
            <a:r>
              <a:rPr lang="en-US">
                <a:solidFill>
                  <a:schemeClr val="bg1"/>
                </a:solidFill>
              </a:rPr>
              <a:t>Subgroup Rotary Relays</a:t>
            </a:r>
          </a:p>
        </p:txBody>
      </p:sp>
      <p:sp>
        <p:nvSpPr>
          <p:cNvPr id="95300" name="TextBox 67"/>
          <p:cNvSpPr txBox="1">
            <a:spLocks noChangeArrowheads="1"/>
          </p:cNvSpPr>
          <p:nvPr/>
        </p:nvSpPr>
        <p:spPr bwMode="auto">
          <a:xfrm>
            <a:off x="4953000" y="1595438"/>
            <a:ext cx="1676400" cy="461962"/>
          </a:xfrm>
          <a:prstGeom prst="rect">
            <a:avLst/>
          </a:prstGeom>
          <a:noFill/>
          <a:ln w="9525">
            <a:noFill/>
            <a:miter lim="800000"/>
            <a:headEnd/>
            <a:tailEnd/>
          </a:ln>
        </p:spPr>
        <p:txBody>
          <a:bodyPr>
            <a:spAutoFit/>
          </a:bodyPr>
          <a:lstStyle/>
          <a:p>
            <a:r>
              <a:rPr lang="en-US">
                <a:solidFill>
                  <a:schemeClr val="bg1"/>
                </a:solidFill>
              </a:rPr>
              <a:t>Subgroup Rotary Relays</a:t>
            </a:r>
          </a:p>
        </p:txBody>
      </p:sp>
      <p:sp>
        <p:nvSpPr>
          <p:cNvPr id="95301" name="TextBox 68"/>
          <p:cNvSpPr txBox="1">
            <a:spLocks noChangeArrowheads="1"/>
          </p:cNvSpPr>
          <p:nvPr/>
        </p:nvSpPr>
        <p:spPr bwMode="auto">
          <a:xfrm>
            <a:off x="7010400" y="1595438"/>
            <a:ext cx="1752600" cy="461962"/>
          </a:xfrm>
          <a:prstGeom prst="rect">
            <a:avLst/>
          </a:prstGeom>
          <a:noFill/>
          <a:ln w="9525">
            <a:noFill/>
            <a:miter lim="800000"/>
            <a:headEnd/>
            <a:tailEnd/>
          </a:ln>
        </p:spPr>
        <p:txBody>
          <a:bodyPr>
            <a:spAutoFit/>
          </a:bodyPr>
          <a:lstStyle/>
          <a:p>
            <a:r>
              <a:rPr lang="en-US">
                <a:solidFill>
                  <a:schemeClr val="bg1"/>
                </a:solidFill>
              </a:rPr>
              <a:t>Subgroup Rotary Relays</a:t>
            </a:r>
          </a:p>
        </p:txBody>
      </p:sp>
      <p:sp>
        <p:nvSpPr>
          <p:cNvPr id="95302" name="TextBox 69"/>
          <p:cNvSpPr txBox="1">
            <a:spLocks noChangeArrowheads="1"/>
          </p:cNvSpPr>
          <p:nvPr/>
        </p:nvSpPr>
        <p:spPr bwMode="auto">
          <a:xfrm>
            <a:off x="3810000" y="3200400"/>
            <a:ext cx="914400" cy="338138"/>
          </a:xfrm>
          <a:prstGeom prst="rect">
            <a:avLst/>
          </a:prstGeom>
          <a:noFill/>
          <a:ln w="9525">
            <a:noFill/>
            <a:miter lim="800000"/>
            <a:headEnd/>
            <a:tailEnd/>
          </a:ln>
        </p:spPr>
        <p:txBody>
          <a:bodyPr>
            <a:spAutoFit/>
          </a:bodyPr>
          <a:lstStyle/>
          <a:p>
            <a:r>
              <a:rPr lang="en-US" sz="800">
                <a:solidFill>
                  <a:schemeClr val="bg1"/>
                </a:solidFill>
              </a:rPr>
              <a:t>Interposing Relays</a:t>
            </a:r>
          </a:p>
        </p:txBody>
      </p:sp>
      <p:sp>
        <p:nvSpPr>
          <p:cNvPr id="95303" name="TextBox 70"/>
          <p:cNvSpPr txBox="1">
            <a:spLocks noChangeArrowheads="1"/>
          </p:cNvSpPr>
          <p:nvPr/>
        </p:nvSpPr>
        <p:spPr bwMode="auto">
          <a:xfrm>
            <a:off x="6096000" y="3192463"/>
            <a:ext cx="762000" cy="338137"/>
          </a:xfrm>
          <a:prstGeom prst="rect">
            <a:avLst/>
          </a:prstGeom>
          <a:noFill/>
          <a:ln w="9525">
            <a:noFill/>
            <a:miter lim="800000"/>
            <a:headEnd/>
            <a:tailEnd/>
          </a:ln>
        </p:spPr>
        <p:txBody>
          <a:bodyPr>
            <a:spAutoFit/>
          </a:bodyPr>
          <a:lstStyle/>
          <a:p>
            <a:r>
              <a:rPr lang="en-US" sz="800">
                <a:solidFill>
                  <a:schemeClr val="bg1"/>
                </a:solidFill>
              </a:rPr>
              <a:t>Interposing Relays</a:t>
            </a:r>
          </a:p>
        </p:txBody>
      </p:sp>
      <p:sp>
        <p:nvSpPr>
          <p:cNvPr id="95304" name="TextBox 71"/>
          <p:cNvSpPr txBox="1">
            <a:spLocks noChangeArrowheads="1"/>
          </p:cNvSpPr>
          <p:nvPr/>
        </p:nvSpPr>
        <p:spPr bwMode="auto">
          <a:xfrm>
            <a:off x="1219200" y="3443288"/>
            <a:ext cx="762000" cy="214312"/>
          </a:xfrm>
          <a:prstGeom prst="rect">
            <a:avLst/>
          </a:prstGeom>
          <a:noFill/>
          <a:ln w="9525">
            <a:noFill/>
            <a:miter lim="800000"/>
            <a:headEnd/>
            <a:tailEnd/>
          </a:ln>
        </p:spPr>
        <p:txBody>
          <a:bodyPr>
            <a:spAutoFit/>
          </a:bodyPr>
          <a:lstStyle/>
          <a:p>
            <a:r>
              <a:rPr lang="en-US" sz="800">
                <a:solidFill>
                  <a:schemeClr val="bg1"/>
                </a:solidFill>
              </a:rPr>
              <a:t>Ground Det</a:t>
            </a:r>
          </a:p>
        </p:txBody>
      </p:sp>
      <p:sp>
        <p:nvSpPr>
          <p:cNvPr id="95305" name="TextBox 72"/>
          <p:cNvSpPr txBox="1">
            <a:spLocks noChangeArrowheads="1"/>
          </p:cNvSpPr>
          <p:nvPr/>
        </p:nvSpPr>
        <p:spPr bwMode="auto">
          <a:xfrm>
            <a:off x="6096000" y="2833688"/>
            <a:ext cx="762000" cy="339725"/>
          </a:xfrm>
          <a:prstGeom prst="rect">
            <a:avLst/>
          </a:prstGeom>
          <a:noFill/>
          <a:ln w="9525">
            <a:noFill/>
            <a:miter lim="800000"/>
            <a:headEnd/>
            <a:tailEnd/>
          </a:ln>
        </p:spPr>
        <p:txBody>
          <a:bodyPr>
            <a:spAutoFit/>
          </a:bodyPr>
          <a:lstStyle/>
          <a:p>
            <a:r>
              <a:rPr lang="en-US" sz="800">
                <a:solidFill>
                  <a:schemeClr val="bg1"/>
                </a:solidFill>
              </a:rPr>
              <a:t>Control Panel</a:t>
            </a:r>
          </a:p>
        </p:txBody>
      </p:sp>
      <p:sp>
        <p:nvSpPr>
          <p:cNvPr id="95306" name="TextBox 73"/>
          <p:cNvSpPr txBox="1">
            <a:spLocks noChangeArrowheads="1"/>
          </p:cNvSpPr>
          <p:nvPr/>
        </p:nvSpPr>
        <p:spPr bwMode="auto">
          <a:xfrm>
            <a:off x="3886200" y="2876550"/>
            <a:ext cx="762000" cy="338138"/>
          </a:xfrm>
          <a:prstGeom prst="rect">
            <a:avLst/>
          </a:prstGeom>
          <a:noFill/>
          <a:ln w="9525">
            <a:noFill/>
            <a:miter lim="800000"/>
            <a:headEnd/>
            <a:tailEnd/>
          </a:ln>
        </p:spPr>
        <p:txBody>
          <a:bodyPr>
            <a:spAutoFit/>
          </a:bodyPr>
          <a:lstStyle/>
          <a:p>
            <a:r>
              <a:rPr lang="en-US" sz="800">
                <a:solidFill>
                  <a:schemeClr val="bg1"/>
                </a:solidFill>
              </a:rPr>
              <a:t>Control Panel</a:t>
            </a:r>
          </a:p>
        </p:txBody>
      </p:sp>
      <p:sp>
        <p:nvSpPr>
          <p:cNvPr id="95307" name="TextBox 74"/>
          <p:cNvSpPr txBox="1">
            <a:spLocks noChangeArrowheads="1"/>
          </p:cNvSpPr>
          <p:nvPr/>
        </p:nvSpPr>
        <p:spPr bwMode="auto">
          <a:xfrm>
            <a:off x="1981200" y="3243263"/>
            <a:ext cx="762000" cy="338137"/>
          </a:xfrm>
          <a:prstGeom prst="rect">
            <a:avLst/>
          </a:prstGeom>
          <a:noFill/>
          <a:ln w="9525">
            <a:noFill/>
            <a:miter lim="800000"/>
            <a:headEnd/>
            <a:tailEnd/>
          </a:ln>
        </p:spPr>
        <p:txBody>
          <a:bodyPr>
            <a:spAutoFit/>
          </a:bodyPr>
          <a:lstStyle/>
          <a:p>
            <a:r>
              <a:rPr lang="en-US" sz="800">
                <a:solidFill>
                  <a:schemeClr val="bg1"/>
                </a:solidFill>
              </a:rPr>
              <a:t>Test Module</a:t>
            </a:r>
          </a:p>
        </p:txBody>
      </p:sp>
      <p:sp>
        <p:nvSpPr>
          <p:cNvPr id="95308" name="TextBox 75"/>
          <p:cNvSpPr txBox="1">
            <a:spLocks noChangeArrowheads="1"/>
          </p:cNvSpPr>
          <p:nvPr/>
        </p:nvSpPr>
        <p:spPr bwMode="auto">
          <a:xfrm>
            <a:off x="7467600" y="3475038"/>
            <a:ext cx="762000" cy="212725"/>
          </a:xfrm>
          <a:prstGeom prst="rect">
            <a:avLst/>
          </a:prstGeom>
          <a:noFill/>
          <a:ln w="9525">
            <a:noFill/>
            <a:miter lim="800000"/>
            <a:headEnd/>
            <a:tailEnd/>
          </a:ln>
        </p:spPr>
        <p:txBody>
          <a:bodyPr>
            <a:spAutoFit/>
          </a:bodyPr>
          <a:lstStyle/>
          <a:p>
            <a:r>
              <a:rPr lang="en-US" sz="800">
                <a:solidFill>
                  <a:schemeClr val="bg1"/>
                </a:solidFill>
              </a:rPr>
              <a:t>Ground Det</a:t>
            </a:r>
          </a:p>
        </p:txBody>
      </p:sp>
      <p:sp>
        <p:nvSpPr>
          <p:cNvPr id="77" name="TextBox 76"/>
          <p:cNvSpPr txBox="1"/>
          <p:nvPr/>
        </p:nvSpPr>
        <p:spPr>
          <a:xfrm>
            <a:off x="238125" y="6294438"/>
            <a:ext cx="1381125" cy="461665"/>
          </a:xfrm>
          <a:prstGeom prst="rect">
            <a:avLst/>
          </a:prstGeom>
          <a:noFill/>
        </p:spPr>
        <p:txBody>
          <a:bodyPr wrap="square" rtlCol="0">
            <a:spAutoFit/>
          </a:bodyPr>
          <a:lstStyle/>
          <a:p>
            <a:r>
              <a:rPr lang="en-US" sz="2400" dirty="0" smtClean="0">
                <a:solidFill>
                  <a:schemeClr val="bg1"/>
                </a:solidFill>
              </a:rPr>
              <a:t>Pg. 30</a:t>
            </a:r>
            <a:endParaRPr lang="en-US" sz="2400" dirty="0">
              <a:solidFill>
                <a:schemeClr val="bg1"/>
              </a:solidFill>
            </a:endParaRPr>
          </a:p>
        </p:txBody>
      </p:sp>
      <p:sp>
        <p:nvSpPr>
          <p:cNvPr id="78" name="TextBox 77"/>
          <p:cNvSpPr txBox="1"/>
          <p:nvPr/>
        </p:nvSpPr>
        <p:spPr>
          <a:xfrm>
            <a:off x="1219200" y="2957969"/>
            <a:ext cx="914400" cy="215444"/>
          </a:xfrm>
          <a:prstGeom prst="rect">
            <a:avLst/>
          </a:prstGeom>
          <a:noFill/>
        </p:spPr>
        <p:txBody>
          <a:bodyPr wrap="square" rtlCol="0">
            <a:spAutoFit/>
          </a:bodyPr>
          <a:lstStyle/>
          <a:p>
            <a:r>
              <a:rPr lang="en-US" sz="800" dirty="0" smtClean="0">
                <a:solidFill>
                  <a:schemeClr val="bg1"/>
                </a:solidFill>
              </a:rPr>
              <a:t>XJ-SAB-EY-51</a:t>
            </a:r>
            <a:endParaRPr lang="en-US" sz="800" dirty="0">
              <a:solidFill>
                <a:schemeClr val="bg1"/>
              </a:solidFill>
            </a:endParaRPr>
          </a:p>
        </p:txBody>
      </p:sp>
      <p:sp>
        <p:nvSpPr>
          <p:cNvPr id="79" name="TextBox 78"/>
          <p:cNvSpPr txBox="1"/>
          <p:nvPr/>
        </p:nvSpPr>
        <p:spPr>
          <a:xfrm>
            <a:off x="3048000" y="3422878"/>
            <a:ext cx="914400" cy="215444"/>
          </a:xfrm>
          <a:prstGeom prst="rect">
            <a:avLst/>
          </a:prstGeom>
          <a:noFill/>
        </p:spPr>
        <p:txBody>
          <a:bodyPr wrap="square" rtlCol="0">
            <a:spAutoFit/>
          </a:bodyPr>
          <a:lstStyle/>
          <a:p>
            <a:r>
              <a:rPr lang="en-US" sz="800" dirty="0" smtClean="0">
                <a:solidFill>
                  <a:schemeClr val="bg1"/>
                </a:solidFill>
              </a:rPr>
              <a:t>XJ-SAB-EY-52</a:t>
            </a:r>
            <a:endParaRPr lang="en-US" sz="800" dirty="0">
              <a:solidFill>
                <a:schemeClr val="bg1"/>
              </a:solidFill>
            </a:endParaRPr>
          </a:p>
        </p:txBody>
      </p:sp>
      <p:sp>
        <p:nvSpPr>
          <p:cNvPr id="80" name="TextBox 79"/>
          <p:cNvSpPr txBox="1"/>
          <p:nvPr/>
        </p:nvSpPr>
        <p:spPr>
          <a:xfrm>
            <a:off x="5410200" y="3443288"/>
            <a:ext cx="914400" cy="215444"/>
          </a:xfrm>
          <a:prstGeom prst="rect">
            <a:avLst/>
          </a:prstGeom>
          <a:noFill/>
        </p:spPr>
        <p:txBody>
          <a:bodyPr wrap="square" rtlCol="0">
            <a:spAutoFit/>
          </a:bodyPr>
          <a:lstStyle/>
          <a:p>
            <a:r>
              <a:rPr lang="en-US" sz="800" dirty="0" smtClean="0">
                <a:solidFill>
                  <a:schemeClr val="bg1"/>
                </a:solidFill>
              </a:rPr>
              <a:t>XJ-SAB-EY-53</a:t>
            </a:r>
            <a:endParaRPr lang="en-US" sz="800" dirty="0">
              <a:solidFill>
                <a:schemeClr val="bg1"/>
              </a:solidFill>
            </a:endParaRPr>
          </a:p>
        </p:txBody>
      </p:sp>
      <p:sp>
        <p:nvSpPr>
          <p:cNvPr id="81" name="TextBox 80"/>
          <p:cNvSpPr txBox="1"/>
          <p:nvPr/>
        </p:nvSpPr>
        <p:spPr>
          <a:xfrm>
            <a:off x="7315200" y="2944813"/>
            <a:ext cx="914400" cy="215444"/>
          </a:xfrm>
          <a:prstGeom prst="rect">
            <a:avLst/>
          </a:prstGeom>
          <a:noFill/>
        </p:spPr>
        <p:txBody>
          <a:bodyPr wrap="square" rtlCol="0">
            <a:spAutoFit/>
          </a:bodyPr>
          <a:lstStyle/>
          <a:p>
            <a:r>
              <a:rPr lang="en-US" sz="800" dirty="0" smtClean="0">
                <a:solidFill>
                  <a:schemeClr val="bg1"/>
                </a:solidFill>
              </a:rPr>
              <a:t>XJ-SAB-EY-54</a:t>
            </a:r>
            <a:endParaRPr lang="en-US" sz="800" dirty="0">
              <a:solidFill>
                <a:schemeClr val="bg1"/>
              </a:solidFill>
            </a:endParaRPr>
          </a:p>
        </p:txBody>
      </p:sp>
    </p:spTree>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6258" name="Picture 1026" descr="Bay 3"/>
          <p:cNvPicPr>
            <a:picLocks noChangeAspect="1" noChangeArrowheads="1"/>
          </p:cNvPicPr>
          <p:nvPr/>
        </p:nvPicPr>
        <p:blipFill>
          <a:blip r:embed="rId3" cstate="print"/>
          <a:srcRect/>
          <a:stretch>
            <a:fillRect/>
          </a:stretch>
        </p:blipFill>
        <p:spPr bwMode="auto">
          <a:xfrm>
            <a:off x="0" y="0"/>
            <a:ext cx="9144000" cy="6858000"/>
          </a:xfrm>
          <a:prstGeom prst="rect">
            <a:avLst/>
          </a:prstGeom>
          <a:noFill/>
          <a:ln w="9525">
            <a:noFill/>
            <a:miter lim="800000"/>
            <a:headEnd/>
            <a:tailEnd/>
          </a:ln>
        </p:spPr>
      </p:pic>
      <p:sp>
        <p:nvSpPr>
          <p:cNvPr id="53251" name="Rectangle 1027"/>
          <p:cNvSpPr>
            <a:spLocks noGrp="1" noChangeArrowheads="1"/>
          </p:cNvSpPr>
          <p:nvPr>
            <p:ph type="title" idx="4294967295"/>
          </p:nvPr>
        </p:nvSpPr>
        <p:spPr>
          <a:xfrm>
            <a:off x="7467600" y="152400"/>
            <a:ext cx="1676400" cy="914400"/>
          </a:xfrm>
          <a:solidFill>
            <a:schemeClr val="tx1"/>
          </a:solidFill>
        </p:spPr>
        <p:txBody>
          <a:bodyPr/>
          <a:lstStyle/>
          <a:p>
            <a:pPr eaLnBrk="1" fontAlgn="auto" hangingPunct="1">
              <a:spcAft>
                <a:spcPts val="0"/>
              </a:spcAft>
              <a:defRPr/>
            </a:pPr>
            <a:r>
              <a:rPr lang="en-US" sz="3600" dirty="0">
                <a:solidFill>
                  <a:schemeClr val="bg1"/>
                </a:solidFill>
                <a:effectLst>
                  <a:outerShdw blurRad="38100" dist="38100" dir="2700000" algn="tl">
                    <a:srgbClr val="C0C0C0"/>
                  </a:outerShdw>
                </a:effectLst>
              </a:rPr>
              <a:t>Bay 3</a:t>
            </a: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Rectangle 2"/>
          <p:cNvSpPr>
            <a:spLocks noGrp="1" noChangeArrowheads="1"/>
          </p:cNvSpPr>
          <p:nvPr>
            <p:ph type="ctrTitle"/>
          </p:nvPr>
        </p:nvSpPr>
        <p:spPr>
          <a:xfrm>
            <a:off x="685800" y="2130425"/>
            <a:ext cx="7772400" cy="2746375"/>
          </a:xfrm>
        </p:spPr>
        <p:txBody>
          <a:bodyPr>
            <a:noAutofit/>
          </a:bodyPr>
          <a:lstStyle/>
          <a:p>
            <a:pPr eaLnBrk="1" fontAlgn="auto" hangingPunct="1">
              <a:spcAft>
                <a:spcPts val="0"/>
              </a:spcAft>
              <a:defRPr/>
            </a:pPr>
            <a:r>
              <a:rPr lang="en-US" sz="4400" dirty="0"/>
              <a:t>If we don’t meet the LCO and cannot take the necessary actions, then we must shut down or stop the activity</a:t>
            </a:r>
          </a:p>
        </p:txBody>
      </p:sp>
    </p:spTree>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7282" name="Picture 2" descr="MVC-819F"/>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97283" name="TextBox 2"/>
          <p:cNvSpPr txBox="1">
            <a:spLocks noChangeArrowheads="1"/>
          </p:cNvSpPr>
          <p:nvPr/>
        </p:nvSpPr>
        <p:spPr bwMode="auto">
          <a:xfrm>
            <a:off x="228600" y="228600"/>
            <a:ext cx="914400" cy="400050"/>
          </a:xfrm>
          <a:prstGeom prst="rect">
            <a:avLst/>
          </a:prstGeom>
          <a:solidFill>
            <a:schemeClr val="tx1"/>
          </a:solidFill>
          <a:ln w="9525">
            <a:noFill/>
            <a:miter lim="800000"/>
            <a:headEnd/>
            <a:tailEnd/>
          </a:ln>
        </p:spPr>
        <p:txBody>
          <a:bodyPr>
            <a:spAutoFit/>
          </a:bodyPr>
          <a:lstStyle/>
          <a:p>
            <a:r>
              <a:rPr lang="en-US" sz="2000">
                <a:solidFill>
                  <a:schemeClr val="bg1"/>
                </a:solidFill>
              </a:rPr>
              <a:t>Bay 8</a:t>
            </a:r>
          </a:p>
        </p:txBody>
      </p:sp>
      <p:sp>
        <p:nvSpPr>
          <p:cNvPr id="97284" name="TextBox 3"/>
          <p:cNvSpPr txBox="1">
            <a:spLocks noChangeArrowheads="1"/>
          </p:cNvSpPr>
          <p:nvPr/>
        </p:nvSpPr>
        <p:spPr bwMode="auto">
          <a:xfrm>
            <a:off x="4876800" y="366713"/>
            <a:ext cx="914400" cy="523875"/>
          </a:xfrm>
          <a:prstGeom prst="rect">
            <a:avLst/>
          </a:prstGeom>
          <a:solidFill>
            <a:schemeClr val="tx1"/>
          </a:solidFill>
          <a:ln w="9525">
            <a:noFill/>
            <a:miter lim="800000"/>
            <a:headEnd/>
            <a:tailEnd/>
          </a:ln>
        </p:spPr>
        <p:txBody>
          <a:bodyPr>
            <a:spAutoFit/>
          </a:bodyPr>
          <a:lstStyle/>
          <a:p>
            <a:r>
              <a:rPr lang="en-US" sz="1400">
                <a:solidFill>
                  <a:schemeClr val="bg1"/>
                </a:solidFill>
              </a:rPr>
              <a:t>Lockout Relays</a:t>
            </a:r>
          </a:p>
        </p:txBody>
      </p:sp>
      <p:cxnSp>
        <p:nvCxnSpPr>
          <p:cNvPr id="6" name="Straight Arrow Connector 5"/>
          <p:cNvCxnSpPr>
            <a:stCxn id="97284" idx="1"/>
            <a:endCxn id="73730" idx="0"/>
          </p:cNvCxnSpPr>
          <p:nvPr/>
        </p:nvCxnSpPr>
        <p:spPr>
          <a:xfrm flipH="1" flipV="1">
            <a:off x="4572000" y="0"/>
            <a:ext cx="304800" cy="628650"/>
          </a:xfrm>
          <a:prstGeom prst="straightConnector1">
            <a:avLst/>
          </a:prstGeom>
          <a:ln w="28575">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97286" name="TextBox 7"/>
          <p:cNvSpPr txBox="1">
            <a:spLocks noChangeArrowheads="1"/>
          </p:cNvSpPr>
          <p:nvPr/>
        </p:nvSpPr>
        <p:spPr bwMode="auto">
          <a:xfrm>
            <a:off x="6629400" y="4038600"/>
            <a:ext cx="914400" cy="523875"/>
          </a:xfrm>
          <a:prstGeom prst="rect">
            <a:avLst/>
          </a:prstGeom>
          <a:solidFill>
            <a:schemeClr val="tx1"/>
          </a:solidFill>
          <a:ln w="9525">
            <a:noFill/>
            <a:miter lim="800000"/>
            <a:headEnd/>
            <a:tailEnd/>
          </a:ln>
        </p:spPr>
        <p:txBody>
          <a:bodyPr>
            <a:spAutoFit/>
          </a:bodyPr>
          <a:lstStyle/>
          <a:p>
            <a:r>
              <a:rPr lang="en-US" sz="1400">
                <a:solidFill>
                  <a:schemeClr val="bg1"/>
                </a:solidFill>
              </a:rPr>
              <a:t>Test Relays</a:t>
            </a:r>
          </a:p>
        </p:txBody>
      </p:sp>
      <p:cxnSp>
        <p:nvCxnSpPr>
          <p:cNvPr id="9" name="Straight Arrow Connector 8"/>
          <p:cNvCxnSpPr/>
          <p:nvPr/>
        </p:nvCxnSpPr>
        <p:spPr>
          <a:xfrm flipH="1" flipV="1">
            <a:off x="6019800" y="4191000"/>
            <a:ext cx="609600" cy="161925"/>
          </a:xfrm>
          <a:prstGeom prst="straightConnector1">
            <a:avLst/>
          </a:prstGeom>
          <a:ln w="28575">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97288" name="TextBox 10"/>
          <p:cNvSpPr txBox="1">
            <a:spLocks noChangeArrowheads="1"/>
          </p:cNvSpPr>
          <p:nvPr/>
        </p:nvSpPr>
        <p:spPr bwMode="auto">
          <a:xfrm>
            <a:off x="1295400" y="1752600"/>
            <a:ext cx="1943100" cy="523875"/>
          </a:xfrm>
          <a:prstGeom prst="rect">
            <a:avLst/>
          </a:prstGeom>
          <a:solidFill>
            <a:schemeClr val="tx1"/>
          </a:solidFill>
          <a:ln w="9525">
            <a:noFill/>
            <a:miter lim="800000"/>
            <a:headEnd/>
            <a:tailEnd/>
          </a:ln>
        </p:spPr>
        <p:txBody>
          <a:bodyPr>
            <a:spAutoFit/>
          </a:bodyPr>
          <a:lstStyle/>
          <a:p>
            <a:r>
              <a:rPr lang="en-US" sz="1400">
                <a:solidFill>
                  <a:schemeClr val="bg1"/>
                </a:solidFill>
              </a:rPr>
              <a:t>Suppression Diodes (Beneath Cover)</a:t>
            </a:r>
          </a:p>
        </p:txBody>
      </p:sp>
      <p:cxnSp>
        <p:nvCxnSpPr>
          <p:cNvPr id="12" name="Straight Arrow Connector 11"/>
          <p:cNvCxnSpPr>
            <a:stCxn id="97288" idx="3"/>
          </p:cNvCxnSpPr>
          <p:nvPr/>
        </p:nvCxnSpPr>
        <p:spPr>
          <a:xfrm>
            <a:off x="3238500" y="2014538"/>
            <a:ext cx="952500" cy="42862"/>
          </a:xfrm>
          <a:prstGeom prst="straightConnector1">
            <a:avLst/>
          </a:prstGeom>
          <a:ln w="28575">
            <a:solidFill>
              <a:srgbClr val="FF0000"/>
            </a:solidFill>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8306" name="Picture 2" descr="Interposing-Lockout Relays"/>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98307" name="TextBox 2"/>
          <p:cNvSpPr txBox="1">
            <a:spLocks noChangeArrowheads="1"/>
          </p:cNvSpPr>
          <p:nvPr/>
        </p:nvSpPr>
        <p:spPr bwMode="auto">
          <a:xfrm>
            <a:off x="2362200" y="152400"/>
            <a:ext cx="4648200" cy="584200"/>
          </a:xfrm>
          <a:prstGeom prst="rect">
            <a:avLst/>
          </a:prstGeom>
          <a:noFill/>
          <a:ln w="9525">
            <a:noFill/>
            <a:miter lim="800000"/>
            <a:headEnd/>
            <a:tailEnd/>
          </a:ln>
        </p:spPr>
        <p:txBody>
          <a:bodyPr>
            <a:spAutoFit/>
          </a:bodyPr>
          <a:lstStyle/>
          <a:p>
            <a:r>
              <a:rPr lang="en-US" sz="3200">
                <a:solidFill>
                  <a:schemeClr val="bg1"/>
                </a:solidFill>
              </a:rPr>
              <a:t>Interposing Relays</a:t>
            </a:r>
          </a:p>
        </p:txBody>
      </p:sp>
      <p:sp>
        <p:nvSpPr>
          <p:cNvPr id="98308" name="TextBox 3"/>
          <p:cNvSpPr txBox="1">
            <a:spLocks noChangeArrowheads="1"/>
          </p:cNvSpPr>
          <p:nvPr/>
        </p:nvSpPr>
        <p:spPr bwMode="auto">
          <a:xfrm>
            <a:off x="2514600" y="3124200"/>
            <a:ext cx="4648200" cy="584200"/>
          </a:xfrm>
          <a:prstGeom prst="rect">
            <a:avLst/>
          </a:prstGeom>
          <a:noFill/>
          <a:ln w="9525">
            <a:noFill/>
            <a:miter lim="800000"/>
            <a:headEnd/>
            <a:tailEnd/>
          </a:ln>
        </p:spPr>
        <p:txBody>
          <a:bodyPr>
            <a:spAutoFit/>
          </a:bodyPr>
          <a:lstStyle/>
          <a:p>
            <a:r>
              <a:rPr lang="en-US" sz="3200">
                <a:solidFill>
                  <a:schemeClr val="bg1"/>
                </a:solidFill>
              </a:rPr>
              <a:t>Lockout Relays</a:t>
            </a:r>
          </a:p>
        </p:txBody>
      </p:sp>
    </p:spTree>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9330" name="Picture 2" descr="Power Supply"/>
          <p:cNvPicPr>
            <a:picLocks noChangeAspect="1" noChangeArrowheads="1"/>
          </p:cNvPicPr>
          <p:nvPr/>
        </p:nvPicPr>
        <p:blipFill>
          <a:blip r:embed="rId2" cstate="print"/>
          <a:srcRect/>
          <a:stretch>
            <a:fillRect/>
          </a:stretch>
        </p:blipFill>
        <p:spPr bwMode="auto">
          <a:xfrm>
            <a:off x="0" y="0"/>
            <a:ext cx="9144000" cy="6858000"/>
          </a:xfrm>
          <a:prstGeom prst="rect">
            <a:avLst/>
          </a:prstGeom>
          <a:solidFill>
            <a:schemeClr val="tx1"/>
          </a:solidFill>
          <a:ln w="9525">
            <a:noFill/>
            <a:miter lim="800000"/>
            <a:headEnd/>
            <a:tailEnd/>
          </a:ln>
        </p:spPr>
      </p:pic>
    </p:spTree>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0354" name="Picture 2" descr="PS Input Breaker"/>
          <p:cNvPicPr>
            <a:picLocks noChangeAspect="1" noChangeArrowheads="1"/>
          </p:cNvPicPr>
          <p:nvPr/>
        </p:nvPicPr>
        <p:blipFill>
          <a:blip r:embed="rId3" cstate="print"/>
          <a:srcRect/>
          <a:stretch>
            <a:fillRect/>
          </a:stretch>
        </p:blipFill>
        <p:spPr bwMode="auto">
          <a:xfrm>
            <a:off x="0" y="0"/>
            <a:ext cx="9144000" cy="6858000"/>
          </a:xfrm>
          <a:prstGeom prst="rect">
            <a:avLst/>
          </a:prstGeom>
          <a:noFill/>
          <a:ln w="9525">
            <a:noFill/>
            <a:miter lim="800000"/>
            <a:headEnd/>
            <a:tailEnd/>
          </a:ln>
        </p:spPr>
      </p:pic>
      <p:sp>
        <p:nvSpPr>
          <p:cNvPr id="56323" name="Rectangle 3"/>
          <p:cNvSpPr>
            <a:spLocks noGrp="1" noChangeArrowheads="1"/>
          </p:cNvSpPr>
          <p:nvPr>
            <p:ph type="title" idx="4294967295"/>
          </p:nvPr>
        </p:nvSpPr>
        <p:spPr>
          <a:xfrm>
            <a:off x="0" y="762000"/>
            <a:ext cx="5486400" cy="685800"/>
          </a:xfrm>
          <a:solidFill>
            <a:schemeClr val="tx1"/>
          </a:solidFill>
        </p:spPr>
        <p:txBody>
          <a:bodyPr/>
          <a:lstStyle/>
          <a:p>
            <a:pPr eaLnBrk="1" fontAlgn="auto" hangingPunct="1">
              <a:spcAft>
                <a:spcPts val="0"/>
              </a:spcAft>
              <a:defRPr/>
            </a:pPr>
            <a:r>
              <a:rPr lang="en-US" sz="2800" dirty="0">
                <a:solidFill>
                  <a:schemeClr val="bg1"/>
                </a:solidFill>
                <a:effectLst>
                  <a:outerShdw blurRad="38100" dist="38100" dir="2700000" algn="tl">
                    <a:srgbClr val="C0C0C0"/>
                  </a:outerShdw>
                </a:effectLst>
              </a:rPr>
              <a:t>Power Supply Input Breaker</a:t>
            </a:r>
          </a:p>
        </p:txBody>
      </p:sp>
    </p:spTree>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AutoShape 3"/>
          <p:cNvSpPr>
            <a:spLocks noChangeArrowheads="1"/>
          </p:cNvSpPr>
          <p:nvPr/>
        </p:nvSpPr>
        <p:spPr bwMode="auto">
          <a:xfrm>
            <a:off x="3775075" y="1828800"/>
            <a:ext cx="381000" cy="457200"/>
          </a:xfrm>
          <a:prstGeom prst="triangle">
            <a:avLst>
              <a:gd name="adj" fmla="val 50000"/>
            </a:avLst>
          </a:prstGeom>
          <a:noFill/>
          <a:ln w="38100">
            <a:solidFill>
              <a:schemeClr val="bg1"/>
            </a:solidFill>
            <a:miter lim="800000"/>
            <a:headEnd/>
            <a:tailEnd/>
          </a:ln>
        </p:spPr>
        <p:txBody>
          <a:bodyPr wrap="none" anchor="ctr"/>
          <a:lstStyle/>
          <a:p>
            <a:endParaRPr lang="en-US">
              <a:solidFill>
                <a:schemeClr val="tx1"/>
              </a:solidFill>
            </a:endParaRPr>
          </a:p>
        </p:txBody>
      </p:sp>
      <p:sp>
        <p:nvSpPr>
          <p:cNvPr id="103427" name="AutoShape 4"/>
          <p:cNvSpPr>
            <a:spLocks noChangeArrowheads="1"/>
          </p:cNvSpPr>
          <p:nvPr/>
        </p:nvSpPr>
        <p:spPr bwMode="auto">
          <a:xfrm rot="10800000">
            <a:off x="5359400" y="1752600"/>
            <a:ext cx="381000" cy="457200"/>
          </a:xfrm>
          <a:prstGeom prst="triangle">
            <a:avLst>
              <a:gd name="adj" fmla="val 50000"/>
            </a:avLst>
          </a:prstGeom>
          <a:noFill/>
          <a:ln w="38100">
            <a:solidFill>
              <a:schemeClr val="bg1"/>
            </a:solidFill>
            <a:miter lim="800000"/>
            <a:headEnd/>
            <a:tailEnd/>
          </a:ln>
        </p:spPr>
        <p:txBody>
          <a:bodyPr wrap="none" anchor="ctr"/>
          <a:lstStyle/>
          <a:p>
            <a:endParaRPr lang="en-US">
              <a:solidFill>
                <a:schemeClr val="tx1"/>
              </a:solidFill>
            </a:endParaRPr>
          </a:p>
        </p:txBody>
      </p:sp>
      <p:sp>
        <p:nvSpPr>
          <p:cNvPr id="103428" name="Line 6"/>
          <p:cNvSpPr>
            <a:spLocks noChangeShapeType="1"/>
          </p:cNvSpPr>
          <p:nvPr/>
        </p:nvSpPr>
        <p:spPr bwMode="auto">
          <a:xfrm>
            <a:off x="3708400" y="1790700"/>
            <a:ext cx="533400" cy="0"/>
          </a:xfrm>
          <a:prstGeom prst="line">
            <a:avLst/>
          </a:prstGeom>
          <a:noFill/>
          <a:ln w="38100">
            <a:solidFill>
              <a:schemeClr val="bg1"/>
            </a:solidFill>
            <a:round/>
            <a:headEnd/>
            <a:tailEnd/>
          </a:ln>
        </p:spPr>
        <p:txBody>
          <a:bodyPr wrap="none" anchor="ctr"/>
          <a:lstStyle/>
          <a:p>
            <a:endParaRPr lang="en-US">
              <a:solidFill>
                <a:schemeClr val="tx1"/>
              </a:solidFill>
            </a:endParaRPr>
          </a:p>
        </p:txBody>
      </p:sp>
      <p:sp>
        <p:nvSpPr>
          <p:cNvPr id="103429" name="Line 7"/>
          <p:cNvSpPr>
            <a:spLocks noChangeShapeType="1"/>
          </p:cNvSpPr>
          <p:nvPr/>
        </p:nvSpPr>
        <p:spPr bwMode="auto">
          <a:xfrm>
            <a:off x="5283200" y="2247900"/>
            <a:ext cx="533400" cy="0"/>
          </a:xfrm>
          <a:prstGeom prst="line">
            <a:avLst/>
          </a:prstGeom>
          <a:noFill/>
          <a:ln w="38100">
            <a:solidFill>
              <a:schemeClr val="bg1"/>
            </a:solidFill>
            <a:round/>
            <a:headEnd/>
            <a:tailEnd/>
          </a:ln>
        </p:spPr>
        <p:txBody>
          <a:bodyPr wrap="none" anchor="ctr"/>
          <a:lstStyle/>
          <a:p>
            <a:endParaRPr lang="en-US">
              <a:solidFill>
                <a:schemeClr val="tx1"/>
              </a:solidFill>
            </a:endParaRPr>
          </a:p>
        </p:txBody>
      </p:sp>
      <p:sp>
        <p:nvSpPr>
          <p:cNvPr id="103430" name="Line 8"/>
          <p:cNvSpPr>
            <a:spLocks noChangeShapeType="1"/>
          </p:cNvSpPr>
          <p:nvPr/>
        </p:nvSpPr>
        <p:spPr bwMode="auto">
          <a:xfrm>
            <a:off x="6667500" y="2333625"/>
            <a:ext cx="533400" cy="0"/>
          </a:xfrm>
          <a:prstGeom prst="line">
            <a:avLst/>
          </a:prstGeom>
          <a:noFill/>
          <a:ln w="38100">
            <a:solidFill>
              <a:schemeClr val="bg1"/>
            </a:solidFill>
            <a:round/>
            <a:headEnd/>
            <a:tailEnd/>
          </a:ln>
        </p:spPr>
        <p:txBody>
          <a:bodyPr wrap="none" anchor="ctr"/>
          <a:lstStyle/>
          <a:p>
            <a:endParaRPr lang="en-US">
              <a:solidFill>
                <a:schemeClr val="tx1"/>
              </a:solidFill>
            </a:endParaRPr>
          </a:p>
        </p:txBody>
      </p:sp>
      <p:sp>
        <p:nvSpPr>
          <p:cNvPr id="103431" name="Line 20"/>
          <p:cNvSpPr>
            <a:spLocks noChangeShapeType="1"/>
          </p:cNvSpPr>
          <p:nvPr/>
        </p:nvSpPr>
        <p:spPr bwMode="auto">
          <a:xfrm flipV="1">
            <a:off x="5549900" y="1403350"/>
            <a:ext cx="0" cy="349250"/>
          </a:xfrm>
          <a:prstGeom prst="line">
            <a:avLst/>
          </a:prstGeom>
          <a:noFill/>
          <a:ln w="38100">
            <a:solidFill>
              <a:schemeClr val="bg1"/>
            </a:solidFill>
            <a:round/>
            <a:headEnd/>
            <a:tailEnd/>
          </a:ln>
        </p:spPr>
        <p:txBody>
          <a:bodyPr wrap="none" anchor="ctr"/>
          <a:lstStyle/>
          <a:p>
            <a:endParaRPr lang="en-US">
              <a:solidFill>
                <a:schemeClr val="tx1"/>
              </a:solidFill>
            </a:endParaRPr>
          </a:p>
        </p:txBody>
      </p:sp>
      <p:sp>
        <p:nvSpPr>
          <p:cNvPr id="103432" name="Line 24"/>
          <p:cNvSpPr>
            <a:spLocks noChangeShapeType="1"/>
          </p:cNvSpPr>
          <p:nvPr/>
        </p:nvSpPr>
        <p:spPr bwMode="auto">
          <a:xfrm>
            <a:off x="2603500" y="4813300"/>
            <a:ext cx="5727700" cy="0"/>
          </a:xfrm>
          <a:prstGeom prst="line">
            <a:avLst/>
          </a:prstGeom>
          <a:noFill/>
          <a:ln w="38100">
            <a:solidFill>
              <a:schemeClr val="bg1"/>
            </a:solidFill>
            <a:round/>
            <a:headEnd/>
            <a:tailEnd/>
          </a:ln>
        </p:spPr>
        <p:txBody>
          <a:bodyPr wrap="none" anchor="ctr"/>
          <a:lstStyle/>
          <a:p>
            <a:endParaRPr lang="en-US">
              <a:solidFill>
                <a:schemeClr val="tx1"/>
              </a:solidFill>
            </a:endParaRPr>
          </a:p>
        </p:txBody>
      </p:sp>
      <p:sp>
        <p:nvSpPr>
          <p:cNvPr id="103433" name="Line 29"/>
          <p:cNvSpPr>
            <a:spLocks noChangeShapeType="1"/>
          </p:cNvSpPr>
          <p:nvPr/>
        </p:nvSpPr>
        <p:spPr bwMode="auto">
          <a:xfrm>
            <a:off x="4533900" y="3876675"/>
            <a:ext cx="304800" cy="0"/>
          </a:xfrm>
          <a:prstGeom prst="line">
            <a:avLst/>
          </a:prstGeom>
          <a:noFill/>
          <a:ln w="38100">
            <a:solidFill>
              <a:schemeClr val="bg1"/>
            </a:solidFill>
            <a:round/>
            <a:headEnd/>
            <a:tailEnd/>
          </a:ln>
        </p:spPr>
        <p:txBody>
          <a:bodyPr wrap="none" anchor="ctr"/>
          <a:lstStyle/>
          <a:p>
            <a:endParaRPr lang="en-US">
              <a:solidFill>
                <a:schemeClr val="tx1"/>
              </a:solidFill>
            </a:endParaRPr>
          </a:p>
        </p:txBody>
      </p:sp>
      <p:sp>
        <p:nvSpPr>
          <p:cNvPr id="103434" name="Line 30"/>
          <p:cNvSpPr>
            <a:spLocks noChangeShapeType="1"/>
          </p:cNvSpPr>
          <p:nvPr/>
        </p:nvSpPr>
        <p:spPr bwMode="auto">
          <a:xfrm>
            <a:off x="4543425" y="4033838"/>
            <a:ext cx="304800" cy="0"/>
          </a:xfrm>
          <a:prstGeom prst="line">
            <a:avLst/>
          </a:prstGeom>
          <a:noFill/>
          <a:ln w="38100">
            <a:solidFill>
              <a:schemeClr val="bg1"/>
            </a:solidFill>
            <a:round/>
            <a:headEnd/>
            <a:tailEnd/>
          </a:ln>
        </p:spPr>
        <p:txBody>
          <a:bodyPr wrap="none" anchor="ctr"/>
          <a:lstStyle/>
          <a:p>
            <a:endParaRPr lang="en-US">
              <a:solidFill>
                <a:schemeClr val="tx1"/>
              </a:solidFill>
            </a:endParaRPr>
          </a:p>
        </p:txBody>
      </p:sp>
      <p:grpSp>
        <p:nvGrpSpPr>
          <p:cNvPr id="103435" name="Group 47"/>
          <p:cNvGrpSpPr>
            <a:grpSpLocks/>
          </p:cNvGrpSpPr>
          <p:nvPr/>
        </p:nvGrpSpPr>
        <p:grpSpPr bwMode="auto">
          <a:xfrm>
            <a:off x="647700" y="1143000"/>
            <a:ext cx="7620000" cy="3949700"/>
            <a:chOff x="647700" y="1143000"/>
            <a:chExt cx="7620000" cy="3949700"/>
          </a:xfrm>
        </p:grpSpPr>
        <p:sp>
          <p:nvSpPr>
            <p:cNvPr id="103450" name="Rectangle 2"/>
            <p:cNvSpPr>
              <a:spLocks noChangeArrowheads="1"/>
            </p:cNvSpPr>
            <p:nvPr/>
          </p:nvSpPr>
          <p:spPr bwMode="auto">
            <a:xfrm>
              <a:off x="647700" y="1257300"/>
              <a:ext cx="1600200" cy="1066800"/>
            </a:xfrm>
            <a:prstGeom prst="rect">
              <a:avLst/>
            </a:prstGeom>
            <a:noFill/>
            <a:ln w="57150">
              <a:solidFill>
                <a:schemeClr val="bg1"/>
              </a:solidFill>
              <a:miter lim="800000"/>
              <a:headEnd/>
              <a:tailEnd/>
            </a:ln>
          </p:spPr>
          <p:txBody>
            <a:bodyPr wrap="none" anchor="ctr"/>
            <a:lstStyle/>
            <a:p>
              <a:endParaRPr lang="en-US">
                <a:solidFill>
                  <a:schemeClr val="tx1"/>
                </a:solidFill>
              </a:endParaRPr>
            </a:p>
          </p:txBody>
        </p:sp>
        <p:sp>
          <p:nvSpPr>
            <p:cNvPr id="103451" name="AutoShape 5"/>
            <p:cNvSpPr>
              <a:spLocks noChangeArrowheads="1"/>
            </p:cNvSpPr>
            <p:nvPr/>
          </p:nvSpPr>
          <p:spPr bwMode="auto">
            <a:xfrm>
              <a:off x="6743700" y="2374900"/>
              <a:ext cx="381000" cy="457200"/>
            </a:xfrm>
            <a:prstGeom prst="triangle">
              <a:avLst>
                <a:gd name="adj" fmla="val 50000"/>
              </a:avLst>
            </a:prstGeom>
            <a:noFill/>
            <a:ln w="38100">
              <a:solidFill>
                <a:schemeClr val="bg1"/>
              </a:solidFill>
              <a:miter lim="800000"/>
              <a:headEnd/>
              <a:tailEnd/>
            </a:ln>
          </p:spPr>
          <p:txBody>
            <a:bodyPr wrap="none" anchor="ctr"/>
            <a:lstStyle/>
            <a:p>
              <a:endParaRPr lang="en-US">
                <a:solidFill>
                  <a:schemeClr val="tx1"/>
                </a:solidFill>
              </a:endParaRPr>
            </a:p>
          </p:txBody>
        </p:sp>
        <p:sp>
          <p:nvSpPr>
            <p:cNvPr id="103452" name="Line 9"/>
            <p:cNvSpPr>
              <a:spLocks noChangeShapeType="1"/>
            </p:cNvSpPr>
            <p:nvPr/>
          </p:nvSpPr>
          <p:spPr bwMode="auto">
            <a:xfrm flipH="1">
              <a:off x="3565525" y="1781175"/>
              <a:ext cx="152400" cy="152400"/>
            </a:xfrm>
            <a:prstGeom prst="line">
              <a:avLst/>
            </a:prstGeom>
            <a:noFill/>
            <a:ln w="38100">
              <a:solidFill>
                <a:schemeClr val="bg1"/>
              </a:solidFill>
              <a:round/>
              <a:headEnd/>
              <a:tailEnd/>
            </a:ln>
          </p:spPr>
          <p:txBody>
            <a:bodyPr wrap="none" anchor="ctr"/>
            <a:lstStyle/>
            <a:p>
              <a:endParaRPr lang="en-US">
                <a:solidFill>
                  <a:schemeClr val="tx1"/>
                </a:solidFill>
              </a:endParaRPr>
            </a:p>
          </p:txBody>
        </p:sp>
        <p:sp>
          <p:nvSpPr>
            <p:cNvPr id="103453" name="Line 10"/>
            <p:cNvSpPr>
              <a:spLocks noChangeShapeType="1"/>
            </p:cNvSpPr>
            <p:nvPr/>
          </p:nvSpPr>
          <p:spPr bwMode="auto">
            <a:xfrm flipH="1">
              <a:off x="4232275" y="1643063"/>
              <a:ext cx="152400" cy="152400"/>
            </a:xfrm>
            <a:prstGeom prst="line">
              <a:avLst/>
            </a:prstGeom>
            <a:noFill/>
            <a:ln w="38100">
              <a:solidFill>
                <a:schemeClr val="bg1"/>
              </a:solidFill>
              <a:round/>
              <a:headEnd/>
              <a:tailEnd/>
            </a:ln>
          </p:spPr>
          <p:txBody>
            <a:bodyPr wrap="none" anchor="ctr"/>
            <a:lstStyle/>
            <a:p>
              <a:endParaRPr lang="en-US">
                <a:solidFill>
                  <a:schemeClr val="tx1"/>
                </a:solidFill>
              </a:endParaRPr>
            </a:p>
          </p:txBody>
        </p:sp>
        <p:sp>
          <p:nvSpPr>
            <p:cNvPr id="103454" name="Line 11"/>
            <p:cNvSpPr>
              <a:spLocks noChangeShapeType="1"/>
            </p:cNvSpPr>
            <p:nvPr/>
          </p:nvSpPr>
          <p:spPr bwMode="auto">
            <a:xfrm>
              <a:off x="3954463" y="3332163"/>
              <a:ext cx="169862" cy="166687"/>
            </a:xfrm>
            <a:prstGeom prst="line">
              <a:avLst/>
            </a:prstGeom>
            <a:noFill/>
            <a:ln w="38100">
              <a:solidFill>
                <a:schemeClr val="bg1"/>
              </a:solidFill>
              <a:round/>
              <a:headEnd/>
              <a:tailEnd/>
            </a:ln>
          </p:spPr>
          <p:txBody>
            <a:bodyPr wrap="none" anchor="ctr"/>
            <a:lstStyle/>
            <a:p>
              <a:endParaRPr lang="en-US">
                <a:solidFill>
                  <a:schemeClr val="tx1"/>
                </a:solidFill>
              </a:endParaRPr>
            </a:p>
          </p:txBody>
        </p:sp>
        <p:sp>
          <p:nvSpPr>
            <p:cNvPr id="103455" name="Line 12"/>
            <p:cNvSpPr>
              <a:spLocks noChangeShapeType="1"/>
            </p:cNvSpPr>
            <p:nvPr/>
          </p:nvSpPr>
          <p:spPr bwMode="auto">
            <a:xfrm>
              <a:off x="3946525" y="3635375"/>
              <a:ext cx="161925" cy="161925"/>
            </a:xfrm>
            <a:prstGeom prst="line">
              <a:avLst/>
            </a:prstGeom>
            <a:noFill/>
            <a:ln w="38100">
              <a:solidFill>
                <a:schemeClr val="bg1"/>
              </a:solidFill>
              <a:round/>
              <a:headEnd/>
              <a:tailEnd/>
            </a:ln>
          </p:spPr>
          <p:txBody>
            <a:bodyPr wrap="none" anchor="ctr"/>
            <a:lstStyle/>
            <a:p>
              <a:endParaRPr lang="en-US">
                <a:solidFill>
                  <a:schemeClr val="tx1"/>
                </a:solidFill>
              </a:endParaRPr>
            </a:p>
          </p:txBody>
        </p:sp>
        <p:sp>
          <p:nvSpPr>
            <p:cNvPr id="103456" name="Line 13"/>
            <p:cNvSpPr>
              <a:spLocks noChangeShapeType="1"/>
            </p:cNvSpPr>
            <p:nvPr/>
          </p:nvSpPr>
          <p:spPr bwMode="auto">
            <a:xfrm>
              <a:off x="3924300" y="3933825"/>
              <a:ext cx="161925" cy="161925"/>
            </a:xfrm>
            <a:prstGeom prst="line">
              <a:avLst/>
            </a:prstGeom>
            <a:noFill/>
            <a:ln w="38100">
              <a:solidFill>
                <a:schemeClr val="bg1"/>
              </a:solidFill>
              <a:round/>
              <a:headEnd/>
              <a:tailEnd/>
            </a:ln>
          </p:spPr>
          <p:txBody>
            <a:bodyPr wrap="none" anchor="ctr"/>
            <a:lstStyle/>
            <a:p>
              <a:endParaRPr lang="en-US">
                <a:solidFill>
                  <a:schemeClr val="tx1"/>
                </a:solidFill>
              </a:endParaRPr>
            </a:p>
          </p:txBody>
        </p:sp>
        <p:sp>
          <p:nvSpPr>
            <p:cNvPr id="103457" name="Line 14"/>
            <p:cNvSpPr>
              <a:spLocks noChangeShapeType="1"/>
            </p:cNvSpPr>
            <p:nvPr/>
          </p:nvSpPr>
          <p:spPr bwMode="auto">
            <a:xfrm rot="-5400000">
              <a:off x="3924300" y="4079875"/>
              <a:ext cx="168275" cy="168275"/>
            </a:xfrm>
            <a:prstGeom prst="line">
              <a:avLst/>
            </a:prstGeom>
            <a:noFill/>
            <a:ln w="38100">
              <a:solidFill>
                <a:schemeClr val="bg1"/>
              </a:solidFill>
              <a:round/>
              <a:headEnd/>
              <a:tailEnd/>
            </a:ln>
          </p:spPr>
          <p:txBody>
            <a:bodyPr wrap="none" anchor="ctr"/>
            <a:lstStyle/>
            <a:p>
              <a:endParaRPr lang="en-US">
                <a:solidFill>
                  <a:schemeClr val="tx1"/>
                </a:solidFill>
              </a:endParaRPr>
            </a:p>
          </p:txBody>
        </p:sp>
        <p:sp>
          <p:nvSpPr>
            <p:cNvPr id="103458" name="Line 15"/>
            <p:cNvSpPr>
              <a:spLocks noChangeShapeType="1"/>
            </p:cNvSpPr>
            <p:nvPr/>
          </p:nvSpPr>
          <p:spPr bwMode="auto">
            <a:xfrm rot="-5400000">
              <a:off x="3930650" y="3787775"/>
              <a:ext cx="161925" cy="161925"/>
            </a:xfrm>
            <a:prstGeom prst="line">
              <a:avLst/>
            </a:prstGeom>
            <a:noFill/>
            <a:ln w="38100">
              <a:solidFill>
                <a:schemeClr val="bg1"/>
              </a:solidFill>
              <a:round/>
              <a:headEnd/>
              <a:tailEnd/>
            </a:ln>
          </p:spPr>
          <p:txBody>
            <a:bodyPr wrap="none" anchor="ctr"/>
            <a:lstStyle/>
            <a:p>
              <a:endParaRPr lang="en-US">
                <a:solidFill>
                  <a:schemeClr val="tx1"/>
                </a:solidFill>
              </a:endParaRPr>
            </a:p>
          </p:txBody>
        </p:sp>
        <p:sp>
          <p:nvSpPr>
            <p:cNvPr id="103459" name="Line 16"/>
            <p:cNvSpPr>
              <a:spLocks noChangeShapeType="1"/>
            </p:cNvSpPr>
            <p:nvPr/>
          </p:nvSpPr>
          <p:spPr bwMode="auto">
            <a:xfrm rot="-5400000">
              <a:off x="3946525" y="3492500"/>
              <a:ext cx="161925" cy="161925"/>
            </a:xfrm>
            <a:prstGeom prst="line">
              <a:avLst/>
            </a:prstGeom>
            <a:noFill/>
            <a:ln w="38100">
              <a:solidFill>
                <a:schemeClr val="bg1"/>
              </a:solidFill>
              <a:round/>
              <a:headEnd/>
              <a:tailEnd/>
            </a:ln>
          </p:spPr>
          <p:txBody>
            <a:bodyPr wrap="none" anchor="ctr"/>
            <a:lstStyle/>
            <a:p>
              <a:endParaRPr lang="en-US">
                <a:solidFill>
                  <a:schemeClr val="tx1"/>
                </a:solidFill>
              </a:endParaRPr>
            </a:p>
          </p:txBody>
        </p:sp>
        <p:sp>
          <p:nvSpPr>
            <p:cNvPr id="103460" name="Line 17"/>
            <p:cNvSpPr>
              <a:spLocks noChangeShapeType="1"/>
            </p:cNvSpPr>
            <p:nvPr/>
          </p:nvSpPr>
          <p:spPr bwMode="auto">
            <a:xfrm flipH="1">
              <a:off x="3960813" y="2298700"/>
              <a:ext cx="1587" cy="1047750"/>
            </a:xfrm>
            <a:prstGeom prst="line">
              <a:avLst/>
            </a:prstGeom>
            <a:noFill/>
            <a:ln w="38100">
              <a:solidFill>
                <a:schemeClr val="bg1"/>
              </a:solidFill>
              <a:round/>
              <a:headEnd/>
              <a:tailEnd/>
            </a:ln>
          </p:spPr>
          <p:txBody>
            <a:bodyPr wrap="none" anchor="ctr"/>
            <a:lstStyle/>
            <a:p>
              <a:endParaRPr lang="en-US">
                <a:solidFill>
                  <a:schemeClr val="tx1"/>
                </a:solidFill>
              </a:endParaRPr>
            </a:p>
          </p:txBody>
        </p:sp>
        <p:sp>
          <p:nvSpPr>
            <p:cNvPr id="103461" name="Line 18"/>
            <p:cNvSpPr>
              <a:spLocks noChangeShapeType="1"/>
            </p:cNvSpPr>
            <p:nvPr/>
          </p:nvSpPr>
          <p:spPr bwMode="auto">
            <a:xfrm>
              <a:off x="2247900" y="1409700"/>
              <a:ext cx="6019800" cy="0"/>
            </a:xfrm>
            <a:prstGeom prst="line">
              <a:avLst/>
            </a:prstGeom>
            <a:noFill/>
            <a:ln w="38100">
              <a:solidFill>
                <a:schemeClr val="bg1"/>
              </a:solidFill>
              <a:round/>
              <a:headEnd/>
              <a:tailEnd/>
            </a:ln>
          </p:spPr>
          <p:txBody>
            <a:bodyPr wrap="none" anchor="ctr"/>
            <a:lstStyle/>
            <a:p>
              <a:endParaRPr lang="en-US">
                <a:solidFill>
                  <a:schemeClr val="tx1"/>
                </a:solidFill>
              </a:endParaRPr>
            </a:p>
          </p:txBody>
        </p:sp>
        <p:sp>
          <p:nvSpPr>
            <p:cNvPr id="103462" name="Line 19"/>
            <p:cNvSpPr>
              <a:spLocks noChangeShapeType="1"/>
            </p:cNvSpPr>
            <p:nvPr/>
          </p:nvSpPr>
          <p:spPr bwMode="auto">
            <a:xfrm flipV="1">
              <a:off x="3962400" y="1409700"/>
              <a:ext cx="0" cy="368300"/>
            </a:xfrm>
            <a:prstGeom prst="line">
              <a:avLst/>
            </a:prstGeom>
            <a:noFill/>
            <a:ln w="38100">
              <a:solidFill>
                <a:schemeClr val="bg1"/>
              </a:solidFill>
              <a:round/>
              <a:headEnd/>
              <a:tailEnd/>
            </a:ln>
          </p:spPr>
          <p:txBody>
            <a:bodyPr wrap="none" anchor="ctr"/>
            <a:lstStyle/>
            <a:p>
              <a:endParaRPr lang="en-US">
                <a:solidFill>
                  <a:schemeClr val="tx1"/>
                </a:solidFill>
              </a:endParaRPr>
            </a:p>
          </p:txBody>
        </p:sp>
        <p:sp>
          <p:nvSpPr>
            <p:cNvPr id="103463" name="Line 21"/>
            <p:cNvSpPr>
              <a:spLocks noChangeShapeType="1"/>
            </p:cNvSpPr>
            <p:nvPr/>
          </p:nvSpPr>
          <p:spPr bwMode="auto">
            <a:xfrm flipV="1">
              <a:off x="6934200" y="1422400"/>
              <a:ext cx="0" cy="914400"/>
            </a:xfrm>
            <a:prstGeom prst="line">
              <a:avLst/>
            </a:prstGeom>
            <a:noFill/>
            <a:ln w="38100">
              <a:solidFill>
                <a:schemeClr val="bg1"/>
              </a:solidFill>
              <a:round/>
              <a:headEnd/>
              <a:tailEnd/>
            </a:ln>
          </p:spPr>
          <p:txBody>
            <a:bodyPr wrap="none" anchor="ctr"/>
            <a:lstStyle/>
            <a:p>
              <a:endParaRPr lang="en-US">
                <a:solidFill>
                  <a:schemeClr val="tx1"/>
                </a:solidFill>
              </a:endParaRPr>
            </a:p>
          </p:txBody>
        </p:sp>
        <p:sp>
          <p:nvSpPr>
            <p:cNvPr id="103464" name="Line 22"/>
            <p:cNvSpPr>
              <a:spLocks noChangeShapeType="1"/>
            </p:cNvSpPr>
            <p:nvPr/>
          </p:nvSpPr>
          <p:spPr bwMode="auto">
            <a:xfrm>
              <a:off x="2235200" y="2095500"/>
              <a:ext cx="368300" cy="0"/>
            </a:xfrm>
            <a:prstGeom prst="line">
              <a:avLst/>
            </a:prstGeom>
            <a:noFill/>
            <a:ln w="38100">
              <a:solidFill>
                <a:schemeClr val="bg1"/>
              </a:solidFill>
              <a:round/>
              <a:headEnd/>
              <a:tailEnd/>
            </a:ln>
          </p:spPr>
          <p:txBody>
            <a:bodyPr wrap="none" anchor="ctr"/>
            <a:lstStyle/>
            <a:p>
              <a:endParaRPr lang="en-US">
                <a:solidFill>
                  <a:schemeClr val="tx1"/>
                </a:solidFill>
              </a:endParaRPr>
            </a:p>
          </p:txBody>
        </p:sp>
        <p:sp>
          <p:nvSpPr>
            <p:cNvPr id="103465" name="Line 23"/>
            <p:cNvSpPr>
              <a:spLocks noChangeShapeType="1"/>
            </p:cNvSpPr>
            <p:nvPr/>
          </p:nvSpPr>
          <p:spPr bwMode="auto">
            <a:xfrm>
              <a:off x="2603500" y="2095500"/>
              <a:ext cx="0" cy="2705100"/>
            </a:xfrm>
            <a:prstGeom prst="line">
              <a:avLst/>
            </a:prstGeom>
            <a:noFill/>
            <a:ln w="38100">
              <a:solidFill>
                <a:schemeClr val="bg1"/>
              </a:solidFill>
              <a:round/>
              <a:headEnd/>
              <a:tailEnd/>
            </a:ln>
          </p:spPr>
          <p:txBody>
            <a:bodyPr wrap="none" anchor="ctr"/>
            <a:lstStyle/>
            <a:p>
              <a:endParaRPr lang="en-US">
                <a:solidFill>
                  <a:schemeClr val="tx1"/>
                </a:solidFill>
              </a:endParaRPr>
            </a:p>
          </p:txBody>
        </p:sp>
        <p:sp>
          <p:nvSpPr>
            <p:cNvPr id="103466" name="Line 25"/>
            <p:cNvSpPr>
              <a:spLocks noChangeShapeType="1"/>
            </p:cNvSpPr>
            <p:nvPr/>
          </p:nvSpPr>
          <p:spPr bwMode="auto">
            <a:xfrm>
              <a:off x="3929063" y="4237038"/>
              <a:ext cx="1587" cy="576262"/>
            </a:xfrm>
            <a:prstGeom prst="line">
              <a:avLst/>
            </a:prstGeom>
            <a:noFill/>
            <a:ln w="38100">
              <a:solidFill>
                <a:schemeClr val="bg1"/>
              </a:solidFill>
              <a:round/>
              <a:headEnd/>
              <a:tailEnd/>
            </a:ln>
          </p:spPr>
          <p:txBody>
            <a:bodyPr wrap="none" anchor="ctr"/>
            <a:lstStyle/>
            <a:p>
              <a:endParaRPr lang="en-US">
                <a:solidFill>
                  <a:schemeClr val="tx1"/>
                </a:solidFill>
              </a:endParaRPr>
            </a:p>
          </p:txBody>
        </p:sp>
        <p:sp>
          <p:nvSpPr>
            <p:cNvPr id="103467" name="Line 26"/>
            <p:cNvSpPr>
              <a:spLocks noChangeShapeType="1"/>
            </p:cNvSpPr>
            <p:nvPr/>
          </p:nvSpPr>
          <p:spPr bwMode="auto">
            <a:xfrm flipH="1">
              <a:off x="5549900" y="2260600"/>
              <a:ext cx="0" cy="2540000"/>
            </a:xfrm>
            <a:prstGeom prst="line">
              <a:avLst/>
            </a:prstGeom>
            <a:noFill/>
            <a:ln w="38100">
              <a:solidFill>
                <a:schemeClr val="bg1"/>
              </a:solidFill>
              <a:round/>
              <a:headEnd/>
              <a:tailEnd/>
            </a:ln>
          </p:spPr>
          <p:txBody>
            <a:bodyPr wrap="none" anchor="ctr"/>
            <a:lstStyle/>
            <a:p>
              <a:endParaRPr lang="en-US">
                <a:solidFill>
                  <a:schemeClr val="tx1"/>
                </a:solidFill>
              </a:endParaRPr>
            </a:p>
          </p:txBody>
        </p:sp>
        <p:sp>
          <p:nvSpPr>
            <p:cNvPr id="103468" name="Line 27"/>
            <p:cNvSpPr>
              <a:spLocks noChangeShapeType="1"/>
            </p:cNvSpPr>
            <p:nvPr/>
          </p:nvSpPr>
          <p:spPr bwMode="auto">
            <a:xfrm>
              <a:off x="3967163" y="3252788"/>
              <a:ext cx="719137" cy="0"/>
            </a:xfrm>
            <a:prstGeom prst="line">
              <a:avLst/>
            </a:prstGeom>
            <a:noFill/>
            <a:ln w="38100">
              <a:solidFill>
                <a:schemeClr val="bg1"/>
              </a:solidFill>
              <a:round/>
              <a:headEnd/>
              <a:tailEnd/>
            </a:ln>
          </p:spPr>
          <p:txBody>
            <a:bodyPr wrap="none" anchor="ctr"/>
            <a:lstStyle/>
            <a:p>
              <a:endParaRPr lang="en-US">
                <a:solidFill>
                  <a:schemeClr val="tx1"/>
                </a:solidFill>
              </a:endParaRPr>
            </a:p>
          </p:txBody>
        </p:sp>
        <p:sp>
          <p:nvSpPr>
            <p:cNvPr id="103469" name="Line 28"/>
            <p:cNvSpPr>
              <a:spLocks noChangeShapeType="1"/>
            </p:cNvSpPr>
            <p:nvPr/>
          </p:nvSpPr>
          <p:spPr bwMode="auto">
            <a:xfrm flipV="1">
              <a:off x="4686300" y="2252663"/>
              <a:ext cx="862013" cy="995362"/>
            </a:xfrm>
            <a:prstGeom prst="line">
              <a:avLst/>
            </a:prstGeom>
            <a:noFill/>
            <a:ln w="38100">
              <a:solidFill>
                <a:schemeClr val="bg1"/>
              </a:solidFill>
              <a:round/>
              <a:headEnd/>
              <a:tailEnd/>
            </a:ln>
          </p:spPr>
          <p:txBody>
            <a:bodyPr wrap="none" anchor="ctr"/>
            <a:lstStyle/>
            <a:p>
              <a:endParaRPr lang="en-US">
                <a:solidFill>
                  <a:schemeClr val="tx1"/>
                </a:solidFill>
              </a:endParaRPr>
            </a:p>
          </p:txBody>
        </p:sp>
        <p:sp>
          <p:nvSpPr>
            <p:cNvPr id="103470" name="Line 31"/>
            <p:cNvSpPr>
              <a:spLocks noChangeShapeType="1"/>
            </p:cNvSpPr>
            <p:nvPr/>
          </p:nvSpPr>
          <p:spPr bwMode="auto">
            <a:xfrm flipV="1">
              <a:off x="4686300" y="3257550"/>
              <a:ext cx="0" cy="609600"/>
            </a:xfrm>
            <a:prstGeom prst="line">
              <a:avLst/>
            </a:prstGeom>
            <a:noFill/>
            <a:ln w="38100">
              <a:solidFill>
                <a:schemeClr val="bg1"/>
              </a:solidFill>
              <a:round/>
              <a:headEnd/>
              <a:tailEnd/>
            </a:ln>
          </p:spPr>
          <p:txBody>
            <a:bodyPr wrap="none" anchor="ctr"/>
            <a:lstStyle/>
            <a:p>
              <a:endParaRPr lang="en-US">
                <a:solidFill>
                  <a:schemeClr val="tx1"/>
                </a:solidFill>
              </a:endParaRPr>
            </a:p>
          </p:txBody>
        </p:sp>
        <p:sp>
          <p:nvSpPr>
            <p:cNvPr id="103471" name="Line 32"/>
            <p:cNvSpPr>
              <a:spLocks noChangeShapeType="1"/>
            </p:cNvSpPr>
            <p:nvPr/>
          </p:nvSpPr>
          <p:spPr bwMode="auto">
            <a:xfrm>
              <a:off x="4686300" y="4043363"/>
              <a:ext cx="0" cy="766762"/>
            </a:xfrm>
            <a:prstGeom prst="line">
              <a:avLst/>
            </a:prstGeom>
            <a:noFill/>
            <a:ln w="38100">
              <a:solidFill>
                <a:schemeClr val="bg1"/>
              </a:solidFill>
              <a:round/>
              <a:headEnd/>
              <a:tailEnd/>
            </a:ln>
          </p:spPr>
          <p:txBody>
            <a:bodyPr wrap="none" anchor="ctr"/>
            <a:lstStyle/>
            <a:p>
              <a:endParaRPr lang="en-US">
                <a:solidFill>
                  <a:schemeClr val="tx1"/>
                </a:solidFill>
              </a:endParaRPr>
            </a:p>
          </p:txBody>
        </p:sp>
        <p:sp>
          <p:nvSpPr>
            <p:cNvPr id="103472" name="Line 33"/>
            <p:cNvSpPr>
              <a:spLocks noChangeShapeType="1"/>
            </p:cNvSpPr>
            <p:nvPr/>
          </p:nvSpPr>
          <p:spPr bwMode="auto">
            <a:xfrm>
              <a:off x="6940550" y="2825750"/>
              <a:ext cx="0" cy="1993900"/>
            </a:xfrm>
            <a:prstGeom prst="line">
              <a:avLst/>
            </a:prstGeom>
            <a:noFill/>
            <a:ln w="38100">
              <a:solidFill>
                <a:schemeClr val="bg1"/>
              </a:solidFill>
              <a:round/>
              <a:headEnd/>
              <a:tailEnd/>
            </a:ln>
          </p:spPr>
          <p:txBody>
            <a:bodyPr wrap="none" anchor="ctr"/>
            <a:lstStyle/>
            <a:p>
              <a:endParaRPr lang="en-US">
                <a:solidFill>
                  <a:schemeClr val="tx1"/>
                </a:solidFill>
              </a:endParaRPr>
            </a:p>
          </p:txBody>
        </p:sp>
        <p:sp>
          <p:nvSpPr>
            <p:cNvPr id="103473" name="Rectangle 34"/>
            <p:cNvSpPr>
              <a:spLocks noChangeArrowheads="1"/>
            </p:cNvSpPr>
            <p:nvPr/>
          </p:nvSpPr>
          <p:spPr bwMode="auto">
            <a:xfrm>
              <a:off x="3289300" y="1143000"/>
              <a:ext cx="4216400" cy="3949700"/>
            </a:xfrm>
            <a:prstGeom prst="rect">
              <a:avLst/>
            </a:prstGeom>
            <a:noFill/>
            <a:ln w="38100">
              <a:solidFill>
                <a:schemeClr val="bg1"/>
              </a:solidFill>
              <a:miter lim="800000"/>
              <a:headEnd/>
              <a:tailEnd/>
            </a:ln>
          </p:spPr>
          <p:txBody>
            <a:bodyPr wrap="none" anchor="ctr"/>
            <a:lstStyle/>
            <a:p>
              <a:endParaRPr lang="en-US">
                <a:solidFill>
                  <a:schemeClr val="tx1"/>
                </a:solidFill>
              </a:endParaRPr>
            </a:p>
          </p:txBody>
        </p:sp>
      </p:grpSp>
      <p:sp>
        <p:nvSpPr>
          <p:cNvPr id="75811" name="Text Box 35"/>
          <p:cNvSpPr txBox="1">
            <a:spLocks noChangeArrowheads="1"/>
          </p:cNvSpPr>
          <p:nvPr/>
        </p:nvSpPr>
        <p:spPr bwMode="auto">
          <a:xfrm>
            <a:off x="-28575" y="152400"/>
            <a:ext cx="9144000" cy="769938"/>
          </a:xfrm>
          <a:prstGeom prst="rect">
            <a:avLst/>
          </a:prstGeom>
          <a:noFill/>
          <a:ln w="9525">
            <a:noFill/>
            <a:miter lim="800000"/>
            <a:headEnd/>
            <a:tailEnd/>
          </a:ln>
        </p:spPr>
        <p:txBody>
          <a:bodyPr>
            <a:spAutoFit/>
          </a:bodyPr>
          <a:lstStyle/>
          <a:p>
            <a:pPr>
              <a:spcBef>
                <a:spcPct val="50000"/>
              </a:spcBef>
              <a:defRPr/>
            </a:pPr>
            <a:r>
              <a:rPr lang="en-US" sz="4400" dirty="0">
                <a:solidFill>
                  <a:schemeClr val="tx1"/>
                </a:solidFill>
                <a:effectLst>
                  <a:outerShdw blurRad="38100" dist="38100" dir="2700000" algn="tl">
                    <a:srgbClr val="000000">
                      <a:alpha val="43137"/>
                    </a:srgbClr>
                  </a:outerShdw>
                </a:effectLst>
              </a:rPr>
              <a:t>Fault Protection Circuit</a:t>
            </a:r>
          </a:p>
        </p:txBody>
      </p:sp>
      <p:sp>
        <p:nvSpPr>
          <p:cNvPr id="75812" name="Text Box 36"/>
          <p:cNvSpPr txBox="1">
            <a:spLocks noChangeArrowheads="1"/>
          </p:cNvSpPr>
          <p:nvPr/>
        </p:nvSpPr>
        <p:spPr bwMode="auto">
          <a:xfrm>
            <a:off x="717550" y="1530350"/>
            <a:ext cx="1098550" cy="457200"/>
          </a:xfrm>
          <a:prstGeom prst="rect">
            <a:avLst/>
          </a:prstGeom>
          <a:noFill/>
          <a:ln w="9525">
            <a:noFill/>
            <a:miter lim="800000"/>
            <a:headEnd/>
            <a:tailEnd/>
          </a:ln>
        </p:spPr>
        <p:txBody>
          <a:bodyPr>
            <a:spAutoFit/>
          </a:bodyPr>
          <a:lstStyle/>
          <a:p>
            <a:pPr>
              <a:spcBef>
                <a:spcPct val="50000"/>
              </a:spcBef>
              <a:defRPr/>
            </a:pPr>
            <a:r>
              <a:rPr lang="en-US" sz="2400" i="1" dirty="0">
                <a:solidFill>
                  <a:schemeClr val="tx1"/>
                </a:solidFill>
                <a:effectLst>
                  <a:outerShdw blurRad="38100" dist="38100" dir="2700000" algn="tl">
                    <a:srgbClr val="000000">
                      <a:alpha val="43137"/>
                    </a:srgbClr>
                  </a:outerShdw>
                </a:effectLst>
              </a:rPr>
              <a:t>PS 51</a:t>
            </a:r>
          </a:p>
        </p:txBody>
      </p:sp>
      <p:sp>
        <p:nvSpPr>
          <p:cNvPr id="103438" name="Text Box 37"/>
          <p:cNvSpPr txBox="1">
            <a:spLocks noChangeArrowheads="1"/>
          </p:cNvSpPr>
          <p:nvPr/>
        </p:nvSpPr>
        <p:spPr bwMode="auto">
          <a:xfrm>
            <a:off x="3359150" y="3663950"/>
            <a:ext cx="527050" cy="304800"/>
          </a:xfrm>
          <a:prstGeom prst="rect">
            <a:avLst/>
          </a:prstGeom>
          <a:noFill/>
          <a:ln w="9525">
            <a:noFill/>
            <a:miter lim="800000"/>
            <a:headEnd/>
            <a:tailEnd/>
          </a:ln>
        </p:spPr>
        <p:txBody>
          <a:bodyPr>
            <a:spAutoFit/>
          </a:bodyPr>
          <a:lstStyle/>
          <a:p>
            <a:pPr>
              <a:spcBef>
                <a:spcPct val="50000"/>
              </a:spcBef>
            </a:pPr>
            <a:r>
              <a:rPr lang="en-US" sz="1400">
                <a:solidFill>
                  <a:schemeClr val="tx1"/>
                </a:solidFill>
              </a:rPr>
              <a:t>R54</a:t>
            </a:r>
          </a:p>
        </p:txBody>
      </p:sp>
      <p:sp>
        <p:nvSpPr>
          <p:cNvPr id="103439" name="Text Box 38"/>
          <p:cNvSpPr txBox="1">
            <a:spLocks noChangeArrowheads="1"/>
          </p:cNvSpPr>
          <p:nvPr/>
        </p:nvSpPr>
        <p:spPr bwMode="auto">
          <a:xfrm>
            <a:off x="4845050" y="3810000"/>
            <a:ext cx="546100" cy="304800"/>
          </a:xfrm>
          <a:prstGeom prst="rect">
            <a:avLst/>
          </a:prstGeom>
          <a:noFill/>
          <a:ln w="9525">
            <a:noFill/>
            <a:miter lim="800000"/>
            <a:headEnd/>
            <a:tailEnd/>
          </a:ln>
        </p:spPr>
        <p:txBody>
          <a:bodyPr>
            <a:spAutoFit/>
          </a:bodyPr>
          <a:lstStyle/>
          <a:p>
            <a:pPr algn="l">
              <a:spcBef>
                <a:spcPct val="50000"/>
              </a:spcBef>
            </a:pPr>
            <a:r>
              <a:rPr lang="en-US" sz="1400">
                <a:solidFill>
                  <a:schemeClr val="tx1"/>
                </a:solidFill>
              </a:rPr>
              <a:t>C51</a:t>
            </a:r>
          </a:p>
        </p:txBody>
      </p:sp>
      <p:sp>
        <p:nvSpPr>
          <p:cNvPr id="103440" name="Text Box 39"/>
          <p:cNvSpPr txBox="1">
            <a:spLocks noChangeArrowheads="1"/>
          </p:cNvSpPr>
          <p:nvPr/>
        </p:nvSpPr>
        <p:spPr bwMode="auto">
          <a:xfrm>
            <a:off x="4203700" y="1860550"/>
            <a:ext cx="679450" cy="304800"/>
          </a:xfrm>
          <a:prstGeom prst="rect">
            <a:avLst/>
          </a:prstGeom>
          <a:noFill/>
          <a:ln w="9525">
            <a:noFill/>
            <a:miter lim="800000"/>
            <a:headEnd/>
            <a:tailEnd/>
          </a:ln>
        </p:spPr>
        <p:txBody>
          <a:bodyPr>
            <a:spAutoFit/>
          </a:bodyPr>
          <a:lstStyle/>
          <a:p>
            <a:pPr>
              <a:spcBef>
                <a:spcPct val="50000"/>
              </a:spcBef>
            </a:pPr>
            <a:r>
              <a:rPr lang="en-US" sz="1400">
                <a:solidFill>
                  <a:schemeClr val="tx1"/>
                </a:solidFill>
              </a:rPr>
              <a:t>CR53</a:t>
            </a:r>
          </a:p>
        </p:txBody>
      </p:sp>
      <p:sp>
        <p:nvSpPr>
          <p:cNvPr id="103441" name="Text Box 40"/>
          <p:cNvSpPr txBox="1">
            <a:spLocks noChangeArrowheads="1"/>
          </p:cNvSpPr>
          <p:nvPr/>
        </p:nvSpPr>
        <p:spPr bwMode="auto">
          <a:xfrm>
            <a:off x="5867400" y="1866900"/>
            <a:ext cx="546100" cy="304800"/>
          </a:xfrm>
          <a:prstGeom prst="rect">
            <a:avLst/>
          </a:prstGeom>
          <a:noFill/>
          <a:ln w="9525">
            <a:noFill/>
            <a:miter lim="800000"/>
            <a:headEnd/>
            <a:tailEnd/>
          </a:ln>
        </p:spPr>
        <p:txBody>
          <a:bodyPr>
            <a:spAutoFit/>
          </a:bodyPr>
          <a:lstStyle/>
          <a:p>
            <a:pPr>
              <a:spcBef>
                <a:spcPct val="50000"/>
              </a:spcBef>
            </a:pPr>
            <a:r>
              <a:rPr lang="en-US" sz="1400">
                <a:solidFill>
                  <a:schemeClr val="tx1"/>
                </a:solidFill>
              </a:rPr>
              <a:t>Q51</a:t>
            </a:r>
          </a:p>
        </p:txBody>
      </p:sp>
      <p:sp>
        <p:nvSpPr>
          <p:cNvPr id="103442" name="Text Box 41"/>
          <p:cNvSpPr txBox="1">
            <a:spLocks noChangeArrowheads="1"/>
          </p:cNvSpPr>
          <p:nvPr/>
        </p:nvSpPr>
        <p:spPr bwMode="auto">
          <a:xfrm>
            <a:off x="6045200" y="2584450"/>
            <a:ext cx="647700" cy="304800"/>
          </a:xfrm>
          <a:prstGeom prst="rect">
            <a:avLst/>
          </a:prstGeom>
          <a:noFill/>
          <a:ln w="9525">
            <a:noFill/>
            <a:miter lim="800000"/>
            <a:headEnd/>
            <a:tailEnd/>
          </a:ln>
        </p:spPr>
        <p:txBody>
          <a:bodyPr>
            <a:spAutoFit/>
          </a:bodyPr>
          <a:lstStyle/>
          <a:p>
            <a:pPr>
              <a:spcBef>
                <a:spcPct val="50000"/>
              </a:spcBef>
            </a:pPr>
            <a:r>
              <a:rPr lang="en-US" sz="1400">
                <a:solidFill>
                  <a:schemeClr val="tx1"/>
                </a:solidFill>
              </a:rPr>
              <a:t>CR52</a:t>
            </a:r>
          </a:p>
        </p:txBody>
      </p:sp>
      <p:sp>
        <p:nvSpPr>
          <p:cNvPr id="75818" name="Text Box 42"/>
          <p:cNvSpPr txBox="1">
            <a:spLocks noChangeArrowheads="1"/>
          </p:cNvSpPr>
          <p:nvPr/>
        </p:nvSpPr>
        <p:spPr bwMode="auto">
          <a:xfrm>
            <a:off x="1866900" y="1238250"/>
            <a:ext cx="266700" cy="366713"/>
          </a:xfrm>
          <a:prstGeom prst="rect">
            <a:avLst/>
          </a:prstGeom>
          <a:noFill/>
          <a:ln w="9525">
            <a:noFill/>
            <a:miter lim="800000"/>
            <a:headEnd/>
            <a:tailEnd/>
          </a:ln>
        </p:spPr>
        <p:txBody>
          <a:bodyPr>
            <a:spAutoFit/>
          </a:bodyPr>
          <a:lstStyle/>
          <a:p>
            <a:pPr algn="l">
              <a:spcBef>
                <a:spcPct val="50000"/>
              </a:spcBef>
              <a:defRPr/>
            </a:pPr>
            <a:r>
              <a:rPr lang="en-US" sz="1800" dirty="0">
                <a:solidFill>
                  <a:schemeClr val="tx1"/>
                </a:solidFill>
                <a:effectLst>
                  <a:outerShdw blurRad="38100" dist="38100" dir="2700000" algn="tl">
                    <a:srgbClr val="000000">
                      <a:alpha val="43137"/>
                    </a:srgbClr>
                  </a:outerShdw>
                </a:effectLst>
              </a:rPr>
              <a:t>+</a:t>
            </a:r>
            <a:endParaRPr lang="en-US" sz="1400" dirty="0">
              <a:solidFill>
                <a:schemeClr val="tx1"/>
              </a:solidFill>
              <a:effectLst>
                <a:outerShdw blurRad="38100" dist="38100" dir="2700000" algn="tl">
                  <a:srgbClr val="000000">
                    <a:alpha val="43137"/>
                  </a:srgbClr>
                </a:outerShdw>
              </a:effectLst>
            </a:endParaRPr>
          </a:p>
        </p:txBody>
      </p:sp>
      <p:sp>
        <p:nvSpPr>
          <p:cNvPr id="75819" name="Text Box 43"/>
          <p:cNvSpPr txBox="1">
            <a:spLocks noChangeArrowheads="1"/>
          </p:cNvSpPr>
          <p:nvPr/>
        </p:nvSpPr>
        <p:spPr bwMode="auto">
          <a:xfrm>
            <a:off x="1854200" y="1866900"/>
            <a:ext cx="323850" cy="366713"/>
          </a:xfrm>
          <a:prstGeom prst="rect">
            <a:avLst/>
          </a:prstGeom>
          <a:noFill/>
          <a:ln w="9525">
            <a:noFill/>
            <a:miter lim="800000"/>
            <a:headEnd/>
            <a:tailEnd/>
          </a:ln>
        </p:spPr>
        <p:txBody>
          <a:bodyPr>
            <a:spAutoFit/>
          </a:bodyPr>
          <a:lstStyle/>
          <a:p>
            <a:pPr algn="l">
              <a:spcBef>
                <a:spcPct val="50000"/>
              </a:spcBef>
              <a:defRPr/>
            </a:pPr>
            <a:r>
              <a:rPr lang="en-US" sz="1800" dirty="0">
                <a:solidFill>
                  <a:schemeClr val="tx1"/>
                </a:solidFill>
                <a:effectLst>
                  <a:outerShdw blurRad="38100" dist="38100" dir="2700000" algn="tl">
                    <a:srgbClr val="000000">
                      <a:alpha val="43137"/>
                    </a:srgbClr>
                  </a:outerShdw>
                </a:effectLst>
              </a:rPr>
              <a:t>-</a:t>
            </a:r>
          </a:p>
        </p:txBody>
      </p:sp>
      <p:sp>
        <p:nvSpPr>
          <p:cNvPr id="75820" name="Text Box 44"/>
          <p:cNvSpPr txBox="1">
            <a:spLocks noChangeArrowheads="1"/>
          </p:cNvSpPr>
          <p:nvPr/>
        </p:nvSpPr>
        <p:spPr bwMode="auto">
          <a:xfrm>
            <a:off x="82550" y="2692400"/>
            <a:ext cx="2368550" cy="2646363"/>
          </a:xfrm>
          <a:prstGeom prst="rect">
            <a:avLst/>
          </a:prstGeom>
          <a:noFill/>
          <a:ln w="9525">
            <a:noFill/>
            <a:miter lim="800000"/>
            <a:headEnd/>
            <a:tailEnd/>
          </a:ln>
        </p:spPr>
        <p:txBody>
          <a:bodyPr>
            <a:spAutoFit/>
          </a:bodyPr>
          <a:lstStyle/>
          <a:p>
            <a:pPr algn="l">
              <a:spcBef>
                <a:spcPct val="50000"/>
              </a:spcBef>
              <a:defRPr/>
            </a:pPr>
            <a:r>
              <a:rPr lang="en-US" sz="1600" i="1" u="sng" dirty="0">
                <a:solidFill>
                  <a:schemeClr val="tx1"/>
                </a:solidFill>
                <a:effectLst>
                  <a:outerShdw blurRad="38100" dist="38100" dir="2700000" algn="tl">
                    <a:srgbClr val="000000">
                      <a:alpha val="43137"/>
                    </a:srgbClr>
                  </a:outerShdw>
                </a:effectLst>
              </a:rPr>
              <a:t>POWER SUPPLIES</a:t>
            </a:r>
            <a:endParaRPr lang="en-US" sz="1800" i="1" u="sng" dirty="0">
              <a:solidFill>
                <a:schemeClr val="tx1"/>
              </a:solidFill>
              <a:effectLst>
                <a:outerShdw blurRad="38100" dist="38100" dir="2700000" algn="tl">
                  <a:srgbClr val="000000">
                    <a:alpha val="43137"/>
                  </a:srgbClr>
                </a:outerShdw>
              </a:effectLst>
            </a:endParaRPr>
          </a:p>
          <a:p>
            <a:pPr algn="l">
              <a:spcBef>
                <a:spcPct val="50000"/>
              </a:spcBef>
              <a:buFontTx/>
              <a:buChar char="•"/>
              <a:defRPr/>
            </a:pPr>
            <a:r>
              <a:rPr lang="en-US" sz="1400" i="1" dirty="0">
                <a:solidFill>
                  <a:schemeClr val="tx1"/>
                </a:solidFill>
                <a:effectLst>
                  <a:outerShdw blurRad="38100" dist="38100" dir="2700000" algn="tl">
                    <a:srgbClr val="000000">
                      <a:alpha val="43137"/>
                    </a:srgbClr>
                  </a:outerShdw>
                </a:effectLst>
              </a:rPr>
              <a:t>Lambda Supplies</a:t>
            </a:r>
          </a:p>
          <a:p>
            <a:pPr algn="l">
              <a:spcBef>
                <a:spcPct val="50000"/>
              </a:spcBef>
              <a:buFontTx/>
              <a:buChar char="•"/>
              <a:defRPr/>
            </a:pPr>
            <a:r>
              <a:rPr lang="en-US" sz="1400" i="1" dirty="0">
                <a:solidFill>
                  <a:schemeClr val="tx1"/>
                </a:solidFill>
                <a:effectLst>
                  <a:outerShdw blurRad="38100" dist="38100" dir="2700000" algn="tl">
                    <a:srgbClr val="000000">
                      <a:alpha val="43137"/>
                    </a:srgbClr>
                  </a:outerShdw>
                </a:effectLst>
              </a:rPr>
              <a:t>120 VAC input </a:t>
            </a:r>
          </a:p>
          <a:p>
            <a:pPr algn="l">
              <a:spcBef>
                <a:spcPct val="50000"/>
              </a:spcBef>
              <a:buFontTx/>
              <a:buChar char="•"/>
              <a:defRPr/>
            </a:pPr>
            <a:r>
              <a:rPr lang="en-US" sz="1400" i="1" dirty="0">
                <a:solidFill>
                  <a:schemeClr val="tx1"/>
                </a:solidFill>
                <a:effectLst>
                  <a:outerShdw blurRad="38100" dist="38100" dir="2700000" algn="tl">
                    <a:srgbClr val="000000">
                      <a:alpha val="43137"/>
                    </a:srgbClr>
                  </a:outerShdw>
                </a:effectLst>
              </a:rPr>
              <a:t>36VDC output</a:t>
            </a:r>
          </a:p>
          <a:p>
            <a:pPr algn="l">
              <a:spcBef>
                <a:spcPct val="50000"/>
              </a:spcBef>
              <a:buFontTx/>
              <a:buChar char="•"/>
              <a:defRPr/>
            </a:pPr>
            <a:r>
              <a:rPr lang="en-US" sz="1400" i="1" dirty="0">
                <a:solidFill>
                  <a:schemeClr val="tx1"/>
                </a:solidFill>
                <a:effectLst>
                  <a:outerShdw blurRad="38100" dist="38100" dir="2700000" algn="tl">
                    <a:srgbClr val="000000">
                      <a:alpha val="43137"/>
                    </a:srgbClr>
                  </a:outerShdw>
                </a:effectLst>
              </a:rPr>
              <a:t>Overload Protection</a:t>
            </a:r>
          </a:p>
          <a:p>
            <a:pPr algn="l">
              <a:spcBef>
                <a:spcPct val="50000"/>
              </a:spcBef>
              <a:defRPr/>
            </a:pPr>
            <a:r>
              <a:rPr lang="en-US" sz="1600" i="1" dirty="0">
                <a:solidFill>
                  <a:schemeClr val="tx1"/>
                </a:solidFill>
                <a:effectLst>
                  <a:outerShdw blurRad="38100" dist="38100" dir="2700000" algn="tl">
                    <a:srgbClr val="000000">
                      <a:alpha val="43137"/>
                    </a:srgbClr>
                  </a:outerShdw>
                </a:effectLst>
              </a:rPr>
              <a:t>    </a:t>
            </a:r>
            <a:r>
              <a:rPr lang="en-US" sz="1400" i="1" dirty="0">
                <a:solidFill>
                  <a:schemeClr val="tx1"/>
                </a:solidFill>
                <a:effectLst>
                  <a:outerShdw blurRad="38100" dist="38100" dir="2700000" algn="tl">
                    <a:srgbClr val="000000">
                      <a:alpha val="43137"/>
                    </a:srgbClr>
                  </a:outerShdw>
                </a:effectLst>
              </a:rPr>
              <a:t>Thermal</a:t>
            </a:r>
          </a:p>
          <a:p>
            <a:pPr algn="l">
              <a:spcBef>
                <a:spcPct val="50000"/>
              </a:spcBef>
              <a:defRPr/>
            </a:pPr>
            <a:r>
              <a:rPr lang="en-US" sz="1400" i="1" dirty="0">
                <a:solidFill>
                  <a:schemeClr val="tx1"/>
                </a:solidFill>
                <a:effectLst>
                  <a:outerShdw blurRad="38100" dist="38100" dir="2700000" algn="tl">
                    <a:srgbClr val="000000">
                      <a:alpha val="43137"/>
                    </a:srgbClr>
                  </a:outerShdw>
                </a:effectLst>
              </a:rPr>
              <a:t>     Current limiting circuit</a:t>
            </a:r>
          </a:p>
          <a:p>
            <a:pPr algn="l">
              <a:spcBef>
                <a:spcPct val="50000"/>
              </a:spcBef>
              <a:defRPr/>
            </a:pPr>
            <a:r>
              <a:rPr lang="en-US" sz="1400" i="1" dirty="0">
                <a:solidFill>
                  <a:schemeClr val="tx1"/>
                </a:solidFill>
                <a:effectLst>
                  <a:outerShdw blurRad="38100" dist="38100" dir="2700000" algn="tl">
                    <a:srgbClr val="000000">
                      <a:alpha val="43137"/>
                    </a:srgbClr>
                  </a:outerShdw>
                </a:effectLst>
              </a:rPr>
              <a:t>     Fuses</a:t>
            </a:r>
            <a:endParaRPr lang="en-US" sz="1600" i="1" dirty="0">
              <a:solidFill>
                <a:schemeClr val="tx1"/>
              </a:solidFill>
              <a:effectLst>
                <a:outerShdw blurRad="38100" dist="38100" dir="2700000" algn="tl">
                  <a:srgbClr val="000000">
                    <a:alpha val="43137"/>
                  </a:srgbClr>
                </a:outerShdw>
              </a:effectLst>
            </a:endParaRPr>
          </a:p>
        </p:txBody>
      </p:sp>
      <p:sp>
        <p:nvSpPr>
          <p:cNvPr id="75821" name="Text Box 45"/>
          <p:cNvSpPr txBox="1">
            <a:spLocks noChangeArrowheads="1"/>
          </p:cNvSpPr>
          <p:nvPr/>
        </p:nvSpPr>
        <p:spPr bwMode="auto">
          <a:xfrm>
            <a:off x="3219450" y="5092700"/>
            <a:ext cx="4521200" cy="1631950"/>
          </a:xfrm>
          <a:prstGeom prst="rect">
            <a:avLst/>
          </a:prstGeom>
          <a:noFill/>
          <a:ln w="9525">
            <a:noFill/>
            <a:miter lim="800000"/>
            <a:headEnd/>
            <a:tailEnd/>
          </a:ln>
        </p:spPr>
        <p:txBody>
          <a:bodyPr>
            <a:spAutoFit/>
          </a:bodyPr>
          <a:lstStyle/>
          <a:p>
            <a:pPr algn="l">
              <a:spcBef>
                <a:spcPct val="50000"/>
              </a:spcBef>
              <a:defRPr/>
            </a:pPr>
            <a:r>
              <a:rPr lang="en-US" sz="1600" i="1" u="sng" dirty="0">
                <a:solidFill>
                  <a:schemeClr val="tx1"/>
                </a:solidFill>
                <a:effectLst>
                  <a:outerShdw blurRad="38100" dist="38100" dir="2700000" algn="tl">
                    <a:srgbClr val="000000">
                      <a:alpha val="43137"/>
                    </a:srgbClr>
                  </a:outerShdw>
                </a:effectLst>
              </a:rPr>
              <a:t>Fault Protection:</a:t>
            </a:r>
            <a:endParaRPr lang="en-US" sz="1800" i="1" u="sng" dirty="0">
              <a:solidFill>
                <a:schemeClr val="tx1"/>
              </a:solidFill>
              <a:effectLst>
                <a:outerShdw blurRad="38100" dist="38100" dir="2700000" algn="tl">
                  <a:srgbClr val="000000">
                    <a:alpha val="43137"/>
                  </a:srgbClr>
                </a:outerShdw>
              </a:effectLst>
            </a:endParaRPr>
          </a:p>
          <a:p>
            <a:pPr algn="l">
              <a:spcBef>
                <a:spcPct val="50000"/>
              </a:spcBef>
              <a:buFontTx/>
              <a:buChar char="•"/>
              <a:defRPr/>
            </a:pPr>
            <a:r>
              <a:rPr lang="en-US" sz="1400" i="1" dirty="0">
                <a:solidFill>
                  <a:schemeClr val="tx1"/>
                </a:solidFill>
                <a:effectLst>
                  <a:outerShdw blurRad="38100" dist="38100" dir="2700000" algn="tl">
                    <a:srgbClr val="000000">
                      <a:alpha val="43137"/>
                    </a:srgbClr>
                  </a:outerShdw>
                </a:effectLst>
              </a:rPr>
              <a:t>Overvoltage protection circuit</a:t>
            </a:r>
          </a:p>
          <a:p>
            <a:pPr algn="l">
              <a:spcBef>
                <a:spcPct val="50000"/>
              </a:spcBef>
              <a:buFontTx/>
              <a:buChar char="•"/>
              <a:defRPr/>
            </a:pPr>
            <a:r>
              <a:rPr lang="en-US" sz="1400" i="1" dirty="0">
                <a:solidFill>
                  <a:schemeClr val="tx1"/>
                </a:solidFill>
                <a:effectLst>
                  <a:outerShdw blurRad="38100" dist="38100" dir="2700000" algn="tl">
                    <a:srgbClr val="000000">
                      <a:alpha val="43137"/>
                    </a:srgbClr>
                  </a:outerShdw>
                </a:effectLst>
              </a:rPr>
              <a:t>Clamping circuit limits or shorts any AC faults</a:t>
            </a:r>
          </a:p>
          <a:p>
            <a:pPr lvl="1" algn="l">
              <a:spcBef>
                <a:spcPct val="50000"/>
              </a:spcBef>
              <a:buFont typeface="Wingdings" pitchFamily="2" charset="2"/>
              <a:buChar char="Ø"/>
              <a:defRPr/>
            </a:pPr>
            <a:r>
              <a:rPr lang="en-US" sz="1400" i="1" dirty="0">
                <a:solidFill>
                  <a:schemeClr val="tx1"/>
                </a:solidFill>
                <a:effectLst>
                  <a:outerShdw blurRad="38100" dist="38100" dir="2700000" algn="tl">
                    <a:srgbClr val="000000">
                      <a:alpha val="43137"/>
                    </a:srgbClr>
                  </a:outerShdw>
                </a:effectLst>
              </a:rPr>
              <a:t>CR52 clamps negative cycle</a:t>
            </a:r>
          </a:p>
          <a:p>
            <a:pPr lvl="1" algn="l">
              <a:spcBef>
                <a:spcPct val="50000"/>
              </a:spcBef>
              <a:buFont typeface="Wingdings" pitchFamily="2" charset="2"/>
              <a:buChar char="Ø"/>
              <a:defRPr/>
            </a:pPr>
            <a:r>
              <a:rPr lang="en-US" sz="1400" i="1" dirty="0">
                <a:solidFill>
                  <a:schemeClr val="tx1"/>
                </a:solidFill>
                <a:effectLst>
                  <a:outerShdw blurRad="38100" dist="38100" dir="2700000" algn="tl">
                    <a:srgbClr val="000000">
                      <a:alpha val="43137"/>
                    </a:srgbClr>
                  </a:outerShdw>
                </a:effectLst>
              </a:rPr>
              <a:t>CR53 &amp; Q51 clamp positive cycle</a:t>
            </a:r>
          </a:p>
        </p:txBody>
      </p:sp>
      <p:sp>
        <p:nvSpPr>
          <p:cNvPr id="103447" name="Text Box 39"/>
          <p:cNvSpPr txBox="1">
            <a:spLocks noChangeArrowheads="1"/>
          </p:cNvSpPr>
          <p:nvPr/>
        </p:nvSpPr>
        <p:spPr bwMode="auto">
          <a:xfrm>
            <a:off x="5816600" y="1866900"/>
            <a:ext cx="679450" cy="304800"/>
          </a:xfrm>
          <a:prstGeom prst="rect">
            <a:avLst/>
          </a:prstGeom>
          <a:noFill/>
          <a:ln w="9525">
            <a:noFill/>
            <a:miter lim="800000"/>
            <a:headEnd/>
            <a:tailEnd/>
          </a:ln>
        </p:spPr>
        <p:txBody>
          <a:bodyPr>
            <a:spAutoFit/>
          </a:bodyPr>
          <a:lstStyle/>
          <a:p>
            <a:pPr>
              <a:spcBef>
                <a:spcPct val="50000"/>
              </a:spcBef>
            </a:pPr>
            <a:r>
              <a:rPr lang="en-US" sz="1400">
                <a:solidFill>
                  <a:schemeClr val="tx1"/>
                </a:solidFill>
              </a:rPr>
              <a:t>Q51</a:t>
            </a:r>
          </a:p>
        </p:txBody>
      </p:sp>
      <p:sp>
        <p:nvSpPr>
          <p:cNvPr id="103448" name="Text Box 39"/>
          <p:cNvSpPr txBox="1">
            <a:spLocks noChangeArrowheads="1"/>
          </p:cNvSpPr>
          <p:nvPr/>
        </p:nvSpPr>
        <p:spPr bwMode="auto">
          <a:xfrm>
            <a:off x="6045200" y="2584450"/>
            <a:ext cx="679450" cy="304800"/>
          </a:xfrm>
          <a:prstGeom prst="rect">
            <a:avLst/>
          </a:prstGeom>
          <a:noFill/>
          <a:ln w="9525">
            <a:noFill/>
            <a:miter lim="800000"/>
            <a:headEnd/>
            <a:tailEnd/>
          </a:ln>
        </p:spPr>
        <p:txBody>
          <a:bodyPr>
            <a:spAutoFit/>
          </a:bodyPr>
          <a:lstStyle/>
          <a:p>
            <a:pPr>
              <a:spcBef>
                <a:spcPct val="50000"/>
              </a:spcBef>
            </a:pPr>
            <a:r>
              <a:rPr lang="en-US" sz="1400">
                <a:solidFill>
                  <a:schemeClr val="tx1"/>
                </a:solidFill>
              </a:rPr>
              <a:t>CR52</a:t>
            </a:r>
          </a:p>
        </p:txBody>
      </p:sp>
      <p:sp>
        <p:nvSpPr>
          <p:cNvPr id="103449" name="TextBox 49"/>
          <p:cNvSpPr txBox="1">
            <a:spLocks noChangeArrowheads="1"/>
          </p:cNvSpPr>
          <p:nvPr/>
        </p:nvSpPr>
        <p:spPr bwMode="auto">
          <a:xfrm>
            <a:off x="-28575" y="6394450"/>
            <a:ext cx="2889250" cy="369888"/>
          </a:xfrm>
          <a:prstGeom prst="rect">
            <a:avLst/>
          </a:prstGeom>
          <a:noFill/>
          <a:ln w="9525">
            <a:noFill/>
            <a:miter lim="800000"/>
            <a:headEnd/>
            <a:tailEnd/>
          </a:ln>
        </p:spPr>
        <p:txBody>
          <a:bodyPr>
            <a:spAutoFit/>
          </a:bodyPr>
          <a:lstStyle/>
          <a:p>
            <a:r>
              <a:rPr lang="en-US" sz="1800">
                <a:solidFill>
                  <a:schemeClr val="tx1"/>
                </a:solidFill>
              </a:rPr>
              <a:t>Sh.13   N001-1306-80</a:t>
            </a:r>
          </a:p>
        </p:txBody>
      </p:sp>
      <p:sp>
        <p:nvSpPr>
          <p:cNvPr id="50" name="TextBox 49"/>
          <p:cNvSpPr txBox="1"/>
          <p:nvPr/>
        </p:nvSpPr>
        <p:spPr>
          <a:xfrm>
            <a:off x="7640637" y="6294438"/>
            <a:ext cx="1381125" cy="461665"/>
          </a:xfrm>
          <a:prstGeom prst="rect">
            <a:avLst/>
          </a:prstGeom>
          <a:noFill/>
        </p:spPr>
        <p:txBody>
          <a:bodyPr wrap="square" rtlCol="0">
            <a:spAutoFit/>
          </a:bodyPr>
          <a:lstStyle/>
          <a:p>
            <a:r>
              <a:rPr lang="en-US" sz="2400" dirty="0" smtClean="0">
                <a:solidFill>
                  <a:schemeClr val="tx1"/>
                </a:solidFill>
              </a:rPr>
              <a:t>Pg. 34</a:t>
            </a:r>
            <a:endParaRPr lang="en-US" sz="2400" dirty="0">
              <a:solidFill>
                <a:schemeClr val="tx1"/>
              </a:solidFill>
            </a:endParaRPr>
          </a:p>
        </p:txBody>
      </p:sp>
    </p:spTree>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4450" name="Picture 2"/>
          <p:cNvPicPr>
            <a:picLocks noChangeAspect="1" noChangeArrowheads="1"/>
          </p:cNvPicPr>
          <p:nvPr/>
        </p:nvPicPr>
        <p:blipFill>
          <a:blip r:embed="rId2" cstate="print"/>
          <a:srcRect/>
          <a:stretch>
            <a:fillRect/>
          </a:stretch>
        </p:blipFill>
        <p:spPr bwMode="auto">
          <a:xfrm>
            <a:off x="2800350" y="-4763"/>
            <a:ext cx="4392613" cy="6858001"/>
          </a:xfrm>
          <a:prstGeom prst="rect">
            <a:avLst/>
          </a:prstGeom>
          <a:noFill/>
          <a:ln w="9525" algn="ctr">
            <a:noFill/>
            <a:miter lim="800000"/>
            <a:headEnd/>
            <a:tailEnd/>
          </a:ln>
        </p:spPr>
      </p:pic>
      <p:sp>
        <p:nvSpPr>
          <p:cNvPr id="104451" name="Line 48"/>
          <p:cNvSpPr>
            <a:spLocks noChangeShapeType="1"/>
          </p:cNvSpPr>
          <p:nvPr/>
        </p:nvSpPr>
        <p:spPr bwMode="auto">
          <a:xfrm flipH="1">
            <a:off x="3276600" y="2241550"/>
            <a:ext cx="304800" cy="0"/>
          </a:xfrm>
          <a:prstGeom prst="line">
            <a:avLst/>
          </a:prstGeom>
          <a:noFill/>
          <a:ln w="38100">
            <a:solidFill>
              <a:srgbClr val="FFC000"/>
            </a:solidFill>
            <a:round/>
            <a:headEnd/>
            <a:tailEnd/>
          </a:ln>
        </p:spPr>
        <p:txBody>
          <a:bodyPr wrap="none" anchor="ctr"/>
          <a:lstStyle/>
          <a:p>
            <a:endParaRPr lang="en-US"/>
          </a:p>
        </p:txBody>
      </p:sp>
      <p:sp>
        <p:nvSpPr>
          <p:cNvPr id="104452" name="Line 49"/>
          <p:cNvSpPr>
            <a:spLocks noChangeShapeType="1"/>
          </p:cNvSpPr>
          <p:nvPr/>
        </p:nvSpPr>
        <p:spPr bwMode="auto">
          <a:xfrm>
            <a:off x="3581400" y="2227263"/>
            <a:ext cx="1588" cy="357187"/>
          </a:xfrm>
          <a:prstGeom prst="line">
            <a:avLst/>
          </a:prstGeom>
          <a:noFill/>
          <a:ln w="38100">
            <a:solidFill>
              <a:srgbClr val="FFC000"/>
            </a:solidFill>
            <a:round/>
            <a:headEnd/>
            <a:tailEnd/>
          </a:ln>
        </p:spPr>
        <p:txBody>
          <a:bodyPr wrap="none" anchor="ctr"/>
          <a:lstStyle/>
          <a:p>
            <a:endParaRPr lang="en-US"/>
          </a:p>
        </p:txBody>
      </p:sp>
      <p:sp>
        <p:nvSpPr>
          <p:cNvPr id="104453" name="Line 50"/>
          <p:cNvSpPr>
            <a:spLocks noChangeShapeType="1"/>
          </p:cNvSpPr>
          <p:nvPr/>
        </p:nvSpPr>
        <p:spPr bwMode="auto">
          <a:xfrm>
            <a:off x="3582988" y="2587625"/>
            <a:ext cx="381000" cy="0"/>
          </a:xfrm>
          <a:prstGeom prst="line">
            <a:avLst/>
          </a:prstGeom>
          <a:noFill/>
          <a:ln w="38100">
            <a:solidFill>
              <a:srgbClr val="FFC000"/>
            </a:solidFill>
            <a:round/>
            <a:headEnd/>
            <a:tailEnd/>
          </a:ln>
        </p:spPr>
        <p:txBody>
          <a:bodyPr wrap="none" anchor="ctr"/>
          <a:lstStyle/>
          <a:p>
            <a:endParaRPr lang="en-US"/>
          </a:p>
        </p:txBody>
      </p:sp>
      <p:sp>
        <p:nvSpPr>
          <p:cNvPr id="104454" name="Line 52"/>
          <p:cNvSpPr>
            <a:spLocks noChangeShapeType="1"/>
          </p:cNvSpPr>
          <p:nvPr/>
        </p:nvSpPr>
        <p:spPr bwMode="auto">
          <a:xfrm>
            <a:off x="3963988" y="2614613"/>
            <a:ext cx="0" cy="363537"/>
          </a:xfrm>
          <a:prstGeom prst="line">
            <a:avLst/>
          </a:prstGeom>
          <a:noFill/>
          <a:ln w="38100">
            <a:solidFill>
              <a:srgbClr val="FFC000"/>
            </a:solidFill>
            <a:round/>
            <a:headEnd/>
            <a:tailEnd/>
          </a:ln>
        </p:spPr>
        <p:txBody>
          <a:bodyPr wrap="none" anchor="ctr"/>
          <a:lstStyle/>
          <a:p>
            <a:endParaRPr lang="en-US"/>
          </a:p>
        </p:txBody>
      </p:sp>
      <p:sp>
        <p:nvSpPr>
          <p:cNvPr id="104455" name="Line 53"/>
          <p:cNvSpPr>
            <a:spLocks noChangeShapeType="1"/>
          </p:cNvSpPr>
          <p:nvPr/>
        </p:nvSpPr>
        <p:spPr bwMode="auto">
          <a:xfrm>
            <a:off x="3963988" y="2971800"/>
            <a:ext cx="311150" cy="0"/>
          </a:xfrm>
          <a:prstGeom prst="line">
            <a:avLst/>
          </a:prstGeom>
          <a:noFill/>
          <a:ln w="38100">
            <a:solidFill>
              <a:srgbClr val="FFC000"/>
            </a:solidFill>
            <a:round/>
            <a:headEnd/>
            <a:tailEnd/>
          </a:ln>
        </p:spPr>
        <p:txBody>
          <a:bodyPr wrap="none" anchor="ctr"/>
          <a:lstStyle/>
          <a:p>
            <a:endParaRPr lang="en-US"/>
          </a:p>
        </p:txBody>
      </p:sp>
      <p:sp>
        <p:nvSpPr>
          <p:cNvPr id="104456" name="Line 54"/>
          <p:cNvSpPr>
            <a:spLocks noChangeShapeType="1"/>
          </p:cNvSpPr>
          <p:nvPr/>
        </p:nvSpPr>
        <p:spPr bwMode="auto">
          <a:xfrm>
            <a:off x="4273550" y="2963863"/>
            <a:ext cx="1588" cy="192087"/>
          </a:xfrm>
          <a:prstGeom prst="line">
            <a:avLst/>
          </a:prstGeom>
          <a:noFill/>
          <a:ln w="38100">
            <a:solidFill>
              <a:srgbClr val="FFC000"/>
            </a:solidFill>
            <a:round/>
            <a:headEnd/>
            <a:tailEnd/>
          </a:ln>
        </p:spPr>
        <p:txBody>
          <a:bodyPr wrap="none" anchor="ctr"/>
          <a:lstStyle/>
          <a:p>
            <a:endParaRPr lang="en-US"/>
          </a:p>
        </p:txBody>
      </p:sp>
      <p:sp>
        <p:nvSpPr>
          <p:cNvPr id="104457" name="Line 55"/>
          <p:cNvSpPr>
            <a:spLocks noChangeShapeType="1"/>
          </p:cNvSpPr>
          <p:nvPr/>
        </p:nvSpPr>
        <p:spPr bwMode="auto">
          <a:xfrm flipH="1" flipV="1">
            <a:off x="3651250" y="3154363"/>
            <a:ext cx="627063" cy="1587"/>
          </a:xfrm>
          <a:prstGeom prst="line">
            <a:avLst/>
          </a:prstGeom>
          <a:noFill/>
          <a:ln w="38100">
            <a:solidFill>
              <a:srgbClr val="FFC000"/>
            </a:solidFill>
            <a:round/>
            <a:headEnd/>
            <a:tailEnd/>
          </a:ln>
        </p:spPr>
        <p:txBody>
          <a:bodyPr wrap="none" anchor="ctr"/>
          <a:lstStyle/>
          <a:p>
            <a:endParaRPr lang="en-US"/>
          </a:p>
        </p:txBody>
      </p:sp>
      <p:sp>
        <p:nvSpPr>
          <p:cNvPr id="104458" name="Line 56"/>
          <p:cNvSpPr>
            <a:spLocks noChangeShapeType="1"/>
          </p:cNvSpPr>
          <p:nvPr/>
        </p:nvSpPr>
        <p:spPr bwMode="auto">
          <a:xfrm>
            <a:off x="2489200" y="3155950"/>
            <a:ext cx="0" cy="0"/>
          </a:xfrm>
          <a:prstGeom prst="line">
            <a:avLst/>
          </a:prstGeom>
          <a:noFill/>
          <a:ln w="9525">
            <a:solidFill>
              <a:schemeClr val="tx1"/>
            </a:solidFill>
            <a:round/>
            <a:headEnd/>
            <a:tailEnd/>
          </a:ln>
        </p:spPr>
        <p:txBody>
          <a:bodyPr wrap="none" anchor="ctr"/>
          <a:lstStyle/>
          <a:p>
            <a:endParaRPr lang="en-US"/>
          </a:p>
        </p:txBody>
      </p:sp>
      <p:sp>
        <p:nvSpPr>
          <p:cNvPr id="104459" name="Line 57"/>
          <p:cNvSpPr>
            <a:spLocks noChangeShapeType="1"/>
          </p:cNvSpPr>
          <p:nvPr/>
        </p:nvSpPr>
        <p:spPr bwMode="auto">
          <a:xfrm>
            <a:off x="3651250" y="3155950"/>
            <a:ext cx="0" cy="284163"/>
          </a:xfrm>
          <a:prstGeom prst="line">
            <a:avLst/>
          </a:prstGeom>
          <a:noFill/>
          <a:ln w="38100">
            <a:solidFill>
              <a:srgbClr val="FFC000"/>
            </a:solidFill>
            <a:round/>
            <a:headEnd/>
            <a:tailEnd type="triangle" w="med" len="med"/>
          </a:ln>
        </p:spPr>
        <p:txBody>
          <a:bodyPr wrap="none" anchor="ctr"/>
          <a:lstStyle/>
          <a:p>
            <a:endParaRPr lang="en-US"/>
          </a:p>
        </p:txBody>
      </p:sp>
      <p:sp>
        <p:nvSpPr>
          <p:cNvPr id="104460" name="Line 58"/>
          <p:cNvSpPr>
            <a:spLocks noChangeShapeType="1"/>
          </p:cNvSpPr>
          <p:nvPr/>
        </p:nvSpPr>
        <p:spPr bwMode="auto">
          <a:xfrm flipV="1">
            <a:off x="3575050" y="3098800"/>
            <a:ext cx="1588" cy="341313"/>
          </a:xfrm>
          <a:prstGeom prst="line">
            <a:avLst/>
          </a:prstGeom>
          <a:noFill/>
          <a:ln w="38100">
            <a:solidFill>
              <a:srgbClr val="008000"/>
            </a:solidFill>
            <a:round/>
            <a:headEnd/>
            <a:tailEnd/>
          </a:ln>
        </p:spPr>
        <p:txBody>
          <a:bodyPr wrap="none" anchor="ctr"/>
          <a:lstStyle/>
          <a:p>
            <a:endParaRPr lang="en-US"/>
          </a:p>
        </p:txBody>
      </p:sp>
      <p:sp>
        <p:nvSpPr>
          <p:cNvPr id="104461" name="Line 59"/>
          <p:cNvSpPr>
            <a:spLocks noChangeShapeType="1"/>
          </p:cNvSpPr>
          <p:nvPr/>
        </p:nvSpPr>
        <p:spPr bwMode="auto">
          <a:xfrm>
            <a:off x="3575050" y="3098800"/>
            <a:ext cx="642938" cy="0"/>
          </a:xfrm>
          <a:prstGeom prst="line">
            <a:avLst/>
          </a:prstGeom>
          <a:noFill/>
          <a:ln w="38100">
            <a:solidFill>
              <a:srgbClr val="008000"/>
            </a:solidFill>
            <a:round/>
            <a:headEnd/>
            <a:tailEnd/>
          </a:ln>
        </p:spPr>
        <p:txBody>
          <a:bodyPr wrap="none" anchor="ctr"/>
          <a:lstStyle/>
          <a:p>
            <a:endParaRPr lang="en-US"/>
          </a:p>
        </p:txBody>
      </p:sp>
      <p:sp>
        <p:nvSpPr>
          <p:cNvPr id="104462" name="Line 60"/>
          <p:cNvSpPr>
            <a:spLocks noChangeShapeType="1"/>
          </p:cNvSpPr>
          <p:nvPr/>
        </p:nvSpPr>
        <p:spPr bwMode="auto">
          <a:xfrm flipH="1" flipV="1">
            <a:off x="3932238" y="3017838"/>
            <a:ext cx="285750" cy="0"/>
          </a:xfrm>
          <a:prstGeom prst="line">
            <a:avLst/>
          </a:prstGeom>
          <a:noFill/>
          <a:ln w="38100">
            <a:solidFill>
              <a:srgbClr val="008000"/>
            </a:solidFill>
            <a:round/>
            <a:headEnd/>
            <a:tailEnd/>
          </a:ln>
        </p:spPr>
        <p:txBody>
          <a:bodyPr wrap="none" anchor="ctr"/>
          <a:lstStyle/>
          <a:p>
            <a:endParaRPr lang="en-US"/>
          </a:p>
        </p:txBody>
      </p:sp>
      <p:sp>
        <p:nvSpPr>
          <p:cNvPr id="104463" name="Line 61"/>
          <p:cNvSpPr>
            <a:spLocks noChangeShapeType="1"/>
          </p:cNvSpPr>
          <p:nvPr/>
        </p:nvSpPr>
        <p:spPr bwMode="auto">
          <a:xfrm>
            <a:off x="4217988" y="3017838"/>
            <a:ext cx="0" cy="100012"/>
          </a:xfrm>
          <a:prstGeom prst="line">
            <a:avLst/>
          </a:prstGeom>
          <a:noFill/>
          <a:ln w="38100">
            <a:solidFill>
              <a:srgbClr val="008000"/>
            </a:solidFill>
            <a:round/>
            <a:headEnd/>
            <a:tailEnd/>
          </a:ln>
        </p:spPr>
        <p:txBody>
          <a:bodyPr wrap="none" anchor="ctr"/>
          <a:lstStyle/>
          <a:p>
            <a:endParaRPr lang="en-US"/>
          </a:p>
        </p:txBody>
      </p:sp>
      <p:sp>
        <p:nvSpPr>
          <p:cNvPr id="104464" name="Line 62"/>
          <p:cNvSpPr>
            <a:spLocks noChangeShapeType="1"/>
          </p:cNvSpPr>
          <p:nvPr/>
        </p:nvSpPr>
        <p:spPr bwMode="auto">
          <a:xfrm flipV="1">
            <a:off x="3933825" y="2654300"/>
            <a:ext cx="0" cy="363538"/>
          </a:xfrm>
          <a:prstGeom prst="line">
            <a:avLst/>
          </a:prstGeom>
          <a:noFill/>
          <a:ln w="38100">
            <a:solidFill>
              <a:srgbClr val="008000"/>
            </a:solidFill>
            <a:round/>
            <a:headEnd/>
            <a:tailEnd/>
          </a:ln>
        </p:spPr>
        <p:txBody>
          <a:bodyPr wrap="none" anchor="ctr"/>
          <a:lstStyle/>
          <a:p>
            <a:endParaRPr lang="en-US"/>
          </a:p>
        </p:txBody>
      </p:sp>
      <p:sp>
        <p:nvSpPr>
          <p:cNvPr id="104465" name="Line 63"/>
          <p:cNvSpPr>
            <a:spLocks noChangeShapeType="1"/>
          </p:cNvSpPr>
          <p:nvPr/>
        </p:nvSpPr>
        <p:spPr bwMode="auto">
          <a:xfrm flipH="1" flipV="1">
            <a:off x="3575050" y="2654300"/>
            <a:ext cx="358775" cy="0"/>
          </a:xfrm>
          <a:prstGeom prst="line">
            <a:avLst/>
          </a:prstGeom>
          <a:noFill/>
          <a:ln w="38100">
            <a:solidFill>
              <a:srgbClr val="008000"/>
            </a:solidFill>
            <a:round/>
            <a:headEnd/>
            <a:tailEnd/>
          </a:ln>
        </p:spPr>
        <p:txBody>
          <a:bodyPr wrap="none" anchor="ctr"/>
          <a:lstStyle/>
          <a:p>
            <a:endParaRPr lang="en-US"/>
          </a:p>
        </p:txBody>
      </p:sp>
      <p:sp>
        <p:nvSpPr>
          <p:cNvPr id="104466" name="Line 64"/>
          <p:cNvSpPr>
            <a:spLocks noChangeShapeType="1"/>
          </p:cNvSpPr>
          <p:nvPr/>
        </p:nvSpPr>
        <p:spPr bwMode="auto">
          <a:xfrm flipV="1">
            <a:off x="3581400" y="2649538"/>
            <a:ext cx="1588" cy="333375"/>
          </a:xfrm>
          <a:prstGeom prst="line">
            <a:avLst/>
          </a:prstGeom>
          <a:noFill/>
          <a:ln w="38100">
            <a:solidFill>
              <a:srgbClr val="008000"/>
            </a:solidFill>
            <a:round/>
            <a:headEnd/>
            <a:tailEnd/>
          </a:ln>
        </p:spPr>
        <p:txBody>
          <a:bodyPr wrap="none" anchor="ctr"/>
          <a:lstStyle/>
          <a:p>
            <a:endParaRPr lang="en-US"/>
          </a:p>
        </p:txBody>
      </p:sp>
      <p:sp>
        <p:nvSpPr>
          <p:cNvPr id="104467" name="Line 65"/>
          <p:cNvSpPr>
            <a:spLocks noChangeShapeType="1"/>
          </p:cNvSpPr>
          <p:nvPr/>
        </p:nvSpPr>
        <p:spPr bwMode="auto">
          <a:xfrm flipH="1">
            <a:off x="3276600" y="2971800"/>
            <a:ext cx="306388" cy="11113"/>
          </a:xfrm>
          <a:prstGeom prst="line">
            <a:avLst/>
          </a:prstGeom>
          <a:noFill/>
          <a:ln w="38100">
            <a:solidFill>
              <a:srgbClr val="008000"/>
            </a:solidFill>
            <a:round/>
            <a:headEnd/>
            <a:tailEnd type="triangle" w="med" len="med"/>
          </a:ln>
        </p:spPr>
        <p:txBody>
          <a:bodyPr wrap="none" anchor="ctr"/>
          <a:lstStyle/>
          <a:p>
            <a:endParaRPr lang="en-US"/>
          </a:p>
        </p:txBody>
      </p:sp>
      <p:sp>
        <p:nvSpPr>
          <p:cNvPr id="104468" name="Text Box 66"/>
          <p:cNvSpPr txBox="1">
            <a:spLocks noChangeArrowheads="1"/>
          </p:cNvSpPr>
          <p:nvPr/>
        </p:nvSpPr>
        <p:spPr bwMode="auto">
          <a:xfrm>
            <a:off x="0" y="3440113"/>
            <a:ext cx="2717800" cy="646112"/>
          </a:xfrm>
          <a:prstGeom prst="rect">
            <a:avLst/>
          </a:prstGeom>
          <a:noFill/>
          <a:ln w="9525">
            <a:noFill/>
            <a:miter lim="800000"/>
            <a:headEnd/>
            <a:tailEnd/>
          </a:ln>
        </p:spPr>
        <p:txBody>
          <a:bodyPr>
            <a:spAutoFit/>
          </a:bodyPr>
          <a:lstStyle/>
          <a:p>
            <a:pPr>
              <a:spcBef>
                <a:spcPct val="50000"/>
              </a:spcBef>
            </a:pPr>
            <a:r>
              <a:rPr lang="en-US" sz="1800">
                <a:solidFill>
                  <a:srgbClr val="FFC000"/>
                </a:solidFill>
              </a:rPr>
              <a:t>Ground on the negative line</a:t>
            </a:r>
          </a:p>
        </p:txBody>
      </p:sp>
      <p:sp>
        <p:nvSpPr>
          <p:cNvPr id="104469" name="Text Box 67"/>
          <p:cNvSpPr txBox="1">
            <a:spLocks noChangeArrowheads="1"/>
          </p:cNvSpPr>
          <p:nvPr/>
        </p:nvSpPr>
        <p:spPr bwMode="auto">
          <a:xfrm>
            <a:off x="63500" y="2336800"/>
            <a:ext cx="2571750" cy="646113"/>
          </a:xfrm>
          <a:prstGeom prst="rect">
            <a:avLst/>
          </a:prstGeom>
          <a:noFill/>
          <a:ln w="9525">
            <a:noFill/>
            <a:miter lim="800000"/>
            <a:headEnd/>
            <a:tailEnd/>
          </a:ln>
        </p:spPr>
        <p:txBody>
          <a:bodyPr>
            <a:spAutoFit/>
          </a:bodyPr>
          <a:lstStyle/>
          <a:p>
            <a:pPr>
              <a:spcBef>
                <a:spcPct val="50000"/>
              </a:spcBef>
            </a:pPr>
            <a:r>
              <a:rPr lang="en-US" sz="1800">
                <a:solidFill>
                  <a:srgbClr val="008000"/>
                </a:solidFill>
              </a:rPr>
              <a:t>Ground on the positive line</a:t>
            </a:r>
          </a:p>
        </p:txBody>
      </p:sp>
      <p:sp>
        <p:nvSpPr>
          <p:cNvPr id="104470" name="Text Box 68"/>
          <p:cNvSpPr txBox="1">
            <a:spLocks noChangeArrowheads="1"/>
          </p:cNvSpPr>
          <p:nvPr/>
        </p:nvSpPr>
        <p:spPr bwMode="auto">
          <a:xfrm>
            <a:off x="247650" y="571500"/>
            <a:ext cx="2152650" cy="641350"/>
          </a:xfrm>
          <a:prstGeom prst="rect">
            <a:avLst/>
          </a:prstGeom>
          <a:noFill/>
          <a:ln w="9525">
            <a:noFill/>
            <a:miter lim="800000"/>
            <a:headEnd/>
            <a:tailEnd/>
          </a:ln>
        </p:spPr>
        <p:txBody>
          <a:bodyPr>
            <a:spAutoFit/>
          </a:bodyPr>
          <a:lstStyle/>
          <a:p>
            <a:pPr>
              <a:spcBef>
                <a:spcPct val="50000"/>
              </a:spcBef>
            </a:pPr>
            <a:r>
              <a:rPr lang="en-US" sz="1800" dirty="0">
                <a:solidFill>
                  <a:schemeClr val="bg1"/>
                </a:solidFill>
              </a:rPr>
              <a:t>Ground Detection Module</a:t>
            </a:r>
          </a:p>
        </p:txBody>
      </p:sp>
      <p:sp>
        <p:nvSpPr>
          <p:cNvPr id="104471" name="Text Box 69"/>
          <p:cNvSpPr txBox="1">
            <a:spLocks noChangeArrowheads="1"/>
          </p:cNvSpPr>
          <p:nvPr/>
        </p:nvSpPr>
        <p:spPr bwMode="auto">
          <a:xfrm>
            <a:off x="7362825" y="5343525"/>
            <a:ext cx="1511300" cy="477838"/>
          </a:xfrm>
          <a:prstGeom prst="rect">
            <a:avLst/>
          </a:prstGeom>
          <a:noFill/>
          <a:ln w="9525">
            <a:noFill/>
            <a:miter lim="800000"/>
            <a:headEnd/>
            <a:tailEnd/>
          </a:ln>
        </p:spPr>
        <p:txBody>
          <a:bodyPr>
            <a:spAutoFit/>
          </a:bodyPr>
          <a:lstStyle/>
          <a:p>
            <a:pPr>
              <a:spcBef>
                <a:spcPct val="50000"/>
              </a:spcBef>
            </a:pPr>
            <a:r>
              <a:rPr lang="en-US" sz="1000">
                <a:solidFill>
                  <a:schemeClr val="tx1"/>
                </a:solidFill>
              </a:rPr>
              <a:t>VTM page 11-1 </a:t>
            </a:r>
          </a:p>
          <a:p>
            <a:pPr>
              <a:spcBef>
                <a:spcPct val="50000"/>
              </a:spcBef>
            </a:pPr>
            <a:r>
              <a:rPr lang="en-US" sz="1000">
                <a:solidFill>
                  <a:schemeClr val="tx1"/>
                </a:solidFill>
              </a:rPr>
              <a:t> #118 &amp; #129 0f  149</a:t>
            </a:r>
          </a:p>
        </p:txBody>
      </p:sp>
      <p:pic>
        <p:nvPicPr>
          <p:cNvPr id="104472" name="Picture 70" descr="j0236210">
            <a:hlinkClick r:id="rId3" action="ppaction://hlinkfile"/>
          </p:cNvPr>
          <p:cNvPicPr>
            <a:picLocks noChangeAspect="1" noChangeArrowheads="1" noCrop="1"/>
          </p:cNvPicPr>
          <p:nvPr/>
        </p:nvPicPr>
        <p:blipFill>
          <a:blip r:embed="rId4" cstate="print"/>
          <a:srcRect/>
          <a:stretch>
            <a:fillRect/>
          </a:stretch>
        </p:blipFill>
        <p:spPr bwMode="auto">
          <a:xfrm>
            <a:off x="7734300" y="4608513"/>
            <a:ext cx="990600" cy="344487"/>
          </a:xfrm>
          <a:prstGeom prst="rect">
            <a:avLst/>
          </a:prstGeom>
          <a:noFill/>
          <a:ln w="9525">
            <a:noFill/>
            <a:miter lim="800000"/>
            <a:headEnd/>
            <a:tailEnd/>
          </a:ln>
        </p:spPr>
      </p:pic>
      <p:sp>
        <p:nvSpPr>
          <p:cNvPr id="104473" name="TextBox 24"/>
          <p:cNvSpPr txBox="1">
            <a:spLocks noChangeArrowheads="1"/>
          </p:cNvSpPr>
          <p:nvPr/>
        </p:nvSpPr>
        <p:spPr bwMode="auto">
          <a:xfrm>
            <a:off x="7362825" y="1903413"/>
            <a:ext cx="1733550" cy="1016000"/>
          </a:xfrm>
          <a:prstGeom prst="rect">
            <a:avLst/>
          </a:prstGeom>
          <a:noFill/>
          <a:ln w="9525">
            <a:noFill/>
            <a:miter lim="800000"/>
            <a:headEnd/>
            <a:tailEnd/>
          </a:ln>
        </p:spPr>
        <p:txBody>
          <a:bodyPr>
            <a:spAutoFit/>
          </a:bodyPr>
          <a:lstStyle/>
          <a:p>
            <a:r>
              <a:rPr lang="en-US" sz="2000">
                <a:solidFill>
                  <a:schemeClr val="tx1"/>
                </a:solidFill>
              </a:rPr>
              <a:t>Bays </a:t>
            </a:r>
          </a:p>
          <a:p>
            <a:r>
              <a:rPr lang="en-US" sz="2000">
                <a:solidFill>
                  <a:schemeClr val="tx1"/>
                </a:solidFill>
              </a:rPr>
              <a:t>5 &amp; 8 </a:t>
            </a:r>
          </a:p>
          <a:p>
            <a:r>
              <a:rPr lang="en-US" sz="2000">
                <a:solidFill>
                  <a:schemeClr val="tx1"/>
                </a:solidFill>
              </a:rPr>
              <a:t>Only</a:t>
            </a:r>
          </a:p>
        </p:txBody>
      </p:sp>
      <p:sp>
        <p:nvSpPr>
          <p:cNvPr id="104474" name="TextBox 26"/>
          <p:cNvSpPr txBox="1">
            <a:spLocks noChangeArrowheads="1"/>
          </p:cNvSpPr>
          <p:nvPr/>
        </p:nvSpPr>
        <p:spPr bwMode="auto">
          <a:xfrm>
            <a:off x="2800350" y="150813"/>
            <a:ext cx="1163638" cy="460375"/>
          </a:xfrm>
          <a:prstGeom prst="rect">
            <a:avLst/>
          </a:prstGeom>
          <a:noFill/>
          <a:ln w="9525">
            <a:noFill/>
            <a:miter lim="800000"/>
            <a:headEnd/>
            <a:tailEnd/>
          </a:ln>
        </p:spPr>
        <p:txBody>
          <a:bodyPr>
            <a:spAutoFit/>
          </a:bodyPr>
          <a:lstStyle/>
          <a:p>
            <a:r>
              <a:rPr lang="en-US">
                <a:solidFill>
                  <a:srgbClr val="0000FF"/>
                </a:solidFill>
              </a:rPr>
              <a:t>Q4 Comparator</a:t>
            </a:r>
          </a:p>
        </p:txBody>
      </p:sp>
      <p:cxnSp>
        <p:nvCxnSpPr>
          <p:cNvPr id="29" name="Straight Arrow Connector 28"/>
          <p:cNvCxnSpPr>
            <a:stCxn id="104474" idx="2"/>
          </p:cNvCxnSpPr>
          <p:nvPr/>
        </p:nvCxnSpPr>
        <p:spPr>
          <a:xfrm>
            <a:off x="3382963" y="611188"/>
            <a:ext cx="549275" cy="379412"/>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04476" name="TextBox 31"/>
          <p:cNvSpPr txBox="1">
            <a:spLocks noChangeArrowheads="1"/>
          </p:cNvSpPr>
          <p:nvPr/>
        </p:nvSpPr>
        <p:spPr bwMode="auto">
          <a:xfrm>
            <a:off x="6096000" y="1765300"/>
            <a:ext cx="868363" cy="461963"/>
          </a:xfrm>
          <a:prstGeom prst="rect">
            <a:avLst/>
          </a:prstGeom>
          <a:noFill/>
          <a:ln w="9525">
            <a:noFill/>
            <a:miter lim="800000"/>
            <a:headEnd/>
            <a:tailEnd/>
          </a:ln>
        </p:spPr>
        <p:txBody>
          <a:bodyPr>
            <a:spAutoFit/>
          </a:bodyPr>
          <a:lstStyle/>
          <a:p>
            <a:r>
              <a:rPr lang="en-US">
                <a:solidFill>
                  <a:srgbClr val="0000FF"/>
                </a:solidFill>
              </a:rPr>
              <a:t>Trip Relay</a:t>
            </a:r>
          </a:p>
        </p:txBody>
      </p:sp>
      <p:cxnSp>
        <p:nvCxnSpPr>
          <p:cNvPr id="33" name="Straight Arrow Connector 32"/>
          <p:cNvCxnSpPr>
            <a:endCxn id="104476" idx="1"/>
          </p:cNvCxnSpPr>
          <p:nvPr/>
        </p:nvCxnSpPr>
        <p:spPr>
          <a:xfrm flipH="1">
            <a:off x="6096000" y="1957388"/>
            <a:ext cx="319088" cy="39687"/>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04478" name="TextBox 34"/>
          <p:cNvSpPr txBox="1">
            <a:spLocks noChangeArrowheads="1"/>
          </p:cNvSpPr>
          <p:nvPr/>
        </p:nvSpPr>
        <p:spPr bwMode="auto">
          <a:xfrm>
            <a:off x="6248400" y="5113338"/>
            <a:ext cx="868363" cy="461962"/>
          </a:xfrm>
          <a:prstGeom prst="rect">
            <a:avLst/>
          </a:prstGeom>
          <a:noFill/>
          <a:ln w="9525">
            <a:noFill/>
            <a:miter lim="800000"/>
            <a:headEnd/>
            <a:tailEnd/>
          </a:ln>
        </p:spPr>
        <p:txBody>
          <a:bodyPr>
            <a:spAutoFit/>
          </a:bodyPr>
          <a:lstStyle/>
          <a:p>
            <a:r>
              <a:rPr lang="en-US">
                <a:solidFill>
                  <a:srgbClr val="0000FF"/>
                </a:solidFill>
              </a:rPr>
              <a:t>Trip Relay</a:t>
            </a:r>
          </a:p>
        </p:txBody>
      </p:sp>
      <p:cxnSp>
        <p:nvCxnSpPr>
          <p:cNvPr id="36" name="Straight Arrow Connector 35"/>
          <p:cNvCxnSpPr/>
          <p:nvPr/>
        </p:nvCxnSpPr>
        <p:spPr>
          <a:xfrm flipH="1" flipV="1">
            <a:off x="6096000" y="4953000"/>
            <a:ext cx="457200" cy="390525"/>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04480" name="TextBox 39"/>
          <p:cNvSpPr txBox="1">
            <a:spLocks noChangeArrowheads="1"/>
          </p:cNvSpPr>
          <p:nvPr/>
        </p:nvSpPr>
        <p:spPr bwMode="auto">
          <a:xfrm>
            <a:off x="2800350" y="6019800"/>
            <a:ext cx="1131888" cy="461963"/>
          </a:xfrm>
          <a:prstGeom prst="rect">
            <a:avLst/>
          </a:prstGeom>
          <a:noFill/>
          <a:ln w="9525">
            <a:noFill/>
            <a:miter lim="800000"/>
            <a:headEnd/>
            <a:tailEnd/>
          </a:ln>
        </p:spPr>
        <p:txBody>
          <a:bodyPr>
            <a:spAutoFit/>
          </a:bodyPr>
          <a:lstStyle/>
          <a:p>
            <a:r>
              <a:rPr lang="en-US">
                <a:solidFill>
                  <a:srgbClr val="0000FF"/>
                </a:solidFill>
              </a:rPr>
              <a:t>Q1 Comparator</a:t>
            </a:r>
          </a:p>
        </p:txBody>
      </p:sp>
      <p:cxnSp>
        <p:nvCxnSpPr>
          <p:cNvPr id="41" name="Straight Arrow Connector 40"/>
          <p:cNvCxnSpPr/>
          <p:nvPr/>
        </p:nvCxnSpPr>
        <p:spPr>
          <a:xfrm flipV="1">
            <a:off x="3535363" y="5821363"/>
            <a:ext cx="428625" cy="280987"/>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04482" name="TextBox 42"/>
          <p:cNvSpPr txBox="1">
            <a:spLocks noChangeArrowheads="1"/>
          </p:cNvSpPr>
          <p:nvPr/>
        </p:nvSpPr>
        <p:spPr bwMode="auto">
          <a:xfrm>
            <a:off x="3821113" y="4318000"/>
            <a:ext cx="914400" cy="460375"/>
          </a:xfrm>
          <a:prstGeom prst="rect">
            <a:avLst/>
          </a:prstGeom>
          <a:noFill/>
          <a:ln w="9525">
            <a:noFill/>
            <a:miter lim="800000"/>
            <a:headEnd/>
            <a:tailEnd/>
          </a:ln>
        </p:spPr>
        <p:txBody>
          <a:bodyPr>
            <a:spAutoFit/>
          </a:bodyPr>
          <a:lstStyle/>
          <a:p>
            <a:r>
              <a:rPr lang="en-US">
                <a:solidFill>
                  <a:srgbClr val="0000FF"/>
                </a:solidFill>
              </a:rPr>
              <a:t>+ GND Light</a:t>
            </a:r>
          </a:p>
        </p:txBody>
      </p:sp>
      <p:sp>
        <p:nvSpPr>
          <p:cNvPr id="104483" name="TextBox 43"/>
          <p:cNvSpPr txBox="1">
            <a:spLocks noChangeArrowheads="1"/>
          </p:cNvSpPr>
          <p:nvPr/>
        </p:nvSpPr>
        <p:spPr bwMode="auto">
          <a:xfrm>
            <a:off x="3892550" y="2011363"/>
            <a:ext cx="762000" cy="460375"/>
          </a:xfrm>
          <a:prstGeom prst="rect">
            <a:avLst/>
          </a:prstGeom>
          <a:noFill/>
          <a:ln w="9525">
            <a:noFill/>
            <a:miter lim="800000"/>
            <a:headEnd/>
            <a:tailEnd/>
          </a:ln>
        </p:spPr>
        <p:txBody>
          <a:bodyPr>
            <a:spAutoFit/>
          </a:bodyPr>
          <a:lstStyle/>
          <a:p>
            <a:r>
              <a:rPr lang="en-US">
                <a:solidFill>
                  <a:srgbClr val="0000FF"/>
                </a:solidFill>
              </a:rPr>
              <a:t>- GND Light</a:t>
            </a:r>
          </a:p>
        </p:txBody>
      </p:sp>
      <p:cxnSp>
        <p:nvCxnSpPr>
          <p:cNvPr id="45" name="Straight Arrow Connector 44"/>
          <p:cNvCxnSpPr/>
          <p:nvPr/>
        </p:nvCxnSpPr>
        <p:spPr>
          <a:xfrm>
            <a:off x="4459288" y="2227263"/>
            <a:ext cx="276225" cy="0"/>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47" name="Straight Arrow Connector 46"/>
          <p:cNvCxnSpPr/>
          <p:nvPr/>
        </p:nvCxnSpPr>
        <p:spPr>
          <a:xfrm>
            <a:off x="4489450" y="4608513"/>
            <a:ext cx="274638" cy="0"/>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38" name="TextBox 37"/>
          <p:cNvSpPr txBox="1"/>
          <p:nvPr/>
        </p:nvSpPr>
        <p:spPr>
          <a:xfrm>
            <a:off x="238125" y="6294438"/>
            <a:ext cx="1381125" cy="461665"/>
          </a:xfrm>
          <a:prstGeom prst="rect">
            <a:avLst/>
          </a:prstGeom>
          <a:noFill/>
        </p:spPr>
        <p:txBody>
          <a:bodyPr wrap="square" rtlCol="0">
            <a:spAutoFit/>
          </a:bodyPr>
          <a:lstStyle/>
          <a:p>
            <a:r>
              <a:rPr lang="en-US" sz="2400" dirty="0" smtClean="0">
                <a:solidFill>
                  <a:schemeClr val="bg1"/>
                </a:solidFill>
              </a:rPr>
              <a:t>Pg. 36</a:t>
            </a:r>
            <a:endParaRPr lang="en-US" sz="2400" dirty="0">
              <a:solidFill>
                <a:schemeClr val="bg1"/>
              </a:solidFill>
            </a:endParaRPr>
          </a:p>
        </p:txBody>
      </p:sp>
    </p:spTree>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5474" name="Picture 2" descr="K:\MAINT\I&amp;C\NID18 ESFAS\GRAPHICS\ESFAS power supply.JPG"/>
          <p:cNvPicPr>
            <a:picLocks noChangeAspect="1" noChangeArrowheads="1"/>
          </p:cNvPicPr>
          <p:nvPr/>
        </p:nvPicPr>
        <p:blipFill>
          <a:blip r:embed="rId2" cstate="print"/>
          <a:srcRect/>
          <a:stretch>
            <a:fillRect/>
          </a:stretch>
        </p:blipFill>
        <p:spPr bwMode="auto">
          <a:xfrm>
            <a:off x="3829050" y="-228600"/>
            <a:ext cx="5314950" cy="7086600"/>
          </a:xfrm>
          <a:prstGeom prst="rect">
            <a:avLst/>
          </a:prstGeom>
          <a:noFill/>
          <a:ln w="9525">
            <a:noFill/>
            <a:miter lim="800000"/>
            <a:headEnd/>
            <a:tailEnd/>
          </a:ln>
        </p:spPr>
      </p:pic>
      <p:sp>
        <p:nvSpPr>
          <p:cNvPr id="105475" name="TextBox 3"/>
          <p:cNvSpPr txBox="1">
            <a:spLocks noChangeArrowheads="1"/>
          </p:cNvSpPr>
          <p:nvPr/>
        </p:nvSpPr>
        <p:spPr bwMode="auto">
          <a:xfrm>
            <a:off x="4572000" y="1001713"/>
            <a:ext cx="1219200" cy="277812"/>
          </a:xfrm>
          <a:prstGeom prst="rect">
            <a:avLst/>
          </a:prstGeom>
          <a:noFill/>
          <a:ln w="9525">
            <a:noFill/>
            <a:miter lim="800000"/>
            <a:headEnd/>
            <a:tailEnd/>
          </a:ln>
        </p:spPr>
        <p:txBody>
          <a:bodyPr>
            <a:spAutoFit/>
          </a:bodyPr>
          <a:lstStyle/>
          <a:p>
            <a:r>
              <a:rPr lang="en-US">
                <a:solidFill>
                  <a:schemeClr val="bg1"/>
                </a:solidFill>
              </a:rPr>
              <a:t>K_1 Relay</a:t>
            </a:r>
          </a:p>
        </p:txBody>
      </p:sp>
      <p:sp>
        <p:nvSpPr>
          <p:cNvPr id="105476" name="TextBox 4"/>
          <p:cNvSpPr txBox="1">
            <a:spLocks noChangeArrowheads="1"/>
          </p:cNvSpPr>
          <p:nvPr/>
        </p:nvSpPr>
        <p:spPr bwMode="auto">
          <a:xfrm>
            <a:off x="3962400" y="1279525"/>
            <a:ext cx="1219200" cy="461963"/>
          </a:xfrm>
          <a:prstGeom prst="rect">
            <a:avLst/>
          </a:prstGeom>
          <a:noFill/>
          <a:ln w="9525">
            <a:noFill/>
            <a:miter lim="800000"/>
            <a:headEnd/>
            <a:tailEnd/>
          </a:ln>
        </p:spPr>
        <p:txBody>
          <a:bodyPr>
            <a:spAutoFit/>
          </a:bodyPr>
          <a:lstStyle/>
          <a:p>
            <a:r>
              <a:rPr lang="en-US">
                <a:solidFill>
                  <a:schemeClr val="bg1"/>
                </a:solidFill>
              </a:rPr>
              <a:t>DS_1 Indicator</a:t>
            </a:r>
          </a:p>
        </p:txBody>
      </p:sp>
      <p:sp>
        <p:nvSpPr>
          <p:cNvPr id="105477" name="TextBox 5"/>
          <p:cNvSpPr txBox="1">
            <a:spLocks noChangeArrowheads="1"/>
          </p:cNvSpPr>
          <p:nvPr/>
        </p:nvSpPr>
        <p:spPr bwMode="auto">
          <a:xfrm>
            <a:off x="5410200" y="1141413"/>
            <a:ext cx="1219200" cy="460375"/>
          </a:xfrm>
          <a:prstGeom prst="rect">
            <a:avLst/>
          </a:prstGeom>
          <a:noFill/>
          <a:ln w="9525">
            <a:noFill/>
            <a:miter lim="800000"/>
            <a:headEnd/>
            <a:tailEnd/>
          </a:ln>
        </p:spPr>
        <p:txBody>
          <a:bodyPr>
            <a:spAutoFit/>
          </a:bodyPr>
          <a:lstStyle/>
          <a:p>
            <a:r>
              <a:rPr lang="en-US">
                <a:solidFill>
                  <a:schemeClr val="bg1"/>
                </a:solidFill>
              </a:rPr>
              <a:t>Shunt Test Jacks</a:t>
            </a:r>
          </a:p>
        </p:txBody>
      </p:sp>
      <p:sp>
        <p:nvSpPr>
          <p:cNvPr id="105478" name="TextBox 6"/>
          <p:cNvSpPr txBox="1">
            <a:spLocks noChangeArrowheads="1"/>
          </p:cNvSpPr>
          <p:nvPr/>
        </p:nvSpPr>
        <p:spPr bwMode="auto">
          <a:xfrm>
            <a:off x="5029200" y="4648200"/>
            <a:ext cx="1219200" cy="461963"/>
          </a:xfrm>
          <a:prstGeom prst="rect">
            <a:avLst/>
          </a:prstGeom>
          <a:noFill/>
          <a:ln w="9525">
            <a:noFill/>
            <a:miter lim="800000"/>
            <a:headEnd/>
            <a:tailEnd/>
          </a:ln>
        </p:spPr>
        <p:txBody>
          <a:bodyPr>
            <a:spAutoFit/>
          </a:bodyPr>
          <a:lstStyle/>
          <a:p>
            <a:r>
              <a:rPr lang="en-US">
                <a:solidFill>
                  <a:schemeClr val="bg1"/>
                </a:solidFill>
              </a:rPr>
              <a:t>Ground Detector</a:t>
            </a:r>
          </a:p>
        </p:txBody>
      </p:sp>
      <p:sp>
        <p:nvSpPr>
          <p:cNvPr id="105479" name="TextBox 7"/>
          <p:cNvSpPr txBox="1">
            <a:spLocks noChangeArrowheads="1"/>
          </p:cNvSpPr>
          <p:nvPr/>
        </p:nvSpPr>
        <p:spPr bwMode="auto">
          <a:xfrm>
            <a:off x="457200" y="301625"/>
            <a:ext cx="2895600" cy="1570037"/>
          </a:xfrm>
          <a:prstGeom prst="rect">
            <a:avLst/>
          </a:prstGeom>
          <a:noFill/>
          <a:ln w="9525">
            <a:noFill/>
            <a:miter lim="800000"/>
            <a:headEnd/>
            <a:tailEnd/>
          </a:ln>
        </p:spPr>
        <p:txBody>
          <a:bodyPr>
            <a:spAutoFit/>
          </a:bodyPr>
          <a:lstStyle/>
          <a:p>
            <a:r>
              <a:rPr lang="en-US" sz="3200" dirty="0">
                <a:solidFill>
                  <a:schemeClr val="tx1"/>
                </a:solidFill>
              </a:rPr>
              <a:t>DC Power Supply Assembly</a:t>
            </a:r>
          </a:p>
        </p:txBody>
      </p:sp>
      <p:sp>
        <p:nvSpPr>
          <p:cNvPr id="105480" name="TextBox 8"/>
          <p:cNvSpPr txBox="1">
            <a:spLocks noChangeArrowheads="1"/>
          </p:cNvSpPr>
          <p:nvPr/>
        </p:nvSpPr>
        <p:spPr bwMode="auto">
          <a:xfrm>
            <a:off x="457200" y="5570537"/>
            <a:ext cx="2667000" cy="830263"/>
          </a:xfrm>
          <a:prstGeom prst="rect">
            <a:avLst/>
          </a:prstGeom>
          <a:noFill/>
          <a:ln w="9525">
            <a:noFill/>
            <a:miter lim="800000"/>
            <a:headEnd/>
            <a:tailEnd/>
          </a:ln>
        </p:spPr>
        <p:txBody>
          <a:bodyPr>
            <a:spAutoFit/>
          </a:bodyPr>
          <a:lstStyle/>
          <a:p>
            <a:r>
              <a:rPr lang="en-US" sz="2400">
                <a:solidFill>
                  <a:schemeClr val="tx1"/>
                </a:solidFill>
              </a:rPr>
              <a:t>N001-1306-80</a:t>
            </a:r>
          </a:p>
          <a:p>
            <a:r>
              <a:rPr lang="en-US" sz="2400">
                <a:solidFill>
                  <a:schemeClr val="tx1"/>
                </a:solidFill>
              </a:rPr>
              <a:t>Sheet 13</a:t>
            </a:r>
          </a:p>
        </p:txBody>
      </p:sp>
      <p:sp>
        <p:nvSpPr>
          <p:cNvPr id="105481" name="TextBox 9"/>
          <p:cNvSpPr txBox="1">
            <a:spLocks noChangeArrowheads="1"/>
          </p:cNvSpPr>
          <p:nvPr/>
        </p:nvSpPr>
        <p:spPr bwMode="auto">
          <a:xfrm>
            <a:off x="5448300" y="3659188"/>
            <a:ext cx="685800" cy="461962"/>
          </a:xfrm>
          <a:prstGeom prst="rect">
            <a:avLst/>
          </a:prstGeom>
          <a:noFill/>
          <a:ln w="9525">
            <a:noFill/>
            <a:miter lim="800000"/>
            <a:headEnd/>
            <a:tailEnd/>
          </a:ln>
        </p:spPr>
        <p:txBody>
          <a:bodyPr>
            <a:spAutoFit/>
          </a:bodyPr>
          <a:lstStyle/>
          <a:p>
            <a:r>
              <a:rPr lang="en-US">
                <a:solidFill>
                  <a:schemeClr val="bg1"/>
                </a:solidFill>
              </a:rPr>
              <a:t>CR_1 Diode</a:t>
            </a:r>
          </a:p>
        </p:txBody>
      </p:sp>
      <p:sp>
        <p:nvSpPr>
          <p:cNvPr id="105482" name="TextBox 10"/>
          <p:cNvSpPr txBox="1">
            <a:spLocks noChangeArrowheads="1"/>
          </p:cNvSpPr>
          <p:nvPr/>
        </p:nvSpPr>
        <p:spPr bwMode="auto">
          <a:xfrm>
            <a:off x="3810000" y="6316663"/>
            <a:ext cx="1219200" cy="461962"/>
          </a:xfrm>
          <a:prstGeom prst="rect">
            <a:avLst/>
          </a:prstGeom>
          <a:noFill/>
          <a:ln w="9525">
            <a:noFill/>
            <a:miter lim="800000"/>
            <a:headEnd/>
            <a:tailEnd/>
          </a:ln>
        </p:spPr>
        <p:txBody>
          <a:bodyPr>
            <a:spAutoFit/>
          </a:bodyPr>
          <a:lstStyle/>
          <a:p>
            <a:r>
              <a:rPr lang="en-US">
                <a:solidFill>
                  <a:schemeClr val="bg1"/>
                </a:solidFill>
              </a:rPr>
              <a:t>Power Supply Breaker</a:t>
            </a:r>
          </a:p>
        </p:txBody>
      </p:sp>
      <p:sp>
        <p:nvSpPr>
          <p:cNvPr id="105483" name="TextBox 11"/>
          <p:cNvSpPr txBox="1">
            <a:spLocks noChangeArrowheads="1"/>
          </p:cNvSpPr>
          <p:nvPr/>
        </p:nvSpPr>
        <p:spPr bwMode="auto">
          <a:xfrm>
            <a:off x="5410200" y="2514600"/>
            <a:ext cx="685800" cy="276225"/>
          </a:xfrm>
          <a:prstGeom prst="rect">
            <a:avLst/>
          </a:prstGeom>
          <a:noFill/>
          <a:ln w="9525">
            <a:noFill/>
            <a:miter lim="800000"/>
            <a:headEnd/>
            <a:tailEnd/>
          </a:ln>
        </p:spPr>
        <p:txBody>
          <a:bodyPr>
            <a:spAutoFit/>
          </a:bodyPr>
          <a:lstStyle/>
          <a:p>
            <a:r>
              <a:rPr lang="en-US">
                <a:solidFill>
                  <a:schemeClr val="bg1"/>
                </a:solidFill>
              </a:rPr>
              <a:t>Q_1</a:t>
            </a:r>
          </a:p>
        </p:txBody>
      </p:sp>
    </p:spTree>
  </p:cSld>
  <p:clrMapOvr>
    <a:masterClrMapping/>
  </p:clrMapOvr>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62" name="Picture 2" descr="Test Panel"/>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3" name="TextBox 2"/>
          <p:cNvSpPr txBox="1"/>
          <p:nvPr/>
        </p:nvSpPr>
        <p:spPr>
          <a:xfrm>
            <a:off x="238125" y="6294438"/>
            <a:ext cx="1381125" cy="461665"/>
          </a:xfrm>
          <a:prstGeom prst="rect">
            <a:avLst/>
          </a:prstGeom>
          <a:noFill/>
        </p:spPr>
        <p:txBody>
          <a:bodyPr wrap="square" rtlCol="0">
            <a:spAutoFit/>
          </a:bodyPr>
          <a:lstStyle/>
          <a:p>
            <a:r>
              <a:rPr lang="en-US" sz="2400" dirty="0" smtClean="0">
                <a:solidFill>
                  <a:schemeClr val="bg1"/>
                </a:solidFill>
              </a:rPr>
              <a:t>Pg. 37</a:t>
            </a:r>
            <a:endParaRPr lang="en-US" sz="2400" dirty="0">
              <a:solidFill>
                <a:schemeClr val="bg1"/>
              </a:solidFill>
            </a:endParaRPr>
          </a:p>
        </p:txBody>
      </p:sp>
    </p:spTree>
  </p:cSld>
  <p:clrMapOvr>
    <a:masterClrMapping/>
  </p:clrMapOvr>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3186" name="Picture 2"/>
          <p:cNvPicPr>
            <a:picLocks noChangeAspect="1" noChangeArrowheads="1"/>
          </p:cNvPicPr>
          <p:nvPr/>
        </p:nvPicPr>
        <p:blipFill>
          <a:blip r:embed="rId2" cstate="print"/>
          <a:srcRect/>
          <a:stretch>
            <a:fillRect/>
          </a:stretch>
        </p:blipFill>
        <p:spPr bwMode="auto">
          <a:xfrm>
            <a:off x="-15875" y="1076325"/>
            <a:ext cx="9159875" cy="5781675"/>
          </a:xfrm>
          <a:prstGeom prst="rect">
            <a:avLst/>
          </a:prstGeom>
          <a:noFill/>
          <a:ln w="9525" algn="ctr">
            <a:noFill/>
            <a:miter lim="800000"/>
            <a:headEnd/>
            <a:tailEnd/>
          </a:ln>
        </p:spPr>
      </p:pic>
      <p:sp>
        <p:nvSpPr>
          <p:cNvPr id="3" name="Oval 2"/>
          <p:cNvSpPr/>
          <p:nvPr/>
        </p:nvSpPr>
        <p:spPr>
          <a:xfrm>
            <a:off x="0" y="1219200"/>
            <a:ext cx="609600" cy="1676400"/>
          </a:xfrm>
          <a:prstGeom prst="ellipse">
            <a:avLst/>
          </a:prstGeom>
          <a:solidFill>
            <a:srgbClr val="FFFF00">
              <a:alpha val="48000"/>
            </a:srgb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en-US"/>
          </a:p>
        </p:txBody>
      </p:sp>
      <p:sp>
        <p:nvSpPr>
          <p:cNvPr id="93188" name="TextBox 3"/>
          <p:cNvSpPr txBox="1">
            <a:spLocks noChangeArrowheads="1"/>
          </p:cNvSpPr>
          <p:nvPr/>
        </p:nvSpPr>
        <p:spPr bwMode="auto">
          <a:xfrm>
            <a:off x="1752600" y="227013"/>
            <a:ext cx="5638800" cy="584200"/>
          </a:xfrm>
          <a:prstGeom prst="rect">
            <a:avLst/>
          </a:prstGeom>
          <a:noFill/>
          <a:ln w="9525">
            <a:noFill/>
            <a:miter lim="800000"/>
            <a:headEnd/>
            <a:tailEnd/>
          </a:ln>
        </p:spPr>
        <p:txBody>
          <a:bodyPr>
            <a:spAutoFit/>
          </a:bodyPr>
          <a:lstStyle/>
          <a:p>
            <a:r>
              <a:rPr lang="en-US" sz="3200" dirty="0">
                <a:solidFill>
                  <a:schemeClr val="tx1"/>
                </a:solidFill>
              </a:rPr>
              <a:t>Individual Relay Test Circuit</a:t>
            </a:r>
          </a:p>
        </p:txBody>
      </p:sp>
      <p:grpSp>
        <p:nvGrpSpPr>
          <p:cNvPr id="2" name="Group 14"/>
          <p:cNvGrpSpPr>
            <a:grpSpLocks/>
          </p:cNvGrpSpPr>
          <p:nvPr/>
        </p:nvGrpSpPr>
        <p:grpSpPr bwMode="auto">
          <a:xfrm>
            <a:off x="5924550" y="3505200"/>
            <a:ext cx="1466850" cy="2165350"/>
            <a:chOff x="5924550" y="3505200"/>
            <a:chExt cx="1466850" cy="2165866"/>
          </a:xfrm>
        </p:grpSpPr>
        <p:sp>
          <p:nvSpPr>
            <p:cNvPr id="93196" name="TextBox 11"/>
            <p:cNvSpPr txBox="1">
              <a:spLocks noChangeArrowheads="1"/>
            </p:cNvSpPr>
            <p:nvPr/>
          </p:nvSpPr>
          <p:spPr bwMode="auto">
            <a:xfrm>
              <a:off x="5924550" y="3505200"/>
              <a:ext cx="419100" cy="184666"/>
            </a:xfrm>
            <a:prstGeom prst="rect">
              <a:avLst/>
            </a:prstGeom>
            <a:solidFill>
              <a:srgbClr val="FFA500">
                <a:alpha val="67842"/>
              </a:srgbClr>
            </a:solidFill>
            <a:ln w="9525">
              <a:noFill/>
              <a:miter lim="800000"/>
              <a:headEnd/>
              <a:tailEnd/>
            </a:ln>
          </p:spPr>
          <p:txBody>
            <a:bodyPr>
              <a:spAutoFit/>
            </a:bodyPr>
            <a:lstStyle/>
            <a:p>
              <a:r>
                <a:rPr lang="en-US" sz="600">
                  <a:solidFill>
                    <a:schemeClr val="bg1"/>
                  </a:solidFill>
                </a:rPr>
                <a:t>LK2</a:t>
              </a:r>
            </a:p>
          </p:txBody>
        </p:sp>
        <p:sp>
          <p:nvSpPr>
            <p:cNvPr id="93197" name="TextBox 12"/>
            <p:cNvSpPr txBox="1">
              <a:spLocks noChangeArrowheads="1"/>
            </p:cNvSpPr>
            <p:nvPr/>
          </p:nvSpPr>
          <p:spPr bwMode="auto">
            <a:xfrm>
              <a:off x="6972300" y="4876800"/>
              <a:ext cx="419100" cy="184666"/>
            </a:xfrm>
            <a:prstGeom prst="rect">
              <a:avLst/>
            </a:prstGeom>
            <a:solidFill>
              <a:srgbClr val="FFA500">
                <a:alpha val="67842"/>
              </a:srgbClr>
            </a:solidFill>
            <a:ln w="9525">
              <a:noFill/>
              <a:miter lim="800000"/>
              <a:headEnd/>
              <a:tailEnd/>
            </a:ln>
          </p:spPr>
          <p:txBody>
            <a:bodyPr>
              <a:spAutoFit/>
            </a:bodyPr>
            <a:lstStyle/>
            <a:p>
              <a:r>
                <a:rPr lang="en-US" sz="600">
                  <a:solidFill>
                    <a:schemeClr val="bg1"/>
                  </a:solidFill>
                </a:rPr>
                <a:t>LK2</a:t>
              </a:r>
            </a:p>
          </p:txBody>
        </p:sp>
        <p:sp>
          <p:nvSpPr>
            <p:cNvPr id="93198" name="TextBox 13"/>
            <p:cNvSpPr txBox="1">
              <a:spLocks noChangeArrowheads="1"/>
            </p:cNvSpPr>
            <p:nvPr/>
          </p:nvSpPr>
          <p:spPr bwMode="auto">
            <a:xfrm>
              <a:off x="5981700" y="5486400"/>
              <a:ext cx="419100" cy="184666"/>
            </a:xfrm>
            <a:prstGeom prst="rect">
              <a:avLst/>
            </a:prstGeom>
            <a:solidFill>
              <a:srgbClr val="FFA500">
                <a:alpha val="67842"/>
              </a:srgbClr>
            </a:solidFill>
            <a:ln w="9525">
              <a:noFill/>
              <a:miter lim="800000"/>
              <a:headEnd/>
              <a:tailEnd/>
            </a:ln>
          </p:spPr>
          <p:txBody>
            <a:bodyPr>
              <a:spAutoFit/>
            </a:bodyPr>
            <a:lstStyle/>
            <a:p>
              <a:r>
                <a:rPr lang="en-US" sz="600">
                  <a:solidFill>
                    <a:schemeClr val="bg1"/>
                  </a:solidFill>
                </a:rPr>
                <a:t>LK2</a:t>
              </a:r>
            </a:p>
          </p:txBody>
        </p:sp>
      </p:grpSp>
      <p:grpSp>
        <p:nvGrpSpPr>
          <p:cNvPr id="4" name="Group 16"/>
          <p:cNvGrpSpPr>
            <a:grpSpLocks/>
          </p:cNvGrpSpPr>
          <p:nvPr/>
        </p:nvGrpSpPr>
        <p:grpSpPr bwMode="auto">
          <a:xfrm>
            <a:off x="6191250" y="2803525"/>
            <a:ext cx="1200150" cy="1419225"/>
            <a:chOff x="6191250" y="2803267"/>
            <a:chExt cx="1200150" cy="1419999"/>
          </a:xfrm>
        </p:grpSpPr>
        <p:grpSp>
          <p:nvGrpSpPr>
            <p:cNvPr id="5" name="Group 10"/>
            <p:cNvGrpSpPr>
              <a:grpSpLocks/>
            </p:cNvGrpSpPr>
            <p:nvPr/>
          </p:nvGrpSpPr>
          <p:grpSpPr bwMode="auto">
            <a:xfrm>
              <a:off x="6191250" y="2803267"/>
              <a:ext cx="628650" cy="1419999"/>
              <a:chOff x="6191250" y="2803267"/>
              <a:chExt cx="628650" cy="1419999"/>
            </a:xfrm>
          </p:grpSpPr>
          <p:sp>
            <p:nvSpPr>
              <p:cNvPr id="93193" name="TextBox 7"/>
              <p:cNvSpPr txBox="1">
                <a:spLocks noChangeArrowheads="1"/>
              </p:cNvSpPr>
              <p:nvPr/>
            </p:nvSpPr>
            <p:spPr bwMode="auto">
              <a:xfrm>
                <a:off x="6400800" y="2803267"/>
                <a:ext cx="419100" cy="184666"/>
              </a:xfrm>
              <a:prstGeom prst="rect">
                <a:avLst/>
              </a:prstGeom>
              <a:solidFill>
                <a:srgbClr val="FF0000">
                  <a:alpha val="67842"/>
                </a:srgbClr>
              </a:solidFill>
              <a:ln w="9525">
                <a:noFill/>
                <a:miter lim="800000"/>
                <a:headEnd/>
                <a:tailEnd/>
              </a:ln>
            </p:spPr>
            <p:txBody>
              <a:bodyPr>
                <a:spAutoFit/>
              </a:bodyPr>
              <a:lstStyle/>
              <a:p>
                <a:r>
                  <a:rPr lang="en-US" sz="600">
                    <a:solidFill>
                      <a:schemeClr val="bg1"/>
                    </a:solidFill>
                  </a:rPr>
                  <a:t>AK1</a:t>
                </a:r>
              </a:p>
            </p:txBody>
          </p:sp>
          <p:sp>
            <p:nvSpPr>
              <p:cNvPr id="93194" name="TextBox 8"/>
              <p:cNvSpPr txBox="1">
                <a:spLocks noChangeArrowheads="1"/>
              </p:cNvSpPr>
              <p:nvPr/>
            </p:nvSpPr>
            <p:spPr bwMode="auto">
              <a:xfrm>
                <a:off x="6343650" y="3505200"/>
                <a:ext cx="419100" cy="184666"/>
              </a:xfrm>
              <a:prstGeom prst="rect">
                <a:avLst/>
              </a:prstGeom>
              <a:solidFill>
                <a:srgbClr val="FF0000">
                  <a:alpha val="67842"/>
                </a:srgbClr>
              </a:solidFill>
              <a:ln w="9525">
                <a:noFill/>
                <a:miter lim="800000"/>
                <a:headEnd/>
                <a:tailEnd/>
              </a:ln>
            </p:spPr>
            <p:txBody>
              <a:bodyPr>
                <a:spAutoFit/>
              </a:bodyPr>
              <a:lstStyle/>
              <a:p>
                <a:r>
                  <a:rPr lang="en-US" sz="600">
                    <a:solidFill>
                      <a:schemeClr val="bg1"/>
                    </a:solidFill>
                  </a:rPr>
                  <a:t>AK1</a:t>
                </a:r>
              </a:p>
            </p:txBody>
          </p:sp>
          <p:sp>
            <p:nvSpPr>
              <p:cNvPr id="93195" name="TextBox 9"/>
              <p:cNvSpPr txBox="1">
                <a:spLocks noChangeArrowheads="1"/>
              </p:cNvSpPr>
              <p:nvPr/>
            </p:nvSpPr>
            <p:spPr bwMode="auto">
              <a:xfrm>
                <a:off x="6191250" y="4038600"/>
                <a:ext cx="419100" cy="184666"/>
              </a:xfrm>
              <a:prstGeom prst="rect">
                <a:avLst/>
              </a:prstGeom>
              <a:solidFill>
                <a:srgbClr val="FF0000">
                  <a:alpha val="67842"/>
                </a:srgbClr>
              </a:solidFill>
              <a:ln w="9525">
                <a:noFill/>
                <a:miter lim="800000"/>
                <a:headEnd/>
                <a:tailEnd/>
              </a:ln>
            </p:spPr>
            <p:txBody>
              <a:bodyPr>
                <a:spAutoFit/>
              </a:bodyPr>
              <a:lstStyle/>
              <a:p>
                <a:r>
                  <a:rPr lang="en-US" sz="600">
                    <a:solidFill>
                      <a:schemeClr val="bg1"/>
                    </a:solidFill>
                  </a:rPr>
                  <a:t>AK1</a:t>
                </a:r>
              </a:p>
            </p:txBody>
          </p:sp>
        </p:grpSp>
        <p:sp>
          <p:nvSpPr>
            <p:cNvPr id="93192" name="TextBox 15"/>
            <p:cNvSpPr txBox="1">
              <a:spLocks noChangeArrowheads="1"/>
            </p:cNvSpPr>
            <p:nvPr/>
          </p:nvSpPr>
          <p:spPr bwMode="auto">
            <a:xfrm>
              <a:off x="6972300" y="3946267"/>
              <a:ext cx="419100" cy="184666"/>
            </a:xfrm>
            <a:prstGeom prst="rect">
              <a:avLst/>
            </a:prstGeom>
            <a:solidFill>
              <a:srgbClr val="FF0000">
                <a:alpha val="67842"/>
              </a:srgbClr>
            </a:solidFill>
            <a:ln w="9525">
              <a:noFill/>
              <a:miter lim="800000"/>
              <a:headEnd/>
              <a:tailEnd/>
            </a:ln>
          </p:spPr>
          <p:txBody>
            <a:bodyPr>
              <a:spAutoFit/>
            </a:bodyPr>
            <a:lstStyle/>
            <a:p>
              <a:r>
                <a:rPr lang="en-US" sz="600">
                  <a:solidFill>
                    <a:schemeClr val="bg1"/>
                  </a:solidFill>
                </a:rPr>
                <a:t>AK1</a:t>
              </a: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20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diamond(in)">
                                      <p:cBhvr>
                                        <p:cTn id="12" dur="20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diamond(in)">
                                      <p:cBhvr>
                                        <p:cTn id="1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6498" name="Picture 4"/>
          <p:cNvPicPr>
            <a:picLocks noChangeAspect="1" noChangeArrowheads="1"/>
          </p:cNvPicPr>
          <p:nvPr/>
        </p:nvPicPr>
        <p:blipFill>
          <a:blip r:embed="rId2" cstate="print"/>
          <a:srcRect/>
          <a:stretch>
            <a:fillRect/>
          </a:stretch>
        </p:blipFill>
        <p:spPr bwMode="auto">
          <a:xfrm>
            <a:off x="3895725" y="0"/>
            <a:ext cx="5248275" cy="6858000"/>
          </a:xfrm>
          <a:prstGeom prst="rect">
            <a:avLst/>
          </a:prstGeom>
          <a:noFill/>
          <a:ln w="9525" algn="ctr">
            <a:noFill/>
            <a:miter lim="800000"/>
            <a:headEnd/>
            <a:tailEnd/>
          </a:ln>
        </p:spPr>
      </p:pic>
      <p:sp>
        <p:nvSpPr>
          <p:cNvPr id="106499" name="TextBox 2"/>
          <p:cNvSpPr txBox="1">
            <a:spLocks noChangeArrowheads="1"/>
          </p:cNvSpPr>
          <p:nvPr/>
        </p:nvSpPr>
        <p:spPr bwMode="auto">
          <a:xfrm>
            <a:off x="4114800" y="4881563"/>
            <a:ext cx="762000" cy="461962"/>
          </a:xfrm>
          <a:prstGeom prst="rect">
            <a:avLst/>
          </a:prstGeom>
          <a:noFill/>
          <a:ln w="9525">
            <a:noFill/>
            <a:miter lim="800000"/>
            <a:headEnd/>
            <a:tailEnd/>
          </a:ln>
        </p:spPr>
        <p:txBody>
          <a:bodyPr>
            <a:spAutoFit/>
          </a:bodyPr>
          <a:lstStyle/>
          <a:p>
            <a:r>
              <a:rPr lang="en-US">
                <a:solidFill>
                  <a:schemeClr val="bg1"/>
                </a:solidFill>
              </a:rPr>
              <a:t>Pin 1 +24Vdc</a:t>
            </a:r>
          </a:p>
        </p:txBody>
      </p:sp>
      <p:cxnSp>
        <p:nvCxnSpPr>
          <p:cNvPr id="5" name="Straight Arrow Connector 4"/>
          <p:cNvCxnSpPr/>
          <p:nvPr/>
        </p:nvCxnSpPr>
        <p:spPr>
          <a:xfrm>
            <a:off x="4724400" y="5111750"/>
            <a:ext cx="533400" cy="69850"/>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06501" name="TextBox 10"/>
          <p:cNvSpPr txBox="1">
            <a:spLocks noChangeArrowheads="1"/>
          </p:cNvSpPr>
          <p:nvPr/>
        </p:nvSpPr>
        <p:spPr bwMode="auto">
          <a:xfrm>
            <a:off x="0" y="1066800"/>
            <a:ext cx="3895725" cy="1446213"/>
          </a:xfrm>
          <a:prstGeom prst="rect">
            <a:avLst/>
          </a:prstGeom>
          <a:noFill/>
          <a:ln w="9525">
            <a:noFill/>
            <a:miter lim="800000"/>
            <a:headEnd/>
            <a:tailEnd/>
          </a:ln>
        </p:spPr>
        <p:txBody>
          <a:bodyPr>
            <a:spAutoFit/>
          </a:bodyPr>
          <a:lstStyle/>
          <a:p>
            <a:r>
              <a:rPr lang="en-US" sz="4400" dirty="0">
                <a:solidFill>
                  <a:schemeClr val="tx1"/>
                </a:solidFill>
              </a:rPr>
              <a:t>Annunciator Assemblies</a:t>
            </a:r>
          </a:p>
        </p:txBody>
      </p:sp>
      <p:sp>
        <p:nvSpPr>
          <p:cNvPr id="106502" name="TextBox 11"/>
          <p:cNvSpPr txBox="1">
            <a:spLocks noChangeArrowheads="1"/>
          </p:cNvSpPr>
          <p:nvPr/>
        </p:nvSpPr>
        <p:spPr bwMode="auto">
          <a:xfrm>
            <a:off x="4114800" y="1447800"/>
            <a:ext cx="762000" cy="646113"/>
          </a:xfrm>
          <a:prstGeom prst="rect">
            <a:avLst/>
          </a:prstGeom>
          <a:noFill/>
          <a:ln w="9525">
            <a:noFill/>
            <a:miter lim="800000"/>
            <a:headEnd/>
            <a:tailEnd/>
          </a:ln>
        </p:spPr>
        <p:txBody>
          <a:bodyPr>
            <a:spAutoFit/>
          </a:bodyPr>
          <a:lstStyle/>
          <a:p>
            <a:r>
              <a:rPr lang="en-US">
                <a:solidFill>
                  <a:schemeClr val="bg1"/>
                </a:solidFill>
              </a:rPr>
              <a:t>Bay 6 </a:t>
            </a:r>
          </a:p>
          <a:p>
            <a:r>
              <a:rPr lang="en-US">
                <a:solidFill>
                  <a:schemeClr val="bg1"/>
                </a:solidFill>
              </a:rPr>
              <a:t>&amp; </a:t>
            </a:r>
          </a:p>
          <a:p>
            <a:r>
              <a:rPr lang="en-US">
                <a:solidFill>
                  <a:schemeClr val="bg1"/>
                </a:solidFill>
              </a:rPr>
              <a:t>Bay 7</a:t>
            </a:r>
          </a:p>
        </p:txBody>
      </p:sp>
      <p:sp>
        <p:nvSpPr>
          <p:cNvPr id="106503" name="TextBox 12"/>
          <p:cNvSpPr txBox="1">
            <a:spLocks noChangeArrowheads="1"/>
          </p:cNvSpPr>
          <p:nvPr/>
        </p:nvSpPr>
        <p:spPr bwMode="auto">
          <a:xfrm>
            <a:off x="7848600" y="1447800"/>
            <a:ext cx="914400" cy="646113"/>
          </a:xfrm>
          <a:prstGeom prst="rect">
            <a:avLst/>
          </a:prstGeom>
          <a:noFill/>
          <a:ln w="9525">
            <a:noFill/>
            <a:miter lim="800000"/>
            <a:headEnd/>
            <a:tailEnd/>
          </a:ln>
        </p:spPr>
        <p:txBody>
          <a:bodyPr>
            <a:spAutoFit/>
          </a:bodyPr>
          <a:lstStyle/>
          <a:p>
            <a:r>
              <a:rPr lang="en-US">
                <a:solidFill>
                  <a:schemeClr val="bg1"/>
                </a:solidFill>
              </a:rPr>
              <a:t>8 Identical Circuits</a:t>
            </a:r>
          </a:p>
        </p:txBody>
      </p:sp>
      <p:sp>
        <p:nvSpPr>
          <p:cNvPr id="106504" name="TextBox 14"/>
          <p:cNvSpPr txBox="1">
            <a:spLocks noChangeArrowheads="1"/>
          </p:cNvSpPr>
          <p:nvPr/>
        </p:nvSpPr>
        <p:spPr bwMode="auto">
          <a:xfrm>
            <a:off x="3895725" y="2589213"/>
            <a:ext cx="1285875" cy="460375"/>
          </a:xfrm>
          <a:prstGeom prst="rect">
            <a:avLst/>
          </a:prstGeom>
          <a:noFill/>
          <a:ln w="9525">
            <a:noFill/>
            <a:miter lim="800000"/>
            <a:headEnd/>
            <a:tailEnd/>
          </a:ln>
        </p:spPr>
        <p:txBody>
          <a:bodyPr>
            <a:spAutoFit/>
          </a:bodyPr>
          <a:lstStyle/>
          <a:p>
            <a:r>
              <a:rPr lang="en-US">
                <a:solidFill>
                  <a:schemeClr val="bg1"/>
                </a:solidFill>
              </a:rPr>
              <a:t>U1 </a:t>
            </a:r>
          </a:p>
          <a:p>
            <a:r>
              <a:rPr lang="en-US">
                <a:solidFill>
                  <a:schemeClr val="bg1"/>
                </a:solidFill>
              </a:rPr>
              <a:t>Opto-isolator</a:t>
            </a:r>
          </a:p>
        </p:txBody>
      </p:sp>
      <p:sp>
        <p:nvSpPr>
          <p:cNvPr id="106505" name="TextBox 15"/>
          <p:cNvSpPr txBox="1">
            <a:spLocks noChangeArrowheads="1"/>
          </p:cNvSpPr>
          <p:nvPr/>
        </p:nvSpPr>
        <p:spPr bwMode="auto">
          <a:xfrm>
            <a:off x="6324600" y="4343400"/>
            <a:ext cx="609600" cy="276225"/>
          </a:xfrm>
          <a:prstGeom prst="rect">
            <a:avLst/>
          </a:prstGeom>
          <a:noFill/>
          <a:ln w="9525">
            <a:noFill/>
            <a:miter lim="800000"/>
            <a:headEnd/>
            <a:tailEnd/>
          </a:ln>
        </p:spPr>
        <p:txBody>
          <a:bodyPr>
            <a:spAutoFit/>
          </a:bodyPr>
          <a:lstStyle/>
          <a:p>
            <a:r>
              <a:rPr lang="en-US">
                <a:solidFill>
                  <a:schemeClr val="bg1"/>
                </a:solidFill>
              </a:rPr>
              <a:t>LED</a:t>
            </a:r>
          </a:p>
        </p:txBody>
      </p:sp>
      <p:cxnSp>
        <p:nvCxnSpPr>
          <p:cNvPr id="17" name="Straight Arrow Connector 16"/>
          <p:cNvCxnSpPr/>
          <p:nvPr/>
        </p:nvCxnSpPr>
        <p:spPr>
          <a:xfrm flipH="1" flipV="1">
            <a:off x="6019800" y="3962400"/>
            <a:ext cx="457200" cy="381000"/>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3" name="Straight Arrow Connector 22"/>
          <p:cNvCxnSpPr>
            <a:stCxn id="106504" idx="2"/>
          </p:cNvCxnSpPr>
          <p:nvPr/>
        </p:nvCxnSpPr>
        <p:spPr>
          <a:xfrm>
            <a:off x="4538663" y="3049588"/>
            <a:ext cx="947737" cy="379412"/>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06508" name="TextBox 25"/>
          <p:cNvSpPr txBox="1">
            <a:spLocks noChangeArrowheads="1"/>
          </p:cNvSpPr>
          <p:nvPr/>
        </p:nvSpPr>
        <p:spPr bwMode="auto">
          <a:xfrm>
            <a:off x="7696200" y="2589213"/>
            <a:ext cx="1295400" cy="830262"/>
          </a:xfrm>
          <a:prstGeom prst="rect">
            <a:avLst/>
          </a:prstGeom>
          <a:noFill/>
          <a:ln w="9525">
            <a:noFill/>
            <a:miter lim="800000"/>
            <a:headEnd/>
            <a:tailEnd/>
          </a:ln>
        </p:spPr>
        <p:txBody>
          <a:bodyPr>
            <a:spAutoFit/>
          </a:bodyPr>
          <a:lstStyle/>
          <a:p>
            <a:r>
              <a:rPr lang="en-US">
                <a:solidFill>
                  <a:schemeClr val="bg1"/>
                </a:solidFill>
              </a:rPr>
              <a:t>Normal</a:t>
            </a:r>
          </a:p>
          <a:p>
            <a:r>
              <a:rPr lang="en-US">
                <a:solidFill>
                  <a:schemeClr val="bg1"/>
                </a:solidFill>
              </a:rPr>
              <a:t>U1 conducting</a:t>
            </a:r>
          </a:p>
          <a:p>
            <a:r>
              <a:rPr lang="en-US">
                <a:solidFill>
                  <a:schemeClr val="bg1"/>
                </a:solidFill>
              </a:rPr>
              <a:t>Q1 conducting</a:t>
            </a:r>
          </a:p>
          <a:p>
            <a:r>
              <a:rPr lang="en-US">
                <a:solidFill>
                  <a:schemeClr val="bg1"/>
                </a:solidFill>
              </a:rPr>
              <a:t>K1 energized</a:t>
            </a:r>
          </a:p>
        </p:txBody>
      </p:sp>
      <p:cxnSp>
        <p:nvCxnSpPr>
          <p:cNvPr id="27" name="Straight Arrow Connector 26"/>
          <p:cNvCxnSpPr/>
          <p:nvPr/>
        </p:nvCxnSpPr>
        <p:spPr>
          <a:xfrm flipH="1" flipV="1">
            <a:off x="6934200" y="1981200"/>
            <a:ext cx="762000" cy="1258888"/>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p:nvCxnSpPr>
        <p:spPr>
          <a:xfrm flipH="1">
            <a:off x="6419850" y="1463675"/>
            <a:ext cx="152400" cy="30480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a:xfrm flipH="1">
            <a:off x="6934200" y="1447800"/>
            <a:ext cx="114300" cy="30480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sp>
        <p:nvSpPr>
          <p:cNvPr id="16" name="TextBox 15"/>
          <p:cNvSpPr txBox="1"/>
          <p:nvPr/>
        </p:nvSpPr>
        <p:spPr>
          <a:xfrm>
            <a:off x="238125" y="6294438"/>
            <a:ext cx="1381125" cy="461665"/>
          </a:xfrm>
          <a:prstGeom prst="rect">
            <a:avLst/>
          </a:prstGeom>
          <a:noFill/>
        </p:spPr>
        <p:txBody>
          <a:bodyPr wrap="square" rtlCol="0">
            <a:spAutoFit/>
          </a:bodyPr>
          <a:lstStyle/>
          <a:p>
            <a:r>
              <a:rPr lang="en-US" sz="2400" dirty="0" smtClean="0">
                <a:solidFill>
                  <a:schemeClr val="tx1"/>
                </a:solidFill>
              </a:rPr>
              <a:t>Pg. 39</a:t>
            </a:r>
            <a:endParaRPr lang="en-US" sz="2400" dirty="0">
              <a:solidFill>
                <a:schemeClr val="tx1"/>
              </a:solidFill>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1_RCNET">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19986</TotalTime>
  <Words>7092</Words>
  <Application>Microsoft Office PowerPoint</Application>
  <PresentationFormat>On-screen Show (4:3)</PresentationFormat>
  <Paragraphs>1164</Paragraphs>
  <Slides>147</Slides>
  <Notes>3</Notes>
  <HiddenSlides>31</HiddenSlides>
  <MMClips>0</MMClips>
  <ScaleCrop>false</ScaleCrop>
  <HeadingPairs>
    <vt:vector size="6" baseType="variant">
      <vt:variant>
        <vt:lpstr>Theme</vt:lpstr>
      </vt:variant>
      <vt:variant>
        <vt:i4>1</vt:i4>
      </vt:variant>
      <vt:variant>
        <vt:lpstr>Embedded OLE Servers</vt:lpstr>
      </vt:variant>
      <vt:variant>
        <vt:i4>3</vt:i4>
      </vt:variant>
      <vt:variant>
        <vt:lpstr>Slide Titles</vt:lpstr>
      </vt:variant>
      <vt:variant>
        <vt:i4>147</vt:i4>
      </vt:variant>
    </vt:vector>
  </HeadingPairs>
  <TitlesOfParts>
    <vt:vector size="151" baseType="lpstr">
      <vt:lpstr>1_RCNET</vt:lpstr>
      <vt:lpstr>Bitmap Image</vt:lpstr>
      <vt:lpstr>Acrobat Document</vt:lpstr>
      <vt:lpstr>Photo Editor Photo</vt:lpstr>
      <vt:lpstr>PowerPoint Presentation</vt:lpstr>
      <vt:lpstr>PowerPoint Presentation</vt:lpstr>
      <vt:lpstr>PowerPoint Presentation</vt:lpstr>
      <vt:lpstr>IT’S OUR RESPONSIBILITY!</vt:lpstr>
      <vt:lpstr>PowerPoint Presentation</vt:lpstr>
      <vt:lpstr>PowerPoint Presentation</vt:lpstr>
      <vt:lpstr>"The Operating License" </vt:lpstr>
      <vt:lpstr>Tech Specs</vt:lpstr>
      <vt:lpstr>If we don’t meet the LCO and cannot take the necessary actions, then we must shut down or stop the activity</vt:lpstr>
      <vt:lpstr>PowerPoint Presentation</vt:lpstr>
      <vt:lpstr>The 5 Sections of Tech Spec </vt:lpstr>
      <vt:lpstr>Definition of an LCO:  (from 10 CFR 50.36)</vt:lpstr>
      <vt:lpstr>LCO Logical Connectors</vt:lpstr>
      <vt:lpstr>PowerPoint Presentation</vt:lpstr>
      <vt:lpstr>When do you enter an LCO? When do you exit?</vt:lpstr>
      <vt:lpstr>3.0.3, The General LCO</vt:lpstr>
      <vt:lpstr>Surveillance Requirements</vt:lpstr>
      <vt:lpstr>Tech Specs Relating to ESFAS</vt:lpstr>
      <vt:lpstr>Tech Specs Relating to ESFAS</vt:lpstr>
      <vt:lpstr>Standard Format for an LCO</vt:lpstr>
      <vt:lpstr>Look at 3.3.5 and 3.3.6</vt:lpstr>
      <vt:lpstr>The two books that are used with the Technical Specifications </vt:lpstr>
      <vt:lpstr>Tech Spec Zones</vt:lpstr>
      <vt:lpstr>ENGINEERed SAFETY FEATURES ACTUATION SYSTEM</vt:lpstr>
      <vt:lpstr>ENGINEERED SAFETY FEATURES ACTUATION SYSTEM (ESFAS)</vt:lpstr>
      <vt:lpstr>PowerPoint Presentation</vt:lpstr>
      <vt:lpstr>PowerPoint Presentation</vt:lpstr>
      <vt:lpstr>ENGINEERED SAFETY FEATURES ACTUATION SYSTEM (ESFAS)</vt:lpstr>
      <vt:lpstr>O.E.</vt:lpstr>
      <vt:lpstr>Prevent Events</vt:lpstr>
      <vt:lpstr>FUNCTIONS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Reactivity Management</vt:lpstr>
      <vt:lpstr>PowerPoint Presentation</vt:lpstr>
      <vt:lpstr>Safety Systems Descriptions</vt:lpstr>
      <vt:lpstr>SAFETY INJECTION ACTUATION SYSTEM (SIAS) </vt:lpstr>
      <vt:lpstr>SAFETY INJECTION ACTUATION SYSTEM (SIAS)</vt:lpstr>
      <vt:lpstr>SAFETY INJECTION ACTUATION SYSTEM (SIAS)</vt:lpstr>
      <vt:lpstr>Safety Systems Descriptions</vt:lpstr>
      <vt:lpstr>CONTAINMENT ISOLATION ACTUATION SYSTEM (CIAS)</vt:lpstr>
      <vt:lpstr>CONTAINMENT ISOLATION ACTUATION SYSTEM (CIAS)</vt:lpstr>
      <vt:lpstr>Safety Systems Descriptions</vt:lpstr>
      <vt:lpstr>CONTAINMENT SPRAY ACTUATION SYSTEM (CSAS)</vt:lpstr>
      <vt:lpstr>Safety Systems Descriptions</vt:lpstr>
      <vt:lpstr>RECIRCULATION ACTUATION SYSTEM (RAS)</vt:lpstr>
      <vt:lpstr>PowerPoint Presentation</vt:lpstr>
      <vt:lpstr>PowerPoint Presentation</vt:lpstr>
      <vt:lpstr>Safety Systems Descriptions</vt:lpstr>
      <vt:lpstr>MAIN STEAM ISOLATION ACTUATION SYSTEM (MSIS)</vt:lpstr>
      <vt:lpstr>MAIN STEAM ISOLATION ACTUATION SYSTEM (MSIS)</vt:lpstr>
      <vt:lpstr>PowerPoint Presentation</vt:lpstr>
      <vt:lpstr>PowerPoint Presentation</vt:lpstr>
      <vt:lpstr>PowerPoint Presentation</vt:lpstr>
      <vt:lpstr>Safety Systems Descriptions</vt:lpstr>
      <vt:lpstr>EMERGENCY FEEDWATER ACTUATION SYSTEM (EFAS1/EFAS2)</vt:lpstr>
      <vt:lpstr>EMERGENCY FEEDWATER ACTUATION SYSTEM (EFAS1/EFAS2)</vt:lpstr>
      <vt:lpstr>PowerPoint Presentation</vt:lpstr>
      <vt:lpstr>PowerPoint Presentation</vt:lpstr>
      <vt:lpstr>PowerPoint Presentation</vt:lpstr>
      <vt:lpstr>PowerPoint Presentation</vt:lpstr>
      <vt:lpstr>PowerPoint Presentation</vt:lpstr>
      <vt:lpstr>ESFAS Circuit Description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Bay 3</vt:lpstr>
      <vt:lpstr>PowerPoint Presentation</vt:lpstr>
      <vt:lpstr>PowerPoint Presentation</vt:lpstr>
      <vt:lpstr>PowerPoint Presentation</vt:lpstr>
      <vt:lpstr>Power Supply Input Breaker</vt:lpstr>
      <vt:lpstr>PowerPoint Presentation</vt:lpstr>
      <vt:lpstr>PowerPoint Presentation</vt:lpstr>
      <vt:lpstr>PowerPoint Presentation</vt:lpstr>
      <vt:lpstr>PowerPoint Presentation</vt:lpstr>
      <vt:lpstr>PowerPoint Presentation</vt:lpstr>
      <vt:lpstr>PowerPoint Presentation</vt:lpstr>
      <vt:lpstr>Bay 6/7  Control Panel</vt:lpstr>
      <vt:lpstr>PowerPoint Presentation</vt:lpstr>
      <vt:lpstr>Surveillance Testing</vt:lpstr>
      <vt:lpstr>Surveillance Testing</vt:lpstr>
      <vt:lpstr>Surveillance Testing</vt:lpstr>
      <vt:lpstr>Surveillance Testing</vt:lpstr>
      <vt:lpstr>Surveillance Testing</vt:lpstr>
      <vt:lpstr>Surveillance Testing</vt:lpstr>
      <vt:lpstr>PowerPoint Presentation</vt:lpstr>
      <vt:lpstr>PowerPoint Presentation</vt:lpstr>
      <vt:lpstr>PowerPoint Presentation</vt:lpstr>
      <vt:lpstr>PowerPoint Presentation</vt:lpstr>
      <vt:lpstr>ENGINEERED SAFETY FEATURES ACTUATION SYSTEM</vt:lpstr>
      <vt:lpstr>ENGINEERED SAFETY FEATURES ACTUATION SYSTEM (ESFAS)</vt:lpstr>
      <vt:lpstr>PowerPoint Presentation</vt:lpstr>
      <vt:lpstr>PowerPoint Presentation</vt:lpstr>
      <vt:lpstr>ENGINEERING SAFETY FEATURES ACTUATION SYSTEM (ESFAS)</vt:lpstr>
      <vt:lpstr>END</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Look at 3.3.7  </vt:lpstr>
      <vt:lpstr>Look at 3.3.8 CPIAS</vt:lpstr>
      <vt:lpstr>Look at 3.3.9 CREFAS</vt:lpstr>
      <vt:lpstr>3.7.12 CREATCS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APS</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ENGINEERING SAFETY FEATURES ACTUATION SYSTEM</dc:title>
  <dc:creator>z27174</dc:creator>
  <cp:lastModifiedBy>Peggy Hines IRSC</cp:lastModifiedBy>
  <cp:revision>867</cp:revision>
  <cp:lastPrinted>2003-05-15T22:36:56Z</cp:lastPrinted>
  <dcterms:created xsi:type="dcterms:W3CDTF">2003-04-24T14:29:59Z</dcterms:created>
  <dcterms:modified xsi:type="dcterms:W3CDTF">2013-02-20T15:16:41Z</dcterms:modified>
</cp:coreProperties>
</file>